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fntdata" ContentType="application/x-fontdata"/>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embedTrueTypeFonts="1" saveSubsetFonts="1">
  <p:sldMasterIdLst>
    <p:sldMasterId id="2147483648" r:id="rId1"/>
  </p:sldMasterIdLst>
  <p:notesMasterIdLst>
    <p:notesMasterId r:id="rId153"/>
  </p:notesMasterIdLst>
  <p:sldIdLst>
    <p:sldId id="257" r:id="rId2"/>
    <p:sldId id="697" r:id="rId3"/>
    <p:sldId id="676" r:id="rId4"/>
    <p:sldId id="405" r:id="rId5"/>
    <p:sldId id="406" r:id="rId6"/>
    <p:sldId id="404" r:id="rId7"/>
    <p:sldId id="407" r:id="rId8"/>
    <p:sldId id="408" r:id="rId9"/>
    <p:sldId id="409" r:id="rId10"/>
    <p:sldId id="410" r:id="rId11"/>
    <p:sldId id="411" r:id="rId12"/>
    <p:sldId id="698" r:id="rId13"/>
    <p:sldId id="416" r:id="rId14"/>
    <p:sldId id="417" r:id="rId15"/>
    <p:sldId id="420" r:id="rId16"/>
    <p:sldId id="421" r:id="rId17"/>
    <p:sldId id="423" r:id="rId18"/>
    <p:sldId id="425" r:id="rId19"/>
    <p:sldId id="426" r:id="rId20"/>
    <p:sldId id="429" r:id="rId21"/>
    <p:sldId id="430" r:id="rId22"/>
    <p:sldId id="679" r:id="rId23"/>
    <p:sldId id="432" r:id="rId24"/>
    <p:sldId id="686" r:id="rId25"/>
    <p:sldId id="687" r:id="rId26"/>
    <p:sldId id="700" r:id="rId27"/>
    <p:sldId id="688" r:id="rId28"/>
    <p:sldId id="436" r:id="rId29"/>
    <p:sldId id="437" r:id="rId30"/>
    <p:sldId id="438" r:id="rId31"/>
    <p:sldId id="439" r:id="rId32"/>
    <p:sldId id="441" r:id="rId33"/>
    <p:sldId id="442" r:id="rId34"/>
    <p:sldId id="444" r:id="rId35"/>
    <p:sldId id="448" r:id="rId36"/>
    <p:sldId id="699" r:id="rId37"/>
    <p:sldId id="682" r:id="rId38"/>
    <p:sldId id="683" r:id="rId39"/>
    <p:sldId id="453" r:id="rId40"/>
    <p:sldId id="456" r:id="rId41"/>
    <p:sldId id="466" r:id="rId42"/>
    <p:sldId id="467" r:id="rId43"/>
    <p:sldId id="468" r:id="rId44"/>
    <p:sldId id="469" r:id="rId45"/>
    <p:sldId id="470" r:id="rId46"/>
    <p:sldId id="471" r:id="rId47"/>
    <p:sldId id="701" r:id="rId48"/>
    <p:sldId id="478" r:id="rId49"/>
    <p:sldId id="703" r:id="rId50"/>
    <p:sldId id="702" r:id="rId51"/>
    <p:sldId id="483" r:id="rId52"/>
    <p:sldId id="484" r:id="rId53"/>
    <p:sldId id="485" r:id="rId54"/>
    <p:sldId id="486" r:id="rId55"/>
    <p:sldId id="489" r:id="rId56"/>
    <p:sldId id="490" r:id="rId57"/>
    <p:sldId id="492" r:id="rId58"/>
    <p:sldId id="493" r:id="rId59"/>
    <p:sldId id="494" r:id="rId60"/>
    <p:sldId id="495" r:id="rId61"/>
    <p:sldId id="496" r:id="rId62"/>
    <p:sldId id="497" r:id="rId63"/>
    <p:sldId id="498" r:id="rId64"/>
    <p:sldId id="500" r:id="rId65"/>
    <p:sldId id="501" r:id="rId66"/>
    <p:sldId id="685" r:id="rId67"/>
    <p:sldId id="502" r:id="rId68"/>
    <p:sldId id="689" r:id="rId69"/>
    <p:sldId id="690" r:id="rId70"/>
    <p:sldId id="504" r:id="rId71"/>
    <p:sldId id="507" r:id="rId72"/>
    <p:sldId id="508" r:id="rId73"/>
    <p:sldId id="509" r:id="rId74"/>
    <p:sldId id="510" r:id="rId75"/>
    <p:sldId id="512" r:id="rId76"/>
    <p:sldId id="513" r:id="rId77"/>
    <p:sldId id="514" r:id="rId78"/>
    <p:sldId id="515" r:id="rId79"/>
    <p:sldId id="516" r:id="rId80"/>
    <p:sldId id="704" r:id="rId81"/>
    <p:sldId id="705" r:id="rId82"/>
    <p:sldId id="706" r:id="rId83"/>
    <p:sldId id="707" r:id="rId84"/>
    <p:sldId id="523" r:id="rId85"/>
    <p:sldId id="708" r:id="rId86"/>
    <p:sldId id="525" r:id="rId87"/>
    <p:sldId id="526" r:id="rId88"/>
    <p:sldId id="527" r:id="rId89"/>
    <p:sldId id="528" r:id="rId90"/>
    <p:sldId id="529" r:id="rId91"/>
    <p:sldId id="530" r:id="rId92"/>
    <p:sldId id="531" r:id="rId93"/>
    <p:sldId id="710" r:id="rId94"/>
    <p:sldId id="600" r:id="rId95"/>
    <p:sldId id="602" r:id="rId96"/>
    <p:sldId id="603" r:id="rId97"/>
    <p:sldId id="604" r:id="rId98"/>
    <p:sldId id="606" r:id="rId99"/>
    <p:sldId id="608" r:id="rId100"/>
    <p:sldId id="609" r:id="rId101"/>
    <p:sldId id="610" r:id="rId102"/>
    <p:sldId id="711" r:id="rId103"/>
    <p:sldId id="612" r:id="rId104"/>
    <p:sldId id="712" r:id="rId105"/>
    <p:sldId id="713" r:id="rId106"/>
    <p:sldId id="616" r:id="rId107"/>
    <p:sldId id="693" r:id="rId108"/>
    <p:sldId id="694" r:id="rId109"/>
    <p:sldId id="695" r:id="rId110"/>
    <p:sldId id="696" r:id="rId111"/>
    <p:sldId id="714" r:id="rId112"/>
    <p:sldId id="624" r:id="rId113"/>
    <p:sldId id="715" r:id="rId114"/>
    <p:sldId id="627" r:id="rId115"/>
    <p:sldId id="628" r:id="rId116"/>
    <p:sldId id="629" r:id="rId117"/>
    <p:sldId id="630" r:id="rId118"/>
    <p:sldId id="716" r:id="rId119"/>
    <p:sldId id="633" r:id="rId120"/>
    <p:sldId id="717" r:id="rId121"/>
    <p:sldId id="718" r:id="rId122"/>
    <p:sldId id="719" r:id="rId123"/>
    <p:sldId id="641" r:id="rId124"/>
    <p:sldId id="643" r:id="rId125"/>
    <p:sldId id="644" r:id="rId126"/>
    <p:sldId id="645" r:id="rId127"/>
    <p:sldId id="646" r:id="rId128"/>
    <p:sldId id="647" r:id="rId129"/>
    <p:sldId id="650" r:id="rId130"/>
    <p:sldId id="651" r:id="rId131"/>
    <p:sldId id="652" r:id="rId132"/>
    <p:sldId id="653" r:id="rId133"/>
    <p:sldId id="654" r:id="rId134"/>
    <p:sldId id="655" r:id="rId135"/>
    <p:sldId id="657" r:id="rId136"/>
    <p:sldId id="659" r:id="rId137"/>
    <p:sldId id="660" r:id="rId138"/>
    <p:sldId id="661" r:id="rId139"/>
    <p:sldId id="662" r:id="rId140"/>
    <p:sldId id="720" r:id="rId141"/>
    <p:sldId id="664" r:id="rId142"/>
    <p:sldId id="665" r:id="rId143"/>
    <p:sldId id="666" r:id="rId144"/>
    <p:sldId id="667" r:id="rId145"/>
    <p:sldId id="668" r:id="rId146"/>
    <p:sldId id="670" r:id="rId147"/>
    <p:sldId id="671" r:id="rId148"/>
    <p:sldId id="672" r:id="rId149"/>
    <p:sldId id="673" r:id="rId150"/>
    <p:sldId id="674" r:id="rId151"/>
    <p:sldId id="675" r:id="rId152"/>
  </p:sldIdLst>
  <p:sldSz cx="9144000" cy="5143500" type="screen16x9"/>
  <p:notesSz cx="6858000" cy="9144000"/>
  <p:embeddedFontLst>
    <p:embeddedFont>
      <p:font typeface="Arial Rounded MT Bold" panose="020F0704030504030204" pitchFamily="34" charset="0"/>
      <p:regular r:id="rId154"/>
    </p:embeddedFont>
    <p:embeddedFont>
      <p:font typeface="Calibri" panose="020F0502020204030204" pitchFamily="34" charset="0"/>
      <p:regular r:id="rId155"/>
      <p:bold r:id="rId156"/>
      <p:italic r:id="rId157"/>
      <p:boldItalic r:id="rId158"/>
    </p:embeddedFont>
    <p:embeddedFont>
      <p:font typeface="黑体" panose="02010609060101010101" pitchFamily="49" charset="-122"/>
      <p:regular r:id="rId159"/>
    </p:embeddedFont>
    <p:embeddedFont>
      <p:font typeface="微软雅黑" panose="020B0503020204020204" pitchFamily="34" charset="-122"/>
      <p:regular r:id="rId160"/>
      <p:bold r:id="rId161"/>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FF00"/>
    <a:srgbClr val="C3E3F9"/>
    <a:srgbClr val="FFFF99"/>
    <a:srgbClr val="000099"/>
    <a:srgbClr val="9900CC"/>
    <a:srgbClr val="FFCC66"/>
    <a:srgbClr val="FF9933"/>
    <a:srgbClr val="FFCC00"/>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002" autoAdjust="0"/>
    <p:restoredTop sz="69347" autoAdjust="0"/>
  </p:normalViewPr>
  <p:slideViewPr>
    <p:cSldViewPr snapToGrid="0">
      <p:cViewPr varScale="1">
        <p:scale>
          <a:sx n="113" d="100"/>
          <a:sy n="113" d="100"/>
        </p:scale>
        <p:origin x="1656" y="6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font" Target="fonts/font6.fntdata"/><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font" Target="fonts/font7.fntdata"/><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font" Target="fonts/font3.fntdata"/><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presProps" Target="presProp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font" Target="fonts/font4.fntdata"/><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viewProps" Target="viewProp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font" Target="fonts/font5.fntdata"/><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notesMaster" Target="notesMasters/notesMaster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font" Target="fonts/font1.fntdata"/><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tableStyles" Target="tableStyles.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font" Target="fonts/font2.fntdata"/></Relationships>
</file>

<file path=ppt/diagrams/_rels/data5.xml.rels><?xml version="1.0" encoding="UTF-8" standalone="yes"?>
<Relationships xmlns="http://schemas.openxmlformats.org/package/2006/relationships"><Relationship Id="rId1" Type="http://schemas.openxmlformats.org/officeDocument/2006/relationships/image" Target="../media/image16.jpeg"/></Relationships>
</file>

<file path=ppt/diagrams/_rels/drawing5.xml.rels><?xml version="1.0" encoding="UTF-8" standalone="yes"?>
<Relationships xmlns="http://schemas.openxmlformats.org/package/2006/relationships"><Relationship Id="rId1" Type="http://schemas.openxmlformats.org/officeDocument/2006/relationships/image" Target="../media/image16.jpeg"/></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9">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FAC7329-3741-4C0E-A67D-ED7BCFA4EB35}" type="doc">
      <dgm:prSet loTypeId="urn:microsoft.com/office/officeart/2005/8/layout/lProcess2" loCatId="list" qsTypeId="urn:microsoft.com/office/officeart/2005/8/quickstyle/simple3" qsCatId="simple" csTypeId="urn:microsoft.com/office/officeart/2005/8/colors/colorful3" csCatId="colorful" phldr="1"/>
      <dgm:spPr/>
      <dgm:t>
        <a:bodyPr/>
        <a:lstStyle/>
        <a:p>
          <a:endParaRPr lang="zh-CN" altLang="en-US"/>
        </a:p>
      </dgm:t>
    </dgm:pt>
    <dgm:pt modelId="{C3415912-6BFA-43BA-B0BE-472A84C43443}">
      <dgm:prSet phldrT="[文本]" custT="1"/>
      <dgm:spPr>
        <a:solidFill>
          <a:srgbClr val="33CCFF"/>
        </a:solidFill>
      </dgm:spPr>
      <dgm:t>
        <a:bodyPr/>
        <a:lstStyle/>
        <a:p>
          <a:r>
            <a:rPr lang="zh-CN" altLang="en-US" sz="1600" b="1" dirty="0">
              <a:solidFill>
                <a:srgbClr val="000099"/>
              </a:solidFill>
              <a:latin typeface="微软雅黑" panose="020B0503020204020204" pitchFamily="34" charset="-122"/>
              <a:ea typeface="微软雅黑" panose="020B0503020204020204" pitchFamily="34" charset="-122"/>
            </a:rPr>
            <a:t>提供不可靠的交付服务</a:t>
          </a:r>
        </a:p>
      </dgm:t>
    </dgm:pt>
    <dgm:pt modelId="{26D7D0C8-7A9E-4BDC-A8E7-283557320225}" type="parTrans" cxnId="{949ECB46-AD1B-406F-818E-5DD7F5F78998}">
      <dgm:prSet/>
      <dgm:spPr/>
      <dgm:t>
        <a:bodyPr/>
        <a:lstStyle/>
        <a:p>
          <a:pPr algn="l"/>
          <a:endParaRPr lang="zh-CN" altLang="en-US" sz="1600" b="1">
            <a:latin typeface="微软雅黑" panose="020B0503020204020204" pitchFamily="34" charset="-122"/>
            <a:ea typeface="微软雅黑" panose="020B0503020204020204" pitchFamily="34" charset="-122"/>
          </a:endParaRPr>
        </a:p>
      </dgm:t>
    </dgm:pt>
    <dgm:pt modelId="{BC7FB8C0-759E-4CAC-B09E-84355EA0FAA4}" type="sibTrans" cxnId="{949ECB46-AD1B-406F-818E-5DD7F5F78998}">
      <dgm:prSet/>
      <dgm:spPr/>
      <dgm:t>
        <a:bodyPr/>
        <a:lstStyle/>
        <a:p>
          <a:pPr algn="l"/>
          <a:endParaRPr lang="zh-CN" altLang="en-US" sz="1600" b="1">
            <a:latin typeface="微软雅黑" panose="020B0503020204020204" pitchFamily="34" charset="-122"/>
            <a:ea typeface="微软雅黑" panose="020B0503020204020204" pitchFamily="34" charset="-122"/>
          </a:endParaRPr>
        </a:p>
      </dgm:t>
    </dgm:pt>
    <dgm:pt modelId="{3C67F560-D67B-48BB-827D-06E36A44522A}">
      <dgm:prSet phldrT="[文本]" custT="1"/>
      <dgm:spPr/>
      <dgm:t>
        <a:bodyPr/>
        <a:lstStyle/>
        <a:p>
          <a:pPr algn="l"/>
          <a:r>
            <a:rPr lang="zh-CN" altLang="en-US" sz="1600" b="1" dirty="0">
              <a:latin typeface="微软雅黑" panose="020B0503020204020204" pitchFamily="34" charset="-122"/>
              <a:ea typeface="微软雅黑" panose="020B0503020204020204" pitchFamily="34" charset="-122"/>
            </a:rPr>
            <a:t>尽最大努力的交付。</a:t>
          </a:r>
        </a:p>
      </dgm:t>
    </dgm:pt>
    <dgm:pt modelId="{2A16A0A4-8D09-4ECB-A864-FEDD60939668}" type="parTrans" cxnId="{9054E268-1B08-40B7-AEE4-DB6D9104DD40}">
      <dgm:prSet/>
      <dgm:spPr/>
      <dgm:t>
        <a:bodyPr/>
        <a:lstStyle/>
        <a:p>
          <a:pPr algn="l"/>
          <a:endParaRPr lang="zh-CN" altLang="en-US" sz="1600" b="1">
            <a:latin typeface="微软雅黑" panose="020B0503020204020204" pitchFamily="34" charset="-122"/>
            <a:ea typeface="微软雅黑" panose="020B0503020204020204" pitchFamily="34" charset="-122"/>
          </a:endParaRPr>
        </a:p>
      </dgm:t>
    </dgm:pt>
    <dgm:pt modelId="{B2FCA8E6-EB9F-4F72-8BA3-6056C684A9E4}" type="sibTrans" cxnId="{9054E268-1B08-40B7-AEE4-DB6D9104DD40}">
      <dgm:prSet/>
      <dgm:spPr/>
      <dgm:t>
        <a:bodyPr/>
        <a:lstStyle/>
        <a:p>
          <a:pPr algn="l"/>
          <a:endParaRPr lang="zh-CN" altLang="en-US" sz="1600" b="1">
            <a:latin typeface="微软雅黑" panose="020B0503020204020204" pitchFamily="34" charset="-122"/>
            <a:ea typeface="微软雅黑" panose="020B0503020204020204" pitchFamily="34" charset="-122"/>
          </a:endParaRPr>
        </a:p>
      </dgm:t>
    </dgm:pt>
    <dgm:pt modelId="{066FFD90-D646-4BB9-8342-A97242F7268A}">
      <dgm:prSet phldrT="[文本]" custT="1"/>
      <dgm:spPr/>
      <dgm:t>
        <a:bodyPr/>
        <a:lstStyle/>
        <a:p>
          <a:pPr algn="l"/>
          <a:r>
            <a:rPr lang="zh-CN" altLang="en-US" sz="1600" b="1" dirty="0">
              <a:latin typeface="微软雅黑" panose="020B0503020204020204" pitchFamily="34" charset="-122"/>
              <a:ea typeface="微软雅黑" panose="020B0503020204020204" pitchFamily="34" charset="-122"/>
            </a:rPr>
            <a:t>对有差错帧是否需要重传则由高层来决定。</a:t>
          </a:r>
        </a:p>
      </dgm:t>
    </dgm:pt>
    <dgm:pt modelId="{C4A9E9E6-7CD3-45D2-A23D-DCD5CE71D674}" type="parTrans" cxnId="{06E4A7B9-CA84-479D-8332-8682144AF1D8}">
      <dgm:prSet/>
      <dgm:spPr/>
      <dgm:t>
        <a:bodyPr/>
        <a:lstStyle/>
        <a:p>
          <a:pPr algn="l"/>
          <a:endParaRPr lang="zh-CN" altLang="en-US" sz="1600" b="1">
            <a:latin typeface="微软雅黑" panose="020B0503020204020204" pitchFamily="34" charset="-122"/>
            <a:ea typeface="微软雅黑" panose="020B0503020204020204" pitchFamily="34" charset="-122"/>
          </a:endParaRPr>
        </a:p>
      </dgm:t>
    </dgm:pt>
    <dgm:pt modelId="{035A007F-C280-4651-B968-3CE799C43B3C}" type="sibTrans" cxnId="{06E4A7B9-CA84-479D-8332-8682144AF1D8}">
      <dgm:prSet/>
      <dgm:spPr/>
      <dgm:t>
        <a:bodyPr/>
        <a:lstStyle/>
        <a:p>
          <a:pPr algn="l"/>
          <a:endParaRPr lang="zh-CN" altLang="en-US" sz="1600" b="1">
            <a:latin typeface="微软雅黑" panose="020B0503020204020204" pitchFamily="34" charset="-122"/>
            <a:ea typeface="微软雅黑" panose="020B0503020204020204" pitchFamily="34" charset="-122"/>
          </a:endParaRPr>
        </a:p>
      </dgm:t>
    </dgm:pt>
    <dgm:pt modelId="{EA7E0DEF-8E31-46A1-8BBF-59B1595A8275}">
      <dgm:prSet phldrT="[文本]" custT="1"/>
      <dgm:spPr>
        <a:solidFill>
          <a:srgbClr val="33CCFF"/>
        </a:solidFill>
      </dgm:spPr>
      <dgm:t>
        <a:bodyPr/>
        <a:lstStyle/>
        <a:p>
          <a:pPr algn="ctr"/>
          <a:r>
            <a:rPr lang="zh-CN" altLang="en-US" sz="1600" b="1" dirty="0">
              <a:solidFill>
                <a:srgbClr val="000099"/>
              </a:solidFill>
              <a:latin typeface="微软雅黑" panose="020B0503020204020204" pitchFamily="34" charset="-122"/>
              <a:ea typeface="微软雅黑" panose="020B0503020204020204" pitchFamily="34" charset="-122"/>
            </a:rPr>
            <a:t>同一时间只能允许一台计算机发送</a:t>
          </a:r>
        </a:p>
      </dgm:t>
    </dgm:pt>
    <dgm:pt modelId="{C2A1B27B-E137-4975-922B-C6D522DA155A}" type="parTrans" cxnId="{B869C928-3616-4986-A87F-F816AB638D6F}">
      <dgm:prSet/>
      <dgm:spPr/>
      <dgm:t>
        <a:bodyPr/>
        <a:lstStyle/>
        <a:p>
          <a:pPr algn="l"/>
          <a:endParaRPr lang="zh-CN" altLang="en-US"/>
        </a:p>
      </dgm:t>
    </dgm:pt>
    <dgm:pt modelId="{6766F69F-049F-4D92-BA7F-91106E33B26A}" type="sibTrans" cxnId="{B869C928-3616-4986-A87F-F816AB638D6F}">
      <dgm:prSet/>
      <dgm:spPr/>
      <dgm:t>
        <a:bodyPr/>
        <a:lstStyle/>
        <a:p>
          <a:pPr algn="l"/>
          <a:endParaRPr lang="zh-CN" altLang="en-US"/>
        </a:p>
      </dgm:t>
    </dgm:pt>
    <dgm:pt modelId="{D52BF3F9-9ABA-4241-AC77-8DC56655DE25}">
      <dgm:prSet phldrT="[文本]" custT="1"/>
      <dgm:spPr/>
      <dgm:t>
        <a:bodyPr/>
        <a:lstStyle/>
        <a:p>
          <a:pPr algn="l"/>
          <a:r>
            <a:rPr lang="zh-CN" altLang="en-US" sz="1600" b="1" dirty="0">
              <a:latin typeface="微软雅黑" panose="020B0503020204020204" pitchFamily="34" charset="-122"/>
              <a:ea typeface="微软雅黑" panose="020B0503020204020204" pitchFamily="34" charset="-122"/>
            </a:rPr>
            <a:t>以太网采用最简单的随机接入。</a:t>
          </a:r>
        </a:p>
      </dgm:t>
    </dgm:pt>
    <dgm:pt modelId="{44393429-9FEA-41FC-9460-EE4061EC3C8F}" type="parTrans" cxnId="{1141F3DF-C711-4D48-9CE7-A488451BDA01}">
      <dgm:prSet/>
      <dgm:spPr/>
      <dgm:t>
        <a:bodyPr/>
        <a:lstStyle/>
        <a:p>
          <a:endParaRPr lang="zh-CN" altLang="en-US"/>
        </a:p>
      </dgm:t>
    </dgm:pt>
    <dgm:pt modelId="{F5368824-92C1-4D9E-AB74-3319C6317F2D}" type="sibTrans" cxnId="{1141F3DF-C711-4D48-9CE7-A488451BDA01}">
      <dgm:prSet/>
      <dgm:spPr/>
      <dgm:t>
        <a:bodyPr/>
        <a:lstStyle/>
        <a:p>
          <a:endParaRPr lang="zh-CN" altLang="en-US"/>
        </a:p>
      </dgm:t>
    </dgm:pt>
    <dgm:pt modelId="{47F9F22B-E4CE-49CC-8AD5-F7DDB9797057}">
      <dgm:prSet custT="1"/>
      <dgm:spPr/>
      <dgm:t>
        <a:bodyPr/>
        <a:lstStyle/>
        <a:p>
          <a:pPr algn="l"/>
          <a:r>
            <a:rPr lang="zh-CN" altLang="en-US" sz="1600" b="1" dirty="0">
              <a:latin typeface="微软雅黑" panose="020B0503020204020204" pitchFamily="34" charset="-122"/>
              <a:ea typeface="微软雅黑" panose="020B0503020204020204" pitchFamily="34" charset="-122"/>
            </a:rPr>
            <a:t>使用 </a:t>
          </a:r>
          <a:r>
            <a:rPr lang="en-US" altLang="en-US" sz="1600" b="1" dirty="0">
              <a:latin typeface="微软雅黑" panose="020B0503020204020204" pitchFamily="34" charset="-122"/>
              <a:ea typeface="微软雅黑" panose="020B0503020204020204" pitchFamily="34" charset="-122"/>
            </a:rPr>
            <a:t>CSMA/CD </a:t>
          </a:r>
          <a:r>
            <a:rPr lang="zh-CN" altLang="en-US" sz="1600" b="1" dirty="0">
              <a:latin typeface="微软雅黑" panose="020B0503020204020204" pitchFamily="34" charset="-122"/>
              <a:ea typeface="微软雅黑" panose="020B0503020204020204" pitchFamily="34" charset="-122"/>
            </a:rPr>
            <a:t>协议减少冲突发生的概率。</a:t>
          </a:r>
        </a:p>
      </dgm:t>
    </dgm:pt>
    <dgm:pt modelId="{18B6DC75-4E1D-422C-BE2D-E83930CC0AF5}" type="parTrans" cxnId="{70F06C26-AD3B-4C0A-8AAF-108DC156DB05}">
      <dgm:prSet/>
      <dgm:spPr/>
      <dgm:t>
        <a:bodyPr/>
        <a:lstStyle/>
        <a:p>
          <a:endParaRPr lang="zh-CN" altLang="en-US"/>
        </a:p>
      </dgm:t>
    </dgm:pt>
    <dgm:pt modelId="{EDB25EB7-5941-4B33-9159-A506803AC255}" type="sibTrans" cxnId="{70F06C26-AD3B-4C0A-8AAF-108DC156DB05}">
      <dgm:prSet/>
      <dgm:spPr/>
      <dgm:t>
        <a:bodyPr/>
        <a:lstStyle/>
        <a:p>
          <a:endParaRPr lang="zh-CN" altLang="en-US"/>
        </a:p>
      </dgm:t>
    </dgm:pt>
    <dgm:pt modelId="{8F53F22D-2D58-4C71-BDAA-873CB882D5F3}" type="pres">
      <dgm:prSet presAssocID="{CFAC7329-3741-4C0E-A67D-ED7BCFA4EB35}" presName="theList" presStyleCnt="0">
        <dgm:presLayoutVars>
          <dgm:dir/>
          <dgm:animLvl val="lvl"/>
          <dgm:resizeHandles val="exact"/>
        </dgm:presLayoutVars>
      </dgm:prSet>
      <dgm:spPr/>
    </dgm:pt>
    <dgm:pt modelId="{C065151E-AC7B-4C64-A608-21968640FB41}" type="pres">
      <dgm:prSet presAssocID="{C3415912-6BFA-43BA-B0BE-472A84C43443}" presName="compNode" presStyleCnt="0"/>
      <dgm:spPr/>
    </dgm:pt>
    <dgm:pt modelId="{5CCE0585-D949-4566-BF76-D02D180BBC12}" type="pres">
      <dgm:prSet presAssocID="{C3415912-6BFA-43BA-B0BE-472A84C43443}" presName="aNode" presStyleLbl="bgShp" presStyleIdx="0" presStyleCnt="2"/>
      <dgm:spPr/>
    </dgm:pt>
    <dgm:pt modelId="{F75CC956-7E04-492A-912D-FC34FFB91C97}" type="pres">
      <dgm:prSet presAssocID="{C3415912-6BFA-43BA-B0BE-472A84C43443}" presName="textNode" presStyleLbl="bgShp" presStyleIdx="0" presStyleCnt="2"/>
      <dgm:spPr/>
    </dgm:pt>
    <dgm:pt modelId="{0416AFC6-B581-462D-8DDE-C303F0CC9F6F}" type="pres">
      <dgm:prSet presAssocID="{C3415912-6BFA-43BA-B0BE-472A84C43443}" presName="compChildNode" presStyleCnt="0"/>
      <dgm:spPr/>
    </dgm:pt>
    <dgm:pt modelId="{FF0FC2CC-5B09-487D-9A1F-D8D2C77B9663}" type="pres">
      <dgm:prSet presAssocID="{C3415912-6BFA-43BA-B0BE-472A84C43443}" presName="theInnerList" presStyleCnt="0"/>
      <dgm:spPr/>
    </dgm:pt>
    <dgm:pt modelId="{D183681B-6788-4510-8244-33ABDB9FA7A6}" type="pres">
      <dgm:prSet presAssocID="{3C67F560-D67B-48BB-827D-06E36A44522A}" presName="childNode" presStyleLbl="node1" presStyleIdx="0" presStyleCnt="4" custScaleX="111455">
        <dgm:presLayoutVars>
          <dgm:bulletEnabled val="1"/>
        </dgm:presLayoutVars>
      </dgm:prSet>
      <dgm:spPr/>
    </dgm:pt>
    <dgm:pt modelId="{8AD3A303-C6AA-4DBD-9D8F-7FE8D03E85AA}" type="pres">
      <dgm:prSet presAssocID="{3C67F560-D67B-48BB-827D-06E36A44522A}" presName="aSpace2" presStyleCnt="0"/>
      <dgm:spPr/>
    </dgm:pt>
    <dgm:pt modelId="{D871E045-0D3A-446B-875E-5BEA2EC2B98B}" type="pres">
      <dgm:prSet presAssocID="{066FFD90-D646-4BB9-8342-A97242F7268A}" presName="childNode" presStyleLbl="node1" presStyleIdx="1" presStyleCnt="4" custScaleX="111455">
        <dgm:presLayoutVars>
          <dgm:bulletEnabled val="1"/>
        </dgm:presLayoutVars>
      </dgm:prSet>
      <dgm:spPr/>
    </dgm:pt>
    <dgm:pt modelId="{D006BA4A-CFDC-42C3-A22E-6773F69E63C3}" type="pres">
      <dgm:prSet presAssocID="{C3415912-6BFA-43BA-B0BE-472A84C43443}" presName="aSpace" presStyleCnt="0"/>
      <dgm:spPr/>
    </dgm:pt>
    <dgm:pt modelId="{75F40420-7778-4C0C-80A2-4B27179AFCF0}" type="pres">
      <dgm:prSet presAssocID="{EA7E0DEF-8E31-46A1-8BBF-59B1595A8275}" presName="compNode" presStyleCnt="0"/>
      <dgm:spPr/>
    </dgm:pt>
    <dgm:pt modelId="{7585489D-9D2F-4D31-9D4C-5AB50C9A29FA}" type="pres">
      <dgm:prSet presAssocID="{EA7E0DEF-8E31-46A1-8BBF-59B1595A8275}" presName="aNode" presStyleLbl="bgShp" presStyleIdx="1" presStyleCnt="2" custLinFactNeighborY="476"/>
      <dgm:spPr/>
    </dgm:pt>
    <dgm:pt modelId="{4998B580-DF37-45D3-BBDA-B2B85FE9A112}" type="pres">
      <dgm:prSet presAssocID="{EA7E0DEF-8E31-46A1-8BBF-59B1595A8275}" presName="textNode" presStyleLbl="bgShp" presStyleIdx="1" presStyleCnt="2"/>
      <dgm:spPr/>
    </dgm:pt>
    <dgm:pt modelId="{C3BAEA19-DDA7-48E6-A503-5600CE08E564}" type="pres">
      <dgm:prSet presAssocID="{EA7E0DEF-8E31-46A1-8BBF-59B1595A8275}" presName="compChildNode" presStyleCnt="0"/>
      <dgm:spPr/>
    </dgm:pt>
    <dgm:pt modelId="{D09523D3-8970-471E-AEA7-60F681A853D6}" type="pres">
      <dgm:prSet presAssocID="{EA7E0DEF-8E31-46A1-8BBF-59B1595A8275}" presName="theInnerList" presStyleCnt="0"/>
      <dgm:spPr/>
    </dgm:pt>
    <dgm:pt modelId="{2308D4B3-8A94-4F01-A1CD-6D3FE0E6B3D3}" type="pres">
      <dgm:prSet presAssocID="{D52BF3F9-9ABA-4241-AC77-8DC56655DE25}" presName="childNode" presStyleLbl="node1" presStyleIdx="2" presStyleCnt="4" custScaleX="111455">
        <dgm:presLayoutVars>
          <dgm:bulletEnabled val="1"/>
        </dgm:presLayoutVars>
      </dgm:prSet>
      <dgm:spPr/>
    </dgm:pt>
    <dgm:pt modelId="{C6902A0F-2D66-4666-A151-BF293D009642}" type="pres">
      <dgm:prSet presAssocID="{D52BF3F9-9ABA-4241-AC77-8DC56655DE25}" presName="aSpace2" presStyleCnt="0"/>
      <dgm:spPr/>
    </dgm:pt>
    <dgm:pt modelId="{33ECD6FF-F077-4874-B06E-403BF190822C}" type="pres">
      <dgm:prSet presAssocID="{47F9F22B-E4CE-49CC-8AD5-F7DDB9797057}" presName="childNode" presStyleLbl="node1" presStyleIdx="3" presStyleCnt="4" custScaleX="111455">
        <dgm:presLayoutVars>
          <dgm:bulletEnabled val="1"/>
        </dgm:presLayoutVars>
      </dgm:prSet>
      <dgm:spPr/>
    </dgm:pt>
  </dgm:ptLst>
  <dgm:cxnLst>
    <dgm:cxn modelId="{FB6FD507-77CC-4ED2-84F7-461EA49771E2}" type="presOf" srcId="{C3415912-6BFA-43BA-B0BE-472A84C43443}" destId="{F75CC956-7E04-492A-912D-FC34FFB91C97}" srcOrd="1" destOrd="0" presId="urn:microsoft.com/office/officeart/2005/8/layout/lProcess2"/>
    <dgm:cxn modelId="{2041490C-EA3D-4666-A100-67796E105073}" type="presOf" srcId="{066FFD90-D646-4BB9-8342-A97242F7268A}" destId="{D871E045-0D3A-446B-875E-5BEA2EC2B98B}" srcOrd="0" destOrd="0" presId="urn:microsoft.com/office/officeart/2005/8/layout/lProcess2"/>
    <dgm:cxn modelId="{70F06C26-AD3B-4C0A-8AAF-108DC156DB05}" srcId="{EA7E0DEF-8E31-46A1-8BBF-59B1595A8275}" destId="{47F9F22B-E4CE-49CC-8AD5-F7DDB9797057}" srcOrd="1" destOrd="0" parTransId="{18B6DC75-4E1D-422C-BE2D-E83930CC0AF5}" sibTransId="{EDB25EB7-5941-4B33-9159-A506803AC255}"/>
    <dgm:cxn modelId="{B869C928-3616-4986-A87F-F816AB638D6F}" srcId="{CFAC7329-3741-4C0E-A67D-ED7BCFA4EB35}" destId="{EA7E0DEF-8E31-46A1-8BBF-59B1595A8275}" srcOrd="1" destOrd="0" parTransId="{C2A1B27B-E137-4975-922B-C6D522DA155A}" sibTransId="{6766F69F-049F-4D92-BA7F-91106E33B26A}"/>
    <dgm:cxn modelId="{949ECB46-AD1B-406F-818E-5DD7F5F78998}" srcId="{CFAC7329-3741-4C0E-A67D-ED7BCFA4EB35}" destId="{C3415912-6BFA-43BA-B0BE-472A84C43443}" srcOrd="0" destOrd="0" parTransId="{26D7D0C8-7A9E-4BDC-A8E7-283557320225}" sibTransId="{BC7FB8C0-759E-4CAC-B09E-84355EA0FAA4}"/>
    <dgm:cxn modelId="{9054E268-1B08-40B7-AEE4-DB6D9104DD40}" srcId="{C3415912-6BFA-43BA-B0BE-472A84C43443}" destId="{3C67F560-D67B-48BB-827D-06E36A44522A}" srcOrd="0" destOrd="0" parTransId="{2A16A0A4-8D09-4ECB-A864-FEDD60939668}" sibTransId="{B2FCA8E6-EB9F-4F72-8BA3-6056C684A9E4}"/>
    <dgm:cxn modelId="{6C7C8955-AEC1-4FCE-B432-0E3F1C0E16A2}" type="presOf" srcId="{47F9F22B-E4CE-49CC-8AD5-F7DDB9797057}" destId="{33ECD6FF-F077-4874-B06E-403BF190822C}" srcOrd="0" destOrd="0" presId="urn:microsoft.com/office/officeart/2005/8/layout/lProcess2"/>
    <dgm:cxn modelId="{210D98AC-0117-4B9C-8872-01F2E95AD1F0}" type="presOf" srcId="{3C67F560-D67B-48BB-827D-06E36A44522A}" destId="{D183681B-6788-4510-8244-33ABDB9FA7A6}" srcOrd="0" destOrd="0" presId="urn:microsoft.com/office/officeart/2005/8/layout/lProcess2"/>
    <dgm:cxn modelId="{FD010EAE-F711-439C-94AF-68D5FFB3A4BC}" type="presOf" srcId="{EA7E0DEF-8E31-46A1-8BBF-59B1595A8275}" destId="{4998B580-DF37-45D3-BBDA-B2B85FE9A112}" srcOrd="1" destOrd="0" presId="urn:microsoft.com/office/officeart/2005/8/layout/lProcess2"/>
    <dgm:cxn modelId="{06E4A7B9-CA84-479D-8332-8682144AF1D8}" srcId="{C3415912-6BFA-43BA-B0BE-472A84C43443}" destId="{066FFD90-D646-4BB9-8342-A97242F7268A}" srcOrd="1" destOrd="0" parTransId="{C4A9E9E6-7CD3-45D2-A23D-DCD5CE71D674}" sibTransId="{035A007F-C280-4651-B968-3CE799C43B3C}"/>
    <dgm:cxn modelId="{222EBBC2-39C2-485E-8654-609B1A8BA243}" type="presOf" srcId="{C3415912-6BFA-43BA-B0BE-472A84C43443}" destId="{5CCE0585-D949-4566-BF76-D02D180BBC12}" srcOrd="0" destOrd="0" presId="urn:microsoft.com/office/officeart/2005/8/layout/lProcess2"/>
    <dgm:cxn modelId="{4938A2C8-8F26-44C3-B657-B10E764D9DD5}" type="presOf" srcId="{EA7E0DEF-8E31-46A1-8BBF-59B1595A8275}" destId="{7585489D-9D2F-4D31-9D4C-5AB50C9A29FA}" srcOrd="0" destOrd="0" presId="urn:microsoft.com/office/officeart/2005/8/layout/lProcess2"/>
    <dgm:cxn modelId="{4885A6CA-12A8-4D9D-BDAF-7F48A159AD45}" type="presOf" srcId="{D52BF3F9-9ABA-4241-AC77-8DC56655DE25}" destId="{2308D4B3-8A94-4F01-A1CD-6D3FE0E6B3D3}" srcOrd="0" destOrd="0" presId="urn:microsoft.com/office/officeart/2005/8/layout/lProcess2"/>
    <dgm:cxn modelId="{728B4ED7-2032-459C-ACF0-19134C7FD833}" type="presOf" srcId="{CFAC7329-3741-4C0E-A67D-ED7BCFA4EB35}" destId="{8F53F22D-2D58-4C71-BDAA-873CB882D5F3}" srcOrd="0" destOrd="0" presId="urn:microsoft.com/office/officeart/2005/8/layout/lProcess2"/>
    <dgm:cxn modelId="{1141F3DF-C711-4D48-9CE7-A488451BDA01}" srcId="{EA7E0DEF-8E31-46A1-8BBF-59B1595A8275}" destId="{D52BF3F9-9ABA-4241-AC77-8DC56655DE25}" srcOrd="0" destOrd="0" parTransId="{44393429-9FEA-41FC-9460-EE4061EC3C8F}" sibTransId="{F5368824-92C1-4D9E-AB74-3319C6317F2D}"/>
    <dgm:cxn modelId="{7A467E5F-11D3-448E-A73B-9E6635575FE2}" type="presParOf" srcId="{8F53F22D-2D58-4C71-BDAA-873CB882D5F3}" destId="{C065151E-AC7B-4C64-A608-21968640FB41}" srcOrd="0" destOrd="0" presId="urn:microsoft.com/office/officeart/2005/8/layout/lProcess2"/>
    <dgm:cxn modelId="{5EE82450-8CA0-4AC1-90DD-FA11CCF996F7}" type="presParOf" srcId="{C065151E-AC7B-4C64-A608-21968640FB41}" destId="{5CCE0585-D949-4566-BF76-D02D180BBC12}" srcOrd="0" destOrd="0" presId="urn:microsoft.com/office/officeart/2005/8/layout/lProcess2"/>
    <dgm:cxn modelId="{21119237-F77C-4ACF-BA85-1384DBB358F3}" type="presParOf" srcId="{C065151E-AC7B-4C64-A608-21968640FB41}" destId="{F75CC956-7E04-492A-912D-FC34FFB91C97}" srcOrd="1" destOrd="0" presId="urn:microsoft.com/office/officeart/2005/8/layout/lProcess2"/>
    <dgm:cxn modelId="{4F9282FC-DBD2-4970-9C10-C274EDEBE6A5}" type="presParOf" srcId="{C065151E-AC7B-4C64-A608-21968640FB41}" destId="{0416AFC6-B581-462D-8DDE-C303F0CC9F6F}" srcOrd="2" destOrd="0" presId="urn:microsoft.com/office/officeart/2005/8/layout/lProcess2"/>
    <dgm:cxn modelId="{74BB2A31-A510-4CE1-94EF-B5D3F03358A5}" type="presParOf" srcId="{0416AFC6-B581-462D-8DDE-C303F0CC9F6F}" destId="{FF0FC2CC-5B09-487D-9A1F-D8D2C77B9663}" srcOrd="0" destOrd="0" presId="urn:microsoft.com/office/officeart/2005/8/layout/lProcess2"/>
    <dgm:cxn modelId="{55550BCE-48F0-40C2-815B-4B27E9639F13}" type="presParOf" srcId="{FF0FC2CC-5B09-487D-9A1F-D8D2C77B9663}" destId="{D183681B-6788-4510-8244-33ABDB9FA7A6}" srcOrd="0" destOrd="0" presId="urn:microsoft.com/office/officeart/2005/8/layout/lProcess2"/>
    <dgm:cxn modelId="{536C29EE-4C38-42BB-BAC5-55FAA45C7CD9}" type="presParOf" srcId="{FF0FC2CC-5B09-487D-9A1F-D8D2C77B9663}" destId="{8AD3A303-C6AA-4DBD-9D8F-7FE8D03E85AA}" srcOrd="1" destOrd="0" presId="urn:microsoft.com/office/officeart/2005/8/layout/lProcess2"/>
    <dgm:cxn modelId="{B13FCFCE-8AF8-4351-BEAE-1E63445E20B4}" type="presParOf" srcId="{FF0FC2CC-5B09-487D-9A1F-D8D2C77B9663}" destId="{D871E045-0D3A-446B-875E-5BEA2EC2B98B}" srcOrd="2" destOrd="0" presId="urn:microsoft.com/office/officeart/2005/8/layout/lProcess2"/>
    <dgm:cxn modelId="{E9B13334-8F96-4380-84BC-39DF525FDC9B}" type="presParOf" srcId="{8F53F22D-2D58-4C71-BDAA-873CB882D5F3}" destId="{D006BA4A-CFDC-42C3-A22E-6773F69E63C3}" srcOrd="1" destOrd="0" presId="urn:microsoft.com/office/officeart/2005/8/layout/lProcess2"/>
    <dgm:cxn modelId="{88D6A59D-F48C-45DC-8ED3-5ED00AA37790}" type="presParOf" srcId="{8F53F22D-2D58-4C71-BDAA-873CB882D5F3}" destId="{75F40420-7778-4C0C-80A2-4B27179AFCF0}" srcOrd="2" destOrd="0" presId="urn:microsoft.com/office/officeart/2005/8/layout/lProcess2"/>
    <dgm:cxn modelId="{7F64A8B4-0F2B-408B-991F-EB9B70B81638}" type="presParOf" srcId="{75F40420-7778-4C0C-80A2-4B27179AFCF0}" destId="{7585489D-9D2F-4D31-9D4C-5AB50C9A29FA}" srcOrd="0" destOrd="0" presId="urn:microsoft.com/office/officeart/2005/8/layout/lProcess2"/>
    <dgm:cxn modelId="{9F8374B0-E2E3-41BE-BDA2-54ABB70B355B}" type="presParOf" srcId="{75F40420-7778-4C0C-80A2-4B27179AFCF0}" destId="{4998B580-DF37-45D3-BBDA-B2B85FE9A112}" srcOrd="1" destOrd="0" presId="urn:microsoft.com/office/officeart/2005/8/layout/lProcess2"/>
    <dgm:cxn modelId="{3D990148-1609-4FCB-BF29-A9569C2416C1}" type="presParOf" srcId="{75F40420-7778-4C0C-80A2-4B27179AFCF0}" destId="{C3BAEA19-DDA7-48E6-A503-5600CE08E564}" srcOrd="2" destOrd="0" presId="urn:microsoft.com/office/officeart/2005/8/layout/lProcess2"/>
    <dgm:cxn modelId="{B1139D54-A856-453E-97A8-45E031EFA8CE}" type="presParOf" srcId="{C3BAEA19-DDA7-48E6-A503-5600CE08E564}" destId="{D09523D3-8970-471E-AEA7-60F681A853D6}" srcOrd="0" destOrd="0" presId="urn:microsoft.com/office/officeart/2005/8/layout/lProcess2"/>
    <dgm:cxn modelId="{E6AAA26F-F86E-4EB0-896D-723D6EA5C977}" type="presParOf" srcId="{D09523D3-8970-471E-AEA7-60F681A853D6}" destId="{2308D4B3-8A94-4F01-A1CD-6D3FE0E6B3D3}" srcOrd="0" destOrd="0" presId="urn:microsoft.com/office/officeart/2005/8/layout/lProcess2"/>
    <dgm:cxn modelId="{5917E27F-5EA0-4E13-9262-ED5B509BF984}" type="presParOf" srcId="{D09523D3-8970-471E-AEA7-60F681A853D6}" destId="{C6902A0F-2D66-4666-A151-BF293D009642}" srcOrd="1" destOrd="0" presId="urn:microsoft.com/office/officeart/2005/8/layout/lProcess2"/>
    <dgm:cxn modelId="{35281C20-420C-4C92-AEF8-182D3214174C}" type="presParOf" srcId="{D09523D3-8970-471E-AEA7-60F681A853D6}" destId="{33ECD6FF-F077-4874-B06E-403BF190822C}" srcOrd="2" destOrd="0" presId="urn:microsoft.com/office/officeart/2005/8/layout/lProcess2"/>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60E09E93-5AB1-4261-AEAE-CB593B269BDB}" type="doc">
      <dgm:prSet loTypeId="urn:microsoft.com/office/officeart/2005/8/layout/vList2" loCatId="list" qsTypeId="urn:microsoft.com/office/officeart/2005/8/quickstyle/simple1" qsCatId="simple" csTypeId="urn:microsoft.com/office/officeart/2005/8/colors/colorful1#9" csCatId="colorful" phldr="1"/>
      <dgm:spPr/>
      <dgm:t>
        <a:bodyPr/>
        <a:lstStyle/>
        <a:p>
          <a:endParaRPr lang="zh-CN" altLang="en-US"/>
        </a:p>
      </dgm:t>
    </dgm:pt>
    <dgm:pt modelId="{814DDA82-02C9-4ADF-8722-1E1CBBD0D5CE}">
      <dgm:prSet phldrT="[文本]" custT="1"/>
      <dgm:spPr/>
      <dgm:t>
        <a:bodyPr/>
        <a:lstStyle/>
        <a:p>
          <a:r>
            <a:rPr lang="zh-CN" altLang="zh-CN" sz="1800" b="1" dirty="0">
              <a:latin typeface="微软雅黑" panose="020B0503020204020204" pitchFamily="34" charset="-122"/>
              <a:ea typeface="微软雅黑" panose="020B0503020204020204" pitchFamily="34" charset="-122"/>
            </a:rPr>
            <a:t>单播 </a:t>
          </a:r>
          <a:r>
            <a:rPr lang="en-US" altLang="zh-CN" sz="1800" b="1" dirty="0">
              <a:latin typeface="微软雅黑" panose="020B0503020204020204" pitchFamily="34" charset="-122"/>
              <a:ea typeface="微软雅黑" panose="020B0503020204020204" pitchFamily="34" charset="-122"/>
            </a:rPr>
            <a:t>(unicast) </a:t>
          </a:r>
          <a:r>
            <a:rPr lang="zh-CN" altLang="zh-CN" sz="1800" b="1" dirty="0">
              <a:latin typeface="微软雅黑" panose="020B0503020204020204" pitchFamily="34" charset="-122"/>
              <a:ea typeface="微软雅黑" panose="020B0503020204020204" pitchFamily="34" charset="-122"/>
            </a:rPr>
            <a:t>帧（一对一）</a:t>
          </a:r>
          <a:endParaRPr lang="zh-CN" altLang="en-US" sz="1800" b="1" dirty="0">
            <a:latin typeface="微软雅黑" panose="020B0503020204020204" pitchFamily="34" charset="-122"/>
            <a:ea typeface="微软雅黑" panose="020B0503020204020204" pitchFamily="34" charset="-122"/>
          </a:endParaRPr>
        </a:p>
      </dgm:t>
    </dgm:pt>
    <dgm:pt modelId="{5431ADCE-8D4B-49DA-B071-51C35FDB9551}" type="parTrans" cxnId="{5CD593E9-1844-4D8A-BA5C-5AAE0AE8B0A4}">
      <dgm:prSet/>
      <dgm:spPr/>
      <dgm:t>
        <a:bodyPr/>
        <a:lstStyle/>
        <a:p>
          <a:endParaRPr lang="zh-CN" altLang="en-US" sz="1800" b="1">
            <a:latin typeface="微软雅黑" panose="020B0503020204020204" pitchFamily="34" charset="-122"/>
            <a:ea typeface="微软雅黑" panose="020B0503020204020204" pitchFamily="34" charset="-122"/>
          </a:endParaRPr>
        </a:p>
      </dgm:t>
    </dgm:pt>
    <dgm:pt modelId="{24F1CDB1-D5B6-4328-B5C2-8A9757ED04D5}" type="sibTrans" cxnId="{5CD593E9-1844-4D8A-BA5C-5AAE0AE8B0A4}">
      <dgm:prSet/>
      <dgm:spPr/>
      <dgm:t>
        <a:bodyPr/>
        <a:lstStyle/>
        <a:p>
          <a:endParaRPr lang="zh-CN" altLang="en-US" sz="1800" b="1">
            <a:latin typeface="微软雅黑" panose="020B0503020204020204" pitchFamily="34" charset="-122"/>
            <a:ea typeface="微软雅黑" panose="020B0503020204020204" pitchFamily="34" charset="-122"/>
          </a:endParaRPr>
        </a:p>
      </dgm:t>
    </dgm:pt>
    <dgm:pt modelId="{E81E2DF3-F714-4132-99E0-7B247481705A}">
      <dgm:prSet phldrT="[文本]" custT="1"/>
      <dgm:spPr>
        <a:solidFill>
          <a:srgbClr val="0070C0"/>
        </a:solidFill>
      </dgm:spPr>
      <dgm:t>
        <a:bodyPr/>
        <a:lstStyle/>
        <a:p>
          <a:r>
            <a:rPr lang="zh-CN" altLang="en-US" sz="1800" b="1" dirty="0">
              <a:latin typeface="微软雅黑" panose="020B0503020204020204" pitchFamily="34" charset="-122"/>
              <a:ea typeface="微软雅黑" panose="020B0503020204020204" pitchFamily="34" charset="-122"/>
            </a:rPr>
            <a:t>“发往本站的帧”包括以下 </a:t>
          </a:r>
          <a:r>
            <a:rPr lang="en-US" altLang="zh-CN" sz="1800" b="1" dirty="0">
              <a:latin typeface="微软雅黑" panose="020B0503020204020204" pitchFamily="34" charset="-122"/>
              <a:ea typeface="微软雅黑" panose="020B0503020204020204" pitchFamily="34" charset="-122"/>
            </a:rPr>
            <a:t>3 </a:t>
          </a:r>
          <a:r>
            <a:rPr lang="zh-CN" altLang="en-US" sz="1800" b="1" dirty="0">
              <a:latin typeface="微软雅黑" panose="020B0503020204020204" pitchFamily="34" charset="-122"/>
              <a:ea typeface="微软雅黑" panose="020B0503020204020204" pitchFamily="34" charset="-122"/>
            </a:rPr>
            <a:t>种帧： </a:t>
          </a:r>
        </a:p>
      </dgm:t>
    </dgm:pt>
    <dgm:pt modelId="{655199EF-37C3-4D4B-951C-30B68E8B9B33}" type="sibTrans" cxnId="{22A407D0-AE68-432F-86AA-AE9841E075D6}">
      <dgm:prSet/>
      <dgm:spPr/>
      <dgm:t>
        <a:bodyPr/>
        <a:lstStyle/>
        <a:p>
          <a:endParaRPr lang="zh-CN" altLang="en-US" sz="1800" b="1">
            <a:latin typeface="微软雅黑" panose="020B0503020204020204" pitchFamily="34" charset="-122"/>
            <a:ea typeface="微软雅黑" panose="020B0503020204020204" pitchFamily="34" charset="-122"/>
          </a:endParaRPr>
        </a:p>
      </dgm:t>
    </dgm:pt>
    <dgm:pt modelId="{92C60B28-42D6-4C66-936B-EE0A71B910CF}" type="parTrans" cxnId="{22A407D0-AE68-432F-86AA-AE9841E075D6}">
      <dgm:prSet/>
      <dgm:spPr/>
      <dgm:t>
        <a:bodyPr/>
        <a:lstStyle/>
        <a:p>
          <a:endParaRPr lang="zh-CN" altLang="en-US" sz="1800" b="1">
            <a:latin typeface="微软雅黑" panose="020B0503020204020204" pitchFamily="34" charset="-122"/>
            <a:ea typeface="微软雅黑" panose="020B0503020204020204" pitchFamily="34" charset="-122"/>
          </a:endParaRPr>
        </a:p>
      </dgm:t>
    </dgm:pt>
    <dgm:pt modelId="{ABF2317D-AD3C-4AD9-AE85-DBE5729F1846}">
      <dgm:prSet custT="1"/>
      <dgm:spPr/>
      <dgm:t>
        <a:bodyPr/>
        <a:lstStyle/>
        <a:p>
          <a:r>
            <a:rPr lang="zh-CN" altLang="zh-CN" sz="1800" b="1" dirty="0">
              <a:latin typeface="微软雅黑" panose="020B0503020204020204" pitchFamily="34" charset="-122"/>
              <a:ea typeface="微软雅黑" panose="020B0503020204020204" pitchFamily="34" charset="-122"/>
            </a:rPr>
            <a:t>广播 </a:t>
          </a:r>
          <a:r>
            <a:rPr lang="en-US" altLang="zh-CN" sz="1800" b="1" dirty="0">
              <a:latin typeface="微软雅黑" panose="020B0503020204020204" pitchFamily="34" charset="-122"/>
              <a:ea typeface="微软雅黑" panose="020B0503020204020204" pitchFamily="34" charset="-122"/>
            </a:rPr>
            <a:t>(broadcast) </a:t>
          </a:r>
          <a:r>
            <a:rPr lang="zh-CN" altLang="zh-CN" sz="1800" b="1" dirty="0">
              <a:latin typeface="微软雅黑" panose="020B0503020204020204" pitchFamily="34" charset="-122"/>
              <a:ea typeface="微软雅黑" panose="020B0503020204020204" pitchFamily="34" charset="-122"/>
            </a:rPr>
            <a:t>帧（一对全体）</a:t>
          </a:r>
        </a:p>
      </dgm:t>
    </dgm:pt>
    <dgm:pt modelId="{F7BAAF36-FE67-4405-9685-739F3659DB5F}" type="parTrans" cxnId="{E6D0FBD8-DDF4-4266-9A45-2EC5E574CAB6}">
      <dgm:prSet/>
      <dgm:spPr/>
      <dgm:t>
        <a:bodyPr/>
        <a:lstStyle/>
        <a:p>
          <a:endParaRPr lang="zh-CN" altLang="en-US"/>
        </a:p>
      </dgm:t>
    </dgm:pt>
    <dgm:pt modelId="{1EC0D9CC-79C7-4C3D-A786-B40C14115161}" type="sibTrans" cxnId="{E6D0FBD8-DDF4-4266-9A45-2EC5E574CAB6}">
      <dgm:prSet/>
      <dgm:spPr/>
      <dgm:t>
        <a:bodyPr/>
        <a:lstStyle/>
        <a:p>
          <a:endParaRPr lang="zh-CN" altLang="en-US"/>
        </a:p>
      </dgm:t>
    </dgm:pt>
    <dgm:pt modelId="{386FF01E-390A-44A6-A66D-EE71BD678925}">
      <dgm:prSet custT="1"/>
      <dgm:spPr/>
      <dgm:t>
        <a:bodyPr/>
        <a:lstStyle/>
        <a:p>
          <a:r>
            <a:rPr lang="zh-CN" altLang="zh-CN" sz="1800" b="1" dirty="0">
              <a:latin typeface="微软雅黑" panose="020B0503020204020204" pitchFamily="34" charset="-122"/>
              <a:ea typeface="微软雅黑" panose="020B0503020204020204" pitchFamily="34" charset="-122"/>
            </a:rPr>
            <a:t>多播 </a:t>
          </a:r>
          <a:r>
            <a:rPr lang="en-US" altLang="zh-CN" sz="1800" b="1" dirty="0">
              <a:latin typeface="微软雅黑" panose="020B0503020204020204" pitchFamily="34" charset="-122"/>
              <a:ea typeface="微软雅黑" panose="020B0503020204020204" pitchFamily="34" charset="-122"/>
            </a:rPr>
            <a:t>(multicast) </a:t>
          </a:r>
          <a:r>
            <a:rPr lang="zh-CN" altLang="zh-CN" sz="1800" b="1" dirty="0">
              <a:latin typeface="微软雅黑" panose="020B0503020204020204" pitchFamily="34" charset="-122"/>
              <a:ea typeface="微软雅黑" panose="020B0503020204020204" pitchFamily="34" charset="-122"/>
            </a:rPr>
            <a:t>帧（一对多）</a:t>
          </a:r>
        </a:p>
      </dgm:t>
    </dgm:pt>
    <dgm:pt modelId="{91B801CD-97E8-439B-AA5E-04C754F0DB58}" type="parTrans" cxnId="{3D06C642-BE45-46D0-A4D5-343FDA0F1C04}">
      <dgm:prSet/>
      <dgm:spPr/>
      <dgm:t>
        <a:bodyPr/>
        <a:lstStyle/>
        <a:p>
          <a:endParaRPr lang="zh-CN" altLang="en-US"/>
        </a:p>
      </dgm:t>
    </dgm:pt>
    <dgm:pt modelId="{8A64F0E4-6D3F-4682-8767-B036188D4E64}" type="sibTrans" cxnId="{3D06C642-BE45-46D0-A4D5-343FDA0F1C04}">
      <dgm:prSet/>
      <dgm:spPr/>
      <dgm:t>
        <a:bodyPr/>
        <a:lstStyle/>
        <a:p>
          <a:endParaRPr lang="zh-CN" altLang="en-US"/>
        </a:p>
      </dgm:t>
    </dgm:pt>
    <dgm:pt modelId="{7005B1A2-4915-4249-B479-F76E326A33A1}">
      <dgm:prSet custT="1"/>
      <dgm:spPr/>
      <dgm:t>
        <a:bodyPr/>
        <a:lstStyle/>
        <a:p>
          <a:endParaRPr lang="zh-CN" altLang="zh-CN" sz="1800" b="1" dirty="0">
            <a:latin typeface="微软雅黑" panose="020B0503020204020204" pitchFamily="34" charset="-122"/>
            <a:ea typeface="微软雅黑" panose="020B0503020204020204" pitchFamily="34" charset="-122"/>
          </a:endParaRPr>
        </a:p>
      </dgm:t>
    </dgm:pt>
    <dgm:pt modelId="{E346561B-5429-41D5-AB9F-51E409A03B3D}" type="parTrans" cxnId="{F569808E-F0DD-4D5D-9813-079ED3F58845}">
      <dgm:prSet/>
      <dgm:spPr/>
      <dgm:t>
        <a:bodyPr/>
        <a:lstStyle/>
        <a:p>
          <a:endParaRPr lang="zh-CN" altLang="en-US"/>
        </a:p>
      </dgm:t>
    </dgm:pt>
    <dgm:pt modelId="{DD924269-C999-418F-BACE-8AF6966A5AED}" type="sibTrans" cxnId="{F569808E-F0DD-4D5D-9813-079ED3F58845}">
      <dgm:prSet/>
      <dgm:spPr/>
      <dgm:t>
        <a:bodyPr/>
        <a:lstStyle/>
        <a:p>
          <a:endParaRPr lang="zh-CN" altLang="en-US"/>
        </a:p>
      </dgm:t>
    </dgm:pt>
    <dgm:pt modelId="{5D25DB41-AB17-40CD-A5C8-D74BBC46D094}" type="pres">
      <dgm:prSet presAssocID="{60E09E93-5AB1-4261-AEAE-CB593B269BDB}" presName="linear" presStyleCnt="0">
        <dgm:presLayoutVars>
          <dgm:animLvl val="lvl"/>
          <dgm:resizeHandles val="exact"/>
        </dgm:presLayoutVars>
      </dgm:prSet>
      <dgm:spPr/>
    </dgm:pt>
    <dgm:pt modelId="{FCBF3E09-C6D2-4B4D-8FF3-4B7A8731524F}" type="pres">
      <dgm:prSet presAssocID="{E81E2DF3-F714-4132-99E0-7B247481705A}" presName="parentText" presStyleLbl="node1" presStyleIdx="0" presStyleCnt="1">
        <dgm:presLayoutVars>
          <dgm:chMax val="0"/>
          <dgm:bulletEnabled val="1"/>
        </dgm:presLayoutVars>
      </dgm:prSet>
      <dgm:spPr/>
    </dgm:pt>
    <dgm:pt modelId="{1F13495D-0B08-4550-9742-9E4B2CBA3D51}" type="pres">
      <dgm:prSet presAssocID="{E81E2DF3-F714-4132-99E0-7B247481705A}" presName="childText" presStyleLbl="revTx" presStyleIdx="0" presStyleCnt="1">
        <dgm:presLayoutVars>
          <dgm:bulletEnabled val="1"/>
        </dgm:presLayoutVars>
      </dgm:prSet>
      <dgm:spPr/>
    </dgm:pt>
  </dgm:ptLst>
  <dgm:cxnLst>
    <dgm:cxn modelId="{0DEE3817-B42F-4773-8E6F-377F4BBF3650}" type="presOf" srcId="{814DDA82-02C9-4ADF-8722-1E1CBBD0D5CE}" destId="{1F13495D-0B08-4550-9742-9E4B2CBA3D51}" srcOrd="0" destOrd="0" presId="urn:microsoft.com/office/officeart/2005/8/layout/vList2"/>
    <dgm:cxn modelId="{3F0F825B-C835-44E7-8D0C-7EE8A3599830}" type="presOf" srcId="{60E09E93-5AB1-4261-AEAE-CB593B269BDB}" destId="{5D25DB41-AB17-40CD-A5C8-D74BBC46D094}" srcOrd="0" destOrd="0" presId="urn:microsoft.com/office/officeart/2005/8/layout/vList2"/>
    <dgm:cxn modelId="{4FC8115D-4049-4305-9653-B961D649BC02}" type="presOf" srcId="{E81E2DF3-F714-4132-99E0-7B247481705A}" destId="{FCBF3E09-C6D2-4B4D-8FF3-4B7A8731524F}" srcOrd="0" destOrd="0" presId="urn:microsoft.com/office/officeart/2005/8/layout/vList2"/>
    <dgm:cxn modelId="{ECF7CD60-75D6-4E7B-A722-F894DE16D276}" type="presOf" srcId="{7005B1A2-4915-4249-B479-F76E326A33A1}" destId="{1F13495D-0B08-4550-9742-9E4B2CBA3D51}" srcOrd="0" destOrd="3" presId="urn:microsoft.com/office/officeart/2005/8/layout/vList2"/>
    <dgm:cxn modelId="{3D06C642-BE45-46D0-A4D5-343FDA0F1C04}" srcId="{E81E2DF3-F714-4132-99E0-7B247481705A}" destId="{386FF01E-390A-44A6-A66D-EE71BD678925}" srcOrd="2" destOrd="0" parTransId="{91B801CD-97E8-439B-AA5E-04C754F0DB58}" sibTransId="{8A64F0E4-6D3F-4682-8767-B036188D4E64}"/>
    <dgm:cxn modelId="{B248C787-04BA-493A-9E5F-5675DBD70FFE}" type="presOf" srcId="{ABF2317D-AD3C-4AD9-AE85-DBE5729F1846}" destId="{1F13495D-0B08-4550-9742-9E4B2CBA3D51}" srcOrd="0" destOrd="1" presId="urn:microsoft.com/office/officeart/2005/8/layout/vList2"/>
    <dgm:cxn modelId="{81779289-DA97-46ED-A707-02EC85C7D4CF}" type="presOf" srcId="{386FF01E-390A-44A6-A66D-EE71BD678925}" destId="{1F13495D-0B08-4550-9742-9E4B2CBA3D51}" srcOrd="0" destOrd="2" presId="urn:microsoft.com/office/officeart/2005/8/layout/vList2"/>
    <dgm:cxn modelId="{F569808E-F0DD-4D5D-9813-079ED3F58845}" srcId="{E81E2DF3-F714-4132-99E0-7B247481705A}" destId="{7005B1A2-4915-4249-B479-F76E326A33A1}" srcOrd="3" destOrd="0" parTransId="{E346561B-5429-41D5-AB9F-51E409A03B3D}" sibTransId="{DD924269-C999-418F-BACE-8AF6966A5AED}"/>
    <dgm:cxn modelId="{22A407D0-AE68-432F-86AA-AE9841E075D6}" srcId="{60E09E93-5AB1-4261-AEAE-CB593B269BDB}" destId="{E81E2DF3-F714-4132-99E0-7B247481705A}" srcOrd="0" destOrd="0" parTransId="{92C60B28-42D6-4C66-936B-EE0A71B910CF}" sibTransId="{655199EF-37C3-4D4B-951C-30B68E8B9B33}"/>
    <dgm:cxn modelId="{E6D0FBD8-DDF4-4266-9A45-2EC5E574CAB6}" srcId="{E81E2DF3-F714-4132-99E0-7B247481705A}" destId="{ABF2317D-AD3C-4AD9-AE85-DBE5729F1846}" srcOrd="1" destOrd="0" parTransId="{F7BAAF36-FE67-4405-9685-739F3659DB5F}" sibTransId="{1EC0D9CC-79C7-4C3D-A786-B40C14115161}"/>
    <dgm:cxn modelId="{5CD593E9-1844-4D8A-BA5C-5AAE0AE8B0A4}" srcId="{E81E2DF3-F714-4132-99E0-7B247481705A}" destId="{814DDA82-02C9-4ADF-8722-1E1CBBD0D5CE}" srcOrd="0" destOrd="0" parTransId="{5431ADCE-8D4B-49DA-B071-51C35FDB9551}" sibTransId="{24F1CDB1-D5B6-4328-B5C2-8A9757ED04D5}"/>
    <dgm:cxn modelId="{E7DC66BB-487F-4E80-A30E-DF78DB368140}" type="presParOf" srcId="{5D25DB41-AB17-40CD-A5C8-D74BBC46D094}" destId="{FCBF3E09-C6D2-4B4D-8FF3-4B7A8731524F}" srcOrd="0" destOrd="0" presId="urn:microsoft.com/office/officeart/2005/8/layout/vList2"/>
    <dgm:cxn modelId="{4311DF70-B61F-467D-B59D-4074370EC5D0}" type="presParOf" srcId="{5D25DB41-AB17-40CD-A5C8-D74BBC46D094}" destId="{1F13495D-0B08-4550-9742-9E4B2CBA3D51}" srcOrd="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3.xml><?xml version="1.0" encoding="utf-8"?>
<dgm:dataModel xmlns:dgm="http://schemas.openxmlformats.org/drawingml/2006/diagram" xmlns:a="http://schemas.openxmlformats.org/drawingml/2006/main">
  <dgm:ptLst>
    <dgm:pt modelId="{A26E1E43-DC77-4DF5-97A7-BE8297102B40}" type="doc">
      <dgm:prSet loTypeId="urn:microsoft.com/office/officeart/2005/8/layout/vList5" loCatId="list" qsTypeId="urn:microsoft.com/office/officeart/2005/8/quickstyle/simple1" qsCatId="simple" csTypeId="urn:microsoft.com/office/officeart/2005/8/colors/colorful5" csCatId="colorful" phldr="1"/>
      <dgm:spPr/>
      <dgm:t>
        <a:bodyPr/>
        <a:lstStyle/>
        <a:p>
          <a:endParaRPr lang="zh-CN" altLang="en-US"/>
        </a:p>
      </dgm:t>
    </dgm:pt>
    <dgm:pt modelId="{6FBF0F2B-6D0C-470E-9DD6-ED4327E19036}">
      <dgm:prSet phldrT="[文本]" custT="1"/>
      <dgm:spPr/>
      <dgm:t>
        <a:bodyPr/>
        <a:lstStyle/>
        <a:p>
          <a:r>
            <a:rPr lang="zh-CN" altLang="en-US" sz="2000" b="1" dirty="0">
              <a:solidFill>
                <a:schemeClr val="bg1"/>
              </a:solidFill>
              <a:latin typeface="微软雅黑" panose="020B0503020204020204" pitchFamily="34" charset="-122"/>
              <a:ea typeface="微软雅黑" panose="020B0503020204020204" pitchFamily="34" charset="-122"/>
            </a:rPr>
            <a:t>网桥</a:t>
          </a:r>
        </a:p>
      </dgm:t>
    </dgm:pt>
    <dgm:pt modelId="{88BDFA9A-37DB-4F5E-803F-36858AF92B53}" type="parTrans" cxnId="{9F9E1816-7136-4EAD-AC7B-9FC12B651495}">
      <dgm:prSet/>
      <dgm:spPr/>
      <dgm:t>
        <a:bodyPr/>
        <a:lstStyle/>
        <a:p>
          <a:endParaRPr lang="zh-CN" altLang="en-US" sz="2000" b="1">
            <a:latin typeface="微软雅黑" panose="020B0503020204020204" pitchFamily="34" charset="-122"/>
            <a:ea typeface="微软雅黑" panose="020B0503020204020204" pitchFamily="34" charset="-122"/>
          </a:endParaRPr>
        </a:p>
      </dgm:t>
    </dgm:pt>
    <dgm:pt modelId="{076E0799-1C77-48E7-9F8F-2029D02A2294}" type="sibTrans" cxnId="{9F9E1816-7136-4EAD-AC7B-9FC12B651495}">
      <dgm:prSet/>
      <dgm:spPr/>
      <dgm:t>
        <a:bodyPr/>
        <a:lstStyle/>
        <a:p>
          <a:endParaRPr lang="zh-CN" altLang="en-US" sz="2000" b="1">
            <a:latin typeface="微软雅黑" panose="020B0503020204020204" pitchFamily="34" charset="-122"/>
            <a:ea typeface="微软雅黑" panose="020B0503020204020204" pitchFamily="34" charset="-122"/>
          </a:endParaRPr>
        </a:p>
      </dgm:t>
    </dgm:pt>
    <dgm:pt modelId="{10A4438E-047E-4453-A74F-8BBAE67749BE}">
      <dgm:prSet phldrT="[文本]" custT="1"/>
      <dgm:spPr/>
      <dgm:t>
        <a:bodyPr/>
        <a:lstStyle/>
        <a:p>
          <a:pPr>
            <a:spcAft>
              <a:spcPts val="0"/>
            </a:spcAft>
          </a:pPr>
          <a:r>
            <a:rPr lang="zh-CN" altLang="en-US" sz="2000" b="1" dirty="0">
              <a:latin typeface="微软雅黑" panose="020B0503020204020204" pitchFamily="34" charset="-122"/>
              <a:ea typeface="微软雅黑" panose="020B0503020204020204" pitchFamily="34" charset="-122"/>
            </a:rPr>
            <a:t>工作在数据链路层。</a:t>
          </a:r>
        </a:p>
      </dgm:t>
    </dgm:pt>
    <dgm:pt modelId="{9FF74A6E-8CAC-4097-BF5F-980512A618B4}" type="parTrans" cxnId="{236BF05C-B0D3-4D96-B6CF-CADF31483E55}">
      <dgm:prSet/>
      <dgm:spPr/>
      <dgm:t>
        <a:bodyPr/>
        <a:lstStyle/>
        <a:p>
          <a:endParaRPr lang="zh-CN" altLang="en-US" sz="2000" b="1">
            <a:latin typeface="微软雅黑" panose="020B0503020204020204" pitchFamily="34" charset="-122"/>
            <a:ea typeface="微软雅黑" panose="020B0503020204020204" pitchFamily="34" charset="-122"/>
          </a:endParaRPr>
        </a:p>
      </dgm:t>
    </dgm:pt>
    <dgm:pt modelId="{D63E8B67-C16E-4E14-8DC0-DFFE8C0FF7CB}" type="sibTrans" cxnId="{236BF05C-B0D3-4D96-B6CF-CADF31483E55}">
      <dgm:prSet/>
      <dgm:spPr/>
      <dgm:t>
        <a:bodyPr/>
        <a:lstStyle/>
        <a:p>
          <a:endParaRPr lang="zh-CN" altLang="en-US" sz="2000" b="1">
            <a:latin typeface="微软雅黑" panose="020B0503020204020204" pitchFamily="34" charset="-122"/>
            <a:ea typeface="微软雅黑" panose="020B0503020204020204" pitchFamily="34" charset="-122"/>
          </a:endParaRPr>
        </a:p>
      </dgm:t>
    </dgm:pt>
    <dgm:pt modelId="{0EA28F79-6C66-41FE-8EEA-7BA2A33C4C1F}">
      <dgm:prSet phldrT="[文本]" custT="1"/>
      <dgm:spPr/>
      <dgm:t>
        <a:bodyPr/>
        <a:lstStyle/>
        <a:p>
          <a:r>
            <a:rPr lang="zh-CN" altLang="en-US" sz="2000" b="1" dirty="0">
              <a:solidFill>
                <a:srgbClr val="000099"/>
              </a:solidFill>
              <a:latin typeface="微软雅黑" panose="020B0503020204020204" pitchFamily="34" charset="-122"/>
              <a:ea typeface="微软雅黑" panose="020B0503020204020204" pitchFamily="34" charset="-122"/>
            </a:rPr>
            <a:t>交换机</a:t>
          </a:r>
        </a:p>
      </dgm:t>
    </dgm:pt>
    <dgm:pt modelId="{6BC136E0-9821-4AF8-88BF-F27F534C7EEF}" type="parTrans" cxnId="{B9577611-7E7C-46DA-9037-70DF80DEC04E}">
      <dgm:prSet/>
      <dgm:spPr/>
      <dgm:t>
        <a:bodyPr/>
        <a:lstStyle/>
        <a:p>
          <a:endParaRPr lang="zh-CN" altLang="en-US" sz="2000" b="1">
            <a:latin typeface="微软雅黑" panose="020B0503020204020204" pitchFamily="34" charset="-122"/>
            <a:ea typeface="微软雅黑" panose="020B0503020204020204" pitchFamily="34" charset="-122"/>
          </a:endParaRPr>
        </a:p>
      </dgm:t>
    </dgm:pt>
    <dgm:pt modelId="{CA98B8E7-1B61-4028-8C74-2FCF2DACC316}" type="sibTrans" cxnId="{B9577611-7E7C-46DA-9037-70DF80DEC04E}">
      <dgm:prSet/>
      <dgm:spPr/>
      <dgm:t>
        <a:bodyPr/>
        <a:lstStyle/>
        <a:p>
          <a:endParaRPr lang="zh-CN" altLang="en-US" sz="2000" b="1">
            <a:latin typeface="微软雅黑" panose="020B0503020204020204" pitchFamily="34" charset="-122"/>
            <a:ea typeface="微软雅黑" panose="020B0503020204020204" pitchFamily="34" charset="-122"/>
          </a:endParaRPr>
        </a:p>
      </dgm:t>
    </dgm:pt>
    <dgm:pt modelId="{508E7C3E-5AAC-4C93-8613-7B550324E44B}">
      <dgm:prSet phldrT="[文本]" custT="1"/>
      <dgm:spPr/>
      <dgm:t>
        <a:bodyPr/>
        <a:lstStyle/>
        <a:p>
          <a:pPr>
            <a:spcAft>
              <a:spcPts val="0"/>
            </a:spcAft>
          </a:pPr>
          <a:r>
            <a:rPr lang="zh-CN" altLang="en-US" sz="2000" b="1" dirty="0">
              <a:latin typeface="微软雅黑" panose="020B0503020204020204" pitchFamily="34" charset="-122"/>
              <a:ea typeface="微软雅黑" panose="020B0503020204020204" pitchFamily="34" charset="-122"/>
            </a:rPr>
            <a:t>工作在数据链路层。</a:t>
          </a:r>
        </a:p>
      </dgm:t>
    </dgm:pt>
    <dgm:pt modelId="{3CDDBB60-C89F-4A41-A453-3CA57823F549}" type="parTrans" cxnId="{60FFE8D7-693C-4210-A06C-B45306C8DC48}">
      <dgm:prSet/>
      <dgm:spPr/>
      <dgm:t>
        <a:bodyPr/>
        <a:lstStyle/>
        <a:p>
          <a:endParaRPr lang="zh-CN" altLang="en-US" sz="2000" b="1">
            <a:latin typeface="微软雅黑" panose="020B0503020204020204" pitchFamily="34" charset="-122"/>
            <a:ea typeface="微软雅黑" panose="020B0503020204020204" pitchFamily="34" charset="-122"/>
          </a:endParaRPr>
        </a:p>
      </dgm:t>
    </dgm:pt>
    <dgm:pt modelId="{AD349BA6-01D1-498C-9A8E-6D50ABB32740}" type="sibTrans" cxnId="{60FFE8D7-693C-4210-A06C-B45306C8DC48}">
      <dgm:prSet/>
      <dgm:spPr/>
      <dgm:t>
        <a:bodyPr/>
        <a:lstStyle/>
        <a:p>
          <a:endParaRPr lang="zh-CN" altLang="en-US" sz="2000" b="1">
            <a:latin typeface="微软雅黑" panose="020B0503020204020204" pitchFamily="34" charset="-122"/>
            <a:ea typeface="微软雅黑" panose="020B0503020204020204" pitchFamily="34" charset="-122"/>
          </a:endParaRPr>
        </a:p>
      </dgm:t>
    </dgm:pt>
    <dgm:pt modelId="{3D7A24BD-CC73-4BA6-95AB-A6BEC47ABE9C}">
      <dgm:prSet custT="1"/>
      <dgm:spPr/>
      <dgm:t>
        <a:bodyPr/>
        <a:lstStyle/>
        <a:p>
          <a:pPr>
            <a:spcAft>
              <a:spcPts val="0"/>
            </a:spcAft>
          </a:pPr>
          <a:r>
            <a:rPr lang="zh-CN" altLang="en-US" sz="2000" b="1" dirty="0">
              <a:latin typeface="微软雅黑" panose="020B0503020204020204" pitchFamily="34" charset="-122"/>
              <a:ea typeface="微软雅黑" panose="020B0503020204020204" pitchFamily="34" charset="-122"/>
            </a:rPr>
            <a:t>根据 </a:t>
          </a:r>
          <a:r>
            <a:rPr lang="en-US" altLang="en-US" sz="2000" b="1" dirty="0">
              <a:latin typeface="微软雅黑" panose="020B0503020204020204" pitchFamily="34" charset="-122"/>
              <a:ea typeface="微软雅黑" panose="020B0503020204020204" pitchFamily="34" charset="-122"/>
            </a:rPr>
            <a:t>MAC </a:t>
          </a:r>
          <a:r>
            <a:rPr lang="zh-CN" altLang="en-US" sz="2000" b="1" dirty="0">
              <a:latin typeface="微软雅黑" panose="020B0503020204020204" pitchFamily="34" charset="-122"/>
              <a:ea typeface="微软雅黑" panose="020B0503020204020204" pitchFamily="34" charset="-122"/>
            </a:rPr>
            <a:t>帧的目的地址对收到的帧进行转发和过滤。或者转发，或者丢弃。</a:t>
          </a:r>
        </a:p>
      </dgm:t>
    </dgm:pt>
    <dgm:pt modelId="{D7B48A78-DEB0-4EDB-90B4-146D17F1650B}" type="parTrans" cxnId="{0059E5B1-A948-4057-BDA0-098347C66CE4}">
      <dgm:prSet/>
      <dgm:spPr/>
      <dgm:t>
        <a:bodyPr/>
        <a:lstStyle/>
        <a:p>
          <a:endParaRPr lang="zh-CN" altLang="en-US"/>
        </a:p>
      </dgm:t>
    </dgm:pt>
    <dgm:pt modelId="{A6B9A87C-0357-4A4A-95E8-7C8F56560CD6}" type="sibTrans" cxnId="{0059E5B1-A948-4057-BDA0-098347C66CE4}">
      <dgm:prSet/>
      <dgm:spPr/>
      <dgm:t>
        <a:bodyPr/>
        <a:lstStyle/>
        <a:p>
          <a:endParaRPr lang="zh-CN" altLang="en-US"/>
        </a:p>
      </dgm:t>
    </dgm:pt>
    <dgm:pt modelId="{CCF474DB-4B52-4B17-8863-D5594EEB30F4}">
      <dgm:prSet phldrT="[文本]" custT="1"/>
      <dgm:spPr/>
      <dgm:t>
        <a:bodyPr/>
        <a:lstStyle/>
        <a:p>
          <a:pPr>
            <a:spcAft>
              <a:spcPts val="0"/>
            </a:spcAft>
          </a:pPr>
          <a:r>
            <a:rPr lang="zh-CN" altLang="en-US" sz="2000" b="1" dirty="0">
              <a:latin typeface="微软雅黑" panose="020B0503020204020204" pitchFamily="34" charset="-122"/>
              <a:ea typeface="微软雅黑" panose="020B0503020204020204" pitchFamily="34" charset="-122"/>
            </a:rPr>
            <a:t>可明显地提高以太网的性能。</a:t>
          </a:r>
        </a:p>
      </dgm:t>
    </dgm:pt>
    <dgm:pt modelId="{26E9EE1F-97A9-47B9-8B5D-92A6BE25297A}" type="parTrans" cxnId="{145DE3B4-3E47-4A3B-8525-0AE54736F53F}">
      <dgm:prSet/>
      <dgm:spPr/>
      <dgm:t>
        <a:bodyPr/>
        <a:lstStyle/>
        <a:p>
          <a:endParaRPr lang="zh-CN" altLang="en-US"/>
        </a:p>
      </dgm:t>
    </dgm:pt>
    <dgm:pt modelId="{687FEC73-C92A-4C08-AF12-D730BE1878A2}" type="sibTrans" cxnId="{145DE3B4-3E47-4A3B-8525-0AE54736F53F}">
      <dgm:prSet/>
      <dgm:spPr/>
      <dgm:t>
        <a:bodyPr/>
        <a:lstStyle/>
        <a:p>
          <a:endParaRPr lang="zh-CN" altLang="en-US"/>
        </a:p>
      </dgm:t>
    </dgm:pt>
    <dgm:pt modelId="{B6984FD9-D334-4A52-823F-25C182ED128B}">
      <dgm:prSet phldrT="[文本]" custT="1"/>
      <dgm:spPr/>
      <dgm:t>
        <a:bodyPr/>
        <a:lstStyle/>
        <a:p>
          <a:pPr>
            <a:spcAft>
              <a:spcPts val="0"/>
            </a:spcAft>
          </a:pPr>
          <a:r>
            <a:rPr lang="zh-CN" altLang="en-US" sz="2000" b="1" dirty="0">
              <a:latin typeface="微软雅黑" panose="020B0503020204020204" pitchFamily="34" charset="-122"/>
              <a:ea typeface="微软雅黑" panose="020B0503020204020204" pitchFamily="34" charset="-122"/>
            </a:rPr>
            <a:t>多端口的网桥。</a:t>
          </a:r>
        </a:p>
      </dgm:t>
    </dgm:pt>
    <dgm:pt modelId="{4EF3C34F-B5CA-4734-9D3C-574CB54A5FC8}" type="parTrans" cxnId="{E46C9F91-678A-4C9D-B0BF-C806F52D9990}">
      <dgm:prSet/>
      <dgm:spPr/>
      <dgm:t>
        <a:bodyPr/>
        <a:lstStyle/>
        <a:p>
          <a:endParaRPr lang="zh-CN" altLang="en-US"/>
        </a:p>
      </dgm:t>
    </dgm:pt>
    <dgm:pt modelId="{459714D1-69EB-492E-9AF1-96D91B7CAC59}" type="sibTrans" cxnId="{E46C9F91-678A-4C9D-B0BF-C806F52D9990}">
      <dgm:prSet/>
      <dgm:spPr/>
      <dgm:t>
        <a:bodyPr/>
        <a:lstStyle/>
        <a:p>
          <a:endParaRPr lang="zh-CN" altLang="en-US"/>
        </a:p>
      </dgm:t>
    </dgm:pt>
    <dgm:pt modelId="{52B1A874-96A1-4E35-B958-0A7974A8C513}" type="pres">
      <dgm:prSet presAssocID="{A26E1E43-DC77-4DF5-97A7-BE8297102B40}" presName="Name0" presStyleCnt="0">
        <dgm:presLayoutVars>
          <dgm:dir/>
          <dgm:animLvl val="lvl"/>
          <dgm:resizeHandles val="exact"/>
        </dgm:presLayoutVars>
      </dgm:prSet>
      <dgm:spPr/>
    </dgm:pt>
    <dgm:pt modelId="{C00594F7-61AA-4B92-AD62-502AF1A711D7}" type="pres">
      <dgm:prSet presAssocID="{6FBF0F2B-6D0C-470E-9DD6-ED4327E19036}" presName="linNode" presStyleCnt="0"/>
      <dgm:spPr/>
    </dgm:pt>
    <dgm:pt modelId="{B903DF94-6FEE-4401-9797-6C1F42B1C9CC}" type="pres">
      <dgm:prSet presAssocID="{6FBF0F2B-6D0C-470E-9DD6-ED4327E19036}" presName="parentText" presStyleLbl="node1" presStyleIdx="0" presStyleCnt="2" custScaleX="56275">
        <dgm:presLayoutVars>
          <dgm:chMax val="1"/>
          <dgm:bulletEnabled val="1"/>
        </dgm:presLayoutVars>
      </dgm:prSet>
      <dgm:spPr/>
    </dgm:pt>
    <dgm:pt modelId="{CD1D3161-44F0-46C8-9775-F9F619010D1C}" type="pres">
      <dgm:prSet presAssocID="{6FBF0F2B-6D0C-470E-9DD6-ED4327E19036}" presName="descendantText" presStyleLbl="alignAccFollowNode1" presStyleIdx="0" presStyleCnt="2" custScaleX="110167">
        <dgm:presLayoutVars>
          <dgm:bulletEnabled val="1"/>
        </dgm:presLayoutVars>
      </dgm:prSet>
      <dgm:spPr/>
    </dgm:pt>
    <dgm:pt modelId="{D73C84C0-9DCB-4A15-B103-427A9A97A5FD}" type="pres">
      <dgm:prSet presAssocID="{076E0799-1C77-48E7-9F8F-2029D02A2294}" presName="sp" presStyleCnt="0"/>
      <dgm:spPr/>
    </dgm:pt>
    <dgm:pt modelId="{05F9B76C-DE49-4BF3-91D3-F8EBF7E3EB09}" type="pres">
      <dgm:prSet presAssocID="{0EA28F79-6C66-41FE-8EEA-7BA2A33C4C1F}" presName="linNode" presStyleCnt="0"/>
      <dgm:spPr/>
    </dgm:pt>
    <dgm:pt modelId="{E226D937-2558-4357-B724-B830C97D69FA}" type="pres">
      <dgm:prSet presAssocID="{0EA28F79-6C66-41FE-8EEA-7BA2A33C4C1F}" presName="parentText" presStyleLbl="node1" presStyleIdx="1" presStyleCnt="2" custScaleX="56275">
        <dgm:presLayoutVars>
          <dgm:chMax val="1"/>
          <dgm:bulletEnabled val="1"/>
        </dgm:presLayoutVars>
      </dgm:prSet>
      <dgm:spPr/>
    </dgm:pt>
    <dgm:pt modelId="{49D409B5-470A-4824-A486-F28F43FEC9BC}" type="pres">
      <dgm:prSet presAssocID="{0EA28F79-6C66-41FE-8EEA-7BA2A33C4C1F}" presName="descendantText" presStyleLbl="alignAccFollowNode1" presStyleIdx="1" presStyleCnt="2" custScaleX="110167">
        <dgm:presLayoutVars>
          <dgm:bulletEnabled val="1"/>
        </dgm:presLayoutVars>
      </dgm:prSet>
      <dgm:spPr/>
    </dgm:pt>
  </dgm:ptLst>
  <dgm:cxnLst>
    <dgm:cxn modelId="{F83CFA0F-D71B-4951-87AB-35C9A3566FC9}" type="presOf" srcId="{10A4438E-047E-4453-A74F-8BBAE67749BE}" destId="{CD1D3161-44F0-46C8-9775-F9F619010D1C}" srcOrd="0" destOrd="0" presId="urn:microsoft.com/office/officeart/2005/8/layout/vList5"/>
    <dgm:cxn modelId="{B9577611-7E7C-46DA-9037-70DF80DEC04E}" srcId="{A26E1E43-DC77-4DF5-97A7-BE8297102B40}" destId="{0EA28F79-6C66-41FE-8EEA-7BA2A33C4C1F}" srcOrd="1" destOrd="0" parTransId="{6BC136E0-9821-4AF8-88BF-F27F534C7EEF}" sibTransId="{CA98B8E7-1B61-4028-8C74-2FCF2DACC316}"/>
    <dgm:cxn modelId="{9F9E1816-7136-4EAD-AC7B-9FC12B651495}" srcId="{A26E1E43-DC77-4DF5-97A7-BE8297102B40}" destId="{6FBF0F2B-6D0C-470E-9DD6-ED4327E19036}" srcOrd="0" destOrd="0" parTransId="{88BDFA9A-37DB-4F5E-803F-36858AF92B53}" sibTransId="{076E0799-1C77-48E7-9F8F-2029D02A2294}"/>
    <dgm:cxn modelId="{EAFBFE3B-4024-474C-A029-9E0DB22BD2F4}" type="presOf" srcId="{508E7C3E-5AAC-4C93-8613-7B550324E44B}" destId="{49D409B5-470A-4824-A486-F28F43FEC9BC}" srcOrd="0" destOrd="0" presId="urn:microsoft.com/office/officeart/2005/8/layout/vList5"/>
    <dgm:cxn modelId="{236BF05C-B0D3-4D96-B6CF-CADF31483E55}" srcId="{6FBF0F2B-6D0C-470E-9DD6-ED4327E19036}" destId="{10A4438E-047E-4453-A74F-8BBAE67749BE}" srcOrd="0" destOrd="0" parTransId="{9FF74A6E-8CAC-4097-BF5F-980512A618B4}" sibTransId="{D63E8B67-C16E-4E14-8DC0-DFFE8C0FF7CB}"/>
    <dgm:cxn modelId="{37FA9762-D989-4850-9B32-CCE71EA5FE64}" type="presOf" srcId="{0EA28F79-6C66-41FE-8EEA-7BA2A33C4C1F}" destId="{E226D937-2558-4357-B724-B830C97D69FA}" srcOrd="0" destOrd="0" presId="urn:microsoft.com/office/officeart/2005/8/layout/vList5"/>
    <dgm:cxn modelId="{DF1FA171-AFF5-4AAA-9D90-F26069DEEC5D}" type="presOf" srcId="{6FBF0F2B-6D0C-470E-9DD6-ED4327E19036}" destId="{B903DF94-6FEE-4401-9797-6C1F42B1C9CC}" srcOrd="0" destOrd="0" presId="urn:microsoft.com/office/officeart/2005/8/layout/vList5"/>
    <dgm:cxn modelId="{328E1074-5789-4D41-8FEE-CDC1DF8C4C74}" type="presOf" srcId="{A26E1E43-DC77-4DF5-97A7-BE8297102B40}" destId="{52B1A874-96A1-4E35-B958-0A7974A8C513}" srcOrd="0" destOrd="0" presId="urn:microsoft.com/office/officeart/2005/8/layout/vList5"/>
    <dgm:cxn modelId="{9607B858-EBDB-47D5-9016-2BD702F588AD}" type="presOf" srcId="{3D7A24BD-CC73-4BA6-95AB-A6BEC47ABE9C}" destId="{CD1D3161-44F0-46C8-9775-F9F619010D1C}" srcOrd="0" destOrd="1" presId="urn:microsoft.com/office/officeart/2005/8/layout/vList5"/>
    <dgm:cxn modelId="{AFAF0979-7DDA-44A4-989A-A1CC45DA5A15}" type="presOf" srcId="{B6984FD9-D334-4A52-823F-25C182ED128B}" destId="{49D409B5-470A-4824-A486-F28F43FEC9BC}" srcOrd="0" destOrd="1" presId="urn:microsoft.com/office/officeart/2005/8/layout/vList5"/>
    <dgm:cxn modelId="{E46C9F91-678A-4C9D-B0BF-C806F52D9990}" srcId="{0EA28F79-6C66-41FE-8EEA-7BA2A33C4C1F}" destId="{B6984FD9-D334-4A52-823F-25C182ED128B}" srcOrd="1" destOrd="0" parTransId="{4EF3C34F-B5CA-4734-9D3C-574CB54A5FC8}" sibTransId="{459714D1-69EB-492E-9AF1-96D91B7CAC59}"/>
    <dgm:cxn modelId="{F7D5F396-DB31-41D8-8AA3-D46BE1E69D9A}" type="presOf" srcId="{CCF474DB-4B52-4B17-8863-D5594EEB30F4}" destId="{49D409B5-470A-4824-A486-F28F43FEC9BC}" srcOrd="0" destOrd="2" presId="urn:microsoft.com/office/officeart/2005/8/layout/vList5"/>
    <dgm:cxn modelId="{0059E5B1-A948-4057-BDA0-098347C66CE4}" srcId="{6FBF0F2B-6D0C-470E-9DD6-ED4327E19036}" destId="{3D7A24BD-CC73-4BA6-95AB-A6BEC47ABE9C}" srcOrd="1" destOrd="0" parTransId="{D7B48A78-DEB0-4EDB-90B4-146D17F1650B}" sibTransId="{A6B9A87C-0357-4A4A-95E8-7C8F56560CD6}"/>
    <dgm:cxn modelId="{145DE3B4-3E47-4A3B-8525-0AE54736F53F}" srcId="{0EA28F79-6C66-41FE-8EEA-7BA2A33C4C1F}" destId="{CCF474DB-4B52-4B17-8863-D5594EEB30F4}" srcOrd="2" destOrd="0" parTransId="{26E9EE1F-97A9-47B9-8B5D-92A6BE25297A}" sibTransId="{687FEC73-C92A-4C08-AF12-D730BE1878A2}"/>
    <dgm:cxn modelId="{60FFE8D7-693C-4210-A06C-B45306C8DC48}" srcId="{0EA28F79-6C66-41FE-8EEA-7BA2A33C4C1F}" destId="{508E7C3E-5AAC-4C93-8613-7B550324E44B}" srcOrd="0" destOrd="0" parTransId="{3CDDBB60-C89F-4A41-A453-3CA57823F549}" sibTransId="{AD349BA6-01D1-498C-9A8E-6D50ABB32740}"/>
    <dgm:cxn modelId="{47FFF8B7-6129-4A67-B236-C27689EBA1CA}" type="presParOf" srcId="{52B1A874-96A1-4E35-B958-0A7974A8C513}" destId="{C00594F7-61AA-4B92-AD62-502AF1A711D7}" srcOrd="0" destOrd="0" presId="urn:microsoft.com/office/officeart/2005/8/layout/vList5"/>
    <dgm:cxn modelId="{D9D6C643-95FA-4D7A-BAF5-3909BD32DFA5}" type="presParOf" srcId="{C00594F7-61AA-4B92-AD62-502AF1A711D7}" destId="{B903DF94-6FEE-4401-9797-6C1F42B1C9CC}" srcOrd="0" destOrd="0" presId="urn:microsoft.com/office/officeart/2005/8/layout/vList5"/>
    <dgm:cxn modelId="{22761CC4-18BC-4BC1-A323-8ED1D0F99AC2}" type="presParOf" srcId="{C00594F7-61AA-4B92-AD62-502AF1A711D7}" destId="{CD1D3161-44F0-46C8-9775-F9F619010D1C}" srcOrd="1" destOrd="0" presId="urn:microsoft.com/office/officeart/2005/8/layout/vList5"/>
    <dgm:cxn modelId="{DB072BE1-65A5-4775-98DF-4AC90F7D1D56}" type="presParOf" srcId="{52B1A874-96A1-4E35-B958-0A7974A8C513}" destId="{D73C84C0-9DCB-4A15-B103-427A9A97A5FD}" srcOrd="1" destOrd="0" presId="urn:microsoft.com/office/officeart/2005/8/layout/vList5"/>
    <dgm:cxn modelId="{56A5CD03-F2BD-4CD6-BAE2-B3E90C79C641}" type="presParOf" srcId="{52B1A874-96A1-4E35-B958-0A7974A8C513}" destId="{05F9B76C-DE49-4BF3-91D3-F8EBF7E3EB09}" srcOrd="2" destOrd="0" presId="urn:microsoft.com/office/officeart/2005/8/layout/vList5"/>
    <dgm:cxn modelId="{CE35B43C-66F9-41A1-B924-623A233AC40F}" type="presParOf" srcId="{05F9B76C-DE49-4BF3-91D3-F8EBF7E3EB09}" destId="{E226D937-2558-4357-B724-B830C97D69FA}" srcOrd="0" destOrd="0" presId="urn:microsoft.com/office/officeart/2005/8/layout/vList5"/>
    <dgm:cxn modelId="{996B1104-13A5-4C45-9AE3-1E7D44118FAE}" type="presParOf" srcId="{05F9B76C-DE49-4BF3-91D3-F8EBF7E3EB09}" destId="{49D409B5-470A-4824-A486-F28F43FEC9BC}"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CC27A94-954A-4481-B3F6-B83EA60541B3}" type="doc">
      <dgm:prSet loTypeId="urn:microsoft.com/office/officeart/2005/8/layout/hierarchy3" loCatId="relationship" qsTypeId="urn:microsoft.com/office/officeart/2005/8/quickstyle/simple1" qsCatId="simple" csTypeId="urn:microsoft.com/office/officeart/2005/8/colors/colorful2" csCatId="colorful" phldr="1"/>
      <dgm:spPr/>
      <dgm:t>
        <a:bodyPr/>
        <a:lstStyle/>
        <a:p>
          <a:endParaRPr lang="zh-CN" altLang="en-US"/>
        </a:p>
      </dgm:t>
    </dgm:pt>
    <dgm:pt modelId="{40C0455D-1064-49E4-9A00-983B5767CA01}">
      <dgm:prSet phldrT="[文本]" custT="1"/>
      <dgm:spPr/>
      <dgm:t>
        <a:bodyPr/>
        <a:lstStyle/>
        <a:p>
          <a:r>
            <a:rPr lang="zh-CN" altLang="en-US" sz="2000" b="1" dirty="0">
              <a:solidFill>
                <a:schemeClr val="bg1"/>
              </a:solidFill>
              <a:latin typeface="微软雅黑" panose="020B0503020204020204" pitchFamily="34" charset="-122"/>
              <a:ea typeface="微软雅黑" panose="020B0503020204020204" pitchFamily="34" charset="-122"/>
            </a:rPr>
            <a:t>早期</a:t>
          </a:r>
        </a:p>
      </dgm:t>
    </dgm:pt>
    <dgm:pt modelId="{9270F241-DEC4-45A1-8F48-2E8EE913E24D}" type="parTrans" cxnId="{F64C3117-CF70-4429-91CD-12C70AB9B0B7}">
      <dgm:prSet/>
      <dgm:spPr/>
      <dgm:t>
        <a:bodyPr/>
        <a:lstStyle/>
        <a:p>
          <a:endParaRPr lang="zh-CN" altLang="en-US" sz="2000" b="1">
            <a:latin typeface="微软雅黑" panose="020B0503020204020204" pitchFamily="34" charset="-122"/>
            <a:ea typeface="微软雅黑" panose="020B0503020204020204" pitchFamily="34" charset="-122"/>
          </a:endParaRPr>
        </a:p>
      </dgm:t>
    </dgm:pt>
    <dgm:pt modelId="{5ED0F908-9F7D-4CFB-AD0A-9312A1B5543B}" type="sibTrans" cxnId="{F64C3117-CF70-4429-91CD-12C70AB9B0B7}">
      <dgm:prSet/>
      <dgm:spPr/>
      <dgm:t>
        <a:bodyPr/>
        <a:lstStyle/>
        <a:p>
          <a:endParaRPr lang="zh-CN" altLang="en-US" sz="2000" b="1">
            <a:latin typeface="微软雅黑" panose="020B0503020204020204" pitchFamily="34" charset="-122"/>
            <a:ea typeface="微软雅黑" panose="020B0503020204020204" pitchFamily="34" charset="-122"/>
          </a:endParaRPr>
        </a:p>
      </dgm:t>
    </dgm:pt>
    <dgm:pt modelId="{6DCB5387-8A23-4403-AA53-ED0AAC4F56E3}">
      <dgm:prSet phldrT="[文本]" custT="1"/>
      <dgm:spPr/>
      <dgm:t>
        <a:bodyPr/>
        <a:lstStyle/>
        <a:p>
          <a:r>
            <a:rPr lang="zh-CN" altLang="en-US" sz="1600" b="1" dirty="0">
              <a:latin typeface="微软雅黑" panose="020B0503020204020204" pitchFamily="34" charset="-122"/>
              <a:ea typeface="微软雅黑" panose="020B0503020204020204" pitchFamily="34" charset="-122"/>
            </a:rPr>
            <a:t>采用无源的总线结构。</a:t>
          </a:r>
        </a:p>
      </dgm:t>
    </dgm:pt>
    <dgm:pt modelId="{1455E256-19AB-4BF8-88B2-38A6D002FD26}" type="parTrans" cxnId="{96F688E7-5334-454E-9EB5-36B21C3CAFD5}">
      <dgm:prSet/>
      <dgm:spPr/>
      <dgm:t>
        <a:bodyPr/>
        <a:lstStyle/>
        <a:p>
          <a:endParaRPr lang="zh-CN" altLang="en-US" sz="2000" b="1">
            <a:latin typeface="微软雅黑" panose="020B0503020204020204" pitchFamily="34" charset="-122"/>
            <a:ea typeface="微软雅黑" panose="020B0503020204020204" pitchFamily="34" charset="-122"/>
          </a:endParaRPr>
        </a:p>
      </dgm:t>
    </dgm:pt>
    <dgm:pt modelId="{D2DB5380-26FF-4C9B-BC9B-69ED9090CD8A}" type="sibTrans" cxnId="{96F688E7-5334-454E-9EB5-36B21C3CAFD5}">
      <dgm:prSet/>
      <dgm:spPr/>
      <dgm:t>
        <a:bodyPr/>
        <a:lstStyle/>
        <a:p>
          <a:endParaRPr lang="zh-CN" altLang="en-US" sz="2000" b="1">
            <a:latin typeface="微软雅黑" panose="020B0503020204020204" pitchFamily="34" charset="-122"/>
            <a:ea typeface="微软雅黑" panose="020B0503020204020204" pitchFamily="34" charset="-122"/>
          </a:endParaRPr>
        </a:p>
      </dgm:t>
    </dgm:pt>
    <dgm:pt modelId="{C281F5AC-ACE7-413D-A360-E152D1ADBBA0}">
      <dgm:prSet phldrT="[文本]" custT="1"/>
      <dgm:spPr/>
      <dgm:t>
        <a:bodyPr/>
        <a:lstStyle/>
        <a:p>
          <a:pPr algn="l"/>
          <a:r>
            <a:rPr lang="zh-CN" altLang="en-US" sz="1600" b="1" dirty="0">
              <a:latin typeface="微软雅黑" panose="020B0503020204020204" pitchFamily="34" charset="-122"/>
              <a:ea typeface="微软雅黑" panose="020B0503020204020204" pitchFamily="34" charset="-122"/>
            </a:rPr>
            <a:t>使用 </a:t>
          </a:r>
          <a:r>
            <a:rPr lang="en-US" altLang="en-US" sz="1600" b="1" dirty="0">
              <a:latin typeface="微软雅黑" panose="020B0503020204020204" pitchFamily="34" charset="-122"/>
              <a:ea typeface="微软雅黑" panose="020B0503020204020204" pitchFamily="34" charset="-122"/>
            </a:rPr>
            <a:t>CSMA/CD </a:t>
          </a:r>
          <a:r>
            <a:rPr lang="zh-CN" altLang="en-US" sz="1600" b="1" dirty="0">
              <a:latin typeface="微软雅黑" panose="020B0503020204020204" pitchFamily="34" charset="-122"/>
              <a:ea typeface="微软雅黑" panose="020B0503020204020204" pitchFamily="34" charset="-122"/>
            </a:rPr>
            <a:t>协议，以半双工方式工作。</a:t>
          </a:r>
        </a:p>
      </dgm:t>
    </dgm:pt>
    <dgm:pt modelId="{0B141FF8-619E-43C3-861C-D65B2AF7407B}" type="parTrans" cxnId="{CD8AEAFE-4DC4-4BAA-AF5A-A365173EF378}">
      <dgm:prSet/>
      <dgm:spPr/>
      <dgm:t>
        <a:bodyPr/>
        <a:lstStyle/>
        <a:p>
          <a:endParaRPr lang="zh-CN" altLang="en-US" sz="2000" b="1">
            <a:latin typeface="微软雅黑" panose="020B0503020204020204" pitchFamily="34" charset="-122"/>
            <a:ea typeface="微软雅黑" panose="020B0503020204020204" pitchFamily="34" charset="-122"/>
          </a:endParaRPr>
        </a:p>
      </dgm:t>
    </dgm:pt>
    <dgm:pt modelId="{E53734F9-9C96-4E12-AFBA-E5113155A612}" type="sibTrans" cxnId="{CD8AEAFE-4DC4-4BAA-AF5A-A365173EF378}">
      <dgm:prSet/>
      <dgm:spPr/>
      <dgm:t>
        <a:bodyPr/>
        <a:lstStyle/>
        <a:p>
          <a:endParaRPr lang="zh-CN" altLang="en-US" sz="2000" b="1">
            <a:latin typeface="微软雅黑" panose="020B0503020204020204" pitchFamily="34" charset="-122"/>
            <a:ea typeface="微软雅黑" panose="020B0503020204020204" pitchFamily="34" charset="-122"/>
          </a:endParaRPr>
        </a:p>
      </dgm:t>
    </dgm:pt>
    <dgm:pt modelId="{E3F0BA53-C6FA-410C-BBC4-1AC1D02879E4}">
      <dgm:prSet phldrT="[文本]" custT="1"/>
      <dgm:spPr/>
      <dgm:t>
        <a:bodyPr/>
        <a:lstStyle/>
        <a:p>
          <a:r>
            <a:rPr lang="zh-CN" altLang="en-US" sz="2000" b="1" dirty="0">
              <a:solidFill>
                <a:schemeClr val="tx1"/>
              </a:solidFill>
              <a:latin typeface="微软雅黑" panose="020B0503020204020204" pitchFamily="34" charset="-122"/>
              <a:ea typeface="微软雅黑" panose="020B0503020204020204" pitchFamily="34" charset="-122"/>
            </a:rPr>
            <a:t>现在</a:t>
          </a:r>
        </a:p>
      </dgm:t>
    </dgm:pt>
    <dgm:pt modelId="{ED485591-0D13-4BB0-ACA3-A60D1D638C8D}" type="parTrans" cxnId="{BC5CD081-0762-4131-8C45-5576913AFE7A}">
      <dgm:prSet/>
      <dgm:spPr/>
      <dgm:t>
        <a:bodyPr/>
        <a:lstStyle/>
        <a:p>
          <a:endParaRPr lang="zh-CN" altLang="en-US" sz="2000" b="1">
            <a:latin typeface="微软雅黑" panose="020B0503020204020204" pitchFamily="34" charset="-122"/>
            <a:ea typeface="微软雅黑" panose="020B0503020204020204" pitchFamily="34" charset="-122"/>
          </a:endParaRPr>
        </a:p>
      </dgm:t>
    </dgm:pt>
    <dgm:pt modelId="{454CFAF2-1BC3-4E27-88C6-BE56B27F6856}" type="sibTrans" cxnId="{BC5CD081-0762-4131-8C45-5576913AFE7A}">
      <dgm:prSet/>
      <dgm:spPr/>
      <dgm:t>
        <a:bodyPr/>
        <a:lstStyle/>
        <a:p>
          <a:endParaRPr lang="zh-CN" altLang="en-US" sz="2000" b="1">
            <a:latin typeface="微软雅黑" panose="020B0503020204020204" pitchFamily="34" charset="-122"/>
            <a:ea typeface="微软雅黑" panose="020B0503020204020204" pitchFamily="34" charset="-122"/>
          </a:endParaRPr>
        </a:p>
      </dgm:t>
    </dgm:pt>
    <dgm:pt modelId="{52F70EC7-A9E3-4B72-B63F-A840A6D294D4}">
      <dgm:prSet phldrT="[文本]" custT="1"/>
      <dgm:spPr/>
      <dgm:t>
        <a:bodyPr/>
        <a:lstStyle/>
        <a:p>
          <a:r>
            <a:rPr lang="zh-CN" altLang="en-US" sz="1600" b="1" dirty="0">
              <a:latin typeface="微软雅黑" panose="020B0503020204020204" pitchFamily="34" charset="-122"/>
              <a:ea typeface="微软雅黑" panose="020B0503020204020204" pitchFamily="34" charset="-122"/>
            </a:rPr>
            <a:t>以太网交换机为中心的星形结构</a:t>
          </a:r>
        </a:p>
      </dgm:t>
    </dgm:pt>
    <dgm:pt modelId="{A9645F84-0C8B-412D-9939-024B1CD43472}" type="parTrans" cxnId="{7EDADEB5-7972-47EC-A6D1-D857E7A5686D}">
      <dgm:prSet/>
      <dgm:spPr/>
      <dgm:t>
        <a:bodyPr/>
        <a:lstStyle/>
        <a:p>
          <a:endParaRPr lang="zh-CN" altLang="en-US" sz="2000" b="1">
            <a:latin typeface="微软雅黑" panose="020B0503020204020204" pitchFamily="34" charset="-122"/>
            <a:ea typeface="微软雅黑" panose="020B0503020204020204" pitchFamily="34" charset="-122"/>
          </a:endParaRPr>
        </a:p>
      </dgm:t>
    </dgm:pt>
    <dgm:pt modelId="{E27C14EC-0644-4590-8A24-3CF9AA1E7052}" type="sibTrans" cxnId="{7EDADEB5-7972-47EC-A6D1-D857E7A5686D}">
      <dgm:prSet/>
      <dgm:spPr/>
      <dgm:t>
        <a:bodyPr/>
        <a:lstStyle/>
        <a:p>
          <a:endParaRPr lang="zh-CN" altLang="en-US" sz="2000" b="1">
            <a:latin typeface="微软雅黑" panose="020B0503020204020204" pitchFamily="34" charset="-122"/>
            <a:ea typeface="微软雅黑" panose="020B0503020204020204" pitchFamily="34" charset="-122"/>
          </a:endParaRPr>
        </a:p>
      </dgm:t>
    </dgm:pt>
    <dgm:pt modelId="{47DCDF8E-1547-4F7A-8491-8BC7A9CC6377}">
      <dgm:prSet phldrT="[文本]" custT="1"/>
      <dgm:spPr/>
      <dgm:t>
        <a:bodyPr/>
        <a:lstStyle/>
        <a:p>
          <a:pPr algn="l"/>
          <a:r>
            <a:rPr lang="zh-CN" altLang="en-US" sz="1600" b="1" dirty="0">
              <a:latin typeface="微软雅黑" panose="020B0503020204020204" pitchFamily="34" charset="-122"/>
              <a:ea typeface="微软雅黑" panose="020B0503020204020204" pitchFamily="34" charset="-122"/>
            </a:rPr>
            <a:t>不使用共享总线，没有碰撞问题，不使用 </a:t>
          </a:r>
          <a:r>
            <a:rPr lang="en-US" altLang="en-US" sz="1600" b="1" dirty="0">
              <a:latin typeface="微软雅黑" panose="020B0503020204020204" pitchFamily="34" charset="-122"/>
              <a:ea typeface="微软雅黑" panose="020B0503020204020204" pitchFamily="34" charset="-122"/>
            </a:rPr>
            <a:t>CSMA/CD </a:t>
          </a:r>
          <a:r>
            <a:rPr lang="zh-CN" altLang="en-US" sz="1600" b="1" dirty="0">
              <a:latin typeface="微软雅黑" panose="020B0503020204020204" pitchFamily="34" charset="-122"/>
              <a:ea typeface="微软雅黑" panose="020B0503020204020204" pitchFamily="34" charset="-122"/>
            </a:rPr>
            <a:t>协议，以全双工方式工作。但仍然采用以太网的帧结构。</a:t>
          </a:r>
        </a:p>
      </dgm:t>
    </dgm:pt>
    <dgm:pt modelId="{B61E462D-432B-487E-9ED1-CA5C6F17EB66}" type="parTrans" cxnId="{18781BDE-274E-4806-B567-665833A09241}">
      <dgm:prSet/>
      <dgm:spPr/>
      <dgm:t>
        <a:bodyPr/>
        <a:lstStyle/>
        <a:p>
          <a:endParaRPr lang="zh-CN" altLang="en-US" sz="2000" b="1">
            <a:latin typeface="微软雅黑" panose="020B0503020204020204" pitchFamily="34" charset="-122"/>
            <a:ea typeface="微软雅黑" panose="020B0503020204020204" pitchFamily="34" charset="-122"/>
          </a:endParaRPr>
        </a:p>
      </dgm:t>
    </dgm:pt>
    <dgm:pt modelId="{BB18B872-5B8D-4E4C-B0F1-DD7FBA2067F0}" type="sibTrans" cxnId="{18781BDE-274E-4806-B567-665833A09241}">
      <dgm:prSet/>
      <dgm:spPr/>
      <dgm:t>
        <a:bodyPr/>
        <a:lstStyle/>
        <a:p>
          <a:endParaRPr lang="zh-CN" altLang="en-US" sz="2000" b="1">
            <a:latin typeface="微软雅黑" panose="020B0503020204020204" pitchFamily="34" charset="-122"/>
            <a:ea typeface="微软雅黑" panose="020B0503020204020204" pitchFamily="34" charset="-122"/>
          </a:endParaRPr>
        </a:p>
      </dgm:t>
    </dgm:pt>
    <dgm:pt modelId="{18108C2C-254F-4821-A52D-ABC4FFE4C654}" type="pres">
      <dgm:prSet presAssocID="{9CC27A94-954A-4481-B3F6-B83EA60541B3}" presName="diagram" presStyleCnt="0">
        <dgm:presLayoutVars>
          <dgm:chPref val="1"/>
          <dgm:dir/>
          <dgm:animOne val="branch"/>
          <dgm:animLvl val="lvl"/>
          <dgm:resizeHandles/>
        </dgm:presLayoutVars>
      </dgm:prSet>
      <dgm:spPr/>
    </dgm:pt>
    <dgm:pt modelId="{4C245170-3BF4-45EA-8BB5-32DE6F52F1D7}" type="pres">
      <dgm:prSet presAssocID="{40C0455D-1064-49E4-9A00-983B5767CA01}" presName="root" presStyleCnt="0"/>
      <dgm:spPr/>
    </dgm:pt>
    <dgm:pt modelId="{BB30EBE4-29AF-4D48-A64B-3BF641F236A4}" type="pres">
      <dgm:prSet presAssocID="{40C0455D-1064-49E4-9A00-983B5767CA01}" presName="rootComposite" presStyleCnt="0"/>
      <dgm:spPr/>
    </dgm:pt>
    <dgm:pt modelId="{F85169B6-4EC1-4540-AA86-FA8B88FF50A0}" type="pres">
      <dgm:prSet presAssocID="{40C0455D-1064-49E4-9A00-983B5767CA01}" presName="rootText" presStyleLbl="node1" presStyleIdx="0" presStyleCnt="2"/>
      <dgm:spPr/>
    </dgm:pt>
    <dgm:pt modelId="{0425CC3C-0CCB-4691-A203-BE5A451AB0E3}" type="pres">
      <dgm:prSet presAssocID="{40C0455D-1064-49E4-9A00-983B5767CA01}" presName="rootConnector" presStyleLbl="node1" presStyleIdx="0" presStyleCnt="2"/>
      <dgm:spPr/>
    </dgm:pt>
    <dgm:pt modelId="{645A1321-FFAE-4BD0-B911-8B9C1810FD87}" type="pres">
      <dgm:prSet presAssocID="{40C0455D-1064-49E4-9A00-983B5767CA01}" presName="childShape" presStyleCnt="0"/>
      <dgm:spPr/>
    </dgm:pt>
    <dgm:pt modelId="{919FD86C-7BEC-4278-B7AD-1913682A2F37}" type="pres">
      <dgm:prSet presAssocID="{1455E256-19AB-4BF8-88B2-38A6D002FD26}" presName="Name13" presStyleLbl="parChTrans1D2" presStyleIdx="0" presStyleCnt="4"/>
      <dgm:spPr/>
    </dgm:pt>
    <dgm:pt modelId="{B13B4698-642A-467F-B72A-FD3C89710013}" type="pres">
      <dgm:prSet presAssocID="{6DCB5387-8A23-4403-AA53-ED0AAC4F56E3}" presName="childText" presStyleLbl="bgAcc1" presStyleIdx="0" presStyleCnt="4" custScaleX="556723" custScaleY="100913" custLinFactNeighborY="29368">
        <dgm:presLayoutVars>
          <dgm:bulletEnabled val="1"/>
        </dgm:presLayoutVars>
      </dgm:prSet>
      <dgm:spPr/>
    </dgm:pt>
    <dgm:pt modelId="{CA079974-B685-4555-B2E2-4F39DD6E80BF}" type="pres">
      <dgm:prSet presAssocID="{0B141FF8-619E-43C3-861C-D65B2AF7407B}" presName="Name13" presStyleLbl="parChTrans1D2" presStyleIdx="1" presStyleCnt="4"/>
      <dgm:spPr/>
    </dgm:pt>
    <dgm:pt modelId="{36FCCA39-B41D-47A5-A52E-DF17978138FB}" type="pres">
      <dgm:prSet presAssocID="{C281F5AC-ACE7-413D-A360-E152D1ADBBA0}" presName="childText" presStyleLbl="bgAcc1" presStyleIdx="1" presStyleCnt="4" custScaleX="556723" custScaleY="256870" custLinFactNeighborY="39937">
        <dgm:presLayoutVars>
          <dgm:bulletEnabled val="1"/>
        </dgm:presLayoutVars>
      </dgm:prSet>
      <dgm:spPr/>
    </dgm:pt>
    <dgm:pt modelId="{FAD24F39-3424-4080-9A4E-1B4E474EF911}" type="pres">
      <dgm:prSet presAssocID="{E3F0BA53-C6FA-410C-BBC4-1AC1D02879E4}" presName="root" presStyleCnt="0"/>
      <dgm:spPr/>
    </dgm:pt>
    <dgm:pt modelId="{789A283C-A483-45F9-9E23-DE4858FE30BC}" type="pres">
      <dgm:prSet presAssocID="{E3F0BA53-C6FA-410C-BBC4-1AC1D02879E4}" presName="rootComposite" presStyleCnt="0"/>
      <dgm:spPr/>
    </dgm:pt>
    <dgm:pt modelId="{D4267040-A3DC-45E3-9016-9C9CBF8A9C8F}" type="pres">
      <dgm:prSet presAssocID="{E3F0BA53-C6FA-410C-BBC4-1AC1D02879E4}" presName="rootText" presStyleLbl="node1" presStyleIdx="1" presStyleCnt="2"/>
      <dgm:spPr/>
    </dgm:pt>
    <dgm:pt modelId="{B04C9F55-A052-4CA7-9658-B5BC6AF0C82A}" type="pres">
      <dgm:prSet presAssocID="{E3F0BA53-C6FA-410C-BBC4-1AC1D02879E4}" presName="rootConnector" presStyleLbl="node1" presStyleIdx="1" presStyleCnt="2"/>
      <dgm:spPr/>
    </dgm:pt>
    <dgm:pt modelId="{3BACF1F0-26CD-443A-8A21-97BD07D6B88B}" type="pres">
      <dgm:prSet presAssocID="{E3F0BA53-C6FA-410C-BBC4-1AC1D02879E4}" presName="childShape" presStyleCnt="0"/>
      <dgm:spPr/>
    </dgm:pt>
    <dgm:pt modelId="{C3CC8B47-F884-4F30-BCE7-1832CF640A69}" type="pres">
      <dgm:prSet presAssocID="{A9645F84-0C8B-412D-9939-024B1CD43472}" presName="Name13" presStyleLbl="parChTrans1D2" presStyleIdx="2" presStyleCnt="4"/>
      <dgm:spPr/>
    </dgm:pt>
    <dgm:pt modelId="{36229D57-F712-4EBC-9B8C-05B74EB642B6}" type="pres">
      <dgm:prSet presAssocID="{52F70EC7-A9E3-4B72-B63F-A840A6D294D4}" presName="childText" presStyleLbl="bgAcc1" presStyleIdx="2" presStyleCnt="4" custScaleX="556723" custScaleY="100913" custLinFactNeighborY="29368">
        <dgm:presLayoutVars>
          <dgm:bulletEnabled val="1"/>
        </dgm:presLayoutVars>
      </dgm:prSet>
      <dgm:spPr/>
    </dgm:pt>
    <dgm:pt modelId="{150860FB-44A7-4B9F-8034-51864D54BB4B}" type="pres">
      <dgm:prSet presAssocID="{B61E462D-432B-487E-9ED1-CA5C6F17EB66}" presName="Name13" presStyleLbl="parChTrans1D2" presStyleIdx="3" presStyleCnt="4"/>
      <dgm:spPr/>
    </dgm:pt>
    <dgm:pt modelId="{ECA36131-525A-42DC-A052-C434DEDDC7FB}" type="pres">
      <dgm:prSet presAssocID="{47DCDF8E-1547-4F7A-8491-8BC7A9CC6377}" presName="childText" presStyleLbl="bgAcc1" presStyleIdx="3" presStyleCnt="4" custScaleX="556723" custScaleY="256870" custLinFactNeighborY="42245">
        <dgm:presLayoutVars>
          <dgm:bulletEnabled val="1"/>
        </dgm:presLayoutVars>
      </dgm:prSet>
      <dgm:spPr/>
    </dgm:pt>
  </dgm:ptLst>
  <dgm:cxnLst>
    <dgm:cxn modelId="{F64C3117-CF70-4429-91CD-12C70AB9B0B7}" srcId="{9CC27A94-954A-4481-B3F6-B83EA60541B3}" destId="{40C0455D-1064-49E4-9A00-983B5767CA01}" srcOrd="0" destOrd="0" parTransId="{9270F241-DEC4-45A1-8F48-2E8EE913E24D}" sibTransId="{5ED0F908-9F7D-4CFB-AD0A-9312A1B5543B}"/>
    <dgm:cxn modelId="{0D0BDD20-879A-45D5-B4CC-475FDF5F25B8}" type="presOf" srcId="{1455E256-19AB-4BF8-88B2-38A6D002FD26}" destId="{919FD86C-7BEC-4278-B7AD-1913682A2F37}" srcOrd="0" destOrd="0" presId="urn:microsoft.com/office/officeart/2005/8/layout/hierarchy3"/>
    <dgm:cxn modelId="{D927FB32-BCD1-45FA-9F2B-B864F8424D5D}" type="presOf" srcId="{C281F5AC-ACE7-413D-A360-E152D1ADBBA0}" destId="{36FCCA39-B41D-47A5-A52E-DF17978138FB}" srcOrd="0" destOrd="0" presId="urn:microsoft.com/office/officeart/2005/8/layout/hierarchy3"/>
    <dgm:cxn modelId="{59BEEB5B-2F36-473A-B9A2-625B0FA5431A}" type="presOf" srcId="{40C0455D-1064-49E4-9A00-983B5767CA01}" destId="{0425CC3C-0CCB-4691-A203-BE5A451AB0E3}" srcOrd="1" destOrd="0" presId="urn:microsoft.com/office/officeart/2005/8/layout/hierarchy3"/>
    <dgm:cxn modelId="{BBB6E45E-A189-472D-A111-E0718EF1A02B}" type="presOf" srcId="{9CC27A94-954A-4481-B3F6-B83EA60541B3}" destId="{18108C2C-254F-4821-A52D-ABC4FFE4C654}" srcOrd="0" destOrd="0" presId="urn:microsoft.com/office/officeart/2005/8/layout/hierarchy3"/>
    <dgm:cxn modelId="{E8377A6C-21AA-4B9A-8261-180113802782}" type="presOf" srcId="{B61E462D-432B-487E-9ED1-CA5C6F17EB66}" destId="{150860FB-44A7-4B9F-8034-51864D54BB4B}" srcOrd="0" destOrd="0" presId="urn:microsoft.com/office/officeart/2005/8/layout/hierarchy3"/>
    <dgm:cxn modelId="{04603072-B5A2-4655-AE42-4A59B68382E5}" type="presOf" srcId="{E3F0BA53-C6FA-410C-BBC4-1AC1D02879E4}" destId="{B04C9F55-A052-4CA7-9658-B5BC6AF0C82A}" srcOrd="1" destOrd="0" presId="urn:microsoft.com/office/officeart/2005/8/layout/hierarchy3"/>
    <dgm:cxn modelId="{BBA0A574-7335-4C76-9B4A-EDE3DB65A809}" type="presOf" srcId="{40C0455D-1064-49E4-9A00-983B5767CA01}" destId="{F85169B6-4EC1-4540-AA86-FA8B88FF50A0}" srcOrd="0" destOrd="0" presId="urn:microsoft.com/office/officeart/2005/8/layout/hierarchy3"/>
    <dgm:cxn modelId="{010BE159-0BD1-4DE7-804C-EF80E1C540C9}" type="presOf" srcId="{0B141FF8-619E-43C3-861C-D65B2AF7407B}" destId="{CA079974-B685-4555-B2E2-4F39DD6E80BF}" srcOrd="0" destOrd="0" presId="urn:microsoft.com/office/officeart/2005/8/layout/hierarchy3"/>
    <dgm:cxn modelId="{9CEB597B-C1CF-4FB4-B400-790E7F7523D9}" type="presOf" srcId="{52F70EC7-A9E3-4B72-B63F-A840A6D294D4}" destId="{36229D57-F712-4EBC-9B8C-05B74EB642B6}" srcOrd="0" destOrd="0" presId="urn:microsoft.com/office/officeart/2005/8/layout/hierarchy3"/>
    <dgm:cxn modelId="{BC5CD081-0762-4131-8C45-5576913AFE7A}" srcId="{9CC27A94-954A-4481-B3F6-B83EA60541B3}" destId="{E3F0BA53-C6FA-410C-BBC4-1AC1D02879E4}" srcOrd="1" destOrd="0" parTransId="{ED485591-0D13-4BB0-ACA3-A60D1D638C8D}" sibTransId="{454CFAF2-1BC3-4E27-88C6-BE56B27F6856}"/>
    <dgm:cxn modelId="{D336C69A-EC58-44DF-8D23-41F18260B332}" type="presOf" srcId="{A9645F84-0C8B-412D-9939-024B1CD43472}" destId="{C3CC8B47-F884-4F30-BCE7-1832CF640A69}" srcOrd="0" destOrd="0" presId="urn:microsoft.com/office/officeart/2005/8/layout/hierarchy3"/>
    <dgm:cxn modelId="{09DC199B-93BA-47F5-A542-6E682305D5EB}" type="presOf" srcId="{E3F0BA53-C6FA-410C-BBC4-1AC1D02879E4}" destId="{D4267040-A3DC-45E3-9016-9C9CBF8A9C8F}" srcOrd="0" destOrd="0" presId="urn:microsoft.com/office/officeart/2005/8/layout/hierarchy3"/>
    <dgm:cxn modelId="{D2BC289E-E153-4E48-86D6-7B36CB35AB9D}" type="presOf" srcId="{6DCB5387-8A23-4403-AA53-ED0AAC4F56E3}" destId="{B13B4698-642A-467F-B72A-FD3C89710013}" srcOrd="0" destOrd="0" presId="urn:microsoft.com/office/officeart/2005/8/layout/hierarchy3"/>
    <dgm:cxn modelId="{7EDADEB5-7972-47EC-A6D1-D857E7A5686D}" srcId="{E3F0BA53-C6FA-410C-BBC4-1AC1D02879E4}" destId="{52F70EC7-A9E3-4B72-B63F-A840A6D294D4}" srcOrd="0" destOrd="0" parTransId="{A9645F84-0C8B-412D-9939-024B1CD43472}" sibTransId="{E27C14EC-0644-4590-8A24-3CF9AA1E7052}"/>
    <dgm:cxn modelId="{3CB193C7-BCD2-4D40-82BD-E760890270DF}" type="presOf" srcId="{47DCDF8E-1547-4F7A-8491-8BC7A9CC6377}" destId="{ECA36131-525A-42DC-A052-C434DEDDC7FB}" srcOrd="0" destOrd="0" presId="urn:microsoft.com/office/officeart/2005/8/layout/hierarchy3"/>
    <dgm:cxn modelId="{18781BDE-274E-4806-B567-665833A09241}" srcId="{E3F0BA53-C6FA-410C-BBC4-1AC1D02879E4}" destId="{47DCDF8E-1547-4F7A-8491-8BC7A9CC6377}" srcOrd="1" destOrd="0" parTransId="{B61E462D-432B-487E-9ED1-CA5C6F17EB66}" sibTransId="{BB18B872-5B8D-4E4C-B0F1-DD7FBA2067F0}"/>
    <dgm:cxn modelId="{96F688E7-5334-454E-9EB5-36B21C3CAFD5}" srcId="{40C0455D-1064-49E4-9A00-983B5767CA01}" destId="{6DCB5387-8A23-4403-AA53-ED0AAC4F56E3}" srcOrd="0" destOrd="0" parTransId="{1455E256-19AB-4BF8-88B2-38A6D002FD26}" sibTransId="{D2DB5380-26FF-4C9B-BC9B-69ED9090CD8A}"/>
    <dgm:cxn modelId="{CD8AEAFE-4DC4-4BAA-AF5A-A365173EF378}" srcId="{40C0455D-1064-49E4-9A00-983B5767CA01}" destId="{C281F5AC-ACE7-413D-A360-E152D1ADBBA0}" srcOrd="1" destOrd="0" parTransId="{0B141FF8-619E-43C3-861C-D65B2AF7407B}" sibTransId="{E53734F9-9C96-4E12-AFBA-E5113155A612}"/>
    <dgm:cxn modelId="{EED22B5F-061D-414D-8838-AB97EDAC0C7B}" type="presParOf" srcId="{18108C2C-254F-4821-A52D-ABC4FFE4C654}" destId="{4C245170-3BF4-45EA-8BB5-32DE6F52F1D7}" srcOrd="0" destOrd="0" presId="urn:microsoft.com/office/officeart/2005/8/layout/hierarchy3"/>
    <dgm:cxn modelId="{09079DBD-8281-4AC1-B781-60B2AB08E333}" type="presParOf" srcId="{4C245170-3BF4-45EA-8BB5-32DE6F52F1D7}" destId="{BB30EBE4-29AF-4D48-A64B-3BF641F236A4}" srcOrd="0" destOrd="0" presId="urn:microsoft.com/office/officeart/2005/8/layout/hierarchy3"/>
    <dgm:cxn modelId="{973D5A60-0460-4781-8942-A15BCA45AE1C}" type="presParOf" srcId="{BB30EBE4-29AF-4D48-A64B-3BF641F236A4}" destId="{F85169B6-4EC1-4540-AA86-FA8B88FF50A0}" srcOrd="0" destOrd="0" presId="urn:microsoft.com/office/officeart/2005/8/layout/hierarchy3"/>
    <dgm:cxn modelId="{1FBC76EF-2AFA-4C3F-8697-D6AFAF489339}" type="presParOf" srcId="{BB30EBE4-29AF-4D48-A64B-3BF641F236A4}" destId="{0425CC3C-0CCB-4691-A203-BE5A451AB0E3}" srcOrd="1" destOrd="0" presId="urn:microsoft.com/office/officeart/2005/8/layout/hierarchy3"/>
    <dgm:cxn modelId="{F5E8574F-4E65-4FE5-8511-D15EF0085117}" type="presParOf" srcId="{4C245170-3BF4-45EA-8BB5-32DE6F52F1D7}" destId="{645A1321-FFAE-4BD0-B911-8B9C1810FD87}" srcOrd="1" destOrd="0" presId="urn:microsoft.com/office/officeart/2005/8/layout/hierarchy3"/>
    <dgm:cxn modelId="{AC8AF1C3-269E-49E4-A88C-8D9EE0F58B53}" type="presParOf" srcId="{645A1321-FFAE-4BD0-B911-8B9C1810FD87}" destId="{919FD86C-7BEC-4278-B7AD-1913682A2F37}" srcOrd="0" destOrd="0" presId="urn:microsoft.com/office/officeart/2005/8/layout/hierarchy3"/>
    <dgm:cxn modelId="{7F16B33B-FD35-4556-BC65-7D0B763E6979}" type="presParOf" srcId="{645A1321-FFAE-4BD0-B911-8B9C1810FD87}" destId="{B13B4698-642A-467F-B72A-FD3C89710013}" srcOrd="1" destOrd="0" presId="urn:microsoft.com/office/officeart/2005/8/layout/hierarchy3"/>
    <dgm:cxn modelId="{41B6DE02-E373-4F77-8559-1605CBAF5C54}" type="presParOf" srcId="{645A1321-FFAE-4BD0-B911-8B9C1810FD87}" destId="{CA079974-B685-4555-B2E2-4F39DD6E80BF}" srcOrd="2" destOrd="0" presId="urn:microsoft.com/office/officeart/2005/8/layout/hierarchy3"/>
    <dgm:cxn modelId="{ED0A62AE-46DA-4AA1-844B-E7F72634BC24}" type="presParOf" srcId="{645A1321-FFAE-4BD0-B911-8B9C1810FD87}" destId="{36FCCA39-B41D-47A5-A52E-DF17978138FB}" srcOrd="3" destOrd="0" presId="urn:microsoft.com/office/officeart/2005/8/layout/hierarchy3"/>
    <dgm:cxn modelId="{167BD0C0-47DE-4454-8F53-C9407B918A35}" type="presParOf" srcId="{18108C2C-254F-4821-A52D-ABC4FFE4C654}" destId="{FAD24F39-3424-4080-9A4E-1B4E474EF911}" srcOrd="1" destOrd="0" presId="urn:microsoft.com/office/officeart/2005/8/layout/hierarchy3"/>
    <dgm:cxn modelId="{19D8D2AA-6120-440A-BD17-4730DCE5F44B}" type="presParOf" srcId="{FAD24F39-3424-4080-9A4E-1B4E474EF911}" destId="{789A283C-A483-45F9-9E23-DE4858FE30BC}" srcOrd="0" destOrd="0" presId="urn:microsoft.com/office/officeart/2005/8/layout/hierarchy3"/>
    <dgm:cxn modelId="{F1117DC7-7967-470C-8EDC-F47C59B70ABE}" type="presParOf" srcId="{789A283C-A483-45F9-9E23-DE4858FE30BC}" destId="{D4267040-A3DC-45E3-9016-9C9CBF8A9C8F}" srcOrd="0" destOrd="0" presId="urn:microsoft.com/office/officeart/2005/8/layout/hierarchy3"/>
    <dgm:cxn modelId="{640386B1-9420-41C8-8042-564A0DA48743}" type="presParOf" srcId="{789A283C-A483-45F9-9E23-DE4858FE30BC}" destId="{B04C9F55-A052-4CA7-9658-B5BC6AF0C82A}" srcOrd="1" destOrd="0" presId="urn:microsoft.com/office/officeart/2005/8/layout/hierarchy3"/>
    <dgm:cxn modelId="{E0EFCC1A-75A9-4643-8EFD-AE21673D2F3D}" type="presParOf" srcId="{FAD24F39-3424-4080-9A4E-1B4E474EF911}" destId="{3BACF1F0-26CD-443A-8A21-97BD07D6B88B}" srcOrd="1" destOrd="0" presId="urn:microsoft.com/office/officeart/2005/8/layout/hierarchy3"/>
    <dgm:cxn modelId="{212BBA16-710F-491F-B84A-C3BBDA26B34E}" type="presParOf" srcId="{3BACF1F0-26CD-443A-8A21-97BD07D6B88B}" destId="{C3CC8B47-F884-4F30-BCE7-1832CF640A69}" srcOrd="0" destOrd="0" presId="urn:microsoft.com/office/officeart/2005/8/layout/hierarchy3"/>
    <dgm:cxn modelId="{BB969424-6A67-47EB-ABD7-A3ECAF63B4B6}" type="presParOf" srcId="{3BACF1F0-26CD-443A-8A21-97BD07D6B88B}" destId="{36229D57-F712-4EBC-9B8C-05B74EB642B6}" srcOrd="1" destOrd="0" presId="urn:microsoft.com/office/officeart/2005/8/layout/hierarchy3"/>
    <dgm:cxn modelId="{E9FB926C-599D-46D7-8540-B40A916CB5C8}" type="presParOf" srcId="{3BACF1F0-26CD-443A-8A21-97BD07D6B88B}" destId="{150860FB-44A7-4B9F-8034-51864D54BB4B}" srcOrd="2" destOrd="0" presId="urn:microsoft.com/office/officeart/2005/8/layout/hierarchy3"/>
    <dgm:cxn modelId="{EF6B00F7-3F34-4F9C-B452-D74D0781FEC8}" type="presParOf" srcId="{3BACF1F0-26CD-443A-8A21-97BD07D6B88B}" destId="{ECA36131-525A-42DC-A052-C434DEDDC7FB}" srcOrd="3"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96ED680-18EC-43E7-B724-4EC3EAF692AF}" type="doc">
      <dgm:prSet loTypeId="urn:microsoft.com/office/officeart/2008/layout/PictureAccentList" loCatId="list" qsTypeId="urn:microsoft.com/office/officeart/2005/8/quickstyle/simple1" qsCatId="simple" csTypeId="urn:microsoft.com/office/officeart/2005/8/colors/colorful4" csCatId="colorful" phldr="1"/>
      <dgm:spPr/>
      <dgm:t>
        <a:bodyPr/>
        <a:lstStyle/>
        <a:p>
          <a:endParaRPr lang="zh-CN" altLang="en-US"/>
        </a:p>
      </dgm:t>
    </dgm:pt>
    <dgm:pt modelId="{9C4D550C-952F-41F3-8AFD-1A5114351F84}">
      <dgm:prSet phldrT="[文本]" custT="1"/>
      <dgm:spPr/>
      <dgm:t>
        <a:bodyPr/>
        <a:lstStyle/>
        <a:p>
          <a:r>
            <a:rPr lang="zh-CN" altLang="en-US" sz="2000" b="1" dirty="0">
              <a:solidFill>
                <a:schemeClr val="tx1"/>
              </a:solidFill>
              <a:latin typeface="微软雅黑" panose="020B0503020204020204" pitchFamily="34" charset="-122"/>
              <a:ea typeface="微软雅黑" panose="020B0503020204020204" pitchFamily="34" charset="-122"/>
            </a:rPr>
            <a:t>以太网存在的主要问题</a:t>
          </a:r>
        </a:p>
      </dgm:t>
    </dgm:pt>
    <dgm:pt modelId="{5A496ED4-914D-473E-B167-A03488A6A798}" type="parTrans" cxnId="{CC8B0642-A782-4EBC-B070-8B9E797C7BBE}">
      <dgm:prSet/>
      <dgm:spPr/>
      <dgm:t>
        <a:bodyPr/>
        <a:lstStyle/>
        <a:p>
          <a:endParaRPr lang="zh-CN" altLang="en-US" sz="2000" b="1">
            <a:solidFill>
              <a:schemeClr val="tx1"/>
            </a:solidFill>
            <a:latin typeface="微软雅黑" panose="020B0503020204020204" pitchFamily="34" charset="-122"/>
            <a:ea typeface="微软雅黑" panose="020B0503020204020204" pitchFamily="34" charset="-122"/>
          </a:endParaRPr>
        </a:p>
      </dgm:t>
    </dgm:pt>
    <dgm:pt modelId="{24C9B543-4E31-455A-8177-B38A791E6442}" type="sibTrans" cxnId="{CC8B0642-A782-4EBC-B070-8B9E797C7BBE}">
      <dgm:prSet/>
      <dgm:spPr/>
      <dgm:t>
        <a:bodyPr/>
        <a:lstStyle/>
        <a:p>
          <a:endParaRPr lang="zh-CN" altLang="en-US" sz="2000" b="1">
            <a:solidFill>
              <a:schemeClr val="tx1"/>
            </a:solidFill>
            <a:latin typeface="微软雅黑" panose="020B0503020204020204" pitchFamily="34" charset="-122"/>
            <a:ea typeface="微软雅黑" panose="020B0503020204020204" pitchFamily="34" charset="-122"/>
          </a:endParaRPr>
        </a:p>
      </dgm:t>
    </dgm:pt>
    <dgm:pt modelId="{01B1CED8-968B-46B9-9CA3-29F4A640EC64}">
      <dgm:prSet phldrT="[文本]" custT="1"/>
      <dgm:spPr/>
      <dgm:t>
        <a:bodyPr/>
        <a:lstStyle/>
        <a:p>
          <a:r>
            <a:rPr lang="zh-CN" altLang="en-US" sz="2000" b="1" dirty="0">
              <a:solidFill>
                <a:schemeClr val="bg1"/>
              </a:solidFill>
              <a:latin typeface="微软雅黑" panose="020B0503020204020204" pitchFamily="34" charset="-122"/>
              <a:ea typeface="微软雅黑" panose="020B0503020204020204" pitchFamily="34" charset="-122"/>
            </a:rPr>
            <a:t>广播风暴</a:t>
          </a:r>
        </a:p>
      </dgm:t>
    </dgm:pt>
    <dgm:pt modelId="{FC1F6C29-B248-4D27-8483-6FBEF4C09964}" type="parTrans" cxnId="{D66CFE62-B6A7-4810-BA12-6F2FD58D163D}">
      <dgm:prSet/>
      <dgm:spPr/>
      <dgm:t>
        <a:bodyPr/>
        <a:lstStyle/>
        <a:p>
          <a:endParaRPr lang="zh-CN" altLang="en-US" sz="2000" b="1">
            <a:solidFill>
              <a:schemeClr val="tx1"/>
            </a:solidFill>
            <a:latin typeface="微软雅黑" panose="020B0503020204020204" pitchFamily="34" charset="-122"/>
            <a:ea typeface="微软雅黑" panose="020B0503020204020204" pitchFamily="34" charset="-122"/>
          </a:endParaRPr>
        </a:p>
      </dgm:t>
    </dgm:pt>
    <dgm:pt modelId="{76F71E51-8775-4246-91CC-34B522EBF644}" type="sibTrans" cxnId="{D66CFE62-B6A7-4810-BA12-6F2FD58D163D}">
      <dgm:prSet/>
      <dgm:spPr/>
      <dgm:t>
        <a:bodyPr/>
        <a:lstStyle/>
        <a:p>
          <a:endParaRPr lang="zh-CN" altLang="en-US" sz="2000" b="1">
            <a:solidFill>
              <a:schemeClr val="tx1"/>
            </a:solidFill>
            <a:latin typeface="微软雅黑" panose="020B0503020204020204" pitchFamily="34" charset="-122"/>
            <a:ea typeface="微软雅黑" panose="020B0503020204020204" pitchFamily="34" charset="-122"/>
          </a:endParaRPr>
        </a:p>
      </dgm:t>
    </dgm:pt>
    <dgm:pt modelId="{5DE122D9-0EFD-4A0E-AD9B-558EA3DB6689}">
      <dgm:prSet phldrT="[文本]" custT="1"/>
      <dgm:spPr/>
      <dgm:t>
        <a:bodyPr/>
        <a:lstStyle/>
        <a:p>
          <a:r>
            <a:rPr lang="zh-CN" altLang="en-US" sz="2000" b="1" dirty="0">
              <a:solidFill>
                <a:schemeClr val="bg1"/>
              </a:solidFill>
              <a:latin typeface="微软雅黑" panose="020B0503020204020204" pitchFamily="34" charset="-122"/>
              <a:ea typeface="微软雅黑" panose="020B0503020204020204" pitchFamily="34" charset="-122"/>
            </a:rPr>
            <a:t>管理困难 等 </a:t>
          </a:r>
        </a:p>
      </dgm:t>
    </dgm:pt>
    <dgm:pt modelId="{7BCD9CB7-11CD-408A-9D13-E0C0261A3AFB}" type="parTrans" cxnId="{B2D28C54-4450-4029-B292-E7D17FEA6A02}">
      <dgm:prSet/>
      <dgm:spPr/>
      <dgm:t>
        <a:bodyPr/>
        <a:lstStyle/>
        <a:p>
          <a:endParaRPr lang="zh-CN" altLang="en-US" sz="2000" b="1">
            <a:solidFill>
              <a:schemeClr val="tx1"/>
            </a:solidFill>
            <a:latin typeface="微软雅黑" panose="020B0503020204020204" pitchFamily="34" charset="-122"/>
            <a:ea typeface="微软雅黑" panose="020B0503020204020204" pitchFamily="34" charset="-122"/>
          </a:endParaRPr>
        </a:p>
      </dgm:t>
    </dgm:pt>
    <dgm:pt modelId="{82D0D590-9E76-48C3-8C71-49F6FF9D2593}" type="sibTrans" cxnId="{B2D28C54-4450-4029-B292-E7D17FEA6A02}">
      <dgm:prSet/>
      <dgm:spPr/>
      <dgm:t>
        <a:bodyPr/>
        <a:lstStyle/>
        <a:p>
          <a:endParaRPr lang="zh-CN" altLang="en-US" sz="2000" b="1">
            <a:solidFill>
              <a:schemeClr val="tx1"/>
            </a:solidFill>
            <a:latin typeface="微软雅黑" panose="020B0503020204020204" pitchFamily="34" charset="-122"/>
            <a:ea typeface="微软雅黑" panose="020B0503020204020204" pitchFamily="34" charset="-122"/>
          </a:endParaRPr>
        </a:p>
      </dgm:t>
    </dgm:pt>
    <dgm:pt modelId="{70DF90B9-BB31-4832-9E88-471FA32447B7}">
      <dgm:prSet custT="1"/>
      <dgm:spPr/>
      <dgm:t>
        <a:bodyPr/>
        <a:lstStyle/>
        <a:p>
          <a:r>
            <a:rPr lang="zh-CN" altLang="en-US" sz="2000" b="1" dirty="0">
              <a:solidFill>
                <a:schemeClr val="bg1"/>
              </a:solidFill>
              <a:latin typeface="微软雅黑" panose="020B0503020204020204" pitchFamily="34" charset="-122"/>
              <a:ea typeface="微软雅黑" panose="020B0503020204020204" pitchFamily="34" charset="-122"/>
            </a:rPr>
            <a:t>安全问题</a:t>
          </a:r>
        </a:p>
      </dgm:t>
    </dgm:pt>
    <dgm:pt modelId="{10F25385-DE1A-44C7-878E-6797F5421568}" type="parTrans" cxnId="{0A5C9FFC-3EDC-4CB3-A3F0-6752C4FDDF42}">
      <dgm:prSet/>
      <dgm:spPr/>
      <dgm:t>
        <a:bodyPr/>
        <a:lstStyle/>
        <a:p>
          <a:endParaRPr lang="zh-CN" altLang="en-US">
            <a:solidFill>
              <a:schemeClr val="tx1"/>
            </a:solidFill>
          </a:endParaRPr>
        </a:p>
      </dgm:t>
    </dgm:pt>
    <dgm:pt modelId="{D33064F6-ACB6-4772-9009-6D745DAF31EF}" type="sibTrans" cxnId="{0A5C9FFC-3EDC-4CB3-A3F0-6752C4FDDF42}">
      <dgm:prSet/>
      <dgm:spPr/>
      <dgm:t>
        <a:bodyPr/>
        <a:lstStyle/>
        <a:p>
          <a:endParaRPr lang="zh-CN" altLang="en-US">
            <a:solidFill>
              <a:schemeClr val="tx1"/>
            </a:solidFill>
          </a:endParaRPr>
        </a:p>
      </dgm:t>
    </dgm:pt>
    <dgm:pt modelId="{A0E0D025-DCA6-425F-8E0B-8EA5BF59390A}" type="pres">
      <dgm:prSet presAssocID="{696ED680-18EC-43E7-B724-4EC3EAF692AF}" presName="layout" presStyleCnt="0">
        <dgm:presLayoutVars>
          <dgm:chMax/>
          <dgm:chPref/>
          <dgm:dir/>
          <dgm:animOne val="branch"/>
          <dgm:animLvl val="lvl"/>
          <dgm:resizeHandles/>
        </dgm:presLayoutVars>
      </dgm:prSet>
      <dgm:spPr/>
    </dgm:pt>
    <dgm:pt modelId="{9E5F89C5-C991-4647-8E03-02567A5B47C5}" type="pres">
      <dgm:prSet presAssocID="{9C4D550C-952F-41F3-8AFD-1A5114351F84}" presName="root" presStyleCnt="0">
        <dgm:presLayoutVars>
          <dgm:chMax/>
          <dgm:chPref val="4"/>
        </dgm:presLayoutVars>
      </dgm:prSet>
      <dgm:spPr/>
    </dgm:pt>
    <dgm:pt modelId="{21D66B4D-424B-43DD-97D8-E7DC36D2F88E}" type="pres">
      <dgm:prSet presAssocID="{9C4D550C-952F-41F3-8AFD-1A5114351F84}" presName="rootComposite" presStyleCnt="0">
        <dgm:presLayoutVars/>
      </dgm:prSet>
      <dgm:spPr/>
    </dgm:pt>
    <dgm:pt modelId="{1DB1E9D0-3339-4A9D-B405-729BDEBEF42B}" type="pres">
      <dgm:prSet presAssocID="{9C4D550C-952F-41F3-8AFD-1A5114351F84}" presName="rootText" presStyleLbl="node0" presStyleIdx="0" presStyleCnt="1">
        <dgm:presLayoutVars>
          <dgm:chMax/>
          <dgm:chPref val="4"/>
        </dgm:presLayoutVars>
      </dgm:prSet>
      <dgm:spPr/>
    </dgm:pt>
    <dgm:pt modelId="{93DC03D1-82A4-42CA-84E3-171835A27C76}" type="pres">
      <dgm:prSet presAssocID="{9C4D550C-952F-41F3-8AFD-1A5114351F84}" presName="childShape" presStyleCnt="0">
        <dgm:presLayoutVars>
          <dgm:chMax val="0"/>
          <dgm:chPref val="0"/>
        </dgm:presLayoutVars>
      </dgm:prSet>
      <dgm:spPr/>
    </dgm:pt>
    <dgm:pt modelId="{6EBC4C0D-CD50-4FE7-BE3F-DE01CF00D802}" type="pres">
      <dgm:prSet presAssocID="{01B1CED8-968B-46B9-9CA3-29F4A640EC64}" presName="childComposite" presStyleCnt="0">
        <dgm:presLayoutVars>
          <dgm:chMax val="0"/>
          <dgm:chPref val="0"/>
        </dgm:presLayoutVars>
      </dgm:prSet>
      <dgm:spPr/>
    </dgm:pt>
    <dgm:pt modelId="{CD749DB9-A3DA-4BAE-A943-A6CBF8D11D51}" type="pres">
      <dgm:prSet presAssocID="{01B1CED8-968B-46B9-9CA3-29F4A640EC64}" presName="Image" presStyleLbl="node1" presStyleIdx="0" presStyleCnt="3"/>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a:stretch>
        </a:blipFill>
      </dgm:spPr>
    </dgm:pt>
    <dgm:pt modelId="{00C2F456-D28D-4B2C-B6C1-C950F98B60F5}" type="pres">
      <dgm:prSet presAssocID="{01B1CED8-968B-46B9-9CA3-29F4A640EC64}" presName="childText" presStyleLbl="lnNode1" presStyleIdx="0" presStyleCnt="3">
        <dgm:presLayoutVars>
          <dgm:chMax val="0"/>
          <dgm:chPref val="0"/>
          <dgm:bulletEnabled val="1"/>
        </dgm:presLayoutVars>
      </dgm:prSet>
      <dgm:spPr/>
    </dgm:pt>
    <dgm:pt modelId="{64CF024C-F4A1-483B-B464-7122D4F00D95}" type="pres">
      <dgm:prSet presAssocID="{70DF90B9-BB31-4832-9E88-471FA32447B7}" presName="childComposite" presStyleCnt="0">
        <dgm:presLayoutVars>
          <dgm:chMax val="0"/>
          <dgm:chPref val="0"/>
        </dgm:presLayoutVars>
      </dgm:prSet>
      <dgm:spPr/>
    </dgm:pt>
    <dgm:pt modelId="{B5E1697C-B7F9-432F-8B8C-2C72CB3A8DB2}" type="pres">
      <dgm:prSet presAssocID="{70DF90B9-BB31-4832-9E88-471FA32447B7}" presName="Image" presStyleLbl="node1" presStyleIdx="1" presStyleCnt="3"/>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a:stretch>
        </a:blipFill>
      </dgm:spPr>
    </dgm:pt>
    <dgm:pt modelId="{CC7DA71B-6517-4DAC-B756-9D99ECEF317E}" type="pres">
      <dgm:prSet presAssocID="{70DF90B9-BB31-4832-9E88-471FA32447B7}" presName="childText" presStyleLbl="lnNode1" presStyleIdx="1" presStyleCnt="3">
        <dgm:presLayoutVars>
          <dgm:chMax val="0"/>
          <dgm:chPref val="0"/>
          <dgm:bulletEnabled val="1"/>
        </dgm:presLayoutVars>
      </dgm:prSet>
      <dgm:spPr/>
    </dgm:pt>
    <dgm:pt modelId="{D538157A-0694-48D5-9E5D-9DEFC0066D95}" type="pres">
      <dgm:prSet presAssocID="{5DE122D9-0EFD-4A0E-AD9B-558EA3DB6689}" presName="childComposite" presStyleCnt="0">
        <dgm:presLayoutVars>
          <dgm:chMax val="0"/>
          <dgm:chPref val="0"/>
        </dgm:presLayoutVars>
      </dgm:prSet>
      <dgm:spPr/>
    </dgm:pt>
    <dgm:pt modelId="{14191CB4-CBF2-4672-8D7E-4805CD0EC527}" type="pres">
      <dgm:prSet presAssocID="{5DE122D9-0EFD-4A0E-AD9B-558EA3DB6689}" presName="Image" presStyleLbl="node1" presStyleIdx="2" presStyleCnt="3"/>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a:stretch>
        </a:blipFill>
      </dgm:spPr>
    </dgm:pt>
    <dgm:pt modelId="{FF45535F-D8E0-422C-ADEA-B4B65A834513}" type="pres">
      <dgm:prSet presAssocID="{5DE122D9-0EFD-4A0E-AD9B-558EA3DB6689}" presName="childText" presStyleLbl="lnNode1" presStyleIdx="2" presStyleCnt="3">
        <dgm:presLayoutVars>
          <dgm:chMax val="0"/>
          <dgm:chPref val="0"/>
          <dgm:bulletEnabled val="1"/>
        </dgm:presLayoutVars>
      </dgm:prSet>
      <dgm:spPr/>
    </dgm:pt>
  </dgm:ptLst>
  <dgm:cxnLst>
    <dgm:cxn modelId="{9573A513-6738-42F3-B049-9E40CEAC3F7E}" type="presOf" srcId="{5DE122D9-0EFD-4A0E-AD9B-558EA3DB6689}" destId="{FF45535F-D8E0-422C-ADEA-B4B65A834513}" srcOrd="0" destOrd="0" presId="urn:microsoft.com/office/officeart/2008/layout/PictureAccentList"/>
    <dgm:cxn modelId="{CC8B0642-A782-4EBC-B070-8B9E797C7BBE}" srcId="{696ED680-18EC-43E7-B724-4EC3EAF692AF}" destId="{9C4D550C-952F-41F3-8AFD-1A5114351F84}" srcOrd="0" destOrd="0" parTransId="{5A496ED4-914D-473E-B167-A03488A6A798}" sibTransId="{24C9B543-4E31-455A-8177-B38A791E6442}"/>
    <dgm:cxn modelId="{182E9B62-5127-419F-AD80-04071B938B1F}" type="presOf" srcId="{696ED680-18EC-43E7-B724-4EC3EAF692AF}" destId="{A0E0D025-DCA6-425F-8E0B-8EA5BF59390A}" srcOrd="0" destOrd="0" presId="urn:microsoft.com/office/officeart/2008/layout/PictureAccentList"/>
    <dgm:cxn modelId="{D66CFE62-B6A7-4810-BA12-6F2FD58D163D}" srcId="{9C4D550C-952F-41F3-8AFD-1A5114351F84}" destId="{01B1CED8-968B-46B9-9CA3-29F4A640EC64}" srcOrd="0" destOrd="0" parTransId="{FC1F6C29-B248-4D27-8483-6FBEF4C09964}" sibTransId="{76F71E51-8775-4246-91CC-34B522EBF644}"/>
    <dgm:cxn modelId="{7F6C3970-45D9-4CCB-907A-61BFACA2604D}" type="presOf" srcId="{01B1CED8-968B-46B9-9CA3-29F4A640EC64}" destId="{00C2F456-D28D-4B2C-B6C1-C950F98B60F5}" srcOrd="0" destOrd="0" presId="urn:microsoft.com/office/officeart/2008/layout/PictureAccentList"/>
    <dgm:cxn modelId="{B2D28C54-4450-4029-B292-E7D17FEA6A02}" srcId="{9C4D550C-952F-41F3-8AFD-1A5114351F84}" destId="{5DE122D9-0EFD-4A0E-AD9B-558EA3DB6689}" srcOrd="2" destOrd="0" parTransId="{7BCD9CB7-11CD-408A-9D13-E0C0261A3AFB}" sibTransId="{82D0D590-9E76-48C3-8C71-49F6FF9D2593}"/>
    <dgm:cxn modelId="{B846E990-322F-4243-B232-6CCAEFD9D40A}" type="presOf" srcId="{9C4D550C-952F-41F3-8AFD-1A5114351F84}" destId="{1DB1E9D0-3339-4A9D-B405-729BDEBEF42B}" srcOrd="0" destOrd="0" presId="urn:microsoft.com/office/officeart/2008/layout/PictureAccentList"/>
    <dgm:cxn modelId="{39FB5AF3-32C2-49BF-9A75-D17EAA83D1FF}" type="presOf" srcId="{70DF90B9-BB31-4832-9E88-471FA32447B7}" destId="{CC7DA71B-6517-4DAC-B756-9D99ECEF317E}" srcOrd="0" destOrd="0" presId="urn:microsoft.com/office/officeart/2008/layout/PictureAccentList"/>
    <dgm:cxn modelId="{0A5C9FFC-3EDC-4CB3-A3F0-6752C4FDDF42}" srcId="{9C4D550C-952F-41F3-8AFD-1A5114351F84}" destId="{70DF90B9-BB31-4832-9E88-471FA32447B7}" srcOrd="1" destOrd="0" parTransId="{10F25385-DE1A-44C7-878E-6797F5421568}" sibTransId="{D33064F6-ACB6-4772-9009-6D745DAF31EF}"/>
    <dgm:cxn modelId="{A7D65854-1CE7-44F7-B108-4B049E23B1BD}" type="presParOf" srcId="{A0E0D025-DCA6-425F-8E0B-8EA5BF59390A}" destId="{9E5F89C5-C991-4647-8E03-02567A5B47C5}" srcOrd="0" destOrd="0" presId="urn:microsoft.com/office/officeart/2008/layout/PictureAccentList"/>
    <dgm:cxn modelId="{6A5FEA5E-82E3-4F74-AA35-48F034BC38FC}" type="presParOf" srcId="{9E5F89C5-C991-4647-8E03-02567A5B47C5}" destId="{21D66B4D-424B-43DD-97D8-E7DC36D2F88E}" srcOrd="0" destOrd="0" presId="urn:microsoft.com/office/officeart/2008/layout/PictureAccentList"/>
    <dgm:cxn modelId="{D812BCC8-BD4F-4A73-A280-DD8205407045}" type="presParOf" srcId="{21D66B4D-424B-43DD-97D8-E7DC36D2F88E}" destId="{1DB1E9D0-3339-4A9D-B405-729BDEBEF42B}" srcOrd="0" destOrd="0" presId="urn:microsoft.com/office/officeart/2008/layout/PictureAccentList"/>
    <dgm:cxn modelId="{6CF3A7D8-3DFE-44AD-AFFC-8F9FF8BB039A}" type="presParOf" srcId="{9E5F89C5-C991-4647-8E03-02567A5B47C5}" destId="{93DC03D1-82A4-42CA-84E3-171835A27C76}" srcOrd="1" destOrd="0" presId="urn:microsoft.com/office/officeart/2008/layout/PictureAccentList"/>
    <dgm:cxn modelId="{DE93CFAC-3F29-419C-A482-BB4233E3AA36}" type="presParOf" srcId="{93DC03D1-82A4-42CA-84E3-171835A27C76}" destId="{6EBC4C0D-CD50-4FE7-BE3F-DE01CF00D802}" srcOrd="0" destOrd="0" presId="urn:microsoft.com/office/officeart/2008/layout/PictureAccentList"/>
    <dgm:cxn modelId="{0477ADDD-6DC1-405C-919E-D1A54FD2CFF0}" type="presParOf" srcId="{6EBC4C0D-CD50-4FE7-BE3F-DE01CF00D802}" destId="{CD749DB9-A3DA-4BAE-A943-A6CBF8D11D51}" srcOrd="0" destOrd="0" presId="urn:microsoft.com/office/officeart/2008/layout/PictureAccentList"/>
    <dgm:cxn modelId="{2E80B807-8DDE-4B4D-9D44-D7DDAF4E06FF}" type="presParOf" srcId="{6EBC4C0D-CD50-4FE7-BE3F-DE01CF00D802}" destId="{00C2F456-D28D-4B2C-B6C1-C950F98B60F5}" srcOrd="1" destOrd="0" presId="urn:microsoft.com/office/officeart/2008/layout/PictureAccentList"/>
    <dgm:cxn modelId="{890A0312-603E-47AC-92C9-9213D31F944D}" type="presParOf" srcId="{93DC03D1-82A4-42CA-84E3-171835A27C76}" destId="{64CF024C-F4A1-483B-B464-7122D4F00D95}" srcOrd="1" destOrd="0" presId="urn:microsoft.com/office/officeart/2008/layout/PictureAccentList"/>
    <dgm:cxn modelId="{3BB59801-491B-4ED3-9755-24C5FA9FD7A3}" type="presParOf" srcId="{64CF024C-F4A1-483B-B464-7122D4F00D95}" destId="{B5E1697C-B7F9-432F-8B8C-2C72CB3A8DB2}" srcOrd="0" destOrd="0" presId="urn:microsoft.com/office/officeart/2008/layout/PictureAccentList"/>
    <dgm:cxn modelId="{1BE2E497-67F5-408E-B664-1AE175812B81}" type="presParOf" srcId="{64CF024C-F4A1-483B-B464-7122D4F00D95}" destId="{CC7DA71B-6517-4DAC-B756-9D99ECEF317E}" srcOrd="1" destOrd="0" presId="urn:microsoft.com/office/officeart/2008/layout/PictureAccentList"/>
    <dgm:cxn modelId="{496B06E8-FAC2-4D87-BB55-90839E837D5E}" type="presParOf" srcId="{93DC03D1-82A4-42CA-84E3-171835A27C76}" destId="{D538157A-0694-48D5-9E5D-9DEFC0066D95}" srcOrd="2" destOrd="0" presId="urn:microsoft.com/office/officeart/2008/layout/PictureAccentList"/>
    <dgm:cxn modelId="{74A747A4-7CDE-4D9D-B76A-3AEDB33805EE}" type="presParOf" srcId="{D538157A-0694-48D5-9E5D-9DEFC0066D95}" destId="{14191CB4-CBF2-4672-8D7E-4805CD0EC527}" srcOrd="0" destOrd="0" presId="urn:microsoft.com/office/officeart/2008/layout/PictureAccentList"/>
    <dgm:cxn modelId="{46D7AD81-B44F-4AF8-BDCB-8594AB078C1C}" type="presParOf" srcId="{D538157A-0694-48D5-9E5D-9DEFC0066D95}" destId="{FF45535F-D8E0-422C-ADEA-B4B65A834513}" srcOrd="1" destOrd="0" presId="urn:microsoft.com/office/officeart/2008/layout/PictureAccen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CE0585-D949-4566-BF76-D02D180BBC12}">
      <dsp:nvSpPr>
        <dsp:cNvPr id="0" name=""/>
        <dsp:cNvSpPr/>
      </dsp:nvSpPr>
      <dsp:spPr>
        <a:xfrm>
          <a:off x="3641" y="0"/>
          <a:ext cx="3503230" cy="2120994"/>
        </a:xfrm>
        <a:prstGeom prst="roundRect">
          <a:avLst>
            <a:gd name="adj" fmla="val 10000"/>
          </a:avLst>
        </a:prstGeom>
        <a:solidFill>
          <a:srgbClr val="33CCFF"/>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zh-CN" altLang="en-US" sz="1600" b="1" kern="1200" dirty="0">
              <a:solidFill>
                <a:srgbClr val="000099"/>
              </a:solidFill>
              <a:latin typeface="微软雅黑" panose="020B0503020204020204" pitchFamily="34" charset="-122"/>
              <a:ea typeface="微软雅黑" panose="020B0503020204020204" pitchFamily="34" charset="-122"/>
            </a:rPr>
            <a:t>提供不可靠的交付服务</a:t>
          </a:r>
        </a:p>
      </dsp:txBody>
      <dsp:txXfrm>
        <a:off x="3641" y="0"/>
        <a:ext cx="3503230" cy="636298"/>
      </dsp:txXfrm>
    </dsp:sp>
    <dsp:sp modelId="{D183681B-6788-4510-8244-33ABDB9FA7A6}">
      <dsp:nvSpPr>
        <dsp:cNvPr id="0" name=""/>
        <dsp:cNvSpPr/>
      </dsp:nvSpPr>
      <dsp:spPr>
        <a:xfrm>
          <a:off x="193446" y="636919"/>
          <a:ext cx="3123620" cy="639508"/>
        </a:xfrm>
        <a:prstGeom prst="roundRect">
          <a:avLst>
            <a:gd name="adj" fmla="val 10000"/>
          </a:avLst>
        </a:prstGeom>
        <a:gradFill rotWithShape="0">
          <a:gsLst>
            <a:gs pos="0">
              <a:schemeClr val="accent3">
                <a:hueOff val="0"/>
                <a:satOff val="0"/>
                <a:lumOff val="0"/>
                <a:alphaOff val="0"/>
                <a:tint val="50000"/>
                <a:satMod val="300000"/>
              </a:schemeClr>
            </a:gs>
            <a:gs pos="35000">
              <a:schemeClr val="accent3">
                <a:hueOff val="0"/>
                <a:satOff val="0"/>
                <a:lumOff val="0"/>
                <a:alphaOff val="0"/>
                <a:tint val="37000"/>
                <a:satMod val="300000"/>
              </a:schemeClr>
            </a:gs>
            <a:gs pos="100000">
              <a:schemeClr val="accent3">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0640" tIns="30480" rIns="40640" bIns="30480" numCol="1" spcCol="1270" anchor="ctr" anchorCtr="0">
          <a:noAutofit/>
        </a:bodyPr>
        <a:lstStyle/>
        <a:p>
          <a:pPr marL="0" lvl="0" indent="0" algn="l" defTabSz="711200">
            <a:lnSpc>
              <a:spcPct val="90000"/>
            </a:lnSpc>
            <a:spcBef>
              <a:spcPct val="0"/>
            </a:spcBef>
            <a:spcAft>
              <a:spcPct val="35000"/>
            </a:spcAft>
            <a:buNone/>
          </a:pPr>
          <a:r>
            <a:rPr lang="zh-CN" altLang="en-US" sz="1600" b="1" kern="1200" dirty="0">
              <a:latin typeface="微软雅黑" panose="020B0503020204020204" pitchFamily="34" charset="-122"/>
              <a:ea typeface="微软雅黑" panose="020B0503020204020204" pitchFamily="34" charset="-122"/>
            </a:rPr>
            <a:t>尽最大努力的交付。</a:t>
          </a:r>
        </a:p>
      </dsp:txBody>
      <dsp:txXfrm>
        <a:off x="212177" y="655650"/>
        <a:ext cx="3086158" cy="602046"/>
      </dsp:txXfrm>
    </dsp:sp>
    <dsp:sp modelId="{D871E045-0D3A-446B-875E-5BEA2EC2B98B}">
      <dsp:nvSpPr>
        <dsp:cNvPr id="0" name=""/>
        <dsp:cNvSpPr/>
      </dsp:nvSpPr>
      <dsp:spPr>
        <a:xfrm>
          <a:off x="193446" y="1374814"/>
          <a:ext cx="3123620" cy="639508"/>
        </a:xfrm>
        <a:prstGeom prst="roundRect">
          <a:avLst>
            <a:gd name="adj" fmla="val 10000"/>
          </a:avLst>
        </a:prstGeom>
        <a:gradFill rotWithShape="0">
          <a:gsLst>
            <a:gs pos="0">
              <a:schemeClr val="accent3">
                <a:hueOff val="3750088"/>
                <a:satOff val="-5627"/>
                <a:lumOff val="-915"/>
                <a:alphaOff val="0"/>
                <a:tint val="50000"/>
                <a:satMod val="300000"/>
              </a:schemeClr>
            </a:gs>
            <a:gs pos="35000">
              <a:schemeClr val="accent3">
                <a:hueOff val="3750088"/>
                <a:satOff val="-5627"/>
                <a:lumOff val="-915"/>
                <a:alphaOff val="0"/>
                <a:tint val="37000"/>
                <a:satMod val="300000"/>
              </a:schemeClr>
            </a:gs>
            <a:gs pos="100000">
              <a:schemeClr val="accent3">
                <a:hueOff val="3750088"/>
                <a:satOff val="-5627"/>
                <a:lumOff val="-915"/>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0640" tIns="30480" rIns="40640" bIns="30480" numCol="1" spcCol="1270" anchor="ctr" anchorCtr="0">
          <a:noAutofit/>
        </a:bodyPr>
        <a:lstStyle/>
        <a:p>
          <a:pPr marL="0" lvl="0" indent="0" algn="l" defTabSz="711200">
            <a:lnSpc>
              <a:spcPct val="90000"/>
            </a:lnSpc>
            <a:spcBef>
              <a:spcPct val="0"/>
            </a:spcBef>
            <a:spcAft>
              <a:spcPct val="35000"/>
            </a:spcAft>
            <a:buNone/>
          </a:pPr>
          <a:r>
            <a:rPr lang="zh-CN" altLang="en-US" sz="1600" b="1" kern="1200" dirty="0">
              <a:latin typeface="微软雅黑" panose="020B0503020204020204" pitchFamily="34" charset="-122"/>
              <a:ea typeface="微软雅黑" panose="020B0503020204020204" pitchFamily="34" charset="-122"/>
            </a:rPr>
            <a:t>对有差错帧是否需要重传则由高层来决定。</a:t>
          </a:r>
        </a:p>
      </dsp:txBody>
      <dsp:txXfrm>
        <a:off x="212177" y="1393545"/>
        <a:ext cx="3086158" cy="602046"/>
      </dsp:txXfrm>
    </dsp:sp>
    <dsp:sp modelId="{7585489D-9D2F-4D31-9D4C-5AB50C9A29FA}">
      <dsp:nvSpPr>
        <dsp:cNvPr id="0" name=""/>
        <dsp:cNvSpPr/>
      </dsp:nvSpPr>
      <dsp:spPr>
        <a:xfrm>
          <a:off x="3769614" y="0"/>
          <a:ext cx="3503230" cy="2120994"/>
        </a:xfrm>
        <a:prstGeom prst="roundRect">
          <a:avLst>
            <a:gd name="adj" fmla="val 10000"/>
          </a:avLst>
        </a:prstGeom>
        <a:solidFill>
          <a:srgbClr val="33CCFF"/>
        </a:solidFill>
        <a:ln>
          <a:noFill/>
        </a:ln>
        <a:effectLst>
          <a:outerShdw blurRad="40000" dist="20000" dir="5400000" rotWithShape="0">
            <a:srgbClr val="000000">
              <a:alpha val="38000"/>
            </a:srgbClr>
          </a:outerShdw>
        </a:effectLst>
      </dsp:spPr>
      <dsp:style>
        <a:lnRef idx="0">
          <a:scrgbClr r="0" g="0" b="0"/>
        </a:lnRef>
        <a:fillRef idx="1">
          <a:scrgbClr r="0" g="0" b="0"/>
        </a:fillRef>
        <a:effectRef idx="1">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zh-CN" altLang="en-US" sz="1600" b="1" kern="1200" dirty="0">
              <a:solidFill>
                <a:srgbClr val="000099"/>
              </a:solidFill>
              <a:latin typeface="微软雅黑" panose="020B0503020204020204" pitchFamily="34" charset="-122"/>
              <a:ea typeface="微软雅黑" panose="020B0503020204020204" pitchFamily="34" charset="-122"/>
            </a:rPr>
            <a:t>同一时间只能允许一台计算机发送</a:t>
          </a:r>
        </a:p>
      </dsp:txBody>
      <dsp:txXfrm>
        <a:off x="3769614" y="0"/>
        <a:ext cx="3503230" cy="636298"/>
      </dsp:txXfrm>
    </dsp:sp>
    <dsp:sp modelId="{2308D4B3-8A94-4F01-A1CD-6D3FE0E6B3D3}">
      <dsp:nvSpPr>
        <dsp:cNvPr id="0" name=""/>
        <dsp:cNvSpPr/>
      </dsp:nvSpPr>
      <dsp:spPr>
        <a:xfrm>
          <a:off x="3959419" y="636919"/>
          <a:ext cx="3123620" cy="639508"/>
        </a:xfrm>
        <a:prstGeom prst="roundRect">
          <a:avLst>
            <a:gd name="adj" fmla="val 10000"/>
          </a:avLst>
        </a:prstGeom>
        <a:gradFill rotWithShape="0">
          <a:gsLst>
            <a:gs pos="0">
              <a:schemeClr val="accent3">
                <a:hueOff val="7500176"/>
                <a:satOff val="-11253"/>
                <a:lumOff val="-1830"/>
                <a:alphaOff val="0"/>
                <a:tint val="50000"/>
                <a:satMod val="300000"/>
              </a:schemeClr>
            </a:gs>
            <a:gs pos="35000">
              <a:schemeClr val="accent3">
                <a:hueOff val="7500176"/>
                <a:satOff val="-11253"/>
                <a:lumOff val="-1830"/>
                <a:alphaOff val="0"/>
                <a:tint val="37000"/>
                <a:satMod val="300000"/>
              </a:schemeClr>
            </a:gs>
            <a:gs pos="100000">
              <a:schemeClr val="accent3">
                <a:hueOff val="7500176"/>
                <a:satOff val="-11253"/>
                <a:lumOff val="-183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0640" tIns="30480" rIns="40640" bIns="30480" numCol="1" spcCol="1270" anchor="ctr" anchorCtr="0">
          <a:noAutofit/>
        </a:bodyPr>
        <a:lstStyle/>
        <a:p>
          <a:pPr marL="0" lvl="0" indent="0" algn="l" defTabSz="711200">
            <a:lnSpc>
              <a:spcPct val="90000"/>
            </a:lnSpc>
            <a:spcBef>
              <a:spcPct val="0"/>
            </a:spcBef>
            <a:spcAft>
              <a:spcPct val="35000"/>
            </a:spcAft>
            <a:buNone/>
          </a:pPr>
          <a:r>
            <a:rPr lang="zh-CN" altLang="en-US" sz="1600" b="1" kern="1200" dirty="0">
              <a:latin typeface="微软雅黑" panose="020B0503020204020204" pitchFamily="34" charset="-122"/>
              <a:ea typeface="微软雅黑" panose="020B0503020204020204" pitchFamily="34" charset="-122"/>
            </a:rPr>
            <a:t>以太网采用最简单的随机接入。</a:t>
          </a:r>
        </a:p>
      </dsp:txBody>
      <dsp:txXfrm>
        <a:off x="3978150" y="655650"/>
        <a:ext cx="3086158" cy="602046"/>
      </dsp:txXfrm>
    </dsp:sp>
    <dsp:sp modelId="{33ECD6FF-F077-4874-B06E-403BF190822C}">
      <dsp:nvSpPr>
        <dsp:cNvPr id="0" name=""/>
        <dsp:cNvSpPr/>
      </dsp:nvSpPr>
      <dsp:spPr>
        <a:xfrm>
          <a:off x="3959419" y="1374814"/>
          <a:ext cx="3123620" cy="639508"/>
        </a:xfrm>
        <a:prstGeom prst="roundRect">
          <a:avLst>
            <a:gd name="adj" fmla="val 10000"/>
          </a:avLst>
        </a:prstGeom>
        <a:gradFill rotWithShape="0">
          <a:gsLst>
            <a:gs pos="0">
              <a:schemeClr val="accent3">
                <a:hueOff val="11250264"/>
                <a:satOff val="-16880"/>
                <a:lumOff val="-2745"/>
                <a:alphaOff val="0"/>
                <a:tint val="50000"/>
                <a:satMod val="300000"/>
              </a:schemeClr>
            </a:gs>
            <a:gs pos="35000">
              <a:schemeClr val="accent3">
                <a:hueOff val="11250264"/>
                <a:satOff val="-16880"/>
                <a:lumOff val="-2745"/>
                <a:alphaOff val="0"/>
                <a:tint val="37000"/>
                <a:satMod val="300000"/>
              </a:schemeClr>
            </a:gs>
            <a:gs pos="100000">
              <a:schemeClr val="accent3">
                <a:hueOff val="11250264"/>
                <a:satOff val="-16880"/>
                <a:lumOff val="-2745"/>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0640" tIns="30480" rIns="40640" bIns="30480" numCol="1" spcCol="1270" anchor="ctr" anchorCtr="0">
          <a:noAutofit/>
        </a:bodyPr>
        <a:lstStyle/>
        <a:p>
          <a:pPr marL="0" lvl="0" indent="0" algn="l" defTabSz="711200">
            <a:lnSpc>
              <a:spcPct val="90000"/>
            </a:lnSpc>
            <a:spcBef>
              <a:spcPct val="0"/>
            </a:spcBef>
            <a:spcAft>
              <a:spcPct val="35000"/>
            </a:spcAft>
            <a:buNone/>
          </a:pPr>
          <a:r>
            <a:rPr lang="zh-CN" altLang="en-US" sz="1600" b="1" kern="1200" dirty="0">
              <a:latin typeface="微软雅黑" panose="020B0503020204020204" pitchFamily="34" charset="-122"/>
              <a:ea typeface="微软雅黑" panose="020B0503020204020204" pitchFamily="34" charset="-122"/>
            </a:rPr>
            <a:t>使用 </a:t>
          </a:r>
          <a:r>
            <a:rPr lang="en-US" altLang="en-US" sz="1600" b="1" kern="1200" dirty="0">
              <a:latin typeface="微软雅黑" panose="020B0503020204020204" pitchFamily="34" charset="-122"/>
              <a:ea typeface="微软雅黑" panose="020B0503020204020204" pitchFamily="34" charset="-122"/>
            </a:rPr>
            <a:t>CSMA/CD </a:t>
          </a:r>
          <a:r>
            <a:rPr lang="zh-CN" altLang="en-US" sz="1600" b="1" kern="1200" dirty="0">
              <a:latin typeface="微软雅黑" panose="020B0503020204020204" pitchFamily="34" charset="-122"/>
              <a:ea typeface="微软雅黑" panose="020B0503020204020204" pitchFamily="34" charset="-122"/>
            </a:rPr>
            <a:t>协议减少冲突发生的概率。</a:t>
          </a:r>
        </a:p>
      </dsp:txBody>
      <dsp:txXfrm>
        <a:off x="3978150" y="1393545"/>
        <a:ext cx="3086158" cy="60204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BF3E09-C6D2-4B4D-8FF3-4B7A8731524F}">
      <dsp:nvSpPr>
        <dsp:cNvPr id="0" name=""/>
        <dsp:cNvSpPr/>
      </dsp:nvSpPr>
      <dsp:spPr>
        <a:xfrm>
          <a:off x="0" y="1660"/>
          <a:ext cx="4849092" cy="455477"/>
        </a:xfrm>
        <a:prstGeom prst="roundRect">
          <a:avLst/>
        </a:prstGeom>
        <a:solidFill>
          <a:srgbClr val="0070C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zh-CN" altLang="en-US" sz="1800" b="1" kern="1200" dirty="0">
              <a:latin typeface="微软雅黑" panose="020B0503020204020204" pitchFamily="34" charset="-122"/>
              <a:ea typeface="微软雅黑" panose="020B0503020204020204" pitchFamily="34" charset="-122"/>
            </a:rPr>
            <a:t>“发往本站的帧”包括以下 </a:t>
          </a:r>
          <a:r>
            <a:rPr lang="en-US" altLang="zh-CN" sz="1800" b="1" kern="1200" dirty="0">
              <a:latin typeface="微软雅黑" panose="020B0503020204020204" pitchFamily="34" charset="-122"/>
              <a:ea typeface="微软雅黑" panose="020B0503020204020204" pitchFamily="34" charset="-122"/>
            </a:rPr>
            <a:t>3 </a:t>
          </a:r>
          <a:r>
            <a:rPr lang="zh-CN" altLang="en-US" sz="1800" b="1" kern="1200" dirty="0">
              <a:latin typeface="微软雅黑" panose="020B0503020204020204" pitchFamily="34" charset="-122"/>
              <a:ea typeface="微软雅黑" panose="020B0503020204020204" pitchFamily="34" charset="-122"/>
            </a:rPr>
            <a:t>种帧： </a:t>
          </a:r>
        </a:p>
      </dsp:txBody>
      <dsp:txXfrm>
        <a:off x="22235" y="23895"/>
        <a:ext cx="4804622" cy="411007"/>
      </dsp:txXfrm>
    </dsp:sp>
    <dsp:sp modelId="{1F13495D-0B08-4550-9742-9E4B2CBA3D51}">
      <dsp:nvSpPr>
        <dsp:cNvPr id="0" name=""/>
        <dsp:cNvSpPr/>
      </dsp:nvSpPr>
      <dsp:spPr>
        <a:xfrm>
          <a:off x="0" y="457138"/>
          <a:ext cx="4849092" cy="14059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3959" tIns="22860" rIns="128016" bIns="22860" numCol="1" spcCol="1270" anchor="t" anchorCtr="0">
          <a:noAutofit/>
        </a:bodyPr>
        <a:lstStyle/>
        <a:p>
          <a:pPr marL="171450" lvl="1" indent="-171450" algn="l" defTabSz="800100">
            <a:lnSpc>
              <a:spcPct val="90000"/>
            </a:lnSpc>
            <a:spcBef>
              <a:spcPct val="0"/>
            </a:spcBef>
            <a:spcAft>
              <a:spcPct val="20000"/>
            </a:spcAft>
            <a:buChar char="•"/>
          </a:pPr>
          <a:r>
            <a:rPr lang="zh-CN" altLang="zh-CN" sz="1800" b="1" kern="1200" dirty="0">
              <a:latin typeface="微软雅黑" panose="020B0503020204020204" pitchFamily="34" charset="-122"/>
              <a:ea typeface="微软雅黑" panose="020B0503020204020204" pitchFamily="34" charset="-122"/>
            </a:rPr>
            <a:t>单播 </a:t>
          </a:r>
          <a:r>
            <a:rPr lang="en-US" altLang="zh-CN" sz="1800" b="1" kern="1200" dirty="0">
              <a:latin typeface="微软雅黑" panose="020B0503020204020204" pitchFamily="34" charset="-122"/>
              <a:ea typeface="微软雅黑" panose="020B0503020204020204" pitchFamily="34" charset="-122"/>
            </a:rPr>
            <a:t>(unicast) </a:t>
          </a:r>
          <a:r>
            <a:rPr lang="zh-CN" altLang="zh-CN" sz="1800" b="1" kern="1200" dirty="0">
              <a:latin typeface="微软雅黑" panose="020B0503020204020204" pitchFamily="34" charset="-122"/>
              <a:ea typeface="微软雅黑" panose="020B0503020204020204" pitchFamily="34" charset="-122"/>
            </a:rPr>
            <a:t>帧（一对一）</a:t>
          </a:r>
          <a:endParaRPr lang="zh-CN" altLang="en-US" sz="1800" b="1" kern="1200" dirty="0">
            <a:latin typeface="微软雅黑" panose="020B0503020204020204" pitchFamily="34" charset="-122"/>
            <a:ea typeface="微软雅黑" panose="020B0503020204020204" pitchFamily="34" charset="-122"/>
          </a:endParaRPr>
        </a:p>
        <a:p>
          <a:pPr marL="171450" lvl="1" indent="-171450" algn="l" defTabSz="800100">
            <a:lnSpc>
              <a:spcPct val="90000"/>
            </a:lnSpc>
            <a:spcBef>
              <a:spcPct val="0"/>
            </a:spcBef>
            <a:spcAft>
              <a:spcPct val="20000"/>
            </a:spcAft>
            <a:buChar char="•"/>
          </a:pPr>
          <a:r>
            <a:rPr lang="zh-CN" altLang="zh-CN" sz="1800" b="1" kern="1200" dirty="0">
              <a:latin typeface="微软雅黑" panose="020B0503020204020204" pitchFamily="34" charset="-122"/>
              <a:ea typeface="微软雅黑" panose="020B0503020204020204" pitchFamily="34" charset="-122"/>
            </a:rPr>
            <a:t>广播 </a:t>
          </a:r>
          <a:r>
            <a:rPr lang="en-US" altLang="zh-CN" sz="1800" b="1" kern="1200" dirty="0">
              <a:latin typeface="微软雅黑" panose="020B0503020204020204" pitchFamily="34" charset="-122"/>
              <a:ea typeface="微软雅黑" panose="020B0503020204020204" pitchFamily="34" charset="-122"/>
            </a:rPr>
            <a:t>(broadcast) </a:t>
          </a:r>
          <a:r>
            <a:rPr lang="zh-CN" altLang="zh-CN" sz="1800" b="1" kern="1200" dirty="0">
              <a:latin typeface="微软雅黑" panose="020B0503020204020204" pitchFamily="34" charset="-122"/>
              <a:ea typeface="微软雅黑" panose="020B0503020204020204" pitchFamily="34" charset="-122"/>
            </a:rPr>
            <a:t>帧（一对全体）</a:t>
          </a:r>
        </a:p>
        <a:p>
          <a:pPr marL="171450" lvl="1" indent="-171450" algn="l" defTabSz="800100">
            <a:lnSpc>
              <a:spcPct val="90000"/>
            </a:lnSpc>
            <a:spcBef>
              <a:spcPct val="0"/>
            </a:spcBef>
            <a:spcAft>
              <a:spcPct val="20000"/>
            </a:spcAft>
            <a:buChar char="•"/>
          </a:pPr>
          <a:r>
            <a:rPr lang="zh-CN" altLang="zh-CN" sz="1800" b="1" kern="1200" dirty="0">
              <a:latin typeface="微软雅黑" panose="020B0503020204020204" pitchFamily="34" charset="-122"/>
              <a:ea typeface="微软雅黑" panose="020B0503020204020204" pitchFamily="34" charset="-122"/>
            </a:rPr>
            <a:t>多播 </a:t>
          </a:r>
          <a:r>
            <a:rPr lang="en-US" altLang="zh-CN" sz="1800" b="1" kern="1200" dirty="0">
              <a:latin typeface="微软雅黑" panose="020B0503020204020204" pitchFamily="34" charset="-122"/>
              <a:ea typeface="微软雅黑" panose="020B0503020204020204" pitchFamily="34" charset="-122"/>
            </a:rPr>
            <a:t>(multicast) </a:t>
          </a:r>
          <a:r>
            <a:rPr lang="zh-CN" altLang="zh-CN" sz="1800" b="1" kern="1200" dirty="0">
              <a:latin typeface="微软雅黑" panose="020B0503020204020204" pitchFamily="34" charset="-122"/>
              <a:ea typeface="微软雅黑" panose="020B0503020204020204" pitchFamily="34" charset="-122"/>
            </a:rPr>
            <a:t>帧（一对多）</a:t>
          </a:r>
        </a:p>
        <a:p>
          <a:pPr marL="171450" lvl="1" indent="-171450" algn="l" defTabSz="800100">
            <a:lnSpc>
              <a:spcPct val="90000"/>
            </a:lnSpc>
            <a:spcBef>
              <a:spcPct val="0"/>
            </a:spcBef>
            <a:spcAft>
              <a:spcPct val="20000"/>
            </a:spcAft>
            <a:buChar char="•"/>
          </a:pPr>
          <a:endParaRPr lang="zh-CN" altLang="zh-CN" sz="1800" b="1" kern="1200" dirty="0">
            <a:latin typeface="微软雅黑" panose="020B0503020204020204" pitchFamily="34" charset="-122"/>
            <a:ea typeface="微软雅黑" panose="020B0503020204020204" pitchFamily="34" charset="-122"/>
          </a:endParaRPr>
        </a:p>
      </dsp:txBody>
      <dsp:txXfrm>
        <a:off x="0" y="457138"/>
        <a:ext cx="4849092" cy="140594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1D3161-44F0-46C8-9775-F9F619010D1C}">
      <dsp:nvSpPr>
        <dsp:cNvPr id="0" name=""/>
        <dsp:cNvSpPr/>
      </dsp:nvSpPr>
      <dsp:spPr>
        <a:xfrm rot="5400000">
          <a:off x="4315412" y="-2120981"/>
          <a:ext cx="1232686" cy="5782897"/>
        </a:xfrm>
        <a:prstGeom prst="round2SameRect">
          <a:avLst/>
        </a:prstGeom>
        <a:solidFill>
          <a:schemeClr val="accent5">
            <a:tint val="40000"/>
            <a:alpha val="90000"/>
            <a:hueOff val="0"/>
            <a:satOff val="0"/>
            <a:lumOff val="0"/>
            <a:alphaOff val="0"/>
          </a:schemeClr>
        </a:solidFill>
        <a:ln w="25400" cap="flat"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ts val="0"/>
            </a:spcAft>
            <a:buChar char="•"/>
          </a:pPr>
          <a:r>
            <a:rPr lang="zh-CN" altLang="en-US" sz="2000" b="1" kern="1200" dirty="0">
              <a:latin typeface="微软雅黑" panose="020B0503020204020204" pitchFamily="34" charset="-122"/>
              <a:ea typeface="微软雅黑" panose="020B0503020204020204" pitchFamily="34" charset="-122"/>
            </a:rPr>
            <a:t>工作在数据链路层。</a:t>
          </a:r>
        </a:p>
        <a:p>
          <a:pPr marL="228600" lvl="1" indent="-228600" algn="l" defTabSz="889000">
            <a:lnSpc>
              <a:spcPct val="90000"/>
            </a:lnSpc>
            <a:spcBef>
              <a:spcPct val="0"/>
            </a:spcBef>
            <a:spcAft>
              <a:spcPts val="0"/>
            </a:spcAft>
            <a:buChar char="•"/>
          </a:pPr>
          <a:r>
            <a:rPr lang="zh-CN" altLang="en-US" sz="2000" b="1" kern="1200" dirty="0">
              <a:latin typeface="微软雅黑" panose="020B0503020204020204" pitchFamily="34" charset="-122"/>
              <a:ea typeface="微软雅黑" panose="020B0503020204020204" pitchFamily="34" charset="-122"/>
            </a:rPr>
            <a:t>根据 </a:t>
          </a:r>
          <a:r>
            <a:rPr lang="en-US" altLang="en-US" sz="2000" b="1" kern="1200" dirty="0">
              <a:latin typeface="微软雅黑" panose="020B0503020204020204" pitchFamily="34" charset="-122"/>
              <a:ea typeface="微软雅黑" panose="020B0503020204020204" pitchFamily="34" charset="-122"/>
            </a:rPr>
            <a:t>MAC </a:t>
          </a:r>
          <a:r>
            <a:rPr lang="zh-CN" altLang="en-US" sz="2000" b="1" kern="1200" dirty="0">
              <a:latin typeface="微软雅黑" panose="020B0503020204020204" pitchFamily="34" charset="-122"/>
              <a:ea typeface="微软雅黑" panose="020B0503020204020204" pitchFamily="34" charset="-122"/>
            </a:rPr>
            <a:t>帧的目的地址对收到的帧进行转发和过滤。或者转发，或者丢弃。</a:t>
          </a:r>
        </a:p>
      </dsp:txBody>
      <dsp:txXfrm rot="-5400000">
        <a:off x="2040307" y="214299"/>
        <a:ext cx="5722722" cy="1112336"/>
      </dsp:txXfrm>
    </dsp:sp>
    <dsp:sp modelId="{B903DF94-6FEE-4401-9797-6C1F42B1C9CC}">
      <dsp:nvSpPr>
        <dsp:cNvPr id="0" name=""/>
        <dsp:cNvSpPr/>
      </dsp:nvSpPr>
      <dsp:spPr>
        <a:xfrm>
          <a:off x="378686" y="38"/>
          <a:ext cx="1661621" cy="1540857"/>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solidFill>
                <a:schemeClr val="bg1"/>
              </a:solidFill>
              <a:latin typeface="微软雅黑" panose="020B0503020204020204" pitchFamily="34" charset="-122"/>
              <a:ea typeface="微软雅黑" panose="020B0503020204020204" pitchFamily="34" charset="-122"/>
            </a:rPr>
            <a:t>网桥</a:t>
          </a:r>
        </a:p>
      </dsp:txBody>
      <dsp:txXfrm>
        <a:off x="453904" y="75256"/>
        <a:ext cx="1511185" cy="1390421"/>
      </dsp:txXfrm>
    </dsp:sp>
    <dsp:sp modelId="{49D409B5-470A-4824-A486-F28F43FEC9BC}">
      <dsp:nvSpPr>
        <dsp:cNvPr id="0" name=""/>
        <dsp:cNvSpPr/>
      </dsp:nvSpPr>
      <dsp:spPr>
        <a:xfrm rot="5400000">
          <a:off x="4315412" y="-503080"/>
          <a:ext cx="1232686" cy="5782897"/>
        </a:xfrm>
        <a:prstGeom prst="round2SameRect">
          <a:avLst/>
        </a:prstGeom>
        <a:solidFill>
          <a:schemeClr val="accent5">
            <a:tint val="40000"/>
            <a:alpha val="90000"/>
            <a:hueOff val="-10740482"/>
            <a:satOff val="48253"/>
            <a:lumOff val="3317"/>
            <a:alphaOff val="0"/>
          </a:schemeClr>
        </a:solidFill>
        <a:ln w="25400" cap="flat" cmpd="sng" algn="ctr">
          <a:solidFill>
            <a:schemeClr val="accent5">
              <a:tint val="40000"/>
              <a:alpha val="90000"/>
              <a:hueOff val="-10740482"/>
              <a:satOff val="48253"/>
              <a:lumOff val="3317"/>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ts val="0"/>
            </a:spcAft>
            <a:buChar char="•"/>
          </a:pPr>
          <a:r>
            <a:rPr lang="zh-CN" altLang="en-US" sz="2000" b="1" kern="1200" dirty="0">
              <a:latin typeface="微软雅黑" panose="020B0503020204020204" pitchFamily="34" charset="-122"/>
              <a:ea typeface="微软雅黑" panose="020B0503020204020204" pitchFamily="34" charset="-122"/>
            </a:rPr>
            <a:t>工作在数据链路层。</a:t>
          </a:r>
        </a:p>
        <a:p>
          <a:pPr marL="228600" lvl="1" indent="-228600" algn="l" defTabSz="889000">
            <a:lnSpc>
              <a:spcPct val="90000"/>
            </a:lnSpc>
            <a:spcBef>
              <a:spcPct val="0"/>
            </a:spcBef>
            <a:spcAft>
              <a:spcPts val="0"/>
            </a:spcAft>
            <a:buChar char="•"/>
          </a:pPr>
          <a:r>
            <a:rPr lang="zh-CN" altLang="en-US" sz="2000" b="1" kern="1200" dirty="0">
              <a:latin typeface="微软雅黑" panose="020B0503020204020204" pitchFamily="34" charset="-122"/>
              <a:ea typeface="微软雅黑" panose="020B0503020204020204" pitchFamily="34" charset="-122"/>
            </a:rPr>
            <a:t>多端口的网桥。</a:t>
          </a:r>
        </a:p>
        <a:p>
          <a:pPr marL="228600" lvl="1" indent="-228600" algn="l" defTabSz="889000">
            <a:lnSpc>
              <a:spcPct val="90000"/>
            </a:lnSpc>
            <a:spcBef>
              <a:spcPct val="0"/>
            </a:spcBef>
            <a:spcAft>
              <a:spcPts val="0"/>
            </a:spcAft>
            <a:buChar char="•"/>
          </a:pPr>
          <a:r>
            <a:rPr lang="zh-CN" altLang="en-US" sz="2000" b="1" kern="1200" dirty="0">
              <a:latin typeface="微软雅黑" panose="020B0503020204020204" pitchFamily="34" charset="-122"/>
              <a:ea typeface="微软雅黑" panose="020B0503020204020204" pitchFamily="34" charset="-122"/>
            </a:rPr>
            <a:t>可明显地提高以太网的性能。</a:t>
          </a:r>
        </a:p>
      </dsp:txBody>
      <dsp:txXfrm rot="-5400000">
        <a:off x="2040307" y="1832200"/>
        <a:ext cx="5722722" cy="1112336"/>
      </dsp:txXfrm>
    </dsp:sp>
    <dsp:sp modelId="{E226D937-2558-4357-B724-B830C97D69FA}">
      <dsp:nvSpPr>
        <dsp:cNvPr id="0" name=""/>
        <dsp:cNvSpPr/>
      </dsp:nvSpPr>
      <dsp:spPr>
        <a:xfrm>
          <a:off x="378686" y="1617939"/>
          <a:ext cx="1661621" cy="1540857"/>
        </a:xfrm>
        <a:prstGeom prst="roundRect">
          <a:avLst/>
        </a:prstGeom>
        <a:solidFill>
          <a:schemeClr val="accent5">
            <a:hueOff val="-9933876"/>
            <a:satOff val="39811"/>
            <a:lumOff val="862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solidFill>
                <a:srgbClr val="000099"/>
              </a:solidFill>
              <a:latin typeface="微软雅黑" panose="020B0503020204020204" pitchFamily="34" charset="-122"/>
              <a:ea typeface="微软雅黑" panose="020B0503020204020204" pitchFamily="34" charset="-122"/>
            </a:rPr>
            <a:t>交换机</a:t>
          </a:r>
        </a:p>
      </dsp:txBody>
      <dsp:txXfrm>
        <a:off x="453904" y="1693157"/>
        <a:ext cx="1511185" cy="139042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5169B6-4EC1-4540-AA86-FA8B88FF50A0}">
      <dsp:nvSpPr>
        <dsp:cNvPr id="0" name=""/>
        <dsp:cNvSpPr/>
      </dsp:nvSpPr>
      <dsp:spPr>
        <a:xfrm>
          <a:off x="1851" y="289654"/>
          <a:ext cx="784833" cy="392416"/>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solidFill>
                <a:schemeClr val="bg1"/>
              </a:solidFill>
              <a:latin typeface="微软雅黑" panose="020B0503020204020204" pitchFamily="34" charset="-122"/>
              <a:ea typeface="微软雅黑" panose="020B0503020204020204" pitchFamily="34" charset="-122"/>
            </a:rPr>
            <a:t>早期</a:t>
          </a:r>
        </a:p>
      </dsp:txBody>
      <dsp:txXfrm>
        <a:off x="13344" y="301147"/>
        <a:ext cx="761847" cy="369430"/>
      </dsp:txXfrm>
    </dsp:sp>
    <dsp:sp modelId="{919FD86C-7BEC-4278-B7AD-1913682A2F37}">
      <dsp:nvSpPr>
        <dsp:cNvPr id="0" name=""/>
        <dsp:cNvSpPr/>
      </dsp:nvSpPr>
      <dsp:spPr>
        <a:xfrm>
          <a:off x="34614" y="682071"/>
          <a:ext cx="91440" cy="411348"/>
        </a:xfrm>
        <a:custGeom>
          <a:avLst/>
          <a:gdLst/>
          <a:ahLst/>
          <a:cxnLst/>
          <a:rect l="0" t="0" r="0" b="0"/>
          <a:pathLst>
            <a:path>
              <a:moveTo>
                <a:pt x="45720" y="0"/>
              </a:moveTo>
              <a:lnTo>
                <a:pt x="45720" y="411348"/>
              </a:lnTo>
              <a:lnTo>
                <a:pt x="124203" y="411348"/>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13B4698-642A-467F-B72A-FD3C89710013}">
      <dsp:nvSpPr>
        <dsp:cNvPr id="0" name=""/>
        <dsp:cNvSpPr/>
      </dsp:nvSpPr>
      <dsp:spPr>
        <a:xfrm>
          <a:off x="158818" y="895420"/>
          <a:ext cx="3495479" cy="395999"/>
        </a:xfrm>
        <a:prstGeom prst="roundRect">
          <a:avLst>
            <a:gd name="adj" fmla="val 10000"/>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zh-CN" altLang="en-US" sz="1600" b="1" kern="1200" dirty="0">
              <a:latin typeface="微软雅黑" panose="020B0503020204020204" pitchFamily="34" charset="-122"/>
              <a:ea typeface="微软雅黑" panose="020B0503020204020204" pitchFamily="34" charset="-122"/>
            </a:rPr>
            <a:t>采用无源的总线结构。</a:t>
          </a:r>
        </a:p>
      </dsp:txBody>
      <dsp:txXfrm>
        <a:off x="170416" y="907018"/>
        <a:ext cx="3472283" cy="372803"/>
      </dsp:txXfrm>
    </dsp:sp>
    <dsp:sp modelId="{CA079974-B685-4555-B2E2-4F39DD6E80BF}">
      <dsp:nvSpPr>
        <dsp:cNvPr id="0" name=""/>
        <dsp:cNvSpPr/>
      </dsp:nvSpPr>
      <dsp:spPr>
        <a:xfrm>
          <a:off x="34614" y="682071"/>
          <a:ext cx="91440" cy="1252927"/>
        </a:xfrm>
        <a:custGeom>
          <a:avLst/>
          <a:gdLst/>
          <a:ahLst/>
          <a:cxnLst/>
          <a:rect l="0" t="0" r="0" b="0"/>
          <a:pathLst>
            <a:path>
              <a:moveTo>
                <a:pt x="45720" y="0"/>
              </a:moveTo>
              <a:lnTo>
                <a:pt x="45720" y="1252927"/>
              </a:lnTo>
              <a:lnTo>
                <a:pt x="124203" y="1252927"/>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6FCCA39-B41D-47A5-A52E-DF17978138FB}">
      <dsp:nvSpPr>
        <dsp:cNvPr id="0" name=""/>
        <dsp:cNvSpPr/>
      </dsp:nvSpPr>
      <dsp:spPr>
        <a:xfrm>
          <a:off x="158818" y="1430998"/>
          <a:ext cx="3495479" cy="1008000"/>
        </a:xfrm>
        <a:prstGeom prst="roundRect">
          <a:avLst>
            <a:gd name="adj" fmla="val 10000"/>
          </a:avLst>
        </a:prstGeom>
        <a:solidFill>
          <a:schemeClr val="lt1">
            <a:alpha val="90000"/>
            <a:hueOff val="0"/>
            <a:satOff val="0"/>
            <a:lumOff val="0"/>
            <a:alphaOff val="0"/>
          </a:schemeClr>
        </a:solidFill>
        <a:ln w="25400" cap="flat" cmpd="sng" algn="ctr">
          <a:solidFill>
            <a:schemeClr val="accent2">
              <a:hueOff val="1560506"/>
              <a:satOff val="-1946"/>
              <a:lumOff val="45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marL="0" lvl="0" indent="0" algn="l" defTabSz="711200">
            <a:lnSpc>
              <a:spcPct val="90000"/>
            </a:lnSpc>
            <a:spcBef>
              <a:spcPct val="0"/>
            </a:spcBef>
            <a:spcAft>
              <a:spcPct val="35000"/>
            </a:spcAft>
            <a:buNone/>
          </a:pPr>
          <a:r>
            <a:rPr lang="zh-CN" altLang="en-US" sz="1600" b="1" kern="1200" dirty="0">
              <a:latin typeface="微软雅黑" panose="020B0503020204020204" pitchFamily="34" charset="-122"/>
              <a:ea typeface="微软雅黑" panose="020B0503020204020204" pitchFamily="34" charset="-122"/>
            </a:rPr>
            <a:t>使用 </a:t>
          </a:r>
          <a:r>
            <a:rPr lang="en-US" altLang="en-US" sz="1600" b="1" kern="1200" dirty="0">
              <a:latin typeface="微软雅黑" panose="020B0503020204020204" pitchFamily="34" charset="-122"/>
              <a:ea typeface="微软雅黑" panose="020B0503020204020204" pitchFamily="34" charset="-122"/>
            </a:rPr>
            <a:t>CSMA/CD </a:t>
          </a:r>
          <a:r>
            <a:rPr lang="zh-CN" altLang="en-US" sz="1600" b="1" kern="1200" dirty="0">
              <a:latin typeface="微软雅黑" panose="020B0503020204020204" pitchFamily="34" charset="-122"/>
              <a:ea typeface="微软雅黑" panose="020B0503020204020204" pitchFamily="34" charset="-122"/>
            </a:rPr>
            <a:t>协议，以半双工方式工作。</a:t>
          </a:r>
        </a:p>
      </dsp:txBody>
      <dsp:txXfrm>
        <a:off x="188341" y="1460521"/>
        <a:ext cx="3436433" cy="948954"/>
      </dsp:txXfrm>
    </dsp:sp>
    <dsp:sp modelId="{D4267040-A3DC-45E3-9016-9C9CBF8A9C8F}">
      <dsp:nvSpPr>
        <dsp:cNvPr id="0" name=""/>
        <dsp:cNvSpPr/>
      </dsp:nvSpPr>
      <dsp:spPr>
        <a:xfrm>
          <a:off x="3693538" y="289654"/>
          <a:ext cx="784833" cy="392416"/>
        </a:xfrm>
        <a:prstGeom prst="roundRect">
          <a:avLst>
            <a:gd name="adj" fmla="val 10000"/>
          </a:avLst>
        </a:prstGeom>
        <a:solidFill>
          <a:schemeClr val="accent2">
            <a:hueOff val="4681519"/>
            <a:satOff val="-5839"/>
            <a:lumOff val="137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solidFill>
                <a:schemeClr val="tx1"/>
              </a:solidFill>
              <a:latin typeface="微软雅黑" panose="020B0503020204020204" pitchFamily="34" charset="-122"/>
              <a:ea typeface="微软雅黑" panose="020B0503020204020204" pitchFamily="34" charset="-122"/>
            </a:rPr>
            <a:t>现在</a:t>
          </a:r>
        </a:p>
      </dsp:txBody>
      <dsp:txXfrm>
        <a:off x="3705031" y="301147"/>
        <a:ext cx="761847" cy="369430"/>
      </dsp:txXfrm>
    </dsp:sp>
    <dsp:sp modelId="{C3CC8B47-F884-4F30-BCE7-1832CF640A69}">
      <dsp:nvSpPr>
        <dsp:cNvPr id="0" name=""/>
        <dsp:cNvSpPr/>
      </dsp:nvSpPr>
      <dsp:spPr>
        <a:xfrm>
          <a:off x="3726302" y="682071"/>
          <a:ext cx="91440" cy="411348"/>
        </a:xfrm>
        <a:custGeom>
          <a:avLst/>
          <a:gdLst/>
          <a:ahLst/>
          <a:cxnLst/>
          <a:rect l="0" t="0" r="0" b="0"/>
          <a:pathLst>
            <a:path>
              <a:moveTo>
                <a:pt x="45720" y="0"/>
              </a:moveTo>
              <a:lnTo>
                <a:pt x="45720" y="411348"/>
              </a:lnTo>
              <a:lnTo>
                <a:pt x="124203" y="411348"/>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6229D57-F712-4EBC-9B8C-05B74EB642B6}">
      <dsp:nvSpPr>
        <dsp:cNvPr id="0" name=""/>
        <dsp:cNvSpPr/>
      </dsp:nvSpPr>
      <dsp:spPr>
        <a:xfrm>
          <a:off x="3850505" y="895420"/>
          <a:ext cx="3495479" cy="395999"/>
        </a:xfrm>
        <a:prstGeom prst="roundRect">
          <a:avLst>
            <a:gd name="adj" fmla="val 10000"/>
          </a:avLst>
        </a:prstGeom>
        <a:solidFill>
          <a:schemeClr val="lt1">
            <a:alpha val="90000"/>
            <a:hueOff val="0"/>
            <a:satOff val="0"/>
            <a:lumOff val="0"/>
            <a:alphaOff val="0"/>
          </a:schemeClr>
        </a:solidFill>
        <a:ln w="25400" cap="flat" cmpd="sng" algn="ctr">
          <a:solidFill>
            <a:schemeClr val="accent2">
              <a:hueOff val="3121013"/>
              <a:satOff val="-3893"/>
              <a:lumOff val="91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zh-CN" altLang="en-US" sz="1600" b="1" kern="1200" dirty="0">
              <a:latin typeface="微软雅黑" panose="020B0503020204020204" pitchFamily="34" charset="-122"/>
              <a:ea typeface="微软雅黑" panose="020B0503020204020204" pitchFamily="34" charset="-122"/>
            </a:rPr>
            <a:t>以太网交换机为中心的星形结构</a:t>
          </a:r>
        </a:p>
      </dsp:txBody>
      <dsp:txXfrm>
        <a:off x="3862103" y="907018"/>
        <a:ext cx="3472283" cy="372803"/>
      </dsp:txXfrm>
    </dsp:sp>
    <dsp:sp modelId="{150860FB-44A7-4B9F-8034-51864D54BB4B}">
      <dsp:nvSpPr>
        <dsp:cNvPr id="0" name=""/>
        <dsp:cNvSpPr/>
      </dsp:nvSpPr>
      <dsp:spPr>
        <a:xfrm>
          <a:off x="3726302" y="682071"/>
          <a:ext cx="91440" cy="1261984"/>
        </a:xfrm>
        <a:custGeom>
          <a:avLst/>
          <a:gdLst/>
          <a:ahLst/>
          <a:cxnLst/>
          <a:rect l="0" t="0" r="0" b="0"/>
          <a:pathLst>
            <a:path>
              <a:moveTo>
                <a:pt x="45720" y="0"/>
              </a:moveTo>
              <a:lnTo>
                <a:pt x="45720" y="1261984"/>
              </a:lnTo>
              <a:lnTo>
                <a:pt x="124203" y="1261984"/>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CA36131-525A-42DC-A052-C434DEDDC7FB}">
      <dsp:nvSpPr>
        <dsp:cNvPr id="0" name=""/>
        <dsp:cNvSpPr/>
      </dsp:nvSpPr>
      <dsp:spPr>
        <a:xfrm>
          <a:off x="3850505" y="1440055"/>
          <a:ext cx="3495479" cy="1008000"/>
        </a:xfrm>
        <a:prstGeom prst="roundRect">
          <a:avLst>
            <a:gd name="adj" fmla="val 10000"/>
          </a:avLst>
        </a:prstGeom>
        <a:solidFill>
          <a:schemeClr val="lt1">
            <a:alpha val="90000"/>
            <a:hueOff val="0"/>
            <a:satOff val="0"/>
            <a:lumOff val="0"/>
            <a:alphaOff val="0"/>
          </a:schemeClr>
        </a:solidFill>
        <a:ln w="25400" cap="flat" cmpd="sng" algn="ctr">
          <a:solidFill>
            <a:schemeClr val="accent2">
              <a:hueOff val="4681519"/>
              <a:satOff val="-5839"/>
              <a:lumOff val="137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marL="0" lvl="0" indent="0" algn="l" defTabSz="711200">
            <a:lnSpc>
              <a:spcPct val="90000"/>
            </a:lnSpc>
            <a:spcBef>
              <a:spcPct val="0"/>
            </a:spcBef>
            <a:spcAft>
              <a:spcPct val="35000"/>
            </a:spcAft>
            <a:buNone/>
          </a:pPr>
          <a:r>
            <a:rPr lang="zh-CN" altLang="en-US" sz="1600" b="1" kern="1200" dirty="0">
              <a:latin typeface="微软雅黑" panose="020B0503020204020204" pitchFamily="34" charset="-122"/>
              <a:ea typeface="微软雅黑" panose="020B0503020204020204" pitchFamily="34" charset="-122"/>
            </a:rPr>
            <a:t>不使用共享总线，没有碰撞问题，不使用 </a:t>
          </a:r>
          <a:r>
            <a:rPr lang="en-US" altLang="en-US" sz="1600" b="1" kern="1200" dirty="0">
              <a:latin typeface="微软雅黑" panose="020B0503020204020204" pitchFamily="34" charset="-122"/>
              <a:ea typeface="微软雅黑" panose="020B0503020204020204" pitchFamily="34" charset="-122"/>
            </a:rPr>
            <a:t>CSMA/CD </a:t>
          </a:r>
          <a:r>
            <a:rPr lang="zh-CN" altLang="en-US" sz="1600" b="1" kern="1200" dirty="0">
              <a:latin typeface="微软雅黑" panose="020B0503020204020204" pitchFamily="34" charset="-122"/>
              <a:ea typeface="微软雅黑" panose="020B0503020204020204" pitchFamily="34" charset="-122"/>
            </a:rPr>
            <a:t>协议，以全双工方式工作。但仍然采用以太网的帧结构。</a:t>
          </a:r>
        </a:p>
      </dsp:txBody>
      <dsp:txXfrm>
        <a:off x="3880028" y="1469578"/>
        <a:ext cx="3436433" cy="94895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B1E9D0-3339-4A9D-B405-729BDEBEF42B}">
      <dsp:nvSpPr>
        <dsp:cNvPr id="0" name=""/>
        <dsp:cNvSpPr/>
      </dsp:nvSpPr>
      <dsp:spPr>
        <a:xfrm>
          <a:off x="246147" y="754"/>
          <a:ext cx="4651683" cy="453702"/>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solidFill>
                <a:schemeClr val="tx1"/>
              </a:solidFill>
              <a:latin typeface="微软雅黑" panose="020B0503020204020204" pitchFamily="34" charset="-122"/>
              <a:ea typeface="微软雅黑" panose="020B0503020204020204" pitchFamily="34" charset="-122"/>
            </a:rPr>
            <a:t>以太网存在的主要问题</a:t>
          </a:r>
        </a:p>
      </dsp:txBody>
      <dsp:txXfrm>
        <a:off x="259435" y="14042"/>
        <a:ext cx="4625107" cy="427126"/>
      </dsp:txXfrm>
    </dsp:sp>
    <dsp:sp modelId="{CD749DB9-A3DA-4BAE-A943-A6CBF8D11D51}">
      <dsp:nvSpPr>
        <dsp:cNvPr id="0" name=""/>
        <dsp:cNvSpPr/>
      </dsp:nvSpPr>
      <dsp:spPr>
        <a:xfrm>
          <a:off x="246147" y="536123"/>
          <a:ext cx="453702" cy="453702"/>
        </a:xfrm>
        <a:prstGeom prst="roundRect">
          <a:avLst>
            <a:gd name="adj" fmla="val 16670"/>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0C2F456-D28D-4B2C-B6C1-C950F98B60F5}">
      <dsp:nvSpPr>
        <dsp:cNvPr id="0" name=""/>
        <dsp:cNvSpPr/>
      </dsp:nvSpPr>
      <dsp:spPr>
        <a:xfrm>
          <a:off x="727072" y="536123"/>
          <a:ext cx="4170758" cy="453702"/>
        </a:xfrm>
        <a:prstGeom prst="roundRect">
          <a:avLst>
            <a:gd name="adj" fmla="val 1667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solidFill>
                <a:schemeClr val="bg1"/>
              </a:solidFill>
              <a:latin typeface="微软雅黑" panose="020B0503020204020204" pitchFamily="34" charset="-122"/>
              <a:ea typeface="微软雅黑" panose="020B0503020204020204" pitchFamily="34" charset="-122"/>
            </a:rPr>
            <a:t>广播风暴</a:t>
          </a:r>
        </a:p>
      </dsp:txBody>
      <dsp:txXfrm>
        <a:off x="749224" y="558275"/>
        <a:ext cx="4126454" cy="409398"/>
      </dsp:txXfrm>
    </dsp:sp>
    <dsp:sp modelId="{B5E1697C-B7F9-432F-8B8C-2C72CB3A8DB2}">
      <dsp:nvSpPr>
        <dsp:cNvPr id="0" name=""/>
        <dsp:cNvSpPr/>
      </dsp:nvSpPr>
      <dsp:spPr>
        <a:xfrm>
          <a:off x="246147" y="1044270"/>
          <a:ext cx="453702" cy="453702"/>
        </a:xfrm>
        <a:prstGeom prst="roundRect">
          <a:avLst>
            <a:gd name="adj" fmla="val 16670"/>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C7DA71B-6517-4DAC-B756-9D99ECEF317E}">
      <dsp:nvSpPr>
        <dsp:cNvPr id="0" name=""/>
        <dsp:cNvSpPr/>
      </dsp:nvSpPr>
      <dsp:spPr>
        <a:xfrm>
          <a:off x="727072" y="1044270"/>
          <a:ext cx="4170758" cy="453702"/>
        </a:xfrm>
        <a:prstGeom prst="roundRect">
          <a:avLst>
            <a:gd name="adj" fmla="val 16670"/>
          </a:avLst>
        </a:prstGeom>
        <a:solidFill>
          <a:schemeClr val="accent4">
            <a:hueOff val="-2232385"/>
            <a:satOff val="13449"/>
            <a:lumOff val="107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solidFill>
                <a:schemeClr val="bg1"/>
              </a:solidFill>
              <a:latin typeface="微软雅黑" panose="020B0503020204020204" pitchFamily="34" charset="-122"/>
              <a:ea typeface="微软雅黑" panose="020B0503020204020204" pitchFamily="34" charset="-122"/>
            </a:rPr>
            <a:t>安全问题</a:t>
          </a:r>
        </a:p>
      </dsp:txBody>
      <dsp:txXfrm>
        <a:off x="749224" y="1066422"/>
        <a:ext cx="4126454" cy="409398"/>
      </dsp:txXfrm>
    </dsp:sp>
    <dsp:sp modelId="{14191CB4-CBF2-4672-8D7E-4805CD0EC527}">
      <dsp:nvSpPr>
        <dsp:cNvPr id="0" name=""/>
        <dsp:cNvSpPr/>
      </dsp:nvSpPr>
      <dsp:spPr>
        <a:xfrm>
          <a:off x="246147" y="1552417"/>
          <a:ext cx="453702" cy="453702"/>
        </a:xfrm>
        <a:prstGeom prst="roundRect">
          <a:avLst>
            <a:gd name="adj" fmla="val 16670"/>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F45535F-D8E0-422C-ADEA-B4B65A834513}">
      <dsp:nvSpPr>
        <dsp:cNvPr id="0" name=""/>
        <dsp:cNvSpPr/>
      </dsp:nvSpPr>
      <dsp:spPr>
        <a:xfrm>
          <a:off x="727072" y="1552417"/>
          <a:ext cx="4170758" cy="453702"/>
        </a:xfrm>
        <a:prstGeom prst="roundRect">
          <a:avLst>
            <a:gd name="adj" fmla="val 16670"/>
          </a:avLst>
        </a:prstGeom>
        <a:solidFill>
          <a:schemeClr val="accent4">
            <a:hueOff val="-4464770"/>
            <a:satOff val="26899"/>
            <a:lumOff val="215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solidFill>
                <a:schemeClr val="bg1"/>
              </a:solidFill>
              <a:latin typeface="微软雅黑" panose="020B0503020204020204" pitchFamily="34" charset="-122"/>
              <a:ea typeface="微软雅黑" panose="020B0503020204020204" pitchFamily="34" charset="-122"/>
            </a:rPr>
            <a:t>管理困难 等 </a:t>
          </a:r>
        </a:p>
      </dsp:txBody>
      <dsp:txXfrm>
        <a:off x="749224" y="1574569"/>
        <a:ext cx="4126454" cy="409398"/>
      </dsp:txXfrm>
    </dsp:sp>
  </dsp:spTree>
</dsp:drawing>
</file>

<file path=ppt/diagrams/layout1.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8/layout/PictureAccentList">
  <dgm:title val=""/>
  <dgm:desc val=""/>
  <dgm:catLst>
    <dgm:cat type="picture" pri="14000"/>
    <dgm:cat type="list" pri="14500"/>
  </dgm:catLst>
  <dgm:sampData>
    <dgm:dataModel>
      <dgm:ptLst>
        <dgm:pt modelId="0" type="doc"/>
        <dgm:pt modelId="1">
          <dgm:prSet phldr="1"/>
        </dgm:pt>
        <dgm:pt modelId="11">
          <dgm:prSet phldr="1"/>
        </dgm:pt>
        <dgm:pt modelId="12">
          <dgm:prSet phldr="1"/>
        </dgm:pt>
      </dgm:ptLst>
      <dgm:cxnLst>
        <dgm:cxn modelId="4" srcId="0" destId="1" srcOrd="0" destOrd="0"/>
        <dgm:cxn modelId="5" srcId="1" destId="11" srcOrd="0" destOrd="0"/>
        <dgm:cxn modelId="6" srcId="1" destId="12" srcOrd="1" destOrd="0"/>
      </dgm:cxnLst>
      <dgm:bg/>
      <dgm:whole/>
    </dgm:dataModel>
  </dgm:sampData>
  <dgm:style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styleData>
  <dgm:clr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clrData>
  <dgm:layoutNode name="layout">
    <dgm:varLst>
      <dgm:chMax/>
      <dgm:chPref/>
      <dgm:dir/>
      <dgm:animOne val="branch"/>
      <dgm:animLvl val="lvl"/>
      <dgm:resizeHandles/>
    </dgm:varLst>
    <dgm:choose name="Name0">
      <dgm:if name="Name1" func="var" arg="dir" op="equ" val="norm">
        <dgm:alg type="hierChild">
          <dgm:param type="linDir" val="fromL"/>
        </dgm:alg>
      </dgm:if>
      <dgm:else name="Name2">
        <dgm:alg type="hierChild">
          <dgm:param type="linDir" val="fromL"/>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primFontSz" for="des" forName="childText" refType="primFontSz" refFor="des" refForName="rootText" op="lte"/>
      <dgm:constr type="w" for="des" forName="rootComposite" refType="w" fact="4"/>
      <dgm:constr type="h" for="des" forName="rootComposite" refType="h"/>
      <dgm:constr type="w" for="des" forName="childComposite" refType="w" refFor="des" refForName="rootComposite"/>
      <dgm:constr type="h" for="des" forName="childComposite" refType="h" refFor="des" refForName="rootComposite"/>
      <dgm:constr type="sibSp" refType="w" refFor="des" refForName="rootComposite" fact="0.1"/>
      <dgm:constr type="sibSp" for="des" forName="childShape" refType="h" refFor="des" refForName="rootComposite" fact="0.12"/>
      <dgm:constr type="sp" for="des" forName="root" refType="h" refFor="des" refForName="rootComposite" fact="0.18"/>
    </dgm:constrLst>
    <dgm:ruleLst/>
    <dgm:forEach name="Name3" axis="ch">
      <dgm:forEach name="Name4" axis="self" ptType="node" cnt="1">
        <dgm:layoutNode name="root">
          <dgm:varLst>
            <dgm:chMax/>
            <dgm:chPref val="4"/>
          </dgm:varLst>
          <dgm:alg type="hierRoot"/>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onstrLst>
              <dgm:constr type="l" for="ch" forName="rootText"/>
              <dgm:constr type="t" for="ch" forName="rootText"/>
              <dgm:constr type="w" for="ch" forName="rootText" refType="w"/>
              <dgm:constr type="h" for="ch" forName="rootText" refType="h"/>
            </dgm:constrLst>
            <dgm:ruleLst/>
            <dgm:layoutNode name="rootText" styleLbl="node0">
              <dgm:varLst>
                <dgm:chMax/>
                <dgm:chPref val="4"/>
              </dgm:varLst>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5" axis="ch">
              <dgm:forEach name="Name6" axis="self" ptType="node">
                <dgm:layoutNode name="childComposite">
                  <dgm:varLst>
                    <dgm:chMax val="0"/>
                    <dgm:chPref val="0"/>
                  </dgm:varLst>
                  <dgm:alg type="composite"/>
                  <dgm:shape xmlns:r="http://schemas.openxmlformats.org/officeDocument/2006/relationships" r:blip="">
                    <dgm:adjLst/>
                  </dgm:shape>
                  <dgm:presOf/>
                  <dgm:choose name="Name7">
                    <dgm:if name="Name8" func="var" arg="dir" op="equ" val="norm">
                      <dgm:constrLst>
                        <dgm:constr type="w" for="ch" forName="Image" refType="h"/>
                        <dgm:constr type="h" for="ch" forName="Image" refType="h"/>
                        <dgm:constr type="l" for="ch" forName="Image"/>
                        <dgm:constr type="t" for="ch" forName="Image"/>
                        <dgm:constr type="h" for="ch" forName="childText" refType="h"/>
                        <dgm:constr type="l" for="ch" forName="childText" refType="w" refFor="ch" refForName="Image" fact="1.06"/>
                        <dgm:constr type="t" for="ch" forName="childText"/>
                      </dgm:constrLst>
                    </dgm:if>
                    <dgm:else name="Name9">
                      <dgm:constrLst>
                        <dgm:constr type="w" for="ch" forName="Image" refType="h"/>
                        <dgm:constr type="h" for="ch" forName="Image" refType="h"/>
                        <dgm:constr type="r" for="ch" forName="Image" refType="w"/>
                        <dgm:constr type="t" for="ch" forName="Image"/>
                        <dgm:constr type="h" for="ch" forName="childText" refType="h"/>
                        <dgm:constr type="t" for="ch" forName="childText"/>
                        <dgm:constr type="wOff" for="ch" forName="childText" refType="w" refFor="ch" refForName="Image" fact="-1.06"/>
                      </dgm:constrLst>
                    </dgm:else>
                  </dgm:choose>
                  <dgm:ruleLst/>
                  <dgm:layoutNode name="Image" styleLbl="node1">
                    <dgm:alg type="sp"/>
                    <dgm:shape xmlns:r="http://schemas.openxmlformats.org/officeDocument/2006/relationships" type="roundRect" r:blip="" blipPhldr="1">
                      <dgm:adjLst>
                        <dgm:adj idx="1" val="0.1667"/>
                      </dgm:adjLst>
                    </dgm:shape>
                    <dgm:presOf/>
                  </dgm:layoutNode>
                  <dgm:layoutNode name="childText" styleLbl="lnNode1">
                    <dgm:varLst>
                      <dgm:chMax val="0"/>
                      <dgm:chPref val="0"/>
                      <dgm:bulletEnabled val="1"/>
                    </dgm:varLst>
                    <dgm:alg type="tx"/>
                    <dgm:shape xmlns:r="http://schemas.openxmlformats.org/officeDocument/2006/relationships" type="roundRect" r:blip="">
                      <dgm:adjLst>
                        <dgm:adj idx="1" val="0.1667"/>
                      </dgm:adjLst>
                    </dgm:shape>
                    <dgm:presOf axis="self desOrSelf" ptType="node node" st="1 1" cnt="1 0"/>
                    <dgm:ruleLst>
                      <dgm:rule type="primFontSz" val="5" fact="NaN" max="NaN"/>
                    </dgm:ruleLs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3F7A0F7-AD19-4993-8574-730EC50C92A6}" type="datetimeFigureOut">
              <a:rPr lang="zh-CN" altLang="en-US" smtClean="0"/>
              <a:pPr/>
              <a:t>2023/9/11</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B14BD24-89E3-4C51-B736-BCCE6C13A884}" type="slidenum">
              <a:rPr lang="zh-CN" altLang="en-US" smtClean="0"/>
              <a:pPr/>
              <a:t>‹#›</a:t>
            </a:fld>
            <a:endParaRPr lang="zh-CN" altLang="en-US"/>
          </a:p>
        </p:txBody>
      </p:sp>
    </p:spTree>
    <p:extLst>
      <p:ext uri="{BB962C8B-B14F-4D97-AF65-F5344CB8AC3E}">
        <p14:creationId xmlns:p14="http://schemas.microsoft.com/office/powerpoint/2010/main" val="21733730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 </a:t>
            </a:r>
            <a:endParaRPr lang="zh-CN" altLang="en-US"/>
          </a:p>
        </p:txBody>
      </p:sp>
      <p:sp>
        <p:nvSpPr>
          <p:cNvPr id="4" name="灯片编号占位符 3"/>
          <p:cNvSpPr>
            <a:spLocks noGrp="1"/>
          </p:cNvSpPr>
          <p:nvPr>
            <p:ph type="sldNum" sz="quarter" idx="5"/>
          </p:nvPr>
        </p:nvSpPr>
        <p:spPr/>
        <p:txBody>
          <a:bodyPr/>
          <a:lstStyle/>
          <a:p>
            <a:fld id="{0B14BD24-89E3-4C51-B736-BCCE6C13A884}" type="slidenum">
              <a:rPr lang="zh-CN" altLang="en-US" smtClean="0"/>
              <a:pPr/>
              <a:t>1</a:t>
            </a:fld>
            <a:endParaRPr lang="zh-CN" altLang="en-US"/>
          </a:p>
        </p:txBody>
      </p:sp>
    </p:spTree>
    <p:extLst>
      <p:ext uri="{BB962C8B-B14F-4D97-AF65-F5344CB8AC3E}">
        <p14:creationId xmlns:p14="http://schemas.microsoft.com/office/powerpoint/2010/main" val="1868358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pPr/>
              <a:t>48</a:t>
            </a:fld>
            <a:endParaRPr lang="zh-CN" altLang="en-US"/>
          </a:p>
        </p:txBody>
      </p:sp>
    </p:spTree>
    <p:extLst>
      <p:ext uri="{BB962C8B-B14F-4D97-AF65-F5344CB8AC3E}">
        <p14:creationId xmlns:p14="http://schemas.microsoft.com/office/powerpoint/2010/main" val="591772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pPr/>
              <a:t>49</a:t>
            </a:fld>
            <a:endParaRPr lang="zh-CN" altLang="en-US"/>
          </a:p>
        </p:txBody>
      </p:sp>
    </p:spTree>
    <p:extLst>
      <p:ext uri="{BB962C8B-B14F-4D97-AF65-F5344CB8AC3E}">
        <p14:creationId xmlns:p14="http://schemas.microsoft.com/office/powerpoint/2010/main" val="2842052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pPr/>
              <a:t>74</a:t>
            </a:fld>
            <a:endParaRPr lang="zh-CN" altLang="en-US"/>
          </a:p>
        </p:txBody>
      </p:sp>
    </p:spTree>
    <p:extLst>
      <p:ext uri="{BB962C8B-B14F-4D97-AF65-F5344CB8AC3E}">
        <p14:creationId xmlns:p14="http://schemas.microsoft.com/office/powerpoint/2010/main" val="2752123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pPr/>
              <a:t>77</a:t>
            </a:fld>
            <a:endParaRPr lang="zh-CN" altLang="en-US"/>
          </a:p>
        </p:txBody>
      </p:sp>
    </p:spTree>
    <p:extLst>
      <p:ext uri="{BB962C8B-B14F-4D97-AF65-F5344CB8AC3E}">
        <p14:creationId xmlns:p14="http://schemas.microsoft.com/office/powerpoint/2010/main" val="11126598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pPr/>
              <a:t>80</a:t>
            </a:fld>
            <a:endParaRPr lang="zh-CN" altLang="en-US"/>
          </a:p>
        </p:txBody>
      </p:sp>
    </p:spTree>
    <p:extLst>
      <p:ext uri="{BB962C8B-B14F-4D97-AF65-F5344CB8AC3E}">
        <p14:creationId xmlns:p14="http://schemas.microsoft.com/office/powerpoint/2010/main" val="2675780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pPr/>
              <a:t>83</a:t>
            </a:fld>
            <a:endParaRPr lang="zh-CN" altLang="en-US"/>
          </a:p>
        </p:txBody>
      </p:sp>
    </p:spTree>
    <p:extLst>
      <p:ext uri="{BB962C8B-B14F-4D97-AF65-F5344CB8AC3E}">
        <p14:creationId xmlns:p14="http://schemas.microsoft.com/office/powerpoint/2010/main" val="37517276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pPr/>
              <a:t>104</a:t>
            </a:fld>
            <a:endParaRPr lang="zh-CN" altLang="en-US"/>
          </a:p>
        </p:txBody>
      </p:sp>
    </p:spTree>
    <p:extLst>
      <p:ext uri="{BB962C8B-B14F-4D97-AF65-F5344CB8AC3E}">
        <p14:creationId xmlns:p14="http://schemas.microsoft.com/office/powerpoint/2010/main" val="24369302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pPr/>
              <a:t>106</a:t>
            </a:fld>
            <a:endParaRPr lang="zh-CN" altLang="en-US"/>
          </a:p>
        </p:txBody>
      </p:sp>
    </p:spTree>
    <p:extLst>
      <p:ext uri="{BB962C8B-B14F-4D97-AF65-F5344CB8AC3E}">
        <p14:creationId xmlns:p14="http://schemas.microsoft.com/office/powerpoint/2010/main" val="36266808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pPr/>
              <a:t>110</a:t>
            </a:fld>
            <a:endParaRPr lang="zh-CN" altLang="en-US"/>
          </a:p>
        </p:txBody>
      </p:sp>
    </p:spTree>
    <p:extLst>
      <p:ext uri="{BB962C8B-B14F-4D97-AF65-F5344CB8AC3E}">
        <p14:creationId xmlns:p14="http://schemas.microsoft.com/office/powerpoint/2010/main" val="42141787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pPr/>
              <a:t>111</a:t>
            </a:fld>
            <a:endParaRPr lang="zh-CN" altLang="en-US"/>
          </a:p>
        </p:txBody>
      </p:sp>
    </p:spTree>
    <p:extLst>
      <p:ext uri="{BB962C8B-B14F-4D97-AF65-F5344CB8AC3E}">
        <p14:creationId xmlns:p14="http://schemas.microsoft.com/office/powerpoint/2010/main" val="38082423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B14BD24-89E3-4C51-B736-BCCE6C13A884}" type="slidenum">
              <a:rPr lang="zh-CN" altLang="en-US" smtClean="0"/>
              <a:pPr/>
              <a:t>2</a:t>
            </a:fld>
            <a:endParaRPr lang="zh-CN" altLang="en-US"/>
          </a:p>
        </p:txBody>
      </p:sp>
    </p:spTree>
    <p:extLst>
      <p:ext uri="{BB962C8B-B14F-4D97-AF65-F5344CB8AC3E}">
        <p14:creationId xmlns:p14="http://schemas.microsoft.com/office/powerpoint/2010/main" val="75758448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pPr/>
              <a:t>121</a:t>
            </a:fld>
            <a:endParaRPr lang="zh-CN" altLang="en-US"/>
          </a:p>
        </p:txBody>
      </p:sp>
    </p:spTree>
    <p:extLst>
      <p:ext uri="{BB962C8B-B14F-4D97-AF65-F5344CB8AC3E}">
        <p14:creationId xmlns:p14="http://schemas.microsoft.com/office/powerpoint/2010/main" val="14981840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pPr/>
              <a:t>122</a:t>
            </a:fld>
            <a:endParaRPr lang="zh-CN" altLang="en-US"/>
          </a:p>
        </p:txBody>
      </p:sp>
    </p:spTree>
    <p:extLst>
      <p:ext uri="{BB962C8B-B14F-4D97-AF65-F5344CB8AC3E}">
        <p14:creationId xmlns:p14="http://schemas.microsoft.com/office/powerpoint/2010/main" val="411404838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pPr/>
              <a:t>135</a:t>
            </a:fld>
            <a:endParaRPr lang="zh-CN" altLang="en-US"/>
          </a:p>
        </p:txBody>
      </p:sp>
    </p:spTree>
    <p:extLst>
      <p:ext uri="{BB962C8B-B14F-4D97-AF65-F5344CB8AC3E}">
        <p14:creationId xmlns:p14="http://schemas.microsoft.com/office/powerpoint/2010/main" val="102933739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pPr/>
              <a:t>141</a:t>
            </a:fld>
            <a:endParaRPr lang="zh-CN" altLang="en-US"/>
          </a:p>
        </p:txBody>
      </p:sp>
    </p:spTree>
    <p:extLst>
      <p:ext uri="{BB962C8B-B14F-4D97-AF65-F5344CB8AC3E}">
        <p14:creationId xmlns:p14="http://schemas.microsoft.com/office/powerpoint/2010/main" val="415593235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pPr/>
              <a:t>142</a:t>
            </a:fld>
            <a:endParaRPr lang="zh-CN" altLang="en-US"/>
          </a:p>
        </p:txBody>
      </p:sp>
    </p:spTree>
    <p:extLst>
      <p:ext uri="{BB962C8B-B14F-4D97-AF65-F5344CB8AC3E}">
        <p14:creationId xmlns:p14="http://schemas.microsoft.com/office/powerpoint/2010/main" val="159167426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pPr/>
              <a:t>144</a:t>
            </a:fld>
            <a:endParaRPr lang="zh-CN" altLang="en-US"/>
          </a:p>
        </p:txBody>
      </p:sp>
    </p:spTree>
    <p:extLst>
      <p:ext uri="{BB962C8B-B14F-4D97-AF65-F5344CB8AC3E}">
        <p14:creationId xmlns:p14="http://schemas.microsoft.com/office/powerpoint/2010/main" val="258390742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pPr/>
              <a:t>147</a:t>
            </a:fld>
            <a:endParaRPr lang="zh-CN" altLang="en-US"/>
          </a:p>
        </p:txBody>
      </p:sp>
    </p:spTree>
    <p:extLst>
      <p:ext uri="{BB962C8B-B14F-4D97-AF65-F5344CB8AC3E}">
        <p14:creationId xmlns:p14="http://schemas.microsoft.com/office/powerpoint/2010/main" val="96577652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pPr/>
              <a:t>148</a:t>
            </a:fld>
            <a:endParaRPr lang="zh-CN" altLang="en-US"/>
          </a:p>
        </p:txBody>
      </p:sp>
    </p:spTree>
    <p:extLst>
      <p:ext uri="{BB962C8B-B14F-4D97-AF65-F5344CB8AC3E}">
        <p14:creationId xmlns:p14="http://schemas.microsoft.com/office/powerpoint/2010/main" val="394826719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pPr/>
              <a:t>151</a:t>
            </a:fld>
            <a:endParaRPr lang="zh-CN" altLang="en-US"/>
          </a:p>
        </p:txBody>
      </p:sp>
    </p:spTree>
    <p:extLst>
      <p:ext uri="{BB962C8B-B14F-4D97-AF65-F5344CB8AC3E}">
        <p14:creationId xmlns:p14="http://schemas.microsoft.com/office/powerpoint/2010/main" val="9865776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pPr/>
              <a:t>12</a:t>
            </a:fld>
            <a:endParaRPr lang="zh-CN" altLang="en-US"/>
          </a:p>
        </p:txBody>
      </p:sp>
    </p:spTree>
    <p:extLst>
      <p:ext uri="{BB962C8B-B14F-4D97-AF65-F5344CB8AC3E}">
        <p14:creationId xmlns:p14="http://schemas.microsoft.com/office/powerpoint/2010/main" val="12848844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pPr/>
              <a:t>18</a:t>
            </a:fld>
            <a:endParaRPr lang="zh-CN" altLang="en-US"/>
          </a:p>
        </p:txBody>
      </p:sp>
    </p:spTree>
    <p:extLst>
      <p:ext uri="{BB962C8B-B14F-4D97-AF65-F5344CB8AC3E}">
        <p14:creationId xmlns:p14="http://schemas.microsoft.com/office/powerpoint/2010/main" val="42612074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pPr/>
              <a:t>20</a:t>
            </a:fld>
            <a:endParaRPr lang="zh-CN" altLang="en-US"/>
          </a:p>
        </p:txBody>
      </p:sp>
    </p:spTree>
    <p:extLst>
      <p:ext uri="{BB962C8B-B14F-4D97-AF65-F5344CB8AC3E}">
        <p14:creationId xmlns:p14="http://schemas.microsoft.com/office/powerpoint/2010/main" val="12635686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pPr/>
              <a:t>34</a:t>
            </a:fld>
            <a:endParaRPr lang="zh-CN" altLang="en-US"/>
          </a:p>
        </p:txBody>
      </p:sp>
    </p:spTree>
    <p:extLst>
      <p:ext uri="{BB962C8B-B14F-4D97-AF65-F5344CB8AC3E}">
        <p14:creationId xmlns:p14="http://schemas.microsoft.com/office/powerpoint/2010/main" val="13295604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pPr/>
              <a:t>37</a:t>
            </a:fld>
            <a:endParaRPr lang="zh-CN" altLang="en-US"/>
          </a:p>
        </p:txBody>
      </p:sp>
    </p:spTree>
    <p:extLst>
      <p:ext uri="{BB962C8B-B14F-4D97-AF65-F5344CB8AC3E}">
        <p14:creationId xmlns:p14="http://schemas.microsoft.com/office/powerpoint/2010/main" val="16606367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pPr/>
              <a:t>38</a:t>
            </a:fld>
            <a:endParaRPr lang="zh-CN" altLang="en-US"/>
          </a:p>
        </p:txBody>
      </p:sp>
    </p:spTree>
    <p:extLst>
      <p:ext uri="{BB962C8B-B14F-4D97-AF65-F5344CB8AC3E}">
        <p14:creationId xmlns:p14="http://schemas.microsoft.com/office/powerpoint/2010/main" val="1407762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B14BD24-89E3-4C51-B736-BCCE6C13A884}" type="slidenum">
              <a:rPr lang="zh-CN" altLang="en-US" smtClean="0"/>
              <a:pPr/>
              <a:t>44</a:t>
            </a:fld>
            <a:endParaRPr lang="zh-CN" altLang="en-US"/>
          </a:p>
        </p:txBody>
      </p:sp>
    </p:spTree>
    <p:extLst>
      <p:ext uri="{BB962C8B-B14F-4D97-AF65-F5344CB8AC3E}">
        <p14:creationId xmlns:p14="http://schemas.microsoft.com/office/powerpoint/2010/main" val="31261110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2" name="灯片编号占位符 3">
            <a:extLst>
              <a:ext uri="{FF2B5EF4-FFF2-40B4-BE49-F238E27FC236}">
                <a16:creationId xmlns:a16="http://schemas.microsoft.com/office/drawing/2014/main" id="{FE05C433-5BB3-481D-93CE-00CF41EDF258}"/>
              </a:ext>
            </a:extLst>
          </p:cNvPr>
          <p:cNvSpPr>
            <a:spLocks noGrp="1"/>
          </p:cNvSpPr>
          <p:nvPr>
            <p:ph type="sldNum" sz="quarter" idx="12"/>
          </p:nvPr>
        </p:nvSpPr>
        <p:spPr>
          <a:xfrm>
            <a:off x="8308427" y="4869656"/>
            <a:ext cx="591207" cy="273844"/>
          </a:xfrm>
          <a:prstGeom prst="rect">
            <a:avLst/>
          </a:prstGeom>
        </p:spPr>
        <p:txBody>
          <a:bodyPr/>
          <a:lstStyle>
            <a:lvl1pPr>
              <a:defRPr sz="1200"/>
            </a:lvl1pPr>
          </a:lstStyle>
          <a:p>
            <a:fld id="{C485880C-E2C3-4DAB-AE74-D9BE691626AC}" type="slidenum">
              <a:rPr lang="zh-CN" altLang="en-US" smtClean="0"/>
              <a:pPr/>
              <a:t>‹#›</a:t>
            </a:fld>
            <a:endParaRPr lang="zh-CN" altLang="en-US"/>
          </a:p>
        </p:txBody>
      </p:sp>
    </p:spTree>
    <p:extLst>
      <p:ext uri="{BB962C8B-B14F-4D97-AF65-F5344CB8AC3E}">
        <p14:creationId xmlns:p14="http://schemas.microsoft.com/office/powerpoint/2010/main" val="3319460586"/>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457200" y="1200152"/>
            <a:ext cx="8229600" cy="3394472"/>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457200" y="4767263"/>
            <a:ext cx="2133600" cy="273844"/>
          </a:xfrm>
          <a:prstGeom prst="rect">
            <a:avLst/>
          </a:prstGeom>
        </p:spPr>
        <p:txBody>
          <a:bodyPr/>
          <a:lstStyle/>
          <a:p>
            <a:endParaRPr lang="zh-CN" altLang="en-US"/>
          </a:p>
        </p:txBody>
      </p:sp>
      <p:sp>
        <p:nvSpPr>
          <p:cNvPr id="5" name="页脚占位符 4"/>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4767263"/>
            <a:ext cx="2133600" cy="273844"/>
          </a:xfrm>
          <a:prstGeom prst="rect">
            <a:avLst/>
          </a:prstGeom>
        </p:spPr>
        <p:txBody>
          <a:bodyPr/>
          <a:lstStyle/>
          <a:p>
            <a:fld id="{C485880C-E2C3-4DAB-AE74-D9BE691626AC}" type="slidenum">
              <a:rPr lang="zh-CN" altLang="en-US" smtClean="0"/>
              <a:pPr/>
              <a:t>‹#›</a:t>
            </a:fld>
            <a:endParaRPr lang="zh-CN" altLang="en-US"/>
          </a:p>
        </p:txBody>
      </p:sp>
    </p:spTree>
    <p:extLst>
      <p:ext uri="{BB962C8B-B14F-4D97-AF65-F5344CB8AC3E}">
        <p14:creationId xmlns:p14="http://schemas.microsoft.com/office/powerpoint/2010/main" val="3916946952"/>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54781"/>
            <a:ext cx="2057400" cy="3290888"/>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154781"/>
            <a:ext cx="6019800" cy="3290888"/>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457200" y="4767263"/>
            <a:ext cx="2133600" cy="273844"/>
          </a:xfrm>
          <a:prstGeom prst="rect">
            <a:avLst/>
          </a:prstGeom>
        </p:spPr>
        <p:txBody>
          <a:bodyPr/>
          <a:lstStyle/>
          <a:p>
            <a:endParaRPr lang="zh-CN" altLang="en-US"/>
          </a:p>
        </p:txBody>
      </p:sp>
      <p:sp>
        <p:nvSpPr>
          <p:cNvPr id="5" name="页脚占位符 4"/>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4767263"/>
            <a:ext cx="2133600" cy="273844"/>
          </a:xfrm>
          <a:prstGeom prst="rect">
            <a:avLst/>
          </a:prstGeom>
        </p:spPr>
        <p:txBody>
          <a:bodyPr/>
          <a:lstStyle/>
          <a:p>
            <a:fld id="{C485880C-E2C3-4DAB-AE74-D9BE691626AC}" type="slidenum">
              <a:rPr lang="zh-CN" altLang="en-US" smtClean="0"/>
              <a:pPr/>
              <a:t>‹#›</a:t>
            </a:fld>
            <a:endParaRPr lang="zh-CN" altLang="en-US"/>
          </a:p>
        </p:txBody>
      </p:sp>
    </p:spTree>
    <p:extLst>
      <p:ext uri="{BB962C8B-B14F-4D97-AF65-F5344CB8AC3E}">
        <p14:creationId xmlns:p14="http://schemas.microsoft.com/office/powerpoint/2010/main" val="3315308058"/>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2" name="灯片编号占位符 3">
            <a:extLst>
              <a:ext uri="{FF2B5EF4-FFF2-40B4-BE49-F238E27FC236}">
                <a16:creationId xmlns:a16="http://schemas.microsoft.com/office/drawing/2014/main" id="{4E761BC0-859C-482B-911A-1408290FFD6B}"/>
              </a:ext>
            </a:extLst>
          </p:cNvPr>
          <p:cNvSpPr>
            <a:spLocks noGrp="1"/>
          </p:cNvSpPr>
          <p:nvPr>
            <p:ph type="sldNum" sz="quarter" idx="12"/>
          </p:nvPr>
        </p:nvSpPr>
        <p:spPr>
          <a:xfrm>
            <a:off x="8308427" y="4869656"/>
            <a:ext cx="591207" cy="273844"/>
          </a:xfrm>
          <a:prstGeom prst="rect">
            <a:avLst/>
          </a:prstGeom>
        </p:spPr>
        <p:txBody>
          <a:bodyPr/>
          <a:lstStyle>
            <a:lvl1pPr>
              <a:defRPr sz="1200"/>
            </a:lvl1pPr>
          </a:lstStyle>
          <a:p>
            <a:fld id="{C485880C-E2C3-4DAB-AE74-D9BE691626AC}" type="slidenum">
              <a:rPr lang="zh-CN" altLang="en-US" smtClean="0"/>
              <a:pPr/>
              <a:t>‹#›</a:t>
            </a:fld>
            <a:endParaRPr lang="zh-CN" altLang="en-US"/>
          </a:p>
        </p:txBody>
      </p:sp>
    </p:spTree>
    <p:extLst>
      <p:ext uri="{BB962C8B-B14F-4D97-AF65-F5344CB8AC3E}">
        <p14:creationId xmlns:p14="http://schemas.microsoft.com/office/powerpoint/2010/main" val="764258865"/>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a:prstGeom prst="rect">
            <a:avLst/>
          </a:prstGeo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180035"/>
            <a:ext cx="7772400" cy="1125140"/>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a:xfrm>
            <a:off x="457200" y="4767263"/>
            <a:ext cx="2133600" cy="273844"/>
          </a:xfrm>
          <a:prstGeom prst="rect">
            <a:avLst/>
          </a:prstGeom>
        </p:spPr>
        <p:txBody>
          <a:bodyPr/>
          <a:lstStyle/>
          <a:p>
            <a:endParaRPr lang="zh-CN" altLang="en-US"/>
          </a:p>
        </p:txBody>
      </p:sp>
      <p:sp>
        <p:nvSpPr>
          <p:cNvPr id="5" name="页脚占位符 4"/>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4767263"/>
            <a:ext cx="2133600" cy="273844"/>
          </a:xfrm>
          <a:prstGeom prst="rect">
            <a:avLst/>
          </a:prstGeom>
        </p:spPr>
        <p:txBody>
          <a:bodyPr/>
          <a:lstStyle/>
          <a:p>
            <a:fld id="{C485880C-E2C3-4DAB-AE74-D9BE691626AC}" type="slidenum">
              <a:rPr lang="zh-CN" altLang="en-US" smtClean="0"/>
              <a:pPr/>
              <a:t>‹#›</a:t>
            </a:fld>
            <a:endParaRPr lang="zh-CN" altLang="en-US"/>
          </a:p>
        </p:txBody>
      </p:sp>
    </p:spTree>
    <p:extLst>
      <p:ext uri="{BB962C8B-B14F-4D97-AF65-F5344CB8AC3E}">
        <p14:creationId xmlns:p14="http://schemas.microsoft.com/office/powerpoint/2010/main" val="2499667422"/>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457200" y="900113"/>
            <a:ext cx="4038600" cy="2545556"/>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900113"/>
            <a:ext cx="4038600" cy="2545556"/>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457200" y="4767263"/>
            <a:ext cx="2133600" cy="273844"/>
          </a:xfrm>
          <a:prstGeom prst="rect">
            <a:avLst/>
          </a:prstGeom>
        </p:spPr>
        <p:txBody>
          <a:bodyPr/>
          <a:lstStyle/>
          <a:p>
            <a:endParaRPr lang="zh-CN" altLang="en-US"/>
          </a:p>
        </p:txBody>
      </p:sp>
      <p:sp>
        <p:nvSpPr>
          <p:cNvPr id="6" name="页脚占位符 5"/>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4767263"/>
            <a:ext cx="2133600" cy="273844"/>
          </a:xfrm>
          <a:prstGeom prst="rect">
            <a:avLst/>
          </a:prstGeom>
        </p:spPr>
        <p:txBody>
          <a:bodyPr/>
          <a:lstStyle/>
          <a:p>
            <a:fld id="{C485880C-E2C3-4DAB-AE74-D9BE691626AC}" type="slidenum">
              <a:rPr lang="zh-CN" altLang="en-US" smtClean="0"/>
              <a:pPr/>
              <a:t>‹#›</a:t>
            </a:fld>
            <a:endParaRPr lang="zh-CN" altLang="en-US"/>
          </a:p>
        </p:txBody>
      </p:sp>
    </p:spTree>
    <p:extLst>
      <p:ext uri="{BB962C8B-B14F-4D97-AF65-F5344CB8AC3E}">
        <p14:creationId xmlns:p14="http://schemas.microsoft.com/office/powerpoint/2010/main" val="3006400147"/>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151336"/>
            <a:ext cx="4040188"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631156"/>
            <a:ext cx="4040188"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8" y="1151336"/>
            <a:ext cx="4041775"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8" y="1631156"/>
            <a:ext cx="4041775"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a:xfrm>
            <a:off x="457200" y="4767263"/>
            <a:ext cx="2133600" cy="273844"/>
          </a:xfrm>
          <a:prstGeom prst="rect">
            <a:avLst/>
          </a:prstGeom>
        </p:spPr>
        <p:txBody>
          <a:bodyPr/>
          <a:lstStyle/>
          <a:p>
            <a:endParaRPr lang="zh-CN" altLang="en-US"/>
          </a:p>
        </p:txBody>
      </p:sp>
      <p:sp>
        <p:nvSpPr>
          <p:cNvPr id="8" name="页脚占位符 7"/>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6553200" y="4767263"/>
            <a:ext cx="2133600" cy="273844"/>
          </a:xfrm>
          <a:prstGeom prst="rect">
            <a:avLst/>
          </a:prstGeom>
        </p:spPr>
        <p:txBody>
          <a:bodyPr/>
          <a:lstStyle/>
          <a:p>
            <a:fld id="{C485880C-E2C3-4DAB-AE74-D9BE691626AC}" type="slidenum">
              <a:rPr lang="zh-CN" altLang="en-US" smtClean="0"/>
              <a:pPr/>
              <a:t>‹#›</a:t>
            </a:fld>
            <a:endParaRPr lang="zh-CN" altLang="en-US"/>
          </a:p>
        </p:txBody>
      </p:sp>
    </p:spTree>
    <p:extLst>
      <p:ext uri="{BB962C8B-B14F-4D97-AF65-F5344CB8AC3E}">
        <p14:creationId xmlns:p14="http://schemas.microsoft.com/office/powerpoint/2010/main" val="992268486"/>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p>
            <a:r>
              <a:rPr lang="zh-CN" altLang="en-US"/>
              <a:t>单击此处编辑母版标题样式</a:t>
            </a:r>
          </a:p>
        </p:txBody>
      </p:sp>
      <p:sp>
        <p:nvSpPr>
          <p:cNvPr id="3" name="日期占位符 2"/>
          <p:cNvSpPr>
            <a:spLocks noGrp="1"/>
          </p:cNvSpPr>
          <p:nvPr>
            <p:ph type="dt" sz="half" idx="10"/>
          </p:nvPr>
        </p:nvSpPr>
        <p:spPr>
          <a:xfrm>
            <a:off x="457200" y="4767263"/>
            <a:ext cx="2133600" cy="273844"/>
          </a:xfrm>
          <a:prstGeom prst="rect">
            <a:avLst/>
          </a:prstGeom>
        </p:spPr>
        <p:txBody>
          <a:bodyPr/>
          <a:lstStyle/>
          <a:p>
            <a:endParaRPr lang="zh-CN" altLang="en-US"/>
          </a:p>
        </p:txBody>
      </p:sp>
      <p:sp>
        <p:nvSpPr>
          <p:cNvPr id="4" name="页脚占位符 3"/>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6553200" y="4767263"/>
            <a:ext cx="2133600" cy="273844"/>
          </a:xfrm>
          <a:prstGeom prst="rect">
            <a:avLst/>
          </a:prstGeom>
        </p:spPr>
        <p:txBody>
          <a:bodyPr/>
          <a:lstStyle/>
          <a:p>
            <a:fld id="{C485880C-E2C3-4DAB-AE74-D9BE691626AC}" type="slidenum">
              <a:rPr lang="zh-CN" altLang="en-US" smtClean="0"/>
              <a:pPr/>
              <a:t>‹#›</a:t>
            </a:fld>
            <a:endParaRPr lang="zh-CN" altLang="en-US"/>
          </a:p>
        </p:txBody>
      </p:sp>
    </p:spTree>
    <p:extLst>
      <p:ext uri="{BB962C8B-B14F-4D97-AF65-F5344CB8AC3E}">
        <p14:creationId xmlns:p14="http://schemas.microsoft.com/office/powerpoint/2010/main" val="2617186591"/>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4767263"/>
            <a:ext cx="2133600" cy="273844"/>
          </a:xfrm>
          <a:prstGeom prst="rect">
            <a:avLst/>
          </a:prstGeom>
        </p:spPr>
        <p:txBody>
          <a:bodyPr/>
          <a:lstStyle/>
          <a:p>
            <a:endParaRPr lang="zh-CN" altLang="en-US"/>
          </a:p>
        </p:txBody>
      </p:sp>
      <p:sp>
        <p:nvSpPr>
          <p:cNvPr id="3" name="页脚占位符 2"/>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6553200" y="4767263"/>
            <a:ext cx="2133600" cy="273844"/>
          </a:xfrm>
          <a:prstGeom prst="rect">
            <a:avLst/>
          </a:prstGeom>
        </p:spPr>
        <p:txBody>
          <a:bodyPr/>
          <a:lstStyle/>
          <a:p>
            <a:fld id="{C485880C-E2C3-4DAB-AE74-D9BE691626AC}" type="slidenum">
              <a:rPr lang="zh-CN" altLang="en-US" smtClean="0"/>
              <a:pPr/>
              <a:t>‹#›</a:t>
            </a:fld>
            <a:endParaRPr lang="zh-CN" altLang="en-US"/>
          </a:p>
        </p:txBody>
      </p:sp>
    </p:spTree>
    <p:extLst>
      <p:ext uri="{BB962C8B-B14F-4D97-AF65-F5344CB8AC3E}">
        <p14:creationId xmlns:p14="http://schemas.microsoft.com/office/powerpoint/2010/main" val="3591302461"/>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3" y="204787"/>
            <a:ext cx="3008313" cy="871538"/>
          </a:xfrm>
          <a:prstGeom prst="rect">
            <a:avLst/>
          </a:prstGeo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04789"/>
            <a:ext cx="5111750" cy="438983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3" y="1076327"/>
            <a:ext cx="3008313" cy="351829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a:xfrm>
            <a:off x="457200" y="4767263"/>
            <a:ext cx="2133600" cy="273844"/>
          </a:xfrm>
          <a:prstGeom prst="rect">
            <a:avLst/>
          </a:prstGeom>
        </p:spPr>
        <p:txBody>
          <a:bodyPr/>
          <a:lstStyle/>
          <a:p>
            <a:endParaRPr lang="zh-CN" altLang="en-US"/>
          </a:p>
        </p:txBody>
      </p:sp>
      <p:sp>
        <p:nvSpPr>
          <p:cNvPr id="6" name="页脚占位符 5"/>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4767263"/>
            <a:ext cx="2133600" cy="273844"/>
          </a:xfrm>
          <a:prstGeom prst="rect">
            <a:avLst/>
          </a:prstGeom>
        </p:spPr>
        <p:txBody>
          <a:bodyPr/>
          <a:lstStyle/>
          <a:p>
            <a:fld id="{C485880C-E2C3-4DAB-AE74-D9BE691626AC}" type="slidenum">
              <a:rPr lang="zh-CN" altLang="en-US" smtClean="0"/>
              <a:pPr/>
              <a:t>‹#›</a:t>
            </a:fld>
            <a:endParaRPr lang="zh-CN" altLang="en-US"/>
          </a:p>
        </p:txBody>
      </p:sp>
    </p:spTree>
    <p:extLst>
      <p:ext uri="{BB962C8B-B14F-4D97-AF65-F5344CB8AC3E}">
        <p14:creationId xmlns:p14="http://schemas.microsoft.com/office/powerpoint/2010/main" val="3922852571"/>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a:prstGeom prst="rect">
            <a:avLst/>
          </a:prstGeo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459581"/>
            <a:ext cx="5486400" cy="30861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4"/>
            <a:ext cx="5486400" cy="60364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a:xfrm>
            <a:off x="457200" y="4767263"/>
            <a:ext cx="2133600" cy="273844"/>
          </a:xfrm>
          <a:prstGeom prst="rect">
            <a:avLst/>
          </a:prstGeom>
        </p:spPr>
        <p:txBody>
          <a:bodyPr/>
          <a:lstStyle/>
          <a:p>
            <a:endParaRPr lang="zh-CN" altLang="en-US"/>
          </a:p>
        </p:txBody>
      </p:sp>
      <p:sp>
        <p:nvSpPr>
          <p:cNvPr id="6" name="页脚占位符 5"/>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4767263"/>
            <a:ext cx="2133600" cy="273844"/>
          </a:xfrm>
          <a:prstGeom prst="rect">
            <a:avLst/>
          </a:prstGeom>
        </p:spPr>
        <p:txBody>
          <a:bodyPr/>
          <a:lstStyle/>
          <a:p>
            <a:fld id="{C485880C-E2C3-4DAB-AE74-D9BE691626AC}" type="slidenum">
              <a:rPr lang="zh-CN" altLang="en-US" smtClean="0"/>
              <a:pPr/>
              <a:t>‹#›</a:t>
            </a:fld>
            <a:endParaRPr lang="zh-CN" altLang="en-US"/>
          </a:p>
        </p:txBody>
      </p:sp>
    </p:spTree>
    <p:extLst>
      <p:ext uri="{BB962C8B-B14F-4D97-AF65-F5344CB8AC3E}">
        <p14:creationId xmlns:p14="http://schemas.microsoft.com/office/powerpoint/2010/main" val="715674770"/>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Line 3"/>
          <p:cNvSpPr>
            <a:spLocks noChangeShapeType="1"/>
          </p:cNvSpPr>
          <p:nvPr userDrawn="1"/>
        </p:nvSpPr>
        <p:spPr bwMode="auto">
          <a:xfrm>
            <a:off x="0" y="428092"/>
            <a:ext cx="9144000" cy="0"/>
          </a:xfrm>
          <a:prstGeom prst="line">
            <a:avLst/>
          </a:prstGeom>
          <a:noFill/>
          <a:ln w="25400" algn="ctr">
            <a:solidFill>
              <a:srgbClr val="85D1F7"/>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 name="Line 3">
            <a:extLst>
              <a:ext uri="{FF2B5EF4-FFF2-40B4-BE49-F238E27FC236}">
                <a16:creationId xmlns:a16="http://schemas.microsoft.com/office/drawing/2014/main" id="{3D199463-A122-4378-AF64-C464CE0CEE29}"/>
              </a:ext>
            </a:extLst>
          </p:cNvPr>
          <p:cNvSpPr>
            <a:spLocks noChangeShapeType="1"/>
          </p:cNvSpPr>
          <p:nvPr userDrawn="1"/>
        </p:nvSpPr>
        <p:spPr bwMode="auto">
          <a:xfrm>
            <a:off x="0" y="4845064"/>
            <a:ext cx="9144000" cy="0"/>
          </a:xfrm>
          <a:prstGeom prst="line">
            <a:avLst/>
          </a:prstGeom>
          <a:noFill/>
          <a:ln w="25400" algn="ctr">
            <a:solidFill>
              <a:srgbClr val="85D1F7"/>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extLst>
      <p:ext uri="{BB962C8B-B14F-4D97-AF65-F5344CB8AC3E}">
        <p14:creationId xmlns:p14="http://schemas.microsoft.com/office/powerpoint/2010/main" val="6916023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9.wmf"/><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3" Type="http://schemas.openxmlformats.org/officeDocument/2006/relationships/diagramLayout" Target="../diagrams/layout4.xml"/><Relationship Id="rId7" Type="http://schemas.openxmlformats.org/officeDocument/2006/relationships/image" Target="../media/image13.png"/><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18.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19.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5.wmf"/></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wmf"/><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jpe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wmf"/><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w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wmf"/><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0.wmf"/></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11.wmf"/><Relationship Id="rId4" Type="http://schemas.openxmlformats.org/officeDocument/2006/relationships/oleObject" Target="../embeddings/oleObject2.bin"/></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12.wmf"/><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9.wmf"/><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9.wmf"/><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9.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15.wmf"/><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7" name="矩形 6"/>
          <p:cNvSpPr/>
          <p:nvPr/>
        </p:nvSpPr>
        <p:spPr>
          <a:xfrm>
            <a:off x="4285818" y="2219222"/>
            <a:ext cx="3897221" cy="938719"/>
          </a:xfrm>
          <a:prstGeom prst="rect">
            <a:avLst/>
          </a:prstGeom>
        </p:spPr>
        <p:txBody>
          <a:bodyPr wrap="none">
            <a:spAutoFit/>
          </a:bodyPr>
          <a:lstStyle/>
          <a:p>
            <a:pPr algn="ctr" eaLnBrk="0" hangingPunct="0"/>
            <a:r>
              <a:rPr lang="zh-CN" altLang="en-US" sz="5500" b="1" dirty="0">
                <a:solidFill>
                  <a:schemeClr val="bg1"/>
                </a:solidFill>
                <a:latin typeface="微软雅黑" pitchFamily="34" charset="-122"/>
                <a:ea typeface="微软雅黑" pitchFamily="34" charset="-122"/>
              </a:rPr>
              <a:t>数</a:t>
            </a:r>
            <a:r>
              <a:rPr lang="zh-CN" altLang="en-US" sz="1200" b="1" dirty="0">
                <a:solidFill>
                  <a:schemeClr val="bg1"/>
                </a:solidFill>
                <a:latin typeface="微软雅黑" pitchFamily="34" charset="-122"/>
                <a:ea typeface="微软雅黑" pitchFamily="34" charset="-122"/>
              </a:rPr>
              <a:t> </a:t>
            </a:r>
            <a:r>
              <a:rPr lang="zh-CN" altLang="en-US" sz="5500" b="1" dirty="0">
                <a:solidFill>
                  <a:schemeClr val="bg1"/>
                </a:solidFill>
                <a:latin typeface="微软雅黑" pitchFamily="34" charset="-122"/>
                <a:ea typeface="微软雅黑" pitchFamily="34" charset="-122"/>
              </a:rPr>
              <a:t>据</a:t>
            </a:r>
            <a:r>
              <a:rPr lang="zh-CN" altLang="en-US" sz="1200" b="1" dirty="0">
                <a:solidFill>
                  <a:schemeClr val="bg1"/>
                </a:solidFill>
                <a:latin typeface="微软雅黑" pitchFamily="34" charset="-122"/>
                <a:ea typeface="微软雅黑" pitchFamily="34" charset="-122"/>
              </a:rPr>
              <a:t> </a:t>
            </a:r>
            <a:r>
              <a:rPr lang="zh-CN" altLang="en-US" sz="5500" b="1" dirty="0">
                <a:solidFill>
                  <a:schemeClr val="bg1"/>
                </a:solidFill>
                <a:latin typeface="微软雅黑" pitchFamily="34" charset="-122"/>
                <a:ea typeface="微软雅黑" pitchFamily="34" charset="-122"/>
              </a:rPr>
              <a:t>链</a:t>
            </a:r>
            <a:r>
              <a:rPr lang="zh-CN" altLang="en-US" sz="1200" b="1" dirty="0">
                <a:solidFill>
                  <a:schemeClr val="bg1"/>
                </a:solidFill>
                <a:latin typeface="微软雅黑" pitchFamily="34" charset="-122"/>
                <a:ea typeface="微软雅黑" pitchFamily="34" charset="-122"/>
              </a:rPr>
              <a:t> </a:t>
            </a:r>
            <a:r>
              <a:rPr lang="zh-CN" altLang="en-US" sz="5500" b="1" dirty="0">
                <a:solidFill>
                  <a:schemeClr val="bg1"/>
                </a:solidFill>
                <a:latin typeface="微软雅黑" pitchFamily="34" charset="-122"/>
                <a:ea typeface="微软雅黑" pitchFamily="34" charset="-122"/>
              </a:rPr>
              <a:t>路</a:t>
            </a:r>
            <a:r>
              <a:rPr lang="zh-CN" altLang="en-US" sz="1200" b="1" dirty="0">
                <a:solidFill>
                  <a:schemeClr val="bg1"/>
                </a:solidFill>
                <a:latin typeface="微软雅黑" pitchFamily="34" charset="-122"/>
                <a:ea typeface="微软雅黑" pitchFamily="34" charset="-122"/>
              </a:rPr>
              <a:t> </a:t>
            </a:r>
            <a:r>
              <a:rPr lang="zh-CN" altLang="en-US" sz="5500" b="1" dirty="0">
                <a:solidFill>
                  <a:schemeClr val="bg1"/>
                </a:solidFill>
                <a:latin typeface="微软雅黑" pitchFamily="34" charset="-122"/>
                <a:ea typeface="微软雅黑" pitchFamily="34" charset="-122"/>
              </a:rPr>
              <a:t>层</a:t>
            </a:r>
            <a:endParaRPr lang="fr-FR" altLang="zh-CN" sz="5500" b="1" dirty="0">
              <a:solidFill>
                <a:schemeClr val="bg1"/>
              </a:solidFill>
              <a:latin typeface="微软雅黑" pitchFamily="34" charset="-122"/>
              <a:ea typeface="微软雅黑" pitchFamily="34" charset="-122"/>
            </a:endParaRPr>
          </a:p>
        </p:txBody>
      </p:sp>
      <p:sp>
        <p:nvSpPr>
          <p:cNvPr id="8" name="矩形 7"/>
          <p:cNvSpPr/>
          <p:nvPr/>
        </p:nvSpPr>
        <p:spPr>
          <a:xfrm>
            <a:off x="5565012" y="1736604"/>
            <a:ext cx="1338828" cy="523220"/>
          </a:xfrm>
          <a:prstGeom prst="rect">
            <a:avLst/>
          </a:prstGeom>
        </p:spPr>
        <p:txBody>
          <a:bodyPr wrap="none">
            <a:spAutoFit/>
          </a:bodyPr>
          <a:lstStyle/>
          <a:p>
            <a:pPr algn="ctr" eaLnBrk="0" hangingPunct="0"/>
            <a:r>
              <a:rPr lang="fr-FR" altLang="zh-CN" sz="2800" b="1" dirty="0">
                <a:solidFill>
                  <a:schemeClr val="bg1"/>
                </a:solidFill>
                <a:latin typeface="微软雅黑" pitchFamily="34" charset="-122"/>
                <a:ea typeface="微软雅黑" pitchFamily="34" charset="-122"/>
              </a:rPr>
              <a:t>第 3 章</a:t>
            </a:r>
          </a:p>
        </p:txBody>
      </p:sp>
    </p:spTree>
    <p:extLst>
      <p:ext uri="{BB962C8B-B14F-4D97-AF65-F5344CB8AC3E}">
        <p14:creationId xmlns:p14="http://schemas.microsoft.com/office/powerpoint/2010/main" val="4020560109"/>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9"/>
          <p:cNvSpPr>
            <a:spLocks noChangeArrowheads="1"/>
          </p:cNvSpPr>
          <p:nvPr/>
        </p:nvSpPr>
        <p:spPr bwMode="auto">
          <a:xfrm>
            <a:off x="2629135" y="1363059"/>
            <a:ext cx="5775326" cy="330200"/>
          </a:xfrm>
          <a:prstGeom prst="rect">
            <a:avLst/>
          </a:prstGeom>
          <a:solidFill>
            <a:srgbClr val="0098F6"/>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3" name="Rectangle 10"/>
          <p:cNvSpPr>
            <a:spLocks noChangeArrowheads="1"/>
          </p:cNvSpPr>
          <p:nvPr/>
        </p:nvSpPr>
        <p:spPr bwMode="auto">
          <a:xfrm>
            <a:off x="2629135" y="1969484"/>
            <a:ext cx="5775326" cy="330200"/>
          </a:xfrm>
          <a:prstGeom prst="rect">
            <a:avLst/>
          </a:prstGeom>
          <a:solidFill>
            <a:srgbClr val="1956B9"/>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5" name="Line 16"/>
          <p:cNvSpPr>
            <a:spLocks noChangeShapeType="1"/>
          </p:cNvSpPr>
          <p:nvPr/>
        </p:nvSpPr>
        <p:spPr bwMode="auto">
          <a:xfrm>
            <a:off x="3637198" y="1291621"/>
            <a:ext cx="0" cy="1800225"/>
          </a:xfrm>
          <a:prstGeom prst="line">
            <a:avLst/>
          </a:prstGeom>
          <a:noFill/>
          <a:ln w="28575" algn="ctr">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 name="Rectangle 8"/>
          <p:cNvSpPr>
            <a:spLocks noChangeArrowheads="1"/>
          </p:cNvSpPr>
          <p:nvPr/>
        </p:nvSpPr>
        <p:spPr bwMode="auto">
          <a:xfrm>
            <a:off x="2700573" y="1109059"/>
            <a:ext cx="5630627"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lnSpc>
                <a:spcPct val="200000"/>
              </a:lnSpc>
            </a:pPr>
            <a:r>
              <a:rPr lang="en-US" altLang="zh-CN" sz="2000" b="1" dirty="0">
                <a:solidFill>
                  <a:schemeClr val="bg1"/>
                </a:solidFill>
                <a:latin typeface="微软雅黑" pitchFamily="34" charset="-122"/>
                <a:ea typeface="微软雅黑" pitchFamily="34" charset="-122"/>
              </a:rPr>
              <a:t>3.1.1                                           </a:t>
            </a:r>
            <a:r>
              <a:rPr lang="zh-CN" altLang="en-US" sz="2000" b="1" dirty="0">
                <a:solidFill>
                  <a:schemeClr val="bg1"/>
                </a:solidFill>
                <a:latin typeface="微软雅黑" pitchFamily="34" charset="-122"/>
                <a:ea typeface="微软雅黑" pitchFamily="34" charset="-122"/>
              </a:rPr>
              <a:t>数据链路和帧</a:t>
            </a:r>
          </a:p>
          <a:p>
            <a:pPr eaLnBrk="0" hangingPunct="0">
              <a:lnSpc>
                <a:spcPct val="200000"/>
              </a:lnSpc>
            </a:pPr>
            <a:r>
              <a:rPr lang="en-US" altLang="zh-CN" sz="2000" b="1" dirty="0">
                <a:solidFill>
                  <a:schemeClr val="bg1"/>
                </a:solidFill>
                <a:latin typeface="微软雅黑" pitchFamily="34" charset="-122"/>
                <a:ea typeface="微软雅黑" pitchFamily="34" charset="-122"/>
              </a:rPr>
              <a:t>3.1.2                                           </a:t>
            </a:r>
            <a:r>
              <a:rPr lang="zh-CN" altLang="en-US" sz="2000" b="1" dirty="0">
                <a:solidFill>
                  <a:schemeClr val="bg1"/>
                </a:solidFill>
                <a:latin typeface="微软雅黑" pitchFamily="34" charset="-122"/>
                <a:ea typeface="微软雅黑" pitchFamily="34" charset="-122"/>
              </a:rPr>
              <a:t>三个基本问题</a:t>
            </a:r>
          </a:p>
        </p:txBody>
      </p:sp>
      <p:sp>
        <p:nvSpPr>
          <p:cNvPr id="7" name="Rectangle 27"/>
          <p:cNvSpPr>
            <a:spLocks noChangeArrowheads="1"/>
          </p:cNvSpPr>
          <p:nvPr/>
        </p:nvSpPr>
        <p:spPr bwMode="auto">
          <a:xfrm>
            <a:off x="639730" y="1363059"/>
            <a:ext cx="1636540" cy="1555639"/>
          </a:xfrm>
          <a:prstGeom prst="rect">
            <a:avLst/>
          </a:prstGeom>
          <a:solidFill>
            <a:srgbClr val="0070C0"/>
          </a:solidFill>
          <a:ln>
            <a:noFill/>
          </a:ln>
          <a:effectLst/>
          <a:scene3d>
            <a:camera prst="orthographicFront">
              <a:rot lat="0" lon="0" rev="0"/>
            </a:camera>
            <a:lightRig rig="glow" dir="t">
              <a:rot lat="0" lon="0" rev="14100000"/>
            </a:lightRig>
          </a:scene3d>
          <a:sp3d prstMaterial="softEdge">
            <a:bevelT w="127000" prst="artDeco"/>
          </a:sp3d>
          <a:extLs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fr-FR">
              <a:latin typeface="宋体" charset="-122"/>
            </a:endParaRPr>
          </a:p>
        </p:txBody>
      </p:sp>
      <p:sp>
        <p:nvSpPr>
          <p:cNvPr id="8" name="Rectangle 29"/>
          <p:cNvSpPr>
            <a:spLocks noChangeArrowheads="1"/>
          </p:cNvSpPr>
          <p:nvPr/>
        </p:nvSpPr>
        <p:spPr bwMode="auto">
          <a:xfrm>
            <a:off x="648619" y="1457991"/>
            <a:ext cx="1627651" cy="13234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fr-FR" altLang="zh-CN" sz="2000" b="1" dirty="0">
                <a:solidFill>
                  <a:srgbClr val="FFFF00"/>
                </a:solidFill>
                <a:latin typeface="微软雅黑" pitchFamily="34" charset="-122"/>
                <a:ea typeface="微软雅黑" pitchFamily="34" charset="-122"/>
              </a:rPr>
              <a:t>3.1</a:t>
            </a:r>
          </a:p>
          <a:p>
            <a:pPr eaLnBrk="0" hangingPunct="0"/>
            <a:r>
              <a:rPr lang="zh-CN" altLang="en-US" sz="2000" b="1" dirty="0">
                <a:solidFill>
                  <a:schemeClr val="bg1"/>
                </a:solidFill>
                <a:latin typeface="微软雅黑" pitchFamily="34" charset="-122"/>
                <a:ea typeface="微软雅黑" pitchFamily="34" charset="-122"/>
              </a:rPr>
              <a:t>使用点对点信道的数据链路层</a:t>
            </a:r>
            <a:endParaRPr lang="zh-CN" altLang="fr-FR" sz="2000" b="1" dirty="0">
              <a:solidFill>
                <a:schemeClr val="bg1"/>
              </a:solidFill>
              <a:latin typeface="微软雅黑" pitchFamily="34" charset="-122"/>
              <a:ea typeface="微软雅黑" pitchFamily="34" charset="-122"/>
            </a:endParaRPr>
          </a:p>
        </p:txBody>
      </p:sp>
      <p:sp>
        <p:nvSpPr>
          <p:cNvPr id="4" name="灯片编号占位符 3">
            <a:extLst>
              <a:ext uri="{FF2B5EF4-FFF2-40B4-BE49-F238E27FC236}">
                <a16:creationId xmlns:a16="http://schemas.microsoft.com/office/drawing/2014/main" id="{5C00F163-ED68-4E1C-A23C-1DB054DE786D}"/>
              </a:ext>
            </a:extLst>
          </p:cNvPr>
          <p:cNvSpPr>
            <a:spLocks noGrp="1"/>
          </p:cNvSpPr>
          <p:nvPr>
            <p:ph type="sldNum" sz="quarter" idx="12"/>
          </p:nvPr>
        </p:nvSpPr>
        <p:spPr/>
        <p:txBody>
          <a:bodyPr/>
          <a:lstStyle/>
          <a:p>
            <a:fld id="{C485880C-E2C3-4DAB-AE74-D9BE691626AC}" type="slidenum">
              <a:rPr lang="zh-CN" altLang="en-US" smtClean="0"/>
              <a:pPr/>
              <a:t>10</a:t>
            </a:fld>
            <a:endParaRPr lang="zh-CN" altLang="en-US"/>
          </a:p>
        </p:txBody>
      </p:sp>
    </p:spTree>
    <p:extLst>
      <p:ext uri="{BB962C8B-B14F-4D97-AF65-F5344CB8AC3E}">
        <p14:creationId xmlns:p14="http://schemas.microsoft.com/office/powerpoint/2010/main" val="3235461045"/>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AutoShape 5"/>
          <p:cNvSpPr>
            <a:spLocks noChangeArrowheads="1"/>
          </p:cNvSpPr>
          <p:nvPr/>
        </p:nvSpPr>
        <p:spPr bwMode="auto">
          <a:xfrm>
            <a:off x="502919" y="647560"/>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 name="Rectangle 6"/>
          <p:cNvSpPr>
            <a:spLocks noChangeArrowheads="1"/>
          </p:cNvSpPr>
          <p:nvPr/>
        </p:nvSpPr>
        <p:spPr bwMode="auto">
          <a:xfrm>
            <a:off x="3320579" y="624470"/>
            <a:ext cx="249299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网桥与以太网交换机</a:t>
            </a:r>
            <a:endParaRPr lang="fr-FR" altLang="zh-CN" sz="2000" b="1" dirty="0">
              <a:solidFill>
                <a:schemeClr val="bg1"/>
              </a:solidFill>
              <a:latin typeface="微软雅黑" pitchFamily="34" charset="-122"/>
              <a:ea typeface="微软雅黑" pitchFamily="34" charset="-122"/>
            </a:endParaRPr>
          </a:p>
        </p:txBody>
      </p:sp>
      <p:graphicFrame>
        <p:nvGraphicFramePr>
          <p:cNvPr id="2" name="图示 1"/>
          <p:cNvGraphicFramePr/>
          <p:nvPr>
            <p:extLst>
              <p:ext uri="{D42A27DB-BD31-4B8C-83A1-F6EECF244321}">
                <p14:modId xmlns:p14="http://schemas.microsoft.com/office/powerpoint/2010/main" val="1070580474"/>
              </p:ext>
            </p:extLst>
          </p:nvPr>
        </p:nvGraphicFramePr>
        <p:xfrm>
          <a:off x="184726" y="1136073"/>
          <a:ext cx="8201891" cy="31588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灯片编号占位符 2">
            <a:extLst>
              <a:ext uri="{FF2B5EF4-FFF2-40B4-BE49-F238E27FC236}">
                <a16:creationId xmlns:a16="http://schemas.microsoft.com/office/drawing/2014/main" id="{E89EBB41-2412-4E20-8994-C767B6B349C5}"/>
              </a:ext>
            </a:extLst>
          </p:cNvPr>
          <p:cNvSpPr>
            <a:spLocks noGrp="1"/>
          </p:cNvSpPr>
          <p:nvPr>
            <p:ph type="sldNum" sz="quarter" idx="12"/>
          </p:nvPr>
        </p:nvSpPr>
        <p:spPr/>
        <p:txBody>
          <a:bodyPr/>
          <a:lstStyle/>
          <a:p>
            <a:fld id="{C485880C-E2C3-4DAB-AE74-D9BE691626AC}" type="slidenum">
              <a:rPr lang="zh-CN" altLang="en-US" smtClean="0"/>
              <a:pPr/>
              <a:t>100</a:t>
            </a:fld>
            <a:endParaRPr lang="zh-CN" altLang="en-US"/>
          </a:p>
        </p:txBody>
      </p:sp>
    </p:spTree>
    <p:extLst>
      <p:ext uri="{BB962C8B-B14F-4D97-AF65-F5344CB8AC3E}">
        <p14:creationId xmlns:p14="http://schemas.microsoft.com/office/powerpoint/2010/main" val="3449911515"/>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6"/>
          <p:cNvSpPr>
            <a:spLocks noChangeArrowheads="1"/>
          </p:cNvSpPr>
          <p:nvPr/>
        </p:nvSpPr>
        <p:spPr bwMode="auto">
          <a:xfrm>
            <a:off x="502919" y="1007648"/>
            <a:ext cx="8129015" cy="33239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实质上是一个</a:t>
            </a:r>
            <a:r>
              <a:rPr lang="zh-CN" altLang="en-US" sz="2000" b="1" dirty="0">
                <a:solidFill>
                  <a:srgbClr val="0000FF"/>
                </a:solidFill>
                <a:latin typeface="微软雅黑" pitchFamily="34" charset="-122"/>
                <a:ea typeface="微软雅黑" pitchFamily="34" charset="-122"/>
              </a:rPr>
              <a:t>多接口网桥</a:t>
            </a:r>
            <a:r>
              <a:rPr lang="zh-CN" altLang="en-US" sz="2000" b="1" dirty="0">
                <a:latin typeface="微软雅黑" pitchFamily="34" charset="-122"/>
                <a:ea typeface="微软雅黑" pitchFamily="34" charset="-122"/>
              </a:rPr>
              <a:t>。</a:t>
            </a:r>
          </a:p>
          <a:p>
            <a:pPr marL="598488" lvl="1" indent="-342900">
              <a:lnSpc>
                <a:spcPts val="3000"/>
              </a:lnSpc>
              <a:buClr>
                <a:srgbClr val="7030A0"/>
              </a:buClr>
              <a:buSzPct val="75000"/>
              <a:buFont typeface="Wingdings" pitchFamily="2" charset="2"/>
              <a:buChar char="u"/>
            </a:pPr>
            <a:r>
              <a:rPr lang="zh-CN" altLang="en-US" b="1" dirty="0">
                <a:latin typeface="微软雅黑" pitchFamily="34" charset="-122"/>
                <a:ea typeface="微软雅黑" pitchFamily="34" charset="-122"/>
              </a:rPr>
              <a:t>通常有十几个或更多的接口。</a:t>
            </a: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每个接口都直接与一个单台主机或另一个以太网交换机相连，并且一般都工作在</a:t>
            </a:r>
            <a:r>
              <a:rPr lang="zh-CN" altLang="en-US" sz="2000" b="1" dirty="0">
                <a:solidFill>
                  <a:srgbClr val="0000FF"/>
                </a:solidFill>
                <a:latin typeface="微软雅黑" pitchFamily="34" charset="-122"/>
                <a:ea typeface="微软雅黑" pitchFamily="34" charset="-122"/>
              </a:rPr>
              <a:t>全双工</a:t>
            </a:r>
            <a:r>
              <a:rPr lang="zh-CN" altLang="en-US" sz="2000" b="1" dirty="0">
                <a:latin typeface="微软雅黑" pitchFamily="34" charset="-122"/>
                <a:ea typeface="微软雅黑" pitchFamily="34" charset="-122"/>
              </a:rPr>
              <a:t>方式。</a:t>
            </a: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以太网交换机具有</a:t>
            </a:r>
            <a:r>
              <a:rPr lang="zh-CN" altLang="en-US" sz="2000" b="1" dirty="0">
                <a:solidFill>
                  <a:srgbClr val="0000FF"/>
                </a:solidFill>
                <a:latin typeface="微软雅黑" pitchFamily="34" charset="-122"/>
                <a:ea typeface="微软雅黑" pitchFamily="34" charset="-122"/>
              </a:rPr>
              <a:t>并行性</a:t>
            </a:r>
            <a:r>
              <a:rPr lang="zh-CN" altLang="en-US" sz="2000" b="1" dirty="0">
                <a:latin typeface="微软雅黑" pitchFamily="34" charset="-122"/>
                <a:ea typeface="微软雅黑" pitchFamily="34" charset="-122"/>
              </a:rPr>
              <a:t>。</a:t>
            </a:r>
          </a:p>
          <a:p>
            <a:pPr marL="598488" lvl="1" indent="-342900">
              <a:lnSpc>
                <a:spcPts val="3000"/>
              </a:lnSpc>
              <a:buClr>
                <a:srgbClr val="7030A0"/>
              </a:buClr>
              <a:buSzPct val="75000"/>
              <a:buFont typeface="Wingdings" pitchFamily="2" charset="2"/>
              <a:buChar char="u"/>
            </a:pPr>
            <a:r>
              <a:rPr lang="zh-CN" altLang="en-US" b="1" dirty="0">
                <a:latin typeface="微软雅黑" pitchFamily="34" charset="-122"/>
                <a:ea typeface="微软雅黑" pitchFamily="34" charset="-122"/>
              </a:rPr>
              <a:t>能同时连通多对接口，使多对主机能同时通信。</a:t>
            </a:r>
            <a:endParaRPr lang="en-US" altLang="zh-CN" b="1" dirty="0">
              <a:latin typeface="微软雅黑" pitchFamily="34" charset="-122"/>
              <a:ea typeface="微软雅黑" pitchFamily="34" charset="-122"/>
            </a:endParaRPr>
          </a:p>
          <a:p>
            <a:pPr marL="598488" lvl="1" indent="-342900">
              <a:lnSpc>
                <a:spcPts val="3000"/>
              </a:lnSpc>
              <a:buClr>
                <a:srgbClr val="7030A0"/>
              </a:buClr>
              <a:buSzPct val="75000"/>
              <a:buFont typeface="Wingdings" pitchFamily="2" charset="2"/>
              <a:buChar char="u"/>
            </a:pPr>
            <a:r>
              <a:rPr lang="zh-CN" altLang="en-US" b="1" dirty="0">
                <a:latin typeface="微软雅黑" pitchFamily="34" charset="-122"/>
                <a:ea typeface="微软雅黑" pitchFamily="34" charset="-122"/>
              </a:rPr>
              <a:t>相互通信的主机都独占传输媒体，无碰撞地传输数据。</a:t>
            </a:r>
            <a:endParaRPr lang="en-US" altLang="zh-CN" b="1" dirty="0">
              <a:latin typeface="微软雅黑" pitchFamily="34" charset="-122"/>
              <a:ea typeface="微软雅黑" pitchFamily="34" charset="-122"/>
            </a:endParaRPr>
          </a:p>
          <a:p>
            <a:pPr marL="598488" lvl="1" indent="-342900">
              <a:lnSpc>
                <a:spcPts val="3000"/>
              </a:lnSpc>
              <a:buClr>
                <a:srgbClr val="7030A0"/>
              </a:buClr>
              <a:buSzPct val="75000"/>
              <a:buFont typeface="Wingdings" pitchFamily="2" charset="2"/>
              <a:buChar char="u"/>
            </a:pPr>
            <a:r>
              <a:rPr lang="zh-CN" altLang="en-US" b="1" dirty="0">
                <a:latin typeface="微软雅黑" pitchFamily="34" charset="-122"/>
                <a:ea typeface="微软雅黑" pitchFamily="34" charset="-122"/>
              </a:rPr>
              <a:t>每一个端口和连接到端口的主机构成了一个碰撞域。</a:t>
            </a:r>
          </a:p>
        </p:txBody>
      </p:sp>
      <p:sp>
        <p:nvSpPr>
          <p:cNvPr id="8" name="AutoShape 5"/>
          <p:cNvSpPr>
            <a:spLocks noChangeArrowheads="1"/>
          </p:cNvSpPr>
          <p:nvPr/>
        </p:nvSpPr>
        <p:spPr bwMode="auto">
          <a:xfrm>
            <a:off x="502919" y="649024"/>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3165889" y="625934"/>
            <a:ext cx="280237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1. </a:t>
            </a:r>
            <a:r>
              <a:rPr lang="zh-CN" altLang="en-US" sz="2000" b="1" dirty="0">
                <a:solidFill>
                  <a:schemeClr val="bg1"/>
                </a:solidFill>
                <a:latin typeface="微软雅黑" pitchFamily="34" charset="-122"/>
                <a:ea typeface="微软雅黑" pitchFamily="34" charset="-122"/>
              </a:rPr>
              <a:t>以太网交换机的特点</a:t>
            </a:r>
            <a:endParaRPr lang="fr-FR" altLang="zh-CN" sz="2000" b="1" dirty="0">
              <a:solidFill>
                <a:schemeClr val="bg1"/>
              </a:solidFill>
              <a:latin typeface="微软雅黑" pitchFamily="34" charset="-122"/>
              <a:ea typeface="微软雅黑" pitchFamily="34" charset="-122"/>
            </a:endParaRPr>
          </a:p>
        </p:txBody>
      </p:sp>
      <p:sp>
        <p:nvSpPr>
          <p:cNvPr id="2" name="灯片编号占位符 1">
            <a:extLst>
              <a:ext uri="{FF2B5EF4-FFF2-40B4-BE49-F238E27FC236}">
                <a16:creationId xmlns:a16="http://schemas.microsoft.com/office/drawing/2014/main" id="{0EA29311-CCB1-4476-AA28-9301D7BDB0E2}"/>
              </a:ext>
            </a:extLst>
          </p:cNvPr>
          <p:cNvSpPr>
            <a:spLocks noGrp="1"/>
          </p:cNvSpPr>
          <p:nvPr>
            <p:ph type="sldNum" sz="quarter" idx="12"/>
          </p:nvPr>
        </p:nvSpPr>
        <p:spPr/>
        <p:txBody>
          <a:bodyPr/>
          <a:lstStyle/>
          <a:p>
            <a:fld id="{C485880C-E2C3-4DAB-AE74-D9BE691626AC}" type="slidenum">
              <a:rPr lang="zh-CN" altLang="en-US" smtClean="0"/>
              <a:pPr/>
              <a:t>101</a:t>
            </a:fld>
            <a:endParaRPr lang="zh-CN" altLang="en-US"/>
          </a:p>
        </p:txBody>
      </p:sp>
    </p:spTree>
    <p:extLst>
      <p:ext uri="{BB962C8B-B14F-4D97-AF65-F5344CB8AC3E}">
        <p14:creationId xmlns:p14="http://schemas.microsoft.com/office/powerpoint/2010/main" val="383008936"/>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圆角矩形 55"/>
          <p:cNvSpPr/>
          <p:nvPr/>
        </p:nvSpPr>
        <p:spPr>
          <a:xfrm>
            <a:off x="502920" y="1127323"/>
            <a:ext cx="8129015" cy="2540439"/>
          </a:xfrm>
          <a:prstGeom prst="roundRect">
            <a:avLst>
              <a:gd name="adj" fmla="val 12392"/>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AutoShape 5"/>
          <p:cNvSpPr>
            <a:spLocks noChangeArrowheads="1"/>
          </p:cNvSpPr>
          <p:nvPr/>
        </p:nvSpPr>
        <p:spPr bwMode="auto">
          <a:xfrm>
            <a:off x="502919" y="649024"/>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3165889" y="625934"/>
            <a:ext cx="280237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1. </a:t>
            </a:r>
            <a:r>
              <a:rPr lang="zh-CN" altLang="en-US" sz="2000" b="1" dirty="0">
                <a:solidFill>
                  <a:schemeClr val="bg1"/>
                </a:solidFill>
                <a:latin typeface="微软雅黑" pitchFamily="34" charset="-122"/>
                <a:ea typeface="微软雅黑" pitchFamily="34" charset="-122"/>
              </a:rPr>
              <a:t>以太网交换机的特点</a:t>
            </a:r>
            <a:endParaRPr lang="fr-FR" altLang="zh-CN" sz="2000" b="1" dirty="0">
              <a:solidFill>
                <a:schemeClr val="bg1"/>
              </a:solidFill>
              <a:latin typeface="微软雅黑" pitchFamily="34" charset="-122"/>
              <a:ea typeface="微软雅黑" pitchFamily="34" charset="-122"/>
            </a:endParaRPr>
          </a:p>
        </p:txBody>
      </p:sp>
      <p:sp>
        <p:nvSpPr>
          <p:cNvPr id="6" name="Text Box 49"/>
          <p:cNvSpPr txBox="1">
            <a:spLocks noChangeArrowheads="1"/>
          </p:cNvSpPr>
          <p:nvPr/>
        </p:nvSpPr>
        <p:spPr bwMode="auto">
          <a:xfrm>
            <a:off x="3697878" y="1168841"/>
            <a:ext cx="155480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1200" b="1" dirty="0">
                <a:latin typeface="微软雅黑" pitchFamily="34" charset="-122"/>
                <a:ea typeface="微软雅黑" pitchFamily="34" charset="-122"/>
              </a:rPr>
              <a:t>以太网交换机</a:t>
            </a:r>
          </a:p>
        </p:txBody>
      </p:sp>
      <p:sp>
        <p:nvSpPr>
          <p:cNvPr id="10" name="泪滴形 9"/>
          <p:cNvSpPr/>
          <p:nvPr/>
        </p:nvSpPr>
        <p:spPr>
          <a:xfrm rot="476968">
            <a:off x="1677666" y="1769625"/>
            <a:ext cx="1942249" cy="1303283"/>
          </a:xfrm>
          <a:prstGeom prst="teardrop">
            <a:avLst>
              <a:gd name="adj" fmla="val 163728"/>
            </a:avLst>
          </a:prstGeom>
          <a:solidFill>
            <a:schemeClr val="bg1"/>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泪滴形 10"/>
          <p:cNvSpPr/>
          <p:nvPr/>
        </p:nvSpPr>
        <p:spPr>
          <a:xfrm rot="21033367" flipH="1">
            <a:off x="5319737" y="1694299"/>
            <a:ext cx="2096174" cy="1350439"/>
          </a:xfrm>
          <a:prstGeom prst="teardrop">
            <a:avLst>
              <a:gd name="adj" fmla="val 151929"/>
            </a:avLst>
          </a:prstGeom>
          <a:solidFill>
            <a:schemeClr val="bg1"/>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2" name="组合 11"/>
          <p:cNvGrpSpPr/>
          <p:nvPr/>
        </p:nvGrpSpPr>
        <p:grpSpPr>
          <a:xfrm>
            <a:off x="4684572" y="1626846"/>
            <a:ext cx="2081250" cy="1191418"/>
            <a:chOff x="4668477" y="2337063"/>
            <a:chExt cx="2081250" cy="1191418"/>
          </a:xfrm>
        </p:grpSpPr>
        <p:sp>
          <p:nvSpPr>
            <p:cNvPr id="13" name="Line 44"/>
            <p:cNvSpPr>
              <a:spLocks noChangeShapeType="1"/>
            </p:cNvSpPr>
            <p:nvPr/>
          </p:nvSpPr>
          <p:spPr bwMode="auto">
            <a:xfrm>
              <a:off x="4668477" y="2337063"/>
              <a:ext cx="1375569" cy="706291"/>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14" name="Line 69"/>
            <p:cNvSpPr>
              <a:spLocks noChangeShapeType="1"/>
            </p:cNvSpPr>
            <p:nvPr/>
          </p:nvSpPr>
          <p:spPr bwMode="auto">
            <a:xfrm flipH="1">
              <a:off x="5712245" y="3044330"/>
              <a:ext cx="305115" cy="28425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15" name="Line 71"/>
            <p:cNvSpPr>
              <a:spLocks noChangeShapeType="1"/>
            </p:cNvSpPr>
            <p:nvPr/>
          </p:nvSpPr>
          <p:spPr bwMode="auto">
            <a:xfrm>
              <a:off x="6189215" y="3098000"/>
              <a:ext cx="85199" cy="22130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16" name="Line 72"/>
            <p:cNvSpPr>
              <a:spLocks noChangeShapeType="1"/>
            </p:cNvSpPr>
            <p:nvPr/>
          </p:nvSpPr>
          <p:spPr bwMode="auto">
            <a:xfrm>
              <a:off x="6274415" y="3088723"/>
              <a:ext cx="300746" cy="22130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17" name="Line 73"/>
            <p:cNvSpPr>
              <a:spLocks noChangeShapeType="1"/>
            </p:cNvSpPr>
            <p:nvPr/>
          </p:nvSpPr>
          <p:spPr bwMode="auto">
            <a:xfrm flipH="1">
              <a:off x="5996243" y="3048967"/>
              <a:ext cx="82286" cy="28624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pic>
          <p:nvPicPr>
            <p:cNvPr id="18" name="Picture 7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0497188">
              <a:off x="5903761" y="2905847"/>
              <a:ext cx="527945" cy="236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25381" y="3258352"/>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03534" y="3258352"/>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91566" y="3258352"/>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79598" y="3258352"/>
              <a:ext cx="270129" cy="270129"/>
            </a:xfrm>
            <a:prstGeom prst="rect">
              <a:avLst/>
            </a:prstGeom>
            <a:noFill/>
            <a:extLst>
              <a:ext uri="{909E8E84-426E-40DD-AFC4-6F175D3DCCD1}">
                <a14:hiddenFill xmlns:a14="http://schemas.microsoft.com/office/drawing/2010/main">
                  <a:solidFill>
                    <a:srgbClr val="FFFFFF"/>
                  </a:solidFill>
                </a14:hiddenFill>
              </a:ext>
            </a:extLst>
          </p:spPr>
        </p:pic>
        <p:sp>
          <p:nvSpPr>
            <p:cNvPr id="23" name="Text Box 49"/>
            <p:cNvSpPr txBox="1">
              <a:spLocks noChangeArrowheads="1"/>
            </p:cNvSpPr>
            <p:nvPr/>
          </p:nvSpPr>
          <p:spPr bwMode="auto">
            <a:xfrm>
              <a:off x="5842960" y="2700338"/>
              <a:ext cx="719152"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1000" b="1" dirty="0">
                  <a:latin typeface="微软雅黑" pitchFamily="34" charset="-122"/>
                  <a:ea typeface="微软雅黑" pitchFamily="34" charset="-122"/>
                </a:rPr>
                <a:t>集线器</a:t>
              </a:r>
            </a:p>
          </p:txBody>
        </p:sp>
      </p:grpSp>
      <p:sp>
        <p:nvSpPr>
          <p:cNvPr id="24" name="泪滴形 23"/>
          <p:cNvSpPr/>
          <p:nvPr/>
        </p:nvSpPr>
        <p:spPr>
          <a:xfrm rot="18339832">
            <a:off x="3760326" y="2100046"/>
            <a:ext cx="1552286" cy="1284668"/>
          </a:xfrm>
          <a:prstGeom prst="teardrop">
            <a:avLst>
              <a:gd name="adj" fmla="val 117943"/>
            </a:avLst>
          </a:prstGeom>
          <a:solidFill>
            <a:schemeClr val="bg1"/>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5" name="组合 24"/>
          <p:cNvGrpSpPr/>
          <p:nvPr/>
        </p:nvGrpSpPr>
        <p:grpSpPr>
          <a:xfrm>
            <a:off x="2352822" y="1658376"/>
            <a:ext cx="1851608" cy="1159888"/>
            <a:chOff x="2336727" y="2368593"/>
            <a:chExt cx="1851608" cy="1159888"/>
          </a:xfrm>
        </p:grpSpPr>
        <p:grpSp>
          <p:nvGrpSpPr>
            <p:cNvPr id="26" name="组合 25"/>
            <p:cNvGrpSpPr/>
            <p:nvPr/>
          </p:nvGrpSpPr>
          <p:grpSpPr>
            <a:xfrm>
              <a:off x="2336727" y="2368593"/>
              <a:ext cx="1851608" cy="1159888"/>
              <a:chOff x="2336727" y="2368593"/>
              <a:chExt cx="1851608" cy="1159888"/>
            </a:xfrm>
          </p:grpSpPr>
          <p:sp>
            <p:nvSpPr>
              <p:cNvPr id="28" name="Line 43"/>
              <p:cNvSpPr>
                <a:spLocks noChangeShapeType="1"/>
              </p:cNvSpPr>
              <p:nvPr/>
            </p:nvSpPr>
            <p:spPr bwMode="auto">
              <a:xfrm flipH="1">
                <a:off x="3030003" y="2368593"/>
                <a:ext cx="1158332" cy="641099"/>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29" name="Line 51"/>
              <p:cNvSpPr>
                <a:spLocks noChangeShapeType="1"/>
              </p:cNvSpPr>
              <p:nvPr/>
            </p:nvSpPr>
            <p:spPr bwMode="auto">
              <a:xfrm flipH="1">
                <a:off x="2452519" y="3044330"/>
                <a:ext cx="305116" cy="28425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30" name="Line 53"/>
              <p:cNvSpPr>
                <a:spLocks noChangeShapeType="1"/>
              </p:cNvSpPr>
              <p:nvPr/>
            </p:nvSpPr>
            <p:spPr bwMode="auto">
              <a:xfrm>
                <a:off x="2929490" y="3098000"/>
                <a:ext cx="85199" cy="22130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31" name="Line 54"/>
              <p:cNvSpPr>
                <a:spLocks noChangeShapeType="1"/>
              </p:cNvSpPr>
              <p:nvPr/>
            </p:nvSpPr>
            <p:spPr bwMode="auto">
              <a:xfrm>
                <a:off x="3014689" y="3088723"/>
                <a:ext cx="300747" cy="22130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32" name="Line 55"/>
              <p:cNvSpPr>
                <a:spLocks noChangeShapeType="1"/>
              </p:cNvSpPr>
              <p:nvPr/>
            </p:nvSpPr>
            <p:spPr bwMode="auto">
              <a:xfrm flipH="1">
                <a:off x="2736517" y="3048967"/>
                <a:ext cx="82287" cy="28624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pic>
            <p:nvPicPr>
              <p:cNvPr id="33" name="Picture 59"/>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0497188">
                <a:off x="2644036" y="2905847"/>
                <a:ext cx="527944" cy="236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4"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36727" y="3258352"/>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14880" y="3258352"/>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02912" y="3258352"/>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90944" y="3258352"/>
                <a:ext cx="270129" cy="270129"/>
              </a:xfrm>
              <a:prstGeom prst="rect">
                <a:avLst/>
              </a:prstGeom>
              <a:noFill/>
              <a:extLst>
                <a:ext uri="{909E8E84-426E-40DD-AFC4-6F175D3DCCD1}">
                  <a14:hiddenFill xmlns:a14="http://schemas.microsoft.com/office/drawing/2010/main">
                    <a:solidFill>
                      <a:srgbClr val="FFFFFF"/>
                    </a:solidFill>
                  </a14:hiddenFill>
                </a:ext>
              </a:extLst>
            </p:spPr>
          </p:pic>
        </p:grpSp>
        <p:sp>
          <p:nvSpPr>
            <p:cNvPr id="27" name="Text Box 49"/>
            <p:cNvSpPr txBox="1">
              <a:spLocks noChangeArrowheads="1"/>
            </p:cNvSpPr>
            <p:nvPr/>
          </p:nvSpPr>
          <p:spPr bwMode="auto">
            <a:xfrm>
              <a:off x="2498460" y="2699895"/>
              <a:ext cx="719152"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1000" b="1" dirty="0">
                  <a:latin typeface="微软雅黑" pitchFamily="34" charset="-122"/>
                  <a:ea typeface="微软雅黑" pitchFamily="34" charset="-122"/>
                </a:rPr>
                <a:t>集线器</a:t>
              </a:r>
            </a:p>
          </p:txBody>
        </p:sp>
      </p:grpSp>
      <p:grpSp>
        <p:nvGrpSpPr>
          <p:cNvPr id="38" name="组合 37"/>
          <p:cNvGrpSpPr/>
          <p:nvPr/>
        </p:nvGrpSpPr>
        <p:grpSpPr>
          <a:xfrm>
            <a:off x="3995796" y="1637355"/>
            <a:ext cx="1156664" cy="1307029"/>
            <a:chOff x="3979701" y="2347572"/>
            <a:chExt cx="1156664" cy="1307029"/>
          </a:xfrm>
        </p:grpSpPr>
        <p:grpSp>
          <p:nvGrpSpPr>
            <p:cNvPr id="39" name="组合 38"/>
            <p:cNvGrpSpPr/>
            <p:nvPr/>
          </p:nvGrpSpPr>
          <p:grpSpPr>
            <a:xfrm>
              <a:off x="3979701" y="2347572"/>
              <a:ext cx="1124346" cy="1307029"/>
              <a:chOff x="3979701" y="2347572"/>
              <a:chExt cx="1124346" cy="1307029"/>
            </a:xfrm>
          </p:grpSpPr>
          <p:sp>
            <p:nvSpPr>
              <p:cNvPr id="41" name="Line 45"/>
              <p:cNvSpPr>
                <a:spLocks noChangeShapeType="1"/>
              </p:cNvSpPr>
              <p:nvPr/>
            </p:nvSpPr>
            <p:spPr bwMode="auto">
              <a:xfrm>
                <a:off x="4436440" y="2347572"/>
                <a:ext cx="109446" cy="750427"/>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42" name="Line 60"/>
              <p:cNvSpPr>
                <a:spLocks noChangeShapeType="1"/>
              </p:cNvSpPr>
              <p:nvPr/>
            </p:nvSpPr>
            <p:spPr bwMode="auto">
              <a:xfrm flipH="1">
                <a:off x="4070155" y="3170450"/>
                <a:ext cx="305116" cy="28425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43" name="Line 62"/>
              <p:cNvSpPr>
                <a:spLocks noChangeShapeType="1"/>
              </p:cNvSpPr>
              <p:nvPr/>
            </p:nvSpPr>
            <p:spPr bwMode="auto">
              <a:xfrm>
                <a:off x="4547125" y="3224120"/>
                <a:ext cx="85199" cy="22130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44" name="Line 63"/>
              <p:cNvSpPr>
                <a:spLocks noChangeShapeType="1"/>
              </p:cNvSpPr>
              <p:nvPr/>
            </p:nvSpPr>
            <p:spPr bwMode="auto">
              <a:xfrm>
                <a:off x="4632325" y="3214843"/>
                <a:ext cx="300018" cy="22130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45" name="Line 64"/>
              <p:cNvSpPr>
                <a:spLocks noChangeShapeType="1"/>
              </p:cNvSpPr>
              <p:nvPr/>
            </p:nvSpPr>
            <p:spPr bwMode="auto">
              <a:xfrm flipH="1">
                <a:off x="4354153" y="3175087"/>
                <a:ext cx="82287" cy="28624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pic>
            <p:nvPicPr>
              <p:cNvPr id="46" name="Picture 6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0497188">
                <a:off x="4261672" y="3031967"/>
                <a:ext cx="527216" cy="236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79701" y="3384472"/>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57854" y="3384472"/>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45886" y="3384472"/>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33918" y="3384472"/>
                <a:ext cx="270129" cy="270129"/>
              </a:xfrm>
              <a:prstGeom prst="rect">
                <a:avLst/>
              </a:prstGeom>
              <a:noFill/>
              <a:extLst>
                <a:ext uri="{909E8E84-426E-40DD-AFC4-6F175D3DCCD1}">
                  <a14:hiddenFill xmlns:a14="http://schemas.microsoft.com/office/drawing/2010/main">
                    <a:solidFill>
                      <a:srgbClr val="FFFFFF"/>
                    </a:solidFill>
                  </a14:hiddenFill>
                </a:ext>
              </a:extLst>
            </p:spPr>
          </p:pic>
        </p:grpSp>
        <p:sp>
          <p:nvSpPr>
            <p:cNvPr id="40" name="Text Box 49"/>
            <p:cNvSpPr txBox="1">
              <a:spLocks noChangeArrowheads="1"/>
            </p:cNvSpPr>
            <p:nvPr/>
          </p:nvSpPr>
          <p:spPr bwMode="auto">
            <a:xfrm>
              <a:off x="4417213" y="2818465"/>
              <a:ext cx="719152"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1000" b="1" dirty="0">
                  <a:latin typeface="微软雅黑" pitchFamily="34" charset="-122"/>
                  <a:ea typeface="微软雅黑" pitchFamily="34" charset="-122"/>
                </a:rPr>
                <a:t>集线器</a:t>
              </a:r>
            </a:p>
          </p:txBody>
        </p:sp>
      </p:grpSp>
      <p:sp>
        <p:nvSpPr>
          <p:cNvPr id="51" name="Text Box 50"/>
          <p:cNvSpPr txBox="1">
            <a:spLocks noChangeArrowheads="1"/>
          </p:cNvSpPr>
          <p:nvPr/>
        </p:nvSpPr>
        <p:spPr bwMode="auto">
          <a:xfrm>
            <a:off x="6713808" y="2026336"/>
            <a:ext cx="646331"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200" b="1" dirty="0">
                <a:solidFill>
                  <a:srgbClr val="CC00CC"/>
                </a:solidFill>
                <a:latin typeface="微软雅黑" pitchFamily="34" charset="-122"/>
                <a:ea typeface="微软雅黑" pitchFamily="34" charset="-122"/>
              </a:rPr>
              <a:t>碰撞域</a:t>
            </a:r>
          </a:p>
        </p:txBody>
      </p:sp>
      <p:sp>
        <p:nvSpPr>
          <p:cNvPr id="52" name="Text Box 50"/>
          <p:cNvSpPr txBox="1">
            <a:spLocks noChangeArrowheads="1"/>
          </p:cNvSpPr>
          <p:nvPr/>
        </p:nvSpPr>
        <p:spPr bwMode="auto">
          <a:xfrm>
            <a:off x="1706491" y="2194637"/>
            <a:ext cx="646331"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200" b="1" dirty="0">
                <a:solidFill>
                  <a:srgbClr val="CC00CC"/>
                </a:solidFill>
                <a:latin typeface="微软雅黑" pitchFamily="34" charset="-122"/>
                <a:ea typeface="微软雅黑" pitchFamily="34" charset="-122"/>
              </a:rPr>
              <a:t>碰撞域</a:t>
            </a:r>
          </a:p>
        </p:txBody>
      </p:sp>
      <p:sp>
        <p:nvSpPr>
          <p:cNvPr id="53" name="Text Box 50"/>
          <p:cNvSpPr txBox="1">
            <a:spLocks noChangeArrowheads="1"/>
          </p:cNvSpPr>
          <p:nvPr/>
        </p:nvSpPr>
        <p:spPr bwMode="auto">
          <a:xfrm>
            <a:off x="4120652" y="3079569"/>
            <a:ext cx="646331"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200" b="1" dirty="0">
                <a:solidFill>
                  <a:srgbClr val="CC00CC"/>
                </a:solidFill>
                <a:latin typeface="微软雅黑" pitchFamily="34" charset="-122"/>
                <a:ea typeface="微软雅黑" pitchFamily="34" charset="-122"/>
              </a:rPr>
              <a:t>碰撞域</a:t>
            </a:r>
          </a:p>
        </p:txBody>
      </p:sp>
      <p:sp>
        <p:nvSpPr>
          <p:cNvPr id="54" name="modem"/>
          <p:cNvSpPr>
            <a:spLocks noEditPoints="1" noChangeArrowheads="1"/>
          </p:cNvSpPr>
          <p:nvPr/>
        </p:nvSpPr>
        <p:spPr bwMode="auto">
          <a:xfrm>
            <a:off x="3973041" y="1435777"/>
            <a:ext cx="990656" cy="250365"/>
          </a:xfrm>
          <a:custGeom>
            <a:avLst/>
            <a:gdLst>
              <a:gd name="T0" fmla="*/ 0 w 21600"/>
              <a:gd name="T1" fmla="*/ 5152 h 21600"/>
              <a:gd name="T2" fmla="*/ 2941 w 21600"/>
              <a:gd name="T3" fmla="*/ 0 h 21600"/>
              <a:gd name="T4" fmla="*/ 18625 w 21600"/>
              <a:gd name="T5" fmla="*/ 0 h 21600"/>
              <a:gd name="T6" fmla="*/ 21600 w 21600"/>
              <a:gd name="T7" fmla="*/ 5152 h 21600"/>
              <a:gd name="T8" fmla="*/ 21600 w 21600"/>
              <a:gd name="T9" fmla="*/ 21600 h 21600"/>
              <a:gd name="T10" fmla="*/ 0 w 21600"/>
              <a:gd name="T11" fmla="*/ 21600 h 21600"/>
              <a:gd name="T12" fmla="*/ 10800 w 21600"/>
              <a:gd name="T13" fmla="*/ 0 h 21600"/>
              <a:gd name="T14" fmla="*/ 10800 w 21600"/>
              <a:gd name="T15" fmla="*/ 21600 h 21600"/>
              <a:gd name="T16" fmla="*/ 0 w 21600"/>
              <a:gd name="T17" fmla="*/ 13376 h 21600"/>
              <a:gd name="T18" fmla="*/ 21600 w 21600"/>
              <a:gd name="T19" fmla="*/ 13376 h 21600"/>
              <a:gd name="T20" fmla="*/ 400 w 21600"/>
              <a:gd name="T21" fmla="*/ 22400 h 21600"/>
              <a:gd name="T22" fmla="*/ 21200 w 21600"/>
              <a:gd name="T23" fmla="*/ 30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5152"/>
                </a:moveTo>
                <a:lnTo>
                  <a:pt x="2941" y="0"/>
                </a:lnTo>
                <a:lnTo>
                  <a:pt x="18625" y="0"/>
                </a:lnTo>
                <a:lnTo>
                  <a:pt x="21600" y="5152"/>
                </a:lnTo>
                <a:lnTo>
                  <a:pt x="21600" y="21600"/>
                </a:lnTo>
                <a:lnTo>
                  <a:pt x="0" y="21600"/>
                </a:lnTo>
                <a:lnTo>
                  <a:pt x="0" y="5152"/>
                </a:lnTo>
                <a:close/>
              </a:path>
              <a:path w="21600" h="21600" extrusionOk="0">
                <a:moveTo>
                  <a:pt x="0" y="5251"/>
                </a:moveTo>
                <a:lnTo>
                  <a:pt x="21600" y="5251"/>
                </a:lnTo>
                <a:moveTo>
                  <a:pt x="1961" y="11791"/>
                </a:moveTo>
                <a:lnTo>
                  <a:pt x="1961" y="14268"/>
                </a:lnTo>
                <a:lnTo>
                  <a:pt x="2806" y="14268"/>
                </a:lnTo>
                <a:lnTo>
                  <a:pt x="2806" y="11791"/>
                </a:lnTo>
                <a:lnTo>
                  <a:pt x="1961" y="11791"/>
                </a:lnTo>
                <a:close/>
              </a:path>
              <a:path w="21600" h="21600" extrusionOk="0">
                <a:moveTo>
                  <a:pt x="3685" y="11791"/>
                </a:moveTo>
                <a:lnTo>
                  <a:pt x="3685" y="14268"/>
                </a:lnTo>
                <a:lnTo>
                  <a:pt x="4530" y="14268"/>
                </a:lnTo>
                <a:lnTo>
                  <a:pt x="4530" y="11791"/>
                </a:lnTo>
                <a:lnTo>
                  <a:pt x="3685" y="11791"/>
                </a:lnTo>
                <a:close/>
              </a:path>
              <a:path w="21600" h="21600" extrusionOk="0">
                <a:moveTo>
                  <a:pt x="5408" y="11791"/>
                </a:moveTo>
                <a:lnTo>
                  <a:pt x="5408" y="14268"/>
                </a:lnTo>
                <a:lnTo>
                  <a:pt x="6254" y="14268"/>
                </a:lnTo>
                <a:lnTo>
                  <a:pt x="6254" y="11791"/>
                </a:lnTo>
                <a:lnTo>
                  <a:pt x="5408" y="11791"/>
                </a:lnTo>
                <a:close/>
              </a:path>
              <a:path w="21600" h="21600" extrusionOk="0">
                <a:moveTo>
                  <a:pt x="7132" y="11791"/>
                </a:moveTo>
                <a:lnTo>
                  <a:pt x="7132" y="14268"/>
                </a:lnTo>
                <a:lnTo>
                  <a:pt x="7977" y="14268"/>
                </a:lnTo>
                <a:lnTo>
                  <a:pt x="7977" y="11791"/>
                </a:lnTo>
                <a:lnTo>
                  <a:pt x="7132" y="11791"/>
                </a:lnTo>
                <a:close/>
              </a:path>
            </a:pathLst>
          </a:custGeom>
          <a:solidFill>
            <a:schemeClr val="bg1">
              <a:lumMod val="65000"/>
            </a:schemeClr>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dirty="0"/>
          </a:p>
        </p:txBody>
      </p:sp>
      <p:sp>
        <p:nvSpPr>
          <p:cNvPr id="55" name="Rectangle 6"/>
          <p:cNvSpPr>
            <a:spLocks noChangeArrowheads="1"/>
          </p:cNvSpPr>
          <p:nvPr/>
        </p:nvSpPr>
        <p:spPr bwMode="auto">
          <a:xfrm>
            <a:off x="1961804" y="3690820"/>
            <a:ext cx="477865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eaLnBrk="0" hangingPunct="0"/>
            <a:r>
              <a:rPr lang="zh-CN" altLang="en-US" b="1" dirty="0">
                <a:latin typeface="微软雅黑" pitchFamily="34" charset="-122"/>
                <a:ea typeface="微软雅黑" pitchFamily="34" charset="-122"/>
              </a:rPr>
              <a:t>以太网交换机的每个接口都是一个碰撞域</a:t>
            </a:r>
            <a:endParaRPr lang="fr-FR" altLang="zh-CN" b="1" dirty="0">
              <a:latin typeface="微软雅黑" pitchFamily="34" charset="-122"/>
              <a:ea typeface="微软雅黑" pitchFamily="34" charset="-122"/>
            </a:endParaRPr>
          </a:p>
        </p:txBody>
      </p:sp>
      <p:sp>
        <p:nvSpPr>
          <p:cNvPr id="2" name="灯片编号占位符 1">
            <a:extLst>
              <a:ext uri="{FF2B5EF4-FFF2-40B4-BE49-F238E27FC236}">
                <a16:creationId xmlns:a16="http://schemas.microsoft.com/office/drawing/2014/main" id="{E4536513-E82A-4DB5-B316-E3A77A6EE2CE}"/>
              </a:ext>
            </a:extLst>
          </p:cNvPr>
          <p:cNvSpPr>
            <a:spLocks noGrp="1"/>
          </p:cNvSpPr>
          <p:nvPr>
            <p:ph type="sldNum" sz="quarter" idx="12"/>
          </p:nvPr>
        </p:nvSpPr>
        <p:spPr/>
        <p:txBody>
          <a:bodyPr/>
          <a:lstStyle/>
          <a:p>
            <a:fld id="{C485880C-E2C3-4DAB-AE74-D9BE691626AC}" type="slidenum">
              <a:rPr lang="zh-CN" altLang="en-US" smtClean="0"/>
              <a:pPr/>
              <a:t>102</a:t>
            </a:fld>
            <a:endParaRPr lang="zh-CN" altLang="en-US"/>
          </a:p>
        </p:txBody>
      </p:sp>
    </p:spTree>
    <p:extLst>
      <p:ext uri="{BB962C8B-B14F-4D97-AF65-F5344CB8AC3E}">
        <p14:creationId xmlns:p14="http://schemas.microsoft.com/office/powerpoint/2010/main" val="3960161150"/>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indefinite" fill="hold" grpId="0" nodeType="withEffect">
                                  <p:stCondLst>
                                    <p:cond delay="0"/>
                                  </p:stCondLst>
                                  <p:endCondLst>
                                    <p:cond evt="onNext" delay="0">
                                      <p:tgtEl>
                                        <p:sldTgt/>
                                      </p:tgtEl>
                                    </p:cond>
                                  </p:endCondLst>
                                  <p:childTnLst>
                                    <p:anim calcmode="discrete" valueType="str">
                                      <p:cBhvr>
                                        <p:cTn id="6" dur="1000" fill="hold"/>
                                        <p:tgtEl>
                                          <p:spTgt spid="10"/>
                                        </p:tgtEl>
                                        <p:attrNameLst>
                                          <p:attrName>style.visibility</p:attrName>
                                        </p:attrNameLst>
                                      </p:cBhvr>
                                      <p:tavLst>
                                        <p:tav tm="0">
                                          <p:val>
                                            <p:strVal val="hidden"/>
                                          </p:val>
                                        </p:tav>
                                        <p:tav tm="50000">
                                          <p:val>
                                            <p:strVal val="visible"/>
                                          </p:val>
                                        </p:tav>
                                      </p:tavLst>
                                    </p:anim>
                                  </p:childTnLst>
                                </p:cTn>
                              </p:par>
                              <p:par>
                                <p:cTn id="7" presetID="35" presetClass="emph" presetSubtype="0" repeatCount="indefinite" fill="hold" grpId="0" nodeType="withEffect">
                                  <p:stCondLst>
                                    <p:cond delay="0"/>
                                  </p:stCondLst>
                                  <p:endCondLst>
                                    <p:cond evt="onNext" delay="0">
                                      <p:tgtEl>
                                        <p:sldTgt/>
                                      </p:tgtEl>
                                    </p:cond>
                                  </p:endCondLst>
                                  <p:childTnLst>
                                    <p:anim calcmode="discrete" valueType="str">
                                      <p:cBhvr>
                                        <p:cTn id="8" dur="1000" fill="hold"/>
                                        <p:tgtEl>
                                          <p:spTgt spid="24"/>
                                        </p:tgtEl>
                                        <p:attrNameLst>
                                          <p:attrName>style.visibility</p:attrName>
                                        </p:attrNameLst>
                                      </p:cBhvr>
                                      <p:tavLst>
                                        <p:tav tm="0">
                                          <p:val>
                                            <p:strVal val="hidden"/>
                                          </p:val>
                                        </p:tav>
                                        <p:tav tm="50000">
                                          <p:val>
                                            <p:strVal val="visible"/>
                                          </p:val>
                                        </p:tav>
                                      </p:tavLst>
                                    </p:anim>
                                  </p:childTnLst>
                                </p:cTn>
                              </p:par>
                              <p:par>
                                <p:cTn id="9" presetID="35" presetClass="emph" presetSubtype="0" repeatCount="indefinite" fill="hold" grpId="0" nodeType="withEffect">
                                  <p:stCondLst>
                                    <p:cond delay="0"/>
                                  </p:stCondLst>
                                  <p:endCondLst>
                                    <p:cond evt="onNext" delay="0">
                                      <p:tgtEl>
                                        <p:sldTgt/>
                                      </p:tgtEl>
                                    </p:cond>
                                  </p:endCondLst>
                                  <p:childTnLst>
                                    <p:anim calcmode="discrete" valueType="str">
                                      <p:cBhvr>
                                        <p:cTn id="10" dur="1000" fill="hold"/>
                                        <p:tgtEl>
                                          <p:spTgt spid="11"/>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24" grpId="0" animBg="1"/>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6"/>
          <p:cNvSpPr>
            <a:spLocks noChangeArrowheads="1"/>
          </p:cNvSpPr>
          <p:nvPr/>
        </p:nvSpPr>
        <p:spPr bwMode="auto">
          <a:xfrm>
            <a:off x="502919" y="1004233"/>
            <a:ext cx="8129015" cy="26314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接口</a:t>
            </a:r>
            <a:r>
              <a:rPr lang="zh-CN" altLang="en-US" sz="2000" b="1" dirty="0">
                <a:solidFill>
                  <a:srgbClr val="0000FF"/>
                </a:solidFill>
                <a:latin typeface="微软雅黑" pitchFamily="34" charset="-122"/>
                <a:ea typeface="微软雅黑" pitchFamily="34" charset="-122"/>
              </a:rPr>
              <a:t>有存储器</a:t>
            </a:r>
            <a:r>
              <a:rPr lang="zh-CN" altLang="en-US" sz="2000" b="1" dirty="0">
                <a:latin typeface="微软雅黑" pitchFamily="34" charset="-122"/>
                <a:ea typeface="微软雅黑" pitchFamily="34" charset="-122"/>
              </a:rPr>
              <a:t>。</a:t>
            </a:r>
          </a:p>
          <a:p>
            <a:pPr marL="342900" indent="-342900" eaLnBrk="0" hangingPunct="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即插即用。</a:t>
            </a:r>
            <a:r>
              <a:rPr lang="zh-CN" altLang="en-US" sz="2000" b="1" dirty="0">
                <a:latin typeface="微软雅黑" pitchFamily="34" charset="-122"/>
                <a:ea typeface="微软雅黑" pitchFamily="34" charset="-122"/>
              </a:rPr>
              <a:t>其内部的帧</a:t>
            </a:r>
            <a:r>
              <a:rPr lang="zh-CN" altLang="en-US" sz="2000" b="1" dirty="0">
                <a:solidFill>
                  <a:srgbClr val="C00000"/>
                </a:solidFill>
                <a:latin typeface="微软雅黑" pitchFamily="34" charset="-122"/>
                <a:ea typeface="微软雅黑" pitchFamily="34" charset="-122"/>
              </a:rPr>
              <a:t>交换表</a:t>
            </a:r>
            <a:r>
              <a:rPr lang="zh-CN" altLang="en-US" sz="2000" b="1" dirty="0">
                <a:latin typeface="微软雅黑" pitchFamily="34" charset="-122"/>
                <a:ea typeface="微软雅黑" pitchFamily="34" charset="-122"/>
              </a:rPr>
              <a:t>（又称为</a:t>
            </a:r>
            <a:r>
              <a:rPr lang="zh-CN" altLang="en-US" sz="2000" b="1" dirty="0">
                <a:solidFill>
                  <a:srgbClr val="0000FF"/>
                </a:solidFill>
                <a:latin typeface="微软雅黑" pitchFamily="34" charset="-122"/>
                <a:ea typeface="微软雅黑" pitchFamily="34" charset="-122"/>
              </a:rPr>
              <a:t>地址表</a:t>
            </a:r>
            <a:r>
              <a:rPr lang="zh-CN" altLang="en-US" sz="2000" b="1" dirty="0">
                <a:latin typeface="微软雅黑" pitchFamily="34" charset="-122"/>
                <a:ea typeface="微软雅黑" pitchFamily="34" charset="-122"/>
              </a:rPr>
              <a:t>）是通过</a:t>
            </a:r>
            <a:r>
              <a:rPr lang="zh-CN" altLang="en-US" sz="2000" b="1" dirty="0">
                <a:solidFill>
                  <a:srgbClr val="C00000"/>
                </a:solidFill>
                <a:latin typeface="微软雅黑" pitchFamily="34" charset="-122"/>
                <a:ea typeface="微软雅黑" pitchFamily="34" charset="-122"/>
              </a:rPr>
              <a:t>自学习算法</a:t>
            </a:r>
            <a:r>
              <a:rPr lang="zh-CN" altLang="en-US" sz="2000" b="1" dirty="0">
                <a:latin typeface="微软雅黑" pitchFamily="34" charset="-122"/>
                <a:ea typeface="微软雅黑" pitchFamily="34" charset="-122"/>
              </a:rPr>
              <a:t>自动地逐渐建立起来的。这种交换表就是一个内容可寻址存储器</a:t>
            </a:r>
            <a:r>
              <a:rPr lang="en-US" altLang="zh-CN" sz="2000" b="1" dirty="0">
                <a:latin typeface="微软雅黑" pitchFamily="34" charset="-122"/>
                <a:ea typeface="微软雅黑" pitchFamily="34" charset="-122"/>
              </a:rPr>
              <a:t>CAM (Content addressable Memory)</a:t>
            </a:r>
            <a:r>
              <a:rPr lang="zh-CN" altLang="en-US" sz="2000" b="1" dirty="0">
                <a:latin typeface="微软雅黑" pitchFamily="34" charset="-122"/>
                <a:ea typeface="微软雅黑" pitchFamily="34" charset="-122"/>
              </a:rPr>
              <a:t>。</a:t>
            </a: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使用</a:t>
            </a:r>
            <a:r>
              <a:rPr lang="zh-CN" altLang="en-US" sz="2000" b="1" dirty="0">
                <a:solidFill>
                  <a:srgbClr val="0000FF"/>
                </a:solidFill>
                <a:latin typeface="微软雅黑" pitchFamily="34" charset="-122"/>
                <a:ea typeface="微软雅黑" pitchFamily="34" charset="-122"/>
              </a:rPr>
              <a:t>专用的交换结构芯片</a:t>
            </a:r>
            <a:r>
              <a:rPr lang="zh-CN" altLang="en-US" sz="2000" b="1" dirty="0">
                <a:latin typeface="微软雅黑" pitchFamily="34" charset="-122"/>
                <a:ea typeface="微软雅黑" pitchFamily="34" charset="-122"/>
              </a:rPr>
              <a:t>，用硬件转发，其转发速率要比使用软件转发的网桥快很多。</a:t>
            </a:r>
            <a:endParaRPr lang="en-US" altLang="zh-CN" sz="2000" b="1" dirty="0">
              <a:latin typeface="微软雅黑" pitchFamily="34" charset="-122"/>
              <a:ea typeface="微软雅黑" pitchFamily="34" charset="-122"/>
            </a:endParaRPr>
          </a:p>
        </p:txBody>
      </p:sp>
      <p:sp>
        <p:nvSpPr>
          <p:cNvPr id="8" name="AutoShape 5"/>
          <p:cNvSpPr>
            <a:spLocks noChangeArrowheads="1"/>
          </p:cNvSpPr>
          <p:nvPr/>
        </p:nvSpPr>
        <p:spPr bwMode="auto">
          <a:xfrm>
            <a:off x="502919" y="649024"/>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3165889" y="625934"/>
            <a:ext cx="280237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1. </a:t>
            </a:r>
            <a:r>
              <a:rPr lang="zh-CN" altLang="en-US" sz="2000" b="1" dirty="0">
                <a:solidFill>
                  <a:schemeClr val="bg1"/>
                </a:solidFill>
                <a:latin typeface="微软雅黑" pitchFamily="34" charset="-122"/>
                <a:ea typeface="微软雅黑" pitchFamily="34" charset="-122"/>
              </a:rPr>
              <a:t>以太网交换机的特点</a:t>
            </a:r>
            <a:endParaRPr lang="fr-FR" altLang="zh-CN" sz="2000" b="1" dirty="0">
              <a:solidFill>
                <a:schemeClr val="bg1"/>
              </a:solidFill>
              <a:latin typeface="微软雅黑" pitchFamily="34" charset="-122"/>
              <a:ea typeface="微软雅黑" pitchFamily="34" charset="-122"/>
            </a:endParaRPr>
          </a:p>
        </p:txBody>
      </p:sp>
      <p:sp>
        <p:nvSpPr>
          <p:cNvPr id="3" name="矩形 2"/>
          <p:cNvSpPr/>
          <p:nvPr/>
        </p:nvSpPr>
        <p:spPr>
          <a:xfrm>
            <a:off x="895620" y="3727327"/>
            <a:ext cx="7342908" cy="400110"/>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r>
              <a:rPr lang="zh-CN" altLang="en-US" sz="2000" b="1" dirty="0">
                <a:latin typeface="微软雅黑" panose="020B0503020204020204" pitchFamily="34" charset="-122"/>
                <a:ea typeface="微软雅黑" panose="020B0503020204020204" pitchFamily="34" charset="-122"/>
              </a:rPr>
              <a:t>以太网交换机的性能远远超过普通的集线器，而且价格并不贵。</a:t>
            </a:r>
          </a:p>
        </p:txBody>
      </p:sp>
      <p:sp>
        <p:nvSpPr>
          <p:cNvPr id="2" name="灯片编号占位符 1">
            <a:extLst>
              <a:ext uri="{FF2B5EF4-FFF2-40B4-BE49-F238E27FC236}">
                <a16:creationId xmlns:a16="http://schemas.microsoft.com/office/drawing/2014/main" id="{09C21A57-07B8-4B46-B2CD-A6BBD41F8C45}"/>
              </a:ext>
            </a:extLst>
          </p:cNvPr>
          <p:cNvSpPr>
            <a:spLocks noGrp="1"/>
          </p:cNvSpPr>
          <p:nvPr>
            <p:ph type="sldNum" sz="quarter" idx="12"/>
          </p:nvPr>
        </p:nvSpPr>
        <p:spPr/>
        <p:txBody>
          <a:bodyPr/>
          <a:lstStyle/>
          <a:p>
            <a:fld id="{C485880C-E2C3-4DAB-AE74-D9BE691626AC}" type="slidenum">
              <a:rPr lang="zh-CN" altLang="en-US" smtClean="0"/>
              <a:pPr/>
              <a:t>103</a:t>
            </a:fld>
            <a:endParaRPr lang="zh-CN" altLang="en-US"/>
          </a:p>
        </p:txBody>
      </p:sp>
    </p:spTree>
    <p:extLst>
      <p:ext uri="{BB962C8B-B14F-4D97-AF65-F5344CB8AC3E}">
        <p14:creationId xmlns:p14="http://schemas.microsoft.com/office/powerpoint/2010/main" val="1582578882"/>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502919" y="649024"/>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 name="Rectangle 6"/>
          <p:cNvSpPr>
            <a:spLocks noChangeArrowheads="1"/>
          </p:cNvSpPr>
          <p:nvPr/>
        </p:nvSpPr>
        <p:spPr bwMode="auto">
          <a:xfrm>
            <a:off x="3320579" y="625934"/>
            <a:ext cx="249299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以太网交换机的优点</a:t>
            </a:r>
            <a:endParaRPr lang="fr-FR" altLang="zh-CN" sz="2000" b="1" dirty="0">
              <a:solidFill>
                <a:schemeClr val="bg1"/>
              </a:solidFill>
              <a:latin typeface="微软雅黑" pitchFamily="34" charset="-122"/>
              <a:ea typeface="微软雅黑" pitchFamily="34" charset="-122"/>
            </a:endParaRPr>
          </a:p>
        </p:txBody>
      </p:sp>
      <p:sp>
        <p:nvSpPr>
          <p:cNvPr id="4" name="AutoShape 42"/>
          <p:cNvSpPr>
            <a:spLocks noChangeArrowheads="1"/>
          </p:cNvSpPr>
          <p:nvPr/>
        </p:nvSpPr>
        <p:spPr bwMode="auto">
          <a:xfrm>
            <a:off x="502919" y="1526103"/>
            <a:ext cx="3944943" cy="1916447"/>
          </a:xfrm>
          <a:prstGeom prst="roundRect">
            <a:avLst>
              <a:gd name="adj" fmla="val 16667"/>
            </a:avLst>
          </a:prstGeom>
          <a:solidFill>
            <a:srgbClr val="66FFFF"/>
          </a:solidFill>
          <a:ln w="12700">
            <a:solidFill>
              <a:srgbClr val="00B0F0"/>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5" name="Text Box 49"/>
          <p:cNvSpPr txBox="1">
            <a:spLocks noChangeArrowheads="1"/>
          </p:cNvSpPr>
          <p:nvPr/>
        </p:nvSpPr>
        <p:spPr bwMode="auto">
          <a:xfrm>
            <a:off x="2209705" y="1697548"/>
            <a:ext cx="109731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1200" b="1" dirty="0">
                <a:latin typeface="微软雅黑" pitchFamily="34" charset="-122"/>
                <a:ea typeface="微软雅黑" pitchFamily="34" charset="-122"/>
              </a:rPr>
              <a:t>集线器</a:t>
            </a:r>
          </a:p>
        </p:txBody>
      </p:sp>
      <p:sp>
        <p:nvSpPr>
          <p:cNvPr id="6" name="Line 60"/>
          <p:cNvSpPr>
            <a:spLocks noChangeShapeType="1"/>
          </p:cNvSpPr>
          <p:nvPr/>
        </p:nvSpPr>
        <p:spPr bwMode="auto">
          <a:xfrm flipH="1">
            <a:off x="1249184" y="2155585"/>
            <a:ext cx="1186006" cy="70425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7" name="Line 62"/>
          <p:cNvSpPr>
            <a:spLocks noChangeShapeType="1"/>
          </p:cNvSpPr>
          <p:nvPr/>
        </p:nvSpPr>
        <p:spPr bwMode="auto">
          <a:xfrm>
            <a:off x="2730652" y="2155585"/>
            <a:ext cx="267380" cy="68835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8" name="Line 63"/>
          <p:cNvSpPr>
            <a:spLocks noChangeShapeType="1"/>
          </p:cNvSpPr>
          <p:nvPr/>
        </p:nvSpPr>
        <p:spPr bwMode="auto">
          <a:xfrm>
            <a:off x="2824263" y="2155584"/>
            <a:ext cx="926603" cy="73485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9" name="Line 64"/>
          <p:cNvSpPr>
            <a:spLocks noChangeShapeType="1"/>
          </p:cNvSpPr>
          <p:nvPr/>
        </p:nvSpPr>
        <p:spPr bwMode="auto">
          <a:xfrm flipH="1">
            <a:off x="2050433" y="2155585"/>
            <a:ext cx="384756" cy="73485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pic>
        <p:nvPicPr>
          <p:cNvPr id="10" name="Picture 6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20744748">
            <a:off x="2224037" y="1910097"/>
            <a:ext cx="929488" cy="4170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239"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25023" y="2768375"/>
            <a:ext cx="448323" cy="448323"/>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39"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862580" y="2768375"/>
            <a:ext cx="448323" cy="448323"/>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39"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824263" y="2768375"/>
            <a:ext cx="448323" cy="448323"/>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39"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526705" y="2768375"/>
            <a:ext cx="448323" cy="448323"/>
          </a:xfrm>
          <a:prstGeom prst="rect">
            <a:avLst/>
          </a:prstGeom>
          <a:noFill/>
          <a:extLst>
            <a:ext uri="{909E8E84-426E-40DD-AFC4-6F175D3DCCD1}">
              <a14:hiddenFill xmlns:a14="http://schemas.microsoft.com/office/drawing/2010/main">
                <a:solidFill>
                  <a:srgbClr val="FFFFFF"/>
                </a:solidFill>
              </a14:hiddenFill>
            </a:ext>
          </a:extLst>
        </p:spPr>
      </p:pic>
      <p:sp>
        <p:nvSpPr>
          <p:cNvPr id="15" name="AutoShape 42"/>
          <p:cNvSpPr>
            <a:spLocks noChangeArrowheads="1"/>
          </p:cNvSpPr>
          <p:nvPr/>
        </p:nvSpPr>
        <p:spPr bwMode="auto">
          <a:xfrm>
            <a:off x="4642792" y="1526104"/>
            <a:ext cx="3989143" cy="1916447"/>
          </a:xfrm>
          <a:prstGeom prst="roundRect">
            <a:avLst>
              <a:gd name="adj" fmla="val 16667"/>
            </a:avLst>
          </a:prstGeom>
          <a:solidFill>
            <a:srgbClr val="66FFFF"/>
          </a:solidFill>
          <a:ln w="12700">
            <a:solidFill>
              <a:srgbClr val="00B0F0"/>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16" name="Text Box 49"/>
          <p:cNvSpPr txBox="1">
            <a:spLocks noChangeArrowheads="1"/>
          </p:cNvSpPr>
          <p:nvPr/>
        </p:nvSpPr>
        <p:spPr bwMode="auto">
          <a:xfrm>
            <a:off x="6237825" y="1711404"/>
            <a:ext cx="109731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1200" b="1" dirty="0">
                <a:latin typeface="微软雅黑" pitchFamily="34" charset="-122"/>
                <a:ea typeface="微软雅黑" pitchFamily="34" charset="-122"/>
              </a:rPr>
              <a:t>交换机</a:t>
            </a:r>
          </a:p>
        </p:txBody>
      </p:sp>
      <p:sp>
        <p:nvSpPr>
          <p:cNvPr id="17" name="Line 60"/>
          <p:cNvSpPr>
            <a:spLocks noChangeShapeType="1"/>
          </p:cNvSpPr>
          <p:nvPr/>
        </p:nvSpPr>
        <p:spPr bwMode="auto">
          <a:xfrm flipH="1">
            <a:off x="5374289" y="2155586"/>
            <a:ext cx="1186006" cy="70425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18" name="Line 62"/>
          <p:cNvSpPr>
            <a:spLocks noChangeShapeType="1"/>
          </p:cNvSpPr>
          <p:nvPr/>
        </p:nvSpPr>
        <p:spPr bwMode="auto">
          <a:xfrm>
            <a:off x="6855757" y="2155586"/>
            <a:ext cx="267380" cy="68835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19" name="Line 63"/>
          <p:cNvSpPr>
            <a:spLocks noChangeShapeType="1"/>
          </p:cNvSpPr>
          <p:nvPr/>
        </p:nvSpPr>
        <p:spPr bwMode="auto">
          <a:xfrm>
            <a:off x="6949368" y="2155585"/>
            <a:ext cx="926603" cy="73485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20" name="Line 64"/>
          <p:cNvSpPr>
            <a:spLocks noChangeShapeType="1"/>
          </p:cNvSpPr>
          <p:nvPr/>
        </p:nvSpPr>
        <p:spPr bwMode="auto">
          <a:xfrm flipH="1">
            <a:off x="6175538" y="2155586"/>
            <a:ext cx="384756" cy="73485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pic>
        <p:nvPicPr>
          <p:cNvPr id="21" name="Picture 239"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150128" y="2768376"/>
            <a:ext cx="448323" cy="448323"/>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39"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987685" y="2768376"/>
            <a:ext cx="448323" cy="448323"/>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39"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949368" y="2768376"/>
            <a:ext cx="448323" cy="448323"/>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39"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651810" y="2768376"/>
            <a:ext cx="448323" cy="448323"/>
          </a:xfrm>
          <a:prstGeom prst="rect">
            <a:avLst/>
          </a:prstGeom>
          <a:noFill/>
          <a:extLst>
            <a:ext uri="{909E8E84-426E-40DD-AFC4-6F175D3DCCD1}">
              <a14:hiddenFill xmlns:a14="http://schemas.microsoft.com/office/drawing/2010/main">
                <a:solidFill>
                  <a:srgbClr val="FFFFFF"/>
                </a:solidFill>
              </a14:hiddenFill>
            </a:ext>
          </a:extLst>
        </p:spPr>
      </p:pic>
      <p:sp>
        <p:nvSpPr>
          <p:cNvPr id="25" name="modem"/>
          <p:cNvSpPr>
            <a:spLocks noEditPoints="1" noChangeArrowheads="1"/>
          </p:cNvSpPr>
          <p:nvPr/>
        </p:nvSpPr>
        <p:spPr bwMode="auto">
          <a:xfrm>
            <a:off x="6280216" y="1993430"/>
            <a:ext cx="990656" cy="250365"/>
          </a:xfrm>
          <a:custGeom>
            <a:avLst/>
            <a:gdLst>
              <a:gd name="T0" fmla="*/ 0 w 21600"/>
              <a:gd name="T1" fmla="*/ 5152 h 21600"/>
              <a:gd name="T2" fmla="*/ 2941 w 21600"/>
              <a:gd name="T3" fmla="*/ 0 h 21600"/>
              <a:gd name="T4" fmla="*/ 18625 w 21600"/>
              <a:gd name="T5" fmla="*/ 0 h 21600"/>
              <a:gd name="T6" fmla="*/ 21600 w 21600"/>
              <a:gd name="T7" fmla="*/ 5152 h 21600"/>
              <a:gd name="T8" fmla="*/ 21600 w 21600"/>
              <a:gd name="T9" fmla="*/ 21600 h 21600"/>
              <a:gd name="T10" fmla="*/ 0 w 21600"/>
              <a:gd name="T11" fmla="*/ 21600 h 21600"/>
              <a:gd name="T12" fmla="*/ 10800 w 21600"/>
              <a:gd name="T13" fmla="*/ 0 h 21600"/>
              <a:gd name="T14" fmla="*/ 10800 w 21600"/>
              <a:gd name="T15" fmla="*/ 21600 h 21600"/>
              <a:gd name="T16" fmla="*/ 0 w 21600"/>
              <a:gd name="T17" fmla="*/ 13376 h 21600"/>
              <a:gd name="T18" fmla="*/ 21600 w 21600"/>
              <a:gd name="T19" fmla="*/ 13376 h 21600"/>
              <a:gd name="T20" fmla="*/ 400 w 21600"/>
              <a:gd name="T21" fmla="*/ 22400 h 21600"/>
              <a:gd name="T22" fmla="*/ 21200 w 21600"/>
              <a:gd name="T23" fmla="*/ 30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5152"/>
                </a:moveTo>
                <a:lnTo>
                  <a:pt x="2941" y="0"/>
                </a:lnTo>
                <a:lnTo>
                  <a:pt x="18625" y="0"/>
                </a:lnTo>
                <a:lnTo>
                  <a:pt x="21600" y="5152"/>
                </a:lnTo>
                <a:lnTo>
                  <a:pt x="21600" y="21600"/>
                </a:lnTo>
                <a:lnTo>
                  <a:pt x="0" y="21600"/>
                </a:lnTo>
                <a:lnTo>
                  <a:pt x="0" y="5152"/>
                </a:lnTo>
                <a:close/>
              </a:path>
              <a:path w="21600" h="21600" extrusionOk="0">
                <a:moveTo>
                  <a:pt x="0" y="5251"/>
                </a:moveTo>
                <a:lnTo>
                  <a:pt x="21600" y="5251"/>
                </a:lnTo>
                <a:moveTo>
                  <a:pt x="1961" y="11791"/>
                </a:moveTo>
                <a:lnTo>
                  <a:pt x="1961" y="14268"/>
                </a:lnTo>
                <a:lnTo>
                  <a:pt x="2806" y="14268"/>
                </a:lnTo>
                <a:lnTo>
                  <a:pt x="2806" y="11791"/>
                </a:lnTo>
                <a:lnTo>
                  <a:pt x="1961" y="11791"/>
                </a:lnTo>
                <a:close/>
              </a:path>
              <a:path w="21600" h="21600" extrusionOk="0">
                <a:moveTo>
                  <a:pt x="3685" y="11791"/>
                </a:moveTo>
                <a:lnTo>
                  <a:pt x="3685" y="14268"/>
                </a:lnTo>
                <a:lnTo>
                  <a:pt x="4530" y="14268"/>
                </a:lnTo>
                <a:lnTo>
                  <a:pt x="4530" y="11791"/>
                </a:lnTo>
                <a:lnTo>
                  <a:pt x="3685" y="11791"/>
                </a:lnTo>
                <a:close/>
              </a:path>
              <a:path w="21600" h="21600" extrusionOk="0">
                <a:moveTo>
                  <a:pt x="5408" y="11791"/>
                </a:moveTo>
                <a:lnTo>
                  <a:pt x="5408" y="14268"/>
                </a:lnTo>
                <a:lnTo>
                  <a:pt x="6254" y="14268"/>
                </a:lnTo>
                <a:lnTo>
                  <a:pt x="6254" y="11791"/>
                </a:lnTo>
                <a:lnTo>
                  <a:pt x="5408" y="11791"/>
                </a:lnTo>
                <a:close/>
              </a:path>
              <a:path w="21600" h="21600" extrusionOk="0">
                <a:moveTo>
                  <a:pt x="7132" y="11791"/>
                </a:moveTo>
                <a:lnTo>
                  <a:pt x="7132" y="14268"/>
                </a:lnTo>
                <a:lnTo>
                  <a:pt x="7977" y="14268"/>
                </a:lnTo>
                <a:lnTo>
                  <a:pt x="7977" y="11791"/>
                </a:lnTo>
                <a:lnTo>
                  <a:pt x="7132" y="11791"/>
                </a:lnTo>
                <a:close/>
              </a:path>
            </a:pathLst>
          </a:custGeom>
          <a:solidFill>
            <a:schemeClr val="bg1">
              <a:lumMod val="65000"/>
            </a:schemeClr>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dirty="0"/>
          </a:p>
        </p:txBody>
      </p:sp>
      <p:sp>
        <p:nvSpPr>
          <p:cNvPr id="26" name="矩形 25"/>
          <p:cNvSpPr/>
          <p:nvPr/>
        </p:nvSpPr>
        <p:spPr>
          <a:xfrm>
            <a:off x="683491" y="3455419"/>
            <a:ext cx="4013624" cy="656590"/>
          </a:xfrm>
          <a:prstGeom prst="rect">
            <a:avLst/>
          </a:prstGeom>
        </p:spPr>
        <p:txBody>
          <a:bodyPr wrap="square">
            <a:spAutoFit/>
          </a:bodyPr>
          <a:lstStyle/>
          <a:p>
            <a:pPr marL="285750" indent="-285750">
              <a:lnSpc>
                <a:spcPts val="2200"/>
              </a:lnSpc>
              <a:buClr>
                <a:srgbClr val="3366FF"/>
              </a:buClr>
              <a:buFont typeface="Wingdings" pitchFamily="2" charset="2"/>
              <a:buChar char="l"/>
            </a:pPr>
            <a:r>
              <a:rPr lang="en-US" altLang="zh-CN" sz="1600" b="1" dirty="0">
                <a:latin typeface="微软雅黑" pitchFamily="34" charset="-122"/>
                <a:ea typeface="微软雅黑" pitchFamily="34" charset="-122"/>
              </a:rPr>
              <a:t>N </a:t>
            </a:r>
            <a:r>
              <a:rPr lang="zh-CN" altLang="en-US" sz="1600" b="1" dirty="0">
                <a:latin typeface="微软雅黑" pitchFamily="34" charset="-122"/>
                <a:ea typeface="微软雅黑" pitchFamily="34" charset="-122"/>
              </a:rPr>
              <a:t>个用户共享集线器提供的带宽 </a:t>
            </a:r>
            <a:r>
              <a:rPr lang="en-US" altLang="zh-CN" sz="1600" b="1" dirty="0">
                <a:latin typeface="微软雅黑" pitchFamily="34" charset="-122"/>
                <a:ea typeface="微软雅黑" pitchFamily="34" charset="-122"/>
              </a:rPr>
              <a:t>B</a:t>
            </a:r>
            <a:r>
              <a:rPr lang="zh-CN" altLang="en-US" sz="1600" b="1" dirty="0">
                <a:latin typeface="微软雅黑" pitchFamily="34" charset="-122"/>
                <a:ea typeface="微软雅黑" pitchFamily="34" charset="-122"/>
              </a:rPr>
              <a:t>。</a:t>
            </a:r>
            <a:endParaRPr lang="en-US" altLang="zh-CN" sz="1600" b="1" dirty="0">
              <a:latin typeface="微软雅黑" pitchFamily="34" charset="-122"/>
              <a:ea typeface="微软雅黑" pitchFamily="34" charset="-122"/>
            </a:endParaRPr>
          </a:p>
          <a:p>
            <a:pPr marL="285750" indent="-285750">
              <a:lnSpc>
                <a:spcPts val="2200"/>
              </a:lnSpc>
              <a:buClr>
                <a:srgbClr val="3366FF"/>
              </a:buClr>
              <a:buFont typeface="Wingdings" pitchFamily="2" charset="2"/>
              <a:buChar char="l"/>
            </a:pPr>
            <a:r>
              <a:rPr lang="zh-CN" altLang="en-US" sz="1600" b="1" dirty="0">
                <a:latin typeface="微软雅黑" pitchFamily="34" charset="-122"/>
                <a:ea typeface="微软雅黑" pitchFamily="34" charset="-122"/>
              </a:rPr>
              <a:t>平均每个用户仅占有 </a:t>
            </a:r>
            <a:r>
              <a:rPr lang="en-US" altLang="zh-CN" sz="1600" b="1" dirty="0">
                <a:latin typeface="微软雅黑" pitchFamily="34" charset="-122"/>
                <a:ea typeface="微软雅黑" pitchFamily="34" charset="-122"/>
              </a:rPr>
              <a:t>B/N </a:t>
            </a:r>
            <a:r>
              <a:rPr lang="zh-CN" altLang="en-US" sz="1600" b="1" dirty="0">
                <a:latin typeface="微软雅黑" pitchFamily="34" charset="-122"/>
                <a:ea typeface="微软雅黑" pitchFamily="34" charset="-122"/>
              </a:rPr>
              <a:t>的带宽。</a:t>
            </a:r>
          </a:p>
        </p:txBody>
      </p:sp>
      <p:sp>
        <p:nvSpPr>
          <p:cNvPr id="27" name="矩形 26"/>
          <p:cNvSpPr/>
          <p:nvPr/>
        </p:nvSpPr>
        <p:spPr>
          <a:xfrm>
            <a:off x="4858650" y="3456729"/>
            <a:ext cx="3537205" cy="938719"/>
          </a:xfrm>
          <a:prstGeom prst="rect">
            <a:avLst/>
          </a:prstGeom>
        </p:spPr>
        <p:txBody>
          <a:bodyPr wrap="square">
            <a:spAutoFit/>
          </a:bodyPr>
          <a:lstStyle/>
          <a:p>
            <a:pPr marL="285750" indent="-285750">
              <a:lnSpc>
                <a:spcPts val="2200"/>
              </a:lnSpc>
              <a:buClr>
                <a:srgbClr val="3366FF"/>
              </a:buClr>
              <a:buFont typeface="Wingdings" pitchFamily="2" charset="2"/>
              <a:buChar char="l"/>
            </a:pPr>
            <a:r>
              <a:rPr lang="zh-CN" altLang="en-US" sz="1600" b="1" dirty="0">
                <a:latin typeface="微软雅黑" pitchFamily="34" charset="-122"/>
                <a:ea typeface="微软雅黑" pitchFamily="34" charset="-122"/>
              </a:rPr>
              <a:t>交换机为每个端口提供带宽 </a:t>
            </a:r>
            <a:r>
              <a:rPr lang="en-US" altLang="zh-CN" sz="1600" b="1" dirty="0">
                <a:latin typeface="微软雅黑" pitchFamily="34" charset="-122"/>
                <a:ea typeface="微软雅黑" pitchFamily="34" charset="-122"/>
              </a:rPr>
              <a:t>B</a:t>
            </a:r>
            <a:r>
              <a:rPr lang="zh-CN" altLang="en-US" sz="1600" b="1" dirty="0">
                <a:latin typeface="微软雅黑" pitchFamily="34" charset="-122"/>
                <a:ea typeface="微软雅黑" pitchFamily="34" charset="-122"/>
              </a:rPr>
              <a:t>。</a:t>
            </a:r>
            <a:endParaRPr lang="en-US" altLang="zh-CN" sz="1600" b="1" dirty="0">
              <a:latin typeface="微软雅黑" pitchFamily="34" charset="-122"/>
              <a:ea typeface="微软雅黑" pitchFamily="34" charset="-122"/>
            </a:endParaRPr>
          </a:p>
          <a:p>
            <a:pPr marL="285750" indent="-285750">
              <a:lnSpc>
                <a:spcPts val="2200"/>
              </a:lnSpc>
              <a:buClr>
                <a:srgbClr val="3366FF"/>
              </a:buClr>
              <a:buFont typeface="Wingdings" pitchFamily="2" charset="2"/>
              <a:buChar char="l"/>
            </a:pPr>
            <a:r>
              <a:rPr lang="en-US" altLang="zh-CN" sz="1600" b="1" dirty="0">
                <a:latin typeface="微软雅黑" pitchFamily="34" charset="-122"/>
                <a:ea typeface="微软雅黑" pitchFamily="34" charset="-122"/>
              </a:rPr>
              <a:t>N </a:t>
            </a:r>
            <a:r>
              <a:rPr lang="zh-CN" altLang="en-US" sz="1600" b="1" dirty="0">
                <a:latin typeface="微软雅黑" pitchFamily="34" charset="-122"/>
                <a:ea typeface="微软雅黑" pitchFamily="34" charset="-122"/>
              </a:rPr>
              <a:t>个用户，每个用户独占带宽 </a:t>
            </a:r>
            <a:r>
              <a:rPr lang="en-US" altLang="zh-CN" sz="1600" b="1" dirty="0">
                <a:latin typeface="微软雅黑" pitchFamily="34" charset="-122"/>
                <a:ea typeface="微软雅黑" pitchFamily="34" charset="-122"/>
              </a:rPr>
              <a:t>B</a:t>
            </a:r>
            <a:r>
              <a:rPr lang="zh-CN" altLang="en-US" sz="1600" b="1" dirty="0">
                <a:latin typeface="微软雅黑" pitchFamily="34" charset="-122"/>
                <a:ea typeface="微软雅黑" pitchFamily="34" charset="-122"/>
              </a:rPr>
              <a:t>。</a:t>
            </a:r>
            <a:endParaRPr lang="en-US" altLang="zh-CN" sz="1600" b="1" dirty="0">
              <a:latin typeface="微软雅黑" pitchFamily="34" charset="-122"/>
              <a:ea typeface="微软雅黑" pitchFamily="34" charset="-122"/>
            </a:endParaRPr>
          </a:p>
          <a:p>
            <a:pPr marL="285750" indent="-285750">
              <a:lnSpc>
                <a:spcPts val="2200"/>
              </a:lnSpc>
              <a:buClr>
                <a:srgbClr val="3366FF"/>
              </a:buClr>
              <a:buFont typeface="Wingdings" pitchFamily="2" charset="2"/>
              <a:buChar char="l"/>
            </a:pPr>
            <a:r>
              <a:rPr lang="zh-CN" altLang="en-US" sz="1600" b="1" dirty="0">
                <a:latin typeface="微软雅黑" pitchFamily="34" charset="-122"/>
                <a:ea typeface="微软雅黑" pitchFamily="34" charset="-122"/>
              </a:rPr>
              <a:t>交换机总容量达 </a:t>
            </a:r>
            <a:r>
              <a:rPr lang="en-US" altLang="zh-CN" sz="1600" b="1" dirty="0">
                <a:latin typeface="微软雅黑" pitchFamily="34" charset="-122"/>
                <a:ea typeface="微软雅黑" pitchFamily="34" charset="-122"/>
              </a:rPr>
              <a:t>B</a:t>
            </a:r>
            <a:r>
              <a:rPr lang="zh-CN" altLang="en-US" sz="1600" b="1" dirty="0">
                <a:latin typeface="微软雅黑" pitchFamily="34" charset="-122"/>
                <a:ea typeface="微软雅黑" pitchFamily="34" charset="-122"/>
              </a:rPr>
              <a:t> </a:t>
            </a:r>
            <a:r>
              <a:rPr lang="en-US" altLang="zh-CN" sz="1600" b="1" dirty="0">
                <a:latin typeface="微软雅黑" pitchFamily="34" charset="-122"/>
                <a:ea typeface="微软雅黑" pitchFamily="34" charset="-122"/>
              </a:rPr>
              <a:t>× N </a:t>
            </a:r>
            <a:r>
              <a:rPr lang="zh-CN" altLang="en-US" sz="1600" b="1" dirty="0">
                <a:latin typeface="微软雅黑" pitchFamily="34" charset="-122"/>
                <a:ea typeface="微软雅黑" pitchFamily="34" charset="-122"/>
              </a:rPr>
              <a:t>。</a:t>
            </a:r>
          </a:p>
        </p:txBody>
      </p:sp>
      <p:sp>
        <p:nvSpPr>
          <p:cNvPr id="28" name="矩形 27"/>
          <p:cNvSpPr/>
          <p:nvPr/>
        </p:nvSpPr>
        <p:spPr>
          <a:xfrm>
            <a:off x="2503055" y="1057734"/>
            <a:ext cx="4221018" cy="369332"/>
          </a:xfrm>
          <a:prstGeom prst="rect">
            <a:avLst/>
          </a:prstGeom>
          <a:solidFill>
            <a:srgbClr val="0000CC"/>
          </a:solidFill>
        </p:spPr>
        <p:style>
          <a:lnRef idx="1">
            <a:schemeClr val="accent1"/>
          </a:lnRef>
          <a:fillRef idx="2">
            <a:schemeClr val="accent1"/>
          </a:fillRef>
          <a:effectRef idx="1">
            <a:schemeClr val="accent1"/>
          </a:effectRef>
          <a:fontRef idx="minor">
            <a:schemeClr val="dk1"/>
          </a:fontRef>
        </p:style>
        <p:txBody>
          <a:bodyPr wrap="square">
            <a:spAutoFit/>
          </a:bodyPr>
          <a:lstStyle/>
          <a:p>
            <a:pPr algn="ctr"/>
            <a:r>
              <a:rPr lang="zh-CN" altLang="en-US" b="1" dirty="0">
                <a:solidFill>
                  <a:schemeClr val="bg1"/>
                </a:solidFill>
                <a:latin typeface="微软雅黑" panose="020B0503020204020204" pitchFamily="34" charset="-122"/>
                <a:ea typeface="微软雅黑" panose="020B0503020204020204" pitchFamily="34" charset="-122"/>
              </a:rPr>
              <a:t>每个用户独享带宽，增加了总容量</a:t>
            </a:r>
          </a:p>
        </p:txBody>
      </p:sp>
      <p:sp>
        <p:nvSpPr>
          <p:cNvPr id="29" name="灯片编号占位符 28">
            <a:extLst>
              <a:ext uri="{FF2B5EF4-FFF2-40B4-BE49-F238E27FC236}">
                <a16:creationId xmlns:a16="http://schemas.microsoft.com/office/drawing/2014/main" id="{13BB8CEC-4D33-44DF-B2E1-DA4FB770BD98}"/>
              </a:ext>
            </a:extLst>
          </p:cNvPr>
          <p:cNvSpPr>
            <a:spLocks noGrp="1"/>
          </p:cNvSpPr>
          <p:nvPr>
            <p:ph type="sldNum" sz="quarter" idx="12"/>
          </p:nvPr>
        </p:nvSpPr>
        <p:spPr/>
        <p:txBody>
          <a:bodyPr/>
          <a:lstStyle/>
          <a:p>
            <a:fld id="{C485880C-E2C3-4DAB-AE74-D9BE691626AC}" type="slidenum">
              <a:rPr lang="zh-CN" altLang="en-US" smtClean="0"/>
              <a:pPr/>
              <a:t>104</a:t>
            </a:fld>
            <a:endParaRPr lang="zh-CN" altLang="en-US"/>
          </a:p>
        </p:txBody>
      </p:sp>
    </p:spTree>
    <p:extLst>
      <p:ext uri="{BB962C8B-B14F-4D97-AF65-F5344CB8AC3E}">
        <p14:creationId xmlns:p14="http://schemas.microsoft.com/office/powerpoint/2010/main" val="792410448"/>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6"/>
          <p:cNvSpPr>
            <a:spLocks noChangeArrowheads="1"/>
          </p:cNvSpPr>
          <p:nvPr/>
        </p:nvSpPr>
        <p:spPr bwMode="auto">
          <a:xfrm>
            <a:off x="502919" y="1004233"/>
            <a:ext cx="8129015" cy="85901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存储转发方式</a:t>
            </a:r>
          </a:p>
          <a:p>
            <a:pPr marL="598488" lvl="1" indent="-342900">
              <a:lnSpc>
                <a:spcPts val="3000"/>
              </a:lnSpc>
              <a:buClr>
                <a:srgbClr val="7030A0"/>
              </a:buClr>
              <a:buSzPct val="75000"/>
              <a:buFont typeface="Wingdings" pitchFamily="2" charset="2"/>
              <a:buChar char="u"/>
            </a:pPr>
            <a:r>
              <a:rPr lang="zh-CN" altLang="en-US" b="1" dirty="0">
                <a:latin typeface="微软雅黑" pitchFamily="34" charset="-122"/>
                <a:ea typeface="微软雅黑" pitchFamily="34" charset="-122"/>
              </a:rPr>
              <a:t>把整个数据帧先缓存，再进行处理。</a:t>
            </a:r>
          </a:p>
        </p:txBody>
      </p:sp>
      <p:sp>
        <p:nvSpPr>
          <p:cNvPr id="8" name="AutoShape 5"/>
          <p:cNvSpPr>
            <a:spLocks noChangeArrowheads="1"/>
          </p:cNvSpPr>
          <p:nvPr/>
        </p:nvSpPr>
        <p:spPr bwMode="auto">
          <a:xfrm>
            <a:off x="502919" y="649024"/>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3064098" y="625934"/>
            <a:ext cx="300595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以太网交换机的交换方式</a:t>
            </a:r>
            <a:endParaRPr lang="fr-FR" altLang="zh-CN" sz="2000" b="1" dirty="0">
              <a:solidFill>
                <a:schemeClr val="bg1"/>
              </a:solidFill>
              <a:latin typeface="微软雅黑" pitchFamily="34" charset="-122"/>
              <a:ea typeface="微软雅黑" pitchFamily="34" charset="-122"/>
            </a:endParaRPr>
          </a:p>
        </p:txBody>
      </p:sp>
      <p:sp>
        <p:nvSpPr>
          <p:cNvPr id="6" name="Rectangle 46"/>
          <p:cNvSpPr>
            <a:spLocks noChangeArrowheads="1"/>
          </p:cNvSpPr>
          <p:nvPr/>
        </p:nvSpPr>
        <p:spPr bwMode="auto">
          <a:xfrm>
            <a:off x="502919" y="2173509"/>
            <a:ext cx="5242099" cy="205440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直通 </a:t>
            </a:r>
            <a:r>
              <a:rPr lang="en-US" altLang="zh-CN" sz="2000" b="1" dirty="0">
                <a:solidFill>
                  <a:srgbClr val="0000FF"/>
                </a:solidFill>
                <a:latin typeface="微软雅黑" pitchFamily="34" charset="-122"/>
                <a:ea typeface="微软雅黑" pitchFamily="34" charset="-122"/>
              </a:rPr>
              <a:t>(cut-through) </a:t>
            </a:r>
            <a:r>
              <a:rPr lang="zh-CN" altLang="en-US" sz="2000" b="1" dirty="0">
                <a:solidFill>
                  <a:srgbClr val="0000FF"/>
                </a:solidFill>
                <a:latin typeface="微软雅黑" pitchFamily="34" charset="-122"/>
                <a:ea typeface="微软雅黑" pitchFamily="34" charset="-122"/>
              </a:rPr>
              <a:t>方式</a:t>
            </a:r>
          </a:p>
          <a:p>
            <a:pPr marL="598488" lvl="1" indent="-342900">
              <a:lnSpc>
                <a:spcPts val="3000"/>
              </a:lnSpc>
              <a:buClr>
                <a:srgbClr val="7030A0"/>
              </a:buClr>
              <a:buSzPct val="75000"/>
              <a:buFont typeface="Wingdings" pitchFamily="2" charset="2"/>
              <a:buChar char="u"/>
            </a:pPr>
            <a:r>
              <a:rPr lang="zh-CN" altLang="en-US" b="1" dirty="0">
                <a:latin typeface="微软雅黑" pitchFamily="34" charset="-122"/>
                <a:ea typeface="微软雅黑" pitchFamily="34" charset="-122"/>
              </a:rPr>
              <a:t>接收数据帧的同时立即按数据帧的目的 </a:t>
            </a:r>
            <a:r>
              <a:rPr lang="en-US" altLang="zh-CN" b="1" dirty="0">
                <a:latin typeface="微软雅黑" pitchFamily="34" charset="-122"/>
                <a:ea typeface="微软雅黑" pitchFamily="34" charset="-122"/>
              </a:rPr>
              <a:t>MAC </a:t>
            </a:r>
            <a:r>
              <a:rPr lang="zh-CN" altLang="en-US" b="1" dirty="0">
                <a:latin typeface="微软雅黑" pitchFamily="34" charset="-122"/>
                <a:ea typeface="微软雅黑" pitchFamily="34" charset="-122"/>
              </a:rPr>
              <a:t>地址决定该帧的转发接口。</a:t>
            </a:r>
          </a:p>
          <a:p>
            <a:pPr marL="598488" lvl="1" indent="-342900">
              <a:lnSpc>
                <a:spcPts val="3000"/>
              </a:lnSpc>
              <a:buClr>
                <a:srgbClr val="7030A0"/>
              </a:buClr>
              <a:buSzPct val="75000"/>
              <a:buFont typeface="Wingdings" pitchFamily="2" charset="2"/>
              <a:buChar char="u"/>
            </a:pPr>
            <a:r>
              <a:rPr lang="zh-CN" altLang="en-US" b="1" dirty="0">
                <a:latin typeface="微软雅黑" pitchFamily="34" charset="-122"/>
                <a:ea typeface="微软雅黑" pitchFamily="34" charset="-122"/>
              </a:rPr>
              <a:t>缺点：不检查差错就直接将帧转发出去，有可能转发无效帧。</a:t>
            </a:r>
          </a:p>
        </p:txBody>
      </p:sp>
      <p:sp>
        <p:nvSpPr>
          <p:cNvPr id="7" name="Line 9"/>
          <p:cNvSpPr>
            <a:spLocks noChangeShapeType="1"/>
          </p:cNvSpPr>
          <p:nvPr/>
        </p:nvSpPr>
        <p:spPr bwMode="auto">
          <a:xfrm>
            <a:off x="6054461" y="1707628"/>
            <a:ext cx="762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 name="Line 10"/>
          <p:cNvSpPr>
            <a:spLocks noChangeShapeType="1"/>
          </p:cNvSpPr>
          <p:nvPr/>
        </p:nvSpPr>
        <p:spPr bwMode="auto">
          <a:xfrm flipH="1">
            <a:off x="7689296" y="1711093"/>
            <a:ext cx="85898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 name="Rectangle 4"/>
          <p:cNvSpPr>
            <a:spLocks noChangeArrowheads="1"/>
          </p:cNvSpPr>
          <p:nvPr/>
        </p:nvSpPr>
        <p:spPr bwMode="auto">
          <a:xfrm>
            <a:off x="6636344" y="1552062"/>
            <a:ext cx="1080000" cy="367121"/>
          </a:xfrm>
          <a:prstGeom prst="rect">
            <a:avLst/>
          </a:prstGeom>
          <a:solidFill>
            <a:srgbClr val="00FF99"/>
          </a:solidFill>
          <a:ln w="9525">
            <a:solidFill>
              <a:schemeClr val="tx1"/>
            </a:solidFill>
            <a:prstDash val="sysDash"/>
            <a:miter lim="800000"/>
            <a:headEnd/>
            <a:tailEnd/>
          </a:ln>
          <a:effectLst/>
          <a:scene3d>
            <a:camera prst="legacyObliqueTopRight"/>
            <a:lightRig rig="legacyFlat3" dir="l"/>
          </a:scene3d>
          <a:sp3d extrusionH="430200" contourW="6350" prstMaterial="translucentPowder">
            <a:bevelT w="13500" h="13500" prst="angle"/>
            <a:bevelB w="13500" h="13500" prst="angle"/>
            <a:contourClr>
              <a:schemeClr val="tx1"/>
            </a:contourClr>
          </a:sp3d>
          <a:extLst/>
        </p:spPr>
        <p:txBody>
          <a:bodyPr wrap="none" anchor="ctr">
            <a:flatTx/>
          </a:bodyPr>
          <a:lstStyle/>
          <a:p>
            <a:endParaRPr lang="zh-CN" altLang="en-US">
              <a:ea typeface="宋体" pitchFamily="2" charset="-122"/>
            </a:endParaRPr>
          </a:p>
        </p:txBody>
      </p:sp>
      <p:grpSp>
        <p:nvGrpSpPr>
          <p:cNvPr id="12" name="组合 11"/>
          <p:cNvGrpSpPr/>
          <p:nvPr/>
        </p:nvGrpSpPr>
        <p:grpSpPr>
          <a:xfrm>
            <a:off x="5887560" y="1600612"/>
            <a:ext cx="652463" cy="180000"/>
            <a:chOff x="7412182" y="737129"/>
            <a:chExt cx="652463" cy="114300"/>
          </a:xfrm>
        </p:grpSpPr>
        <p:sp>
          <p:nvSpPr>
            <p:cNvPr id="13" name="Rectangle 18"/>
            <p:cNvSpPr>
              <a:spLocks noChangeArrowheads="1"/>
            </p:cNvSpPr>
            <p:nvPr/>
          </p:nvSpPr>
          <p:spPr bwMode="auto">
            <a:xfrm>
              <a:off x="7412182" y="737129"/>
              <a:ext cx="652463" cy="114300"/>
            </a:xfrm>
            <a:prstGeom prst="rect">
              <a:avLst/>
            </a:prstGeom>
            <a:solidFill>
              <a:srgbClr val="FF0000"/>
            </a:solidFill>
            <a:ln>
              <a:noFill/>
            </a:ln>
            <a:effectLst/>
            <a:extLst>
              <a:ext uri="{91240B29-F687-4F45-9708-019B960494DF}">
                <a14:hiddenLine xmlns:a14="http://schemas.microsoft.com/office/drawing/2010/main" w="38100" algn="ctr">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sp>
          <p:nvSpPr>
            <p:cNvPr id="14" name="Rectangle 19"/>
            <p:cNvSpPr>
              <a:spLocks noChangeArrowheads="1"/>
            </p:cNvSpPr>
            <p:nvPr/>
          </p:nvSpPr>
          <p:spPr bwMode="auto">
            <a:xfrm>
              <a:off x="7869382" y="737129"/>
              <a:ext cx="195263" cy="114300"/>
            </a:xfrm>
            <a:prstGeom prst="rect">
              <a:avLst/>
            </a:prstGeom>
            <a:solidFill>
              <a:srgbClr val="0000FF"/>
            </a:solidFill>
            <a:ln>
              <a:noFill/>
            </a:ln>
            <a:effectLst/>
            <a:extLst>
              <a:ext uri="{91240B29-F687-4F45-9708-019B960494DF}">
                <a14:hiddenLine xmlns:a14="http://schemas.microsoft.com/office/drawing/2010/main" w="38100" algn="ctr">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grpSp>
      <p:sp>
        <p:nvSpPr>
          <p:cNvPr id="15" name="Line 9"/>
          <p:cNvSpPr>
            <a:spLocks noChangeShapeType="1"/>
          </p:cNvSpPr>
          <p:nvPr/>
        </p:nvSpPr>
        <p:spPr bwMode="auto">
          <a:xfrm>
            <a:off x="6054461" y="3254453"/>
            <a:ext cx="762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6" name="Line 10"/>
          <p:cNvSpPr>
            <a:spLocks noChangeShapeType="1"/>
          </p:cNvSpPr>
          <p:nvPr/>
        </p:nvSpPr>
        <p:spPr bwMode="auto">
          <a:xfrm flipH="1">
            <a:off x="7689296" y="3257918"/>
            <a:ext cx="85898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 name="Rectangle 4"/>
          <p:cNvSpPr>
            <a:spLocks noChangeArrowheads="1"/>
          </p:cNvSpPr>
          <p:nvPr/>
        </p:nvSpPr>
        <p:spPr bwMode="auto">
          <a:xfrm>
            <a:off x="6636344" y="3085032"/>
            <a:ext cx="1080000" cy="367121"/>
          </a:xfrm>
          <a:prstGeom prst="rect">
            <a:avLst/>
          </a:prstGeom>
          <a:solidFill>
            <a:srgbClr val="00FF99"/>
          </a:solidFill>
          <a:ln w="9525">
            <a:solidFill>
              <a:schemeClr val="tx1"/>
            </a:solidFill>
            <a:prstDash val="sysDash"/>
            <a:miter lim="800000"/>
            <a:headEnd/>
            <a:tailEnd/>
          </a:ln>
          <a:effectLst/>
          <a:scene3d>
            <a:camera prst="legacyObliqueTopRight"/>
            <a:lightRig rig="legacyFlat3" dir="l"/>
          </a:scene3d>
          <a:sp3d extrusionH="430200" contourW="6350" prstMaterial="translucentPowder">
            <a:bevelT w="13500" h="13500" prst="angle"/>
            <a:bevelB w="13500" h="13500" prst="angle"/>
            <a:contourClr>
              <a:schemeClr val="tx1"/>
            </a:contourClr>
          </a:sp3d>
          <a:extLst/>
        </p:spPr>
        <p:txBody>
          <a:bodyPr wrap="none" anchor="ctr">
            <a:flatTx/>
          </a:bodyPr>
          <a:lstStyle/>
          <a:p>
            <a:endParaRPr lang="zh-CN" altLang="en-US">
              <a:ea typeface="宋体" pitchFamily="2" charset="-122"/>
            </a:endParaRPr>
          </a:p>
        </p:txBody>
      </p:sp>
      <p:grpSp>
        <p:nvGrpSpPr>
          <p:cNvPr id="18" name="组合 17"/>
          <p:cNvGrpSpPr/>
          <p:nvPr/>
        </p:nvGrpSpPr>
        <p:grpSpPr>
          <a:xfrm>
            <a:off x="5887560" y="3133582"/>
            <a:ext cx="652463" cy="180000"/>
            <a:chOff x="7412182" y="737129"/>
            <a:chExt cx="652463" cy="114300"/>
          </a:xfrm>
        </p:grpSpPr>
        <p:sp>
          <p:nvSpPr>
            <p:cNvPr id="19" name="Rectangle 18"/>
            <p:cNvSpPr>
              <a:spLocks noChangeArrowheads="1"/>
            </p:cNvSpPr>
            <p:nvPr/>
          </p:nvSpPr>
          <p:spPr bwMode="auto">
            <a:xfrm>
              <a:off x="7412182" y="737129"/>
              <a:ext cx="652463" cy="114300"/>
            </a:xfrm>
            <a:prstGeom prst="rect">
              <a:avLst/>
            </a:prstGeom>
            <a:solidFill>
              <a:srgbClr val="FF0000"/>
            </a:solidFill>
            <a:ln>
              <a:noFill/>
            </a:ln>
            <a:effectLst/>
            <a:extLst>
              <a:ext uri="{91240B29-F687-4F45-9708-019B960494DF}">
                <a14:hiddenLine xmlns:a14="http://schemas.microsoft.com/office/drawing/2010/main" w="38100" algn="ctr">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sp>
          <p:nvSpPr>
            <p:cNvPr id="20" name="Rectangle 19"/>
            <p:cNvSpPr>
              <a:spLocks noChangeArrowheads="1"/>
            </p:cNvSpPr>
            <p:nvPr/>
          </p:nvSpPr>
          <p:spPr bwMode="auto">
            <a:xfrm>
              <a:off x="7869382" y="737129"/>
              <a:ext cx="195263" cy="114300"/>
            </a:xfrm>
            <a:prstGeom prst="rect">
              <a:avLst/>
            </a:prstGeom>
            <a:solidFill>
              <a:srgbClr val="0000FF"/>
            </a:solidFill>
            <a:ln>
              <a:noFill/>
            </a:ln>
            <a:effectLst/>
            <a:extLst>
              <a:ext uri="{91240B29-F687-4F45-9708-019B960494DF}">
                <a14:hiddenLine xmlns:a14="http://schemas.microsoft.com/office/drawing/2010/main" w="38100" algn="ctr">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grpSp>
      <p:sp>
        <p:nvSpPr>
          <p:cNvPr id="21" name="矩形 20"/>
          <p:cNvSpPr/>
          <p:nvPr/>
        </p:nvSpPr>
        <p:spPr>
          <a:xfrm>
            <a:off x="6733346" y="1108179"/>
            <a:ext cx="1107996" cy="276999"/>
          </a:xfrm>
          <a:prstGeom prst="rect">
            <a:avLst/>
          </a:prstGeom>
        </p:spPr>
        <p:txBody>
          <a:bodyPr wrap="none">
            <a:spAutoFit/>
          </a:bodyPr>
          <a:lstStyle/>
          <a:p>
            <a:r>
              <a:rPr lang="zh-CN" altLang="en-US" sz="1200" b="1" dirty="0">
                <a:latin typeface="微软雅黑" pitchFamily="34" charset="-122"/>
                <a:ea typeface="微软雅黑" pitchFamily="34" charset="-122"/>
              </a:rPr>
              <a:t>存储转发方式</a:t>
            </a:r>
            <a:endParaRPr lang="zh-CN" altLang="en-US" sz="1200" dirty="0"/>
          </a:p>
        </p:txBody>
      </p:sp>
      <p:sp>
        <p:nvSpPr>
          <p:cNvPr id="22" name="矩形 21"/>
          <p:cNvSpPr/>
          <p:nvPr/>
        </p:nvSpPr>
        <p:spPr>
          <a:xfrm>
            <a:off x="6885751" y="2650651"/>
            <a:ext cx="800219" cy="276999"/>
          </a:xfrm>
          <a:prstGeom prst="rect">
            <a:avLst/>
          </a:prstGeom>
        </p:spPr>
        <p:txBody>
          <a:bodyPr wrap="none">
            <a:spAutoFit/>
          </a:bodyPr>
          <a:lstStyle/>
          <a:p>
            <a:r>
              <a:rPr lang="zh-CN" altLang="en-US" sz="1200" b="1" dirty="0">
                <a:latin typeface="微软雅黑" pitchFamily="34" charset="-122"/>
                <a:ea typeface="微软雅黑" pitchFamily="34" charset="-122"/>
              </a:rPr>
              <a:t>直通方式</a:t>
            </a:r>
            <a:endParaRPr lang="zh-CN" altLang="en-US" sz="1200" dirty="0"/>
          </a:p>
        </p:txBody>
      </p:sp>
      <p:sp>
        <p:nvSpPr>
          <p:cNvPr id="2" name="灯片编号占位符 1">
            <a:extLst>
              <a:ext uri="{FF2B5EF4-FFF2-40B4-BE49-F238E27FC236}">
                <a16:creationId xmlns:a16="http://schemas.microsoft.com/office/drawing/2014/main" id="{93C4D661-7D19-4F6D-A7E4-5FB6EC047BC7}"/>
              </a:ext>
            </a:extLst>
          </p:cNvPr>
          <p:cNvSpPr>
            <a:spLocks noGrp="1"/>
          </p:cNvSpPr>
          <p:nvPr>
            <p:ph type="sldNum" sz="quarter" idx="12"/>
          </p:nvPr>
        </p:nvSpPr>
        <p:spPr/>
        <p:txBody>
          <a:bodyPr/>
          <a:lstStyle/>
          <a:p>
            <a:fld id="{C485880C-E2C3-4DAB-AE74-D9BE691626AC}" type="slidenum">
              <a:rPr lang="zh-CN" altLang="en-US" smtClean="0"/>
              <a:pPr/>
              <a:t>105</a:t>
            </a:fld>
            <a:endParaRPr lang="zh-CN" altLang="en-US"/>
          </a:p>
        </p:txBody>
      </p:sp>
    </p:spTree>
    <p:extLst>
      <p:ext uri="{BB962C8B-B14F-4D97-AF65-F5344CB8AC3E}">
        <p14:creationId xmlns:p14="http://schemas.microsoft.com/office/powerpoint/2010/main" val="3661173153"/>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nodeType="clickEffect">
                                  <p:stCondLst>
                                    <p:cond delay="0"/>
                                  </p:stCondLst>
                                  <p:childTnLst>
                                    <p:animMotion origin="layout" path="M -3.88889E-6 -3.7037E-6 L 0.10921 -3.7037E-6 " pathEditMode="relative" rAng="0" ptsTypes="AA">
                                      <p:cBhvr>
                                        <p:cTn id="6" dur="2000" fill="hold"/>
                                        <p:tgtEl>
                                          <p:spTgt spid="12"/>
                                        </p:tgtEl>
                                        <p:attrNameLst>
                                          <p:attrName>ppt_x</p:attrName>
                                          <p:attrName>ppt_y</p:attrName>
                                        </p:attrNameLst>
                                      </p:cBhvr>
                                      <p:rCtr x="5451" y="0"/>
                                    </p:animMotion>
                                  </p:childTnLst>
                                </p:cTn>
                              </p:par>
                            </p:childTnLst>
                          </p:cTn>
                        </p:par>
                        <p:par>
                          <p:cTn id="7" fill="hold">
                            <p:stCondLst>
                              <p:cond delay="2000"/>
                            </p:stCondLst>
                            <p:childTnLst>
                              <p:par>
                                <p:cTn id="8" presetID="63" presetClass="path" presetSubtype="0" accel="50000" decel="50000" fill="hold" nodeType="afterEffect">
                                  <p:stCondLst>
                                    <p:cond delay="400"/>
                                  </p:stCondLst>
                                  <p:childTnLst>
                                    <p:animMotion origin="layout" path="M 0.10921 -3.7037E-6 L 0.25469 -3.7037E-6 " pathEditMode="relative" rAng="0" ptsTypes="AA">
                                      <p:cBhvr>
                                        <p:cTn id="9" dur="3100" fill="hold"/>
                                        <p:tgtEl>
                                          <p:spTgt spid="12"/>
                                        </p:tgtEl>
                                        <p:attrNameLst>
                                          <p:attrName>ppt_x</p:attrName>
                                          <p:attrName>ppt_y</p:attrName>
                                        </p:attrNameLst>
                                      </p:cBhvr>
                                      <p:rCtr x="7274" y="0"/>
                                    </p:animMotion>
                                  </p:childTnLst>
                                </p:cTn>
                              </p:par>
                            </p:childTnLst>
                          </p:cTn>
                        </p:par>
                      </p:childTnLst>
                    </p:cTn>
                  </p:par>
                  <p:par>
                    <p:cTn id="10" fill="hold">
                      <p:stCondLst>
                        <p:cond delay="indefinite"/>
                      </p:stCondLst>
                      <p:childTnLst>
                        <p:par>
                          <p:cTn id="11" fill="hold">
                            <p:stCondLst>
                              <p:cond delay="0"/>
                            </p:stCondLst>
                            <p:childTnLst>
                              <p:par>
                                <p:cTn id="12" presetID="63" presetClass="path" presetSubtype="0" accel="50000" decel="50000" fill="hold" nodeType="clickEffect">
                                  <p:stCondLst>
                                    <p:cond delay="0"/>
                                  </p:stCondLst>
                                  <p:childTnLst>
                                    <p:animMotion origin="layout" path="M -3.88889E-6 -3.20988E-6 L 0.04375 0.00093 " pathEditMode="relative" rAng="0" ptsTypes="AA">
                                      <p:cBhvr>
                                        <p:cTn id="13" dur="2000" fill="hold"/>
                                        <p:tgtEl>
                                          <p:spTgt spid="18"/>
                                        </p:tgtEl>
                                        <p:attrNameLst>
                                          <p:attrName>ppt_x</p:attrName>
                                          <p:attrName>ppt_y</p:attrName>
                                        </p:attrNameLst>
                                      </p:cBhvr>
                                      <p:rCtr x="2187" y="31"/>
                                    </p:animMotion>
                                  </p:childTnLst>
                                </p:cTn>
                              </p:par>
                            </p:childTnLst>
                          </p:cTn>
                        </p:par>
                        <p:par>
                          <p:cTn id="14" fill="hold">
                            <p:stCondLst>
                              <p:cond delay="2000"/>
                            </p:stCondLst>
                            <p:childTnLst>
                              <p:par>
                                <p:cTn id="15" presetID="63" presetClass="path" presetSubtype="0" accel="50000" decel="50000" fill="hold" nodeType="afterEffect">
                                  <p:stCondLst>
                                    <p:cond delay="0"/>
                                  </p:stCondLst>
                                  <p:childTnLst>
                                    <p:animMotion origin="layout" path="M 0.04375 0.00093 L 0.24827 0.00093 " pathEditMode="relative" rAng="0" ptsTypes="AA">
                                      <p:cBhvr>
                                        <p:cTn id="16" dur="2000" fill="hold"/>
                                        <p:tgtEl>
                                          <p:spTgt spid="18"/>
                                        </p:tgtEl>
                                        <p:attrNameLst>
                                          <p:attrName>ppt_x</p:attrName>
                                          <p:attrName>ppt_y</p:attrName>
                                        </p:attrNameLst>
                                      </p:cBhvr>
                                      <p:rCtr x="10226"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圆角矩形 48"/>
          <p:cNvSpPr/>
          <p:nvPr/>
        </p:nvSpPr>
        <p:spPr>
          <a:xfrm>
            <a:off x="502919" y="1116499"/>
            <a:ext cx="8129015" cy="2893011"/>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AutoShape 5"/>
          <p:cNvSpPr>
            <a:spLocks noChangeArrowheads="1"/>
          </p:cNvSpPr>
          <p:nvPr/>
        </p:nvSpPr>
        <p:spPr bwMode="auto">
          <a:xfrm>
            <a:off x="502919" y="646095"/>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Rectangle 6"/>
          <p:cNvSpPr>
            <a:spLocks noChangeArrowheads="1"/>
          </p:cNvSpPr>
          <p:nvPr/>
        </p:nvSpPr>
        <p:spPr bwMode="auto">
          <a:xfrm>
            <a:off x="2781168" y="623005"/>
            <a:ext cx="357181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2. </a:t>
            </a:r>
            <a:r>
              <a:rPr lang="zh-CN" altLang="en-US" sz="2000" b="1" dirty="0">
                <a:solidFill>
                  <a:schemeClr val="bg1"/>
                </a:solidFill>
                <a:latin typeface="微软雅黑" pitchFamily="34" charset="-122"/>
                <a:ea typeface="微软雅黑" pitchFamily="34" charset="-122"/>
              </a:rPr>
              <a:t>以太网交换机的自学习功能</a:t>
            </a:r>
            <a:endParaRPr lang="fr-FR" altLang="zh-CN" sz="2000" b="1" dirty="0">
              <a:solidFill>
                <a:schemeClr val="bg1"/>
              </a:solidFill>
              <a:latin typeface="微软雅黑" pitchFamily="34" charset="-122"/>
              <a:ea typeface="微软雅黑" pitchFamily="34" charset="-122"/>
            </a:endParaRPr>
          </a:p>
        </p:txBody>
      </p:sp>
      <p:grpSp>
        <p:nvGrpSpPr>
          <p:cNvPr id="2" name="组合 1"/>
          <p:cNvGrpSpPr/>
          <p:nvPr/>
        </p:nvGrpSpPr>
        <p:grpSpPr>
          <a:xfrm>
            <a:off x="2620631" y="1180734"/>
            <a:ext cx="3390896" cy="2732188"/>
            <a:chOff x="2620631" y="1493842"/>
            <a:chExt cx="3390896" cy="2732188"/>
          </a:xfrm>
        </p:grpSpPr>
        <p:sp>
          <p:nvSpPr>
            <p:cNvPr id="55" name="矩形 54"/>
            <p:cNvSpPr/>
            <p:nvPr/>
          </p:nvSpPr>
          <p:spPr>
            <a:xfrm>
              <a:off x="3746732" y="1808707"/>
              <a:ext cx="2209376" cy="2051788"/>
            </a:xfrm>
            <a:prstGeom prst="rect">
              <a:avLst/>
            </a:prstGeom>
            <a:solidFill>
              <a:srgbClr val="0000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200" dirty="0">
                  <a:latin typeface="微软雅黑" pitchFamily="34" charset="-122"/>
                  <a:ea typeface="微软雅黑" pitchFamily="34" charset="-122"/>
                </a:rPr>
                <a:t> </a:t>
              </a:r>
              <a:endParaRPr lang="zh-CN" altLang="en-US" sz="1200" dirty="0">
                <a:latin typeface="微软雅黑" pitchFamily="34" charset="-122"/>
                <a:ea typeface="微软雅黑" pitchFamily="34" charset="-122"/>
              </a:endParaRPr>
            </a:p>
          </p:txBody>
        </p:sp>
        <p:cxnSp>
          <p:nvCxnSpPr>
            <p:cNvPr id="56" name="直接连接符 55"/>
            <p:cNvCxnSpPr>
              <a:stCxn id="69" idx="1"/>
            </p:cNvCxnSpPr>
            <p:nvPr/>
          </p:nvCxnSpPr>
          <p:spPr>
            <a:xfrm flipH="1">
              <a:off x="3075066" y="3606863"/>
              <a:ext cx="6608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a:endCxn id="66" idx="1"/>
            </p:cNvCxnSpPr>
            <p:nvPr/>
          </p:nvCxnSpPr>
          <p:spPr>
            <a:xfrm>
              <a:off x="3075066" y="2528961"/>
              <a:ext cx="6716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a:stCxn id="72" idx="1"/>
            </p:cNvCxnSpPr>
            <p:nvPr/>
          </p:nvCxnSpPr>
          <p:spPr>
            <a:xfrm flipH="1">
              <a:off x="3097939" y="3052707"/>
              <a:ext cx="63796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a:endCxn id="64" idx="1"/>
            </p:cNvCxnSpPr>
            <p:nvPr/>
          </p:nvCxnSpPr>
          <p:spPr>
            <a:xfrm>
              <a:off x="3075066" y="1973238"/>
              <a:ext cx="6625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0" name="Rectangle 24"/>
            <p:cNvSpPr>
              <a:spLocks noChangeArrowheads="1"/>
            </p:cNvSpPr>
            <p:nvPr/>
          </p:nvSpPr>
          <p:spPr bwMode="auto">
            <a:xfrm>
              <a:off x="4202623" y="1493842"/>
              <a:ext cx="1259961"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kumimoji="1" lang="zh-CN" altLang="en-US" sz="1400" b="1" dirty="0">
                  <a:solidFill>
                    <a:srgbClr val="0000FF"/>
                  </a:solidFill>
                  <a:latin typeface="微软雅黑" pitchFamily="34" charset="-122"/>
                  <a:ea typeface="微软雅黑" pitchFamily="34" charset="-122"/>
                </a:rPr>
                <a:t>以太网交换机</a:t>
              </a:r>
              <a:endParaRPr kumimoji="1" lang="en-US" altLang="zh-CN" sz="1400" b="1" dirty="0">
                <a:solidFill>
                  <a:srgbClr val="0000FF"/>
                </a:solidFill>
                <a:latin typeface="微软雅黑" pitchFamily="34" charset="-122"/>
                <a:ea typeface="微软雅黑" pitchFamily="34" charset="-122"/>
              </a:endParaRPr>
            </a:p>
          </p:txBody>
        </p:sp>
        <p:sp>
          <p:nvSpPr>
            <p:cNvPr id="61" name="Rectangle 34"/>
            <p:cNvSpPr>
              <a:spLocks noChangeArrowheads="1"/>
            </p:cNvSpPr>
            <p:nvPr/>
          </p:nvSpPr>
          <p:spPr bwMode="auto">
            <a:xfrm>
              <a:off x="2627339" y="1771593"/>
              <a:ext cx="298160"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A</a:t>
              </a:r>
              <a:endParaRPr kumimoji="1" lang="en-US" altLang="zh-CN" sz="1200" b="1" baseline="-25000" dirty="0">
                <a:latin typeface="微软雅黑" pitchFamily="34" charset="-122"/>
                <a:ea typeface="微软雅黑" pitchFamily="34" charset="-122"/>
              </a:endParaRPr>
            </a:p>
          </p:txBody>
        </p:sp>
        <p:grpSp>
          <p:nvGrpSpPr>
            <p:cNvPr id="62" name="组合 57"/>
            <p:cNvGrpSpPr>
              <a:grpSpLocks/>
            </p:cNvGrpSpPr>
            <p:nvPr/>
          </p:nvGrpSpPr>
          <p:grpSpPr bwMode="auto">
            <a:xfrm>
              <a:off x="3737593" y="1836021"/>
              <a:ext cx="277321" cy="274434"/>
              <a:chOff x="2255844" y="1268760"/>
              <a:chExt cx="360915" cy="356296"/>
            </a:xfrm>
          </p:grpSpPr>
          <p:sp>
            <p:nvSpPr>
              <p:cNvPr id="63" name="矩形 62"/>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64" name="Rectangle 40"/>
              <p:cNvSpPr>
                <a:spLocks noChangeArrowheads="1"/>
              </p:cNvSpPr>
              <p:nvPr/>
            </p:nvSpPr>
            <p:spPr bwMode="auto">
              <a:xfrm>
                <a:off x="2255844" y="1268760"/>
                <a:ext cx="360915" cy="356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1</a:t>
                </a:r>
                <a:endParaRPr kumimoji="1" lang="en-US" altLang="zh-CN" sz="1200" b="1" baseline="-25000" dirty="0">
                  <a:latin typeface="微软雅黑" pitchFamily="34" charset="-122"/>
                  <a:ea typeface="微软雅黑" pitchFamily="34" charset="-122"/>
                </a:endParaRPr>
              </a:p>
            </p:txBody>
          </p:sp>
        </p:grpSp>
        <p:grpSp>
          <p:nvGrpSpPr>
            <p:cNvPr id="65" name="组合 58"/>
            <p:cNvGrpSpPr>
              <a:grpSpLocks/>
            </p:cNvGrpSpPr>
            <p:nvPr/>
          </p:nvGrpSpPr>
          <p:grpSpPr bwMode="auto">
            <a:xfrm>
              <a:off x="3746736" y="2399933"/>
              <a:ext cx="277321" cy="274434"/>
              <a:chOff x="2267744" y="1280668"/>
              <a:chExt cx="360915" cy="357388"/>
            </a:xfrm>
          </p:grpSpPr>
          <p:sp>
            <p:nvSpPr>
              <p:cNvPr id="66" name="矩形 65"/>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67" name="Rectangle 40"/>
              <p:cNvSpPr>
                <a:spLocks noChangeArrowheads="1"/>
              </p:cNvSpPr>
              <p:nvPr/>
            </p:nvSpPr>
            <p:spPr bwMode="auto">
              <a:xfrm>
                <a:off x="2267744" y="1280668"/>
                <a:ext cx="360915"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2</a:t>
                </a:r>
                <a:endParaRPr kumimoji="1" lang="en-US" altLang="zh-CN" sz="1200" b="1" baseline="-25000" dirty="0">
                  <a:latin typeface="微软雅黑" pitchFamily="34" charset="-122"/>
                  <a:ea typeface="微软雅黑" pitchFamily="34" charset="-122"/>
                </a:endParaRPr>
              </a:p>
            </p:txBody>
          </p:sp>
        </p:grpSp>
        <p:grpSp>
          <p:nvGrpSpPr>
            <p:cNvPr id="68" name="组合 61"/>
            <p:cNvGrpSpPr>
              <a:grpSpLocks/>
            </p:cNvGrpSpPr>
            <p:nvPr/>
          </p:nvGrpSpPr>
          <p:grpSpPr bwMode="auto">
            <a:xfrm>
              <a:off x="3717616" y="3477835"/>
              <a:ext cx="277321" cy="274434"/>
              <a:chOff x="2244074" y="1280668"/>
              <a:chExt cx="358931" cy="357388"/>
            </a:xfrm>
          </p:grpSpPr>
          <p:sp>
            <p:nvSpPr>
              <p:cNvPr id="69" name="矩形 68"/>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70"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4</a:t>
                </a:r>
                <a:endParaRPr kumimoji="1" lang="en-US" altLang="zh-CN" sz="1200" b="1" baseline="-25000" dirty="0">
                  <a:latin typeface="微软雅黑" pitchFamily="34" charset="-122"/>
                  <a:ea typeface="微软雅黑" pitchFamily="34" charset="-122"/>
                </a:endParaRPr>
              </a:p>
            </p:txBody>
          </p:sp>
        </p:grpSp>
        <p:grpSp>
          <p:nvGrpSpPr>
            <p:cNvPr id="71" name="组合 64"/>
            <p:cNvGrpSpPr>
              <a:grpSpLocks/>
            </p:cNvGrpSpPr>
            <p:nvPr/>
          </p:nvGrpSpPr>
          <p:grpSpPr bwMode="auto">
            <a:xfrm>
              <a:off x="3726760" y="2913924"/>
              <a:ext cx="277321" cy="274434"/>
              <a:chOff x="2255909" y="1268760"/>
              <a:chExt cx="358931" cy="355702"/>
            </a:xfrm>
          </p:grpSpPr>
          <p:sp>
            <p:nvSpPr>
              <p:cNvPr id="72" name="矩形 71"/>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73" name="Rectangle 40"/>
              <p:cNvSpPr>
                <a:spLocks noChangeArrowheads="1"/>
              </p:cNvSpPr>
              <p:nvPr/>
            </p:nvSpPr>
            <p:spPr bwMode="auto">
              <a:xfrm>
                <a:off x="2255909" y="1268760"/>
                <a:ext cx="358931" cy="355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3</a:t>
                </a:r>
                <a:endParaRPr kumimoji="1" lang="en-US" altLang="zh-CN" sz="1200" b="1" baseline="-25000" dirty="0">
                  <a:latin typeface="微软雅黑" pitchFamily="34" charset="-122"/>
                  <a:ea typeface="微软雅黑" pitchFamily="34" charset="-122"/>
                </a:endParaRPr>
              </a:p>
            </p:txBody>
          </p:sp>
        </p:grpSp>
        <p:sp>
          <p:nvSpPr>
            <p:cNvPr id="74" name="Rectangle 34"/>
            <p:cNvSpPr>
              <a:spLocks noChangeArrowheads="1"/>
            </p:cNvSpPr>
            <p:nvPr/>
          </p:nvSpPr>
          <p:spPr bwMode="auto">
            <a:xfrm>
              <a:off x="2638857" y="3430830"/>
              <a:ext cx="304571"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D</a:t>
              </a:r>
              <a:endParaRPr kumimoji="1" lang="en-US" altLang="zh-CN" sz="1200" b="1" baseline="-25000" dirty="0">
                <a:latin typeface="微软雅黑" pitchFamily="34" charset="-122"/>
                <a:ea typeface="微软雅黑" pitchFamily="34" charset="-122"/>
              </a:endParaRPr>
            </a:p>
          </p:txBody>
        </p:sp>
        <p:sp>
          <p:nvSpPr>
            <p:cNvPr id="75" name="Rectangle 34"/>
            <p:cNvSpPr>
              <a:spLocks noChangeArrowheads="1"/>
            </p:cNvSpPr>
            <p:nvPr/>
          </p:nvSpPr>
          <p:spPr bwMode="auto">
            <a:xfrm>
              <a:off x="2636957" y="2865055"/>
              <a:ext cx="288542"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B</a:t>
              </a:r>
              <a:endParaRPr kumimoji="1" lang="en-US" altLang="zh-CN" sz="1200" b="1" baseline="-25000" dirty="0">
                <a:latin typeface="微软雅黑" pitchFamily="34" charset="-122"/>
                <a:ea typeface="微软雅黑" pitchFamily="34" charset="-122"/>
              </a:endParaRPr>
            </a:p>
          </p:txBody>
        </p:sp>
        <p:grpSp>
          <p:nvGrpSpPr>
            <p:cNvPr id="76" name="组合 75"/>
            <p:cNvGrpSpPr/>
            <p:nvPr/>
          </p:nvGrpSpPr>
          <p:grpSpPr>
            <a:xfrm>
              <a:off x="4065622" y="2068590"/>
              <a:ext cx="1945905" cy="1377898"/>
              <a:chOff x="2208968" y="2283000"/>
              <a:chExt cx="1945905" cy="1377898"/>
            </a:xfrm>
          </p:grpSpPr>
          <p:sp>
            <p:nvSpPr>
              <p:cNvPr id="77" name="Rectangle 44"/>
              <p:cNvSpPr>
                <a:spLocks noChangeArrowheads="1"/>
              </p:cNvSpPr>
              <p:nvPr/>
            </p:nvSpPr>
            <p:spPr bwMode="auto">
              <a:xfrm>
                <a:off x="2248098" y="2551856"/>
                <a:ext cx="1783576" cy="1109042"/>
              </a:xfrm>
              <a:prstGeom prst="rect">
                <a:avLst/>
              </a:prstGeom>
              <a:solidFill>
                <a:schemeClr val="bg1"/>
              </a:solidFill>
              <a:ln w="9525">
                <a:solidFill>
                  <a:schemeClr val="tx1"/>
                </a:solidFill>
                <a:miter lim="800000"/>
                <a:headEnd/>
                <a:tailEnd/>
              </a:ln>
            </p:spPr>
            <p:txBody>
              <a:bodyPr wrap="none" anchor="ctr"/>
              <a:lstStyle/>
              <a:p>
                <a:endParaRPr lang="zh-CN" altLang="en-US" sz="1200" b="1">
                  <a:latin typeface="微软雅黑" pitchFamily="34" charset="-122"/>
                  <a:ea typeface="微软雅黑" pitchFamily="34" charset="-122"/>
                </a:endParaRPr>
              </a:p>
            </p:txBody>
          </p:sp>
          <p:sp>
            <p:nvSpPr>
              <p:cNvPr id="78" name="Rectangle 49"/>
              <p:cNvSpPr>
                <a:spLocks noChangeArrowheads="1"/>
              </p:cNvSpPr>
              <p:nvPr/>
            </p:nvSpPr>
            <p:spPr bwMode="auto">
              <a:xfrm>
                <a:off x="2208968" y="2521979"/>
                <a:ext cx="1945905" cy="479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p>
                <a:pPr defTabSz="762000" eaLnBrk="0" hangingPunct="0">
                  <a:lnSpc>
                    <a:spcPct val="115000"/>
                  </a:lnSpc>
                </a:pPr>
                <a:r>
                  <a:rPr kumimoji="1" lang="en-US" altLang="zh-CN" sz="1100" b="1" dirty="0">
                    <a:solidFill>
                      <a:srgbClr val="0000FF"/>
                    </a:solidFill>
                    <a:latin typeface="微软雅黑" pitchFamily="34" charset="-122"/>
                    <a:ea typeface="微软雅黑" pitchFamily="34" charset="-122"/>
                  </a:rPr>
                  <a:t>MAC </a:t>
                </a:r>
                <a:r>
                  <a:rPr kumimoji="1" lang="zh-CN" altLang="en-US" sz="1100" b="1" dirty="0">
                    <a:solidFill>
                      <a:srgbClr val="0000FF"/>
                    </a:solidFill>
                    <a:latin typeface="微软雅黑" pitchFamily="34" charset="-122"/>
                    <a:ea typeface="微软雅黑" pitchFamily="34" charset="-122"/>
                  </a:rPr>
                  <a:t>地址  接口   有效时间</a:t>
                </a:r>
              </a:p>
              <a:p>
                <a:pPr defTabSz="762000" eaLnBrk="0" hangingPunct="0">
                  <a:lnSpc>
                    <a:spcPct val="115000"/>
                  </a:lnSpc>
                </a:pPr>
                <a:r>
                  <a:rPr kumimoji="1" lang="zh-CN" altLang="en-US" sz="1100" b="1" dirty="0">
                    <a:solidFill>
                      <a:srgbClr val="0000FF"/>
                    </a:solidFill>
                    <a:latin typeface="微软雅黑" pitchFamily="34" charset="-122"/>
                    <a:ea typeface="微软雅黑" pitchFamily="34" charset="-122"/>
                  </a:rPr>
                  <a:t>   </a:t>
                </a:r>
                <a:endParaRPr kumimoji="1" lang="en-US" altLang="zh-CN" sz="1100" b="1" baseline="-25000" dirty="0">
                  <a:solidFill>
                    <a:srgbClr val="0000FF"/>
                  </a:solidFill>
                  <a:latin typeface="微软雅黑" pitchFamily="34" charset="-122"/>
                  <a:ea typeface="微软雅黑" pitchFamily="34" charset="-122"/>
                </a:endParaRPr>
              </a:p>
            </p:txBody>
          </p:sp>
          <p:sp>
            <p:nvSpPr>
              <p:cNvPr id="79" name="Line 50"/>
              <p:cNvSpPr>
                <a:spLocks noChangeShapeType="1"/>
              </p:cNvSpPr>
              <p:nvPr/>
            </p:nvSpPr>
            <p:spPr bwMode="auto">
              <a:xfrm>
                <a:off x="2968302" y="2551856"/>
                <a:ext cx="0" cy="11090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80" name="Line 45"/>
              <p:cNvSpPr>
                <a:spLocks noChangeShapeType="1"/>
              </p:cNvSpPr>
              <p:nvPr/>
            </p:nvSpPr>
            <p:spPr bwMode="auto">
              <a:xfrm>
                <a:off x="2248098" y="2773176"/>
                <a:ext cx="178357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81" name="Line 46"/>
              <p:cNvSpPr>
                <a:spLocks noChangeShapeType="1"/>
              </p:cNvSpPr>
              <p:nvPr/>
            </p:nvSpPr>
            <p:spPr bwMode="auto">
              <a:xfrm>
                <a:off x="2248098" y="2994495"/>
                <a:ext cx="178357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82" name="Line 47"/>
              <p:cNvSpPr>
                <a:spLocks noChangeShapeType="1"/>
              </p:cNvSpPr>
              <p:nvPr/>
            </p:nvSpPr>
            <p:spPr bwMode="auto">
              <a:xfrm>
                <a:off x="2248098" y="3215814"/>
                <a:ext cx="1783578" cy="122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83" name="Line 66"/>
              <p:cNvSpPr>
                <a:spLocks noChangeShapeType="1"/>
              </p:cNvSpPr>
              <p:nvPr/>
            </p:nvSpPr>
            <p:spPr bwMode="auto">
              <a:xfrm>
                <a:off x="2248098" y="3437133"/>
                <a:ext cx="1783578" cy="122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84" name="Rectangle 24"/>
              <p:cNvSpPr>
                <a:spLocks noChangeArrowheads="1"/>
              </p:cNvSpPr>
              <p:nvPr/>
            </p:nvSpPr>
            <p:spPr bwMode="auto">
              <a:xfrm>
                <a:off x="2746695" y="2283000"/>
                <a:ext cx="721352"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zh-CN" altLang="en-US" sz="1400" b="1" dirty="0">
                    <a:solidFill>
                      <a:schemeClr val="bg1"/>
                    </a:solidFill>
                    <a:latin typeface="微软雅黑" pitchFamily="34" charset="-122"/>
                    <a:ea typeface="微软雅黑" pitchFamily="34" charset="-122"/>
                  </a:rPr>
                  <a:t>交换表</a:t>
                </a:r>
                <a:endParaRPr kumimoji="1" lang="en-US" altLang="zh-CN" sz="1400" b="1" dirty="0">
                  <a:solidFill>
                    <a:schemeClr val="bg1"/>
                  </a:solidFill>
                  <a:latin typeface="微软雅黑" pitchFamily="34" charset="-122"/>
                  <a:ea typeface="微软雅黑" pitchFamily="34" charset="-122"/>
                </a:endParaRPr>
              </a:p>
            </p:txBody>
          </p:sp>
          <p:sp>
            <p:nvSpPr>
              <p:cNvPr id="85" name="Line 50"/>
              <p:cNvSpPr>
                <a:spLocks noChangeShapeType="1"/>
              </p:cNvSpPr>
              <p:nvPr/>
            </p:nvSpPr>
            <p:spPr bwMode="auto">
              <a:xfrm>
                <a:off x="3420721" y="2551856"/>
                <a:ext cx="0" cy="11090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grpSp>
        <p:sp>
          <p:nvSpPr>
            <p:cNvPr id="86" name="Rectangle 34"/>
            <p:cNvSpPr>
              <a:spLocks noChangeArrowheads="1"/>
            </p:cNvSpPr>
            <p:nvPr/>
          </p:nvSpPr>
          <p:spPr bwMode="auto">
            <a:xfrm>
              <a:off x="2620631" y="2324595"/>
              <a:ext cx="286939"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C</a:t>
              </a:r>
              <a:endParaRPr kumimoji="1" lang="en-US" altLang="zh-CN" sz="1200" b="1" baseline="-25000" dirty="0">
                <a:latin typeface="微软雅黑" pitchFamily="34" charset="-122"/>
                <a:ea typeface="微软雅黑" pitchFamily="34" charset="-122"/>
              </a:endParaRPr>
            </a:p>
          </p:txBody>
        </p:sp>
        <p:pic>
          <p:nvPicPr>
            <p:cNvPr id="87"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56224" y="175655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88"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56224" y="230738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89"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56224" y="2828349"/>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90"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56224" y="3393034"/>
              <a:ext cx="437685" cy="437685"/>
            </a:xfrm>
            <a:prstGeom prst="rect">
              <a:avLst/>
            </a:prstGeom>
            <a:noFill/>
            <a:extLst>
              <a:ext uri="{909E8E84-426E-40DD-AFC4-6F175D3DCCD1}">
                <a14:hiddenFill xmlns:a14="http://schemas.microsoft.com/office/drawing/2010/main">
                  <a:solidFill>
                    <a:srgbClr val="FFFFFF"/>
                  </a:solidFill>
                </a14:hiddenFill>
              </a:ext>
            </a:extLst>
          </p:spPr>
        </p:pic>
        <p:sp>
          <p:nvSpPr>
            <p:cNvPr id="42" name="矩形 41"/>
            <p:cNvSpPr/>
            <p:nvPr/>
          </p:nvSpPr>
          <p:spPr>
            <a:xfrm>
              <a:off x="3754833" y="3887476"/>
              <a:ext cx="2236510" cy="338554"/>
            </a:xfrm>
            <a:prstGeom prst="rect">
              <a:avLst/>
            </a:prstGeom>
          </p:spPr>
          <p:txBody>
            <a:bodyPr wrap="none">
              <a:spAutoFit/>
            </a:bodyPr>
            <a:lstStyle/>
            <a:p>
              <a:pPr algn="ctr"/>
              <a:r>
                <a:rPr lang="zh-CN" altLang="en-US" sz="1600" b="1" dirty="0">
                  <a:latin typeface="微软雅黑" pitchFamily="34" charset="-122"/>
                  <a:ea typeface="微软雅黑" pitchFamily="34" charset="-122"/>
                </a:rPr>
                <a:t>开始时，交换表是空的</a:t>
              </a:r>
            </a:p>
          </p:txBody>
        </p:sp>
      </p:grpSp>
      <p:sp>
        <p:nvSpPr>
          <p:cNvPr id="3" name="灯片编号占位符 2">
            <a:extLst>
              <a:ext uri="{FF2B5EF4-FFF2-40B4-BE49-F238E27FC236}">
                <a16:creationId xmlns:a16="http://schemas.microsoft.com/office/drawing/2014/main" id="{87A4006E-DDF9-422A-AAFC-860BB87B3B46}"/>
              </a:ext>
            </a:extLst>
          </p:cNvPr>
          <p:cNvSpPr>
            <a:spLocks noGrp="1"/>
          </p:cNvSpPr>
          <p:nvPr>
            <p:ph type="sldNum" sz="quarter" idx="12"/>
          </p:nvPr>
        </p:nvSpPr>
        <p:spPr/>
        <p:txBody>
          <a:bodyPr/>
          <a:lstStyle/>
          <a:p>
            <a:fld id="{C485880C-E2C3-4DAB-AE74-D9BE691626AC}" type="slidenum">
              <a:rPr lang="zh-CN" altLang="en-US" smtClean="0"/>
              <a:pPr/>
              <a:t>106</a:t>
            </a:fld>
            <a:endParaRPr lang="zh-CN" altLang="en-US"/>
          </a:p>
        </p:txBody>
      </p:sp>
    </p:spTree>
    <p:extLst>
      <p:ext uri="{BB962C8B-B14F-4D97-AF65-F5344CB8AC3E}">
        <p14:creationId xmlns:p14="http://schemas.microsoft.com/office/powerpoint/2010/main" val="2188725934"/>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圆角矩形 48"/>
          <p:cNvSpPr/>
          <p:nvPr/>
        </p:nvSpPr>
        <p:spPr>
          <a:xfrm>
            <a:off x="502919" y="1113931"/>
            <a:ext cx="8129015" cy="2993894"/>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AutoShape 5"/>
          <p:cNvSpPr>
            <a:spLocks noChangeArrowheads="1"/>
          </p:cNvSpPr>
          <p:nvPr/>
        </p:nvSpPr>
        <p:spPr bwMode="auto">
          <a:xfrm>
            <a:off x="502919" y="643535"/>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Rectangle 6"/>
          <p:cNvSpPr>
            <a:spLocks noChangeArrowheads="1"/>
          </p:cNvSpPr>
          <p:nvPr/>
        </p:nvSpPr>
        <p:spPr bwMode="auto">
          <a:xfrm>
            <a:off x="2781168" y="620445"/>
            <a:ext cx="357181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2. </a:t>
            </a:r>
            <a:r>
              <a:rPr lang="zh-CN" altLang="en-US" sz="2000" b="1" dirty="0">
                <a:solidFill>
                  <a:schemeClr val="bg1"/>
                </a:solidFill>
                <a:latin typeface="微软雅黑" pitchFamily="34" charset="-122"/>
                <a:ea typeface="微软雅黑" pitchFamily="34" charset="-122"/>
              </a:rPr>
              <a:t>以太网交换机的自学习功能</a:t>
            </a:r>
            <a:endParaRPr lang="fr-FR" altLang="zh-CN" sz="2000" b="1" dirty="0">
              <a:solidFill>
                <a:schemeClr val="bg1"/>
              </a:solidFill>
              <a:latin typeface="微软雅黑" pitchFamily="34" charset="-122"/>
              <a:ea typeface="微软雅黑" pitchFamily="34" charset="-122"/>
            </a:endParaRPr>
          </a:p>
        </p:txBody>
      </p:sp>
      <p:sp>
        <p:nvSpPr>
          <p:cNvPr id="12" name="矩形 11"/>
          <p:cNvSpPr/>
          <p:nvPr/>
        </p:nvSpPr>
        <p:spPr>
          <a:xfrm>
            <a:off x="1945498" y="1637426"/>
            <a:ext cx="2209376" cy="2051788"/>
          </a:xfrm>
          <a:prstGeom prst="rect">
            <a:avLst/>
          </a:prstGeom>
          <a:solidFill>
            <a:srgbClr val="0000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200" dirty="0">
                <a:latin typeface="微软雅黑" pitchFamily="34" charset="-122"/>
                <a:ea typeface="微软雅黑" pitchFamily="34" charset="-122"/>
              </a:rPr>
              <a:t> </a:t>
            </a:r>
            <a:endParaRPr lang="zh-CN" altLang="en-US" sz="1200" dirty="0">
              <a:latin typeface="微软雅黑" pitchFamily="34" charset="-122"/>
              <a:ea typeface="微软雅黑" pitchFamily="34" charset="-122"/>
            </a:endParaRPr>
          </a:p>
        </p:txBody>
      </p:sp>
      <p:cxnSp>
        <p:nvCxnSpPr>
          <p:cNvPr id="14" name="直接连接符 13"/>
          <p:cNvCxnSpPr>
            <a:stCxn id="39" idx="1"/>
          </p:cNvCxnSpPr>
          <p:nvPr/>
        </p:nvCxnSpPr>
        <p:spPr>
          <a:xfrm flipH="1">
            <a:off x="1273832" y="3435582"/>
            <a:ext cx="6608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a:endCxn id="41" idx="1"/>
          </p:cNvCxnSpPr>
          <p:nvPr/>
        </p:nvCxnSpPr>
        <p:spPr>
          <a:xfrm>
            <a:off x="1273832" y="2357680"/>
            <a:ext cx="6716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37" idx="1"/>
          </p:cNvCxnSpPr>
          <p:nvPr/>
        </p:nvCxnSpPr>
        <p:spPr>
          <a:xfrm flipH="1">
            <a:off x="1296705" y="2881426"/>
            <a:ext cx="63796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a:endCxn id="44" idx="1"/>
          </p:cNvCxnSpPr>
          <p:nvPr/>
        </p:nvCxnSpPr>
        <p:spPr>
          <a:xfrm>
            <a:off x="1273832" y="1801957"/>
            <a:ext cx="6625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Rectangle 24"/>
          <p:cNvSpPr>
            <a:spLocks noChangeArrowheads="1"/>
          </p:cNvSpPr>
          <p:nvPr/>
        </p:nvSpPr>
        <p:spPr bwMode="auto">
          <a:xfrm>
            <a:off x="2401389" y="1322561"/>
            <a:ext cx="1259961"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kumimoji="1" lang="zh-CN" altLang="en-US" sz="1400" b="1" dirty="0">
                <a:solidFill>
                  <a:srgbClr val="0000FF"/>
                </a:solidFill>
                <a:latin typeface="微软雅黑" pitchFamily="34" charset="-122"/>
                <a:ea typeface="微软雅黑" pitchFamily="34" charset="-122"/>
              </a:rPr>
              <a:t>以太网交换机</a:t>
            </a:r>
            <a:endParaRPr kumimoji="1" lang="en-US" altLang="zh-CN" sz="1400" b="1" dirty="0">
              <a:solidFill>
                <a:srgbClr val="0000FF"/>
              </a:solidFill>
              <a:latin typeface="微软雅黑" pitchFamily="34" charset="-122"/>
              <a:ea typeface="微软雅黑" pitchFamily="34" charset="-122"/>
            </a:endParaRPr>
          </a:p>
        </p:txBody>
      </p:sp>
      <p:sp>
        <p:nvSpPr>
          <p:cNvPr id="21" name="Rectangle 34"/>
          <p:cNvSpPr>
            <a:spLocks noChangeArrowheads="1"/>
          </p:cNvSpPr>
          <p:nvPr/>
        </p:nvSpPr>
        <p:spPr bwMode="auto">
          <a:xfrm>
            <a:off x="826105" y="1600312"/>
            <a:ext cx="298160"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A</a:t>
            </a:r>
            <a:endParaRPr kumimoji="1" lang="en-US" altLang="zh-CN" sz="1200" b="1" baseline="-25000" dirty="0">
              <a:latin typeface="微软雅黑" pitchFamily="34" charset="-122"/>
              <a:ea typeface="微软雅黑" pitchFamily="34" charset="-122"/>
            </a:endParaRPr>
          </a:p>
        </p:txBody>
      </p:sp>
      <p:grpSp>
        <p:nvGrpSpPr>
          <p:cNvPr id="3" name="组合 57"/>
          <p:cNvGrpSpPr>
            <a:grpSpLocks/>
          </p:cNvGrpSpPr>
          <p:nvPr/>
        </p:nvGrpSpPr>
        <p:grpSpPr bwMode="auto">
          <a:xfrm>
            <a:off x="1936359" y="1664740"/>
            <a:ext cx="277321" cy="274434"/>
            <a:chOff x="2255844" y="1268760"/>
            <a:chExt cx="360915" cy="356296"/>
          </a:xfrm>
        </p:grpSpPr>
        <p:sp>
          <p:nvSpPr>
            <p:cNvPr id="43" name="矩形 42"/>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44" name="Rectangle 40"/>
            <p:cNvSpPr>
              <a:spLocks noChangeArrowheads="1"/>
            </p:cNvSpPr>
            <p:nvPr/>
          </p:nvSpPr>
          <p:spPr bwMode="auto">
            <a:xfrm>
              <a:off x="2255844" y="1268760"/>
              <a:ext cx="360915" cy="356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1</a:t>
              </a:r>
              <a:endParaRPr kumimoji="1" lang="en-US" altLang="zh-CN" sz="1200" b="1" baseline="-25000" dirty="0">
                <a:latin typeface="微软雅黑" pitchFamily="34" charset="-122"/>
                <a:ea typeface="微软雅黑" pitchFamily="34" charset="-122"/>
              </a:endParaRPr>
            </a:p>
          </p:txBody>
        </p:sp>
      </p:grpSp>
      <p:grpSp>
        <p:nvGrpSpPr>
          <p:cNvPr id="4" name="组合 58"/>
          <p:cNvGrpSpPr>
            <a:grpSpLocks/>
          </p:cNvGrpSpPr>
          <p:nvPr/>
        </p:nvGrpSpPr>
        <p:grpSpPr bwMode="auto">
          <a:xfrm>
            <a:off x="1945502" y="2228652"/>
            <a:ext cx="277321" cy="274434"/>
            <a:chOff x="2267744" y="1280668"/>
            <a:chExt cx="360915" cy="357388"/>
          </a:xfrm>
        </p:grpSpPr>
        <p:sp>
          <p:nvSpPr>
            <p:cNvPr id="41" name="矩形 40"/>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42" name="Rectangle 40"/>
            <p:cNvSpPr>
              <a:spLocks noChangeArrowheads="1"/>
            </p:cNvSpPr>
            <p:nvPr/>
          </p:nvSpPr>
          <p:spPr bwMode="auto">
            <a:xfrm>
              <a:off x="2267744" y="1280668"/>
              <a:ext cx="360915"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2</a:t>
              </a:r>
              <a:endParaRPr kumimoji="1" lang="en-US" altLang="zh-CN" sz="1200" b="1" baseline="-25000" dirty="0">
                <a:latin typeface="微软雅黑" pitchFamily="34" charset="-122"/>
                <a:ea typeface="微软雅黑" pitchFamily="34" charset="-122"/>
              </a:endParaRPr>
            </a:p>
          </p:txBody>
        </p:sp>
      </p:grpSp>
      <p:grpSp>
        <p:nvGrpSpPr>
          <p:cNvPr id="8" name="组合 61"/>
          <p:cNvGrpSpPr>
            <a:grpSpLocks/>
          </p:cNvGrpSpPr>
          <p:nvPr/>
        </p:nvGrpSpPr>
        <p:grpSpPr bwMode="auto">
          <a:xfrm>
            <a:off x="1916382" y="3306554"/>
            <a:ext cx="277321" cy="274434"/>
            <a:chOff x="2244074" y="1280668"/>
            <a:chExt cx="358931" cy="357388"/>
          </a:xfrm>
        </p:grpSpPr>
        <p:sp>
          <p:nvSpPr>
            <p:cNvPr id="39" name="矩形 38"/>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40"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4</a:t>
              </a:r>
              <a:endParaRPr kumimoji="1" lang="en-US" altLang="zh-CN" sz="1200" b="1" baseline="-25000" dirty="0">
                <a:latin typeface="微软雅黑" pitchFamily="34" charset="-122"/>
                <a:ea typeface="微软雅黑" pitchFamily="34" charset="-122"/>
              </a:endParaRPr>
            </a:p>
          </p:txBody>
        </p:sp>
      </p:grpSp>
      <p:grpSp>
        <p:nvGrpSpPr>
          <p:cNvPr id="9" name="组合 64"/>
          <p:cNvGrpSpPr>
            <a:grpSpLocks/>
          </p:cNvGrpSpPr>
          <p:nvPr/>
        </p:nvGrpSpPr>
        <p:grpSpPr bwMode="auto">
          <a:xfrm>
            <a:off x="1925526" y="2742643"/>
            <a:ext cx="277321" cy="274434"/>
            <a:chOff x="2255909" y="1268760"/>
            <a:chExt cx="358931" cy="355702"/>
          </a:xfrm>
        </p:grpSpPr>
        <p:sp>
          <p:nvSpPr>
            <p:cNvPr id="37" name="矩形 36"/>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38" name="Rectangle 40"/>
            <p:cNvSpPr>
              <a:spLocks noChangeArrowheads="1"/>
            </p:cNvSpPr>
            <p:nvPr/>
          </p:nvSpPr>
          <p:spPr bwMode="auto">
            <a:xfrm>
              <a:off x="2255909" y="1268760"/>
              <a:ext cx="358931" cy="355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3</a:t>
              </a:r>
              <a:endParaRPr kumimoji="1" lang="en-US" altLang="zh-CN" sz="1200" b="1" baseline="-25000" dirty="0">
                <a:latin typeface="微软雅黑" pitchFamily="34" charset="-122"/>
                <a:ea typeface="微软雅黑" pitchFamily="34" charset="-122"/>
              </a:endParaRPr>
            </a:p>
          </p:txBody>
        </p:sp>
      </p:grpSp>
      <p:sp>
        <p:nvSpPr>
          <p:cNvPr id="30" name="Rectangle 34"/>
          <p:cNvSpPr>
            <a:spLocks noChangeArrowheads="1"/>
          </p:cNvSpPr>
          <p:nvPr/>
        </p:nvSpPr>
        <p:spPr bwMode="auto">
          <a:xfrm>
            <a:off x="837623" y="3259549"/>
            <a:ext cx="304571"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D</a:t>
            </a:r>
            <a:endParaRPr kumimoji="1" lang="en-US" altLang="zh-CN" sz="1200" b="1" baseline="-25000" dirty="0">
              <a:latin typeface="微软雅黑" pitchFamily="34" charset="-122"/>
              <a:ea typeface="微软雅黑" pitchFamily="34" charset="-122"/>
            </a:endParaRPr>
          </a:p>
        </p:txBody>
      </p:sp>
      <p:sp>
        <p:nvSpPr>
          <p:cNvPr id="33" name="Rectangle 34"/>
          <p:cNvSpPr>
            <a:spLocks noChangeArrowheads="1"/>
          </p:cNvSpPr>
          <p:nvPr/>
        </p:nvSpPr>
        <p:spPr bwMode="auto">
          <a:xfrm>
            <a:off x="835723" y="2693774"/>
            <a:ext cx="288542"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B</a:t>
            </a:r>
            <a:endParaRPr kumimoji="1" lang="en-US" altLang="zh-CN" sz="1200" b="1" baseline="-25000" dirty="0">
              <a:latin typeface="微软雅黑" pitchFamily="34" charset="-122"/>
              <a:ea typeface="微软雅黑" pitchFamily="34" charset="-122"/>
            </a:endParaRPr>
          </a:p>
        </p:txBody>
      </p:sp>
      <p:grpSp>
        <p:nvGrpSpPr>
          <p:cNvPr id="10" name="组合 57"/>
          <p:cNvGrpSpPr/>
          <p:nvPr/>
        </p:nvGrpSpPr>
        <p:grpSpPr>
          <a:xfrm>
            <a:off x="2264388" y="1897309"/>
            <a:ext cx="1945905" cy="1377898"/>
            <a:chOff x="2208968" y="2283000"/>
            <a:chExt cx="1945905" cy="1377898"/>
          </a:xfrm>
        </p:grpSpPr>
        <p:sp>
          <p:nvSpPr>
            <p:cNvPr id="13" name="Rectangle 44"/>
            <p:cNvSpPr>
              <a:spLocks noChangeArrowheads="1"/>
            </p:cNvSpPr>
            <p:nvPr/>
          </p:nvSpPr>
          <p:spPr bwMode="auto">
            <a:xfrm>
              <a:off x="2248098" y="2551856"/>
              <a:ext cx="1783576" cy="1109042"/>
            </a:xfrm>
            <a:prstGeom prst="rect">
              <a:avLst/>
            </a:prstGeom>
            <a:solidFill>
              <a:schemeClr val="bg1"/>
            </a:solidFill>
            <a:ln w="9525">
              <a:solidFill>
                <a:schemeClr val="tx1"/>
              </a:solidFill>
              <a:miter lim="800000"/>
              <a:headEnd/>
              <a:tailEnd/>
            </a:ln>
          </p:spPr>
          <p:txBody>
            <a:bodyPr wrap="none" anchor="ctr"/>
            <a:lstStyle/>
            <a:p>
              <a:endParaRPr lang="zh-CN" altLang="en-US" sz="1200" b="1">
                <a:latin typeface="微软雅黑" pitchFamily="34" charset="-122"/>
                <a:ea typeface="微软雅黑" pitchFamily="34" charset="-122"/>
              </a:endParaRPr>
            </a:p>
          </p:txBody>
        </p:sp>
        <p:sp>
          <p:nvSpPr>
            <p:cNvPr id="18" name="Rectangle 49"/>
            <p:cNvSpPr>
              <a:spLocks noChangeArrowheads="1"/>
            </p:cNvSpPr>
            <p:nvPr/>
          </p:nvSpPr>
          <p:spPr bwMode="auto">
            <a:xfrm>
              <a:off x="2208968" y="2521979"/>
              <a:ext cx="1945905" cy="479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p>
              <a:pPr defTabSz="762000" eaLnBrk="0" hangingPunct="0">
                <a:lnSpc>
                  <a:spcPct val="115000"/>
                </a:lnSpc>
              </a:pPr>
              <a:r>
                <a:rPr kumimoji="1" lang="en-US" altLang="zh-CN" sz="1100" b="1" dirty="0">
                  <a:solidFill>
                    <a:srgbClr val="0000FF"/>
                  </a:solidFill>
                  <a:latin typeface="微软雅黑" pitchFamily="34" charset="-122"/>
                  <a:ea typeface="微软雅黑" pitchFamily="34" charset="-122"/>
                </a:rPr>
                <a:t>MAC</a:t>
              </a:r>
              <a:r>
                <a:rPr kumimoji="1" lang="zh-CN" altLang="en-US" sz="1100" b="1" dirty="0">
                  <a:solidFill>
                    <a:srgbClr val="0000FF"/>
                  </a:solidFill>
                  <a:latin typeface="微软雅黑" pitchFamily="34" charset="-122"/>
                  <a:ea typeface="微软雅黑" pitchFamily="34" charset="-122"/>
                </a:rPr>
                <a:t>地址   接口   有效时间</a:t>
              </a:r>
            </a:p>
            <a:p>
              <a:pPr defTabSz="762000" eaLnBrk="0" hangingPunct="0">
                <a:lnSpc>
                  <a:spcPct val="115000"/>
                </a:lnSpc>
              </a:pPr>
              <a:r>
                <a:rPr kumimoji="1" lang="zh-CN" altLang="en-US" sz="1100" b="1" dirty="0">
                  <a:solidFill>
                    <a:srgbClr val="0000FF"/>
                  </a:solidFill>
                  <a:latin typeface="微软雅黑" pitchFamily="34" charset="-122"/>
                  <a:ea typeface="微软雅黑" pitchFamily="34" charset="-122"/>
                </a:rPr>
                <a:t>   </a:t>
              </a:r>
              <a:endParaRPr kumimoji="1" lang="en-US" altLang="zh-CN" sz="1100" b="1" baseline="-25000" dirty="0">
                <a:solidFill>
                  <a:srgbClr val="0000FF"/>
                </a:solidFill>
                <a:latin typeface="微软雅黑" pitchFamily="34" charset="-122"/>
                <a:ea typeface="微软雅黑" pitchFamily="34" charset="-122"/>
              </a:endParaRPr>
            </a:p>
          </p:txBody>
        </p:sp>
        <p:sp>
          <p:nvSpPr>
            <p:cNvPr id="22" name="Line 50"/>
            <p:cNvSpPr>
              <a:spLocks noChangeShapeType="1"/>
            </p:cNvSpPr>
            <p:nvPr/>
          </p:nvSpPr>
          <p:spPr bwMode="auto">
            <a:xfrm>
              <a:off x="2968302" y="2551856"/>
              <a:ext cx="0" cy="11090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45" name="Line 45"/>
            <p:cNvSpPr>
              <a:spLocks noChangeShapeType="1"/>
            </p:cNvSpPr>
            <p:nvPr/>
          </p:nvSpPr>
          <p:spPr bwMode="auto">
            <a:xfrm>
              <a:off x="2248098" y="2773176"/>
              <a:ext cx="178357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46" name="Line 46"/>
            <p:cNvSpPr>
              <a:spLocks noChangeShapeType="1"/>
            </p:cNvSpPr>
            <p:nvPr/>
          </p:nvSpPr>
          <p:spPr bwMode="auto">
            <a:xfrm>
              <a:off x="2248098" y="2994495"/>
              <a:ext cx="178357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47" name="Line 47"/>
            <p:cNvSpPr>
              <a:spLocks noChangeShapeType="1"/>
            </p:cNvSpPr>
            <p:nvPr/>
          </p:nvSpPr>
          <p:spPr bwMode="auto">
            <a:xfrm>
              <a:off x="2248098" y="3215814"/>
              <a:ext cx="1783578" cy="122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48" name="Line 66"/>
            <p:cNvSpPr>
              <a:spLocks noChangeShapeType="1"/>
            </p:cNvSpPr>
            <p:nvPr/>
          </p:nvSpPr>
          <p:spPr bwMode="auto">
            <a:xfrm>
              <a:off x="2248098" y="3437133"/>
              <a:ext cx="1783578" cy="122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28" name="Rectangle 24"/>
            <p:cNvSpPr>
              <a:spLocks noChangeArrowheads="1"/>
            </p:cNvSpPr>
            <p:nvPr/>
          </p:nvSpPr>
          <p:spPr bwMode="auto">
            <a:xfrm>
              <a:off x="2746695" y="2283000"/>
              <a:ext cx="721352"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zh-CN" altLang="en-US" sz="1400" b="1" dirty="0">
                  <a:solidFill>
                    <a:schemeClr val="bg1"/>
                  </a:solidFill>
                  <a:latin typeface="微软雅黑" pitchFamily="34" charset="-122"/>
                  <a:ea typeface="微软雅黑" pitchFamily="34" charset="-122"/>
                </a:rPr>
                <a:t>交换表</a:t>
              </a:r>
              <a:endParaRPr kumimoji="1" lang="en-US" altLang="zh-CN" sz="1400" b="1" dirty="0">
                <a:solidFill>
                  <a:schemeClr val="bg1"/>
                </a:solidFill>
                <a:latin typeface="微软雅黑" pitchFamily="34" charset="-122"/>
                <a:ea typeface="微软雅黑" pitchFamily="34" charset="-122"/>
              </a:endParaRPr>
            </a:p>
          </p:txBody>
        </p:sp>
        <p:sp>
          <p:nvSpPr>
            <p:cNvPr id="34" name="Line 50"/>
            <p:cNvSpPr>
              <a:spLocks noChangeShapeType="1"/>
            </p:cNvSpPr>
            <p:nvPr/>
          </p:nvSpPr>
          <p:spPr bwMode="auto">
            <a:xfrm>
              <a:off x="3420721" y="2551856"/>
              <a:ext cx="0" cy="11090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grpSp>
      <p:sp>
        <p:nvSpPr>
          <p:cNvPr id="35" name="Rectangle 34"/>
          <p:cNvSpPr>
            <a:spLocks noChangeArrowheads="1"/>
          </p:cNvSpPr>
          <p:nvPr/>
        </p:nvSpPr>
        <p:spPr bwMode="auto">
          <a:xfrm>
            <a:off x="819397" y="2153314"/>
            <a:ext cx="286939"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C</a:t>
            </a:r>
            <a:endParaRPr kumimoji="1" lang="en-US" altLang="zh-CN" sz="1200" b="1" baseline="-25000" dirty="0">
              <a:latin typeface="微软雅黑" pitchFamily="34" charset="-122"/>
              <a:ea typeface="微软雅黑" pitchFamily="34" charset="-122"/>
            </a:endParaRPr>
          </a:p>
        </p:txBody>
      </p:sp>
      <p:pic>
        <p:nvPicPr>
          <p:cNvPr id="51"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54990" y="1585275"/>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54990" y="2136105"/>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54990" y="2657068"/>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54"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54990" y="3221753"/>
            <a:ext cx="437685" cy="437685"/>
          </a:xfrm>
          <a:prstGeom prst="rect">
            <a:avLst/>
          </a:prstGeom>
          <a:noFill/>
          <a:extLst>
            <a:ext uri="{909E8E84-426E-40DD-AFC4-6F175D3DCCD1}">
              <a14:hiddenFill xmlns:a14="http://schemas.microsoft.com/office/drawing/2010/main">
                <a:solidFill>
                  <a:srgbClr val="FFFFFF"/>
                </a:solidFill>
              </a14:hiddenFill>
            </a:ext>
          </a:extLst>
        </p:spPr>
      </p:pic>
      <p:cxnSp>
        <p:nvCxnSpPr>
          <p:cNvPr id="60" name="直接箭头连接符 59"/>
          <p:cNvCxnSpPr/>
          <p:nvPr/>
        </p:nvCxnSpPr>
        <p:spPr>
          <a:xfrm>
            <a:off x="1534240" y="1710702"/>
            <a:ext cx="322270" cy="0"/>
          </a:xfrm>
          <a:prstGeom prst="straightConnector1">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aphicFrame>
        <p:nvGraphicFramePr>
          <p:cNvPr id="63" name="表格 62"/>
          <p:cNvGraphicFramePr>
            <a:graphicFrameLocks noGrp="1"/>
          </p:cNvGraphicFramePr>
          <p:nvPr>
            <p:extLst>
              <p:ext uri="{D42A27DB-BD31-4B8C-83A1-F6EECF244321}">
                <p14:modId xmlns:p14="http://schemas.microsoft.com/office/powerpoint/2010/main" val="2439781583"/>
              </p:ext>
            </p:extLst>
          </p:nvPr>
        </p:nvGraphicFramePr>
        <p:xfrm>
          <a:off x="4682837" y="1452195"/>
          <a:ext cx="3380509" cy="548640"/>
        </p:xfrm>
        <a:graphic>
          <a:graphicData uri="http://schemas.openxmlformats.org/drawingml/2006/table">
            <a:tbl>
              <a:tblPr>
                <a:tableStyleId>{5C22544A-7EE6-4342-B048-85BDC9FD1C3A}</a:tableStyleId>
              </a:tblPr>
              <a:tblGrid>
                <a:gridCol w="818178">
                  <a:extLst>
                    <a:ext uri="{9D8B030D-6E8A-4147-A177-3AD203B41FA5}">
                      <a16:colId xmlns:a16="http://schemas.microsoft.com/office/drawing/2014/main" val="20000"/>
                    </a:ext>
                  </a:extLst>
                </a:gridCol>
                <a:gridCol w="864830">
                  <a:extLst>
                    <a:ext uri="{9D8B030D-6E8A-4147-A177-3AD203B41FA5}">
                      <a16:colId xmlns:a16="http://schemas.microsoft.com/office/drawing/2014/main" val="20001"/>
                    </a:ext>
                  </a:extLst>
                </a:gridCol>
                <a:gridCol w="589137">
                  <a:extLst>
                    <a:ext uri="{9D8B030D-6E8A-4147-A177-3AD203B41FA5}">
                      <a16:colId xmlns:a16="http://schemas.microsoft.com/office/drawing/2014/main" val="20002"/>
                    </a:ext>
                  </a:extLst>
                </a:gridCol>
                <a:gridCol w="628932">
                  <a:extLst>
                    <a:ext uri="{9D8B030D-6E8A-4147-A177-3AD203B41FA5}">
                      <a16:colId xmlns:a16="http://schemas.microsoft.com/office/drawing/2014/main" val="20003"/>
                    </a:ext>
                  </a:extLst>
                </a:gridCol>
                <a:gridCol w="479432">
                  <a:extLst>
                    <a:ext uri="{9D8B030D-6E8A-4147-A177-3AD203B41FA5}">
                      <a16:colId xmlns:a16="http://schemas.microsoft.com/office/drawing/2014/main" val="20004"/>
                    </a:ext>
                  </a:extLst>
                </a:gridCol>
              </a:tblGrid>
              <a:tr h="236412">
                <a:tc>
                  <a:txBody>
                    <a:bodyPr/>
                    <a:lstStyle/>
                    <a:p>
                      <a:pPr algn="ctr"/>
                      <a:r>
                        <a:rPr lang="zh-CN" altLang="en-US" sz="1200" b="1" dirty="0">
                          <a:ln>
                            <a:noFill/>
                          </a:ln>
                          <a:latin typeface="微软雅黑" pitchFamily="34" charset="-122"/>
                          <a:ea typeface="微软雅黑" pitchFamily="34" charset="-122"/>
                        </a:rPr>
                        <a:t>目的地址</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sz="1200" b="1" dirty="0">
                          <a:ln>
                            <a:noFill/>
                          </a:ln>
                          <a:latin typeface="微软雅黑" pitchFamily="34" charset="-122"/>
                          <a:ea typeface="微软雅黑" pitchFamily="34" charset="-122"/>
                        </a:rPr>
                        <a:t>源地址</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sz="1200" b="1" dirty="0">
                          <a:ln>
                            <a:noFill/>
                          </a:ln>
                          <a:latin typeface="微软雅黑" pitchFamily="34" charset="-122"/>
                          <a:ea typeface="微软雅黑" pitchFamily="34" charset="-122"/>
                        </a:rPr>
                        <a:t>类型</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sz="1200" b="1" dirty="0">
                          <a:ln>
                            <a:noFill/>
                          </a:ln>
                          <a:latin typeface="微软雅黑" pitchFamily="34" charset="-122"/>
                          <a:ea typeface="微软雅黑" pitchFamily="34" charset="-122"/>
                        </a:rPr>
                        <a:t>数据</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b="1" dirty="0">
                          <a:ln>
                            <a:noFill/>
                          </a:ln>
                          <a:latin typeface="微软雅黑" pitchFamily="34" charset="-122"/>
                          <a:ea typeface="微软雅黑" pitchFamily="34" charset="-122"/>
                        </a:rPr>
                        <a:t>FCS</a:t>
                      </a:r>
                      <a:endParaRPr lang="zh-CN" altLang="en-US" sz="1200" b="1" dirty="0">
                        <a:ln>
                          <a:noFill/>
                        </a:ln>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236412">
                <a:tc>
                  <a:txBody>
                    <a:bodyPr/>
                    <a:lstStyle/>
                    <a:p>
                      <a:pPr algn="ctr"/>
                      <a:endParaRPr lang="zh-CN" altLang="en-US" sz="1200" b="1" dirty="0">
                        <a:ln>
                          <a:noFill/>
                        </a:ln>
                        <a:solidFill>
                          <a:srgbClr val="CC00CC"/>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1200" b="1" dirty="0">
                        <a:ln>
                          <a:noFill/>
                        </a:ln>
                        <a:solidFill>
                          <a:srgbClr val="CC00CC"/>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1200" b="1" dirty="0">
                        <a:ln>
                          <a:noFill/>
                        </a:ln>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1200" b="1" dirty="0">
                        <a:ln>
                          <a:noFill/>
                        </a:ln>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1200" b="1" dirty="0">
                        <a:ln>
                          <a:noFill/>
                        </a:ln>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sp>
        <p:nvSpPr>
          <p:cNvPr id="64" name="Rectangle 24"/>
          <p:cNvSpPr>
            <a:spLocks noChangeArrowheads="1"/>
          </p:cNvSpPr>
          <p:nvPr/>
        </p:nvSpPr>
        <p:spPr bwMode="auto">
          <a:xfrm>
            <a:off x="5929606" y="1174097"/>
            <a:ext cx="798296"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kumimoji="1" lang="zh-CN" altLang="en-US" sz="1200" b="1" dirty="0">
                <a:latin typeface="微软雅黑" pitchFamily="34" charset="-122"/>
                <a:ea typeface="微软雅黑" pitchFamily="34" charset="-122"/>
              </a:rPr>
              <a:t>以太网帧</a:t>
            </a:r>
            <a:endParaRPr kumimoji="1" lang="en-US" altLang="zh-CN" sz="1200" b="1" dirty="0">
              <a:latin typeface="微软雅黑" pitchFamily="34" charset="-122"/>
              <a:ea typeface="微软雅黑" pitchFamily="34" charset="-122"/>
            </a:endParaRPr>
          </a:p>
        </p:txBody>
      </p:sp>
      <p:sp>
        <p:nvSpPr>
          <p:cNvPr id="65" name="矩形 64"/>
          <p:cNvSpPr/>
          <p:nvPr/>
        </p:nvSpPr>
        <p:spPr>
          <a:xfrm>
            <a:off x="4567074" y="2493857"/>
            <a:ext cx="3884680" cy="523220"/>
          </a:xfrm>
          <a:prstGeom prst="rect">
            <a:avLst/>
          </a:prstGeom>
        </p:spPr>
        <p:txBody>
          <a:bodyPr wrap="square">
            <a:spAutoFit/>
          </a:bodyPr>
          <a:lstStyle/>
          <a:p>
            <a:r>
              <a:rPr lang="zh-CN" altLang="en-US" sz="1400" b="1" dirty="0">
                <a:latin typeface="微软雅黑" pitchFamily="34" charset="-122"/>
                <a:ea typeface="微软雅黑" pitchFamily="34" charset="-122"/>
              </a:rPr>
              <a:t>交换机收到帧后，先查找交换表。没有查到应从哪个接口转发这个帧给 </a:t>
            </a:r>
            <a:r>
              <a:rPr lang="en-US" altLang="zh-CN" sz="1400" b="1" dirty="0">
                <a:latin typeface="微软雅黑" pitchFamily="34" charset="-122"/>
                <a:ea typeface="微软雅黑" pitchFamily="34" charset="-122"/>
              </a:rPr>
              <a:t>B</a:t>
            </a:r>
            <a:r>
              <a:rPr lang="zh-CN" altLang="en-US" sz="1400" b="1" dirty="0">
                <a:latin typeface="微软雅黑" pitchFamily="34" charset="-122"/>
                <a:ea typeface="微软雅黑" pitchFamily="34" charset="-122"/>
              </a:rPr>
              <a:t>。</a:t>
            </a:r>
          </a:p>
        </p:txBody>
      </p:sp>
      <p:sp>
        <p:nvSpPr>
          <p:cNvPr id="66" name="矩形 65"/>
          <p:cNvSpPr/>
          <p:nvPr/>
        </p:nvSpPr>
        <p:spPr>
          <a:xfrm>
            <a:off x="4567074" y="2152310"/>
            <a:ext cx="4064860" cy="307777"/>
          </a:xfrm>
          <a:prstGeom prst="rect">
            <a:avLst/>
          </a:prstGeom>
        </p:spPr>
        <p:txBody>
          <a:bodyPr wrap="square">
            <a:spAutoFit/>
          </a:bodyPr>
          <a:lstStyle/>
          <a:p>
            <a:r>
              <a:rPr lang="en-US" altLang="zh-CN" sz="1400" b="1" dirty="0">
                <a:latin typeface="微软雅黑" pitchFamily="34" charset="-122"/>
                <a:ea typeface="微软雅黑" pitchFamily="34" charset="-122"/>
              </a:rPr>
              <a:t>A </a:t>
            </a:r>
            <a:r>
              <a:rPr lang="zh-CN" altLang="en-US" sz="1400" b="1" dirty="0">
                <a:latin typeface="微软雅黑" pitchFamily="34" charset="-122"/>
                <a:ea typeface="微软雅黑" pitchFamily="34" charset="-122"/>
              </a:rPr>
              <a:t>先向 </a:t>
            </a:r>
            <a:r>
              <a:rPr lang="en-US" altLang="zh-CN" sz="1400" b="1" dirty="0">
                <a:latin typeface="微软雅黑" pitchFamily="34" charset="-122"/>
                <a:ea typeface="微软雅黑" pitchFamily="34" charset="-122"/>
              </a:rPr>
              <a:t>B </a:t>
            </a:r>
            <a:r>
              <a:rPr lang="zh-CN" altLang="en-US" sz="1400" b="1" dirty="0">
                <a:latin typeface="微软雅黑" pitchFamily="34" charset="-122"/>
                <a:ea typeface="微软雅黑" pitchFamily="34" charset="-122"/>
              </a:rPr>
              <a:t>发送一帧。该帧从接口 </a:t>
            </a:r>
            <a:r>
              <a:rPr lang="en-US" altLang="zh-CN" sz="1400" b="1" dirty="0">
                <a:latin typeface="微软雅黑" pitchFamily="34" charset="-122"/>
                <a:ea typeface="微软雅黑" pitchFamily="34" charset="-122"/>
              </a:rPr>
              <a:t>1 </a:t>
            </a:r>
            <a:r>
              <a:rPr lang="zh-CN" altLang="en-US" sz="1400" b="1" dirty="0">
                <a:latin typeface="微软雅黑" pitchFamily="34" charset="-122"/>
                <a:ea typeface="微软雅黑" pitchFamily="34" charset="-122"/>
              </a:rPr>
              <a:t>进入到交换机。</a:t>
            </a:r>
          </a:p>
        </p:txBody>
      </p:sp>
      <p:sp>
        <p:nvSpPr>
          <p:cNvPr id="67" name="矩形 66"/>
          <p:cNvSpPr/>
          <p:nvPr/>
        </p:nvSpPr>
        <p:spPr>
          <a:xfrm>
            <a:off x="4567074" y="3052665"/>
            <a:ext cx="3884680" cy="523220"/>
          </a:xfrm>
          <a:prstGeom prst="rect">
            <a:avLst/>
          </a:prstGeom>
        </p:spPr>
        <p:txBody>
          <a:bodyPr wrap="square">
            <a:spAutoFit/>
          </a:bodyPr>
          <a:lstStyle/>
          <a:p>
            <a:r>
              <a:rPr lang="zh-CN" altLang="en-US" sz="1400" b="1" dirty="0">
                <a:latin typeface="微软雅黑" pitchFamily="34" charset="-122"/>
                <a:ea typeface="微软雅黑" pitchFamily="34" charset="-122"/>
              </a:rPr>
              <a:t>交换机把这个帧的源地址 </a:t>
            </a:r>
            <a:r>
              <a:rPr lang="en-US" altLang="zh-CN" sz="1400" b="1" dirty="0">
                <a:latin typeface="微软雅黑" pitchFamily="34" charset="-122"/>
                <a:ea typeface="微软雅黑" pitchFamily="34" charset="-122"/>
              </a:rPr>
              <a:t>A </a:t>
            </a:r>
            <a:r>
              <a:rPr lang="zh-CN" altLang="en-US" sz="1400" b="1" dirty="0">
                <a:latin typeface="微软雅黑" pitchFamily="34" charset="-122"/>
                <a:ea typeface="微软雅黑" pitchFamily="34" charset="-122"/>
              </a:rPr>
              <a:t>和接口 </a:t>
            </a:r>
            <a:r>
              <a:rPr lang="en-US" altLang="zh-CN" sz="1400" b="1" dirty="0">
                <a:latin typeface="微软雅黑" pitchFamily="34" charset="-122"/>
                <a:ea typeface="微软雅黑" pitchFamily="34" charset="-122"/>
              </a:rPr>
              <a:t>1 </a:t>
            </a:r>
            <a:r>
              <a:rPr lang="zh-CN" altLang="en-US" sz="1400" b="1" dirty="0">
                <a:latin typeface="微软雅黑" pitchFamily="34" charset="-122"/>
                <a:ea typeface="微软雅黑" pitchFamily="34" charset="-122"/>
              </a:rPr>
              <a:t>写入交换表中。</a:t>
            </a:r>
          </a:p>
        </p:txBody>
      </p:sp>
      <p:sp>
        <p:nvSpPr>
          <p:cNvPr id="68" name="矩形 67"/>
          <p:cNvSpPr/>
          <p:nvPr/>
        </p:nvSpPr>
        <p:spPr>
          <a:xfrm>
            <a:off x="4567074" y="3645627"/>
            <a:ext cx="4064860" cy="307777"/>
          </a:xfrm>
          <a:prstGeom prst="rect">
            <a:avLst/>
          </a:prstGeom>
        </p:spPr>
        <p:txBody>
          <a:bodyPr wrap="square">
            <a:spAutoFit/>
          </a:bodyPr>
          <a:lstStyle/>
          <a:p>
            <a:r>
              <a:rPr lang="zh-CN" altLang="en-US" sz="1400" b="1" dirty="0">
                <a:latin typeface="微软雅黑" pitchFamily="34" charset="-122"/>
                <a:ea typeface="微软雅黑" pitchFamily="34" charset="-122"/>
              </a:rPr>
              <a:t>交换机向除接口 </a:t>
            </a:r>
            <a:r>
              <a:rPr lang="en-US" altLang="zh-CN" sz="1400" b="1" dirty="0">
                <a:latin typeface="微软雅黑" pitchFamily="34" charset="-122"/>
                <a:ea typeface="微软雅黑" pitchFamily="34" charset="-122"/>
              </a:rPr>
              <a:t>1 </a:t>
            </a:r>
            <a:r>
              <a:rPr lang="zh-CN" altLang="en-US" sz="1400" b="1" dirty="0">
                <a:latin typeface="微软雅黑" pitchFamily="34" charset="-122"/>
                <a:ea typeface="微软雅黑" pitchFamily="34" charset="-122"/>
              </a:rPr>
              <a:t>以外的所有的接口广播这个帧。</a:t>
            </a:r>
          </a:p>
        </p:txBody>
      </p:sp>
      <p:sp>
        <p:nvSpPr>
          <p:cNvPr id="70" name="矩形 69"/>
          <p:cNvSpPr/>
          <p:nvPr/>
        </p:nvSpPr>
        <p:spPr>
          <a:xfrm>
            <a:off x="2498126" y="2360145"/>
            <a:ext cx="1588970" cy="261610"/>
          </a:xfrm>
          <a:prstGeom prst="rect">
            <a:avLst/>
          </a:prstGeom>
        </p:spPr>
        <p:txBody>
          <a:bodyPr wrap="square">
            <a:spAutoFit/>
          </a:bodyPr>
          <a:lstStyle/>
          <a:p>
            <a:r>
              <a:rPr lang="en-US" altLang="zh-CN" sz="1100" b="1" dirty="0">
                <a:latin typeface="微软雅黑" pitchFamily="34" charset="-122"/>
                <a:ea typeface="微软雅黑" pitchFamily="34" charset="-122"/>
              </a:rPr>
              <a:t>A             1</a:t>
            </a:r>
            <a:endParaRPr lang="zh-CN" altLang="en-US" sz="1100" b="1" dirty="0">
              <a:latin typeface="微软雅黑" pitchFamily="34" charset="-122"/>
              <a:ea typeface="微软雅黑" pitchFamily="34" charset="-122"/>
            </a:endParaRPr>
          </a:p>
        </p:txBody>
      </p:sp>
      <p:cxnSp>
        <p:nvCxnSpPr>
          <p:cNvPr id="71" name="直接箭头连接符 70"/>
          <p:cNvCxnSpPr/>
          <p:nvPr/>
        </p:nvCxnSpPr>
        <p:spPr>
          <a:xfrm>
            <a:off x="1534240" y="2274532"/>
            <a:ext cx="322270" cy="0"/>
          </a:xfrm>
          <a:prstGeom prst="straightConnector1">
            <a:avLst/>
          </a:prstGeom>
          <a:ln w="3810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2" name="直接箭头连接符 71"/>
          <p:cNvCxnSpPr/>
          <p:nvPr/>
        </p:nvCxnSpPr>
        <p:spPr>
          <a:xfrm>
            <a:off x="1534240" y="2812065"/>
            <a:ext cx="322270" cy="0"/>
          </a:xfrm>
          <a:prstGeom prst="straightConnector1">
            <a:avLst/>
          </a:prstGeom>
          <a:ln w="3810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3" name="直接箭头连接符 72"/>
          <p:cNvCxnSpPr/>
          <p:nvPr/>
        </p:nvCxnSpPr>
        <p:spPr>
          <a:xfrm>
            <a:off x="1534240" y="3360908"/>
            <a:ext cx="322270" cy="0"/>
          </a:xfrm>
          <a:prstGeom prst="straightConnector1">
            <a:avLst/>
          </a:prstGeom>
          <a:ln w="3810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1" name="组合 2"/>
          <p:cNvGrpSpPr/>
          <p:nvPr/>
        </p:nvGrpSpPr>
        <p:grpSpPr>
          <a:xfrm>
            <a:off x="4974334" y="1721211"/>
            <a:ext cx="1090436" cy="276999"/>
            <a:chOff x="4974334" y="1978909"/>
            <a:chExt cx="1090436" cy="276999"/>
          </a:xfrm>
        </p:grpSpPr>
        <p:sp>
          <p:nvSpPr>
            <p:cNvPr id="2" name="TextBox 1"/>
            <p:cNvSpPr txBox="1"/>
            <p:nvPr/>
          </p:nvSpPr>
          <p:spPr>
            <a:xfrm>
              <a:off x="4974334" y="1978909"/>
              <a:ext cx="270328" cy="276999"/>
            </a:xfrm>
            <a:prstGeom prst="rect">
              <a:avLst/>
            </a:prstGeom>
            <a:noFill/>
          </p:spPr>
          <p:txBody>
            <a:bodyPr wrap="square" rtlCol="0">
              <a:spAutoFit/>
            </a:bodyPr>
            <a:lstStyle/>
            <a:p>
              <a:r>
                <a:rPr lang="en-US" altLang="zh-CN" sz="1200" b="1" dirty="0">
                  <a:solidFill>
                    <a:srgbClr val="CC00CC"/>
                  </a:solidFill>
                  <a:latin typeface="微软雅黑" pitchFamily="34" charset="-122"/>
                  <a:ea typeface="微软雅黑" pitchFamily="34" charset="-122"/>
                </a:rPr>
                <a:t>B</a:t>
              </a:r>
              <a:endParaRPr lang="zh-CN" altLang="en-US" sz="1200" b="1" dirty="0">
                <a:solidFill>
                  <a:srgbClr val="CC00CC"/>
                </a:solidFill>
                <a:latin typeface="微软雅黑" pitchFamily="34" charset="-122"/>
                <a:ea typeface="微软雅黑" pitchFamily="34" charset="-122"/>
              </a:endParaRPr>
            </a:p>
          </p:txBody>
        </p:sp>
        <p:sp>
          <p:nvSpPr>
            <p:cNvPr id="55" name="TextBox 54"/>
            <p:cNvSpPr txBox="1"/>
            <p:nvPr/>
          </p:nvSpPr>
          <p:spPr>
            <a:xfrm>
              <a:off x="5794442" y="1978909"/>
              <a:ext cx="270328" cy="276999"/>
            </a:xfrm>
            <a:prstGeom prst="rect">
              <a:avLst/>
            </a:prstGeom>
            <a:noFill/>
          </p:spPr>
          <p:txBody>
            <a:bodyPr wrap="square" rtlCol="0">
              <a:spAutoFit/>
            </a:bodyPr>
            <a:lstStyle/>
            <a:p>
              <a:r>
                <a:rPr lang="en-US" altLang="zh-CN" sz="1200" b="1" dirty="0">
                  <a:solidFill>
                    <a:srgbClr val="CC00CC"/>
                  </a:solidFill>
                  <a:latin typeface="微软雅黑" pitchFamily="34" charset="-122"/>
                  <a:ea typeface="微软雅黑" pitchFamily="34" charset="-122"/>
                </a:rPr>
                <a:t>A</a:t>
              </a:r>
              <a:endParaRPr lang="zh-CN" altLang="en-US" sz="1200" b="1" dirty="0">
                <a:solidFill>
                  <a:srgbClr val="CC00CC"/>
                </a:solidFill>
                <a:latin typeface="微软雅黑" pitchFamily="34" charset="-122"/>
                <a:ea typeface="微软雅黑" pitchFamily="34" charset="-122"/>
              </a:endParaRPr>
            </a:p>
          </p:txBody>
        </p:sp>
      </p:grpSp>
      <p:sp>
        <p:nvSpPr>
          <p:cNvPr id="5" name="灯片编号占位符 4">
            <a:extLst>
              <a:ext uri="{FF2B5EF4-FFF2-40B4-BE49-F238E27FC236}">
                <a16:creationId xmlns:a16="http://schemas.microsoft.com/office/drawing/2014/main" id="{7F1F26A5-057E-4593-9393-5FF35E5D68D6}"/>
              </a:ext>
            </a:extLst>
          </p:cNvPr>
          <p:cNvSpPr>
            <a:spLocks noGrp="1"/>
          </p:cNvSpPr>
          <p:nvPr>
            <p:ph type="sldNum" sz="quarter" idx="12"/>
          </p:nvPr>
        </p:nvSpPr>
        <p:spPr/>
        <p:txBody>
          <a:bodyPr/>
          <a:lstStyle/>
          <a:p>
            <a:fld id="{C485880C-E2C3-4DAB-AE74-D9BE691626AC}" type="slidenum">
              <a:rPr lang="zh-CN" altLang="en-US" smtClean="0"/>
              <a:pPr/>
              <a:t>107</a:t>
            </a:fld>
            <a:endParaRPr lang="zh-CN" altLang="en-US"/>
          </a:p>
        </p:txBody>
      </p:sp>
    </p:spTree>
    <p:extLst>
      <p:ext uri="{BB962C8B-B14F-4D97-AF65-F5344CB8AC3E}">
        <p14:creationId xmlns:p14="http://schemas.microsoft.com/office/powerpoint/2010/main" val="1162394449"/>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66"/>
                                        </p:tgtEl>
                                        <p:attrNameLst>
                                          <p:attrName>style.visibility</p:attrName>
                                        </p:attrNameLst>
                                      </p:cBhvr>
                                      <p:to>
                                        <p:strVal val="visible"/>
                                      </p:to>
                                    </p:set>
                                    <p:animEffect transition="in" filter="wipe(up)">
                                      <p:cBhvr>
                                        <p:cTn id="7" dur="2000"/>
                                        <p:tgtEl>
                                          <p:spTgt spid="66"/>
                                        </p:tgtEl>
                                      </p:cBhvr>
                                    </p:animEffect>
                                  </p:childTnLst>
                                </p:cTn>
                              </p:par>
                            </p:childTnLst>
                          </p:cTn>
                        </p:par>
                        <p:par>
                          <p:cTn id="8" fill="hold">
                            <p:stCondLst>
                              <p:cond delay="2000"/>
                            </p:stCondLst>
                            <p:childTnLst>
                              <p:par>
                                <p:cTn id="9" presetID="10" presetClass="entr" presetSubtype="0" fill="hold"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1000"/>
                                        <p:tgtEl>
                                          <p:spTgt spid="11"/>
                                        </p:tgtEl>
                                      </p:cBhvr>
                                    </p:animEffect>
                                  </p:childTnLst>
                                </p:cTn>
                              </p:par>
                              <p:par>
                                <p:cTn id="12" presetID="22" presetClass="entr" presetSubtype="8" fill="hold" nodeType="withEffect">
                                  <p:stCondLst>
                                    <p:cond delay="500"/>
                                  </p:stCondLst>
                                  <p:childTnLst>
                                    <p:set>
                                      <p:cBhvr>
                                        <p:cTn id="13" dur="1" fill="hold">
                                          <p:stCondLst>
                                            <p:cond delay="0"/>
                                          </p:stCondLst>
                                        </p:cTn>
                                        <p:tgtEl>
                                          <p:spTgt spid="60"/>
                                        </p:tgtEl>
                                        <p:attrNameLst>
                                          <p:attrName>style.visibility</p:attrName>
                                        </p:attrNameLst>
                                      </p:cBhvr>
                                      <p:to>
                                        <p:strVal val="visible"/>
                                      </p:to>
                                    </p:set>
                                    <p:animEffect transition="in" filter="wipe(left)">
                                      <p:cBhvr>
                                        <p:cTn id="14" dur="3000"/>
                                        <p:tgtEl>
                                          <p:spTgt spid="60"/>
                                        </p:tgtEl>
                                      </p:cBhvr>
                                    </p:animEffect>
                                  </p:childTnLst>
                                </p:cTn>
                              </p:par>
                            </p:childTnLst>
                          </p:cTn>
                        </p:par>
                        <p:par>
                          <p:cTn id="15" fill="hold">
                            <p:stCondLst>
                              <p:cond delay="5500"/>
                            </p:stCondLst>
                            <p:childTnLst>
                              <p:par>
                                <p:cTn id="16" presetID="22" presetClass="entr" presetSubtype="1" fill="hold" grpId="0" nodeType="afterEffect">
                                  <p:stCondLst>
                                    <p:cond delay="1000"/>
                                  </p:stCondLst>
                                  <p:childTnLst>
                                    <p:set>
                                      <p:cBhvr>
                                        <p:cTn id="17" dur="1" fill="hold">
                                          <p:stCondLst>
                                            <p:cond delay="0"/>
                                          </p:stCondLst>
                                        </p:cTn>
                                        <p:tgtEl>
                                          <p:spTgt spid="65"/>
                                        </p:tgtEl>
                                        <p:attrNameLst>
                                          <p:attrName>style.visibility</p:attrName>
                                        </p:attrNameLst>
                                      </p:cBhvr>
                                      <p:to>
                                        <p:strVal val="visible"/>
                                      </p:to>
                                    </p:set>
                                    <p:animEffect transition="in" filter="wipe(up)">
                                      <p:cBhvr>
                                        <p:cTn id="18" dur="2000"/>
                                        <p:tgtEl>
                                          <p:spTgt spid="65"/>
                                        </p:tgtEl>
                                      </p:cBhvr>
                                    </p:animEffect>
                                  </p:childTnLst>
                                </p:cTn>
                              </p:par>
                            </p:childTnLst>
                          </p:cTn>
                        </p:par>
                        <p:par>
                          <p:cTn id="19" fill="hold">
                            <p:stCondLst>
                              <p:cond delay="8500"/>
                            </p:stCondLst>
                            <p:childTnLst>
                              <p:par>
                                <p:cTn id="20" presetID="22" presetClass="entr" presetSubtype="1" fill="hold" grpId="0" nodeType="afterEffect">
                                  <p:stCondLst>
                                    <p:cond delay="2000"/>
                                  </p:stCondLst>
                                  <p:childTnLst>
                                    <p:set>
                                      <p:cBhvr>
                                        <p:cTn id="21" dur="1" fill="hold">
                                          <p:stCondLst>
                                            <p:cond delay="0"/>
                                          </p:stCondLst>
                                        </p:cTn>
                                        <p:tgtEl>
                                          <p:spTgt spid="67"/>
                                        </p:tgtEl>
                                        <p:attrNameLst>
                                          <p:attrName>style.visibility</p:attrName>
                                        </p:attrNameLst>
                                      </p:cBhvr>
                                      <p:to>
                                        <p:strVal val="visible"/>
                                      </p:to>
                                    </p:set>
                                    <p:animEffect transition="in" filter="wipe(up)">
                                      <p:cBhvr>
                                        <p:cTn id="22" dur="2000"/>
                                        <p:tgtEl>
                                          <p:spTgt spid="67"/>
                                        </p:tgtEl>
                                      </p:cBhvr>
                                    </p:animEffect>
                                  </p:childTnLst>
                                </p:cTn>
                              </p:par>
                            </p:childTnLst>
                          </p:cTn>
                        </p:par>
                        <p:par>
                          <p:cTn id="23" fill="hold">
                            <p:stCondLst>
                              <p:cond delay="12500"/>
                            </p:stCondLst>
                            <p:childTnLst>
                              <p:par>
                                <p:cTn id="24" presetID="1" presetClass="entr" presetSubtype="0" fill="hold" grpId="0" nodeType="afterEffect">
                                  <p:stCondLst>
                                    <p:cond delay="0"/>
                                  </p:stCondLst>
                                  <p:childTnLst>
                                    <p:set>
                                      <p:cBhvr>
                                        <p:cTn id="25" dur="1" fill="hold">
                                          <p:stCondLst>
                                            <p:cond delay="0"/>
                                          </p:stCondLst>
                                        </p:cTn>
                                        <p:tgtEl>
                                          <p:spTgt spid="70"/>
                                        </p:tgtEl>
                                        <p:attrNameLst>
                                          <p:attrName>style.visibility</p:attrName>
                                        </p:attrNameLst>
                                      </p:cBhvr>
                                      <p:to>
                                        <p:strVal val="visible"/>
                                      </p:to>
                                    </p:set>
                                  </p:childTnLst>
                                </p:cTn>
                              </p:par>
                              <p:par>
                                <p:cTn id="26" presetID="35" presetClass="emph" presetSubtype="0" repeatCount="4000" fill="hold" grpId="1" nodeType="withEffect">
                                  <p:stCondLst>
                                    <p:cond delay="0"/>
                                  </p:stCondLst>
                                  <p:childTnLst>
                                    <p:anim calcmode="discrete" valueType="str">
                                      <p:cBhvr>
                                        <p:cTn id="27" dur="1000" fill="hold"/>
                                        <p:tgtEl>
                                          <p:spTgt spid="70"/>
                                        </p:tgtEl>
                                        <p:attrNameLst>
                                          <p:attrName>style.visibility</p:attrName>
                                        </p:attrNameLst>
                                      </p:cBhvr>
                                      <p:tavLst>
                                        <p:tav tm="0">
                                          <p:val>
                                            <p:strVal val="hidden"/>
                                          </p:val>
                                        </p:tav>
                                        <p:tav tm="50000">
                                          <p:val>
                                            <p:strVal val="visible"/>
                                          </p:val>
                                        </p:tav>
                                      </p:tavLst>
                                    </p:anim>
                                  </p:childTnLst>
                                </p:cTn>
                              </p:par>
                            </p:childTnLst>
                          </p:cTn>
                        </p:par>
                        <p:par>
                          <p:cTn id="28" fill="hold">
                            <p:stCondLst>
                              <p:cond delay="16500"/>
                            </p:stCondLst>
                            <p:childTnLst>
                              <p:par>
                                <p:cTn id="29" presetID="22" presetClass="entr" presetSubtype="1" fill="hold" grpId="0" nodeType="afterEffect">
                                  <p:stCondLst>
                                    <p:cond delay="1000"/>
                                  </p:stCondLst>
                                  <p:childTnLst>
                                    <p:set>
                                      <p:cBhvr>
                                        <p:cTn id="30" dur="1" fill="hold">
                                          <p:stCondLst>
                                            <p:cond delay="0"/>
                                          </p:stCondLst>
                                        </p:cTn>
                                        <p:tgtEl>
                                          <p:spTgt spid="68"/>
                                        </p:tgtEl>
                                        <p:attrNameLst>
                                          <p:attrName>style.visibility</p:attrName>
                                        </p:attrNameLst>
                                      </p:cBhvr>
                                      <p:to>
                                        <p:strVal val="visible"/>
                                      </p:to>
                                    </p:set>
                                    <p:animEffect transition="in" filter="wipe(up)">
                                      <p:cBhvr>
                                        <p:cTn id="31" dur="2000"/>
                                        <p:tgtEl>
                                          <p:spTgt spid="68"/>
                                        </p:tgtEl>
                                      </p:cBhvr>
                                    </p:animEffect>
                                  </p:childTnLst>
                                </p:cTn>
                              </p:par>
                              <p:par>
                                <p:cTn id="32" presetID="22" presetClass="entr" presetSubtype="2" fill="hold" nodeType="withEffect">
                                  <p:stCondLst>
                                    <p:cond delay="2000"/>
                                  </p:stCondLst>
                                  <p:childTnLst>
                                    <p:set>
                                      <p:cBhvr>
                                        <p:cTn id="33" dur="1" fill="hold">
                                          <p:stCondLst>
                                            <p:cond delay="0"/>
                                          </p:stCondLst>
                                        </p:cTn>
                                        <p:tgtEl>
                                          <p:spTgt spid="71"/>
                                        </p:tgtEl>
                                        <p:attrNameLst>
                                          <p:attrName>style.visibility</p:attrName>
                                        </p:attrNameLst>
                                      </p:cBhvr>
                                      <p:to>
                                        <p:strVal val="visible"/>
                                      </p:to>
                                    </p:set>
                                    <p:animEffect transition="in" filter="wipe(right)">
                                      <p:cBhvr>
                                        <p:cTn id="34" dur="3000"/>
                                        <p:tgtEl>
                                          <p:spTgt spid="71"/>
                                        </p:tgtEl>
                                      </p:cBhvr>
                                    </p:animEffect>
                                  </p:childTnLst>
                                </p:cTn>
                              </p:par>
                              <p:par>
                                <p:cTn id="35" presetID="22" presetClass="entr" presetSubtype="2" fill="hold" nodeType="withEffect">
                                  <p:stCondLst>
                                    <p:cond delay="2000"/>
                                  </p:stCondLst>
                                  <p:childTnLst>
                                    <p:set>
                                      <p:cBhvr>
                                        <p:cTn id="36" dur="1" fill="hold">
                                          <p:stCondLst>
                                            <p:cond delay="0"/>
                                          </p:stCondLst>
                                        </p:cTn>
                                        <p:tgtEl>
                                          <p:spTgt spid="72"/>
                                        </p:tgtEl>
                                        <p:attrNameLst>
                                          <p:attrName>style.visibility</p:attrName>
                                        </p:attrNameLst>
                                      </p:cBhvr>
                                      <p:to>
                                        <p:strVal val="visible"/>
                                      </p:to>
                                    </p:set>
                                    <p:animEffect transition="in" filter="wipe(right)">
                                      <p:cBhvr>
                                        <p:cTn id="37" dur="3000"/>
                                        <p:tgtEl>
                                          <p:spTgt spid="72"/>
                                        </p:tgtEl>
                                      </p:cBhvr>
                                    </p:animEffect>
                                  </p:childTnLst>
                                </p:cTn>
                              </p:par>
                              <p:par>
                                <p:cTn id="38" presetID="22" presetClass="entr" presetSubtype="2" fill="hold" nodeType="withEffect">
                                  <p:stCondLst>
                                    <p:cond delay="2000"/>
                                  </p:stCondLst>
                                  <p:childTnLst>
                                    <p:set>
                                      <p:cBhvr>
                                        <p:cTn id="39" dur="1" fill="hold">
                                          <p:stCondLst>
                                            <p:cond delay="0"/>
                                          </p:stCondLst>
                                        </p:cTn>
                                        <p:tgtEl>
                                          <p:spTgt spid="73"/>
                                        </p:tgtEl>
                                        <p:attrNameLst>
                                          <p:attrName>style.visibility</p:attrName>
                                        </p:attrNameLst>
                                      </p:cBhvr>
                                      <p:to>
                                        <p:strVal val="visible"/>
                                      </p:to>
                                    </p:set>
                                    <p:animEffect transition="in" filter="wipe(right)">
                                      <p:cBhvr>
                                        <p:cTn id="40" dur="3000"/>
                                        <p:tgtEl>
                                          <p:spTgt spid="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p:bldP spid="66" grpId="0"/>
      <p:bldP spid="67" grpId="0"/>
      <p:bldP spid="68" grpId="0"/>
      <p:bldP spid="70" grpId="0"/>
      <p:bldP spid="70" grpId="1"/>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圆角矩形 48"/>
          <p:cNvSpPr/>
          <p:nvPr/>
        </p:nvSpPr>
        <p:spPr>
          <a:xfrm>
            <a:off x="502919" y="1113933"/>
            <a:ext cx="8129015" cy="2993894"/>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AutoShape 5"/>
          <p:cNvSpPr>
            <a:spLocks noChangeArrowheads="1"/>
          </p:cNvSpPr>
          <p:nvPr/>
        </p:nvSpPr>
        <p:spPr bwMode="auto">
          <a:xfrm>
            <a:off x="502919" y="643533"/>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Rectangle 6"/>
          <p:cNvSpPr>
            <a:spLocks noChangeArrowheads="1"/>
          </p:cNvSpPr>
          <p:nvPr/>
        </p:nvSpPr>
        <p:spPr bwMode="auto">
          <a:xfrm>
            <a:off x="2781168" y="620443"/>
            <a:ext cx="357181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2. </a:t>
            </a:r>
            <a:r>
              <a:rPr lang="zh-CN" altLang="en-US" sz="2000" b="1" dirty="0">
                <a:solidFill>
                  <a:schemeClr val="bg1"/>
                </a:solidFill>
                <a:latin typeface="微软雅黑" pitchFamily="34" charset="-122"/>
                <a:ea typeface="微软雅黑" pitchFamily="34" charset="-122"/>
              </a:rPr>
              <a:t>以太网交换机的自学习功能</a:t>
            </a:r>
            <a:endParaRPr lang="fr-FR" altLang="zh-CN" sz="2000" b="1" dirty="0">
              <a:solidFill>
                <a:schemeClr val="bg1"/>
              </a:solidFill>
              <a:latin typeface="微软雅黑" pitchFamily="34" charset="-122"/>
              <a:ea typeface="微软雅黑" pitchFamily="34" charset="-122"/>
            </a:endParaRPr>
          </a:p>
        </p:txBody>
      </p:sp>
      <p:sp>
        <p:nvSpPr>
          <p:cNvPr id="12" name="矩形 11"/>
          <p:cNvSpPr/>
          <p:nvPr/>
        </p:nvSpPr>
        <p:spPr>
          <a:xfrm>
            <a:off x="1945498" y="1637428"/>
            <a:ext cx="2209376" cy="2051788"/>
          </a:xfrm>
          <a:prstGeom prst="rect">
            <a:avLst/>
          </a:prstGeom>
          <a:solidFill>
            <a:srgbClr val="0000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200" dirty="0">
                <a:latin typeface="微软雅黑" pitchFamily="34" charset="-122"/>
                <a:ea typeface="微软雅黑" pitchFamily="34" charset="-122"/>
              </a:rPr>
              <a:t> </a:t>
            </a:r>
            <a:endParaRPr lang="zh-CN" altLang="en-US" sz="1200" dirty="0">
              <a:latin typeface="微软雅黑" pitchFamily="34" charset="-122"/>
              <a:ea typeface="微软雅黑" pitchFamily="34" charset="-122"/>
            </a:endParaRPr>
          </a:p>
        </p:txBody>
      </p:sp>
      <p:cxnSp>
        <p:nvCxnSpPr>
          <p:cNvPr id="14" name="直接连接符 13"/>
          <p:cNvCxnSpPr>
            <a:stCxn id="39" idx="1"/>
          </p:cNvCxnSpPr>
          <p:nvPr/>
        </p:nvCxnSpPr>
        <p:spPr>
          <a:xfrm flipH="1">
            <a:off x="1273832" y="3435584"/>
            <a:ext cx="6608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a:endCxn id="41" idx="1"/>
          </p:cNvCxnSpPr>
          <p:nvPr/>
        </p:nvCxnSpPr>
        <p:spPr>
          <a:xfrm>
            <a:off x="1273832" y="2357682"/>
            <a:ext cx="6716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37" idx="1"/>
          </p:cNvCxnSpPr>
          <p:nvPr/>
        </p:nvCxnSpPr>
        <p:spPr>
          <a:xfrm flipH="1">
            <a:off x="1296705" y="2881428"/>
            <a:ext cx="63796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a:endCxn id="44" idx="1"/>
          </p:cNvCxnSpPr>
          <p:nvPr/>
        </p:nvCxnSpPr>
        <p:spPr>
          <a:xfrm>
            <a:off x="1273832" y="1801959"/>
            <a:ext cx="6625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Rectangle 24"/>
          <p:cNvSpPr>
            <a:spLocks noChangeArrowheads="1"/>
          </p:cNvSpPr>
          <p:nvPr/>
        </p:nvSpPr>
        <p:spPr bwMode="auto">
          <a:xfrm>
            <a:off x="2401389" y="1322563"/>
            <a:ext cx="1259961"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kumimoji="1" lang="zh-CN" altLang="en-US" sz="1400" b="1" dirty="0">
                <a:solidFill>
                  <a:srgbClr val="0000FF"/>
                </a:solidFill>
                <a:latin typeface="微软雅黑" pitchFamily="34" charset="-122"/>
                <a:ea typeface="微软雅黑" pitchFamily="34" charset="-122"/>
              </a:rPr>
              <a:t>以太网交换机</a:t>
            </a:r>
            <a:endParaRPr kumimoji="1" lang="en-US" altLang="zh-CN" sz="1400" b="1" dirty="0">
              <a:solidFill>
                <a:srgbClr val="0000FF"/>
              </a:solidFill>
              <a:latin typeface="微软雅黑" pitchFamily="34" charset="-122"/>
              <a:ea typeface="微软雅黑" pitchFamily="34" charset="-122"/>
            </a:endParaRPr>
          </a:p>
        </p:txBody>
      </p:sp>
      <p:sp>
        <p:nvSpPr>
          <p:cNvPr id="21" name="Rectangle 34"/>
          <p:cNvSpPr>
            <a:spLocks noChangeArrowheads="1"/>
          </p:cNvSpPr>
          <p:nvPr/>
        </p:nvSpPr>
        <p:spPr bwMode="auto">
          <a:xfrm>
            <a:off x="826105" y="1600314"/>
            <a:ext cx="298160"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A</a:t>
            </a:r>
            <a:endParaRPr kumimoji="1" lang="en-US" altLang="zh-CN" sz="1200" b="1" baseline="-25000" dirty="0">
              <a:latin typeface="微软雅黑" pitchFamily="34" charset="-122"/>
              <a:ea typeface="微软雅黑" pitchFamily="34" charset="-122"/>
            </a:endParaRPr>
          </a:p>
        </p:txBody>
      </p:sp>
      <p:grpSp>
        <p:nvGrpSpPr>
          <p:cNvPr id="3" name="组合 57"/>
          <p:cNvGrpSpPr>
            <a:grpSpLocks/>
          </p:cNvGrpSpPr>
          <p:nvPr/>
        </p:nvGrpSpPr>
        <p:grpSpPr bwMode="auto">
          <a:xfrm>
            <a:off x="1936359" y="1664742"/>
            <a:ext cx="277321" cy="274434"/>
            <a:chOff x="2255844" y="1268760"/>
            <a:chExt cx="360915" cy="356296"/>
          </a:xfrm>
        </p:grpSpPr>
        <p:sp>
          <p:nvSpPr>
            <p:cNvPr id="43" name="矩形 42"/>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44" name="Rectangle 40"/>
            <p:cNvSpPr>
              <a:spLocks noChangeArrowheads="1"/>
            </p:cNvSpPr>
            <p:nvPr/>
          </p:nvSpPr>
          <p:spPr bwMode="auto">
            <a:xfrm>
              <a:off x="2255844" y="1268760"/>
              <a:ext cx="360915" cy="356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1</a:t>
              </a:r>
              <a:endParaRPr kumimoji="1" lang="en-US" altLang="zh-CN" sz="1200" b="1" baseline="-25000" dirty="0">
                <a:latin typeface="微软雅黑" pitchFamily="34" charset="-122"/>
                <a:ea typeface="微软雅黑" pitchFamily="34" charset="-122"/>
              </a:endParaRPr>
            </a:p>
          </p:txBody>
        </p:sp>
      </p:grpSp>
      <p:grpSp>
        <p:nvGrpSpPr>
          <p:cNvPr id="4" name="组合 58"/>
          <p:cNvGrpSpPr>
            <a:grpSpLocks/>
          </p:cNvGrpSpPr>
          <p:nvPr/>
        </p:nvGrpSpPr>
        <p:grpSpPr bwMode="auto">
          <a:xfrm>
            <a:off x="1945502" y="2228654"/>
            <a:ext cx="277321" cy="274434"/>
            <a:chOff x="2267744" y="1280668"/>
            <a:chExt cx="360915" cy="357388"/>
          </a:xfrm>
        </p:grpSpPr>
        <p:sp>
          <p:nvSpPr>
            <p:cNvPr id="41" name="矩形 40"/>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42" name="Rectangle 40"/>
            <p:cNvSpPr>
              <a:spLocks noChangeArrowheads="1"/>
            </p:cNvSpPr>
            <p:nvPr/>
          </p:nvSpPr>
          <p:spPr bwMode="auto">
            <a:xfrm>
              <a:off x="2267744" y="1280668"/>
              <a:ext cx="360915"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2</a:t>
              </a:r>
              <a:endParaRPr kumimoji="1" lang="en-US" altLang="zh-CN" sz="1200" b="1" baseline="-25000" dirty="0">
                <a:latin typeface="微软雅黑" pitchFamily="34" charset="-122"/>
                <a:ea typeface="微软雅黑" pitchFamily="34" charset="-122"/>
              </a:endParaRPr>
            </a:p>
          </p:txBody>
        </p:sp>
      </p:grpSp>
      <p:grpSp>
        <p:nvGrpSpPr>
          <p:cNvPr id="8" name="组合 61"/>
          <p:cNvGrpSpPr>
            <a:grpSpLocks/>
          </p:cNvGrpSpPr>
          <p:nvPr/>
        </p:nvGrpSpPr>
        <p:grpSpPr bwMode="auto">
          <a:xfrm>
            <a:off x="1916382" y="3306556"/>
            <a:ext cx="277321" cy="274434"/>
            <a:chOff x="2244074" y="1280668"/>
            <a:chExt cx="358931" cy="357388"/>
          </a:xfrm>
        </p:grpSpPr>
        <p:sp>
          <p:nvSpPr>
            <p:cNvPr id="39" name="矩形 38"/>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40"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4</a:t>
              </a:r>
              <a:endParaRPr kumimoji="1" lang="en-US" altLang="zh-CN" sz="1200" b="1" baseline="-25000" dirty="0">
                <a:latin typeface="微软雅黑" pitchFamily="34" charset="-122"/>
                <a:ea typeface="微软雅黑" pitchFamily="34" charset="-122"/>
              </a:endParaRPr>
            </a:p>
          </p:txBody>
        </p:sp>
      </p:grpSp>
      <p:grpSp>
        <p:nvGrpSpPr>
          <p:cNvPr id="9" name="组合 64"/>
          <p:cNvGrpSpPr>
            <a:grpSpLocks/>
          </p:cNvGrpSpPr>
          <p:nvPr/>
        </p:nvGrpSpPr>
        <p:grpSpPr bwMode="auto">
          <a:xfrm>
            <a:off x="1925526" y="2742645"/>
            <a:ext cx="277321" cy="274434"/>
            <a:chOff x="2255909" y="1268760"/>
            <a:chExt cx="358931" cy="355702"/>
          </a:xfrm>
        </p:grpSpPr>
        <p:sp>
          <p:nvSpPr>
            <p:cNvPr id="37" name="矩形 36"/>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38" name="Rectangle 40"/>
            <p:cNvSpPr>
              <a:spLocks noChangeArrowheads="1"/>
            </p:cNvSpPr>
            <p:nvPr/>
          </p:nvSpPr>
          <p:spPr bwMode="auto">
            <a:xfrm>
              <a:off x="2255909" y="1268760"/>
              <a:ext cx="358931" cy="355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3</a:t>
              </a:r>
              <a:endParaRPr kumimoji="1" lang="en-US" altLang="zh-CN" sz="1200" b="1" baseline="-25000" dirty="0">
                <a:latin typeface="微软雅黑" pitchFamily="34" charset="-122"/>
                <a:ea typeface="微软雅黑" pitchFamily="34" charset="-122"/>
              </a:endParaRPr>
            </a:p>
          </p:txBody>
        </p:sp>
      </p:grpSp>
      <p:sp>
        <p:nvSpPr>
          <p:cNvPr id="30" name="Rectangle 34"/>
          <p:cNvSpPr>
            <a:spLocks noChangeArrowheads="1"/>
          </p:cNvSpPr>
          <p:nvPr/>
        </p:nvSpPr>
        <p:spPr bwMode="auto">
          <a:xfrm>
            <a:off x="837623" y="3259551"/>
            <a:ext cx="304571"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D</a:t>
            </a:r>
            <a:endParaRPr kumimoji="1" lang="en-US" altLang="zh-CN" sz="1200" b="1" baseline="-25000" dirty="0">
              <a:latin typeface="微软雅黑" pitchFamily="34" charset="-122"/>
              <a:ea typeface="微软雅黑" pitchFamily="34" charset="-122"/>
            </a:endParaRPr>
          </a:p>
        </p:txBody>
      </p:sp>
      <p:sp>
        <p:nvSpPr>
          <p:cNvPr id="33" name="Rectangle 34"/>
          <p:cNvSpPr>
            <a:spLocks noChangeArrowheads="1"/>
          </p:cNvSpPr>
          <p:nvPr/>
        </p:nvSpPr>
        <p:spPr bwMode="auto">
          <a:xfrm>
            <a:off x="835723" y="2693776"/>
            <a:ext cx="288542"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B</a:t>
            </a:r>
            <a:endParaRPr kumimoji="1" lang="en-US" altLang="zh-CN" sz="1200" b="1" baseline="-25000" dirty="0">
              <a:latin typeface="微软雅黑" pitchFamily="34" charset="-122"/>
              <a:ea typeface="微软雅黑" pitchFamily="34" charset="-122"/>
            </a:endParaRPr>
          </a:p>
        </p:txBody>
      </p:sp>
      <p:grpSp>
        <p:nvGrpSpPr>
          <p:cNvPr id="10" name="组合 57"/>
          <p:cNvGrpSpPr/>
          <p:nvPr/>
        </p:nvGrpSpPr>
        <p:grpSpPr>
          <a:xfrm>
            <a:off x="2264388" y="1897311"/>
            <a:ext cx="1945905" cy="1377898"/>
            <a:chOff x="2208968" y="2283000"/>
            <a:chExt cx="1945905" cy="1377898"/>
          </a:xfrm>
        </p:grpSpPr>
        <p:sp>
          <p:nvSpPr>
            <p:cNvPr id="13" name="Rectangle 44"/>
            <p:cNvSpPr>
              <a:spLocks noChangeArrowheads="1"/>
            </p:cNvSpPr>
            <p:nvPr/>
          </p:nvSpPr>
          <p:spPr bwMode="auto">
            <a:xfrm>
              <a:off x="2248098" y="2551856"/>
              <a:ext cx="1783576" cy="1109042"/>
            </a:xfrm>
            <a:prstGeom prst="rect">
              <a:avLst/>
            </a:prstGeom>
            <a:solidFill>
              <a:schemeClr val="bg1"/>
            </a:solidFill>
            <a:ln w="9525">
              <a:solidFill>
                <a:schemeClr val="tx1"/>
              </a:solidFill>
              <a:miter lim="800000"/>
              <a:headEnd/>
              <a:tailEnd/>
            </a:ln>
          </p:spPr>
          <p:txBody>
            <a:bodyPr wrap="none" anchor="ctr"/>
            <a:lstStyle/>
            <a:p>
              <a:endParaRPr lang="zh-CN" altLang="en-US" sz="1200" b="1">
                <a:latin typeface="微软雅黑" pitchFamily="34" charset="-122"/>
                <a:ea typeface="微软雅黑" pitchFamily="34" charset="-122"/>
              </a:endParaRPr>
            </a:p>
          </p:txBody>
        </p:sp>
        <p:sp>
          <p:nvSpPr>
            <p:cNvPr id="18" name="Rectangle 49"/>
            <p:cNvSpPr>
              <a:spLocks noChangeArrowheads="1"/>
            </p:cNvSpPr>
            <p:nvPr/>
          </p:nvSpPr>
          <p:spPr bwMode="auto">
            <a:xfrm>
              <a:off x="2208968" y="2521979"/>
              <a:ext cx="1945905" cy="479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p>
              <a:pPr defTabSz="762000" eaLnBrk="0" hangingPunct="0">
                <a:lnSpc>
                  <a:spcPct val="115000"/>
                </a:lnSpc>
              </a:pPr>
              <a:r>
                <a:rPr kumimoji="1" lang="en-US" altLang="zh-CN" sz="1100" b="1" dirty="0">
                  <a:solidFill>
                    <a:srgbClr val="0000FF"/>
                  </a:solidFill>
                  <a:latin typeface="微软雅黑" pitchFamily="34" charset="-122"/>
                  <a:ea typeface="微软雅黑" pitchFamily="34" charset="-122"/>
                </a:rPr>
                <a:t>MAC</a:t>
              </a:r>
              <a:r>
                <a:rPr kumimoji="1" lang="zh-CN" altLang="en-US" sz="1100" b="1" dirty="0">
                  <a:solidFill>
                    <a:srgbClr val="0000FF"/>
                  </a:solidFill>
                  <a:latin typeface="微软雅黑" pitchFamily="34" charset="-122"/>
                  <a:ea typeface="微软雅黑" pitchFamily="34" charset="-122"/>
                </a:rPr>
                <a:t>地址   接口   有效时间</a:t>
              </a:r>
            </a:p>
            <a:p>
              <a:pPr defTabSz="762000" eaLnBrk="0" hangingPunct="0">
                <a:lnSpc>
                  <a:spcPct val="115000"/>
                </a:lnSpc>
              </a:pPr>
              <a:r>
                <a:rPr kumimoji="1" lang="zh-CN" altLang="en-US" sz="1100" b="1" dirty="0">
                  <a:solidFill>
                    <a:srgbClr val="0000FF"/>
                  </a:solidFill>
                  <a:latin typeface="微软雅黑" pitchFamily="34" charset="-122"/>
                  <a:ea typeface="微软雅黑" pitchFamily="34" charset="-122"/>
                </a:rPr>
                <a:t>   </a:t>
              </a:r>
              <a:endParaRPr kumimoji="1" lang="en-US" altLang="zh-CN" sz="1100" b="1" baseline="-25000" dirty="0">
                <a:solidFill>
                  <a:srgbClr val="0000FF"/>
                </a:solidFill>
                <a:latin typeface="微软雅黑" pitchFamily="34" charset="-122"/>
                <a:ea typeface="微软雅黑" pitchFamily="34" charset="-122"/>
              </a:endParaRPr>
            </a:p>
          </p:txBody>
        </p:sp>
        <p:sp>
          <p:nvSpPr>
            <p:cNvPr id="22" name="Line 50"/>
            <p:cNvSpPr>
              <a:spLocks noChangeShapeType="1"/>
            </p:cNvSpPr>
            <p:nvPr/>
          </p:nvSpPr>
          <p:spPr bwMode="auto">
            <a:xfrm>
              <a:off x="2968302" y="2551856"/>
              <a:ext cx="0" cy="11090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45" name="Line 45"/>
            <p:cNvSpPr>
              <a:spLocks noChangeShapeType="1"/>
            </p:cNvSpPr>
            <p:nvPr/>
          </p:nvSpPr>
          <p:spPr bwMode="auto">
            <a:xfrm>
              <a:off x="2248098" y="2773176"/>
              <a:ext cx="178357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46" name="Line 46"/>
            <p:cNvSpPr>
              <a:spLocks noChangeShapeType="1"/>
            </p:cNvSpPr>
            <p:nvPr/>
          </p:nvSpPr>
          <p:spPr bwMode="auto">
            <a:xfrm>
              <a:off x="2248098" y="2994495"/>
              <a:ext cx="178357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47" name="Line 47"/>
            <p:cNvSpPr>
              <a:spLocks noChangeShapeType="1"/>
            </p:cNvSpPr>
            <p:nvPr/>
          </p:nvSpPr>
          <p:spPr bwMode="auto">
            <a:xfrm>
              <a:off x="2248098" y="3215814"/>
              <a:ext cx="1783578" cy="122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48" name="Line 66"/>
            <p:cNvSpPr>
              <a:spLocks noChangeShapeType="1"/>
            </p:cNvSpPr>
            <p:nvPr/>
          </p:nvSpPr>
          <p:spPr bwMode="auto">
            <a:xfrm>
              <a:off x="2248098" y="3437133"/>
              <a:ext cx="1783578" cy="122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28" name="Rectangle 24"/>
            <p:cNvSpPr>
              <a:spLocks noChangeArrowheads="1"/>
            </p:cNvSpPr>
            <p:nvPr/>
          </p:nvSpPr>
          <p:spPr bwMode="auto">
            <a:xfrm>
              <a:off x="2746695" y="2283000"/>
              <a:ext cx="721352"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zh-CN" altLang="en-US" sz="1400" b="1" dirty="0">
                  <a:solidFill>
                    <a:schemeClr val="bg1"/>
                  </a:solidFill>
                  <a:latin typeface="微软雅黑" pitchFamily="34" charset="-122"/>
                  <a:ea typeface="微软雅黑" pitchFamily="34" charset="-122"/>
                </a:rPr>
                <a:t>交换表</a:t>
              </a:r>
              <a:endParaRPr kumimoji="1" lang="en-US" altLang="zh-CN" sz="1400" b="1" dirty="0">
                <a:solidFill>
                  <a:schemeClr val="bg1"/>
                </a:solidFill>
                <a:latin typeface="微软雅黑" pitchFamily="34" charset="-122"/>
                <a:ea typeface="微软雅黑" pitchFamily="34" charset="-122"/>
              </a:endParaRPr>
            </a:p>
          </p:txBody>
        </p:sp>
        <p:sp>
          <p:nvSpPr>
            <p:cNvPr id="34" name="Line 50"/>
            <p:cNvSpPr>
              <a:spLocks noChangeShapeType="1"/>
            </p:cNvSpPr>
            <p:nvPr/>
          </p:nvSpPr>
          <p:spPr bwMode="auto">
            <a:xfrm>
              <a:off x="3420721" y="2551856"/>
              <a:ext cx="0" cy="11090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grpSp>
      <p:sp>
        <p:nvSpPr>
          <p:cNvPr id="35" name="Rectangle 34"/>
          <p:cNvSpPr>
            <a:spLocks noChangeArrowheads="1"/>
          </p:cNvSpPr>
          <p:nvPr/>
        </p:nvSpPr>
        <p:spPr bwMode="auto">
          <a:xfrm>
            <a:off x="819397" y="2153316"/>
            <a:ext cx="286939"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C</a:t>
            </a:r>
            <a:endParaRPr kumimoji="1" lang="en-US" altLang="zh-CN" sz="1200" b="1" baseline="-25000" dirty="0">
              <a:latin typeface="微软雅黑" pitchFamily="34" charset="-122"/>
              <a:ea typeface="微软雅黑" pitchFamily="34" charset="-122"/>
            </a:endParaRPr>
          </a:p>
        </p:txBody>
      </p:sp>
      <p:pic>
        <p:nvPicPr>
          <p:cNvPr id="51"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54990" y="1585277"/>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54990" y="2136107"/>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54990" y="2657070"/>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54"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54990" y="3221755"/>
            <a:ext cx="437685" cy="437685"/>
          </a:xfrm>
          <a:prstGeom prst="rect">
            <a:avLst/>
          </a:prstGeom>
          <a:noFill/>
          <a:extLst>
            <a:ext uri="{909E8E84-426E-40DD-AFC4-6F175D3DCCD1}">
              <a14:hiddenFill xmlns:a14="http://schemas.microsoft.com/office/drawing/2010/main">
                <a:solidFill>
                  <a:srgbClr val="FFFFFF"/>
                </a:solidFill>
              </a14:hiddenFill>
            </a:ext>
          </a:extLst>
        </p:spPr>
      </p:pic>
      <p:cxnSp>
        <p:nvCxnSpPr>
          <p:cNvPr id="60" name="直接箭头连接符 59"/>
          <p:cNvCxnSpPr/>
          <p:nvPr/>
        </p:nvCxnSpPr>
        <p:spPr>
          <a:xfrm>
            <a:off x="1534240" y="1710704"/>
            <a:ext cx="322270" cy="0"/>
          </a:xfrm>
          <a:prstGeom prst="straightConnector1">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aphicFrame>
        <p:nvGraphicFramePr>
          <p:cNvPr id="63" name="表格 62"/>
          <p:cNvGraphicFramePr>
            <a:graphicFrameLocks noGrp="1"/>
          </p:cNvGraphicFramePr>
          <p:nvPr>
            <p:extLst>
              <p:ext uri="{D42A27DB-BD31-4B8C-83A1-F6EECF244321}">
                <p14:modId xmlns:p14="http://schemas.microsoft.com/office/powerpoint/2010/main" val="2608319686"/>
              </p:ext>
            </p:extLst>
          </p:nvPr>
        </p:nvGraphicFramePr>
        <p:xfrm>
          <a:off x="4682837" y="1452197"/>
          <a:ext cx="3380509" cy="548640"/>
        </p:xfrm>
        <a:graphic>
          <a:graphicData uri="http://schemas.openxmlformats.org/drawingml/2006/table">
            <a:tbl>
              <a:tblPr>
                <a:tableStyleId>{5C22544A-7EE6-4342-B048-85BDC9FD1C3A}</a:tableStyleId>
              </a:tblPr>
              <a:tblGrid>
                <a:gridCol w="818178">
                  <a:extLst>
                    <a:ext uri="{9D8B030D-6E8A-4147-A177-3AD203B41FA5}">
                      <a16:colId xmlns:a16="http://schemas.microsoft.com/office/drawing/2014/main" val="20000"/>
                    </a:ext>
                  </a:extLst>
                </a:gridCol>
                <a:gridCol w="864830">
                  <a:extLst>
                    <a:ext uri="{9D8B030D-6E8A-4147-A177-3AD203B41FA5}">
                      <a16:colId xmlns:a16="http://schemas.microsoft.com/office/drawing/2014/main" val="20001"/>
                    </a:ext>
                  </a:extLst>
                </a:gridCol>
                <a:gridCol w="589137">
                  <a:extLst>
                    <a:ext uri="{9D8B030D-6E8A-4147-A177-3AD203B41FA5}">
                      <a16:colId xmlns:a16="http://schemas.microsoft.com/office/drawing/2014/main" val="20002"/>
                    </a:ext>
                  </a:extLst>
                </a:gridCol>
                <a:gridCol w="628932">
                  <a:extLst>
                    <a:ext uri="{9D8B030D-6E8A-4147-A177-3AD203B41FA5}">
                      <a16:colId xmlns:a16="http://schemas.microsoft.com/office/drawing/2014/main" val="20003"/>
                    </a:ext>
                  </a:extLst>
                </a:gridCol>
                <a:gridCol w="479432">
                  <a:extLst>
                    <a:ext uri="{9D8B030D-6E8A-4147-A177-3AD203B41FA5}">
                      <a16:colId xmlns:a16="http://schemas.microsoft.com/office/drawing/2014/main" val="20004"/>
                    </a:ext>
                  </a:extLst>
                </a:gridCol>
              </a:tblGrid>
              <a:tr h="236412">
                <a:tc>
                  <a:txBody>
                    <a:bodyPr/>
                    <a:lstStyle/>
                    <a:p>
                      <a:pPr algn="ctr"/>
                      <a:r>
                        <a:rPr lang="zh-CN" altLang="en-US" sz="1200" b="1" dirty="0">
                          <a:ln>
                            <a:noFill/>
                          </a:ln>
                          <a:latin typeface="微软雅黑" pitchFamily="34" charset="-122"/>
                          <a:ea typeface="微软雅黑" pitchFamily="34" charset="-122"/>
                        </a:rPr>
                        <a:t>目的地址</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sz="1200" b="1" dirty="0">
                          <a:ln>
                            <a:noFill/>
                          </a:ln>
                          <a:latin typeface="微软雅黑" pitchFamily="34" charset="-122"/>
                          <a:ea typeface="微软雅黑" pitchFamily="34" charset="-122"/>
                        </a:rPr>
                        <a:t>源地址</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sz="1200" b="1" dirty="0">
                          <a:ln>
                            <a:noFill/>
                          </a:ln>
                          <a:latin typeface="微软雅黑" pitchFamily="34" charset="-122"/>
                          <a:ea typeface="微软雅黑" pitchFamily="34" charset="-122"/>
                        </a:rPr>
                        <a:t>类型</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sz="1200" b="1" dirty="0">
                          <a:ln>
                            <a:noFill/>
                          </a:ln>
                          <a:latin typeface="微软雅黑" pitchFamily="34" charset="-122"/>
                          <a:ea typeface="微软雅黑" pitchFamily="34" charset="-122"/>
                        </a:rPr>
                        <a:t>数据</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b="1" dirty="0">
                          <a:ln>
                            <a:noFill/>
                          </a:ln>
                          <a:latin typeface="微软雅黑" pitchFamily="34" charset="-122"/>
                          <a:ea typeface="微软雅黑" pitchFamily="34" charset="-122"/>
                        </a:rPr>
                        <a:t>FCS</a:t>
                      </a:r>
                      <a:endParaRPr lang="zh-CN" altLang="en-US" sz="1200" b="1" dirty="0">
                        <a:ln>
                          <a:noFill/>
                        </a:ln>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236412">
                <a:tc>
                  <a:txBody>
                    <a:bodyPr/>
                    <a:lstStyle/>
                    <a:p>
                      <a:pPr algn="ctr"/>
                      <a:endParaRPr lang="zh-CN" altLang="en-US" sz="1200" b="1" dirty="0">
                        <a:ln>
                          <a:noFill/>
                        </a:ln>
                        <a:solidFill>
                          <a:srgbClr val="CC00CC"/>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1200" b="1" dirty="0">
                        <a:ln>
                          <a:noFill/>
                        </a:ln>
                        <a:solidFill>
                          <a:srgbClr val="CC00CC"/>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1200" b="1" dirty="0">
                        <a:ln>
                          <a:noFill/>
                        </a:ln>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1200" b="1" dirty="0">
                        <a:ln>
                          <a:noFill/>
                        </a:ln>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1200" b="1" dirty="0">
                        <a:ln>
                          <a:noFill/>
                        </a:ln>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sp>
        <p:nvSpPr>
          <p:cNvPr id="64" name="Rectangle 24"/>
          <p:cNvSpPr>
            <a:spLocks noChangeArrowheads="1"/>
          </p:cNvSpPr>
          <p:nvPr/>
        </p:nvSpPr>
        <p:spPr bwMode="auto">
          <a:xfrm>
            <a:off x="5929606" y="1174099"/>
            <a:ext cx="798296"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kumimoji="1" lang="zh-CN" altLang="en-US" sz="1200" b="1" dirty="0">
                <a:latin typeface="微软雅黑" pitchFamily="34" charset="-122"/>
                <a:ea typeface="微软雅黑" pitchFamily="34" charset="-122"/>
              </a:rPr>
              <a:t>以太网帧</a:t>
            </a:r>
            <a:endParaRPr kumimoji="1" lang="en-US" altLang="zh-CN" sz="1200" b="1" dirty="0">
              <a:latin typeface="微软雅黑" pitchFamily="34" charset="-122"/>
              <a:ea typeface="微软雅黑" pitchFamily="34" charset="-122"/>
            </a:endParaRPr>
          </a:p>
        </p:txBody>
      </p:sp>
      <p:sp>
        <p:nvSpPr>
          <p:cNvPr id="66" name="矩形 65"/>
          <p:cNvSpPr/>
          <p:nvPr/>
        </p:nvSpPr>
        <p:spPr>
          <a:xfrm>
            <a:off x="4567074" y="2152312"/>
            <a:ext cx="4064860" cy="523220"/>
          </a:xfrm>
          <a:prstGeom prst="rect">
            <a:avLst/>
          </a:prstGeom>
        </p:spPr>
        <p:txBody>
          <a:bodyPr wrap="square">
            <a:spAutoFit/>
          </a:bodyPr>
          <a:lstStyle/>
          <a:p>
            <a:r>
              <a:rPr lang="zh-CN" altLang="en-US" sz="1400" b="1" dirty="0">
                <a:latin typeface="微软雅黑" pitchFamily="34" charset="-122"/>
                <a:ea typeface="微软雅黑" pitchFamily="34" charset="-122"/>
              </a:rPr>
              <a:t>由于与该帧的目的地址不相符，</a:t>
            </a:r>
            <a:r>
              <a:rPr lang="en-US" altLang="zh-CN" sz="1400" b="1" dirty="0">
                <a:latin typeface="微软雅黑" pitchFamily="34" charset="-122"/>
                <a:ea typeface="微软雅黑" pitchFamily="34" charset="-122"/>
              </a:rPr>
              <a:t>C </a:t>
            </a:r>
            <a:r>
              <a:rPr lang="zh-CN" altLang="en-US" sz="1400" b="1" dirty="0">
                <a:latin typeface="微软雅黑" pitchFamily="34" charset="-122"/>
                <a:ea typeface="微软雅黑" pitchFamily="34" charset="-122"/>
              </a:rPr>
              <a:t>和 </a:t>
            </a:r>
            <a:r>
              <a:rPr lang="en-US" altLang="zh-CN" sz="1400" b="1" dirty="0">
                <a:latin typeface="微软雅黑" pitchFamily="34" charset="-122"/>
                <a:ea typeface="微软雅黑" pitchFamily="34" charset="-122"/>
              </a:rPr>
              <a:t>D </a:t>
            </a:r>
            <a:r>
              <a:rPr lang="zh-CN" altLang="en-US" sz="1400" b="1" dirty="0">
                <a:latin typeface="微软雅黑" pitchFamily="34" charset="-122"/>
                <a:ea typeface="微软雅黑" pitchFamily="34" charset="-122"/>
              </a:rPr>
              <a:t>将丢弃该帧。</a:t>
            </a:r>
          </a:p>
        </p:txBody>
      </p:sp>
      <p:sp>
        <p:nvSpPr>
          <p:cNvPr id="70" name="矩形 69"/>
          <p:cNvSpPr/>
          <p:nvPr/>
        </p:nvSpPr>
        <p:spPr>
          <a:xfrm>
            <a:off x="2498126" y="2360147"/>
            <a:ext cx="1588970" cy="261610"/>
          </a:xfrm>
          <a:prstGeom prst="rect">
            <a:avLst/>
          </a:prstGeom>
        </p:spPr>
        <p:txBody>
          <a:bodyPr wrap="square">
            <a:spAutoFit/>
          </a:bodyPr>
          <a:lstStyle/>
          <a:p>
            <a:r>
              <a:rPr lang="en-US" altLang="zh-CN" sz="1100" b="1" dirty="0">
                <a:latin typeface="微软雅黑" pitchFamily="34" charset="-122"/>
                <a:ea typeface="微软雅黑" pitchFamily="34" charset="-122"/>
              </a:rPr>
              <a:t>A             1</a:t>
            </a:r>
            <a:endParaRPr lang="zh-CN" altLang="en-US" sz="1100" b="1" dirty="0">
              <a:latin typeface="微软雅黑" pitchFamily="34" charset="-122"/>
              <a:ea typeface="微软雅黑" pitchFamily="34" charset="-122"/>
            </a:endParaRPr>
          </a:p>
        </p:txBody>
      </p:sp>
      <p:cxnSp>
        <p:nvCxnSpPr>
          <p:cNvPr id="71" name="直接箭头连接符 70"/>
          <p:cNvCxnSpPr/>
          <p:nvPr/>
        </p:nvCxnSpPr>
        <p:spPr>
          <a:xfrm>
            <a:off x="1534240" y="2274534"/>
            <a:ext cx="322270" cy="0"/>
          </a:xfrm>
          <a:prstGeom prst="straightConnector1">
            <a:avLst/>
          </a:prstGeom>
          <a:ln w="3810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2" name="直接箭头连接符 71"/>
          <p:cNvCxnSpPr/>
          <p:nvPr/>
        </p:nvCxnSpPr>
        <p:spPr>
          <a:xfrm>
            <a:off x="1534240" y="2812067"/>
            <a:ext cx="322270" cy="0"/>
          </a:xfrm>
          <a:prstGeom prst="straightConnector1">
            <a:avLst/>
          </a:prstGeom>
          <a:ln w="3810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3" name="直接箭头连接符 72"/>
          <p:cNvCxnSpPr/>
          <p:nvPr/>
        </p:nvCxnSpPr>
        <p:spPr>
          <a:xfrm>
            <a:off x="1534240" y="3360910"/>
            <a:ext cx="322270" cy="0"/>
          </a:xfrm>
          <a:prstGeom prst="straightConnector1">
            <a:avLst/>
          </a:prstGeom>
          <a:ln w="3810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1" name="组合 2"/>
          <p:cNvGrpSpPr/>
          <p:nvPr/>
        </p:nvGrpSpPr>
        <p:grpSpPr>
          <a:xfrm>
            <a:off x="4974334" y="1721213"/>
            <a:ext cx="1090436" cy="276999"/>
            <a:chOff x="4974334" y="1978909"/>
            <a:chExt cx="1090436" cy="276999"/>
          </a:xfrm>
        </p:grpSpPr>
        <p:sp>
          <p:nvSpPr>
            <p:cNvPr id="2" name="TextBox 1"/>
            <p:cNvSpPr txBox="1"/>
            <p:nvPr/>
          </p:nvSpPr>
          <p:spPr>
            <a:xfrm>
              <a:off x="4974334" y="1978909"/>
              <a:ext cx="270328" cy="276999"/>
            </a:xfrm>
            <a:prstGeom prst="rect">
              <a:avLst/>
            </a:prstGeom>
            <a:noFill/>
          </p:spPr>
          <p:txBody>
            <a:bodyPr wrap="square" rtlCol="0">
              <a:spAutoFit/>
            </a:bodyPr>
            <a:lstStyle/>
            <a:p>
              <a:r>
                <a:rPr lang="en-US" altLang="zh-CN" sz="1200" b="1" dirty="0">
                  <a:solidFill>
                    <a:srgbClr val="CC00CC"/>
                  </a:solidFill>
                  <a:latin typeface="微软雅黑" pitchFamily="34" charset="-122"/>
                  <a:ea typeface="微软雅黑" pitchFamily="34" charset="-122"/>
                </a:rPr>
                <a:t>B</a:t>
              </a:r>
              <a:endParaRPr lang="zh-CN" altLang="en-US" sz="1200" b="1" dirty="0">
                <a:solidFill>
                  <a:srgbClr val="CC00CC"/>
                </a:solidFill>
                <a:latin typeface="微软雅黑" pitchFamily="34" charset="-122"/>
                <a:ea typeface="微软雅黑" pitchFamily="34" charset="-122"/>
              </a:endParaRPr>
            </a:p>
          </p:txBody>
        </p:sp>
        <p:sp>
          <p:nvSpPr>
            <p:cNvPr id="55" name="TextBox 54"/>
            <p:cNvSpPr txBox="1"/>
            <p:nvPr/>
          </p:nvSpPr>
          <p:spPr>
            <a:xfrm>
              <a:off x="5794442" y="1978909"/>
              <a:ext cx="270328" cy="276999"/>
            </a:xfrm>
            <a:prstGeom prst="rect">
              <a:avLst/>
            </a:prstGeom>
            <a:noFill/>
          </p:spPr>
          <p:txBody>
            <a:bodyPr wrap="square" rtlCol="0">
              <a:spAutoFit/>
            </a:bodyPr>
            <a:lstStyle/>
            <a:p>
              <a:r>
                <a:rPr lang="en-US" altLang="zh-CN" sz="1200" b="1" dirty="0">
                  <a:solidFill>
                    <a:srgbClr val="CC00CC"/>
                  </a:solidFill>
                  <a:latin typeface="微软雅黑" pitchFamily="34" charset="-122"/>
                  <a:ea typeface="微软雅黑" pitchFamily="34" charset="-122"/>
                </a:rPr>
                <a:t>A</a:t>
              </a:r>
              <a:endParaRPr lang="zh-CN" altLang="en-US" sz="1200" b="1" dirty="0">
                <a:solidFill>
                  <a:srgbClr val="CC00CC"/>
                </a:solidFill>
                <a:latin typeface="微软雅黑" pitchFamily="34" charset="-122"/>
                <a:ea typeface="微软雅黑" pitchFamily="34" charset="-122"/>
              </a:endParaRPr>
            </a:p>
          </p:txBody>
        </p:sp>
      </p:grpSp>
      <p:sp>
        <p:nvSpPr>
          <p:cNvPr id="56" name="Rectangle 24"/>
          <p:cNvSpPr>
            <a:spLocks noChangeArrowheads="1"/>
          </p:cNvSpPr>
          <p:nvPr/>
        </p:nvSpPr>
        <p:spPr bwMode="auto">
          <a:xfrm>
            <a:off x="231983" y="2124397"/>
            <a:ext cx="629980" cy="305212"/>
          </a:xfrm>
          <a:prstGeom prst="rect">
            <a:avLst/>
          </a:prstGeom>
          <a:solidFill>
            <a:srgbClr val="272CFD"/>
          </a:solidFill>
          <a:ln>
            <a:noFill/>
          </a:ln>
          <a:extLst/>
        </p:spPr>
        <p:txBody>
          <a:bodyPr wrap="square" lIns="90488" tIns="44450" rIns="90488" bIns="44450">
            <a:spAutoFit/>
          </a:bodyPr>
          <a:lstStyle/>
          <a:p>
            <a:pPr algn="ctr" defTabSz="762000" eaLnBrk="0" hangingPunct="0"/>
            <a:r>
              <a:rPr kumimoji="1" lang="zh-CN" altLang="en-US" sz="1400" b="1" dirty="0">
                <a:solidFill>
                  <a:schemeClr val="bg1"/>
                </a:solidFill>
                <a:latin typeface="微软雅黑" pitchFamily="34" charset="-122"/>
                <a:ea typeface="微软雅黑" pitchFamily="34" charset="-122"/>
              </a:rPr>
              <a:t>丢弃</a:t>
            </a:r>
            <a:endParaRPr kumimoji="1" lang="en-US" altLang="zh-CN" sz="1400" b="1" dirty="0">
              <a:solidFill>
                <a:schemeClr val="bg1"/>
              </a:solidFill>
              <a:latin typeface="微软雅黑" pitchFamily="34" charset="-122"/>
              <a:ea typeface="微软雅黑" pitchFamily="34" charset="-122"/>
            </a:endParaRPr>
          </a:p>
        </p:txBody>
      </p:sp>
      <p:sp>
        <p:nvSpPr>
          <p:cNvPr id="57" name="Rectangle 24"/>
          <p:cNvSpPr>
            <a:spLocks noChangeArrowheads="1"/>
          </p:cNvSpPr>
          <p:nvPr/>
        </p:nvSpPr>
        <p:spPr bwMode="auto">
          <a:xfrm>
            <a:off x="231983" y="3216888"/>
            <a:ext cx="629980" cy="305212"/>
          </a:xfrm>
          <a:prstGeom prst="rect">
            <a:avLst/>
          </a:prstGeom>
          <a:solidFill>
            <a:srgbClr val="272CFD"/>
          </a:solidFill>
          <a:ln>
            <a:noFill/>
          </a:ln>
          <a:extLst/>
        </p:spPr>
        <p:txBody>
          <a:bodyPr wrap="square" lIns="90488" tIns="44450" rIns="90488" bIns="44450">
            <a:spAutoFit/>
          </a:bodyPr>
          <a:lstStyle/>
          <a:p>
            <a:pPr algn="ctr" defTabSz="762000" eaLnBrk="0" hangingPunct="0"/>
            <a:r>
              <a:rPr kumimoji="1" lang="zh-CN" altLang="en-US" sz="1400" b="1" dirty="0">
                <a:solidFill>
                  <a:schemeClr val="bg1"/>
                </a:solidFill>
                <a:latin typeface="微软雅黑" pitchFamily="34" charset="-122"/>
                <a:ea typeface="微软雅黑" pitchFamily="34" charset="-122"/>
              </a:rPr>
              <a:t>丢弃</a:t>
            </a:r>
            <a:endParaRPr kumimoji="1" lang="en-US" altLang="zh-CN" sz="1400" b="1" dirty="0">
              <a:solidFill>
                <a:schemeClr val="bg1"/>
              </a:solidFill>
              <a:latin typeface="微软雅黑" pitchFamily="34" charset="-122"/>
              <a:ea typeface="微软雅黑" pitchFamily="34" charset="-122"/>
            </a:endParaRPr>
          </a:p>
        </p:txBody>
      </p:sp>
      <p:sp>
        <p:nvSpPr>
          <p:cNvPr id="5" name="灯片编号占位符 4">
            <a:extLst>
              <a:ext uri="{FF2B5EF4-FFF2-40B4-BE49-F238E27FC236}">
                <a16:creationId xmlns:a16="http://schemas.microsoft.com/office/drawing/2014/main" id="{A4AE7967-0151-4687-B945-81CC3B0B61F5}"/>
              </a:ext>
            </a:extLst>
          </p:cNvPr>
          <p:cNvSpPr>
            <a:spLocks noGrp="1"/>
          </p:cNvSpPr>
          <p:nvPr>
            <p:ph type="sldNum" sz="quarter" idx="12"/>
          </p:nvPr>
        </p:nvSpPr>
        <p:spPr/>
        <p:txBody>
          <a:bodyPr/>
          <a:lstStyle/>
          <a:p>
            <a:fld id="{C485880C-E2C3-4DAB-AE74-D9BE691626AC}" type="slidenum">
              <a:rPr lang="zh-CN" altLang="en-US" smtClean="0"/>
              <a:pPr/>
              <a:t>108</a:t>
            </a:fld>
            <a:endParaRPr lang="zh-CN" altLang="en-US"/>
          </a:p>
        </p:txBody>
      </p:sp>
    </p:spTree>
    <p:extLst>
      <p:ext uri="{BB962C8B-B14F-4D97-AF65-F5344CB8AC3E}">
        <p14:creationId xmlns:p14="http://schemas.microsoft.com/office/powerpoint/2010/main" val="1084541147"/>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1" nodeType="afterEffect">
                                  <p:stCondLst>
                                    <p:cond delay="0"/>
                                  </p:stCondLst>
                                  <p:childTnLst>
                                    <p:set>
                                      <p:cBhvr>
                                        <p:cTn id="6" dur="1" fill="hold">
                                          <p:stCondLst>
                                            <p:cond delay="0"/>
                                          </p:stCondLst>
                                        </p:cTn>
                                        <p:tgtEl>
                                          <p:spTgt spid="56"/>
                                        </p:tgtEl>
                                        <p:attrNameLst>
                                          <p:attrName>style.visibility</p:attrName>
                                        </p:attrNameLst>
                                      </p:cBhvr>
                                      <p:to>
                                        <p:strVal val="visible"/>
                                      </p:to>
                                    </p:set>
                                  </p:childTnLst>
                                </p:cTn>
                              </p:par>
                              <p:par>
                                <p:cTn id="7" presetID="1" presetClass="entr" presetSubtype="0" fill="hold" grpId="1" nodeType="withEffect">
                                  <p:stCondLst>
                                    <p:cond delay="0"/>
                                  </p:stCondLst>
                                  <p:childTnLst>
                                    <p:set>
                                      <p:cBhvr>
                                        <p:cTn id="8" dur="1" fill="hold">
                                          <p:stCondLst>
                                            <p:cond delay="0"/>
                                          </p:stCondLst>
                                        </p:cTn>
                                        <p:tgtEl>
                                          <p:spTgt spid="57"/>
                                        </p:tgtEl>
                                        <p:attrNameLst>
                                          <p:attrName>style.visibility</p:attrName>
                                        </p:attrNameLst>
                                      </p:cBhvr>
                                      <p:to>
                                        <p:strVal val="visible"/>
                                      </p:to>
                                    </p:set>
                                  </p:childTnLst>
                                </p:cTn>
                              </p:par>
                              <p:par>
                                <p:cTn id="9" presetID="35" presetClass="emph" presetSubtype="0" repeatCount="indefinite" fill="hold" grpId="0" nodeType="withEffect">
                                  <p:stCondLst>
                                    <p:cond delay="0"/>
                                  </p:stCondLst>
                                  <p:endCondLst>
                                    <p:cond evt="onNext" delay="0">
                                      <p:tgtEl>
                                        <p:sldTgt/>
                                      </p:tgtEl>
                                    </p:cond>
                                  </p:endCondLst>
                                  <p:childTnLst>
                                    <p:anim calcmode="discrete" valueType="str">
                                      <p:cBhvr>
                                        <p:cTn id="10" dur="1000" fill="hold"/>
                                        <p:tgtEl>
                                          <p:spTgt spid="56"/>
                                        </p:tgtEl>
                                        <p:attrNameLst>
                                          <p:attrName>style.visibility</p:attrName>
                                        </p:attrNameLst>
                                      </p:cBhvr>
                                      <p:tavLst>
                                        <p:tav tm="0">
                                          <p:val>
                                            <p:strVal val="hidden"/>
                                          </p:val>
                                        </p:tav>
                                        <p:tav tm="50000">
                                          <p:val>
                                            <p:strVal val="visible"/>
                                          </p:val>
                                        </p:tav>
                                      </p:tavLst>
                                    </p:anim>
                                  </p:childTnLst>
                                </p:cTn>
                              </p:par>
                              <p:par>
                                <p:cTn id="11" presetID="35" presetClass="emph" presetSubtype="0" repeatCount="indefinite" fill="hold" grpId="0" nodeType="withEffect">
                                  <p:stCondLst>
                                    <p:cond delay="0"/>
                                  </p:stCondLst>
                                  <p:endCondLst>
                                    <p:cond evt="onNext" delay="0">
                                      <p:tgtEl>
                                        <p:sldTgt/>
                                      </p:tgtEl>
                                    </p:cond>
                                  </p:endCondLst>
                                  <p:childTnLst>
                                    <p:anim calcmode="discrete" valueType="str">
                                      <p:cBhvr>
                                        <p:cTn id="12" dur="1000" fill="hold"/>
                                        <p:tgtEl>
                                          <p:spTgt spid="57"/>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animBg="1"/>
      <p:bldP spid="56" grpId="1" animBg="1"/>
      <p:bldP spid="57" grpId="0" animBg="1"/>
      <p:bldP spid="57" grpId="1" animBg="1"/>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圆角矩形 55"/>
          <p:cNvSpPr/>
          <p:nvPr/>
        </p:nvSpPr>
        <p:spPr>
          <a:xfrm>
            <a:off x="502919" y="1113931"/>
            <a:ext cx="8129015" cy="2993894"/>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AutoShape 5"/>
          <p:cNvSpPr>
            <a:spLocks noChangeArrowheads="1"/>
          </p:cNvSpPr>
          <p:nvPr/>
        </p:nvSpPr>
        <p:spPr bwMode="auto">
          <a:xfrm>
            <a:off x="502919" y="643533"/>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Rectangle 6"/>
          <p:cNvSpPr>
            <a:spLocks noChangeArrowheads="1"/>
          </p:cNvSpPr>
          <p:nvPr/>
        </p:nvSpPr>
        <p:spPr bwMode="auto">
          <a:xfrm>
            <a:off x="2781168" y="620443"/>
            <a:ext cx="357181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2. </a:t>
            </a:r>
            <a:r>
              <a:rPr lang="zh-CN" altLang="en-US" sz="2000" b="1" dirty="0">
                <a:solidFill>
                  <a:schemeClr val="bg1"/>
                </a:solidFill>
                <a:latin typeface="微软雅黑" pitchFamily="34" charset="-122"/>
                <a:ea typeface="微软雅黑" pitchFamily="34" charset="-122"/>
              </a:rPr>
              <a:t>以太网交换机的自学习功能</a:t>
            </a:r>
            <a:endParaRPr lang="fr-FR" altLang="zh-CN" sz="2000" b="1" dirty="0">
              <a:solidFill>
                <a:schemeClr val="bg1"/>
              </a:solidFill>
              <a:latin typeface="微软雅黑" pitchFamily="34" charset="-122"/>
              <a:ea typeface="微软雅黑" pitchFamily="34" charset="-122"/>
            </a:endParaRPr>
          </a:p>
        </p:txBody>
      </p:sp>
      <p:sp>
        <p:nvSpPr>
          <p:cNvPr id="12" name="矩形 11"/>
          <p:cNvSpPr/>
          <p:nvPr/>
        </p:nvSpPr>
        <p:spPr>
          <a:xfrm>
            <a:off x="1945498" y="1637426"/>
            <a:ext cx="2209376" cy="2051788"/>
          </a:xfrm>
          <a:prstGeom prst="rect">
            <a:avLst/>
          </a:prstGeom>
          <a:solidFill>
            <a:srgbClr val="0000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200" dirty="0">
                <a:latin typeface="微软雅黑" pitchFamily="34" charset="-122"/>
                <a:ea typeface="微软雅黑" pitchFamily="34" charset="-122"/>
              </a:rPr>
              <a:t> </a:t>
            </a:r>
            <a:endParaRPr lang="zh-CN" altLang="en-US" sz="1200" dirty="0">
              <a:latin typeface="微软雅黑" pitchFamily="34" charset="-122"/>
              <a:ea typeface="微软雅黑" pitchFamily="34" charset="-122"/>
            </a:endParaRPr>
          </a:p>
        </p:txBody>
      </p:sp>
      <p:cxnSp>
        <p:nvCxnSpPr>
          <p:cNvPr id="14" name="直接连接符 13"/>
          <p:cNvCxnSpPr>
            <a:stCxn id="39" idx="1"/>
          </p:cNvCxnSpPr>
          <p:nvPr/>
        </p:nvCxnSpPr>
        <p:spPr>
          <a:xfrm flipH="1">
            <a:off x="1273832" y="3435582"/>
            <a:ext cx="6608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a:endCxn id="41" idx="1"/>
          </p:cNvCxnSpPr>
          <p:nvPr/>
        </p:nvCxnSpPr>
        <p:spPr>
          <a:xfrm>
            <a:off x="1273832" y="2357680"/>
            <a:ext cx="6716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37" idx="1"/>
          </p:cNvCxnSpPr>
          <p:nvPr/>
        </p:nvCxnSpPr>
        <p:spPr>
          <a:xfrm flipH="1">
            <a:off x="1296705" y="2881426"/>
            <a:ext cx="63796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a:endCxn id="44" idx="1"/>
          </p:cNvCxnSpPr>
          <p:nvPr/>
        </p:nvCxnSpPr>
        <p:spPr>
          <a:xfrm>
            <a:off x="1273832" y="1801957"/>
            <a:ext cx="6625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Rectangle 24"/>
          <p:cNvSpPr>
            <a:spLocks noChangeArrowheads="1"/>
          </p:cNvSpPr>
          <p:nvPr/>
        </p:nvSpPr>
        <p:spPr bwMode="auto">
          <a:xfrm>
            <a:off x="2401389" y="1322561"/>
            <a:ext cx="1259961"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kumimoji="1" lang="zh-CN" altLang="en-US" sz="1400" b="1" dirty="0">
                <a:solidFill>
                  <a:srgbClr val="0000FF"/>
                </a:solidFill>
                <a:latin typeface="微软雅黑" pitchFamily="34" charset="-122"/>
                <a:ea typeface="微软雅黑" pitchFamily="34" charset="-122"/>
              </a:rPr>
              <a:t>以太网交换机</a:t>
            </a:r>
            <a:endParaRPr kumimoji="1" lang="en-US" altLang="zh-CN" sz="1400" b="1" dirty="0">
              <a:solidFill>
                <a:srgbClr val="0000FF"/>
              </a:solidFill>
              <a:latin typeface="微软雅黑" pitchFamily="34" charset="-122"/>
              <a:ea typeface="微软雅黑" pitchFamily="34" charset="-122"/>
            </a:endParaRPr>
          </a:p>
        </p:txBody>
      </p:sp>
      <p:sp>
        <p:nvSpPr>
          <p:cNvPr id="21" name="Rectangle 34"/>
          <p:cNvSpPr>
            <a:spLocks noChangeArrowheads="1"/>
          </p:cNvSpPr>
          <p:nvPr/>
        </p:nvSpPr>
        <p:spPr bwMode="auto">
          <a:xfrm>
            <a:off x="826105" y="1600312"/>
            <a:ext cx="298160"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A</a:t>
            </a:r>
            <a:endParaRPr kumimoji="1" lang="en-US" altLang="zh-CN" sz="1200" b="1" baseline="-25000" dirty="0">
              <a:latin typeface="微软雅黑" pitchFamily="34" charset="-122"/>
              <a:ea typeface="微软雅黑" pitchFamily="34" charset="-122"/>
            </a:endParaRPr>
          </a:p>
        </p:txBody>
      </p:sp>
      <p:grpSp>
        <p:nvGrpSpPr>
          <p:cNvPr id="2" name="组合 57"/>
          <p:cNvGrpSpPr>
            <a:grpSpLocks/>
          </p:cNvGrpSpPr>
          <p:nvPr/>
        </p:nvGrpSpPr>
        <p:grpSpPr bwMode="auto">
          <a:xfrm>
            <a:off x="1936359" y="1664740"/>
            <a:ext cx="277321" cy="274434"/>
            <a:chOff x="2255844" y="1268760"/>
            <a:chExt cx="360915" cy="356296"/>
          </a:xfrm>
        </p:grpSpPr>
        <p:sp>
          <p:nvSpPr>
            <p:cNvPr id="43" name="矩形 42"/>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44" name="Rectangle 40"/>
            <p:cNvSpPr>
              <a:spLocks noChangeArrowheads="1"/>
            </p:cNvSpPr>
            <p:nvPr/>
          </p:nvSpPr>
          <p:spPr bwMode="auto">
            <a:xfrm>
              <a:off x="2255844" y="1268760"/>
              <a:ext cx="360915" cy="356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1</a:t>
              </a:r>
              <a:endParaRPr kumimoji="1" lang="en-US" altLang="zh-CN" sz="1200" b="1" baseline="-25000" dirty="0">
                <a:latin typeface="微软雅黑" pitchFamily="34" charset="-122"/>
                <a:ea typeface="微软雅黑" pitchFamily="34" charset="-122"/>
              </a:endParaRPr>
            </a:p>
          </p:txBody>
        </p:sp>
      </p:grpSp>
      <p:grpSp>
        <p:nvGrpSpPr>
          <p:cNvPr id="3" name="组合 58"/>
          <p:cNvGrpSpPr>
            <a:grpSpLocks/>
          </p:cNvGrpSpPr>
          <p:nvPr/>
        </p:nvGrpSpPr>
        <p:grpSpPr bwMode="auto">
          <a:xfrm>
            <a:off x="1945502" y="2228652"/>
            <a:ext cx="277321" cy="274434"/>
            <a:chOff x="2267744" y="1280668"/>
            <a:chExt cx="360915" cy="357388"/>
          </a:xfrm>
        </p:grpSpPr>
        <p:sp>
          <p:nvSpPr>
            <p:cNvPr id="41" name="矩形 40"/>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42" name="Rectangle 40"/>
            <p:cNvSpPr>
              <a:spLocks noChangeArrowheads="1"/>
            </p:cNvSpPr>
            <p:nvPr/>
          </p:nvSpPr>
          <p:spPr bwMode="auto">
            <a:xfrm>
              <a:off x="2267744" y="1280668"/>
              <a:ext cx="360915"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2</a:t>
              </a:r>
              <a:endParaRPr kumimoji="1" lang="en-US" altLang="zh-CN" sz="1200" b="1" baseline="-25000" dirty="0">
                <a:latin typeface="微软雅黑" pitchFamily="34" charset="-122"/>
                <a:ea typeface="微软雅黑" pitchFamily="34" charset="-122"/>
              </a:endParaRPr>
            </a:p>
          </p:txBody>
        </p:sp>
      </p:grpSp>
      <p:grpSp>
        <p:nvGrpSpPr>
          <p:cNvPr id="4" name="组合 61"/>
          <p:cNvGrpSpPr>
            <a:grpSpLocks/>
          </p:cNvGrpSpPr>
          <p:nvPr/>
        </p:nvGrpSpPr>
        <p:grpSpPr bwMode="auto">
          <a:xfrm>
            <a:off x="1916382" y="3306554"/>
            <a:ext cx="277321" cy="274434"/>
            <a:chOff x="2244074" y="1280668"/>
            <a:chExt cx="358931" cy="357388"/>
          </a:xfrm>
        </p:grpSpPr>
        <p:sp>
          <p:nvSpPr>
            <p:cNvPr id="39" name="矩形 38"/>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40"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4</a:t>
              </a:r>
              <a:endParaRPr kumimoji="1" lang="en-US" altLang="zh-CN" sz="1200" b="1" baseline="-25000" dirty="0">
                <a:latin typeface="微软雅黑" pitchFamily="34" charset="-122"/>
                <a:ea typeface="微软雅黑" pitchFamily="34" charset="-122"/>
              </a:endParaRPr>
            </a:p>
          </p:txBody>
        </p:sp>
      </p:grpSp>
      <p:grpSp>
        <p:nvGrpSpPr>
          <p:cNvPr id="8" name="组合 64"/>
          <p:cNvGrpSpPr>
            <a:grpSpLocks/>
          </p:cNvGrpSpPr>
          <p:nvPr/>
        </p:nvGrpSpPr>
        <p:grpSpPr bwMode="auto">
          <a:xfrm>
            <a:off x="1925526" y="2742643"/>
            <a:ext cx="277321" cy="274434"/>
            <a:chOff x="2255909" y="1268760"/>
            <a:chExt cx="358931" cy="355702"/>
          </a:xfrm>
        </p:grpSpPr>
        <p:sp>
          <p:nvSpPr>
            <p:cNvPr id="37" name="矩形 36"/>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38" name="Rectangle 40"/>
            <p:cNvSpPr>
              <a:spLocks noChangeArrowheads="1"/>
            </p:cNvSpPr>
            <p:nvPr/>
          </p:nvSpPr>
          <p:spPr bwMode="auto">
            <a:xfrm>
              <a:off x="2255909" y="1268760"/>
              <a:ext cx="358931" cy="355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3</a:t>
              </a:r>
              <a:endParaRPr kumimoji="1" lang="en-US" altLang="zh-CN" sz="1200" b="1" baseline="-25000" dirty="0">
                <a:latin typeface="微软雅黑" pitchFamily="34" charset="-122"/>
                <a:ea typeface="微软雅黑" pitchFamily="34" charset="-122"/>
              </a:endParaRPr>
            </a:p>
          </p:txBody>
        </p:sp>
      </p:grpSp>
      <p:sp>
        <p:nvSpPr>
          <p:cNvPr id="30" name="Rectangle 34"/>
          <p:cNvSpPr>
            <a:spLocks noChangeArrowheads="1"/>
          </p:cNvSpPr>
          <p:nvPr/>
        </p:nvSpPr>
        <p:spPr bwMode="auto">
          <a:xfrm>
            <a:off x="837623" y="3259549"/>
            <a:ext cx="304571"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D</a:t>
            </a:r>
            <a:endParaRPr kumimoji="1" lang="en-US" altLang="zh-CN" sz="1200" b="1" baseline="-25000" dirty="0">
              <a:latin typeface="微软雅黑" pitchFamily="34" charset="-122"/>
              <a:ea typeface="微软雅黑" pitchFamily="34" charset="-122"/>
            </a:endParaRPr>
          </a:p>
        </p:txBody>
      </p:sp>
      <p:sp>
        <p:nvSpPr>
          <p:cNvPr id="33" name="Rectangle 34"/>
          <p:cNvSpPr>
            <a:spLocks noChangeArrowheads="1"/>
          </p:cNvSpPr>
          <p:nvPr/>
        </p:nvSpPr>
        <p:spPr bwMode="auto">
          <a:xfrm>
            <a:off x="835723" y="2693774"/>
            <a:ext cx="288542"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B</a:t>
            </a:r>
            <a:endParaRPr kumimoji="1" lang="en-US" altLang="zh-CN" sz="1200" b="1" baseline="-25000" dirty="0">
              <a:latin typeface="微软雅黑" pitchFamily="34" charset="-122"/>
              <a:ea typeface="微软雅黑" pitchFamily="34" charset="-122"/>
            </a:endParaRPr>
          </a:p>
        </p:txBody>
      </p:sp>
      <p:grpSp>
        <p:nvGrpSpPr>
          <p:cNvPr id="9" name="组合 57"/>
          <p:cNvGrpSpPr/>
          <p:nvPr/>
        </p:nvGrpSpPr>
        <p:grpSpPr>
          <a:xfrm>
            <a:off x="2264388" y="1897309"/>
            <a:ext cx="1945905" cy="1377898"/>
            <a:chOff x="2208968" y="2283000"/>
            <a:chExt cx="1945905" cy="1377898"/>
          </a:xfrm>
        </p:grpSpPr>
        <p:sp>
          <p:nvSpPr>
            <p:cNvPr id="13" name="Rectangle 44"/>
            <p:cNvSpPr>
              <a:spLocks noChangeArrowheads="1"/>
            </p:cNvSpPr>
            <p:nvPr/>
          </p:nvSpPr>
          <p:spPr bwMode="auto">
            <a:xfrm>
              <a:off x="2248098" y="2551856"/>
              <a:ext cx="1783576" cy="1109042"/>
            </a:xfrm>
            <a:prstGeom prst="rect">
              <a:avLst/>
            </a:prstGeom>
            <a:solidFill>
              <a:schemeClr val="bg1"/>
            </a:solidFill>
            <a:ln w="9525">
              <a:solidFill>
                <a:schemeClr val="tx1"/>
              </a:solidFill>
              <a:miter lim="800000"/>
              <a:headEnd/>
              <a:tailEnd/>
            </a:ln>
          </p:spPr>
          <p:txBody>
            <a:bodyPr wrap="none" anchor="ctr"/>
            <a:lstStyle/>
            <a:p>
              <a:endParaRPr lang="zh-CN" altLang="en-US" sz="1200" b="1">
                <a:latin typeface="微软雅黑" pitchFamily="34" charset="-122"/>
                <a:ea typeface="微软雅黑" pitchFamily="34" charset="-122"/>
              </a:endParaRPr>
            </a:p>
          </p:txBody>
        </p:sp>
        <p:sp>
          <p:nvSpPr>
            <p:cNvPr id="18" name="Rectangle 49"/>
            <p:cNvSpPr>
              <a:spLocks noChangeArrowheads="1"/>
            </p:cNvSpPr>
            <p:nvPr/>
          </p:nvSpPr>
          <p:spPr bwMode="auto">
            <a:xfrm>
              <a:off x="2208968" y="2521979"/>
              <a:ext cx="1945905" cy="479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p>
              <a:pPr defTabSz="762000" eaLnBrk="0" hangingPunct="0">
                <a:lnSpc>
                  <a:spcPct val="115000"/>
                </a:lnSpc>
              </a:pPr>
              <a:r>
                <a:rPr kumimoji="1" lang="en-US" altLang="zh-CN" sz="1100" b="1" dirty="0">
                  <a:solidFill>
                    <a:srgbClr val="0000FF"/>
                  </a:solidFill>
                  <a:latin typeface="微软雅黑" pitchFamily="34" charset="-122"/>
                  <a:ea typeface="微软雅黑" pitchFamily="34" charset="-122"/>
                </a:rPr>
                <a:t>MAC</a:t>
              </a:r>
              <a:r>
                <a:rPr kumimoji="1" lang="zh-CN" altLang="en-US" sz="1100" b="1" dirty="0">
                  <a:solidFill>
                    <a:srgbClr val="0000FF"/>
                  </a:solidFill>
                  <a:latin typeface="微软雅黑" pitchFamily="34" charset="-122"/>
                  <a:ea typeface="微软雅黑" pitchFamily="34" charset="-122"/>
                </a:rPr>
                <a:t>地址   接口   有效时间</a:t>
              </a:r>
            </a:p>
            <a:p>
              <a:pPr defTabSz="762000" eaLnBrk="0" hangingPunct="0">
                <a:lnSpc>
                  <a:spcPct val="115000"/>
                </a:lnSpc>
              </a:pPr>
              <a:r>
                <a:rPr kumimoji="1" lang="zh-CN" altLang="en-US" sz="1100" b="1" dirty="0">
                  <a:solidFill>
                    <a:srgbClr val="0000FF"/>
                  </a:solidFill>
                  <a:latin typeface="微软雅黑" pitchFamily="34" charset="-122"/>
                  <a:ea typeface="微软雅黑" pitchFamily="34" charset="-122"/>
                </a:rPr>
                <a:t>   </a:t>
              </a:r>
              <a:endParaRPr kumimoji="1" lang="en-US" altLang="zh-CN" sz="1100" b="1" baseline="-25000" dirty="0">
                <a:solidFill>
                  <a:srgbClr val="0000FF"/>
                </a:solidFill>
                <a:latin typeface="微软雅黑" pitchFamily="34" charset="-122"/>
                <a:ea typeface="微软雅黑" pitchFamily="34" charset="-122"/>
              </a:endParaRPr>
            </a:p>
          </p:txBody>
        </p:sp>
        <p:sp>
          <p:nvSpPr>
            <p:cNvPr id="22" name="Line 50"/>
            <p:cNvSpPr>
              <a:spLocks noChangeShapeType="1"/>
            </p:cNvSpPr>
            <p:nvPr/>
          </p:nvSpPr>
          <p:spPr bwMode="auto">
            <a:xfrm>
              <a:off x="2968302" y="2551856"/>
              <a:ext cx="0" cy="11090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45" name="Line 45"/>
            <p:cNvSpPr>
              <a:spLocks noChangeShapeType="1"/>
            </p:cNvSpPr>
            <p:nvPr/>
          </p:nvSpPr>
          <p:spPr bwMode="auto">
            <a:xfrm>
              <a:off x="2248098" y="2773176"/>
              <a:ext cx="178357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46" name="Line 46"/>
            <p:cNvSpPr>
              <a:spLocks noChangeShapeType="1"/>
            </p:cNvSpPr>
            <p:nvPr/>
          </p:nvSpPr>
          <p:spPr bwMode="auto">
            <a:xfrm>
              <a:off x="2248098" y="2994495"/>
              <a:ext cx="178357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47" name="Line 47"/>
            <p:cNvSpPr>
              <a:spLocks noChangeShapeType="1"/>
            </p:cNvSpPr>
            <p:nvPr/>
          </p:nvSpPr>
          <p:spPr bwMode="auto">
            <a:xfrm>
              <a:off x="2248098" y="3215814"/>
              <a:ext cx="1783578" cy="122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48" name="Line 66"/>
            <p:cNvSpPr>
              <a:spLocks noChangeShapeType="1"/>
            </p:cNvSpPr>
            <p:nvPr/>
          </p:nvSpPr>
          <p:spPr bwMode="auto">
            <a:xfrm>
              <a:off x="2248098" y="3437133"/>
              <a:ext cx="1783578" cy="122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28" name="Rectangle 24"/>
            <p:cNvSpPr>
              <a:spLocks noChangeArrowheads="1"/>
            </p:cNvSpPr>
            <p:nvPr/>
          </p:nvSpPr>
          <p:spPr bwMode="auto">
            <a:xfrm>
              <a:off x="2746695" y="2283000"/>
              <a:ext cx="721352"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zh-CN" altLang="en-US" sz="1400" b="1" dirty="0">
                  <a:solidFill>
                    <a:schemeClr val="bg1"/>
                  </a:solidFill>
                  <a:latin typeface="微软雅黑" pitchFamily="34" charset="-122"/>
                  <a:ea typeface="微软雅黑" pitchFamily="34" charset="-122"/>
                </a:rPr>
                <a:t>交换表</a:t>
              </a:r>
              <a:endParaRPr kumimoji="1" lang="en-US" altLang="zh-CN" sz="1400" b="1" dirty="0">
                <a:solidFill>
                  <a:schemeClr val="bg1"/>
                </a:solidFill>
                <a:latin typeface="微软雅黑" pitchFamily="34" charset="-122"/>
                <a:ea typeface="微软雅黑" pitchFamily="34" charset="-122"/>
              </a:endParaRPr>
            </a:p>
          </p:txBody>
        </p:sp>
        <p:sp>
          <p:nvSpPr>
            <p:cNvPr id="34" name="Line 50"/>
            <p:cNvSpPr>
              <a:spLocks noChangeShapeType="1"/>
            </p:cNvSpPr>
            <p:nvPr/>
          </p:nvSpPr>
          <p:spPr bwMode="auto">
            <a:xfrm>
              <a:off x="3420721" y="2551856"/>
              <a:ext cx="0" cy="11090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grpSp>
      <p:sp>
        <p:nvSpPr>
          <p:cNvPr id="35" name="Rectangle 34"/>
          <p:cNvSpPr>
            <a:spLocks noChangeArrowheads="1"/>
          </p:cNvSpPr>
          <p:nvPr/>
        </p:nvSpPr>
        <p:spPr bwMode="auto">
          <a:xfrm>
            <a:off x="819397" y="2153314"/>
            <a:ext cx="286939"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C</a:t>
            </a:r>
            <a:endParaRPr kumimoji="1" lang="en-US" altLang="zh-CN" sz="1200" b="1" baseline="-25000" dirty="0">
              <a:latin typeface="微软雅黑" pitchFamily="34" charset="-122"/>
              <a:ea typeface="微软雅黑" pitchFamily="34" charset="-122"/>
            </a:endParaRPr>
          </a:p>
        </p:txBody>
      </p:sp>
      <p:pic>
        <p:nvPicPr>
          <p:cNvPr id="51"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54990" y="1585275"/>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54990" y="2136105"/>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54990" y="2657068"/>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54"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54990" y="3221753"/>
            <a:ext cx="437685" cy="437685"/>
          </a:xfrm>
          <a:prstGeom prst="rect">
            <a:avLst/>
          </a:prstGeom>
          <a:noFill/>
          <a:extLst>
            <a:ext uri="{909E8E84-426E-40DD-AFC4-6F175D3DCCD1}">
              <a14:hiddenFill xmlns:a14="http://schemas.microsoft.com/office/drawing/2010/main">
                <a:solidFill>
                  <a:srgbClr val="FFFFFF"/>
                </a:solidFill>
              </a14:hiddenFill>
            </a:ext>
          </a:extLst>
        </p:spPr>
      </p:pic>
      <p:cxnSp>
        <p:nvCxnSpPr>
          <p:cNvPr id="60" name="直接箭头连接符 59"/>
          <p:cNvCxnSpPr/>
          <p:nvPr/>
        </p:nvCxnSpPr>
        <p:spPr>
          <a:xfrm>
            <a:off x="1534240" y="2822300"/>
            <a:ext cx="322270" cy="0"/>
          </a:xfrm>
          <a:prstGeom prst="straightConnector1">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5" name="矩形 64"/>
          <p:cNvSpPr/>
          <p:nvPr/>
        </p:nvSpPr>
        <p:spPr>
          <a:xfrm>
            <a:off x="4567074" y="2493857"/>
            <a:ext cx="3884680" cy="954107"/>
          </a:xfrm>
          <a:prstGeom prst="rect">
            <a:avLst/>
          </a:prstGeom>
        </p:spPr>
        <p:txBody>
          <a:bodyPr wrap="square">
            <a:spAutoFit/>
          </a:bodyPr>
          <a:lstStyle/>
          <a:p>
            <a:r>
              <a:rPr lang="zh-CN" altLang="en-US" sz="1400" b="1" dirty="0">
                <a:latin typeface="微软雅黑" pitchFamily="34" charset="-122"/>
                <a:ea typeface="微软雅黑" pitchFamily="34" charset="-122"/>
              </a:rPr>
              <a:t>交换机收到帧后，先查找交换表。发现交换表中的 </a:t>
            </a:r>
            <a:r>
              <a:rPr lang="en-US" altLang="zh-CN" sz="1400" b="1" dirty="0">
                <a:latin typeface="微软雅黑" pitchFamily="34" charset="-122"/>
                <a:ea typeface="微软雅黑" pitchFamily="34" charset="-122"/>
              </a:rPr>
              <a:t>MAC </a:t>
            </a:r>
            <a:r>
              <a:rPr lang="zh-CN" altLang="en-US" sz="1400" b="1" dirty="0">
                <a:latin typeface="微软雅黑" pitchFamily="34" charset="-122"/>
                <a:ea typeface="微软雅黑" pitchFamily="34" charset="-122"/>
              </a:rPr>
              <a:t>地址有 </a:t>
            </a:r>
            <a:r>
              <a:rPr lang="en-US" altLang="zh-CN" sz="1400" b="1" dirty="0">
                <a:latin typeface="微软雅黑" pitchFamily="34" charset="-122"/>
                <a:ea typeface="微软雅黑" pitchFamily="34" charset="-122"/>
              </a:rPr>
              <a:t>A</a:t>
            </a:r>
            <a:r>
              <a:rPr lang="zh-CN" altLang="en-US" sz="1400" b="1" dirty="0">
                <a:latin typeface="微软雅黑" pitchFamily="34" charset="-122"/>
                <a:ea typeface="微软雅黑" pitchFamily="34" charset="-122"/>
              </a:rPr>
              <a:t>，表明要发送给 </a:t>
            </a:r>
            <a:r>
              <a:rPr lang="en-US" altLang="zh-CN" sz="1400" b="1" dirty="0">
                <a:latin typeface="微软雅黑" pitchFamily="34" charset="-122"/>
                <a:ea typeface="微软雅黑" pitchFamily="34" charset="-122"/>
              </a:rPr>
              <a:t>A </a:t>
            </a:r>
            <a:r>
              <a:rPr lang="zh-CN" altLang="en-US" sz="1400" b="1" dirty="0">
                <a:latin typeface="微软雅黑" pitchFamily="34" charset="-122"/>
                <a:ea typeface="微软雅黑" pitchFamily="34" charset="-122"/>
              </a:rPr>
              <a:t>的帧应从接口 </a:t>
            </a:r>
            <a:r>
              <a:rPr lang="en-US" altLang="zh-CN" sz="1400" b="1" dirty="0">
                <a:latin typeface="微软雅黑" pitchFamily="34" charset="-122"/>
                <a:ea typeface="微软雅黑" pitchFamily="34" charset="-122"/>
              </a:rPr>
              <a:t>1 </a:t>
            </a:r>
            <a:r>
              <a:rPr lang="zh-CN" altLang="en-US" sz="1400" b="1" dirty="0">
                <a:latin typeface="微软雅黑" pitchFamily="34" charset="-122"/>
                <a:ea typeface="微软雅黑" pitchFamily="34" charset="-122"/>
              </a:rPr>
              <a:t>转发出去。于是就把这个帧传送到接口 </a:t>
            </a:r>
            <a:r>
              <a:rPr lang="en-US" altLang="zh-CN" sz="1400" b="1" dirty="0">
                <a:latin typeface="微软雅黑" pitchFamily="34" charset="-122"/>
                <a:ea typeface="微软雅黑" pitchFamily="34" charset="-122"/>
              </a:rPr>
              <a:t>1 </a:t>
            </a:r>
            <a:r>
              <a:rPr lang="zh-CN" altLang="en-US" sz="1400" b="1" dirty="0">
                <a:latin typeface="微软雅黑" pitchFamily="34" charset="-122"/>
                <a:ea typeface="微软雅黑" pitchFamily="34" charset="-122"/>
              </a:rPr>
              <a:t>转发给 </a:t>
            </a:r>
            <a:r>
              <a:rPr lang="en-US" altLang="zh-CN" sz="1400" b="1" dirty="0">
                <a:latin typeface="微软雅黑" pitchFamily="34" charset="-122"/>
                <a:ea typeface="微软雅黑" pitchFamily="34" charset="-122"/>
              </a:rPr>
              <a:t>A</a:t>
            </a:r>
            <a:r>
              <a:rPr lang="zh-CN" altLang="en-US" sz="1400" b="1" dirty="0">
                <a:latin typeface="微软雅黑" pitchFamily="34" charset="-122"/>
                <a:ea typeface="微软雅黑" pitchFamily="34" charset="-122"/>
              </a:rPr>
              <a:t>。</a:t>
            </a:r>
          </a:p>
        </p:txBody>
      </p:sp>
      <p:sp>
        <p:nvSpPr>
          <p:cNvPr id="66" name="矩形 65"/>
          <p:cNvSpPr/>
          <p:nvPr/>
        </p:nvSpPr>
        <p:spPr>
          <a:xfrm>
            <a:off x="4567074" y="2152310"/>
            <a:ext cx="3884680" cy="307777"/>
          </a:xfrm>
          <a:prstGeom prst="rect">
            <a:avLst/>
          </a:prstGeom>
        </p:spPr>
        <p:txBody>
          <a:bodyPr wrap="square">
            <a:spAutoFit/>
          </a:bodyPr>
          <a:lstStyle/>
          <a:p>
            <a:r>
              <a:rPr lang="en-US" altLang="zh-CN" sz="1400" b="1" dirty="0">
                <a:latin typeface="微软雅黑" pitchFamily="34" charset="-122"/>
                <a:ea typeface="微软雅黑" pitchFamily="34" charset="-122"/>
              </a:rPr>
              <a:t>B </a:t>
            </a:r>
            <a:r>
              <a:rPr lang="zh-CN" altLang="en-US" sz="1400" b="1" dirty="0">
                <a:latin typeface="微软雅黑" pitchFamily="34" charset="-122"/>
                <a:ea typeface="微软雅黑" pitchFamily="34" charset="-122"/>
              </a:rPr>
              <a:t>向 </a:t>
            </a:r>
            <a:r>
              <a:rPr lang="en-US" altLang="zh-CN" sz="1400" b="1" dirty="0">
                <a:latin typeface="微软雅黑" pitchFamily="34" charset="-122"/>
                <a:ea typeface="微软雅黑" pitchFamily="34" charset="-122"/>
              </a:rPr>
              <a:t>A </a:t>
            </a:r>
            <a:r>
              <a:rPr lang="zh-CN" altLang="en-US" sz="1400" b="1" dirty="0">
                <a:latin typeface="微软雅黑" pitchFamily="34" charset="-122"/>
                <a:ea typeface="微软雅黑" pitchFamily="34" charset="-122"/>
              </a:rPr>
              <a:t>发送一帧。该帧从接口 </a:t>
            </a:r>
            <a:r>
              <a:rPr lang="en-US" altLang="zh-CN" sz="1400" b="1" dirty="0">
                <a:latin typeface="微软雅黑" pitchFamily="34" charset="-122"/>
                <a:ea typeface="微软雅黑" pitchFamily="34" charset="-122"/>
              </a:rPr>
              <a:t>3 </a:t>
            </a:r>
            <a:r>
              <a:rPr lang="zh-CN" altLang="en-US" sz="1400" b="1" dirty="0">
                <a:latin typeface="微软雅黑" pitchFamily="34" charset="-122"/>
                <a:ea typeface="微软雅黑" pitchFamily="34" charset="-122"/>
              </a:rPr>
              <a:t>进入到交换机。</a:t>
            </a:r>
          </a:p>
        </p:txBody>
      </p:sp>
      <p:sp>
        <p:nvSpPr>
          <p:cNvPr id="67" name="矩形 66"/>
          <p:cNvSpPr/>
          <p:nvPr/>
        </p:nvSpPr>
        <p:spPr>
          <a:xfrm>
            <a:off x="4567074" y="3482961"/>
            <a:ext cx="3884680" cy="523220"/>
          </a:xfrm>
          <a:prstGeom prst="rect">
            <a:avLst/>
          </a:prstGeom>
        </p:spPr>
        <p:txBody>
          <a:bodyPr wrap="square">
            <a:spAutoFit/>
          </a:bodyPr>
          <a:lstStyle/>
          <a:p>
            <a:r>
              <a:rPr lang="zh-CN" altLang="en-US" sz="1400" b="1" dirty="0">
                <a:latin typeface="微软雅黑" pitchFamily="34" charset="-122"/>
                <a:ea typeface="微软雅黑" pitchFamily="34" charset="-122"/>
              </a:rPr>
              <a:t>交换机把这个帧的源地址 </a:t>
            </a:r>
            <a:r>
              <a:rPr lang="en-US" altLang="zh-CN" sz="1400" b="1" dirty="0">
                <a:latin typeface="微软雅黑" pitchFamily="34" charset="-122"/>
                <a:ea typeface="微软雅黑" pitchFamily="34" charset="-122"/>
              </a:rPr>
              <a:t>B </a:t>
            </a:r>
            <a:r>
              <a:rPr lang="zh-CN" altLang="en-US" sz="1400" b="1" dirty="0">
                <a:latin typeface="微软雅黑" pitchFamily="34" charset="-122"/>
                <a:ea typeface="微软雅黑" pitchFamily="34" charset="-122"/>
              </a:rPr>
              <a:t>和接口 </a:t>
            </a:r>
            <a:r>
              <a:rPr lang="en-US" altLang="zh-CN" sz="1400" b="1" dirty="0">
                <a:latin typeface="微软雅黑" pitchFamily="34" charset="-122"/>
                <a:ea typeface="微软雅黑" pitchFamily="34" charset="-122"/>
              </a:rPr>
              <a:t>3 </a:t>
            </a:r>
            <a:r>
              <a:rPr lang="zh-CN" altLang="en-US" sz="1400" b="1" dirty="0">
                <a:latin typeface="微软雅黑" pitchFamily="34" charset="-122"/>
                <a:ea typeface="微软雅黑" pitchFamily="34" charset="-122"/>
              </a:rPr>
              <a:t>写入交换表中。</a:t>
            </a:r>
          </a:p>
        </p:txBody>
      </p:sp>
      <p:sp>
        <p:nvSpPr>
          <p:cNvPr id="70" name="矩形 69"/>
          <p:cNvSpPr/>
          <p:nvPr/>
        </p:nvSpPr>
        <p:spPr>
          <a:xfrm>
            <a:off x="2498126" y="2360145"/>
            <a:ext cx="1588970" cy="261610"/>
          </a:xfrm>
          <a:prstGeom prst="rect">
            <a:avLst/>
          </a:prstGeom>
        </p:spPr>
        <p:txBody>
          <a:bodyPr wrap="square">
            <a:spAutoFit/>
          </a:bodyPr>
          <a:lstStyle/>
          <a:p>
            <a:r>
              <a:rPr lang="en-US" altLang="zh-CN" sz="1100" b="1" dirty="0">
                <a:latin typeface="微软雅黑" pitchFamily="34" charset="-122"/>
                <a:ea typeface="微软雅黑" pitchFamily="34" charset="-122"/>
              </a:rPr>
              <a:t>A             1</a:t>
            </a:r>
            <a:endParaRPr lang="zh-CN" altLang="en-US" sz="1100" b="1" dirty="0">
              <a:latin typeface="微软雅黑" pitchFamily="34" charset="-122"/>
              <a:ea typeface="微软雅黑" pitchFamily="34" charset="-122"/>
            </a:endParaRPr>
          </a:p>
        </p:txBody>
      </p:sp>
      <p:cxnSp>
        <p:nvCxnSpPr>
          <p:cNvPr id="71" name="直接箭头连接符 70"/>
          <p:cNvCxnSpPr/>
          <p:nvPr/>
        </p:nvCxnSpPr>
        <p:spPr>
          <a:xfrm>
            <a:off x="1534240" y="1718733"/>
            <a:ext cx="322270" cy="0"/>
          </a:xfrm>
          <a:prstGeom prst="straightConnector1">
            <a:avLst/>
          </a:prstGeom>
          <a:ln w="3810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55" name="矩形 54"/>
          <p:cNvSpPr/>
          <p:nvPr/>
        </p:nvSpPr>
        <p:spPr>
          <a:xfrm>
            <a:off x="2498126" y="2615908"/>
            <a:ext cx="1588970" cy="261610"/>
          </a:xfrm>
          <a:prstGeom prst="rect">
            <a:avLst/>
          </a:prstGeom>
        </p:spPr>
        <p:txBody>
          <a:bodyPr wrap="square">
            <a:spAutoFit/>
          </a:bodyPr>
          <a:lstStyle/>
          <a:p>
            <a:r>
              <a:rPr lang="en-US" altLang="zh-CN" sz="1100" b="1" dirty="0">
                <a:latin typeface="微软雅黑" pitchFamily="34" charset="-122"/>
                <a:ea typeface="微软雅黑" pitchFamily="34" charset="-122"/>
              </a:rPr>
              <a:t>B             3</a:t>
            </a:r>
            <a:endParaRPr lang="zh-CN" altLang="en-US" sz="1100" b="1" dirty="0">
              <a:latin typeface="微软雅黑" pitchFamily="34" charset="-122"/>
              <a:ea typeface="微软雅黑" pitchFamily="34" charset="-122"/>
            </a:endParaRPr>
          </a:p>
        </p:txBody>
      </p:sp>
      <p:graphicFrame>
        <p:nvGraphicFramePr>
          <p:cNvPr id="69" name="表格 68"/>
          <p:cNvGraphicFramePr>
            <a:graphicFrameLocks noGrp="1"/>
          </p:cNvGraphicFramePr>
          <p:nvPr>
            <p:extLst>
              <p:ext uri="{D42A27DB-BD31-4B8C-83A1-F6EECF244321}">
                <p14:modId xmlns:p14="http://schemas.microsoft.com/office/powerpoint/2010/main" val="2147417041"/>
              </p:ext>
            </p:extLst>
          </p:nvPr>
        </p:nvGraphicFramePr>
        <p:xfrm>
          <a:off x="4682837" y="1452195"/>
          <a:ext cx="3380509" cy="548640"/>
        </p:xfrm>
        <a:graphic>
          <a:graphicData uri="http://schemas.openxmlformats.org/drawingml/2006/table">
            <a:tbl>
              <a:tblPr>
                <a:tableStyleId>{5C22544A-7EE6-4342-B048-85BDC9FD1C3A}</a:tableStyleId>
              </a:tblPr>
              <a:tblGrid>
                <a:gridCol w="818178">
                  <a:extLst>
                    <a:ext uri="{9D8B030D-6E8A-4147-A177-3AD203B41FA5}">
                      <a16:colId xmlns:a16="http://schemas.microsoft.com/office/drawing/2014/main" val="20000"/>
                    </a:ext>
                  </a:extLst>
                </a:gridCol>
                <a:gridCol w="864830">
                  <a:extLst>
                    <a:ext uri="{9D8B030D-6E8A-4147-A177-3AD203B41FA5}">
                      <a16:colId xmlns:a16="http://schemas.microsoft.com/office/drawing/2014/main" val="20001"/>
                    </a:ext>
                  </a:extLst>
                </a:gridCol>
                <a:gridCol w="589137">
                  <a:extLst>
                    <a:ext uri="{9D8B030D-6E8A-4147-A177-3AD203B41FA5}">
                      <a16:colId xmlns:a16="http://schemas.microsoft.com/office/drawing/2014/main" val="20002"/>
                    </a:ext>
                  </a:extLst>
                </a:gridCol>
                <a:gridCol w="628932">
                  <a:extLst>
                    <a:ext uri="{9D8B030D-6E8A-4147-A177-3AD203B41FA5}">
                      <a16:colId xmlns:a16="http://schemas.microsoft.com/office/drawing/2014/main" val="20003"/>
                    </a:ext>
                  </a:extLst>
                </a:gridCol>
                <a:gridCol w="479432">
                  <a:extLst>
                    <a:ext uri="{9D8B030D-6E8A-4147-A177-3AD203B41FA5}">
                      <a16:colId xmlns:a16="http://schemas.microsoft.com/office/drawing/2014/main" val="20004"/>
                    </a:ext>
                  </a:extLst>
                </a:gridCol>
              </a:tblGrid>
              <a:tr h="236412">
                <a:tc>
                  <a:txBody>
                    <a:bodyPr/>
                    <a:lstStyle/>
                    <a:p>
                      <a:pPr algn="ctr"/>
                      <a:r>
                        <a:rPr lang="zh-CN" altLang="en-US" sz="1200" b="1" dirty="0">
                          <a:ln>
                            <a:noFill/>
                          </a:ln>
                          <a:latin typeface="微软雅黑" pitchFamily="34" charset="-122"/>
                          <a:ea typeface="微软雅黑" pitchFamily="34" charset="-122"/>
                        </a:rPr>
                        <a:t>目的地址</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sz="1200" b="1" dirty="0">
                          <a:ln>
                            <a:noFill/>
                          </a:ln>
                          <a:latin typeface="微软雅黑" pitchFamily="34" charset="-122"/>
                          <a:ea typeface="微软雅黑" pitchFamily="34" charset="-122"/>
                        </a:rPr>
                        <a:t>源地址</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sz="1200" b="1" dirty="0">
                          <a:ln>
                            <a:noFill/>
                          </a:ln>
                          <a:latin typeface="微软雅黑" pitchFamily="34" charset="-122"/>
                          <a:ea typeface="微软雅黑" pitchFamily="34" charset="-122"/>
                        </a:rPr>
                        <a:t>类型</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zh-CN" altLang="en-US" sz="1200" b="1" dirty="0">
                          <a:ln>
                            <a:noFill/>
                          </a:ln>
                          <a:latin typeface="微软雅黑" pitchFamily="34" charset="-122"/>
                          <a:ea typeface="微软雅黑" pitchFamily="34" charset="-122"/>
                        </a:rPr>
                        <a:t>数据</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200" b="1" dirty="0">
                          <a:ln>
                            <a:noFill/>
                          </a:ln>
                          <a:latin typeface="微软雅黑" pitchFamily="34" charset="-122"/>
                          <a:ea typeface="微软雅黑" pitchFamily="34" charset="-122"/>
                        </a:rPr>
                        <a:t>FCS</a:t>
                      </a:r>
                      <a:endParaRPr lang="zh-CN" altLang="en-US" sz="1200" b="1" dirty="0">
                        <a:ln>
                          <a:noFill/>
                        </a:ln>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236412">
                <a:tc>
                  <a:txBody>
                    <a:bodyPr/>
                    <a:lstStyle/>
                    <a:p>
                      <a:pPr algn="ctr"/>
                      <a:endParaRPr lang="zh-CN" altLang="en-US" sz="1200" b="1" dirty="0">
                        <a:ln>
                          <a:noFill/>
                        </a:ln>
                        <a:solidFill>
                          <a:srgbClr val="CC00CC"/>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1200" b="1" dirty="0">
                        <a:ln>
                          <a:noFill/>
                        </a:ln>
                        <a:solidFill>
                          <a:srgbClr val="CC00CC"/>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1200" b="1" dirty="0">
                        <a:ln>
                          <a:noFill/>
                        </a:ln>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1200" b="1" dirty="0">
                        <a:ln>
                          <a:noFill/>
                        </a:ln>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zh-CN" altLang="en-US" sz="1200" b="1" dirty="0">
                        <a:ln>
                          <a:noFill/>
                        </a:ln>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sp>
        <p:nvSpPr>
          <p:cNvPr id="72" name="Rectangle 24"/>
          <p:cNvSpPr>
            <a:spLocks noChangeArrowheads="1"/>
          </p:cNvSpPr>
          <p:nvPr/>
        </p:nvSpPr>
        <p:spPr bwMode="auto">
          <a:xfrm>
            <a:off x="5929606" y="1174097"/>
            <a:ext cx="798296"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kumimoji="1" lang="zh-CN" altLang="en-US" sz="1200" b="1" dirty="0">
                <a:latin typeface="微软雅黑" pitchFamily="34" charset="-122"/>
                <a:ea typeface="微软雅黑" pitchFamily="34" charset="-122"/>
              </a:rPr>
              <a:t>以太网帧</a:t>
            </a:r>
            <a:endParaRPr kumimoji="1" lang="en-US" altLang="zh-CN" sz="1200" b="1" dirty="0">
              <a:latin typeface="微软雅黑" pitchFamily="34" charset="-122"/>
              <a:ea typeface="微软雅黑" pitchFamily="34" charset="-122"/>
            </a:endParaRPr>
          </a:p>
        </p:txBody>
      </p:sp>
      <p:grpSp>
        <p:nvGrpSpPr>
          <p:cNvPr id="10" name="组合 72"/>
          <p:cNvGrpSpPr/>
          <p:nvPr/>
        </p:nvGrpSpPr>
        <p:grpSpPr>
          <a:xfrm>
            <a:off x="4974334" y="1721211"/>
            <a:ext cx="1090436" cy="276999"/>
            <a:chOff x="4974334" y="1978909"/>
            <a:chExt cx="1090436" cy="276999"/>
          </a:xfrm>
        </p:grpSpPr>
        <p:sp>
          <p:nvSpPr>
            <p:cNvPr id="74" name="TextBox 73"/>
            <p:cNvSpPr txBox="1"/>
            <p:nvPr/>
          </p:nvSpPr>
          <p:spPr>
            <a:xfrm>
              <a:off x="4974334" y="1978909"/>
              <a:ext cx="270328" cy="276999"/>
            </a:xfrm>
            <a:prstGeom prst="rect">
              <a:avLst/>
            </a:prstGeom>
            <a:noFill/>
          </p:spPr>
          <p:txBody>
            <a:bodyPr wrap="square" rtlCol="0">
              <a:spAutoFit/>
            </a:bodyPr>
            <a:lstStyle/>
            <a:p>
              <a:r>
                <a:rPr lang="en-US" altLang="zh-CN" sz="1200" b="1" dirty="0">
                  <a:solidFill>
                    <a:srgbClr val="CC00CC"/>
                  </a:solidFill>
                  <a:latin typeface="微软雅黑" pitchFamily="34" charset="-122"/>
                  <a:ea typeface="微软雅黑" pitchFamily="34" charset="-122"/>
                </a:rPr>
                <a:t>A</a:t>
              </a:r>
              <a:endParaRPr lang="zh-CN" altLang="en-US" sz="1200" b="1" dirty="0">
                <a:solidFill>
                  <a:srgbClr val="CC00CC"/>
                </a:solidFill>
                <a:latin typeface="微软雅黑" pitchFamily="34" charset="-122"/>
                <a:ea typeface="微软雅黑" pitchFamily="34" charset="-122"/>
              </a:endParaRPr>
            </a:p>
          </p:txBody>
        </p:sp>
        <p:sp>
          <p:nvSpPr>
            <p:cNvPr id="75" name="TextBox 74"/>
            <p:cNvSpPr txBox="1"/>
            <p:nvPr/>
          </p:nvSpPr>
          <p:spPr>
            <a:xfrm>
              <a:off x="5794442" y="1978909"/>
              <a:ext cx="270328" cy="276999"/>
            </a:xfrm>
            <a:prstGeom prst="rect">
              <a:avLst/>
            </a:prstGeom>
            <a:noFill/>
          </p:spPr>
          <p:txBody>
            <a:bodyPr wrap="square" rtlCol="0">
              <a:spAutoFit/>
            </a:bodyPr>
            <a:lstStyle/>
            <a:p>
              <a:r>
                <a:rPr lang="en-US" altLang="zh-CN" sz="1200" b="1" dirty="0">
                  <a:solidFill>
                    <a:srgbClr val="CC00CC"/>
                  </a:solidFill>
                  <a:latin typeface="微软雅黑" pitchFamily="34" charset="-122"/>
                  <a:ea typeface="微软雅黑" pitchFamily="34" charset="-122"/>
                </a:rPr>
                <a:t>B</a:t>
              </a:r>
              <a:endParaRPr lang="zh-CN" altLang="en-US" sz="1200" b="1" dirty="0">
                <a:solidFill>
                  <a:srgbClr val="CC00CC"/>
                </a:solidFill>
                <a:latin typeface="微软雅黑" pitchFamily="34" charset="-122"/>
                <a:ea typeface="微软雅黑" pitchFamily="34" charset="-122"/>
              </a:endParaRPr>
            </a:p>
          </p:txBody>
        </p:sp>
      </p:grpSp>
      <p:sp>
        <p:nvSpPr>
          <p:cNvPr id="5" name="灯片编号占位符 4">
            <a:extLst>
              <a:ext uri="{FF2B5EF4-FFF2-40B4-BE49-F238E27FC236}">
                <a16:creationId xmlns:a16="http://schemas.microsoft.com/office/drawing/2014/main" id="{CD5D581F-7D62-4A6E-93C4-BCE21FE3B8B7}"/>
              </a:ext>
            </a:extLst>
          </p:cNvPr>
          <p:cNvSpPr>
            <a:spLocks noGrp="1"/>
          </p:cNvSpPr>
          <p:nvPr>
            <p:ph type="sldNum" sz="quarter" idx="12"/>
          </p:nvPr>
        </p:nvSpPr>
        <p:spPr/>
        <p:txBody>
          <a:bodyPr/>
          <a:lstStyle/>
          <a:p>
            <a:fld id="{C485880C-E2C3-4DAB-AE74-D9BE691626AC}" type="slidenum">
              <a:rPr lang="zh-CN" altLang="en-US" smtClean="0"/>
              <a:pPr/>
              <a:t>109</a:t>
            </a:fld>
            <a:endParaRPr lang="zh-CN" altLang="en-US"/>
          </a:p>
        </p:txBody>
      </p:sp>
    </p:spTree>
    <p:extLst>
      <p:ext uri="{BB962C8B-B14F-4D97-AF65-F5344CB8AC3E}">
        <p14:creationId xmlns:p14="http://schemas.microsoft.com/office/powerpoint/2010/main" val="1315567214"/>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66"/>
                                        </p:tgtEl>
                                        <p:attrNameLst>
                                          <p:attrName>style.visibility</p:attrName>
                                        </p:attrNameLst>
                                      </p:cBhvr>
                                      <p:to>
                                        <p:strVal val="visible"/>
                                      </p:to>
                                    </p:set>
                                    <p:animEffect transition="in" filter="wipe(up)">
                                      <p:cBhvr>
                                        <p:cTn id="7" dur="2000"/>
                                        <p:tgtEl>
                                          <p:spTgt spid="66"/>
                                        </p:tgtEl>
                                      </p:cBhvr>
                                    </p:animEffect>
                                  </p:childTnLst>
                                </p:cTn>
                              </p:par>
                            </p:childTnLst>
                          </p:cTn>
                        </p:par>
                        <p:par>
                          <p:cTn id="8" fill="hold">
                            <p:stCondLst>
                              <p:cond delay="2000"/>
                            </p:stCondLst>
                            <p:childTnLst>
                              <p:par>
                                <p:cTn id="9" presetID="10" presetClass="entr" presetSubtype="0"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1000"/>
                                        <p:tgtEl>
                                          <p:spTgt spid="10"/>
                                        </p:tgtEl>
                                      </p:cBhvr>
                                    </p:animEffect>
                                  </p:childTnLst>
                                </p:cTn>
                              </p:par>
                              <p:par>
                                <p:cTn id="12" presetID="22" presetClass="entr" presetSubtype="8" fill="hold" nodeType="withEffect">
                                  <p:stCondLst>
                                    <p:cond delay="500"/>
                                  </p:stCondLst>
                                  <p:childTnLst>
                                    <p:set>
                                      <p:cBhvr>
                                        <p:cTn id="13" dur="1" fill="hold">
                                          <p:stCondLst>
                                            <p:cond delay="0"/>
                                          </p:stCondLst>
                                        </p:cTn>
                                        <p:tgtEl>
                                          <p:spTgt spid="60"/>
                                        </p:tgtEl>
                                        <p:attrNameLst>
                                          <p:attrName>style.visibility</p:attrName>
                                        </p:attrNameLst>
                                      </p:cBhvr>
                                      <p:to>
                                        <p:strVal val="visible"/>
                                      </p:to>
                                    </p:set>
                                    <p:animEffect transition="in" filter="wipe(left)">
                                      <p:cBhvr>
                                        <p:cTn id="14" dur="3000"/>
                                        <p:tgtEl>
                                          <p:spTgt spid="60"/>
                                        </p:tgtEl>
                                      </p:cBhvr>
                                    </p:animEffect>
                                  </p:childTnLst>
                                </p:cTn>
                              </p:par>
                            </p:childTnLst>
                          </p:cTn>
                        </p:par>
                        <p:par>
                          <p:cTn id="15" fill="hold">
                            <p:stCondLst>
                              <p:cond delay="5500"/>
                            </p:stCondLst>
                            <p:childTnLst>
                              <p:par>
                                <p:cTn id="16" presetID="22" presetClass="entr" presetSubtype="1" fill="hold" grpId="0" nodeType="afterEffect">
                                  <p:stCondLst>
                                    <p:cond delay="0"/>
                                  </p:stCondLst>
                                  <p:childTnLst>
                                    <p:set>
                                      <p:cBhvr>
                                        <p:cTn id="17" dur="1" fill="hold">
                                          <p:stCondLst>
                                            <p:cond delay="0"/>
                                          </p:stCondLst>
                                        </p:cTn>
                                        <p:tgtEl>
                                          <p:spTgt spid="65"/>
                                        </p:tgtEl>
                                        <p:attrNameLst>
                                          <p:attrName>style.visibility</p:attrName>
                                        </p:attrNameLst>
                                      </p:cBhvr>
                                      <p:to>
                                        <p:strVal val="visible"/>
                                      </p:to>
                                    </p:set>
                                    <p:animEffect transition="in" filter="wipe(up)">
                                      <p:cBhvr>
                                        <p:cTn id="18" dur="3000"/>
                                        <p:tgtEl>
                                          <p:spTgt spid="65"/>
                                        </p:tgtEl>
                                      </p:cBhvr>
                                    </p:animEffect>
                                  </p:childTnLst>
                                </p:cTn>
                              </p:par>
                              <p:par>
                                <p:cTn id="19" presetID="22" presetClass="entr" presetSubtype="2" fill="hold" nodeType="withEffect">
                                  <p:stCondLst>
                                    <p:cond delay="2000"/>
                                  </p:stCondLst>
                                  <p:childTnLst>
                                    <p:set>
                                      <p:cBhvr>
                                        <p:cTn id="20" dur="1" fill="hold">
                                          <p:stCondLst>
                                            <p:cond delay="0"/>
                                          </p:stCondLst>
                                        </p:cTn>
                                        <p:tgtEl>
                                          <p:spTgt spid="71"/>
                                        </p:tgtEl>
                                        <p:attrNameLst>
                                          <p:attrName>style.visibility</p:attrName>
                                        </p:attrNameLst>
                                      </p:cBhvr>
                                      <p:to>
                                        <p:strVal val="visible"/>
                                      </p:to>
                                    </p:set>
                                    <p:animEffect transition="in" filter="wipe(right)">
                                      <p:cBhvr>
                                        <p:cTn id="21" dur="4000"/>
                                        <p:tgtEl>
                                          <p:spTgt spid="71"/>
                                        </p:tgtEl>
                                      </p:cBhvr>
                                    </p:animEffect>
                                  </p:childTnLst>
                                </p:cTn>
                              </p:par>
                            </p:childTnLst>
                          </p:cTn>
                        </p:par>
                        <p:par>
                          <p:cTn id="22" fill="hold">
                            <p:stCondLst>
                              <p:cond delay="11500"/>
                            </p:stCondLst>
                            <p:childTnLst>
                              <p:par>
                                <p:cTn id="23" presetID="22" presetClass="entr" presetSubtype="1" fill="hold" grpId="0" nodeType="afterEffect">
                                  <p:stCondLst>
                                    <p:cond delay="0"/>
                                  </p:stCondLst>
                                  <p:childTnLst>
                                    <p:set>
                                      <p:cBhvr>
                                        <p:cTn id="24" dur="1" fill="hold">
                                          <p:stCondLst>
                                            <p:cond delay="0"/>
                                          </p:stCondLst>
                                        </p:cTn>
                                        <p:tgtEl>
                                          <p:spTgt spid="67"/>
                                        </p:tgtEl>
                                        <p:attrNameLst>
                                          <p:attrName>style.visibility</p:attrName>
                                        </p:attrNameLst>
                                      </p:cBhvr>
                                      <p:to>
                                        <p:strVal val="visible"/>
                                      </p:to>
                                    </p:set>
                                    <p:animEffect transition="in" filter="wipe(up)">
                                      <p:cBhvr>
                                        <p:cTn id="25" dur="2000"/>
                                        <p:tgtEl>
                                          <p:spTgt spid="67"/>
                                        </p:tgtEl>
                                      </p:cBhvr>
                                    </p:animEffect>
                                  </p:childTnLst>
                                </p:cTn>
                              </p:par>
                            </p:childTnLst>
                          </p:cTn>
                        </p:par>
                        <p:par>
                          <p:cTn id="26" fill="hold">
                            <p:stCondLst>
                              <p:cond delay="13500"/>
                            </p:stCondLst>
                            <p:childTnLst>
                              <p:par>
                                <p:cTn id="27" presetID="1" presetClass="entr" presetSubtype="0" fill="hold" grpId="0" nodeType="afterEffect">
                                  <p:stCondLst>
                                    <p:cond delay="0"/>
                                  </p:stCondLst>
                                  <p:childTnLst>
                                    <p:set>
                                      <p:cBhvr>
                                        <p:cTn id="28" dur="1" fill="hold">
                                          <p:stCondLst>
                                            <p:cond delay="0"/>
                                          </p:stCondLst>
                                        </p:cTn>
                                        <p:tgtEl>
                                          <p:spTgt spid="55"/>
                                        </p:tgtEl>
                                        <p:attrNameLst>
                                          <p:attrName>style.visibility</p:attrName>
                                        </p:attrNameLst>
                                      </p:cBhvr>
                                      <p:to>
                                        <p:strVal val="visible"/>
                                      </p:to>
                                    </p:set>
                                  </p:childTnLst>
                                </p:cTn>
                              </p:par>
                              <p:par>
                                <p:cTn id="29" presetID="35" presetClass="emph" presetSubtype="0" repeatCount="3000" fill="hold" grpId="1" nodeType="withEffect">
                                  <p:stCondLst>
                                    <p:cond delay="0"/>
                                  </p:stCondLst>
                                  <p:childTnLst>
                                    <p:anim calcmode="discrete" valueType="str">
                                      <p:cBhvr>
                                        <p:cTn id="30" dur="1000" fill="hold"/>
                                        <p:tgtEl>
                                          <p:spTgt spid="55"/>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p:bldP spid="66" grpId="0"/>
      <p:bldP spid="67" grpId="0"/>
      <p:bldP spid="55" grpId="0"/>
      <p:bldP spid="55" grpId="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466345" y="623028"/>
            <a:ext cx="8129015" cy="388721"/>
          </a:xfrm>
          <a:prstGeom prst="roundRect">
            <a:avLst>
              <a:gd name="adj" fmla="val 16667"/>
            </a:avLst>
          </a:prstGeom>
          <a:solidFill>
            <a:srgbClr val="0089FA"/>
          </a:solidFill>
          <a:ln>
            <a:noFill/>
          </a:ln>
          <a:effectLst/>
          <a:extLst/>
        </p:spPr>
        <p:txBody>
          <a:bodyPr wrap="none" anchor="ctr"/>
          <a:lstStyle/>
          <a:p>
            <a:endParaRPr lang="zh-CN" altLang="en-US"/>
          </a:p>
        </p:txBody>
      </p:sp>
      <p:sp>
        <p:nvSpPr>
          <p:cNvPr id="3" name="Rectangle 6"/>
          <p:cNvSpPr>
            <a:spLocks noChangeArrowheads="1"/>
          </p:cNvSpPr>
          <p:nvPr/>
        </p:nvSpPr>
        <p:spPr bwMode="auto">
          <a:xfrm>
            <a:off x="3093071" y="571613"/>
            <a:ext cx="295786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3.1.1  </a:t>
            </a:r>
            <a:r>
              <a:rPr lang="zh-CN" altLang="en-US" sz="2400" b="1" dirty="0">
                <a:solidFill>
                  <a:schemeClr val="bg1"/>
                </a:solidFill>
                <a:latin typeface="微软雅黑" pitchFamily="34" charset="-122"/>
                <a:ea typeface="微软雅黑" pitchFamily="34" charset="-122"/>
              </a:rPr>
              <a:t>数据链路和帧</a:t>
            </a:r>
          </a:p>
        </p:txBody>
      </p:sp>
      <p:sp>
        <p:nvSpPr>
          <p:cNvPr id="4" name="Rectangle 8"/>
          <p:cNvSpPr>
            <a:spLocks noChangeArrowheads="1"/>
          </p:cNvSpPr>
          <p:nvPr/>
        </p:nvSpPr>
        <p:spPr bwMode="auto">
          <a:xfrm>
            <a:off x="466345" y="999477"/>
            <a:ext cx="8129015" cy="35548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68288" indent="-268288">
              <a:lnSpc>
                <a:spcPts val="3000"/>
              </a:lnSpc>
              <a:buClr>
                <a:srgbClr val="0070C0"/>
              </a:buClr>
              <a:buFont typeface="Wingdings" pitchFamily="2" charset="2"/>
              <a:buChar char="l"/>
            </a:pPr>
            <a:r>
              <a:rPr lang="zh-CN" altLang="en-US" sz="2000" b="1" dirty="0">
                <a:solidFill>
                  <a:srgbClr val="C00000"/>
                </a:solidFill>
                <a:latin typeface="微软雅黑" pitchFamily="34" charset="-122"/>
                <a:ea typeface="微软雅黑" pitchFamily="34" charset="-122"/>
              </a:rPr>
              <a:t>链路 </a:t>
            </a:r>
            <a:r>
              <a:rPr lang="en-US" altLang="zh-CN" sz="2000" b="1" dirty="0">
                <a:solidFill>
                  <a:srgbClr val="C00000"/>
                </a:solidFill>
                <a:latin typeface="微软雅黑" pitchFamily="34" charset="-122"/>
                <a:ea typeface="微软雅黑" pitchFamily="34" charset="-122"/>
              </a:rPr>
              <a:t>(link) </a:t>
            </a:r>
            <a:r>
              <a:rPr lang="zh-CN" altLang="en-US" sz="2000" b="1" dirty="0">
                <a:solidFill>
                  <a:srgbClr val="C00000"/>
                </a:solidFill>
                <a:latin typeface="微软雅黑" pitchFamily="34" charset="-122"/>
                <a:ea typeface="微软雅黑" pitchFamily="34" charset="-122"/>
              </a:rPr>
              <a:t>：</a:t>
            </a:r>
            <a:endParaRPr lang="en-US" altLang="zh-CN" sz="2000" b="1" dirty="0">
              <a:solidFill>
                <a:srgbClr val="C00000"/>
              </a:solidFill>
              <a:latin typeface="微软雅黑" pitchFamily="34" charset="-122"/>
              <a:ea typeface="微软雅黑" pitchFamily="34" charset="-122"/>
            </a:endParaRPr>
          </a:p>
          <a:p>
            <a:pPr marL="598488" indent="-342900">
              <a:lnSpc>
                <a:spcPts val="3000"/>
              </a:lnSpc>
              <a:buClr>
                <a:srgbClr val="7030A0"/>
              </a:buClr>
              <a:buSzPct val="75000"/>
              <a:buFont typeface="Wingdings" pitchFamily="2" charset="2"/>
              <a:buChar char="u"/>
            </a:pPr>
            <a:r>
              <a:rPr lang="zh-CN" altLang="en-US" sz="2000" b="1" dirty="0">
                <a:latin typeface="微软雅黑" pitchFamily="34" charset="-122"/>
                <a:ea typeface="微软雅黑" pitchFamily="34" charset="-122"/>
              </a:rPr>
              <a:t>一条无源的点到点的物理线路段，中间</a:t>
            </a:r>
            <a:r>
              <a:rPr lang="zh-CN" altLang="en-US" sz="2000" b="1" dirty="0">
                <a:solidFill>
                  <a:srgbClr val="0000FF"/>
                </a:solidFill>
                <a:latin typeface="微软雅黑" pitchFamily="34" charset="-122"/>
                <a:ea typeface="微软雅黑" pitchFamily="34" charset="-122"/>
              </a:rPr>
              <a:t>没有</a:t>
            </a:r>
            <a:r>
              <a:rPr lang="zh-CN" altLang="en-US" sz="2000" b="1" dirty="0">
                <a:latin typeface="微软雅黑" pitchFamily="34" charset="-122"/>
                <a:ea typeface="微软雅黑" pitchFamily="34" charset="-122"/>
              </a:rPr>
              <a:t>任何其他的交换结点。</a:t>
            </a:r>
          </a:p>
          <a:p>
            <a:pPr marL="598488" indent="-342900">
              <a:lnSpc>
                <a:spcPts val="3000"/>
              </a:lnSpc>
              <a:buClr>
                <a:srgbClr val="7030A0"/>
              </a:buClr>
              <a:buSzPct val="75000"/>
              <a:buFont typeface="Wingdings" pitchFamily="2" charset="2"/>
              <a:buChar char="u"/>
            </a:pPr>
            <a:r>
              <a:rPr lang="zh-CN" altLang="en-US" sz="2000" b="1" dirty="0">
                <a:latin typeface="微软雅黑" pitchFamily="34" charset="-122"/>
                <a:ea typeface="微软雅黑" pitchFamily="34" charset="-122"/>
              </a:rPr>
              <a:t>一条链路只是一条通路的一个组成部分。</a:t>
            </a:r>
            <a:endParaRPr lang="en-US" altLang="zh-CN" sz="2000" b="1" dirty="0">
              <a:latin typeface="微软雅黑" pitchFamily="34" charset="-122"/>
              <a:ea typeface="微软雅黑" pitchFamily="34" charset="-122"/>
            </a:endParaRPr>
          </a:p>
          <a:p>
            <a:pPr marL="598488" indent="-342900">
              <a:lnSpc>
                <a:spcPts val="3000"/>
              </a:lnSpc>
              <a:buClr>
                <a:srgbClr val="7030A0"/>
              </a:buClr>
              <a:buSzPct val="75000"/>
              <a:buFont typeface="Wingdings" pitchFamily="2" charset="2"/>
              <a:buChar char="u"/>
            </a:pPr>
            <a:r>
              <a:rPr lang="zh-CN" altLang="en-US" sz="2000" b="1" dirty="0">
                <a:latin typeface="微软雅黑" pitchFamily="34" charset="-122"/>
                <a:ea typeface="微软雅黑" pitchFamily="34" charset="-122"/>
              </a:rPr>
              <a:t>或</a:t>
            </a:r>
            <a:r>
              <a:rPr lang="zh-CN" altLang="en-US" sz="2000" b="1" dirty="0">
                <a:solidFill>
                  <a:srgbClr val="0000FF"/>
                </a:solidFill>
                <a:latin typeface="微软雅黑" pitchFamily="34" charset="-122"/>
                <a:ea typeface="微软雅黑" pitchFamily="34" charset="-122"/>
              </a:rPr>
              <a:t>物理链路。</a:t>
            </a:r>
            <a:endParaRPr lang="en-US" altLang="zh-CN" sz="2000" b="1" dirty="0">
              <a:solidFill>
                <a:srgbClr val="0000FF"/>
              </a:solidFill>
              <a:latin typeface="微软雅黑" pitchFamily="34" charset="-122"/>
              <a:ea typeface="微软雅黑" pitchFamily="34" charset="-122"/>
            </a:endParaRPr>
          </a:p>
          <a:p>
            <a:pPr marL="268288" indent="-268288">
              <a:lnSpc>
                <a:spcPts val="3000"/>
              </a:lnSpc>
              <a:buClr>
                <a:srgbClr val="0070C0"/>
              </a:buClr>
              <a:buSzPct val="75000"/>
              <a:buFont typeface="Wingdings" pitchFamily="2" charset="2"/>
              <a:buChar char="l"/>
            </a:pPr>
            <a:r>
              <a:rPr lang="zh-CN" altLang="en-US" sz="2000" b="1" dirty="0">
                <a:solidFill>
                  <a:srgbClr val="C00000"/>
                </a:solidFill>
                <a:latin typeface="微软雅黑" pitchFamily="34" charset="-122"/>
                <a:ea typeface="微软雅黑" pitchFamily="34" charset="-122"/>
              </a:rPr>
              <a:t>数据链路 </a:t>
            </a:r>
            <a:r>
              <a:rPr lang="en-US" altLang="zh-CN" sz="2000" b="1" dirty="0">
                <a:solidFill>
                  <a:srgbClr val="C00000"/>
                </a:solidFill>
                <a:latin typeface="微软雅黑" pitchFamily="34" charset="-122"/>
                <a:ea typeface="微软雅黑" pitchFamily="34" charset="-122"/>
              </a:rPr>
              <a:t>(data link)</a:t>
            </a:r>
            <a:r>
              <a:rPr lang="zh-CN" altLang="en-US" sz="2000" b="1" dirty="0">
                <a:solidFill>
                  <a:srgbClr val="C00000"/>
                </a:solidFill>
                <a:latin typeface="微软雅黑" pitchFamily="34" charset="-122"/>
                <a:ea typeface="微软雅黑" pitchFamily="34" charset="-122"/>
              </a:rPr>
              <a:t>：</a:t>
            </a:r>
            <a:endParaRPr lang="en-US" altLang="zh-CN" sz="2000" b="1" dirty="0">
              <a:solidFill>
                <a:srgbClr val="C00000"/>
              </a:solidFill>
              <a:latin typeface="微软雅黑" pitchFamily="34" charset="-122"/>
              <a:ea typeface="微软雅黑" pitchFamily="34" charset="-122"/>
            </a:endParaRPr>
          </a:p>
          <a:p>
            <a:pPr marL="598488" indent="-342900">
              <a:lnSpc>
                <a:spcPts val="3000"/>
              </a:lnSpc>
              <a:buClr>
                <a:srgbClr val="7030A0"/>
              </a:buClr>
              <a:buSzPct val="75000"/>
              <a:buFont typeface="Wingdings" pitchFamily="2" charset="2"/>
              <a:buChar char="u"/>
            </a:pPr>
            <a:r>
              <a:rPr lang="zh-CN" altLang="en-US" sz="2000" b="1" dirty="0">
                <a:latin typeface="微软雅黑" pitchFamily="34" charset="-122"/>
                <a:ea typeface="微软雅黑" pitchFamily="34" charset="-122"/>
              </a:rPr>
              <a:t>把实现控制数据传输的协议的硬件和软件加到链路上，就构成了数据链路。</a:t>
            </a:r>
            <a:endParaRPr lang="en-US" altLang="zh-CN" sz="2000" b="1" dirty="0">
              <a:latin typeface="微软雅黑" pitchFamily="34" charset="-122"/>
              <a:ea typeface="微软雅黑" pitchFamily="34" charset="-122"/>
            </a:endParaRPr>
          </a:p>
          <a:p>
            <a:pPr marL="598488" indent="-342900">
              <a:lnSpc>
                <a:spcPts val="3000"/>
              </a:lnSpc>
              <a:buClr>
                <a:srgbClr val="7030A0"/>
              </a:buClr>
              <a:buSzPct val="75000"/>
              <a:buFont typeface="Wingdings" pitchFamily="2" charset="2"/>
              <a:buChar char="u"/>
            </a:pPr>
            <a:r>
              <a:rPr lang="zh-CN" altLang="en-US" sz="2000" b="1" dirty="0">
                <a:latin typeface="微软雅黑" pitchFamily="34" charset="-122"/>
                <a:ea typeface="微软雅黑" pitchFamily="34" charset="-122"/>
              </a:rPr>
              <a:t>或</a:t>
            </a:r>
            <a:r>
              <a:rPr lang="zh-CN" altLang="en-US" sz="2000" b="1" dirty="0">
                <a:solidFill>
                  <a:srgbClr val="0000FF"/>
                </a:solidFill>
                <a:latin typeface="微软雅黑" pitchFamily="34" charset="-122"/>
                <a:ea typeface="微软雅黑" pitchFamily="34" charset="-122"/>
              </a:rPr>
              <a:t>逻辑链路。</a:t>
            </a:r>
          </a:p>
          <a:p>
            <a:pPr marL="598488" indent="-342900">
              <a:lnSpc>
                <a:spcPts val="3000"/>
              </a:lnSpc>
              <a:buClr>
                <a:srgbClr val="7030A0"/>
              </a:buClr>
              <a:buSzPct val="75000"/>
              <a:buFont typeface="Wingdings" pitchFamily="2" charset="2"/>
              <a:buChar char="u"/>
            </a:pPr>
            <a:r>
              <a:rPr lang="zh-CN" altLang="en-US" sz="2000" b="1" dirty="0">
                <a:latin typeface="微软雅黑" pitchFamily="34" charset="-122"/>
                <a:ea typeface="微软雅黑" pitchFamily="34" charset="-122"/>
              </a:rPr>
              <a:t>典型实现：适配器（即网卡）</a:t>
            </a:r>
          </a:p>
        </p:txBody>
      </p:sp>
      <p:sp>
        <p:nvSpPr>
          <p:cNvPr id="5" name="灯片编号占位符 4">
            <a:extLst>
              <a:ext uri="{FF2B5EF4-FFF2-40B4-BE49-F238E27FC236}">
                <a16:creationId xmlns:a16="http://schemas.microsoft.com/office/drawing/2014/main" id="{70E07C4C-F864-4772-B129-704AA6A6E5F6}"/>
              </a:ext>
            </a:extLst>
          </p:cNvPr>
          <p:cNvSpPr>
            <a:spLocks noGrp="1"/>
          </p:cNvSpPr>
          <p:nvPr>
            <p:ph type="sldNum" sz="quarter" idx="12"/>
          </p:nvPr>
        </p:nvSpPr>
        <p:spPr/>
        <p:txBody>
          <a:bodyPr/>
          <a:lstStyle/>
          <a:p>
            <a:fld id="{C485880C-E2C3-4DAB-AE74-D9BE691626AC}" type="slidenum">
              <a:rPr lang="zh-CN" altLang="en-US" smtClean="0"/>
              <a:pPr/>
              <a:t>11</a:t>
            </a:fld>
            <a:endParaRPr lang="zh-CN" altLang="en-US"/>
          </a:p>
        </p:txBody>
      </p:sp>
    </p:spTree>
    <p:extLst>
      <p:ext uri="{BB962C8B-B14F-4D97-AF65-F5344CB8AC3E}">
        <p14:creationId xmlns:p14="http://schemas.microsoft.com/office/powerpoint/2010/main" val="872501075"/>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圆角矩形 49"/>
          <p:cNvSpPr/>
          <p:nvPr/>
        </p:nvSpPr>
        <p:spPr>
          <a:xfrm>
            <a:off x="502919" y="1113933"/>
            <a:ext cx="8129015" cy="2993894"/>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AutoShape 5"/>
          <p:cNvSpPr>
            <a:spLocks noChangeArrowheads="1"/>
          </p:cNvSpPr>
          <p:nvPr/>
        </p:nvSpPr>
        <p:spPr bwMode="auto">
          <a:xfrm>
            <a:off x="502919" y="643533"/>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Rectangle 6"/>
          <p:cNvSpPr>
            <a:spLocks noChangeArrowheads="1"/>
          </p:cNvSpPr>
          <p:nvPr/>
        </p:nvSpPr>
        <p:spPr bwMode="auto">
          <a:xfrm>
            <a:off x="2781168" y="620443"/>
            <a:ext cx="357181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2. </a:t>
            </a:r>
            <a:r>
              <a:rPr lang="zh-CN" altLang="en-US" sz="2000" b="1" dirty="0">
                <a:solidFill>
                  <a:schemeClr val="bg1"/>
                </a:solidFill>
                <a:latin typeface="微软雅黑" pitchFamily="34" charset="-122"/>
                <a:ea typeface="微软雅黑" pitchFamily="34" charset="-122"/>
              </a:rPr>
              <a:t>以太网交换机的自学习功能</a:t>
            </a:r>
            <a:endParaRPr lang="fr-FR" altLang="zh-CN" sz="2000" b="1" dirty="0">
              <a:solidFill>
                <a:schemeClr val="bg1"/>
              </a:solidFill>
              <a:latin typeface="微软雅黑" pitchFamily="34" charset="-122"/>
              <a:ea typeface="微软雅黑" pitchFamily="34" charset="-122"/>
            </a:endParaRPr>
          </a:p>
        </p:txBody>
      </p:sp>
      <p:sp>
        <p:nvSpPr>
          <p:cNvPr id="12" name="矩形 11"/>
          <p:cNvSpPr/>
          <p:nvPr/>
        </p:nvSpPr>
        <p:spPr>
          <a:xfrm>
            <a:off x="1945498" y="1638274"/>
            <a:ext cx="2209376" cy="2051788"/>
          </a:xfrm>
          <a:prstGeom prst="rect">
            <a:avLst/>
          </a:prstGeom>
          <a:solidFill>
            <a:srgbClr val="0000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200" dirty="0">
                <a:latin typeface="微软雅黑" pitchFamily="34" charset="-122"/>
                <a:ea typeface="微软雅黑" pitchFamily="34" charset="-122"/>
              </a:rPr>
              <a:t> </a:t>
            </a:r>
            <a:endParaRPr lang="zh-CN" altLang="en-US" sz="1200" dirty="0">
              <a:latin typeface="微软雅黑" pitchFamily="34" charset="-122"/>
              <a:ea typeface="微软雅黑" pitchFamily="34" charset="-122"/>
            </a:endParaRPr>
          </a:p>
        </p:txBody>
      </p:sp>
      <p:cxnSp>
        <p:nvCxnSpPr>
          <p:cNvPr id="14" name="直接连接符 13"/>
          <p:cNvCxnSpPr>
            <a:stCxn id="39" idx="1"/>
          </p:cNvCxnSpPr>
          <p:nvPr/>
        </p:nvCxnSpPr>
        <p:spPr>
          <a:xfrm flipH="1">
            <a:off x="1273832" y="3436430"/>
            <a:ext cx="6608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a:endCxn id="41" idx="1"/>
          </p:cNvCxnSpPr>
          <p:nvPr/>
        </p:nvCxnSpPr>
        <p:spPr>
          <a:xfrm>
            <a:off x="1273832" y="2358528"/>
            <a:ext cx="6716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a:stCxn id="37" idx="1"/>
          </p:cNvCxnSpPr>
          <p:nvPr/>
        </p:nvCxnSpPr>
        <p:spPr>
          <a:xfrm flipH="1">
            <a:off x="1296705" y="2882274"/>
            <a:ext cx="63796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a:endCxn id="44" idx="1"/>
          </p:cNvCxnSpPr>
          <p:nvPr/>
        </p:nvCxnSpPr>
        <p:spPr>
          <a:xfrm>
            <a:off x="1273832" y="1802805"/>
            <a:ext cx="6625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Rectangle 24"/>
          <p:cNvSpPr>
            <a:spLocks noChangeArrowheads="1"/>
          </p:cNvSpPr>
          <p:nvPr/>
        </p:nvSpPr>
        <p:spPr bwMode="auto">
          <a:xfrm>
            <a:off x="2401389" y="1323409"/>
            <a:ext cx="1259961"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kumimoji="1" lang="zh-CN" altLang="en-US" sz="1400" b="1" dirty="0">
                <a:solidFill>
                  <a:srgbClr val="0000FF"/>
                </a:solidFill>
                <a:latin typeface="微软雅黑" pitchFamily="34" charset="-122"/>
                <a:ea typeface="微软雅黑" pitchFamily="34" charset="-122"/>
              </a:rPr>
              <a:t>以太网交换机</a:t>
            </a:r>
            <a:endParaRPr kumimoji="1" lang="en-US" altLang="zh-CN" sz="1400" b="1" dirty="0">
              <a:solidFill>
                <a:srgbClr val="0000FF"/>
              </a:solidFill>
              <a:latin typeface="微软雅黑" pitchFamily="34" charset="-122"/>
              <a:ea typeface="微软雅黑" pitchFamily="34" charset="-122"/>
            </a:endParaRPr>
          </a:p>
        </p:txBody>
      </p:sp>
      <p:sp>
        <p:nvSpPr>
          <p:cNvPr id="21" name="Rectangle 34"/>
          <p:cNvSpPr>
            <a:spLocks noChangeArrowheads="1"/>
          </p:cNvSpPr>
          <p:nvPr/>
        </p:nvSpPr>
        <p:spPr bwMode="auto">
          <a:xfrm>
            <a:off x="826105" y="1601160"/>
            <a:ext cx="298160"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A</a:t>
            </a:r>
            <a:endParaRPr kumimoji="1" lang="en-US" altLang="zh-CN" sz="1200" b="1" baseline="-25000" dirty="0">
              <a:latin typeface="微软雅黑" pitchFamily="34" charset="-122"/>
              <a:ea typeface="微软雅黑" pitchFamily="34" charset="-122"/>
            </a:endParaRPr>
          </a:p>
        </p:txBody>
      </p:sp>
      <p:grpSp>
        <p:nvGrpSpPr>
          <p:cNvPr id="2" name="组合 57"/>
          <p:cNvGrpSpPr>
            <a:grpSpLocks/>
          </p:cNvGrpSpPr>
          <p:nvPr/>
        </p:nvGrpSpPr>
        <p:grpSpPr bwMode="auto">
          <a:xfrm>
            <a:off x="1936359" y="1665588"/>
            <a:ext cx="277321" cy="274434"/>
            <a:chOff x="2255844" y="1268760"/>
            <a:chExt cx="360915" cy="356296"/>
          </a:xfrm>
        </p:grpSpPr>
        <p:sp>
          <p:nvSpPr>
            <p:cNvPr id="43" name="矩形 42"/>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44" name="Rectangle 40"/>
            <p:cNvSpPr>
              <a:spLocks noChangeArrowheads="1"/>
            </p:cNvSpPr>
            <p:nvPr/>
          </p:nvSpPr>
          <p:spPr bwMode="auto">
            <a:xfrm>
              <a:off x="2255844" y="1268760"/>
              <a:ext cx="360915" cy="356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1</a:t>
              </a:r>
              <a:endParaRPr kumimoji="1" lang="en-US" altLang="zh-CN" sz="1200" b="1" baseline="-25000" dirty="0">
                <a:latin typeface="微软雅黑" pitchFamily="34" charset="-122"/>
                <a:ea typeface="微软雅黑" pitchFamily="34" charset="-122"/>
              </a:endParaRPr>
            </a:p>
          </p:txBody>
        </p:sp>
      </p:grpSp>
      <p:grpSp>
        <p:nvGrpSpPr>
          <p:cNvPr id="3" name="组合 58"/>
          <p:cNvGrpSpPr>
            <a:grpSpLocks/>
          </p:cNvGrpSpPr>
          <p:nvPr/>
        </p:nvGrpSpPr>
        <p:grpSpPr bwMode="auto">
          <a:xfrm>
            <a:off x="1945502" y="2229500"/>
            <a:ext cx="277321" cy="274434"/>
            <a:chOff x="2267744" y="1280668"/>
            <a:chExt cx="360915" cy="357388"/>
          </a:xfrm>
        </p:grpSpPr>
        <p:sp>
          <p:nvSpPr>
            <p:cNvPr id="41" name="矩形 40"/>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42" name="Rectangle 40"/>
            <p:cNvSpPr>
              <a:spLocks noChangeArrowheads="1"/>
            </p:cNvSpPr>
            <p:nvPr/>
          </p:nvSpPr>
          <p:spPr bwMode="auto">
            <a:xfrm>
              <a:off x="2267744" y="1280668"/>
              <a:ext cx="360915"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2</a:t>
              </a:r>
              <a:endParaRPr kumimoji="1" lang="en-US" altLang="zh-CN" sz="1200" b="1" baseline="-25000" dirty="0">
                <a:latin typeface="微软雅黑" pitchFamily="34" charset="-122"/>
                <a:ea typeface="微软雅黑" pitchFamily="34" charset="-122"/>
              </a:endParaRPr>
            </a:p>
          </p:txBody>
        </p:sp>
      </p:grpSp>
      <p:grpSp>
        <p:nvGrpSpPr>
          <p:cNvPr id="4" name="组合 61"/>
          <p:cNvGrpSpPr>
            <a:grpSpLocks/>
          </p:cNvGrpSpPr>
          <p:nvPr/>
        </p:nvGrpSpPr>
        <p:grpSpPr bwMode="auto">
          <a:xfrm>
            <a:off x="1916382" y="3307402"/>
            <a:ext cx="277321" cy="274434"/>
            <a:chOff x="2244074" y="1280668"/>
            <a:chExt cx="358931" cy="357388"/>
          </a:xfrm>
        </p:grpSpPr>
        <p:sp>
          <p:nvSpPr>
            <p:cNvPr id="39" name="矩形 38"/>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40"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4</a:t>
              </a:r>
              <a:endParaRPr kumimoji="1" lang="en-US" altLang="zh-CN" sz="1200" b="1" baseline="-25000" dirty="0">
                <a:latin typeface="微软雅黑" pitchFamily="34" charset="-122"/>
                <a:ea typeface="微软雅黑" pitchFamily="34" charset="-122"/>
              </a:endParaRPr>
            </a:p>
          </p:txBody>
        </p:sp>
      </p:grpSp>
      <p:grpSp>
        <p:nvGrpSpPr>
          <p:cNvPr id="8" name="组合 64"/>
          <p:cNvGrpSpPr>
            <a:grpSpLocks/>
          </p:cNvGrpSpPr>
          <p:nvPr/>
        </p:nvGrpSpPr>
        <p:grpSpPr bwMode="auto">
          <a:xfrm>
            <a:off x="1925526" y="2743491"/>
            <a:ext cx="277321" cy="274434"/>
            <a:chOff x="2255909" y="1268760"/>
            <a:chExt cx="358931" cy="355702"/>
          </a:xfrm>
        </p:grpSpPr>
        <p:sp>
          <p:nvSpPr>
            <p:cNvPr id="37" name="矩形 36"/>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38" name="Rectangle 40"/>
            <p:cNvSpPr>
              <a:spLocks noChangeArrowheads="1"/>
            </p:cNvSpPr>
            <p:nvPr/>
          </p:nvSpPr>
          <p:spPr bwMode="auto">
            <a:xfrm>
              <a:off x="2255909" y="1268760"/>
              <a:ext cx="358931" cy="355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3</a:t>
              </a:r>
              <a:endParaRPr kumimoji="1" lang="en-US" altLang="zh-CN" sz="1200" b="1" baseline="-25000" dirty="0">
                <a:latin typeface="微软雅黑" pitchFamily="34" charset="-122"/>
                <a:ea typeface="微软雅黑" pitchFamily="34" charset="-122"/>
              </a:endParaRPr>
            </a:p>
          </p:txBody>
        </p:sp>
      </p:grpSp>
      <p:sp>
        <p:nvSpPr>
          <p:cNvPr id="30" name="Rectangle 34"/>
          <p:cNvSpPr>
            <a:spLocks noChangeArrowheads="1"/>
          </p:cNvSpPr>
          <p:nvPr/>
        </p:nvSpPr>
        <p:spPr bwMode="auto">
          <a:xfrm>
            <a:off x="837623" y="3260397"/>
            <a:ext cx="304571"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D</a:t>
            </a:r>
            <a:endParaRPr kumimoji="1" lang="en-US" altLang="zh-CN" sz="1200" b="1" baseline="-25000" dirty="0">
              <a:latin typeface="微软雅黑" pitchFamily="34" charset="-122"/>
              <a:ea typeface="微软雅黑" pitchFamily="34" charset="-122"/>
            </a:endParaRPr>
          </a:p>
        </p:txBody>
      </p:sp>
      <p:sp>
        <p:nvSpPr>
          <p:cNvPr id="33" name="Rectangle 34"/>
          <p:cNvSpPr>
            <a:spLocks noChangeArrowheads="1"/>
          </p:cNvSpPr>
          <p:nvPr/>
        </p:nvSpPr>
        <p:spPr bwMode="auto">
          <a:xfrm>
            <a:off x="835723" y="2694622"/>
            <a:ext cx="288542"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B</a:t>
            </a:r>
            <a:endParaRPr kumimoji="1" lang="en-US" altLang="zh-CN" sz="1200" b="1" baseline="-25000" dirty="0">
              <a:latin typeface="微软雅黑" pitchFamily="34" charset="-122"/>
              <a:ea typeface="微软雅黑" pitchFamily="34" charset="-122"/>
            </a:endParaRPr>
          </a:p>
        </p:txBody>
      </p:sp>
      <p:grpSp>
        <p:nvGrpSpPr>
          <p:cNvPr id="9" name="组合 57"/>
          <p:cNvGrpSpPr/>
          <p:nvPr/>
        </p:nvGrpSpPr>
        <p:grpSpPr>
          <a:xfrm>
            <a:off x="2264388" y="1898157"/>
            <a:ext cx="1945905" cy="1377898"/>
            <a:chOff x="2208968" y="2283000"/>
            <a:chExt cx="1945905" cy="1377898"/>
          </a:xfrm>
        </p:grpSpPr>
        <p:sp>
          <p:nvSpPr>
            <p:cNvPr id="13" name="Rectangle 44"/>
            <p:cNvSpPr>
              <a:spLocks noChangeArrowheads="1"/>
            </p:cNvSpPr>
            <p:nvPr/>
          </p:nvSpPr>
          <p:spPr bwMode="auto">
            <a:xfrm>
              <a:off x="2248098" y="2551856"/>
              <a:ext cx="1783576" cy="1109042"/>
            </a:xfrm>
            <a:prstGeom prst="rect">
              <a:avLst/>
            </a:prstGeom>
            <a:solidFill>
              <a:schemeClr val="bg1"/>
            </a:solidFill>
            <a:ln w="9525">
              <a:solidFill>
                <a:schemeClr val="tx1"/>
              </a:solidFill>
              <a:miter lim="800000"/>
              <a:headEnd/>
              <a:tailEnd/>
            </a:ln>
          </p:spPr>
          <p:txBody>
            <a:bodyPr wrap="none" anchor="ctr"/>
            <a:lstStyle/>
            <a:p>
              <a:endParaRPr lang="zh-CN" altLang="en-US" sz="1200" b="1">
                <a:latin typeface="微软雅黑" pitchFamily="34" charset="-122"/>
                <a:ea typeface="微软雅黑" pitchFamily="34" charset="-122"/>
              </a:endParaRPr>
            </a:p>
          </p:txBody>
        </p:sp>
        <p:sp>
          <p:nvSpPr>
            <p:cNvPr id="18" name="Rectangle 49"/>
            <p:cNvSpPr>
              <a:spLocks noChangeArrowheads="1"/>
            </p:cNvSpPr>
            <p:nvPr/>
          </p:nvSpPr>
          <p:spPr bwMode="auto">
            <a:xfrm>
              <a:off x="2208968" y="2521979"/>
              <a:ext cx="1945905" cy="479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p>
              <a:pPr defTabSz="762000" eaLnBrk="0" hangingPunct="0">
                <a:lnSpc>
                  <a:spcPct val="115000"/>
                </a:lnSpc>
              </a:pPr>
              <a:r>
                <a:rPr kumimoji="1" lang="en-US" altLang="zh-CN" sz="1100" b="1" dirty="0">
                  <a:solidFill>
                    <a:srgbClr val="0000FF"/>
                  </a:solidFill>
                  <a:latin typeface="微软雅黑" pitchFamily="34" charset="-122"/>
                  <a:ea typeface="微软雅黑" pitchFamily="34" charset="-122"/>
                </a:rPr>
                <a:t>MAC</a:t>
              </a:r>
              <a:r>
                <a:rPr kumimoji="1" lang="zh-CN" altLang="en-US" sz="1100" b="1" dirty="0">
                  <a:solidFill>
                    <a:srgbClr val="0000FF"/>
                  </a:solidFill>
                  <a:latin typeface="微软雅黑" pitchFamily="34" charset="-122"/>
                  <a:ea typeface="微软雅黑" pitchFamily="34" charset="-122"/>
                </a:rPr>
                <a:t>地址   接口   有效时间</a:t>
              </a:r>
            </a:p>
            <a:p>
              <a:pPr defTabSz="762000" eaLnBrk="0" hangingPunct="0">
                <a:lnSpc>
                  <a:spcPct val="115000"/>
                </a:lnSpc>
              </a:pPr>
              <a:r>
                <a:rPr kumimoji="1" lang="zh-CN" altLang="en-US" sz="1100" b="1" dirty="0">
                  <a:solidFill>
                    <a:srgbClr val="0000FF"/>
                  </a:solidFill>
                  <a:latin typeface="微软雅黑" pitchFamily="34" charset="-122"/>
                  <a:ea typeface="微软雅黑" pitchFamily="34" charset="-122"/>
                </a:rPr>
                <a:t>   </a:t>
              </a:r>
              <a:endParaRPr kumimoji="1" lang="en-US" altLang="zh-CN" sz="1100" b="1" baseline="-25000" dirty="0">
                <a:solidFill>
                  <a:srgbClr val="0000FF"/>
                </a:solidFill>
                <a:latin typeface="微软雅黑" pitchFamily="34" charset="-122"/>
                <a:ea typeface="微软雅黑" pitchFamily="34" charset="-122"/>
              </a:endParaRPr>
            </a:p>
          </p:txBody>
        </p:sp>
        <p:sp>
          <p:nvSpPr>
            <p:cNvPr id="22" name="Line 50"/>
            <p:cNvSpPr>
              <a:spLocks noChangeShapeType="1"/>
            </p:cNvSpPr>
            <p:nvPr/>
          </p:nvSpPr>
          <p:spPr bwMode="auto">
            <a:xfrm>
              <a:off x="2968302" y="2551856"/>
              <a:ext cx="0" cy="11090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45" name="Line 45"/>
            <p:cNvSpPr>
              <a:spLocks noChangeShapeType="1"/>
            </p:cNvSpPr>
            <p:nvPr/>
          </p:nvSpPr>
          <p:spPr bwMode="auto">
            <a:xfrm>
              <a:off x="2248098" y="2773176"/>
              <a:ext cx="178357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46" name="Line 46"/>
            <p:cNvSpPr>
              <a:spLocks noChangeShapeType="1"/>
            </p:cNvSpPr>
            <p:nvPr/>
          </p:nvSpPr>
          <p:spPr bwMode="auto">
            <a:xfrm>
              <a:off x="2248098" y="2994495"/>
              <a:ext cx="178357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47" name="Line 47"/>
            <p:cNvSpPr>
              <a:spLocks noChangeShapeType="1"/>
            </p:cNvSpPr>
            <p:nvPr/>
          </p:nvSpPr>
          <p:spPr bwMode="auto">
            <a:xfrm>
              <a:off x="2248098" y="3215814"/>
              <a:ext cx="1783578" cy="122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48" name="Line 66"/>
            <p:cNvSpPr>
              <a:spLocks noChangeShapeType="1"/>
            </p:cNvSpPr>
            <p:nvPr/>
          </p:nvSpPr>
          <p:spPr bwMode="auto">
            <a:xfrm>
              <a:off x="2248098" y="3437133"/>
              <a:ext cx="1783578" cy="122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28" name="Rectangle 24"/>
            <p:cNvSpPr>
              <a:spLocks noChangeArrowheads="1"/>
            </p:cNvSpPr>
            <p:nvPr/>
          </p:nvSpPr>
          <p:spPr bwMode="auto">
            <a:xfrm>
              <a:off x="2746695" y="2283000"/>
              <a:ext cx="721352"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zh-CN" altLang="en-US" sz="1400" b="1" dirty="0">
                  <a:solidFill>
                    <a:schemeClr val="bg1"/>
                  </a:solidFill>
                  <a:latin typeface="微软雅黑" pitchFamily="34" charset="-122"/>
                  <a:ea typeface="微软雅黑" pitchFamily="34" charset="-122"/>
                </a:rPr>
                <a:t>交换表</a:t>
              </a:r>
              <a:endParaRPr kumimoji="1" lang="en-US" altLang="zh-CN" sz="1400" b="1" dirty="0">
                <a:solidFill>
                  <a:schemeClr val="bg1"/>
                </a:solidFill>
                <a:latin typeface="微软雅黑" pitchFamily="34" charset="-122"/>
                <a:ea typeface="微软雅黑" pitchFamily="34" charset="-122"/>
              </a:endParaRPr>
            </a:p>
          </p:txBody>
        </p:sp>
        <p:sp>
          <p:nvSpPr>
            <p:cNvPr id="34" name="Line 50"/>
            <p:cNvSpPr>
              <a:spLocks noChangeShapeType="1"/>
            </p:cNvSpPr>
            <p:nvPr/>
          </p:nvSpPr>
          <p:spPr bwMode="auto">
            <a:xfrm>
              <a:off x="3420721" y="2551856"/>
              <a:ext cx="0" cy="11090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grpSp>
      <p:sp>
        <p:nvSpPr>
          <p:cNvPr id="35" name="Rectangle 34"/>
          <p:cNvSpPr>
            <a:spLocks noChangeArrowheads="1"/>
          </p:cNvSpPr>
          <p:nvPr/>
        </p:nvSpPr>
        <p:spPr bwMode="auto">
          <a:xfrm>
            <a:off x="819397" y="2154162"/>
            <a:ext cx="286939"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C</a:t>
            </a:r>
            <a:endParaRPr kumimoji="1" lang="en-US" altLang="zh-CN" sz="1200" b="1" baseline="-25000" dirty="0">
              <a:latin typeface="微软雅黑" pitchFamily="34" charset="-122"/>
              <a:ea typeface="微软雅黑" pitchFamily="34" charset="-122"/>
            </a:endParaRPr>
          </a:p>
        </p:txBody>
      </p:sp>
      <p:pic>
        <p:nvPicPr>
          <p:cNvPr id="51"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54990" y="1586123"/>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54990" y="2136953"/>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54990" y="265791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54"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54990" y="3222601"/>
            <a:ext cx="437685" cy="437685"/>
          </a:xfrm>
          <a:prstGeom prst="rect">
            <a:avLst/>
          </a:prstGeom>
          <a:noFill/>
          <a:extLst>
            <a:ext uri="{909E8E84-426E-40DD-AFC4-6F175D3DCCD1}">
              <a14:hiddenFill xmlns:a14="http://schemas.microsoft.com/office/drawing/2010/main">
                <a:solidFill>
                  <a:srgbClr val="FFFFFF"/>
                </a:solidFill>
              </a14:hiddenFill>
            </a:ext>
          </a:extLst>
        </p:spPr>
      </p:pic>
      <p:sp>
        <p:nvSpPr>
          <p:cNvPr id="70" name="矩形 69"/>
          <p:cNvSpPr/>
          <p:nvPr/>
        </p:nvSpPr>
        <p:spPr>
          <a:xfrm>
            <a:off x="2498126" y="2360993"/>
            <a:ext cx="1588970" cy="261610"/>
          </a:xfrm>
          <a:prstGeom prst="rect">
            <a:avLst/>
          </a:prstGeom>
        </p:spPr>
        <p:txBody>
          <a:bodyPr wrap="square">
            <a:spAutoFit/>
          </a:bodyPr>
          <a:lstStyle/>
          <a:p>
            <a:r>
              <a:rPr lang="en-US" altLang="zh-CN" sz="1100" b="1" dirty="0">
                <a:latin typeface="微软雅黑" pitchFamily="34" charset="-122"/>
                <a:ea typeface="微软雅黑" pitchFamily="34" charset="-122"/>
              </a:rPr>
              <a:t>A             1</a:t>
            </a:r>
            <a:endParaRPr lang="zh-CN" altLang="en-US" sz="1100" b="1" dirty="0">
              <a:latin typeface="微软雅黑" pitchFamily="34" charset="-122"/>
              <a:ea typeface="微软雅黑" pitchFamily="34" charset="-122"/>
            </a:endParaRPr>
          </a:p>
        </p:txBody>
      </p:sp>
      <p:sp>
        <p:nvSpPr>
          <p:cNvPr id="55" name="矩形 54"/>
          <p:cNvSpPr/>
          <p:nvPr/>
        </p:nvSpPr>
        <p:spPr>
          <a:xfrm>
            <a:off x="2498126" y="2616756"/>
            <a:ext cx="1588970" cy="261610"/>
          </a:xfrm>
          <a:prstGeom prst="rect">
            <a:avLst/>
          </a:prstGeom>
        </p:spPr>
        <p:txBody>
          <a:bodyPr wrap="square">
            <a:spAutoFit/>
          </a:bodyPr>
          <a:lstStyle/>
          <a:p>
            <a:r>
              <a:rPr lang="en-US" altLang="zh-CN" sz="1100" b="1" dirty="0">
                <a:latin typeface="微软雅黑" pitchFamily="34" charset="-122"/>
                <a:ea typeface="微软雅黑" pitchFamily="34" charset="-122"/>
              </a:rPr>
              <a:t>B             3</a:t>
            </a:r>
            <a:endParaRPr lang="zh-CN" altLang="en-US" sz="1100" b="1" dirty="0">
              <a:latin typeface="微软雅黑" pitchFamily="34" charset="-122"/>
              <a:ea typeface="微软雅黑" pitchFamily="34" charset="-122"/>
            </a:endParaRPr>
          </a:p>
        </p:txBody>
      </p:sp>
      <p:sp>
        <p:nvSpPr>
          <p:cNvPr id="56" name="矩形 55"/>
          <p:cNvSpPr/>
          <p:nvPr/>
        </p:nvSpPr>
        <p:spPr>
          <a:xfrm>
            <a:off x="4972922" y="1743479"/>
            <a:ext cx="3339692" cy="1785104"/>
          </a:xfrm>
          <a:prstGeom prst="rect">
            <a:avLst/>
          </a:prstGeom>
          <a:solidFill>
            <a:schemeClr val="bg1"/>
          </a:solidFill>
          <a:ln w="12700">
            <a:solidFill>
              <a:schemeClr val="tx1"/>
            </a:solidFill>
          </a:ln>
        </p:spPr>
        <p:txBody>
          <a:bodyPr wrap="square">
            <a:spAutoFit/>
          </a:bodyPr>
          <a:lstStyle/>
          <a:p>
            <a:pPr>
              <a:lnSpc>
                <a:spcPts val="2200"/>
              </a:lnSpc>
            </a:pPr>
            <a:r>
              <a:rPr lang="zh-CN" altLang="zh-CN" sz="1600" b="1" dirty="0">
                <a:latin typeface="微软雅黑" pitchFamily="34" charset="-122"/>
                <a:ea typeface="微软雅黑" pitchFamily="34" charset="-122"/>
              </a:rPr>
              <a:t>考虑到可能有时要在交换机的接口更换主机，或者主机要更换其网络适配器，这就需要更改交换表中的项目。为此，在交换表中每个项目都设有一定的</a:t>
            </a:r>
            <a:r>
              <a:rPr lang="zh-CN" altLang="zh-CN" sz="1600" b="1" dirty="0">
                <a:solidFill>
                  <a:srgbClr val="C00000"/>
                </a:solidFill>
                <a:latin typeface="微软雅黑" pitchFamily="34" charset="-122"/>
                <a:ea typeface="微软雅黑" pitchFamily="34" charset="-122"/>
              </a:rPr>
              <a:t>有效时间。</a:t>
            </a:r>
            <a:r>
              <a:rPr lang="zh-CN" altLang="zh-CN" sz="1600" b="1" dirty="0">
                <a:solidFill>
                  <a:srgbClr val="0000FF"/>
                </a:solidFill>
                <a:latin typeface="微软雅黑" pitchFamily="34" charset="-122"/>
                <a:ea typeface="微软雅黑" pitchFamily="34" charset="-122"/>
              </a:rPr>
              <a:t>过期的项目就自动被删除。</a:t>
            </a:r>
            <a:endParaRPr lang="zh-CN" altLang="en-US" sz="1600" b="1" dirty="0">
              <a:solidFill>
                <a:srgbClr val="0000FF"/>
              </a:solidFill>
              <a:latin typeface="微软雅黑" pitchFamily="34" charset="-122"/>
              <a:ea typeface="微软雅黑" pitchFamily="34" charset="-122"/>
            </a:endParaRPr>
          </a:p>
        </p:txBody>
      </p:sp>
      <p:cxnSp>
        <p:nvCxnSpPr>
          <p:cNvPr id="57" name="直接箭头连接符 56"/>
          <p:cNvCxnSpPr>
            <a:stCxn id="56" idx="1"/>
          </p:cNvCxnSpPr>
          <p:nvPr/>
        </p:nvCxnSpPr>
        <p:spPr bwMode="auto">
          <a:xfrm flipH="1" flipV="1">
            <a:off x="4017818" y="2275380"/>
            <a:ext cx="955104" cy="360651"/>
          </a:xfrm>
          <a:prstGeom prst="straightConnector1">
            <a:avLst/>
          </a:prstGeom>
          <a:solidFill>
            <a:schemeClr val="accent1"/>
          </a:solidFill>
          <a:ln w="28575" cap="flat" cmpd="sng" algn="ctr">
            <a:solidFill>
              <a:srgbClr val="FF00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1" name="矩形 60"/>
          <p:cNvSpPr/>
          <p:nvPr/>
        </p:nvSpPr>
        <p:spPr>
          <a:xfrm>
            <a:off x="979053" y="4122113"/>
            <a:ext cx="7278254" cy="369332"/>
          </a:xfrm>
          <a:prstGeom prst="rect">
            <a:avLst/>
          </a:prstGeom>
        </p:spPr>
        <p:txBody>
          <a:bodyPr wrap="square">
            <a:spAutoFit/>
          </a:bodyPr>
          <a:lstStyle/>
          <a:p>
            <a:pPr algn="ctr"/>
            <a:r>
              <a:rPr lang="zh-CN" altLang="en-US" b="1" dirty="0">
                <a:solidFill>
                  <a:srgbClr val="C00000"/>
                </a:solidFill>
                <a:latin typeface="微软雅黑" pitchFamily="34" charset="-122"/>
                <a:ea typeface="微软雅黑" pitchFamily="34" charset="-122"/>
              </a:rPr>
              <a:t>这种</a:t>
            </a:r>
            <a:r>
              <a:rPr lang="zh-CN" altLang="en-US" b="1" dirty="0">
                <a:solidFill>
                  <a:srgbClr val="0000FF"/>
                </a:solidFill>
                <a:latin typeface="微软雅黑" pitchFamily="34" charset="-122"/>
                <a:ea typeface="微软雅黑" pitchFamily="34" charset="-122"/>
              </a:rPr>
              <a:t>自学习</a:t>
            </a:r>
            <a:r>
              <a:rPr lang="zh-CN" altLang="en-US" b="1" dirty="0">
                <a:solidFill>
                  <a:srgbClr val="C00000"/>
                </a:solidFill>
                <a:latin typeface="微软雅黑" pitchFamily="34" charset="-122"/>
                <a:ea typeface="微软雅黑" pitchFamily="34" charset="-122"/>
              </a:rPr>
              <a:t>方法使得以太网交换机能够即插即用，不必人工进行配置。</a:t>
            </a:r>
          </a:p>
        </p:txBody>
      </p:sp>
      <p:sp>
        <p:nvSpPr>
          <p:cNvPr id="5" name="灯片编号占位符 4">
            <a:extLst>
              <a:ext uri="{FF2B5EF4-FFF2-40B4-BE49-F238E27FC236}">
                <a16:creationId xmlns:a16="http://schemas.microsoft.com/office/drawing/2014/main" id="{4BF22055-4F27-4580-AA4A-FA353A02CF8B}"/>
              </a:ext>
            </a:extLst>
          </p:cNvPr>
          <p:cNvSpPr>
            <a:spLocks noGrp="1"/>
          </p:cNvSpPr>
          <p:nvPr>
            <p:ph type="sldNum" sz="quarter" idx="12"/>
          </p:nvPr>
        </p:nvSpPr>
        <p:spPr/>
        <p:txBody>
          <a:bodyPr/>
          <a:lstStyle/>
          <a:p>
            <a:fld id="{C485880C-E2C3-4DAB-AE74-D9BE691626AC}" type="slidenum">
              <a:rPr lang="zh-CN" altLang="en-US" smtClean="0"/>
              <a:pPr/>
              <a:t>110</a:t>
            </a:fld>
            <a:endParaRPr lang="zh-CN" altLang="en-US"/>
          </a:p>
        </p:txBody>
      </p:sp>
    </p:spTree>
    <p:extLst>
      <p:ext uri="{BB962C8B-B14F-4D97-AF65-F5344CB8AC3E}">
        <p14:creationId xmlns:p14="http://schemas.microsoft.com/office/powerpoint/2010/main" val="1059604469"/>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5"/>
          <p:cNvSpPr>
            <a:spLocks noChangeArrowheads="1"/>
          </p:cNvSpPr>
          <p:nvPr/>
        </p:nvSpPr>
        <p:spPr bwMode="auto">
          <a:xfrm>
            <a:off x="502919" y="643533"/>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Rectangle 6"/>
          <p:cNvSpPr>
            <a:spLocks noChangeArrowheads="1"/>
          </p:cNvSpPr>
          <p:nvPr/>
        </p:nvSpPr>
        <p:spPr bwMode="auto">
          <a:xfrm>
            <a:off x="2551137" y="620443"/>
            <a:ext cx="403187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交换机自学习和转发帧的步骤归纳</a:t>
            </a:r>
            <a:endParaRPr lang="fr-FR" altLang="zh-CN" sz="2000" b="1" dirty="0">
              <a:solidFill>
                <a:schemeClr val="bg1"/>
              </a:solidFill>
              <a:latin typeface="微软雅黑" pitchFamily="34" charset="-122"/>
              <a:ea typeface="微软雅黑" pitchFamily="34" charset="-122"/>
            </a:endParaRPr>
          </a:p>
        </p:txBody>
      </p:sp>
      <p:grpSp>
        <p:nvGrpSpPr>
          <p:cNvPr id="49" name="组合 48"/>
          <p:cNvGrpSpPr/>
          <p:nvPr/>
        </p:nvGrpSpPr>
        <p:grpSpPr>
          <a:xfrm>
            <a:off x="559688" y="1078925"/>
            <a:ext cx="7472852" cy="3274130"/>
            <a:chOff x="453492" y="1003987"/>
            <a:chExt cx="8369232" cy="3666867"/>
          </a:xfrm>
        </p:grpSpPr>
        <p:sp>
          <p:nvSpPr>
            <p:cNvPr id="58" name="矩形 57"/>
            <p:cNvSpPr/>
            <p:nvPr/>
          </p:nvSpPr>
          <p:spPr>
            <a:xfrm>
              <a:off x="2658520" y="1300549"/>
              <a:ext cx="1503099" cy="407773"/>
            </a:xfrm>
            <a:prstGeom prst="rect">
              <a:avLst/>
            </a:prstGeom>
            <a:solidFill>
              <a:srgbClr val="99FFCC"/>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b="1" dirty="0">
                  <a:solidFill>
                    <a:schemeClr val="tx1"/>
                  </a:solidFill>
                  <a:latin typeface="微软雅黑" pitchFamily="34" charset="-122"/>
                  <a:ea typeface="微软雅黑" pitchFamily="34" charset="-122"/>
                </a:rPr>
                <a:t>从接收的帧中取出</a:t>
              </a:r>
              <a:endParaRPr lang="en-US" altLang="zh-CN" sz="1000" b="1" dirty="0">
                <a:solidFill>
                  <a:schemeClr val="tx1"/>
                </a:solidFill>
                <a:latin typeface="微软雅黑" pitchFamily="34" charset="-122"/>
                <a:ea typeface="微软雅黑" pitchFamily="34" charset="-122"/>
              </a:endParaRPr>
            </a:p>
            <a:p>
              <a:pPr algn="ctr"/>
              <a:r>
                <a:rPr lang="zh-CN" altLang="en-US" sz="1000" b="1" dirty="0">
                  <a:solidFill>
                    <a:schemeClr val="tx1"/>
                  </a:solidFill>
                  <a:latin typeface="微软雅黑" pitchFamily="34" charset="-122"/>
                  <a:ea typeface="微软雅黑" pitchFamily="34" charset="-122"/>
                </a:rPr>
                <a:t>源地址</a:t>
              </a:r>
            </a:p>
          </p:txBody>
        </p:sp>
        <p:sp>
          <p:nvSpPr>
            <p:cNvPr id="59" name="流程图: 决策 58"/>
            <p:cNvSpPr/>
            <p:nvPr/>
          </p:nvSpPr>
          <p:spPr>
            <a:xfrm>
              <a:off x="2440064" y="2236572"/>
              <a:ext cx="1940010" cy="469556"/>
            </a:xfrm>
            <a:prstGeom prst="flowChartDecision">
              <a:avLst/>
            </a:prstGeom>
            <a:solidFill>
              <a:srgbClr val="99CCFF"/>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b="1" dirty="0">
                  <a:solidFill>
                    <a:schemeClr val="tx1"/>
                  </a:solidFill>
                  <a:latin typeface="微软雅黑" pitchFamily="34" charset="-122"/>
                  <a:ea typeface="微软雅黑" pitchFamily="34" charset="-122"/>
                </a:rPr>
                <a:t>交换表中有该地址吗？</a:t>
              </a:r>
            </a:p>
          </p:txBody>
        </p:sp>
        <p:sp>
          <p:nvSpPr>
            <p:cNvPr id="60" name="矩形 59"/>
            <p:cNvSpPr/>
            <p:nvPr/>
          </p:nvSpPr>
          <p:spPr>
            <a:xfrm>
              <a:off x="2658519" y="3212748"/>
              <a:ext cx="1503100" cy="642552"/>
            </a:xfrm>
            <a:prstGeom prst="rect">
              <a:avLst/>
            </a:prstGeom>
            <a:solidFill>
              <a:srgbClr val="00FF9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b="1" dirty="0">
                  <a:solidFill>
                    <a:srgbClr val="C00000"/>
                  </a:solidFill>
                  <a:latin typeface="微软雅黑" pitchFamily="34" charset="-122"/>
                  <a:ea typeface="微软雅黑" pitchFamily="34" charset="-122"/>
                </a:rPr>
                <a:t>更新</a:t>
              </a:r>
              <a:r>
                <a:rPr lang="zh-CN" altLang="en-US" sz="1000" b="1" dirty="0">
                  <a:solidFill>
                    <a:schemeClr val="tx1"/>
                  </a:solidFill>
                  <a:latin typeface="微软雅黑" pitchFamily="34" charset="-122"/>
                  <a:ea typeface="微软雅黑" pitchFamily="34" charset="-122"/>
                </a:rPr>
                <a:t>交换表中的该地址项</a:t>
              </a:r>
              <a:endParaRPr lang="en-US" altLang="zh-CN" sz="1000" b="1" dirty="0">
                <a:solidFill>
                  <a:schemeClr val="tx1"/>
                </a:solidFill>
                <a:latin typeface="微软雅黑" pitchFamily="34" charset="-122"/>
                <a:ea typeface="微软雅黑" pitchFamily="34" charset="-122"/>
              </a:endParaRPr>
            </a:p>
            <a:p>
              <a:pPr algn="ctr"/>
              <a:r>
                <a:rPr lang="zh-CN" altLang="en-US" sz="1000" b="1" dirty="0">
                  <a:solidFill>
                    <a:schemeClr val="tx1"/>
                  </a:solidFill>
                  <a:latin typeface="微软雅黑" pitchFamily="34" charset="-122"/>
                  <a:ea typeface="微软雅黑" pitchFamily="34" charset="-122"/>
                </a:rPr>
                <a:t>（接口和有效时间）</a:t>
              </a:r>
            </a:p>
          </p:txBody>
        </p:sp>
        <p:sp>
          <p:nvSpPr>
            <p:cNvPr id="62" name="矩形 61"/>
            <p:cNvSpPr/>
            <p:nvPr/>
          </p:nvSpPr>
          <p:spPr>
            <a:xfrm>
              <a:off x="453492" y="2125362"/>
              <a:ext cx="1560658" cy="691977"/>
            </a:xfrm>
            <a:prstGeom prst="rect">
              <a:avLst/>
            </a:prstGeom>
            <a:solidFill>
              <a:srgbClr val="00FF9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b="1" dirty="0">
                  <a:solidFill>
                    <a:schemeClr val="tx1"/>
                  </a:solidFill>
                  <a:latin typeface="微软雅黑" pitchFamily="34" charset="-122"/>
                  <a:ea typeface="微软雅黑" pitchFamily="34" charset="-122"/>
                </a:rPr>
                <a:t>将该地址</a:t>
              </a:r>
              <a:r>
                <a:rPr lang="zh-CN" altLang="en-US" sz="1000" b="1" dirty="0">
                  <a:solidFill>
                    <a:srgbClr val="C00000"/>
                  </a:solidFill>
                  <a:latin typeface="微软雅黑" pitchFamily="34" charset="-122"/>
                  <a:ea typeface="微软雅黑" pitchFamily="34" charset="-122"/>
                </a:rPr>
                <a:t>加入</a:t>
              </a:r>
              <a:r>
                <a:rPr lang="zh-CN" altLang="en-US" sz="1000" b="1" dirty="0">
                  <a:solidFill>
                    <a:schemeClr val="tx1"/>
                  </a:solidFill>
                  <a:latin typeface="微软雅黑" pitchFamily="34" charset="-122"/>
                  <a:ea typeface="微软雅黑" pitchFamily="34" charset="-122"/>
                </a:rPr>
                <a:t>交换表</a:t>
              </a:r>
              <a:endParaRPr lang="en-US" altLang="zh-CN" sz="1000" b="1" dirty="0">
                <a:solidFill>
                  <a:schemeClr val="tx1"/>
                </a:solidFill>
                <a:latin typeface="微软雅黑" pitchFamily="34" charset="-122"/>
                <a:ea typeface="微软雅黑" pitchFamily="34" charset="-122"/>
              </a:endParaRPr>
            </a:p>
            <a:p>
              <a:pPr algn="ctr"/>
              <a:r>
                <a:rPr lang="zh-CN" altLang="en-US" sz="1000" b="1" dirty="0">
                  <a:solidFill>
                    <a:schemeClr val="tx1"/>
                  </a:solidFill>
                  <a:latin typeface="微软雅黑" pitchFamily="34" charset="-122"/>
                  <a:ea typeface="微软雅黑" pitchFamily="34" charset="-122"/>
                </a:rPr>
                <a:t>（地址、接口和有效时间）</a:t>
              </a:r>
            </a:p>
          </p:txBody>
        </p:sp>
        <p:sp>
          <p:nvSpPr>
            <p:cNvPr id="63" name="矩形 62"/>
            <p:cNvSpPr/>
            <p:nvPr/>
          </p:nvSpPr>
          <p:spPr>
            <a:xfrm>
              <a:off x="5124992" y="1303640"/>
              <a:ext cx="1503099" cy="407773"/>
            </a:xfrm>
            <a:prstGeom prst="rect">
              <a:avLst/>
            </a:prstGeom>
            <a:solidFill>
              <a:srgbClr val="CC00CC"/>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b="1" dirty="0">
                  <a:solidFill>
                    <a:schemeClr val="bg1"/>
                  </a:solidFill>
                  <a:latin typeface="微软雅黑" pitchFamily="34" charset="-122"/>
                  <a:ea typeface="微软雅黑" pitchFamily="34" charset="-122"/>
                </a:rPr>
                <a:t>从接收的帧中取出</a:t>
              </a:r>
              <a:endParaRPr lang="en-US" altLang="zh-CN" sz="1000" b="1" dirty="0">
                <a:solidFill>
                  <a:schemeClr val="bg1"/>
                </a:solidFill>
                <a:latin typeface="微软雅黑" pitchFamily="34" charset="-122"/>
                <a:ea typeface="微软雅黑" pitchFamily="34" charset="-122"/>
              </a:endParaRPr>
            </a:p>
            <a:p>
              <a:pPr algn="ctr"/>
              <a:r>
                <a:rPr lang="zh-CN" altLang="en-US" sz="1000" b="1" dirty="0">
                  <a:solidFill>
                    <a:schemeClr val="bg1"/>
                  </a:solidFill>
                  <a:latin typeface="微软雅黑" pitchFamily="34" charset="-122"/>
                  <a:ea typeface="微软雅黑" pitchFamily="34" charset="-122"/>
                </a:rPr>
                <a:t>目的地址</a:t>
              </a:r>
            </a:p>
          </p:txBody>
        </p:sp>
        <p:sp>
          <p:nvSpPr>
            <p:cNvPr id="64" name="流程图: 决策 63"/>
            <p:cNvSpPr/>
            <p:nvPr/>
          </p:nvSpPr>
          <p:spPr>
            <a:xfrm>
              <a:off x="4906536" y="1952367"/>
              <a:ext cx="1940010" cy="469556"/>
            </a:xfrm>
            <a:prstGeom prst="flowChartDecision">
              <a:avLst/>
            </a:prstGeom>
            <a:solidFill>
              <a:srgbClr val="99CCFF"/>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b="1" dirty="0">
                  <a:solidFill>
                    <a:schemeClr val="tx1"/>
                  </a:solidFill>
                  <a:latin typeface="微软雅黑" pitchFamily="34" charset="-122"/>
                  <a:ea typeface="微软雅黑" pitchFamily="34" charset="-122"/>
                </a:rPr>
                <a:t>交换表中有该地址吗？</a:t>
              </a:r>
            </a:p>
          </p:txBody>
        </p:sp>
        <p:sp>
          <p:nvSpPr>
            <p:cNvPr id="65" name="矩形 64"/>
            <p:cNvSpPr/>
            <p:nvPr/>
          </p:nvSpPr>
          <p:spPr>
            <a:xfrm>
              <a:off x="7217256" y="2916192"/>
              <a:ext cx="890988" cy="407773"/>
            </a:xfrm>
            <a:prstGeom prst="rect">
              <a:avLst/>
            </a:prstGeom>
            <a:solidFill>
              <a:srgbClr val="00FF9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b="1" dirty="0">
                  <a:solidFill>
                    <a:schemeClr val="tx1"/>
                  </a:solidFill>
                  <a:latin typeface="微软雅黑" pitchFamily="34" charset="-122"/>
                  <a:ea typeface="微软雅黑" pitchFamily="34" charset="-122"/>
                </a:rPr>
                <a:t>向指定接口转发</a:t>
              </a:r>
            </a:p>
          </p:txBody>
        </p:sp>
        <p:sp>
          <p:nvSpPr>
            <p:cNvPr id="66" name="矩形 65"/>
            <p:cNvSpPr/>
            <p:nvPr/>
          </p:nvSpPr>
          <p:spPr>
            <a:xfrm>
              <a:off x="7217256" y="1983259"/>
              <a:ext cx="1605468" cy="407773"/>
            </a:xfrm>
            <a:prstGeom prst="rect">
              <a:avLst/>
            </a:prstGeom>
            <a:solidFill>
              <a:srgbClr val="00FF9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b="1" dirty="0">
                  <a:solidFill>
                    <a:schemeClr val="tx1"/>
                  </a:solidFill>
                  <a:latin typeface="微软雅黑" pitchFamily="34" charset="-122"/>
                  <a:ea typeface="微软雅黑" pitchFamily="34" charset="-122"/>
                </a:rPr>
                <a:t>向所有其他接口转发（进入的接口除外）</a:t>
              </a:r>
            </a:p>
          </p:txBody>
        </p:sp>
        <p:sp>
          <p:nvSpPr>
            <p:cNvPr id="67" name="流程图: 决策 66"/>
            <p:cNvSpPr/>
            <p:nvPr/>
          </p:nvSpPr>
          <p:spPr>
            <a:xfrm>
              <a:off x="4906536" y="2755553"/>
              <a:ext cx="1940010" cy="729050"/>
            </a:xfrm>
            <a:prstGeom prst="flowChartDecision">
              <a:avLst/>
            </a:prstGeom>
            <a:solidFill>
              <a:srgbClr val="99CCFF"/>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00" b="1" dirty="0">
                  <a:solidFill>
                    <a:schemeClr val="tx1"/>
                  </a:solidFill>
                  <a:latin typeface="微软雅黑" pitchFamily="34" charset="-122"/>
                  <a:ea typeface="微软雅黑" pitchFamily="34" charset="-122"/>
                </a:rPr>
                <a:t>其接口与帧进入的接口相同吗？</a:t>
              </a:r>
            </a:p>
          </p:txBody>
        </p:sp>
        <p:sp>
          <p:nvSpPr>
            <p:cNvPr id="68" name="矩形 67"/>
            <p:cNvSpPr/>
            <p:nvPr/>
          </p:nvSpPr>
          <p:spPr>
            <a:xfrm>
              <a:off x="5124991" y="3781162"/>
              <a:ext cx="1503100" cy="407773"/>
            </a:xfrm>
            <a:prstGeom prst="rect">
              <a:avLst/>
            </a:prstGeom>
            <a:solidFill>
              <a:srgbClr val="00B05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a:solidFill>
                    <a:schemeClr val="bg1"/>
                  </a:solidFill>
                  <a:latin typeface="微软雅黑" pitchFamily="34" charset="-122"/>
                  <a:ea typeface="微软雅黑" pitchFamily="34" charset="-122"/>
                </a:rPr>
                <a:t>丢弃</a:t>
              </a:r>
            </a:p>
          </p:txBody>
        </p:sp>
        <p:sp>
          <p:nvSpPr>
            <p:cNvPr id="69" name="圆角矩形 68"/>
            <p:cNvSpPr/>
            <p:nvPr/>
          </p:nvSpPr>
          <p:spPr>
            <a:xfrm>
              <a:off x="887834" y="1300549"/>
              <a:ext cx="914400" cy="407773"/>
            </a:xfrm>
            <a:prstGeom prst="roundRect">
              <a:avLst/>
            </a:prstGeom>
            <a:solidFill>
              <a:srgbClr val="33CCFF"/>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a:solidFill>
                    <a:schemeClr val="tx1"/>
                  </a:solidFill>
                  <a:latin typeface="微软雅黑" pitchFamily="34" charset="-122"/>
                  <a:ea typeface="微软雅黑" pitchFamily="34" charset="-122"/>
                </a:rPr>
                <a:t>开始</a:t>
              </a:r>
            </a:p>
          </p:txBody>
        </p:sp>
        <p:sp>
          <p:nvSpPr>
            <p:cNvPr id="71" name="圆角矩形 70"/>
            <p:cNvSpPr/>
            <p:nvPr/>
          </p:nvSpPr>
          <p:spPr>
            <a:xfrm>
              <a:off x="7873470" y="4263081"/>
              <a:ext cx="914400" cy="407773"/>
            </a:xfrm>
            <a:prstGeom prst="roundRect">
              <a:avLst/>
            </a:prstGeom>
            <a:solidFill>
              <a:srgbClr val="33CCFF"/>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a:solidFill>
                    <a:schemeClr val="tx1"/>
                  </a:solidFill>
                  <a:latin typeface="微软雅黑" pitchFamily="34" charset="-122"/>
                  <a:ea typeface="微软雅黑" pitchFamily="34" charset="-122"/>
                </a:rPr>
                <a:t>结束</a:t>
              </a:r>
            </a:p>
          </p:txBody>
        </p:sp>
        <p:cxnSp>
          <p:nvCxnSpPr>
            <p:cNvPr id="72" name="直接箭头连接符 71"/>
            <p:cNvCxnSpPr>
              <a:stCxn id="58" idx="2"/>
              <a:endCxn id="59" idx="0"/>
            </p:cNvCxnSpPr>
            <p:nvPr/>
          </p:nvCxnSpPr>
          <p:spPr>
            <a:xfrm flipH="1">
              <a:off x="3410069" y="1708322"/>
              <a:ext cx="1" cy="528250"/>
            </a:xfrm>
            <a:prstGeom prst="straightConnector1">
              <a:avLst/>
            </a:prstGeom>
            <a:ln w="19050">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73" name="直接箭头连接符 72"/>
            <p:cNvCxnSpPr>
              <a:stCxn id="59" idx="2"/>
              <a:endCxn id="60" idx="0"/>
            </p:cNvCxnSpPr>
            <p:nvPr/>
          </p:nvCxnSpPr>
          <p:spPr>
            <a:xfrm>
              <a:off x="3410069" y="2706128"/>
              <a:ext cx="0" cy="506620"/>
            </a:xfrm>
            <a:prstGeom prst="straightConnector1">
              <a:avLst/>
            </a:prstGeom>
            <a:ln w="19050">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74" name="直接箭头连接符 73"/>
            <p:cNvCxnSpPr>
              <a:stCxn id="63" idx="2"/>
              <a:endCxn id="64" idx="0"/>
            </p:cNvCxnSpPr>
            <p:nvPr/>
          </p:nvCxnSpPr>
          <p:spPr>
            <a:xfrm flipH="1">
              <a:off x="5876541" y="1711413"/>
              <a:ext cx="1" cy="240954"/>
            </a:xfrm>
            <a:prstGeom prst="straightConnector1">
              <a:avLst/>
            </a:prstGeom>
            <a:ln w="19050">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75" name="直接箭头连接符 74"/>
            <p:cNvCxnSpPr>
              <a:stCxn id="64" idx="2"/>
              <a:endCxn id="67" idx="0"/>
            </p:cNvCxnSpPr>
            <p:nvPr/>
          </p:nvCxnSpPr>
          <p:spPr>
            <a:xfrm>
              <a:off x="5876541" y="2421923"/>
              <a:ext cx="0" cy="333630"/>
            </a:xfrm>
            <a:prstGeom prst="straightConnector1">
              <a:avLst/>
            </a:prstGeom>
            <a:ln w="19050">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76" name="直接箭头连接符 75"/>
            <p:cNvCxnSpPr>
              <a:stCxn id="67" idx="2"/>
              <a:endCxn id="68" idx="0"/>
            </p:cNvCxnSpPr>
            <p:nvPr/>
          </p:nvCxnSpPr>
          <p:spPr>
            <a:xfrm>
              <a:off x="5876541" y="3484603"/>
              <a:ext cx="0" cy="296559"/>
            </a:xfrm>
            <a:prstGeom prst="straightConnector1">
              <a:avLst/>
            </a:prstGeom>
            <a:ln w="19050">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77" name="直接箭头连接符 76"/>
            <p:cNvCxnSpPr>
              <a:stCxn id="59" idx="1"/>
              <a:endCxn id="62" idx="3"/>
            </p:cNvCxnSpPr>
            <p:nvPr/>
          </p:nvCxnSpPr>
          <p:spPr>
            <a:xfrm flipH="1">
              <a:off x="2014150" y="2471350"/>
              <a:ext cx="425914" cy="1"/>
            </a:xfrm>
            <a:prstGeom prst="straightConnector1">
              <a:avLst/>
            </a:prstGeom>
            <a:ln w="19050">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78" name="直接箭头连接符 77"/>
            <p:cNvCxnSpPr>
              <a:stCxn id="64" idx="3"/>
              <a:endCxn id="66" idx="1"/>
            </p:cNvCxnSpPr>
            <p:nvPr/>
          </p:nvCxnSpPr>
          <p:spPr>
            <a:xfrm>
              <a:off x="6846546" y="2187145"/>
              <a:ext cx="370710" cy="1"/>
            </a:xfrm>
            <a:prstGeom prst="straightConnector1">
              <a:avLst/>
            </a:prstGeom>
            <a:ln w="19050">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79" name="直接箭头连接符 78"/>
            <p:cNvCxnSpPr>
              <a:stCxn id="67" idx="3"/>
              <a:endCxn id="65" idx="1"/>
            </p:cNvCxnSpPr>
            <p:nvPr/>
          </p:nvCxnSpPr>
          <p:spPr>
            <a:xfrm>
              <a:off x="6846546" y="3120078"/>
              <a:ext cx="370710" cy="1"/>
            </a:xfrm>
            <a:prstGeom prst="straightConnector1">
              <a:avLst/>
            </a:prstGeom>
            <a:ln w="19050">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80" name="直接箭头连接符 79"/>
            <p:cNvCxnSpPr>
              <a:stCxn id="69" idx="3"/>
              <a:endCxn id="58" idx="1"/>
            </p:cNvCxnSpPr>
            <p:nvPr/>
          </p:nvCxnSpPr>
          <p:spPr>
            <a:xfrm>
              <a:off x="1802234" y="1504436"/>
              <a:ext cx="856286" cy="0"/>
            </a:xfrm>
            <a:prstGeom prst="straightConnector1">
              <a:avLst/>
            </a:prstGeom>
            <a:ln w="19050">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81" name="直接箭头连接符 80"/>
            <p:cNvCxnSpPr>
              <a:stCxn id="60" idx="2"/>
            </p:cNvCxnSpPr>
            <p:nvPr/>
          </p:nvCxnSpPr>
          <p:spPr>
            <a:xfrm>
              <a:off x="3410069" y="3855300"/>
              <a:ext cx="0" cy="407781"/>
            </a:xfrm>
            <a:prstGeom prst="straightConnector1">
              <a:avLst/>
            </a:prstGeom>
            <a:ln w="19050">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82" name="直接箭头连接符 81"/>
            <p:cNvCxnSpPr>
              <a:stCxn id="62" idx="2"/>
            </p:cNvCxnSpPr>
            <p:nvPr/>
          </p:nvCxnSpPr>
          <p:spPr>
            <a:xfrm>
              <a:off x="1233821" y="2817339"/>
              <a:ext cx="0" cy="1445742"/>
            </a:xfrm>
            <a:prstGeom prst="straightConnector1">
              <a:avLst/>
            </a:prstGeom>
            <a:ln w="19050">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83" name="直接连接符 82"/>
            <p:cNvCxnSpPr/>
            <p:nvPr/>
          </p:nvCxnSpPr>
          <p:spPr>
            <a:xfrm>
              <a:off x="1221464" y="4263081"/>
              <a:ext cx="3321249" cy="0"/>
            </a:xfrm>
            <a:prstGeom prst="line">
              <a:avLst/>
            </a:prstGeom>
            <a:ln w="19050">
              <a:solidFill>
                <a:srgbClr val="3333FF"/>
              </a:solidFill>
            </a:ln>
          </p:spPr>
          <p:style>
            <a:lnRef idx="1">
              <a:schemeClr val="accent1"/>
            </a:lnRef>
            <a:fillRef idx="0">
              <a:schemeClr val="accent1"/>
            </a:fillRef>
            <a:effectRef idx="0">
              <a:schemeClr val="accent1"/>
            </a:effectRef>
            <a:fontRef idx="minor">
              <a:schemeClr val="tx1"/>
            </a:fontRef>
          </p:style>
        </p:cxnSp>
        <p:cxnSp>
          <p:nvCxnSpPr>
            <p:cNvPr id="84" name="直接连接符 83"/>
            <p:cNvCxnSpPr/>
            <p:nvPr/>
          </p:nvCxnSpPr>
          <p:spPr>
            <a:xfrm flipV="1">
              <a:off x="4542713" y="1013253"/>
              <a:ext cx="0" cy="3249829"/>
            </a:xfrm>
            <a:prstGeom prst="line">
              <a:avLst/>
            </a:prstGeom>
            <a:ln w="19050">
              <a:solidFill>
                <a:srgbClr val="3333FF"/>
              </a:solidFill>
            </a:ln>
          </p:spPr>
          <p:style>
            <a:lnRef idx="1">
              <a:schemeClr val="accent1"/>
            </a:lnRef>
            <a:fillRef idx="0">
              <a:schemeClr val="accent1"/>
            </a:fillRef>
            <a:effectRef idx="0">
              <a:schemeClr val="accent1"/>
            </a:effectRef>
            <a:fontRef idx="minor">
              <a:schemeClr val="tx1"/>
            </a:fontRef>
          </p:style>
        </p:cxnSp>
        <p:cxnSp>
          <p:nvCxnSpPr>
            <p:cNvPr id="85" name="直接连接符 84"/>
            <p:cNvCxnSpPr/>
            <p:nvPr/>
          </p:nvCxnSpPr>
          <p:spPr>
            <a:xfrm>
              <a:off x="4542713" y="1013253"/>
              <a:ext cx="1333830" cy="0"/>
            </a:xfrm>
            <a:prstGeom prst="line">
              <a:avLst/>
            </a:prstGeom>
            <a:ln w="19050">
              <a:solidFill>
                <a:srgbClr val="3333FF"/>
              </a:solidFill>
            </a:ln>
          </p:spPr>
          <p:style>
            <a:lnRef idx="1">
              <a:schemeClr val="accent1"/>
            </a:lnRef>
            <a:fillRef idx="0">
              <a:schemeClr val="accent1"/>
            </a:fillRef>
            <a:effectRef idx="0">
              <a:schemeClr val="accent1"/>
            </a:effectRef>
            <a:fontRef idx="minor">
              <a:schemeClr val="tx1"/>
            </a:fontRef>
          </p:style>
        </p:cxnSp>
        <p:cxnSp>
          <p:nvCxnSpPr>
            <p:cNvPr id="86" name="直接箭头连接符 85"/>
            <p:cNvCxnSpPr>
              <a:endCxn id="63" idx="0"/>
            </p:cNvCxnSpPr>
            <p:nvPr/>
          </p:nvCxnSpPr>
          <p:spPr>
            <a:xfrm flipH="1">
              <a:off x="5876542" y="1003987"/>
              <a:ext cx="1" cy="299653"/>
            </a:xfrm>
            <a:prstGeom prst="straightConnector1">
              <a:avLst/>
            </a:prstGeom>
            <a:ln w="19050">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87" name="直接箭头连接符 86"/>
            <p:cNvCxnSpPr/>
            <p:nvPr/>
          </p:nvCxnSpPr>
          <p:spPr>
            <a:xfrm>
              <a:off x="8516025" y="2391032"/>
              <a:ext cx="0" cy="1872049"/>
            </a:xfrm>
            <a:prstGeom prst="straightConnector1">
              <a:avLst/>
            </a:prstGeom>
            <a:ln w="19050">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88" name="直接箭头连接符 87"/>
            <p:cNvCxnSpPr/>
            <p:nvPr/>
          </p:nvCxnSpPr>
          <p:spPr>
            <a:xfrm>
              <a:off x="6641355" y="3985047"/>
              <a:ext cx="1874670" cy="1"/>
            </a:xfrm>
            <a:prstGeom prst="straightConnector1">
              <a:avLst/>
            </a:prstGeom>
            <a:ln w="19050">
              <a:solidFill>
                <a:srgbClr val="3333FF"/>
              </a:solidFill>
              <a:tailEnd type="arrow"/>
            </a:ln>
          </p:spPr>
          <p:style>
            <a:lnRef idx="1">
              <a:schemeClr val="accent1"/>
            </a:lnRef>
            <a:fillRef idx="0">
              <a:schemeClr val="accent1"/>
            </a:fillRef>
            <a:effectRef idx="0">
              <a:schemeClr val="accent1"/>
            </a:effectRef>
            <a:fontRef idx="minor">
              <a:schemeClr val="tx1"/>
            </a:fontRef>
          </p:style>
        </p:cxnSp>
        <p:cxnSp>
          <p:nvCxnSpPr>
            <p:cNvPr id="89" name="直接箭头连接符 88"/>
            <p:cNvCxnSpPr/>
            <p:nvPr/>
          </p:nvCxnSpPr>
          <p:spPr>
            <a:xfrm>
              <a:off x="8120601" y="3120079"/>
              <a:ext cx="395424" cy="1"/>
            </a:xfrm>
            <a:prstGeom prst="straightConnector1">
              <a:avLst/>
            </a:prstGeom>
            <a:ln w="19050">
              <a:solidFill>
                <a:srgbClr val="3333FF"/>
              </a:solidFill>
              <a:tailEnd type="arrow"/>
            </a:ln>
          </p:spPr>
          <p:style>
            <a:lnRef idx="1">
              <a:schemeClr val="accent1"/>
            </a:lnRef>
            <a:fillRef idx="0">
              <a:schemeClr val="accent1"/>
            </a:fillRef>
            <a:effectRef idx="0">
              <a:schemeClr val="accent1"/>
            </a:effectRef>
            <a:fontRef idx="minor">
              <a:schemeClr val="tx1"/>
            </a:fontRef>
          </p:style>
        </p:cxnSp>
        <p:sp>
          <p:nvSpPr>
            <p:cNvPr id="90" name="Rectangle 24"/>
            <p:cNvSpPr>
              <a:spLocks noChangeArrowheads="1"/>
            </p:cNvSpPr>
            <p:nvPr/>
          </p:nvSpPr>
          <p:spPr bwMode="auto">
            <a:xfrm>
              <a:off x="2984438" y="2718477"/>
              <a:ext cx="348287" cy="272883"/>
            </a:xfrm>
            <a:prstGeom prst="rect">
              <a:avLst/>
            </a:prstGeom>
            <a:solidFill>
              <a:srgbClr val="3333FF"/>
            </a:solidFill>
            <a:ln w="6350">
              <a:solidFill>
                <a:srgbClr val="000000"/>
              </a:solidFill>
              <a:miter lim="800000"/>
              <a:headEnd/>
              <a:tailEnd/>
            </a:ln>
            <a:extLst/>
          </p:spPr>
          <p:txBody>
            <a:bodyPr wrap="none" lIns="90488" tIns="44450" rIns="90488" bIns="44450">
              <a:spAutoFit/>
            </a:bodyPr>
            <a:lstStyle/>
            <a:p>
              <a:pPr algn="ctr" defTabSz="762000" eaLnBrk="0" hangingPunct="0"/>
              <a:r>
                <a:rPr kumimoji="1" lang="zh-CN" altLang="en-US" sz="1000" b="1" dirty="0">
                  <a:solidFill>
                    <a:schemeClr val="bg1"/>
                  </a:solidFill>
                  <a:latin typeface="微软雅黑" pitchFamily="34" charset="-122"/>
                  <a:ea typeface="微软雅黑" pitchFamily="34" charset="-122"/>
                </a:rPr>
                <a:t>有</a:t>
              </a:r>
              <a:endParaRPr kumimoji="1" lang="en-US" altLang="zh-CN" sz="1000" b="1" dirty="0">
                <a:solidFill>
                  <a:schemeClr val="bg1"/>
                </a:solidFill>
                <a:latin typeface="微软雅黑" pitchFamily="34" charset="-122"/>
                <a:ea typeface="微软雅黑" pitchFamily="34" charset="-122"/>
              </a:endParaRPr>
            </a:p>
          </p:txBody>
        </p:sp>
        <p:sp>
          <p:nvSpPr>
            <p:cNvPr id="91" name="Rectangle 24"/>
            <p:cNvSpPr>
              <a:spLocks noChangeArrowheads="1"/>
            </p:cNvSpPr>
            <p:nvPr/>
          </p:nvSpPr>
          <p:spPr bwMode="auto">
            <a:xfrm>
              <a:off x="2138022" y="2104968"/>
              <a:ext cx="348287" cy="272883"/>
            </a:xfrm>
            <a:prstGeom prst="rect">
              <a:avLst/>
            </a:prstGeom>
            <a:solidFill>
              <a:srgbClr val="FFFF00"/>
            </a:solidFill>
            <a:ln w="6350">
              <a:solidFill>
                <a:srgbClr val="000000"/>
              </a:solidFill>
              <a:miter lim="800000"/>
              <a:headEnd/>
              <a:tailEnd/>
            </a:ln>
            <a:extLst/>
          </p:spPr>
          <p:txBody>
            <a:bodyPr wrap="none" lIns="90488" tIns="44450" rIns="90488" bIns="44450">
              <a:spAutoFit/>
            </a:bodyPr>
            <a:lstStyle/>
            <a:p>
              <a:pPr algn="ctr" defTabSz="762000" eaLnBrk="0" hangingPunct="0"/>
              <a:r>
                <a:rPr kumimoji="1" lang="zh-CN" altLang="en-US" sz="1000" b="1" dirty="0">
                  <a:latin typeface="微软雅黑" pitchFamily="34" charset="-122"/>
                  <a:ea typeface="微软雅黑" pitchFamily="34" charset="-122"/>
                </a:rPr>
                <a:t>无</a:t>
              </a:r>
              <a:endParaRPr kumimoji="1" lang="en-US" altLang="zh-CN" sz="1000" b="1" dirty="0">
                <a:latin typeface="微软雅黑" pitchFamily="34" charset="-122"/>
                <a:ea typeface="微软雅黑" pitchFamily="34" charset="-122"/>
              </a:endParaRPr>
            </a:p>
          </p:txBody>
        </p:sp>
        <p:sp>
          <p:nvSpPr>
            <p:cNvPr id="92" name="Rectangle 24"/>
            <p:cNvSpPr>
              <a:spLocks noChangeArrowheads="1"/>
            </p:cNvSpPr>
            <p:nvPr/>
          </p:nvSpPr>
          <p:spPr bwMode="auto">
            <a:xfrm>
              <a:off x="6828828" y="1847946"/>
              <a:ext cx="348287" cy="272883"/>
            </a:xfrm>
            <a:prstGeom prst="rect">
              <a:avLst/>
            </a:prstGeom>
            <a:solidFill>
              <a:srgbClr val="FFFF00"/>
            </a:solidFill>
            <a:ln w="6350">
              <a:solidFill>
                <a:srgbClr val="000000"/>
              </a:solidFill>
              <a:miter lim="800000"/>
              <a:headEnd/>
              <a:tailEnd/>
            </a:ln>
            <a:extLst/>
          </p:spPr>
          <p:txBody>
            <a:bodyPr wrap="none" lIns="90488" tIns="44450" rIns="90488" bIns="44450">
              <a:spAutoFit/>
            </a:bodyPr>
            <a:lstStyle/>
            <a:p>
              <a:pPr algn="ctr" defTabSz="762000" eaLnBrk="0" hangingPunct="0"/>
              <a:r>
                <a:rPr kumimoji="1" lang="zh-CN" altLang="en-US" sz="1000" b="1" dirty="0">
                  <a:latin typeface="微软雅黑" pitchFamily="34" charset="-122"/>
                  <a:ea typeface="微软雅黑" pitchFamily="34" charset="-122"/>
                </a:rPr>
                <a:t>无</a:t>
              </a:r>
              <a:endParaRPr kumimoji="1" lang="en-US" altLang="zh-CN" sz="1000" b="1" dirty="0">
                <a:latin typeface="微软雅黑" pitchFamily="34" charset="-122"/>
                <a:ea typeface="微软雅黑" pitchFamily="34" charset="-122"/>
              </a:endParaRPr>
            </a:p>
          </p:txBody>
        </p:sp>
        <p:sp>
          <p:nvSpPr>
            <p:cNvPr id="93" name="Rectangle 24"/>
            <p:cNvSpPr>
              <a:spLocks noChangeArrowheads="1"/>
            </p:cNvSpPr>
            <p:nvPr/>
          </p:nvSpPr>
          <p:spPr bwMode="auto">
            <a:xfrm>
              <a:off x="5438554" y="2418207"/>
              <a:ext cx="348287" cy="272883"/>
            </a:xfrm>
            <a:prstGeom prst="rect">
              <a:avLst/>
            </a:prstGeom>
            <a:solidFill>
              <a:srgbClr val="3333FF"/>
            </a:solidFill>
            <a:ln w="6350">
              <a:solidFill>
                <a:srgbClr val="000000"/>
              </a:solidFill>
              <a:miter lim="800000"/>
              <a:headEnd/>
              <a:tailEnd/>
            </a:ln>
            <a:extLst/>
          </p:spPr>
          <p:txBody>
            <a:bodyPr wrap="none" lIns="90488" tIns="44450" rIns="90488" bIns="44450">
              <a:spAutoFit/>
            </a:bodyPr>
            <a:lstStyle/>
            <a:p>
              <a:pPr algn="ctr" defTabSz="762000" eaLnBrk="0" hangingPunct="0"/>
              <a:r>
                <a:rPr kumimoji="1" lang="zh-CN" altLang="en-US" sz="1000" b="1" dirty="0">
                  <a:solidFill>
                    <a:schemeClr val="bg1"/>
                  </a:solidFill>
                  <a:latin typeface="微软雅黑" pitchFamily="34" charset="-122"/>
                  <a:ea typeface="微软雅黑" pitchFamily="34" charset="-122"/>
                </a:rPr>
                <a:t>有</a:t>
              </a:r>
              <a:endParaRPr kumimoji="1" lang="en-US" altLang="zh-CN" sz="1000" b="1" dirty="0">
                <a:solidFill>
                  <a:schemeClr val="bg1"/>
                </a:solidFill>
                <a:latin typeface="微软雅黑" pitchFamily="34" charset="-122"/>
                <a:ea typeface="微软雅黑" pitchFamily="34" charset="-122"/>
              </a:endParaRPr>
            </a:p>
          </p:txBody>
        </p:sp>
        <p:sp>
          <p:nvSpPr>
            <p:cNvPr id="94" name="Rectangle 24"/>
            <p:cNvSpPr>
              <a:spLocks noChangeArrowheads="1"/>
            </p:cNvSpPr>
            <p:nvPr/>
          </p:nvSpPr>
          <p:spPr bwMode="auto">
            <a:xfrm>
              <a:off x="5304956" y="3463592"/>
              <a:ext cx="491910" cy="272883"/>
            </a:xfrm>
            <a:prstGeom prst="rect">
              <a:avLst/>
            </a:prstGeom>
            <a:solidFill>
              <a:srgbClr val="3333FF"/>
            </a:solidFill>
            <a:ln w="6350">
              <a:solidFill>
                <a:srgbClr val="000000"/>
              </a:solidFill>
              <a:miter lim="800000"/>
              <a:headEnd/>
              <a:tailEnd/>
            </a:ln>
            <a:extLst/>
          </p:spPr>
          <p:txBody>
            <a:bodyPr wrap="none" lIns="90488" tIns="44450" rIns="90488" bIns="44450">
              <a:spAutoFit/>
            </a:bodyPr>
            <a:lstStyle/>
            <a:p>
              <a:pPr algn="ctr" defTabSz="762000" eaLnBrk="0" hangingPunct="0"/>
              <a:r>
                <a:rPr kumimoji="1" lang="zh-CN" altLang="en-US" sz="1000" b="1" dirty="0">
                  <a:solidFill>
                    <a:schemeClr val="bg1"/>
                  </a:solidFill>
                  <a:latin typeface="微软雅黑" pitchFamily="34" charset="-122"/>
                  <a:ea typeface="微软雅黑" pitchFamily="34" charset="-122"/>
                </a:rPr>
                <a:t>相同</a:t>
              </a:r>
              <a:endParaRPr kumimoji="1" lang="en-US" altLang="zh-CN" sz="1000" b="1" dirty="0">
                <a:solidFill>
                  <a:schemeClr val="bg1"/>
                </a:solidFill>
                <a:latin typeface="微软雅黑" pitchFamily="34" charset="-122"/>
                <a:ea typeface="微软雅黑" pitchFamily="34" charset="-122"/>
              </a:endParaRPr>
            </a:p>
          </p:txBody>
        </p:sp>
        <p:sp>
          <p:nvSpPr>
            <p:cNvPr id="95" name="Rectangle 24"/>
            <p:cNvSpPr>
              <a:spLocks noChangeArrowheads="1"/>
            </p:cNvSpPr>
            <p:nvPr/>
          </p:nvSpPr>
          <p:spPr bwMode="auto">
            <a:xfrm>
              <a:off x="6736517" y="2758017"/>
              <a:ext cx="491910" cy="272883"/>
            </a:xfrm>
            <a:prstGeom prst="rect">
              <a:avLst/>
            </a:prstGeom>
            <a:solidFill>
              <a:srgbClr val="FFFF00"/>
            </a:solidFill>
            <a:ln w="6350">
              <a:solidFill>
                <a:srgbClr val="000000"/>
              </a:solidFill>
              <a:miter lim="800000"/>
              <a:headEnd/>
              <a:tailEnd/>
            </a:ln>
            <a:extLst/>
          </p:spPr>
          <p:txBody>
            <a:bodyPr wrap="none" lIns="90488" tIns="44450" rIns="90488" bIns="44450">
              <a:spAutoFit/>
            </a:bodyPr>
            <a:lstStyle/>
            <a:p>
              <a:pPr algn="ctr" defTabSz="762000" eaLnBrk="0" hangingPunct="0"/>
              <a:r>
                <a:rPr kumimoji="1" lang="zh-CN" altLang="en-US" sz="1000" b="1" dirty="0">
                  <a:latin typeface="微软雅黑" pitchFamily="34" charset="-122"/>
                  <a:ea typeface="微软雅黑" pitchFamily="34" charset="-122"/>
                </a:rPr>
                <a:t>不同</a:t>
              </a:r>
              <a:endParaRPr kumimoji="1" lang="en-US" altLang="zh-CN" sz="1000" b="1" dirty="0">
                <a:latin typeface="微软雅黑" pitchFamily="34" charset="-122"/>
                <a:ea typeface="微软雅黑" pitchFamily="34" charset="-122"/>
              </a:endParaRPr>
            </a:p>
          </p:txBody>
        </p:sp>
      </p:grpSp>
      <p:sp>
        <p:nvSpPr>
          <p:cNvPr id="2" name="灯片编号占位符 1">
            <a:extLst>
              <a:ext uri="{FF2B5EF4-FFF2-40B4-BE49-F238E27FC236}">
                <a16:creationId xmlns:a16="http://schemas.microsoft.com/office/drawing/2014/main" id="{4B522B53-10CB-4118-8CF3-9C6883132A86}"/>
              </a:ext>
            </a:extLst>
          </p:cNvPr>
          <p:cNvSpPr>
            <a:spLocks noGrp="1"/>
          </p:cNvSpPr>
          <p:nvPr>
            <p:ph type="sldNum" sz="quarter" idx="12"/>
          </p:nvPr>
        </p:nvSpPr>
        <p:spPr/>
        <p:txBody>
          <a:bodyPr/>
          <a:lstStyle/>
          <a:p>
            <a:fld id="{C485880C-E2C3-4DAB-AE74-D9BE691626AC}" type="slidenum">
              <a:rPr lang="zh-CN" altLang="en-US" smtClean="0"/>
              <a:pPr/>
              <a:t>111</a:t>
            </a:fld>
            <a:endParaRPr lang="zh-CN" altLang="en-US"/>
          </a:p>
        </p:txBody>
      </p:sp>
    </p:spTree>
    <p:extLst>
      <p:ext uri="{BB962C8B-B14F-4D97-AF65-F5344CB8AC3E}">
        <p14:creationId xmlns:p14="http://schemas.microsoft.com/office/powerpoint/2010/main" val="1246974549"/>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圆角矩形 48"/>
          <p:cNvSpPr/>
          <p:nvPr/>
        </p:nvSpPr>
        <p:spPr>
          <a:xfrm>
            <a:off x="502919" y="1072992"/>
            <a:ext cx="8129015" cy="3317601"/>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AutoShape 5"/>
          <p:cNvSpPr>
            <a:spLocks noChangeArrowheads="1"/>
          </p:cNvSpPr>
          <p:nvPr/>
        </p:nvSpPr>
        <p:spPr bwMode="auto">
          <a:xfrm>
            <a:off x="502919" y="643533"/>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Rectangle 6"/>
          <p:cNvSpPr>
            <a:spLocks noChangeArrowheads="1"/>
          </p:cNvSpPr>
          <p:nvPr/>
        </p:nvSpPr>
        <p:spPr bwMode="auto">
          <a:xfrm>
            <a:off x="3202762" y="620443"/>
            <a:ext cx="27286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2 </a:t>
            </a:r>
            <a:r>
              <a:rPr lang="zh-CN" altLang="en-US" sz="2000" b="1" dirty="0">
                <a:solidFill>
                  <a:schemeClr val="bg1"/>
                </a:solidFill>
                <a:latin typeface="微软雅黑" pitchFamily="34" charset="-122"/>
                <a:ea typeface="微软雅黑" pitchFamily="34" charset="-122"/>
              </a:rPr>
              <a:t>台以太网交换机互连</a:t>
            </a:r>
            <a:endParaRPr lang="fr-FR" altLang="zh-CN" sz="2000" b="1" dirty="0">
              <a:solidFill>
                <a:schemeClr val="bg1"/>
              </a:solidFill>
              <a:latin typeface="微软雅黑" pitchFamily="34" charset="-122"/>
              <a:ea typeface="微软雅黑" pitchFamily="34" charset="-122"/>
            </a:endParaRPr>
          </a:p>
        </p:txBody>
      </p:sp>
      <p:cxnSp>
        <p:nvCxnSpPr>
          <p:cNvPr id="9" name="直接连接符 8"/>
          <p:cNvCxnSpPr/>
          <p:nvPr/>
        </p:nvCxnSpPr>
        <p:spPr>
          <a:xfrm>
            <a:off x="3704586" y="1637522"/>
            <a:ext cx="174065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5306576" y="1164279"/>
            <a:ext cx="3159985" cy="2358340"/>
            <a:chOff x="5467217" y="1688855"/>
            <a:chExt cx="3159985" cy="2358340"/>
          </a:xfrm>
        </p:grpSpPr>
        <p:sp>
          <p:nvSpPr>
            <p:cNvPr id="51" name="矩形 50"/>
            <p:cNvSpPr/>
            <p:nvPr/>
          </p:nvSpPr>
          <p:spPr>
            <a:xfrm>
              <a:off x="5481206" y="1995407"/>
              <a:ext cx="2209376" cy="2051788"/>
            </a:xfrm>
            <a:prstGeom prst="rect">
              <a:avLst/>
            </a:prstGeom>
            <a:solidFill>
              <a:srgbClr val="0000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200" dirty="0">
                  <a:latin typeface="微软雅黑" pitchFamily="34" charset="-122"/>
                  <a:ea typeface="微软雅黑" pitchFamily="34" charset="-122"/>
                </a:rPr>
                <a:t> </a:t>
              </a:r>
              <a:endParaRPr lang="zh-CN" altLang="en-US" sz="1200" dirty="0">
                <a:latin typeface="微软雅黑" pitchFamily="34" charset="-122"/>
                <a:ea typeface="微软雅黑" pitchFamily="34" charset="-122"/>
              </a:endParaRPr>
            </a:p>
          </p:txBody>
        </p:sp>
        <p:cxnSp>
          <p:nvCxnSpPr>
            <p:cNvPr id="52" name="直接连接符 51"/>
            <p:cNvCxnSpPr/>
            <p:nvPr/>
          </p:nvCxnSpPr>
          <p:spPr>
            <a:xfrm flipH="1">
              <a:off x="7604253" y="3793563"/>
              <a:ext cx="6608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a:off x="7604253" y="2715661"/>
              <a:ext cx="6716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flipH="1">
              <a:off x="7627126" y="3239407"/>
              <a:ext cx="63796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直接连接符 90"/>
            <p:cNvCxnSpPr/>
            <p:nvPr/>
          </p:nvCxnSpPr>
          <p:spPr>
            <a:xfrm>
              <a:off x="7604253" y="2159938"/>
              <a:ext cx="6625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2" name="Rectangle 24"/>
            <p:cNvSpPr>
              <a:spLocks noChangeArrowheads="1"/>
            </p:cNvSpPr>
            <p:nvPr/>
          </p:nvSpPr>
          <p:spPr bwMode="auto">
            <a:xfrm>
              <a:off x="5801643" y="1688855"/>
              <a:ext cx="1530869"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kumimoji="1" lang="zh-CN" altLang="en-US" sz="1400" b="1" dirty="0">
                  <a:solidFill>
                    <a:srgbClr val="0000FF"/>
                  </a:solidFill>
                  <a:latin typeface="微软雅黑" pitchFamily="34" charset="-122"/>
                  <a:ea typeface="微软雅黑" pitchFamily="34" charset="-122"/>
                </a:rPr>
                <a:t>以太网交换机 </a:t>
              </a:r>
              <a:r>
                <a:rPr kumimoji="1" lang="en-US" altLang="zh-CN" sz="1400" b="1" dirty="0">
                  <a:solidFill>
                    <a:srgbClr val="0000FF"/>
                  </a:solidFill>
                  <a:latin typeface="微软雅黑" pitchFamily="34" charset="-122"/>
                  <a:ea typeface="微软雅黑" pitchFamily="34" charset="-122"/>
                </a:rPr>
                <a:t>S2</a:t>
              </a:r>
            </a:p>
          </p:txBody>
        </p:sp>
        <p:sp>
          <p:nvSpPr>
            <p:cNvPr id="93" name="Rectangle 34"/>
            <p:cNvSpPr>
              <a:spLocks noChangeArrowheads="1"/>
            </p:cNvSpPr>
            <p:nvPr/>
          </p:nvSpPr>
          <p:spPr bwMode="auto">
            <a:xfrm>
              <a:off x="8349882" y="1958293"/>
              <a:ext cx="270909"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E</a:t>
              </a:r>
            </a:p>
          </p:txBody>
        </p:sp>
        <p:grpSp>
          <p:nvGrpSpPr>
            <p:cNvPr id="94" name="组合 57"/>
            <p:cNvGrpSpPr>
              <a:grpSpLocks/>
            </p:cNvGrpSpPr>
            <p:nvPr/>
          </p:nvGrpSpPr>
          <p:grpSpPr bwMode="auto">
            <a:xfrm>
              <a:off x="7460289" y="2022721"/>
              <a:ext cx="277321" cy="274434"/>
              <a:chOff x="2255844" y="1268760"/>
              <a:chExt cx="360915" cy="356296"/>
            </a:xfrm>
          </p:grpSpPr>
          <p:sp>
            <p:nvSpPr>
              <p:cNvPr id="127" name="矩形 126"/>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128" name="Rectangle 40"/>
              <p:cNvSpPr>
                <a:spLocks noChangeArrowheads="1"/>
              </p:cNvSpPr>
              <p:nvPr/>
            </p:nvSpPr>
            <p:spPr bwMode="auto">
              <a:xfrm>
                <a:off x="2255844" y="1268760"/>
                <a:ext cx="360915" cy="356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1</a:t>
                </a:r>
                <a:endParaRPr kumimoji="1" lang="en-US" altLang="zh-CN" sz="1200" b="1" baseline="-25000" dirty="0">
                  <a:latin typeface="微软雅黑" pitchFamily="34" charset="-122"/>
                  <a:ea typeface="微软雅黑" pitchFamily="34" charset="-122"/>
                </a:endParaRPr>
              </a:p>
            </p:txBody>
          </p:sp>
        </p:grpSp>
        <p:grpSp>
          <p:nvGrpSpPr>
            <p:cNvPr id="95" name="组合 58"/>
            <p:cNvGrpSpPr>
              <a:grpSpLocks/>
            </p:cNvGrpSpPr>
            <p:nvPr/>
          </p:nvGrpSpPr>
          <p:grpSpPr bwMode="auto">
            <a:xfrm>
              <a:off x="7469432" y="2586633"/>
              <a:ext cx="277321" cy="274434"/>
              <a:chOff x="2267744" y="1280668"/>
              <a:chExt cx="360915" cy="357388"/>
            </a:xfrm>
          </p:grpSpPr>
          <p:sp>
            <p:nvSpPr>
              <p:cNvPr id="125" name="矩形 124"/>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126" name="Rectangle 40"/>
              <p:cNvSpPr>
                <a:spLocks noChangeArrowheads="1"/>
              </p:cNvSpPr>
              <p:nvPr/>
            </p:nvSpPr>
            <p:spPr bwMode="auto">
              <a:xfrm>
                <a:off x="2267744" y="1280668"/>
                <a:ext cx="360915"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2</a:t>
                </a:r>
                <a:endParaRPr kumimoji="1" lang="en-US" altLang="zh-CN" sz="1200" b="1" baseline="-25000" dirty="0">
                  <a:latin typeface="微软雅黑" pitchFamily="34" charset="-122"/>
                  <a:ea typeface="微软雅黑" pitchFamily="34" charset="-122"/>
                </a:endParaRPr>
              </a:p>
            </p:txBody>
          </p:sp>
        </p:grpSp>
        <p:grpSp>
          <p:nvGrpSpPr>
            <p:cNvPr id="96" name="组合 61"/>
            <p:cNvGrpSpPr>
              <a:grpSpLocks/>
            </p:cNvGrpSpPr>
            <p:nvPr/>
          </p:nvGrpSpPr>
          <p:grpSpPr bwMode="auto">
            <a:xfrm>
              <a:off x="7440312" y="3664535"/>
              <a:ext cx="277321" cy="274434"/>
              <a:chOff x="2244074" y="1280668"/>
              <a:chExt cx="358931" cy="357388"/>
            </a:xfrm>
          </p:grpSpPr>
          <p:sp>
            <p:nvSpPr>
              <p:cNvPr id="123" name="矩形 122"/>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124"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4</a:t>
                </a:r>
                <a:endParaRPr kumimoji="1" lang="en-US" altLang="zh-CN" sz="1200" b="1" baseline="-25000" dirty="0">
                  <a:latin typeface="微软雅黑" pitchFamily="34" charset="-122"/>
                  <a:ea typeface="微软雅黑" pitchFamily="34" charset="-122"/>
                </a:endParaRPr>
              </a:p>
            </p:txBody>
          </p:sp>
        </p:grpSp>
        <p:grpSp>
          <p:nvGrpSpPr>
            <p:cNvPr id="97" name="组合 64"/>
            <p:cNvGrpSpPr>
              <a:grpSpLocks/>
            </p:cNvGrpSpPr>
            <p:nvPr/>
          </p:nvGrpSpPr>
          <p:grpSpPr bwMode="auto">
            <a:xfrm>
              <a:off x="7449456" y="3100624"/>
              <a:ext cx="277321" cy="274434"/>
              <a:chOff x="2255909" y="1268760"/>
              <a:chExt cx="358931" cy="355702"/>
            </a:xfrm>
          </p:grpSpPr>
          <p:sp>
            <p:nvSpPr>
              <p:cNvPr id="121" name="矩形 120"/>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122" name="Rectangle 40"/>
              <p:cNvSpPr>
                <a:spLocks noChangeArrowheads="1"/>
              </p:cNvSpPr>
              <p:nvPr/>
            </p:nvSpPr>
            <p:spPr bwMode="auto">
              <a:xfrm>
                <a:off x="2255909" y="1268760"/>
                <a:ext cx="358931" cy="355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3</a:t>
                </a:r>
                <a:endParaRPr kumimoji="1" lang="en-US" altLang="zh-CN" sz="1200" b="1" baseline="-25000" dirty="0">
                  <a:latin typeface="微软雅黑" pitchFamily="34" charset="-122"/>
                  <a:ea typeface="微软雅黑" pitchFamily="34" charset="-122"/>
                </a:endParaRPr>
              </a:p>
            </p:txBody>
          </p:sp>
        </p:grpSp>
        <p:sp>
          <p:nvSpPr>
            <p:cNvPr id="98" name="Rectangle 34"/>
            <p:cNvSpPr>
              <a:spLocks noChangeArrowheads="1"/>
            </p:cNvSpPr>
            <p:nvPr/>
          </p:nvSpPr>
          <p:spPr bwMode="auto">
            <a:xfrm>
              <a:off x="8317821" y="3617530"/>
              <a:ext cx="309381"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H</a:t>
              </a:r>
              <a:endParaRPr kumimoji="1" lang="en-US" altLang="zh-CN" sz="1200" b="1" baseline="-25000" dirty="0">
                <a:latin typeface="微软雅黑" pitchFamily="34" charset="-122"/>
                <a:ea typeface="微软雅黑" pitchFamily="34" charset="-122"/>
              </a:endParaRPr>
            </a:p>
          </p:txBody>
        </p:sp>
        <p:sp>
          <p:nvSpPr>
            <p:cNvPr id="99" name="Rectangle 34"/>
            <p:cNvSpPr>
              <a:spLocks noChangeArrowheads="1"/>
            </p:cNvSpPr>
            <p:nvPr/>
          </p:nvSpPr>
          <p:spPr bwMode="auto">
            <a:xfrm>
              <a:off x="8311410" y="3051755"/>
              <a:ext cx="299763"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G</a:t>
              </a:r>
              <a:endParaRPr kumimoji="1" lang="en-US" altLang="zh-CN" sz="1200" b="1" baseline="-25000" dirty="0">
                <a:latin typeface="微软雅黑" pitchFamily="34" charset="-122"/>
                <a:ea typeface="微软雅黑" pitchFamily="34" charset="-122"/>
              </a:endParaRPr>
            </a:p>
          </p:txBody>
        </p:sp>
        <p:grpSp>
          <p:nvGrpSpPr>
            <p:cNvPr id="100" name="组合 99"/>
            <p:cNvGrpSpPr/>
            <p:nvPr/>
          </p:nvGrpSpPr>
          <p:grpSpPr>
            <a:xfrm>
              <a:off x="5567372" y="2255290"/>
              <a:ext cx="1968560" cy="1377898"/>
              <a:chOff x="1976244" y="2283000"/>
              <a:chExt cx="1968560" cy="1377898"/>
            </a:xfrm>
          </p:grpSpPr>
          <p:sp>
            <p:nvSpPr>
              <p:cNvPr id="112" name="Rectangle 44"/>
              <p:cNvSpPr>
                <a:spLocks noChangeArrowheads="1"/>
              </p:cNvSpPr>
              <p:nvPr/>
            </p:nvSpPr>
            <p:spPr bwMode="auto">
              <a:xfrm>
                <a:off x="1976244" y="2551856"/>
                <a:ext cx="1783576" cy="1109042"/>
              </a:xfrm>
              <a:prstGeom prst="rect">
                <a:avLst/>
              </a:prstGeom>
              <a:solidFill>
                <a:schemeClr val="bg1"/>
              </a:solidFill>
              <a:ln w="9525">
                <a:solidFill>
                  <a:schemeClr val="tx1"/>
                </a:solidFill>
                <a:miter lim="800000"/>
                <a:headEnd/>
                <a:tailEnd/>
              </a:ln>
            </p:spPr>
            <p:txBody>
              <a:bodyPr wrap="none" anchor="ctr"/>
              <a:lstStyle/>
              <a:p>
                <a:endParaRPr lang="zh-CN" altLang="en-US" sz="1200" b="1">
                  <a:latin typeface="微软雅黑" pitchFamily="34" charset="-122"/>
                  <a:ea typeface="微软雅黑" pitchFamily="34" charset="-122"/>
                </a:endParaRPr>
              </a:p>
            </p:txBody>
          </p:sp>
          <p:sp>
            <p:nvSpPr>
              <p:cNvPr id="113" name="Rectangle 49"/>
              <p:cNvSpPr>
                <a:spLocks noChangeArrowheads="1"/>
              </p:cNvSpPr>
              <p:nvPr/>
            </p:nvSpPr>
            <p:spPr bwMode="auto">
              <a:xfrm>
                <a:off x="1998899" y="2521979"/>
                <a:ext cx="1945905" cy="461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p>
                <a:pPr defTabSz="762000" eaLnBrk="0" hangingPunct="0">
                  <a:lnSpc>
                    <a:spcPct val="115000"/>
                  </a:lnSpc>
                </a:pPr>
                <a:r>
                  <a:rPr kumimoji="1" lang="en-US" altLang="zh-CN" sz="1050" b="1" dirty="0">
                    <a:solidFill>
                      <a:srgbClr val="0000FF"/>
                    </a:solidFill>
                    <a:latin typeface="微软雅黑" pitchFamily="34" charset="-122"/>
                    <a:ea typeface="微软雅黑" pitchFamily="34" charset="-122"/>
                  </a:rPr>
                  <a:t>MAC</a:t>
                </a:r>
                <a:r>
                  <a:rPr kumimoji="1" lang="zh-CN" altLang="en-US" sz="1050" b="1" dirty="0">
                    <a:solidFill>
                      <a:srgbClr val="0000FF"/>
                    </a:solidFill>
                    <a:latin typeface="微软雅黑" pitchFamily="34" charset="-122"/>
                    <a:ea typeface="微软雅黑" pitchFamily="34" charset="-122"/>
                  </a:rPr>
                  <a:t>地址   接口    有效时间</a:t>
                </a:r>
              </a:p>
              <a:p>
                <a:pPr defTabSz="762000" eaLnBrk="0" hangingPunct="0">
                  <a:lnSpc>
                    <a:spcPct val="115000"/>
                  </a:lnSpc>
                </a:pPr>
                <a:r>
                  <a:rPr kumimoji="1" lang="zh-CN" altLang="en-US" sz="1050" b="1" dirty="0">
                    <a:solidFill>
                      <a:srgbClr val="0000FF"/>
                    </a:solidFill>
                    <a:latin typeface="微软雅黑" pitchFamily="34" charset="-122"/>
                    <a:ea typeface="微软雅黑" pitchFamily="34" charset="-122"/>
                  </a:rPr>
                  <a:t>   </a:t>
                </a:r>
                <a:endParaRPr kumimoji="1" lang="en-US" altLang="zh-CN" sz="1050" b="1" baseline="-25000" dirty="0">
                  <a:solidFill>
                    <a:srgbClr val="0000FF"/>
                  </a:solidFill>
                  <a:latin typeface="微软雅黑" pitchFamily="34" charset="-122"/>
                  <a:ea typeface="微软雅黑" pitchFamily="34" charset="-122"/>
                </a:endParaRPr>
              </a:p>
            </p:txBody>
          </p:sp>
          <p:sp>
            <p:nvSpPr>
              <p:cNvPr id="114" name="Line 50"/>
              <p:cNvSpPr>
                <a:spLocks noChangeShapeType="1"/>
              </p:cNvSpPr>
              <p:nvPr/>
            </p:nvSpPr>
            <p:spPr bwMode="auto">
              <a:xfrm>
                <a:off x="2745876" y="2551856"/>
                <a:ext cx="0" cy="11090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115" name="Line 45"/>
              <p:cNvSpPr>
                <a:spLocks noChangeShapeType="1"/>
              </p:cNvSpPr>
              <p:nvPr/>
            </p:nvSpPr>
            <p:spPr bwMode="auto">
              <a:xfrm>
                <a:off x="1976244" y="2773176"/>
                <a:ext cx="178357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116" name="Line 46"/>
              <p:cNvSpPr>
                <a:spLocks noChangeShapeType="1"/>
              </p:cNvSpPr>
              <p:nvPr/>
            </p:nvSpPr>
            <p:spPr bwMode="auto">
              <a:xfrm>
                <a:off x="1976244" y="2994495"/>
                <a:ext cx="178357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117" name="Line 47"/>
              <p:cNvSpPr>
                <a:spLocks noChangeShapeType="1"/>
              </p:cNvSpPr>
              <p:nvPr/>
            </p:nvSpPr>
            <p:spPr bwMode="auto">
              <a:xfrm>
                <a:off x="1976244" y="3215814"/>
                <a:ext cx="1783578" cy="122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118" name="Line 66"/>
              <p:cNvSpPr>
                <a:spLocks noChangeShapeType="1"/>
              </p:cNvSpPr>
              <p:nvPr/>
            </p:nvSpPr>
            <p:spPr bwMode="auto">
              <a:xfrm>
                <a:off x="1976244" y="3437133"/>
                <a:ext cx="1783578" cy="122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119" name="Rectangle 24"/>
              <p:cNvSpPr>
                <a:spLocks noChangeArrowheads="1"/>
              </p:cNvSpPr>
              <p:nvPr/>
            </p:nvSpPr>
            <p:spPr bwMode="auto">
              <a:xfrm>
                <a:off x="2474841" y="2283000"/>
                <a:ext cx="721352"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zh-CN" altLang="en-US" sz="1400" b="1" dirty="0">
                    <a:solidFill>
                      <a:schemeClr val="bg1"/>
                    </a:solidFill>
                    <a:latin typeface="微软雅黑" pitchFamily="34" charset="-122"/>
                    <a:ea typeface="微软雅黑" pitchFamily="34" charset="-122"/>
                  </a:rPr>
                  <a:t>交换表</a:t>
                </a:r>
                <a:endParaRPr kumimoji="1" lang="en-US" altLang="zh-CN" sz="1400" b="1" dirty="0">
                  <a:solidFill>
                    <a:schemeClr val="bg1"/>
                  </a:solidFill>
                  <a:latin typeface="微软雅黑" pitchFamily="34" charset="-122"/>
                  <a:ea typeface="微软雅黑" pitchFamily="34" charset="-122"/>
                </a:endParaRPr>
              </a:p>
            </p:txBody>
          </p:sp>
          <p:sp>
            <p:nvSpPr>
              <p:cNvPr id="120" name="Line 50"/>
              <p:cNvSpPr>
                <a:spLocks noChangeShapeType="1"/>
              </p:cNvSpPr>
              <p:nvPr/>
            </p:nvSpPr>
            <p:spPr bwMode="auto">
              <a:xfrm>
                <a:off x="3198295" y="2551856"/>
                <a:ext cx="0" cy="11090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grpSp>
        <p:sp>
          <p:nvSpPr>
            <p:cNvPr id="101" name="Rectangle 34"/>
            <p:cNvSpPr>
              <a:spLocks noChangeArrowheads="1"/>
            </p:cNvSpPr>
            <p:nvPr/>
          </p:nvSpPr>
          <p:spPr bwMode="auto">
            <a:xfrm>
              <a:off x="8340264" y="2511295"/>
              <a:ext cx="269306"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F</a:t>
              </a:r>
              <a:endParaRPr kumimoji="1" lang="en-US" altLang="zh-CN" sz="1200" b="1" baseline="-25000" dirty="0">
                <a:latin typeface="微软雅黑" pitchFamily="34" charset="-122"/>
                <a:ea typeface="微软雅黑" pitchFamily="34" charset="-122"/>
              </a:endParaRPr>
            </a:p>
          </p:txBody>
        </p:sp>
        <p:pic>
          <p:nvPicPr>
            <p:cNvPr id="102"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34458" y="194325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103"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34458" y="249408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104"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34458" y="3015049"/>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105"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34458" y="3579734"/>
              <a:ext cx="437685" cy="437685"/>
            </a:xfrm>
            <a:prstGeom prst="rect">
              <a:avLst/>
            </a:prstGeom>
            <a:noFill/>
            <a:extLst>
              <a:ext uri="{909E8E84-426E-40DD-AFC4-6F175D3DCCD1}">
                <a14:hiddenFill xmlns:a14="http://schemas.microsoft.com/office/drawing/2010/main">
                  <a:solidFill>
                    <a:srgbClr val="FFFFFF"/>
                  </a:solidFill>
                </a14:hiddenFill>
              </a:ext>
            </a:extLst>
          </p:spPr>
        </p:pic>
        <p:grpSp>
          <p:nvGrpSpPr>
            <p:cNvPr id="106" name="组合 61"/>
            <p:cNvGrpSpPr>
              <a:grpSpLocks/>
            </p:cNvGrpSpPr>
            <p:nvPr/>
          </p:nvGrpSpPr>
          <p:grpSpPr bwMode="auto">
            <a:xfrm>
              <a:off x="5467219" y="2034606"/>
              <a:ext cx="277321" cy="274434"/>
              <a:chOff x="2244074" y="1280668"/>
              <a:chExt cx="358931" cy="357388"/>
            </a:xfrm>
          </p:grpSpPr>
          <p:sp>
            <p:nvSpPr>
              <p:cNvPr id="110" name="矩形 109"/>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111"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5</a:t>
                </a:r>
                <a:endParaRPr kumimoji="1" lang="en-US" altLang="zh-CN" sz="1200" b="1" baseline="-25000" dirty="0">
                  <a:latin typeface="微软雅黑" pitchFamily="34" charset="-122"/>
                  <a:ea typeface="微软雅黑" pitchFamily="34" charset="-122"/>
                </a:endParaRPr>
              </a:p>
            </p:txBody>
          </p:sp>
        </p:grpSp>
        <p:grpSp>
          <p:nvGrpSpPr>
            <p:cNvPr id="107" name="组合 61"/>
            <p:cNvGrpSpPr>
              <a:grpSpLocks/>
            </p:cNvGrpSpPr>
            <p:nvPr/>
          </p:nvGrpSpPr>
          <p:grpSpPr bwMode="auto">
            <a:xfrm>
              <a:off x="5467217" y="3696386"/>
              <a:ext cx="277321" cy="274434"/>
              <a:chOff x="2244078" y="1280673"/>
              <a:chExt cx="358932" cy="357390"/>
            </a:xfrm>
          </p:grpSpPr>
          <p:sp>
            <p:nvSpPr>
              <p:cNvPr id="108" name="矩形 107"/>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109" name="Rectangle 40"/>
              <p:cNvSpPr>
                <a:spLocks noChangeArrowheads="1"/>
              </p:cNvSpPr>
              <p:nvPr/>
            </p:nvSpPr>
            <p:spPr bwMode="auto">
              <a:xfrm>
                <a:off x="2244078" y="1280673"/>
                <a:ext cx="358932" cy="357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6</a:t>
                </a:r>
              </a:p>
            </p:txBody>
          </p:sp>
        </p:grpSp>
      </p:grpSp>
      <p:grpSp>
        <p:nvGrpSpPr>
          <p:cNvPr id="3" name="组合 2"/>
          <p:cNvGrpSpPr/>
          <p:nvPr/>
        </p:nvGrpSpPr>
        <p:grpSpPr>
          <a:xfrm>
            <a:off x="683505" y="1164279"/>
            <a:ext cx="3193184" cy="2358340"/>
            <a:chOff x="893574" y="1688855"/>
            <a:chExt cx="3193184" cy="2358340"/>
          </a:xfrm>
        </p:grpSpPr>
        <p:sp>
          <p:nvSpPr>
            <p:cNvPr id="55" name="矩形 54"/>
            <p:cNvSpPr/>
            <p:nvPr/>
          </p:nvSpPr>
          <p:spPr>
            <a:xfrm>
              <a:off x="1821963" y="1995407"/>
              <a:ext cx="2209376" cy="2051788"/>
            </a:xfrm>
            <a:prstGeom prst="rect">
              <a:avLst/>
            </a:prstGeom>
            <a:solidFill>
              <a:srgbClr val="0000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200" dirty="0">
                  <a:latin typeface="微软雅黑" pitchFamily="34" charset="-122"/>
                  <a:ea typeface="微软雅黑" pitchFamily="34" charset="-122"/>
                </a:rPr>
                <a:t> </a:t>
              </a:r>
              <a:endParaRPr lang="zh-CN" altLang="en-US" sz="1200" dirty="0">
                <a:latin typeface="微软雅黑" pitchFamily="34" charset="-122"/>
                <a:ea typeface="微软雅黑" pitchFamily="34" charset="-122"/>
              </a:endParaRPr>
            </a:p>
          </p:txBody>
        </p:sp>
        <p:cxnSp>
          <p:nvCxnSpPr>
            <p:cNvPr id="56" name="直接连接符 55"/>
            <p:cNvCxnSpPr/>
            <p:nvPr/>
          </p:nvCxnSpPr>
          <p:spPr>
            <a:xfrm flipH="1">
              <a:off x="1249153" y="3793563"/>
              <a:ext cx="6608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a:off x="1249153" y="2715661"/>
              <a:ext cx="6716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a:xfrm flipH="1">
              <a:off x="1272026" y="3239407"/>
              <a:ext cx="63796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a:off x="1249153" y="2159938"/>
              <a:ext cx="6625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0" name="Rectangle 24"/>
            <p:cNvSpPr>
              <a:spLocks noChangeArrowheads="1"/>
            </p:cNvSpPr>
            <p:nvPr/>
          </p:nvSpPr>
          <p:spPr bwMode="auto">
            <a:xfrm>
              <a:off x="2142400" y="1688855"/>
              <a:ext cx="1530869"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kumimoji="1" lang="zh-CN" altLang="en-US" sz="1400" b="1" dirty="0">
                  <a:solidFill>
                    <a:srgbClr val="0000FF"/>
                  </a:solidFill>
                  <a:latin typeface="微软雅黑" pitchFamily="34" charset="-122"/>
                  <a:ea typeface="微软雅黑" pitchFamily="34" charset="-122"/>
                </a:rPr>
                <a:t>以太网交换机 </a:t>
              </a:r>
              <a:r>
                <a:rPr kumimoji="1" lang="en-US" altLang="zh-CN" sz="1400" b="1" dirty="0">
                  <a:solidFill>
                    <a:srgbClr val="0000FF"/>
                  </a:solidFill>
                  <a:latin typeface="微软雅黑" pitchFamily="34" charset="-122"/>
                  <a:ea typeface="微软雅黑" pitchFamily="34" charset="-122"/>
                </a:rPr>
                <a:t>S1</a:t>
              </a:r>
            </a:p>
          </p:txBody>
        </p:sp>
        <p:sp>
          <p:nvSpPr>
            <p:cNvPr id="61" name="Rectangle 34"/>
            <p:cNvSpPr>
              <a:spLocks noChangeArrowheads="1"/>
            </p:cNvSpPr>
            <p:nvPr/>
          </p:nvSpPr>
          <p:spPr bwMode="auto">
            <a:xfrm>
              <a:off x="900282" y="1958293"/>
              <a:ext cx="298160"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A</a:t>
              </a:r>
              <a:endParaRPr kumimoji="1" lang="en-US" altLang="zh-CN" sz="1200" b="1" baseline="-25000" dirty="0">
                <a:latin typeface="微软雅黑" pitchFamily="34" charset="-122"/>
                <a:ea typeface="微软雅黑" pitchFamily="34" charset="-122"/>
              </a:endParaRPr>
            </a:p>
          </p:txBody>
        </p:sp>
        <p:grpSp>
          <p:nvGrpSpPr>
            <p:cNvPr id="62" name="组合 57"/>
            <p:cNvGrpSpPr>
              <a:grpSpLocks/>
            </p:cNvGrpSpPr>
            <p:nvPr/>
          </p:nvGrpSpPr>
          <p:grpSpPr bwMode="auto">
            <a:xfrm>
              <a:off x="1812824" y="2022721"/>
              <a:ext cx="277321" cy="274434"/>
              <a:chOff x="2255844" y="1268760"/>
              <a:chExt cx="360915" cy="356296"/>
            </a:xfrm>
          </p:grpSpPr>
          <p:sp>
            <p:nvSpPr>
              <p:cNvPr id="63" name="矩形 62"/>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64" name="Rectangle 40"/>
              <p:cNvSpPr>
                <a:spLocks noChangeArrowheads="1"/>
              </p:cNvSpPr>
              <p:nvPr/>
            </p:nvSpPr>
            <p:spPr bwMode="auto">
              <a:xfrm>
                <a:off x="2255844" y="1268760"/>
                <a:ext cx="360915" cy="356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1</a:t>
                </a:r>
                <a:endParaRPr kumimoji="1" lang="en-US" altLang="zh-CN" sz="1200" b="1" baseline="-25000" dirty="0">
                  <a:latin typeface="微软雅黑" pitchFamily="34" charset="-122"/>
                  <a:ea typeface="微软雅黑" pitchFamily="34" charset="-122"/>
                </a:endParaRPr>
              </a:p>
            </p:txBody>
          </p:sp>
        </p:grpSp>
        <p:grpSp>
          <p:nvGrpSpPr>
            <p:cNvPr id="65" name="组合 58"/>
            <p:cNvGrpSpPr>
              <a:grpSpLocks/>
            </p:cNvGrpSpPr>
            <p:nvPr/>
          </p:nvGrpSpPr>
          <p:grpSpPr bwMode="auto">
            <a:xfrm>
              <a:off x="1821967" y="2586633"/>
              <a:ext cx="277321" cy="274434"/>
              <a:chOff x="2267744" y="1280668"/>
              <a:chExt cx="360915" cy="357388"/>
            </a:xfrm>
          </p:grpSpPr>
          <p:sp>
            <p:nvSpPr>
              <p:cNvPr id="66" name="矩形 65"/>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67" name="Rectangle 40"/>
              <p:cNvSpPr>
                <a:spLocks noChangeArrowheads="1"/>
              </p:cNvSpPr>
              <p:nvPr/>
            </p:nvSpPr>
            <p:spPr bwMode="auto">
              <a:xfrm>
                <a:off x="2267744" y="1280668"/>
                <a:ext cx="360915"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2</a:t>
                </a:r>
                <a:endParaRPr kumimoji="1" lang="en-US" altLang="zh-CN" sz="1200" b="1" baseline="-25000" dirty="0">
                  <a:latin typeface="微软雅黑" pitchFamily="34" charset="-122"/>
                  <a:ea typeface="微软雅黑" pitchFamily="34" charset="-122"/>
                </a:endParaRPr>
              </a:p>
            </p:txBody>
          </p:sp>
        </p:grpSp>
        <p:grpSp>
          <p:nvGrpSpPr>
            <p:cNvPr id="68" name="组合 61"/>
            <p:cNvGrpSpPr>
              <a:grpSpLocks/>
            </p:cNvGrpSpPr>
            <p:nvPr/>
          </p:nvGrpSpPr>
          <p:grpSpPr bwMode="auto">
            <a:xfrm>
              <a:off x="1792847" y="3664535"/>
              <a:ext cx="277321" cy="274434"/>
              <a:chOff x="2244074" y="1280668"/>
              <a:chExt cx="358931" cy="357388"/>
            </a:xfrm>
          </p:grpSpPr>
          <p:sp>
            <p:nvSpPr>
              <p:cNvPr id="69" name="矩形 68"/>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70"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4</a:t>
                </a:r>
                <a:endParaRPr kumimoji="1" lang="en-US" altLang="zh-CN" sz="1200" b="1" baseline="-25000" dirty="0">
                  <a:latin typeface="微软雅黑" pitchFamily="34" charset="-122"/>
                  <a:ea typeface="微软雅黑" pitchFamily="34" charset="-122"/>
                </a:endParaRPr>
              </a:p>
            </p:txBody>
          </p:sp>
        </p:grpSp>
        <p:grpSp>
          <p:nvGrpSpPr>
            <p:cNvPr id="71" name="组合 64"/>
            <p:cNvGrpSpPr>
              <a:grpSpLocks/>
            </p:cNvGrpSpPr>
            <p:nvPr/>
          </p:nvGrpSpPr>
          <p:grpSpPr bwMode="auto">
            <a:xfrm>
              <a:off x="1801991" y="3100624"/>
              <a:ext cx="277321" cy="274434"/>
              <a:chOff x="2255909" y="1268760"/>
              <a:chExt cx="358931" cy="355702"/>
            </a:xfrm>
          </p:grpSpPr>
          <p:sp>
            <p:nvSpPr>
              <p:cNvPr id="72" name="矩形 71"/>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73" name="Rectangle 40"/>
              <p:cNvSpPr>
                <a:spLocks noChangeArrowheads="1"/>
              </p:cNvSpPr>
              <p:nvPr/>
            </p:nvSpPr>
            <p:spPr bwMode="auto">
              <a:xfrm>
                <a:off x="2255909" y="1268760"/>
                <a:ext cx="358931" cy="355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3</a:t>
                </a:r>
                <a:endParaRPr kumimoji="1" lang="en-US" altLang="zh-CN" sz="1200" b="1" baseline="-25000" dirty="0">
                  <a:latin typeface="微软雅黑" pitchFamily="34" charset="-122"/>
                  <a:ea typeface="微软雅黑" pitchFamily="34" charset="-122"/>
                </a:endParaRPr>
              </a:p>
            </p:txBody>
          </p:sp>
        </p:grpSp>
        <p:sp>
          <p:nvSpPr>
            <p:cNvPr id="74" name="Rectangle 34"/>
            <p:cNvSpPr>
              <a:spLocks noChangeArrowheads="1"/>
            </p:cNvSpPr>
            <p:nvPr/>
          </p:nvSpPr>
          <p:spPr bwMode="auto">
            <a:xfrm>
              <a:off x="911800" y="3617530"/>
              <a:ext cx="304571"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D</a:t>
              </a:r>
              <a:endParaRPr kumimoji="1" lang="en-US" altLang="zh-CN" sz="1200" b="1" baseline="-25000" dirty="0">
                <a:latin typeface="微软雅黑" pitchFamily="34" charset="-122"/>
                <a:ea typeface="微软雅黑" pitchFamily="34" charset="-122"/>
              </a:endParaRPr>
            </a:p>
          </p:txBody>
        </p:sp>
        <p:sp>
          <p:nvSpPr>
            <p:cNvPr id="75" name="Rectangle 34"/>
            <p:cNvSpPr>
              <a:spLocks noChangeArrowheads="1"/>
            </p:cNvSpPr>
            <p:nvPr/>
          </p:nvSpPr>
          <p:spPr bwMode="auto">
            <a:xfrm>
              <a:off x="909900" y="3051755"/>
              <a:ext cx="288542"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B</a:t>
              </a:r>
              <a:endParaRPr kumimoji="1" lang="en-US" altLang="zh-CN" sz="1200" b="1" baseline="-25000" dirty="0">
                <a:latin typeface="微软雅黑" pitchFamily="34" charset="-122"/>
                <a:ea typeface="微软雅黑" pitchFamily="34" charset="-122"/>
              </a:endParaRPr>
            </a:p>
          </p:txBody>
        </p:sp>
        <p:grpSp>
          <p:nvGrpSpPr>
            <p:cNvPr id="76" name="组合 75"/>
            <p:cNvGrpSpPr/>
            <p:nvPr/>
          </p:nvGrpSpPr>
          <p:grpSpPr>
            <a:xfrm>
              <a:off x="2140853" y="2255290"/>
              <a:ext cx="1945905" cy="1377898"/>
              <a:chOff x="2208968" y="2283000"/>
              <a:chExt cx="1945905" cy="1377898"/>
            </a:xfrm>
          </p:grpSpPr>
          <p:sp>
            <p:nvSpPr>
              <p:cNvPr id="77" name="Rectangle 44"/>
              <p:cNvSpPr>
                <a:spLocks noChangeArrowheads="1"/>
              </p:cNvSpPr>
              <p:nvPr/>
            </p:nvSpPr>
            <p:spPr bwMode="auto">
              <a:xfrm>
                <a:off x="2248098" y="2551856"/>
                <a:ext cx="1783576" cy="1109042"/>
              </a:xfrm>
              <a:prstGeom prst="rect">
                <a:avLst/>
              </a:prstGeom>
              <a:solidFill>
                <a:schemeClr val="bg1"/>
              </a:solidFill>
              <a:ln w="9525">
                <a:solidFill>
                  <a:schemeClr val="tx1"/>
                </a:solidFill>
                <a:miter lim="800000"/>
                <a:headEnd/>
                <a:tailEnd/>
              </a:ln>
            </p:spPr>
            <p:txBody>
              <a:bodyPr wrap="none" anchor="ctr"/>
              <a:lstStyle/>
              <a:p>
                <a:endParaRPr lang="zh-CN" altLang="en-US" sz="1200" b="1">
                  <a:latin typeface="微软雅黑" pitchFamily="34" charset="-122"/>
                  <a:ea typeface="微软雅黑" pitchFamily="34" charset="-122"/>
                </a:endParaRPr>
              </a:p>
            </p:txBody>
          </p:sp>
          <p:sp>
            <p:nvSpPr>
              <p:cNvPr id="78" name="Rectangle 49"/>
              <p:cNvSpPr>
                <a:spLocks noChangeArrowheads="1"/>
              </p:cNvSpPr>
              <p:nvPr/>
            </p:nvSpPr>
            <p:spPr bwMode="auto">
              <a:xfrm>
                <a:off x="2208968" y="2521979"/>
                <a:ext cx="1945905" cy="461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p>
                <a:pPr defTabSz="762000" eaLnBrk="0" hangingPunct="0">
                  <a:lnSpc>
                    <a:spcPct val="115000"/>
                  </a:lnSpc>
                </a:pPr>
                <a:r>
                  <a:rPr kumimoji="1" lang="en-US" altLang="zh-CN" sz="1050" b="1" dirty="0">
                    <a:solidFill>
                      <a:srgbClr val="0000FF"/>
                    </a:solidFill>
                    <a:latin typeface="微软雅黑" pitchFamily="34" charset="-122"/>
                    <a:ea typeface="微软雅黑" pitchFamily="34" charset="-122"/>
                  </a:rPr>
                  <a:t>MAC</a:t>
                </a:r>
                <a:r>
                  <a:rPr kumimoji="1" lang="zh-CN" altLang="en-US" sz="1050" b="1" dirty="0">
                    <a:solidFill>
                      <a:srgbClr val="0000FF"/>
                    </a:solidFill>
                    <a:latin typeface="微软雅黑" pitchFamily="34" charset="-122"/>
                    <a:ea typeface="微软雅黑" pitchFamily="34" charset="-122"/>
                  </a:rPr>
                  <a:t>地址   接口    有效时间</a:t>
                </a:r>
              </a:p>
              <a:p>
                <a:pPr defTabSz="762000" eaLnBrk="0" hangingPunct="0">
                  <a:lnSpc>
                    <a:spcPct val="115000"/>
                  </a:lnSpc>
                </a:pPr>
                <a:r>
                  <a:rPr kumimoji="1" lang="zh-CN" altLang="en-US" sz="1050" b="1" dirty="0">
                    <a:solidFill>
                      <a:srgbClr val="0000FF"/>
                    </a:solidFill>
                    <a:latin typeface="微软雅黑" pitchFamily="34" charset="-122"/>
                    <a:ea typeface="微软雅黑" pitchFamily="34" charset="-122"/>
                  </a:rPr>
                  <a:t>   </a:t>
                </a:r>
                <a:endParaRPr kumimoji="1" lang="en-US" altLang="zh-CN" sz="1050" b="1" baseline="-25000" dirty="0">
                  <a:solidFill>
                    <a:srgbClr val="0000FF"/>
                  </a:solidFill>
                  <a:latin typeface="微软雅黑" pitchFamily="34" charset="-122"/>
                  <a:ea typeface="微软雅黑" pitchFamily="34" charset="-122"/>
                </a:endParaRPr>
              </a:p>
            </p:txBody>
          </p:sp>
          <p:sp>
            <p:nvSpPr>
              <p:cNvPr id="79" name="Line 50"/>
              <p:cNvSpPr>
                <a:spLocks noChangeShapeType="1"/>
              </p:cNvSpPr>
              <p:nvPr/>
            </p:nvSpPr>
            <p:spPr bwMode="auto">
              <a:xfrm>
                <a:off x="2968302" y="2551856"/>
                <a:ext cx="0" cy="11090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80" name="Line 45"/>
              <p:cNvSpPr>
                <a:spLocks noChangeShapeType="1"/>
              </p:cNvSpPr>
              <p:nvPr/>
            </p:nvSpPr>
            <p:spPr bwMode="auto">
              <a:xfrm>
                <a:off x="2248098" y="2773176"/>
                <a:ext cx="178357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81" name="Line 46"/>
              <p:cNvSpPr>
                <a:spLocks noChangeShapeType="1"/>
              </p:cNvSpPr>
              <p:nvPr/>
            </p:nvSpPr>
            <p:spPr bwMode="auto">
              <a:xfrm>
                <a:off x="2248098" y="2994495"/>
                <a:ext cx="178357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82" name="Line 47"/>
              <p:cNvSpPr>
                <a:spLocks noChangeShapeType="1"/>
              </p:cNvSpPr>
              <p:nvPr/>
            </p:nvSpPr>
            <p:spPr bwMode="auto">
              <a:xfrm>
                <a:off x="2248098" y="3215814"/>
                <a:ext cx="1783578" cy="122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83" name="Line 66"/>
              <p:cNvSpPr>
                <a:spLocks noChangeShapeType="1"/>
              </p:cNvSpPr>
              <p:nvPr/>
            </p:nvSpPr>
            <p:spPr bwMode="auto">
              <a:xfrm>
                <a:off x="2248098" y="3437133"/>
                <a:ext cx="1783578" cy="122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84" name="Rectangle 24"/>
              <p:cNvSpPr>
                <a:spLocks noChangeArrowheads="1"/>
              </p:cNvSpPr>
              <p:nvPr/>
            </p:nvSpPr>
            <p:spPr bwMode="auto">
              <a:xfrm>
                <a:off x="2746695" y="2283000"/>
                <a:ext cx="721352"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zh-CN" altLang="en-US" sz="1400" b="1" dirty="0">
                    <a:solidFill>
                      <a:schemeClr val="bg1"/>
                    </a:solidFill>
                    <a:latin typeface="微软雅黑" pitchFamily="34" charset="-122"/>
                    <a:ea typeface="微软雅黑" pitchFamily="34" charset="-122"/>
                  </a:rPr>
                  <a:t>交换表</a:t>
                </a:r>
                <a:endParaRPr kumimoji="1" lang="en-US" altLang="zh-CN" sz="1400" b="1" dirty="0">
                  <a:solidFill>
                    <a:schemeClr val="bg1"/>
                  </a:solidFill>
                  <a:latin typeface="微软雅黑" pitchFamily="34" charset="-122"/>
                  <a:ea typeface="微软雅黑" pitchFamily="34" charset="-122"/>
                </a:endParaRPr>
              </a:p>
            </p:txBody>
          </p:sp>
          <p:sp>
            <p:nvSpPr>
              <p:cNvPr id="85" name="Line 50"/>
              <p:cNvSpPr>
                <a:spLocks noChangeShapeType="1"/>
              </p:cNvSpPr>
              <p:nvPr/>
            </p:nvSpPr>
            <p:spPr bwMode="auto">
              <a:xfrm>
                <a:off x="3420721" y="2551856"/>
                <a:ext cx="0" cy="11090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grpSp>
        <p:sp>
          <p:nvSpPr>
            <p:cNvPr id="86" name="Rectangle 34"/>
            <p:cNvSpPr>
              <a:spLocks noChangeArrowheads="1"/>
            </p:cNvSpPr>
            <p:nvPr/>
          </p:nvSpPr>
          <p:spPr bwMode="auto">
            <a:xfrm>
              <a:off x="893574" y="2511295"/>
              <a:ext cx="286939"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C</a:t>
              </a:r>
              <a:endParaRPr kumimoji="1" lang="en-US" altLang="zh-CN" sz="1200" b="1" baseline="-25000" dirty="0">
                <a:latin typeface="微软雅黑" pitchFamily="34" charset="-122"/>
                <a:ea typeface="微软雅黑" pitchFamily="34" charset="-122"/>
              </a:endParaRPr>
            </a:p>
          </p:txBody>
        </p:sp>
        <p:pic>
          <p:nvPicPr>
            <p:cNvPr id="87"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9167" y="194325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88"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9167" y="249408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89"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9167" y="3015049"/>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90"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9167" y="3579734"/>
              <a:ext cx="437685" cy="437685"/>
            </a:xfrm>
            <a:prstGeom prst="rect">
              <a:avLst/>
            </a:prstGeom>
            <a:noFill/>
            <a:extLst>
              <a:ext uri="{909E8E84-426E-40DD-AFC4-6F175D3DCCD1}">
                <a14:hiddenFill xmlns:a14="http://schemas.microsoft.com/office/drawing/2010/main">
                  <a:solidFill>
                    <a:srgbClr val="FFFFFF"/>
                  </a:solidFill>
                </a14:hiddenFill>
              </a:ext>
            </a:extLst>
          </p:spPr>
        </p:pic>
        <p:grpSp>
          <p:nvGrpSpPr>
            <p:cNvPr id="42" name="组合 61"/>
            <p:cNvGrpSpPr>
              <a:grpSpLocks/>
            </p:cNvGrpSpPr>
            <p:nvPr/>
          </p:nvGrpSpPr>
          <p:grpSpPr bwMode="auto">
            <a:xfrm>
              <a:off x="3785096" y="2034606"/>
              <a:ext cx="277321" cy="274434"/>
              <a:chOff x="2244074" y="1280668"/>
              <a:chExt cx="358931" cy="357388"/>
            </a:xfrm>
          </p:grpSpPr>
          <p:sp>
            <p:nvSpPr>
              <p:cNvPr id="43" name="矩形 42"/>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44"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5</a:t>
                </a:r>
                <a:endParaRPr kumimoji="1" lang="en-US" altLang="zh-CN" sz="1200" b="1" baseline="-25000" dirty="0">
                  <a:latin typeface="微软雅黑" pitchFamily="34" charset="-122"/>
                  <a:ea typeface="微软雅黑" pitchFamily="34" charset="-122"/>
                </a:endParaRPr>
              </a:p>
            </p:txBody>
          </p:sp>
        </p:grpSp>
        <p:grpSp>
          <p:nvGrpSpPr>
            <p:cNvPr id="46" name="组合 61"/>
            <p:cNvGrpSpPr>
              <a:grpSpLocks/>
            </p:cNvGrpSpPr>
            <p:nvPr/>
          </p:nvGrpSpPr>
          <p:grpSpPr bwMode="auto">
            <a:xfrm>
              <a:off x="3785094" y="3696386"/>
              <a:ext cx="277321" cy="274434"/>
              <a:chOff x="2244078" y="1280673"/>
              <a:chExt cx="358932" cy="357390"/>
            </a:xfrm>
          </p:grpSpPr>
          <p:sp>
            <p:nvSpPr>
              <p:cNvPr id="47" name="矩形 46"/>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48" name="Rectangle 40"/>
              <p:cNvSpPr>
                <a:spLocks noChangeArrowheads="1"/>
              </p:cNvSpPr>
              <p:nvPr/>
            </p:nvSpPr>
            <p:spPr bwMode="auto">
              <a:xfrm>
                <a:off x="2244078" y="1280673"/>
                <a:ext cx="358932" cy="357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6</a:t>
                </a:r>
              </a:p>
            </p:txBody>
          </p:sp>
        </p:grpSp>
      </p:grpSp>
      <p:sp>
        <p:nvSpPr>
          <p:cNvPr id="10" name="矩形 9"/>
          <p:cNvSpPr/>
          <p:nvPr/>
        </p:nvSpPr>
        <p:spPr>
          <a:xfrm>
            <a:off x="1582778" y="3639245"/>
            <a:ext cx="6521672" cy="707886"/>
          </a:xfrm>
          <a:prstGeom prst="rect">
            <a:avLst/>
          </a:prstGeom>
        </p:spPr>
        <p:txBody>
          <a:bodyPr wrap="square">
            <a:spAutoFit/>
          </a:bodyPr>
          <a:lstStyle/>
          <a:p>
            <a:pPr>
              <a:lnSpc>
                <a:spcPts val="2400"/>
              </a:lnSpc>
            </a:pPr>
            <a:r>
              <a:rPr lang="zh-CN" altLang="en-US" sz="1600" b="1" dirty="0">
                <a:latin typeface="微软雅黑" pitchFamily="34" charset="-122"/>
                <a:ea typeface="微软雅黑" pitchFamily="34" charset="-122"/>
              </a:rPr>
              <a:t>假设：</a:t>
            </a:r>
            <a:r>
              <a:rPr lang="en-US" altLang="zh-CN" sz="1600" b="1" dirty="0">
                <a:latin typeface="微软雅黑" pitchFamily="34" charset="-122"/>
                <a:ea typeface="微软雅黑" pitchFamily="34" charset="-122"/>
              </a:rPr>
              <a:t>A </a:t>
            </a:r>
            <a:r>
              <a:rPr lang="zh-CN" altLang="en-US" sz="1600" b="1" dirty="0">
                <a:latin typeface="微软雅黑" pitchFamily="34" charset="-122"/>
                <a:ea typeface="微软雅黑" pitchFamily="34" charset="-122"/>
              </a:rPr>
              <a:t>向 </a:t>
            </a:r>
            <a:r>
              <a:rPr lang="en-US" altLang="zh-CN" sz="1600" b="1" dirty="0">
                <a:latin typeface="微软雅黑" pitchFamily="34" charset="-122"/>
                <a:ea typeface="微软雅黑" pitchFamily="34" charset="-122"/>
              </a:rPr>
              <a:t>B </a:t>
            </a:r>
            <a:r>
              <a:rPr lang="zh-CN" altLang="en-US" sz="1600" b="1" dirty="0">
                <a:latin typeface="微软雅黑" pitchFamily="34" charset="-122"/>
                <a:ea typeface="微软雅黑" pitchFamily="34" charset="-122"/>
              </a:rPr>
              <a:t>发送了一帧，</a:t>
            </a:r>
            <a:r>
              <a:rPr lang="en-US" altLang="zh-CN" sz="1600" b="1" dirty="0">
                <a:latin typeface="微软雅黑" pitchFamily="34" charset="-122"/>
                <a:ea typeface="微软雅黑" pitchFamily="34" charset="-122"/>
              </a:rPr>
              <a:t>C </a:t>
            </a:r>
            <a:r>
              <a:rPr lang="zh-CN" altLang="en-US" sz="1600" b="1" dirty="0">
                <a:latin typeface="微软雅黑" pitchFamily="34" charset="-122"/>
                <a:ea typeface="微软雅黑" pitchFamily="34" charset="-122"/>
              </a:rPr>
              <a:t>向 </a:t>
            </a:r>
            <a:r>
              <a:rPr lang="en-US" altLang="zh-CN" sz="1600" b="1" dirty="0">
                <a:latin typeface="微软雅黑" pitchFamily="34" charset="-122"/>
                <a:ea typeface="微软雅黑" pitchFamily="34" charset="-122"/>
              </a:rPr>
              <a:t>E </a:t>
            </a:r>
            <a:r>
              <a:rPr lang="zh-CN" altLang="en-US" sz="1600" b="1" dirty="0">
                <a:latin typeface="微软雅黑" pitchFamily="34" charset="-122"/>
                <a:ea typeface="微软雅黑" pitchFamily="34" charset="-122"/>
              </a:rPr>
              <a:t>发送了一帧，</a:t>
            </a:r>
            <a:r>
              <a:rPr lang="en-US" altLang="zh-CN" sz="1600" b="1" dirty="0">
                <a:latin typeface="微软雅黑" pitchFamily="34" charset="-122"/>
                <a:ea typeface="微软雅黑" pitchFamily="34" charset="-122"/>
              </a:rPr>
              <a:t>E </a:t>
            </a:r>
            <a:r>
              <a:rPr lang="zh-CN" altLang="en-US" sz="1600" b="1" dirty="0">
                <a:latin typeface="微软雅黑" pitchFamily="34" charset="-122"/>
                <a:ea typeface="微软雅黑" pitchFamily="34" charset="-122"/>
              </a:rPr>
              <a:t>向 </a:t>
            </a:r>
            <a:r>
              <a:rPr lang="en-US" altLang="zh-CN" sz="1600" b="1" dirty="0">
                <a:latin typeface="微软雅黑" pitchFamily="34" charset="-122"/>
                <a:ea typeface="微软雅黑" pitchFamily="34" charset="-122"/>
              </a:rPr>
              <a:t>A </a:t>
            </a:r>
            <a:r>
              <a:rPr lang="zh-CN" altLang="en-US" sz="1600" b="1" dirty="0">
                <a:latin typeface="微软雅黑" pitchFamily="34" charset="-122"/>
                <a:ea typeface="微软雅黑" pitchFamily="34" charset="-122"/>
              </a:rPr>
              <a:t>发送了一帧。</a:t>
            </a:r>
            <a:endParaRPr lang="en-US" altLang="zh-CN" sz="1600" b="1" dirty="0">
              <a:latin typeface="微软雅黑" pitchFamily="34" charset="-122"/>
              <a:ea typeface="微软雅黑" pitchFamily="34" charset="-122"/>
            </a:endParaRPr>
          </a:p>
          <a:p>
            <a:pPr>
              <a:lnSpc>
                <a:spcPts val="2400"/>
              </a:lnSpc>
            </a:pPr>
            <a:r>
              <a:rPr lang="zh-CN" altLang="en-US" sz="1600" b="1" dirty="0">
                <a:solidFill>
                  <a:srgbClr val="0000FF"/>
                </a:solidFill>
                <a:latin typeface="微软雅黑" pitchFamily="34" charset="-122"/>
                <a:ea typeface="微软雅黑" pitchFamily="34" charset="-122"/>
              </a:rPr>
              <a:t>请分析：</a:t>
            </a:r>
            <a:r>
              <a:rPr lang="zh-CN" altLang="en-US" sz="1600" b="1" dirty="0">
                <a:latin typeface="微软雅黑" pitchFamily="34" charset="-122"/>
                <a:ea typeface="微软雅黑" pitchFamily="34" charset="-122"/>
              </a:rPr>
              <a:t>此时，</a:t>
            </a:r>
            <a:r>
              <a:rPr lang="en-US" altLang="zh-CN" sz="1600" b="1" dirty="0">
                <a:latin typeface="微软雅黑" pitchFamily="34" charset="-122"/>
                <a:ea typeface="微软雅黑" pitchFamily="34" charset="-122"/>
              </a:rPr>
              <a:t>S1 </a:t>
            </a:r>
            <a:r>
              <a:rPr lang="zh-CN" altLang="en-US" sz="1600" b="1" dirty="0">
                <a:latin typeface="微软雅黑" pitchFamily="34" charset="-122"/>
                <a:ea typeface="微软雅黑" pitchFamily="34" charset="-122"/>
              </a:rPr>
              <a:t>和 </a:t>
            </a:r>
            <a:r>
              <a:rPr lang="en-US" altLang="zh-CN" sz="1600" b="1" dirty="0">
                <a:latin typeface="微软雅黑" pitchFamily="34" charset="-122"/>
                <a:ea typeface="微软雅黑" pitchFamily="34" charset="-122"/>
              </a:rPr>
              <a:t>S2 </a:t>
            </a:r>
            <a:r>
              <a:rPr lang="zh-CN" altLang="en-US" sz="1600" b="1" dirty="0">
                <a:latin typeface="微软雅黑" pitchFamily="34" charset="-122"/>
                <a:ea typeface="微软雅黑" pitchFamily="34" charset="-122"/>
              </a:rPr>
              <a:t>的交换表内容分别是什么？</a:t>
            </a:r>
          </a:p>
        </p:txBody>
      </p:sp>
      <p:sp>
        <p:nvSpPr>
          <p:cNvPr id="2" name="灯片编号占位符 1">
            <a:extLst>
              <a:ext uri="{FF2B5EF4-FFF2-40B4-BE49-F238E27FC236}">
                <a16:creationId xmlns:a16="http://schemas.microsoft.com/office/drawing/2014/main" id="{D1493F99-0B64-4F7E-A355-E26E43BD673B}"/>
              </a:ext>
            </a:extLst>
          </p:cNvPr>
          <p:cNvSpPr>
            <a:spLocks noGrp="1"/>
          </p:cNvSpPr>
          <p:nvPr>
            <p:ph type="sldNum" sz="quarter" idx="12"/>
          </p:nvPr>
        </p:nvSpPr>
        <p:spPr/>
        <p:txBody>
          <a:bodyPr/>
          <a:lstStyle/>
          <a:p>
            <a:fld id="{C485880C-E2C3-4DAB-AE74-D9BE691626AC}" type="slidenum">
              <a:rPr lang="zh-CN" altLang="en-US" smtClean="0"/>
              <a:pPr/>
              <a:t>112</a:t>
            </a:fld>
            <a:endParaRPr lang="zh-CN" altLang="en-US"/>
          </a:p>
        </p:txBody>
      </p:sp>
    </p:spTree>
    <p:extLst>
      <p:ext uri="{BB962C8B-B14F-4D97-AF65-F5344CB8AC3E}">
        <p14:creationId xmlns:p14="http://schemas.microsoft.com/office/powerpoint/2010/main" val="3516198975"/>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5"/>
          <p:cNvSpPr>
            <a:spLocks noChangeArrowheads="1"/>
          </p:cNvSpPr>
          <p:nvPr/>
        </p:nvSpPr>
        <p:spPr bwMode="auto">
          <a:xfrm>
            <a:off x="502919" y="643533"/>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Rectangle 6"/>
          <p:cNvSpPr>
            <a:spLocks noChangeArrowheads="1"/>
          </p:cNvSpPr>
          <p:nvPr/>
        </p:nvSpPr>
        <p:spPr bwMode="auto">
          <a:xfrm>
            <a:off x="3202762" y="620443"/>
            <a:ext cx="272863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2 </a:t>
            </a:r>
            <a:r>
              <a:rPr lang="zh-CN" altLang="en-US" sz="2000" b="1" dirty="0">
                <a:solidFill>
                  <a:schemeClr val="bg1"/>
                </a:solidFill>
                <a:latin typeface="微软雅黑" pitchFamily="34" charset="-122"/>
                <a:ea typeface="微软雅黑" pitchFamily="34" charset="-122"/>
              </a:rPr>
              <a:t>台以太网交换机互连</a:t>
            </a:r>
            <a:endParaRPr lang="fr-FR" altLang="zh-CN" sz="2000" b="1" dirty="0">
              <a:solidFill>
                <a:schemeClr val="bg1"/>
              </a:solidFill>
              <a:latin typeface="微软雅黑" pitchFamily="34" charset="-122"/>
              <a:ea typeface="微软雅黑" pitchFamily="34" charset="-122"/>
            </a:endParaRPr>
          </a:p>
        </p:txBody>
      </p:sp>
      <p:sp>
        <p:nvSpPr>
          <p:cNvPr id="129" name="圆角矩形 128"/>
          <p:cNvSpPr/>
          <p:nvPr/>
        </p:nvSpPr>
        <p:spPr>
          <a:xfrm>
            <a:off x="502919" y="1078752"/>
            <a:ext cx="8129015" cy="3317601"/>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130" name="直接连接符 129"/>
          <p:cNvCxnSpPr/>
          <p:nvPr/>
        </p:nvCxnSpPr>
        <p:spPr>
          <a:xfrm>
            <a:off x="3704586" y="1638437"/>
            <a:ext cx="174065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31" name="组合 130"/>
          <p:cNvGrpSpPr/>
          <p:nvPr/>
        </p:nvGrpSpPr>
        <p:grpSpPr>
          <a:xfrm>
            <a:off x="5306576" y="1156881"/>
            <a:ext cx="3159985" cy="2366653"/>
            <a:chOff x="5467217" y="1680542"/>
            <a:chExt cx="3159985" cy="2366653"/>
          </a:xfrm>
        </p:grpSpPr>
        <p:sp>
          <p:nvSpPr>
            <p:cNvPr id="132" name="矩形 131"/>
            <p:cNvSpPr/>
            <p:nvPr/>
          </p:nvSpPr>
          <p:spPr>
            <a:xfrm>
              <a:off x="5481206" y="1995407"/>
              <a:ext cx="2209376" cy="2051788"/>
            </a:xfrm>
            <a:prstGeom prst="rect">
              <a:avLst/>
            </a:prstGeom>
            <a:solidFill>
              <a:srgbClr val="0000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200" dirty="0">
                  <a:latin typeface="微软雅黑" pitchFamily="34" charset="-122"/>
                  <a:ea typeface="微软雅黑" pitchFamily="34" charset="-122"/>
                </a:rPr>
                <a:t> </a:t>
              </a:r>
              <a:endParaRPr lang="zh-CN" altLang="en-US" sz="1200" dirty="0">
                <a:latin typeface="微软雅黑" pitchFamily="34" charset="-122"/>
                <a:ea typeface="微软雅黑" pitchFamily="34" charset="-122"/>
              </a:endParaRPr>
            </a:p>
          </p:txBody>
        </p:sp>
        <p:cxnSp>
          <p:nvCxnSpPr>
            <p:cNvPr id="133" name="直接连接符 132"/>
            <p:cNvCxnSpPr/>
            <p:nvPr/>
          </p:nvCxnSpPr>
          <p:spPr>
            <a:xfrm flipH="1">
              <a:off x="7604253" y="3793563"/>
              <a:ext cx="6608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4" name="直接连接符 133"/>
            <p:cNvCxnSpPr/>
            <p:nvPr/>
          </p:nvCxnSpPr>
          <p:spPr>
            <a:xfrm>
              <a:off x="7604253" y="2715661"/>
              <a:ext cx="6716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5" name="直接连接符 134"/>
            <p:cNvCxnSpPr/>
            <p:nvPr/>
          </p:nvCxnSpPr>
          <p:spPr>
            <a:xfrm flipH="1">
              <a:off x="7627126" y="3239407"/>
              <a:ext cx="63796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6" name="直接连接符 135"/>
            <p:cNvCxnSpPr/>
            <p:nvPr/>
          </p:nvCxnSpPr>
          <p:spPr>
            <a:xfrm>
              <a:off x="7604253" y="2159938"/>
              <a:ext cx="6625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7" name="Rectangle 24"/>
            <p:cNvSpPr>
              <a:spLocks noChangeArrowheads="1"/>
            </p:cNvSpPr>
            <p:nvPr/>
          </p:nvSpPr>
          <p:spPr bwMode="auto">
            <a:xfrm>
              <a:off x="5801643" y="1680542"/>
              <a:ext cx="1530869"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kumimoji="1" lang="zh-CN" altLang="en-US" sz="1400" b="1" dirty="0">
                  <a:solidFill>
                    <a:srgbClr val="0000FF"/>
                  </a:solidFill>
                  <a:latin typeface="微软雅黑" pitchFamily="34" charset="-122"/>
                  <a:ea typeface="微软雅黑" pitchFamily="34" charset="-122"/>
                </a:rPr>
                <a:t>以太网交换机 </a:t>
              </a:r>
              <a:r>
                <a:rPr kumimoji="1" lang="en-US" altLang="zh-CN" sz="1400" b="1" dirty="0">
                  <a:solidFill>
                    <a:srgbClr val="0000FF"/>
                  </a:solidFill>
                  <a:latin typeface="微软雅黑" pitchFamily="34" charset="-122"/>
                  <a:ea typeface="微软雅黑" pitchFamily="34" charset="-122"/>
                </a:rPr>
                <a:t>S2</a:t>
              </a:r>
            </a:p>
          </p:txBody>
        </p:sp>
        <p:sp>
          <p:nvSpPr>
            <p:cNvPr id="138" name="Rectangle 34"/>
            <p:cNvSpPr>
              <a:spLocks noChangeArrowheads="1"/>
            </p:cNvSpPr>
            <p:nvPr/>
          </p:nvSpPr>
          <p:spPr bwMode="auto">
            <a:xfrm>
              <a:off x="8349882" y="1958293"/>
              <a:ext cx="270909"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E</a:t>
              </a:r>
            </a:p>
          </p:txBody>
        </p:sp>
        <p:grpSp>
          <p:nvGrpSpPr>
            <p:cNvPr id="139" name="组合 57"/>
            <p:cNvGrpSpPr>
              <a:grpSpLocks/>
            </p:cNvGrpSpPr>
            <p:nvPr/>
          </p:nvGrpSpPr>
          <p:grpSpPr bwMode="auto">
            <a:xfrm>
              <a:off x="7460289" y="2022721"/>
              <a:ext cx="277321" cy="274434"/>
              <a:chOff x="2255844" y="1268760"/>
              <a:chExt cx="360915" cy="356296"/>
            </a:xfrm>
          </p:grpSpPr>
          <p:sp>
            <p:nvSpPr>
              <p:cNvPr id="172" name="矩形 171"/>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173" name="Rectangle 40"/>
              <p:cNvSpPr>
                <a:spLocks noChangeArrowheads="1"/>
              </p:cNvSpPr>
              <p:nvPr/>
            </p:nvSpPr>
            <p:spPr bwMode="auto">
              <a:xfrm>
                <a:off x="2255844" y="1268760"/>
                <a:ext cx="360915" cy="356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1</a:t>
                </a:r>
                <a:endParaRPr kumimoji="1" lang="en-US" altLang="zh-CN" sz="1200" b="1" baseline="-25000" dirty="0">
                  <a:latin typeface="微软雅黑" pitchFamily="34" charset="-122"/>
                  <a:ea typeface="微软雅黑" pitchFamily="34" charset="-122"/>
                </a:endParaRPr>
              </a:p>
            </p:txBody>
          </p:sp>
        </p:grpSp>
        <p:grpSp>
          <p:nvGrpSpPr>
            <p:cNvPr id="140" name="组合 58"/>
            <p:cNvGrpSpPr>
              <a:grpSpLocks/>
            </p:cNvGrpSpPr>
            <p:nvPr/>
          </p:nvGrpSpPr>
          <p:grpSpPr bwMode="auto">
            <a:xfrm>
              <a:off x="7469432" y="2586633"/>
              <a:ext cx="277321" cy="274434"/>
              <a:chOff x="2267744" y="1280668"/>
              <a:chExt cx="360915" cy="357388"/>
            </a:xfrm>
          </p:grpSpPr>
          <p:sp>
            <p:nvSpPr>
              <p:cNvPr id="170" name="矩形 169"/>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171" name="Rectangle 40"/>
              <p:cNvSpPr>
                <a:spLocks noChangeArrowheads="1"/>
              </p:cNvSpPr>
              <p:nvPr/>
            </p:nvSpPr>
            <p:spPr bwMode="auto">
              <a:xfrm>
                <a:off x="2267744" y="1280668"/>
                <a:ext cx="360915"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2</a:t>
                </a:r>
                <a:endParaRPr kumimoji="1" lang="en-US" altLang="zh-CN" sz="1200" b="1" baseline="-25000" dirty="0">
                  <a:latin typeface="微软雅黑" pitchFamily="34" charset="-122"/>
                  <a:ea typeface="微软雅黑" pitchFamily="34" charset="-122"/>
                </a:endParaRPr>
              </a:p>
            </p:txBody>
          </p:sp>
        </p:grpSp>
        <p:grpSp>
          <p:nvGrpSpPr>
            <p:cNvPr id="141" name="组合 61"/>
            <p:cNvGrpSpPr>
              <a:grpSpLocks/>
            </p:cNvGrpSpPr>
            <p:nvPr/>
          </p:nvGrpSpPr>
          <p:grpSpPr bwMode="auto">
            <a:xfrm>
              <a:off x="7440312" y="3664535"/>
              <a:ext cx="277321" cy="274434"/>
              <a:chOff x="2244074" y="1280668"/>
              <a:chExt cx="358931" cy="357388"/>
            </a:xfrm>
          </p:grpSpPr>
          <p:sp>
            <p:nvSpPr>
              <p:cNvPr id="168" name="矩形 167"/>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169"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4</a:t>
                </a:r>
                <a:endParaRPr kumimoji="1" lang="en-US" altLang="zh-CN" sz="1200" b="1" baseline="-25000" dirty="0">
                  <a:latin typeface="微软雅黑" pitchFamily="34" charset="-122"/>
                  <a:ea typeface="微软雅黑" pitchFamily="34" charset="-122"/>
                </a:endParaRPr>
              </a:p>
            </p:txBody>
          </p:sp>
        </p:grpSp>
        <p:grpSp>
          <p:nvGrpSpPr>
            <p:cNvPr id="142" name="组合 64"/>
            <p:cNvGrpSpPr>
              <a:grpSpLocks/>
            </p:cNvGrpSpPr>
            <p:nvPr/>
          </p:nvGrpSpPr>
          <p:grpSpPr bwMode="auto">
            <a:xfrm>
              <a:off x="7449456" y="3100624"/>
              <a:ext cx="277321" cy="274434"/>
              <a:chOff x="2255909" y="1268760"/>
              <a:chExt cx="358931" cy="355702"/>
            </a:xfrm>
          </p:grpSpPr>
          <p:sp>
            <p:nvSpPr>
              <p:cNvPr id="166" name="矩形 165"/>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167" name="Rectangle 40"/>
              <p:cNvSpPr>
                <a:spLocks noChangeArrowheads="1"/>
              </p:cNvSpPr>
              <p:nvPr/>
            </p:nvSpPr>
            <p:spPr bwMode="auto">
              <a:xfrm>
                <a:off x="2255909" y="1268760"/>
                <a:ext cx="358931" cy="355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3</a:t>
                </a:r>
                <a:endParaRPr kumimoji="1" lang="en-US" altLang="zh-CN" sz="1200" b="1" baseline="-25000" dirty="0">
                  <a:latin typeface="微软雅黑" pitchFamily="34" charset="-122"/>
                  <a:ea typeface="微软雅黑" pitchFamily="34" charset="-122"/>
                </a:endParaRPr>
              </a:p>
            </p:txBody>
          </p:sp>
        </p:grpSp>
        <p:sp>
          <p:nvSpPr>
            <p:cNvPr id="143" name="Rectangle 34"/>
            <p:cNvSpPr>
              <a:spLocks noChangeArrowheads="1"/>
            </p:cNvSpPr>
            <p:nvPr/>
          </p:nvSpPr>
          <p:spPr bwMode="auto">
            <a:xfrm>
              <a:off x="8317821" y="3617530"/>
              <a:ext cx="309381"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H</a:t>
              </a:r>
              <a:endParaRPr kumimoji="1" lang="en-US" altLang="zh-CN" sz="1200" b="1" baseline="-25000" dirty="0">
                <a:latin typeface="微软雅黑" pitchFamily="34" charset="-122"/>
                <a:ea typeface="微软雅黑" pitchFamily="34" charset="-122"/>
              </a:endParaRPr>
            </a:p>
          </p:txBody>
        </p:sp>
        <p:sp>
          <p:nvSpPr>
            <p:cNvPr id="144" name="Rectangle 34"/>
            <p:cNvSpPr>
              <a:spLocks noChangeArrowheads="1"/>
            </p:cNvSpPr>
            <p:nvPr/>
          </p:nvSpPr>
          <p:spPr bwMode="auto">
            <a:xfrm>
              <a:off x="8311410" y="3051755"/>
              <a:ext cx="299763"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G</a:t>
              </a:r>
              <a:endParaRPr kumimoji="1" lang="en-US" altLang="zh-CN" sz="1200" b="1" baseline="-25000" dirty="0">
                <a:latin typeface="微软雅黑" pitchFamily="34" charset="-122"/>
                <a:ea typeface="微软雅黑" pitchFamily="34" charset="-122"/>
              </a:endParaRPr>
            </a:p>
          </p:txBody>
        </p:sp>
        <p:grpSp>
          <p:nvGrpSpPr>
            <p:cNvPr id="145" name="组合 144"/>
            <p:cNvGrpSpPr/>
            <p:nvPr/>
          </p:nvGrpSpPr>
          <p:grpSpPr>
            <a:xfrm>
              <a:off x="5567372" y="2255290"/>
              <a:ext cx="1968560" cy="1377898"/>
              <a:chOff x="1976244" y="2283000"/>
              <a:chExt cx="1968560" cy="1377898"/>
            </a:xfrm>
          </p:grpSpPr>
          <p:sp>
            <p:nvSpPr>
              <p:cNvPr id="157" name="Rectangle 44"/>
              <p:cNvSpPr>
                <a:spLocks noChangeArrowheads="1"/>
              </p:cNvSpPr>
              <p:nvPr/>
            </p:nvSpPr>
            <p:spPr bwMode="auto">
              <a:xfrm>
                <a:off x="1976244" y="2551856"/>
                <a:ext cx="1783576" cy="1109042"/>
              </a:xfrm>
              <a:prstGeom prst="rect">
                <a:avLst/>
              </a:prstGeom>
              <a:solidFill>
                <a:schemeClr val="bg1"/>
              </a:solidFill>
              <a:ln w="9525">
                <a:solidFill>
                  <a:schemeClr val="tx1"/>
                </a:solidFill>
                <a:miter lim="800000"/>
                <a:headEnd/>
                <a:tailEnd/>
              </a:ln>
            </p:spPr>
            <p:txBody>
              <a:bodyPr wrap="none" anchor="ctr"/>
              <a:lstStyle/>
              <a:p>
                <a:endParaRPr lang="zh-CN" altLang="en-US" sz="1200" b="1">
                  <a:latin typeface="微软雅黑" pitchFamily="34" charset="-122"/>
                  <a:ea typeface="微软雅黑" pitchFamily="34" charset="-122"/>
                </a:endParaRPr>
              </a:p>
            </p:txBody>
          </p:sp>
          <p:sp>
            <p:nvSpPr>
              <p:cNvPr id="158" name="Rectangle 49"/>
              <p:cNvSpPr>
                <a:spLocks noChangeArrowheads="1"/>
              </p:cNvSpPr>
              <p:nvPr/>
            </p:nvSpPr>
            <p:spPr bwMode="auto">
              <a:xfrm>
                <a:off x="1998899" y="2521979"/>
                <a:ext cx="1945905" cy="461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p>
                <a:pPr defTabSz="762000" eaLnBrk="0" hangingPunct="0">
                  <a:lnSpc>
                    <a:spcPct val="115000"/>
                  </a:lnSpc>
                </a:pPr>
                <a:r>
                  <a:rPr kumimoji="1" lang="en-US" altLang="zh-CN" sz="1050" b="1" dirty="0">
                    <a:solidFill>
                      <a:srgbClr val="0000FF"/>
                    </a:solidFill>
                    <a:latin typeface="微软雅黑" pitchFamily="34" charset="-122"/>
                    <a:ea typeface="微软雅黑" pitchFamily="34" charset="-122"/>
                  </a:rPr>
                  <a:t>MAC</a:t>
                </a:r>
                <a:r>
                  <a:rPr kumimoji="1" lang="zh-CN" altLang="en-US" sz="1050" b="1" dirty="0">
                    <a:solidFill>
                      <a:srgbClr val="0000FF"/>
                    </a:solidFill>
                    <a:latin typeface="微软雅黑" pitchFamily="34" charset="-122"/>
                    <a:ea typeface="微软雅黑" pitchFamily="34" charset="-122"/>
                  </a:rPr>
                  <a:t>地址   接口    有效时间</a:t>
                </a:r>
              </a:p>
              <a:p>
                <a:pPr defTabSz="762000" eaLnBrk="0" hangingPunct="0">
                  <a:lnSpc>
                    <a:spcPct val="115000"/>
                  </a:lnSpc>
                </a:pPr>
                <a:r>
                  <a:rPr kumimoji="1" lang="zh-CN" altLang="en-US" sz="1050" b="1" dirty="0">
                    <a:solidFill>
                      <a:srgbClr val="0000FF"/>
                    </a:solidFill>
                    <a:latin typeface="微软雅黑" pitchFamily="34" charset="-122"/>
                    <a:ea typeface="微软雅黑" pitchFamily="34" charset="-122"/>
                  </a:rPr>
                  <a:t>   </a:t>
                </a:r>
                <a:endParaRPr kumimoji="1" lang="en-US" altLang="zh-CN" sz="1050" b="1" baseline="-25000" dirty="0">
                  <a:solidFill>
                    <a:srgbClr val="0000FF"/>
                  </a:solidFill>
                  <a:latin typeface="微软雅黑" pitchFamily="34" charset="-122"/>
                  <a:ea typeface="微软雅黑" pitchFamily="34" charset="-122"/>
                </a:endParaRPr>
              </a:p>
            </p:txBody>
          </p:sp>
          <p:sp>
            <p:nvSpPr>
              <p:cNvPr id="159" name="Line 50"/>
              <p:cNvSpPr>
                <a:spLocks noChangeShapeType="1"/>
              </p:cNvSpPr>
              <p:nvPr/>
            </p:nvSpPr>
            <p:spPr bwMode="auto">
              <a:xfrm>
                <a:off x="2745876" y="2551856"/>
                <a:ext cx="0" cy="11090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160" name="Line 45"/>
              <p:cNvSpPr>
                <a:spLocks noChangeShapeType="1"/>
              </p:cNvSpPr>
              <p:nvPr/>
            </p:nvSpPr>
            <p:spPr bwMode="auto">
              <a:xfrm>
                <a:off x="1976244" y="2773176"/>
                <a:ext cx="178357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161" name="Line 46"/>
              <p:cNvSpPr>
                <a:spLocks noChangeShapeType="1"/>
              </p:cNvSpPr>
              <p:nvPr/>
            </p:nvSpPr>
            <p:spPr bwMode="auto">
              <a:xfrm>
                <a:off x="1976244" y="2994495"/>
                <a:ext cx="178357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162" name="Line 47"/>
              <p:cNvSpPr>
                <a:spLocks noChangeShapeType="1"/>
              </p:cNvSpPr>
              <p:nvPr/>
            </p:nvSpPr>
            <p:spPr bwMode="auto">
              <a:xfrm>
                <a:off x="1976244" y="3215814"/>
                <a:ext cx="1783578" cy="122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163" name="Line 66"/>
              <p:cNvSpPr>
                <a:spLocks noChangeShapeType="1"/>
              </p:cNvSpPr>
              <p:nvPr/>
            </p:nvSpPr>
            <p:spPr bwMode="auto">
              <a:xfrm>
                <a:off x="1976244" y="3437133"/>
                <a:ext cx="1783578" cy="122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164" name="Rectangle 24"/>
              <p:cNvSpPr>
                <a:spLocks noChangeArrowheads="1"/>
              </p:cNvSpPr>
              <p:nvPr/>
            </p:nvSpPr>
            <p:spPr bwMode="auto">
              <a:xfrm>
                <a:off x="2474841" y="2283000"/>
                <a:ext cx="721352"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zh-CN" altLang="en-US" sz="1400" b="1" dirty="0">
                    <a:solidFill>
                      <a:schemeClr val="bg1"/>
                    </a:solidFill>
                    <a:latin typeface="微软雅黑" pitchFamily="34" charset="-122"/>
                    <a:ea typeface="微软雅黑" pitchFamily="34" charset="-122"/>
                  </a:rPr>
                  <a:t>交换表</a:t>
                </a:r>
                <a:endParaRPr kumimoji="1" lang="en-US" altLang="zh-CN" sz="1400" b="1" dirty="0">
                  <a:solidFill>
                    <a:schemeClr val="bg1"/>
                  </a:solidFill>
                  <a:latin typeface="微软雅黑" pitchFamily="34" charset="-122"/>
                  <a:ea typeface="微软雅黑" pitchFamily="34" charset="-122"/>
                </a:endParaRPr>
              </a:p>
            </p:txBody>
          </p:sp>
          <p:sp>
            <p:nvSpPr>
              <p:cNvPr id="165" name="Line 50"/>
              <p:cNvSpPr>
                <a:spLocks noChangeShapeType="1"/>
              </p:cNvSpPr>
              <p:nvPr/>
            </p:nvSpPr>
            <p:spPr bwMode="auto">
              <a:xfrm>
                <a:off x="3198295" y="2551856"/>
                <a:ext cx="0" cy="11090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grpSp>
        <p:sp>
          <p:nvSpPr>
            <p:cNvPr id="146" name="Rectangle 34"/>
            <p:cNvSpPr>
              <a:spLocks noChangeArrowheads="1"/>
            </p:cNvSpPr>
            <p:nvPr/>
          </p:nvSpPr>
          <p:spPr bwMode="auto">
            <a:xfrm>
              <a:off x="8340264" y="2511295"/>
              <a:ext cx="269306"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F</a:t>
              </a:r>
              <a:endParaRPr kumimoji="1" lang="en-US" altLang="zh-CN" sz="1200" b="1" baseline="-25000" dirty="0">
                <a:latin typeface="微软雅黑" pitchFamily="34" charset="-122"/>
                <a:ea typeface="微软雅黑" pitchFamily="34" charset="-122"/>
              </a:endParaRPr>
            </a:p>
          </p:txBody>
        </p:sp>
        <p:pic>
          <p:nvPicPr>
            <p:cNvPr id="147"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34458" y="194325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148"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34458" y="249408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149"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34458" y="3015049"/>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150"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34458" y="3579734"/>
              <a:ext cx="437685" cy="437685"/>
            </a:xfrm>
            <a:prstGeom prst="rect">
              <a:avLst/>
            </a:prstGeom>
            <a:noFill/>
            <a:extLst>
              <a:ext uri="{909E8E84-426E-40DD-AFC4-6F175D3DCCD1}">
                <a14:hiddenFill xmlns:a14="http://schemas.microsoft.com/office/drawing/2010/main">
                  <a:solidFill>
                    <a:srgbClr val="FFFFFF"/>
                  </a:solidFill>
                </a14:hiddenFill>
              </a:ext>
            </a:extLst>
          </p:spPr>
        </p:pic>
        <p:grpSp>
          <p:nvGrpSpPr>
            <p:cNvPr id="151" name="组合 61"/>
            <p:cNvGrpSpPr>
              <a:grpSpLocks/>
            </p:cNvGrpSpPr>
            <p:nvPr/>
          </p:nvGrpSpPr>
          <p:grpSpPr bwMode="auto">
            <a:xfrm>
              <a:off x="5467219" y="2034606"/>
              <a:ext cx="277321" cy="274434"/>
              <a:chOff x="2244074" y="1280668"/>
              <a:chExt cx="358931" cy="357388"/>
            </a:xfrm>
          </p:grpSpPr>
          <p:sp>
            <p:nvSpPr>
              <p:cNvPr id="155" name="矩形 154"/>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156"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5</a:t>
                </a:r>
                <a:endParaRPr kumimoji="1" lang="en-US" altLang="zh-CN" sz="1200" b="1" baseline="-25000" dirty="0">
                  <a:latin typeface="微软雅黑" pitchFamily="34" charset="-122"/>
                  <a:ea typeface="微软雅黑" pitchFamily="34" charset="-122"/>
                </a:endParaRPr>
              </a:p>
            </p:txBody>
          </p:sp>
        </p:grpSp>
        <p:grpSp>
          <p:nvGrpSpPr>
            <p:cNvPr id="152" name="组合 61"/>
            <p:cNvGrpSpPr>
              <a:grpSpLocks/>
            </p:cNvGrpSpPr>
            <p:nvPr/>
          </p:nvGrpSpPr>
          <p:grpSpPr bwMode="auto">
            <a:xfrm>
              <a:off x="5467217" y="3696386"/>
              <a:ext cx="277321" cy="274434"/>
              <a:chOff x="2244078" y="1280673"/>
              <a:chExt cx="358932" cy="357390"/>
            </a:xfrm>
          </p:grpSpPr>
          <p:sp>
            <p:nvSpPr>
              <p:cNvPr id="153" name="矩形 152"/>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154" name="Rectangle 40"/>
              <p:cNvSpPr>
                <a:spLocks noChangeArrowheads="1"/>
              </p:cNvSpPr>
              <p:nvPr/>
            </p:nvSpPr>
            <p:spPr bwMode="auto">
              <a:xfrm>
                <a:off x="2244078" y="1280673"/>
                <a:ext cx="358932" cy="357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6</a:t>
                </a:r>
              </a:p>
            </p:txBody>
          </p:sp>
        </p:grpSp>
      </p:grpSp>
      <p:grpSp>
        <p:nvGrpSpPr>
          <p:cNvPr id="174" name="组合 173"/>
          <p:cNvGrpSpPr/>
          <p:nvPr/>
        </p:nvGrpSpPr>
        <p:grpSpPr>
          <a:xfrm>
            <a:off x="683505" y="1156881"/>
            <a:ext cx="3193184" cy="2366653"/>
            <a:chOff x="893574" y="1680542"/>
            <a:chExt cx="3193184" cy="2366653"/>
          </a:xfrm>
        </p:grpSpPr>
        <p:sp>
          <p:nvSpPr>
            <p:cNvPr id="175" name="矩形 174"/>
            <p:cNvSpPr/>
            <p:nvPr/>
          </p:nvSpPr>
          <p:spPr>
            <a:xfrm>
              <a:off x="1821963" y="1995407"/>
              <a:ext cx="2209376" cy="2051788"/>
            </a:xfrm>
            <a:prstGeom prst="rect">
              <a:avLst/>
            </a:prstGeom>
            <a:solidFill>
              <a:srgbClr val="0000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200" dirty="0">
                  <a:latin typeface="微软雅黑" pitchFamily="34" charset="-122"/>
                  <a:ea typeface="微软雅黑" pitchFamily="34" charset="-122"/>
                </a:rPr>
                <a:t> </a:t>
              </a:r>
              <a:endParaRPr lang="zh-CN" altLang="en-US" sz="1200" dirty="0">
                <a:latin typeface="微软雅黑" pitchFamily="34" charset="-122"/>
                <a:ea typeface="微软雅黑" pitchFamily="34" charset="-122"/>
              </a:endParaRPr>
            </a:p>
          </p:txBody>
        </p:sp>
        <p:cxnSp>
          <p:nvCxnSpPr>
            <p:cNvPr id="176" name="直接连接符 175"/>
            <p:cNvCxnSpPr/>
            <p:nvPr/>
          </p:nvCxnSpPr>
          <p:spPr>
            <a:xfrm flipH="1">
              <a:off x="1249153" y="3793563"/>
              <a:ext cx="6608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7" name="直接连接符 176"/>
            <p:cNvCxnSpPr/>
            <p:nvPr/>
          </p:nvCxnSpPr>
          <p:spPr>
            <a:xfrm>
              <a:off x="1249153" y="2715661"/>
              <a:ext cx="6716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8" name="直接连接符 177"/>
            <p:cNvCxnSpPr/>
            <p:nvPr/>
          </p:nvCxnSpPr>
          <p:spPr>
            <a:xfrm flipH="1">
              <a:off x="1272026" y="3239407"/>
              <a:ext cx="63796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9" name="直接连接符 178"/>
            <p:cNvCxnSpPr/>
            <p:nvPr/>
          </p:nvCxnSpPr>
          <p:spPr>
            <a:xfrm>
              <a:off x="1249153" y="2159938"/>
              <a:ext cx="6625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0" name="Rectangle 24"/>
            <p:cNvSpPr>
              <a:spLocks noChangeArrowheads="1"/>
            </p:cNvSpPr>
            <p:nvPr/>
          </p:nvSpPr>
          <p:spPr bwMode="auto">
            <a:xfrm>
              <a:off x="2142400" y="1680542"/>
              <a:ext cx="1530869"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kumimoji="1" lang="zh-CN" altLang="en-US" sz="1400" b="1" dirty="0">
                  <a:solidFill>
                    <a:srgbClr val="0000FF"/>
                  </a:solidFill>
                  <a:latin typeface="微软雅黑" pitchFamily="34" charset="-122"/>
                  <a:ea typeface="微软雅黑" pitchFamily="34" charset="-122"/>
                </a:rPr>
                <a:t>以太网交换机 </a:t>
              </a:r>
              <a:r>
                <a:rPr kumimoji="1" lang="en-US" altLang="zh-CN" sz="1400" b="1" dirty="0">
                  <a:solidFill>
                    <a:srgbClr val="0000FF"/>
                  </a:solidFill>
                  <a:latin typeface="微软雅黑" pitchFamily="34" charset="-122"/>
                  <a:ea typeface="微软雅黑" pitchFamily="34" charset="-122"/>
                </a:rPr>
                <a:t>S1</a:t>
              </a:r>
            </a:p>
          </p:txBody>
        </p:sp>
        <p:sp>
          <p:nvSpPr>
            <p:cNvPr id="181" name="Rectangle 34"/>
            <p:cNvSpPr>
              <a:spLocks noChangeArrowheads="1"/>
            </p:cNvSpPr>
            <p:nvPr/>
          </p:nvSpPr>
          <p:spPr bwMode="auto">
            <a:xfrm>
              <a:off x="900282" y="1958293"/>
              <a:ext cx="298160"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A</a:t>
              </a:r>
              <a:endParaRPr kumimoji="1" lang="en-US" altLang="zh-CN" sz="1200" b="1" baseline="-25000" dirty="0">
                <a:latin typeface="微软雅黑" pitchFamily="34" charset="-122"/>
                <a:ea typeface="微软雅黑" pitchFamily="34" charset="-122"/>
              </a:endParaRPr>
            </a:p>
          </p:txBody>
        </p:sp>
        <p:grpSp>
          <p:nvGrpSpPr>
            <p:cNvPr id="182" name="组合 57"/>
            <p:cNvGrpSpPr>
              <a:grpSpLocks/>
            </p:cNvGrpSpPr>
            <p:nvPr/>
          </p:nvGrpSpPr>
          <p:grpSpPr bwMode="auto">
            <a:xfrm>
              <a:off x="1812824" y="2022721"/>
              <a:ext cx="277321" cy="274434"/>
              <a:chOff x="2255844" y="1268760"/>
              <a:chExt cx="360915" cy="356296"/>
            </a:xfrm>
          </p:grpSpPr>
          <p:sp>
            <p:nvSpPr>
              <p:cNvPr id="215" name="矩形 214"/>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216" name="Rectangle 40"/>
              <p:cNvSpPr>
                <a:spLocks noChangeArrowheads="1"/>
              </p:cNvSpPr>
              <p:nvPr/>
            </p:nvSpPr>
            <p:spPr bwMode="auto">
              <a:xfrm>
                <a:off x="2255844" y="1268760"/>
                <a:ext cx="360915" cy="356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1</a:t>
                </a:r>
                <a:endParaRPr kumimoji="1" lang="en-US" altLang="zh-CN" sz="1200" b="1" baseline="-25000" dirty="0">
                  <a:latin typeface="微软雅黑" pitchFamily="34" charset="-122"/>
                  <a:ea typeface="微软雅黑" pitchFamily="34" charset="-122"/>
                </a:endParaRPr>
              </a:p>
            </p:txBody>
          </p:sp>
        </p:grpSp>
        <p:grpSp>
          <p:nvGrpSpPr>
            <p:cNvPr id="183" name="组合 58"/>
            <p:cNvGrpSpPr>
              <a:grpSpLocks/>
            </p:cNvGrpSpPr>
            <p:nvPr/>
          </p:nvGrpSpPr>
          <p:grpSpPr bwMode="auto">
            <a:xfrm>
              <a:off x="1821967" y="2586633"/>
              <a:ext cx="277321" cy="274434"/>
              <a:chOff x="2267744" y="1280668"/>
              <a:chExt cx="360915" cy="357388"/>
            </a:xfrm>
          </p:grpSpPr>
          <p:sp>
            <p:nvSpPr>
              <p:cNvPr id="213" name="矩形 212"/>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214" name="Rectangle 40"/>
              <p:cNvSpPr>
                <a:spLocks noChangeArrowheads="1"/>
              </p:cNvSpPr>
              <p:nvPr/>
            </p:nvSpPr>
            <p:spPr bwMode="auto">
              <a:xfrm>
                <a:off x="2267744" y="1280668"/>
                <a:ext cx="360915"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2</a:t>
                </a:r>
                <a:endParaRPr kumimoji="1" lang="en-US" altLang="zh-CN" sz="1200" b="1" baseline="-25000" dirty="0">
                  <a:latin typeface="微软雅黑" pitchFamily="34" charset="-122"/>
                  <a:ea typeface="微软雅黑" pitchFamily="34" charset="-122"/>
                </a:endParaRPr>
              </a:p>
            </p:txBody>
          </p:sp>
        </p:grpSp>
        <p:grpSp>
          <p:nvGrpSpPr>
            <p:cNvPr id="184" name="组合 61"/>
            <p:cNvGrpSpPr>
              <a:grpSpLocks/>
            </p:cNvGrpSpPr>
            <p:nvPr/>
          </p:nvGrpSpPr>
          <p:grpSpPr bwMode="auto">
            <a:xfrm>
              <a:off x="1792847" y="3664535"/>
              <a:ext cx="277321" cy="274434"/>
              <a:chOff x="2244074" y="1280668"/>
              <a:chExt cx="358931" cy="357388"/>
            </a:xfrm>
          </p:grpSpPr>
          <p:sp>
            <p:nvSpPr>
              <p:cNvPr id="211" name="矩形 210"/>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212"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4</a:t>
                </a:r>
                <a:endParaRPr kumimoji="1" lang="en-US" altLang="zh-CN" sz="1200" b="1" baseline="-25000" dirty="0">
                  <a:latin typeface="微软雅黑" pitchFamily="34" charset="-122"/>
                  <a:ea typeface="微软雅黑" pitchFamily="34" charset="-122"/>
                </a:endParaRPr>
              </a:p>
            </p:txBody>
          </p:sp>
        </p:grpSp>
        <p:grpSp>
          <p:nvGrpSpPr>
            <p:cNvPr id="185" name="组合 64"/>
            <p:cNvGrpSpPr>
              <a:grpSpLocks/>
            </p:cNvGrpSpPr>
            <p:nvPr/>
          </p:nvGrpSpPr>
          <p:grpSpPr bwMode="auto">
            <a:xfrm>
              <a:off x="1801991" y="3100624"/>
              <a:ext cx="277321" cy="274434"/>
              <a:chOff x="2255909" y="1268760"/>
              <a:chExt cx="358931" cy="355702"/>
            </a:xfrm>
          </p:grpSpPr>
          <p:sp>
            <p:nvSpPr>
              <p:cNvPr id="209" name="矩形 208"/>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210" name="Rectangle 40"/>
              <p:cNvSpPr>
                <a:spLocks noChangeArrowheads="1"/>
              </p:cNvSpPr>
              <p:nvPr/>
            </p:nvSpPr>
            <p:spPr bwMode="auto">
              <a:xfrm>
                <a:off x="2255909" y="1268760"/>
                <a:ext cx="358931" cy="355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3</a:t>
                </a:r>
                <a:endParaRPr kumimoji="1" lang="en-US" altLang="zh-CN" sz="1200" b="1" baseline="-25000" dirty="0">
                  <a:latin typeface="微软雅黑" pitchFamily="34" charset="-122"/>
                  <a:ea typeface="微软雅黑" pitchFamily="34" charset="-122"/>
                </a:endParaRPr>
              </a:p>
            </p:txBody>
          </p:sp>
        </p:grpSp>
        <p:sp>
          <p:nvSpPr>
            <p:cNvPr id="186" name="Rectangle 34"/>
            <p:cNvSpPr>
              <a:spLocks noChangeArrowheads="1"/>
            </p:cNvSpPr>
            <p:nvPr/>
          </p:nvSpPr>
          <p:spPr bwMode="auto">
            <a:xfrm>
              <a:off x="911800" y="3617530"/>
              <a:ext cx="304571"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D</a:t>
              </a:r>
              <a:endParaRPr kumimoji="1" lang="en-US" altLang="zh-CN" sz="1200" b="1" baseline="-25000" dirty="0">
                <a:latin typeface="微软雅黑" pitchFamily="34" charset="-122"/>
                <a:ea typeface="微软雅黑" pitchFamily="34" charset="-122"/>
              </a:endParaRPr>
            </a:p>
          </p:txBody>
        </p:sp>
        <p:sp>
          <p:nvSpPr>
            <p:cNvPr id="187" name="Rectangle 34"/>
            <p:cNvSpPr>
              <a:spLocks noChangeArrowheads="1"/>
            </p:cNvSpPr>
            <p:nvPr/>
          </p:nvSpPr>
          <p:spPr bwMode="auto">
            <a:xfrm>
              <a:off x="909900" y="3051755"/>
              <a:ext cx="288542"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B</a:t>
              </a:r>
              <a:endParaRPr kumimoji="1" lang="en-US" altLang="zh-CN" sz="1200" b="1" baseline="-25000" dirty="0">
                <a:latin typeface="微软雅黑" pitchFamily="34" charset="-122"/>
                <a:ea typeface="微软雅黑" pitchFamily="34" charset="-122"/>
              </a:endParaRPr>
            </a:p>
          </p:txBody>
        </p:sp>
        <p:grpSp>
          <p:nvGrpSpPr>
            <p:cNvPr id="188" name="组合 187"/>
            <p:cNvGrpSpPr/>
            <p:nvPr/>
          </p:nvGrpSpPr>
          <p:grpSpPr>
            <a:xfrm>
              <a:off x="2140853" y="2255290"/>
              <a:ext cx="1945905" cy="1377898"/>
              <a:chOff x="2208968" y="2283000"/>
              <a:chExt cx="1945905" cy="1377898"/>
            </a:xfrm>
          </p:grpSpPr>
          <p:sp>
            <p:nvSpPr>
              <p:cNvPr id="200" name="Rectangle 44"/>
              <p:cNvSpPr>
                <a:spLocks noChangeArrowheads="1"/>
              </p:cNvSpPr>
              <p:nvPr/>
            </p:nvSpPr>
            <p:spPr bwMode="auto">
              <a:xfrm>
                <a:off x="2248098" y="2551856"/>
                <a:ext cx="1783576" cy="1109042"/>
              </a:xfrm>
              <a:prstGeom prst="rect">
                <a:avLst/>
              </a:prstGeom>
              <a:solidFill>
                <a:schemeClr val="bg1"/>
              </a:solidFill>
              <a:ln w="9525">
                <a:solidFill>
                  <a:schemeClr val="tx1"/>
                </a:solidFill>
                <a:miter lim="800000"/>
                <a:headEnd/>
                <a:tailEnd/>
              </a:ln>
            </p:spPr>
            <p:txBody>
              <a:bodyPr wrap="none" anchor="ctr"/>
              <a:lstStyle/>
              <a:p>
                <a:endParaRPr lang="zh-CN" altLang="en-US" sz="1200" b="1">
                  <a:latin typeface="微软雅黑" pitchFamily="34" charset="-122"/>
                  <a:ea typeface="微软雅黑" pitchFamily="34" charset="-122"/>
                </a:endParaRPr>
              </a:p>
            </p:txBody>
          </p:sp>
          <p:sp>
            <p:nvSpPr>
              <p:cNvPr id="201" name="Rectangle 49"/>
              <p:cNvSpPr>
                <a:spLocks noChangeArrowheads="1"/>
              </p:cNvSpPr>
              <p:nvPr/>
            </p:nvSpPr>
            <p:spPr bwMode="auto">
              <a:xfrm>
                <a:off x="2208968" y="2521979"/>
                <a:ext cx="1945905" cy="461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p>
                <a:pPr defTabSz="762000" eaLnBrk="0" hangingPunct="0">
                  <a:lnSpc>
                    <a:spcPct val="115000"/>
                  </a:lnSpc>
                </a:pPr>
                <a:r>
                  <a:rPr kumimoji="1" lang="en-US" altLang="zh-CN" sz="1050" b="1" dirty="0">
                    <a:solidFill>
                      <a:srgbClr val="0000FF"/>
                    </a:solidFill>
                    <a:latin typeface="微软雅黑" pitchFamily="34" charset="-122"/>
                    <a:ea typeface="微软雅黑" pitchFamily="34" charset="-122"/>
                  </a:rPr>
                  <a:t>MAC</a:t>
                </a:r>
                <a:r>
                  <a:rPr kumimoji="1" lang="zh-CN" altLang="en-US" sz="1050" b="1" dirty="0">
                    <a:solidFill>
                      <a:srgbClr val="0000FF"/>
                    </a:solidFill>
                    <a:latin typeface="微软雅黑" pitchFamily="34" charset="-122"/>
                    <a:ea typeface="微软雅黑" pitchFamily="34" charset="-122"/>
                  </a:rPr>
                  <a:t>地址   接口    有效时间</a:t>
                </a:r>
              </a:p>
              <a:p>
                <a:pPr defTabSz="762000" eaLnBrk="0" hangingPunct="0">
                  <a:lnSpc>
                    <a:spcPct val="115000"/>
                  </a:lnSpc>
                </a:pPr>
                <a:r>
                  <a:rPr kumimoji="1" lang="zh-CN" altLang="en-US" sz="1050" b="1" dirty="0">
                    <a:solidFill>
                      <a:srgbClr val="0000FF"/>
                    </a:solidFill>
                    <a:latin typeface="微软雅黑" pitchFamily="34" charset="-122"/>
                    <a:ea typeface="微软雅黑" pitchFamily="34" charset="-122"/>
                  </a:rPr>
                  <a:t>   </a:t>
                </a:r>
                <a:endParaRPr kumimoji="1" lang="en-US" altLang="zh-CN" sz="1050" b="1" baseline="-25000" dirty="0">
                  <a:solidFill>
                    <a:srgbClr val="0000FF"/>
                  </a:solidFill>
                  <a:latin typeface="微软雅黑" pitchFamily="34" charset="-122"/>
                  <a:ea typeface="微软雅黑" pitchFamily="34" charset="-122"/>
                </a:endParaRPr>
              </a:p>
            </p:txBody>
          </p:sp>
          <p:sp>
            <p:nvSpPr>
              <p:cNvPr id="202" name="Line 50"/>
              <p:cNvSpPr>
                <a:spLocks noChangeShapeType="1"/>
              </p:cNvSpPr>
              <p:nvPr/>
            </p:nvSpPr>
            <p:spPr bwMode="auto">
              <a:xfrm>
                <a:off x="2968302" y="2551856"/>
                <a:ext cx="0" cy="11090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203" name="Line 45"/>
              <p:cNvSpPr>
                <a:spLocks noChangeShapeType="1"/>
              </p:cNvSpPr>
              <p:nvPr/>
            </p:nvSpPr>
            <p:spPr bwMode="auto">
              <a:xfrm>
                <a:off x="2248098" y="2773176"/>
                <a:ext cx="178357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204" name="Line 46"/>
              <p:cNvSpPr>
                <a:spLocks noChangeShapeType="1"/>
              </p:cNvSpPr>
              <p:nvPr/>
            </p:nvSpPr>
            <p:spPr bwMode="auto">
              <a:xfrm>
                <a:off x="2248098" y="2994495"/>
                <a:ext cx="178357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205" name="Line 47"/>
              <p:cNvSpPr>
                <a:spLocks noChangeShapeType="1"/>
              </p:cNvSpPr>
              <p:nvPr/>
            </p:nvSpPr>
            <p:spPr bwMode="auto">
              <a:xfrm>
                <a:off x="2248098" y="3215814"/>
                <a:ext cx="1783578" cy="122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206" name="Line 66"/>
              <p:cNvSpPr>
                <a:spLocks noChangeShapeType="1"/>
              </p:cNvSpPr>
              <p:nvPr/>
            </p:nvSpPr>
            <p:spPr bwMode="auto">
              <a:xfrm>
                <a:off x="2248098" y="3437133"/>
                <a:ext cx="1783578" cy="122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sp>
            <p:nvSpPr>
              <p:cNvPr id="207" name="Rectangle 24"/>
              <p:cNvSpPr>
                <a:spLocks noChangeArrowheads="1"/>
              </p:cNvSpPr>
              <p:nvPr/>
            </p:nvSpPr>
            <p:spPr bwMode="auto">
              <a:xfrm>
                <a:off x="2746695" y="2283000"/>
                <a:ext cx="721352"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zh-CN" altLang="en-US" sz="1400" b="1" dirty="0">
                    <a:solidFill>
                      <a:schemeClr val="bg1"/>
                    </a:solidFill>
                    <a:latin typeface="微软雅黑" pitchFamily="34" charset="-122"/>
                    <a:ea typeface="微软雅黑" pitchFamily="34" charset="-122"/>
                  </a:rPr>
                  <a:t>交换表</a:t>
                </a:r>
                <a:endParaRPr kumimoji="1" lang="en-US" altLang="zh-CN" sz="1400" b="1" dirty="0">
                  <a:solidFill>
                    <a:schemeClr val="bg1"/>
                  </a:solidFill>
                  <a:latin typeface="微软雅黑" pitchFamily="34" charset="-122"/>
                  <a:ea typeface="微软雅黑" pitchFamily="34" charset="-122"/>
                </a:endParaRPr>
              </a:p>
            </p:txBody>
          </p:sp>
          <p:sp>
            <p:nvSpPr>
              <p:cNvPr id="208" name="Line 50"/>
              <p:cNvSpPr>
                <a:spLocks noChangeShapeType="1"/>
              </p:cNvSpPr>
              <p:nvPr/>
            </p:nvSpPr>
            <p:spPr bwMode="auto">
              <a:xfrm>
                <a:off x="3420721" y="2551856"/>
                <a:ext cx="0" cy="11090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itchFamily="34" charset="-122"/>
                  <a:ea typeface="微软雅黑" pitchFamily="34" charset="-122"/>
                </a:endParaRPr>
              </a:p>
            </p:txBody>
          </p:sp>
        </p:grpSp>
        <p:sp>
          <p:nvSpPr>
            <p:cNvPr id="189" name="Rectangle 34"/>
            <p:cNvSpPr>
              <a:spLocks noChangeArrowheads="1"/>
            </p:cNvSpPr>
            <p:nvPr/>
          </p:nvSpPr>
          <p:spPr bwMode="auto">
            <a:xfrm>
              <a:off x="893574" y="2511295"/>
              <a:ext cx="286939"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C</a:t>
              </a:r>
              <a:endParaRPr kumimoji="1" lang="en-US" altLang="zh-CN" sz="1200" b="1" baseline="-25000" dirty="0">
                <a:latin typeface="微软雅黑" pitchFamily="34" charset="-122"/>
                <a:ea typeface="微软雅黑" pitchFamily="34" charset="-122"/>
              </a:endParaRPr>
            </a:p>
          </p:txBody>
        </p:sp>
        <p:pic>
          <p:nvPicPr>
            <p:cNvPr id="190"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9167" y="194325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191"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9167" y="249408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192"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9167" y="3015049"/>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193"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9167" y="3579734"/>
              <a:ext cx="437685" cy="437685"/>
            </a:xfrm>
            <a:prstGeom prst="rect">
              <a:avLst/>
            </a:prstGeom>
            <a:noFill/>
            <a:extLst>
              <a:ext uri="{909E8E84-426E-40DD-AFC4-6F175D3DCCD1}">
                <a14:hiddenFill xmlns:a14="http://schemas.microsoft.com/office/drawing/2010/main">
                  <a:solidFill>
                    <a:srgbClr val="FFFFFF"/>
                  </a:solidFill>
                </a14:hiddenFill>
              </a:ext>
            </a:extLst>
          </p:spPr>
        </p:pic>
        <p:grpSp>
          <p:nvGrpSpPr>
            <p:cNvPr id="194" name="组合 61"/>
            <p:cNvGrpSpPr>
              <a:grpSpLocks/>
            </p:cNvGrpSpPr>
            <p:nvPr/>
          </p:nvGrpSpPr>
          <p:grpSpPr bwMode="auto">
            <a:xfrm>
              <a:off x="3785096" y="2034606"/>
              <a:ext cx="277321" cy="274434"/>
              <a:chOff x="2244074" y="1280668"/>
              <a:chExt cx="358931" cy="357388"/>
            </a:xfrm>
          </p:grpSpPr>
          <p:sp>
            <p:nvSpPr>
              <p:cNvPr id="198" name="矩形 197"/>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199"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5</a:t>
                </a:r>
                <a:endParaRPr kumimoji="1" lang="en-US" altLang="zh-CN" sz="1200" b="1" baseline="-25000" dirty="0">
                  <a:latin typeface="微软雅黑" pitchFamily="34" charset="-122"/>
                  <a:ea typeface="微软雅黑" pitchFamily="34" charset="-122"/>
                </a:endParaRPr>
              </a:p>
            </p:txBody>
          </p:sp>
        </p:grpSp>
        <p:grpSp>
          <p:nvGrpSpPr>
            <p:cNvPr id="195" name="组合 61"/>
            <p:cNvGrpSpPr>
              <a:grpSpLocks/>
            </p:cNvGrpSpPr>
            <p:nvPr/>
          </p:nvGrpSpPr>
          <p:grpSpPr bwMode="auto">
            <a:xfrm>
              <a:off x="3785094" y="3696386"/>
              <a:ext cx="277321" cy="274434"/>
              <a:chOff x="2244078" y="1280673"/>
              <a:chExt cx="358932" cy="357390"/>
            </a:xfrm>
          </p:grpSpPr>
          <p:sp>
            <p:nvSpPr>
              <p:cNvPr id="196" name="矩形 195"/>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197" name="Rectangle 40"/>
              <p:cNvSpPr>
                <a:spLocks noChangeArrowheads="1"/>
              </p:cNvSpPr>
              <p:nvPr/>
            </p:nvSpPr>
            <p:spPr bwMode="auto">
              <a:xfrm>
                <a:off x="2244078" y="1280673"/>
                <a:ext cx="358932" cy="357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6</a:t>
                </a:r>
              </a:p>
            </p:txBody>
          </p:sp>
        </p:grpSp>
      </p:grpSp>
      <p:sp>
        <p:nvSpPr>
          <p:cNvPr id="217" name="矩形 216"/>
          <p:cNvSpPr/>
          <p:nvPr/>
        </p:nvSpPr>
        <p:spPr>
          <a:xfrm>
            <a:off x="1582778" y="3631958"/>
            <a:ext cx="6463942" cy="707886"/>
          </a:xfrm>
          <a:prstGeom prst="rect">
            <a:avLst/>
          </a:prstGeom>
        </p:spPr>
        <p:txBody>
          <a:bodyPr wrap="square">
            <a:spAutoFit/>
          </a:bodyPr>
          <a:lstStyle/>
          <a:p>
            <a:pPr>
              <a:lnSpc>
                <a:spcPts val="2400"/>
              </a:lnSpc>
            </a:pPr>
            <a:r>
              <a:rPr lang="zh-CN" altLang="en-US" sz="1600" b="1" dirty="0">
                <a:latin typeface="微软雅黑" pitchFamily="34" charset="-122"/>
                <a:ea typeface="微软雅黑" pitchFamily="34" charset="-122"/>
              </a:rPr>
              <a:t>假设：</a:t>
            </a:r>
            <a:r>
              <a:rPr lang="en-US" altLang="zh-CN" sz="1600" b="1" dirty="0">
                <a:latin typeface="微软雅黑" pitchFamily="34" charset="-122"/>
                <a:ea typeface="微软雅黑" pitchFamily="34" charset="-122"/>
              </a:rPr>
              <a:t>A </a:t>
            </a:r>
            <a:r>
              <a:rPr lang="zh-CN" altLang="en-US" sz="1600" b="1" dirty="0">
                <a:latin typeface="微软雅黑" pitchFamily="34" charset="-122"/>
                <a:ea typeface="微软雅黑" pitchFamily="34" charset="-122"/>
              </a:rPr>
              <a:t>向 </a:t>
            </a:r>
            <a:r>
              <a:rPr lang="en-US" altLang="zh-CN" sz="1600" b="1" dirty="0">
                <a:latin typeface="微软雅黑" pitchFamily="34" charset="-122"/>
                <a:ea typeface="微软雅黑" pitchFamily="34" charset="-122"/>
              </a:rPr>
              <a:t>B </a:t>
            </a:r>
            <a:r>
              <a:rPr lang="zh-CN" altLang="en-US" sz="1600" b="1" dirty="0">
                <a:latin typeface="微软雅黑" pitchFamily="34" charset="-122"/>
                <a:ea typeface="微软雅黑" pitchFamily="34" charset="-122"/>
              </a:rPr>
              <a:t>发送了一帧，</a:t>
            </a:r>
            <a:r>
              <a:rPr lang="en-US" altLang="zh-CN" sz="1600" b="1" dirty="0">
                <a:latin typeface="微软雅黑" pitchFamily="34" charset="-122"/>
                <a:ea typeface="微软雅黑" pitchFamily="34" charset="-122"/>
              </a:rPr>
              <a:t>C </a:t>
            </a:r>
            <a:r>
              <a:rPr lang="zh-CN" altLang="en-US" sz="1600" b="1" dirty="0">
                <a:latin typeface="微软雅黑" pitchFamily="34" charset="-122"/>
                <a:ea typeface="微软雅黑" pitchFamily="34" charset="-122"/>
              </a:rPr>
              <a:t>向 </a:t>
            </a:r>
            <a:r>
              <a:rPr lang="en-US" altLang="zh-CN" sz="1600" b="1" dirty="0">
                <a:latin typeface="微软雅黑" pitchFamily="34" charset="-122"/>
                <a:ea typeface="微软雅黑" pitchFamily="34" charset="-122"/>
              </a:rPr>
              <a:t>E </a:t>
            </a:r>
            <a:r>
              <a:rPr lang="zh-CN" altLang="en-US" sz="1600" b="1" dirty="0">
                <a:latin typeface="微软雅黑" pitchFamily="34" charset="-122"/>
                <a:ea typeface="微软雅黑" pitchFamily="34" charset="-122"/>
              </a:rPr>
              <a:t>发送了一帧，</a:t>
            </a:r>
            <a:r>
              <a:rPr lang="en-US" altLang="zh-CN" sz="1600" b="1" dirty="0">
                <a:latin typeface="微软雅黑" pitchFamily="34" charset="-122"/>
                <a:ea typeface="微软雅黑" pitchFamily="34" charset="-122"/>
              </a:rPr>
              <a:t>E </a:t>
            </a:r>
            <a:r>
              <a:rPr lang="zh-CN" altLang="en-US" sz="1600" b="1" dirty="0">
                <a:latin typeface="微软雅黑" pitchFamily="34" charset="-122"/>
                <a:ea typeface="微软雅黑" pitchFamily="34" charset="-122"/>
              </a:rPr>
              <a:t>向 </a:t>
            </a:r>
            <a:r>
              <a:rPr lang="en-US" altLang="zh-CN" sz="1600" b="1" dirty="0">
                <a:latin typeface="微软雅黑" pitchFamily="34" charset="-122"/>
                <a:ea typeface="微软雅黑" pitchFamily="34" charset="-122"/>
              </a:rPr>
              <a:t>A </a:t>
            </a:r>
            <a:r>
              <a:rPr lang="zh-CN" altLang="en-US" sz="1600" b="1" dirty="0">
                <a:latin typeface="微软雅黑" pitchFamily="34" charset="-122"/>
                <a:ea typeface="微软雅黑" pitchFamily="34" charset="-122"/>
              </a:rPr>
              <a:t>发送了一帧。</a:t>
            </a:r>
            <a:endParaRPr lang="en-US" altLang="zh-CN" sz="1600" b="1" dirty="0">
              <a:latin typeface="微软雅黑" pitchFamily="34" charset="-122"/>
              <a:ea typeface="微软雅黑" pitchFamily="34" charset="-122"/>
            </a:endParaRPr>
          </a:p>
          <a:p>
            <a:pPr>
              <a:lnSpc>
                <a:spcPts val="2400"/>
              </a:lnSpc>
            </a:pPr>
            <a:r>
              <a:rPr lang="zh-CN" altLang="en-US" sz="1600" b="1" dirty="0">
                <a:solidFill>
                  <a:srgbClr val="0000FF"/>
                </a:solidFill>
                <a:latin typeface="微软雅黑" pitchFamily="34" charset="-122"/>
                <a:ea typeface="微软雅黑" pitchFamily="34" charset="-122"/>
              </a:rPr>
              <a:t>请分析：</a:t>
            </a:r>
            <a:r>
              <a:rPr lang="zh-CN" altLang="en-US" sz="1600" b="1" dirty="0">
                <a:latin typeface="微软雅黑" pitchFamily="34" charset="-122"/>
                <a:ea typeface="微软雅黑" pitchFamily="34" charset="-122"/>
              </a:rPr>
              <a:t>此时，</a:t>
            </a:r>
            <a:r>
              <a:rPr lang="en-US" altLang="zh-CN" sz="1600" b="1" dirty="0">
                <a:latin typeface="微软雅黑" pitchFamily="34" charset="-122"/>
                <a:ea typeface="微软雅黑" pitchFamily="34" charset="-122"/>
              </a:rPr>
              <a:t>S1 </a:t>
            </a:r>
            <a:r>
              <a:rPr lang="zh-CN" altLang="en-US" sz="1600" b="1" dirty="0">
                <a:latin typeface="微软雅黑" pitchFamily="34" charset="-122"/>
                <a:ea typeface="微软雅黑" pitchFamily="34" charset="-122"/>
              </a:rPr>
              <a:t>和 </a:t>
            </a:r>
            <a:r>
              <a:rPr lang="en-US" altLang="zh-CN" sz="1600" b="1" dirty="0">
                <a:latin typeface="微软雅黑" pitchFamily="34" charset="-122"/>
                <a:ea typeface="微软雅黑" pitchFamily="34" charset="-122"/>
              </a:rPr>
              <a:t>S2 </a:t>
            </a:r>
            <a:r>
              <a:rPr lang="zh-CN" altLang="en-US" sz="1600" b="1" dirty="0">
                <a:latin typeface="微软雅黑" pitchFamily="34" charset="-122"/>
                <a:ea typeface="微软雅黑" pitchFamily="34" charset="-122"/>
              </a:rPr>
              <a:t>的交换表内容分别是什么？</a:t>
            </a:r>
          </a:p>
        </p:txBody>
      </p:sp>
      <p:sp>
        <p:nvSpPr>
          <p:cNvPr id="218" name="矩形 217"/>
          <p:cNvSpPr/>
          <p:nvPr/>
        </p:nvSpPr>
        <p:spPr>
          <a:xfrm>
            <a:off x="2140325" y="2212569"/>
            <a:ext cx="1588970" cy="261610"/>
          </a:xfrm>
          <a:prstGeom prst="rect">
            <a:avLst/>
          </a:prstGeom>
        </p:spPr>
        <p:txBody>
          <a:bodyPr wrap="square">
            <a:spAutoFit/>
          </a:bodyPr>
          <a:lstStyle/>
          <a:p>
            <a:r>
              <a:rPr lang="en-US" altLang="zh-CN" sz="1100" b="1" dirty="0">
                <a:latin typeface="微软雅黑" pitchFamily="34" charset="-122"/>
                <a:ea typeface="微软雅黑" pitchFamily="34" charset="-122"/>
              </a:rPr>
              <a:t>A             1</a:t>
            </a:r>
            <a:endParaRPr lang="zh-CN" altLang="en-US" sz="1100" b="1" dirty="0">
              <a:latin typeface="微软雅黑" pitchFamily="34" charset="-122"/>
              <a:ea typeface="微软雅黑" pitchFamily="34" charset="-122"/>
            </a:endParaRPr>
          </a:p>
        </p:txBody>
      </p:sp>
      <p:sp>
        <p:nvSpPr>
          <p:cNvPr id="219" name="矩形 218"/>
          <p:cNvSpPr/>
          <p:nvPr/>
        </p:nvSpPr>
        <p:spPr>
          <a:xfrm>
            <a:off x="5595258" y="2212569"/>
            <a:ext cx="1588970" cy="261610"/>
          </a:xfrm>
          <a:prstGeom prst="rect">
            <a:avLst/>
          </a:prstGeom>
        </p:spPr>
        <p:txBody>
          <a:bodyPr wrap="square">
            <a:spAutoFit/>
          </a:bodyPr>
          <a:lstStyle/>
          <a:p>
            <a:r>
              <a:rPr lang="en-US" altLang="zh-CN" sz="1100" b="1" dirty="0">
                <a:latin typeface="微软雅黑" pitchFamily="34" charset="-122"/>
                <a:ea typeface="微软雅黑" pitchFamily="34" charset="-122"/>
              </a:rPr>
              <a:t>A             5</a:t>
            </a:r>
            <a:endParaRPr lang="zh-CN" altLang="en-US" sz="1100" b="1" dirty="0">
              <a:latin typeface="微软雅黑" pitchFamily="34" charset="-122"/>
              <a:ea typeface="微软雅黑" pitchFamily="34" charset="-122"/>
            </a:endParaRPr>
          </a:p>
        </p:txBody>
      </p:sp>
      <p:sp>
        <p:nvSpPr>
          <p:cNvPr id="220" name="矩形 219"/>
          <p:cNvSpPr/>
          <p:nvPr/>
        </p:nvSpPr>
        <p:spPr>
          <a:xfrm>
            <a:off x="2140325" y="2424201"/>
            <a:ext cx="1588970" cy="261610"/>
          </a:xfrm>
          <a:prstGeom prst="rect">
            <a:avLst/>
          </a:prstGeom>
        </p:spPr>
        <p:txBody>
          <a:bodyPr wrap="square">
            <a:spAutoFit/>
          </a:bodyPr>
          <a:lstStyle/>
          <a:p>
            <a:r>
              <a:rPr lang="en-US" altLang="zh-CN" sz="1100" b="1" dirty="0">
                <a:latin typeface="微软雅黑" pitchFamily="34" charset="-122"/>
                <a:ea typeface="微软雅黑" pitchFamily="34" charset="-122"/>
              </a:rPr>
              <a:t>C             2</a:t>
            </a:r>
            <a:endParaRPr lang="zh-CN" altLang="en-US" sz="1100" b="1" dirty="0">
              <a:latin typeface="微软雅黑" pitchFamily="34" charset="-122"/>
              <a:ea typeface="微软雅黑" pitchFamily="34" charset="-122"/>
            </a:endParaRPr>
          </a:p>
        </p:txBody>
      </p:sp>
      <p:sp>
        <p:nvSpPr>
          <p:cNvPr id="221" name="矩形 220"/>
          <p:cNvSpPr/>
          <p:nvPr/>
        </p:nvSpPr>
        <p:spPr>
          <a:xfrm>
            <a:off x="5595258" y="2436558"/>
            <a:ext cx="1588970" cy="261610"/>
          </a:xfrm>
          <a:prstGeom prst="rect">
            <a:avLst/>
          </a:prstGeom>
        </p:spPr>
        <p:txBody>
          <a:bodyPr wrap="square">
            <a:spAutoFit/>
          </a:bodyPr>
          <a:lstStyle/>
          <a:p>
            <a:r>
              <a:rPr lang="en-US" altLang="zh-CN" sz="1100" b="1" dirty="0">
                <a:latin typeface="微软雅黑" pitchFamily="34" charset="-122"/>
                <a:ea typeface="微软雅黑" pitchFamily="34" charset="-122"/>
              </a:rPr>
              <a:t>C             5</a:t>
            </a:r>
            <a:endParaRPr lang="zh-CN" altLang="en-US" sz="1100" b="1" dirty="0">
              <a:latin typeface="微软雅黑" pitchFamily="34" charset="-122"/>
              <a:ea typeface="微软雅黑" pitchFamily="34" charset="-122"/>
            </a:endParaRPr>
          </a:p>
        </p:txBody>
      </p:sp>
      <p:sp>
        <p:nvSpPr>
          <p:cNvPr id="222" name="矩形 221"/>
          <p:cNvSpPr/>
          <p:nvPr/>
        </p:nvSpPr>
        <p:spPr>
          <a:xfrm>
            <a:off x="5595258" y="2668377"/>
            <a:ext cx="1588970" cy="261610"/>
          </a:xfrm>
          <a:prstGeom prst="rect">
            <a:avLst/>
          </a:prstGeom>
        </p:spPr>
        <p:txBody>
          <a:bodyPr wrap="square">
            <a:spAutoFit/>
          </a:bodyPr>
          <a:lstStyle/>
          <a:p>
            <a:r>
              <a:rPr lang="en-US" altLang="zh-CN" sz="1100" b="1" dirty="0">
                <a:latin typeface="微软雅黑" pitchFamily="34" charset="-122"/>
                <a:ea typeface="微软雅黑" pitchFamily="34" charset="-122"/>
              </a:rPr>
              <a:t>E             1</a:t>
            </a:r>
            <a:endParaRPr lang="zh-CN" altLang="en-US" sz="1100" b="1" dirty="0">
              <a:latin typeface="微软雅黑" pitchFamily="34" charset="-122"/>
              <a:ea typeface="微软雅黑" pitchFamily="34" charset="-122"/>
            </a:endParaRPr>
          </a:p>
        </p:txBody>
      </p:sp>
      <p:sp>
        <p:nvSpPr>
          <p:cNvPr id="223" name="矩形 222"/>
          <p:cNvSpPr/>
          <p:nvPr/>
        </p:nvSpPr>
        <p:spPr>
          <a:xfrm>
            <a:off x="2140325" y="2647801"/>
            <a:ext cx="1588970" cy="261610"/>
          </a:xfrm>
          <a:prstGeom prst="rect">
            <a:avLst/>
          </a:prstGeom>
        </p:spPr>
        <p:txBody>
          <a:bodyPr wrap="square">
            <a:spAutoFit/>
          </a:bodyPr>
          <a:lstStyle/>
          <a:p>
            <a:r>
              <a:rPr lang="en-US" altLang="zh-CN" sz="1100" b="1" dirty="0">
                <a:latin typeface="微软雅黑" pitchFamily="34" charset="-122"/>
                <a:ea typeface="微软雅黑" pitchFamily="34" charset="-122"/>
              </a:rPr>
              <a:t>E             5</a:t>
            </a:r>
            <a:endParaRPr lang="zh-CN" altLang="en-US" sz="1100" b="1" dirty="0">
              <a:latin typeface="微软雅黑" pitchFamily="34" charset="-122"/>
              <a:ea typeface="微软雅黑" pitchFamily="34" charset="-122"/>
            </a:endParaRPr>
          </a:p>
        </p:txBody>
      </p:sp>
      <p:sp>
        <p:nvSpPr>
          <p:cNvPr id="2" name="灯片编号占位符 1">
            <a:extLst>
              <a:ext uri="{FF2B5EF4-FFF2-40B4-BE49-F238E27FC236}">
                <a16:creationId xmlns:a16="http://schemas.microsoft.com/office/drawing/2014/main" id="{3671FA0E-E436-4D20-AC04-1F58F472E40D}"/>
              </a:ext>
            </a:extLst>
          </p:cNvPr>
          <p:cNvSpPr>
            <a:spLocks noGrp="1"/>
          </p:cNvSpPr>
          <p:nvPr>
            <p:ph type="sldNum" sz="quarter" idx="12"/>
          </p:nvPr>
        </p:nvSpPr>
        <p:spPr/>
        <p:txBody>
          <a:bodyPr/>
          <a:lstStyle/>
          <a:p>
            <a:fld id="{C485880C-E2C3-4DAB-AE74-D9BE691626AC}" type="slidenum">
              <a:rPr lang="zh-CN" altLang="en-US" smtClean="0"/>
              <a:pPr/>
              <a:t>113</a:t>
            </a:fld>
            <a:endParaRPr lang="zh-CN" altLang="en-US"/>
          </a:p>
        </p:txBody>
      </p:sp>
    </p:spTree>
    <p:extLst>
      <p:ext uri="{BB962C8B-B14F-4D97-AF65-F5344CB8AC3E}">
        <p14:creationId xmlns:p14="http://schemas.microsoft.com/office/powerpoint/2010/main" val="4149262207"/>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圆角矩形 48"/>
          <p:cNvSpPr/>
          <p:nvPr/>
        </p:nvSpPr>
        <p:spPr>
          <a:xfrm>
            <a:off x="502919" y="1076329"/>
            <a:ext cx="8129015" cy="3317601"/>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AutoShape 5"/>
          <p:cNvSpPr>
            <a:spLocks noChangeArrowheads="1"/>
          </p:cNvSpPr>
          <p:nvPr/>
        </p:nvSpPr>
        <p:spPr bwMode="auto">
          <a:xfrm>
            <a:off x="502919" y="651994"/>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Rectangle 6"/>
          <p:cNvSpPr>
            <a:spLocks noChangeArrowheads="1"/>
          </p:cNvSpPr>
          <p:nvPr/>
        </p:nvSpPr>
        <p:spPr bwMode="auto">
          <a:xfrm>
            <a:off x="3448820" y="628904"/>
            <a:ext cx="223651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存在的问题：</a:t>
            </a:r>
            <a:r>
              <a:rPr lang="zh-CN" altLang="en-US" sz="2000" b="1" dirty="0">
                <a:solidFill>
                  <a:srgbClr val="FFFF00"/>
                </a:solidFill>
                <a:latin typeface="微软雅黑" pitchFamily="34" charset="-122"/>
                <a:ea typeface="微软雅黑" pitchFamily="34" charset="-122"/>
              </a:rPr>
              <a:t>回路</a:t>
            </a:r>
            <a:endParaRPr lang="fr-FR" altLang="zh-CN" sz="2000" b="1" dirty="0">
              <a:solidFill>
                <a:srgbClr val="FFFF00"/>
              </a:solidFill>
              <a:latin typeface="微软雅黑" pitchFamily="34" charset="-122"/>
              <a:ea typeface="微软雅黑" pitchFamily="34" charset="-122"/>
            </a:endParaRPr>
          </a:p>
        </p:txBody>
      </p:sp>
      <p:cxnSp>
        <p:nvCxnSpPr>
          <p:cNvPr id="9" name="直接连接符 8"/>
          <p:cNvCxnSpPr/>
          <p:nvPr/>
        </p:nvCxnSpPr>
        <p:spPr>
          <a:xfrm>
            <a:off x="3704586" y="1643658"/>
            <a:ext cx="174065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1582778" y="3643867"/>
            <a:ext cx="6003334" cy="679801"/>
          </a:xfrm>
          <a:prstGeom prst="rect">
            <a:avLst/>
          </a:prstGeom>
        </p:spPr>
        <p:txBody>
          <a:bodyPr wrap="square">
            <a:spAutoFit/>
          </a:bodyPr>
          <a:lstStyle/>
          <a:p>
            <a:pPr>
              <a:lnSpc>
                <a:spcPts val="2400"/>
              </a:lnSpc>
            </a:pPr>
            <a:r>
              <a:rPr lang="zh-CN" altLang="en-US" sz="1600" b="1" dirty="0">
                <a:latin typeface="微软雅黑" pitchFamily="34" charset="-122"/>
                <a:ea typeface="微软雅黑" pitchFamily="34" charset="-122"/>
              </a:rPr>
              <a:t>假定开始时，交换机 </a:t>
            </a:r>
            <a:r>
              <a:rPr lang="en-US" altLang="zh-CN" sz="1600" b="1" dirty="0">
                <a:latin typeface="微软雅黑" pitchFamily="34" charset="-122"/>
                <a:ea typeface="微软雅黑" pitchFamily="34" charset="-122"/>
              </a:rPr>
              <a:t>S1 </a:t>
            </a:r>
            <a:r>
              <a:rPr lang="zh-CN" altLang="en-US" sz="1600" b="1" dirty="0">
                <a:latin typeface="微软雅黑" pitchFamily="34" charset="-122"/>
                <a:ea typeface="微软雅黑" pitchFamily="34" charset="-122"/>
              </a:rPr>
              <a:t>和 </a:t>
            </a:r>
            <a:r>
              <a:rPr lang="en-US" altLang="zh-CN" sz="1600" b="1" dirty="0">
                <a:latin typeface="微软雅黑" pitchFamily="34" charset="-122"/>
                <a:ea typeface="微软雅黑" pitchFamily="34" charset="-122"/>
              </a:rPr>
              <a:t>S2 </a:t>
            </a:r>
            <a:r>
              <a:rPr lang="zh-CN" altLang="en-US" sz="1600" b="1" dirty="0">
                <a:latin typeface="微软雅黑" pitchFamily="34" charset="-122"/>
                <a:ea typeface="微软雅黑" pitchFamily="34" charset="-122"/>
              </a:rPr>
              <a:t>的交换表都是空的。</a:t>
            </a:r>
            <a:endParaRPr lang="en-US" altLang="zh-CN" sz="1600" b="1" dirty="0">
              <a:latin typeface="微软雅黑" pitchFamily="34" charset="-122"/>
              <a:ea typeface="微软雅黑" pitchFamily="34" charset="-122"/>
            </a:endParaRPr>
          </a:p>
          <a:p>
            <a:pPr>
              <a:lnSpc>
                <a:spcPts val="2400"/>
              </a:lnSpc>
            </a:pPr>
            <a:r>
              <a:rPr lang="zh-CN" altLang="en-US" sz="1600" b="1" dirty="0">
                <a:latin typeface="微软雅黑" pitchFamily="34" charset="-122"/>
                <a:ea typeface="微软雅黑" pitchFamily="34" charset="-122"/>
              </a:rPr>
              <a:t>假定：主机 </a:t>
            </a:r>
            <a:r>
              <a:rPr lang="en-US" altLang="zh-CN" sz="1600" b="1" dirty="0">
                <a:latin typeface="微软雅黑" pitchFamily="34" charset="-122"/>
                <a:ea typeface="微软雅黑" pitchFamily="34" charset="-122"/>
              </a:rPr>
              <a:t>A </a:t>
            </a:r>
            <a:r>
              <a:rPr lang="zh-CN" altLang="en-US" sz="1600" b="1" dirty="0">
                <a:latin typeface="微软雅黑" pitchFamily="34" charset="-122"/>
                <a:ea typeface="微软雅黑" pitchFamily="34" charset="-122"/>
              </a:rPr>
              <a:t>向主机 </a:t>
            </a:r>
            <a:r>
              <a:rPr lang="en-US" altLang="zh-CN" sz="1600" b="1" dirty="0">
                <a:latin typeface="微软雅黑" pitchFamily="34" charset="-122"/>
                <a:ea typeface="微软雅黑" pitchFamily="34" charset="-122"/>
              </a:rPr>
              <a:t>E </a:t>
            </a:r>
            <a:r>
              <a:rPr lang="zh-CN" altLang="en-US" sz="1600" b="1" dirty="0">
                <a:latin typeface="微软雅黑" pitchFamily="34" charset="-122"/>
                <a:ea typeface="微软雅黑" pitchFamily="34" charset="-122"/>
              </a:rPr>
              <a:t>发送一帧。</a:t>
            </a:r>
          </a:p>
        </p:txBody>
      </p:sp>
      <p:cxnSp>
        <p:nvCxnSpPr>
          <p:cNvPr id="129" name="直接连接符 128"/>
          <p:cNvCxnSpPr/>
          <p:nvPr/>
        </p:nvCxnSpPr>
        <p:spPr>
          <a:xfrm>
            <a:off x="3704586" y="3326185"/>
            <a:ext cx="174065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5306576" y="1162102"/>
            <a:ext cx="3159985" cy="2366653"/>
            <a:chOff x="5467217" y="1680542"/>
            <a:chExt cx="3159985" cy="2366653"/>
          </a:xfrm>
        </p:grpSpPr>
        <p:sp>
          <p:nvSpPr>
            <p:cNvPr id="51" name="矩形 50"/>
            <p:cNvSpPr/>
            <p:nvPr/>
          </p:nvSpPr>
          <p:spPr>
            <a:xfrm>
              <a:off x="5481206" y="1995407"/>
              <a:ext cx="2209376" cy="2051788"/>
            </a:xfrm>
            <a:prstGeom prst="rect">
              <a:avLst/>
            </a:prstGeom>
            <a:solidFill>
              <a:srgbClr val="0000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200" dirty="0">
                  <a:latin typeface="微软雅黑" pitchFamily="34" charset="-122"/>
                  <a:ea typeface="微软雅黑" pitchFamily="34" charset="-122"/>
                </a:rPr>
                <a:t> </a:t>
              </a:r>
              <a:endParaRPr lang="zh-CN" altLang="en-US" sz="1200" dirty="0">
                <a:latin typeface="微软雅黑" pitchFamily="34" charset="-122"/>
                <a:ea typeface="微软雅黑" pitchFamily="34" charset="-122"/>
              </a:endParaRPr>
            </a:p>
          </p:txBody>
        </p:sp>
        <p:cxnSp>
          <p:nvCxnSpPr>
            <p:cNvPr id="52" name="直接连接符 51"/>
            <p:cNvCxnSpPr/>
            <p:nvPr/>
          </p:nvCxnSpPr>
          <p:spPr>
            <a:xfrm flipH="1">
              <a:off x="7604253" y="3793563"/>
              <a:ext cx="6608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a:off x="7604253" y="2715661"/>
              <a:ext cx="6716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flipH="1">
              <a:off x="7627126" y="3239407"/>
              <a:ext cx="63796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直接连接符 90"/>
            <p:cNvCxnSpPr/>
            <p:nvPr/>
          </p:nvCxnSpPr>
          <p:spPr>
            <a:xfrm>
              <a:off x="7604253" y="2159938"/>
              <a:ext cx="6625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2" name="Rectangle 24"/>
            <p:cNvSpPr>
              <a:spLocks noChangeArrowheads="1"/>
            </p:cNvSpPr>
            <p:nvPr/>
          </p:nvSpPr>
          <p:spPr bwMode="auto">
            <a:xfrm>
              <a:off x="5801643" y="1680542"/>
              <a:ext cx="1530869"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kumimoji="1" lang="zh-CN" altLang="en-US" sz="1400" b="1" dirty="0">
                  <a:solidFill>
                    <a:srgbClr val="0000FF"/>
                  </a:solidFill>
                  <a:latin typeface="微软雅黑" pitchFamily="34" charset="-122"/>
                  <a:ea typeface="微软雅黑" pitchFamily="34" charset="-122"/>
                </a:rPr>
                <a:t>以太网交换机 </a:t>
              </a:r>
              <a:r>
                <a:rPr kumimoji="1" lang="en-US" altLang="zh-CN" sz="1400" b="1" dirty="0">
                  <a:solidFill>
                    <a:srgbClr val="0000FF"/>
                  </a:solidFill>
                  <a:latin typeface="微软雅黑" pitchFamily="34" charset="-122"/>
                  <a:ea typeface="微软雅黑" pitchFamily="34" charset="-122"/>
                </a:rPr>
                <a:t>S2</a:t>
              </a:r>
            </a:p>
          </p:txBody>
        </p:sp>
        <p:sp>
          <p:nvSpPr>
            <p:cNvPr id="93" name="Rectangle 34"/>
            <p:cNvSpPr>
              <a:spLocks noChangeArrowheads="1"/>
            </p:cNvSpPr>
            <p:nvPr/>
          </p:nvSpPr>
          <p:spPr bwMode="auto">
            <a:xfrm>
              <a:off x="8349882" y="1958293"/>
              <a:ext cx="270909"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E</a:t>
              </a:r>
            </a:p>
          </p:txBody>
        </p:sp>
        <p:grpSp>
          <p:nvGrpSpPr>
            <p:cNvPr id="94" name="组合 57"/>
            <p:cNvGrpSpPr>
              <a:grpSpLocks/>
            </p:cNvGrpSpPr>
            <p:nvPr/>
          </p:nvGrpSpPr>
          <p:grpSpPr bwMode="auto">
            <a:xfrm>
              <a:off x="7460289" y="2022721"/>
              <a:ext cx="277321" cy="274434"/>
              <a:chOff x="2255844" y="1268760"/>
              <a:chExt cx="360915" cy="356296"/>
            </a:xfrm>
          </p:grpSpPr>
          <p:sp>
            <p:nvSpPr>
              <p:cNvPr id="127" name="矩形 126"/>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128" name="Rectangle 40"/>
              <p:cNvSpPr>
                <a:spLocks noChangeArrowheads="1"/>
              </p:cNvSpPr>
              <p:nvPr/>
            </p:nvSpPr>
            <p:spPr bwMode="auto">
              <a:xfrm>
                <a:off x="2255844" y="1268760"/>
                <a:ext cx="360915" cy="356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1</a:t>
                </a:r>
                <a:endParaRPr kumimoji="1" lang="en-US" altLang="zh-CN" sz="1200" b="1" baseline="-25000" dirty="0">
                  <a:latin typeface="微软雅黑" pitchFamily="34" charset="-122"/>
                  <a:ea typeface="微软雅黑" pitchFamily="34" charset="-122"/>
                </a:endParaRPr>
              </a:p>
            </p:txBody>
          </p:sp>
        </p:grpSp>
        <p:grpSp>
          <p:nvGrpSpPr>
            <p:cNvPr id="95" name="组合 58"/>
            <p:cNvGrpSpPr>
              <a:grpSpLocks/>
            </p:cNvGrpSpPr>
            <p:nvPr/>
          </p:nvGrpSpPr>
          <p:grpSpPr bwMode="auto">
            <a:xfrm>
              <a:off x="7469432" y="2586633"/>
              <a:ext cx="277321" cy="274434"/>
              <a:chOff x="2267744" y="1280668"/>
              <a:chExt cx="360915" cy="357388"/>
            </a:xfrm>
          </p:grpSpPr>
          <p:sp>
            <p:nvSpPr>
              <p:cNvPr id="125" name="矩形 124"/>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126" name="Rectangle 40"/>
              <p:cNvSpPr>
                <a:spLocks noChangeArrowheads="1"/>
              </p:cNvSpPr>
              <p:nvPr/>
            </p:nvSpPr>
            <p:spPr bwMode="auto">
              <a:xfrm>
                <a:off x="2267744" y="1280668"/>
                <a:ext cx="360915"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2</a:t>
                </a:r>
                <a:endParaRPr kumimoji="1" lang="en-US" altLang="zh-CN" sz="1200" b="1" baseline="-25000" dirty="0">
                  <a:latin typeface="微软雅黑" pitchFamily="34" charset="-122"/>
                  <a:ea typeface="微软雅黑" pitchFamily="34" charset="-122"/>
                </a:endParaRPr>
              </a:p>
            </p:txBody>
          </p:sp>
        </p:grpSp>
        <p:grpSp>
          <p:nvGrpSpPr>
            <p:cNvPr id="96" name="组合 61"/>
            <p:cNvGrpSpPr>
              <a:grpSpLocks/>
            </p:cNvGrpSpPr>
            <p:nvPr/>
          </p:nvGrpSpPr>
          <p:grpSpPr bwMode="auto">
            <a:xfrm>
              <a:off x="7440312" y="3664535"/>
              <a:ext cx="277321" cy="274434"/>
              <a:chOff x="2244074" y="1280668"/>
              <a:chExt cx="358931" cy="357388"/>
            </a:xfrm>
          </p:grpSpPr>
          <p:sp>
            <p:nvSpPr>
              <p:cNvPr id="123" name="矩形 122"/>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124"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4</a:t>
                </a:r>
                <a:endParaRPr kumimoji="1" lang="en-US" altLang="zh-CN" sz="1200" b="1" baseline="-25000" dirty="0">
                  <a:latin typeface="微软雅黑" pitchFamily="34" charset="-122"/>
                  <a:ea typeface="微软雅黑" pitchFamily="34" charset="-122"/>
                </a:endParaRPr>
              </a:p>
            </p:txBody>
          </p:sp>
        </p:grpSp>
        <p:grpSp>
          <p:nvGrpSpPr>
            <p:cNvPr id="97" name="组合 64"/>
            <p:cNvGrpSpPr>
              <a:grpSpLocks/>
            </p:cNvGrpSpPr>
            <p:nvPr/>
          </p:nvGrpSpPr>
          <p:grpSpPr bwMode="auto">
            <a:xfrm>
              <a:off x="7449456" y="3100624"/>
              <a:ext cx="277321" cy="274434"/>
              <a:chOff x="2255909" y="1268760"/>
              <a:chExt cx="358931" cy="355702"/>
            </a:xfrm>
          </p:grpSpPr>
          <p:sp>
            <p:nvSpPr>
              <p:cNvPr id="121" name="矩形 120"/>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122" name="Rectangle 40"/>
              <p:cNvSpPr>
                <a:spLocks noChangeArrowheads="1"/>
              </p:cNvSpPr>
              <p:nvPr/>
            </p:nvSpPr>
            <p:spPr bwMode="auto">
              <a:xfrm>
                <a:off x="2255909" y="1268760"/>
                <a:ext cx="358931" cy="355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3</a:t>
                </a:r>
                <a:endParaRPr kumimoji="1" lang="en-US" altLang="zh-CN" sz="1200" b="1" baseline="-25000" dirty="0">
                  <a:latin typeface="微软雅黑" pitchFamily="34" charset="-122"/>
                  <a:ea typeface="微软雅黑" pitchFamily="34" charset="-122"/>
                </a:endParaRPr>
              </a:p>
            </p:txBody>
          </p:sp>
        </p:grpSp>
        <p:sp>
          <p:nvSpPr>
            <p:cNvPr id="98" name="Rectangle 34"/>
            <p:cNvSpPr>
              <a:spLocks noChangeArrowheads="1"/>
            </p:cNvSpPr>
            <p:nvPr/>
          </p:nvSpPr>
          <p:spPr bwMode="auto">
            <a:xfrm>
              <a:off x="8317821" y="3617530"/>
              <a:ext cx="309381"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H</a:t>
              </a:r>
              <a:endParaRPr kumimoji="1" lang="en-US" altLang="zh-CN" sz="1200" b="1" baseline="-25000" dirty="0">
                <a:latin typeface="微软雅黑" pitchFamily="34" charset="-122"/>
                <a:ea typeface="微软雅黑" pitchFamily="34" charset="-122"/>
              </a:endParaRPr>
            </a:p>
          </p:txBody>
        </p:sp>
        <p:sp>
          <p:nvSpPr>
            <p:cNvPr id="99" name="Rectangle 34"/>
            <p:cNvSpPr>
              <a:spLocks noChangeArrowheads="1"/>
            </p:cNvSpPr>
            <p:nvPr/>
          </p:nvSpPr>
          <p:spPr bwMode="auto">
            <a:xfrm>
              <a:off x="8311410" y="3051755"/>
              <a:ext cx="299763"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G</a:t>
              </a:r>
              <a:endParaRPr kumimoji="1" lang="en-US" altLang="zh-CN" sz="1200" b="1" baseline="-25000" dirty="0">
                <a:latin typeface="微软雅黑" pitchFamily="34" charset="-122"/>
                <a:ea typeface="微软雅黑" pitchFamily="34" charset="-122"/>
              </a:endParaRPr>
            </a:p>
          </p:txBody>
        </p:sp>
        <p:sp>
          <p:nvSpPr>
            <p:cNvPr id="101" name="Rectangle 34"/>
            <p:cNvSpPr>
              <a:spLocks noChangeArrowheads="1"/>
            </p:cNvSpPr>
            <p:nvPr/>
          </p:nvSpPr>
          <p:spPr bwMode="auto">
            <a:xfrm>
              <a:off x="8340264" y="2511295"/>
              <a:ext cx="269306"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F</a:t>
              </a:r>
              <a:endParaRPr kumimoji="1" lang="en-US" altLang="zh-CN" sz="1200" b="1" baseline="-25000" dirty="0">
                <a:latin typeface="微软雅黑" pitchFamily="34" charset="-122"/>
                <a:ea typeface="微软雅黑" pitchFamily="34" charset="-122"/>
              </a:endParaRPr>
            </a:p>
          </p:txBody>
        </p:sp>
        <p:pic>
          <p:nvPicPr>
            <p:cNvPr id="102"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34458" y="194325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103"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34458" y="249408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104"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34458" y="3015049"/>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105"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34458" y="3579734"/>
              <a:ext cx="437685" cy="437685"/>
            </a:xfrm>
            <a:prstGeom prst="rect">
              <a:avLst/>
            </a:prstGeom>
            <a:noFill/>
            <a:extLst>
              <a:ext uri="{909E8E84-426E-40DD-AFC4-6F175D3DCCD1}">
                <a14:hiddenFill xmlns:a14="http://schemas.microsoft.com/office/drawing/2010/main">
                  <a:solidFill>
                    <a:srgbClr val="FFFFFF"/>
                  </a:solidFill>
                </a14:hiddenFill>
              </a:ext>
            </a:extLst>
          </p:spPr>
        </p:pic>
        <p:grpSp>
          <p:nvGrpSpPr>
            <p:cNvPr id="106" name="组合 61"/>
            <p:cNvGrpSpPr>
              <a:grpSpLocks/>
            </p:cNvGrpSpPr>
            <p:nvPr/>
          </p:nvGrpSpPr>
          <p:grpSpPr bwMode="auto">
            <a:xfrm>
              <a:off x="5467219" y="2034606"/>
              <a:ext cx="277321" cy="274434"/>
              <a:chOff x="2244074" y="1280668"/>
              <a:chExt cx="358931" cy="357388"/>
            </a:xfrm>
          </p:grpSpPr>
          <p:sp>
            <p:nvSpPr>
              <p:cNvPr id="110" name="矩形 109"/>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111"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5</a:t>
                </a:r>
                <a:endParaRPr kumimoji="1" lang="en-US" altLang="zh-CN" sz="1200" b="1" baseline="-25000" dirty="0">
                  <a:latin typeface="微软雅黑" pitchFamily="34" charset="-122"/>
                  <a:ea typeface="微软雅黑" pitchFamily="34" charset="-122"/>
                </a:endParaRPr>
              </a:p>
            </p:txBody>
          </p:sp>
        </p:grpSp>
        <p:grpSp>
          <p:nvGrpSpPr>
            <p:cNvPr id="107" name="组合 61"/>
            <p:cNvGrpSpPr>
              <a:grpSpLocks/>
            </p:cNvGrpSpPr>
            <p:nvPr/>
          </p:nvGrpSpPr>
          <p:grpSpPr bwMode="auto">
            <a:xfrm>
              <a:off x="5467217" y="3696386"/>
              <a:ext cx="277321" cy="274434"/>
              <a:chOff x="2244078" y="1280673"/>
              <a:chExt cx="358932" cy="357390"/>
            </a:xfrm>
          </p:grpSpPr>
          <p:sp>
            <p:nvSpPr>
              <p:cNvPr id="108" name="矩形 107"/>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109" name="Rectangle 40"/>
              <p:cNvSpPr>
                <a:spLocks noChangeArrowheads="1"/>
              </p:cNvSpPr>
              <p:nvPr/>
            </p:nvSpPr>
            <p:spPr bwMode="auto">
              <a:xfrm>
                <a:off x="2244078" y="1280673"/>
                <a:ext cx="358932" cy="357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6</a:t>
                </a:r>
              </a:p>
            </p:txBody>
          </p:sp>
        </p:grpSp>
      </p:grpSp>
      <p:grpSp>
        <p:nvGrpSpPr>
          <p:cNvPr id="3" name="组合 2"/>
          <p:cNvGrpSpPr/>
          <p:nvPr/>
        </p:nvGrpSpPr>
        <p:grpSpPr>
          <a:xfrm>
            <a:off x="683505" y="1162102"/>
            <a:ext cx="3168843" cy="2366653"/>
            <a:chOff x="893574" y="1680542"/>
            <a:chExt cx="3168843" cy="2366653"/>
          </a:xfrm>
        </p:grpSpPr>
        <p:sp>
          <p:nvSpPr>
            <p:cNvPr id="55" name="矩形 54"/>
            <p:cNvSpPr/>
            <p:nvPr/>
          </p:nvSpPr>
          <p:spPr>
            <a:xfrm>
              <a:off x="1821963" y="1995407"/>
              <a:ext cx="2209376" cy="2051788"/>
            </a:xfrm>
            <a:prstGeom prst="rect">
              <a:avLst/>
            </a:prstGeom>
            <a:solidFill>
              <a:srgbClr val="0000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200" dirty="0">
                  <a:latin typeface="微软雅黑" pitchFamily="34" charset="-122"/>
                  <a:ea typeface="微软雅黑" pitchFamily="34" charset="-122"/>
                </a:rPr>
                <a:t> </a:t>
              </a:r>
              <a:endParaRPr lang="zh-CN" altLang="en-US" sz="1200" dirty="0">
                <a:latin typeface="微软雅黑" pitchFamily="34" charset="-122"/>
                <a:ea typeface="微软雅黑" pitchFamily="34" charset="-122"/>
              </a:endParaRPr>
            </a:p>
          </p:txBody>
        </p:sp>
        <p:cxnSp>
          <p:nvCxnSpPr>
            <p:cNvPr id="56" name="直接连接符 55"/>
            <p:cNvCxnSpPr/>
            <p:nvPr/>
          </p:nvCxnSpPr>
          <p:spPr>
            <a:xfrm flipH="1">
              <a:off x="1249153" y="3793563"/>
              <a:ext cx="6608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a:off x="1249153" y="2715661"/>
              <a:ext cx="6716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a:xfrm flipH="1">
              <a:off x="1272026" y="3239407"/>
              <a:ext cx="63796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a:off x="1249153" y="2159938"/>
              <a:ext cx="6625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0" name="Rectangle 24"/>
            <p:cNvSpPr>
              <a:spLocks noChangeArrowheads="1"/>
            </p:cNvSpPr>
            <p:nvPr/>
          </p:nvSpPr>
          <p:spPr bwMode="auto">
            <a:xfrm>
              <a:off x="2142400" y="1680542"/>
              <a:ext cx="1530869"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kumimoji="1" lang="zh-CN" altLang="en-US" sz="1400" b="1" dirty="0">
                  <a:solidFill>
                    <a:srgbClr val="0000FF"/>
                  </a:solidFill>
                  <a:latin typeface="微软雅黑" pitchFamily="34" charset="-122"/>
                  <a:ea typeface="微软雅黑" pitchFamily="34" charset="-122"/>
                </a:rPr>
                <a:t>以太网交换机 </a:t>
              </a:r>
              <a:r>
                <a:rPr kumimoji="1" lang="en-US" altLang="zh-CN" sz="1400" b="1" dirty="0">
                  <a:solidFill>
                    <a:srgbClr val="0000FF"/>
                  </a:solidFill>
                  <a:latin typeface="微软雅黑" pitchFamily="34" charset="-122"/>
                  <a:ea typeface="微软雅黑" pitchFamily="34" charset="-122"/>
                </a:rPr>
                <a:t>S1</a:t>
              </a:r>
            </a:p>
          </p:txBody>
        </p:sp>
        <p:sp>
          <p:nvSpPr>
            <p:cNvPr id="61" name="Rectangle 34"/>
            <p:cNvSpPr>
              <a:spLocks noChangeArrowheads="1"/>
            </p:cNvSpPr>
            <p:nvPr/>
          </p:nvSpPr>
          <p:spPr bwMode="auto">
            <a:xfrm>
              <a:off x="900282" y="1958293"/>
              <a:ext cx="298160"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A</a:t>
              </a:r>
              <a:endParaRPr kumimoji="1" lang="en-US" altLang="zh-CN" sz="1200" b="1" baseline="-25000" dirty="0">
                <a:latin typeface="微软雅黑" pitchFamily="34" charset="-122"/>
                <a:ea typeface="微软雅黑" pitchFamily="34" charset="-122"/>
              </a:endParaRPr>
            </a:p>
          </p:txBody>
        </p:sp>
        <p:grpSp>
          <p:nvGrpSpPr>
            <p:cNvPr id="62" name="组合 57"/>
            <p:cNvGrpSpPr>
              <a:grpSpLocks/>
            </p:cNvGrpSpPr>
            <p:nvPr/>
          </p:nvGrpSpPr>
          <p:grpSpPr bwMode="auto">
            <a:xfrm>
              <a:off x="1812824" y="2022721"/>
              <a:ext cx="277321" cy="274434"/>
              <a:chOff x="2255844" y="1268760"/>
              <a:chExt cx="360915" cy="356296"/>
            </a:xfrm>
          </p:grpSpPr>
          <p:sp>
            <p:nvSpPr>
              <p:cNvPr id="63" name="矩形 62"/>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64" name="Rectangle 40"/>
              <p:cNvSpPr>
                <a:spLocks noChangeArrowheads="1"/>
              </p:cNvSpPr>
              <p:nvPr/>
            </p:nvSpPr>
            <p:spPr bwMode="auto">
              <a:xfrm>
                <a:off x="2255844" y="1268760"/>
                <a:ext cx="360915" cy="356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1</a:t>
                </a:r>
                <a:endParaRPr kumimoji="1" lang="en-US" altLang="zh-CN" sz="1200" b="1" baseline="-25000" dirty="0">
                  <a:latin typeface="微软雅黑" pitchFamily="34" charset="-122"/>
                  <a:ea typeface="微软雅黑" pitchFamily="34" charset="-122"/>
                </a:endParaRPr>
              </a:p>
            </p:txBody>
          </p:sp>
        </p:grpSp>
        <p:grpSp>
          <p:nvGrpSpPr>
            <p:cNvPr id="65" name="组合 58"/>
            <p:cNvGrpSpPr>
              <a:grpSpLocks/>
            </p:cNvGrpSpPr>
            <p:nvPr/>
          </p:nvGrpSpPr>
          <p:grpSpPr bwMode="auto">
            <a:xfrm>
              <a:off x="1821967" y="2586633"/>
              <a:ext cx="277321" cy="274434"/>
              <a:chOff x="2267744" y="1280668"/>
              <a:chExt cx="360915" cy="357388"/>
            </a:xfrm>
          </p:grpSpPr>
          <p:sp>
            <p:nvSpPr>
              <p:cNvPr id="66" name="矩形 65"/>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67" name="Rectangle 40"/>
              <p:cNvSpPr>
                <a:spLocks noChangeArrowheads="1"/>
              </p:cNvSpPr>
              <p:nvPr/>
            </p:nvSpPr>
            <p:spPr bwMode="auto">
              <a:xfrm>
                <a:off x="2267744" y="1280668"/>
                <a:ext cx="360915"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2</a:t>
                </a:r>
                <a:endParaRPr kumimoji="1" lang="en-US" altLang="zh-CN" sz="1200" b="1" baseline="-25000" dirty="0">
                  <a:latin typeface="微软雅黑" pitchFamily="34" charset="-122"/>
                  <a:ea typeface="微软雅黑" pitchFamily="34" charset="-122"/>
                </a:endParaRPr>
              </a:p>
            </p:txBody>
          </p:sp>
        </p:grpSp>
        <p:grpSp>
          <p:nvGrpSpPr>
            <p:cNvPr id="68" name="组合 61"/>
            <p:cNvGrpSpPr>
              <a:grpSpLocks/>
            </p:cNvGrpSpPr>
            <p:nvPr/>
          </p:nvGrpSpPr>
          <p:grpSpPr bwMode="auto">
            <a:xfrm>
              <a:off x="1792847" y="3664535"/>
              <a:ext cx="277321" cy="274434"/>
              <a:chOff x="2244074" y="1280668"/>
              <a:chExt cx="358931" cy="357388"/>
            </a:xfrm>
          </p:grpSpPr>
          <p:sp>
            <p:nvSpPr>
              <p:cNvPr id="69" name="矩形 68"/>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70"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4</a:t>
                </a:r>
                <a:endParaRPr kumimoji="1" lang="en-US" altLang="zh-CN" sz="1200" b="1" baseline="-25000" dirty="0">
                  <a:latin typeface="微软雅黑" pitchFamily="34" charset="-122"/>
                  <a:ea typeface="微软雅黑" pitchFamily="34" charset="-122"/>
                </a:endParaRPr>
              </a:p>
            </p:txBody>
          </p:sp>
        </p:grpSp>
        <p:grpSp>
          <p:nvGrpSpPr>
            <p:cNvPr id="71" name="组合 64"/>
            <p:cNvGrpSpPr>
              <a:grpSpLocks/>
            </p:cNvGrpSpPr>
            <p:nvPr/>
          </p:nvGrpSpPr>
          <p:grpSpPr bwMode="auto">
            <a:xfrm>
              <a:off x="1801991" y="3100624"/>
              <a:ext cx="277321" cy="274434"/>
              <a:chOff x="2255909" y="1268760"/>
              <a:chExt cx="358931" cy="355702"/>
            </a:xfrm>
          </p:grpSpPr>
          <p:sp>
            <p:nvSpPr>
              <p:cNvPr id="72" name="矩形 71"/>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73" name="Rectangle 40"/>
              <p:cNvSpPr>
                <a:spLocks noChangeArrowheads="1"/>
              </p:cNvSpPr>
              <p:nvPr/>
            </p:nvSpPr>
            <p:spPr bwMode="auto">
              <a:xfrm>
                <a:off x="2255909" y="1268760"/>
                <a:ext cx="358931" cy="355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3</a:t>
                </a:r>
                <a:endParaRPr kumimoji="1" lang="en-US" altLang="zh-CN" sz="1200" b="1" baseline="-25000" dirty="0">
                  <a:latin typeface="微软雅黑" pitchFamily="34" charset="-122"/>
                  <a:ea typeface="微软雅黑" pitchFamily="34" charset="-122"/>
                </a:endParaRPr>
              </a:p>
            </p:txBody>
          </p:sp>
        </p:grpSp>
        <p:sp>
          <p:nvSpPr>
            <p:cNvPr id="74" name="Rectangle 34"/>
            <p:cNvSpPr>
              <a:spLocks noChangeArrowheads="1"/>
            </p:cNvSpPr>
            <p:nvPr/>
          </p:nvSpPr>
          <p:spPr bwMode="auto">
            <a:xfrm>
              <a:off x="911800" y="3617530"/>
              <a:ext cx="304571"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D</a:t>
              </a:r>
              <a:endParaRPr kumimoji="1" lang="en-US" altLang="zh-CN" sz="1200" b="1" baseline="-25000" dirty="0">
                <a:latin typeface="微软雅黑" pitchFamily="34" charset="-122"/>
                <a:ea typeface="微软雅黑" pitchFamily="34" charset="-122"/>
              </a:endParaRPr>
            </a:p>
          </p:txBody>
        </p:sp>
        <p:sp>
          <p:nvSpPr>
            <p:cNvPr id="75" name="Rectangle 34"/>
            <p:cNvSpPr>
              <a:spLocks noChangeArrowheads="1"/>
            </p:cNvSpPr>
            <p:nvPr/>
          </p:nvSpPr>
          <p:spPr bwMode="auto">
            <a:xfrm>
              <a:off x="909900" y="3051755"/>
              <a:ext cx="288542"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B</a:t>
              </a:r>
              <a:endParaRPr kumimoji="1" lang="en-US" altLang="zh-CN" sz="1200" b="1" baseline="-25000" dirty="0">
                <a:latin typeface="微软雅黑" pitchFamily="34" charset="-122"/>
                <a:ea typeface="微软雅黑" pitchFamily="34" charset="-122"/>
              </a:endParaRPr>
            </a:p>
          </p:txBody>
        </p:sp>
        <p:sp>
          <p:nvSpPr>
            <p:cNvPr id="86" name="Rectangle 34"/>
            <p:cNvSpPr>
              <a:spLocks noChangeArrowheads="1"/>
            </p:cNvSpPr>
            <p:nvPr/>
          </p:nvSpPr>
          <p:spPr bwMode="auto">
            <a:xfrm>
              <a:off x="893574" y="2511295"/>
              <a:ext cx="286939"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C</a:t>
              </a:r>
              <a:endParaRPr kumimoji="1" lang="en-US" altLang="zh-CN" sz="1200" b="1" baseline="-25000" dirty="0">
                <a:latin typeface="微软雅黑" pitchFamily="34" charset="-122"/>
                <a:ea typeface="微软雅黑" pitchFamily="34" charset="-122"/>
              </a:endParaRPr>
            </a:p>
          </p:txBody>
        </p:sp>
        <p:pic>
          <p:nvPicPr>
            <p:cNvPr id="87"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9167" y="194325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88"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9167" y="249408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89"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9167" y="3015049"/>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90"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9167" y="3579734"/>
              <a:ext cx="437685" cy="437685"/>
            </a:xfrm>
            <a:prstGeom prst="rect">
              <a:avLst/>
            </a:prstGeom>
            <a:noFill/>
            <a:extLst>
              <a:ext uri="{909E8E84-426E-40DD-AFC4-6F175D3DCCD1}">
                <a14:hiddenFill xmlns:a14="http://schemas.microsoft.com/office/drawing/2010/main">
                  <a:solidFill>
                    <a:srgbClr val="FFFFFF"/>
                  </a:solidFill>
                </a14:hiddenFill>
              </a:ext>
            </a:extLst>
          </p:spPr>
        </p:pic>
        <p:grpSp>
          <p:nvGrpSpPr>
            <p:cNvPr id="42" name="组合 61"/>
            <p:cNvGrpSpPr>
              <a:grpSpLocks/>
            </p:cNvGrpSpPr>
            <p:nvPr/>
          </p:nvGrpSpPr>
          <p:grpSpPr bwMode="auto">
            <a:xfrm>
              <a:off x="3785096" y="2034606"/>
              <a:ext cx="277321" cy="274434"/>
              <a:chOff x="2244074" y="1280668"/>
              <a:chExt cx="358931" cy="357388"/>
            </a:xfrm>
          </p:grpSpPr>
          <p:sp>
            <p:nvSpPr>
              <p:cNvPr id="43" name="矩形 42"/>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44"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5</a:t>
                </a:r>
                <a:endParaRPr kumimoji="1" lang="en-US" altLang="zh-CN" sz="1200" b="1" baseline="-25000" dirty="0">
                  <a:latin typeface="微软雅黑" pitchFamily="34" charset="-122"/>
                  <a:ea typeface="微软雅黑" pitchFamily="34" charset="-122"/>
                </a:endParaRPr>
              </a:p>
            </p:txBody>
          </p:sp>
        </p:grpSp>
        <p:grpSp>
          <p:nvGrpSpPr>
            <p:cNvPr id="46" name="组合 61"/>
            <p:cNvGrpSpPr>
              <a:grpSpLocks/>
            </p:cNvGrpSpPr>
            <p:nvPr/>
          </p:nvGrpSpPr>
          <p:grpSpPr bwMode="auto">
            <a:xfrm>
              <a:off x="3785094" y="3696386"/>
              <a:ext cx="277321" cy="274434"/>
              <a:chOff x="2244078" y="1280673"/>
              <a:chExt cx="358932" cy="357390"/>
            </a:xfrm>
          </p:grpSpPr>
          <p:sp>
            <p:nvSpPr>
              <p:cNvPr id="47" name="矩形 46"/>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48" name="Rectangle 40"/>
              <p:cNvSpPr>
                <a:spLocks noChangeArrowheads="1"/>
              </p:cNvSpPr>
              <p:nvPr/>
            </p:nvSpPr>
            <p:spPr bwMode="auto">
              <a:xfrm>
                <a:off x="2244078" y="1280673"/>
                <a:ext cx="358932" cy="357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6</a:t>
                </a:r>
              </a:p>
            </p:txBody>
          </p:sp>
        </p:grpSp>
      </p:grpSp>
      <p:grpSp>
        <p:nvGrpSpPr>
          <p:cNvPr id="8" name="组合 7"/>
          <p:cNvGrpSpPr/>
          <p:nvPr/>
        </p:nvGrpSpPr>
        <p:grpSpPr>
          <a:xfrm>
            <a:off x="2500053" y="1522322"/>
            <a:ext cx="934439" cy="269169"/>
            <a:chOff x="3983552" y="1463022"/>
            <a:chExt cx="934439" cy="269169"/>
          </a:xfrm>
        </p:grpSpPr>
        <p:sp>
          <p:nvSpPr>
            <p:cNvPr id="5" name="矩形 4"/>
            <p:cNvSpPr/>
            <p:nvPr/>
          </p:nvSpPr>
          <p:spPr>
            <a:xfrm>
              <a:off x="3983552" y="1463023"/>
              <a:ext cx="885010" cy="26916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矩形 78"/>
            <p:cNvSpPr/>
            <p:nvPr/>
          </p:nvSpPr>
          <p:spPr>
            <a:xfrm>
              <a:off x="4662487" y="1463022"/>
              <a:ext cx="255504" cy="269169"/>
            </a:xfrm>
            <a:prstGeom prst="rect">
              <a:avLst/>
            </a:prstGeom>
            <a:solidFill>
              <a:srgbClr val="FF00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灯片编号占位符 1">
            <a:extLst>
              <a:ext uri="{FF2B5EF4-FFF2-40B4-BE49-F238E27FC236}">
                <a16:creationId xmlns:a16="http://schemas.microsoft.com/office/drawing/2014/main" id="{64D66723-4B06-4438-AB6D-47657A272FF0}"/>
              </a:ext>
            </a:extLst>
          </p:cNvPr>
          <p:cNvSpPr>
            <a:spLocks noGrp="1"/>
          </p:cNvSpPr>
          <p:nvPr>
            <p:ph type="sldNum" sz="quarter" idx="12"/>
          </p:nvPr>
        </p:nvSpPr>
        <p:spPr/>
        <p:txBody>
          <a:bodyPr/>
          <a:lstStyle/>
          <a:p>
            <a:fld id="{C485880C-E2C3-4DAB-AE74-D9BE691626AC}" type="slidenum">
              <a:rPr lang="zh-CN" altLang="en-US" smtClean="0"/>
              <a:pPr/>
              <a:t>114</a:t>
            </a:fld>
            <a:endParaRPr lang="zh-CN" altLang="en-US"/>
          </a:p>
        </p:txBody>
      </p:sp>
    </p:spTree>
    <p:extLst>
      <p:ext uri="{BB962C8B-B14F-4D97-AF65-F5344CB8AC3E}">
        <p14:creationId xmlns:p14="http://schemas.microsoft.com/office/powerpoint/2010/main" val="1408020271"/>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nodeType="clickEffect">
                                  <p:stCondLst>
                                    <p:cond delay="0"/>
                                  </p:stCondLst>
                                  <p:childTnLst>
                                    <p:animMotion origin="layout" path="M 8.33333E-7 -3.58025E-6 L 0.35 -3.58025E-6 " pathEditMode="relative" rAng="0" ptsTypes="AA">
                                      <p:cBhvr>
                                        <p:cTn id="6" dur="2000" fill="hold"/>
                                        <p:tgtEl>
                                          <p:spTgt spid="8"/>
                                        </p:tgtEl>
                                        <p:attrNameLst>
                                          <p:attrName>ppt_x</p:attrName>
                                          <p:attrName>ppt_y</p:attrName>
                                        </p:attrNameLst>
                                      </p:cBhvr>
                                      <p:rCtr x="17500" y="0"/>
                                    </p:animMotion>
                                  </p:childTnLst>
                                </p:cTn>
                              </p:par>
                            </p:childTnLst>
                          </p:cTn>
                        </p:par>
                      </p:childTnLst>
                    </p:cTn>
                  </p:par>
                  <p:par>
                    <p:cTn id="7" fill="hold">
                      <p:stCondLst>
                        <p:cond delay="indefinite"/>
                      </p:stCondLst>
                      <p:childTnLst>
                        <p:par>
                          <p:cTn id="8" fill="hold">
                            <p:stCondLst>
                              <p:cond delay="0"/>
                            </p:stCondLst>
                            <p:childTnLst>
                              <p:par>
                                <p:cTn id="9" presetID="42" presetClass="path" presetSubtype="0" accel="50000" decel="50000" fill="hold" nodeType="clickEffect">
                                  <p:stCondLst>
                                    <p:cond delay="0"/>
                                  </p:stCondLst>
                                  <p:childTnLst>
                                    <p:animMotion origin="layout" path="M 0.35 -3.58025E-6 L 0.35 0.32253 " pathEditMode="relative" rAng="0" ptsTypes="AA">
                                      <p:cBhvr>
                                        <p:cTn id="10" dur="2000" fill="hold"/>
                                        <p:tgtEl>
                                          <p:spTgt spid="8"/>
                                        </p:tgtEl>
                                        <p:attrNameLst>
                                          <p:attrName>ppt_x</p:attrName>
                                          <p:attrName>ppt_y</p:attrName>
                                        </p:attrNameLst>
                                      </p:cBhvr>
                                      <p:rCtr x="0" y="16111"/>
                                    </p:animMotion>
                                  </p:childTnLst>
                                </p:cTn>
                              </p:par>
                            </p:childTnLst>
                          </p:cTn>
                        </p:par>
                      </p:childTnLst>
                    </p:cTn>
                  </p:par>
                  <p:par>
                    <p:cTn id="11" fill="hold">
                      <p:stCondLst>
                        <p:cond delay="indefinite"/>
                      </p:stCondLst>
                      <p:childTnLst>
                        <p:par>
                          <p:cTn id="12" fill="hold">
                            <p:stCondLst>
                              <p:cond delay="0"/>
                            </p:stCondLst>
                            <p:childTnLst>
                              <p:par>
                                <p:cTn id="13" presetID="35" presetClass="path" presetSubtype="0" accel="50000" decel="50000" fill="hold" nodeType="clickEffect">
                                  <p:stCondLst>
                                    <p:cond delay="0"/>
                                  </p:stCondLst>
                                  <p:childTnLst>
                                    <p:animMotion origin="layout" path="M 0.35 0.32253 L -0.00139 0.325 " pathEditMode="relative" rAng="0" ptsTypes="AA">
                                      <p:cBhvr>
                                        <p:cTn id="14" dur="2000" fill="hold"/>
                                        <p:tgtEl>
                                          <p:spTgt spid="8"/>
                                        </p:tgtEl>
                                        <p:attrNameLst>
                                          <p:attrName>ppt_x</p:attrName>
                                          <p:attrName>ppt_y</p:attrName>
                                        </p:attrNameLst>
                                      </p:cBhvr>
                                      <p:rCtr x="-17569" y="123"/>
                                    </p:animMotion>
                                  </p:childTnLst>
                                </p:cTn>
                              </p:par>
                            </p:childTnLst>
                          </p:cTn>
                        </p:par>
                      </p:childTnLst>
                    </p:cTn>
                  </p:par>
                  <p:par>
                    <p:cTn id="15" fill="hold">
                      <p:stCondLst>
                        <p:cond delay="indefinite"/>
                      </p:stCondLst>
                      <p:childTnLst>
                        <p:par>
                          <p:cTn id="16" fill="hold">
                            <p:stCondLst>
                              <p:cond delay="0"/>
                            </p:stCondLst>
                            <p:childTnLst>
                              <p:par>
                                <p:cTn id="17" presetID="64" presetClass="path" presetSubtype="0" accel="50000" decel="50000" fill="hold" nodeType="clickEffect">
                                  <p:stCondLst>
                                    <p:cond delay="0"/>
                                  </p:stCondLst>
                                  <p:childTnLst>
                                    <p:animMotion origin="layout" path="M -0.00139 0.325 L 8.33333E-7 -3.58025E-6 " pathEditMode="relative" rAng="0" ptsTypes="AA">
                                      <p:cBhvr>
                                        <p:cTn id="18" dur="2000" fill="hold"/>
                                        <p:tgtEl>
                                          <p:spTgt spid="8"/>
                                        </p:tgtEl>
                                        <p:attrNameLst>
                                          <p:attrName>ppt_x</p:attrName>
                                          <p:attrName>ppt_y</p:attrName>
                                        </p:attrNameLst>
                                      </p:cBhvr>
                                      <p:rCtr x="69" y="-16265"/>
                                    </p:animMotion>
                                  </p:childTnLst>
                                </p:cTn>
                              </p:par>
                            </p:childTnLst>
                          </p:cTn>
                        </p:par>
                        <p:par>
                          <p:cTn id="19" fill="hold">
                            <p:stCondLst>
                              <p:cond delay="2000"/>
                            </p:stCondLst>
                            <p:childTnLst>
                              <p:par>
                                <p:cTn id="20" presetID="63" presetClass="path" presetSubtype="0" accel="50000" decel="50000" fill="hold" nodeType="afterEffect">
                                  <p:stCondLst>
                                    <p:cond delay="0"/>
                                  </p:stCondLst>
                                  <p:childTnLst>
                                    <p:animMotion origin="layout" path="M 8.33333E-7 -3.58025E-6 L 0.35 -3.58025E-6 " pathEditMode="relative" rAng="0" ptsTypes="AA">
                                      <p:cBhvr>
                                        <p:cTn id="21" dur="2000" fill="hold"/>
                                        <p:tgtEl>
                                          <p:spTgt spid="8"/>
                                        </p:tgtEl>
                                        <p:attrNameLst>
                                          <p:attrName>ppt_x</p:attrName>
                                          <p:attrName>ppt_y</p:attrName>
                                        </p:attrNameLst>
                                      </p:cBhvr>
                                      <p:rCtr x="1750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圆角矩形 48"/>
          <p:cNvSpPr/>
          <p:nvPr/>
        </p:nvSpPr>
        <p:spPr>
          <a:xfrm>
            <a:off x="502919" y="1076328"/>
            <a:ext cx="8129015" cy="3317601"/>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9" name="直接连接符 8"/>
          <p:cNvCxnSpPr/>
          <p:nvPr/>
        </p:nvCxnSpPr>
        <p:spPr>
          <a:xfrm>
            <a:off x="3704586" y="1643657"/>
            <a:ext cx="174065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1582778" y="3643866"/>
            <a:ext cx="6003334" cy="707886"/>
          </a:xfrm>
          <a:prstGeom prst="rect">
            <a:avLst/>
          </a:prstGeom>
        </p:spPr>
        <p:txBody>
          <a:bodyPr wrap="square">
            <a:spAutoFit/>
          </a:bodyPr>
          <a:lstStyle/>
          <a:p>
            <a:pPr>
              <a:lnSpc>
                <a:spcPts val="2400"/>
              </a:lnSpc>
            </a:pPr>
            <a:r>
              <a:rPr lang="zh-CN" altLang="en-US" sz="1600" b="1" dirty="0">
                <a:latin typeface="微软雅黑" pitchFamily="34" charset="-122"/>
                <a:ea typeface="微软雅黑" pitchFamily="34" charset="-122"/>
              </a:rPr>
              <a:t>假定开始时，交换机 </a:t>
            </a:r>
            <a:r>
              <a:rPr lang="en-US" altLang="zh-CN" sz="1600" b="1" dirty="0">
                <a:latin typeface="微软雅黑" pitchFamily="34" charset="-122"/>
                <a:ea typeface="微软雅黑" pitchFamily="34" charset="-122"/>
              </a:rPr>
              <a:t>S1 </a:t>
            </a:r>
            <a:r>
              <a:rPr lang="zh-CN" altLang="en-US" sz="1600" b="1" dirty="0">
                <a:latin typeface="微软雅黑" pitchFamily="34" charset="-122"/>
                <a:ea typeface="微软雅黑" pitchFamily="34" charset="-122"/>
              </a:rPr>
              <a:t>和 </a:t>
            </a:r>
            <a:r>
              <a:rPr lang="en-US" altLang="zh-CN" sz="1600" b="1" dirty="0">
                <a:latin typeface="微软雅黑" pitchFamily="34" charset="-122"/>
                <a:ea typeface="微软雅黑" pitchFamily="34" charset="-122"/>
              </a:rPr>
              <a:t>S2 </a:t>
            </a:r>
            <a:r>
              <a:rPr lang="zh-CN" altLang="en-US" sz="1600" b="1" dirty="0">
                <a:latin typeface="微软雅黑" pitchFamily="34" charset="-122"/>
                <a:ea typeface="微软雅黑" pitchFamily="34" charset="-122"/>
              </a:rPr>
              <a:t>的交换表都是空的。</a:t>
            </a:r>
            <a:endParaRPr lang="en-US" altLang="zh-CN" sz="1600" b="1" dirty="0">
              <a:latin typeface="微软雅黑" pitchFamily="34" charset="-122"/>
              <a:ea typeface="微软雅黑" pitchFamily="34" charset="-122"/>
            </a:endParaRPr>
          </a:p>
          <a:p>
            <a:pPr>
              <a:lnSpc>
                <a:spcPts val="2400"/>
              </a:lnSpc>
            </a:pPr>
            <a:r>
              <a:rPr lang="zh-CN" altLang="en-US" sz="1600" b="1" dirty="0">
                <a:latin typeface="微软雅黑" pitchFamily="34" charset="-122"/>
                <a:ea typeface="微软雅黑" pitchFamily="34" charset="-122"/>
              </a:rPr>
              <a:t>假定：主机 </a:t>
            </a:r>
            <a:r>
              <a:rPr lang="en-US" altLang="zh-CN" sz="1600" b="1" dirty="0">
                <a:latin typeface="微软雅黑" pitchFamily="34" charset="-122"/>
                <a:ea typeface="微软雅黑" pitchFamily="34" charset="-122"/>
              </a:rPr>
              <a:t>A </a:t>
            </a:r>
            <a:r>
              <a:rPr lang="zh-CN" altLang="en-US" sz="1600" b="1" dirty="0">
                <a:latin typeface="微软雅黑" pitchFamily="34" charset="-122"/>
                <a:ea typeface="微软雅黑" pitchFamily="34" charset="-122"/>
              </a:rPr>
              <a:t>向主机 </a:t>
            </a:r>
            <a:r>
              <a:rPr lang="en-US" altLang="zh-CN" sz="1600" b="1" dirty="0">
                <a:latin typeface="微软雅黑" pitchFamily="34" charset="-122"/>
                <a:ea typeface="微软雅黑" pitchFamily="34" charset="-122"/>
              </a:rPr>
              <a:t>E </a:t>
            </a:r>
            <a:r>
              <a:rPr lang="zh-CN" altLang="en-US" sz="1600" b="1" dirty="0">
                <a:latin typeface="微软雅黑" pitchFamily="34" charset="-122"/>
                <a:ea typeface="微软雅黑" pitchFamily="34" charset="-122"/>
              </a:rPr>
              <a:t>发送一帧。</a:t>
            </a:r>
          </a:p>
        </p:txBody>
      </p:sp>
      <p:cxnSp>
        <p:nvCxnSpPr>
          <p:cNvPr id="129" name="直接连接符 128"/>
          <p:cNvCxnSpPr/>
          <p:nvPr/>
        </p:nvCxnSpPr>
        <p:spPr>
          <a:xfrm>
            <a:off x="3704586" y="3326184"/>
            <a:ext cx="174065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4" name="组合 3"/>
          <p:cNvGrpSpPr/>
          <p:nvPr/>
        </p:nvGrpSpPr>
        <p:grpSpPr>
          <a:xfrm>
            <a:off x="5306576" y="1162101"/>
            <a:ext cx="3159985" cy="2366653"/>
            <a:chOff x="5467217" y="1680542"/>
            <a:chExt cx="3159985" cy="2366653"/>
          </a:xfrm>
        </p:grpSpPr>
        <p:sp>
          <p:nvSpPr>
            <p:cNvPr id="51" name="矩形 50"/>
            <p:cNvSpPr/>
            <p:nvPr/>
          </p:nvSpPr>
          <p:spPr>
            <a:xfrm>
              <a:off x="5481206" y="1995407"/>
              <a:ext cx="2209376" cy="2051788"/>
            </a:xfrm>
            <a:prstGeom prst="rect">
              <a:avLst/>
            </a:prstGeom>
            <a:solidFill>
              <a:srgbClr val="0000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200" dirty="0">
                  <a:latin typeface="微软雅黑" pitchFamily="34" charset="-122"/>
                  <a:ea typeface="微软雅黑" pitchFamily="34" charset="-122"/>
                </a:rPr>
                <a:t> </a:t>
              </a:r>
              <a:endParaRPr lang="zh-CN" altLang="en-US" sz="1200" dirty="0">
                <a:latin typeface="微软雅黑" pitchFamily="34" charset="-122"/>
                <a:ea typeface="微软雅黑" pitchFamily="34" charset="-122"/>
              </a:endParaRPr>
            </a:p>
          </p:txBody>
        </p:sp>
        <p:cxnSp>
          <p:nvCxnSpPr>
            <p:cNvPr id="52" name="直接连接符 51"/>
            <p:cNvCxnSpPr/>
            <p:nvPr/>
          </p:nvCxnSpPr>
          <p:spPr>
            <a:xfrm flipH="1">
              <a:off x="7604253" y="3793563"/>
              <a:ext cx="6608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a:off x="7604253" y="2715661"/>
              <a:ext cx="6716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flipH="1">
              <a:off x="7627126" y="3239407"/>
              <a:ext cx="63796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直接连接符 90"/>
            <p:cNvCxnSpPr/>
            <p:nvPr/>
          </p:nvCxnSpPr>
          <p:spPr>
            <a:xfrm>
              <a:off x="7604253" y="2159938"/>
              <a:ext cx="6625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2" name="Rectangle 24"/>
            <p:cNvSpPr>
              <a:spLocks noChangeArrowheads="1"/>
            </p:cNvSpPr>
            <p:nvPr/>
          </p:nvSpPr>
          <p:spPr bwMode="auto">
            <a:xfrm>
              <a:off x="5801643" y="1680542"/>
              <a:ext cx="1530869"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kumimoji="1" lang="zh-CN" altLang="en-US" sz="1400" b="1" dirty="0">
                  <a:solidFill>
                    <a:srgbClr val="0000FF"/>
                  </a:solidFill>
                  <a:latin typeface="微软雅黑" pitchFamily="34" charset="-122"/>
                  <a:ea typeface="微软雅黑" pitchFamily="34" charset="-122"/>
                </a:rPr>
                <a:t>以太网交换机 </a:t>
              </a:r>
              <a:r>
                <a:rPr kumimoji="1" lang="en-US" altLang="zh-CN" sz="1400" b="1" dirty="0">
                  <a:solidFill>
                    <a:srgbClr val="0000FF"/>
                  </a:solidFill>
                  <a:latin typeface="微软雅黑" pitchFamily="34" charset="-122"/>
                  <a:ea typeface="微软雅黑" pitchFamily="34" charset="-122"/>
                </a:rPr>
                <a:t>S2</a:t>
              </a:r>
            </a:p>
          </p:txBody>
        </p:sp>
        <p:sp>
          <p:nvSpPr>
            <p:cNvPr id="93" name="Rectangle 34"/>
            <p:cNvSpPr>
              <a:spLocks noChangeArrowheads="1"/>
            </p:cNvSpPr>
            <p:nvPr/>
          </p:nvSpPr>
          <p:spPr bwMode="auto">
            <a:xfrm>
              <a:off x="8349882" y="1958293"/>
              <a:ext cx="270909"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E</a:t>
              </a:r>
            </a:p>
          </p:txBody>
        </p:sp>
        <p:grpSp>
          <p:nvGrpSpPr>
            <p:cNvPr id="94" name="组合 57"/>
            <p:cNvGrpSpPr>
              <a:grpSpLocks/>
            </p:cNvGrpSpPr>
            <p:nvPr/>
          </p:nvGrpSpPr>
          <p:grpSpPr bwMode="auto">
            <a:xfrm>
              <a:off x="7460289" y="2022721"/>
              <a:ext cx="277321" cy="274434"/>
              <a:chOff x="2255844" y="1268760"/>
              <a:chExt cx="360915" cy="356296"/>
            </a:xfrm>
          </p:grpSpPr>
          <p:sp>
            <p:nvSpPr>
              <p:cNvPr id="127" name="矩形 126"/>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128" name="Rectangle 40"/>
              <p:cNvSpPr>
                <a:spLocks noChangeArrowheads="1"/>
              </p:cNvSpPr>
              <p:nvPr/>
            </p:nvSpPr>
            <p:spPr bwMode="auto">
              <a:xfrm>
                <a:off x="2255844" y="1268760"/>
                <a:ext cx="360915" cy="356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1</a:t>
                </a:r>
                <a:endParaRPr kumimoji="1" lang="en-US" altLang="zh-CN" sz="1200" b="1" baseline="-25000" dirty="0">
                  <a:latin typeface="微软雅黑" pitchFamily="34" charset="-122"/>
                  <a:ea typeface="微软雅黑" pitchFamily="34" charset="-122"/>
                </a:endParaRPr>
              </a:p>
            </p:txBody>
          </p:sp>
        </p:grpSp>
        <p:grpSp>
          <p:nvGrpSpPr>
            <p:cNvPr id="95" name="组合 58"/>
            <p:cNvGrpSpPr>
              <a:grpSpLocks/>
            </p:cNvGrpSpPr>
            <p:nvPr/>
          </p:nvGrpSpPr>
          <p:grpSpPr bwMode="auto">
            <a:xfrm>
              <a:off x="7469432" y="2586633"/>
              <a:ext cx="277321" cy="274434"/>
              <a:chOff x="2267744" y="1280668"/>
              <a:chExt cx="360915" cy="357388"/>
            </a:xfrm>
          </p:grpSpPr>
          <p:sp>
            <p:nvSpPr>
              <p:cNvPr id="125" name="矩形 124"/>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126" name="Rectangle 40"/>
              <p:cNvSpPr>
                <a:spLocks noChangeArrowheads="1"/>
              </p:cNvSpPr>
              <p:nvPr/>
            </p:nvSpPr>
            <p:spPr bwMode="auto">
              <a:xfrm>
                <a:off x="2267744" y="1280668"/>
                <a:ext cx="360915"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2</a:t>
                </a:r>
                <a:endParaRPr kumimoji="1" lang="en-US" altLang="zh-CN" sz="1200" b="1" baseline="-25000" dirty="0">
                  <a:latin typeface="微软雅黑" pitchFamily="34" charset="-122"/>
                  <a:ea typeface="微软雅黑" pitchFamily="34" charset="-122"/>
                </a:endParaRPr>
              </a:p>
            </p:txBody>
          </p:sp>
        </p:grpSp>
        <p:grpSp>
          <p:nvGrpSpPr>
            <p:cNvPr id="96" name="组合 61"/>
            <p:cNvGrpSpPr>
              <a:grpSpLocks/>
            </p:cNvGrpSpPr>
            <p:nvPr/>
          </p:nvGrpSpPr>
          <p:grpSpPr bwMode="auto">
            <a:xfrm>
              <a:off x="7440312" y="3664535"/>
              <a:ext cx="277321" cy="274434"/>
              <a:chOff x="2244074" y="1280668"/>
              <a:chExt cx="358931" cy="357388"/>
            </a:xfrm>
          </p:grpSpPr>
          <p:sp>
            <p:nvSpPr>
              <p:cNvPr id="123" name="矩形 122"/>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124"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4</a:t>
                </a:r>
                <a:endParaRPr kumimoji="1" lang="en-US" altLang="zh-CN" sz="1200" b="1" baseline="-25000" dirty="0">
                  <a:latin typeface="微软雅黑" pitchFamily="34" charset="-122"/>
                  <a:ea typeface="微软雅黑" pitchFamily="34" charset="-122"/>
                </a:endParaRPr>
              </a:p>
            </p:txBody>
          </p:sp>
        </p:grpSp>
        <p:grpSp>
          <p:nvGrpSpPr>
            <p:cNvPr id="97" name="组合 64"/>
            <p:cNvGrpSpPr>
              <a:grpSpLocks/>
            </p:cNvGrpSpPr>
            <p:nvPr/>
          </p:nvGrpSpPr>
          <p:grpSpPr bwMode="auto">
            <a:xfrm>
              <a:off x="7449456" y="3100624"/>
              <a:ext cx="277321" cy="274434"/>
              <a:chOff x="2255909" y="1268760"/>
              <a:chExt cx="358931" cy="355702"/>
            </a:xfrm>
          </p:grpSpPr>
          <p:sp>
            <p:nvSpPr>
              <p:cNvPr id="121" name="矩形 120"/>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122" name="Rectangle 40"/>
              <p:cNvSpPr>
                <a:spLocks noChangeArrowheads="1"/>
              </p:cNvSpPr>
              <p:nvPr/>
            </p:nvSpPr>
            <p:spPr bwMode="auto">
              <a:xfrm>
                <a:off x="2255909" y="1268760"/>
                <a:ext cx="358931" cy="355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3</a:t>
                </a:r>
                <a:endParaRPr kumimoji="1" lang="en-US" altLang="zh-CN" sz="1200" b="1" baseline="-25000" dirty="0">
                  <a:latin typeface="微软雅黑" pitchFamily="34" charset="-122"/>
                  <a:ea typeface="微软雅黑" pitchFamily="34" charset="-122"/>
                </a:endParaRPr>
              </a:p>
            </p:txBody>
          </p:sp>
        </p:grpSp>
        <p:sp>
          <p:nvSpPr>
            <p:cNvPr id="98" name="Rectangle 34"/>
            <p:cNvSpPr>
              <a:spLocks noChangeArrowheads="1"/>
            </p:cNvSpPr>
            <p:nvPr/>
          </p:nvSpPr>
          <p:spPr bwMode="auto">
            <a:xfrm>
              <a:off x="8317821" y="3617530"/>
              <a:ext cx="309381"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H</a:t>
              </a:r>
              <a:endParaRPr kumimoji="1" lang="en-US" altLang="zh-CN" sz="1200" b="1" baseline="-25000" dirty="0">
                <a:latin typeface="微软雅黑" pitchFamily="34" charset="-122"/>
                <a:ea typeface="微软雅黑" pitchFamily="34" charset="-122"/>
              </a:endParaRPr>
            </a:p>
          </p:txBody>
        </p:sp>
        <p:sp>
          <p:nvSpPr>
            <p:cNvPr id="99" name="Rectangle 34"/>
            <p:cNvSpPr>
              <a:spLocks noChangeArrowheads="1"/>
            </p:cNvSpPr>
            <p:nvPr/>
          </p:nvSpPr>
          <p:spPr bwMode="auto">
            <a:xfrm>
              <a:off x="8311410" y="3051755"/>
              <a:ext cx="299763"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G</a:t>
              </a:r>
              <a:endParaRPr kumimoji="1" lang="en-US" altLang="zh-CN" sz="1200" b="1" baseline="-25000" dirty="0">
                <a:latin typeface="微软雅黑" pitchFamily="34" charset="-122"/>
                <a:ea typeface="微软雅黑" pitchFamily="34" charset="-122"/>
              </a:endParaRPr>
            </a:p>
          </p:txBody>
        </p:sp>
        <p:sp>
          <p:nvSpPr>
            <p:cNvPr id="101" name="Rectangle 34"/>
            <p:cNvSpPr>
              <a:spLocks noChangeArrowheads="1"/>
            </p:cNvSpPr>
            <p:nvPr/>
          </p:nvSpPr>
          <p:spPr bwMode="auto">
            <a:xfrm>
              <a:off x="8340264" y="2511295"/>
              <a:ext cx="269306"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F</a:t>
              </a:r>
              <a:endParaRPr kumimoji="1" lang="en-US" altLang="zh-CN" sz="1200" b="1" baseline="-25000" dirty="0">
                <a:latin typeface="微软雅黑" pitchFamily="34" charset="-122"/>
                <a:ea typeface="微软雅黑" pitchFamily="34" charset="-122"/>
              </a:endParaRPr>
            </a:p>
          </p:txBody>
        </p:sp>
        <p:pic>
          <p:nvPicPr>
            <p:cNvPr id="102"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34458" y="194325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103"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34458" y="249408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104"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34458" y="3015049"/>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105"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34458" y="3579734"/>
              <a:ext cx="437685" cy="437685"/>
            </a:xfrm>
            <a:prstGeom prst="rect">
              <a:avLst/>
            </a:prstGeom>
            <a:noFill/>
            <a:extLst>
              <a:ext uri="{909E8E84-426E-40DD-AFC4-6F175D3DCCD1}">
                <a14:hiddenFill xmlns:a14="http://schemas.microsoft.com/office/drawing/2010/main">
                  <a:solidFill>
                    <a:srgbClr val="FFFFFF"/>
                  </a:solidFill>
                </a14:hiddenFill>
              </a:ext>
            </a:extLst>
          </p:spPr>
        </p:pic>
        <p:grpSp>
          <p:nvGrpSpPr>
            <p:cNvPr id="106" name="组合 61"/>
            <p:cNvGrpSpPr>
              <a:grpSpLocks/>
            </p:cNvGrpSpPr>
            <p:nvPr/>
          </p:nvGrpSpPr>
          <p:grpSpPr bwMode="auto">
            <a:xfrm>
              <a:off x="5467219" y="2034606"/>
              <a:ext cx="277321" cy="274434"/>
              <a:chOff x="2244074" y="1280668"/>
              <a:chExt cx="358931" cy="357388"/>
            </a:xfrm>
          </p:grpSpPr>
          <p:sp>
            <p:nvSpPr>
              <p:cNvPr id="110" name="矩形 109"/>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111"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5</a:t>
                </a:r>
                <a:endParaRPr kumimoji="1" lang="en-US" altLang="zh-CN" sz="1200" b="1" baseline="-25000" dirty="0">
                  <a:latin typeface="微软雅黑" pitchFamily="34" charset="-122"/>
                  <a:ea typeface="微软雅黑" pitchFamily="34" charset="-122"/>
                </a:endParaRPr>
              </a:p>
            </p:txBody>
          </p:sp>
        </p:grpSp>
        <p:grpSp>
          <p:nvGrpSpPr>
            <p:cNvPr id="107" name="组合 61"/>
            <p:cNvGrpSpPr>
              <a:grpSpLocks/>
            </p:cNvGrpSpPr>
            <p:nvPr/>
          </p:nvGrpSpPr>
          <p:grpSpPr bwMode="auto">
            <a:xfrm>
              <a:off x="5467217" y="3696386"/>
              <a:ext cx="277321" cy="274434"/>
              <a:chOff x="2244078" y="1280673"/>
              <a:chExt cx="358932" cy="357390"/>
            </a:xfrm>
          </p:grpSpPr>
          <p:sp>
            <p:nvSpPr>
              <p:cNvPr id="108" name="矩形 107"/>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109" name="Rectangle 40"/>
              <p:cNvSpPr>
                <a:spLocks noChangeArrowheads="1"/>
              </p:cNvSpPr>
              <p:nvPr/>
            </p:nvSpPr>
            <p:spPr bwMode="auto">
              <a:xfrm>
                <a:off x="2244078" y="1280673"/>
                <a:ext cx="358932" cy="357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6</a:t>
                </a:r>
              </a:p>
            </p:txBody>
          </p:sp>
        </p:grpSp>
      </p:grpSp>
      <p:grpSp>
        <p:nvGrpSpPr>
          <p:cNvPr id="3" name="组合 2"/>
          <p:cNvGrpSpPr/>
          <p:nvPr/>
        </p:nvGrpSpPr>
        <p:grpSpPr>
          <a:xfrm>
            <a:off x="683505" y="1162101"/>
            <a:ext cx="3168843" cy="2366653"/>
            <a:chOff x="893574" y="1680542"/>
            <a:chExt cx="3168843" cy="2366653"/>
          </a:xfrm>
        </p:grpSpPr>
        <p:sp>
          <p:nvSpPr>
            <p:cNvPr id="55" name="矩形 54"/>
            <p:cNvSpPr/>
            <p:nvPr/>
          </p:nvSpPr>
          <p:spPr>
            <a:xfrm>
              <a:off x="1821963" y="1995407"/>
              <a:ext cx="2209376" cy="2051788"/>
            </a:xfrm>
            <a:prstGeom prst="rect">
              <a:avLst/>
            </a:prstGeom>
            <a:solidFill>
              <a:srgbClr val="0000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200" dirty="0">
                  <a:latin typeface="微软雅黑" pitchFamily="34" charset="-122"/>
                  <a:ea typeface="微软雅黑" pitchFamily="34" charset="-122"/>
                </a:rPr>
                <a:t> </a:t>
              </a:r>
              <a:endParaRPr lang="zh-CN" altLang="en-US" sz="1200" dirty="0">
                <a:latin typeface="微软雅黑" pitchFamily="34" charset="-122"/>
                <a:ea typeface="微软雅黑" pitchFamily="34" charset="-122"/>
              </a:endParaRPr>
            </a:p>
          </p:txBody>
        </p:sp>
        <p:cxnSp>
          <p:nvCxnSpPr>
            <p:cNvPr id="56" name="直接连接符 55"/>
            <p:cNvCxnSpPr/>
            <p:nvPr/>
          </p:nvCxnSpPr>
          <p:spPr>
            <a:xfrm flipH="1">
              <a:off x="1249153" y="3793563"/>
              <a:ext cx="6608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a:off x="1249153" y="2715661"/>
              <a:ext cx="6716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a:xfrm flipH="1">
              <a:off x="1272026" y="3239407"/>
              <a:ext cx="63796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a:off x="1249153" y="2159938"/>
              <a:ext cx="6625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0" name="Rectangle 24"/>
            <p:cNvSpPr>
              <a:spLocks noChangeArrowheads="1"/>
            </p:cNvSpPr>
            <p:nvPr/>
          </p:nvSpPr>
          <p:spPr bwMode="auto">
            <a:xfrm>
              <a:off x="2142400" y="1680542"/>
              <a:ext cx="1530869" cy="305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kumimoji="1" lang="zh-CN" altLang="en-US" sz="1400" b="1" dirty="0">
                  <a:solidFill>
                    <a:srgbClr val="0000FF"/>
                  </a:solidFill>
                  <a:latin typeface="微软雅黑" pitchFamily="34" charset="-122"/>
                  <a:ea typeface="微软雅黑" pitchFamily="34" charset="-122"/>
                </a:rPr>
                <a:t>以太网交换机 </a:t>
              </a:r>
              <a:r>
                <a:rPr kumimoji="1" lang="en-US" altLang="zh-CN" sz="1400" b="1" dirty="0">
                  <a:solidFill>
                    <a:srgbClr val="0000FF"/>
                  </a:solidFill>
                  <a:latin typeface="微软雅黑" pitchFamily="34" charset="-122"/>
                  <a:ea typeface="微软雅黑" pitchFamily="34" charset="-122"/>
                </a:rPr>
                <a:t>S1</a:t>
              </a:r>
            </a:p>
          </p:txBody>
        </p:sp>
        <p:sp>
          <p:nvSpPr>
            <p:cNvPr id="61" name="Rectangle 34"/>
            <p:cNvSpPr>
              <a:spLocks noChangeArrowheads="1"/>
            </p:cNvSpPr>
            <p:nvPr/>
          </p:nvSpPr>
          <p:spPr bwMode="auto">
            <a:xfrm>
              <a:off x="900282" y="1958293"/>
              <a:ext cx="298160"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A</a:t>
              </a:r>
              <a:endParaRPr kumimoji="1" lang="en-US" altLang="zh-CN" sz="1200" b="1" baseline="-25000" dirty="0">
                <a:latin typeface="微软雅黑" pitchFamily="34" charset="-122"/>
                <a:ea typeface="微软雅黑" pitchFamily="34" charset="-122"/>
              </a:endParaRPr>
            </a:p>
          </p:txBody>
        </p:sp>
        <p:grpSp>
          <p:nvGrpSpPr>
            <p:cNvPr id="62" name="组合 57"/>
            <p:cNvGrpSpPr>
              <a:grpSpLocks/>
            </p:cNvGrpSpPr>
            <p:nvPr/>
          </p:nvGrpSpPr>
          <p:grpSpPr bwMode="auto">
            <a:xfrm>
              <a:off x="1812824" y="2022721"/>
              <a:ext cx="277321" cy="274434"/>
              <a:chOff x="2255844" y="1268760"/>
              <a:chExt cx="360915" cy="356296"/>
            </a:xfrm>
          </p:grpSpPr>
          <p:sp>
            <p:nvSpPr>
              <p:cNvPr id="63" name="矩形 62"/>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64" name="Rectangle 40"/>
              <p:cNvSpPr>
                <a:spLocks noChangeArrowheads="1"/>
              </p:cNvSpPr>
              <p:nvPr/>
            </p:nvSpPr>
            <p:spPr bwMode="auto">
              <a:xfrm>
                <a:off x="2255844" y="1268760"/>
                <a:ext cx="360915" cy="356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1</a:t>
                </a:r>
                <a:endParaRPr kumimoji="1" lang="en-US" altLang="zh-CN" sz="1200" b="1" baseline="-25000" dirty="0">
                  <a:latin typeface="微软雅黑" pitchFamily="34" charset="-122"/>
                  <a:ea typeface="微软雅黑" pitchFamily="34" charset="-122"/>
                </a:endParaRPr>
              </a:p>
            </p:txBody>
          </p:sp>
        </p:grpSp>
        <p:grpSp>
          <p:nvGrpSpPr>
            <p:cNvPr id="65" name="组合 58"/>
            <p:cNvGrpSpPr>
              <a:grpSpLocks/>
            </p:cNvGrpSpPr>
            <p:nvPr/>
          </p:nvGrpSpPr>
          <p:grpSpPr bwMode="auto">
            <a:xfrm>
              <a:off x="1821967" y="2586633"/>
              <a:ext cx="277321" cy="274434"/>
              <a:chOff x="2267744" y="1280668"/>
              <a:chExt cx="360915" cy="357388"/>
            </a:xfrm>
          </p:grpSpPr>
          <p:sp>
            <p:nvSpPr>
              <p:cNvPr id="66" name="矩形 65"/>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67" name="Rectangle 40"/>
              <p:cNvSpPr>
                <a:spLocks noChangeArrowheads="1"/>
              </p:cNvSpPr>
              <p:nvPr/>
            </p:nvSpPr>
            <p:spPr bwMode="auto">
              <a:xfrm>
                <a:off x="2267744" y="1280668"/>
                <a:ext cx="360915"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2</a:t>
                </a:r>
                <a:endParaRPr kumimoji="1" lang="en-US" altLang="zh-CN" sz="1200" b="1" baseline="-25000" dirty="0">
                  <a:latin typeface="微软雅黑" pitchFamily="34" charset="-122"/>
                  <a:ea typeface="微软雅黑" pitchFamily="34" charset="-122"/>
                </a:endParaRPr>
              </a:p>
            </p:txBody>
          </p:sp>
        </p:grpSp>
        <p:grpSp>
          <p:nvGrpSpPr>
            <p:cNvPr id="68" name="组合 61"/>
            <p:cNvGrpSpPr>
              <a:grpSpLocks/>
            </p:cNvGrpSpPr>
            <p:nvPr/>
          </p:nvGrpSpPr>
          <p:grpSpPr bwMode="auto">
            <a:xfrm>
              <a:off x="1792847" y="3664535"/>
              <a:ext cx="277321" cy="274434"/>
              <a:chOff x="2244074" y="1280668"/>
              <a:chExt cx="358931" cy="357388"/>
            </a:xfrm>
          </p:grpSpPr>
          <p:sp>
            <p:nvSpPr>
              <p:cNvPr id="69" name="矩形 68"/>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70"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4</a:t>
                </a:r>
                <a:endParaRPr kumimoji="1" lang="en-US" altLang="zh-CN" sz="1200" b="1" baseline="-25000" dirty="0">
                  <a:latin typeface="微软雅黑" pitchFamily="34" charset="-122"/>
                  <a:ea typeface="微软雅黑" pitchFamily="34" charset="-122"/>
                </a:endParaRPr>
              </a:p>
            </p:txBody>
          </p:sp>
        </p:grpSp>
        <p:grpSp>
          <p:nvGrpSpPr>
            <p:cNvPr id="71" name="组合 64"/>
            <p:cNvGrpSpPr>
              <a:grpSpLocks/>
            </p:cNvGrpSpPr>
            <p:nvPr/>
          </p:nvGrpSpPr>
          <p:grpSpPr bwMode="auto">
            <a:xfrm>
              <a:off x="1801991" y="3100624"/>
              <a:ext cx="277321" cy="274434"/>
              <a:chOff x="2255909" y="1268760"/>
              <a:chExt cx="358931" cy="355702"/>
            </a:xfrm>
          </p:grpSpPr>
          <p:sp>
            <p:nvSpPr>
              <p:cNvPr id="72" name="矩形 71"/>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73" name="Rectangle 40"/>
              <p:cNvSpPr>
                <a:spLocks noChangeArrowheads="1"/>
              </p:cNvSpPr>
              <p:nvPr/>
            </p:nvSpPr>
            <p:spPr bwMode="auto">
              <a:xfrm>
                <a:off x="2255909" y="1268760"/>
                <a:ext cx="358931" cy="355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3</a:t>
                </a:r>
                <a:endParaRPr kumimoji="1" lang="en-US" altLang="zh-CN" sz="1200" b="1" baseline="-25000" dirty="0">
                  <a:latin typeface="微软雅黑" pitchFamily="34" charset="-122"/>
                  <a:ea typeface="微软雅黑" pitchFamily="34" charset="-122"/>
                </a:endParaRPr>
              </a:p>
            </p:txBody>
          </p:sp>
        </p:grpSp>
        <p:sp>
          <p:nvSpPr>
            <p:cNvPr id="74" name="Rectangle 34"/>
            <p:cNvSpPr>
              <a:spLocks noChangeArrowheads="1"/>
            </p:cNvSpPr>
            <p:nvPr/>
          </p:nvSpPr>
          <p:spPr bwMode="auto">
            <a:xfrm>
              <a:off x="911800" y="3617530"/>
              <a:ext cx="304571"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D</a:t>
              </a:r>
              <a:endParaRPr kumimoji="1" lang="en-US" altLang="zh-CN" sz="1200" b="1" baseline="-25000" dirty="0">
                <a:latin typeface="微软雅黑" pitchFamily="34" charset="-122"/>
                <a:ea typeface="微软雅黑" pitchFamily="34" charset="-122"/>
              </a:endParaRPr>
            </a:p>
          </p:txBody>
        </p:sp>
        <p:sp>
          <p:nvSpPr>
            <p:cNvPr id="75" name="Rectangle 34"/>
            <p:cNvSpPr>
              <a:spLocks noChangeArrowheads="1"/>
            </p:cNvSpPr>
            <p:nvPr/>
          </p:nvSpPr>
          <p:spPr bwMode="auto">
            <a:xfrm>
              <a:off x="909900" y="3051755"/>
              <a:ext cx="288542"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B</a:t>
              </a:r>
              <a:endParaRPr kumimoji="1" lang="en-US" altLang="zh-CN" sz="1200" b="1" baseline="-25000" dirty="0">
                <a:latin typeface="微软雅黑" pitchFamily="34" charset="-122"/>
                <a:ea typeface="微软雅黑" pitchFamily="34" charset="-122"/>
              </a:endParaRPr>
            </a:p>
          </p:txBody>
        </p:sp>
        <p:sp>
          <p:nvSpPr>
            <p:cNvPr id="86" name="Rectangle 34"/>
            <p:cNvSpPr>
              <a:spLocks noChangeArrowheads="1"/>
            </p:cNvSpPr>
            <p:nvPr/>
          </p:nvSpPr>
          <p:spPr bwMode="auto">
            <a:xfrm>
              <a:off x="893574" y="2511295"/>
              <a:ext cx="286939" cy="274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2000" eaLnBrk="0" hangingPunct="0"/>
              <a:r>
                <a:rPr kumimoji="1" lang="en-US" altLang="zh-CN" sz="1200" b="1" dirty="0">
                  <a:latin typeface="微软雅黑" pitchFamily="34" charset="-122"/>
                  <a:ea typeface="微软雅黑" pitchFamily="34" charset="-122"/>
                </a:rPr>
                <a:t>C</a:t>
              </a:r>
              <a:endParaRPr kumimoji="1" lang="en-US" altLang="zh-CN" sz="1200" b="1" baseline="-25000" dirty="0">
                <a:latin typeface="微软雅黑" pitchFamily="34" charset="-122"/>
                <a:ea typeface="微软雅黑" pitchFamily="34" charset="-122"/>
              </a:endParaRPr>
            </a:p>
          </p:txBody>
        </p:sp>
        <p:pic>
          <p:nvPicPr>
            <p:cNvPr id="87"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9167" y="194325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88"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9167" y="249408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89"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9167" y="3015049"/>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90"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9167" y="3579734"/>
              <a:ext cx="437685" cy="437685"/>
            </a:xfrm>
            <a:prstGeom prst="rect">
              <a:avLst/>
            </a:prstGeom>
            <a:noFill/>
            <a:extLst>
              <a:ext uri="{909E8E84-426E-40DD-AFC4-6F175D3DCCD1}">
                <a14:hiddenFill xmlns:a14="http://schemas.microsoft.com/office/drawing/2010/main">
                  <a:solidFill>
                    <a:srgbClr val="FFFFFF"/>
                  </a:solidFill>
                </a14:hiddenFill>
              </a:ext>
            </a:extLst>
          </p:spPr>
        </p:pic>
        <p:grpSp>
          <p:nvGrpSpPr>
            <p:cNvPr id="42" name="组合 61"/>
            <p:cNvGrpSpPr>
              <a:grpSpLocks/>
            </p:cNvGrpSpPr>
            <p:nvPr/>
          </p:nvGrpSpPr>
          <p:grpSpPr bwMode="auto">
            <a:xfrm>
              <a:off x="3785096" y="2034606"/>
              <a:ext cx="277321" cy="274434"/>
              <a:chOff x="2244074" y="1280668"/>
              <a:chExt cx="358931" cy="357388"/>
            </a:xfrm>
          </p:grpSpPr>
          <p:sp>
            <p:nvSpPr>
              <p:cNvPr id="43" name="矩形 42"/>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44" name="Rectangle 40"/>
              <p:cNvSpPr>
                <a:spLocks noChangeArrowheads="1"/>
              </p:cNvSpPr>
              <p:nvPr/>
            </p:nvSpPr>
            <p:spPr bwMode="auto">
              <a:xfrm>
                <a:off x="2244074" y="1280668"/>
                <a:ext cx="358931" cy="35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5</a:t>
                </a:r>
                <a:endParaRPr kumimoji="1" lang="en-US" altLang="zh-CN" sz="1200" b="1" baseline="-25000" dirty="0">
                  <a:latin typeface="微软雅黑" pitchFamily="34" charset="-122"/>
                  <a:ea typeface="微软雅黑" pitchFamily="34" charset="-122"/>
                </a:endParaRPr>
              </a:p>
            </p:txBody>
          </p:sp>
        </p:grpSp>
        <p:grpSp>
          <p:nvGrpSpPr>
            <p:cNvPr id="46" name="组合 61"/>
            <p:cNvGrpSpPr>
              <a:grpSpLocks/>
            </p:cNvGrpSpPr>
            <p:nvPr/>
          </p:nvGrpSpPr>
          <p:grpSpPr bwMode="auto">
            <a:xfrm>
              <a:off x="3785094" y="3696386"/>
              <a:ext cx="277321" cy="274434"/>
              <a:chOff x="2244078" y="1280673"/>
              <a:chExt cx="358932" cy="357390"/>
            </a:xfrm>
          </p:grpSpPr>
          <p:sp>
            <p:nvSpPr>
              <p:cNvPr id="47" name="矩形 46"/>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itchFamily="34" charset="-122"/>
                  <a:ea typeface="微软雅黑" pitchFamily="34" charset="-122"/>
                </a:endParaRPr>
              </a:p>
            </p:txBody>
          </p:sp>
          <p:sp>
            <p:nvSpPr>
              <p:cNvPr id="48" name="Rectangle 40"/>
              <p:cNvSpPr>
                <a:spLocks noChangeArrowheads="1"/>
              </p:cNvSpPr>
              <p:nvPr/>
            </p:nvSpPr>
            <p:spPr bwMode="auto">
              <a:xfrm>
                <a:off x="2244078" y="1280673"/>
                <a:ext cx="358932" cy="357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6</a:t>
                </a:r>
              </a:p>
            </p:txBody>
          </p:sp>
        </p:grpSp>
      </p:grpSp>
      <p:grpSp>
        <p:nvGrpSpPr>
          <p:cNvPr id="8" name="组合 7"/>
          <p:cNvGrpSpPr/>
          <p:nvPr/>
        </p:nvGrpSpPr>
        <p:grpSpPr>
          <a:xfrm>
            <a:off x="2500053" y="1522321"/>
            <a:ext cx="934439" cy="269169"/>
            <a:chOff x="3983552" y="1463022"/>
            <a:chExt cx="934439" cy="269169"/>
          </a:xfrm>
        </p:grpSpPr>
        <p:sp>
          <p:nvSpPr>
            <p:cNvPr id="5" name="矩形 4"/>
            <p:cNvSpPr/>
            <p:nvPr/>
          </p:nvSpPr>
          <p:spPr>
            <a:xfrm>
              <a:off x="3983552" y="1463023"/>
              <a:ext cx="885010" cy="269168"/>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矩形 78"/>
            <p:cNvSpPr/>
            <p:nvPr/>
          </p:nvSpPr>
          <p:spPr>
            <a:xfrm>
              <a:off x="4662487" y="1463022"/>
              <a:ext cx="255504" cy="269169"/>
            </a:xfrm>
            <a:prstGeom prst="rect">
              <a:avLst/>
            </a:prstGeom>
            <a:solidFill>
              <a:srgbClr val="FF00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8" name="AutoShape 5"/>
          <p:cNvSpPr>
            <a:spLocks noChangeArrowheads="1"/>
          </p:cNvSpPr>
          <p:nvPr/>
        </p:nvSpPr>
        <p:spPr bwMode="auto">
          <a:xfrm>
            <a:off x="502919" y="651994"/>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0" name="Rectangle 6"/>
          <p:cNvSpPr>
            <a:spLocks noChangeArrowheads="1"/>
          </p:cNvSpPr>
          <p:nvPr/>
        </p:nvSpPr>
        <p:spPr bwMode="auto">
          <a:xfrm>
            <a:off x="3448820" y="628904"/>
            <a:ext cx="223651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rgbClr val="FFFF00"/>
                </a:solidFill>
                <a:latin typeface="微软雅黑" pitchFamily="34" charset="-122"/>
                <a:ea typeface="微软雅黑" pitchFamily="34" charset="-122"/>
              </a:rPr>
              <a:t>存在的问题：回路</a:t>
            </a:r>
            <a:endParaRPr lang="fr-FR" altLang="zh-CN" sz="2000" b="1" dirty="0">
              <a:solidFill>
                <a:srgbClr val="FFFF00"/>
              </a:solidFill>
              <a:latin typeface="微软雅黑" pitchFamily="34" charset="-122"/>
              <a:ea typeface="微软雅黑" pitchFamily="34" charset="-122"/>
            </a:endParaRPr>
          </a:p>
        </p:txBody>
      </p:sp>
      <p:sp>
        <p:nvSpPr>
          <p:cNvPr id="2" name="灯片编号占位符 1">
            <a:extLst>
              <a:ext uri="{FF2B5EF4-FFF2-40B4-BE49-F238E27FC236}">
                <a16:creationId xmlns:a16="http://schemas.microsoft.com/office/drawing/2014/main" id="{CB919027-5B22-49A0-BE0B-AAEA529CEC0F}"/>
              </a:ext>
            </a:extLst>
          </p:cNvPr>
          <p:cNvSpPr>
            <a:spLocks noGrp="1"/>
          </p:cNvSpPr>
          <p:nvPr>
            <p:ph type="sldNum" sz="quarter" idx="12"/>
          </p:nvPr>
        </p:nvSpPr>
        <p:spPr/>
        <p:txBody>
          <a:bodyPr/>
          <a:lstStyle/>
          <a:p>
            <a:fld id="{C485880C-E2C3-4DAB-AE74-D9BE691626AC}" type="slidenum">
              <a:rPr lang="zh-CN" altLang="en-US" smtClean="0"/>
              <a:pPr/>
              <a:t>115</a:t>
            </a:fld>
            <a:endParaRPr lang="zh-CN" altLang="en-US"/>
          </a:p>
        </p:txBody>
      </p:sp>
    </p:spTree>
    <p:extLst>
      <p:ext uri="{BB962C8B-B14F-4D97-AF65-F5344CB8AC3E}">
        <p14:creationId xmlns:p14="http://schemas.microsoft.com/office/powerpoint/2010/main" val="3552785282"/>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7" presetClass="path" presetSubtype="0" repeatCount="indefinite" accel="50000" decel="50000" fill="hold" nodeType="afterEffect">
                                  <p:stCondLst>
                                    <p:cond delay="0"/>
                                  </p:stCondLst>
                                  <p:endCondLst>
                                    <p:cond evt="onNext" delay="0">
                                      <p:tgtEl>
                                        <p:sldTgt/>
                                      </p:tgtEl>
                                    </p:cond>
                                  </p:endCondLst>
                                  <p:childTnLst>
                                    <p:animMotion origin="layout" path="M 8.33333E-7 -3.58025E-6 L 0.34462 -3.58025E-6 L 0.34462 0.32223 L 8.33333E-7 0.32223 L 8.33333E-7 -3.58025E-6 Z " pathEditMode="relative" rAng="0" ptsTypes="AAAAA">
                                      <p:cBhvr>
                                        <p:cTn id="6" dur="5000" fill="hold"/>
                                        <p:tgtEl>
                                          <p:spTgt spid="8"/>
                                        </p:tgtEl>
                                        <p:attrNameLst>
                                          <p:attrName>ppt_x</p:attrName>
                                          <p:attrName>ppt_y</p:attrName>
                                        </p:attrNameLst>
                                      </p:cBhvr>
                                      <p:rCtr x="17222" y="1611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502920" y="1014399"/>
            <a:ext cx="8092440" cy="1246495"/>
          </a:xfrm>
          <a:prstGeom prst="rect">
            <a:avLst/>
          </a:prstGeom>
        </p:spPr>
        <p:txBody>
          <a:bodyPr wrap="square">
            <a:spAutoFit/>
          </a:bodyPr>
          <a:lstStyle/>
          <a:p>
            <a:pPr marL="285750" indent="-285750">
              <a:lnSpc>
                <a:spcPts val="3000"/>
              </a:lnSpc>
              <a:buClr>
                <a:srgbClr val="0070C0"/>
              </a:buClr>
              <a:buFont typeface="Wingdings" pitchFamily="2" charset="2"/>
              <a:buChar char="l"/>
            </a:pPr>
            <a:r>
              <a:rPr lang="zh-CN" altLang="en-US" sz="2000" b="1" dirty="0">
                <a:solidFill>
                  <a:srgbClr val="C00000"/>
                </a:solidFill>
                <a:latin typeface="微软雅黑" pitchFamily="34" charset="-122"/>
                <a:ea typeface="微软雅黑" pitchFamily="34" charset="-122"/>
              </a:rPr>
              <a:t>生成树协议 </a:t>
            </a:r>
            <a:r>
              <a:rPr lang="en-US" altLang="zh-CN" sz="2000" b="1" dirty="0">
                <a:solidFill>
                  <a:srgbClr val="C00000"/>
                </a:solidFill>
                <a:latin typeface="微软雅黑" pitchFamily="34" charset="-122"/>
                <a:ea typeface="微软雅黑" pitchFamily="34" charset="-122"/>
              </a:rPr>
              <a:t>STP  </a:t>
            </a:r>
            <a:r>
              <a:rPr lang="en-US" altLang="zh-CN" sz="2000" b="1" dirty="0">
                <a:latin typeface="微软雅黑" pitchFamily="34" charset="-122"/>
                <a:ea typeface="微软雅黑" pitchFamily="34" charset="-122"/>
              </a:rPr>
              <a:t>(Spanning Tree Protocol) </a:t>
            </a:r>
            <a:r>
              <a:rPr lang="zh-CN" altLang="en-US" sz="2000" b="1" dirty="0">
                <a:latin typeface="微软雅黑" pitchFamily="34" charset="-122"/>
                <a:ea typeface="微软雅黑" pitchFamily="34" charset="-122"/>
              </a:rPr>
              <a:t>要点：</a:t>
            </a:r>
          </a:p>
          <a:p>
            <a:pPr>
              <a:lnSpc>
                <a:spcPts val="3000"/>
              </a:lnSpc>
              <a:buClr>
                <a:srgbClr val="0070C0"/>
              </a:buClr>
            </a:pPr>
            <a:r>
              <a:rPr lang="zh-CN" altLang="en-US" sz="2000" b="1" dirty="0">
                <a:solidFill>
                  <a:srgbClr val="CC00CC"/>
                </a:solidFill>
                <a:latin typeface="微软雅黑" pitchFamily="34" charset="-122"/>
                <a:ea typeface="微软雅黑" pitchFamily="34" charset="-122"/>
              </a:rPr>
              <a:t>   </a:t>
            </a:r>
            <a:r>
              <a:rPr lang="zh-CN" altLang="en-US" sz="2000" b="1" dirty="0">
                <a:solidFill>
                  <a:srgbClr val="0000FF"/>
                </a:solidFill>
                <a:latin typeface="微软雅黑" pitchFamily="34" charset="-122"/>
                <a:ea typeface="微软雅黑" pitchFamily="34" charset="-122"/>
              </a:rPr>
              <a:t>不改变</a:t>
            </a:r>
            <a:r>
              <a:rPr lang="zh-CN" altLang="en-US" sz="2000" b="1" dirty="0">
                <a:latin typeface="微软雅黑" pitchFamily="34" charset="-122"/>
                <a:ea typeface="微软雅黑" pitchFamily="34" charset="-122"/>
              </a:rPr>
              <a:t>网络的实际拓扑，但</a:t>
            </a:r>
            <a:r>
              <a:rPr lang="zh-CN" altLang="en-US" sz="2000" b="1" dirty="0">
                <a:solidFill>
                  <a:srgbClr val="0000FF"/>
                </a:solidFill>
                <a:latin typeface="微软雅黑" pitchFamily="34" charset="-122"/>
                <a:ea typeface="微软雅黑" pitchFamily="34" charset="-122"/>
              </a:rPr>
              <a:t>在逻辑上</a:t>
            </a:r>
            <a:r>
              <a:rPr lang="zh-CN" altLang="en-US" sz="2000" b="1" dirty="0">
                <a:latin typeface="微软雅黑" pitchFamily="34" charset="-122"/>
                <a:ea typeface="微软雅黑" pitchFamily="34" charset="-122"/>
              </a:rPr>
              <a:t>则切断某些链路，使得从一台主机到所有其他主机的路径是</a:t>
            </a:r>
            <a:r>
              <a:rPr lang="zh-CN" altLang="en-US" sz="2000" b="1" dirty="0">
                <a:solidFill>
                  <a:srgbClr val="0000FF"/>
                </a:solidFill>
                <a:latin typeface="微软雅黑" pitchFamily="34" charset="-122"/>
                <a:ea typeface="微软雅黑" pitchFamily="34" charset="-122"/>
              </a:rPr>
              <a:t>无环路的树状结构，</a:t>
            </a:r>
            <a:r>
              <a:rPr lang="zh-CN" altLang="en-US" sz="2000" b="1" dirty="0">
                <a:latin typeface="微软雅黑" pitchFamily="34" charset="-122"/>
                <a:ea typeface="微软雅黑" pitchFamily="34" charset="-122"/>
              </a:rPr>
              <a:t>从而消除了兜圈子现象。</a:t>
            </a:r>
          </a:p>
        </p:txBody>
      </p:sp>
      <p:sp>
        <p:nvSpPr>
          <p:cNvPr id="5" name="AutoShape 5"/>
          <p:cNvSpPr>
            <a:spLocks noChangeArrowheads="1"/>
          </p:cNvSpPr>
          <p:nvPr/>
        </p:nvSpPr>
        <p:spPr bwMode="auto">
          <a:xfrm>
            <a:off x="502919" y="651202"/>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2260728" y="628112"/>
            <a:ext cx="441499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消除回路：使用生成树协议（</a:t>
            </a:r>
            <a:r>
              <a:rPr lang="en-US" altLang="zh-CN" sz="2000" b="1" dirty="0">
                <a:solidFill>
                  <a:schemeClr val="bg1"/>
                </a:solidFill>
                <a:latin typeface="微软雅黑" pitchFamily="34" charset="-122"/>
                <a:ea typeface="微软雅黑" pitchFamily="34" charset="-122"/>
              </a:rPr>
              <a:t>SPT</a:t>
            </a:r>
            <a:r>
              <a:rPr lang="zh-CN" altLang="en-US" sz="2000" b="1" dirty="0">
                <a:solidFill>
                  <a:schemeClr val="bg1"/>
                </a:solidFill>
                <a:latin typeface="微软雅黑" pitchFamily="34" charset="-122"/>
                <a:ea typeface="微软雅黑" pitchFamily="34" charset="-122"/>
              </a:rPr>
              <a:t>）</a:t>
            </a:r>
            <a:endParaRPr lang="fr-FR" altLang="zh-CN" sz="2000" b="1" dirty="0">
              <a:solidFill>
                <a:schemeClr val="bg1"/>
              </a:solidFill>
              <a:latin typeface="微软雅黑" pitchFamily="34" charset="-122"/>
              <a:ea typeface="微软雅黑" pitchFamily="34" charset="-122"/>
            </a:endParaRPr>
          </a:p>
        </p:txBody>
      </p:sp>
      <p:sp>
        <p:nvSpPr>
          <p:cNvPr id="28" name="AutoShape 22"/>
          <p:cNvSpPr>
            <a:spLocks noChangeArrowheads="1"/>
          </p:cNvSpPr>
          <p:nvPr/>
        </p:nvSpPr>
        <p:spPr bwMode="auto">
          <a:xfrm>
            <a:off x="4334689" y="3070331"/>
            <a:ext cx="742594" cy="303329"/>
          </a:xfrm>
          <a:prstGeom prst="rightArrow">
            <a:avLst>
              <a:gd name="adj1" fmla="val 50000"/>
              <a:gd name="adj2" fmla="val 63535"/>
            </a:avLst>
          </a:prstGeom>
          <a:solidFill>
            <a:srgbClr val="0000FF"/>
          </a:solidFill>
          <a:ln w="9525" algn="ctr">
            <a:solidFill>
              <a:schemeClr val="tx1"/>
            </a:solidFill>
            <a:miter lim="800000"/>
            <a:headEnd/>
            <a:tailEnd/>
          </a:ln>
          <a:effectLst/>
          <a:extLst/>
        </p:spPr>
        <p:txBody>
          <a:bodyPr wrap="none" anchor="ctr"/>
          <a:lstStyle/>
          <a:p>
            <a:endParaRPr lang="zh-CN" altLang="en-US">
              <a:ea typeface="宋体" pitchFamily="2" charset="-122"/>
            </a:endParaRPr>
          </a:p>
        </p:txBody>
      </p:sp>
      <p:grpSp>
        <p:nvGrpSpPr>
          <p:cNvPr id="3" name="组合 2"/>
          <p:cNvGrpSpPr/>
          <p:nvPr/>
        </p:nvGrpSpPr>
        <p:grpSpPr>
          <a:xfrm>
            <a:off x="2172989" y="2549195"/>
            <a:ext cx="1829253" cy="1495392"/>
            <a:chOff x="3099132" y="2827144"/>
            <a:chExt cx="1829253" cy="1495392"/>
          </a:xfrm>
        </p:grpSpPr>
        <p:sp>
          <p:nvSpPr>
            <p:cNvPr id="18" name="Line 12"/>
            <p:cNvSpPr>
              <a:spLocks noChangeShapeType="1"/>
            </p:cNvSpPr>
            <p:nvPr/>
          </p:nvSpPr>
          <p:spPr bwMode="auto">
            <a:xfrm flipH="1">
              <a:off x="3824155" y="2947730"/>
              <a:ext cx="264355" cy="510222"/>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 name="Line 13"/>
            <p:cNvSpPr>
              <a:spLocks noChangeShapeType="1"/>
            </p:cNvSpPr>
            <p:nvPr/>
          </p:nvSpPr>
          <p:spPr bwMode="auto">
            <a:xfrm>
              <a:off x="4142770" y="2944033"/>
              <a:ext cx="661849" cy="45880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 name="Line 15"/>
            <p:cNvSpPr>
              <a:spLocks noChangeShapeType="1"/>
            </p:cNvSpPr>
            <p:nvPr/>
          </p:nvSpPr>
          <p:spPr bwMode="auto">
            <a:xfrm>
              <a:off x="3824156" y="3449201"/>
              <a:ext cx="724342" cy="685928"/>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 name="Line 16"/>
            <p:cNvSpPr>
              <a:spLocks noChangeShapeType="1"/>
            </p:cNvSpPr>
            <p:nvPr/>
          </p:nvSpPr>
          <p:spPr bwMode="auto">
            <a:xfrm flipH="1">
              <a:off x="4661096" y="3457951"/>
              <a:ext cx="143521" cy="723545"/>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 name="Line 17"/>
            <p:cNvSpPr>
              <a:spLocks noChangeShapeType="1"/>
            </p:cNvSpPr>
            <p:nvPr/>
          </p:nvSpPr>
          <p:spPr bwMode="auto">
            <a:xfrm>
              <a:off x="4142770" y="3028984"/>
              <a:ext cx="472730" cy="108296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 name="Line 18"/>
            <p:cNvSpPr>
              <a:spLocks noChangeShapeType="1"/>
            </p:cNvSpPr>
            <p:nvPr/>
          </p:nvSpPr>
          <p:spPr bwMode="auto">
            <a:xfrm flipV="1">
              <a:off x="3272328" y="3495568"/>
              <a:ext cx="483897" cy="49997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 name="Line 19"/>
            <p:cNvSpPr>
              <a:spLocks noChangeShapeType="1"/>
            </p:cNvSpPr>
            <p:nvPr/>
          </p:nvSpPr>
          <p:spPr bwMode="auto">
            <a:xfrm flipH="1" flipV="1">
              <a:off x="3811796" y="3429210"/>
              <a:ext cx="55835" cy="709242"/>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 name="Line 20"/>
            <p:cNvSpPr>
              <a:spLocks noChangeShapeType="1"/>
            </p:cNvSpPr>
            <p:nvPr/>
          </p:nvSpPr>
          <p:spPr bwMode="auto">
            <a:xfrm flipH="1" flipV="1">
              <a:off x="3272327" y="4051815"/>
              <a:ext cx="551827" cy="86635"/>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 name="Oval 5"/>
            <p:cNvSpPr>
              <a:spLocks noChangeArrowheads="1"/>
            </p:cNvSpPr>
            <p:nvPr/>
          </p:nvSpPr>
          <p:spPr bwMode="auto">
            <a:xfrm>
              <a:off x="3985504" y="2827144"/>
              <a:ext cx="247531" cy="233776"/>
            </a:xfrm>
            <a:prstGeom prst="ellipse">
              <a:avLst/>
            </a:prstGeom>
            <a:solidFill>
              <a:srgbClr val="CC00CC"/>
            </a:solidFill>
            <a:ln>
              <a:noFill/>
            </a:ln>
            <a:effectLst/>
            <a:extLst>
              <a:ext uri="{91240B29-F687-4F45-9708-019B960494DF}">
                <a14:hiddenLine xmlns:a14="http://schemas.microsoft.com/office/drawing/2010/main" w="38100" algn="ctr">
                  <a:solidFill>
                    <a:srgbClr val="CC99F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sp>
          <p:nvSpPr>
            <p:cNvPr id="13" name="Oval 7"/>
            <p:cNvSpPr>
              <a:spLocks noChangeArrowheads="1"/>
            </p:cNvSpPr>
            <p:nvPr/>
          </p:nvSpPr>
          <p:spPr bwMode="auto">
            <a:xfrm>
              <a:off x="4680854" y="3312322"/>
              <a:ext cx="247531" cy="233776"/>
            </a:xfrm>
            <a:prstGeom prst="ellipse">
              <a:avLst/>
            </a:prstGeom>
            <a:solidFill>
              <a:srgbClr val="CC00CC"/>
            </a:solidFill>
            <a:ln>
              <a:noFill/>
            </a:ln>
            <a:effectLst/>
            <a:extLst>
              <a:ext uri="{91240B29-F687-4F45-9708-019B960494DF}">
                <a14:hiddenLine xmlns:a14="http://schemas.microsoft.com/office/drawing/2010/main" w="38100" algn="ctr">
                  <a:solidFill>
                    <a:srgbClr val="CC99F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sp>
          <p:nvSpPr>
            <p:cNvPr id="15" name="Oval 9"/>
            <p:cNvSpPr>
              <a:spLocks noChangeArrowheads="1"/>
            </p:cNvSpPr>
            <p:nvPr/>
          </p:nvSpPr>
          <p:spPr bwMode="auto">
            <a:xfrm>
              <a:off x="4526165" y="4088760"/>
              <a:ext cx="247531" cy="233776"/>
            </a:xfrm>
            <a:prstGeom prst="ellipse">
              <a:avLst/>
            </a:prstGeom>
            <a:solidFill>
              <a:srgbClr val="CC00CC"/>
            </a:solidFill>
            <a:ln>
              <a:noFill/>
            </a:ln>
            <a:effectLst/>
            <a:extLst>
              <a:ext uri="{91240B29-F687-4F45-9708-019B960494DF}">
                <a14:hiddenLine xmlns:a14="http://schemas.microsoft.com/office/drawing/2010/main" w="38100" algn="ctr">
                  <a:solidFill>
                    <a:srgbClr val="CC99F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sp>
          <p:nvSpPr>
            <p:cNvPr id="16" name="Oval 10"/>
            <p:cNvSpPr>
              <a:spLocks noChangeArrowheads="1"/>
            </p:cNvSpPr>
            <p:nvPr/>
          </p:nvSpPr>
          <p:spPr bwMode="auto">
            <a:xfrm>
              <a:off x="3099132" y="3935411"/>
              <a:ext cx="247531" cy="232810"/>
            </a:xfrm>
            <a:prstGeom prst="ellipse">
              <a:avLst/>
            </a:prstGeom>
            <a:solidFill>
              <a:srgbClr val="CC00CC"/>
            </a:solidFill>
            <a:ln>
              <a:noFill/>
            </a:ln>
            <a:effectLst/>
            <a:extLst>
              <a:ext uri="{91240B29-F687-4F45-9708-019B960494DF}">
                <a14:hiddenLine xmlns:a14="http://schemas.microsoft.com/office/drawing/2010/main" w="38100" algn="ctr">
                  <a:solidFill>
                    <a:srgbClr val="CC99F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sp>
          <p:nvSpPr>
            <p:cNvPr id="17" name="Oval 11"/>
            <p:cNvSpPr>
              <a:spLocks noChangeArrowheads="1"/>
            </p:cNvSpPr>
            <p:nvPr/>
          </p:nvSpPr>
          <p:spPr bwMode="auto">
            <a:xfrm>
              <a:off x="3756225" y="4046245"/>
              <a:ext cx="247531" cy="232810"/>
            </a:xfrm>
            <a:prstGeom prst="ellipse">
              <a:avLst/>
            </a:prstGeom>
            <a:solidFill>
              <a:srgbClr val="CC00CC"/>
            </a:solidFill>
            <a:ln>
              <a:noFill/>
            </a:ln>
            <a:effectLst/>
            <a:extLst>
              <a:ext uri="{91240B29-F687-4F45-9708-019B960494DF}">
                <a14:hiddenLine xmlns:a14="http://schemas.microsoft.com/office/drawing/2010/main" w="38100" algn="ctr">
                  <a:solidFill>
                    <a:srgbClr val="CC99F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sp>
          <p:nvSpPr>
            <p:cNvPr id="14" name="Oval 8"/>
            <p:cNvSpPr>
              <a:spLocks noChangeArrowheads="1"/>
            </p:cNvSpPr>
            <p:nvPr/>
          </p:nvSpPr>
          <p:spPr bwMode="auto">
            <a:xfrm>
              <a:off x="3700391" y="3348280"/>
              <a:ext cx="247531" cy="233776"/>
            </a:xfrm>
            <a:prstGeom prst="ellipse">
              <a:avLst/>
            </a:prstGeom>
            <a:solidFill>
              <a:srgbClr val="CC00CC"/>
            </a:solidFill>
            <a:ln>
              <a:noFill/>
            </a:ln>
            <a:effectLst/>
            <a:extLst>
              <a:ext uri="{91240B29-F687-4F45-9708-019B960494DF}">
                <a14:hiddenLine xmlns:a14="http://schemas.microsoft.com/office/drawing/2010/main" w="38100" algn="ctr">
                  <a:solidFill>
                    <a:srgbClr val="CC99F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grpSp>
      <p:grpSp>
        <p:nvGrpSpPr>
          <p:cNvPr id="2" name="组合 1"/>
          <p:cNvGrpSpPr/>
          <p:nvPr/>
        </p:nvGrpSpPr>
        <p:grpSpPr>
          <a:xfrm>
            <a:off x="5299243" y="2549195"/>
            <a:ext cx="1829253" cy="1495392"/>
            <a:chOff x="6484883" y="2827144"/>
            <a:chExt cx="1829253" cy="1495392"/>
          </a:xfrm>
        </p:grpSpPr>
        <p:sp>
          <p:nvSpPr>
            <p:cNvPr id="48" name="Line 12"/>
            <p:cNvSpPr>
              <a:spLocks noChangeShapeType="1"/>
            </p:cNvSpPr>
            <p:nvPr/>
          </p:nvSpPr>
          <p:spPr bwMode="auto">
            <a:xfrm flipH="1">
              <a:off x="7209906" y="2947730"/>
              <a:ext cx="264355" cy="510222"/>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 name="Line 13"/>
            <p:cNvSpPr>
              <a:spLocks noChangeShapeType="1"/>
            </p:cNvSpPr>
            <p:nvPr/>
          </p:nvSpPr>
          <p:spPr bwMode="auto">
            <a:xfrm>
              <a:off x="7528521" y="2944033"/>
              <a:ext cx="661849" cy="45880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 name="Line 15"/>
            <p:cNvSpPr>
              <a:spLocks noChangeShapeType="1"/>
            </p:cNvSpPr>
            <p:nvPr/>
          </p:nvSpPr>
          <p:spPr bwMode="auto">
            <a:xfrm>
              <a:off x="7209907" y="3449201"/>
              <a:ext cx="724342" cy="685928"/>
            </a:xfrm>
            <a:prstGeom prst="line">
              <a:avLst/>
            </a:prstGeom>
            <a:noFill/>
            <a:ln w="19050">
              <a:solidFill>
                <a:srgbClr val="0000FF"/>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 name="Line 16"/>
            <p:cNvSpPr>
              <a:spLocks noChangeShapeType="1"/>
            </p:cNvSpPr>
            <p:nvPr/>
          </p:nvSpPr>
          <p:spPr bwMode="auto">
            <a:xfrm flipH="1">
              <a:off x="8046847" y="3457951"/>
              <a:ext cx="143521" cy="723545"/>
            </a:xfrm>
            <a:prstGeom prst="line">
              <a:avLst/>
            </a:prstGeom>
            <a:noFill/>
            <a:ln w="19050">
              <a:solidFill>
                <a:srgbClr val="0000FF"/>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 name="Line 17"/>
            <p:cNvSpPr>
              <a:spLocks noChangeShapeType="1"/>
            </p:cNvSpPr>
            <p:nvPr/>
          </p:nvSpPr>
          <p:spPr bwMode="auto">
            <a:xfrm>
              <a:off x="7528521" y="3028984"/>
              <a:ext cx="472730" cy="108296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 name="Line 18"/>
            <p:cNvSpPr>
              <a:spLocks noChangeShapeType="1"/>
            </p:cNvSpPr>
            <p:nvPr/>
          </p:nvSpPr>
          <p:spPr bwMode="auto">
            <a:xfrm flipV="1">
              <a:off x="6658079" y="3495568"/>
              <a:ext cx="483897" cy="49997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 name="Line 19"/>
            <p:cNvSpPr>
              <a:spLocks noChangeShapeType="1"/>
            </p:cNvSpPr>
            <p:nvPr/>
          </p:nvSpPr>
          <p:spPr bwMode="auto">
            <a:xfrm flipH="1" flipV="1">
              <a:off x="7197547" y="3429210"/>
              <a:ext cx="55835" cy="709242"/>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 name="Line 20"/>
            <p:cNvSpPr>
              <a:spLocks noChangeShapeType="1"/>
            </p:cNvSpPr>
            <p:nvPr/>
          </p:nvSpPr>
          <p:spPr bwMode="auto">
            <a:xfrm flipH="1" flipV="1">
              <a:off x="6658078" y="4051815"/>
              <a:ext cx="551827" cy="86635"/>
            </a:xfrm>
            <a:prstGeom prst="line">
              <a:avLst/>
            </a:prstGeom>
            <a:noFill/>
            <a:ln w="19050">
              <a:solidFill>
                <a:srgbClr val="0000FF"/>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 name="Oval 5"/>
            <p:cNvSpPr>
              <a:spLocks noChangeArrowheads="1"/>
            </p:cNvSpPr>
            <p:nvPr/>
          </p:nvSpPr>
          <p:spPr bwMode="auto">
            <a:xfrm>
              <a:off x="7371255" y="2827144"/>
              <a:ext cx="247531" cy="233776"/>
            </a:xfrm>
            <a:prstGeom prst="ellipse">
              <a:avLst/>
            </a:prstGeom>
            <a:solidFill>
              <a:srgbClr val="CC00CC"/>
            </a:solidFill>
            <a:ln>
              <a:noFill/>
            </a:ln>
            <a:effectLst/>
            <a:extLst>
              <a:ext uri="{91240B29-F687-4F45-9708-019B960494DF}">
                <a14:hiddenLine xmlns:a14="http://schemas.microsoft.com/office/drawing/2010/main" w="38100" algn="ctr">
                  <a:solidFill>
                    <a:srgbClr val="CC99F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sp>
          <p:nvSpPr>
            <p:cNvPr id="57" name="Oval 7"/>
            <p:cNvSpPr>
              <a:spLocks noChangeArrowheads="1"/>
            </p:cNvSpPr>
            <p:nvPr/>
          </p:nvSpPr>
          <p:spPr bwMode="auto">
            <a:xfrm>
              <a:off x="8066605" y="3312322"/>
              <a:ext cx="247531" cy="233776"/>
            </a:xfrm>
            <a:prstGeom prst="ellipse">
              <a:avLst/>
            </a:prstGeom>
            <a:solidFill>
              <a:srgbClr val="CC00CC"/>
            </a:solidFill>
            <a:ln>
              <a:noFill/>
            </a:ln>
            <a:effectLst/>
            <a:extLst>
              <a:ext uri="{91240B29-F687-4F45-9708-019B960494DF}">
                <a14:hiddenLine xmlns:a14="http://schemas.microsoft.com/office/drawing/2010/main" w="38100" algn="ctr">
                  <a:solidFill>
                    <a:srgbClr val="CC99F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sp>
          <p:nvSpPr>
            <p:cNvPr id="58" name="Oval 9"/>
            <p:cNvSpPr>
              <a:spLocks noChangeArrowheads="1"/>
            </p:cNvSpPr>
            <p:nvPr/>
          </p:nvSpPr>
          <p:spPr bwMode="auto">
            <a:xfrm>
              <a:off x="7911916" y="4088760"/>
              <a:ext cx="247531" cy="233776"/>
            </a:xfrm>
            <a:prstGeom prst="ellipse">
              <a:avLst/>
            </a:prstGeom>
            <a:solidFill>
              <a:srgbClr val="CC00CC"/>
            </a:solidFill>
            <a:ln>
              <a:noFill/>
            </a:ln>
            <a:effectLst/>
            <a:extLst>
              <a:ext uri="{91240B29-F687-4F45-9708-019B960494DF}">
                <a14:hiddenLine xmlns:a14="http://schemas.microsoft.com/office/drawing/2010/main" w="38100" algn="ctr">
                  <a:solidFill>
                    <a:srgbClr val="CC99F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sp>
          <p:nvSpPr>
            <p:cNvPr id="59" name="Oval 10"/>
            <p:cNvSpPr>
              <a:spLocks noChangeArrowheads="1"/>
            </p:cNvSpPr>
            <p:nvPr/>
          </p:nvSpPr>
          <p:spPr bwMode="auto">
            <a:xfrm>
              <a:off x="6484883" y="3935411"/>
              <a:ext cx="247531" cy="232810"/>
            </a:xfrm>
            <a:prstGeom prst="ellipse">
              <a:avLst/>
            </a:prstGeom>
            <a:solidFill>
              <a:srgbClr val="CC00CC"/>
            </a:solidFill>
            <a:ln>
              <a:noFill/>
            </a:ln>
            <a:effectLst/>
            <a:extLst>
              <a:ext uri="{91240B29-F687-4F45-9708-019B960494DF}">
                <a14:hiddenLine xmlns:a14="http://schemas.microsoft.com/office/drawing/2010/main" w="38100" algn="ctr">
                  <a:solidFill>
                    <a:srgbClr val="CC99F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sp>
          <p:nvSpPr>
            <p:cNvPr id="60" name="Oval 11"/>
            <p:cNvSpPr>
              <a:spLocks noChangeArrowheads="1"/>
            </p:cNvSpPr>
            <p:nvPr/>
          </p:nvSpPr>
          <p:spPr bwMode="auto">
            <a:xfrm>
              <a:off x="7141976" y="4046245"/>
              <a:ext cx="247531" cy="232810"/>
            </a:xfrm>
            <a:prstGeom prst="ellipse">
              <a:avLst/>
            </a:prstGeom>
            <a:solidFill>
              <a:srgbClr val="CC00CC"/>
            </a:solidFill>
            <a:ln>
              <a:noFill/>
            </a:ln>
            <a:effectLst/>
            <a:extLst>
              <a:ext uri="{91240B29-F687-4F45-9708-019B960494DF}">
                <a14:hiddenLine xmlns:a14="http://schemas.microsoft.com/office/drawing/2010/main" w="38100" algn="ctr">
                  <a:solidFill>
                    <a:srgbClr val="CC99F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sp>
          <p:nvSpPr>
            <p:cNvPr id="61" name="Oval 8"/>
            <p:cNvSpPr>
              <a:spLocks noChangeArrowheads="1"/>
            </p:cNvSpPr>
            <p:nvPr/>
          </p:nvSpPr>
          <p:spPr bwMode="auto">
            <a:xfrm>
              <a:off x="7086142" y="3348280"/>
              <a:ext cx="247531" cy="233776"/>
            </a:xfrm>
            <a:prstGeom prst="ellipse">
              <a:avLst/>
            </a:prstGeom>
            <a:solidFill>
              <a:srgbClr val="CC00CC"/>
            </a:solidFill>
            <a:ln>
              <a:noFill/>
            </a:ln>
            <a:effectLst/>
            <a:extLst>
              <a:ext uri="{91240B29-F687-4F45-9708-019B960494DF}">
                <a14:hiddenLine xmlns:a14="http://schemas.microsoft.com/office/drawing/2010/main" w="38100" algn="ctr">
                  <a:solidFill>
                    <a:srgbClr val="CC99FF"/>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grpSp>
      <p:sp>
        <p:nvSpPr>
          <p:cNvPr id="4" name="灯片编号占位符 3">
            <a:extLst>
              <a:ext uri="{FF2B5EF4-FFF2-40B4-BE49-F238E27FC236}">
                <a16:creationId xmlns:a16="http://schemas.microsoft.com/office/drawing/2014/main" id="{646CA140-1536-41A0-80F4-9DE14FC0EC27}"/>
              </a:ext>
            </a:extLst>
          </p:cNvPr>
          <p:cNvSpPr>
            <a:spLocks noGrp="1"/>
          </p:cNvSpPr>
          <p:nvPr>
            <p:ph type="sldNum" sz="quarter" idx="12"/>
          </p:nvPr>
        </p:nvSpPr>
        <p:spPr/>
        <p:txBody>
          <a:bodyPr/>
          <a:lstStyle/>
          <a:p>
            <a:fld id="{C485880C-E2C3-4DAB-AE74-D9BE691626AC}" type="slidenum">
              <a:rPr lang="zh-CN" altLang="en-US" smtClean="0"/>
              <a:pPr/>
              <a:t>116</a:t>
            </a:fld>
            <a:endParaRPr lang="zh-CN" altLang="en-US"/>
          </a:p>
        </p:txBody>
      </p:sp>
    </p:spTree>
    <p:extLst>
      <p:ext uri="{BB962C8B-B14F-4D97-AF65-F5344CB8AC3E}">
        <p14:creationId xmlns:p14="http://schemas.microsoft.com/office/powerpoint/2010/main" val="1588372383"/>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AutoShape 5"/>
          <p:cNvSpPr>
            <a:spLocks noChangeArrowheads="1"/>
          </p:cNvSpPr>
          <p:nvPr/>
        </p:nvSpPr>
        <p:spPr bwMode="auto">
          <a:xfrm>
            <a:off x="502919" y="649531"/>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 name="Rectangle 6"/>
          <p:cNvSpPr>
            <a:spLocks noChangeArrowheads="1"/>
          </p:cNvSpPr>
          <p:nvPr/>
        </p:nvSpPr>
        <p:spPr bwMode="auto">
          <a:xfrm>
            <a:off x="2781168" y="626441"/>
            <a:ext cx="357181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3. </a:t>
            </a:r>
            <a:r>
              <a:rPr lang="zh-CN" altLang="en-US" sz="2000" b="1" dirty="0">
                <a:solidFill>
                  <a:schemeClr val="bg1"/>
                </a:solidFill>
                <a:latin typeface="微软雅黑" pitchFamily="34" charset="-122"/>
                <a:ea typeface="微软雅黑" pitchFamily="34" charset="-122"/>
              </a:rPr>
              <a:t>从总线以太网到星形以太网</a:t>
            </a:r>
            <a:endParaRPr lang="fr-FR" altLang="zh-CN" sz="2000" b="1" dirty="0">
              <a:solidFill>
                <a:schemeClr val="bg1"/>
              </a:solidFill>
              <a:latin typeface="微软雅黑" pitchFamily="34" charset="-122"/>
              <a:ea typeface="微软雅黑" pitchFamily="34" charset="-122"/>
            </a:endParaRPr>
          </a:p>
        </p:txBody>
      </p:sp>
      <p:graphicFrame>
        <p:nvGraphicFramePr>
          <p:cNvPr id="2" name="图示 1"/>
          <p:cNvGraphicFramePr/>
          <p:nvPr>
            <p:extLst>
              <p:ext uri="{D42A27DB-BD31-4B8C-83A1-F6EECF244321}">
                <p14:modId xmlns:p14="http://schemas.microsoft.com/office/powerpoint/2010/main" val="3208373749"/>
              </p:ext>
            </p:extLst>
          </p:nvPr>
        </p:nvGraphicFramePr>
        <p:xfrm>
          <a:off x="1029546" y="864916"/>
          <a:ext cx="7347836" cy="257193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5" name="组合 4"/>
          <p:cNvGrpSpPr/>
          <p:nvPr/>
        </p:nvGrpSpPr>
        <p:grpSpPr>
          <a:xfrm>
            <a:off x="5396677" y="3436851"/>
            <a:ext cx="2537362" cy="1086997"/>
            <a:chOff x="5368965" y="3639168"/>
            <a:chExt cx="2398816" cy="911465"/>
          </a:xfrm>
        </p:grpSpPr>
        <p:sp>
          <p:nvSpPr>
            <p:cNvPr id="41" name="AutoShape 42"/>
            <p:cNvSpPr>
              <a:spLocks noChangeArrowheads="1"/>
            </p:cNvSpPr>
            <p:nvPr/>
          </p:nvSpPr>
          <p:spPr bwMode="auto">
            <a:xfrm>
              <a:off x="5368965" y="3639168"/>
              <a:ext cx="2398816" cy="911465"/>
            </a:xfrm>
            <a:prstGeom prst="roundRect">
              <a:avLst>
                <a:gd name="adj" fmla="val 16667"/>
              </a:avLst>
            </a:prstGeom>
            <a:solidFill>
              <a:srgbClr val="66FFFF"/>
            </a:solidFill>
            <a:ln w="12700">
              <a:solidFill>
                <a:srgbClr val="00B0F0"/>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grpSp>
          <p:nvGrpSpPr>
            <p:cNvPr id="49" name="组合 48"/>
            <p:cNvGrpSpPr/>
            <p:nvPr/>
          </p:nvGrpSpPr>
          <p:grpSpPr>
            <a:xfrm>
              <a:off x="5619959" y="3682008"/>
              <a:ext cx="1953810" cy="778278"/>
              <a:chOff x="5082233" y="3157599"/>
              <a:chExt cx="2455725" cy="1315197"/>
            </a:xfrm>
          </p:grpSpPr>
          <p:sp>
            <p:nvSpPr>
              <p:cNvPr id="50" name="Text Box 49"/>
              <p:cNvSpPr txBox="1">
                <a:spLocks noChangeArrowheads="1"/>
              </p:cNvSpPr>
              <p:nvPr/>
            </p:nvSpPr>
            <p:spPr bwMode="auto">
              <a:xfrm>
                <a:off x="5693245" y="3157599"/>
                <a:ext cx="1229495" cy="3925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1200" b="1" dirty="0">
                    <a:solidFill>
                      <a:srgbClr val="C00000"/>
                    </a:solidFill>
                    <a:latin typeface="微软雅黑" pitchFamily="34" charset="-122"/>
                    <a:ea typeface="微软雅黑" pitchFamily="34" charset="-122"/>
                  </a:rPr>
                  <a:t>交换机</a:t>
                </a:r>
              </a:p>
            </p:txBody>
          </p:sp>
          <p:sp>
            <p:nvSpPr>
              <p:cNvPr id="51" name="Line 60"/>
              <p:cNvSpPr>
                <a:spLocks noChangeShapeType="1"/>
              </p:cNvSpPr>
              <p:nvPr/>
            </p:nvSpPr>
            <p:spPr bwMode="auto">
              <a:xfrm flipH="1">
                <a:off x="5412258" y="3683538"/>
                <a:ext cx="746501" cy="38444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52" name="Line 62"/>
              <p:cNvSpPr>
                <a:spLocks noChangeShapeType="1"/>
              </p:cNvSpPr>
              <p:nvPr/>
            </p:nvSpPr>
            <p:spPr bwMode="auto">
              <a:xfrm>
                <a:off x="6454223" y="3683537"/>
                <a:ext cx="157131" cy="56509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53" name="Line 63"/>
              <p:cNvSpPr>
                <a:spLocks noChangeShapeType="1"/>
              </p:cNvSpPr>
              <p:nvPr/>
            </p:nvSpPr>
            <p:spPr bwMode="auto">
              <a:xfrm>
                <a:off x="6597263" y="3683537"/>
                <a:ext cx="716534" cy="56509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54" name="Line 64"/>
              <p:cNvSpPr>
                <a:spLocks noChangeShapeType="1"/>
              </p:cNvSpPr>
              <p:nvPr/>
            </p:nvSpPr>
            <p:spPr bwMode="auto">
              <a:xfrm flipH="1">
                <a:off x="5946238" y="3683537"/>
                <a:ext cx="212521" cy="56509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pic>
            <p:nvPicPr>
              <p:cNvPr id="55" name="Picture 239" descr="jisuanji"/>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082233" y="4024473"/>
                <a:ext cx="448323" cy="448323"/>
              </a:xfrm>
              <a:prstGeom prst="rect">
                <a:avLst/>
              </a:prstGeom>
              <a:noFill/>
              <a:extLst>
                <a:ext uri="{909E8E84-426E-40DD-AFC4-6F175D3DCCD1}">
                  <a14:hiddenFill xmlns:a14="http://schemas.microsoft.com/office/drawing/2010/main">
                    <a:solidFill>
                      <a:srgbClr val="FFFFFF"/>
                    </a:solidFill>
                  </a14:hiddenFill>
                </a:ext>
              </a:extLst>
            </p:spPr>
          </p:pic>
          <p:pic>
            <p:nvPicPr>
              <p:cNvPr id="56" name="Picture 239" descr="jisuanji"/>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5722078" y="4024473"/>
                <a:ext cx="448323" cy="448323"/>
              </a:xfrm>
              <a:prstGeom prst="rect">
                <a:avLst/>
              </a:prstGeom>
              <a:noFill/>
              <a:extLst>
                <a:ext uri="{909E8E84-426E-40DD-AFC4-6F175D3DCCD1}">
                  <a14:hiddenFill xmlns:a14="http://schemas.microsoft.com/office/drawing/2010/main">
                    <a:solidFill>
                      <a:srgbClr val="FFFFFF"/>
                    </a:solidFill>
                  </a14:hiddenFill>
                </a:ext>
              </a:extLst>
            </p:spPr>
          </p:pic>
          <p:pic>
            <p:nvPicPr>
              <p:cNvPr id="57" name="Picture 239" descr="jisuanji"/>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387193" y="4024473"/>
                <a:ext cx="448323" cy="448323"/>
              </a:xfrm>
              <a:prstGeom prst="rect">
                <a:avLst/>
              </a:prstGeom>
              <a:noFill/>
              <a:extLst>
                <a:ext uri="{909E8E84-426E-40DD-AFC4-6F175D3DCCD1}">
                  <a14:hiddenFill xmlns:a14="http://schemas.microsoft.com/office/drawing/2010/main">
                    <a:solidFill>
                      <a:srgbClr val="FFFFFF"/>
                    </a:solidFill>
                  </a14:hiddenFill>
                </a:ext>
              </a:extLst>
            </p:spPr>
          </p:pic>
          <p:pic>
            <p:nvPicPr>
              <p:cNvPr id="58" name="Picture 239" descr="jisuanji"/>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089635" y="4024473"/>
                <a:ext cx="448323" cy="448323"/>
              </a:xfrm>
              <a:prstGeom prst="rect">
                <a:avLst/>
              </a:prstGeom>
              <a:noFill/>
              <a:extLst>
                <a:ext uri="{909E8E84-426E-40DD-AFC4-6F175D3DCCD1}">
                  <a14:hiddenFill xmlns:a14="http://schemas.microsoft.com/office/drawing/2010/main">
                    <a:solidFill>
                      <a:srgbClr val="FFFFFF"/>
                    </a:solidFill>
                  </a14:hiddenFill>
                </a:ext>
              </a:extLst>
            </p:spPr>
          </p:pic>
          <p:sp>
            <p:nvSpPr>
              <p:cNvPr id="59" name="modem"/>
              <p:cNvSpPr>
                <a:spLocks noEditPoints="1" noChangeArrowheads="1"/>
              </p:cNvSpPr>
              <p:nvPr/>
            </p:nvSpPr>
            <p:spPr bwMode="auto">
              <a:xfrm>
                <a:off x="5829254" y="3521381"/>
                <a:ext cx="990656" cy="250365"/>
              </a:xfrm>
              <a:custGeom>
                <a:avLst/>
                <a:gdLst>
                  <a:gd name="T0" fmla="*/ 0 w 21600"/>
                  <a:gd name="T1" fmla="*/ 5152 h 21600"/>
                  <a:gd name="T2" fmla="*/ 2941 w 21600"/>
                  <a:gd name="T3" fmla="*/ 0 h 21600"/>
                  <a:gd name="T4" fmla="*/ 18625 w 21600"/>
                  <a:gd name="T5" fmla="*/ 0 h 21600"/>
                  <a:gd name="T6" fmla="*/ 21600 w 21600"/>
                  <a:gd name="T7" fmla="*/ 5152 h 21600"/>
                  <a:gd name="T8" fmla="*/ 21600 w 21600"/>
                  <a:gd name="T9" fmla="*/ 21600 h 21600"/>
                  <a:gd name="T10" fmla="*/ 0 w 21600"/>
                  <a:gd name="T11" fmla="*/ 21600 h 21600"/>
                  <a:gd name="T12" fmla="*/ 10800 w 21600"/>
                  <a:gd name="T13" fmla="*/ 0 h 21600"/>
                  <a:gd name="T14" fmla="*/ 10800 w 21600"/>
                  <a:gd name="T15" fmla="*/ 21600 h 21600"/>
                  <a:gd name="T16" fmla="*/ 0 w 21600"/>
                  <a:gd name="T17" fmla="*/ 13376 h 21600"/>
                  <a:gd name="T18" fmla="*/ 21600 w 21600"/>
                  <a:gd name="T19" fmla="*/ 13376 h 21600"/>
                  <a:gd name="T20" fmla="*/ 400 w 21600"/>
                  <a:gd name="T21" fmla="*/ 22400 h 21600"/>
                  <a:gd name="T22" fmla="*/ 21200 w 21600"/>
                  <a:gd name="T23" fmla="*/ 30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5152"/>
                    </a:moveTo>
                    <a:lnTo>
                      <a:pt x="2941" y="0"/>
                    </a:lnTo>
                    <a:lnTo>
                      <a:pt x="18625" y="0"/>
                    </a:lnTo>
                    <a:lnTo>
                      <a:pt x="21600" y="5152"/>
                    </a:lnTo>
                    <a:lnTo>
                      <a:pt x="21600" y="21600"/>
                    </a:lnTo>
                    <a:lnTo>
                      <a:pt x="0" y="21600"/>
                    </a:lnTo>
                    <a:lnTo>
                      <a:pt x="0" y="5152"/>
                    </a:lnTo>
                    <a:close/>
                  </a:path>
                  <a:path w="21600" h="21600" extrusionOk="0">
                    <a:moveTo>
                      <a:pt x="0" y="5251"/>
                    </a:moveTo>
                    <a:lnTo>
                      <a:pt x="21600" y="5251"/>
                    </a:lnTo>
                    <a:moveTo>
                      <a:pt x="1961" y="11791"/>
                    </a:moveTo>
                    <a:lnTo>
                      <a:pt x="1961" y="14268"/>
                    </a:lnTo>
                    <a:lnTo>
                      <a:pt x="2806" y="14268"/>
                    </a:lnTo>
                    <a:lnTo>
                      <a:pt x="2806" y="11791"/>
                    </a:lnTo>
                    <a:lnTo>
                      <a:pt x="1961" y="11791"/>
                    </a:lnTo>
                    <a:close/>
                  </a:path>
                  <a:path w="21600" h="21600" extrusionOk="0">
                    <a:moveTo>
                      <a:pt x="3685" y="11791"/>
                    </a:moveTo>
                    <a:lnTo>
                      <a:pt x="3685" y="14268"/>
                    </a:lnTo>
                    <a:lnTo>
                      <a:pt x="4530" y="14268"/>
                    </a:lnTo>
                    <a:lnTo>
                      <a:pt x="4530" y="11791"/>
                    </a:lnTo>
                    <a:lnTo>
                      <a:pt x="3685" y="11791"/>
                    </a:lnTo>
                    <a:close/>
                  </a:path>
                  <a:path w="21600" h="21600" extrusionOk="0">
                    <a:moveTo>
                      <a:pt x="5408" y="11791"/>
                    </a:moveTo>
                    <a:lnTo>
                      <a:pt x="5408" y="14268"/>
                    </a:lnTo>
                    <a:lnTo>
                      <a:pt x="6254" y="14268"/>
                    </a:lnTo>
                    <a:lnTo>
                      <a:pt x="6254" y="11791"/>
                    </a:lnTo>
                    <a:lnTo>
                      <a:pt x="5408" y="11791"/>
                    </a:lnTo>
                    <a:close/>
                  </a:path>
                  <a:path w="21600" h="21600" extrusionOk="0">
                    <a:moveTo>
                      <a:pt x="7132" y="11791"/>
                    </a:moveTo>
                    <a:lnTo>
                      <a:pt x="7132" y="14268"/>
                    </a:lnTo>
                    <a:lnTo>
                      <a:pt x="7977" y="14268"/>
                    </a:lnTo>
                    <a:lnTo>
                      <a:pt x="7977" y="11791"/>
                    </a:lnTo>
                    <a:lnTo>
                      <a:pt x="7132" y="11791"/>
                    </a:lnTo>
                    <a:close/>
                  </a:path>
                </a:pathLst>
              </a:custGeom>
              <a:solidFill>
                <a:srgbClr val="3399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zh-CN" altLang="en-US" dirty="0"/>
              </a:p>
            </p:txBody>
          </p:sp>
        </p:grpSp>
      </p:grpSp>
      <p:grpSp>
        <p:nvGrpSpPr>
          <p:cNvPr id="3" name="组合 2"/>
          <p:cNvGrpSpPr/>
          <p:nvPr/>
        </p:nvGrpSpPr>
        <p:grpSpPr>
          <a:xfrm>
            <a:off x="1788000" y="3436851"/>
            <a:ext cx="2354335" cy="1086997"/>
            <a:chOff x="1788000" y="3629932"/>
            <a:chExt cx="2225783" cy="911465"/>
          </a:xfrm>
        </p:grpSpPr>
        <p:sp>
          <p:nvSpPr>
            <p:cNvPr id="60" name="AutoShape 42"/>
            <p:cNvSpPr>
              <a:spLocks noChangeArrowheads="1"/>
            </p:cNvSpPr>
            <p:nvPr/>
          </p:nvSpPr>
          <p:spPr bwMode="auto">
            <a:xfrm>
              <a:off x="1788000" y="3629932"/>
              <a:ext cx="2225783" cy="911465"/>
            </a:xfrm>
            <a:prstGeom prst="roundRect">
              <a:avLst>
                <a:gd name="adj" fmla="val 16667"/>
              </a:avLst>
            </a:prstGeom>
            <a:solidFill>
              <a:srgbClr val="66FFFF"/>
            </a:solidFill>
            <a:ln w="12700">
              <a:solidFill>
                <a:srgbClr val="00B0F0"/>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grpSp>
          <p:nvGrpSpPr>
            <p:cNvPr id="61" name="组合 60"/>
            <p:cNvGrpSpPr/>
            <p:nvPr/>
          </p:nvGrpSpPr>
          <p:grpSpPr>
            <a:xfrm>
              <a:off x="1962770" y="3809171"/>
              <a:ext cx="1860326" cy="604936"/>
              <a:chOff x="1238454" y="3514514"/>
              <a:chExt cx="2520000" cy="958282"/>
            </a:xfrm>
          </p:grpSpPr>
          <p:sp>
            <p:nvSpPr>
              <p:cNvPr id="62" name="AutoShape 9"/>
              <p:cNvSpPr>
                <a:spLocks noChangeArrowheads="1"/>
              </p:cNvSpPr>
              <p:nvPr/>
            </p:nvSpPr>
            <p:spPr bwMode="auto">
              <a:xfrm rot="16200000">
                <a:off x="2426454" y="2326514"/>
                <a:ext cx="144000" cy="2520000"/>
              </a:xfrm>
              <a:prstGeom prst="can">
                <a:avLst>
                  <a:gd name="adj" fmla="val 56771"/>
                </a:avLst>
              </a:prstGeom>
              <a:solidFill>
                <a:srgbClr val="FFFF99"/>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sp>
            <p:nvSpPr>
              <p:cNvPr id="63" name="Line 48"/>
              <p:cNvSpPr>
                <a:spLocks noChangeShapeType="1"/>
              </p:cNvSpPr>
              <p:nvPr/>
            </p:nvSpPr>
            <p:spPr bwMode="auto">
              <a:xfrm>
                <a:off x="1469580" y="3579685"/>
                <a:ext cx="2110898"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64" name="组合 63"/>
              <p:cNvGrpSpPr/>
              <p:nvPr/>
            </p:nvGrpSpPr>
            <p:grpSpPr>
              <a:xfrm>
                <a:off x="1695654" y="3580767"/>
                <a:ext cx="1682067" cy="632774"/>
                <a:chOff x="1695654" y="3580767"/>
                <a:chExt cx="1682067" cy="381000"/>
              </a:xfrm>
            </p:grpSpPr>
            <p:sp>
              <p:nvSpPr>
                <p:cNvPr id="69" name="Line 48"/>
                <p:cNvSpPr>
                  <a:spLocks noChangeShapeType="1"/>
                </p:cNvSpPr>
                <p:nvPr/>
              </p:nvSpPr>
              <p:spPr bwMode="auto">
                <a:xfrm flipV="1">
                  <a:off x="1695654" y="3580767"/>
                  <a:ext cx="0" cy="38100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0" name="Line 48"/>
                <p:cNvSpPr>
                  <a:spLocks noChangeShapeType="1"/>
                </p:cNvSpPr>
                <p:nvPr/>
              </p:nvSpPr>
              <p:spPr bwMode="auto">
                <a:xfrm flipV="1">
                  <a:off x="2253970" y="3580767"/>
                  <a:ext cx="0" cy="38100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 name="Line 48"/>
                <p:cNvSpPr>
                  <a:spLocks noChangeShapeType="1"/>
                </p:cNvSpPr>
                <p:nvPr/>
              </p:nvSpPr>
              <p:spPr bwMode="auto">
                <a:xfrm flipV="1">
                  <a:off x="2831762" y="3580767"/>
                  <a:ext cx="0" cy="38100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2" name="Line 48"/>
                <p:cNvSpPr>
                  <a:spLocks noChangeShapeType="1"/>
                </p:cNvSpPr>
                <p:nvPr/>
              </p:nvSpPr>
              <p:spPr bwMode="auto">
                <a:xfrm flipV="1">
                  <a:off x="3377721" y="3580767"/>
                  <a:ext cx="0" cy="38100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grpSp>
          <p:pic>
            <p:nvPicPr>
              <p:cNvPr id="65" name="Picture 239" descr="jisuanji"/>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476208" y="4024473"/>
                <a:ext cx="448323" cy="448323"/>
              </a:xfrm>
              <a:prstGeom prst="rect">
                <a:avLst/>
              </a:prstGeom>
              <a:noFill/>
              <a:extLst>
                <a:ext uri="{909E8E84-426E-40DD-AFC4-6F175D3DCCD1}">
                  <a14:hiddenFill xmlns:a14="http://schemas.microsoft.com/office/drawing/2010/main">
                    <a:solidFill>
                      <a:srgbClr val="FFFFFF"/>
                    </a:solidFill>
                  </a14:hiddenFill>
                </a:ext>
              </a:extLst>
            </p:spPr>
          </p:pic>
          <p:pic>
            <p:nvPicPr>
              <p:cNvPr id="66" name="Picture 239" descr="jisuanji"/>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029554" y="4024473"/>
                <a:ext cx="448323" cy="448323"/>
              </a:xfrm>
              <a:prstGeom prst="rect">
                <a:avLst/>
              </a:prstGeom>
              <a:noFill/>
              <a:extLst>
                <a:ext uri="{909E8E84-426E-40DD-AFC4-6F175D3DCCD1}">
                  <a14:hiddenFill xmlns:a14="http://schemas.microsoft.com/office/drawing/2010/main">
                    <a:solidFill>
                      <a:srgbClr val="FFFFFF"/>
                    </a:solidFill>
                  </a14:hiddenFill>
                </a:ext>
              </a:extLst>
            </p:spPr>
          </p:pic>
          <p:pic>
            <p:nvPicPr>
              <p:cNvPr id="67" name="Picture 239" descr="jisuanji"/>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608170" y="4024473"/>
                <a:ext cx="448323" cy="448323"/>
              </a:xfrm>
              <a:prstGeom prst="rect">
                <a:avLst/>
              </a:prstGeom>
              <a:noFill/>
              <a:extLst>
                <a:ext uri="{909E8E84-426E-40DD-AFC4-6F175D3DCCD1}">
                  <a14:hiddenFill xmlns:a14="http://schemas.microsoft.com/office/drawing/2010/main">
                    <a:solidFill>
                      <a:srgbClr val="FFFFFF"/>
                    </a:solidFill>
                  </a14:hiddenFill>
                </a:ext>
              </a:extLst>
            </p:spPr>
          </p:pic>
          <p:pic>
            <p:nvPicPr>
              <p:cNvPr id="68" name="Picture 239" descr="jisuanji"/>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162328" y="4024473"/>
                <a:ext cx="448323" cy="448323"/>
              </a:xfrm>
              <a:prstGeom prst="rect">
                <a:avLst/>
              </a:prstGeom>
              <a:noFill/>
              <a:extLst>
                <a:ext uri="{909E8E84-426E-40DD-AFC4-6F175D3DCCD1}">
                  <a14:hiddenFill xmlns:a14="http://schemas.microsoft.com/office/drawing/2010/main">
                    <a:solidFill>
                      <a:srgbClr val="FFFFFF"/>
                    </a:solidFill>
                  </a14:hiddenFill>
                </a:ext>
              </a:extLst>
            </p:spPr>
          </p:pic>
        </p:grpSp>
      </p:grpSp>
      <p:sp>
        <p:nvSpPr>
          <p:cNvPr id="73" name="AutoShape 22"/>
          <p:cNvSpPr>
            <a:spLocks noChangeArrowheads="1"/>
          </p:cNvSpPr>
          <p:nvPr/>
        </p:nvSpPr>
        <p:spPr bwMode="auto">
          <a:xfrm>
            <a:off x="4393965" y="3782620"/>
            <a:ext cx="742594" cy="303329"/>
          </a:xfrm>
          <a:prstGeom prst="rightArrow">
            <a:avLst>
              <a:gd name="adj1" fmla="val 50000"/>
              <a:gd name="adj2" fmla="val 63535"/>
            </a:avLst>
          </a:prstGeom>
          <a:solidFill>
            <a:srgbClr val="0000FF"/>
          </a:solidFill>
          <a:ln>
            <a:noFill/>
          </a:ln>
          <a:effectLst/>
          <a:extLst>
            <a:ext uri="{91240B29-F687-4F45-9708-019B960494DF}">
              <a14:hiddenLine xmlns:a14="http://schemas.microsoft.com/office/drawing/2010/main" w="38100" algn="ctr">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sp>
        <p:nvSpPr>
          <p:cNvPr id="4" name="灯片编号占位符 3">
            <a:extLst>
              <a:ext uri="{FF2B5EF4-FFF2-40B4-BE49-F238E27FC236}">
                <a16:creationId xmlns:a16="http://schemas.microsoft.com/office/drawing/2014/main" id="{4A11FF75-785F-4E54-B732-B6E9705FE8D7}"/>
              </a:ext>
            </a:extLst>
          </p:cNvPr>
          <p:cNvSpPr>
            <a:spLocks noGrp="1"/>
          </p:cNvSpPr>
          <p:nvPr>
            <p:ph type="sldNum" sz="quarter" idx="12"/>
          </p:nvPr>
        </p:nvSpPr>
        <p:spPr/>
        <p:txBody>
          <a:bodyPr/>
          <a:lstStyle/>
          <a:p>
            <a:fld id="{C485880C-E2C3-4DAB-AE74-D9BE691626AC}" type="slidenum">
              <a:rPr lang="zh-CN" altLang="en-US" smtClean="0"/>
              <a:pPr/>
              <a:t>117</a:t>
            </a:fld>
            <a:endParaRPr lang="zh-CN" altLang="en-US"/>
          </a:p>
        </p:txBody>
      </p:sp>
    </p:spTree>
    <p:extLst>
      <p:ext uri="{BB962C8B-B14F-4D97-AF65-F5344CB8AC3E}">
        <p14:creationId xmlns:p14="http://schemas.microsoft.com/office/powerpoint/2010/main" val="3129508155"/>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502919" y="633953"/>
            <a:ext cx="8129015" cy="388721"/>
          </a:xfrm>
          <a:prstGeom prst="roundRect">
            <a:avLst>
              <a:gd name="adj" fmla="val 16667"/>
            </a:avLst>
          </a:prstGeom>
          <a:solidFill>
            <a:srgbClr val="0089FA"/>
          </a:solidFill>
          <a:ln>
            <a:noFill/>
          </a:ln>
          <a:effectLst/>
          <a:extLst/>
        </p:spPr>
        <p:txBody>
          <a:bodyPr wrap="none" anchor="ctr"/>
          <a:lstStyle/>
          <a:p>
            <a:endParaRPr lang="zh-CN" altLang="en-US"/>
          </a:p>
        </p:txBody>
      </p:sp>
      <p:sp>
        <p:nvSpPr>
          <p:cNvPr id="6" name="Rectangle 6"/>
          <p:cNvSpPr>
            <a:spLocks noChangeArrowheads="1"/>
          </p:cNvSpPr>
          <p:nvPr/>
        </p:nvSpPr>
        <p:spPr bwMode="auto">
          <a:xfrm>
            <a:off x="3238398" y="582538"/>
            <a:ext cx="26500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3.4.3  </a:t>
            </a:r>
            <a:r>
              <a:rPr lang="zh-CN" altLang="en-US" sz="2400" b="1" dirty="0">
                <a:solidFill>
                  <a:schemeClr val="bg1"/>
                </a:solidFill>
                <a:latin typeface="微软雅黑" pitchFamily="34" charset="-122"/>
                <a:ea typeface="微软雅黑" pitchFamily="34" charset="-122"/>
              </a:rPr>
              <a:t>虚拟局域网</a:t>
            </a:r>
          </a:p>
        </p:txBody>
      </p:sp>
      <p:graphicFrame>
        <p:nvGraphicFramePr>
          <p:cNvPr id="3" name="图示 2"/>
          <p:cNvGraphicFramePr/>
          <p:nvPr>
            <p:extLst>
              <p:ext uri="{D42A27DB-BD31-4B8C-83A1-F6EECF244321}">
                <p14:modId xmlns:p14="http://schemas.microsoft.com/office/powerpoint/2010/main" val="1110434002"/>
              </p:ext>
            </p:extLst>
          </p:nvPr>
        </p:nvGraphicFramePr>
        <p:xfrm>
          <a:off x="1991451" y="1197217"/>
          <a:ext cx="5143978" cy="20068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灯片编号占位符 1">
            <a:extLst>
              <a:ext uri="{FF2B5EF4-FFF2-40B4-BE49-F238E27FC236}">
                <a16:creationId xmlns:a16="http://schemas.microsoft.com/office/drawing/2014/main" id="{DA2EF000-CCD9-4DCE-81DE-C6FF0D1635A0}"/>
              </a:ext>
            </a:extLst>
          </p:cNvPr>
          <p:cNvSpPr>
            <a:spLocks noGrp="1"/>
          </p:cNvSpPr>
          <p:nvPr>
            <p:ph type="sldNum" sz="quarter" idx="12"/>
          </p:nvPr>
        </p:nvSpPr>
        <p:spPr/>
        <p:txBody>
          <a:bodyPr/>
          <a:lstStyle/>
          <a:p>
            <a:fld id="{C485880C-E2C3-4DAB-AE74-D9BE691626AC}" type="slidenum">
              <a:rPr lang="zh-CN" altLang="en-US" smtClean="0"/>
              <a:pPr/>
              <a:t>118</a:t>
            </a:fld>
            <a:endParaRPr lang="zh-CN" altLang="en-US"/>
          </a:p>
        </p:txBody>
      </p:sp>
    </p:spTree>
    <p:extLst>
      <p:ext uri="{BB962C8B-B14F-4D97-AF65-F5344CB8AC3E}">
        <p14:creationId xmlns:p14="http://schemas.microsoft.com/office/powerpoint/2010/main" val="3429033954"/>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AutoShape 5"/>
          <p:cNvSpPr>
            <a:spLocks noChangeArrowheads="1"/>
          </p:cNvSpPr>
          <p:nvPr/>
        </p:nvSpPr>
        <p:spPr bwMode="auto">
          <a:xfrm>
            <a:off x="502919" y="636004"/>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3961781" y="612914"/>
            <a:ext cx="121058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广播风暴</a:t>
            </a:r>
            <a:endParaRPr lang="fr-FR" altLang="zh-CN" sz="2000" b="1" dirty="0">
              <a:solidFill>
                <a:schemeClr val="bg1"/>
              </a:solidFill>
              <a:latin typeface="微软雅黑" pitchFamily="34" charset="-122"/>
              <a:ea typeface="微软雅黑" pitchFamily="34" charset="-122"/>
            </a:endParaRPr>
          </a:p>
        </p:txBody>
      </p:sp>
      <p:sp>
        <p:nvSpPr>
          <p:cNvPr id="2" name="矩形 1"/>
          <p:cNvSpPr/>
          <p:nvPr/>
        </p:nvSpPr>
        <p:spPr>
          <a:xfrm>
            <a:off x="3111008" y="1093783"/>
            <a:ext cx="3005951" cy="400110"/>
          </a:xfrm>
          <a:prstGeom prst="rect">
            <a:avLst/>
          </a:prstGeom>
          <a:solidFill>
            <a:srgbClr val="C00000"/>
          </a:solidFill>
          <a:ln>
            <a:noFill/>
          </a:ln>
        </p:spPr>
        <p:style>
          <a:lnRef idx="1">
            <a:schemeClr val="accent2"/>
          </a:lnRef>
          <a:fillRef idx="3">
            <a:schemeClr val="accent2"/>
          </a:fillRef>
          <a:effectRef idx="2">
            <a:schemeClr val="accent2"/>
          </a:effectRef>
          <a:fontRef idx="minor">
            <a:schemeClr val="lt1"/>
          </a:fontRef>
        </p:style>
        <p:txBody>
          <a:bodyPr wrap="none">
            <a:spAutoFit/>
          </a:bodyPr>
          <a:lstStyle/>
          <a:p>
            <a:r>
              <a:rPr lang="zh-CN" altLang="en-US" sz="2000" b="1" dirty="0">
                <a:latin typeface="微软雅黑" panose="020B0503020204020204" pitchFamily="34" charset="-122"/>
                <a:ea typeface="微软雅黑" panose="020B0503020204020204" pitchFamily="34" charset="-122"/>
              </a:rPr>
              <a:t>一个以太网是一个广播域</a:t>
            </a:r>
          </a:p>
        </p:txBody>
      </p:sp>
      <p:sp>
        <p:nvSpPr>
          <p:cNvPr id="49" name="AutoShape 42"/>
          <p:cNvSpPr>
            <a:spLocks noChangeArrowheads="1"/>
          </p:cNvSpPr>
          <p:nvPr/>
        </p:nvSpPr>
        <p:spPr bwMode="auto">
          <a:xfrm>
            <a:off x="4703162" y="1589337"/>
            <a:ext cx="3871464" cy="1807152"/>
          </a:xfrm>
          <a:prstGeom prst="roundRect">
            <a:avLst>
              <a:gd name="adj" fmla="val 16667"/>
            </a:avLst>
          </a:prstGeom>
          <a:solidFill>
            <a:srgbClr val="66FFFF"/>
          </a:solidFill>
          <a:ln w="12700">
            <a:solidFill>
              <a:schemeClr val="tx1"/>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72" name="矩形 71"/>
          <p:cNvSpPr/>
          <p:nvPr/>
        </p:nvSpPr>
        <p:spPr>
          <a:xfrm>
            <a:off x="5604520" y="3405175"/>
            <a:ext cx="2159566" cy="307777"/>
          </a:xfrm>
          <a:prstGeom prst="rect">
            <a:avLst/>
          </a:prstGeom>
        </p:spPr>
        <p:txBody>
          <a:bodyPr wrap="none">
            <a:spAutoFit/>
          </a:bodyPr>
          <a:lstStyle/>
          <a:p>
            <a:r>
              <a:rPr lang="zh-CN" altLang="en-US" sz="1400" b="1" dirty="0">
                <a:latin typeface="微软雅黑" pitchFamily="34" charset="-122"/>
                <a:ea typeface="微软雅黑" pitchFamily="34" charset="-122"/>
              </a:rPr>
              <a:t>使用交换机的星形以太网</a:t>
            </a:r>
          </a:p>
        </p:txBody>
      </p:sp>
      <p:sp>
        <p:nvSpPr>
          <p:cNvPr id="73" name="AutoShape 42"/>
          <p:cNvSpPr>
            <a:spLocks noChangeArrowheads="1"/>
          </p:cNvSpPr>
          <p:nvPr/>
        </p:nvSpPr>
        <p:spPr bwMode="auto">
          <a:xfrm>
            <a:off x="659020" y="1589337"/>
            <a:ext cx="3720350" cy="1807152"/>
          </a:xfrm>
          <a:prstGeom prst="roundRect">
            <a:avLst>
              <a:gd name="adj" fmla="val 16667"/>
            </a:avLst>
          </a:prstGeom>
          <a:solidFill>
            <a:srgbClr val="66FFFF"/>
          </a:solidFill>
          <a:ln w="12700">
            <a:solidFill>
              <a:schemeClr val="tx1"/>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96" name="矩形 95"/>
          <p:cNvSpPr/>
          <p:nvPr/>
        </p:nvSpPr>
        <p:spPr>
          <a:xfrm>
            <a:off x="1900140" y="3409331"/>
            <a:ext cx="1261884" cy="307777"/>
          </a:xfrm>
          <a:prstGeom prst="rect">
            <a:avLst/>
          </a:prstGeom>
        </p:spPr>
        <p:txBody>
          <a:bodyPr wrap="none">
            <a:spAutoFit/>
          </a:bodyPr>
          <a:lstStyle/>
          <a:p>
            <a:r>
              <a:rPr lang="zh-CN" altLang="en-US" sz="1400" b="1" dirty="0">
                <a:latin typeface="微软雅黑" pitchFamily="34" charset="-122"/>
                <a:ea typeface="微软雅黑" pitchFamily="34" charset="-122"/>
              </a:rPr>
              <a:t>总线形以太网</a:t>
            </a:r>
          </a:p>
        </p:txBody>
      </p:sp>
      <p:sp>
        <p:nvSpPr>
          <p:cNvPr id="97" name="Text Box 50"/>
          <p:cNvSpPr txBox="1">
            <a:spLocks noChangeArrowheads="1"/>
          </p:cNvSpPr>
          <p:nvPr/>
        </p:nvSpPr>
        <p:spPr bwMode="auto">
          <a:xfrm>
            <a:off x="2197461" y="3091687"/>
            <a:ext cx="723276"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400" b="1" dirty="0">
                <a:solidFill>
                  <a:srgbClr val="C00000"/>
                </a:solidFill>
                <a:latin typeface="微软雅黑" pitchFamily="34" charset="-122"/>
                <a:ea typeface="微软雅黑" pitchFamily="34" charset="-122"/>
              </a:rPr>
              <a:t>广播域</a:t>
            </a:r>
          </a:p>
        </p:txBody>
      </p:sp>
      <p:grpSp>
        <p:nvGrpSpPr>
          <p:cNvPr id="5" name="组合 4"/>
          <p:cNvGrpSpPr/>
          <p:nvPr/>
        </p:nvGrpSpPr>
        <p:grpSpPr>
          <a:xfrm>
            <a:off x="1020257" y="2063781"/>
            <a:ext cx="2729707" cy="781022"/>
            <a:chOff x="1020257" y="2128433"/>
            <a:chExt cx="2931006" cy="932074"/>
          </a:xfrm>
        </p:grpSpPr>
        <p:sp>
          <p:nvSpPr>
            <p:cNvPr id="74" name="Line 7"/>
            <p:cNvSpPr>
              <a:spLocks noChangeShapeType="1"/>
            </p:cNvSpPr>
            <p:nvPr/>
          </p:nvSpPr>
          <p:spPr bwMode="auto">
            <a:xfrm flipV="1">
              <a:off x="1092388" y="2202548"/>
              <a:ext cx="2786743" cy="0"/>
            </a:xfrm>
            <a:prstGeom prst="line">
              <a:avLst/>
            </a:prstGeom>
            <a:no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5" name="Rectangle 9"/>
            <p:cNvSpPr>
              <a:spLocks noChangeArrowheads="1"/>
            </p:cNvSpPr>
            <p:nvPr/>
          </p:nvSpPr>
          <p:spPr bwMode="auto">
            <a:xfrm>
              <a:off x="3807001" y="2128433"/>
              <a:ext cx="144262" cy="142164"/>
            </a:xfrm>
            <a:prstGeom prst="rect">
              <a:avLst/>
            </a:prstGeom>
            <a:solidFill>
              <a:srgbClr val="0000FF"/>
            </a:solidFill>
            <a:ln w="12700">
              <a:solidFill>
                <a:srgbClr val="0000FF"/>
              </a:solidFill>
              <a:miter lim="800000"/>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6" name="Rectangle 9"/>
            <p:cNvSpPr>
              <a:spLocks noChangeArrowheads="1"/>
            </p:cNvSpPr>
            <p:nvPr/>
          </p:nvSpPr>
          <p:spPr bwMode="auto">
            <a:xfrm>
              <a:off x="1020257" y="2128433"/>
              <a:ext cx="144262" cy="142164"/>
            </a:xfrm>
            <a:prstGeom prst="rect">
              <a:avLst/>
            </a:prstGeom>
            <a:solidFill>
              <a:srgbClr val="0000FF"/>
            </a:solidFill>
            <a:ln w="12700">
              <a:solidFill>
                <a:srgbClr val="0000FF"/>
              </a:solidFill>
              <a:miter lim="800000"/>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7" name="Line 5"/>
            <p:cNvSpPr>
              <a:spLocks noChangeShapeType="1"/>
            </p:cNvSpPr>
            <p:nvPr/>
          </p:nvSpPr>
          <p:spPr bwMode="auto">
            <a:xfrm rot="16200000" flipV="1">
              <a:off x="3048655" y="2530042"/>
              <a:ext cx="663408" cy="6130"/>
            </a:xfrm>
            <a:prstGeom prst="line">
              <a:avLst/>
            </a:prstGeom>
            <a:no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8" name="Freeform 14"/>
            <p:cNvSpPr>
              <a:spLocks/>
            </p:cNvSpPr>
            <p:nvPr/>
          </p:nvSpPr>
          <p:spPr bwMode="auto">
            <a:xfrm>
              <a:off x="2661026" y="2201781"/>
              <a:ext cx="2663" cy="644133"/>
            </a:xfrm>
            <a:custGeom>
              <a:avLst/>
              <a:gdLst>
                <a:gd name="T0" fmla="*/ 0 w 2"/>
                <a:gd name="T1" fmla="*/ 521 h 521"/>
                <a:gd name="T2" fmla="*/ 2 w 2"/>
                <a:gd name="T3" fmla="*/ 0 h 521"/>
              </a:gdLst>
              <a:ahLst/>
              <a:cxnLst>
                <a:cxn ang="0">
                  <a:pos x="T0" y="T1"/>
                </a:cxn>
                <a:cxn ang="0">
                  <a:pos x="T2" y="T3"/>
                </a:cxn>
              </a:cxnLst>
              <a:rect l="0" t="0" r="r" b="b"/>
              <a:pathLst>
                <a:path w="2" h="521">
                  <a:moveTo>
                    <a:pt x="0" y="521"/>
                  </a:moveTo>
                  <a:lnTo>
                    <a:pt x="2" y="0"/>
                  </a:lnTo>
                </a:path>
              </a:pathLst>
            </a:custGeom>
            <a:solidFill>
              <a:srgbClr val="333399"/>
            </a:solidFill>
            <a:ln w="19050"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80" name="Line 12"/>
            <p:cNvSpPr>
              <a:spLocks noChangeShapeType="1"/>
            </p:cNvSpPr>
            <p:nvPr/>
          </p:nvSpPr>
          <p:spPr bwMode="auto">
            <a:xfrm rot="16200000" flipV="1">
              <a:off x="1419607" y="2530042"/>
              <a:ext cx="663408" cy="6130"/>
            </a:xfrm>
            <a:prstGeom prst="line">
              <a:avLst/>
            </a:prstGeom>
            <a:no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pic>
          <p:nvPicPr>
            <p:cNvPr id="88"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71978" y="2653377"/>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91"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44681" y="2653377"/>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93"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82744" y="2653377"/>
              <a:ext cx="407130" cy="407130"/>
            </a:xfrm>
            <a:prstGeom prst="rect">
              <a:avLst/>
            </a:prstGeom>
            <a:noFill/>
            <a:extLst>
              <a:ext uri="{909E8E84-426E-40DD-AFC4-6F175D3DCCD1}">
                <a14:hiddenFill xmlns:a14="http://schemas.microsoft.com/office/drawing/2010/main">
                  <a:solidFill>
                    <a:srgbClr val="FFFFFF"/>
                  </a:solidFill>
                </a14:hiddenFill>
              </a:ext>
            </a:extLst>
          </p:spPr>
        </p:pic>
        <p:cxnSp>
          <p:nvCxnSpPr>
            <p:cNvPr id="115" name="直接连接符 114"/>
            <p:cNvCxnSpPr/>
            <p:nvPr/>
          </p:nvCxnSpPr>
          <p:spPr>
            <a:xfrm flipV="1">
              <a:off x="3284097" y="2287127"/>
              <a:ext cx="0" cy="366250"/>
            </a:xfrm>
            <a:prstGeom prst="line">
              <a:avLst/>
            </a:prstGeom>
            <a:ln w="38100">
              <a:solidFill>
                <a:srgbClr val="CC33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119" name="组合 118"/>
          <p:cNvGrpSpPr/>
          <p:nvPr/>
        </p:nvGrpSpPr>
        <p:grpSpPr>
          <a:xfrm>
            <a:off x="1779819" y="2187645"/>
            <a:ext cx="1357958" cy="269827"/>
            <a:chOff x="1825998" y="2572784"/>
            <a:chExt cx="1458099" cy="354900"/>
          </a:xfrm>
        </p:grpSpPr>
        <p:cxnSp>
          <p:nvCxnSpPr>
            <p:cNvPr id="120" name="直接连接符 119"/>
            <p:cNvCxnSpPr/>
            <p:nvPr/>
          </p:nvCxnSpPr>
          <p:spPr>
            <a:xfrm>
              <a:off x="2771992" y="2572784"/>
              <a:ext cx="0" cy="354900"/>
            </a:xfrm>
            <a:prstGeom prst="line">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1" name="直接连接符 120"/>
            <p:cNvCxnSpPr/>
            <p:nvPr/>
          </p:nvCxnSpPr>
          <p:spPr>
            <a:xfrm>
              <a:off x="1825998" y="2573791"/>
              <a:ext cx="1458099" cy="0"/>
            </a:xfrm>
            <a:prstGeom prst="line">
              <a:avLst/>
            </a:prstGeom>
            <a:ln w="38100">
              <a:solidFill>
                <a:srgbClr val="0000FF"/>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2" name="直接连接符 121"/>
            <p:cNvCxnSpPr/>
            <p:nvPr/>
          </p:nvCxnSpPr>
          <p:spPr>
            <a:xfrm>
              <a:off x="1842433" y="2572784"/>
              <a:ext cx="0" cy="354900"/>
            </a:xfrm>
            <a:prstGeom prst="line">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4" name="组合 3"/>
          <p:cNvGrpSpPr/>
          <p:nvPr/>
        </p:nvGrpSpPr>
        <p:grpSpPr>
          <a:xfrm>
            <a:off x="5843726" y="1993558"/>
            <a:ext cx="1924725" cy="737618"/>
            <a:chOff x="5908378" y="2104390"/>
            <a:chExt cx="2066662" cy="880276"/>
          </a:xfrm>
        </p:grpSpPr>
        <p:cxnSp>
          <p:nvCxnSpPr>
            <p:cNvPr id="117" name="直接连接符 116"/>
            <p:cNvCxnSpPr/>
            <p:nvPr/>
          </p:nvCxnSpPr>
          <p:spPr>
            <a:xfrm flipV="1">
              <a:off x="5908378" y="2159180"/>
              <a:ext cx="673208" cy="308753"/>
            </a:xfrm>
            <a:prstGeom prst="line">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8" name="直接连接符 117"/>
            <p:cNvCxnSpPr/>
            <p:nvPr/>
          </p:nvCxnSpPr>
          <p:spPr>
            <a:xfrm flipH="1" flipV="1">
              <a:off x="7338518" y="2104390"/>
              <a:ext cx="636522" cy="338829"/>
            </a:xfrm>
            <a:prstGeom prst="line">
              <a:avLst/>
            </a:prstGeom>
            <a:ln w="38100">
              <a:solidFill>
                <a:srgbClr val="0000FF"/>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3" name="直接连接符 122"/>
            <p:cNvCxnSpPr/>
            <p:nvPr/>
          </p:nvCxnSpPr>
          <p:spPr>
            <a:xfrm>
              <a:off x="5982519" y="2716090"/>
              <a:ext cx="134440" cy="213874"/>
            </a:xfrm>
            <a:prstGeom prst="line">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4" name="直接连接符 123"/>
            <p:cNvCxnSpPr/>
            <p:nvPr/>
          </p:nvCxnSpPr>
          <p:spPr>
            <a:xfrm>
              <a:off x="7042380" y="2269804"/>
              <a:ext cx="67220" cy="242721"/>
            </a:xfrm>
            <a:prstGeom prst="line">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5" name="直接连接符 124"/>
            <p:cNvCxnSpPr/>
            <p:nvPr/>
          </p:nvCxnSpPr>
          <p:spPr>
            <a:xfrm>
              <a:off x="7253096" y="2677048"/>
              <a:ext cx="300368" cy="252916"/>
            </a:xfrm>
            <a:prstGeom prst="line">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6" name="直接连接符 125"/>
            <p:cNvCxnSpPr/>
            <p:nvPr/>
          </p:nvCxnSpPr>
          <p:spPr>
            <a:xfrm flipH="1">
              <a:off x="6638894" y="2758163"/>
              <a:ext cx="108095" cy="226503"/>
            </a:xfrm>
            <a:prstGeom prst="line">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128" name="Text Box 50"/>
          <p:cNvSpPr txBox="1">
            <a:spLocks noChangeArrowheads="1"/>
          </p:cNvSpPr>
          <p:nvPr/>
        </p:nvSpPr>
        <p:spPr bwMode="auto">
          <a:xfrm>
            <a:off x="6229669" y="3091687"/>
            <a:ext cx="723276"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400" b="1" dirty="0">
                <a:solidFill>
                  <a:srgbClr val="C00000"/>
                </a:solidFill>
                <a:latin typeface="微软雅黑" pitchFamily="34" charset="-122"/>
                <a:ea typeface="微软雅黑" pitchFamily="34" charset="-122"/>
              </a:rPr>
              <a:t>广播域</a:t>
            </a:r>
          </a:p>
        </p:txBody>
      </p:sp>
      <p:grpSp>
        <p:nvGrpSpPr>
          <p:cNvPr id="6" name="组合 5"/>
          <p:cNvGrpSpPr/>
          <p:nvPr/>
        </p:nvGrpSpPr>
        <p:grpSpPr>
          <a:xfrm>
            <a:off x="4963097" y="1638292"/>
            <a:ext cx="3110515" cy="1422640"/>
            <a:chOff x="4963097" y="1694014"/>
            <a:chExt cx="3339896" cy="1697782"/>
          </a:xfrm>
        </p:grpSpPr>
        <p:sp>
          <p:nvSpPr>
            <p:cNvPr id="52" name="Line 43"/>
            <p:cNvSpPr>
              <a:spLocks noChangeShapeType="1"/>
            </p:cNvSpPr>
            <p:nvPr/>
          </p:nvSpPr>
          <p:spPr bwMode="auto">
            <a:xfrm flipH="1">
              <a:off x="5789824" y="2214507"/>
              <a:ext cx="985254" cy="40153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54" name="Line 45"/>
            <p:cNvSpPr>
              <a:spLocks noChangeShapeType="1"/>
            </p:cNvSpPr>
            <p:nvPr/>
          </p:nvSpPr>
          <p:spPr bwMode="auto">
            <a:xfrm>
              <a:off x="6928728" y="2237698"/>
              <a:ext cx="96123" cy="37237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57" name="Text Box 49"/>
            <p:cNvSpPr txBox="1">
              <a:spLocks noChangeArrowheads="1"/>
            </p:cNvSpPr>
            <p:nvPr/>
          </p:nvSpPr>
          <p:spPr bwMode="auto">
            <a:xfrm>
              <a:off x="6435487" y="1694014"/>
              <a:ext cx="1097313" cy="276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1200" b="1" dirty="0">
                  <a:latin typeface="微软雅黑" pitchFamily="34" charset="-122"/>
                  <a:ea typeface="微软雅黑" pitchFamily="34" charset="-122"/>
                </a:rPr>
                <a:t>交换机</a:t>
              </a:r>
            </a:p>
          </p:txBody>
        </p:sp>
        <p:sp>
          <p:nvSpPr>
            <p:cNvPr id="62" name="Line 51"/>
            <p:cNvSpPr>
              <a:spLocks noChangeShapeType="1"/>
            </p:cNvSpPr>
            <p:nvPr/>
          </p:nvSpPr>
          <p:spPr bwMode="auto">
            <a:xfrm flipH="1">
              <a:off x="5282622" y="2671696"/>
              <a:ext cx="308403" cy="415674"/>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63" name="Line 54"/>
            <p:cNvSpPr>
              <a:spLocks noChangeShapeType="1"/>
            </p:cNvSpPr>
            <p:nvPr/>
          </p:nvSpPr>
          <p:spPr bwMode="auto">
            <a:xfrm>
              <a:off x="5848080" y="2716090"/>
              <a:ext cx="268879" cy="37128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pic>
          <p:nvPicPr>
            <p:cNvPr id="64" name="Picture 5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20497188">
              <a:off x="5477427" y="2533214"/>
              <a:ext cx="527944" cy="236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5" name="Line 60"/>
            <p:cNvSpPr>
              <a:spLocks noChangeShapeType="1"/>
            </p:cNvSpPr>
            <p:nvPr/>
          </p:nvSpPr>
          <p:spPr bwMode="auto">
            <a:xfrm flipH="1">
              <a:off x="6684302" y="2671697"/>
              <a:ext cx="198549" cy="516534"/>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66" name="Line 63"/>
            <p:cNvSpPr>
              <a:spLocks noChangeShapeType="1"/>
            </p:cNvSpPr>
            <p:nvPr/>
          </p:nvSpPr>
          <p:spPr bwMode="auto">
            <a:xfrm>
              <a:off x="7139905" y="2716090"/>
              <a:ext cx="413559" cy="37128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pic>
          <p:nvPicPr>
            <p:cNvPr id="67" name="Picture 6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20497188">
              <a:off x="6769253" y="2533214"/>
              <a:ext cx="527216" cy="236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8" name="Line 72"/>
            <p:cNvSpPr>
              <a:spLocks noChangeShapeType="1"/>
            </p:cNvSpPr>
            <p:nvPr/>
          </p:nvSpPr>
          <p:spPr bwMode="auto">
            <a:xfrm>
              <a:off x="7176820" y="2129104"/>
              <a:ext cx="914868" cy="480971"/>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pic>
          <p:nvPicPr>
            <p:cNvPr id="69" name="Picture 7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20497188">
              <a:off x="6613418" y="2001152"/>
              <a:ext cx="705625" cy="316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8"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79058" y="2984666"/>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111"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913394" y="2984666"/>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112"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15564" y="2984666"/>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113"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49900" y="2984666"/>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114"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95863" y="2512525"/>
              <a:ext cx="407130" cy="407130"/>
            </a:xfrm>
            <a:prstGeom prst="rect">
              <a:avLst/>
            </a:prstGeom>
            <a:noFill/>
            <a:extLst>
              <a:ext uri="{909E8E84-426E-40DD-AFC4-6F175D3DCCD1}">
                <a14:hiddenFill xmlns:a14="http://schemas.microsoft.com/office/drawing/2010/main">
                  <a:solidFill>
                    <a:srgbClr val="FFFFFF"/>
                  </a:solidFill>
                </a14:hiddenFill>
              </a:ext>
            </a:extLst>
          </p:spPr>
        </p:pic>
        <p:cxnSp>
          <p:nvCxnSpPr>
            <p:cNvPr id="116" name="直接连接符 115"/>
            <p:cNvCxnSpPr/>
            <p:nvPr/>
          </p:nvCxnSpPr>
          <p:spPr>
            <a:xfrm flipV="1">
              <a:off x="5286000" y="2728447"/>
              <a:ext cx="148281" cy="185642"/>
            </a:xfrm>
            <a:prstGeom prst="line">
              <a:avLst/>
            </a:prstGeom>
            <a:ln w="38100">
              <a:solidFill>
                <a:srgbClr val="CC33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29" name="Text Box 49"/>
            <p:cNvSpPr txBox="1">
              <a:spLocks noChangeArrowheads="1"/>
            </p:cNvSpPr>
            <p:nvPr/>
          </p:nvSpPr>
          <p:spPr bwMode="auto">
            <a:xfrm>
              <a:off x="4963097" y="2288228"/>
              <a:ext cx="75011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1200" b="1" dirty="0">
                  <a:latin typeface="微软雅黑" pitchFamily="34" charset="-122"/>
                  <a:ea typeface="微软雅黑" pitchFamily="34" charset="-122"/>
                </a:rPr>
                <a:t>集线器</a:t>
              </a:r>
            </a:p>
          </p:txBody>
        </p:sp>
      </p:grpSp>
      <p:sp>
        <p:nvSpPr>
          <p:cNvPr id="7" name="矩形 6"/>
          <p:cNvSpPr/>
          <p:nvPr/>
        </p:nvSpPr>
        <p:spPr>
          <a:xfrm>
            <a:off x="1231576" y="3746308"/>
            <a:ext cx="6887191" cy="759182"/>
          </a:xfrm>
          <a:prstGeom prst="rect">
            <a:avLst/>
          </a:prstGeom>
          <a:ln>
            <a:solidFill>
              <a:srgbClr val="009900"/>
            </a:solidFill>
          </a:ln>
        </p:spPr>
        <p:style>
          <a:lnRef idx="2">
            <a:schemeClr val="accent3"/>
          </a:lnRef>
          <a:fillRef idx="1">
            <a:schemeClr val="lt1"/>
          </a:fillRef>
          <a:effectRef idx="0">
            <a:schemeClr val="accent3"/>
          </a:effectRef>
          <a:fontRef idx="minor">
            <a:schemeClr val="dk1"/>
          </a:fontRef>
        </p:style>
        <p:txBody>
          <a:bodyPr wrap="square">
            <a:spAutoFit/>
          </a:bodyPr>
          <a:lstStyle/>
          <a:p>
            <a:pPr>
              <a:lnSpc>
                <a:spcPts val="2600"/>
              </a:lnSpc>
            </a:pPr>
            <a:r>
              <a:rPr lang="zh-CN" altLang="en-US" b="1" dirty="0">
                <a:solidFill>
                  <a:srgbClr val="C00000"/>
                </a:solidFill>
                <a:latin typeface="微软雅黑" panose="020B0503020204020204" pitchFamily="34" charset="-122"/>
                <a:ea typeface="微软雅黑" panose="020B0503020204020204" pitchFamily="34" charset="-122"/>
              </a:rPr>
              <a:t>广播域</a:t>
            </a:r>
            <a:r>
              <a:rPr lang="zh-CN" altLang="en-US" b="1" dirty="0">
                <a:latin typeface="微软雅黑" panose="020B0503020204020204" pitchFamily="34" charset="-122"/>
                <a:ea typeface="微软雅黑" panose="020B0503020204020204" pitchFamily="34" charset="-122"/>
              </a:rPr>
              <a:t>（</a:t>
            </a:r>
            <a:r>
              <a:rPr lang="en-US" altLang="zh-CN" b="1" dirty="0">
                <a:latin typeface="微软雅黑" panose="020B0503020204020204" pitchFamily="34" charset="-122"/>
                <a:ea typeface="微软雅黑" panose="020B0503020204020204" pitchFamily="34" charset="-122"/>
              </a:rPr>
              <a:t>broadcast domain</a:t>
            </a:r>
            <a:r>
              <a:rPr lang="zh-CN" altLang="en-US" b="1" dirty="0">
                <a:latin typeface="微软雅黑" panose="020B0503020204020204" pitchFamily="34" charset="-122"/>
                <a:ea typeface="微软雅黑" panose="020B0503020204020204" pitchFamily="34" charset="-122"/>
              </a:rPr>
              <a:t>）：指这样一部分网络，其中任何一台设备发出的广播通信都能被该部分网络中的所有其他设备所接收。</a:t>
            </a:r>
          </a:p>
        </p:txBody>
      </p:sp>
      <p:sp>
        <p:nvSpPr>
          <p:cNvPr id="3" name="灯片编号占位符 2">
            <a:extLst>
              <a:ext uri="{FF2B5EF4-FFF2-40B4-BE49-F238E27FC236}">
                <a16:creationId xmlns:a16="http://schemas.microsoft.com/office/drawing/2014/main" id="{7B506D8F-2773-4F32-B422-FF514408FB65}"/>
              </a:ext>
            </a:extLst>
          </p:cNvPr>
          <p:cNvSpPr>
            <a:spLocks noGrp="1"/>
          </p:cNvSpPr>
          <p:nvPr>
            <p:ph type="sldNum" sz="quarter" idx="12"/>
          </p:nvPr>
        </p:nvSpPr>
        <p:spPr/>
        <p:txBody>
          <a:bodyPr/>
          <a:lstStyle/>
          <a:p>
            <a:fld id="{C485880C-E2C3-4DAB-AE74-D9BE691626AC}" type="slidenum">
              <a:rPr lang="zh-CN" altLang="en-US" smtClean="0"/>
              <a:pPr/>
              <a:t>119</a:t>
            </a:fld>
            <a:endParaRPr lang="zh-CN" altLang="en-US"/>
          </a:p>
        </p:txBody>
      </p:sp>
    </p:spTree>
    <p:extLst>
      <p:ext uri="{BB962C8B-B14F-4D97-AF65-F5344CB8AC3E}">
        <p14:creationId xmlns:p14="http://schemas.microsoft.com/office/powerpoint/2010/main" val="3698500972"/>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indefinite" fill="hold" nodeType="withEffect">
                                  <p:stCondLst>
                                    <p:cond delay="0"/>
                                  </p:stCondLst>
                                  <p:endCondLst>
                                    <p:cond evt="onNext" delay="0">
                                      <p:tgtEl>
                                        <p:sldTgt/>
                                      </p:tgtEl>
                                    </p:cond>
                                  </p:endCondLst>
                                  <p:childTnLst>
                                    <p:anim calcmode="discrete" valueType="str">
                                      <p:cBhvr>
                                        <p:cTn id="6" dur="1000" fill="hold"/>
                                        <p:tgtEl>
                                          <p:spTgt spid="119"/>
                                        </p:tgtEl>
                                        <p:attrNameLst>
                                          <p:attrName>style.visibility</p:attrName>
                                        </p:attrNameLst>
                                      </p:cBhvr>
                                      <p:tavLst>
                                        <p:tav tm="0">
                                          <p:val>
                                            <p:strVal val="hidden"/>
                                          </p:val>
                                        </p:tav>
                                        <p:tav tm="50000">
                                          <p:val>
                                            <p:strVal val="visible"/>
                                          </p:val>
                                        </p:tav>
                                      </p:tavLst>
                                    </p:anim>
                                  </p:childTnLst>
                                </p:cTn>
                              </p:par>
                              <p:par>
                                <p:cTn id="7" presetID="35" presetClass="emph" presetSubtype="0" repeatCount="indefinite" fill="hold" nodeType="withEffect">
                                  <p:stCondLst>
                                    <p:cond delay="0"/>
                                  </p:stCondLst>
                                  <p:endCondLst>
                                    <p:cond evt="onNext" delay="0">
                                      <p:tgtEl>
                                        <p:sldTgt/>
                                      </p:tgtEl>
                                    </p:cond>
                                  </p:endCondLst>
                                  <p:childTnLst>
                                    <p:anim calcmode="discrete" valueType="str">
                                      <p:cBhvr>
                                        <p:cTn id="8" dur="1000" fill="hold"/>
                                        <p:tgtEl>
                                          <p:spTgt spid="4"/>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466345" y="616547"/>
            <a:ext cx="8129015"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6" name="Rectangle 6"/>
          <p:cNvSpPr>
            <a:spLocks noChangeArrowheads="1"/>
          </p:cNvSpPr>
          <p:nvPr/>
        </p:nvSpPr>
        <p:spPr bwMode="auto">
          <a:xfrm>
            <a:off x="2803899" y="593457"/>
            <a:ext cx="351891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chemeClr val="bg1"/>
                </a:solidFill>
                <a:ea typeface="微软雅黑" pitchFamily="34" charset="-122"/>
              </a:rPr>
              <a:t>数据链路层协议数据单元：帧</a:t>
            </a:r>
          </a:p>
        </p:txBody>
      </p:sp>
      <p:sp>
        <p:nvSpPr>
          <p:cNvPr id="7" name="圆角矩形 6"/>
          <p:cNvSpPr/>
          <p:nvPr/>
        </p:nvSpPr>
        <p:spPr>
          <a:xfrm>
            <a:off x="466344" y="1064541"/>
            <a:ext cx="8129015" cy="3184187"/>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矩形 71"/>
          <p:cNvSpPr/>
          <p:nvPr/>
        </p:nvSpPr>
        <p:spPr>
          <a:xfrm>
            <a:off x="2643121" y="4242340"/>
            <a:ext cx="3861998" cy="369332"/>
          </a:xfrm>
          <a:prstGeom prst="rect">
            <a:avLst/>
          </a:prstGeom>
        </p:spPr>
        <p:txBody>
          <a:bodyPr wrap="square">
            <a:spAutoFit/>
          </a:bodyPr>
          <a:lstStyle/>
          <a:p>
            <a:pPr algn="ctr"/>
            <a:r>
              <a:rPr lang="zh-CN" altLang="en-US" b="1" dirty="0">
                <a:latin typeface="微软雅黑" pitchFamily="34" charset="-122"/>
                <a:ea typeface="微软雅黑" pitchFamily="34" charset="-122"/>
              </a:rPr>
              <a:t>使用点对点信道的数据链路层</a:t>
            </a:r>
          </a:p>
        </p:txBody>
      </p:sp>
      <p:grpSp>
        <p:nvGrpSpPr>
          <p:cNvPr id="132" name="组合 131"/>
          <p:cNvGrpSpPr/>
          <p:nvPr/>
        </p:nvGrpSpPr>
        <p:grpSpPr>
          <a:xfrm>
            <a:off x="1728464" y="3185056"/>
            <a:ext cx="5303095" cy="925407"/>
            <a:chOff x="301636" y="4509120"/>
            <a:chExt cx="9433361" cy="1646150"/>
          </a:xfrm>
        </p:grpSpPr>
        <p:sp>
          <p:nvSpPr>
            <p:cNvPr id="133" name="Freeform 19"/>
            <p:cNvSpPr>
              <a:spLocks/>
            </p:cNvSpPr>
            <p:nvPr/>
          </p:nvSpPr>
          <p:spPr bwMode="auto">
            <a:xfrm>
              <a:off x="3416482" y="5586241"/>
              <a:ext cx="5162815" cy="4763"/>
            </a:xfrm>
            <a:custGeom>
              <a:avLst/>
              <a:gdLst>
                <a:gd name="T0" fmla="*/ 0 w 3002"/>
                <a:gd name="T1" fmla="*/ 0 h 3"/>
                <a:gd name="T2" fmla="*/ 3002 w 3002"/>
                <a:gd name="T3" fmla="*/ 3 h 3"/>
              </a:gdLst>
              <a:ahLst/>
              <a:cxnLst>
                <a:cxn ang="0">
                  <a:pos x="T0" y="T1"/>
                </a:cxn>
                <a:cxn ang="0">
                  <a:pos x="T2" y="T3"/>
                </a:cxn>
              </a:cxnLst>
              <a:rect l="0" t="0" r="r" b="b"/>
              <a:pathLst>
                <a:path w="3002" h="3">
                  <a:moveTo>
                    <a:pt x="0" y="0"/>
                  </a:moveTo>
                  <a:lnTo>
                    <a:pt x="3002" y="3"/>
                  </a:lnTo>
                </a:path>
              </a:pathLst>
            </a:custGeom>
            <a:noFill/>
            <a:ln w="38100" cap="flat" cmpd="sng">
              <a:solidFill>
                <a:schemeClr val="tx1"/>
              </a:solidFill>
              <a:prstDash val="solid"/>
              <a:round/>
              <a:headEnd type="none" w="med"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34" name="Rectangle 20"/>
            <p:cNvSpPr>
              <a:spLocks noChangeArrowheads="1"/>
            </p:cNvSpPr>
            <p:nvPr/>
          </p:nvSpPr>
          <p:spPr bwMode="auto">
            <a:xfrm>
              <a:off x="7556020" y="4971879"/>
              <a:ext cx="2178977" cy="758825"/>
            </a:xfrm>
            <a:prstGeom prst="rect">
              <a:avLst/>
            </a:prstGeom>
            <a:solidFill>
              <a:srgbClr val="0070C0"/>
            </a:solidFill>
            <a:ln w="12700">
              <a:solidFill>
                <a:schemeClr val="tx1"/>
              </a:solidFill>
              <a:miter lim="800000"/>
              <a:headEnd/>
              <a:tailEnd/>
            </a:ln>
            <a:effec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35" name="Rectangle 47"/>
            <p:cNvSpPr>
              <a:spLocks noChangeArrowheads="1"/>
            </p:cNvSpPr>
            <p:nvPr/>
          </p:nvSpPr>
          <p:spPr bwMode="auto">
            <a:xfrm>
              <a:off x="301636" y="4948067"/>
              <a:ext cx="1077864" cy="761916"/>
            </a:xfrm>
            <a:prstGeom prst="rect">
              <a:avLst/>
            </a:prstGeom>
            <a:no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kumimoji="1" lang="zh-CN" altLang="en-US" sz="1100" b="1" dirty="0">
                  <a:latin typeface="微软雅黑" pitchFamily="34" charset="-122"/>
                  <a:ea typeface="微软雅黑" pitchFamily="34" charset="-122"/>
                </a:rPr>
                <a:t>数据</a:t>
              </a:r>
            </a:p>
            <a:p>
              <a:pPr algn="ctr" defTabSz="762000" eaLnBrk="0" hangingPunct="0"/>
              <a:r>
                <a:rPr kumimoji="1" lang="zh-CN" altLang="en-US" sz="1100" b="1" dirty="0">
                  <a:latin typeface="微软雅黑" pitchFamily="34" charset="-122"/>
                  <a:ea typeface="微软雅黑" pitchFamily="34" charset="-122"/>
                </a:rPr>
                <a:t>链路层</a:t>
              </a:r>
            </a:p>
          </p:txBody>
        </p:sp>
        <p:sp>
          <p:nvSpPr>
            <p:cNvPr id="136" name="Rectangle 48"/>
            <p:cNvSpPr>
              <a:spLocks noChangeArrowheads="1"/>
            </p:cNvSpPr>
            <p:nvPr/>
          </p:nvSpPr>
          <p:spPr bwMode="auto">
            <a:xfrm>
              <a:off x="1344132" y="4971879"/>
              <a:ext cx="2178977" cy="758825"/>
            </a:xfrm>
            <a:prstGeom prst="rect">
              <a:avLst/>
            </a:prstGeom>
            <a:solidFill>
              <a:srgbClr val="008000"/>
            </a:solidFill>
            <a:ln w="12700">
              <a:solidFill>
                <a:schemeClr val="tx1"/>
              </a:solidFill>
              <a:miter lim="800000"/>
              <a:headEnd/>
              <a:tailEnd/>
            </a:ln>
            <a:effec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37" name="Rectangle 49"/>
            <p:cNvSpPr>
              <a:spLocks noChangeArrowheads="1"/>
            </p:cNvSpPr>
            <p:nvPr/>
          </p:nvSpPr>
          <p:spPr bwMode="auto">
            <a:xfrm>
              <a:off x="1928665" y="4509120"/>
              <a:ext cx="1160558" cy="488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结点 </a:t>
              </a:r>
              <a:r>
                <a:rPr kumimoji="1" lang="en-US" altLang="zh-CN" sz="1200" b="1" dirty="0">
                  <a:latin typeface="微软雅黑" pitchFamily="34" charset="-122"/>
                  <a:ea typeface="微软雅黑" pitchFamily="34" charset="-122"/>
                </a:rPr>
                <a:t>A</a:t>
              </a:r>
            </a:p>
          </p:txBody>
        </p:sp>
        <p:sp>
          <p:nvSpPr>
            <p:cNvPr id="138" name="Rectangle 50"/>
            <p:cNvSpPr>
              <a:spLocks noChangeArrowheads="1"/>
            </p:cNvSpPr>
            <p:nvPr/>
          </p:nvSpPr>
          <p:spPr bwMode="auto">
            <a:xfrm>
              <a:off x="8121354" y="4509120"/>
              <a:ext cx="1143449" cy="488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结点 </a:t>
              </a:r>
              <a:r>
                <a:rPr kumimoji="1" lang="en-US" altLang="zh-CN" sz="1200" b="1" dirty="0">
                  <a:latin typeface="微软雅黑" pitchFamily="34" charset="-122"/>
                  <a:ea typeface="微软雅黑" pitchFamily="34" charset="-122"/>
                </a:rPr>
                <a:t>B</a:t>
              </a:r>
            </a:p>
          </p:txBody>
        </p:sp>
        <p:grpSp>
          <p:nvGrpSpPr>
            <p:cNvPr id="139" name="Group 51"/>
            <p:cNvGrpSpPr>
              <a:grpSpLocks/>
            </p:cNvGrpSpPr>
            <p:nvPr/>
          </p:nvGrpSpPr>
          <p:grpSpPr bwMode="auto">
            <a:xfrm>
              <a:off x="2948698" y="5143335"/>
              <a:ext cx="1059392" cy="438150"/>
              <a:chOff x="1701" y="2652"/>
              <a:chExt cx="616" cy="276"/>
            </a:xfrm>
          </p:grpSpPr>
          <p:grpSp>
            <p:nvGrpSpPr>
              <p:cNvPr id="149" name="Group 52"/>
              <p:cNvGrpSpPr>
                <a:grpSpLocks/>
              </p:cNvGrpSpPr>
              <p:nvPr/>
            </p:nvGrpSpPr>
            <p:grpSpPr bwMode="auto">
              <a:xfrm>
                <a:off x="1701" y="2694"/>
                <a:ext cx="616" cy="192"/>
                <a:chOff x="1701" y="2694"/>
                <a:chExt cx="616" cy="192"/>
              </a:xfrm>
            </p:grpSpPr>
            <p:sp>
              <p:nvSpPr>
                <p:cNvPr id="151" name="AutoShape 53"/>
                <p:cNvSpPr>
                  <a:spLocks noChangeArrowheads="1"/>
                </p:cNvSpPr>
                <p:nvPr/>
              </p:nvSpPr>
              <p:spPr bwMode="auto">
                <a:xfrm>
                  <a:off x="2045" y="2731"/>
                  <a:ext cx="272" cy="136"/>
                </a:xfrm>
                <a:prstGeom prst="rightArrow">
                  <a:avLst>
                    <a:gd name="adj1" fmla="val 50000"/>
                    <a:gd name="adj2" fmla="val 50000"/>
                  </a:avLst>
                </a:prstGeom>
                <a:solidFill>
                  <a:srgbClr val="FFFF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52" name="Rectangle 54"/>
                <p:cNvSpPr>
                  <a:spLocks noChangeArrowheads="1"/>
                </p:cNvSpPr>
                <p:nvPr/>
              </p:nvSpPr>
              <p:spPr bwMode="auto">
                <a:xfrm>
                  <a:off x="1701" y="2694"/>
                  <a:ext cx="408" cy="192"/>
                </a:xfrm>
                <a:prstGeom prst="rect">
                  <a:avLst/>
                </a:prstGeom>
                <a:solidFill>
                  <a:schemeClr val="bg1"/>
                </a:solidFill>
                <a:ln w="12700">
                  <a:solidFill>
                    <a:schemeClr val="tx1"/>
                  </a:solidFill>
                  <a:miter lim="800000"/>
                  <a:headEnd/>
                  <a:tailEnd/>
                </a:ln>
                <a:effectLst/>
              </p:spPr>
              <p:txBody>
                <a:bodyPr wrap="none" anchor="ctr"/>
                <a:lstStyle/>
                <a:p>
                  <a:pPr algn="ctr" defTabSz="762000" eaLnBrk="0" hangingPunct="0"/>
                  <a:endParaRPr kumimoji="1" lang="zh-CN" altLang="zh-CN" sz="1200" b="1">
                    <a:solidFill>
                      <a:srgbClr val="000099"/>
                    </a:solidFill>
                    <a:latin typeface="微软雅黑" pitchFamily="34" charset="-122"/>
                    <a:ea typeface="微软雅黑" pitchFamily="34" charset="-122"/>
                  </a:endParaRPr>
                </a:p>
              </p:txBody>
            </p:sp>
          </p:grpSp>
          <p:sp>
            <p:nvSpPr>
              <p:cNvPr id="150" name="Text Box 55"/>
              <p:cNvSpPr txBox="1">
                <a:spLocks noChangeArrowheads="1"/>
              </p:cNvSpPr>
              <p:nvPr/>
            </p:nvSpPr>
            <p:spPr bwMode="auto">
              <a:xfrm>
                <a:off x="1742" y="2652"/>
                <a:ext cx="324" cy="276"/>
              </a:xfrm>
              <a:prstGeom prst="rect">
                <a:avLst/>
              </a:prstGeom>
              <a:no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zh-CN" altLang="en-US" sz="1000" b="1" dirty="0">
                    <a:solidFill>
                      <a:srgbClr val="CC00CC"/>
                    </a:solidFill>
                    <a:latin typeface="微软雅黑" pitchFamily="34" charset="-122"/>
                    <a:ea typeface="微软雅黑" pitchFamily="34" charset="-122"/>
                  </a:rPr>
                  <a:t>帧</a:t>
                </a:r>
              </a:p>
            </p:txBody>
          </p:sp>
        </p:grpSp>
        <p:sp>
          <p:nvSpPr>
            <p:cNvPr id="140" name="Rectangle 57"/>
            <p:cNvSpPr>
              <a:spLocks noChangeArrowheads="1"/>
            </p:cNvSpPr>
            <p:nvPr/>
          </p:nvSpPr>
          <p:spPr bwMode="auto">
            <a:xfrm>
              <a:off x="3578899" y="5667096"/>
              <a:ext cx="3904397" cy="488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ctr" defTabSz="762000" eaLnBrk="0" hangingPunct="0"/>
              <a:r>
                <a:rPr kumimoji="1" lang="en-US" altLang="zh-CN" sz="1200" b="1" dirty="0">
                  <a:solidFill>
                    <a:srgbClr val="000099"/>
                  </a:solidFill>
                  <a:latin typeface="微软雅黑" pitchFamily="34" charset="-122"/>
                  <a:ea typeface="微软雅黑" pitchFamily="34" charset="-122"/>
                </a:rPr>
                <a:t>(b) </a:t>
              </a:r>
              <a:r>
                <a:rPr kumimoji="1" lang="zh-CN" altLang="en-US" sz="1200" b="1" dirty="0">
                  <a:solidFill>
                    <a:srgbClr val="000099"/>
                  </a:solidFill>
                  <a:latin typeface="微软雅黑" pitchFamily="34" charset="-122"/>
                  <a:ea typeface="微软雅黑" pitchFamily="34" charset="-122"/>
                </a:rPr>
                <a:t>只考虑数据链路层</a:t>
              </a:r>
              <a:endParaRPr kumimoji="1" lang="en-US" altLang="zh-CN" sz="1200" b="1" dirty="0">
                <a:solidFill>
                  <a:srgbClr val="000099"/>
                </a:solidFill>
                <a:latin typeface="微软雅黑" pitchFamily="34" charset="-122"/>
                <a:ea typeface="微软雅黑" pitchFamily="34" charset="-122"/>
              </a:endParaRPr>
            </a:p>
          </p:txBody>
        </p:sp>
        <p:sp>
          <p:nvSpPr>
            <p:cNvPr id="141" name="Rectangle 58"/>
            <p:cNvSpPr>
              <a:spLocks noChangeArrowheads="1"/>
            </p:cNvSpPr>
            <p:nvPr/>
          </p:nvSpPr>
          <p:spPr bwMode="auto">
            <a:xfrm>
              <a:off x="3572983" y="4832497"/>
              <a:ext cx="872557" cy="488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itchFamily="34" charset="-122"/>
                  <a:ea typeface="微软雅黑" pitchFamily="34" charset="-122"/>
                </a:rPr>
                <a:t>发送</a:t>
              </a:r>
            </a:p>
          </p:txBody>
        </p:sp>
        <p:grpSp>
          <p:nvGrpSpPr>
            <p:cNvPr id="142" name="Group 59"/>
            <p:cNvGrpSpPr>
              <a:grpSpLocks/>
            </p:cNvGrpSpPr>
            <p:nvPr/>
          </p:nvGrpSpPr>
          <p:grpSpPr bwMode="auto">
            <a:xfrm>
              <a:off x="7115753" y="5143335"/>
              <a:ext cx="1059392" cy="438150"/>
              <a:chOff x="1701" y="2652"/>
              <a:chExt cx="616" cy="276"/>
            </a:xfrm>
          </p:grpSpPr>
          <p:grpSp>
            <p:nvGrpSpPr>
              <p:cNvPr id="145" name="Group 60"/>
              <p:cNvGrpSpPr>
                <a:grpSpLocks/>
              </p:cNvGrpSpPr>
              <p:nvPr/>
            </p:nvGrpSpPr>
            <p:grpSpPr bwMode="auto">
              <a:xfrm>
                <a:off x="1701" y="2694"/>
                <a:ext cx="616" cy="192"/>
                <a:chOff x="1701" y="2694"/>
                <a:chExt cx="616" cy="192"/>
              </a:xfrm>
            </p:grpSpPr>
            <p:sp>
              <p:nvSpPr>
                <p:cNvPr id="147" name="AutoShape 61"/>
                <p:cNvSpPr>
                  <a:spLocks noChangeArrowheads="1"/>
                </p:cNvSpPr>
                <p:nvPr/>
              </p:nvSpPr>
              <p:spPr bwMode="auto">
                <a:xfrm>
                  <a:off x="2045" y="2731"/>
                  <a:ext cx="272" cy="136"/>
                </a:xfrm>
                <a:prstGeom prst="rightArrow">
                  <a:avLst>
                    <a:gd name="adj1" fmla="val 50000"/>
                    <a:gd name="adj2" fmla="val 50000"/>
                  </a:avLst>
                </a:prstGeom>
                <a:solidFill>
                  <a:srgbClr val="FFFF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48" name="Rectangle 62"/>
                <p:cNvSpPr>
                  <a:spLocks noChangeArrowheads="1"/>
                </p:cNvSpPr>
                <p:nvPr/>
              </p:nvSpPr>
              <p:spPr bwMode="auto">
                <a:xfrm>
                  <a:off x="1701" y="2694"/>
                  <a:ext cx="408" cy="192"/>
                </a:xfrm>
                <a:prstGeom prst="rect">
                  <a:avLst/>
                </a:prstGeom>
                <a:solidFill>
                  <a:schemeClr val="bg1"/>
                </a:solidFill>
                <a:ln w="12700">
                  <a:solidFill>
                    <a:schemeClr val="tx1"/>
                  </a:solidFill>
                  <a:miter lim="800000"/>
                  <a:headEnd/>
                  <a:tailEnd/>
                </a:ln>
                <a:effectLst/>
              </p:spPr>
              <p:txBody>
                <a:bodyPr wrap="none" anchor="ctr"/>
                <a:lstStyle/>
                <a:p>
                  <a:pPr algn="ctr" defTabSz="762000" eaLnBrk="0" hangingPunct="0"/>
                  <a:endParaRPr kumimoji="1" lang="zh-CN" altLang="zh-CN" sz="1200" b="1">
                    <a:solidFill>
                      <a:srgbClr val="000099"/>
                    </a:solidFill>
                    <a:latin typeface="微软雅黑" pitchFamily="34" charset="-122"/>
                    <a:ea typeface="微软雅黑" pitchFamily="34" charset="-122"/>
                  </a:endParaRPr>
                </a:p>
              </p:txBody>
            </p:sp>
          </p:grpSp>
          <p:sp>
            <p:nvSpPr>
              <p:cNvPr id="146" name="Text Box 63"/>
              <p:cNvSpPr txBox="1">
                <a:spLocks noChangeArrowheads="1"/>
              </p:cNvSpPr>
              <p:nvPr/>
            </p:nvSpPr>
            <p:spPr bwMode="auto">
              <a:xfrm>
                <a:off x="1742" y="2652"/>
                <a:ext cx="324" cy="276"/>
              </a:xfrm>
              <a:prstGeom prst="rect">
                <a:avLst/>
              </a:prstGeom>
              <a:no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zh-CN" altLang="en-US" sz="1000" b="1" dirty="0">
                    <a:solidFill>
                      <a:srgbClr val="CC00CC"/>
                    </a:solidFill>
                    <a:latin typeface="微软雅黑" pitchFamily="34" charset="-122"/>
                    <a:ea typeface="微软雅黑" pitchFamily="34" charset="-122"/>
                  </a:rPr>
                  <a:t>帧</a:t>
                </a:r>
              </a:p>
            </p:txBody>
          </p:sp>
        </p:grpSp>
        <p:sp>
          <p:nvSpPr>
            <p:cNvPr id="143" name="Rectangle 64"/>
            <p:cNvSpPr>
              <a:spLocks noChangeArrowheads="1"/>
            </p:cNvSpPr>
            <p:nvPr/>
          </p:nvSpPr>
          <p:spPr bwMode="auto">
            <a:xfrm>
              <a:off x="6756398" y="4797890"/>
              <a:ext cx="872557" cy="488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itchFamily="34" charset="-122"/>
                  <a:ea typeface="微软雅黑" pitchFamily="34" charset="-122"/>
                </a:rPr>
                <a:t>接收</a:t>
              </a:r>
            </a:p>
          </p:txBody>
        </p:sp>
        <p:sp>
          <p:nvSpPr>
            <p:cNvPr id="144" name="Rectangle 65"/>
            <p:cNvSpPr>
              <a:spLocks noChangeArrowheads="1"/>
            </p:cNvSpPr>
            <p:nvPr/>
          </p:nvSpPr>
          <p:spPr bwMode="auto">
            <a:xfrm>
              <a:off x="5141008" y="5078099"/>
              <a:ext cx="872557" cy="488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C00000"/>
                  </a:solidFill>
                  <a:latin typeface="微软雅黑" pitchFamily="34" charset="-122"/>
                  <a:ea typeface="微软雅黑" pitchFamily="34" charset="-122"/>
                </a:rPr>
                <a:t>链路</a:t>
              </a:r>
            </a:p>
          </p:txBody>
        </p:sp>
      </p:grpSp>
      <p:grpSp>
        <p:nvGrpSpPr>
          <p:cNvPr id="153" name="组合 152"/>
          <p:cNvGrpSpPr/>
          <p:nvPr/>
        </p:nvGrpSpPr>
        <p:grpSpPr>
          <a:xfrm>
            <a:off x="993305" y="1097960"/>
            <a:ext cx="6161831" cy="1943054"/>
            <a:chOff x="-601486" y="1052736"/>
            <a:chExt cx="10365718" cy="3268692"/>
          </a:xfrm>
        </p:grpSpPr>
        <p:sp>
          <p:nvSpPr>
            <p:cNvPr id="154" name="Rectangle 4"/>
            <p:cNvSpPr>
              <a:spLocks noChangeArrowheads="1"/>
            </p:cNvSpPr>
            <p:nvPr/>
          </p:nvSpPr>
          <p:spPr bwMode="auto">
            <a:xfrm>
              <a:off x="7411119" y="1498029"/>
              <a:ext cx="2353113" cy="1828800"/>
            </a:xfrm>
            <a:prstGeom prst="rect">
              <a:avLst/>
            </a:prstGeom>
            <a:solidFill>
              <a:srgbClr val="0070C0"/>
            </a:solidFill>
            <a:ln w="12700">
              <a:solidFill>
                <a:schemeClr val="tx1"/>
              </a:solidFill>
              <a:miter lim="800000"/>
              <a:headEnd/>
              <a:tailEnd/>
            </a:ln>
            <a:effec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55" name="Rectangle 5"/>
            <p:cNvSpPr>
              <a:spLocks noChangeArrowheads="1"/>
            </p:cNvSpPr>
            <p:nvPr/>
          </p:nvSpPr>
          <p:spPr bwMode="auto">
            <a:xfrm>
              <a:off x="7426917" y="2107630"/>
              <a:ext cx="2325278" cy="609600"/>
            </a:xfrm>
            <a:prstGeom prst="rect">
              <a:avLst/>
            </a:prstGeom>
            <a:solidFill>
              <a:srgbClr val="00FFFF"/>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56" name="Line 6"/>
            <p:cNvSpPr>
              <a:spLocks noChangeShapeType="1"/>
            </p:cNvSpPr>
            <p:nvPr/>
          </p:nvSpPr>
          <p:spPr bwMode="auto">
            <a:xfrm>
              <a:off x="7426917" y="2107630"/>
              <a:ext cx="233387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57" name="Rectangle 7"/>
            <p:cNvSpPr>
              <a:spLocks noChangeArrowheads="1"/>
            </p:cNvSpPr>
            <p:nvPr/>
          </p:nvSpPr>
          <p:spPr bwMode="auto">
            <a:xfrm>
              <a:off x="7917176" y="2260030"/>
              <a:ext cx="1506538" cy="304800"/>
            </a:xfrm>
            <a:prstGeom prst="rect">
              <a:avLst/>
            </a:prstGeom>
            <a:solidFill>
              <a:srgbClr val="0000FF"/>
            </a:solidFill>
            <a:ln w="12700">
              <a:solidFill>
                <a:schemeClr val="tx1"/>
              </a:solidFill>
              <a:miter lim="800000"/>
              <a:headEnd/>
              <a:tailEnd/>
            </a:ln>
            <a:effectLst/>
          </p:spPr>
          <p:txBody>
            <a:bodyPr wrap="none" anchor="ctr"/>
            <a:lstStyle/>
            <a:p>
              <a:pPr algn="ctr" defTabSz="762000" eaLnBrk="0" hangingPunct="0"/>
              <a:endParaRPr kumimoji="1" lang="zh-CN" altLang="zh-CN" sz="1200" b="1">
                <a:solidFill>
                  <a:srgbClr val="000099"/>
                </a:solidFill>
                <a:latin typeface="微软雅黑" pitchFamily="34" charset="-122"/>
                <a:ea typeface="微软雅黑" pitchFamily="34" charset="-122"/>
              </a:endParaRPr>
            </a:p>
          </p:txBody>
        </p:sp>
        <p:sp>
          <p:nvSpPr>
            <p:cNvPr id="158" name="Line 8"/>
            <p:cNvSpPr>
              <a:spLocks noChangeShapeType="1"/>
            </p:cNvSpPr>
            <p:nvPr/>
          </p:nvSpPr>
          <p:spPr bwMode="auto">
            <a:xfrm>
              <a:off x="7426917" y="2717230"/>
              <a:ext cx="233387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59" name="Rectangle 9"/>
            <p:cNvSpPr>
              <a:spLocks noChangeArrowheads="1"/>
            </p:cNvSpPr>
            <p:nvPr/>
          </p:nvSpPr>
          <p:spPr bwMode="auto">
            <a:xfrm>
              <a:off x="8128120" y="1650431"/>
              <a:ext cx="1073150" cy="304799"/>
            </a:xfrm>
            <a:prstGeom prst="rect">
              <a:avLst/>
            </a:prstGeom>
            <a:solidFill>
              <a:schemeClr val="bg1"/>
            </a:solidFill>
            <a:ln w="12700">
              <a:solidFill>
                <a:schemeClr val="tx1"/>
              </a:solidFill>
              <a:miter lim="800000"/>
              <a:headEnd/>
              <a:tailEnd/>
            </a:ln>
            <a:effectLst/>
          </p:spPr>
          <p:txBody>
            <a:bodyPr wrap="none" anchor="ctr"/>
            <a:lstStyle/>
            <a:p>
              <a:pPr algn="ctr" defTabSz="762000" eaLnBrk="0" hangingPunct="0"/>
              <a:r>
                <a:rPr kumimoji="1" lang="en-US" altLang="zh-CN" sz="900" b="1" dirty="0">
                  <a:latin typeface="微软雅黑" pitchFamily="34" charset="-122"/>
                  <a:ea typeface="微软雅黑" pitchFamily="34" charset="-122"/>
                </a:rPr>
                <a:t>IP </a:t>
              </a:r>
              <a:r>
                <a:rPr kumimoji="1" lang="zh-CN" altLang="en-US" sz="900" b="1" dirty="0">
                  <a:latin typeface="微软雅黑" pitchFamily="34" charset="-122"/>
                  <a:ea typeface="微软雅黑" pitchFamily="34" charset="-122"/>
                </a:rPr>
                <a:t>数据报</a:t>
              </a:r>
            </a:p>
          </p:txBody>
        </p:sp>
        <p:sp>
          <p:nvSpPr>
            <p:cNvPr id="160" name="Rectangle 10"/>
            <p:cNvSpPr>
              <a:spLocks noChangeArrowheads="1"/>
            </p:cNvSpPr>
            <p:nvPr/>
          </p:nvSpPr>
          <p:spPr bwMode="auto">
            <a:xfrm>
              <a:off x="7910297" y="2869630"/>
              <a:ext cx="1520296" cy="304800"/>
            </a:xfrm>
            <a:prstGeom prst="rect">
              <a:avLst/>
            </a:prstGeom>
            <a:solidFill>
              <a:schemeClr val="bg1"/>
            </a:solidFill>
            <a:ln w="12700">
              <a:solidFill>
                <a:schemeClr val="tx1"/>
              </a:solidFill>
              <a:miter lim="800000"/>
              <a:headEnd/>
              <a:tailEnd/>
            </a:ln>
            <a:effectLst/>
          </p:spPr>
          <p:txBody>
            <a:bodyPr wrap="none" anchor="ctr"/>
            <a:lstStyle/>
            <a:p>
              <a:pPr algn="ctr" defTabSz="762000" eaLnBrk="0" hangingPunct="0"/>
              <a:endParaRPr kumimoji="1" lang="zh-CN" altLang="zh-CN" sz="1200" b="1">
                <a:solidFill>
                  <a:srgbClr val="000099"/>
                </a:solidFill>
                <a:latin typeface="微软雅黑" pitchFamily="34" charset="-122"/>
                <a:ea typeface="微软雅黑" pitchFamily="34" charset="-122"/>
              </a:endParaRPr>
            </a:p>
          </p:txBody>
        </p:sp>
        <p:sp>
          <p:nvSpPr>
            <p:cNvPr id="161" name="Rectangle 11"/>
            <p:cNvSpPr>
              <a:spLocks noChangeArrowheads="1"/>
            </p:cNvSpPr>
            <p:nvPr/>
          </p:nvSpPr>
          <p:spPr bwMode="auto">
            <a:xfrm>
              <a:off x="7808778" y="2871419"/>
              <a:ext cx="1742034" cy="3490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85000"/>
                </a:lnSpc>
              </a:pPr>
              <a:r>
                <a:rPr kumimoji="1" lang="en-US" altLang="zh-CN" sz="900" b="1" dirty="0">
                  <a:latin typeface="微软雅黑" pitchFamily="34" charset="-122"/>
                  <a:ea typeface="微软雅黑" pitchFamily="34" charset="-122"/>
                </a:rPr>
                <a:t>1010…  …0110</a:t>
              </a:r>
            </a:p>
          </p:txBody>
        </p:sp>
        <p:sp>
          <p:nvSpPr>
            <p:cNvPr id="162" name="AutoShape 12"/>
            <p:cNvSpPr>
              <a:spLocks noChangeArrowheads="1"/>
            </p:cNvSpPr>
            <p:nvPr/>
          </p:nvSpPr>
          <p:spPr bwMode="auto">
            <a:xfrm flipV="1">
              <a:off x="8529422" y="2612455"/>
              <a:ext cx="330200" cy="334962"/>
            </a:xfrm>
            <a:prstGeom prst="downArrow">
              <a:avLst>
                <a:gd name="adj1" fmla="val 50000"/>
                <a:gd name="adj2" fmla="val 43231"/>
              </a:avLst>
            </a:prstGeom>
            <a:solidFill>
              <a:srgbClr val="FFFF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sz="1200" b="1">
                <a:solidFill>
                  <a:srgbClr val="000099"/>
                </a:solidFill>
                <a:latin typeface="微软雅黑" pitchFamily="34" charset="-122"/>
                <a:ea typeface="微软雅黑" pitchFamily="34" charset="-122"/>
              </a:endParaRPr>
            </a:p>
          </p:txBody>
        </p:sp>
        <p:sp>
          <p:nvSpPr>
            <p:cNvPr id="163" name="Rectangle 13"/>
            <p:cNvSpPr>
              <a:spLocks noChangeArrowheads="1"/>
            </p:cNvSpPr>
            <p:nvPr/>
          </p:nvSpPr>
          <p:spPr bwMode="auto">
            <a:xfrm>
              <a:off x="8132149" y="2280465"/>
              <a:ext cx="1073150" cy="280987"/>
            </a:xfrm>
            <a:prstGeom prst="rect">
              <a:avLst/>
            </a:prstGeom>
            <a:solidFill>
              <a:srgbClr val="00B05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64" name="AutoShape 14"/>
            <p:cNvSpPr>
              <a:spLocks noChangeArrowheads="1"/>
            </p:cNvSpPr>
            <p:nvPr/>
          </p:nvSpPr>
          <p:spPr bwMode="auto">
            <a:xfrm flipV="1">
              <a:off x="8128710" y="1901255"/>
              <a:ext cx="1073150" cy="369887"/>
            </a:xfrm>
            <a:prstGeom prst="downArrow">
              <a:avLst>
                <a:gd name="adj1" fmla="val 65389"/>
                <a:gd name="adj2" fmla="val 39394"/>
              </a:avLst>
            </a:prstGeom>
            <a:solidFill>
              <a:srgbClr val="FFFF00"/>
            </a:solidFill>
            <a:ln w="12700">
              <a:solidFill>
                <a:schemeClr val="tx1"/>
              </a:solidFill>
              <a:miter lim="800000"/>
              <a:headEnd/>
              <a:tailEnd/>
            </a:ln>
            <a:effectLst/>
          </p:spPr>
          <p:txBody>
            <a:bodyPr vert="eaVert" wrap="none" anchor="ctr"/>
            <a:lstStyle/>
            <a:p>
              <a:endParaRPr lang="zh-CN" altLang="en-US" sz="1200" b="1">
                <a:solidFill>
                  <a:srgbClr val="000099"/>
                </a:solidFill>
                <a:latin typeface="微软雅黑" pitchFamily="34" charset="-122"/>
                <a:ea typeface="微软雅黑" pitchFamily="34" charset="-122"/>
              </a:endParaRPr>
            </a:p>
          </p:txBody>
        </p:sp>
        <p:sp>
          <p:nvSpPr>
            <p:cNvPr id="165" name="Text Box 15"/>
            <p:cNvSpPr txBox="1">
              <a:spLocks noChangeArrowheads="1"/>
            </p:cNvSpPr>
            <p:nvPr/>
          </p:nvSpPr>
          <p:spPr bwMode="auto">
            <a:xfrm>
              <a:off x="7387220" y="2170355"/>
              <a:ext cx="569531" cy="4659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zh-CN" altLang="en-US" sz="1200" b="1" dirty="0">
                  <a:solidFill>
                    <a:srgbClr val="CC00CC"/>
                  </a:solidFill>
                  <a:latin typeface="微软雅黑" pitchFamily="34" charset="-122"/>
                  <a:ea typeface="微软雅黑" pitchFamily="34" charset="-122"/>
                </a:rPr>
                <a:t>帧</a:t>
              </a:r>
            </a:p>
          </p:txBody>
        </p:sp>
        <p:sp>
          <p:nvSpPr>
            <p:cNvPr id="166" name="Rectangle 16"/>
            <p:cNvSpPr>
              <a:spLocks noChangeArrowheads="1"/>
            </p:cNvSpPr>
            <p:nvPr/>
          </p:nvSpPr>
          <p:spPr bwMode="auto">
            <a:xfrm>
              <a:off x="8309581" y="1905171"/>
              <a:ext cx="695736" cy="3840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900" b="1" dirty="0">
                  <a:latin typeface="微软雅黑" pitchFamily="34" charset="-122"/>
                  <a:ea typeface="微软雅黑" pitchFamily="34" charset="-122"/>
                </a:rPr>
                <a:t>取出</a:t>
              </a:r>
            </a:p>
          </p:txBody>
        </p:sp>
        <p:sp>
          <p:nvSpPr>
            <p:cNvPr id="167" name="Line 17"/>
            <p:cNvSpPr>
              <a:spLocks noChangeShapeType="1"/>
            </p:cNvSpPr>
            <p:nvPr/>
          </p:nvSpPr>
          <p:spPr bwMode="auto">
            <a:xfrm>
              <a:off x="8126990" y="2264792"/>
              <a:ext cx="0" cy="285750"/>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168" name="Line 18"/>
            <p:cNvSpPr>
              <a:spLocks noChangeShapeType="1"/>
            </p:cNvSpPr>
            <p:nvPr/>
          </p:nvSpPr>
          <p:spPr bwMode="auto">
            <a:xfrm>
              <a:off x="9200140" y="2266380"/>
              <a:ext cx="0" cy="285750"/>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169" name="Freeform 21"/>
            <p:cNvSpPr>
              <a:spLocks/>
            </p:cNvSpPr>
            <p:nvPr/>
          </p:nvSpPr>
          <p:spPr bwMode="auto">
            <a:xfrm>
              <a:off x="2417281" y="3158555"/>
              <a:ext cx="6273800" cy="609600"/>
            </a:xfrm>
            <a:custGeom>
              <a:avLst/>
              <a:gdLst>
                <a:gd name="T0" fmla="*/ 0 w 2736"/>
                <a:gd name="T1" fmla="*/ 0 h 480"/>
                <a:gd name="T2" fmla="*/ 0 w 2736"/>
                <a:gd name="T3" fmla="*/ 480 h 480"/>
                <a:gd name="T4" fmla="*/ 2736 w 2736"/>
                <a:gd name="T5" fmla="*/ 480 h 480"/>
                <a:gd name="T6" fmla="*/ 2736 w 2736"/>
                <a:gd name="T7" fmla="*/ 0 h 480"/>
              </a:gdLst>
              <a:ahLst/>
              <a:cxnLst>
                <a:cxn ang="0">
                  <a:pos x="T0" y="T1"/>
                </a:cxn>
                <a:cxn ang="0">
                  <a:pos x="T2" y="T3"/>
                </a:cxn>
                <a:cxn ang="0">
                  <a:pos x="T4" y="T5"/>
                </a:cxn>
                <a:cxn ang="0">
                  <a:pos x="T6" y="T7"/>
                </a:cxn>
              </a:cxnLst>
              <a:rect l="0" t="0" r="r" b="b"/>
              <a:pathLst>
                <a:path w="2736" h="480">
                  <a:moveTo>
                    <a:pt x="0" y="0"/>
                  </a:moveTo>
                  <a:lnTo>
                    <a:pt x="0" y="480"/>
                  </a:lnTo>
                  <a:lnTo>
                    <a:pt x="2736" y="480"/>
                  </a:lnTo>
                  <a:lnTo>
                    <a:pt x="2736" y="0"/>
                  </a:lnTo>
                </a:path>
              </a:pathLst>
            </a:custGeom>
            <a:noFill/>
            <a:ln w="38100" cap="flat" cmpd="sng">
              <a:solidFill>
                <a:schemeClr val="tx1"/>
              </a:solidFill>
              <a:prstDash val="solid"/>
              <a:round/>
              <a:headEnd type="none" w="med"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70" name="Rectangle 22"/>
            <p:cNvSpPr>
              <a:spLocks noChangeArrowheads="1"/>
            </p:cNvSpPr>
            <p:nvPr/>
          </p:nvSpPr>
          <p:spPr bwMode="auto">
            <a:xfrm>
              <a:off x="-601486" y="2169677"/>
              <a:ext cx="1674606" cy="43577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r" defTabSz="762000" eaLnBrk="0" hangingPunct="0"/>
              <a:r>
                <a:rPr kumimoji="1" lang="zh-CN" altLang="en-US" sz="1100" b="1" dirty="0">
                  <a:latin typeface="微软雅黑" pitchFamily="34" charset="-122"/>
                  <a:ea typeface="微软雅黑" pitchFamily="34" charset="-122"/>
                </a:rPr>
                <a:t>数据链路层</a:t>
              </a:r>
            </a:p>
          </p:txBody>
        </p:sp>
        <p:sp>
          <p:nvSpPr>
            <p:cNvPr id="171" name="Rectangle 23"/>
            <p:cNvSpPr>
              <a:spLocks noChangeArrowheads="1"/>
            </p:cNvSpPr>
            <p:nvPr/>
          </p:nvSpPr>
          <p:spPr bwMode="auto">
            <a:xfrm>
              <a:off x="53786" y="1634555"/>
              <a:ext cx="1019334" cy="393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r" defTabSz="762000" eaLnBrk="0" hangingPunct="0">
                <a:lnSpc>
                  <a:spcPct val="85000"/>
                </a:lnSpc>
              </a:pPr>
              <a:r>
                <a:rPr kumimoji="1" lang="zh-CN" altLang="en-US" sz="1100" b="1" dirty="0">
                  <a:latin typeface="微软雅黑" pitchFamily="34" charset="-122"/>
                  <a:ea typeface="微软雅黑" pitchFamily="34" charset="-122"/>
                </a:rPr>
                <a:t>网络层</a:t>
              </a:r>
            </a:p>
          </p:txBody>
        </p:sp>
        <p:sp>
          <p:nvSpPr>
            <p:cNvPr id="172" name="Rectangle 24"/>
            <p:cNvSpPr>
              <a:spLocks noChangeArrowheads="1"/>
            </p:cNvSpPr>
            <p:nvPr/>
          </p:nvSpPr>
          <p:spPr bwMode="auto">
            <a:xfrm>
              <a:off x="5141432" y="3299135"/>
              <a:ext cx="82517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C00000"/>
                  </a:solidFill>
                  <a:latin typeface="微软雅黑" pitchFamily="34" charset="-122"/>
                  <a:ea typeface="微软雅黑" pitchFamily="34" charset="-122"/>
                </a:rPr>
                <a:t>链路</a:t>
              </a:r>
            </a:p>
          </p:txBody>
        </p:sp>
        <p:sp>
          <p:nvSpPr>
            <p:cNvPr id="173" name="Rectangle 25"/>
            <p:cNvSpPr>
              <a:spLocks noChangeArrowheads="1"/>
            </p:cNvSpPr>
            <p:nvPr/>
          </p:nvSpPr>
          <p:spPr bwMode="auto">
            <a:xfrm>
              <a:off x="1928666" y="1052736"/>
              <a:ext cx="109753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结点 </a:t>
              </a:r>
              <a:r>
                <a:rPr kumimoji="1" lang="en-US" altLang="zh-CN" sz="1200" b="1" dirty="0">
                  <a:latin typeface="微软雅黑" pitchFamily="34" charset="-122"/>
                  <a:ea typeface="微软雅黑" pitchFamily="34" charset="-122"/>
                </a:rPr>
                <a:t>A</a:t>
              </a:r>
            </a:p>
          </p:txBody>
        </p:sp>
        <p:sp>
          <p:nvSpPr>
            <p:cNvPr id="174" name="Rectangle 26"/>
            <p:cNvSpPr>
              <a:spLocks noChangeArrowheads="1"/>
            </p:cNvSpPr>
            <p:nvPr/>
          </p:nvSpPr>
          <p:spPr bwMode="auto">
            <a:xfrm>
              <a:off x="8121353" y="1052736"/>
              <a:ext cx="108135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结点 </a:t>
              </a:r>
              <a:r>
                <a:rPr kumimoji="1" lang="en-US" altLang="zh-CN" sz="1200" b="1" dirty="0">
                  <a:latin typeface="微软雅黑" pitchFamily="34" charset="-122"/>
                  <a:ea typeface="微软雅黑" pitchFamily="34" charset="-122"/>
                </a:rPr>
                <a:t>B</a:t>
              </a:r>
            </a:p>
          </p:txBody>
        </p:sp>
        <p:sp>
          <p:nvSpPr>
            <p:cNvPr id="175" name="Rectangle 27"/>
            <p:cNvSpPr>
              <a:spLocks noChangeArrowheads="1"/>
            </p:cNvSpPr>
            <p:nvPr/>
          </p:nvSpPr>
          <p:spPr bwMode="auto">
            <a:xfrm>
              <a:off x="53786" y="2853755"/>
              <a:ext cx="1019334" cy="393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r" defTabSz="762000" eaLnBrk="0" hangingPunct="0">
                <a:lnSpc>
                  <a:spcPct val="85000"/>
                </a:lnSpc>
              </a:pPr>
              <a:r>
                <a:rPr kumimoji="1" lang="zh-CN" altLang="en-US" sz="1100" b="1" dirty="0">
                  <a:latin typeface="微软雅黑" pitchFamily="34" charset="-122"/>
                  <a:ea typeface="微软雅黑" pitchFamily="34" charset="-122"/>
                </a:rPr>
                <a:t>物理层</a:t>
              </a:r>
            </a:p>
          </p:txBody>
        </p:sp>
        <p:sp>
          <p:nvSpPr>
            <p:cNvPr id="176" name="Rectangle 28"/>
            <p:cNvSpPr>
              <a:spLocks noChangeArrowheads="1"/>
            </p:cNvSpPr>
            <p:nvPr/>
          </p:nvSpPr>
          <p:spPr bwMode="auto">
            <a:xfrm>
              <a:off x="2499832" y="3539555"/>
              <a:ext cx="82550" cy="152400"/>
            </a:xfrm>
            <a:prstGeom prst="rect">
              <a:avLst/>
            </a:prstGeom>
            <a:solidFill>
              <a:srgbClr val="FF00FF"/>
            </a:solidFill>
            <a:ln>
              <a:noFill/>
            </a:ln>
            <a:effec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77" name="Rectangle 29"/>
            <p:cNvSpPr>
              <a:spLocks noChangeArrowheads="1"/>
            </p:cNvSpPr>
            <p:nvPr/>
          </p:nvSpPr>
          <p:spPr bwMode="auto">
            <a:xfrm>
              <a:off x="2664932" y="3539555"/>
              <a:ext cx="82550" cy="152400"/>
            </a:xfrm>
            <a:prstGeom prst="rect">
              <a:avLst/>
            </a:prstGeom>
            <a:solidFill>
              <a:srgbClr val="FF00FF"/>
            </a:solidFill>
            <a:ln>
              <a:noFill/>
            </a:ln>
            <a:effec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78" name="Rectangle 30"/>
            <p:cNvSpPr>
              <a:spLocks noChangeArrowheads="1"/>
            </p:cNvSpPr>
            <p:nvPr/>
          </p:nvSpPr>
          <p:spPr bwMode="auto">
            <a:xfrm>
              <a:off x="4150832" y="3539555"/>
              <a:ext cx="82550" cy="152400"/>
            </a:xfrm>
            <a:prstGeom prst="rect">
              <a:avLst/>
            </a:prstGeom>
            <a:solidFill>
              <a:srgbClr val="FF00FF"/>
            </a:solidFill>
            <a:ln>
              <a:noFill/>
            </a:ln>
            <a:effec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79" name="Rectangle 31"/>
            <p:cNvSpPr>
              <a:spLocks noChangeArrowheads="1"/>
            </p:cNvSpPr>
            <p:nvPr/>
          </p:nvSpPr>
          <p:spPr bwMode="auto">
            <a:xfrm>
              <a:off x="4315932" y="3539555"/>
              <a:ext cx="82550" cy="152400"/>
            </a:xfrm>
            <a:prstGeom prst="rect">
              <a:avLst/>
            </a:prstGeom>
            <a:solidFill>
              <a:srgbClr val="FF00FF"/>
            </a:solidFill>
            <a:ln>
              <a:noFill/>
            </a:ln>
            <a:effec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80" name="Rectangle 32"/>
            <p:cNvSpPr>
              <a:spLocks noChangeArrowheads="1"/>
            </p:cNvSpPr>
            <p:nvPr/>
          </p:nvSpPr>
          <p:spPr bwMode="auto">
            <a:xfrm>
              <a:off x="6214582" y="3539555"/>
              <a:ext cx="82550" cy="152400"/>
            </a:xfrm>
            <a:prstGeom prst="rect">
              <a:avLst/>
            </a:prstGeom>
            <a:solidFill>
              <a:srgbClr val="FF00FF"/>
            </a:solidFill>
            <a:ln>
              <a:noFill/>
            </a:ln>
            <a:effec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81" name="Rectangle 33"/>
            <p:cNvSpPr>
              <a:spLocks noChangeArrowheads="1"/>
            </p:cNvSpPr>
            <p:nvPr/>
          </p:nvSpPr>
          <p:spPr bwMode="auto">
            <a:xfrm>
              <a:off x="6379682" y="3539555"/>
              <a:ext cx="82550" cy="152400"/>
            </a:xfrm>
            <a:prstGeom prst="rect">
              <a:avLst/>
            </a:prstGeom>
            <a:solidFill>
              <a:srgbClr val="FF00FF"/>
            </a:solidFill>
            <a:ln>
              <a:noFill/>
            </a:ln>
            <a:effec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82" name="Rectangle 34"/>
            <p:cNvSpPr>
              <a:spLocks noChangeArrowheads="1"/>
            </p:cNvSpPr>
            <p:nvPr/>
          </p:nvSpPr>
          <p:spPr bwMode="auto">
            <a:xfrm>
              <a:off x="8030682" y="3539555"/>
              <a:ext cx="82550" cy="152400"/>
            </a:xfrm>
            <a:prstGeom prst="rect">
              <a:avLst/>
            </a:prstGeom>
            <a:solidFill>
              <a:srgbClr val="FF00FF"/>
            </a:solidFill>
            <a:ln>
              <a:noFill/>
            </a:ln>
            <a:effec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83" name="Rectangle 35"/>
            <p:cNvSpPr>
              <a:spLocks noChangeArrowheads="1"/>
            </p:cNvSpPr>
            <p:nvPr/>
          </p:nvSpPr>
          <p:spPr bwMode="auto">
            <a:xfrm>
              <a:off x="8195782" y="3539555"/>
              <a:ext cx="82550" cy="152400"/>
            </a:xfrm>
            <a:prstGeom prst="rect">
              <a:avLst/>
            </a:prstGeom>
            <a:solidFill>
              <a:srgbClr val="FF00FF"/>
            </a:solidFill>
            <a:ln>
              <a:noFill/>
            </a:ln>
            <a:effec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84" name="Rectangle 36"/>
            <p:cNvSpPr>
              <a:spLocks noChangeArrowheads="1"/>
            </p:cNvSpPr>
            <p:nvPr/>
          </p:nvSpPr>
          <p:spPr bwMode="auto">
            <a:xfrm>
              <a:off x="8360882" y="3539555"/>
              <a:ext cx="82550" cy="152400"/>
            </a:xfrm>
            <a:prstGeom prst="rect">
              <a:avLst/>
            </a:prstGeom>
            <a:solidFill>
              <a:srgbClr val="FF00FF"/>
            </a:solidFill>
            <a:ln>
              <a:noFill/>
            </a:ln>
            <a:effec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85" name="Rectangle 37"/>
            <p:cNvSpPr>
              <a:spLocks noChangeArrowheads="1"/>
            </p:cNvSpPr>
            <p:nvPr/>
          </p:nvSpPr>
          <p:spPr bwMode="auto">
            <a:xfrm>
              <a:off x="8525982" y="3539555"/>
              <a:ext cx="82550" cy="152400"/>
            </a:xfrm>
            <a:prstGeom prst="rect">
              <a:avLst/>
            </a:prstGeom>
            <a:solidFill>
              <a:srgbClr val="FF00FF"/>
            </a:solidFill>
            <a:ln>
              <a:noFill/>
            </a:ln>
            <a:effec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86" name="Line 38"/>
            <p:cNvSpPr>
              <a:spLocks noChangeShapeType="1"/>
            </p:cNvSpPr>
            <p:nvPr/>
          </p:nvSpPr>
          <p:spPr bwMode="auto">
            <a:xfrm>
              <a:off x="4481032" y="3615755"/>
              <a:ext cx="330200" cy="0"/>
            </a:xfrm>
            <a:prstGeom prst="line">
              <a:avLst/>
            </a:prstGeom>
            <a:noFill/>
            <a:ln w="1905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187" name="Line 39"/>
            <p:cNvSpPr>
              <a:spLocks noChangeShapeType="1"/>
            </p:cNvSpPr>
            <p:nvPr/>
          </p:nvSpPr>
          <p:spPr bwMode="auto">
            <a:xfrm rot="5400000">
              <a:off x="2388707" y="3349055"/>
              <a:ext cx="304800" cy="0"/>
            </a:xfrm>
            <a:prstGeom prst="line">
              <a:avLst/>
            </a:prstGeom>
            <a:noFill/>
            <a:ln w="1905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188" name="Line 40"/>
            <p:cNvSpPr>
              <a:spLocks noChangeShapeType="1"/>
            </p:cNvSpPr>
            <p:nvPr/>
          </p:nvSpPr>
          <p:spPr bwMode="auto">
            <a:xfrm rot="16200000" flipV="1">
              <a:off x="8414857" y="3387155"/>
              <a:ext cx="304800" cy="0"/>
            </a:xfrm>
            <a:prstGeom prst="line">
              <a:avLst/>
            </a:prstGeom>
            <a:noFill/>
            <a:ln w="1905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grpSp>
          <p:nvGrpSpPr>
            <p:cNvPr id="189" name="Group 41"/>
            <p:cNvGrpSpPr>
              <a:grpSpLocks/>
            </p:cNvGrpSpPr>
            <p:nvPr/>
          </p:nvGrpSpPr>
          <p:grpSpPr bwMode="auto">
            <a:xfrm>
              <a:off x="2830032" y="3539555"/>
              <a:ext cx="1155700" cy="152400"/>
              <a:chOff x="1344" y="912"/>
              <a:chExt cx="672" cy="96"/>
            </a:xfrm>
            <a:solidFill>
              <a:srgbClr val="FFC000"/>
            </a:solidFill>
          </p:grpSpPr>
          <p:sp>
            <p:nvSpPr>
              <p:cNvPr id="209" name="Line 42"/>
              <p:cNvSpPr>
                <a:spLocks noChangeShapeType="1"/>
              </p:cNvSpPr>
              <p:nvPr/>
            </p:nvSpPr>
            <p:spPr bwMode="auto">
              <a:xfrm>
                <a:off x="1344" y="960"/>
                <a:ext cx="672" cy="0"/>
              </a:xfrm>
              <a:prstGeom prst="line">
                <a:avLst/>
              </a:prstGeom>
              <a:grpFill/>
              <a:ln w="1270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210" name="Freeform 43"/>
              <p:cNvSpPr>
                <a:spLocks/>
              </p:cNvSpPr>
              <p:nvPr/>
            </p:nvSpPr>
            <p:spPr bwMode="auto">
              <a:xfrm>
                <a:off x="1392" y="912"/>
                <a:ext cx="576" cy="96"/>
              </a:xfrm>
              <a:custGeom>
                <a:avLst/>
                <a:gdLst>
                  <a:gd name="T0" fmla="*/ 0 w 576"/>
                  <a:gd name="T1" fmla="*/ 96 h 192"/>
                  <a:gd name="T2" fmla="*/ 0 w 576"/>
                  <a:gd name="T3" fmla="*/ 0 h 192"/>
                  <a:gd name="T4" fmla="*/ 192 w 576"/>
                  <a:gd name="T5" fmla="*/ 0 h 192"/>
                  <a:gd name="T6" fmla="*/ 192 w 576"/>
                  <a:gd name="T7" fmla="*/ 192 h 192"/>
                  <a:gd name="T8" fmla="*/ 288 w 576"/>
                  <a:gd name="T9" fmla="*/ 192 h 192"/>
                  <a:gd name="T10" fmla="*/ 288 w 576"/>
                  <a:gd name="T11" fmla="*/ 0 h 192"/>
                  <a:gd name="T12" fmla="*/ 336 w 576"/>
                  <a:gd name="T13" fmla="*/ 0 h 192"/>
                  <a:gd name="T14" fmla="*/ 336 w 576"/>
                  <a:gd name="T15" fmla="*/ 192 h 192"/>
                  <a:gd name="T16" fmla="*/ 480 w 576"/>
                  <a:gd name="T17" fmla="*/ 192 h 192"/>
                  <a:gd name="T18" fmla="*/ 480 w 576"/>
                  <a:gd name="T19" fmla="*/ 0 h 192"/>
                  <a:gd name="T20" fmla="*/ 576 w 576"/>
                  <a:gd name="T21" fmla="*/ 0 h 192"/>
                  <a:gd name="T22" fmla="*/ 576 w 576"/>
                  <a:gd name="T23" fmla="*/ 96 h 192"/>
                  <a:gd name="T24" fmla="*/ 0 w 576"/>
                  <a:gd name="T25" fmla="*/ 96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6" h="192">
                    <a:moveTo>
                      <a:pt x="0" y="96"/>
                    </a:moveTo>
                    <a:lnTo>
                      <a:pt x="0" y="0"/>
                    </a:lnTo>
                    <a:lnTo>
                      <a:pt x="192" y="0"/>
                    </a:lnTo>
                    <a:lnTo>
                      <a:pt x="192" y="192"/>
                    </a:lnTo>
                    <a:lnTo>
                      <a:pt x="288" y="192"/>
                    </a:lnTo>
                    <a:lnTo>
                      <a:pt x="288" y="0"/>
                    </a:lnTo>
                    <a:lnTo>
                      <a:pt x="336" y="0"/>
                    </a:lnTo>
                    <a:lnTo>
                      <a:pt x="336" y="192"/>
                    </a:lnTo>
                    <a:lnTo>
                      <a:pt x="480" y="192"/>
                    </a:lnTo>
                    <a:lnTo>
                      <a:pt x="480" y="0"/>
                    </a:lnTo>
                    <a:lnTo>
                      <a:pt x="576" y="0"/>
                    </a:lnTo>
                    <a:lnTo>
                      <a:pt x="576" y="96"/>
                    </a:lnTo>
                    <a:lnTo>
                      <a:pt x="0" y="96"/>
                    </a:lnTo>
                    <a:close/>
                  </a:path>
                </a:pathLst>
              </a:custGeom>
              <a:solidFill>
                <a:srgbClr val="FF00FF"/>
              </a:solidFill>
              <a:ln w="12700" cap="flat" cmpd="sng">
                <a:solidFill>
                  <a:schemeClr val="tx1"/>
                </a:solidFill>
                <a:prstDash val="solid"/>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grpSp>
        <p:grpSp>
          <p:nvGrpSpPr>
            <p:cNvPr id="190" name="Group 44"/>
            <p:cNvGrpSpPr>
              <a:grpSpLocks/>
            </p:cNvGrpSpPr>
            <p:nvPr/>
          </p:nvGrpSpPr>
          <p:grpSpPr bwMode="auto">
            <a:xfrm>
              <a:off x="6627332" y="3539555"/>
              <a:ext cx="1155700" cy="157162"/>
              <a:chOff x="4080" y="3676"/>
              <a:chExt cx="672" cy="99"/>
            </a:xfrm>
            <a:solidFill>
              <a:srgbClr val="FFC000"/>
            </a:solidFill>
          </p:grpSpPr>
          <p:sp>
            <p:nvSpPr>
              <p:cNvPr id="207" name="Line 45"/>
              <p:cNvSpPr>
                <a:spLocks noChangeShapeType="1"/>
              </p:cNvSpPr>
              <p:nvPr/>
            </p:nvSpPr>
            <p:spPr bwMode="auto">
              <a:xfrm>
                <a:off x="4080" y="3727"/>
                <a:ext cx="672" cy="0"/>
              </a:xfrm>
              <a:prstGeom prst="line">
                <a:avLst/>
              </a:prstGeom>
              <a:grpFill/>
              <a:ln w="12700">
                <a:solidFill>
                  <a:schemeClr val="tx1"/>
                </a:solidFill>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208" name="Freeform 46"/>
              <p:cNvSpPr>
                <a:spLocks/>
              </p:cNvSpPr>
              <p:nvPr/>
            </p:nvSpPr>
            <p:spPr bwMode="auto">
              <a:xfrm>
                <a:off x="4128" y="3676"/>
                <a:ext cx="576" cy="99"/>
              </a:xfrm>
              <a:custGeom>
                <a:avLst/>
                <a:gdLst>
                  <a:gd name="T0" fmla="*/ 0 w 576"/>
                  <a:gd name="T1" fmla="*/ 51 h 99"/>
                  <a:gd name="T2" fmla="*/ 0 w 576"/>
                  <a:gd name="T3" fmla="*/ 3 h 99"/>
                  <a:gd name="T4" fmla="*/ 135 w 576"/>
                  <a:gd name="T5" fmla="*/ 3 h 99"/>
                  <a:gd name="T6" fmla="*/ 138 w 576"/>
                  <a:gd name="T7" fmla="*/ 99 h 99"/>
                  <a:gd name="T8" fmla="*/ 264 w 576"/>
                  <a:gd name="T9" fmla="*/ 98 h 99"/>
                  <a:gd name="T10" fmla="*/ 264 w 576"/>
                  <a:gd name="T11" fmla="*/ 0 h 99"/>
                  <a:gd name="T12" fmla="*/ 426 w 576"/>
                  <a:gd name="T13" fmla="*/ 0 h 99"/>
                  <a:gd name="T14" fmla="*/ 426 w 576"/>
                  <a:gd name="T15" fmla="*/ 99 h 99"/>
                  <a:gd name="T16" fmla="*/ 480 w 576"/>
                  <a:gd name="T17" fmla="*/ 99 h 99"/>
                  <a:gd name="T18" fmla="*/ 480 w 576"/>
                  <a:gd name="T19" fmla="*/ 3 h 99"/>
                  <a:gd name="T20" fmla="*/ 576 w 576"/>
                  <a:gd name="T21" fmla="*/ 3 h 99"/>
                  <a:gd name="T22" fmla="*/ 576 w 576"/>
                  <a:gd name="T23" fmla="*/ 51 h 99"/>
                  <a:gd name="T24" fmla="*/ 0 w 576"/>
                  <a:gd name="T25" fmla="*/ 51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6" h="99">
                    <a:moveTo>
                      <a:pt x="0" y="51"/>
                    </a:moveTo>
                    <a:lnTo>
                      <a:pt x="0" y="3"/>
                    </a:lnTo>
                    <a:lnTo>
                      <a:pt x="135" y="3"/>
                    </a:lnTo>
                    <a:lnTo>
                      <a:pt x="138" y="99"/>
                    </a:lnTo>
                    <a:lnTo>
                      <a:pt x="264" y="98"/>
                    </a:lnTo>
                    <a:lnTo>
                      <a:pt x="264" y="0"/>
                    </a:lnTo>
                    <a:lnTo>
                      <a:pt x="426" y="0"/>
                    </a:lnTo>
                    <a:lnTo>
                      <a:pt x="426" y="99"/>
                    </a:lnTo>
                    <a:lnTo>
                      <a:pt x="480" y="99"/>
                    </a:lnTo>
                    <a:lnTo>
                      <a:pt x="480" y="3"/>
                    </a:lnTo>
                    <a:lnTo>
                      <a:pt x="576" y="3"/>
                    </a:lnTo>
                    <a:lnTo>
                      <a:pt x="576" y="51"/>
                    </a:lnTo>
                    <a:lnTo>
                      <a:pt x="0" y="51"/>
                    </a:lnTo>
                    <a:close/>
                  </a:path>
                </a:pathLst>
              </a:custGeom>
              <a:solidFill>
                <a:srgbClr val="FF00FF"/>
              </a:solidFill>
              <a:ln w="12700" cap="flat" cmpd="sng">
                <a:solidFill>
                  <a:schemeClr val="tx1"/>
                </a:solidFill>
                <a:prstDash val="solid"/>
                <a:round/>
                <a:headEnd type="none" w="sm" len="lg"/>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grpSp>
        <p:sp>
          <p:nvSpPr>
            <p:cNvPr id="191" name="Rectangle 56"/>
            <p:cNvSpPr>
              <a:spLocks noChangeArrowheads="1"/>
            </p:cNvSpPr>
            <p:nvPr/>
          </p:nvSpPr>
          <p:spPr bwMode="auto">
            <a:xfrm>
              <a:off x="3743124" y="3833254"/>
              <a:ext cx="3595018" cy="488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ctr" defTabSz="762000" eaLnBrk="0" hangingPunct="0"/>
              <a:r>
                <a:rPr kumimoji="1" lang="en-US" altLang="zh-CN" sz="1200" b="1" dirty="0">
                  <a:solidFill>
                    <a:srgbClr val="000099"/>
                  </a:solidFill>
                  <a:latin typeface="微软雅黑" pitchFamily="34" charset="-122"/>
                  <a:ea typeface="微软雅黑" pitchFamily="34" charset="-122"/>
                </a:rPr>
                <a:t>(a) </a:t>
              </a:r>
              <a:r>
                <a:rPr kumimoji="1" lang="zh-CN" altLang="en-US" sz="1200" b="1" dirty="0">
                  <a:solidFill>
                    <a:srgbClr val="000099"/>
                  </a:solidFill>
                  <a:latin typeface="微软雅黑" pitchFamily="34" charset="-122"/>
                  <a:ea typeface="微软雅黑" pitchFamily="34" charset="-122"/>
                </a:rPr>
                <a:t>三层的简化模型</a:t>
              </a:r>
              <a:endParaRPr kumimoji="1" lang="en-US" altLang="zh-CN" sz="1200" b="1" dirty="0">
                <a:solidFill>
                  <a:srgbClr val="000099"/>
                </a:solidFill>
                <a:latin typeface="微软雅黑" pitchFamily="34" charset="-122"/>
                <a:ea typeface="微软雅黑" pitchFamily="34" charset="-122"/>
              </a:endParaRPr>
            </a:p>
          </p:txBody>
        </p:sp>
        <p:sp>
          <p:nvSpPr>
            <p:cNvPr id="192" name="Rectangle 67"/>
            <p:cNvSpPr>
              <a:spLocks noChangeArrowheads="1"/>
            </p:cNvSpPr>
            <p:nvPr/>
          </p:nvSpPr>
          <p:spPr bwMode="auto">
            <a:xfrm>
              <a:off x="1054950" y="1482156"/>
              <a:ext cx="2468160" cy="1828800"/>
            </a:xfrm>
            <a:prstGeom prst="rect">
              <a:avLst/>
            </a:prstGeom>
            <a:solidFill>
              <a:srgbClr val="008000"/>
            </a:solidFill>
            <a:ln w="12700">
              <a:solidFill>
                <a:schemeClr val="tx1"/>
              </a:solidFill>
              <a:miter lim="800000"/>
              <a:headEnd/>
              <a:tailEnd/>
            </a:ln>
            <a:effec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93" name="Rectangle 68"/>
            <p:cNvSpPr>
              <a:spLocks noChangeArrowheads="1"/>
            </p:cNvSpPr>
            <p:nvPr/>
          </p:nvSpPr>
          <p:spPr bwMode="auto">
            <a:xfrm>
              <a:off x="1054952" y="2091756"/>
              <a:ext cx="2456121" cy="609600"/>
            </a:xfrm>
            <a:prstGeom prst="rect">
              <a:avLst/>
            </a:prstGeom>
            <a:solidFill>
              <a:srgbClr val="00FF99"/>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94" name="Line 69"/>
            <p:cNvSpPr>
              <a:spLocks noChangeShapeType="1"/>
            </p:cNvSpPr>
            <p:nvPr/>
          </p:nvSpPr>
          <p:spPr bwMode="auto">
            <a:xfrm>
              <a:off x="1054950" y="2091756"/>
              <a:ext cx="246471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95" name="Rectangle 70"/>
            <p:cNvSpPr>
              <a:spLocks noChangeArrowheads="1"/>
            </p:cNvSpPr>
            <p:nvPr/>
          </p:nvSpPr>
          <p:spPr bwMode="auto">
            <a:xfrm>
              <a:off x="1676052" y="2244155"/>
              <a:ext cx="1506538" cy="304800"/>
            </a:xfrm>
            <a:prstGeom prst="rect">
              <a:avLst/>
            </a:prstGeom>
            <a:solidFill>
              <a:srgbClr val="0000FF"/>
            </a:solidFill>
            <a:ln w="12700">
              <a:solidFill>
                <a:schemeClr val="tx1"/>
              </a:solidFill>
              <a:miter lim="800000"/>
              <a:headEnd/>
              <a:tailEnd/>
            </a:ln>
            <a:effectLst/>
          </p:spPr>
          <p:txBody>
            <a:bodyPr wrap="none" anchor="ctr"/>
            <a:lstStyle/>
            <a:p>
              <a:pPr algn="ctr" defTabSz="762000" eaLnBrk="0" hangingPunct="0"/>
              <a:endParaRPr kumimoji="1" lang="zh-CN" altLang="zh-CN" sz="1200" b="1">
                <a:solidFill>
                  <a:srgbClr val="000099"/>
                </a:solidFill>
                <a:latin typeface="微软雅黑" pitchFamily="34" charset="-122"/>
                <a:ea typeface="微软雅黑" pitchFamily="34" charset="-122"/>
              </a:endParaRPr>
            </a:p>
          </p:txBody>
        </p:sp>
        <p:sp>
          <p:nvSpPr>
            <p:cNvPr id="196" name="Line 71"/>
            <p:cNvSpPr>
              <a:spLocks noChangeShapeType="1"/>
            </p:cNvSpPr>
            <p:nvPr/>
          </p:nvSpPr>
          <p:spPr bwMode="auto">
            <a:xfrm>
              <a:off x="1054950" y="2701356"/>
              <a:ext cx="2464718"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97" name="Rectangle 72"/>
            <p:cNvSpPr>
              <a:spLocks noChangeArrowheads="1"/>
            </p:cNvSpPr>
            <p:nvPr/>
          </p:nvSpPr>
          <p:spPr bwMode="auto">
            <a:xfrm>
              <a:off x="1897905" y="1634555"/>
              <a:ext cx="1073150" cy="304800"/>
            </a:xfrm>
            <a:prstGeom prst="rect">
              <a:avLst/>
            </a:prstGeom>
            <a:solidFill>
              <a:schemeClr val="bg1"/>
            </a:solidFill>
            <a:ln w="12700">
              <a:solidFill>
                <a:schemeClr val="tx1"/>
              </a:solidFill>
              <a:miter lim="800000"/>
              <a:headEnd/>
              <a:tailEnd/>
            </a:ln>
            <a:effectLst/>
          </p:spPr>
          <p:txBody>
            <a:bodyPr wrap="none" anchor="ctr"/>
            <a:lstStyle/>
            <a:p>
              <a:pPr algn="ctr" defTabSz="762000" eaLnBrk="0" hangingPunct="0"/>
              <a:r>
                <a:rPr kumimoji="1" lang="en-US" altLang="zh-CN" sz="900" b="1" dirty="0">
                  <a:latin typeface="微软雅黑" pitchFamily="34" charset="-122"/>
                  <a:ea typeface="微软雅黑" pitchFamily="34" charset="-122"/>
                </a:rPr>
                <a:t>IP </a:t>
              </a:r>
              <a:r>
                <a:rPr kumimoji="1" lang="zh-CN" altLang="en-US" sz="900" b="1" dirty="0">
                  <a:latin typeface="微软雅黑" pitchFamily="34" charset="-122"/>
                  <a:ea typeface="微软雅黑" pitchFamily="34" charset="-122"/>
                </a:rPr>
                <a:t>数据报</a:t>
              </a:r>
            </a:p>
          </p:txBody>
        </p:sp>
        <p:sp>
          <p:nvSpPr>
            <p:cNvPr id="198" name="Rectangle 73"/>
            <p:cNvSpPr>
              <a:spLocks noChangeArrowheads="1"/>
            </p:cNvSpPr>
            <p:nvPr/>
          </p:nvSpPr>
          <p:spPr bwMode="auto">
            <a:xfrm>
              <a:off x="1669173" y="2853755"/>
              <a:ext cx="1520296" cy="304800"/>
            </a:xfrm>
            <a:prstGeom prst="rect">
              <a:avLst/>
            </a:prstGeom>
            <a:solidFill>
              <a:srgbClr val="99FFCC"/>
            </a:solidFill>
            <a:ln w="12700">
              <a:solidFill>
                <a:schemeClr val="tx1"/>
              </a:solidFill>
              <a:miter lim="800000"/>
              <a:headEnd/>
              <a:tailEnd/>
            </a:ln>
            <a:effectLst/>
          </p:spPr>
          <p:txBody>
            <a:bodyPr wrap="none" anchor="ctr"/>
            <a:lstStyle/>
            <a:p>
              <a:pPr algn="ctr" defTabSz="762000" eaLnBrk="0" hangingPunct="0"/>
              <a:endParaRPr kumimoji="1" lang="zh-CN" altLang="zh-CN" sz="1200" b="1">
                <a:solidFill>
                  <a:srgbClr val="000099"/>
                </a:solidFill>
                <a:latin typeface="微软雅黑" pitchFamily="34" charset="-122"/>
                <a:ea typeface="微软雅黑" pitchFamily="34" charset="-122"/>
              </a:endParaRPr>
            </a:p>
          </p:txBody>
        </p:sp>
        <p:sp>
          <p:nvSpPr>
            <p:cNvPr id="199" name="Rectangle 74"/>
            <p:cNvSpPr>
              <a:spLocks noChangeArrowheads="1"/>
            </p:cNvSpPr>
            <p:nvPr/>
          </p:nvSpPr>
          <p:spPr bwMode="auto">
            <a:xfrm>
              <a:off x="1529915" y="2855547"/>
              <a:ext cx="1842062" cy="3690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txBody>
            <a:bodyPr wrap="none" lIns="90488" tIns="44450" rIns="90488" bIns="44450">
              <a:spAutoFit/>
            </a:bodyPr>
            <a:lstStyle/>
            <a:p>
              <a:pPr defTabSz="762000" eaLnBrk="0" hangingPunct="0">
                <a:lnSpc>
                  <a:spcPct val="85000"/>
                </a:lnSpc>
              </a:pPr>
              <a:r>
                <a:rPr kumimoji="1" lang="en-US" altLang="zh-CN" sz="900" b="1" dirty="0">
                  <a:latin typeface="微软雅黑" pitchFamily="34" charset="-122"/>
                  <a:ea typeface="微软雅黑" pitchFamily="34" charset="-122"/>
                </a:rPr>
                <a:t>1010…  …0110</a:t>
              </a:r>
            </a:p>
          </p:txBody>
        </p:sp>
        <p:sp>
          <p:nvSpPr>
            <p:cNvPr id="200" name="AutoShape 75"/>
            <p:cNvSpPr>
              <a:spLocks noChangeArrowheads="1"/>
            </p:cNvSpPr>
            <p:nvPr/>
          </p:nvSpPr>
          <p:spPr bwMode="auto">
            <a:xfrm>
              <a:off x="2267661" y="2701355"/>
              <a:ext cx="330200" cy="334962"/>
            </a:xfrm>
            <a:prstGeom prst="downArrow">
              <a:avLst>
                <a:gd name="adj1" fmla="val 50000"/>
                <a:gd name="adj2" fmla="val 43231"/>
              </a:avLst>
            </a:prstGeom>
            <a:solidFill>
              <a:srgbClr val="FFFF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sz="1200" b="1">
                <a:solidFill>
                  <a:srgbClr val="000099"/>
                </a:solidFill>
                <a:latin typeface="微软雅黑" pitchFamily="34" charset="-122"/>
                <a:ea typeface="微软雅黑" pitchFamily="34" charset="-122"/>
              </a:endParaRPr>
            </a:p>
          </p:txBody>
        </p:sp>
        <p:sp>
          <p:nvSpPr>
            <p:cNvPr id="201" name="Rectangle 76"/>
            <p:cNvSpPr>
              <a:spLocks noChangeArrowheads="1"/>
            </p:cNvSpPr>
            <p:nvPr/>
          </p:nvSpPr>
          <p:spPr bwMode="auto">
            <a:xfrm>
              <a:off x="1891026" y="2269218"/>
              <a:ext cx="1073150" cy="280987"/>
            </a:xfrm>
            <a:prstGeom prst="rect">
              <a:avLst/>
            </a:prstGeom>
            <a:solidFill>
              <a:srgbClr val="00B0F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202" name="AutoShape 77"/>
            <p:cNvSpPr>
              <a:spLocks noChangeArrowheads="1"/>
            </p:cNvSpPr>
            <p:nvPr/>
          </p:nvSpPr>
          <p:spPr bwMode="auto">
            <a:xfrm>
              <a:off x="1897905" y="1948881"/>
              <a:ext cx="1073150" cy="369887"/>
            </a:xfrm>
            <a:prstGeom prst="downArrow">
              <a:avLst>
                <a:gd name="adj1" fmla="val 65389"/>
                <a:gd name="adj2" fmla="val 39394"/>
              </a:avLst>
            </a:prstGeom>
            <a:solidFill>
              <a:srgbClr val="FFFF00"/>
            </a:solidFill>
            <a:ln w="12700">
              <a:solidFill>
                <a:schemeClr val="tx1"/>
              </a:solidFill>
              <a:miter lim="800000"/>
              <a:headEnd/>
              <a:tailEnd/>
            </a:ln>
            <a:effectLst/>
          </p:spPr>
          <p:txBody>
            <a:bodyPr vert="eaVert" wrap="none" anchor="ctr"/>
            <a:lstStyle/>
            <a:p>
              <a:endParaRPr lang="zh-CN" altLang="en-US" sz="1200" b="1">
                <a:solidFill>
                  <a:srgbClr val="000099"/>
                </a:solidFill>
                <a:latin typeface="微软雅黑" pitchFamily="34" charset="-122"/>
                <a:ea typeface="微软雅黑" pitchFamily="34" charset="-122"/>
              </a:endParaRPr>
            </a:p>
          </p:txBody>
        </p:sp>
        <p:sp>
          <p:nvSpPr>
            <p:cNvPr id="203" name="Text Box 78"/>
            <p:cNvSpPr txBox="1">
              <a:spLocks noChangeArrowheads="1"/>
            </p:cNvSpPr>
            <p:nvPr/>
          </p:nvSpPr>
          <p:spPr bwMode="auto">
            <a:xfrm>
              <a:off x="1047911" y="2165391"/>
              <a:ext cx="569531" cy="4659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zh-CN" altLang="en-US" sz="1200" b="1" dirty="0">
                  <a:solidFill>
                    <a:srgbClr val="CC00CC"/>
                  </a:solidFill>
                  <a:latin typeface="微软雅黑" pitchFamily="34" charset="-122"/>
                  <a:ea typeface="微软雅黑" pitchFamily="34" charset="-122"/>
                </a:rPr>
                <a:t>帧</a:t>
              </a:r>
            </a:p>
          </p:txBody>
        </p:sp>
        <p:sp>
          <p:nvSpPr>
            <p:cNvPr id="204" name="Rectangle 79"/>
            <p:cNvSpPr>
              <a:spLocks noChangeArrowheads="1"/>
            </p:cNvSpPr>
            <p:nvPr/>
          </p:nvSpPr>
          <p:spPr bwMode="auto">
            <a:xfrm>
              <a:off x="2068457" y="1889294"/>
              <a:ext cx="695736" cy="3840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900" b="1" dirty="0">
                  <a:latin typeface="微软雅黑" pitchFamily="34" charset="-122"/>
                  <a:ea typeface="微软雅黑" pitchFamily="34" charset="-122"/>
                </a:rPr>
                <a:t>装入</a:t>
              </a:r>
            </a:p>
          </p:txBody>
        </p:sp>
        <p:sp>
          <p:nvSpPr>
            <p:cNvPr id="205" name="Line 80"/>
            <p:cNvSpPr>
              <a:spLocks noChangeShapeType="1"/>
            </p:cNvSpPr>
            <p:nvPr/>
          </p:nvSpPr>
          <p:spPr bwMode="auto">
            <a:xfrm>
              <a:off x="1885867" y="2248917"/>
              <a:ext cx="0" cy="285750"/>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206" name="Line 81"/>
            <p:cNvSpPr>
              <a:spLocks noChangeShapeType="1"/>
            </p:cNvSpPr>
            <p:nvPr/>
          </p:nvSpPr>
          <p:spPr bwMode="auto">
            <a:xfrm>
              <a:off x="2959017" y="2250505"/>
              <a:ext cx="0" cy="285750"/>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grpSp>
      <p:sp>
        <p:nvSpPr>
          <p:cNvPr id="2" name="灯片编号占位符 1">
            <a:extLst>
              <a:ext uri="{FF2B5EF4-FFF2-40B4-BE49-F238E27FC236}">
                <a16:creationId xmlns:a16="http://schemas.microsoft.com/office/drawing/2014/main" id="{C2D29A2C-680C-43F1-AF4C-D133855E05A4}"/>
              </a:ext>
            </a:extLst>
          </p:cNvPr>
          <p:cNvSpPr>
            <a:spLocks noGrp="1"/>
          </p:cNvSpPr>
          <p:nvPr>
            <p:ph type="sldNum" sz="quarter" idx="12"/>
          </p:nvPr>
        </p:nvSpPr>
        <p:spPr/>
        <p:txBody>
          <a:bodyPr/>
          <a:lstStyle/>
          <a:p>
            <a:fld id="{C485880C-E2C3-4DAB-AE74-D9BE691626AC}" type="slidenum">
              <a:rPr lang="zh-CN" altLang="en-US" smtClean="0"/>
              <a:pPr/>
              <a:t>12</a:t>
            </a:fld>
            <a:endParaRPr lang="zh-CN" altLang="en-US"/>
          </a:p>
        </p:txBody>
      </p:sp>
    </p:spTree>
    <p:extLst>
      <p:ext uri="{BB962C8B-B14F-4D97-AF65-F5344CB8AC3E}">
        <p14:creationId xmlns:p14="http://schemas.microsoft.com/office/powerpoint/2010/main" val="2734662551"/>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mph" presetSubtype="0" nodeType="clickEffect">
                                  <p:stCondLst>
                                    <p:cond delay="0"/>
                                  </p:stCondLst>
                                  <p:endCondLst>
                                    <p:cond evt="onNext" delay="0">
                                      <p:tgtEl>
                                        <p:sldTgt/>
                                      </p:tgtEl>
                                    </p:cond>
                                  </p:endCondLst>
                                  <p:childTnLst>
                                    <p:set>
                                      <p:cBhvr rctx="PPT">
                                        <p:cTn id="6" dur="indefinite"/>
                                        <p:tgtEl>
                                          <p:spTgt spid="153"/>
                                        </p:tgtEl>
                                        <p:attrNameLst>
                                          <p:attrName>style.opacity</p:attrName>
                                        </p:attrNameLst>
                                      </p:cBhvr>
                                      <p:to>
                                        <p:strVal val="0.25"/>
                                      </p:to>
                                    </p:set>
                                    <p:animEffect filter="image" prLst="opacity: 0.25">
                                      <p:cBhvr rctx="IE">
                                        <p:cTn id="7" dur="indefinite"/>
                                        <p:tgtEl>
                                          <p:spTgt spid="153"/>
                                        </p:tgtEl>
                                      </p:cBhvr>
                                    </p:animEffect>
                                  </p:childTnLst>
                                </p:cTn>
                              </p:par>
                            </p:childTnLst>
                          </p:cTn>
                        </p:par>
                        <p:par>
                          <p:cTn id="8" fill="hold">
                            <p:stCondLst>
                              <p:cond delay="0"/>
                            </p:stCondLst>
                            <p:childTnLst>
                              <p:par>
                                <p:cTn id="9" presetID="22" presetClass="entr" presetSubtype="1" fill="hold" nodeType="afterEffect">
                                  <p:stCondLst>
                                    <p:cond delay="0"/>
                                  </p:stCondLst>
                                  <p:childTnLst>
                                    <p:set>
                                      <p:cBhvr>
                                        <p:cTn id="10" dur="1" fill="hold">
                                          <p:stCondLst>
                                            <p:cond delay="0"/>
                                          </p:stCondLst>
                                        </p:cTn>
                                        <p:tgtEl>
                                          <p:spTgt spid="132"/>
                                        </p:tgtEl>
                                        <p:attrNameLst>
                                          <p:attrName>style.visibility</p:attrName>
                                        </p:attrNameLst>
                                      </p:cBhvr>
                                      <p:to>
                                        <p:strVal val="visible"/>
                                      </p:to>
                                    </p:set>
                                    <p:animEffect transition="in" filter="wipe(up)">
                                      <p:cBhvr>
                                        <p:cTn id="11" dur="1000"/>
                                        <p:tgtEl>
                                          <p:spTgt spid="1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AutoShape 5"/>
          <p:cNvSpPr>
            <a:spLocks noChangeArrowheads="1"/>
          </p:cNvSpPr>
          <p:nvPr/>
        </p:nvSpPr>
        <p:spPr bwMode="auto">
          <a:xfrm>
            <a:off x="502919" y="636004"/>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3961781" y="612914"/>
            <a:ext cx="121058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广播风暴</a:t>
            </a:r>
            <a:endParaRPr lang="fr-FR" altLang="zh-CN" sz="2000" b="1" dirty="0">
              <a:solidFill>
                <a:schemeClr val="bg1"/>
              </a:solidFill>
              <a:latin typeface="微软雅黑" pitchFamily="34" charset="-122"/>
              <a:ea typeface="微软雅黑" pitchFamily="34" charset="-122"/>
            </a:endParaRPr>
          </a:p>
        </p:txBody>
      </p:sp>
      <p:sp>
        <p:nvSpPr>
          <p:cNvPr id="2" name="矩形 1"/>
          <p:cNvSpPr/>
          <p:nvPr/>
        </p:nvSpPr>
        <p:spPr>
          <a:xfrm>
            <a:off x="3111008" y="1093783"/>
            <a:ext cx="3005951" cy="400110"/>
          </a:xfrm>
          <a:prstGeom prst="rect">
            <a:avLst/>
          </a:prstGeom>
          <a:solidFill>
            <a:srgbClr val="C00000"/>
          </a:solidFill>
          <a:ln>
            <a:noFill/>
          </a:ln>
        </p:spPr>
        <p:style>
          <a:lnRef idx="1">
            <a:schemeClr val="accent2"/>
          </a:lnRef>
          <a:fillRef idx="3">
            <a:schemeClr val="accent2"/>
          </a:fillRef>
          <a:effectRef idx="2">
            <a:schemeClr val="accent2"/>
          </a:effectRef>
          <a:fontRef idx="minor">
            <a:schemeClr val="lt1"/>
          </a:fontRef>
        </p:style>
        <p:txBody>
          <a:bodyPr wrap="none">
            <a:spAutoFit/>
          </a:bodyPr>
          <a:lstStyle/>
          <a:p>
            <a:r>
              <a:rPr lang="zh-CN" altLang="en-US" sz="2000" b="1" dirty="0">
                <a:latin typeface="微软雅黑" panose="020B0503020204020204" pitchFamily="34" charset="-122"/>
                <a:ea typeface="微软雅黑" panose="020B0503020204020204" pitchFamily="34" charset="-122"/>
              </a:rPr>
              <a:t>一个以太网是一个广播域</a:t>
            </a:r>
          </a:p>
        </p:txBody>
      </p:sp>
      <p:sp>
        <p:nvSpPr>
          <p:cNvPr id="49" name="AutoShape 42"/>
          <p:cNvSpPr>
            <a:spLocks noChangeArrowheads="1"/>
          </p:cNvSpPr>
          <p:nvPr/>
        </p:nvSpPr>
        <p:spPr bwMode="auto">
          <a:xfrm>
            <a:off x="1025236" y="1589337"/>
            <a:ext cx="7093528" cy="2095972"/>
          </a:xfrm>
          <a:prstGeom prst="roundRect">
            <a:avLst>
              <a:gd name="adj" fmla="val 16667"/>
            </a:avLst>
          </a:prstGeom>
          <a:solidFill>
            <a:srgbClr val="66FFFF"/>
          </a:solidFill>
          <a:ln w="12700">
            <a:solidFill>
              <a:schemeClr val="tx1"/>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96" name="矩形 95"/>
          <p:cNvSpPr/>
          <p:nvPr/>
        </p:nvSpPr>
        <p:spPr>
          <a:xfrm>
            <a:off x="2389903" y="3722392"/>
            <a:ext cx="4629734" cy="369332"/>
          </a:xfrm>
          <a:prstGeom prst="rect">
            <a:avLst/>
          </a:prstGeom>
        </p:spPr>
        <p:txBody>
          <a:bodyPr wrap="square">
            <a:spAutoFit/>
          </a:bodyPr>
          <a:lstStyle/>
          <a:p>
            <a:pPr algn="ctr"/>
            <a:r>
              <a:rPr lang="zh-CN" altLang="en-US" b="1" dirty="0">
                <a:latin typeface="微软雅黑" pitchFamily="34" charset="-122"/>
                <a:ea typeface="微软雅黑" pitchFamily="34" charset="-122"/>
              </a:rPr>
              <a:t>交换机之间的冗余链路形成广播风暴</a:t>
            </a:r>
          </a:p>
        </p:txBody>
      </p:sp>
      <p:sp>
        <p:nvSpPr>
          <p:cNvPr id="128" name="Text Box 50"/>
          <p:cNvSpPr txBox="1">
            <a:spLocks noChangeArrowheads="1"/>
          </p:cNvSpPr>
          <p:nvPr/>
        </p:nvSpPr>
        <p:spPr bwMode="auto">
          <a:xfrm>
            <a:off x="1421374" y="3377532"/>
            <a:ext cx="723276"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400" b="1" dirty="0">
                <a:solidFill>
                  <a:srgbClr val="C00000"/>
                </a:solidFill>
                <a:latin typeface="微软雅黑" pitchFamily="34" charset="-122"/>
                <a:ea typeface="微软雅黑" pitchFamily="34" charset="-122"/>
              </a:rPr>
              <a:t>广播域</a:t>
            </a:r>
          </a:p>
        </p:txBody>
      </p:sp>
      <p:grpSp>
        <p:nvGrpSpPr>
          <p:cNvPr id="11" name="组合 10"/>
          <p:cNvGrpSpPr/>
          <p:nvPr/>
        </p:nvGrpSpPr>
        <p:grpSpPr>
          <a:xfrm>
            <a:off x="2389902" y="1686720"/>
            <a:ext cx="4182457" cy="1882998"/>
            <a:chOff x="1724891" y="1677484"/>
            <a:chExt cx="4182457" cy="1882998"/>
          </a:xfrm>
        </p:grpSpPr>
        <p:sp>
          <p:nvSpPr>
            <p:cNvPr id="89" name="Line 53"/>
            <p:cNvSpPr>
              <a:spLocks noChangeShapeType="1"/>
            </p:cNvSpPr>
            <p:nvPr/>
          </p:nvSpPr>
          <p:spPr bwMode="auto">
            <a:xfrm flipH="1" flipV="1">
              <a:off x="2010940" y="3078466"/>
              <a:ext cx="871042" cy="1"/>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90" name="Line 54"/>
            <p:cNvSpPr>
              <a:spLocks noChangeShapeType="1"/>
            </p:cNvSpPr>
            <p:nvPr/>
          </p:nvSpPr>
          <p:spPr bwMode="auto">
            <a:xfrm flipH="1" flipV="1">
              <a:off x="1967768" y="2206020"/>
              <a:ext cx="944892" cy="811869"/>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pic>
          <p:nvPicPr>
            <p:cNvPr id="79"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24891" y="2912660"/>
              <a:ext cx="413730" cy="413730"/>
            </a:xfrm>
            <a:prstGeom prst="rect">
              <a:avLst/>
            </a:prstGeom>
            <a:noFill/>
            <a:extLst>
              <a:ext uri="{909E8E84-426E-40DD-AFC4-6F175D3DCCD1}">
                <a14:hiddenFill xmlns:a14="http://schemas.microsoft.com/office/drawing/2010/main">
                  <a:solidFill>
                    <a:srgbClr val="FFFFFF"/>
                  </a:solidFill>
                </a14:hiddenFill>
              </a:ext>
            </a:extLst>
          </p:spPr>
        </p:pic>
        <p:pic>
          <p:nvPicPr>
            <p:cNvPr id="81"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24891" y="2038411"/>
              <a:ext cx="413730" cy="413730"/>
            </a:xfrm>
            <a:prstGeom prst="rect">
              <a:avLst/>
            </a:prstGeom>
            <a:noFill/>
            <a:extLst>
              <a:ext uri="{909E8E84-426E-40DD-AFC4-6F175D3DCCD1}">
                <a14:hiddenFill xmlns:a14="http://schemas.microsoft.com/office/drawing/2010/main">
                  <a:solidFill>
                    <a:srgbClr val="FFFFFF"/>
                  </a:solidFill>
                </a14:hiddenFill>
              </a:ext>
            </a:extLst>
          </p:spPr>
        </p:pic>
        <p:sp>
          <p:nvSpPr>
            <p:cNvPr id="82" name="Line 48"/>
            <p:cNvSpPr>
              <a:spLocks noChangeShapeType="1"/>
            </p:cNvSpPr>
            <p:nvPr/>
          </p:nvSpPr>
          <p:spPr bwMode="auto">
            <a:xfrm>
              <a:off x="3008105" y="3096710"/>
              <a:ext cx="1652473"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5" name="矩形 84"/>
            <p:cNvSpPr/>
            <p:nvPr/>
          </p:nvSpPr>
          <p:spPr>
            <a:xfrm>
              <a:off x="2599052" y="3283483"/>
              <a:ext cx="646331" cy="276999"/>
            </a:xfrm>
            <a:prstGeom prst="rect">
              <a:avLst/>
            </a:prstGeom>
          </p:spPr>
          <p:txBody>
            <a:bodyPr wrap="none">
              <a:spAutoFit/>
            </a:bodyPr>
            <a:lstStyle/>
            <a:p>
              <a:r>
                <a:rPr lang="zh-CN" altLang="en-US" sz="1200" b="1" dirty="0">
                  <a:solidFill>
                    <a:srgbClr val="0000FF"/>
                  </a:solidFill>
                  <a:latin typeface="微软雅黑" pitchFamily="34" charset="-122"/>
                  <a:ea typeface="微软雅黑" pitchFamily="34" charset="-122"/>
                </a:rPr>
                <a:t>交换机</a:t>
              </a:r>
            </a:p>
          </p:txBody>
        </p:sp>
        <p:sp>
          <p:nvSpPr>
            <p:cNvPr id="86" name="矩形 85"/>
            <p:cNvSpPr/>
            <p:nvPr/>
          </p:nvSpPr>
          <p:spPr>
            <a:xfrm>
              <a:off x="4337414" y="3283483"/>
              <a:ext cx="646331" cy="276999"/>
            </a:xfrm>
            <a:prstGeom prst="rect">
              <a:avLst/>
            </a:prstGeom>
          </p:spPr>
          <p:txBody>
            <a:bodyPr wrap="none">
              <a:spAutoFit/>
            </a:bodyPr>
            <a:lstStyle/>
            <a:p>
              <a:r>
                <a:rPr lang="zh-CN" altLang="en-US" sz="1200" b="1" dirty="0">
                  <a:solidFill>
                    <a:srgbClr val="0000FF"/>
                  </a:solidFill>
                  <a:latin typeface="微软雅黑" pitchFamily="34" charset="-122"/>
                  <a:ea typeface="微软雅黑" pitchFamily="34" charset="-122"/>
                </a:rPr>
                <a:t>交换机</a:t>
              </a:r>
            </a:p>
          </p:txBody>
        </p:sp>
        <p:sp>
          <p:nvSpPr>
            <p:cNvPr id="102" name="矩形 101"/>
            <p:cNvSpPr/>
            <p:nvPr/>
          </p:nvSpPr>
          <p:spPr>
            <a:xfrm>
              <a:off x="3649202" y="1677484"/>
              <a:ext cx="646331" cy="276999"/>
            </a:xfrm>
            <a:prstGeom prst="rect">
              <a:avLst/>
            </a:prstGeom>
          </p:spPr>
          <p:txBody>
            <a:bodyPr wrap="none">
              <a:spAutoFit/>
            </a:bodyPr>
            <a:lstStyle/>
            <a:p>
              <a:r>
                <a:rPr lang="zh-CN" altLang="en-US" sz="1200" b="1" dirty="0">
                  <a:solidFill>
                    <a:srgbClr val="0000FF"/>
                  </a:solidFill>
                  <a:latin typeface="微软雅黑" pitchFamily="34" charset="-122"/>
                  <a:ea typeface="微软雅黑" pitchFamily="34" charset="-122"/>
                </a:rPr>
                <a:t>交换机</a:t>
              </a:r>
            </a:p>
          </p:txBody>
        </p:sp>
        <p:sp>
          <p:nvSpPr>
            <p:cNvPr id="103" name="Line 48"/>
            <p:cNvSpPr>
              <a:spLocks noChangeShapeType="1"/>
            </p:cNvSpPr>
            <p:nvPr/>
          </p:nvSpPr>
          <p:spPr bwMode="auto">
            <a:xfrm flipV="1">
              <a:off x="3111007" y="2191432"/>
              <a:ext cx="778567" cy="826459"/>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4" name="Line 48"/>
            <p:cNvSpPr>
              <a:spLocks noChangeShapeType="1"/>
            </p:cNvSpPr>
            <p:nvPr/>
          </p:nvSpPr>
          <p:spPr bwMode="auto">
            <a:xfrm flipH="1" flipV="1">
              <a:off x="3961781" y="2191432"/>
              <a:ext cx="773174" cy="826458"/>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pic>
          <p:nvPicPr>
            <p:cNvPr id="84" name="Picture 4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84636" y="2919547"/>
              <a:ext cx="603452" cy="402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5" name="Line 53"/>
            <p:cNvSpPr>
              <a:spLocks noChangeShapeType="1"/>
            </p:cNvSpPr>
            <p:nvPr/>
          </p:nvSpPr>
          <p:spPr bwMode="auto">
            <a:xfrm flipV="1">
              <a:off x="4819084" y="3078466"/>
              <a:ext cx="871042" cy="1"/>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106" name="Line 54"/>
            <p:cNvSpPr>
              <a:spLocks noChangeShapeType="1"/>
            </p:cNvSpPr>
            <p:nvPr/>
          </p:nvSpPr>
          <p:spPr bwMode="auto">
            <a:xfrm>
              <a:off x="3961781" y="2120288"/>
              <a:ext cx="1423019" cy="1"/>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pic>
          <p:nvPicPr>
            <p:cNvPr id="107"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93618" y="2912660"/>
              <a:ext cx="413730" cy="413730"/>
            </a:xfrm>
            <a:prstGeom prst="rect">
              <a:avLst/>
            </a:prstGeom>
            <a:noFill/>
            <a:extLst>
              <a:ext uri="{909E8E84-426E-40DD-AFC4-6F175D3DCCD1}">
                <a14:hiddenFill xmlns:a14="http://schemas.microsoft.com/office/drawing/2010/main">
                  <a:solidFill>
                    <a:srgbClr val="FFFFFF"/>
                  </a:solidFill>
                </a14:hiddenFill>
              </a:ext>
            </a:extLst>
          </p:spPr>
        </p:pic>
        <p:pic>
          <p:nvPicPr>
            <p:cNvPr id="108"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84384" y="1927498"/>
              <a:ext cx="413730" cy="413730"/>
            </a:xfrm>
            <a:prstGeom prst="rect">
              <a:avLst/>
            </a:prstGeom>
            <a:noFill/>
            <a:extLst>
              <a:ext uri="{909E8E84-426E-40DD-AFC4-6F175D3DCCD1}">
                <a14:hiddenFill xmlns:a14="http://schemas.microsoft.com/office/drawing/2010/main">
                  <a:solidFill>
                    <a:srgbClr val="FFFFFF"/>
                  </a:solidFill>
                </a14:hiddenFill>
              </a:ext>
            </a:extLst>
          </p:spPr>
        </p:pic>
        <p:pic>
          <p:nvPicPr>
            <p:cNvPr id="101" name="Picture 4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36070" y="1933213"/>
              <a:ext cx="603452" cy="402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3" name="Picture 4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12471" y="2919547"/>
              <a:ext cx="603452" cy="402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0" name="椭圆 9"/>
          <p:cNvSpPr/>
          <p:nvPr/>
        </p:nvSpPr>
        <p:spPr>
          <a:xfrm>
            <a:off x="4002974" y="2600479"/>
            <a:ext cx="322443" cy="318695"/>
          </a:xfrm>
          <a:prstGeom prst="ellipse">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左箭头 11"/>
          <p:cNvSpPr/>
          <p:nvPr/>
        </p:nvSpPr>
        <p:spPr>
          <a:xfrm>
            <a:off x="5172369" y="1924508"/>
            <a:ext cx="406395" cy="197027"/>
          </a:xfrm>
          <a:prstGeom prst="leftArrow">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灯片编号占位符 2">
            <a:extLst>
              <a:ext uri="{FF2B5EF4-FFF2-40B4-BE49-F238E27FC236}">
                <a16:creationId xmlns:a16="http://schemas.microsoft.com/office/drawing/2014/main" id="{9E56FBDB-0A58-4C59-AA99-5E00C896348A}"/>
              </a:ext>
            </a:extLst>
          </p:cNvPr>
          <p:cNvSpPr>
            <a:spLocks noGrp="1"/>
          </p:cNvSpPr>
          <p:nvPr>
            <p:ph type="sldNum" sz="quarter" idx="12"/>
          </p:nvPr>
        </p:nvSpPr>
        <p:spPr/>
        <p:txBody>
          <a:bodyPr/>
          <a:lstStyle/>
          <a:p>
            <a:fld id="{C485880C-E2C3-4DAB-AE74-D9BE691626AC}" type="slidenum">
              <a:rPr lang="zh-CN" altLang="en-US" smtClean="0"/>
              <a:pPr/>
              <a:t>120</a:t>
            </a:fld>
            <a:endParaRPr lang="zh-CN" altLang="en-US"/>
          </a:p>
        </p:txBody>
      </p:sp>
    </p:spTree>
    <p:extLst>
      <p:ext uri="{BB962C8B-B14F-4D97-AF65-F5344CB8AC3E}">
        <p14:creationId xmlns:p14="http://schemas.microsoft.com/office/powerpoint/2010/main" val="3633468398"/>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right)">
                                      <p:cBhvr>
                                        <p:cTn id="7" dur="2000"/>
                                        <p:tgtEl>
                                          <p:spTgt spid="12"/>
                                        </p:tgtEl>
                                      </p:cBhvr>
                                    </p:animEffect>
                                  </p:childTnLst>
                                </p:cTn>
                              </p:par>
                            </p:childTnLst>
                          </p:cTn>
                        </p:par>
                        <p:par>
                          <p:cTn id="8" fill="hold">
                            <p:stCondLst>
                              <p:cond delay="2000"/>
                            </p:stCondLst>
                            <p:childTnLst>
                              <p:par>
                                <p:cTn id="9" presetID="1" presetClass="entr" presetSubtype="0" fill="hold" grpId="1" nodeType="after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par>
                          <p:cTn id="11" fill="hold">
                            <p:stCondLst>
                              <p:cond delay="2000"/>
                            </p:stCondLst>
                            <p:childTnLst>
                              <p:par>
                                <p:cTn id="12" presetID="13" presetClass="path" presetSubtype="0" repeatCount="indefinite" fill="hold" grpId="0" nodeType="afterEffect">
                                  <p:stCondLst>
                                    <p:cond delay="0"/>
                                  </p:stCondLst>
                                  <p:endCondLst>
                                    <p:cond evt="onNext" delay="0">
                                      <p:tgtEl>
                                        <p:sldTgt/>
                                      </p:tgtEl>
                                    </p:cond>
                                  </p:endCondLst>
                                  <p:childTnLst>
                                    <p:animMotion origin="layout" path="M 0.04427 -0.07068 L 0.11163 0.04444 L -0.02205 0.04444 L 0.04427 -0.07068 Z " pathEditMode="relative" rAng="0" ptsTypes="AAAA">
                                      <p:cBhvr>
                                        <p:cTn id="13" dur="3000" fill="hold"/>
                                        <p:tgtEl>
                                          <p:spTgt spid="10"/>
                                        </p:tgtEl>
                                        <p:attrNameLst>
                                          <p:attrName>ppt_x</p:attrName>
                                          <p:attrName>ppt_y</p:attrName>
                                        </p:attrNameLst>
                                      </p:cBhvr>
                                      <p:rCtr x="52" y="574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P spid="12" grpId="0" animBg="1"/>
    </p:bld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AutoShape 5"/>
          <p:cNvSpPr>
            <a:spLocks noChangeArrowheads="1"/>
          </p:cNvSpPr>
          <p:nvPr/>
        </p:nvSpPr>
        <p:spPr bwMode="auto">
          <a:xfrm>
            <a:off x="502919" y="636004"/>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3961781" y="612914"/>
            <a:ext cx="121058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安全问题</a:t>
            </a:r>
            <a:endParaRPr lang="fr-FR" altLang="zh-CN" sz="2000" b="1" dirty="0">
              <a:solidFill>
                <a:schemeClr val="bg1"/>
              </a:solidFill>
              <a:latin typeface="微软雅黑" pitchFamily="34" charset="-122"/>
              <a:ea typeface="微软雅黑" pitchFamily="34" charset="-122"/>
            </a:endParaRPr>
          </a:p>
        </p:txBody>
      </p:sp>
      <p:sp>
        <p:nvSpPr>
          <p:cNvPr id="2" name="矩形 1"/>
          <p:cNvSpPr/>
          <p:nvPr/>
        </p:nvSpPr>
        <p:spPr>
          <a:xfrm>
            <a:off x="1482811" y="1060531"/>
            <a:ext cx="6116594" cy="707886"/>
          </a:xfrm>
          <a:prstGeom prst="rect">
            <a:avLst/>
          </a:prstGeom>
          <a:solidFill>
            <a:srgbClr val="FFCC66"/>
          </a:solidFill>
          <a:ln>
            <a:noFill/>
          </a:ln>
        </p:spPr>
        <p:style>
          <a:lnRef idx="1">
            <a:schemeClr val="accent2"/>
          </a:lnRef>
          <a:fillRef idx="3">
            <a:schemeClr val="accent2"/>
          </a:fillRef>
          <a:effectRef idx="2">
            <a:schemeClr val="accent2"/>
          </a:effectRef>
          <a:fontRef idx="minor">
            <a:schemeClr val="lt1"/>
          </a:fontRef>
        </p:style>
        <p:txBody>
          <a:bodyPr wrap="square">
            <a:spAutoFit/>
          </a:bodyPr>
          <a:lstStyle/>
          <a:p>
            <a:pPr>
              <a:lnSpc>
                <a:spcPts val="2400"/>
              </a:lnSpc>
            </a:pPr>
            <a:r>
              <a:rPr lang="zh-CN" altLang="en-US" b="1" dirty="0">
                <a:solidFill>
                  <a:schemeClr val="tx1"/>
                </a:solidFill>
                <a:latin typeface="微软雅黑" panose="020B0503020204020204" pitchFamily="34" charset="-122"/>
                <a:ea typeface="微软雅黑" panose="020B0503020204020204" pitchFamily="34" charset="-122"/>
              </a:rPr>
              <a:t>交换机每个接口都处于一个</a:t>
            </a:r>
            <a:r>
              <a:rPr lang="zh-CN" altLang="en-US" b="1" dirty="0">
                <a:solidFill>
                  <a:srgbClr val="0000FF"/>
                </a:solidFill>
                <a:latin typeface="微软雅黑" panose="020B0503020204020204" pitchFamily="34" charset="-122"/>
                <a:ea typeface="微软雅黑" panose="020B0503020204020204" pitchFamily="34" charset="-122"/>
              </a:rPr>
              <a:t>独立的碰撞域</a:t>
            </a:r>
            <a:r>
              <a:rPr lang="zh-CN" altLang="en-US" b="1" dirty="0">
                <a:solidFill>
                  <a:schemeClr val="tx1"/>
                </a:solidFill>
                <a:latin typeface="微软雅黑" panose="020B0503020204020204" pitchFamily="34" charset="-122"/>
                <a:ea typeface="微软雅黑" panose="020B0503020204020204" pitchFamily="34" charset="-122"/>
              </a:rPr>
              <a:t>（或冲突域）中，但所有计算机都处于</a:t>
            </a:r>
            <a:r>
              <a:rPr lang="zh-CN" altLang="en-US" b="1" dirty="0">
                <a:solidFill>
                  <a:srgbClr val="0000FF"/>
                </a:solidFill>
                <a:latin typeface="微软雅黑" panose="020B0503020204020204" pitchFamily="34" charset="-122"/>
                <a:ea typeface="微软雅黑" panose="020B0503020204020204" pitchFamily="34" charset="-122"/>
              </a:rPr>
              <a:t>同一个广播域中。</a:t>
            </a:r>
          </a:p>
        </p:txBody>
      </p:sp>
      <p:sp>
        <p:nvSpPr>
          <p:cNvPr id="96" name="矩形 95"/>
          <p:cNvSpPr/>
          <p:nvPr/>
        </p:nvSpPr>
        <p:spPr>
          <a:xfrm>
            <a:off x="2399140" y="4265488"/>
            <a:ext cx="4629734" cy="369332"/>
          </a:xfrm>
          <a:prstGeom prst="rect">
            <a:avLst/>
          </a:prstGeom>
        </p:spPr>
        <p:txBody>
          <a:bodyPr wrap="square">
            <a:spAutoFit/>
          </a:bodyPr>
          <a:lstStyle/>
          <a:p>
            <a:pPr algn="ctr"/>
            <a:r>
              <a:rPr lang="zh-CN" altLang="en-US" b="1" dirty="0">
                <a:latin typeface="微软雅黑" pitchFamily="34" charset="-122"/>
                <a:ea typeface="微软雅黑" pitchFamily="34" charset="-122"/>
              </a:rPr>
              <a:t>无法隔离不同部门的通信</a:t>
            </a:r>
          </a:p>
        </p:txBody>
      </p:sp>
      <p:sp>
        <p:nvSpPr>
          <p:cNvPr id="28" name="AutoShape 42"/>
          <p:cNvSpPr>
            <a:spLocks noChangeArrowheads="1"/>
          </p:cNvSpPr>
          <p:nvPr/>
        </p:nvSpPr>
        <p:spPr bwMode="auto">
          <a:xfrm>
            <a:off x="1482811" y="1884072"/>
            <a:ext cx="6116594" cy="2373888"/>
          </a:xfrm>
          <a:prstGeom prst="roundRect">
            <a:avLst>
              <a:gd name="adj" fmla="val 16667"/>
            </a:avLst>
          </a:prstGeom>
          <a:solidFill>
            <a:srgbClr val="66FFFF"/>
          </a:solidFill>
          <a:ln w="12700">
            <a:solidFill>
              <a:schemeClr val="tx1"/>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29" name="Line 51"/>
          <p:cNvSpPr>
            <a:spLocks noChangeShapeType="1"/>
          </p:cNvSpPr>
          <p:nvPr/>
        </p:nvSpPr>
        <p:spPr bwMode="auto">
          <a:xfrm>
            <a:off x="5611516" y="3110349"/>
            <a:ext cx="832240" cy="66398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30" name="Line 53"/>
          <p:cNvSpPr>
            <a:spLocks noChangeShapeType="1"/>
          </p:cNvSpPr>
          <p:nvPr/>
        </p:nvSpPr>
        <p:spPr bwMode="auto">
          <a:xfrm flipV="1">
            <a:off x="5524734" y="3072786"/>
            <a:ext cx="1012905"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31" name="Line 54"/>
          <p:cNvSpPr>
            <a:spLocks noChangeShapeType="1"/>
          </p:cNvSpPr>
          <p:nvPr/>
        </p:nvSpPr>
        <p:spPr bwMode="auto">
          <a:xfrm flipV="1">
            <a:off x="5611516" y="2329413"/>
            <a:ext cx="832240" cy="71866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pic>
        <p:nvPicPr>
          <p:cNvPr id="32"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30774" y="3651549"/>
            <a:ext cx="413730" cy="413730"/>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30774" y="2889123"/>
            <a:ext cx="413730" cy="413730"/>
          </a:xfrm>
          <a:prstGeom prst="rect">
            <a:avLst/>
          </a:prstGeom>
          <a:noFill/>
          <a:extLst>
            <a:ext uri="{909E8E84-426E-40DD-AFC4-6F175D3DCCD1}">
              <a14:hiddenFill xmlns:a14="http://schemas.microsoft.com/office/drawing/2010/main">
                <a:solidFill>
                  <a:srgbClr val="FFFFFF"/>
                </a:solidFill>
              </a14:hiddenFill>
            </a:ext>
          </a:extLst>
        </p:spPr>
      </p:pic>
      <p:sp>
        <p:nvSpPr>
          <p:cNvPr id="34" name="Line 51"/>
          <p:cNvSpPr>
            <a:spLocks noChangeShapeType="1"/>
          </p:cNvSpPr>
          <p:nvPr/>
        </p:nvSpPr>
        <p:spPr bwMode="auto">
          <a:xfrm flipH="1">
            <a:off x="2580826" y="3110349"/>
            <a:ext cx="832240" cy="66398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35" name="Line 53"/>
          <p:cNvSpPr>
            <a:spLocks noChangeShapeType="1"/>
          </p:cNvSpPr>
          <p:nvPr/>
        </p:nvSpPr>
        <p:spPr bwMode="auto">
          <a:xfrm flipH="1" flipV="1">
            <a:off x="2543922" y="3083186"/>
            <a:ext cx="841195"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36" name="Line 54"/>
          <p:cNvSpPr>
            <a:spLocks noChangeShapeType="1"/>
          </p:cNvSpPr>
          <p:nvPr/>
        </p:nvSpPr>
        <p:spPr bwMode="auto">
          <a:xfrm flipH="1" flipV="1">
            <a:off x="2580826" y="2329413"/>
            <a:ext cx="832240" cy="71866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pic>
        <p:nvPicPr>
          <p:cNvPr id="37"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37058" y="2913837"/>
            <a:ext cx="413730" cy="413730"/>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37058" y="2122550"/>
            <a:ext cx="413730" cy="413730"/>
          </a:xfrm>
          <a:prstGeom prst="rect">
            <a:avLst/>
          </a:prstGeom>
          <a:noFill/>
          <a:extLst>
            <a:ext uri="{909E8E84-426E-40DD-AFC4-6F175D3DCCD1}">
              <a14:hiddenFill xmlns:a14="http://schemas.microsoft.com/office/drawing/2010/main">
                <a:solidFill>
                  <a:srgbClr val="FFFFFF"/>
                </a:solidFill>
              </a14:hiddenFill>
            </a:ext>
          </a:extLst>
        </p:spPr>
      </p:pic>
      <p:sp>
        <p:nvSpPr>
          <p:cNvPr id="39" name="Line 48"/>
          <p:cNvSpPr>
            <a:spLocks noChangeShapeType="1"/>
          </p:cNvSpPr>
          <p:nvPr/>
        </p:nvSpPr>
        <p:spPr bwMode="auto">
          <a:xfrm>
            <a:off x="3539189" y="3044181"/>
            <a:ext cx="1695950"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 name="矩形 39"/>
          <p:cNvSpPr/>
          <p:nvPr/>
        </p:nvSpPr>
        <p:spPr>
          <a:xfrm>
            <a:off x="3200775" y="2349704"/>
            <a:ext cx="646331" cy="461665"/>
          </a:xfrm>
          <a:prstGeom prst="rect">
            <a:avLst/>
          </a:prstGeom>
        </p:spPr>
        <p:txBody>
          <a:bodyPr wrap="none">
            <a:spAutoFit/>
          </a:bodyPr>
          <a:lstStyle/>
          <a:p>
            <a:r>
              <a:rPr lang="zh-CN" altLang="en-US" sz="1200" b="1" dirty="0">
                <a:latin typeface="微软雅黑" pitchFamily="34" charset="-122"/>
                <a:ea typeface="微软雅黑" pitchFamily="34" charset="-122"/>
              </a:rPr>
              <a:t>以太网</a:t>
            </a:r>
          </a:p>
          <a:p>
            <a:r>
              <a:rPr lang="zh-CN" altLang="en-US" sz="1200" b="1" dirty="0">
                <a:latin typeface="微软雅黑" pitchFamily="34" charset="-122"/>
                <a:ea typeface="微软雅黑" pitchFamily="34" charset="-122"/>
              </a:rPr>
              <a:t>交换机</a:t>
            </a:r>
          </a:p>
        </p:txBody>
      </p:sp>
      <p:sp>
        <p:nvSpPr>
          <p:cNvPr id="41" name="矩形 40"/>
          <p:cNvSpPr/>
          <p:nvPr/>
        </p:nvSpPr>
        <p:spPr>
          <a:xfrm>
            <a:off x="5235139" y="2349704"/>
            <a:ext cx="646331" cy="461665"/>
          </a:xfrm>
          <a:prstGeom prst="rect">
            <a:avLst/>
          </a:prstGeom>
        </p:spPr>
        <p:txBody>
          <a:bodyPr wrap="none">
            <a:spAutoFit/>
          </a:bodyPr>
          <a:lstStyle/>
          <a:p>
            <a:r>
              <a:rPr lang="zh-CN" altLang="en-US" sz="1200" b="1" dirty="0">
                <a:latin typeface="微软雅黑" pitchFamily="34" charset="-122"/>
                <a:ea typeface="微软雅黑" pitchFamily="34" charset="-122"/>
              </a:rPr>
              <a:t>以太网</a:t>
            </a:r>
          </a:p>
          <a:p>
            <a:r>
              <a:rPr lang="zh-CN" altLang="en-US" sz="1200" b="1" dirty="0">
                <a:latin typeface="微软雅黑" pitchFamily="34" charset="-122"/>
                <a:ea typeface="微软雅黑" pitchFamily="34" charset="-122"/>
              </a:rPr>
              <a:t>交换机</a:t>
            </a:r>
          </a:p>
        </p:txBody>
      </p:sp>
      <p:grpSp>
        <p:nvGrpSpPr>
          <p:cNvPr id="55" name="Group 202"/>
          <p:cNvGrpSpPr>
            <a:grpSpLocks/>
          </p:cNvGrpSpPr>
          <p:nvPr/>
        </p:nvGrpSpPr>
        <p:grpSpPr bwMode="auto">
          <a:xfrm>
            <a:off x="2324701" y="3549986"/>
            <a:ext cx="446578" cy="442268"/>
            <a:chOff x="630" y="3200"/>
            <a:chExt cx="627" cy="604"/>
          </a:xfrm>
        </p:grpSpPr>
        <p:sp>
          <p:nvSpPr>
            <p:cNvPr id="56" name="Freeform 203"/>
            <p:cNvSpPr>
              <a:spLocks/>
            </p:cNvSpPr>
            <p:nvPr/>
          </p:nvSpPr>
          <p:spPr bwMode="auto">
            <a:xfrm>
              <a:off x="666" y="3200"/>
              <a:ext cx="560" cy="456"/>
            </a:xfrm>
            <a:custGeom>
              <a:avLst/>
              <a:gdLst>
                <a:gd name="T0" fmla="*/ 529 w 10643"/>
                <a:gd name="T1" fmla="*/ 0 h 8672"/>
                <a:gd name="T2" fmla="*/ 534 w 10643"/>
                <a:gd name="T3" fmla="*/ 1 h 8672"/>
                <a:gd name="T4" fmla="*/ 539 w 10643"/>
                <a:gd name="T5" fmla="*/ 2 h 8672"/>
                <a:gd name="T6" fmla="*/ 543 w 10643"/>
                <a:gd name="T7" fmla="*/ 4 h 8672"/>
                <a:gd name="T8" fmla="*/ 547 w 10643"/>
                <a:gd name="T9" fmla="*/ 7 h 8672"/>
                <a:gd name="T10" fmla="*/ 551 w 10643"/>
                <a:gd name="T11" fmla="*/ 10 h 8672"/>
                <a:gd name="T12" fmla="*/ 554 w 10643"/>
                <a:gd name="T13" fmla="*/ 13 h 8672"/>
                <a:gd name="T14" fmla="*/ 556 w 10643"/>
                <a:gd name="T15" fmla="*/ 17 h 8672"/>
                <a:gd name="T16" fmla="*/ 558 w 10643"/>
                <a:gd name="T17" fmla="*/ 21 h 8672"/>
                <a:gd name="T18" fmla="*/ 559 w 10643"/>
                <a:gd name="T19" fmla="*/ 26 h 8672"/>
                <a:gd name="T20" fmla="*/ 560 w 10643"/>
                <a:gd name="T21" fmla="*/ 31 h 8672"/>
                <a:gd name="T22" fmla="*/ 560 w 10643"/>
                <a:gd name="T23" fmla="*/ 425 h 8672"/>
                <a:gd name="T24" fmla="*/ 559 w 10643"/>
                <a:gd name="T25" fmla="*/ 430 h 8672"/>
                <a:gd name="T26" fmla="*/ 558 w 10643"/>
                <a:gd name="T27" fmla="*/ 435 h 8672"/>
                <a:gd name="T28" fmla="*/ 556 w 10643"/>
                <a:gd name="T29" fmla="*/ 439 h 8672"/>
                <a:gd name="T30" fmla="*/ 554 w 10643"/>
                <a:gd name="T31" fmla="*/ 443 h 8672"/>
                <a:gd name="T32" fmla="*/ 551 w 10643"/>
                <a:gd name="T33" fmla="*/ 446 h 8672"/>
                <a:gd name="T34" fmla="*/ 547 w 10643"/>
                <a:gd name="T35" fmla="*/ 449 h 8672"/>
                <a:gd name="T36" fmla="*/ 543 w 10643"/>
                <a:gd name="T37" fmla="*/ 452 h 8672"/>
                <a:gd name="T38" fmla="*/ 539 w 10643"/>
                <a:gd name="T39" fmla="*/ 454 h 8672"/>
                <a:gd name="T40" fmla="*/ 534 w 10643"/>
                <a:gd name="T41" fmla="*/ 455 h 8672"/>
                <a:gd name="T42" fmla="*/ 529 w 10643"/>
                <a:gd name="T43" fmla="*/ 456 h 8672"/>
                <a:gd name="T44" fmla="*/ 31 w 10643"/>
                <a:gd name="T45" fmla="*/ 456 h 8672"/>
                <a:gd name="T46" fmla="*/ 26 w 10643"/>
                <a:gd name="T47" fmla="*/ 455 h 8672"/>
                <a:gd name="T48" fmla="*/ 21 w 10643"/>
                <a:gd name="T49" fmla="*/ 454 h 8672"/>
                <a:gd name="T50" fmla="*/ 17 w 10643"/>
                <a:gd name="T51" fmla="*/ 452 h 8672"/>
                <a:gd name="T52" fmla="*/ 13 w 10643"/>
                <a:gd name="T53" fmla="*/ 449 h 8672"/>
                <a:gd name="T54" fmla="*/ 10 w 10643"/>
                <a:gd name="T55" fmla="*/ 446 h 8672"/>
                <a:gd name="T56" fmla="*/ 6 w 10643"/>
                <a:gd name="T57" fmla="*/ 443 h 8672"/>
                <a:gd name="T58" fmla="*/ 4 w 10643"/>
                <a:gd name="T59" fmla="*/ 439 h 8672"/>
                <a:gd name="T60" fmla="*/ 2 w 10643"/>
                <a:gd name="T61" fmla="*/ 435 h 8672"/>
                <a:gd name="T62" fmla="*/ 1 w 10643"/>
                <a:gd name="T63" fmla="*/ 430 h 8672"/>
                <a:gd name="T64" fmla="*/ 0 w 10643"/>
                <a:gd name="T65" fmla="*/ 425 h 8672"/>
                <a:gd name="T66" fmla="*/ 0 w 10643"/>
                <a:gd name="T67" fmla="*/ 31 h 8672"/>
                <a:gd name="T68" fmla="*/ 1 w 10643"/>
                <a:gd name="T69" fmla="*/ 26 h 8672"/>
                <a:gd name="T70" fmla="*/ 2 w 10643"/>
                <a:gd name="T71" fmla="*/ 21 h 8672"/>
                <a:gd name="T72" fmla="*/ 4 w 10643"/>
                <a:gd name="T73" fmla="*/ 17 h 8672"/>
                <a:gd name="T74" fmla="*/ 6 w 10643"/>
                <a:gd name="T75" fmla="*/ 13 h 8672"/>
                <a:gd name="T76" fmla="*/ 10 w 10643"/>
                <a:gd name="T77" fmla="*/ 10 h 8672"/>
                <a:gd name="T78" fmla="*/ 13 w 10643"/>
                <a:gd name="T79" fmla="*/ 7 h 8672"/>
                <a:gd name="T80" fmla="*/ 17 w 10643"/>
                <a:gd name="T81" fmla="*/ 4 h 8672"/>
                <a:gd name="T82" fmla="*/ 21 w 10643"/>
                <a:gd name="T83" fmla="*/ 2 h 8672"/>
                <a:gd name="T84" fmla="*/ 26 w 10643"/>
                <a:gd name="T85" fmla="*/ 1 h 8672"/>
                <a:gd name="T86" fmla="*/ 31 w 10643"/>
                <a:gd name="T87" fmla="*/ 0 h 8672"/>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0643" h="8672">
                  <a:moveTo>
                    <a:pt x="617" y="0"/>
                  </a:moveTo>
                  <a:lnTo>
                    <a:pt x="10027" y="0"/>
                  </a:lnTo>
                  <a:lnTo>
                    <a:pt x="10058" y="1"/>
                  </a:lnTo>
                  <a:lnTo>
                    <a:pt x="10089" y="3"/>
                  </a:lnTo>
                  <a:lnTo>
                    <a:pt x="10120" y="8"/>
                  </a:lnTo>
                  <a:lnTo>
                    <a:pt x="10150" y="13"/>
                  </a:lnTo>
                  <a:lnTo>
                    <a:pt x="10180" y="20"/>
                  </a:lnTo>
                  <a:lnTo>
                    <a:pt x="10210" y="28"/>
                  </a:lnTo>
                  <a:lnTo>
                    <a:pt x="10238" y="38"/>
                  </a:lnTo>
                  <a:lnTo>
                    <a:pt x="10266" y="49"/>
                  </a:lnTo>
                  <a:lnTo>
                    <a:pt x="10294" y="62"/>
                  </a:lnTo>
                  <a:lnTo>
                    <a:pt x="10320" y="75"/>
                  </a:lnTo>
                  <a:lnTo>
                    <a:pt x="10345" y="91"/>
                  </a:lnTo>
                  <a:lnTo>
                    <a:pt x="10370" y="106"/>
                  </a:lnTo>
                  <a:lnTo>
                    <a:pt x="10395" y="124"/>
                  </a:lnTo>
                  <a:lnTo>
                    <a:pt x="10418" y="141"/>
                  </a:lnTo>
                  <a:lnTo>
                    <a:pt x="10441" y="161"/>
                  </a:lnTo>
                  <a:lnTo>
                    <a:pt x="10463" y="182"/>
                  </a:lnTo>
                  <a:lnTo>
                    <a:pt x="10482" y="203"/>
                  </a:lnTo>
                  <a:lnTo>
                    <a:pt x="10502" y="225"/>
                  </a:lnTo>
                  <a:lnTo>
                    <a:pt x="10521" y="249"/>
                  </a:lnTo>
                  <a:lnTo>
                    <a:pt x="10537" y="273"/>
                  </a:lnTo>
                  <a:lnTo>
                    <a:pt x="10554" y="298"/>
                  </a:lnTo>
                  <a:lnTo>
                    <a:pt x="10569" y="324"/>
                  </a:lnTo>
                  <a:lnTo>
                    <a:pt x="10582" y="351"/>
                  </a:lnTo>
                  <a:lnTo>
                    <a:pt x="10595" y="378"/>
                  </a:lnTo>
                  <a:lnTo>
                    <a:pt x="10606" y="406"/>
                  </a:lnTo>
                  <a:lnTo>
                    <a:pt x="10615" y="434"/>
                  </a:lnTo>
                  <a:lnTo>
                    <a:pt x="10624" y="464"/>
                  </a:lnTo>
                  <a:lnTo>
                    <a:pt x="10631" y="493"/>
                  </a:lnTo>
                  <a:lnTo>
                    <a:pt x="10636" y="523"/>
                  </a:lnTo>
                  <a:lnTo>
                    <a:pt x="10640" y="554"/>
                  </a:lnTo>
                  <a:lnTo>
                    <a:pt x="10642" y="585"/>
                  </a:lnTo>
                  <a:lnTo>
                    <a:pt x="10643" y="618"/>
                  </a:lnTo>
                  <a:lnTo>
                    <a:pt x="10643" y="8054"/>
                  </a:lnTo>
                  <a:lnTo>
                    <a:pt x="10642" y="8087"/>
                  </a:lnTo>
                  <a:lnTo>
                    <a:pt x="10640" y="8118"/>
                  </a:lnTo>
                  <a:lnTo>
                    <a:pt x="10636" y="8149"/>
                  </a:lnTo>
                  <a:lnTo>
                    <a:pt x="10631" y="8179"/>
                  </a:lnTo>
                  <a:lnTo>
                    <a:pt x="10624" y="8208"/>
                  </a:lnTo>
                  <a:lnTo>
                    <a:pt x="10615" y="8238"/>
                  </a:lnTo>
                  <a:lnTo>
                    <a:pt x="10606" y="8266"/>
                  </a:lnTo>
                  <a:lnTo>
                    <a:pt x="10595" y="8294"/>
                  </a:lnTo>
                  <a:lnTo>
                    <a:pt x="10582" y="8322"/>
                  </a:lnTo>
                  <a:lnTo>
                    <a:pt x="10569" y="8348"/>
                  </a:lnTo>
                  <a:lnTo>
                    <a:pt x="10554" y="8374"/>
                  </a:lnTo>
                  <a:lnTo>
                    <a:pt x="10537" y="8399"/>
                  </a:lnTo>
                  <a:lnTo>
                    <a:pt x="10521" y="8423"/>
                  </a:lnTo>
                  <a:lnTo>
                    <a:pt x="10502" y="8446"/>
                  </a:lnTo>
                  <a:lnTo>
                    <a:pt x="10482" y="8469"/>
                  </a:lnTo>
                  <a:lnTo>
                    <a:pt x="10463" y="8490"/>
                  </a:lnTo>
                  <a:lnTo>
                    <a:pt x="10441" y="8511"/>
                  </a:lnTo>
                  <a:lnTo>
                    <a:pt x="10418" y="8530"/>
                  </a:lnTo>
                  <a:lnTo>
                    <a:pt x="10395" y="8548"/>
                  </a:lnTo>
                  <a:lnTo>
                    <a:pt x="10370" y="8566"/>
                  </a:lnTo>
                  <a:lnTo>
                    <a:pt x="10345" y="8582"/>
                  </a:lnTo>
                  <a:lnTo>
                    <a:pt x="10320" y="8597"/>
                  </a:lnTo>
                  <a:lnTo>
                    <a:pt x="10294" y="8610"/>
                  </a:lnTo>
                  <a:lnTo>
                    <a:pt x="10266" y="8623"/>
                  </a:lnTo>
                  <a:lnTo>
                    <a:pt x="10238" y="8634"/>
                  </a:lnTo>
                  <a:lnTo>
                    <a:pt x="10210" y="8644"/>
                  </a:lnTo>
                  <a:lnTo>
                    <a:pt x="10180" y="8652"/>
                  </a:lnTo>
                  <a:lnTo>
                    <a:pt x="10150" y="8659"/>
                  </a:lnTo>
                  <a:lnTo>
                    <a:pt x="10120" y="8664"/>
                  </a:lnTo>
                  <a:lnTo>
                    <a:pt x="10089" y="8668"/>
                  </a:lnTo>
                  <a:lnTo>
                    <a:pt x="10058" y="8671"/>
                  </a:lnTo>
                  <a:lnTo>
                    <a:pt x="10027" y="8672"/>
                  </a:lnTo>
                  <a:lnTo>
                    <a:pt x="617" y="8672"/>
                  </a:lnTo>
                  <a:lnTo>
                    <a:pt x="585" y="8671"/>
                  </a:lnTo>
                  <a:lnTo>
                    <a:pt x="554" y="8668"/>
                  </a:lnTo>
                  <a:lnTo>
                    <a:pt x="524" y="8664"/>
                  </a:lnTo>
                  <a:lnTo>
                    <a:pt x="493" y="8659"/>
                  </a:lnTo>
                  <a:lnTo>
                    <a:pt x="464" y="8652"/>
                  </a:lnTo>
                  <a:lnTo>
                    <a:pt x="435" y="8644"/>
                  </a:lnTo>
                  <a:lnTo>
                    <a:pt x="406" y="8634"/>
                  </a:lnTo>
                  <a:lnTo>
                    <a:pt x="378" y="8623"/>
                  </a:lnTo>
                  <a:lnTo>
                    <a:pt x="351" y="8610"/>
                  </a:lnTo>
                  <a:lnTo>
                    <a:pt x="324" y="8597"/>
                  </a:lnTo>
                  <a:lnTo>
                    <a:pt x="298" y="8582"/>
                  </a:lnTo>
                  <a:lnTo>
                    <a:pt x="273" y="8566"/>
                  </a:lnTo>
                  <a:lnTo>
                    <a:pt x="249" y="8548"/>
                  </a:lnTo>
                  <a:lnTo>
                    <a:pt x="225" y="8530"/>
                  </a:lnTo>
                  <a:lnTo>
                    <a:pt x="203" y="8511"/>
                  </a:lnTo>
                  <a:lnTo>
                    <a:pt x="182" y="8490"/>
                  </a:lnTo>
                  <a:lnTo>
                    <a:pt x="161" y="8469"/>
                  </a:lnTo>
                  <a:lnTo>
                    <a:pt x="141" y="8446"/>
                  </a:lnTo>
                  <a:lnTo>
                    <a:pt x="123" y="8423"/>
                  </a:lnTo>
                  <a:lnTo>
                    <a:pt x="106" y="8399"/>
                  </a:lnTo>
                  <a:lnTo>
                    <a:pt x="90" y="8374"/>
                  </a:lnTo>
                  <a:lnTo>
                    <a:pt x="75" y="8348"/>
                  </a:lnTo>
                  <a:lnTo>
                    <a:pt x="61" y="8322"/>
                  </a:lnTo>
                  <a:lnTo>
                    <a:pt x="49" y="8294"/>
                  </a:lnTo>
                  <a:lnTo>
                    <a:pt x="37" y="8266"/>
                  </a:lnTo>
                  <a:lnTo>
                    <a:pt x="28" y="8238"/>
                  </a:lnTo>
                  <a:lnTo>
                    <a:pt x="20" y="8208"/>
                  </a:lnTo>
                  <a:lnTo>
                    <a:pt x="12" y="8179"/>
                  </a:lnTo>
                  <a:lnTo>
                    <a:pt x="7" y="8149"/>
                  </a:lnTo>
                  <a:lnTo>
                    <a:pt x="3" y="8118"/>
                  </a:lnTo>
                  <a:lnTo>
                    <a:pt x="1" y="8087"/>
                  </a:lnTo>
                  <a:lnTo>
                    <a:pt x="0" y="8054"/>
                  </a:lnTo>
                  <a:lnTo>
                    <a:pt x="0" y="618"/>
                  </a:lnTo>
                  <a:lnTo>
                    <a:pt x="1" y="585"/>
                  </a:lnTo>
                  <a:lnTo>
                    <a:pt x="3" y="554"/>
                  </a:lnTo>
                  <a:lnTo>
                    <a:pt x="7" y="523"/>
                  </a:lnTo>
                  <a:lnTo>
                    <a:pt x="12" y="493"/>
                  </a:lnTo>
                  <a:lnTo>
                    <a:pt x="20" y="464"/>
                  </a:lnTo>
                  <a:lnTo>
                    <a:pt x="28" y="434"/>
                  </a:lnTo>
                  <a:lnTo>
                    <a:pt x="37" y="406"/>
                  </a:lnTo>
                  <a:lnTo>
                    <a:pt x="49" y="378"/>
                  </a:lnTo>
                  <a:lnTo>
                    <a:pt x="61" y="351"/>
                  </a:lnTo>
                  <a:lnTo>
                    <a:pt x="75" y="324"/>
                  </a:lnTo>
                  <a:lnTo>
                    <a:pt x="90" y="298"/>
                  </a:lnTo>
                  <a:lnTo>
                    <a:pt x="106" y="273"/>
                  </a:lnTo>
                  <a:lnTo>
                    <a:pt x="123" y="249"/>
                  </a:lnTo>
                  <a:lnTo>
                    <a:pt x="141" y="225"/>
                  </a:lnTo>
                  <a:lnTo>
                    <a:pt x="161" y="203"/>
                  </a:lnTo>
                  <a:lnTo>
                    <a:pt x="182" y="182"/>
                  </a:lnTo>
                  <a:lnTo>
                    <a:pt x="203" y="161"/>
                  </a:lnTo>
                  <a:lnTo>
                    <a:pt x="225" y="141"/>
                  </a:lnTo>
                  <a:lnTo>
                    <a:pt x="249" y="124"/>
                  </a:lnTo>
                  <a:lnTo>
                    <a:pt x="273" y="106"/>
                  </a:lnTo>
                  <a:lnTo>
                    <a:pt x="298" y="91"/>
                  </a:lnTo>
                  <a:lnTo>
                    <a:pt x="324" y="75"/>
                  </a:lnTo>
                  <a:lnTo>
                    <a:pt x="351" y="62"/>
                  </a:lnTo>
                  <a:lnTo>
                    <a:pt x="378" y="49"/>
                  </a:lnTo>
                  <a:lnTo>
                    <a:pt x="406" y="38"/>
                  </a:lnTo>
                  <a:lnTo>
                    <a:pt x="435" y="28"/>
                  </a:lnTo>
                  <a:lnTo>
                    <a:pt x="464" y="20"/>
                  </a:lnTo>
                  <a:lnTo>
                    <a:pt x="493" y="13"/>
                  </a:lnTo>
                  <a:lnTo>
                    <a:pt x="524" y="8"/>
                  </a:lnTo>
                  <a:lnTo>
                    <a:pt x="554" y="3"/>
                  </a:lnTo>
                  <a:lnTo>
                    <a:pt x="585" y="1"/>
                  </a:lnTo>
                  <a:lnTo>
                    <a:pt x="617" y="0"/>
                  </a:ln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endParaRPr lang="zh-CN" altLang="en-US"/>
            </a:p>
          </p:txBody>
        </p:sp>
        <p:sp>
          <p:nvSpPr>
            <p:cNvPr id="57" name="Rectangle 204"/>
            <p:cNvSpPr>
              <a:spLocks noChangeArrowheads="1"/>
            </p:cNvSpPr>
            <p:nvPr/>
          </p:nvSpPr>
          <p:spPr bwMode="auto">
            <a:xfrm>
              <a:off x="693" y="3240"/>
              <a:ext cx="503" cy="377"/>
            </a:xfrm>
            <a:prstGeom prst="rect">
              <a:avLst/>
            </a:prstGeom>
            <a:solidFill>
              <a:srgbClr val="1A104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pPr algn="r" eaLnBrk="1" hangingPunct="1"/>
              <a:endParaRPr lang="zh-CN" altLang="en-US"/>
            </a:p>
          </p:txBody>
        </p:sp>
        <p:sp>
          <p:nvSpPr>
            <p:cNvPr id="58" name="Rectangle 205"/>
            <p:cNvSpPr>
              <a:spLocks noChangeArrowheads="1"/>
            </p:cNvSpPr>
            <p:nvPr/>
          </p:nvSpPr>
          <p:spPr bwMode="auto">
            <a:xfrm>
              <a:off x="716" y="3660"/>
              <a:ext cx="480" cy="12"/>
            </a:xfrm>
            <a:prstGeom prst="rect">
              <a:avLst/>
            </a:prstGeom>
            <a:solidFill>
              <a:srgbClr val="32537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pPr algn="r" eaLnBrk="1" hangingPunct="1"/>
              <a:endParaRPr lang="zh-CN" altLang="en-US"/>
            </a:p>
          </p:txBody>
        </p:sp>
        <p:sp>
          <p:nvSpPr>
            <p:cNvPr id="59" name="Rectangle 206"/>
            <p:cNvSpPr>
              <a:spLocks noChangeArrowheads="1"/>
            </p:cNvSpPr>
            <p:nvPr/>
          </p:nvSpPr>
          <p:spPr bwMode="auto">
            <a:xfrm>
              <a:off x="630" y="3788"/>
              <a:ext cx="627" cy="16"/>
            </a:xfrm>
            <a:prstGeom prst="rect">
              <a:avLst/>
            </a:prstGeom>
            <a:solidFill>
              <a:srgbClr val="5781A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pPr algn="r" eaLnBrk="1" hangingPunct="1"/>
              <a:endParaRPr lang="zh-CN" altLang="en-US"/>
            </a:p>
          </p:txBody>
        </p:sp>
        <p:sp>
          <p:nvSpPr>
            <p:cNvPr id="60" name="Freeform 207"/>
            <p:cNvSpPr>
              <a:spLocks/>
            </p:cNvSpPr>
            <p:nvPr/>
          </p:nvSpPr>
          <p:spPr bwMode="auto">
            <a:xfrm>
              <a:off x="1057" y="3623"/>
              <a:ext cx="20" cy="20"/>
            </a:xfrm>
            <a:custGeom>
              <a:avLst/>
              <a:gdLst>
                <a:gd name="T0" fmla="*/ 11 w 381"/>
                <a:gd name="T1" fmla="*/ 20 h 380"/>
                <a:gd name="T2" fmla="*/ 13 w 381"/>
                <a:gd name="T3" fmla="*/ 20 h 380"/>
                <a:gd name="T4" fmla="*/ 15 w 381"/>
                <a:gd name="T5" fmla="*/ 19 h 380"/>
                <a:gd name="T6" fmla="*/ 16 w 381"/>
                <a:gd name="T7" fmla="*/ 18 h 380"/>
                <a:gd name="T8" fmla="*/ 18 w 381"/>
                <a:gd name="T9" fmla="*/ 16 h 380"/>
                <a:gd name="T10" fmla="*/ 19 w 381"/>
                <a:gd name="T11" fmla="*/ 15 h 380"/>
                <a:gd name="T12" fmla="*/ 20 w 381"/>
                <a:gd name="T13" fmla="*/ 13 h 380"/>
                <a:gd name="T14" fmla="*/ 20 w 381"/>
                <a:gd name="T15" fmla="*/ 11 h 380"/>
                <a:gd name="T16" fmla="*/ 20 w 381"/>
                <a:gd name="T17" fmla="*/ 9 h 380"/>
                <a:gd name="T18" fmla="*/ 20 w 381"/>
                <a:gd name="T19" fmla="*/ 7 h 380"/>
                <a:gd name="T20" fmla="*/ 19 w 381"/>
                <a:gd name="T21" fmla="*/ 5 h 380"/>
                <a:gd name="T22" fmla="*/ 18 w 381"/>
                <a:gd name="T23" fmla="*/ 4 h 380"/>
                <a:gd name="T24" fmla="*/ 16 w 381"/>
                <a:gd name="T25" fmla="*/ 2 h 380"/>
                <a:gd name="T26" fmla="*/ 15 w 381"/>
                <a:gd name="T27" fmla="*/ 1 h 380"/>
                <a:gd name="T28" fmla="*/ 13 w 381"/>
                <a:gd name="T29" fmla="*/ 0 h 380"/>
                <a:gd name="T30" fmla="*/ 11 w 381"/>
                <a:gd name="T31" fmla="*/ 0 h 380"/>
                <a:gd name="T32" fmla="*/ 9 w 381"/>
                <a:gd name="T33" fmla="*/ 0 h 380"/>
                <a:gd name="T34" fmla="*/ 7 w 381"/>
                <a:gd name="T35" fmla="*/ 0 h 380"/>
                <a:gd name="T36" fmla="*/ 5 w 381"/>
                <a:gd name="T37" fmla="*/ 1 h 380"/>
                <a:gd name="T38" fmla="*/ 4 w 381"/>
                <a:gd name="T39" fmla="*/ 2 h 380"/>
                <a:gd name="T40" fmla="*/ 2 w 381"/>
                <a:gd name="T41" fmla="*/ 4 h 380"/>
                <a:gd name="T42" fmla="*/ 1 w 381"/>
                <a:gd name="T43" fmla="*/ 5 h 380"/>
                <a:gd name="T44" fmla="*/ 0 w 381"/>
                <a:gd name="T45" fmla="*/ 7 h 380"/>
                <a:gd name="T46" fmla="*/ 0 w 381"/>
                <a:gd name="T47" fmla="*/ 9 h 380"/>
                <a:gd name="T48" fmla="*/ 0 w 381"/>
                <a:gd name="T49" fmla="*/ 11 h 380"/>
                <a:gd name="T50" fmla="*/ 0 w 381"/>
                <a:gd name="T51" fmla="*/ 13 h 380"/>
                <a:gd name="T52" fmla="*/ 1 w 381"/>
                <a:gd name="T53" fmla="*/ 15 h 380"/>
                <a:gd name="T54" fmla="*/ 2 w 381"/>
                <a:gd name="T55" fmla="*/ 16 h 380"/>
                <a:gd name="T56" fmla="*/ 4 w 381"/>
                <a:gd name="T57" fmla="*/ 18 h 380"/>
                <a:gd name="T58" fmla="*/ 5 w 381"/>
                <a:gd name="T59" fmla="*/ 19 h 380"/>
                <a:gd name="T60" fmla="*/ 7 w 381"/>
                <a:gd name="T61" fmla="*/ 20 h 380"/>
                <a:gd name="T62" fmla="*/ 9 w 381"/>
                <a:gd name="T63" fmla="*/ 20 h 38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81" h="380">
                  <a:moveTo>
                    <a:pt x="191" y="380"/>
                  </a:moveTo>
                  <a:lnTo>
                    <a:pt x="210" y="379"/>
                  </a:lnTo>
                  <a:lnTo>
                    <a:pt x="230" y="376"/>
                  </a:lnTo>
                  <a:lnTo>
                    <a:pt x="247" y="372"/>
                  </a:lnTo>
                  <a:lnTo>
                    <a:pt x="265" y="366"/>
                  </a:lnTo>
                  <a:lnTo>
                    <a:pt x="282" y="357"/>
                  </a:lnTo>
                  <a:lnTo>
                    <a:pt x="297" y="348"/>
                  </a:lnTo>
                  <a:lnTo>
                    <a:pt x="312" y="337"/>
                  </a:lnTo>
                  <a:lnTo>
                    <a:pt x="325" y="324"/>
                  </a:lnTo>
                  <a:lnTo>
                    <a:pt x="338" y="311"/>
                  </a:lnTo>
                  <a:lnTo>
                    <a:pt x="349" y="296"/>
                  </a:lnTo>
                  <a:lnTo>
                    <a:pt x="358" y="281"/>
                  </a:lnTo>
                  <a:lnTo>
                    <a:pt x="367" y="264"/>
                  </a:lnTo>
                  <a:lnTo>
                    <a:pt x="373" y="246"/>
                  </a:lnTo>
                  <a:lnTo>
                    <a:pt x="377" y="229"/>
                  </a:lnTo>
                  <a:lnTo>
                    <a:pt x="380" y="209"/>
                  </a:lnTo>
                  <a:lnTo>
                    <a:pt x="381" y="190"/>
                  </a:lnTo>
                  <a:lnTo>
                    <a:pt x="380" y="171"/>
                  </a:lnTo>
                  <a:lnTo>
                    <a:pt x="377" y="152"/>
                  </a:lnTo>
                  <a:lnTo>
                    <a:pt x="373" y="133"/>
                  </a:lnTo>
                  <a:lnTo>
                    <a:pt x="367" y="116"/>
                  </a:lnTo>
                  <a:lnTo>
                    <a:pt x="358" y="99"/>
                  </a:lnTo>
                  <a:lnTo>
                    <a:pt x="349" y="84"/>
                  </a:lnTo>
                  <a:lnTo>
                    <a:pt x="338" y="69"/>
                  </a:lnTo>
                  <a:lnTo>
                    <a:pt x="325" y="56"/>
                  </a:lnTo>
                  <a:lnTo>
                    <a:pt x="312" y="43"/>
                  </a:lnTo>
                  <a:lnTo>
                    <a:pt x="297" y="33"/>
                  </a:lnTo>
                  <a:lnTo>
                    <a:pt x="282" y="22"/>
                  </a:lnTo>
                  <a:lnTo>
                    <a:pt x="265" y="15"/>
                  </a:lnTo>
                  <a:lnTo>
                    <a:pt x="247" y="8"/>
                  </a:lnTo>
                  <a:lnTo>
                    <a:pt x="230" y="4"/>
                  </a:lnTo>
                  <a:lnTo>
                    <a:pt x="210" y="1"/>
                  </a:lnTo>
                  <a:lnTo>
                    <a:pt x="191" y="0"/>
                  </a:lnTo>
                  <a:lnTo>
                    <a:pt x="172" y="1"/>
                  </a:lnTo>
                  <a:lnTo>
                    <a:pt x="153" y="4"/>
                  </a:lnTo>
                  <a:lnTo>
                    <a:pt x="134" y="8"/>
                  </a:lnTo>
                  <a:lnTo>
                    <a:pt x="117" y="15"/>
                  </a:lnTo>
                  <a:lnTo>
                    <a:pt x="100" y="22"/>
                  </a:lnTo>
                  <a:lnTo>
                    <a:pt x="84" y="33"/>
                  </a:lnTo>
                  <a:lnTo>
                    <a:pt x="70" y="43"/>
                  </a:lnTo>
                  <a:lnTo>
                    <a:pt x="56" y="56"/>
                  </a:lnTo>
                  <a:lnTo>
                    <a:pt x="44" y="69"/>
                  </a:lnTo>
                  <a:lnTo>
                    <a:pt x="33" y="84"/>
                  </a:lnTo>
                  <a:lnTo>
                    <a:pt x="23" y="99"/>
                  </a:lnTo>
                  <a:lnTo>
                    <a:pt x="16" y="116"/>
                  </a:lnTo>
                  <a:lnTo>
                    <a:pt x="9" y="133"/>
                  </a:lnTo>
                  <a:lnTo>
                    <a:pt x="4" y="152"/>
                  </a:lnTo>
                  <a:lnTo>
                    <a:pt x="1" y="171"/>
                  </a:lnTo>
                  <a:lnTo>
                    <a:pt x="0" y="190"/>
                  </a:lnTo>
                  <a:lnTo>
                    <a:pt x="1" y="209"/>
                  </a:lnTo>
                  <a:lnTo>
                    <a:pt x="4" y="229"/>
                  </a:lnTo>
                  <a:lnTo>
                    <a:pt x="9" y="246"/>
                  </a:lnTo>
                  <a:lnTo>
                    <a:pt x="16" y="264"/>
                  </a:lnTo>
                  <a:lnTo>
                    <a:pt x="23" y="281"/>
                  </a:lnTo>
                  <a:lnTo>
                    <a:pt x="33" y="296"/>
                  </a:lnTo>
                  <a:lnTo>
                    <a:pt x="44" y="311"/>
                  </a:lnTo>
                  <a:lnTo>
                    <a:pt x="56" y="324"/>
                  </a:lnTo>
                  <a:lnTo>
                    <a:pt x="70" y="337"/>
                  </a:lnTo>
                  <a:lnTo>
                    <a:pt x="84" y="348"/>
                  </a:lnTo>
                  <a:lnTo>
                    <a:pt x="100" y="357"/>
                  </a:lnTo>
                  <a:lnTo>
                    <a:pt x="117" y="366"/>
                  </a:lnTo>
                  <a:lnTo>
                    <a:pt x="134" y="372"/>
                  </a:lnTo>
                  <a:lnTo>
                    <a:pt x="153" y="376"/>
                  </a:lnTo>
                  <a:lnTo>
                    <a:pt x="172" y="379"/>
                  </a:lnTo>
                  <a:lnTo>
                    <a:pt x="191" y="380"/>
                  </a:lnTo>
                  <a:close/>
                </a:path>
              </a:pathLst>
            </a:custGeom>
            <a:solidFill>
              <a:srgbClr val="83A7C6"/>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endParaRPr lang="zh-CN" altLang="en-US"/>
            </a:p>
          </p:txBody>
        </p:sp>
        <p:sp>
          <p:nvSpPr>
            <p:cNvPr id="61" name="Freeform 208"/>
            <p:cNvSpPr>
              <a:spLocks/>
            </p:cNvSpPr>
            <p:nvPr/>
          </p:nvSpPr>
          <p:spPr bwMode="auto">
            <a:xfrm>
              <a:off x="1087" y="3623"/>
              <a:ext cx="20" cy="20"/>
            </a:xfrm>
            <a:custGeom>
              <a:avLst/>
              <a:gdLst>
                <a:gd name="T0" fmla="*/ 11 w 381"/>
                <a:gd name="T1" fmla="*/ 20 h 380"/>
                <a:gd name="T2" fmla="*/ 13 w 381"/>
                <a:gd name="T3" fmla="*/ 20 h 380"/>
                <a:gd name="T4" fmla="*/ 15 w 381"/>
                <a:gd name="T5" fmla="*/ 19 h 380"/>
                <a:gd name="T6" fmla="*/ 16 w 381"/>
                <a:gd name="T7" fmla="*/ 18 h 380"/>
                <a:gd name="T8" fmla="*/ 18 w 381"/>
                <a:gd name="T9" fmla="*/ 16 h 380"/>
                <a:gd name="T10" fmla="*/ 19 w 381"/>
                <a:gd name="T11" fmla="*/ 15 h 380"/>
                <a:gd name="T12" fmla="*/ 20 w 381"/>
                <a:gd name="T13" fmla="*/ 13 h 380"/>
                <a:gd name="T14" fmla="*/ 20 w 381"/>
                <a:gd name="T15" fmla="*/ 11 h 380"/>
                <a:gd name="T16" fmla="*/ 20 w 381"/>
                <a:gd name="T17" fmla="*/ 9 h 380"/>
                <a:gd name="T18" fmla="*/ 20 w 381"/>
                <a:gd name="T19" fmla="*/ 7 h 380"/>
                <a:gd name="T20" fmla="*/ 19 w 381"/>
                <a:gd name="T21" fmla="*/ 5 h 380"/>
                <a:gd name="T22" fmla="*/ 18 w 381"/>
                <a:gd name="T23" fmla="*/ 4 h 380"/>
                <a:gd name="T24" fmla="*/ 16 w 381"/>
                <a:gd name="T25" fmla="*/ 2 h 380"/>
                <a:gd name="T26" fmla="*/ 15 w 381"/>
                <a:gd name="T27" fmla="*/ 1 h 380"/>
                <a:gd name="T28" fmla="*/ 13 w 381"/>
                <a:gd name="T29" fmla="*/ 0 h 380"/>
                <a:gd name="T30" fmla="*/ 11 w 381"/>
                <a:gd name="T31" fmla="*/ 0 h 380"/>
                <a:gd name="T32" fmla="*/ 9 w 381"/>
                <a:gd name="T33" fmla="*/ 0 h 380"/>
                <a:gd name="T34" fmla="*/ 7 w 381"/>
                <a:gd name="T35" fmla="*/ 0 h 380"/>
                <a:gd name="T36" fmla="*/ 5 w 381"/>
                <a:gd name="T37" fmla="*/ 1 h 380"/>
                <a:gd name="T38" fmla="*/ 4 w 381"/>
                <a:gd name="T39" fmla="*/ 2 h 380"/>
                <a:gd name="T40" fmla="*/ 2 w 381"/>
                <a:gd name="T41" fmla="*/ 4 h 380"/>
                <a:gd name="T42" fmla="*/ 1 w 381"/>
                <a:gd name="T43" fmla="*/ 5 h 380"/>
                <a:gd name="T44" fmla="*/ 0 w 381"/>
                <a:gd name="T45" fmla="*/ 7 h 380"/>
                <a:gd name="T46" fmla="*/ 0 w 381"/>
                <a:gd name="T47" fmla="*/ 9 h 380"/>
                <a:gd name="T48" fmla="*/ 0 w 381"/>
                <a:gd name="T49" fmla="*/ 11 h 380"/>
                <a:gd name="T50" fmla="*/ 0 w 381"/>
                <a:gd name="T51" fmla="*/ 13 h 380"/>
                <a:gd name="T52" fmla="*/ 1 w 381"/>
                <a:gd name="T53" fmla="*/ 15 h 380"/>
                <a:gd name="T54" fmla="*/ 2 w 381"/>
                <a:gd name="T55" fmla="*/ 16 h 380"/>
                <a:gd name="T56" fmla="*/ 4 w 381"/>
                <a:gd name="T57" fmla="*/ 18 h 380"/>
                <a:gd name="T58" fmla="*/ 5 w 381"/>
                <a:gd name="T59" fmla="*/ 19 h 380"/>
                <a:gd name="T60" fmla="*/ 7 w 381"/>
                <a:gd name="T61" fmla="*/ 20 h 380"/>
                <a:gd name="T62" fmla="*/ 9 w 381"/>
                <a:gd name="T63" fmla="*/ 20 h 38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81" h="380">
                  <a:moveTo>
                    <a:pt x="190" y="380"/>
                  </a:moveTo>
                  <a:lnTo>
                    <a:pt x="209" y="379"/>
                  </a:lnTo>
                  <a:lnTo>
                    <a:pt x="228" y="376"/>
                  </a:lnTo>
                  <a:lnTo>
                    <a:pt x="247" y="372"/>
                  </a:lnTo>
                  <a:lnTo>
                    <a:pt x="264" y="366"/>
                  </a:lnTo>
                  <a:lnTo>
                    <a:pt x="281" y="357"/>
                  </a:lnTo>
                  <a:lnTo>
                    <a:pt x="297" y="348"/>
                  </a:lnTo>
                  <a:lnTo>
                    <a:pt x="311" y="337"/>
                  </a:lnTo>
                  <a:lnTo>
                    <a:pt x="325" y="324"/>
                  </a:lnTo>
                  <a:lnTo>
                    <a:pt x="337" y="311"/>
                  </a:lnTo>
                  <a:lnTo>
                    <a:pt x="348" y="296"/>
                  </a:lnTo>
                  <a:lnTo>
                    <a:pt x="358" y="281"/>
                  </a:lnTo>
                  <a:lnTo>
                    <a:pt x="365" y="264"/>
                  </a:lnTo>
                  <a:lnTo>
                    <a:pt x="372" y="246"/>
                  </a:lnTo>
                  <a:lnTo>
                    <a:pt x="376" y="229"/>
                  </a:lnTo>
                  <a:lnTo>
                    <a:pt x="380" y="209"/>
                  </a:lnTo>
                  <a:lnTo>
                    <a:pt x="381" y="190"/>
                  </a:lnTo>
                  <a:lnTo>
                    <a:pt x="380" y="171"/>
                  </a:lnTo>
                  <a:lnTo>
                    <a:pt x="376" y="152"/>
                  </a:lnTo>
                  <a:lnTo>
                    <a:pt x="372" y="133"/>
                  </a:lnTo>
                  <a:lnTo>
                    <a:pt x="365" y="116"/>
                  </a:lnTo>
                  <a:lnTo>
                    <a:pt x="358" y="99"/>
                  </a:lnTo>
                  <a:lnTo>
                    <a:pt x="348" y="84"/>
                  </a:lnTo>
                  <a:lnTo>
                    <a:pt x="337" y="69"/>
                  </a:lnTo>
                  <a:lnTo>
                    <a:pt x="325" y="56"/>
                  </a:lnTo>
                  <a:lnTo>
                    <a:pt x="311" y="43"/>
                  </a:lnTo>
                  <a:lnTo>
                    <a:pt x="297" y="33"/>
                  </a:lnTo>
                  <a:lnTo>
                    <a:pt x="281" y="22"/>
                  </a:lnTo>
                  <a:lnTo>
                    <a:pt x="264" y="15"/>
                  </a:lnTo>
                  <a:lnTo>
                    <a:pt x="247" y="8"/>
                  </a:lnTo>
                  <a:lnTo>
                    <a:pt x="228" y="4"/>
                  </a:lnTo>
                  <a:lnTo>
                    <a:pt x="209" y="1"/>
                  </a:lnTo>
                  <a:lnTo>
                    <a:pt x="190" y="0"/>
                  </a:lnTo>
                  <a:lnTo>
                    <a:pt x="171" y="1"/>
                  </a:lnTo>
                  <a:lnTo>
                    <a:pt x="151" y="4"/>
                  </a:lnTo>
                  <a:lnTo>
                    <a:pt x="134" y="8"/>
                  </a:lnTo>
                  <a:lnTo>
                    <a:pt x="116" y="15"/>
                  </a:lnTo>
                  <a:lnTo>
                    <a:pt x="99" y="22"/>
                  </a:lnTo>
                  <a:lnTo>
                    <a:pt x="84" y="33"/>
                  </a:lnTo>
                  <a:lnTo>
                    <a:pt x="69" y="43"/>
                  </a:lnTo>
                  <a:lnTo>
                    <a:pt x="56" y="56"/>
                  </a:lnTo>
                  <a:lnTo>
                    <a:pt x="43" y="69"/>
                  </a:lnTo>
                  <a:lnTo>
                    <a:pt x="32" y="84"/>
                  </a:lnTo>
                  <a:lnTo>
                    <a:pt x="23" y="99"/>
                  </a:lnTo>
                  <a:lnTo>
                    <a:pt x="14" y="116"/>
                  </a:lnTo>
                  <a:lnTo>
                    <a:pt x="8" y="133"/>
                  </a:lnTo>
                  <a:lnTo>
                    <a:pt x="4" y="152"/>
                  </a:lnTo>
                  <a:lnTo>
                    <a:pt x="1" y="171"/>
                  </a:lnTo>
                  <a:lnTo>
                    <a:pt x="0" y="190"/>
                  </a:lnTo>
                  <a:lnTo>
                    <a:pt x="1" y="209"/>
                  </a:lnTo>
                  <a:lnTo>
                    <a:pt x="4" y="229"/>
                  </a:lnTo>
                  <a:lnTo>
                    <a:pt x="8" y="246"/>
                  </a:lnTo>
                  <a:lnTo>
                    <a:pt x="14" y="264"/>
                  </a:lnTo>
                  <a:lnTo>
                    <a:pt x="23" y="281"/>
                  </a:lnTo>
                  <a:lnTo>
                    <a:pt x="32" y="296"/>
                  </a:lnTo>
                  <a:lnTo>
                    <a:pt x="43" y="311"/>
                  </a:lnTo>
                  <a:lnTo>
                    <a:pt x="56" y="324"/>
                  </a:lnTo>
                  <a:lnTo>
                    <a:pt x="69" y="337"/>
                  </a:lnTo>
                  <a:lnTo>
                    <a:pt x="84" y="348"/>
                  </a:lnTo>
                  <a:lnTo>
                    <a:pt x="99" y="357"/>
                  </a:lnTo>
                  <a:lnTo>
                    <a:pt x="116" y="366"/>
                  </a:lnTo>
                  <a:lnTo>
                    <a:pt x="134" y="372"/>
                  </a:lnTo>
                  <a:lnTo>
                    <a:pt x="151" y="376"/>
                  </a:lnTo>
                  <a:lnTo>
                    <a:pt x="171" y="379"/>
                  </a:lnTo>
                  <a:lnTo>
                    <a:pt x="190" y="380"/>
                  </a:lnTo>
                  <a:close/>
                </a:path>
              </a:pathLst>
            </a:custGeom>
            <a:solidFill>
              <a:srgbClr val="83A7C6"/>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endParaRPr lang="zh-CN" altLang="en-US"/>
            </a:p>
          </p:txBody>
        </p:sp>
        <p:sp>
          <p:nvSpPr>
            <p:cNvPr id="62" name="Freeform 209"/>
            <p:cNvSpPr>
              <a:spLocks/>
            </p:cNvSpPr>
            <p:nvPr/>
          </p:nvSpPr>
          <p:spPr bwMode="auto">
            <a:xfrm>
              <a:off x="1115" y="3623"/>
              <a:ext cx="21" cy="20"/>
            </a:xfrm>
            <a:custGeom>
              <a:avLst/>
              <a:gdLst>
                <a:gd name="T0" fmla="*/ 12 w 381"/>
                <a:gd name="T1" fmla="*/ 20 h 380"/>
                <a:gd name="T2" fmla="*/ 14 w 381"/>
                <a:gd name="T3" fmla="*/ 20 h 380"/>
                <a:gd name="T4" fmla="*/ 15 w 381"/>
                <a:gd name="T5" fmla="*/ 19 h 380"/>
                <a:gd name="T6" fmla="*/ 17 w 381"/>
                <a:gd name="T7" fmla="*/ 18 h 380"/>
                <a:gd name="T8" fmla="*/ 19 w 381"/>
                <a:gd name="T9" fmla="*/ 16 h 380"/>
                <a:gd name="T10" fmla="*/ 20 w 381"/>
                <a:gd name="T11" fmla="*/ 15 h 380"/>
                <a:gd name="T12" fmla="*/ 21 w 381"/>
                <a:gd name="T13" fmla="*/ 13 h 380"/>
                <a:gd name="T14" fmla="*/ 21 w 381"/>
                <a:gd name="T15" fmla="*/ 11 h 380"/>
                <a:gd name="T16" fmla="*/ 21 w 381"/>
                <a:gd name="T17" fmla="*/ 9 h 380"/>
                <a:gd name="T18" fmla="*/ 21 w 381"/>
                <a:gd name="T19" fmla="*/ 7 h 380"/>
                <a:gd name="T20" fmla="*/ 20 w 381"/>
                <a:gd name="T21" fmla="*/ 5 h 380"/>
                <a:gd name="T22" fmla="*/ 19 w 381"/>
                <a:gd name="T23" fmla="*/ 4 h 380"/>
                <a:gd name="T24" fmla="*/ 17 w 381"/>
                <a:gd name="T25" fmla="*/ 2 h 380"/>
                <a:gd name="T26" fmla="*/ 15 w 381"/>
                <a:gd name="T27" fmla="*/ 1 h 380"/>
                <a:gd name="T28" fmla="*/ 14 w 381"/>
                <a:gd name="T29" fmla="*/ 0 h 380"/>
                <a:gd name="T30" fmla="*/ 12 w 381"/>
                <a:gd name="T31" fmla="*/ 0 h 380"/>
                <a:gd name="T32" fmla="*/ 9 w 381"/>
                <a:gd name="T33" fmla="*/ 0 h 380"/>
                <a:gd name="T34" fmla="*/ 7 w 381"/>
                <a:gd name="T35" fmla="*/ 0 h 380"/>
                <a:gd name="T36" fmla="*/ 5 w 381"/>
                <a:gd name="T37" fmla="*/ 1 h 380"/>
                <a:gd name="T38" fmla="*/ 4 w 381"/>
                <a:gd name="T39" fmla="*/ 2 h 380"/>
                <a:gd name="T40" fmla="*/ 2 w 381"/>
                <a:gd name="T41" fmla="*/ 4 h 380"/>
                <a:gd name="T42" fmla="*/ 1 w 381"/>
                <a:gd name="T43" fmla="*/ 5 h 380"/>
                <a:gd name="T44" fmla="*/ 0 w 381"/>
                <a:gd name="T45" fmla="*/ 7 h 380"/>
                <a:gd name="T46" fmla="*/ 0 w 381"/>
                <a:gd name="T47" fmla="*/ 9 h 380"/>
                <a:gd name="T48" fmla="*/ 0 w 381"/>
                <a:gd name="T49" fmla="*/ 11 h 380"/>
                <a:gd name="T50" fmla="*/ 0 w 381"/>
                <a:gd name="T51" fmla="*/ 13 h 380"/>
                <a:gd name="T52" fmla="*/ 1 w 381"/>
                <a:gd name="T53" fmla="*/ 15 h 380"/>
                <a:gd name="T54" fmla="*/ 2 w 381"/>
                <a:gd name="T55" fmla="*/ 16 h 380"/>
                <a:gd name="T56" fmla="*/ 4 w 381"/>
                <a:gd name="T57" fmla="*/ 18 h 380"/>
                <a:gd name="T58" fmla="*/ 5 w 381"/>
                <a:gd name="T59" fmla="*/ 19 h 380"/>
                <a:gd name="T60" fmla="*/ 7 w 381"/>
                <a:gd name="T61" fmla="*/ 20 h 380"/>
                <a:gd name="T62" fmla="*/ 9 w 381"/>
                <a:gd name="T63" fmla="*/ 20 h 38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81" h="380">
                  <a:moveTo>
                    <a:pt x="191" y="380"/>
                  </a:moveTo>
                  <a:lnTo>
                    <a:pt x="210" y="379"/>
                  </a:lnTo>
                  <a:lnTo>
                    <a:pt x="229" y="376"/>
                  </a:lnTo>
                  <a:lnTo>
                    <a:pt x="247" y="372"/>
                  </a:lnTo>
                  <a:lnTo>
                    <a:pt x="264" y="366"/>
                  </a:lnTo>
                  <a:lnTo>
                    <a:pt x="281" y="357"/>
                  </a:lnTo>
                  <a:lnTo>
                    <a:pt x="296" y="348"/>
                  </a:lnTo>
                  <a:lnTo>
                    <a:pt x="311" y="337"/>
                  </a:lnTo>
                  <a:lnTo>
                    <a:pt x="326" y="324"/>
                  </a:lnTo>
                  <a:lnTo>
                    <a:pt x="337" y="311"/>
                  </a:lnTo>
                  <a:lnTo>
                    <a:pt x="348" y="296"/>
                  </a:lnTo>
                  <a:lnTo>
                    <a:pt x="358" y="281"/>
                  </a:lnTo>
                  <a:lnTo>
                    <a:pt x="366" y="264"/>
                  </a:lnTo>
                  <a:lnTo>
                    <a:pt x="372" y="246"/>
                  </a:lnTo>
                  <a:lnTo>
                    <a:pt x="377" y="229"/>
                  </a:lnTo>
                  <a:lnTo>
                    <a:pt x="379" y="209"/>
                  </a:lnTo>
                  <a:lnTo>
                    <a:pt x="381" y="190"/>
                  </a:lnTo>
                  <a:lnTo>
                    <a:pt x="379" y="171"/>
                  </a:lnTo>
                  <a:lnTo>
                    <a:pt x="377" y="152"/>
                  </a:lnTo>
                  <a:lnTo>
                    <a:pt x="372" y="133"/>
                  </a:lnTo>
                  <a:lnTo>
                    <a:pt x="366" y="116"/>
                  </a:lnTo>
                  <a:lnTo>
                    <a:pt x="358" y="99"/>
                  </a:lnTo>
                  <a:lnTo>
                    <a:pt x="348" y="84"/>
                  </a:lnTo>
                  <a:lnTo>
                    <a:pt x="337" y="69"/>
                  </a:lnTo>
                  <a:lnTo>
                    <a:pt x="326" y="56"/>
                  </a:lnTo>
                  <a:lnTo>
                    <a:pt x="311" y="43"/>
                  </a:lnTo>
                  <a:lnTo>
                    <a:pt x="296" y="33"/>
                  </a:lnTo>
                  <a:lnTo>
                    <a:pt x="281" y="22"/>
                  </a:lnTo>
                  <a:lnTo>
                    <a:pt x="264" y="15"/>
                  </a:lnTo>
                  <a:lnTo>
                    <a:pt x="247" y="8"/>
                  </a:lnTo>
                  <a:lnTo>
                    <a:pt x="229" y="4"/>
                  </a:lnTo>
                  <a:lnTo>
                    <a:pt x="210" y="1"/>
                  </a:lnTo>
                  <a:lnTo>
                    <a:pt x="191" y="0"/>
                  </a:lnTo>
                  <a:lnTo>
                    <a:pt x="171" y="1"/>
                  </a:lnTo>
                  <a:lnTo>
                    <a:pt x="152" y="4"/>
                  </a:lnTo>
                  <a:lnTo>
                    <a:pt x="133" y="8"/>
                  </a:lnTo>
                  <a:lnTo>
                    <a:pt x="116" y="15"/>
                  </a:lnTo>
                  <a:lnTo>
                    <a:pt x="99" y="22"/>
                  </a:lnTo>
                  <a:lnTo>
                    <a:pt x="84" y="33"/>
                  </a:lnTo>
                  <a:lnTo>
                    <a:pt x="69" y="43"/>
                  </a:lnTo>
                  <a:lnTo>
                    <a:pt x="56" y="56"/>
                  </a:lnTo>
                  <a:lnTo>
                    <a:pt x="43" y="69"/>
                  </a:lnTo>
                  <a:lnTo>
                    <a:pt x="33" y="84"/>
                  </a:lnTo>
                  <a:lnTo>
                    <a:pt x="22" y="99"/>
                  </a:lnTo>
                  <a:lnTo>
                    <a:pt x="15" y="116"/>
                  </a:lnTo>
                  <a:lnTo>
                    <a:pt x="9" y="133"/>
                  </a:lnTo>
                  <a:lnTo>
                    <a:pt x="4" y="152"/>
                  </a:lnTo>
                  <a:lnTo>
                    <a:pt x="1" y="171"/>
                  </a:lnTo>
                  <a:lnTo>
                    <a:pt x="0" y="190"/>
                  </a:lnTo>
                  <a:lnTo>
                    <a:pt x="1" y="209"/>
                  </a:lnTo>
                  <a:lnTo>
                    <a:pt x="4" y="229"/>
                  </a:lnTo>
                  <a:lnTo>
                    <a:pt x="9" y="246"/>
                  </a:lnTo>
                  <a:lnTo>
                    <a:pt x="15" y="264"/>
                  </a:lnTo>
                  <a:lnTo>
                    <a:pt x="22" y="281"/>
                  </a:lnTo>
                  <a:lnTo>
                    <a:pt x="33" y="296"/>
                  </a:lnTo>
                  <a:lnTo>
                    <a:pt x="43" y="311"/>
                  </a:lnTo>
                  <a:lnTo>
                    <a:pt x="56" y="324"/>
                  </a:lnTo>
                  <a:lnTo>
                    <a:pt x="69" y="337"/>
                  </a:lnTo>
                  <a:lnTo>
                    <a:pt x="84" y="348"/>
                  </a:lnTo>
                  <a:lnTo>
                    <a:pt x="99" y="357"/>
                  </a:lnTo>
                  <a:lnTo>
                    <a:pt x="116" y="366"/>
                  </a:lnTo>
                  <a:lnTo>
                    <a:pt x="133" y="372"/>
                  </a:lnTo>
                  <a:lnTo>
                    <a:pt x="152" y="376"/>
                  </a:lnTo>
                  <a:lnTo>
                    <a:pt x="171" y="379"/>
                  </a:lnTo>
                  <a:lnTo>
                    <a:pt x="191" y="380"/>
                  </a:lnTo>
                  <a:close/>
                </a:path>
              </a:pathLst>
            </a:custGeom>
            <a:solidFill>
              <a:srgbClr val="83A7C6"/>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endParaRPr lang="zh-CN" altLang="en-US"/>
            </a:p>
          </p:txBody>
        </p:sp>
        <p:sp>
          <p:nvSpPr>
            <p:cNvPr id="63" name="Freeform 210"/>
            <p:cNvSpPr>
              <a:spLocks/>
            </p:cNvSpPr>
            <p:nvPr/>
          </p:nvSpPr>
          <p:spPr bwMode="auto">
            <a:xfrm>
              <a:off x="630" y="3678"/>
              <a:ext cx="627" cy="110"/>
            </a:xfrm>
            <a:custGeom>
              <a:avLst/>
              <a:gdLst>
                <a:gd name="T0" fmla="*/ 58 w 11914"/>
                <a:gd name="T1" fmla="*/ 0 h 2078"/>
                <a:gd name="T2" fmla="*/ 0 w 11914"/>
                <a:gd name="T3" fmla="*/ 110 h 2078"/>
                <a:gd name="T4" fmla="*/ 627 w 11914"/>
                <a:gd name="T5" fmla="*/ 110 h 2078"/>
                <a:gd name="T6" fmla="*/ 600 w 11914"/>
                <a:gd name="T7" fmla="*/ 0 h 2078"/>
                <a:gd name="T8" fmla="*/ 58 w 11914"/>
                <a:gd name="T9" fmla="*/ 0 h 207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914" h="2078">
                  <a:moveTo>
                    <a:pt x="1096" y="0"/>
                  </a:moveTo>
                  <a:lnTo>
                    <a:pt x="0" y="2078"/>
                  </a:lnTo>
                  <a:lnTo>
                    <a:pt x="11914" y="2078"/>
                  </a:lnTo>
                  <a:lnTo>
                    <a:pt x="11395" y="0"/>
                  </a:lnTo>
                  <a:lnTo>
                    <a:pt x="1096" y="0"/>
                  </a:lnTo>
                  <a:close/>
                </a:path>
              </a:pathLst>
            </a:custGeom>
            <a:gradFill flip="none" rotWithShape="1">
              <a:gsLst>
                <a:gs pos="0">
                  <a:schemeClr val="tx1">
                    <a:tint val="66000"/>
                    <a:satMod val="160000"/>
                  </a:schemeClr>
                </a:gs>
                <a:gs pos="61000">
                  <a:schemeClr val="tx1">
                    <a:tint val="44500"/>
                    <a:satMod val="160000"/>
                  </a:schemeClr>
                </a:gs>
                <a:gs pos="100000">
                  <a:schemeClr val="tx1">
                    <a:tint val="23500"/>
                    <a:satMod val="160000"/>
                  </a:schemeClr>
                </a:gs>
              </a:gsLst>
              <a:path path="circle">
                <a:fillToRect r="100000" b="100000"/>
              </a:path>
              <a:tileRect l="-100000" t="-100000"/>
            </a:gra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endParaRPr lang="zh-CN" altLang="en-US"/>
            </a:p>
          </p:txBody>
        </p:sp>
      </p:grpSp>
      <p:grpSp>
        <p:nvGrpSpPr>
          <p:cNvPr id="64" name="Group 202"/>
          <p:cNvGrpSpPr>
            <a:grpSpLocks/>
          </p:cNvGrpSpPr>
          <p:nvPr/>
        </p:nvGrpSpPr>
        <p:grpSpPr bwMode="auto">
          <a:xfrm>
            <a:off x="6318417" y="2053004"/>
            <a:ext cx="446578" cy="442268"/>
            <a:chOff x="630" y="3200"/>
            <a:chExt cx="627" cy="604"/>
          </a:xfrm>
        </p:grpSpPr>
        <p:sp>
          <p:nvSpPr>
            <p:cNvPr id="65" name="Freeform 203"/>
            <p:cNvSpPr>
              <a:spLocks/>
            </p:cNvSpPr>
            <p:nvPr/>
          </p:nvSpPr>
          <p:spPr bwMode="auto">
            <a:xfrm>
              <a:off x="666" y="3200"/>
              <a:ext cx="560" cy="456"/>
            </a:xfrm>
            <a:custGeom>
              <a:avLst/>
              <a:gdLst>
                <a:gd name="T0" fmla="*/ 529 w 10643"/>
                <a:gd name="T1" fmla="*/ 0 h 8672"/>
                <a:gd name="T2" fmla="*/ 534 w 10643"/>
                <a:gd name="T3" fmla="*/ 1 h 8672"/>
                <a:gd name="T4" fmla="*/ 539 w 10643"/>
                <a:gd name="T5" fmla="*/ 2 h 8672"/>
                <a:gd name="T6" fmla="*/ 543 w 10643"/>
                <a:gd name="T7" fmla="*/ 4 h 8672"/>
                <a:gd name="T8" fmla="*/ 547 w 10643"/>
                <a:gd name="T9" fmla="*/ 7 h 8672"/>
                <a:gd name="T10" fmla="*/ 551 w 10643"/>
                <a:gd name="T11" fmla="*/ 10 h 8672"/>
                <a:gd name="T12" fmla="*/ 554 w 10643"/>
                <a:gd name="T13" fmla="*/ 13 h 8672"/>
                <a:gd name="T14" fmla="*/ 556 w 10643"/>
                <a:gd name="T15" fmla="*/ 17 h 8672"/>
                <a:gd name="T16" fmla="*/ 558 w 10643"/>
                <a:gd name="T17" fmla="*/ 21 h 8672"/>
                <a:gd name="T18" fmla="*/ 559 w 10643"/>
                <a:gd name="T19" fmla="*/ 26 h 8672"/>
                <a:gd name="T20" fmla="*/ 560 w 10643"/>
                <a:gd name="T21" fmla="*/ 31 h 8672"/>
                <a:gd name="T22" fmla="*/ 560 w 10643"/>
                <a:gd name="T23" fmla="*/ 425 h 8672"/>
                <a:gd name="T24" fmla="*/ 559 w 10643"/>
                <a:gd name="T25" fmla="*/ 430 h 8672"/>
                <a:gd name="T26" fmla="*/ 558 w 10643"/>
                <a:gd name="T27" fmla="*/ 435 h 8672"/>
                <a:gd name="T28" fmla="*/ 556 w 10643"/>
                <a:gd name="T29" fmla="*/ 439 h 8672"/>
                <a:gd name="T30" fmla="*/ 554 w 10643"/>
                <a:gd name="T31" fmla="*/ 443 h 8672"/>
                <a:gd name="T32" fmla="*/ 551 w 10643"/>
                <a:gd name="T33" fmla="*/ 446 h 8672"/>
                <a:gd name="T34" fmla="*/ 547 w 10643"/>
                <a:gd name="T35" fmla="*/ 449 h 8672"/>
                <a:gd name="T36" fmla="*/ 543 w 10643"/>
                <a:gd name="T37" fmla="*/ 452 h 8672"/>
                <a:gd name="T38" fmla="*/ 539 w 10643"/>
                <a:gd name="T39" fmla="*/ 454 h 8672"/>
                <a:gd name="T40" fmla="*/ 534 w 10643"/>
                <a:gd name="T41" fmla="*/ 455 h 8672"/>
                <a:gd name="T42" fmla="*/ 529 w 10643"/>
                <a:gd name="T43" fmla="*/ 456 h 8672"/>
                <a:gd name="T44" fmla="*/ 31 w 10643"/>
                <a:gd name="T45" fmla="*/ 456 h 8672"/>
                <a:gd name="T46" fmla="*/ 26 w 10643"/>
                <a:gd name="T47" fmla="*/ 455 h 8672"/>
                <a:gd name="T48" fmla="*/ 21 w 10643"/>
                <a:gd name="T49" fmla="*/ 454 h 8672"/>
                <a:gd name="T50" fmla="*/ 17 w 10643"/>
                <a:gd name="T51" fmla="*/ 452 h 8672"/>
                <a:gd name="T52" fmla="*/ 13 w 10643"/>
                <a:gd name="T53" fmla="*/ 449 h 8672"/>
                <a:gd name="T54" fmla="*/ 10 w 10643"/>
                <a:gd name="T55" fmla="*/ 446 h 8672"/>
                <a:gd name="T56" fmla="*/ 6 w 10643"/>
                <a:gd name="T57" fmla="*/ 443 h 8672"/>
                <a:gd name="T58" fmla="*/ 4 w 10643"/>
                <a:gd name="T59" fmla="*/ 439 h 8672"/>
                <a:gd name="T60" fmla="*/ 2 w 10643"/>
                <a:gd name="T61" fmla="*/ 435 h 8672"/>
                <a:gd name="T62" fmla="*/ 1 w 10643"/>
                <a:gd name="T63" fmla="*/ 430 h 8672"/>
                <a:gd name="T64" fmla="*/ 0 w 10643"/>
                <a:gd name="T65" fmla="*/ 425 h 8672"/>
                <a:gd name="T66" fmla="*/ 0 w 10643"/>
                <a:gd name="T67" fmla="*/ 31 h 8672"/>
                <a:gd name="T68" fmla="*/ 1 w 10643"/>
                <a:gd name="T69" fmla="*/ 26 h 8672"/>
                <a:gd name="T70" fmla="*/ 2 w 10643"/>
                <a:gd name="T71" fmla="*/ 21 h 8672"/>
                <a:gd name="T72" fmla="*/ 4 w 10643"/>
                <a:gd name="T73" fmla="*/ 17 h 8672"/>
                <a:gd name="T74" fmla="*/ 6 w 10643"/>
                <a:gd name="T75" fmla="*/ 13 h 8672"/>
                <a:gd name="T76" fmla="*/ 10 w 10643"/>
                <a:gd name="T77" fmla="*/ 10 h 8672"/>
                <a:gd name="T78" fmla="*/ 13 w 10643"/>
                <a:gd name="T79" fmla="*/ 7 h 8672"/>
                <a:gd name="T80" fmla="*/ 17 w 10643"/>
                <a:gd name="T81" fmla="*/ 4 h 8672"/>
                <a:gd name="T82" fmla="*/ 21 w 10643"/>
                <a:gd name="T83" fmla="*/ 2 h 8672"/>
                <a:gd name="T84" fmla="*/ 26 w 10643"/>
                <a:gd name="T85" fmla="*/ 1 h 8672"/>
                <a:gd name="T86" fmla="*/ 31 w 10643"/>
                <a:gd name="T87" fmla="*/ 0 h 8672"/>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0643" h="8672">
                  <a:moveTo>
                    <a:pt x="617" y="0"/>
                  </a:moveTo>
                  <a:lnTo>
                    <a:pt x="10027" y="0"/>
                  </a:lnTo>
                  <a:lnTo>
                    <a:pt x="10058" y="1"/>
                  </a:lnTo>
                  <a:lnTo>
                    <a:pt x="10089" y="3"/>
                  </a:lnTo>
                  <a:lnTo>
                    <a:pt x="10120" y="8"/>
                  </a:lnTo>
                  <a:lnTo>
                    <a:pt x="10150" y="13"/>
                  </a:lnTo>
                  <a:lnTo>
                    <a:pt x="10180" y="20"/>
                  </a:lnTo>
                  <a:lnTo>
                    <a:pt x="10210" y="28"/>
                  </a:lnTo>
                  <a:lnTo>
                    <a:pt x="10238" y="38"/>
                  </a:lnTo>
                  <a:lnTo>
                    <a:pt x="10266" y="49"/>
                  </a:lnTo>
                  <a:lnTo>
                    <a:pt x="10294" y="62"/>
                  </a:lnTo>
                  <a:lnTo>
                    <a:pt x="10320" y="75"/>
                  </a:lnTo>
                  <a:lnTo>
                    <a:pt x="10345" y="91"/>
                  </a:lnTo>
                  <a:lnTo>
                    <a:pt x="10370" y="106"/>
                  </a:lnTo>
                  <a:lnTo>
                    <a:pt x="10395" y="124"/>
                  </a:lnTo>
                  <a:lnTo>
                    <a:pt x="10418" y="141"/>
                  </a:lnTo>
                  <a:lnTo>
                    <a:pt x="10441" y="161"/>
                  </a:lnTo>
                  <a:lnTo>
                    <a:pt x="10463" y="182"/>
                  </a:lnTo>
                  <a:lnTo>
                    <a:pt x="10482" y="203"/>
                  </a:lnTo>
                  <a:lnTo>
                    <a:pt x="10502" y="225"/>
                  </a:lnTo>
                  <a:lnTo>
                    <a:pt x="10521" y="249"/>
                  </a:lnTo>
                  <a:lnTo>
                    <a:pt x="10537" y="273"/>
                  </a:lnTo>
                  <a:lnTo>
                    <a:pt x="10554" y="298"/>
                  </a:lnTo>
                  <a:lnTo>
                    <a:pt x="10569" y="324"/>
                  </a:lnTo>
                  <a:lnTo>
                    <a:pt x="10582" y="351"/>
                  </a:lnTo>
                  <a:lnTo>
                    <a:pt x="10595" y="378"/>
                  </a:lnTo>
                  <a:lnTo>
                    <a:pt x="10606" y="406"/>
                  </a:lnTo>
                  <a:lnTo>
                    <a:pt x="10615" y="434"/>
                  </a:lnTo>
                  <a:lnTo>
                    <a:pt x="10624" y="464"/>
                  </a:lnTo>
                  <a:lnTo>
                    <a:pt x="10631" y="493"/>
                  </a:lnTo>
                  <a:lnTo>
                    <a:pt x="10636" y="523"/>
                  </a:lnTo>
                  <a:lnTo>
                    <a:pt x="10640" y="554"/>
                  </a:lnTo>
                  <a:lnTo>
                    <a:pt x="10642" y="585"/>
                  </a:lnTo>
                  <a:lnTo>
                    <a:pt x="10643" y="618"/>
                  </a:lnTo>
                  <a:lnTo>
                    <a:pt x="10643" y="8054"/>
                  </a:lnTo>
                  <a:lnTo>
                    <a:pt x="10642" y="8087"/>
                  </a:lnTo>
                  <a:lnTo>
                    <a:pt x="10640" y="8118"/>
                  </a:lnTo>
                  <a:lnTo>
                    <a:pt x="10636" y="8149"/>
                  </a:lnTo>
                  <a:lnTo>
                    <a:pt x="10631" y="8179"/>
                  </a:lnTo>
                  <a:lnTo>
                    <a:pt x="10624" y="8208"/>
                  </a:lnTo>
                  <a:lnTo>
                    <a:pt x="10615" y="8238"/>
                  </a:lnTo>
                  <a:lnTo>
                    <a:pt x="10606" y="8266"/>
                  </a:lnTo>
                  <a:lnTo>
                    <a:pt x="10595" y="8294"/>
                  </a:lnTo>
                  <a:lnTo>
                    <a:pt x="10582" y="8322"/>
                  </a:lnTo>
                  <a:lnTo>
                    <a:pt x="10569" y="8348"/>
                  </a:lnTo>
                  <a:lnTo>
                    <a:pt x="10554" y="8374"/>
                  </a:lnTo>
                  <a:lnTo>
                    <a:pt x="10537" y="8399"/>
                  </a:lnTo>
                  <a:lnTo>
                    <a:pt x="10521" y="8423"/>
                  </a:lnTo>
                  <a:lnTo>
                    <a:pt x="10502" y="8446"/>
                  </a:lnTo>
                  <a:lnTo>
                    <a:pt x="10482" y="8469"/>
                  </a:lnTo>
                  <a:lnTo>
                    <a:pt x="10463" y="8490"/>
                  </a:lnTo>
                  <a:lnTo>
                    <a:pt x="10441" y="8511"/>
                  </a:lnTo>
                  <a:lnTo>
                    <a:pt x="10418" y="8530"/>
                  </a:lnTo>
                  <a:lnTo>
                    <a:pt x="10395" y="8548"/>
                  </a:lnTo>
                  <a:lnTo>
                    <a:pt x="10370" y="8566"/>
                  </a:lnTo>
                  <a:lnTo>
                    <a:pt x="10345" y="8582"/>
                  </a:lnTo>
                  <a:lnTo>
                    <a:pt x="10320" y="8597"/>
                  </a:lnTo>
                  <a:lnTo>
                    <a:pt x="10294" y="8610"/>
                  </a:lnTo>
                  <a:lnTo>
                    <a:pt x="10266" y="8623"/>
                  </a:lnTo>
                  <a:lnTo>
                    <a:pt x="10238" y="8634"/>
                  </a:lnTo>
                  <a:lnTo>
                    <a:pt x="10210" y="8644"/>
                  </a:lnTo>
                  <a:lnTo>
                    <a:pt x="10180" y="8652"/>
                  </a:lnTo>
                  <a:lnTo>
                    <a:pt x="10150" y="8659"/>
                  </a:lnTo>
                  <a:lnTo>
                    <a:pt x="10120" y="8664"/>
                  </a:lnTo>
                  <a:lnTo>
                    <a:pt x="10089" y="8668"/>
                  </a:lnTo>
                  <a:lnTo>
                    <a:pt x="10058" y="8671"/>
                  </a:lnTo>
                  <a:lnTo>
                    <a:pt x="10027" y="8672"/>
                  </a:lnTo>
                  <a:lnTo>
                    <a:pt x="617" y="8672"/>
                  </a:lnTo>
                  <a:lnTo>
                    <a:pt x="585" y="8671"/>
                  </a:lnTo>
                  <a:lnTo>
                    <a:pt x="554" y="8668"/>
                  </a:lnTo>
                  <a:lnTo>
                    <a:pt x="524" y="8664"/>
                  </a:lnTo>
                  <a:lnTo>
                    <a:pt x="493" y="8659"/>
                  </a:lnTo>
                  <a:lnTo>
                    <a:pt x="464" y="8652"/>
                  </a:lnTo>
                  <a:lnTo>
                    <a:pt x="435" y="8644"/>
                  </a:lnTo>
                  <a:lnTo>
                    <a:pt x="406" y="8634"/>
                  </a:lnTo>
                  <a:lnTo>
                    <a:pt x="378" y="8623"/>
                  </a:lnTo>
                  <a:lnTo>
                    <a:pt x="351" y="8610"/>
                  </a:lnTo>
                  <a:lnTo>
                    <a:pt x="324" y="8597"/>
                  </a:lnTo>
                  <a:lnTo>
                    <a:pt x="298" y="8582"/>
                  </a:lnTo>
                  <a:lnTo>
                    <a:pt x="273" y="8566"/>
                  </a:lnTo>
                  <a:lnTo>
                    <a:pt x="249" y="8548"/>
                  </a:lnTo>
                  <a:lnTo>
                    <a:pt x="225" y="8530"/>
                  </a:lnTo>
                  <a:lnTo>
                    <a:pt x="203" y="8511"/>
                  </a:lnTo>
                  <a:lnTo>
                    <a:pt x="182" y="8490"/>
                  </a:lnTo>
                  <a:lnTo>
                    <a:pt x="161" y="8469"/>
                  </a:lnTo>
                  <a:lnTo>
                    <a:pt x="141" y="8446"/>
                  </a:lnTo>
                  <a:lnTo>
                    <a:pt x="123" y="8423"/>
                  </a:lnTo>
                  <a:lnTo>
                    <a:pt x="106" y="8399"/>
                  </a:lnTo>
                  <a:lnTo>
                    <a:pt x="90" y="8374"/>
                  </a:lnTo>
                  <a:lnTo>
                    <a:pt x="75" y="8348"/>
                  </a:lnTo>
                  <a:lnTo>
                    <a:pt x="61" y="8322"/>
                  </a:lnTo>
                  <a:lnTo>
                    <a:pt x="49" y="8294"/>
                  </a:lnTo>
                  <a:lnTo>
                    <a:pt x="37" y="8266"/>
                  </a:lnTo>
                  <a:lnTo>
                    <a:pt x="28" y="8238"/>
                  </a:lnTo>
                  <a:lnTo>
                    <a:pt x="20" y="8208"/>
                  </a:lnTo>
                  <a:lnTo>
                    <a:pt x="12" y="8179"/>
                  </a:lnTo>
                  <a:lnTo>
                    <a:pt x="7" y="8149"/>
                  </a:lnTo>
                  <a:lnTo>
                    <a:pt x="3" y="8118"/>
                  </a:lnTo>
                  <a:lnTo>
                    <a:pt x="1" y="8087"/>
                  </a:lnTo>
                  <a:lnTo>
                    <a:pt x="0" y="8054"/>
                  </a:lnTo>
                  <a:lnTo>
                    <a:pt x="0" y="618"/>
                  </a:lnTo>
                  <a:lnTo>
                    <a:pt x="1" y="585"/>
                  </a:lnTo>
                  <a:lnTo>
                    <a:pt x="3" y="554"/>
                  </a:lnTo>
                  <a:lnTo>
                    <a:pt x="7" y="523"/>
                  </a:lnTo>
                  <a:lnTo>
                    <a:pt x="12" y="493"/>
                  </a:lnTo>
                  <a:lnTo>
                    <a:pt x="20" y="464"/>
                  </a:lnTo>
                  <a:lnTo>
                    <a:pt x="28" y="434"/>
                  </a:lnTo>
                  <a:lnTo>
                    <a:pt x="37" y="406"/>
                  </a:lnTo>
                  <a:lnTo>
                    <a:pt x="49" y="378"/>
                  </a:lnTo>
                  <a:lnTo>
                    <a:pt x="61" y="351"/>
                  </a:lnTo>
                  <a:lnTo>
                    <a:pt x="75" y="324"/>
                  </a:lnTo>
                  <a:lnTo>
                    <a:pt x="90" y="298"/>
                  </a:lnTo>
                  <a:lnTo>
                    <a:pt x="106" y="273"/>
                  </a:lnTo>
                  <a:lnTo>
                    <a:pt x="123" y="249"/>
                  </a:lnTo>
                  <a:lnTo>
                    <a:pt x="141" y="225"/>
                  </a:lnTo>
                  <a:lnTo>
                    <a:pt x="161" y="203"/>
                  </a:lnTo>
                  <a:lnTo>
                    <a:pt x="182" y="182"/>
                  </a:lnTo>
                  <a:lnTo>
                    <a:pt x="203" y="161"/>
                  </a:lnTo>
                  <a:lnTo>
                    <a:pt x="225" y="141"/>
                  </a:lnTo>
                  <a:lnTo>
                    <a:pt x="249" y="124"/>
                  </a:lnTo>
                  <a:lnTo>
                    <a:pt x="273" y="106"/>
                  </a:lnTo>
                  <a:lnTo>
                    <a:pt x="298" y="91"/>
                  </a:lnTo>
                  <a:lnTo>
                    <a:pt x="324" y="75"/>
                  </a:lnTo>
                  <a:lnTo>
                    <a:pt x="351" y="62"/>
                  </a:lnTo>
                  <a:lnTo>
                    <a:pt x="378" y="49"/>
                  </a:lnTo>
                  <a:lnTo>
                    <a:pt x="406" y="38"/>
                  </a:lnTo>
                  <a:lnTo>
                    <a:pt x="435" y="28"/>
                  </a:lnTo>
                  <a:lnTo>
                    <a:pt x="464" y="20"/>
                  </a:lnTo>
                  <a:lnTo>
                    <a:pt x="493" y="13"/>
                  </a:lnTo>
                  <a:lnTo>
                    <a:pt x="524" y="8"/>
                  </a:lnTo>
                  <a:lnTo>
                    <a:pt x="554" y="3"/>
                  </a:lnTo>
                  <a:lnTo>
                    <a:pt x="585" y="1"/>
                  </a:lnTo>
                  <a:lnTo>
                    <a:pt x="617" y="0"/>
                  </a:ln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endParaRPr lang="zh-CN" altLang="en-US"/>
            </a:p>
          </p:txBody>
        </p:sp>
        <p:sp>
          <p:nvSpPr>
            <p:cNvPr id="66" name="Rectangle 204"/>
            <p:cNvSpPr>
              <a:spLocks noChangeArrowheads="1"/>
            </p:cNvSpPr>
            <p:nvPr/>
          </p:nvSpPr>
          <p:spPr bwMode="auto">
            <a:xfrm>
              <a:off x="693" y="3240"/>
              <a:ext cx="503" cy="377"/>
            </a:xfrm>
            <a:prstGeom prst="rect">
              <a:avLst/>
            </a:prstGeom>
            <a:solidFill>
              <a:srgbClr val="1A104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pPr algn="r" eaLnBrk="1" hangingPunct="1"/>
              <a:endParaRPr lang="zh-CN" altLang="en-US"/>
            </a:p>
          </p:txBody>
        </p:sp>
        <p:sp>
          <p:nvSpPr>
            <p:cNvPr id="67" name="Rectangle 205"/>
            <p:cNvSpPr>
              <a:spLocks noChangeArrowheads="1"/>
            </p:cNvSpPr>
            <p:nvPr/>
          </p:nvSpPr>
          <p:spPr bwMode="auto">
            <a:xfrm>
              <a:off x="716" y="3660"/>
              <a:ext cx="480" cy="12"/>
            </a:xfrm>
            <a:prstGeom prst="rect">
              <a:avLst/>
            </a:prstGeom>
            <a:solidFill>
              <a:srgbClr val="32537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pPr algn="r" eaLnBrk="1" hangingPunct="1"/>
              <a:endParaRPr lang="zh-CN" altLang="en-US"/>
            </a:p>
          </p:txBody>
        </p:sp>
        <p:sp>
          <p:nvSpPr>
            <p:cNvPr id="68" name="Rectangle 206"/>
            <p:cNvSpPr>
              <a:spLocks noChangeArrowheads="1"/>
            </p:cNvSpPr>
            <p:nvPr/>
          </p:nvSpPr>
          <p:spPr bwMode="auto">
            <a:xfrm>
              <a:off x="630" y="3788"/>
              <a:ext cx="627" cy="16"/>
            </a:xfrm>
            <a:prstGeom prst="rect">
              <a:avLst/>
            </a:prstGeom>
            <a:solidFill>
              <a:srgbClr val="5781A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pPr algn="r" eaLnBrk="1" hangingPunct="1"/>
              <a:endParaRPr lang="zh-CN" altLang="en-US"/>
            </a:p>
          </p:txBody>
        </p:sp>
        <p:sp>
          <p:nvSpPr>
            <p:cNvPr id="69" name="Freeform 207"/>
            <p:cNvSpPr>
              <a:spLocks/>
            </p:cNvSpPr>
            <p:nvPr/>
          </p:nvSpPr>
          <p:spPr bwMode="auto">
            <a:xfrm>
              <a:off x="1057" y="3623"/>
              <a:ext cx="20" cy="20"/>
            </a:xfrm>
            <a:custGeom>
              <a:avLst/>
              <a:gdLst>
                <a:gd name="T0" fmla="*/ 11 w 381"/>
                <a:gd name="T1" fmla="*/ 20 h 380"/>
                <a:gd name="T2" fmla="*/ 13 w 381"/>
                <a:gd name="T3" fmla="*/ 20 h 380"/>
                <a:gd name="T4" fmla="*/ 15 w 381"/>
                <a:gd name="T5" fmla="*/ 19 h 380"/>
                <a:gd name="T6" fmla="*/ 16 w 381"/>
                <a:gd name="T7" fmla="*/ 18 h 380"/>
                <a:gd name="T8" fmla="*/ 18 w 381"/>
                <a:gd name="T9" fmla="*/ 16 h 380"/>
                <a:gd name="T10" fmla="*/ 19 w 381"/>
                <a:gd name="T11" fmla="*/ 15 h 380"/>
                <a:gd name="T12" fmla="*/ 20 w 381"/>
                <a:gd name="T13" fmla="*/ 13 h 380"/>
                <a:gd name="T14" fmla="*/ 20 w 381"/>
                <a:gd name="T15" fmla="*/ 11 h 380"/>
                <a:gd name="T16" fmla="*/ 20 w 381"/>
                <a:gd name="T17" fmla="*/ 9 h 380"/>
                <a:gd name="T18" fmla="*/ 20 w 381"/>
                <a:gd name="T19" fmla="*/ 7 h 380"/>
                <a:gd name="T20" fmla="*/ 19 w 381"/>
                <a:gd name="T21" fmla="*/ 5 h 380"/>
                <a:gd name="T22" fmla="*/ 18 w 381"/>
                <a:gd name="T23" fmla="*/ 4 h 380"/>
                <a:gd name="T24" fmla="*/ 16 w 381"/>
                <a:gd name="T25" fmla="*/ 2 h 380"/>
                <a:gd name="T26" fmla="*/ 15 w 381"/>
                <a:gd name="T27" fmla="*/ 1 h 380"/>
                <a:gd name="T28" fmla="*/ 13 w 381"/>
                <a:gd name="T29" fmla="*/ 0 h 380"/>
                <a:gd name="T30" fmla="*/ 11 w 381"/>
                <a:gd name="T31" fmla="*/ 0 h 380"/>
                <a:gd name="T32" fmla="*/ 9 w 381"/>
                <a:gd name="T33" fmla="*/ 0 h 380"/>
                <a:gd name="T34" fmla="*/ 7 w 381"/>
                <a:gd name="T35" fmla="*/ 0 h 380"/>
                <a:gd name="T36" fmla="*/ 5 w 381"/>
                <a:gd name="T37" fmla="*/ 1 h 380"/>
                <a:gd name="T38" fmla="*/ 4 w 381"/>
                <a:gd name="T39" fmla="*/ 2 h 380"/>
                <a:gd name="T40" fmla="*/ 2 w 381"/>
                <a:gd name="T41" fmla="*/ 4 h 380"/>
                <a:gd name="T42" fmla="*/ 1 w 381"/>
                <a:gd name="T43" fmla="*/ 5 h 380"/>
                <a:gd name="T44" fmla="*/ 0 w 381"/>
                <a:gd name="T45" fmla="*/ 7 h 380"/>
                <a:gd name="T46" fmla="*/ 0 w 381"/>
                <a:gd name="T47" fmla="*/ 9 h 380"/>
                <a:gd name="T48" fmla="*/ 0 w 381"/>
                <a:gd name="T49" fmla="*/ 11 h 380"/>
                <a:gd name="T50" fmla="*/ 0 w 381"/>
                <a:gd name="T51" fmla="*/ 13 h 380"/>
                <a:gd name="T52" fmla="*/ 1 w 381"/>
                <a:gd name="T53" fmla="*/ 15 h 380"/>
                <a:gd name="T54" fmla="*/ 2 w 381"/>
                <a:gd name="T55" fmla="*/ 16 h 380"/>
                <a:gd name="T56" fmla="*/ 4 w 381"/>
                <a:gd name="T57" fmla="*/ 18 h 380"/>
                <a:gd name="T58" fmla="*/ 5 w 381"/>
                <a:gd name="T59" fmla="*/ 19 h 380"/>
                <a:gd name="T60" fmla="*/ 7 w 381"/>
                <a:gd name="T61" fmla="*/ 20 h 380"/>
                <a:gd name="T62" fmla="*/ 9 w 381"/>
                <a:gd name="T63" fmla="*/ 20 h 38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81" h="380">
                  <a:moveTo>
                    <a:pt x="191" y="380"/>
                  </a:moveTo>
                  <a:lnTo>
                    <a:pt x="210" y="379"/>
                  </a:lnTo>
                  <a:lnTo>
                    <a:pt x="230" y="376"/>
                  </a:lnTo>
                  <a:lnTo>
                    <a:pt x="247" y="372"/>
                  </a:lnTo>
                  <a:lnTo>
                    <a:pt x="265" y="366"/>
                  </a:lnTo>
                  <a:lnTo>
                    <a:pt x="282" y="357"/>
                  </a:lnTo>
                  <a:lnTo>
                    <a:pt x="297" y="348"/>
                  </a:lnTo>
                  <a:lnTo>
                    <a:pt x="312" y="337"/>
                  </a:lnTo>
                  <a:lnTo>
                    <a:pt x="325" y="324"/>
                  </a:lnTo>
                  <a:lnTo>
                    <a:pt x="338" y="311"/>
                  </a:lnTo>
                  <a:lnTo>
                    <a:pt x="349" y="296"/>
                  </a:lnTo>
                  <a:lnTo>
                    <a:pt x="358" y="281"/>
                  </a:lnTo>
                  <a:lnTo>
                    <a:pt x="367" y="264"/>
                  </a:lnTo>
                  <a:lnTo>
                    <a:pt x="373" y="246"/>
                  </a:lnTo>
                  <a:lnTo>
                    <a:pt x="377" y="229"/>
                  </a:lnTo>
                  <a:lnTo>
                    <a:pt x="380" y="209"/>
                  </a:lnTo>
                  <a:lnTo>
                    <a:pt x="381" y="190"/>
                  </a:lnTo>
                  <a:lnTo>
                    <a:pt x="380" y="171"/>
                  </a:lnTo>
                  <a:lnTo>
                    <a:pt x="377" y="152"/>
                  </a:lnTo>
                  <a:lnTo>
                    <a:pt x="373" y="133"/>
                  </a:lnTo>
                  <a:lnTo>
                    <a:pt x="367" y="116"/>
                  </a:lnTo>
                  <a:lnTo>
                    <a:pt x="358" y="99"/>
                  </a:lnTo>
                  <a:lnTo>
                    <a:pt x="349" y="84"/>
                  </a:lnTo>
                  <a:lnTo>
                    <a:pt x="338" y="69"/>
                  </a:lnTo>
                  <a:lnTo>
                    <a:pt x="325" y="56"/>
                  </a:lnTo>
                  <a:lnTo>
                    <a:pt x="312" y="43"/>
                  </a:lnTo>
                  <a:lnTo>
                    <a:pt x="297" y="33"/>
                  </a:lnTo>
                  <a:lnTo>
                    <a:pt x="282" y="22"/>
                  </a:lnTo>
                  <a:lnTo>
                    <a:pt x="265" y="15"/>
                  </a:lnTo>
                  <a:lnTo>
                    <a:pt x="247" y="8"/>
                  </a:lnTo>
                  <a:lnTo>
                    <a:pt x="230" y="4"/>
                  </a:lnTo>
                  <a:lnTo>
                    <a:pt x="210" y="1"/>
                  </a:lnTo>
                  <a:lnTo>
                    <a:pt x="191" y="0"/>
                  </a:lnTo>
                  <a:lnTo>
                    <a:pt x="172" y="1"/>
                  </a:lnTo>
                  <a:lnTo>
                    <a:pt x="153" y="4"/>
                  </a:lnTo>
                  <a:lnTo>
                    <a:pt x="134" y="8"/>
                  </a:lnTo>
                  <a:lnTo>
                    <a:pt x="117" y="15"/>
                  </a:lnTo>
                  <a:lnTo>
                    <a:pt x="100" y="22"/>
                  </a:lnTo>
                  <a:lnTo>
                    <a:pt x="84" y="33"/>
                  </a:lnTo>
                  <a:lnTo>
                    <a:pt x="70" y="43"/>
                  </a:lnTo>
                  <a:lnTo>
                    <a:pt x="56" y="56"/>
                  </a:lnTo>
                  <a:lnTo>
                    <a:pt x="44" y="69"/>
                  </a:lnTo>
                  <a:lnTo>
                    <a:pt x="33" y="84"/>
                  </a:lnTo>
                  <a:lnTo>
                    <a:pt x="23" y="99"/>
                  </a:lnTo>
                  <a:lnTo>
                    <a:pt x="16" y="116"/>
                  </a:lnTo>
                  <a:lnTo>
                    <a:pt x="9" y="133"/>
                  </a:lnTo>
                  <a:lnTo>
                    <a:pt x="4" y="152"/>
                  </a:lnTo>
                  <a:lnTo>
                    <a:pt x="1" y="171"/>
                  </a:lnTo>
                  <a:lnTo>
                    <a:pt x="0" y="190"/>
                  </a:lnTo>
                  <a:lnTo>
                    <a:pt x="1" y="209"/>
                  </a:lnTo>
                  <a:lnTo>
                    <a:pt x="4" y="229"/>
                  </a:lnTo>
                  <a:lnTo>
                    <a:pt x="9" y="246"/>
                  </a:lnTo>
                  <a:lnTo>
                    <a:pt x="16" y="264"/>
                  </a:lnTo>
                  <a:lnTo>
                    <a:pt x="23" y="281"/>
                  </a:lnTo>
                  <a:lnTo>
                    <a:pt x="33" y="296"/>
                  </a:lnTo>
                  <a:lnTo>
                    <a:pt x="44" y="311"/>
                  </a:lnTo>
                  <a:lnTo>
                    <a:pt x="56" y="324"/>
                  </a:lnTo>
                  <a:lnTo>
                    <a:pt x="70" y="337"/>
                  </a:lnTo>
                  <a:lnTo>
                    <a:pt x="84" y="348"/>
                  </a:lnTo>
                  <a:lnTo>
                    <a:pt x="100" y="357"/>
                  </a:lnTo>
                  <a:lnTo>
                    <a:pt x="117" y="366"/>
                  </a:lnTo>
                  <a:lnTo>
                    <a:pt x="134" y="372"/>
                  </a:lnTo>
                  <a:lnTo>
                    <a:pt x="153" y="376"/>
                  </a:lnTo>
                  <a:lnTo>
                    <a:pt x="172" y="379"/>
                  </a:lnTo>
                  <a:lnTo>
                    <a:pt x="191" y="380"/>
                  </a:lnTo>
                  <a:close/>
                </a:path>
              </a:pathLst>
            </a:custGeom>
            <a:solidFill>
              <a:srgbClr val="83A7C6"/>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endParaRPr lang="zh-CN" altLang="en-US"/>
            </a:p>
          </p:txBody>
        </p:sp>
        <p:sp>
          <p:nvSpPr>
            <p:cNvPr id="70" name="Freeform 208"/>
            <p:cNvSpPr>
              <a:spLocks/>
            </p:cNvSpPr>
            <p:nvPr/>
          </p:nvSpPr>
          <p:spPr bwMode="auto">
            <a:xfrm>
              <a:off x="1087" y="3623"/>
              <a:ext cx="20" cy="20"/>
            </a:xfrm>
            <a:custGeom>
              <a:avLst/>
              <a:gdLst>
                <a:gd name="T0" fmla="*/ 11 w 381"/>
                <a:gd name="T1" fmla="*/ 20 h 380"/>
                <a:gd name="T2" fmla="*/ 13 w 381"/>
                <a:gd name="T3" fmla="*/ 20 h 380"/>
                <a:gd name="T4" fmla="*/ 15 w 381"/>
                <a:gd name="T5" fmla="*/ 19 h 380"/>
                <a:gd name="T6" fmla="*/ 16 w 381"/>
                <a:gd name="T7" fmla="*/ 18 h 380"/>
                <a:gd name="T8" fmla="*/ 18 w 381"/>
                <a:gd name="T9" fmla="*/ 16 h 380"/>
                <a:gd name="T10" fmla="*/ 19 w 381"/>
                <a:gd name="T11" fmla="*/ 15 h 380"/>
                <a:gd name="T12" fmla="*/ 20 w 381"/>
                <a:gd name="T13" fmla="*/ 13 h 380"/>
                <a:gd name="T14" fmla="*/ 20 w 381"/>
                <a:gd name="T15" fmla="*/ 11 h 380"/>
                <a:gd name="T16" fmla="*/ 20 w 381"/>
                <a:gd name="T17" fmla="*/ 9 h 380"/>
                <a:gd name="T18" fmla="*/ 20 w 381"/>
                <a:gd name="T19" fmla="*/ 7 h 380"/>
                <a:gd name="T20" fmla="*/ 19 w 381"/>
                <a:gd name="T21" fmla="*/ 5 h 380"/>
                <a:gd name="T22" fmla="*/ 18 w 381"/>
                <a:gd name="T23" fmla="*/ 4 h 380"/>
                <a:gd name="T24" fmla="*/ 16 w 381"/>
                <a:gd name="T25" fmla="*/ 2 h 380"/>
                <a:gd name="T26" fmla="*/ 15 w 381"/>
                <a:gd name="T27" fmla="*/ 1 h 380"/>
                <a:gd name="T28" fmla="*/ 13 w 381"/>
                <a:gd name="T29" fmla="*/ 0 h 380"/>
                <a:gd name="T30" fmla="*/ 11 w 381"/>
                <a:gd name="T31" fmla="*/ 0 h 380"/>
                <a:gd name="T32" fmla="*/ 9 w 381"/>
                <a:gd name="T33" fmla="*/ 0 h 380"/>
                <a:gd name="T34" fmla="*/ 7 w 381"/>
                <a:gd name="T35" fmla="*/ 0 h 380"/>
                <a:gd name="T36" fmla="*/ 5 w 381"/>
                <a:gd name="T37" fmla="*/ 1 h 380"/>
                <a:gd name="T38" fmla="*/ 4 w 381"/>
                <a:gd name="T39" fmla="*/ 2 h 380"/>
                <a:gd name="T40" fmla="*/ 2 w 381"/>
                <a:gd name="T41" fmla="*/ 4 h 380"/>
                <a:gd name="T42" fmla="*/ 1 w 381"/>
                <a:gd name="T43" fmla="*/ 5 h 380"/>
                <a:gd name="T44" fmla="*/ 0 w 381"/>
                <a:gd name="T45" fmla="*/ 7 h 380"/>
                <a:gd name="T46" fmla="*/ 0 w 381"/>
                <a:gd name="T47" fmla="*/ 9 h 380"/>
                <a:gd name="T48" fmla="*/ 0 w 381"/>
                <a:gd name="T49" fmla="*/ 11 h 380"/>
                <a:gd name="T50" fmla="*/ 0 w 381"/>
                <a:gd name="T51" fmla="*/ 13 h 380"/>
                <a:gd name="T52" fmla="*/ 1 w 381"/>
                <a:gd name="T53" fmla="*/ 15 h 380"/>
                <a:gd name="T54" fmla="*/ 2 w 381"/>
                <a:gd name="T55" fmla="*/ 16 h 380"/>
                <a:gd name="T56" fmla="*/ 4 w 381"/>
                <a:gd name="T57" fmla="*/ 18 h 380"/>
                <a:gd name="T58" fmla="*/ 5 w 381"/>
                <a:gd name="T59" fmla="*/ 19 h 380"/>
                <a:gd name="T60" fmla="*/ 7 w 381"/>
                <a:gd name="T61" fmla="*/ 20 h 380"/>
                <a:gd name="T62" fmla="*/ 9 w 381"/>
                <a:gd name="T63" fmla="*/ 20 h 38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81" h="380">
                  <a:moveTo>
                    <a:pt x="190" y="380"/>
                  </a:moveTo>
                  <a:lnTo>
                    <a:pt x="209" y="379"/>
                  </a:lnTo>
                  <a:lnTo>
                    <a:pt x="228" y="376"/>
                  </a:lnTo>
                  <a:lnTo>
                    <a:pt x="247" y="372"/>
                  </a:lnTo>
                  <a:lnTo>
                    <a:pt x="264" y="366"/>
                  </a:lnTo>
                  <a:lnTo>
                    <a:pt x="281" y="357"/>
                  </a:lnTo>
                  <a:lnTo>
                    <a:pt x="297" y="348"/>
                  </a:lnTo>
                  <a:lnTo>
                    <a:pt x="311" y="337"/>
                  </a:lnTo>
                  <a:lnTo>
                    <a:pt x="325" y="324"/>
                  </a:lnTo>
                  <a:lnTo>
                    <a:pt x="337" y="311"/>
                  </a:lnTo>
                  <a:lnTo>
                    <a:pt x="348" y="296"/>
                  </a:lnTo>
                  <a:lnTo>
                    <a:pt x="358" y="281"/>
                  </a:lnTo>
                  <a:lnTo>
                    <a:pt x="365" y="264"/>
                  </a:lnTo>
                  <a:lnTo>
                    <a:pt x="372" y="246"/>
                  </a:lnTo>
                  <a:lnTo>
                    <a:pt x="376" y="229"/>
                  </a:lnTo>
                  <a:lnTo>
                    <a:pt x="380" y="209"/>
                  </a:lnTo>
                  <a:lnTo>
                    <a:pt x="381" y="190"/>
                  </a:lnTo>
                  <a:lnTo>
                    <a:pt x="380" y="171"/>
                  </a:lnTo>
                  <a:lnTo>
                    <a:pt x="376" y="152"/>
                  </a:lnTo>
                  <a:lnTo>
                    <a:pt x="372" y="133"/>
                  </a:lnTo>
                  <a:lnTo>
                    <a:pt x="365" y="116"/>
                  </a:lnTo>
                  <a:lnTo>
                    <a:pt x="358" y="99"/>
                  </a:lnTo>
                  <a:lnTo>
                    <a:pt x="348" y="84"/>
                  </a:lnTo>
                  <a:lnTo>
                    <a:pt x="337" y="69"/>
                  </a:lnTo>
                  <a:lnTo>
                    <a:pt x="325" y="56"/>
                  </a:lnTo>
                  <a:lnTo>
                    <a:pt x="311" y="43"/>
                  </a:lnTo>
                  <a:lnTo>
                    <a:pt x="297" y="33"/>
                  </a:lnTo>
                  <a:lnTo>
                    <a:pt x="281" y="22"/>
                  </a:lnTo>
                  <a:lnTo>
                    <a:pt x="264" y="15"/>
                  </a:lnTo>
                  <a:lnTo>
                    <a:pt x="247" y="8"/>
                  </a:lnTo>
                  <a:lnTo>
                    <a:pt x="228" y="4"/>
                  </a:lnTo>
                  <a:lnTo>
                    <a:pt x="209" y="1"/>
                  </a:lnTo>
                  <a:lnTo>
                    <a:pt x="190" y="0"/>
                  </a:lnTo>
                  <a:lnTo>
                    <a:pt x="171" y="1"/>
                  </a:lnTo>
                  <a:lnTo>
                    <a:pt x="151" y="4"/>
                  </a:lnTo>
                  <a:lnTo>
                    <a:pt x="134" y="8"/>
                  </a:lnTo>
                  <a:lnTo>
                    <a:pt x="116" y="15"/>
                  </a:lnTo>
                  <a:lnTo>
                    <a:pt x="99" y="22"/>
                  </a:lnTo>
                  <a:lnTo>
                    <a:pt x="84" y="33"/>
                  </a:lnTo>
                  <a:lnTo>
                    <a:pt x="69" y="43"/>
                  </a:lnTo>
                  <a:lnTo>
                    <a:pt x="56" y="56"/>
                  </a:lnTo>
                  <a:lnTo>
                    <a:pt x="43" y="69"/>
                  </a:lnTo>
                  <a:lnTo>
                    <a:pt x="32" y="84"/>
                  </a:lnTo>
                  <a:lnTo>
                    <a:pt x="23" y="99"/>
                  </a:lnTo>
                  <a:lnTo>
                    <a:pt x="14" y="116"/>
                  </a:lnTo>
                  <a:lnTo>
                    <a:pt x="8" y="133"/>
                  </a:lnTo>
                  <a:lnTo>
                    <a:pt x="4" y="152"/>
                  </a:lnTo>
                  <a:lnTo>
                    <a:pt x="1" y="171"/>
                  </a:lnTo>
                  <a:lnTo>
                    <a:pt x="0" y="190"/>
                  </a:lnTo>
                  <a:lnTo>
                    <a:pt x="1" y="209"/>
                  </a:lnTo>
                  <a:lnTo>
                    <a:pt x="4" y="229"/>
                  </a:lnTo>
                  <a:lnTo>
                    <a:pt x="8" y="246"/>
                  </a:lnTo>
                  <a:lnTo>
                    <a:pt x="14" y="264"/>
                  </a:lnTo>
                  <a:lnTo>
                    <a:pt x="23" y="281"/>
                  </a:lnTo>
                  <a:lnTo>
                    <a:pt x="32" y="296"/>
                  </a:lnTo>
                  <a:lnTo>
                    <a:pt x="43" y="311"/>
                  </a:lnTo>
                  <a:lnTo>
                    <a:pt x="56" y="324"/>
                  </a:lnTo>
                  <a:lnTo>
                    <a:pt x="69" y="337"/>
                  </a:lnTo>
                  <a:lnTo>
                    <a:pt x="84" y="348"/>
                  </a:lnTo>
                  <a:lnTo>
                    <a:pt x="99" y="357"/>
                  </a:lnTo>
                  <a:lnTo>
                    <a:pt x="116" y="366"/>
                  </a:lnTo>
                  <a:lnTo>
                    <a:pt x="134" y="372"/>
                  </a:lnTo>
                  <a:lnTo>
                    <a:pt x="151" y="376"/>
                  </a:lnTo>
                  <a:lnTo>
                    <a:pt x="171" y="379"/>
                  </a:lnTo>
                  <a:lnTo>
                    <a:pt x="190" y="380"/>
                  </a:lnTo>
                  <a:close/>
                </a:path>
              </a:pathLst>
            </a:custGeom>
            <a:solidFill>
              <a:srgbClr val="83A7C6"/>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endParaRPr lang="zh-CN" altLang="en-US"/>
            </a:p>
          </p:txBody>
        </p:sp>
        <p:sp>
          <p:nvSpPr>
            <p:cNvPr id="71" name="Freeform 209"/>
            <p:cNvSpPr>
              <a:spLocks/>
            </p:cNvSpPr>
            <p:nvPr/>
          </p:nvSpPr>
          <p:spPr bwMode="auto">
            <a:xfrm>
              <a:off x="1115" y="3623"/>
              <a:ext cx="21" cy="20"/>
            </a:xfrm>
            <a:custGeom>
              <a:avLst/>
              <a:gdLst>
                <a:gd name="T0" fmla="*/ 12 w 381"/>
                <a:gd name="T1" fmla="*/ 20 h 380"/>
                <a:gd name="T2" fmla="*/ 14 w 381"/>
                <a:gd name="T3" fmla="*/ 20 h 380"/>
                <a:gd name="T4" fmla="*/ 15 w 381"/>
                <a:gd name="T5" fmla="*/ 19 h 380"/>
                <a:gd name="T6" fmla="*/ 17 w 381"/>
                <a:gd name="T7" fmla="*/ 18 h 380"/>
                <a:gd name="T8" fmla="*/ 19 w 381"/>
                <a:gd name="T9" fmla="*/ 16 h 380"/>
                <a:gd name="T10" fmla="*/ 20 w 381"/>
                <a:gd name="T11" fmla="*/ 15 h 380"/>
                <a:gd name="T12" fmla="*/ 21 w 381"/>
                <a:gd name="T13" fmla="*/ 13 h 380"/>
                <a:gd name="T14" fmla="*/ 21 w 381"/>
                <a:gd name="T15" fmla="*/ 11 h 380"/>
                <a:gd name="T16" fmla="*/ 21 w 381"/>
                <a:gd name="T17" fmla="*/ 9 h 380"/>
                <a:gd name="T18" fmla="*/ 21 w 381"/>
                <a:gd name="T19" fmla="*/ 7 h 380"/>
                <a:gd name="T20" fmla="*/ 20 w 381"/>
                <a:gd name="T21" fmla="*/ 5 h 380"/>
                <a:gd name="T22" fmla="*/ 19 w 381"/>
                <a:gd name="T23" fmla="*/ 4 h 380"/>
                <a:gd name="T24" fmla="*/ 17 w 381"/>
                <a:gd name="T25" fmla="*/ 2 h 380"/>
                <a:gd name="T26" fmla="*/ 15 w 381"/>
                <a:gd name="T27" fmla="*/ 1 h 380"/>
                <a:gd name="T28" fmla="*/ 14 w 381"/>
                <a:gd name="T29" fmla="*/ 0 h 380"/>
                <a:gd name="T30" fmla="*/ 12 w 381"/>
                <a:gd name="T31" fmla="*/ 0 h 380"/>
                <a:gd name="T32" fmla="*/ 9 w 381"/>
                <a:gd name="T33" fmla="*/ 0 h 380"/>
                <a:gd name="T34" fmla="*/ 7 w 381"/>
                <a:gd name="T35" fmla="*/ 0 h 380"/>
                <a:gd name="T36" fmla="*/ 5 w 381"/>
                <a:gd name="T37" fmla="*/ 1 h 380"/>
                <a:gd name="T38" fmla="*/ 4 w 381"/>
                <a:gd name="T39" fmla="*/ 2 h 380"/>
                <a:gd name="T40" fmla="*/ 2 w 381"/>
                <a:gd name="T41" fmla="*/ 4 h 380"/>
                <a:gd name="T42" fmla="*/ 1 w 381"/>
                <a:gd name="T43" fmla="*/ 5 h 380"/>
                <a:gd name="T44" fmla="*/ 0 w 381"/>
                <a:gd name="T45" fmla="*/ 7 h 380"/>
                <a:gd name="T46" fmla="*/ 0 w 381"/>
                <a:gd name="T47" fmla="*/ 9 h 380"/>
                <a:gd name="T48" fmla="*/ 0 w 381"/>
                <a:gd name="T49" fmla="*/ 11 h 380"/>
                <a:gd name="T50" fmla="*/ 0 w 381"/>
                <a:gd name="T51" fmla="*/ 13 h 380"/>
                <a:gd name="T52" fmla="*/ 1 w 381"/>
                <a:gd name="T53" fmla="*/ 15 h 380"/>
                <a:gd name="T54" fmla="*/ 2 w 381"/>
                <a:gd name="T55" fmla="*/ 16 h 380"/>
                <a:gd name="T56" fmla="*/ 4 w 381"/>
                <a:gd name="T57" fmla="*/ 18 h 380"/>
                <a:gd name="T58" fmla="*/ 5 w 381"/>
                <a:gd name="T59" fmla="*/ 19 h 380"/>
                <a:gd name="T60" fmla="*/ 7 w 381"/>
                <a:gd name="T61" fmla="*/ 20 h 380"/>
                <a:gd name="T62" fmla="*/ 9 w 381"/>
                <a:gd name="T63" fmla="*/ 20 h 38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81" h="380">
                  <a:moveTo>
                    <a:pt x="191" y="380"/>
                  </a:moveTo>
                  <a:lnTo>
                    <a:pt x="210" y="379"/>
                  </a:lnTo>
                  <a:lnTo>
                    <a:pt x="229" y="376"/>
                  </a:lnTo>
                  <a:lnTo>
                    <a:pt x="247" y="372"/>
                  </a:lnTo>
                  <a:lnTo>
                    <a:pt x="264" y="366"/>
                  </a:lnTo>
                  <a:lnTo>
                    <a:pt x="281" y="357"/>
                  </a:lnTo>
                  <a:lnTo>
                    <a:pt x="296" y="348"/>
                  </a:lnTo>
                  <a:lnTo>
                    <a:pt x="311" y="337"/>
                  </a:lnTo>
                  <a:lnTo>
                    <a:pt x="326" y="324"/>
                  </a:lnTo>
                  <a:lnTo>
                    <a:pt x="337" y="311"/>
                  </a:lnTo>
                  <a:lnTo>
                    <a:pt x="348" y="296"/>
                  </a:lnTo>
                  <a:lnTo>
                    <a:pt x="358" y="281"/>
                  </a:lnTo>
                  <a:lnTo>
                    <a:pt x="366" y="264"/>
                  </a:lnTo>
                  <a:lnTo>
                    <a:pt x="372" y="246"/>
                  </a:lnTo>
                  <a:lnTo>
                    <a:pt x="377" y="229"/>
                  </a:lnTo>
                  <a:lnTo>
                    <a:pt x="379" y="209"/>
                  </a:lnTo>
                  <a:lnTo>
                    <a:pt x="381" y="190"/>
                  </a:lnTo>
                  <a:lnTo>
                    <a:pt x="379" y="171"/>
                  </a:lnTo>
                  <a:lnTo>
                    <a:pt x="377" y="152"/>
                  </a:lnTo>
                  <a:lnTo>
                    <a:pt x="372" y="133"/>
                  </a:lnTo>
                  <a:lnTo>
                    <a:pt x="366" y="116"/>
                  </a:lnTo>
                  <a:lnTo>
                    <a:pt x="358" y="99"/>
                  </a:lnTo>
                  <a:lnTo>
                    <a:pt x="348" y="84"/>
                  </a:lnTo>
                  <a:lnTo>
                    <a:pt x="337" y="69"/>
                  </a:lnTo>
                  <a:lnTo>
                    <a:pt x="326" y="56"/>
                  </a:lnTo>
                  <a:lnTo>
                    <a:pt x="311" y="43"/>
                  </a:lnTo>
                  <a:lnTo>
                    <a:pt x="296" y="33"/>
                  </a:lnTo>
                  <a:lnTo>
                    <a:pt x="281" y="22"/>
                  </a:lnTo>
                  <a:lnTo>
                    <a:pt x="264" y="15"/>
                  </a:lnTo>
                  <a:lnTo>
                    <a:pt x="247" y="8"/>
                  </a:lnTo>
                  <a:lnTo>
                    <a:pt x="229" y="4"/>
                  </a:lnTo>
                  <a:lnTo>
                    <a:pt x="210" y="1"/>
                  </a:lnTo>
                  <a:lnTo>
                    <a:pt x="191" y="0"/>
                  </a:lnTo>
                  <a:lnTo>
                    <a:pt x="171" y="1"/>
                  </a:lnTo>
                  <a:lnTo>
                    <a:pt x="152" y="4"/>
                  </a:lnTo>
                  <a:lnTo>
                    <a:pt x="133" y="8"/>
                  </a:lnTo>
                  <a:lnTo>
                    <a:pt x="116" y="15"/>
                  </a:lnTo>
                  <a:lnTo>
                    <a:pt x="99" y="22"/>
                  </a:lnTo>
                  <a:lnTo>
                    <a:pt x="84" y="33"/>
                  </a:lnTo>
                  <a:lnTo>
                    <a:pt x="69" y="43"/>
                  </a:lnTo>
                  <a:lnTo>
                    <a:pt x="56" y="56"/>
                  </a:lnTo>
                  <a:lnTo>
                    <a:pt x="43" y="69"/>
                  </a:lnTo>
                  <a:lnTo>
                    <a:pt x="33" y="84"/>
                  </a:lnTo>
                  <a:lnTo>
                    <a:pt x="22" y="99"/>
                  </a:lnTo>
                  <a:lnTo>
                    <a:pt x="15" y="116"/>
                  </a:lnTo>
                  <a:lnTo>
                    <a:pt x="9" y="133"/>
                  </a:lnTo>
                  <a:lnTo>
                    <a:pt x="4" y="152"/>
                  </a:lnTo>
                  <a:lnTo>
                    <a:pt x="1" y="171"/>
                  </a:lnTo>
                  <a:lnTo>
                    <a:pt x="0" y="190"/>
                  </a:lnTo>
                  <a:lnTo>
                    <a:pt x="1" y="209"/>
                  </a:lnTo>
                  <a:lnTo>
                    <a:pt x="4" y="229"/>
                  </a:lnTo>
                  <a:lnTo>
                    <a:pt x="9" y="246"/>
                  </a:lnTo>
                  <a:lnTo>
                    <a:pt x="15" y="264"/>
                  </a:lnTo>
                  <a:lnTo>
                    <a:pt x="22" y="281"/>
                  </a:lnTo>
                  <a:lnTo>
                    <a:pt x="33" y="296"/>
                  </a:lnTo>
                  <a:lnTo>
                    <a:pt x="43" y="311"/>
                  </a:lnTo>
                  <a:lnTo>
                    <a:pt x="56" y="324"/>
                  </a:lnTo>
                  <a:lnTo>
                    <a:pt x="69" y="337"/>
                  </a:lnTo>
                  <a:lnTo>
                    <a:pt x="84" y="348"/>
                  </a:lnTo>
                  <a:lnTo>
                    <a:pt x="99" y="357"/>
                  </a:lnTo>
                  <a:lnTo>
                    <a:pt x="116" y="366"/>
                  </a:lnTo>
                  <a:lnTo>
                    <a:pt x="133" y="372"/>
                  </a:lnTo>
                  <a:lnTo>
                    <a:pt x="152" y="376"/>
                  </a:lnTo>
                  <a:lnTo>
                    <a:pt x="171" y="379"/>
                  </a:lnTo>
                  <a:lnTo>
                    <a:pt x="191" y="380"/>
                  </a:lnTo>
                  <a:close/>
                </a:path>
              </a:pathLst>
            </a:custGeom>
            <a:solidFill>
              <a:srgbClr val="83A7C6"/>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endParaRPr lang="zh-CN" altLang="en-US"/>
            </a:p>
          </p:txBody>
        </p:sp>
        <p:sp>
          <p:nvSpPr>
            <p:cNvPr id="72" name="Freeform 210"/>
            <p:cNvSpPr>
              <a:spLocks/>
            </p:cNvSpPr>
            <p:nvPr/>
          </p:nvSpPr>
          <p:spPr bwMode="auto">
            <a:xfrm>
              <a:off x="630" y="3678"/>
              <a:ext cx="627" cy="110"/>
            </a:xfrm>
            <a:custGeom>
              <a:avLst/>
              <a:gdLst>
                <a:gd name="T0" fmla="*/ 58 w 11914"/>
                <a:gd name="T1" fmla="*/ 0 h 2078"/>
                <a:gd name="T2" fmla="*/ 0 w 11914"/>
                <a:gd name="T3" fmla="*/ 110 h 2078"/>
                <a:gd name="T4" fmla="*/ 627 w 11914"/>
                <a:gd name="T5" fmla="*/ 110 h 2078"/>
                <a:gd name="T6" fmla="*/ 600 w 11914"/>
                <a:gd name="T7" fmla="*/ 0 h 2078"/>
                <a:gd name="T8" fmla="*/ 58 w 11914"/>
                <a:gd name="T9" fmla="*/ 0 h 207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914" h="2078">
                  <a:moveTo>
                    <a:pt x="1096" y="0"/>
                  </a:moveTo>
                  <a:lnTo>
                    <a:pt x="0" y="2078"/>
                  </a:lnTo>
                  <a:lnTo>
                    <a:pt x="11914" y="2078"/>
                  </a:lnTo>
                  <a:lnTo>
                    <a:pt x="11395" y="0"/>
                  </a:lnTo>
                  <a:lnTo>
                    <a:pt x="1096" y="0"/>
                  </a:lnTo>
                  <a:close/>
                </a:path>
              </a:pathLst>
            </a:custGeom>
            <a:gradFill flip="none" rotWithShape="1">
              <a:gsLst>
                <a:gs pos="0">
                  <a:schemeClr val="tx1">
                    <a:tint val="66000"/>
                    <a:satMod val="160000"/>
                  </a:schemeClr>
                </a:gs>
                <a:gs pos="61000">
                  <a:schemeClr val="tx1">
                    <a:tint val="44500"/>
                    <a:satMod val="160000"/>
                  </a:schemeClr>
                </a:gs>
                <a:gs pos="100000">
                  <a:schemeClr val="tx1">
                    <a:tint val="23500"/>
                    <a:satMod val="160000"/>
                  </a:schemeClr>
                </a:gs>
              </a:gsLst>
              <a:path path="circle">
                <a:fillToRect r="100000" b="100000"/>
              </a:path>
              <a:tileRect l="-100000" t="-100000"/>
            </a:gra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endParaRPr lang="zh-CN" altLang="en-US"/>
            </a:p>
          </p:txBody>
        </p:sp>
      </p:grpSp>
      <p:sp>
        <p:nvSpPr>
          <p:cNvPr id="73" name="Text Box 50"/>
          <p:cNvSpPr txBox="1">
            <a:spLocks noChangeArrowheads="1"/>
          </p:cNvSpPr>
          <p:nvPr/>
        </p:nvSpPr>
        <p:spPr bwMode="auto">
          <a:xfrm>
            <a:off x="4205437" y="3885489"/>
            <a:ext cx="723276"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400" b="1" dirty="0">
                <a:solidFill>
                  <a:srgbClr val="C00000"/>
                </a:solidFill>
                <a:latin typeface="微软雅黑" pitchFamily="34" charset="-122"/>
                <a:ea typeface="微软雅黑" pitchFamily="34" charset="-122"/>
              </a:rPr>
              <a:t>广播域</a:t>
            </a:r>
          </a:p>
        </p:txBody>
      </p:sp>
      <p:cxnSp>
        <p:nvCxnSpPr>
          <p:cNvPr id="74" name="直接连接符 73"/>
          <p:cNvCxnSpPr/>
          <p:nvPr/>
        </p:nvCxnSpPr>
        <p:spPr>
          <a:xfrm flipH="1" flipV="1">
            <a:off x="5802761" y="3401704"/>
            <a:ext cx="482741" cy="404194"/>
          </a:xfrm>
          <a:prstGeom prst="line">
            <a:avLst/>
          </a:prstGeom>
          <a:ln w="3810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75" name="组合 74"/>
          <p:cNvGrpSpPr/>
          <p:nvPr/>
        </p:nvGrpSpPr>
        <p:grpSpPr>
          <a:xfrm>
            <a:off x="5869113" y="2329413"/>
            <a:ext cx="428746" cy="664225"/>
            <a:chOff x="5869113" y="2595031"/>
            <a:chExt cx="428746" cy="664225"/>
          </a:xfrm>
        </p:grpSpPr>
        <p:cxnSp>
          <p:nvCxnSpPr>
            <p:cNvPr id="76" name="直接连接符 75"/>
            <p:cNvCxnSpPr/>
            <p:nvPr/>
          </p:nvCxnSpPr>
          <p:spPr>
            <a:xfrm>
              <a:off x="5948853" y="3259256"/>
              <a:ext cx="349006" cy="0"/>
            </a:xfrm>
            <a:prstGeom prst="line">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7" name="直接连接符 76"/>
            <p:cNvCxnSpPr/>
            <p:nvPr/>
          </p:nvCxnSpPr>
          <p:spPr>
            <a:xfrm flipH="1">
              <a:off x="5869113" y="2595031"/>
              <a:ext cx="404032" cy="353962"/>
            </a:xfrm>
            <a:prstGeom prst="line">
              <a:avLst/>
            </a:prstGeom>
            <a:ln w="38100">
              <a:solidFill>
                <a:srgbClr val="CC00CC"/>
              </a:solidFill>
              <a:prstDash val="sysDot"/>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78" name="组合 77"/>
          <p:cNvGrpSpPr/>
          <p:nvPr/>
        </p:nvGrpSpPr>
        <p:grpSpPr>
          <a:xfrm>
            <a:off x="2759384" y="2366484"/>
            <a:ext cx="2288266" cy="1102886"/>
            <a:chOff x="2759384" y="2632102"/>
            <a:chExt cx="2288266" cy="1102886"/>
          </a:xfrm>
        </p:grpSpPr>
        <p:cxnSp>
          <p:nvCxnSpPr>
            <p:cNvPr id="80" name="直接连接符 79"/>
            <p:cNvCxnSpPr/>
            <p:nvPr/>
          </p:nvCxnSpPr>
          <p:spPr>
            <a:xfrm flipH="1">
              <a:off x="2783637" y="3485104"/>
              <a:ext cx="333762" cy="249884"/>
            </a:xfrm>
            <a:prstGeom prst="line">
              <a:avLst/>
            </a:prstGeom>
            <a:ln w="38100">
              <a:solidFill>
                <a:srgbClr val="CC00CC"/>
              </a:solidFill>
              <a:prstDash val="sysDot"/>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7" name="直接连接符 86"/>
            <p:cNvCxnSpPr/>
            <p:nvPr/>
          </p:nvCxnSpPr>
          <p:spPr>
            <a:xfrm>
              <a:off x="3966519" y="3215942"/>
              <a:ext cx="1081131" cy="1"/>
            </a:xfrm>
            <a:prstGeom prst="line">
              <a:avLst/>
            </a:prstGeom>
            <a:ln w="38100">
              <a:solidFill>
                <a:srgbClr val="0000FF"/>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8" name="直接连接符 87"/>
            <p:cNvCxnSpPr/>
            <p:nvPr/>
          </p:nvCxnSpPr>
          <p:spPr>
            <a:xfrm flipH="1">
              <a:off x="2776015" y="3259256"/>
              <a:ext cx="349006" cy="0"/>
            </a:xfrm>
            <a:prstGeom prst="line">
              <a:avLst/>
            </a:prstGeom>
            <a:ln w="38100">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1" name="直接连接符 90"/>
            <p:cNvCxnSpPr/>
            <p:nvPr/>
          </p:nvCxnSpPr>
          <p:spPr>
            <a:xfrm>
              <a:off x="2759384" y="2632102"/>
              <a:ext cx="434599" cy="359334"/>
            </a:xfrm>
            <a:prstGeom prst="line">
              <a:avLst/>
            </a:prstGeom>
            <a:ln w="38100">
              <a:solidFill>
                <a:srgbClr val="0000FF"/>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92" name="Text Box 50"/>
          <p:cNvSpPr txBox="1">
            <a:spLocks noChangeArrowheads="1"/>
          </p:cNvSpPr>
          <p:nvPr/>
        </p:nvSpPr>
        <p:spPr bwMode="auto">
          <a:xfrm>
            <a:off x="6764995" y="2890009"/>
            <a:ext cx="7232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400" b="1" dirty="0">
                <a:solidFill>
                  <a:srgbClr val="0000FF"/>
                </a:solidFill>
                <a:latin typeface="微软雅黑" pitchFamily="34" charset="-122"/>
                <a:ea typeface="微软雅黑" pitchFamily="34" charset="-122"/>
              </a:rPr>
              <a:t>研发部</a:t>
            </a:r>
          </a:p>
        </p:txBody>
      </p:sp>
      <p:sp>
        <p:nvSpPr>
          <p:cNvPr id="93" name="Text Box 50"/>
          <p:cNvSpPr txBox="1">
            <a:spLocks noChangeArrowheads="1"/>
          </p:cNvSpPr>
          <p:nvPr/>
        </p:nvSpPr>
        <p:spPr bwMode="auto">
          <a:xfrm>
            <a:off x="6764995" y="2072516"/>
            <a:ext cx="723276"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400" b="1" dirty="0">
                <a:solidFill>
                  <a:srgbClr val="9900CC"/>
                </a:solidFill>
                <a:latin typeface="微软雅黑" pitchFamily="34" charset="-122"/>
                <a:ea typeface="微软雅黑" pitchFamily="34" charset="-122"/>
              </a:rPr>
              <a:t>市场部</a:t>
            </a:r>
          </a:p>
        </p:txBody>
      </p:sp>
      <p:sp>
        <p:nvSpPr>
          <p:cNvPr id="94" name="Text Box 50"/>
          <p:cNvSpPr txBox="1">
            <a:spLocks noChangeArrowheads="1"/>
          </p:cNvSpPr>
          <p:nvPr/>
        </p:nvSpPr>
        <p:spPr bwMode="auto">
          <a:xfrm>
            <a:off x="6764995" y="3656223"/>
            <a:ext cx="7232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400" b="1" dirty="0">
                <a:solidFill>
                  <a:srgbClr val="0000FF"/>
                </a:solidFill>
                <a:latin typeface="微软雅黑" pitchFamily="34" charset="-122"/>
                <a:ea typeface="微软雅黑" pitchFamily="34" charset="-122"/>
              </a:rPr>
              <a:t>研发部</a:t>
            </a:r>
          </a:p>
        </p:txBody>
      </p:sp>
      <p:sp>
        <p:nvSpPr>
          <p:cNvPr id="95" name="Text Box 50"/>
          <p:cNvSpPr txBox="1">
            <a:spLocks noChangeArrowheads="1"/>
          </p:cNvSpPr>
          <p:nvPr/>
        </p:nvSpPr>
        <p:spPr bwMode="auto">
          <a:xfrm>
            <a:off x="1627802" y="3568154"/>
            <a:ext cx="723276"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400" b="1" dirty="0">
                <a:solidFill>
                  <a:srgbClr val="9900CC"/>
                </a:solidFill>
                <a:latin typeface="微软雅黑" pitchFamily="34" charset="-122"/>
                <a:ea typeface="微软雅黑" pitchFamily="34" charset="-122"/>
              </a:rPr>
              <a:t>市场部</a:t>
            </a:r>
          </a:p>
        </p:txBody>
      </p:sp>
      <p:sp>
        <p:nvSpPr>
          <p:cNvPr id="97" name="Text Box 50"/>
          <p:cNvSpPr txBox="1">
            <a:spLocks noChangeArrowheads="1"/>
          </p:cNvSpPr>
          <p:nvPr/>
        </p:nvSpPr>
        <p:spPr bwMode="auto">
          <a:xfrm>
            <a:off x="1627803" y="2136152"/>
            <a:ext cx="7232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400" b="1" dirty="0">
                <a:solidFill>
                  <a:srgbClr val="0000FF"/>
                </a:solidFill>
                <a:latin typeface="微软雅黑" pitchFamily="34" charset="-122"/>
                <a:ea typeface="微软雅黑" pitchFamily="34" charset="-122"/>
              </a:rPr>
              <a:t>研发部</a:t>
            </a:r>
          </a:p>
        </p:txBody>
      </p:sp>
      <p:sp>
        <p:nvSpPr>
          <p:cNvPr id="98" name="Text Box 50"/>
          <p:cNvSpPr txBox="1">
            <a:spLocks noChangeArrowheads="1"/>
          </p:cNvSpPr>
          <p:nvPr/>
        </p:nvSpPr>
        <p:spPr bwMode="auto">
          <a:xfrm>
            <a:off x="1627803" y="2902366"/>
            <a:ext cx="7232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400" b="1" dirty="0">
                <a:solidFill>
                  <a:srgbClr val="0000FF"/>
                </a:solidFill>
                <a:latin typeface="微软雅黑" pitchFamily="34" charset="-122"/>
                <a:ea typeface="微软雅黑" pitchFamily="34" charset="-122"/>
              </a:rPr>
              <a:t>研发部</a:t>
            </a:r>
          </a:p>
        </p:txBody>
      </p:sp>
      <p:pic>
        <p:nvPicPr>
          <p:cNvPr id="99" name="Picture 4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164385" y="2827457"/>
            <a:ext cx="676282" cy="4508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0" name="Picture 4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131270" y="2827456"/>
            <a:ext cx="676282" cy="4508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灯片编号占位符 2">
            <a:extLst>
              <a:ext uri="{FF2B5EF4-FFF2-40B4-BE49-F238E27FC236}">
                <a16:creationId xmlns:a16="http://schemas.microsoft.com/office/drawing/2014/main" id="{E890838D-E6F6-4FCE-926A-5B9C78421DC0}"/>
              </a:ext>
            </a:extLst>
          </p:cNvPr>
          <p:cNvSpPr>
            <a:spLocks noGrp="1"/>
          </p:cNvSpPr>
          <p:nvPr>
            <p:ph type="sldNum" sz="quarter" idx="12"/>
          </p:nvPr>
        </p:nvSpPr>
        <p:spPr/>
        <p:txBody>
          <a:bodyPr/>
          <a:lstStyle/>
          <a:p>
            <a:fld id="{C485880C-E2C3-4DAB-AE74-D9BE691626AC}" type="slidenum">
              <a:rPr lang="zh-CN" altLang="en-US" smtClean="0"/>
              <a:pPr/>
              <a:t>121</a:t>
            </a:fld>
            <a:endParaRPr lang="zh-CN" altLang="en-US"/>
          </a:p>
        </p:txBody>
      </p:sp>
    </p:spTree>
    <p:extLst>
      <p:ext uri="{BB962C8B-B14F-4D97-AF65-F5344CB8AC3E}">
        <p14:creationId xmlns:p14="http://schemas.microsoft.com/office/powerpoint/2010/main" val="1573811130"/>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1000"/>
                                  </p:stCondLst>
                                  <p:childTnLst>
                                    <p:set>
                                      <p:cBhvr>
                                        <p:cTn id="6" dur="1" fill="hold">
                                          <p:stCondLst>
                                            <p:cond delay="0"/>
                                          </p:stCondLst>
                                        </p:cTn>
                                        <p:tgtEl>
                                          <p:spTgt spid="74"/>
                                        </p:tgtEl>
                                        <p:attrNameLst>
                                          <p:attrName>style.visibility</p:attrName>
                                        </p:attrNameLst>
                                      </p:cBhvr>
                                      <p:to>
                                        <p:strVal val="visible"/>
                                      </p:to>
                                    </p:set>
                                    <p:animEffect transition="in" filter="wipe(down)">
                                      <p:cBhvr>
                                        <p:cTn id="7" dur="2000"/>
                                        <p:tgtEl>
                                          <p:spTgt spid="74"/>
                                        </p:tgtEl>
                                      </p:cBhvr>
                                    </p:animEffect>
                                  </p:childTnLst>
                                </p:cTn>
                              </p:par>
                            </p:childTnLst>
                          </p:cTn>
                        </p:par>
                        <p:par>
                          <p:cTn id="8" fill="hold">
                            <p:stCondLst>
                              <p:cond delay="3000"/>
                            </p:stCondLst>
                            <p:childTnLst>
                              <p:par>
                                <p:cTn id="9" presetID="22" presetClass="entr" presetSubtype="2" fill="hold" nodeType="afterEffect">
                                  <p:stCondLst>
                                    <p:cond delay="0"/>
                                  </p:stCondLst>
                                  <p:childTnLst>
                                    <p:set>
                                      <p:cBhvr>
                                        <p:cTn id="10" dur="1" fill="hold">
                                          <p:stCondLst>
                                            <p:cond delay="0"/>
                                          </p:stCondLst>
                                        </p:cTn>
                                        <p:tgtEl>
                                          <p:spTgt spid="78"/>
                                        </p:tgtEl>
                                        <p:attrNameLst>
                                          <p:attrName>style.visibility</p:attrName>
                                        </p:attrNameLst>
                                      </p:cBhvr>
                                      <p:to>
                                        <p:strVal val="visible"/>
                                      </p:to>
                                    </p:set>
                                    <p:animEffect transition="in" filter="wipe(right)">
                                      <p:cBhvr>
                                        <p:cTn id="11" dur="2000"/>
                                        <p:tgtEl>
                                          <p:spTgt spid="78"/>
                                        </p:tgtEl>
                                      </p:cBhvr>
                                    </p:animEffect>
                                  </p:childTnLst>
                                </p:cTn>
                              </p:par>
                              <p:par>
                                <p:cTn id="12" presetID="22" presetClass="entr" presetSubtype="8" fill="hold" nodeType="withEffect">
                                  <p:stCondLst>
                                    <p:cond delay="0"/>
                                  </p:stCondLst>
                                  <p:childTnLst>
                                    <p:set>
                                      <p:cBhvr>
                                        <p:cTn id="13" dur="1" fill="hold">
                                          <p:stCondLst>
                                            <p:cond delay="0"/>
                                          </p:stCondLst>
                                        </p:cTn>
                                        <p:tgtEl>
                                          <p:spTgt spid="75"/>
                                        </p:tgtEl>
                                        <p:attrNameLst>
                                          <p:attrName>style.visibility</p:attrName>
                                        </p:attrNameLst>
                                      </p:cBhvr>
                                      <p:to>
                                        <p:strVal val="visible"/>
                                      </p:to>
                                    </p:set>
                                    <p:animEffect transition="in" filter="wipe(left)">
                                      <p:cBhvr>
                                        <p:cTn id="14" dur="2000"/>
                                        <p:tgtEl>
                                          <p:spTgt spid="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AutoShape 5"/>
          <p:cNvSpPr>
            <a:spLocks noChangeArrowheads="1"/>
          </p:cNvSpPr>
          <p:nvPr/>
        </p:nvSpPr>
        <p:spPr bwMode="auto">
          <a:xfrm>
            <a:off x="502919" y="636004"/>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3424775" y="612914"/>
            <a:ext cx="22846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虚拟局域网 </a:t>
            </a:r>
            <a:r>
              <a:rPr lang="en-US" altLang="zh-CN" sz="2000" b="1" dirty="0">
                <a:solidFill>
                  <a:schemeClr val="bg1"/>
                </a:solidFill>
                <a:latin typeface="微软雅黑" pitchFamily="34" charset="-122"/>
                <a:ea typeface="微软雅黑" pitchFamily="34" charset="-122"/>
              </a:rPr>
              <a:t>VLAN</a:t>
            </a:r>
            <a:endParaRPr lang="fr-FR" altLang="zh-CN" sz="2000" b="1" dirty="0">
              <a:solidFill>
                <a:schemeClr val="bg1"/>
              </a:solidFill>
              <a:latin typeface="微软雅黑" pitchFamily="34" charset="-122"/>
              <a:ea typeface="微软雅黑" pitchFamily="34" charset="-122"/>
            </a:endParaRPr>
          </a:p>
        </p:txBody>
      </p:sp>
      <p:sp>
        <p:nvSpPr>
          <p:cNvPr id="79" name="Rectangle 8"/>
          <p:cNvSpPr>
            <a:spLocks noChangeArrowheads="1"/>
          </p:cNvSpPr>
          <p:nvPr/>
        </p:nvSpPr>
        <p:spPr bwMode="auto">
          <a:xfrm>
            <a:off x="502919" y="1001140"/>
            <a:ext cx="8129015" cy="20159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68288" indent="-268288">
              <a:lnSpc>
                <a:spcPts val="3000"/>
              </a:lnSpc>
              <a:buClr>
                <a:srgbClr val="0070C0"/>
              </a:buClr>
              <a:buFont typeface="Wingdings" pitchFamily="2" charset="2"/>
              <a:buChar char="l"/>
            </a:pPr>
            <a:r>
              <a:rPr lang="zh-CN" altLang="en-US" sz="1900" b="1" dirty="0">
                <a:latin typeface="微软雅黑" pitchFamily="34" charset="-122"/>
                <a:ea typeface="微软雅黑" pitchFamily="34" charset="-122"/>
              </a:rPr>
              <a:t>利用以太网交换机可以很方便地实现虚拟局域网 </a:t>
            </a:r>
            <a:r>
              <a:rPr lang="en-US" altLang="zh-CN" sz="1900" b="1" dirty="0">
                <a:latin typeface="微软雅黑" pitchFamily="34" charset="-122"/>
                <a:ea typeface="微软雅黑" pitchFamily="34" charset="-122"/>
              </a:rPr>
              <a:t>VLAN (Virtual LAN)</a:t>
            </a:r>
            <a:r>
              <a:rPr lang="zh-CN" altLang="en-US" sz="1900" b="1" dirty="0">
                <a:latin typeface="微软雅黑" pitchFamily="34" charset="-122"/>
                <a:ea typeface="微软雅黑" pitchFamily="34" charset="-122"/>
              </a:rPr>
              <a:t>。</a:t>
            </a:r>
          </a:p>
          <a:p>
            <a:pPr marL="268288" indent="-268288">
              <a:lnSpc>
                <a:spcPts val="3000"/>
              </a:lnSpc>
              <a:buClr>
                <a:srgbClr val="0070C0"/>
              </a:buClr>
              <a:buFont typeface="Wingdings" pitchFamily="2" charset="2"/>
              <a:buChar char="l"/>
            </a:pPr>
            <a:r>
              <a:rPr lang="en-US" altLang="zh-CN" sz="1900" b="1" dirty="0">
                <a:solidFill>
                  <a:srgbClr val="0000FF"/>
                </a:solidFill>
                <a:latin typeface="微软雅黑" pitchFamily="34" charset="-122"/>
                <a:ea typeface="微软雅黑" pitchFamily="34" charset="-122"/>
              </a:rPr>
              <a:t>IEEE 802.1Q </a:t>
            </a:r>
            <a:r>
              <a:rPr lang="zh-CN" altLang="en-US" sz="1900" b="1" dirty="0">
                <a:latin typeface="微软雅黑" pitchFamily="34" charset="-122"/>
                <a:ea typeface="微软雅黑" pitchFamily="34" charset="-122"/>
              </a:rPr>
              <a:t>对虚拟局域网 </a:t>
            </a:r>
            <a:r>
              <a:rPr lang="en-US" altLang="zh-CN" sz="1900" b="1" dirty="0">
                <a:solidFill>
                  <a:srgbClr val="0000FF"/>
                </a:solidFill>
                <a:latin typeface="微软雅黑" pitchFamily="34" charset="-122"/>
                <a:ea typeface="微软雅黑" pitchFamily="34" charset="-122"/>
              </a:rPr>
              <a:t>VLAN </a:t>
            </a:r>
            <a:r>
              <a:rPr lang="zh-CN" altLang="en-US" sz="1900" b="1" dirty="0">
                <a:solidFill>
                  <a:srgbClr val="0000FF"/>
                </a:solidFill>
                <a:latin typeface="微软雅黑" pitchFamily="34" charset="-122"/>
                <a:ea typeface="微软雅黑" pitchFamily="34" charset="-122"/>
              </a:rPr>
              <a:t>的定义：</a:t>
            </a:r>
            <a:endParaRPr lang="en-US" altLang="zh-CN" sz="1900" b="1" dirty="0">
              <a:solidFill>
                <a:srgbClr val="0000FF"/>
              </a:solidFill>
              <a:latin typeface="微软雅黑" pitchFamily="34" charset="-122"/>
              <a:ea typeface="微软雅黑" pitchFamily="34" charset="-122"/>
            </a:endParaRPr>
          </a:p>
          <a:p>
            <a:pPr marL="271463">
              <a:lnSpc>
                <a:spcPts val="3000"/>
              </a:lnSpc>
              <a:buClr>
                <a:srgbClr val="0070C0"/>
              </a:buClr>
            </a:pPr>
            <a:r>
              <a:rPr lang="zh-CN" altLang="en-US" sz="1900" b="1" dirty="0">
                <a:solidFill>
                  <a:srgbClr val="C00000"/>
                </a:solidFill>
                <a:latin typeface="微软雅黑" pitchFamily="34" charset="-122"/>
                <a:ea typeface="微软雅黑" pitchFamily="34" charset="-122"/>
              </a:rPr>
              <a:t>虚拟局域网 </a:t>
            </a:r>
            <a:r>
              <a:rPr lang="en-US" altLang="zh-CN" sz="1900" b="1" dirty="0">
                <a:solidFill>
                  <a:srgbClr val="C00000"/>
                </a:solidFill>
                <a:latin typeface="微软雅黑" pitchFamily="34" charset="-122"/>
                <a:ea typeface="微软雅黑" pitchFamily="34" charset="-122"/>
              </a:rPr>
              <a:t>VLAN </a:t>
            </a:r>
            <a:r>
              <a:rPr lang="zh-CN" altLang="en-US" sz="1900" b="1" dirty="0">
                <a:latin typeface="微软雅黑" pitchFamily="34" charset="-122"/>
                <a:ea typeface="微软雅黑" pitchFamily="34" charset="-122"/>
              </a:rPr>
              <a:t>是由一些局域网网段构成的</a:t>
            </a:r>
            <a:r>
              <a:rPr lang="zh-CN" altLang="en-US" sz="1900" b="1" dirty="0">
                <a:solidFill>
                  <a:srgbClr val="C00000"/>
                </a:solidFill>
                <a:latin typeface="微软雅黑" pitchFamily="34" charset="-122"/>
                <a:ea typeface="微软雅黑" pitchFamily="34" charset="-122"/>
              </a:rPr>
              <a:t>与物理位置无关的逻辑组</a:t>
            </a:r>
            <a:r>
              <a:rPr lang="zh-CN" altLang="en-US" sz="1900" b="1" dirty="0">
                <a:latin typeface="微软雅黑" pitchFamily="34" charset="-122"/>
                <a:ea typeface="微软雅黑" pitchFamily="34" charset="-122"/>
              </a:rPr>
              <a:t>，而这些网段具有某些共同的需求。每一个 </a:t>
            </a:r>
            <a:r>
              <a:rPr lang="en-US" altLang="zh-CN" sz="1900" b="1" dirty="0">
                <a:latin typeface="微软雅黑" pitchFamily="34" charset="-122"/>
                <a:ea typeface="微软雅黑" pitchFamily="34" charset="-122"/>
              </a:rPr>
              <a:t>VLAN </a:t>
            </a:r>
            <a:r>
              <a:rPr lang="zh-CN" altLang="en-US" sz="1900" b="1" dirty="0">
                <a:latin typeface="微软雅黑" pitchFamily="34" charset="-122"/>
                <a:ea typeface="微软雅黑" pitchFamily="34" charset="-122"/>
              </a:rPr>
              <a:t>的帧都有一个明确的标识符，指明发送这个帧的计算机是属于哪一个 </a:t>
            </a:r>
            <a:r>
              <a:rPr lang="en-US" altLang="zh-CN" sz="1900" b="1" dirty="0">
                <a:latin typeface="微软雅黑" pitchFamily="34" charset="-122"/>
                <a:ea typeface="微软雅黑" pitchFamily="34" charset="-122"/>
              </a:rPr>
              <a:t>VLAN</a:t>
            </a:r>
            <a:r>
              <a:rPr lang="zh-CN" altLang="en-US" sz="1900" b="1" dirty="0">
                <a:latin typeface="微软雅黑" pitchFamily="34" charset="-122"/>
                <a:ea typeface="微软雅黑" pitchFamily="34" charset="-122"/>
              </a:rPr>
              <a:t>。</a:t>
            </a:r>
          </a:p>
        </p:txBody>
      </p:sp>
      <p:sp>
        <p:nvSpPr>
          <p:cNvPr id="81" name="对角圆角矩形 80"/>
          <p:cNvSpPr/>
          <p:nvPr/>
        </p:nvSpPr>
        <p:spPr>
          <a:xfrm>
            <a:off x="1219200" y="3090147"/>
            <a:ext cx="6428509" cy="955386"/>
          </a:xfrm>
          <a:prstGeom prst="round2DiagRect">
            <a:avLst/>
          </a:prstGeom>
          <a:solidFill>
            <a:srgbClr val="0098F6"/>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3" name="矩形 2"/>
          <p:cNvSpPr/>
          <p:nvPr/>
        </p:nvSpPr>
        <p:spPr>
          <a:xfrm>
            <a:off x="1450110" y="3212346"/>
            <a:ext cx="6197599" cy="759182"/>
          </a:xfrm>
          <a:prstGeom prst="rect">
            <a:avLst/>
          </a:prstGeom>
        </p:spPr>
        <p:txBody>
          <a:bodyPr wrap="square">
            <a:spAutoFit/>
          </a:bodyPr>
          <a:lstStyle/>
          <a:p>
            <a:pPr>
              <a:lnSpc>
                <a:spcPts val="2600"/>
              </a:lnSpc>
            </a:pPr>
            <a:r>
              <a:rPr lang="zh-CN" altLang="en-US" sz="2000" b="1" dirty="0">
                <a:solidFill>
                  <a:schemeClr val="bg1"/>
                </a:solidFill>
                <a:latin typeface="微软雅黑" panose="020B0503020204020204" pitchFamily="34" charset="-122"/>
                <a:ea typeface="微软雅黑" panose="020B0503020204020204" pitchFamily="34" charset="-122"/>
              </a:rPr>
              <a:t>虚拟局域网其实只是局域网给用户提供的一种</a:t>
            </a:r>
            <a:r>
              <a:rPr lang="zh-CN" altLang="en-US" sz="2000" b="1" dirty="0">
                <a:solidFill>
                  <a:srgbClr val="FFFF00"/>
                </a:solidFill>
                <a:latin typeface="微软雅黑" panose="020B0503020204020204" pitchFamily="34" charset="-122"/>
                <a:ea typeface="微软雅黑" panose="020B0503020204020204" pitchFamily="34" charset="-122"/>
              </a:rPr>
              <a:t>服务，</a:t>
            </a:r>
            <a:r>
              <a:rPr lang="zh-CN" altLang="en-US" sz="2000" b="1" dirty="0">
                <a:solidFill>
                  <a:schemeClr val="bg1"/>
                </a:solidFill>
                <a:latin typeface="微软雅黑" panose="020B0503020204020204" pitchFamily="34" charset="-122"/>
                <a:ea typeface="微软雅黑" panose="020B0503020204020204" pitchFamily="34" charset="-122"/>
              </a:rPr>
              <a:t>并</a:t>
            </a:r>
            <a:r>
              <a:rPr lang="zh-CN" altLang="en-US" sz="2000" b="1" dirty="0">
                <a:solidFill>
                  <a:srgbClr val="FFFF00"/>
                </a:solidFill>
                <a:latin typeface="微软雅黑" panose="020B0503020204020204" pitchFamily="34" charset="-122"/>
                <a:ea typeface="微软雅黑" panose="020B0503020204020204" pitchFamily="34" charset="-122"/>
              </a:rPr>
              <a:t>不是</a:t>
            </a:r>
            <a:r>
              <a:rPr lang="zh-CN" altLang="en-US" sz="2000" b="1" dirty="0">
                <a:solidFill>
                  <a:schemeClr val="bg1"/>
                </a:solidFill>
                <a:latin typeface="微软雅黑" panose="020B0503020204020204" pitchFamily="34" charset="-122"/>
                <a:ea typeface="微软雅黑" panose="020B0503020204020204" pitchFamily="34" charset="-122"/>
              </a:rPr>
              <a:t>一种新型局域网。</a:t>
            </a:r>
          </a:p>
        </p:txBody>
      </p:sp>
      <p:sp>
        <p:nvSpPr>
          <p:cNvPr id="2" name="灯片编号占位符 1">
            <a:extLst>
              <a:ext uri="{FF2B5EF4-FFF2-40B4-BE49-F238E27FC236}">
                <a16:creationId xmlns:a16="http://schemas.microsoft.com/office/drawing/2014/main" id="{861249CE-49BB-4933-A620-273F42729824}"/>
              </a:ext>
            </a:extLst>
          </p:cNvPr>
          <p:cNvSpPr>
            <a:spLocks noGrp="1"/>
          </p:cNvSpPr>
          <p:nvPr>
            <p:ph type="sldNum" sz="quarter" idx="12"/>
          </p:nvPr>
        </p:nvSpPr>
        <p:spPr/>
        <p:txBody>
          <a:bodyPr/>
          <a:lstStyle/>
          <a:p>
            <a:fld id="{C485880C-E2C3-4DAB-AE74-D9BE691626AC}" type="slidenum">
              <a:rPr lang="zh-CN" altLang="en-US" smtClean="0"/>
              <a:pPr/>
              <a:t>122</a:t>
            </a:fld>
            <a:endParaRPr lang="zh-CN" altLang="en-US"/>
          </a:p>
        </p:txBody>
      </p:sp>
    </p:spTree>
    <p:extLst>
      <p:ext uri="{BB962C8B-B14F-4D97-AF65-F5344CB8AC3E}">
        <p14:creationId xmlns:p14="http://schemas.microsoft.com/office/powerpoint/2010/main" val="731436164"/>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圆角矩形 48"/>
          <p:cNvSpPr/>
          <p:nvPr/>
        </p:nvSpPr>
        <p:spPr>
          <a:xfrm>
            <a:off x="502920" y="602544"/>
            <a:ext cx="8129015" cy="3768287"/>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1" name="AutoShape 2"/>
          <p:cNvSpPr>
            <a:spLocks noChangeArrowheads="1"/>
          </p:cNvSpPr>
          <p:nvPr/>
        </p:nvSpPr>
        <p:spPr bwMode="auto">
          <a:xfrm flipH="1">
            <a:off x="2425314" y="2774209"/>
            <a:ext cx="4249101" cy="725488"/>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52" name="Line 3"/>
          <p:cNvSpPr>
            <a:spLocks noChangeShapeType="1"/>
          </p:cNvSpPr>
          <p:nvPr/>
        </p:nvSpPr>
        <p:spPr bwMode="auto">
          <a:xfrm>
            <a:off x="3223749" y="3997197"/>
            <a:ext cx="409477"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53" name="AutoShape 4"/>
          <p:cNvSpPr>
            <a:spLocks noChangeArrowheads="1"/>
          </p:cNvSpPr>
          <p:nvPr/>
        </p:nvSpPr>
        <p:spPr bwMode="auto">
          <a:xfrm flipH="1">
            <a:off x="2425314" y="1767090"/>
            <a:ext cx="4249101" cy="724665"/>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54" name="AutoShape 5"/>
          <p:cNvSpPr>
            <a:spLocks noChangeArrowheads="1"/>
          </p:cNvSpPr>
          <p:nvPr/>
        </p:nvSpPr>
        <p:spPr bwMode="auto">
          <a:xfrm flipH="1">
            <a:off x="2467243" y="799498"/>
            <a:ext cx="4165244" cy="725488"/>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55" name="Line 6"/>
          <p:cNvSpPr>
            <a:spLocks noChangeShapeType="1"/>
          </p:cNvSpPr>
          <p:nvPr/>
        </p:nvSpPr>
        <p:spPr bwMode="auto">
          <a:xfrm>
            <a:off x="3466401" y="1001251"/>
            <a:ext cx="220171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56" name="Line 7"/>
          <p:cNvSpPr>
            <a:spLocks noChangeShapeType="1"/>
          </p:cNvSpPr>
          <p:nvPr/>
        </p:nvSpPr>
        <p:spPr bwMode="auto">
          <a:xfrm>
            <a:off x="3550260" y="1081953"/>
            <a:ext cx="132745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57" name="Line 8"/>
          <p:cNvSpPr>
            <a:spLocks noChangeShapeType="1"/>
          </p:cNvSpPr>
          <p:nvPr/>
        </p:nvSpPr>
        <p:spPr bwMode="auto">
          <a:xfrm>
            <a:off x="3633226" y="1161830"/>
            <a:ext cx="29171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58" name="Line 9"/>
          <p:cNvSpPr>
            <a:spLocks noChangeShapeType="1"/>
          </p:cNvSpPr>
          <p:nvPr/>
        </p:nvSpPr>
        <p:spPr bwMode="auto">
          <a:xfrm>
            <a:off x="3633226" y="2169773"/>
            <a:ext cx="29171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59" name="Line 10"/>
          <p:cNvSpPr>
            <a:spLocks noChangeShapeType="1"/>
          </p:cNvSpPr>
          <p:nvPr/>
        </p:nvSpPr>
        <p:spPr bwMode="auto">
          <a:xfrm>
            <a:off x="3550260" y="2048721"/>
            <a:ext cx="147019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60" name="Line 11"/>
          <p:cNvSpPr>
            <a:spLocks noChangeShapeType="1"/>
          </p:cNvSpPr>
          <p:nvPr/>
        </p:nvSpPr>
        <p:spPr bwMode="auto">
          <a:xfrm>
            <a:off x="3425365" y="1927669"/>
            <a:ext cx="223561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61" name="Line 12"/>
          <p:cNvSpPr>
            <a:spLocks noChangeShapeType="1"/>
          </p:cNvSpPr>
          <p:nvPr/>
        </p:nvSpPr>
        <p:spPr bwMode="auto">
          <a:xfrm>
            <a:off x="3508331" y="3096191"/>
            <a:ext cx="79129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62" name="Line 13"/>
          <p:cNvSpPr>
            <a:spLocks noChangeShapeType="1"/>
          </p:cNvSpPr>
          <p:nvPr/>
        </p:nvSpPr>
        <p:spPr bwMode="auto">
          <a:xfrm>
            <a:off x="3508331" y="3176892"/>
            <a:ext cx="41929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63" name="Line 14"/>
          <p:cNvSpPr>
            <a:spLocks noChangeShapeType="1"/>
          </p:cNvSpPr>
          <p:nvPr/>
        </p:nvSpPr>
        <p:spPr bwMode="auto">
          <a:xfrm>
            <a:off x="3312068" y="2935612"/>
            <a:ext cx="238370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64" name="Line 15"/>
          <p:cNvSpPr>
            <a:spLocks noChangeShapeType="1"/>
          </p:cNvSpPr>
          <p:nvPr/>
        </p:nvSpPr>
        <p:spPr bwMode="auto">
          <a:xfrm>
            <a:off x="3425365" y="3016313"/>
            <a:ext cx="148535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65" name="AutoShape 16"/>
          <p:cNvSpPr>
            <a:spLocks noChangeArrowheads="1"/>
          </p:cNvSpPr>
          <p:nvPr/>
        </p:nvSpPr>
        <p:spPr bwMode="auto">
          <a:xfrm flipH="1">
            <a:off x="2966823" y="2814560"/>
            <a:ext cx="666404" cy="483384"/>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sz="1100" b="1" dirty="0">
                <a:latin typeface="微软雅黑" pitchFamily="34" charset="-122"/>
                <a:ea typeface="微软雅黑" pitchFamily="34" charset="-122"/>
              </a:rPr>
              <a:t>以太网</a:t>
            </a:r>
          </a:p>
          <a:p>
            <a:pPr algn="ctr"/>
            <a:r>
              <a:rPr kumimoji="1" lang="zh-CN" altLang="en-US" sz="1100" b="1" dirty="0">
                <a:latin typeface="微软雅黑" pitchFamily="34" charset="-122"/>
                <a:ea typeface="微软雅黑" pitchFamily="34" charset="-122"/>
              </a:rPr>
              <a:t>交换机</a:t>
            </a:r>
          </a:p>
        </p:txBody>
      </p:sp>
      <p:sp>
        <p:nvSpPr>
          <p:cNvPr id="71" name="AutoShape 22"/>
          <p:cNvSpPr>
            <a:spLocks noChangeArrowheads="1"/>
          </p:cNvSpPr>
          <p:nvPr/>
        </p:nvSpPr>
        <p:spPr bwMode="auto">
          <a:xfrm flipH="1">
            <a:off x="2966823" y="839849"/>
            <a:ext cx="666404" cy="483384"/>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sz="1100" b="1" dirty="0">
                <a:latin typeface="微软雅黑" pitchFamily="34" charset="-122"/>
                <a:ea typeface="微软雅黑" pitchFamily="34" charset="-122"/>
              </a:rPr>
              <a:t>以太网</a:t>
            </a:r>
          </a:p>
          <a:p>
            <a:pPr algn="ctr"/>
            <a:r>
              <a:rPr kumimoji="1" lang="zh-CN" altLang="en-US" sz="1100" b="1" dirty="0">
                <a:latin typeface="微软雅黑" pitchFamily="34" charset="-122"/>
                <a:ea typeface="微软雅黑" pitchFamily="34" charset="-122"/>
              </a:rPr>
              <a:t>交换机</a:t>
            </a:r>
          </a:p>
        </p:txBody>
      </p:sp>
      <p:sp>
        <p:nvSpPr>
          <p:cNvPr id="72" name="Line 23"/>
          <p:cNvSpPr>
            <a:spLocks noChangeShapeType="1"/>
          </p:cNvSpPr>
          <p:nvPr/>
        </p:nvSpPr>
        <p:spPr bwMode="auto">
          <a:xfrm>
            <a:off x="2841927" y="1128068"/>
            <a:ext cx="0" cy="261291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3" name="Line 24"/>
          <p:cNvSpPr>
            <a:spLocks noChangeShapeType="1"/>
          </p:cNvSpPr>
          <p:nvPr/>
        </p:nvSpPr>
        <p:spPr bwMode="auto">
          <a:xfrm>
            <a:off x="2833899" y="1122303"/>
            <a:ext cx="257818"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95" name="AutoShape 46"/>
          <p:cNvSpPr>
            <a:spLocks noChangeArrowheads="1"/>
          </p:cNvSpPr>
          <p:nvPr/>
        </p:nvSpPr>
        <p:spPr bwMode="auto">
          <a:xfrm flipH="1">
            <a:off x="2966823" y="1806617"/>
            <a:ext cx="666404" cy="484208"/>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sz="1100" b="1">
                <a:latin typeface="微软雅黑" pitchFamily="34" charset="-122"/>
                <a:ea typeface="微软雅黑" pitchFamily="34" charset="-122"/>
              </a:rPr>
              <a:t>以太网</a:t>
            </a:r>
          </a:p>
          <a:p>
            <a:pPr algn="ctr"/>
            <a:r>
              <a:rPr kumimoji="1" lang="zh-CN" altLang="en-US" sz="1100" b="1">
                <a:latin typeface="微软雅黑" pitchFamily="34" charset="-122"/>
                <a:ea typeface="微软雅黑" pitchFamily="34" charset="-122"/>
              </a:rPr>
              <a:t>交换机</a:t>
            </a:r>
          </a:p>
        </p:txBody>
      </p:sp>
      <p:sp>
        <p:nvSpPr>
          <p:cNvPr id="96" name="Line 47"/>
          <p:cNvSpPr>
            <a:spLocks noChangeShapeType="1"/>
          </p:cNvSpPr>
          <p:nvPr/>
        </p:nvSpPr>
        <p:spPr bwMode="auto">
          <a:xfrm>
            <a:off x="2924893" y="2085778"/>
            <a:ext cx="0" cy="1735901"/>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97" name="Line 48"/>
          <p:cNvSpPr>
            <a:spLocks noChangeShapeType="1"/>
          </p:cNvSpPr>
          <p:nvPr/>
        </p:nvSpPr>
        <p:spPr bwMode="auto">
          <a:xfrm>
            <a:off x="2917757" y="2089072"/>
            <a:ext cx="155227"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98" name="Line 49"/>
          <p:cNvSpPr>
            <a:spLocks noChangeShapeType="1"/>
          </p:cNvSpPr>
          <p:nvPr/>
        </p:nvSpPr>
        <p:spPr bwMode="auto">
          <a:xfrm>
            <a:off x="3008752" y="3116778"/>
            <a:ext cx="0" cy="78560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99" name="Line 50"/>
          <p:cNvSpPr>
            <a:spLocks noChangeShapeType="1"/>
          </p:cNvSpPr>
          <p:nvPr/>
        </p:nvSpPr>
        <p:spPr bwMode="auto">
          <a:xfrm>
            <a:off x="3000722" y="3116778"/>
            <a:ext cx="85642"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00" name="AutoShape 51"/>
          <p:cNvSpPr>
            <a:spLocks noChangeArrowheads="1"/>
          </p:cNvSpPr>
          <p:nvPr/>
        </p:nvSpPr>
        <p:spPr bwMode="auto">
          <a:xfrm flipH="1">
            <a:off x="2633174" y="3691714"/>
            <a:ext cx="667295" cy="483384"/>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sz="1100" b="1" dirty="0">
                <a:latin typeface="微软雅黑" pitchFamily="34" charset="-122"/>
                <a:ea typeface="微软雅黑" pitchFamily="34" charset="-122"/>
              </a:rPr>
              <a:t>以太网</a:t>
            </a:r>
          </a:p>
          <a:p>
            <a:pPr algn="ctr"/>
            <a:r>
              <a:rPr kumimoji="1" lang="zh-CN" altLang="en-US" sz="1100" b="1" dirty="0">
                <a:latin typeface="微软雅黑" pitchFamily="34" charset="-122"/>
                <a:ea typeface="微软雅黑" pitchFamily="34" charset="-122"/>
              </a:rPr>
              <a:t>交换机</a:t>
            </a:r>
          </a:p>
        </p:txBody>
      </p:sp>
      <p:sp>
        <p:nvSpPr>
          <p:cNvPr id="101" name="Text Box 52"/>
          <p:cNvSpPr txBox="1">
            <a:spLocks noChangeArrowheads="1"/>
          </p:cNvSpPr>
          <p:nvPr/>
        </p:nvSpPr>
        <p:spPr bwMode="auto">
          <a:xfrm>
            <a:off x="3736191" y="3652866"/>
            <a:ext cx="3022409" cy="523220"/>
          </a:xfrm>
          <a:prstGeom prst="rect">
            <a:avLst/>
          </a:prstGeom>
          <a:solidFill>
            <a:srgbClr val="0000CC"/>
          </a:solidFill>
          <a:ln>
            <a:solidFill>
              <a:srgbClr val="000099"/>
            </a:solidFill>
          </a:ln>
          <a:effectLst/>
        </p:spPr>
        <p:txBody>
          <a:bodyPr wrap="square">
            <a:spAutoFit/>
          </a:bodyPr>
          <a:lstStyle/>
          <a:p>
            <a:r>
              <a:rPr lang="en-US" altLang="zh-CN" sz="1400" b="1" dirty="0">
                <a:solidFill>
                  <a:schemeClr val="bg1"/>
                </a:solidFill>
                <a:latin typeface="微软雅黑" pitchFamily="34" charset="-122"/>
                <a:ea typeface="微软雅黑" pitchFamily="34" charset="-122"/>
              </a:rPr>
              <a:t>10 </a:t>
            </a:r>
            <a:r>
              <a:rPr lang="zh-CN" altLang="en-US" sz="1400" b="1" dirty="0">
                <a:solidFill>
                  <a:schemeClr val="bg1"/>
                </a:solidFill>
                <a:latin typeface="微软雅黑" pitchFamily="34" charset="-122"/>
                <a:ea typeface="微软雅黑" pitchFamily="34" charset="-122"/>
              </a:rPr>
              <a:t>台计算机划分为三个虚拟局域网：</a:t>
            </a:r>
            <a:endParaRPr lang="en-US" altLang="zh-CN" sz="1400" b="1" dirty="0">
              <a:solidFill>
                <a:schemeClr val="bg1"/>
              </a:solidFill>
              <a:latin typeface="微软雅黑" pitchFamily="34" charset="-122"/>
              <a:ea typeface="微软雅黑" pitchFamily="34" charset="-122"/>
            </a:endParaRPr>
          </a:p>
          <a:p>
            <a:r>
              <a:rPr lang="en-US" altLang="zh-CN" sz="1400" b="1" dirty="0">
                <a:solidFill>
                  <a:schemeClr val="bg1"/>
                </a:solidFill>
                <a:latin typeface="微软雅黑" pitchFamily="34" charset="-122"/>
                <a:ea typeface="微软雅黑" pitchFamily="34" charset="-122"/>
              </a:rPr>
              <a:t> VLAN</a:t>
            </a:r>
            <a:r>
              <a:rPr lang="en-US" altLang="zh-CN" sz="1400" b="1" baseline="-25000" dirty="0">
                <a:solidFill>
                  <a:schemeClr val="bg1"/>
                </a:solidFill>
                <a:latin typeface="微软雅黑" pitchFamily="34" charset="-122"/>
                <a:ea typeface="微软雅黑" pitchFamily="34" charset="-122"/>
              </a:rPr>
              <a:t>1</a:t>
            </a:r>
            <a:r>
              <a:rPr lang="en-US" altLang="zh-CN" sz="1400" b="1" dirty="0">
                <a:solidFill>
                  <a:schemeClr val="bg1"/>
                </a:solidFill>
                <a:latin typeface="微软雅黑" pitchFamily="34" charset="-122"/>
                <a:ea typeface="微软雅黑" pitchFamily="34" charset="-122"/>
              </a:rPr>
              <a:t>, VLAN</a:t>
            </a:r>
            <a:r>
              <a:rPr lang="en-US" altLang="zh-CN" sz="1400" b="1" baseline="-25000" dirty="0">
                <a:solidFill>
                  <a:schemeClr val="bg1"/>
                </a:solidFill>
                <a:latin typeface="微软雅黑" pitchFamily="34" charset="-122"/>
                <a:ea typeface="微软雅黑" pitchFamily="34" charset="-122"/>
              </a:rPr>
              <a:t>2 </a:t>
            </a:r>
            <a:r>
              <a:rPr lang="zh-CN" altLang="en-US" sz="1400" b="1" dirty="0">
                <a:solidFill>
                  <a:schemeClr val="bg1"/>
                </a:solidFill>
                <a:latin typeface="微软雅黑" pitchFamily="34" charset="-122"/>
                <a:ea typeface="微软雅黑" pitchFamily="34" charset="-122"/>
              </a:rPr>
              <a:t>和 </a:t>
            </a:r>
            <a:r>
              <a:rPr lang="en-US" altLang="zh-CN" sz="1400" b="1" dirty="0">
                <a:solidFill>
                  <a:schemeClr val="bg1"/>
                </a:solidFill>
                <a:latin typeface="微软雅黑" pitchFamily="34" charset="-122"/>
                <a:ea typeface="微软雅黑" pitchFamily="34" charset="-122"/>
              </a:rPr>
              <a:t>VLAN</a:t>
            </a:r>
            <a:r>
              <a:rPr lang="en-US" altLang="zh-CN" sz="1400" b="1" baseline="-25000" dirty="0">
                <a:solidFill>
                  <a:schemeClr val="bg1"/>
                </a:solidFill>
                <a:latin typeface="微软雅黑" pitchFamily="34" charset="-122"/>
                <a:ea typeface="微软雅黑" pitchFamily="34" charset="-122"/>
              </a:rPr>
              <a:t>3</a:t>
            </a:r>
            <a:endParaRPr lang="en-US" altLang="zh-CN" sz="1400" b="1" dirty="0">
              <a:solidFill>
                <a:schemeClr val="bg1"/>
              </a:solidFill>
              <a:latin typeface="微软雅黑" pitchFamily="34" charset="-122"/>
              <a:ea typeface="微软雅黑" pitchFamily="34" charset="-122"/>
            </a:endParaRPr>
          </a:p>
        </p:txBody>
      </p:sp>
      <p:grpSp>
        <p:nvGrpSpPr>
          <p:cNvPr id="5" name="组合 4"/>
          <p:cNvGrpSpPr/>
          <p:nvPr/>
        </p:nvGrpSpPr>
        <p:grpSpPr>
          <a:xfrm>
            <a:off x="5464599" y="839849"/>
            <a:ext cx="691856" cy="2377394"/>
            <a:chOff x="5479461" y="839849"/>
            <a:chExt cx="691856" cy="2377394"/>
          </a:xfrm>
        </p:grpSpPr>
        <p:sp>
          <p:nvSpPr>
            <p:cNvPr id="70" name="AutoShape 21"/>
            <p:cNvSpPr>
              <a:spLocks noChangeArrowheads="1"/>
            </p:cNvSpPr>
            <p:nvPr/>
          </p:nvSpPr>
          <p:spPr bwMode="auto">
            <a:xfrm>
              <a:off x="5508433" y="839849"/>
              <a:ext cx="582545" cy="2377394"/>
            </a:xfrm>
            <a:prstGeom prst="roundRect">
              <a:avLst>
                <a:gd name="adj" fmla="val 50000"/>
              </a:avLst>
            </a:prstGeom>
            <a:solidFill>
              <a:srgbClr val="FF66FF">
                <a:alpha val="49804"/>
              </a:srgbClr>
            </a:solidFill>
            <a:ln w="9525">
              <a:solidFill>
                <a:schemeClr val="tx1"/>
              </a:solidFill>
              <a:prstDash val="dash"/>
              <a:round/>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4" name="Text Box 25"/>
            <p:cNvSpPr txBox="1">
              <a:spLocks noChangeArrowheads="1"/>
            </p:cNvSpPr>
            <p:nvPr/>
          </p:nvSpPr>
          <p:spPr bwMode="auto">
            <a:xfrm>
              <a:off x="5479461" y="1517604"/>
              <a:ext cx="69185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solidFill>
                    <a:srgbClr val="3333FF"/>
                  </a:solidFill>
                  <a:latin typeface="微软雅黑" pitchFamily="34" charset="-122"/>
                  <a:ea typeface="微软雅黑" pitchFamily="34" charset="-122"/>
                </a:rPr>
                <a:t>VLAN</a:t>
              </a:r>
              <a:r>
                <a:rPr kumimoji="1" lang="en-US" altLang="zh-CN" sz="1200" b="1" baseline="-25000" dirty="0">
                  <a:solidFill>
                    <a:srgbClr val="3333FF"/>
                  </a:solidFill>
                  <a:latin typeface="微软雅黑" pitchFamily="34" charset="-122"/>
                  <a:ea typeface="微软雅黑" pitchFamily="34" charset="-122"/>
                </a:rPr>
                <a:t>3</a:t>
              </a:r>
              <a:endParaRPr kumimoji="1" lang="en-US" altLang="zh-CN" sz="1200" b="1" dirty="0">
                <a:solidFill>
                  <a:srgbClr val="3333FF"/>
                </a:solidFill>
                <a:latin typeface="微软雅黑" pitchFamily="34" charset="-122"/>
                <a:ea typeface="微软雅黑" pitchFamily="34" charset="-122"/>
              </a:endParaRPr>
            </a:p>
          </p:txBody>
        </p:sp>
      </p:grpSp>
      <p:grpSp>
        <p:nvGrpSpPr>
          <p:cNvPr id="2" name="组合 1"/>
          <p:cNvGrpSpPr/>
          <p:nvPr/>
        </p:nvGrpSpPr>
        <p:grpSpPr>
          <a:xfrm>
            <a:off x="3785188" y="920551"/>
            <a:ext cx="875156" cy="2659849"/>
            <a:chOff x="3800050" y="920551"/>
            <a:chExt cx="875156" cy="2659849"/>
          </a:xfrm>
        </p:grpSpPr>
        <p:sp>
          <p:nvSpPr>
            <p:cNvPr id="67" name="AutoShape 18"/>
            <p:cNvSpPr>
              <a:spLocks noChangeArrowheads="1"/>
            </p:cNvSpPr>
            <p:nvPr/>
          </p:nvSpPr>
          <p:spPr bwMode="auto">
            <a:xfrm>
              <a:off x="3800050" y="920551"/>
              <a:ext cx="875156" cy="2659849"/>
            </a:xfrm>
            <a:prstGeom prst="roundRect">
              <a:avLst>
                <a:gd name="adj" fmla="val 50000"/>
              </a:avLst>
            </a:prstGeom>
            <a:solidFill>
              <a:srgbClr val="00FF99">
                <a:alpha val="49804"/>
              </a:srgbClr>
            </a:solidFill>
            <a:ln w="9525">
              <a:solidFill>
                <a:schemeClr val="tx1"/>
              </a:solidFill>
              <a:prstDash val="dash"/>
              <a:round/>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7" name="Text Box 28"/>
            <p:cNvSpPr txBox="1">
              <a:spLocks noChangeArrowheads="1"/>
            </p:cNvSpPr>
            <p:nvPr/>
          </p:nvSpPr>
          <p:spPr bwMode="auto">
            <a:xfrm>
              <a:off x="3924944" y="1519251"/>
              <a:ext cx="69185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solidFill>
                    <a:srgbClr val="3333FF"/>
                  </a:solidFill>
                  <a:latin typeface="微软雅黑" pitchFamily="34" charset="-122"/>
                  <a:ea typeface="微软雅黑" pitchFamily="34" charset="-122"/>
                </a:rPr>
                <a:t>VLAN</a:t>
              </a:r>
              <a:r>
                <a:rPr kumimoji="1" lang="en-US" altLang="zh-CN" sz="1200" b="1" baseline="-25000" dirty="0">
                  <a:solidFill>
                    <a:srgbClr val="3333FF"/>
                  </a:solidFill>
                  <a:latin typeface="微软雅黑" pitchFamily="34" charset="-122"/>
                  <a:ea typeface="微软雅黑" pitchFamily="34" charset="-122"/>
                </a:rPr>
                <a:t>1</a:t>
              </a:r>
              <a:endParaRPr kumimoji="1" lang="en-US" altLang="zh-CN" sz="1200" b="1" dirty="0">
                <a:solidFill>
                  <a:srgbClr val="3333FF"/>
                </a:solidFill>
                <a:latin typeface="微软雅黑" pitchFamily="34" charset="-122"/>
                <a:ea typeface="微软雅黑" pitchFamily="34" charset="-122"/>
              </a:endParaRPr>
            </a:p>
          </p:txBody>
        </p:sp>
      </p:grpSp>
      <p:grpSp>
        <p:nvGrpSpPr>
          <p:cNvPr id="3" name="组合 2"/>
          <p:cNvGrpSpPr/>
          <p:nvPr/>
        </p:nvGrpSpPr>
        <p:grpSpPr>
          <a:xfrm>
            <a:off x="4719691" y="920550"/>
            <a:ext cx="691856" cy="2377394"/>
            <a:chOff x="4734553" y="920550"/>
            <a:chExt cx="691856" cy="2377394"/>
          </a:xfrm>
        </p:grpSpPr>
        <p:sp>
          <p:nvSpPr>
            <p:cNvPr id="66" name="AutoShape 17"/>
            <p:cNvSpPr>
              <a:spLocks noChangeArrowheads="1"/>
            </p:cNvSpPr>
            <p:nvPr/>
          </p:nvSpPr>
          <p:spPr bwMode="auto">
            <a:xfrm>
              <a:off x="4758171" y="920550"/>
              <a:ext cx="624474" cy="2377394"/>
            </a:xfrm>
            <a:prstGeom prst="roundRect">
              <a:avLst>
                <a:gd name="adj" fmla="val 50000"/>
              </a:avLst>
            </a:prstGeom>
            <a:solidFill>
              <a:srgbClr val="FFFF00">
                <a:alpha val="49804"/>
              </a:srgbClr>
            </a:solidFill>
            <a:ln w="9525">
              <a:solidFill>
                <a:schemeClr val="tx1"/>
              </a:solidFill>
              <a:prstDash val="dash"/>
              <a:round/>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8" name="Text Box 29"/>
            <p:cNvSpPr txBox="1">
              <a:spLocks noChangeArrowheads="1"/>
            </p:cNvSpPr>
            <p:nvPr/>
          </p:nvSpPr>
          <p:spPr bwMode="auto">
            <a:xfrm>
              <a:off x="4734553" y="1519251"/>
              <a:ext cx="69185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solidFill>
                    <a:srgbClr val="3333FF"/>
                  </a:solidFill>
                  <a:latin typeface="微软雅黑" pitchFamily="34" charset="-122"/>
                  <a:ea typeface="微软雅黑" pitchFamily="34" charset="-122"/>
                </a:rPr>
                <a:t>VLAN</a:t>
              </a:r>
              <a:r>
                <a:rPr kumimoji="1" lang="en-US" altLang="zh-CN" sz="1200" b="1" baseline="-25000" dirty="0">
                  <a:solidFill>
                    <a:srgbClr val="3333FF"/>
                  </a:solidFill>
                  <a:latin typeface="微软雅黑" pitchFamily="34" charset="-122"/>
                  <a:ea typeface="微软雅黑" pitchFamily="34" charset="-122"/>
                </a:rPr>
                <a:t>2</a:t>
              </a:r>
              <a:endParaRPr kumimoji="1" lang="en-US" altLang="zh-CN" sz="1200" b="1" dirty="0">
                <a:solidFill>
                  <a:srgbClr val="3333FF"/>
                </a:solidFill>
                <a:latin typeface="微软雅黑" pitchFamily="34" charset="-122"/>
                <a:ea typeface="微软雅黑" pitchFamily="34" charset="-122"/>
              </a:endParaRPr>
            </a:p>
          </p:txBody>
        </p:sp>
      </p:grpSp>
      <p:grpSp>
        <p:nvGrpSpPr>
          <p:cNvPr id="6" name="组合 5"/>
          <p:cNvGrpSpPr/>
          <p:nvPr/>
        </p:nvGrpSpPr>
        <p:grpSpPr>
          <a:xfrm>
            <a:off x="3845014" y="885681"/>
            <a:ext cx="2307061" cy="2675492"/>
            <a:chOff x="3845014" y="885681"/>
            <a:chExt cx="2307061" cy="2675492"/>
          </a:xfrm>
        </p:grpSpPr>
        <p:sp>
          <p:nvSpPr>
            <p:cNvPr id="68" name="Text Box 19"/>
            <p:cNvSpPr txBox="1">
              <a:spLocks noChangeArrowheads="1"/>
            </p:cNvSpPr>
            <p:nvPr/>
          </p:nvSpPr>
          <p:spPr bwMode="auto">
            <a:xfrm>
              <a:off x="4085835" y="1094845"/>
              <a:ext cx="362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A</a:t>
              </a:r>
              <a:r>
                <a:rPr kumimoji="1" lang="en-US" altLang="zh-CN" sz="1200" b="1" baseline="-25000" dirty="0">
                  <a:latin typeface="微软雅黑" pitchFamily="34" charset="-122"/>
                  <a:ea typeface="微软雅黑" pitchFamily="34" charset="-122"/>
                </a:rPr>
                <a:t>4</a:t>
              </a:r>
              <a:endParaRPr kumimoji="1" lang="en-US" altLang="zh-CN" sz="1200" b="1" dirty="0">
                <a:latin typeface="微软雅黑" pitchFamily="34" charset="-122"/>
                <a:ea typeface="微软雅黑" pitchFamily="34" charset="-122"/>
              </a:endParaRPr>
            </a:p>
          </p:txBody>
        </p:sp>
        <p:sp>
          <p:nvSpPr>
            <p:cNvPr id="69" name="Text Box 20"/>
            <p:cNvSpPr txBox="1">
              <a:spLocks noChangeArrowheads="1"/>
            </p:cNvSpPr>
            <p:nvPr/>
          </p:nvSpPr>
          <p:spPr bwMode="auto">
            <a:xfrm>
              <a:off x="5062189" y="2913974"/>
              <a:ext cx="35298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B</a:t>
              </a:r>
              <a:r>
                <a:rPr kumimoji="1" lang="en-US" altLang="zh-CN" sz="1200" b="1" baseline="-25000" dirty="0">
                  <a:latin typeface="微软雅黑" pitchFamily="34" charset="-122"/>
                  <a:ea typeface="微软雅黑" pitchFamily="34" charset="-122"/>
                </a:rPr>
                <a:t>1</a:t>
              </a:r>
              <a:endParaRPr kumimoji="1" lang="en-US" altLang="zh-CN" sz="1200" b="1" dirty="0">
                <a:latin typeface="微软雅黑" pitchFamily="34" charset="-122"/>
                <a:ea typeface="微软雅黑" pitchFamily="34" charset="-122"/>
              </a:endParaRPr>
            </a:p>
          </p:txBody>
        </p:sp>
        <p:sp>
          <p:nvSpPr>
            <p:cNvPr id="75" name="Text Box 26"/>
            <p:cNvSpPr txBox="1">
              <a:spLocks noChangeArrowheads="1"/>
            </p:cNvSpPr>
            <p:nvPr/>
          </p:nvSpPr>
          <p:spPr bwMode="auto">
            <a:xfrm>
              <a:off x="5787082" y="885681"/>
              <a:ext cx="35137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C</a:t>
              </a:r>
              <a:r>
                <a:rPr kumimoji="1" lang="en-US" altLang="zh-CN" sz="1200" b="1" baseline="-25000" dirty="0">
                  <a:latin typeface="微软雅黑" pitchFamily="34" charset="-122"/>
                  <a:ea typeface="微软雅黑" pitchFamily="34" charset="-122"/>
                </a:rPr>
                <a:t>3</a:t>
              </a:r>
              <a:endParaRPr kumimoji="1" lang="en-US" altLang="zh-CN" sz="1200" b="1" dirty="0">
                <a:latin typeface="微软雅黑" pitchFamily="34" charset="-122"/>
                <a:ea typeface="微软雅黑" pitchFamily="34" charset="-122"/>
              </a:endParaRPr>
            </a:p>
          </p:txBody>
        </p:sp>
        <p:sp>
          <p:nvSpPr>
            <p:cNvPr id="76" name="Text Box 27"/>
            <p:cNvSpPr txBox="1">
              <a:spLocks noChangeArrowheads="1"/>
            </p:cNvSpPr>
            <p:nvPr/>
          </p:nvSpPr>
          <p:spPr bwMode="auto">
            <a:xfrm>
              <a:off x="5036430" y="1030614"/>
              <a:ext cx="35298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itchFamily="34" charset="-122"/>
                  <a:ea typeface="微软雅黑" pitchFamily="34" charset="-122"/>
                </a:rPr>
                <a:t>B</a:t>
              </a:r>
              <a:r>
                <a:rPr kumimoji="1" lang="en-US" altLang="zh-CN" sz="1200" b="1" baseline="-25000">
                  <a:latin typeface="微软雅黑" pitchFamily="34" charset="-122"/>
                  <a:ea typeface="微软雅黑" pitchFamily="34" charset="-122"/>
                </a:rPr>
                <a:t>3</a:t>
              </a:r>
              <a:endParaRPr kumimoji="1" lang="en-US" altLang="zh-CN" sz="1200" b="1">
                <a:latin typeface="微软雅黑" pitchFamily="34" charset="-122"/>
                <a:ea typeface="微软雅黑" pitchFamily="34" charset="-122"/>
              </a:endParaRPr>
            </a:p>
          </p:txBody>
        </p:sp>
        <p:sp>
          <p:nvSpPr>
            <p:cNvPr id="79" name="Text Box 30"/>
            <p:cNvSpPr txBox="1">
              <a:spLocks noChangeArrowheads="1"/>
            </p:cNvSpPr>
            <p:nvPr/>
          </p:nvSpPr>
          <p:spPr bwMode="auto">
            <a:xfrm>
              <a:off x="5786423" y="2799738"/>
              <a:ext cx="35137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itchFamily="34" charset="-122"/>
                  <a:ea typeface="微软雅黑" pitchFamily="34" charset="-122"/>
                </a:rPr>
                <a:t>C</a:t>
              </a:r>
              <a:r>
                <a:rPr kumimoji="1" lang="en-US" altLang="zh-CN" sz="1200" b="1" baseline="-25000">
                  <a:latin typeface="微软雅黑" pitchFamily="34" charset="-122"/>
                  <a:ea typeface="微软雅黑" pitchFamily="34" charset="-122"/>
                </a:rPr>
                <a:t>1</a:t>
              </a:r>
              <a:endParaRPr kumimoji="1" lang="en-US" altLang="zh-CN" sz="1200" b="1">
                <a:latin typeface="微软雅黑" pitchFamily="34" charset="-122"/>
                <a:ea typeface="微软雅黑" pitchFamily="34" charset="-122"/>
              </a:endParaRPr>
            </a:p>
          </p:txBody>
        </p:sp>
        <p:sp>
          <p:nvSpPr>
            <p:cNvPr id="80" name="Text Box 31"/>
            <p:cNvSpPr txBox="1">
              <a:spLocks noChangeArrowheads="1"/>
            </p:cNvSpPr>
            <p:nvPr/>
          </p:nvSpPr>
          <p:spPr bwMode="auto">
            <a:xfrm>
              <a:off x="4396522" y="3013843"/>
              <a:ext cx="362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itchFamily="34" charset="-122"/>
                  <a:ea typeface="微软雅黑" pitchFamily="34" charset="-122"/>
                </a:rPr>
                <a:t>A</a:t>
              </a:r>
              <a:r>
                <a:rPr kumimoji="1" lang="en-US" altLang="zh-CN" sz="1200" b="1" baseline="-25000">
                  <a:latin typeface="微软雅黑" pitchFamily="34" charset="-122"/>
                  <a:ea typeface="微软雅黑" pitchFamily="34" charset="-122"/>
                </a:rPr>
                <a:t>2</a:t>
              </a:r>
              <a:endParaRPr kumimoji="1" lang="en-US" altLang="zh-CN" sz="1200" b="1">
                <a:latin typeface="微软雅黑" pitchFamily="34" charset="-122"/>
                <a:ea typeface="微软雅黑" pitchFamily="34" charset="-122"/>
              </a:endParaRPr>
            </a:p>
          </p:txBody>
        </p:sp>
        <p:sp>
          <p:nvSpPr>
            <p:cNvPr id="81" name="Text Box 32"/>
            <p:cNvSpPr txBox="1">
              <a:spLocks noChangeArrowheads="1"/>
            </p:cNvSpPr>
            <p:nvPr/>
          </p:nvSpPr>
          <p:spPr bwMode="auto">
            <a:xfrm>
              <a:off x="4091768" y="3284174"/>
              <a:ext cx="362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A</a:t>
              </a:r>
              <a:r>
                <a:rPr kumimoji="1" lang="en-US" altLang="zh-CN" sz="1200" b="1" baseline="-25000" dirty="0">
                  <a:latin typeface="微软雅黑" pitchFamily="34" charset="-122"/>
                  <a:ea typeface="微软雅黑" pitchFamily="34" charset="-122"/>
                </a:rPr>
                <a:t>1</a:t>
              </a:r>
              <a:endParaRPr kumimoji="1" lang="en-US" altLang="zh-CN" sz="1200" b="1" dirty="0">
                <a:latin typeface="微软雅黑" pitchFamily="34" charset="-122"/>
                <a:ea typeface="微软雅黑" pitchFamily="34" charset="-122"/>
              </a:endParaRPr>
            </a:p>
          </p:txBody>
        </p:sp>
        <p:sp>
          <p:nvSpPr>
            <p:cNvPr id="82" name="Text Box 33"/>
            <p:cNvSpPr txBox="1">
              <a:spLocks noChangeArrowheads="1"/>
            </p:cNvSpPr>
            <p:nvPr/>
          </p:nvSpPr>
          <p:spPr bwMode="auto">
            <a:xfrm>
              <a:off x="4084866" y="2094297"/>
              <a:ext cx="362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A</a:t>
              </a:r>
              <a:r>
                <a:rPr kumimoji="1" lang="en-US" altLang="zh-CN" sz="1200" b="1" baseline="-25000" dirty="0">
                  <a:latin typeface="微软雅黑" pitchFamily="34" charset="-122"/>
                  <a:ea typeface="微软雅黑" pitchFamily="34" charset="-122"/>
                </a:rPr>
                <a:t>3</a:t>
              </a:r>
              <a:endParaRPr kumimoji="1" lang="en-US" altLang="zh-CN" sz="1200" b="1" dirty="0">
                <a:latin typeface="微软雅黑" pitchFamily="34" charset="-122"/>
                <a:ea typeface="微软雅黑" pitchFamily="34" charset="-122"/>
              </a:endParaRPr>
            </a:p>
          </p:txBody>
        </p:sp>
        <p:sp>
          <p:nvSpPr>
            <p:cNvPr id="83" name="Text Box 34"/>
            <p:cNvSpPr txBox="1">
              <a:spLocks noChangeArrowheads="1"/>
            </p:cNvSpPr>
            <p:nvPr/>
          </p:nvSpPr>
          <p:spPr bwMode="auto">
            <a:xfrm>
              <a:off x="5800697" y="1795685"/>
              <a:ext cx="35137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C</a:t>
              </a:r>
              <a:r>
                <a:rPr kumimoji="1" lang="en-US" altLang="zh-CN" sz="1200" b="1" baseline="-25000" dirty="0">
                  <a:latin typeface="微软雅黑" pitchFamily="34" charset="-122"/>
                  <a:ea typeface="微软雅黑" pitchFamily="34" charset="-122"/>
                </a:rPr>
                <a:t>2</a:t>
              </a:r>
              <a:endParaRPr kumimoji="1" lang="en-US" altLang="zh-CN" sz="1200" b="1" dirty="0">
                <a:latin typeface="微软雅黑" pitchFamily="34" charset="-122"/>
                <a:ea typeface="微软雅黑" pitchFamily="34" charset="-122"/>
              </a:endParaRPr>
            </a:p>
          </p:txBody>
        </p:sp>
        <p:sp>
          <p:nvSpPr>
            <p:cNvPr id="84" name="Text Box 35"/>
            <p:cNvSpPr txBox="1">
              <a:spLocks noChangeArrowheads="1"/>
            </p:cNvSpPr>
            <p:nvPr/>
          </p:nvSpPr>
          <p:spPr bwMode="auto">
            <a:xfrm>
              <a:off x="5061530" y="1914494"/>
              <a:ext cx="35298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B</a:t>
              </a:r>
              <a:r>
                <a:rPr kumimoji="1" lang="en-US" altLang="zh-CN" sz="1200" b="1" baseline="-25000" dirty="0">
                  <a:latin typeface="微软雅黑" pitchFamily="34" charset="-122"/>
                  <a:ea typeface="微软雅黑" pitchFamily="34" charset="-122"/>
                </a:rPr>
                <a:t>2</a:t>
              </a:r>
              <a:endParaRPr kumimoji="1" lang="en-US" altLang="zh-CN" sz="1200" b="1" dirty="0">
                <a:latin typeface="微软雅黑" pitchFamily="34" charset="-122"/>
                <a:ea typeface="微软雅黑" pitchFamily="34" charset="-122"/>
              </a:endParaRPr>
            </a:p>
          </p:txBody>
        </p:sp>
        <p:pic>
          <p:nvPicPr>
            <p:cNvPr id="102"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45014" y="1112108"/>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03"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94179" y="1032598"/>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04"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46512" y="947370"/>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05"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45014" y="2075645"/>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08"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94179" y="1955482"/>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09"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94179" y="2931790"/>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10"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45014" y="3116010"/>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11"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05823" y="3036051"/>
              <a:ext cx="279663" cy="279663"/>
            </a:xfrm>
            <a:prstGeom prst="rect">
              <a:avLst/>
            </a:prstGeom>
            <a:noFill/>
            <a:extLst>
              <a:ext uri="{909E8E84-426E-40DD-AFC4-6F175D3DCCD1}">
                <a14:hiddenFill xmlns:a14="http://schemas.microsoft.com/office/drawing/2010/main">
                  <a:solidFill>
                    <a:srgbClr val="FFFFFF"/>
                  </a:solidFill>
                </a14:hiddenFill>
              </a:ext>
            </a:extLst>
          </p:spPr>
        </p:pic>
        <p:pic>
          <p:nvPicPr>
            <p:cNvPr id="112"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46512" y="1795564"/>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13"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46512" y="2835929"/>
              <a:ext cx="330980" cy="330980"/>
            </a:xfrm>
            <a:prstGeom prst="rect">
              <a:avLst/>
            </a:prstGeom>
            <a:noFill/>
            <a:extLst>
              <a:ext uri="{909E8E84-426E-40DD-AFC4-6F175D3DCCD1}">
                <a14:hiddenFill xmlns:a14="http://schemas.microsoft.com/office/drawing/2010/main">
                  <a:solidFill>
                    <a:srgbClr val="FFFFFF"/>
                  </a:solidFill>
                </a14:hiddenFill>
              </a:ext>
            </a:extLst>
          </p:spPr>
        </p:pic>
      </p:grpSp>
      <p:sp>
        <p:nvSpPr>
          <p:cNvPr id="4" name="灯片编号占位符 3">
            <a:extLst>
              <a:ext uri="{FF2B5EF4-FFF2-40B4-BE49-F238E27FC236}">
                <a16:creationId xmlns:a16="http://schemas.microsoft.com/office/drawing/2014/main" id="{120DD8C7-0081-4FBC-9383-31535943B46D}"/>
              </a:ext>
            </a:extLst>
          </p:cNvPr>
          <p:cNvSpPr>
            <a:spLocks noGrp="1"/>
          </p:cNvSpPr>
          <p:nvPr>
            <p:ph type="sldNum" sz="quarter" idx="12"/>
          </p:nvPr>
        </p:nvSpPr>
        <p:spPr/>
        <p:txBody>
          <a:bodyPr/>
          <a:lstStyle/>
          <a:p>
            <a:fld id="{C485880C-E2C3-4DAB-AE74-D9BE691626AC}" type="slidenum">
              <a:rPr lang="zh-CN" altLang="en-US" smtClean="0"/>
              <a:pPr/>
              <a:t>123</a:t>
            </a:fld>
            <a:endParaRPr lang="zh-CN" altLang="en-US"/>
          </a:p>
        </p:txBody>
      </p:sp>
    </p:spTree>
    <p:extLst>
      <p:ext uri="{BB962C8B-B14F-4D97-AF65-F5344CB8AC3E}">
        <p14:creationId xmlns:p14="http://schemas.microsoft.com/office/powerpoint/2010/main" val="1934131536"/>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2000"/>
                                        <p:tgtEl>
                                          <p:spTgt spid="2"/>
                                        </p:tgtEl>
                                      </p:cBhvr>
                                    </p:animEffect>
                                  </p:childTnLst>
                                </p:cTn>
                              </p:par>
                              <p:par>
                                <p:cTn id="8" presetID="22" presetClass="entr" presetSubtype="1"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up)">
                                      <p:cBhvr>
                                        <p:cTn id="10" dur="2000"/>
                                        <p:tgtEl>
                                          <p:spTgt spid="3"/>
                                        </p:tgtEl>
                                      </p:cBhvr>
                                    </p:animEffect>
                                  </p:childTnLst>
                                </p:cTn>
                              </p:par>
                              <p:par>
                                <p:cTn id="11" presetID="22" presetClass="entr" presetSubtype="1" fill="hold"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up)">
                                      <p:cBhvr>
                                        <p:cTn id="13" dur="2000"/>
                                        <p:tgtEl>
                                          <p:spTgt spid="5"/>
                                        </p:tgtEl>
                                      </p:cBhvr>
                                    </p:animEffect>
                                  </p:childTnLst>
                                </p:cTn>
                              </p:par>
                              <p:par>
                                <p:cTn id="14" presetID="1" presetClass="entr" presetSubtype="0" fill="hold" grpId="0" nodeType="withEffect">
                                  <p:stCondLst>
                                    <p:cond delay="1000"/>
                                  </p:stCondLst>
                                  <p:childTnLst>
                                    <p:set>
                                      <p:cBhvr>
                                        <p:cTn id="15" dur="1" fill="hold">
                                          <p:stCondLst>
                                            <p:cond delay="0"/>
                                          </p:stCondLst>
                                        </p:cTn>
                                        <p:tgtEl>
                                          <p:spTgt spid="1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 grpId="0" animBg="1"/>
    </p:bld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圆角矩形 55"/>
          <p:cNvSpPr/>
          <p:nvPr/>
        </p:nvSpPr>
        <p:spPr>
          <a:xfrm>
            <a:off x="502920" y="602544"/>
            <a:ext cx="8129015" cy="3768287"/>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Text Box 52"/>
          <p:cNvSpPr txBox="1">
            <a:spLocks noChangeArrowheads="1"/>
          </p:cNvSpPr>
          <p:nvPr/>
        </p:nvSpPr>
        <p:spPr bwMode="auto">
          <a:xfrm>
            <a:off x="3736192" y="3652866"/>
            <a:ext cx="4073278" cy="605294"/>
          </a:xfrm>
          <a:prstGeom prst="rect">
            <a:avLst/>
          </a:prstGeom>
          <a:solidFill>
            <a:srgbClr val="0000CC"/>
          </a:solidFill>
          <a:ln>
            <a:solidFill>
              <a:srgbClr val="000099"/>
            </a:solidFill>
          </a:ln>
          <a:effectLst/>
        </p:spPr>
        <p:txBody>
          <a:bodyPr wrap="square">
            <a:spAutoFit/>
          </a:bodyPr>
          <a:lstStyle/>
          <a:p>
            <a:pPr>
              <a:lnSpc>
                <a:spcPts val="2000"/>
              </a:lnSpc>
            </a:pPr>
            <a:r>
              <a:rPr lang="zh-CN" altLang="en-US" sz="1400" b="1" dirty="0">
                <a:solidFill>
                  <a:schemeClr val="bg1"/>
                </a:solidFill>
                <a:latin typeface="微软雅黑" pitchFamily="34" charset="-122"/>
                <a:ea typeface="微软雅黑" pitchFamily="34" charset="-122"/>
              </a:rPr>
              <a:t>每个虚拟局域网是一个广播域。</a:t>
            </a:r>
            <a:endParaRPr lang="en-US" altLang="zh-CN" sz="1400" b="1" dirty="0">
              <a:solidFill>
                <a:schemeClr val="bg1"/>
              </a:solidFill>
              <a:latin typeface="微软雅黑" pitchFamily="34" charset="-122"/>
              <a:ea typeface="微软雅黑" pitchFamily="34" charset="-122"/>
            </a:endParaRPr>
          </a:p>
          <a:p>
            <a:pPr>
              <a:lnSpc>
                <a:spcPts val="2000"/>
              </a:lnSpc>
            </a:pPr>
            <a:r>
              <a:rPr lang="en-US" altLang="zh-CN" sz="1400" b="1" dirty="0">
                <a:solidFill>
                  <a:schemeClr val="bg1"/>
                </a:solidFill>
                <a:latin typeface="微软雅黑" pitchFamily="34" charset="-122"/>
                <a:ea typeface="微软雅黑" pitchFamily="34" charset="-122"/>
              </a:rPr>
              <a:t>VLAN</a:t>
            </a:r>
            <a:r>
              <a:rPr lang="en-US" altLang="zh-CN" sz="1400" b="1" baseline="-25000" dirty="0">
                <a:solidFill>
                  <a:schemeClr val="bg1"/>
                </a:solidFill>
                <a:latin typeface="微软雅黑" pitchFamily="34" charset="-122"/>
                <a:ea typeface="微软雅黑" pitchFamily="34" charset="-122"/>
              </a:rPr>
              <a:t>1</a:t>
            </a:r>
            <a:r>
              <a:rPr lang="en-US" altLang="zh-CN" sz="1400" b="1" dirty="0">
                <a:solidFill>
                  <a:schemeClr val="bg1"/>
                </a:solidFill>
                <a:latin typeface="微软雅黑" pitchFamily="34" charset="-122"/>
                <a:ea typeface="微软雅黑" pitchFamily="34" charset="-122"/>
              </a:rPr>
              <a:t>, VLAN</a:t>
            </a:r>
            <a:r>
              <a:rPr lang="en-US" altLang="zh-CN" sz="1400" b="1" baseline="-25000" dirty="0">
                <a:solidFill>
                  <a:schemeClr val="bg1"/>
                </a:solidFill>
                <a:latin typeface="微软雅黑" pitchFamily="34" charset="-122"/>
                <a:ea typeface="微软雅黑" pitchFamily="34" charset="-122"/>
              </a:rPr>
              <a:t>2 </a:t>
            </a:r>
            <a:r>
              <a:rPr lang="zh-CN" altLang="en-US" sz="1400" b="1" dirty="0">
                <a:solidFill>
                  <a:schemeClr val="bg1"/>
                </a:solidFill>
                <a:latin typeface="微软雅黑" pitchFamily="34" charset="-122"/>
                <a:ea typeface="微软雅黑" pitchFamily="34" charset="-122"/>
              </a:rPr>
              <a:t>和 </a:t>
            </a:r>
            <a:r>
              <a:rPr lang="en-US" altLang="zh-CN" sz="1400" b="1" dirty="0">
                <a:solidFill>
                  <a:schemeClr val="bg1"/>
                </a:solidFill>
                <a:latin typeface="微软雅黑" pitchFamily="34" charset="-122"/>
                <a:ea typeface="微软雅黑" pitchFamily="34" charset="-122"/>
              </a:rPr>
              <a:t>VLAN</a:t>
            </a:r>
            <a:r>
              <a:rPr lang="en-US" altLang="zh-CN" sz="1400" b="1" baseline="-25000" dirty="0">
                <a:solidFill>
                  <a:schemeClr val="bg1"/>
                </a:solidFill>
                <a:latin typeface="微软雅黑" pitchFamily="34" charset="-122"/>
                <a:ea typeface="微软雅黑" pitchFamily="34" charset="-122"/>
              </a:rPr>
              <a:t>3 </a:t>
            </a:r>
            <a:r>
              <a:rPr lang="zh-CN" altLang="en-US" sz="1400" b="1" dirty="0">
                <a:solidFill>
                  <a:schemeClr val="bg1"/>
                </a:solidFill>
                <a:latin typeface="微软雅黑" pitchFamily="34" charset="-122"/>
                <a:ea typeface="微软雅黑" pitchFamily="34" charset="-122"/>
              </a:rPr>
              <a:t>是三个不同的广播域。</a:t>
            </a:r>
          </a:p>
        </p:txBody>
      </p:sp>
      <p:sp>
        <p:nvSpPr>
          <p:cNvPr id="120" name="AutoShape 2"/>
          <p:cNvSpPr>
            <a:spLocks noChangeArrowheads="1"/>
          </p:cNvSpPr>
          <p:nvPr/>
        </p:nvSpPr>
        <p:spPr bwMode="auto">
          <a:xfrm flipH="1">
            <a:off x="2425314" y="2774209"/>
            <a:ext cx="4249101" cy="725488"/>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21" name="Line 3"/>
          <p:cNvSpPr>
            <a:spLocks noChangeShapeType="1"/>
          </p:cNvSpPr>
          <p:nvPr/>
        </p:nvSpPr>
        <p:spPr bwMode="auto">
          <a:xfrm>
            <a:off x="3223749" y="3997197"/>
            <a:ext cx="409477"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22" name="AutoShape 4"/>
          <p:cNvSpPr>
            <a:spLocks noChangeArrowheads="1"/>
          </p:cNvSpPr>
          <p:nvPr/>
        </p:nvSpPr>
        <p:spPr bwMode="auto">
          <a:xfrm flipH="1">
            <a:off x="2425314" y="1767090"/>
            <a:ext cx="4249101" cy="724665"/>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23" name="AutoShape 5"/>
          <p:cNvSpPr>
            <a:spLocks noChangeArrowheads="1"/>
          </p:cNvSpPr>
          <p:nvPr/>
        </p:nvSpPr>
        <p:spPr bwMode="auto">
          <a:xfrm flipH="1">
            <a:off x="2467243" y="799498"/>
            <a:ext cx="4165244" cy="725488"/>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24" name="Line 6"/>
          <p:cNvSpPr>
            <a:spLocks noChangeShapeType="1"/>
          </p:cNvSpPr>
          <p:nvPr/>
        </p:nvSpPr>
        <p:spPr bwMode="auto">
          <a:xfrm>
            <a:off x="3466401" y="1001251"/>
            <a:ext cx="220171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25" name="Line 7"/>
          <p:cNvSpPr>
            <a:spLocks noChangeShapeType="1"/>
          </p:cNvSpPr>
          <p:nvPr/>
        </p:nvSpPr>
        <p:spPr bwMode="auto">
          <a:xfrm>
            <a:off x="3550260" y="1081953"/>
            <a:ext cx="132745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26" name="Line 8"/>
          <p:cNvSpPr>
            <a:spLocks noChangeShapeType="1"/>
          </p:cNvSpPr>
          <p:nvPr/>
        </p:nvSpPr>
        <p:spPr bwMode="auto">
          <a:xfrm>
            <a:off x="3633226" y="1161830"/>
            <a:ext cx="29171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27" name="Line 9"/>
          <p:cNvSpPr>
            <a:spLocks noChangeShapeType="1"/>
          </p:cNvSpPr>
          <p:nvPr/>
        </p:nvSpPr>
        <p:spPr bwMode="auto">
          <a:xfrm>
            <a:off x="3633226" y="2169773"/>
            <a:ext cx="29171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28" name="Line 10"/>
          <p:cNvSpPr>
            <a:spLocks noChangeShapeType="1"/>
          </p:cNvSpPr>
          <p:nvPr/>
        </p:nvSpPr>
        <p:spPr bwMode="auto">
          <a:xfrm>
            <a:off x="3550260" y="2048721"/>
            <a:ext cx="147019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29" name="Line 11"/>
          <p:cNvSpPr>
            <a:spLocks noChangeShapeType="1"/>
          </p:cNvSpPr>
          <p:nvPr/>
        </p:nvSpPr>
        <p:spPr bwMode="auto">
          <a:xfrm>
            <a:off x="3425365" y="1927669"/>
            <a:ext cx="223561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30" name="Line 12"/>
          <p:cNvSpPr>
            <a:spLocks noChangeShapeType="1"/>
          </p:cNvSpPr>
          <p:nvPr/>
        </p:nvSpPr>
        <p:spPr bwMode="auto">
          <a:xfrm>
            <a:off x="3508331" y="3096191"/>
            <a:ext cx="79129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31" name="Line 13"/>
          <p:cNvSpPr>
            <a:spLocks noChangeShapeType="1"/>
          </p:cNvSpPr>
          <p:nvPr/>
        </p:nvSpPr>
        <p:spPr bwMode="auto">
          <a:xfrm>
            <a:off x="3508331" y="3176892"/>
            <a:ext cx="41929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32" name="Line 14"/>
          <p:cNvSpPr>
            <a:spLocks noChangeShapeType="1"/>
          </p:cNvSpPr>
          <p:nvPr/>
        </p:nvSpPr>
        <p:spPr bwMode="auto">
          <a:xfrm>
            <a:off x="3312068" y="2935612"/>
            <a:ext cx="238370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33" name="Line 15"/>
          <p:cNvSpPr>
            <a:spLocks noChangeShapeType="1"/>
          </p:cNvSpPr>
          <p:nvPr/>
        </p:nvSpPr>
        <p:spPr bwMode="auto">
          <a:xfrm>
            <a:off x="3425365" y="3016313"/>
            <a:ext cx="148535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34" name="AutoShape 16"/>
          <p:cNvSpPr>
            <a:spLocks noChangeArrowheads="1"/>
          </p:cNvSpPr>
          <p:nvPr/>
        </p:nvSpPr>
        <p:spPr bwMode="auto">
          <a:xfrm flipH="1">
            <a:off x="2966823" y="2814560"/>
            <a:ext cx="666404" cy="483384"/>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sz="1100" b="1" dirty="0">
                <a:latin typeface="微软雅黑" pitchFamily="34" charset="-122"/>
                <a:ea typeface="微软雅黑" pitchFamily="34" charset="-122"/>
              </a:rPr>
              <a:t>以太网</a:t>
            </a:r>
          </a:p>
          <a:p>
            <a:pPr algn="ctr"/>
            <a:r>
              <a:rPr kumimoji="1" lang="zh-CN" altLang="en-US" sz="1100" b="1" dirty="0">
                <a:latin typeface="微软雅黑" pitchFamily="34" charset="-122"/>
                <a:ea typeface="微软雅黑" pitchFamily="34" charset="-122"/>
              </a:rPr>
              <a:t>交换机</a:t>
            </a:r>
          </a:p>
        </p:txBody>
      </p:sp>
      <p:sp>
        <p:nvSpPr>
          <p:cNvPr id="135" name="AutoShape 22"/>
          <p:cNvSpPr>
            <a:spLocks noChangeArrowheads="1"/>
          </p:cNvSpPr>
          <p:nvPr/>
        </p:nvSpPr>
        <p:spPr bwMode="auto">
          <a:xfrm flipH="1">
            <a:off x="2966823" y="839849"/>
            <a:ext cx="666404" cy="483384"/>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sz="1100" b="1" dirty="0">
                <a:latin typeface="微软雅黑" pitchFamily="34" charset="-122"/>
                <a:ea typeface="微软雅黑" pitchFamily="34" charset="-122"/>
              </a:rPr>
              <a:t>以太网</a:t>
            </a:r>
          </a:p>
          <a:p>
            <a:pPr algn="ctr"/>
            <a:r>
              <a:rPr kumimoji="1" lang="zh-CN" altLang="en-US" sz="1100" b="1" dirty="0">
                <a:latin typeface="微软雅黑" pitchFamily="34" charset="-122"/>
                <a:ea typeface="微软雅黑" pitchFamily="34" charset="-122"/>
              </a:rPr>
              <a:t>交换机</a:t>
            </a:r>
          </a:p>
        </p:txBody>
      </p:sp>
      <p:sp>
        <p:nvSpPr>
          <p:cNvPr id="136" name="Line 23"/>
          <p:cNvSpPr>
            <a:spLocks noChangeShapeType="1"/>
          </p:cNvSpPr>
          <p:nvPr/>
        </p:nvSpPr>
        <p:spPr bwMode="auto">
          <a:xfrm>
            <a:off x="2841927" y="1128068"/>
            <a:ext cx="0" cy="261291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37" name="Line 24"/>
          <p:cNvSpPr>
            <a:spLocks noChangeShapeType="1"/>
          </p:cNvSpPr>
          <p:nvPr/>
        </p:nvSpPr>
        <p:spPr bwMode="auto">
          <a:xfrm>
            <a:off x="2833899" y="1122303"/>
            <a:ext cx="257818"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38" name="AutoShape 46"/>
          <p:cNvSpPr>
            <a:spLocks noChangeArrowheads="1"/>
          </p:cNvSpPr>
          <p:nvPr/>
        </p:nvSpPr>
        <p:spPr bwMode="auto">
          <a:xfrm flipH="1">
            <a:off x="2966823" y="1806617"/>
            <a:ext cx="666404" cy="484208"/>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sz="1100" b="1">
                <a:latin typeface="微软雅黑" pitchFamily="34" charset="-122"/>
                <a:ea typeface="微软雅黑" pitchFamily="34" charset="-122"/>
              </a:rPr>
              <a:t>以太网</a:t>
            </a:r>
          </a:p>
          <a:p>
            <a:pPr algn="ctr"/>
            <a:r>
              <a:rPr kumimoji="1" lang="zh-CN" altLang="en-US" sz="1100" b="1">
                <a:latin typeface="微软雅黑" pitchFamily="34" charset="-122"/>
                <a:ea typeface="微软雅黑" pitchFamily="34" charset="-122"/>
              </a:rPr>
              <a:t>交换机</a:t>
            </a:r>
          </a:p>
        </p:txBody>
      </p:sp>
      <p:sp>
        <p:nvSpPr>
          <p:cNvPr id="139" name="Line 47"/>
          <p:cNvSpPr>
            <a:spLocks noChangeShapeType="1"/>
          </p:cNvSpPr>
          <p:nvPr/>
        </p:nvSpPr>
        <p:spPr bwMode="auto">
          <a:xfrm>
            <a:off x="2924893" y="2085778"/>
            <a:ext cx="0" cy="1735901"/>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40" name="Line 48"/>
          <p:cNvSpPr>
            <a:spLocks noChangeShapeType="1"/>
          </p:cNvSpPr>
          <p:nvPr/>
        </p:nvSpPr>
        <p:spPr bwMode="auto">
          <a:xfrm>
            <a:off x="2917757" y="2089072"/>
            <a:ext cx="155227"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41" name="Line 49"/>
          <p:cNvSpPr>
            <a:spLocks noChangeShapeType="1"/>
          </p:cNvSpPr>
          <p:nvPr/>
        </p:nvSpPr>
        <p:spPr bwMode="auto">
          <a:xfrm>
            <a:off x="3008752" y="3116778"/>
            <a:ext cx="0" cy="78560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42" name="Line 50"/>
          <p:cNvSpPr>
            <a:spLocks noChangeShapeType="1"/>
          </p:cNvSpPr>
          <p:nvPr/>
        </p:nvSpPr>
        <p:spPr bwMode="auto">
          <a:xfrm>
            <a:off x="3000722" y="3116778"/>
            <a:ext cx="85642"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43" name="AutoShape 51"/>
          <p:cNvSpPr>
            <a:spLocks noChangeArrowheads="1"/>
          </p:cNvSpPr>
          <p:nvPr/>
        </p:nvSpPr>
        <p:spPr bwMode="auto">
          <a:xfrm flipH="1">
            <a:off x="2633174" y="3691714"/>
            <a:ext cx="667295" cy="483384"/>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sz="1100" b="1" dirty="0">
                <a:latin typeface="微软雅黑" pitchFamily="34" charset="-122"/>
                <a:ea typeface="微软雅黑" pitchFamily="34" charset="-122"/>
              </a:rPr>
              <a:t>以太网</a:t>
            </a:r>
          </a:p>
          <a:p>
            <a:pPr algn="ctr"/>
            <a:r>
              <a:rPr kumimoji="1" lang="zh-CN" altLang="en-US" sz="1100" b="1" dirty="0">
                <a:latin typeface="微软雅黑" pitchFamily="34" charset="-122"/>
                <a:ea typeface="微软雅黑" pitchFamily="34" charset="-122"/>
              </a:rPr>
              <a:t>交换机</a:t>
            </a:r>
          </a:p>
        </p:txBody>
      </p:sp>
      <p:grpSp>
        <p:nvGrpSpPr>
          <p:cNvPr id="144" name="组合 143"/>
          <p:cNvGrpSpPr/>
          <p:nvPr/>
        </p:nvGrpSpPr>
        <p:grpSpPr>
          <a:xfrm>
            <a:off x="5464599" y="839849"/>
            <a:ext cx="691856" cy="2377394"/>
            <a:chOff x="5479461" y="839849"/>
            <a:chExt cx="691856" cy="2377394"/>
          </a:xfrm>
        </p:grpSpPr>
        <p:sp>
          <p:nvSpPr>
            <p:cNvPr id="145" name="AutoShape 21"/>
            <p:cNvSpPr>
              <a:spLocks noChangeArrowheads="1"/>
            </p:cNvSpPr>
            <p:nvPr/>
          </p:nvSpPr>
          <p:spPr bwMode="auto">
            <a:xfrm>
              <a:off x="5508433" y="839849"/>
              <a:ext cx="582545" cy="2377394"/>
            </a:xfrm>
            <a:prstGeom prst="roundRect">
              <a:avLst>
                <a:gd name="adj" fmla="val 50000"/>
              </a:avLst>
            </a:prstGeom>
            <a:solidFill>
              <a:srgbClr val="FF66FF">
                <a:alpha val="49804"/>
              </a:srgbClr>
            </a:solidFill>
            <a:ln w="9525">
              <a:solidFill>
                <a:schemeClr val="tx1"/>
              </a:solidFill>
              <a:prstDash val="dash"/>
              <a:round/>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46" name="Text Box 25"/>
            <p:cNvSpPr txBox="1">
              <a:spLocks noChangeArrowheads="1"/>
            </p:cNvSpPr>
            <p:nvPr/>
          </p:nvSpPr>
          <p:spPr bwMode="auto">
            <a:xfrm>
              <a:off x="5479461" y="1517604"/>
              <a:ext cx="69185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solidFill>
                    <a:srgbClr val="3333FF"/>
                  </a:solidFill>
                  <a:latin typeface="微软雅黑" pitchFamily="34" charset="-122"/>
                  <a:ea typeface="微软雅黑" pitchFamily="34" charset="-122"/>
                </a:rPr>
                <a:t>VLAN</a:t>
              </a:r>
              <a:r>
                <a:rPr kumimoji="1" lang="en-US" altLang="zh-CN" sz="1200" b="1" baseline="-25000" dirty="0">
                  <a:solidFill>
                    <a:srgbClr val="3333FF"/>
                  </a:solidFill>
                  <a:latin typeface="微软雅黑" pitchFamily="34" charset="-122"/>
                  <a:ea typeface="微软雅黑" pitchFamily="34" charset="-122"/>
                </a:rPr>
                <a:t>3</a:t>
              </a:r>
              <a:endParaRPr kumimoji="1" lang="en-US" altLang="zh-CN" sz="1200" b="1" dirty="0">
                <a:solidFill>
                  <a:srgbClr val="3333FF"/>
                </a:solidFill>
                <a:latin typeface="微软雅黑" pitchFamily="34" charset="-122"/>
                <a:ea typeface="微软雅黑" pitchFamily="34" charset="-122"/>
              </a:endParaRPr>
            </a:p>
          </p:txBody>
        </p:sp>
      </p:grpSp>
      <p:grpSp>
        <p:nvGrpSpPr>
          <p:cNvPr id="147" name="组合 146"/>
          <p:cNvGrpSpPr/>
          <p:nvPr/>
        </p:nvGrpSpPr>
        <p:grpSpPr>
          <a:xfrm>
            <a:off x="3785188" y="920551"/>
            <a:ext cx="875156" cy="2659849"/>
            <a:chOff x="3800050" y="920551"/>
            <a:chExt cx="875156" cy="2659849"/>
          </a:xfrm>
        </p:grpSpPr>
        <p:sp>
          <p:nvSpPr>
            <p:cNvPr id="148" name="AutoShape 18"/>
            <p:cNvSpPr>
              <a:spLocks noChangeArrowheads="1"/>
            </p:cNvSpPr>
            <p:nvPr/>
          </p:nvSpPr>
          <p:spPr bwMode="auto">
            <a:xfrm>
              <a:off x="3800050" y="920551"/>
              <a:ext cx="875156" cy="2659849"/>
            </a:xfrm>
            <a:prstGeom prst="roundRect">
              <a:avLst>
                <a:gd name="adj" fmla="val 50000"/>
              </a:avLst>
            </a:prstGeom>
            <a:solidFill>
              <a:srgbClr val="00FF99">
                <a:alpha val="49804"/>
              </a:srgbClr>
            </a:solidFill>
            <a:ln w="9525">
              <a:solidFill>
                <a:schemeClr val="tx1"/>
              </a:solidFill>
              <a:prstDash val="dash"/>
              <a:round/>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49" name="Text Box 28"/>
            <p:cNvSpPr txBox="1">
              <a:spLocks noChangeArrowheads="1"/>
            </p:cNvSpPr>
            <p:nvPr/>
          </p:nvSpPr>
          <p:spPr bwMode="auto">
            <a:xfrm>
              <a:off x="3924944" y="1519251"/>
              <a:ext cx="69185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solidFill>
                    <a:srgbClr val="3333FF"/>
                  </a:solidFill>
                  <a:latin typeface="微软雅黑" pitchFamily="34" charset="-122"/>
                  <a:ea typeface="微软雅黑" pitchFamily="34" charset="-122"/>
                </a:rPr>
                <a:t>VLAN</a:t>
              </a:r>
              <a:r>
                <a:rPr kumimoji="1" lang="en-US" altLang="zh-CN" sz="1200" b="1" baseline="-25000" dirty="0">
                  <a:solidFill>
                    <a:srgbClr val="3333FF"/>
                  </a:solidFill>
                  <a:latin typeface="微软雅黑" pitchFamily="34" charset="-122"/>
                  <a:ea typeface="微软雅黑" pitchFamily="34" charset="-122"/>
                </a:rPr>
                <a:t>1</a:t>
              </a:r>
              <a:endParaRPr kumimoji="1" lang="en-US" altLang="zh-CN" sz="1200" b="1" dirty="0">
                <a:solidFill>
                  <a:srgbClr val="3333FF"/>
                </a:solidFill>
                <a:latin typeface="微软雅黑" pitchFamily="34" charset="-122"/>
                <a:ea typeface="微软雅黑" pitchFamily="34" charset="-122"/>
              </a:endParaRPr>
            </a:p>
          </p:txBody>
        </p:sp>
      </p:grpSp>
      <p:grpSp>
        <p:nvGrpSpPr>
          <p:cNvPr id="150" name="组合 149"/>
          <p:cNvGrpSpPr/>
          <p:nvPr/>
        </p:nvGrpSpPr>
        <p:grpSpPr>
          <a:xfrm>
            <a:off x="4719691" y="920550"/>
            <a:ext cx="691856" cy="2377394"/>
            <a:chOff x="4734553" y="920550"/>
            <a:chExt cx="691856" cy="2377394"/>
          </a:xfrm>
        </p:grpSpPr>
        <p:sp>
          <p:nvSpPr>
            <p:cNvPr id="151" name="AutoShape 17"/>
            <p:cNvSpPr>
              <a:spLocks noChangeArrowheads="1"/>
            </p:cNvSpPr>
            <p:nvPr/>
          </p:nvSpPr>
          <p:spPr bwMode="auto">
            <a:xfrm>
              <a:off x="4758171" y="920550"/>
              <a:ext cx="624474" cy="2377394"/>
            </a:xfrm>
            <a:prstGeom prst="roundRect">
              <a:avLst>
                <a:gd name="adj" fmla="val 50000"/>
              </a:avLst>
            </a:prstGeom>
            <a:solidFill>
              <a:srgbClr val="FFFF00">
                <a:alpha val="49804"/>
              </a:srgbClr>
            </a:solidFill>
            <a:ln w="9525">
              <a:solidFill>
                <a:schemeClr val="tx1"/>
              </a:solidFill>
              <a:prstDash val="dash"/>
              <a:round/>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52" name="Text Box 29"/>
            <p:cNvSpPr txBox="1">
              <a:spLocks noChangeArrowheads="1"/>
            </p:cNvSpPr>
            <p:nvPr/>
          </p:nvSpPr>
          <p:spPr bwMode="auto">
            <a:xfrm>
              <a:off x="4734553" y="1519251"/>
              <a:ext cx="69185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solidFill>
                    <a:srgbClr val="3333FF"/>
                  </a:solidFill>
                  <a:latin typeface="微软雅黑" pitchFamily="34" charset="-122"/>
                  <a:ea typeface="微软雅黑" pitchFamily="34" charset="-122"/>
                </a:rPr>
                <a:t>VLAN</a:t>
              </a:r>
              <a:r>
                <a:rPr kumimoji="1" lang="en-US" altLang="zh-CN" sz="1200" b="1" baseline="-25000" dirty="0">
                  <a:solidFill>
                    <a:srgbClr val="3333FF"/>
                  </a:solidFill>
                  <a:latin typeface="微软雅黑" pitchFamily="34" charset="-122"/>
                  <a:ea typeface="微软雅黑" pitchFamily="34" charset="-122"/>
                </a:rPr>
                <a:t>2</a:t>
              </a:r>
              <a:endParaRPr kumimoji="1" lang="en-US" altLang="zh-CN" sz="1200" b="1" dirty="0">
                <a:solidFill>
                  <a:srgbClr val="3333FF"/>
                </a:solidFill>
                <a:latin typeface="微软雅黑" pitchFamily="34" charset="-122"/>
                <a:ea typeface="微软雅黑" pitchFamily="34" charset="-122"/>
              </a:endParaRPr>
            </a:p>
          </p:txBody>
        </p:sp>
      </p:grpSp>
      <p:grpSp>
        <p:nvGrpSpPr>
          <p:cNvPr id="153" name="组合 152"/>
          <p:cNvGrpSpPr/>
          <p:nvPr/>
        </p:nvGrpSpPr>
        <p:grpSpPr>
          <a:xfrm>
            <a:off x="3845014" y="885681"/>
            <a:ext cx="2307061" cy="2675492"/>
            <a:chOff x="3845014" y="885681"/>
            <a:chExt cx="2307061" cy="2675492"/>
          </a:xfrm>
        </p:grpSpPr>
        <p:sp>
          <p:nvSpPr>
            <p:cNvPr id="154" name="Text Box 19"/>
            <p:cNvSpPr txBox="1">
              <a:spLocks noChangeArrowheads="1"/>
            </p:cNvSpPr>
            <p:nvPr/>
          </p:nvSpPr>
          <p:spPr bwMode="auto">
            <a:xfrm>
              <a:off x="4085835" y="1094845"/>
              <a:ext cx="362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itchFamily="34" charset="-122"/>
                  <a:ea typeface="微软雅黑" pitchFamily="34" charset="-122"/>
                </a:rPr>
                <a:t>A</a:t>
              </a:r>
              <a:r>
                <a:rPr kumimoji="1" lang="en-US" altLang="zh-CN" sz="1200" b="1" baseline="-25000">
                  <a:latin typeface="微软雅黑" pitchFamily="34" charset="-122"/>
                  <a:ea typeface="微软雅黑" pitchFamily="34" charset="-122"/>
                </a:rPr>
                <a:t>4</a:t>
              </a:r>
              <a:endParaRPr kumimoji="1" lang="en-US" altLang="zh-CN" sz="1200" b="1">
                <a:latin typeface="微软雅黑" pitchFamily="34" charset="-122"/>
                <a:ea typeface="微软雅黑" pitchFamily="34" charset="-122"/>
              </a:endParaRPr>
            </a:p>
          </p:txBody>
        </p:sp>
        <p:sp>
          <p:nvSpPr>
            <p:cNvPr id="155" name="Text Box 20"/>
            <p:cNvSpPr txBox="1">
              <a:spLocks noChangeArrowheads="1"/>
            </p:cNvSpPr>
            <p:nvPr/>
          </p:nvSpPr>
          <p:spPr bwMode="auto">
            <a:xfrm>
              <a:off x="5062189" y="2913974"/>
              <a:ext cx="35298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B</a:t>
              </a:r>
              <a:r>
                <a:rPr kumimoji="1" lang="en-US" altLang="zh-CN" sz="1200" b="1" baseline="-25000" dirty="0">
                  <a:latin typeface="微软雅黑" pitchFamily="34" charset="-122"/>
                  <a:ea typeface="微软雅黑" pitchFamily="34" charset="-122"/>
                </a:rPr>
                <a:t>1</a:t>
              </a:r>
              <a:endParaRPr kumimoji="1" lang="en-US" altLang="zh-CN" sz="1200" b="1" dirty="0">
                <a:latin typeface="微软雅黑" pitchFamily="34" charset="-122"/>
                <a:ea typeface="微软雅黑" pitchFamily="34" charset="-122"/>
              </a:endParaRPr>
            </a:p>
          </p:txBody>
        </p:sp>
        <p:sp>
          <p:nvSpPr>
            <p:cNvPr id="156" name="Text Box 26"/>
            <p:cNvSpPr txBox="1">
              <a:spLocks noChangeArrowheads="1"/>
            </p:cNvSpPr>
            <p:nvPr/>
          </p:nvSpPr>
          <p:spPr bwMode="auto">
            <a:xfrm>
              <a:off x="5787082" y="885681"/>
              <a:ext cx="35137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C</a:t>
              </a:r>
              <a:r>
                <a:rPr kumimoji="1" lang="en-US" altLang="zh-CN" sz="1200" b="1" baseline="-25000" dirty="0">
                  <a:latin typeface="微软雅黑" pitchFamily="34" charset="-122"/>
                  <a:ea typeface="微软雅黑" pitchFamily="34" charset="-122"/>
                </a:rPr>
                <a:t>3</a:t>
              </a:r>
              <a:endParaRPr kumimoji="1" lang="en-US" altLang="zh-CN" sz="1200" b="1" dirty="0">
                <a:latin typeface="微软雅黑" pitchFamily="34" charset="-122"/>
                <a:ea typeface="微软雅黑" pitchFamily="34" charset="-122"/>
              </a:endParaRPr>
            </a:p>
          </p:txBody>
        </p:sp>
        <p:sp>
          <p:nvSpPr>
            <p:cNvPr id="157" name="Text Box 27"/>
            <p:cNvSpPr txBox="1">
              <a:spLocks noChangeArrowheads="1"/>
            </p:cNvSpPr>
            <p:nvPr/>
          </p:nvSpPr>
          <p:spPr bwMode="auto">
            <a:xfrm>
              <a:off x="5036430" y="1030614"/>
              <a:ext cx="35298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itchFamily="34" charset="-122"/>
                  <a:ea typeface="微软雅黑" pitchFamily="34" charset="-122"/>
                </a:rPr>
                <a:t>B</a:t>
              </a:r>
              <a:r>
                <a:rPr kumimoji="1" lang="en-US" altLang="zh-CN" sz="1200" b="1" baseline="-25000">
                  <a:latin typeface="微软雅黑" pitchFamily="34" charset="-122"/>
                  <a:ea typeface="微软雅黑" pitchFamily="34" charset="-122"/>
                </a:rPr>
                <a:t>3</a:t>
              </a:r>
              <a:endParaRPr kumimoji="1" lang="en-US" altLang="zh-CN" sz="1200" b="1">
                <a:latin typeface="微软雅黑" pitchFamily="34" charset="-122"/>
                <a:ea typeface="微软雅黑" pitchFamily="34" charset="-122"/>
              </a:endParaRPr>
            </a:p>
          </p:txBody>
        </p:sp>
        <p:sp>
          <p:nvSpPr>
            <p:cNvPr id="158" name="Text Box 30"/>
            <p:cNvSpPr txBox="1">
              <a:spLocks noChangeArrowheads="1"/>
            </p:cNvSpPr>
            <p:nvPr/>
          </p:nvSpPr>
          <p:spPr bwMode="auto">
            <a:xfrm>
              <a:off x="5786423" y="2799738"/>
              <a:ext cx="35137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itchFamily="34" charset="-122"/>
                  <a:ea typeface="微软雅黑" pitchFamily="34" charset="-122"/>
                </a:rPr>
                <a:t>C</a:t>
              </a:r>
              <a:r>
                <a:rPr kumimoji="1" lang="en-US" altLang="zh-CN" sz="1200" b="1" baseline="-25000">
                  <a:latin typeface="微软雅黑" pitchFamily="34" charset="-122"/>
                  <a:ea typeface="微软雅黑" pitchFamily="34" charset="-122"/>
                </a:rPr>
                <a:t>1</a:t>
              </a:r>
              <a:endParaRPr kumimoji="1" lang="en-US" altLang="zh-CN" sz="1200" b="1">
                <a:latin typeface="微软雅黑" pitchFamily="34" charset="-122"/>
                <a:ea typeface="微软雅黑" pitchFamily="34" charset="-122"/>
              </a:endParaRPr>
            </a:p>
          </p:txBody>
        </p:sp>
        <p:sp>
          <p:nvSpPr>
            <p:cNvPr id="159" name="Text Box 31"/>
            <p:cNvSpPr txBox="1">
              <a:spLocks noChangeArrowheads="1"/>
            </p:cNvSpPr>
            <p:nvPr/>
          </p:nvSpPr>
          <p:spPr bwMode="auto">
            <a:xfrm>
              <a:off x="4396522" y="3013843"/>
              <a:ext cx="362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itchFamily="34" charset="-122"/>
                  <a:ea typeface="微软雅黑" pitchFamily="34" charset="-122"/>
                </a:rPr>
                <a:t>A</a:t>
              </a:r>
              <a:r>
                <a:rPr kumimoji="1" lang="en-US" altLang="zh-CN" sz="1200" b="1" baseline="-25000">
                  <a:latin typeface="微软雅黑" pitchFamily="34" charset="-122"/>
                  <a:ea typeface="微软雅黑" pitchFamily="34" charset="-122"/>
                </a:rPr>
                <a:t>2</a:t>
              </a:r>
              <a:endParaRPr kumimoji="1" lang="en-US" altLang="zh-CN" sz="1200" b="1">
                <a:latin typeface="微软雅黑" pitchFamily="34" charset="-122"/>
                <a:ea typeface="微软雅黑" pitchFamily="34" charset="-122"/>
              </a:endParaRPr>
            </a:p>
          </p:txBody>
        </p:sp>
        <p:sp>
          <p:nvSpPr>
            <p:cNvPr id="160" name="Text Box 32"/>
            <p:cNvSpPr txBox="1">
              <a:spLocks noChangeArrowheads="1"/>
            </p:cNvSpPr>
            <p:nvPr/>
          </p:nvSpPr>
          <p:spPr bwMode="auto">
            <a:xfrm>
              <a:off x="4091768" y="3284174"/>
              <a:ext cx="362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A</a:t>
              </a:r>
              <a:r>
                <a:rPr kumimoji="1" lang="en-US" altLang="zh-CN" sz="1200" b="1" baseline="-25000" dirty="0">
                  <a:latin typeface="微软雅黑" pitchFamily="34" charset="-122"/>
                  <a:ea typeface="微软雅黑" pitchFamily="34" charset="-122"/>
                </a:rPr>
                <a:t>1</a:t>
              </a:r>
              <a:endParaRPr kumimoji="1" lang="en-US" altLang="zh-CN" sz="1200" b="1" dirty="0">
                <a:latin typeface="微软雅黑" pitchFamily="34" charset="-122"/>
                <a:ea typeface="微软雅黑" pitchFamily="34" charset="-122"/>
              </a:endParaRPr>
            </a:p>
          </p:txBody>
        </p:sp>
        <p:sp>
          <p:nvSpPr>
            <p:cNvPr id="161" name="Text Box 33"/>
            <p:cNvSpPr txBox="1">
              <a:spLocks noChangeArrowheads="1"/>
            </p:cNvSpPr>
            <p:nvPr/>
          </p:nvSpPr>
          <p:spPr bwMode="auto">
            <a:xfrm>
              <a:off x="4084866" y="2094297"/>
              <a:ext cx="362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A</a:t>
              </a:r>
              <a:r>
                <a:rPr kumimoji="1" lang="en-US" altLang="zh-CN" sz="1200" b="1" baseline="-25000" dirty="0">
                  <a:latin typeface="微软雅黑" pitchFamily="34" charset="-122"/>
                  <a:ea typeface="微软雅黑" pitchFamily="34" charset="-122"/>
                </a:rPr>
                <a:t>3</a:t>
              </a:r>
              <a:endParaRPr kumimoji="1" lang="en-US" altLang="zh-CN" sz="1200" b="1" dirty="0">
                <a:latin typeface="微软雅黑" pitchFamily="34" charset="-122"/>
                <a:ea typeface="微软雅黑" pitchFamily="34" charset="-122"/>
              </a:endParaRPr>
            </a:p>
          </p:txBody>
        </p:sp>
        <p:sp>
          <p:nvSpPr>
            <p:cNvPr id="162" name="Text Box 34"/>
            <p:cNvSpPr txBox="1">
              <a:spLocks noChangeArrowheads="1"/>
            </p:cNvSpPr>
            <p:nvPr/>
          </p:nvSpPr>
          <p:spPr bwMode="auto">
            <a:xfrm>
              <a:off x="5800697" y="1795685"/>
              <a:ext cx="35137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C</a:t>
              </a:r>
              <a:r>
                <a:rPr kumimoji="1" lang="en-US" altLang="zh-CN" sz="1200" b="1" baseline="-25000" dirty="0">
                  <a:latin typeface="微软雅黑" pitchFamily="34" charset="-122"/>
                  <a:ea typeface="微软雅黑" pitchFamily="34" charset="-122"/>
                </a:rPr>
                <a:t>2</a:t>
              </a:r>
              <a:endParaRPr kumimoji="1" lang="en-US" altLang="zh-CN" sz="1200" b="1" dirty="0">
                <a:latin typeface="微软雅黑" pitchFamily="34" charset="-122"/>
                <a:ea typeface="微软雅黑" pitchFamily="34" charset="-122"/>
              </a:endParaRPr>
            </a:p>
          </p:txBody>
        </p:sp>
        <p:sp>
          <p:nvSpPr>
            <p:cNvPr id="163" name="Text Box 35"/>
            <p:cNvSpPr txBox="1">
              <a:spLocks noChangeArrowheads="1"/>
            </p:cNvSpPr>
            <p:nvPr/>
          </p:nvSpPr>
          <p:spPr bwMode="auto">
            <a:xfrm>
              <a:off x="5061530" y="1914494"/>
              <a:ext cx="35298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B</a:t>
              </a:r>
              <a:r>
                <a:rPr kumimoji="1" lang="en-US" altLang="zh-CN" sz="1200" b="1" baseline="-25000" dirty="0">
                  <a:latin typeface="微软雅黑" pitchFamily="34" charset="-122"/>
                  <a:ea typeface="微软雅黑" pitchFamily="34" charset="-122"/>
                </a:rPr>
                <a:t>2</a:t>
              </a:r>
              <a:endParaRPr kumimoji="1" lang="en-US" altLang="zh-CN" sz="1200" b="1" dirty="0">
                <a:latin typeface="微软雅黑" pitchFamily="34" charset="-122"/>
                <a:ea typeface="微软雅黑" pitchFamily="34" charset="-122"/>
              </a:endParaRPr>
            </a:p>
          </p:txBody>
        </p:sp>
        <p:pic>
          <p:nvPicPr>
            <p:cNvPr id="164"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45014" y="1112108"/>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65"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94179" y="1032598"/>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66"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46512" y="947370"/>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67"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45014" y="2075645"/>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68"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94179" y="1955482"/>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69"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94179" y="2931790"/>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70"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45014" y="3116010"/>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71"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05823" y="3036051"/>
              <a:ext cx="279663" cy="279663"/>
            </a:xfrm>
            <a:prstGeom prst="rect">
              <a:avLst/>
            </a:prstGeom>
            <a:noFill/>
            <a:extLst>
              <a:ext uri="{909E8E84-426E-40DD-AFC4-6F175D3DCCD1}">
                <a14:hiddenFill xmlns:a14="http://schemas.microsoft.com/office/drawing/2010/main">
                  <a:solidFill>
                    <a:srgbClr val="FFFFFF"/>
                  </a:solidFill>
                </a14:hiddenFill>
              </a:ext>
            </a:extLst>
          </p:spPr>
        </p:pic>
        <p:pic>
          <p:nvPicPr>
            <p:cNvPr id="172"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46512" y="1795564"/>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73"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46512" y="2835929"/>
              <a:ext cx="330980" cy="330980"/>
            </a:xfrm>
            <a:prstGeom prst="rect">
              <a:avLst/>
            </a:prstGeom>
            <a:noFill/>
            <a:extLst>
              <a:ext uri="{909E8E84-426E-40DD-AFC4-6F175D3DCCD1}">
                <a14:hiddenFill xmlns:a14="http://schemas.microsoft.com/office/drawing/2010/main">
                  <a:solidFill>
                    <a:srgbClr val="FFFFFF"/>
                  </a:solidFill>
                </a14:hiddenFill>
              </a:ext>
            </a:extLst>
          </p:spPr>
        </p:pic>
      </p:grpSp>
      <p:sp>
        <p:nvSpPr>
          <p:cNvPr id="2" name="灯片编号占位符 1">
            <a:extLst>
              <a:ext uri="{FF2B5EF4-FFF2-40B4-BE49-F238E27FC236}">
                <a16:creationId xmlns:a16="http://schemas.microsoft.com/office/drawing/2014/main" id="{FA0EFD1D-43D3-47E3-85CD-8173D6A5B78F}"/>
              </a:ext>
            </a:extLst>
          </p:cNvPr>
          <p:cNvSpPr>
            <a:spLocks noGrp="1"/>
          </p:cNvSpPr>
          <p:nvPr>
            <p:ph type="sldNum" sz="quarter" idx="12"/>
          </p:nvPr>
        </p:nvSpPr>
        <p:spPr/>
        <p:txBody>
          <a:bodyPr/>
          <a:lstStyle/>
          <a:p>
            <a:fld id="{C485880C-E2C3-4DAB-AE74-D9BE691626AC}" type="slidenum">
              <a:rPr lang="zh-CN" altLang="en-US" smtClean="0"/>
              <a:pPr/>
              <a:t>124</a:t>
            </a:fld>
            <a:endParaRPr lang="zh-CN" altLang="en-US"/>
          </a:p>
        </p:txBody>
      </p:sp>
    </p:spTree>
    <p:extLst>
      <p:ext uri="{BB962C8B-B14F-4D97-AF65-F5344CB8AC3E}">
        <p14:creationId xmlns:p14="http://schemas.microsoft.com/office/powerpoint/2010/main" val="1335056513"/>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indefinite" fill="hold" nodeType="withEffect">
                                  <p:stCondLst>
                                    <p:cond delay="0"/>
                                  </p:stCondLst>
                                  <p:endCondLst>
                                    <p:cond evt="onNext" delay="0">
                                      <p:tgtEl>
                                        <p:sldTgt/>
                                      </p:tgtEl>
                                    </p:cond>
                                  </p:endCondLst>
                                  <p:childTnLst>
                                    <p:anim calcmode="discrete" valueType="str">
                                      <p:cBhvr>
                                        <p:cTn id="6" dur="1000" fill="hold"/>
                                        <p:tgtEl>
                                          <p:spTgt spid="147"/>
                                        </p:tgtEl>
                                        <p:attrNameLst>
                                          <p:attrName>style.visibility</p:attrName>
                                        </p:attrNameLst>
                                      </p:cBhvr>
                                      <p:tavLst>
                                        <p:tav tm="0">
                                          <p:val>
                                            <p:strVal val="hidden"/>
                                          </p:val>
                                        </p:tav>
                                        <p:tav tm="50000">
                                          <p:val>
                                            <p:strVal val="visible"/>
                                          </p:val>
                                        </p:tav>
                                      </p:tavLst>
                                    </p:anim>
                                  </p:childTnLst>
                                </p:cTn>
                              </p:par>
                              <p:par>
                                <p:cTn id="7" presetID="35" presetClass="emph" presetSubtype="0" repeatCount="indefinite" fill="hold" nodeType="withEffect">
                                  <p:stCondLst>
                                    <p:cond delay="0"/>
                                  </p:stCondLst>
                                  <p:endCondLst>
                                    <p:cond evt="onNext" delay="0">
                                      <p:tgtEl>
                                        <p:sldTgt/>
                                      </p:tgtEl>
                                    </p:cond>
                                  </p:endCondLst>
                                  <p:childTnLst>
                                    <p:anim calcmode="discrete" valueType="str">
                                      <p:cBhvr>
                                        <p:cTn id="8" dur="1000" fill="hold"/>
                                        <p:tgtEl>
                                          <p:spTgt spid="150"/>
                                        </p:tgtEl>
                                        <p:attrNameLst>
                                          <p:attrName>style.visibility</p:attrName>
                                        </p:attrNameLst>
                                      </p:cBhvr>
                                      <p:tavLst>
                                        <p:tav tm="0">
                                          <p:val>
                                            <p:strVal val="hidden"/>
                                          </p:val>
                                        </p:tav>
                                        <p:tav tm="50000">
                                          <p:val>
                                            <p:strVal val="visible"/>
                                          </p:val>
                                        </p:tav>
                                      </p:tavLst>
                                    </p:anim>
                                  </p:childTnLst>
                                </p:cTn>
                              </p:par>
                              <p:par>
                                <p:cTn id="9" presetID="35" presetClass="emph" presetSubtype="0" repeatCount="indefinite" fill="hold" nodeType="withEffect">
                                  <p:stCondLst>
                                    <p:cond delay="0"/>
                                  </p:stCondLst>
                                  <p:endCondLst>
                                    <p:cond evt="onNext" delay="0">
                                      <p:tgtEl>
                                        <p:sldTgt/>
                                      </p:tgtEl>
                                    </p:cond>
                                  </p:endCondLst>
                                  <p:childTnLst>
                                    <p:anim calcmode="discrete" valueType="str">
                                      <p:cBhvr>
                                        <p:cTn id="10" dur="1000" fill="hold"/>
                                        <p:tgtEl>
                                          <p:spTgt spid="144"/>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圆角矩形 55"/>
          <p:cNvSpPr/>
          <p:nvPr/>
        </p:nvSpPr>
        <p:spPr>
          <a:xfrm>
            <a:off x="502920" y="602544"/>
            <a:ext cx="8129015" cy="3768287"/>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Text Box 52"/>
          <p:cNvSpPr txBox="1">
            <a:spLocks noChangeArrowheads="1"/>
          </p:cNvSpPr>
          <p:nvPr/>
        </p:nvSpPr>
        <p:spPr bwMode="auto">
          <a:xfrm>
            <a:off x="3736192" y="3652866"/>
            <a:ext cx="3610814" cy="605294"/>
          </a:xfrm>
          <a:prstGeom prst="rect">
            <a:avLst/>
          </a:prstGeom>
          <a:solidFill>
            <a:srgbClr val="0000CC"/>
          </a:solidFill>
          <a:ln>
            <a:solidFill>
              <a:srgbClr val="000099"/>
            </a:solidFill>
          </a:ln>
          <a:effectLst/>
        </p:spPr>
        <p:txBody>
          <a:bodyPr wrap="square">
            <a:spAutoFit/>
          </a:bodyPr>
          <a:lstStyle/>
          <a:p>
            <a:pPr>
              <a:lnSpc>
                <a:spcPts val="2000"/>
              </a:lnSpc>
            </a:pPr>
            <a:r>
              <a:rPr lang="zh-CN" altLang="en-US" sz="1400" b="1" dirty="0">
                <a:solidFill>
                  <a:schemeClr val="bg1"/>
                </a:solidFill>
                <a:latin typeface="微软雅黑" pitchFamily="34" charset="-122"/>
                <a:ea typeface="微软雅黑" pitchFamily="34" charset="-122"/>
              </a:rPr>
              <a:t>当 </a:t>
            </a:r>
            <a:r>
              <a:rPr lang="en-US" altLang="zh-CN" sz="1400" b="1" dirty="0">
                <a:solidFill>
                  <a:schemeClr val="bg1"/>
                </a:solidFill>
                <a:latin typeface="微软雅黑" pitchFamily="34" charset="-122"/>
                <a:ea typeface="微软雅黑" pitchFamily="34" charset="-122"/>
              </a:rPr>
              <a:t>B</a:t>
            </a:r>
            <a:r>
              <a:rPr lang="en-US" altLang="zh-CN" sz="1400" b="1" baseline="-25000" dirty="0">
                <a:solidFill>
                  <a:schemeClr val="bg1"/>
                </a:solidFill>
                <a:latin typeface="微软雅黑" pitchFamily="34" charset="-122"/>
                <a:ea typeface="微软雅黑" pitchFamily="34" charset="-122"/>
              </a:rPr>
              <a:t>1</a:t>
            </a:r>
            <a:r>
              <a:rPr lang="en-US" altLang="zh-CN" sz="1400" b="1" dirty="0">
                <a:solidFill>
                  <a:schemeClr val="bg1"/>
                </a:solidFill>
                <a:latin typeface="微软雅黑" pitchFamily="34" charset="-122"/>
                <a:ea typeface="微软雅黑" pitchFamily="34" charset="-122"/>
              </a:rPr>
              <a:t> </a:t>
            </a:r>
            <a:r>
              <a:rPr lang="zh-CN" altLang="en-US" sz="1400" b="1" dirty="0">
                <a:solidFill>
                  <a:schemeClr val="bg1"/>
                </a:solidFill>
                <a:latin typeface="微软雅黑" pitchFamily="34" charset="-122"/>
                <a:ea typeface="微软雅黑" pitchFamily="34" charset="-122"/>
              </a:rPr>
              <a:t>向 </a:t>
            </a:r>
            <a:r>
              <a:rPr lang="en-US" altLang="zh-CN" sz="1400" b="1" dirty="0">
                <a:solidFill>
                  <a:schemeClr val="bg1"/>
                </a:solidFill>
                <a:latin typeface="微软雅黑" pitchFamily="34" charset="-122"/>
                <a:ea typeface="微软雅黑" pitchFamily="34" charset="-122"/>
              </a:rPr>
              <a:t>VLAN</a:t>
            </a:r>
            <a:r>
              <a:rPr lang="en-US" altLang="zh-CN" sz="1400" b="1" baseline="-25000" dirty="0">
                <a:solidFill>
                  <a:schemeClr val="bg1"/>
                </a:solidFill>
                <a:latin typeface="微软雅黑" pitchFamily="34" charset="-122"/>
                <a:ea typeface="微软雅黑" pitchFamily="34" charset="-122"/>
              </a:rPr>
              <a:t>2</a:t>
            </a:r>
            <a:r>
              <a:rPr lang="en-US" altLang="zh-CN" sz="1400" b="1" dirty="0">
                <a:solidFill>
                  <a:schemeClr val="bg1"/>
                </a:solidFill>
                <a:latin typeface="微软雅黑" pitchFamily="34" charset="-122"/>
                <a:ea typeface="微软雅黑" pitchFamily="34" charset="-122"/>
              </a:rPr>
              <a:t> </a:t>
            </a:r>
            <a:r>
              <a:rPr lang="zh-CN" altLang="en-US" sz="1400" b="1" dirty="0">
                <a:solidFill>
                  <a:schemeClr val="bg1"/>
                </a:solidFill>
                <a:latin typeface="微软雅黑" pitchFamily="34" charset="-122"/>
                <a:ea typeface="微软雅黑" pitchFamily="34" charset="-122"/>
              </a:rPr>
              <a:t>工作组内成员发送数据时，</a:t>
            </a:r>
          </a:p>
          <a:p>
            <a:pPr>
              <a:lnSpc>
                <a:spcPts val="2000"/>
              </a:lnSpc>
            </a:pPr>
            <a:r>
              <a:rPr lang="zh-CN" altLang="en-US" sz="1400" b="1" dirty="0">
                <a:solidFill>
                  <a:schemeClr val="bg1"/>
                </a:solidFill>
                <a:latin typeface="微软雅黑" pitchFamily="34" charset="-122"/>
                <a:ea typeface="微软雅黑" pitchFamily="34" charset="-122"/>
              </a:rPr>
              <a:t>工作站 </a:t>
            </a:r>
            <a:r>
              <a:rPr lang="en-US" altLang="zh-CN" sz="1400" b="1" dirty="0">
                <a:solidFill>
                  <a:schemeClr val="bg1"/>
                </a:solidFill>
                <a:latin typeface="微软雅黑" pitchFamily="34" charset="-122"/>
                <a:ea typeface="微软雅黑" pitchFamily="34" charset="-122"/>
              </a:rPr>
              <a:t>B</a:t>
            </a:r>
            <a:r>
              <a:rPr lang="en-US" altLang="zh-CN" sz="1400" b="1" baseline="-25000" dirty="0">
                <a:solidFill>
                  <a:schemeClr val="bg1"/>
                </a:solidFill>
                <a:latin typeface="微软雅黑" pitchFamily="34" charset="-122"/>
                <a:ea typeface="微软雅黑" pitchFamily="34" charset="-122"/>
              </a:rPr>
              <a:t>2 </a:t>
            </a:r>
            <a:r>
              <a:rPr lang="zh-CN" altLang="en-US" sz="1400" b="1" dirty="0">
                <a:solidFill>
                  <a:schemeClr val="bg1"/>
                </a:solidFill>
                <a:latin typeface="微软雅黑" pitchFamily="34" charset="-122"/>
                <a:ea typeface="微软雅黑" pitchFamily="34" charset="-122"/>
              </a:rPr>
              <a:t>和 </a:t>
            </a:r>
            <a:r>
              <a:rPr lang="en-US" altLang="zh-CN" sz="1400" b="1" dirty="0">
                <a:solidFill>
                  <a:schemeClr val="bg1"/>
                </a:solidFill>
                <a:latin typeface="微软雅黑" pitchFamily="34" charset="-122"/>
                <a:ea typeface="微软雅黑" pitchFamily="34" charset="-122"/>
              </a:rPr>
              <a:t>B</a:t>
            </a:r>
            <a:r>
              <a:rPr lang="en-US" altLang="zh-CN" sz="1400" b="1" baseline="-25000" dirty="0">
                <a:solidFill>
                  <a:schemeClr val="bg1"/>
                </a:solidFill>
                <a:latin typeface="微软雅黑" pitchFamily="34" charset="-122"/>
                <a:ea typeface="微软雅黑" pitchFamily="34" charset="-122"/>
              </a:rPr>
              <a:t>3</a:t>
            </a:r>
            <a:r>
              <a:rPr lang="en-US" altLang="zh-CN" sz="1400" b="1" dirty="0">
                <a:solidFill>
                  <a:schemeClr val="bg1"/>
                </a:solidFill>
                <a:latin typeface="微软雅黑" pitchFamily="34" charset="-122"/>
                <a:ea typeface="微软雅黑" pitchFamily="34" charset="-122"/>
              </a:rPr>
              <a:t> </a:t>
            </a:r>
            <a:r>
              <a:rPr lang="zh-CN" altLang="en-US" sz="1400" b="1" dirty="0">
                <a:solidFill>
                  <a:schemeClr val="bg1"/>
                </a:solidFill>
                <a:latin typeface="微软雅黑" pitchFamily="34" charset="-122"/>
                <a:ea typeface="微软雅黑" pitchFamily="34" charset="-122"/>
              </a:rPr>
              <a:t>将会收到其广播的信息。</a:t>
            </a:r>
          </a:p>
        </p:txBody>
      </p:sp>
      <p:sp>
        <p:nvSpPr>
          <p:cNvPr id="66" name="AutoShape 2"/>
          <p:cNvSpPr>
            <a:spLocks noChangeArrowheads="1"/>
          </p:cNvSpPr>
          <p:nvPr/>
        </p:nvSpPr>
        <p:spPr bwMode="auto">
          <a:xfrm flipH="1">
            <a:off x="2425314" y="2774209"/>
            <a:ext cx="4249101" cy="725488"/>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67" name="Line 3"/>
          <p:cNvSpPr>
            <a:spLocks noChangeShapeType="1"/>
          </p:cNvSpPr>
          <p:nvPr/>
        </p:nvSpPr>
        <p:spPr bwMode="auto">
          <a:xfrm>
            <a:off x="3223749" y="3997197"/>
            <a:ext cx="409477"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68" name="AutoShape 4"/>
          <p:cNvSpPr>
            <a:spLocks noChangeArrowheads="1"/>
          </p:cNvSpPr>
          <p:nvPr/>
        </p:nvSpPr>
        <p:spPr bwMode="auto">
          <a:xfrm flipH="1">
            <a:off x="2425314" y="1767090"/>
            <a:ext cx="4249101" cy="724665"/>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69" name="AutoShape 5"/>
          <p:cNvSpPr>
            <a:spLocks noChangeArrowheads="1"/>
          </p:cNvSpPr>
          <p:nvPr/>
        </p:nvSpPr>
        <p:spPr bwMode="auto">
          <a:xfrm flipH="1">
            <a:off x="2467243" y="799498"/>
            <a:ext cx="4165244" cy="725488"/>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0" name="Line 6"/>
          <p:cNvSpPr>
            <a:spLocks noChangeShapeType="1"/>
          </p:cNvSpPr>
          <p:nvPr/>
        </p:nvSpPr>
        <p:spPr bwMode="auto">
          <a:xfrm>
            <a:off x="3466401" y="1001251"/>
            <a:ext cx="220171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1" name="Line 7"/>
          <p:cNvSpPr>
            <a:spLocks noChangeShapeType="1"/>
          </p:cNvSpPr>
          <p:nvPr/>
        </p:nvSpPr>
        <p:spPr bwMode="auto">
          <a:xfrm>
            <a:off x="3550260" y="1081953"/>
            <a:ext cx="132745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2" name="Line 8"/>
          <p:cNvSpPr>
            <a:spLocks noChangeShapeType="1"/>
          </p:cNvSpPr>
          <p:nvPr/>
        </p:nvSpPr>
        <p:spPr bwMode="auto">
          <a:xfrm>
            <a:off x="3633226" y="1161830"/>
            <a:ext cx="29171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3" name="Line 9"/>
          <p:cNvSpPr>
            <a:spLocks noChangeShapeType="1"/>
          </p:cNvSpPr>
          <p:nvPr/>
        </p:nvSpPr>
        <p:spPr bwMode="auto">
          <a:xfrm>
            <a:off x="3633226" y="2169773"/>
            <a:ext cx="29171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4" name="Line 10"/>
          <p:cNvSpPr>
            <a:spLocks noChangeShapeType="1"/>
          </p:cNvSpPr>
          <p:nvPr/>
        </p:nvSpPr>
        <p:spPr bwMode="auto">
          <a:xfrm>
            <a:off x="3550260" y="2048721"/>
            <a:ext cx="147019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5" name="Line 11"/>
          <p:cNvSpPr>
            <a:spLocks noChangeShapeType="1"/>
          </p:cNvSpPr>
          <p:nvPr/>
        </p:nvSpPr>
        <p:spPr bwMode="auto">
          <a:xfrm>
            <a:off x="3425365" y="1927669"/>
            <a:ext cx="223561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6" name="Line 12"/>
          <p:cNvSpPr>
            <a:spLocks noChangeShapeType="1"/>
          </p:cNvSpPr>
          <p:nvPr/>
        </p:nvSpPr>
        <p:spPr bwMode="auto">
          <a:xfrm>
            <a:off x="3508331" y="3096191"/>
            <a:ext cx="79129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7" name="Line 13"/>
          <p:cNvSpPr>
            <a:spLocks noChangeShapeType="1"/>
          </p:cNvSpPr>
          <p:nvPr/>
        </p:nvSpPr>
        <p:spPr bwMode="auto">
          <a:xfrm>
            <a:off x="3508331" y="3176892"/>
            <a:ext cx="41929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8" name="Line 14"/>
          <p:cNvSpPr>
            <a:spLocks noChangeShapeType="1"/>
          </p:cNvSpPr>
          <p:nvPr/>
        </p:nvSpPr>
        <p:spPr bwMode="auto">
          <a:xfrm>
            <a:off x="3312068" y="2935612"/>
            <a:ext cx="238370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9" name="Line 15"/>
          <p:cNvSpPr>
            <a:spLocks noChangeShapeType="1"/>
          </p:cNvSpPr>
          <p:nvPr/>
        </p:nvSpPr>
        <p:spPr bwMode="auto">
          <a:xfrm>
            <a:off x="3425365" y="3016313"/>
            <a:ext cx="148535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80" name="AutoShape 16"/>
          <p:cNvSpPr>
            <a:spLocks noChangeArrowheads="1"/>
          </p:cNvSpPr>
          <p:nvPr/>
        </p:nvSpPr>
        <p:spPr bwMode="auto">
          <a:xfrm flipH="1">
            <a:off x="2966823" y="2814560"/>
            <a:ext cx="666404" cy="483384"/>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sz="1100" b="1" dirty="0">
                <a:latin typeface="微软雅黑" pitchFamily="34" charset="-122"/>
                <a:ea typeface="微软雅黑" pitchFamily="34" charset="-122"/>
              </a:rPr>
              <a:t>以太网</a:t>
            </a:r>
          </a:p>
          <a:p>
            <a:pPr algn="ctr"/>
            <a:r>
              <a:rPr kumimoji="1" lang="zh-CN" altLang="en-US" sz="1100" b="1" dirty="0">
                <a:latin typeface="微软雅黑" pitchFamily="34" charset="-122"/>
                <a:ea typeface="微软雅黑" pitchFamily="34" charset="-122"/>
              </a:rPr>
              <a:t>交换机</a:t>
            </a:r>
          </a:p>
        </p:txBody>
      </p:sp>
      <p:sp>
        <p:nvSpPr>
          <p:cNvPr id="81" name="AutoShape 22"/>
          <p:cNvSpPr>
            <a:spLocks noChangeArrowheads="1"/>
          </p:cNvSpPr>
          <p:nvPr/>
        </p:nvSpPr>
        <p:spPr bwMode="auto">
          <a:xfrm flipH="1">
            <a:off x="2966823" y="839849"/>
            <a:ext cx="666404" cy="483384"/>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sz="1100" b="1" dirty="0">
                <a:latin typeface="微软雅黑" pitchFamily="34" charset="-122"/>
                <a:ea typeface="微软雅黑" pitchFamily="34" charset="-122"/>
              </a:rPr>
              <a:t>以太网</a:t>
            </a:r>
          </a:p>
          <a:p>
            <a:pPr algn="ctr"/>
            <a:r>
              <a:rPr kumimoji="1" lang="zh-CN" altLang="en-US" sz="1100" b="1" dirty="0">
                <a:latin typeface="微软雅黑" pitchFamily="34" charset="-122"/>
                <a:ea typeface="微软雅黑" pitchFamily="34" charset="-122"/>
              </a:rPr>
              <a:t>交换机</a:t>
            </a:r>
          </a:p>
        </p:txBody>
      </p:sp>
      <p:sp>
        <p:nvSpPr>
          <p:cNvPr id="82" name="Line 23"/>
          <p:cNvSpPr>
            <a:spLocks noChangeShapeType="1"/>
          </p:cNvSpPr>
          <p:nvPr/>
        </p:nvSpPr>
        <p:spPr bwMode="auto">
          <a:xfrm>
            <a:off x="2841927" y="1128068"/>
            <a:ext cx="0" cy="261291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83" name="Line 24"/>
          <p:cNvSpPr>
            <a:spLocks noChangeShapeType="1"/>
          </p:cNvSpPr>
          <p:nvPr/>
        </p:nvSpPr>
        <p:spPr bwMode="auto">
          <a:xfrm>
            <a:off x="2833899" y="1122303"/>
            <a:ext cx="257818"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84" name="AutoShape 46"/>
          <p:cNvSpPr>
            <a:spLocks noChangeArrowheads="1"/>
          </p:cNvSpPr>
          <p:nvPr/>
        </p:nvSpPr>
        <p:spPr bwMode="auto">
          <a:xfrm flipH="1">
            <a:off x="2966823" y="1806617"/>
            <a:ext cx="666404" cy="484208"/>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sz="1100" b="1">
                <a:latin typeface="微软雅黑" pitchFamily="34" charset="-122"/>
                <a:ea typeface="微软雅黑" pitchFamily="34" charset="-122"/>
              </a:rPr>
              <a:t>以太网</a:t>
            </a:r>
          </a:p>
          <a:p>
            <a:pPr algn="ctr"/>
            <a:r>
              <a:rPr kumimoji="1" lang="zh-CN" altLang="en-US" sz="1100" b="1">
                <a:latin typeface="微软雅黑" pitchFamily="34" charset="-122"/>
                <a:ea typeface="微软雅黑" pitchFamily="34" charset="-122"/>
              </a:rPr>
              <a:t>交换机</a:t>
            </a:r>
          </a:p>
        </p:txBody>
      </p:sp>
      <p:sp>
        <p:nvSpPr>
          <p:cNvPr id="85" name="Line 47"/>
          <p:cNvSpPr>
            <a:spLocks noChangeShapeType="1"/>
          </p:cNvSpPr>
          <p:nvPr/>
        </p:nvSpPr>
        <p:spPr bwMode="auto">
          <a:xfrm>
            <a:off x="2924893" y="2085778"/>
            <a:ext cx="0" cy="1735901"/>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86" name="Line 48"/>
          <p:cNvSpPr>
            <a:spLocks noChangeShapeType="1"/>
          </p:cNvSpPr>
          <p:nvPr/>
        </p:nvSpPr>
        <p:spPr bwMode="auto">
          <a:xfrm>
            <a:off x="2917757" y="2089072"/>
            <a:ext cx="155227"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87" name="Line 49"/>
          <p:cNvSpPr>
            <a:spLocks noChangeShapeType="1"/>
          </p:cNvSpPr>
          <p:nvPr/>
        </p:nvSpPr>
        <p:spPr bwMode="auto">
          <a:xfrm>
            <a:off x="3008752" y="3116778"/>
            <a:ext cx="0" cy="78560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88" name="Line 50"/>
          <p:cNvSpPr>
            <a:spLocks noChangeShapeType="1"/>
          </p:cNvSpPr>
          <p:nvPr/>
        </p:nvSpPr>
        <p:spPr bwMode="auto">
          <a:xfrm>
            <a:off x="3000722" y="3116778"/>
            <a:ext cx="85642"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89" name="AutoShape 51"/>
          <p:cNvSpPr>
            <a:spLocks noChangeArrowheads="1"/>
          </p:cNvSpPr>
          <p:nvPr/>
        </p:nvSpPr>
        <p:spPr bwMode="auto">
          <a:xfrm flipH="1">
            <a:off x="2633174" y="3691714"/>
            <a:ext cx="667295" cy="483384"/>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sz="1100" b="1" dirty="0">
                <a:latin typeface="微软雅黑" pitchFamily="34" charset="-122"/>
                <a:ea typeface="微软雅黑" pitchFamily="34" charset="-122"/>
              </a:rPr>
              <a:t>以太网</a:t>
            </a:r>
          </a:p>
          <a:p>
            <a:pPr algn="ctr"/>
            <a:r>
              <a:rPr kumimoji="1" lang="zh-CN" altLang="en-US" sz="1100" b="1" dirty="0">
                <a:latin typeface="微软雅黑" pitchFamily="34" charset="-122"/>
                <a:ea typeface="微软雅黑" pitchFamily="34" charset="-122"/>
              </a:rPr>
              <a:t>交换机</a:t>
            </a:r>
          </a:p>
        </p:txBody>
      </p:sp>
      <p:grpSp>
        <p:nvGrpSpPr>
          <p:cNvPr id="90" name="组合 89"/>
          <p:cNvGrpSpPr/>
          <p:nvPr/>
        </p:nvGrpSpPr>
        <p:grpSpPr>
          <a:xfrm>
            <a:off x="5464599" y="839849"/>
            <a:ext cx="691856" cy="2377394"/>
            <a:chOff x="5479461" y="839849"/>
            <a:chExt cx="691856" cy="2377394"/>
          </a:xfrm>
        </p:grpSpPr>
        <p:sp>
          <p:nvSpPr>
            <p:cNvPr id="91" name="AutoShape 21"/>
            <p:cNvSpPr>
              <a:spLocks noChangeArrowheads="1"/>
            </p:cNvSpPr>
            <p:nvPr/>
          </p:nvSpPr>
          <p:spPr bwMode="auto">
            <a:xfrm>
              <a:off x="5508433" y="839849"/>
              <a:ext cx="582545" cy="2377394"/>
            </a:xfrm>
            <a:prstGeom prst="roundRect">
              <a:avLst>
                <a:gd name="adj" fmla="val 50000"/>
              </a:avLst>
            </a:prstGeom>
            <a:solidFill>
              <a:srgbClr val="FF66FF">
                <a:alpha val="49804"/>
              </a:srgbClr>
            </a:solidFill>
            <a:ln w="9525">
              <a:solidFill>
                <a:schemeClr val="tx1"/>
              </a:solidFill>
              <a:prstDash val="dash"/>
              <a:round/>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92" name="Text Box 25"/>
            <p:cNvSpPr txBox="1">
              <a:spLocks noChangeArrowheads="1"/>
            </p:cNvSpPr>
            <p:nvPr/>
          </p:nvSpPr>
          <p:spPr bwMode="auto">
            <a:xfrm>
              <a:off x="5479461" y="1517604"/>
              <a:ext cx="69185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solidFill>
                    <a:srgbClr val="3333FF"/>
                  </a:solidFill>
                  <a:latin typeface="微软雅黑" pitchFamily="34" charset="-122"/>
                  <a:ea typeface="微软雅黑" pitchFamily="34" charset="-122"/>
                </a:rPr>
                <a:t>VLAN</a:t>
              </a:r>
              <a:r>
                <a:rPr kumimoji="1" lang="en-US" altLang="zh-CN" sz="1200" b="1" baseline="-25000" dirty="0">
                  <a:solidFill>
                    <a:srgbClr val="3333FF"/>
                  </a:solidFill>
                  <a:latin typeface="微软雅黑" pitchFamily="34" charset="-122"/>
                  <a:ea typeface="微软雅黑" pitchFamily="34" charset="-122"/>
                </a:rPr>
                <a:t>3</a:t>
              </a:r>
              <a:endParaRPr kumimoji="1" lang="en-US" altLang="zh-CN" sz="1200" b="1" dirty="0">
                <a:solidFill>
                  <a:srgbClr val="3333FF"/>
                </a:solidFill>
                <a:latin typeface="微软雅黑" pitchFamily="34" charset="-122"/>
                <a:ea typeface="微软雅黑" pitchFamily="34" charset="-122"/>
              </a:endParaRPr>
            </a:p>
          </p:txBody>
        </p:sp>
      </p:grpSp>
      <p:grpSp>
        <p:nvGrpSpPr>
          <p:cNvPr id="93" name="组合 92"/>
          <p:cNvGrpSpPr/>
          <p:nvPr/>
        </p:nvGrpSpPr>
        <p:grpSpPr>
          <a:xfrm>
            <a:off x="3785188" y="920551"/>
            <a:ext cx="875156" cy="2659849"/>
            <a:chOff x="3800050" y="920551"/>
            <a:chExt cx="875156" cy="2659849"/>
          </a:xfrm>
        </p:grpSpPr>
        <p:sp>
          <p:nvSpPr>
            <p:cNvPr id="94" name="AutoShape 18"/>
            <p:cNvSpPr>
              <a:spLocks noChangeArrowheads="1"/>
            </p:cNvSpPr>
            <p:nvPr/>
          </p:nvSpPr>
          <p:spPr bwMode="auto">
            <a:xfrm>
              <a:off x="3800050" y="920551"/>
              <a:ext cx="875156" cy="2659849"/>
            </a:xfrm>
            <a:prstGeom prst="roundRect">
              <a:avLst>
                <a:gd name="adj" fmla="val 50000"/>
              </a:avLst>
            </a:prstGeom>
            <a:solidFill>
              <a:srgbClr val="00FF99">
                <a:alpha val="49804"/>
              </a:srgbClr>
            </a:solidFill>
            <a:ln w="9525">
              <a:solidFill>
                <a:schemeClr val="tx1"/>
              </a:solidFill>
              <a:prstDash val="dash"/>
              <a:round/>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95" name="Text Box 28"/>
            <p:cNvSpPr txBox="1">
              <a:spLocks noChangeArrowheads="1"/>
            </p:cNvSpPr>
            <p:nvPr/>
          </p:nvSpPr>
          <p:spPr bwMode="auto">
            <a:xfrm>
              <a:off x="3924944" y="1519251"/>
              <a:ext cx="69185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solidFill>
                    <a:srgbClr val="3333FF"/>
                  </a:solidFill>
                  <a:latin typeface="微软雅黑" pitchFamily="34" charset="-122"/>
                  <a:ea typeface="微软雅黑" pitchFamily="34" charset="-122"/>
                </a:rPr>
                <a:t>VLAN</a:t>
              </a:r>
              <a:r>
                <a:rPr kumimoji="1" lang="en-US" altLang="zh-CN" sz="1200" b="1" baseline="-25000" dirty="0">
                  <a:solidFill>
                    <a:srgbClr val="3333FF"/>
                  </a:solidFill>
                  <a:latin typeface="微软雅黑" pitchFamily="34" charset="-122"/>
                  <a:ea typeface="微软雅黑" pitchFamily="34" charset="-122"/>
                </a:rPr>
                <a:t>1</a:t>
              </a:r>
              <a:endParaRPr kumimoji="1" lang="en-US" altLang="zh-CN" sz="1200" b="1" dirty="0">
                <a:solidFill>
                  <a:srgbClr val="3333FF"/>
                </a:solidFill>
                <a:latin typeface="微软雅黑" pitchFamily="34" charset="-122"/>
                <a:ea typeface="微软雅黑" pitchFamily="34" charset="-122"/>
              </a:endParaRPr>
            </a:p>
          </p:txBody>
        </p:sp>
      </p:grpSp>
      <p:grpSp>
        <p:nvGrpSpPr>
          <p:cNvPr id="96" name="组合 95"/>
          <p:cNvGrpSpPr/>
          <p:nvPr/>
        </p:nvGrpSpPr>
        <p:grpSpPr>
          <a:xfrm>
            <a:off x="4719691" y="920550"/>
            <a:ext cx="691856" cy="2377394"/>
            <a:chOff x="4734553" y="920550"/>
            <a:chExt cx="691856" cy="2377394"/>
          </a:xfrm>
        </p:grpSpPr>
        <p:sp>
          <p:nvSpPr>
            <p:cNvPr id="97" name="AutoShape 17"/>
            <p:cNvSpPr>
              <a:spLocks noChangeArrowheads="1"/>
            </p:cNvSpPr>
            <p:nvPr/>
          </p:nvSpPr>
          <p:spPr bwMode="auto">
            <a:xfrm>
              <a:off x="4758171" y="920550"/>
              <a:ext cx="624474" cy="2377394"/>
            </a:xfrm>
            <a:prstGeom prst="roundRect">
              <a:avLst>
                <a:gd name="adj" fmla="val 50000"/>
              </a:avLst>
            </a:prstGeom>
            <a:solidFill>
              <a:srgbClr val="FFFF00">
                <a:alpha val="49804"/>
              </a:srgbClr>
            </a:solidFill>
            <a:ln w="9525">
              <a:solidFill>
                <a:schemeClr val="tx1"/>
              </a:solidFill>
              <a:prstDash val="dash"/>
              <a:round/>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98" name="Text Box 29"/>
            <p:cNvSpPr txBox="1">
              <a:spLocks noChangeArrowheads="1"/>
            </p:cNvSpPr>
            <p:nvPr/>
          </p:nvSpPr>
          <p:spPr bwMode="auto">
            <a:xfrm>
              <a:off x="4734553" y="1519251"/>
              <a:ext cx="69185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solidFill>
                    <a:srgbClr val="3333FF"/>
                  </a:solidFill>
                  <a:latin typeface="微软雅黑" pitchFamily="34" charset="-122"/>
                  <a:ea typeface="微软雅黑" pitchFamily="34" charset="-122"/>
                </a:rPr>
                <a:t>VLAN</a:t>
              </a:r>
              <a:r>
                <a:rPr kumimoji="1" lang="en-US" altLang="zh-CN" sz="1200" b="1" baseline="-25000" dirty="0">
                  <a:solidFill>
                    <a:srgbClr val="3333FF"/>
                  </a:solidFill>
                  <a:latin typeface="微软雅黑" pitchFamily="34" charset="-122"/>
                  <a:ea typeface="微软雅黑" pitchFamily="34" charset="-122"/>
                </a:rPr>
                <a:t>2</a:t>
              </a:r>
              <a:endParaRPr kumimoji="1" lang="en-US" altLang="zh-CN" sz="1200" b="1" dirty="0">
                <a:solidFill>
                  <a:srgbClr val="3333FF"/>
                </a:solidFill>
                <a:latin typeface="微软雅黑" pitchFamily="34" charset="-122"/>
                <a:ea typeface="微软雅黑" pitchFamily="34" charset="-122"/>
              </a:endParaRPr>
            </a:p>
          </p:txBody>
        </p:sp>
      </p:grpSp>
      <p:grpSp>
        <p:nvGrpSpPr>
          <p:cNvPr id="99" name="组合 98"/>
          <p:cNvGrpSpPr/>
          <p:nvPr/>
        </p:nvGrpSpPr>
        <p:grpSpPr>
          <a:xfrm>
            <a:off x="3845014" y="885681"/>
            <a:ext cx="2307061" cy="2675492"/>
            <a:chOff x="3845014" y="885681"/>
            <a:chExt cx="2307061" cy="2675492"/>
          </a:xfrm>
        </p:grpSpPr>
        <p:sp>
          <p:nvSpPr>
            <p:cNvPr id="100" name="Text Box 19"/>
            <p:cNvSpPr txBox="1">
              <a:spLocks noChangeArrowheads="1"/>
            </p:cNvSpPr>
            <p:nvPr/>
          </p:nvSpPr>
          <p:spPr bwMode="auto">
            <a:xfrm>
              <a:off x="4085835" y="1094845"/>
              <a:ext cx="362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itchFamily="34" charset="-122"/>
                  <a:ea typeface="微软雅黑" pitchFamily="34" charset="-122"/>
                </a:rPr>
                <a:t>A</a:t>
              </a:r>
              <a:r>
                <a:rPr kumimoji="1" lang="en-US" altLang="zh-CN" sz="1200" b="1" baseline="-25000">
                  <a:latin typeface="微软雅黑" pitchFamily="34" charset="-122"/>
                  <a:ea typeface="微软雅黑" pitchFamily="34" charset="-122"/>
                </a:rPr>
                <a:t>4</a:t>
              </a:r>
              <a:endParaRPr kumimoji="1" lang="en-US" altLang="zh-CN" sz="1200" b="1">
                <a:latin typeface="微软雅黑" pitchFamily="34" charset="-122"/>
                <a:ea typeface="微软雅黑" pitchFamily="34" charset="-122"/>
              </a:endParaRPr>
            </a:p>
          </p:txBody>
        </p:sp>
        <p:sp>
          <p:nvSpPr>
            <p:cNvPr id="101" name="Text Box 20"/>
            <p:cNvSpPr txBox="1">
              <a:spLocks noChangeArrowheads="1"/>
            </p:cNvSpPr>
            <p:nvPr/>
          </p:nvSpPr>
          <p:spPr bwMode="auto">
            <a:xfrm>
              <a:off x="5062189" y="2913974"/>
              <a:ext cx="35298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B</a:t>
              </a:r>
              <a:r>
                <a:rPr kumimoji="1" lang="en-US" altLang="zh-CN" sz="1200" b="1" baseline="-25000" dirty="0">
                  <a:latin typeface="微软雅黑" pitchFamily="34" charset="-122"/>
                  <a:ea typeface="微软雅黑" pitchFamily="34" charset="-122"/>
                </a:rPr>
                <a:t>1</a:t>
              </a:r>
              <a:endParaRPr kumimoji="1" lang="en-US" altLang="zh-CN" sz="1200" b="1" dirty="0">
                <a:latin typeface="微软雅黑" pitchFamily="34" charset="-122"/>
                <a:ea typeface="微软雅黑" pitchFamily="34" charset="-122"/>
              </a:endParaRPr>
            </a:p>
          </p:txBody>
        </p:sp>
        <p:sp>
          <p:nvSpPr>
            <p:cNvPr id="102" name="Text Box 26"/>
            <p:cNvSpPr txBox="1">
              <a:spLocks noChangeArrowheads="1"/>
            </p:cNvSpPr>
            <p:nvPr/>
          </p:nvSpPr>
          <p:spPr bwMode="auto">
            <a:xfrm>
              <a:off x="5787082" y="885681"/>
              <a:ext cx="35137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C</a:t>
              </a:r>
              <a:r>
                <a:rPr kumimoji="1" lang="en-US" altLang="zh-CN" sz="1200" b="1" baseline="-25000" dirty="0">
                  <a:latin typeface="微软雅黑" pitchFamily="34" charset="-122"/>
                  <a:ea typeface="微软雅黑" pitchFamily="34" charset="-122"/>
                </a:rPr>
                <a:t>3</a:t>
              </a:r>
              <a:endParaRPr kumimoji="1" lang="en-US" altLang="zh-CN" sz="1200" b="1" dirty="0">
                <a:latin typeface="微软雅黑" pitchFamily="34" charset="-122"/>
                <a:ea typeface="微软雅黑" pitchFamily="34" charset="-122"/>
              </a:endParaRPr>
            </a:p>
          </p:txBody>
        </p:sp>
        <p:sp>
          <p:nvSpPr>
            <p:cNvPr id="103" name="Text Box 27"/>
            <p:cNvSpPr txBox="1">
              <a:spLocks noChangeArrowheads="1"/>
            </p:cNvSpPr>
            <p:nvPr/>
          </p:nvSpPr>
          <p:spPr bwMode="auto">
            <a:xfrm>
              <a:off x="5036430" y="1030614"/>
              <a:ext cx="35298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itchFamily="34" charset="-122"/>
                  <a:ea typeface="微软雅黑" pitchFamily="34" charset="-122"/>
                </a:rPr>
                <a:t>B</a:t>
              </a:r>
              <a:r>
                <a:rPr kumimoji="1" lang="en-US" altLang="zh-CN" sz="1200" b="1" baseline="-25000">
                  <a:latin typeface="微软雅黑" pitchFamily="34" charset="-122"/>
                  <a:ea typeface="微软雅黑" pitchFamily="34" charset="-122"/>
                </a:rPr>
                <a:t>3</a:t>
              </a:r>
              <a:endParaRPr kumimoji="1" lang="en-US" altLang="zh-CN" sz="1200" b="1">
                <a:latin typeface="微软雅黑" pitchFamily="34" charset="-122"/>
                <a:ea typeface="微软雅黑" pitchFamily="34" charset="-122"/>
              </a:endParaRPr>
            </a:p>
          </p:txBody>
        </p:sp>
        <p:sp>
          <p:nvSpPr>
            <p:cNvPr id="104" name="Text Box 30"/>
            <p:cNvSpPr txBox="1">
              <a:spLocks noChangeArrowheads="1"/>
            </p:cNvSpPr>
            <p:nvPr/>
          </p:nvSpPr>
          <p:spPr bwMode="auto">
            <a:xfrm>
              <a:off x="5786423" y="2799738"/>
              <a:ext cx="35137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itchFamily="34" charset="-122"/>
                  <a:ea typeface="微软雅黑" pitchFamily="34" charset="-122"/>
                </a:rPr>
                <a:t>C</a:t>
              </a:r>
              <a:r>
                <a:rPr kumimoji="1" lang="en-US" altLang="zh-CN" sz="1200" b="1" baseline="-25000">
                  <a:latin typeface="微软雅黑" pitchFamily="34" charset="-122"/>
                  <a:ea typeface="微软雅黑" pitchFamily="34" charset="-122"/>
                </a:rPr>
                <a:t>1</a:t>
              </a:r>
              <a:endParaRPr kumimoji="1" lang="en-US" altLang="zh-CN" sz="1200" b="1">
                <a:latin typeface="微软雅黑" pitchFamily="34" charset="-122"/>
                <a:ea typeface="微软雅黑" pitchFamily="34" charset="-122"/>
              </a:endParaRPr>
            </a:p>
          </p:txBody>
        </p:sp>
        <p:sp>
          <p:nvSpPr>
            <p:cNvPr id="105" name="Text Box 31"/>
            <p:cNvSpPr txBox="1">
              <a:spLocks noChangeArrowheads="1"/>
            </p:cNvSpPr>
            <p:nvPr/>
          </p:nvSpPr>
          <p:spPr bwMode="auto">
            <a:xfrm>
              <a:off x="4396522" y="3013843"/>
              <a:ext cx="362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itchFamily="34" charset="-122"/>
                  <a:ea typeface="微软雅黑" pitchFamily="34" charset="-122"/>
                </a:rPr>
                <a:t>A</a:t>
              </a:r>
              <a:r>
                <a:rPr kumimoji="1" lang="en-US" altLang="zh-CN" sz="1200" b="1" baseline="-25000">
                  <a:latin typeface="微软雅黑" pitchFamily="34" charset="-122"/>
                  <a:ea typeface="微软雅黑" pitchFamily="34" charset="-122"/>
                </a:rPr>
                <a:t>2</a:t>
              </a:r>
              <a:endParaRPr kumimoji="1" lang="en-US" altLang="zh-CN" sz="1200" b="1">
                <a:latin typeface="微软雅黑" pitchFamily="34" charset="-122"/>
                <a:ea typeface="微软雅黑" pitchFamily="34" charset="-122"/>
              </a:endParaRPr>
            </a:p>
          </p:txBody>
        </p:sp>
        <p:sp>
          <p:nvSpPr>
            <p:cNvPr id="106" name="Text Box 32"/>
            <p:cNvSpPr txBox="1">
              <a:spLocks noChangeArrowheads="1"/>
            </p:cNvSpPr>
            <p:nvPr/>
          </p:nvSpPr>
          <p:spPr bwMode="auto">
            <a:xfrm>
              <a:off x="4091768" y="3284174"/>
              <a:ext cx="362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A</a:t>
              </a:r>
              <a:r>
                <a:rPr kumimoji="1" lang="en-US" altLang="zh-CN" sz="1200" b="1" baseline="-25000" dirty="0">
                  <a:latin typeface="微软雅黑" pitchFamily="34" charset="-122"/>
                  <a:ea typeface="微软雅黑" pitchFamily="34" charset="-122"/>
                </a:rPr>
                <a:t>1</a:t>
              </a:r>
              <a:endParaRPr kumimoji="1" lang="en-US" altLang="zh-CN" sz="1200" b="1" dirty="0">
                <a:latin typeface="微软雅黑" pitchFamily="34" charset="-122"/>
                <a:ea typeface="微软雅黑" pitchFamily="34" charset="-122"/>
              </a:endParaRPr>
            </a:p>
          </p:txBody>
        </p:sp>
        <p:sp>
          <p:nvSpPr>
            <p:cNvPr id="107" name="Text Box 33"/>
            <p:cNvSpPr txBox="1">
              <a:spLocks noChangeArrowheads="1"/>
            </p:cNvSpPr>
            <p:nvPr/>
          </p:nvSpPr>
          <p:spPr bwMode="auto">
            <a:xfrm>
              <a:off x="4084866" y="2094297"/>
              <a:ext cx="362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A</a:t>
              </a:r>
              <a:r>
                <a:rPr kumimoji="1" lang="en-US" altLang="zh-CN" sz="1200" b="1" baseline="-25000" dirty="0">
                  <a:latin typeface="微软雅黑" pitchFamily="34" charset="-122"/>
                  <a:ea typeface="微软雅黑" pitchFamily="34" charset="-122"/>
                </a:rPr>
                <a:t>3</a:t>
              </a:r>
              <a:endParaRPr kumimoji="1" lang="en-US" altLang="zh-CN" sz="1200" b="1" dirty="0">
                <a:latin typeface="微软雅黑" pitchFamily="34" charset="-122"/>
                <a:ea typeface="微软雅黑" pitchFamily="34" charset="-122"/>
              </a:endParaRPr>
            </a:p>
          </p:txBody>
        </p:sp>
        <p:sp>
          <p:nvSpPr>
            <p:cNvPr id="108" name="Text Box 34"/>
            <p:cNvSpPr txBox="1">
              <a:spLocks noChangeArrowheads="1"/>
            </p:cNvSpPr>
            <p:nvPr/>
          </p:nvSpPr>
          <p:spPr bwMode="auto">
            <a:xfrm>
              <a:off x="5800697" y="1795685"/>
              <a:ext cx="35137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C</a:t>
              </a:r>
              <a:r>
                <a:rPr kumimoji="1" lang="en-US" altLang="zh-CN" sz="1200" b="1" baseline="-25000" dirty="0">
                  <a:latin typeface="微软雅黑" pitchFamily="34" charset="-122"/>
                  <a:ea typeface="微软雅黑" pitchFamily="34" charset="-122"/>
                </a:rPr>
                <a:t>2</a:t>
              </a:r>
              <a:endParaRPr kumimoji="1" lang="en-US" altLang="zh-CN" sz="1200" b="1" dirty="0">
                <a:latin typeface="微软雅黑" pitchFamily="34" charset="-122"/>
                <a:ea typeface="微软雅黑" pitchFamily="34" charset="-122"/>
              </a:endParaRPr>
            </a:p>
          </p:txBody>
        </p:sp>
        <p:sp>
          <p:nvSpPr>
            <p:cNvPr id="109" name="Text Box 35"/>
            <p:cNvSpPr txBox="1">
              <a:spLocks noChangeArrowheads="1"/>
            </p:cNvSpPr>
            <p:nvPr/>
          </p:nvSpPr>
          <p:spPr bwMode="auto">
            <a:xfrm>
              <a:off x="5061530" y="1914494"/>
              <a:ext cx="35298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B</a:t>
              </a:r>
              <a:r>
                <a:rPr kumimoji="1" lang="en-US" altLang="zh-CN" sz="1200" b="1" baseline="-25000" dirty="0">
                  <a:latin typeface="微软雅黑" pitchFamily="34" charset="-122"/>
                  <a:ea typeface="微软雅黑" pitchFamily="34" charset="-122"/>
                </a:rPr>
                <a:t>2</a:t>
              </a:r>
              <a:endParaRPr kumimoji="1" lang="en-US" altLang="zh-CN" sz="1200" b="1" dirty="0">
                <a:latin typeface="微软雅黑" pitchFamily="34" charset="-122"/>
                <a:ea typeface="微软雅黑" pitchFamily="34" charset="-122"/>
              </a:endParaRPr>
            </a:p>
          </p:txBody>
        </p:sp>
        <p:pic>
          <p:nvPicPr>
            <p:cNvPr id="110"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45014" y="1112108"/>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11"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94179" y="1032598"/>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12"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46512" y="947370"/>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13"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45014" y="2075645"/>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14"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94179" y="1955482"/>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15"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94179" y="2931790"/>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16"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45014" y="3116010"/>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17"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05823" y="3036051"/>
              <a:ext cx="279663" cy="279663"/>
            </a:xfrm>
            <a:prstGeom prst="rect">
              <a:avLst/>
            </a:prstGeom>
            <a:noFill/>
            <a:extLst>
              <a:ext uri="{909E8E84-426E-40DD-AFC4-6F175D3DCCD1}">
                <a14:hiddenFill xmlns:a14="http://schemas.microsoft.com/office/drawing/2010/main">
                  <a:solidFill>
                    <a:srgbClr val="FFFFFF"/>
                  </a:solidFill>
                </a14:hiddenFill>
              </a:ext>
            </a:extLst>
          </p:spPr>
        </p:pic>
        <p:pic>
          <p:nvPicPr>
            <p:cNvPr id="118"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46512" y="1795564"/>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19"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46512" y="2835929"/>
              <a:ext cx="330980" cy="330980"/>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57" name="直接连接符 56"/>
          <p:cNvCxnSpPr/>
          <p:nvPr/>
        </p:nvCxnSpPr>
        <p:spPr>
          <a:xfrm flipH="1">
            <a:off x="3630707" y="3003955"/>
            <a:ext cx="1185742" cy="0"/>
          </a:xfrm>
          <a:prstGeom prst="line">
            <a:avLst/>
          </a:prstGeom>
          <a:ln w="3810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4" name="直接连接符 63"/>
          <p:cNvCxnSpPr/>
          <p:nvPr/>
        </p:nvCxnSpPr>
        <p:spPr>
          <a:xfrm flipH="1">
            <a:off x="3643064" y="2039838"/>
            <a:ext cx="1185742" cy="0"/>
          </a:xfrm>
          <a:prstGeom prst="line">
            <a:avLst/>
          </a:prstGeom>
          <a:ln w="38100">
            <a:solidFill>
              <a:srgbClr val="C0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flipH="1">
            <a:off x="3643064" y="1070569"/>
            <a:ext cx="1185742" cy="0"/>
          </a:xfrm>
          <a:prstGeom prst="line">
            <a:avLst/>
          </a:prstGeom>
          <a:ln w="38100">
            <a:solidFill>
              <a:srgbClr val="C0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2" name="灯片编号占位符 1">
            <a:extLst>
              <a:ext uri="{FF2B5EF4-FFF2-40B4-BE49-F238E27FC236}">
                <a16:creationId xmlns:a16="http://schemas.microsoft.com/office/drawing/2014/main" id="{CDE5CB14-881D-4B5B-ACF6-4B0DE0E1EE4C}"/>
              </a:ext>
            </a:extLst>
          </p:cNvPr>
          <p:cNvSpPr>
            <a:spLocks noGrp="1"/>
          </p:cNvSpPr>
          <p:nvPr>
            <p:ph type="sldNum" sz="quarter" idx="12"/>
          </p:nvPr>
        </p:nvSpPr>
        <p:spPr/>
        <p:txBody>
          <a:bodyPr/>
          <a:lstStyle/>
          <a:p>
            <a:fld id="{C485880C-E2C3-4DAB-AE74-D9BE691626AC}" type="slidenum">
              <a:rPr lang="zh-CN" altLang="en-US" smtClean="0"/>
              <a:pPr/>
              <a:t>125</a:t>
            </a:fld>
            <a:endParaRPr lang="zh-CN" altLang="en-US"/>
          </a:p>
        </p:txBody>
      </p:sp>
    </p:spTree>
    <p:extLst>
      <p:ext uri="{BB962C8B-B14F-4D97-AF65-F5344CB8AC3E}">
        <p14:creationId xmlns:p14="http://schemas.microsoft.com/office/powerpoint/2010/main" val="3141165732"/>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2000"/>
                                  </p:stCondLst>
                                  <p:childTnLst>
                                    <p:set>
                                      <p:cBhvr>
                                        <p:cTn id="6" dur="1" fill="hold">
                                          <p:stCondLst>
                                            <p:cond delay="0"/>
                                          </p:stCondLst>
                                        </p:cTn>
                                        <p:tgtEl>
                                          <p:spTgt spid="57"/>
                                        </p:tgtEl>
                                        <p:attrNameLst>
                                          <p:attrName>style.visibility</p:attrName>
                                        </p:attrNameLst>
                                      </p:cBhvr>
                                      <p:to>
                                        <p:strVal val="visible"/>
                                      </p:to>
                                    </p:set>
                                    <p:animEffect transition="in" filter="wipe(right)">
                                      <p:cBhvr>
                                        <p:cTn id="7" dur="2000"/>
                                        <p:tgtEl>
                                          <p:spTgt spid="57"/>
                                        </p:tgtEl>
                                      </p:cBhvr>
                                    </p:animEffect>
                                  </p:childTnLst>
                                </p:cTn>
                              </p:par>
                            </p:childTnLst>
                          </p:cTn>
                        </p:par>
                        <p:par>
                          <p:cTn id="8" fill="hold">
                            <p:stCondLst>
                              <p:cond delay="4000"/>
                            </p:stCondLst>
                            <p:childTnLst>
                              <p:par>
                                <p:cTn id="9" presetID="22" presetClass="entr" presetSubtype="8" fill="hold" nodeType="afterEffect">
                                  <p:stCondLst>
                                    <p:cond delay="0"/>
                                  </p:stCondLst>
                                  <p:childTnLst>
                                    <p:set>
                                      <p:cBhvr>
                                        <p:cTn id="10" dur="1" fill="hold">
                                          <p:stCondLst>
                                            <p:cond delay="0"/>
                                          </p:stCondLst>
                                        </p:cTn>
                                        <p:tgtEl>
                                          <p:spTgt spid="64"/>
                                        </p:tgtEl>
                                        <p:attrNameLst>
                                          <p:attrName>style.visibility</p:attrName>
                                        </p:attrNameLst>
                                      </p:cBhvr>
                                      <p:to>
                                        <p:strVal val="visible"/>
                                      </p:to>
                                    </p:set>
                                    <p:animEffect transition="in" filter="wipe(left)">
                                      <p:cBhvr>
                                        <p:cTn id="11" dur="2000"/>
                                        <p:tgtEl>
                                          <p:spTgt spid="64"/>
                                        </p:tgtEl>
                                      </p:cBhvr>
                                    </p:animEffect>
                                  </p:childTnLst>
                                </p:cTn>
                              </p:par>
                              <p:par>
                                <p:cTn id="12" presetID="22" presetClass="entr" presetSubtype="8" fill="hold" nodeType="withEffect">
                                  <p:stCondLst>
                                    <p:cond delay="0"/>
                                  </p:stCondLst>
                                  <p:childTnLst>
                                    <p:set>
                                      <p:cBhvr>
                                        <p:cTn id="13" dur="1" fill="hold">
                                          <p:stCondLst>
                                            <p:cond delay="0"/>
                                          </p:stCondLst>
                                        </p:cTn>
                                        <p:tgtEl>
                                          <p:spTgt spid="65"/>
                                        </p:tgtEl>
                                        <p:attrNameLst>
                                          <p:attrName>style.visibility</p:attrName>
                                        </p:attrNameLst>
                                      </p:cBhvr>
                                      <p:to>
                                        <p:strVal val="visible"/>
                                      </p:to>
                                    </p:set>
                                    <p:animEffect transition="in" filter="wipe(left)">
                                      <p:cBhvr>
                                        <p:cTn id="14" dur="20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圆角矩形 55"/>
          <p:cNvSpPr/>
          <p:nvPr/>
        </p:nvSpPr>
        <p:spPr>
          <a:xfrm>
            <a:off x="502920" y="602544"/>
            <a:ext cx="8129015" cy="3768287"/>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Text Box 52"/>
          <p:cNvSpPr txBox="1">
            <a:spLocks noChangeArrowheads="1"/>
          </p:cNvSpPr>
          <p:nvPr/>
        </p:nvSpPr>
        <p:spPr bwMode="auto">
          <a:xfrm>
            <a:off x="3736192" y="3652866"/>
            <a:ext cx="4270986" cy="605294"/>
          </a:xfrm>
          <a:prstGeom prst="rect">
            <a:avLst/>
          </a:prstGeom>
          <a:solidFill>
            <a:srgbClr val="0000CC"/>
          </a:solidFill>
          <a:ln>
            <a:solidFill>
              <a:srgbClr val="000099"/>
            </a:solidFill>
          </a:ln>
          <a:effectLst/>
        </p:spPr>
        <p:txBody>
          <a:bodyPr wrap="square">
            <a:spAutoFit/>
          </a:bodyPr>
          <a:lstStyle/>
          <a:p>
            <a:pPr>
              <a:lnSpc>
                <a:spcPts val="2000"/>
              </a:lnSpc>
            </a:pPr>
            <a:r>
              <a:rPr lang="en-US" altLang="zh-CN" sz="1400" b="1" dirty="0">
                <a:solidFill>
                  <a:schemeClr val="bg1"/>
                </a:solidFill>
                <a:latin typeface="微软雅黑" pitchFamily="34" charset="-122"/>
                <a:ea typeface="微软雅黑" pitchFamily="34" charset="-122"/>
              </a:rPr>
              <a:t>B</a:t>
            </a:r>
            <a:r>
              <a:rPr lang="en-US" altLang="zh-CN" sz="1400" b="1" baseline="-25000" dirty="0">
                <a:solidFill>
                  <a:schemeClr val="bg1"/>
                </a:solidFill>
                <a:latin typeface="微软雅黑" pitchFamily="34" charset="-122"/>
                <a:ea typeface="微软雅黑" pitchFamily="34" charset="-122"/>
              </a:rPr>
              <a:t>1</a:t>
            </a:r>
            <a:r>
              <a:rPr lang="en-US" altLang="zh-CN" sz="1400" b="1" dirty="0">
                <a:solidFill>
                  <a:schemeClr val="bg1"/>
                </a:solidFill>
                <a:latin typeface="微软雅黑" pitchFamily="34" charset="-122"/>
                <a:ea typeface="微软雅黑" pitchFamily="34" charset="-122"/>
              </a:rPr>
              <a:t> </a:t>
            </a:r>
            <a:r>
              <a:rPr lang="zh-CN" altLang="en-US" sz="1400" b="1" dirty="0">
                <a:solidFill>
                  <a:schemeClr val="bg1"/>
                </a:solidFill>
                <a:latin typeface="微软雅黑" pitchFamily="34" charset="-122"/>
                <a:ea typeface="微软雅黑" pitchFamily="34" charset="-122"/>
              </a:rPr>
              <a:t>发送数据时，</a:t>
            </a:r>
            <a:r>
              <a:rPr lang="nl-NL" altLang="zh-CN" sz="1400" b="1" dirty="0">
                <a:solidFill>
                  <a:schemeClr val="bg1"/>
                </a:solidFill>
                <a:latin typeface="微软雅黑" pitchFamily="34" charset="-122"/>
                <a:ea typeface="微软雅黑" pitchFamily="34" charset="-122"/>
              </a:rPr>
              <a:t>VLAN</a:t>
            </a:r>
            <a:r>
              <a:rPr lang="nl-NL" altLang="zh-CN" sz="1400" b="1" baseline="-25000" dirty="0">
                <a:solidFill>
                  <a:schemeClr val="bg1"/>
                </a:solidFill>
                <a:latin typeface="微软雅黑" pitchFamily="34" charset="-122"/>
                <a:ea typeface="微软雅黑" pitchFamily="34" charset="-122"/>
              </a:rPr>
              <a:t>1</a:t>
            </a:r>
            <a:r>
              <a:rPr lang="nl-NL" altLang="zh-CN" sz="1400" b="1" dirty="0">
                <a:solidFill>
                  <a:schemeClr val="bg1"/>
                </a:solidFill>
                <a:latin typeface="微软雅黑" pitchFamily="34" charset="-122"/>
                <a:ea typeface="微软雅黑" pitchFamily="34" charset="-122"/>
              </a:rPr>
              <a:t> </a:t>
            </a:r>
            <a:r>
              <a:rPr lang="zh-CN" altLang="nl-NL" sz="1400" b="1" dirty="0">
                <a:solidFill>
                  <a:schemeClr val="bg1"/>
                </a:solidFill>
                <a:latin typeface="微软雅黑" pitchFamily="34" charset="-122"/>
                <a:ea typeface="微软雅黑" pitchFamily="34" charset="-122"/>
              </a:rPr>
              <a:t>和 </a:t>
            </a:r>
            <a:r>
              <a:rPr lang="nl-NL" altLang="zh-CN" sz="1400" b="1" dirty="0">
                <a:solidFill>
                  <a:schemeClr val="bg1"/>
                </a:solidFill>
                <a:latin typeface="微软雅黑" pitchFamily="34" charset="-122"/>
                <a:ea typeface="微软雅黑" pitchFamily="34" charset="-122"/>
              </a:rPr>
              <a:t>VLAN</a:t>
            </a:r>
            <a:r>
              <a:rPr lang="nl-NL" altLang="zh-CN" sz="1400" b="1" baseline="-25000" dirty="0">
                <a:solidFill>
                  <a:schemeClr val="bg1"/>
                </a:solidFill>
                <a:latin typeface="微软雅黑" pitchFamily="34" charset="-122"/>
                <a:ea typeface="微软雅黑" pitchFamily="34" charset="-122"/>
              </a:rPr>
              <a:t>3</a:t>
            </a:r>
            <a:r>
              <a:rPr lang="nl-NL" altLang="zh-CN" sz="1400" b="1" dirty="0">
                <a:solidFill>
                  <a:schemeClr val="bg1"/>
                </a:solidFill>
                <a:latin typeface="微软雅黑" pitchFamily="34" charset="-122"/>
                <a:ea typeface="微软雅黑" pitchFamily="34" charset="-122"/>
              </a:rPr>
              <a:t> </a:t>
            </a:r>
            <a:r>
              <a:rPr lang="zh-CN" altLang="en-US" sz="1400" b="1" dirty="0">
                <a:solidFill>
                  <a:schemeClr val="bg1"/>
                </a:solidFill>
                <a:latin typeface="微软雅黑" pitchFamily="34" charset="-122"/>
                <a:ea typeface="微软雅黑" pitchFamily="34" charset="-122"/>
              </a:rPr>
              <a:t>中的工作站 </a:t>
            </a:r>
            <a:r>
              <a:rPr lang="en-US" altLang="zh-CN" sz="1400" b="1" dirty="0">
                <a:solidFill>
                  <a:schemeClr val="bg1"/>
                </a:solidFill>
                <a:latin typeface="微软雅黑" pitchFamily="34" charset="-122"/>
                <a:ea typeface="微软雅黑" pitchFamily="34" charset="-122"/>
              </a:rPr>
              <a:t>A</a:t>
            </a:r>
            <a:r>
              <a:rPr lang="en-US" altLang="zh-CN" sz="1400" b="1" baseline="-25000" dirty="0">
                <a:solidFill>
                  <a:schemeClr val="bg1"/>
                </a:solidFill>
                <a:latin typeface="微软雅黑" pitchFamily="34" charset="-122"/>
                <a:ea typeface="微软雅黑" pitchFamily="34" charset="-122"/>
              </a:rPr>
              <a:t>1</a:t>
            </a:r>
            <a:r>
              <a:rPr lang="zh-CN" altLang="en-US" sz="1400" b="1" dirty="0">
                <a:solidFill>
                  <a:schemeClr val="bg1"/>
                </a:solidFill>
                <a:latin typeface="微软雅黑" pitchFamily="34" charset="-122"/>
                <a:ea typeface="微软雅黑" pitchFamily="34" charset="-122"/>
              </a:rPr>
              <a:t>，</a:t>
            </a:r>
            <a:r>
              <a:rPr lang="en-US" altLang="zh-CN" sz="1400" b="1" dirty="0">
                <a:solidFill>
                  <a:schemeClr val="bg1"/>
                </a:solidFill>
                <a:latin typeface="微软雅黑" pitchFamily="34" charset="-122"/>
                <a:ea typeface="微软雅黑" pitchFamily="34" charset="-122"/>
              </a:rPr>
              <a:t>A</a:t>
            </a:r>
            <a:r>
              <a:rPr lang="en-US" altLang="zh-CN" sz="1400" b="1" baseline="-25000" dirty="0">
                <a:solidFill>
                  <a:schemeClr val="bg1"/>
                </a:solidFill>
                <a:latin typeface="微软雅黑" pitchFamily="34" charset="-122"/>
                <a:ea typeface="微软雅黑" pitchFamily="34" charset="-122"/>
              </a:rPr>
              <a:t>2</a:t>
            </a:r>
            <a:r>
              <a:rPr lang="en-US" altLang="zh-CN" sz="1400" b="1" dirty="0">
                <a:solidFill>
                  <a:schemeClr val="bg1"/>
                </a:solidFill>
                <a:latin typeface="微软雅黑" pitchFamily="34" charset="-122"/>
                <a:ea typeface="微软雅黑" pitchFamily="34" charset="-122"/>
              </a:rPr>
              <a:t> </a:t>
            </a:r>
            <a:r>
              <a:rPr lang="zh-CN" altLang="en-US" sz="1400" b="1" dirty="0">
                <a:solidFill>
                  <a:schemeClr val="bg1"/>
                </a:solidFill>
                <a:latin typeface="微软雅黑" pitchFamily="34" charset="-122"/>
                <a:ea typeface="微软雅黑" pitchFamily="34" charset="-122"/>
              </a:rPr>
              <a:t>和 </a:t>
            </a:r>
            <a:r>
              <a:rPr lang="en-US" altLang="zh-CN" sz="1400" b="1" dirty="0">
                <a:solidFill>
                  <a:schemeClr val="bg1"/>
                </a:solidFill>
                <a:latin typeface="微软雅黑" pitchFamily="34" charset="-122"/>
                <a:ea typeface="微软雅黑" pitchFamily="34" charset="-122"/>
              </a:rPr>
              <a:t>C</a:t>
            </a:r>
            <a:r>
              <a:rPr lang="en-US" altLang="zh-CN" sz="1400" b="1" baseline="-25000" dirty="0">
                <a:solidFill>
                  <a:schemeClr val="bg1"/>
                </a:solidFill>
                <a:latin typeface="微软雅黑" pitchFamily="34" charset="-122"/>
                <a:ea typeface="微软雅黑" pitchFamily="34" charset="-122"/>
              </a:rPr>
              <a:t>1</a:t>
            </a:r>
            <a:r>
              <a:rPr lang="en-US" altLang="zh-CN" sz="1400" b="1" dirty="0">
                <a:solidFill>
                  <a:schemeClr val="bg1"/>
                </a:solidFill>
                <a:latin typeface="微软雅黑" pitchFamily="34" charset="-122"/>
                <a:ea typeface="微软雅黑" pitchFamily="34" charset="-122"/>
              </a:rPr>
              <a:t> </a:t>
            </a:r>
            <a:r>
              <a:rPr lang="zh-CN" altLang="en-US" sz="1400" b="1" dirty="0">
                <a:solidFill>
                  <a:schemeClr val="bg1"/>
                </a:solidFill>
                <a:latin typeface="微软雅黑" pitchFamily="34" charset="-122"/>
                <a:ea typeface="微软雅黑" pitchFamily="34" charset="-122"/>
              </a:rPr>
              <a:t>等都不会收到 </a:t>
            </a:r>
            <a:r>
              <a:rPr lang="en-US" altLang="zh-CN" sz="1400" b="1" dirty="0">
                <a:solidFill>
                  <a:schemeClr val="bg1"/>
                </a:solidFill>
                <a:latin typeface="微软雅黑" pitchFamily="34" charset="-122"/>
                <a:ea typeface="微软雅黑" pitchFamily="34" charset="-122"/>
              </a:rPr>
              <a:t>B</a:t>
            </a:r>
            <a:r>
              <a:rPr lang="en-US" altLang="zh-CN" sz="1400" b="1" baseline="-25000" dirty="0">
                <a:solidFill>
                  <a:schemeClr val="bg1"/>
                </a:solidFill>
                <a:latin typeface="微软雅黑" pitchFamily="34" charset="-122"/>
                <a:ea typeface="微软雅黑" pitchFamily="34" charset="-122"/>
              </a:rPr>
              <a:t>1</a:t>
            </a:r>
            <a:r>
              <a:rPr lang="en-US" altLang="zh-CN" sz="1400" b="1" dirty="0">
                <a:solidFill>
                  <a:schemeClr val="bg1"/>
                </a:solidFill>
                <a:latin typeface="微软雅黑" pitchFamily="34" charset="-122"/>
                <a:ea typeface="微软雅黑" pitchFamily="34" charset="-122"/>
              </a:rPr>
              <a:t> </a:t>
            </a:r>
            <a:r>
              <a:rPr lang="zh-CN" altLang="en-US" sz="1400" b="1" dirty="0">
                <a:solidFill>
                  <a:schemeClr val="bg1"/>
                </a:solidFill>
                <a:latin typeface="微软雅黑" pitchFamily="34" charset="-122"/>
                <a:ea typeface="微软雅黑" pitchFamily="34" charset="-122"/>
              </a:rPr>
              <a:t>发出的广播信息。 </a:t>
            </a:r>
          </a:p>
        </p:txBody>
      </p:sp>
      <p:sp>
        <p:nvSpPr>
          <p:cNvPr id="59" name="AutoShape 2"/>
          <p:cNvSpPr>
            <a:spLocks noChangeArrowheads="1"/>
          </p:cNvSpPr>
          <p:nvPr/>
        </p:nvSpPr>
        <p:spPr bwMode="auto">
          <a:xfrm flipH="1">
            <a:off x="2425314" y="2774209"/>
            <a:ext cx="4249101" cy="725488"/>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60" name="Line 3"/>
          <p:cNvSpPr>
            <a:spLocks noChangeShapeType="1"/>
          </p:cNvSpPr>
          <p:nvPr/>
        </p:nvSpPr>
        <p:spPr bwMode="auto">
          <a:xfrm>
            <a:off x="3223749" y="3997197"/>
            <a:ext cx="409477"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61" name="AutoShape 4"/>
          <p:cNvSpPr>
            <a:spLocks noChangeArrowheads="1"/>
          </p:cNvSpPr>
          <p:nvPr/>
        </p:nvSpPr>
        <p:spPr bwMode="auto">
          <a:xfrm flipH="1">
            <a:off x="2425314" y="1767090"/>
            <a:ext cx="4249101" cy="724665"/>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62" name="AutoShape 5"/>
          <p:cNvSpPr>
            <a:spLocks noChangeArrowheads="1"/>
          </p:cNvSpPr>
          <p:nvPr/>
        </p:nvSpPr>
        <p:spPr bwMode="auto">
          <a:xfrm flipH="1">
            <a:off x="2467243" y="799498"/>
            <a:ext cx="4165244" cy="725488"/>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63" name="Line 6"/>
          <p:cNvSpPr>
            <a:spLocks noChangeShapeType="1"/>
          </p:cNvSpPr>
          <p:nvPr/>
        </p:nvSpPr>
        <p:spPr bwMode="auto">
          <a:xfrm>
            <a:off x="3466401" y="1001251"/>
            <a:ext cx="220171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66" name="Line 7"/>
          <p:cNvSpPr>
            <a:spLocks noChangeShapeType="1"/>
          </p:cNvSpPr>
          <p:nvPr/>
        </p:nvSpPr>
        <p:spPr bwMode="auto">
          <a:xfrm>
            <a:off x="3550260" y="1081953"/>
            <a:ext cx="132745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67" name="Line 8"/>
          <p:cNvSpPr>
            <a:spLocks noChangeShapeType="1"/>
          </p:cNvSpPr>
          <p:nvPr/>
        </p:nvSpPr>
        <p:spPr bwMode="auto">
          <a:xfrm>
            <a:off x="3633226" y="1161830"/>
            <a:ext cx="29171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68" name="Line 9"/>
          <p:cNvSpPr>
            <a:spLocks noChangeShapeType="1"/>
          </p:cNvSpPr>
          <p:nvPr/>
        </p:nvSpPr>
        <p:spPr bwMode="auto">
          <a:xfrm>
            <a:off x="3633226" y="2169773"/>
            <a:ext cx="29171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69" name="Line 10"/>
          <p:cNvSpPr>
            <a:spLocks noChangeShapeType="1"/>
          </p:cNvSpPr>
          <p:nvPr/>
        </p:nvSpPr>
        <p:spPr bwMode="auto">
          <a:xfrm>
            <a:off x="3550260" y="2048721"/>
            <a:ext cx="147019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0" name="Line 11"/>
          <p:cNvSpPr>
            <a:spLocks noChangeShapeType="1"/>
          </p:cNvSpPr>
          <p:nvPr/>
        </p:nvSpPr>
        <p:spPr bwMode="auto">
          <a:xfrm>
            <a:off x="3425365" y="1927669"/>
            <a:ext cx="223561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1" name="Line 12"/>
          <p:cNvSpPr>
            <a:spLocks noChangeShapeType="1"/>
          </p:cNvSpPr>
          <p:nvPr/>
        </p:nvSpPr>
        <p:spPr bwMode="auto">
          <a:xfrm>
            <a:off x="3508331" y="3096191"/>
            <a:ext cx="79129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2" name="Line 13"/>
          <p:cNvSpPr>
            <a:spLocks noChangeShapeType="1"/>
          </p:cNvSpPr>
          <p:nvPr/>
        </p:nvSpPr>
        <p:spPr bwMode="auto">
          <a:xfrm>
            <a:off x="3508331" y="3176892"/>
            <a:ext cx="41929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3" name="Line 14"/>
          <p:cNvSpPr>
            <a:spLocks noChangeShapeType="1"/>
          </p:cNvSpPr>
          <p:nvPr/>
        </p:nvSpPr>
        <p:spPr bwMode="auto">
          <a:xfrm>
            <a:off x="3312068" y="2935612"/>
            <a:ext cx="238370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4" name="Line 15"/>
          <p:cNvSpPr>
            <a:spLocks noChangeShapeType="1"/>
          </p:cNvSpPr>
          <p:nvPr/>
        </p:nvSpPr>
        <p:spPr bwMode="auto">
          <a:xfrm>
            <a:off x="3425365" y="3016313"/>
            <a:ext cx="148535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5" name="AutoShape 16"/>
          <p:cNvSpPr>
            <a:spLocks noChangeArrowheads="1"/>
          </p:cNvSpPr>
          <p:nvPr/>
        </p:nvSpPr>
        <p:spPr bwMode="auto">
          <a:xfrm flipH="1">
            <a:off x="2966823" y="2814560"/>
            <a:ext cx="666404" cy="483384"/>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sz="1100" b="1" dirty="0">
                <a:latin typeface="微软雅黑" pitchFamily="34" charset="-122"/>
                <a:ea typeface="微软雅黑" pitchFamily="34" charset="-122"/>
              </a:rPr>
              <a:t>以太网</a:t>
            </a:r>
          </a:p>
          <a:p>
            <a:pPr algn="ctr"/>
            <a:r>
              <a:rPr kumimoji="1" lang="zh-CN" altLang="en-US" sz="1100" b="1" dirty="0">
                <a:latin typeface="微软雅黑" pitchFamily="34" charset="-122"/>
                <a:ea typeface="微软雅黑" pitchFamily="34" charset="-122"/>
              </a:rPr>
              <a:t>交换机</a:t>
            </a:r>
          </a:p>
        </p:txBody>
      </p:sp>
      <p:sp>
        <p:nvSpPr>
          <p:cNvPr id="76" name="AutoShape 22"/>
          <p:cNvSpPr>
            <a:spLocks noChangeArrowheads="1"/>
          </p:cNvSpPr>
          <p:nvPr/>
        </p:nvSpPr>
        <p:spPr bwMode="auto">
          <a:xfrm flipH="1">
            <a:off x="2966823" y="839849"/>
            <a:ext cx="666404" cy="483384"/>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sz="1100" b="1" dirty="0">
                <a:latin typeface="微软雅黑" pitchFamily="34" charset="-122"/>
                <a:ea typeface="微软雅黑" pitchFamily="34" charset="-122"/>
              </a:rPr>
              <a:t>以太网</a:t>
            </a:r>
          </a:p>
          <a:p>
            <a:pPr algn="ctr"/>
            <a:r>
              <a:rPr kumimoji="1" lang="zh-CN" altLang="en-US" sz="1100" b="1" dirty="0">
                <a:latin typeface="微软雅黑" pitchFamily="34" charset="-122"/>
                <a:ea typeface="微软雅黑" pitchFamily="34" charset="-122"/>
              </a:rPr>
              <a:t>交换机</a:t>
            </a:r>
          </a:p>
        </p:txBody>
      </p:sp>
      <p:sp>
        <p:nvSpPr>
          <p:cNvPr id="77" name="Line 23"/>
          <p:cNvSpPr>
            <a:spLocks noChangeShapeType="1"/>
          </p:cNvSpPr>
          <p:nvPr/>
        </p:nvSpPr>
        <p:spPr bwMode="auto">
          <a:xfrm>
            <a:off x="2841927" y="1128068"/>
            <a:ext cx="0" cy="261291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8" name="Line 24"/>
          <p:cNvSpPr>
            <a:spLocks noChangeShapeType="1"/>
          </p:cNvSpPr>
          <p:nvPr/>
        </p:nvSpPr>
        <p:spPr bwMode="auto">
          <a:xfrm>
            <a:off x="2833899" y="1122303"/>
            <a:ext cx="257818"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9" name="AutoShape 46"/>
          <p:cNvSpPr>
            <a:spLocks noChangeArrowheads="1"/>
          </p:cNvSpPr>
          <p:nvPr/>
        </p:nvSpPr>
        <p:spPr bwMode="auto">
          <a:xfrm flipH="1">
            <a:off x="2966823" y="1806617"/>
            <a:ext cx="666404" cy="484208"/>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sz="1100" b="1">
                <a:latin typeface="微软雅黑" pitchFamily="34" charset="-122"/>
                <a:ea typeface="微软雅黑" pitchFamily="34" charset="-122"/>
              </a:rPr>
              <a:t>以太网</a:t>
            </a:r>
          </a:p>
          <a:p>
            <a:pPr algn="ctr"/>
            <a:r>
              <a:rPr kumimoji="1" lang="zh-CN" altLang="en-US" sz="1100" b="1">
                <a:latin typeface="微软雅黑" pitchFamily="34" charset="-122"/>
                <a:ea typeface="微软雅黑" pitchFamily="34" charset="-122"/>
              </a:rPr>
              <a:t>交换机</a:t>
            </a:r>
          </a:p>
        </p:txBody>
      </p:sp>
      <p:sp>
        <p:nvSpPr>
          <p:cNvPr id="80" name="Line 47"/>
          <p:cNvSpPr>
            <a:spLocks noChangeShapeType="1"/>
          </p:cNvSpPr>
          <p:nvPr/>
        </p:nvSpPr>
        <p:spPr bwMode="auto">
          <a:xfrm>
            <a:off x="2924893" y="2085778"/>
            <a:ext cx="0" cy="1735901"/>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81" name="Line 48"/>
          <p:cNvSpPr>
            <a:spLocks noChangeShapeType="1"/>
          </p:cNvSpPr>
          <p:nvPr/>
        </p:nvSpPr>
        <p:spPr bwMode="auto">
          <a:xfrm>
            <a:off x="2917757" y="2089072"/>
            <a:ext cx="155227"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82" name="Line 49"/>
          <p:cNvSpPr>
            <a:spLocks noChangeShapeType="1"/>
          </p:cNvSpPr>
          <p:nvPr/>
        </p:nvSpPr>
        <p:spPr bwMode="auto">
          <a:xfrm>
            <a:off x="3008752" y="3116778"/>
            <a:ext cx="0" cy="78560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83" name="Line 50"/>
          <p:cNvSpPr>
            <a:spLocks noChangeShapeType="1"/>
          </p:cNvSpPr>
          <p:nvPr/>
        </p:nvSpPr>
        <p:spPr bwMode="auto">
          <a:xfrm>
            <a:off x="3000722" y="3116778"/>
            <a:ext cx="85642"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84" name="AutoShape 51"/>
          <p:cNvSpPr>
            <a:spLocks noChangeArrowheads="1"/>
          </p:cNvSpPr>
          <p:nvPr/>
        </p:nvSpPr>
        <p:spPr bwMode="auto">
          <a:xfrm flipH="1">
            <a:off x="2633174" y="3691714"/>
            <a:ext cx="667295" cy="483384"/>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sz="1100" b="1" dirty="0">
                <a:latin typeface="微软雅黑" pitchFamily="34" charset="-122"/>
                <a:ea typeface="微软雅黑" pitchFamily="34" charset="-122"/>
              </a:rPr>
              <a:t>以太网</a:t>
            </a:r>
          </a:p>
          <a:p>
            <a:pPr algn="ctr"/>
            <a:r>
              <a:rPr kumimoji="1" lang="zh-CN" altLang="en-US" sz="1100" b="1" dirty="0">
                <a:latin typeface="微软雅黑" pitchFamily="34" charset="-122"/>
                <a:ea typeface="微软雅黑" pitchFamily="34" charset="-122"/>
              </a:rPr>
              <a:t>交换机</a:t>
            </a:r>
          </a:p>
        </p:txBody>
      </p:sp>
      <p:grpSp>
        <p:nvGrpSpPr>
          <p:cNvPr id="85" name="组合 84"/>
          <p:cNvGrpSpPr/>
          <p:nvPr/>
        </p:nvGrpSpPr>
        <p:grpSpPr>
          <a:xfrm>
            <a:off x="5464599" y="839849"/>
            <a:ext cx="691856" cy="2377394"/>
            <a:chOff x="5479461" y="839849"/>
            <a:chExt cx="691856" cy="2377394"/>
          </a:xfrm>
        </p:grpSpPr>
        <p:sp>
          <p:nvSpPr>
            <p:cNvPr id="86" name="AutoShape 21"/>
            <p:cNvSpPr>
              <a:spLocks noChangeArrowheads="1"/>
            </p:cNvSpPr>
            <p:nvPr/>
          </p:nvSpPr>
          <p:spPr bwMode="auto">
            <a:xfrm>
              <a:off x="5508433" y="839849"/>
              <a:ext cx="582545" cy="2377394"/>
            </a:xfrm>
            <a:prstGeom prst="roundRect">
              <a:avLst>
                <a:gd name="adj" fmla="val 50000"/>
              </a:avLst>
            </a:prstGeom>
            <a:solidFill>
              <a:srgbClr val="FF66FF">
                <a:alpha val="49804"/>
              </a:srgbClr>
            </a:solidFill>
            <a:ln w="9525">
              <a:solidFill>
                <a:schemeClr val="tx1"/>
              </a:solidFill>
              <a:prstDash val="dash"/>
              <a:round/>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87" name="Text Box 25"/>
            <p:cNvSpPr txBox="1">
              <a:spLocks noChangeArrowheads="1"/>
            </p:cNvSpPr>
            <p:nvPr/>
          </p:nvSpPr>
          <p:spPr bwMode="auto">
            <a:xfrm>
              <a:off x="5479461" y="1517604"/>
              <a:ext cx="69185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solidFill>
                    <a:srgbClr val="3333FF"/>
                  </a:solidFill>
                  <a:latin typeface="微软雅黑" pitchFamily="34" charset="-122"/>
                  <a:ea typeface="微软雅黑" pitchFamily="34" charset="-122"/>
                </a:rPr>
                <a:t>VLAN</a:t>
              </a:r>
              <a:r>
                <a:rPr kumimoji="1" lang="en-US" altLang="zh-CN" sz="1200" b="1" baseline="-25000" dirty="0">
                  <a:solidFill>
                    <a:srgbClr val="3333FF"/>
                  </a:solidFill>
                  <a:latin typeface="微软雅黑" pitchFamily="34" charset="-122"/>
                  <a:ea typeface="微软雅黑" pitchFamily="34" charset="-122"/>
                </a:rPr>
                <a:t>3</a:t>
              </a:r>
              <a:endParaRPr kumimoji="1" lang="en-US" altLang="zh-CN" sz="1200" b="1" dirty="0">
                <a:solidFill>
                  <a:srgbClr val="3333FF"/>
                </a:solidFill>
                <a:latin typeface="微软雅黑" pitchFamily="34" charset="-122"/>
                <a:ea typeface="微软雅黑" pitchFamily="34" charset="-122"/>
              </a:endParaRPr>
            </a:p>
          </p:txBody>
        </p:sp>
      </p:grpSp>
      <p:grpSp>
        <p:nvGrpSpPr>
          <p:cNvPr id="88" name="组合 87"/>
          <p:cNvGrpSpPr/>
          <p:nvPr/>
        </p:nvGrpSpPr>
        <p:grpSpPr>
          <a:xfrm>
            <a:off x="3785188" y="920551"/>
            <a:ext cx="875156" cy="2659849"/>
            <a:chOff x="3800050" y="920551"/>
            <a:chExt cx="875156" cy="2659849"/>
          </a:xfrm>
        </p:grpSpPr>
        <p:sp>
          <p:nvSpPr>
            <p:cNvPr id="89" name="AutoShape 18"/>
            <p:cNvSpPr>
              <a:spLocks noChangeArrowheads="1"/>
            </p:cNvSpPr>
            <p:nvPr/>
          </p:nvSpPr>
          <p:spPr bwMode="auto">
            <a:xfrm>
              <a:off x="3800050" y="920551"/>
              <a:ext cx="875156" cy="2659849"/>
            </a:xfrm>
            <a:prstGeom prst="roundRect">
              <a:avLst>
                <a:gd name="adj" fmla="val 50000"/>
              </a:avLst>
            </a:prstGeom>
            <a:solidFill>
              <a:srgbClr val="00FF99">
                <a:alpha val="49804"/>
              </a:srgbClr>
            </a:solidFill>
            <a:ln w="9525">
              <a:solidFill>
                <a:schemeClr val="tx1"/>
              </a:solidFill>
              <a:prstDash val="dash"/>
              <a:round/>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90" name="Text Box 28"/>
            <p:cNvSpPr txBox="1">
              <a:spLocks noChangeArrowheads="1"/>
            </p:cNvSpPr>
            <p:nvPr/>
          </p:nvSpPr>
          <p:spPr bwMode="auto">
            <a:xfrm>
              <a:off x="3924944" y="1519251"/>
              <a:ext cx="69185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solidFill>
                    <a:srgbClr val="3333FF"/>
                  </a:solidFill>
                  <a:latin typeface="微软雅黑" pitchFamily="34" charset="-122"/>
                  <a:ea typeface="微软雅黑" pitchFamily="34" charset="-122"/>
                </a:rPr>
                <a:t>VLAN</a:t>
              </a:r>
              <a:r>
                <a:rPr kumimoji="1" lang="en-US" altLang="zh-CN" sz="1200" b="1" baseline="-25000" dirty="0">
                  <a:solidFill>
                    <a:srgbClr val="3333FF"/>
                  </a:solidFill>
                  <a:latin typeface="微软雅黑" pitchFamily="34" charset="-122"/>
                  <a:ea typeface="微软雅黑" pitchFamily="34" charset="-122"/>
                </a:rPr>
                <a:t>1</a:t>
              </a:r>
              <a:endParaRPr kumimoji="1" lang="en-US" altLang="zh-CN" sz="1200" b="1" dirty="0">
                <a:solidFill>
                  <a:srgbClr val="3333FF"/>
                </a:solidFill>
                <a:latin typeface="微软雅黑" pitchFamily="34" charset="-122"/>
                <a:ea typeface="微软雅黑" pitchFamily="34" charset="-122"/>
              </a:endParaRPr>
            </a:p>
          </p:txBody>
        </p:sp>
      </p:grpSp>
      <p:grpSp>
        <p:nvGrpSpPr>
          <p:cNvPr id="91" name="组合 90"/>
          <p:cNvGrpSpPr/>
          <p:nvPr/>
        </p:nvGrpSpPr>
        <p:grpSpPr>
          <a:xfrm>
            <a:off x="4719691" y="920550"/>
            <a:ext cx="691856" cy="2377394"/>
            <a:chOff x="4734553" y="920550"/>
            <a:chExt cx="691856" cy="2377394"/>
          </a:xfrm>
        </p:grpSpPr>
        <p:sp>
          <p:nvSpPr>
            <p:cNvPr id="92" name="AutoShape 17"/>
            <p:cNvSpPr>
              <a:spLocks noChangeArrowheads="1"/>
            </p:cNvSpPr>
            <p:nvPr/>
          </p:nvSpPr>
          <p:spPr bwMode="auto">
            <a:xfrm>
              <a:off x="4758171" y="920550"/>
              <a:ext cx="624474" cy="2377394"/>
            </a:xfrm>
            <a:prstGeom prst="roundRect">
              <a:avLst>
                <a:gd name="adj" fmla="val 50000"/>
              </a:avLst>
            </a:prstGeom>
            <a:solidFill>
              <a:srgbClr val="FFFF00">
                <a:alpha val="49804"/>
              </a:srgbClr>
            </a:solidFill>
            <a:ln w="9525">
              <a:solidFill>
                <a:schemeClr val="tx1"/>
              </a:solidFill>
              <a:prstDash val="dash"/>
              <a:round/>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93" name="Text Box 29"/>
            <p:cNvSpPr txBox="1">
              <a:spLocks noChangeArrowheads="1"/>
            </p:cNvSpPr>
            <p:nvPr/>
          </p:nvSpPr>
          <p:spPr bwMode="auto">
            <a:xfrm>
              <a:off x="4734553" y="1519251"/>
              <a:ext cx="69185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solidFill>
                    <a:srgbClr val="3333FF"/>
                  </a:solidFill>
                  <a:latin typeface="微软雅黑" pitchFamily="34" charset="-122"/>
                  <a:ea typeface="微软雅黑" pitchFamily="34" charset="-122"/>
                </a:rPr>
                <a:t>VLAN</a:t>
              </a:r>
              <a:r>
                <a:rPr kumimoji="1" lang="en-US" altLang="zh-CN" sz="1200" b="1" baseline="-25000" dirty="0">
                  <a:solidFill>
                    <a:srgbClr val="3333FF"/>
                  </a:solidFill>
                  <a:latin typeface="微软雅黑" pitchFamily="34" charset="-122"/>
                  <a:ea typeface="微软雅黑" pitchFamily="34" charset="-122"/>
                </a:rPr>
                <a:t>2</a:t>
              </a:r>
              <a:endParaRPr kumimoji="1" lang="en-US" altLang="zh-CN" sz="1200" b="1" dirty="0">
                <a:solidFill>
                  <a:srgbClr val="3333FF"/>
                </a:solidFill>
                <a:latin typeface="微软雅黑" pitchFamily="34" charset="-122"/>
                <a:ea typeface="微软雅黑" pitchFamily="34" charset="-122"/>
              </a:endParaRPr>
            </a:p>
          </p:txBody>
        </p:sp>
      </p:grpSp>
      <p:grpSp>
        <p:nvGrpSpPr>
          <p:cNvPr id="94" name="组合 93"/>
          <p:cNvGrpSpPr/>
          <p:nvPr/>
        </p:nvGrpSpPr>
        <p:grpSpPr>
          <a:xfrm>
            <a:off x="3845014" y="885681"/>
            <a:ext cx="2307061" cy="2675492"/>
            <a:chOff x="3845014" y="885681"/>
            <a:chExt cx="2307061" cy="2675492"/>
          </a:xfrm>
        </p:grpSpPr>
        <p:sp>
          <p:nvSpPr>
            <p:cNvPr id="95" name="Text Box 19"/>
            <p:cNvSpPr txBox="1">
              <a:spLocks noChangeArrowheads="1"/>
            </p:cNvSpPr>
            <p:nvPr/>
          </p:nvSpPr>
          <p:spPr bwMode="auto">
            <a:xfrm>
              <a:off x="4085835" y="1094845"/>
              <a:ext cx="362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itchFamily="34" charset="-122"/>
                  <a:ea typeface="微软雅黑" pitchFamily="34" charset="-122"/>
                </a:rPr>
                <a:t>A</a:t>
              </a:r>
              <a:r>
                <a:rPr kumimoji="1" lang="en-US" altLang="zh-CN" sz="1200" b="1" baseline="-25000">
                  <a:latin typeface="微软雅黑" pitchFamily="34" charset="-122"/>
                  <a:ea typeface="微软雅黑" pitchFamily="34" charset="-122"/>
                </a:rPr>
                <a:t>4</a:t>
              </a:r>
              <a:endParaRPr kumimoji="1" lang="en-US" altLang="zh-CN" sz="1200" b="1">
                <a:latin typeface="微软雅黑" pitchFamily="34" charset="-122"/>
                <a:ea typeface="微软雅黑" pitchFamily="34" charset="-122"/>
              </a:endParaRPr>
            </a:p>
          </p:txBody>
        </p:sp>
        <p:sp>
          <p:nvSpPr>
            <p:cNvPr id="96" name="Text Box 20"/>
            <p:cNvSpPr txBox="1">
              <a:spLocks noChangeArrowheads="1"/>
            </p:cNvSpPr>
            <p:nvPr/>
          </p:nvSpPr>
          <p:spPr bwMode="auto">
            <a:xfrm>
              <a:off x="5062189" y="2913974"/>
              <a:ext cx="35298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B</a:t>
              </a:r>
              <a:r>
                <a:rPr kumimoji="1" lang="en-US" altLang="zh-CN" sz="1200" b="1" baseline="-25000" dirty="0">
                  <a:latin typeface="微软雅黑" pitchFamily="34" charset="-122"/>
                  <a:ea typeface="微软雅黑" pitchFamily="34" charset="-122"/>
                </a:rPr>
                <a:t>1</a:t>
              </a:r>
              <a:endParaRPr kumimoji="1" lang="en-US" altLang="zh-CN" sz="1200" b="1" dirty="0">
                <a:latin typeface="微软雅黑" pitchFamily="34" charset="-122"/>
                <a:ea typeface="微软雅黑" pitchFamily="34" charset="-122"/>
              </a:endParaRPr>
            </a:p>
          </p:txBody>
        </p:sp>
        <p:sp>
          <p:nvSpPr>
            <p:cNvPr id="97" name="Text Box 26"/>
            <p:cNvSpPr txBox="1">
              <a:spLocks noChangeArrowheads="1"/>
            </p:cNvSpPr>
            <p:nvPr/>
          </p:nvSpPr>
          <p:spPr bwMode="auto">
            <a:xfrm>
              <a:off x="5787082" y="885681"/>
              <a:ext cx="35137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C</a:t>
              </a:r>
              <a:r>
                <a:rPr kumimoji="1" lang="en-US" altLang="zh-CN" sz="1200" b="1" baseline="-25000" dirty="0">
                  <a:latin typeface="微软雅黑" pitchFamily="34" charset="-122"/>
                  <a:ea typeface="微软雅黑" pitchFamily="34" charset="-122"/>
                </a:rPr>
                <a:t>3</a:t>
              </a:r>
              <a:endParaRPr kumimoji="1" lang="en-US" altLang="zh-CN" sz="1200" b="1" dirty="0">
                <a:latin typeface="微软雅黑" pitchFamily="34" charset="-122"/>
                <a:ea typeface="微软雅黑" pitchFamily="34" charset="-122"/>
              </a:endParaRPr>
            </a:p>
          </p:txBody>
        </p:sp>
        <p:sp>
          <p:nvSpPr>
            <p:cNvPr id="98" name="Text Box 27"/>
            <p:cNvSpPr txBox="1">
              <a:spLocks noChangeArrowheads="1"/>
            </p:cNvSpPr>
            <p:nvPr/>
          </p:nvSpPr>
          <p:spPr bwMode="auto">
            <a:xfrm>
              <a:off x="5036430" y="1030614"/>
              <a:ext cx="35298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itchFamily="34" charset="-122"/>
                  <a:ea typeface="微软雅黑" pitchFamily="34" charset="-122"/>
                </a:rPr>
                <a:t>B</a:t>
              </a:r>
              <a:r>
                <a:rPr kumimoji="1" lang="en-US" altLang="zh-CN" sz="1200" b="1" baseline="-25000">
                  <a:latin typeface="微软雅黑" pitchFamily="34" charset="-122"/>
                  <a:ea typeface="微软雅黑" pitchFamily="34" charset="-122"/>
                </a:rPr>
                <a:t>3</a:t>
              </a:r>
              <a:endParaRPr kumimoji="1" lang="en-US" altLang="zh-CN" sz="1200" b="1">
                <a:latin typeface="微软雅黑" pitchFamily="34" charset="-122"/>
                <a:ea typeface="微软雅黑" pitchFamily="34" charset="-122"/>
              </a:endParaRPr>
            </a:p>
          </p:txBody>
        </p:sp>
        <p:sp>
          <p:nvSpPr>
            <p:cNvPr id="99" name="Text Box 30"/>
            <p:cNvSpPr txBox="1">
              <a:spLocks noChangeArrowheads="1"/>
            </p:cNvSpPr>
            <p:nvPr/>
          </p:nvSpPr>
          <p:spPr bwMode="auto">
            <a:xfrm>
              <a:off x="5786423" y="2799738"/>
              <a:ext cx="35137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itchFamily="34" charset="-122"/>
                  <a:ea typeface="微软雅黑" pitchFamily="34" charset="-122"/>
                </a:rPr>
                <a:t>C</a:t>
              </a:r>
              <a:r>
                <a:rPr kumimoji="1" lang="en-US" altLang="zh-CN" sz="1200" b="1" baseline="-25000">
                  <a:latin typeface="微软雅黑" pitchFamily="34" charset="-122"/>
                  <a:ea typeface="微软雅黑" pitchFamily="34" charset="-122"/>
                </a:rPr>
                <a:t>1</a:t>
              </a:r>
              <a:endParaRPr kumimoji="1" lang="en-US" altLang="zh-CN" sz="1200" b="1">
                <a:latin typeface="微软雅黑" pitchFamily="34" charset="-122"/>
                <a:ea typeface="微软雅黑" pitchFamily="34" charset="-122"/>
              </a:endParaRPr>
            </a:p>
          </p:txBody>
        </p:sp>
        <p:sp>
          <p:nvSpPr>
            <p:cNvPr id="100" name="Text Box 31"/>
            <p:cNvSpPr txBox="1">
              <a:spLocks noChangeArrowheads="1"/>
            </p:cNvSpPr>
            <p:nvPr/>
          </p:nvSpPr>
          <p:spPr bwMode="auto">
            <a:xfrm>
              <a:off x="4396522" y="3013843"/>
              <a:ext cx="362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itchFamily="34" charset="-122"/>
                  <a:ea typeface="微软雅黑" pitchFamily="34" charset="-122"/>
                </a:rPr>
                <a:t>A</a:t>
              </a:r>
              <a:r>
                <a:rPr kumimoji="1" lang="en-US" altLang="zh-CN" sz="1200" b="1" baseline="-25000">
                  <a:latin typeface="微软雅黑" pitchFamily="34" charset="-122"/>
                  <a:ea typeface="微软雅黑" pitchFamily="34" charset="-122"/>
                </a:rPr>
                <a:t>2</a:t>
              </a:r>
              <a:endParaRPr kumimoji="1" lang="en-US" altLang="zh-CN" sz="1200" b="1">
                <a:latin typeface="微软雅黑" pitchFamily="34" charset="-122"/>
                <a:ea typeface="微软雅黑" pitchFamily="34" charset="-122"/>
              </a:endParaRPr>
            </a:p>
          </p:txBody>
        </p:sp>
        <p:sp>
          <p:nvSpPr>
            <p:cNvPr id="101" name="Text Box 32"/>
            <p:cNvSpPr txBox="1">
              <a:spLocks noChangeArrowheads="1"/>
            </p:cNvSpPr>
            <p:nvPr/>
          </p:nvSpPr>
          <p:spPr bwMode="auto">
            <a:xfrm>
              <a:off x="4091768" y="3284174"/>
              <a:ext cx="362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A</a:t>
              </a:r>
              <a:r>
                <a:rPr kumimoji="1" lang="en-US" altLang="zh-CN" sz="1200" b="1" baseline="-25000" dirty="0">
                  <a:latin typeface="微软雅黑" pitchFamily="34" charset="-122"/>
                  <a:ea typeface="微软雅黑" pitchFamily="34" charset="-122"/>
                </a:rPr>
                <a:t>1</a:t>
              </a:r>
              <a:endParaRPr kumimoji="1" lang="en-US" altLang="zh-CN" sz="1200" b="1" dirty="0">
                <a:latin typeface="微软雅黑" pitchFamily="34" charset="-122"/>
                <a:ea typeface="微软雅黑" pitchFamily="34" charset="-122"/>
              </a:endParaRPr>
            </a:p>
          </p:txBody>
        </p:sp>
        <p:sp>
          <p:nvSpPr>
            <p:cNvPr id="102" name="Text Box 33"/>
            <p:cNvSpPr txBox="1">
              <a:spLocks noChangeArrowheads="1"/>
            </p:cNvSpPr>
            <p:nvPr/>
          </p:nvSpPr>
          <p:spPr bwMode="auto">
            <a:xfrm>
              <a:off x="4084866" y="2094297"/>
              <a:ext cx="362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A</a:t>
              </a:r>
              <a:r>
                <a:rPr kumimoji="1" lang="en-US" altLang="zh-CN" sz="1200" b="1" baseline="-25000" dirty="0">
                  <a:latin typeface="微软雅黑" pitchFamily="34" charset="-122"/>
                  <a:ea typeface="微软雅黑" pitchFamily="34" charset="-122"/>
                </a:rPr>
                <a:t>3</a:t>
              </a:r>
              <a:endParaRPr kumimoji="1" lang="en-US" altLang="zh-CN" sz="1200" b="1" dirty="0">
                <a:latin typeface="微软雅黑" pitchFamily="34" charset="-122"/>
                <a:ea typeface="微软雅黑" pitchFamily="34" charset="-122"/>
              </a:endParaRPr>
            </a:p>
          </p:txBody>
        </p:sp>
        <p:sp>
          <p:nvSpPr>
            <p:cNvPr id="103" name="Text Box 34"/>
            <p:cNvSpPr txBox="1">
              <a:spLocks noChangeArrowheads="1"/>
            </p:cNvSpPr>
            <p:nvPr/>
          </p:nvSpPr>
          <p:spPr bwMode="auto">
            <a:xfrm>
              <a:off x="5800697" y="1795685"/>
              <a:ext cx="35137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C</a:t>
              </a:r>
              <a:r>
                <a:rPr kumimoji="1" lang="en-US" altLang="zh-CN" sz="1200" b="1" baseline="-25000" dirty="0">
                  <a:latin typeface="微软雅黑" pitchFamily="34" charset="-122"/>
                  <a:ea typeface="微软雅黑" pitchFamily="34" charset="-122"/>
                </a:rPr>
                <a:t>2</a:t>
              </a:r>
              <a:endParaRPr kumimoji="1" lang="en-US" altLang="zh-CN" sz="1200" b="1" dirty="0">
                <a:latin typeface="微软雅黑" pitchFamily="34" charset="-122"/>
                <a:ea typeface="微软雅黑" pitchFamily="34" charset="-122"/>
              </a:endParaRPr>
            </a:p>
          </p:txBody>
        </p:sp>
        <p:sp>
          <p:nvSpPr>
            <p:cNvPr id="104" name="Text Box 35"/>
            <p:cNvSpPr txBox="1">
              <a:spLocks noChangeArrowheads="1"/>
            </p:cNvSpPr>
            <p:nvPr/>
          </p:nvSpPr>
          <p:spPr bwMode="auto">
            <a:xfrm>
              <a:off x="5061530" y="1914494"/>
              <a:ext cx="35298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B</a:t>
              </a:r>
              <a:r>
                <a:rPr kumimoji="1" lang="en-US" altLang="zh-CN" sz="1200" b="1" baseline="-25000" dirty="0">
                  <a:latin typeface="微软雅黑" pitchFamily="34" charset="-122"/>
                  <a:ea typeface="微软雅黑" pitchFamily="34" charset="-122"/>
                </a:rPr>
                <a:t>2</a:t>
              </a:r>
              <a:endParaRPr kumimoji="1" lang="en-US" altLang="zh-CN" sz="1200" b="1" dirty="0">
                <a:latin typeface="微软雅黑" pitchFamily="34" charset="-122"/>
                <a:ea typeface="微软雅黑" pitchFamily="34" charset="-122"/>
              </a:endParaRPr>
            </a:p>
          </p:txBody>
        </p:sp>
        <p:pic>
          <p:nvPicPr>
            <p:cNvPr id="105"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45014" y="1112108"/>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06"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94179" y="1032598"/>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07"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46512" y="947370"/>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08"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45014" y="2075645"/>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09"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94179" y="1955482"/>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10"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94179" y="2931790"/>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11"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45014" y="3116010"/>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12"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05823" y="3036051"/>
              <a:ext cx="279663" cy="279663"/>
            </a:xfrm>
            <a:prstGeom prst="rect">
              <a:avLst/>
            </a:prstGeom>
            <a:noFill/>
            <a:extLst>
              <a:ext uri="{909E8E84-426E-40DD-AFC4-6F175D3DCCD1}">
                <a14:hiddenFill xmlns:a14="http://schemas.microsoft.com/office/drawing/2010/main">
                  <a:solidFill>
                    <a:srgbClr val="FFFFFF"/>
                  </a:solidFill>
                </a14:hiddenFill>
              </a:ext>
            </a:extLst>
          </p:spPr>
        </p:pic>
        <p:pic>
          <p:nvPicPr>
            <p:cNvPr id="113"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46512" y="1795564"/>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14"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46512" y="2835929"/>
              <a:ext cx="330980" cy="330980"/>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115" name="直接连接符 114"/>
          <p:cNvCxnSpPr/>
          <p:nvPr/>
        </p:nvCxnSpPr>
        <p:spPr>
          <a:xfrm flipH="1">
            <a:off x="3630707" y="3003955"/>
            <a:ext cx="1185742" cy="0"/>
          </a:xfrm>
          <a:prstGeom prst="line">
            <a:avLst/>
          </a:prstGeom>
          <a:ln w="3810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6" name="直接连接符 115"/>
          <p:cNvCxnSpPr/>
          <p:nvPr/>
        </p:nvCxnSpPr>
        <p:spPr>
          <a:xfrm flipH="1">
            <a:off x="3643064" y="2039838"/>
            <a:ext cx="1185742" cy="0"/>
          </a:xfrm>
          <a:prstGeom prst="line">
            <a:avLst/>
          </a:prstGeom>
          <a:ln w="38100">
            <a:solidFill>
              <a:srgbClr val="C0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7" name="直接连接符 116"/>
          <p:cNvCxnSpPr/>
          <p:nvPr/>
        </p:nvCxnSpPr>
        <p:spPr>
          <a:xfrm flipH="1">
            <a:off x="3643064" y="1070569"/>
            <a:ext cx="1185742" cy="0"/>
          </a:xfrm>
          <a:prstGeom prst="line">
            <a:avLst/>
          </a:prstGeom>
          <a:ln w="38100">
            <a:solidFill>
              <a:srgbClr val="C0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2" name="灯片编号占位符 1">
            <a:extLst>
              <a:ext uri="{FF2B5EF4-FFF2-40B4-BE49-F238E27FC236}">
                <a16:creationId xmlns:a16="http://schemas.microsoft.com/office/drawing/2014/main" id="{62E15E1D-1C2D-4119-9B42-163FBE8C887D}"/>
              </a:ext>
            </a:extLst>
          </p:cNvPr>
          <p:cNvSpPr>
            <a:spLocks noGrp="1"/>
          </p:cNvSpPr>
          <p:nvPr>
            <p:ph type="sldNum" sz="quarter" idx="12"/>
          </p:nvPr>
        </p:nvSpPr>
        <p:spPr/>
        <p:txBody>
          <a:bodyPr/>
          <a:lstStyle/>
          <a:p>
            <a:fld id="{C485880C-E2C3-4DAB-AE74-D9BE691626AC}" type="slidenum">
              <a:rPr lang="zh-CN" altLang="en-US" smtClean="0"/>
              <a:pPr/>
              <a:t>126</a:t>
            </a:fld>
            <a:endParaRPr lang="zh-CN" altLang="en-US"/>
          </a:p>
        </p:txBody>
      </p:sp>
    </p:spTree>
    <p:extLst>
      <p:ext uri="{BB962C8B-B14F-4D97-AF65-F5344CB8AC3E}">
        <p14:creationId xmlns:p14="http://schemas.microsoft.com/office/powerpoint/2010/main" val="3009377648"/>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2000"/>
                                  </p:stCondLst>
                                  <p:childTnLst>
                                    <p:set>
                                      <p:cBhvr>
                                        <p:cTn id="6" dur="1" fill="hold">
                                          <p:stCondLst>
                                            <p:cond delay="0"/>
                                          </p:stCondLst>
                                        </p:cTn>
                                        <p:tgtEl>
                                          <p:spTgt spid="115"/>
                                        </p:tgtEl>
                                        <p:attrNameLst>
                                          <p:attrName>style.visibility</p:attrName>
                                        </p:attrNameLst>
                                      </p:cBhvr>
                                      <p:to>
                                        <p:strVal val="visible"/>
                                      </p:to>
                                    </p:set>
                                    <p:animEffect transition="in" filter="wipe(right)">
                                      <p:cBhvr>
                                        <p:cTn id="7" dur="1000"/>
                                        <p:tgtEl>
                                          <p:spTgt spid="115"/>
                                        </p:tgtEl>
                                      </p:cBhvr>
                                    </p:animEffect>
                                  </p:childTnLst>
                                </p:cTn>
                              </p:par>
                            </p:childTnLst>
                          </p:cTn>
                        </p:par>
                        <p:par>
                          <p:cTn id="8" fill="hold">
                            <p:stCondLst>
                              <p:cond delay="3000"/>
                            </p:stCondLst>
                            <p:childTnLst>
                              <p:par>
                                <p:cTn id="9" presetID="22" presetClass="entr" presetSubtype="8" fill="hold" nodeType="afterEffect">
                                  <p:stCondLst>
                                    <p:cond delay="0"/>
                                  </p:stCondLst>
                                  <p:childTnLst>
                                    <p:set>
                                      <p:cBhvr>
                                        <p:cTn id="10" dur="1" fill="hold">
                                          <p:stCondLst>
                                            <p:cond delay="0"/>
                                          </p:stCondLst>
                                        </p:cTn>
                                        <p:tgtEl>
                                          <p:spTgt spid="116"/>
                                        </p:tgtEl>
                                        <p:attrNameLst>
                                          <p:attrName>style.visibility</p:attrName>
                                        </p:attrNameLst>
                                      </p:cBhvr>
                                      <p:to>
                                        <p:strVal val="visible"/>
                                      </p:to>
                                    </p:set>
                                    <p:animEffect transition="in" filter="wipe(left)">
                                      <p:cBhvr>
                                        <p:cTn id="11" dur="1000"/>
                                        <p:tgtEl>
                                          <p:spTgt spid="116"/>
                                        </p:tgtEl>
                                      </p:cBhvr>
                                    </p:animEffect>
                                  </p:childTnLst>
                                </p:cTn>
                              </p:par>
                              <p:par>
                                <p:cTn id="12" presetID="22" presetClass="entr" presetSubtype="8" fill="hold" nodeType="withEffect">
                                  <p:stCondLst>
                                    <p:cond delay="0"/>
                                  </p:stCondLst>
                                  <p:childTnLst>
                                    <p:set>
                                      <p:cBhvr>
                                        <p:cTn id="13" dur="1" fill="hold">
                                          <p:stCondLst>
                                            <p:cond delay="0"/>
                                          </p:stCondLst>
                                        </p:cTn>
                                        <p:tgtEl>
                                          <p:spTgt spid="117"/>
                                        </p:tgtEl>
                                        <p:attrNameLst>
                                          <p:attrName>style.visibility</p:attrName>
                                        </p:attrNameLst>
                                      </p:cBhvr>
                                      <p:to>
                                        <p:strVal val="visible"/>
                                      </p:to>
                                    </p:set>
                                    <p:animEffect transition="in" filter="wipe(left)">
                                      <p:cBhvr>
                                        <p:cTn id="14" dur="1000"/>
                                        <p:tgtEl>
                                          <p:spTgt spid="1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圆角矩形 91"/>
          <p:cNvSpPr/>
          <p:nvPr/>
        </p:nvSpPr>
        <p:spPr>
          <a:xfrm>
            <a:off x="502920" y="602544"/>
            <a:ext cx="8129015" cy="3768287"/>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1" name="Text Box 52"/>
          <p:cNvSpPr txBox="1">
            <a:spLocks noChangeArrowheads="1"/>
          </p:cNvSpPr>
          <p:nvPr/>
        </p:nvSpPr>
        <p:spPr bwMode="auto">
          <a:xfrm>
            <a:off x="3736190" y="3652866"/>
            <a:ext cx="4505767" cy="605294"/>
          </a:xfrm>
          <a:prstGeom prst="rect">
            <a:avLst/>
          </a:prstGeom>
          <a:solidFill>
            <a:srgbClr val="0000CC"/>
          </a:solidFill>
          <a:ln>
            <a:solidFill>
              <a:srgbClr val="000099"/>
            </a:solidFill>
          </a:ln>
          <a:effectLst/>
        </p:spPr>
        <p:txBody>
          <a:bodyPr wrap="square">
            <a:spAutoFit/>
          </a:bodyPr>
          <a:lstStyle>
            <a:defPPr>
              <a:defRPr lang="zh-CN"/>
            </a:defPPr>
            <a:lvl1pPr>
              <a:lnSpc>
                <a:spcPts val="2000"/>
              </a:lnSpc>
              <a:defRPr sz="1400" b="1">
                <a:solidFill>
                  <a:schemeClr val="bg1"/>
                </a:solidFill>
                <a:latin typeface="微软雅黑" pitchFamily="34" charset="-122"/>
                <a:ea typeface="微软雅黑" pitchFamily="34" charset="-122"/>
              </a:defRPr>
            </a:lvl1pPr>
          </a:lstStyle>
          <a:p>
            <a:r>
              <a:rPr lang="zh-CN" altLang="en-US" sz="1300" dirty="0"/>
              <a:t>虚拟局域网限制了接收广播信息的工作站数，使得网络不会因传播过多的广播信息 </a:t>
            </a:r>
            <a:r>
              <a:rPr lang="en-US" altLang="zh-CN" sz="1300" dirty="0"/>
              <a:t>(</a:t>
            </a:r>
            <a:r>
              <a:rPr lang="zh-CN" altLang="en-US" sz="1300" dirty="0"/>
              <a:t>即“广播风暴”</a:t>
            </a:r>
            <a:r>
              <a:rPr lang="en-US" altLang="zh-CN" sz="1300" dirty="0"/>
              <a:t>) </a:t>
            </a:r>
            <a:r>
              <a:rPr lang="zh-CN" altLang="en-US" sz="1300" dirty="0"/>
              <a:t>而引起性能恶化。 </a:t>
            </a:r>
          </a:p>
        </p:txBody>
      </p:sp>
      <p:sp>
        <p:nvSpPr>
          <p:cNvPr id="93" name="AutoShape 2"/>
          <p:cNvSpPr>
            <a:spLocks noChangeArrowheads="1"/>
          </p:cNvSpPr>
          <p:nvPr/>
        </p:nvSpPr>
        <p:spPr bwMode="auto">
          <a:xfrm flipH="1">
            <a:off x="2425314" y="2774209"/>
            <a:ext cx="4249101" cy="725488"/>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94" name="Line 3"/>
          <p:cNvSpPr>
            <a:spLocks noChangeShapeType="1"/>
          </p:cNvSpPr>
          <p:nvPr/>
        </p:nvSpPr>
        <p:spPr bwMode="auto">
          <a:xfrm>
            <a:off x="3223749" y="3997197"/>
            <a:ext cx="409477" cy="0"/>
          </a:xfrm>
          <a:prstGeom prst="line">
            <a:avLst/>
          </a:prstGeom>
          <a:noFill/>
          <a:ln w="762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95" name="AutoShape 4"/>
          <p:cNvSpPr>
            <a:spLocks noChangeArrowheads="1"/>
          </p:cNvSpPr>
          <p:nvPr/>
        </p:nvSpPr>
        <p:spPr bwMode="auto">
          <a:xfrm flipH="1">
            <a:off x="2425314" y="1767090"/>
            <a:ext cx="4249101" cy="724665"/>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96" name="AutoShape 5"/>
          <p:cNvSpPr>
            <a:spLocks noChangeArrowheads="1"/>
          </p:cNvSpPr>
          <p:nvPr/>
        </p:nvSpPr>
        <p:spPr bwMode="auto">
          <a:xfrm flipH="1">
            <a:off x="2467243" y="799498"/>
            <a:ext cx="4165244" cy="725488"/>
          </a:xfrm>
          <a:prstGeom prst="cube">
            <a:avLst>
              <a:gd name="adj" fmla="val 93745"/>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97" name="Line 6"/>
          <p:cNvSpPr>
            <a:spLocks noChangeShapeType="1"/>
          </p:cNvSpPr>
          <p:nvPr/>
        </p:nvSpPr>
        <p:spPr bwMode="auto">
          <a:xfrm>
            <a:off x="3466401" y="1001251"/>
            <a:ext cx="220171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98" name="Line 7"/>
          <p:cNvSpPr>
            <a:spLocks noChangeShapeType="1"/>
          </p:cNvSpPr>
          <p:nvPr/>
        </p:nvSpPr>
        <p:spPr bwMode="auto">
          <a:xfrm>
            <a:off x="3550260" y="1081953"/>
            <a:ext cx="1327454"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99" name="Line 8"/>
          <p:cNvSpPr>
            <a:spLocks noChangeShapeType="1"/>
          </p:cNvSpPr>
          <p:nvPr/>
        </p:nvSpPr>
        <p:spPr bwMode="auto">
          <a:xfrm>
            <a:off x="3633226" y="1161830"/>
            <a:ext cx="29171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00" name="Line 9"/>
          <p:cNvSpPr>
            <a:spLocks noChangeShapeType="1"/>
          </p:cNvSpPr>
          <p:nvPr/>
        </p:nvSpPr>
        <p:spPr bwMode="auto">
          <a:xfrm>
            <a:off x="3633226" y="2169773"/>
            <a:ext cx="29171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01" name="Line 10"/>
          <p:cNvSpPr>
            <a:spLocks noChangeShapeType="1"/>
          </p:cNvSpPr>
          <p:nvPr/>
        </p:nvSpPr>
        <p:spPr bwMode="auto">
          <a:xfrm>
            <a:off x="3550260" y="2048721"/>
            <a:ext cx="1470191"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02" name="Line 11"/>
          <p:cNvSpPr>
            <a:spLocks noChangeShapeType="1"/>
          </p:cNvSpPr>
          <p:nvPr/>
        </p:nvSpPr>
        <p:spPr bwMode="auto">
          <a:xfrm>
            <a:off x="3425365" y="1927669"/>
            <a:ext cx="223561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03" name="Line 12"/>
          <p:cNvSpPr>
            <a:spLocks noChangeShapeType="1"/>
          </p:cNvSpPr>
          <p:nvPr/>
        </p:nvSpPr>
        <p:spPr bwMode="auto">
          <a:xfrm>
            <a:off x="3508331" y="3096191"/>
            <a:ext cx="79129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04" name="Line 13"/>
          <p:cNvSpPr>
            <a:spLocks noChangeShapeType="1"/>
          </p:cNvSpPr>
          <p:nvPr/>
        </p:nvSpPr>
        <p:spPr bwMode="auto">
          <a:xfrm>
            <a:off x="3508331" y="3176892"/>
            <a:ext cx="41929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05" name="Line 14"/>
          <p:cNvSpPr>
            <a:spLocks noChangeShapeType="1"/>
          </p:cNvSpPr>
          <p:nvPr/>
        </p:nvSpPr>
        <p:spPr bwMode="auto">
          <a:xfrm>
            <a:off x="3312068" y="2935612"/>
            <a:ext cx="238370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06" name="Line 15"/>
          <p:cNvSpPr>
            <a:spLocks noChangeShapeType="1"/>
          </p:cNvSpPr>
          <p:nvPr/>
        </p:nvSpPr>
        <p:spPr bwMode="auto">
          <a:xfrm>
            <a:off x="3425365" y="3016313"/>
            <a:ext cx="148535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07" name="AutoShape 16"/>
          <p:cNvSpPr>
            <a:spLocks noChangeArrowheads="1"/>
          </p:cNvSpPr>
          <p:nvPr/>
        </p:nvSpPr>
        <p:spPr bwMode="auto">
          <a:xfrm flipH="1">
            <a:off x="2966823" y="2814560"/>
            <a:ext cx="666404" cy="483384"/>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sz="1100" b="1" dirty="0">
                <a:latin typeface="微软雅黑" pitchFamily="34" charset="-122"/>
                <a:ea typeface="微软雅黑" pitchFamily="34" charset="-122"/>
              </a:rPr>
              <a:t>以太网</a:t>
            </a:r>
          </a:p>
          <a:p>
            <a:pPr algn="ctr"/>
            <a:r>
              <a:rPr kumimoji="1" lang="zh-CN" altLang="en-US" sz="1100" b="1" dirty="0">
                <a:latin typeface="微软雅黑" pitchFamily="34" charset="-122"/>
                <a:ea typeface="微软雅黑" pitchFamily="34" charset="-122"/>
              </a:rPr>
              <a:t>交换机</a:t>
            </a:r>
          </a:p>
        </p:txBody>
      </p:sp>
      <p:sp>
        <p:nvSpPr>
          <p:cNvPr id="108" name="AutoShape 22"/>
          <p:cNvSpPr>
            <a:spLocks noChangeArrowheads="1"/>
          </p:cNvSpPr>
          <p:nvPr/>
        </p:nvSpPr>
        <p:spPr bwMode="auto">
          <a:xfrm flipH="1">
            <a:off x="2966823" y="839849"/>
            <a:ext cx="666404" cy="483384"/>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sz="1100" b="1" dirty="0">
                <a:latin typeface="微软雅黑" pitchFamily="34" charset="-122"/>
                <a:ea typeface="微软雅黑" pitchFamily="34" charset="-122"/>
              </a:rPr>
              <a:t>以太网</a:t>
            </a:r>
          </a:p>
          <a:p>
            <a:pPr algn="ctr"/>
            <a:r>
              <a:rPr kumimoji="1" lang="zh-CN" altLang="en-US" sz="1100" b="1" dirty="0">
                <a:latin typeface="微软雅黑" pitchFamily="34" charset="-122"/>
                <a:ea typeface="微软雅黑" pitchFamily="34" charset="-122"/>
              </a:rPr>
              <a:t>交换机</a:t>
            </a:r>
          </a:p>
        </p:txBody>
      </p:sp>
      <p:sp>
        <p:nvSpPr>
          <p:cNvPr id="109" name="Line 23"/>
          <p:cNvSpPr>
            <a:spLocks noChangeShapeType="1"/>
          </p:cNvSpPr>
          <p:nvPr/>
        </p:nvSpPr>
        <p:spPr bwMode="auto">
          <a:xfrm>
            <a:off x="2841927" y="1128068"/>
            <a:ext cx="0" cy="261291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10" name="Line 24"/>
          <p:cNvSpPr>
            <a:spLocks noChangeShapeType="1"/>
          </p:cNvSpPr>
          <p:nvPr/>
        </p:nvSpPr>
        <p:spPr bwMode="auto">
          <a:xfrm>
            <a:off x="2833899" y="1122303"/>
            <a:ext cx="257818"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11" name="AutoShape 46"/>
          <p:cNvSpPr>
            <a:spLocks noChangeArrowheads="1"/>
          </p:cNvSpPr>
          <p:nvPr/>
        </p:nvSpPr>
        <p:spPr bwMode="auto">
          <a:xfrm flipH="1">
            <a:off x="2966823" y="1806617"/>
            <a:ext cx="666404" cy="484208"/>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sz="1100" b="1">
                <a:latin typeface="微软雅黑" pitchFamily="34" charset="-122"/>
                <a:ea typeface="微软雅黑" pitchFamily="34" charset="-122"/>
              </a:rPr>
              <a:t>以太网</a:t>
            </a:r>
          </a:p>
          <a:p>
            <a:pPr algn="ctr"/>
            <a:r>
              <a:rPr kumimoji="1" lang="zh-CN" altLang="en-US" sz="1100" b="1">
                <a:latin typeface="微软雅黑" pitchFamily="34" charset="-122"/>
                <a:ea typeface="微软雅黑" pitchFamily="34" charset="-122"/>
              </a:rPr>
              <a:t>交换机</a:t>
            </a:r>
          </a:p>
        </p:txBody>
      </p:sp>
      <p:sp>
        <p:nvSpPr>
          <p:cNvPr id="112" name="Line 47"/>
          <p:cNvSpPr>
            <a:spLocks noChangeShapeType="1"/>
          </p:cNvSpPr>
          <p:nvPr/>
        </p:nvSpPr>
        <p:spPr bwMode="auto">
          <a:xfrm>
            <a:off x="2924893" y="2085778"/>
            <a:ext cx="0" cy="1735901"/>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13" name="Line 48"/>
          <p:cNvSpPr>
            <a:spLocks noChangeShapeType="1"/>
          </p:cNvSpPr>
          <p:nvPr/>
        </p:nvSpPr>
        <p:spPr bwMode="auto">
          <a:xfrm>
            <a:off x="2917757" y="2089072"/>
            <a:ext cx="155227"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14" name="Line 49"/>
          <p:cNvSpPr>
            <a:spLocks noChangeShapeType="1"/>
          </p:cNvSpPr>
          <p:nvPr/>
        </p:nvSpPr>
        <p:spPr bwMode="auto">
          <a:xfrm>
            <a:off x="3008752" y="3116778"/>
            <a:ext cx="0" cy="78560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15" name="Line 50"/>
          <p:cNvSpPr>
            <a:spLocks noChangeShapeType="1"/>
          </p:cNvSpPr>
          <p:nvPr/>
        </p:nvSpPr>
        <p:spPr bwMode="auto">
          <a:xfrm>
            <a:off x="3000722" y="3116778"/>
            <a:ext cx="85642"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16" name="AutoShape 51"/>
          <p:cNvSpPr>
            <a:spLocks noChangeArrowheads="1"/>
          </p:cNvSpPr>
          <p:nvPr/>
        </p:nvSpPr>
        <p:spPr bwMode="auto">
          <a:xfrm flipH="1">
            <a:off x="2633174" y="3691714"/>
            <a:ext cx="667295" cy="483384"/>
          </a:xfrm>
          <a:prstGeom prst="cube">
            <a:avLst>
              <a:gd name="adj" fmla="val 28329"/>
            </a:avLst>
          </a:prstGeom>
          <a:solidFill>
            <a:srgbClr val="66FF66"/>
          </a:solidFill>
          <a:ln w="9525">
            <a:solidFill>
              <a:schemeClr val="tx1"/>
            </a:solidFill>
            <a:miter lim="800000"/>
            <a:headEnd/>
            <a:tailEnd/>
          </a:ln>
          <a:effectLst/>
        </p:spPr>
        <p:txBody>
          <a:bodyPr wrap="none" anchor="ctr"/>
          <a:lstStyle/>
          <a:p>
            <a:pPr algn="ctr"/>
            <a:r>
              <a:rPr kumimoji="1" lang="zh-CN" altLang="en-US" sz="1100" b="1" dirty="0">
                <a:latin typeface="微软雅黑" pitchFamily="34" charset="-122"/>
                <a:ea typeface="微软雅黑" pitchFamily="34" charset="-122"/>
              </a:rPr>
              <a:t>以太网</a:t>
            </a:r>
          </a:p>
          <a:p>
            <a:pPr algn="ctr"/>
            <a:r>
              <a:rPr kumimoji="1" lang="zh-CN" altLang="en-US" sz="1100" b="1" dirty="0">
                <a:latin typeface="微软雅黑" pitchFamily="34" charset="-122"/>
                <a:ea typeface="微软雅黑" pitchFamily="34" charset="-122"/>
              </a:rPr>
              <a:t>交换机</a:t>
            </a:r>
          </a:p>
        </p:txBody>
      </p:sp>
      <p:grpSp>
        <p:nvGrpSpPr>
          <p:cNvPr id="117" name="组合 116"/>
          <p:cNvGrpSpPr/>
          <p:nvPr/>
        </p:nvGrpSpPr>
        <p:grpSpPr>
          <a:xfrm>
            <a:off x="5464599" y="839849"/>
            <a:ext cx="691856" cy="2377394"/>
            <a:chOff x="5479461" y="839849"/>
            <a:chExt cx="691856" cy="2377394"/>
          </a:xfrm>
        </p:grpSpPr>
        <p:sp>
          <p:nvSpPr>
            <p:cNvPr id="118" name="AutoShape 21"/>
            <p:cNvSpPr>
              <a:spLocks noChangeArrowheads="1"/>
            </p:cNvSpPr>
            <p:nvPr/>
          </p:nvSpPr>
          <p:spPr bwMode="auto">
            <a:xfrm>
              <a:off x="5508433" y="839849"/>
              <a:ext cx="582545" cy="2377394"/>
            </a:xfrm>
            <a:prstGeom prst="roundRect">
              <a:avLst>
                <a:gd name="adj" fmla="val 50000"/>
              </a:avLst>
            </a:prstGeom>
            <a:solidFill>
              <a:srgbClr val="FF66FF">
                <a:alpha val="49804"/>
              </a:srgbClr>
            </a:solidFill>
            <a:ln w="9525">
              <a:solidFill>
                <a:schemeClr val="tx1"/>
              </a:solidFill>
              <a:prstDash val="dash"/>
              <a:round/>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19" name="Text Box 25"/>
            <p:cNvSpPr txBox="1">
              <a:spLocks noChangeArrowheads="1"/>
            </p:cNvSpPr>
            <p:nvPr/>
          </p:nvSpPr>
          <p:spPr bwMode="auto">
            <a:xfrm>
              <a:off x="5479461" y="1517604"/>
              <a:ext cx="69185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solidFill>
                    <a:srgbClr val="3333FF"/>
                  </a:solidFill>
                  <a:latin typeface="微软雅黑" pitchFamily="34" charset="-122"/>
                  <a:ea typeface="微软雅黑" pitchFamily="34" charset="-122"/>
                </a:rPr>
                <a:t>VLAN</a:t>
              </a:r>
              <a:r>
                <a:rPr kumimoji="1" lang="en-US" altLang="zh-CN" sz="1200" b="1" baseline="-25000" dirty="0">
                  <a:solidFill>
                    <a:srgbClr val="3333FF"/>
                  </a:solidFill>
                  <a:latin typeface="微软雅黑" pitchFamily="34" charset="-122"/>
                  <a:ea typeface="微软雅黑" pitchFamily="34" charset="-122"/>
                </a:rPr>
                <a:t>3</a:t>
              </a:r>
              <a:endParaRPr kumimoji="1" lang="en-US" altLang="zh-CN" sz="1200" b="1" dirty="0">
                <a:solidFill>
                  <a:srgbClr val="3333FF"/>
                </a:solidFill>
                <a:latin typeface="微软雅黑" pitchFamily="34" charset="-122"/>
                <a:ea typeface="微软雅黑" pitchFamily="34" charset="-122"/>
              </a:endParaRPr>
            </a:p>
          </p:txBody>
        </p:sp>
      </p:grpSp>
      <p:grpSp>
        <p:nvGrpSpPr>
          <p:cNvPr id="120" name="组合 119"/>
          <p:cNvGrpSpPr/>
          <p:nvPr/>
        </p:nvGrpSpPr>
        <p:grpSpPr>
          <a:xfrm>
            <a:off x="3785188" y="920551"/>
            <a:ext cx="875156" cy="2659849"/>
            <a:chOff x="3800050" y="920551"/>
            <a:chExt cx="875156" cy="2659849"/>
          </a:xfrm>
        </p:grpSpPr>
        <p:sp>
          <p:nvSpPr>
            <p:cNvPr id="121" name="AutoShape 18"/>
            <p:cNvSpPr>
              <a:spLocks noChangeArrowheads="1"/>
            </p:cNvSpPr>
            <p:nvPr/>
          </p:nvSpPr>
          <p:spPr bwMode="auto">
            <a:xfrm>
              <a:off x="3800050" y="920551"/>
              <a:ext cx="875156" cy="2659849"/>
            </a:xfrm>
            <a:prstGeom prst="roundRect">
              <a:avLst>
                <a:gd name="adj" fmla="val 50000"/>
              </a:avLst>
            </a:prstGeom>
            <a:solidFill>
              <a:srgbClr val="00FF99">
                <a:alpha val="49804"/>
              </a:srgbClr>
            </a:solidFill>
            <a:ln w="9525">
              <a:solidFill>
                <a:schemeClr val="tx1"/>
              </a:solidFill>
              <a:prstDash val="dash"/>
              <a:round/>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22" name="Text Box 28"/>
            <p:cNvSpPr txBox="1">
              <a:spLocks noChangeArrowheads="1"/>
            </p:cNvSpPr>
            <p:nvPr/>
          </p:nvSpPr>
          <p:spPr bwMode="auto">
            <a:xfrm>
              <a:off x="3924944" y="1519251"/>
              <a:ext cx="69185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solidFill>
                    <a:srgbClr val="3333FF"/>
                  </a:solidFill>
                  <a:latin typeface="微软雅黑" pitchFamily="34" charset="-122"/>
                  <a:ea typeface="微软雅黑" pitchFamily="34" charset="-122"/>
                </a:rPr>
                <a:t>VLAN</a:t>
              </a:r>
              <a:r>
                <a:rPr kumimoji="1" lang="en-US" altLang="zh-CN" sz="1200" b="1" baseline="-25000" dirty="0">
                  <a:solidFill>
                    <a:srgbClr val="3333FF"/>
                  </a:solidFill>
                  <a:latin typeface="微软雅黑" pitchFamily="34" charset="-122"/>
                  <a:ea typeface="微软雅黑" pitchFamily="34" charset="-122"/>
                </a:rPr>
                <a:t>1</a:t>
              </a:r>
              <a:endParaRPr kumimoji="1" lang="en-US" altLang="zh-CN" sz="1200" b="1" dirty="0">
                <a:solidFill>
                  <a:srgbClr val="3333FF"/>
                </a:solidFill>
                <a:latin typeface="微软雅黑" pitchFamily="34" charset="-122"/>
                <a:ea typeface="微软雅黑" pitchFamily="34" charset="-122"/>
              </a:endParaRPr>
            </a:p>
          </p:txBody>
        </p:sp>
      </p:grpSp>
      <p:grpSp>
        <p:nvGrpSpPr>
          <p:cNvPr id="123" name="组合 122"/>
          <p:cNvGrpSpPr/>
          <p:nvPr/>
        </p:nvGrpSpPr>
        <p:grpSpPr>
          <a:xfrm>
            <a:off x="4719691" y="920550"/>
            <a:ext cx="691856" cy="2377394"/>
            <a:chOff x="4734553" y="920550"/>
            <a:chExt cx="691856" cy="2377394"/>
          </a:xfrm>
        </p:grpSpPr>
        <p:sp>
          <p:nvSpPr>
            <p:cNvPr id="124" name="AutoShape 17"/>
            <p:cNvSpPr>
              <a:spLocks noChangeArrowheads="1"/>
            </p:cNvSpPr>
            <p:nvPr/>
          </p:nvSpPr>
          <p:spPr bwMode="auto">
            <a:xfrm>
              <a:off x="4758171" y="920550"/>
              <a:ext cx="624474" cy="2377394"/>
            </a:xfrm>
            <a:prstGeom prst="roundRect">
              <a:avLst>
                <a:gd name="adj" fmla="val 50000"/>
              </a:avLst>
            </a:prstGeom>
            <a:solidFill>
              <a:srgbClr val="FFFF00">
                <a:alpha val="49804"/>
              </a:srgbClr>
            </a:solidFill>
            <a:ln w="9525">
              <a:solidFill>
                <a:schemeClr val="tx1"/>
              </a:solidFill>
              <a:prstDash val="dash"/>
              <a:round/>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25" name="Text Box 29"/>
            <p:cNvSpPr txBox="1">
              <a:spLocks noChangeArrowheads="1"/>
            </p:cNvSpPr>
            <p:nvPr/>
          </p:nvSpPr>
          <p:spPr bwMode="auto">
            <a:xfrm>
              <a:off x="4734553" y="1519251"/>
              <a:ext cx="69185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solidFill>
                    <a:srgbClr val="3333FF"/>
                  </a:solidFill>
                  <a:latin typeface="微软雅黑" pitchFamily="34" charset="-122"/>
                  <a:ea typeface="微软雅黑" pitchFamily="34" charset="-122"/>
                </a:rPr>
                <a:t>VLAN</a:t>
              </a:r>
              <a:r>
                <a:rPr kumimoji="1" lang="en-US" altLang="zh-CN" sz="1200" b="1" baseline="-25000" dirty="0">
                  <a:solidFill>
                    <a:srgbClr val="3333FF"/>
                  </a:solidFill>
                  <a:latin typeface="微软雅黑" pitchFamily="34" charset="-122"/>
                  <a:ea typeface="微软雅黑" pitchFamily="34" charset="-122"/>
                </a:rPr>
                <a:t>2</a:t>
              </a:r>
              <a:endParaRPr kumimoji="1" lang="en-US" altLang="zh-CN" sz="1200" b="1" dirty="0">
                <a:solidFill>
                  <a:srgbClr val="3333FF"/>
                </a:solidFill>
                <a:latin typeface="微软雅黑" pitchFamily="34" charset="-122"/>
                <a:ea typeface="微软雅黑" pitchFamily="34" charset="-122"/>
              </a:endParaRPr>
            </a:p>
          </p:txBody>
        </p:sp>
      </p:grpSp>
      <p:grpSp>
        <p:nvGrpSpPr>
          <p:cNvPr id="126" name="组合 125"/>
          <p:cNvGrpSpPr/>
          <p:nvPr/>
        </p:nvGrpSpPr>
        <p:grpSpPr>
          <a:xfrm>
            <a:off x="3845014" y="885681"/>
            <a:ext cx="2307061" cy="2675492"/>
            <a:chOff x="3845014" y="885681"/>
            <a:chExt cx="2307061" cy="2675492"/>
          </a:xfrm>
        </p:grpSpPr>
        <p:sp>
          <p:nvSpPr>
            <p:cNvPr id="127" name="Text Box 19"/>
            <p:cNvSpPr txBox="1">
              <a:spLocks noChangeArrowheads="1"/>
            </p:cNvSpPr>
            <p:nvPr/>
          </p:nvSpPr>
          <p:spPr bwMode="auto">
            <a:xfrm>
              <a:off x="4085835" y="1094845"/>
              <a:ext cx="362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itchFamily="34" charset="-122"/>
                  <a:ea typeface="微软雅黑" pitchFamily="34" charset="-122"/>
                </a:rPr>
                <a:t>A</a:t>
              </a:r>
              <a:r>
                <a:rPr kumimoji="1" lang="en-US" altLang="zh-CN" sz="1200" b="1" baseline="-25000">
                  <a:latin typeface="微软雅黑" pitchFamily="34" charset="-122"/>
                  <a:ea typeface="微软雅黑" pitchFamily="34" charset="-122"/>
                </a:rPr>
                <a:t>4</a:t>
              </a:r>
              <a:endParaRPr kumimoji="1" lang="en-US" altLang="zh-CN" sz="1200" b="1">
                <a:latin typeface="微软雅黑" pitchFamily="34" charset="-122"/>
                <a:ea typeface="微软雅黑" pitchFamily="34" charset="-122"/>
              </a:endParaRPr>
            </a:p>
          </p:txBody>
        </p:sp>
        <p:sp>
          <p:nvSpPr>
            <p:cNvPr id="128" name="Text Box 20"/>
            <p:cNvSpPr txBox="1">
              <a:spLocks noChangeArrowheads="1"/>
            </p:cNvSpPr>
            <p:nvPr/>
          </p:nvSpPr>
          <p:spPr bwMode="auto">
            <a:xfrm>
              <a:off x="5062189" y="2913974"/>
              <a:ext cx="35298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B</a:t>
              </a:r>
              <a:r>
                <a:rPr kumimoji="1" lang="en-US" altLang="zh-CN" sz="1200" b="1" baseline="-25000" dirty="0">
                  <a:latin typeface="微软雅黑" pitchFamily="34" charset="-122"/>
                  <a:ea typeface="微软雅黑" pitchFamily="34" charset="-122"/>
                </a:rPr>
                <a:t>1</a:t>
              </a:r>
              <a:endParaRPr kumimoji="1" lang="en-US" altLang="zh-CN" sz="1200" b="1" dirty="0">
                <a:latin typeface="微软雅黑" pitchFamily="34" charset="-122"/>
                <a:ea typeface="微软雅黑" pitchFamily="34" charset="-122"/>
              </a:endParaRPr>
            </a:p>
          </p:txBody>
        </p:sp>
        <p:sp>
          <p:nvSpPr>
            <p:cNvPr id="129" name="Text Box 26"/>
            <p:cNvSpPr txBox="1">
              <a:spLocks noChangeArrowheads="1"/>
            </p:cNvSpPr>
            <p:nvPr/>
          </p:nvSpPr>
          <p:spPr bwMode="auto">
            <a:xfrm>
              <a:off x="5787082" y="885681"/>
              <a:ext cx="35137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C</a:t>
              </a:r>
              <a:r>
                <a:rPr kumimoji="1" lang="en-US" altLang="zh-CN" sz="1200" b="1" baseline="-25000" dirty="0">
                  <a:latin typeface="微软雅黑" pitchFamily="34" charset="-122"/>
                  <a:ea typeface="微软雅黑" pitchFamily="34" charset="-122"/>
                </a:rPr>
                <a:t>3</a:t>
              </a:r>
              <a:endParaRPr kumimoji="1" lang="en-US" altLang="zh-CN" sz="1200" b="1" dirty="0">
                <a:latin typeface="微软雅黑" pitchFamily="34" charset="-122"/>
                <a:ea typeface="微软雅黑" pitchFamily="34" charset="-122"/>
              </a:endParaRPr>
            </a:p>
          </p:txBody>
        </p:sp>
        <p:sp>
          <p:nvSpPr>
            <p:cNvPr id="130" name="Text Box 27"/>
            <p:cNvSpPr txBox="1">
              <a:spLocks noChangeArrowheads="1"/>
            </p:cNvSpPr>
            <p:nvPr/>
          </p:nvSpPr>
          <p:spPr bwMode="auto">
            <a:xfrm>
              <a:off x="5036430" y="1030614"/>
              <a:ext cx="35298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itchFamily="34" charset="-122"/>
                  <a:ea typeface="微软雅黑" pitchFamily="34" charset="-122"/>
                </a:rPr>
                <a:t>B</a:t>
              </a:r>
              <a:r>
                <a:rPr kumimoji="1" lang="en-US" altLang="zh-CN" sz="1200" b="1" baseline="-25000">
                  <a:latin typeface="微软雅黑" pitchFamily="34" charset="-122"/>
                  <a:ea typeface="微软雅黑" pitchFamily="34" charset="-122"/>
                </a:rPr>
                <a:t>3</a:t>
              </a:r>
              <a:endParaRPr kumimoji="1" lang="en-US" altLang="zh-CN" sz="1200" b="1">
                <a:latin typeface="微软雅黑" pitchFamily="34" charset="-122"/>
                <a:ea typeface="微软雅黑" pitchFamily="34" charset="-122"/>
              </a:endParaRPr>
            </a:p>
          </p:txBody>
        </p:sp>
        <p:sp>
          <p:nvSpPr>
            <p:cNvPr id="131" name="Text Box 30"/>
            <p:cNvSpPr txBox="1">
              <a:spLocks noChangeArrowheads="1"/>
            </p:cNvSpPr>
            <p:nvPr/>
          </p:nvSpPr>
          <p:spPr bwMode="auto">
            <a:xfrm>
              <a:off x="5786423" y="2799738"/>
              <a:ext cx="35137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itchFamily="34" charset="-122"/>
                  <a:ea typeface="微软雅黑" pitchFamily="34" charset="-122"/>
                </a:rPr>
                <a:t>C</a:t>
              </a:r>
              <a:r>
                <a:rPr kumimoji="1" lang="en-US" altLang="zh-CN" sz="1200" b="1" baseline="-25000">
                  <a:latin typeface="微软雅黑" pitchFamily="34" charset="-122"/>
                  <a:ea typeface="微软雅黑" pitchFamily="34" charset="-122"/>
                </a:rPr>
                <a:t>1</a:t>
              </a:r>
              <a:endParaRPr kumimoji="1" lang="en-US" altLang="zh-CN" sz="1200" b="1">
                <a:latin typeface="微软雅黑" pitchFamily="34" charset="-122"/>
                <a:ea typeface="微软雅黑" pitchFamily="34" charset="-122"/>
              </a:endParaRPr>
            </a:p>
          </p:txBody>
        </p:sp>
        <p:sp>
          <p:nvSpPr>
            <p:cNvPr id="132" name="Text Box 31"/>
            <p:cNvSpPr txBox="1">
              <a:spLocks noChangeArrowheads="1"/>
            </p:cNvSpPr>
            <p:nvPr/>
          </p:nvSpPr>
          <p:spPr bwMode="auto">
            <a:xfrm>
              <a:off x="4396522" y="3013843"/>
              <a:ext cx="362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a:latin typeface="微软雅黑" pitchFamily="34" charset="-122"/>
                  <a:ea typeface="微软雅黑" pitchFamily="34" charset="-122"/>
                </a:rPr>
                <a:t>A</a:t>
              </a:r>
              <a:r>
                <a:rPr kumimoji="1" lang="en-US" altLang="zh-CN" sz="1200" b="1" baseline="-25000">
                  <a:latin typeface="微软雅黑" pitchFamily="34" charset="-122"/>
                  <a:ea typeface="微软雅黑" pitchFamily="34" charset="-122"/>
                </a:rPr>
                <a:t>2</a:t>
              </a:r>
              <a:endParaRPr kumimoji="1" lang="en-US" altLang="zh-CN" sz="1200" b="1">
                <a:latin typeface="微软雅黑" pitchFamily="34" charset="-122"/>
                <a:ea typeface="微软雅黑" pitchFamily="34" charset="-122"/>
              </a:endParaRPr>
            </a:p>
          </p:txBody>
        </p:sp>
        <p:sp>
          <p:nvSpPr>
            <p:cNvPr id="133" name="Text Box 32"/>
            <p:cNvSpPr txBox="1">
              <a:spLocks noChangeArrowheads="1"/>
            </p:cNvSpPr>
            <p:nvPr/>
          </p:nvSpPr>
          <p:spPr bwMode="auto">
            <a:xfrm>
              <a:off x="4091768" y="3284174"/>
              <a:ext cx="362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A</a:t>
              </a:r>
              <a:r>
                <a:rPr kumimoji="1" lang="en-US" altLang="zh-CN" sz="1200" b="1" baseline="-25000" dirty="0">
                  <a:latin typeface="微软雅黑" pitchFamily="34" charset="-122"/>
                  <a:ea typeface="微软雅黑" pitchFamily="34" charset="-122"/>
                </a:rPr>
                <a:t>1</a:t>
              </a:r>
              <a:endParaRPr kumimoji="1" lang="en-US" altLang="zh-CN" sz="1200" b="1" dirty="0">
                <a:latin typeface="微软雅黑" pitchFamily="34" charset="-122"/>
                <a:ea typeface="微软雅黑" pitchFamily="34" charset="-122"/>
              </a:endParaRPr>
            </a:p>
          </p:txBody>
        </p:sp>
        <p:sp>
          <p:nvSpPr>
            <p:cNvPr id="134" name="Text Box 33"/>
            <p:cNvSpPr txBox="1">
              <a:spLocks noChangeArrowheads="1"/>
            </p:cNvSpPr>
            <p:nvPr/>
          </p:nvSpPr>
          <p:spPr bwMode="auto">
            <a:xfrm>
              <a:off x="4084866" y="2094297"/>
              <a:ext cx="362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A</a:t>
              </a:r>
              <a:r>
                <a:rPr kumimoji="1" lang="en-US" altLang="zh-CN" sz="1200" b="1" baseline="-25000" dirty="0">
                  <a:latin typeface="微软雅黑" pitchFamily="34" charset="-122"/>
                  <a:ea typeface="微软雅黑" pitchFamily="34" charset="-122"/>
                </a:rPr>
                <a:t>3</a:t>
              </a:r>
              <a:endParaRPr kumimoji="1" lang="en-US" altLang="zh-CN" sz="1200" b="1" dirty="0">
                <a:latin typeface="微软雅黑" pitchFamily="34" charset="-122"/>
                <a:ea typeface="微软雅黑" pitchFamily="34" charset="-122"/>
              </a:endParaRPr>
            </a:p>
          </p:txBody>
        </p:sp>
        <p:sp>
          <p:nvSpPr>
            <p:cNvPr id="135" name="Text Box 34"/>
            <p:cNvSpPr txBox="1">
              <a:spLocks noChangeArrowheads="1"/>
            </p:cNvSpPr>
            <p:nvPr/>
          </p:nvSpPr>
          <p:spPr bwMode="auto">
            <a:xfrm>
              <a:off x="5800697" y="1795685"/>
              <a:ext cx="35137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C</a:t>
              </a:r>
              <a:r>
                <a:rPr kumimoji="1" lang="en-US" altLang="zh-CN" sz="1200" b="1" baseline="-25000" dirty="0">
                  <a:latin typeface="微软雅黑" pitchFamily="34" charset="-122"/>
                  <a:ea typeface="微软雅黑" pitchFamily="34" charset="-122"/>
                </a:rPr>
                <a:t>2</a:t>
              </a:r>
              <a:endParaRPr kumimoji="1" lang="en-US" altLang="zh-CN" sz="1200" b="1" dirty="0">
                <a:latin typeface="微软雅黑" pitchFamily="34" charset="-122"/>
                <a:ea typeface="微软雅黑" pitchFamily="34" charset="-122"/>
              </a:endParaRPr>
            </a:p>
          </p:txBody>
        </p:sp>
        <p:sp>
          <p:nvSpPr>
            <p:cNvPr id="136" name="Text Box 35"/>
            <p:cNvSpPr txBox="1">
              <a:spLocks noChangeArrowheads="1"/>
            </p:cNvSpPr>
            <p:nvPr/>
          </p:nvSpPr>
          <p:spPr bwMode="auto">
            <a:xfrm>
              <a:off x="5061530" y="1914494"/>
              <a:ext cx="35298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200" b="1" dirty="0">
                  <a:latin typeface="微软雅黑" pitchFamily="34" charset="-122"/>
                  <a:ea typeface="微软雅黑" pitchFamily="34" charset="-122"/>
                </a:rPr>
                <a:t>B</a:t>
              </a:r>
              <a:r>
                <a:rPr kumimoji="1" lang="en-US" altLang="zh-CN" sz="1200" b="1" baseline="-25000" dirty="0">
                  <a:latin typeface="微软雅黑" pitchFamily="34" charset="-122"/>
                  <a:ea typeface="微软雅黑" pitchFamily="34" charset="-122"/>
                </a:rPr>
                <a:t>2</a:t>
              </a:r>
              <a:endParaRPr kumimoji="1" lang="en-US" altLang="zh-CN" sz="1200" b="1" dirty="0">
                <a:latin typeface="微软雅黑" pitchFamily="34" charset="-122"/>
                <a:ea typeface="微软雅黑" pitchFamily="34" charset="-122"/>
              </a:endParaRPr>
            </a:p>
          </p:txBody>
        </p:sp>
        <p:pic>
          <p:nvPicPr>
            <p:cNvPr id="137"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45014" y="1112108"/>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38"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94179" y="1032598"/>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39"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46512" y="947370"/>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40"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45014" y="2075645"/>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41"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94179" y="1955482"/>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42"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94179" y="2931790"/>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43"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45014" y="3116010"/>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44"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05823" y="3036051"/>
              <a:ext cx="279663" cy="279663"/>
            </a:xfrm>
            <a:prstGeom prst="rect">
              <a:avLst/>
            </a:prstGeom>
            <a:noFill/>
            <a:extLst>
              <a:ext uri="{909E8E84-426E-40DD-AFC4-6F175D3DCCD1}">
                <a14:hiddenFill xmlns:a14="http://schemas.microsoft.com/office/drawing/2010/main">
                  <a:solidFill>
                    <a:srgbClr val="FFFFFF"/>
                  </a:solidFill>
                </a14:hiddenFill>
              </a:ext>
            </a:extLst>
          </p:spPr>
        </p:pic>
        <p:pic>
          <p:nvPicPr>
            <p:cNvPr id="145"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46512" y="1795564"/>
              <a:ext cx="330980" cy="330980"/>
            </a:xfrm>
            <a:prstGeom prst="rect">
              <a:avLst/>
            </a:prstGeom>
            <a:noFill/>
            <a:extLst>
              <a:ext uri="{909E8E84-426E-40DD-AFC4-6F175D3DCCD1}">
                <a14:hiddenFill xmlns:a14="http://schemas.microsoft.com/office/drawing/2010/main">
                  <a:solidFill>
                    <a:srgbClr val="FFFFFF"/>
                  </a:solidFill>
                </a14:hiddenFill>
              </a:ext>
            </a:extLst>
          </p:spPr>
        </p:pic>
        <p:pic>
          <p:nvPicPr>
            <p:cNvPr id="146"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46512" y="2835929"/>
              <a:ext cx="330980" cy="330980"/>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147" name="直接连接符 146"/>
          <p:cNvCxnSpPr/>
          <p:nvPr/>
        </p:nvCxnSpPr>
        <p:spPr>
          <a:xfrm flipH="1">
            <a:off x="3630707" y="3003955"/>
            <a:ext cx="1185742" cy="0"/>
          </a:xfrm>
          <a:prstGeom prst="line">
            <a:avLst/>
          </a:prstGeom>
          <a:ln w="3810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48" name="直接连接符 147"/>
          <p:cNvCxnSpPr/>
          <p:nvPr/>
        </p:nvCxnSpPr>
        <p:spPr>
          <a:xfrm flipH="1">
            <a:off x="3643064" y="2039838"/>
            <a:ext cx="1185742" cy="0"/>
          </a:xfrm>
          <a:prstGeom prst="line">
            <a:avLst/>
          </a:prstGeom>
          <a:ln w="38100">
            <a:solidFill>
              <a:srgbClr val="C0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9" name="直接连接符 148"/>
          <p:cNvCxnSpPr/>
          <p:nvPr/>
        </p:nvCxnSpPr>
        <p:spPr>
          <a:xfrm flipH="1">
            <a:off x="3643064" y="1070569"/>
            <a:ext cx="1185742" cy="0"/>
          </a:xfrm>
          <a:prstGeom prst="line">
            <a:avLst/>
          </a:prstGeom>
          <a:ln w="38100">
            <a:solidFill>
              <a:srgbClr val="C0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2" name="灯片编号占位符 1">
            <a:extLst>
              <a:ext uri="{FF2B5EF4-FFF2-40B4-BE49-F238E27FC236}">
                <a16:creationId xmlns:a16="http://schemas.microsoft.com/office/drawing/2014/main" id="{DED14F83-43A7-477F-98FB-A81746D193EB}"/>
              </a:ext>
            </a:extLst>
          </p:cNvPr>
          <p:cNvSpPr>
            <a:spLocks noGrp="1"/>
          </p:cNvSpPr>
          <p:nvPr>
            <p:ph type="sldNum" sz="quarter" idx="12"/>
          </p:nvPr>
        </p:nvSpPr>
        <p:spPr/>
        <p:txBody>
          <a:bodyPr/>
          <a:lstStyle/>
          <a:p>
            <a:fld id="{C485880C-E2C3-4DAB-AE74-D9BE691626AC}" type="slidenum">
              <a:rPr lang="zh-CN" altLang="en-US" smtClean="0"/>
              <a:pPr/>
              <a:t>127</a:t>
            </a:fld>
            <a:endParaRPr lang="zh-CN" altLang="en-US"/>
          </a:p>
        </p:txBody>
      </p:sp>
    </p:spTree>
    <p:extLst>
      <p:ext uri="{BB962C8B-B14F-4D97-AF65-F5344CB8AC3E}">
        <p14:creationId xmlns:p14="http://schemas.microsoft.com/office/powerpoint/2010/main" val="1294056433"/>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2000"/>
                                  </p:stCondLst>
                                  <p:childTnLst>
                                    <p:set>
                                      <p:cBhvr>
                                        <p:cTn id="6" dur="1" fill="hold">
                                          <p:stCondLst>
                                            <p:cond delay="0"/>
                                          </p:stCondLst>
                                        </p:cTn>
                                        <p:tgtEl>
                                          <p:spTgt spid="147"/>
                                        </p:tgtEl>
                                        <p:attrNameLst>
                                          <p:attrName>style.visibility</p:attrName>
                                        </p:attrNameLst>
                                      </p:cBhvr>
                                      <p:to>
                                        <p:strVal val="visible"/>
                                      </p:to>
                                    </p:set>
                                    <p:animEffect transition="in" filter="wipe(right)">
                                      <p:cBhvr>
                                        <p:cTn id="7" dur="1000"/>
                                        <p:tgtEl>
                                          <p:spTgt spid="147"/>
                                        </p:tgtEl>
                                      </p:cBhvr>
                                    </p:animEffect>
                                  </p:childTnLst>
                                </p:cTn>
                              </p:par>
                            </p:childTnLst>
                          </p:cTn>
                        </p:par>
                        <p:par>
                          <p:cTn id="8" fill="hold">
                            <p:stCondLst>
                              <p:cond delay="3000"/>
                            </p:stCondLst>
                            <p:childTnLst>
                              <p:par>
                                <p:cTn id="9" presetID="22" presetClass="entr" presetSubtype="8" fill="hold" nodeType="afterEffect">
                                  <p:stCondLst>
                                    <p:cond delay="0"/>
                                  </p:stCondLst>
                                  <p:childTnLst>
                                    <p:set>
                                      <p:cBhvr>
                                        <p:cTn id="10" dur="1" fill="hold">
                                          <p:stCondLst>
                                            <p:cond delay="0"/>
                                          </p:stCondLst>
                                        </p:cTn>
                                        <p:tgtEl>
                                          <p:spTgt spid="148"/>
                                        </p:tgtEl>
                                        <p:attrNameLst>
                                          <p:attrName>style.visibility</p:attrName>
                                        </p:attrNameLst>
                                      </p:cBhvr>
                                      <p:to>
                                        <p:strVal val="visible"/>
                                      </p:to>
                                    </p:set>
                                    <p:animEffect transition="in" filter="wipe(left)">
                                      <p:cBhvr>
                                        <p:cTn id="11" dur="1000"/>
                                        <p:tgtEl>
                                          <p:spTgt spid="148"/>
                                        </p:tgtEl>
                                      </p:cBhvr>
                                    </p:animEffect>
                                  </p:childTnLst>
                                </p:cTn>
                              </p:par>
                              <p:par>
                                <p:cTn id="12" presetID="22" presetClass="entr" presetSubtype="8" fill="hold" nodeType="withEffect">
                                  <p:stCondLst>
                                    <p:cond delay="0"/>
                                  </p:stCondLst>
                                  <p:childTnLst>
                                    <p:set>
                                      <p:cBhvr>
                                        <p:cTn id="13" dur="1" fill="hold">
                                          <p:stCondLst>
                                            <p:cond delay="0"/>
                                          </p:stCondLst>
                                        </p:cTn>
                                        <p:tgtEl>
                                          <p:spTgt spid="149"/>
                                        </p:tgtEl>
                                        <p:attrNameLst>
                                          <p:attrName>style.visibility</p:attrName>
                                        </p:attrNameLst>
                                      </p:cBhvr>
                                      <p:to>
                                        <p:strVal val="visible"/>
                                      </p:to>
                                    </p:set>
                                    <p:animEffect transition="in" filter="wipe(left)">
                                      <p:cBhvr>
                                        <p:cTn id="14" dur="1000"/>
                                        <p:tgtEl>
                                          <p:spTgt spid="1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AutoShape 5"/>
          <p:cNvSpPr>
            <a:spLocks noChangeArrowheads="1"/>
          </p:cNvSpPr>
          <p:nvPr/>
        </p:nvSpPr>
        <p:spPr bwMode="auto">
          <a:xfrm>
            <a:off x="502919" y="636538"/>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4" name="Rectangle 6"/>
          <p:cNvSpPr>
            <a:spLocks noChangeArrowheads="1"/>
          </p:cNvSpPr>
          <p:nvPr/>
        </p:nvSpPr>
        <p:spPr bwMode="auto">
          <a:xfrm>
            <a:off x="3577060" y="613448"/>
            <a:ext cx="198002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虚拟局域网优点</a:t>
            </a:r>
            <a:endParaRPr lang="fr-FR" altLang="zh-CN" sz="2000" b="1" dirty="0">
              <a:solidFill>
                <a:schemeClr val="bg1"/>
              </a:solidFill>
              <a:latin typeface="微软雅黑" pitchFamily="34" charset="-122"/>
              <a:ea typeface="微软雅黑" pitchFamily="34" charset="-122"/>
            </a:endParaRPr>
          </a:p>
        </p:txBody>
      </p:sp>
      <p:sp>
        <p:nvSpPr>
          <p:cNvPr id="5" name="Rectangle 46"/>
          <p:cNvSpPr>
            <a:spLocks noChangeArrowheads="1"/>
          </p:cNvSpPr>
          <p:nvPr/>
        </p:nvSpPr>
        <p:spPr bwMode="auto">
          <a:xfrm>
            <a:off x="515277" y="1001201"/>
            <a:ext cx="8116658" cy="22082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虚拟局域网（</a:t>
            </a:r>
            <a:r>
              <a:rPr lang="en-US" altLang="zh-CN" sz="2000" b="1" dirty="0">
                <a:latin typeface="微软雅黑" pitchFamily="34" charset="-122"/>
                <a:ea typeface="微软雅黑" pitchFamily="34" charset="-122"/>
              </a:rPr>
              <a:t>VLAN</a:t>
            </a:r>
            <a:r>
              <a:rPr lang="zh-CN" altLang="en-US" sz="2000" b="1" dirty="0">
                <a:latin typeface="微软雅黑" pitchFamily="34" charset="-122"/>
                <a:ea typeface="微软雅黑" pitchFamily="34" charset="-122"/>
              </a:rPr>
              <a:t>）技术具有以下主要优点：</a:t>
            </a:r>
            <a:endParaRPr lang="en-US" altLang="zh-CN" sz="2000" b="1" dirty="0">
              <a:latin typeface="微软雅黑" pitchFamily="34" charset="-122"/>
              <a:ea typeface="微软雅黑" pitchFamily="34" charset="-122"/>
            </a:endParaRPr>
          </a:p>
          <a:p>
            <a:pPr marL="720725" indent="-360363" eaLnBrk="0" hangingPunct="0">
              <a:lnSpc>
                <a:spcPts val="3300"/>
              </a:lnSpc>
              <a:buClr>
                <a:srgbClr val="990099"/>
              </a:buClr>
              <a:buFont typeface="+mj-lt"/>
              <a:buAutoNum type="arabicPeriod"/>
            </a:pPr>
            <a:r>
              <a:rPr lang="zh-CN" altLang="en-US" sz="2000" b="1" dirty="0">
                <a:latin typeface="微软雅黑" pitchFamily="34" charset="-122"/>
                <a:ea typeface="微软雅黑" pitchFamily="34" charset="-122"/>
              </a:rPr>
              <a:t>改善了性能</a:t>
            </a:r>
            <a:endParaRPr lang="en-US" altLang="zh-CN" sz="2000" b="1" dirty="0">
              <a:latin typeface="微软雅黑" pitchFamily="34" charset="-122"/>
              <a:ea typeface="微软雅黑" pitchFamily="34" charset="-122"/>
            </a:endParaRPr>
          </a:p>
          <a:p>
            <a:pPr marL="720725" indent="-360363" eaLnBrk="0" hangingPunct="0">
              <a:lnSpc>
                <a:spcPts val="3300"/>
              </a:lnSpc>
              <a:buClr>
                <a:srgbClr val="990099"/>
              </a:buClr>
              <a:buFont typeface="+mj-lt"/>
              <a:buAutoNum type="arabicPeriod"/>
            </a:pPr>
            <a:r>
              <a:rPr lang="zh-CN" altLang="en-US" sz="2000" b="1" dirty="0">
                <a:latin typeface="微软雅黑" pitchFamily="34" charset="-122"/>
                <a:ea typeface="微软雅黑" pitchFamily="34" charset="-122"/>
              </a:rPr>
              <a:t>简化了管理</a:t>
            </a:r>
            <a:endParaRPr lang="en-US" altLang="zh-CN" sz="2000" b="1" dirty="0">
              <a:latin typeface="微软雅黑" pitchFamily="34" charset="-122"/>
              <a:ea typeface="微软雅黑" pitchFamily="34" charset="-122"/>
            </a:endParaRPr>
          </a:p>
          <a:p>
            <a:pPr marL="720725" indent="-360363" eaLnBrk="0" hangingPunct="0">
              <a:lnSpc>
                <a:spcPts val="3300"/>
              </a:lnSpc>
              <a:buClr>
                <a:srgbClr val="990099"/>
              </a:buClr>
              <a:buFont typeface="+mj-lt"/>
              <a:buAutoNum type="arabicPeriod"/>
            </a:pPr>
            <a:r>
              <a:rPr lang="zh-CN" altLang="en-US" sz="2000" b="1" dirty="0">
                <a:latin typeface="微软雅黑" pitchFamily="34" charset="-122"/>
                <a:ea typeface="微软雅黑" pitchFamily="34" charset="-122"/>
              </a:rPr>
              <a:t>降低了成本</a:t>
            </a:r>
            <a:endParaRPr lang="en-US" altLang="zh-CN" sz="2000" b="1" dirty="0">
              <a:latin typeface="微软雅黑" pitchFamily="34" charset="-122"/>
              <a:ea typeface="微软雅黑" pitchFamily="34" charset="-122"/>
            </a:endParaRPr>
          </a:p>
          <a:p>
            <a:pPr marL="720725" indent="-360363" eaLnBrk="0" hangingPunct="0">
              <a:lnSpc>
                <a:spcPts val="3300"/>
              </a:lnSpc>
              <a:buClr>
                <a:srgbClr val="990099"/>
              </a:buClr>
              <a:buFont typeface="+mj-lt"/>
              <a:buAutoNum type="arabicPeriod"/>
            </a:pPr>
            <a:r>
              <a:rPr lang="zh-CN" altLang="en-US" sz="2000" b="1" dirty="0">
                <a:latin typeface="微软雅黑" pitchFamily="34" charset="-122"/>
                <a:ea typeface="微软雅黑" pitchFamily="34" charset="-122"/>
              </a:rPr>
              <a:t>改善了安全性</a:t>
            </a:r>
          </a:p>
        </p:txBody>
      </p:sp>
      <p:sp>
        <p:nvSpPr>
          <p:cNvPr id="2" name="灯片编号占位符 1">
            <a:extLst>
              <a:ext uri="{FF2B5EF4-FFF2-40B4-BE49-F238E27FC236}">
                <a16:creationId xmlns:a16="http://schemas.microsoft.com/office/drawing/2014/main" id="{912CB1D5-AAB8-4C5F-A3A5-A9628D020D26}"/>
              </a:ext>
            </a:extLst>
          </p:cNvPr>
          <p:cNvSpPr>
            <a:spLocks noGrp="1"/>
          </p:cNvSpPr>
          <p:nvPr>
            <p:ph type="sldNum" sz="quarter" idx="12"/>
          </p:nvPr>
        </p:nvSpPr>
        <p:spPr/>
        <p:txBody>
          <a:bodyPr/>
          <a:lstStyle/>
          <a:p>
            <a:fld id="{C485880C-E2C3-4DAB-AE74-D9BE691626AC}" type="slidenum">
              <a:rPr lang="zh-CN" altLang="en-US" smtClean="0"/>
              <a:pPr/>
              <a:t>128</a:t>
            </a:fld>
            <a:endParaRPr lang="zh-CN" altLang="en-US"/>
          </a:p>
        </p:txBody>
      </p:sp>
    </p:spTree>
    <p:extLst>
      <p:ext uri="{BB962C8B-B14F-4D97-AF65-F5344CB8AC3E}">
        <p14:creationId xmlns:p14="http://schemas.microsoft.com/office/powerpoint/2010/main" val="527745858"/>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AutoShape 5"/>
          <p:cNvSpPr>
            <a:spLocks noChangeArrowheads="1"/>
          </p:cNvSpPr>
          <p:nvPr/>
        </p:nvSpPr>
        <p:spPr bwMode="auto">
          <a:xfrm>
            <a:off x="502919" y="637313"/>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4" name="Rectangle 6"/>
          <p:cNvSpPr>
            <a:spLocks noChangeArrowheads="1"/>
          </p:cNvSpPr>
          <p:nvPr/>
        </p:nvSpPr>
        <p:spPr bwMode="auto">
          <a:xfrm>
            <a:off x="3192339" y="614223"/>
            <a:ext cx="274947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划分虚拟局域网的方法</a:t>
            </a:r>
            <a:endParaRPr lang="fr-FR" altLang="zh-CN" sz="2000" b="1" dirty="0">
              <a:solidFill>
                <a:schemeClr val="bg1"/>
              </a:solidFill>
              <a:latin typeface="微软雅黑" pitchFamily="34" charset="-122"/>
              <a:ea typeface="微软雅黑" pitchFamily="34" charset="-122"/>
            </a:endParaRPr>
          </a:p>
        </p:txBody>
      </p:sp>
      <p:sp>
        <p:nvSpPr>
          <p:cNvPr id="5" name="Rectangle 46"/>
          <p:cNvSpPr>
            <a:spLocks noChangeArrowheads="1"/>
          </p:cNvSpPr>
          <p:nvPr/>
        </p:nvSpPr>
        <p:spPr bwMode="auto">
          <a:xfrm>
            <a:off x="515277" y="1001976"/>
            <a:ext cx="8116658" cy="22082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基于交换机端口</a:t>
            </a: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基于计算机网卡的 </a:t>
            </a:r>
            <a:r>
              <a:rPr lang="en-US" altLang="zh-CN" sz="2000" b="1" dirty="0">
                <a:latin typeface="微软雅黑" pitchFamily="34" charset="-122"/>
                <a:ea typeface="微软雅黑" pitchFamily="34" charset="-122"/>
              </a:rPr>
              <a:t>MAC </a:t>
            </a:r>
            <a:r>
              <a:rPr lang="zh-CN" altLang="en-US" sz="2000" b="1" dirty="0">
                <a:latin typeface="微软雅黑" pitchFamily="34" charset="-122"/>
                <a:ea typeface="微软雅黑" pitchFamily="34" charset="-122"/>
              </a:rPr>
              <a:t>地址</a:t>
            </a: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基于协议类型</a:t>
            </a: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基于 </a:t>
            </a:r>
            <a:r>
              <a:rPr lang="en-US" altLang="zh-CN" sz="2000" b="1" dirty="0">
                <a:latin typeface="微软雅黑" pitchFamily="34" charset="-122"/>
                <a:ea typeface="微软雅黑" pitchFamily="34" charset="-122"/>
              </a:rPr>
              <a:t>IP </a:t>
            </a:r>
            <a:r>
              <a:rPr lang="zh-CN" altLang="en-US" sz="2000" b="1" dirty="0">
                <a:latin typeface="微软雅黑" pitchFamily="34" charset="-122"/>
                <a:ea typeface="微软雅黑" pitchFamily="34" charset="-122"/>
              </a:rPr>
              <a:t>子网地址</a:t>
            </a: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基于高层应用或服务</a:t>
            </a:r>
          </a:p>
        </p:txBody>
      </p:sp>
      <p:sp>
        <p:nvSpPr>
          <p:cNvPr id="2" name="灯片编号占位符 1">
            <a:extLst>
              <a:ext uri="{FF2B5EF4-FFF2-40B4-BE49-F238E27FC236}">
                <a16:creationId xmlns:a16="http://schemas.microsoft.com/office/drawing/2014/main" id="{9842BDE1-887B-41D9-BAF7-BC87F701AE3E}"/>
              </a:ext>
            </a:extLst>
          </p:cNvPr>
          <p:cNvSpPr>
            <a:spLocks noGrp="1"/>
          </p:cNvSpPr>
          <p:nvPr>
            <p:ph type="sldNum" sz="quarter" idx="12"/>
          </p:nvPr>
        </p:nvSpPr>
        <p:spPr/>
        <p:txBody>
          <a:bodyPr/>
          <a:lstStyle/>
          <a:p>
            <a:fld id="{C485880C-E2C3-4DAB-AE74-D9BE691626AC}" type="slidenum">
              <a:rPr lang="zh-CN" altLang="en-US" smtClean="0"/>
              <a:pPr/>
              <a:t>129</a:t>
            </a:fld>
            <a:endParaRPr lang="zh-CN" altLang="en-US"/>
          </a:p>
        </p:txBody>
      </p:sp>
    </p:spTree>
    <p:extLst>
      <p:ext uri="{BB962C8B-B14F-4D97-AF65-F5344CB8AC3E}">
        <p14:creationId xmlns:p14="http://schemas.microsoft.com/office/powerpoint/2010/main" val="2754634067"/>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466345" y="620823"/>
            <a:ext cx="8129015" cy="388721"/>
          </a:xfrm>
          <a:prstGeom prst="roundRect">
            <a:avLst>
              <a:gd name="adj" fmla="val 16667"/>
            </a:avLst>
          </a:prstGeom>
          <a:solidFill>
            <a:srgbClr val="0089FA"/>
          </a:solidFill>
          <a:ln>
            <a:noFill/>
          </a:ln>
          <a:effectLst/>
          <a:extLst/>
        </p:spPr>
        <p:txBody>
          <a:bodyPr wrap="none" anchor="ctr"/>
          <a:lstStyle/>
          <a:p>
            <a:endParaRPr lang="zh-CN" altLang="en-US"/>
          </a:p>
        </p:txBody>
      </p:sp>
      <p:sp>
        <p:nvSpPr>
          <p:cNvPr id="3" name="Rectangle 6"/>
          <p:cNvSpPr>
            <a:spLocks noChangeArrowheads="1"/>
          </p:cNvSpPr>
          <p:nvPr/>
        </p:nvSpPr>
        <p:spPr bwMode="auto">
          <a:xfrm>
            <a:off x="3047385" y="578552"/>
            <a:ext cx="304923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3.1.2  </a:t>
            </a:r>
            <a:r>
              <a:rPr lang="zh-CN" altLang="en-US" sz="2400" b="1" dirty="0">
                <a:solidFill>
                  <a:schemeClr val="bg1"/>
                </a:solidFill>
                <a:latin typeface="微软雅黑" pitchFamily="34" charset="-122"/>
                <a:ea typeface="微软雅黑" pitchFamily="34" charset="-122"/>
              </a:rPr>
              <a:t>三个基本问题 </a:t>
            </a:r>
          </a:p>
        </p:txBody>
      </p:sp>
      <p:sp>
        <p:nvSpPr>
          <p:cNvPr id="4" name="Rectangle 8"/>
          <p:cNvSpPr>
            <a:spLocks noChangeArrowheads="1"/>
          </p:cNvSpPr>
          <p:nvPr/>
        </p:nvSpPr>
        <p:spPr bwMode="auto">
          <a:xfrm>
            <a:off x="466345" y="1014452"/>
            <a:ext cx="8129015" cy="13619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442913" indent="-342900">
              <a:lnSpc>
                <a:spcPts val="3300"/>
              </a:lnSpc>
              <a:buClr>
                <a:srgbClr val="7030A0"/>
              </a:buClr>
              <a:buFont typeface="+mj-lt"/>
              <a:buAutoNum type="arabicPeriod"/>
            </a:pPr>
            <a:r>
              <a:rPr lang="zh-CN" altLang="en-US" sz="2000" b="1" dirty="0">
                <a:latin typeface="微软雅黑" pitchFamily="34" charset="-122"/>
                <a:ea typeface="微软雅黑" pitchFamily="34" charset="-122"/>
              </a:rPr>
              <a:t>封装成帧</a:t>
            </a:r>
          </a:p>
          <a:p>
            <a:pPr marL="442913" indent="-342900">
              <a:lnSpc>
                <a:spcPts val="3300"/>
              </a:lnSpc>
              <a:buClr>
                <a:srgbClr val="7030A0"/>
              </a:buClr>
              <a:buFont typeface="+mj-lt"/>
              <a:buAutoNum type="arabicPeriod"/>
            </a:pPr>
            <a:r>
              <a:rPr lang="zh-CN" altLang="en-US" sz="2000" b="1" dirty="0">
                <a:latin typeface="微软雅黑" pitchFamily="34" charset="-122"/>
                <a:ea typeface="微软雅黑" pitchFamily="34" charset="-122"/>
              </a:rPr>
              <a:t>透明传输</a:t>
            </a:r>
          </a:p>
          <a:p>
            <a:pPr marL="442913" indent="-342900">
              <a:lnSpc>
                <a:spcPts val="3300"/>
              </a:lnSpc>
              <a:buClr>
                <a:srgbClr val="7030A0"/>
              </a:buClr>
              <a:buFont typeface="+mj-lt"/>
              <a:buAutoNum type="arabicPeriod"/>
            </a:pPr>
            <a:r>
              <a:rPr lang="zh-CN" altLang="en-US" sz="2000" b="1" dirty="0">
                <a:latin typeface="微软雅黑" pitchFamily="34" charset="-122"/>
                <a:ea typeface="微软雅黑" pitchFamily="34" charset="-122"/>
              </a:rPr>
              <a:t>差错控制 </a:t>
            </a:r>
          </a:p>
        </p:txBody>
      </p:sp>
      <p:sp>
        <p:nvSpPr>
          <p:cNvPr id="5" name="灯片编号占位符 4">
            <a:extLst>
              <a:ext uri="{FF2B5EF4-FFF2-40B4-BE49-F238E27FC236}">
                <a16:creationId xmlns:a16="http://schemas.microsoft.com/office/drawing/2014/main" id="{43A9ACD9-B968-4087-92EF-32E8A74657EE}"/>
              </a:ext>
            </a:extLst>
          </p:cNvPr>
          <p:cNvSpPr>
            <a:spLocks noGrp="1"/>
          </p:cNvSpPr>
          <p:nvPr>
            <p:ph type="sldNum" sz="quarter" idx="12"/>
          </p:nvPr>
        </p:nvSpPr>
        <p:spPr/>
        <p:txBody>
          <a:bodyPr/>
          <a:lstStyle/>
          <a:p>
            <a:fld id="{C485880C-E2C3-4DAB-AE74-D9BE691626AC}" type="slidenum">
              <a:rPr lang="zh-CN" altLang="en-US" smtClean="0"/>
              <a:pPr/>
              <a:t>13</a:t>
            </a:fld>
            <a:endParaRPr lang="zh-CN" altLang="en-US"/>
          </a:p>
        </p:txBody>
      </p:sp>
    </p:spTree>
    <p:extLst>
      <p:ext uri="{BB962C8B-B14F-4D97-AF65-F5344CB8AC3E}">
        <p14:creationId xmlns:p14="http://schemas.microsoft.com/office/powerpoint/2010/main" val="300068122"/>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AutoShape 5"/>
          <p:cNvSpPr>
            <a:spLocks noChangeArrowheads="1"/>
          </p:cNvSpPr>
          <p:nvPr/>
        </p:nvSpPr>
        <p:spPr bwMode="auto">
          <a:xfrm>
            <a:off x="502919" y="641116"/>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4" name="Rectangle 6"/>
          <p:cNvSpPr>
            <a:spLocks noChangeArrowheads="1"/>
          </p:cNvSpPr>
          <p:nvPr/>
        </p:nvSpPr>
        <p:spPr bwMode="auto">
          <a:xfrm>
            <a:off x="3192339" y="618026"/>
            <a:ext cx="274947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基于交换机端口的方法</a:t>
            </a:r>
            <a:endParaRPr lang="fr-FR" altLang="zh-CN" sz="2000" b="1" dirty="0">
              <a:solidFill>
                <a:schemeClr val="bg1"/>
              </a:solidFill>
              <a:latin typeface="微软雅黑" pitchFamily="34" charset="-122"/>
              <a:ea typeface="微软雅黑" pitchFamily="34" charset="-122"/>
            </a:endParaRPr>
          </a:p>
        </p:txBody>
      </p:sp>
      <p:sp>
        <p:nvSpPr>
          <p:cNvPr id="5" name="Rectangle 46"/>
          <p:cNvSpPr>
            <a:spLocks noChangeArrowheads="1"/>
          </p:cNvSpPr>
          <p:nvPr/>
        </p:nvSpPr>
        <p:spPr bwMode="auto">
          <a:xfrm>
            <a:off x="515277" y="1005779"/>
            <a:ext cx="8116658" cy="13619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最简单、也是最常用的方法。</a:t>
            </a:r>
            <a:endParaRPr lang="en-US" altLang="zh-CN" sz="2000" b="1" dirty="0">
              <a:latin typeface="微软雅黑" pitchFamily="34" charset="-122"/>
              <a:ea typeface="微软雅黑" pitchFamily="34" charset="-122"/>
            </a:endParaRP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属于在第 </a:t>
            </a:r>
            <a:r>
              <a:rPr lang="en-US" altLang="zh-CN" sz="2000" b="1" dirty="0">
                <a:latin typeface="微软雅黑" pitchFamily="34" charset="-122"/>
                <a:ea typeface="微软雅黑" pitchFamily="34" charset="-122"/>
              </a:rPr>
              <a:t>1 </a:t>
            </a:r>
            <a:r>
              <a:rPr lang="zh-CN" altLang="en-US" sz="2000" b="1" dirty="0">
                <a:latin typeface="微软雅黑" pitchFamily="34" charset="-122"/>
                <a:ea typeface="微软雅黑" pitchFamily="34" charset="-122"/>
              </a:rPr>
              <a:t>层划分虚拟局域网的方法。</a:t>
            </a:r>
            <a:endParaRPr lang="en-US" altLang="zh-CN" sz="2000" b="1" dirty="0">
              <a:latin typeface="微软雅黑" pitchFamily="34" charset="-122"/>
              <a:ea typeface="微软雅黑" pitchFamily="34" charset="-122"/>
            </a:endParaRPr>
          </a:p>
          <a:p>
            <a:pPr marL="342900" indent="-342900" eaLnBrk="0" hangingPunct="0">
              <a:lnSpc>
                <a:spcPts val="3300"/>
              </a:lnSpc>
              <a:buClr>
                <a:srgbClr val="0070C0"/>
              </a:buClr>
              <a:buFont typeface="Wingdings" pitchFamily="2" charset="2"/>
              <a:buChar char="l"/>
            </a:pPr>
            <a:r>
              <a:rPr lang="zh-CN" altLang="en-US" sz="2000" b="1" dirty="0">
                <a:solidFill>
                  <a:srgbClr val="C00000"/>
                </a:solidFill>
                <a:latin typeface="微软雅黑" pitchFamily="34" charset="-122"/>
                <a:ea typeface="微软雅黑" pitchFamily="34" charset="-122"/>
              </a:rPr>
              <a:t>缺点：</a:t>
            </a:r>
            <a:r>
              <a:rPr lang="zh-CN" altLang="en-US" sz="2000" b="1" dirty="0">
                <a:latin typeface="微软雅黑" pitchFamily="34" charset="-122"/>
                <a:ea typeface="微软雅黑" pitchFamily="34" charset="-122"/>
              </a:rPr>
              <a:t>不允许用户移动。</a:t>
            </a:r>
          </a:p>
        </p:txBody>
      </p:sp>
      <p:grpSp>
        <p:nvGrpSpPr>
          <p:cNvPr id="2" name="组合 1"/>
          <p:cNvGrpSpPr/>
          <p:nvPr/>
        </p:nvGrpSpPr>
        <p:grpSpPr>
          <a:xfrm>
            <a:off x="5257972" y="1322447"/>
            <a:ext cx="3081333" cy="2211718"/>
            <a:chOff x="4480268" y="1924108"/>
            <a:chExt cx="3081333" cy="2211718"/>
          </a:xfrm>
        </p:grpSpPr>
        <p:sp>
          <p:nvSpPr>
            <p:cNvPr id="13" name="Line 4"/>
            <p:cNvSpPr>
              <a:spLocks noChangeShapeType="1"/>
            </p:cNvSpPr>
            <p:nvPr/>
          </p:nvSpPr>
          <p:spPr bwMode="auto">
            <a:xfrm flipH="1">
              <a:off x="5103341" y="2517774"/>
              <a:ext cx="682396" cy="6858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 name="Line 5"/>
            <p:cNvSpPr>
              <a:spLocks noChangeShapeType="1"/>
            </p:cNvSpPr>
            <p:nvPr/>
          </p:nvSpPr>
          <p:spPr bwMode="auto">
            <a:xfrm>
              <a:off x="5956643" y="2517774"/>
              <a:ext cx="0" cy="99060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 name="Line 6"/>
            <p:cNvSpPr>
              <a:spLocks noChangeShapeType="1"/>
            </p:cNvSpPr>
            <p:nvPr/>
          </p:nvSpPr>
          <p:spPr bwMode="auto">
            <a:xfrm>
              <a:off x="6136615" y="2507474"/>
              <a:ext cx="994900" cy="1339454"/>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 name="Text Box 7"/>
            <p:cNvSpPr txBox="1">
              <a:spLocks noChangeArrowheads="1"/>
            </p:cNvSpPr>
            <p:nvPr/>
          </p:nvSpPr>
          <p:spPr bwMode="auto">
            <a:xfrm>
              <a:off x="4480268" y="3187699"/>
              <a:ext cx="97622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zh-CN" sz="1400" b="1" dirty="0">
                  <a:latin typeface="微软雅黑" pitchFamily="34" charset="-122"/>
                  <a:ea typeface="微软雅黑" pitchFamily="34" charset="-122"/>
                </a:rPr>
                <a:t>VLAN 10</a:t>
              </a:r>
            </a:p>
          </p:txBody>
        </p:sp>
        <p:sp>
          <p:nvSpPr>
            <p:cNvPr id="17" name="Text Box 8"/>
            <p:cNvSpPr txBox="1">
              <a:spLocks noChangeArrowheads="1"/>
            </p:cNvSpPr>
            <p:nvPr/>
          </p:nvSpPr>
          <p:spPr bwMode="auto">
            <a:xfrm>
              <a:off x="5347043" y="3508374"/>
              <a:ext cx="97622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zh-CN" sz="1400" b="1" dirty="0">
                  <a:latin typeface="微软雅黑" pitchFamily="34" charset="-122"/>
                  <a:ea typeface="微软雅黑" pitchFamily="34" charset="-122"/>
                </a:rPr>
                <a:t>VLAN 20</a:t>
              </a:r>
            </a:p>
          </p:txBody>
        </p:sp>
        <p:sp>
          <p:nvSpPr>
            <p:cNvPr id="18" name="Text Box 9"/>
            <p:cNvSpPr txBox="1">
              <a:spLocks noChangeArrowheads="1"/>
            </p:cNvSpPr>
            <p:nvPr/>
          </p:nvSpPr>
          <p:spPr bwMode="auto">
            <a:xfrm>
              <a:off x="6585372" y="3828049"/>
              <a:ext cx="97622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zh-CN" sz="1400" b="1" dirty="0">
                  <a:latin typeface="微软雅黑" pitchFamily="34" charset="-122"/>
                  <a:ea typeface="微软雅黑" pitchFamily="34" charset="-122"/>
                </a:rPr>
                <a:t>VLAN 30</a:t>
              </a:r>
            </a:p>
          </p:txBody>
        </p:sp>
        <p:grpSp>
          <p:nvGrpSpPr>
            <p:cNvPr id="6" name="组合 5"/>
            <p:cNvGrpSpPr/>
            <p:nvPr/>
          </p:nvGrpSpPr>
          <p:grpSpPr>
            <a:xfrm>
              <a:off x="5573980" y="1924108"/>
              <a:ext cx="760374" cy="669866"/>
              <a:chOff x="7065949" y="3613937"/>
              <a:chExt cx="630195" cy="561943"/>
            </a:xfrm>
          </p:grpSpPr>
          <p:sp>
            <p:nvSpPr>
              <p:cNvPr id="7" name="矩形 6"/>
              <p:cNvSpPr/>
              <p:nvPr/>
            </p:nvSpPr>
            <p:spPr>
              <a:xfrm>
                <a:off x="7065949" y="3613937"/>
                <a:ext cx="630195" cy="561943"/>
              </a:xfrm>
              <a:prstGeom prst="rect">
                <a:avLst/>
              </a:prstGeom>
              <a:solidFill>
                <a:srgbClr val="3399FF"/>
              </a:soli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
            <p:nvSpPr>
              <p:cNvPr id="8" name="右箭头 7"/>
              <p:cNvSpPr/>
              <p:nvPr/>
            </p:nvSpPr>
            <p:spPr>
              <a:xfrm>
                <a:off x="7355485" y="3667313"/>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右箭头 8"/>
              <p:cNvSpPr/>
              <p:nvPr/>
            </p:nvSpPr>
            <p:spPr>
              <a:xfrm>
                <a:off x="7355485" y="3880191"/>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右箭头 9"/>
              <p:cNvSpPr/>
              <p:nvPr/>
            </p:nvSpPr>
            <p:spPr>
              <a:xfrm flipH="1">
                <a:off x="7112099" y="3778526"/>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右箭头 10"/>
              <p:cNvSpPr/>
              <p:nvPr/>
            </p:nvSpPr>
            <p:spPr>
              <a:xfrm flipH="1">
                <a:off x="7112099" y="3979753"/>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4" name="Text Box 7"/>
            <p:cNvSpPr txBox="1">
              <a:spLocks noChangeArrowheads="1"/>
            </p:cNvSpPr>
            <p:nvPr/>
          </p:nvSpPr>
          <p:spPr bwMode="auto">
            <a:xfrm>
              <a:off x="5282504" y="2579559"/>
              <a:ext cx="29527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zh-CN" sz="1400" b="1" dirty="0">
                  <a:solidFill>
                    <a:srgbClr val="3333FF"/>
                  </a:solidFill>
                  <a:latin typeface="微软雅黑" pitchFamily="34" charset="-122"/>
                  <a:ea typeface="微软雅黑" pitchFamily="34" charset="-122"/>
                </a:rPr>
                <a:t>2</a:t>
              </a:r>
            </a:p>
          </p:txBody>
        </p:sp>
        <p:sp>
          <p:nvSpPr>
            <p:cNvPr id="25" name="Text Box 7"/>
            <p:cNvSpPr txBox="1">
              <a:spLocks noChangeArrowheads="1"/>
            </p:cNvSpPr>
            <p:nvPr/>
          </p:nvSpPr>
          <p:spPr bwMode="auto">
            <a:xfrm>
              <a:off x="5706006" y="2579559"/>
              <a:ext cx="29527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zh-CN" sz="1400" b="1" dirty="0">
                  <a:solidFill>
                    <a:srgbClr val="3333FF"/>
                  </a:solidFill>
                  <a:latin typeface="微软雅黑" pitchFamily="34" charset="-122"/>
                  <a:ea typeface="微软雅黑" pitchFamily="34" charset="-122"/>
                </a:rPr>
                <a:t>4</a:t>
              </a:r>
            </a:p>
          </p:txBody>
        </p:sp>
        <p:sp>
          <p:nvSpPr>
            <p:cNvPr id="26" name="Text Box 7"/>
            <p:cNvSpPr txBox="1">
              <a:spLocks noChangeArrowheads="1"/>
            </p:cNvSpPr>
            <p:nvPr/>
          </p:nvSpPr>
          <p:spPr bwMode="auto">
            <a:xfrm>
              <a:off x="6054685" y="2579559"/>
              <a:ext cx="29527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zh-CN" sz="1400" b="1" dirty="0">
                  <a:solidFill>
                    <a:srgbClr val="3333FF"/>
                  </a:solidFill>
                  <a:latin typeface="微软雅黑" pitchFamily="34" charset="-122"/>
                  <a:ea typeface="微软雅黑" pitchFamily="34" charset="-122"/>
                </a:rPr>
                <a:t>6</a:t>
              </a:r>
            </a:p>
          </p:txBody>
        </p:sp>
      </p:grpSp>
      <p:sp>
        <p:nvSpPr>
          <p:cNvPr id="3" name="灯片编号占位符 2">
            <a:extLst>
              <a:ext uri="{FF2B5EF4-FFF2-40B4-BE49-F238E27FC236}">
                <a16:creationId xmlns:a16="http://schemas.microsoft.com/office/drawing/2014/main" id="{6FF7BE49-8AD9-48FF-ACD1-554D17915B95}"/>
              </a:ext>
            </a:extLst>
          </p:cNvPr>
          <p:cNvSpPr>
            <a:spLocks noGrp="1"/>
          </p:cNvSpPr>
          <p:nvPr>
            <p:ph type="sldNum" sz="quarter" idx="12"/>
          </p:nvPr>
        </p:nvSpPr>
        <p:spPr/>
        <p:txBody>
          <a:bodyPr/>
          <a:lstStyle/>
          <a:p>
            <a:fld id="{C485880C-E2C3-4DAB-AE74-D9BE691626AC}" type="slidenum">
              <a:rPr lang="zh-CN" altLang="en-US" smtClean="0"/>
              <a:pPr/>
              <a:t>130</a:t>
            </a:fld>
            <a:endParaRPr lang="zh-CN" altLang="en-US"/>
          </a:p>
        </p:txBody>
      </p:sp>
    </p:spTree>
    <p:extLst>
      <p:ext uri="{BB962C8B-B14F-4D97-AF65-F5344CB8AC3E}">
        <p14:creationId xmlns:p14="http://schemas.microsoft.com/office/powerpoint/2010/main" val="2706440319"/>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AutoShape 5"/>
          <p:cNvSpPr>
            <a:spLocks noChangeArrowheads="1"/>
          </p:cNvSpPr>
          <p:nvPr/>
        </p:nvSpPr>
        <p:spPr bwMode="auto">
          <a:xfrm>
            <a:off x="502919" y="643980"/>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4" name="Rectangle 6"/>
          <p:cNvSpPr>
            <a:spLocks noChangeArrowheads="1"/>
          </p:cNvSpPr>
          <p:nvPr/>
        </p:nvSpPr>
        <p:spPr bwMode="auto">
          <a:xfrm>
            <a:off x="2417737" y="620890"/>
            <a:ext cx="429867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基于计算机网卡的 </a:t>
            </a:r>
            <a:r>
              <a:rPr lang="en-US" altLang="zh-CN" sz="2000" b="1" dirty="0">
                <a:solidFill>
                  <a:schemeClr val="bg1"/>
                </a:solidFill>
                <a:latin typeface="微软雅黑" pitchFamily="34" charset="-122"/>
                <a:ea typeface="微软雅黑" pitchFamily="34" charset="-122"/>
              </a:rPr>
              <a:t>MAC </a:t>
            </a:r>
            <a:r>
              <a:rPr lang="zh-CN" altLang="en-US" sz="2000" b="1" dirty="0">
                <a:solidFill>
                  <a:schemeClr val="bg1"/>
                </a:solidFill>
                <a:latin typeface="微软雅黑" pitchFamily="34" charset="-122"/>
                <a:ea typeface="微软雅黑" pitchFamily="34" charset="-122"/>
              </a:rPr>
              <a:t>地址的方法</a:t>
            </a:r>
            <a:endParaRPr lang="fr-FR" altLang="zh-CN" sz="2000" b="1" dirty="0">
              <a:solidFill>
                <a:schemeClr val="bg1"/>
              </a:solidFill>
              <a:latin typeface="微软雅黑" pitchFamily="34" charset="-122"/>
              <a:ea typeface="微软雅黑" pitchFamily="34" charset="-122"/>
            </a:endParaRPr>
          </a:p>
        </p:txBody>
      </p:sp>
      <p:sp>
        <p:nvSpPr>
          <p:cNvPr id="5" name="Rectangle 46"/>
          <p:cNvSpPr>
            <a:spLocks noChangeArrowheads="1"/>
          </p:cNvSpPr>
          <p:nvPr/>
        </p:nvSpPr>
        <p:spPr bwMode="auto">
          <a:xfrm>
            <a:off x="515277" y="990171"/>
            <a:ext cx="5935026" cy="26314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根据用户计算机的 </a:t>
            </a:r>
            <a:r>
              <a:rPr lang="en-US" altLang="zh-CN" sz="2000" b="1" dirty="0">
                <a:solidFill>
                  <a:srgbClr val="C00000"/>
                </a:solidFill>
                <a:latin typeface="微软雅黑" pitchFamily="34" charset="-122"/>
                <a:ea typeface="微软雅黑" pitchFamily="34" charset="-122"/>
              </a:rPr>
              <a:t>MAC </a:t>
            </a:r>
            <a:r>
              <a:rPr lang="zh-CN" altLang="en-US" sz="2000" b="1" dirty="0">
                <a:solidFill>
                  <a:srgbClr val="C00000"/>
                </a:solidFill>
                <a:latin typeface="微软雅黑" pitchFamily="34" charset="-122"/>
                <a:ea typeface="微软雅黑" pitchFamily="34" charset="-122"/>
              </a:rPr>
              <a:t>地址</a:t>
            </a:r>
            <a:r>
              <a:rPr lang="zh-CN" altLang="en-US" sz="2000" b="1" dirty="0">
                <a:latin typeface="微软雅黑" pitchFamily="34" charset="-122"/>
                <a:ea typeface="微软雅黑" pitchFamily="34" charset="-122"/>
              </a:rPr>
              <a:t>划分虚拟局域网。</a:t>
            </a:r>
            <a:endParaRPr lang="en-US" altLang="zh-CN" sz="2000" b="1" dirty="0">
              <a:latin typeface="微软雅黑" pitchFamily="34" charset="-122"/>
              <a:ea typeface="微软雅黑" pitchFamily="34" charset="-122"/>
            </a:endParaRP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属于在第 </a:t>
            </a:r>
            <a:r>
              <a:rPr lang="en-US" altLang="zh-CN" sz="2000" b="1" dirty="0">
                <a:latin typeface="微软雅黑" pitchFamily="34" charset="-122"/>
                <a:ea typeface="微软雅黑" pitchFamily="34" charset="-122"/>
              </a:rPr>
              <a:t>2 </a:t>
            </a:r>
            <a:r>
              <a:rPr lang="zh-CN" altLang="en-US" sz="2000" b="1" dirty="0">
                <a:latin typeface="微软雅黑" pitchFamily="34" charset="-122"/>
                <a:ea typeface="微软雅黑" pitchFamily="34" charset="-122"/>
              </a:rPr>
              <a:t>层划分虚拟局域网的方法。</a:t>
            </a:r>
            <a:endParaRPr lang="en-US" altLang="zh-CN" sz="2000" b="1" dirty="0">
              <a:latin typeface="微软雅黑" pitchFamily="34" charset="-122"/>
              <a:ea typeface="微软雅黑" pitchFamily="34" charset="-122"/>
            </a:endParaRP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允许用户移动。</a:t>
            </a:r>
            <a:endParaRPr lang="en-US" altLang="zh-CN" sz="2000" b="1" dirty="0">
              <a:latin typeface="微软雅黑" pitchFamily="34" charset="-122"/>
              <a:ea typeface="微软雅黑" pitchFamily="34" charset="-122"/>
            </a:endParaRPr>
          </a:p>
          <a:p>
            <a:pPr marL="342900" indent="-342900" eaLnBrk="0" hangingPunct="0">
              <a:lnSpc>
                <a:spcPts val="3300"/>
              </a:lnSpc>
              <a:buClr>
                <a:srgbClr val="0070C0"/>
              </a:buClr>
              <a:buFont typeface="Wingdings" pitchFamily="2" charset="2"/>
              <a:buChar char="l"/>
            </a:pPr>
            <a:r>
              <a:rPr lang="zh-CN" altLang="en-US" sz="2000" b="1" dirty="0">
                <a:solidFill>
                  <a:srgbClr val="C00000"/>
                </a:solidFill>
                <a:latin typeface="微软雅黑" pitchFamily="34" charset="-122"/>
                <a:ea typeface="微软雅黑" pitchFamily="34" charset="-122"/>
              </a:rPr>
              <a:t>缺点：</a:t>
            </a:r>
            <a:r>
              <a:rPr lang="zh-CN" altLang="en-US" sz="2000" b="1" dirty="0">
                <a:latin typeface="微软雅黑" pitchFamily="34" charset="-122"/>
                <a:ea typeface="微软雅黑" pitchFamily="34" charset="-122"/>
              </a:rPr>
              <a:t>需要输入和管理大量的 </a:t>
            </a:r>
            <a:r>
              <a:rPr lang="en-US" altLang="zh-CN" sz="2000" b="1" dirty="0">
                <a:latin typeface="微软雅黑" pitchFamily="34" charset="-122"/>
                <a:ea typeface="微软雅黑" pitchFamily="34" charset="-122"/>
              </a:rPr>
              <a:t>MAC </a:t>
            </a:r>
            <a:r>
              <a:rPr lang="zh-CN" altLang="en-US" sz="2000" b="1" dirty="0">
                <a:latin typeface="微软雅黑" pitchFamily="34" charset="-122"/>
                <a:ea typeface="微软雅黑" pitchFamily="34" charset="-122"/>
              </a:rPr>
              <a:t>地址。如果用户的 </a:t>
            </a:r>
            <a:r>
              <a:rPr lang="en-US" altLang="zh-CN" sz="2000" b="1" dirty="0">
                <a:latin typeface="微软雅黑" pitchFamily="34" charset="-122"/>
                <a:ea typeface="微软雅黑" pitchFamily="34" charset="-122"/>
              </a:rPr>
              <a:t>MAC </a:t>
            </a:r>
            <a:r>
              <a:rPr lang="zh-CN" altLang="en-US" sz="2000" b="1" dirty="0">
                <a:latin typeface="微软雅黑" pitchFamily="34" charset="-122"/>
                <a:ea typeface="微软雅黑" pitchFamily="34" charset="-122"/>
              </a:rPr>
              <a:t>地址改变了，则需要管理员重新配置</a:t>
            </a:r>
            <a:r>
              <a:rPr lang="en-US" altLang="zh-CN" sz="2000" b="1" dirty="0">
                <a:latin typeface="微软雅黑" pitchFamily="34" charset="-122"/>
                <a:ea typeface="微软雅黑" pitchFamily="34" charset="-122"/>
              </a:rPr>
              <a:t>VLAN</a:t>
            </a:r>
            <a:r>
              <a:rPr lang="zh-CN" altLang="en-US" sz="2000" b="1" dirty="0">
                <a:latin typeface="微软雅黑" pitchFamily="34" charset="-122"/>
                <a:ea typeface="微软雅黑" pitchFamily="34" charset="-122"/>
              </a:rPr>
              <a:t>。</a:t>
            </a:r>
          </a:p>
        </p:txBody>
      </p:sp>
      <p:grpSp>
        <p:nvGrpSpPr>
          <p:cNvPr id="4" name="组合 3"/>
          <p:cNvGrpSpPr/>
          <p:nvPr/>
        </p:nvGrpSpPr>
        <p:grpSpPr>
          <a:xfrm>
            <a:off x="5599418" y="1938032"/>
            <a:ext cx="2827892" cy="2240695"/>
            <a:chOff x="5599418" y="1929719"/>
            <a:chExt cx="2827892" cy="2240695"/>
          </a:xfrm>
        </p:grpSpPr>
        <p:sp>
          <p:nvSpPr>
            <p:cNvPr id="52" name="Line 4"/>
            <p:cNvSpPr>
              <a:spLocks noChangeShapeType="1"/>
            </p:cNvSpPr>
            <p:nvPr/>
          </p:nvSpPr>
          <p:spPr bwMode="auto">
            <a:xfrm flipH="1">
              <a:off x="6265393" y="2585169"/>
              <a:ext cx="528954" cy="788225"/>
            </a:xfrm>
            <a:prstGeom prst="line">
              <a:avLst/>
            </a:prstGeom>
            <a:noFill/>
            <a:ln w="38100">
              <a:solidFill>
                <a:srgbClr val="FF0000"/>
              </a:solidFill>
              <a:round/>
              <a:headEnd type="triangle" w="med" len="lg"/>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 name="Line 6"/>
            <p:cNvSpPr>
              <a:spLocks noChangeShapeType="1"/>
            </p:cNvSpPr>
            <p:nvPr/>
          </p:nvSpPr>
          <p:spPr bwMode="auto">
            <a:xfrm>
              <a:off x="7145224" y="2574869"/>
              <a:ext cx="640963" cy="930439"/>
            </a:xfrm>
            <a:prstGeom prst="line">
              <a:avLst/>
            </a:prstGeom>
            <a:noFill/>
            <a:ln w="38100">
              <a:solidFill>
                <a:srgbClr val="FF0000"/>
              </a:solidFill>
              <a:round/>
              <a:headEnd type="triangle" w="med" len="lg"/>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 name="Text Box 7"/>
            <p:cNvSpPr txBox="1">
              <a:spLocks noChangeArrowheads="1"/>
            </p:cNvSpPr>
            <p:nvPr/>
          </p:nvSpPr>
          <p:spPr bwMode="auto">
            <a:xfrm>
              <a:off x="5760900" y="3862637"/>
              <a:ext cx="97622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zh-CN" sz="1400" b="1" dirty="0">
                  <a:latin typeface="微软雅黑" pitchFamily="34" charset="-122"/>
                  <a:ea typeface="微软雅黑" pitchFamily="34" charset="-122"/>
                </a:rPr>
                <a:t>VLAN 10</a:t>
              </a:r>
            </a:p>
          </p:txBody>
        </p:sp>
        <p:sp>
          <p:nvSpPr>
            <p:cNvPr id="57" name="Text Box 9"/>
            <p:cNvSpPr txBox="1">
              <a:spLocks noChangeArrowheads="1"/>
            </p:cNvSpPr>
            <p:nvPr/>
          </p:nvSpPr>
          <p:spPr bwMode="auto">
            <a:xfrm>
              <a:off x="7359199" y="3833660"/>
              <a:ext cx="97622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zh-CN" sz="1400" b="1" dirty="0">
                  <a:latin typeface="微软雅黑" pitchFamily="34" charset="-122"/>
                  <a:ea typeface="微软雅黑" pitchFamily="34" charset="-122"/>
                </a:rPr>
                <a:t>VLAN 30</a:t>
              </a:r>
            </a:p>
          </p:txBody>
        </p:sp>
        <p:grpSp>
          <p:nvGrpSpPr>
            <p:cNvPr id="58" name="组合 57"/>
            <p:cNvGrpSpPr/>
            <p:nvPr/>
          </p:nvGrpSpPr>
          <p:grpSpPr>
            <a:xfrm>
              <a:off x="6582590" y="1929719"/>
              <a:ext cx="760374" cy="669866"/>
              <a:chOff x="7065949" y="3613937"/>
              <a:chExt cx="630195" cy="561943"/>
            </a:xfrm>
          </p:grpSpPr>
          <p:sp>
            <p:nvSpPr>
              <p:cNvPr id="62" name="矩形 61"/>
              <p:cNvSpPr/>
              <p:nvPr/>
            </p:nvSpPr>
            <p:spPr>
              <a:xfrm>
                <a:off x="7065949" y="3613937"/>
                <a:ext cx="630195" cy="561943"/>
              </a:xfrm>
              <a:prstGeom prst="rect">
                <a:avLst/>
              </a:prstGeom>
              <a:solidFill>
                <a:srgbClr val="3399FF"/>
              </a:soli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
            <p:nvSpPr>
              <p:cNvPr id="63" name="右箭头 62"/>
              <p:cNvSpPr/>
              <p:nvPr/>
            </p:nvSpPr>
            <p:spPr>
              <a:xfrm>
                <a:off x="7355485" y="3667313"/>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右箭头 63"/>
              <p:cNvSpPr/>
              <p:nvPr/>
            </p:nvSpPr>
            <p:spPr>
              <a:xfrm>
                <a:off x="7355485" y="3880191"/>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右箭头 64"/>
              <p:cNvSpPr/>
              <p:nvPr/>
            </p:nvSpPr>
            <p:spPr>
              <a:xfrm flipH="1">
                <a:off x="7112099" y="3778526"/>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右箭头 65"/>
              <p:cNvSpPr/>
              <p:nvPr/>
            </p:nvSpPr>
            <p:spPr>
              <a:xfrm flipH="1">
                <a:off x="7112099" y="3979753"/>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30" name="Picture 12"/>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99418" y="3198776"/>
              <a:ext cx="1282243" cy="644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Lst>
          </p:spPr>
        </p:pic>
        <p:sp>
          <p:nvSpPr>
            <p:cNvPr id="31" name="Text Box 19"/>
            <p:cNvSpPr txBox="1">
              <a:spLocks noChangeArrowheads="1"/>
            </p:cNvSpPr>
            <p:nvPr/>
          </p:nvSpPr>
          <p:spPr bwMode="auto">
            <a:xfrm>
              <a:off x="5954892" y="3250262"/>
              <a:ext cx="62100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en-US" altLang="zh-CN" sz="1400" b="1" dirty="0">
                  <a:latin typeface="微软雅黑" pitchFamily="34" charset="-122"/>
                  <a:ea typeface="微软雅黑" pitchFamily="34" charset="-122"/>
                </a:rPr>
                <a:t>MAC</a:t>
              </a:r>
            </a:p>
            <a:p>
              <a:pPr algn="ctr"/>
              <a:r>
                <a:rPr lang="zh-CN" altLang="en-US" sz="1400" b="1" dirty="0">
                  <a:latin typeface="微软雅黑" pitchFamily="34" charset="-122"/>
                  <a:ea typeface="微软雅黑" pitchFamily="34" charset="-122"/>
                </a:rPr>
                <a:t>地址</a:t>
              </a:r>
              <a:endParaRPr lang="en-US" altLang="zh-CN" sz="1400" b="1" dirty="0">
                <a:latin typeface="微软雅黑" pitchFamily="34" charset="-122"/>
                <a:ea typeface="微软雅黑" pitchFamily="34" charset="-122"/>
              </a:endParaRPr>
            </a:p>
          </p:txBody>
        </p:sp>
        <p:pic>
          <p:nvPicPr>
            <p:cNvPr id="32" name="Picture 12"/>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45067" y="3183154"/>
              <a:ext cx="1282243" cy="644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Lst>
          </p:spPr>
        </p:pic>
        <p:sp>
          <p:nvSpPr>
            <p:cNvPr id="67" name="Text Box 19"/>
            <p:cNvSpPr txBox="1">
              <a:spLocks noChangeArrowheads="1"/>
            </p:cNvSpPr>
            <p:nvPr/>
          </p:nvSpPr>
          <p:spPr bwMode="auto">
            <a:xfrm>
              <a:off x="7497709" y="3254816"/>
              <a:ext cx="62100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en-US" altLang="zh-CN" sz="1400" b="1" dirty="0">
                  <a:latin typeface="微软雅黑" pitchFamily="34" charset="-122"/>
                  <a:ea typeface="微软雅黑" pitchFamily="34" charset="-122"/>
                </a:rPr>
                <a:t>MAC</a:t>
              </a:r>
            </a:p>
            <a:p>
              <a:pPr algn="ctr"/>
              <a:r>
                <a:rPr lang="zh-CN" altLang="en-US" sz="1400" b="1" dirty="0">
                  <a:latin typeface="微软雅黑" pitchFamily="34" charset="-122"/>
                  <a:ea typeface="微软雅黑" pitchFamily="34" charset="-122"/>
                </a:rPr>
                <a:t>地址</a:t>
              </a:r>
              <a:endParaRPr lang="en-US" altLang="zh-CN" sz="1400" b="1" dirty="0">
                <a:latin typeface="微软雅黑" pitchFamily="34" charset="-122"/>
                <a:ea typeface="微软雅黑" pitchFamily="34" charset="-122"/>
              </a:endParaRPr>
            </a:p>
          </p:txBody>
        </p:sp>
      </p:grpSp>
      <p:graphicFrame>
        <p:nvGraphicFramePr>
          <p:cNvPr id="3" name="表格 2"/>
          <p:cNvGraphicFramePr>
            <a:graphicFrameLocks noGrp="1"/>
          </p:cNvGraphicFramePr>
          <p:nvPr>
            <p:extLst>
              <p:ext uri="{D42A27DB-BD31-4B8C-83A1-F6EECF244321}">
                <p14:modId xmlns:p14="http://schemas.microsoft.com/office/powerpoint/2010/main" val="2080910103"/>
              </p:ext>
            </p:extLst>
          </p:nvPr>
        </p:nvGraphicFramePr>
        <p:xfrm>
          <a:off x="2214914" y="3241799"/>
          <a:ext cx="3145735" cy="1219200"/>
        </p:xfrm>
        <a:graphic>
          <a:graphicData uri="http://schemas.openxmlformats.org/drawingml/2006/table">
            <a:tbl>
              <a:tblPr firstRow="1" bandRow="1">
                <a:tableStyleId>{5C22544A-7EE6-4342-B048-85BDC9FD1C3A}</a:tableStyleId>
              </a:tblPr>
              <a:tblGrid>
                <a:gridCol w="2207491">
                  <a:extLst>
                    <a:ext uri="{9D8B030D-6E8A-4147-A177-3AD203B41FA5}">
                      <a16:colId xmlns:a16="http://schemas.microsoft.com/office/drawing/2014/main" val="20000"/>
                    </a:ext>
                  </a:extLst>
                </a:gridCol>
                <a:gridCol w="938244">
                  <a:extLst>
                    <a:ext uri="{9D8B030D-6E8A-4147-A177-3AD203B41FA5}">
                      <a16:colId xmlns:a16="http://schemas.microsoft.com/office/drawing/2014/main" val="20001"/>
                    </a:ext>
                  </a:extLst>
                </a:gridCol>
              </a:tblGrid>
              <a:tr h="255185">
                <a:tc>
                  <a:txBody>
                    <a:bodyPr/>
                    <a:lstStyle/>
                    <a:p>
                      <a:pPr algn="ctr"/>
                      <a:r>
                        <a:rPr lang="en-US" altLang="zh-CN" sz="1400" b="1" dirty="0">
                          <a:solidFill>
                            <a:schemeClr val="tx1"/>
                          </a:solidFill>
                          <a:latin typeface="微软雅黑" pitchFamily="34" charset="-122"/>
                          <a:ea typeface="微软雅黑" pitchFamily="34" charset="-122"/>
                        </a:rPr>
                        <a:t>MAC </a:t>
                      </a:r>
                      <a:r>
                        <a:rPr lang="zh-CN" altLang="en-US" sz="1400" b="1" dirty="0">
                          <a:solidFill>
                            <a:schemeClr val="tx1"/>
                          </a:solidFill>
                          <a:latin typeface="微软雅黑" pitchFamily="34" charset="-122"/>
                          <a:ea typeface="微软雅黑" pitchFamily="34" charset="-122"/>
                        </a:rPr>
                        <a:t>地址</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FFFF"/>
                    </a:solidFill>
                  </a:tcPr>
                </a:tc>
                <a:tc>
                  <a:txBody>
                    <a:bodyPr/>
                    <a:lstStyle/>
                    <a:p>
                      <a:pPr algn="ctr"/>
                      <a:r>
                        <a:rPr lang="en-US" altLang="zh-CN" sz="1400" b="1" dirty="0">
                          <a:solidFill>
                            <a:schemeClr val="tx1"/>
                          </a:solidFill>
                          <a:latin typeface="微软雅黑" pitchFamily="34" charset="-122"/>
                          <a:ea typeface="微软雅黑" pitchFamily="34" charset="-122"/>
                        </a:rPr>
                        <a:t>VLAN</a:t>
                      </a:r>
                      <a:endParaRPr lang="zh-CN" altLang="en-US" sz="1400" b="1" dirty="0">
                        <a:solidFill>
                          <a:schemeClr val="tx1"/>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FFFF"/>
                    </a:solidFill>
                  </a:tcPr>
                </a:tc>
                <a:extLst>
                  <a:ext uri="{0D108BD9-81ED-4DB2-BD59-A6C34878D82A}">
                    <a16:rowId xmlns:a16="http://schemas.microsoft.com/office/drawing/2014/main" val="10000"/>
                  </a:ext>
                </a:extLst>
              </a:tr>
              <a:tr h="255185">
                <a:tc>
                  <a:txBody>
                    <a:bodyPr/>
                    <a:lstStyle/>
                    <a:p>
                      <a:pPr algn="ctr"/>
                      <a:r>
                        <a:rPr lang="en-US" altLang="zh-CN" sz="1400" b="1" dirty="0">
                          <a:solidFill>
                            <a:schemeClr val="tx1"/>
                          </a:solidFill>
                          <a:latin typeface="微软雅黑" pitchFamily="34" charset="-122"/>
                          <a:ea typeface="微软雅黑" pitchFamily="34" charset="-122"/>
                        </a:rPr>
                        <a:t>00-15-F5-CC-C8-14</a:t>
                      </a:r>
                      <a:endParaRPr lang="zh-CN" altLang="en-US" sz="1400" b="1" dirty="0">
                        <a:solidFill>
                          <a:schemeClr val="tx1"/>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400" b="1" dirty="0">
                          <a:solidFill>
                            <a:schemeClr val="tx1"/>
                          </a:solidFill>
                          <a:latin typeface="微软雅黑" pitchFamily="34" charset="-122"/>
                          <a:ea typeface="微软雅黑" pitchFamily="34" charset="-122"/>
                        </a:rPr>
                        <a:t>10</a:t>
                      </a:r>
                      <a:endParaRPr lang="zh-CN" altLang="en-US" sz="1400" b="1" dirty="0">
                        <a:solidFill>
                          <a:schemeClr val="tx1"/>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255185">
                <a:tc>
                  <a:txBody>
                    <a:bodyPr/>
                    <a:lstStyle/>
                    <a:p>
                      <a:pPr algn="ctr"/>
                      <a:r>
                        <a:rPr lang="en-US" altLang="zh-CN" sz="1400" b="1" dirty="0">
                          <a:solidFill>
                            <a:schemeClr val="tx1"/>
                          </a:solidFill>
                          <a:latin typeface="微软雅黑" pitchFamily="34" charset="-122"/>
                          <a:ea typeface="微软雅黑" pitchFamily="34" charset="-122"/>
                        </a:rPr>
                        <a:t>C0-AB-D5-00-18-F4</a:t>
                      </a:r>
                      <a:endParaRPr lang="zh-CN" altLang="en-US" sz="1400" b="1" dirty="0">
                        <a:solidFill>
                          <a:schemeClr val="tx1"/>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400" b="1" dirty="0">
                          <a:solidFill>
                            <a:schemeClr val="tx1"/>
                          </a:solidFill>
                          <a:latin typeface="微软雅黑" pitchFamily="34" charset="-122"/>
                          <a:ea typeface="微软雅黑" pitchFamily="34" charset="-122"/>
                        </a:rPr>
                        <a:t>10</a:t>
                      </a:r>
                      <a:endParaRPr lang="zh-CN" altLang="en-US" sz="1400" b="1" dirty="0">
                        <a:solidFill>
                          <a:schemeClr val="tx1"/>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255185">
                <a:tc>
                  <a:txBody>
                    <a:bodyPr/>
                    <a:lstStyle/>
                    <a:p>
                      <a:pPr algn="ctr"/>
                      <a:r>
                        <a:rPr lang="en-US" altLang="zh-CN" sz="1400" b="1" dirty="0">
                          <a:solidFill>
                            <a:schemeClr val="tx1"/>
                          </a:solidFill>
                          <a:latin typeface="微软雅黑" pitchFamily="34" charset="-122"/>
                          <a:ea typeface="微软雅黑" pitchFamily="34" charset="-122"/>
                        </a:rPr>
                        <a:t>C0-C5-18-DE-BC-E6</a:t>
                      </a:r>
                      <a:endParaRPr lang="zh-CN" altLang="en-US" sz="1400" b="1" dirty="0">
                        <a:solidFill>
                          <a:schemeClr val="tx1"/>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400" b="1" dirty="0">
                          <a:solidFill>
                            <a:schemeClr val="tx1"/>
                          </a:solidFill>
                          <a:latin typeface="微软雅黑" pitchFamily="34" charset="-122"/>
                          <a:ea typeface="微软雅黑" pitchFamily="34" charset="-122"/>
                        </a:rPr>
                        <a:t>30</a:t>
                      </a:r>
                      <a:endParaRPr lang="zh-CN" altLang="en-US" sz="1400" b="1" dirty="0">
                        <a:solidFill>
                          <a:schemeClr val="tx1"/>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sp>
        <p:nvSpPr>
          <p:cNvPr id="2" name="灯片编号占位符 1">
            <a:extLst>
              <a:ext uri="{FF2B5EF4-FFF2-40B4-BE49-F238E27FC236}">
                <a16:creationId xmlns:a16="http://schemas.microsoft.com/office/drawing/2014/main" id="{355E665F-2310-4810-8DF6-D099A7705547}"/>
              </a:ext>
            </a:extLst>
          </p:cNvPr>
          <p:cNvSpPr>
            <a:spLocks noGrp="1"/>
          </p:cNvSpPr>
          <p:nvPr>
            <p:ph type="sldNum" sz="quarter" idx="12"/>
          </p:nvPr>
        </p:nvSpPr>
        <p:spPr/>
        <p:txBody>
          <a:bodyPr/>
          <a:lstStyle/>
          <a:p>
            <a:fld id="{C485880C-E2C3-4DAB-AE74-D9BE691626AC}" type="slidenum">
              <a:rPr lang="zh-CN" altLang="en-US" smtClean="0"/>
              <a:pPr/>
              <a:t>131</a:t>
            </a:fld>
            <a:endParaRPr lang="zh-CN" altLang="en-US"/>
          </a:p>
        </p:txBody>
      </p:sp>
    </p:spTree>
    <p:extLst>
      <p:ext uri="{BB962C8B-B14F-4D97-AF65-F5344CB8AC3E}">
        <p14:creationId xmlns:p14="http://schemas.microsoft.com/office/powerpoint/2010/main" val="4106513723"/>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AutoShape 5"/>
          <p:cNvSpPr>
            <a:spLocks noChangeArrowheads="1"/>
          </p:cNvSpPr>
          <p:nvPr/>
        </p:nvSpPr>
        <p:spPr bwMode="auto">
          <a:xfrm>
            <a:off x="502919" y="637149"/>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4" name="Rectangle 6"/>
          <p:cNvSpPr>
            <a:spLocks noChangeArrowheads="1"/>
          </p:cNvSpPr>
          <p:nvPr/>
        </p:nvSpPr>
        <p:spPr bwMode="auto">
          <a:xfrm>
            <a:off x="3320580" y="614059"/>
            <a:ext cx="249299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基于协议类型的方法</a:t>
            </a:r>
            <a:endParaRPr lang="fr-FR" altLang="zh-CN" sz="2000" b="1" dirty="0">
              <a:solidFill>
                <a:schemeClr val="bg1"/>
              </a:solidFill>
              <a:latin typeface="微软雅黑" pitchFamily="34" charset="-122"/>
              <a:ea typeface="微软雅黑" pitchFamily="34" charset="-122"/>
            </a:endParaRPr>
          </a:p>
        </p:txBody>
      </p:sp>
      <p:sp>
        <p:nvSpPr>
          <p:cNvPr id="5" name="Rectangle 46"/>
          <p:cNvSpPr>
            <a:spLocks noChangeArrowheads="1"/>
          </p:cNvSpPr>
          <p:nvPr/>
        </p:nvSpPr>
        <p:spPr bwMode="auto">
          <a:xfrm>
            <a:off x="515277" y="1001812"/>
            <a:ext cx="5935026" cy="13619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根据以太网帧的第三个字段</a:t>
            </a:r>
            <a:r>
              <a:rPr lang="zh-CN" altLang="en-US" sz="2000" b="1" dirty="0">
                <a:solidFill>
                  <a:srgbClr val="C00000"/>
                </a:solidFill>
                <a:latin typeface="微软雅黑" pitchFamily="34" charset="-122"/>
                <a:ea typeface="微软雅黑" pitchFamily="34" charset="-122"/>
              </a:rPr>
              <a:t>“类型”</a:t>
            </a:r>
            <a:r>
              <a:rPr lang="zh-CN" altLang="en-US" sz="2000" b="1" dirty="0">
                <a:latin typeface="微软雅黑" pitchFamily="34" charset="-122"/>
                <a:ea typeface="微软雅黑" pitchFamily="34" charset="-122"/>
              </a:rPr>
              <a:t>确定该类型的协议属于哪一个虚拟局域网。</a:t>
            </a:r>
            <a:endParaRPr lang="en-US" altLang="zh-CN" sz="2000" b="1" dirty="0">
              <a:latin typeface="微软雅黑" pitchFamily="34" charset="-122"/>
              <a:ea typeface="微软雅黑" pitchFamily="34" charset="-122"/>
            </a:endParaRP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属于在第 </a:t>
            </a:r>
            <a:r>
              <a:rPr lang="en-US" altLang="zh-CN" sz="2000" b="1" dirty="0">
                <a:latin typeface="微软雅黑" pitchFamily="34" charset="-122"/>
                <a:ea typeface="微软雅黑" pitchFamily="34" charset="-122"/>
              </a:rPr>
              <a:t>2 </a:t>
            </a:r>
            <a:r>
              <a:rPr lang="zh-CN" altLang="en-US" sz="2000" b="1" dirty="0">
                <a:latin typeface="微软雅黑" pitchFamily="34" charset="-122"/>
                <a:ea typeface="微软雅黑" pitchFamily="34" charset="-122"/>
              </a:rPr>
              <a:t>层划分虚拟局域网的方法。</a:t>
            </a:r>
            <a:endParaRPr lang="en-US" altLang="zh-CN" sz="2000" b="1" dirty="0">
              <a:latin typeface="微软雅黑" pitchFamily="34" charset="-122"/>
              <a:ea typeface="微软雅黑" pitchFamily="34" charset="-122"/>
            </a:endParaRPr>
          </a:p>
        </p:txBody>
      </p:sp>
      <p:grpSp>
        <p:nvGrpSpPr>
          <p:cNvPr id="2" name="组合 1"/>
          <p:cNvGrpSpPr/>
          <p:nvPr/>
        </p:nvGrpSpPr>
        <p:grpSpPr>
          <a:xfrm>
            <a:off x="5599418" y="1483652"/>
            <a:ext cx="2827892" cy="2240695"/>
            <a:chOff x="5599418" y="1929719"/>
            <a:chExt cx="2827892" cy="2240695"/>
          </a:xfrm>
        </p:grpSpPr>
        <p:sp>
          <p:nvSpPr>
            <p:cNvPr id="52" name="Line 4"/>
            <p:cNvSpPr>
              <a:spLocks noChangeShapeType="1"/>
            </p:cNvSpPr>
            <p:nvPr/>
          </p:nvSpPr>
          <p:spPr bwMode="auto">
            <a:xfrm flipH="1">
              <a:off x="6265393" y="2585169"/>
              <a:ext cx="528954" cy="788225"/>
            </a:xfrm>
            <a:prstGeom prst="line">
              <a:avLst/>
            </a:prstGeom>
            <a:noFill/>
            <a:ln w="38100">
              <a:solidFill>
                <a:srgbClr val="FF0000"/>
              </a:solidFill>
              <a:round/>
              <a:headEnd type="triangle" w="med" len="lg"/>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 name="Line 6"/>
            <p:cNvSpPr>
              <a:spLocks noChangeShapeType="1"/>
            </p:cNvSpPr>
            <p:nvPr/>
          </p:nvSpPr>
          <p:spPr bwMode="auto">
            <a:xfrm>
              <a:off x="7145224" y="2574869"/>
              <a:ext cx="640963" cy="930439"/>
            </a:xfrm>
            <a:prstGeom prst="line">
              <a:avLst/>
            </a:prstGeom>
            <a:noFill/>
            <a:ln w="38100">
              <a:solidFill>
                <a:srgbClr val="FF0000"/>
              </a:solidFill>
              <a:round/>
              <a:headEnd type="triangle" w="med" len="lg"/>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 name="Text Box 7"/>
            <p:cNvSpPr txBox="1">
              <a:spLocks noChangeArrowheads="1"/>
            </p:cNvSpPr>
            <p:nvPr/>
          </p:nvSpPr>
          <p:spPr bwMode="auto">
            <a:xfrm>
              <a:off x="5760900" y="3862637"/>
              <a:ext cx="97622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zh-CN" sz="1400" b="1" dirty="0">
                  <a:latin typeface="微软雅黑" pitchFamily="34" charset="-122"/>
                  <a:ea typeface="微软雅黑" pitchFamily="34" charset="-122"/>
                </a:rPr>
                <a:t>VLAN 10</a:t>
              </a:r>
            </a:p>
          </p:txBody>
        </p:sp>
        <p:sp>
          <p:nvSpPr>
            <p:cNvPr id="57" name="Text Box 9"/>
            <p:cNvSpPr txBox="1">
              <a:spLocks noChangeArrowheads="1"/>
            </p:cNvSpPr>
            <p:nvPr/>
          </p:nvSpPr>
          <p:spPr bwMode="auto">
            <a:xfrm>
              <a:off x="7359199" y="3833660"/>
              <a:ext cx="97622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zh-CN" sz="1400" b="1" dirty="0">
                  <a:latin typeface="微软雅黑" pitchFamily="34" charset="-122"/>
                  <a:ea typeface="微软雅黑" pitchFamily="34" charset="-122"/>
                </a:rPr>
                <a:t>VLAN 30</a:t>
              </a:r>
            </a:p>
          </p:txBody>
        </p:sp>
        <p:grpSp>
          <p:nvGrpSpPr>
            <p:cNvPr id="58" name="组合 57"/>
            <p:cNvGrpSpPr/>
            <p:nvPr/>
          </p:nvGrpSpPr>
          <p:grpSpPr>
            <a:xfrm>
              <a:off x="6582590" y="1929719"/>
              <a:ext cx="760374" cy="669866"/>
              <a:chOff x="7065949" y="3613937"/>
              <a:chExt cx="630195" cy="561943"/>
            </a:xfrm>
          </p:grpSpPr>
          <p:sp>
            <p:nvSpPr>
              <p:cNvPr id="62" name="矩形 61"/>
              <p:cNvSpPr/>
              <p:nvPr/>
            </p:nvSpPr>
            <p:spPr>
              <a:xfrm>
                <a:off x="7065949" y="3613937"/>
                <a:ext cx="630195" cy="561943"/>
              </a:xfrm>
              <a:prstGeom prst="rect">
                <a:avLst/>
              </a:prstGeom>
              <a:solidFill>
                <a:srgbClr val="3399FF"/>
              </a:soli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
            <p:nvSpPr>
              <p:cNvPr id="63" name="右箭头 62"/>
              <p:cNvSpPr/>
              <p:nvPr/>
            </p:nvSpPr>
            <p:spPr>
              <a:xfrm>
                <a:off x="7355485" y="3667313"/>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右箭头 63"/>
              <p:cNvSpPr/>
              <p:nvPr/>
            </p:nvSpPr>
            <p:spPr>
              <a:xfrm>
                <a:off x="7355485" y="3880191"/>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右箭头 64"/>
              <p:cNvSpPr/>
              <p:nvPr/>
            </p:nvSpPr>
            <p:spPr>
              <a:xfrm flipH="1">
                <a:off x="7112099" y="3778526"/>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右箭头 65"/>
              <p:cNvSpPr/>
              <p:nvPr/>
            </p:nvSpPr>
            <p:spPr>
              <a:xfrm flipH="1">
                <a:off x="7112099" y="3979753"/>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30" name="Picture 12"/>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99418" y="3198776"/>
              <a:ext cx="1282243" cy="644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Lst>
          </p:spPr>
        </p:pic>
        <p:sp>
          <p:nvSpPr>
            <p:cNvPr id="31" name="Text Box 19"/>
            <p:cNvSpPr txBox="1">
              <a:spLocks noChangeArrowheads="1"/>
            </p:cNvSpPr>
            <p:nvPr/>
          </p:nvSpPr>
          <p:spPr bwMode="auto">
            <a:xfrm>
              <a:off x="5993524" y="3250262"/>
              <a:ext cx="54373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zh-CN" altLang="en-US" sz="1400" b="1" dirty="0">
                  <a:latin typeface="微软雅黑" pitchFamily="34" charset="-122"/>
                  <a:ea typeface="微软雅黑" pitchFamily="34" charset="-122"/>
                </a:rPr>
                <a:t>协议</a:t>
              </a:r>
              <a:endParaRPr lang="en-US" altLang="zh-CN" sz="1400" b="1" dirty="0">
                <a:latin typeface="微软雅黑" pitchFamily="34" charset="-122"/>
                <a:ea typeface="微软雅黑" pitchFamily="34" charset="-122"/>
              </a:endParaRPr>
            </a:p>
            <a:p>
              <a:pPr algn="ctr"/>
              <a:r>
                <a:rPr lang="zh-CN" altLang="en-US" sz="1400" b="1" dirty="0">
                  <a:latin typeface="微软雅黑" pitchFamily="34" charset="-122"/>
                  <a:ea typeface="微软雅黑" pitchFamily="34" charset="-122"/>
                </a:rPr>
                <a:t>类型</a:t>
              </a:r>
              <a:endParaRPr lang="en-US" altLang="zh-CN" sz="1400" b="1" dirty="0">
                <a:latin typeface="微软雅黑" pitchFamily="34" charset="-122"/>
                <a:ea typeface="微软雅黑" pitchFamily="34" charset="-122"/>
              </a:endParaRPr>
            </a:p>
          </p:txBody>
        </p:sp>
        <p:pic>
          <p:nvPicPr>
            <p:cNvPr id="32" name="Picture 12"/>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45067" y="3183154"/>
              <a:ext cx="1282243" cy="644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Lst>
          </p:spPr>
        </p:pic>
        <p:sp>
          <p:nvSpPr>
            <p:cNvPr id="67" name="Text Box 19"/>
            <p:cNvSpPr txBox="1">
              <a:spLocks noChangeArrowheads="1"/>
            </p:cNvSpPr>
            <p:nvPr/>
          </p:nvSpPr>
          <p:spPr bwMode="auto">
            <a:xfrm>
              <a:off x="7536340" y="3254816"/>
              <a:ext cx="54373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zh-CN" altLang="en-US" sz="1400" b="1" dirty="0">
                  <a:latin typeface="微软雅黑" pitchFamily="34" charset="-122"/>
                  <a:ea typeface="微软雅黑" pitchFamily="34" charset="-122"/>
                </a:rPr>
                <a:t>协议</a:t>
              </a:r>
              <a:endParaRPr lang="en-US" altLang="zh-CN" sz="1400" b="1" dirty="0">
                <a:latin typeface="微软雅黑" pitchFamily="34" charset="-122"/>
                <a:ea typeface="微软雅黑" pitchFamily="34" charset="-122"/>
              </a:endParaRPr>
            </a:p>
            <a:p>
              <a:pPr algn="ctr"/>
              <a:r>
                <a:rPr lang="zh-CN" altLang="en-US" sz="1400" b="1" dirty="0">
                  <a:latin typeface="微软雅黑" pitchFamily="34" charset="-122"/>
                  <a:ea typeface="微软雅黑" pitchFamily="34" charset="-122"/>
                </a:rPr>
                <a:t>类型</a:t>
              </a:r>
              <a:endParaRPr lang="en-US" altLang="zh-CN" sz="1400" b="1" dirty="0">
                <a:latin typeface="微软雅黑" pitchFamily="34" charset="-122"/>
                <a:ea typeface="微软雅黑" pitchFamily="34" charset="-122"/>
              </a:endParaRPr>
            </a:p>
          </p:txBody>
        </p:sp>
      </p:grpSp>
      <p:graphicFrame>
        <p:nvGraphicFramePr>
          <p:cNvPr id="3" name="表格 2"/>
          <p:cNvGraphicFramePr>
            <a:graphicFrameLocks noGrp="1"/>
          </p:cNvGraphicFramePr>
          <p:nvPr>
            <p:extLst>
              <p:ext uri="{D42A27DB-BD31-4B8C-83A1-F6EECF244321}">
                <p14:modId xmlns:p14="http://schemas.microsoft.com/office/powerpoint/2010/main" val="4255036009"/>
              </p:ext>
            </p:extLst>
          </p:nvPr>
        </p:nvGraphicFramePr>
        <p:xfrm>
          <a:off x="1536468" y="2374456"/>
          <a:ext cx="2854412" cy="1219200"/>
        </p:xfrm>
        <a:graphic>
          <a:graphicData uri="http://schemas.openxmlformats.org/drawingml/2006/table">
            <a:tbl>
              <a:tblPr firstRow="1" bandRow="1">
                <a:tableStyleId>{5C22544A-7EE6-4342-B048-85BDC9FD1C3A}</a:tableStyleId>
              </a:tblPr>
              <a:tblGrid>
                <a:gridCol w="1927655">
                  <a:extLst>
                    <a:ext uri="{9D8B030D-6E8A-4147-A177-3AD203B41FA5}">
                      <a16:colId xmlns:a16="http://schemas.microsoft.com/office/drawing/2014/main" val="20000"/>
                    </a:ext>
                  </a:extLst>
                </a:gridCol>
                <a:gridCol w="926757">
                  <a:extLst>
                    <a:ext uri="{9D8B030D-6E8A-4147-A177-3AD203B41FA5}">
                      <a16:colId xmlns:a16="http://schemas.microsoft.com/office/drawing/2014/main" val="20001"/>
                    </a:ext>
                  </a:extLst>
                </a:gridCol>
              </a:tblGrid>
              <a:tr h="255185">
                <a:tc>
                  <a:txBody>
                    <a:bodyPr/>
                    <a:lstStyle/>
                    <a:p>
                      <a:pPr algn="ctr"/>
                      <a:r>
                        <a:rPr lang="zh-CN" altLang="en-US" sz="1400" b="1" dirty="0">
                          <a:solidFill>
                            <a:schemeClr val="tx1"/>
                          </a:solidFill>
                          <a:latin typeface="微软雅黑" pitchFamily="34" charset="-122"/>
                          <a:ea typeface="微软雅黑" pitchFamily="34" charset="-122"/>
                        </a:rPr>
                        <a:t>“类型”</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FFFF"/>
                    </a:solidFill>
                  </a:tcPr>
                </a:tc>
                <a:tc>
                  <a:txBody>
                    <a:bodyPr/>
                    <a:lstStyle/>
                    <a:p>
                      <a:pPr algn="ctr"/>
                      <a:r>
                        <a:rPr lang="en-US" altLang="zh-CN" sz="1400" b="1" dirty="0">
                          <a:solidFill>
                            <a:schemeClr val="tx1"/>
                          </a:solidFill>
                          <a:latin typeface="微软雅黑" pitchFamily="34" charset="-122"/>
                          <a:ea typeface="微软雅黑" pitchFamily="34" charset="-122"/>
                        </a:rPr>
                        <a:t>VLAN</a:t>
                      </a:r>
                      <a:endParaRPr lang="zh-CN" altLang="en-US" sz="1400" b="1" dirty="0">
                        <a:solidFill>
                          <a:schemeClr val="tx1"/>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FFFF"/>
                    </a:solidFill>
                  </a:tcPr>
                </a:tc>
                <a:extLst>
                  <a:ext uri="{0D108BD9-81ED-4DB2-BD59-A6C34878D82A}">
                    <a16:rowId xmlns:a16="http://schemas.microsoft.com/office/drawing/2014/main" val="10000"/>
                  </a:ext>
                </a:extLst>
              </a:tr>
              <a:tr h="255185">
                <a:tc>
                  <a:txBody>
                    <a:bodyPr/>
                    <a:lstStyle/>
                    <a:p>
                      <a:pPr algn="ctr"/>
                      <a:r>
                        <a:rPr lang="en-US" altLang="zh-CN" sz="1400" b="1" dirty="0">
                          <a:solidFill>
                            <a:schemeClr val="tx1"/>
                          </a:solidFill>
                          <a:latin typeface="微软雅黑" pitchFamily="34" charset="-122"/>
                          <a:ea typeface="微软雅黑" pitchFamily="34" charset="-122"/>
                        </a:rPr>
                        <a:t>IP</a:t>
                      </a:r>
                      <a:endParaRPr lang="zh-CN" altLang="en-US" sz="1400" b="1" dirty="0">
                        <a:solidFill>
                          <a:schemeClr val="tx1"/>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400" b="1" dirty="0">
                          <a:solidFill>
                            <a:schemeClr val="tx1"/>
                          </a:solidFill>
                          <a:latin typeface="微软雅黑" pitchFamily="34" charset="-122"/>
                          <a:ea typeface="微软雅黑" pitchFamily="34" charset="-122"/>
                        </a:rPr>
                        <a:t>10</a:t>
                      </a:r>
                      <a:endParaRPr lang="zh-CN" altLang="en-US" sz="1400" b="1" dirty="0">
                        <a:solidFill>
                          <a:schemeClr val="tx1"/>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255185">
                <a:tc>
                  <a:txBody>
                    <a:bodyPr/>
                    <a:lstStyle/>
                    <a:p>
                      <a:pPr algn="ctr"/>
                      <a:r>
                        <a:rPr lang="en-US" altLang="zh-CN" sz="1400" b="1" dirty="0">
                          <a:solidFill>
                            <a:schemeClr val="tx1"/>
                          </a:solidFill>
                          <a:latin typeface="微软雅黑" pitchFamily="34" charset="-122"/>
                          <a:ea typeface="微软雅黑" pitchFamily="34" charset="-122"/>
                        </a:rPr>
                        <a:t>IPX</a:t>
                      </a:r>
                      <a:endParaRPr lang="zh-CN" altLang="en-US" sz="1400" b="1" dirty="0">
                        <a:solidFill>
                          <a:schemeClr val="tx1"/>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400" b="1" dirty="0">
                          <a:solidFill>
                            <a:schemeClr val="tx1"/>
                          </a:solidFill>
                          <a:latin typeface="微软雅黑" pitchFamily="34" charset="-122"/>
                          <a:ea typeface="微软雅黑" pitchFamily="34" charset="-122"/>
                        </a:rPr>
                        <a:t>30</a:t>
                      </a:r>
                      <a:endParaRPr lang="zh-CN" altLang="en-US" sz="1400" b="1" dirty="0">
                        <a:solidFill>
                          <a:schemeClr val="tx1"/>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255185">
                <a:tc>
                  <a:txBody>
                    <a:bodyPr/>
                    <a:lstStyle/>
                    <a:p>
                      <a:pPr algn="ctr"/>
                      <a:r>
                        <a:rPr lang="en-US" altLang="zh-CN" sz="1400" b="1" dirty="0">
                          <a:solidFill>
                            <a:schemeClr val="tx1"/>
                          </a:solidFill>
                          <a:latin typeface="微软雅黑" pitchFamily="34" charset="-122"/>
                          <a:ea typeface="微软雅黑" pitchFamily="34" charset="-122"/>
                        </a:rPr>
                        <a:t>……</a:t>
                      </a:r>
                      <a:endParaRPr lang="zh-CN" altLang="en-US" sz="1400" b="1" dirty="0">
                        <a:solidFill>
                          <a:schemeClr val="tx1"/>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400" b="1" dirty="0">
                          <a:solidFill>
                            <a:schemeClr val="tx1"/>
                          </a:solidFill>
                          <a:latin typeface="微软雅黑" pitchFamily="34" charset="-122"/>
                          <a:ea typeface="微软雅黑" pitchFamily="34" charset="-122"/>
                        </a:rPr>
                        <a:t>…</a:t>
                      </a:r>
                      <a:endParaRPr lang="zh-CN" altLang="en-US" sz="1400" b="1" dirty="0">
                        <a:solidFill>
                          <a:schemeClr val="tx1"/>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sp>
        <p:nvSpPr>
          <p:cNvPr id="4" name="灯片编号占位符 3">
            <a:extLst>
              <a:ext uri="{FF2B5EF4-FFF2-40B4-BE49-F238E27FC236}">
                <a16:creationId xmlns:a16="http://schemas.microsoft.com/office/drawing/2014/main" id="{18A3B37C-83CC-4AB6-8D79-83C1C7369EA7}"/>
              </a:ext>
            </a:extLst>
          </p:cNvPr>
          <p:cNvSpPr>
            <a:spLocks noGrp="1"/>
          </p:cNvSpPr>
          <p:nvPr>
            <p:ph type="sldNum" sz="quarter" idx="12"/>
          </p:nvPr>
        </p:nvSpPr>
        <p:spPr/>
        <p:txBody>
          <a:bodyPr/>
          <a:lstStyle/>
          <a:p>
            <a:fld id="{C485880C-E2C3-4DAB-AE74-D9BE691626AC}" type="slidenum">
              <a:rPr lang="zh-CN" altLang="en-US" smtClean="0"/>
              <a:pPr/>
              <a:t>132</a:t>
            </a:fld>
            <a:endParaRPr lang="zh-CN" altLang="en-US"/>
          </a:p>
        </p:txBody>
      </p:sp>
    </p:spTree>
    <p:extLst>
      <p:ext uri="{BB962C8B-B14F-4D97-AF65-F5344CB8AC3E}">
        <p14:creationId xmlns:p14="http://schemas.microsoft.com/office/powerpoint/2010/main" val="3682471126"/>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AutoShape 5"/>
          <p:cNvSpPr>
            <a:spLocks noChangeArrowheads="1"/>
          </p:cNvSpPr>
          <p:nvPr/>
        </p:nvSpPr>
        <p:spPr bwMode="auto">
          <a:xfrm>
            <a:off x="502919" y="641496"/>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4" name="Rectangle 6"/>
          <p:cNvSpPr>
            <a:spLocks noChangeArrowheads="1"/>
          </p:cNvSpPr>
          <p:nvPr/>
        </p:nvSpPr>
        <p:spPr bwMode="auto">
          <a:xfrm>
            <a:off x="3116197" y="618406"/>
            <a:ext cx="290175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基于 </a:t>
            </a:r>
            <a:r>
              <a:rPr lang="en-US" altLang="zh-CN" sz="2000" b="1" dirty="0">
                <a:solidFill>
                  <a:schemeClr val="bg1"/>
                </a:solidFill>
                <a:latin typeface="微软雅黑" pitchFamily="34" charset="-122"/>
                <a:ea typeface="微软雅黑" pitchFamily="34" charset="-122"/>
              </a:rPr>
              <a:t>IP </a:t>
            </a:r>
            <a:r>
              <a:rPr lang="zh-CN" altLang="en-US" sz="2000" b="1" dirty="0">
                <a:solidFill>
                  <a:schemeClr val="bg1"/>
                </a:solidFill>
                <a:latin typeface="微软雅黑" pitchFamily="34" charset="-122"/>
                <a:ea typeface="微软雅黑" pitchFamily="34" charset="-122"/>
              </a:rPr>
              <a:t>子网地址的方法</a:t>
            </a:r>
            <a:endParaRPr lang="fr-FR" altLang="zh-CN" sz="2000" b="1" dirty="0">
              <a:solidFill>
                <a:schemeClr val="bg1"/>
              </a:solidFill>
              <a:latin typeface="微软雅黑" pitchFamily="34" charset="-122"/>
              <a:ea typeface="微软雅黑" pitchFamily="34" charset="-122"/>
            </a:endParaRPr>
          </a:p>
        </p:txBody>
      </p:sp>
      <p:sp>
        <p:nvSpPr>
          <p:cNvPr id="5" name="Rectangle 46"/>
          <p:cNvSpPr>
            <a:spLocks noChangeArrowheads="1"/>
          </p:cNvSpPr>
          <p:nvPr/>
        </p:nvSpPr>
        <p:spPr bwMode="auto">
          <a:xfrm>
            <a:off x="515277" y="1006159"/>
            <a:ext cx="5891422" cy="17851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根据以太网帧的第三个字段</a:t>
            </a:r>
            <a:r>
              <a:rPr lang="zh-CN" altLang="en-US" sz="2000" b="1" dirty="0">
                <a:solidFill>
                  <a:srgbClr val="C00000"/>
                </a:solidFill>
                <a:latin typeface="微软雅黑" pitchFamily="34" charset="-122"/>
                <a:ea typeface="微软雅黑" pitchFamily="34" charset="-122"/>
              </a:rPr>
              <a:t>“类型”</a:t>
            </a:r>
            <a:r>
              <a:rPr lang="zh-CN" altLang="en-US" sz="2000" b="1" dirty="0">
                <a:latin typeface="微软雅黑" pitchFamily="34" charset="-122"/>
                <a:ea typeface="微软雅黑" pitchFamily="34" charset="-122"/>
              </a:rPr>
              <a:t>和 </a:t>
            </a:r>
            <a:r>
              <a:rPr lang="en-US" altLang="zh-CN" sz="2000" b="1" dirty="0">
                <a:latin typeface="微软雅黑" pitchFamily="34" charset="-122"/>
                <a:ea typeface="微软雅黑" pitchFamily="34" charset="-122"/>
              </a:rPr>
              <a:t>IP </a:t>
            </a:r>
            <a:r>
              <a:rPr lang="zh-CN" altLang="en-US" sz="2000" b="1" dirty="0">
                <a:latin typeface="微软雅黑" pitchFamily="34" charset="-122"/>
                <a:ea typeface="微软雅黑" pitchFamily="34" charset="-122"/>
              </a:rPr>
              <a:t>分组首部中的</a:t>
            </a:r>
            <a:r>
              <a:rPr lang="zh-CN" altLang="en-US" sz="2000" b="1" dirty="0">
                <a:solidFill>
                  <a:srgbClr val="C00000"/>
                </a:solidFill>
                <a:latin typeface="微软雅黑" pitchFamily="34" charset="-122"/>
                <a:ea typeface="微软雅黑" pitchFamily="34" charset="-122"/>
              </a:rPr>
              <a:t>源 </a:t>
            </a:r>
            <a:r>
              <a:rPr lang="en-US" altLang="zh-CN" sz="2000" b="1" dirty="0">
                <a:solidFill>
                  <a:srgbClr val="C00000"/>
                </a:solidFill>
                <a:latin typeface="微软雅黑" pitchFamily="34" charset="-122"/>
                <a:ea typeface="微软雅黑" pitchFamily="34" charset="-122"/>
              </a:rPr>
              <a:t>IP </a:t>
            </a:r>
            <a:r>
              <a:rPr lang="zh-CN" altLang="en-US" sz="2000" b="1" dirty="0">
                <a:solidFill>
                  <a:srgbClr val="C00000"/>
                </a:solidFill>
                <a:latin typeface="微软雅黑" pitchFamily="34" charset="-122"/>
                <a:ea typeface="微软雅黑" pitchFamily="34" charset="-122"/>
              </a:rPr>
              <a:t>地址</a:t>
            </a:r>
            <a:r>
              <a:rPr lang="zh-CN" altLang="en-US" sz="2000" b="1" dirty="0">
                <a:latin typeface="微软雅黑" pitchFamily="34" charset="-122"/>
                <a:ea typeface="微软雅黑" pitchFamily="34" charset="-122"/>
              </a:rPr>
              <a:t>字段确定该 </a:t>
            </a:r>
            <a:r>
              <a:rPr lang="en-US" altLang="zh-CN" sz="2000" b="1" dirty="0">
                <a:latin typeface="微软雅黑" pitchFamily="34" charset="-122"/>
                <a:ea typeface="微软雅黑" pitchFamily="34" charset="-122"/>
              </a:rPr>
              <a:t>IP </a:t>
            </a:r>
            <a:r>
              <a:rPr lang="zh-CN" altLang="en-US" sz="2000" b="1" dirty="0">
                <a:latin typeface="微软雅黑" pitchFamily="34" charset="-122"/>
                <a:ea typeface="微软雅黑" pitchFamily="34" charset="-122"/>
              </a:rPr>
              <a:t>分组属于哪一个虚拟局域网。</a:t>
            </a:r>
            <a:endParaRPr lang="en-US" altLang="zh-CN" sz="2000" b="1" dirty="0">
              <a:latin typeface="微软雅黑" pitchFamily="34" charset="-122"/>
              <a:ea typeface="微软雅黑" pitchFamily="34" charset="-122"/>
            </a:endParaRP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属于在第 </a:t>
            </a:r>
            <a:r>
              <a:rPr lang="en-US" altLang="zh-CN" sz="2000" b="1" dirty="0">
                <a:latin typeface="微软雅黑" pitchFamily="34" charset="-122"/>
                <a:ea typeface="微软雅黑" pitchFamily="34" charset="-122"/>
              </a:rPr>
              <a:t>3 </a:t>
            </a:r>
            <a:r>
              <a:rPr lang="zh-CN" altLang="en-US" sz="2000" b="1" dirty="0">
                <a:latin typeface="微软雅黑" pitchFamily="34" charset="-122"/>
                <a:ea typeface="微软雅黑" pitchFamily="34" charset="-122"/>
              </a:rPr>
              <a:t>层划分虚拟局域网的方法。</a:t>
            </a:r>
            <a:endParaRPr lang="en-US" altLang="zh-CN" sz="2000" b="1" dirty="0">
              <a:latin typeface="微软雅黑" pitchFamily="34" charset="-122"/>
              <a:ea typeface="微软雅黑" pitchFamily="34" charset="-122"/>
            </a:endParaRPr>
          </a:p>
        </p:txBody>
      </p:sp>
      <p:grpSp>
        <p:nvGrpSpPr>
          <p:cNvPr id="2" name="组合 1"/>
          <p:cNvGrpSpPr/>
          <p:nvPr/>
        </p:nvGrpSpPr>
        <p:grpSpPr>
          <a:xfrm>
            <a:off x="5574475" y="1735757"/>
            <a:ext cx="2922388" cy="2240695"/>
            <a:chOff x="5574475" y="1929719"/>
            <a:chExt cx="2922388" cy="2240695"/>
          </a:xfrm>
        </p:grpSpPr>
        <p:sp>
          <p:nvSpPr>
            <p:cNvPr id="52" name="Line 4"/>
            <p:cNvSpPr>
              <a:spLocks noChangeShapeType="1"/>
            </p:cNvSpPr>
            <p:nvPr/>
          </p:nvSpPr>
          <p:spPr bwMode="auto">
            <a:xfrm flipH="1">
              <a:off x="6265393" y="2585169"/>
              <a:ext cx="528954" cy="788225"/>
            </a:xfrm>
            <a:prstGeom prst="line">
              <a:avLst/>
            </a:prstGeom>
            <a:noFill/>
            <a:ln w="38100">
              <a:solidFill>
                <a:srgbClr val="FF0000"/>
              </a:solidFill>
              <a:round/>
              <a:headEnd type="triangle" w="med" len="lg"/>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 name="Line 6"/>
            <p:cNvSpPr>
              <a:spLocks noChangeShapeType="1"/>
            </p:cNvSpPr>
            <p:nvPr/>
          </p:nvSpPr>
          <p:spPr bwMode="auto">
            <a:xfrm>
              <a:off x="7145224" y="2574869"/>
              <a:ext cx="640963" cy="930439"/>
            </a:xfrm>
            <a:prstGeom prst="line">
              <a:avLst/>
            </a:prstGeom>
            <a:noFill/>
            <a:ln w="38100">
              <a:solidFill>
                <a:srgbClr val="FF0000"/>
              </a:solidFill>
              <a:round/>
              <a:headEnd type="triangle" w="med" len="lg"/>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 name="Text Box 7"/>
            <p:cNvSpPr txBox="1">
              <a:spLocks noChangeArrowheads="1"/>
            </p:cNvSpPr>
            <p:nvPr/>
          </p:nvSpPr>
          <p:spPr bwMode="auto">
            <a:xfrm>
              <a:off x="5760900" y="3862637"/>
              <a:ext cx="97622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zh-CN" sz="1400" b="1" dirty="0">
                  <a:latin typeface="微软雅黑" pitchFamily="34" charset="-122"/>
                  <a:ea typeface="微软雅黑" pitchFamily="34" charset="-122"/>
                </a:rPr>
                <a:t>VLAN 10</a:t>
              </a:r>
            </a:p>
          </p:txBody>
        </p:sp>
        <p:sp>
          <p:nvSpPr>
            <p:cNvPr id="57" name="Text Box 9"/>
            <p:cNvSpPr txBox="1">
              <a:spLocks noChangeArrowheads="1"/>
            </p:cNvSpPr>
            <p:nvPr/>
          </p:nvSpPr>
          <p:spPr bwMode="auto">
            <a:xfrm>
              <a:off x="7359199" y="3833660"/>
              <a:ext cx="97622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zh-CN" sz="1400" b="1" dirty="0">
                  <a:latin typeface="微软雅黑" pitchFamily="34" charset="-122"/>
                  <a:ea typeface="微软雅黑" pitchFamily="34" charset="-122"/>
                </a:rPr>
                <a:t>VLAN 30</a:t>
              </a:r>
            </a:p>
          </p:txBody>
        </p:sp>
        <p:grpSp>
          <p:nvGrpSpPr>
            <p:cNvPr id="58" name="组合 57"/>
            <p:cNvGrpSpPr/>
            <p:nvPr/>
          </p:nvGrpSpPr>
          <p:grpSpPr>
            <a:xfrm>
              <a:off x="6582590" y="1929719"/>
              <a:ext cx="760374" cy="669866"/>
              <a:chOff x="7065949" y="3613937"/>
              <a:chExt cx="630195" cy="561943"/>
            </a:xfrm>
          </p:grpSpPr>
          <p:sp>
            <p:nvSpPr>
              <p:cNvPr id="62" name="矩形 61"/>
              <p:cNvSpPr/>
              <p:nvPr/>
            </p:nvSpPr>
            <p:spPr>
              <a:xfrm>
                <a:off x="7065949" y="3613937"/>
                <a:ext cx="630195" cy="561943"/>
              </a:xfrm>
              <a:prstGeom prst="rect">
                <a:avLst/>
              </a:prstGeom>
              <a:solidFill>
                <a:srgbClr val="3399FF"/>
              </a:soli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
            <p:nvSpPr>
              <p:cNvPr id="63" name="右箭头 62"/>
              <p:cNvSpPr/>
              <p:nvPr/>
            </p:nvSpPr>
            <p:spPr>
              <a:xfrm>
                <a:off x="7355485" y="3667313"/>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右箭头 63"/>
              <p:cNvSpPr/>
              <p:nvPr/>
            </p:nvSpPr>
            <p:spPr>
              <a:xfrm>
                <a:off x="7355485" y="3880191"/>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右箭头 64"/>
              <p:cNvSpPr/>
              <p:nvPr/>
            </p:nvSpPr>
            <p:spPr>
              <a:xfrm flipH="1">
                <a:off x="7112099" y="3778526"/>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右箭头 65"/>
              <p:cNvSpPr/>
              <p:nvPr/>
            </p:nvSpPr>
            <p:spPr>
              <a:xfrm flipH="1">
                <a:off x="7112099" y="3979753"/>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30" name="Picture 12"/>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74704" y="3198776"/>
              <a:ext cx="1351796" cy="644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Lst>
          </p:spPr>
        </p:pic>
        <p:sp>
          <p:nvSpPr>
            <p:cNvPr id="31" name="Text Box 19"/>
            <p:cNvSpPr txBox="1">
              <a:spLocks noChangeArrowheads="1"/>
            </p:cNvSpPr>
            <p:nvPr/>
          </p:nvSpPr>
          <p:spPr bwMode="auto">
            <a:xfrm>
              <a:off x="5574475" y="3273858"/>
              <a:ext cx="133241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en-US" altLang="zh-CN" sz="1200" b="1" dirty="0">
                  <a:latin typeface="微软雅黑" pitchFamily="34" charset="-122"/>
                  <a:ea typeface="微软雅黑" pitchFamily="34" charset="-122"/>
                </a:rPr>
                <a:t>IP </a:t>
              </a:r>
              <a:r>
                <a:rPr lang="zh-CN" altLang="en-US" sz="1200" b="1" dirty="0">
                  <a:latin typeface="微软雅黑" pitchFamily="34" charset="-122"/>
                  <a:ea typeface="微软雅黑" pitchFamily="34" charset="-122"/>
                </a:rPr>
                <a:t>子网</a:t>
              </a:r>
              <a:endParaRPr lang="en-US" altLang="zh-CN" sz="1200" b="1" dirty="0">
                <a:latin typeface="微软雅黑" pitchFamily="34" charset="-122"/>
                <a:ea typeface="微软雅黑" pitchFamily="34" charset="-122"/>
              </a:endParaRPr>
            </a:p>
            <a:p>
              <a:pPr algn="ctr"/>
              <a:r>
                <a:rPr lang="en-US" altLang="zh-CN" sz="1200" b="1" dirty="0">
                  <a:latin typeface="微软雅黑" pitchFamily="34" charset="-122"/>
                  <a:ea typeface="微软雅黑" pitchFamily="34" charset="-122"/>
                </a:rPr>
                <a:t>192.168.1.0/24</a:t>
              </a:r>
            </a:p>
          </p:txBody>
        </p:sp>
        <p:pic>
          <p:nvPicPr>
            <p:cNvPr id="32" name="Picture 12"/>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45067" y="3183154"/>
              <a:ext cx="1351796" cy="644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Lst>
          </p:spPr>
        </p:pic>
        <p:sp>
          <p:nvSpPr>
            <p:cNvPr id="67" name="Text Box 19"/>
            <p:cNvSpPr txBox="1">
              <a:spLocks noChangeArrowheads="1"/>
            </p:cNvSpPr>
            <p:nvPr/>
          </p:nvSpPr>
          <p:spPr bwMode="auto">
            <a:xfrm>
              <a:off x="7142005" y="3278412"/>
              <a:ext cx="133241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en-US" altLang="zh-CN" sz="1200" b="1" dirty="0">
                  <a:latin typeface="微软雅黑" pitchFamily="34" charset="-122"/>
                  <a:ea typeface="微软雅黑" pitchFamily="34" charset="-122"/>
                </a:rPr>
                <a:t>IP </a:t>
              </a:r>
              <a:r>
                <a:rPr lang="zh-CN" altLang="en-US" sz="1200" b="1" dirty="0">
                  <a:latin typeface="微软雅黑" pitchFamily="34" charset="-122"/>
                  <a:ea typeface="微软雅黑" pitchFamily="34" charset="-122"/>
                </a:rPr>
                <a:t>子网</a:t>
              </a:r>
              <a:endParaRPr lang="en-US" altLang="zh-CN" sz="1200" b="1" dirty="0">
                <a:latin typeface="微软雅黑" pitchFamily="34" charset="-122"/>
                <a:ea typeface="微软雅黑" pitchFamily="34" charset="-122"/>
              </a:endParaRPr>
            </a:p>
            <a:p>
              <a:pPr algn="ctr"/>
              <a:r>
                <a:rPr lang="en-US" altLang="zh-CN" sz="1200" b="1" dirty="0">
                  <a:latin typeface="微软雅黑" pitchFamily="34" charset="-122"/>
                  <a:ea typeface="微软雅黑" pitchFamily="34" charset="-122"/>
                </a:rPr>
                <a:t>192.168.2.0/24</a:t>
              </a:r>
            </a:p>
          </p:txBody>
        </p:sp>
      </p:grpSp>
      <p:graphicFrame>
        <p:nvGraphicFramePr>
          <p:cNvPr id="3" name="表格 2"/>
          <p:cNvGraphicFramePr>
            <a:graphicFrameLocks noGrp="1"/>
          </p:cNvGraphicFramePr>
          <p:nvPr>
            <p:extLst>
              <p:ext uri="{D42A27DB-BD31-4B8C-83A1-F6EECF244321}">
                <p14:modId xmlns:p14="http://schemas.microsoft.com/office/powerpoint/2010/main" val="3093952734"/>
              </p:ext>
            </p:extLst>
          </p:nvPr>
        </p:nvGraphicFramePr>
        <p:xfrm>
          <a:off x="1638431" y="2801996"/>
          <a:ext cx="2854412" cy="1219200"/>
        </p:xfrm>
        <a:graphic>
          <a:graphicData uri="http://schemas.openxmlformats.org/drawingml/2006/table">
            <a:tbl>
              <a:tblPr firstRow="1" bandRow="1">
                <a:tableStyleId>{5C22544A-7EE6-4342-B048-85BDC9FD1C3A}</a:tableStyleId>
              </a:tblPr>
              <a:tblGrid>
                <a:gridCol w="1927655">
                  <a:extLst>
                    <a:ext uri="{9D8B030D-6E8A-4147-A177-3AD203B41FA5}">
                      <a16:colId xmlns:a16="http://schemas.microsoft.com/office/drawing/2014/main" val="20000"/>
                    </a:ext>
                  </a:extLst>
                </a:gridCol>
                <a:gridCol w="926757">
                  <a:extLst>
                    <a:ext uri="{9D8B030D-6E8A-4147-A177-3AD203B41FA5}">
                      <a16:colId xmlns:a16="http://schemas.microsoft.com/office/drawing/2014/main" val="20001"/>
                    </a:ext>
                  </a:extLst>
                </a:gridCol>
              </a:tblGrid>
              <a:tr h="255185">
                <a:tc>
                  <a:txBody>
                    <a:bodyPr/>
                    <a:lstStyle/>
                    <a:p>
                      <a:pPr algn="ctr"/>
                      <a:r>
                        <a:rPr lang="en-US" altLang="zh-CN" sz="1400" b="1" dirty="0">
                          <a:solidFill>
                            <a:schemeClr val="tx1"/>
                          </a:solidFill>
                          <a:latin typeface="微软雅黑" pitchFamily="34" charset="-122"/>
                          <a:ea typeface="微软雅黑" pitchFamily="34" charset="-122"/>
                        </a:rPr>
                        <a:t>IP </a:t>
                      </a:r>
                      <a:r>
                        <a:rPr lang="zh-CN" altLang="en-US" sz="1400" b="1" dirty="0">
                          <a:solidFill>
                            <a:schemeClr val="tx1"/>
                          </a:solidFill>
                          <a:latin typeface="微软雅黑" pitchFamily="34" charset="-122"/>
                          <a:ea typeface="微软雅黑" pitchFamily="34" charset="-122"/>
                        </a:rPr>
                        <a:t>子网</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FFFF"/>
                    </a:solidFill>
                  </a:tcPr>
                </a:tc>
                <a:tc>
                  <a:txBody>
                    <a:bodyPr/>
                    <a:lstStyle/>
                    <a:p>
                      <a:pPr algn="ctr"/>
                      <a:r>
                        <a:rPr lang="en-US" altLang="zh-CN" sz="1400" b="1" dirty="0">
                          <a:solidFill>
                            <a:schemeClr val="tx1"/>
                          </a:solidFill>
                          <a:latin typeface="微软雅黑" pitchFamily="34" charset="-122"/>
                          <a:ea typeface="微软雅黑" pitchFamily="34" charset="-122"/>
                        </a:rPr>
                        <a:t>VLAN</a:t>
                      </a:r>
                      <a:endParaRPr lang="zh-CN" altLang="en-US" sz="1400" b="1" dirty="0">
                        <a:solidFill>
                          <a:schemeClr val="tx1"/>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FFFF"/>
                    </a:solidFill>
                  </a:tcPr>
                </a:tc>
                <a:extLst>
                  <a:ext uri="{0D108BD9-81ED-4DB2-BD59-A6C34878D82A}">
                    <a16:rowId xmlns:a16="http://schemas.microsoft.com/office/drawing/2014/main" val="10000"/>
                  </a:ext>
                </a:extLst>
              </a:tr>
              <a:tr h="255185">
                <a:tc>
                  <a:txBody>
                    <a:bodyPr/>
                    <a:lstStyle/>
                    <a:p>
                      <a:pPr algn="ctr"/>
                      <a:r>
                        <a:rPr lang="en-US" altLang="zh-CN" sz="1400" b="1" dirty="0">
                          <a:solidFill>
                            <a:schemeClr val="tx1"/>
                          </a:solidFill>
                          <a:latin typeface="微软雅黑" pitchFamily="34" charset="-122"/>
                          <a:ea typeface="微软雅黑" pitchFamily="34" charset="-122"/>
                        </a:rPr>
                        <a:t>192.168.1.0/24</a:t>
                      </a:r>
                      <a:endParaRPr lang="zh-CN" altLang="en-US" sz="1400" b="1" dirty="0">
                        <a:solidFill>
                          <a:schemeClr val="tx1"/>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400" b="1" dirty="0">
                          <a:solidFill>
                            <a:schemeClr val="tx1"/>
                          </a:solidFill>
                          <a:latin typeface="微软雅黑" pitchFamily="34" charset="-122"/>
                          <a:ea typeface="微软雅黑" pitchFamily="34" charset="-122"/>
                        </a:rPr>
                        <a:t>10</a:t>
                      </a:r>
                      <a:endParaRPr lang="zh-CN" altLang="en-US" sz="1400" b="1" dirty="0">
                        <a:solidFill>
                          <a:schemeClr val="tx1"/>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255185">
                <a:tc>
                  <a:txBody>
                    <a:bodyPr/>
                    <a:lstStyle/>
                    <a:p>
                      <a:pPr algn="ctr"/>
                      <a:r>
                        <a:rPr lang="en-US" altLang="zh-CN" sz="1400" b="1" dirty="0">
                          <a:solidFill>
                            <a:schemeClr val="tx1"/>
                          </a:solidFill>
                          <a:latin typeface="微软雅黑" pitchFamily="34" charset="-122"/>
                          <a:ea typeface="微软雅黑" pitchFamily="34" charset="-122"/>
                        </a:rPr>
                        <a:t>192.168.2.0/24</a:t>
                      </a:r>
                      <a:endParaRPr lang="zh-CN" altLang="en-US" sz="1400" b="1" dirty="0">
                        <a:solidFill>
                          <a:schemeClr val="tx1"/>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400" b="1" dirty="0">
                          <a:solidFill>
                            <a:schemeClr val="tx1"/>
                          </a:solidFill>
                          <a:latin typeface="微软雅黑" pitchFamily="34" charset="-122"/>
                          <a:ea typeface="微软雅黑" pitchFamily="34" charset="-122"/>
                        </a:rPr>
                        <a:t>30</a:t>
                      </a:r>
                      <a:endParaRPr lang="zh-CN" altLang="en-US" sz="1400" b="1" dirty="0">
                        <a:solidFill>
                          <a:schemeClr val="tx1"/>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255185">
                <a:tc>
                  <a:txBody>
                    <a:bodyPr/>
                    <a:lstStyle/>
                    <a:p>
                      <a:pPr algn="ctr"/>
                      <a:r>
                        <a:rPr lang="en-US" altLang="zh-CN" sz="1400" b="1" dirty="0">
                          <a:solidFill>
                            <a:schemeClr val="tx1"/>
                          </a:solidFill>
                          <a:latin typeface="微软雅黑" pitchFamily="34" charset="-122"/>
                          <a:ea typeface="微软雅黑" pitchFamily="34" charset="-122"/>
                        </a:rPr>
                        <a:t>……</a:t>
                      </a:r>
                      <a:endParaRPr lang="zh-CN" altLang="en-US" sz="1400" b="1" dirty="0">
                        <a:solidFill>
                          <a:schemeClr val="tx1"/>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400" b="1" dirty="0">
                          <a:solidFill>
                            <a:schemeClr val="tx1"/>
                          </a:solidFill>
                          <a:latin typeface="微软雅黑" pitchFamily="34" charset="-122"/>
                          <a:ea typeface="微软雅黑" pitchFamily="34" charset="-122"/>
                        </a:rPr>
                        <a:t>…</a:t>
                      </a:r>
                      <a:endParaRPr lang="zh-CN" altLang="en-US" sz="1400" b="1" dirty="0">
                        <a:solidFill>
                          <a:schemeClr val="tx1"/>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sp>
        <p:nvSpPr>
          <p:cNvPr id="4" name="灯片编号占位符 3">
            <a:extLst>
              <a:ext uri="{FF2B5EF4-FFF2-40B4-BE49-F238E27FC236}">
                <a16:creationId xmlns:a16="http://schemas.microsoft.com/office/drawing/2014/main" id="{3C4405FA-2A7C-4D5C-8E61-FB5DD558A84F}"/>
              </a:ext>
            </a:extLst>
          </p:cNvPr>
          <p:cNvSpPr>
            <a:spLocks noGrp="1"/>
          </p:cNvSpPr>
          <p:nvPr>
            <p:ph type="sldNum" sz="quarter" idx="12"/>
          </p:nvPr>
        </p:nvSpPr>
        <p:spPr/>
        <p:txBody>
          <a:bodyPr/>
          <a:lstStyle/>
          <a:p>
            <a:fld id="{C485880C-E2C3-4DAB-AE74-D9BE691626AC}" type="slidenum">
              <a:rPr lang="zh-CN" altLang="en-US" smtClean="0"/>
              <a:pPr/>
              <a:t>133</a:t>
            </a:fld>
            <a:endParaRPr lang="zh-CN" altLang="en-US"/>
          </a:p>
        </p:txBody>
      </p:sp>
    </p:spTree>
    <p:extLst>
      <p:ext uri="{BB962C8B-B14F-4D97-AF65-F5344CB8AC3E}">
        <p14:creationId xmlns:p14="http://schemas.microsoft.com/office/powerpoint/2010/main" val="3049466088"/>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AutoShape 5"/>
          <p:cNvSpPr>
            <a:spLocks noChangeArrowheads="1"/>
          </p:cNvSpPr>
          <p:nvPr/>
        </p:nvSpPr>
        <p:spPr bwMode="auto">
          <a:xfrm>
            <a:off x="502919" y="640182"/>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4" name="Rectangle 6"/>
          <p:cNvSpPr>
            <a:spLocks noChangeArrowheads="1"/>
          </p:cNvSpPr>
          <p:nvPr/>
        </p:nvSpPr>
        <p:spPr bwMode="auto">
          <a:xfrm>
            <a:off x="2935859" y="617092"/>
            <a:ext cx="326243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基于高层应用或服务的方法</a:t>
            </a:r>
            <a:endParaRPr lang="fr-FR" altLang="zh-CN" sz="2000" b="1" dirty="0">
              <a:solidFill>
                <a:schemeClr val="bg1"/>
              </a:solidFill>
              <a:latin typeface="微软雅黑" pitchFamily="34" charset="-122"/>
              <a:ea typeface="微软雅黑" pitchFamily="34" charset="-122"/>
            </a:endParaRPr>
          </a:p>
        </p:txBody>
      </p:sp>
      <p:sp>
        <p:nvSpPr>
          <p:cNvPr id="5" name="Rectangle 46"/>
          <p:cNvSpPr>
            <a:spLocks noChangeArrowheads="1"/>
          </p:cNvSpPr>
          <p:nvPr/>
        </p:nvSpPr>
        <p:spPr bwMode="auto">
          <a:xfrm>
            <a:off x="515277" y="1004845"/>
            <a:ext cx="5706721" cy="13619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根据高层应用或服务、或者它们的组合划分虚拟局域网。</a:t>
            </a:r>
            <a:endParaRPr lang="en-US" altLang="zh-CN" sz="2000" b="1" dirty="0">
              <a:latin typeface="微软雅黑" pitchFamily="34" charset="-122"/>
              <a:ea typeface="微软雅黑" pitchFamily="34" charset="-122"/>
            </a:endParaRP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更加灵活，但更加复杂。</a:t>
            </a:r>
            <a:endParaRPr lang="en-US" altLang="zh-CN" sz="2000" b="1" dirty="0">
              <a:latin typeface="微软雅黑" pitchFamily="34" charset="-122"/>
              <a:ea typeface="微软雅黑" pitchFamily="34" charset="-122"/>
            </a:endParaRPr>
          </a:p>
        </p:txBody>
      </p:sp>
      <p:grpSp>
        <p:nvGrpSpPr>
          <p:cNvPr id="4" name="组合 3"/>
          <p:cNvGrpSpPr/>
          <p:nvPr/>
        </p:nvGrpSpPr>
        <p:grpSpPr>
          <a:xfrm>
            <a:off x="5207038" y="1415897"/>
            <a:ext cx="3383948" cy="2240695"/>
            <a:chOff x="5207038" y="1415897"/>
            <a:chExt cx="3383948" cy="2240695"/>
          </a:xfrm>
        </p:grpSpPr>
        <p:sp>
          <p:nvSpPr>
            <p:cNvPr id="52" name="Line 4"/>
            <p:cNvSpPr>
              <a:spLocks noChangeShapeType="1"/>
            </p:cNvSpPr>
            <p:nvPr/>
          </p:nvSpPr>
          <p:spPr bwMode="auto">
            <a:xfrm flipH="1">
              <a:off x="6070726" y="2071347"/>
              <a:ext cx="528954" cy="788225"/>
            </a:xfrm>
            <a:prstGeom prst="line">
              <a:avLst/>
            </a:prstGeom>
            <a:noFill/>
            <a:ln w="38100">
              <a:solidFill>
                <a:srgbClr val="FF0000"/>
              </a:solidFill>
              <a:round/>
              <a:headEnd type="triangle" w="med" len="lg"/>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 name="Line 6"/>
            <p:cNvSpPr>
              <a:spLocks noChangeShapeType="1"/>
            </p:cNvSpPr>
            <p:nvPr/>
          </p:nvSpPr>
          <p:spPr bwMode="auto">
            <a:xfrm>
              <a:off x="6950557" y="2061047"/>
              <a:ext cx="640963" cy="930439"/>
            </a:xfrm>
            <a:prstGeom prst="line">
              <a:avLst/>
            </a:prstGeom>
            <a:noFill/>
            <a:ln w="38100">
              <a:solidFill>
                <a:srgbClr val="FF0000"/>
              </a:solidFill>
              <a:round/>
              <a:headEnd type="triangle" w="med" len="lg"/>
              <a:tailEnd type="non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 name="Text Box 7"/>
            <p:cNvSpPr txBox="1">
              <a:spLocks noChangeArrowheads="1"/>
            </p:cNvSpPr>
            <p:nvPr/>
          </p:nvSpPr>
          <p:spPr bwMode="auto">
            <a:xfrm>
              <a:off x="5566233" y="3348815"/>
              <a:ext cx="97622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zh-CN" sz="1400" b="1" dirty="0">
                  <a:latin typeface="微软雅黑" pitchFamily="34" charset="-122"/>
                  <a:ea typeface="微软雅黑" pitchFamily="34" charset="-122"/>
                </a:rPr>
                <a:t>VLAN 10</a:t>
              </a:r>
            </a:p>
          </p:txBody>
        </p:sp>
        <p:sp>
          <p:nvSpPr>
            <p:cNvPr id="57" name="Text Box 9"/>
            <p:cNvSpPr txBox="1">
              <a:spLocks noChangeArrowheads="1"/>
            </p:cNvSpPr>
            <p:nvPr/>
          </p:nvSpPr>
          <p:spPr bwMode="auto">
            <a:xfrm>
              <a:off x="7349887" y="3319838"/>
              <a:ext cx="97622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zh-CN" sz="1400" b="1" dirty="0">
                  <a:latin typeface="微软雅黑" pitchFamily="34" charset="-122"/>
                  <a:ea typeface="微软雅黑" pitchFamily="34" charset="-122"/>
                </a:rPr>
                <a:t>VLAN 30</a:t>
              </a:r>
            </a:p>
          </p:txBody>
        </p:sp>
        <p:grpSp>
          <p:nvGrpSpPr>
            <p:cNvPr id="58" name="组合 57"/>
            <p:cNvGrpSpPr/>
            <p:nvPr/>
          </p:nvGrpSpPr>
          <p:grpSpPr>
            <a:xfrm>
              <a:off x="6387923" y="1415897"/>
              <a:ext cx="760374" cy="669866"/>
              <a:chOff x="7065949" y="3613937"/>
              <a:chExt cx="630195" cy="561943"/>
            </a:xfrm>
          </p:grpSpPr>
          <p:sp>
            <p:nvSpPr>
              <p:cNvPr id="62" name="矩形 61"/>
              <p:cNvSpPr/>
              <p:nvPr/>
            </p:nvSpPr>
            <p:spPr>
              <a:xfrm>
                <a:off x="7065949" y="3613937"/>
                <a:ext cx="630195" cy="561943"/>
              </a:xfrm>
              <a:prstGeom prst="rect">
                <a:avLst/>
              </a:prstGeom>
              <a:solidFill>
                <a:srgbClr val="3399FF"/>
              </a:soli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
            <p:nvSpPr>
              <p:cNvPr id="63" name="右箭头 62"/>
              <p:cNvSpPr/>
              <p:nvPr/>
            </p:nvSpPr>
            <p:spPr>
              <a:xfrm>
                <a:off x="7355485" y="3667313"/>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右箭头 63"/>
              <p:cNvSpPr/>
              <p:nvPr/>
            </p:nvSpPr>
            <p:spPr>
              <a:xfrm>
                <a:off x="7355485" y="3880191"/>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右箭头 64"/>
              <p:cNvSpPr/>
              <p:nvPr/>
            </p:nvSpPr>
            <p:spPr>
              <a:xfrm flipH="1">
                <a:off x="7112099" y="3778526"/>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右箭头 65"/>
              <p:cNvSpPr/>
              <p:nvPr/>
            </p:nvSpPr>
            <p:spPr>
              <a:xfrm flipH="1">
                <a:off x="7112099" y="3979753"/>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30" name="Picture 12"/>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07038" y="2684954"/>
              <a:ext cx="1640587" cy="644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Lst>
          </p:spPr>
        </p:pic>
        <p:sp>
          <p:nvSpPr>
            <p:cNvPr id="31" name="Text Box 19"/>
            <p:cNvSpPr txBox="1">
              <a:spLocks noChangeArrowheads="1"/>
            </p:cNvSpPr>
            <p:nvPr/>
          </p:nvSpPr>
          <p:spPr bwMode="auto">
            <a:xfrm>
              <a:off x="5415075" y="2736440"/>
              <a:ext cx="126188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en-US" altLang="zh-CN" sz="1400" b="1" dirty="0">
                  <a:latin typeface="微软雅黑" pitchFamily="34" charset="-122"/>
                  <a:ea typeface="微软雅黑" pitchFamily="34" charset="-122"/>
                </a:rPr>
                <a:t>FTP</a:t>
              </a:r>
            </a:p>
            <a:p>
              <a:pPr algn="ctr"/>
              <a:r>
                <a:rPr lang="zh-CN" altLang="en-US" sz="1400" b="1" dirty="0">
                  <a:latin typeface="微软雅黑" pitchFamily="34" charset="-122"/>
                  <a:ea typeface="微软雅黑" pitchFamily="34" charset="-122"/>
                </a:rPr>
                <a:t>文件传输服务</a:t>
              </a:r>
              <a:endParaRPr lang="en-US" altLang="zh-CN" sz="1400" b="1" dirty="0">
                <a:latin typeface="微软雅黑" pitchFamily="34" charset="-122"/>
                <a:ea typeface="微软雅黑" pitchFamily="34" charset="-122"/>
              </a:endParaRPr>
            </a:p>
          </p:txBody>
        </p:sp>
        <p:pic>
          <p:nvPicPr>
            <p:cNvPr id="32" name="Picture 12"/>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950399" y="2669332"/>
              <a:ext cx="1640587" cy="644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Lst>
          </p:spPr>
        </p:pic>
        <p:sp>
          <p:nvSpPr>
            <p:cNvPr id="67" name="Text Box 19"/>
            <p:cNvSpPr txBox="1">
              <a:spLocks noChangeArrowheads="1"/>
            </p:cNvSpPr>
            <p:nvPr/>
          </p:nvSpPr>
          <p:spPr bwMode="auto">
            <a:xfrm>
              <a:off x="7359849" y="2728637"/>
              <a:ext cx="90281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en-US" altLang="zh-CN" sz="1400" b="1" dirty="0">
                  <a:latin typeface="微软雅黑" pitchFamily="34" charset="-122"/>
                  <a:ea typeface="微软雅黑" pitchFamily="34" charset="-122"/>
                </a:rPr>
                <a:t>TELNET</a:t>
              </a:r>
            </a:p>
            <a:p>
              <a:pPr algn="ctr"/>
              <a:r>
                <a:rPr lang="zh-CN" altLang="en-US" sz="1400" b="1" dirty="0">
                  <a:latin typeface="微软雅黑" pitchFamily="34" charset="-122"/>
                  <a:ea typeface="微软雅黑" pitchFamily="34" charset="-122"/>
                </a:rPr>
                <a:t>远程终端</a:t>
              </a:r>
              <a:endParaRPr lang="en-US" altLang="zh-CN" sz="1400" b="1" dirty="0">
                <a:latin typeface="微软雅黑" pitchFamily="34" charset="-122"/>
                <a:ea typeface="微软雅黑" pitchFamily="34" charset="-122"/>
              </a:endParaRPr>
            </a:p>
          </p:txBody>
        </p:sp>
      </p:grpSp>
      <p:graphicFrame>
        <p:nvGraphicFramePr>
          <p:cNvPr id="3" name="表格 2"/>
          <p:cNvGraphicFramePr>
            <a:graphicFrameLocks noGrp="1"/>
          </p:cNvGraphicFramePr>
          <p:nvPr>
            <p:extLst>
              <p:ext uri="{D42A27DB-BD31-4B8C-83A1-F6EECF244321}">
                <p14:modId xmlns:p14="http://schemas.microsoft.com/office/powerpoint/2010/main" val="1282995454"/>
              </p:ext>
            </p:extLst>
          </p:nvPr>
        </p:nvGraphicFramePr>
        <p:xfrm>
          <a:off x="1461283" y="2377489"/>
          <a:ext cx="2854412" cy="1219200"/>
        </p:xfrm>
        <a:graphic>
          <a:graphicData uri="http://schemas.openxmlformats.org/drawingml/2006/table">
            <a:tbl>
              <a:tblPr firstRow="1" bandRow="1">
                <a:tableStyleId>{5C22544A-7EE6-4342-B048-85BDC9FD1C3A}</a:tableStyleId>
              </a:tblPr>
              <a:tblGrid>
                <a:gridCol w="1927655">
                  <a:extLst>
                    <a:ext uri="{9D8B030D-6E8A-4147-A177-3AD203B41FA5}">
                      <a16:colId xmlns:a16="http://schemas.microsoft.com/office/drawing/2014/main" val="20000"/>
                    </a:ext>
                  </a:extLst>
                </a:gridCol>
                <a:gridCol w="926757">
                  <a:extLst>
                    <a:ext uri="{9D8B030D-6E8A-4147-A177-3AD203B41FA5}">
                      <a16:colId xmlns:a16="http://schemas.microsoft.com/office/drawing/2014/main" val="20001"/>
                    </a:ext>
                  </a:extLst>
                </a:gridCol>
              </a:tblGrid>
              <a:tr h="255185">
                <a:tc>
                  <a:txBody>
                    <a:bodyPr/>
                    <a:lstStyle/>
                    <a:p>
                      <a:pPr algn="ctr"/>
                      <a:r>
                        <a:rPr lang="zh-CN" altLang="en-US" sz="1400" b="1" dirty="0">
                          <a:solidFill>
                            <a:schemeClr val="tx1"/>
                          </a:solidFill>
                          <a:latin typeface="微软雅黑" pitchFamily="34" charset="-122"/>
                          <a:ea typeface="微软雅黑" pitchFamily="34" charset="-122"/>
                        </a:rPr>
                        <a:t>应用</a:t>
                      </a: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FFFF"/>
                    </a:solidFill>
                  </a:tcPr>
                </a:tc>
                <a:tc>
                  <a:txBody>
                    <a:bodyPr/>
                    <a:lstStyle/>
                    <a:p>
                      <a:pPr algn="ctr"/>
                      <a:r>
                        <a:rPr lang="en-US" altLang="zh-CN" sz="1400" b="1" dirty="0">
                          <a:solidFill>
                            <a:schemeClr val="tx1"/>
                          </a:solidFill>
                          <a:latin typeface="微软雅黑" pitchFamily="34" charset="-122"/>
                          <a:ea typeface="微软雅黑" pitchFamily="34" charset="-122"/>
                        </a:rPr>
                        <a:t>VLAN</a:t>
                      </a:r>
                      <a:endParaRPr lang="zh-CN" altLang="en-US" sz="1400" b="1" dirty="0">
                        <a:solidFill>
                          <a:schemeClr val="tx1"/>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FFFF"/>
                    </a:solidFill>
                  </a:tcPr>
                </a:tc>
                <a:extLst>
                  <a:ext uri="{0D108BD9-81ED-4DB2-BD59-A6C34878D82A}">
                    <a16:rowId xmlns:a16="http://schemas.microsoft.com/office/drawing/2014/main" val="10000"/>
                  </a:ext>
                </a:extLst>
              </a:tr>
              <a:tr h="255185">
                <a:tc>
                  <a:txBody>
                    <a:bodyPr/>
                    <a:lstStyle/>
                    <a:p>
                      <a:pPr algn="ctr"/>
                      <a:r>
                        <a:rPr lang="en-US" altLang="zh-CN" sz="1400" b="1" dirty="0">
                          <a:solidFill>
                            <a:schemeClr val="tx1"/>
                          </a:solidFill>
                          <a:latin typeface="微软雅黑" pitchFamily="34" charset="-122"/>
                          <a:ea typeface="微软雅黑" pitchFamily="34" charset="-122"/>
                        </a:rPr>
                        <a:t>FTP</a:t>
                      </a:r>
                      <a:endParaRPr lang="zh-CN" altLang="en-US" sz="1400" b="1" dirty="0">
                        <a:solidFill>
                          <a:schemeClr val="tx1"/>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400" b="1" dirty="0">
                          <a:solidFill>
                            <a:schemeClr val="tx1"/>
                          </a:solidFill>
                          <a:latin typeface="微软雅黑" pitchFamily="34" charset="-122"/>
                          <a:ea typeface="微软雅黑" pitchFamily="34" charset="-122"/>
                        </a:rPr>
                        <a:t>10</a:t>
                      </a:r>
                      <a:endParaRPr lang="zh-CN" altLang="en-US" sz="1400" b="1" dirty="0">
                        <a:solidFill>
                          <a:schemeClr val="tx1"/>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255185">
                <a:tc>
                  <a:txBody>
                    <a:bodyPr/>
                    <a:lstStyle/>
                    <a:p>
                      <a:pPr algn="ctr"/>
                      <a:r>
                        <a:rPr lang="en-US" altLang="zh-CN" sz="1400" b="1" dirty="0">
                          <a:solidFill>
                            <a:schemeClr val="tx1"/>
                          </a:solidFill>
                          <a:latin typeface="微软雅黑" pitchFamily="34" charset="-122"/>
                          <a:ea typeface="微软雅黑" pitchFamily="34" charset="-122"/>
                        </a:rPr>
                        <a:t>TELNET</a:t>
                      </a:r>
                      <a:endParaRPr lang="zh-CN" altLang="en-US" sz="1400" b="1" dirty="0">
                        <a:solidFill>
                          <a:schemeClr val="tx1"/>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400" b="1" dirty="0">
                          <a:solidFill>
                            <a:schemeClr val="tx1"/>
                          </a:solidFill>
                          <a:latin typeface="微软雅黑" pitchFamily="34" charset="-122"/>
                          <a:ea typeface="微软雅黑" pitchFamily="34" charset="-122"/>
                        </a:rPr>
                        <a:t>30</a:t>
                      </a:r>
                      <a:endParaRPr lang="zh-CN" altLang="en-US" sz="1400" b="1" dirty="0">
                        <a:solidFill>
                          <a:schemeClr val="tx1"/>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255185">
                <a:tc>
                  <a:txBody>
                    <a:bodyPr/>
                    <a:lstStyle/>
                    <a:p>
                      <a:pPr algn="ctr"/>
                      <a:r>
                        <a:rPr lang="en-US" altLang="zh-CN" sz="1400" b="1" dirty="0">
                          <a:solidFill>
                            <a:schemeClr val="tx1"/>
                          </a:solidFill>
                          <a:latin typeface="微软雅黑" pitchFamily="34" charset="-122"/>
                          <a:ea typeface="微软雅黑" pitchFamily="34" charset="-122"/>
                        </a:rPr>
                        <a:t>……</a:t>
                      </a:r>
                      <a:endParaRPr lang="zh-CN" altLang="en-US" sz="1400" b="1" dirty="0">
                        <a:solidFill>
                          <a:schemeClr val="tx1"/>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400" b="1" dirty="0">
                          <a:solidFill>
                            <a:schemeClr val="tx1"/>
                          </a:solidFill>
                          <a:latin typeface="微软雅黑" pitchFamily="34" charset="-122"/>
                          <a:ea typeface="微软雅黑" pitchFamily="34" charset="-122"/>
                        </a:rPr>
                        <a:t>…</a:t>
                      </a:r>
                      <a:endParaRPr lang="zh-CN" altLang="en-US" sz="1400" b="1" dirty="0">
                        <a:solidFill>
                          <a:schemeClr val="tx1"/>
                        </a:solidFill>
                        <a:latin typeface="微软雅黑" pitchFamily="34" charset="-122"/>
                        <a:ea typeface="微软雅黑" pitchFamily="34" charset="-122"/>
                      </a:endParaRPr>
                    </a:p>
                  </a:txBody>
                  <a:tcPr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sp>
        <p:nvSpPr>
          <p:cNvPr id="2" name="灯片编号占位符 1">
            <a:extLst>
              <a:ext uri="{FF2B5EF4-FFF2-40B4-BE49-F238E27FC236}">
                <a16:creationId xmlns:a16="http://schemas.microsoft.com/office/drawing/2014/main" id="{5C5D44B4-E7CD-4F10-9983-4A1139F8EF38}"/>
              </a:ext>
            </a:extLst>
          </p:cNvPr>
          <p:cNvSpPr>
            <a:spLocks noGrp="1"/>
          </p:cNvSpPr>
          <p:nvPr>
            <p:ph type="sldNum" sz="quarter" idx="12"/>
          </p:nvPr>
        </p:nvSpPr>
        <p:spPr/>
        <p:txBody>
          <a:bodyPr/>
          <a:lstStyle/>
          <a:p>
            <a:fld id="{C485880C-E2C3-4DAB-AE74-D9BE691626AC}" type="slidenum">
              <a:rPr lang="zh-CN" altLang="en-US" smtClean="0"/>
              <a:pPr/>
              <a:t>134</a:t>
            </a:fld>
            <a:endParaRPr lang="zh-CN" altLang="en-US"/>
          </a:p>
        </p:txBody>
      </p:sp>
    </p:spTree>
    <p:extLst>
      <p:ext uri="{BB962C8B-B14F-4D97-AF65-F5344CB8AC3E}">
        <p14:creationId xmlns:p14="http://schemas.microsoft.com/office/powerpoint/2010/main" val="3841048565"/>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圆角矩形 37"/>
          <p:cNvSpPr/>
          <p:nvPr/>
        </p:nvSpPr>
        <p:spPr>
          <a:xfrm>
            <a:off x="502919" y="1050138"/>
            <a:ext cx="8129015" cy="2939972"/>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3" name="矩形 32"/>
          <p:cNvSpPr/>
          <p:nvPr/>
        </p:nvSpPr>
        <p:spPr>
          <a:xfrm>
            <a:off x="5138169" y="1734692"/>
            <a:ext cx="1131716" cy="424393"/>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p:cNvSpPr/>
          <p:nvPr/>
        </p:nvSpPr>
        <p:spPr>
          <a:xfrm>
            <a:off x="1482046" y="4034669"/>
            <a:ext cx="5837382" cy="584775"/>
          </a:xfrm>
          <a:prstGeom prst="rect">
            <a:avLst/>
          </a:prstGeom>
        </p:spPr>
        <p:txBody>
          <a:bodyPr wrap="square">
            <a:spAutoFit/>
          </a:bodyPr>
          <a:lstStyle/>
          <a:p>
            <a:pPr algn="ctr"/>
            <a:r>
              <a:rPr lang="zh-CN" altLang="en-US" sz="1600" b="1" dirty="0">
                <a:latin typeface="微软雅黑" pitchFamily="34" charset="-122"/>
                <a:ea typeface="微软雅黑" pitchFamily="34" charset="-122"/>
              </a:rPr>
              <a:t>标准以太网帧插入 </a:t>
            </a:r>
            <a:r>
              <a:rPr lang="en-US" altLang="zh-CN" sz="1600" b="1" dirty="0">
                <a:latin typeface="微软雅黑" pitchFamily="34" charset="-122"/>
                <a:ea typeface="微软雅黑" pitchFamily="34" charset="-122"/>
              </a:rPr>
              <a:t>4 </a:t>
            </a:r>
            <a:r>
              <a:rPr lang="zh-CN" altLang="en-US" sz="1600" b="1" dirty="0">
                <a:latin typeface="微软雅黑" pitchFamily="34" charset="-122"/>
                <a:ea typeface="微软雅黑" pitchFamily="34" charset="-122"/>
              </a:rPr>
              <a:t>字节的 </a:t>
            </a:r>
            <a:r>
              <a:rPr lang="en-US" altLang="zh-CN" sz="1600" b="1" dirty="0">
                <a:latin typeface="微软雅黑" pitchFamily="34" charset="-122"/>
                <a:ea typeface="微软雅黑" pitchFamily="34" charset="-122"/>
              </a:rPr>
              <a:t>VLAN </a:t>
            </a:r>
            <a:r>
              <a:rPr lang="zh-CN" altLang="en-US" sz="1600" b="1" dirty="0">
                <a:latin typeface="微软雅黑" pitchFamily="34" charset="-122"/>
                <a:ea typeface="微软雅黑" pitchFamily="34" charset="-122"/>
              </a:rPr>
              <a:t>标记后变成了 </a:t>
            </a:r>
            <a:r>
              <a:rPr lang="en-US" altLang="zh-CN" sz="1600" b="1" dirty="0">
                <a:latin typeface="微软雅黑" pitchFamily="34" charset="-122"/>
                <a:ea typeface="微软雅黑" pitchFamily="34" charset="-122"/>
              </a:rPr>
              <a:t>802.1Q </a:t>
            </a:r>
            <a:r>
              <a:rPr lang="zh-CN" altLang="en-US" sz="1600" b="1" dirty="0">
                <a:latin typeface="微软雅黑" pitchFamily="34" charset="-122"/>
                <a:ea typeface="微软雅黑" pitchFamily="34" charset="-122"/>
              </a:rPr>
              <a:t>帧（或</a:t>
            </a:r>
            <a:r>
              <a:rPr lang="zh-CN" altLang="en-US" sz="1600" b="1" dirty="0">
                <a:solidFill>
                  <a:srgbClr val="C00000"/>
                </a:solidFill>
                <a:latin typeface="微软雅黑" pitchFamily="34" charset="-122"/>
                <a:ea typeface="微软雅黑" pitchFamily="34" charset="-122"/>
              </a:rPr>
              <a:t>带标记</a:t>
            </a:r>
            <a:r>
              <a:rPr lang="zh-CN" altLang="en-US" sz="1600" b="1" dirty="0">
                <a:latin typeface="微软雅黑" pitchFamily="34" charset="-122"/>
                <a:ea typeface="微软雅黑" pitchFamily="34" charset="-122"/>
              </a:rPr>
              <a:t>的以太网帧）</a:t>
            </a:r>
          </a:p>
        </p:txBody>
      </p:sp>
      <p:grpSp>
        <p:nvGrpSpPr>
          <p:cNvPr id="32" name="组合 31"/>
          <p:cNvGrpSpPr/>
          <p:nvPr/>
        </p:nvGrpSpPr>
        <p:grpSpPr>
          <a:xfrm>
            <a:off x="1482046" y="1218689"/>
            <a:ext cx="6636717" cy="2614752"/>
            <a:chOff x="317356" y="1097692"/>
            <a:chExt cx="10724625" cy="4225323"/>
          </a:xfrm>
        </p:grpSpPr>
        <p:grpSp>
          <p:nvGrpSpPr>
            <p:cNvPr id="81" name="组合 80"/>
            <p:cNvGrpSpPr/>
            <p:nvPr/>
          </p:nvGrpSpPr>
          <p:grpSpPr>
            <a:xfrm>
              <a:off x="317356" y="1097692"/>
              <a:ext cx="9685685" cy="4225323"/>
              <a:chOff x="533380" y="1097692"/>
              <a:chExt cx="9685685" cy="4225323"/>
            </a:xfrm>
          </p:grpSpPr>
          <p:grpSp>
            <p:nvGrpSpPr>
              <p:cNvPr id="82" name="组合 81"/>
              <p:cNvGrpSpPr/>
              <p:nvPr/>
            </p:nvGrpSpPr>
            <p:grpSpPr>
              <a:xfrm>
                <a:off x="533380" y="1546339"/>
                <a:ext cx="9685685" cy="3776676"/>
                <a:chOff x="533380" y="1484784"/>
                <a:chExt cx="9685685" cy="3776676"/>
              </a:xfrm>
            </p:grpSpPr>
            <p:sp>
              <p:nvSpPr>
                <p:cNvPr id="86" name="Rectangle 4"/>
                <p:cNvSpPr>
                  <a:spLocks noChangeArrowheads="1"/>
                </p:cNvSpPr>
                <p:nvPr/>
              </p:nvSpPr>
              <p:spPr bwMode="auto">
                <a:xfrm>
                  <a:off x="533380" y="2030883"/>
                  <a:ext cx="1080189" cy="5827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a:lnSpc>
                      <a:spcPct val="80000"/>
                    </a:lnSpc>
                  </a:pPr>
                  <a:r>
                    <a:rPr kumimoji="1" lang="zh-CN" altLang="en-US" sz="1100" b="1" dirty="0">
                      <a:latin typeface="微软雅黑" pitchFamily="34" charset="-122"/>
                      <a:ea typeface="微软雅黑" pitchFamily="34" charset="-122"/>
                    </a:rPr>
                    <a:t>以太网</a:t>
                  </a:r>
                  <a:endParaRPr kumimoji="1" lang="en-US" altLang="zh-CN" sz="1100" b="1" dirty="0">
                    <a:latin typeface="微软雅黑" pitchFamily="34" charset="-122"/>
                    <a:ea typeface="微软雅黑" pitchFamily="34" charset="-122"/>
                  </a:endParaRPr>
                </a:p>
                <a:p>
                  <a:pPr algn="ctr" defTabSz="762000">
                    <a:lnSpc>
                      <a:spcPct val="80000"/>
                    </a:lnSpc>
                  </a:pPr>
                  <a:r>
                    <a:rPr kumimoji="1" lang="en-US" altLang="zh-CN" sz="1100" b="1" dirty="0">
                      <a:latin typeface="微软雅黑" pitchFamily="34" charset="-122"/>
                      <a:ea typeface="微软雅黑" pitchFamily="34" charset="-122"/>
                    </a:rPr>
                    <a:t>MAC</a:t>
                  </a:r>
                  <a:r>
                    <a:rPr kumimoji="1" lang="zh-CN" altLang="en-US" sz="1100" b="1" dirty="0">
                      <a:latin typeface="微软雅黑" pitchFamily="34" charset="-122"/>
                      <a:ea typeface="微软雅黑" pitchFamily="34" charset="-122"/>
                    </a:rPr>
                    <a:t>帧</a:t>
                  </a:r>
                </a:p>
              </p:txBody>
            </p:sp>
            <p:sp>
              <p:nvSpPr>
                <p:cNvPr id="87" name="Rectangle 5"/>
                <p:cNvSpPr>
                  <a:spLocks noChangeArrowheads="1"/>
                </p:cNvSpPr>
                <p:nvPr/>
              </p:nvSpPr>
              <p:spPr bwMode="auto">
                <a:xfrm>
                  <a:off x="887526" y="1495238"/>
                  <a:ext cx="751211" cy="4186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sz="1100" b="1" dirty="0">
                      <a:latin typeface="微软雅黑" pitchFamily="34" charset="-122"/>
                      <a:ea typeface="微软雅黑" pitchFamily="34" charset="-122"/>
                    </a:rPr>
                    <a:t>字节</a:t>
                  </a:r>
                  <a:endParaRPr kumimoji="1" lang="en-US" altLang="zh-CN" sz="1100" b="1" dirty="0">
                    <a:latin typeface="微软雅黑" pitchFamily="34" charset="-122"/>
                    <a:ea typeface="微软雅黑" pitchFamily="34" charset="-122"/>
                  </a:endParaRPr>
                </a:p>
              </p:txBody>
            </p:sp>
            <p:sp>
              <p:nvSpPr>
                <p:cNvPr id="88" name="Rectangle 6"/>
                <p:cNvSpPr>
                  <a:spLocks noChangeArrowheads="1"/>
                </p:cNvSpPr>
                <p:nvPr/>
              </p:nvSpPr>
              <p:spPr bwMode="auto">
                <a:xfrm>
                  <a:off x="1963964" y="1487959"/>
                  <a:ext cx="435186" cy="4186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1100" b="1" dirty="0">
                      <a:latin typeface="微软雅黑" pitchFamily="34" charset="-122"/>
                      <a:ea typeface="微软雅黑" pitchFamily="34" charset="-122"/>
                    </a:rPr>
                    <a:t>6</a:t>
                  </a:r>
                </a:p>
              </p:txBody>
            </p:sp>
            <p:sp>
              <p:nvSpPr>
                <p:cNvPr id="89" name="Rectangle 7"/>
                <p:cNvSpPr>
                  <a:spLocks noChangeArrowheads="1"/>
                </p:cNvSpPr>
                <p:nvPr/>
              </p:nvSpPr>
              <p:spPr bwMode="auto">
                <a:xfrm>
                  <a:off x="3175444" y="1487959"/>
                  <a:ext cx="435186" cy="4186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1100" b="1">
                      <a:latin typeface="微软雅黑" pitchFamily="34" charset="-122"/>
                      <a:ea typeface="微软雅黑" pitchFamily="34" charset="-122"/>
                    </a:rPr>
                    <a:t>6</a:t>
                  </a:r>
                </a:p>
              </p:txBody>
            </p:sp>
            <p:sp>
              <p:nvSpPr>
                <p:cNvPr id="90" name="Rectangle 8"/>
                <p:cNvSpPr>
                  <a:spLocks noChangeArrowheads="1"/>
                </p:cNvSpPr>
                <p:nvPr/>
              </p:nvSpPr>
              <p:spPr bwMode="auto">
                <a:xfrm>
                  <a:off x="5537646" y="1487959"/>
                  <a:ext cx="435186" cy="4186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1100" b="1">
                      <a:latin typeface="微软雅黑" pitchFamily="34" charset="-122"/>
                      <a:ea typeface="微软雅黑" pitchFamily="34" charset="-122"/>
                    </a:rPr>
                    <a:t>2</a:t>
                  </a:r>
                </a:p>
              </p:txBody>
            </p:sp>
            <p:sp>
              <p:nvSpPr>
                <p:cNvPr id="91" name="Rectangle 9"/>
                <p:cNvSpPr>
                  <a:spLocks noChangeArrowheads="1"/>
                </p:cNvSpPr>
                <p:nvPr/>
              </p:nvSpPr>
              <p:spPr bwMode="auto">
                <a:xfrm>
                  <a:off x="6596894" y="1487959"/>
                  <a:ext cx="1442843" cy="4186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1100" b="1" dirty="0">
                      <a:latin typeface="微软雅黑" pitchFamily="34" charset="-122"/>
                      <a:ea typeface="微软雅黑" pitchFamily="34" charset="-122"/>
                    </a:rPr>
                    <a:t>42 ~ 1500</a:t>
                  </a:r>
                </a:p>
              </p:txBody>
            </p:sp>
            <p:sp>
              <p:nvSpPr>
                <p:cNvPr id="92" name="Rectangle 10"/>
                <p:cNvSpPr>
                  <a:spLocks noChangeArrowheads="1"/>
                </p:cNvSpPr>
                <p:nvPr/>
              </p:nvSpPr>
              <p:spPr bwMode="auto">
                <a:xfrm>
                  <a:off x="8657653" y="1487959"/>
                  <a:ext cx="435186" cy="4186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1100" b="1">
                      <a:latin typeface="微软雅黑" pitchFamily="34" charset="-122"/>
                      <a:ea typeface="微软雅黑" pitchFamily="34" charset="-122"/>
                    </a:rPr>
                    <a:t>4</a:t>
                  </a:r>
                </a:p>
              </p:txBody>
            </p:sp>
            <p:sp>
              <p:nvSpPr>
                <p:cNvPr id="93" name="Freeform 11"/>
                <p:cNvSpPr>
                  <a:spLocks/>
                </p:cNvSpPr>
                <p:nvPr/>
              </p:nvSpPr>
              <p:spPr bwMode="auto">
                <a:xfrm>
                  <a:off x="1564134" y="2555776"/>
                  <a:ext cx="6302375" cy="604838"/>
                </a:xfrm>
                <a:custGeom>
                  <a:avLst/>
                  <a:gdLst>
                    <a:gd name="T0" fmla="*/ 2147483647 w 3970"/>
                    <a:gd name="T1" fmla="*/ 10080633 h 381"/>
                    <a:gd name="T2" fmla="*/ 2147483647 w 3970"/>
                    <a:gd name="T3" fmla="*/ 0 h 381"/>
                    <a:gd name="T4" fmla="*/ 2147483647 w 3970"/>
                    <a:gd name="T5" fmla="*/ 960181119 h 381"/>
                    <a:gd name="T6" fmla="*/ 0 w 3970"/>
                    <a:gd name="T7" fmla="*/ 960181119 h 381"/>
                    <a:gd name="T8" fmla="*/ 2147483647 w 3970"/>
                    <a:gd name="T9" fmla="*/ 10080633 h 38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970" h="381">
                      <a:moveTo>
                        <a:pt x="1543" y="4"/>
                      </a:moveTo>
                      <a:lnTo>
                        <a:pt x="2242" y="0"/>
                      </a:lnTo>
                      <a:lnTo>
                        <a:pt x="3970" y="381"/>
                      </a:lnTo>
                      <a:lnTo>
                        <a:pt x="0" y="381"/>
                      </a:lnTo>
                      <a:lnTo>
                        <a:pt x="1543" y="4"/>
                      </a:lnTo>
                      <a:close/>
                    </a:path>
                  </a:pathLst>
                </a:custGeom>
                <a:gradFill rotWithShape="1">
                  <a:gsLst>
                    <a:gs pos="100000">
                      <a:srgbClr val="00FF99"/>
                    </a:gs>
                    <a:gs pos="0">
                      <a:srgbClr val="00FFFF"/>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a:latin typeface="微软雅黑" pitchFamily="34" charset="-122"/>
                    <a:ea typeface="微软雅黑" pitchFamily="34" charset="-122"/>
                  </a:endParaRPr>
                </a:p>
              </p:txBody>
            </p:sp>
            <p:sp>
              <p:nvSpPr>
                <p:cNvPr id="94" name="Rectangle 13"/>
                <p:cNvSpPr>
                  <a:spLocks noChangeArrowheads="1"/>
                </p:cNvSpPr>
                <p:nvPr/>
              </p:nvSpPr>
              <p:spPr bwMode="auto">
                <a:xfrm>
                  <a:off x="6209426" y="4519575"/>
                  <a:ext cx="4009639" cy="741885"/>
                </a:xfrm>
                <a:prstGeom prst="rect">
                  <a:avLst/>
                </a:prstGeom>
                <a:noFill/>
                <a:ln w="12700">
                  <a:no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ctr" defTabSz="762000"/>
                  <a:r>
                    <a:rPr lang="en-US" altLang="zh-CN" sz="1200" b="1" dirty="0">
                      <a:solidFill>
                        <a:srgbClr val="C00000"/>
                      </a:solidFill>
                      <a:latin typeface="微软雅黑" pitchFamily="34" charset="-122"/>
                      <a:ea typeface="微软雅黑" pitchFamily="34" charset="-122"/>
                    </a:rPr>
                    <a:t>VLAN </a:t>
                  </a:r>
                  <a:r>
                    <a:rPr lang="zh-CN" altLang="zh-CN" sz="1200" b="1" dirty="0">
                      <a:solidFill>
                        <a:srgbClr val="C00000"/>
                      </a:solidFill>
                      <a:latin typeface="微软雅黑" pitchFamily="34" charset="-122"/>
                      <a:ea typeface="微软雅黑" pitchFamily="34" charset="-122"/>
                    </a:rPr>
                    <a:t>标识符</a:t>
                  </a:r>
                  <a:r>
                    <a:rPr lang="en-US" altLang="zh-CN" sz="1200" b="1" dirty="0">
                      <a:solidFill>
                        <a:srgbClr val="C00000"/>
                      </a:solidFill>
                      <a:latin typeface="微软雅黑" pitchFamily="34" charset="-122"/>
                      <a:ea typeface="微软雅黑" pitchFamily="34" charset="-122"/>
                    </a:rPr>
                    <a:t> </a:t>
                  </a:r>
                  <a:r>
                    <a:rPr kumimoji="1" lang="en-US" altLang="zh-CN" sz="1200" b="1" dirty="0">
                      <a:latin typeface="微软雅黑" pitchFamily="34" charset="-122"/>
                      <a:ea typeface="微软雅黑" pitchFamily="34" charset="-122"/>
                    </a:rPr>
                    <a:t>12 </a:t>
                  </a:r>
                  <a:r>
                    <a:rPr kumimoji="1" lang="zh-CN" altLang="en-US" sz="1200" b="1" dirty="0">
                      <a:latin typeface="微软雅黑" pitchFamily="34" charset="-122"/>
                      <a:ea typeface="微软雅黑" pitchFamily="34" charset="-122"/>
                    </a:rPr>
                    <a:t>位</a:t>
                  </a:r>
                  <a:r>
                    <a:rPr kumimoji="1" lang="en-US" altLang="zh-CN" sz="1200" b="1" dirty="0">
                      <a:latin typeface="微软雅黑" pitchFamily="34" charset="-122"/>
                      <a:ea typeface="微软雅黑" pitchFamily="34" charset="-122"/>
                    </a:rPr>
                    <a:t> </a:t>
                  </a:r>
                </a:p>
                <a:p>
                  <a:pPr algn="ctr" defTabSz="762000"/>
                  <a:r>
                    <a:rPr kumimoji="1" lang="en-US" altLang="zh-CN" sz="1200" b="1" dirty="0">
                      <a:latin typeface="微软雅黑" pitchFamily="34" charset="-122"/>
                      <a:ea typeface="微软雅黑" pitchFamily="34" charset="-122"/>
                    </a:rPr>
                    <a:t>(</a:t>
                  </a:r>
                  <a:r>
                    <a:rPr kumimoji="1" lang="zh-CN" altLang="en-US" sz="1200" b="1" dirty="0">
                      <a:latin typeface="微软雅黑" pitchFamily="34" charset="-122"/>
                      <a:ea typeface="微软雅黑" pitchFamily="34" charset="-122"/>
                    </a:rPr>
                    <a:t>最多允许 </a:t>
                  </a:r>
                  <a:r>
                    <a:rPr kumimoji="1" lang="en-US" altLang="zh-CN" sz="1200" b="1" dirty="0">
                      <a:latin typeface="微软雅黑" pitchFamily="34" charset="-122"/>
                      <a:ea typeface="微软雅黑" pitchFamily="34" charset="-122"/>
                    </a:rPr>
                    <a:t>4096 </a:t>
                  </a:r>
                  <a:r>
                    <a:rPr kumimoji="1" lang="zh-CN" altLang="en-US" sz="1200" b="1" dirty="0">
                      <a:latin typeface="微软雅黑" pitchFamily="34" charset="-122"/>
                      <a:ea typeface="微软雅黑" pitchFamily="34" charset="-122"/>
                    </a:rPr>
                    <a:t>个 </a:t>
                  </a:r>
                  <a:r>
                    <a:rPr kumimoji="1" lang="en-US" altLang="zh-CN" sz="1200" b="1" dirty="0">
                      <a:latin typeface="微软雅黑" pitchFamily="34" charset="-122"/>
                      <a:ea typeface="微软雅黑" pitchFamily="34" charset="-122"/>
                    </a:rPr>
                    <a:t>VLAN)</a:t>
                  </a:r>
                </a:p>
              </p:txBody>
            </p:sp>
            <p:sp>
              <p:nvSpPr>
                <p:cNvPr id="95" name="Rectangle 14"/>
                <p:cNvSpPr>
                  <a:spLocks noChangeArrowheads="1"/>
                </p:cNvSpPr>
                <p:nvPr/>
              </p:nvSpPr>
              <p:spPr bwMode="auto">
                <a:xfrm>
                  <a:off x="4318447" y="1484784"/>
                  <a:ext cx="435186" cy="4186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1100" b="1">
                      <a:latin typeface="微软雅黑" pitchFamily="34" charset="-122"/>
                      <a:ea typeface="微软雅黑" pitchFamily="34" charset="-122"/>
                    </a:rPr>
                    <a:t>4</a:t>
                  </a:r>
                </a:p>
              </p:txBody>
            </p:sp>
            <p:sp>
              <p:nvSpPr>
                <p:cNvPr id="96" name="Rectangle 18"/>
                <p:cNvSpPr>
                  <a:spLocks noChangeArrowheads="1"/>
                </p:cNvSpPr>
                <p:nvPr/>
              </p:nvSpPr>
              <p:spPr bwMode="auto">
                <a:xfrm>
                  <a:off x="2460073" y="4388461"/>
                  <a:ext cx="2375794" cy="443473"/>
                </a:xfrm>
                <a:prstGeom prst="rect">
                  <a:avLst/>
                </a:prstGeom>
                <a:noFill/>
                <a:ln w="12700">
                  <a:no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ctr" defTabSz="762000"/>
                  <a:r>
                    <a:rPr kumimoji="1" lang="zh-CN" altLang="en-US" sz="1200" b="1" dirty="0">
                      <a:latin typeface="微软雅黑" pitchFamily="34" charset="-122"/>
                      <a:ea typeface="微软雅黑" pitchFamily="34" charset="-122"/>
                    </a:rPr>
                    <a:t>用户优先级 </a:t>
                  </a:r>
                  <a:r>
                    <a:rPr kumimoji="1" lang="en-US" altLang="zh-CN" sz="1200" b="1" dirty="0">
                      <a:latin typeface="微软雅黑" pitchFamily="34" charset="-122"/>
                      <a:ea typeface="微软雅黑" pitchFamily="34" charset="-122"/>
                    </a:rPr>
                    <a:t>3 </a:t>
                  </a:r>
                  <a:r>
                    <a:rPr kumimoji="1" lang="zh-CN" altLang="en-US" sz="1200" b="1" dirty="0">
                      <a:latin typeface="微软雅黑" pitchFamily="34" charset="-122"/>
                      <a:ea typeface="微软雅黑" pitchFamily="34" charset="-122"/>
                    </a:rPr>
                    <a:t>位</a:t>
                  </a:r>
                  <a:endParaRPr kumimoji="1" lang="en-US" altLang="zh-CN" sz="1200" b="1" dirty="0">
                    <a:latin typeface="微软雅黑" pitchFamily="34" charset="-122"/>
                    <a:ea typeface="微软雅黑" pitchFamily="34" charset="-122"/>
                  </a:endParaRPr>
                </a:p>
              </p:txBody>
            </p:sp>
            <p:sp>
              <p:nvSpPr>
                <p:cNvPr id="97" name="Rectangle 21"/>
                <p:cNvSpPr>
                  <a:spLocks noChangeArrowheads="1"/>
                </p:cNvSpPr>
                <p:nvPr/>
              </p:nvSpPr>
              <p:spPr bwMode="auto">
                <a:xfrm>
                  <a:off x="2016382" y="4801987"/>
                  <a:ext cx="3326928" cy="443473"/>
                </a:xfrm>
                <a:prstGeom prst="rect">
                  <a:avLst/>
                </a:prstGeom>
                <a:noFill/>
                <a:ln w="12700">
                  <a:noFill/>
                  <a:miter lim="800000"/>
                  <a:headEnd/>
                  <a:tailE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ctr" defTabSz="762000"/>
                  <a:r>
                    <a:rPr lang="zh-CN" altLang="zh-CN" sz="1200" b="1" dirty="0">
                      <a:latin typeface="微软雅黑" pitchFamily="34" charset="-122"/>
                      <a:ea typeface="微软雅黑" pitchFamily="34" charset="-122"/>
                    </a:rPr>
                    <a:t>规范格式指示符</a:t>
                  </a:r>
                  <a:r>
                    <a:rPr kumimoji="1" lang="en-US" altLang="zh-CN" sz="1200" b="1" dirty="0">
                      <a:latin typeface="微软雅黑" pitchFamily="34" charset="-122"/>
                      <a:ea typeface="微软雅黑" pitchFamily="34" charset="-122"/>
                    </a:rPr>
                    <a:t>( CFI ) 1 </a:t>
                  </a:r>
                  <a:r>
                    <a:rPr kumimoji="1" lang="zh-CN" altLang="en-US" sz="1200" b="1" dirty="0">
                      <a:latin typeface="微软雅黑" pitchFamily="34" charset="-122"/>
                      <a:ea typeface="微软雅黑" pitchFamily="34" charset="-122"/>
                    </a:rPr>
                    <a:t>位</a:t>
                  </a:r>
                  <a:r>
                    <a:rPr kumimoji="1" lang="en-US" altLang="zh-CN" sz="1200" b="1" dirty="0">
                      <a:latin typeface="微软雅黑" pitchFamily="34" charset="-122"/>
                      <a:ea typeface="微软雅黑" pitchFamily="34" charset="-122"/>
                    </a:rPr>
                    <a:t> </a:t>
                  </a:r>
                </a:p>
              </p:txBody>
            </p:sp>
            <p:sp>
              <p:nvSpPr>
                <p:cNvPr id="98" name="Rectangle 22"/>
                <p:cNvSpPr>
                  <a:spLocks noChangeArrowheads="1"/>
                </p:cNvSpPr>
                <p:nvPr/>
              </p:nvSpPr>
              <p:spPr bwMode="auto">
                <a:xfrm>
                  <a:off x="1590900" y="1869976"/>
                  <a:ext cx="1197197" cy="685800"/>
                </a:xfrm>
                <a:prstGeom prst="rect">
                  <a:avLst/>
                </a:prstGeom>
                <a:solidFill>
                  <a:srgbClr val="0000CC"/>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762000"/>
                  <a:r>
                    <a:rPr kumimoji="1" lang="zh-CN" altLang="en-US" sz="1200" b="1" dirty="0">
                      <a:solidFill>
                        <a:schemeClr val="bg1"/>
                      </a:solidFill>
                      <a:latin typeface="微软雅黑" pitchFamily="34" charset="-122"/>
                      <a:ea typeface="微软雅黑" pitchFamily="34" charset="-122"/>
                    </a:rPr>
                    <a:t>目地地址  </a:t>
                  </a:r>
                </a:p>
              </p:txBody>
            </p:sp>
            <p:sp>
              <p:nvSpPr>
                <p:cNvPr id="99" name="Rectangle 23"/>
                <p:cNvSpPr>
                  <a:spLocks noChangeArrowheads="1"/>
                </p:cNvSpPr>
                <p:nvPr/>
              </p:nvSpPr>
              <p:spPr bwMode="auto">
                <a:xfrm>
                  <a:off x="2788096" y="1869976"/>
                  <a:ext cx="1143000" cy="685800"/>
                </a:xfrm>
                <a:prstGeom prst="rect">
                  <a:avLst/>
                </a:prstGeom>
                <a:solidFill>
                  <a:srgbClr val="0000CC"/>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762000"/>
                  <a:r>
                    <a:rPr kumimoji="1" lang="zh-CN" altLang="en-US" sz="1200" b="1" dirty="0">
                      <a:solidFill>
                        <a:schemeClr val="bg1"/>
                      </a:solidFill>
                      <a:latin typeface="微软雅黑" pitchFamily="34" charset="-122"/>
                      <a:ea typeface="微软雅黑" pitchFamily="34" charset="-122"/>
                    </a:rPr>
                    <a:t>源地址</a:t>
                  </a:r>
                </a:p>
              </p:txBody>
            </p:sp>
            <p:sp>
              <p:nvSpPr>
                <p:cNvPr id="100" name="Rectangle 24"/>
                <p:cNvSpPr>
                  <a:spLocks noChangeArrowheads="1"/>
                </p:cNvSpPr>
                <p:nvPr/>
              </p:nvSpPr>
              <p:spPr bwMode="auto">
                <a:xfrm>
                  <a:off x="3931096" y="1869976"/>
                  <a:ext cx="1219200" cy="685800"/>
                </a:xfrm>
                <a:prstGeom prst="rect">
                  <a:avLst/>
                </a:prstGeom>
                <a:solidFill>
                  <a:srgbClr val="00FF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b="1" dirty="0">
                      <a:latin typeface="微软雅黑" pitchFamily="34" charset="-122"/>
                      <a:ea typeface="微软雅黑" pitchFamily="34" charset="-122"/>
                    </a:rPr>
                    <a:t>802.1Q</a:t>
                  </a:r>
                </a:p>
                <a:p>
                  <a:pPr algn="ctr"/>
                  <a:r>
                    <a:rPr lang="zh-CN" altLang="en-US" sz="1200" b="1" dirty="0">
                      <a:latin typeface="微软雅黑" pitchFamily="34" charset="-122"/>
                      <a:ea typeface="微软雅黑" pitchFamily="34" charset="-122"/>
                    </a:rPr>
                    <a:t>标记</a:t>
                  </a:r>
                  <a:endParaRPr lang="en-US" altLang="zh-CN" sz="1200" b="1" dirty="0">
                    <a:latin typeface="微软雅黑" pitchFamily="34" charset="-122"/>
                    <a:ea typeface="微软雅黑" pitchFamily="34" charset="-122"/>
                  </a:endParaRPr>
                </a:p>
              </p:txBody>
            </p:sp>
            <p:sp>
              <p:nvSpPr>
                <p:cNvPr id="101" name="Rectangle 25"/>
                <p:cNvSpPr>
                  <a:spLocks noChangeArrowheads="1"/>
                </p:cNvSpPr>
                <p:nvPr/>
              </p:nvSpPr>
              <p:spPr bwMode="auto">
                <a:xfrm>
                  <a:off x="5150296" y="1869976"/>
                  <a:ext cx="1291208" cy="685800"/>
                </a:xfrm>
                <a:prstGeom prst="rect">
                  <a:avLst/>
                </a:prstGeom>
                <a:solidFill>
                  <a:srgbClr val="0000CC"/>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762000"/>
                  <a:r>
                    <a:rPr kumimoji="1" lang="zh-CN" altLang="en-US" sz="1200" b="1" dirty="0">
                      <a:solidFill>
                        <a:schemeClr val="bg1"/>
                      </a:solidFill>
                      <a:latin typeface="微软雅黑" pitchFamily="34" charset="-122"/>
                      <a:ea typeface="微软雅黑" pitchFamily="34" charset="-122"/>
                    </a:rPr>
                    <a:t>长度</a:t>
                  </a:r>
                  <a:r>
                    <a:rPr kumimoji="1" lang="en-US" altLang="zh-CN" sz="1200" b="1" dirty="0">
                      <a:solidFill>
                        <a:schemeClr val="bg1"/>
                      </a:solidFill>
                      <a:latin typeface="微软雅黑" pitchFamily="34" charset="-122"/>
                      <a:ea typeface="微软雅黑" pitchFamily="34" charset="-122"/>
                    </a:rPr>
                    <a:t>/</a:t>
                  </a:r>
                  <a:r>
                    <a:rPr kumimoji="1" lang="zh-CN" altLang="en-US" sz="1200" b="1" dirty="0">
                      <a:solidFill>
                        <a:schemeClr val="bg1"/>
                      </a:solidFill>
                      <a:latin typeface="微软雅黑" pitchFamily="34" charset="-122"/>
                      <a:ea typeface="微软雅黑" pitchFamily="34" charset="-122"/>
                    </a:rPr>
                    <a:t>类型</a:t>
                  </a:r>
                </a:p>
              </p:txBody>
            </p:sp>
            <p:sp>
              <p:nvSpPr>
                <p:cNvPr id="102" name="Rectangle 26"/>
                <p:cNvSpPr>
                  <a:spLocks noChangeArrowheads="1"/>
                </p:cNvSpPr>
                <p:nvPr/>
              </p:nvSpPr>
              <p:spPr bwMode="auto">
                <a:xfrm>
                  <a:off x="6441504" y="1869976"/>
                  <a:ext cx="1828800" cy="685800"/>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rgbClr val="CC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1200" b="1" dirty="0">
                      <a:solidFill>
                        <a:schemeClr val="bg1"/>
                      </a:solidFill>
                      <a:latin typeface="微软雅黑" pitchFamily="34" charset="-122"/>
                      <a:ea typeface="微软雅黑" pitchFamily="34" charset="-122"/>
                    </a:rPr>
                    <a:t>数      据</a:t>
                  </a:r>
                </a:p>
              </p:txBody>
            </p:sp>
            <p:sp>
              <p:nvSpPr>
                <p:cNvPr id="103" name="Rectangle 27"/>
                <p:cNvSpPr>
                  <a:spLocks noChangeArrowheads="1"/>
                </p:cNvSpPr>
                <p:nvPr/>
              </p:nvSpPr>
              <p:spPr bwMode="auto">
                <a:xfrm>
                  <a:off x="8270304" y="1869976"/>
                  <a:ext cx="1219200" cy="685800"/>
                </a:xfrm>
                <a:prstGeom prst="rect">
                  <a:avLst/>
                </a:prstGeom>
                <a:solidFill>
                  <a:srgbClr val="0000CC"/>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b="1" dirty="0">
                      <a:solidFill>
                        <a:schemeClr val="bg1"/>
                      </a:solidFill>
                      <a:latin typeface="微软雅黑" pitchFamily="34" charset="-122"/>
                      <a:ea typeface="微软雅黑" pitchFamily="34" charset="-122"/>
                    </a:rPr>
                    <a:t>FCS</a:t>
                  </a:r>
                </a:p>
              </p:txBody>
            </p:sp>
            <p:sp>
              <p:nvSpPr>
                <p:cNvPr id="104" name="Rectangle 33"/>
                <p:cNvSpPr>
                  <a:spLocks noChangeArrowheads="1"/>
                </p:cNvSpPr>
                <p:nvPr/>
              </p:nvSpPr>
              <p:spPr bwMode="auto">
                <a:xfrm>
                  <a:off x="2864768" y="2756326"/>
                  <a:ext cx="1034624" cy="44842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1200" b="1" dirty="0">
                      <a:solidFill>
                        <a:srgbClr val="C00000"/>
                      </a:solidFill>
                      <a:latin typeface="微软雅黑" pitchFamily="34" charset="-122"/>
                      <a:ea typeface="微软雅黑" pitchFamily="34" charset="-122"/>
                    </a:rPr>
                    <a:t>2 </a:t>
                  </a:r>
                  <a:r>
                    <a:rPr kumimoji="1" lang="zh-CN" altLang="en-US" sz="1200" b="1" dirty="0">
                      <a:solidFill>
                        <a:srgbClr val="C00000"/>
                      </a:solidFill>
                      <a:latin typeface="微软雅黑" pitchFamily="34" charset="-122"/>
                      <a:ea typeface="微软雅黑" pitchFamily="34" charset="-122"/>
                    </a:rPr>
                    <a:t>字节</a:t>
                  </a:r>
                  <a:endParaRPr kumimoji="1" lang="en-US" altLang="zh-CN" sz="1200" b="1" dirty="0">
                    <a:solidFill>
                      <a:srgbClr val="C00000"/>
                    </a:solidFill>
                    <a:latin typeface="微软雅黑" pitchFamily="34" charset="-122"/>
                    <a:ea typeface="微软雅黑" pitchFamily="34" charset="-122"/>
                  </a:endParaRPr>
                </a:p>
              </p:txBody>
            </p:sp>
            <p:sp>
              <p:nvSpPr>
                <p:cNvPr id="105" name="Rectangle 34"/>
                <p:cNvSpPr>
                  <a:spLocks noChangeArrowheads="1"/>
                </p:cNvSpPr>
                <p:nvPr/>
              </p:nvSpPr>
              <p:spPr bwMode="auto">
                <a:xfrm>
                  <a:off x="5743433" y="2756326"/>
                  <a:ext cx="1034624" cy="44842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1200" b="1" dirty="0">
                      <a:solidFill>
                        <a:srgbClr val="C00000"/>
                      </a:solidFill>
                      <a:latin typeface="微软雅黑" pitchFamily="34" charset="-122"/>
                      <a:ea typeface="微软雅黑" pitchFamily="34" charset="-122"/>
                    </a:rPr>
                    <a:t>2 </a:t>
                  </a:r>
                  <a:r>
                    <a:rPr kumimoji="1" lang="zh-CN" altLang="en-US" sz="1200" b="1" dirty="0">
                      <a:solidFill>
                        <a:srgbClr val="C00000"/>
                      </a:solidFill>
                      <a:latin typeface="微软雅黑" pitchFamily="34" charset="-122"/>
                      <a:ea typeface="微软雅黑" pitchFamily="34" charset="-122"/>
                    </a:rPr>
                    <a:t>字节</a:t>
                  </a:r>
                  <a:endParaRPr kumimoji="1" lang="en-US" altLang="zh-CN" sz="1200" b="1" dirty="0">
                    <a:solidFill>
                      <a:srgbClr val="C00000"/>
                    </a:solidFill>
                    <a:latin typeface="微软雅黑" pitchFamily="34" charset="-122"/>
                    <a:ea typeface="微软雅黑" pitchFamily="34" charset="-122"/>
                  </a:endParaRPr>
                </a:p>
              </p:txBody>
            </p:sp>
            <p:grpSp>
              <p:nvGrpSpPr>
                <p:cNvPr id="106" name="组合 105"/>
                <p:cNvGrpSpPr/>
                <p:nvPr/>
              </p:nvGrpSpPr>
              <p:grpSpPr>
                <a:xfrm>
                  <a:off x="1568896" y="3165376"/>
                  <a:ext cx="6296025" cy="1151075"/>
                  <a:chOff x="1568896" y="3165376"/>
                  <a:chExt cx="6296025" cy="1151075"/>
                </a:xfrm>
              </p:grpSpPr>
              <p:sp>
                <p:nvSpPr>
                  <p:cNvPr id="110" name="Rectangle 3"/>
                  <p:cNvSpPr>
                    <a:spLocks noChangeArrowheads="1"/>
                  </p:cNvSpPr>
                  <p:nvPr/>
                </p:nvSpPr>
                <p:spPr bwMode="auto">
                  <a:xfrm>
                    <a:off x="1568896" y="3165376"/>
                    <a:ext cx="6286500" cy="1066800"/>
                  </a:xfrm>
                  <a:prstGeom prst="rect">
                    <a:avLst/>
                  </a:prstGeom>
                  <a:solidFill>
                    <a:srgbClr val="99FFCC"/>
                  </a:solidFill>
                  <a:ln w="19050">
                    <a:solidFill>
                      <a:schemeClr val="tx1"/>
                    </a:solidFill>
                    <a:miter lim="800000"/>
                    <a:headEnd/>
                    <a:tailEnd/>
                  </a:ln>
                  <a:effectLst/>
                </p:spPr>
                <p:txBody>
                  <a:bodyPr wrap="none" anchor="ctr"/>
                  <a:lstStyle/>
                  <a:p>
                    <a:endParaRPr lang="zh-CN" altLang="en-US" sz="1200">
                      <a:latin typeface="微软雅黑" pitchFamily="34" charset="-122"/>
                      <a:ea typeface="微软雅黑" pitchFamily="34" charset="-122"/>
                    </a:endParaRPr>
                  </a:p>
                </p:txBody>
              </p:sp>
              <p:sp>
                <p:nvSpPr>
                  <p:cNvPr id="111" name="Line 12"/>
                  <p:cNvSpPr>
                    <a:spLocks noChangeShapeType="1"/>
                  </p:cNvSpPr>
                  <p:nvPr/>
                </p:nvSpPr>
                <p:spPr bwMode="auto">
                  <a:xfrm>
                    <a:off x="4816921" y="3165376"/>
                    <a:ext cx="0" cy="106680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a:latin typeface="微软雅黑" pitchFamily="34" charset="-122"/>
                      <a:ea typeface="微软雅黑" pitchFamily="34" charset="-122"/>
                    </a:endParaRPr>
                  </a:p>
                </p:txBody>
              </p:sp>
              <p:sp>
                <p:nvSpPr>
                  <p:cNvPr id="112" name="Line 15"/>
                  <p:cNvSpPr>
                    <a:spLocks noChangeShapeType="1"/>
                  </p:cNvSpPr>
                  <p:nvPr/>
                </p:nvSpPr>
                <p:spPr bwMode="auto">
                  <a:xfrm>
                    <a:off x="1568896" y="3645024"/>
                    <a:ext cx="6296025"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a:latin typeface="微软雅黑" pitchFamily="34" charset="-122"/>
                      <a:ea typeface="微软雅黑" pitchFamily="34" charset="-122"/>
                    </a:endParaRPr>
                  </a:p>
                </p:txBody>
              </p:sp>
              <p:sp>
                <p:nvSpPr>
                  <p:cNvPr id="113" name="Line 16"/>
                  <p:cNvSpPr>
                    <a:spLocks noChangeShapeType="1"/>
                  </p:cNvSpPr>
                  <p:nvPr/>
                </p:nvSpPr>
                <p:spPr bwMode="auto">
                  <a:xfrm flipH="1">
                    <a:off x="5534470" y="3645024"/>
                    <a:ext cx="3175" cy="58715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a:latin typeface="微软雅黑" pitchFamily="34" charset="-122"/>
                      <a:ea typeface="微软雅黑" pitchFamily="34" charset="-122"/>
                    </a:endParaRPr>
                  </a:p>
                </p:txBody>
              </p:sp>
              <p:sp>
                <p:nvSpPr>
                  <p:cNvPr id="114" name="Line 17"/>
                  <p:cNvSpPr>
                    <a:spLocks noChangeShapeType="1"/>
                  </p:cNvSpPr>
                  <p:nvPr/>
                </p:nvSpPr>
                <p:spPr bwMode="auto">
                  <a:xfrm>
                    <a:off x="5321746" y="3645024"/>
                    <a:ext cx="0" cy="58715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a:latin typeface="微软雅黑" pitchFamily="34" charset="-122"/>
                      <a:ea typeface="微软雅黑" pitchFamily="34" charset="-122"/>
                    </a:endParaRPr>
                  </a:p>
                </p:txBody>
              </p:sp>
              <p:sp>
                <p:nvSpPr>
                  <p:cNvPr id="115" name="Text Box 28"/>
                  <p:cNvSpPr txBox="1">
                    <a:spLocks noChangeArrowheads="1"/>
                  </p:cNvSpPr>
                  <p:nvPr/>
                </p:nvSpPr>
                <p:spPr bwMode="auto">
                  <a:xfrm>
                    <a:off x="2288703" y="3212976"/>
                    <a:ext cx="2292404" cy="4526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zh-CN" sz="1200" b="1" dirty="0">
                        <a:latin typeface="微软雅黑" pitchFamily="34" charset="-122"/>
                        <a:ea typeface="微软雅黑" pitchFamily="34" charset="-122"/>
                      </a:rPr>
                      <a:t>802.1Q </a:t>
                    </a:r>
                    <a:r>
                      <a:rPr lang="zh-CN" altLang="en-US" sz="1200" b="1" dirty="0">
                        <a:latin typeface="微软雅黑" pitchFamily="34" charset="-122"/>
                        <a:ea typeface="微软雅黑" pitchFamily="34" charset="-122"/>
                      </a:rPr>
                      <a:t>标记类型</a:t>
                    </a:r>
                    <a:endParaRPr lang="en-US" altLang="zh-CN" sz="1200" b="1" dirty="0">
                      <a:latin typeface="微软雅黑" pitchFamily="34" charset="-122"/>
                      <a:ea typeface="微软雅黑" pitchFamily="34" charset="-122"/>
                    </a:endParaRPr>
                  </a:p>
                </p:txBody>
              </p:sp>
              <p:sp>
                <p:nvSpPr>
                  <p:cNvPr id="116" name="Text Box 29"/>
                  <p:cNvSpPr txBox="1">
                    <a:spLocks noChangeArrowheads="1"/>
                  </p:cNvSpPr>
                  <p:nvPr/>
                </p:nvSpPr>
                <p:spPr bwMode="auto">
                  <a:xfrm>
                    <a:off x="1590899" y="3645025"/>
                    <a:ext cx="3226022" cy="6714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en-US" altLang="zh-CN" sz="1200" b="1" dirty="0">
                        <a:latin typeface="微软雅黑" pitchFamily="34" charset="-122"/>
                        <a:ea typeface="微软雅黑" pitchFamily="34" charset="-122"/>
                      </a:rPr>
                      <a:t>0X8100</a:t>
                    </a:r>
                  </a:p>
                  <a:p>
                    <a:pPr algn="ctr"/>
                    <a:r>
                      <a:rPr kumimoji="1" lang="en-US" altLang="zh-CN" sz="900" b="1" dirty="0">
                        <a:latin typeface="微软雅黑" pitchFamily="34" charset="-122"/>
                        <a:ea typeface="微软雅黑" pitchFamily="34" charset="-122"/>
                      </a:rPr>
                      <a:t>(1 0 0 0 0 0 0 1  0 0 0 0 0 0 0 0)</a:t>
                    </a:r>
                    <a:endParaRPr lang="en-US" altLang="zh-CN" sz="900" b="1" dirty="0">
                      <a:latin typeface="微软雅黑" pitchFamily="34" charset="-122"/>
                      <a:ea typeface="微软雅黑" pitchFamily="34" charset="-122"/>
                    </a:endParaRPr>
                  </a:p>
                </p:txBody>
              </p:sp>
              <p:sp>
                <p:nvSpPr>
                  <p:cNvPr id="117" name="Text Box 30"/>
                  <p:cNvSpPr txBox="1">
                    <a:spLocks noChangeArrowheads="1"/>
                  </p:cNvSpPr>
                  <p:nvPr/>
                </p:nvSpPr>
                <p:spPr bwMode="auto">
                  <a:xfrm>
                    <a:off x="4707424" y="3717031"/>
                    <a:ext cx="718052" cy="4476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zh-CN" sz="1200" b="1" dirty="0">
                        <a:latin typeface="微软雅黑" pitchFamily="34" charset="-122"/>
                        <a:ea typeface="微软雅黑" pitchFamily="34" charset="-122"/>
                      </a:rPr>
                      <a:t>PRI</a:t>
                    </a:r>
                  </a:p>
                </p:txBody>
              </p:sp>
              <p:sp>
                <p:nvSpPr>
                  <p:cNvPr id="118" name="Text Box 31"/>
                  <p:cNvSpPr txBox="1">
                    <a:spLocks noChangeArrowheads="1"/>
                  </p:cNvSpPr>
                  <p:nvPr/>
                </p:nvSpPr>
                <p:spPr bwMode="auto">
                  <a:xfrm>
                    <a:off x="5985755" y="3717031"/>
                    <a:ext cx="1367796" cy="4526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r>
                      <a:rPr lang="en-US" altLang="zh-CN" sz="1200" b="1" dirty="0">
                        <a:latin typeface="微软雅黑" pitchFamily="34" charset="-122"/>
                        <a:ea typeface="微软雅黑" pitchFamily="34" charset="-122"/>
                      </a:rPr>
                      <a:t>VLAN ID</a:t>
                    </a:r>
                  </a:p>
                </p:txBody>
              </p:sp>
              <p:sp>
                <p:nvSpPr>
                  <p:cNvPr id="119" name="Text Box 35"/>
                  <p:cNvSpPr txBox="1">
                    <a:spLocks noChangeArrowheads="1"/>
                  </p:cNvSpPr>
                  <p:nvPr/>
                </p:nvSpPr>
                <p:spPr bwMode="auto">
                  <a:xfrm>
                    <a:off x="4921697" y="3212976"/>
                    <a:ext cx="2695600" cy="4526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a:r>
                      <a:rPr lang="en-US" altLang="zh-CN" sz="1200" b="1" dirty="0">
                        <a:latin typeface="微软雅黑" pitchFamily="34" charset="-122"/>
                        <a:ea typeface="微软雅黑" pitchFamily="34" charset="-122"/>
                      </a:rPr>
                      <a:t>TCI (</a:t>
                    </a:r>
                    <a:r>
                      <a:rPr lang="zh-CN" altLang="en-US" sz="1200" b="1" dirty="0">
                        <a:latin typeface="微软雅黑" pitchFamily="34" charset="-122"/>
                        <a:ea typeface="微软雅黑" pitchFamily="34" charset="-122"/>
                      </a:rPr>
                      <a:t>标记控制信息</a:t>
                    </a:r>
                    <a:r>
                      <a:rPr lang="en-US" altLang="zh-CN" sz="1200" b="1" dirty="0">
                        <a:latin typeface="微软雅黑" pitchFamily="34" charset="-122"/>
                        <a:ea typeface="微软雅黑" pitchFamily="34" charset="-122"/>
                      </a:rPr>
                      <a:t>)</a:t>
                    </a:r>
                  </a:p>
                </p:txBody>
              </p:sp>
            </p:grpSp>
            <p:sp>
              <p:nvSpPr>
                <p:cNvPr id="107" name="Line 20"/>
                <p:cNvSpPr>
                  <a:spLocks noChangeShapeType="1"/>
                </p:cNvSpPr>
                <p:nvPr/>
              </p:nvSpPr>
              <p:spPr bwMode="auto">
                <a:xfrm flipV="1">
                  <a:off x="5118066" y="4084189"/>
                  <a:ext cx="318774" cy="747745"/>
                </a:xfrm>
                <a:prstGeom prst="line">
                  <a:avLst/>
                </a:prstGeom>
                <a:noFill/>
                <a:ln w="12700">
                  <a:solidFill>
                    <a:srgbClr val="00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a:latin typeface="微软雅黑" pitchFamily="34" charset="-122"/>
                    <a:ea typeface="微软雅黑" pitchFamily="34" charset="-122"/>
                  </a:endParaRPr>
                </a:p>
              </p:txBody>
            </p:sp>
            <p:sp>
              <p:nvSpPr>
                <p:cNvPr id="108" name="Line 32"/>
                <p:cNvSpPr>
                  <a:spLocks noChangeShapeType="1"/>
                </p:cNvSpPr>
                <p:nvPr/>
              </p:nvSpPr>
              <p:spPr bwMode="auto">
                <a:xfrm flipH="1" flipV="1">
                  <a:off x="7308304" y="4015517"/>
                  <a:ext cx="381000" cy="533400"/>
                </a:xfrm>
                <a:prstGeom prst="line">
                  <a:avLst/>
                </a:prstGeom>
                <a:noFill/>
                <a:ln w="12700">
                  <a:solidFill>
                    <a:srgbClr val="00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a:latin typeface="微软雅黑" pitchFamily="34" charset="-122"/>
                    <a:ea typeface="微软雅黑" pitchFamily="34" charset="-122"/>
                  </a:endParaRPr>
                </a:p>
              </p:txBody>
            </p:sp>
            <p:sp>
              <p:nvSpPr>
                <p:cNvPr id="109" name="Line 19"/>
                <p:cNvSpPr>
                  <a:spLocks noChangeShapeType="1"/>
                </p:cNvSpPr>
                <p:nvPr/>
              </p:nvSpPr>
              <p:spPr bwMode="auto">
                <a:xfrm flipV="1">
                  <a:off x="4540695" y="4077071"/>
                  <a:ext cx="439882" cy="533126"/>
                </a:xfrm>
                <a:prstGeom prst="line">
                  <a:avLst/>
                </a:prstGeom>
                <a:noFill/>
                <a:ln w="12700">
                  <a:solidFill>
                    <a:srgbClr val="00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a:latin typeface="微软雅黑" pitchFamily="34" charset="-122"/>
                    <a:ea typeface="微软雅黑" pitchFamily="34" charset="-122"/>
                  </a:endParaRPr>
                </a:p>
              </p:txBody>
            </p:sp>
          </p:grpSp>
          <p:grpSp>
            <p:nvGrpSpPr>
              <p:cNvPr id="83" name="组合 82"/>
              <p:cNvGrpSpPr/>
              <p:nvPr/>
            </p:nvGrpSpPr>
            <p:grpSpPr>
              <a:xfrm>
                <a:off x="1568624" y="1097692"/>
                <a:ext cx="7920880" cy="443473"/>
                <a:chOff x="1568624" y="1097692"/>
                <a:chExt cx="7920880" cy="443473"/>
              </a:xfrm>
            </p:grpSpPr>
            <p:cxnSp>
              <p:nvCxnSpPr>
                <p:cNvPr id="84" name="直接连接符 43"/>
                <p:cNvCxnSpPr>
                  <a:cxnSpLocks noChangeShapeType="1"/>
                </p:cNvCxnSpPr>
                <p:nvPr/>
              </p:nvCxnSpPr>
              <p:spPr bwMode="auto">
                <a:xfrm>
                  <a:off x="1568624" y="1313334"/>
                  <a:ext cx="7920880" cy="0"/>
                </a:xfrm>
                <a:prstGeom prst="line">
                  <a:avLst/>
                </a:prstGeom>
                <a:noFill/>
                <a:ln w="19050" algn="ctr">
                  <a:solidFill>
                    <a:schemeClr val="tx1"/>
                  </a:solidFill>
                  <a:round/>
                  <a:headEnd type="triangle" w="med" len="lg"/>
                  <a:tailEnd type="triangle" w="med" len="lg"/>
                </a:ln>
              </p:spPr>
            </p:cxnSp>
            <p:sp>
              <p:nvSpPr>
                <p:cNvPr id="85" name="Rectangle 50"/>
                <p:cNvSpPr>
                  <a:spLocks noChangeArrowheads="1"/>
                </p:cNvSpPr>
                <p:nvPr/>
              </p:nvSpPr>
              <p:spPr bwMode="auto">
                <a:xfrm>
                  <a:off x="4625331" y="1097692"/>
                  <a:ext cx="1505012" cy="443473"/>
                </a:xfrm>
                <a:prstGeom prst="rect">
                  <a:avLst/>
                </a:prstGeom>
                <a:solidFill>
                  <a:srgbClr val="C3E3F9"/>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lang="en-US" altLang="zh-CN" sz="1200" b="1" dirty="0">
                      <a:solidFill>
                        <a:srgbClr val="0000CC"/>
                      </a:solidFill>
                      <a:latin typeface="微软雅黑" pitchFamily="34" charset="-122"/>
                      <a:ea typeface="微软雅黑" pitchFamily="34" charset="-122"/>
                    </a:rPr>
                    <a:t>802.1Q </a:t>
                  </a:r>
                  <a:r>
                    <a:rPr lang="zh-CN" altLang="en-US" sz="1200" b="1" dirty="0">
                      <a:solidFill>
                        <a:srgbClr val="0000CC"/>
                      </a:solidFill>
                      <a:latin typeface="微软雅黑" pitchFamily="34" charset="-122"/>
                      <a:ea typeface="微软雅黑" pitchFamily="34" charset="-122"/>
                    </a:rPr>
                    <a:t>帧</a:t>
                  </a:r>
                </a:p>
              </p:txBody>
            </p:sp>
          </p:grpSp>
        </p:grpSp>
        <p:sp>
          <p:nvSpPr>
            <p:cNvPr id="120" name="矩形 119"/>
            <p:cNvSpPr/>
            <p:nvPr/>
          </p:nvSpPr>
          <p:spPr>
            <a:xfrm>
              <a:off x="7776862" y="2943466"/>
              <a:ext cx="3265119" cy="1392588"/>
            </a:xfrm>
            <a:prstGeom prst="rect">
              <a:avLst/>
            </a:prstGeom>
            <a:solidFill>
              <a:schemeClr val="bg1"/>
            </a:solidFill>
          </p:spPr>
          <p:txBody>
            <a:bodyPr wrap="square">
              <a:spAutoFit/>
            </a:bodyPr>
            <a:lstStyle/>
            <a:p>
              <a:pPr>
                <a:lnSpc>
                  <a:spcPts val="2000"/>
                </a:lnSpc>
              </a:pPr>
              <a:r>
                <a:rPr lang="zh-CN" altLang="zh-CN" sz="1200" b="1" dirty="0">
                  <a:latin typeface="微软雅黑" pitchFamily="34" charset="-122"/>
                  <a:ea typeface="微软雅黑" pitchFamily="34" charset="-122"/>
                </a:rPr>
                <a:t>以太网</a:t>
              </a:r>
              <a:r>
                <a:rPr lang="en-US" altLang="zh-CN" sz="1200" b="1" dirty="0">
                  <a:latin typeface="微软雅黑" pitchFamily="34" charset="-122"/>
                  <a:ea typeface="微软雅黑" pitchFamily="34" charset="-122"/>
                </a:rPr>
                <a:t> MAC </a:t>
              </a:r>
              <a:r>
                <a:rPr lang="zh-CN" altLang="en-US" sz="1200" b="1" dirty="0">
                  <a:latin typeface="微软雅黑" pitchFamily="34" charset="-122"/>
                  <a:ea typeface="微软雅黑" pitchFamily="34" charset="-122"/>
                </a:rPr>
                <a:t>帧</a:t>
              </a:r>
              <a:r>
                <a:rPr lang="zh-CN" altLang="zh-CN" sz="1200" b="1" dirty="0">
                  <a:latin typeface="微软雅黑" pitchFamily="34" charset="-122"/>
                  <a:ea typeface="微软雅黑" pitchFamily="34" charset="-122"/>
                </a:rPr>
                <a:t>的最大帧长从原来的</a:t>
              </a:r>
              <a:r>
                <a:rPr lang="en-US" altLang="zh-CN" sz="1200" b="1" dirty="0">
                  <a:latin typeface="微软雅黑" pitchFamily="34" charset="-122"/>
                  <a:ea typeface="微软雅黑" pitchFamily="34" charset="-122"/>
                </a:rPr>
                <a:t> 1518 </a:t>
              </a:r>
              <a:r>
                <a:rPr lang="zh-CN" altLang="zh-CN" sz="1200" b="1" dirty="0">
                  <a:latin typeface="微软雅黑" pitchFamily="34" charset="-122"/>
                  <a:ea typeface="微软雅黑" pitchFamily="34" charset="-122"/>
                </a:rPr>
                <a:t>字节变为</a:t>
              </a:r>
              <a:r>
                <a:rPr lang="en-US" altLang="zh-CN" sz="1200" b="1" dirty="0">
                  <a:latin typeface="微软雅黑" pitchFamily="34" charset="-122"/>
                  <a:ea typeface="微软雅黑" pitchFamily="34" charset="-122"/>
                </a:rPr>
                <a:t> 1522 </a:t>
              </a:r>
              <a:r>
                <a:rPr lang="zh-CN" altLang="zh-CN" sz="1200" b="1" dirty="0">
                  <a:latin typeface="微软雅黑" pitchFamily="34" charset="-122"/>
                  <a:ea typeface="微软雅黑" pitchFamily="34" charset="-122"/>
                </a:rPr>
                <a:t>字节</a:t>
              </a:r>
              <a:r>
                <a:rPr lang="zh-CN" altLang="en-US" sz="1200" b="1" dirty="0">
                  <a:latin typeface="微软雅黑" pitchFamily="34" charset="-122"/>
                  <a:ea typeface="微软雅黑" pitchFamily="34" charset="-122"/>
                </a:rPr>
                <a:t>。</a:t>
              </a:r>
            </a:p>
          </p:txBody>
        </p:sp>
      </p:grpSp>
      <p:sp>
        <p:nvSpPr>
          <p:cNvPr id="48" name="AutoShape 5"/>
          <p:cNvSpPr>
            <a:spLocks noChangeArrowheads="1"/>
          </p:cNvSpPr>
          <p:nvPr/>
        </p:nvSpPr>
        <p:spPr bwMode="auto">
          <a:xfrm>
            <a:off x="502919" y="638616"/>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 name="Rectangle 6"/>
          <p:cNvSpPr>
            <a:spLocks noChangeArrowheads="1"/>
          </p:cNvSpPr>
          <p:nvPr/>
        </p:nvSpPr>
        <p:spPr bwMode="auto">
          <a:xfrm>
            <a:off x="2679377" y="615526"/>
            <a:ext cx="377539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虚拟局域网使用的以太网帧格式</a:t>
            </a:r>
            <a:endParaRPr lang="fr-FR" altLang="zh-CN" sz="2000" b="1" dirty="0">
              <a:solidFill>
                <a:schemeClr val="bg1"/>
              </a:solidFill>
              <a:latin typeface="微软雅黑" pitchFamily="34" charset="-122"/>
              <a:ea typeface="微软雅黑" pitchFamily="34" charset="-122"/>
            </a:endParaRPr>
          </a:p>
        </p:txBody>
      </p:sp>
      <p:sp>
        <p:nvSpPr>
          <p:cNvPr id="2" name="灯片编号占位符 1">
            <a:extLst>
              <a:ext uri="{FF2B5EF4-FFF2-40B4-BE49-F238E27FC236}">
                <a16:creationId xmlns:a16="http://schemas.microsoft.com/office/drawing/2014/main" id="{2BD57A1E-6DB3-45CF-861C-871BFC8BE3DA}"/>
              </a:ext>
            </a:extLst>
          </p:cNvPr>
          <p:cNvSpPr>
            <a:spLocks noGrp="1"/>
          </p:cNvSpPr>
          <p:nvPr>
            <p:ph type="sldNum" sz="quarter" idx="12"/>
          </p:nvPr>
        </p:nvSpPr>
        <p:spPr/>
        <p:txBody>
          <a:bodyPr/>
          <a:lstStyle/>
          <a:p>
            <a:fld id="{C485880C-E2C3-4DAB-AE74-D9BE691626AC}" type="slidenum">
              <a:rPr lang="zh-CN" altLang="en-US" smtClean="0"/>
              <a:pPr/>
              <a:t>135</a:t>
            </a:fld>
            <a:endParaRPr lang="zh-CN" altLang="en-US"/>
          </a:p>
        </p:txBody>
      </p:sp>
    </p:spTree>
    <p:extLst>
      <p:ext uri="{BB962C8B-B14F-4D97-AF65-F5344CB8AC3E}">
        <p14:creationId xmlns:p14="http://schemas.microsoft.com/office/powerpoint/2010/main" val="1783840446"/>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圆角矩形 37"/>
          <p:cNvSpPr/>
          <p:nvPr/>
        </p:nvSpPr>
        <p:spPr>
          <a:xfrm>
            <a:off x="502919" y="1045789"/>
            <a:ext cx="8129015" cy="3396902"/>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9" name="组合 8"/>
          <p:cNvGrpSpPr/>
          <p:nvPr/>
        </p:nvGrpSpPr>
        <p:grpSpPr>
          <a:xfrm>
            <a:off x="1135224" y="3395552"/>
            <a:ext cx="6058864" cy="981753"/>
            <a:chOff x="2298999" y="3659690"/>
            <a:chExt cx="6058864" cy="981753"/>
          </a:xfrm>
        </p:grpSpPr>
        <p:sp>
          <p:nvSpPr>
            <p:cNvPr id="33" name="矩形 32"/>
            <p:cNvSpPr/>
            <p:nvPr/>
          </p:nvSpPr>
          <p:spPr>
            <a:xfrm>
              <a:off x="6471670" y="3659690"/>
              <a:ext cx="1131716" cy="424393"/>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Rectangle 4"/>
            <p:cNvSpPr>
              <a:spLocks noChangeArrowheads="1"/>
            </p:cNvSpPr>
            <p:nvPr/>
          </p:nvSpPr>
          <p:spPr bwMode="auto">
            <a:xfrm>
              <a:off x="2298999" y="3685123"/>
              <a:ext cx="1178114" cy="428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ctr" defTabSz="762000"/>
              <a:r>
                <a:rPr kumimoji="1" lang="zh-CN" altLang="en-US" sz="1100" b="1" dirty="0">
                  <a:latin typeface="微软雅黑" pitchFamily="34" charset="-122"/>
                  <a:ea typeface="微软雅黑" pitchFamily="34" charset="-122"/>
                </a:rPr>
                <a:t>带标记的以太网</a:t>
              </a:r>
              <a:endParaRPr kumimoji="1" lang="en-US" altLang="zh-CN" sz="1100" b="1" dirty="0">
                <a:latin typeface="微软雅黑" pitchFamily="34" charset="-122"/>
                <a:ea typeface="微软雅黑" pitchFamily="34" charset="-122"/>
              </a:endParaRPr>
            </a:p>
            <a:p>
              <a:pPr algn="ctr" defTabSz="762000"/>
              <a:r>
                <a:rPr kumimoji="1" lang="en-US" altLang="zh-CN" sz="1100" b="1" dirty="0">
                  <a:latin typeface="微软雅黑" pitchFamily="34" charset="-122"/>
                  <a:ea typeface="微软雅黑" pitchFamily="34" charset="-122"/>
                </a:rPr>
                <a:t>MAC </a:t>
              </a:r>
              <a:r>
                <a:rPr kumimoji="1" lang="zh-CN" altLang="en-US" sz="1100" b="1" dirty="0">
                  <a:latin typeface="微软雅黑" pitchFamily="34" charset="-122"/>
                  <a:ea typeface="微软雅黑" pitchFamily="34" charset="-122"/>
                </a:rPr>
                <a:t>帧</a:t>
              </a:r>
            </a:p>
          </p:txBody>
        </p:sp>
        <p:sp>
          <p:nvSpPr>
            <p:cNvPr id="87" name="Rectangle 5"/>
            <p:cNvSpPr>
              <a:spLocks noChangeArrowheads="1"/>
            </p:cNvSpPr>
            <p:nvPr/>
          </p:nvSpPr>
          <p:spPr bwMode="auto">
            <a:xfrm>
              <a:off x="3034703" y="4087778"/>
              <a:ext cx="464872"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sz="1100" b="1" dirty="0">
                  <a:latin typeface="微软雅黑" pitchFamily="34" charset="-122"/>
                  <a:ea typeface="微软雅黑" pitchFamily="34" charset="-122"/>
                </a:rPr>
                <a:t>字节</a:t>
              </a:r>
              <a:endParaRPr kumimoji="1" lang="en-US" altLang="zh-CN" sz="1100" b="1" dirty="0">
                <a:latin typeface="微软雅黑" pitchFamily="34" charset="-122"/>
                <a:ea typeface="微软雅黑" pitchFamily="34" charset="-122"/>
              </a:endParaRPr>
            </a:p>
          </p:txBody>
        </p:sp>
        <p:sp>
          <p:nvSpPr>
            <p:cNvPr id="88" name="Rectangle 6"/>
            <p:cNvSpPr>
              <a:spLocks noChangeArrowheads="1"/>
            </p:cNvSpPr>
            <p:nvPr/>
          </p:nvSpPr>
          <p:spPr bwMode="auto">
            <a:xfrm>
              <a:off x="3700835" y="4083274"/>
              <a:ext cx="269306"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1100" b="1" dirty="0">
                  <a:latin typeface="微软雅黑" pitchFamily="34" charset="-122"/>
                  <a:ea typeface="微软雅黑" pitchFamily="34" charset="-122"/>
                </a:rPr>
                <a:t>6</a:t>
              </a:r>
            </a:p>
          </p:txBody>
        </p:sp>
        <p:sp>
          <p:nvSpPr>
            <p:cNvPr id="89" name="Rectangle 7"/>
            <p:cNvSpPr>
              <a:spLocks noChangeArrowheads="1"/>
            </p:cNvSpPr>
            <p:nvPr/>
          </p:nvSpPr>
          <p:spPr bwMode="auto">
            <a:xfrm>
              <a:off x="4450535" y="4083274"/>
              <a:ext cx="269306"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1100" b="1">
                  <a:latin typeface="微软雅黑" pitchFamily="34" charset="-122"/>
                  <a:ea typeface="微软雅黑" pitchFamily="34" charset="-122"/>
                </a:rPr>
                <a:t>6</a:t>
              </a:r>
            </a:p>
          </p:txBody>
        </p:sp>
        <p:sp>
          <p:nvSpPr>
            <p:cNvPr id="90" name="Rectangle 8"/>
            <p:cNvSpPr>
              <a:spLocks noChangeArrowheads="1"/>
            </p:cNvSpPr>
            <p:nvPr/>
          </p:nvSpPr>
          <p:spPr bwMode="auto">
            <a:xfrm>
              <a:off x="5912336" y="4083274"/>
              <a:ext cx="269306"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1100" b="1">
                  <a:latin typeface="微软雅黑" pitchFamily="34" charset="-122"/>
                  <a:ea typeface="微软雅黑" pitchFamily="34" charset="-122"/>
                </a:rPr>
                <a:t>2</a:t>
              </a:r>
            </a:p>
          </p:txBody>
        </p:sp>
        <p:sp>
          <p:nvSpPr>
            <p:cNvPr id="91" name="Rectangle 9"/>
            <p:cNvSpPr>
              <a:spLocks noChangeArrowheads="1"/>
            </p:cNvSpPr>
            <p:nvPr/>
          </p:nvSpPr>
          <p:spPr bwMode="auto">
            <a:xfrm>
              <a:off x="6567830" y="4083274"/>
              <a:ext cx="892874"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1100" b="1" dirty="0">
                  <a:latin typeface="微软雅黑" pitchFamily="34" charset="-122"/>
                  <a:ea typeface="微软雅黑" pitchFamily="34" charset="-122"/>
                </a:rPr>
                <a:t>42 ~ 1500</a:t>
              </a:r>
            </a:p>
          </p:txBody>
        </p:sp>
        <p:sp>
          <p:nvSpPr>
            <p:cNvPr id="92" name="Rectangle 10"/>
            <p:cNvSpPr>
              <a:spLocks noChangeArrowheads="1"/>
            </p:cNvSpPr>
            <p:nvPr/>
          </p:nvSpPr>
          <p:spPr bwMode="auto">
            <a:xfrm>
              <a:off x="7843089" y="4083274"/>
              <a:ext cx="269306"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1100" b="1">
                  <a:latin typeface="微软雅黑" pitchFamily="34" charset="-122"/>
                  <a:ea typeface="微软雅黑" pitchFamily="34" charset="-122"/>
                </a:rPr>
                <a:t>4</a:t>
              </a:r>
            </a:p>
          </p:txBody>
        </p:sp>
        <p:sp>
          <p:nvSpPr>
            <p:cNvPr id="95" name="Rectangle 14"/>
            <p:cNvSpPr>
              <a:spLocks noChangeArrowheads="1"/>
            </p:cNvSpPr>
            <p:nvPr/>
          </p:nvSpPr>
          <p:spPr bwMode="auto">
            <a:xfrm>
              <a:off x="5157859" y="4081309"/>
              <a:ext cx="269306"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1100" b="1">
                  <a:latin typeface="微软雅黑" pitchFamily="34" charset="-122"/>
                  <a:ea typeface="微软雅黑" pitchFamily="34" charset="-122"/>
                </a:rPr>
                <a:t>4</a:t>
              </a:r>
            </a:p>
          </p:txBody>
        </p:sp>
        <p:sp>
          <p:nvSpPr>
            <p:cNvPr id="98" name="Rectangle 22"/>
            <p:cNvSpPr>
              <a:spLocks noChangeArrowheads="1"/>
            </p:cNvSpPr>
            <p:nvPr/>
          </p:nvSpPr>
          <p:spPr bwMode="auto">
            <a:xfrm>
              <a:off x="3469972" y="3659691"/>
              <a:ext cx="740861" cy="424393"/>
            </a:xfrm>
            <a:prstGeom prst="rect">
              <a:avLst/>
            </a:prstGeom>
            <a:solidFill>
              <a:srgbClr val="0000CC"/>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762000"/>
              <a:r>
                <a:rPr kumimoji="1" lang="zh-CN" altLang="en-US" sz="1200" b="1" dirty="0">
                  <a:solidFill>
                    <a:schemeClr val="bg1"/>
                  </a:solidFill>
                  <a:latin typeface="微软雅黑" pitchFamily="34" charset="-122"/>
                  <a:ea typeface="微软雅黑" pitchFamily="34" charset="-122"/>
                </a:rPr>
                <a:t>目地地址  </a:t>
              </a:r>
            </a:p>
          </p:txBody>
        </p:sp>
        <p:sp>
          <p:nvSpPr>
            <p:cNvPr id="99" name="Rectangle 23"/>
            <p:cNvSpPr>
              <a:spLocks noChangeArrowheads="1"/>
            </p:cNvSpPr>
            <p:nvPr/>
          </p:nvSpPr>
          <p:spPr bwMode="auto">
            <a:xfrm>
              <a:off x="4210832" y="3659691"/>
              <a:ext cx="707322" cy="424393"/>
            </a:xfrm>
            <a:prstGeom prst="rect">
              <a:avLst/>
            </a:prstGeom>
            <a:solidFill>
              <a:srgbClr val="0000CC"/>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762000"/>
              <a:r>
                <a:rPr kumimoji="1" lang="zh-CN" altLang="en-US" sz="1200" b="1" dirty="0">
                  <a:solidFill>
                    <a:schemeClr val="bg1"/>
                  </a:solidFill>
                  <a:latin typeface="微软雅黑" pitchFamily="34" charset="-122"/>
                  <a:ea typeface="微软雅黑" pitchFamily="34" charset="-122"/>
                </a:rPr>
                <a:t>源地址</a:t>
              </a:r>
            </a:p>
          </p:txBody>
        </p:sp>
        <p:sp>
          <p:nvSpPr>
            <p:cNvPr id="100" name="Rectangle 24"/>
            <p:cNvSpPr>
              <a:spLocks noChangeArrowheads="1"/>
            </p:cNvSpPr>
            <p:nvPr/>
          </p:nvSpPr>
          <p:spPr bwMode="auto">
            <a:xfrm>
              <a:off x="4918155" y="3659691"/>
              <a:ext cx="754477" cy="424393"/>
            </a:xfrm>
            <a:prstGeom prst="rect">
              <a:avLst/>
            </a:prstGeom>
            <a:solidFill>
              <a:srgbClr val="00FF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b="1" dirty="0">
                  <a:latin typeface="微软雅黑" pitchFamily="34" charset="-122"/>
                  <a:ea typeface="微软雅黑" pitchFamily="34" charset="-122"/>
                </a:rPr>
                <a:t>802.1Q</a:t>
              </a:r>
            </a:p>
            <a:p>
              <a:pPr algn="ctr"/>
              <a:r>
                <a:rPr lang="zh-CN" altLang="en-US" sz="1200" b="1" dirty="0">
                  <a:latin typeface="微软雅黑" pitchFamily="34" charset="-122"/>
                  <a:ea typeface="微软雅黑" pitchFamily="34" charset="-122"/>
                </a:rPr>
                <a:t>标记</a:t>
              </a:r>
              <a:endParaRPr lang="en-US" altLang="zh-CN" sz="1200" b="1" dirty="0">
                <a:latin typeface="微软雅黑" pitchFamily="34" charset="-122"/>
                <a:ea typeface="微软雅黑" pitchFamily="34" charset="-122"/>
              </a:endParaRPr>
            </a:p>
          </p:txBody>
        </p:sp>
        <p:sp>
          <p:nvSpPr>
            <p:cNvPr id="101" name="Rectangle 25"/>
            <p:cNvSpPr>
              <a:spLocks noChangeArrowheads="1"/>
            </p:cNvSpPr>
            <p:nvPr/>
          </p:nvSpPr>
          <p:spPr bwMode="auto">
            <a:xfrm>
              <a:off x="5672632" y="3659691"/>
              <a:ext cx="799038" cy="424393"/>
            </a:xfrm>
            <a:prstGeom prst="rect">
              <a:avLst/>
            </a:prstGeom>
            <a:solidFill>
              <a:srgbClr val="0000CC"/>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762000"/>
              <a:r>
                <a:rPr kumimoji="1" lang="zh-CN" altLang="en-US" sz="1200" b="1" dirty="0">
                  <a:solidFill>
                    <a:schemeClr val="bg1"/>
                  </a:solidFill>
                  <a:latin typeface="微软雅黑" pitchFamily="34" charset="-122"/>
                  <a:ea typeface="微软雅黑" pitchFamily="34" charset="-122"/>
                </a:rPr>
                <a:t>长度</a:t>
              </a:r>
              <a:r>
                <a:rPr kumimoji="1" lang="en-US" altLang="zh-CN" sz="1200" b="1" dirty="0">
                  <a:solidFill>
                    <a:schemeClr val="bg1"/>
                  </a:solidFill>
                  <a:latin typeface="微软雅黑" pitchFamily="34" charset="-122"/>
                  <a:ea typeface="微软雅黑" pitchFamily="34" charset="-122"/>
                </a:rPr>
                <a:t>/</a:t>
              </a:r>
              <a:r>
                <a:rPr kumimoji="1" lang="zh-CN" altLang="en-US" sz="1200" b="1" dirty="0">
                  <a:solidFill>
                    <a:schemeClr val="bg1"/>
                  </a:solidFill>
                  <a:latin typeface="微软雅黑" pitchFamily="34" charset="-122"/>
                  <a:ea typeface="微软雅黑" pitchFamily="34" charset="-122"/>
                </a:rPr>
                <a:t>类型</a:t>
              </a:r>
            </a:p>
          </p:txBody>
        </p:sp>
        <p:sp>
          <p:nvSpPr>
            <p:cNvPr id="102" name="Rectangle 26"/>
            <p:cNvSpPr>
              <a:spLocks noChangeArrowheads="1"/>
            </p:cNvSpPr>
            <p:nvPr/>
          </p:nvSpPr>
          <p:spPr bwMode="auto">
            <a:xfrm>
              <a:off x="6471670" y="3659691"/>
              <a:ext cx="1131716" cy="424393"/>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rgbClr val="CC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1200" b="1" dirty="0">
                  <a:solidFill>
                    <a:schemeClr val="bg1"/>
                  </a:solidFill>
                  <a:latin typeface="微软雅黑" pitchFamily="34" charset="-122"/>
                  <a:ea typeface="微软雅黑" pitchFamily="34" charset="-122"/>
                </a:rPr>
                <a:t>数      据</a:t>
              </a:r>
            </a:p>
          </p:txBody>
        </p:sp>
        <p:sp>
          <p:nvSpPr>
            <p:cNvPr id="103" name="Rectangle 27"/>
            <p:cNvSpPr>
              <a:spLocks noChangeArrowheads="1"/>
            </p:cNvSpPr>
            <p:nvPr/>
          </p:nvSpPr>
          <p:spPr bwMode="auto">
            <a:xfrm>
              <a:off x="7603386" y="3659691"/>
              <a:ext cx="754477" cy="424393"/>
            </a:xfrm>
            <a:prstGeom prst="rect">
              <a:avLst/>
            </a:prstGeom>
            <a:solidFill>
              <a:srgbClr val="0000CC"/>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b="1" dirty="0">
                  <a:solidFill>
                    <a:schemeClr val="bg1"/>
                  </a:solidFill>
                  <a:latin typeface="微软雅黑" pitchFamily="34" charset="-122"/>
                  <a:ea typeface="微软雅黑" pitchFamily="34" charset="-122"/>
                </a:rPr>
                <a:t>FCS</a:t>
              </a:r>
            </a:p>
          </p:txBody>
        </p:sp>
        <p:grpSp>
          <p:nvGrpSpPr>
            <p:cNvPr id="83" name="组合 82"/>
            <p:cNvGrpSpPr/>
            <p:nvPr/>
          </p:nvGrpSpPr>
          <p:grpSpPr>
            <a:xfrm>
              <a:off x="3456187" y="4367009"/>
              <a:ext cx="4901676" cy="274434"/>
              <a:chOff x="1568624" y="1097692"/>
              <a:chExt cx="7920880" cy="443473"/>
            </a:xfrm>
          </p:grpSpPr>
          <p:cxnSp>
            <p:nvCxnSpPr>
              <p:cNvPr id="84" name="直接连接符 43"/>
              <p:cNvCxnSpPr>
                <a:cxnSpLocks noChangeShapeType="1"/>
              </p:cNvCxnSpPr>
              <p:nvPr/>
            </p:nvCxnSpPr>
            <p:spPr bwMode="auto">
              <a:xfrm>
                <a:off x="1568624" y="1313334"/>
                <a:ext cx="7920880" cy="0"/>
              </a:xfrm>
              <a:prstGeom prst="line">
                <a:avLst/>
              </a:prstGeom>
              <a:noFill/>
              <a:ln w="19050" algn="ctr">
                <a:solidFill>
                  <a:schemeClr val="tx1"/>
                </a:solidFill>
                <a:round/>
                <a:headEnd type="triangle" w="med" len="lg"/>
                <a:tailEnd type="triangle" w="med" len="lg"/>
              </a:ln>
            </p:spPr>
          </p:cxnSp>
          <p:sp>
            <p:nvSpPr>
              <p:cNvPr id="85" name="Rectangle 50"/>
              <p:cNvSpPr>
                <a:spLocks noChangeArrowheads="1"/>
              </p:cNvSpPr>
              <p:nvPr/>
            </p:nvSpPr>
            <p:spPr bwMode="auto">
              <a:xfrm>
                <a:off x="4625331" y="1097692"/>
                <a:ext cx="1505012" cy="443473"/>
              </a:xfrm>
              <a:prstGeom prst="rect">
                <a:avLst/>
              </a:prstGeom>
              <a:solidFill>
                <a:srgbClr val="C3E3F9"/>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2000" eaLnBrk="0" hangingPunct="0"/>
                <a:r>
                  <a:rPr lang="en-US" altLang="zh-CN" sz="1200" b="1" dirty="0">
                    <a:solidFill>
                      <a:srgbClr val="0000CC"/>
                    </a:solidFill>
                    <a:latin typeface="微软雅黑" pitchFamily="34" charset="-122"/>
                    <a:ea typeface="微软雅黑" pitchFamily="34" charset="-122"/>
                  </a:rPr>
                  <a:t>802.1Q </a:t>
                </a:r>
                <a:r>
                  <a:rPr lang="zh-CN" altLang="en-US" sz="1200" b="1" dirty="0">
                    <a:solidFill>
                      <a:srgbClr val="0000CC"/>
                    </a:solidFill>
                    <a:latin typeface="微软雅黑" pitchFamily="34" charset="-122"/>
                    <a:ea typeface="微软雅黑" pitchFamily="34" charset="-122"/>
                  </a:rPr>
                  <a:t>帧</a:t>
                </a:r>
              </a:p>
            </p:txBody>
          </p:sp>
        </p:grpSp>
      </p:grpSp>
      <p:sp>
        <p:nvSpPr>
          <p:cNvPr id="71" name="AutoShape 5"/>
          <p:cNvSpPr>
            <a:spLocks noChangeArrowheads="1"/>
          </p:cNvSpPr>
          <p:nvPr/>
        </p:nvSpPr>
        <p:spPr bwMode="auto">
          <a:xfrm>
            <a:off x="502919" y="638616"/>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2" name="Rectangle 6"/>
          <p:cNvSpPr>
            <a:spLocks noChangeArrowheads="1"/>
          </p:cNvSpPr>
          <p:nvPr/>
        </p:nvSpPr>
        <p:spPr bwMode="auto">
          <a:xfrm>
            <a:off x="2679377" y="615526"/>
            <a:ext cx="377539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虚拟局域网使用的以太网帧格式</a:t>
            </a:r>
            <a:endParaRPr lang="fr-FR" altLang="zh-CN" sz="2000" b="1" dirty="0">
              <a:solidFill>
                <a:schemeClr val="bg1"/>
              </a:solidFill>
              <a:latin typeface="微软雅黑" pitchFamily="34" charset="-122"/>
              <a:ea typeface="微软雅黑" pitchFamily="34" charset="-122"/>
            </a:endParaRPr>
          </a:p>
        </p:txBody>
      </p:sp>
      <p:sp>
        <p:nvSpPr>
          <p:cNvPr id="6" name="上箭头 5"/>
          <p:cNvSpPr/>
          <p:nvPr/>
        </p:nvSpPr>
        <p:spPr>
          <a:xfrm flipV="1">
            <a:off x="4374423" y="3082228"/>
            <a:ext cx="176501" cy="266792"/>
          </a:xfrm>
          <a:prstGeom prst="upArrow">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 name="组合 2"/>
          <p:cNvGrpSpPr/>
          <p:nvPr/>
        </p:nvGrpSpPr>
        <p:grpSpPr>
          <a:xfrm>
            <a:off x="566284" y="1119934"/>
            <a:ext cx="4747593" cy="945047"/>
            <a:chOff x="1035850" y="1204307"/>
            <a:chExt cx="4747593" cy="945047"/>
          </a:xfrm>
        </p:grpSpPr>
        <p:sp>
          <p:nvSpPr>
            <p:cNvPr id="48" name="矩形 47"/>
            <p:cNvSpPr/>
            <p:nvPr/>
          </p:nvSpPr>
          <p:spPr>
            <a:xfrm>
              <a:off x="3897250" y="1695599"/>
              <a:ext cx="1131716" cy="424393"/>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Rectangle 4"/>
            <p:cNvSpPr>
              <a:spLocks noChangeArrowheads="1"/>
            </p:cNvSpPr>
            <p:nvPr/>
          </p:nvSpPr>
          <p:spPr bwMode="auto">
            <a:xfrm>
              <a:off x="1035850" y="1721032"/>
              <a:ext cx="710132" cy="428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a:r>
                <a:rPr kumimoji="1" lang="zh-CN" altLang="en-US" sz="1100" b="1" dirty="0">
                  <a:latin typeface="微软雅黑" pitchFamily="34" charset="-122"/>
                  <a:ea typeface="微软雅黑" pitchFamily="34" charset="-122"/>
                </a:rPr>
                <a:t>以太网</a:t>
              </a:r>
              <a:endParaRPr kumimoji="1" lang="en-US" altLang="zh-CN" sz="1100" b="1" dirty="0">
                <a:latin typeface="微软雅黑" pitchFamily="34" charset="-122"/>
                <a:ea typeface="微软雅黑" pitchFamily="34" charset="-122"/>
              </a:endParaRPr>
            </a:p>
            <a:p>
              <a:pPr algn="ctr" defTabSz="762000"/>
              <a:r>
                <a:rPr kumimoji="1" lang="en-US" altLang="zh-CN" sz="1100" b="1" dirty="0">
                  <a:latin typeface="微软雅黑" pitchFamily="34" charset="-122"/>
                  <a:ea typeface="微软雅黑" pitchFamily="34" charset="-122"/>
                </a:rPr>
                <a:t>MAC </a:t>
              </a:r>
              <a:r>
                <a:rPr kumimoji="1" lang="zh-CN" altLang="en-US" sz="1100" b="1" dirty="0">
                  <a:latin typeface="微软雅黑" pitchFamily="34" charset="-122"/>
                  <a:ea typeface="微软雅黑" pitchFamily="34" charset="-122"/>
                </a:rPr>
                <a:t>帧</a:t>
              </a:r>
            </a:p>
          </p:txBody>
        </p:sp>
        <p:sp>
          <p:nvSpPr>
            <p:cNvPr id="50" name="Rectangle 5"/>
            <p:cNvSpPr>
              <a:spLocks noChangeArrowheads="1"/>
            </p:cNvSpPr>
            <p:nvPr/>
          </p:nvSpPr>
          <p:spPr bwMode="auto">
            <a:xfrm>
              <a:off x="1275845" y="1463701"/>
              <a:ext cx="464872"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zh-CN" altLang="en-US" sz="1100" b="1" dirty="0">
                  <a:latin typeface="微软雅黑" pitchFamily="34" charset="-122"/>
                  <a:ea typeface="微软雅黑" pitchFamily="34" charset="-122"/>
                </a:rPr>
                <a:t>字节</a:t>
              </a:r>
              <a:endParaRPr kumimoji="1" lang="en-US" altLang="zh-CN" sz="1100" b="1" dirty="0">
                <a:latin typeface="微软雅黑" pitchFamily="34" charset="-122"/>
                <a:ea typeface="微软雅黑" pitchFamily="34" charset="-122"/>
              </a:endParaRPr>
            </a:p>
          </p:txBody>
        </p:sp>
        <p:sp>
          <p:nvSpPr>
            <p:cNvPr id="51" name="Rectangle 6"/>
            <p:cNvSpPr>
              <a:spLocks noChangeArrowheads="1"/>
            </p:cNvSpPr>
            <p:nvPr/>
          </p:nvSpPr>
          <p:spPr bwMode="auto">
            <a:xfrm>
              <a:off x="1941977" y="1459197"/>
              <a:ext cx="269306"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1100" b="1" dirty="0">
                  <a:latin typeface="微软雅黑" pitchFamily="34" charset="-122"/>
                  <a:ea typeface="微软雅黑" pitchFamily="34" charset="-122"/>
                </a:rPr>
                <a:t>6</a:t>
              </a:r>
            </a:p>
          </p:txBody>
        </p:sp>
        <p:sp>
          <p:nvSpPr>
            <p:cNvPr id="52" name="Rectangle 7"/>
            <p:cNvSpPr>
              <a:spLocks noChangeArrowheads="1"/>
            </p:cNvSpPr>
            <p:nvPr/>
          </p:nvSpPr>
          <p:spPr bwMode="auto">
            <a:xfrm>
              <a:off x="2691677" y="1459197"/>
              <a:ext cx="269306"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1100" b="1">
                  <a:latin typeface="微软雅黑" pitchFamily="34" charset="-122"/>
                  <a:ea typeface="微软雅黑" pitchFamily="34" charset="-122"/>
                </a:rPr>
                <a:t>6</a:t>
              </a:r>
            </a:p>
          </p:txBody>
        </p:sp>
        <p:sp>
          <p:nvSpPr>
            <p:cNvPr id="53" name="Rectangle 8"/>
            <p:cNvSpPr>
              <a:spLocks noChangeArrowheads="1"/>
            </p:cNvSpPr>
            <p:nvPr/>
          </p:nvSpPr>
          <p:spPr bwMode="auto">
            <a:xfrm>
              <a:off x="3337916" y="1459197"/>
              <a:ext cx="269306"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1100" b="1">
                  <a:latin typeface="微软雅黑" pitchFamily="34" charset="-122"/>
                  <a:ea typeface="微软雅黑" pitchFamily="34" charset="-122"/>
                </a:rPr>
                <a:t>2</a:t>
              </a:r>
            </a:p>
          </p:txBody>
        </p:sp>
        <p:sp>
          <p:nvSpPr>
            <p:cNvPr id="54" name="Rectangle 9"/>
            <p:cNvSpPr>
              <a:spLocks noChangeArrowheads="1"/>
            </p:cNvSpPr>
            <p:nvPr/>
          </p:nvSpPr>
          <p:spPr bwMode="auto">
            <a:xfrm>
              <a:off x="3993410" y="1459197"/>
              <a:ext cx="892874"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1100" b="1" dirty="0">
                  <a:latin typeface="微软雅黑" pitchFamily="34" charset="-122"/>
                  <a:ea typeface="微软雅黑" pitchFamily="34" charset="-122"/>
                </a:rPr>
                <a:t>42 ~ 1500</a:t>
              </a:r>
            </a:p>
          </p:txBody>
        </p:sp>
        <p:sp>
          <p:nvSpPr>
            <p:cNvPr id="55" name="Rectangle 10"/>
            <p:cNvSpPr>
              <a:spLocks noChangeArrowheads="1"/>
            </p:cNvSpPr>
            <p:nvPr/>
          </p:nvSpPr>
          <p:spPr bwMode="auto">
            <a:xfrm>
              <a:off x="5268669" y="1459197"/>
              <a:ext cx="269306" cy="259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a:r>
                <a:rPr kumimoji="1" lang="en-US" altLang="zh-CN" sz="1100" b="1">
                  <a:latin typeface="微软雅黑" pitchFamily="34" charset="-122"/>
                  <a:ea typeface="微软雅黑" pitchFamily="34" charset="-122"/>
                </a:rPr>
                <a:t>4</a:t>
              </a:r>
            </a:p>
          </p:txBody>
        </p:sp>
        <p:sp>
          <p:nvSpPr>
            <p:cNvPr id="57" name="Rectangle 22"/>
            <p:cNvSpPr>
              <a:spLocks noChangeArrowheads="1"/>
            </p:cNvSpPr>
            <p:nvPr/>
          </p:nvSpPr>
          <p:spPr bwMode="auto">
            <a:xfrm>
              <a:off x="1711114" y="1695600"/>
              <a:ext cx="740861" cy="424393"/>
            </a:xfrm>
            <a:prstGeom prst="rect">
              <a:avLst/>
            </a:prstGeom>
            <a:solidFill>
              <a:srgbClr val="0000CC"/>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762000"/>
              <a:r>
                <a:rPr kumimoji="1" lang="zh-CN" altLang="en-US" sz="1200" b="1" dirty="0">
                  <a:solidFill>
                    <a:schemeClr val="bg1"/>
                  </a:solidFill>
                  <a:latin typeface="微软雅黑" pitchFamily="34" charset="-122"/>
                  <a:ea typeface="微软雅黑" pitchFamily="34" charset="-122"/>
                </a:rPr>
                <a:t>目地地址  </a:t>
              </a:r>
            </a:p>
          </p:txBody>
        </p:sp>
        <p:sp>
          <p:nvSpPr>
            <p:cNvPr id="58" name="Rectangle 23"/>
            <p:cNvSpPr>
              <a:spLocks noChangeArrowheads="1"/>
            </p:cNvSpPr>
            <p:nvPr/>
          </p:nvSpPr>
          <p:spPr bwMode="auto">
            <a:xfrm>
              <a:off x="2451974" y="1695600"/>
              <a:ext cx="707322" cy="424393"/>
            </a:xfrm>
            <a:prstGeom prst="rect">
              <a:avLst/>
            </a:prstGeom>
            <a:solidFill>
              <a:srgbClr val="0000CC"/>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762000"/>
              <a:r>
                <a:rPr kumimoji="1" lang="zh-CN" altLang="en-US" sz="1200" b="1" dirty="0">
                  <a:solidFill>
                    <a:schemeClr val="bg1"/>
                  </a:solidFill>
                  <a:latin typeface="微软雅黑" pitchFamily="34" charset="-122"/>
                  <a:ea typeface="微软雅黑" pitchFamily="34" charset="-122"/>
                </a:rPr>
                <a:t>源地址</a:t>
              </a:r>
            </a:p>
          </p:txBody>
        </p:sp>
        <p:sp>
          <p:nvSpPr>
            <p:cNvPr id="60" name="Rectangle 25"/>
            <p:cNvSpPr>
              <a:spLocks noChangeArrowheads="1"/>
            </p:cNvSpPr>
            <p:nvPr/>
          </p:nvSpPr>
          <p:spPr bwMode="auto">
            <a:xfrm>
              <a:off x="3098212" y="1695600"/>
              <a:ext cx="799038" cy="424393"/>
            </a:xfrm>
            <a:prstGeom prst="rect">
              <a:avLst/>
            </a:prstGeom>
            <a:solidFill>
              <a:srgbClr val="0000CC"/>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defTabSz="762000"/>
              <a:r>
                <a:rPr kumimoji="1" lang="zh-CN" altLang="en-US" sz="1200" b="1" dirty="0">
                  <a:solidFill>
                    <a:schemeClr val="bg1"/>
                  </a:solidFill>
                  <a:latin typeface="微软雅黑" pitchFamily="34" charset="-122"/>
                  <a:ea typeface="微软雅黑" pitchFamily="34" charset="-122"/>
                </a:rPr>
                <a:t>长度</a:t>
              </a:r>
              <a:r>
                <a:rPr kumimoji="1" lang="en-US" altLang="zh-CN" sz="1200" b="1" dirty="0">
                  <a:solidFill>
                    <a:schemeClr val="bg1"/>
                  </a:solidFill>
                  <a:latin typeface="微软雅黑" pitchFamily="34" charset="-122"/>
                  <a:ea typeface="微软雅黑" pitchFamily="34" charset="-122"/>
                </a:rPr>
                <a:t>/</a:t>
              </a:r>
              <a:r>
                <a:rPr kumimoji="1" lang="zh-CN" altLang="en-US" sz="1200" b="1" dirty="0">
                  <a:solidFill>
                    <a:schemeClr val="bg1"/>
                  </a:solidFill>
                  <a:latin typeface="微软雅黑" pitchFamily="34" charset="-122"/>
                  <a:ea typeface="微软雅黑" pitchFamily="34" charset="-122"/>
                </a:rPr>
                <a:t>类型</a:t>
              </a:r>
            </a:p>
          </p:txBody>
        </p:sp>
        <p:sp>
          <p:nvSpPr>
            <p:cNvPr id="61" name="Rectangle 26"/>
            <p:cNvSpPr>
              <a:spLocks noChangeArrowheads="1"/>
            </p:cNvSpPr>
            <p:nvPr/>
          </p:nvSpPr>
          <p:spPr bwMode="auto">
            <a:xfrm>
              <a:off x="3897250" y="1695600"/>
              <a:ext cx="1131716" cy="424393"/>
            </a:xfrm>
            <a:prstGeom prst="rect">
              <a:avLst/>
            </a:prstGeom>
            <a:noFill/>
            <a:ln w="19050">
              <a:solidFill>
                <a:schemeClr val="tx1"/>
              </a:solidFill>
              <a:miter lim="800000"/>
              <a:headEnd/>
              <a:tailEnd/>
            </a:ln>
            <a:effectLst/>
            <a:extLst>
              <a:ext uri="{909E8E84-426E-40DD-AFC4-6F175D3DCCD1}">
                <a14:hiddenFill xmlns:a14="http://schemas.microsoft.com/office/drawing/2010/main">
                  <a:solidFill>
                    <a:srgbClr val="CC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zh-CN" altLang="en-US" sz="1200" b="1" dirty="0">
                  <a:solidFill>
                    <a:schemeClr val="bg1"/>
                  </a:solidFill>
                  <a:latin typeface="微软雅黑" pitchFamily="34" charset="-122"/>
                  <a:ea typeface="微软雅黑" pitchFamily="34" charset="-122"/>
                </a:rPr>
                <a:t>数      据</a:t>
              </a:r>
            </a:p>
          </p:txBody>
        </p:sp>
        <p:sp>
          <p:nvSpPr>
            <p:cNvPr id="62" name="Rectangle 27"/>
            <p:cNvSpPr>
              <a:spLocks noChangeArrowheads="1"/>
            </p:cNvSpPr>
            <p:nvPr/>
          </p:nvSpPr>
          <p:spPr bwMode="auto">
            <a:xfrm>
              <a:off x="5028966" y="1695600"/>
              <a:ext cx="754477" cy="424393"/>
            </a:xfrm>
            <a:prstGeom prst="rect">
              <a:avLst/>
            </a:prstGeom>
            <a:solidFill>
              <a:srgbClr val="0000CC"/>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b="1" dirty="0">
                  <a:solidFill>
                    <a:schemeClr val="bg1"/>
                  </a:solidFill>
                  <a:latin typeface="微软雅黑" pitchFamily="34" charset="-122"/>
                  <a:ea typeface="微软雅黑" pitchFamily="34" charset="-122"/>
                </a:rPr>
                <a:t>FCS</a:t>
              </a:r>
            </a:p>
          </p:txBody>
        </p:sp>
        <p:grpSp>
          <p:nvGrpSpPr>
            <p:cNvPr id="63" name="组合 62"/>
            <p:cNvGrpSpPr/>
            <p:nvPr/>
          </p:nvGrpSpPr>
          <p:grpSpPr>
            <a:xfrm>
              <a:off x="1711113" y="1204307"/>
              <a:ext cx="4072329" cy="274434"/>
              <a:chOff x="1568624" y="1124482"/>
              <a:chExt cx="7920880" cy="297476"/>
            </a:xfrm>
          </p:grpSpPr>
          <p:cxnSp>
            <p:nvCxnSpPr>
              <p:cNvPr id="64" name="直接连接符 43"/>
              <p:cNvCxnSpPr>
                <a:cxnSpLocks noChangeShapeType="1"/>
              </p:cNvCxnSpPr>
              <p:nvPr/>
            </p:nvCxnSpPr>
            <p:spPr bwMode="auto">
              <a:xfrm>
                <a:off x="1568624" y="1313334"/>
                <a:ext cx="7920880" cy="0"/>
              </a:xfrm>
              <a:prstGeom prst="line">
                <a:avLst/>
              </a:prstGeom>
              <a:noFill/>
              <a:ln w="19050" algn="ctr">
                <a:solidFill>
                  <a:schemeClr val="tx1"/>
                </a:solidFill>
                <a:round/>
                <a:headEnd type="triangle" w="med" len="lg"/>
                <a:tailEnd type="triangle" w="med" len="lg"/>
              </a:ln>
            </p:spPr>
          </p:cxnSp>
          <p:sp>
            <p:nvSpPr>
              <p:cNvPr id="65" name="Rectangle 50"/>
              <p:cNvSpPr>
                <a:spLocks noChangeArrowheads="1"/>
              </p:cNvSpPr>
              <p:nvPr/>
            </p:nvSpPr>
            <p:spPr bwMode="auto">
              <a:xfrm>
                <a:off x="4359820" y="1124482"/>
                <a:ext cx="2516326" cy="297476"/>
              </a:xfrm>
              <a:prstGeom prst="rect">
                <a:avLst/>
              </a:prstGeom>
              <a:solidFill>
                <a:srgbClr val="C3E3F9"/>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p>
                <a:pPr algn="ctr" defTabSz="762000" eaLnBrk="0" hangingPunct="0"/>
                <a:r>
                  <a:rPr lang="zh-CN" altLang="en-US" sz="1200" b="1" dirty="0">
                    <a:solidFill>
                      <a:srgbClr val="0000CC"/>
                    </a:solidFill>
                    <a:latin typeface="微软雅黑" pitchFamily="34" charset="-122"/>
                    <a:ea typeface="微软雅黑" pitchFamily="34" charset="-122"/>
                  </a:rPr>
                  <a:t>标准的以太网帧</a:t>
                </a:r>
              </a:p>
            </p:txBody>
          </p:sp>
        </p:grpSp>
      </p:grpSp>
      <p:sp>
        <p:nvSpPr>
          <p:cNvPr id="175" name="上箭头 174"/>
          <p:cNvSpPr/>
          <p:nvPr/>
        </p:nvSpPr>
        <p:spPr>
          <a:xfrm>
            <a:off x="2115076" y="2066456"/>
            <a:ext cx="176501" cy="266792"/>
          </a:xfrm>
          <a:prstGeom prst="upArrow">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3" name="组合 12"/>
          <p:cNvGrpSpPr/>
          <p:nvPr/>
        </p:nvGrpSpPr>
        <p:grpSpPr>
          <a:xfrm>
            <a:off x="1630787" y="2328047"/>
            <a:ext cx="5624384" cy="762787"/>
            <a:chOff x="1630787" y="2328047"/>
            <a:chExt cx="5624384" cy="762787"/>
          </a:xfrm>
        </p:grpSpPr>
        <p:grpSp>
          <p:nvGrpSpPr>
            <p:cNvPr id="168" name="组合 167"/>
            <p:cNvGrpSpPr/>
            <p:nvPr/>
          </p:nvGrpSpPr>
          <p:grpSpPr>
            <a:xfrm>
              <a:off x="1726653" y="2328047"/>
              <a:ext cx="934439" cy="269169"/>
              <a:chOff x="3983552" y="1463022"/>
              <a:chExt cx="934439" cy="269169"/>
            </a:xfrm>
          </p:grpSpPr>
          <p:sp>
            <p:nvSpPr>
              <p:cNvPr id="169" name="矩形 168"/>
              <p:cNvSpPr/>
              <p:nvPr/>
            </p:nvSpPr>
            <p:spPr>
              <a:xfrm>
                <a:off x="3983552" y="1463023"/>
                <a:ext cx="885010" cy="269168"/>
              </a:xfrm>
              <a:prstGeom prst="rect">
                <a:avLst/>
              </a:prstGeom>
              <a:solidFill>
                <a:srgbClr val="66FF99"/>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0" name="矩形 169"/>
              <p:cNvSpPr/>
              <p:nvPr/>
            </p:nvSpPr>
            <p:spPr>
              <a:xfrm>
                <a:off x="4662487" y="1463022"/>
                <a:ext cx="255504" cy="269169"/>
              </a:xfrm>
              <a:prstGeom prst="rect">
                <a:avLst/>
              </a:prstGeom>
              <a:solidFill>
                <a:srgbClr val="FF00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71" name="组合 170"/>
            <p:cNvGrpSpPr/>
            <p:nvPr/>
          </p:nvGrpSpPr>
          <p:grpSpPr>
            <a:xfrm rot="10800000">
              <a:off x="3996394" y="2821665"/>
              <a:ext cx="917277" cy="269169"/>
              <a:chOff x="3951285" y="1463022"/>
              <a:chExt cx="917277" cy="269169"/>
            </a:xfrm>
          </p:grpSpPr>
          <p:sp>
            <p:nvSpPr>
              <p:cNvPr id="172" name="矩形 171"/>
              <p:cNvSpPr/>
              <p:nvPr/>
            </p:nvSpPr>
            <p:spPr>
              <a:xfrm>
                <a:off x="3983552" y="1463023"/>
                <a:ext cx="885010" cy="269168"/>
              </a:xfrm>
              <a:prstGeom prst="rect">
                <a:avLst/>
              </a:prstGeom>
              <a:solidFill>
                <a:srgbClr val="66FF99"/>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3" name="矩形 172"/>
              <p:cNvSpPr/>
              <p:nvPr/>
            </p:nvSpPr>
            <p:spPr>
              <a:xfrm>
                <a:off x="3951285" y="1463022"/>
                <a:ext cx="255504" cy="269169"/>
              </a:xfrm>
              <a:prstGeom prst="rect">
                <a:avLst/>
              </a:prstGeom>
              <a:solidFill>
                <a:srgbClr val="FFC0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12" name="直接箭头连接符 11"/>
            <p:cNvCxnSpPr/>
            <p:nvPr/>
          </p:nvCxnSpPr>
          <p:spPr>
            <a:xfrm>
              <a:off x="1630787" y="2753420"/>
              <a:ext cx="1107843" cy="0"/>
            </a:xfrm>
            <a:prstGeom prst="straightConnector1">
              <a:avLst/>
            </a:prstGeom>
            <a:ln w="38100">
              <a:solidFill>
                <a:srgbClr val="CC00CC"/>
              </a:solidFill>
              <a:headEnd type="triangle" w="med" len="lg"/>
              <a:tailEnd type="triangle" w="med" len="lg"/>
            </a:ln>
          </p:spPr>
          <p:style>
            <a:lnRef idx="1">
              <a:schemeClr val="accent1"/>
            </a:lnRef>
            <a:fillRef idx="0">
              <a:schemeClr val="accent1"/>
            </a:fillRef>
            <a:effectRef idx="0">
              <a:schemeClr val="accent1"/>
            </a:effectRef>
            <a:fontRef idx="minor">
              <a:schemeClr val="tx1"/>
            </a:fontRef>
          </p:style>
        </p:cxnSp>
        <p:cxnSp>
          <p:nvCxnSpPr>
            <p:cNvPr id="176" name="直接箭头连接符 175"/>
            <p:cNvCxnSpPr/>
            <p:nvPr/>
          </p:nvCxnSpPr>
          <p:spPr>
            <a:xfrm flipH="1">
              <a:off x="3707136" y="2753420"/>
              <a:ext cx="1438297" cy="0"/>
            </a:xfrm>
            <a:prstGeom prst="straightConnector1">
              <a:avLst/>
            </a:prstGeom>
            <a:ln w="38100">
              <a:solidFill>
                <a:srgbClr val="C00000"/>
              </a:solidFill>
              <a:headEnd type="triangle" w="med" len="lg"/>
              <a:tailEnd type="triangle" w="med" len="lg"/>
            </a:ln>
          </p:spPr>
          <p:style>
            <a:lnRef idx="1">
              <a:schemeClr val="accent1"/>
            </a:lnRef>
            <a:fillRef idx="0">
              <a:schemeClr val="accent1"/>
            </a:fillRef>
            <a:effectRef idx="0">
              <a:schemeClr val="accent1"/>
            </a:effectRef>
            <a:fontRef idx="minor">
              <a:schemeClr val="tx1"/>
            </a:fontRef>
          </p:style>
        </p:cxnSp>
        <p:grpSp>
          <p:nvGrpSpPr>
            <p:cNvPr id="113" name="组合 112"/>
            <p:cNvGrpSpPr/>
            <p:nvPr/>
          </p:nvGrpSpPr>
          <p:grpSpPr>
            <a:xfrm>
              <a:off x="6243194" y="2328047"/>
              <a:ext cx="934439" cy="269169"/>
              <a:chOff x="3983552" y="1463022"/>
              <a:chExt cx="934439" cy="269169"/>
            </a:xfrm>
          </p:grpSpPr>
          <p:sp>
            <p:nvSpPr>
              <p:cNvPr id="114" name="矩形 113"/>
              <p:cNvSpPr/>
              <p:nvPr/>
            </p:nvSpPr>
            <p:spPr>
              <a:xfrm>
                <a:off x="3983552" y="1463023"/>
                <a:ext cx="885010" cy="269168"/>
              </a:xfrm>
              <a:prstGeom prst="rect">
                <a:avLst/>
              </a:prstGeom>
              <a:solidFill>
                <a:srgbClr val="66FF99"/>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5" name="矩形 114"/>
              <p:cNvSpPr/>
              <p:nvPr/>
            </p:nvSpPr>
            <p:spPr>
              <a:xfrm>
                <a:off x="4662487" y="1463022"/>
                <a:ext cx="255504" cy="269169"/>
              </a:xfrm>
              <a:prstGeom prst="rect">
                <a:avLst/>
              </a:prstGeom>
              <a:solidFill>
                <a:srgbClr val="FF00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116" name="直接箭头连接符 115"/>
            <p:cNvCxnSpPr/>
            <p:nvPr/>
          </p:nvCxnSpPr>
          <p:spPr>
            <a:xfrm>
              <a:off x="6147328" y="2753420"/>
              <a:ext cx="1107843" cy="0"/>
            </a:xfrm>
            <a:prstGeom prst="straightConnector1">
              <a:avLst/>
            </a:prstGeom>
            <a:ln w="38100">
              <a:solidFill>
                <a:srgbClr val="CC00CC"/>
              </a:solidFill>
              <a:headEnd type="triangle" w="med" len="lg"/>
              <a:tailEnd type="triangle" w="med" len="lg"/>
            </a:ln>
          </p:spPr>
          <p:style>
            <a:lnRef idx="1">
              <a:schemeClr val="accent1"/>
            </a:lnRef>
            <a:fillRef idx="0">
              <a:schemeClr val="accent1"/>
            </a:fillRef>
            <a:effectRef idx="0">
              <a:schemeClr val="accent1"/>
            </a:effectRef>
            <a:fontRef idx="minor">
              <a:schemeClr val="tx1"/>
            </a:fontRef>
          </p:style>
        </p:cxnSp>
      </p:grpSp>
      <p:grpSp>
        <p:nvGrpSpPr>
          <p:cNvPr id="11" name="组合 10"/>
          <p:cNvGrpSpPr/>
          <p:nvPr/>
        </p:nvGrpSpPr>
        <p:grpSpPr>
          <a:xfrm>
            <a:off x="936737" y="2104545"/>
            <a:ext cx="7020648" cy="857904"/>
            <a:chOff x="936737" y="2104545"/>
            <a:chExt cx="7020648" cy="857904"/>
          </a:xfrm>
        </p:grpSpPr>
        <p:sp>
          <p:nvSpPr>
            <p:cNvPr id="75" name="Line 53"/>
            <p:cNvSpPr>
              <a:spLocks noChangeShapeType="1"/>
            </p:cNvSpPr>
            <p:nvPr/>
          </p:nvSpPr>
          <p:spPr bwMode="auto">
            <a:xfrm flipH="1" flipV="1">
              <a:off x="1271150" y="2665646"/>
              <a:ext cx="2058732"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pic>
          <p:nvPicPr>
            <p:cNvPr id="77"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57944" y="2454726"/>
              <a:ext cx="480015" cy="480015"/>
            </a:xfrm>
            <a:prstGeom prst="rect">
              <a:avLst/>
            </a:prstGeom>
            <a:noFill/>
            <a:extLst>
              <a:ext uri="{909E8E84-426E-40DD-AFC4-6F175D3DCCD1}">
                <a14:hiddenFill xmlns:a14="http://schemas.microsoft.com/office/drawing/2010/main">
                  <a:solidFill>
                    <a:srgbClr val="FFFFFF"/>
                  </a:solidFill>
                </a14:hiddenFill>
              </a:ext>
            </a:extLst>
          </p:spPr>
        </p:pic>
        <p:sp>
          <p:nvSpPr>
            <p:cNvPr id="79" name="Line 48"/>
            <p:cNvSpPr>
              <a:spLocks noChangeShapeType="1"/>
            </p:cNvSpPr>
            <p:nvPr/>
          </p:nvSpPr>
          <p:spPr bwMode="auto">
            <a:xfrm>
              <a:off x="3354352" y="2651355"/>
              <a:ext cx="2277268" cy="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0" name="矩形 79"/>
            <p:cNvSpPr/>
            <p:nvPr/>
          </p:nvSpPr>
          <p:spPr>
            <a:xfrm>
              <a:off x="2656928" y="2104545"/>
              <a:ext cx="1235755" cy="276999"/>
            </a:xfrm>
            <a:prstGeom prst="rect">
              <a:avLst/>
            </a:prstGeom>
          </p:spPr>
          <p:txBody>
            <a:bodyPr wrap="square">
              <a:spAutoFit/>
            </a:bodyPr>
            <a:lstStyle/>
            <a:p>
              <a:pPr algn="ctr"/>
              <a:r>
                <a:rPr lang="zh-CN" altLang="en-US" sz="1200" b="1" dirty="0">
                  <a:latin typeface="微软雅黑" pitchFamily="34" charset="-122"/>
                  <a:ea typeface="微软雅黑" pitchFamily="34" charset="-122"/>
                </a:rPr>
                <a:t>交换机 </a:t>
              </a:r>
              <a:r>
                <a:rPr lang="en-US" altLang="zh-CN" sz="1200" b="1" dirty="0">
                  <a:latin typeface="微软雅黑" pitchFamily="34" charset="-122"/>
                  <a:ea typeface="微软雅黑" pitchFamily="34" charset="-122"/>
                </a:rPr>
                <a:t>#1</a:t>
              </a:r>
              <a:endParaRPr lang="zh-CN" altLang="en-US" sz="1200" b="1" dirty="0">
                <a:latin typeface="微软雅黑" pitchFamily="34" charset="-122"/>
                <a:ea typeface="微软雅黑" pitchFamily="34" charset="-122"/>
              </a:endParaRPr>
            </a:p>
          </p:txBody>
        </p:sp>
        <p:sp>
          <p:nvSpPr>
            <p:cNvPr id="121" name="矩形 120"/>
            <p:cNvSpPr/>
            <p:nvPr/>
          </p:nvSpPr>
          <p:spPr>
            <a:xfrm>
              <a:off x="5134053" y="2104545"/>
              <a:ext cx="1120744" cy="276999"/>
            </a:xfrm>
            <a:prstGeom prst="rect">
              <a:avLst/>
            </a:prstGeom>
          </p:spPr>
          <p:txBody>
            <a:bodyPr wrap="square">
              <a:spAutoFit/>
            </a:bodyPr>
            <a:lstStyle/>
            <a:p>
              <a:pPr algn="ctr"/>
              <a:r>
                <a:rPr lang="zh-CN" altLang="en-US" sz="1200" b="1" dirty="0">
                  <a:latin typeface="微软雅黑" pitchFamily="34" charset="-122"/>
                  <a:ea typeface="微软雅黑" pitchFamily="34" charset="-122"/>
                </a:rPr>
                <a:t>交换机 </a:t>
              </a:r>
              <a:r>
                <a:rPr lang="en-US" altLang="zh-CN" sz="1200" b="1" dirty="0">
                  <a:latin typeface="微软雅黑" pitchFamily="34" charset="-122"/>
                  <a:ea typeface="微软雅黑" pitchFamily="34" charset="-122"/>
                </a:rPr>
                <a:t>#2</a:t>
              </a:r>
              <a:endParaRPr lang="zh-CN" altLang="en-US" sz="1200" b="1" dirty="0">
                <a:latin typeface="微软雅黑" pitchFamily="34" charset="-122"/>
                <a:ea typeface="微软雅黑" pitchFamily="34" charset="-122"/>
              </a:endParaRPr>
            </a:p>
          </p:txBody>
        </p:sp>
        <p:sp>
          <p:nvSpPr>
            <p:cNvPr id="70" name="矩形 69"/>
            <p:cNvSpPr/>
            <p:nvPr/>
          </p:nvSpPr>
          <p:spPr>
            <a:xfrm>
              <a:off x="936737" y="2141489"/>
              <a:ext cx="703002" cy="276999"/>
            </a:xfrm>
            <a:prstGeom prst="rect">
              <a:avLst/>
            </a:prstGeom>
          </p:spPr>
          <p:txBody>
            <a:bodyPr wrap="square">
              <a:spAutoFit/>
            </a:bodyPr>
            <a:lstStyle/>
            <a:p>
              <a:pPr algn="ctr"/>
              <a:r>
                <a:rPr lang="zh-CN" altLang="en-US" sz="1200" b="1" dirty="0">
                  <a:latin typeface="微软雅黑" pitchFamily="34" charset="-122"/>
                  <a:ea typeface="微软雅黑" pitchFamily="34" charset="-122"/>
                </a:rPr>
                <a:t>计算机</a:t>
              </a:r>
            </a:p>
          </p:txBody>
        </p:sp>
        <p:grpSp>
          <p:nvGrpSpPr>
            <p:cNvPr id="74" name="组合 73"/>
            <p:cNvGrpSpPr/>
            <p:nvPr/>
          </p:nvGrpSpPr>
          <p:grpSpPr>
            <a:xfrm>
              <a:off x="2897478" y="2384408"/>
              <a:ext cx="702995" cy="578041"/>
              <a:chOff x="7065949" y="3613937"/>
              <a:chExt cx="630195" cy="561943"/>
            </a:xfrm>
          </p:grpSpPr>
          <p:sp>
            <p:nvSpPr>
              <p:cNvPr id="76" name="矩形 75"/>
              <p:cNvSpPr/>
              <p:nvPr/>
            </p:nvSpPr>
            <p:spPr>
              <a:xfrm>
                <a:off x="7065949" y="3613937"/>
                <a:ext cx="630195" cy="561943"/>
              </a:xfrm>
              <a:prstGeom prst="rect">
                <a:avLst/>
              </a:prstGeom>
              <a:solidFill>
                <a:srgbClr val="3399FF"/>
              </a:soli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
            <p:nvSpPr>
              <p:cNvPr id="78" name="右箭头 77"/>
              <p:cNvSpPr/>
              <p:nvPr/>
            </p:nvSpPr>
            <p:spPr>
              <a:xfrm>
                <a:off x="7355485" y="3667313"/>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右箭头 80"/>
              <p:cNvSpPr/>
              <p:nvPr/>
            </p:nvSpPr>
            <p:spPr>
              <a:xfrm>
                <a:off x="7355485" y="3880191"/>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右箭头 81"/>
              <p:cNvSpPr/>
              <p:nvPr/>
            </p:nvSpPr>
            <p:spPr>
              <a:xfrm flipH="1">
                <a:off x="7112099" y="3778526"/>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 name="右箭头 92"/>
              <p:cNvSpPr/>
              <p:nvPr/>
            </p:nvSpPr>
            <p:spPr>
              <a:xfrm flipH="1">
                <a:off x="7112099" y="3979753"/>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2" name="矩形 111"/>
            <p:cNvSpPr/>
            <p:nvPr/>
          </p:nvSpPr>
          <p:spPr>
            <a:xfrm>
              <a:off x="7254383" y="2141489"/>
              <a:ext cx="703002" cy="276999"/>
            </a:xfrm>
            <a:prstGeom prst="rect">
              <a:avLst/>
            </a:prstGeom>
          </p:spPr>
          <p:txBody>
            <a:bodyPr wrap="square">
              <a:spAutoFit/>
            </a:bodyPr>
            <a:lstStyle/>
            <a:p>
              <a:pPr algn="ctr"/>
              <a:r>
                <a:rPr lang="zh-CN" altLang="en-US" sz="1200" b="1" dirty="0">
                  <a:latin typeface="微软雅黑" pitchFamily="34" charset="-122"/>
                  <a:ea typeface="微软雅黑" pitchFamily="34" charset="-122"/>
                </a:rPr>
                <a:t>计算机</a:t>
              </a:r>
            </a:p>
          </p:txBody>
        </p:sp>
        <p:sp>
          <p:nvSpPr>
            <p:cNvPr id="117" name="Line 53"/>
            <p:cNvSpPr>
              <a:spLocks noChangeShapeType="1"/>
            </p:cNvSpPr>
            <p:nvPr/>
          </p:nvSpPr>
          <p:spPr bwMode="auto">
            <a:xfrm flipH="1" flipV="1">
              <a:off x="5651052" y="2665646"/>
              <a:ext cx="2058732"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grpSp>
          <p:nvGrpSpPr>
            <p:cNvPr id="94" name="组合 93"/>
            <p:cNvGrpSpPr/>
            <p:nvPr/>
          </p:nvGrpSpPr>
          <p:grpSpPr>
            <a:xfrm>
              <a:off x="5308636" y="2384408"/>
              <a:ext cx="702995" cy="578041"/>
              <a:chOff x="7065949" y="3613937"/>
              <a:chExt cx="630195" cy="561943"/>
            </a:xfrm>
          </p:grpSpPr>
          <p:sp>
            <p:nvSpPr>
              <p:cNvPr id="96" name="矩形 95"/>
              <p:cNvSpPr/>
              <p:nvPr/>
            </p:nvSpPr>
            <p:spPr>
              <a:xfrm>
                <a:off x="7065949" y="3613937"/>
                <a:ext cx="630195" cy="561943"/>
              </a:xfrm>
              <a:prstGeom prst="rect">
                <a:avLst/>
              </a:prstGeom>
              <a:solidFill>
                <a:srgbClr val="3399FF"/>
              </a:solidFill>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a:p>
            </p:txBody>
          </p:sp>
          <p:sp>
            <p:nvSpPr>
              <p:cNvPr id="97" name="右箭头 96"/>
              <p:cNvSpPr/>
              <p:nvPr/>
            </p:nvSpPr>
            <p:spPr>
              <a:xfrm>
                <a:off x="7355485" y="3667313"/>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 name="右箭头 103"/>
              <p:cNvSpPr/>
              <p:nvPr/>
            </p:nvSpPr>
            <p:spPr>
              <a:xfrm>
                <a:off x="7355485" y="3880191"/>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5" name="右箭头 104"/>
              <p:cNvSpPr/>
              <p:nvPr/>
            </p:nvSpPr>
            <p:spPr>
              <a:xfrm flipH="1">
                <a:off x="7112099" y="3778526"/>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6" name="右箭头 105"/>
              <p:cNvSpPr/>
              <p:nvPr/>
            </p:nvSpPr>
            <p:spPr>
              <a:xfrm flipH="1">
                <a:off x="7112099" y="3979753"/>
                <a:ext cx="258706" cy="159056"/>
              </a:xfrm>
              <a:prstGeom prst="rightArrow">
                <a:avLst/>
              </a:prstGeom>
              <a:solidFill>
                <a:schemeClr val="bg1"/>
              </a:solidFill>
              <a:ln>
                <a:noFill/>
              </a:ln>
              <a:effectLst>
                <a:innerShdw dist="12700" dir="13500000">
                  <a:schemeClr val="tx1">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07"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75590" y="2454726"/>
              <a:ext cx="480015" cy="480015"/>
            </a:xfrm>
            <a:prstGeom prst="rect">
              <a:avLst/>
            </a:prstGeom>
            <a:noFill/>
            <a:extLst>
              <a:ext uri="{909E8E84-426E-40DD-AFC4-6F175D3DCCD1}">
                <a14:hiddenFill xmlns:a14="http://schemas.microsoft.com/office/drawing/2010/main">
                  <a:solidFill>
                    <a:srgbClr val="FFFFFF"/>
                  </a:solidFill>
                </a14:hiddenFill>
              </a:ext>
            </a:extLst>
          </p:spPr>
        </p:pic>
        <p:sp>
          <p:nvSpPr>
            <p:cNvPr id="8" name="矩形 7"/>
            <p:cNvSpPr/>
            <p:nvPr/>
          </p:nvSpPr>
          <p:spPr>
            <a:xfrm>
              <a:off x="3785340" y="2154056"/>
              <a:ext cx="1348713" cy="523220"/>
            </a:xfrm>
            <a:prstGeom prst="rect">
              <a:avLst/>
            </a:prstGeom>
          </p:spPr>
          <p:txBody>
            <a:bodyPr wrap="square">
              <a:spAutoFit/>
            </a:bodyPr>
            <a:lstStyle/>
            <a:p>
              <a:pPr algn="ctr"/>
              <a:r>
                <a:rPr lang="zh-CN" altLang="en-US" sz="1400" b="1" dirty="0">
                  <a:solidFill>
                    <a:srgbClr val="C00000"/>
                  </a:solidFill>
                  <a:latin typeface="微软雅黑" panose="020B0503020204020204" pitchFamily="34" charset="-122"/>
                  <a:ea typeface="微软雅黑" panose="020B0503020204020204" pitchFamily="34" charset="-122"/>
                </a:rPr>
                <a:t>汇聚链路 </a:t>
              </a:r>
              <a:endParaRPr lang="en-US" altLang="zh-CN" sz="1400" b="1" dirty="0">
                <a:solidFill>
                  <a:srgbClr val="C00000"/>
                </a:solidFill>
                <a:latin typeface="微软雅黑" panose="020B0503020204020204" pitchFamily="34" charset="-122"/>
                <a:ea typeface="微软雅黑" panose="020B0503020204020204" pitchFamily="34" charset="-122"/>
              </a:endParaRPr>
            </a:p>
            <a:p>
              <a:pPr algn="ctr"/>
              <a:r>
                <a:rPr lang="en-US" altLang="zh-CN" sz="1400" b="1" dirty="0">
                  <a:solidFill>
                    <a:srgbClr val="C00000"/>
                  </a:solidFill>
                  <a:latin typeface="微软雅黑" panose="020B0503020204020204" pitchFamily="34" charset="-122"/>
                  <a:ea typeface="微软雅黑" panose="020B0503020204020204" pitchFamily="34" charset="-122"/>
                </a:rPr>
                <a:t>(trunk link)</a:t>
              </a:r>
              <a:endParaRPr lang="zh-CN" altLang="en-US" sz="1400" b="1" dirty="0">
                <a:solidFill>
                  <a:srgbClr val="C00000"/>
                </a:solidFill>
                <a:latin typeface="微软雅黑" panose="020B0503020204020204" pitchFamily="34" charset="-122"/>
                <a:ea typeface="微软雅黑" panose="020B0503020204020204" pitchFamily="34" charset="-122"/>
              </a:endParaRPr>
            </a:p>
          </p:txBody>
        </p:sp>
      </p:grpSp>
      <p:sp>
        <p:nvSpPr>
          <p:cNvPr id="2" name="灯片编号占位符 1">
            <a:extLst>
              <a:ext uri="{FF2B5EF4-FFF2-40B4-BE49-F238E27FC236}">
                <a16:creationId xmlns:a16="http://schemas.microsoft.com/office/drawing/2014/main" id="{C94A90BC-39C2-4432-AE6C-24980CFE8229}"/>
              </a:ext>
            </a:extLst>
          </p:cNvPr>
          <p:cNvSpPr>
            <a:spLocks noGrp="1"/>
          </p:cNvSpPr>
          <p:nvPr>
            <p:ph type="sldNum" sz="quarter" idx="12"/>
          </p:nvPr>
        </p:nvSpPr>
        <p:spPr/>
        <p:txBody>
          <a:bodyPr/>
          <a:lstStyle/>
          <a:p>
            <a:fld id="{C485880C-E2C3-4DAB-AE74-D9BE691626AC}" type="slidenum">
              <a:rPr lang="zh-CN" altLang="en-US" smtClean="0"/>
              <a:pPr/>
              <a:t>136</a:t>
            </a:fld>
            <a:endParaRPr lang="zh-CN" altLang="en-US"/>
          </a:p>
        </p:txBody>
      </p:sp>
    </p:spTree>
    <p:extLst>
      <p:ext uri="{BB962C8B-B14F-4D97-AF65-F5344CB8AC3E}">
        <p14:creationId xmlns:p14="http://schemas.microsoft.com/office/powerpoint/2010/main" val="2491044731"/>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75"/>
                                        </p:tgtEl>
                                        <p:attrNameLst>
                                          <p:attrName>style.visibility</p:attrName>
                                        </p:attrNameLst>
                                      </p:cBhvr>
                                      <p:to>
                                        <p:strVal val="visible"/>
                                      </p:to>
                                    </p:set>
                                    <p:animEffect transition="in" filter="wipe(down)">
                                      <p:cBhvr>
                                        <p:cTn id="12" dur="1000"/>
                                        <p:tgtEl>
                                          <p:spTgt spid="175"/>
                                        </p:tgtEl>
                                      </p:cBhvr>
                                    </p:animEffect>
                                  </p:childTnLst>
                                </p:cTn>
                              </p:par>
                            </p:childTnLst>
                          </p:cTn>
                        </p:par>
                        <p:par>
                          <p:cTn id="13" fill="hold">
                            <p:stCondLst>
                              <p:cond delay="1000"/>
                            </p:stCondLst>
                            <p:childTnLst>
                              <p:par>
                                <p:cTn id="14" presetID="22" presetClass="entr" presetSubtype="4" fill="hold" nodeType="after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wipe(down)">
                                      <p:cBhvr>
                                        <p:cTn id="16" dur="1000"/>
                                        <p:tgtEl>
                                          <p:spTgt spid="3"/>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wipe(up)">
                                      <p:cBhvr>
                                        <p:cTn id="21" dur="1000"/>
                                        <p:tgtEl>
                                          <p:spTgt spid="6"/>
                                        </p:tgtEl>
                                      </p:cBhvr>
                                    </p:animEffect>
                                  </p:childTnLst>
                                </p:cTn>
                              </p:par>
                            </p:childTnLst>
                          </p:cTn>
                        </p:par>
                        <p:par>
                          <p:cTn id="22" fill="hold">
                            <p:stCondLst>
                              <p:cond delay="1000"/>
                            </p:stCondLst>
                            <p:childTnLst>
                              <p:par>
                                <p:cTn id="23" presetID="22" presetClass="entr" presetSubtype="1" fill="hold" nodeType="after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wipe(up)">
                                      <p:cBhvr>
                                        <p:cTn id="25"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75" grpId="0" animBg="1"/>
    </p:bld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tangle 9"/>
          <p:cNvSpPr>
            <a:spLocks noChangeArrowheads="1"/>
          </p:cNvSpPr>
          <p:nvPr/>
        </p:nvSpPr>
        <p:spPr bwMode="auto">
          <a:xfrm>
            <a:off x="2629135" y="2515012"/>
            <a:ext cx="5807294" cy="330200"/>
          </a:xfrm>
          <a:prstGeom prst="rect">
            <a:avLst/>
          </a:prstGeom>
          <a:solidFill>
            <a:srgbClr val="0098F6"/>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39" name="Rectangle 9"/>
          <p:cNvSpPr>
            <a:spLocks noChangeArrowheads="1"/>
          </p:cNvSpPr>
          <p:nvPr/>
        </p:nvSpPr>
        <p:spPr bwMode="auto">
          <a:xfrm>
            <a:off x="2629135" y="1304708"/>
            <a:ext cx="5807294" cy="330200"/>
          </a:xfrm>
          <a:prstGeom prst="rect">
            <a:avLst/>
          </a:prstGeom>
          <a:solidFill>
            <a:srgbClr val="0098F6"/>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40" name="Rectangle 10"/>
          <p:cNvSpPr>
            <a:spLocks noChangeArrowheads="1"/>
          </p:cNvSpPr>
          <p:nvPr/>
        </p:nvSpPr>
        <p:spPr bwMode="auto">
          <a:xfrm>
            <a:off x="2629135" y="1911133"/>
            <a:ext cx="5807294" cy="330200"/>
          </a:xfrm>
          <a:prstGeom prst="rect">
            <a:avLst/>
          </a:prstGeom>
          <a:solidFill>
            <a:srgbClr val="1956B9"/>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41" name="Rectangle 27"/>
          <p:cNvSpPr>
            <a:spLocks noChangeArrowheads="1"/>
          </p:cNvSpPr>
          <p:nvPr/>
        </p:nvSpPr>
        <p:spPr bwMode="auto">
          <a:xfrm>
            <a:off x="639730" y="1304708"/>
            <a:ext cx="1636540" cy="1555639"/>
          </a:xfrm>
          <a:prstGeom prst="rect">
            <a:avLst/>
          </a:prstGeom>
          <a:solidFill>
            <a:srgbClr val="0070C0"/>
          </a:solidFill>
          <a:ln>
            <a:noFill/>
          </a:ln>
          <a:effectLst/>
          <a:scene3d>
            <a:camera prst="orthographicFront">
              <a:rot lat="0" lon="0" rev="0"/>
            </a:camera>
            <a:lightRig rig="glow" dir="t">
              <a:rot lat="0" lon="0" rev="14100000"/>
            </a:lightRig>
          </a:scene3d>
          <a:sp3d prstMaterial="softEdge">
            <a:bevelT w="127000" prst="artDeco"/>
          </a:sp3d>
          <a:extLs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fr-FR">
              <a:latin typeface="宋体" charset="-122"/>
            </a:endParaRPr>
          </a:p>
        </p:txBody>
      </p:sp>
      <p:sp>
        <p:nvSpPr>
          <p:cNvPr id="42" name="Rectangle 29"/>
          <p:cNvSpPr>
            <a:spLocks noChangeArrowheads="1"/>
          </p:cNvSpPr>
          <p:nvPr/>
        </p:nvSpPr>
        <p:spPr bwMode="auto">
          <a:xfrm>
            <a:off x="648619" y="1399640"/>
            <a:ext cx="1627651" cy="7078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fr-FR" altLang="zh-CN" sz="2000" b="1" dirty="0">
                <a:solidFill>
                  <a:srgbClr val="FFFF00"/>
                </a:solidFill>
                <a:latin typeface="微软雅黑" pitchFamily="34" charset="-122"/>
                <a:ea typeface="微软雅黑" pitchFamily="34" charset="-122"/>
              </a:rPr>
              <a:t>3.5</a:t>
            </a:r>
          </a:p>
          <a:p>
            <a:pPr eaLnBrk="0" hangingPunct="0"/>
            <a:r>
              <a:rPr lang="zh-CN" altLang="en-US" sz="2000" b="1" dirty="0">
                <a:solidFill>
                  <a:schemeClr val="bg1"/>
                </a:solidFill>
                <a:latin typeface="微软雅黑" pitchFamily="34" charset="-122"/>
                <a:ea typeface="微软雅黑" pitchFamily="34" charset="-122"/>
              </a:rPr>
              <a:t>高速以太网</a:t>
            </a:r>
            <a:endParaRPr lang="zh-CN" altLang="fr-FR" sz="2000" b="1" dirty="0">
              <a:solidFill>
                <a:schemeClr val="bg1"/>
              </a:solidFill>
              <a:latin typeface="微软雅黑" pitchFamily="34" charset="-122"/>
              <a:ea typeface="微软雅黑" pitchFamily="34" charset="-122"/>
            </a:endParaRPr>
          </a:p>
        </p:txBody>
      </p:sp>
      <p:sp>
        <p:nvSpPr>
          <p:cNvPr id="45" name="Rectangle 10"/>
          <p:cNvSpPr>
            <a:spLocks noChangeArrowheads="1"/>
          </p:cNvSpPr>
          <p:nvPr/>
        </p:nvSpPr>
        <p:spPr bwMode="auto">
          <a:xfrm>
            <a:off x="2629135" y="3123727"/>
            <a:ext cx="5807294" cy="330200"/>
          </a:xfrm>
          <a:prstGeom prst="rect">
            <a:avLst/>
          </a:prstGeom>
          <a:solidFill>
            <a:srgbClr val="1956B9"/>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43" name="Line 16"/>
          <p:cNvSpPr>
            <a:spLocks noChangeShapeType="1"/>
          </p:cNvSpPr>
          <p:nvPr/>
        </p:nvSpPr>
        <p:spPr bwMode="auto">
          <a:xfrm>
            <a:off x="3637198" y="1233270"/>
            <a:ext cx="0" cy="2347022"/>
          </a:xfrm>
          <a:prstGeom prst="line">
            <a:avLst/>
          </a:prstGeom>
          <a:noFill/>
          <a:ln w="28575" algn="ctr">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 name="Rectangle 8"/>
          <p:cNvSpPr>
            <a:spLocks noChangeArrowheads="1"/>
          </p:cNvSpPr>
          <p:nvPr/>
        </p:nvSpPr>
        <p:spPr bwMode="auto">
          <a:xfrm>
            <a:off x="2700572" y="1050708"/>
            <a:ext cx="5821635"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lnSpc>
                <a:spcPct val="200000"/>
              </a:lnSpc>
            </a:pPr>
            <a:r>
              <a:rPr lang="en-US" altLang="zh-CN" sz="2000" b="1" dirty="0">
                <a:solidFill>
                  <a:schemeClr val="bg1"/>
                </a:solidFill>
                <a:latin typeface="微软雅黑" pitchFamily="34" charset="-122"/>
                <a:ea typeface="微软雅黑" pitchFamily="34" charset="-122"/>
              </a:rPr>
              <a:t>3.5.1                                    100BASE-T </a:t>
            </a:r>
            <a:r>
              <a:rPr lang="zh-CN" altLang="en-US" sz="2000" b="1" dirty="0">
                <a:solidFill>
                  <a:schemeClr val="bg1"/>
                </a:solidFill>
                <a:latin typeface="微软雅黑" pitchFamily="34" charset="-122"/>
                <a:ea typeface="微软雅黑" pitchFamily="34" charset="-122"/>
              </a:rPr>
              <a:t>以太网</a:t>
            </a:r>
          </a:p>
          <a:p>
            <a:pPr eaLnBrk="0" hangingPunct="0">
              <a:lnSpc>
                <a:spcPct val="200000"/>
              </a:lnSpc>
            </a:pPr>
            <a:r>
              <a:rPr lang="en-US" altLang="zh-CN" sz="2000" b="1" dirty="0">
                <a:solidFill>
                  <a:schemeClr val="bg1"/>
                </a:solidFill>
                <a:latin typeface="微软雅黑" pitchFamily="34" charset="-122"/>
                <a:ea typeface="微软雅黑" pitchFamily="34" charset="-122"/>
              </a:rPr>
              <a:t>3.5.2                                             </a:t>
            </a:r>
            <a:r>
              <a:rPr lang="zh-CN" altLang="en-US" sz="2000" b="1" dirty="0">
                <a:solidFill>
                  <a:schemeClr val="bg1"/>
                </a:solidFill>
                <a:latin typeface="微软雅黑" pitchFamily="34" charset="-122"/>
                <a:ea typeface="微软雅黑" pitchFamily="34" charset="-122"/>
              </a:rPr>
              <a:t>吉比特以太网</a:t>
            </a:r>
          </a:p>
          <a:p>
            <a:pPr eaLnBrk="0" hangingPunct="0">
              <a:lnSpc>
                <a:spcPct val="200000"/>
              </a:lnSpc>
            </a:pPr>
            <a:r>
              <a:rPr lang="en-US" altLang="zh-CN" sz="2000" b="1" dirty="0">
                <a:solidFill>
                  <a:schemeClr val="bg1"/>
                </a:solidFill>
                <a:latin typeface="微软雅黑" pitchFamily="34" charset="-122"/>
                <a:ea typeface="微软雅黑" pitchFamily="34" charset="-122"/>
              </a:rPr>
              <a:t>3.5.3    10 </a:t>
            </a:r>
            <a:r>
              <a:rPr lang="zh-CN" altLang="en-US" sz="2000" b="1" dirty="0">
                <a:solidFill>
                  <a:schemeClr val="bg1"/>
                </a:solidFill>
                <a:latin typeface="微软雅黑" pitchFamily="34" charset="-122"/>
                <a:ea typeface="微软雅黑" pitchFamily="34" charset="-122"/>
              </a:rPr>
              <a:t>吉比特以太网 </a:t>
            </a:r>
            <a:r>
              <a:rPr lang="en-US" altLang="zh-CN" sz="2000" b="1" dirty="0">
                <a:solidFill>
                  <a:schemeClr val="bg1"/>
                </a:solidFill>
                <a:latin typeface="微软雅黑" pitchFamily="34" charset="-122"/>
                <a:ea typeface="微软雅黑" pitchFamily="34" charset="-122"/>
              </a:rPr>
              <a:t>(10GE) </a:t>
            </a:r>
            <a:r>
              <a:rPr lang="zh-CN" altLang="en-US" sz="2000" b="1" dirty="0">
                <a:solidFill>
                  <a:schemeClr val="bg1"/>
                </a:solidFill>
                <a:latin typeface="微软雅黑" pitchFamily="34" charset="-122"/>
                <a:ea typeface="微软雅黑" pitchFamily="34" charset="-122"/>
              </a:rPr>
              <a:t>和更快的以太网</a:t>
            </a:r>
          </a:p>
          <a:p>
            <a:pPr eaLnBrk="0" hangingPunct="0">
              <a:lnSpc>
                <a:spcPct val="200000"/>
              </a:lnSpc>
            </a:pPr>
            <a:r>
              <a:rPr lang="en-US" altLang="zh-CN" sz="2000" b="1" dirty="0">
                <a:solidFill>
                  <a:schemeClr val="bg1"/>
                </a:solidFill>
                <a:latin typeface="微软雅黑" pitchFamily="34" charset="-122"/>
                <a:ea typeface="微软雅黑" pitchFamily="34" charset="-122"/>
              </a:rPr>
              <a:t>3.5.4                             </a:t>
            </a:r>
            <a:r>
              <a:rPr lang="zh-CN" altLang="en-US" sz="2000" b="1" dirty="0">
                <a:solidFill>
                  <a:schemeClr val="bg1"/>
                </a:solidFill>
                <a:latin typeface="微软雅黑" pitchFamily="34" charset="-122"/>
                <a:ea typeface="微软雅黑" pitchFamily="34" charset="-122"/>
              </a:rPr>
              <a:t>使用以太网进行宽带接入</a:t>
            </a:r>
          </a:p>
        </p:txBody>
      </p:sp>
      <p:sp>
        <p:nvSpPr>
          <p:cNvPr id="2" name="灯片编号占位符 1">
            <a:extLst>
              <a:ext uri="{FF2B5EF4-FFF2-40B4-BE49-F238E27FC236}">
                <a16:creationId xmlns:a16="http://schemas.microsoft.com/office/drawing/2014/main" id="{BD4C599B-C64C-439C-B1F9-336831C0735E}"/>
              </a:ext>
            </a:extLst>
          </p:cNvPr>
          <p:cNvSpPr>
            <a:spLocks noGrp="1"/>
          </p:cNvSpPr>
          <p:nvPr>
            <p:ph type="sldNum" sz="quarter" idx="12"/>
          </p:nvPr>
        </p:nvSpPr>
        <p:spPr/>
        <p:txBody>
          <a:bodyPr/>
          <a:lstStyle/>
          <a:p>
            <a:fld id="{C485880C-E2C3-4DAB-AE74-D9BE691626AC}" type="slidenum">
              <a:rPr lang="zh-CN" altLang="en-US" smtClean="0"/>
              <a:pPr/>
              <a:t>137</a:t>
            </a:fld>
            <a:endParaRPr lang="zh-CN" altLang="en-US"/>
          </a:p>
        </p:txBody>
      </p:sp>
    </p:spTree>
    <p:extLst>
      <p:ext uri="{BB962C8B-B14F-4D97-AF65-F5344CB8AC3E}">
        <p14:creationId xmlns:p14="http://schemas.microsoft.com/office/powerpoint/2010/main" val="702280411"/>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AutoShape 5"/>
          <p:cNvSpPr>
            <a:spLocks noChangeArrowheads="1"/>
          </p:cNvSpPr>
          <p:nvPr/>
        </p:nvSpPr>
        <p:spPr bwMode="auto">
          <a:xfrm>
            <a:off x="502919" y="646038"/>
            <a:ext cx="8129015" cy="388721"/>
          </a:xfrm>
          <a:prstGeom prst="roundRect">
            <a:avLst>
              <a:gd name="adj" fmla="val 16667"/>
            </a:avLst>
          </a:prstGeom>
          <a:solidFill>
            <a:srgbClr val="0089FA"/>
          </a:solidFill>
          <a:ln>
            <a:noFill/>
          </a:ln>
          <a:effectLst/>
          <a:extLst/>
        </p:spPr>
        <p:txBody>
          <a:bodyPr wrap="none" anchor="ctr"/>
          <a:lstStyle/>
          <a:p>
            <a:endParaRPr lang="zh-CN" altLang="en-US"/>
          </a:p>
        </p:txBody>
      </p:sp>
      <p:sp>
        <p:nvSpPr>
          <p:cNvPr id="48" name="Rectangle 6"/>
          <p:cNvSpPr>
            <a:spLocks noChangeArrowheads="1"/>
          </p:cNvSpPr>
          <p:nvPr/>
        </p:nvSpPr>
        <p:spPr bwMode="auto">
          <a:xfrm>
            <a:off x="2651699" y="603767"/>
            <a:ext cx="38234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3.5.1  100BASE-T </a:t>
            </a:r>
            <a:r>
              <a:rPr lang="zh-CN" altLang="en-US" sz="2400" b="1" dirty="0">
                <a:solidFill>
                  <a:schemeClr val="bg1"/>
                </a:solidFill>
                <a:latin typeface="微软雅黑" pitchFamily="34" charset="-122"/>
                <a:ea typeface="微软雅黑" pitchFamily="34" charset="-122"/>
              </a:rPr>
              <a:t>以太网</a:t>
            </a:r>
          </a:p>
        </p:txBody>
      </p:sp>
      <p:sp>
        <p:nvSpPr>
          <p:cNvPr id="49" name="Rectangle 8"/>
          <p:cNvSpPr>
            <a:spLocks noChangeArrowheads="1"/>
          </p:cNvSpPr>
          <p:nvPr/>
        </p:nvSpPr>
        <p:spPr bwMode="auto">
          <a:xfrm>
            <a:off x="502919" y="1040013"/>
            <a:ext cx="8229601" cy="1785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68288" indent="-268288">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又称为</a:t>
            </a:r>
            <a:r>
              <a:rPr lang="zh-CN" altLang="en-US" sz="2000" b="1" dirty="0">
                <a:solidFill>
                  <a:srgbClr val="C00000"/>
                </a:solidFill>
                <a:latin typeface="微软雅黑" pitchFamily="34" charset="-122"/>
                <a:ea typeface="微软雅黑" pitchFamily="34" charset="-122"/>
              </a:rPr>
              <a:t>快速以太网 </a:t>
            </a:r>
            <a:r>
              <a:rPr lang="en-US" altLang="zh-CN" sz="2000" b="1" dirty="0">
                <a:latin typeface="微软雅黑" pitchFamily="34" charset="-122"/>
                <a:ea typeface="微软雅黑" pitchFamily="34" charset="-122"/>
              </a:rPr>
              <a:t>(Fast Ethernet)</a:t>
            </a:r>
            <a:r>
              <a:rPr lang="zh-CN" altLang="en-US" sz="2000" b="1" dirty="0">
                <a:latin typeface="微软雅黑" pitchFamily="34" charset="-122"/>
                <a:ea typeface="微软雅黑" pitchFamily="34" charset="-122"/>
              </a:rPr>
              <a:t>。</a:t>
            </a:r>
          </a:p>
          <a:p>
            <a:pPr marL="268288" indent="-268288">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在双绞线上传送 </a:t>
            </a:r>
            <a:r>
              <a:rPr lang="en-US" altLang="zh-CN" sz="2000" b="1" dirty="0">
                <a:latin typeface="微软雅黑" pitchFamily="34" charset="-122"/>
                <a:ea typeface="微软雅黑" pitchFamily="34" charset="-122"/>
              </a:rPr>
              <a:t>100 Mbit/s </a:t>
            </a:r>
            <a:r>
              <a:rPr lang="zh-CN" altLang="en-US" sz="2000" b="1" dirty="0">
                <a:latin typeface="微软雅黑" pitchFamily="34" charset="-122"/>
                <a:ea typeface="微软雅黑" pitchFamily="34" charset="-122"/>
              </a:rPr>
              <a:t>基带信号的星形拓扑以太网。</a:t>
            </a:r>
            <a:endParaRPr lang="en-US" altLang="zh-CN" sz="2000" b="1" dirty="0">
              <a:latin typeface="微软雅黑" pitchFamily="34" charset="-122"/>
              <a:ea typeface="微软雅黑" pitchFamily="34" charset="-122"/>
            </a:endParaRPr>
          </a:p>
          <a:p>
            <a:pPr marL="268288" indent="-268288">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仍使用 </a:t>
            </a:r>
            <a:r>
              <a:rPr lang="en-US" altLang="zh-CN" sz="2000" b="1" dirty="0">
                <a:latin typeface="微软雅黑" pitchFamily="34" charset="-122"/>
                <a:ea typeface="微软雅黑" pitchFamily="34" charset="-122"/>
              </a:rPr>
              <a:t>IEEE 802.3 </a:t>
            </a:r>
            <a:r>
              <a:rPr lang="zh-CN" altLang="en-US" sz="2000" b="1" dirty="0">
                <a:latin typeface="微软雅黑" pitchFamily="34" charset="-122"/>
                <a:ea typeface="微软雅黑" pitchFamily="34" charset="-122"/>
              </a:rPr>
              <a:t>的 </a:t>
            </a:r>
            <a:r>
              <a:rPr lang="en-US" altLang="zh-CN" sz="2000" b="1" dirty="0">
                <a:latin typeface="微软雅黑" pitchFamily="34" charset="-122"/>
                <a:ea typeface="微软雅黑" pitchFamily="34" charset="-122"/>
              </a:rPr>
              <a:t>CSMA/CD </a:t>
            </a:r>
            <a:r>
              <a:rPr lang="zh-CN" altLang="en-US" sz="2000" b="1" dirty="0">
                <a:latin typeface="微软雅黑" pitchFamily="34" charset="-122"/>
                <a:ea typeface="微软雅黑" pitchFamily="34" charset="-122"/>
              </a:rPr>
              <a:t>协议。</a:t>
            </a:r>
            <a:endParaRPr lang="en-US" altLang="zh-CN" sz="2000" b="1" dirty="0">
              <a:latin typeface="微软雅黑" pitchFamily="34" charset="-122"/>
              <a:ea typeface="微软雅黑" pitchFamily="34" charset="-122"/>
            </a:endParaRPr>
          </a:p>
          <a:p>
            <a:pPr marL="268288" indent="-268288">
              <a:lnSpc>
                <a:spcPts val="3300"/>
              </a:lnSpc>
              <a:buClr>
                <a:srgbClr val="0070C0"/>
              </a:buClr>
              <a:buFont typeface="Wingdings" pitchFamily="2" charset="2"/>
              <a:buChar char="l"/>
            </a:pPr>
            <a:r>
              <a:rPr lang="en-US" altLang="zh-CN" sz="2000" b="1" dirty="0">
                <a:latin typeface="微软雅黑" pitchFamily="34" charset="-122"/>
                <a:ea typeface="微软雅黑" pitchFamily="34" charset="-122"/>
              </a:rPr>
              <a:t>1995 </a:t>
            </a:r>
            <a:r>
              <a:rPr lang="zh-CN" altLang="en-US" sz="2000" b="1" dirty="0">
                <a:latin typeface="微软雅黑" pitchFamily="34" charset="-122"/>
                <a:ea typeface="微软雅黑" pitchFamily="34" charset="-122"/>
              </a:rPr>
              <a:t>定为正式标准：</a:t>
            </a:r>
            <a:r>
              <a:rPr lang="en-US" altLang="zh-CN" sz="2000" b="1" dirty="0">
                <a:latin typeface="微软雅黑" pitchFamily="34" charset="-122"/>
                <a:ea typeface="微软雅黑" pitchFamily="34" charset="-122"/>
              </a:rPr>
              <a:t>IEEE 802.3u</a:t>
            </a:r>
            <a:r>
              <a:rPr lang="zh-CN" altLang="en-US" sz="2000" b="1" dirty="0">
                <a:latin typeface="微软雅黑" pitchFamily="34" charset="-122"/>
                <a:ea typeface="微软雅黑" pitchFamily="34" charset="-122"/>
              </a:rPr>
              <a:t>。</a:t>
            </a:r>
            <a:endParaRPr lang="en-US" altLang="zh-CN" sz="2000" b="1" dirty="0">
              <a:latin typeface="微软雅黑" pitchFamily="34" charset="-122"/>
              <a:ea typeface="微软雅黑" pitchFamily="34" charset="-122"/>
            </a:endParaRPr>
          </a:p>
        </p:txBody>
      </p:sp>
      <p:sp>
        <p:nvSpPr>
          <p:cNvPr id="2" name="灯片编号占位符 1">
            <a:extLst>
              <a:ext uri="{FF2B5EF4-FFF2-40B4-BE49-F238E27FC236}">
                <a16:creationId xmlns:a16="http://schemas.microsoft.com/office/drawing/2014/main" id="{A506E58D-672A-4798-9E58-21E277013DC5}"/>
              </a:ext>
            </a:extLst>
          </p:cNvPr>
          <p:cNvSpPr>
            <a:spLocks noGrp="1"/>
          </p:cNvSpPr>
          <p:nvPr>
            <p:ph type="sldNum" sz="quarter" idx="12"/>
          </p:nvPr>
        </p:nvSpPr>
        <p:spPr/>
        <p:txBody>
          <a:bodyPr/>
          <a:lstStyle/>
          <a:p>
            <a:fld id="{C485880C-E2C3-4DAB-AE74-D9BE691626AC}" type="slidenum">
              <a:rPr lang="zh-CN" altLang="en-US" smtClean="0"/>
              <a:pPr/>
              <a:t>138</a:t>
            </a:fld>
            <a:endParaRPr lang="zh-CN" altLang="en-US"/>
          </a:p>
        </p:txBody>
      </p:sp>
    </p:spTree>
    <p:extLst>
      <p:ext uri="{BB962C8B-B14F-4D97-AF65-F5344CB8AC3E}">
        <p14:creationId xmlns:p14="http://schemas.microsoft.com/office/powerpoint/2010/main" val="541460554"/>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Rectangle 46"/>
          <p:cNvSpPr>
            <a:spLocks noChangeArrowheads="1"/>
          </p:cNvSpPr>
          <p:nvPr/>
        </p:nvSpPr>
        <p:spPr bwMode="auto">
          <a:xfrm>
            <a:off x="502919" y="1003151"/>
            <a:ext cx="8129015" cy="22082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可在</a:t>
            </a:r>
            <a:r>
              <a:rPr lang="zh-CN" altLang="en-US" sz="2000" b="1" dirty="0">
                <a:solidFill>
                  <a:srgbClr val="0000FF"/>
                </a:solidFill>
                <a:latin typeface="微软雅黑" pitchFamily="34" charset="-122"/>
                <a:ea typeface="微软雅黑" pitchFamily="34" charset="-122"/>
              </a:rPr>
              <a:t>全双工</a:t>
            </a:r>
            <a:r>
              <a:rPr lang="zh-CN" altLang="en-US" sz="2000" b="1" dirty="0">
                <a:latin typeface="微软雅黑" pitchFamily="34" charset="-122"/>
                <a:ea typeface="微软雅黑" pitchFamily="34" charset="-122"/>
              </a:rPr>
              <a:t>方式下工作而无冲突发生。</a:t>
            </a:r>
            <a:endParaRPr lang="en-US" altLang="zh-CN" sz="2000" b="1" dirty="0">
              <a:latin typeface="微软雅黑" pitchFamily="34" charset="-122"/>
              <a:ea typeface="微软雅黑" pitchFamily="34" charset="-122"/>
            </a:endParaRP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在全双工方式下工作时，</a:t>
            </a:r>
            <a:r>
              <a:rPr lang="zh-CN" altLang="en-US" sz="2000" b="1" dirty="0">
                <a:solidFill>
                  <a:srgbClr val="0000FF"/>
                </a:solidFill>
                <a:latin typeface="微软雅黑" pitchFamily="34" charset="-122"/>
                <a:ea typeface="微软雅黑" pitchFamily="34" charset="-122"/>
              </a:rPr>
              <a:t>不使用 </a:t>
            </a:r>
            <a:r>
              <a:rPr lang="en-US" altLang="zh-CN" sz="2000" b="1" dirty="0">
                <a:solidFill>
                  <a:srgbClr val="0000FF"/>
                </a:solidFill>
                <a:latin typeface="微软雅黑" pitchFamily="34" charset="-122"/>
                <a:ea typeface="微软雅黑" pitchFamily="34" charset="-122"/>
              </a:rPr>
              <a:t>CSMA/CD </a:t>
            </a:r>
            <a:r>
              <a:rPr lang="zh-CN" altLang="en-US" sz="2000" b="1" dirty="0">
                <a:latin typeface="微软雅黑" pitchFamily="34" charset="-122"/>
                <a:ea typeface="微软雅黑" pitchFamily="34" charset="-122"/>
              </a:rPr>
              <a:t>协议。</a:t>
            </a: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使用 </a:t>
            </a:r>
            <a:r>
              <a:rPr lang="en-US" altLang="zh-CN" sz="2000" b="1" dirty="0">
                <a:solidFill>
                  <a:srgbClr val="0000FF"/>
                </a:solidFill>
                <a:latin typeface="微软雅黑" pitchFamily="34" charset="-122"/>
                <a:ea typeface="微软雅黑" pitchFamily="34" charset="-122"/>
              </a:rPr>
              <a:t>IEEE 802.3 </a:t>
            </a:r>
            <a:r>
              <a:rPr lang="zh-CN" altLang="en-US" sz="2000" b="1" dirty="0">
                <a:solidFill>
                  <a:srgbClr val="0000FF"/>
                </a:solidFill>
                <a:latin typeface="微软雅黑" pitchFamily="34" charset="-122"/>
                <a:ea typeface="微软雅黑" pitchFamily="34" charset="-122"/>
              </a:rPr>
              <a:t>协议规定的 </a:t>
            </a:r>
            <a:r>
              <a:rPr lang="en-US" altLang="zh-CN" sz="2000" b="1" dirty="0">
                <a:solidFill>
                  <a:srgbClr val="0000FF"/>
                </a:solidFill>
                <a:latin typeface="微软雅黑" pitchFamily="34" charset="-122"/>
                <a:ea typeface="微软雅黑" pitchFamily="34" charset="-122"/>
              </a:rPr>
              <a:t>MAC </a:t>
            </a:r>
            <a:r>
              <a:rPr lang="zh-CN" altLang="en-US" sz="2000" b="1" dirty="0">
                <a:solidFill>
                  <a:srgbClr val="0000FF"/>
                </a:solidFill>
                <a:latin typeface="微软雅黑" pitchFamily="34" charset="-122"/>
                <a:ea typeface="微软雅黑" pitchFamily="34" charset="-122"/>
              </a:rPr>
              <a:t>帧格式。</a:t>
            </a: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保持最短帧长不变，但将一个网段的最大电缆长度</a:t>
            </a:r>
            <a:r>
              <a:rPr lang="zh-CN" altLang="en-US" sz="2000" b="1" dirty="0">
                <a:solidFill>
                  <a:srgbClr val="0000FF"/>
                </a:solidFill>
                <a:latin typeface="微软雅黑" pitchFamily="34" charset="-122"/>
                <a:ea typeface="微软雅黑" pitchFamily="34" charset="-122"/>
              </a:rPr>
              <a:t>减小到 </a:t>
            </a:r>
            <a:r>
              <a:rPr lang="en-US" altLang="zh-CN" sz="2000" b="1" dirty="0">
                <a:solidFill>
                  <a:srgbClr val="0000FF"/>
                </a:solidFill>
                <a:latin typeface="微软雅黑" pitchFamily="34" charset="-122"/>
                <a:ea typeface="微软雅黑" pitchFamily="34" charset="-122"/>
              </a:rPr>
              <a:t>100 </a:t>
            </a:r>
            <a:r>
              <a:rPr lang="zh-CN" altLang="en-US" sz="2000" b="1" dirty="0">
                <a:solidFill>
                  <a:srgbClr val="0000FF"/>
                </a:solidFill>
                <a:latin typeface="微软雅黑" pitchFamily="34" charset="-122"/>
                <a:ea typeface="微软雅黑" pitchFamily="34" charset="-122"/>
              </a:rPr>
              <a:t>米。</a:t>
            </a: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帧间时间间隔从原来的 </a:t>
            </a:r>
            <a:r>
              <a:rPr lang="en-US" altLang="zh-CN" sz="2000" b="1" dirty="0">
                <a:latin typeface="微软雅黑" pitchFamily="34" charset="-122"/>
                <a:ea typeface="微软雅黑" pitchFamily="34" charset="-122"/>
              </a:rPr>
              <a:t>9.6</a:t>
            </a:r>
            <a:r>
              <a:rPr lang="en-US" altLang="zh-CN" sz="2000" b="1" dirty="0">
                <a:latin typeface="微软雅黑" pitchFamily="34" charset="-122"/>
                <a:ea typeface="微软雅黑" pitchFamily="34" charset="-122"/>
                <a:sym typeface="Symbol" pitchFamily="18" charset="2"/>
              </a:rPr>
              <a:t> </a:t>
            </a:r>
            <a:r>
              <a:rPr lang="en-US" altLang="zh-CN" sz="2000" b="1" dirty="0">
                <a:latin typeface="微软雅黑" pitchFamily="34" charset="-122"/>
                <a:ea typeface="微软雅黑" pitchFamily="34" charset="-122"/>
              </a:rPr>
              <a:t>s </a:t>
            </a:r>
            <a:r>
              <a:rPr lang="zh-CN" altLang="en-US" sz="2000" b="1" dirty="0">
                <a:latin typeface="微软雅黑" pitchFamily="34" charset="-122"/>
                <a:ea typeface="微软雅黑" pitchFamily="34" charset="-122"/>
              </a:rPr>
              <a:t>改为现在的 </a:t>
            </a:r>
            <a:r>
              <a:rPr lang="en-US" altLang="zh-CN" sz="2000" b="1" dirty="0">
                <a:solidFill>
                  <a:srgbClr val="0000FF"/>
                </a:solidFill>
                <a:latin typeface="微软雅黑" pitchFamily="34" charset="-122"/>
                <a:ea typeface="微软雅黑" pitchFamily="34" charset="-122"/>
              </a:rPr>
              <a:t>0.96 </a:t>
            </a:r>
            <a:r>
              <a:rPr lang="en-US" altLang="zh-CN" sz="2000" b="1" dirty="0">
                <a:solidFill>
                  <a:srgbClr val="0000FF"/>
                </a:solidFill>
                <a:latin typeface="微软雅黑" pitchFamily="34" charset="-122"/>
                <a:ea typeface="微软雅黑" pitchFamily="34" charset="-122"/>
                <a:sym typeface="Symbol" pitchFamily="18" charset="2"/>
              </a:rPr>
              <a:t></a:t>
            </a:r>
            <a:r>
              <a:rPr lang="en-US" altLang="zh-CN" sz="2000" b="1" dirty="0">
                <a:solidFill>
                  <a:srgbClr val="0000FF"/>
                </a:solidFill>
                <a:latin typeface="微软雅黑" pitchFamily="34" charset="-122"/>
                <a:ea typeface="微软雅黑" pitchFamily="34" charset="-122"/>
              </a:rPr>
              <a:t>s</a:t>
            </a:r>
            <a:r>
              <a:rPr lang="zh-CN" altLang="en-US" sz="2000" b="1" dirty="0">
                <a:solidFill>
                  <a:srgbClr val="0000FF"/>
                </a:solidFill>
                <a:latin typeface="微软雅黑" pitchFamily="34" charset="-122"/>
                <a:ea typeface="微软雅黑" pitchFamily="34" charset="-122"/>
              </a:rPr>
              <a:t>。</a:t>
            </a:r>
            <a:r>
              <a:rPr lang="zh-CN" altLang="en-US" sz="2000" b="1" dirty="0">
                <a:latin typeface="微软雅黑" pitchFamily="34" charset="-122"/>
                <a:ea typeface="微软雅黑" pitchFamily="34" charset="-122"/>
              </a:rPr>
              <a:t> </a:t>
            </a:r>
          </a:p>
        </p:txBody>
      </p:sp>
      <p:sp>
        <p:nvSpPr>
          <p:cNvPr id="37" name="AutoShape 5"/>
          <p:cNvSpPr>
            <a:spLocks noChangeArrowheads="1"/>
          </p:cNvSpPr>
          <p:nvPr/>
        </p:nvSpPr>
        <p:spPr bwMode="auto">
          <a:xfrm>
            <a:off x="502919" y="645824"/>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 name="Rectangle 6"/>
          <p:cNvSpPr>
            <a:spLocks noChangeArrowheads="1"/>
          </p:cNvSpPr>
          <p:nvPr/>
        </p:nvSpPr>
        <p:spPr bwMode="auto">
          <a:xfrm>
            <a:off x="2959101" y="622734"/>
            <a:ext cx="321594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100BASE-T </a:t>
            </a:r>
            <a:r>
              <a:rPr lang="zh-CN" altLang="en-US" sz="2000" b="1" dirty="0">
                <a:solidFill>
                  <a:schemeClr val="bg1"/>
                </a:solidFill>
                <a:latin typeface="微软雅黑" pitchFamily="34" charset="-122"/>
                <a:ea typeface="微软雅黑" pitchFamily="34" charset="-122"/>
              </a:rPr>
              <a:t>以太网的特点</a:t>
            </a:r>
            <a:endParaRPr lang="fr-FR" altLang="zh-CN" sz="2000" b="1" dirty="0">
              <a:solidFill>
                <a:schemeClr val="bg1"/>
              </a:solidFill>
              <a:latin typeface="微软雅黑" pitchFamily="34" charset="-122"/>
              <a:ea typeface="微软雅黑" pitchFamily="34" charset="-122"/>
            </a:endParaRPr>
          </a:p>
        </p:txBody>
      </p:sp>
      <p:sp>
        <p:nvSpPr>
          <p:cNvPr id="2" name="灯片编号占位符 1">
            <a:extLst>
              <a:ext uri="{FF2B5EF4-FFF2-40B4-BE49-F238E27FC236}">
                <a16:creationId xmlns:a16="http://schemas.microsoft.com/office/drawing/2014/main" id="{54009F10-818B-4F97-95DD-2A72FA453451}"/>
              </a:ext>
            </a:extLst>
          </p:cNvPr>
          <p:cNvSpPr>
            <a:spLocks noGrp="1"/>
          </p:cNvSpPr>
          <p:nvPr>
            <p:ph type="sldNum" sz="quarter" idx="12"/>
          </p:nvPr>
        </p:nvSpPr>
        <p:spPr/>
        <p:txBody>
          <a:bodyPr/>
          <a:lstStyle/>
          <a:p>
            <a:fld id="{C485880C-E2C3-4DAB-AE74-D9BE691626AC}" type="slidenum">
              <a:rPr lang="zh-CN" altLang="en-US" smtClean="0"/>
              <a:pPr/>
              <a:t>139</a:t>
            </a:fld>
            <a:endParaRPr lang="zh-CN" altLang="en-US"/>
          </a:p>
        </p:txBody>
      </p:sp>
    </p:spTree>
    <p:extLst>
      <p:ext uri="{BB962C8B-B14F-4D97-AF65-F5344CB8AC3E}">
        <p14:creationId xmlns:p14="http://schemas.microsoft.com/office/powerpoint/2010/main" val="4053980775"/>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圆角矩形 49"/>
          <p:cNvSpPr/>
          <p:nvPr/>
        </p:nvSpPr>
        <p:spPr>
          <a:xfrm>
            <a:off x="581891" y="1795399"/>
            <a:ext cx="5948218" cy="2185482"/>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Rectangle 46"/>
          <p:cNvSpPr>
            <a:spLocks noChangeArrowheads="1"/>
          </p:cNvSpPr>
          <p:nvPr/>
        </p:nvSpPr>
        <p:spPr bwMode="auto">
          <a:xfrm>
            <a:off x="466346" y="979840"/>
            <a:ext cx="8335910" cy="8104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2800"/>
              </a:lnSpc>
              <a:buClr>
                <a:srgbClr val="0070C0"/>
              </a:buClr>
              <a:buFont typeface="Wingdings" pitchFamily="2" charset="2"/>
              <a:buChar char="l"/>
            </a:pPr>
            <a:r>
              <a:rPr lang="zh-CN" altLang="en-US" b="1" dirty="0">
                <a:solidFill>
                  <a:srgbClr val="C00000"/>
                </a:solidFill>
                <a:latin typeface="微软雅黑" pitchFamily="34" charset="-122"/>
                <a:ea typeface="微软雅黑" pitchFamily="34" charset="-122"/>
              </a:rPr>
              <a:t>封装成帧</a:t>
            </a:r>
            <a:r>
              <a:rPr lang="zh-CN" altLang="en-US" b="1" dirty="0">
                <a:solidFill>
                  <a:srgbClr val="0000FF"/>
                </a:solidFill>
                <a:latin typeface="微软雅黑" pitchFamily="34" charset="-122"/>
                <a:ea typeface="微软雅黑" pitchFamily="34" charset="-122"/>
              </a:rPr>
              <a:t> </a:t>
            </a:r>
            <a:r>
              <a:rPr lang="en-US" altLang="zh-CN" b="1" dirty="0">
                <a:latin typeface="微软雅黑" pitchFamily="34" charset="-122"/>
                <a:ea typeface="微软雅黑" pitchFamily="34" charset="-122"/>
              </a:rPr>
              <a:t>(framing)</a:t>
            </a:r>
            <a:r>
              <a:rPr lang="zh-CN" altLang="en-US" b="1" dirty="0">
                <a:latin typeface="微软雅黑" pitchFamily="34" charset="-122"/>
                <a:ea typeface="微软雅黑" pitchFamily="34" charset="-122"/>
              </a:rPr>
              <a:t>：在一段数据的前后分别添加首部和尾部，构成一个帧。</a:t>
            </a:r>
            <a:endParaRPr lang="en-US" altLang="zh-CN" b="1" dirty="0">
              <a:latin typeface="微软雅黑" pitchFamily="34" charset="-122"/>
              <a:ea typeface="微软雅黑" pitchFamily="34" charset="-122"/>
            </a:endParaRPr>
          </a:p>
          <a:p>
            <a:pPr marL="342900" indent="-342900" eaLnBrk="0" hangingPunct="0">
              <a:lnSpc>
                <a:spcPts val="2800"/>
              </a:lnSpc>
              <a:buClr>
                <a:srgbClr val="0070C0"/>
              </a:buClr>
              <a:buFont typeface="Wingdings" pitchFamily="2" charset="2"/>
              <a:buChar char="l"/>
            </a:pPr>
            <a:r>
              <a:rPr lang="zh-CN" altLang="en-US" b="1" dirty="0">
                <a:latin typeface="微软雅黑" pitchFamily="34" charset="-122"/>
                <a:ea typeface="微软雅黑" pitchFamily="34" charset="-122"/>
              </a:rPr>
              <a:t>首部和尾部的一个重要作用就是进行</a:t>
            </a:r>
            <a:r>
              <a:rPr lang="zh-CN" altLang="en-US" b="1" dirty="0">
                <a:solidFill>
                  <a:srgbClr val="0000FF"/>
                </a:solidFill>
                <a:latin typeface="微软雅黑" pitchFamily="34" charset="-122"/>
                <a:ea typeface="微软雅黑" pitchFamily="34" charset="-122"/>
              </a:rPr>
              <a:t>帧定界</a:t>
            </a:r>
            <a:r>
              <a:rPr lang="zh-CN" altLang="en-US" b="1" dirty="0">
                <a:latin typeface="微软雅黑" pitchFamily="34" charset="-122"/>
                <a:ea typeface="微软雅黑" pitchFamily="34" charset="-122"/>
              </a:rPr>
              <a:t>（即确定帧的界限）。 </a:t>
            </a:r>
          </a:p>
        </p:txBody>
      </p:sp>
      <p:sp>
        <p:nvSpPr>
          <p:cNvPr id="15" name="AutoShape 5"/>
          <p:cNvSpPr>
            <a:spLocks noChangeArrowheads="1"/>
          </p:cNvSpPr>
          <p:nvPr/>
        </p:nvSpPr>
        <p:spPr bwMode="auto">
          <a:xfrm>
            <a:off x="466345" y="621641"/>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 name="Rectangle 6"/>
          <p:cNvSpPr>
            <a:spLocks noChangeArrowheads="1"/>
          </p:cNvSpPr>
          <p:nvPr/>
        </p:nvSpPr>
        <p:spPr bwMode="auto">
          <a:xfrm>
            <a:off x="3768616" y="588430"/>
            <a:ext cx="159691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1.  </a:t>
            </a:r>
            <a:r>
              <a:rPr lang="zh-CN" altLang="en-US" sz="2000" b="1" dirty="0">
                <a:solidFill>
                  <a:schemeClr val="bg1"/>
                </a:solidFill>
                <a:latin typeface="微软雅黑" pitchFamily="34" charset="-122"/>
                <a:ea typeface="微软雅黑" pitchFamily="34" charset="-122"/>
              </a:rPr>
              <a:t>封装成帧</a:t>
            </a:r>
            <a:endParaRPr lang="fr-FR" altLang="zh-CN" sz="2000" b="1" dirty="0">
              <a:solidFill>
                <a:schemeClr val="bg1"/>
              </a:solidFill>
              <a:latin typeface="微软雅黑" pitchFamily="34" charset="-122"/>
              <a:ea typeface="微软雅黑" pitchFamily="34" charset="-122"/>
            </a:endParaRPr>
          </a:p>
        </p:txBody>
      </p:sp>
      <p:grpSp>
        <p:nvGrpSpPr>
          <p:cNvPr id="3" name="组合 2"/>
          <p:cNvGrpSpPr/>
          <p:nvPr/>
        </p:nvGrpSpPr>
        <p:grpSpPr>
          <a:xfrm>
            <a:off x="901643" y="1999692"/>
            <a:ext cx="5282492" cy="1789102"/>
            <a:chOff x="901643" y="1999692"/>
            <a:chExt cx="5282492" cy="1789102"/>
          </a:xfrm>
        </p:grpSpPr>
        <p:sp>
          <p:nvSpPr>
            <p:cNvPr id="28" name="Text Box 4"/>
            <p:cNvSpPr txBox="1">
              <a:spLocks noChangeArrowheads="1"/>
            </p:cNvSpPr>
            <p:nvPr/>
          </p:nvSpPr>
          <p:spPr bwMode="auto">
            <a:xfrm>
              <a:off x="5537804" y="2068003"/>
              <a:ext cx="646331" cy="276999"/>
            </a:xfrm>
            <a:prstGeom prst="rect">
              <a:avLst/>
            </a:prstGeom>
            <a:noFill/>
            <a:ln>
              <a:noFill/>
            </a:ln>
            <a:effectLst/>
            <a:extLst/>
          </p:spPr>
          <p:txBody>
            <a:bodyPr wrap="none">
              <a:spAutoFit/>
            </a:bodyPr>
            <a:lstStyle/>
            <a:p>
              <a:pPr algn="ctr"/>
              <a:r>
                <a:rPr kumimoji="1" lang="zh-CN" altLang="en-US" sz="1200" b="1">
                  <a:solidFill>
                    <a:srgbClr val="0000FF"/>
                  </a:solidFill>
                  <a:latin typeface="微软雅黑" pitchFamily="34" charset="-122"/>
                  <a:ea typeface="微软雅黑" pitchFamily="34" charset="-122"/>
                </a:rPr>
                <a:t>帧结束</a:t>
              </a:r>
            </a:p>
          </p:txBody>
        </p:sp>
        <p:sp>
          <p:nvSpPr>
            <p:cNvPr id="29" name="Rectangle 5"/>
            <p:cNvSpPr>
              <a:spLocks noChangeArrowheads="1"/>
            </p:cNvSpPr>
            <p:nvPr/>
          </p:nvSpPr>
          <p:spPr bwMode="auto">
            <a:xfrm>
              <a:off x="1880429" y="2591723"/>
              <a:ext cx="713473" cy="329295"/>
            </a:xfrm>
            <a:prstGeom prst="rect">
              <a:avLst/>
            </a:prstGeom>
            <a:solidFill>
              <a:srgbClr val="0000FF"/>
            </a:solidFill>
            <a:ln w="12700">
              <a:solidFill>
                <a:schemeClr val="tx1"/>
              </a:solidFill>
              <a:miter lim="800000"/>
              <a:headEnd/>
              <a:tailEnd/>
            </a:ln>
            <a:effectLst/>
          </p:spPr>
          <p:txBody>
            <a:bodyPr wrap="none" anchor="ctr"/>
            <a:lstStyle/>
            <a:p>
              <a:pPr algn="ctr"/>
              <a:r>
                <a:rPr kumimoji="1" lang="zh-CN" altLang="en-US" sz="1200" b="1">
                  <a:solidFill>
                    <a:schemeClr val="bg1"/>
                  </a:solidFill>
                  <a:latin typeface="微软雅黑" pitchFamily="34" charset="-122"/>
                  <a:ea typeface="微软雅黑" pitchFamily="34" charset="-122"/>
                </a:rPr>
                <a:t>帧首部</a:t>
              </a:r>
            </a:p>
          </p:txBody>
        </p:sp>
        <p:sp>
          <p:nvSpPr>
            <p:cNvPr id="30" name="Rectangle 6"/>
            <p:cNvSpPr>
              <a:spLocks noChangeArrowheads="1"/>
            </p:cNvSpPr>
            <p:nvPr/>
          </p:nvSpPr>
          <p:spPr bwMode="auto">
            <a:xfrm>
              <a:off x="2593903" y="1999692"/>
              <a:ext cx="2556929" cy="329295"/>
            </a:xfrm>
            <a:prstGeom prst="rect">
              <a:avLst/>
            </a:prstGeom>
            <a:solidFill>
              <a:srgbClr val="00FF99"/>
            </a:solidFill>
            <a:ln w="12700">
              <a:solidFill>
                <a:schemeClr val="tx1"/>
              </a:solidFill>
              <a:miter lim="800000"/>
              <a:headEnd/>
              <a:tailEnd/>
            </a:ln>
            <a:effectLst/>
          </p:spPr>
          <p:txBody>
            <a:bodyPr wrap="none" anchor="ctr"/>
            <a:lstStyle/>
            <a:p>
              <a:pPr algn="ctr"/>
              <a:r>
                <a:rPr kumimoji="1" lang="en-US" altLang="zh-CN" sz="1200" b="1">
                  <a:latin typeface="微软雅黑" pitchFamily="34" charset="-122"/>
                  <a:ea typeface="微软雅黑" pitchFamily="34" charset="-122"/>
                </a:rPr>
                <a:t>IP </a:t>
              </a:r>
              <a:r>
                <a:rPr kumimoji="1" lang="zh-CN" altLang="en-US" sz="1200" b="1">
                  <a:latin typeface="微软雅黑" pitchFamily="34" charset="-122"/>
                  <a:ea typeface="微软雅黑" pitchFamily="34" charset="-122"/>
                </a:rPr>
                <a:t>数据报</a:t>
              </a:r>
            </a:p>
          </p:txBody>
        </p:sp>
        <p:sp>
          <p:nvSpPr>
            <p:cNvPr id="31" name="Rectangle 7"/>
            <p:cNvSpPr>
              <a:spLocks noChangeArrowheads="1"/>
            </p:cNvSpPr>
            <p:nvPr/>
          </p:nvSpPr>
          <p:spPr bwMode="auto">
            <a:xfrm>
              <a:off x="2593903" y="2591723"/>
              <a:ext cx="2556929" cy="329295"/>
            </a:xfrm>
            <a:prstGeom prst="rect">
              <a:avLst/>
            </a:prstGeom>
            <a:solidFill>
              <a:srgbClr val="00FF99"/>
            </a:solidFill>
            <a:ln w="12700">
              <a:solidFill>
                <a:schemeClr val="tx1"/>
              </a:solidFill>
              <a:miter lim="800000"/>
              <a:headEnd/>
              <a:tailEnd/>
            </a:ln>
            <a:effectLst/>
          </p:spPr>
          <p:txBody>
            <a:bodyPr wrap="none" anchor="ctr"/>
            <a:lstStyle/>
            <a:p>
              <a:pPr algn="ctr"/>
              <a:r>
                <a:rPr kumimoji="1" lang="zh-CN" altLang="en-US" sz="1200" b="1" dirty="0">
                  <a:latin typeface="微软雅黑" pitchFamily="34" charset="-122"/>
                  <a:ea typeface="微软雅黑" pitchFamily="34" charset="-122"/>
                </a:rPr>
                <a:t>帧的数据部分</a:t>
              </a:r>
            </a:p>
          </p:txBody>
        </p:sp>
        <p:sp>
          <p:nvSpPr>
            <p:cNvPr id="32" name="Rectangle 8"/>
            <p:cNvSpPr>
              <a:spLocks noChangeArrowheads="1"/>
            </p:cNvSpPr>
            <p:nvPr/>
          </p:nvSpPr>
          <p:spPr bwMode="auto">
            <a:xfrm>
              <a:off x="5150832" y="2591723"/>
              <a:ext cx="713473" cy="329295"/>
            </a:xfrm>
            <a:prstGeom prst="rect">
              <a:avLst/>
            </a:prstGeom>
            <a:solidFill>
              <a:srgbClr val="0000FF"/>
            </a:solidFill>
            <a:ln w="12700">
              <a:solidFill>
                <a:schemeClr val="tx1"/>
              </a:solidFill>
              <a:miter lim="800000"/>
              <a:headEnd/>
              <a:tailEnd/>
            </a:ln>
            <a:effectLst/>
          </p:spPr>
          <p:txBody>
            <a:bodyPr wrap="none" anchor="ctr"/>
            <a:lstStyle/>
            <a:p>
              <a:pPr algn="ctr"/>
              <a:r>
                <a:rPr kumimoji="1" lang="zh-CN" altLang="en-US" sz="1200" b="1">
                  <a:solidFill>
                    <a:schemeClr val="bg1"/>
                  </a:solidFill>
                  <a:latin typeface="微软雅黑" pitchFamily="34" charset="-122"/>
                  <a:ea typeface="微软雅黑" pitchFamily="34" charset="-122"/>
                </a:rPr>
                <a:t>帧尾部</a:t>
              </a:r>
            </a:p>
          </p:txBody>
        </p:sp>
        <p:sp>
          <p:nvSpPr>
            <p:cNvPr id="33" name="Line 9"/>
            <p:cNvSpPr>
              <a:spLocks noChangeShapeType="1"/>
            </p:cNvSpPr>
            <p:nvPr/>
          </p:nvSpPr>
          <p:spPr bwMode="auto">
            <a:xfrm>
              <a:off x="2593903" y="3085645"/>
              <a:ext cx="2556929" cy="0"/>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34" name="Line 10"/>
            <p:cNvSpPr>
              <a:spLocks noChangeShapeType="1"/>
            </p:cNvSpPr>
            <p:nvPr/>
          </p:nvSpPr>
          <p:spPr bwMode="auto">
            <a:xfrm>
              <a:off x="1880429" y="3414106"/>
              <a:ext cx="3983875" cy="0"/>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35" name="Line 11"/>
            <p:cNvSpPr>
              <a:spLocks noChangeShapeType="1"/>
            </p:cNvSpPr>
            <p:nvPr/>
          </p:nvSpPr>
          <p:spPr bwMode="auto">
            <a:xfrm>
              <a:off x="1880429" y="2962128"/>
              <a:ext cx="0" cy="592031"/>
            </a:xfrm>
            <a:prstGeom prst="line">
              <a:avLst/>
            </a:prstGeom>
            <a:noFill/>
            <a:ln w="28575">
              <a:solidFill>
                <a:srgbClr val="CC00CC"/>
              </a:solidFill>
              <a:round/>
              <a:headEnd type="triangl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36" name="Line 12"/>
            <p:cNvSpPr>
              <a:spLocks noChangeShapeType="1"/>
            </p:cNvSpPr>
            <p:nvPr/>
          </p:nvSpPr>
          <p:spPr bwMode="auto">
            <a:xfrm>
              <a:off x="5864305" y="2986702"/>
              <a:ext cx="0" cy="59203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37" name="Line 13"/>
            <p:cNvSpPr>
              <a:spLocks noChangeShapeType="1"/>
            </p:cNvSpPr>
            <p:nvPr/>
          </p:nvSpPr>
          <p:spPr bwMode="auto">
            <a:xfrm>
              <a:off x="2593902" y="2954277"/>
              <a:ext cx="0" cy="26361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38" name="Line 14"/>
            <p:cNvSpPr>
              <a:spLocks noChangeShapeType="1"/>
            </p:cNvSpPr>
            <p:nvPr/>
          </p:nvSpPr>
          <p:spPr bwMode="auto">
            <a:xfrm>
              <a:off x="5150831" y="2954277"/>
              <a:ext cx="0" cy="26361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39" name="Text Box 15"/>
            <p:cNvSpPr txBox="1">
              <a:spLocks noChangeArrowheads="1"/>
            </p:cNvSpPr>
            <p:nvPr/>
          </p:nvSpPr>
          <p:spPr bwMode="auto">
            <a:xfrm>
              <a:off x="3564923" y="2949899"/>
              <a:ext cx="691215" cy="276999"/>
            </a:xfrm>
            <a:prstGeom prst="rect">
              <a:avLst/>
            </a:prstGeom>
            <a:solidFill>
              <a:srgbClr val="C3E3F9"/>
            </a:solidFill>
            <a:ln>
              <a:noFill/>
            </a:ln>
            <a:effectLst/>
            <a:extLst/>
          </p:spPr>
          <p:txBody>
            <a:bodyPr wrap="none">
              <a:spAutoFit/>
            </a:bodyPr>
            <a:lstStyle/>
            <a:p>
              <a:pPr algn="ctr"/>
              <a:r>
                <a:rPr kumimoji="1" lang="en-US" altLang="zh-CN" sz="1200" b="1" dirty="0">
                  <a:solidFill>
                    <a:srgbClr val="0000FF"/>
                  </a:solidFill>
                  <a:latin typeface="微软雅黑" pitchFamily="34" charset="-122"/>
                  <a:ea typeface="微软雅黑" pitchFamily="34" charset="-122"/>
                  <a:sym typeface="Symbol" pitchFamily="18" charset="2"/>
                </a:rPr>
                <a:t> </a:t>
              </a:r>
              <a:r>
                <a:rPr kumimoji="1" lang="en-US" altLang="zh-CN" sz="1200" b="1" dirty="0">
                  <a:solidFill>
                    <a:srgbClr val="0000FF"/>
                  </a:solidFill>
                  <a:latin typeface="微软雅黑" pitchFamily="34" charset="-122"/>
                  <a:ea typeface="微软雅黑" pitchFamily="34" charset="-122"/>
                </a:rPr>
                <a:t>MTU</a:t>
              </a:r>
            </a:p>
          </p:txBody>
        </p:sp>
        <p:sp>
          <p:nvSpPr>
            <p:cNvPr id="40" name="Text Box 16"/>
            <p:cNvSpPr txBox="1">
              <a:spLocks noChangeArrowheads="1"/>
            </p:cNvSpPr>
            <p:nvPr/>
          </p:nvSpPr>
          <p:spPr bwMode="auto">
            <a:xfrm>
              <a:off x="3223577" y="3292372"/>
              <a:ext cx="1415772" cy="276999"/>
            </a:xfrm>
            <a:prstGeom prst="rect">
              <a:avLst/>
            </a:prstGeom>
            <a:solidFill>
              <a:srgbClr val="C3E3F9"/>
            </a:solidFill>
            <a:ln>
              <a:noFill/>
            </a:ln>
            <a:effectLst/>
            <a:extLst/>
          </p:spPr>
          <p:txBody>
            <a:bodyPr wrap="none">
              <a:spAutoFit/>
            </a:bodyPr>
            <a:lstStyle/>
            <a:p>
              <a:pPr algn="ctr"/>
              <a:r>
                <a:rPr kumimoji="1" lang="zh-CN" altLang="en-US" sz="1200" b="1" dirty="0">
                  <a:solidFill>
                    <a:srgbClr val="0000FF"/>
                  </a:solidFill>
                  <a:latin typeface="微软雅黑" pitchFamily="34" charset="-122"/>
                  <a:ea typeface="微软雅黑" pitchFamily="34" charset="-122"/>
                </a:rPr>
                <a:t>数据链路层的帧长</a:t>
              </a:r>
            </a:p>
          </p:txBody>
        </p:sp>
        <p:sp>
          <p:nvSpPr>
            <p:cNvPr id="41" name="AutoShape 17"/>
            <p:cNvSpPr>
              <a:spLocks noChangeArrowheads="1"/>
            </p:cNvSpPr>
            <p:nvPr/>
          </p:nvSpPr>
          <p:spPr bwMode="auto">
            <a:xfrm>
              <a:off x="3664113" y="2328987"/>
              <a:ext cx="416509" cy="328419"/>
            </a:xfrm>
            <a:prstGeom prst="downArrow">
              <a:avLst>
                <a:gd name="adj1" fmla="val 50000"/>
                <a:gd name="adj2" fmla="val 25000"/>
              </a:avLst>
            </a:prstGeom>
            <a:solidFill>
              <a:schemeClr val="accent6">
                <a:lumMod val="60000"/>
                <a:lumOff val="40000"/>
              </a:schemeClr>
            </a:solidFill>
            <a:ln w="12700">
              <a:solidFill>
                <a:schemeClr val="tx1"/>
              </a:solidFill>
              <a:miter lim="800000"/>
              <a:headEnd/>
              <a:tailEnd/>
            </a:ln>
            <a:effectLst/>
          </p:spPr>
          <p:txBody>
            <a:bodyPr vert="eaVert" wrap="none" anchor="ctr"/>
            <a:lstStyle/>
            <a:p>
              <a:endParaRPr lang="zh-CN" altLang="en-US" sz="1400" b="1">
                <a:latin typeface="微软雅黑" pitchFamily="34" charset="-122"/>
                <a:ea typeface="微软雅黑" pitchFamily="34" charset="-122"/>
              </a:endParaRPr>
            </a:p>
          </p:txBody>
        </p:sp>
        <p:sp>
          <p:nvSpPr>
            <p:cNvPr id="42" name="Text Box 18"/>
            <p:cNvSpPr txBox="1">
              <a:spLocks noChangeArrowheads="1"/>
            </p:cNvSpPr>
            <p:nvPr/>
          </p:nvSpPr>
          <p:spPr bwMode="auto">
            <a:xfrm>
              <a:off x="1223841" y="3511795"/>
              <a:ext cx="1315172" cy="276999"/>
            </a:xfrm>
            <a:prstGeom prst="rect">
              <a:avLst/>
            </a:prstGeom>
            <a:noFill/>
            <a:ln>
              <a:noFill/>
            </a:ln>
            <a:effectLst/>
            <a:extLst/>
          </p:spPr>
          <p:txBody>
            <a:bodyPr wrap="square">
              <a:spAutoFit/>
            </a:bodyPr>
            <a:lstStyle/>
            <a:p>
              <a:pPr algn="ctr"/>
              <a:r>
                <a:rPr kumimoji="1" lang="zh-CN" altLang="en-US" sz="1200" b="1" dirty="0">
                  <a:solidFill>
                    <a:srgbClr val="0000FF"/>
                  </a:solidFill>
                  <a:latin typeface="微软雅黑" pitchFamily="34" charset="-122"/>
                  <a:ea typeface="微软雅黑" pitchFamily="34" charset="-122"/>
                </a:rPr>
                <a:t>从这里开始发送</a:t>
              </a:r>
            </a:p>
          </p:txBody>
        </p:sp>
        <p:sp>
          <p:nvSpPr>
            <p:cNvPr id="43" name="Line 19"/>
            <p:cNvSpPr>
              <a:spLocks noChangeShapeType="1"/>
            </p:cNvSpPr>
            <p:nvPr/>
          </p:nvSpPr>
          <p:spPr bwMode="auto">
            <a:xfrm flipV="1">
              <a:off x="1885173" y="2339497"/>
              <a:ext cx="0" cy="218946"/>
            </a:xfrm>
            <a:prstGeom prst="line">
              <a:avLst/>
            </a:prstGeom>
            <a:noFill/>
            <a:ln w="28575">
              <a:solidFill>
                <a:srgbClr val="CC00CC"/>
              </a:solidFill>
              <a:round/>
              <a:headEnd type="triangl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44" name="Line 20"/>
            <p:cNvSpPr>
              <a:spLocks noChangeShapeType="1"/>
            </p:cNvSpPr>
            <p:nvPr/>
          </p:nvSpPr>
          <p:spPr bwMode="auto">
            <a:xfrm flipV="1">
              <a:off x="5860510" y="2339497"/>
              <a:ext cx="0" cy="218946"/>
            </a:xfrm>
            <a:prstGeom prst="line">
              <a:avLst/>
            </a:prstGeom>
            <a:noFill/>
            <a:ln w="28575">
              <a:solidFill>
                <a:srgbClr val="CC00CC"/>
              </a:solidFill>
              <a:round/>
              <a:headEnd type="triangl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45" name="Text Box 21"/>
            <p:cNvSpPr txBox="1">
              <a:spLocks noChangeArrowheads="1"/>
            </p:cNvSpPr>
            <p:nvPr/>
          </p:nvSpPr>
          <p:spPr bwMode="auto">
            <a:xfrm>
              <a:off x="1567837" y="2068003"/>
              <a:ext cx="646331" cy="276999"/>
            </a:xfrm>
            <a:prstGeom prst="rect">
              <a:avLst/>
            </a:prstGeom>
            <a:noFill/>
            <a:ln>
              <a:noFill/>
            </a:ln>
            <a:effectLst/>
            <a:extLst/>
          </p:spPr>
          <p:txBody>
            <a:bodyPr wrap="none">
              <a:spAutoFit/>
            </a:bodyPr>
            <a:lstStyle/>
            <a:p>
              <a:pPr algn="ctr"/>
              <a:r>
                <a:rPr kumimoji="1" lang="zh-CN" altLang="en-US" sz="1200" b="1" dirty="0">
                  <a:solidFill>
                    <a:srgbClr val="0000FF"/>
                  </a:solidFill>
                  <a:latin typeface="微软雅黑" pitchFamily="34" charset="-122"/>
                  <a:ea typeface="微软雅黑" pitchFamily="34" charset="-122"/>
                </a:rPr>
                <a:t>帧开始</a:t>
              </a:r>
            </a:p>
          </p:txBody>
        </p:sp>
        <p:sp>
          <p:nvSpPr>
            <p:cNvPr id="46" name="Line 11"/>
            <p:cNvSpPr>
              <a:spLocks noChangeShapeType="1"/>
            </p:cNvSpPr>
            <p:nvPr/>
          </p:nvSpPr>
          <p:spPr bwMode="auto">
            <a:xfrm rot="16200000">
              <a:off x="1601611" y="2505290"/>
              <a:ext cx="0" cy="516425"/>
            </a:xfrm>
            <a:prstGeom prst="line">
              <a:avLst/>
            </a:prstGeom>
            <a:noFill/>
            <a:ln w="28575">
              <a:solidFill>
                <a:srgbClr val="CC00CC"/>
              </a:solidFill>
              <a:round/>
              <a:headEnd type="triangl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latin typeface="微软雅黑" pitchFamily="34" charset="-122"/>
                <a:ea typeface="微软雅黑" pitchFamily="34" charset="-122"/>
              </a:endParaRPr>
            </a:p>
          </p:txBody>
        </p:sp>
        <p:sp>
          <p:nvSpPr>
            <p:cNvPr id="47" name="Text Box 18"/>
            <p:cNvSpPr txBox="1">
              <a:spLocks noChangeArrowheads="1"/>
            </p:cNvSpPr>
            <p:nvPr/>
          </p:nvSpPr>
          <p:spPr bwMode="auto">
            <a:xfrm>
              <a:off x="901643" y="2627647"/>
              <a:ext cx="536024" cy="276999"/>
            </a:xfrm>
            <a:prstGeom prst="rect">
              <a:avLst/>
            </a:prstGeom>
            <a:noFill/>
            <a:ln>
              <a:noFill/>
            </a:ln>
            <a:effectLst/>
          </p:spPr>
          <p:txBody>
            <a:bodyPr wrap="square">
              <a:spAutoFit/>
            </a:bodyPr>
            <a:lstStyle/>
            <a:p>
              <a:pPr algn="ctr"/>
              <a:r>
                <a:rPr kumimoji="1" lang="zh-CN" altLang="en-US" sz="1200" b="1" dirty="0">
                  <a:solidFill>
                    <a:srgbClr val="0000FF"/>
                  </a:solidFill>
                  <a:latin typeface="微软雅黑" pitchFamily="34" charset="-122"/>
                  <a:ea typeface="微软雅黑" pitchFamily="34" charset="-122"/>
                </a:rPr>
                <a:t>发送</a:t>
              </a:r>
            </a:p>
          </p:txBody>
        </p:sp>
      </p:grpSp>
      <p:sp>
        <p:nvSpPr>
          <p:cNvPr id="48" name="矩形 47"/>
          <p:cNvSpPr/>
          <p:nvPr/>
        </p:nvSpPr>
        <p:spPr>
          <a:xfrm>
            <a:off x="2085018" y="4007602"/>
            <a:ext cx="3158189" cy="369332"/>
          </a:xfrm>
          <a:prstGeom prst="rect">
            <a:avLst/>
          </a:prstGeom>
        </p:spPr>
        <p:txBody>
          <a:bodyPr wrap="square">
            <a:spAutoFit/>
          </a:bodyPr>
          <a:lstStyle/>
          <a:p>
            <a:pPr algn="ctr"/>
            <a:r>
              <a:rPr lang="zh-CN" altLang="zh-CN" b="1" dirty="0">
                <a:latin typeface="微软雅黑" pitchFamily="34" charset="-122"/>
                <a:ea typeface="微软雅黑" pitchFamily="34" charset="-122"/>
              </a:rPr>
              <a:t>用帧首部和帧尾部封装成帧</a:t>
            </a:r>
            <a:endParaRPr lang="zh-CN" altLang="en-US" b="1" dirty="0">
              <a:latin typeface="微软雅黑" pitchFamily="34" charset="-122"/>
              <a:ea typeface="微软雅黑" pitchFamily="34" charset="-122"/>
            </a:endParaRPr>
          </a:p>
        </p:txBody>
      </p:sp>
      <p:sp>
        <p:nvSpPr>
          <p:cNvPr id="2" name="矩形 1"/>
          <p:cNvSpPr/>
          <p:nvPr/>
        </p:nvSpPr>
        <p:spPr>
          <a:xfrm>
            <a:off x="6715070" y="2164339"/>
            <a:ext cx="2079564" cy="1323439"/>
          </a:xfrm>
          <a:prstGeom prst="rect">
            <a:avLst/>
          </a:prstGeom>
          <a:ln w="19050"/>
        </p:spPr>
        <p:style>
          <a:lnRef idx="2">
            <a:schemeClr val="accent2"/>
          </a:lnRef>
          <a:fillRef idx="1">
            <a:schemeClr val="lt1"/>
          </a:fillRef>
          <a:effectRef idx="0">
            <a:schemeClr val="accent2"/>
          </a:effectRef>
          <a:fontRef idx="minor">
            <a:schemeClr val="dk1"/>
          </a:fontRef>
        </p:style>
        <p:txBody>
          <a:bodyPr wrap="square">
            <a:spAutoFit/>
          </a:bodyPr>
          <a:lstStyle/>
          <a:p>
            <a:r>
              <a:rPr lang="zh-CN" altLang="en-US" sz="1600" b="1" dirty="0">
                <a:solidFill>
                  <a:srgbClr val="C00000"/>
                </a:solidFill>
                <a:latin typeface="微软雅黑" panose="020B0503020204020204" pitchFamily="34" charset="-122"/>
                <a:ea typeface="微软雅黑" panose="020B0503020204020204" pitchFamily="34" charset="-122"/>
              </a:rPr>
              <a:t>最大传送单元 </a:t>
            </a:r>
            <a:r>
              <a:rPr lang="en-US" altLang="zh-CN" sz="1600" b="1" dirty="0">
                <a:solidFill>
                  <a:srgbClr val="C00000"/>
                </a:solidFill>
                <a:latin typeface="微软雅黑" panose="020B0503020204020204" pitchFamily="34" charset="-122"/>
                <a:ea typeface="微软雅黑" panose="020B0503020204020204" pitchFamily="34" charset="-122"/>
              </a:rPr>
              <a:t>MTU </a:t>
            </a:r>
            <a:r>
              <a:rPr lang="en-US" altLang="zh-CN" sz="1600" b="1" dirty="0">
                <a:solidFill>
                  <a:srgbClr val="0000FF"/>
                </a:solidFill>
                <a:latin typeface="微软雅黑" panose="020B0503020204020204" pitchFamily="34" charset="-122"/>
                <a:ea typeface="微软雅黑" panose="020B0503020204020204" pitchFamily="34" charset="-122"/>
              </a:rPr>
              <a:t>(Maximum Transfer Unit) </a:t>
            </a:r>
            <a:r>
              <a:rPr lang="zh-CN" altLang="en-US" sz="1600" b="1" dirty="0">
                <a:solidFill>
                  <a:srgbClr val="0000FF"/>
                </a:solidFill>
                <a:latin typeface="微软雅黑" panose="020B0503020204020204" pitchFamily="34" charset="-122"/>
                <a:ea typeface="微软雅黑" panose="020B0503020204020204" pitchFamily="34" charset="-122"/>
              </a:rPr>
              <a:t>：</a:t>
            </a:r>
            <a:r>
              <a:rPr lang="zh-CN" altLang="en-US" sz="1600" b="1" dirty="0">
                <a:latin typeface="微软雅黑" panose="020B0503020204020204" pitchFamily="34" charset="-122"/>
                <a:ea typeface="微软雅黑" panose="020B0503020204020204" pitchFamily="34" charset="-122"/>
              </a:rPr>
              <a:t>规定了所能传送的帧的数据部分长度上限。</a:t>
            </a:r>
          </a:p>
        </p:txBody>
      </p:sp>
      <p:sp>
        <p:nvSpPr>
          <p:cNvPr id="4" name="灯片编号占位符 3">
            <a:extLst>
              <a:ext uri="{FF2B5EF4-FFF2-40B4-BE49-F238E27FC236}">
                <a16:creationId xmlns:a16="http://schemas.microsoft.com/office/drawing/2014/main" id="{E0A5156A-157F-42BD-A895-3734CF492728}"/>
              </a:ext>
            </a:extLst>
          </p:cNvPr>
          <p:cNvSpPr>
            <a:spLocks noGrp="1"/>
          </p:cNvSpPr>
          <p:nvPr>
            <p:ph type="sldNum" sz="quarter" idx="12"/>
          </p:nvPr>
        </p:nvSpPr>
        <p:spPr/>
        <p:txBody>
          <a:bodyPr/>
          <a:lstStyle/>
          <a:p>
            <a:fld id="{C485880C-E2C3-4DAB-AE74-D9BE691626AC}" type="slidenum">
              <a:rPr lang="zh-CN" altLang="en-US" smtClean="0"/>
              <a:pPr/>
              <a:t>14</a:t>
            </a:fld>
            <a:endParaRPr lang="zh-CN" altLang="en-US"/>
          </a:p>
        </p:txBody>
      </p:sp>
    </p:spTree>
    <p:extLst>
      <p:ext uri="{BB962C8B-B14F-4D97-AF65-F5344CB8AC3E}">
        <p14:creationId xmlns:p14="http://schemas.microsoft.com/office/powerpoint/2010/main" val="3122274841"/>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AutoShape 5"/>
          <p:cNvSpPr>
            <a:spLocks noChangeArrowheads="1"/>
          </p:cNvSpPr>
          <p:nvPr/>
        </p:nvSpPr>
        <p:spPr bwMode="auto">
          <a:xfrm>
            <a:off x="502919" y="645824"/>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 name="Rectangle 6"/>
          <p:cNvSpPr>
            <a:spLocks noChangeArrowheads="1"/>
          </p:cNvSpPr>
          <p:nvPr/>
        </p:nvSpPr>
        <p:spPr bwMode="auto">
          <a:xfrm>
            <a:off x="1903524" y="622734"/>
            <a:ext cx="532709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100 Mbit/s </a:t>
            </a:r>
            <a:r>
              <a:rPr lang="zh-CN" altLang="en-US" sz="2000" b="1" dirty="0">
                <a:solidFill>
                  <a:schemeClr val="bg1"/>
                </a:solidFill>
                <a:latin typeface="微软雅黑" pitchFamily="34" charset="-122"/>
                <a:ea typeface="微软雅黑" pitchFamily="34" charset="-122"/>
              </a:rPr>
              <a:t>以太网的 </a:t>
            </a:r>
            <a:r>
              <a:rPr lang="en-US" altLang="zh-CN" sz="2000" b="1" dirty="0">
                <a:solidFill>
                  <a:schemeClr val="bg1"/>
                </a:solidFill>
                <a:latin typeface="微软雅黑" pitchFamily="34" charset="-122"/>
                <a:ea typeface="微软雅黑" pitchFamily="34" charset="-122"/>
              </a:rPr>
              <a:t>3 </a:t>
            </a:r>
            <a:r>
              <a:rPr lang="zh-CN" altLang="en-US" sz="2000" b="1" dirty="0">
                <a:solidFill>
                  <a:schemeClr val="bg1"/>
                </a:solidFill>
                <a:latin typeface="微软雅黑" pitchFamily="34" charset="-122"/>
                <a:ea typeface="微软雅黑" pitchFamily="34" charset="-122"/>
              </a:rPr>
              <a:t>种不同的物理层标准</a:t>
            </a:r>
          </a:p>
        </p:txBody>
      </p:sp>
      <p:graphicFrame>
        <p:nvGraphicFramePr>
          <p:cNvPr id="2" name="表格 1"/>
          <p:cNvGraphicFramePr>
            <a:graphicFrameLocks noGrp="1"/>
          </p:cNvGraphicFramePr>
          <p:nvPr>
            <p:extLst>
              <p:ext uri="{D42A27DB-BD31-4B8C-83A1-F6EECF244321}">
                <p14:modId xmlns:p14="http://schemas.microsoft.com/office/powerpoint/2010/main" val="2878861251"/>
              </p:ext>
            </p:extLst>
          </p:nvPr>
        </p:nvGraphicFramePr>
        <p:xfrm>
          <a:off x="502919" y="1173018"/>
          <a:ext cx="8129014" cy="2372428"/>
        </p:xfrm>
        <a:graphic>
          <a:graphicData uri="http://schemas.openxmlformats.org/drawingml/2006/table">
            <a:tbl>
              <a:tblPr firstRow="1" firstCol="1" bandRow="1">
                <a:tableStyleId>{5C22544A-7EE6-4342-B048-85BDC9FD1C3A}</a:tableStyleId>
              </a:tblPr>
              <a:tblGrid>
                <a:gridCol w="1667626">
                  <a:extLst>
                    <a:ext uri="{9D8B030D-6E8A-4147-A177-3AD203B41FA5}">
                      <a16:colId xmlns:a16="http://schemas.microsoft.com/office/drawing/2014/main" val="1173948242"/>
                    </a:ext>
                  </a:extLst>
                </a:gridCol>
                <a:gridCol w="895928">
                  <a:extLst>
                    <a:ext uri="{9D8B030D-6E8A-4147-A177-3AD203B41FA5}">
                      <a16:colId xmlns:a16="http://schemas.microsoft.com/office/drawing/2014/main" val="3262885190"/>
                    </a:ext>
                  </a:extLst>
                </a:gridCol>
                <a:gridCol w="1634836">
                  <a:extLst>
                    <a:ext uri="{9D8B030D-6E8A-4147-A177-3AD203B41FA5}">
                      <a16:colId xmlns:a16="http://schemas.microsoft.com/office/drawing/2014/main" val="2752163467"/>
                    </a:ext>
                  </a:extLst>
                </a:gridCol>
                <a:gridCol w="3930624">
                  <a:extLst>
                    <a:ext uri="{9D8B030D-6E8A-4147-A177-3AD203B41FA5}">
                      <a16:colId xmlns:a16="http://schemas.microsoft.com/office/drawing/2014/main" val="4254635384"/>
                    </a:ext>
                  </a:extLst>
                </a:gridCol>
              </a:tblGrid>
              <a:tr h="480292">
                <a:tc>
                  <a:txBody>
                    <a:bodyPr/>
                    <a:lstStyle/>
                    <a:p>
                      <a:pPr algn="ctr">
                        <a:lnSpc>
                          <a:spcPts val="2400"/>
                        </a:lnSpc>
                        <a:spcAft>
                          <a:spcPts val="0"/>
                        </a:spcAft>
                        <a:tabLst>
                          <a:tab pos="1752600" algn="l"/>
                        </a:tabLst>
                      </a:pPr>
                      <a:r>
                        <a:rPr lang="zh-CN" sz="1800" b="1" dirty="0">
                          <a:effectLst/>
                          <a:latin typeface="微软雅黑" panose="020B0503020204020204" pitchFamily="34" charset="-122"/>
                          <a:ea typeface="微软雅黑" panose="020B0503020204020204" pitchFamily="34" charset="-122"/>
                        </a:rPr>
                        <a:t>名称</a:t>
                      </a:r>
                    </a:p>
                  </a:txBody>
                  <a:tcPr marL="68580" marR="68580" marT="0" marB="0" anchor="ctr"/>
                </a:tc>
                <a:tc>
                  <a:txBody>
                    <a:bodyPr/>
                    <a:lstStyle/>
                    <a:p>
                      <a:pPr algn="ctr">
                        <a:lnSpc>
                          <a:spcPts val="2400"/>
                        </a:lnSpc>
                        <a:spcAft>
                          <a:spcPts val="0"/>
                        </a:spcAft>
                        <a:tabLst>
                          <a:tab pos="1752600" algn="l"/>
                        </a:tabLst>
                      </a:pPr>
                      <a:r>
                        <a:rPr lang="zh-CN" sz="1800" b="1" dirty="0">
                          <a:effectLst/>
                          <a:latin typeface="微软雅黑" panose="020B0503020204020204" pitchFamily="34" charset="-122"/>
                          <a:ea typeface="微软雅黑" panose="020B0503020204020204" pitchFamily="34" charset="-122"/>
                        </a:rPr>
                        <a:t>媒体</a:t>
                      </a:r>
                    </a:p>
                  </a:txBody>
                  <a:tcPr marL="68580" marR="68580" marT="0" marB="0" anchor="ctr"/>
                </a:tc>
                <a:tc>
                  <a:txBody>
                    <a:bodyPr/>
                    <a:lstStyle/>
                    <a:p>
                      <a:pPr algn="ctr">
                        <a:lnSpc>
                          <a:spcPts val="2400"/>
                        </a:lnSpc>
                        <a:spcAft>
                          <a:spcPts val="0"/>
                        </a:spcAft>
                        <a:tabLst>
                          <a:tab pos="1752600" algn="l"/>
                        </a:tabLst>
                      </a:pPr>
                      <a:r>
                        <a:rPr lang="zh-CN" sz="1800" b="1">
                          <a:effectLst/>
                          <a:latin typeface="微软雅黑" panose="020B0503020204020204" pitchFamily="34" charset="-122"/>
                          <a:ea typeface="微软雅黑" panose="020B0503020204020204" pitchFamily="34" charset="-122"/>
                        </a:rPr>
                        <a:t>网段最大长度</a:t>
                      </a:r>
                    </a:p>
                  </a:txBody>
                  <a:tcPr marL="68580" marR="68580" marT="0" marB="0" anchor="ctr"/>
                </a:tc>
                <a:tc>
                  <a:txBody>
                    <a:bodyPr/>
                    <a:lstStyle/>
                    <a:p>
                      <a:pPr algn="ctr">
                        <a:lnSpc>
                          <a:spcPts val="2400"/>
                        </a:lnSpc>
                        <a:spcAft>
                          <a:spcPts val="0"/>
                        </a:spcAft>
                        <a:tabLst>
                          <a:tab pos="1752600" algn="l"/>
                        </a:tabLst>
                      </a:pPr>
                      <a:r>
                        <a:rPr lang="zh-CN" sz="1800" b="1">
                          <a:effectLst/>
                          <a:latin typeface="微软雅黑" panose="020B0503020204020204" pitchFamily="34" charset="-122"/>
                          <a:ea typeface="微软雅黑" panose="020B0503020204020204" pitchFamily="34" charset="-122"/>
                        </a:rPr>
                        <a:t>特点</a:t>
                      </a:r>
                    </a:p>
                  </a:txBody>
                  <a:tcPr marL="68580" marR="68580" marT="0" marB="0" anchor="ctr"/>
                </a:tc>
                <a:extLst>
                  <a:ext uri="{0D108BD9-81ED-4DB2-BD59-A6C34878D82A}">
                    <a16:rowId xmlns:a16="http://schemas.microsoft.com/office/drawing/2014/main" val="1944279181"/>
                  </a:ext>
                </a:extLst>
              </a:tr>
              <a:tr h="630712">
                <a:tc>
                  <a:txBody>
                    <a:bodyPr/>
                    <a:lstStyle/>
                    <a:p>
                      <a:pPr algn="ctr">
                        <a:lnSpc>
                          <a:spcPts val="2400"/>
                        </a:lnSpc>
                        <a:spcAft>
                          <a:spcPts val="0"/>
                        </a:spcAft>
                        <a:tabLst>
                          <a:tab pos="1752600" algn="l"/>
                        </a:tabLst>
                      </a:pPr>
                      <a:r>
                        <a:rPr lang="en-US" sz="1800" b="1" dirty="0">
                          <a:effectLst/>
                          <a:latin typeface="微软雅黑" panose="020B0503020204020204" pitchFamily="34" charset="-122"/>
                          <a:ea typeface="微软雅黑" panose="020B0503020204020204" pitchFamily="34" charset="-122"/>
                        </a:rPr>
                        <a:t>100BASE-TX</a:t>
                      </a:r>
                      <a:endParaRPr lang="zh-CN" sz="1800" b="1" dirty="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ctr">
                        <a:lnSpc>
                          <a:spcPts val="2400"/>
                        </a:lnSpc>
                        <a:spcAft>
                          <a:spcPts val="0"/>
                        </a:spcAft>
                        <a:tabLst>
                          <a:tab pos="1752600" algn="l"/>
                        </a:tabLst>
                      </a:pPr>
                      <a:r>
                        <a:rPr lang="zh-CN" sz="1800" b="1" dirty="0">
                          <a:effectLst/>
                          <a:latin typeface="微软雅黑" panose="020B0503020204020204" pitchFamily="34" charset="-122"/>
                          <a:ea typeface="微软雅黑" panose="020B0503020204020204" pitchFamily="34" charset="-122"/>
                        </a:rPr>
                        <a:t>铜缆</a:t>
                      </a:r>
                    </a:p>
                  </a:txBody>
                  <a:tcPr marL="68580" marR="68580" marT="0" marB="0" anchor="ctr"/>
                </a:tc>
                <a:tc>
                  <a:txBody>
                    <a:bodyPr/>
                    <a:lstStyle/>
                    <a:p>
                      <a:pPr algn="ctr">
                        <a:lnSpc>
                          <a:spcPts val="2400"/>
                        </a:lnSpc>
                        <a:spcAft>
                          <a:spcPts val="0"/>
                        </a:spcAft>
                        <a:tabLst>
                          <a:tab pos="1752600" algn="l"/>
                        </a:tabLst>
                      </a:pPr>
                      <a:r>
                        <a:rPr lang="en-US" sz="1800" b="1" dirty="0">
                          <a:effectLst/>
                          <a:latin typeface="微软雅黑" panose="020B0503020204020204" pitchFamily="34" charset="-122"/>
                          <a:ea typeface="微软雅黑" panose="020B0503020204020204" pitchFamily="34" charset="-122"/>
                        </a:rPr>
                        <a:t>100 m</a:t>
                      </a:r>
                      <a:endParaRPr lang="zh-CN" sz="1800" b="1" dirty="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l">
                        <a:lnSpc>
                          <a:spcPts val="2400"/>
                        </a:lnSpc>
                        <a:spcAft>
                          <a:spcPts val="0"/>
                        </a:spcAft>
                        <a:tabLst>
                          <a:tab pos="1752600" algn="l"/>
                        </a:tabLst>
                      </a:pPr>
                      <a:r>
                        <a:rPr lang="zh-CN" sz="1800" b="1" dirty="0">
                          <a:effectLst/>
                          <a:latin typeface="微软雅黑" panose="020B0503020204020204" pitchFamily="34" charset="-122"/>
                          <a:ea typeface="微软雅黑" panose="020B0503020204020204" pitchFamily="34" charset="-122"/>
                        </a:rPr>
                        <a:t>两对</a:t>
                      </a:r>
                      <a:r>
                        <a:rPr lang="en-US" altLang="zh-CN" sz="1800" b="1" dirty="0">
                          <a:effectLst/>
                          <a:latin typeface="微软雅黑" panose="020B0503020204020204" pitchFamily="34" charset="-122"/>
                          <a:ea typeface="微软雅黑" panose="020B0503020204020204" pitchFamily="34" charset="-122"/>
                        </a:rPr>
                        <a:t> </a:t>
                      </a:r>
                      <a:r>
                        <a:rPr lang="en-US" sz="1800" b="1" dirty="0">
                          <a:effectLst/>
                          <a:latin typeface="微软雅黑" panose="020B0503020204020204" pitchFamily="34" charset="-122"/>
                          <a:ea typeface="微软雅黑" panose="020B0503020204020204" pitchFamily="34" charset="-122"/>
                        </a:rPr>
                        <a:t>UTP 5 </a:t>
                      </a:r>
                      <a:r>
                        <a:rPr lang="zh-CN" sz="1800" b="1" dirty="0">
                          <a:effectLst/>
                          <a:latin typeface="微软雅黑" panose="020B0503020204020204" pitchFamily="34" charset="-122"/>
                          <a:ea typeface="微软雅黑" panose="020B0503020204020204" pitchFamily="34" charset="-122"/>
                        </a:rPr>
                        <a:t>类线或屏蔽双绞线</a:t>
                      </a:r>
                      <a:r>
                        <a:rPr lang="en-US" sz="1800" b="1" dirty="0">
                          <a:effectLst/>
                          <a:latin typeface="微软雅黑" panose="020B0503020204020204" pitchFamily="34" charset="-122"/>
                          <a:ea typeface="微软雅黑" panose="020B0503020204020204" pitchFamily="34" charset="-122"/>
                        </a:rPr>
                        <a:t>STP</a:t>
                      </a:r>
                      <a:r>
                        <a:rPr lang="zh-CN" altLang="en-US" sz="1800" b="1" dirty="0">
                          <a:effectLst/>
                          <a:latin typeface="微软雅黑" panose="020B0503020204020204" pitchFamily="34" charset="-122"/>
                          <a:ea typeface="微软雅黑" panose="020B0503020204020204" pitchFamily="34" charset="-122"/>
                        </a:rPr>
                        <a:t>。</a:t>
                      </a:r>
                      <a:endParaRPr lang="zh-CN" sz="1800" b="1" dirty="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2838555034"/>
                  </a:ext>
                </a:extLst>
              </a:tr>
              <a:tr h="630712">
                <a:tc>
                  <a:txBody>
                    <a:bodyPr/>
                    <a:lstStyle/>
                    <a:p>
                      <a:pPr algn="ctr">
                        <a:lnSpc>
                          <a:spcPts val="2400"/>
                        </a:lnSpc>
                        <a:spcAft>
                          <a:spcPts val="0"/>
                        </a:spcAft>
                        <a:tabLst>
                          <a:tab pos="1752600" algn="l"/>
                        </a:tabLst>
                      </a:pPr>
                      <a:r>
                        <a:rPr lang="en-US" sz="1800" b="1">
                          <a:effectLst/>
                          <a:latin typeface="微软雅黑" panose="020B0503020204020204" pitchFamily="34" charset="-122"/>
                          <a:ea typeface="微软雅黑" panose="020B0503020204020204" pitchFamily="34" charset="-122"/>
                        </a:rPr>
                        <a:t>100BASE-T4</a:t>
                      </a:r>
                      <a:endParaRPr lang="zh-CN" sz="1800" b="1">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ctr">
                        <a:lnSpc>
                          <a:spcPts val="2400"/>
                        </a:lnSpc>
                        <a:spcAft>
                          <a:spcPts val="0"/>
                        </a:spcAft>
                        <a:tabLst>
                          <a:tab pos="1752600" algn="l"/>
                        </a:tabLst>
                      </a:pPr>
                      <a:r>
                        <a:rPr lang="zh-CN" sz="1800" b="1" dirty="0">
                          <a:effectLst/>
                          <a:latin typeface="微软雅黑" panose="020B0503020204020204" pitchFamily="34" charset="-122"/>
                          <a:ea typeface="微软雅黑" panose="020B0503020204020204" pitchFamily="34" charset="-122"/>
                        </a:rPr>
                        <a:t>铜缆</a:t>
                      </a:r>
                    </a:p>
                  </a:txBody>
                  <a:tcPr marL="68580" marR="68580" marT="0" marB="0" anchor="ctr"/>
                </a:tc>
                <a:tc>
                  <a:txBody>
                    <a:bodyPr/>
                    <a:lstStyle/>
                    <a:p>
                      <a:pPr algn="ctr">
                        <a:lnSpc>
                          <a:spcPts val="2400"/>
                        </a:lnSpc>
                        <a:spcAft>
                          <a:spcPts val="0"/>
                        </a:spcAft>
                        <a:tabLst>
                          <a:tab pos="1752600" algn="l"/>
                        </a:tabLst>
                      </a:pPr>
                      <a:r>
                        <a:rPr lang="en-US" sz="1800" b="1" dirty="0">
                          <a:effectLst/>
                          <a:latin typeface="微软雅黑" panose="020B0503020204020204" pitchFamily="34" charset="-122"/>
                          <a:ea typeface="微软雅黑" panose="020B0503020204020204" pitchFamily="34" charset="-122"/>
                        </a:rPr>
                        <a:t>100 m</a:t>
                      </a:r>
                      <a:endParaRPr lang="zh-CN" sz="1800" b="1" dirty="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l">
                        <a:lnSpc>
                          <a:spcPts val="2400"/>
                        </a:lnSpc>
                        <a:spcAft>
                          <a:spcPts val="0"/>
                        </a:spcAft>
                        <a:tabLst>
                          <a:tab pos="1752600" algn="l"/>
                        </a:tabLst>
                      </a:pPr>
                      <a:r>
                        <a:rPr lang="en-US" sz="1800" b="1" dirty="0">
                          <a:effectLst/>
                          <a:latin typeface="微软雅黑" panose="020B0503020204020204" pitchFamily="34" charset="-122"/>
                          <a:ea typeface="微软雅黑" panose="020B0503020204020204" pitchFamily="34" charset="-122"/>
                        </a:rPr>
                        <a:t>4 </a:t>
                      </a:r>
                      <a:r>
                        <a:rPr lang="zh-CN" sz="1800" b="1" dirty="0">
                          <a:effectLst/>
                          <a:latin typeface="微软雅黑" panose="020B0503020204020204" pitchFamily="34" charset="-122"/>
                          <a:ea typeface="微软雅黑" panose="020B0503020204020204" pitchFamily="34" charset="-122"/>
                        </a:rPr>
                        <a:t>对</a:t>
                      </a:r>
                      <a:r>
                        <a:rPr lang="en-US" altLang="zh-CN" sz="1800" b="1" dirty="0">
                          <a:effectLst/>
                          <a:latin typeface="微软雅黑" panose="020B0503020204020204" pitchFamily="34" charset="-122"/>
                          <a:ea typeface="微软雅黑" panose="020B0503020204020204" pitchFamily="34" charset="-122"/>
                        </a:rPr>
                        <a:t> </a:t>
                      </a:r>
                      <a:r>
                        <a:rPr lang="en-US" sz="1800" b="1" dirty="0">
                          <a:effectLst/>
                          <a:latin typeface="微软雅黑" panose="020B0503020204020204" pitchFamily="34" charset="-122"/>
                          <a:ea typeface="微软雅黑" panose="020B0503020204020204" pitchFamily="34" charset="-122"/>
                        </a:rPr>
                        <a:t>UTP 3 </a:t>
                      </a:r>
                      <a:r>
                        <a:rPr lang="zh-CN" sz="1800" b="1" dirty="0">
                          <a:effectLst/>
                          <a:latin typeface="微软雅黑" panose="020B0503020204020204" pitchFamily="34" charset="-122"/>
                          <a:ea typeface="微软雅黑" panose="020B0503020204020204" pitchFamily="34" charset="-122"/>
                        </a:rPr>
                        <a:t>类线或</a:t>
                      </a:r>
                      <a:r>
                        <a:rPr lang="en-US" altLang="zh-CN" sz="1800" b="1" dirty="0">
                          <a:effectLst/>
                          <a:latin typeface="微软雅黑" panose="020B0503020204020204" pitchFamily="34" charset="-122"/>
                          <a:ea typeface="微软雅黑" panose="020B0503020204020204" pitchFamily="34" charset="-122"/>
                        </a:rPr>
                        <a:t> </a:t>
                      </a:r>
                      <a:r>
                        <a:rPr lang="en-US" sz="1800" b="1" dirty="0">
                          <a:effectLst/>
                          <a:latin typeface="微软雅黑" panose="020B0503020204020204" pitchFamily="34" charset="-122"/>
                          <a:ea typeface="微软雅黑" panose="020B0503020204020204" pitchFamily="34" charset="-122"/>
                        </a:rPr>
                        <a:t>5 </a:t>
                      </a:r>
                      <a:r>
                        <a:rPr lang="zh-CN" sz="1800" b="1" dirty="0">
                          <a:effectLst/>
                          <a:latin typeface="微软雅黑" panose="020B0503020204020204" pitchFamily="34" charset="-122"/>
                          <a:ea typeface="微软雅黑" panose="020B0503020204020204" pitchFamily="34" charset="-122"/>
                        </a:rPr>
                        <a:t>类线</a:t>
                      </a:r>
                      <a:r>
                        <a:rPr lang="zh-CN" altLang="en-US" sz="1800" b="1" dirty="0">
                          <a:effectLst/>
                          <a:latin typeface="微软雅黑" panose="020B0503020204020204" pitchFamily="34" charset="-122"/>
                          <a:ea typeface="微软雅黑" panose="020B0503020204020204" pitchFamily="34" charset="-122"/>
                        </a:rPr>
                        <a:t>。</a:t>
                      </a:r>
                      <a:endParaRPr lang="zh-CN" sz="1800" b="1" dirty="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2499807814"/>
                  </a:ext>
                </a:extLst>
              </a:tr>
              <a:tr h="630712">
                <a:tc>
                  <a:txBody>
                    <a:bodyPr/>
                    <a:lstStyle/>
                    <a:p>
                      <a:pPr algn="ctr">
                        <a:lnSpc>
                          <a:spcPts val="2400"/>
                        </a:lnSpc>
                        <a:spcAft>
                          <a:spcPts val="0"/>
                        </a:spcAft>
                        <a:tabLst>
                          <a:tab pos="1752600" algn="l"/>
                        </a:tabLst>
                      </a:pPr>
                      <a:r>
                        <a:rPr lang="en-US" sz="1800" b="1">
                          <a:effectLst/>
                          <a:latin typeface="微软雅黑" panose="020B0503020204020204" pitchFamily="34" charset="-122"/>
                          <a:ea typeface="微软雅黑" panose="020B0503020204020204" pitchFamily="34" charset="-122"/>
                        </a:rPr>
                        <a:t>100BASE-FX</a:t>
                      </a:r>
                      <a:endParaRPr lang="zh-CN" sz="1800" b="1">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ctr">
                        <a:lnSpc>
                          <a:spcPts val="2400"/>
                        </a:lnSpc>
                        <a:spcAft>
                          <a:spcPts val="0"/>
                        </a:spcAft>
                        <a:tabLst>
                          <a:tab pos="1752600" algn="l"/>
                        </a:tabLst>
                      </a:pPr>
                      <a:r>
                        <a:rPr lang="zh-CN" sz="1800" b="1">
                          <a:effectLst/>
                          <a:latin typeface="微软雅黑" panose="020B0503020204020204" pitchFamily="34" charset="-122"/>
                          <a:ea typeface="微软雅黑" panose="020B0503020204020204" pitchFamily="34" charset="-122"/>
                        </a:rPr>
                        <a:t>光缆</a:t>
                      </a:r>
                    </a:p>
                  </a:txBody>
                  <a:tcPr marL="68580" marR="68580" marT="0" marB="0" anchor="ctr"/>
                </a:tc>
                <a:tc>
                  <a:txBody>
                    <a:bodyPr/>
                    <a:lstStyle/>
                    <a:p>
                      <a:pPr algn="ctr">
                        <a:lnSpc>
                          <a:spcPts val="2400"/>
                        </a:lnSpc>
                        <a:spcAft>
                          <a:spcPts val="0"/>
                        </a:spcAft>
                        <a:tabLst>
                          <a:tab pos="1752600" algn="l"/>
                        </a:tabLst>
                      </a:pPr>
                      <a:r>
                        <a:rPr lang="en-US" sz="1800" b="1" dirty="0">
                          <a:effectLst/>
                          <a:latin typeface="微软雅黑" panose="020B0503020204020204" pitchFamily="34" charset="-122"/>
                          <a:ea typeface="微软雅黑" panose="020B0503020204020204" pitchFamily="34" charset="-122"/>
                        </a:rPr>
                        <a:t>2000 m</a:t>
                      </a:r>
                      <a:endParaRPr lang="zh-CN" sz="1800" b="1" dirty="0">
                        <a:effectLst/>
                        <a:latin typeface="微软雅黑" panose="020B0503020204020204" pitchFamily="34" charset="-122"/>
                        <a:ea typeface="微软雅黑" panose="020B0503020204020204" pitchFamily="34" charset="-122"/>
                      </a:endParaRPr>
                    </a:p>
                  </a:txBody>
                  <a:tcPr marL="68580" marR="68580" marT="0" marB="0" anchor="ctr"/>
                </a:tc>
                <a:tc>
                  <a:txBody>
                    <a:bodyPr/>
                    <a:lstStyle/>
                    <a:p>
                      <a:pPr algn="l">
                        <a:lnSpc>
                          <a:spcPts val="2400"/>
                        </a:lnSpc>
                        <a:spcAft>
                          <a:spcPts val="0"/>
                        </a:spcAft>
                        <a:tabLst>
                          <a:tab pos="1752600" algn="l"/>
                        </a:tabLst>
                      </a:pPr>
                      <a:r>
                        <a:rPr lang="en-US" altLang="zh-CN" sz="1800" b="1" dirty="0">
                          <a:effectLst/>
                          <a:latin typeface="微软雅黑" panose="020B0503020204020204" pitchFamily="34" charset="-122"/>
                          <a:ea typeface="微软雅黑" panose="020B0503020204020204" pitchFamily="34" charset="-122"/>
                        </a:rPr>
                        <a:t>2 </a:t>
                      </a:r>
                      <a:r>
                        <a:rPr lang="zh-CN" sz="1800" b="1" dirty="0">
                          <a:effectLst/>
                          <a:latin typeface="微软雅黑" panose="020B0503020204020204" pitchFamily="34" charset="-122"/>
                          <a:ea typeface="微软雅黑" panose="020B0503020204020204" pitchFamily="34" charset="-122"/>
                        </a:rPr>
                        <a:t>根光纤，发送和接收各用一根</a:t>
                      </a:r>
                      <a:r>
                        <a:rPr lang="zh-CN" altLang="en-US" sz="1800" b="1" dirty="0">
                          <a:effectLst/>
                          <a:latin typeface="微软雅黑" panose="020B0503020204020204" pitchFamily="34" charset="-122"/>
                          <a:ea typeface="微软雅黑" panose="020B0503020204020204" pitchFamily="34" charset="-122"/>
                        </a:rPr>
                        <a:t>。</a:t>
                      </a:r>
                      <a:endParaRPr lang="zh-CN" sz="1800" b="1" dirty="0">
                        <a:effectLst/>
                        <a:latin typeface="微软雅黑" panose="020B0503020204020204" pitchFamily="34" charset="-122"/>
                        <a:ea typeface="微软雅黑" panose="020B0503020204020204" pitchFamily="34" charset="-122"/>
                      </a:endParaRPr>
                    </a:p>
                  </a:txBody>
                  <a:tcPr marL="68580" marR="68580" marT="0" marB="0" anchor="ctr"/>
                </a:tc>
                <a:extLst>
                  <a:ext uri="{0D108BD9-81ED-4DB2-BD59-A6C34878D82A}">
                    <a16:rowId xmlns:a16="http://schemas.microsoft.com/office/drawing/2014/main" val="2225380281"/>
                  </a:ext>
                </a:extLst>
              </a:tr>
            </a:tbl>
          </a:graphicData>
        </a:graphic>
      </p:graphicFrame>
      <p:sp>
        <p:nvSpPr>
          <p:cNvPr id="3" name="灯片编号占位符 2">
            <a:extLst>
              <a:ext uri="{FF2B5EF4-FFF2-40B4-BE49-F238E27FC236}">
                <a16:creationId xmlns:a16="http://schemas.microsoft.com/office/drawing/2014/main" id="{A6763CD9-FAC3-4451-8691-FD101ABBFE6A}"/>
              </a:ext>
            </a:extLst>
          </p:cNvPr>
          <p:cNvSpPr>
            <a:spLocks noGrp="1"/>
          </p:cNvSpPr>
          <p:nvPr>
            <p:ph type="sldNum" sz="quarter" idx="12"/>
          </p:nvPr>
        </p:nvSpPr>
        <p:spPr/>
        <p:txBody>
          <a:bodyPr/>
          <a:lstStyle/>
          <a:p>
            <a:fld id="{C485880C-E2C3-4DAB-AE74-D9BE691626AC}" type="slidenum">
              <a:rPr lang="zh-CN" altLang="en-US" smtClean="0"/>
              <a:pPr/>
              <a:t>140</a:t>
            </a:fld>
            <a:endParaRPr lang="zh-CN" altLang="en-US"/>
          </a:p>
        </p:txBody>
      </p:sp>
    </p:spTree>
    <p:extLst>
      <p:ext uri="{BB962C8B-B14F-4D97-AF65-F5344CB8AC3E}">
        <p14:creationId xmlns:p14="http://schemas.microsoft.com/office/powerpoint/2010/main" val="739722166"/>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AutoShape 5"/>
          <p:cNvSpPr>
            <a:spLocks noChangeArrowheads="1"/>
          </p:cNvSpPr>
          <p:nvPr/>
        </p:nvSpPr>
        <p:spPr bwMode="auto">
          <a:xfrm>
            <a:off x="502919" y="649547"/>
            <a:ext cx="8129015" cy="388721"/>
          </a:xfrm>
          <a:prstGeom prst="roundRect">
            <a:avLst>
              <a:gd name="adj" fmla="val 16667"/>
            </a:avLst>
          </a:prstGeom>
          <a:solidFill>
            <a:srgbClr val="0089FA"/>
          </a:solidFill>
          <a:ln>
            <a:noFill/>
          </a:ln>
          <a:effectLst/>
          <a:extLst/>
        </p:spPr>
        <p:txBody>
          <a:bodyPr wrap="none" anchor="ctr"/>
          <a:lstStyle/>
          <a:p>
            <a:endParaRPr lang="zh-CN" altLang="en-US"/>
          </a:p>
        </p:txBody>
      </p:sp>
      <p:sp>
        <p:nvSpPr>
          <p:cNvPr id="37" name="Rectangle 6"/>
          <p:cNvSpPr>
            <a:spLocks noChangeArrowheads="1"/>
          </p:cNvSpPr>
          <p:nvPr/>
        </p:nvSpPr>
        <p:spPr bwMode="auto">
          <a:xfrm>
            <a:off x="3084510" y="607276"/>
            <a:ext cx="295786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3.5.2  </a:t>
            </a:r>
            <a:r>
              <a:rPr lang="zh-CN" altLang="en-US" sz="2400" b="1" dirty="0">
                <a:solidFill>
                  <a:schemeClr val="bg1"/>
                </a:solidFill>
                <a:latin typeface="微软雅黑" pitchFamily="34" charset="-122"/>
                <a:ea typeface="微软雅黑" pitchFamily="34" charset="-122"/>
              </a:rPr>
              <a:t>吉比特以太网</a:t>
            </a:r>
          </a:p>
        </p:txBody>
      </p:sp>
      <p:sp>
        <p:nvSpPr>
          <p:cNvPr id="38" name="Rectangle 8"/>
          <p:cNvSpPr>
            <a:spLocks noChangeArrowheads="1"/>
          </p:cNvSpPr>
          <p:nvPr/>
        </p:nvSpPr>
        <p:spPr bwMode="auto">
          <a:xfrm>
            <a:off x="502919" y="1043522"/>
            <a:ext cx="8129015" cy="26314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ts val="3300"/>
              </a:lnSpc>
              <a:buClr>
                <a:srgbClr val="0070C0"/>
              </a:buClr>
            </a:pPr>
            <a:r>
              <a:rPr lang="zh-CN" altLang="en-US" sz="2000" b="1" dirty="0">
                <a:latin typeface="微软雅黑" pitchFamily="34" charset="-122"/>
                <a:ea typeface="微软雅黑" pitchFamily="34" charset="-122"/>
              </a:rPr>
              <a:t>特点：</a:t>
            </a:r>
          </a:p>
          <a:p>
            <a:pPr marL="342900" indent="-342900" eaLnBrk="0" hangingPunct="0">
              <a:lnSpc>
                <a:spcPts val="3300"/>
              </a:lnSpc>
              <a:buClr>
                <a:srgbClr val="7030A0"/>
              </a:buClr>
              <a:buFont typeface="+mj-lt"/>
              <a:buAutoNum type="arabicPeriod"/>
            </a:pPr>
            <a:r>
              <a:rPr lang="zh-CN" altLang="en-US" sz="2000" b="1" dirty="0">
                <a:latin typeface="微软雅黑" pitchFamily="34" charset="-122"/>
                <a:ea typeface="微软雅黑" pitchFamily="34" charset="-122"/>
              </a:rPr>
              <a:t>允许在 </a:t>
            </a:r>
            <a:r>
              <a:rPr lang="en-US" altLang="zh-CN" sz="2000" b="1" dirty="0">
                <a:latin typeface="微软雅黑" pitchFamily="34" charset="-122"/>
                <a:ea typeface="微软雅黑" pitchFamily="34" charset="-122"/>
              </a:rPr>
              <a:t>1 </a:t>
            </a:r>
            <a:r>
              <a:rPr lang="en-US" altLang="zh-CN" sz="2000" b="1" dirty="0" err="1">
                <a:latin typeface="微软雅黑" pitchFamily="34" charset="-122"/>
                <a:ea typeface="微软雅黑" pitchFamily="34" charset="-122"/>
              </a:rPr>
              <a:t>Gbit</a:t>
            </a:r>
            <a:r>
              <a:rPr lang="en-US" altLang="zh-CN" sz="2000" b="1" dirty="0">
                <a:latin typeface="微软雅黑" pitchFamily="34" charset="-122"/>
                <a:ea typeface="微软雅黑" pitchFamily="34" charset="-122"/>
              </a:rPr>
              <a:t>/s </a:t>
            </a:r>
            <a:r>
              <a:rPr lang="zh-CN" altLang="en-US" sz="2000" b="1" dirty="0">
                <a:latin typeface="微软雅黑" pitchFamily="34" charset="-122"/>
                <a:ea typeface="微软雅黑" pitchFamily="34" charset="-122"/>
              </a:rPr>
              <a:t>下以全双工和半双工 </a:t>
            </a:r>
            <a:r>
              <a:rPr lang="en-US" altLang="zh-CN" sz="2000" b="1" dirty="0">
                <a:solidFill>
                  <a:srgbClr val="0000FF"/>
                </a:solidFill>
                <a:latin typeface="微软雅黑" pitchFamily="34" charset="-122"/>
                <a:ea typeface="微软雅黑" pitchFamily="34" charset="-122"/>
              </a:rPr>
              <a:t>2 </a:t>
            </a:r>
            <a:r>
              <a:rPr lang="zh-CN" altLang="en-US" sz="2000" b="1" dirty="0">
                <a:solidFill>
                  <a:srgbClr val="0000FF"/>
                </a:solidFill>
                <a:latin typeface="微软雅黑" pitchFamily="34" charset="-122"/>
                <a:ea typeface="微软雅黑" pitchFamily="34" charset="-122"/>
              </a:rPr>
              <a:t>种方式</a:t>
            </a:r>
            <a:r>
              <a:rPr lang="zh-CN" altLang="en-US" sz="2000" b="1" dirty="0">
                <a:latin typeface="微软雅黑" pitchFamily="34" charset="-122"/>
                <a:ea typeface="微软雅黑" pitchFamily="34" charset="-122"/>
              </a:rPr>
              <a:t>工作。</a:t>
            </a:r>
          </a:p>
          <a:p>
            <a:pPr marL="342900" indent="-342900" eaLnBrk="0" hangingPunct="0">
              <a:lnSpc>
                <a:spcPts val="3300"/>
              </a:lnSpc>
              <a:buClr>
                <a:srgbClr val="7030A0"/>
              </a:buClr>
              <a:buFont typeface="+mj-lt"/>
              <a:buAutoNum type="arabicPeriod"/>
            </a:pPr>
            <a:r>
              <a:rPr lang="zh-CN" altLang="en-US" sz="2000" b="1" dirty="0">
                <a:latin typeface="微软雅黑" pitchFamily="34" charset="-122"/>
                <a:ea typeface="微软雅黑" pitchFamily="34" charset="-122"/>
              </a:rPr>
              <a:t>使用 </a:t>
            </a:r>
            <a:r>
              <a:rPr lang="en-US" altLang="zh-CN" sz="2000" b="1" dirty="0">
                <a:solidFill>
                  <a:srgbClr val="0000FF"/>
                </a:solidFill>
                <a:latin typeface="微软雅黑" pitchFamily="34" charset="-122"/>
                <a:ea typeface="微软雅黑" pitchFamily="34" charset="-122"/>
              </a:rPr>
              <a:t>IEEE 802.3 </a:t>
            </a:r>
            <a:r>
              <a:rPr lang="zh-CN" altLang="en-US" sz="2000" b="1" dirty="0">
                <a:solidFill>
                  <a:srgbClr val="0000FF"/>
                </a:solidFill>
                <a:latin typeface="微软雅黑" pitchFamily="34" charset="-122"/>
                <a:ea typeface="微软雅黑" pitchFamily="34" charset="-122"/>
              </a:rPr>
              <a:t>协议规定的 </a:t>
            </a:r>
            <a:r>
              <a:rPr lang="en-US" altLang="zh-CN" sz="2000" b="1" dirty="0">
                <a:solidFill>
                  <a:srgbClr val="0000FF"/>
                </a:solidFill>
                <a:latin typeface="微软雅黑" pitchFamily="34" charset="-122"/>
                <a:ea typeface="微软雅黑" pitchFamily="34" charset="-122"/>
              </a:rPr>
              <a:t>MAC </a:t>
            </a:r>
            <a:r>
              <a:rPr lang="zh-CN" altLang="en-US" sz="2000" b="1" dirty="0">
                <a:solidFill>
                  <a:srgbClr val="0000FF"/>
                </a:solidFill>
                <a:latin typeface="微软雅黑" pitchFamily="34" charset="-122"/>
                <a:ea typeface="微软雅黑" pitchFamily="34" charset="-122"/>
              </a:rPr>
              <a:t>帧格式。</a:t>
            </a:r>
          </a:p>
          <a:p>
            <a:pPr marL="342900" indent="-342900" eaLnBrk="0" hangingPunct="0">
              <a:lnSpc>
                <a:spcPts val="3300"/>
              </a:lnSpc>
              <a:buClr>
                <a:srgbClr val="7030A0"/>
              </a:buClr>
              <a:buFont typeface="+mj-lt"/>
              <a:buAutoNum type="arabicPeriod"/>
            </a:pPr>
            <a:r>
              <a:rPr lang="zh-CN" altLang="en-US" sz="2000" b="1" dirty="0">
                <a:latin typeface="微软雅黑" pitchFamily="34" charset="-122"/>
                <a:ea typeface="微软雅黑" pitchFamily="34" charset="-122"/>
              </a:rPr>
              <a:t>在</a:t>
            </a:r>
            <a:r>
              <a:rPr lang="zh-CN" altLang="en-US" sz="2000" b="1" dirty="0">
                <a:solidFill>
                  <a:srgbClr val="0000FF"/>
                </a:solidFill>
                <a:latin typeface="微软雅黑" pitchFamily="34" charset="-122"/>
                <a:ea typeface="微软雅黑" pitchFamily="34" charset="-122"/>
              </a:rPr>
              <a:t>半双工</a:t>
            </a:r>
            <a:r>
              <a:rPr lang="zh-CN" altLang="en-US" sz="2000" b="1" dirty="0">
                <a:latin typeface="微软雅黑" pitchFamily="34" charset="-122"/>
                <a:ea typeface="微软雅黑" pitchFamily="34" charset="-122"/>
              </a:rPr>
              <a:t>方式下使用 </a:t>
            </a:r>
            <a:r>
              <a:rPr lang="en-US" altLang="zh-CN" sz="2000" b="1" dirty="0">
                <a:latin typeface="微软雅黑" pitchFamily="34" charset="-122"/>
                <a:ea typeface="微软雅黑" pitchFamily="34" charset="-122"/>
              </a:rPr>
              <a:t>CSMA/CD </a:t>
            </a:r>
            <a:r>
              <a:rPr lang="zh-CN" altLang="en-US" sz="2000" b="1" dirty="0">
                <a:latin typeface="微软雅黑" pitchFamily="34" charset="-122"/>
                <a:ea typeface="微软雅黑" pitchFamily="34" charset="-122"/>
              </a:rPr>
              <a:t>协议，而在</a:t>
            </a:r>
            <a:r>
              <a:rPr lang="zh-CN" altLang="en-US" sz="2000" b="1" dirty="0">
                <a:solidFill>
                  <a:srgbClr val="0000FF"/>
                </a:solidFill>
                <a:latin typeface="微软雅黑" pitchFamily="34" charset="-122"/>
                <a:ea typeface="微软雅黑" pitchFamily="34" charset="-122"/>
              </a:rPr>
              <a:t>全双工</a:t>
            </a:r>
            <a:r>
              <a:rPr lang="zh-CN" altLang="en-US" sz="2000" b="1" dirty="0">
                <a:latin typeface="微软雅黑" pitchFamily="34" charset="-122"/>
                <a:ea typeface="微软雅黑" pitchFamily="34" charset="-122"/>
              </a:rPr>
              <a:t>方式不使用 </a:t>
            </a:r>
            <a:r>
              <a:rPr lang="en-US" altLang="zh-CN" sz="2000" b="1" dirty="0">
                <a:latin typeface="微软雅黑" pitchFamily="34" charset="-122"/>
                <a:ea typeface="微软雅黑" pitchFamily="34" charset="-122"/>
              </a:rPr>
              <a:t>CSMA/CD </a:t>
            </a:r>
            <a:r>
              <a:rPr lang="zh-CN" altLang="en-US" sz="2000" b="1" dirty="0">
                <a:latin typeface="微软雅黑" pitchFamily="34" charset="-122"/>
                <a:ea typeface="微软雅黑" pitchFamily="34" charset="-122"/>
              </a:rPr>
              <a:t>协议。</a:t>
            </a:r>
          </a:p>
          <a:p>
            <a:pPr marL="342900" indent="-342900" eaLnBrk="0" hangingPunct="0">
              <a:lnSpc>
                <a:spcPts val="3300"/>
              </a:lnSpc>
              <a:buClr>
                <a:srgbClr val="7030A0"/>
              </a:buClr>
              <a:buFont typeface="+mj-lt"/>
              <a:buAutoNum type="arabicPeriod"/>
            </a:pPr>
            <a:r>
              <a:rPr lang="zh-CN" altLang="en-US" sz="2000" b="1" dirty="0">
                <a:latin typeface="微软雅黑" pitchFamily="34" charset="-122"/>
                <a:ea typeface="微软雅黑" pitchFamily="34" charset="-122"/>
              </a:rPr>
              <a:t>与 </a:t>
            </a:r>
            <a:r>
              <a:rPr lang="en-US" altLang="zh-CN" sz="2000" b="1" dirty="0">
                <a:latin typeface="微软雅黑" pitchFamily="34" charset="-122"/>
                <a:ea typeface="微软雅黑" pitchFamily="34" charset="-122"/>
              </a:rPr>
              <a:t>10BASE-T </a:t>
            </a:r>
            <a:r>
              <a:rPr lang="zh-CN" altLang="en-US" sz="2000" b="1" dirty="0">
                <a:latin typeface="微软雅黑" pitchFamily="34" charset="-122"/>
                <a:ea typeface="微软雅黑" pitchFamily="34" charset="-122"/>
              </a:rPr>
              <a:t>和 </a:t>
            </a:r>
            <a:r>
              <a:rPr lang="en-US" altLang="zh-CN" sz="2000" b="1" dirty="0">
                <a:latin typeface="微软雅黑" pitchFamily="34" charset="-122"/>
                <a:ea typeface="微软雅黑" pitchFamily="34" charset="-122"/>
              </a:rPr>
              <a:t>100BASE-T </a:t>
            </a:r>
            <a:r>
              <a:rPr lang="zh-CN" altLang="en-US" sz="2000" b="1" dirty="0">
                <a:latin typeface="微软雅黑" pitchFamily="34" charset="-122"/>
                <a:ea typeface="微软雅黑" pitchFamily="34" charset="-122"/>
              </a:rPr>
              <a:t>技术</a:t>
            </a:r>
            <a:r>
              <a:rPr lang="zh-CN" altLang="en-US" sz="2000" b="1" dirty="0">
                <a:solidFill>
                  <a:srgbClr val="0000FF"/>
                </a:solidFill>
                <a:latin typeface="微软雅黑" pitchFamily="34" charset="-122"/>
                <a:ea typeface="微软雅黑" pitchFamily="34" charset="-122"/>
              </a:rPr>
              <a:t>向后兼容。</a:t>
            </a:r>
          </a:p>
        </p:txBody>
      </p:sp>
      <p:sp>
        <p:nvSpPr>
          <p:cNvPr id="2" name="灯片编号占位符 1">
            <a:extLst>
              <a:ext uri="{FF2B5EF4-FFF2-40B4-BE49-F238E27FC236}">
                <a16:creationId xmlns:a16="http://schemas.microsoft.com/office/drawing/2014/main" id="{A4F725DC-9517-4A27-9020-D7C2C38CA47D}"/>
              </a:ext>
            </a:extLst>
          </p:cNvPr>
          <p:cNvSpPr>
            <a:spLocks noGrp="1"/>
          </p:cNvSpPr>
          <p:nvPr>
            <p:ph type="sldNum" sz="quarter" idx="12"/>
          </p:nvPr>
        </p:nvSpPr>
        <p:spPr/>
        <p:txBody>
          <a:bodyPr/>
          <a:lstStyle/>
          <a:p>
            <a:fld id="{C485880C-E2C3-4DAB-AE74-D9BE691626AC}" type="slidenum">
              <a:rPr lang="zh-CN" altLang="en-US" smtClean="0"/>
              <a:pPr/>
              <a:t>141</a:t>
            </a:fld>
            <a:endParaRPr lang="zh-CN" altLang="en-US"/>
          </a:p>
        </p:txBody>
      </p:sp>
    </p:spTree>
    <p:extLst>
      <p:ext uri="{BB962C8B-B14F-4D97-AF65-F5344CB8AC3E}">
        <p14:creationId xmlns:p14="http://schemas.microsoft.com/office/powerpoint/2010/main" val="4177689127"/>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46"/>
          <p:cNvSpPr>
            <a:spLocks noChangeArrowheads="1"/>
          </p:cNvSpPr>
          <p:nvPr/>
        </p:nvSpPr>
        <p:spPr bwMode="auto">
          <a:xfrm>
            <a:off x="502919" y="1011000"/>
            <a:ext cx="8129015" cy="9387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a:solidFill>
                  <a:srgbClr val="C00000"/>
                </a:solidFill>
                <a:latin typeface="微软雅黑" pitchFamily="34" charset="-122"/>
                <a:ea typeface="微软雅黑" pitchFamily="34" charset="-122"/>
              </a:rPr>
              <a:t>使用 </a:t>
            </a:r>
            <a:r>
              <a:rPr lang="en-US" altLang="zh-CN" sz="2000" b="1" dirty="0">
                <a:solidFill>
                  <a:srgbClr val="C00000"/>
                </a:solidFill>
                <a:latin typeface="微软雅黑" pitchFamily="34" charset="-122"/>
                <a:ea typeface="微软雅黑" pitchFamily="34" charset="-122"/>
              </a:rPr>
              <a:t>2 </a:t>
            </a:r>
            <a:r>
              <a:rPr lang="zh-CN" altLang="en-US" sz="2000" b="1" dirty="0">
                <a:solidFill>
                  <a:srgbClr val="C00000"/>
                </a:solidFill>
                <a:latin typeface="微软雅黑" pitchFamily="34" charset="-122"/>
                <a:ea typeface="微软雅黑" pitchFamily="34" charset="-122"/>
              </a:rPr>
              <a:t>种成熟的技术：</a:t>
            </a:r>
            <a:r>
              <a:rPr lang="zh-CN" altLang="en-US" sz="2000" b="1" dirty="0">
                <a:latin typeface="微软雅黑" pitchFamily="34" charset="-122"/>
                <a:ea typeface="微软雅黑" pitchFamily="34" charset="-122"/>
              </a:rPr>
              <a:t>一种来自现有的以太网，另一种则是美国国家标准协会 </a:t>
            </a:r>
            <a:r>
              <a:rPr lang="en-US" altLang="zh-CN" sz="2000" b="1" dirty="0">
                <a:latin typeface="微软雅黑" pitchFamily="34" charset="-122"/>
                <a:ea typeface="微软雅黑" pitchFamily="34" charset="-122"/>
              </a:rPr>
              <a:t>ANSI </a:t>
            </a:r>
            <a:r>
              <a:rPr lang="zh-CN" altLang="en-US" sz="2000" b="1" dirty="0">
                <a:latin typeface="微软雅黑" pitchFamily="34" charset="-122"/>
                <a:ea typeface="微软雅黑" pitchFamily="34" charset="-122"/>
              </a:rPr>
              <a:t>制定的光纤通道 </a:t>
            </a:r>
            <a:r>
              <a:rPr lang="en-US" altLang="zh-CN" sz="2000" b="1" dirty="0">
                <a:latin typeface="微软雅黑" pitchFamily="34" charset="-122"/>
                <a:ea typeface="微软雅黑" pitchFamily="34" charset="-122"/>
              </a:rPr>
              <a:t>FC (Fiber Channel)</a:t>
            </a:r>
            <a:r>
              <a:rPr lang="zh-CN" altLang="en-US" sz="2000" b="1" dirty="0">
                <a:latin typeface="微软雅黑" pitchFamily="34" charset="-122"/>
                <a:ea typeface="微软雅黑" pitchFamily="34" charset="-122"/>
              </a:rPr>
              <a:t>。</a:t>
            </a:r>
          </a:p>
        </p:txBody>
      </p:sp>
      <p:sp>
        <p:nvSpPr>
          <p:cNvPr id="37" name="AutoShape 5"/>
          <p:cNvSpPr>
            <a:spLocks noChangeArrowheads="1"/>
          </p:cNvSpPr>
          <p:nvPr/>
        </p:nvSpPr>
        <p:spPr bwMode="auto">
          <a:xfrm>
            <a:off x="502919" y="649515"/>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 name="Rectangle 6"/>
          <p:cNvSpPr>
            <a:spLocks noChangeArrowheads="1"/>
          </p:cNvSpPr>
          <p:nvPr/>
        </p:nvSpPr>
        <p:spPr bwMode="auto">
          <a:xfrm>
            <a:off x="3153866" y="626425"/>
            <a:ext cx="282641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吉比特以太网的物理层</a:t>
            </a:r>
            <a:endParaRPr lang="fr-FR" altLang="zh-CN" sz="2000" b="1" dirty="0">
              <a:solidFill>
                <a:schemeClr val="bg1"/>
              </a:solidFill>
              <a:latin typeface="微软雅黑" pitchFamily="34" charset="-122"/>
              <a:ea typeface="微软雅黑" pitchFamily="34" charset="-122"/>
            </a:endParaRPr>
          </a:p>
        </p:txBody>
      </p:sp>
      <p:graphicFrame>
        <p:nvGraphicFramePr>
          <p:cNvPr id="39" name="表格 38"/>
          <p:cNvGraphicFramePr>
            <a:graphicFrameLocks noGrp="1"/>
          </p:cNvGraphicFramePr>
          <p:nvPr>
            <p:extLst>
              <p:ext uri="{D42A27DB-BD31-4B8C-83A1-F6EECF244321}">
                <p14:modId xmlns:p14="http://schemas.microsoft.com/office/powerpoint/2010/main" val="2594799140"/>
              </p:ext>
            </p:extLst>
          </p:nvPr>
        </p:nvGraphicFramePr>
        <p:xfrm>
          <a:off x="521392" y="2316005"/>
          <a:ext cx="8129014" cy="1485190"/>
        </p:xfrm>
        <a:graphic>
          <a:graphicData uri="http://schemas.openxmlformats.org/drawingml/2006/table">
            <a:tbl>
              <a:tblPr firstRow="1" firstCol="1" bandRow="1"/>
              <a:tblGrid>
                <a:gridCol w="1499353">
                  <a:extLst>
                    <a:ext uri="{9D8B030D-6E8A-4147-A177-3AD203B41FA5}">
                      <a16:colId xmlns:a16="http://schemas.microsoft.com/office/drawing/2014/main" val="20000"/>
                    </a:ext>
                  </a:extLst>
                </a:gridCol>
                <a:gridCol w="774511">
                  <a:extLst>
                    <a:ext uri="{9D8B030D-6E8A-4147-A177-3AD203B41FA5}">
                      <a16:colId xmlns:a16="http://schemas.microsoft.com/office/drawing/2014/main" val="20001"/>
                    </a:ext>
                  </a:extLst>
                </a:gridCol>
                <a:gridCol w="1559780">
                  <a:extLst>
                    <a:ext uri="{9D8B030D-6E8A-4147-A177-3AD203B41FA5}">
                      <a16:colId xmlns:a16="http://schemas.microsoft.com/office/drawing/2014/main" val="20002"/>
                    </a:ext>
                  </a:extLst>
                </a:gridCol>
                <a:gridCol w="4295370">
                  <a:extLst>
                    <a:ext uri="{9D8B030D-6E8A-4147-A177-3AD203B41FA5}">
                      <a16:colId xmlns:a16="http://schemas.microsoft.com/office/drawing/2014/main" val="20003"/>
                    </a:ext>
                  </a:extLst>
                </a:gridCol>
              </a:tblGrid>
              <a:tr h="334831">
                <a:tc>
                  <a:txBody>
                    <a:bodyPr/>
                    <a:lstStyle/>
                    <a:p>
                      <a:pPr algn="ctr">
                        <a:lnSpc>
                          <a:spcPct val="100000"/>
                        </a:lnSpc>
                        <a:spcAft>
                          <a:spcPts val="0"/>
                        </a:spcAft>
                        <a:tabLst>
                          <a:tab pos="1752600" algn="l"/>
                        </a:tabLst>
                      </a:pPr>
                      <a:r>
                        <a:rPr lang="zh-CN" sz="1600" b="1" dirty="0">
                          <a:solidFill>
                            <a:schemeClr val="bg1"/>
                          </a:solidFill>
                          <a:effectLst/>
                          <a:latin typeface="微软雅黑" pitchFamily="34" charset="-122"/>
                          <a:ea typeface="微软雅黑" pitchFamily="34" charset="-122"/>
                        </a:rPr>
                        <a:t>名称</a:t>
                      </a:r>
                    </a:p>
                  </a:txBody>
                  <a:tcPr marL="42953" marR="429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FF"/>
                    </a:solidFill>
                  </a:tcPr>
                </a:tc>
                <a:tc>
                  <a:txBody>
                    <a:bodyPr/>
                    <a:lstStyle/>
                    <a:p>
                      <a:pPr algn="ctr">
                        <a:lnSpc>
                          <a:spcPct val="100000"/>
                        </a:lnSpc>
                        <a:spcAft>
                          <a:spcPts val="0"/>
                        </a:spcAft>
                        <a:tabLst>
                          <a:tab pos="1752600" algn="l"/>
                        </a:tabLst>
                      </a:pPr>
                      <a:r>
                        <a:rPr lang="zh-CN" sz="1600" b="1" dirty="0">
                          <a:solidFill>
                            <a:schemeClr val="bg1"/>
                          </a:solidFill>
                          <a:effectLst/>
                          <a:latin typeface="微软雅黑" pitchFamily="34" charset="-122"/>
                          <a:ea typeface="微软雅黑" pitchFamily="34" charset="-122"/>
                        </a:rPr>
                        <a:t>媒体</a:t>
                      </a:r>
                    </a:p>
                  </a:txBody>
                  <a:tcPr marL="42953" marR="429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FF"/>
                    </a:solidFill>
                  </a:tcPr>
                </a:tc>
                <a:tc>
                  <a:txBody>
                    <a:bodyPr/>
                    <a:lstStyle/>
                    <a:p>
                      <a:pPr algn="ctr">
                        <a:lnSpc>
                          <a:spcPct val="100000"/>
                        </a:lnSpc>
                        <a:spcAft>
                          <a:spcPts val="0"/>
                        </a:spcAft>
                        <a:tabLst>
                          <a:tab pos="1752600" algn="l"/>
                        </a:tabLst>
                      </a:pPr>
                      <a:r>
                        <a:rPr lang="zh-CN" sz="1600" b="1" dirty="0">
                          <a:solidFill>
                            <a:schemeClr val="bg1"/>
                          </a:solidFill>
                          <a:effectLst/>
                          <a:latin typeface="微软雅黑" pitchFamily="34" charset="-122"/>
                          <a:ea typeface="微软雅黑" pitchFamily="34" charset="-122"/>
                        </a:rPr>
                        <a:t>网段最大长度</a:t>
                      </a:r>
                    </a:p>
                  </a:txBody>
                  <a:tcPr marL="42953" marR="429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FF"/>
                    </a:solidFill>
                  </a:tcPr>
                </a:tc>
                <a:tc>
                  <a:txBody>
                    <a:bodyPr/>
                    <a:lstStyle/>
                    <a:p>
                      <a:pPr algn="ctr">
                        <a:lnSpc>
                          <a:spcPct val="100000"/>
                        </a:lnSpc>
                        <a:spcAft>
                          <a:spcPts val="0"/>
                        </a:spcAft>
                        <a:tabLst>
                          <a:tab pos="1752600" algn="l"/>
                        </a:tabLst>
                      </a:pPr>
                      <a:r>
                        <a:rPr lang="zh-CN" sz="1600" b="1" dirty="0">
                          <a:solidFill>
                            <a:schemeClr val="bg1"/>
                          </a:solidFill>
                          <a:effectLst/>
                          <a:latin typeface="微软雅黑" pitchFamily="34" charset="-122"/>
                          <a:ea typeface="微软雅黑" pitchFamily="34" charset="-122"/>
                        </a:rPr>
                        <a:t>特点</a:t>
                      </a:r>
                    </a:p>
                  </a:txBody>
                  <a:tcPr marL="42953" marR="429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FF"/>
                    </a:solidFill>
                  </a:tcPr>
                </a:tc>
                <a:extLst>
                  <a:ext uri="{0D108BD9-81ED-4DB2-BD59-A6C34878D82A}">
                    <a16:rowId xmlns:a16="http://schemas.microsoft.com/office/drawing/2014/main" val="10000"/>
                  </a:ext>
                </a:extLst>
              </a:tr>
              <a:tr h="266345">
                <a:tc>
                  <a:txBody>
                    <a:bodyPr/>
                    <a:lstStyle/>
                    <a:p>
                      <a:pPr algn="l">
                        <a:lnSpc>
                          <a:spcPct val="100000"/>
                        </a:lnSpc>
                        <a:spcAft>
                          <a:spcPts val="0"/>
                        </a:spcAft>
                        <a:tabLst>
                          <a:tab pos="1752600" algn="l"/>
                        </a:tabLst>
                      </a:pPr>
                      <a:r>
                        <a:rPr lang="en-US" sz="1400" b="1" dirty="0">
                          <a:effectLst/>
                          <a:latin typeface="微软雅黑" pitchFamily="34" charset="-122"/>
                          <a:ea typeface="微软雅黑" pitchFamily="34" charset="-122"/>
                        </a:rPr>
                        <a:t>1000BASE-SX</a:t>
                      </a:r>
                      <a:endParaRPr lang="zh-CN" sz="1400" b="1" dirty="0">
                        <a:solidFill>
                          <a:schemeClr val="tx1"/>
                        </a:solidFill>
                        <a:effectLst/>
                        <a:latin typeface="微软雅黑" pitchFamily="34" charset="-122"/>
                        <a:ea typeface="微软雅黑" pitchFamily="34" charset="-122"/>
                      </a:endParaRPr>
                    </a:p>
                  </a:txBody>
                  <a:tcPr marL="42953" marR="429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ctr">
                        <a:lnSpc>
                          <a:spcPct val="100000"/>
                        </a:lnSpc>
                        <a:spcAft>
                          <a:spcPts val="0"/>
                        </a:spcAft>
                        <a:tabLst>
                          <a:tab pos="1752600" algn="l"/>
                        </a:tabLst>
                      </a:pPr>
                      <a:r>
                        <a:rPr lang="zh-CN" sz="1400" b="1" dirty="0">
                          <a:effectLst/>
                          <a:latin typeface="微软雅黑" pitchFamily="34" charset="-122"/>
                          <a:ea typeface="微软雅黑" pitchFamily="34" charset="-122"/>
                        </a:rPr>
                        <a:t>光缆</a:t>
                      </a:r>
                      <a:endParaRPr lang="zh-CN" sz="1400" b="1" dirty="0">
                        <a:solidFill>
                          <a:schemeClr val="tx1"/>
                        </a:solidFill>
                        <a:effectLst/>
                        <a:latin typeface="微软雅黑" pitchFamily="34" charset="-122"/>
                        <a:ea typeface="微软雅黑" pitchFamily="34" charset="-122"/>
                      </a:endParaRPr>
                    </a:p>
                  </a:txBody>
                  <a:tcPr marL="42953" marR="429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ctr">
                        <a:lnSpc>
                          <a:spcPct val="100000"/>
                        </a:lnSpc>
                        <a:spcAft>
                          <a:spcPts val="0"/>
                        </a:spcAft>
                        <a:tabLst>
                          <a:tab pos="1752600" algn="l"/>
                        </a:tabLst>
                      </a:pPr>
                      <a:r>
                        <a:rPr lang="en-US" sz="1400" b="1" dirty="0">
                          <a:effectLst/>
                          <a:latin typeface="微软雅黑" pitchFamily="34" charset="-122"/>
                          <a:ea typeface="微软雅黑" pitchFamily="34" charset="-122"/>
                        </a:rPr>
                        <a:t>550 m</a:t>
                      </a:r>
                      <a:endParaRPr lang="zh-CN" sz="1400" b="1" dirty="0">
                        <a:solidFill>
                          <a:schemeClr val="tx1"/>
                        </a:solidFill>
                        <a:effectLst/>
                        <a:latin typeface="微软雅黑" pitchFamily="34" charset="-122"/>
                        <a:ea typeface="微软雅黑" pitchFamily="34" charset="-122"/>
                      </a:endParaRPr>
                    </a:p>
                  </a:txBody>
                  <a:tcPr marL="42953" marR="429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l">
                        <a:lnSpc>
                          <a:spcPct val="100000"/>
                        </a:lnSpc>
                        <a:spcAft>
                          <a:spcPts val="0"/>
                        </a:spcAft>
                        <a:tabLst>
                          <a:tab pos="1752600" algn="l"/>
                        </a:tabLst>
                      </a:pPr>
                      <a:r>
                        <a:rPr lang="zh-CN" sz="1400" b="1" dirty="0">
                          <a:effectLst/>
                          <a:latin typeface="微软雅黑" pitchFamily="34" charset="-122"/>
                          <a:ea typeface="微软雅黑" pitchFamily="34" charset="-122"/>
                        </a:rPr>
                        <a:t>多模光纤（</a:t>
                      </a:r>
                      <a:r>
                        <a:rPr lang="en-US" sz="1400" b="1" dirty="0">
                          <a:effectLst/>
                          <a:latin typeface="微软雅黑" pitchFamily="34" charset="-122"/>
                          <a:ea typeface="微软雅黑" pitchFamily="34" charset="-122"/>
                        </a:rPr>
                        <a:t>50 </a:t>
                      </a:r>
                      <a:r>
                        <a:rPr lang="zh-CN" sz="1400" b="1" dirty="0">
                          <a:effectLst/>
                          <a:latin typeface="微软雅黑" pitchFamily="34" charset="-122"/>
                          <a:ea typeface="微软雅黑" pitchFamily="34" charset="-122"/>
                        </a:rPr>
                        <a:t>和</a:t>
                      </a:r>
                      <a:r>
                        <a:rPr lang="en-US" altLang="zh-CN" sz="1400" b="1" dirty="0">
                          <a:effectLst/>
                          <a:latin typeface="微软雅黑" pitchFamily="34" charset="-122"/>
                          <a:ea typeface="微软雅黑" pitchFamily="34" charset="-122"/>
                        </a:rPr>
                        <a:t> </a:t>
                      </a:r>
                      <a:r>
                        <a:rPr lang="en-US" sz="1400" b="1" dirty="0">
                          <a:effectLst/>
                          <a:latin typeface="微软雅黑" pitchFamily="34" charset="-122"/>
                          <a:ea typeface="微软雅黑" pitchFamily="34" charset="-122"/>
                        </a:rPr>
                        <a:t>62.5 </a:t>
                      </a:r>
                      <a:r>
                        <a:rPr lang="en-US" sz="1400" b="1" dirty="0">
                          <a:effectLst/>
                          <a:latin typeface="微软雅黑" pitchFamily="34" charset="-122"/>
                          <a:ea typeface="微软雅黑" pitchFamily="34" charset="-122"/>
                          <a:sym typeface="Symbol"/>
                        </a:rPr>
                        <a:t></a:t>
                      </a:r>
                      <a:r>
                        <a:rPr lang="en-US" sz="1400" b="1" dirty="0">
                          <a:effectLst/>
                          <a:latin typeface="微软雅黑" pitchFamily="34" charset="-122"/>
                          <a:ea typeface="微软雅黑" pitchFamily="34" charset="-122"/>
                        </a:rPr>
                        <a:t>m</a:t>
                      </a:r>
                      <a:r>
                        <a:rPr lang="zh-CN" sz="1400" b="1" dirty="0">
                          <a:effectLst/>
                          <a:latin typeface="微软雅黑" pitchFamily="34" charset="-122"/>
                          <a:ea typeface="微软雅黑" pitchFamily="34" charset="-122"/>
                        </a:rPr>
                        <a:t>）</a:t>
                      </a:r>
                      <a:endParaRPr lang="zh-CN" sz="1400" b="1" dirty="0">
                        <a:solidFill>
                          <a:schemeClr val="tx1"/>
                        </a:solidFill>
                        <a:effectLst/>
                        <a:latin typeface="微软雅黑" pitchFamily="34" charset="-122"/>
                        <a:ea typeface="微软雅黑" pitchFamily="34" charset="-122"/>
                      </a:endParaRPr>
                    </a:p>
                  </a:txBody>
                  <a:tcPr marL="42953" marR="429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extLst>
                  <a:ext uri="{0D108BD9-81ED-4DB2-BD59-A6C34878D82A}">
                    <a16:rowId xmlns:a16="http://schemas.microsoft.com/office/drawing/2014/main" val="10001"/>
                  </a:ext>
                </a:extLst>
              </a:tr>
              <a:tr h="278173">
                <a:tc>
                  <a:txBody>
                    <a:bodyPr/>
                    <a:lstStyle/>
                    <a:p>
                      <a:pPr algn="l">
                        <a:lnSpc>
                          <a:spcPct val="100000"/>
                        </a:lnSpc>
                        <a:spcAft>
                          <a:spcPts val="0"/>
                        </a:spcAft>
                        <a:tabLst>
                          <a:tab pos="1752600" algn="l"/>
                        </a:tabLst>
                      </a:pPr>
                      <a:r>
                        <a:rPr lang="en-US" sz="1400" b="1" dirty="0">
                          <a:effectLst/>
                          <a:latin typeface="微软雅黑" pitchFamily="34" charset="-122"/>
                          <a:ea typeface="微软雅黑" pitchFamily="34" charset="-122"/>
                        </a:rPr>
                        <a:t>1000BASE-LX</a:t>
                      </a:r>
                      <a:endParaRPr lang="zh-CN" sz="1400" b="1" dirty="0">
                        <a:solidFill>
                          <a:schemeClr val="tx1"/>
                        </a:solidFill>
                        <a:effectLst/>
                        <a:latin typeface="微软雅黑" pitchFamily="34" charset="-122"/>
                        <a:ea typeface="微软雅黑" pitchFamily="34" charset="-122"/>
                      </a:endParaRPr>
                    </a:p>
                  </a:txBody>
                  <a:tcPr marL="42953" marR="429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0000"/>
                        </a:lnSpc>
                        <a:spcAft>
                          <a:spcPts val="0"/>
                        </a:spcAft>
                        <a:tabLst>
                          <a:tab pos="1752600" algn="l"/>
                        </a:tabLst>
                      </a:pPr>
                      <a:r>
                        <a:rPr lang="zh-CN" sz="1400" b="1" dirty="0">
                          <a:effectLst/>
                          <a:latin typeface="微软雅黑" pitchFamily="34" charset="-122"/>
                          <a:ea typeface="微软雅黑" pitchFamily="34" charset="-122"/>
                        </a:rPr>
                        <a:t>光缆</a:t>
                      </a:r>
                      <a:endParaRPr lang="zh-CN" sz="1400" b="1" dirty="0">
                        <a:solidFill>
                          <a:schemeClr val="tx1"/>
                        </a:solidFill>
                        <a:effectLst/>
                        <a:latin typeface="微软雅黑" pitchFamily="34" charset="-122"/>
                        <a:ea typeface="微软雅黑" pitchFamily="34" charset="-122"/>
                      </a:endParaRPr>
                    </a:p>
                  </a:txBody>
                  <a:tcPr marL="42953" marR="429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0000"/>
                        </a:lnSpc>
                        <a:spcAft>
                          <a:spcPts val="0"/>
                        </a:spcAft>
                        <a:tabLst>
                          <a:tab pos="1752600" algn="l"/>
                        </a:tabLst>
                      </a:pPr>
                      <a:r>
                        <a:rPr lang="en-US" sz="1400" b="1" dirty="0">
                          <a:effectLst/>
                          <a:latin typeface="微软雅黑" pitchFamily="34" charset="-122"/>
                          <a:ea typeface="微软雅黑" pitchFamily="34" charset="-122"/>
                        </a:rPr>
                        <a:t>5000 m</a:t>
                      </a:r>
                      <a:endParaRPr lang="zh-CN" sz="1400" b="1" dirty="0">
                        <a:solidFill>
                          <a:schemeClr val="tx1"/>
                        </a:solidFill>
                        <a:effectLst/>
                        <a:latin typeface="微软雅黑" pitchFamily="34" charset="-122"/>
                        <a:ea typeface="微软雅黑" pitchFamily="34" charset="-122"/>
                      </a:endParaRPr>
                    </a:p>
                  </a:txBody>
                  <a:tcPr marL="42953" marR="429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lnSpc>
                          <a:spcPct val="100000"/>
                        </a:lnSpc>
                        <a:spcAft>
                          <a:spcPts val="0"/>
                        </a:spcAft>
                        <a:tabLst>
                          <a:tab pos="1752600" algn="l"/>
                        </a:tabLst>
                      </a:pPr>
                      <a:r>
                        <a:rPr lang="zh-CN" sz="1400" b="1" dirty="0">
                          <a:effectLst/>
                          <a:latin typeface="微软雅黑" pitchFamily="34" charset="-122"/>
                          <a:ea typeface="微软雅黑" pitchFamily="34" charset="-122"/>
                        </a:rPr>
                        <a:t>单模光纤（</a:t>
                      </a:r>
                      <a:r>
                        <a:rPr lang="en-US" sz="1400" b="1" dirty="0">
                          <a:effectLst/>
                          <a:latin typeface="微软雅黑" pitchFamily="34" charset="-122"/>
                          <a:ea typeface="微软雅黑" pitchFamily="34" charset="-122"/>
                        </a:rPr>
                        <a:t>10 </a:t>
                      </a:r>
                      <a:r>
                        <a:rPr lang="en-US" sz="1400" b="1" dirty="0">
                          <a:effectLst/>
                          <a:latin typeface="微软雅黑" pitchFamily="34" charset="-122"/>
                          <a:ea typeface="微软雅黑" pitchFamily="34" charset="-122"/>
                          <a:sym typeface="Symbol"/>
                        </a:rPr>
                        <a:t></a:t>
                      </a:r>
                      <a:r>
                        <a:rPr lang="en-US" sz="1400" b="1" dirty="0">
                          <a:effectLst/>
                          <a:latin typeface="微软雅黑" pitchFamily="34" charset="-122"/>
                          <a:ea typeface="微软雅黑" pitchFamily="34" charset="-122"/>
                        </a:rPr>
                        <a:t>m</a:t>
                      </a:r>
                      <a:r>
                        <a:rPr lang="zh-CN" sz="1400" b="1" dirty="0">
                          <a:effectLst/>
                          <a:latin typeface="微软雅黑" pitchFamily="34" charset="-122"/>
                          <a:ea typeface="微软雅黑" pitchFamily="34" charset="-122"/>
                        </a:rPr>
                        <a:t>）多模光纤（</a:t>
                      </a:r>
                      <a:r>
                        <a:rPr lang="en-US" sz="1400" b="1" dirty="0">
                          <a:effectLst/>
                          <a:latin typeface="微软雅黑" pitchFamily="34" charset="-122"/>
                          <a:ea typeface="微软雅黑" pitchFamily="34" charset="-122"/>
                        </a:rPr>
                        <a:t>50 </a:t>
                      </a:r>
                      <a:r>
                        <a:rPr lang="zh-CN" sz="1400" b="1" dirty="0">
                          <a:effectLst/>
                          <a:latin typeface="微软雅黑" pitchFamily="34" charset="-122"/>
                          <a:ea typeface="微软雅黑" pitchFamily="34" charset="-122"/>
                        </a:rPr>
                        <a:t>和</a:t>
                      </a:r>
                      <a:r>
                        <a:rPr lang="en-US" altLang="zh-CN" sz="1400" b="1" dirty="0">
                          <a:effectLst/>
                          <a:latin typeface="微软雅黑" pitchFamily="34" charset="-122"/>
                          <a:ea typeface="微软雅黑" pitchFamily="34" charset="-122"/>
                        </a:rPr>
                        <a:t> </a:t>
                      </a:r>
                      <a:r>
                        <a:rPr lang="en-US" sz="1400" b="1" dirty="0">
                          <a:effectLst/>
                          <a:latin typeface="微软雅黑" pitchFamily="34" charset="-122"/>
                          <a:ea typeface="微软雅黑" pitchFamily="34" charset="-122"/>
                        </a:rPr>
                        <a:t>62.5 </a:t>
                      </a:r>
                      <a:r>
                        <a:rPr lang="en-US" sz="1400" b="1" dirty="0">
                          <a:effectLst/>
                          <a:latin typeface="微软雅黑" pitchFamily="34" charset="-122"/>
                          <a:ea typeface="微软雅黑" pitchFamily="34" charset="-122"/>
                          <a:sym typeface="Symbol"/>
                        </a:rPr>
                        <a:t></a:t>
                      </a:r>
                      <a:r>
                        <a:rPr lang="en-US" sz="1400" b="1" dirty="0">
                          <a:effectLst/>
                          <a:latin typeface="微软雅黑" pitchFamily="34" charset="-122"/>
                          <a:ea typeface="微软雅黑" pitchFamily="34" charset="-122"/>
                        </a:rPr>
                        <a:t>m</a:t>
                      </a:r>
                      <a:r>
                        <a:rPr lang="zh-CN" sz="1400" b="1" dirty="0">
                          <a:effectLst/>
                          <a:latin typeface="微软雅黑" pitchFamily="34" charset="-122"/>
                          <a:ea typeface="微软雅黑" pitchFamily="34" charset="-122"/>
                        </a:rPr>
                        <a:t>）</a:t>
                      </a:r>
                      <a:endParaRPr lang="zh-CN" sz="1400" b="1" dirty="0">
                        <a:solidFill>
                          <a:schemeClr val="tx1"/>
                        </a:solidFill>
                        <a:effectLst/>
                        <a:latin typeface="微软雅黑" pitchFamily="34" charset="-122"/>
                        <a:ea typeface="微软雅黑" pitchFamily="34" charset="-122"/>
                      </a:endParaRPr>
                    </a:p>
                  </a:txBody>
                  <a:tcPr marL="42953" marR="429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294945">
                <a:tc>
                  <a:txBody>
                    <a:bodyPr/>
                    <a:lstStyle/>
                    <a:p>
                      <a:pPr algn="l">
                        <a:lnSpc>
                          <a:spcPct val="100000"/>
                        </a:lnSpc>
                        <a:spcAft>
                          <a:spcPts val="0"/>
                        </a:spcAft>
                        <a:tabLst>
                          <a:tab pos="1752600" algn="l"/>
                        </a:tabLst>
                      </a:pPr>
                      <a:r>
                        <a:rPr lang="en-US" sz="1400" b="1" dirty="0">
                          <a:effectLst/>
                          <a:latin typeface="微软雅黑" pitchFamily="34" charset="-122"/>
                          <a:ea typeface="微软雅黑" pitchFamily="34" charset="-122"/>
                        </a:rPr>
                        <a:t>1000BASE-CX</a:t>
                      </a:r>
                      <a:endParaRPr lang="zh-CN" sz="1400" b="1" dirty="0">
                        <a:solidFill>
                          <a:schemeClr val="tx1"/>
                        </a:solidFill>
                        <a:effectLst/>
                        <a:latin typeface="微软雅黑" pitchFamily="34" charset="-122"/>
                        <a:ea typeface="微软雅黑" pitchFamily="34" charset="-122"/>
                      </a:endParaRPr>
                    </a:p>
                  </a:txBody>
                  <a:tcPr marL="42953" marR="429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ctr">
                        <a:lnSpc>
                          <a:spcPct val="100000"/>
                        </a:lnSpc>
                        <a:spcAft>
                          <a:spcPts val="0"/>
                        </a:spcAft>
                        <a:tabLst>
                          <a:tab pos="1752600" algn="l"/>
                        </a:tabLst>
                      </a:pPr>
                      <a:r>
                        <a:rPr lang="zh-CN" sz="1400" b="1" dirty="0">
                          <a:effectLst/>
                          <a:latin typeface="微软雅黑" pitchFamily="34" charset="-122"/>
                          <a:ea typeface="微软雅黑" pitchFamily="34" charset="-122"/>
                        </a:rPr>
                        <a:t>铜缆</a:t>
                      </a:r>
                      <a:endParaRPr lang="zh-CN" sz="1400" b="1" dirty="0">
                        <a:solidFill>
                          <a:schemeClr val="tx1"/>
                        </a:solidFill>
                        <a:effectLst/>
                        <a:latin typeface="微软雅黑" pitchFamily="34" charset="-122"/>
                        <a:ea typeface="微软雅黑" pitchFamily="34" charset="-122"/>
                      </a:endParaRPr>
                    </a:p>
                  </a:txBody>
                  <a:tcPr marL="42953" marR="429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ctr">
                        <a:lnSpc>
                          <a:spcPct val="100000"/>
                        </a:lnSpc>
                        <a:spcAft>
                          <a:spcPts val="0"/>
                        </a:spcAft>
                        <a:tabLst>
                          <a:tab pos="1752600" algn="l"/>
                        </a:tabLst>
                      </a:pPr>
                      <a:r>
                        <a:rPr lang="en-US" sz="1400" b="1" dirty="0">
                          <a:effectLst/>
                          <a:latin typeface="微软雅黑" pitchFamily="34" charset="-122"/>
                          <a:ea typeface="微软雅黑" pitchFamily="34" charset="-122"/>
                        </a:rPr>
                        <a:t>25 m</a:t>
                      </a:r>
                      <a:endParaRPr lang="zh-CN" sz="1400" b="1" dirty="0">
                        <a:solidFill>
                          <a:schemeClr val="tx1"/>
                        </a:solidFill>
                        <a:effectLst/>
                        <a:latin typeface="微软雅黑" pitchFamily="34" charset="-122"/>
                        <a:ea typeface="微软雅黑" pitchFamily="34" charset="-122"/>
                      </a:endParaRPr>
                    </a:p>
                  </a:txBody>
                  <a:tcPr marL="42953" marR="429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l">
                        <a:lnSpc>
                          <a:spcPct val="100000"/>
                        </a:lnSpc>
                        <a:spcAft>
                          <a:spcPts val="0"/>
                        </a:spcAft>
                        <a:tabLst>
                          <a:tab pos="1752600" algn="l"/>
                        </a:tabLst>
                      </a:pPr>
                      <a:r>
                        <a:rPr lang="zh-CN" sz="1400" b="1" dirty="0">
                          <a:effectLst/>
                          <a:latin typeface="微软雅黑" pitchFamily="34" charset="-122"/>
                          <a:ea typeface="微软雅黑" pitchFamily="34" charset="-122"/>
                        </a:rPr>
                        <a:t>使用</a:t>
                      </a:r>
                      <a:r>
                        <a:rPr lang="en-US" altLang="zh-CN" sz="1400" b="1" dirty="0">
                          <a:effectLst/>
                          <a:latin typeface="微软雅黑" pitchFamily="34" charset="-122"/>
                          <a:ea typeface="微软雅黑" pitchFamily="34" charset="-122"/>
                        </a:rPr>
                        <a:t> </a:t>
                      </a:r>
                      <a:r>
                        <a:rPr lang="en-US" sz="1400" b="1" dirty="0">
                          <a:effectLst/>
                          <a:latin typeface="微软雅黑" pitchFamily="34" charset="-122"/>
                          <a:ea typeface="微软雅黑" pitchFamily="34" charset="-122"/>
                        </a:rPr>
                        <a:t>2 </a:t>
                      </a:r>
                      <a:r>
                        <a:rPr lang="zh-CN" sz="1400" b="1" dirty="0">
                          <a:effectLst/>
                          <a:latin typeface="微软雅黑" pitchFamily="34" charset="-122"/>
                          <a:ea typeface="微软雅黑" pitchFamily="34" charset="-122"/>
                        </a:rPr>
                        <a:t>对屏蔽双绞线电缆</a:t>
                      </a:r>
                      <a:r>
                        <a:rPr lang="en-US" altLang="zh-CN" sz="1400" b="1" dirty="0">
                          <a:effectLst/>
                          <a:latin typeface="微软雅黑" pitchFamily="34" charset="-122"/>
                          <a:ea typeface="微软雅黑" pitchFamily="34" charset="-122"/>
                        </a:rPr>
                        <a:t> </a:t>
                      </a:r>
                      <a:r>
                        <a:rPr lang="en-US" sz="1400" b="1" dirty="0">
                          <a:effectLst/>
                          <a:latin typeface="微软雅黑" pitchFamily="34" charset="-122"/>
                          <a:ea typeface="微软雅黑" pitchFamily="34" charset="-122"/>
                        </a:rPr>
                        <a:t>STP</a:t>
                      </a:r>
                      <a:endParaRPr lang="zh-CN" sz="1400" b="1" dirty="0">
                        <a:solidFill>
                          <a:schemeClr val="tx1"/>
                        </a:solidFill>
                        <a:effectLst/>
                        <a:latin typeface="微软雅黑" pitchFamily="34" charset="-122"/>
                        <a:ea typeface="微软雅黑" pitchFamily="34" charset="-122"/>
                      </a:endParaRPr>
                    </a:p>
                  </a:txBody>
                  <a:tcPr marL="42953" marR="429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extLst>
                  <a:ext uri="{0D108BD9-81ED-4DB2-BD59-A6C34878D82A}">
                    <a16:rowId xmlns:a16="http://schemas.microsoft.com/office/drawing/2014/main" val="10003"/>
                  </a:ext>
                </a:extLst>
              </a:tr>
              <a:tr h="310896">
                <a:tc>
                  <a:txBody>
                    <a:bodyPr/>
                    <a:lstStyle/>
                    <a:p>
                      <a:pPr algn="l">
                        <a:lnSpc>
                          <a:spcPct val="100000"/>
                        </a:lnSpc>
                        <a:spcAft>
                          <a:spcPts val="0"/>
                        </a:spcAft>
                        <a:tabLst>
                          <a:tab pos="1752600" algn="l"/>
                        </a:tabLst>
                      </a:pPr>
                      <a:r>
                        <a:rPr lang="en-US" sz="1400" b="1" dirty="0">
                          <a:effectLst/>
                          <a:latin typeface="微软雅黑" pitchFamily="34" charset="-122"/>
                          <a:ea typeface="微软雅黑" pitchFamily="34" charset="-122"/>
                        </a:rPr>
                        <a:t>1000BASE-T</a:t>
                      </a:r>
                      <a:endParaRPr lang="zh-CN" sz="1400" b="1" dirty="0">
                        <a:solidFill>
                          <a:schemeClr val="tx1"/>
                        </a:solidFill>
                        <a:effectLst/>
                        <a:latin typeface="微软雅黑" pitchFamily="34" charset="-122"/>
                        <a:ea typeface="微软雅黑" pitchFamily="34" charset="-122"/>
                      </a:endParaRPr>
                    </a:p>
                  </a:txBody>
                  <a:tcPr marL="42953" marR="429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0000"/>
                        </a:lnSpc>
                        <a:spcAft>
                          <a:spcPts val="0"/>
                        </a:spcAft>
                        <a:tabLst>
                          <a:tab pos="1752600" algn="l"/>
                        </a:tabLst>
                      </a:pPr>
                      <a:r>
                        <a:rPr lang="zh-CN" sz="1400" b="1" dirty="0">
                          <a:effectLst/>
                          <a:latin typeface="微软雅黑" pitchFamily="34" charset="-122"/>
                          <a:ea typeface="微软雅黑" pitchFamily="34" charset="-122"/>
                        </a:rPr>
                        <a:t>铜缆</a:t>
                      </a:r>
                      <a:endParaRPr lang="zh-CN" sz="1400" b="1" dirty="0">
                        <a:solidFill>
                          <a:schemeClr val="tx1"/>
                        </a:solidFill>
                        <a:effectLst/>
                        <a:latin typeface="微软雅黑" pitchFamily="34" charset="-122"/>
                        <a:ea typeface="微软雅黑" pitchFamily="34" charset="-122"/>
                      </a:endParaRPr>
                    </a:p>
                  </a:txBody>
                  <a:tcPr marL="42953" marR="429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0000"/>
                        </a:lnSpc>
                        <a:spcAft>
                          <a:spcPts val="0"/>
                        </a:spcAft>
                        <a:tabLst>
                          <a:tab pos="1752600" algn="l"/>
                        </a:tabLst>
                      </a:pPr>
                      <a:r>
                        <a:rPr lang="en-US" sz="1400" b="1" dirty="0">
                          <a:effectLst/>
                          <a:latin typeface="微软雅黑" pitchFamily="34" charset="-122"/>
                          <a:ea typeface="微软雅黑" pitchFamily="34" charset="-122"/>
                        </a:rPr>
                        <a:t>100 m</a:t>
                      </a:r>
                      <a:endParaRPr lang="zh-CN" sz="1400" b="1" dirty="0">
                        <a:solidFill>
                          <a:schemeClr val="tx1"/>
                        </a:solidFill>
                        <a:effectLst/>
                        <a:latin typeface="微软雅黑" pitchFamily="34" charset="-122"/>
                        <a:ea typeface="微软雅黑" pitchFamily="34" charset="-122"/>
                      </a:endParaRPr>
                    </a:p>
                  </a:txBody>
                  <a:tcPr marL="42953" marR="429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lnSpc>
                          <a:spcPct val="100000"/>
                        </a:lnSpc>
                        <a:spcAft>
                          <a:spcPts val="0"/>
                        </a:spcAft>
                        <a:tabLst>
                          <a:tab pos="1752600" algn="l"/>
                        </a:tabLst>
                      </a:pPr>
                      <a:r>
                        <a:rPr lang="zh-CN" sz="1400" b="1" dirty="0">
                          <a:effectLst/>
                          <a:latin typeface="微软雅黑" pitchFamily="34" charset="-122"/>
                          <a:ea typeface="微软雅黑" pitchFamily="34" charset="-122"/>
                        </a:rPr>
                        <a:t>使用</a:t>
                      </a:r>
                      <a:r>
                        <a:rPr lang="en-US" altLang="zh-CN" sz="1400" b="1" dirty="0">
                          <a:effectLst/>
                          <a:latin typeface="微软雅黑" pitchFamily="34" charset="-122"/>
                          <a:ea typeface="微软雅黑" pitchFamily="34" charset="-122"/>
                        </a:rPr>
                        <a:t> </a:t>
                      </a:r>
                      <a:r>
                        <a:rPr lang="en-US" sz="1400" b="1" dirty="0">
                          <a:effectLst/>
                          <a:latin typeface="微软雅黑" pitchFamily="34" charset="-122"/>
                          <a:ea typeface="微软雅黑" pitchFamily="34" charset="-122"/>
                        </a:rPr>
                        <a:t>4 </a:t>
                      </a:r>
                      <a:r>
                        <a:rPr lang="zh-CN" sz="1400" b="1" dirty="0">
                          <a:effectLst/>
                          <a:latin typeface="微软雅黑" pitchFamily="34" charset="-122"/>
                          <a:ea typeface="微软雅黑" pitchFamily="34" charset="-122"/>
                        </a:rPr>
                        <a:t>对</a:t>
                      </a:r>
                      <a:r>
                        <a:rPr lang="en-US" altLang="zh-CN" sz="1400" b="1" dirty="0">
                          <a:effectLst/>
                          <a:latin typeface="微软雅黑" pitchFamily="34" charset="-122"/>
                          <a:ea typeface="微软雅黑" pitchFamily="34" charset="-122"/>
                        </a:rPr>
                        <a:t> </a:t>
                      </a:r>
                      <a:r>
                        <a:rPr lang="en-US" sz="1400" b="1" dirty="0">
                          <a:effectLst/>
                          <a:latin typeface="微软雅黑" pitchFamily="34" charset="-122"/>
                          <a:ea typeface="微软雅黑" pitchFamily="34" charset="-122"/>
                        </a:rPr>
                        <a:t>UTP 5 </a:t>
                      </a:r>
                      <a:r>
                        <a:rPr lang="zh-CN" sz="1400" b="1" dirty="0">
                          <a:effectLst/>
                          <a:latin typeface="微软雅黑" pitchFamily="34" charset="-122"/>
                          <a:ea typeface="微软雅黑" pitchFamily="34" charset="-122"/>
                        </a:rPr>
                        <a:t>类线</a:t>
                      </a:r>
                      <a:endParaRPr lang="zh-CN" sz="1400" b="1" dirty="0">
                        <a:solidFill>
                          <a:schemeClr val="tx1"/>
                        </a:solidFill>
                        <a:effectLst/>
                        <a:latin typeface="微软雅黑" pitchFamily="34" charset="-122"/>
                        <a:ea typeface="微软雅黑" pitchFamily="34" charset="-122"/>
                      </a:endParaRPr>
                    </a:p>
                  </a:txBody>
                  <a:tcPr marL="42953" marR="4295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bl>
          </a:graphicData>
        </a:graphic>
      </p:graphicFrame>
      <p:sp>
        <p:nvSpPr>
          <p:cNvPr id="32" name="矩形 31"/>
          <p:cNvSpPr/>
          <p:nvPr/>
        </p:nvSpPr>
        <p:spPr>
          <a:xfrm>
            <a:off x="3205161" y="1969763"/>
            <a:ext cx="2723824" cy="369332"/>
          </a:xfrm>
          <a:prstGeom prst="rect">
            <a:avLst/>
          </a:prstGeom>
        </p:spPr>
        <p:txBody>
          <a:bodyPr wrap="none">
            <a:spAutoFit/>
          </a:bodyPr>
          <a:lstStyle/>
          <a:p>
            <a:pPr lvl="0" algn="ctr" fontAlgn="base">
              <a:spcBef>
                <a:spcPct val="0"/>
              </a:spcBef>
              <a:spcAft>
                <a:spcPct val="0"/>
              </a:spcAft>
              <a:tabLst>
                <a:tab pos="1752600" algn="l"/>
              </a:tabLst>
            </a:pPr>
            <a:r>
              <a:rPr lang="zh-CN" altLang="zh-CN" b="1" dirty="0">
                <a:solidFill>
                  <a:srgbClr val="000099"/>
                </a:solidFill>
                <a:latin typeface="微软雅黑" pitchFamily="34" charset="-122"/>
                <a:ea typeface="微软雅黑" pitchFamily="34" charset="-122"/>
                <a:cs typeface="Times New Roman" pitchFamily="18" charset="0"/>
              </a:rPr>
              <a:t>吉比特以太网物理层标准</a:t>
            </a:r>
            <a:endParaRPr lang="zh-CN" altLang="zh-CN" b="1" dirty="0">
              <a:solidFill>
                <a:srgbClr val="000099"/>
              </a:solidFill>
              <a:latin typeface="微软雅黑" pitchFamily="34" charset="-122"/>
              <a:ea typeface="微软雅黑" pitchFamily="34" charset="-122"/>
            </a:endParaRPr>
          </a:p>
        </p:txBody>
      </p:sp>
      <p:sp>
        <p:nvSpPr>
          <p:cNvPr id="2" name="灯片编号占位符 1">
            <a:extLst>
              <a:ext uri="{FF2B5EF4-FFF2-40B4-BE49-F238E27FC236}">
                <a16:creationId xmlns:a16="http://schemas.microsoft.com/office/drawing/2014/main" id="{45DC4C65-200A-422F-BCD2-921DC157B80B}"/>
              </a:ext>
            </a:extLst>
          </p:cNvPr>
          <p:cNvSpPr>
            <a:spLocks noGrp="1"/>
          </p:cNvSpPr>
          <p:nvPr>
            <p:ph type="sldNum" sz="quarter" idx="12"/>
          </p:nvPr>
        </p:nvSpPr>
        <p:spPr/>
        <p:txBody>
          <a:bodyPr/>
          <a:lstStyle/>
          <a:p>
            <a:fld id="{C485880C-E2C3-4DAB-AE74-D9BE691626AC}" type="slidenum">
              <a:rPr lang="zh-CN" altLang="en-US" smtClean="0"/>
              <a:pPr/>
              <a:t>142</a:t>
            </a:fld>
            <a:endParaRPr lang="zh-CN" altLang="en-US"/>
          </a:p>
        </p:txBody>
      </p:sp>
    </p:spTree>
    <p:extLst>
      <p:ext uri="{BB962C8B-B14F-4D97-AF65-F5344CB8AC3E}">
        <p14:creationId xmlns:p14="http://schemas.microsoft.com/office/powerpoint/2010/main" val="3258941920"/>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46"/>
          <p:cNvSpPr>
            <a:spLocks noChangeArrowheads="1"/>
          </p:cNvSpPr>
          <p:nvPr/>
        </p:nvSpPr>
        <p:spPr bwMode="auto">
          <a:xfrm>
            <a:off x="502919" y="1007305"/>
            <a:ext cx="8129015" cy="22082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半双工时采用 </a:t>
            </a:r>
            <a:r>
              <a:rPr lang="en-US" altLang="zh-CN" sz="2000" b="1" dirty="0">
                <a:latin typeface="微软雅黑" pitchFamily="34" charset="-122"/>
                <a:ea typeface="微软雅黑" pitchFamily="34" charset="-122"/>
              </a:rPr>
              <a:t>CSMA/CD</a:t>
            </a:r>
            <a:r>
              <a:rPr lang="zh-CN" altLang="en-US" sz="2000" b="1" dirty="0">
                <a:latin typeface="微软雅黑" pitchFamily="34" charset="-122"/>
                <a:ea typeface="微软雅黑" pitchFamily="34" charset="-122"/>
              </a:rPr>
              <a:t>，必须进行碰撞检测。</a:t>
            </a: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为保持 </a:t>
            </a:r>
            <a:r>
              <a:rPr lang="en-US" altLang="zh-CN" sz="2000" b="1" dirty="0">
                <a:latin typeface="微软雅黑" pitchFamily="34" charset="-122"/>
                <a:ea typeface="微软雅黑" pitchFamily="34" charset="-122"/>
              </a:rPr>
              <a:t>64 </a:t>
            </a:r>
            <a:r>
              <a:rPr lang="zh-CN" altLang="en-US" sz="2000" b="1" dirty="0">
                <a:latin typeface="微软雅黑" pitchFamily="34" charset="-122"/>
                <a:ea typeface="微软雅黑" pitchFamily="34" charset="-122"/>
              </a:rPr>
              <a:t>字节最小帧长度，以及 </a:t>
            </a:r>
            <a:r>
              <a:rPr lang="en-US" altLang="zh-CN" sz="2000" b="1" dirty="0">
                <a:latin typeface="微软雅黑" pitchFamily="34" charset="-122"/>
                <a:ea typeface="微软雅黑" pitchFamily="34" charset="-122"/>
              </a:rPr>
              <a:t>100 </a:t>
            </a:r>
            <a:r>
              <a:rPr lang="zh-CN" altLang="en-US" sz="2000" b="1" dirty="0">
                <a:latin typeface="微软雅黑" pitchFamily="34" charset="-122"/>
                <a:ea typeface="微软雅黑" pitchFamily="34" charset="-122"/>
              </a:rPr>
              <a:t>米的网段的最大长度，增加了 </a:t>
            </a:r>
            <a:r>
              <a:rPr lang="en-US" altLang="zh-CN" sz="2000" b="1" dirty="0">
                <a:latin typeface="微软雅黑" pitchFamily="34" charset="-122"/>
                <a:ea typeface="微软雅黑" pitchFamily="34" charset="-122"/>
              </a:rPr>
              <a:t>2 </a:t>
            </a:r>
            <a:r>
              <a:rPr lang="zh-CN" altLang="en-US" sz="2000" b="1" dirty="0">
                <a:latin typeface="微软雅黑" pitchFamily="34" charset="-122"/>
                <a:ea typeface="微软雅黑" pitchFamily="34" charset="-122"/>
              </a:rPr>
              <a:t>个功能：</a:t>
            </a:r>
          </a:p>
          <a:p>
            <a:pPr marL="715963" indent="-342900" eaLnBrk="0" hangingPunct="0">
              <a:lnSpc>
                <a:spcPts val="3300"/>
              </a:lnSpc>
              <a:buClr>
                <a:srgbClr val="7030A0"/>
              </a:buClr>
              <a:buFont typeface="+mj-lt"/>
              <a:buAutoNum type="arabicPeriod"/>
            </a:pPr>
            <a:r>
              <a:rPr lang="zh-CN" altLang="en-US" sz="2000" b="1" dirty="0">
                <a:solidFill>
                  <a:srgbClr val="0000FF"/>
                </a:solidFill>
                <a:latin typeface="微软雅黑" pitchFamily="34" charset="-122"/>
                <a:ea typeface="微软雅黑" pitchFamily="34" charset="-122"/>
              </a:rPr>
              <a:t>载波延伸</a:t>
            </a:r>
            <a:r>
              <a:rPr lang="zh-CN" altLang="en-US" sz="2000" b="1" dirty="0">
                <a:latin typeface="微软雅黑" pitchFamily="34" charset="-122"/>
                <a:ea typeface="微软雅黑" pitchFamily="34" charset="-122"/>
              </a:rPr>
              <a:t> </a:t>
            </a:r>
            <a:r>
              <a:rPr lang="en-US" altLang="zh-CN" sz="2000" b="1" dirty="0">
                <a:latin typeface="微软雅黑" pitchFamily="34" charset="-122"/>
                <a:ea typeface="微软雅黑" pitchFamily="34" charset="-122"/>
              </a:rPr>
              <a:t>(carrier extension)</a:t>
            </a:r>
          </a:p>
          <a:p>
            <a:pPr marL="715963" indent="-342900" eaLnBrk="0" hangingPunct="0">
              <a:lnSpc>
                <a:spcPts val="3300"/>
              </a:lnSpc>
              <a:buClr>
                <a:srgbClr val="7030A0"/>
              </a:buClr>
              <a:buFont typeface="+mj-lt"/>
              <a:buAutoNum type="arabicPeriod"/>
            </a:pPr>
            <a:r>
              <a:rPr lang="zh-CN" altLang="en-US" sz="2000" b="1" dirty="0">
                <a:solidFill>
                  <a:srgbClr val="0000FF"/>
                </a:solidFill>
                <a:latin typeface="微软雅黑" pitchFamily="34" charset="-122"/>
                <a:ea typeface="微软雅黑" pitchFamily="34" charset="-122"/>
              </a:rPr>
              <a:t>分组突发 </a:t>
            </a:r>
            <a:r>
              <a:rPr lang="en-US" altLang="zh-CN" sz="2000" b="1" dirty="0">
                <a:latin typeface="微软雅黑" pitchFamily="34" charset="-122"/>
                <a:ea typeface="微软雅黑" pitchFamily="34" charset="-122"/>
              </a:rPr>
              <a:t>(packet bursting)</a:t>
            </a:r>
          </a:p>
        </p:txBody>
      </p:sp>
      <p:sp>
        <p:nvSpPr>
          <p:cNvPr id="37" name="AutoShape 5"/>
          <p:cNvSpPr>
            <a:spLocks noChangeArrowheads="1"/>
          </p:cNvSpPr>
          <p:nvPr/>
        </p:nvSpPr>
        <p:spPr bwMode="auto">
          <a:xfrm>
            <a:off x="502919" y="645820"/>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 name="Rectangle 6"/>
          <p:cNvSpPr>
            <a:spLocks noChangeArrowheads="1"/>
          </p:cNvSpPr>
          <p:nvPr/>
        </p:nvSpPr>
        <p:spPr bwMode="auto">
          <a:xfrm>
            <a:off x="2679377" y="622730"/>
            <a:ext cx="377539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半双工方式工作的吉比特以太网</a:t>
            </a:r>
            <a:endParaRPr lang="fr-FR" altLang="zh-CN" sz="2000" b="1" dirty="0">
              <a:solidFill>
                <a:schemeClr val="bg1"/>
              </a:solidFill>
              <a:latin typeface="微软雅黑" pitchFamily="34" charset="-122"/>
              <a:ea typeface="微软雅黑" pitchFamily="34" charset="-122"/>
            </a:endParaRPr>
          </a:p>
        </p:txBody>
      </p:sp>
      <p:sp>
        <p:nvSpPr>
          <p:cNvPr id="2" name="矩形 1"/>
          <p:cNvSpPr/>
          <p:nvPr/>
        </p:nvSpPr>
        <p:spPr>
          <a:xfrm>
            <a:off x="612000" y="3356903"/>
            <a:ext cx="7874700" cy="525886"/>
          </a:xfrm>
          <a:prstGeom prst="rect">
            <a:avLst/>
          </a:prstGeom>
          <a:solidFill>
            <a:srgbClr val="FFC000"/>
          </a:solidFill>
          <a:ln>
            <a:noFill/>
          </a:ln>
        </p:spPr>
        <p:style>
          <a:lnRef idx="1">
            <a:schemeClr val="accent6"/>
          </a:lnRef>
          <a:fillRef idx="3">
            <a:schemeClr val="accent6"/>
          </a:fillRef>
          <a:effectRef idx="2">
            <a:schemeClr val="accent6"/>
          </a:effectRef>
          <a:fontRef idx="minor">
            <a:schemeClr val="lt1"/>
          </a:fontRef>
        </p:style>
        <p:txBody>
          <a:bodyPr wrap="square" tIns="108000" bIns="108000">
            <a:spAutoFit/>
          </a:bodyPr>
          <a:lstStyle/>
          <a:p>
            <a:r>
              <a:rPr lang="zh-CN" altLang="en-US" sz="2000" b="1" dirty="0">
                <a:solidFill>
                  <a:srgbClr val="000099"/>
                </a:solidFill>
                <a:latin typeface="微软雅黑" panose="020B0503020204020204" pitchFamily="34" charset="-122"/>
                <a:ea typeface="微软雅黑" panose="020B0503020204020204" pitchFamily="34" charset="-122"/>
              </a:rPr>
              <a:t>注意：全双工方式工作的吉比特以太网不使用载波延伸和分组突发。</a:t>
            </a:r>
          </a:p>
        </p:txBody>
      </p:sp>
      <p:sp>
        <p:nvSpPr>
          <p:cNvPr id="3" name="灯片编号占位符 2">
            <a:extLst>
              <a:ext uri="{FF2B5EF4-FFF2-40B4-BE49-F238E27FC236}">
                <a16:creationId xmlns:a16="http://schemas.microsoft.com/office/drawing/2014/main" id="{12DC9999-059B-43DF-AB9D-04F1F859879E}"/>
              </a:ext>
            </a:extLst>
          </p:cNvPr>
          <p:cNvSpPr>
            <a:spLocks noGrp="1"/>
          </p:cNvSpPr>
          <p:nvPr>
            <p:ph type="sldNum" sz="quarter" idx="12"/>
          </p:nvPr>
        </p:nvSpPr>
        <p:spPr/>
        <p:txBody>
          <a:bodyPr/>
          <a:lstStyle/>
          <a:p>
            <a:fld id="{C485880C-E2C3-4DAB-AE74-D9BE691626AC}" type="slidenum">
              <a:rPr lang="zh-CN" altLang="en-US" smtClean="0"/>
              <a:pPr/>
              <a:t>143</a:t>
            </a:fld>
            <a:endParaRPr lang="zh-CN" altLang="en-US"/>
          </a:p>
        </p:txBody>
      </p:sp>
    </p:spTree>
    <p:extLst>
      <p:ext uri="{BB962C8B-B14F-4D97-AF65-F5344CB8AC3E}">
        <p14:creationId xmlns:p14="http://schemas.microsoft.com/office/powerpoint/2010/main" val="3098884290"/>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圆角矩形 38"/>
          <p:cNvSpPr/>
          <p:nvPr/>
        </p:nvSpPr>
        <p:spPr>
          <a:xfrm>
            <a:off x="1016000" y="1976038"/>
            <a:ext cx="7333672" cy="1653853"/>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7" name="AutoShape 5"/>
          <p:cNvSpPr>
            <a:spLocks noChangeArrowheads="1"/>
          </p:cNvSpPr>
          <p:nvPr/>
        </p:nvSpPr>
        <p:spPr bwMode="auto">
          <a:xfrm>
            <a:off x="502919" y="641941"/>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 name="Rectangle 6"/>
          <p:cNvSpPr>
            <a:spLocks noChangeArrowheads="1"/>
          </p:cNvSpPr>
          <p:nvPr/>
        </p:nvSpPr>
        <p:spPr bwMode="auto">
          <a:xfrm>
            <a:off x="3961780" y="618851"/>
            <a:ext cx="121058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载波延伸</a:t>
            </a:r>
            <a:endParaRPr lang="fr-FR" altLang="zh-CN" sz="2000" b="1" dirty="0">
              <a:solidFill>
                <a:schemeClr val="bg1"/>
              </a:solidFill>
              <a:latin typeface="微软雅黑" pitchFamily="34" charset="-122"/>
              <a:ea typeface="微软雅黑" pitchFamily="34" charset="-122"/>
            </a:endParaRPr>
          </a:p>
        </p:txBody>
      </p:sp>
      <p:grpSp>
        <p:nvGrpSpPr>
          <p:cNvPr id="33" name="组合 32"/>
          <p:cNvGrpSpPr/>
          <p:nvPr/>
        </p:nvGrpSpPr>
        <p:grpSpPr>
          <a:xfrm>
            <a:off x="2367718" y="2212021"/>
            <a:ext cx="4904531" cy="1177485"/>
            <a:chOff x="2431726" y="3078780"/>
            <a:chExt cx="4904531" cy="1177485"/>
          </a:xfrm>
        </p:grpSpPr>
        <p:sp>
          <p:nvSpPr>
            <p:cNvPr id="41" name="Line 5"/>
            <p:cNvSpPr>
              <a:spLocks noChangeShapeType="1"/>
            </p:cNvSpPr>
            <p:nvPr/>
          </p:nvSpPr>
          <p:spPr bwMode="auto">
            <a:xfrm>
              <a:off x="2476852" y="4116315"/>
              <a:ext cx="4859405" cy="0"/>
            </a:xfrm>
            <a:prstGeom prst="line">
              <a:avLst/>
            </a:prstGeom>
            <a:noFill/>
            <a:ln w="19050">
              <a:solidFill>
                <a:srgbClr val="333399"/>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00" b="1">
                <a:solidFill>
                  <a:srgbClr val="000099"/>
                </a:solidFill>
                <a:latin typeface="微软雅黑" pitchFamily="34" charset="-122"/>
                <a:ea typeface="微软雅黑" pitchFamily="34" charset="-122"/>
              </a:endParaRPr>
            </a:p>
          </p:txBody>
        </p:sp>
        <p:sp>
          <p:nvSpPr>
            <p:cNvPr id="42" name="Line 6"/>
            <p:cNvSpPr>
              <a:spLocks noChangeShapeType="1"/>
            </p:cNvSpPr>
            <p:nvPr/>
          </p:nvSpPr>
          <p:spPr bwMode="auto">
            <a:xfrm>
              <a:off x="2471648" y="3103759"/>
              <a:ext cx="0" cy="36739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00" b="1">
                <a:solidFill>
                  <a:srgbClr val="000099"/>
                </a:solidFill>
                <a:latin typeface="微软雅黑" pitchFamily="34" charset="-122"/>
                <a:ea typeface="微软雅黑" pitchFamily="34" charset="-122"/>
              </a:endParaRPr>
            </a:p>
          </p:txBody>
        </p:sp>
        <p:sp>
          <p:nvSpPr>
            <p:cNvPr id="43" name="Rectangle 7"/>
            <p:cNvSpPr>
              <a:spLocks noChangeArrowheads="1"/>
            </p:cNvSpPr>
            <p:nvPr/>
          </p:nvSpPr>
          <p:spPr bwMode="auto">
            <a:xfrm>
              <a:off x="2471648" y="3082943"/>
              <a:ext cx="4864609" cy="377804"/>
            </a:xfrm>
            <a:prstGeom prst="rect">
              <a:avLst/>
            </a:prstGeom>
            <a:solidFill>
              <a:srgbClr val="0000FF"/>
            </a:solidFill>
            <a:ln w="19050">
              <a:solidFill>
                <a:schemeClr val="tx1"/>
              </a:solidFill>
              <a:miter lim="800000"/>
              <a:headEnd/>
              <a:tailEnd/>
            </a:ln>
            <a:effectLst/>
          </p:spPr>
          <p:txBody>
            <a:bodyPr wrap="none" anchor="ctr"/>
            <a:lstStyle/>
            <a:p>
              <a:endParaRPr lang="zh-CN" altLang="en-US" sz="1300" b="1">
                <a:solidFill>
                  <a:srgbClr val="000099"/>
                </a:solidFill>
                <a:latin typeface="微软雅黑" pitchFamily="34" charset="-122"/>
                <a:ea typeface="微软雅黑" pitchFamily="34" charset="-122"/>
              </a:endParaRPr>
            </a:p>
          </p:txBody>
        </p:sp>
        <p:sp>
          <p:nvSpPr>
            <p:cNvPr id="44" name="Line 8"/>
            <p:cNvSpPr>
              <a:spLocks noChangeShapeType="1"/>
            </p:cNvSpPr>
            <p:nvPr/>
          </p:nvSpPr>
          <p:spPr bwMode="auto">
            <a:xfrm>
              <a:off x="3291783" y="3082943"/>
              <a:ext cx="0" cy="37780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00" b="1">
                <a:solidFill>
                  <a:srgbClr val="000099"/>
                </a:solidFill>
                <a:latin typeface="微软雅黑" pitchFamily="34" charset="-122"/>
                <a:ea typeface="微软雅黑" pitchFamily="34" charset="-122"/>
              </a:endParaRPr>
            </a:p>
          </p:txBody>
        </p:sp>
        <p:sp>
          <p:nvSpPr>
            <p:cNvPr id="45" name="Line 9"/>
            <p:cNvSpPr>
              <a:spLocks noChangeShapeType="1"/>
            </p:cNvSpPr>
            <p:nvPr/>
          </p:nvSpPr>
          <p:spPr bwMode="auto">
            <a:xfrm>
              <a:off x="4111918" y="3082943"/>
              <a:ext cx="0" cy="37780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00" b="1">
                <a:solidFill>
                  <a:srgbClr val="000099"/>
                </a:solidFill>
                <a:latin typeface="微软雅黑" pitchFamily="34" charset="-122"/>
                <a:ea typeface="微软雅黑" pitchFamily="34" charset="-122"/>
              </a:endParaRPr>
            </a:p>
          </p:txBody>
        </p:sp>
        <p:sp>
          <p:nvSpPr>
            <p:cNvPr id="46" name="Line 10"/>
            <p:cNvSpPr>
              <a:spLocks noChangeShapeType="1"/>
            </p:cNvSpPr>
            <p:nvPr/>
          </p:nvSpPr>
          <p:spPr bwMode="auto">
            <a:xfrm>
              <a:off x="4931012" y="3082943"/>
              <a:ext cx="0" cy="37780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00" b="1">
                <a:solidFill>
                  <a:srgbClr val="000099"/>
                </a:solidFill>
                <a:latin typeface="微软雅黑" pitchFamily="34" charset="-122"/>
                <a:ea typeface="微软雅黑" pitchFamily="34" charset="-122"/>
              </a:endParaRPr>
            </a:p>
          </p:txBody>
        </p:sp>
        <p:sp>
          <p:nvSpPr>
            <p:cNvPr id="47" name="Line 11"/>
            <p:cNvSpPr>
              <a:spLocks noChangeShapeType="1"/>
            </p:cNvSpPr>
            <p:nvPr/>
          </p:nvSpPr>
          <p:spPr bwMode="auto">
            <a:xfrm>
              <a:off x="5752189" y="3082943"/>
              <a:ext cx="0" cy="37780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00" b="1">
                <a:solidFill>
                  <a:srgbClr val="000099"/>
                </a:solidFill>
                <a:latin typeface="微软雅黑" pitchFamily="34" charset="-122"/>
                <a:ea typeface="微软雅黑" pitchFamily="34" charset="-122"/>
              </a:endParaRPr>
            </a:p>
          </p:txBody>
        </p:sp>
        <p:sp>
          <p:nvSpPr>
            <p:cNvPr id="48" name="Rectangle 12"/>
            <p:cNvSpPr>
              <a:spLocks noChangeArrowheads="1"/>
            </p:cNvSpPr>
            <p:nvPr/>
          </p:nvSpPr>
          <p:spPr bwMode="auto">
            <a:xfrm>
              <a:off x="2431726" y="3115430"/>
              <a:ext cx="900890"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lang="zh-CN" altLang="en-US" sz="1400" b="1" dirty="0">
                  <a:solidFill>
                    <a:schemeClr val="bg1"/>
                  </a:solidFill>
                  <a:latin typeface="微软雅黑" pitchFamily="34" charset="-122"/>
                  <a:ea typeface="微软雅黑" pitchFamily="34" charset="-122"/>
                </a:rPr>
                <a:t>目地地址</a:t>
              </a:r>
            </a:p>
          </p:txBody>
        </p:sp>
        <p:sp>
          <p:nvSpPr>
            <p:cNvPr id="49" name="Rectangle 13"/>
            <p:cNvSpPr>
              <a:spLocks noChangeArrowheads="1"/>
            </p:cNvSpPr>
            <p:nvPr/>
          </p:nvSpPr>
          <p:spPr bwMode="auto">
            <a:xfrm>
              <a:off x="3377666" y="3115430"/>
              <a:ext cx="721352"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lang="zh-CN" altLang="en-US" sz="1400" b="1">
                  <a:solidFill>
                    <a:schemeClr val="bg1"/>
                  </a:solidFill>
                  <a:latin typeface="微软雅黑" pitchFamily="34" charset="-122"/>
                  <a:ea typeface="微软雅黑" pitchFamily="34" charset="-122"/>
                </a:rPr>
                <a:t>源地址</a:t>
              </a:r>
            </a:p>
          </p:txBody>
        </p:sp>
        <p:sp>
          <p:nvSpPr>
            <p:cNvPr id="50" name="Rectangle 14"/>
            <p:cNvSpPr>
              <a:spLocks noChangeArrowheads="1"/>
            </p:cNvSpPr>
            <p:nvPr/>
          </p:nvSpPr>
          <p:spPr bwMode="auto">
            <a:xfrm>
              <a:off x="4086716" y="3115430"/>
              <a:ext cx="900890"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lang="zh-CN" altLang="en-US" sz="1400" b="1" dirty="0">
                  <a:solidFill>
                    <a:schemeClr val="bg1"/>
                  </a:solidFill>
                  <a:latin typeface="微软雅黑" pitchFamily="34" charset="-122"/>
                  <a:ea typeface="微软雅黑" pitchFamily="34" charset="-122"/>
                </a:rPr>
                <a:t>数据长度</a:t>
              </a:r>
            </a:p>
          </p:txBody>
        </p:sp>
        <p:sp>
          <p:nvSpPr>
            <p:cNvPr id="51" name="Rectangle 15"/>
            <p:cNvSpPr>
              <a:spLocks noChangeArrowheads="1"/>
            </p:cNvSpPr>
            <p:nvPr/>
          </p:nvSpPr>
          <p:spPr bwMode="auto">
            <a:xfrm>
              <a:off x="5002993" y="3115430"/>
              <a:ext cx="753412"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lang="zh-CN" altLang="en-US" sz="1400" b="1" dirty="0">
                  <a:solidFill>
                    <a:schemeClr val="bg1"/>
                  </a:solidFill>
                  <a:latin typeface="微软雅黑" pitchFamily="34" charset="-122"/>
                  <a:ea typeface="微软雅黑" pitchFamily="34" charset="-122"/>
                </a:rPr>
                <a:t>数    据</a:t>
              </a:r>
            </a:p>
          </p:txBody>
        </p:sp>
        <p:sp>
          <p:nvSpPr>
            <p:cNvPr id="52" name="Rectangle 16"/>
            <p:cNvSpPr>
              <a:spLocks noChangeArrowheads="1"/>
            </p:cNvSpPr>
            <p:nvPr/>
          </p:nvSpPr>
          <p:spPr bwMode="auto">
            <a:xfrm>
              <a:off x="5749294" y="3115430"/>
              <a:ext cx="511359"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lang="en-US" altLang="zh-CN" sz="1400" b="1">
                  <a:solidFill>
                    <a:schemeClr val="bg1"/>
                  </a:solidFill>
                  <a:latin typeface="微软雅黑" pitchFamily="34" charset="-122"/>
                  <a:ea typeface="微软雅黑" pitchFamily="34" charset="-122"/>
                </a:rPr>
                <a:t>FCS</a:t>
              </a:r>
            </a:p>
          </p:txBody>
        </p:sp>
        <p:sp>
          <p:nvSpPr>
            <p:cNvPr id="53" name="Line 17"/>
            <p:cNvSpPr>
              <a:spLocks noChangeShapeType="1"/>
            </p:cNvSpPr>
            <p:nvPr/>
          </p:nvSpPr>
          <p:spPr bwMode="auto">
            <a:xfrm>
              <a:off x="2472688" y="3679325"/>
              <a:ext cx="3770749" cy="0"/>
            </a:xfrm>
            <a:prstGeom prst="line">
              <a:avLst/>
            </a:prstGeom>
            <a:noFill/>
            <a:ln w="19050">
              <a:solidFill>
                <a:srgbClr val="333399"/>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00" b="1">
                <a:solidFill>
                  <a:srgbClr val="000099"/>
                </a:solidFill>
                <a:latin typeface="微软雅黑" pitchFamily="34" charset="-122"/>
                <a:ea typeface="微软雅黑" pitchFamily="34" charset="-122"/>
              </a:endParaRPr>
            </a:p>
          </p:txBody>
        </p:sp>
        <p:sp>
          <p:nvSpPr>
            <p:cNvPr id="54" name="Rectangle 18"/>
            <p:cNvSpPr>
              <a:spLocks noChangeArrowheads="1"/>
            </p:cNvSpPr>
            <p:nvPr/>
          </p:nvSpPr>
          <p:spPr bwMode="auto">
            <a:xfrm>
              <a:off x="3346944" y="3538041"/>
              <a:ext cx="2286396" cy="289823"/>
            </a:xfrm>
            <a:prstGeom prst="rect">
              <a:avLst/>
            </a:prstGeom>
            <a:solidFill>
              <a:srgbClr val="C3E3F9"/>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lang="en-US" altLang="zh-CN" sz="1300" b="1" dirty="0">
                  <a:solidFill>
                    <a:srgbClr val="0000FF"/>
                  </a:solidFill>
                  <a:latin typeface="微软雅黑" pitchFamily="34" charset="-122"/>
                  <a:ea typeface="微软雅黑" pitchFamily="34" charset="-122"/>
                </a:rPr>
                <a:t>MAC </a:t>
              </a:r>
              <a:r>
                <a:rPr lang="zh-CN" altLang="en-US" sz="1300" b="1" dirty="0">
                  <a:solidFill>
                    <a:srgbClr val="0000FF"/>
                  </a:solidFill>
                  <a:latin typeface="微软雅黑" pitchFamily="34" charset="-122"/>
                  <a:ea typeface="微软雅黑" pitchFamily="34" charset="-122"/>
                </a:rPr>
                <a:t>帧的最小值 = 64 字节</a:t>
              </a:r>
            </a:p>
          </p:txBody>
        </p:sp>
        <p:sp>
          <p:nvSpPr>
            <p:cNvPr id="55" name="Line 19"/>
            <p:cNvSpPr>
              <a:spLocks noChangeShapeType="1"/>
            </p:cNvSpPr>
            <p:nvPr/>
          </p:nvSpPr>
          <p:spPr bwMode="auto">
            <a:xfrm>
              <a:off x="2472688" y="3535959"/>
              <a:ext cx="0" cy="72030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00" b="1">
                <a:solidFill>
                  <a:srgbClr val="000099"/>
                </a:solidFill>
                <a:latin typeface="微软雅黑" pitchFamily="34" charset="-122"/>
                <a:ea typeface="微软雅黑" pitchFamily="34" charset="-122"/>
              </a:endParaRPr>
            </a:p>
          </p:txBody>
        </p:sp>
        <p:sp>
          <p:nvSpPr>
            <p:cNvPr id="56" name="Line 20"/>
            <p:cNvSpPr>
              <a:spLocks noChangeShapeType="1"/>
            </p:cNvSpPr>
            <p:nvPr/>
          </p:nvSpPr>
          <p:spPr bwMode="auto">
            <a:xfrm>
              <a:off x="6243437" y="3535959"/>
              <a:ext cx="0" cy="251869"/>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00" b="1">
                <a:solidFill>
                  <a:srgbClr val="000099"/>
                </a:solidFill>
                <a:latin typeface="微软雅黑" pitchFamily="34" charset="-122"/>
                <a:ea typeface="微软雅黑" pitchFamily="34" charset="-122"/>
              </a:endParaRPr>
            </a:p>
          </p:txBody>
        </p:sp>
        <p:sp>
          <p:nvSpPr>
            <p:cNvPr id="57" name="Line 21"/>
            <p:cNvSpPr>
              <a:spLocks noChangeShapeType="1"/>
            </p:cNvSpPr>
            <p:nvPr/>
          </p:nvSpPr>
          <p:spPr bwMode="auto">
            <a:xfrm>
              <a:off x="6243437" y="3078780"/>
              <a:ext cx="0" cy="37780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00" b="1">
                <a:solidFill>
                  <a:srgbClr val="000099"/>
                </a:solidFill>
                <a:latin typeface="微软雅黑" pitchFamily="34" charset="-122"/>
                <a:ea typeface="微软雅黑" pitchFamily="34" charset="-122"/>
              </a:endParaRPr>
            </a:p>
          </p:txBody>
        </p:sp>
        <p:sp>
          <p:nvSpPr>
            <p:cNvPr id="58" name="Rectangle 22"/>
            <p:cNvSpPr>
              <a:spLocks noChangeArrowheads="1"/>
            </p:cNvSpPr>
            <p:nvPr/>
          </p:nvSpPr>
          <p:spPr bwMode="auto">
            <a:xfrm>
              <a:off x="6243437" y="3090229"/>
              <a:ext cx="1083452" cy="360110"/>
            </a:xfrm>
            <a:prstGeom prst="rect">
              <a:avLst/>
            </a:prstGeom>
            <a:solidFill>
              <a:srgbClr val="00FF99"/>
            </a:solidFill>
            <a:ln w="9525">
              <a:solidFill>
                <a:schemeClr val="tx1"/>
              </a:solidFill>
              <a:miter lim="800000"/>
              <a:headEnd/>
              <a:tailEnd/>
            </a:ln>
            <a:effectLst/>
            <a:extLst/>
          </p:spPr>
          <p:txBody>
            <a:bodyPr wrap="none" anchor="ctr"/>
            <a:lstStyle/>
            <a:p>
              <a:endParaRPr lang="zh-CN" altLang="en-US" sz="1300" b="1">
                <a:solidFill>
                  <a:srgbClr val="000099"/>
                </a:solidFill>
                <a:latin typeface="微软雅黑" pitchFamily="34" charset="-122"/>
                <a:ea typeface="微软雅黑" pitchFamily="34" charset="-122"/>
              </a:endParaRPr>
            </a:p>
          </p:txBody>
        </p:sp>
        <p:sp>
          <p:nvSpPr>
            <p:cNvPr id="59" name="Rectangle 23"/>
            <p:cNvSpPr>
              <a:spLocks noChangeArrowheads="1"/>
            </p:cNvSpPr>
            <p:nvPr/>
          </p:nvSpPr>
          <p:spPr bwMode="auto">
            <a:xfrm>
              <a:off x="6378144" y="3115430"/>
              <a:ext cx="900890" cy="3052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lang="zh-CN" altLang="en-US" sz="1400" b="1" dirty="0">
                  <a:latin typeface="微软雅黑" pitchFamily="34" charset="-122"/>
                  <a:ea typeface="微软雅黑" pitchFamily="34" charset="-122"/>
                </a:rPr>
                <a:t>载波延伸</a:t>
              </a:r>
            </a:p>
          </p:txBody>
        </p:sp>
        <p:sp>
          <p:nvSpPr>
            <p:cNvPr id="60" name="Rectangle 27"/>
            <p:cNvSpPr>
              <a:spLocks noChangeArrowheads="1"/>
            </p:cNvSpPr>
            <p:nvPr/>
          </p:nvSpPr>
          <p:spPr bwMode="auto">
            <a:xfrm>
              <a:off x="2849321" y="3966442"/>
              <a:ext cx="4331828" cy="289823"/>
            </a:xfrm>
            <a:prstGeom prst="rect">
              <a:avLst/>
            </a:prstGeom>
            <a:solidFill>
              <a:srgbClr val="C3E3F9"/>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lang="zh-CN" altLang="en-US" sz="1300" b="1" dirty="0">
                  <a:solidFill>
                    <a:srgbClr val="0000FF"/>
                  </a:solidFill>
                  <a:latin typeface="微软雅黑" pitchFamily="34" charset="-122"/>
                  <a:ea typeface="微软雅黑" pitchFamily="34" charset="-122"/>
                </a:rPr>
                <a:t>加上</a:t>
              </a:r>
              <a:r>
                <a:rPr lang="zh-CN" altLang="en-US" sz="1300" b="1" dirty="0">
                  <a:solidFill>
                    <a:srgbClr val="0000FF"/>
                  </a:solidFill>
                  <a:latin typeface="微软雅黑" pitchFamily="34" charset="-122"/>
                  <a:ea typeface="微软雅黑" pitchFamily="34" charset="-122"/>
                  <a:sym typeface="Symbol" pitchFamily="18" charset="2"/>
                </a:rPr>
                <a:t>载波延伸使 </a:t>
              </a:r>
              <a:r>
                <a:rPr lang="en-US" altLang="zh-CN" sz="1300" b="1" dirty="0">
                  <a:solidFill>
                    <a:srgbClr val="0000FF"/>
                  </a:solidFill>
                  <a:latin typeface="微软雅黑" pitchFamily="34" charset="-122"/>
                  <a:ea typeface="微软雅黑" pitchFamily="34" charset="-122"/>
                  <a:sym typeface="Symbol" pitchFamily="18" charset="2"/>
                </a:rPr>
                <a:t>MAC </a:t>
              </a:r>
              <a:r>
                <a:rPr lang="zh-CN" altLang="en-US" sz="1300" b="1" dirty="0">
                  <a:solidFill>
                    <a:srgbClr val="0000FF"/>
                  </a:solidFill>
                  <a:latin typeface="微软雅黑" pitchFamily="34" charset="-122"/>
                  <a:ea typeface="微软雅黑" pitchFamily="34" charset="-122"/>
                  <a:sym typeface="Symbol" pitchFamily="18" charset="2"/>
                </a:rPr>
                <a:t>帧长度 = </a:t>
              </a:r>
              <a:r>
                <a:rPr lang="zh-CN" altLang="en-US" sz="1300" b="1" dirty="0">
                  <a:solidFill>
                    <a:srgbClr val="0000FF"/>
                  </a:solidFill>
                  <a:latin typeface="微软雅黑" pitchFamily="34" charset="-122"/>
                  <a:ea typeface="微软雅黑" pitchFamily="34" charset="-122"/>
                </a:rPr>
                <a:t>争用期长度 </a:t>
              </a:r>
              <a:r>
                <a:rPr lang="en-US" altLang="zh-CN" sz="1300" b="1" dirty="0">
                  <a:solidFill>
                    <a:srgbClr val="0000FF"/>
                  </a:solidFill>
                  <a:latin typeface="微软雅黑" pitchFamily="34" charset="-122"/>
                  <a:ea typeface="微软雅黑" pitchFamily="34" charset="-122"/>
                </a:rPr>
                <a:t>= </a:t>
              </a:r>
              <a:r>
                <a:rPr lang="zh-CN" altLang="en-US" sz="1300" b="1" dirty="0">
                  <a:solidFill>
                    <a:srgbClr val="0000FF"/>
                  </a:solidFill>
                  <a:latin typeface="微软雅黑" pitchFamily="34" charset="-122"/>
                  <a:ea typeface="微软雅黑" pitchFamily="34" charset="-122"/>
                </a:rPr>
                <a:t>512 字节</a:t>
              </a:r>
            </a:p>
          </p:txBody>
        </p:sp>
        <p:sp>
          <p:nvSpPr>
            <p:cNvPr id="61" name="Line 19"/>
            <p:cNvSpPr>
              <a:spLocks noChangeShapeType="1"/>
            </p:cNvSpPr>
            <p:nvPr/>
          </p:nvSpPr>
          <p:spPr bwMode="auto">
            <a:xfrm>
              <a:off x="7326753" y="3444285"/>
              <a:ext cx="136" cy="81198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00" b="1">
                <a:solidFill>
                  <a:srgbClr val="000099"/>
                </a:solidFill>
                <a:latin typeface="微软雅黑" pitchFamily="34" charset="-122"/>
                <a:ea typeface="微软雅黑" pitchFamily="34" charset="-122"/>
              </a:endParaRPr>
            </a:p>
          </p:txBody>
        </p:sp>
      </p:grpSp>
      <p:sp>
        <p:nvSpPr>
          <p:cNvPr id="2" name="矩形 1"/>
          <p:cNvSpPr/>
          <p:nvPr/>
        </p:nvSpPr>
        <p:spPr>
          <a:xfrm>
            <a:off x="1016000" y="1093659"/>
            <a:ext cx="7333672" cy="759182"/>
          </a:xfrm>
          <a:prstGeom prst="rect">
            <a:avLst/>
          </a:prstGeom>
          <a:ln>
            <a:solidFill>
              <a:srgbClr val="000099"/>
            </a:solidFill>
          </a:ln>
        </p:spPr>
        <p:style>
          <a:lnRef idx="2">
            <a:schemeClr val="accent1"/>
          </a:lnRef>
          <a:fillRef idx="1">
            <a:schemeClr val="lt1"/>
          </a:fillRef>
          <a:effectRef idx="0">
            <a:schemeClr val="accent1"/>
          </a:effectRef>
          <a:fontRef idx="minor">
            <a:schemeClr val="dk1"/>
          </a:fontRef>
        </p:style>
        <p:txBody>
          <a:bodyPr wrap="square">
            <a:spAutoFit/>
          </a:bodyPr>
          <a:lstStyle/>
          <a:p>
            <a:pPr>
              <a:lnSpc>
                <a:spcPts val="2600"/>
              </a:lnSpc>
            </a:pPr>
            <a:r>
              <a:rPr lang="zh-CN" altLang="en-US" b="1" dirty="0">
                <a:solidFill>
                  <a:srgbClr val="C00000"/>
                </a:solidFill>
                <a:latin typeface="微软雅黑" panose="020B0503020204020204" pitchFamily="34" charset="-122"/>
                <a:ea typeface="微软雅黑" panose="020B0503020204020204" pitchFamily="34" charset="-122"/>
              </a:rPr>
              <a:t>将争用时间增大为 </a:t>
            </a:r>
            <a:r>
              <a:rPr lang="en-US" altLang="zh-CN" b="1" dirty="0">
                <a:solidFill>
                  <a:srgbClr val="C00000"/>
                </a:solidFill>
                <a:latin typeface="微软雅黑" panose="020B0503020204020204" pitchFamily="34" charset="-122"/>
                <a:ea typeface="微软雅黑" panose="020B0503020204020204" pitchFamily="34" charset="-122"/>
              </a:rPr>
              <a:t>512 </a:t>
            </a:r>
            <a:r>
              <a:rPr lang="zh-CN" altLang="en-US" b="1" dirty="0">
                <a:solidFill>
                  <a:srgbClr val="C00000"/>
                </a:solidFill>
                <a:latin typeface="微软雅黑" panose="020B0503020204020204" pitchFamily="34" charset="-122"/>
                <a:ea typeface="微软雅黑" panose="020B0503020204020204" pitchFamily="34" charset="-122"/>
              </a:rPr>
              <a:t>字节。</a:t>
            </a:r>
            <a:r>
              <a:rPr lang="zh-CN" altLang="en-US" b="1" dirty="0">
                <a:latin typeface="微软雅黑" panose="020B0503020204020204" pitchFamily="34" charset="-122"/>
                <a:ea typeface="微软雅黑" panose="020B0503020204020204" pitchFamily="34" charset="-122"/>
              </a:rPr>
              <a:t>凡发送的 </a:t>
            </a:r>
            <a:r>
              <a:rPr lang="en-US" altLang="zh-CN" b="1" dirty="0">
                <a:latin typeface="微软雅黑" panose="020B0503020204020204" pitchFamily="34" charset="-122"/>
                <a:ea typeface="微软雅黑" panose="020B0503020204020204" pitchFamily="34" charset="-122"/>
              </a:rPr>
              <a:t>MAC </a:t>
            </a:r>
            <a:r>
              <a:rPr lang="zh-CN" altLang="en-US" b="1" dirty="0">
                <a:latin typeface="微软雅黑" panose="020B0503020204020204" pitchFamily="34" charset="-122"/>
                <a:ea typeface="微软雅黑" panose="020B0503020204020204" pitchFamily="34" charset="-122"/>
              </a:rPr>
              <a:t>帧长不足 </a:t>
            </a:r>
            <a:r>
              <a:rPr lang="en-US" altLang="zh-CN" b="1" dirty="0">
                <a:latin typeface="微软雅黑" panose="020B0503020204020204" pitchFamily="34" charset="-122"/>
                <a:ea typeface="微软雅黑" panose="020B0503020204020204" pitchFamily="34" charset="-122"/>
              </a:rPr>
              <a:t>512 </a:t>
            </a:r>
            <a:r>
              <a:rPr lang="zh-CN" altLang="en-US" b="1" dirty="0">
                <a:latin typeface="微软雅黑" panose="020B0503020204020204" pitchFamily="34" charset="-122"/>
                <a:ea typeface="微软雅黑" panose="020B0503020204020204" pitchFamily="34" charset="-122"/>
              </a:rPr>
              <a:t>字节时，就用一些特殊字符填充在帧的后面。</a:t>
            </a:r>
          </a:p>
        </p:txBody>
      </p:sp>
      <p:sp>
        <p:nvSpPr>
          <p:cNvPr id="3" name="灯片编号占位符 2">
            <a:extLst>
              <a:ext uri="{FF2B5EF4-FFF2-40B4-BE49-F238E27FC236}">
                <a16:creationId xmlns:a16="http://schemas.microsoft.com/office/drawing/2014/main" id="{0B8CE636-1C46-440C-9B2A-CE3089BB2129}"/>
              </a:ext>
            </a:extLst>
          </p:cNvPr>
          <p:cNvSpPr>
            <a:spLocks noGrp="1"/>
          </p:cNvSpPr>
          <p:nvPr>
            <p:ph type="sldNum" sz="quarter" idx="12"/>
          </p:nvPr>
        </p:nvSpPr>
        <p:spPr/>
        <p:txBody>
          <a:bodyPr/>
          <a:lstStyle/>
          <a:p>
            <a:fld id="{C485880C-E2C3-4DAB-AE74-D9BE691626AC}" type="slidenum">
              <a:rPr lang="zh-CN" altLang="en-US" smtClean="0"/>
              <a:pPr/>
              <a:t>144</a:t>
            </a:fld>
            <a:endParaRPr lang="zh-CN" altLang="en-US"/>
          </a:p>
        </p:txBody>
      </p:sp>
    </p:spTree>
    <p:extLst>
      <p:ext uri="{BB962C8B-B14F-4D97-AF65-F5344CB8AC3E}">
        <p14:creationId xmlns:p14="http://schemas.microsoft.com/office/powerpoint/2010/main" val="1047584769"/>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圆角矩形 113"/>
          <p:cNvSpPr/>
          <p:nvPr/>
        </p:nvSpPr>
        <p:spPr>
          <a:xfrm>
            <a:off x="757382" y="2210912"/>
            <a:ext cx="7730836" cy="2157888"/>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5" name="Rectangle 46"/>
          <p:cNvSpPr>
            <a:spLocks noChangeArrowheads="1"/>
          </p:cNvSpPr>
          <p:nvPr/>
        </p:nvSpPr>
        <p:spPr bwMode="auto">
          <a:xfrm>
            <a:off x="757382" y="1028365"/>
            <a:ext cx="7730836" cy="1092607"/>
          </a:xfrm>
          <a:prstGeom prst="rect">
            <a:avLst/>
          </a:prstGeom>
          <a:ln>
            <a:solidFill>
              <a:srgbClr val="000099"/>
            </a:solidFill>
          </a:ln>
          <a:extLst/>
        </p:spPr>
        <p:style>
          <a:lnRef idx="2">
            <a:schemeClr val="accent1"/>
          </a:lnRef>
          <a:fillRef idx="1">
            <a:schemeClr val="lt1"/>
          </a:fillRef>
          <a:effectRef idx="0">
            <a:schemeClr val="accent1"/>
          </a:effectRef>
          <a:fontRef idx="minor">
            <a:schemeClr val="dk1"/>
          </a:fontRef>
        </p:style>
        <p:txBody>
          <a:bodyPr wrap="square">
            <a:spAutoFit/>
          </a:bodyPr>
          <a:lstStyle/>
          <a:p>
            <a:pPr>
              <a:lnSpc>
                <a:spcPts val="2600"/>
              </a:lnSpc>
            </a:pPr>
            <a:r>
              <a:rPr lang="zh-CN" altLang="en-US" b="1" dirty="0">
                <a:solidFill>
                  <a:schemeClr val="tx1"/>
                </a:solidFill>
                <a:latin typeface="微软雅黑" panose="020B0503020204020204" pitchFamily="34" charset="-122"/>
                <a:ea typeface="微软雅黑" panose="020B0503020204020204" pitchFamily="34" charset="-122"/>
              </a:rPr>
              <a:t>当很多短帧要发送时，第 </a:t>
            </a:r>
            <a:r>
              <a:rPr lang="en-US" altLang="zh-CN" b="1" dirty="0">
                <a:solidFill>
                  <a:schemeClr val="tx1"/>
                </a:solidFill>
                <a:latin typeface="微软雅黑" panose="020B0503020204020204" pitchFamily="34" charset="-122"/>
                <a:ea typeface="微软雅黑" panose="020B0503020204020204" pitchFamily="34" charset="-122"/>
              </a:rPr>
              <a:t>1 </a:t>
            </a:r>
            <a:r>
              <a:rPr lang="zh-CN" altLang="en-US" b="1" dirty="0">
                <a:solidFill>
                  <a:schemeClr val="tx1"/>
                </a:solidFill>
                <a:latin typeface="微软雅黑" panose="020B0503020204020204" pitchFamily="34" charset="-122"/>
                <a:ea typeface="微软雅黑" panose="020B0503020204020204" pitchFamily="34" charset="-122"/>
              </a:rPr>
              <a:t>个短帧采用载波延伸方法进行填充，随后的一些短帧则可一个接一个地发送，只需留有必要的帧间最小间隔即可。这样就形成可一串分组的突发，直到达到 </a:t>
            </a:r>
            <a:r>
              <a:rPr lang="en-US" altLang="zh-CN" b="1" dirty="0">
                <a:solidFill>
                  <a:schemeClr val="tx1"/>
                </a:solidFill>
                <a:latin typeface="微软雅黑" panose="020B0503020204020204" pitchFamily="34" charset="-122"/>
                <a:ea typeface="微软雅黑" panose="020B0503020204020204" pitchFamily="34" charset="-122"/>
              </a:rPr>
              <a:t>1500 </a:t>
            </a:r>
            <a:r>
              <a:rPr lang="zh-CN" altLang="en-US" b="1" dirty="0">
                <a:solidFill>
                  <a:schemeClr val="tx1"/>
                </a:solidFill>
                <a:latin typeface="微软雅黑" panose="020B0503020204020204" pitchFamily="34" charset="-122"/>
                <a:ea typeface="微软雅黑" panose="020B0503020204020204" pitchFamily="34" charset="-122"/>
              </a:rPr>
              <a:t>字节或稍多一些为止。</a:t>
            </a:r>
          </a:p>
        </p:txBody>
      </p:sp>
      <p:sp>
        <p:nvSpPr>
          <p:cNvPr id="116" name="AutoShape 5"/>
          <p:cNvSpPr>
            <a:spLocks noChangeArrowheads="1"/>
          </p:cNvSpPr>
          <p:nvPr/>
        </p:nvSpPr>
        <p:spPr bwMode="auto">
          <a:xfrm>
            <a:off x="502919" y="641941"/>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7" name="Rectangle 6"/>
          <p:cNvSpPr>
            <a:spLocks noChangeArrowheads="1"/>
          </p:cNvSpPr>
          <p:nvPr/>
        </p:nvSpPr>
        <p:spPr bwMode="auto">
          <a:xfrm>
            <a:off x="3961780" y="618851"/>
            <a:ext cx="121058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分组突发</a:t>
            </a:r>
            <a:endParaRPr lang="fr-FR" altLang="zh-CN" sz="2000" b="1" dirty="0">
              <a:solidFill>
                <a:schemeClr val="bg1"/>
              </a:solidFill>
              <a:latin typeface="微软雅黑" pitchFamily="34" charset="-122"/>
              <a:ea typeface="微软雅黑" pitchFamily="34" charset="-122"/>
            </a:endParaRPr>
          </a:p>
        </p:txBody>
      </p:sp>
      <p:sp>
        <p:nvSpPr>
          <p:cNvPr id="140" name="矩形 139"/>
          <p:cNvSpPr/>
          <p:nvPr/>
        </p:nvSpPr>
        <p:spPr>
          <a:xfrm>
            <a:off x="1261338" y="2797778"/>
            <a:ext cx="430887" cy="913070"/>
          </a:xfrm>
          <a:prstGeom prst="rect">
            <a:avLst/>
          </a:prstGeom>
        </p:spPr>
        <p:txBody>
          <a:bodyPr vert="eaVert" wrap="none">
            <a:spAutoFit/>
          </a:bodyPr>
          <a:lstStyle/>
          <a:p>
            <a:pPr algn="ctr">
              <a:tabLst>
                <a:tab pos="1752600" algn="l"/>
              </a:tabLst>
            </a:pPr>
            <a:r>
              <a:rPr lang="zh-CN" altLang="en-US" sz="1600" b="1" dirty="0">
                <a:latin typeface="微软雅黑" pitchFamily="34" charset="-122"/>
                <a:ea typeface="微软雅黑" pitchFamily="34" charset="-122"/>
                <a:cs typeface="Times New Roman" pitchFamily="18" charset="0"/>
              </a:rPr>
              <a:t>分组突发</a:t>
            </a:r>
          </a:p>
        </p:txBody>
      </p:sp>
      <p:sp>
        <p:nvSpPr>
          <p:cNvPr id="142" name="Freeform 5"/>
          <p:cNvSpPr>
            <a:spLocks/>
          </p:cNvSpPr>
          <p:nvPr/>
        </p:nvSpPr>
        <p:spPr bwMode="auto">
          <a:xfrm>
            <a:off x="2112044" y="3645898"/>
            <a:ext cx="5524649" cy="306275"/>
          </a:xfrm>
          <a:custGeom>
            <a:avLst/>
            <a:gdLst>
              <a:gd name="T0" fmla="*/ 0 w 5296"/>
              <a:gd name="T1" fmla="*/ 344 h 344"/>
              <a:gd name="T2" fmla="*/ 680 w 5296"/>
              <a:gd name="T3" fmla="*/ 344 h 344"/>
              <a:gd name="T4" fmla="*/ 680 w 5296"/>
              <a:gd name="T5" fmla="*/ 0 h 344"/>
              <a:gd name="T6" fmla="*/ 4664 w 5296"/>
              <a:gd name="T7" fmla="*/ 0 h 344"/>
              <a:gd name="T8" fmla="*/ 4664 w 5296"/>
              <a:gd name="T9" fmla="*/ 344 h 344"/>
              <a:gd name="T10" fmla="*/ 5296 w 5296"/>
              <a:gd name="T11" fmla="*/ 344 h 344"/>
            </a:gdLst>
            <a:ahLst/>
            <a:cxnLst>
              <a:cxn ang="0">
                <a:pos x="T0" y="T1"/>
              </a:cxn>
              <a:cxn ang="0">
                <a:pos x="T2" y="T3"/>
              </a:cxn>
              <a:cxn ang="0">
                <a:pos x="T4" y="T5"/>
              </a:cxn>
              <a:cxn ang="0">
                <a:pos x="T6" y="T7"/>
              </a:cxn>
              <a:cxn ang="0">
                <a:pos x="T8" y="T9"/>
              </a:cxn>
              <a:cxn ang="0">
                <a:pos x="T10" y="T11"/>
              </a:cxn>
            </a:cxnLst>
            <a:rect l="0" t="0" r="r" b="b"/>
            <a:pathLst>
              <a:path w="5296" h="344">
                <a:moveTo>
                  <a:pt x="0" y="344"/>
                </a:moveTo>
                <a:lnTo>
                  <a:pt x="680" y="344"/>
                </a:lnTo>
                <a:lnTo>
                  <a:pt x="680" y="0"/>
                </a:lnTo>
                <a:lnTo>
                  <a:pt x="4664" y="0"/>
                </a:lnTo>
                <a:lnTo>
                  <a:pt x="4664" y="344"/>
                </a:lnTo>
                <a:lnTo>
                  <a:pt x="5296" y="344"/>
                </a:lnTo>
              </a:path>
            </a:pathLst>
          </a:custGeom>
          <a:solidFill>
            <a:srgbClr val="CC00CC"/>
          </a:solidFill>
          <a:ln w="19050"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CC"/>
              </a:solidFill>
              <a:latin typeface="微软雅黑" pitchFamily="34" charset="-122"/>
              <a:ea typeface="微软雅黑" pitchFamily="34" charset="-122"/>
            </a:endParaRPr>
          </a:p>
        </p:txBody>
      </p:sp>
      <p:sp>
        <p:nvSpPr>
          <p:cNvPr id="143" name="Text Box 6"/>
          <p:cNvSpPr txBox="1">
            <a:spLocks noChangeArrowheads="1"/>
          </p:cNvSpPr>
          <p:nvPr/>
        </p:nvSpPr>
        <p:spPr bwMode="auto">
          <a:xfrm>
            <a:off x="2177816" y="3544091"/>
            <a:ext cx="646331" cy="4247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90000"/>
              </a:lnSpc>
            </a:pPr>
            <a:r>
              <a:rPr lang="zh-CN" altLang="en-US" sz="1200" b="1" dirty="0">
                <a:solidFill>
                  <a:srgbClr val="0000CC"/>
                </a:solidFill>
                <a:latin typeface="微软雅黑" pitchFamily="34" charset="-122"/>
                <a:ea typeface="微软雅黑" pitchFamily="34" charset="-122"/>
              </a:rPr>
              <a:t>发送的</a:t>
            </a:r>
          </a:p>
          <a:p>
            <a:pPr algn="ctr">
              <a:lnSpc>
                <a:spcPct val="90000"/>
              </a:lnSpc>
            </a:pPr>
            <a:r>
              <a:rPr lang="zh-CN" altLang="en-US" sz="1200" b="1" dirty="0">
                <a:solidFill>
                  <a:srgbClr val="0000CC"/>
                </a:solidFill>
                <a:latin typeface="微软雅黑" pitchFamily="34" charset="-122"/>
                <a:ea typeface="微软雅黑" pitchFamily="34" charset="-122"/>
              </a:rPr>
              <a:t>数据 </a:t>
            </a:r>
          </a:p>
        </p:txBody>
      </p:sp>
      <p:sp>
        <p:nvSpPr>
          <p:cNvPr id="145" name="Freeform 8"/>
          <p:cNvSpPr>
            <a:spLocks/>
          </p:cNvSpPr>
          <p:nvPr/>
        </p:nvSpPr>
        <p:spPr bwMode="auto">
          <a:xfrm>
            <a:off x="3372257" y="3642972"/>
            <a:ext cx="971495" cy="302373"/>
          </a:xfrm>
          <a:custGeom>
            <a:avLst/>
            <a:gdLst>
              <a:gd name="T0" fmla="*/ 0 w 996"/>
              <a:gd name="T1" fmla="*/ 3 h 310"/>
              <a:gd name="T2" fmla="*/ 0 w 996"/>
              <a:gd name="T3" fmla="*/ 310 h 310"/>
              <a:gd name="T4" fmla="*/ 996 w 996"/>
              <a:gd name="T5" fmla="*/ 306 h 310"/>
              <a:gd name="T6" fmla="*/ 996 w 996"/>
              <a:gd name="T7" fmla="*/ 0 h 310"/>
            </a:gdLst>
            <a:ahLst/>
            <a:cxnLst>
              <a:cxn ang="0">
                <a:pos x="T0" y="T1"/>
              </a:cxn>
              <a:cxn ang="0">
                <a:pos x="T2" y="T3"/>
              </a:cxn>
              <a:cxn ang="0">
                <a:pos x="T4" y="T5"/>
              </a:cxn>
              <a:cxn ang="0">
                <a:pos x="T6" y="T7"/>
              </a:cxn>
            </a:cxnLst>
            <a:rect l="0" t="0" r="r" b="b"/>
            <a:pathLst>
              <a:path w="996" h="310">
                <a:moveTo>
                  <a:pt x="0" y="3"/>
                </a:moveTo>
                <a:lnTo>
                  <a:pt x="0" y="310"/>
                </a:lnTo>
                <a:lnTo>
                  <a:pt x="996" y="306"/>
                </a:lnTo>
                <a:lnTo>
                  <a:pt x="996" y="0"/>
                </a:ln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CC"/>
              </a:solidFill>
              <a:latin typeface="微软雅黑" pitchFamily="34" charset="-122"/>
              <a:ea typeface="微软雅黑" pitchFamily="34" charset="-122"/>
            </a:endParaRPr>
          </a:p>
        </p:txBody>
      </p:sp>
      <p:sp>
        <p:nvSpPr>
          <p:cNvPr id="146" name="Freeform 9"/>
          <p:cNvSpPr>
            <a:spLocks/>
          </p:cNvSpPr>
          <p:nvPr/>
        </p:nvSpPr>
        <p:spPr bwMode="auto">
          <a:xfrm>
            <a:off x="4841205" y="3639070"/>
            <a:ext cx="583287" cy="306275"/>
          </a:xfrm>
          <a:custGeom>
            <a:avLst/>
            <a:gdLst>
              <a:gd name="T0" fmla="*/ 0 w 560"/>
              <a:gd name="T1" fmla="*/ 0 h 344"/>
              <a:gd name="T2" fmla="*/ 0 w 560"/>
              <a:gd name="T3" fmla="*/ 344 h 344"/>
              <a:gd name="T4" fmla="*/ 560 w 560"/>
              <a:gd name="T5" fmla="*/ 344 h 344"/>
              <a:gd name="T6" fmla="*/ 560 w 560"/>
              <a:gd name="T7" fmla="*/ 8 h 344"/>
            </a:gdLst>
            <a:ahLst/>
            <a:cxnLst>
              <a:cxn ang="0">
                <a:pos x="T0" y="T1"/>
              </a:cxn>
              <a:cxn ang="0">
                <a:pos x="T2" y="T3"/>
              </a:cxn>
              <a:cxn ang="0">
                <a:pos x="T4" y="T5"/>
              </a:cxn>
              <a:cxn ang="0">
                <a:pos x="T6" y="T7"/>
              </a:cxn>
            </a:cxnLst>
            <a:rect l="0" t="0" r="r" b="b"/>
            <a:pathLst>
              <a:path w="560" h="344">
                <a:moveTo>
                  <a:pt x="0" y="0"/>
                </a:moveTo>
                <a:lnTo>
                  <a:pt x="0" y="344"/>
                </a:lnTo>
                <a:lnTo>
                  <a:pt x="560" y="344"/>
                </a:lnTo>
                <a:lnTo>
                  <a:pt x="560" y="8"/>
                </a:ln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CC"/>
              </a:solidFill>
              <a:latin typeface="微软雅黑" pitchFamily="34" charset="-122"/>
              <a:ea typeface="微软雅黑" pitchFamily="34" charset="-122"/>
            </a:endParaRPr>
          </a:p>
        </p:txBody>
      </p:sp>
      <p:sp>
        <p:nvSpPr>
          <p:cNvPr id="147" name="Freeform 10"/>
          <p:cNvSpPr>
            <a:spLocks/>
          </p:cNvSpPr>
          <p:nvPr/>
        </p:nvSpPr>
        <p:spPr bwMode="auto">
          <a:xfrm>
            <a:off x="5942428" y="3645898"/>
            <a:ext cx="441855" cy="306275"/>
          </a:xfrm>
          <a:custGeom>
            <a:avLst/>
            <a:gdLst>
              <a:gd name="T0" fmla="*/ 0 w 424"/>
              <a:gd name="T1" fmla="*/ 0 h 344"/>
              <a:gd name="T2" fmla="*/ 0 w 424"/>
              <a:gd name="T3" fmla="*/ 344 h 344"/>
              <a:gd name="T4" fmla="*/ 424 w 424"/>
              <a:gd name="T5" fmla="*/ 344 h 344"/>
              <a:gd name="T6" fmla="*/ 424 w 424"/>
              <a:gd name="T7" fmla="*/ 8 h 344"/>
            </a:gdLst>
            <a:ahLst/>
            <a:cxnLst>
              <a:cxn ang="0">
                <a:pos x="T0" y="T1"/>
              </a:cxn>
              <a:cxn ang="0">
                <a:pos x="T2" y="T3"/>
              </a:cxn>
              <a:cxn ang="0">
                <a:pos x="T4" y="T5"/>
              </a:cxn>
              <a:cxn ang="0">
                <a:pos x="T6" y="T7"/>
              </a:cxn>
            </a:cxnLst>
            <a:rect l="0" t="0" r="r" b="b"/>
            <a:pathLst>
              <a:path w="424" h="344">
                <a:moveTo>
                  <a:pt x="0" y="0"/>
                </a:moveTo>
                <a:lnTo>
                  <a:pt x="0" y="344"/>
                </a:lnTo>
                <a:lnTo>
                  <a:pt x="424" y="344"/>
                </a:lnTo>
                <a:lnTo>
                  <a:pt x="424" y="8"/>
                </a:lnTo>
              </a:path>
            </a:pathLst>
          </a:custGeom>
          <a:noFill/>
          <a:ln w="19050"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CC"/>
              </a:solidFill>
              <a:latin typeface="微软雅黑" pitchFamily="34" charset="-122"/>
              <a:ea typeface="微软雅黑" pitchFamily="34" charset="-122"/>
            </a:endParaRPr>
          </a:p>
        </p:txBody>
      </p:sp>
      <p:sp>
        <p:nvSpPr>
          <p:cNvPr id="148" name="Line 11"/>
          <p:cNvSpPr>
            <a:spLocks noChangeShapeType="1"/>
          </p:cNvSpPr>
          <p:nvPr/>
        </p:nvSpPr>
        <p:spPr bwMode="auto">
          <a:xfrm>
            <a:off x="2821158" y="2785900"/>
            <a:ext cx="1522594" cy="0"/>
          </a:xfrm>
          <a:prstGeom prst="line">
            <a:avLst/>
          </a:prstGeom>
          <a:noFill/>
          <a:ln w="9525">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CC"/>
              </a:solidFill>
              <a:latin typeface="微软雅黑" pitchFamily="34" charset="-122"/>
              <a:ea typeface="微软雅黑" pitchFamily="34" charset="-122"/>
            </a:endParaRPr>
          </a:p>
        </p:txBody>
      </p:sp>
      <p:sp>
        <p:nvSpPr>
          <p:cNvPr id="149" name="Text Box 12"/>
          <p:cNvSpPr txBox="1">
            <a:spLocks noChangeArrowheads="1"/>
          </p:cNvSpPr>
          <p:nvPr/>
        </p:nvSpPr>
        <p:spPr bwMode="auto">
          <a:xfrm>
            <a:off x="2943994" y="2661050"/>
            <a:ext cx="1233030" cy="261610"/>
          </a:xfrm>
          <a:prstGeom prst="rect">
            <a:avLst/>
          </a:prstGeom>
          <a:solidFill>
            <a:srgbClr val="C3E3F9"/>
          </a:solidFill>
          <a:ln>
            <a:noFill/>
          </a:ln>
          <a:effectLst/>
          <a:extLst/>
        </p:spPr>
        <p:txBody>
          <a:bodyPr wrap="none">
            <a:spAutoFit/>
          </a:bodyPr>
          <a:lstStyle/>
          <a:p>
            <a:pPr algn="ctr"/>
            <a:r>
              <a:rPr lang="zh-CN" altLang="en-US" sz="1100" b="1" dirty="0">
                <a:solidFill>
                  <a:srgbClr val="0000FF"/>
                </a:solidFill>
                <a:latin typeface="微软雅黑" pitchFamily="34" charset="-122"/>
                <a:ea typeface="微软雅黑" pitchFamily="34" charset="-122"/>
              </a:rPr>
              <a:t>争用期 512 字节</a:t>
            </a:r>
          </a:p>
        </p:txBody>
      </p:sp>
      <p:sp>
        <p:nvSpPr>
          <p:cNvPr id="150" name="Line 13"/>
          <p:cNvSpPr>
            <a:spLocks noChangeShapeType="1"/>
          </p:cNvSpPr>
          <p:nvPr/>
        </p:nvSpPr>
        <p:spPr bwMode="auto">
          <a:xfrm>
            <a:off x="2821158" y="2479929"/>
            <a:ext cx="4149872"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CC"/>
              </a:solidFill>
              <a:latin typeface="微软雅黑" pitchFamily="34" charset="-122"/>
              <a:ea typeface="微软雅黑" pitchFamily="34" charset="-122"/>
            </a:endParaRPr>
          </a:p>
        </p:txBody>
      </p:sp>
      <p:sp>
        <p:nvSpPr>
          <p:cNvPr id="151" name="Text Box 14"/>
          <p:cNvSpPr txBox="1">
            <a:spLocks noChangeArrowheads="1"/>
          </p:cNvSpPr>
          <p:nvPr/>
        </p:nvSpPr>
        <p:spPr bwMode="auto">
          <a:xfrm>
            <a:off x="3899478" y="2355078"/>
            <a:ext cx="2165978" cy="261610"/>
          </a:xfrm>
          <a:prstGeom prst="rect">
            <a:avLst/>
          </a:prstGeom>
          <a:solidFill>
            <a:srgbClr val="C3E3F9"/>
          </a:solidFill>
          <a:ln>
            <a:noFill/>
          </a:ln>
          <a:effectLst/>
          <a:extLst/>
        </p:spPr>
        <p:txBody>
          <a:bodyPr wrap="none">
            <a:spAutoFit/>
          </a:bodyPr>
          <a:lstStyle/>
          <a:p>
            <a:pPr algn="ctr"/>
            <a:r>
              <a:rPr lang="zh-CN" altLang="en-US" sz="1100" b="1" dirty="0">
                <a:solidFill>
                  <a:srgbClr val="0000FF"/>
                </a:solidFill>
                <a:latin typeface="微软雅黑" pitchFamily="34" charset="-122"/>
                <a:ea typeface="微软雅黑" pitchFamily="34" charset="-122"/>
              </a:rPr>
              <a:t>将突发计时器设定为 1500 字节</a:t>
            </a:r>
          </a:p>
        </p:txBody>
      </p:sp>
      <p:sp>
        <p:nvSpPr>
          <p:cNvPr id="152" name="Text Box 15"/>
          <p:cNvSpPr txBox="1">
            <a:spLocks noChangeArrowheads="1"/>
          </p:cNvSpPr>
          <p:nvPr/>
        </p:nvSpPr>
        <p:spPr bwMode="auto">
          <a:xfrm>
            <a:off x="2992021" y="3339921"/>
            <a:ext cx="800219" cy="276999"/>
          </a:xfrm>
          <a:prstGeom prst="rect">
            <a:avLst/>
          </a:prstGeom>
          <a:solidFill>
            <a:srgbClr val="C3E3F9"/>
          </a:solidFill>
          <a:ln>
            <a:noFill/>
          </a:ln>
          <a:effectLst/>
          <a:extLst/>
        </p:spPr>
        <p:txBody>
          <a:bodyPr wrap="none">
            <a:spAutoFit/>
          </a:bodyPr>
          <a:lstStyle/>
          <a:p>
            <a:pPr algn="ctr"/>
            <a:r>
              <a:rPr lang="zh-CN" altLang="en-US" sz="1200" b="1" dirty="0">
                <a:solidFill>
                  <a:srgbClr val="0000FF"/>
                </a:solidFill>
                <a:latin typeface="微软雅黑" pitchFamily="34" charset="-122"/>
                <a:ea typeface="微软雅黑" pitchFamily="34" charset="-122"/>
              </a:rPr>
              <a:t>载波延伸</a:t>
            </a:r>
          </a:p>
        </p:txBody>
      </p:sp>
      <p:sp>
        <p:nvSpPr>
          <p:cNvPr id="153" name="Line 16"/>
          <p:cNvSpPr>
            <a:spLocks noChangeShapeType="1"/>
          </p:cNvSpPr>
          <p:nvPr/>
        </p:nvSpPr>
        <p:spPr bwMode="auto">
          <a:xfrm>
            <a:off x="3700223" y="3543578"/>
            <a:ext cx="82781" cy="202857"/>
          </a:xfrm>
          <a:prstGeom prst="line">
            <a:avLst/>
          </a:prstGeom>
          <a:noFill/>
          <a:ln w="9525">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CC"/>
              </a:solidFill>
              <a:latin typeface="微软雅黑" pitchFamily="34" charset="-122"/>
              <a:ea typeface="微软雅黑" pitchFamily="34" charset="-122"/>
            </a:endParaRPr>
          </a:p>
        </p:txBody>
      </p:sp>
      <p:sp>
        <p:nvSpPr>
          <p:cNvPr id="154" name="Text Box 17"/>
          <p:cNvSpPr txBox="1">
            <a:spLocks noChangeArrowheads="1"/>
          </p:cNvSpPr>
          <p:nvPr/>
        </p:nvSpPr>
        <p:spPr bwMode="auto">
          <a:xfrm>
            <a:off x="2244698" y="2882741"/>
            <a:ext cx="538930" cy="4247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lang="zh-CN" altLang="en-US" sz="1200" b="1" dirty="0">
                <a:solidFill>
                  <a:srgbClr val="0000CC"/>
                </a:solidFill>
                <a:latin typeface="微软雅黑" pitchFamily="34" charset="-122"/>
                <a:ea typeface="微软雅黑" pitchFamily="34" charset="-122"/>
              </a:rPr>
              <a:t>载波</a:t>
            </a:r>
          </a:p>
          <a:p>
            <a:pPr>
              <a:lnSpc>
                <a:spcPct val="90000"/>
              </a:lnSpc>
            </a:pPr>
            <a:r>
              <a:rPr lang="zh-CN" altLang="en-US" sz="1200" b="1" dirty="0">
                <a:solidFill>
                  <a:srgbClr val="0000CC"/>
                </a:solidFill>
                <a:latin typeface="微软雅黑" pitchFamily="34" charset="-122"/>
                <a:ea typeface="微软雅黑" pitchFamily="34" charset="-122"/>
              </a:rPr>
              <a:t>监听 </a:t>
            </a:r>
          </a:p>
        </p:txBody>
      </p:sp>
      <p:sp>
        <p:nvSpPr>
          <p:cNvPr id="155" name="Freeform 18"/>
          <p:cNvSpPr>
            <a:spLocks/>
          </p:cNvSpPr>
          <p:nvPr/>
        </p:nvSpPr>
        <p:spPr bwMode="auto">
          <a:xfrm>
            <a:off x="2119847" y="2977354"/>
            <a:ext cx="5524649" cy="308225"/>
          </a:xfrm>
          <a:custGeom>
            <a:avLst/>
            <a:gdLst>
              <a:gd name="T0" fmla="*/ 0 w 4761"/>
              <a:gd name="T1" fmla="*/ 266 h 267"/>
              <a:gd name="T2" fmla="*/ 601 w 4761"/>
              <a:gd name="T3" fmla="*/ 267 h 267"/>
              <a:gd name="T4" fmla="*/ 601 w 4761"/>
              <a:gd name="T5" fmla="*/ 0 h 267"/>
              <a:gd name="T6" fmla="*/ 4193 w 4761"/>
              <a:gd name="T7" fmla="*/ 0 h 267"/>
              <a:gd name="T8" fmla="*/ 4193 w 4761"/>
              <a:gd name="T9" fmla="*/ 266 h 267"/>
              <a:gd name="T10" fmla="*/ 4761 w 4761"/>
              <a:gd name="T11" fmla="*/ 266 h 267"/>
            </a:gdLst>
            <a:ahLst/>
            <a:cxnLst>
              <a:cxn ang="0">
                <a:pos x="T0" y="T1"/>
              </a:cxn>
              <a:cxn ang="0">
                <a:pos x="T2" y="T3"/>
              </a:cxn>
              <a:cxn ang="0">
                <a:pos x="T4" y="T5"/>
              </a:cxn>
              <a:cxn ang="0">
                <a:pos x="T6" y="T7"/>
              </a:cxn>
              <a:cxn ang="0">
                <a:pos x="T8" y="T9"/>
              </a:cxn>
              <a:cxn ang="0">
                <a:pos x="T10" y="T11"/>
              </a:cxn>
            </a:cxnLst>
            <a:rect l="0" t="0" r="r" b="b"/>
            <a:pathLst>
              <a:path w="4761" h="267">
                <a:moveTo>
                  <a:pt x="0" y="266"/>
                </a:moveTo>
                <a:lnTo>
                  <a:pt x="601" y="267"/>
                </a:lnTo>
                <a:lnTo>
                  <a:pt x="601" y="0"/>
                </a:lnTo>
                <a:lnTo>
                  <a:pt x="4193" y="0"/>
                </a:lnTo>
                <a:lnTo>
                  <a:pt x="4193" y="266"/>
                </a:lnTo>
                <a:lnTo>
                  <a:pt x="4761" y="266"/>
                </a:lnTo>
              </a:path>
            </a:pathLst>
          </a:custGeom>
          <a:solidFill>
            <a:srgbClr val="0000FF"/>
          </a:solidFill>
          <a:ln w="19050"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CC"/>
              </a:solidFill>
              <a:latin typeface="微软雅黑" pitchFamily="34" charset="-122"/>
              <a:ea typeface="微软雅黑" pitchFamily="34" charset="-122"/>
            </a:endParaRPr>
          </a:p>
        </p:txBody>
      </p:sp>
      <p:sp>
        <p:nvSpPr>
          <p:cNvPr id="156" name="Line 19"/>
          <p:cNvSpPr>
            <a:spLocks noChangeShapeType="1"/>
          </p:cNvSpPr>
          <p:nvPr/>
        </p:nvSpPr>
        <p:spPr bwMode="auto">
          <a:xfrm>
            <a:off x="4348630" y="2656173"/>
            <a:ext cx="0" cy="1454009"/>
          </a:xfrm>
          <a:prstGeom prst="line">
            <a:avLst/>
          </a:prstGeom>
          <a:noFill/>
          <a:ln w="19050">
            <a:solidFill>
              <a:schemeClr val="tx1"/>
            </a:solidFill>
            <a:prstDash val="sys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CC"/>
              </a:solidFill>
              <a:latin typeface="微软雅黑" pitchFamily="34" charset="-122"/>
              <a:ea typeface="微软雅黑" pitchFamily="34" charset="-122"/>
            </a:endParaRPr>
          </a:p>
        </p:txBody>
      </p:sp>
      <p:sp>
        <p:nvSpPr>
          <p:cNvPr id="157" name="Line 20"/>
          <p:cNvSpPr>
            <a:spLocks noChangeShapeType="1"/>
          </p:cNvSpPr>
          <p:nvPr/>
        </p:nvSpPr>
        <p:spPr bwMode="auto">
          <a:xfrm flipH="1">
            <a:off x="2817256" y="2386291"/>
            <a:ext cx="0" cy="1723891"/>
          </a:xfrm>
          <a:prstGeom prst="line">
            <a:avLst/>
          </a:prstGeom>
          <a:noFill/>
          <a:ln w="19050">
            <a:solidFill>
              <a:schemeClr val="tx1"/>
            </a:solidFill>
            <a:prstDash val="sys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CC"/>
              </a:solidFill>
              <a:latin typeface="微软雅黑" pitchFamily="34" charset="-122"/>
              <a:ea typeface="微软雅黑" pitchFamily="34" charset="-122"/>
            </a:endParaRPr>
          </a:p>
        </p:txBody>
      </p:sp>
      <p:sp>
        <p:nvSpPr>
          <p:cNvPr id="158" name="Line 21"/>
          <p:cNvSpPr>
            <a:spLocks noChangeShapeType="1"/>
          </p:cNvSpPr>
          <p:nvPr/>
        </p:nvSpPr>
        <p:spPr bwMode="auto">
          <a:xfrm>
            <a:off x="6985264" y="2393118"/>
            <a:ext cx="0" cy="1717064"/>
          </a:xfrm>
          <a:prstGeom prst="line">
            <a:avLst/>
          </a:prstGeom>
          <a:noFill/>
          <a:ln w="19050">
            <a:solidFill>
              <a:schemeClr val="tx1"/>
            </a:solidFill>
            <a:prstDash val="sys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CC"/>
              </a:solidFill>
              <a:latin typeface="微软雅黑" pitchFamily="34" charset="-122"/>
              <a:ea typeface="微软雅黑" pitchFamily="34" charset="-122"/>
            </a:endParaRPr>
          </a:p>
        </p:txBody>
      </p:sp>
      <p:sp>
        <p:nvSpPr>
          <p:cNvPr id="160" name="Text Box 7"/>
          <p:cNvSpPr txBox="1">
            <a:spLocks noChangeArrowheads="1"/>
          </p:cNvSpPr>
          <p:nvPr/>
        </p:nvSpPr>
        <p:spPr bwMode="auto">
          <a:xfrm>
            <a:off x="2767635" y="3679062"/>
            <a:ext cx="420339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200" b="1" dirty="0">
                <a:solidFill>
                  <a:schemeClr val="bg1"/>
                </a:solidFill>
                <a:latin typeface="微软雅黑" pitchFamily="34" charset="-122"/>
                <a:ea typeface="微软雅黑" pitchFamily="34" charset="-122"/>
              </a:rPr>
              <a:t> 帧#1   </a:t>
            </a:r>
            <a:r>
              <a:rPr lang="en-US" altLang="zh-CN" sz="1200" b="1" i="1" dirty="0">
                <a:solidFill>
                  <a:schemeClr val="bg1"/>
                </a:solidFill>
                <a:latin typeface="微软雅黑" pitchFamily="34" charset="-122"/>
                <a:ea typeface="微软雅黑" pitchFamily="34" charset="-122"/>
              </a:rPr>
              <a:t>RRRRRRRR    </a:t>
            </a:r>
            <a:r>
              <a:rPr lang="zh-CN" altLang="en-US" sz="1200" b="1" dirty="0">
                <a:solidFill>
                  <a:schemeClr val="bg1"/>
                </a:solidFill>
                <a:latin typeface="微软雅黑" pitchFamily="34" charset="-122"/>
                <a:ea typeface="微软雅黑" pitchFamily="34" charset="-122"/>
              </a:rPr>
              <a:t>帧#2   </a:t>
            </a:r>
            <a:r>
              <a:rPr lang="en-US" altLang="zh-CN" sz="1200" b="1" i="1" dirty="0">
                <a:solidFill>
                  <a:schemeClr val="bg1"/>
                </a:solidFill>
                <a:latin typeface="微软雅黑" pitchFamily="34" charset="-122"/>
                <a:ea typeface="微软雅黑" pitchFamily="34" charset="-122"/>
              </a:rPr>
              <a:t>RRRR    </a:t>
            </a:r>
            <a:r>
              <a:rPr lang="zh-CN" altLang="en-US" sz="1200" b="1" dirty="0">
                <a:solidFill>
                  <a:schemeClr val="bg1"/>
                </a:solidFill>
                <a:latin typeface="微软雅黑" pitchFamily="34" charset="-122"/>
                <a:ea typeface="微软雅黑" pitchFamily="34" charset="-122"/>
              </a:rPr>
              <a:t>帧#3   </a:t>
            </a:r>
            <a:r>
              <a:rPr lang="en-US" altLang="zh-CN" sz="1200" b="1" i="1" dirty="0">
                <a:solidFill>
                  <a:schemeClr val="bg1"/>
                </a:solidFill>
                <a:latin typeface="微软雅黑" pitchFamily="34" charset="-122"/>
                <a:ea typeface="微软雅黑" pitchFamily="34" charset="-122"/>
              </a:rPr>
              <a:t>RRR    </a:t>
            </a:r>
            <a:r>
              <a:rPr lang="zh-CN" altLang="en-US" sz="1200" b="1" dirty="0">
                <a:solidFill>
                  <a:schemeClr val="bg1"/>
                </a:solidFill>
                <a:latin typeface="微软雅黑" pitchFamily="34" charset="-122"/>
                <a:ea typeface="微软雅黑" pitchFamily="34" charset="-122"/>
              </a:rPr>
              <a:t>帧#4</a:t>
            </a:r>
          </a:p>
        </p:txBody>
      </p:sp>
      <p:sp>
        <p:nvSpPr>
          <p:cNvPr id="2" name="灯片编号占位符 1">
            <a:extLst>
              <a:ext uri="{FF2B5EF4-FFF2-40B4-BE49-F238E27FC236}">
                <a16:creationId xmlns:a16="http://schemas.microsoft.com/office/drawing/2014/main" id="{A2C1EA97-5F60-4C75-AE44-D1C16B827768}"/>
              </a:ext>
            </a:extLst>
          </p:cNvPr>
          <p:cNvSpPr>
            <a:spLocks noGrp="1"/>
          </p:cNvSpPr>
          <p:nvPr>
            <p:ph type="sldNum" sz="quarter" idx="12"/>
          </p:nvPr>
        </p:nvSpPr>
        <p:spPr/>
        <p:txBody>
          <a:bodyPr/>
          <a:lstStyle/>
          <a:p>
            <a:fld id="{C485880C-E2C3-4DAB-AE74-D9BE691626AC}" type="slidenum">
              <a:rPr lang="zh-CN" altLang="en-US" smtClean="0"/>
              <a:pPr/>
              <a:t>145</a:t>
            </a:fld>
            <a:endParaRPr lang="zh-CN" altLang="en-US"/>
          </a:p>
        </p:txBody>
      </p:sp>
    </p:spTree>
    <p:extLst>
      <p:ext uri="{BB962C8B-B14F-4D97-AF65-F5344CB8AC3E}">
        <p14:creationId xmlns:p14="http://schemas.microsoft.com/office/powerpoint/2010/main" val="2139162903"/>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AutoShape 5"/>
          <p:cNvSpPr>
            <a:spLocks noChangeArrowheads="1"/>
          </p:cNvSpPr>
          <p:nvPr/>
        </p:nvSpPr>
        <p:spPr bwMode="auto">
          <a:xfrm>
            <a:off x="502919" y="650653"/>
            <a:ext cx="8129015" cy="388721"/>
          </a:xfrm>
          <a:prstGeom prst="roundRect">
            <a:avLst>
              <a:gd name="adj" fmla="val 16667"/>
            </a:avLst>
          </a:prstGeom>
          <a:solidFill>
            <a:srgbClr val="0089FA"/>
          </a:solidFill>
          <a:ln>
            <a:noFill/>
          </a:ln>
          <a:effectLst/>
          <a:extLst/>
        </p:spPr>
        <p:txBody>
          <a:bodyPr wrap="none" anchor="ctr"/>
          <a:lstStyle/>
          <a:p>
            <a:endParaRPr lang="zh-CN" altLang="en-US"/>
          </a:p>
        </p:txBody>
      </p:sp>
      <p:sp>
        <p:nvSpPr>
          <p:cNvPr id="47" name="Rectangle 6"/>
          <p:cNvSpPr>
            <a:spLocks noChangeArrowheads="1"/>
          </p:cNvSpPr>
          <p:nvPr/>
        </p:nvSpPr>
        <p:spPr bwMode="auto">
          <a:xfrm>
            <a:off x="1120031" y="599238"/>
            <a:ext cx="688682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3.5.3   10 </a:t>
            </a:r>
            <a:r>
              <a:rPr lang="zh-CN" altLang="en-US" sz="2400" b="1" dirty="0">
                <a:solidFill>
                  <a:schemeClr val="bg1"/>
                </a:solidFill>
                <a:latin typeface="微软雅黑" pitchFamily="34" charset="-122"/>
                <a:ea typeface="微软雅黑" pitchFamily="34" charset="-122"/>
              </a:rPr>
              <a:t>吉比特以太网 </a:t>
            </a:r>
            <a:r>
              <a:rPr lang="en-US" altLang="zh-CN" sz="2400" b="1" dirty="0">
                <a:solidFill>
                  <a:schemeClr val="bg1"/>
                </a:solidFill>
                <a:latin typeface="微软雅黑" pitchFamily="34" charset="-122"/>
                <a:ea typeface="微软雅黑" pitchFamily="34" charset="-122"/>
              </a:rPr>
              <a:t>(10GE) </a:t>
            </a:r>
            <a:r>
              <a:rPr lang="zh-CN" altLang="en-US" sz="2400" b="1" dirty="0">
                <a:solidFill>
                  <a:schemeClr val="bg1"/>
                </a:solidFill>
                <a:latin typeface="微软雅黑" pitchFamily="34" charset="-122"/>
                <a:ea typeface="微软雅黑" pitchFamily="34" charset="-122"/>
              </a:rPr>
              <a:t>和更快的以太网</a:t>
            </a:r>
          </a:p>
        </p:txBody>
      </p:sp>
      <p:sp>
        <p:nvSpPr>
          <p:cNvPr id="62" name="Rectangle 8"/>
          <p:cNvSpPr>
            <a:spLocks noChangeArrowheads="1"/>
          </p:cNvSpPr>
          <p:nvPr/>
        </p:nvSpPr>
        <p:spPr bwMode="auto">
          <a:xfrm>
            <a:off x="502919" y="1046992"/>
            <a:ext cx="8129015" cy="26314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68288" indent="-268288">
              <a:lnSpc>
                <a:spcPts val="3300"/>
              </a:lnSpc>
              <a:buClr>
                <a:srgbClr val="0070C0"/>
              </a:buClr>
              <a:buFont typeface="Wingdings" pitchFamily="2" charset="2"/>
              <a:buChar char="l"/>
            </a:pPr>
            <a:r>
              <a:rPr lang="en-US" altLang="zh-CN" sz="2000" b="1" dirty="0">
                <a:latin typeface="微软雅黑" pitchFamily="34" charset="-122"/>
                <a:ea typeface="微软雅黑" pitchFamily="34" charset="-122"/>
              </a:rPr>
              <a:t>10 </a:t>
            </a:r>
            <a:r>
              <a:rPr lang="zh-CN" altLang="en-US" sz="2000" b="1" dirty="0">
                <a:latin typeface="微软雅黑" pitchFamily="34" charset="-122"/>
                <a:ea typeface="微软雅黑" pitchFamily="34" charset="-122"/>
              </a:rPr>
              <a:t>吉比特以太网（</a:t>
            </a:r>
            <a:r>
              <a:rPr lang="en-US" altLang="zh-CN" sz="2000" b="1" dirty="0">
                <a:latin typeface="微软雅黑" pitchFamily="34" charset="-122"/>
                <a:ea typeface="微软雅黑" pitchFamily="34" charset="-122"/>
              </a:rPr>
              <a:t>10GE</a:t>
            </a:r>
            <a:r>
              <a:rPr lang="zh-CN" altLang="en-US" sz="2000" b="1" dirty="0">
                <a:latin typeface="微软雅黑" pitchFamily="34" charset="-122"/>
                <a:ea typeface="微软雅黑" pitchFamily="34" charset="-122"/>
              </a:rPr>
              <a:t>）主要特点：</a:t>
            </a:r>
          </a:p>
          <a:p>
            <a:pPr marL="633413" indent="-342900">
              <a:lnSpc>
                <a:spcPts val="3300"/>
              </a:lnSpc>
              <a:buClr>
                <a:srgbClr val="7030A0"/>
              </a:buClr>
              <a:buFont typeface="+mj-lt"/>
              <a:buAutoNum type="arabicPeriod"/>
            </a:pPr>
            <a:r>
              <a:rPr lang="zh-CN" altLang="en-US" sz="2000" b="1" dirty="0">
                <a:latin typeface="微软雅黑" pitchFamily="34" charset="-122"/>
                <a:ea typeface="微软雅黑" pitchFamily="34" charset="-122"/>
              </a:rPr>
              <a:t>万兆比特。</a:t>
            </a:r>
            <a:endParaRPr lang="en-US" altLang="zh-CN" sz="2000" b="1" dirty="0">
              <a:latin typeface="微软雅黑" pitchFamily="34" charset="-122"/>
              <a:ea typeface="微软雅黑" pitchFamily="34" charset="-122"/>
            </a:endParaRPr>
          </a:p>
          <a:p>
            <a:pPr marL="633413" indent="-342900">
              <a:lnSpc>
                <a:spcPts val="3300"/>
              </a:lnSpc>
              <a:buClr>
                <a:srgbClr val="7030A0"/>
              </a:buClr>
              <a:buFont typeface="+mj-lt"/>
              <a:buAutoNum type="arabicPeriod"/>
            </a:pPr>
            <a:r>
              <a:rPr lang="zh-CN" altLang="en-US" sz="2000" b="1" dirty="0">
                <a:latin typeface="微软雅黑" pitchFamily="34" charset="-122"/>
                <a:ea typeface="微软雅黑" pitchFamily="34" charset="-122"/>
              </a:rPr>
              <a:t>与 </a:t>
            </a:r>
            <a:r>
              <a:rPr lang="en-US" altLang="zh-CN" sz="2000" b="1" dirty="0">
                <a:latin typeface="微软雅黑" pitchFamily="34" charset="-122"/>
                <a:ea typeface="微软雅黑" pitchFamily="34" charset="-122"/>
              </a:rPr>
              <a:t>10</a:t>
            </a:r>
            <a:r>
              <a:rPr lang="zh-CN" altLang="en-US" sz="2000" b="1" dirty="0">
                <a:latin typeface="微软雅黑" pitchFamily="34" charset="-122"/>
                <a:ea typeface="微软雅黑" pitchFamily="34" charset="-122"/>
              </a:rPr>
              <a:t>、</a:t>
            </a:r>
            <a:r>
              <a:rPr lang="en-US" altLang="zh-CN" sz="2000" b="1" dirty="0">
                <a:latin typeface="微软雅黑" pitchFamily="34" charset="-122"/>
                <a:ea typeface="微软雅黑" pitchFamily="34" charset="-122"/>
              </a:rPr>
              <a:t>100 Mbit/s </a:t>
            </a:r>
            <a:r>
              <a:rPr lang="zh-CN" altLang="en-US" sz="2000" b="1" dirty="0">
                <a:latin typeface="微软雅黑" pitchFamily="34" charset="-122"/>
                <a:ea typeface="微软雅黑" pitchFamily="34" charset="-122"/>
              </a:rPr>
              <a:t>和 </a:t>
            </a:r>
            <a:r>
              <a:rPr lang="en-US" altLang="zh-CN" sz="2000" b="1" dirty="0">
                <a:latin typeface="微软雅黑" pitchFamily="34" charset="-122"/>
                <a:ea typeface="微软雅黑" pitchFamily="34" charset="-122"/>
              </a:rPr>
              <a:t>1 </a:t>
            </a:r>
            <a:r>
              <a:rPr lang="en-US" altLang="zh-CN" sz="2000" b="1" dirty="0" err="1">
                <a:latin typeface="微软雅黑" pitchFamily="34" charset="-122"/>
                <a:ea typeface="微软雅黑" pitchFamily="34" charset="-122"/>
              </a:rPr>
              <a:t>Gbit</a:t>
            </a:r>
            <a:r>
              <a:rPr lang="en-US" altLang="zh-CN" sz="2000" b="1" dirty="0">
                <a:latin typeface="微软雅黑" pitchFamily="34" charset="-122"/>
                <a:ea typeface="微软雅黑" pitchFamily="34" charset="-122"/>
              </a:rPr>
              <a:t>/s </a:t>
            </a:r>
            <a:r>
              <a:rPr lang="zh-CN" altLang="en-US" sz="2000" b="1" dirty="0">
                <a:latin typeface="微软雅黑" pitchFamily="34" charset="-122"/>
                <a:ea typeface="微软雅黑" pitchFamily="34" charset="-122"/>
              </a:rPr>
              <a:t>以太网的</a:t>
            </a:r>
            <a:r>
              <a:rPr lang="zh-CN" altLang="en-US" sz="2000" b="1" dirty="0">
                <a:solidFill>
                  <a:srgbClr val="0000FF"/>
                </a:solidFill>
                <a:latin typeface="微软雅黑" pitchFamily="34" charset="-122"/>
                <a:ea typeface="微软雅黑" pitchFamily="34" charset="-122"/>
              </a:rPr>
              <a:t>帧格式</a:t>
            </a:r>
            <a:r>
              <a:rPr lang="zh-CN" altLang="en-US" sz="2000" b="1" dirty="0">
                <a:solidFill>
                  <a:srgbClr val="C00000"/>
                </a:solidFill>
                <a:latin typeface="微软雅黑" pitchFamily="34" charset="-122"/>
                <a:ea typeface="微软雅黑" pitchFamily="34" charset="-122"/>
              </a:rPr>
              <a:t>完全相同。</a:t>
            </a:r>
          </a:p>
          <a:p>
            <a:pPr marL="633413" indent="-342900">
              <a:lnSpc>
                <a:spcPts val="3300"/>
              </a:lnSpc>
              <a:buClr>
                <a:srgbClr val="7030A0"/>
              </a:buClr>
              <a:buFont typeface="+mj-lt"/>
              <a:buAutoNum type="arabicPeriod"/>
            </a:pPr>
            <a:r>
              <a:rPr lang="zh-CN" altLang="en-US" sz="2000" b="1" dirty="0">
                <a:latin typeface="微软雅黑" pitchFamily="34" charset="-122"/>
                <a:ea typeface="微软雅黑" pitchFamily="34" charset="-122"/>
              </a:rPr>
              <a:t>保留了 </a:t>
            </a:r>
            <a:r>
              <a:rPr lang="en-US" altLang="zh-CN" sz="2000" b="1" dirty="0">
                <a:latin typeface="微软雅黑" pitchFamily="34" charset="-122"/>
                <a:ea typeface="微软雅黑" pitchFamily="34" charset="-122"/>
              </a:rPr>
              <a:t>IEEE 802.3 </a:t>
            </a:r>
            <a:r>
              <a:rPr lang="zh-CN" altLang="en-US" sz="2000" b="1" dirty="0">
                <a:latin typeface="微软雅黑" pitchFamily="34" charset="-122"/>
                <a:ea typeface="微软雅黑" pitchFamily="34" charset="-122"/>
              </a:rPr>
              <a:t>标准规定的</a:t>
            </a:r>
            <a:r>
              <a:rPr lang="zh-CN" altLang="en-US" sz="2000" b="1" dirty="0">
                <a:solidFill>
                  <a:srgbClr val="C00000"/>
                </a:solidFill>
                <a:latin typeface="微软雅黑" pitchFamily="34" charset="-122"/>
                <a:ea typeface="微软雅黑" pitchFamily="34" charset="-122"/>
              </a:rPr>
              <a:t>以太网最小和最大帧长。</a:t>
            </a:r>
          </a:p>
          <a:p>
            <a:pPr marL="633413" indent="-342900">
              <a:lnSpc>
                <a:spcPts val="3300"/>
              </a:lnSpc>
              <a:buClr>
                <a:srgbClr val="7030A0"/>
              </a:buClr>
              <a:buFont typeface="+mj-lt"/>
              <a:buAutoNum type="arabicPeriod"/>
            </a:pPr>
            <a:r>
              <a:rPr lang="zh-CN" altLang="en-US" sz="2000" b="1" dirty="0">
                <a:latin typeface="微软雅黑" pitchFamily="34" charset="-122"/>
                <a:ea typeface="微软雅黑" pitchFamily="34" charset="-122"/>
              </a:rPr>
              <a:t>只使用</a:t>
            </a:r>
            <a:r>
              <a:rPr lang="zh-CN" altLang="en-US" sz="2000" b="1" dirty="0">
                <a:solidFill>
                  <a:srgbClr val="C00000"/>
                </a:solidFill>
                <a:latin typeface="微软雅黑" pitchFamily="34" charset="-122"/>
                <a:ea typeface="微软雅黑" pitchFamily="34" charset="-122"/>
              </a:rPr>
              <a:t>光纤</a:t>
            </a:r>
            <a:r>
              <a:rPr lang="zh-CN" altLang="en-US" sz="2000" b="1" dirty="0">
                <a:latin typeface="微软雅黑" pitchFamily="34" charset="-122"/>
                <a:ea typeface="微软雅黑" pitchFamily="34" charset="-122"/>
              </a:rPr>
              <a:t>作为传输媒体。</a:t>
            </a:r>
          </a:p>
          <a:p>
            <a:pPr marL="633413" indent="-342900">
              <a:lnSpc>
                <a:spcPts val="3300"/>
              </a:lnSpc>
              <a:buClr>
                <a:srgbClr val="7030A0"/>
              </a:buClr>
              <a:buFont typeface="+mj-lt"/>
              <a:buAutoNum type="arabicPeriod"/>
            </a:pPr>
            <a:r>
              <a:rPr lang="zh-CN" altLang="en-US" sz="2000" b="1" dirty="0">
                <a:solidFill>
                  <a:srgbClr val="C00000"/>
                </a:solidFill>
                <a:latin typeface="微软雅黑" pitchFamily="34" charset="-122"/>
                <a:ea typeface="微软雅黑" pitchFamily="34" charset="-122"/>
              </a:rPr>
              <a:t>只工作在全双工方式，</a:t>
            </a:r>
            <a:r>
              <a:rPr lang="zh-CN" altLang="en-US" sz="2000" b="1" dirty="0">
                <a:latin typeface="微软雅黑" pitchFamily="34" charset="-122"/>
                <a:ea typeface="微软雅黑" pitchFamily="34" charset="-122"/>
              </a:rPr>
              <a:t>没有争用问题，</a:t>
            </a:r>
            <a:r>
              <a:rPr lang="zh-CN" altLang="en-US" sz="2000" b="1" dirty="0">
                <a:solidFill>
                  <a:srgbClr val="C00000"/>
                </a:solidFill>
                <a:latin typeface="微软雅黑" pitchFamily="34" charset="-122"/>
                <a:ea typeface="微软雅黑" pitchFamily="34" charset="-122"/>
              </a:rPr>
              <a:t>不使用 </a:t>
            </a:r>
            <a:r>
              <a:rPr lang="en-US" altLang="zh-CN" sz="2000" b="1" dirty="0">
                <a:solidFill>
                  <a:srgbClr val="C00000"/>
                </a:solidFill>
                <a:latin typeface="微软雅黑" pitchFamily="34" charset="-122"/>
                <a:ea typeface="微软雅黑" pitchFamily="34" charset="-122"/>
              </a:rPr>
              <a:t>CSMA/CD </a:t>
            </a:r>
            <a:r>
              <a:rPr lang="zh-CN" altLang="en-US" sz="2000" b="1" dirty="0">
                <a:solidFill>
                  <a:srgbClr val="C00000"/>
                </a:solidFill>
                <a:latin typeface="微软雅黑" pitchFamily="34" charset="-122"/>
                <a:ea typeface="微软雅黑" pitchFamily="34" charset="-122"/>
              </a:rPr>
              <a:t>协议。 </a:t>
            </a:r>
          </a:p>
        </p:txBody>
      </p:sp>
      <p:sp>
        <p:nvSpPr>
          <p:cNvPr id="2" name="灯片编号占位符 1">
            <a:extLst>
              <a:ext uri="{FF2B5EF4-FFF2-40B4-BE49-F238E27FC236}">
                <a16:creationId xmlns:a16="http://schemas.microsoft.com/office/drawing/2014/main" id="{248837A6-F725-4C84-A499-ED28BDD2D129}"/>
              </a:ext>
            </a:extLst>
          </p:cNvPr>
          <p:cNvSpPr>
            <a:spLocks noGrp="1"/>
          </p:cNvSpPr>
          <p:nvPr>
            <p:ph type="sldNum" sz="quarter" idx="12"/>
          </p:nvPr>
        </p:nvSpPr>
        <p:spPr/>
        <p:txBody>
          <a:bodyPr/>
          <a:lstStyle/>
          <a:p>
            <a:fld id="{C485880C-E2C3-4DAB-AE74-D9BE691626AC}" type="slidenum">
              <a:rPr lang="zh-CN" altLang="en-US" smtClean="0"/>
              <a:pPr/>
              <a:t>146</a:t>
            </a:fld>
            <a:endParaRPr lang="zh-CN" altLang="en-US"/>
          </a:p>
        </p:txBody>
      </p:sp>
    </p:spTree>
    <p:extLst>
      <p:ext uri="{BB962C8B-B14F-4D97-AF65-F5344CB8AC3E}">
        <p14:creationId xmlns:p14="http://schemas.microsoft.com/office/powerpoint/2010/main" val="2814474831"/>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AutoShape 5"/>
          <p:cNvSpPr>
            <a:spLocks noChangeArrowheads="1"/>
          </p:cNvSpPr>
          <p:nvPr/>
        </p:nvSpPr>
        <p:spPr bwMode="auto">
          <a:xfrm>
            <a:off x="502919" y="648502"/>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 name="Rectangle 6"/>
          <p:cNvSpPr>
            <a:spLocks noChangeArrowheads="1"/>
          </p:cNvSpPr>
          <p:nvPr/>
        </p:nvSpPr>
        <p:spPr bwMode="auto">
          <a:xfrm>
            <a:off x="3209170" y="625412"/>
            <a:ext cx="271580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10GE </a:t>
            </a:r>
            <a:r>
              <a:rPr lang="zh-CN" altLang="en-US" sz="2000" b="1" dirty="0">
                <a:solidFill>
                  <a:schemeClr val="bg1"/>
                </a:solidFill>
                <a:latin typeface="微软雅黑" pitchFamily="34" charset="-122"/>
                <a:ea typeface="微软雅黑" pitchFamily="34" charset="-122"/>
              </a:rPr>
              <a:t>以太网的物理层</a:t>
            </a:r>
            <a:endParaRPr lang="fr-FR" altLang="zh-CN" sz="2000" b="1" dirty="0">
              <a:solidFill>
                <a:schemeClr val="bg1"/>
              </a:solidFill>
              <a:latin typeface="微软雅黑" pitchFamily="34" charset="-122"/>
              <a:ea typeface="微软雅黑" pitchFamily="34" charset="-122"/>
            </a:endParaRPr>
          </a:p>
        </p:txBody>
      </p:sp>
      <p:sp>
        <p:nvSpPr>
          <p:cNvPr id="60" name="矩形 59"/>
          <p:cNvSpPr/>
          <p:nvPr/>
        </p:nvSpPr>
        <p:spPr>
          <a:xfrm>
            <a:off x="3451225" y="1148897"/>
            <a:ext cx="2231701" cy="369332"/>
          </a:xfrm>
          <a:prstGeom prst="rect">
            <a:avLst/>
          </a:prstGeom>
        </p:spPr>
        <p:txBody>
          <a:bodyPr wrap="none">
            <a:spAutoFit/>
          </a:bodyPr>
          <a:lstStyle/>
          <a:p>
            <a:pPr lvl="0" algn="ctr" fontAlgn="base">
              <a:spcBef>
                <a:spcPct val="0"/>
              </a:spcBef>
              <a:spcAft>
                <a:spcPct val="0"/>
              </a:spcAft>
              <a:tabLst>
                <a:tab pos="1752600" algn="l"/>
              </a:tabLst>
            </a:pPr>
            <a:r>
              <a:rPr lang="en-US" altLang="zh-CN" b="1" dirty="0">
                <a:solidFill>
                  <a:srgbClr val="000099"/>
                </a:solidFill>
                <a:latin typeface="微软雅黑" pitchFamily="34" charset="-122"/>
                <a:ea typeface="微软雅黑" pitchFamily="34" charset="-122"/>
                <a:cs typeface="Times New Roman" pitchFamily="18" charset="0"/>
              </a:rPr>
              <a:t>10GE </a:t>
            </a:r>
            <a:r>
              <a:rPr lang="zh-CN" altLang="en-US" b="1" dirty="0">
                <a:solidFill>
                  <a:srgbClr val="000099"/>
                </a:solidFill>
                <a:latin typeface="微软雅黑" pitchFamily="34" charset="-122"/>
                <a:ea typeface="微软雅黑" pitchFamily="34" charset="-122"/>
                <a:cs typeface="Times New Roman" pitchFamily="18" charset="0"/>
              </a:rPr>
              <a:t>的物理层标准</a:t>
            </a:r>
          </a:p>
        </p:txBody>
      </p:sp>
      <p:graphicFrame>
        <p:nvGraphicFramePr>
          <p:cNvPr id="61" name="内容占位符 3"/>
          <p:cNvGraphicFramePr>
            <a:graphicFrameLocks/>
          </p:cNvGraphicFramePr>
          <p:nvPr>
            <p:extLst>
              <p:ext uri="{D42A27DB-BD31-4B8C-83A1-F6EECF244321}">
                <p14:modId xmlns:p14="http://schemas.microsoft.com/office/powerpoint/2010/main" val="1138485429"/>
              </p:ext>
            </p:extLst>
          </p:nvPr>
        </p:nvGraphicFramePr>
        <p:xfrm>
          <a:off x="502919" y="1507067"/>
          <a:ext cx="8129015" cy="2151438"/>
        </p:xfrm>
        <a:graphic>
          <a:graphicData uri="http://schemas.openxmlformats.org/drawingml/2006/table">
            <a:tbl>
              <a:tblPr firstRow="1" firstCol="1" lastRow="1" lastCol="1" bandRow="1" bandCol="1"/>
              <a:tblGrid>
                <a:gridCol w="1835584">
                  <a:extLst>
                    <a:ext uri="{9D8B030D-6E8A-4147-A177-3AD203B41FA5}">
                      <a16:colId xmlns:a16="http://schemas.microsoft.com/office/drawing/2014/main" val="20000"/>
                    </a:ext>
                  </a:extLst>
                </a:gridCol>
                <a:gridCol w="721123">
                  <a:extLst>
                    <a:ext uri="{9D8B030D-6E8A-4147-A177-3AD203B41FA5}">
                      <a16:colId xmlns:a16="http://schemas.microsoft.com/office/drawing/2014/main" val="20001"/>
                    </a:ext>
                  </a:extLst>
                </a:gridCol>
                <a:gridCol w="1966697">
                  <a:extLst>
                    <a:ext uri="{9D8B030D-6E8A-4147-A177-3AD203B41FA5}">
                      <a16:colId xmlns:a16="http://schemas.microsoft.com/office/drawing/2014/main" val="20002"/>
                    </a:ext>
                  </a:extLst>
                </a:gridCol>
                <a:gridCol w="3605611">
                  <a:extLst>
                    <a:ext uri="{9D8B030D-6E8A-4147-A177-3AD203B41FA5}">
                      <a16:colId xmlns:a16="http://schemas.microsoft.com/office/drawing/2014/main" val="20003"/>
                    </a:ext>
                  </a:extLst>
                </a:gridCol>
              </a:tblGrid>
              <a:tr h="358678">
                <a:tc>
                  <a:txBody>
                    <a:bodyPr/>
                    <a:lstStyle/>
                    <a:p>
                      <a:pPr algn="ctr">
                        <a:lnSpc>
                          <a:spcPct val="100000"/>
                        </a:lnSpc>
                        <a:spcAft>
                          <a:spcPts val="0"/>
                        </a:spcAft>
                        <a:tabLst>
                          <a:tab pos="1752600" algn="l"/>
                        </a:tabLst>
                      </a:pPr>
                      <a:r>
                        <a:rPr lang="zh-CN" sz="1800" b="1" dirty="0">
                          <a:solidFill>
                            <a:schemeClr val="bg1"/>
                          </a:solidFill>
                          <a:effectLst/>
                          <a:latin typeface="微软雅黑" pitchFamily="34" charset="-122"/>
                          <a:ea typeface="微软雅黑" pitchFamily="34" charset="-122"/>
                        </a:rPr>
                        <a:t>名称</a:t>
                      </a: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CC"/>
                    </a:solidFill>
                  </a:tcPr>
                </a:tc>
                <a:tc>
                  <a:txBody>
                    <a:bodyPr/>
                    <a:lstStyle/>
                    <a:p>
                      <a:pPr algn="ctr">
                        <a:lnSpc>
                          <a:spcPct val="100000"/>
                        </a:lnSpc>
                        <a:spcAft>
                          <a:spcPts val="0"/>
                        </a:spcAft>
                        <a:tabLst>
                          <a:tab pos="1752600" algn="l"/>
                        </a:tabLst>
                      </a:pPr>
                      <a:r>
                        <a:rPr lang="zh-CN" sz="1800" b="1" dirty="0">
                          <a:solidFill>
                            <a:schemeClr val="bg1"/>
                          </a:solidFill>
                          <a:effectLst/>
                          <a:latin typeface="微软雅黑" pitchFamily="34" charset="-122"/>
                          <a:ea typeface="微软雅黑" pitchFamily="34" charset="-122"/>
                        </a:rPr>
                        <a:t>媒体</a:t>
                      </a: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CC"/>
                    </a:solidFill>
                  </a:tcPr>
                </a:tc>
                <a:tc>
                  <a:txBody>
                    <a:bodyPr/>
                    <a:lstStyle/>
                    <a:p>
                      <a:pPr algn="ctr">
                        <a:lnSpc>
                          <a:spcPct val="100000"/>
                        </a:lnSpc>
                        <a:spcAft>
                          <a:spcPts val="0"/>
                        </a:spcAft>
                        <a:tabLst>
                          <a:tab pos="1752600" algn="l"/>
                        </a:tabLst>
                      </a:pPr>
                      <a:r>
                        <a:rPr lang="zh-CN" sz="1800" b="1" dirty="0">
                          <a:solidFill>
                            <a:schemeClr val="bg1"/>
                          </a:solidFill>
                          <a:effectLst/>
                          <a:latin typeface="微软雅黑" pitchFamily="34" charset="-122"/>
                          <a:ea typeface="微软雅黑" pitchFamily="34" charset="-122"/>
                        </a:rPr>
                        <a:t>网段最大长度</a:t>
                      </a: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CC"/>
                    </a:solidFill>
                  </a:tcPr>
                </a:tc>
                <a:tc>
                  <a:txBody>
                    <a:bodyPr/>
                    <a:lstStyle/>
                    <a:p>
                      <a:pPr algn="ctr">
                        <a:lnSpc>
                          <a:spcPct val="100000"/>
                        </a:lnSpc>
                        <a:spcAft>
                          <a:spcPts val="0"/>
                        </a:spcAft>
                        <a:tabLst>
                          <a:tab pos="1752600" algn="l"/>
                        </a:tabLst>
                      </a:pPr>
                      <a:r>
                        <a:rPr lang="zh-CN" sz="1800" b="1" dirty="0">
                          <a:solidFill>
                            <a:schemeClr val="bg1"/>
                          </a:solidFill>
                          <a:effectLst/>
                          <a:latin typeface="微软雅黑" pitchFamily="34" charset="-122"/>
                          <a:ea typeface="微软雅黑" pitchFamily="34" charset="-122"/>
                        </a:rPr>
                        <a:t>特点</a:t>
                      </a: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CC"/>
                    </a:solidFill>
                  </a:tcPr>
                </a:tc>
                <a:extLst>
                  <a:ext uri="{0D108BD9-81ED-4DB2-BD59-A6C34878D82A}">
                    <a16:rowId xmlns:a16="http://schemas.microsoft.com/office/drawing/2014/main" val="10000"/>
                  </a:ext>
                </a:extLst>
              </a:tr>
              <a:tr h="358552">
                <a:tc>
                  <a:txBody>
                    <a:bodyPr/>
                    <a:lstStyle/>
                    <a:p>
                      <a:pPr algn="just">
                        <a:lnSpc>
                          <a:spcPct val="100000"/>
                        </a:lnSpc>
                        <a:spcAft>
                          <a:spcPts val="0"/>
                        </a:spcAft>
                        <a:tabLst>
                          <a:tab pos="1752600" algn="l"/>
                        </a:tabLst>
                      </a:pPr>
                      <a:r>
                        <a:rPr lang="en-US" sz="1400" b="1" dirty="0">
                          <a:effectLst/>
                          <a:latin typeface="微软雅黑" pitchFamily="34" charset="-122"/>
                          <a:ea typeface="微软雅黑" pitchFamily="34" charset="-122"/>
                        </a:rPr>
                        <a:t>10GBASE-SR</a:t>
                      </a:r>
                      <a:endParaRPr lang="zh-CN" sz="1400" b="1" dirty="0">
                        <a:effectLst/>
                        <a:latin typeface="微软雅黑" pitchFamily="34" charset="-122"/>
                        <a:ea typeface="微软雅黑" pitchFamily="34" charset="-122"/>
                      </a:endParaRP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ctr">
                        <a:lnSpc>
                          <a:spcPct val="100000"/>
                        </a:lnSpc>
                        <a:spcAft>
                          <a:spcPts val="0"/>
                        </a:spcAft>
                        <a:tabLst>
                          <a:tab pos="1752600" algn="l"/>
                        </a:tabLst>
                      </a:pPr>
                      <a:r>
                        <a:rPr lang="zh-CN" sz="1400" b="1" dirty="0">
                          <a:effectLst/>
                          <a:latin typeface="微软雅黑" pitchFamily="34" charset="-122"/>
                          <a:ea typeface="微软雅黑" pitchFamily="34" charset="-122"/>
                        </a:rPr>
                        <a:t>光缆</a:t>
                      </a: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ctr">
                        <a:lnSpc>
                          <a:spcPct val="100000"/>
                        </a:lnSpc>
                        <a:spcAft>
                          <a:spcPts val="0"/>
                        </a:spcAft>
                        <a:tabLst>
                          <a:tab pos="1752600" algn="l"/>
                        </a:tabLst>
                      </a:pPr>
                      <a:r>
                        <a:rPr lang="en-US" sz="1400" b="1" dirty="0">
                          <a:effectLst/>
                          <a:latin typeface="微软雅黑" pitchFamily="34" charset="-122"/>
                          <a:ea typeface="微软雅黑" pitchFamily="34" charset="-122"/>
                        </a:rPr>
                        <a:t>300 m</a:t>
                      </a:r>
                      <a:endParaRPr lang="zh-CN" sz="1400" b="1" dirty="0">
                        <a:effectLst/>
                        <a:latin typeface="微软雅黑" pitchFamily="34" charset="-122"/>
                        <a:ea typeface="微软雅黑" pitchFamily="34" charset="-122"/>
                      </a:endParaRP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just">
                        <a:lnSpc>
                          <a:spcPct val="100000"/>
                        </a:lnSpc>
                        <a:spcAft>
                          <a:spcPts val="0"/>
                        </a:spcAft>
                        <a:tabLst>
                          <a:tab pos="1752600" algn="l"/>
                        </a:tabLst>
                      </a:pPr>
                      <a:r>
                        <a:rPr lang="zh-CN" sz="1400" b="1" dirty="0">
                          <a:effectLst/>
                          <a:latin typeface="微软雅黑" pitchFamily="34" charset="-122"/>
                          <a:ea typeface="微软雅黑" pitchFamily="34" charset="-122"/>
                        </a:rPr>
                        <a:t>多模光纤（</a:t>
                      </a:r>
                      <a:r>
                        <a:rPr lang="en-US" sz="1400" b="1" dirty="0">
                          <a:effectLst/>
                          <a:latin typeface="微软雅黑" pitchFamily="34" charset="-122"/>
                          <a:ea typeface="微软雅黑" pitchFamily="34" charset="-122"/>
                        </a:rPr>
                        <a:t>0.85 </a:t>
                      </a:r>
                      <a:r>
                        <a:rPr lang="en-US" sz="1400" b="1" dirty="0">
                          <a:effectLst/>
                          <a:latin typeface="微软雅黑" pitchFamily="34" charset="-122"/>
                          <a:ea typeface="微软雅黑" pitchFamily="34" charset="-122"/>
                          <a:sym typeface="Symbol"/>
                        </a:rPr>
                        <a:t></a:t>
                      </a:r>
                      <a:r>
                        <a:rPr lang="en-US" sz="1400" b="1" dirty="0">
                          <a:effectLst/>
                          <a:latin typeface="微软雅黑" pitchFamily="34" charset="-122"/>
                          <a:ea typeface="微软雅黑" pitchFamily="34" charset="-122"/>
                        </a:rPr>
                        <a:t>m</a:t>
                      </a:r>
                      <a:r>
                        <a:rPr lang="zh-CN" sz="1400" b="1" dirty="0">
                          <a:effectLst/>
                          <a:latin typeface="微软雅黑" pitchFamily="34" charset="-122"/>
                          <a:ea typeface="微软雅黑" pitchFamily="34" charset="-122"/>
                        </a:rPr>
                        <a:t>）</a:t>
                      </a: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extLst>
                  <a:ext uri="{0D108BD9-81ED-4DB2-BD59-A6C34878D82A}">
                    <a16:rowId xmlns:a16="http://schemas.microsoft.com/office/drawing/2014/main" val="10001"/>
                  </a:ext>
                </a:extLst>
              </a:tr>
              <a:tr h="358552">
                <a:tc>
                  <a:txBody>
                    <a:bodyPr/>
                    <a:lstStyle/>
                    <a:p>
                      <a:pPr algn="just">
                        <a:lnSpc>
                          <a:spcPct val="100000"/>
                        </a:lnSpc>
                        <a:spcAft>
                          <a:spcPts val="0"/>
                        </a:spcAft>
                        <a:tabLst>
                          <a:tab pos="1752600" algn="l"/>
                        </a:tabLst>
                      </a:pPr>
                      <a:r>
                        <a:rPr lang="en-US" sz="1400" b="1" dirty="0">
                          <a:effectLst/>
                          <a:latin typeface="微软雅黑" pitchFamily="34" charset="-122"/>
                          <a:ea typeface="微软雅黑" pitchFamily="34" charset="-122"/>
                        </a:rPr>
                        <a:t>10GBASE-LR</a:t>
                      </a:r>
                      <a:endParaRPr lang="zh-CN" sz="1400" b="1" dirty="0">
                        <a:effectLst/>
                        <a:latin typeface="微软雅黑" pitchFamily="34" charset="-122"/>
                        <a:ea typeface="微软雅黑" pitchFamily="34" charset="-122"/>
                      </a:endParaRP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zh-CN" sz="1400" b="1">
                          <a:effectLst/>
                          <a:latin typeface="微软雅黑" pitchFamily="34" charset="-122"/>
                          <a:ea typeface="微软雅黑" pitchFamily="34" charset="-122"/>
                        </a:rPr>
                        <a:t>光缆</a:t>
                      </a: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en-US" sz="1400" b="1" dirty="0">
                          <a:effectLst/>
                          <a:latin typeface="微软雅黑" pitchFamily="34" charset="-122"/>
                          <a:ea typeface="微软雅黑" pitchFamily="34" charset="-122"/>
                        </a:rPr>
                        <a:t>10 km</a:t>
                      </a:r>
                      <a:endParaRPr lang="zh-CN" sz="1400" b="1" dirty="0">
                        <a:effectLst/>
                        <a:latin typeface="微软雅黑" pitchFamily="34" charset="-122"/>
                        <a:ea typeface="微软雅黑" pitchFamily="34" charset="-122"/>
                      </a:endParaRP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0000"/>
                        </a:lnSpc>
                        <a:spcAft>
                          <a:spcPts val="0"/>
                        </a:spcAft>
                        <a:tabLst>
                          <a:tab pos="1752600" algn="l"/>
                        </a:tabLst>
                      </a:pPr>
                      <a:r>
                        <a:rPr lang="zh-CN" sz="1400" b="1" dirty="0">
                          <a:effectLst/>
                          <a:latin typeface="微软雅黑" pitchFamily="34" charset="-122"/>
                          <a:ea typeface="微软雅黑" pitchFamily="34" charset="-122"/>
                        </a:rPr>
                        <a:t>单模光纤（</a:t>
                      </a:r>
                      <a:r>
                        <a:rPr lang="en-US" sz="1400" b="1" dirty="0">
                          <a:effectLst/>
                          <a:latin typeface="微软雅黑" pitchFamily="34" charset="-122"/>
                          <a:ea typeface="微软雅黑" pitchFamily="34" charset="-122"/>
                        </a:rPr>
                        <a:t>1.3 </a:t>
                      </a:r>
                      <a:r>
                        <a:rPr lang="en-US" sz="1400" b="1" dirty="0">
                          <a:effectLst/>
                          <a:latin typeface="微软雅黑" pitchFamily="34" charset="-122"/>
                          <a:ea typeface="微软雅黑" pitchFamily="34" charset="-122"/>
                          <a:sym typeface="Symbol"/>
                        </a:rPr>
                        <a:t></a:t>
                      </a:r>
                      <a:r>
                        <a:rPr lang="en-US" sz="1400" b="1" dirty="0">
                          <a:effectLst/>
                          <a:latin typeface="微软雅黑" pitchFamily="34" charset="-122"/>
                          <a:ea typeface="微软雅黑" pitchFamily="34" charset="-122"/>
                        </a:rPr>
                        <a:t>m</a:t>
                      </a:r>
                      <a:r>
                        <a:rPr lang="zh-CN" sz="1400" b="1" dirty="0">
                          <a:effectLst/>
                          <a:latin typeface="微软雅黑" pitchFamily="34" charset="-122"/>
                          <a:ea typeface="微软雅黑" pitchFamily="34" charset="-122"/>
                        </a:rPr>
                        <a:t>）</a:t>
                      </a: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58552">
                <a:tc>
                  <a:txBody>
                    <a:bodyPr/>
                    <a:lstStyle/>
                    <a:p>
                      <a:pPr algn="just">
                        <a:lnSpc>
                          <a:spcPct val="100000"/>
                        </a:lnSpc>
                        <a:spcAft>
                          <a:spcPts val="0"/>
                        </a:spcAft>
                        <a:tabLst>
                          <a:tab pos="1752600" algn="l"/>
                        </a:tabLst>
                      </a:pPr>
                      <a:r>
                        <a:rPr lang="en-US" sz="1400" b="1" dirty="0">
                          <a:effectLst/>
                          <a:latin typeface="微软雅黑" pitchFamily="34" charset="-122"/>
                          <a:ea typeface="微软雅黑" pitchFamily="34" charset="-122"/>
                        </a:rPr>
                        <a:t>10GBASE-ER</a:t>
                      </a:r>
                      <a:endParaRPr lang="zh-CN" sz="1400" b="1" dirty="0">
                        <a:effectLst/>
                        <a:latin typeface="微软雅黑" pitchFamily="34" charset="-122"/>
                        <a:ea typeface="微软雅黑" pitchFamily="34" charset="-122"/>
                      </a:endParaRP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ctr">
                        <a:lnSpc>
                          <a:spcPct val="100000"/>
                        </a:lnSpc>
                        <a:spcAft>
                          <a:spcPts val="0"/>
                        </a:spcAft>
                        <a:tabLst>
                          <a:tab pos="1752600" algn="l"/>
                        </a:tabLst>
                      </a:pPr>
                      <a:r>
                        <a:rPr lang="zh-CN" sz="1400" b="1">
                          <a:effectLst/>
                          <a:latin typeface="微软雅黑" pitchFamily="34" charset="-122"/>
                          <a:ea typeface="微软雅黑" pitchFamily="34" charset="-122"/>
                        </a:rPr>
                        <a:t>光缆</a:t>
                      </a: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ctr">
                        <a:lnSpc>
                          <a:spcPct val="100000"/>
                        </a:lnSpc>
                        <a:spcAft>
                          <a:spcPts val="0"/>
                        </a:spcAft>
                        <a:tabLst>
                          <a:tab pos="1752600" algn="l"/>
                        </a:tabLst>
                      </a:pPr>
                      <a:r>
                        <a:rPr lang="en-US" sz="1400" b="1" dirty="0">
                          <a:effectLst/>
                          <a:latin typeface="微软雅黑" pitchFamily="34" charset="-122"/>
                          <a:ea typeface="微软雅黑" pitchFamily="34" charset="-122"/>
                        </a:rPr>
                        <a:t>40 km</a:t>
                      </a:r>
                      <a:endParaRPr lang="zh-CN" sz="1400" b="1" dirty="0">
                        <a:effectLst/>
                        <a:latin typeface="微软雅黑" pitchFamily="34" charset="-122"/>
                        <a:ea typeface="微软雅黑" pitchFamily="34" charset="-122"/>
                      </a:endParaRP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just">
                        <a:lnSpc>
                          <a:spcPct val="100000"/>
                        </a:lnSpc>
                        <a:spcAft>
                          <a:spcPts val="0"/>
                        </a:spcAft>
                        <a:tabLst>
                          <a:tab pos="1752600" algn="l"/>
                        </a:tabLst>
                      </a:pPr>
                      <a:r>
                        <a:rPr lang="zh-CN" sz="1400" b="1" dirty="0">
                          <a:effectLst/>
                          <a:latin typeface="微软雅黑" pitchFamily="34" charset="-122"/>
                          <a:ea typeface="微软雅黑" pitchFamily="34" charset="-122"/>
                        </a:rPr>
                        <a:t>单模光纤（</a:t>
                      </a:r>
                      <a:r>
                        <a:rPr lang="en-US" sz="1400" b="1" dirty="0">
                          <a:effectLst/>
                          <a:latin typeface="微软雅黑" pitchFamily="34" charset="-122"/>
                          <a:ea typeface="微软雅黑" pitchFamily="34" charset="-122"/>
                        </a:rPr>
                        <a:t>1.5 </a:t>
                      </a:r>
                      <a:r>
                        <a:rPr lang="en-US" sz="1400" b="1" dirty="0">
                          <a:effectLst/>
                          <a:latin typeface="微软雅黑" pitchFamily="34" charset="-122"/>
                          <a:ea typeface="微软雅黑" pitchFamily="34" charset="-122"/>
                          <a:sym typeface="Symbol"/>
                        </a:rPr>
                        <a:t></a:t>
                      </a:r>
                      <a:r>
                        <a:rPr lang="en-US" sz="1400" b="1" dirty="0">
                          <a:effectLst/>
                          <a:latin typeface="微软雅黑" pitchFamily="34" charset="-122"/>
                          <a:ea typeface="微软雅黑" pitchFamily="34" charset="-122"/>
                        </a:rPr>
                        <a:t>m</a:t>
                      </a:r>
                      <a:r>
                        <a:rPr lang="zh-CN" sz="1400" b="1" dirty="0">
                          <a:effectLst/>
                          <a:latin typeface="微软雅黑" pitchFamily="34" charset="-122"/>
                          <a:ea typeface="微软雅黑" pitchFamily="34" charset="-122"/>
                        </a:rPr>
                        <a:t>）</a:t>
                      </a: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extLst>
                  <a:ext uri="{0D108BD9-81ED-4DB2-BD59-A6C34878D82A}">
                    <a16:rowId xmlns:a16="http://schemas.microsoft.com/office/drawing/2014/main" val="10003"/>
                  </a:ext>
                </a:extLst>
              </a:tr>
              <a:tr h="358552">
                <a:tc>
                  <a:txBody>
                    <a:bodyPr/>
                    <a:lstStyle/>
                    <a:p>
                      <a:pPr algn="just">
                        <a:lnSpc>
                          <a:spcPct val="100000"/>
                        </a:lnSpc>
                        <a:spcAft>
                          <a:spcPts val="0"/>
                        </a:spcAft>
                        <a:tabLst>
                          <a:tab pos="1752600" algn="l"/>
                        </a:tabLst>
                      </a:pPr>
                      <a:r>
                        <a:rPr lang="pt-BR" sz="1400" b="1" dirty="0">
                          <a:effectLst/>
                          <a:latin typeface="微软雅黑" pitchFamily="34" charset="-122"/>
                          <a:ea typeface="微软雅黑" pitchFamily="34" charset="-122"/>
                        </a:rPr>
                        <a:t>10GBASE-CX4</a:t>
                      </a:r>
                      <a:endParaRPr lang="zh-CN" sz="1400" b="1" dirty="0">
                        <a:effectLst/>
                        <a:latin typeface="微软雅黑" pitchFamily="34" charset="-122"/>
                        <a:ea typeface="微软雅黑" pitchFamily="34" charset="-122"/>
                      </a:endParaRP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zh-CN" sz="1400" b="1">
                          <a:effectLst/>
                          <a:latin typeface="微软雅黑" pitchFamily="34" charset="-122"/>
                          <a:ea typeface="微软雅黑" pitchFamily="34" charset="-122"/>
                        </a:rPr>
                        <a:t>铜缆</a:t>
                      </a: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0000"/>
                        </a:lnSpc>
                        <a:spcAft>
                          <a:spcPts val="0"/>
                        </a:spcAft>
                        <a:tabLst>
                          <a:tab pos="1752600" algn="l"/>
                        </a:tabLst>
                      </a:pPr>
                      <a:r>
                        <a:rPr lang="en-US" sz="1400" b="1" dirty="0">
                          <a:effectLst/>
                          <a:latin typeface="微软雅黑" pitchFamily="34" charset="-122"/>
                          <a:ea typeface="微软雅黑" pitchFamily="34" charset="-122"/>
                        </a:rPr>
                        <a:t>15 m</a:t>
                      </a:r>
                      <a:endParaRPr lang="zh-CN" sz="1400" b="1" dirty="0">
                        <a:effectLst/>
                        <a:latin typeface="微软雅黑" pitchFamily="34" charset="-122"/>
                        <a:ea typeface="微软雅黑" pitchFamily="34" charset="-122"/>
                      </a:endParaRP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0000"/>
                        </a:lnSpc>
                        <a:spcAft>
                          <a:spcPts val="0"/>
                        </a:spcAft>
                        <a:tabLst>
                          <a:tab pos="1752600" algn="l"/>
                        </a:tabLst>
                      </a:pPr>
                      <a:r>
                        <a:rPr lang="zh-CN" sz="1400" b="1" dirty="0">
                          <a:effectLst/>
                          <a:latin typeface="微软雅黑" pitchFamily="34" charset="-122"/>
                          <a:ea typeface="微软雅黑" pitchFamily="34" charset="-122"/>
                        </a:rPr>
                        <a:t>使用</a:t>
                      </a:r>
                      <a:r>
                        <a:rPr lang="en-US" altLang="zh-CN" sz="1400" b="1" dirty="0">
                          <a:effectLst/>
                          <a:latin typeface="微软雅黑" pitchFamily="34" charset="-122"/>
                          <a:ea typeface="微软雅黑" pitchFamily="34" charset="-122"/>
                        </a:rPr>
                        <a:t> </a:t>
                      </a:r>
                      <a:r>
                        <a:rPr lang="pt-BR" sz="1400" b="1" dirty="0">
                          <a:effectLst/>
                          <a:latin typeface="微软雅黑" pitchFamily="34" charset="-122"/>
                          <a:ea typeface="微软雅黑" pitchFamily="34" charset="-122"/>
                        </a:rPr>
                        <a:t>4 </a:t>
                      </a:r>
                      <a:r>
                        <a:rPr lang="zh-CN" sz="1400" b="1" dirty="0">
                          <a:effectLst/>
                          <a:latin typeface="微软雅黑" pitchFamily="34" charset="-122"/>
                          <a:ea typeface="微软雅黑" pitchFamily="34" charset="-122"/>
                        </a:rPr>
                        <a:t>对双芯同轴电缆</a:t>
                      </a:r>
                      <a:r>
                        <a:rPr lang="en-US" altLang="zh-CN" sz="1400" b="1" dirty="0">
                          <a:effectLst/>
                          <a:latin typeface="微软雅黑" pitchFamily="34" charset="-122"/>
                          <a:ea typeface="微软雅黑" pitchFamily="34" charset="-122"/>
                        </a:rPr>
                        <a:t> </a:t>
                      </a:r>
                      <a:r>
                        <a:rPr lang="pt-BR" sz="1400" b="1" dirty="0">
                          <a:effectLst/>
                          <a:latin typeface="微软雅黑" pitchFamily="34" charset="-122"/>
                          <a:ea typeface="微软雅黑" pitchFamily="34" charset="-122"/>
                        </a:rPr>
                        <a:t>(twinax)</a:t>
                      </a:r>
                      <a:endParaRPr lang="zh-CN" sz="1400" b="1" dirty="0">
                        <a:effectLst/>
                        <a:latin typeface="微软雅黑" pitchFamily="34" charset="-122"/>
                        <a:ea typeface="微软雅黑" pitchFamily="34" charset="-122"/>
                      </a:endParaRP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358552">
                <a:tc>
                  <a:txBody>
                    <a:bodyPr/>
                    <a:lstStyle/>
                    <a:p>
                      <a:pPr algn="just">
                        <a:lnSpc>
                          <a:spcPct val="100000"/>
                        </a:lnSpc>
                        <a:spcAft>
                          <a:spcPts val="0"/>
                        </a:spcAft>
                        <a:tabLst>
                          <a:tab pos="1752600" algn="l"/>
                        </a:tabLst>
                      </a:pPr>
                      <a:r>
                        <a:rPr lang="en-US" sz="1400" b="1" dirty="0">
                          <a:effectLst/>
                          <a:latin typeface="微软雅黑" pitchFamily="34" charset="-122"/>
                          <a:ea typeface="微软雅黑" pitchFamily="34" charset="-122"/>
                        </a:rPr>
                        <a:t>10GBASE-T</a:t>
                      </a:r>
                      <a:endParaRPr lang="zh-CN" sz="1400" b="1" dirty="0">
                        <a:effectLst/>
                        <a:latin typeface="微软雅黑" pitchFamily="34" charset="-122"/>
                        <a:ea typeface="微软雅黑" pitchFamily="34" charset="-122"/>
                      </a:endParaRP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ctr">
                        <a:lnSpc>
                          <a:spcPct val="100000"/>
                        </a:lnSpc>
                        <a:spcAft>
                          <a:spcPts val="0"/>
                        </a:spcAft>
                        <a:tabLst>
                          <a:tab pos="1752600" algn="l"/>
                        </a:tabLst>
                      </a:pPr>
                      <a:r>
                        <a:rPr lang="zh-CN" sz="1400" b="1" dirty="0">
                          <a:effectLst/>
                          <a:latin typeface="微软雅黑" pitchFamily="34" charset="-122"/>
                          <a:ea typeface="微软雅黑" pitchFamily="34" charset="-122"/>
                        </a:rPr>
                        <a:t>铜缆</a:t>
                      </a: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ctr">
                        <a:lnSpc>
                          <a:spcPct val="100000"/>
                        </a:lnSpc>
                        <a:spcAft>
                          <a:spcPts val="0"/>
                        </a:spcAft>
                        <a:tabLst>
                          <a:tab pos="1752600" algn="l"/>
                        </a:tabLst>
                      </a:pPr>
                      <a:r>
                        <a:rPr lang="en-US" sz="1400" b="1" dirty="0">
                          <a:effectLst/>
                          <a:latin typeface="微软雅黑" pitchFamily="34" charset="-122"/>
                          <a:ea typeface="微软雅黑" pitchFamily="34" charset="-122"/>
                        </a:rPr>
                        <a:t>100 m</a:t>
                      </a:r>
                      <a:endParaRPr lang="zh-CN" sz="1400" b="1" dirty="0">
                        <a:effectLst/>
                        <a:latin typeface="微软雅黑" pitchFamily="34" charset="-122"/>
                        <a:ea typeface="微软雅黑" pitchFamily="34" charset="-122"/>
                      </a:endParaRP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just">
                        <a:lnSpc>
                          <a:spcPct val="100000"/>
                        </a:lnSpc>
                        <a:spcAft>
                          <a:spcPts val="0"/>
                        </a:spcAft>
                        <a:tabLst>
                          <a:tab pos="1752600" algn="l"/>
                        </a:tabLst>
                      </a:pPr>
                      <a:r>
                        <a:rPr lang="zh-CN" sz="1400" b="1" dirty="0">
                          <a:effectLst/>
                          <a:latin typeface="微软雅黑" pitchFamily="34" charset="-122"/>
                          <a:ea typeface="微软雅黑" pitchFamily="34" charset="-122"/>
                        </a:rPr>
                        <a:t>使用</a:t>
                      </a:r>
                      <a:r>
                        <a:rPr lang="en-US" altLang="zh-CN" sz="1400" b="1" dirty="0">
                          <a:effectLst/>
                          <a:latin typeface="微软雅黑" pitchFamily="34" charset="-122"/>
                          <a:ea typeface="微软雅黑" pitchFamily="34" charset="-122"/>
                        </a:rPr>
                        <a:t> </a:t>
                      </a:r>
                      <a:r>
                        <a:rPr lang="pt-BR" sz="1400" b="1" dirty="0">
                          <a:effectLst/>
                          <a:latin typeface="微软雅黑" pitchFamily="34" charset="-122"/>
                          <a:ea typeface="微软雅黑" pitchFamily="34" charset="-122"/>
                        </a:rPr>
                        <a:t>4 </a:t>
                      </a:r>
                      <a:r>
                        <a:rPr lang="zh-CN" sz="1400" b="1" dirty="0">
                          <a:effectLst/>
                          <a:latin typeface="微软雅黑" pitchFamily="34" charset="-122"/>
                          <a:ea typeface="微软雅黑" pitchFamily="34" charset="-122"/>
                        </a:rPr>
                        <a:t>对</a:t>
                      </a:r>
                      <a:r>
                        <a:rPr lang="en-US" altLang="zh-CN" sz="1400" b="1" dirty="0">
                          <a:effectLst/>
                          <a:latin typeface="微软雅黑" pitchFamily="34" charset="-122"/>
                          <a:ea typeface="微软雅黑" pitchFamily="34" charset="-122"/>
                        </a:rPr>
                        <a:t> </a:t>
                      </a:r>
                      <a:r>
                        <a:rPr lang="pt-BR" sz="1400" b="1" dirty="0">
                          <a:effectLst/>
                          <a:latin typeface="微软雅黑" pitchFamily="34" charset="-122"/>
                          <a:ea typeface="微软雅黑" pitchFamily="34" charset="-122"/>
                        </a:rPr>
                        <a:t>6A </a:t>
                      </a:r>
                      <a:r>
                        <a:rPr lang="zh-CN" sz="1400" b="1" dirty="0">
                          <a:effectLst/>
                          <a:latin typeface="微软雅黑" pitchFamily="34" charset="-122"/>
                          <a:ea typeface="微软雅黑" pitchFamily="34" charset="-122"/>
                        </a:rPr>
                        <a:t>类</a:t>
                      </a:r>
                      <a:r>
                        <a:rPr lang="en-US" altLang="zh-CN" sz="1400" b="1" dirty="0">
                          <a:effectLst/>
                          <a:latin typeface="微软雅黑" pitchFamily="34" charset="-122"/>
                          <a:ea typeface="微软雅黑" pitchFamily="34" charset="-122"/>
                        </a:rPr>
                        <a:t> </a:t>
                      </a:r>
                      <a:r>
                        <a:rPr lang="pt-BR" sz="1400" b="1" dirty="0">
                          <a:effectLst/>
                          <a:latin typeface="微软雅黑" pitchFamily="34" charset="-122"/>
                          <a:ea typeface="微软雅黑" pitchFamily="34" charset="-122"/>
                        </a:rPr>
                        <a:t>UTP </a:t>
                      </a:r>
                      <a:r>
                        <a:rPr lang="zh-CN" sz="1400" b="1" dirty="0">
                          <a:effectLst/>
                          <a:latin typeface="微软雅黑" pitchFamily="34" charset="-122"/>
                          <a:ea typeface="微软雅黑" pitchFamily="34" charset="-122"/>
                        </a:rPr>
                        <a:t>双绞线</a:t>
                      </a:r>
                    </a:p>
                  </a:txBody>
                  <a:tcPr marL="36496" marR="3649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extLst>
                  <a:ext uri="{0D108BD9-81ED-4DB2-BD59-A6C34878D82A}">
                    <a16:rowId xmlns:a16="http://schemas.microsoft.com/office/drawing/2014/main" val="10005"/>
                  </a:ext>
                </a:extLst>
              </a:tr>
            </a:tbl>
          </a:graphicData>
        </a:graphic>
      </p:graphicFrame>
      <p:sp>
        <p:nvSpPr>
          <p:cNvPr id="2" name="灯片编号占位符 1">
            <a:extLst>
              <a:ext uri="{FF2B5EF4-FFF2-40B4-BE49-F238E27FC236}">
                <a16:creationId xmlns:a16="http://schemas.microsoft.com/office/drawing/2014/main" id="{0932873B-E58B-4AAD-8B1E-399DA4FD2E2A}"/>
              </a:ext>
            </a:extLst>
          </p:cNvPr>
          <p:cNvSpPr>
            <a:spLocks noGrp="1"/>
          </p:cNvSpPr>
          <p:nvPr>
            <p:ph type="sldNum" sz="quarter" idx="12"/>
          </p:nvPr>
        </p:nvSpPr>
        <p:spPr/>
        <p:txBody>
          <a:bodyPr/>
          <a:lstStyle/>
          <a:p>
            <a:fld id="{C485880C-E2C3-4DAB-AE74-D9BE691626AC}" type="slidenum">
              <a:rPr lang="zh-CN" altLang="en-US" smtClean="0"/>
              <a:pPr/>
              <a:t>147</a:t>
            </a:fld>
            <a:endParaRPr lang="zh-CN" altLang="en-US"/>
          </a:p>
        </p:txBody>
      </p:sp>
    </p:spTree>
    <p:extLst>
      <p:ext uri="{BB962C8B-B14F-4D97-AF65-F5344CB8AC3E}">
        <p14:creationId xmlns:p14="http://schemas.microsoft.com/office/powerpoint/2010/main" val="2243759295"/>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AutoShape 5"/>
          <p:cNvSpPr>
            <a:spLocks noChangeArrowheads="1"/>
          </p:cNvSpPr>
          <p:nvPr/>
        </p:nvSpPr>
        <p:spPr bwMode="auto">
          <a:xfrm>
            <a:off x="502919" y="649884"/>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 name="Rectangle 6"/>
          <p:cNvSpPr>
            <a:spLocks noChangeArrowheads="1"/>
          </p:cNvSpPr>
          <p:nvPr/>
        </p:nvSpPr>
        <p:spPr bwMode="auto">
          <a:xfrm>
            <a:off x="2739490" y="626794"/>
            <a:ext cx="365516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40GE/100GE </a:t>
            </a:r>
            <a:r>
              <a:rPr lang="zh-CN" altLang="en-US" sz="2000" b="1" dirty="0">
                <a:solidFill>
                  <a:schemeClr val="bg1"/>
                </a:solidFill>
                <a:latin typeface="微软雅黑" pitchFamily="34" charset="-122"/>
                <a:ea typeface="微软雅黑" pitchFamily="34" charset="-122"/>
              </a:rPr>
              <a:t>以太网的物理层</a:t>
            </a:r>
            <a:endParaRPr lang="fr-FR" altLang="zh-CN" sz="2000" b="1" dirty="0">
              <a:solidFill>
                <a:schemeClr val="bg1"/>
              </a:solidFill>
              <a:latin typeface="微软雅黑" pitchFamily="34" charset="-122"/>
              <a:ea typeface="微软雅黑" pitchFamily="34" charset="-122"/>
            </a:endParaRPr>
          </a:p>
        </p:txBody>
      </p:sp>
      <p:sp>
        <p:nvSpPr>
          <p:cNvPr id="36" name="矩形 35"/>
          <p:cNvSpPr/>
          <p:nvPr/>
        </p:nvSpPr>
        <p:spPr>
          <a:xfrm>
            <a:off x="3108480" y="1112872"/>
            <a:ext cx="2933816" cy="369332"/>
          </a:xfrm>
          <a:prstGeom prst="rect">
            <a:avLst/>
          </a:prstGeom>
        </p:spPr>
        <p:txBody>
          <a:bodyPr wrap="none">
            <a:spAutoFit/>
          </a:bodyPr>
          <a:lstStyle/>
          <a:p>
            <a:pPr lvl="0" algn="ctr" fontAlgn="base">
              <a:spcBef>
                <a:spcPct val="0"/>
              </a:spcBef>
              <a:spcAft>
                <a:spcPct val="0"/>
              </a:spcAft>
              <a:tabLst>
                <a:tab pos="1752600" algn="l"/>
              </a:tabLst>
            </a:pPr>
            <a:r>
              <a:rPr lang="en-US" altLang="zh-CN" b="1" dirty="0">
                <a:solidFill>
                  <a:srgbClr val="000099"/>
                </a:solidFill>
                <a:latin typeface="微软雅黑" pitchFamily="34" charset="-122"/>
                <a:ea typeface="微软雅黑" pitchFamily="34" charset="-122"/>
                <a:cs typeface="Times New Roman" pitchFamily="18" charset="0"/>
              </a:rPr>
              <a:t>40GE/10GE </a:t>
            </a:r>
            <a:r>
              <a:rPr lang="zh-CN" altLang="en-US" b="1" dirty="0">
                <a:solidFill>
                  <a:srgbClr val="000099"/>
                </a:solidFill>
                <a:latin typeface="微软雅黑" pitchFamily="34" charset="-122"/>
                <a:ea typeface="微软雅黑" pitchFamily="34" charset="-122"/>
                <a:cs typeface="Times New Roman" pitchFamily="18" charset="0"/>
              </a:rPr>
              <a:t>的物理层标准</a:t>
            </a:r>
          </a:p>
        </p:txBody>
      </p:sp>
      <p:graphicFrame>
        <p:nvGraphicFramePr>
          <p:cNvPr id="38" name="表格 37"/>
          <p:cNvGraphicFramePr>
            <a:graphicFrameLocks noGrp="1"/>
          </p:cNvGraphicFramePr>
          <p:nvPr>
            <p:extLst>
              <p:ext uri="{D42A27DB-BD31-4B8C-83A1-F6EECF244321}">
                <p14:modId xmlns:p14="http://schemas.microsoft.com/office/powerpoint/2010/main" val="2540804016"/>
              </p:ext>
            </p:extLst>
          </p:nvPr>
        </p:nvGraphicFramePr>
        <p:xfrm>
          <a:off x="502919" y="1452695"/>
          <a:ext cx="8129015" cy="2308227"/>
        </p:xfrm>
        <a:graphic>
          <a:graphicData uri="http://schemas.openxmlformats.org/drawingml/2006/table">
            <a:tbl>
              <a:tblPr firstRow="1" firstCol="1" lastRow="1" lastCol="1" bandRow="1" bandCol="1"/>
              <a:tblGrid>
                <a:gridCol w="2702099">
                  <a:extLst>
                    <a:ext uri="{9D8B030D-6E8A-4147-A177-3AD203B41FA5}">
                      <a16:colId xmlns:a16="http://schemas.microsoft.com/office/drawing/2014/main" val="20000"/>
                    </a:ext>
                  </a:extLst>
                </a:gridCol>
                <a:gridCol w="2078182">
                  <a:extLst>
                    <a:ext uri="{9D8B030D-6E8A-4147-A177-3AD203B41FA5}">
                      <a16:colId xmlns:a16="http://schemas.microsoft.com/office/drawing/2014/main" val="20001"/>
                    </a:ext>
                  </a:extLst>
                </a:gridCol>
                <a:gridCol w="3348734">
                  <a:extLst>
                    <a:ext uri="{9D8B030D-6E8A-4147-A177-3AD203B41FA5}">
                      <a16:colId xmlns:a16="http://schemas.microsoft.com/office/drawing/2014/main" val="20002"/>
                    </a:ext>
                  </a:extLst>
                </a:gridCol>
              </a:tblGrid>
              <a:tr h="357632">
                <a:tc>
                  <a:txBody>
                    <a:bodyPr/>
                    <a:lstStyle/>
                    <a:p>
                      <a:pPr marL="0" algn="ctr" defTabSz="914400" rtl="0" eaLnBrk="1" latinLnBrk="0" hangingPunct="1">
                        <a:lnSpc>
                          <a:spcPct val="100000"/>
                        </a:lnSpc>
                        <a:spcAft>
                          <a:spcPts val="0"/>
                        </a:spcAft>
                        <a:tabLst>
                          <a:tab pos="1752600" algn="l"/>
                        </a:tabLst>
                      </a:pPr>
                      <a:r>
                        <a:rPr lang="zh-CN" sz="1800" b="1" kern="1200" dirty="0">
                          <a:solidFill>
                            <a:schemeClr val="bg1"/>
                          </a:solidFill>
                          <a:effectLst/>
                          <a:latin typeface="微软雅黑" pitchFamily="34" charset="-122"/>
                          <a:ea typeface="微软雅黑" pitchFamily="34" charset="-122"/>
                        </a:rPr>
                        <a:t>物理层</a:t>
                      </a:r>
                      <a:endParaRPr lang="zh-CN" sz="1800" b="1" kern="1200" dirty="0">
                        <a:solidFill>
                          <a:schemeClr val="bg1"/>
                        </a:solidFill>
                        <a:effectLst/>
                        <a:latin typeface="微软雅黑" pitchFamily="34" charset="-122"/>
                        <a:ea typeface="微软雅黑" pitchFamily="34" charset="-122"/>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FF"/>
                    </a:solidFill>
                  </a:tcPr>
                </a:tc>
                <a:tc>
                  <a:txBody>
                    <a:bodyPr/>
                    <a:lstStyle/>
                    <a:p>
                      <a:pPr algn="ctr">
                        <a:lnSpc>
                          <a:spcPct val="100000"/>
                        </a:lnSpc>
                        <a:spcAft>
                          <a:spcPts val="0"/>
                        </a:spcAft>
                        <a:tabLst>
                          <a:tab pos="1752600" algn="l"/>
                        </a:tabLst>
                      </a:pPr>
                      <a:r>
                        <a:rPr lang="en-US" sz="1800" b="1" dirty="0">
                          <a:solidFill>
                            <a:schemeClr val="bg1"/>
                          </a:solidFill>
                          <a:effectLst/>
                          <a:latin typeface="微软雅黑" pitchFamily="34" charset="-122"/>
                          <a:ea typeface="微软雅黑" pitchFamily="34" charset="-122"/>
                        </a:rPr>
                        <a:t>40GE</a:t>
                      </a:r>
                      <a:endParaRPr lang="zh-CN" sz="1800" b="1" dirty="0">
                        <a:solidFill>
                          <a:schemeClr val="bg1"/>
                        </a:solidFill>
                        <a:effectLst/>
                        <a:latin typeface="微软雅黑" pitchFamily="34" charset="-122"/>
                        <a:ea typeface="微软雅黑"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FF"/>
                    </a:solidFill>
                  </a:tcPr>
                </a:tc>
                <a:tc>
                  <a:txBody>
                    <a:bodyPr/>
                    <a:lstStyle/>
                    <a:p>
                      <a:pPr algn="ctr">
                        <a:lnSpc>
                          <a:spcPct val="100000"/>
                        </a:lnSpc>
                        <a:spcAft>
                          <a:spcPts val="0"/>
                        </a:spcAft>
                        <a:tabLst>
                          <a:tab pos="1752600" algn="l"/>
                        </a:tabLst>
                      </a:pPr>
                      <a:r>
                        <a:rPr lang="en-US" sz="1800" b="1" dirty="0">
                          <a:solidFill>
                            <a:schemeClr val="bg1"/>
                          </a:solidFill>
                          <a:effectLst/>
                          <a:latin typeface="微软雅黑" pitchFamily="34" charset="-122"/>
                          <a:ea typeface="微软雅黑" pitchFamily="34" charset="-122"/>
                        </a:rPr>
                        <a:t>100GE</a:t>
                      </a:r>
                      <a:endParaRPr lang="zh-CN" sz="1800" b="1" dirty="0">
                        <a:solidFill>
                          <a:schemeClr val="bg1"/>
                        </a:solidFill>
                        <a:effectLst/>
                        <a:latin typeface="微软雅黑" pitchFamily="34" charset="-122"/>
                        <a:ea typeface="微软雅黑"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FF"/>
                    </a:solidFill>
                  </a:tcPr>
                </a:tc>
                <a:extLst>
                  <a:ext uri="{0D108BD9-81ED-4DB2-BD59-A6C34878D82A}">
                    <a16:rowId xmlns:a16="http://schemas.microsoft.com/office/drawing/2014/main" val="10000"/>
                  </a:ext>
                </a:extLst>
              </a:tr>
              <a:tr h="395266">
                <a:tc>
                  <a:txBody>
                    <a:bodyPr/>
                    <a:lstStyle/>
                    <a:p>
                      <a:pPr marL="0" algn="just" defTabSz="914400" rtl="0" eaLnBrk="1" latinLnBrk="0" hangingPunct="1">
                        <a:lnSpc>
                          <a:spcPct val="100000"/>
                        </a:lnSpc>
                        <a:spcAft>
                          <a:spcPts val="0"/>
                        </a:spcAft>
                        <a:tabLst>
                          <a:tab pos="1752600" algn="l"/>
                        </a:tabLst>
                      </a:pPr>
                      <a:r>
                        <a:rPr lang="zh-CN" sz="1400" b="1" kern="1200" dirty="0">
                          <a:effectLst/>
                          <a:latin typeface="微软雅黑" pitchFamily="34" charset="-122"/>
                          <a:ea typeface="微软雅黑" pitchFamily="34" charset="-122"/>
                        </a:rPr>
                        <a:t>在</a:t>
                      </a:r>
                      <a:r>
                        <a:rPr lang="zh-CN" sz="1400" b="1" kern="1200" dirty="0">
                          <a:solidFill>
                            <a:schemeClr val="tx1"/>
                          </a:solidFill>
                          <a:effectLst/>
                          <a:latin typeface="微软雅黑" pitchFamily="34" charset="-122"/>
                          <a:ea typeface="微软雅黑" pitchFamily="34" charset="-122"/>
                          <a:cs typeface="+mn-cs"/>
                        </a:rPr>
                        <a:t>背板上</a:t>
                      </a:r>
                      <a:r>
                        <a:rPr lang="zh-CN" sz="1400" b="1" kern="1200" dirty="0">
                          <a:effectLst/>
                          <a:latin typeface="微软雅黑" pitchFamily="34" charset="-122"/>
                          <a:ea typeface="微软雅黑" pitchFamily="34" charset="-122"/>
                        </a:rPr>
                        <a:t>传输至少超过</a:t>
                      </a:r>
                      <a:r>
                        <a:rPr lang="en-US" altLang="zh-CN" sz="1400" b="1" kern="1200" dirty="0">
                          <a:effectLst/>
                          <a:latin typeface="微软雅黑" pitchFamily="34" charset="-122"/>
                          <a:ea typeface="微软雅黑" pitchFamily="34" charset="-122"/>
                        </a:rPr>
                        <a:t> </a:t>
                      </a:r>
                      <a:r>
                        <a:rPr lang="en-US" sz="1400" b="1" kern="1200" dirty="0">
                          <a:effectLst/>
                          <a:latin typeface="微软雅黑" pitchFamily="34" charset="-122"/>
                          <a:ea typeface="微软雅黑" pitchFamily="34" charset="-122"/>
                        </a:rPr>
                        <a:t>1 m </a:t>
                      </a:r>
                      <a:endParaRPr lang="zh-CN" sz="1400" b="1" kern="1200" dirty="0">
                        <a:solidFill>
                          <a:schemeClr val="tx1"/>
                        </a:solidFill>
                        <a:effectLst/>
                        <a:latin typeface="微软雅黑" pitchFamily="34" charset="-122"/>
                        <a:ea typeface="微软雅黑" pitchFamily="34" charset="-122"/>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just">
                        <a:lnSpc>
                          <a:spcPct val="100000"/>
                        </a:lnSpc>
                        <a:spcAft>
                          <a:spcPts val="0"/>
                        </a:spcAft>
                        <a:tabLst>
                          <a:tab pos="1752600" algn="l"/>
                        </a:tabLst>
                      </a:pPr>
                      <a:r>
                        <a:rPr lang="en-US" sz="1400" b="1" dirty="0">
                          <a:effectLst/>
                          <a:latin typeface="微软雅黑" pitchFamily="34" charset="-122"/>
                          <a:ea typeface="微软雅黑" pitchFamily="34" charset="-122"/>
                        </a:rPr>
                        <a:t>40GBASE-KR4</a:t>
                      </a:r>
                      <a:endParaRPr lang="zh-CN" sz="1400" b="1" dirty="0">
                        <a:effectLst/>
                        <a:latin typeface="微软雅黑" pitchFamily="34" charset="-122"/>
                        <a:ea typeface="微软雅黑"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just">
                        <a:lnSpc>
                          <a:spcPct val="100000"/>
                        </a:lnSpc>
                        <a:spcAft>
                          <a:spcPts val="0"/>
                        </a:spcAft>
                        <a:tabLst>
                          <a:tab pos="1752600" algn="l"/>
                        </a:tabLst>
                      </a:pPr>
                      <a:r>
                        <a:rPr lang="en-US" sz="1400" b="1" dirty="0">
                          <a:effectLst/>
                          <a:latin typeface="微软雅黑" pitchFamily="34" charset="-122"/>
                          <a:ea typeface="微软雅黑" pitchFamily="34" charset="-122"/>
                        </a:rPr>
                        <a:t> </a:t>
                      </a:r>
                      <a:endParaRPr lang="zh-CN" sz="1400" b="1" dirty="0">
                        <a:effectLst/>
                        <a:latin typeface="微软雅黑" pitchFamily="34" charset="-122"/>
                        <a:ea typeface="微软雅黑"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extLst>
                  <a:ext uri="{0D108BD9-81ED-4DB2-BD59-A6C34878D82A}">
                    <a16:rowId xmlns:a16="http://schemas.microsoft.com/office/drawing/2014/main" val="10001"/>
                  </a:ext>
                </a:extLst>
              </a:tr>
              <a:tr h="395266">
                <a:tc>
                  <a:txBody>
                    <a:bodyPr/>
                    <a:lstStyle/>
                    <a:p>
                      <a:pPr marL="0" algn="just" defTabSz="914400" rtl="0" eaLnBrk="1" latinLnBrk="0" hangingPunct="1">
                        <a:lnSpc>
                          <a:spcPct val="100000"/>
                        </a:lnSpc>
                        <a:spcAft>
                          <a:spcPts val="0"/>
                        </a:spcAft>
                        <a:tabLst>
                          <a:tab pos="1752600" algn="l"/>
                        </a:tabLst>
                      </a:pPr>
                      <a:r>
                        <a:rPr lang="zh-CN" sz="1400" b="1" kern="1200" dirty="0">
                          <a:effectLst/>
                          <a:latin typeface="微软雅黑" pitchFamily="34" charset="-122"/>
                          <a:ea typeface="微软雅黑" pitchFamily="34" charset="-122"/>
                        </a:rPr>
                        <a:t>在铜缆上传输至少超过</a:t>
                      </a:r>
                      <a:r>
                        <a:rPr lang="en-US" altLang="zh-CN" sz="1400" b="1" kern="1200" dirty="0">
                          <a:effectLst/>
                          <a:latin typeface="微软雅黑" pitchFamily="34" charset="-122"/>
                          <a:ea typeface="微软雅黑" pitchFamily="34" charset="-122"/>
                        </a:rPr>
                        <a:t> </a:t>
                      </a:r>
                      <a:r>
                        <a:rPr lang="en-US" sz="1400" b="1" kern="1200" dirty="0">
                          <a:effectLst/>
                          <a:latin typeface="微软雅黑" pitchFamily="34" charset="-122"/>
                          <a:ea typeface="微软雅黑" pitchFamily="34" charset="-122"/>
                        </a:rPr>
                        <a:t>7 m</a:t>
                      </a:r>
                      <a:endParaRPr lang="zh-CN" sz="1400" b="1" kern="1200" dirty="0">
                        <a:solidFill>
                          <a:schemeClr val="tx1"/>
                        </a:solidFill>
                        <a:effectLst/>
                        <a:latin typeface="微软雅黑" pitchFamily="34" charset="-122"/>
                        <a:ea typeface="微软雅黑" pitchFamily="34" charset="-122"/>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0000"/>
                        </a:lnSpc>
                        <a:spcAft>
                          <a:spcPts val="0"/>
                        </a:spcAft>
                        <a:tabLst>
                          <a:tab pos="1752600" algn="l"/>
                        </a:tabLst>
                      </a:pPr>
                      <a:r>
                        <a:rPr lang="en-US" sz="1400" b="1" dirty="0">
                          <a:effectLst/>
                          <a:latin typeface="微软雅黑" pitchFamily="34" charset="-122"/>
                          <a:ea typeface="微软雅黑" pitchFamily="34" charset="-122"/>
                        </a:rPr>
                        <a:t>40GBASE-CR4</a:t>
                      </a:r>
                      <a:endParaRPr lang="zh-CN" sz="1400" b="1" dirty="0">
                        <a:effectLst/>
                        <a:latin typeface="微软雅黑" pitchFamily="34" charset="-122"/>
                        <a:ea typeface="微软雅黑"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0000"/>
                        </a:lnSpc>
                        <a:spcAft>
                          <a:spcPts val="0"/>
                        </a:spcAft>
                        <a:tabLst>
                          <a:tab pos="1752600" algn="l"/>
                        </a:tabLst>
                      </a:pPr>
                      <a:r>
                        <a:rPr lang="en-US" sz="1400" b="1" dirty="0">
                          <a:effectLst/>
                          <a:latin typeface="微软雅黑" pitchFamily="34" charset="-122"/>
                          <a:ea typeface="微软雅黑" pitchFamily="34" charset="-122"/>
                        </a:rPr>
                        <a:t>100GBASE-CR10</a:t>
                      </a:r>
                      <a:endParaRPr lang="zh-CN" sz="1400" b="1" dirty="0">
                        <a:effectLst/>
                        <a:latin typeface="微软雅黑" pitchFamily="34" charset="-122"/>
                        <a:ea typeface="微软雅黑"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69531">
                <a:tc>
                  <a:txBody>
                    <a:bodyPr/>
                    <a:lstStyle/>
                    <a:p>
                      <a:pPr marL="0" algn="just" defTabSz="914400" rtl="0" eaLnBrk="1" latinLnBrk="0" hangingPunct="1">
                        <a:lnSpc>
                          <a:spcPct val="100000"/>
                        </a:lnSpc>
                        <a:spcAft>
                          <a:spcPts val="0"/>
                        </a:spcAft>
                        <a:tabLst>
                          <a:tab pos="1752600" algn="l"/>
                        </a:tabLst>
                      </a:pPr>
                      <a:r>
                        <a:rPr lang="zh-CN" sz="1400" b="1" kern="1200" dirty="0">
                          <a:effectLst/>
                          <a:latin typeface="微软雅黑" pitchFamily="34" charset="-122"/>
                          <a:ea typeface="微软雅黑" pitchFamily="34" charset="-122"/>
                        </a:rPr>
                        <a:t>在多模光纤上传输至少</a:t>
                      </a:r>
                      <a:r>
                        <a:rPr lang="en-US" altLang="zh-CN" sz="1400" b="1" kern="1200" dirty="0">
                          <a:effectLst/>
                          <a:latin typeface="微软雅黑" pitchFamily="34" charset="-122"/>
                          <a:ea typeface="微软雅黑" pitchFamily="34" charset="-122"/>
                        </a:rPr>
                        <a:t> </a:t>
                      </a:r>
                      <a:r>
                        <a:rPr lang="en-US" sz="1400" b="1" kern="1200" dirty="0">
                          <a:effectLst/>
                          <a:latin typeface="微软雅黑" pitchFamily="34" charset="-122"/>
                          <a:ea typeface="微软雅黑" pitchFamily="34" charset="-122"/>
                        </a:rPr>
                        <a:t>100 m</a:t>
                      </a:r>
                      <a:endParaRPr lang="zh-CN" sz="1400" b="1" kern="1200" dirty="0">
                        <a:solidFill>
                          <a:schemeClr val="tx1"/>
                        </a:solidFill>
                        <a:effectLst/>
                        <a:latin typeface="微软雅黑" pitchFamily="34" charset="-122"/>
                        <a:ea typeface="微软雅黑" pitchFamily="34" charset="-122"/>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just">
                        <a:lnSpc>
                          <a:spcPct val="100000"/>
                        </a:lnSpc>
                        <a:spcAft>
                          <a:spcPts val="0"/>
                        </a:spcAft>
                        <a:tabLst>
                          <a:tab pos="1752600" algn="l"/>
                        </a:tabLst>
                      </a:pPr>
                      <a:r>
                        <a:rPr lang="en-US" sz="1400" b="1" dirty="0">
                          <a:effectLst/>
                          <a:latin typeface="微软雅黑" pitchFamily="34" charset="-122"/>
                          <a:ea typeface="微软雅黑" pitchFamily="34" charset="-122"/>
                        </a:rPr>
                        <a:t>40GBASE-SR4</a:t>
                      </a:r>
                      <a:endParaRPr lang="zh-CN" sz="1400" b="1" dirty="0">
                        <a:effectLst/>
                        <a:latin typeface="微软雅黑" pitchFamily="34" charset="-122"/>
                        <a:ea typeface="微软雅黑"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just">
                        <a:lnSpc>
                          <a:spcPct val="100000"/>
                        </a:lnSpc>
                        <a:spcAft>
                          <a:spcPts val="0"/>
                        </a:spcAft>
                        <a:tabLst>
                          <a:tab pos="1752600" algn="l"/>
                        </a:tabLst>
                      </a:pPr>
                      <a:r>
                        <a:rPr lang="en-US" sz="1400" b="1" dirty="0">
                          <a:effectLst/>
                          <a:latin typeface="微软雅黑" pitchFamily="34" charset="-122"/>
                          <a:ea typeface="微软雅黑" pitchFamily="34" charset="-122"/>
                        </a:rPr>
                        <a:t>100GBASE-SR10</a:t>
                      </a:r>
                      <a:r>
                        <a:rPr lang="zh-CN" altLang="en-US" sz="1400" b="1" dirty="0">
                          <a:effectLst/>
                          <a:latin typeface="微软雅黑" pitchFamily="34" charset="-122"/>
                          <a:ea typeface="微软雅黑" pitchFamily="34" charset="-122"/>
                        </a:rPr>
                        <a:t>，*</a:t>
                      </a:r>
                      <a:r>
                        <a:rPr lang="en-US" altLang="zh-CN" sz="1400" b="1" dirty="0">
                          <a:effectLst/>
                          <a:latin typeface="微软雅黑" pitchFamily="34" charset="-122"/>
                          <a:ea typeface="微软雅黑" pitchFamily="34" charset="-122"/>
                        </a:rPr>
                        <a:t>100GBASE-SR4</a:t>
                      </a:r>
                      <a:endParaRPr lang="zh-CN" sz="1400" b="1" dirty="0">
                        <a:effectLst/>
                        <a:latin typeface="微软雅黑" pitchFamily="34" charset="-122"/>
                        <a:ea typeface="微软雅黑"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extLst>
                  <a:ext uri="{0D108BD9-81ED-4DB2-BD59-A6C34878D82A}">
                    <a16:rowId xmlns:a16="http://schemas.microsoft.com/office/drawing/2014/main" val="10003"/>
                  </a:ext>
                </a:extLst>
              </a:tr>
              <a:tr h="395266">
                <a:tc>
                  <a:txBody>
                    <a:bodyPr/>
                    <a:lstStyle/>
                    <a:p>
                      <a:pPr marL="0" algn="just" defTabSz="914400" rtl="0" eaLnBrk="1" latinLnBrk="0" hangingPunct="1">
                        <a:lnSpc>
                          <a:spcPct val="100000"/>
                        </a:lnSpc>
                        <a:spcAft>
                          <a:spcPts val="0"/>
                        </a:spcAft>
                        <a:tabLst>
                          <a:tab pos="1752600" algn="l"/>
                        </a:tabLst>
                      </a:pPr>
                      <a:r>
                        <a:rPr lang="zh-CN" sz="1400" b="1" kern="1200" dirty="0">
                          <a:effectLst/>
                          <a:latin typeface="微软雅黑" pitchFamily="34" charset="-122"/>
                          <a:ea typeface="微软雅黑" pitchFamily="34" charset="-122"/>
                        </a:rPr>
                        <a:t>在单模光纤上传输至少</a:t>
                      </a:r>
                      <a:r>
                        <a:rPr lang="en-US" altLang="zh-CN" sz="1400" b="1" kern="1200" dirty="0">
                          <a:effectLst/>
                          <a:latin typeface="微软雅黑" pitchFamily="34" charset="-122"/>
                          <a:ea typeface="微软雅黑" pitchFamily="34" charset="-122"/>
                        </a:rPr>
                        <a:t> </a:t>
                      </a:r>
                      <a:r>
                        <a:rPr lang="en-US" sz="1400" b="1" kern="1200" dirty="0">
                          <a:effectLst/>
                          <a:latin typeface="微软雅黑" pitchFamily="34" charset="-122"/>
                          <a:ea typeface="微软雅黑" pitchFamily="34" charset="-122"/>
                        </a:rPr>
                        <a:t>10 km</a:t>
                      </a:r>
                      <a:endParaRPr lang="zh-CN" sz="1400" b="1" kern="1200" dirty="0">
                        <a:solidFill>
                          <a:schemeClr val="tx1"/>
                        </a:solidFill>
                        <a:effectLst/>
                        <a:latin typeface="微软雅黑" pitchFamily="34" charset="-122"/>
                        <a:ea typeface="微软雅黑" pitchFamily="34" charset="-122"/>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0000"/>
                        </a:lnSpc>
                        <a:spcAft>
                          <a:spcPts val="0"/>
                        </a:spcAft>
                        <a:tabLst>
                          <a:tab pos="1752600" algn="l"/>
                        </a:tabLst>
                      </a:pPr>
                      <a:r>
                        <a:rPr lang="en-US" sz="1400" b="1" dirty="0">
                          <a:effectLst/>
                          <a:latin typeface="微软雅黑" pitchFamily="34" charset="-122"/>
                          <a:ea typeface="微软雅黑" pitchFamily="34" charset="-122"/>
                        </a:rPr>
                        <a:t>40GBASE-LR4</a:t>
                      </a:r>
                      <a:endParaRPr lang="zh-CN" sz="1400" b="1" dirty="0">
                        <a:effectLst/>
                        <a:latin typeface="微软雅黑" pitchFamily="34" charset="-122"/>
                        <a:ea typeface="微软雅黑"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00000"/>
                        </a:lnSpc>
                        <a:spcAft>
                          <a:spcPts val="0"/>
                        </a:spcAft>
                        <a:tabLst>
                          <a:tab pos="1752600" algn="l"/>
                        </a:tabLst>
                      </a:pPr>
                      <a:r>
                        <a:rPr lang="en-US" sz="1400" b="1" dirty="0">
                          <a:effectLst/>
                          <a:latin typeface="微软雅黑" pitchFamily="34" charset="-122"/>
                          <a:ea typeface="微软雅黑" pitchFamily="34" charset="-122"/>
                        </a:rPr>
                        <a:t>100GBASE-LR4</a:t>
                      </a:r>
                      <a:endParaRPr lang="zh-CN" sz="1400" b="1" dirty="0">
                        <a:effectLst/>
                        <a:latin typeface="微软雅黑" pitchFamily="34" charset="-122"/>
                        <a:ea typeface="微软雅黑"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395266">
                <a:tc>
                  <a:txBody>
                    <a:bodyPr/>
                    <a:lstStyle/>
                    <a:p>
                      <a:pPr marL="0" algn="just" defTabSz="914400" rtl="0" eaLnBrk="1" latinLnBrk="0" hangingPunct="1">
                        <a:lnSpc>
                          <a:spcPct val="100000"/>
                        </a:lnSpc>
                        <a:spcAft>
                          <a:spcPts val="0"/>
                        </a:spcAft>
                        <a:tabLst>
                          <a:tab pos="1752600" algn="l"/>
                        </a:tabLst>
                      </a:pPr>
                      <a:r>
                        <a:rPr lang="zh-CN" sz="1400" b="1" kern="1200" dirty="0">
                          <a:effectLst/>
                          <a:latin typeface="微软雅黑" pitchFamily="34" charset="-122"/>
                          <a:ea typeface="微软雅黑" pitchFamily="34" charset="-122"/>
                        </a:rPr>
                        <a:t>在单模光纤上传输至少</a:t>
                      </a:r>
                      <a:r>
                        <a:rPr lang="en-US" altLang="zh-CN" sz="1400" b="1" kern="1200" dirty="0">
                          <a:effectLst/>
                          <a:latin typeface="微软雅黑" pitchFamily="34" charset="-122"/>
                          <a:ea typeface="微软雅黑" pitchFamily="34" charset="-122"/>
                        </a:rPr>
                        <a:t> </a:t>
                      </a:r>
                      <a:r>
                        <a:rPr lang="en-US" sz="1400" b="1" kern="1200" dirty="0">
                          <a:effectLst/>
                          <a:latin typeface="微软雅黑" pitchFamily="34" charset="-122"/>
                          <a:ea typeface="微软雅黑" pitchFamily="34" charset="-122"/>
                        </a:rPr>
                        <a:t>40 km</a:t>
                      </a:r>
                      <a:endParaRPr lang="zh-CN" sz="1400" b="1" kern="1200" dirty="0">
                        <a:solidFill>
                          <a:schemeClr val="tx1"/>
                        </a:solidFill>
                        <a:effectLst/>
                        <a:latin typeface="微软雅黑" pitchFamily="34" charset="-122"/>
                        <a:ea typeface="微软雅黑" pitchFamily="34" charset="-122"/>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just">
                        <a:lnSpc>
                          <a:spcPct val="100000"/>
                        </a:lnSpc>
                        <a:spcAft>
                          <a:spcPts val="0"/>
                        </a:spcAft>
                        <a:tabLst>
                          <a:tab pos="1752600" algn="l"/>
                        </a:tabLst>
                      </a:pPr>
                      <a:r>
                        <a:rPr lang="zh-CN" altLang="en-US" sz="1400" b="1" dirty="0">
                          <a:effectLst/>
                          <a:latin typeface="微软雅黑" pitchFamily="34" charset="-122"/>
                          <a:ea typeface="微软雅黑" pitchFamily="34" charset="-122"/>
                        </a:rPr>
                        <a:t>*</a:t>
                      </a:r>
                      <a:r>
                        <a:rPr lang="en-US" sz="1400" b="1" dirty="0">
                          <a:effectLst/>
                          <a:latin typeface="微软雅黑" pitchFamily="34" charset="-122"/>
                          <a:ea typeface="微软雅黑" pitchFamily="34" charset="-122"/>
                        </a:rPr>
                        <a:t>40GBASE-ER </a:t>
                      </a:r>
                      <a:endParaRPr lang="zh-CN" sz="1400" b="1" dirty="0">
                        <a:effectLst/>
                        <a:latin typeface="微软雅黑" pitchFamily="34" charset="-122"/>
                        <a:ea typeface="微软雅黑"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just">
                        <a:lnSpc>
                          <a:spcPct val="100000"/>
                        </a:lnSpc>
                        <a:spcAft>
                          <a:spcPts val="0"/>
                        </a:spcAft>
                        <a:tabLst>
                          <a:tab pos="1752600" algn="l"/>
                        </a:tabLst>
                      </a:pPr>
                      <a:r>
                        <a:rPr lang="en-US" sz="1400" b="1" dirty="0">
                          <a:effectLst/>
                          <a:latin typeface="微软雅黑" pitchFamily="34" charset="-122"/>
                          <a:ea typeface="微软雅黑" pitchFamily="34" charset="-122"/>
                        </a:rPr>
                        <a:t>100GBASE-ER4</a:t>
                      </a:r>
                      <a:endParaRPr lang="zh-CN" sz="1400" b="1" dirty="0">
                        <a:effectLst/>
                        <a:latin typeface="微软雅黑" pitchFamily="34" charset="-122"/>
                        <a:ea typeface="微软雅黑" pitchFamily="34"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extLst>
                  <a:ext uri="{0D108BD9-81ED-4DB2-BD59-A6C34878D82A}">
                    <a16:rowId xmlns:a16="http://schemas.microsoft.com/office/drawing/2014/main" val="10005"/>
                  </a:ext>
                </a:extLst>
              </a:tr>
            </a:tbl>
          </a:graphicData>
        </a:graphic>
      </p:graphicFrame>
      <p:sp>
        <p:nvSpPr>
          <p:cNvPr id="2" name="灯片编号占位符 1">
            <a:extLst>
              <a:ext uri="{FF2B5EF4-FFF2-40B4-BE49-F238E27FC236}">
                <a16:creationId xmlns:a16="http://schemas.microsoft.com/office/drawing/2014/main" id="{5B2F0570-CB38-4164-9FDF-E606ADCB2DF3}"/>
              </a:ext>
            </a:extLst>
          </p:cNvPr>
          <p:cNvSpPr>
            <a:spLocks noGrp="1"/>
          </p:cNvSpPr>
          <p:nvPr>
            <p:ph type="sldNum" sz="quarter" idx="12"/>
          </p:nvPr>
        </p:nvSpPr>
        <p:spPr/>
        <p:txBody>
          <a:bodyPr/>
          <a:lstStyle/>
          <a:p>
            <a:fld id="{C485880C-E2C3-4DAB-AE74-D9BE691626AC}" type="slidenum">
              <a:rPr lang="zh-CN" altLang="en-US" smtClean="0"/>
              <a:pPr/>
              <a:t>148</a:t>
            </a:fld>
            <a:endParaRPr lang="zh-CN" altLang="en-US"/>
          </a:p>
        </p:txBody>
      </p:sp>
    </p:spTree>
    <p:extLst>
      <p:ext uri="{BB962C8B-B14F-4D97-AF65-F5344CB8AC3E}">
        <p14:creationId xmlns:p14="http://schemas.microsoft.com/office/powerpoint/2010/main" val="1137348594"/>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6"/>
          <p:cNvSpPr>
            <a:spLocks noChangeArrowheads="1"/>
          </p:cNvSpPr>
          <p:nvPr/>
        </p:nvSpPr>
        <p:spPr bwMode="auto">
          <a:xfrm>
            <a:off x="502919" y="1013203"/>
            <a:ext cx="8129015" cy="30546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以太网的工作范围已经扩大到城域网和广域网，</a:t>
            </a:r>
            <a:r>
              <a:rPr lang="zh-CN" altLang="en-US" sz="2000" b="1" dirty="0">
                <a:solidFill>
                  <a:srgbClr val="0000FF"/>
                </a:solidFill>
                <a:latin typeface="微软雅黑" pitchFamily="34" charset="-122"/>
                <a:ea typeface="微软雅黑" pitchFamily="34" charset="-122"/>
              </a:rPr>
              <a:t>实现了</a:t>
            </a:r>
            <a:r>
              <a:rPr lang="zh-CN" altLang="en-US" sz="2000" b="1" dirty="0">
                <a:solidFill>
                  <a:srgbClr val="C00000"/>
                </a:solidFill>
                <a:latin typeface="微软雅黑" pitchFamily="34" charset="-122"/>
                <a:ea typeface="微软雅黑" pitchFamily="34" charset="-122"/>
              </a:rPr>
              <a:t>端到端</a:t>
            </a:r>
            <a:r>
              <a:rPr lang="zh-CN" altLang="en-US" sz="2000" b="1" dirty="0">
                <a:solidFill>
                  <a:srgbClr val="0000FF"/>
                </a:solidFill>
                <a:latin typeface="微软雅黑" pitchFamily="34" charset="-122"/>
                <a:ea typeface="微软雅黑" pitchFamily="34" charset="-122"/>
              </a:rPr>
              <a:t>的以太网传输</a:t>
            </a:r>
            <a:r>
              <a:rPr lang="zh-CN" altLang="en-US" sz="2000" b="1" dirty="0">
                <a:latin typeface="微软雅黑" pitchFamily="34" charset="-122"/>
                <a:ea typeface="微软雅黑" pitchFamily="34" charset="-122"/>
              </a:rPr>
              <a:t>。</a:t>
            </a: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好处： </a:t>
            </a:r>
          </a:p>
          <a:p>
            <a:pPr marL="715963" indent="-342900" eaLnBrk="0" hangingPunct="0">
              <a:lnSpc>
                <a:spcPts val="3300"/>
              </a:lnSpc>
              <a:buClr>
                <a:srgbClr val="7030A0"/>
              </a:buClr>
              <a:buFont typeface="+mj-lt"/>
              <a:buAutoNum type="arabicPeriod"/>
            </a:pPr>
            <a:r>
              <a:rPr lang="zh-CN" altLang="en-US" sz="2000" b="1" dirty="0">
                <a:latin typeface="微软雅黑" pitchFamily="34" charset="-122"/>
                <a:ea typeface="微软雅黑" pitchFamily="34" charset="-122"/>
              </a:rPr>
              <a:t>技术成熟；</a:t>
            </a:r>
          </a:p>
          <a:p>
            <a:pPr marL="715963" indent="-342900" eaLnBrk="0" hangingPunct="0">
              <a:lnSpc>
                <a:spcPts val="3300"/>
              </a:lnSpc>
              <a:buClr>
                <a:srgbClr val="7030A0"/>
              </a:buClr>
              <a:buFont typeface="+mj-lt"/>
              <a:buAutoNum type="arabicPeriod"/>
            </a:pPr>
            <a:r>
              <a:rPr lang="zh-CN" altLang="en-US" sz="2000" b="1" dirty="0">
                <a:latin typeface="微软雅黑" pitchFamily="34" charset="-122"/>
                <a:ea typeface="微软雅黑" pitchFamily="34" charset="-122"/>
              </a:rPr>
              <a:t>互操作性很好；</a:t>
            </a:r>
          </a:p>
          <a:p>
            <a:pPr marL="715963" indent="-342900" eaLnBrk="0" hangingPunct="0">
              <a:lnSpc>
                <a:spcPts val="3300"/>
              </a:lnSpc>
              <a:buClr>
                <a:srgbClr val="7030A0"/>
              </a:buClr>
              <a:buFont typeface="+mj-lt"/>
              <a:buAutoNum type="arabicPeriod"/>
            </a:pPr>
            <a:r>
              <a:rPr lang="zh-CN" altLang="en-US" sz="2000" b="1" dirty="0">
                <a:latin typeface="微软雅黑" pitchFamily="34" charset="-122"/>
                <a:ea typeface="微软雅黑" pitchFamily="34" charset="-122"/>
              </a:rPr>
              <a:t>在广域网中使用以太网时价格便宜；</a:t>
            </a:r>
          </a:p>
          <a:p>
            <a:pPr marL="715963" indent="-342900" eaLnBrk="0" hangingPunct="0">
              <a:lnSpc>
                <a:spcPts val="3300"/>
              </a:lnSpc>
              <a:buClr>
                <a:srgbClr val="7030A0"/>
              </a:buClr>
              <a:buFont typeface="+mj-lt"/>
              <a:buAutoNum type="arabicPeriod"/>
            </a:pPr>
            <a:r>
              <a:rPr lang="zh-CN" altLang="en-US" sz="2000" b="1" dirty="0">
                <a:latin typeface="微软雅黑" pitchFamily="34" charset="-122"/>
                <a:ea typeface="微软雅黑" pitchFamily="34" charset="-122"/>
              </a:rPr>
              <a:t>采用统一的以太网帧格式，简化了操作和管理。 </a:t>
            </a:r>
          </a:p>
        </p:txBody>
      </p:sp>
      <p:sp>
        <p:nvSpPr>
          <p:cNvPr id="6" name="AutoShape 5"/>
          <p:cNvSpPr>
            <a:spLocks noChangeArrowheads="1"/>
          </p:cNvSpPr>
          <p:nvPr/>
        </p:nvSpPr>
        <p:spPr bwMode="auto">
          <a:xfrm>
            <a:off x="502919" y="650887"/>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Rectangle 6"/>
          <p:cNvSpPr>
            <a:spLocks noChangeArrowheads="1"/>
          </p:cNvSpPr>
          <p:nvPr/>
        </p:nvSpPr>
        <p:spPr bwMode="auto">
          <a:xfrm>
            <a:off x="3282107" y="627797"/>
            <a:ext cx="256993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端到端的以太网传输</a:t>
            </a:r>
            <a:endParaRPr lang="fr-FR" altLang="zh-CN" sz="2000" b="1" dirty="0">
              <a:solidFill>
                <a:schemeClr val="bg1"/>
              </a:solidFill>
              <a:latin typeface="微软雅黑" pitchFamily="34" charset="-122"/>
              <a:ea typeface="微软雅黑" pitchFamily="34" charset="-122"/>
            </a:endParaRPr>
          </a:p>
        </p:txBody>
      </p:sp>
      <p:sp>
        <p:nvSpPr>
          <p:cNvPr id="2" name="灯片编号占位符 1">
            <a:extLst>
              <a:ext uri="{FF2B5EF4-FFF2-40B4-BE49-F238E27FC236}">
                <a16:creationId xmlns:a16="http://schemas.microsoft.com/office/drawing/2014/main" id="{F2E07181-D80C-4494-A05A-D326234B8FE7}"/>
              </a:ext>
            </a:extLst>
          </p:cNvPr>
          <p:cNvSpPr>
            <a:spLocks noGrp="1"/>
          </p:cNvSpPr>
          <p:nvPr>
            <p:ph type="sldNum" sz="quarter" idx="12"/>
          </p:nvPr>
        </p:nvSpPr>
        <p:spPr/>
        <p:txBody>
          <a:bodyPr/>
          <a:lstStyle/>
          <a:p>
            <a:fld id="{C485880C-E2C3-4DAB-AE74-D9BE691626AC}" type="slidenum">
              <a:rPr lang="zh-CN" altLang="en-US" smtClean="0"/>
              <a:pPr/>
              <a:t>149</a:t>
            </a:fld>
            <a:endParaRPr lang="zh-CN" altLang="en-US"/>
          </a:p>
        </p:txBody>
      </p:sp>
    </p:spTree>
    <p:extLst>
      <p:ext uri="{BB962C8B-B14F-4D97-AF65-F5344CB8AC3E}">
        <p14:creationId xmlns:p14="http://schemas.microsoft.com/office/powerpoint/2010/main" val="206278706"/>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圆角矩形 47"/>
          <p:cNvSpPr/>
          <p:nvPr/>
        </p:nvSpPr>
        <p:spPr>
          <a:xfrm>
            <a:off x="466344" y="1828978"/>
            <a:ext cx="8129015" cy="1690078"/>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AutoShape 5"/>
          <p:cNvSpPr>
            <a:spLocks noChangeArrowheads="1"/>
          </p:cNvSpPr>
          <p:nvPr/>
        </p:nvSpPr>
        <p:spPr bwMode="auto">
          <a:xfrm>
            <a:off x="466344" y="622522"/>
            <a:ext cx="8129015" cy="308939"/>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 name="矩形 33"/>
          <p:cNvSpPr/>
          <p:nvPr/>
        </p:nvSpPr>
        <p:spPr>
          <a:xfrm>
            <a:off x="616085" y="561994"/>
            <a:ext cx="3005951" cy="400110"/>
          </a:xfrm>
          <a:prstGeom prst="rect">
            <a:avLst/>
          </a:prstGeom>
        </p:spPr>
        <p:txBody>
          <a:bodyPr wrap="none">
            <a:spAutoFit/>
          </a:bodyPr>
          <a:lstStyle/>
          <a:p>
            <a:r>
              <a:rPr lang="zh-CN" altLang="en-US" sz="2000" b="1" dirty="0">
                <a:latin typeface="微软雅黑" pitchFamily="34" charset="-122"/>
                <a:ea typeface="微软雅黑" pitchFamily="34" charset="-122"/>
              </a:rPr>
              <a:t>用控制字符作为帧定界符</a:t>
            </a:r>
          </a:p>
        </p:txBody>
      </p:sp>
      <p:sp>
        <p:nvSpPr>
          <p:cNvPr id="35" name="矩形 34"/>
          <p:cNvSpPr/>
          <p:nvPr/>
        </p:nvSpPr>
        <p:spPr>
          <a:xfrm>
            <a:off x="466344" y="937899"/>
            <a:ext cx="8129015" cy="753220"/>
          </a:xfrm>
          <a:prstGeom prst="rect">
            <a:avLst/>
          </a:prstGeom>
        </p:spPr>
        <p:txBody>
          <a:bodyPr wrap="square">
            <a:spAutoFit/>
          </a:bodyPr>
          <a:lstStyle/>
          <a:p>
            <a:pPr marL="285750" indent="-285750">
              <a:lnSpc>
                <a:spcPts val="2700"/>
              </a:lnSpc>
              <a:buClr>
                <a:srgbClr val="0070C0"/>
              </a:buClr>
              <a:buFont typeface="Wingdings" pitchFamily="2" charset="2"/>
              <a:buChar char="l"/>
            </a:pPr>
            <a:r>
              <a:rPr lang="zh-CN" altLang="en-US" b="1" dirty="0">
                <a:latin typeface="微软雅黑" pitchFamily="34" charset="-122"/>
                <a:ea typeface="微软雅黑" pitchFamily="34" charset="-122"/>
              </a:rPr>
              <a:t>控制字符 </a:t>
            </a:r>
            <a:r>
              <a:rPr lang="en-US" altLang="zh-CN" b="1" dirty="0">
                <a:latin typeface="微软雅黑" pitchFamily="34" charset="-122"/>
                <a:ea typeface="微软雅黑" pitchFamily="34" charset="-122"/>
              </a:rPr>
              <a:t>SOH (Start Of Header) </a:t>
            </a:r>
            <a:r>
              <a:rPr lang="zh-CN" altLang="en-US" b="1" dirty="0">
                <a:latin typeface="微软雅黑" pitchFamily="34" charset="-122"/>
                <a:ea typeface="微软雅黑" pitchFamily="34" charset="-122"/>
              </a:rPr>
              <a:t>放在一帧的最前面，表示帧的首部开始。</a:t>
            </a:r>
            <a:endParaRPr lang="en-US" altLang="zh-CN" b="1" dirty="0">
              <a:latin typeface="微软雅黑" pitchFamily="34" charset="-122"/>
              <a:ea typeface="微软雅黑" pitchFamily="34" charset="-122"/>
            </a:endParaRPr>
          </a:p>
          <a:p>
            <a:pPr marL="285750" indent="-285750">
              <a:lnSpc>
                <a:spcPts val="2700"/>
              </a:lnSpc>
              <a:buClr>
                <a:srgbClr val="0070C0"/>
              </a:buClr>
              <a:buFont typeface="Wingdings" pitchFamily="2" charset="2"/>
              <a:buChar char="l"/>
            </a:pPr>
            <a:r>
              <a:rPr lang="zh-CN" altLang="en-US" b="1" dirty="0">
                <a:latin typeface="微软雅黑" pitchFamily="34" charset="-122"/>
                <a:ea typeface="微软雅黑" pitchFamily="34" charset="-122"/>
              </a:rPr>
              <a:t>控制字符 </a:t>
            </a:r>
            <a:r>
              <a:rPr lang="en-US" altLang="zh-CN" b="1" dirty="0">
                <a:latin typeface="微软雅黑" pitchFamily="34" charset="-122"/>
                <a:ea typeface="微软雅黑" pitchFamily="34" charset="-122"/>
              </a:rPr>
              <a:t>EOT (End Of Transmission) </a:t>
            </a:r>
            <a:r>
              <a:rPr lang="zh-CN" altLang="en-US" b="1" dirty="0">
                <a:latin typeface="微软雅黑" pitchFamily="34" charset="-122"/>
                <a:ea typeface="微软雅黑" pitchFamily="34" charset="-122"/>
              </a:rPr>
              <a:t>放在一帧的末尾，表示帧的结束。</a:t>
            </a:r>
          </a:p>
        </p:txBody>
      </p:sp>
      <p:grpSp>
        <p:nvGrpSpPr>
          <p:cNvPr id="2" name="组合 1"/>
          <p:cNvGrpSpPr/>
          <p:nvPr/>
        </p:nvGrpSpPr>
        <p:grpSpPr>
          <a:xfrm>
            <a:off x="1535403" y="1953047"/>
            <a:ext cx="5679709" cy="1992168"/>
            <a:chOff x="354977" y="3827294"/>
            <a:chExt cx="9217800" cy="3233156"/>
          </a:xfrm>
        </p:grpSpPr>
        <p:sp>
          <p:nvSpPr>
            <p:cNvPr id="37" name="Rectangle 5"/>
            <p:cNvSpPr>
              <a:spLocks noChangeArrowheads="1"/>
            </p:cNvSpPr>
            <p:nvPr/>
          </p:nvSpPr>
          <p:spPr bwMode="auto">
            <a:xfrm>
              <a:off x="1571890" y="4590232"/>
              <a:ext cx="7071783" cy="549275"/>
            </a:xfrm>
            <a:prstGeom prst="rect">
              <a:avLst/>
            </a:prstGeom>
            <a:solidFill>
              <a:srgbClr val="00FFFF"/>
            </a:solidFill>
            <a:ln w="12700">
              <a:solidFill>
                <a:schemeClr val="tx1"/>
              </a:solidFill>
              <a:miter lim="800000"/>
              <a:headEnd/>
              <a:tailEnd/>
            </a:ln>
            <a:effectLst/>
          </p:spPr>
          <p:txBody>
            <a:bodyPr wrap="none" anchor="ctr"/>
            <a:lstStyle/>
            <a:p>
              <a:pPr algn="ctr"/>
              <a:r>
                <a:rPr kumimoji="1" lang="zh-CN" altLang="en-US" sz="1400" b="1" dirty="0">
                  <a:solidFill>
                    <a:srgbClr val="000099"/>
                  </a:solidFill>
                  <a:latin typeface="微软雅黑" pitchFamily="34" charset="-122"/>
                  <a:ea typeface="微软雅黑" pitchFamily="34" charset="-122"/>
                </a:rPr>
                <a:t>装在帧中的数据部分</a:t>
              </a:r>
            </a:p>
          </p:txBody>
        </p:sp>
        <p:sp>
          <p:nvSpPr>
            <p:cNvPr id="38" name="Line 6"/>
            <p:cNvSpPr>
              <a:spLocks noChangeShapeType="1"/>
            </p:cNvSpPr>
            <p:nvPr/>
          </p:nvSpPr>
          <p:spPr bwMode="auto">
            <a:xfrm>
              <a:off x="1035314" y="5506219"/>
              <a:ext cx="8146654" cy="0"/>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39" name="Text Box 7"/>
            <p:cNvSpPr txBox="1">
              <a:spLocks noChangeArrowheads="1"/>
            </p:cNvSpPr>
            <p:nvPr/>
          </p:nvSpPr>
          <p:spPr bwMode="auto">
            <a:xfrm>
              <a:off x="4863394" y="5451146"/>
              <a:ext cx="632703" cy="549451"/>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600" b="1" dirty="0">
                  <a:solidFill>
                    <a:srgbClr val="CC00CC"/>
                  </a:solidFill>
                  <a:latin typeface="微软雅黑" pitchFamily="34" charset="-122"/>
                  <a:ea typeface="微软雅黑" pitchFamily="34" charset="-122"/>
                </a:rPr>
                <a:t>帧</a:t>
              </a:r>
            </a:p>
          </p:txBody>
        </p:sp>
        <p:sp>
          <p:nvSpPr>
            <p:cNvPr id="40" name="Line 8"/>
            <p:cNvSpPr>
              <a:spLocks noChangeShapeType="1"/>
            </p:cNvSpPr>
            <p:nvPr/>
          </p:nvSpPr>
          <p:spPr bwMode="auto">
            <a:xfrm>
              <a:off x="1303602" y="4225107"/>
              <a:ext cx="0" cy="365125"/>
            </a:xfrm>
            <a:prstGeom prst="line">
              <a:avLst/>
            </a:prstGeom>
            <a:noFill/>
            <a:ln w="1270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1" name="Text Box 9"/>
            <p:cNvSpPr txBox="1">
              <a:spLocks noChangeArrowheads="1"/>
            </p:cNvSpPr>
            <p:nvPr/>
          </p:nvSpPr>
          <p:spPr bwMode="auto">
            <a:xfrm>
              <a:off x="731065" y="3827294"/>
              <a:ext cx="1298704" cy="449551"/>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200" b="1" dirty="0">
                  <a:solidFill>
                    <a:srgbClr val="0000FF"/>
                  </a:solidFill>
                  <a:latin typeface="微软雅黑" pitchFamily="34" charset="-122"/>
                  <a:ea typeface="微软雅黑" pitchFamily="34" charset="-122"/>
                </a:rPr>
                <a:t>帧开始符</a:t>
              </a:r>
            </a:p>
          </p:txBody>
        </p:sp>
        <p:sp>
          <p:nvSpPr>
            <p:cNvPr id="42" name="Text Box 10"/>
            <p:cNvSpPr txBox="1">
              <a:spLocks noChangeArrowheads="1"/>
            </p:cNvSpPr>
            <p:nvPr/>
          </p:nvSpPr>
          <p:spPr bwMode="auto">
            <a:xfrm>
              <a:off x="8274073" y="3827294"/>
              <a:ext cx="1298704" cy="449551"/>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200" b="1" dirty="0">
                  <a:solidFill>
                    <a:srgbClr val="0000FF"/>
                  </a:solidFill>
                  <a:latin typeface="微软雅黑" pitchFamily="34" charset="-122"/>
                  <a:ea typeface="微软雅黑" pitchFamily="34" charset="-122"/>
                </a:rPr>
                <a:t>帧结束符</a:t>
              </a:r>
            </a:p>
          </p:txBody>
        </p:sp>
        <p:sp>
          <p:nvSpPr>
            <p:cNvPr id="43" name="Line 11"/>
            <p:cNvSpPr>
              <a:spLocks noChangeShapeType="1"/>
            </p:cNvSpPr>
            <p:nvPr/>
          </p:nvSpPr>
          <p:spPr bwMode="auto">
            <a:xfrm>
              <a:off x="8913681" y="4225107"/>
              <a:ext cx="0" cy="365125"/>
            </a:xfrm>
            <a:prstGeom prst="line">
              <a:avLst/>
            </a:prstGeom>
            <a:noFill/>
            <a:ln w="1270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4" name="Line 12"/>
            <p:cNvSpPr>
              <a:spLocks noChangeShapeType="1"/>
            </p:cNvSpPr>
            <p:nvPr/>
          </p:nvSpPr>
          <p:spPr bwMode="auto">
            <a:xfrm flipV="1">
              <a:off x="1035315" y="5139507"/>
              <a:ext cx="0" cy="549275"/>
            </a:xfrm>
            <a:prstGeom prst="line">
              <a:avLst/>
            </a:prstGeom>
            <a:noFill/>
            <a:ln w="28575">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000099"/>
                </a:solidFill>
                <a:latin typeface="+mn-lt"/>
                <a:ea typeface="黑体" pitchFamily="2" charset="-122"/>
              </a:endParaRPr>
            </a:p>
          </p:txBody>
        </p:sp>
        <p:sp>
          <p:nvSpPr>
            <p:cNvPr id="45" name="Text Box 13"/>
            <p:cNvSpPr txBox="1">
              <a:spLocks noChangeArrowheads="1"/>
            </p:cNvSpPr>
            <p:nvPr/>
          </p:nvSpPr>
          <p:spPr bwMode="auto">
            <a:xfrm>
              <a:off x="354977" y="5631629"/>
              <a:ext cx="1298704" cy="449551"/>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200" b="1" dirty="0">
                  <a:solidFill>
                    <a:srgbClr val="0000FF"/>
                  </a:solidFill>
                  <a:latin typeface="微软雅黑" pitchFamily="34" charset="-122"/>
                  <a:ea typeface="微软雅黑" pitchFamily="34" charset="-122"/>
                </a:rPr>
                <a:t>发送在前</a:t>
              </a:r>
            </a:p>
          </p:txBody>
        </p:sp>
        <p:sp>
          <p:nvSpPr>
            <p:cNvPr id="46" name="Rectangle 14"/>
            <p:cNvSpPr>
              <a:spLocks noChangeArrowheads="1"/>
            </p:cNvSpPr>
            <p:nvPr/>
          </p:nvSpPr>
          <p:spPr bwMode="auto">
            <a:xfrm>
              <a:off x="8451174" y="4590232"/>
              <a:ext cx="706717" cy="549276"/>
            </a:xfrm>
            <a:prstGeom prst="rect">
              <a:avLst/>
            </a:prstGeom>
            <a:solidFill>
              <a:srgbClr val="0000CC"/>
            </a:solidFill>
            <a:ln w="12700">
              <a:solidFill>
                <a:schemeClr val="tx1"/>
              </a:solidFill>
              <a:miter lim="800000"/>
              <a:headEnd/>
              <a:tailEnd/>
            </a:ln>
            <a:effectLst/>
          </p:spPr>
          <p:txBody>
            <a:bodyPr wrap="none" anchor="ctr"/>
            <a:lstStyle/>
            <a:p>
              <a:pPr algn="ctr"/>
              <a:r>
                <a:rPr kumimoji="1" lang="en-US" altLang="zh-CN" sz="1200" b="1">
                  <a:solidFill>
                    <a:schemeClr val="bg1"/>
                  </a:solidFill>
                  <a:latin typeface="微软雅黑" pitchFamily="34" charset="-122"/>
                  <a:ea typeface="微软雅黑" pitchFamily="34" charset="-122"/>
                </a:rPr>
                <a:t>EOT</a:t>
              </a:r>
            </a:p>
          </p:txBody>
        </p:sp>
        <p:sp>
          <p:nvSpPr>
            <p:cNvPr id="47" name="矩形 46"/>
            <p:cNvSpPr/>
            <p:nvPr/>
          </p:nvSpPr>
          <p:spPr>
            <a:xfrm>
              <a:off x="2111691" y="6461049"/>
              <a:ext cx="5865647" cy="599401"/>
            </a:xfrm>
            <a:prstGeom prst="rect">
              <a:avLst/>
            </a:prstGeom>
          </p:spPr>
          <p:txBody>
            <a:bodyPr wrap="square">
              <a:spAutoFit/>
            </a:bodyPr>
            <a:lstStyle/>
            <a:p>
              <a:pPr algn="ctr"/>
              <a:r>
                <a:rPr lang="zh-CN" altLang="zh-CN" b="1" dirty="0">
                  <a:latin typeface="微软雅黑" pitchFamily="34" charset="-122"/>
                  <a:ea typeface="微软雅黑" pitchFamily="34" charset="-122"/>
                </a:rPr>
                <a:t>用控制字符进行帧定界的方法举例</a:t>
              </a:r>
              <a:endParaRPr lang="zh-CN" altLang="en-US" b="1" dirty="0">
                <a:latin typeface="微软雅黑" pitchFamily="34" charset="-122"/>
                <a:ea typeface="微软雅黑" pitchFamily="34" charset="-122"/>
              </a:endParaRPr>
            </a:p>
          </p:txBody>
        </p:sp>
        <p:sp>
          <p:nvSpPr>
            <p:cNvPr id="36" name="Rectangle 4"/>
            <p:cNvSpPr>
              <a:spLocks noChangeArrowheads="1"/>
            </p:cNvSpPr>
            <p:nvPr/>
          </p:nvSpPr>
          <p:spPr bwMode="auto">
            <a:xfrm>
              <a:off x="1035313" y="4590232"/>
              <a:ext cx="701616" cy="549276"/>
            </a:xfrm>
            <a:prstGeom prst="rect">
              <a:avLst/>
            </a:prstGeom>
            <a:solidFill>
              <a:srgbClr val="0000CC"/>
            </a:solidFill>
            <a:ln w="12700">
              <a:solidFill>
                <a:schemeClr val="tx1"/>
              </a:solidFill>
              <a:miter lim="800000"/>
              <a:headEnd/>
              <a:tailEnd/>
            </a:ln>
            <a:effectLst/>
          </p:spPr>
          <p:txBody>
            <a:bodyPr wrap="none" anchor="ctr"/>
            <a:lstStyle/>
            <a:p>
              <a:pPr algn="ctr"/>
              <a:r>
                <a:rPr kumimoji="1" lang="en-US" altLang="zh-CN" sz="1200" b="1" dirty="0">
                  <a:solidFill>
                    <a:schemeClr val="bg1"/>
                  </a:solidFill>
                  <a:latin typeface="微软雅黑" pitchFamily="34" charset="-122"/>
                  <a:ea typeface="微软雅黑" pitchFamily="34" charset="-122"/>
                </a:rPr>
                <a:t>SOH</a:t>
              </a:r>
            </a:p>
          </p:txBody>
        </p:sp>
      </p:grpSp>
      <p:sp>
        <p:nvSpPr>
          <p:cNvPr id="3" name="灯片编号占位符 2">
            <a:extLst>
              <a:ext uri="{FF2B5EF4-FFF2-40B4-BE49-F238E27FC236}">
                <a16:creationId xmlns:a16="http://schemas.microsoft.com/office/drawing/2014/main" id="{C6A895E8-46CF-4611-B2B7-1CD71C19603A}"/>
              </a:ext>
            </a:extLst>
          </p:cNvPr>
          <p:cNvSpPr>
            <a:spLocks noGrp="1"/>
          </p:cNvSpPr>
          <p:nvPr>
            <p:ph type="sldNum" sz="quarter" idx="12"/>
          </p:nvPr>
        </p:nvSpPr>
        <p:spPr/>
        <p:txBody>
          <a:bodyPr/>
          <a:lstStyle/>
          <a:p>
            <a:fld id="{C485880C-E2C3-4DAB-AE74-D9BE691626AC}" type="slidenum">
              <a:rPr lang="zh-CN" altLang="en-US" smtClean="0"/>
              <a:pPr/>
              <a:t>15</a:t>
            </a:fld>
            <a:endParaRPr lang="zh-CN" altLang="en-US"/>
          </a:p>
        </p:txBody>
      </p:sp>
    </p:spTree>
    <p:extLst>
      <p:ext uri="{BB962C8B-B14F-4D97-AF65-F5344CB8AC3E}">
        <p14:creationId xmlns:p14="http://schemas.microsoft.com/office/powerpoint/2010/main" val="2117048905"/>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502919" y="650745"/>
            <a:ext cx="8129015" cy="388721"/>
          </a:xfrm>
          <a:prstGeom prst="roundRect">
            <a:avLst>
              <a:gd name="adj" fmla="val 16667"/>
            </a:avLst>
          </a:prstGeom>
          <a:solidFill>
            <a:srgbClr val="0089FA"/>
          </a:solidFill>
          <a:ln>
            <a:noFill/>
          </a:ln>
          <a:effectLst/>
          <a:extLst/>
        </p:spPr>
        <p:txBody>
          <a:bodyPr wrap="none" anchor="ctr"/>
          <a:lstStyle/>
          <a:p>
            <a:endParaRPr lang="zh-CN" altLang="en-US"/>
          </a:p>
        </p:txBody>
      </p:sp>
      <p:sp>
        <p:nvSpPr>
          <p:cNvPr id="6" name="Rectangle 6"/>
          <p:cNvSpPr>
            <a:spLocks noChangeArrowheads="1"/>
          </p:cNvSpPr>
          <p:nvPr/>
        </p:nvSpPr>
        <p:spPr bwMode="auto">
          <a:xfrm>
            <a:off x="2315068" y="599330"/>
            <a:ext cx="449674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3.5.4  </a:t>
            </a:r>
            <a:r>
              <a:rPr lang="zh-CN" altLang="en-US" sz="2400" b="1" dirty="0">
                <a:solidFill>
                  <a:schemeClr val="bg1"/>
                </a:solidFill>
                <a:latin typeface="微软雅黑" pitchFamily="34" charset="-122"/>
                <a:ea typeface="微软雅黑" pitchFamily="34" charset="-122"/>
              </a:rPr>
              <a:t>使用以太网进行宽带接入</a:t>
            </a:r>
          </a:p>
        </p:txBody>
      </p:sp>
      <p:sp>
        <p:nvSpPr>
          <p:cNvPr id="7" name="Rectangle 8"/>
          <p:cNvSpPr>
            <a:spLocks noChangeArrowheads="1"/>
          </p:cNvSpPr>
          <p:nvPr/>
        </p:nvSpPr>
        <p:spPr bwMode="auto">
          <a:xfrm>
            <a:off x="502919" y="999000"/>
            <a:ext cx="8129015" cy="30546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68288" indent="-268288">
              <a:lnSpc>
                <a:spcPts val="3300"/>
              </a:lnSpc>
              <a:buClr>
                <a:srgbClr val="0070C0"/>
              </a:buClr>
              <a:buFont typeface="Wingdings" pitchFamily="2" charset="2"/>
              <a:buChar char="l"/>
            </a:pPr>
            <a:r>
              <a:rPr lang="en-US" altLang="zh-CN" sz="2000" b="1" dirty="0">
                <a:latin typeface="微软雅黑" pitchFamily="34" charset="-122"/>
                <a:ea typeface="微软雅黑" pitchFamily="34" charset="-122"/>
              </a:rPr>
              <a:t>IEEE </a:t>
            </a:r>
            <a:r>
              <a:rPr lang="zh-CN" altLang="en-US" sz="2000" b="1" dirty="0">
                <a:latin typeface="微软雅黑" pitchFamily="34" charset="-122"/>
                <a:ea typeface="微软雅黑" pitchFamily="34" charset="-122"/>
              </a:rPr>
              <a:t>在 </a:t>
            </a:r>
            <a:r>
              <a:rPr lang="en-US" altLang="zh-CN" sz="2000" b="1" dirty="0">
                <a:latin typeface="微软雅黑" pitchFamily="34" charset="-122"/>
                <a:ea typeface="微软雅黑" pitchFamily="34" charset="-122"/>
              </a:rPr>
              <a:t>2001 </a:t>
            </a:r>
            <a:r>
              <a:rPr lang="zh-CN" altLang="en-US" sz="2000" b="1" dirty="0">
                <a:latin typeface="微软雅黑" pitchFamily="34" charset="-122"/>
                <a:ea typeface="微软雅黑" pitchFamily="34" charset="-122"/>
              </a:rPr>
              <a:t>年初成立了 </a:t>
            </a:r>
            <a:r>
              <a:rPr lang="en-US" altLang="zh-CN" sz="2000" b="1" dirty="0">
                <a:latin typeface="微软雅黑" pitchFamily="34" charset="-122"/>
                <a:ea typeface="微软雅黑" pitchFamily="34" charset="-122"/>
              </a:rPr>
              <a:t>802.3 EFM </a:t>
            </a:r>
            <a:r>
              <a:rPr lang="zh-CN" altLang="en-US" sz="2000" b="1" dirty="0">
                <a:latin typeface="微软雅黑" pitchFamily="34" charset="-122"/>
                <a:ea typeface="微软雅黑" pitchFamily="34" charset="-122"/>
              </a:rPr>
              <a:t>工作组，专门研究高速以太网的宽带接入技术问题。</a:t>
            </a:r>
          </a:p>
          <a:p>
            <a:pPr marL="268288" indent="-268288">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以太网宽带接入具有以下</a:t>
            </a:r>
            <a:r>
              <a:rPr lang="zh-CN" altLang="en-US" sz="2000" b="1" dirty="0">
                <a:solidFill>
                  <a:srgbClr val="0000FF"/>
                </a:solidFill>
                <a:latin typeface="微软雅黑" pitchFamily="34" charset="-122"/>
                <a:ea typeface="微软雅黑" pitchFamily="34" charset="-122"/>
              </a:rPr>
              <a:t>特点</a:t>
            </a:r>
            <a:r>
              <a:rPr lang="zh-CN" altLang="en-US" sz="2000" b="1" dirty="0">
                <a:latin typeface="微软雅黑" pitchFamily="34" charset="-122"/>
                <a:ea typeface="微软雅黑" pitchFamily="34" charset="-122"/>
              </a:rPr>
              <a:t>：</a:t>
            </a:r>
          </a:p>
          <a:p>
            <a:pPr marL="633413" indent="-342900">
              <a:lnSpc>
                <a:spcPts val="3300"/>
              </a:lnSpc>
              <a:buClr>
                <a:srgbClr val="7030A0"/>
              </a:buClr>
              <a:buFont typeface="+mj-lt"/>
              <a:buAutoNum type="arabicPeriod"/>
            </a:pPr>
            <a:r>
              <a:rPr lang="zh-CN" altLang="en-US" sz="2000" b="1" dirty="0">
                <a:latin typeface="微软雅黑" pitchFamily="34" charset="-122"/>
                <a:ea typeface="微软雅黑" pitchFamily="34" charset="-122"/>
              </a:rPr>
              <a:t>可以提供</a:t>
            </a:r>
            <a:r>
              <a:rPr lang="zh-CN" altLang="en-US" sz="2000" b="1" dirty="0">
                <a:solidFill>
                  <a:srgbClr val="C00000"/>
                </a:solidFill>
                <a:latin typeface="微软雅黑" pitchFamily="34" charset="-122"/>
                <a:ea typeface="微软雅黑" pitchFamily="34" charset="-122"/>
              </a:rPr>
              <a:t>双向</a:t>
            </a:r>
            <a:r>
              <a:rPr lang="zh-CN" altLang="en-US" sz="2000" b="1" dirty="0">
                <a:latin typeface="微软雅黑" pitchFamily="34" charset="-122"/>
                <a:ea typeface="微软雅黑" pitchFamily="34" charset="-122"/>
              </a:rPr>
              <a:t>的宽带通信。</a:t>
            </a:r>
          </a:p>
          <a:p>
            <a:pPr marL="633413" indent="-342900">
              <a:lnSpc>
                <a:spcPts val="3300"/>
              </a:lnSpc>
              <a:buClr>
                <a:srgbClr val="7030A0"/>
              </a:buClr>
              <a:buFont typeface="+mj-lt"/>
              <a:buAutoNum type="arabicPeriod"/>
            </a:pPr>
            <a:r>
              <a:rPr lang="zh-CN" altLang="en-US" sz="2000" b="1" dirty="0">
                <a:latin typeface="微软雅黑" pitchFamily="34" charset="-122"/>
                <a:ea typeface="微软雅黑" pitchFamily="34" charset="-122"/>
              </a:rPr>
              <a:t>可以根据用户对带宽的需求灵活地进行</a:t>
            </a:r>
            <a:r>
              <a:rPr lang="zh-CN" altLang="en-US" sz="2000" b="1" dirty="0">
                <a:solidFill>
                  <a:srgbClr val="C00000"/>
                </a:solidFill>
                <a:latin typeface="微软雅黑" pitchFamily="34" charset="-122"/>
                <a:ea typeface="微软雅黑" pitchFamily="34" charset="-122"/>
              </a:rPr>
              <a:t>带宽升级。</a:t>
            </a:r>
          </a:p>
          <a:p>
            <a:pPr marL="633413" indent="-342900">
              <a:lnSpc>
                <a:spcPts val="3300"/>
              </a:lnSpc>
              <a:buClr>
                <a:srgbClr val="7030A0"/>
              </a:buClr>
              <a:buFont typeface="+mj-lt"/>
              <a:buAutoNum type="arabicPeriod"/>
            </a:pPr>
            <a:r>
              <a:rPr lang="zh-CN" altLang="en-US" sz="2000" b="1" dirty="0">
                <a:latin typeface="微软雅黑" pitchFamily="34" charset="-122"/>
                <a:ea typeface="微软雅黑" pitchFamily="34" charset="-122"/>
              </a:rPr>
              <a:t>可以实现端到端的以太网传输，中间</a:t>
            </a:r>
            <a:r>
              <a:rPr lang="zh-CN" altLang="en-US" sz="2000" b="1" dirty="0">
                <a:solidFill>
                  <a:srgbClr val="C00000"/>
                </a:solidFill>
                <a:latin typeface="微软雅黑" pitchFamily="34" charset="-122"/>
                <a:ea typeface="微软雅黑" pitchFamily="34" charset="-122"/>
              </a:rPr>
              <a:t>不需要</a:t>
            </a:r>
            <a:r>
              <a:rPr lang="zh-CN" altLang="en-US" sz="2000" b="1" dirty="0">
                <a:solidFill>
                  <a:srgbClr val="0000FF"/>
                </a:solidFill>
                <a:latin typeface="微软雅黑" pitchFamily="34" charset="-122"/>
                <a:ea typeface="微软雅黑" pitchFamily="34" charset="-122"/>
              </a:rPr>
              <a:t>再进行帧格式的转换</a:t>
            </a:r>
            <a:r>
              <a:rPr lang="zh-CN" altLang="en-US" sz="2000" b="1" dirty="0">
                <a:latin typeface="微软雅黑" pitchFamily="34" charset="-122"/>
                <a:ea typeface="微软雅黑" pitchFamily="34" charset="-122"/>
              </a:rPr>
              <a:t>。</a:t>
            </a:r>
          </a:p>
          <a:p>
            <a:pPr marL="633413" indent="-342900">
              <a:lnSpc>
                <a:spcPts val="3300"/>
              </a:lnSpc>
              <a:buClr>
                <a:srgbClr val="7030A0"/>
              </a:buClr>
              <a:buFont typeface="+mj-lt"/>
              <a:buAutoNum type="arabicPeriod"/>
            </a:pPr>
            <a:r>
              <a:rPr lang="zh-CN" altLang="en-US" sz="2000" b="1" dirty="0">
                <a:latin typeface="微软雅黑" pitchFamily="34" charset="-122"/>
                <a:ea typeface="微软雅黑" pitchFamily="34" charset="-122"/>
              </a:rPr>
              <a:t>但</a:t>
            </a:r>
            <a:r>
              <a:rPr lang="zh-CN" altLang="en-US" sz="2000" b="1" dirty="0">
                <a:solidFill>
                  <a:srgbClr val="C00000"/>
                </a:solidFill>
                <a:latin typeface="微软雅黑" pitchFamily="34" charset="-122"/>
                <a:ea typeface="微软雅黑" pitchFamily="34" charset="-122"/>
              </a:rPr>
              <a:t>不支持</a:t>
            </a:r>
            <a:r>
              <a:rPr lang="zh-CN" altLang="en-US" sz="2000" b="1" dirty="0">
                <a:latin typeface="微软雅黑" pitchFamily="34" charset="-122"/>
                <a:ea typeface="微软雅黑" pitchFamily="34" charset="-122"/>
              </a:rPr>
              <a:t>用户身份鉴别。</a:t>
            </a:r>
          </a:p>
        </p:txBody>
      </p:sp>
      <p:sp>
        <p:nvSpPr>
          <p:cNvPr id="2" name="灯片编号占位符 1">
            <a:extLst>
              <a:ext uri="{FF2B5EF4-FFF2-40B4-BE49-F238E27FC236}">
                <a16:creationId xmlns:a16="http://schemas.microsoft.com/office/drawing/2014/main" id="{40EFE55F-2539-4ED0-81D9-1ADAF9B45F78}"/>
              </a:ext>
            </a:extLst>
          </p:cNvPr>
          <p:cNvSpPr>
            <a:spLocks noGrp="1"/>
          </p:cNvSpPr>
          <p:nvPr>
            <p:ph type="sldNum" sz="quarter" idx="12"/>
          </p:nvPr>
        </p:nvSpPr>
        <p:spPr/>
        <p:txBody>
          <a:bodyPr/>
          <a:lstStyle/>
          <a:p>
            <a:fld id="{C485880C-E2C3-4DAB-AE74-D9BE691626AC}" type="slidenum">
              <a:rPr lang="zh-CN" altLang="en-US" smtClean="0"/>
              <a:pPr/>
              <a:t>150</a:t>
            </a:fld>
            <a:endParaRPr lang="zh-CN" altLang="en-US"/>
          </a:p>
        </p:txBody>
      </p:sp>
    </p:spTree>
    <p:extLst>
      <p:ext uri="{BB962C8B-B14F-4D97-AF65-F5344CB8AC3E}">
        <p14:creationId xmlns:p14="http://schemas.microsoft.com/office/powerpoint/2010/main" val="2234199236"/>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6"/>
          <p:cNvSpPr>
            <a:spLocks noChangeArrowheads="1"/>
          </p:cNvSpPr>
          <p:nvPr/>
        </p:nvSpPr>
        <p:spPr bwMode="auto">
          <a:xfrm>
            <a:off x="502919" y="1002487"/>
            <a:ext cx="8238745" cy="19518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2900"/>
              </a:lnSpc>
              <a:buClr>
                <a:srgbClr val="0070C0"/>
              </a:buClr>
              <a:buFont typeface="Wingdings" pitchFamily="2" charset="2"/>
              <a:buChar char="l"/>
            </a:pPr>
            <a:r>
              <a:rPr lang="en-US" altLang="zh-CN" sz="1900" b="1" dirty="0" err="1">
                <a:solidFill>
                  <a:srgbClr val="C00000"/>
                </a:solidFill>
                <a:latin typeface="微软雅黑" pitchFamily="34" charset="-122"/>
                <a:ea typeface="微软雅黑" pitchFamily="34" charset="-122"/>
              </a:rPr>
              <a:t>PPPoE</a:t>
            </a:r>
            <a:r>
              <a:rPr lang="en-US" altLang="zh-CN" sz="1900" b="1" dirty="0">
                <a:latin typeface="微软雅黑" pitchFamily="34" charset="-122"/>
                <a:ea typeface="微软雅黑" pitchFamily="34" charset="-122"/>
              </a:rPr>
              <a:t> (PPP over Ethernet) </a:t>
            </a:r>
            <a:r>
              <a:rPr lang="zh-CN" altLang="en-US" sz="1900" b="1" dirty="0">
                <a:latin typeface="微软雅黑" pitchFamily="34" charset="-122"/>
                <a:ea typeface="微软雅黑" pitchFamily="34" charset="-122"/>
              </a:rPr>
              <a:t>：在以太网上运行 </a:t>
            </a:r>
            <a:r>
              <a:rPr lang="en-US" altLang="zh-CN" sz="1900" b="1" dirty="0">
                <a:latin typeface="微软雅黑" pitchFamily="34" charset="-122"/>
                <a:ea typeface="微软雅黑" pitchFamily="34" charset="-122"/>
              </a:rPr>
              <a:t>PPP</a:t>
            </a:r>
            <a:r>
              <a:rPr lang="zh-CN" altLang="en-US" sz="1900" b="1" dirty="0">
                <a:latin typeface="微软雅黑" pitchFamily="34" charset="-122"/>
                <a:ea typeface="微软雅黑" pitchFamily="34" charset="-122"/>
              </a:rPr>
              <a:t>。</a:t>
            </a:r>
            <a:endParaRPr lang="en-US" altLang="zh-CN" sz="1900" b="1" dirty="0">
              <a:latin typeface="微软雅黑" pitchFamily="34" charset="-122"/>
              <a:ea typeface="微软雅黑" pitchFamily="34" charset="-122"/>
            </a:endParaRPr>
          </a:p>
          <a:p>
            <a:pPr marL="342900" indent="-342900" eaLnBrk="0" hangingPunct="0">
              <a:lnSpc>
                <a:spcPts val="2900"/>
              </a:lnSpc>
              <a:buClr>
                <a:srgbClr val="0070C0"/>
              </a:buClr>
              <a:buFont typeface="Wingdings" pitchFamily="2" charset="2"/>
              <a:buChar char="l"/>
            </a:pPr>
            <a:r>
              <a:rPr lang="zh-CN" altLang="en-US" sz="1900" b="1" dirty="0">
                <a:latin typeface="微软雅黑" pitchFamily="34" charset="-122"/>
                <a:ea typeface="微软雅黑" pitchFamily="34" charset="-122"/>
              </a:rPr>
              <a:t>将 </a:t>
            </a:r>
            <a:r>
              <a:rPr lang="en-US" altLang="zh-CN" sz="1900" b="1" dirty="0">
                <a:latin typeface="微软雅黑" pitchFamily="34" charset="-122"/>
                <a:ea typeface="微软雅黑" pitchFamily="34" charset="-122"/>
              </a:rPr>
              <a:t>PPP </a:t>
            </a:r>
            <a:r>
              <a:rPr lang="zh-CN" altLang="en-US" sz="1900" b="1" dirty="0">
                <a:latin typeface="微软雅黑" pitchFamily="34" charset="-122"/>
                <a:ea typeface="微软雅黑" pitchFamily="34" charset="-122"/>
              </a:rPr>
              <a:t>帧封装到以太网中来传输。</a:t>
            </a:r>
          </a:p>
          <a:p>
            <a:pPr marL="342900" indent="-342900" eaLnBrk="0" hangingPunct="0">
              <a:lnSpc>
                <a:spcPts val="2900"/>
              </a:lnSpc>
              <a:buClr>
                <a:srgbClr val="0070C0"/>
              </a:buClr>
              <a:buFont typeface="Wingdings" pitchFamily="2" charset="2"/>
              <a:buChar char="l"/>
            </a:pPr>
            <a:r>
              <a:rPr lang="zh-CN" altLang="en-US" sz="1900" b="1" dirty="0">
                <a:latin typeface="微软雅黑" pitchFamily="34" charset="-122"/>
                <a:ea typeface="微软雅黑" pitchFamily="34" charset="-122"/>
              </a:rPr>
              <a:t>现在的光纤宽带接入 </a:t>
            </a:r>
            <a:r>
              <a:rPr lang="en-US" altLang="zh-CN" sz="1900" b="1" dirty="0" err="1">
                <a:latin typeface="微软雅黑" pitchFamily="34" charset="-122"/>
                <a:ea typeface="微软雅黑" pitchFamily="34" charset="-122"/>
              </a:rPr>
              <a:t>FTTx</a:t>
            </a:r>
            <a:r>
              <a:rPr lang="en-US" altLang="zh-CN" sz="1900" b="1" dirty="0">
                <a:latin typeface="微软雅黑" pitchFamily="34" charset="-122"/>
                <a:ea typeface="微软雅黑" pitchFamily="34" charset="-122"/>
              </a:rPr>
              <a:t> </a:t>
            </a:r>
            <a:r>
              <a:rPr lang="zh-CN" altLang="en-US" sz="1900" b="1" dirty="0">
                <a:latin typeface="微软雅黑" pitchFamily="34" charset="-122"/>
                <a:ea typeface="微软雅黑" pitchFamily="34" charset="-122"/>
              </a:rPr>
              <a:t>都要使用 </a:t>
            </a:r>
            <a:r>
              <a:rPr lang="en-US" altLang="zh-CN" sz="1900" b="1" dirty="0" err="1">
                <a:latin typeface="微软雅黑" pitchFamily="34" charset="-122"/>
                <a:ea typeface="微软雅黑" pitchFamily="34" charset="-122"/>
              </a:rPr>
              <a:t>PPPoE</a:t>
            </a:r>
            <a:r>
              <a:rPr lang="en-US" altLang="zh-CN" sz="1900" b="1" dirty="0">
                <a:latin typeface="微软雅黑" pitchFamily="34" charset="-122"/>
                <a:ea typeface="微软雅黑" pitchFamily="34" charset="-122"/>
              </a:rPr>
              <a:t> </a:t>
            </a:r>
            <a:r>
              <a:rPr lang="zh-CN" altLang="en-US" sz="1900" b="1" dirty="0">
                <a:latin typeface="微软雅黑" pitchFamily="34" charset="-122"/>
                <a:ea typeface="微软雅黑" pitchFamily="34" charset="-122"/>
              </a:rPr>
              <a:t>的方式进行接入。</a:t>
            </a:r>
          </a:p>
          <a:p>
            <a:pPr marL="342900" indent="-342900" eaLnBrk="0" hangingPunct="0">
              <a:lnSpc>
                <a:spcPts val="2900"/>
              </a:lnSpc>
              <a:buClr>
                <a:srgbClr val="0070C0"/>
              </a:buClr>
              <a:buFont typeface="Wingdings" pitchFamily="2" charset="2"/>
              <a:buChar char="l"/>
            </a:pPr>
            <a:r>
              <a:rPr lang="zh-CN" altLang="en-US" sz="1900" b="1" dirty="0">
                <a:latin typeface="微软雅黑" pitchFamily="34" charset="-122"/>
                <a:ea typeface="微软雅黑" pitchFamily="34" charset="-122"/>
              </a:rPr>
              <a:t>利用 </a:t>
            </a:r>
            <a:r>
              <a:rPr lang="en-US" altLang="zh-CN" sz="1900" b="1" dirty="0">
                <a:latin typeface="微软雅黑" pitchFamily="34" charset="-122"/>
                <a:ea typeface="微软雅黑" pitchFamily="34" charset="-122"/>
              </a:rPr>
              <a:t>ADSL </a:t>
            </a:r>
            <a:r>
              <a:rPr lang="zh-CN" altLang="en-US" sz="1900" b="1" dirty="0">
                <a:latin typeface="微软雅黑" pitchFamily="34" charset="-122"/>
                <a:ea typeface="微软雅黑" pitchFamily="34" charset="-122"/>
              </a:rPr>
              <a:t>进行宽带上网时，从用户个人电脑到家中的 </a:t>
            </a:r>
            <a:r>
              <a:rPr lang="en-US" altLang="zh-CN" sz="1900" b="1" dirty="0">
                <a:latin typeface="微软雅黑" pitchFamily="34" charset="-122"/>
                <a:ea typeface="微软雅黑" pitchFamily="34" charset="-122"/>
              </a:rPr>
              <a:t>ADSL </a:t>
            </a:r>
            <a:r>
              <a:rPr lang="zh-CN" altLang="en-US" sz="1900" b="1" dirty="0">
                <a:latin typeface="微软雅黑" pitchFamily="34" charset="-122"/>
                <a:ea typeface="微软雅黑" pitchFamily="34" charset="-122"/>
              </a:rPr>
              <a:t>调制解调器之间的连接也使用 </a:t>
            </a:r>
            <a:r>
              <a:rPr lang="en-US" altLang="zh-CN" sz="1900" b="1" dirty="0">
                <a:latin typeface="微软雅黑" pitchFamily="34" charset="-122"/>
                <a:ea typeface="微软雅黑" pitchFamily="34" charset="-122"/>
              </a:rPr>
              <a:t>RJ-45 </a:t>
            </a:r>
            <a:r>
              <a:rPr lang="zh-CN" altLang="en-US" sz="1900" b="1" dirty="0">
                <a:latin typeface="微软雅黑" pitchFamily="34" charset="-122"/>
                <a:ea typeface="微软雅黑" pitchFamily="34" charset="-122"/>
              </a:rPr>
              <a:t>和 </a:t>
            </a:r>
            <a:r>
              <a:rPr lang="en-US" altLang="zh-CN" sz="1900" b="1" dirty="0">
                <a:latin typeface="微软雅黑" pitchFamily="34" charset="-122"/>
                <a:ea typeface="微软雅黑" pitchFamily="34" charset="-122"/>
              </a:rPr>
              <a:t>5 </a:t>
            </a:r>
            <a:r>
              <a:rPr lang="zh-CN" altLang="en-US" sz="1900" b="1" dirty="0">
                <a:latin typeface="微软雅黑" pitchFamily="34" charset="-122"/>
                <a:ea typeface="微软雅黑" pitchFamily="34" charset="-122"/>
              </a:rPr>
              <a:t>类线，也使用 </a:t>
            </a:r>
            <a:r>
              <a:rPr lang="en-US" altLang="zh-CN" sz="1900" b="1" dirty="0" err="1">
                <a:latin typeface="微软雅黑" pitchFamily="34" charset="-122"/>
                <a:ea typeface="微软雅黑" pitchFamily="34" charset="-122"/>
              </a:rPr>
              <a:t>PPPoE</a:t>
            </a:r>
            <a:r>
              <a:rPr lang="zh-CN" altLang="en-US" sz="1900" b="1" dirty="0">
                <a:latin typeface="微软雅黑" pitchFamily="34" charset="-122"/>
                <a:ea typeface="微软雅黑" pitchFamily="34" charset="-122"/>
              </a:rPr>
              <a:t>。</a:t>
            </a:r>
          </a:p>
        </p:txBody>
      </p:sp>
      <p:sp>
        <p:nvSpPr>
          <p:cNvPr id="6" name="AutoShape 5"/>
          <p:cNvSpPr>
            <a:spLocks noChangeArrowheads="1"/>
          </p:cNvSpPr>
          <p:nvPr/>
        </p:nvSpPr>
        <p:spPr bwMode="auto">
          <a:xfrm>
            <a:off x="502919" y="643495"/>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Rectangle 6"/>
          <p:cNvSpPr>
            <a:spLocks noChangeArrowheads="1"/>
          </p:cNvSpPr>
          <p:nvPr/>
        </p:nvSpPr>
        <p:spPr bwMode="auto">
          <a:xfrm>
            <a:off x="4069438" y="620405"/>
            <a:ext cx="99527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err="1">
                <a:solidFill>
                  <a:schemeClr val="bg1"/>
                </a:solidFill>
                <a:latin typeface="微软雅黑" pitchFamily="34" charset="-122"/>
                <a:ea typeface="微软雅黑" pitchFamily="34" charset="-122"/>
              </a:rPr>
              <a:t>PPPoE</a:t>
            </a:r>
            <a:endParaRPr lang="fr-FR" altLang="zh-CN" sz="2000" b="1" dirty="0">
              <a:solidFill>
                <a:schemeClr val="bg1"/>
              </a:solidFill>
              <a:latin typeface="微软雅黑" pitchFamily="34" charset="-122"/>
              <a:ea typeface="微软雅黑" pitchFamily="34" charset="-122"/>
            </a:endParaRPr>
          </a:p>
        </p:txBody>
      </p:sp>
      <p:sp>
        <p:nvSpPr>
          <p:cNvPr id="2" name="灯片编号占位符 1">
            <a:extLst>
              <a:ext uri="{FF2B5EF4-FFF2-40B4-BE49-F238E27FC236}">
                <a16:creationId xmlns:a16="http://schemas.microsoft.com/office/drawing/2014/main" id="{C56E6793-BAAE-487B-94E2-9E6D26A9D5A0}"/>
              </a:ext>
            </a:extLst>
          </p:cNvPr>
          <p:cNvSpPr>
            <a:spLocks noGrp="1"/>
          </p:cNvSpPr>
          <p:nvPr>
            <p:ph type="sldNum" sz="quarter" idx="12"/>
          </p:nvPr>
        </p:nvSpPr>
        <p:spPr/>
        <p:txBody>
          <a:bodyPr/>
          <a:lstStyle/>
          <a:p>
            <a:fld id="{C485880C-E2C3-4DAB-AE74-D9BE691626AC}" type="slidenum">
              <a:rPr lang="zh-CN" altLang="en-US" smtClean="0"/>
              <a:pPr/>
              <a:t>151</a:t>
            </a:fld>
            <a:endParaRPr lang="zh-CN" altLang="en-US"/>
          </a:p>
        </p:txBody>
      </p:sp>
    </p:spTree>
    <p:extLst>
      <p:ext uri="{BB962C8B-B14F-4D97-AF65-F5344CB8AC3E}">
        <p14:creationId xmlns:p14="http://schemas.microsoft.com/office/powerpoint/2010/main" val="2515169"/>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a:xfrm>
            <a:off x="466344" y="1822837"/>
            <a:ext cx="8129015" cy="2305815"/>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Rectangle 46"/>
          <p:cNvSpPr>
            <a:spLocks noChangeArrowheads="1"/>
          </p:cNvSpPr>
          <p:nvPr/>
        </p:nvSpPr>
        <p:spPr bwMode="auto">
          <a:xfrm>
            <a:off x="466345" y="959600"/>
            <a:ext cx="8129014" cy="86177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000"/>
              </a:lnSpc>
              <a:buClr>
                <a:srgbClr val="0070C0"/>
              </a:buClr>
              <a:buFont typeface="Wingdings" pitchFamily="2" charset="2"/>
              <a:buChar char="l"/>
            </a:pPr>
            <a:r>
              <a:rPr lang="zh-CN" altLang="en-US" sz="2000" b="1" dirty="0">
                <a:solidFill>
                  <a:srgbClr val="C00000"/>
                </a:solidFill>
                <a:latin typeface="微软雅黑" pitchFamily="34" charset="-122"/>
                <a:ea typeface="微软雅黑" pitchFamily="34" charset="-122"/>
              </a:rPr>
              <a:t>问题：</a:t>
            </a:r>
            <a:r>
              <a:rPr lang="zh-CN" altLang="en-US" sz="2000" b="1" dirty="0">
                <a:latin typeface="微软雅黑" pitchFamily="34" charset="-122"/>
                <a:ea typeface="微软雅黑" pitchFamily="34" charset="-122"/>
              </a:rPr>
              <a:t>如果数据中的某个字节的二进制代码恰好和 </a:t>
            </a:r>
            <a:r>
              <a:rPr lang="en-US" altLang="zh-CN" sz="2000" b="1" dirty="0">
                <a:latin typeface="微软雅黑" pitchFamily="34" charset="-122"/>
                <a:ea typeface="微软雅黑" pitchFamily="34" charset="-122"/>
              </a:rPr>
              <a:t>SOH </a:t>
            </a:r>
            <a:r>
              <a:rPr lang="zh-CN" altLang="en-US" sz="2000" b="1" dirty="0">
                <a:latin typeface="微软雅黑" pitchFamily="34" charset="-122"/>
                <a:ea typeface="微软雅黑" pitchFamily="34" charset="-122"/>
              </a:rPr>
              <a:t>或 </a:t>
            </a:r>
            <a:r>
              <a:rPr lang="en-US" altLang="zh-CN" sz="2000" b="1" dirty="0">
                <a:latin typeface="微软雅黑" pitchFamily="34" charset="-122"/>
                <a:ea typeface="微软雅黑" pitchFamily="34" charset="-122"/>
              </a:rPr>
              <a:t>EOT </a:t>
            </a:r>
            <a:r>
              <a:rPr lang="zh-CN" altLang="en-US" sz="2000" b="1" dirty="0">
                <a:latin typeface="微软雅黑" pitchFamily="34" charset="-122"/>
                <a:ea typeface="微软雅黑" pitchFamily="34" charset="-122"/>
              </a:rPr>
              <a:t>一样，数据链路层就会</a:t>
            </a:r>
            <a:r>
              <a:rPr lang="zh-CN" altLang="en-US" sz="2000" b="1" dirty="0">
                <a:solidFill>
                  <a:srgbClr val="0000FF"/>
                </a:solidFill>
                <a:latin typeface="微软雅黑" pitchFamily="34" charset="-122"/>
                <a:ea typeface="微软雅黑" pitchFamily="34" charset="-122"/>
              </a:rPr>
              <a:t>错误</a:t>
            </a:r>
            <a:r>
              <a:rPr lang="zh-CN" altLang="en-US" sz="2000" b="1" dirty="0">
                <a:latin typeface="微软雅黑" pitchFamily="34" charset="-122"/>
                <a:ea typeface="微软雅黑" pitchFamily="34" charset="-122"/>
              </a:rPr>
              <a:t>地“找到帧的边界”，导致错误。</a:t>
            </a:r>
          </a:p>
        </p:txBody>
      </p:sp>
      <p:sp>
        <p:nvSpPr>
          <p:cNvPr id="11" name="AutoShape 5"/>
          <p:cNvSpPr>
            <a:spLocks noChangeArrowheads="1"/>
          </p:cNvSpPr>
          <p:nvPr/>
        </p:nvSpPr>
        <p:spPr bwMode="auto">
          <a:xfrm>
            <a:off x="466345" y="619873"/>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 name="Rectangle 6"/>
          <p:cNvSpPr>
            <a:spLocks noChangeArrowheads="1"/>
          </p:cNvSpPr>
          <p:nvPr/>
        </p:nvSpPr>
        <p:spPr bwMode="auto">
          <a:xfrm>
            <a:off x="3768616" y="586662"/>
            <a:ext cx="159691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2.  </a:t>
            </a:r>
            <a:r>
              <a:rPr lang="zh-CN" altLang="en-US" sz="2000" b="1" dirty="0">
                <a:solidFill>
                  <a:schemeClr val="bg1"/>
                </a:solidFill>
                <a:latin typeface="微软雅黑" pitchFamily="34" charset="-122"/>
                <a:ea typeface="微软雅黑" pitchFamily="34" charset="-122"/>
              </a:rPr>
              <a:t>透明传输</a:t>
            </a:r>
            <a:endParaRPr lang="fr-FR" altLang="zh-CN" sz="2000" b="1" dirty="0">
              <a:solidFill>
                <a:schemeClr val="bg1"/>
              </a:solidFill>
              <a:latin typeface="微软雅黑" pitchFamily="34" charset="-122"/>
              <a:ea typeface="微软雅黑" pitchFamily="34" charset="-122"/>
            </a:endParaRPr>
          </a:p>
        </p:txBody>
      </p:sp>
      <p:sp>
        <p:nvSpPr>
          <p:cNvPr id="33" name="矩形 32"/>
          <p:cNvSpPr/>
          <p:nvPr/>
        </p:nvSpPr>
        <p:spPr>
          <a:xfrm>
            <a:off x="2196567" y="4146460"/>
            <a:ext cx="4711637" cy="369332"/>
          </a:xfrm>
          <a:prstGeom prst="rect">
            <a:avLst/>
          </a:prstGeom>
        </p:spPr>
        <p:txBody>
          <a:bodyPr wrap="square">
            <a:spAutoFit/>
          </a:bodyPr>
          <a:lstStyle/>
          <a:p>
            <a:pPr algn="ctr"/>
            <a:r>
              <a:rPr lang="zh-CN" altLang="en-US" b="1" dirty="0">
                <a:latin typeface="微软雅黑" pitchFamily="34" charset="-122"/>
                <a:ea typeface="微软雅黑" pitchFamily="34" charset="-122"/>
              </a:rPr>
              <a:t>数据部分恰好出现与 </a:t>
            </a:r>
            <a:r>
              <a:rPr lang="en-US" altLang="zh-CN" b="1" dirty="0">
                <a:latin typeface="微软雅黑" pitchFamily="34" charset="-122"/>
                <a:ea typeface="微软雅黑" pitchFamily="34" charset="-122"/>
              </a:rPr>
              <a:t>EOT </a:t>
            </a:r>
            <a:r>
              <a:rPr lang="zh-CN" altLang="en-US" b="1" dirty="0">
                <a:latin typeface="微软雅黑" pitchFamily="34" charset="-122"/>
                <a:ea typeface="微软雅黑" pitchFamily="34" charset="-122"/>
              </a:rPr>
              <a:t>一样的代码</a:t>
            </a:r>
          </a:p>
        </p:txBody>
      </p:sp>
      <p:grpSp>
        <p:nvGrpSpPr>
          <p:cNvPr id="68" name="组合 67"/>
          <p:cNvGrpSpPr/>
          <p:nvPr/>
        </p:nvGrpSpPr>
        <p:grpSpPr>
          <a:xfrm>
            <a:off x="1336966" y="2000405"/>
            <a:ext cx="6338912" cy="1969740"/>
            <a:chOff x="1200781" y="1948723"/>
            <a:chExt cx="6338912" cy="1969740"/>
          </a:xfrm>
        </p:grpSpPr>
        <p:sp>
          <p:nvSpPr>
            <p:cNvPr id="34" name="Line 22"/>
            <p:cNvSpPr>
              <a:spLocks noChangeShapeType="1"/>
            </p:cNvSpPr>
            <p:nvPr/>
          </p:nvSpPr>
          <p:spPr bwMode="auto">
            <a:xfrm rot="16200000" flipV="1">
              <a:off x="1877093" y="2684713"/>
              <a:ext cx="9137" cy="737981"/>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35" name="Rectangle 4"/>
            <p:cNvSpPr>
              <a:spLocks noChangeArrowheads="1"/>
            </p:cNvSpPr>
            <p:nvPr/>
          </p:nvSpPr>
          <p:spPr bwMode="auto">
            <a:xfrm>
              <a:off x="2049384" y="2844060"/>
              <a:ext cx="400335" cy="390860"/>
            </a:xfrm>
            <a:prstGeom prst="rect">
              <a:avLst/>
            </a:prstGeom>
            <a:solidFill>
              <a:srgbClr val="0000CC"/>
            </a:solidFill>
            <a:ln w="12700">
              <a:solidFill>
                <a:schemeClr val="tx1"/>
              </a:solidFill>
              <a:miter lim="800000"/>
              <a:headEnd/>
              <a:tailEnd/>
            </a:ln>
            <a:effectLst/>
          </p:spPr>
          <p:txBody>
            <a:bodyPr wrap="none" anchor="ctr"/>
            <a:lstStyle/>
            <a:p>
              <a:pPr algn="ctr"/>
              <a:r>
                <a:rPr kumimoji="1" lang="en-US" altLang="zh-CN" sz="1200" b="1">
                  <a:solidFill>
                    <a:schemeClr val="bg1"/>
                  </a:solidFill>
                  <a:latin typeface="微软雅黑" pitchFamily="34" charset="-122"/>
                  <a:ea typeface="微软雅黑" pitchFamily="34" charset="-122"/>
                </a:rPr>
                <a:t>SOH</a:t>
              </a:r>
            </a:p>
          </p:txBody>
        </p:sp>
        <p:sp>
          <p:nvSpPr>
            <p:cNvPr id="36" name="Rectangle 5"/>
            <p:cNvSpPr>
              <a:spLocks noChangeArrowheads="1"/>
            </p:cNvSpPr>
            <p:nvPr/>
          </p:nvSpPr>
          <p:spPr bwMode="auto">
            <a:xfrm>
              <a:off x="2439821" y="2844060"/>
              <a:ext cx="4813919" cy="390860"/>
            </a:xfrm>
            <a:prstGeom prst="rect">
              <a:avLst/>
            </a:prstGeom>
            <a:solidFill>
              <a:srgbClr val="00FFFF"/>
            </a:solidFill>
            <a:ln w="12700">
              <a:solidFill>
                <a:schemeClr val="tx1"/>
              </a:solidFill>
              <a:miter lim="800000"/>
              <a:headEnd/>
              <a:tailEnd/>
            </a:ln>
            <a:effectLst/>
          </p:spPr>
          <p:txBody>
            <a:bodyPr wrap="none" anchor="ctr"/>
            <a:lstStyle/>
            <a:p>
              <a:pPr algn="ctr"/>
              <a:endParaRPr kumimoji="1" lang="zh-CN" altLang="en-US" sz="1400" b="1">
                <a:solidFill>
                  <a:srgbClr val="000099"/>
                </a:solidFill>
                <a:latin typeface="微软雅黑" pitchFamily="34" charset="-122"/>
                <a:ea typeface="微软雅黑" pitchFamily="34" charset="-122"/>
              </a:endParaRPr>
            </a:p>
          </p:txBody>
        </p:sp>
        <p:sp>
          <p:nvSpPr>
            <p:cNvPr id="37" name="Rectangle 6"/>
            <p:cNvSpPr>
              <a:spLocks noChangeArrowheads="1"/>
            </p:cNvSpPr>
            <p:nvPr/>
          </p:nvSpPr>
          <p:spPr bwMode="auto">
            <a:xfrm>
              <a:off x="3573737" y="2844060"/>
              <a:ext cx="362941" cy="390860"/>
            </a:xfrm>
            <a:prstGeom prst="rect">
              <a:avLst/>
            </a:prstGeom>
            <a:solidFill>
              <a:srgbClr val="CC00CC"/>
            </a:solidFill>
            <a:ln w="12700">
              <a:solidFill>
                <a:schemeClr val="tx1"/>
              </a:solidFill>
              <a:miter lim="800000"/>
              <a:headEnd/>
              <a:tailEnd/>
            </a:ln>
            <a:effectLst/>
            <a:extLst/>
          </p:spPr>
          <p:txBody>
            <a:bodyPr wrap="none" anchor="ctr"/>
            <a:lstStyle/>
            <a:p>
              <a:pPr algn="ctr"/>
              <a:r>
                <a:rPr kumimoji="1" lang="en-US" altLang="zh-CN" sz="1200" b="1">
                  <a:solidFill>
                    <a:schemeClr val="bg1"/>
                  </a:solidFill>
                  <a:latin typeface="微软雅黑" pitchFamily="34" charset="-122"/>
                  <a:ea typeface="微软雅黑" pitchFamily="34" charset="-122"/>
                </a:rPr>
                <a:t>EOT</a:t>
              </a:r>
            </a:p>
          </p:txBody>
        </p:sp>
        <p:sp>
          <p:nvSpPr>
            <p:cNvPr id="38" name="Line 7"/>
            <p:cNvSpPr>
              <a:spLocks noChangeShapeType="1"/>
            </p:cNvSpPr>
            <p:nvPr/>
          </p:nvSpPr>
          <p:spPr bwMode="auto">
            <a:xfrm>
              <a:off x="3592434" y="2184168"/>
              <a:ext cx="162773" cy="659893"/>
            </a:xfrm>
            <a:prstGeom prst="line">
              <a:avLst/>
            </a:prstGeom>
            <a:noFill/>
            <a:ln w="12700">
              <a:solidFill>
                <a:srgbClr val="0000FF"/>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39" name="Text Box 8"/>
            <p:cNvSpPr txBox="1">
              <a:spLocks noChangeArrowheads="1"/>
            </p:cNvSpPr>
            <p:nvPr/>
          </p:nvSpPr>
          <p:spPr bwMode="auto">
            <a:xfrm>
              <a:off x="2944024" y="1948723"/>
              <a:ext cx="1261627"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200" b="1" dirty="0">
                  <a:solidFill>
                    <a:srgbClr val="0000FF"/>
                  </a:solidFill>
                  <a:latin typeface="微软雅黑" pitchFamily="34" charset="-122"/>
                  <a:ea typeface="微软雅黑" pitchFamily="34" charset="-122"/>
                </a:rPr>
                <a:t>出现了“</a:t>
              </a:r>
              <a:r>
                <a:rPr kumimoji="1" lang="en-US" altLang="zh-CN" sz="1200" b="1" dirty="0">
                  <a:solidFill>
                    <a:srgbClr val="0000FF"/>
                  </a:solidFill>
                  <a:latin typeface="微软雅黑" pitchFamily="34" charset="-122"/>
                  <a:ea typeface="微软雅黑" pitchFamily="34" charset="-122"/>
                </a:rPr>
                <a:t>EOT”</a:t>
              </a:r>
            </a:p>
          </p:txBody>
        </p:sp>
        <p:sp>
          <p:nvSpPr>
            <p:cNvPr id="40" name="AutoShape 9"/>
            <p:cNvSpPr>
              <a:spLocks/>
            </p:cNvSpPr>
            <p:nvPr/>
          </p:nvSpPr>
          <p:spPr bwMode="auto">
            <a:xfrm rot="16200000">
              <a:off x="5642416" y="1599571"/>
              <a:ext cx="209135" cy="3585418"/>
            </a:xfrm>
            <a:prstGeom prst="leftBrace">
              <a:avLst>
                <a:gd name="adj1" fmla="val 131877"/>
                <a:gd name="adj2" fmla="val 50000"/>
              </a:avLst>
            </a:prstGeom>
            <a:noFill/>
            <a:ln w="12700">
              <a:solidFill>
                <a:srgbClr val="CC00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41" name="Text Box 10"/>
            <p:cNvSpPr txBox="1">
              <a:spLocks noChangeArrowheads="1"/>
            </p:cNvSpPr>
            <p:nvPr/>
          </p:nvSpPr>
          <p:spPr bwMode="auto">
            <a:xfrm>
              <a:off x="4740694" y="3473829"/>
              <a:ext cx="203132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200" b="1" dirty="0">
                  <a:solidFill>
                    <a:srgbClr val="CC00CC"/>
                  </a:solidFill>
                  <a:latin typeface="微软雅黑" pitchFamily="34" charset="-122"/>
                  <a:ea typeface="微软雅黑" pitchFamily="34" charset="-122"/>
                </a:rPr>
                <a:t>被接收端当作无效帧而丢弃</a:t>
              </a:r>
            </a:p>
          </p:txBody>
        </p:sp>
        <p:sp>
          <p:nvSpPr>
            <p:cNvPr id="42" name="AutoShape 11"/>
            <p:cNvSpPr>
              <a:spLocks/>
            </p:cNvSpPr>
            <p:nvPr/>
          </p:nvSpPr>
          <p:spPr bwMode="auto">
            <a:xfrm rot="16200000">
              <a:off x="2893920" y="2441991"/>
              <a:ext cx="194922" cy="1861998"/>
            </a:xfrm>
            <a:prstGeom prst="leftBrace">
              <a:avLst>
                <a:gd name="adj1" fmla="val 73481"/>
                <a:gd name="adj2" fmla="val 50000"/>
              </a:avLst>
            </a:prstGeom>
            <a:noFill/>
            <a:ln w="12700">
              <a:solidFill>
                <a:srgbClr val="C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43" name="Text Box 12"/>
            <p:cNvSpPr txBox="1">
              <a:spLocks noChangeArrowheads="1"/>
            </p:cNvSpPr>
            <p:nvPr/>
          </p:nvSpPr>
          <p:spPr bwMode="auto">
            <a:xfrm>
              <a:off x="2373087" y="3456798"/>
              <a:ext cx="12618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200" b="1" dirty="0">
                  <a:solidFill>
                    <a:srgbClr val="C00000"/>
                  </a:solidFill>
                  <a:latin typeface="微软雅黑" pitchFamily="34" charset="-122"/>
                  <a:ea typeface="微软雅黑" pitchFamily="34" charset="-122"/>
                </a:rPr>
                <a:t>被接收端</a:t>
              </a:r>
            </a:p>
            <a:p>
              <a:pPr algn="ctr"/>
              <a:r>
                <a:rPr kumimoji="1" lang="zh-CN" altLang="en-US" sz="1200" b="1" dirty="0">
                  <a:solidFill>
                    <a:srgbClr val="C00000"/>
                  </a:solidFill>
                  <a:latin typeface="微软雅黑" pitchFamily="34" charset="-122"/>
                  <a:ea typeface="微软雅黑" pitchFamily="34" charset="-122"/>
                </a:rPr>
                <a:t>误认为是一个帧</a:t>
              </a:r>
            </a:p>
          </p:txBody>
        </p:sp>
        <p:sp>
          <p:nvSpPr>
            <p:cNvPr id="44" name="Line 13"/>
            <p:cNvSpPr>
              <a:spLocks noChangeShapeType="1"/>
            </p:cNvSpPr>
            <p:nvPr/>
          </p:nvSpPr>
          <p:spPr bwMode="auto">
            <a:xfrm>
              <a:off x="2449719" y="2676549"/>
              <a:ext cx="4690739" cy="0"/>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45" name="Text Box 14"/>
            <p:cNvSpPr txBox="1">
              <a:spLocks noChangeArrowheads="1"/>
            </p:cNvSpPr>
            <p:nvPr/>
          </p:nvSpPr>
          <p:spPr bwMode="auto">
            <a:xfrm>
              <a:off x="4417525" y="2432694"/>
              <a:ext cx="800219" cy="276999"/>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200" b="1" dirty="0">
                  <a:solidFill>
                    <a:srgbClr val="0000FF"/>
                  </a:solidFill>
                  <a:latin typeface="微软雅黑" pitchFamily="34" charset="-122"/>
                  <a:ea typeface="微软雅黑" pitchFamily="34" charset="-122"/>
                </a:rPr>
                <a:t>数据部分</a:t>
              </a:r>
            </a:p>
          </p:txBody>
        </p:sp>
        <p:sp>
          <p:nvSpPr>
            <p:cNvPr id="46" name="Rectangle 15"/>
            <p:cNvSpPr>
              <a:spLocks noChangeArrowheads="1"/>
            </p:cNvSpPr>
            <p:nvPr/>
          </p:nvSpPr>
          <p:spPr bwMode="auto">
            <a:xfrm>
              <a:off x="7140458" y="2844060"/>
              <a:ext cx="399235" cy="390860"/>
            </a:xfrm>
            <a:prstGeom prst="rect">
              <a:avLst/>
            </a:prstGeom>
            <a:solidFill>
              <a:srgbClr val="0000CC"/>
            </a:solidFill>
            <a:ln w="12700">
              <a:solidFill>
                <a:schemeClr val="tx1"/>
              </a:solidFill>
              <a:miter lim="800000"/>
              <a:headEnd/>
              <a:tailEnd/>
            </a:ln>
            <a:effectLst/>
          </p:spPr>
          <p:txBody>
            <a:bodyPr wrap="none" anchor="ctr"/>
            <a:lstStyle/>
            <a:p>
              <a:pPr algn="ctr"/>
              <a:r>
                <a:rPr kumimoji="1" lang="en-US" altLang="zh-CN" sz="1200" b="1">
                  <a:solidFill>
                    <a:schemeClr val="bg1"/>
                  </a:solidFill>
                  <a:latin typeface="微软雅黑" pitchFamily="34" charset="-122"/>
                  <a:ea typeface="微软雅黑" pitchFamily="34" charset="-122"/>
                </a:rPr>
                <a:t>EOT</a:t>
              </a:r>
            </a:p>
          </p:txBody>
        </p:sp>
        <p:sp>
          <p:nvSpPr>
            <p:cNvPr id="47" name="Line 16"/>
            <p:cNvSpPr>
              <a:spLocks noChangeShapeType="1"/>
            </p:cNvSpPr>
            <p:nvPr/>
          </p:nvSpPr>
          <p:spPr bwMode="auto">
            <a:xfrm>
              <a:off x="2049384" y="2367923"/>
              <a:ext cx="5490309" cy="0"/>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48" name="Text Box 17"/>
            <p:cNvSpPr txBox="1">
              <a:spLocks noChangeArrowheads="1"/>
            </p:cNvSpPr>
            <p:nvPr/>
          </p:nvSpPr>
          <p:spPr bwMode="auto">
            <a:xfrm>
              <a:off x="4161817" y="2110869"/>
              <a:ext cx="800219" cy="276999"/>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200" b="1" dirty="0">
                  <a:solidFill>
                    <a:srgbClr val="0000FF"/>
                  </a:solidFill>
                  <a:latin typeface="微软雅黑" pitchFamily="34" charset="-122"/>
                  <a:ea typeface="微软雅黑" pitchFamily="34" charset="-122"/>
                </a:rPr>
                <a:t>完整的帧</a:t>
              </a:r>
            </a:p>
          </p:txBody>
        </p:sp>
        <p:sp>
          <p:nvSpPr>
            <p:cNvPr id="49" name="Line 18"/>
            <p:cNvSpPr>
              <a:spLocks noChangeShapeType="1"/>
            </p:cNvSpPr>
            <p:nvPr/>
          </p:nvSpPr>
          <p:spPr bwMode="auto">
            <a:xfrm>
              <a:off x="2049384" y="2305994"/>
              <a:ext cx="0" cy="49238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50" name="Line 19"/>
            <p:cNvSpPr>
              <a:spLocks noChangeShapeType="1"/>
            </p:cNvSpPr>
            <p:nvPr/>
          </p:nvSpPr>
          <p:spPr bwMode="auto">
            <a:xfrm>
              <a:off x="7539693" y="2305994"/>
              <a:ext cx="0" cy="49238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51" name="Line 20"/>
            <p:cNvSpPr>
              <a:spLocks noChangeShapeType="1"/>
            </p:cNvSpPr>
            <p:nvPr/>
          </p:nvSpPr>
          <p:spPr bwMode="auto">
            <a:xfrm>
              <a:off x="2449719" y="2552693"/>
              <a:ext cx="0" cy="24568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52" name="Line 21"/>
            <p:cNvSpPr>
              <a:spLocks noChangeShapeType="1"/>
            </p:cNvSpPr>
            <p:nvPr/>
          </p:nvSpPr>
          <p:spPr bwMode="auto">
            <a:xfrm>
              <a:off x="7140458" y="2552693"/>
              <a:ext cx="0" cy="24568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53" name="Text Box 23"/>
            <p:cNvSpPr txBox="1">
              <a:spLocks noChangeArrowheads="1"/>
            </p:cNvSpPr>
            <p:nvPr/>
          </p:nvSpPr>
          <p:spPr bwMode="auto">
            <a:xfrm>
              <a:off x="1200781" y="2715822"/>
              <a:ext cx="912951"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1200" b="1" dirty="0">
                  <a:solidFill>
                    <a:srgbClr val="0000FF"/>
                  </a:solidFill>
                  <a:latin typeface="微软雅黑" pitchFamily="34" charset="-122"/>
                  <a:ea typeface="微软雅黑" pitchFamily="34" charset="-122"/>
                </a:rPr>
                <a:t>发送在前</a:t>
              </a:r>
            </a:p>
          </p:txBody>
        </p:sp>
      </p:grpSp>
      <p:sp>
        <p:nvSpPr>
          <p:cNvPr id="2" name="灯片编号占位符 1">
            <a:extLst>
              <a:ext uri="{FF2B5EF4-FFF2-40B4-BE49-F238E27FC236}">
                <a16:creationId xmlns:a16="http://schemas.microsoft.com/office/drawing/2014/main" id="{A5A59C91-4E3F-413D-AC70-85192379722E}"/>
              </a:ext>
            </a:extLst>
          </p:cNvPr>
          <p:cNvSpPr>
            <a:spLocks noGrp="1"/>
          </p:cNvSpPr>
          <p:nvPr>
            <p:ph type="sldNum" sz="quarter" idx="12"/>
          </p:nvPr>
        </p:nvSpPr>
        <p:spPr/>
        <p:txBody>
          <a:bodyPr/>
          <a:lstStyle/>
          <a:p>
            <a:fld id="{C485880C-E2C3-4DAB-AE74-D9BE691626AC}" type="slidenum">
              <a:rPr lang="zh-CN" altLang="en-US" smtClean="0"/>
              <a:pPr/>
              <a:t>16</a:t>
            </a:fld>
            <a:endParaRPr lang="zh-CN" altLang="en-US"/>
          </a:p>
        </p:txBody>
      </p:sp>
    </p:spTree>
    <p:extLst>
      <p:ext uri="{BB962C8B-B14F-4D97-AF65-F5344CB8AC3E}">
        <p14:creationId xmlns:p14="http://schemas.microsoft.com/office/powerpoint/2010/main" val="859087598"/>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AutoShape 5"/>
          <p:cNvSpPr>
            <a:spLocks noChangeArrowheads="1"/>
          </p:cNvSpPr>
          <p:nvPr/>
        </p:nvSpPr>
        <p:spPr bwMode="auto">
          <a:xfrm>
            <a:off x="466344" y="626277"/>
            <a:ext cx="8129015" cy="308939"/>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 name="矩形 12"/>
          <p:cNvSpPr/>
          <p:nvPr/>
        </p:nvSpPr>
        <p:spPr>
          <a:xfrm>
            <a:off x="616085" y="574893"/>
            <a:ext cx="697627" cy="400110"/>
          </a:xfrm>
          <a:prstGeom prst="rect">
            <a:avLst/>
          </a:prstGeom>
        </p:spPr>
        <p:txBody>
          <a:bodyPr wrap="none">
            <a:spAutoFit/>
          </a:bodyPr>
          <a:lstStyle/>
          <a:p>
            <a:r>
              <a:rPr lang="zh-CN" altLang="en-US" sz="2000" b="1" dirty="0">
                <a:latin typeface="微软雅黑" pitchFamily="34" charset="-122"/>
                <a:ea typeface="微软雅黑" pitchFamily="34" charset="-122"/>
              </a:rPr>
              <a:t>透明</a:t>
            </a:r>
          </a:p>
        </p:txBody>
      </p:sp>
      <p:sp>
        <p:nvSpPr>
          <p:cNvPr id="14" name="矩形 13"/>
          <p:cNvSpPr/>
          <p:nvPr/>
        </p:nvSpPr>
        <p:spPr>
          <a:xfrm>
            <a:off x="466344" y="944177"/>
            <a:ext cx="8129015" cy="470770"/>
          </a:xfrm>
          <a:prstGeom prst="rect">
            <a:avLst/>
          </a:prstGeom>
        </p:spPr>
        <p:txBody>
          <a:bodyPr wrap="square">
            <a:spAutoFit/>
          </a:bodyPr>
          <a:lstStyle/>
          <a:p>
            <a:pPr marL="285750" indent="-28575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指某一个实际存在的事物看起来却好像不存在一样。</a:t>
            </a:r>
            <a:endParaRPr lang="en-US" altLang="zh-CN" sz="2000" b="1" dirty="0">
              <a:latin typeface="微软雅黑" pitchFamily="34" charset="-122"/>
              <a:ea typeface="微软雅黑" pitchFamily="34" charset="-122"/>
            </a:endParaRPr>
          </a:p>
        </p:txBody>
      </p:sp>
      <p:sp>
        <p:nvSpPr>
          <p:cNvPr id="6" name="对角圆角矩形 5"/>
          <p:cNvSpPr/>
          <p:nvPr/>
        </p:nvSpPr>
        <p:spPr>
          <a:xfrm>
            <a:off x="502921" y="1564625"/>
            <a:ext cx="8129015" cy="1270015"/>
          </a:xfrm>
          <a:prstGeom prst="round2DiagRect">
            <a:avLst/>
          </a:prstGeom>
          <a:solidFill>
            <a:srgbClr val="0098F6"/>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768512" y="1762185"/>
            <a:ext cx="7597832" cy="861774"/>
          </a:xfrm>
          <a:prstGeom prst="rect">
            <a:avLst/>
          </a:prstGeom>
        </p:spPr>
        <p:txBody>
          <a:bodyPr wrap="square">
            <a:spAutoFit/>
          </a:bodyPr>
          <a:lstStyle/>
          <a:p>
            <a:pPr>
              <a:lnSpc>
                <a:spcPts val="3000"/>
              </a:lnSpc>
              <a:spcBef>
                <a:spcPts val="600"/>
              </a:spcBef>
            </a:pPr>
            <a:r>
              <a:rPr lang="zh-CN" altLang="en-US" sz="2000" b="1" dirty="0">
                <a:solidFill>
                  <a:schemeClr val="bg1"/>
                </a:solidFill>
                <a:latin typeface="微软雅黑" pitchFamily="34" charset="-122"/>
                <a:ea typeface="微软雅黑" pitchFamily="34" charset="-122"/>
              </a:rPr>
              <a:t>“在数据链路层透明传送数据”表示：无论发送什么样的比特组合的数据，这些数据都能够按照原样</a:t>
            </a:r>
            <a:r>
              <a:rPr lang="zh-CN" altLang="en-US" sz="2000" b="1" dirty="0">
                <a:solidFill>
                  <a:srgbClr val="FFFF00"/>
                </a:solidFill>
                <a:latin typeface="微软雅黑" pitchFamily="34" charset="-122"/>
                <a:ea typeface="微软雅黑" pitchFamily="34" charset="-122"/>
              </a:rPr>
              <a:t>没有差错</a:t>
            </a:r>
            <a:r>
              <a:rPr lang="zh-CN" altLang="en-US" sz="2000" b="1" dirty="0">
                <a:solidFill>
                  <a:schemeClr val="bg1"/>
                </a:solidFill>
                <a:latin typeface="微软雅黑" pitchFamily="34" charset="-122"/>
                <a:ea typeface="微软雅黑" pitchFamily="34" charset="-122"/>
              </a:rPr>
              <a:t>地通过这个数据链路层。</a:t>
            </a:r>
          </a:p>
        </p:txBody>
      </p:sp>
      <p:sp>
        <p:nvSpPr>
          <p:cNvPr id="2" name="灯片编号占位符 1">
            <a:extLst>
              <a:ext uri="{FF2B5EF4-FFF2-40B4-BE49-F238E27FC236}">
                <a16:creationId xmlns:a16="http://schemas.microsoft.com/office/drawing/2014/main" id="{E05EF40F-38A1-43C3-86E7-8D09F8920118}"/>
              </a:ext>
            </a:extLst>
          </p:cNvPr>
          <p:cNvSpPr>
            <a:spLocks noGrp="1"/>
          </p:cNvSpPr>
          <p:nvPr>
            <p:ph type="sldNum" sz="quarter" idx="12"/>
          </p:nvPr>
        </p:nvSpPr>
        <p:spPr/>
        <p:txBody>
          <a:bodyPr/>
          <a:lstStyle/>
          <a:p>
            <a:fld id="{C485880C-E2C3-4DAB-AE74-D9BE691626AC}" type="slidenum">
              <a:rPr lang="zh-CN" altLang="en-US" smtClean="0"/>
              <a:pPr/>
              <a:t>17</a:t>
            </a:fld>
            <a:endParaRPr lang="zh-CN" altLang="en-US"/>
          </a:p>
        </p:txBody>
      </p:sp>
    </p:spTree>
    <p:extLst>
      <p:ext uri="{BB962C8B-B14F-4D97-AF65-F5344CB8AC3E}">
        <p14:creationId xmlns:p14="http://schemas.microsoft.com/office/powerpoint/2010/main" val="3532817184"/>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466344" y="622808"/>
            <a:ext cx="8129015" cy="308939"/>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 name="矩形 5"/>
          <p:cNvSpPr/>
          <p:nvPr/>
        </p:nvSpPr>
        <p:spPr>
          <a:xfrm>
            <a:off x="616085" y="580568"/>
            <a:ext cx="6340197" cy="400110"/>
          </a:xfrm>
          <a:prstGeom prst="rect">
            <a:avLst/>
          </a:prstGeom>
        </p:spPr>
        <p:txBody>
          <a:bodyPr wrap="none">
            <a:spAutoFit/>
          </a:bodyPr>
          <a:lstStyle/>
          <a:p>
            <a:r>
              <a:rPr lang="zh-CN" altLang="en-US" sz="2000" b="1" dirty="0">
                <a:latin typeface="微软雅黑" pitchFamily="34" charset="-122"/>
                <a:ea typeface="微软雅黑" pitchFamily="34" charset="-122"/>
              </a:rPr>
              <a:t>用“字节填充”或“字符填充”法解决透明传输的问题</a:t>
            </a:r>
          </a:p>
        </p:txBody>
      </p:sp>
      <p:sp>
        <p:nvSpPr>
          <p:cNvPr id="7" name="圆角矩形 6"/>
          <p:cNvSpPr/>
          <p:nvPr/>
        </p:nvSpPr>
        <p:spPr>
          <a:xfrm>
            <a:off x="466344" y="1019579"/>
            <a:ext cx="8129015" cy="2948361"/>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7" name="组合 56"/>
          <p:cNvGrpSpPr/>
          <p:nvPr/>
        </p:nvGrpSpPr>
        <p:grpSpPr>
          <a:xfrm>
            <a:off x="682176" y="2043478"/>
            <a:ext cx="7587311" cy="1688610"/>
            <a:chOff x="682176" y="2351964"/>
            <a:chExt cx="7587311" cy="1688610"/>
          </a:xfrm>
        </p:grpSpPr>
        <p:sp>
          <p:nvSpPr>
            <p:cNvPr id="8" name="Rectangle 4"/>
            <p:cNvSpPr>
              <a:spLocks noChangeArrowheads="1"/>
            </p:cNvSpPr>
            <p:nvPr/>
          </p:nvSpPr>
          <p:spPr bwMode="auto">
            <a:xfrm>
              <a:off x="924605" y="3118386"/>
              <a:ext cx="383211" cy="353734"/>
            </a:xfrm>
            <a:prstGeom prst="rect">
              <a:avLst/>
            </a:prstGeom>
            <a:solidFill>
              <a:srgbClr val="0000CC"/>
            </a:solidFill>
            <a:ln w="12700">
              <a:solidFill>
                <a:schemeClr val="tx1"/>
              </a:solidFill>
              <a:miter lim="800000"/>
              <a:headEnd/>
              <a:tailEnd/>
            </a:ln>
            <a:effectLst/>
          </p:spPr>
          <p:txBody>
            <a:bodyPr wrap="none" anchor="ctr"/>
            <a:lstStyle/>
            <a:p>
              <a:pPr algn="ctr"/>
              <a:r>
                <a:rPr kumimoji="1" lang="en-US" altLang="zh-CN" sz="1200" b="1">
                  <a:solidFill>
                    <a:schemeClr val="bg1"/>
                  </a:solidFill>
                  <a:latin typeface="微软雅黑" pitchFamily="34" charset="-122"/>
                  <a:ea typeface="微软雅黑" pitchFamily="34" charset="-122"/>
                </a:rPr>
                <a:t>SOH</a:t>
              </a:r>
            </a:p>
          </p:txBody>
        </p:sp>
        <p:sp>
          <p:nvSpPr>
            <p:cNvPr id="9" name="Freeform 5"/>
            <p:cNvSpPr>
              <a:spLocks/>
            </p:cNvSpPr>
            <p:nvPr/>
          </p:nvSpPr>
          <p:spPr bwMode="auto">
            <a:xfrm>
              <a:off x="6034088" y="2351964"/>
              <a:ext cx="1277371" cy="766423"/>
            </a:xfrm>
            <a:custGeom>
              <a:avLst/>
              <a:gdLst>
                <a:gd name="T0" fmla="*/ 671 w 960"/>
                <a:gd name="T1" fmla="*/ 624 h 624"/>
                <a:gd name="T2" fmla="*/ 960 w 960"/>
                <a:gd name="T3" fmla="*/ 624 h 624"/>
                <a:gd name="T4" fmla="*/ 288 w 960"/>
                <a:gd name="T5" fmla="*/ 0 h 624"/>
                <a:gd name="T6" fmla="*/ 0 w 960"/>
                <a:gd name="T7" fmla="*/ 0 h 624"/>
              </a:gdLst>
              <a:ahLst/>
              <a:cxnLst>
                <a:cxn ang="0">
                  <a:pos x="T0" y="T1"/>
                </a:cxn>
                <a:cxn ang="0">
                  <a:pos x="T2" y="T3"/>
                </a:cxn>
                <a:cxn ang="0">
                  <a:pos x="T4" y="T5"/>
                </a:cxn>
                <a:cxn ang="0">
                  <a:pos x="T6" y="T7"/>
                </a:cxn>
              </a:cxnLst>
              <a:rect l="0" t="0" r="r" b="b"/>
              <a:pathLst>
                <a:path w="960" h="624">
                  <a:moveTo>
                    <a:pt x="671" y="624"/>
                  </a:moveTo>
                  <a:lnTo>
                    <a:pt x="960" y="624"/>
                  </a:lnTo>
                  <a:lnTo>
                    <a:pt x="288" y="0"/>
                  </a:lnTo>
                  <a:lnTo>
                    <a:pt x="0" y="0"/>
                  </a:lnTo>
                </a:path>
              </a:pathLst>
            </a:custGeom>
            <a:solidFill>
              <a:srgbClr val="99FFCC"/>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10" name="Freeform 6"/>
            <p:cNvSpPr>
              <a:spLocks/>
            </p:cNvSpPr>
            <p:nvPr/>
          </p:nvSpPr>
          <p:spPr bwMode="auto">
            <a:xfrm>
              <a:off x="4940340" y="2351964"/>
              <a:ext cx="902143" cy="773792"/>
            </a:xfrm>
            <a:custGeom>
              <a:avLst/>
              <a:gdLst>
                <a:gd name="T0" fmla="*/ 386 w 678"/>
                <a:gd name="T1" fmla="*/ 621 h 630"/>
                <a:gd name="T2" fmla="*/ 678 w 678"/>
                <a:gd name="T3" fmla="*/ 630 h 630"/>
                <a:gd name="T4" fmla="*/ 288 w 678"/>
                <a:gd name="T5" fmla="*/ 0 h 630"/>
                <a:gd name="T6" fmla="*/ 0 w 678"/>
                <a:gd name="T7" fmla="*/ 0 h 630"/>
              </a:gdLst>
              <a:ahLst/>
              <a:cxnLst>
                <a:cxn ang="0">
                  <a:pos x="T0" y="T1"/>
                </a:cxn>
                <a:cxn ang="0">
                  <a:pos x="T2" y="T3"/>
                </a:cxn>
                <a:cxn ang="0">
                  <a:pos x="T4" y="T5"/>
                </a:cxn>
                <a:cxn ang="0">
                  <a:pos x="T6" y="T7"/>
                </a:cxn>
              </a:cxnLst>
              <a:rect l="0" t="0" r="r" b="b"/>
              <a:pathLst>
                <a:path w="678" h="630">
                  <a:moveTo>
                    <a:pt x="386" y="621"/>
                  </a:moveTo>
                  <a:lnTo>
                    <a:pt x="678" y="630"/>
                  </a:lnTo>
                  <a:lnTo>
                    <a:pt x="288" y="0"/>
                  </a:lnTo>
                  <a:lnTo>
                    <a:pt x="0" y="0"/>
                  </a:lnTo>
                </a:path>
              </a:pathLst>
            </a:custGeom>
            <a:solidFill>
              <a:srgbClr val="99FFCC"/>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11" name="Freeform 7"/>
            <p:cNvSpPr>
              <a:spLocks/>
            </p:cNvSpPr>
            <p:nvPr/>
          </p:nvSpPr>
          <p:spPr bwMode="auto">
            <a:xfrm>
              <a:off x="3670953" y="2351964"/>
              <a:ext cx="502965" cy="766423"/>
            </a:xfrm>
            <a:custGeom>
              <a:avLst/>
              <a:gdLst>
                <a:gd name="T0" fmla="*/ 92 w 378"/>
                <a:gd name="T1" fmla="*/ 624 h 624"/>
                <a:gd name="T2" fmla="*/ 378 w 378"/>
                <a:gd name="T3" fmla="*/ 624 h 624"/>
                <a:gd name="T4" fmla="*/ 288 w 378"/>
                <a:gd name="T5" fmla="*/ 0 h 624"/>
                <a:gd name="T6" fmla="*/ 0 w 378"/>
                <a:gd name="T7" fmla="*/ 0 h 624"/>
              </a:gdLst>
              <a:ahLst/>
              <a:cxnLst>
                <a:cxn ang="0">
                  <a:pos x="T0" y="T1"/>
                </a:cxn>
                <a:cxn ang="0">
                  <a:pos x="T2" y="T3"/>
                </a:cxn>
                <a:cxn ang="0">
                  <a:pos x="T4" y="T5"/>
                </a:cxn>
                <a:cxn ang="0">
                  <a:pos x="T6" y="T7"/>
                </a:cxn>
              </a:cxnLst>
              <a:rect l="0" t="0" r="r" b="b"/>
              <a:pathLst>
                <a:path w="378" h="624">
                  <a:moveTo>
                    <a:pt x="92" y="624"/>
                  </a:moveTo>
                  <a:lnTo>
                    <a:pt x="378" y="624"/>
                  </a:lnTo>
                  <a:lnTo>
                    <a:pt x="288" y="0"/>
                  </a:lnTo>
                  <a:lnTo>
                    <a:pt x="0" y="0"/>
                  </a:lnTo>
                </a:path>
              </a:pathLst>
            </a:custGeom>
            <a:solidFill>
              <a:srgbClr val="99FFCC"/>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12" name="Freeform 8"/>
            <p:cNvSpPr>
              <a:spLocks/>
            </p:cNvSpPr>
            <p:nvPr/>
          </p:nvSpPr>
          <p:spPr bwMode="auto">
            <a:xfrm>
              <a:off x="2264515" y="2351964"/>
              <a:ext cx="640015" cy="766423"/>
            </a:xfrm>
            <a:custGeom>
              <a:avLst/>
              <a:gdLst>
                <a:gd name="T0" fmla="*/ 0 w 481"/>
                <a:gd name="T1" fmla="*/ 621 h 624"/>
                <a:gd name="T2" fmla="*/ 289 w 481"/>
                <a:gd name="T3" fmla="*/ 624 h 624"/>
                <a:gd name="T4" fmla="*/ 481 w 481"/>
                <a:gd name="T5" fmla="*/ 0 h 624"/>
                <a:gd name="T6" fmla="*/ 193 w 481"/>
                <a:gd name="T7" fmla="*/ 0 h 624"/>
              </a:gdLst>
              <a:ahLst/>
              <a:cxnLst>
                <a:cxn ang="0">
                  <a:pos x="T0" y="T1"/>
                </a:cxn>
                <a:cxn ang="0">
                  <a:pos x="T2" y="T3"/>
                </a:cxn>
                <a:cxn ang="0">
                  <a:pos x="T4" y="T5"/>
                </a:cxn>
                <a:cxn ang="0">
                  <a:pos x="T6" y="T7"/>
                </a:cxn>
              </a:cxnLst>
              <a:rect l="0" t="0" r="r" b="b"/>
              <a:pathLst>
                <a:path w="481" h="624">
                  <a:moveTo>
                    <a:pt x="0" y="621"/>
                  </a:moveTo>
                  <a:lnTo>
                    <a:pt x="289" y="624"/>
                  </a:lnTo>
                  <a:lnTo>
                    <a:pt x="481" y="0"/>
                  </a:lnTo>
                  <a:lnTo>
                    <a:pt x="193" y="0"/>
                  </a:lnTo>
                </a:path>
              </a:pathLst>
            </a:custGeom>
            <a:solidFill>
              <a:srgbClr val="99FFCC"/>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18" name="Rectangle 15"/>
            <p:cNvSpPr>
              <a:spLocks noChangeArrowheads="1"/>
            </p:cNvSpPr>
            <p:nvPr/>
          </p:nvSpPr>
          <p:spPr bwMode="auto">
            <a:xfrm>
              <a:off x="1307816" y="3118386"/>
              <a:ext cx="6578460" cy="353734"/>
            </a:xfrm>
            <a:prstGeom prst="rect">
              <a:avLst/>
            </a:prstGeom>
            <a:solidFill>
              <a:srgbClr val="00FFFF"/>
            </a:solidFill>
            <a:ln w="12700">
              <a:solidFill>
                <a:schemeClr val="tx1"/>
              </a:solidFill>
              <a:miter lim="800000"/>
              <a:headEnd/>
              <a:tailEnd/>
            </a:ln>
            <a:effec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9" name="Rectangle 16"/>
            <p:cNvSpPr>
              <a:spLocks noChangeArrowheads="1"/>
            </p:cNvSpPr>
            <p:nvPr/>
          </p:nvSpPr>
          <p:spPr bwMode="auto">
            <a:xfrm>
              <a:off x="1882633" y="3118386"/>
              <a:ext cx="383211" cy="353734"/>
            </a:xfrm>
            <a:prstGeom prst="rect">
              <a:avLst/>
            </a:prstGeom>
            <a:solidFill>
              <a:srgbClr val="006600"/>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a:solidFill>
                    <a:schemeClr val="bg1"/>
                  </a:solidFill>
                  <a:latin typeface="微软雅黑" pitchFamily="34" charset="-122"/>
                  <a:ea typeface="微软雅黑" pitchFamily="34" charset="-122"/>
                </a:rPr>
                <a:t>ESC</a:t>
              </a:r>
            </a:p>
          </p:txBody>
        </p:sp>
        <p:sp>
          <p:nvSpPr>
            <p:cNvPr id="20" name="Rectangle 17"/>
            <p:cNvSpPr>
              <a:spLocks noChangeArrowheads="1"/>
            </p:cNvSpPr>
            <p:nvPr/>
          </p:nvSpPr>
          <p:spPr bwMode="auto">
            <a:xfrm>
              <a:off x="2265844" y="3118386"/>
              <a:ext cx="383211" cy="353734"/>
            </a:xfrm>
            <a:prstGeom prst="rect">
              <a:avLst/>
            </a:prstGeom>
            <a:solidFill>
              <a:srgbClr val="CC00CC"/>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a:solidFill>
                    <a:schemeClr val="bg1"/>
                  </a:solidFill>
                  <a:latin typeface="微软雅黑" pitchFamily="34" charset="-122"/>
                  <a:ea typeface="微软雅黑" pitchFamily="34" charset="-122"/>
                </a:rPr>
                <a:t>EOT</a:t>
              </a:r>
            </a:p>
          </p:txBody>
        </p:sp>
        <p:sp>
          <p:nvSpPr>
            <p:cNvPr id="21" name="Rectangle 18"/>
            <p:cNvSpPr>
              <a:spLocks noChangeArrowheads="1"/>
            </p:cNvSpPr>
            <p:nvPr/>
          </p:nvSpPr>
          <p:spPr bwMode="auto">
            <a:xfrm>
              <a:off x="3415478" y="3118386"/>
              <a:ext cx="383211" cy="353734"/>
            </a:xfrm>
            <a:prstGeom prst="rect">
              <a:avLst/>
            </a:prstGeom>
            <a:solidFill>
              <a:srgbClr val="006600"/>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a:solidFill>
                    <a:schemeClr val="bg1"/>
                  </a:solidFill>
                  <a:latin typeface="微软雅黑" pitchFamily="34" charset="-122"/>
                  <a:ea typeface="微软雅黑" pitchFamily="34" charset="-122"/>
                </a:rPr>
                <a:t>ESC</a:t>
              </a:r>
            </a:p>
          </p:txBody>
        </p:sp>
        <p:sp>
          <p:nvSpPr>
            <p:cNvPr id="22" name="Rectangle 19"/>
            <p:cNvSpPr>
              <a:spLocks noChangeArrowheads="1"/>
            </p:cNvSpPr>
            <p:nvPr/>
          </p:nvSpPr>
          <p:spPr bwMode="auto">
            <a:xfrm>
              <a:off x="3798689" y="3118386"/>
              <a:ext cx="383211" cy="353734"/>
            </a:xfrm>
            <a:prstGeom prst="rect">
              <a:avLst/>
            </a:prstGeom>
            <a:solidFill>
              <a:srgbClr val="0070C0"/>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a:solidFill>
                    <a:schemeClr val="bg1"/>
                  </a:solidFill>
                  <a:latin typeface="微软雅黑" pitchFamily="34" charset="-122"/>
                  <a:ea typeface="微软雅黑" pitchFamily="34" charset="-122"/>
                </a:rPr>
                <a:t>SOH</a:t>
              </a:r>
            </a:p>
          </p:txBody>
        </p:sp>
        <p:sp>
          <p:nvSpPr>
            <p:cNvPr id="23" name="Rectangle 20"/>
            <p:cNvSpPr>
              <a:spLocks noChangeArrowheads="1"/>
            </p:cNvSpPr>
            <p:nvPr/>
          </p:nvSpPr>
          <p:spPr bwMode="auto">
            <a:xfrm>
              <a:off x="5076060" y="3118386"/>
              <a:ext cx="383211" cy="353734"/>
            </a:xfrm>
            <a:prstGeom prst="rect">
              <a:avLst/>
            </a:prstGeom>
            <a:solidFill>
              <a:srgbClr val="006600"/>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a:solidFill>
                    <a:schemeClr val="bg1"/>
                  </a:solidFill>
                  <a:latin typeface="微软雅黑" pitchFamily="34" charset="-122"/>
                  <a:ea typeface="微软雅黑" pitchFamily="34" charset="-122"/>
                </a:rPr>
                <a:t>ESC</a:t>
              </a:r>
            </a:p>
          </p:txBody>
        </p:sp>
        <p:sp>
          <p:nvSpPr>
            <p:cNvPr id="24" name="Rectangle 21"/>
            <p:cNvSpPr>
              <a:spLocks noChangeArrowheads="1"/>
            </p:cNvSpPr>
            <p:nvPr/>
          </p:nvSpPr>
          <p:spPr bwMode="auto">
            <a:xfrm>
              <a:off x="5459271" y="3118386"/>
              <a:ext cx="383211" cy="353734"/>
            </a:xfrm>
            <a:prstGeom prst="rect">
              <a:avLst/>
            </a:prstGeom>
            <a:solidFill>
              <a:srgbClr val="006600"/>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a:solidFill>
                    <a:schemeClr val="bg1"/>
                  </a:solidFill>
                  <a:latin typeface="微软雅黑" pitchFamily="34" charset="-122"/>
                  <a:ea typeface="微软雅黑" pitchFamily="34" charset="-122"/>
                </a:rPr>
                <a:t>ESC</a:t>
              </a:r>
            </a:p>
          </p:txBody>
        </p:sp>
        <p:sp>
          <p:nvSpPr>
            <p:cNvPr id="25" name="Rectangle 22"/>
            <p:cNvSpPr>
              <a:spLocks noChangeArrowheads="1"/>
            </p:cNvSpPr>
            <p:nvPr/>
          </p:nvSpPr>
          <p:spPr bwMode="auto">
            <a:xfrm>
              <a:off x="6545036" y="3118386"/>
              <a:ext cx="383211" cy="353734"/>
            </a:xfrm>
            <a:prstGeom prst="rect">
              <a:avLst/>
            </a:prstGeom>
            <a:solidFill>
              <a:srgbClr val="006600"/>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a:solidFill>
                    <a:schemeClr val="bg1"/>
                  </a:solidFill>
                  <a:latin typeface="微软雅黑" pitchFamily="34" charset="-122"/>
                  <a:ea typeface="微软雅黑" pitchFamily="34" charset="-122"/>
                </a:rPr>
                <a:t>ESC</a:t>
              </a:r>
            </a:p>
          </p:txBody>
        </p:sp>
        <p:sp>
          <p:nvSpPr>
            <p:cNvPr id="26" name="Rectangle 23"/>
            <p:cNvSpPr>
              <a:spLocks noChangeArrowheads="1"/>
            </p:cNvSpPr>
            <p:nvPr/>
          </p:nvSpPr>
          <p:spPr bwMode="auto">
            <a:xfrm>
              <a:off x="6928248" y="3118386"/>
              <a:ext cx="383211" cy="353734"/>
            </a:xfrm>
            <a:prstGeom prst="rect">
              <a:avLst/>
            </a:prstGeom>
            <a:solidFill>
              <a:srgbClr val="0000CC"/>
            </a:solidFill>
            <a:ln w="12700" algn="ctr">
              <a:solidFill>
                <a:schemeClr val="tx1"/>
              </a:solidFill>
              <a:miter lim="800000"/>
              <a:headEnd/>
              <a:tailEnd/>
            </a:ln>
            <a:effectLst/>
          </p:spPr>
          <p:txBody>
            <a:bodyPr wrap="none" anchor="ctr"/>
            <a:lstStyle/>
            <a:p>
              <a:pPr algn="ctr"/>
              <a:r>
                <a:rPr kumimoji="1" lang="en-US" altLang="zh-CN" sz="1200" b="1" dirty="0">
                  <a:solidFill>
                    <a:schemeClr val="bg1"/>
                  </a:solidFill>
                  <a:latin typeface="微软雅黑" pitchFamily="34" charset="-122"/>
                  <a:ea typeface="微软雅黑" pitchFamily="34" charset="-122"/>
                </a:rPr>
                <a:t>SOH</a:t>
              </a:r>
            </a:p>
          </p:txBody>
        </p:sp>
        <p:sp>
          <p:nvSpPr>
            <p:cNvPr id="27" name="Freeform 24"/>
            <p:cNvSpPr>
              <a:spLocks/>
            </p:cNvSpPr>
            <p:nvPr/>
          </p:nvSpPr>
          <p:spPr bwMode="auto">
            <a:xfrm>
              <a:off x="2264515" y="2351964"/>
              <a:ext cx="256804" cy="770107"/>
            </a:xfrm>
            <a:custGeom>
              <a:avLst/>
              <a:gdLst>
                <a:gd name="T0" fmla="*/ 193 w 193"/>
                <a:gd name="T1" fmla="*/ 0 h 627"/>
                <a:gd name="T2" fmla="*/ 0 w 193"/>
                <a:gd name="T3" fmla="*/ 627 h 627"/>
              </a:gdLst>
              <a:ahLst/>
              <a:cxnLst>
                <a:cxn ang="0">
                  <a:pos x="T0" y="T1"/>
                </a:cxn>
                <a:cxn ang="0">
                  <a:pos x="T2" y="T3"/>
                </a:cxn>
              </a:cxnLst>
              <a:rect l="0" t="0" r="r" b="b"/>
              <a:pathLst>
                <a:path w="193" h="627">
                  <a:moveTo>
                    <a:pt x="193" y="0"/>
                  </a:moveTo>
                  <a:lnTo>
                    <a:pt x="0" y="627"/>
                  </a:lnTo>
                </a:path>
              </a:pathLst>
            </a:custGeom>
            <a:noFill/>
            <a:ln w="12700">
              <a:solidFill>
                <a:schemeClr val="tx1"/>
              </a:solidFill>
              <a:prstDash val="dash"/>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28" name="Line 25"/>
            <p:cNvSpPr>
              <a:spLocks noChangeShapeType="1"/>
            </p:cNvSpPr>
            <p:nvPr/>
          </p:nvSpPr>
          <p:spPr bwMode="auto">
            <a:xfrm flipH="1">
              <a:off x="2649055" y="2351964"/>
              <a:ext cx="255474" cy="766423"/>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29" name="Line 26"/>
            <p:cNvSpPr>
              <a:spLocks noChangeShapeType="1"/>
            </p:cNvSpPr>
            <p:nvPr/>
          </p:nvSpPr>
          <p:spPr bwMode="auto">
            <a:xfrm>
              <a:off x="3670953" y="2351964"/>
              <a:ext cx="119753" cy="766423"/>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30" name="Line 27"/>
            <p:cNvSpPr>
              <a:spLocks noChangeShapeType="1"/>
            </p:cNvSpPr>
            <p:nvPr/>
          </p:nvSpPr>
          <p:spPr bwMode="auto">
            <a:xfrm>
              <a:off x="4054163" y="2351964"/>
              <a:ext cx="127737" cy="766423"/>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31" name="Freeform 28"/>
            <p:cNvSpPr>
              <a:spLocks/>
            </p:cNvSpPr>
            <p:nvPr/>
          </p:nvSpPr>
          <p:spPr bwMode="auto">
            <a:xfrm>
              <a:off x="4948323" y="2351964"/>
              <a:ext cx="505626" cy="770107"/>
            </a:xfrm>
            <a:custGeom>
              <a:avLst/>
              <a:gdLst>
                <a:gd name="T0" fmla="*/ 0 w 380"/>
                <a:gd name="T1" fmla="*/ 0 h 627"/>
                <a:gd name="T2" fmla="*/ 380 w 380"/>
                <a:gd name="T3" fmla="*/ 627 h 627"/>
              </a:gdLst>
              <a:ahLst/>
              <a:cxnLst>
                <a:cxn ang="0">
                  <a:pos x="T0" y="T1"/>
                </a:cxn>
                <a:cxn ang="0">
                  <a:pos x="T2" y="T3"/>
                </a:cxn>
              </a:cxnLst>
              <a:rect l="0" t="0" r="r" b="b"/>
              <a:pathLst>
                <a:path w="380" h="627">
                  <a:moveTo>
                    <a:pt x="0" y="0"/>
                  </a:moveTo>
                  <a:lnTo>
                    <a:pt x="380" y="627"/>
                  </a:lnTo>
                </a:path>
              </a:pathLst>
            </a:custGeom>
            <a:noFill/>
            <a:ln w="12700">
              <a:solidFill>
                <a:schemeClr val="tx1"/>
              </a:solidFill>
              <a:prstDash val="dash"/>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32" name="Line 29"/>
            <p:cNvSpPr>
              <a:spLocks noChangeShapeType="1"/>
            </p:cNvSpPr>
            <p:nvPr/>
          </p:nvSpPr>
          <p:spPr bwMode="auto">
            <a:xfrm>
              <a:off x="5331534" y="2351964"/>
              <a:ext cx="510948" cy="766423"/>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33" name="Freeform 30"/>
            <p:cNvSpPr>
              <a:spLocks/>
            </p:cNvSpPr>
            <p:nvPr/>
          </p:nvSpPr>
          <p:spPr bwMode="auto">
            <a:xfrm>
              <a:off x="6034088" y="2351964"/>
              <a:ext cx="888837" cy="762738"/>
            </a:xfrm>
            <a:custGeom>
              <a:avLst/>
              <a:gdLst>
                <a:gd name="T0" fmla="*/ 0 w 668"/>
                <a:gd name="T1" fmla="*/ 0 h 621"/>
                <a:gd name="T2" fmla="*/ 668 w 668"/>
                <a:gd name="T3" fmla="*/ 621 h 621"/>
              </a:gdLst>
              <a:ahLst/>
              <a:cxnLst>
                <a:cxn ang="0">
                  <a:pos x="T0" y="T1"/>
                </a:cxn>
                <a:cxn ang="0">
                  <a:pos x="T2" y="T3"/>
                </a:cxn>
              </a:cxnLst>
              <a:rect l="0" t="0" r="r" b="b"/>
              <a:pathLst>
                <a:path w="668" h="621">
                  <a:moveTo>
                    <a:pt x="0" y="0"/>
                  </a:moveTo>
                  <a:lnTo>
                    <a:pt x="668" y="621"/>
                  </a:lnTo>
                </a:path>
              </a:pathLst>
            </a:custGeom>
            <a:noFill/>
            <a:ln w="12700">
              <a:solidFill>
                <a:schemeClr val="tx1"/>
              </a:solidFill>
              <a:prstDash val="dash"/>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34" name="Line 31"/>
            <p:cNvSpPr>
              <a:spLocks noChangeShapeType="1"/>
            </p:cNvSpPr>
            <p:nvPr/>
          </p:nvSpPr>
          <p:spPr bwMode="auto">
            <a:xfrm>
              <a:off x="6417299" y="2351964"/>
              <a:ext cx="894160" cy="766423"/>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37" name="Line 34"/>
            <p:cNvSpPr>
              <a:spLocks noChangeShapeType="1"/>
            </p:cNvSpPr>
            <p:nvPr/>
          </p:nvSpPr>
          <p:spPr bwMode="auto">
            <a:xfrm>
              <a:off x="1307816" y="3707942"/>
              <a:ext cx="6578460" cy="0"/>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38" name="Rectangle 35"/>
            <p:cNvSpPr>
              <a:spLocks noChangeArrowheads="1"/>
            </p:cNvSpPr>
            <p:nvPr/>
          </p:nvSpPr>
          <p:spPr bwMode="auto">
            <a:xfrm>
              <a:off x="7886276" y="3118386"/>
              <a:ext cx="383211" cy="353734"/>
            </a:xfrm>
            <a:prstGeom prst="rect">
              <a:avLst/>
            </a:prstGeom>
            <a:solidFill>
              <a:srgbClr val="0000CC"/>
            </a:solidFill>
            <a:ln w="12700">
              <a:solidFill>
                <a:schemeClr val="tx1"/>
              </a:solidFill>
              <a:miter lim="800000"/>
              <a:headEnd/>
              <a:tailEnd/>
            </a:ln>
            <a:effectLst/>
          </p:spPr>
          <p:txBody>
            <a:bodyPr wrap="none" anchor="ctr"/>
            <a:lstStyle/>
            <a:p>
              <a:pPr algn="ctr"/>
              <a:r>
                <a:rPr kumimoji="1" lang="en-US" altLang="zh-CN" sz="1200" b="1">
                  <a:solidFill>
                    <a:schemeClr val="bg1"/>
                  </a:solidFill>
                  <a:latin typeface="微软雅黑" pitchFamily="34" charset="-122"/>
                  <a:ea typeface="微软雅黑" pitchFamily="34" charset="-122"/>
                </a:rPr>
                <a:t>EOT</a:t>
              </a:r>
            </a:p>
          </p:txBody>
        </p:sp>
        <p:sp>
          <p:nvSpPr>
            <p:cNvPr id="40" name="Text Box 37"/>
            <p:cNvSpPr txBox="1">
              <a:spLocks noChangeArrowheads="1"/>
            </p:cNvSpPr>
            <p:nvPr/>
          </p:nvSpPr>
          <p:spPr bwMode="auto">
            <a:xfrm>
              <a:off x="3140046" y="3693152"/>
              <a:ext cx="2988840" cy="338554"/>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zh-CN" altLang="en-US" sz="1600" b="1" dirty="0">
                  <a:solidFill>
                    <a:srgbClr val="000099"/>
                  </a:solidFill>
                  <a:latin typeface="微软雅黑" pitchFamily="34" charset="-122"/>
                  <a:ea typeface="微软雅黑" pitchFamily="34" charset="-122"/>
                </a:rPr>
                <a:t>经过字节填充后发送的数据</a:t>
              </a:r>
            </a:p>
          </p:txBody>
        </p:sp>
        <p:sp>
          <p:nvSpPr>
            <p:cNvPr id="45" name="Line 42"/>
            <p:cNvSpPr>
              <a:spLocks noChangeShapeType="1"/>
            </p:cNvSpPr>
            <p:nvPr/>
          </p:nvSpPr>
          <p:spPr bwMode="auto">
            <a:xfrm flipV="1">
              <a:off x="947225" y="3481946"/>
              <a:ext cx="0" cy="275126"/>
            </a:xfrm>
            <a:prstGeom prst="line">
              <a:avLst/>
            </a:prstGeom>
            <a:noFill/>
            <a:ln w="38100">
              <a:solidFill>
                <a:srgbClr val="FF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46" name="Text Box 43"/>
            <p:cNvSpPr txBox="1">
              <a:spLocks noChangeArrowheads="1"/>
            </p:cNvSpPr>
            <p:nvPr/>
          </p:nvSpPr>
          <p:spPr bwMode="auto">
            <a:xfrm>
              <a:off x="682176" y="3763575"/>
              <a:ext cx="846979"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zh-CN" altLang="en-US" sz="1200" b="1" dirty="0">
                  <a:solidFill>
                    <a:srgbClr val="0000FF"/>
                  </a:solidFill>
                  <a:latin typeface="微软雅黑" pitchFamily="34" charset="-122"/>
                  <a:ea typeface="微软雅黑" pitchFamily="34" charset="-122"/>
                </a:rPr>
                <a:t>发送在前</a:t>
              </a:r>
            </a:p>
          </p:txBody>
        </p:sp>
      </p:grpSp>
      <p:grpSp>
        <p:nvGrpSpPr>
          <p:cNvPr id="3" name="组合 2"/>
          <p:cNvGrpSpPr/>
          <p:nvPr/>
        </p:nvGrpSpPr>
        <p:grpSpPr>
          <a:xfrm>
            <a:off x="1388983" y="1157916"/>
            <a:ext cx="6181143" cy="885562"/>
            <a:chOff x="1388983" y="1466402"/>
            <a:chExt cx="6181143" cy="885562"/>
          </a:xfrm>
        </p:grpSpPr>
        <p:sp>
          <p:nvSpPr>
            <p:cNvPr id="13" name="Rectangle 9"/>
            <p:cNvSpPr>
              <a:spLocks noChangeArrowheads="1"/>
            </p:cNvSpPr>
            <p:nvPr/>
          </p:nvSpPr>
          <p:spPr bwMode="auto">
            <a:xfrm>
              <a:off x="1563290" y="1998230"/>
              <a:ext cx="383211" cy="353734"/>
            </a:xfrm>
            <a:prstGeom prst="rect">
              <a:avLst/>
            </a:prstGeom>
            <a:solidFill>
              <a:srgbClr val="0000CC"/>
            </a:solidFill>
            <a:ln w="12700">
              <a:solidFill>
                <a:schemeClr val="tx1"/>
              </a:solidFill>
              <a:miter lim="800000"/>
              <a:headEnd/>
              <a:tailEnd/>
            </a:ln>
            <a:effectLst/>
          </p:spPr>
          <p:txBody>
            <a:bodyPr wrap="none" anchor="ctr"/>
            <a:lstStyle/>
            <a:p>
              <a:pPr algn="ctr"/>
              <a:r>
                <a:rPr kumimoji="1" lang="en-US" altLang="zh-CN" sz="1200" b="1" dirty="0">
                  <a:solidFill>
                    <a:schemeClr val="bg1"/>
                  </a:solidFill>
                  <a:latin typeface="微软雅黑" pitchFamily="34" charset="-122"/>
                  <a:ea typeface="微软雅黑" pitchFamily="34" charset="-122"/>
                </a:rPr>
                <a:t>SOH</a:t>
              </a:r>
            </a:p>
          </p:txBody>
        </p:sp>
        <p:sp>
          <p:nvSpPr>
            <p:cNvPr id="14" name="Rectangle 10"/>
            <p:cNvSpPr>
              <a:spLocks noChangeArrowheads="1"/>
            </p:cNvSpPr>
            <p:nvPr/>
          </p:nvSpPr>
          <p:spPr bwMode="auto">
            <a:xfrm>
              <a:off x="1946502" y="1998230"/>
              <a:ext cx="5045615" cy="353734"/>
            </a:xfrm>
            <a:prstGeom prst="rect">
              <a:avLst/>
            </a:prstGeom>
            <a:solidFill>
              <a:srgbClr val="00FFFF"/>
            </a:solidFill>
            <a:ln w="12700">
              <a:solidFill>
                <a:schemeClr val="tx1"/>
              </a:solidFill>
              <a:miter lim="800000"/>
              <a:headEnd/>
              <a:tailEnd/>
            </a:ln>
            <a:effec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5" name="Rectangle 11"/>
            <p:cNvSpPr>
              <a:spLocks noChangeArrowheads="1"/>
            </p:cNvSpPr>
            <p:nvPr/>
          </p:nvSpPr>
          <p:spPr bwMode="auto">
            <a:xfrm>
              <a:off x="2521318" y="1998230"/>
              <a:ext cx="383211" cy="353734"/>
            </a:xfrm>
            <a:prstGeom prst="rect">
              <a:avLst/>
            </a:prstGeom>
            <a:solidFill>
              <a:srgbClr val="CC00CC"/>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dirty="0">
                  <a:solidFill>
                    <a:schemeClr val="bg1"/>
                  </a:solidFill>
                  <a:latin typeface="微软雅黑" pitchFamily="34" charset="-122"/>
                  <a:ea typeface="微软雅黑" pitchFamily="34" charset="-122"/>
                </a:rPr>
                <a:t>EOT</a:t>
              </a:r>
            </a:p>
          </p:txBody>
        </p:sp>
        <p:sp>
          <p:nvSpPr>
            <p:cNvPr id="16" name="Rectangle 12"/>
            <p:cNvSpPr>
              <a:spLocks noChangeArrowheads="1"/>
            </p:cNvSpPr>
            <p:nvPr/>
          </p:nvSpPr>
          <p:spPr bwMode="auto">
            <a:xfrm>
              <a:off x="6034088" y="1998230"/>
              <a:ext cx="383211" cy="353734"/>
            </a:xfrm>
            <a:prstGeom prst="rect">
              <a:avLst/>
            </a:prstGeom>
            <a:solidFill>
              <a:srgbClr val="0000CC"/>
            </a:solidFill>
            <a:ln w="12700" algn="ctr">
              <a:solidFill>
                <a:schemeClr val="tx1"/>
              </a:solidFill>
              <a:miter lim="800000"/>
              <a:headEnd/>
              <a:tailEnd/>
            </a:ln>
            <a:effectLst/>
          </p:spPr>
          <p:txBody>
            <a:bodyPr wrap="none" anchor="ctr"/>
            <a:lstStyle/>
            <a:p>
              <a:pPr algn="ctr"/>
              <a:r>
                <a:rPr kumimoji="1" lang="en-US" altLang="zh-CN" sz="1200" b="1">
                  <a:solidFill>
                    <a:schemeClr val="bg1"/>
                  </a:solidFill>
                  <a:latin typeface="微软雅黑" pitchFamily="34" charset="-122"/>
                  <a:ea typeface="微软雅黑" pitchFamily="34" charset="-122"/>
                </a:rPr>
                <a:t>SOH</a:t>
              </a:r>
            </a:p>
          </p:txBody>
        </p:sp>
        <p:sp>
          <p:nvSpPr>
            <p:cNvPr id="17" name="Rectangle 14"/>
            <p:cNvSpPr>
              <a:spLocks noChangeArrowheads="1"/>
            </p:cNvSpPr>
            <p:nvPr/>
          </p:nvSpPr>
          <p:spPr bwMode="auto">
            <a:xfrm>
              <a:off x="4948323" y="1998230"/>
              <a:ext cx="383211" cy="353734"/>
            </a:xfrm>
            <a:prstGeom prst="rect">
              <a:avLst/>
            </a:prstGeom>
            <a:solidFill>
              <a:srgbClr val="006600"/>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dirty="0">
                  <a:solidFill>
                    <a:schemeClr val="bg1"/>
                  </a:solidFill>
                  <a:latin typeface="微软雅黑" pitchFamily="34" charset="-122"/>
                  <a:ea typeface="微软雅黑" pitchFamily="34" charset="-122"/>
                </a:rPr>
                <a:t>ESC</a:t>
              </a:r>
            </a:p>
          </p:txBody>
        </p:sp>
        <p:sp>
          <p:nvSpPr>
            <p:cNvPr id="35" name="Line 32"/>
            <p:cNvSpPr>
              <a:spLocks noChangeShapeType="1"/>
            </p:cNvSpPr>
            <p:nvPr/>
          </p:nvSpPr>
          <p:spPr bwMode="auto">
            <a:xfrm>
              <a:off x="1946502" y="1821363"/>
              <a:ext cx="5045615" cy="0"/>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36" name="Text Box 33"/>
            <p:cNvSpPr txBox="1">
              <a:spLocks noChangeArrowheads="1"/>
            </p:cNvSpPr>
            <p:nvPr/>
          </p:nvSpPr>
          <p:spPr bwMode="auto">
            <a:xfrm>
              <a:off x="3926426" y="1506060"/>
              <a:ext cx="1005403" cy="338554"/>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600" b="1" dirty="0">
                  <a:latin typeface="微软雅黑" pitchFamily="34" charset="-122"/>
                  <a:ea typeface="微软雅黑" pitchFamily="34" charset="-122"/>
                </a:rPr>
                <a:t>原始数据</a:t>
              </a:r>
            </a:p>
          </p:txBody>
        </p:sp>
        <p:sp>
          <p:nvSpPr>
            <p:cNvPr id="39" name="Rectangle 36"/>
            <p:cNvSpPr>
              <a:spLocks noChangeArrowheads="1"/>
            </p:cNvSpPr>
            <p:nvPr/>
          </p:nvSpPr>
          <p:spPr bwMode="auto">
            <a:xfrm>
              <a:off x="6992116" y="1998230"/>
              <a:ext cx="383211" cy="353734"/>
            </a:xfrm>
            <a:prstGeom prst="rect">
              <a:avLst/>
            </a:prstGeom>
            <a:solidFill>
              <a:srgbClr val="0000CC"/>
            </a:solidFill>
            <a:ln w="12700">
              <a:solidFill>
                <a:schemeClr val="tx1"/>
              </a:solidFill>
              <a:miter lim="800000"/>
              <a:headEnd/>
              <a:tailEnd/>
            </a:ln>
            <a:effectLst/>
          </p:spPr>
          <p:txBody>
            <a:bodyPr wrap="none" anchor="ctr"/>
            <a:lstStyle/>
            <a:p>
              <a:pPr algn="ctr"/>
              <a:r>
                <a:rPr kumimoji="1" lang="en-US" altLang="zh-CN" sz="1200" b="1">
                  <a:solidFill>
                    <a:schemeClr val="bg1"/>
                  </a:solidFill>
                  <a:latin typeface="微软雅黑" pitchFamily="34" charset="-122"/>
                  <a:ea typeface="微软雅黑" pitchFamily="34" charset="-122"/>
                </a:rPr>
                <a:t>EOT</a:t>
              </a:r>
            </a:p>
          </p:txBody>
        </p:sp>
        <p:sp>
          <p:nvSpPr>
            <p:cNvPr id="47" name="Line 44"/>
            <p:cNvSpPr>
              <a:spLocks noChangeShapeType="1"/>
            </p:cNvSpPr>
            <p:nvPr/>
          </p:nvSpPr>
          <p:spPr bwMode="auto">
            <a:xfrm>
              <a:off x="1773524" y="1742756"/>
              <a:ext cx="0" cy="235822"/>
            </a:xfrm>
            <a:prstGeom prst="line">
              <a:avLst/>
            </a:prstGeom>
            <a:noFill/>
            <a:ln w="1270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48" name="Text Box 45"/>
            <p:cNvSpPr txBox="1">
              <a:spLocks noChangeArrowheads="1"/>
            </p:cNvSpPr>
            <p:nvPr/>
          </p:nvSpPr>
          <p:spPr bwMode="auto">
            <a:xfrm>
              <a:off x="1388983" y="1466402"/>
              <a:ext cx="800219"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solidFill>
                    <a:srgbClr val="0000FF"/>
                  </a:solidFill>
                  <a:latin typeface="微软雅黑" pitchFamily="34" charset="-122"/>
                  <a:ea typeface="微软雅黑" pitchFamily="34" charset="-122"/>
                </a:rPr>
                <a:t>帧开始符</a:t>
              </a:r>
            </a:p>
          </p:txBody>
        </p:sp>
        <p:sp>
          <p:nvSpPr>
            <p:cNvPr id="49" name="Text Box 46"/>
            <p:cNvSpPr txBox="1">
              <a:spLocks noChangeArrowheads="1"/>
            </p:cNvSpPr>
            <p:nvPr/>
          </p:nvSpPr>
          <p:spPr bwMode="auto">
            <a:xfrm>
              <a:off x="6769907" y="1466402"/>
              <a:ext cx="800219"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a:solidFill>
                    <a:srgbClr val="0000FF"/>
                  </a:solidFill>
                  <a:latin typeface="微软雅黑" pitchFamily="34" charset="-122"/>
                  <a:ea typeface="微软雅黑" pitchFamily="34" charset="-122"/>
                </a:rPr>
                <a:t>帧结束符</a:t>
              </a:r>
            </a:p>
          </p:txBody>
        </p:sp>
        <p:sp>
          <p:nvSpPr>
            <p:cNvPr id="50" name="Line 47"/>
            <p:cNvSpPr>
              <a:spLocks noChangeShapeType="1"/>
            </p:cNvSpPr>
            <p:nvPr/>
          </p:nvSpPr>
          <p:spPr bwMode="auto">
            <a:xfrm>
              <a:off x="7202350" y="1742756"/>
              <a:ext cx="0" cy="235822"/>
            </a:xfrm>
            <a:prstGeom prst="line">
              <a:avLst/>
            </a:prstGeom>
            <a:noFill/>
            <a:ln w="1270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55" name="Rectangle 13"/>
            <p:cNvSpPr>
              <a:spLocks noChangeArrowheads="1"/>
            </p:cNvSpPr>
            <p:nvPr/>
          </p:nvSpPr>
          <p:spPr bwMode="auto">
            <a:xfrm>
              <a:off x="3670952" y="1998230"/>
              <a:ext cx="383211" cy="353734"/>
            </a:xfrm>
            <a:prstGeom prst="rect">
              <a:avLst/>
            </a:prstGeom>
            <a:solidFill>
              <a:srgbClr val="0070C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a:solidFill>
                    <a:schemeClr val="bg1"/>
                  </a:solidFill>
                  <a:latin typeface="微软雅黑" pitchFamily="34" charset="-122"/>
                  <a:ea typeface="微软雅黑" pitchFamily="34" charset="-122"/>
                </a:rPr>
                <a:t>SOH</a:t>
              </a:r>
            </a:p>
          </p:txBody>
        </p:sp>
      </p:grpSp>
      <p:grpSp>
        <p:nvGrpSpPr>
          <p:cNvPr id="58" name="组合 57"/>
          <p:cNvGrpSpPr/>
          <p:nvPr/>
        </p:nvGrpSpPr>
        <p:grpSpPr>
          <a:xfrm>
            <a:off x="1691027" y="2281364"/>
            <a:ext cx="5457301" cy="613285"/>
            <a:chOff x="1691027" y="2589850"/>
            <a:chExt cx="5457301" cy="613285"/>
          </a:xfrm>
        </p:grpSpPr>
        <p:sp>
          <p:nvSpPr>
            <p:cNvPr id="41" name="Text Box 38"/>
            <p:cNvSpPr txBox="1">
              <a:spLocks noChangeArrowheads="1"/>
            </p:cNvSpPr>
            <p:nvPr/>
          </p:nvSpPr>
          <p:spPr bwMode="auto">
            <a:xfrm>
              <a:off x="6348109" y="2589850"/>
              <a:ext cx="800219"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solidFill>
                    <a:srgbClr val="0000FF"/>
                  </a:solidFill>
                  <a:latin typeface="微软雅黑" pitchFamily="34" charset="-122"/>
                  <a:ea typeface="微软雅黑" pitchFamily="34" charset="-122"/>
                </a:rPr>
                <a:t>字节填充</a:t>
              </a:r>
            </a:p>
          </p:txBody>
        </p:sp>
        <p:sp>
          <p:nvSpPr>
            <p:cNvPr id="42" name="Text Box 39"/>
            <p:cNvSpPr txBox="1">
              <a:spLocks noChangeArrowheads="1"/>
            </p:cNvSpPr>
            <p:nvPr/>
          </p:nvSpPr>
          <p:spPr bwMode="auto">
            <a:xfrm>
              <a:off x="4768693" y="2589850"/>
              <a:ext cx="800219"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a:solidFill>
                    <a:srgbClr val="0000FF"/>
                  </a:solidFill>
                  <a:latin typeface="微软雅黑" pitchFamily="34" charset="-122"/>
                  <a:ea typeface="微软雅黑" pitchFamily="34" charset="-122"/>
                </a:rPr>
                <a:t>字节填充</a:t>
              </a:r>
            </a:p>
          </p:txBody>
        </p:sp>
        <p:sp>
          <p:nvSpPr>
            <p:cNvPr id="43" name="Text Box 40"/>
            <p:cNvSpPr txBox="1">
              <a:spLocks noChangeArrowheads="1"/>
            </p:cNvSpPr>
            <p:nvPr/>
          </p:nvSpPr>
          <p:spPr bwMode="auto">
            <a:xfrm>
              <a:off x="3140046" y="2589850"/>
              <a:ext cx="800219"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solidFill>
                    <a:srgbClr val="0000FF"/>
                  </a:solidFill>
                  <a:latin typeface="微软雅黑" pitchFamily="34" charset="-122"/>
                  <a:ea typeface="微软雅黑" pitchFamily="34" charset="-122"/>
                </a:rPr>
                <a:t>字节填充</a:t>
              </a:r>
            </a:p>
          </p:txBody>
        </p:sp>
        <p:sp>
          <p:nvSpPr>
            <p:cNvPr id="44" name="Text Box 41"/>
            <p:cNvSpPr txBox="1">
              <a:spLocks noChangeArrowheads="1"/>
            </p:cNvSpPr>
            <p:nvPr/>
          </p:nvSpPr>
          <p:spPr bwMode="auto">
            <a:xfrm>
              <a:off x="1691027" y="2589850"/>
              <a:ext cx="800219"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solidFill>
                    <a:srgbClr val="0000FF"/>
                  </a:solidFill>
                  <a:latin typeface="微软雅黑" pitchFamily="34" charset="-122"/>
                  <a:ea typeface="微软雅黑" pitchFamily="34" charset="-122"/>
                </a:rPr>
                <a:t>字节填充</a:t>
              </a:r>
            </a:p>
          </p:txBody>
        </p:sp>
        <p:sp>
          <p:nvSpPr>
            <p:cNvPr id="51" name="AutoShape 48"/>
            <p:cNvSpPr>
              <a:spLocks noChangeArrowheads="1"/>
            </p:cNvSpPr>
            <p:nvPr/>
          </p:nvSpPr>
          <p:spPr bwMode="auto">
            <a:xfrm>
              <a:off x="1993073" y="2869053"/>
              <a:ext cx="188944" cy="334082"/>
            </a:xfrm>
            <a:prstGeom prst="downArrow">
              <a:avLst>
                <a:gd name="adj1" fmla="val 39435"/>
                <a:gd name="adj2" fmla="val 90143"/>
              </a:avLst>
            </a:prstGeom>
            <a:solidFill>
              <a:schemeClr val="accent6">
                <a:lumMod val="75000"/>
              </a:schemeClr>
            </a:solidFill>
            <a:ln>
              <a:noFill/>
            </a:ln>
            <a:effec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52" name="AutoShape 49"/>
            <p:cNvSpPr>
              <a:spLocks noChangeArrowheads="1"/>
            </p:cNvSpPr>
            <p:nvPr/>
          </p:nvSpPr>
          <p:spPr bwMode="auto">
            <a:xfrm>
              <a:off x="3493984" y="2869053"/>
              <a:ext cx="188944" cy="334082"/>
            </a:xfrm>
            <a:prstGeom prst="downArrow">
              <a:avLst>
                <a:gd name="adj1" fmla="val 39435"/>
                <a:gd name="adj2" fmla="val 90143"/>
              </a:avLst>
            </a:prstGeom>
            <a:solidFill>
              <a:schemeClr val="accent6">
                <a:lumMod val="75000"/>
              </a:schemeClr>
            </a:solidFill>
            <a:ln>
              <a:noFill/>
            </a:ln>
            <a:effec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53" name="AutoShape 50"/>
            <p:cNvSpPr>
              <a:spLocks noChangeArrowheads="1"/>
            </p:cNvSpPr>
            <p:nvPr/>
          </p:nvSpPr>
          <p:spPr bwMode="auto">
            <a:xfrm>
              <a:off x="5183840" y="2869053"/>
              <a:ext cx="188944" cy="334082"/>
            </a:xfrm>
            <a:prstGeom prst="downArrow">
              <a:avLst>
                <a:gd name="adj1" fmla="val 39435"/>
                <a:gd name="adj2" fmla="val 90143"/>
              </a:avLst>
            </a:prstGeom>
            <a:solidFill>
              <a:schemeClr val="accent6">
                <a:lumMod val="75000"/>
              </a:schemeClr>
            </a:solidFill>
            <a:ln>
              <a:noFill/>
            </a:ln>
            <a:effec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54" name="AutoShape 51"/>
            <p:cNvSpPr>
              <a:spLocks noChangeArrowheads="1"/>
            </p:cNvSpPr>
            <p:nvPr/>
          </p:nvSpPr>
          <p:spPr bwMode="auto">
            <a:xfrm>
              <a:off x="6640840" y="2869053"/>
              <a:ext cx="188944" cy="334082"/>
            </a:xfrm>
            <a:prstGeom prst="downArrow">
              <a:avLst>
                <a:gd name="adj1" fmla="val 39435"/>
                <a:gd name="adj2" fmla="val 90143"/>
              </a:avLst>
            </a:prstGeom>
            <a:solidFill>
              <a:schemeClr val="accent6">
                <a:lumMod val="75000"/>
              </a:schemeClr>
            </a:solidFill>
            <a:ln>
              <a:noFill/>
            </a:ln>
            <a:effectLst/>
          </p:spPr>
          <p:txBody>
            <a:bodyPr wrap="none" anchor="ctr"/>
            <a:lstStyle/>
            <a:p>
              <a:endParaRPr lang="zh-CN" altLang="en-US" sz="1200" b="1">
                <a:solidFill>
                  <a:srgbClr val="000099"/>
                </a:solidFill>
                <a:latin typeface="微软雅黑" pitchFamily="34" charset="-122"/>
                <a:ea typeface="微软雅黑" pitchFamily="34" charset="-122"/>
              </a:endParaRPr>
            </a:p>
          </p:txBody>
        </p:sp>
      </p:grpSp>
      <p:sp>
        <p:nvSpPr>
          <p:cNvPr id="2" name="灯片编号占位符 1">
            <a:extLst>
              <a:ext uri="{FF2B5EF4-FFF2-40B4-BE49-F238E27FC236}">
                <a16:creationId xmlns:a16="http://schemas.microsoft.com/office/drawing/2014/main" id="{6511F7F9-50D4-440D-862B-8F6D2052BD14}"/>
              </a:ext>
            </a:extLst>
          </p:cNvPr>
          <p:cNvSpPr>
            <a:spLocks noGrp="1"/>
          </p:cNvSpPr>
          <p:nvPr>
            <p:ph type="sldNum" sz="quarter" idx="12"/>
          </p:nvPr>
        </p:nvSpPr>
        <p:spPr/>
        <p:txBody>
          <a:bodyPr/>
          <a:lstStyle/>
          <a:p>
            <a:fld id="{C485880C-E2C3-4DAB-AE74-D9BE691626AC}" type="slidenum">
              <a:rPr lang="zh-CN" altLang="en-US" smtClean="0"/>
              <a:pPr/>
              <a:t>18</a:t>
            </a:fld>
            <a:endParaRPr lang="zh-CN" altLang="en-US"/>
          </a:p>
        </p:txBody>
      </p:sp>
    </p:spTree>
    <p:extLst>
      <p:ext uri="{BB962C8B-B14F-4D97-AF65-F5344CB8AC3E}">
        <p14:creationId xmlns:p14="http://schemas.microsoft.com/office/powerpoint/2010/main" val="1168252567"/>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wipe(up)">
                                      <p:cBhvr>
                                        <p:cTn id="7" dur="1000"/>
                                        <p:tgtEl>
                                          <p:spTgt spid="57"/>
                                        </p:tgtEl>
                                      </p:cBhvr>
                                    </p:animEffect>
                                  </p:childTnLst>
                                </p:cTn>
                              </p:par>
                            </p:childTnLst>
                          </p:cTn>
                        </p:par>
                        <p:par>
                          <p:cTn id="8" fill="hold">
                            <p:stCondLst>
                              <p:cond delay="1000"/>
                            </p:stCondLst>
                            <p:childTnLst>
                              <p:par>
                                <p:cTn id="9" presetID="1" presetClass="entr" presetSubtype="0" fill="hold" nodeType="afterEffect">
                                  <p:stCondLst>
                                    <p:cond delay="0"/>
                                  </p:stCondLst>
                                  <p:childTnLst>
                                    <p:set>
                                      <p:cBhvr>
                                        <p:cTn id="10" dur="1" fill="hold">
                                          <p:stCondLst>
                                            <p:cond delay="0"/>
                                          </p:stCondLst>
                                        </p:cTn>
                                        <p:tgtEl>
                                          <p:spTgt spid="58"/>
                                        </p:tgtEl>
                                        <p:attrNameLst>
                                          <p:attrName>style.visibility</p:attrName>
                                        </p:attrNameLst>
                                      </p:cBhvr>
                                      <p:to>
                                        <p:strVal val="visible"/>
                                      </p:to>
                                    </p:set>
                                  </p:childTnLst>
                                </p:cTn>
                              </p:par>
                            </p:childTnLst>
                          </p:cTn>
                        </p:par>
                        <p:par>
                          <p:cTn id="11" fill="hold">
                            <p:stCondLst>
                              <p:cond delay="1000"/>
                            </p:stCondLst>
                            <p:childTnLst>
                              <p:par>
                                <p:cTn id="12" presetID="35" presetClass="emph" presetSubtype="0" repeatCount="indefinite" fill="hold" nodeType="afterEffect">
                                  <p:stCondLst>
                                    <p:cond delay="0"/>
                                  </p:stCondLst>
                                  <p:endCondLst>
                                    <p:cond evt="onNext" delay="0">
                                      <p:tgtEl>
                                        <p:sldTgt/>
                                      </p:tgtEl>
                                    </p:cond>
                                  </p:endCondLst>
                                  <p:childTnLst>
                                    <p:anim calcmode="discrete" valueType="str">
                                      <p:cBhvr>
                                        <p:cTn id="13" dur="1000" fill="hold"/>
                                        <p:tgtEl>
                                          <p:spTgt spid="58"/>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圆角矩形 16"/>
          <p:cNvSpPr/>
          <p:nvPr/>
        </p:nvSpPr>
        <p:spPr>
          <a:xfrm>
            <a:off x="466344" y="1378072"/>
            <a:ext cx="8129015" cy="2220417"/>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AutoShape 5"/>
          <p:cNvSpPr>
            <a:spLocks noChangeArrowheads="1"/>
          </p:cNvSpPr>
          <p:nvPr/>
        </p:nvSpPr>
        <p:spPr bwMode="auto">
          <a:xfrm>
            <a:off x="466345" y="620237"/>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 name="Rectangle 6"/>
          <p:cNvSpPr>
            <a:spLocks noChangeArrowheads="1"/>
          </p:cNvSpPr>
          <p:nvPr/>
        </p:nvSpPr>
        <p:spPr bwMode="auto">
          <a:xfrm>
            <a:off x="3768616" y="587026"/>
            <a:ext cx="159691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3.  </a:t>
            </a:r>
            <a:r>
              <a:rPr lang="zh-CN" altLang="en-US" sz="2000" b="1" dirty="0">
                <a:solidFill>
                  <a:schemeClr val="bg1"/>
                </a:solidFill>
                <a:latin typeface="微软雅黑" pitchFamily="34" charset="-122"/>
                <a:ea typeface="微软雅黑" pitchFamily="34" charset="-122"/>
              </a:rPr>
              <a:t>差错检测</a:t>
            </a:r>
            <a:endParaRPr lang="fr-FR" altLang="zh-CN" sz="2000" b="1" dirty="0">
              <a:solidFill>
                <a:schemeClr val="bg1"/>
              </a:solidFill>
              <a:latin typeface="微软雅黑" pitchFamily="34" charset="-122"/>
              <a:ea typeface="微软雅黑" pitchFamily="34" charset="-122"/>
            </a:endParaRPr>
          </a:p>
        </p:txBody>
      </p:sp>
      <p:graphicFrame>
        <p:nvGraphicFramePr>
          <p:cNvPr id="11" name="表格 10"/>
          <p:cNvGraphicFramePr>
            <a:graphicFrameLocks noGrp="1"/>
          </p:cNvGraphicFramePr>
          <p:nvPr>
            <p:extLst>
              <p:ext uri="{D42A27DB-BD31-4B8C-83A1-F6EECF244321}">
                <p14:modId xmlns:p14="http://schemas.microsoft.com/office/powerpoint/2010/main" val="4280106737"/>
              </p:ext>
            </p:extLst>
          </p:nvPr>
        </p:nvGraphicFramePr>
        <p:xfrm>
          <a:off x="1093346" y="1624782"/>
          <a:ext cx="2786336" cy="335280"/>
        </p:xfrm>
        <a:graphic>
          <a:graphicData uri="http://schemas.openxmlformats.org/drawingml/2006/table">
            <a:tbl>
              <a:tblPr firstRow="1" bandRow="1">
                <a:tableStyleId>{5C22544A-7EE6-4342-B048-85BDC9FD1C3A}</a:tableStyleId>
              </a:tblPr>
              <a:tblGrid>
                <a:gridCol w="348292">
                  <a:extLst>
                    <a:ext uri="{9D8B030D-6E8A-4147-A177-3AD203B41FA5}">
                      <a16:colId xmlns:a16="http://schemas.microsoft.com/office/drawing/2014/main" val="20000"/>
                    </a:ext>
                  </a:extLst>
                </a:gridCol>
                <a:gridCol w="348292">
                  <a:extLst>
                    <a:ext uri="{9D8B030D-6E8A-4147-A177-3AD203B41FA5}">
                      <a16:colId xmlns:a16="http://schemas.microsoft.com/office/drawing/2014/main" val="20001"/>
                    </a:ext>
                  </a:extLst>
                </a:gridCol>
                <a:gridCol w="348292">
                  <a:extLst>
                    <a:ext uri="{9D8B030D-6E8A-4147-A177-3AD203B41FA5}">
                      <a16:colId xmlns:a16="http://schemas.microsoft.com/office/drawing/2014/main" val="20002"/>
                    </a:ext>
                  </a:extLst>
                </a:gridCol>
                <a:gridCol w="348292">
                  <a:extLst>
                    <a:ext uri="{9D8B030D-6E8A-4147-A177-3AD203B41FA5}">
                      <a16:colId xmlns:a16="http://schemas.microsoft.com/office/drawing/2014/main" val="20003"/>
                    </a:ext>
                  </a:extLst>
                </a:gridCol>
                <a:gridCol w="348292">
                  <a:extLst>
                    <a:ext uri="{9D8B030D-6E8A-4147-A177-3AD203B41FA5}">
                      <a16:colId xmlns:a16="http://schemas.microsoft.com/office/drawing/2014/main" val="20004"/>
                    </a:ext>
                  </a:extLst>
                </a:gridCol>
                <a:gridCol w="348292">
                  <a:extLst>
                    <a:ext uri="{9D8B030D-6E8A-4147-A177-3AD203B41FA5}">
                      <a16:colId xmlns:a16="http://schemas.microsoft.com/office/drawing/2014/main" val="20005"/>
                    </a:ext>
                  </a:extLst>
                </a:gridCol>
                <a:gridCol w="348292">
                  <a:extLst>
                    <a:ext uri="{9D8B030D-6E8A-4147-A177-3AD203B41FA5}">
                      <a16:colId xmlns:a16="http://schemas.microsoft.com/office/drawing/2014/main" val="20006"/>
                    </a:ext>
                  </a:extLst>
                </a:gridCol>
                <a:gridCol w="348292">
                  <a:extLst>
                    <a:ext uri="{9D8B030D-6E8A-4147-A177-3AD203B41FA5}">
                      <a16:colId xmlns:a16="http://schemas.microsoft.com/office/drawing/2014/main" val="20007"/>
                    </a:ext>
                  </a:extLst>
                </a:gridCol>
              </a:tblGrid>
              <a:tr h="0">
                <a:tc>
                  <a:txBody>
                    <a:bodyPr/>
                    <a:lstStyle/>
                    <a:p>
                      <a:pPr algn="ctr"/>
                      <a:r>
                        <a:rPr lang="en-US" altLang="zh-CN" sz="1600" dirty="0">
                          <a:solidFill>
                            <a:schemeClr val="tx1"/>
                          </a:solidFill>
                          <a:latin typeface="微软雅黑" pitchFamily="34" charset="-122"/>
                          <a:ea typeface="微软雅黑" pitchFamily="34" charset="-122"/>
                        </a:rPr>
                        <a:t>0</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a:solidFill>
                            <a:schemeClr val="tx1"/>
                          </a:solidFill>
                          <a:latin typeface="微软雅黑" pitchFamily="34" charset="-122"/>
                          <a:ea typeface="微软雅黑" pitchFamily="34" charset="-122"/>
                        </a:rPr>
                        <a:t>0</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a:solidFill>
                            <a:schemeClr val="tx1"/>
                          </a:solidFill>
                          <a:latin typeface="微软雅黑" pitchFamily="34" charset="-122"/>
                          <a:ea typeface="微软雅黑" pitchFamily="34" charset="-122"/>
                        </a:rPr>
                        <a:t>0</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a:solidFill>
                            <a:schemeClr val="tx1"/>
                          </a:solidFill>
                          <a:latin typeface="微软雅黑" pitchFamily="34" charset="-122"/>
                          <a:ea typeface="微软雅黑" pitchFamily="34" charset="-122"/>
                        </a:rPr>
                        <a:t>1</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en-US" altLang="zh-CN" sz="1600" dirty="0">
                          <a:solidFill>
                            <a:schemeClr val="tx1"/>
                          </a:solidFill>
                          <a:latin typeface="微软雅黑" pitchFamily="34" charset="-122"/>
                          <a:ea typeface="微软雅黑" pitchFamily="34" charset="-122"/>
                        </a:rPr>
                        <a:t>1</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a:solidFill>
                            <a:schemeClr val="tx1"/>
                          </a:solidFill>
                          <a:latin typeface="微软雅黑" pitchFamily="34" charset="-122"/>
                          <a:ea typeface="微软雅黑" pitchFamily="34" charset="-122"/>
                        </a:rPr>
                        <a:t>0</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a:solidFill>
                            <a:schemeClr val="tx1"/>
                          </a:solidFill>
                          <a:latin typeface="微软雅黑" pitchFamily="34" charset="-122"/>
                          <a:ea typeface="微软雅黑" pitchFamily="34" charset="-122"/>
                        </a:rPr>
                        <a:t>1</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a:solidFill>
                            <a:schemeClr val="tx1"/>
                          </a:solidFill>
                          <a:latin typeface="微软雅黑" pitchFamily="34" charset="-122"/>
                          <a:ea typeface="微软雅黑" pitchFamily="34" charset="-122"/>
                        </a:rPr>
                        <a:t>1</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aphicFrame>
        <p:nvGraphicFramePr>
          <p:cNvPr id="12" name="表格 11"/>
          <p:cNvGraphicFramePr>
            <a:graphicFrameLocks noGrp="1"/>
          </p:cNvGraphicFramePr>
          <p:nvPr>
            <p:extLst>
              <p:ext uri="{D42A27DB-BD31-4B8C-83A1-F6EECF244321}">
                <p14:modId xmlns:p14="http://schemas.microsoft.com/office/powerpoint/2010/main" val="3719567806"/>
              </p:ext>
            </p:extLst>
          </p:nvPr>
        </p:nvGraphicFramePr>
        <p:xfrm>
          <a:off x="1093346" y="2649967"/>
          <a:ext cx="2786336" cy="335280"/>
        </p:xfrm>
        <a:graphic>
          <a:graphicData uri="http://schemas.openxmlformats.org/drawingml/2006/table">
            <a:tbl>
              <a:tblPr firstRow="1" bandRow="1">
                <a:tableStyleId>{5C22544A-7EE6-4342-B048-85BDC9FD1C3A}</a:tableStyleId>
              </a:tblPr>
              <a:tblGrid>
                <a:gridCol w="348292">
                  <a:extLst>
                    <a:ext uri="{9D8B030D-6E8A-4147-A177-3AD203B41FA5}">
                      <a16:colId xmlns:a16="http://schemas.microsoft.com/office/drawing/2014/main" val="20000"/>
                    </a:ext>
                  </a:extLst>
                </a:gridCol>
                <a:gridCol w="348292">
                  <a:extLst>
                    <a:ext uri="{9D8B030D-6E8A-4147-A177-3AD203B41FA5}">
                      <a16:colId xmlns:a16="http://schemas.microsoft.com/office/drawing/2014/main" val="20001"/>
                    </a:ext>
                  </a:extLst>
                </a:gridCol>
                <a:gridCol w="348292">
                  <a:extLst>
                    <a:ext uri="{9D8B030D-6E8A-4147-A177-3AD203B41FA5}">
                      <a16:colId xmlns:a16="http://schemas.microsoft.com/office/drawing/2014/main" val="20002"/>
                    </a:ext>
                  </a:extLst>
                </a:gridCol>
                <a:gridCol w="348292">
                  <a:extLst>
                    <a:ext uri="{9D8B030D-6E8A-4147-A177-3AD203B41FA5}">
                      <a16:colId xmlns:a16="http://schemas.microsoft.com/office/drawing/2014/main" val="20003"/>
                    </a:ext>
                  </a:extLst>
                </a:gridCol>
                <a:gridCol w="348292">
                  <a:extLst>
                    <a:ext uri="{9D8B030D-6E8A-4147-A177-3AD203B41FA5}">
                      <a16:colId xmlns:a16="http://schemas.microsoft.com/office/drawing/2014/main" val="20004"/>
                    </a:ext>
                  </a:extLst>
                </a:gridCol>
                <a:gridCol w="348292">
                  <a:extLst>
                    <a:ext uri="{9D8B030D-6E8A-4147-A177-3AD203B41FA5}">
                      <a16:colId xmlns:a16="http://schemas.microsoft.com/office/drawing/2014/main" val="20005"/>
                    </a:ext>
                  </a:extLst>
                </a:gridCol>
                <a:gridCol w="348292">
                  <a:extLst>
                    <a:ext uri="{9D8B030D-6E8A-4147-A177-3AD203B41FA5}">
                      <a16:colId xmlns:a16="http://schemas.microsoft.com/office/drawing/2014/main" val="20006"/>
                    </a:ext>
                  </a:extLst>
                </a:gridCol>
                <a:gridCol w="348292">
                  <a:extLst>
                    <a:ext uri="{9D8B030D-6E8A-4147-A177-3AD203B41FA5}">
                      <a16:colId xmlns:a16="http://schemas.microsoft.com/office/drawing/2014/main" val="20007"/>
                    </a:ext>
                  </a:extLst>
                </a:gridCol>
              </a:tblGrid>
              <a:tr h="0">
                <a:tc>
                  <a:txBody>
                    <a:bodyPr/>
                    <a:lstStyle/>
                    <a:p>
                      <a:pPr algn="ctr"/>
                      <a:r>
                        <a:rPr lang="en-US" altLang="zh-CN" sz="1600" dirty="0">
                          <a:solidFill>
                            <a:schemeClr val="tx1"/>
                          </a:solidFill>
                          <a:latin typeface="微软雅黑" pitchFamily="34" charset="-122"/>
                          <a:ea typeface="微软雅黑" pitchFamily="34" charset="-122"/>
                        </a:rPr>
                        <a:t>0</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a:solidFill>
                            <a:schemeClr val="tx1"/>
                          </a:solidFill>
                          <a:latin typeface="微软雅黑" pitchFamily="34" charset="-122"/>
                          <a:ea typeface="微软雅黑" pitchFamily="34" charset="-122"/>
                        </a:rPr>
                        <a:t>0</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a:solidFill>
                            <a:schemeClr val="tx1"/>
                          </a:solidFill>
                          <a:latin typeface="微软雅黑" pitchFamily="34" charset="-122"/>
                          <a:ea typeface="微软雅黑" pitchFamily="34" charset="-122"/>
                        </a:rPr>
                        <a:t>0</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a:solidFill>
                            <a:srgbClr val="C00000"/>
                          </a:solidFill>
                          <a:latin typeface="微软雅黑" pitchFamily="34" charset="-122"/>
                          <a:ea typeface="微软雅黑" pitchFamily="34" charset="-122"/>
                        </a:rPr>
                        <a:t>0</a:t>
                      </a:r>
                      <a:endParaRPr lang="zh-CN" altLang="en-US" sz="1600" dirty="0">
                        <a:solidFill>
                          <a:srgbClr val="C00000"/>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en-US" altLang="zh-CN" sz="1600" dirty="0">
                          <a:solidFill>
                            <a:schemeClr val="tx1"/>
                          </a:solidFill>
                          <a:latin typeface="微软雅黑" pitchFamily="34" charset="-122"/>
                          <a:ea typeface="微软雅黑" pitchFamily="34" charset="-122"/>
                        </a:rPr>
                        <a:t>1</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a:solidFill>
                            <a:schemeClr val="tx1"/>
                          </a:solidFill>
                          <a:latin typeface="微软雅黑" pitchFamily="34" charset="-122"/>
                          <a:ea typeface="微软雅黑" pitchFamily="34" charset="-122"/>
                        </a:rPr>
                        <a:t>0</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a:solidFill>
                            <a:schemeClr val="tx1"/>
                          </a:solidFill>
                          <a:latin typeface="微软雅黑" pitchFamily="34" charset="-122"/>
                          <a:ea typeface="微软雅黑" pitchFamily="34" charset="-122"/>
                        </a:rPr>
                        <a:t>1</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a:solidFill>
                            <a:schemeClr val="tx1"/>
                          </a:solidFill>
                          <a:latin typeface="微软雅黑" pitchFamily="34" charset="-122"/>
                          <a:ea typeface="微软雅黑" pitchFamily="34" charset="-122"/>
                        </a:rPr>
                        <a:t>1</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24" name="Text Box 8"/>
          <p:cNvSpPr txBox="1">
            <a:spLocks noChangeArrowheads="1"/>
          </p:cNvSpPr>
          <p:nvPr/>
        </p:nvSpPr>
        <p:spPr bwMode="auto">
          <a:xfrm>
            <a:off x="1795805" y="3128061"/>
            <a:ext cx="1210588"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600" b="1" dirty="0">
                <a:latin typeface="微软雅黑" pitchFamily="34" charset="-122"/>
                <a:ea typeface="微软雅黑" pitchFamily="34" charset="-122"/>
              </a:rPr>
              <a:t>一位比特错</a:t>
            </a:r>
            <a:endParaRPr kumimoji="1" lang="en-US" altLang="zh-CN" sz="1600" b="1" dirty="0">
              <a:latin typeface="微软雅黑" pitchFamily="34" charset="-122"/>
              <a:ea typeface="微软雅黑" pitchFamily="34" charset="-122"/>
            </a:endParaRPr>
          </a:p>
        </p:txBody>
      </p:sp>
      <p:graphicFrame>
        <p:nvGraphicFramePr>
          <p:cNvPr id="25" name="表格 24"/>
          <p:cNvGraphicFramePr>
            <a:graphicFrameLocks noGrp="1"/>
          </p:cNvGraphicFramePr>
          <p:nvPr>
            <p:extLst>
              <p:ext uri="{D42A27DB-BD31-4B8C-83A1-F6EECF244321}">
                <p14:modId xmlns:p14="http://schemas.microsoft.com/office/powerpoint/2010/main" val="3940639159"/>
              </p:ext>
            </p:extLst>
          </p:nvPr>
        </p:nvGraphicFramePr>
        <p:xfrm>
          <a:off x="4229193" y="1620936"/>
          <a:ext cx="4169664" cy="335280"/>
        </p:xfrm>
        <a:graphic>
          <a:graphicData uri="http://schemas.openxmlformats.org/drawingml/2006/table">
            <a:tbl>
              <a:tblPr firstRow="1" bandRow="1">
                <a:tableStyleId>{5C22544A-7EE6-4342-B048-85BDC9FD1C3A}</a:tableStyleId>
              </a:tblPr>
              <a:tblGrid>
                <a:gridCol w="347472">
                  <a:extLst>
                    <a:ext uri="{9D8B030D-6E8A-4147-A177-3AD203B41FA5}">
                      <a16:colId xmlns:a16="http://schemas.microsoft.com/office/drawing/2014/main" val="20000"/>
                    </a:ext>
                  </a:extLst>
                </a:gridCol>
                <a:gridCol w="347472">
                  <a:extLst>
                    <a:ext uri="{9D8B030D-6E8A-4147-A177-3AD203B41FA5}">
                      <a16:colId xmlns:a16="http://schemas.microsoft.com/office/drawing/2014/main" val="20001"/>
                    </a:ext>
                  </a:extLst>
                </a:gridCol>
                <a:gridCol w="347472">
                  <a:extLst>
                    <a:ext uri="{9D8B030D-6E8A-4147-A177-3AD203B41FA5}">
                      <a16:colId xmlns:a16="http://schemas.microsoft.com/office/drawing/2014/main" val="20002"/>
                    </a:ext>
                  </a:extLst>
                </a:gridCol>
                <a:gridCol w="347472">
                  <a:extLst>
                    <a:ext uri="{9D8B030D-6E8A-4147-A177-3AD203B41FA5}">
                      <a16:colId xmlns:a16="http://schemas.microsoft.com/office/drawing/2014/main" val="20003"/>
                    </a:ext>
                  </a:extLst>
                </a:gridCol>
                <a:gridCol w="347472">
                  <a:extLst>
                    <a:ext uri="{9D8B030D-6E8A-4147-A177-3AD203B41FA5}">
                      <a16:colId xmlns:a16="http://schemas.microsoft.com/office/drawing/2014/main" val="20004"/>
                    </a:ext>
                  </a:extLst>
                </a:gridCol>
                <a:gridCol w="347472">
                  <a:extLst>
                    <a:ext uri="{9D8B030D-6E8A-4147-A177-3AD203B41FA5}">
                      <a16:colId xmlns:a16="http://schemas.microsoft.com/office/drawing/2014/main" val="20005"/>
                    </a:ext>
                  </a:extLst>
                </a:gridCol>
                <a:gridCol w="347472">
                  <a:extLst>
                    <a:ext uri="{9D8B030D-6E8A-4147-A177-3AD203B41FA5}">
                      <a16:colId xmlns:a16="http://schemas.microsoft.com/office/drawing/2014/main" val="20006"/>
                    </a:ext>
                  </a:extLst>
                </a:gridCol>
                <a:gridCol w="347472">
                  <a:extLst>
                    <a:ext uri="{9D8B030D-6E8A-4147-A177-3AD203B41FA5}">
                      <a16:colId xmlns:a16="http://schemas.microsoft.com/office/drawing/2014/main" val="20007"/>
                    </a:ext>
                  </a:extLst>
                </a:gridCol>
                <a:gridCol w="347472">
                  <a:extLst>
                    <a:ext uri="{9D8B030D-6E8A-4147-A177-3AD203B41FA5}">
                      <a16:colId xmlns:a16="http://schemas.microsoft.com/office/drawing/2014/main" val="20008"/>
                    </a:ext>
                  </a:extLst>
                </a:gridCol>
                <a:gridCol w="347472">
                  <a:extLst>
                    <a:ext uri="{9D8B030D-6E8A-4147-A177-3AD203B41FA5}">
                      <a16:colId xmlns:a16="http://schemas.microsoft.com/office/drawing/2014/main" val="20009"/>
                    </a:ext>
                  </a:extLst>
                </a:gridCol>
                <a:gridCol w="347472">
                  <a:extLst>
                    <a:ext uri="{9D8B030D-6E8A-4147-A177-3AD203B41FA5}">
                      <a16:colId xmlns:a16="http://schemas.microsoft.com/office/drawing/2014/main" val="20010"/>
                    </a:ext>
                  </a:extLst>
                </a:gridCol>
                <a:gridCol w="347472">
                  <a:extLst>
                    <a:ext uri="{9D8B030D-6E8A-4147-A177-3AD203B41FA5}">
                      <a16:colId xmlns:a16="http://schemas.microsoft.com/office/drawing/2014/main" val="20011"/>
                    </a:ext>
                  </a:extLst>
                </a:gridCol>
              </a:tblGrid>
              <a:tr h="0">
                <a:tc>
                  <a:txBody>
                    <a:bodyPr/>
                    <a:lstStyle/>
                    <a:p>
                      <a:pPr algn="ctr"/>
                      <a:r>
                        <a:rPr lang="en-US" altLang="zh-CN" sz="1600" dirty="0">
                          <a:solidFill>
                            <a:schemeClr val="tx1"/>
                          </a:solidFill>
                          <a:latin typeface="微软雅黑" pitchFamily="34" charset="-122"/>
                          <a:ea typeface="微软雅黑" pitchFamily="34" charset="-122"/>
                        </a:rPr>
                        <a:t>0</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a:solidFill>
                            <a:schemeClr val="tx1"/>
                          </a:solidFill>
                          <a:latin typeface="微软雅黑" pitchFamily="34" charset="-122"/>
                          <a:ea typeface="微软雅黑" pitchFamily="34" charset="-122"/>
                        </a:rPr>
                        <a:t>0</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a:solidFill>
                            <a:schemeClr val="tx1"/>
                          </a:solidFill>
                          <a:latin typeface="微软雅黑" pitchFamily="34" charset="-122"/>
                          <a:ea typeface="微软雅黑" pitchFamily="34" charset="-122"/>
                        </a:rPr>
                        <a:t>0</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a:solidFill>
                            <a:schemeClr val="tx1"/>
                          </a:solidFill>
                          <a:latin typeface="微软雅黑" pitchFamily="34" charset="-122"/>
                          <a:ea typeface="微软雅黑" pitchFamily="34" charset="-122"/>
                        </a:rPr>
                        <a:t>1</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en-US" altLang="zh-CN" sz="1600" dirty="0">
                          <a:solidFill>
                            <a:schemeClr val="tx1"/>
                          </a:solidFill>
                          <a:latin typeface="微软雅黑" pitchFamily="34" charset="-122"/>
                          <a:ea typeface="微软雅黑" pitchFamily="34" charset="-122"/>
                        </a:rPr>
                        <a:t>0</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en-US" altLang="zh-CN" sz="1600" dirty="0">
                          <a:solidFill>
                            <a:schemeClr val="tx1"/>
                          </a:solidFill>
                          <a:latin typeface="微软雅黑" pitchFamily="34" charset="-122"/>
                          <a:ea typeface="微软雅黑" pitchFamily="34" charset="-122"/>
                        </a:rPr>
                        <a:t>0</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a:solidFill>
                            <a:schemeClr val="tx1"/>
                          </a:solidFill>
                          <a:latin typeface="微软雅黑" pitchFamily="34" charset="-122"/>
                          <a:ea typeface="微软雅黑" pitchFamily="34" charset="-122"/>
                        </a:rPr>
                        <a:t>1</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a:solidFill>
                            <a:schemeClr val="tx1"/>
                          </a:solidFill>
                          <a:latin typeface="微软雅黑" pitchFamily="34" charset="-122"/>
                          <a:ea typeface="微软雅黑" pitchFamily="34" charset="-122"/>
                        </a:rPr>
                        <a:t>1</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a:solidFill>
                            <a:schemeClr val="tx1"/>
                          </a:solidFill>
                          <a:latin typeface="微软雅黑" pitchFamily="34" charset="-122"/>
                          <a:ea typeface="微软雅黑" pitchFamily="34" charset="-122"/>
                        </a:rPr>
                        <a:t>0</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en-US" altLang="zh-CN" sz="1600" dirty="0">
                          <a:solidFill>
                            <a:schemeClr val="tx1"/>
                          </a:solidFill>
                          <a:latin typeface="微软雅黑" pitchFamily="34" charset="-122"/>
                          <a:ea typeface="微软雅黑" pitchFamily="34" charset="-122"/>
                        </a:rPr>
                        <a:t>0</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a:solidFill>
                            <a:schemeClr val="tx1"/>
                          </a:solidFill>
                          <a:latin typeface="微软雅黑" pitchFamily="34" charset="-122"/>
                          <a:ea typeface="微软雅黑" pitchFamily="34" charset="-122"/>
                        </a:rPr>
                        <a:t>1</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a:solidFill>
                            <a:schemeClr val="tx1"/>
                          </a:solidFill>
                          <a:latin typeface="微软雅黑" pitchFamily="34" charset="-122"/>
                          <a:ea typeface="微软雅黑" pitchFamily="34" charset="-122"/>
                        </a:rPr>
                        <a:t>0</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graphicFrame>
        <p:nvGraphicFramePr>
          <p:cNvPr id="26" name="表格 25"/>
          <p:cNvGraphicFramePr>
            <a:graphicFrameLocks noGrp="1"/>
          </p:cNvGraphicFramePr>
          <p:nvPr>
            <p:extLst>
              <p:ext uri="{D42A27DB-BD31-4B8C-83A1-F6EECF244321}">
                <p14:modId xmlns:p14="http://schemas.microsoft.com/office/powerpoint/2010/main" val="1665374761"/>
              </p:ext>
            </p:extLst>
          </p:nvPr>
        </p:nvGraphicFramePr>
        <p:xfrm>
          <a:off x="4229193" y="2663019"/>
          <a:ext cx="4169664" cy="335280"/>
        </p:xfrm>
        <a:graphic>
          <a:graphicData uri="http://schemas.openxmlformats.org/drawingml/2006/table">
            <a:tbl>
              <a:tblPr firstRow="1" bandRow="1">
                <a:tableStyleId>{5C22544A-7EE6-4342-B048-85BDC9FD1C3A}</a:tableStyleId>
              </a:tblPr>
              <a:tblGrid>
                <a:gridCol w="347472">
                  <a:extLst>
                    <a:ext uri="{9D8B030D-6E8A-4147-A177-3AD203B41FA5}">
                      <a16:colId xmlns:a16="http://schemas.microsoft.com/office/drawing/2014/main" val="20000"/>
                    </a:ext>
                  </a:extLst>
                </a:gridCol>
                <a:gridCol w="347472">
                  <a:extLst>
                    <a:ext uri="{9D8B030D-6E8A-4147-A177-3AD203B41FA5}">
                      <a16:colId xmlns:a16="http://schemas.microsoft.com/office/drawing/2014/main" val="20001"/>
                    </a:ext>
                  </a:extLst>
                </a:gridCol>
                <a:gridCol w="347472">
                  <a:extLst>
                    <a:ext uri="{9D8B030D-6E8A-4147-A177-3AD203B41FA5}">
                      <a16:colId xmlns:a16="http://schemas.microsoft.com/office/drawing/2014/main" val="20002"/>
                    </a:ext>
                  </a:extLst>
                </a:gridCol>
                <a:gridCol w="347472">
                  <a:extLst>
                    <a:ext uri="{9D8B030D-6E8A-4147-A177-3AD203B41FA5}">
                      <a16:colId xmlns:a16="http://schemas.microsoft.com/office/drawing/2014/main" val="20003"/>
                    </a:ext>
                  </a:extLst>
                </a:gridCol>
                <a:gridCol w="347472">
                  <a:extLst>
                    <a:ext uri="{9D8B030D-6E8A-4147-A177-3AD203B41FA5}">
                      <a16:colId xmlns:a16="http://schemas.microsoft.com/office/drawing/2014/main" val="20004"/>
                    </a:ext>
                  </a:extLst>
                </a:gridCol>
                <a:gridCol w="347472">
                  <a:extLst>
                    <a:ext uri="{9D8B030D-6E8A-4147-A177-3AD203B41FA5}">
                      <a16:colId xmlns:a16="http://schemas.microsoft.com/office/drawing/2014/main" val="20005"/>
                    </a:ext>
                  </a:extLst>
                </a:gridCol>
                <a:gridCol w="347472">
                  <a:extLst>
                    <a:ext uri="{9D8B030D-6E8A-4147-A177-3AD203B41FA5}">
                      <a16:colId xmlns:a16="http://schemas.microsoft.com/office/drawing/2014/main" val="20006"/>
                    </a:ext>
                  </a:extLst>
                </a:gridCol>
                <a:gridCol w="347472">
                  <a:extLst>
                    <a:ext uri="{9D8B030D-6E8A-4147-A177-3AD203B41FA5}">
                      <a16:colId xmlns:a16="http://schemas.microsoft.com/office/drawing/2014/main" val="20007"/>
                    </a:ext>
                  </a:extLst>
                </a:gridCol>
                <a:gridCol w="347472">
                  <a:extLst>
                    <a:ext uri="{9D8B030D-6E8A-4147-A177-3AD203B41FA5}">
                      <a16:colId xmlns:a16="http://schemas.microsoft.com/office/drawing/2014/main" val="20008"/>
                    </a:ext>
                  </a:extLst>
                </a:gridCol>
                <a:gridCol w="347472">
                  <a:extLst>
                    <a:ext uri="{9D8B030D-6E8A-4147-A177-3AD203B41FA5}">
                      <a16:colId xmlns:a16="http://schemas.microsoft.com/office/drawing/2014/main" val="20009"/>
                    </a:ext>
                  </a:extLst>
                </a:gridCol>
                <a:gridCol w="347472">
                  <a:extLst>
                    <a:ext uri="{9D8B030D-6E8A-4147-A177-3AD203B41FA5}">
                      <a16:colId xmlns:a16="http://schemas.microsoft.com/office/drawing/2014/main" val="20010"/>
                    </a:ext>
                  </a:extLst>
                </a:gridCol>
                <a:gridCol w="347472">
                  <a:extLst>
                    <a:ext uri="{9D8B030D-6E8A-4147-A177-3AD203B41FA5}">
                      <a16:colId xmlns:a16="http://schemas.microsoft.com/office/drawing/2014/main" val="20011"/>
                    </a:ext>
                  </a:extLst>
                </a:gridCol>
              </a:tblGrid>
              <a:tr h="0">
                <a:tc>
                  <a:txBody>
                    <a:bodyPr/>
                    <a:lstStyle/>
                    <a:p>
                      <a:pPr algn="ctr"/>
                      <a:r>
                        <a:rPr lang="en-US" altLang="zh-CN" sz="1600" dirty="0">
                          <a:solidFill>
                            <a:schemeClr val="tx1"/>
                          </a:solidFill>
                          <a:latin typeface="微软雅黑" pitchFamily="34" charset="-122"/>
                          <a:ea typeface="微软雅黑" pitchFamily="34" charset="-122"/>
                        </a:rPr>
                        <a:t>0</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a:solidFill>
                            <a:schemeClr val="tx1"/>
                          </a:solidFill>
                          <a:latin typeface="微软雅黑" pitchFamily="34" charset="-122"/>
                          <a:ea typeface="微软雅黑" pitchFamily="34" charset="-122"/>
                        </a:rPr>
                        <a:t>0</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a:solidFill>
                            <a:schemeClr val="tx1"/>
                          </a:solidFill>
                          <a:latin typeface="微软雅黑" pitchFamily="34" charset="-122"/>
                          <a:ea typeface="微软雅黑" pitchFamily="34" charset="-122"/>
                        </a:rPr>
                        <a:t>0</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a:solidFill>
                            <a:srgbClr val="C00000"/>
                          </a:solidFill>
                          <a:latin typeface="微软雅黑" pitchFamily="34" charset="-122"/>
                          <a:ea typeface="微软雅黑" pitchFamily="34" charset="-122"/>
                        </a:rPr>
                        <a:t>0</a:t>
                      </a:r>
                      <a:endParaRPr lang="zh-CN" altLang="en-US" sz="1600" dirty="0">
                        <a:solidFill>
                          <a:srgbClr val="C00000"/>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en-US" altLang="zh-CN" sz="1600" dirty="0">
                          <a:solidFill>
                            <a:srgbClr val="C00000"/>
                          </a:solidFill>
                          <a:latin typeface="微软雅黑" pitchFamily="34" charset="-122"/>
                          <a:ea typeface="微软雅黑" pitchFamily="34" charset="-122"/>
                        </a:rPr>
                        <a:t>1</a:t>
                      </a:r>
                      <a:endParaRPr lang="zh-CN" altLang="en-US" sz="1600" dirty="0">
                        <a:solidFill>
                          <a:srgbClr val="C00000"/>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en-US" altLang="zh-CN" sz="1600" dirty="0">
                          <a:solidFill>
                            <a:schemeClr val="tx1"/>
                          </a:solidFill>
                          <a:latin typeface="微软雅黑" pitchFamily="34" charset="-122"/>
                          <a:ea typeface="微软雅黑" pitchFamily="34" charset="-122"/>
                        </a:rPr>
                        <a:t>0</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a:solidFill>
                            <a:schemeClr val="tx1"/>
                          </a:solidFill>
                          <a:latin typeface="微软雅黑" pitchFamily="34" charset="-122"/>
                          <a:ea typeface="微软雅黑" pitchFamily="34" charset="-122"/>
                        </a:rPr>
                        <a:t>1</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a:solidFill>
                            <a:schemeClr val="tx1"/>
                          </a:solidFill>
                          <a:latin typeface="微软雅黑" pitchFamily="34" charset="-122"/>
                          <a:ea typeface="微软雅黑" pitchFamily="34" charset="-122"/>
                        </a:rPr>
                        <a:t>1</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a:solidFill>
                            <a:srgbClr val="C00000"/>
                          </a:solidFill>
                          <a:latin typeface="微软雅黑" pitchFamily="34" charset="-122"/>
                          <a:ea typeface="微软雅黑" pitchFamily="34" charset="-122"/>
                        </a:rPr>
                        <a:t>1</a:t>
                      </a:r>
                      <a:endParaRPr lang="zh-CN" altLang="en-US" sz="1600" dirty="0">
                        <a:solidFill>
                          <a:srgbClr val="C00000"/>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en-US" altLang="zh-CN" sz="1600" dirty="0">
                          <a:solidFill>
                            <a:schemeClr val="tx1"/>
                          </a:solidFill>
                          <a:latin typeface="微软雅黑" pitchFamily="34" charset="-122"/>
                          <a:ea typeface="微软雅黑" pitchFamily="34" charset="-122"/>
                        </a:rPr>
                        <a:t>0</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a:solidFill>
                            <a:schemeClr val="tx1"/>
                          </a:solidFill>
                          <a:latin typeface="微软雅黑" pitchFamily="34" charset="-122"/>
                          <a:ea typeface="微软雅黑" pitchFamily="34" charset="-122"/>
                        </a:rPr>
                        <a:t>1</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altLang="zh-CN" sz="1600" dirty="0">
                          <a:solidFill>
                            <a:schemeClr val="tx1"/>
                          </a:solidFill>
                          <a:latin typeface="微软雅黑" pitchFamily="34" charset="-122"/>
                          <a:ea typeface="微软雅黑" pitchFamily="34" charset="-122"/>
                        </a:rPr>
                        <a:t>0</a:t>
                      </a:r>
                      <a:endParaRPr lang="zh-CN" altLang="en-US" sz="1600" dirty="0">
                        <a:solidFill>
                          <a:schemeClr val="tx1"/>
                        </a:solidFill>
                        <a:latin typeface="微软雅黑" pitchFamily="34" charset="-122"/>
                        <a:ea typeface="微软雅黑"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cxnSp>
        <p:nvCxnSpPr>
          <p:cNvPr id="28" name="直接箭头连接符 27"/>
          <p:cNvCxnSpPr/>
          <p:nvPr/>
        </p:nvCxnSpPr>
        <p:spPr>
          <a:xfrm>
            <a:off x="5444644" y="2069833"/>
            <a:ext cx="0" cy="53189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p:nvPr/>
        </p:nvCxnSpPr>
        <p:spPr>
          <a:xfrm>
            <a:off x="5774280" y="2069833"/>
            <a:ext cx="0" cy="53189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p:nvPr/>
        </p:nvCxnSpPr>
        <p:spPr>
          <a:xfrm>
            <a:off x="7164295" y="2069833"/>
            <a:ext cx="0" cy="53189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 name="Text Box 8"/>
          <p:cNvSpPr txBox="1">
            <a:spLocks noChangeArrowheads="1"/>
          </p:cNvSpPr>
          <p:nvPr/>
        </p:nvSpPr>
        <p:spPr bwMode="auto">
          <a:xfrm>
            <a:off x="5613073" y="3128061"/>
            <a:ext cx="1210588"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600" b="1" dirty="0">
                <a:latin typeface="微软雅黑" pitchFamily="34" charset="-122"/>
                <a:ea typeface="微软雅黑" pitchFamily="34" charset="-122"/>
              </a:rPr>
              <a:t>多位比特错</a:t>
            </a:r>
            <a:endParaRPr kumimoji="1" lang="en-US" altLang="zh-CN" sz="1600" b="1" dirty="0">
              <a:latin typeface="微软雅黑" pitchFamily="34" charset="-122"/>
              <a:ea typeface="微软雅黑" pitchFamily="34" charset="-122"/>
            </a:endParaRPr>
          </a:p>
        </p:txBody>
      </p:sp>
      <p:sp>
        <p:nvSpPr>
          <p:cNvPr id="34" name="Text Box 45"/>
          <p:cNvSpPr txBox="1">
            <a:spLocks noChangeArrowheads="1"/>
          </p:cNvSpPr>
          <p:nvPr/>
        </p:nvSpPr>
        <p:spPr bwMode="auto">
          <a:xfrm>
            <a:off x="438758" y="1642102"/>
            <a:ext cx="646331"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kumimoji="1" lang="zh-CN" altLang="en-US" sz="1200" b="1" dirty="0">
                <a:latin typeface="微软雅黑" pitchFamily="34" charset="-122"/>
                <a:ea typeface="微软雅黑" pitchFamily="34" charset="-122"/>
              </a:rPr>
              <a:t>发送方</a:t>
            </a:r>
          </a:p>
        </p:txBody>
      </p:sp>
      <p:sp>
        <p:nvSpPr>
          <p:cNvPr id="35" name="Text Box 45"/>
          <p:cNvSpPr txBox="1">
            <a:spLocks noChangeArrowheads="1"/>
          </p:cNvSpPr>
          <p:nvPr/>
        </p:nvSpPr>
        <p:spPr bwMode="auto">
          <a:xfrm>
            <a:off x="445478" y="2672061"/>
            <a:ext cx="646331"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kumimoji="1" lang="zh-CN" altLang="en-US" sz="1200" b="1" dirty="0">
                <a:latin typeface="微软雅黑" pitchFamily="34" charset="-122"/>
                <a:ea typeface="微软雅黑" pitchFamily="34" charset="-122"/>
              </a:rPr>
              <a:t>接收方</a:t>
            </a:r>
          </a:p>
        </p:txBody>
      </p:sp>
      <p:cxnSp>
        <p:nvCxnSpPr>
          <p:cNvPr id="39" name="直接箭头连接符 38"/>
          <p:cNvCxnSpPr/>
          <p:nvPr/>
        </p:nvCxnSpPr>
        <p:spPr>
          <a:xfrm>
            <a:off x="2307315" y="2069833"/>
            <a:ext cx="0" cy="53189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0" name="矩形 39"/>
          <p:cNvSpPr/>
          <p:nvPr/>
        </p:nvSpPr>
        <p:spPr>
          <a:xfrm>
            <a:off x="466346" y="971003"/>
            <a:ext cx="8129014" cy="400110"/>
          </a:xfrm>
          <a:prstGeom prst="rect">
            <a:avLst/>
          </a:prstGeom>
        </p:spPr>
        <p:txBody>
          <a:bodyPr wrap="square">
            <a:spAutoFit/>
          </a:bodyPr>
          <a:lstStyle/>
          <a:p>
            <a:pPr eaLnBrk="0" hangingPunct="0">
              <a:buClr>
                <a:srgbClr val="0070C0"/>
              </a:buClr>
            </a:pPr>
            <a:r>
              <a:rPr lang="zh-CN" altLang="en-US" sz="2000" b="1" dirty="0">
                <a:latin typeface="微软雅黑" pitchFamily="34" charset="-122"/>
                <a:ea typeface="微软雅黑" pitchFamily="34" charset="-122"/>
              </a:rPr>
              <a:t>在传输过程中可能会产生</a:t>
            </a:r>
            <a:r>
              <a:rPr lang="zh-CN" altLang="en-US" sz="2000" b="1" dirty="0">
                <a:solidFill>
                  <a:srgbClr val="C00000"/>
                </a:solidFill>
                <a:latin typeface="微软雅黑" pitchFamily="34" charset="-122"/>
                <a:ea typeface="微软雅黑" pitchFamily="34" charset="-122"/>
              </a:rPr>
              <a:t>比特差错：</a:t>
            </a:r>
            <a:r>
              <a:rPr lang="en-US" altLang="zh-CN" sz="2000" b="1" dirty="0">
                <a:latin typeface="微软雅黑" pitchFamily="34" charset="-122"/>
                <a:ea typeface="微软雅黑" pitchFamily="34" charset="-122"/>
              </a:rPr>
              <a:t>1 </a:t>
            </a:r>
            <a:r>
              <a:rPr lang="zh-CN" altLang="en-US" sz="2000" b="1" dirty="0">
                <a:latin typeface="微软雅黑" pitchFamily="34" charset="-122"/>
                <a:ea typeface="微软雅黑" pitchFamily="34" charset="-122"/>
              </a:rPr>
              <a:t> </a:t>
            </a:r>
            <a:r>
              <a:rPr lang="en-US" altLang="zh-CN" sz="2000" b="1" dirty="0">
                <a:latin typeface="微软雅黑" pitchFamily="34" charset="-122"/>
                <a:ea typeface="微软雅黑" pitchFamily="34" charset="-122"/>
                <a:sym typeface="Wingdings" panose="05000000000000000000" pitchFamily="2" charset="2"/>
              </a:rPr>
              <a:t>  </a:t>
            </a:r>
            <a:r>
              <a:rPr lang="en-US" altLang="zh-CN" sz="2000" b="1" dirty="0">
                <a:latin typeface="微软雅黑" pitchFamily="34" charset="-122"/>
                <a:ea typeface="微软雅黑" pitchFamily="34" charset="-122"/>
              </a:rPr>
              <a:t>0</a:t>
            </a:r>
            <a:r>
              <a:rPr lang="zh-CN" altLang="en-US" sz="2000" b="1" dirty="0">
                <a:latin typeface="微软雅黑" pitchFamily="34" charset="-122"/>
                <a:ea typeface="微软雅黑" pitchFamily="34" charset="-122"/>
              </a:rPr>
              <a:t>，</a:t>
            </a:r>
            <a:r>
              <a:rPr lang="en-US" altLang="zh-CN" sz="2000" b="1" dirty="0">
                <a:latin typeface="微软雅黑" pitchFamily="34" charset="-122"/>
                <a:ea typeface="微软雅黑" pitchFamily="34" charset="-122"/>
              </a:rPr>
              <a:t> 0  </a:t>
            </a:r>
            <a:r>
              <a:rPr lang="en-US" altLang="zh-CN" sz="2000" b="1" dirty="0">
                <a:latin typeface="微软雅黑" pitchFamily="34" charset="-122"/>
                <a:ea typeface="微软雅黑" pitchFamily="34" charset="-122"/>
                <a:sym typeface="Wingdings" panose="05000000000000000000" pitchFamily="2" charset="2"/>
              </a:rPr>
              <a:t></a:t>
            </a:r>
            <a:r>
              <a:rPr lang="zh-CN" altLang="en-US" sz="2000" b="1" dirty="0">
                <a:latin typeface="微软雅黑" pitchFamily="34" charset="-122"/>
                <a:ea typeface="微软雅黑" pitchFamily="34" charset="-122"/>
              </a:rPr>
              <a:t>  </a:t>
            </a:r>
            <a:r>
              <a:rPr lang="en-US" altLang="zh-CN" sz="2000" b="1" dirty="0">
                <a:latin typeface="微软雅黑" pitchFamily="34" charset="-122"/>
                <a:ea typeface="微软雅黑" pitchFamily="34" charset="-122"/>
              </a:rPr>
              <a:t>1</a:t>
            </a:r>
            <a:r>
              <a:rPr lang="zh-CN" altLang="en-US" sz="2000" b="1" dirty="0">
                <a:latin typeface="微软雅黑" pitchFamily="34" charset="-122"/>
                <a:ea typeface="微软雅黑" pitchFamily="34" charset="-122"/>
              </a:rPr>
              <a:t>。</a:t>
            </a:r>
          </a:p>
        </p:txBody>
      </p:sp>
      <p:sp>
        <p:nvSpPr>
          <p:cNvPr id="2" name="矩形 1"/>
          <p:cNvSpPr/>
          <p:nvPr/>
        </p:nvSpPr>
        <p:spPr>
          <a:xfrm>
            <a:off x="1355390" y="3659785"/>
            <a:ext cx="6483928" cy="707886"/>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nSpc>
                <a:spcPts val="2400"/>
              </a:lnSpc>
            </a:pPr>
            <a:r>
              <a:rPr lang="zh-CN" altLang="en-US" b="1" dirty="0">
                <a:latin typeface="微软雅黑" panose="020B0503020204020204" pitchFamily="34" charset="-122"/>
                <a:ea typeface="微软雅黑" panose="020B0503020204020204" pitchFamily="34" charset="-122"/>
              </a:rPr>
              <a:t>在一段时间内，传输错误的比特占所传输比特总数的比率称为</a:t>
            </a:r>
            <a:r>
              <a:rPr lang="zh-CN" altLang="en-US" b="1" dirty="0">
                <a:solidFill>
                  <a:srgbClr val="0000FF"/>
                </a:solidFill>
                <a:latin typeface="微软雅黑" panose="020B0503020204020204" pitchFamily="34" charset="-122"/>
                <a:ea typeface="微软雅黑" panose="020B0503020204020204" pitchFamily="34" charset="-122"/>
              </a:rPr>
              <a:t>误码率 </a:t>
            </a:r>
            <a:r>
              <a:rPr lang="en-US" altLang="zh-CN" b="1" dirty="0">
                <a:solidFill>
                  <a:srgbClr val="0000FF"/>
                </a:solidFill>
                <a:latin typeface="微软雅黑" panose="020B0503020204020204" pitchFamily="34" charset="-122"/>
                <a:ea typeface="微软雅黑" panose="020B0503020204020204" pitchFamily="34" charset="-122"/>
              </a:rPr>
              <a:t>BER </a:t>
            </a:r>
            <a:r>
              <a:rPr lang="en-US" altLang="zh-CN" b="1" dirty="0">
                <a:latin typeface="微软雅黑" panose="020B0503020204020204" pitchFamily="34" charset="-122"/>
                <a:ea typeface="微软雅黑" panose="020B0503020204020204" pitchFamily="34" charset="-122"/>
              </a:rPr>
              <a:t>(Bit Error Rate)</a:t>
            </a:r>
            <a:r>
              <a:rPr lang="zh-CN" altLang="en-US" b="1" dirty="0">
                <a:latin typeface="微软雅黑" panose="020B0503020204020204" pitchFamily="34" charset="-122"/>
                <a:ea typeface="微软雅黑" panose="020B0503020204020204" pitchFamily="34" charset="-122"/>
              </a:rPr>
              <a:t>。</a:t>
            </a:r>
          </a:p>
        </p:txBody>
      </p:sp>
      <p:sp>
        <p:nvSpPr>
          <p:cNvPr id="5" name="灯片编号占位符 4">
            <a:extLst>
              <a:ext uri="{FF2B5EF4-FFF2-40B4-BE49-F238E27FC236}">
                <a16:creationId xmlns:a16="http://schemas.microsoft.com/office/drawing/2014/main" id="{78BE800D-6266-4291-A658-C02A92AED748}"/>
              </a:ext>
            </a:extLst>
          </p:cNvPr>
          <p:cNvSpPr>
            <a:spLocks noGrp="1"/>
          </p:cNvSpPr>
          <p:nvPr>
            <p:ph type="sldNum" sz="quarter" idx="12"/>
          </p:nvPr>
        </p:nvSpPr>
        <p:spPr/>
        <p:txBody>
          <a:bodyPr/>
          <a:lstStyle/>
          <a:p>
            <a:fld id="{C485880C-E2C3-4DAB-AE74-D9BE691626AC}" type="slidenum">
              <a:rPr lang="zh-CN" altLang="en-US" smtClean="0"/>
              <a:pPr/>
              <a:t>19</a:t>
            </a:fld>
            <a:endParaRPr lang="zh-CN" altLang="en-US"/>
          </a:p>
        </p:txBody>
      </p:sp>
    </p:spTree>
    <p:extLst>
      <p:ext uri="{BB962C8B-B14F-4D97-AF65-F5344CB8AC3E}">
        <p14:creationId xmlns:p14="http://schemas.microsoft.com/office/powerpoint/2010/main" val="433802383"/>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466345" y="616547"/>
            <a:ext cx="8129015"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6" name="Rectangle 6"/>
          <p:cNvSpPr>
            <a:spLocks noChangeArrowheads="1"/>
          </p:cNvSpPr>
          <p:nvPr/>
        </p:nvSpPr>
        <p:spPr bwMode="auto">
          <a:xfrm>
            <a:off x="3316859" y="593457"/>
            <a:ext cx="249299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chemeClr val="bg1"/>
                </a:solidFill>
                <a:ea typeface="微软雅黑" pitchFamily="34" charset="-122"/>
              </a:rPr>
              <a:t>计算机网络体系结构</a:t>
            </a:r>
          </a:p>
        </p:txBody>
      </p:sp>
      <p:sp>
        <p:nvSpPr>
          <p:cNvPr id="48" name="圆角矩形 47"/>
          <p:cNvSpPr/>
          <p:nvPr/>
        </p:nvSpPr>
        <p:spPr>
          <a:xfrm>
            <a:off x="505072" y="1041128"/>
            <a:ext cx="8133856" cy="320039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grpSp>
        <p:nvGrpSpPr>
          <p:cNvPr id="49" name="组合 48"/>
          <p:cNvGrpSpPr/>
          <p:nvPr/>
        </p:nvGrpSpPr>
        <p:grpSpPr>
          <a:xfrm>
            <a:off x="1557339" y="1494207"/>
            <a:ext cx="1341438" cy="2356685"/>
            <a:chOff x="1557339" y="1623511"/>
            <a:chExt cx="1341438" cy="2356685"/>
          </a:xfrm>
        </p:grpSpPr>
        <p:sp>
          <p:nvSpPr>
            <p:cNvPr id="50" name="AutoShape 58"/>
            <p:cNvSpPr>
              <a:spLocks noChangeArrowheads="1"/>
            </p:cNvSpPr>
            <p:nvPr/>
          </p:nvSpPr>
          <p:spPr bwMode="auto">
            <a:xfrm>
              <a:off x="1560514" y="1623511"/>
              <a:ext cx="1338263" cy="2301875"/>
            </a:xfrm>
            <a:prstGeom prst="cube">
              <a:avLst>
                <a:gd name="adj" fmla="val 9144"/>
              </a:avLst>
            </a:prstGeom>
            <a:solidFill>
              <a:srgbClr val="85D1F7"/>
            </a:solidFill>
            <a:ln w="19050">
              <a:solidFill>
                <a:schemeClr val="bg1"/>
              </a:solidFill>
              <a:miter lim="800000"/>
            </a:ln>
          </p:spPr>
          <p:txBody>
            <a:bodyPr wrap="none" anchor="ctr"/>
            <a:lstStyle/>
            <a:p>
              <a:endParaRPr lang="zh-CN" altLang="en-US" sz="1200" b="1">
                <a:solidFill>
                  <a:srgbClr val="1956B9"/>
                </a:solidFill>
                <a:latin typeface="微软雅黑" panose="020B0503020204020204" pitchFamily="34" charset="-122"/>
                <a:ea typeface="微软雅黑" panose="020B0503020204020204" pitchFamily="34" charset="-122"/>
              </a:endParaRPr>
            </a:p>
          </p:txBody>
        </p:sp>
        <p:sp>
          <p:nvSpPr>
            <p:cNvPr id="51" name="Freeform 50"/>
            <p:cNvSpPr/>
            <p:nvPr/>
          </p:nvSpPr>
          <p:spPr bwMode="auto">
            <a:xfrm>
              <a:off x="1560514" y="1872748"/>
              <a:ext cx="1330325" cy="169863"/>
            </a:xfrm>
            <a:custGeom>
              <a:avLst/>
              <a:gdLst>
                <a:gd name="T0" fmla="*/ 2147483647 w 2049"/>
                <a:gd name="T1" fmla="*/ 0 h 182"/>
                <a:gd name="T2" fmla="*/ 2147483647 w 2049"/>
                <a:gd name="T3" fmla="*/ 2147483647 h 182"/>
                <a:gd name="T4" fmla="*/ 0 w 2049"/>
                <a:gd name="T5" fmla="*/ 2147483647 h 182"/>
                <a:gd name="T6" fmla="*/ 0 60000 65536"/>
                <a:gd name="T7" fmla="*/ 0 60000 65536"/>
                <a:gd name="T8" fmla="*/ 0 60000 65536"/>
                <a:gd name="T9" fmla="*/ 0 w 2049"/>
                <a:gd name="T10" fmla="*/ 0 h 182"/>
                <a:gd name="T11" fmla="*/ 2049 w 2049"/>
                <a:gd name="T12" fmla="*/ 182 h 182"/>
              </a:gdLst>
              <a:ahLst/>
              <a:cxnLst>
                <a:cxn ang="T6">
                  <a:pos x="T0" y="T1"/>
                </a:cxn>
                <a:cxn ang="T7">
                  <a:pos x="T2" y="T3"/>
                </a:cxn>
                <a:cxn ang="T8">
                  <a:pos x="T4" y="T5"/>
                </a:cxn>
              </a:cxnLst>
              <a:rect l="T9" t="T10" r="T11" b="T12"/>
              <a:pathLst>
                <a:path w="2049" h="182">
                  <a:moveTo>
                    <a:pt x="2049" y="0"/>
                  </a:moveTo>
                  <a:lnTo>
                    <a:pt x="1870" y="179"/>
                  </a:lnTo>
                  <a:lnTo>
                    <a:pt x="0" y="182"/>
                  </a:lnTo>
                </a:path>
              </a:pathLst>
            </a:custGeom>
            <a:noFill/>
            <a:ln w="19050">
              <a:solidFill>
                <a:schemeClr val="bg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2" name="Freeform 59"/>
            <p:cNvSpPr/>
            <p:nvPr/>
          </p:nvSpPr>
          <p:spPr bwMode="auto">
            <a:xfrm>
              <a:off x="1560514" y="2185486"/>
              <a:ext cx="1328738" cy="169862"/>
            </a:xfrm>
            <a:custGeom>
              <a:avLst/>
              <a:gdLst>
                <a:gd name="T0" fmla="*/ 2147483647 w 2049"/>
                <a:gd name="T1" fmla="*/ 0 h 182"/>
                <a:gd name="T2" fmla="*/ 2147483647 w 2049"/>
                <a:gd name="T3" fmla="*/ 2147483647 h 182"/>
                <a:gd name="T4" fmla="*/ 0 w 2049"/>
                <a:gd name="T5" fmla="*/ 2147483647 h 182"/>
                <a:gd name="T6" fmla="*/ 0 60000 65536"/>
                <a:gd name="T7" fmla="*/ 0 60000 65536"/>
                <a:gd name="T8" fmla="*/ 0 60000 65536"/>
                <a:gd name="T9" fmla="*/ 0 w 2049"/>
                <a:gd name="T10" fmla="*/ 0 h 182"/>
                <a:gd name="T11" fmla="*/ 2049 w 2049"/>
                <a:gd name="T12" fmla="*/ 182 h 182"/>
              </a:gdLst>
              <a:ahLst/>
              <a:cxnLst>
                <a:cxn ang="T6">
                  <a:pos x="T0" y="T1"/>
                </a:cxn>
                <a:cxn ang="T7">
                  <a:pos x="T2" y="T3"/>
                </a:cxn>
                <a:cxn ang="T8">
                  <a:pos x="T4" y="T5"/>
                </a:cxn>
              </a:cxnLst>
              <a:rect l="T9" t="T10" r="T11" b="T12"/>
              <a:pathLst>
                <a:path w="2049" h="182">
                  <a:moveTo>
                    <a:pt x="2049" y="0"/>
                  </a:moveTo>
                  <a:lnTo>
                    <a:pt x="1870" y="179"/>
                  </a:lnTo>
                  <a:lnTo>
                    <a:pt x="0" y="182"/>
                  </a:lnTo>
                </a:path>
              </a:pathLst>
            </a:custGeom>
            <a:noFill/>
            <a:ln w="19050">
              <a:solidFill>
                <a:schemeClr val="bg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3" name="Freeform 60"/>
            <p:cNvSpPr/>
            <p:nvPr/>
          </p:nvSpPr>
          <p:spPr bwMode="auto">
            <a:xfrm>
              <a:off x="1560514" y="2498223"/>
              <a:ext cx="1328738" cy="169863"/>
            </a:xfrm>
            <a:custGeom>
              <a:avLst/>
              <a:gdLst>
                <a:gd name="T0" fmla="*/ 2147483647 w 2049"/>
                <a:gd name="T1" fmla="*/ 0 h 182"/>
                <a:gd name="T2" fmla="*/ 2147483647 w 2049"/>
                <a:gd name="T3" fmla="*/ 2147483647 h 182"/>
                <a:gd name="T4" fmla="*/ 0 w 2049"/>
                <a:gd name="T5" fmla="*/ 2147483647 h 182"/>
                <a:gd name="T6" fmla="*/ 0 60000 65536"/>
                <a:gd name="T7" fmla="*/ 0 60000 65536"/>
                <a:gd name="T8" fmla="*/ 0 60000 65536"/>
                <a:gd name="T9" fmla="*/ 0 w 2049"/>
                <a:gd name="T10" fmla="*/ 0 h 182"/>
                <a:gd name="T11" fmla="*/ 2049 w 2049"/>
                <a:gd name="T12" fmla="*/ 182 h 182"/>
              </a:gdLst>
              <a:ahLst/>
              <a:cxnLst>
                <a:cxn ang="T6">
                  <a:pos x="T0" y="T1"/>
                </a:cxn>
                <a:cxn ang="T7">
                  <a:pos x="T2" y="T3"/>
                </a:cxn>
                <a:cxn ang="T8">
                  <a:pos x="T4" y="T5"/>
                </a:cxn>
              </a:cxnLst>
              <a:rect l="T9" t="T10" r="T11" b="T12"/>
              <a:pathLst>
                <a:path w="2049" h="182">
                  <a:moveTo>
                    <a:pt x="2049" y="0"/>
                  </a:moveTo>
                  <a:lnTo>
                    <a:pt x="1870" y="179"/>
                  </a:lnTo>
                  <a:lnTo>
                    <a:pt x="0" y="182"/>
                  </a:lnTo>
                </a:path>
              </a:pathLst>
            </a:custGeom>
            <a:noFill/>
            <a:ln w="19050">
              <a:solidFill>
                <a:schemeClr val="bg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4" name="Freeform 61"/>
            <p:cNvSpPr/>
            <p:nvPr/>
          </p:nvSpPr>
          <p:spPr bwMode="auto">
            <a:xfrm>
              <a:off x="1560514" y="2810961"/>
              <a:ext cx="1328738" cy="171450"/>
            </a:xfrm>
            <a:custGeom>
              <a:avLst/>
              <a:gdLst>
                <a:gd name="T0" fmla="*/ 2147483647 w 2049"/>
                <a:gd name="T1" fmla="*/ 0 h 185"/>
                <a:gd name="T2" fmla="*/ 2147483647 w 2049"/>
                <a:gd name="T3" fmla="*/ 2147483647 h 185"/>
                <a:gd name="T4" fmla="*/ 0 w 2049"/>
                <a:gd name="T5" fmla="*/ 2147483647 h 185"/>
                <a:gd name="T6" fmla="*/ 0 60000 65536"/>
                <a:gd name="T7" fmla="*/ 0 60000 65536"/>
                <a:gd name="T8" fmla="*/ 0 60000 65536"/>
                <a:gd name="T9" fmla="*/ 0 w 2049"/>
                <a:gd name="T10" fmla="*/ 0 h 185"/>
                <a:gd name="T11" fmla="*/ 2049 w 2049"/>
                <a:gd name="T12" fmla="*/ 185 h 185"/>
              </a:gdLst>
              <a:ahLst/>
              <a:cxnLst>
                <a:cxn ang="T6">
                  <a:pos x="T0" y="T1"/>
                </a:cxn>
                <a:cxn ang="T7">
                  <a:pos x="T2" y="T3"/>
                </a:cxn>
                <a:cxn ang="T8">
                  <a:pos x="T4" y="T5"/>
                </a:cxn>
              </a:cxnLst>
              <a:rect l="T9" t="T10" r="T11" b="T12"/>
              <a:pathLst>
                <a:path w="2049" h="185">
                  <a:moveTo>
                    <a:pt x="2049" y="0"/>
                  </a:moveTo>
                  <a:lnTo>
                    <a:pt x="1873" y="185"/>
                  </a:lnTo>
                  <a:lnTo>
                    <a:pt x="0" y="182"/>
                  </a:lnTo>
                </a:path>
              </a:pathLst>
            </a:custGeom>
            <a:noFill/>
            <a:ln w="19050">
              <a:solidFill>
                <a:schemeClr val="bg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5" name="Freeform 62"/>
            <p:cNvSpPr/>
            <p:nvPr/>
          </p:nvSpPr>
          <p:spPr bwMode="auto">
            <a:xfrm>
              <a:off x="1558927" y="3122111"/>
              <a:ext cx="1330325" cy="174625"/>
            </a:xfrm>
            <a:custGeom>
              <a:avLst/>
              <a:gdLst>
                <a:gd name="T0" fmla="*/ 2147483647 w 2049"/>
                <a:gd name="T1" fmla="*/ 0 h 187"/>
                <a:gd name="T2" fmla="*/ 2147483647 w 2049"/>
                <a:gd name="T3" fmla="*/ 2147483647 h 187"/>
                <a:gd name="T4" fmla="*/ 0 w 2049"/>
                <a:gd name="T5" fmla="*/ 2147483647 h 187"/>
                <a:gd name="T6" fmla="*/ 0 60000 65536"/>
                <a:gd name="T7" fmla="*/ 0 60000 65536"/>
                <a:gd name="T8" fmla="*/ 0 60000 65536"/>
                <a:gd name="T9" fmla="*/ 0 w 2049"/>
                <a:gd name="T10" fmla="*/ 0 h 187"/>
                <a:gd name="T11" fmla="*/ 2049 w 2049"/>
                <a:gd name="T12" fmla="*/ 187 h 187"/>
              </a:gdLst>
              <a:ahLst/>
              <a:cxnLst>
                <a:cxn ang="T6">
                  <a:pos x="T0" y="T1"/>
                </a:cxn>
                <a:cxn ang="T7">
                  <a:pos x="T2" y="T3"/>
                </a:cxn>
                <a:cxn ang="T8">
                  <a:pos x="T4" y="T5"/>
                </a:cxn>
              </a:cxnLst>
              <a:rect l="T9" t="T10" r="T11" b="T12"/>
              <a:pathLst>
                <a:path w="2049" h="187">
                  <a:moveTo>
                    <a:pt x="2049" y="0"/>
                  </a:moveTo>
                  <a:lnTo>
                    <a:pt x="1863" y="187"/>
                  </a:lnTo>
                  <a:lnTo>
                    <a:pt x="0" y="182"/>
                  </a:lnTo>
                </a:path>
              </a:pathLst>
            </a:custGeom>
            <a:noFill/>
            <a:ln w="19050">
              <a:solidFill>
                <a:schemeClr val="bg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6" name="Freeform 63"/>
            <p:cNvSpPr/>
            <p:nvPr/>
          </p:nvSpPr>
          <p:spPr bwMode="auto">
            <a:xfrm>
              <a:off x="1557339" y="3434848"/>
              <a:ext cx="1330325" cy="169863"/>
            </a:xfrm>
            <a:custGeom>
              <a:avLst/>
              <a:gdLst>
                <a:gd name="T0" fmla="*/ 2147483647 w 2049"/>
                <a:gd name="T1" fmla="*/ 0 h 182"/>
                <a:gd name="T2" fmla="*/ 2147483647 w 2049"/>
                <a:gd name="T3" fmla="*/ 2147483647 h 182"/>
                <a:gd name="T4" fmla="*/ 0 w 2049"/>
                <a:gd name="T5" fmla="*/ 2147483647 h 182"/>
                <a:gd name="T6" fmla="*/ 0 60000 65536"/>
                <a:gd name="T7" fmla="*/ 0 60000 65536"/>
                <a:gd name="T8" fmla="*/ 0 60000 65536"/>
                <a:gd name="T9" fmla="*/ 0 w 2049"/>
                <a:gd name="T10" fmla="*/ 0 h 182"/>
                <a:gd name="T11" fmla="*/ 2049 w 2049"/>
                <a:gd name="T12" fmla="*/ 182 h 182"/>
              </a:gdLst>
              <a:ahLst/>
              <a:cxnLst>
                <a:cxn ang="T6">
                  <a:pos x="T0" y="T1"/>
                </a:cxn>
                <a:cxn ang="T7">
                  <a:pos x="T2" y="T3"/>
                </a:cxn>
                <a:cxn ang="T8">
                  <a:pos x="T4" y="T5"/>
                </a:cxn>
              </a:cxnLst>
              <a:rect l="T9" t="T10" r="T11" b="T12"/>
              <a:pathLst>
                <a:path w="2049" h="182">
                  <a:moveTo>
                    <a:pt x="2049" y="0"/>
                  </a:moveTo>
                  <a:lnTo>
                    <a:pt x="1870" y="179"/>
                  </a:lnTo>
                  <a:lnTo>
                    <a:pt x="0" y="182"/>
                  </a:lnTo>
                </a:path>
              </a:pathLst>
            </a:custGeom>
            <a:noFill/>
            <a:ln w="19050">
              <a:solidFill>
                <a:schemeClr val="bg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7" name="Text Box 22"/>
            <p:cNvSpPr txBox="1">
              <a:spLocks noChangeArrowheads="1"/>
            </p:cNvSpPr>
            <p:nvPr/>
          </p:nvSpPr>
          <p:spPr bwMode="auto">
            <a:xfrm>
              <a:off x="2027239" y="1779086"/>
              <a:ext cx="608013"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100" b="1">
                  <a:latin typeface="微软雅黑" panose="020B0503020204020204" pitchFamily="34" charset="-122"/>
                  <a:ea typeface="微软雅黑" panose="020B0503020204020204" pitchFamily="34" charset="-122"/>
                </a:rPr>
                <a:t>应用层</a:t>
              </a:r>
            </a:p>
          </p:txBody>
        </p:sp>
        <p:sp>
          <p:nvSpPr>
            <p:cNvPr id="58" name="Text Box 23"/>
            <p:cNvSpPr txBox="1">
              <a:spLocks noChangeArrowheads="1"/>
            </p:cNvSpPr>
            <p:nvPr/>
          </p:nvSpPr>
          <p:spPr bwMode="auto">
            <a:xfrm>
              <a:off x="2006602" y="2707916"/>
              <a:ext cx="608012"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100" b="1" dirty="0">
                  <a:latin typeface="微软雅黑" panose="020B0503020204020204" pitchFamily="34" charset="-122"/>
                  <a:ea typeface="微软雅黑" panose="020B0503020204020204" pitchFamily="34" charset="-122"/>
                </a:rPr>
                <a:t>运输层</a:t>
              </a:r>
            </a:p>
          </p:txBody>
        </p:sp>
        <p:sp>
          <p:nvSpPr>
            <p:cNvPr id="59" name="Text Box 24"/>
            <p:cNvSpPr txBox="1">
              <a:spLocks noChangeArrowheads="1"/>
            </p:cNvSpPr>
            <p:nvPr/>
          </p:nvSpPr>
          <p:spPr bwMode="auto">
            <a:xfrm>
              <a:off x="2014539" y="3006223"/>
              <a:ext cx="608013"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100" b="1">
                  <a:latin typeface="微软雅黑" panose="020B0503020204020204" pitchFamily="34" charset="-122"/>
                  <a:ea typeface="微软雅黑" panose="020B0503020204020204" pitchFamily="34" charset="-122"/>
                </a:rPr>
                <a:t>网络层</a:t>
              </a:r>
            </a:p>
          </p:txBody>
        </p:sp>
        <p:sp>
          <p:nvSpPr>
            <p:cNvPr id="60" name="Text Box 54"/>
            <p:cNvSpPr txBox="1">
              <a:spLocks noChangeArrowheads="1"/>
            </p:cNvSpPr>
            <p:nvPr/>
          </p:nvSpPr>
          <p:spPr bwMode="auto">
            <a:xfrm>
              <a:off x="2014539" y="2079123"/>
              <a:ext cx="608013"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100" b="1">
                  <a:latin typeface="微软雅黑" panose="020B0503020204020204" pitchFamily="34" charset="-122"/>
                  <a:ea typeface="微软雅黑" panose="020B0503020204020204" pitchFamily="34" charset="-122"/>
                </a:rPr>
                <a:t>表示层</a:t>
              </a:r>
            </a:p>
          </p:txBody>
        </p:sp>
        <p:sp>
          <p:nvSpPr>
            <p:cNvPr id="61" name="Text Box 55"/>
            <p:cNvSpPr txBox="1">
              <a:spLocks noChangeArrowheads="1"/>
            </p:cNvSpPr>
            <p:nvPr/>
          </p:nvSpPr>
          <p:spPr bwMode="auto">
            <a:xfrm>
              <a:off x="2014539" y="2391861"/>
              <a:ext cx="608013"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100" b="1">
                  <a:latin typeface="微软雅黑" panose="020B0503020204020204" pitchFamily="34" charset="-122"/>
                  <a:ea typeface="微软雅黑" panose="020B0503020204020204" pitchFamily="34" charset="-122"/>
                </a:rPr>
                <a:t>会话层</a:t>
              </a:r>
            </a:p>
          </p:txBody>
        </p:sp>
        <p:sp>
          <p:nvSpPr>
            <p:cNvPr id="62" name="Text Box 56"/>
            <p:cNvSpPr txBox="1">
              <a:spLocks noChangeArrowheads="1"/>
            </p:cNvSpPr>
            <p:nvPr/>
          </p:nvSpPr>
          <p:spPr bwMode="auto">
            <a:xfrm>
              <a:off x="1911352" y="3314198"/>
              <a:ext cx="889000"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100" b="1" dirty="0">
                  <a:solidFill>
                    <a:srgbClr val="C00000"/>
                  </a:solidFill>
                  <a:latin typeface="微软雅黑" panose="020B0503020204020204" pitchFamily="34" charset="-122"/>
                  <a:ea typeface="微软雅黑" panose="020B0503020204020204" pitchFamily="34" charset="-122"/>
                </a:rPr>
                <a:t>数据链路层</a:t>
              </a:r>
            </a:p>
          </p:txBody>
        </p:sp>
        <p:sp>
          <p:nvSpPr>
            <p:cNvPr id="63" name="Text Box 57"/>
            <p:cNvSpPr txBox="1">
              <a:spLocks noChangeArrowheads="1"/>
            </p:cNvSpPr>
            <p:nvPr/>
          </p:nvSpPr>
          <p:spPr bwMode="auto">
            <a:xfrm>
              <a:off x="2014539" y="3638048"/>
              <a:ext cx="608013"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100" b="1">
                  <a:latin typeface="微软雅黑" panose="020B0503020204020204" pitchFamily="34" charset="-122"/>
                  <a:ea typeface="微软雅黑" panose="020B0503020204020204" pitchFamily="34" charset="-122"/>
                </a:rPr>
                <a:t>物理层</a:t>
              </a:r>
            </a:p>
          </p:txBody>
        </p:sp>
        <p:sp>
          <p:nvSpPr>
            <p:cNvPr id="64" name="Text Box 43"/>
            <p:cNvSpPr txBox="1">
              <a:spLocks noChangeArrowheads="1"/>
            </p:cNvSpPr>
            <p:nvPr/>
          </p:nvSpPr>
          <p:spPr bwMode="auto">
            <a:xfrm>
              <a:off x="1622427" y="1683083"/>
              <a:ext cx="271462" cy="2297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85000"/>
                </a:lnSpc>
              </a:pPr>
              <a:r>
                <a:rPr kumimoji="1" lang="en-US" altLang="zh-CN" sz="1100" b="1" dirty="0">
                  <a:latin typeface="微软雅黑" panose="020B0503020204020204" pitchFamily="34" charset="-122"/>
                  <a:ea typeface="微软雅黑" panose="020B0503020204020204" pitchFamily="34" charset="-122"/>
                </a:rPr>
                <a:t>7</a:t>
              </a:r>
            </a:p>
            <a:p>
              <a:pPr>
                <a:lnSpc>
                  <a:spcPct val="185000"/>
                </a:lnSpc>
              </a:pPr>
              <a:r>
                <a:rPr kumimoji="1" lang="en-US" altLang="zh-CN" sz="1100" b="1" dirty="0">
                  <a:latin typeface="微软雅黑" panose="020B0503020204020204" pitchFamily="34" charset="-122"/>
                  <a:ea typeface="微软雅黑" panose="020B0503020204020204" pitchFamily="34" charset="-122"/>
                </a:rPr>
                <a:t>6</a:t>
              </a:r>
            </a:p>
            <a:p>
              <a:pPr>
                <a:lnSpc>
                  <a:spcPct val="185000"/>
                </a:lnSpc>
              </a:pPr>
              <a:r>
                <a:rPr kumimoji="1" lang="en-US" altLang="zh-CN" sz="1100" b="1" dirty="0">
                  <a:latin typeface="微软雅黑" panose="020B0503020204020204" pitchFamily="34" charset="-122"/>
                  <a:ea typeface="微软雅黑" panose="020B0503020204020204" pitchFamily="34" charset="-122"/>
                </a:rPr>
                <a:t>5</a:t>
              </a:r>
            </a:p>
            <a:p>
              <a:pPr>
                <a:lnSpc>
                  <a:spcPct val="185000"/>
                </a:lnSpc>
              </a:pPr>
              <a:r>
                <a:rPr kumimoji="1" lang="en-US" altLang="zh-CN" sz="1100" b="1" dirty="0">
                  <a:latin typeface="微软雅黑" panose="020B0503020204020204" pitchFamily="34" charset="-122"/>
                  <a:ea typeface="微软雅黑" panose="020B0503020204020204" pitchFamily="34" charset="-122"/>
                </a:rPr>
                <a:t>4</a:t>
              </a:r>
            </a:p>
            <a:p>
              <a:pPr>
                <a:lnSpc>
                  <a:spcPct val="185000"/>
                </a:lnSpc>
              </a:pPr>
              <a:r>
                <a:rPr kumimoji="1" lang="en-US" altLang="zh-CN" sz="1100" b="1" dirty="0">
                  <a:latin typeface="微软雅黑" panose="020B0503020204020204" pitchFamily="34" charset="-122"/>
                  <a:ea typeface="微软雅黑" panose="020B0503020204020204" pitchFamily="34" charset="-122"/>
                </a:rPr>
                <a:t>3</a:t>
              </a:r>
            </a:p>
            <a:p>
              <a:pPr>
                <a:lnSpc>
                  <a:spcPct val="185000"/>
                </a:lnSpc>
              </a:pPr>
              <a:r>
                <a:rPr kumimoji="1" lang="en-US" altLang="zh-CN" sz="1100" b="1" dirty="0">
                  <a:latin typeface="微软雅黑" panose="020B0503020204020204" pitchFamily="34" charset="-122"/>
                  <a:ea typeface="微软雅黑" panose="020B0503020204020204" pitchFamily="34" charset="-122"/>
                </a:rPr>
                <a:t>2</a:t>
              </a:r>
            </a:p>
            <a:p>
              <a:pPr>
                <a:lnSpc>
                  <a:spcPct val="185000"/>
                </a:lnSpc>
              </a:pPr>
              <a:r>
                <a:rPr kumimoji="1" lang="en-US" altLang="zh-CN" sz="1100" b="1" dirty="0">
                  <a:latin typeface="微软雅黑" panose="020B0503020204020204" pitchFamily="34" charset="-122"/>
                  <a:ea typeface="微软雅黑" panose="020B0503020204020204" pitchFamily="34" charset="-122"/>
                </a:rPr>
                <a:t>1</a:t>
              </a:r>
            </a:p>
          </p:txBody>
        </p:sp>
      </p:grpSp>
      <p:sp>
        <p:nvSpPr>
          <p:cNvPr id="65" name="Text Box 13"/>
          <p:cNvSpPr txBox="1">
            <a:spLocks noChangeArrowheads="1"/>
          </p:cNvSpPr>
          <p:nvPr/>
        </p:nvSpPr>
        <p:spPr bwMode="auto">
          <a:xfrm>
            <a:off x="1156623" y="1157657"/>
            <a:ext cx="216918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en-US" altLang="zh-CN" sz="1400" b="1" dirty="0">
                <a:solidFill>
                  <a:srgbClr val="000099"/>
                </a:solidFill>
                <a:latin typeface="微软雅黑" panose="020B0503020204020204" pitchFamily="34" charset="-122"/>
                <a:ea typeface="微软雅黑" panose="020B0503020204020204" pitchFamily="34" charset="-122"/>
              </a:rPr>
              <a:t>OSI </a:t>
            </a:r>
            <a:r>
              <a:rPr kumimoji="1" lang="zh-CN" altLang="en-US" sz="1400" b="1" dirty="0">
                <a:solidFill>
                  <a:srgbClr val="000099"/>
                </a:solidFill>
                <a:latin typeface="微软雅黑" panose="020B0503020204020204" pitchFamily="34" charset="-122"/>
                <a:ea typeface="微软雅黑" panose="020B0503020204020204" pitchFamily="34" charset="-122"/>
              </a:rPr>
              <a:t>的七层协议体系结构</a:t>
            </a:r>
          </a:p>
        </p:txBody>
      </p:sp>
      <p:sp>
        <p:nvSpPr>
          <p:cNvPr id="66" name="Text Box 12"/>
          <p:cNvSpPr txBox="1">
            <a:spLocks noChangeArrowheads="1"/>
          </p:cNvSpPr>
          <p:nvPr/>
        </p:nvSpPr>
        <p:spPr bwMode="auto">
          <a:xfrm>
            <a:off x="3432593" y="1146544"/>
            <a:ext cx="246195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en-US" altLang="zh-CN" sz="1400" b="1" dirty="0">
                <a:latin typeface="微软雅黑" panose="020B0503020204020204" pitchFamily="34" charset="-122"/>
                <a:ea typeface="微软雅黑" panose="020B0503020204020204" pitchFamily="34" charset="-122"/>
              </a:rPr>
              <a:t>TCP/IP </a:t>
            </a:r>
            <a:r>
              <a:rPr kumimoji="1" lang="zh-CN" altLang="en-US" sz="1400" b="1" dirty="0">
                <a:latin typeface="微软雅黑" panose="020B0503020204020204" pitchFamily="34" charset="-122"/>
                <a:ea typeface="微软雅黑" panose="020B0503020204020204" pitchFamily="34" charset="-122"/>
              </a:rPr>
              <a:t>的四层协议体系结构</a:t>
            </a:r>
          </a:p>
        </p:txBody>
      </p:sp>
      <p:sp>
        <p:nvSpPr>
          <p:cNvPr id="67" name="Text Box 95"/>
          <p:cNvSpPr txBox="1">
            <a:spLocks noChangeArrowheads="1"/>
          </p:cNvSpPr>
          <p:nvPr/>
        </p:nvSpPr>
        <p:spPr bwMode="auto">
          <a:xfrm>
            <a:off x="1993066" y="3796082"/>
            <a:ext cx="392112"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en-US" altLang="zh-CN" sz="1200" b="1" dirty="0">
                <a:latin typeface="微软雅黑" panose="020B0503020204020204" pitchFamily="34" charset="-122"/>
                <a:ea typeface="微软雅黑" panose="020B0503020204020204" pitchFamily="34" charset="-122"/>
              </a:rPr>
              <a:t>(a)</a:t>
            </a:r>
          </a:p>
        </p:txBody>
      </p:sp>
      <p:sp>
        <p:nvSpPr>
          <p:cNvPr id="68" name="Text Box 96"/>
          <p:cNvSpPr txBox="1">
            <a:spLocks noChangeArrowheads="1"/>
          </p:cNvSpPr>
          <p:nvPr/>
        </p:nvSpPr>
        <p:spPr bwMode="auto">
          <a:xfrm>
            <a:off x="4328191" y="3796082"/>
            <a:ext cx="40481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en-US" altLang="zh-CN" sz="1200" b="1" dirty="0">
                <a:latin typeface="微软雅黑" panose="020B0503020204020204" pitchFamily="34" charset="-122"/>
                <a:ea typeface="微软雅黑" panose="020B0503020204020204" pitchFamily="34" charset="-122"/>
              </a:rPr>
              <a:t>(b)</a:t>
            </a:r>
          </a:p>
        </p:txBody>
      </p:sp>
      <p:sp>
        <p:nvSpPr>
          <p:cNvPr id="69" name="Text Box 97"/>
          <p:cNvSpPr txBox="1">
            <a:spLocks noChangeArrowheads="1"/>
          </p:cNvSpPr>
          <p:nvPr/>
        </p:nvSpPr>
        <p:spPr bwMode="auto">
          <a:xfrm>
            <a:off x="6655970" y="3804103"/>
            <a:ext cx="3841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en-US" altLang="zh-CN" sz="1200" b="1">
                <a:latin typeface="微软雅黑" panose="020B0503020204020204" pitchFamily="34" charset="-122"/>
                <a:ea typeface="微软雅黑" panose="020B0503020204020204" pitchFamily="34" charset="-122"/>
              </a:rPr>
              <a:t>(c)</a:t>
            </a:r>
          </a:p>
        </p:txBody>
      </p:sp>
      <p:sp>
        <p:nvSpPr>
          <p:cNvPr id="70" name="Text Box 113"/>
          <p:cNvSpPr txBox="1">
            <a:spLocks noChangeArrowheads="1"/>
          </p:cNvSpPr>
          <p:nvPr/>
        </p:nvSpPr>
        <p:spPr bwMode="auto">
          <a:xfrm>
            <a:off x="5946357" y="1141782"/>
            <a:ext cx="18002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fontAlgn="auto" hangingPunct="1">
              <a:spcBef>
                <a:spcPts val="0"/>
              </a:spcBef>
              <a:spcAft>
                <a:spcPts val="0"/>
              </a:spcAft>
              <a:defRPr/>
            </a:pPr>
            <a:r>
              <a:rPr lang="zh-CN" altLang="en-US" sz="1400" b="1" dirty="0">
                <a:solidFill>
                  <a:srgbClr val="C00000"/>
                </a:solidFill>
                <a:latin typeface="微软雅黑" panose="020B0503020204020204" pitchFamily="34" charset="-122"/>
                <a:ea typeface="微软雅黑" panose="020B0503020204020204" pitchFamily="34" charset="-122"/>
              </a:rPr>
              <a:t>五层协议的体系结构</a:t>
            </a:r>
          </a:p>
        </p:txBody>
      </p:sp>
      <p:grpSp>
        <p:nvGrpSpPr>
          <p:cNvPr id="71" name="组合 70"/>
          <p:cNvGrpSpPr/>
          <p:nvPr/>
        </p:nvGrpSpPr>
        <p:grpSpPr>
          <a:xfrm>
            <a:off x="3578724" y="1462457"/>
            <a:ext cx="1974894" cy="2338387"/>
            <a:chOff x="3578724" y="1591761"/>
            <a:chExt cx="1974894" cy="2338387"/>
          </a:xfrm>
        </p:grpSpPr>
        <p:sp>
          <p:nvSpPr>
            <p:cNvPr id="72" name="AutoShape 66"/>
            <p:cNvSpPr>
              <a:spLocks noChangeArrowheads="1"/>
            </p:cNvSpPr>
            <p:nvPr/>
          </p:nvSpPr>
          <p:spPr bwMode="auto">
            <a:xfrm>
              <a:off x="3647070" y="1591761"/>
              <a:ext cx="1889125" cy="2338387"/>
            </a:xfrm>
            <a:prstGeom prst="cube">
              <a:avLst>
                <a:gd name="adj" fmla="val 9144"/>
              </a:avLst>
            </a:prstGeom>
            <a:solidFill>
              <a:srgbClr val="7CE07C"/>
            </a:solidFill>
            <a:ln w="19050">
              <a:solidFill>
                <a:schemeClr val="bg1"/>
              </a:solidFill>
              <a:miter lim="800000"/>
            </a:ln>
          </p:spPr>
          <p:txBody>
            <a:bodyPr wrap="none" anchor="ctr"/>
            <a:lstStyle/>
            <a:p>
              <a:endParaRPr lang="zh-CN" altLang="en-US" sz="1200" b="1">
                <a:solidFill>
                  <a:srgbClr val="1956B9"/>
                </a:solidFill>
                <a:latin typeface="微软雅黑" panose="020B0503020204020204" pitchFamily="34" charset="-122"/>
                <a:ea typeface="微软雅黑" panose="020B0503020204020204" pitchFamily="34" charset="-122"/>
              </a:endParaRPr>
            </a:p>
          </p:txBody>
        </p:sp>
        <p:sp>
          <p:nvSpPr>
            <p:cNvPr id="73" name="Freeform 69"/>
            <p:cNvSpPr/>
            <p:nvPr/>
          </p:nvSpPr>
          <p:spPr bwMode="auto">
            <a:xfrm>
              <a:off x="3642309" y="2488698"/>
              <a:ext cx="1911309" cy="200366"/>
            </a:xfrm>
            <a:custGeom>
              <a:avLst/>
              <a:gdLst>
                <a:gd name="T0" fmla="*/ 2147483647 w 1684"/>
                <a:gd name="T1" fmla="*/ 0 h 176"/>
                <a:gd name="T2" fmla="*/ 2147483647 w 1684"/>
                <a:gd name="T3" fmla="*/ 2147483647 h 176"/>
                <a:gd name="T4" fmla="*/ 0 w 1684"/>
                <a:gd name="T5" fmla="*/ 2147483647 h 176"/>
                <a:gd name="T6" fmla="*/ 0 60000 65536"/>
                <a:gd name="T7" fmla="*/ 0 60000 65536"/>
                <a:gd name="T8" fmla="*/ 0 60000 65536"/>
                <a:gd name="T9" fmla="*/ 0 w 1684"/>
                <a:gd name="T10" fmla="*/ 0 h 176"/>
                <a:gd name="T11" fmla="*/ 1684 w 1684"/>
                <a:gd name="T12" fmla="*/ 176 h 176"/>
              </a:gdLst>
              <a:ahLst/>
              <a:cxnLst>
                <a:cxn ang="T6">
                  <a:pos x="T0" y="T1"/>
                </a:cxn>
                <a:cxn ang="T7">
                  <a:pos x="T2" y="T3"/>
                </a:cxn>
                <a:cxn ang="T8">
                  <a:pos x="T4" y="T5"/>
                </a:cxn>
              </a:cxnLst>
              <a:rect l="T9" t="T10" r="T11" b="T12"/>
              <a:pathLst>
                <a:path w="1684" h="176">
                  <a:moveTo>
                    <a:pt x="1684" y="0"/>
                  </a:moveTo>
                  <a:lnTo>
                    <a:pt x="1528" y="172"/>
                  </a:lnTo>
                  <a:lnTo>
                    <a:pt x="0" y="176"/>
                  </a:lnTo>
                </a:path>
              </a:pathLst>
            </a:custGeom>
            <a:noFill/>
            <a:ln w="19050">
              <a:solidFill>
                <a:schemeClr val="bg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74" name="Freeform 70"/>
            <p:cNvSpPr/>
            <p:nvPr/>
          </p:nvSpPr>
          <p:spPr bwMode="auto">
            <a:xfrm>
              <a:off x="3642309" y="2790240"/>
              <a:ext cx="1907824" cy="212561"/>
            </a:xfrm>
            <a:custGeom>
              <a:avLst/>
              <a:gdLst>
                <a:gd name="T0" fmla="*/ 2147483647 w 1679"/>
                <a:gd name="T1" fmla="*/ 0 h 186"/>
                <a:gd name="T2" fmla="*/ 2147483647 w 1679"/>
                <a:gd name="T3" fmla="*/ 2147483647 h 186"/>
                <a:gd name="T4" fmla="*/ 0 w 1679"/>
                <a:gd name="T5" fmla="*/ 2147483647 h 186"/>
                <a:gd name="T6" fmla="*/ 0 60000 65536"/>
                <a:gd name="T7" fmla="*/ 0 60000 65536"/>
                <a:gd name="T8" fmla="*/ 0 60000 65536"/>
                <a:gd name="T9" fmla="*/ 0 w 1679"/>
                <a:gd name="T10" fmla="*/ 0 h 186"/>
                <a:gd name="T11" fmla="*/ 1679 w 1679"/>
                <a:gd name="T12" fmla="*/ 186 h 186"/>
              </a:gdLst>
              <a:ahLst/>
              <a:cxnLst>
                <a:cxn ang="T6">
                  <a:pos x="T0" y="T1"/>
                </a:cxn>
                <a:cxn ang="T7">
                  <a:pos x="T2" y="T3"/>
                </a:cxn>
                <a:cxn ang="T8">
                  <a:pos x="T4" y="T5"/>
                </a:cxn>
              </a:cxnLst>
              <a:rect l="T9" t="T10" r="T11" b="T12"/>
              <a:pathLst>
                <a:path w="1679" h="186">
                  <a:moveTo>
                    <a:pt x="1679" y="0"/>
                  </a:moveTo>
                  <a:lnTo>
                    <a:pt x="1525" y="186"/>
                  </a:lnTo>
                  <a:lnTo>
                    <a:pt x="0" y="183"/>
                  </a:lnTo>
                </a:path>
              </a:pathLst>
            </a:custGeom>
            <a:noFill/>
            <a:ln w="19050">
              <a:solidFill>
                <a:schemeClr val="bg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75" name="Freeform 71"/>
            <p:cNvSpPr/>
            <p:nvPr/>
          </p:nvSpPr>
          <p:spPr bwMode="auto">
            <a:xfrm>
              <a:off x="3642309" y="3122027"/>
              <a:ext cx="1893886" cy="184684"/>
            </a:xfrm>
            <a:custGeom>
              <a:avLst/>
              <a:gdLst>
                <a:gd name="T0" fmla="*/ 2147483647 w 1668"/>
                <a:gd name="T1" fmla="*/ 0 h 162"/>
                <a:gd name="T2" fmla="*/ 2147483647 w 1668"/>
                <a:gd name="T3" fmla="*/ 2147483647 h 162"/>
                <a:gd name="T4" fmla="*/ 0 w 1668"/>
                <a:gd name="T5" fmla="*/ 2147483647 h 162"/>
                <a:gd name="T6" fmla="*/ 0 60000 65536"/>
                <a:gd name="T7" fmla="*/ 0 60000 65536"/>
                <a:gd name="T8" fmla="*/ 0 60000 65536"/>
                <a:gd name="T9" fmla="*/ 0 w 1668"/>
                <a:gd name="T10" fmla="*/ 0 h 162"/>
                <a:gd name="T11" fmla="*/ 1668 w 1668"/>
                <a:gd name="T12" fmla="*/ 162 h 162"/>
              </a:gdLst>
              <a:ahLst/>
              <a:cxnLst>
                <a:cxn ang="T6">
                  <a:pos x="T0" y="T1"/>
                </a:cxn>
                <a:cxn ang="T7">
                  <a:pos x="T2" y="T3"/>
                </a:cxn>
                <a:cxn ang="T8">
                  <a:pos x="T4" y="T5"/>
                </a:cxn>
              </a:cxnLst>
              <a:rect l="T9" t="T10" r="T11" b="T12"/>
              <a:pathLst>
                <a:path w="1668" h="162">
                  <a:moveTo>
                    <a:pt x="1668" y="0"/>
                  </a:moveTo>
                  <a:lnTo>
                    <a:pt x="1527" y="160"/>
                  </a:lnTo>
                  <a:lnTo>
                    <a:pt x="0" y="162"/>
                  </a:lnTo>
                </a:path>
              </a:pathLst>
            </a:custGeom>
            <a:noFill/>
            <a:ln w="19050">
              <a:solidFill>
                <a:schemeClr val="bg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76" name="Text Box 73"/>
            <p:cNvSpPr txBox="1">
              <a:spLocks noChangeArrowheads="1"/>
            </p:cNvSpPr>
            <p:nvPr/>
          </p:nvSpPr>
          <p:spPr bwMode="auto">
            <a:xfrm>
              <a:off x="3647071" y="1844173"/>
              <a:ext cx="1687178"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en-US" altLang="zh-CN" sz="1100" b="1" dirty="0">
                  <a:latin typeface="微软雅黑" panose="020B0503020204020204" pitchFamily="34" charset="-122"/>
                  <a:ea typeface="微软雅黑" panose="020B0503020204020204" pitchFamily="34" charset="-122"/>
                </a:rPr>
                <a:t>4    </a:t>
              </a:r>
              <a:r>
                <a:rPr kumimoji="1" lang="zh-CN" altLang="en-US" sz="1100" b="1" dirty="0">
                  <a:latin typeface="微软雅黑" panose="020B0503020204020204" pitchFamily="34" charset="-122"/>
                  <a:ea typeface="微软雅黑" panose="020B0503020204020204" pitchFamily="34" charset="-122"/>
                </a:rPr>
                <a:t>应用层</a:t>
              </a:r>
            </a:p>
          </p:txBody>
        </p:sp>
        <p:sp>
          <p:nvSpPr>
            <p:cNvPr id="77" name="Text Box 15"/>
            <p:cNvSpPr txBox="1">
              <a:spLocks noChangeArrowheads="1"/>
            </p:cNvSpPr>
            <p:nvPr/>
          </p:nvSpPr>
          <p:spPr bwMode="auto">
            <a:xfrm>
              <a:off x="3642308" y="3374523"/>
              <a:ext cx="163512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en-US" altLang="zh-CN" sz="1100" b="1" dirty="0">
                  <a:latin typeface="微软雅黑" panose="020B0503020204020204" pitchFamily="34" charset="-122"/>
                  <a:ea typeface="微软雅黑" panose="020B0503020204020204" pitchFamily="34" charset="-122"/>
                </a:rPr>
                <a:t>1    </a:t>
              </a:r>
              <a:r>
                <a:rPr kumimoji="1" lang="zh-CN" altLang="en-US" sz="1100" b="1" dirty="0">
                  <a:latin typeface="微软雅黑" panose="020B0503020204020204" pitchFamily="34" charset="-122"/>
                  <a:ea typeface="微软雅黑" panose="020B0503020204020204" pitchFamily="34" charset="-122"/>
                </a:rPr>
                <a:t>网络接口层</a:t>
              </a:r>
            </a:p>
          </p:txBody>
        </p:sp>
        <p:sp>
          <p:nvSpPr>
            <p:cNvPr id="78" name="Text Box 9"/>
            <p:cNvSpPr txBox="1">
              <a:spLocks noChangeArrowheads="1"/>
            </p:cNvSpPr>
            <p:nvPr/>
          </p:nvSpPr>
          <p:spPr bwMode="auto">
            <a:xfrm>
              <a:off x="3642309" y="3009398"/>
              <a:ext cx="169194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en-US" altLang="zh-CN" sz="1100" b="1" dirty="0">
                  <a:latin typeface="微软雅黑" panose="020B0503020204020204" pitchFamily="34" charset="-122"/>
                  <a:ea typeface="微软雅黑" panose="020B0503020204020204" pitchFamily="34" charset="-122"/>
                </a:rPr>
                <a:t>2    </a:t>
              </a:r>
              <a:r>
                <a:rPr kumimoji="1" lang="zh-CN" altLang="en-US" sz="1100" b="1" dirty="0">
                  <a:latin typeface="微软雅黑" panose="020B0503020204020204" pitchFamily="34" charset="-122"/>
                  <a:ea typeface="微软雅黑" panose="020B0503020204020204" pitchFamily="34" charset="-122"/>
                </a:rPr>
                <a:t>网际层 </a:t>
              </a:r>
              <a:r>
                <a:rPr kumimoji="1" lang="en-US" altLang="zh-CN" sz="1100" b="1" dirty="0">
                  <a:latin typeface="微软雅黑" panose="020B0503020204020204" pitchFamily="34" charset="-122"/>
                  <a:ea typeface="微软雅黑" panose="020B0503020204020204" pitchFamily="34" charset="-122"/>
                </a:rPr>
                <a:t>IP</a:t>
              </a:r>
            </a:p>
          </p:txBody>
        </p:sp>
        <p:sp>
          <p:nvSpPr>
            <p:cNvPr id="79" name="Text Box 16"/>
            <p:cNvSpPr txBox="1">
              <a:spLocks noChangeArrowheads="1"/>
            </p:cNvSpPr>
            <p:nvPr/>
          </p:nvSpPr>
          <p:spPr bwMode="auto">
            <a:xfrm>
              <a:off x="3660606" y="2104523"/>
              <a:ext cx="1697038"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kumimoji="1" lang="en-US" altLang="zh-CN" sz="1100" b="1" dirty="0">
                  <a:latin typeface="微软雅黑" panose="020B0503020204020204" pitchFamily="34" charset="-122"/>
                  <a:ea typeface="微软雅黑" panose="020B0503020204020204" pitchFamily="34" charset="-122"/>
                </a:rPr>
                <a:t>(</a:t>
              </a:r>
              <a:r>
                <a:rPr kumimoji="1" lang="zh-CN" altLang="en-US" sz="1100" b="1" dirty="0">
                  <a:latin typeface="微软雅黑" panose="020B0503020204020204" pitchFamily="34" charset="-122"/>
                  <a:ea typeface="微软雅黑" panose="020B0503020204020204" pitchFamily="34" charset="-122"/>
                </a:rPr>
                <a:t>各种应用层协议，如</a:t>
              </a:r>
            </a:p>
            <a:p>
              <a:pPr algn="ctr"/>
              <a:r>
                <a:rPr kumimoji="1" lang="en-US" altLang="zh-CN" sz="1100" b="1" dirty="0">
                  <a:latin typeface="微软雅黑" panose="020B0503020204020204" pitchFamily="34" charset="-122"/>
                  <a:ea typeface="微软雅黑" panose="020B0503020204020204" pitchFamily="34" charset="-122"/>
                </a:rPr>
                <a:t>DNS, HTTP, SMTP </a:t>
              </a:r>
              <a:r>
                <a:rPr kumimoji="1" lang="zh-CN" altLang="zh-CN" sz="1100" b="1" dirty="0">
                  <a:latin typeface="微软雅黑" panose="020B0503020204020204" pitchFamily="34" charset="-122"/>
                  <a:ea typeface="微软雅黑" panose="020B0503020204020204" pitchFamily="34" charset="-122"/>
                </a:rPr>
                <a:t>等</a:t>
              </a:r>
              <a:r>
                <a:rPr kumimoji="1" lang="en-US" altLang="zh-CN" sz="1100" b="1" dirty="0">
                  <a:latin typeface="微软雅黑" panose="020B0503020204020204" pitchFamily="34" charset="-122"/>
                  <a:ea typeface="微软雅黑" panose="020B0503020204020204" pitchFamily="34" charset="-122"/>
                </a:rPr>
                <a:t>)</a:t>
              </a:r>
            </a:p>
          </p:txBody>
        </p:sp>
        <p:sp>
          <p:nvSpPr>
            <p:cNvPr id="80" name="Text Box 41"/>
            <p:cNvSpPr txBox="1">
              <a:spLocks noChangeArrowheads="1"/>
            </p:cNvSpPr>
            <p:nvPr/>
          </p:nvSpPr>
          <p:spPr bwMode="auto">
            <a:xfrm>
              <a:off x="3631348" y="2709361"/>
              <a:ext cx="178446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a:r>
                <a:rPr kumimoji="1" lang="en-US" altLang="zh-CN" sz="1100" b="1" dirty="0">
                  <a:latin typeface="微软雅黑" panose="020B0503020204020204" pitchFamily="34" charset="-122"/>
                  <a:ea typeface="微软雅黑" panose="020B0503020204020204" pitchFamily="34" charset="-122"/>
                </a:rPr>
                <a:t>3   </a:t>
              </a:r>
              <a:r>
                <a:rPr kumimoji="1" lang="zh-CN" altLang="en-US" sz="1100" b="1" dirty="0">
                  <a:latin typeface="微软雅黑" panose="020B0503020204020204" pitchFamily="34" charset="-122"/>
                  <a:ea typeface="微软雅黑" panose="020B0503020204020204" pitchFamily="34" charset="-122"/>
                </a:rPr>
                <a:t>运输层 </a:t>
              </a:r>
              <a:r>
                <a:rPr kumimoji="1" lang="en-US" altLang="zh-CN" sz="1100" b="1" dirty="0">
                  <a:latin typeface="微软雅黑" panose="020B0503020204020204" pitchFamily="34" charset="-122"/>
                  <a:ea typeface="微软雅黑" panose="020B0503020204020204" pitchFamily="34" charset="-122"/>
                </a:rPr>
                <a:t>(TCP </a:t>
              </a:r>
              <a:r>
                <a:rPr kumimoji="1" lang="zh-CN" altLang="en-US" sz="1100" b="1" dirty="0">
                  <a:latin typeface="微软雅黑" panose="020B0503020204020204" pitchFamily="34" charset="-122"/>
                  <a:ea typeface="微软雅黑" panose="020B0503020204020204" pitchFamily="34" charset="-122"/>
                </a:rPr>
                <a:t>或 </a:t>
              </a:r>
              <a:r>
                <a:rPr kumimoji="1" lang="en-US" altLang="zh-CN" sz="1100" b="1" dirty="0">
                  <a:latin typeface="微软雅黑" panose="020B0503020204020204" pitchFamily="34" charset="-122"/>
                  <a:ea typeface="微软雅黑" panose="020B0503020204020204" pitchFamily="34" charset="-122"/>
                </a:rPr>
                <a:t>UDP)</a:t>
              </a:r>
            </a:p>
          </p:txBody>
        </p:sp>
        <p:sp>
          <p:nvSpPr>
            <p:cNvPr id="81" name="Text Box 15"/>
            <p:cNvSpPr txBox="1">
              <a:spLocks noChangeArrowheads="1"/>
            </p:cNvSpPr>
            <p:nvPr/>
          </p:nvSpPr>
          <p:spPr bwMode="auto">
            <a:xfrm>
              <a:off x="3578724" y="3609473"/>
              <a:ext cx="1878012"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100" b="1" dirty="0">
                  <a:latin typeface="微软雅黑" panose="020B0503020204020204" pitchFamily="34" charset="-122"/>
                  <a:ea typeface="微软雅黑" panose="020B0503020204020204" pitchFamily="34" charset="-122"/>
                </a:rPr>
                <a:t>（这一层并没有具体内容）</a:t>
              </a:r>
            </a:p>
          </p:txBody>
        </p:sp>
      </p:grpSp>
      <p:cxnSp>
        <p:nvCxnSpPr>
          <p:cNvPr id="82" name="直接连接符 81"/>
          <p:cNvCxnSpPr/>
          <p:nvPr/>
        </p:nvCxnSpPr>
        <p:spPr>
          <a:xfrm>
            <a:off x="5334249" y="3164424"/>
            <a:ext cx="939718" cy="0"/>
          </a:xfrm>
          <a:prstGeom prst="line">
            <a:avLst/>
          </a:prstGeom>
          <a:ln w="19050">
            <a:solidFill>
              <a:srgbClr val="000066"/>
            </a:solidFill>
            <a:prstDash val="sysDot"/>
          </a:ln>
        </p:spPr>
        <p:style>
          <a:lnRef idx="1">
            <a:schemeClr val="dk1"/>
          </a:lnRef>
          <a:fillRef idx="0">
            <a:schemeClr val="dk1"/>
          </a:fillRef>
          <a:effectRef idx="0">
            <a:schemeClr val="dk1"/>
          </a:effectRef>
          <a:fontRef idx="minor">
            <a:schemeClr val="tx1"/>
          </a:fontRef>
        </p:style>
      </p:cxnSp>
      <p:cxnSp>
        <p:nvCxnSpPr>
          <p:cNvPr id="83" name="直接连接符 82"/>
          <p:cNvCxnSpPr/>
          <p:nvPr/>
        </p:nvCxnSpPr>
        <p:spPr>
          <a:xfrm>
            <a:off x="5334249" y="3793157"/>
            <a:ext cx="939718" cy="0"/>
          </a:xfrm>
          <a:prstGeom prst="line">
            <a:avLst/>
          </a:prstGeom>
          <a:ln w="19050">
            <a:solidFill>
              <a:srgbClr val="000066"/>
            </a:solidFill>
            <a:prstDash val="sysDot"/>
          </a:ln>
        </p:spPr>
        <p:style>
          <a:lnRef idx="1">
            <a:schemeClr val="dk1"/>
          </a:lnRef>
          <a:fillRef idx="0">
            <a:schemeClr val="dk1"/>
          </a:fillRef>
          <a:effectRef idx="0">
            <a:schemeClr val="dk1"/>
          </a:effectRef>
          <a:fontRef idx="minor">
            <a:schemeClr val="tx1"/>
          </a:fontRef>
        </p:style>
      </p:cxnSp>
      <p:grpSp>
        <p:nvGrpSpPr>
          <p:cNvPr id="84" name="组合 83"/>
          <p:cNvGrpSpPr/>
          <p:nvPr/>
        </p:nvGrpSpPr>
        <p:grpSpPr>
          <a:xfrm>
            <a:off x="6217820" y="1494290"/>
            <a:ext cx="1341437" cy="2350069"/>
            <a:chOff x="6217820" y="1623594"/>
            <a:chExt cx="1341437" cy="2350069"/>
          </a:xfrm>
        </p:grpSpPr>
        <p:sp>
          <p:nvSpPr>
            <p:cNvPr id="85" name="AutoShape 98"/>
            <p:cNvSpPr>
              <a:spLocks noChangeArrowheads="1"/>
            </p:cNvSpPr>
            <p:nvPr/>
          </p:nvSpPr>
          <p:spPr bwMode="auto">
            <a:xfrm>
              <a:off x="6220995" y="1623594"/>
              <a:ext cx="1338262" cy="2300288"/>
            </a:xfrm>
            <a:prstGeom prst="cube">
              <a:avLst>
                <a:gd name="adj" fmla="val 9144"/>
              </a:avLst>
            </a:prstGeom>
            <a:solidFill>
              <a:srgbClr val="0099FF"/>
            </a:solidFill>
            <a:ln w="19050">
              <a:solidFill>
                <a:srgbClr val="000066"/>
              </a:solidFill>
              <a:miter lim="800000"/>
            </a:ln>
          </p:spPr>
          <p:txBody>
            <a:bodyPr wrap="none" anchor="ctr"/>
            <a:lstStyle/>
            <a:p>
              <a:endParaRPr lang="zh-CN" altLang="en-US" sz="1200" b="1">
                <a:solidFill>
                  <a:schemeClr val="bg1"/>
                </a:solidFill>
                <a:latin typeface="微软雅黑" panose="020B0503020204020204" pitchFamily="34" charset="-122"/>
                <a:ea typeface="微软雅黑" panose="020B0503020204020204" pitchFamily="34" charset="-122"/>
              </a:endParaRPr>
            </a:p>
          </p:txBody>
        </p:sp>
        <p:sp>
          <p:nvSpPr>
            <p:cNvPr id="86" name="Freeform 101"/>
            <p:cNvSpPr/>
            <p:nvPr/>
          </p:nvSpPr>
          <p:spPr bwMode="auto">
            <a:xfrm>
              <a:off x="6220995" y="2496719"/>
              <a:ext cx="1328737" cy="169863"/>
            </a:xfrm>
            <a:custGeom>
              <a:avLst/>
              <a:gdLst>
                <a:gd name="T0" fmla="*/ 2147483647 w 2049"/>
                <a:gd name="T1" fmla="*/ 0 h 182"/>
                <a:gd name="T2" fmla="*/ 2147483647 w 2049"/>
                <a:gd name="T3" fmla="*/ 2147483647 h 182"/>
                <a:gd name="T4" fmla="*/ 0 w 2049"/>
                <a:gd name="T5" fmla="*/ 2147483647 h 182"/>
                <a:gd name="T6" fmla="*/ 0 60000 65536"/>
                <a:gd name="T7" fmla="*/ 0 60000 65536"/>
                <a:gd name="T8" fmla="*/ 0 60000 65536"/>
                <a:gd name="T9" fmla="*/ 0 w 2049"/>
                <a:gd name="T10" fmla="*/ 0 h 182"/>
                <a:gd name="T11" fmla="*/ 2049 w 2049"/>
                <a:gd name="T12" fmla="*/ 182 h 182"/>
              </a:gdLst>
              <a:ahLst/>
              <a:cxnLst>
                <a:cxn ang="T6">
                  <a:pos x="T0" y="T1"/>
                </a:cxn>
                <a:cxn ang="T7">
                  <a:pos x="T2" y="T3"/>
                </a:cxn>
                <a:cxn ang="T8">
                  <a:pos x="T4" y="T5"/>
                </a:cxn>
              </a:cxnLst>
              <a:rect l="T9" t="T10" r="T11" b="T12"/>
              <a:pathLst>
                <a:path w="2049" h="182">
                  <a:moveTo>
                    <a:pt x="2049" y="0"/>
                  </a:moveTo>
                  <a:lnTo>
                    <a:pt x="1870" y="179"/>
                  </a:lnTo>
                  <a:lnTo>
                    <a:pt x="0" y="182"/>
                  </a:lnTo>
                </a:path>
              </a:pathLst>
            </a:custGeom>
            <a:noFill/>
            <a:ln w="19050">
              <a:solidFill>
                <a:srgbClr val="000066"/>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solidFill>
                  <a:schemeClr val="bg1"/>
                </a:solidFill>
              </a:endParaRPr>
            </a:p>
          </p:txBody>
        </p:sp>
        <p:sp>
          <p:nvSpPr>
            <p:cNvPr id="87" name="Freeform 102"/>
            <p:cNvSpPr/>
            <p:nvPr/>
          </p:nvSpPr>
          <p:spPr bwMode="auto">
            <a:xfrm>
              <a:off x="6220995" y="2817478"/>
              <a:ext cx="1328737" cy="173037"/>
            </a:xfrm>
            <a:custGeom>
              <a:avLst/>
              <a:gdLst>
                <a:gd name="T0" fmla="*/ 2147483647 w 2049"/>
                <a:gd name="T1" fmla="*/ 0 h 185"/>
                <a:gd name="T2" fmla="*/ 2147483647 w 2049"/>
                <a:gd name="T3" fmla="*/ 2147483647 h 185"/>
                <a:gd name="T4" fmla="*/ 0 w 2049"/>
                <a:gd name="T5" fmla="*/ 2147483647 h 185"/>
                <a:gd name="T6" fmla="*/ 0 60000 65536"/>
                <a:gd name="T7" fmla="*/ 0 60000 65536"/>
                <a:gd name="T8" fmla="*/ 0 60000 65536"/>
                <a:gd name="T9" fmla="*/ 0 w 2049"/>
                <a:gd name="T10" fmla="*/ 0 h 185"/>
                <a:gd name="T11" fmla="*/ 2049 w 2049"/>
                <a:gd name="T12" fmla="*/ 185 h 185"/>
              </a:gdLst>
              <a:ahLst/>
              <a:cxnLst>
                <a:cxn ang="T6">
                  <a:pos x="T0" y="T1"/>
                </a:cxn>
                <a:cxn ang="T7">
                  <a:pos x="T2" y="T3"/>
                </a:cxn>
                <a:cxn ang="T8">
                  <a:pos x="T4" y="T5"/>
                </a:cxn>
              </a:cxnLst>
              <a:rect l="T9" t="T10" r="T11" b="T12"/>
              <a:pathLst>
                <a:path w="2049" h="185">
                  <a:moveTo>
                    <a:pt x="2049" y="0"/>
                  </a:moveTo>
                  <a:lnTo>
                    <a:pt x="1873" y="185"/>
                  </a:lnTo>
                  <a:lnTo>
                    <a:pt x="0" y="182"/>
                  </a:lnTo>
                </a:path>
              </a:pathLst>
            </a:custGeom>
            <a:noFill/>
            <a:ln w="19050">
              <a:solidFill>
                <a:srgbClr val="000066"/>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solidFill>
                  <a:schemeClr val="bg1"/>
                </a:solidFill>
              </a:endParaRPr>
            </a:p>
          </p:txBody>
        </p:sp>
        <p:sp>
          <p:nvSpPr>
            <p:cNvPr id="88" name="Freeform 103"/>
            <p:cNvSpPr/>
            <p:nvPr/>
          </p:nvSpPr>
          <p:spPr bwMode="auto">
            <a:xfrm>
              <a:off x="6219407" y="3122194"/>
              <a:ext cx="1330325" cy="174625"/>
            </a:xfrm>
            <a:custGeom>
              <a:avLst/>
              <a:gdLst>
                <a:gd name="T0" fmla="*/ 2147483647 w 2049"/>
                <a:gd name="T1" fmla="*/ 0 h 187"/>
                <a:gd name="T2" fmla="*/ 2147483647 w 2049"/>
                <a:gd name="T3" fmla="*/ 2147483647 h 187"/>
                <a:gd name="T4" fmla="*/ 0 w 2049"/>
                <a:gd name="T5" fmla="*/ 2147483647 h 187"/>
                <a:gd name="T6" fmla="*/ 0 60000 65536"/>
                <a:gd name="T7" fmla="*/ 0 60000 65536"/>
                <a:gd name="T8" fmla="*/ 0 60000 65536"/>
                <a:gd name="T9" fmla="*/ 0 w 2049"/>
                <a:gd name="T10" fmla="*/ 0 h 187"/>
                <a:gd name="T11" fmla="*/ 2049 w 2049"/>
                <a:gd name="T12" fmla="*/ 187 h 187"/>
              </a:gdLst>
              <a:ahLst/>
              <a:cxnLst>
                <a:cxn ang="T6">
                  <a:pos x="T0" y="T1"/>
                </a:cxn>
                <a:cxn ang="T7">
                  <a:pos x="T2" y="T3"/>
                </a:cxn>
                <a:cxn ang="T8">
                  <a:pos x="T4" y="T5"/>
                </a:cxn>
              </a:cxnLst>
              <a:rect l="T9" t="T10" r="T11" b="T12"/>
              <a:pathLst>
                <a:path w="2049" h="187">
                  <a:moveTo>
                    <a:pt x="2049" y="0"/>
                  </a:moveTo>
                  <a:lnTo>
                    <a:pt x="1863" y="187"/>
                  </a:lnTo>
                  <a:lnTo>
                    <a:pt x="0" y="182"/>
                  </a:lnTo>
                </a:path>
              </a:pathLst>
            </a:custGeom>
            <a:noFill/>
            <a:ln w="19050">
              <a:solidFill>
                <a:srgbClr val="000066"/>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solidFill>
                  <a:schemeClr val="bg1"/>
                </a:solidFill>
              </a:endParaRPr>
            </a:p>
          </p:txBody>
        </p:sp>
        <p:sp>
          <p:nvSpPr>
            <p:cNvPr id="89" name="Freeform 104"/>
            <p:cNvSpPr/>
            <p:nvPr/>
          </p:nvSpPr>
          <p:spPr bwMode="auto">
            <a:xfrm>
              <a:off x="6217820" y="3434932"/>
              <a:ext cx="1330325" cy="169862"/>
            </a:xfrm>
            <a:custGeom>
              <a:avLst/>
              <a:gdLst>
                <a:gd name="T0" fmla="*/ 2147483647 w 2049"/>
                <a:gd name="T1" fmla="*/ 0 h 182"/>
                <a:gd name="T2" fmla="*/ 2147483647 w 2049"/>
                <a:gd name="T3" fmla="*/ 2147483647 h 182"/>
                <a:gd name="T4" fmla="*/ 0 w 2049"/>
                <a:gd name="T5" fmla="*/ 2147483647 h 182"/>
                <a:gd name="T6" fmla="*/ 0 60000 65536"/>
                <a:gd name="T7" fmla="*/ 0 60000 65536"/>
                <a:gd name="T8" fmla="*/ 0 60000 65536"/>
                <a:gd name="T9" fmla="*/ 0 w 2049"/>
                <a:gd name="T10" fmla="*/ 0 h 182"/>
                <a:gd name="T11" fmla="*/ 2049 w 2049"/>
                <a:gd name="T12" fmla="*/ 182 h 182"/>
              </a:gdLst>
              <a:ahLst/>
              <a:cxnLst>
                <a:cxn ang="T6">
                  <a:pos x="T0" y="T1"/>
                </a:cxn>
                <a:cxn ang="T7">
                  <a:pos x="T2" y="T3"/>
                </a:cxn>
                <a:cxn ang="T8">
                  <a:pos x="T4" y="T5"/>
                </a:cxn>
              </a:cxnLst>
              <a:rect l="T9" t="T10" r="T11" b="T12"/>
              <a:pathLst>
                <a:path w="2049" h="182">
                  <a:moveTo>
                    <a:pt x="2049" y="0"/>
                  </a:moveTo>
                  <a:lnTo>
                    <a:pt x="1870" y="179"/>
                  </a:lnTo>
                  <a:lnTo>
                    <a:pt x="0" y="182"/>
                  </a:lnTo>
                </a:path>
              </a:pathLst>
            </a:custGeom>
            <a:noFill/>
            <a:ln w="19050">
              <a:solidFill>
                <a:srgbClr val="000066"/>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solidFill>
                  <a:schemeClr val="bg1"/>
                </a:solidFill>
              </a:endParaRPr>
            </a:p>
          </p:txBody>
        </p:sp>
        <p:sp>
          <p:nvSpPr>
            <p:cNvPr id="90" name="Text Box 106"/>
            <p:cNvSpPr txBox="1">
              <a:spLocks noChangeArrowheads="1"/>
            </p:cNvSpPr>
            <p:nvPr/>
          </p:nvSpPr>
          <p:spPr bwMode="auto">
            <a:xfrm>
              <a:off x="6667082" y="2698332"/>
              <a:ext cx="608013"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100" b="1">
                  <a:solidFill>
                    <a:schemeClr val="bg1"/>
                  </a:solidFill>
                  <a:latin typeface="微软雅黑" panose="020B0503020204020204" pitchFamily="34" charset="-122"/>
                  <a:ea typeface="微软雅黑" panose="020B0503020204020204" pitchFamily="34" charset="-122"/>
                </a:rPr>
                <a:t>运输层</a:t>
              </a:r>
            </a:p>
          </p:txBody>
        </p:sp>
        <p:sp>
          <p:nvSpPr>
            <p:cNvPr id="91" name="Text Box 107"/>
            <p:cNvSpPr txBox="1">
              <a:spLocks noChangeArrowheads="1"/>
            </p:cNvSpPr>
            <p:nvPr/>
          </p:nvSpPr>
          <p:spPr bwMode="auto">
            <a:xfrm>
              <a:off x="6675020" y="3023769"/>
              <a:ext cx="608012"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100" b="1">
                  <a:solidFill>
                    <a:schemeClr val="bg1"/>
                  </a:solidFill>
                  <a:latin typeface="微软雅黑" panose="020B0503020204020204" pitchFamily="34" charset="-122"/>
                  <a:ea typeface="微软雅黑" panose="020B0503020204020204" pitchFamily="34" charset="-122"/>
                </a:rPr>
                <a:t>网络层</a:t>
              </a:r>
            </a:p>
          </p:txBody>
        </p:sp>
        <p:sp>
          <p:nvSpPr>
            <p:cNvPr id="92" name="Text Box 108"/>
            <p:cNvSpPr txBox="1">
              <a:spLocks noChangeArrowheads="1"/>
            </p:cNvSpPr>
            <p:nvPr/>
          </p:nvSpPr>
          <p:spPr bwMode="auto">
            <a:xfrm>
              <a:off x="6675020" y="2020469"/>
              <a:ext cx="608012"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100" b="1" dirty="0">
                  <a:solidFill>
                    <a:schemeClr val="bg1"/>
                  </a:solidFill>
                  <a:latin typeface="微软雅黑" panose="020B0503020204020204" pitchFamily="34" charset="-122"/>
                  <a:ea typeface="微软雅黑" panose="020B0503020204020204" pitchFamily="34" charset="-122"/>
                </a:rPr>
                <a:t>应用层</a:t>
              </a:r>
            </a:p>
          </p:txBody>
        </p:sp>
        <p:sp>
          <p:nvSpPr>
            <p:cNvPr id="93" name="Text Box 110"/>
            <p:cNvSpPr txBox="1">
              <a:spLocks noChangeArrowheads="1"/>
            </p:cNvSpPr>
            <p:nvPr/>
          </p:nvSpPr>
          <p:spPr bwMode="auto">
            <a:xfrm>
              <a:off x="6571832" y="3319044"/>
              <a:ext cx="889000"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100" b="1" dirty="0">
                  <a:solidFill>
                    <a:srgbClr val="FFFF00"/>
                  </a:solidFill>
                  <a:latin typeface="微软雅黑" panose="020B0503020204020204" pitchFamily="34" charset="-122"/>
                  <a:ea typeface="微软雅黑" panose="020B0503020204020204" pitchFamily="34" charset="-122"/>
                </a:rPr>
                <a:t>数据链路层</a:t>
              </a:r>
            </a:p>
          </p:txBody>
        </p:sp>
        <p:sp>
          <p:nvSpPr>
            <p:cNvPr id="94" name="Text Box 111"/>
            <p:cNvSpPr txBox="1">
              <a:spLocks noChangeArrowheads="1"/>
            </p:cNvSpPr>
            <p:nvPr/>
          </p:nvSpPr>
          <p:spPr bwMode="auto">
            <a:xfrm>
              <a:off x="6675020" y="3633369"/>
              <a:ext cx="608012" cy="26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kumimoji="1" lang="zh-CN" altLang="en-US" sz="1100" b="1">
                  <a:solidFill>
                    <a:schemeClr val="bg1"/>
                  </a:solidFill>
                  <a:latin typeface="微软雅黑" panose="020B0503020204020204" pitchFamily="34" charset="-122"/>
                  <a:ea typeface="微软雅黑" panose="020B0503020204020204" pitchFamily="34" charset="-122"/>
                </a:rPr>
                <a:t>物理层</a:t>
              </a:r>
            </a:p>
          </p:txBody>
        </p:sp>
        <p:sp>
          <p:nvSpPr>
            <p:cNvPr id="95" name="Text Box 112"/>
            <p:cNvSpPr txBox="1">
              <a:spLocks noChangeArrowheads="1"/>
            </p:cNvSpPr>
            <p:nvPr/>
          </p:nvSpPr>
          <p:spPr bwMode="auto">
            <a:xfrm>
              <a:off x="6282907" y="1629944"/>
              <a:ext cx="271228" cy="2343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90000"/>
                </a:lnSpc>
              </a:pPr>
              <a:endParaRPr kumimoji="1" lang="en-US" altLang="zh-CN" sz="1100" b="1" dirty="0">
                <a:solidFill>
                  <a:schemeClr val="bg1"/>
                </a:solidFill>
                <a:latin typeface="微软雅黑" panose="020B0503020204020204" pitchFamily="34" charset="-122"/>
                <a:ea typeface="微软雅黑" panose="020B0503020204020204" pitchFamily="34" charset="-122"/>
              </a:endParaRPr>
            </a:p>
            <a:p>
              <a:pPr>
                <a:lnSpc>
                  <a:spcPct val="190000"/>
                </a:lnSpc>
              </a:pPr>
              <a:r>
                <a:rPr kumimoji="1" lang="en-US" altLang="zh-CN" sz="1100" b="1" dirty="0">
                  <a:solidFill>
                    <a:schemeClr val="bg1"/>
                  </a:solidFill>
                  <a:latin typeface="微软雅黑" panose="020B0503020204020204" pitchFamily="34" charset="-122"/>
                  <a:ea typeface="微软雅黑" panose="020B0503020204020204" pitchFamily="34" charset="-122"/>
                </a:rPr>
                <a:t>5</a:t>
              </a:r>
            </a:p>
            <a:p>
              <a:pPr>
                <a:lnSpc>
                  <a:spcPct val="190000"/>
                </a:lnSpc>
              </a:pPr>
              <a:endParaRPr kumimoji="1" lang="en-US" altLang="zh-CN" sz="1100" b="1" dirty="0">
                <a:solidFill>
                  <a:schemeClr val="bg1"/>
                </a:solidFill>
                <a:latin typeface="微软雅黑" panose="020B0503020204020204" pitchFamily="34" charset="-122"/>
                <a:ea typeface="微软雅黑" panose="020B0503020204020204" pitchFamily="34" charset="-122"/>
              </a:endParaRPr>
            </a:p>
            <a:p>
              <a:pPr>
                <a:lnSpc>
                  <a:spcPct val="190000"/>
                </a:lnSpc>
              </a:pPr>
              <a:r>
                <a:rPr kumimoji="1" lang="en-US" altLang="zh-CN" sz="1100" b="1" dirty="0">
                  <a:solidFill>
                    <a:schemeClr val="bg1"/>
                  </a:solidFill>
                  <a:latin typeface="微软雅黑" panose="020B0503020204020204" pitchFamily="34" charset="-122"/>
                  <a:ea typeface="微软雅黑" panose="020B0503020204020204" pitchFamily="34" charset="-122"/>
                </a:rPr>
                <a:t>4</a:t>
              </a:r>
            </a:p>
            <a:p>
              <a:pPr>
                <a:lnSpc>
                  <a:spcPct val="190000"/>
                </a:lnSpc>
              </a:pPr>
              <a:r>
                <a:rPr kumimoji="1" lang="en-US" altLang="zh-CN" sz="1100" b="1" dirty="0">
                  <a:solidFill>
                    <a:schemeClr val="bg1"/>
                  </a:solidFill>
                  <a:latin typeface="微软雅黑" panose="020B0503020204020204" pitchFamily="34" charset="-122"/>
                  <a:ea typeface="微软雅黑" panose="020B0503020204020204" pitchFamily="34" charset="-122"/>
                </a:rPr>
                <a:t>3</a:t>
              </a:r>
            </a:p>
            <a:p>
              <a:pPr>
                <a:lnSpc>
                  <a:spcPct val="190000"/>
                </a:lnSpc>
              </a:pPr>
              <a:r>
                <a:rPr kumimoji="1" lang="en-US" altLang="zh-CN" sz="1100" b="1" dirty="0">
                  <a:solidFill>
                    <a:schemeClr val="bg1"/>
                  </a:solidFill>
                  <a:latin typeface="微软雅黑" panose="020B0503020204020204" pitchFamily="34" charset="-122"/>
                  <a:ea typeface="微软雅黑" panose="020B0503020204020204" pitchFamily="34" charset="-122"/>
                </a:rPr>
                <a:t>2</a:t>
              </a:r>
            </a:p>
            <a:p>
              <a:pPr>
                <a:lnSpc>
                  <a:spcPct val="190000"/>
                </a:lnSpc>
              </a:pPr>
              <a:r>
                <a:rPr kumimoji="1" lang="en-US" altLang="zh-CN" sz="1100" b="1" dirty="0">
                  <a:solidFill>
                    <a:schemeClr val="bg1"/>
                  </a:solidFill>
                  <a:latin typeface="微软雅黑" panose="020B0503020204020204" pitchFamily="34" charset="-122"/>
                  <a:ea typeface="微软雅黑" panose="020B0503020204020204" pitchFamily="34" charset="-122"/>
                </a:rPr>
                <a:t>1</a:t>
              </a:r>
            </a:p>
          </p:txBody>
        </p:sp>
      </p:grpSp>
      <p:sp>
        <p:nvSpPr>
          <p:cNvPr id="2" name="灯片编号占位符 1">
            <a:extLst>
              <a:ext uri="{FF2B5EF4-FFF2-40B4-BE49-F238E27FC236}">
                <a16:creationId xmlns:a16="http://schemas.microsoft.com/office/drawing/2014/main" id="{FBDBCF24-A6CB-49C2-8FA6-94B295328724}"/>
              </a:ext>
            </a:extLst>
          </p:cNvPr>
          <p:cNvSpPr>
            <a:spLocks noGrp="1"/>
          </p:cNvSpPr>
          <p:nvPr>
            <p:ph type="sldNum" sz="quarter" idx="12"/>
          </p:nvPr>
        </p:nvSpPr>
        <p:spPr/>
        <p:txBody>
          <a:bodyPr/>
          <a:lstStyle/>
          <a:p>
            <a:fld id="{C485880C-E2C3-4DAB-AE74-D9BE691626AC}" type="slidenum">
              <a:rPr lang="zh-CN" altLang="en-US" smtClean="0"/>
              <a:pPr/>
              <a:t>2</a:t>
            </a:fld>
            <a:endParaRPr lang="zh-CN" altLang="en-US"/>
          </a:p>
        </p:txBody>
      </p:sp>
    </p:spTree>
    <p:extLst>
      <p:ext uri="{BB962C8B-B14F-4D97-AF65-F5344CB8AC3E}">
        <p14:creationId xmlns:p14="http://schemas.microsoft.com/office/powerpoint/2010/main" val="916507768"/>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indefinite" fill="hold" grpId="0" nodeType="afterEffect">
                                  <p:stCondLst>
                                    <p:cond delay="0"/>
                                  </p:stCondLst>
                                  <p:endCondLst>
                                    <p:cond evt="onNext" delay="0">
                                      <p:tgtEl>
                                        <p:sldTgt/>
                                      </p:tgtEl>
                                    </p:cond>
                                  </p:endCondLst>
                                  <p:childTnLst>
                                    <p:anim calcmode="discrete" valueType="str">
                                      <p:cBhvr>
                                        <p:cTn id="6" dur="1000" fill="hold"/>
                                        <p:tgtEl>
                                          <p:spTgt spid="70"/>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圆角矩形 15"/>
          <p:cNvSpPr/>
          <p:nvPr/>
        </p:nvSpPr>
        <p:spPr>
          <a:xfrm>
            <a:off x="466344" y="1135977"/>
            <a:ext cx="4356027" cy="2977632"/>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AutoShape 5"/>
          <p:cNvSpPr>
            <a:spLocks noChangeArrowheads="1"/>
          </p:cNvSpPr>
          <p:nvPr/>
        </p:nvSpPr>
        <p:spPr bwMode="auto">
          <a:xfrm>
            <a:off x="466344" y="623961"/>
            <a:ext cx="8129015" cy="308939"/>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 name="矩形 2"/>
          <p:cNvSpPr/>
          <p:nvPr/>
        </p:nvSpPr>
        <p:spPr>
          <a:xfrm>
            <a:off x="616085" y="572577"/>
            <a:ext cx="6696128" cy="400110"/>
          </a:xfrm>
          <a:prstGeom prst="rect">
            <a:avLst/>
          </a:prstGeom>
        </p:spPr>
        <p:txBody>
          <a:bodyPr wrap="none">
            <a:spAutoFit/>
          </a:bodyPr>
          <a:lstStyle/>
          <a:p>
            <a:r>
              <a:rPr lang="zh-CN" altLang="en-US" sz="2000" b="1" dirty="0">
                <a:latin typeface="微软雅黑" pitchFamily="34" charset="-122"/>
                <a:ea typeface="微软雅黑" pitchFamily="34" charset="-122"/>
              </a:rPr>
              <a:t>循环冗余检验 </a:t>
            </a:r>
            <a:r>
              <a:rPr lang="en-US" altLang="zh-CN" sz="2000" b="1" dirty="0">
                <a:latin typeface="微软雅黑" pitchFamily="34" charset="-122"/>
                <a:ea typeface="微软雅黑" pitchFamily="34" charset="-122"/>
              </a:rPr>
              <a:t>CRC (Cyclic Redundancy Check) </a:t>
            </a:r>
            <a:r>
              <a:rPr lang="zh-CN" altLang="en-US" sz="2000" b="1" dirty="0">
                <a:latin typeface="微软雅黑" pitchFamily="34" charset="-122"/>
                <a:ea typeface="微软雅黑" pitchFamily="34" charset="-122"/>
              </a:rPr>
              <a:t>原理</a:t>
            </a:r>
          </a:p>
        </p:txBody>
      </p:sp>
      <p:sp>
        <p:nvSpPr>
          <p:cNvPr id="6" name="矩形 5"/>
          <p:cNvSpPr/>
          <p:nvPr/>
        </p:nvSpPr>
        <p:spPr>
          <a:xfrm>
            <a:off x="857507" y="1547250"/>
            <a:ext cx="2332892" cy="299698"/>
          </a:xfrm>
          <a:prstGeom prst="rect">
            <a:avLst/>
          </a:prstGeom>
          <a:solidFill>
            <a:srgbClr val="0000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a:solidFill>
                  <a:schemeClr val="bg1"/>
                </a:solidFill>
                <a:latin typeface="微软雅黑" pitchFamily="34" charset="-122"/>
                <a:ea typeface="微软雅黑" pitchFamily="34" charset="-122"/>
              </a:rPr>
              <a:t>原始数据</a:t>
            </a:r>
          </a:p>
        </p:txBody>
      </p:sp>
      <p:sp>
        <p:nvSpPr>
          <p:cNvPr id="7" name="矩形 6"/>
          <p:cNvSpPr/>
          <p:nvPr/>
        </p:nvSpPr>
        <p:spPr>
          <a:xfrm>
            <a:off x="3190396" y="1547250"/>
            <a:ext cx="1184033" cy="299698"/>
          </a:xfrm>
          <a:prstGeom prst="rect">
            <a:avLst/>
          </a:prstGeom>
          <a:solidFill>
            <a:srgbClr val="00FF99"/>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a:solidFill>
                  <a:schemeClr val="tx1"/>
                </a:solidFill>
                <a:latin typeface="微软雅黑" pitchFamily="34" charset="-122"/>
                <a:ea typeface="微软雅黑" pitchFamily="34" charset="-122"/>
              </a:rPr>
              <a:t>CRC </a:t>
            </a:r>
            <a:r>
              <a:rPr lang="zh-CN" altLang="en-US" sz="1400" b="1" dirty="0">
                <a:solidFill>
                  <a:schemeClr val="tx1"/>
                </a:solidFill>
                <a:latin typeface="微软雅黑" pitchFamily="34" charset="-122"/>
                <a:ea typeface="微软雅黑" pitchFamily="34" charset="-122"/>
              </a:rPr>
              <a:t>冗余码</a:t>
            </a:r>
            <a:endParaRPr lang="zh-CN" altLang="en-US" sz="1400" b="1" dirty="0">
              <a:latin typeface="微软雅黑" pitchFamily="34" charset="-122"/>
              <a:ea typeface="微软雅黑" pitchFamily="34" charset="-122"/>
            </a:endParaRPr>
          </a:p>
        </p:txBody>
      </p:sp>
      <p:sp>
        <p:nvSpPr>
          <p:cNvPr id="9" name="矩形 8"/>
          <p:cNvSpPr/>
          <p:nvPr/>
        </p:nvSpPr>
        <p:spPr>
          <a:xfrm>
            <a:off x="857507" y="2473374"/>
            <a:ext cx="3516922" cy="299698"/>
          </a:xfrm>
          <a:prstGeom prst="rect">
            <a:avLst/>
          </a:prstGeom>
          <a:solidFill>
            <a:srgbClr val="FFFF0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a:solidFill>
                  <a:schemeClr val="tx1"/>
                </a:solidFill>
                <a:latin typeface="微软雅黑" pitchFamily="34" charset="-122"/>
                <a:ea typeface="微软雅黑" pitchFamily="34" charset="-122"/>
              </a:rPr>
              <a:t>发送数据</a:t>
            </a:r>
          </a:p>
        </p:txBody>
      </p:sp>
      <p:sp>
        <p:nvSpPr>
          <p:cNvPr id="11" name="矩形 10"/>
          <p:cNvSpPr/>
          <p:nvPr/>
        </p:nvSpPr>
        <p:spPr>
          <a:xfrm>
            <a:off x="1861696" y="1272539"/>
            <a:ext cx="524503" cy="307777"/>
          </a:xfrm>
          <a:prstGeom prst="rect">
            <a:avLst/>
          </a:prstGeom>
        </p:spPr>
        <p:txBody>
          <a:bodyPr wrap="none">
            <a:spAutoFit/>
          </a:bodyPr>
          <a:lstStyle/>
          <a:p>
            <a:pPr algn="ctr"/>
            <a:r>
              <a:rPr lang="en-US" altLang="zh-CN" sz="1400" b="1" i="1" dirty="0">
                <a:latin typeface="微软雅黑" pitchFamily="34" charset="-122"/>
                <a:ea typeface="微软雅黑" pitchFamily="34" charset="-122"/>
              </a:rPr>
              <a:t>k</a:t>
            </a:r>
            <a:r>
              <a:rPr lang="en-US" altLang="zh-CN" sz="1400" b="1" dirty="0">
                <a:latin typeface="微软雅黑" pitchFamily="34" charset="-122"/>
                <a:ea typeface="微软雅黑" pitchFamily="34" charset="-122"/>
              </a:rPr>
              <a:t> </a:t>
            </a:r>
            <a:r>
              <a:rPr lang="zh-CN" altLang="en-US" sz="1400" b="1" dirty="0">
                <a:latin typeface="微软雅黑" pitchFamily="34" charset="-122"/>
                <a:ea typeface="微软雅黑" pitchFamily="34" charset="-122"/>
              </a:rPr>
              <a:t>位</a:t>
            </a:r>
          </a:p>
        </p:txBody>
      </p:sp>
      <p:sp>
        <p:nvSpPr>
          <p:cNvPr id="12" name="矩形 11"/>
          <p:cNvSpPr/>
          <p:nvPr/>
        </p:nvSpPr>
        <p:spPr>
          <a:xfrm>
            <a:off x="3474321" y="1272539"/>
            <a:ext cx="534121" cy="307777"/>
          </a:xfrm>
          <a:prstGeom prst="rect">
            <a:avLst/>
          </a:prstGeom>
        </p:spPr>
        <p:txBody>
          <a:bodyPr wrap="none">
            <a:spAutoFit/>
          </a:bodyPr>
          <a:lstStyle/>
          <a:p>
            <a:pPr algn="ctr"/>
            <a:r>
              <a:rPr lang="en-US" altLang="zh-CN" sz="1400" b="1" i="1" dirty="0">
                <a:latin typeface="微软雅黑" pitchFamily="34" charset="-122"/>
                <a:ea typeface="微软雅黑" pitchFamily="34" charset="-122"/>
              </a:rPr>
              <a:t>n</a:t>
            </a:r>
            <a:r>
              <a:rPr lang="en-US" altLang="zh-CN" sz="1400" b="1" dirty="0">
                <a:latin typeface="微软雅黑" pitchFamily="34" charset="-122"/>
                <a:ea typeface="微软雅黑" pitchFamily="34" charset="-122"/>
              </a:rPr>
              <a:t> </a:t>
            </a:r>
            <a:r>
              <a:rPr lang="zh-CN" altLang="en-US" sz="1400" b="1" dirty="0">
                <a:latin typeface="微软雅黑" pitchFamily="34" charset="-122"/>
                <a:ea typeface="微软雅黑" pitchFamily="34" charset="-122"/>
              </a:rPr>
              <a:t>位</a:t>
            </a:r>
          </a:p>
        </p:txBody>
      </p:sp>
      <p:sp>
        <p:nvSpPr>
          <p:cNvPr id="14" name="下箭头 13"/>
          <p:cNvSpPr/>
          <p:nvPr/>
        </p:nvSpPr>
        <p:spPr>
          <a:xfrm>
            <a:off x="2440121" y="1952458"/>
            <a:ext cx="208780" cy="410308"/>
          </a:xfrm>
          <a:prstGeom prst="downArrow">
            <a:avLst/>
          </a:prstGeom>
          <a:solidFill>
            <a:srgbClr val="00FF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2094807" y="2772259"/>
            <a:ext cx="970437" cy="307777"/>
          </a:xfrm>
          <a:prstGeom prst="rect">
            <a:avLst/>
          </a:prstGeom>
        </p:spPr>
        <p:txBody>
          <a:bodyPr wrap="square">
            <a:spAutoFit/>
          </a:bodyPr>
          <a:lstStyle/>
          <a:p>
            <a:pPr algn="ctr"/>
            <a:r>
              <a:rPr lang="en-US" altLang="zh-CN" sz="1400" b="1" i="1" dirty="0">
                <a:latin typeface="微软雅黑" pitchFamily="34" charset="-122"/>
                <a:ea typeface="微软雅黑" pitchFamily="34" charset="-122"/>
              </a:rPr>
              <a:t>k</a:t>
            </a:r>
            <a:r>
              <a:rPr lang="en-US" altLang="zh-CN" sz="1400" b="1" dirty="0">
                <a:latin typeface="微软雅黑" pitchFamily="34" charset="-122"/>
                <a:ea typeface="微软雅黑" pitchFamily="34" charset="-122"/>
              </a:rPr>
              <a:t> + </a:t>
            </a:r>
            <a:r>
              <a:rPr lang="en-US" altLang="zh-CN" sz="1400" b="1" i="1" dirty="0">
                <a:latin typeface="微软雅黑" pitchFamily="34" charset="-122"/>
                <a:ea typeface="微软雅黑" pitchFamily="34" charset="-122"/>
              </a:rPr>
              <a:t>n</a:t>
            </a:r>
            <a:r>
              <a:rPr lang="en-US" altLang="zh-CN" sz="1400" b="1" dirty="0">
                <a:latin typeface="微软雅黑" pitchFamily="34" charset="-122"/>
                <a:ea typeface="微软雅黑" pitchFamily="34" charset="-122"/>
              </a:rPr>
              <a:t> </a:t>
            </a:r>
            <a:r>
              <a:rPr lang="zh-CN" altLang="en-US" sz="1400" b="1" dirty="0">
                <a:latin typeface="微软雅黑" pitchFamily="34" charset="-122"/>
                <a:ea typeface="微软雅黑" pitchFamily="34" charset="-122"/>
              </a:rPr>
              <a:t>位</a:t>
            </a:r>
          </a:p>
        </p:txBody>
      </p:sp>
      <p:cxnSp>
        <p:nvCxnSpPr>
          <p:cNvPr id="17" name="直接连接符 16"/>
          <p:cNvCxnSpPr/>
          <p:nvPr/>
        </p:nvCxnSpPr>
        <p:spPr>
          <a:xfrm>
            <a:off x="3190399" y="2473374"/>
            <a:ext cx="0" cy="299698"/>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8" name="下箭头 17"/>
          <p:cNvSpPr/>
          <p:nvPr/>
        </p:nvSpPr>
        <p:spPr>
          <a:xfrm>
            <a:off x="2440121" y="3096150"/>
            <a:ext cx="208780" cy="410308"/>
          </a:xfrm>
          <a:prstGeom prst="downArrow">
            <a:avLst/>
          </a:prstGeom>
          <a:solidFill>
            <a:srgbClr val="00FFCC"/>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圆角矩形 19"/>
          <p:cNvSpPr/>
          <p:nvPr/>
        </p:nvSpPr>
        <p:spPr>
          <a:xfrm>
            <a:off x="2004291" y="3622867"/>
            <a:ext cx="1089891" cy="276999"/>
          </a:xfrm>
          <a:prstGeom prst="roundRect">
            <a:avLst/>
          </a:prstGeom>
          <a:solidFill>
            <a:srgbClr val="CC00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a:solidFill>
                  <a:schemeClr val="bg1"/>
                </a:solidFill>
                <a:latin typeface="微软雅黑" pitchFamily="34" charset="-122"/>
                <a:ea typeface="微软雅黑" pitchFamily="34" charset="-122"/>
              </a:rPr>
              <a:t>组帧发送</a:t>
            </a:r>
          </a:p>
        </p:txBody>
      </p:sp>
      <p:sp>
        <p:nvSpPr>
          <p:cNvPr id="4" name="矩形 3"/>
          <p:cNvSpPr/>
          <p:nvPr/>
        </p:nvSpPr>
        <p:spPr>
          <a:xfrm>
            <a:off x="4923626" y="1157629"/>
            <a:ext cx="3627001" cy="2631490"/>
          </a:xfrm>
          <a:prstGeom prst="rect">
            <a:avLst/>
          </a:prstGeom>
        </p:spPr>
        <p:txBody>
          <a:bodyPr wrap="square">
            <a:spAutoFit/>
          </a:bodyPr>
          <a:lstStyle/>
          <a:p>
            <a:pPr marL="285750" lvl="0" indent="-285750">
              <a:lnSpc>
                <a:spcPts val="3300"/>
              </a:lnSpc>
              <a:buClr>
                <a:srgbClr val="0070C0"/>
              </a:buClr>
              <a:buFont typeface="Wingdings" pitchFamily="2" charset="2"/>
              <a:buChar char="l"/>
            </a:pPr>
            <a:r>
              <a:rPr lang="zh-CN" altLang="en-US" sz="2000" b="1" dirty="0">
                <a:solidFill>
                  <a:prstClr val="black"/>
                </a:solidFill>
                <a:latin typeface="微软雅黑" pitchFamily="34" charset="-122"/>
                <a:ea typeface="微软雅黑" pitchFamily="34" charset="-122"/>
              </a:rPr>
              <a:t>在发送端，先把</a:t>
            </a:r>
            <a:r>
              <a:rPr lang="zh-CN" altLang="en-US" sz="2000" b="1" dirty="0">
                <a:solidFill>
                  <a:srgbClr val="C00000"/>
                </a:solidFill>
                <a:latin typeface="微软雅黑" pitchFamily="34" charset="-122"/>
                <a:ea typeface="微软雅黑" pitchFamily="34" charset="-122"/>
              </a:rPr>
              <a:t>数据划分为组。</a:t>
            </a:r>
            <a:r>
              <a:rPr lang="zh-CN" altLang="en-US" sz="2000" b="1" dirty="0">
                <a:solidFill>
                  <a:prstClr val="black"/>
                </a:solidFill>
                <a:latin typeface="微软雅黑" pitchFamily="34" charset="-122"/>
                <a:ea typeface="微软雅黑" pitchFamily="34" charset="-122"/>
              </a:rPr>
              <a:t>假定每组 </a:t>
            </a:r>
            <a:r>
              <a:rPr lang="en-US" altLang="zh-CN" sz="2000" b="1" i="1" dirty="0">
                <a:solidFill>
                  <a:prstClr val="black"/>
                </a:solidFill>
                <a:latin typeface="微软雅黑" pitchFamily="34" charset="-122"/>
                <a:ea typeface="微软雅黑" pitchFamily="34" charset="-122"/>
              </a:rPr>
              <a:t>k</a:t>
            </a:r>
            <a:r>
              <a:rPr lang="en-US" altLang="zh-CN" sz="2000" b="1" dirty="0">
                <a:solidFill>
                  <a:prstClr val="black"/>
                </a:solidFill>
                <a:latin typeface="微软雅黑" pitchFamily="34" charset="-122"/>
                <a:ea typeface="微软雅黑" pitchFamily="34" charset="-122"/>
              </a:rPr>
              <a:t> </a:t>
            </a:r>
            <a:r>
              <a:rPr lang="zh-CN" altLang="en-US" sz="2000" b="1" dirty="0">
                <a:solidFill>
                  <a:prstClr val="black"/>
                </a:solidFill>
                <a:latin typeface="微软雅黑" pitchFamily="34" charset="-122"/>
                <a:ea typeface="微软雅黑" pitchFamily="34" charset="-122"/>
              </a:rPr>
              <a:t>个比特。 </a:t>
            </a:r>
          </a:p>
          <a:p>
            <a:pPr marL="285750" lvl="0" indent="-285750">
              <a:lnSpc>
                <a:spcPts val="3300"/>
              </a:lnSpc>
              <a:buClr>
                <a:srgbClr val="0070C0"/>
              </a:buClr>
              <a:buFont typeface="Wingdings" pitchFamily="2" charset="2"/>
              <a:buChar char="l"/>
            </a:pPr>
            <a:r>
              <a:rPr lang="en-US" altLang="zh-CN" sz="2000" b="1" dirty="0">
                <a:solidFill>
                  <a:srgbClr val="C00000"/>
                </a:solidFill>
                <a:latin typeface="微软雅黑" pitchFamily="34" charset="-122"/>
                <a:ea typeface="微软雅黑" pitchFamily="34" charset="-122"/>
              </a:rPr>
              <a:t>CRC </a:t>
            </a:r>
            <a:r>
              <a:rPr lang="zh-CN" altLang="en-US" sz="2000" b="1" dirty="0">
                <a:solidFill>
                  <a:srgbClr val="C00000"/>
                </a:solidFill>
                <a:latin typeface="微软雅黑" pitchFamily="34" charset="-122"/>
                <a:ea typeface="微软雅黑" pitchFamily="34" charset="-122"/>
              </a:rPr>
              <a:t>运算</a:t>
            </a:r>
            <a:r>
              <a:rPr lang="zh-CN" altLang="en-US" sz="2000" b="1" dirty="0">
                <a:solidFill>
                  <a:prstClr val="black"/>
                </a:solidFill>
                <a:latin typeface="微软雅黑" pitchFamily="34" charset="-122"/>
                <a:ea typeface="微软雅黑" pitchFamily="34" charset="-122"/>
              </a:rPr>
              <a:t>在每组 </a:t>
            </a:r>
            <a:r>
              <a:rPr lang="en-US" altLang="zh-CN" sz="2000" b="1" i="1" dirty="0">
                <a:solidFill>
                  <a:prstClr val="black"/>
                </a:solidFill>
                <a:latin typeface="微软雅黑" pitchFamily="34" charset="-122"/>
                <a:ea typeface="微软雅黑" pitchFamily="34" charset="-122"/>
              </a:rPr>
              <a:t>M</a:t>
            </a:r>
            <a:r>
              <a:rPr lang="en-US" altLang="zh-CN" sz="2000" b="1" dirty="0">
                <a:solidFill>
                  <a:prstClr val="black"/>
                </a:solidFill>
                <a:latin typeface="微软雅黑" pitchFamily="34" charset="-122"/>
                <a:ea typeface="微软雅黑" pitchFamily="34" charset="-122"/>
              </a:rPr>
              <a:t> </a:t>
            </a:r>
            <a:r>
              <a:rPr lang="zh-CN" altLang="en-US" sz="2000" b="1" dirty="0">
                <a:solidFill>
                  <a:prstClr val="black"/>
                </a:solidFill>
                <a:latin typeface="微软雅黑" pitchFamily="34" charset="-122"/>
                <a:ea typeface="微软雅黑" pitchFamily="34" charset="-122"/>
              </a:rPr>
              <a:t>后面再添加供差错检测用的 </a:t>
            </a:r>
            <a:r>
              <a:rPr lang="en-US" altLang="zh-CN" sz="2000" b="1" i="1" dirty="0">
                <a:solidFill>
                  <a:prstClr val="black"/>
                </a:solidFill>
                <a:latin typeface="微软雅黑" pitchFamily="34" charset="-122"/>
                <a:ea typeface="微软雅黑" pitchFamily="34" charset="-122"/>
              </a:rPr>
              <a:t>n</a:t>
            </a:r>
            <a:r>
              <a:rPr lang="en-US" altLang="zh-CN" sz="2000" b="1" dirty="0">
                <a:solidFill>
                  <a:prstClr val="black"/>
                </a:solidFill>
                <a:latin typeface="微软雅黑" pitchFamily="34" charset="-122"/>
                <a:ea typeface="微软雅黑" pitchFamily="34" charset="-122"/>
              </a:rPr>
              <a:t> </a:t>
            </a:r>
            <a:r>
              <a:rPr lang="zh-CN" altLang="en-US" sz="2000" b="1" dirty="0">
                <a:solidFill>
                  <a:prstClr val="black"/>
                </a:solidFill>
                <a:latin typeface="微软雅黑" pitchFamily="34" charset="-122"/>
                <a:ea typeface="微软雅黑" pitchFamily="34" charset="-122"/>
              </a:rPr>
              <a:t>位</a:t>
            </a:r>
            <a:r>
              <a:rPr lang="zh-CN" altLang="en-US" sz="2000" b="1" dirty="0">
                <a:solidFill>
                  <a:srgbClr val="0000FF"/>
                </a:solidFill>
                <a:latin typeface="微软雅黑" pitchFamily="34" charset="-122"/>
                <a:ea typeface="微软雅黑" pitchFamily="34" charset="-122"/>
              </a:rPr>
              <a:t>冗余码，</a:t>
            </a:r>
            <a:r>
              <a:rPr lang="zh-CN" altLang="en-US" sz="2000" b="1" dirty="0">
                <a:solidFill>
                  <a:prstClr val="black"/>
                </a:solidFill>
                <a:latin typeface="微软雅黑" pitchFamily="34" charset="-122"/>
                <a:ea typeface="微软雅黑" pitchFamily="34" charset="-122"/>
              </a:rPr>
              <a:t>然后构成一个帧发送出去。一共发送 </a:t>
            </a:r>
            <a:r>
              <a:rPr lang="en-US" altLang="zh-CN" sz="2000" b="1" i="1" dirty="0">
                <a:solidFill>
                  <a:srgbClr val="C00000"/>
                </a:solidFill>
                <a:latin typeface="微软雅黑" pitchFamily="34" charset="-122"/>
                <a:ea typeface="微软雅黑" pitchFamily="34" charset="-122"/>
              </a:rPr>
              <a:t>(k + n) </a:t>
            </a:r>
            <a:r>
              <a:rPr lang="zh-CN" altLang="en-US" sz="2000" b="1" dirty="0">
                <a:latin typeface="微软雅黑" pitchFamily="34" charset="-122"/>
                <a:ea typeface="微软雅黑" pitchFamily="34" charset="-122"/>
              </a:rPr>
              <a:t>位。</a:t>
            </a:r>
          </a:p>
        </p:txBody>
      </p:sp>
      <p:sp>
        <p:nvSpPr>
          <p:cNvPr id="5" name="灯片编号占位符 4">
            <a:extLst>
              <a:ext uri="{FF2B5EF4-FFF2-40B4-BE49-F238E27FC236}">
                <a16:creationId xmlns:a16="http://schemas.microsoft.com/office/drawing/2014/main" id="{4C4D44D0-3F9F-44B2-B84D-698FDBB9F2DA}"/>
              </a:ext>
            </a:extLst>
          </p:cNvPr>
          <p:cNvSpPr>
            <a:spLocks noGrp="1"/>
          </p:cNvSpPr>
          <p:nvPr>
            <p:ph type="sldNum" sz="quarter" idx="12"/>
          </p:nvPr>
        </p:nvSpPr>
        <p:spPr/>
        <p:txBody>
          <a:bodyPr/>
          <a:lstStyle/>
          <a:p>
            <a:fld id="{C485880C-E2C3-4DAB-AE74-D9BE691626AC}" type="slidenum">
              <a:rPr lang="zh-CN" altLang="en-US" smtClean="0"/>
              <a:pPr/>
              <a:t>20</a:t>
            </a:fld>
            <a:endParaRPr lang="zh-CN" altLang="en-US"/>
          </a:p>
        </p:txBody>
      </p:sp>
    </p:spTree>
    <p:extLst>
      <p:ext uri="{BB962C8B-B14F-4D97-AF65-F5344CB8AC3E}">
        <p14:creationId xmlns:p14="http://schemas.microsoft.com/office/powerpoint/2010/main" val="3780931495"/>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AutoShape 5"/>
          <p:cNvSpPr>
            <a:spLocks noChangeArrowheads="1"/>
          </p:cNvSpPr>
          <p:nvPr/>
        </p:nvSpPr>
        <p:spPr bwMode="auto">
          <a:xfrm>
            <a:off x="466344" y="621125"/>
            <a:ext cx="8129015" cy="308939"/>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 name="矩形 111"/>
          <p:cNvSpPr/>
          <p:nvPr/>
        </p:nvSpPr>
        <p:spPr>
          <a:xfrm>
            <a:off x="616085" y="569741"/>
            <a:ext cx="2323265" cy="400110"/>
          </a:xfrm>
          <a:prstGeom prst="rect">
            <a:avLst/>
          </a:prstGeom>
        </p:spPr>
        <p:txBody>
          <a:bodyPr wrap="none">
            <a:spAutoFit/>
          </a:bodyPr>
          <a:lstStyle/>
          <a:p>
            <a:r>
              <a:rPr lang="en-US" altLang="zh-CN" sz="2000" b="1" dirty="0">
                <a:latin typeface="微软雅黑" pitchFamily="34" charset="-122"/>
                <a:ea typeface="微软雅黑" pitchFamily="34" charset="-122"/>
              </a:rPr>
              <a:t>CRC </a:t>
            </a:r>
            <a:r>
              <a:rPr lang="zh-CN" altLang="en-US" sz="2000" b="1" dirty="0">
                <a:latin typeface="微软雅黑" pitchFamily="34" charset="-122"/>
                <a:ea typeface="微软雅黑" pitchFamily="34" charset="-122"/>
              </a:rPr>
              <a:t>冗余码的计算</a:t>
            </a:r>
          </a:p>
        </p:txBody>
      </p:sp>
      <p:sp>
        <p:nvSpPr>
          <p:cNvPr id="22" name="矩形 21"/>
          <p:cNvSpPr/>
          <p:nvPr/>
        </p:nvSpPr>
        <p:spPr>
          <a:xfrm>
            <a:off x="3430691" y="2199398"/>
            <a:ext cx="1438196" cy="299698"/>
          </a:xfrm>
          <a:prstGeom prst="rect">
            <a:avLst/>
          </a:prstGeom>
          <a:solidFill>
            <a:srgbClr val="0000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a:solidFill>
                  <a:schemeClr val="bg1"/>
                </a:solidFill>
                <a:latin typeface="微软雅黑" pitchFamily="34" charset="-122"/>
                <a:ea typeface="微软雅黑" pitchFamily="34" charset="-122"/>
              </a:rPr>
              <a:t>原始数据</a:t>
            </a:r>
          </a:p>
        </p:txBody>
      </p:sp>
      <p:sp>
        <p:nvSpPr>
          <p:cNvPr id="23" name="矩形 22"/>
          <p:cNvSpPr/>
          <p:nvPr/>
        </p:nvSpPr>
        <p:spPr>
          <a:xfrm>
            <a:off x="4868885" y="2199398"/>
            <a:ext cx="793199" cy="299698"/>
          </a:xfrm>
          <a:prstGeom prst="rect">
            <a:avLst/>
          </a:prstGeom>
          <a:solidFill>
            <a:srgbClr val="00FF99"/>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a:solidFill>
                  <a:schemeClr val="tx1"/>
                </a:solidFill>
                <a:latin typeface="微软雅黑" pitchFamily="34" charset="-122"/>
                <a:ea typeface="微软雅黑" pitchFamily="34" charset="-122"/>
              </a:rPr>
              <a:t>CRC</a:t>
            </a:r>
            <a:endParaRPr lang="zh-CN" altLang="en-US" sz="1400" b="1" dirty="0">
              <a:solidFill>
                <a:schemeClr val="tx1"/>
              </a:solidFill>
              <a:latin typeface="微软雅黑" pitchFamily="34" charset="-122"/>
              <a:ea typeface="微软雅黑" pitchFamily="34" charset="-122"/>
            </a:endParaRPr>
          </a:p>
        </p:txBody>
      </p:sp>
      <p:cxnSp>
        <p:nvCxnSpPr>
          <p:cNvPr id="40" name="直接箭头连接符 39"/>
          <p:cNvCxnSpPr/>
          <p:nvPr/>
        </p:nvCxnSpPr>
        <p:spPr>
          <a:xfrm flipH="1">
            <a:off x="3231237" y="2367746"/>
            <a:ext cx="199454" cy="0"/>
          </a:xfrm>
          <a:prstGeom prst="straightConnector1">
            <a:avLst/>
          </a:prstGeom>
          <a:ln w="28575">
            <a:solidFill>
              <a:srgbClr val="FF000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flipH="1">
            <a:off x="5662084" y="2367746"/>
            <a:ext cx="199454" cy="0"/>
          </a:xfrm>
          <a:prstGeom prst="straightConnector1">
            <a:avLst/>
          </a:prstGeom>
          <a:ln w="28575">
            <a:solidFill>
              <a:srgbClr val="FF000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5" name="组合 14"/>
          <p:cNvGrpSpPr/>
          <p:nvPr/>
        </p:nvGrpSpPr>
        <p:grpSpPr>
          <a:xfrm>
            <a:off x="514830" y="1080106"/>
            <a:ext cx="2694376" cy="3256926"/>
            <a:chOff x="5861538" y="1114451"/>
            <a:chExt cx="2694376" cy="3256926"/>
          </a:xfrm>
        </p:grpSpPr>
        <p:sp>
          <p:nvSpPr>
            <p:cNvPr id="10" name="矩形 9"/>
            <p:cNvSpPr/>
            <p:nvPr/>
          </p:nvSpPr>
          <p:spPr>
            <a:xfrm>
              <a:off x="5861538" y="1114451"/>
              <a:ext cx="2694376" cy="2963668"/>
            </a:xfrm>
            <a:prstGeom prst="rect">
              <a:avLst/>
            </a:prstGeom>
            <a:solidFill>
              <a:srgbClr val="00FFFF"/>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6554073" y="1213222"/>
              <a:ext cx="476413" cy="276999"/>
            </a:xfrm>
            <a:prstGeom prst="rect">
              <a:avLst/>
            </a:prstGeom>
          </p:spPr>
          <p:txBody>
            <a:bodyPr wrap="none">
              <a:spAutoFit/>
            </a:bodyPr>
            <a:lstStyle/>
            <a:p>
              <a:pPr algn="ctr"/>
              <a:r>
                <a:rPr lang="en-US" altLang="zh-CN" sz="1200" b="1" i="1" dirty="0">
                  <a:latin typeface="微软雅黑" pitchFamily="34" charset="-122"/>
                  <a:ea typeface="微软雅黑" pitchFamily="34" charset="-122"/>
                </a:rPr>
                <a:t>k</a:t>
              </a:r>
              <a:r>
                <a:rPr lang="en-US" altLang="zh-CN" sz="1200" b="1" dirty="0">
                  <a:latin typeface="微软雅黑" pitchFamily="34" charset="-122"/>
                  <a:ea typeface="微软雅黑" pitchFamily="34" charset="-122"/>
                </a:rPr>
                <a:t> </a:t>
              </a:r>
              <a:r>
                <a:rPr lang="zh-CN" altLang="en-US" sz="1200" b="1" dirty="0">
                  <a:latin typeface="微软雅黑" pitchFamily="34" charset="-122"/>
                  <a:ea typeface="微软雅黑" pitchFamily="34" charset="-122"/>
                </a:rPr>
                <a:t>位</a:t>
              </a:r>
            </a:p>
          </p:txBody>
        </p:sp>
        <p:sp>
          <p:nvSpPr>
            <p:cNvPr id="9" name="矩形 8"/>
            <p:cNvSpPr/>
            <p:nvPr/>
          </p:nvSpPr>
          <p:spPr>
            <a:xfrm>
              <a:off x="7688631" y="1213222"/>
              <a:ext cx="484428" cy="276999"/>
            </a:xfrm>
            <a:prstGeom prst="rect">
              <a:avLst/>
            </a:prstGeom>
          </p:spPr>
          <p:txBody>
            <a:bodyPr wrap="none">
              <a:spAutoFit/>
            </a:bodyPr>
            <a:lstStyle/>
            <a:p>
              <a:pPr algn="ctr"/>
              <a:r>
                <a:rPr lang="en-US" altLang="zh-CN" sz="1200" b="1" i="1" dirty="0">
                  <a:latin typeface="微软雅黑" pitchFamily="34" charset="-122"/>
                  <a:ea typeface="微软雅黑" pitchFamily="34" charset="-122"/>
                </a:rPr>
                <a:t>n</a:t>
              </a:r>
              <a:r>
                <a:rPr lang="en-US" altLang="zh-CN" sz="1200" b="1" dirty="0">
                  <a:latin typeface="微软雅黑" pitchFamily="34" charset="-122"/>
                  <a:ea typeface="微软雅黑" pitchFamily="34" charset="-122"/>
                </a:rPr>
                <a:t> </a:t>
              </a:r>
              <a:r>
                <a:rPr lang="zh-CN" altLang="en-US" sz="1200" b="1" dirty="0">
                  <a:latin typeface="微软雅黑" pitchFamily="34" charset="-122"/>
                  <a:ea typeface="微软雅黑" pitchFamily="34" charset="-122"/>
                </a:rPr>
                <a:t>位</a:t>
              </a:r>
            </a:p>
          </p:txBody>
        </p:sp>
        <p:sp>
          <p:nvSpPr>
            <p:cNvPr id="2" name="矩形 1"/>
            <p:cNvSpPr/>
            <p:nvPr/>
          </p:nvSpPr>
          <p:spPr>
            <a:xfrm>
              <a:off x="6805425" y="2333649"/>
              <a:ext cx="832341" cy="316523"/>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solidFill>
                    <a:schemeClr val="tx1"/>
                  </a:solidFill>
                  <a:latin typeface="微软雅黑" pitchFamily="34" charset="-122"/>
                  <a:ea typeface="微软雅黑" pitchFamily="34" charset="-122"/>
                </a:rPr>
                <a:t>除数 </a:t>
              </a:r>
              <a:r>
                <a:rPr lang="en-US" altLang="zh-CN" sz="1200" b="1" i="1" dirty="0">
                  <a:solidFill>
                    <a:schemeClr val="tx1"/>
                  </a:solidFill>
                  <a:latin typeface="微软雅黑" pitchFamily="34" charset="-122"/>
                  <a:ea typeface="微软雅黑" pitchFamily="34" charset="-122"/>
                </a:rPr>
                <a:t>P</a:t>
              </a:r>
            </a:p>
          </p:txBody>
        </p:sp>
        <p:sp>
          <p:nvSpPr>
            <p:cNvPr id="11" name="矩形 10"/>
            <p:cNvSpPr/>
            <p:nvPr/>
          </p:nvSpPr>
          <p:spPr>
            <a:xfrm>
              <a:off x="6019232" y="2349727"/>
              <a:ext cx="788999" cy="276999"/>
            </a:xfrm>
            <a:prstGeom prst="rect">
              <a:avLst/>
            </a:prstGeom>
          </p:spPr>
          <p:txBody>
            <a:bodyPr wrap="none">
              <a:spAutoFit/>
            </a:bodyPr>
            <a:lstStyle/>
            <a:p>
              <a:pPr algn="ctr"/>
              <a:r>
                <a:rPr lang="en-US" altLang="zh-CN" sz="1200" b="1" i="1" dirty="0">
                  <a:latin typeface="微软雅黑" pitchFamily="34" charset="-122"/>
                  <a:ea typeface="微软雅黑" pitchFamily="34" charset="-122"/>
                </a:rPr>
                <a:t>n</a:t>
              </a:r>
              <a:r>
                <a:rPr lang="en-US" altLang="zh-CN" sz="1200" b="1" dirty="0">
                  <a:latin typeface="微软雅黑" pitchFamily="34" charset="-122"/>
                  <a:ea typeface="微软雅黑" pitchFamily="34" charset="-122"/>
                </a:rPr>
                <a:t> + 1 </a:t>
              </a:r>
              <a:r>
                <a:rPr lang="zh-CN" altLang="en-US" sz="1200" b="1" dirty="0">
                  <a:latin typeface="微软雅黑" pitchFamily="34" charset="-122"/>
                  <a:ea typeface="微软雅黑" pitchFamily="34" charset="-122"/>
                </a:rPr>
                <a:t>位</a:t>
              </a:r>
            </a:p>
          </p:txBody>
        </p:sp>
        <p:sp>
          <p:nvSpPr>
            <p:cNvPr id="3" name="下箭头标注 2"/>
            <p:cNvSpPr/>
            <p:nvPr/>
          </p:nvSpPr>
          <p:spPr>
            <a:xfrm>
              <a:off x="6023726" y="1454420"/>
              <a:ext cx="2360346" cy="860138"/>
            </a:xfrm>
            <a:prstGeom prst="downArrowCallout">
              <a:avLst>
                <a:gd name="adj1" fmla="val 24908"/>
                <a:gd name="adj2" fmla="val 29389"/>
                <a:gd name="adj3" fmla="val 30452"/>
                <a:gd name="adj4" fmla="val 44537"/>
              </a:avLst>
            </a:prstGeom>
            <a:solidFill>
              <a:schemeClr val="bg1"/>
            </a:solidFill>
            <a:ln w="9525">
              <a:solidFill>
                <a:srgbClr val="00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6105788" y="1500493"/>
              <a:ext cx="1438196" cy="299698"/>
            </a:xfrm>
            <a:prstGeom prst="rect">
              <a:avLst/>
            </a:prstGeom>
            <a:solidFill>
              <a:srgbClr val="0000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a:solidFill>
                    <a:schemeClr val="bg1"/>
                  </a:solidFill>
                  <a:latin typeface="微软雅黑" pitchFamily="34" charset="-122"/>
                  <a:ea typeface="微软雅黑" pitchFamily="34" charset="-122"/>
                </a:rPr>
                <a:t>原始数据</a:t>
              </a:r>
            </a:p>
          </p:txBody>
        </p:sp>
        <p:sp>
          <p:nvSpPr>
            <p:cNvPr id="7" name="矩形 6"/>
            <p:cNvSpPr/>
            <p:nvPr/>
          </p:nvSpPr>
          <p:spPr>
            <a:xfrm>
              <a:off x="7543982" y="1500493"/>
              <a:ext cx="793199" cy="299698"/>
            </a:xfrm>
            <a:prstGeom prst="rect">
              <a:avLst/>
            </a:prstGeom>
            <a:solidFill>
              <a:srgbClr val="00FF99"/>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a:solidFill>
                    <a:schemeClr val="tx1"/>
                  </a:solidFill>
                  <a:latin typeface="微软雅黑" pitchFamily="34" charset="-122"/>
                  <a:ea typeface="微软雅黑" pitchFamily="34" charset="-122"/>
                </a:rPr>
                <a:t>00…0</a:t>
              </a:r>
              <a:endParaRPr lang="zh-CN" altLang="en-US" sz="1400" b="1" dirty="0">
                <a:solidFill>
                  <a:schemeClr val="tx1"/>
                </a:solidFill>
                <a:latin typeface="微软雅黑" pitchFamily="34" charset="-122"/>
                <a:ea typeface="微软雅黑" pitchFamily="34" charset="-122"/>
              </a:endParaRPr>
            </a:p>
          </p:txBody>
        </p:sp>
        <p:sp>
          <p:nvSpPr>
            <p:cNvPr id="14" name="矩形 13"/>
            <p:cNvSpPr/>
            <p:nvPr/>
          </p:nvSpPr>
          <p:spPr>
            <a:xfrm>
              <a:off x="6805425" y="3177711"/>
              <a:ext cx="832341" cy="316523"/>
            </a:xfrm>
            <a:prstGeom prst="rect">
              <a:avLst/>
            </a:prstGeom>
            <a:solidFill>
              <a:srgbClr val="00B05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a:solidFill>
                    <a:schemeClr val="bg1"/>
                  </a:solidFill>
                  <a:latin typeface="微软雅黑" pitchFamily="34" charset="-122"/>
                  <a:ea typeface="微软雅黑" pitchFamily="34" charset="-122"/>
                </a:rPr>
                <a:t>CRC</a:t>
              </a:r>
            </a:p>
          </p:txBody>
        </p:sp>
        <p:sp>
          <p:nvSpPr>
            <p:cNvPr id="4" name="下箭头 3"/>
            <p:cNvSpPr/>
            <p:nvPr/>
          </p:nvSpPr>
          <p:spPr>
            <a:xfrm>
              <a:off x="7098390" y="2661897"/>
              <a:ext cx="238321" cy="515814"/>
            </a:xfrm>
            <a:prstGeom prst="downArrow">
              <a:avLst/>
            </a:prstGeom>
            <a:solidFill>
              <a:srgbClr val="CC00CC"/>
            </a:solidFill>
            <a:ln w="9525">
              <a:solidFill>
                <a:srgbClr val="00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6512873" y="2758745"/>
              <a:ext cx="646331" cy="276999"/>
            </a:xfrm>
            <a:prstGeom prst="rect">
              <a:avLst/>
            </a:prstGeom>
          </p:spPr>
          <p:txBody>
            <a:bodyPr wrap="none">
              <a:spAutoFit/>
            </a:bodyPr>
            <a:lstStyle/>
            <a:p>
              <a:pPr algn="ctr"/>
              <a:r>
                <a:rPr lang="zh-CN" altLang="en-US" sz="1200" b="1" dirty="0">
                  <a:solidFill>
                    <a:srgbClr val="000066"/>
                  </a:solidFill>
                  <a:latin typeface="微软雅黑" pitchFamily="34" charset="-122"/>
                  <a:ea typeface="微软雅黑" pitchFamily="34" charset="-122"/>
                </a:rPr>
                <a:t>余数 </a:t>
              </a:r>
              <a:r>
                <a:rPr lang="en-US" altLang="zh-CN" sz="1200" b="1" i="1" dirty="0">
                  <a:solidFill>
                    <a:srgbClr val="000066"/>
                  </a:solidFill>
                  <a:latin typeface="微软雅黑" pitchFamily="34" charset="-122"/>
                  <a:ea typeface="微软雅黑" pitchFamily="34" charset="-122"/>
                </a:rPr>
                <a:t>R</a:t>
              </a:r>
              <a:endParaRPr lang="zh-CN" altLang="en-US" sz="1200" b="1" i="1" dirty="0">
                <a:solidFill>
                  <a:srgbClr val="000066"/>
                </a:solidFill>
                <a:latin typeface="微软雅黑" pitchFamily="34" charset="-122"/>
                <a:ea typeface="微软雅黑" pitchFamily="34" charset="-122"/>
              </a:endParaRPr>
            </a:p>
          </p:txBody>
        </p:sp>
        <p:sp>
          <p:nvSpPr>
            <p:cNvPr id="19" name="矩形 18"/>
            <p:cNvSpPr/>
            <p:nvPr/>
          </p:nvSpPr>
          <p:spPr>
            <a:xfrm>
              <a:off x="6323804" y="3189434"/>
              <a:ext cx="484427" cy="276999"/>
            </a:xfrm>
            <a:prstGeom prst="rect">
              <a:avLst/>
            </a:prstGeom>
          </p:spPr>
          <p:txBody>
            <a:bodyPr wrap="none">
              <a:spAutoFit/>
            </a:bodyPr>
            <a:lstStyle/>
            <a:p>
              <a:pPr algn="ctr"/>
              <a:r>
                <a:rPr lang="en-US" altLang="zh-CN" sz="1200" b="1" i="1" dirty="0">
                  <a:latin typeface="微软雅黑" pitchFamily="34" charset="-122"/>
                  <a:ea typeface="微软雅黑" pitchFamily="34" charset="-122"/>
                </a:rPr>
                <a:t>n</a:t>
              </a:r>
              <a:r>
                <a:rPr lang="en-US" altLang="zh-CN" sz="1200" b="1" dirty="0">
                  <a:latin typeface="微软雅黑" pitchFamily="34" charset="-122"/>
                  <a:ea typeface="微软雅黑" pitchFamily="34" charset="-122"/>
                </a:rPr>
                <a:t> </a:t>
              </a:r>
              <a:r>
                <a:rPr lang="zh-CN" altLang="en-US" sz="1200" b="1" dirty="0">
                  <a:latin typeface="微软雅黑" pitchFamily="34" charset="-122"/>
                  <a:ea typeface="微软雅黑" pitchFamily="34" charset="-122"/>
                </a:rPr>
                <a:t>位</a:t>
              </a:r>
            </a:p>
          </p:txBody>
        </p:sp>
        <p:sp>
          <p:nvSpPr>
            <p:cNvPr id="41" name="Text Box 45"/>
            <p:cNvSpPr txBox="1">
              <a:spLocks noChangeArrowheads="1"/>
            </p:cNvSpPr>
            <p:nvPr/>
          </p:nvSpPr>
          <p:spPr bwMode="auto">
            <a:xfrm>
              <a:off x="6938126" y="4094378"/>
              <a:ext cx="646331"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kumimoji="1" lang="zh-CN" altLang="en-US" sz="1200" b="1" dirty="0">
                  <a:latin typeface="微软雅黑" pitchFamily="34" charset="-122"/>
                  <a:ea typeface="微软雅黑" pitchFamily="34" charset="-122"/>
                </a:rPr>
                <a:t>发送方</a:t>
              </a:r>
            </a:p>
          </p:txBody>
        </p:sp>
      </p:grpSp>
      <p:grpSp>
        <p:nvGrpSpPr>
          <p:cNvPr id="12" name="组合 11"/>
          <p:cNvGrpSpPr/>
          <p:nvPr/>
        </p:nvGrpSpPr>
        <p:grpSpPr>
          <a:xfrm>
            <a:off x="5881035" y="1083639"/>
            <a:ext cx="2711334" cy="3253393"/>
            <a:chOff x="510578" y="1114451"/>
            <a:chExt cx="2711334" cy="3253393"/>
          </a:xfrm>
        </p:grpSpPr>
        <p:sp>
          <p:nvSpPr>
            <p:cNvPr id="36" name="矩形 35"/>
            <p:cNvSpPr/>
            <p:nvPr/>
          </p:nvSpPr>
          <p:spPr>
            <a:xfrm>
              <a:off x="510578" y="1114451"/>
              <a:ext cx="2711334" cy="2963668"/>
            </a:xfrm>
            <a:prstGeom prst="rect">
              <a:avLst/>
            </a:prstGeom>
            <a:solidFill>
              <a:srgbClr val="99FFCC"/>
            </a:solidFill>
            <a:ln w="952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p:nvSpPr>
          <p:spPr>
            <a:xfrm>
              <a:off x="1231794" y="1213222"/>
              <a:ext cx="476413" cy="276999"/>
            </a:xfrm>
            <a:prstGeom prst="rect">
              <a:avLst/>
            </a:prstGeom>
          </p:spPr>
          <p:txBody>
            <a:bodyPr wrap="none">
              <a:spAutoFit/>
            </a:bodyPr>
            <a:lstStyle/>
            <a:p>
              <a:pPr algn="ctr"/>
              <a:r>
                <a:rPr lang="en-US" altLang="zh-CN" sz="1200" b="1" i="1" dirty="0">
                  <a:latin typeface="微软雅黑" pitchFamily="34" charset="-122"/>
                  <a:ea typeface="微软雅黑" pitchFamily="34" charset="-122"/>
                </a:rPr>
                <a:t>k</a:t>
              </a:r>
              <a:r>
                <a:rPr lang="en-US" altLang="zh-CN" sz="1200" b="1" dirty="0">
                  <a:latin typeface="微软雅黑" pitchFamily="34" charset="-122"/>
                  <a:ea typeface="微软雅黑" pitchFamily="34" charset="-122"/>
                </a:rPr>
                <a:t> </a:t>
              </a:r>
              <a:r>
                <a:rPr lang="zh-CN" altLang="en-US" sz="1200" b="1" dirty="0">
                  <a:latin typeface="微软雅黑" pitchFamily="34" charset="-122"/>
                  <a:ea typeface="微软雅黑" pitchFamily="34" charset="-122"/>
                </a:rPr>
                <a:t>位</a:t>
              </a:r>
            </a:p>
          </p:txBody>
        </p:sp>
        <p:sp>
          <p:nvSpPr>
            <p:cNvPr id="26" name="矩形 25"/>
            <p:cNvSpPr/>
            <p:nvPr/>
          </p:nvSpPr>
          <p:spPr>
            <a:xfrm>
              <a:off x="2366352" y="1213222"/>
              <a:ext cx="484428" cy="276999"/>
            </a:xfrm>
            <a:prstGeom prst="rect">
              <a:avLst/>
            </a:prstGeom>
          </p:spPr>
          <p:txBody>
            <a:bodyPr wrap="none">
              <a:spAutoFit/>
            </a:bodyPr>
            <a:lstStyle/>
            <a:p>
              <a:pPr algn="ctr"/>
              <a:r>
                <a:rPr lang="en-US" altLang="zh-CN" sz="1200" b="1" i="1" dirty="0">
                  <a:latin typeface="微软雅黑" pitchFamily="34" charset="-122"/>
                  <a:ea typeface="微软雅黑" pitchFamily="34" charset="-122"/>
                </a:rPr>
                <a:t>n</a:t>
              </a:r>
              <a:r>
                <a:rPr lang="en-US" altLang="zh-CN" sz="1200" b="1" dirty="0">
                  <a:latin typeface="微软雅黑" pitchFamily="34" charset="-122"/>
                  <a:ea typeface="微软雅黑" pitchFamily="34" charset="-122"/>
                </a:rPr>
                <a:t> </a:t>
              </a:r>
              <a:r>
                <a:rPr lang="zh-CN" altLang="en-US" sz="1200" b="1" dirty="0">
                  <a:latin typeface="微软雅黑" pitchFamily="34" charset="-122"/>
                  <a:ea typeface="微软雅黑" pitchFamily="34" charset="-122"/>
                </a:rPr>
                <a:t>位</a:t>
              </a:r>
            </a:p>
          </p:txBody>
        </p:sp>
        <p:sp>
          <p:nvSpPr>
            <p:cNvPr id="27" name="矩形 26"/>
            <p:cNvSpPr/>
            <p:nvPr/>
          </p:nvSpPr>
          <p:spPr>
            <a:xfrm>
              <a:off x="1483146" y="2333649"/>
              <a:ext cx="832341" cy="316523"/>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solidFill>
                    <a:schemeClr val="tx1"/>
                  </a:solidFill>
                  <a:latin typeface="微软雅黑" pitchFamily="34" charset="-122"/>
                  <a:ea typeface="微软雅黑" pitchFamily="34" charset="-122"/>
                </a:rPr>
                <a:t>除数 </a:t>
              </a:r>
              <a:r>
                <a:rPr lang="en-US" altLang="zh-CN" sz="1200" b="1" i="1" dirty="0">
                  <a:solidFill>
                    <a:schemeClr val="tx1"/>
                  </a:solidFill>
                  <a:latin typeface="微软雅黑" pitchFamily="34" charset="-122"/>
                  <a:ea typeface="微软雅黑" pitchFamily="34" charset="-122"/>
                </a:rPr>
                <a:t>P</a:t>
              </a:r>
            </a:p>
          </p:txBody>
        </p:sp>
        <p:sp>
          <p:nvSpPr>
            <p:cNvPr id="28" name="矩形 27"/>
            <p:cNvSpPr/>
            <p:nvPr/>
          </p:nvSpPr>
          <p:spPr>
            <a:xfrm>
              <a:off x="2341033" y="2349727"/>
              <a:ext cx="788999" cy="276999"/>
            </a:xfrm>
            <a:prstGeom prst="rect">
              <a:avLst/>
            </a:prstGeom>
          </p:spPr>
          <p:txBody>
            <a:bodyPr wrap="none">
              <a:spAutoFit/>
            </a:bodyPr>
            <a:lstStyle/>
            <a:p>
              <a:pPr algn="ctr"/>
              <a:r>
                <a:rPr lang="en-US" altLang="zh-CN" sz="1200" b="1" i="1" dirty="0">
                  <a:latin typeface="微软雅黑" pitchFamily="34" charset="-122"/>
                  <a:ea typeface="微软雅黑" pitchFamily="34" charset="-122"/>
                </a:rPr>
                <a:t>n</a:t>
              </a:r>
              <a:r>
                <a:rPr lang="en-US" altLang="zh-CN" sz="1200" b="1" dirty="0">
                  <a:latin typeface="微软雅黑" pitchFamily="34" charset="-122"/>
                  <a:ea typeface="微软雅黑" pitchFamily="34" charset="-122"/>
                </a:rPr>
                <a:t> + 1 </a:t>
              </a:r>
              <a:r>
                <a:rPr lang="zh-CN" altLang="en-US" sz="1200" b="1" dirty="0">
                  <a:latin typeface="微软雅黑" pitchFamily="34" charset="-122"/>
                  <a:ea typeface="微软雅黑" pitchFamily="34" charset="-122"/>
                </a:rPr>
                <a:t>位</a:t>
              </a:r>
            </a:p>
          </p:txBody>
        </p:sp>
        <p:sp>
          <p:nvSpPr>
            <p:cNvPr id="29" name="下箭头标注 28"/>
            <p:cNvSpPr/>
            <p:nvPr/>
          </p:nvSpPr>
          <p:spPr>
            <a:xfrm>
              <a:off x="701447" y="1454420"/>
              <a:ext cx="2360346" cy="860138"/>
            </a:xfrm>
            <a:prstGeom prst="downArrowCallout">
              <a:avLst>
                <a:gd name="adj1" fmla="val 24908"/>
                <a:gd name="adj2" fmla="val 29389"/>
                <a:gd name="adj3" fmla="val 30452"/>
                <a:gd name="adj4" fmla="val 44537"/>
              </a:avLst>
            </a:prstGeom>
            <a:solidFill>
              <a:schemeClr val="bg1"/>
            </a:solidFill>
            <a:ln w="9525">
              <a:solidFill>
                <a:srgbClr val="00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a:off x="783509" y="1500493"/>
              <a:ext cx="1438196" cy="299698"/>
            </a:xfrm>
            <a:prstGeom prst="rect">
              <a:avLst/>
            </a:prstGeom>
            <a:solidFill>
              <a:srgbClr val="0000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a:solidFill>
                    <a:schemeClr val="bg1"/>
                  </a:solidFill>
                  <a:latin typeface="微软雅黑" pitchFamily="34" charset="-122"/>
                  <a:ea typeface="微软雅黑" pitchFamily="34" charset="-122"/>
                </a:rPr>
                <a:t>原始数据</a:t>
              </a:r>
            </a:p>
          </p:txBody>
        </p:sp>
        <p:sp>
          <p:nvSpPr>
            <p:cNvPr id="31" name="矩形 30"/>
            <p:cNvSpPr/>
            <p:nvPr/>
          </p:nvSpPr>
          <p:spPr>
            <a:xfrm>
              <a:off x="2221703" y="1500493"/>
              <a:ext cx="793199" cy="299698"/>
            </a:xfrm>
            <a:prstGeom prst="rect">
              <a:avLst/>
            </a:prstGeom>
            <a:solidFill>
              <a:srgbClr val="00FF99"/>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1" dirty="0">
                  <a:solidFill>
                    <a:schemeClr val="tx1"/>
                  </a:solidFill>
                  <a:latin typeface="微软雅黑" pitchFamily="34" charset="-122"/>
                  <a:ea typeface="微软雅黑" pitchFamily="34" charset="-122"/>
                </a:rPr>
                <a:t>CRC</a:t>
              </a:r>
            </a:p>
          </p:txBody>
        </p:sp>
        <p:sp>
          <p:nvSpPr>
            <p:cNvPr id="32" name="矩形 31"/>
            <p:cNvSpPr/>
            <p:nvPr/>
          </p:nvSpPr>
          <p:spPr>
            <a:xfrm>
              <a:off x="1483146" y="3177711"/>
              <a:ext cx="832341" cy="316523"/>
            </a:xfrm>
            <a:prstGeom prst="rect">
              <a:avLst/>
            </a:prstGeom>
            <a:solidFill>
              <a:srgbClr val="00B05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solidFill>
                    <a:schemeClr val="bg1"/>
                  </a:solidFill>
                  <a:latin typeface="微软雅黑" pitchFamily="34" charset="-122"/>
                  <a:ea typeface="微软雅黑" pitchFamily="34" charset="-122"/>
                </a:rPr>
                <a:t>余数</a:t>
              </a:r>
              <a:endParaRPr lang="en-US" altLang="zh-CN" sz="1200" b="1" dirty="0">
                <a:solidFill>
                  <a:schemeClr val="bg1"/>
                </a:solidFill>
                <a:latin typeface="微软雅黑" pitchFamily="34" charset="-122"/>
                <a:ea typeface="微软雅黑" pitchFamily="34" charset="-122"/>
              </a:endParaRPr>
            </a:p>
          </p:txBody>
        </p:sp>
        <p:sp>
          <p:nvSpPr>
            <p:cNvPr id="33" name="下箭头 32"/>
            <p:cNvSpPr/>
            <p:nvPr/>
          </p:nvSpPr>
          <p:spPr>
            <a:xfrm>
              <a:off x="1776111" y="2661897"/>
              <a:ext cx="238321" cy="515814"/>
            </a:xfrm>
            <a:prstGeom prst="downArrow">
              <a:avLst/>
            </a:prstGeom>
            <a:solidFill>
              <a:srgbClr val="CC00CC"/>
            </a:solidFill>
            <a:ln w="9525">
              <a:solidFill>
                <a:srgbClr val="0000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p:cNvSpPr/>
            <p:nvPr/>
          </p:nvSpPr>
          <p:spPr>
            <a:xfrm>
              <a:off x="832586" y="3525868"/>
              <a:ext cx="2191551" cy="553998"/>
            </a:xfrm>
            <a:prstGeom prst="rect">
              <a:avLst/>
            </a:prstGeom>
          </p:spPr>
          <p:txBody>
            <a:bodyPr wrap="square">
              <a:spAutoFit/>
            </a:bodyPr>
            <a:lstStyle/>
            <a:p>
              <a:pPr algn="ctr">
                <a:lnSpc>
                  <a:spcPts val="1800"/>
                </a:lnSpc>
              </a:pPr>
              <a:r>
                <a:rPr lang="zh-CN" altLang="en-US" sz="1200" b="1" dirty="0">
                  <a:solidFill>
                    <a:srgbClr val="000099"/>
                  </a:solidFill>
                  <a:latin typeface="微软雅黑" pitchFamily="34" charset="-122"/>
                  <a:ea typeface="微软雅黑" pitchFamily="34" charset="-122"/>
                </a:rPr>
                <a:t>若余数</a:t>
              </a:r>
              <a:r>
                <a:rPr lang="en-US" altLang="zh-CN" sz="1200" b="1" dirty="0">
                  <a:solidFill>
                    <a:srgbClr val="000099"/>
                  </a:solidFill>
                  <a:latin typeface="微软雅黑" pitchFamily="34" charset="-122"/>
                  <a:ea typeface="微软雅黑" pitchFamily="34" charset="-122"/>
                </a:rPr>
                <a:t>=0</a:t>
              </a:r>
              <a:r>
                <a:rPr lang="zh-CN" altLang="en-US" sz="1200" b="1" dirty="0">
                  <a:solidFill>
                    <a:srgbClr val="000099"/>
                  </a:solidFill>
                  <a:latin typeface="微软雅黑" pitchFamily="34" charset="-122"/>
                  <a:ea typeface="微软雅黑" pitchFamily="34" charset="-122"/>
                </a:rPr>
                <a:t>，接受</a:t>
              </a:r>
              <a:endParaRPr lang="en-US" altLang="zh-CN" sz="1200" b="1" dirty="0">
                <a:solidFill>
                  <a:srgbClr val="000099"/>
                </a:solidFill>
                <a:latin typeface="微软雅黑" pitchFamily="34" charset="-122"/>
                <a:ea typeface="微软雅黑" pitchFamily="34" charset="-122"/>
              </a:endParaRPr>
            </a:p>
            <a:p>
              <a:pPr algn="ctr">
                <a:lnSpc>
                  <a:spcPts val="1800"/>
                </a:lnSpc>
              </a:pPr>
              <a:r>
                <a:rPr lang="zh-CN" altLang="en-US" sz="1200" b="1" dirty="0">
                  <a:solidFill>
                    <a:srgbClr val="000099"/>
                  </a:solidFill>
                  <a:latin typeface="微软雅黑" pitchFamily="34" charset="-122"/>
                  <a:ea typeface="微软雅黑" pitchFamily="34" charset="-122"/>
                </a:rPr>
                <a:t>若余数≠</a:t>
              </a:r>
              <a:r>
                <a:rPr lang="en-US" altLang="zh-CN" sz="1200" b="1" dirty="0">
                  <a:solidFill>
                    <a:srgbClr val="000099"/>
                  </a:solidFill>
                  <a:latin typeface="微软雅黑" pitchFamily="34" charset="-122"/>
                  <a:ea typeface="微软雅黑" pitchFamily="34" charset="-122"/>
                </a:rPr>
                <a:t>0</a:t>
              </a:r>
              <a:r>
                <a:rPr lang="zh-CN" altLang="en-US" sz="1200" b="1" dirty="0">
                  <a:solidFill>
                    <a:srgbClr val="000099"/>
                  </a:solidFill>
                  <a:latin typeface="微软雅黑" pitchFamily="34" charset="-122"/>
                  <a:ea typeface="微软雅黑" pitchFamily="34" charset="-122"/>
                </a:rPr>
                <a:t>，丢弃</a:t>
              </a:r>
            </a:p>
          </p:txBody>
        </p:sp>
        <p:sp>
          <p:nvSpPr>
            <p:cNvPr id="42" name="Text Box 45"/>
            <p:cNvSpPr txBox="1">
              <a:spLocks noChangeArrowheads="1"/>
            </p:cNvSpPr>
            <p:nvPr/>
          </p:nvSpPr>
          <p:spPr bwMode="auto">
            <a:xfrm>
              <a:off x="1502607" y="4090845"/>
              <a:ext cx="646331"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kumimoji="1" lang="zh-CN" altLang="en-US" sz="1200" b="1" dirty="0">
                  <a:latin typeface="微软雅黑" pitchFamily="34" charset="-122"/>
                  <a:ea typeface="微软雅黑" pitchFamily="34" charset="-122"/>
                </a:rPr>
                <a:t>接收方</a:t>
              </a:r>
            </a:p>
          </p:txBody>
        </p:sp>
      </p:grpSp>
      <p:sp>
        <p:nvSpPr>
          <p:cNvPr id="38" name="Text Box 45"/>
          <p:cNvSpPr txBox="1">
            <a:spLocks noChangeArrowheads="1"/>
          </p:cNvSpPr>
          <p:nvPr/>
        </p:nvSpPr>
        <p:spPr bwMode="auto">
          <a:xfrm>
            <a:off x="3982373" y="1914086"/>
            <a:ext cx="1082349" cy="307777"/>
          </a:xfrm>
          <a:prstGeom prst="rect">
            <a:avLst/>
          </a:prstGeom>
          <a:noFill/>
          <a:ln>
            <a:noFill/>
          </a:ln>
          <a:effectLst/>
          <a:extLst/>
        </p:spPr>
        <p:txBody>
          <a:bodyPr wrap="none">
            <a:spAutoFit/>
          </a:bodyPr>
          <a:lstStyle/>
          <a:p>
            <a:pPr algn="r"/>
            <a:r>
              <a:rPr kumimoji="1" lang="zh-CN" altLang="en-US" sz="1400" b="1" dirty="0">
                <a:latin typeface="微软雅黑" pitchFamily="34" charset="-122"/>
                <a:ea typeface="微软雅黑" pitchFamily="34" charset="-122"/>
              </a:rPr>
              <a:t>发送的数据</a:t>
            </a:r>
          </a:p>
        </p:txBody>
      </p:sp>
      <p:sp>
        <p:nvSpPr>
          <p:cNvPr id="5" name="灯片编号占位符 4">
            <a:extLst>
              <a:ext uri="{FF2B5EF4-FFF2-40B4-BE49-F238E27FC236}">
                <a16:creationId xmlns:a16="http://schemas.microsoft.com/office/drawing/2014/main" id="{4D988EAE-1B3C-485D-B61A-522E6ABF051C}"/>
              </a:ext>
            </a:extLst>
          </p:cNvPr>
          <p:cNvSpPr>
            <a:spLocks noGrp="1"/>
          </p:cNvSpPr>
          <p:nvPr>
            <p:ph type="sldNum" sz="quarter" idx="12"/>
          </p:nvPr>
        </p:nvSpPr>
        <p:spPr/>
        <p:txBody>
          <a:bodyPr/>
          <a:lstStyle/>
          <a:p>
            <a:fld id="{C485880C-E2C3-4DAB-AE74-D9BE691626AC}" type="slidenum">
              <a:rPr lang="zh-CN" altLang="en-US" smtClean="0"/>
              <a:pPr/>
              <a:t>21</a:t>
            </a:fld>
            <a:endParaRPr lang="zh-CN" altLang="en-US"/>
          </a:p>
        </p:txBody>
      </p:sp>
    </p:spTree>
    <p:extLst>
      <p:ext uri="{BB962C8B-B14F-4D97-AF65-F5344CB8AC3E}">
        <p14:creationId xmlns:p14="http://schemas.microsoft.com/office/powerpoint/2010/main" val="2759797661"/>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466344" y="623761"/>
            <a:ext cx="8129015" cy="308939"/>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 name="矩形 2"/>
          <p:cNvSpPr/>
          <p:nvPr/>
        </p:nvSpPr>
        <p:spPr>
          <a:xfrm>
            <a:off x="616085" y="572377"/>
            <a:ext cx="2323265" cy="400110"/>
          </a:xfrm>
          <a:prstGeom prst="rect">
            <a:avLst/>
          </a:prstGeom>
        </p:spPr>
        <p:txBody>
          <a:bodyPr wrap="none">
            <a:spAutoFit/>
          </a:bodyPr>
          <a:lstStyle/>
          <a:p>
            <a:r>
              <a:rPr lang="en-US" altLang="zh-CN" sz="2000" b="1" dirty="0">
                <a:latin typeface="微软雅黑" pitchFamily="34" charset="-122"/>
                <a:ea typeface="微软雅黑" pitchFamily="34" charset="-122"/>
              </a:rPr>
              <a:t>CRC </a:t>
            </a:r>
            <a:r>
              <a:rPr lang="zh-CN" altLang="en-US" sz="2000" b="1" dirty="0">
                <a:latin typeface="微软雅黑" pitchFamily="34" charset="-122"/>
                <a:ea typeface="微软雅黑" pitchFamily="34" charset="-122"/>
              </a:rPr>
              <a:t>冗余码的计算</a:t>
            </a:r>
          </a:p>
        </p:txBody>
      </p:sp>
      <p:sp>
        <p:nvSpPr>
          <p:cNvPr id="4" name="矩形 3"/>
          <p:cNvSpPr/>
          <p:nvPr/>
        </p:nvSpPr>
        <p:spPr>
          <a:xfrm>
            <a:off x="466344" y="937042"/>
            <a:ext cx="8129015" cy="2631490"/>
          </a:xfrm>
          <a:prstGeom prst="rect">
            <a:avLst/>
          </a:prstGeom>
        </p:spPr>
        <p:txBody>
          <a:bodyPr wrap="square">
            <a:spAutoFit/>
          </a:bodyPr>
          <a:lstStyle/>
          <a:p>
            <a:pPr marL="285750" indent="-285750">
              <a:lnSpc>
                <a:spcPts val="3300"/>
              </a:lnSpc>
              <a:buClr>
                <a:srgbClr val="0070C0"/>
              </a:buClr>
              <a:buFont typeface="Wingdings" pitchFamily="2" charset="2"/>
              <a:buChar char="l"/>
            </a:pPr>
            <a:r>
              <a:rPr lang="en-US" altLang="zh-CN" sz="2000" b="1" dirty="0">
                <a:latin typeface="微软雅黑" pitchFamily="34" charset="-122"/>
                <a:ea typeface="微软雅黑" pitchFamily="34" charset="-122"/>
              </a:rPr>
              <a:t>1</a:t>
            </a:r>
            <a:r>
              <a:rPr lang="zh-CN" altLang="en-US" sz="2000" b="1" dirty="0">
                <a:latin typeface="微软雅黑" pitchFamily="34" charset="-122"/>
                <a:ea typeface="微软雅黑" pitchFamily="34" charset="-122"/>
              </a:rPr>
              <a:t>，用二进制的模 </a:t>
            </a:r>
            <a:r>
              <a:rPr lang="en-US" altLang="zh-CN" sz="2000" b="1" dirty="0">
                <a:latin typeface="微软雅黑" pitchFamily="34" charset="-122"/>
                <a:ea typeface="微软雅黑" pitchFamily="34" charset="-122"/>
              </a:rPr>
              <a:t>2 </a:t>
            </a:r>
            <a:r>
              <a:rPr lang="zh-CN" altLang="en-US" sz="2000" b="1" dirty="0">
                <a:latin typeface="微软雅黑" pitchFamily="34" charset="-122"/>
                <a:ea typeface="微软雅黑" pitchFamily="34" charset="-122"/>
              </a:rPr>
              <a:t>运算进行 </a:t>
            </a:r>
            <a:r>
              <a:rPr lang="en-US" altLang="zh-CN" sz="2000" b="1" dirty="0">
                <a:latin typeface="微软雅黑" pitchFamily="34" charset="-122"/>
                <a:ea typeface="微软雅黑" pitchFamily="34" charset="-122"/>
              </a:rPr>
              <a:t>2</a:t>
            </a:r>
            <a:r>
              <a:rPr lang="en-US" altLang="zh-CN" sz="2000" b="1" i="1" baseline="30000" dirty="0">
                <a:latin typeface="微软雅黑" pitchFamily="34" charset="-122"/>
                <a:ea typeface="微软雅黑" pitchFamily="34" charset="-122"/>
              </a:rPr>
              <a:t>n</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乘 </a:t>
            </a:r>
            <a:r>
              <a:rPr lang="en-US" altLang="zh-CN" sz="2000" b="1" i="1" dirty="0">
                <a:latin typeface="微软雅黑" pitchFamily="34" charset="-122"/>
                <a:ea typeface="微软雅黑" pitchFamily="34" charset="-122"/>
              </a:rPr>
              <a:t>M</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的运算，这相当于在 </a:t>
            </a:r>
            <a:r>
              <a:rPr lang="en-US" altLang="zh-CN" sz="2000" b="1" i="1" dirty="0">
                <a:latin typeface="微软雅黑" pitchFamily="34" charset="-122"/>
                <a:ea typeface="微软雅黑" pitchFamily="34" charset="-122"/>
              </a:rPr>
              <a:t>M</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后面添加 </a:t>
            </a:r>
            <a:r>
              <a:rPr lang="en-US" altLang="zh-CN" sz="2000" b="1" i="1" dirty="0">
                <a:latin typeface="微软雅黑" pitchFamily="34" charset="-122"/>
                <a:ea typeface="微软雅黑" pitchFamily="34" charset="-122"/>
              </a:rPr>
              <a:t>n </a:t>
            </a:r>
            <a:r>
              <a:rPr lang="zh-CN" altLang="en-US" sz="2000" b="1" dirty="0">
                <a:latin typeface="微软雅黑" pitchFamily="34" charset="-122"/>
                <a:ea typeface="微软雅黑" pitchFamily="34" charset="-122"/>
              </a:rPr>
              <a:t>个 </a:t>
            </a:r>
            <a:r>
              <a:rPr lang="en-US" altLang="zh-CN" sz="2000" b="1" dirty="0">
                <a:latin typeface="微软雅黑" pitchFamily="34" charset="-122"/>
                <a:ea typeface="微软雅黑" pitchFamily="34" charset="-122"/>
              </a:rPr>
              <a:t>0</a:t>
            </a:r>
            <a:r>
              <a:rPr lang="zh-CN" altLang="en-US" sz="2000" b="1" dirty="0">
                <a:latin typeface="微软雅黑" pitchFamily="34" charset="-122"/>
                <a:ea typeface="微软雅黑" pitchFamily="34" charset="-122"/>
              </a:rPr>
              <a:t>。</a:t>
            </a:r>
          </a:p>
          <a:p>
            <a:pPr marL="285750" indent="-285750">
              <a:lnSpc>
                <a:spcPts val="3300"/>
              </a:lnSpc>
              <a:buClr>
                <a:srgbClr val="0070C0"/>
              </a:buClr>
              <a:buFont typeface="Wingdings" pitchFamily="2" charset="2"/>
              <a:buChar char="l"/>
            </a:pPr>
            <a:r>
              <a:rPr lang="en-US" altLang="zh-CN" sz="2000" b="1" dirty="0">
                <a:latin typeface="微软雅黑" pitchFamily="34" charset="-122"/>
                <a:ea typeface="微软雅黑" pitchFamily="34" charset="-122"/>
              </a:rPr>
              <a:t>2</a:t>
            </a:r>
            <a:r>
              <a:rPr lang="zh-CN" altLang="en-US" sz="2000" b="1" dirty="0">
                <a:latin typeface="微软雅黑" pitchFamily="34" charset="-122"/>
                <a:ea typeface="微软雅黑" pitchFamily="34" charset="-122"/>
              </a:rPr>
              <a:t>，得到的 </a:t>
            </a:r>
            <a:r>
              <a:rPr lang="en-US" altLang="zh-CN" sz="2000" b="1" dirty="0">
                <a:latin typeface="微软雅黑" pitchFamily="34" charset="-122"/>
                <a:ea typeface="微软雅黑" pitchFamily="34" charset="-122"/>
              </a:rPr>
              <a:t>(</a:t>
            </a:r>
            <a:r>
              <a:rPr lang="en-US" altLang="zh-CN" sz="2000" b="1" i="1" dirty="0">
                <a:latin typeface="微软雅黑" pitchFamily="34" charset="-122"/>
                <a:ea typeface="微软雅黑" pitchFamily="34" charset="-122"/>
              </a:rPr>
              <a:t>k</a:t>
            </a:r>
            <a:r>
              <a:rPr lang="en-US" altLang="zh-CN" sz="2000" b="1" dirty="0">
                <a:latin typeface="微软雅黑" pitchFamily="34" charset="-122"/>
                <a:ea typeface="微软雅黑" pitchFamily="34" charset="-122"/>
              </a:rPr>
              <a:t> + </a:t>
            </a:r>
            <a:r>
              <a:rPr lang="en-US" altLang="zh-CN" sz="2000" b="1" i="1" dirty="0">
                <a:latin typeface="微软雅黑" pitchFamily="34" charset="-122"/>
                <a:ea typeface="微软雅黑" pitchFamily="34" charset="-122"/>
              </a:rPr>
              <a:t>n</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位的数</a:t>
            </a:r>
            <a:r>
              <a:rPr lang="zh-CN" altLang="en-US" sz="2000" b="1" dirty="0">
                <a:solidFill>
                  <a:srgbClr val="CC00CC"/>
                </a:solidFill>
                <a:latin typeface="微软雅黑" pitchFamily="34" charset="-122"/>
                <a:ea typeface="微软雅黑" pitchFamily="34" charset="-122"/>
              </a:rPr>
              <a:t>除以</a:t>
            </a:r>
            <a:r>
              <a:rPr lang="zh-CN" altLang="en-US" sz="2000" b="1" dirty="0">
                <a:latin typeface="微软雅黑" pitchFamily="34" charset="-122"/>
                <a:ea typeface="微软雅黑" pitchFamily="34" charset="-122"/>
              </a:rPr>
              <a:t>事先选定好的长度为 </a:t>
            </a:r>
            <a:r>
              <a:rPr lang="en-US" altLang="zh-CN" sz="2000" b="1" dirty="0">
                <a:latin typeface="微软雅黑" pitchFamily="34" charset="-122"/>
                <a:ea typeface="微软雅黑" pitchFamily="34" charset="-122"/>
              </a:rPr>
              <a:t>(</a:t>
            </a:r>
            <a:r>
              <a:rPr lang="en-US" altLang="zh-CN" sz="2000" b="1" i="1" dirty="0">
                <a:latin typeface="微软雅黑" pitchFamily="34" charset="-122"/>
                <a:ea typeface="微软雅黑" pitchFamily="34" charset="-122"/>
              </a:rPr>
              <a:t>n</a:t>
            </a:r>
            <a:r>
              <a:rPr lang="en-US" altLang="zh-CN" sz="2000" b="1" dirty="0">
                <a:latin typeface="微软雅黑" pitchFamily="34" charset="-122"/>
                <a:ea typeface="微软雅黑" pitchFamily="34" charset="-122"/>
              </a:rPr>
              <a:t> + 1) </a:t>
            </a:r>
            <a:r>
              <a:rPr lang="zh-CN" altLang="en-US" sz="2000" b="1" dirty="0">
                <a:latin typeface="微软雅黑" pitchFamily="34" charset="-122"/>
                <a:ea typeface="微软雅黑" pitchFamily="34" charset="-122"/>
              </a:rPr>
              <a:t>位的</a:t>
            </a:r>
            <a:r>
              <a:rPr lang="zh-CN" altLang="en-US" sz="2000" b="1" dirty="0">
                <a:solidFill>
                  <a:srgbClr val="0000FF"/>
                </a:solidFill>
                <a:latin typeface="微软雅黑" pitchFamily="34" charset="-122"/>
                <a:ea typeface="微软雅黑" pitchFamily="34" charset="-122"/>
              </a:rPr>
              <a:t>除数</a:t>
            </a:r>
            <a:r>
              <a:rPr lang="zh-CN" altLang="en-US" sz="2000" b="1" dirty="0">
                <a:latin typeface="微软雅黑" pitchFamily="34" charset="-122"/>
                <a:ea typeface="微软雅黑" pitchFamily="34" charset="-122"/>
              </a:rPr>
              <a:t> </a:t>
            </a:r>
            <a:r>
              <a:rPr lang="en-US" altLang="zh-CN" sz="2000" b="1" i="1" dirty="0">
                <a:latin typeface="微软雅黑" pitchFamily="34" charset="-122"/>
                <a:ea typeface="微软雅黑" pitchFamily="34" charset="-122"/>
              </a:rPr>
              <a:t>P</a:t>
            </a:r>
            <a:r>
              <a:rPr lang="zh-CN" altLang="en-US" sz="2000" b="1" dirty="0">
                <a:latin typeface="微软雅黑" pitchFamily="34" charset="-122"/>
                <a:ea typeface="微软雅黑" pitchFamily="34" charset="-122"/>
              </a:rPr>
              <a:t>，得出</a:t>
            </a:r>
            <a:r>
              <a:rPr lang="zh-CN" altLang="en-US" sz="2000" b="1" dirty="0">
                <a:solidFill>
                  <a:srgbClr val="0000FF"/>
                </a:solidFill>
                <a:latin typeface="微软雅黑" pitchFamily="34" charset="-122"/>
                <a:ea typeface="微软雅黑" pitchFamily="34" charset="-122"/>
              </a:rPr>
              <a:t>商</a:t>
            </a:r>
            <a:r>
              <a:rPr lang="zh-CN" altLang="en-US" sz="2000" b="1" dirty="0">
                <a:latin typeface="微软雅黑" pitchFamily="34" charset="-122"/>
                <a:ea typeface="微软雅黑" pitchFamily="34" charset="-122"/>
              </a:rPr>
              <a:t>是 </a:t>
            </a:r>
            <a:r>
              <a:rPr lang="en-US" altLang="zh-CN" sz="2000" b="1" i="1" dirty="0">
                <a:latin typeface="微软雅黑" pitchFamily="34" charset="-122"/>
                <a:ea typeface="微软雅黑" pitchFamily="34" charset="-122"/>
              </a:rPr>
              <a:t>Q</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a:t>
            </a:r>
            <a:r>
              <a:rPr lang="zh-CN" altLang="en-US" sz="2000" b="1" dirty="0">
                <a:solidFill>
                  <a:srgbClr val="C00000"/>
                </a:solidFill>
                <a:latin typeface="微软雅黑" pitchFamily="34" charset="-122"/>
                <a:ea typeface="微软雅黑" pitchFamily="34" charset="-122"/>
              </a:rPr>
              <a:t>余数</a:t>
            </a:r>
            <a:r>
              <a:rPr lang="zh-CN" altLang="en-US" sz="2000" b="1" dirty="0">
                <a:latin typeface="微软雅黑" pitchFamily="34" charset="-122"/>
                <a:ea typeface="微软雅黑" pitchFamily="34" charset="-122"/>
              </a:rPr>
              <a:t>是 </a:t>
            </a:r>
            <a:r>
              <a:rPr lang="en-US" altLang="zh-CN" sz="2000" b="1" i="1" dirty="0">
                <a:latin typeface="微软雅黑" pitchFamily="34" charset="-122"/>
                <a:ea typeface="微软雅黑" pitchFamily="34" charset="-122"/>
              </a:rPr>
              <a:t>R</a:t>
            </a:r>
            <a:r>
              <a:rPr lang="zh-CN" altLang="en-US" sz="2000" b="1" dirty="0">
                <a:latin typeface="微软雅黑" pitchFamily="34" charset="-122"/>
                <a:ea typeface="微软雅黑" pitchFamily="34" charset="-122"/>
              </a:rPr>
              <a:t>，余数 </a:t>
            </a:r>
            <a:r>
              <a:rPr lang="en-US" altLang="zh-CN" sz="2000" b="1" dirty="0">
                <a:latin typeface="微软雅黑" pitchFamily="34" charset="-122"/>
                <a:ea typeface="微软雅黑" pitchFamily="34" charset="-122"/>
              </a:rPr>
              <a:t>R </a:t>
            </a:r>
            <a:r>
              <a:rPr lang="zh-CN" altLang="en-US" sz="2000" b="1" dirty="0">
                <a:latin typeface="微软雅黑" pitchFamily="34" charset="-122"/>
                <a:ea typeface="微软雅黑" pitchFamily="34" charset="-122"/>
              </a:rPr>
              <a:t>比除数 </a:t>
            </a:r>
            <a:r>
              <a:rPr lang="en-US" altLang="zh-CN" sz="2000" b="1" i="1" dirty="0">
                <a:latin typeface="微软雅黑" pitchFamily="34" charset="-122"/>
                <a:ea typeface="微软雅黑" pitchFamily="34" charset="-122"/>
              </a:rPr>
              <a:t>P</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少 </a:t>
            </a:r>
            <a:r>
              <a:rPr lang="en-US" altLang="zh-CN" sz="2000" b="1" dirty="0">
                <a:latin typeface="微软雅黑" pitchFamily="34" charset="-122"/>
                <a:ea typeface="微软雅黑" pitchFamily="34" charset="-122"/>
              </a:rPr>
              <a:t>1 </a:t>
            </a:r>
            <a:r>
              <a:rPr lang="zh-CN" altLang="en-US" sz="2000" b="1" dirty="0">
                <a:latin typeface="微软雅黑" pitchFamily="34" charset="-122"/>
                <a:ea typeface="微软雅黑" pitchFamily="34" charset="-122"/>
              </a:rPr>
              <a:t>位，即 </a:t>
            </a:r>
            <a:r>
              <a:rPr lang="en-US" altLang="zh-CN" sz="2000" b="1" i="1" dirty="0">
                <a:latin typeface="微软雅黑" pitchFamily="34" charset="-122"/>
                <a:ea typeface="微软雅黑" pitchFamily="34" charset="-122"/>
              </a:rPr>
              <a:t>R</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是 </a:t>
            </a:r>
            <a:r>
              <a:rPr lang="en-US" altLang="zh-CN" sz="2000" b="1" i="1" dirty="0">
                <a:latin typeface="微软雅黑" pitchFamily="34" charset="-122"/>
                <a:ea typeface="微软雅黑" pitchFamily="34" charset="-122"/>
              </a:rPr>
              <a:t>n</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位。 </a:t>
            </a:r>
          </a:p>
          <a:p>
            <a:pPr marL="285750" indent="-285750">
              <a:lnSpc>
                <a:spcPts val="3300"/>
              </a:lnSpc>
              <a:buClr>
                <a:srgbClr val="0070C0"/>
              </a:buClr>
              <a:buFont typeface="Wingdings" pitchFamily="2" charset="2"/>
              <a:buChar char="l"/>
            </a:pPr>
            <a:r>
              <a:rPr lang="en-US" altLang="zh-CN" sz="2000" b="1" dirty="0">
                <a:latin typeface="微软雅黑" pitchFamily="34" charset="-122"/>
                <a:ea typeface="微软雅黑" pitchFamily="34" charset="-122"/>
              </a:rPr>
              <a:t>3</a:t>
            </a:r>
            <a:r>
              <a:rPr lang="zh-CN" altLang="en-US" sz="2000" b="1" dirty="0">
                <a:latin typeface="微软雅黑" pitchFamily="34" charset="-122"/>
                <a:ea typeface="微软雅黑" pitchFamily="34" charset="-122"/>
              </a:rPr>
              <a:t>，将</a:t>
            </a:r>
            <a:r>
              <a:rPr lang="zh-CN" altLang="en-US" sz="2000" b="1" dirty="0">
                <a:solidFill>
                  <a:srgbClr val="C00000"/>
                </a:solidFill>
                <a:latin typeface="微软雅黑" pitchFamily="34" charset="-122"/>
                <a:ea typeface="微软雅黑" pitchFamily="34" charset="-122"/>
              </a:rPr>
              <a:t>余数 </a:t>
            </a:r>
            <a:r>
              <a:rPr lang="en-US" altLang="zh-CN" sz="2000" b="1" i="1" dirty="0">
                <a:solidFill>
                  <a:srgbClr val="C00000"/>
                </a:solidFill>
                <a:latin typeface="微软雅黑" pitchFamily="34" charset="-122"/>
                <a:ea typeface="微软雅黑" pitchFamily="34" charset="-122"/>
              </a:rPr>
              <a:t>R</a:t>
            </a:r>
            <a:r>
              <a:rPr lang="en-US" altLang="zh-CN" sz="2000" b="1" dirty="0">
                <a:solidFill>
                  <a:srgbClr val="CC00CC"/>
                </a:solidFill>
                <a:latin typeface="微软雅黑" pitchFamily="34" charset="-122"/>
                <a:ea typeface="微软雅黑" pitchFamily="34" charset="-122"/>
              </a:rPr>
              <a:t> </a:t>
            </a:r>
            <a:r>
              <a:rPr lang="zh-CN" altLang="en-US" sz="2000" b="1" dirty="0">
                <a:latin typeface="微软雅黑" pitchFamily="34" charset="-122"/>
                <a:ea typeface="微软雅黑" pitchFamily="34" charset="-122"/>
              </a:rPr>
              <a:t>作为</a:t>
            </a:r>
            <a:r>
              <a:rPr lang="zh-CN" altLang="en-US" sz="2000" b="1" dirty="0">
                <a:solidFill>
                  <a:srgbClr val="C00000"/>
                </a:solidFill>
                <a:latin typeface="微软雅黑" pitchFamily="34" charset="-122"/>
                <a:ea typeface="微软雅黑" pitchFamily="34" charset="-122"/>
              </a:rPr>
              <a:t>冗余码</a:t>
            </a:r>
            <a:r>
              <a:rPr lang="zh-CN" altLang="en-US" sz="2000" b="1" dirty="0">
                <a:latin typeface="微软雅黑" pitchFamily="34" charset="-122"/>
                <a:ea typeface="微软雅黑" pitchFamily="34" charset="-122"/>
              </a:rPr>
              <a:t>拼接在数据 </a:t>
            </a:r>
            <a:r>
              <a:rPr lang="en-US" altLang="zh-CN" sz="2000" b="1" i="1" dirty="0">
                <a:latin typeface="微软雅黑" pitchFamily="34" charset="-122"/>
                <a:ea typeface="微软雅黑" pitchFamily="34" charset="-122"/>
              </a:rPr>
              <a:t>M</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后面，一起发送出去。</a:t>
            </a:r>
          </a:p>
        </p:txBody>
      </p:sp>
      <p:sp>
        <p:nvSpPr>
          <p:cNvPr id="5" name="矩形 4"/>
          <p:cNvSpPr/>
          <p:nvPr/>
        </p:nvSpPr>
        <p:spPr>
          <a:xfrm>
            <a:off x="1238087" y="3568532"/>
            <a:ext cx="6585528" cy="759182"/>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pPr>
              <a:lnSpc>
                <a:spcPts val="2600"/>
              </a:lnSpc>
            </a:pPr>
            <a:r>
              <a:rPr lang="zh-CN" altLang="en-US" sz="2000" b="1" dirty="0">
                <a:latin typeface="微软雅黑" panose="020B0503020204020204" pitchFamily="34" charset="-122"/>
                <a:ea typeface="微软雅黑" panose="020B0503020204020204" pitchFamily="34" charset="-122"/>
              </a:rPr>
              <a:t>这种为了进行检错而添加的冗余码常称为</a:t>
            </a:r>
            <a:r>
              <a:rPr lang="zh-CN" altLang="en-US" sz="2000" b="1" dirty="0">
                <a:solidFill>
                  <a:srgbClr val="0000FF"/>
                </a:solidFill>
                <a:latin typeface="微软雅黑" panose="020B0503020204020204" pitchFamily="34" charset="-122"/>
                <a:ea typeface="微软雅黑" panose="020B0503020204020204" pitchFamily="34" charset="-122"/>
              </a:rPr>
              <a:t>帧检验序列 </a:t>
            </a:r>
            <a:r>
              <a:rPr lang="en-US" altLang="zh-CN" sz="2000" b="1" dirty="0">
                <a:solidFill>
                  <a:srgbClr val="0000FF"/>
                </a:solidFill>
                <a:latin typeface="微软雅黑" panose="020B0503020204020204" pitchFamily="34" charset="-122"/>
                <a:ea typeface="微软雅黑" panose="020B0503020204020204" pitchFamily="34" charset="-122"/>
              </a:rPr>
              <a:t>FCS </a:t>
            </a:r>
            <a:r>
              <a:rPr lang="en-US" altLang="zh-CN" sz="2000" b="1" dirty="0">
                <a:latin typeface="微软雅黑" panose="020B0503020204020204" pitchFamily="34" charset="-122"/>
                <a:ea typeface="微软雅黑" panose="020B0503020204020204" pitchFamily="34" charset="-122"/>
              </a:rPr>
              <a:t>(Frame Check Sequence)</a:t>
            </a:r>
            <a:r>
              <a:rPr lang="zh-CN" altLang="en-US" sz="2000" b="1" dirty="0">
                <a:latin typeface="微软雅黑" panose="020B0503020204020204" pitchFamily="34" charset="-122"/>
                <a:ea typeface="微软雅黑" panose="020B0503020204020204" pitchFamily="34" charset="-122"/>
              </a:rPr>
              <a:t>。</a:t>
            </a:r>
          </a:p>
        </p:txBody>
      </p:sp>
      <p:sp>
        <p:nvSpPr>
          <p:cNvPr id="6" name="灯片编号占位符 5">
            <a:extLst>
              <a:ext uri="{FF2B5EF4-FFF2-40B4-BE49-F238E27FC236}">
                <a16:creationId xmlns:a16="http://schemas.microsoft.com/office/drawing/2014/main" id="{5F230AA5-B41F-4FB2-91A2-D72B721A9999}"/>
              </a:ext>
            </a:extLst>
          </p:cNvPr>
          <p:cNvSpPr>
            <a:spLocks noGrp="1"/>
          </p:cNvSpPr>
          <p:nvPr>
            <p:ph type="sldNum" sz="quarter" idx="12"/>
          </p:nvPr>
        </p:nvSpPr>
        <p:spPr/>
        <p:txBody>
          <a:bodyPr/>
          <a:lstStyle/>
          <a:p>
            <a:fld id="{C485880C-E2C3-4DAB-AE74-D9BE691626AC}" type="slidenum">
              <a:rPr lang="zh-CN" altLang="en-US" smtClean="0"/>
              <a:pPr/>
              <a:t>22</a:t>
            </a:fld>
            <a:endParaRPr lang="zh-CN" altLang="en-US"/>
          </a:p>
        </p:txBody>
      </p:sp>
    </p:spTree>
    <p:extLst>
      <p:ext uri="{BB962C8B-B14F-4D97-AF65-F5344CB8AC3E}">
        <p14:creationId xmlns:p14="http://schemas.microsoft.com/office/powerpoint/2010/main" val="2189060056"/>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圆角矩形 43"/>
          <p:cNvSpPr/>
          <p:nvPr/>
        </p:nvSpPr>
        <p:spPr>
          <a:xfrm>
            <a:off x="466344" y="1028233"/>
            <a:ext cx="8129015" cy="3326970"/>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AutoShape 5"/>
          <p:cNvSpPr>
            <a:spLocks noChangeArrowheads="1"/>
          </p:cNvSpPr>
          <p:nvPr/>
        </p:nvSpPr>
        <p:spPr bwMode="auto">
          <a:xfrm>
            <a:off x="466344" y="627200"/>
            <a:ext cx="8129015" cy="308939"/>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 name="矩形 5"/>
          <p:cNvSpPr/>
          <p:nvPr/>
        </p:nvSpPr>
        <p:spPr>
          <a:xfrm>
            <a:off x="616085" y="575816"/>
            <a:ext cx="2836226" cy="400110"/>
          </a:xfrm>
          <a:prstGeom prst="rect">
            <a:avLst/>
          </a:prstGeom>
        </p:spPr>
        <p:txBody>
          <a:bodyPr wrap="none">
            <a:spAutoFit/>
          </a:bodyPr>
          <a:lstStyle/>
          <a:p>
            <a:r>
              <a:rPr lang="en-US" altLang="zh-CN" sz="2000" b="1" dirty="0">
                <a:latin typeface="微软雅黑" pitchFamily="34" charset="-122"/>
                <a:ea typeface="微软雅黑" pitchFamily="34" charset="-122"/>
              </a:rPr>
              <a:t>CRC </a:t>
            </a:r>
            <a:r>
              <a:rPr lang="zh-CN" altLang="en-US" sz="2000" b="1" dirty="0">
                <a:latin typeface="微软雅黑" pitchFamily="34" charset="-122"/>
                <a:ea typeface="微软雅黑" pitchFamily="34" charset="-122"/>
              </a:rPr>
              <a:t>冗余码的计算举例</a:t>
            </a:r>
          </a:p>
        </p:txBody>
      </p:sp>
      <p:grpSp>
        <p:nvGrpSpPr>
          <p:cNvPr id="8" name="组合 7"/>
          <p:cNvGrpSpPr/>
          <p:nvPr/>
        </p:nvGrpSpPr>
        <p:grpSpPr>
          <a:xfrm>
            <a:off x="2660204" y="1118782"/>
            <a:ext cx="5586506" cy="3122156"/>
            <a:chOff x="669696" y="1204869"/>
            <a:chExt cx="8778542" cy="5056277"/>
          </a:xfrm>
        </p:grpSpPr>
        <p:sp>
          <p:nvSpPr>
            <p:cNvPr id="9" name="Rectangle 4"/>
            <p:cNvSpPr>
              <a:spLocks noChangeArrowheads="1"/>
            </p:cNvSpPr>
            <p:nvPr/>
          </p:nvSpPr>
          <p:spPr bwMode="auto">
            <a:xfrm>
              <a:off x="669696" y="1645619"/>
              <a:ext cx="1160847" cy="384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i="1" dirty="0">
                  <a:solidFill>
                    <a:srgbClr val="CC00CC"/>
                  </a:solidFill>
                  <a:latin typeface="微软雅黑" pitchFamily="34" charset="-122"/>
                  <a:ea typeface="微软雅黑" pitchFamily="34" charset="-122"/>
                </a:rPr>
                <a:t>P</a:t>
              </a:r>
              <a:r>
                <a:rPr lang="en-US" altLang="zh-CN" sz="1500" b="1" dirty="0">
                  <a:solidFill>
                    <a:srgbClr val="CC00CC"/>
                  </a:solidFill>
                  <a:latin typeface="微软雅黑" pitchFamily="34" charset="-122"/>
                  <a:ea typeface="微软雅黑" pitchFamily="34" charset="-122"/>
                </a:rPr>
                <a:t> (</a:t>
              </a:r>
              <a:r>
                <a:rPr lang="zh-CN" altLang="en-US" sz="1500" b="1" dirty="0">
                  <a:solidFill>
                    <a:srgbClr val="CC00CC"/>
                  </a:solidFill>
                  <a:latin typeface="微软雅黑" pitchFamily="34" charset="-122"/>
                  <a:ea typeface="微软雅黑" pitchFamily="34" charset="-122"/>
                </a:rPr>
                <a:t>除数</a:t>
              </a:r>
              <a:r>
                <a:rPr lang="en-US" altLang="zh-CN" sz="1500" b="1" dirty="0">
                  <a:solidFill>
                    <a:srgbClr val="CC00CC"/>
                  </a:solidFill>
                  <a:latin typeface="微软雅黑" pitchFamily="34" charset="-122"/>
                  <a:ea typeface="微软雅黑" pitchFamily="34" charset="-122"/>
                </a:rPr>
                <a:t>)</a:t>
              </a:r>
              <a:endParaRPr lang="zh-CN" altLang="en-US" sz="1500" b="1" dirty="0">
                <a:solidFill>
                  <a:srgbClr val="CC00CC"/>
                </a:solidFill>
                <a:latin typeface="微软雅黑" pitchFamily="34" charset="-122"/>
                <a:ea typeface="微软雅黑" pitchFamily="34" charset="-122"/>
              </a:endParaRPr>
            </a:p>
          </p:txBody>
        </p:sp>
        <p:sp>
          <p:nvSpPr>
            <p:cNvPr id="10" name="Rectangle 5"/>
            <p:cNvSpPr>
              <a:spLocks noChangeArrowheads="1"/>
            </p:cNvSpPr>
            <p:nvPr/>
          </p:nvSpPr>
          <p:spPr bwMode="auto">
            <a:xfrm>
              <a:off x="2351435" y="1644427"/>
              <a:ext cx="767422" cy="384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dirty="0">
                  <a:latin typeface="微软雅黑" pitchFamily="34" charset="-122"/>
                  <a:ea typeface="微软雅黑" pitchFamily="34" charset="-122"/>
                </a:rPr>
                <a:t>1101</a:t>
              </a:r>
            </a:p>
          </p:txBody>
        </p:sp>
        <p:sp>
          <p:nvSpPr>
            <p:cNvPr id="11" name="Rectangle 6"/>
            <p:cNvSpPr>
              <a:spLocks noChangeArrowheads="1"/>
            </p:cNvSpPr>
            <p:nvPr/>
          </p:nvSpPr>
          <p:spPr bwMode="auto">
            <a:xfrm>
              <a:off x="4067523" y="1206277"/>
              <a:ext cx="1421987" cy="384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1500" b="1" dirty="0">
                  <a:latin typeface="微软雅黑" pitchFamily="34" charset="-122"/>
                  <a:ea typeface="微软雅黑" pitchFamily="34" charset="-122"/>
                </a:rPr>
                <a:t>110100</a:t>
              </a:r>
            </a:p>
          </p:txBody>
        </p:sp>
        <p:sp>
          <p:nvSpPr>
            <p:cNvPr id="12" name="Rectangle 7"/>
            <p:cNvSpPr>
              <a:spLocks noChangeArrowheads="1"/>
            </p:cNvSpPr>
            <p:nvPr/>
          </p:nvSpPr>
          <p:spPr bwMode="auto">
            <a:xfrm>
              <a:off x="3483322" y="1641251"/>
              <a:ext cx="2386013" cy="384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zh-CN" sz="1500" b="1" dirty="0">
                  <a:latin typeface="微软雅黑" pitchFamily="34" charset="-122"/>
                  <a:ea typeface="微软雅黑" pitchFamily="34" charset="-122"/>
                </a:rPr>
                <a:t>101001</a:t>
              </a:r>
              <a:r>
                <a:rPr lang="en-US" altLang="zh-CN" sz="1500" b="1" dirty="0">
                  <a:solidFill>
                    <a:srgbClr val="CC00CC"/>
                  </a:solidFill>
                  <a:latin typeface="微软雅黑" pitchFamily="34" charset="-122"/>
                  <a:ea typeface="微软雅黑" pitchFamily="34" charset="-122"/>
                </a:rPr>
                <a:t>000</a:t>
              </a:r>
            </a:p>
          </p:txBody>
        </p:sp>
        <p:sp>
          <p:nvSpPr>
            <p:cNvPr id="13" name="Rectangle 8"/>
            <p:cNvSpPr>
              <a:spLocks noChangeArrowheads="1"/>
            </p:cNvSpPr>
            <p:nvPr/>
          </p:nvSpPr>
          <p:spPr bwMode="auto">
            <a:xfrm>
              <a:off x="5993010" y="1664374"/>
              <a:ext cx="2316906" cy="373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1500" b="1" dirty="0">
                  <a:solidFill>
                    <a:srgbClr val="CC00CC"/>
                  </a:solidFill>
                  <a:latin typeface="微软雅黑" pitchFamily="34" charset="-122"/>
                  <a:ea typeface="微软雅黑" pitchFamily="34" charset="-122"/>
                </a:rPr>
                <a:t>2</a:t>
              </a:r>
              <a:r>
                <a:rPr lang="en-US" altLang="zh-CN" sz="1500" b="1" i="1" baseline="30000" dirty="0">
                  <a:solidFill>
                    <a:srgbClr val="CC00CC"/>
                  </a:solidFill>
                  <a:latin typeface="微软雅黑" pitchFamily="34" charset="-122"/>
                  <a:ea typeface="微软雅黑" pitchFamily="34" charset="-122"/>
                </a:rPr>
                <a:t>n</a:t>
              </a:r>
              <a:r>
                <a:rPr lang="en-US" altLang="zh-CN" sz="1500" b="1" i="1" dirty="0">
                  <a:solidFill>
                    <a:srgbClr val="CC00CC"/>
                  </a:solidFill>
                  <a:latin typeface="微软雅黑" pitchFamily="34" charset="-122"/>
                  <a:ea typeface="微软雅黑" pitchFamily="34" charset="-122"/>
                </a:rPr>
                <a:t>M </a:t>
              </a:r>
              <a:r>
                <a:rPr lang="en-US" altLang="zh-CN" sz="1500" b="1" dirty="0">
                  <a:solidFill>
                    <a:srgbClr val="CC00CC"/>
                  </a:solidFill>
                  <a:latin typeface="微软雅黑" pitchFamily="34" charset="-122"/>
                  <a:ea typeface="微软雅黑" pitchFamily="34" charset="-122"/>
                </a:rPr>
                <a:t>(</a:t>
              </a:r>
              <a:r>
                <a:rPr lang="zh-CN" altLang="en-US" sz="1500" b="1" dirty="0">
                  <a:solidFill>
                    <a:srgbClr val="CC00CC"/>
                  </a:solidFill>
                  <a:latin typeface="微软雅黑" pitchFamily="34" charset="-122"/>
                  <a:ea typeface="微软雅黑" pitchFamily="34" charset="-122"/>
                </a:rPr>
                <a:t>被除数</a:t>
              </a:r>
              <a:r>
                <a:rPr lang="en-US" altLang="zh-CN" sz="1500" b="1" dirty="0">
                  <a:solidFill>
                    <a:srgbClr val="CC00CC"/>
                  </a:solidFill>
                  <a:latin typeface="微软雅黑" pitchFamily="34" charset="-122"/>
                  <a:ea typeface="微软雅黑" pitchFamily="34" charset="-122"/>
                </a:rPr>
                <a:t>)</a:t>
              </a:r>
            </a:p>
          </p:txBody>
        </p:sp>
        <p:sp>
          <p:nvSpPr>
            <p:cNvPr id="14" name="Rectangle 9"/>
            <p:cNvSpPr>
              <a:spLocks noChangeArrowheads="1"/>
            </p:cNvSpPr>
            <p:nvPr/>
          </p:nvSpPr>
          <p:spPr bwMode="auto">
            <a:xfrm>
              <a:off x="3483322" y="1993677"/>
              <a:ext cx="767422" cy="384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a:latin typeface="微软雅黑" pitchFamily="34" charset="-122"/>
                  <a:ea typeface="微软雅黑" pitchFamily="34" charset="-122"/>
                </a:rPr>
                <a:t>1101</a:t>
              </a:r>
            </a:p>
          </p:txBody>
        </p:sp>
        <p:sp>
          <p:nvSpPr>
            <p:cNvPr id="15" name="Rectangle 10"/>
            <p:cNvSpPr>
              <a:spLocks noChangeArrowheads="1"/>
            </p:cNvSpPr>
            <p:nvPr/>
          </p:nvSpPr>
          <p:spPr bwMode="auto">
            <a:xfrm>
              <a:off x="3691285" y="2395314"/>
              <a:ext cx="767422" cy="384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dirty="0">
                  <a:latin typeface="微软雅黑" pitchFamily="34" charset="-122"/>
                  <a:ea typeface="微软雅黑" pitchFamily="34" charset="-122"/>
                </a:rPr>
                <a:t>1110</a:t>
              </a:r>
            </a:p>
          </p:txBody>
        </p:sp>
        <p:sp>
          <p:nvSpPr>
            <p:cNvPr id="16" name="Rectangle 11"/>
            <p:cNvSpPr>
              <a:spLocks noChangeArrowheads="1"/>
            </p:cNvSpPr>
            <p:nvPr/>
          </p:nvSpPr>
          <p:spPr bwMode="auto">
            <a:xfrm>
              <a:off x="3688109" y="2706463"/>
              <a:ext cx="767422" cy="384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a:latin typeface="微软雅黑" pitchFamily="34" charset="-122"/>
                  <a:ea typeface="微软雅黑" pitchFamily="34" charset="-122"/>
                </a:rPr>
                <a:t>1101</a:t>
              </a:r>
            </a:p>
          </p:txBody>
        </p:sp>
        <p:sp>
          <p:nvSpPr>
            <p:cNvPr id="17" name="Rectangle 12"/>
            <p:cNvSpPr>
              <a:spLocks noChangeArrowheads="1"/>
            </p:cNvSpPr>
            <p:nvPr/>
          </p:nvSpPr>
          <p:spPr bwMode="auto">
            <a:xfrm>
              <a:off x="3892897" y="3096989"/>
              <a:ext cx="767422" cy="384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dirty="0">
                  <a:latin typeface="微软雅黑" pitchFamily="34" charset="-122"/>
                  <a:ea typeface="微软雅黑" pitchFamily="34" charset="-122"/>
                </a:rPr>
                <a:t>0111</a:t>
              </a:r>
            </a:p>
          </p:txBody>
        </p:sp>
        <p:sp>
          <p:nvSpPr>
            <p:cNvPr id="18" name="Rectangle 13"/>
            <p:cNvSpPr>
              <a:spLocks noChangeArrowheads="1"/>
            </p:cNvSpPr>
            <p:nvPr/>
          </p:nvSpPr>
          <p:spPr bwMode="auto">
            <a:xfrm>
              <a:off x="3892897" y="3401788"/>
              <a:ext cx="767422" cy="384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dirty="0">
                  <a:latin typeface="微软雅黑" pitchFamily="34" charset="-122"/>
                  <a:ea typeface="微软雅黑" pitchFamily="34" charset="-122"/>
                </a:rPr>
                <a:t>0000</a:t>
              </a:r>
            </a:p>
          </p:txBody>
        </p:sp>
        <p:sp>
          <p:nvSpPr>
            <p:cNvPr id="19" name="Rectangle 14"/>
            <p:cNvSpPr>
              <a:spLocks noChangeArrowheads="1"/>
            </p:cNvSpPr>
            <p:nvPr/>
          </p:nvSpPr>
          <p:spPr bwMode="auto">
            <a:xfrm>
              <a:off x="4086571" y="3787551"/>
              <a:ext cx="767422" cy="384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dirty="0">
                  <a:latin typeface="微软雅黑" pitchFamily="34" charset="-122"/>
                  <a:ea typeface="微软雅黑" pitchFamily="34" charset="-122"/>
                </a:rPr>
                <a:t>1110</a:t>
              </a:r>
            </a:p>
          </p:txBody>
        </p:sp>
        <p:sp>
          <p:nvSpPr>
            <p:cNvPr id="20" name="Rectangle 15"/>
            <p:cNvSpPr>
              <a:spLocks noChangeArrowheads="1"/>
            </p:cNvSpPr>
            <p:nvPr/>
          </p:nvSpPr>
          <p:spPr bwMode="auto">
            <a:xfrm>
              <a:off x="4083397" y="4116166"/>
              <a:ext cx="767422" cy="384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a:latin typeface="微软雅黑" pitchFamily="34" charset="-122"/>
                  <a:ea typeface="微软雅黑" pitchFamily="34" charset="-122"/>
                </a:rPr>
                <a:t>1101</a:t>
              </a:r>
            </a:p>
          </p:txBody>
        </p:sp>
        <p:sp>
          <p:nvSpPr>
            <p:cNvPr id="21" name="Rectangle 16"/>
            <p:cNvSpPr>
              <a:spLocks noChangeArrowheads="1"/>
            </p:cNvSpPr>
            <p:nvPr/>
          </p:nvSpPr>
          <p:spPr bwMode="auto">
            <a:xfrm>
              <a:off x="4285011" y="4463826"/>
              <a:ext cx="767422" cy="384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dirty="0">
                  <a:latin typeface="微软雅黑" pitchFamily="34" charset="-122"/>
                  <a:ea typeface="微软雅黑" pitchFamily="34" charset="-122"/>
                </a:rPr>
                <a:t>0110</a:t>
              </a:r>
            </a:p>
          </p:txBody>
        </p:sp>
        <p:sp>
          <p:nvSpPr>
            <p:cNvPr id="22" name="Rectangle 17"/>
            <p:cNvSpPr>
              <a:spLocks noChangeArrowheads="1"/>
            </p:cNvSpPr>
            <p:nvPr/>
          </p:nvSpPr>
          <p:spPr bwMode="auto">
            <a:xfrm>
              <a:off x="4285011" y="4787677"/>
              <a:ext cx="767422" cy="384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dirty="0">
                  <a:latin typeface="微软雅黑" pitchFamily="34" charset="-122"/>
                  <a:ea typeface="微软雅黑" pitchFamily="34" charset="-122"/>
                </a:rPr>
                <a:t>0000</a:t>
              </a:r>
            </a:p>
          </p:txBody>
        </p:sp>
        <p:sp>
          <p:nvSpPr>
            <p:cNvPr id="23" name="Rectangle 18"/>
            <p:cNvSpPr>
              <a:spLocks noChangeArrowheads="1"/>
            </p:cNvSpPr>
            <p:nvPr/>
          </p:nvSpPr>
          <p:spPr bwMode="auto">
            <a:xfrm>
              <a:off x="4451021" y="5140103"/>
              <a:ext cx="767423" cy="384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dirty="0">
                  <a:latin typeface="微软雅黑" pitchFamily="34" charset="-122"/>
                  <a:ea typeface="微软雅黑" pitchFamily="34" charset="-122"/>
                </a:rPr>
                <a:t>1100</a:t>
              </a:r>
            </a:p>
          </p:txBody>
        </p:sp>
        <p:sp>
          <p:nvSpPr>
            <p:cNvPr id="24" name="Rectangle 19"/>
            <p:cNvSpPr>
              <a:spLocks noChangeArrowheads="1"/>
            </p:cNvSpPr>
            <p:nvPr/>
          </p:nvSpPr>
          <p:spPr bwMode="auto">
            <a:xfrm>
              <a:off x="4448079" y="5467128"/>
              <a:ext cx="767423" cy="384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dirty="0">
                  <a:latin typeface="微软雅黑" pitchFamily="34" charset="-122"/>
                  <a:ea typeface="微软雅黑" pitchFamily="34" charset="-122"/>
                </a:rPr>
                <a:t>1101</a:t>
              </a:r>
            </a:p>
          </p:txBody>
        </p:sp>
        <p:sp>
          <p:nvSpPr>
            <p:cNvPr id="25" name="Rectangle 20"/>
            <p:cNvSpPr>
              <a:spLocks noChangeArrowheads="1"/>
            </p:cNvSpPr>
            <p:nvPr/>
          </p:nvSpPr>
          <p:spPr bwMode="auto">
            <a:xfrm>
              <a:off x="4689410" y="5876703"/>
              <a:ext cx="575567" cy="384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dirty="0">
                  <a:solidFill>
                    <a:srgbClr val="C00000"/>
                  </a:solidFill>
                  <a:latin typeface="微软雅黑" pitchFamily="34" charset="-122"/>
                  <a:ea typeface="微软雅黑" pitchFamily="34" charset="-122"/>
                </a:rPr>
                <a:t>001</a:t>
              </a:r>
            </a:p>
          </p:txBody>
        </p:sp>
        <p:sp>
          <p:nvSpPr>
            <p:cNvPr id="26" name="Rectangle 21"/>
            <p:cNvSpPr>
              <a:spLocks noChangeArrowheads="1"/>
            </p:cNvSpPr>
            <p:nvPr/>
          </p:nvSpPr>
          <p:spPr bwMode="auto">
            <a:xfrm>
              <a:off x="6071115" y="5846473"/>
              <a:ext cx="3377123" cy="3738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r>
                <a:rPr lang="en-US" altLang="zh-CN" sz="1500" b="1" i="1" dirty="0">
                  <a:solidFill>
                    <a:srgbClr val="CC00CC"/>
                  </a:solidFill>
                  <a:latin typeface="微软雅黑" pitchFamily="34" charset="-122"/>
                  <a:ea typeface="微软雅黑" pitchFamily="34" charset="-122"/>
                </a:rPr>
                <a:t>R</a:t>
              </a:r>
              <a:r>
                <a:rPr lang="en-US" altLang="zh-CN" sz="1500" b="1" dirty="0">
                  <a:solidFill>
                    <a:srgbClr val="CC00CC"/>
                  </a:solidFill>
                  <a:latin typeface="微软雅黑" pitchFamily="34" charset="-122"/>
                  <a:ea typeface="微软雅黑" pitchFamily="34" charset="-122"/>
                </a:rPr>
                <a:t> (</a:t>
              </a:r>
              <a:r>
                <a:rPr lang="zh-CN" altLang="en-US" sz="1500" b="1" dirty="0">
                  <a:solidFill>
                    <a:srgbClr val="CC00CC"/>
                  </a:solidFill>
                  <a:latin typeface="微软雅黑" pitchFamily="34" charset="-122"/>
                  <a:ea typeface="微软雅黑" pitchFamily="34" charset="-122"/>
                </a:rPr>
                <a:t>余数</a:t>
              </a:r>
              <a:r>
                <a:rPr lang="en-US" altLang="zh-CN" sz="1500" b="1" dirty="0">
                  <a:solidFill>
                    <a:srgbClr val="CC00CC"/>
                  </a:solidFill>
                  <a:latin typeface="微软雅黑" pitchFamily="34" charset="-122"/>
                  <a:ea typeface="微软雅黑" pitchFamily="34" charset="-122"/>
                </a:rPr>
                <a:t>)</a:t>
              </a:r>
              <a:r>
                <a:rPr lang="zh-CN" altLang="en-US" sz="1500" b="1" dirty="0">
                  <a:solidFill>
                    <a:srgbClr val="CC00CC"/>
                  </a:solidFill>
                  <a:latin typeface="微软雅黑" pitchFamily="34" charset="-122"/>
                  <a:ea typeface="微软雅黑" pitchFamily="34" charset="-122"/>
                </a:rPr>
                <a:t>，作为 </a:t>
              </a:r>
              <a:r>
                <a:rPr lang="en-US" altLang="zh-CN" sz="1500" b="1" dirty="0">
                  <a:solidFill>
                    <a:srgbClr val="CC00CC"/>
                  </a:solidFill>
                  <a:latin typeface="微软雅黑" pitchFamily="34" charset="-122"/>
                  <a:ea typeface="微软雅黑" pitchFamily="34" charset="-122"/>
                </a:rPr>
                <a:t>FCS</a:t>
              </a:r>
            </a:p>
          </p:txBody>
        </p:sp>
        <p:sp>
          <p:nvSpPr>
            <p:cNvPr id="27" name="Freeform 22"/>
            <p:cNvSpPr>
              <a:spLocks/>
            </p:cNvSpPr>
            <p:nvPr/>
          </p:nvSpPr>
          <p:spPr bwMode="auto">
            <a:xfrm>
              <a:off x="3199160" y="1626964"/>
              <a:ext cx="2600325" cy="454025"/>
            </a:xfrm>
            <a:custGeom>
              <a:avLst/>
              <a:gdLst>
                <a:gd name="T0" fmla="*/ 0 w 944"/>
                <a:gd name="T1" fmla="*/ 2147483647 h 134"/>
                <a:gd name="T2" fmla="*/ 2147483647 w 944"/>
                <a:gd name="T3" fmla="*/ 2147483647 h 134"/>
                <a:gd name="T4" fmla="*/ 2147483647 w 944"/>
                <a:gd name="T5" fmla="*/ 2147483647 h 134"/>
                <a:gd name="T6" fmla="*/ 2147483647 w 944"/>
                <a:gd name="T7" fmla="*/ 2147483647 h 134"/>
                <a:gd name="T8" fmla="*/ 2147483647 w 944"/>
                <a:gd name="T9" fmla="*/ 2147483647 h 134"/>
                <a:gd name="T10" fmla="*/ 2147483647 w 944"/>
                <a:gd name="T11" fmla="*/ 2147483647 h 134"/>
                <a:gd name="T12" fmla="*/ 2147483647 w 944"/>
                <a:gd name="T13" fmla="*/ 2147483647 h 134"/>
                <a:gd name="T14" fmla="*/ 2147483647 w 944"/>
                <a:gd name="T15" fmla="*/ 2147483647 h 134"/>
                <a:gd name="T16" fmla="*/ 2147483647 w 944"/>
                <a:gd name="T17" fmla="*/ 2147483647 h 134"/>
                <a:gd name="T18" fmla="*/ 2147483647 w 944"/>
                <a:gd name="T19" fmla="*/ 2147483647 h 134"/>
                <a:gd name="T20" fmla="*/ 2147483647 w 944"/>
                <a:gd name="T21" fmla="*/ 2147483647 h 134"/>
                <a:gd name="T22" fmla="*/ 2147483647 w 944"/>
                <a:gd name="T23" fmla="*/ 2147483647 h 134"/>
                <a:gd name="T24" fmla="*/ 2147483647 w 944"/>
                <a:gd name="T25" fmla="*/ 2147483647 h 134"/>
                <a:gd name="T26" fmla="*/ 2147483647 w 944"/>
                <a:gd name="T27" fmla="*/ 2147483647 h 134"/>
                <a:gd name="T28" fmla="*/ 2147483647 w 944"/>
                <a:gd name="T29" fmla="*/ 2147483647 h 134"/>
                <a:gd name="T30" fmla="*/ 2147483647 w 944"/>
                <a:gd name="T31" fmla="*/ 2147483647 h 134"/>
                <a:gd name="T32" fmla="*/ 2147483647 w 944"/>
                <a:gd name="T33" fmla="*/ 2147483647 h 134"/>
                <a:gd name="T34" fmla="*/ 2147483647 w 944"/>
                <a:gd name="T35" fmla="*/ 2147483647 h 134"/>
                <a:gd name="T36" fmla="*/ 2147483647 w 944"/>
                <a:gd name="T37" fmla="*/ 0 h 134"/>
                <a:gd name="T38" fmla="*/ 2147483647 w 944"/>
                <a:gd name="T39" fmla="*/ 0 h 134"/>
                <a:gd name="T40" fmla="*/ 2147483647 w 944"/>
                <a:gd name="T41" fmla="*/ 0 h 134"/>
                <a:gd name="T42" fmla="*/ 2147483647 w 944"/>
                <a:gd name="T43" fmla="*/ 0 h 13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944" h="134">
                  <a:moveTo>
                    <a:pt x="0" y="134"/>
                  </a:moveTo>
                  <a:lnTo>
                    <a:pt x="4" y="134"/>
                  </a:lnTo>
                  <a:lnTo>
                    <a:pt x="4" y="129"/>
                  </a:lnTo>
                  <a:lnTo>
                    <a:pt x="13" y="129"/>
                  </a:lnTo>
                  <a:lnTo>
                    <a:pt x="18" y="125"/>
                  </a:lnTo>
                  <a:lnTo>
                    <a:pt x="22" y="120"/>
                  </a:lnTo>
                  <a:lnTo>
                    <a:pt x="31" y="111"/>
                  </a:lnTo>
                  <a:lnTo>
                    <a:pt x="36" y="103"/>
                  </a:lnTo>
                  <a:lnTo>
                    <a:pt x="40" y="94"/>
                  </a:lnTo>
                  <a:lnTo>
                    <a:pt x="45" y="80"/>
                  </a:lnTo>
                  <a:lnTo>
                    <a:pt x="45" y="67"/>
                  </a:lnTo>
                  <a:lnTo>
                    <a:pt x="45" y="54"/>
                  </a:lnTo>
                  <a:lnTo>
                    <a:pt x="40" y="45"/>
                  </a:lnTo>
                  <a:lnTo>
                    <a:pt x="36" y="31"/>
                  </a:lnTo>
                  <a:lnTo>
                    <a:pt x="31" y="22"/>
                  </a:lnTo>
                  <a:lnTo>
                    <a:pt x="27" y="18"/>
                  </a:lnTo>
                  <a:lnTo>
                    <a:pt x="18" y="9"/>
                  </a:lnTo>
                  <a:lnTo>
                    <a:pt x="13" y="5"/>
                  </a:lnTo>
                  <a:lnTo>
                    <a:pt x="9" y="0"/>
                  </a:lnTo>
                  <a:lnTo>
                    <a:pt x="944" y="0"/>
                  </a:lnTo>
                </a:path>
              </a:pathLst>
            </a:custGeom>
            <a:noFill/>
            <a:ln w="28575"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sz="1500">
                <a:latin typeface="微软雅黑" pitchFamily="34" charset="-122"/>
                <a:ea typeface="微软雅黑" pitchFamily="34" charset="-122"/>
              </a:endParaRPr>
            </a:p>
          </p:txBody>
        </p:sp>
        <p:sp>
          <p:nvSpPr>
            <p:cNvPr id="28" name="Line 23"/>
            <p:cNvSpPr>
              <a:spLocks noChangeShapeType="1"/>
            </p:cNvSpPr>
            <p:nvPr/>
          </p:nvSpPr>
          <p:spPr bwMode="auto">
            <a:xfrm>
              <a:off x="1937097" y="1836514"/>
              <a:ext cx="344488" cy="0"/>
            </a:xfrm>
            <a:prstGeom prst="line">
              <a:avLst/>
            </a:prstGeom>
            <a:noFill/>
            <a:ln w="381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00">
                <a:latin typeface="微软雅黑" pitchFamily="34" charset="-122"/>
                <a:ea typeface="微软雅黑" pitchFamily="34" charset="-122"/>
              </a:endParaRPr>
            </a:p>
          </p:txBody>
        </p:sp>
        <p:sp>
          <p:nvSpPr>
            <p:cNvPr id="29" name="Line 24"/>
            <p:cNvSpPr>
              <a:spLocks noChangeShapeType="1"/>
            </p:cNvSpPr>
            <p:nvPr/>
          </p:nvSpPr>
          <p:spPr bwMode="auto">
            <a:xfrm>
              <a:off x="4333979" y="1991047"/>
              <a:ext cx="19050" cy="438149"/>
            </a:xfrm>
            <a:prstGeom prst="line">
              <a:avLst/>
            </a:prstGeom>
            <a:noFill/>
            <a:ln w="2857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00">
                <a:latin typeface="微软雅黑" pitchFamily="34" charset="-122"/>
                <a:ea typeface="微软雅黑" pitchFamily="34" charset="-122"/>
              </a:endParaRPr>
            </a:p>
          </p:txBody>
        </p:sp>
        <p:sp>
          <p:nvSpPr>
            <p:cNvPr id="30" name="Line 25"/>
            <p:cNvSpPr>
              <a:spLocks noChangeShapeType="1"/>
            </p:cNvSpPr>
            <p:nvPr/>
          </p:nvSpPr>
          <p:spPr bwMode="auto">
            <a:xfrm>
              <a:off x="4518128" y="1978347"/>
              <a:ext cx="15876" cy="1141413"/>
            </a:xfrm>
            <a:prstGeom prst="line">
              <a:avLst/>
            </a:prstGeom>
            <a:noFill/>
            <a:ln w="2857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00">
                <a:latin typeface="微软雅黑" pitchFamily="34" charset="-122"/>
                <a:ea typeface="微软雅黑" pitchFamily="34" charset="-122"/>
              </a:endParaRPr>
            </a:p>
          </p:txBody>
        </p:sp>
        <p:sp>
          <p:nvSpPr>
            <p:cNvPr id="31" name="Line 26"/>
            <p:cNvSpPr>
              <a:spLocks noChangeShapeType="1"/>
            </p:cNvSpPr>
            <p:nvPr/>
          </p:nvSpPr>
          <p:spPr bwMode="auto">
            <a:xfrm>
              <a:off x="4675650" y="1991047"/>
              <a:ext cx="25400" cy="1765301"/>
            </a:xfrm>
            <a:prstGeom prst="line">
              <a:avLst/>
            </a:prstGeom>
            <a:noFill/>
            <a:ln w="2857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00">
                <a:latin typeface="微软雅黑" pitchFamily="34" charset="-122"/>
                <a:ea typeface="微软雅黑" pitchFamily="34" charset="-122"/>
              </a:endParaRPr>
            </a:p>
          </p:txBody>
        </p:sp>
        <p:sp>
          <p:nvSpPr>
            <p:cNvPr id="32" name="Line 27"/>
            <p:cNvSpPr>
              <a:spLocks noChangeShapeType="1"/>
            </p:cNvSpPr>
            <p:nvPr/>
          </p:nvSpPr>
          <p:spPr bwMode="auto">
            <a:xfrm>
              <a:off x="4861388" y="1991047"/>
              <a:ext cx="33337" cy="2439988"/>
            </a:xfrm>
            <a:prstGeom prst="line">
              <a:avLst/>
            </a:prstGeom>
            <a:noFill/>
            <a:ln w="2857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00">
                <a:latin typeface="微软雅黑" pitchFamily="34" charset="-122"/>
                <a:ea typeface="微软雅黑" pitchFamily="34" charset="-122"/>
              </a:endParaRPr>
            </a:p>
          </p:txBody>
        </p:sp>
        <p:sp>
          <p:nvSpPr>
            <p:cNvPr id="33" name="Line 28"/>
            <p:cNvSpPr>
              <a:spLocks noChangeShapeType="1"/>
            </p:cNvSpPr>
            <p:nvPr/>
          </p:nvSpPr>
          <p:spPr bwMode="auto">
            <a:xfrm>
              <a:off x="3492039" y="2379622"/>
              <a:ext cx="75723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00">
                <a:latin typeface="微软雅黑" pitchFamily="34" charset="-122"/>
                <a:ea typeface="微软雅黑" pitchFamily="34" charset="-122"/>
              </a:endParaRPr>
            </a:p>
          </p:txBody>
        </p:sp>
        <p:sp>
          <p:nvSpPr>
            <p:cNvPr id="34" name="Line 29"/>
            <p:cNvSpPr>
              <a:spLocks noChangeShapeType="1"/>
            </p:cNvSpPr>
            <p:nvPr/>
          </p:nvSpPr>
          <p:spPr bwMode="auto">
            <a:xfrm>
              <a:off x="3686881" y="3092410"/>
              <a:ext cx="757239"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00">
                <a:latin typeface="微软雅黑" pitchFamily="34" charset="-122"/>
                <a:ea typeface="微软雅黑" pitchFamily="34" charset="-122"/>
              </a:endParaRPr>
            </a:p>
          </p:txBody>
        </p:sp>
        <p:sp>
          <p:nvSpPr>
            <p:cNvPr id="35" name="Line 30"/>
            <p:cNvSpPr>
              <a:spLocks noChangeShapeType="1"/>
            </p:cNvSpPr>
            <p:nvPr/>
          </p:nvSpPr>
          <p:spPr bwMode="auto">
            <a:xfrm>
              <a:off x="3859530" y="3779798"/>
              <a:ext cx="758826"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00">
                <a:latin typeface="微软雅黑" pitchFamily="34" charset="-122"/>
                <a:ea typeface="微软雅黑" pitchFamily="34" charset="-122"/>
              </a:endParaRPr>
            </a:p>
          </p:txBody>
        </p:sp>
        <p:sp>
          <p:nvSpPr>
            <p:cNvPr id="36" name="Line 31"/>
            <p:cNvSpPr>
              <a:spLocks noChangeShapeType="1"/>
            </p:cNvSpPr>
            <p:nvPr/>
          </p:nvSpPr>
          <p:spPr bwMode="auto">
            <a:xfrm>
              <a:off x="4107210" y="4467185"/>
              <a:ext cx="75723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00">
                <a:latin typeface="微软雅黑" pitchFamily="34" charset="-122"/>
                <a:ea typeface="微软雅黑" pitchFamily="34" charset="-122"/>
              </a:endParaRPr>
            </a:p>
          </p:txBody>
        </p:sp>
        <p:sp>
          <p:nvSpPr>
            <p:cNvPr id="37" name="Line 32"/>
            <p:cNvSpPr>
              <a:spLocks noChangeShapeType="1"/>
            </p:cNvSpPr>
            <p:nvPr/>
          </p:nvSpPr>
          <p:spPr bwMode="auto">
            <a:xfrm>
              <a:off x="4244483" y="5141873"/>
              <a:ext cx="758826"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00">
                <a:latin typeface="微软雅黑" pitchFamily="34" charset="-122"/>
                <a:ea typeface="微软雅黑" pitchFamily="34" charset="-122"/>
              </a:endParaRPr>
            </a:p>
          </p:txBody>
        </p:sp>
        <p:sp>
          <p:nvSpPr>
            <p:cNvPr id="38" name="Line 33"/>
            <p:cNvSpPr>
              <a:spLocks noChangeShapeType="1"/>
            </p:cNvSpPr>
            <p:nvPr/>
          </p:nvSpPr>
          <p:spPr bwMode="auto">
            <a:xfrm>
              <a:off x="4519547" y="5860827"/>
              <a:ext cx="75723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00">
                <a:latin typeface="微软雅黑" pitchFamily="34" charset="-122"/>
                <a:ea typeface="微软雅黑" pitchFamily="34" charset="-122"/>
              </a:endParaRPr>
            </a:p>
          </p:txBody>
        </p:sp>
        <p:sp>
          <p:nvSpPr>
            <p:cNvPr id="39" name="Line 35"/>
            <p:cNvSpPr>
              <a:spLocks noChangeShapeType="1"/>
            </p:cNvSpPr>
            <p:nvPr/>
          </p:nvSpPr>
          <p:spPr bwMode="auto">
            <a:xfrm>
              <a:off x="5047606" y="1992635"/>
              <a:ext cx="39687" cy="3182937"/>
            </a:xfrm>
            <a:prstGeom prst="line">
              <a:avLst/>
            </a:prstGeom>
            <a:noFill/>
            <a:ln w="2857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00">
                <a:latin typeface="微软雅黑" pitchFamily="34" charset="-122"/>
                <a:ea typeface="微软雅黑" pitchFamily="34" charset="-122"/>
              </a:endParaRPr>
            </a:p>
          </p:txBody>
        </p:sp>
        <p:sp>
          <p:nvSpPr>
            <p:cNvPr id="40" name="Line 38"/>
            <p:cNvSpPr>
              <a:spLocks noChangeShapeType="1"/>
            </p:cNvSpPr>
            <p:nvPr/>
          </p:nvSpPr>
          <p:spPr bwMode="auto">
            <a:xfrm flipH="1">
              <a:off x="5386636" y="1849214"/>
              <a:ext cx="504825" cy="0"/>
            </a:xfrm>
            <a:prstGeom prst="line">
              <a:avLst/>
            </a:prstGeom>
            <a:noFill/>
            <a:ln w="381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00">
                <a:latin typeface="微软雅黑" pitchFamily="34" charset="-122"/>
                <a:ea typeface="微软雅黑" pitchFamily="34" charset="-122"/>
              </a:endParaRPr>
            </a:p>
          </p:txBody>
        </p:sp>
        <p:sp>
          <p:nvSpPr>
            <p:cNvPr id="41" name="Line 39"/>
            <p:cNvSpPr>
              <a:spLocks noChangeShapeType="1"/>
            </p:cNvSpPr>
            <p:nvPr/>
          </p:nvSpPr>
          <p:spPr bwMode="auto">
            <a:xfrm flipH="1">
              <a:off x="5489510" y="6037039"/>
              <a:ext cx="504825" cy="0"/>
            </a:xfrm>
            <a:prstGeom prst="line">
              <a:avLst/>
            </a:prstGeom>
            <a:noFill/>
            <a:ln w="5715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00">
                <a:latin typeface="微软雅黑" pitchFamily="34" charset="-122"/>
                <a:ea typeface="微软雅黑" pitchFamily="34" charset="-122"/>
              </a:endParaRPr>
            </a:p>
          </p:txBody>
        </p:sp>
        <p:sp>
          <p:nvSpPr>
            <p:cNvPr id="42" name="Rectangle 40"/>
            <p:cNvSpPr>
              <a:spLocks noChangeArrowheads="1"/>
            </p:cNvSpPr>
            <p:nvPr/>
          </p:nvSpPr>
          <p:spPr bwMode="auto">
            <a:xfrm>
              <a:off x="5978721" y="1204869"/>
              <a:ext cx="900993" cy="384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1500" b="1" i="1" dirty="0">
                  <a:solidFill>
                    <a:srgbClr val="CC00CC"/>
                  </a:solidFill>
                  <a:latin typeface="微软雅黑" pitchFamily="34" charset="-122"/>
                  <a:ea typeface="微软雅黑" pitchFamily="34" charset="-122"/>
                </a:rPr>
                <a:t>Q</a:t>
              </a:r>
              <a:r>
                <a:rPr lang="en-US" altLang="zh-CN" sz="1500" b="1" dirty="0">
                  <a:solidFill>
                    <a:srgbClr val="CC00CC"/>
                  </a:solidFill>
                  <a:latin typeface="微软雅黑" pitchFamily="34" charset="-122"/>
                  <a:ea typeface="微软雅黑" pitchFamily="34" charset="-122"/>
                </a:rPr>
                <a:t> (</a:t>
              </a:r>
              <a:r>
                <a:rPr lang="zh-CN" altLang="en-US" sz="1500" b="1" dirty="0">
                  <a:solidFill>
                    <a:srgbClr val="CC00CC"/>
                  </a:solidFill>
                  <a:latin typeface="微软雅黑" pitchFamily="34" charset="-122"/>
                  <a:ea typeface="微软雅黑" pitchFamily="34" charset="-122"/>
                </a:rPr>
                <a:t>商</a:t>
              </a:r>
              <a:r>
                <a:rPr lang="en-US" altLang="zh-CN" sz="1500" b="1" dirty="0">
                  <a:solidFill>
                    <a:srgbClr val="CC00CC"/>
                  </a:solidFill>
                  <a:latin typeface="微软雅黑" pitchFamily="34" charset="-122"/>
                  <a:ea typeface="微软雅黑" pitchFamily="34" charset="-122"/>
                </a:rPr>
                <a:t>)</a:t>
              </a:r>
              <a:endParaRPr lang="zh-CN" altLang="en-US" sz="1500" b="1" dirty="0">
                <a:solidFill>
                  <a:srgbClr val="CC00CC"/>
                </a:solidFill>
                <a:latin typeface="微软雅黑" pitchFamily="34" charset="-122"/>
                <a:ea typeface="微软雅黑" pitchFamily="34" charset="-122"/>
              </a:endParaRPr>
            </a:p>
          </p:txBody>
        </p:sp>
        <p:sp>
          <p:nvSpPr>
            <p:cNvPr id="43" name="Line 41"/>
            <p:cNvSpPr>
              <a:spLocks noChangeShapeType="1"/>
            </p:cNvSpPr>
            <p:nvPr/>
          </p:nvSpPr>
          <p:spPr bwMode="auto">
            <a:xfrm flipH="1">
              <a:off x="5385048" y="1399952"/>
              <a:ext cx="504825" cy="0"/>
            </a:xfrm>
            <a:prstGeom prst="line">
              <a:avLst/>
            </a:prstGeom>
            <a:noFill/>
            <a:ln w="381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00">
                <a:latin typeface="微软雅黑" pitchFamily="34" charset="-122"/>
                <a:ea typeface="微软雅黑" pitchFamily="34" charset="-122"/>
              </a:endParaRPr>
            </a:p>
          </p:txBody>
        </p:sp>
      </p:grpSp>
      <p:sp>
        <p:nvSpPr>
          <p:cNvPr id="3" name="圆角矩形 2"/>
          <p:cNvSpPr/>
          <p:nvPr/>
        </p:nvSpPr>
        <p:spPr>
          <a:xfrm>
            <a:off x="664269" y="1947166"/>
            <a:ext cx="3001387" cy="1722556"/>
          </a:xfrm>
          <a:prstGeom prst="roundRect">
            <a:avLst>
              <a:gd name="adj" fmla="val 105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20000"/>
              </a:lnSpc>
            </a:pPr>
            <a:r>
              <a:rPr lang="zh-CN" altLang="en-US" b="1" dirty="0">
                <a:solidFill>
                  <a:schemeClr val="tx1"/>
                </a:solidFill>
                <a:latin typeface="微软雅黑" pitchFamily="34" charset="-122"/>
                <a:ea typeface="微软雅黑" pitchFamily="34" charset="-122"/>
              </a:rPr>
              <a:t>原始数据 </a:t>
            </a:r>
            <a:r>
              <a:rPr lang="en-US" altLang="zh-CN" b="1" i="1" dirty="0">
                <a:solidFill>
                  <a:schemeClr val="tx1"/>
                </a:solidFill>
                <a:latin typeface="微软雅黑" pitchFamily="34" charset="-122"/>
                <a:ea typeface="微软雅黑" pitchFamily="34" charset="-122"/>
              </a:rPr>
              <a:t>M</a:t>
            </a:r>
            <a:r>
              <a:rPr lang="en-US" altLang="zh-CN" b="1" dirty="0">
                <a:solidFill>
                  <a:schemeClr val="tx1"/>
                </a:solidFill>
                <a:latin typeface="微软雅黑" pitchFamily="34" charset="-122"/>
                <a:ea typeface="微软雅黑" pitchFamily="34" charset="-122"/>
              </a:rPr>
              <a:t> = 101001</a:t>
            </a:r>
          </a:p>
          <a:p>
            <a:pPr>
              <a:lnSpc>
                <a:spcPct val="120000"/>
              </a:lnSpc>
            </a:pPr>
            <a:r>
              <a:rPr lang="zh-CN" altLang="en-US" b="1" dirty="0">
                <a:solidFill>
                  <a:schemeClr val="tx1"/>
                </a:solidFill>
                <a:latin typeface="微软雅黑" pitchFamily="34" charset="-122"/>
                <a:ea typeface="微软雅黑" pitchFamily="34" charset="-122"/>
              </a:rPr>
              <a:t>除数 </a:t>
            </a:r>
            <a:r>
              <a:rPr lang="en-US" altLang="zh-CN" b="1" i="1" dirty="0">
                <a:solidFill>
                  <a:schemeClr val="tx1"/>
                </a:solidFill>
                <a:latin typeface="微软雅黑" pitchFamily="34" charset="-122"/>
                <a:ea typeface="微软雅黑" pitchFamily="34" charset="-122"/>
              </a:rPr>
              <a:t>P</a:t>
            </a:r>
            <a:r>
              <a:rPr lang="en-US" altLang="zh-CN" b="1" dirty="0">
                <a:solidFill>
                  <a:schemeClr val="tx1"/>
                </a:solidFill>
                <a:latin typeface="微软雅黑" pitchFamily="34" charset="-122"/>
                <a:ea typeface="微软雅黑" pitchFamily="34" charset="-122"/>
              </a:rPr>
              <a:t> = 1101</a:t>
            </a:r>
          </a:p>
          <a:p>
            <a:pPr>
              <a:lnSpc>
                <a:spcPct val="120000"/>
              </a:lnSpc>
            </a:pPr>
            <a:endParaRPr lang="en-US" altLang="zh-CN" b="1" dirty="0">
              <a:solidFill>
                <a:schemeClr val="tx1"/>
              </a:solidFill>
              <a:latin typeface="微软雅黑" pitchFamily="34" charset="-122"/>
              <a:ea typeface="微软雅黑" pitchFamily="34" charset="-122"/>
            </a:endParaRPr>
          </a:p>
          <a:p>
            <a:pPr>
              <a:lnSpc>
                <a:spcPct val="120000"/>
              </a:lnSpc>
            </a:pPr>
            <a:r>
              <a:rPr lang="zh-CN" altLang="en-US" b="1" dirty="0">
                <a:solidFill>
                  <a:schemeClr val="tx1"/>
                </a:solidFill>
                <a:latin typeface="微软雅黑" pitchFamily="34" charset="-122"/>
                <a:ea typeface="微软雅黑" pitchFamily="34" charset="-122"/>
              </a:rPr>
              <a:t>得到：</a:t>
            </a:r>
            <a:endParaRPr lang="en-US" altLang="zh-CN" b="1" dirty="0">
              <a:solidFill>
                <a:schemeClr val="tx1"/>
              </a:solidFill>
              <a:latin typeface="微软雅黑" pitchFamily="34" charset="-122"/>
              <a:ea typeface="微软雅黑" pitchFamily="34" charset="-122"/>
            </a:endParaRPr>
          </a:p>
          <a:p>
            <a:pPr>
              <a:lnSpc>
                <a:spcPct val="120000"/>
              </a:lnSpc>
            </a:pPr>
            <a:r>
              <a:rPr lang="zh-CN" altLang="en-US" b="1" dirty="0">
                <a:solidFill>
                  <a:schemeClr val="tx1"/>
                </a:solidFill>
                <a:latin typeface="微软雅黑" pitchFamily="34" charset="-122"/>
                <a:ea typeface="微软雅黑" pitchFamily="34" charset="-122"/>
              </a:rPr>
              <a:t>发送数据 </a:t>
            </a:r>
            <a:r>
              <a:rPr lang="en-US" altLang="zh-CN" b="1" dirty="0">
                <a:solidFill>
                  <a:schemeClr val="tx1"/>
                </a:solidFill>
                <a:latin typeface="微软雅黑" pitchFamily="34" charset="-122"/>
                <a:ea typeface="微软雅黑" pitchFamily="34" charset="-122"/>
              </a:rPr>
              <a:t>= 101001</a:t>
            </a:r>
            <a:r>
              <a:rPr lang="en-US" altLang="zh-CN" b="1" dirty="0">
                <a:solidFill>
                  <a:srgbClr val="FF0000"/>
                </a:solidFill>
                <a:latin typeface="微软雅黑" pitchFamily="34" charset="-122"/>
                <a:ea typeface="微软雅黑" pitchFamily="34" charset="-122"/>
              </a:rPr>
              <a:t>001</a:t>
            </a:r>
            <a:endParaRPr lang="zh-CN" altLang="en-US" b="1" dirty="0">
              <a:solidFill>
                <a:srgbClr val="FF0000"/>
              </a:solidFill>
              <a:latin typeface="微软雅黑" pitchFamily="34" charset="-122"/>
              <a:ea typeface="微软雅黑" pitchFamily="34" charset="-122"/>
            </a:endParaRPr>
          </a:p>
        </p:txBody>
      </p:sp>
      <p:sp>
        <p:nvSpPr>
          <p:cNvPr id="2" name="灯片编号占位符 1">
            <a:extLst>
              <a:ext uri="{FF2B5EF4-FFF2-40B4-BE49-F238E27FC236}">
                <a16:creationId xmlns:a16="http://schemas.microsoft.com/office/drawing/2014/main" id="{23EBD16E-EF3F-432C-ADA5-9DAF0C40E0F6}"/>
              </a:ext>
            </a:extLst>
          </p:cNvPr>
          <p:cNvSpPr>
            <a:spLocks noGrp="1"/>
          </p:cNvSpPr>
          <p:nvPr>
            <p:ph type="sldNum" sz="quarter" idx="12"/>
          </p:nvPr>
        </p:nvSpPr>
        <p:spPr/>
        <p:txBody>
          <a:bodyPr/>
          <a:lstStyle/>
          <a:p>
            <a:fld id="{C485880C-E2C3-4DAB-AE74-D9BE691626AC}" type="slidenum">
              <a:rPr lang="zh-CN" altLang="en-US" smtClean="0"/>
              <a:pPr/>
              <a:t>23</a:t>
            </a:fld>
            <a:endParaRPr lang="zh-CN" altLang="en-US"/>
          </a:p>
        </p:txBody>
      </p:sp>
    </p:spTree>
    <p:extLst>
      <p:ext uri="{BB962C8B-B14F-4D97-AF65-F5344CB8AC3E}">
        <p14:creationId xmlns:p14="http://schemas.microsoft.com/office/powerpoint/2010/main" val="176425274"/>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466344" y="625193"/>
            <a:ext cx="8129015" cy="308939"/>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 name="矩形 5"/>
          <p:cNvSpPr/>
          <p:nvPr/>
        </p:nvSpPr>
        <p:spPr>
          <a:xfrm>
            <a:off x="616085" y="582953"/>
            <a:ext cx="2013693" cy="400110"/>
          </a:xfrm>
          <a:prstGeom prst="rect">
            <a:avLst/>
          </a:prstGeom>
        </p:spPr>
        <p:txBody>
          <a:bodyPr wrap="none">
            <a:spAutoFit/>
          </a:bodyPr>
          <a:lstStyle/>
          <a:p>
            <a:r>
              <a:rPr lang="zh-CN" altLang="en-US" sz="2000" b="1" dirty="0">
                <a:latin typeface="微软雅黑" pitchFamily="34" charset="-122"/>
                <a:ea typeface="微软雅黑" pitchFamily="34" charset="-122"/>
              </a:rPr>
              <a:t>帧检验序列 </a:t>
            </a:r>
            <a:r>
              <a:rPr lang="en-US" altLang="zh-CN" sz="2000" b="1" dirty="0">
                <a:latin typeface="微软雅黑" pitchFamily="34" charset="-122"/>
                <a:ea typeface="微软雅黑" pitchFamily="34" charset="-122"/>
              </a:rPr>
              <a:t>FCS</a:t>
            </a:r>
            <a:endParaRPr lang="zh-CN" altLang="en-US" sz="2000" b="1" dirty="0">
              <a:latin typeface="微软雅黑" pitchFamily="34" charset="-122"/>
              <a:ea typeface="微软雅黑" pitchFamily="34" charset="-122"/>
            </a:endParaRPr>
          </a:p>
        </p:txBody>
      </p:sp>
      <p:sp>
        <p:nvSpPr>
          <p:cNvPr id="7" name="矩形 6"/>
          <p:cNvSpPr/>
          <p:nvPr/>
        </p:nvSpPr>
        <p:spPr>
          <a:xfrm>
            <a:off x="466344" y="938474"/>
            <a:ext cx="8302752" cy="2631490"/>
          </a:xfrm>
          <a:prstGeom prst="rect">
            <a:avLst/>
          </a:prstGeom>
        </p:spPr>
        <p:txBody>
          <a:bodyPr wrap="square">
            <a:spAutoFit/>
          </a:bodyPr>
          <a:lstStyle/>
          <a:p>
            <a:pPr marL="285750" indent="-28575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在数据后面添加上的冗余码称为</a:t>
            </a:r>
            <a:r>
              <a:rPr lang="zh-CN" altLang="en-US" sz="2000" b="1" dirty="0">
                <a:solidFill>
                  <a:srgbClr val="C00000"/>
                </a:solidFill>
                <a:latin typeface="微软雅黑" pitchFamily="34" charset="-122"/>
                <a:ea typeface="微软雅黑" pitchFamily="34" charset="-122"/>
              </a:rPr>
              <a:t>帧检验序列 </a:t>
            </a:r>
            <a:r>
              <a:rPr lang="en-US" altLang="zh-CN" sz="2000" b="1" dirty="0">
                <a:solidFill>
                  <a:srgbClr val="C00000"/>
                </a:solidFill>
                <a:latin typeface="微软雅黑" pitchFamily="34" charset="-122"/>
                <a:ea typeface="微软雅黑" pitchFamily="34" charset="-122"/>
              </a:rPr>
              <a:t>FCS </a:t>
            </a:r>
            <a:r>
              <a:rPr lang="en-US" altLang="zh-CN" sz="2000" b="1" dirty="0">
                <a:latin typeface="微软雅黑" pitchFamily="34" charset="-122"/>
                <a:ea typeface="微软雅黑" pitchFamily="34" charset="-122"/>
              </a:rPr>
              <a:t>(Frame Check Sequence)</a:t>
            </a:r>
            <a:r>
              <a:rPr lang="zh-CN" altLang="en-US" sz="2000" b="1" dirty="0">
                <a:latin typeface="微软雅黑" pitchFamily="34" charset="-122"/>
                <a:ea typeface="微软雅黑" pitchFamily="34" charset="-122"/>
              </a:rPr>
              <a:t>。</a:t>
            </a:r>
          </a:p>
          <a:p>
            <a:pPr marL="285750" indent="-28575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循环冗余检验 </a:t>
            </a:r>
            <a:r>
              <a:rPr lang="en-US" altLang="zh-CN" sz="2000" b="1" dirty="0">
                <a:latin typeface="微软雅黑" pitchFamily="34" charset="-122"/>
                <a:ea typeface="微软雅黑" pitchFamily="34" charset="-122"/>
              </a:rPr>
              <a:t>CRC </a:t>
            </a:r>
            <a:r>
              <a:rPr lang="zh-CN" altLang="en-US" sz="2000" b="1" dirty="0">
                <a:latin typeface="微软雅黑" pitchFamily="34" charset="-122"/>
                <a:ea typeface="微软雅黑" pitchFamily="34" charset="-122"/>
              </a:rPr>
              <a:t>和帧检验序列 </a:t>
            </a:r>
            <a:r>
              <a:rPr lang="en-US" altLang="zh-CN" sz="2000" b="1" dirty="0">
                <a:latin typeface="微软雅黑" pitchFamily="34" charset="-122"/>
                <a:ea typeface="微软雅黑" pitchFamily="34" charset="-122"/>
              </a:rPr>
              <a:t>FCS </a:t>
            </a:r>
            <a:r>
              <a:rPr lang="zh-CN" altLang="en-US" sz="2000" b="1" dirty="0">
                <a:solidFill>
                  <a:srgbClr val="C00000"/>
                </a:solidFill>
                <a:latin typeface="微软雅黑" pitchFamily="34" charset="-122"/>
                <a:ea typeface="微软雅黑" pitchFamily="34" charset="-122"/>
              </a:rPr>
              <a:t>并不等同。</a:t>
            </a:r>
          </a:p>
          <a:p>
            <a:pPr marL="542925" indent="-342900">
              <a:lnSpc>
                <a:spcPts val="3300"/>
              </a:lnSpc>
              <a:buClr>
                <a:srgbClr val="7030A0"/>
              </a:buClr>
              <a:buFont typeface="+mj-lt"/>
              <a:buAutoNum type="arabicPeriod"/>
            </a:pPr>
            <a:r>
              <a:rPr lang="en-US" altLang="zh-CN" sz="2000" b="1" dirty="0">
                <a:latin typeface="微软雅黑" pitchFamily="34" charset="-122"/>
                <a:ea typeface="微软雅黑" pitchFamily="34" charset="-122"/>
              </a:rPr>
              <a:t>CRC </a:t>
            </a:r>
            <a:r>
              <a:rPr lang="zh-CN" altLang="en-US" sz="2000" b="1" dirty="0">
                <a:latin typeface="微软雅黑" pitchFamily="34" charset="-122"/>
                <a:ea typeface="微软雅黑" pitchFamily="34" charset="-122"/>
              </a:rPr>
              <a:t>是一种常用的检错方法，而 </a:t>
            </a:r>
            <a:r>
              <a:rPr lang="en-US" altLang="zh-CN" sz="2000" b="1" dirty="0">
                <a:latin typeface="微软雅黑" pitchFamily="34" charset="-122"/>
                <a:ea typeface="微软雅黑" pitchFamily="34" charset="-122"/>
              </a:rPr>
              <a:t>FCS </a:t>
            </a:r>
            <a:r>
              <a:rPr lang="zh-CN" altLang="en-US" sz="2000" b="1" dirty="0">
                <a:latin typeface="微软雅黑" pitchFamily="34" charset="-122"/>
                <a:ea typeface="微软雅黑" pitchFamily="34" charset="-122"/>
              </a:rPr>
              <a:t>是添加在数据后面的冗余码。</a:t>
            </a:r>
          </a:p>
          <a:p>
            <a:pPr marL="542925" indent="-342900">
              <a:lnSpc>
                <a:spcPts val="3300"/>
              </a:lnSpc>
              <a:buClr>
                <a:srgbClr val="7030A0"/>
              </a:buClr>
              <a:buFont typeface="+mj-lt"/>
              <a:buAutoNum type="arabicPeriod"/>
            </a:pPr>
            <a:r>
              <a:rPr lang="en-US" altLang="zh-CN" sz="2000" b="1" dirty="0">
                <a:latin typeface="微软雅黑" pitchFamily="34" charset="-122"/>
                <a:ea typeface="微软雅黑" pitchFamily="34" charset="-122"/>
              </a:rPr>
              <a:t>FCS </a:t>
            </a:r>
            <a:r>
              <a:rPr lang="zh-CN" altLang="en-US" sz="2000" b="1" dirty="0">
                <a:latin typeface="微软雅黑" pitchFamily="34" charset="-122"/>
                <a:ea typeface="微软雅黑" pitchFamily="34" charset="-122"/>
              </a:rPr>
              <a:t>可以用 </a:t>
            </a:r>
            <a:r>
              <a:rPr lang="en-US" altLang="zh-CN" sz="2000" b="1" dirty="0">
                <a:latin typeface="微软雅黑" pitchFamily="34" charset="-122"/>
                <a:ea typeface="微软雅黑" pitchFamily="34" charset="-122"/>
              </a:rPr>
              <a:t>CRC </a:t>
            </a:r>
            <a:r>
              <a:rPr lang="zh-CN" altLang="en-US" sz="2000" b="1" dirty="0">
                <a:latin typeface="微软雅黑" pitchFamily="34" charset="-122"/>
                <a:ea typeface="微软雅黑" pitchFamily="34" charset="-122"/>
              </a:rPr>
              <a:t>这种方法得出，但 </a:t>
            </a:r>
            <a:r>
              <a:rPr lang="en-US" altLang="zh-CN" sz="2000" b="1" dirty="0">
                <a:latin typeface="微软雅黑" pitchFamily="34" charset="-122"/>
                <a:ea typeface="微软雅黑" pitchFamily="34" charset="-122"/>
              </a:rPr>
              <a:t>CRC </a:t>
            </a:r>
            <a:r>
              <a:rPr lang="zh-CN" altLang="en-US" sz="2000" b="1" dirty="0">
                <a:latin typeface="微软雅黑" pitchFamily="34" charset="-122"/>
                <a:ea typeface="微软雅黑" pitchFamily="34" charset="-122"/>
              </a:rPr>
              <a:t>并非用来获得 </a:t>
            </a:r>
            <a:r>
              <a:rPr lang="en-US" altLang="zh-CN" sz="2000" b="1" dirty="0">
                <a:latin typeface="微软雅黑" pitchFamily="34" charset="-122"/>
                <a:ea typeface="微软雅黑" pitchFamily="34" charset="-122"/>
              </a:rPr>
              <a:t>FCS </a:t>
            </a:r>
            <a:r>
              <a:rPr lang="zh-CN" altLang="en-US" sz="2000" b="1" dirty="0">
                <a:latin typeface="微软雅黑" pitchFamily="34" charset="-122"/>
                <a:ea typeface="微软雅黑" pitchFamily="34" charset="-122"/>
              </a:rPr>
              <a:t>的唯一方法。 </a:t>
            </a:r>
          </a:p>
        </p:txBody>
      </p:sp>
      <p:sp>
        <p:nvSpPr>
          <p:cNvPr id="2" name="灯片编号占位符 1">
            <a:extLst>
              <a:ext uri="{FF2B5EF4-FFF2-40B4-BE49-F238E27FC236}">
                <a16:creationId xmlns:a16="http://schemas.microsoft.com/office/drawing/2014/main" id="{7EC45E82-D560-4604-8A7B-8F1CFA718431}"/>
              </a:ext>
            </a:extLst>
          </p:cNvPr>
          <p:cNvSpPr>
            <a:spLocks noGrp="1"/>
          </p:cNvSpPr>
          <p:nvPr>
            <p:ph type="sldNum" sz="quarter" idx="12"/>
          </p:nvPr>
        </p:nvSpPr>
        <p:spPr/>
        <p:txBody>
          <a:bodyPr/>
          <a:lstStyle/>
          <a:p>
            <a:fld id="{C485880C-E2C3-4DAB-AE74-D9BE691626AC}" type="slidenum">
              <a:rPr lang="zh-CN" altLang="en-US" smtClean="0"/>
              <a:pPr/>
              <a:t>24</a:t>
            </a:fld>
            <a:endParaRPr lang="zh-CN" altLang="en-US"/>
          </a:p>
        </p:txBody>
      </p:sp>
    </p:spTree>
    <p:extLst>
      <p:ext uri="{BB962C8B-B14F-4D97-AF65-F5344CB8AC3E}">
        <p14:creationId xmlns:p14="http://schemas.microsoft.com/office/powerpoint/2010/main" val="3609768070"/>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AutoShape 5"/>
          <p:cNvSpPr>
            <a:spLocks noChangeArrowheads="1"/>
          </p:cNvSpPr>
          <p:nvPr/>
        </p:nvSpPr>
        <p:spPr bwMode="auto">
          <a:xfrm>
            <a:off x="466344" y="621380"/>
            <a:ext cx="8129015" cy="308939"/>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 name="矩形 98"/>
          <p:cNvSpPr/>
          <p:nvPr/>
        </p:nvSpPr>
        <p:spPr>
          <a:xfrm>
            <a:off x="616085" y="569996"/>
            <a:ext cx="3296095" cy="400110"/>
          </a:xfrm>
          <a:prstGeom prst="rect">
            <a:avLst/>
          </a:prstGeom>
        </p:spPr>
        <p:txBody>
          <a:bodyPr wrap="none">
            <a:spAutoFit/>
          </a:bodyPr>
          <a:lstStyle/>
          <a:p>
            <a:r>
              <a:rPr lang="zh-CN" altLang="en-US" sz="2000" b="1" dirty="0">
                <a:latin typeface="微软雅黑" pitchFamily="34" charset="-122"/>
                <a:ea typeface="微软雅黑" pitchFamily="34" charset="-122"/>
              </a:rPr>
              <a:t>广泛使用的生成多项式</a:t>
            </a:r>
            <a:r>
              <a:rPr lang="en-US" altLang="zh-CN" sz="2000" b="1" dirty="0">
                <a:latin typeface="微软雅黑" pitchFamily="34" charset="-122"/>
                <a:ea typeface="微软雅黑" pitchFamily="34" charset="-122"/>
              </a:rPr>
              <a:t>P(X)</a:t>
            </a:r>
            <a:endParaRPr lang="zh-CN" altLang="en-US" sz="2000" b="1" dirty="0">
              <a:latin typeface="微软雅黑" pitchFamily="34" charset="-122"/>
              <a:ea typeface="微软雅黑" pitchFamily="34" charset="-122"/>
            </a:endParaRPr>
          </a:p>
        </p:txBody>
      </p:sp>
      <p:sp>
        <p:nvSpPr>
          <p:cNvPr id="2" name="矩形 1"/>
          <p:cNvSpPr/>
          <p:nvPr/>
        </p:nvSpPr>
        <p:spPr>
          <a:xfrm>
            <a:off x="616085" y="1152569"/>
            <a:ext cx="7698509" cy="1528624"/>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algn="just">
              <a:lnSpc>
                <a:spcPts val="2800"/>
              </a:lnSpc>
              <a:spcAft>
                <a:spcPts val="0"/>
              </a:spcAft>
            </a:pPr>
            <a:r>
              <a:rPr lang="en-US" altLang="zh-CN" b="1" dirty="0">
                <a:solidFill>
                  <a:srgbClr val="0000FF"/>
                </a:solidFill>
                <a:latin typeface="微软雅黑" panose="020B0503020204020204" pitchFamily="34" charset="-122"/>
                <a:ea typeface="微软雅黑" panose="020B0503020204020204" pitchFamily="34" charset="-122"/>
              </a:rPr>
              <a:t>CRC-16</a:t>
            </a:r>
            <a:r>
              <a:rPr lang="en-US" altLang="zh-CN" b="1" dirty="0">
                <a:latin typeface="微软雅黑" panose="020B0503020204020204" pitchFamily="34" charset="-122"/>
                <a:ea typeface="微软雅黑" panose="020B0503020204020204" pitchFamily="34" charset="-122"/>
              </a:rPr>
              <a:t> = X</a:t>
            </a:r>
            <a:r>
              <a:rPr lang="en-US" altLang="zh-CN" b="1" baseline="30000" dirty="0">
                <a:latin typeface="微软雅黑" panose="020B0503020204020204" pitchFamily="34" charset="-122"/>
                <a:ea typeface="微软雅黑" panose="020B0503020204020204" pitchFamily="34" charset="-122"/>
              </a:rPr>
              <a:t>16</a:t>
            </a:r>
            <a:r>
              <a:rPr lang="en-US" altLang="zh-CN" b="1" dirty="0">
                <a:latin typeface="微软雅黑" panose="020B0503020204020204" pitchFamily="34" charset="-122"/>
                <a:ea typeface="微软雅黑" panose="020B0503020204020204" pitchFamily="34" charset="-122"/>
              </a:rPr>
              <a:t> +X</a:t>
            </a:r>
            <a:r>
              <a:rPr lang="en-US" altLang="zh-CN" b="1" baseline="30000" dirty="0">
                <a:latin typeface="微软雅黑" panose="020B0503020204020204" pitchFamily="34" charset="-122"/>
                <a:ea typeface="微软雅黑" panose="020B0503020204020204" pitchFamily="34" charset="-122"/>
              </a:rPr>
              <a:t>15</a:t>
            </a:r>
            <a:r>
              <a:rPr lang="en-US" altLang="zh-CN" b="1" dirty="0">
                <a:latin typeface="微软雅黑" panose="020B0503020204020204" pitchFamily="34" charset="-122"/>
                <a:ea typeface="微软雅黑" panose="020B0503020204020204" pitchFamily="34" charset="-122"/>
              </a:rPr>
              <a:t> + X</a:t>
            </a:r>
            <a:r>
              <a:rPr lang="en-US" altLang="zh-CN" b="1" baseline="30000" dirty="0">
                <a:latin typeface="微软雅黑" panose="020B0503020204020204" pitchFamily="34" charset="-122"/>
                <a:ea typeface="微软雅黑" panose="020B0503020204020204" pitchFamily="34" charset="-122"/>
              </a:rPr>
              <a:t>2</a:t>
            </a:r>
            <a:r>
              <a:rPr lang="en-US" altLang="zh-CN" b="1" dirty="0">
                <a:latin typeface="微软雅黑" panose="020B0503020204020204" pitchFamily="34" charset="-122"/>
                <a:ea typeface="微软雅黑" panose="020B0503020204020204" pitchFamily="34" charset="-122"/>
              </a:rPr>
              <a:t> + 1</a:t>
            </a:r>
            <a:endParaRPr lang="zh-CN" altLang="zh-CN" b="1" dirty="0">
              <a:latin typeface="微软雅黑" panose="020B0503020204020204" pitchFamily="34" charset="-122"/>
              <a:ea typeface="微软雅黑" panose="020B0503020204020204" pitchFamily="34" charset="-122"/>
            </a:endParaRPr>
          </a:p>
          <a:p>
            <a:pPr algn="just">
              <a:lnSpc>
                <a:spcPts val="2800"/>
              </a:lnSpc>
              <a:spcAft>
                <a:spcPts val="0"/>
              </a:spcAft>
            </a:pPr>
            <a:r>
              <a:rPr lang="en-US" altLang="zh-CN" b="1" dirty="0">
                <a:solidFill>
                  <a:srgbClr val="0000FF"/>
                </a:solidFill>
                <a:latin typeface="微软雅黑" panose="020B0503020204020204" pitchFamily="34" charset="-122"/>
                <a:ea typeface="微软雅黑" panose="020B0503020204020204" pitchFamily="34" charset="-122"/>
              </a:rPr>
              <a:t>CRC-CCITT</a:t>
            </a:r>
            <a:r>
              <a:rPr lang="en-US" altLang="zh-CN" b="1" dirty="0">
                <a:latin typeface="微软雅黑" panose="020B0503020204020204" pitchFamily="34" charset="-122"/>
                <a:ea typeface="微软雅黑" panose="020B0503020204020204" pitchFamily="34" charset="-122"/>
              </a:rPr>
              <a:t> = X</a:t>
            </a:r>
            <a:r>
              <a:rPr lang="en-US" altLang="zh-CN" b="1" baseline="30000" dirty="0">
                <a:latin typeface="微软雅黑" panose="020B0503020204020204" pitchFamily="34" charset="-122"/>
                <a:ea typeface="微软雅黑" panose="020B0503020204020204" pitchFamily="34" charset="-122"/>
              </a:rPr>
              <a:t>16</a:t>
            </a:r>
            <a:r>
              <a:rPr lang="en-US" altLang="zh-CN" b="1" dirty="0">
                <a:latin typeface="微软雅黑" panose="020B0503020204020204" pitchFamily="34" charset="-122"/>
                <a:ea typeface="微软雅黑" panose="020B0503020204020204" pitchFamily="34" charset="-122"/>
              </a:rPr>
              <a:t> +X</a:t>
            </a:r>
            <a:r>
              <a:rPr lang="en-US" altLang="zh-CN" b="1" baseline="30000" dirty="0">
                <a:latin typeface="微软雅黑" panose="020B0503020204020204" pitchFamily="34" charset="-122"/>
                <a:ea typeface="微软雅黑" panose="020B0503020204020204" pitchFamily="34" charset="-122"/>
              </a:rPr>
              <a:t>12</a:t>
            </a:r>
            <a:r>
              <a:rPr lang="en-US" altLang="zh-CN" b="1" dirty="0">
                <a:latin typeface="微软雅黑" panose="020B0503020204020204" pitchFamily="34" charset="-122"/>
                <a:ea typeface="微软雅黑" panose="020B0503020204020204" pitchFamily="34" charset="-122"/>
              </a:rPr>
              <a:t> + X</a:t>
            </a:r>
            <a:r>
              <a:rPr lang="en-US" altLang="zh-CN" b="1" baseline="30000" dirty="0">
                <a:latin typeface="微软雅黑" panose="020B0503020204020204" pitchFamily="34" charset="-122"/>
                <a:ea typeface="微软雅黑" panose="020B0503020204020204" pitchFamily="34" charset="-122"/>
              </a:rPr>
              <a:t>5</a:t>
            </a:r>
            <a:r>
              <a:rPr lang="en-US" altLang="zh-CN" b="1" dirty="0">
                <a:latin typeface="微软雅黑" panose="020B0503020204020204" pitchFamily="34" charset="-122"/>
                <a:ea typeface="微软雅黑" panose="020B0503020204020204" pitchFamily="34" charset="-122"/>
              </a:rPr>
              <a:t> + 1</a:t>
            </a:r>
            <a:endParaRPr lang="zh-CN" altLang="zh-CN" b="1" dirty="0">
              <a:latin typeface="微软雅黑" panose="020B0503020204020204" pitchFamily="34" charset="-122"/>
              <a:ea typeface="微软雅黑" panose="020B0503020204020204" pitchFamily="34" charset="-122"/>
            </a:endParaRPr>
          </a:p>
          <a:p>
            <a:pPr algn="just">
              <a:lnSpc>
                <a:spcPts val="2800"/>
              </a:lnSpc>
              <a:spcAft>
                <a:spcPts val="0"/>
              </a:spcAft>
            </a:pPr>
            <a:r>
              <a:rPr lang="en-US" altLang="zh-CN" b="1" dirty="0">
                <a:solidFill>
                  <a:srgbClr val="0000FF"/>
                </a:solidFill>
                <a:latin typeface="微软雅黑" panose="020B0503020204020204" pitchFamily="34" charset="-122"/>
                <a:ea typeface="微软雅黑" panose="020B0503020204020204" pitchFamily="34" charset="-122"/>
              </a:rPr>
              <a:t>CRC-32</a:t>
            </a:r>
            <a:r>
              <a:rPr lang="en-US" altLang="zh-CN" b="1" dirty="0">
                <a:latin typeface="微软雅黑" panose="020B0503020204020204" pitchFamily="34" charset="-122"/>
                <a:ea typeface="微软雅黑" panose="020B0503020204020204" pitchFamily="34" charset="-122"/>
              </a:rPr>
              <a:t> = X</a:t>
            </a:r>
            <a:r>
              <a:rPr lang="en-US" altLang="zh-CN" b="1" baseline="30000" dirty="0">
                <a:latin typeface="微软雅黑" panose="020B0503020204020204" pitchFamily="34" charset="-122"/>
                <a:ea typeface="微软雅黑" panose="020B0503020204020204" pitchFamily="34" charset="-122"/>
              </a:rPr>
              <a:t>32</a:t>
            </a:r>
            <a:r>
              <a:rPr lang="en-US" altLang="zh-CN" b="1" dirty="0">
                <a:latin typeface="微软雅黑" panose="020B0503020204020204" pitchFamily="34" charset="-122"/>
                <a:ea typeface="微软雅黑" panose="020B0503020204020204" pitchFamily="34" charset="-122"/>
              </a:rPr>
              <a:t> +X</a:t>
            </a:r>
            <a:r>
              <a:rPr lang="en-US" altLang="zh-CN" b="1" baseline="30000" dirty="0">
                <a:latin typeface="微软雅黑" panose="020B0503020204020204" pitchFamily="34" charset="-122"/>
                <a:ea typeface="微软雅黑" panose="020B0503020204020204" pitchFamily="34" charset="-122"/>
              </a:rPr>
              <a:t>26</a:t>
            </a:r>
            <a:r>
              <a:rPr lang="en-US" altLang="zh-CN" b="1" dirty="0">
                <a:latin typeface="微软雅黑" panose="020B0503020204020204" pitchFamily="34" charset="-122"/>
                <a:ea typeface="微软雅黑" panose="020B0503020204020204" pitchFamily="34" charset="-122"/>
              </a:rPr>
              <a:t> + X</a:t>
            </a:r>
            <a:r>
              <a:rPr lang="en-US" altLang="zh-CN" b="1" baseline="30000" dirty="0">
                <a:latin typeface="微软雅黑" panose="020B0503020204020204" pitchFamily="34" charset="-122"/>
                <a:ea typeface="微软雅黑" panose="020B0503020204020204" pitchFamily="34" charset="-122"/>
              </a:rPr>
              <a:t>23</a:t>
            </a:r>
            <a:r>
              <a:rPr lang="en-US" altLang="zh-CN" b="1" dirty="0">
                <a:latin typeface="微软雅黑" panose="020B0503020204020204" pitchFamily="34" charset="-122"/>
                <a:ea typeface="微软雅黑" panose="020B0503020204020204" pitchFamily="34" charset="-122"/>
              </a:rPr>
              <a:t> + X</a:t>
            </a:r>
            <a:r>
              <a:rPr lang="en-US" altLang="zh-CN" b="1" baseline="30000" dirty="0">
                <a:latin typeface="微软雅黑" panose="020B0503020204020204" pitchFamily="34" charset="-122"/>
                <a:ea typeface="微软雅黑" panose="020B0503020204020204" pitchFamily="34" charset="-122"/>
              </a:rPr>
              <a:t>22</a:t>
            </a:r>
            <a:r>
              <a:rPr lang="en-US" altLang="zh-CN" b="1" dirty="0">
                <a:latin typeface="微软雅黑" panose="020B0503020204020204" pitchFamily="34" charset="-122"/>
                <a:ea typeface="微软雅黑" panose="020B0503020204020204" pitchFamily="34" charset="-122"/>
              </a:rPr>
              <a:t> + X</a:t>
            </a:r>
            <a:r>
              <a:rPr lang="en-US" altLang="zh-CN" b="1" baseline="30000" dirty="0">
                <a:latin typeface="微软雅黑" panose="020B0503020204020204" pitchFamily="34" charset="-122"/>
                <a:ea typeface="微软雅黑" panose="020B0503020204020204" pitchFamily="34" charset="-122"/>
              </a:rPr>
              <a:t>16</a:t>
            </a:r>
            <a:r>
              <a:rPr lang="en-US" altLang="zh-CN" b="1" dirty="0">
                <a:latin typeface="微软雅黑" panose="020B0503020204020204" pitchFamily="34" charset="-122"/>
                <a:ea typeface="微软雅黑" panose="020B0503020204020204" pitchFamily="34" charset="-122"/>
              </a:rPr>
              <a:t> +X</a:t>
            </a:r>
            <a:r>
              <a:rPr lang="en-US" altLang="zh-CN" b="1" baseline="30000" dirty="0">
                <a:latin typeface="微软雅黑" panose="020B0503020204020204" pitchFamily="34" charset="-122"/>
                <a:ea typeface="微软雅黑" panose="020B0503020204020204" pitchFamily="34" charset="-122"/>
              </a:rPr>
              <a:t>12</a:t>
            </a:r>
            <a:r>
              <a:rPr lang="en-US" altLang="zh-CN" b="1" dirty="0">
                <a:latin typeface="微软雅黑" panose="020B0503020204020204" pitchFamily="34" charset="-122"/>
                <a:ea typeface="微软雅黑" panose="020B0503020204020204" pitchFamily="34" charset="-122"/>
              </a:rPr>
              <a:t> + X</a:t>
            </a:r>
            <a:r>
              <a:rPr lang="en-US" altLang="zh-CN" b="1" baseline="30000" dirty="0">
                <a:latin typeface="微软雅黑" panose="020B0503020204020204" pitchFamily="34" charset="-122"/>
                <a:ea typeface="微软雅黑" panose="020B0503020204020204" pitchFamily="34" charset="-122"/>
              </a:rPr>
              <a:t>11</a:t>
            </a:r>
            <a:r>
              <a:rPr lang="en-US" altLang="zh-CN" b="1" dirty="0">
                <a:latin typeface="微软雅黑" panose="020B0503020204020204" pitchFamily="34" charset="-122"/>
                <a:ea typeface="微软雅黑" panose="020B0503020204020204" pitchFamily="34" charset="-122"/>
              </a:rPr>
              <a:t> +X</a:t>
            </a:r>
            <a:r>
              <a:rPr lang="en-US" altLang="zh-CN" b="1" baseline="30000" dirty="0">
                <a:latin typeface="微软雅黑" panose="020B0503020204020204" pitchFamily="34" charset="-122"/>
                <a:ea typeface="微软雅黑" panose="020B0503020204020204" pitchFamily="34" charset="-122"/>
              </a:rPr>
              <a:t>10 </a:t>
            </a:r>
            <a:r>
              <a:rPr lang="en-US" altLang="zh-CN" b="1" dirty="0">
                <a:latin typeface="微软雅黑" panose="020B0503020204020204" pitchFamily="34" charset="-122"/>
                <a:ea typeface="微软雅黑" panose="020B0503020204020204" pitchFamily="34" charset="-122"/>
              </a:rPr>
              <a:t>+ X</a:t>
            </a:r>
            <a:r>
              <a:rPr lang="en-US" altLang="zh-CN" b="1" baseline="30000" dirty="0">
                <a:latin typeface="微软雅黑" panose="020B0503020204020204" pitchFamily="34" charset="-122"/>
                <a:ea typeface="微软雅黑" panose="020B0503020204020204" pitchFamily="34" charset="-122"/>
              </a:rPr>
              <a:t>8</a:t>
            </a:r>
            <a:r>
              <a:rPr lang="en-US" altLang="zh-CN" b="1" dirty="0">
                <a:latin typeface="微软雅黑" panose="020B0503020204020204" pitchFamily="34" charset="-122"/>
                <a:ea typeface="微软雅黑" panose="020B0503020204020204" pitchFamily="34" charset="-122"/>
              </a:rPr>
              <a:t> +X</a:t>
            </a:r>
            <a:r>
              <a:rPr lang="en-US" altLang="zh-CN" b="1" baseline="30000" dirty="0">
                <a:latin typeface="微软雅黑" panose="020B0503020204020204" pitchFamily="34" charset="-122"/>
                <a:ea typeface="微软雅黑" panose="020B0503020204020204" pitchFamily="34" charset="-122"/>
              </a:rPr>
              <a:t>7</a:t>
            </a:r>
            <a:r>
              <a:rPr lang="en-US" altLang="zh-CN" b="1" dirty="0">
                <a:latin typeface="微软雅黑" panose="020B0503020204020204" pitchFamily="34" charset="-122"/>
                <a:ea typeface="微软雅黑" panose="020B0503020204020204" pitchFamily="34" charset="-122"/>
              </a:rPr>
              <a:t>+ X</a:t>
            </a:r>
            <a:r>
              <a:rPr lang="en-US" altLang="zh-CN" b="1" baseline="30000" dirty="0">
                <a:latin typeface="微软雅黑" panose="020B0503020204020204" pitchFamily="34" charset="-122"/>
                <a:ea typeface="微软雅黑" panose="020B0503020204020204" pitchFamily="34" charset="-122"/>
              </a:rPr>
              <a:t>5</a:t>
            </a:r>
            <a:r>
              <a:rPr lang="en-US" altLang="zh-CN" b="1" dirty="0">
                <a:latin typeface="微软雅黑" panose="020B0503020204020204" pitchFamily="34" charset="-122"/>
                <a:ea typeface="微软雅黑" panose="020B0503020204020204" pitchFamily="34" charset="-122"/>
              </a:rPr>
              <a:t> +X</a:t>
            </a:r>
            <a:r>
              <a:rPr lang="en-US" altLang="zh-CN" b="1" baseline="30000" dirty="0">
                <a:latin typeface="微软雅黑" panose="020B0503020204020204" pitchFamily="34" charset="-122"/>
                <a:ea typeface="微软雅黑" panose="020B0503020204020204" pitchFamily="34" charset="-122"/>
              </a:rPr>
              <a:t>4 </a:t>
            </a:r>
            <a:r>
              <a:rPr lang="en-US" altLang="zh-CN" b="1" dirty="0">
                <a:latin typeface="微软雅黑" panose="020B0503020204020204" pitchFamily="34" charset="-122"/>
                <a:ea typeface="微软雅黑" panose="020B0503020204020204" pitchFamily="34" charset="-122"/>
              </a:rPr>
              <a:t>+ X</a:t>
            </a:r>
            <a:r>
              <a:rPr lang="en-US" altLang="zh-CN" b="1" baseline="30000" dirty="0">
                <a:latin typeface="微软雅黑" panose="020B0503020204020204" pitchFamily="34" charset="-122"/>
                <a:ea typeface="微软雅黑" panose="020B0503020204020204" pitchFamily="34" charset="-122"/>
              </a:rPr>
              <a:t>2</a:t>
            </a:r>
            <a:r>
              <a:rPr lang="en-US" altLang="zh-CN" b="1" dirty="0">
                <a:latin typeface="微软雅黑" panose="020B0503020204020204" pitchFamily="34" charset="-122"/>
                <a:ea typeface="微软雅黑" panose="020B0503020204020204" pitchFamily="34" charset="-122"/>
              </a:rPr>
              <a:t> + X + 1</a:t>
            </a:r>
            <a:endParaRPr lang="zh-CN" altLang="zh-CN" b="1" dirty="0">
              <a:latin typeface="微软雅黑" panose="020B0503020204020204" pitchFamily="34" charset="-122"/>
              <a:ea typeface="微软雅黑" panose="020B0503020204020204" pitchFamily="34" charset="-122"/>
            </a:endParaRPr>
          </a:p>
        </p:txBody>
      </p:sp>
      <p:sp>
        <p:nvSpPr>
          <p:cNvPr id="3" name="灯片编号占位符 2">
            <a:extLst>
              <a:ext uri="{FF2B5EF4-FFF2-40B4-BE49-F238E27FC236}">
                <a16:creationId xmlns:a16="http://schemas.microsoft.com/office/drawing/2014/main" id="{CA4FCB16-026C-44A5-9313-450430476FD0}"/>
              </a:ext>
            </a:extLst>
          </p:cNvPr>
          <p:cNvSpPr>
            <a:spLocks noGrp="1"/>
          </p:cNvSpPr>
          <p:nvPr>
            <p:ph type="sldNum" sz="quarter" idx="12"/>
          </p:nvPr>
        </p:nvSpPr>
        <p:spPr/>
        <p:txBody>
          <a:bodyPr/>
          <a:lstStyle/>
          <a:p>
            <a:fld id="{C485880C-E2C3-4DAB-AE74-D9BE691626AC}" type="slidenum">
              <a:rPr lang="zh-CN" altLang="en-US" smtClean="0"/>
              <a:pPr/>
              <a:t>25</a:t>
            </a:fld>
            <a:endParaRPr lang="zh-CN" altLang="en-US"/>
          </a:p>
        </p:txBody>
      </p:sp>
    </p:spTree>
    <p:extLst>
      <p:ext uri="{BB962C8B-B14F-4D97-AF65-F5344CB8AC3E}">
        <p14:creationId xmlns:p14="http://schemas.microsoft.com/office/powerpoint/2010/main" val="3213520258"/>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AutoShape 5"/>
          <p:cNvSpPr>
            <a:spLocks noChangeArrowheads="1"/>
          </p:cNvSpPr>
          <p:nvPr/>
        </p:nvSpPr>
        <p:spPr bwMode="auto">
          <a:xfrm>
            <a:off x="466344" y="621380"/>
            <a:ext cx="8129015" cy="308939"/>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9" name="矩形 98"/>
          <p:cNvSpPr/>
          <p:nvPr/>
        </p:nvSpPr>
        <p:spPr>
          <a:xfrm>
            <a:off x="616085" y="569996"/>
            <a:ext cx="697627" cy="400110"/>
          </a:xfrm>
          <a:prstGeom prst="rect">
            <a:avLst/>
          </a:prstGeom>
        </p:spPr>
        <p:txBody>
          <a:bodyPr wrap="none">
            <a:spAutoFit/>
          </a:bodyPr>
          <a:lstStyle/>
          <a:p>
            <a:r>
              <a:rPr lang="zh-CN" altLang="en-US" sz="2000" b="1" dirty="0">
                <a:solidFill>
                  <a:srgbClr val="C00000"/>
                </a:solidFill>
                <a:latin typeface="微软雅黑" pitchFamily="34" charset="-122"/>
                <a:ea typeface="微软雅黑" pitchFamily="34" charset="-122"/>
              </a:rPr>
              <a:t>注意</a:t>
            </a:r>
          </a:p>
        </p:txBody>
      </p:sp>
      <p:sp>
        <p:nvSpPr>
          <p:cNvPr id="100" name="矩形 99"/>
          <p:cNvSpPr/>
          <p:nvPr/>
        </p:nvSpPr>
        <p:spPr>
          <a:xfrm>
            <a:off x="466344" y="952473"/>
            <a:ext cx="8302752" cy="1785104"/>
          </a:xfrm>
          <a:prstGeom prst="rect">
            <a:avLst/>
          </a:prstGeom>
        </p:spPr>
        <p:txBody>
          <a:bodyPr wrap="square">
            <a:spAutoFit/>
          </a:bodyPr>
          <a:lstStyle/>
          <a:p>
            <a:pPr marL="285750" indent="-28575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仅用循环冗余检验 </a:t>
            </a:r>
            <a:r>
              <a:rPr lang="en-US" altLang="zh-CN" sz="2000" b="1" dirty="0">
                <a:latin typeface="微软雅黑" pitchFamily="34" charset="-122"/>
                <a:ea typeface="微软雅黑" pitchFamily="34" charset="-122"/>
              </a:rPr>
              <a:t>CRC </a:t>
            </a:r>
            <a:r>
              <a:rPr lang="zh-CN" altLang="en-US" sz="2000" b="1" dirty="0">
                <a:latin typeface="微软雅黑" pitchFamily="34" charset="-122"/>
                <a:ea typeface="微软雅黑" pitchFamily="34" charset="-122"/>
              </a:rPr>
              <a:t>差错检测技术只能做到</a:t>
            </a:r>
            <a:r>
              <a:rPr lang="zh-CN" altLang="en-US" sz="2000" b="1" dirty="0">
                <a:solidFill>
                  <a:srgbClr val="0000FF"/>
                </a:solidFill>
                <a:latin typeface="微软雅黑" pitchFamily="34" charset="-122"/>
                <a:ea typeface="微软雅黑" pitchFamily="34" charset="-122"/>
              </a:rPr>
              <a:t>无差错接受 </a:t>
            </a:r>
            <a:r>
              <a:rPr lang="en-US" altLang="zh-CN" sz="2000" b="1" dirty="0">
                <a:latin typeface="微软雅黑" pitchFamily="34" charset="-122"/>
                <a:ea typeface="微软雅黑" pitchFamily="34" charset="-122"/>
              </a:rPr>
              <a:t>(accept)</a:t>
            </a:r>
            <a:r>
              <a:rPr lang="zh-CN" altLang="en-US" sz="2000" b="1" dirty="0">
                <a:latin typeface="微软雅黑" pitchFamily="34" charset="-122"/>
                <a:ea typeface="微软雅黑" pitchFamily="34" charset="-122"/>
              </a:rPr>
              <a:t>。</a:t>
            </a:r>
          </a:p>
          <a:p>
            <a:pPr marL="285750" indent="-28575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即：</a:t>
            </a:r>
            <a:r>
              <a:rPr lang="zh-CN" altLang="en-US" sz="2000" b="1" dirty="0">
                <a:solidFill>
                  <a:srgbClr val="0000FF"/>
                </a:solidFill>
                <a:latin typeface="微软雅黑" pitchFamily="34" charset="-122"/>
                <a:ea typeface="微软雅黑" pitchFamily="34" charset="-122"/>
              </a:rPr>
              <a:t>“凡是接受的帧（即不包括丢弃的帧），我们都能以非常接近于 </a:t>
            </a:r>
            <a:r>
              <a:rPr lang="en-US" altLang="zh-CN" sz="2000" b="1" dirty="0">
                <a:solidFill>
                  <a:srgbClr val="0000FF"/>
                </a:solidFill>
                <a:latin typeface="微软雅黑" pitchFamily="34" charset="-122"/>
                <a:ea typeface="微软雅黑" pitchFamily="34" charset="-122"/>
              </a:rPr>
              <a:t>1 </a:t>
            </a:r>
            <a:r>
              <a:rPr lang="zh-CN" altLang="en-US" sz="2000" b="1" dirty="0">
                <a:solidFill>
                  <a:srgbClr val="0000FF"/>
                </a:solidFill>
                <a:latin typeface="微软雅黑" pitchFamily="34" charset="-122"/>
                <a:ea typeface="微软雅黑" pitchFamily="34" charset="-122"/>
              </a:rPr>
              <a:t>的概率认为这些帧在传输过程中没有产生差错”。</a:t>
            </a:r>
          </a:p>
          <a:p>
            <a:pPr marL="285750" indent="-28575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即：“凡是接收端数据链路层接受的帧均无差错”。</a:t>
            </a:r>
            <a:endParaRPr lang="en-US" altLang="zh-CN" sz="2000" b="1" dirty="0">
              <a:latin typeface="微软雅黑" pitchFamily="34" charset="-122"/>
              <a:ea typeface="微软雅黑" pitchFamily="34" charset="-122"/>
            </a:endParaRPr>
          </a:p>
        </p:txBody>
      </p:sp>
      <p:sp>
        <p:nvSpPr>
          <p:cNvPr id="2" name="灯片编号占位符 1">
            <a:extLst>
              <a:ext uri="{FF2B5EF4-FFF2-40B4-BE49-F238E27FC236}">
                <a16:creationId xmlns:a16="http://schemas.microsoft.com/office/drawing/2014/main" id="{2B0BE082-6D67-47C6-A026-C04C86ED1D38}"/>
              </a:ext>
            </a:extLst>
          </p:cNvPr>
          <p:cNvSpPr>
            <a:spLocks noGrp="1"/>
          </p:cNvSpPr>
          <p:nvPr>
            <p:ph type="sldNum" sz="quarter" idx="12"/>
          </p:nvPr>
        </p:nvSpPr>
        <p:spPr/>
        <p:txBody>
          <a:bodyPr/>
          <a:lstStyle/>
          <a:p>
            <a:fld id="{C485880C-E2C3-4DAB-AE74-D9BE691626AC}" type="slidenum">
              <a:rPr lang="zh-CN" altLang="en-US" smtClean="0"/>
              <a:pPr/>
              <a:t>26</a:t>
            </a:fld>
            <a:endParaRPr lang="zh-CN" altLang="en-US"/>
          </a:p>
        </p:txBody>
      </p:sp>
    </p:spTree>
    <p:extLst>
      <p:ext uri="{BB962C8B-B14F-4D97-AF65-F5344CB8AC3E}">
        <p14:creationId xmlns:p14="http://schemas.microsoft.com/office/powerpoint/2010/main" val="1918069528"/>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466344" y="620617"/>
            <a:ext cx="8129015" cy="308939"/>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 name="矩形 5"/>
          <p:cNvSpPr/>
          <p:nvPr/>
        </p:nvSpPr>
        <p:spPr>
          <a:xfrm>
            <a:off x="616085" y="569233"/>
            <a:ext cx="5889754" cy="400110"/>
          </a:xfrm>
          <a:prstGeom prst="rect">
            <a:avLst/>
          </a:prstGeom>
        </p:spPr>
        <p:txBody>
          <a:bodyPr wrap="none">
            <a:spAutoFit/>
          </a:bodyPr>
          <a:lstStyle/>
          <a:p>
            <a:r>
              <a:rPr lang="zh-CN" altLang="en-US" sz="2000" b="1" dirty="0">
                <a:solidFill>
                  <a:srgbClr val="C00000"/>
                </a:solidFill>
                <a:latin typeface="微软雅黑" pitchFamily="34" charset="-122"/>
                <a:ea typeface="微软雅黑" pitchFamily="34" charset="-122"/>
              </a:rPr>
              <a:t>注意：</a:t>
            </a:r>
            <a:r>
              <a:rPr lang="zh-CN" altLang="en-US" sz="2000" b="1" dirty="0">
                <a:latin typeface="微软雅黑" pitchFamily="34" charset="-122"/>
                <a:ea typeface="微软雅黑" pitchFamily="34" charset="-122"/>
              </a:rPr>
              <a:t>“无比特差错”与“无传输差错”是不同的</a:t>
            </a:r>
          </a:p>
        </p:txBody>
      </p:sp>
      <p:sp>
        <p:nvSpPr>
          <p:cNvPr id="7" name="矩形 6"/>
          <p:cNvSpPr/>
          <p:nvPr/>
        </p:nvSpPr>
        <p:spPr>
          <a:xfrm>
            <a:off x="466345" y="951710"/>
            <a:ext cx="8302751" cy="3054682"/>
          </a:xfrm>
          <a:prstGeom prst="rect">
            <a:avLst/>
          </a:prstGeom>
        </p:spPr>
        <p:txBody>
          <a:bodyPr wrap="square">
            <a:spAutoFit/>
          </a:bodyPr>
          <a:lstStyle/>
          <a:p>
            <a:pPr marL="285750" indent="-28575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可靠传输：</a:t>
            </a:r>
            <a:r>
              <a:rPr lang="zh-CN" altLang="en-US" sz="2000" b="1" dirty="0">
                <a:latin typeface="微软雅黑" pitchFamily="34" charset="-122"/>
                <a:ea typeface="微软雅黑" pitchFamily="34" charset="-122"/>
              </a:rPr>
              <a:t>数据链路层的发送端发送什么，在接收端就收到什么。</a:t>
            </a:r>
            <a:endParaRPr lang="en-US" altLang="zh-CN" sz="2000" b="1" dirty="0">
              <a:latin typeface="微软雅黑" pitchFamily="34" charset="-122"/>
              <a:ea typeface="微软雅黑" pitchFamily="34" charset="-122"/>
            </a:endParaRPr>
          </a:p>
          <a:p>
            <a:pPr marL="285750" indent="-28575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传输差错</a:t>
            </a:r>
            <a:r>
              <a:rPr lang="zh-CN" altLang="en-US" sz="2000" b="1" dirty="0">
                <a:latin typeface="微软雅黑" pitchFamily="34" charset="-122"/>
                <a:ea typeface="微软雅黑" pitchFamily="34" charset="-122"/>
              </a:rPr>
              <a:t>可分为两大类：</a:t>
            </a:r>
            <a:endParaRPr lang="en-US" altLang="zh-CN" sz="2000" b="1" dirty="0">
              <a:latin typeface="微软雅黑" pitchFamily="34" charset="-122"/>
              <a:ea typeface="微软雅黑" pitchFamily="34" charset="-122"/>
            </a:endParaRPr>
          </a:p>
          <a:p>
            <a:pPr marL="598488" lvl="1" indent="-342900">
              <a:lnSpc>
                <a:spcPts val="3000"/>
              </a:lnSpc>
              <a:buClr>
                <a:srgbClr val="7030A0"/>
              </a:buClr>
              <a:buSzPct val="75000"/>
              <a:buFont typeface="Wingdings" pitchFamily="2" charset="2"/>
              <a:buChar char="u"/>
            </a:pPr>
            <a:r>
              <a:rPr lang="zh-CN" altLang="en-US" sz="2000" b="1" dirty="0">
                <a:latin typeface="微软雅黑" pitchFamily="34" charset="-122"/>
                <a:ea typeface="微软雅黑" pitchFamily="34" charset="-122"/>
              </a:rPr>
              <a:t>比特差错；</a:t>
            </a:r>
            <a:endParaRPr lang="en-US" altLang="zh-CN" sz="2000" b="1" dirty="0">
              <a:latin typeface="微软雅黑" pitchFamily="34" charset="-122"/>
              <a:ea typeface="微软雅黑" pitchFamily="34" charset="-122"/>
            </a:endParaRPr>
          </a:p>
          <a:p>
            <a:pPr marL="598488" lvl="1" indent="-342900">
              <a:lnSpc>
                <a:spcPts val="3000"/>
              </a:lnSpc>
              <a:buClr>
                <a:srgbClr val="7030A0"/>
              </a:buClr>
              <a:buSzPct val="75000"/>
              <a:buFont typeface="Wingdings" pitchFamily="2" charset="2"/>
              <a:buChar char="u"/>
            </a:pPr>
            <a:r>
              <a:rPr lang="zh-CN" altLang="en-US" sz="2000" b="1" dirty="0">
                <a:latin typeface="微软雅黑" pitchFamily="34" charset="-122"/>
                <a:ea typeface="微软雅黑" pitchFamily="34" charset="-122"/>
              </a:rPr>
              <a:t>传输差错：帧丢失、帧重复或帧失序等。</a:t>
            </a:r>
            <a:endParaRPr lang="en-US" altLang="zh-CN" sz="2000" b="1" dirty="0">
              <a:latin typeface="微软雅黑" pitchFamily="34" charset="-122"/>
              <a:ea typeface="微软雅黑" pitchFamily="34" charset="-122"/>
            </a:endParaRPr>
          </a:p>
          <a:p>
            <a:pPr marL="285750" indent="-28575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在数据链路层使用 </a:t>
            </a:r>
            <a:r>
              <a:rPr lang="en-US" altLang="zh-CN" sz="2000" b="1" dirty="0">
                <a:latin typeface="微软雅黑" pitchFamily="34" charset="-122"/>
                <a:ea typeface="微软雅黑" pitchFamily="34" charset="-122"/>
              </a:rPr>
              <a:t>CRC </a:t>
            </a:r>
            <a:r>
              <a:rPr lang="zh-CN" altLang="en-US" sz="2000" b="1" dirty="0">
                <a:latin typeface="微软雅黑" pitchFamily="34" charset="-122"/>
                <a:ea typeface="微软雅黑" pitchFamily="34" charset="-122"/>
              </a:rPr>
              <a:t>检验，能够实现无比特差错的传输，但这还不是可靠传输。</a:t>
            </a:r>
            <a:endParaRPr lang="en-US" altLang="zh-CN" sz="2000" b="1" dirty="0">
              <a:latin typeface="微软雅黑" pitchFamily="34" charset="-122"/>
              <a:ea typeface="微软雅黑" pitchFamily="34" charset="-122"/>
            </a:endParaRPr>
          </a:p>
          <a:p>
            <a:pPr marL="285750" indent="-28575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要做到可靠传输，还</a:t>
            </a:r>
            <a:r>
              <a:rPr lang="zh-CN" altLang="en-US" sz="2000" b="1" dirty="0">
                <a:solidFill>
                  <a:srgbClr val="C00000"/>
                </a:solidFill>
                <a:latin typeface="微软雅黑" pitchFamily="34" charset="-122"/>
                <a:ea typeface="微软雅黑" pitchFamily="34" charset="-122"/>
              </a:rPr>
              <a:t>必须再加上</a:t>
            </a:r>
            <a:r>
              <a:rPr lang="zh-CN" altLang="en-US" sz="2000" b="1" dirty="0">
                <a:solidFill>
                  <a:srgbClr val="0000FF"/>
                </a:solidFill>
                <a:latin typeface="微软雅黑" pitchFamily="34" charset="-122"/>
                <a:ea typeface="微软雅黑" pitchFamily="34" charset="-122"/>
              </a:rPr>
              <a:t>帧编号、确认和重传等机制。 </a:t>
            </a:r>
          </a:p>
        </p:txBody>
      </p:sp>
      <p:sp>
        <p:nvSpPr>
          <p:cNvPr id="2" name="灯片编号占位符 1">
            <a:extLst>
              <a:ext uri="{FF2B5EF4-FFF2-40B4-BE49-F238E27FC236}">
                <a16:creationId xmlns:a16="http://schemas.microsoft.com/office/drawing/2014/main" id="{2B23BB42-FB19-4C4A-B092-E5EF74C9CFE0}"/>
              </a:ext>
            </a:extLst>
          </p:cNvPr>
          <p:cNvSpPr>
            <a:spLocks noGrp="1"/>
          </p:cNvSpPr>
          <p:nvPr>
            <p:ph type="sldNum" sz="quarter" idx="12"/>
          </p:nvPr>
        </p:nvSpPr>
        <p:spPr/>
        <p:txBody>
          <a:bodyPr/>
          <a:lstStyle/>
          <a:p>
            <a:fld id="{C485880C-E2C3-4DAB-AE74-D9BE691626AC}" type="slidenum">
              <a:rPr lang="zh-CN" altLang="en-US" smtClean="0"/>
              <a:pPr/>
              <a:t>27</a:t>
            </a:fld>
            <a:endParaRPr lang="zh-CN" altLang="en-US"/>
          </a:p>
        </p:txBody>
      </p:sp>
    </p:spTree>
    <p:extLst>
      <p:ext uri="{BB962C8B-B14F-4D97-AF65-F5344CB8AC3E}">
        <p14:creationId xmlns:p14="http://schemas.microsoft.com/office/powerpoint/2010/main" val="569195548"/>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Rectangle 9"/>
          <p:cNvSpPr>
            <a:spLocks noChangeArrowheads="1"/>
          </p:cNvSpPr>
          <p:nvPr/>
        </p:nvSpPr>
        <p:spPr bwMode="auto">
          <a:xfrm>
            <a:off x="2629135" y="2536417"/>
            <a:ext cx="5775326" cy="330200"/>
          </a:xfrm>
          <a:prstGeom prst="rect">
            <a:avLst/>
          </a:prstGeom>
          <a:solidFill>
            <a:srgbClr val="0098F6"/>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101" name="Rectangle 9"/>
          <p:cNvSpPr>
            <a:spLocks noChangeArrowheads="1"/>
          </p:cNvSpPr>
          <p:nvPr/>
        </p:nvSpPr>
        <p:spPr bwMode="auto">
          <a:xfrm>
            <a:off x="2629135" y="1326113"/>
            <a:ext cx="5775326" cy="330200"/>
          </a:xfrm>
          <a:prstGeom prst="rect">
            <a:avLst/>
          </a:prstGeom>
          <a:solidFill>
            <a:srgbClr val="0098F6"/>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102" name="Rectangle 10"/>
          <p:cNvSpPr>
            <a:spLocks noChangeArrowheads="1"/>
          </p:cNvSpPr>
          <p:nvPr/>
        </p:nvSpPr>
        <p:spPr bwMode="auto">
          <a:xfrm>
            <a:off x="2629135" y="1932538"/>
            <a:ext cx="5775326" cy="330200"/>
          </a:xfrm>
          <a:prstGeom prst="rect">
            <a:avLst/>
          </a:prstGeom>
          <a:solidFill>
            <a:srgbClr val="1956B9"/>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103" name="Line 16"/>
          <p:cNvSpPr>
            <a:spLocks noChangeShapeType="1"/>
          </p:cNvSpPr>
          <p:nvPr/>
        </p:nvSpPr>
        <p:spPr bwMode="auto">
          <a:xfrm>
            <a:off x="3637198" y="1254675"/>
            <a:ext cx="0" cy="1800225"/>
          </a:xfrm>
          <a:prstGeom prst="line">
            <a:avLst/>
          </a:prstGeom>
          <a:noFill/>
          <a:ln w="28575" algn="ctr">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5" name="Rectangle 8"/>
          <p:cNvSpPr>
            <a:spLocks noChangeArrowheads="1"/>
          </p:cNvSpPr>
          <p:nvPr/>
        </p:nvSpPr>
        <p:spPr bwMode="auto">
          <a:xfrm>
            <a:off x="2700573" y="1072113"/>
            <a:ext cx="5612154" cy="18461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eaLnBrk="0" hangingPunct="0">
              <a:lnSpc>
                <a:spcPct val="200000"/>
              </a:lnSpc>
            </a:pPr>
            <a:r>
              <a:rPr lang="en-US" altLang="zh-CN" sz="2000" b="1" dirty="0">
                <a:solidFill>
                  <a:schemeClr val="bg1"/>
                </a:solidFill>
                <a:latin typeface="微软雅黑" pitchFamily="34" charset="-122"/>
                <a:ea typeface="微软雅黑" pitchFamily="34" charset="-122"/>
              </a:rPr>
              <a:t>3.2.1                                      PPP </a:t>
            </a:r>
            <a:r>
              <a:rPr lang="zh-CN" altLang="en-US" sz="2000" b="1" dirty="0">
                <a:solidFill>
                  <a:schemeClr val="bg1"/>
                </a:solidFill>
                <a:latin typeface="微软雅黑" pitchFamily="34" charset="-122"/>
                <a:ea typeface="微软雅黑" pitchFamily="34" charset="-122"/>
              </a:rPr>
              <a:t>协议的特点</a:t>
            </a:r>
          </a:p>
          <a:p>
            <a:pPr algn="just" eaLnBrk="0" hangingPunct="0">
              <a:lnSpc>
                <a:spcPct val="200000"/>
              </a:lnSpc>
            </a:pPr>
            <a:r>
              <a:rPr lang="en-US" altLang="zh-CN" sz="2000" b="1" dirty="0">
                <a:solidFill>
                  <a:schemeClr val="bg1"/>
                </a:solidFill>
                <a:latin typeface="微软雅黑" pitchFamily="34" charset="-122"/>
                <a:ea typeface="微软雅黑" pitchFamily="34" charset="-122"/>
              </a:rPr>
              <a:t>3.2.2                                   PPP </a:t>
            </a:r>
            <a:r>
              <a:rPr lang="zh-CN" altLang="en-US" sz="2000" b="1" dirty="0">
                <a:solidFill>
                  <a:schemeClr val="bg1"/>
                </a:solidFill>
                <a:latin typeface="微软雅黑" pitchFamily="34" charset="-122"/>
                <a:ea typeface="微软雅黑" pitchFamily="34" charset="-122"/>
              </a:rPr>
              <a:t>协议的帧格式</a:t>
            </a:r>
          </a:p>
          <a:p>
            <a:pPr algn="just" eaLnBrk="0" hangingPunct="0">
              <a:lnSpc>
                <a:spcPct val="200000"/>
              </a:lnSpc>
            </a:pPr>
            <a:r>
              <a:rPr lang="en-US" altLang="zh-CN" sz="2000" b="1" dirty="0">
                <a:solidFill>
                  <a:schemeClr val="bg1"/>
                </a:solidFill>
                <a:latin typeface="微软雅黑" pitchFamily="34" charset="-122"/>
                <a:ea typeface="微软雅黑" pitchFamily="34" charset="-122"/>
              </a:rPr>
              <a:t>3.2.3                                PPP </a:t>
            </a:r>
            <a:r>
              <a:rPr lang="zh-CN" altLang="en-US" sz="2000" b="1" dirty="0">
                <a:solidFill>
                  <a:schemeClr val="bg1"/>
                </a:solidFill>
                <a:latin typeface="微软雅黑" pitchFamily="34" charset="-122"/>
                <a:ea typeface="微软雅黑" pitchFamily="34" charset="-122"/>
              </a:rPr>
              <a:t>协议的工作状态</a:t>
            </a:r>
          </a:p>
        </p:txBody>
      </p:sp>
      <p:sp>
        <p:nvSpPr>
          <p:cNvPr id="106" name="Rectangle 27"/>
          <p:cNvSpPr>
            <a:spLocks noChangeArrowheads="1"/>
          </p:cNvSpPr>
          <p:nvPr/>
        </p:nvSpPr>
        <p:spPr bwMode="auto">
          <a:xfrm>
            <a:off x="639730" y="1326113"/>
            <a:ext cx="1636540" cy="1555639"/>
          </a:xfrm>
          <a:prstGeom prst="rect">
            <a:avLst/>
          </a:prstGeom>
          <a:solidFill>
            <a:srgbClr val="0070C0"/>
          </a:solidFill>
          <a:ln>
            <a:noFill/>
          </a:ln>
          <a:effectLst/>
          <a:scene3d>
            <a:camera prst="orthographicFront">
              <a:rot lat="0" lon="0" rev="0"/>
            </a:camera>
            <a:lightRig rig="glow" dir="t">
              <a:rot lat="0" lon="0" rev="14100000"/>
            </a:lightRig>
          </a:scene3d>
          <a:sp3d prstMaterial="softEdge">
            <a:bevelT w="127000" prst="artDeco"/>
          </a:sp3d>
          <a:extLs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fr-FR">
              <a:latin typeface="宋体" charset="-122"/>
            </a:endParaRPr>
          </a:p>
        </p:txBody>
      </p:sp>
      <p:sp>
        <p:nvSpPr>
          <p:cNvPr id="107" name="Rectangle 29"/>
          <p:cNvSpPr>
            <a:spLocks noChangeArrowheads="1"/>
          </p:cNvSpPr>
          <p:nvPr/>
        </p:nvSpPr>
        <p:spPr bwMode="auto">
          <a:xfrm>
            <a:off x="648619" y="1421045"/>
            <a:ext cx="1627651" cy="1015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fr-FR" altLang="zh-CN" sz="2000" b="1" dirty="0">
                <a:solidFill>
                  <a:srgbClr val="FFFF00"/>
                </a:solidFill>
                <a:latin typeface="微软雅黑" pitchFamily="34" charset="-122"/>
                <a:ea typeface="微软雅黑" pitchFamily="34" charset="-122"/>
              </a:rPr>
              <a:t>3.2</a:t>
            </a:r>
          </a:p>
          <a:p>
            <a:pPr eaLnBrk="0" hangingPunct="0"/>
            <a:r>
              <a:rPr lang="zh-CN" altLang="en-US" sz="2000" b="1" dirty="0">
                <a:solidFill>
                  <a:schemeClr val="bg1"/>
                </a:solidFill>
                <a:latin typeface="微软雅黑" pitchFamily="34" charset="-122"/>
                <a:ea typeface="微软雅黑" pitchFamily="34" charset="-122"/>
              </a:rPr>
              <a:t>点对点协议 </a:t>
            </a:r>
            <a:r>
              <a:rPr lang="en-US" altLang="zh-CN" sz="2000" b="1" dirty="0">
                <a:solidFill>
                  <a:schemeClr val="bg1"/>
                </a:solidFill>
                <a:latin typeface="微软雅黑" pitchFamily="34" charset="-122"/>
                <a:ea typeface="微软雅黑" pitchFamily="34" charset="-122"/>
              </a:rPr>
              <a:t>PPP</a:t>
            </a:r>
            <a:endParaRPr lang="zh-CN" altLang="fr-FR" sz="2000" b="1" dirty="0">
              <a:solidFill>
                <a:schemeClr val="bg1"/>
              </a:solidFill>
              <a:latin typeface="微软雅黑" pitchFamily="34" charset="-122"/>
              <a:ea typeface="微软雅黑" pitchFamily="34" charset="-122"/>
            </a:endParaRPr>
          </a:p>
        </p:txBody>
      </p:sp>
      <p:sp>
        <p:nvSpPr>
          <p:cNvPr id="2" name="灯片编号占位符 1">
            <a:extLst>
              <a:ext uri="{FF2B5EF4-FFF2-40B4-BE49-F238E27FC236}">
                <a16:creationId xmlns:a16="http://schemas.microsoft.com/office/drawing/2014/main" id="{E17F7266-D9E6-49BD-BD55-D7EEF59F5155}"/>
              </a:ext>
            </a:extLst>
          </p:cNvPr>
          <p:cNvSpPr>
            <a:spLocks noGrp="1"/>
          </p:cNvSpPr>
          <p:nvPr>
            <p:ph type="sldNum" sz="quarter" idx="12"/>
          </p:nvPr>
        </p:nvSpPr>
        <p:spPr/>
        <p:txBody>
          <a:bodyPr/>
          <a:lstStyle/>
          <a:p>
            <a:fld id="{C485880C-E2C3-4DAB-AE74-D9BE691626AC}" type="slidenum">
              <a:rPr lang="zh-CN" altLang="en-US" smtClean="0"/>
              <a:pPr/>
              <a:t>28</a:t>
            </a:fld>
            <a:endParaRPr lang="zh-CN" altLang="en-US"/>
          </a:p>
        </p:txBody>
      </p:sp>
    </p:spTree>
    <p:extLst>
      <p:ext uri="{BB962C8B-B14F-4D97-AF65-F5344CB8AC3E}">
        <p14:creationId xmlns:p14="http://schemas.microsoft.com/office/powerpoint/2010/main" val="683581747"/>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5"/>
          <p:cNvSpPr>
            <a:spLocks noChangeArrowheads="1"/>
          </p:cNvSpPr>
          <p:nvPr/>
        </p:nvSpPr>
        <p:spPr bwMode="auto">
          <a:xfrm>
            <a:off x="502921" y="626919"/>
            <a:ext cx="8129015" cy="388721"/>
          </a:xfrm>
          <a:prstGeom prst="roundRect">
            <a:avLst>
              <a:gd name="adj" fmla="val 16667"/>
            </a:avLst>
          </a:prstGeom>
          <a:solidFill>
            <a:srgbClr val="0089FA"/>
          </a:solidFill>
          <a:ln>
            <a:noFill/>
          </a:ln>
          <a:effectLst/>
          <a:extLst/>
        </p:spPr>
        <p:txBody>
          <a:bodyPr wrap="none" anchor="ctr"/>
          <a:lstStyle/>
          <a:p>
            <a:endParaRPr lang="zh-CN" altLang="en-US"/>
          </a:p>
        </p:txBody>
      </p:sp>
      <p:sp>
        <p:nvSpPr>
          <p:cNvPr id="7" name="Rectangle 6"/>
          <p:cNvSpPr>
            <a:spLocks noChangeArrowheads="1"/>
          </p:cNvSpPr>
          <p:nvPr/>
        </p:nvSpPr>
        <p:spPr bwMode="auto">
          <a:xfrm>
            <a:off x="2925738" y="584648"/>
            <a:ext cx="334739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3.2.1  PPP </a:t>
            </a:r>
            <a:r>
              <a:rPr lang="zh-CN" altLang="en-US" sz="2400" b="1" dirty="0">
                <a:solidFill>
                  <a:schemeClr val="bg1"/>
                </a:solidFill>
                <a:latin typeface="微软雅黑" pitchFamily="34" charset="-122"/>
                <a:ea typeface="微软雅黑" pitchFamily="34" charset="-122"/>
              </a:rPr>
              <a:t>协议的特点</a:t>
            </a:r>
          </a:p>
        </p:txBody>
      </p:sp>
      <p:sp>
        <p:nvSpPr>
          <p:cNvPr id="8" name="Rectangle 8"/>
          <p:cNvSpPr>
            <a:spLocks noChangeArrowheads="1"/>
          </p:cNvSpPr>
          <p:nvPr/>
        </p:nvSpPr>
        <p:spPr bwMode="auto">
          <a:xfrm>
            <a:off x="502921" y="1027624"/>
            <a:ext cx="8428643" cy="13619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68288" indent="-268288">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对于点对点的链路，目前使用得最广泛的数据链路层协议是</a:t>
            </a:r>
            <a:r>
              <a:rPr lang="zh-CN" altLang="en-US" sz="2000" b="1" dirty="0">
                <a:solidFill>
                  <a:srgbClr val="C00000"/>
                </a:solidFill>
                <a:latin typeface="微软雅黑" pitchFamily="34" charset="-122"/>
                <a:ea typeface="微软雅黑" pitchFamily="34" charset="-122"/>
              </a:rPr>
              <a:t>点对点协议 </a:t>
            </a:r>
            <a:r>
              <a:rPr lang="en-US" altLang="zh-CN" sz="2000" b="1" dirty="0">
                <a:solidFill>
                  <a:srgbClr val="C00000"/>
                </a:solidFill>
                <a:latin typeface="微软雅黑" pitchFamily="34" charset="-122"/>
                <a:ea typeface="微软雅黑" pitchFamily="34" charset="-122"/>
              </a:rPr>
              <a:t>PPP</a:t>
            </a:r>
            <a:r>
              <a:rPr lang="en-US" altLang="zh-CN" sz="2000" b="1" dirty="0">
                <a:latin typeface="微软雅黑" pitchFamily="34" charset="-122"/>
                <a:ea typeface="微软雅黑" pitchFamily="34" charset="-122"/>
              </a:rPr>
              <a:t> (Point-to-Point Protocol)</a:t>
            </a:r>
            <a:r>
              <a:rPr lang="zh-CN" altLang="en-US" sz="2000" b="1" dirty="0">
                <a:latin typeface="微软雅黑" pitchFamily="34" charset="-122"/>
                <a:ea typeface="微软雅黑" pitchFamily="34" charset="-122"/>
              </a:rPr>
              <a:t>。</a:t>
            </a:r>
          </a:p>
          <a:p>
            <a:pPr marL="268288" indent="-268288">
              <a:lnSpc>
                <a:spcPts val="3300"/>
              </a:lnSpc>
              <a:buClr>
                <a:srgbClr val="0070C0"/>
              </a:buClr>
              <a:buFont typeface="Wingdings" pitchFamily="2" charset="2"/>
              <a:buChar char="l"/>
            </a:pPr>
            <a:r>
              <a:rPr lang="en-US" altLang="zh-CN" sz="2000" b="1" dirty="0">
                <a:latin typeface="微软雅黑" pitchFamily="34" charset="-122"/>
                <a:ea typeface="微软雅黑" pitchFamily="34" charset="-122"/>
              </a:rPr>
              <a:t>PPP </a:t>
            </a:r>
            <a:r>
              <a:rPr lang="zh-CN" altLang="en-US" sz="2000" b="1" dirty="0">
                <a:latin typeface="微软雅黑" pitchFamily="34" charset="-122"/>
                <a:ea typeface="微软雅黑" pitchFamily="34" charset="-122"/>
              </a:rPr>
              <a:t>协议在 </a:t>
            </a:r>
            <a:r>
              <a:rPr lang="en-US" altLang="zh-CN" sz="2000" b="1" dirty="0">
                <a:latin typeface="微软雅黑" pitchFamily="34" charset="-122"/>
                <a:ea typeface="微软雅黑" pitchFamily="34" charset="-122"/>
              </a:rPr>
              <a:t>1994 </a:t>
            </a:r>
            <a:r>
              <a:rPr lang="zh-CN" altLang="en-US" sz="2000" b="1" dirty="0">
                <a:latin typeface="微软雅黑" pitchFamily="34" charset="-122"/>
                <a:ea typeface="微软雅黑" pitchFamily="34" charset="-122"/>
              </a:rPr>
              <a:t>年就已成为互联网的正式标准 </a:t>
            </a:r>
            <a:r>
              <a:rPr lang="en-US" altLang="zh-CN" sz="2000" b="1" dirty="0">
                <a:latin typeface="微软雅黑" pitchFamily="34" charset="-122"/>
                <a:ea typeface="微软雅黑" pitchFamily="34" charset="-122"/>
              </a:rPr>
              <a:t>[RFC 1661, STD51]</a:t>
            </a:r>
            <a:r>
              <a:rPr lang="zh-CN" altLang="en-US" sz="2000" b="1" dirty="0">
                <a:latin typeface="微软雅黑" pitchFamily="34" charset="-122"/>
                <a:ea typeface="微软雅黑" pitchFamily="34" charset="-122"/>
              </a:rPr>
              <a:t>。</a:t>
            </a:r>
          </a:p>
        </p:txBody>
      </p:sp>
      <p:sp>
        <p:nvSpPr>
          <p:cNvPr id="2" name="灯片编号占位符 1">
            <a:extLst>
              <a:ext uri="{FF2B5EF4-FFF2-40B4-BE49-F238E27FC236}">
                <a16:creationId xmlns:a16="http://schemas.microsoft.com/office/drawing/2014/main" id="{0417E45C-F24F-4B8C-A532-EBB7D8C9596A}"/>
              </a:ext>
            </a:extLst>
          </p:cNvPr>
          <p:cNvSpPr>
            <a:spLocks noGrp="1"/>
          </p:cNvSpPr>
          <p:nvPr>
            <p:ph type="sldNum" sz="quarter" idx="12"/>
          </p:nvPr>
        </p:nvSpPr>
        <p:spPr/>
        <p:txBody>
          <a:bodyPr/>
          <a:lstStyle/>
          <a:p>
            <a:fld id="{C485880C-E2C3-4DAB-AE74-D9BE691626AC}" type="slidenum">
              <a:rPr lang="zh-CN" altLang="en-US" smtClean="0"/>
              <a:pPr/>
              <a:t>29</a:t>
            </a:fld>
            <a:endParaRPr lang="zh-CN" altLang="en-US"/>
          </a:p>
        </p:txBody>
      </p:sp>
    </p:spTree>
    <p:extLst>
      <p:ext uri="{BB962C8B-B14F-4D97-AF65-F5344CB8AC3E}">
        <p14:creationId xmlns:p14="http://schemas.microsoft.com/office/powerpoint/2010/main" val="2658655881"/>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9"/>
          <p:cNvSpPr>
            <a:spLocks noChangeArrowheads="1"/>
          </p:cNvSpPr>
          <p:nvPr/>
        </p:nvSpPr>
        <p:spPr bwMode="auto">
          <a:xfrm>
            <a:off x="1673794" y="1204687"/>
            <a:ext cx="5775325" cy="330200"/>
          </a:xfrm>
          <a:prstGeom prst="rect">
            <a:avLst/>
          </a:prstGeom>
          <a:solidFill>
            <a:srgbClr val="0098F6"/>
          </a:solidFill>
          <a:ln>
            <a:noFill/>
          </a:ln>
          <a:effectLst>
            <a:outerShdw blurRad="57785" dist="33020" dir="3180000" algn="ctr">
              <a:srgbClr val="000000">
                <a:alpha val="30000"/>
              </a:srgbClr>
            </a:outerShdw>
          </a:effectLst>
          <a:extLst/>
        </p:spPr>
        <p:txBody>
          <a:bodyPr anchor="ctr"/>
          <a:lstStyle/>
          <a:p>
            <a:pPr algn="ctr" eaLnBrk="0" hangingPunct="0">
              <a:lnSpc>
                <a:spcPts val="3800"/>
              </a:lnSpc>
            </a:pPr>
            <a:endParaRPr lang="fr-FR">
              <a:solidFill>
                <a:srgbClr val="FFFFFF"/>
              </a:solidFill>
              <a:latin typeface="宋体" charset="-122"/>
            </a:endParaRPr>
          </a:p>
        </p:txBody>
      </p:sp>
      <p:sp>
        <p:nvSpPr>
          <p:cNvPr id="3" name="Rectangle 10"/>
          <p:cNvSpPr>
            <a:spLocks noChangeArrowheads="1"/>
          </p:cNvSpPr>
          <p:nvPr/>
        </p:nvSpPr>
        <p:spPr bwMode="auto">
          <a:xfrm>
            <a:off x="1673794" y="1684808"/>
            <a:ext cx="5775325" cy="330200"/>
          </a:xfrm>
          <a:prstGeom prst="rect">
            <a:avLst/>
          </a:prstGeom>
          <a:solidFill>
            <a:srgbClr val="1956B9"/>
          </a:solidFill>
          <a:ln>
            <a:noFill/>
          </a:ln>
          <a:effectLst>
            <a:outerShdw blurRad="57785" dist="33020" dir="3180000" algn="ctr">
              <a:srgbClr val="000000">
                <a:alpha val="30000"/>
              </a:srgbClr>
            </a:outerShdw>
          </a:effectLst>
          <a:extLst/>
        </p:spPr>
        <p:txBody>
          <a:bodyPr anchor="ctr"/>
          <a:lstStyle/>
          <a:p>
            <a:pPr algn="ctr" eaLnBrk="0" hangingPunct="0">
              <a:lnSpc>
                <a:spcPts val="3800"/>
              </a:lnSpc>
            </a:pPr>
            <a:endParaRPr lang="fr-FR">
              <a:solidFill>
                <a:srgbClr val="FFFFFF"/>
              </a:solidFill>
              <a:latin typeface="宋体" charset="-122"/>
            </a:endParaRPr>
          </a:p>
        </p:txBody>
      </p:sp>
      <p:sp>
        <p:nvSpPr>
          <p:cNvPr id="4" name="Rectangle 11"/>
          <p:cNvSpPr>
            <a:spLocks noChangeArrowheads="1"/>
          </p:cNvSpPr>
          <p:nvPr/>
        </p:nvSpPr>
        <p:spPr bwMode="auto">
          <a:xfrm>
            <a:off x="1673794" y="2174802"/>
            <a:ext cx="5775325" cy="330200"/>
          </a:xfrm>
          <a:prstGeom prst="rect">
            <a:avLst/>
          </a:prstGeom>
          <a:solidFill>
            <a:srgbClr val="0098F6"/>
          </a:solidFill>
          <a:ln>
            <a:noFill/>
          </a:ln>
          <a:effectLst>
            <a:outerShdw blurRad="57785" dist="33020" dir="3180000" algn="ctr">
              <a:srgbClr val="000000">
                <a:alpha val="30000"/>
              </a:srgbClr>
            </a:outerShdw>
          </a:effectLst>
          <a:extLst/>
        </p:spPr>
        <p:txBody>
          <a:bodyPr anchor="ctr"/>
          <a:lstStyle/>
          <a:p>
            <a:pPr algn="ctr" eaLnBrk="0" hangingPunct="0">
              <a:lnSpc>
                <a:spcPts val="3800"/>
              </a:lnSpc>
            </a:pPr>
            <a:endParaRPr lang="fr-FR">
              <a:solidFill>
                <a:srgbClr val="FFFFFF"/>
              </a:solidFill>
              <a:latin typeface="宋体" charset="-122"/>
            </a:endParaRPr>
          </a:p>
        </p:txBody>
      </p:sp>
      <p:sp>
        <p:nvSpPr>
          <p:cNvPr id="5" name="Rectangle 12"/>
          <p:cNvSpPr>
            <a:spLocks noChangeArrowheads="1"/>
          </p:cNvSpPr>
          <p:nvPr/>
        </p:nvSpPr>
        <p:spPr bwMode="auto">
          <a:xfrm>
            <a:off x="1673794" y="2663296"/>
            <a:ext cx="5775325" cy="330200"/>
          </a:xfrm>
          <a:prstGeom prst="rect">
            <a:avLst/>
          </a:prstGeom>
          <a:solidFill>
            <a:srgbClr val="1956B9"/>
          </a:solidFill>
          <a:ln>
            <a:noFill/>
          </a:ln>
          <a:effectLst>
            <a:outerShdw blurRad="57785" dist="33020" dir="3180000" algn="ctr">
              <a:srgbClr val="000000">
                <a:alpha val="30000"/>
              </a:srgbClr>
            </a:outerShdw>
          </a:effectLst>
          <a:extLst/>
        </p:spPr>
        <p:txBody>
          <a:bodyPr anchor="ctr"/>
          <a:lstStyle/>
          <a:p>
            <a:pPr algn="ctr" eaLnBrk="0" hangingPunct="0">
              <a:lnSpc>
                <a:spcPts val="3800"/>
              </a:lnSpc>
            </a:pPr>
            <a:endParaRPr lang="fr-FR">
              <a:solidFill>
                <a:srgbClr val="FFFFFF"/>
              </a:solidFill>
              <a:latin typeface="宋体" charset="-122"/>
            </a:endParaRPr>
          </a:p>
        </p:txBody>
      </p:sp>
      <p:sp>
        <p:nvSpPr>
          <p:cNvPr id="6" name="Rectangle 13"/>
          <p:cNvSpPr>
            <a:spLocks noChangeArrowheads="1"/>
          </p:cNvSpPr>
          <p:nvPr/>
        </p:nvSpPr>
        <p:spPr bwMode="auto">
          <a:xfrm>
            <a:off x="1673794" y="3144112"/>
            <a:ext cx="5775325" cy="330200"/>
          </a:xfrm>
          <a:prstGeom prst="rect">
            <a:avLst/>
          </a:prstGeom>
          <a:solidFill>
            <a:srgbClr val="0098F6"/>
          </a:solidFill>
          <a:ln>
            <a:noFill/>
          </a:ln>
          <a:effectLst>
            <a:outerShdw blurRad="57785" dist="33020" dir="3180000" algn="ctr">
              <a:srgbClr val="000000">
                <a:alpha val="30000"/>
              </a:srgbClr>
            </a:outerShdw>
          </a:effectLst>
          <a:extLst/>
        </p:spPr>
        <p:txBody>
          <a:bodyPr anchor="ctr"/>
          <a:lstStyle/>
          <a:p>
            <a:pPr algn="ctr" eaLnBrk="0" hangingPunct="0">
              <a:lnSpc>
                <a:spcPts val="3800"/>
              </a:lnSpc>
            </a:pPr>
            <a:endParaRPr lang="fr-FR">
              <a:solidFill>
                <a:srgbClr val="FFFFFF"/>
              </a:solidFill>
              <a:latin typeface="宋体" charset="-122"/>
            </a:endParaRPr>
          </a:p>
        </p:txBody>
      </p:sp>
      <p:sp>
        <p:nvSpPr>
          <p:cNvPr id="7" name="Line 16"/>
          <p:cNvSpPr>
            <a:spLocks noChangeShapeType="1"/>
          </p:cNvSpPr>
          <p:nvPr/>
        </p:nvSpPr>
        <p:spPr bwMode="auto">
          <a:xfrm>
            <a:off x="2421504" y="1023516"/>
            <a:ext cx="0" cy="2633685"/>
          </a:xfrm>
          <a:prstGeom prst="line">
            <a:avLst/>
          </a:prstGeom>
          <a:noFill/>
          <a:ln w="28575" algn="ctr">
            <a:solidFill>
              <a:srgbClr val="FFFFFF"/>
            </a:solidFill>
            <a:round/>
            <a:headEnd/>
            <a:tailEnd/>
          </a:ln>
          <a:extLst>
            <a:ext uri="{909E8E84-426E-40DD-AFC4-6F175D3DCCD1}">
              <a14:hiddenFill xmlns:a14="http://schemas.microsoft.com/office/drawing/2010/main">
                <a:noFill/>
              </a14:hiddenFill>
            </a:ext>
          </a:extLst>
        </p:spPr>
        <p:txBody>
          <a:bodyPr/>
          <a:lstStyle/>
          <a:p>
            <a:pPr>
              <a:lnSpc>
                <a:spcPts val="3800"/>
              </a:lnSpc>
            </a:pPr>
            <a:endParaRPr lang="zh-CN" altLang="en-US"/>
          </a:p>
        </p:txBody>
      </p:sp>
      <p:sp>
        <p:nvSpPr>
          <p:cNvPr id="8" name="Rectangle 17"/>
          <p:cNvSpPr>
            <a:spLocks noChangeArrowheads="1"/>
          </p:cNvSpPr>
          <p:nvPr/>
        </p:nvSpPr>
        <p:spPr bwMode="auto">
          <a:xfrm>
            <a:off x="1705542" y="1053032"/>
            <a:ext cx="5603173" cy="25288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lnSpc>
                <a:spcPts val="3800"/>
              </a:lnSpc>
            </a:pPr>
            <a:r>
              <a:rPr lang="en-US" altLang="zh-CN" sz="2000" b="1" dirty="0">
                <a:solidFill>
                  <a:schemeClr val="bg1"/>
                </a:solidFill>
                <a:latin typeface="微软雅黑" pitchFamily="34" charset="-122"/>
                <a:ea typeface="微软雅黑" pitchFamily="34" charset="-122"/>
              </a:rPr>
              <a:t>3.1                      </a:t>
            </a:r>
            <a:r>
              <a:rPr lang="zh-CN" altLang="en-US" sz="2000" b="1" dirty="0">
                <a:solidFill>
                  <a:schemeClr val="bg1"/>
                </a:solidFill>
                <a:latin typeface="微软雅黑" pitchFamily="34" charset="-122"/>
                <a:ea typeface="微软雅黑" pitchFamily="34" charset="-122"/>
              </a:rPr>
              <a:t>使用点对点信道的数据链路层</a:t>
            </a:r>
          </a:p>
          <a:p>
            <a:pPr eaLnBrk="0" hangingPunct="0">
              <a:lnSpc>
                <a:spcPts val="3800"/>
              </a:lnSpc>
            </a:pPr>
            <a:r>
              <a:rPr lang="en-US" altLang="zh-CN" sz="2000" b="1" dirty="0">
                <a:solidFill>
                  <a:schemeClr val="bg1"/>
                </a:solidFill>
                <a:latin typeface="微软雅黑" pitchFamily="34" charset="-122"/>
                <a:ea typeface="微软雅黑" pitchFamily="34" charset="-122"/>
              </a:rPr>
              <a:t>3.2                                         </a:t>
            </a:r>
            <a:r>
              <a:rPr lang="zh-CN" altLang="en-US" sz="2000" b="1" dirty="0">
                <a:solidFill>
                  <a:schemeClr val="bg1"/>
                </a:solidFill>
                <a:latin typeface="微软雅黑" pitchFamily="34" charset="-122"/>
                <a:ea typeface="微软雅黑" pitchFamily="34" charset="-122"/>
              </a:rPr>
              <a:t>点对点协议 </a:t>
            </a:r>
            <a:r>
              <a:rPr lang="en-US" altLang="zh-CN" sz="2000" b="1" dirty="0">
                <a:solidFill>
                  <a:schemeClr val="bg1"/>
                </a:solidFill>
                <a:latin typeface="微软雅黑" pitchFamily="34" charset="-122"/>
                <a:ea typeface="微软雅黑" pitchFamily="34" charset="-122"/>
              </a:rPr>
              <a:t>PPP</a:t>
            </a:r>
          </a:p>
          <a:p>
            <a:pPr eaLnBrk="0" hangingPunct="0">
              <a:lnSpc>
                <a:spcPts val="3800"/>
              </a:lnSpc>
            </a:pPr>
            <a:r>
              <a:rPr lang="en-US" altLang="zh-CN" sz="2000" b="1" dirty="0">
                <a:solidFill>
                  <a:schemeClr val="bg1"/>
                </a:solidFill>
                <a:latin typeface="微软雅黑" pitchFamily="34" charset="-122"/>
                <a:ea typeface="微软雅黑" pitchFamily="34" charset="-122"/>
              </a:rPr>
              <a:t>3.3                          </a:t>
            </a:r>
            <a:r>
              <a:rPr lang="zh-CN" altLang="en-US" sz="2000" b="1" dirty="0">
                <a:solidFill>
                  <a:schemeClr val="bg1"/>
                </a:solidFill>
                <a:latin typeface="微软雅黑" pitchFamily="34" charset="-122"/>
                <a:ea typeface="微软雅黑" pitchFamily="34" charset="-122"/>
              </a:rPr>
              <a:t>使用广播信道的数据链路层</a:t>
            </a:r>
          </a:p>
          <a:p>
            <a:pPr eaLnBrk="0" hangingPunct="0">
              <a:lnSpc>
                <a:spcPts val="3800"/>
              </a:lnSpc>
            </a:pPr>
            <a:r>
              <a:rPr lang="en-US" altLang="zh-CN" sz="2000" b="1" dirty="0">
                <a:solidFill>
                  <a:schemeClr val="bg1"/>
                </a:solidFill>
                <a:latin typeface="微软雅黑" pitchFamily="34" charset="-122"/>
                <a:ea typeface="微软雅黑" pitchFamily="34" charset="-122"/>
              </a:rPr>
              <a:t>3.4                                              </a:t>
            </a:r>
            <a:r>
              <a:rPr lang="zh-CN" altLang="en-US" sz="2000" b="1" dirty="0">
                <a:solidFill>
                  <a:schemeClr val="bg1"/>
                </a:solidFill>
                <a:latin typeface="微软雅黑" pitchFamily="34" charset="-122"/>
                <a:ea typeface="微软雅黑" pitchFamily="34" charset="-122"/>
              </a:rPr>
              <a:t>扩展的以太网</a:t>
            </a:r>
          </a:p>
          <a:p>
            <a:pPr eaLnBrk="0" hangingPunct="0">
              <a:lnSpc>
                <a:spcPts val="3800"/>
              </a:lnSpc>
            </a:pPr>
            <a:r>
              <a:rPr lang="en-US" altLang="zh-CN" sz="2000" b="1" dirty="0">
                <a:solidFill>
                  <a:schemeClr val="bg1"/>
                </a:solidFill>
                <a:latin typeface="微软雅黑" pitchFamily="34" charset="-122"/>
                <a:ea typeface="微软雅黑" pitchFamily="34" charset="-122"/>
              </a:rPr>
              <a:t>3.5                                                 </a:t>
            </a:r>
            <a:r>
              <a:rPr lang="zh-CN" altLang="en-US" sz="2000" b="1" dirty="0">
                <a:solidFill>
                  <a:schemeClr val="bg1"/>
                </a:solidFill>
                <a:latin typeface="微软雅黑" pitchFamily="34" charset="-122"/>
                <a:ea typeface="微软雅黑" pitchFamily="34" charset="-122"/>
              </a:rPr>
              <a:t>高速以太网</a:t>
            </a:r>
          </a:p>
        </p:txBody>
      </p:sp>
      <p:sp>
        <p:nvSpPr>
          <p:cNvPr id="9" name="灯片编号占位符 8">
            <a:extLst>
              <a:ext uri="{FF2B5EF4-FFF2-40B4-BE49-F238E27FC236}">
                <a16:creationId xmlns:a16="http://schemas.microsoft.com/office/drawing/2014/main" id="{B2305AFE-CB6D-4589-A5AE-2B7BA62CFA72}"/>
              </a:ext>
            </a:extLst>
          </p:cNvPr>
          <p:cNvSpPr>
            <a:spLocks noGrp="1"/>
          </p:cNvSpPr>
          <p:nvPr>
            <p:ph type="sldNum" sz="quarter" idx="12"/>
          </p:nvPr>
        </p:nvSpPr>
        <p:spPr/>
        <p:txBody>
          <a:bodyPr/>
          <a:lstStyle/>
          <a:p>
            <a:fld id="{C485880C-E2C3-4DAB-AE74-D9BE691626AC}" type="slidenum">
              <a:rPr lang="zh-CN" altLang="en-US" smtClean="0"/>
              <a:pPr/>
              <a:t>3</a:t>
            </a:fld>
            <a:endParaRPr lang="zh-CN" altLang="en-US"/>
          </a:p>
        </p:txBody>
      </p:sp>
    </p:spTree>
    <p:extLst>
      <p:ext uri="{BB962C8B-B14F-4D97-AF65-F5344CB8AC3E}">
        <p14:creationId xmlns:p14="http://schemas.microsoft.com/office/powerpoint/2010/main" val="2691776730"/>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圆角矩形 4"/>
          <p:cNvSpPr/>
          <p:nvPr/>
        </p:nvSpPr>
        <p:spPr>
          <a:xfrm>
            <a:off x="502920" y="1068925"/>
            <a:ext cx="8129015" cy="306323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AutoShape 5"/>
          <p:cNvSpPr>
            <a:spLocks noChangeArrowheads="1"/>
          </p:cNvSpPr>
          <p:nvPr/>
        </p:nvSpPr>
        <p:spPr bwMode="auto">
          <a:xfrm>
            <a:off x="502921" y="625745"/>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 name="Rectangle 6"/>
          <p:cNvSpPr>
            <a:spLocks noChangeArrowheads="1"/>
          </p:cNvSpPr>
          <p:nvPr/>
        </p:nvSpPr>
        <p:spPr bwMode="auto">
          <a:xfrm>
            <a:off x="2543121" y="602655"/>
            <a:ext cx="404790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用户到 </a:t>
            </a:r>
            <a:r>
              <a:rPr lang="en-US" altLang="zh-CN" sz="2000" b="1" dirty="0">
                <a:solidFill>
                  <a:schemeClr val="bg1"/>
                </a:solidFill>
                <a:latin typeface="微软雅黑" pitchFamily="34" charset="-122"/>
                <a:ea typeface="微软雅黑" pitchFamily="34" charset="-122"/>
              </a:rPr>
              <a:t>ISP </a:t>
            </a:r>
            <a:r>
              <a:rPr lang="zh-CN" altLang="en-US" sz="2000" b="1" dirty="0">
                <a:solidFill>
                  <a:schemeClr val="bg1"/>
                </a:solidFill>
                <a:latin typeface="微软雅黑" pitchFamily="34" charset="-122"/>
                <a:ea typeface="微软雅黑" pitchFamily="34" charset="-122"/>
              </a:rPr>
              <a:t>的链路使用 </a:t>
            </a:r>
            <a:r>
              <a:rPr lang="en-US" altLang="zh-CN" sz="2000" b="1" dirty="0">
                <a:solidFill>
                  <a:schemeClr val="bg1"/>
                </a:solidFill>
                <a:latin typeface="微软雅黑" pitchFamily="34" charset="-122"/>
                <a:ea typeface="微软雅黑" pitchFamily="34" charset="-122"/>
              </a:rPr>
              <a:t>PPP </a:t>
            </a:r>
            <a:r>
              <a:rPr lang="zh-CN" altLang="en-US" sz="2000" b="1" dirty="0">
                <a:solidFill>
                  <a:schemeClr val="bg1"/>
                </a:solidFill>
                <a:latin typeface="微软雅黑" pitchFamily="34" charset="-122"/>
                <a:ea typeface="微软雅黑" pitchFamily="34" charset="-122"/>
              </a:rPr>
              <a:t>协议 </a:t>
            </a:r>
            <a:endParaRPr lang="fr-FR" altLang="zh-CN" sz="2000" b="1" dirty="0">
              <a:solidFill>
                <a:schemeClr val="bg1"/>
              </a:solidFill>
              <a:latin typeface="微软雅黑" pitchFamily="34" charset="-122"/>
              <a:ea typeface="微软雅黑" pitchFamily="34" charset="-122"/>
            </a:endParaRPr>
          </a:p>
        </p:txBody>
      </p:sp>
      <p:grpSp>
        <p:nvGrpSpPr>
          <p:cNvPr id="56" name="组合 55"/>
          <p:cNvGrpSpPr/>
          <p:nvPr/>
        </p:nvGrpSpPr>
        <p:grpSpPr>
          <a:xfrm>
            <a:off x="1695643" y="1369045"/>
            <a:ext cx="6046171" cy="2447463"/>
            <a:chOff x="1695643" y="1573631"/>
            <a:chExt cx="6046171" cy="2447463"/>
          </a:xfrm>
        </p:grpSpPr>
        <p:grpSp>
          <p:nvGrpSpPr>
            <p:cNvPr id="30" name="组合 29"/>
            <p:cNvGrpSpPr/>
            <p:nvPr/>
          </p:nvGrpSpPr>
          <p:grpSpPr>
            <a:xfrm>
              <a:off x="1695643" y="1814675"/>
              <a:ext cx="6046171" cy="2206419"/>
              <a:chOff x="-23697" y="1916832"/>
              <a:chExt cx="9934976" cy="3625556"/>
            </a:xfrm>
          </p:grpSpPr>
          <p:sp>
            <p:nvSpPr>
              <p:cNvPr id="31" name="Line 53"/>
              <p:cNvSpPr>
                <a:spLocks noChangeShapeType="1"/>
              </p:cNvSpPr>
              <p:nvPr/>
            </p:nvSpPr>
            <p:spPr bwMode="auto">
              <a:xfrm>
                <a:off x="1052512" y="5296078"/>
                <a:ext cx="4368270" cy="0"/>
              </a:xfrm>
              <a:prstGeom prst="line">
                <a:avLst/>
              </a:prstGeom>
              <a:noFill/>
              <a:ln w="1905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itchFamily="34" charset="-122"/>
                  <a:ea typeface="微软雅黑" pitchFamily="34" charset="-122"/>
                </a:endParaRPr>
              </a:p>
            </p:txBody>
          </p:sp>
          <p:sp>
            <p:nvSpPr>
              <p:cNvPr id="32" name="Oval 54"/>
              <p:cNvSpPr>
                <a:spLocks noChangeArrowheads="1"/>
              </p:cNvSpPr>
              <p:nvPr/>
            </p:nvSpPr>
            <p:spPr bwMode="auto">
              <a:xfrm>
                <a:off x="2691475" y="1916832"/>
                <a:ext cx="1014677" cy="2520950"/>
              </a:xfrm>
              <a:prstGeom prst="ellipse">
                <a:avLst/>
              </a:prstGeom>
              <a:solidFill>
                <a:srgbClr val="00FF99">
                  <a:alpha val="50000"/>
                </a:srgbClr>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33" name="Text Box 55"/>
              <p:cNvSpPr txBox="1">
                <a:spLocks noChangeArrowheads="1"/>
              </p:cNvSpPr>
              <p:nvPr/>
            </p:nvSpPr>
            <p:spPr bwMode="auto">
              <a:xfrm>
                <a:off x="-23697" y="2721446"/>
                <a:ext cx="598451" cy="1213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latin typeface="微软雅黑" pitchFamily="34" charset="-122"/>
                    <a:ea typeface="微软雅黑" pitchFamily="34" charset="-122"/>
                  </a:rPr>
                  <a:t>用</a:t>
                </a:r>
              </a:p>
              <a:p>
                <a:endParaRPr kumimoji="1" lang="zh-CN" altLang="en-US" sz="1400" b="1" dirty="0">
                  <a:latin typeface="微软雅黑" pitchFamily="34" charset="-122"/>
                  <a:ea typeface="微软雅黑" pitchFamily="34" charset="-122"/>
                </a:endParaRPr>
              </a:p>
              <a:p>
                <a:r>
                  <a:rPr kumimoji="1" lang="zh-CN" altLang="en-US" sz="1400" b="1" dirty="0">
                    <a:latin typeface="微软雅黑" pitchFamily="34" charset="-122"/>
                    <a:ea typeface="微软雅黑" pitchFamily="34" charset="-122"/>
                  </a:rPr>
                  <a:t>户</a:t>
                </a:r>
              </a:p>
            </p:txBody>
          </p:sp>
          <p:sp>
            <p:nvSpPr>
              <p:cNvPr id="34" name="Text Box 56"/>
              <p:cNvSpPr txBox="1">
                <a:spLocks noChangeArrowheads="1"/>
              </p:cNvSpPr>
              <p:nvPr/>
            </p:nvSpPr>
            <p:spPr bwMode="auto">
              <a:xfrm>
                <a:off x="8427793" y="2790335"/>
                <a:ext cx="1483486" cy="50573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latin typeface="微软雅黑" pitchFamily="34" charset="-122"/>
                    <a:ea typeface="微软雅黑" pitchFamily="34" charset="-122"/>
                  </a:rPr>
                  <a:t>至互联网</a:t>
                </a:r>
              </a:p>
            </p:txBody>
          </p:sp>
          <p:sp>
            <p:nvSpPr>
              <p:cNvPr id="35" name="Rectangle 58"/>
              <p:cNvSpPr>
                <a:spLocks noChangeArrowheads="1"/>
              </p:cNvSpPr>
              <p:nvPr/>
            </p:nvSpPr>
            <p:spPr bwMode="auto">
              <a:xfrm>
                <a:off x="5453460" y="2134320"/>
                <a:ext cx="2385351" cy="2232025"/>
              </a:xfrm>
              <a:prstGeom prst="rect">
                <a:avLst/>
              </a:prstGeom>
              <a:solidFill>
                <a:srgbClr val="00FFFF"/>
              </a:solidFill>
              <a:ln w="19050">
                <a:solidFill>
                  <a:schemeClr val="tx1"/>
                </a:solidFill>
                <a:miter lim="800000"/>
                <a:headEnd/>
                <a:tailEnd/>
              </a:ln>
              <a:effec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36" name="Text Box 59"/>
              <p:cNvSpPr txBox="1">
                <a:spLocks noChangeArrowheads="1"/>
              </p:cNvSpPr>
              <p:nvPr/>
            </p:nvSpPr>
            <p:spPr bwMode="auto">
              <a:xfrm>
                <a:off x="5544101" y="2204058"/>
                <a:ext cx="2249633" cy="10620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1200" b="1" dirty="0">
                    <a:solidFill>
                      <a:sysClr val="windowText" lastClr="000000"/>
                    </a:solidFill>
                    <a:latin typeface="微软雅黑" pitchFamily="34" charset="-122"/>
                    <a:ea typeface="微软雅黑" pitchFamily="34" charset="-122"/>
                  </a:rPr>
                  <a:t>已向互联网管理机构申请到一批</a:t>
                </a:r>
                <a:endParaRPr kumimoji="1" lang="en-US" altLang="zh-CN" sz="1200" b="1" dirty="0">
                  <a:solidFill>
                    <a:sysClr val="windowText" lastClr="000000"/>
                  </a:solidFill>
                  <a:latin typeface="微软雅黑" pitchFamily="34" charset="-122"/>
                  <a:ea typeface="微软雅黑" pitchFamily="34" charset="-122"/>
                </a:endParaRPr>
              </a:p>
              <a:p>
                <a:pPr algn="ctr"/>
                <a:r>
                  <a:rPr kumimoji="1" lang="en-US" altLang="zh-CN" sz="1200" b="1" dirty="0">
                    <a:solidFill>
                      <a:sysClr val="windowText" lastClr="000000"/>
                    </a:solidFill>
                    <a:latin typeface="微软雅黑" pitchFamily="34" charset="-122"/>
                    <a:ea typeface="微软雅黑" pitchFamily="34" charset="-122"/>
                  </a:rPr>
                  <a:t> IP </a:t>
                </a:r>
                <a:r>
                  <a:rPr kumimoji="1" lang="zh-CN" altLang="en-US" sz="1200" b="1" dirty="0">
                    <a:solidFill>
                      <a:sysClr val="windowText" lastClr="000000"/>
                    </a:solidFill>
                    <a:latin typeface="微软雅黑" pitchFamily="34" charset="-122"/>
                    <a:ea typeface="微软雅黑" pitchFamily="34" charset="-122"/>
                  </a:rPr>
                  <a:t>地址</a:t>
                </a:r>
              </a:p>
            </p:txBody>
          </p:sp>
          <p:sp>
            <p:nvSpPr>
              <p:cNvPr id="37" name="Text Box 60"/>
              <p:cNvSpPr txBox="1">
                <a:spLocks noChangeArrowheads="1"/>
              </p:cNvSpPr>
              <p:nvPr/>
            </p:nvSpPr>
            <p:spPr bwMode="auto">
              <a:xfrm>
                <a:off x="6248525" y="3399558"/>
                <a:ext cx="840785" cy="55630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600" b="1" dirty="0">
                    <a:solidFill>
                      <a:sysClr val="windowText" lastClr="000000"/>
                    </a:solidFill>
                    <a:latin typeface="微软雅黑" pitchFamily="34" charset="-122"/>
                    <a:ea typeface="微软雅黑" pitchFamily="34" charset="-122"/>
                  </a:rPr>
                  <a:t>ISP</a:t>
                </a:r>
              </a:p>
            </p:txBody>
          </p:sp>
          <p:sp>
            <p:nvSpPr>
              <p:cNvPr id="38" name="Freeform 61"/>
              <p:cNvSpPr>
                <a:spLocks/>
              </p:cNvSpPr>
              <p:nvPr/>
            </p:nvSpPr>
            <p:spPr bwMode="auto">
              <a:xfrm>
                <a:off x="7845690" y="3285257"/>
                <a:ext cx="1632083" cy="114300"/>
              </a:xfrm>
              <a:custGeom>
                <a:avLst/>
                <a:gdLst>
                  <a:gd name="T0" fmla="*/ 0 w 949"/>
                  <a:gd name="T1" fmla="*/ 0 h 72"/>
                  <a:gd name="T2" fmla="*/ 379 w 949"/>
                  <a:gd name="T3" fmla="*/ 0 h 72"/>
                  <a:gd name="T4" fmla="*/ 297 w 949"/>
                  <a:gd name="T5" fmla="*/ 72 h 72"/>
                  <a:gd name="T6" fmla="*/ 949 w 949"/>
                  <a:gd name="T7" fmla="*/ 62 h 72"/>
                </a:gdLst>
                <a:ahLst/>
                <a:cxnLst>
                  <a:cxn ang="0">
                    <a:pos x="T0" y="T1"/>
                  </a:cxn>
                  <a:cxn ang="0">
                    <a:pos x="T2" y="T3"/>
                  </a:cxn>
                  <a:cxn ang="0">
                    <a:pos x="T4" y="T5"/>
                  </a:cxn>
                  <a:cxn ang="0">
                    <a:pos x="T6" y="T7"/>
                  </a:cxn>
                </a:cxnLst>
                <a:rect l="0" t="0" r="r" b="b"/>
                <a:pathLst>
                  <a:path w="949" h="72">
                    <a:moveTo>
                      <a:pt x="0" y="0"/>
                    </a:moveTo>
                    <a:lnTo>
                      <a:pt x="379" y="0"/>
                    </a:lnTo>
                    <a:lnTo>
                      <a:pt x="297" y="72"/>
                    </a:lnTo>
                    <a:lnTo>
                      <a:pt x="949" y="62"/>
                    </a:lnTo>
                  </a:path>
                </a:pathLst>
              </a:custGeom>
              <a:noFill/>
              <a:ln w="38100">
                <a:solidFill>
                  <a:srgbClr val="0000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39" name="Line 66"/>
              <p:cNvSpPr>
                <a:spLocks noChangeShapeType="1"/>
              </p:cNvSpPr>
              <p:nvPr/>
            </p:nvSpPr>
            <p:spPr bwMode="auto">
              <a:xfrm>
                <a:off x="1052512" y="1916832"/>
                <a:ext cx="4368270" cy="649287"/>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itchFamily="34" charset="-122"/>
                  <a:ea typeface="微软雅黑" pitchFamily="34" charset="-122"/>
                </a:endParaRPr>
              </a:p>
            </p:txBody>
          </p:sp>
          <p:sp>
            <p:nvSpPr>
              <p:cNvPr id="40" name="Text Box 67"/>
              <p:cNvSpPr txBox="1">
                <a:spLocks noChangeArrowheads="1"/>
              </p:cNvSpPr>
              <p:nvPr/>
            </p:nvSpPr>
            <p:spPr bwMode="auto">
              <a:xfrm>
                <a:off x="2633719" y="2792731"/>
                <a:ext cx="1188474" cy="50573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FF"/>
                    </a:solidFill>
                    <a:latin typeface="微软雅黑" pitchFamily="34" charset="-122"/>
                    <a:ea typeface="微软雅黑" pitchFamily="34" charset="-122"/>
                  </a:rPr>
                  <a:t>接入网</a:t>
                </a:r>
              </a:p>
            </p:txBody>
          </p:sp>
          <p:sp>
            <p:nvSpPr>
              <p:cNvPr id="41" name="Line 68"/>
              <p:cNvSpPr>
                <a:spLocks noChangeShapeType="1"/>
              </p:cNvSpPr>
              <p:nvPr/>
            </p:nvSpPr>
            <p:spPr bwMode="auto">
              <a:xfrm>
                <a:off x="1052512" y="2566119"/>
                <a:ext cx="4368270" cy="358777"/>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itchFamily="34" charset="-122"/>
                  <a:ea typeface="微软雅黑" pitchFamily="34" charset="-122"/>
                </a:endParaRPr>
              </a:p>
            </p:txBody>
          </p:sp>
          <p:sp>
            <p:nvSpPr>
              <p:cNvPr id="42" name="Line 69"/>
              <p:cNvSpPr>
                <a:spLocks noChangeShapeType="1"/>
              </p:cNvSpPr>
              <p:nvPr/>
            </p:nvSpPr>
            <p:spPr bwMode="auto">
              <a:xfrm>
                <a:off x="1052512" y="3285257"/>
                <a:ext cx="4368271" cy="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itchFamily="34" charset="-122"/>
                  <a:ea typeface="微软雅黑" pitchFamily="34" charset="-122"/>
                </a:endParaRPr>
              </a:p>
            </p:txBody>
          </p:sp>
          <p:sp>
            <p:nvSpPr>
              <p:cNvPr id="43" name="Line 70"/>
              <p:cNvSpPr>
                <a:spLocks noChangeShapeType="1"/>
              </p:cNvSpPr>
              <p:nvPr/>
            </p:nvSpPr>
            <p:spPr bwMode="auto">
              <a:xfrm flipV="1">
                <a:off x="1052513" y="3577355"/>
                <a:ext cx="4387190" cy="448619"/>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itchFamily="34" charset="-122"/>
                  <a:ea typeface="微软雅黑" pitchFamily="34" charset="-122"/>
                </a:endParaRPr>
              </a:p>
            </p:txBody>
          </p:sp>
          <p:sp>
            <p:nvSpPr>
              <p:cNvPr id="44" name="Line 71"/>
              <p:cNvSpPr>
                <a:spLocks noChangeShapeType="1"/>
              </p:cNvSpPr>
              <p:nvPr/>
            </p:nvSpPr>
            <p:spPr bwMode="auto">
              <a:xfrm flipV="1">
                <a:off x="946372" y="3932959"/>
                <a:ext cx="4474410" cy="797727"/>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itchFamily="34" charset="-122"/>
                  <a:ea typeface="微软雅黑" pitchFamily="34" charset="-122"/>
                </a:endParaRPr>
              </a:p>
            </p:txBody>
          </p:sp>
          <p:sp>
            <p:nvSpPr>
              <p:cNvPr id="45" name="Text Box 72"/>
              <p:cNvSpPr txBox="1">
                <a:spLocks noChangeArrowheads="1"/>
              </p:cNvSpPr>
              <p:nvPr/>
            </p:nvSpPr>
            <p:spPr bwMode="auto">
              <a:xfrm>
                <a:off x="2504727" y="5036653"/>
                <a:ext cx="1565143" cy="505735"/>
              </a:xfrm>
              <a:prstGeom prst="rect">
                <a:avLst/>
              </a:prstGeom>
              <a:solidFill>
                <a:srgbClr val="C3E3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dirty="0">
                    <a:solidFill>
                      <a:srgbClr val="C00000"/>
                    </a:solidFill>
                    <a:latin typeface="微软雅黑" pitchFamily="34" charset="-122"/>
                    <a:ea typeface="微软雅黑" pitchFamily="34" charset="-122"/>
                  </a:rPr>
                  <a:t>PPP </a:t>
                </a:r>
                <a:r>
                  <a:rPr kumimoji="1" lang="zh-CN" altLang="en-US" sz="1400" b="1" dirty="0">
                    <a:solidFill>
                      <a:srgbClr val="C00000"/>
                    </a:solidFill>
                    <a:latin typeface="微软雅黑" pitchFamily="34" charset="-122"/>
                    <a:ea typeface="微软雅黑" pitchFamily="34" charset="-122"/>
                  </a:rPr>
                  <a:t>协议</a:t>
                </a:r>
              </a:p>
            </p:txBody>
          </p:sp>
        </p:grpSp>
        <p:pic>
          <p:nvPicPr>
            <p:cNvPr id="51" name="Picture 115"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62121" y="1573631"/>
              <a:ext cx="411181" cy="411181"/>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115"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62121" y="2067694"/>
              <a:ext cx="411181" cy="411181"/>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115"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62121" y="2499742"/>
              <a:ext cx="411181" cy="411181"/>
            </a:xfrm>
            <a:prstGeom prst="rect">
              <a:avLst/>
            </a:prstGeom>
            <a:noFill/>
            <a:extLst>
              <a:ext uri="{909E8E84-426E-40DD-AFC4-6F175D3DCCD1}">
                <a14:hiddenFill xmlns:a14="http://schemas.microsoft.com/office/drawing/2010/main">
                  <a:solidFill>
                    <a:srgbClr val="FFFFFF"/>
                  </a:solidFill>
                </a14:hiddenFill>
              </a:ext>
            </a:extLst>
          </p:spPr>
        </p:pic>
        <p:pic>
          <p:nvPicPr>
            <p:cNvPr id="54" name="Picture 115"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62121" y="2931790"/>
              <a:ext cx="411181" cy="411181"/>
            </a:xfrm>
            <a:prstGeom prst="rect">
              <a:avLst/>
            </a:prstGeom>
            <a:noFill/>
            <a:extLst>
              <a:ext uri="{909E8E84-426E-40DD-AFC4-6F175D3DCCD1}">
                <a14:hiddenFill xmlns:a14="http://schemas.microsoft.com/office/drawing/2010/main">
                  <a:solidFill>
                    <a:srgbClr val="FFFFFF"/>
                  </a:solidFill>
                </a14:hiddenFill>
              </a:ext>
            </a:extLst>
          </p:spPr>
        </p:pic>
        <p:pic>
          <p:nvPicPr>
            <p:cNvPr id="55" name="Picture 115"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62121" y="3363838"/>
              <a:ext cx="411181" cy="411181"/>
            </a:xfrm>
            <a:prstGeom prst="rect">
              <a:avLst/>
            </a:prstGeom>
            <a:noFill/>
            <a:extLst>
              <a:ext uri="{909E8E84-426E-40DD-AFC4-6F175D3DCCD1}">
                <a14:hiddenFill xmlns:a14="http://schemas.microsoft.com/office/drawing/2010/main">
                  <a:solidFill>
                    <a:srgbClr val="FFFFFF"/>
                  </a:solidFill>
                </a14:hiddenFill>
              </a:ext>
            </a:extLst>
          </p:spPr>
        </p:pic>
      </p:grpSp>
      <p:sp>
        <p:nvSpPr>
          <p:cNvPr id="2" name="灯片编号占位符 1">
            <a:extLst>
              <a:ext uri="{FF2B5EF4-FFF2-40B4-BE49-F238E27FC236}">
                <a16:creationId xmlns:a16="http://schemas.microsoft.com/office/drawing/2014/main" id="{CE4A8795-1686-49EB-A3F7-6D37B7EE7BEF}"/>
              </a:ext>
            </a:extLst>
          </p:cNvPr>
          <p:cNvSpPr>
            <a:spLocks noGrp="1"/>
          </p:cNvSpPr>
          <p:nvPr>
            <p:ph type="sldNum" sz="quarter" idx="12"/>
          </p:nvPr>
        </p:nvSpPr>
        <p:spPr/>
        <p:txBody>
          <a:bodyPr/>
          <a:lstStyle/>
          <a:p>
            <a:fld id="{C485880C-E2C3-4DAB-AE74-D9BE691626AC}" type="slidenum">
              <a:rPr lang="zh-CN" altLang="en-US" smtClean="0"/>
              <a:pPr/>
              <a:t>30</a:t>
            </a:fld>
            <a:endParaRPr lang="zh-CN" altLang="en-US"/>
          </a:p>
        </p:txBody>
      </p:sp>
    </p:spTree>
    <p:extLst>
      <p:ext uri="{BB962C8B-B14F-4D97-AF65-F5344CB8AC3E}">
        <p14:creationId xmlns:p14="http://schemas.microsoft.com/office/powerpoint/2010/main" val="93360769"/>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6"/>
          <p:cNvSpPr>
            <a:spLocks noChangeArrowheads="1"/>
          </p:cNvSpPr>
          <p:nvPr/>
        </p:nvSpPr>
        <p:spPr bwMode="auto">
          <a:xfrm>
            <a:off x="502921" y="976237"/>
            <a:ext cx="8129015" cy="3477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en-US" altLang="zh-CN" sz="2000" b="1" dirty="0">
                <a:latin typeface="微软雅黑" pitchFamily="34" charset="-122"/>
                <a:ea typeface="微软雅黑" pitchFamily="34" charset="-122"/>
              </a:rPr>
              <a:t>1</a:t>
            </a:r>
            <a:r>
              <a:rPr lang="zh-CN" altLang="en-US" sz="2000" b="1" dirty="0">
                <a:latin typeface="微软雅黑" pitchFamily="34" charset="-122"/>
                <a:ea typeface="微软雅黑" pitchFamily="34" charset="-122"/>
              </a:rPr>
              <a:t>，简单 </a:t>
            </a:r>
            <a:r>
              <a:rPr lang="en-US" altLang="zh-CN" sz="2000" b="1" dirty="0">
                <a:latin typeface="微软雅黑" pitchFamily="34" charset="-122"/>
                <a:ea typeface="微软雅黑" pitchFamily="34" charset="-122"/>
              </a:rPr>
              <a:t>——</a:t>
            </a:r>
            <a:r>
              <a:rPr lang="zh-CN" altLang="en-US" sz="2000" b="1" dirty="0">
                <a:solidFill>
                  <a:srgbClr val="0000FF"/>
                </a:solidFill>
                <a:latin typeface="微软雅黑" pitchFamily="34" charset="-122"/>
                <a:ea typeface="微软雅黑" pitchFamily="34" charset="-122"/>
              </a:rPr>
              <a:t>首要要求</a:t>
            </a:r>
            <a:r>
              <a:rPr lang="zh-CN" altLang="en-US" sz="2000" b="1" dirty="0">
                <a:latin typeface="微软雅黑" pitchFamily="34" charset="-122"/>
                <a:ea typeface="微软雅黑" pitchFamily="34" charset="-122"/>
              </a:rPr>
              <a:t>。</a:t>
            </a:r>
          </a:p>
          <a:p>
            <a:pPr marL="342900" indent="-342900" eaLnBrk="0" hangingPunct="0">
              <a:lnSpc>
                <a:spcPts val="3300"/>
              </a:lnSpc>
              <a:buClr>
                <a:srgbClr val="0070C0"/>
              </a:buClr>
              <a:buFont typeface="Wingdings" pitchFamily="2" charset="2"/>
              <a:buChar char="l"/>
            </a:pPr>
            <a:r>
              <a:rPr lang="en-US" altLang="zh-CN" sz="2000" b="1" dirty="0">
                <a:latin typeface="微软雅黑" pitchFamily="34" charset="-122"/>
                <a:ea typeface="微软雅黑" pitchFamily="34" charset="-122"/>
              </a:rPr>
              <a:t>2</a:t>
            </a:r>
            <a:r>
              <a:rPr lang="zh-CN" altLang="en-US" sz="2000" b="1" dirty="0">
                <a:latin typeface="微软雅黑" pitchFamily="34" charset="-122"/>
                <a:ea typeface="微软雅黑" pitchFamily="34" charset="-122"/>
              </a:rPr>
              <a:t>，封装成帧 </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必须规定特殊的字符作为帧定界符。</a:t>
            </a:r>
          </a:p>
          <a:p>
            <a:pPr marL="342900" indent="-342900" eaLnBrk="0" hangingPunct="0">
              <a:lnSpc>
                <a:spcPts val="3300"/>
              </a:lnSpc>
              <a:buClr>
                <a:srgbClr val="0070C0"/>
              </a:buClr>
              <a:buFont typeface="Wingdings" pitchFamily="2" charset="2"/>
              <a:buChar char="l"/>
            </a:pPr>
            <a:r>
              <a:rPr lang="en-US" altLang="zh-CN" sz="2000" b="1" dirty="0">
                <a:latin typeface="微软雅黑" pitchFamily="34" charset="-122"/>
                <a:ea typeface="微软雅黑" pitchFamily="34" charset="-122"/>
              </a:rPr>
              <a:t>3</a:t>
            </a:r>
            <a:r>
              <a:rPr lang="zh-CN" altLang="en-US" sz="2000" b="1" dirty="0">
                <a:latin typeface="微软雅黑" pitchFamily="34" charset="-122"/>
                <a:ea typeface="微软雅黑" pitchFamily="34" charset="-122"/>
              </a:rPr>
              <a:t>，透明性 </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必须保证数据传输的透明性。</a:t>
            </a:r>
          </a:p>
          <a:p>
            <a:pPr marL="342900" indent="-342900" eaLnBrk="0" hangingPunct="0">
              <a:lnSpc>
                <a:spcPts val="3300"/>
              </a:lnSpc>
              <a:buClr>
                <a:srgbClr val="0070C0"/>
              </a:buClr>
              <a:buFont typeface="Wingdings" pitchFamily="2" charset="2"/>
              <a:buChar char="l"/>
            </a:pPr>
            <a:r>
              <a:rPr lang="en-US" altLang="zh-CN" sz="2000" b="1" dirty="0">
                <a:latin typeface="微软雅黑" pitchFamily="34" charset="-122"/>
                <a:ea typeface="微软雅黑" pitchFamily="34" charset="-122"/>
              </a:rPr>
              <a:t>4</a:t>
            </a:r>
            <a:r>
              <a:rPr lang="zh-CN" altLang="en-US" sz="2000" b="1" dirty="0">
                <a:latin typeface="微软雅黑" pitchFamily="34" charset="-122"/>
                <a:ea typeface="微软雅黑" pitchFamily="34" charset="-122"/>
              </a:rPr>
              <a:t>，多种网络层协议 </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能够在同一条物理链路上同时支持多种网络层协议。</a:t>
            </a:r>
          </a:p>
          <a:p>
            <a:pPr marL="342900" indent="-342900" eaLnBrk="0" hangingPunct="0">
              <a:lnSpc>
                <a:spcPts val="3300"/>
              </a:lnSpc>
              <a:buClr>
                <a:srgbClr val="0070C0"/>
              </a:buClr>
              <a:buFont typeface="Wingdings" pitchFamily="2" charset="2"/>
              <a:buChar char="l"/>
            </a:pPr>
            <a:r>
              <a:rPr lang="en-US" altLang="zh-CN" sz="2000" b="1" dirty="0">
                <a:latin typeface="微软雅黑" pitchFamily="34" charset="-122"/>
                <a:ea typeface="微软雅黑" pitchFamily="34" charset="-122"/>
              </a:rPr>
              <a:t>5</a:t>
            </a:r>
            <a:r>
              <a:rPr lang="zh-CN" altLang="en-US" sz="2000" b="1" dirty="0">
                <a:latin typeface="微软雅黑" pitchFamily="34" charset="-122"/>
                <a:ea typeface="微软雅黑" pitchFamily="34" charset="-122"/>
              </a:rPr>
              <a:t>，多种类型链路 </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能够在多种类型的链路上运行。</a:t>
            </a:r>
          </a:p>
          <a:p>
            <a:pPr marL="342900" indent="-342900" eaLnBrk="0" hangingPunct="0">
              <a:lnSpc>
                <a:spcPts val="3300"/>
              </a:lnSpc>
              <a:buClr>
                <a:srgbClr val="0070C0"/>
              </a:buClr>
              <a:buFont typeface="Wingdings" pitchFamily="2" charset="2"/>
              <a:buChar char="l"/>
            </a:pPr>
            <a:r>
              <a:rPr lang="en-US" altLang="zh-CN" sz="2000" b="1" dirty="0">
                <a:latin typeface="微软雅黑" pitchFamily="34" charset="-122"/>
                <a:ea typeface="微软雅黑" pitchFamily="34" charset="-122"/>
              </a:rPr>
              <a:t>6</a:t>
            </a:r>
            <a:r>
              <a:rPr lang="zh-CN" altLang="en-US" sz="2000" b="1" dirty="0">
                <a:latin typeface="微软雅黑" pitchFamily="34" charset="-122"/>
                <a:ea typeface="微软雅黑" pitchFamily="34" charset="-122"/>
              </a:rPr>
              <a:t>，差错检测 </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能够对接收端收到的帧进行检测，并立即丢弃有差错的帧。</a:t>
            </a:r>
          </a:p>
        </p:txBody>
      </p:sp>
      <p:sp>
        <p:nvSpPr>
          <p:cNvPr id="8" name="AutoShape 5"/>
          <p:cNvSpPr>
            <a:spLocks noChangeArrowheads="1"/>
          </p:cNvSpPr>
          <p:nvPr/>
        </p:nvSpPr>
        <p:spPr bwMode="auto">
          <a:xfrm>
            <a:off x="502921" y="627366"/>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2964710" y="594155"/>
            <a:ext cx="320472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1. PPP </a:t>
            </a:r>
            <a:r>
              <a:rPr lang="zh-CN" altLang="en-US" sz="2000" b="1" dirty="0">
                <a:solidFill>
                  <a:schemeClr val="bg1"/>
                </a:solidFill>
                <a:latin typeface="微软雅黑" pitchFamily="34" charset="-122"/>
                <a:ea typeface="微软雅黑" pitchFamily="34" charset="-122"/>
              </a:rPr>
              <a:t>协议应满足的需求</a:t>
            </a:r>
            <a:endParaRPr lang="fr-FR" altLang="zh-CN" sz="2000" b="1" dirty="0">
              <a:solidFill>
                <a:schemeClr val="bg1"/>
              </a:solidFill>
              <a:latin typeface="微软雅黑" pitchFamily="34" charset="-122"/>
              <a:ea typeface="微软雅黑" pitchFamily="34" charset="-122"/>
            </a:endParaRPr>
          </a:p>
        </p:txBody>
      </p:sp>
      <p:sp>
        <p:nvSpPr>
          <p:cNvPr id="2" name="灯片编号占位符 1">
            <a:extLst>
              <a:ext uri="{FF2B5EF4-FFF2-40B4-BE49-F238E27FC236}">
                <a16:creationId xmlns:a16="http://schemas.microsoft.com/office/drawing/2014/main" id="{E14B9E3D-E700-4C6C-A7E2-BBB6CE5CC345}"/>
              </a:ext>
            </a:extLst>
          </p:cNvPr>
          <p:cNvSpPr>
            <a:spLocks noGrp="1"/>
          </p:cNvSpPr>
          <p:nvPr>
            <p:ph type="sldNum" sz="quarter" idx="12"/>
          </p:nvPr>
        </p:nvSpPr>
        <p:spPr/>
        <p:txBody>
          <a:bodyPr/>
          <a:lstStyle/>
          <a:p>
            <a:fld id="{C485880C-E2C3-4DAB-AE74-D9BE691626AC}" type="slidenum">
              <a:rPr lang="zh-CN" altLang="en-US" smtClean="0"/>
              <a:pPr/>
              <a:t>31</a:t>
            </a:fld>
            <a:endParaRPr lang="zh-CN" altLang="en-US"/>
          </a:p>
        </p:txBody>
      </p:sp>
    </p:spTree>
    <p:extLst>
      <p:ext uri="{BB962C8B-B14F-4D97-AF65-F5344CB8AC3E}">
        <p14:creationId xmlns:p14="http://schemas.microsoft.com/office/powerpoint/2010/main" val="1063549286"/>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6"/>
          <p:cNvSpPr>
            <a:spLocks noChangeArrowheads="1"/>
          </p:cNvSpPr>
          <p:nvPr/>
        </p:nvSpPr>
        <p:spPr bwMode="auto">
          <a:xfrm>
            <a:off x="502921" y="985474"/>
            <a:ext cx="8447115" cy="30546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en-US" altLang="zh-CN" sz="2000" b="1" dirty="0">
                <a:latin typeface="微软雅黑" pitchFamily="34" charset="-122"/>
                <a:ea typeface="微软雅黑" pitchFamily="34" charset="-122"/>
              </a:rPr>
              <a:t>7</a:t>
            </a:r>
            <a:r>
              <a:rPr lang="zh-CN" altLang="en-US" sz="2000" b="1" dirty="0">
                <a:latin typeface="微软雅黑" pitchFamily="34" charset="-122"/>
                <a:ea typeface="微软雅黑" pitchFamily="34" charset="-122"/>
              </a:rPr>
              <a:t>，检测连接状态 </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能够及时自动检测出链路是否处于正常工作状态。</a:t>
            </a:r>
          </a:p>
          <a:p>
            <a:pPr marL="342900" indent="-342900" eaLnBrk="0" hangingPunct="0">
              <a:lnSpc>
                <a:spcPts val="3300"/>
              </a:lnSpc>
              <a:buClr>
                <a:srgbClr val="0070C0"/>
              </a:buClr>
              <a:buFont typeface="Wingdings" pitchFamily="2" charset="2"/>
              <a:buChar char="l"/>
            </a:pPr>
            <a:r>
              <a:rPr lang="en-US" altLang="zh-CN" sz="2000" b="1" dirty="0">
                <a:latin typeface="微软雅黑" pitchFamily="34" charset="-122"/>
                <a:ea typeface="微软雅黑" pitchFamily="34" charset="-122"/>
              </a:rPr>
              <a:t>8</a:t>
            </a:r>
            <a:r>
              <a:rPr lang="zh-CN" altLang="en-US" sz="2000" b="1" dirty="0">
                <a:latin typeface="微软雅黑" pitchFamily="34" charset="-122"/>
                <a:ea typeface="微软雅黑" pitchFamily="34" charset="-122"/>
              </a:rPr>
              <a:t>，最大传送单元 </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必须对每一种类型的点对点链路设置最大传送单元  </a:t>
            </a:r>
            <a:r>
              <a:rPr lang="en-US" altLang="zh-CN" sz="2000" b="1" dirty="0">
                <a:latin typeface="微软雅黑" pitchFamily="34" charset="-122"/>
                <a:ea typeface="微软雅黑" pitchFamily="34" charset="-122"/>
              </a:rPr>
              <a:t>MTU </a:t>
            </a:r>
            <a:r>
              <a:rPr lang="zh-CN" altLang="en-US" sz="2000" b="1" dirty="0">
                <a:latin typeface="微软雅黑" pitchFamily="34" charset="-122"/>
                <a:ea typeface="微软雅黑" pitchFamily="34" charset="-122"/>
              </a:rPr>
              <a:t>的标准默认值，促进各种实现之间的互操作性。</a:t>
            </a:r>
          </a:p>
          <a:p>
            <a:pPr marL="342900" indent="-342900" eaLnBrk="0" hangingPunct="0">
              <a:lnSpc>
                <a:spcPts val="3300"/>
              </a:lnSpc>
              <a:buClr>
                <a:srgbClr val="0070C0"/>
              </a:buClr>
              <a:buFont typeface="Wingdings" pitchFamily="2" charset="2"/>
              <a:buChar char="l"/>
            </a:pPr>
            <a:r>
              <a:rPr lang="en-US" altLang="zh-CN" sz="2000" b="1" dirty="0">
                <a:latin typeface="微软雅黑" pitchFamily="34" charset="-122"/>
                <a:ea typeface="微软雅黑" pitchFamily="34" charset="-122"/>
              </a:rPr>
              <a:t>9</a:t>
            </a:r>
            <a:r>
              <a:rPr lang="zh-CN" altLang="en-US" sz="2000" b="1" dirty="0">
                <a:latin typeface="微软雅黑" pitchFamily="34" charset="-122"/>
                <a:ea typeface="微软雅黑" pitchFamily="34" charset="-122"/>
              </a:rPr>
              <a:t>，网络层地址协商 </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必须提供一种机制使通信的两个网络层实体能够通过协商知道或能够配置彼此的网络层地址。</a:t>
            </a:r>
          </a:p>
          <a:p>
            <a:pPr marL="342900" indent="-342900" eaLnBrk="0" hangingPunct="0">
              <a:lnSpc>
                <a:spcPts val="3300"/>
              </a:lnSpc>
              <a:buClr>
                <a:srgbClr val="0070C0"/>
              </a:buClr>
              <a:buFont typeface="Wingdings" pitchFamily="2" charset="2"/>
              <a:buChar char="l"/>
            </a:pPr>
            <a:r>
              <a:rPr lang="en-US" altLang="zh-CN" sz="2000" b="1" dirty="0">
                <a:latin typeface="微软雅黑" pitchFamily="34" charset="-122"/>
                <a:ea typeface="微软雅黑" pitchFamily="34" charset="-122"/>
              </a:rPr>
              <a:t>10</a:t>
            </a:r>
            <a:r>
              <a:rPr lang="zh-CN" altLang="en-US" sz="2000" b="1" dirty="0">
                <a:latin typeface="微软雅黑" pitchFamily="34" charset="-122"/>
                <a:ea typeface="微软雅黑" pitchFamily="34" charset="-122"/>
              </a:rPr>
              <a:t>，数据压缩协商 </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必须提供一种方法来协商使用数据压缩算法。</a:t>
            </a:r>
          </a:p>
        </p:txBody>
      </p:sp>
      <p:sp>
        <p:nvSpPr>
          <p:cNvPr id="7" name="AutoShape 5"/>
          <p:cNvSpPr>
            <a:spLocks noChangeArrowheads="1"/>
          </p:cNvSpPr>
          <p:nvPr/>
        </p:nvSpPr>
        <p:spPr bwMode="auto">
          <a:xfrm>
            <a:off x="502921" y="624135"/>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 name="Rectangle 6"/>
          <p:cNvSpPr>
            <a:spLocks noChangeArrowheads="1"/>
          </p:cNvSpPr>
          <p:nvPr/>
        </p:nvSpPr>
        <p:spPr bwMode="auto">
          <a:xfrm>
            <a:off x="2579990" y="590924"/>
            <a:ext cx="397416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1. PPP </a:t>
            </a:r>
            <a:r>
              <a:rPr lang="zh-CN" altLang="en-US" sz="2000" b="1" dirty="0">
                <a:solidFill>
                  <a:schemeClr val="bg1"/>
                </a:solidFill>
                <a:latin typeface="微软雅黑" pitchFamily="34" charset="-122"/>
                <a:ea typeface="微软雅黑" pitchFamily="34" charset="-122"/>
              </a:rPr>
              <a:t>协议应满足的需求（续）</a:t>
            </a:r>
            <a:endParaRPr lang="fr-FR" altLang="zh-CN" sz="2000" b="1" dirty="0">
              <a:solidFill>
                <a:schemeClr val="bg1"/>
              </a:solidFill>
              <a:latin typeface="微软雅黑" pitchFamily="34" charset="-122"/>
              <a:ea typeface="微软雅黑" pitchFamily="34" charset="-122"/>
            </a:endParaRPr>
          </a:p>
        </p:txBody>
      </p:sp>
      <p:sp>
        <p:nvSpPr>
          <p:cNvPr id="2" name="灯片编号占位符 1">
            <a:extLst>
              <a:ext uri="{FF2B5EF4-FFF2-40B4-BE49-F238E27FC236}">
                <a16:creationId xmlns:a16="http://schemas.microsoft.com/office/drawing/2014/main" id="{509FFBD4-B601-4959-B9C0-230EB2EFD99D}"/>
              </a:ext>
            </a:extLst>
          </p:cNvPr>
          <p:cNvSpPr>
            <a:spLocks noGrp="1"/>
          </p:cNvSpPr>
          <p:nvPr>
            <p:ph type="sldNum" sz="quarter" idx="12"/>
          </p:nvPr>
        </p:nvSpPr>
        <p:spPr/>
        <p:txBody>
          <a:bodyPr/>
          <a:lstStyle/>
          <a:p>
            <a:fld id="{C485880C-E2C3-4DAB-AE74-D9BE691626AC}" type="slidenum">
              <a:rPr lang="zh-CN" altLang="en-US" smtClean="0"/>
              <a:pPr/>
              <a:t>32</a:t>
            </a:fld>
            <a:endParaRPr lang="zh-CN" altLang="en-US"/>
          </a:p>
        </p:txBody>
      </p:sp>
    </p:spTree>
    <p:extLst>
      <p:ext uri="{BB962C8B-B14F-4D97-AF65-F5344CB8AC3E}">
        <p14:creationId xmlns:p14="http://schemas.microsoft.com/office/powerpoint/2010/main" val="1680873295"/>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46"/>
          <p:cNvSpPr>
            <a:spLocks noChangeArrowheads="1"/>
          </p:cNvSpPr>
          <p:nvPr/>
        </p:nvSpPr>
        <p:spPr bwMode="auto">
          <a:xfrm>
            <a:off x="502921" y="993324"/>
            <a:ext cx="7671815" cy="209288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三个组成部分：</a:t>
            </a:r>
          </a:p>
          <a:p>
            <a:pPr marL="598488" lvl="1" indent="-342900">
              <a:lnSpc>
                <a:spcPts val="3000"/>
              </a:lnSpc>
              <a:buClr>
                <a:srgbClr val="7030A0"/>
              </a:buClr>
              <a:buSzPct val="75000"/>
              <a:buFont typeface="Wingdings" pitchFamily="2" charset="2"/>
              <a:buChar char="u"/>
            </a:pPr>
            <a:r>
              <a:rPr lang="zh-CN" altLang="en-US" sz="2000" b="1" dirty="0">
                <a:latin typeface="微软雅黑" pitchFamily="34" charset="-122"/>
                <a:ea typeface="微软雅黑" pitchFamily="34" charset="-122"/>
              </a:rPr>
              <a:t>一个将 </a:t>
            </a:r>
            <a:r>
              <a:rPr lang="en-US" altLang="zh-CN" sz="2000" b="1" dirty="0">
                <a:latin typeface="微软雅黑" pitchFamily="34" charset="-122"/>
                <a:ea typeface="微软雅黑" pitchFamily="34" charset="-122"/>
              </a:rPr>
              <a:t>IP </a:t>
            </a:r>
            <a:r>
              <a:rPr lang="zh-CN" altLang="en-US" sz="2000" b="1" dirty="0">
                <a:latin typeface="微软雅黑" pitchFamily="34" charset="-122"/>
                <a:ea typeface="微软雅黑" pitchFamily="34" charset="-122"/>
              </a:rPr>
              <a:t>数据报</a:t>
            </a:r>
            <a:r>
              <a:rPr lang="zh-CN" altLang="en-US" sz="2000" b="1" dirty="0">
                <a:solidFill>
                  <a:srgbClr val="C00000"/>
                </a:solidFill>
                <a:latin typeface="微软雅黑" pitchFamily="34" charset="-122"/>
                <a:ea typeface="微软雅黑" pitchFamily="34" charset="-122"/>
              </a:rPr>
              <a:t>封装</a:t>
            </a:r>
            <a:r>
              <a:rPr lang="zh-CN" altLang="en-US" sz="2000" b="1" dirty="0">
                <a:latin typeface="微软雅黑" pitchFamily="34" charset="-122"/>
                <a:ea typeface="微软雅黑" pitchFamily="34" charset="-122"/>
              </a:rPr>
              <a:t>到串行链路的方法。</a:t>
            </a:r>
          </a:p>
          <a:p>
            <a:pPr marL="598488" lvl="1" indent="-342900">
              <a:lnSpc>
                <a:spcPts val="3000"/>
              </a:lnSpc>
              <a:buClr>
                <a:srgbClr val="7030A0"/>
              </a:buClr>
              <a:buSzPct val="75000"/>
              <a:buFont typeface="Wingdings" pitchFamily="2" charset="2"/>
              <a:buChar char="u"/>
            </a:pPr>
            <a:r>
              <a:rPr lang="zh-CN" altLang="en-US" sz="2000" b="1" dirty="0">
                <a:latin typeface="微软雅黑" pitchFamily="34" charset="-122"/>
                <a:ea typeface="微软雅黑" pitchFamily="34" charset="-122"/>
              </a:rPr>
              <a:t>一个</a:t>
            </a:r>
            <a:r>
              <a:rPr lang="zh-CN" altLang="en-US" sz="2000" b="1" dirty="0">
                <a:solidFill>
                  <a:srgbClr val="C00000"/>
                </a:solidFill>
                <a:latin typeface="微软雅黑" pitchFamily="34" charset="-122"/>
                <a:ea typeface="微软雅黑" pitchFamily="34" charset="-122"/>
              </a:rPr>
              <a:t>链路控制协议 </a:t>
            </a:r>
            <a:r>
              <a:rPr lang="en-US" altLang="zh-CN" sz="2000" b="1" dirty="0">
                <a:solidFill>
                  <a:srgbClr val="C00000"/>
                </a:solidFill>
                <a:latin typeface="微软雅黑" pitchFamily="34" charset="-122"/>
                <a:ea typeface="微软雅黑" pitchFamily="34" charset="-122"/>
              </a:rPr>
              <a:t>LCP </a:t>
            </a:r>
            <a:r>
              <a:rPr lang="en-US" altLang="zh-CN" sz="2000" b="1" dirty="0">
                <a:latin typeface="微软雅黑" pitchFamily="34" charset="-122"/>
                <a:ea typeface="微软雅黑" pitchFamily="34" charset="-122"/>
              </a:rPr>
              <a:t>(Link Control Protocol)</a:t>
            </a:r>
            <a:r>
              <a:rPr lang="zh-CN" altLang="en-US" sz="2000" b="1" dirty="0">
                <a:latin typeface="微软雅黑" pitchFamily="34" charset="-122"/>
                <a:ea typeface="微软雅黑" pitchFamily="34" charset="-122"/>
              </a:rPr>
              <a:t>。</a:t>
            </a:r>
          </a:p>
          <a:p>
            <a:pPr marL="598488" lvl="1" indent="-342900">
              <a:lnSpc>
                <a:spcPts val="3000"/>
              </a:lnSpc>
              <a:buClr>
                <a:srgbClr val="7030A0"/>
              </a:buClr>
              <a:buSzPct val="75000"/>
              <a:buFont typeface="Wingdings" pitchFamily="2" charset="2"/>
              <a:buChar char="u"/>
            </a:pPr>
            <a:r>
              <a:rPr lang="zh-CN" altLang="en-US" sz="2000" b="1" dirty="0">
                <a:latin typeface="微软雅黑" pitchFamily="34" charset="-122"/>
                <a:ea typeface="微软雅黑" pitchFamily="34" charset="-122"/>
              </a:rPr>
              <a:t>一套</a:t>
            </a:r>
            <a:r>
              <a:rPr lang="zh-CN" altLang="en-US" sz="2000" b="1" dirty="0">
                <a:solidFill>
                  <a:srgbClr val="C00000"/>
                </a:solidFill>
                <a:latin typeface="微软雅黑" pitchFamily="34" charset="-122"/>
                <a:ea typeface="微软雅黑" pitchFamily="34" charset="-122"/>
              </a:rPr>
              <a:t>网络控制协议 </a:t>
            </a:r>
            <a:r>
              <a:rPr lang="en-US" altLang="zh-CN" sz="2000" b="1" dirty="0">
                <a:solidFill>
                  <a:srgbClr val="C00000"/>
                </a:solidFill>
                <a:latin typeface="微软雅黑" pitchFamily="34" charset="-122"/>
                <a:ea typeface="微软雅黑" pitchFamily="34" charset="-122"/>
              </a:rPr>
              <a:t>NCP </a:t>
            </a:r>
            <a:r>
              <a:rPr lang="en-US" altLang="zh-CN" sz="2000" b="1" dirty="0">
                <a:latin typeface="微软雅黑" pitchFamily="34" charset="-122"/>
                <a:ea typeface="微软雅黑" pitchFamily="34" charset="-122"/>
              </a:rPr>
              <a:t>(Network Control Protocol)</a:t>
            </a:r>
            <a:r>
              <a:rPr lang="zh-CN" altLang="en-US" sz="2000" b="1" dirty="0">
                <a:latin typeface="微软雅黑" pitchFamily="34" charset="-122"/>
                <a:ea typeface="微软雅黑" pitchFamily="34" charset="-122"/>
              </a:rPr>
              <a:t>。 </a:t>
            </a:r>
          </a:p>
          <a:p>
            <a:pPr marL="342900" indent="-342900" eaLnBrk="0" hangingPunct="0">
              <a:lnSpc>
                <a:spcPts val="3300"/>
              </a:lnSpc>
              <a:buClr>
                <a:srgbClr val="0070C0"/>
              </a:buClr>
              <a:buFont typeface="Wingdings" pitchFamily="2" charset="2"/>
              <a:buChar char="l"/>
            </a:pPr>
            <a:endParaRPr lang="zh-CN" altLang="en-US" sz="2000" b="1" dirty="0">
              <a:latin typeface="微软雅黑" pitchFamily="34" charset="-122"/>
              <a:ea typeface="微软雅黑" pitchFamily="34" charset="-122"/>
            </a:endParaRPr>
          </a:p>
        </p:txBody>
      </p:sp>
      <p:sp>
        <p:nvSpPr>
          <p:cNvPr id="40" name="AutoShape 5"/>
          <p:cNvSpPr>
            <a:spLocks noChangeArrowheads="1"/>
          </p:cNvSpPr>
          <p:nvPr/>
        </p:nvSpPr>
        <p:spPr bwMode="auto">
          <a:xfrm>
            <a:off x="502921" y="623672"/>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 name="Rectangle 6"/>
          <p:cNvSpPr>
            <a:spLocks noChangeArrowheads="1"/>
          </p:cNvSpPr>
          <p:nvPr/>
        </p:nvSpPr>
        <p:spPr bwMode="auto">
          <a:xfrm>
            <a:off x="3387903" y="590461"/>
            <a:ext cx="235833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2. PPP </a:t>
            </a:r>
            <a:r>
              <a:rPr lang="zh-CN" altLang="en-US" sz="2000" b="1" dirty="0">
                <a:solidFill>
                  <a:schemeClr val="bg1"/>
                </a:solidFill>
                <a:latin typeface="微软雅黑" pitchFamily="34" charset="-122"/>
                <a:ea typeface="微软雅黑" pitchFamily="34" charset="-122"/>
              </a:rPr>
              <a:t>协议的组成</a:t>
            </a:r>
          </a:p>
        </p:txBody>
      </p:sp>
      <p:sp>
        <p:nvSpPr>
          <p:cNvPr id="2" name="灯片编号占位符 1">
            <a:extLst>
              <a:ext uri="{FF2B5EF4-FFF2-40B4-BE49-F238E27FC236}">
                <a16:creationId xmlns:a16="http://schemas.microsoft.com/office/drawing/2014/main" id="{14790F07-969D-477D-A832-E87B58FDDBD1}"/>
              </a:ext>
            </a:extLst>
          </p:cNvPr>
          <p:cNvSpPr>
            <a:spLocks noGrp="1"/>
          </p:cNvSpPr>
          <p:nvPr>
            <p:ph type="sldNum" sz="quarter" idx="12"/>
          </p:nvPr>
        </p:nvSpPr>
        <p:spPr/>
        <p:txBody>
          <a:bodyPr/>
          <a:lstStyle/>
          <a:p>
            <a:fld id="{C485880C-E2C3-4DAB-AE74-D9BE691626AC}" type="slidenum">
              <a:rPr lang="zh-CN" altLang="en-US" smtClean="0"/>
              <a:pPr/>
              <a:t>33</a:t>
            </a:fld>
            <a:endParaRPr lang="zh-CN" altLang="en-US"/>
          </a:p>
        </p:txBody>
      </p:sp>
    </p:spTree>
    <p:extLst>
      <p:ext uri="{BB962C8B-B14F-4D97-AF65-F5344CB8AC3E}">
        <p14:creationId xmlns:p14="http://schemas.microsoft.com/office/powerpoint/2010/main" val="1360052911"/>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AutoShape 5"/>
          <p:cNvSpPr>
            <a:spLocks noChangeArrowheads="1"/>
          </p:cNvSpPr>
          <p:nvPr/>
        </p:nvSpPr>
        <p:spPr bwMode="auto">
          <a:xfrm>
            <a:off x="502921" y="621289"/>
            <a:ext cx="8129015" cy="388721"/>
          </a:xfrm>
          <a:prstGeom prst="roundRect">
            <a:avLst>
              <a:gd name="adj" fmla="val 16667"/>
            </a:avLst>
          </a:prstGeom>
          <a:solidFill>
            <a:srgbClr val="0089FA"/>
          </a:solidFill>
          <a:ln>
            <a:noFill/>
          </a:ln>
          <a:effectLst/>
          <a:extLst/>
        </p:spPr>
        <p:txBody>
          <a:bodyPr wrap="none" anchor="ctr"/>
          <a:lstStyle/>
          <a:p>
            <a:endParaRPr lang="zh-CN" altLang="en-US"/>
          </a:p>
        </p:txBody>
      </p:sp>
      <p:sp>
        <p:nvSpPr>
          <p:cNvPr id="29" name="Rectangle 6"/>
          <p:cNvSpPr>
            <a:spLocks noChangeArrowheads="1"/>
          </p:cNvSpPr>
          <p:nvPr/>
        </p:nvSpPr>
        <p:spPr bwMode="auto">
          <a:xfrm>
            <a:off x="2698733" y="579018"/>
            <a:ext cx="374653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3.2.2   PPP </a:t>
            </a:r>
            <a:r>
              <a:rPr lang="zh-CN" altLang="en-US" sz="2400" b="1" dirty="0">
                <a:solidFill>
                  <a:schemeClr val="bg1"/>
                </a:solidFill>
                <a:latin typeface="微软雅黑" pitchFamily="34" charset="-122"/>
                <a:ea typeface="微软雅黑" pitchFamily="34" charset="-122"/>
              </a:rPr>
              <a:t>协议的帧格式</a:t>
            </a:r>
          </a:p>
        </p:txBody>
      </p:sp>
      <p:sp>
        <p:nvSpPr>
          <p:cNvPr id="5" name="圆角矩形 4"/>
          <p:cNvSpPr/>
          <p:nvPr/>
        </p:nvSpPr>
        <p:spPr>
          <a:xfrm>
            <a:off x="502920" y="1094781"/>
            <a:ext cx="8129015" cy="306323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itchFamily="34" charset="-122"/>
              <a:ea typeface="微软雅黑" pitchFamily="34" charset="-122"/>
            </a:endParaRPr>
          </a:p>
        </p:txBody>
      </p:sp>
      <p:sp>
        <p:nvSpPr>
          <p:cNvPr id="6" name="Rectangle 4"/>
          <p:cNvSpPr>
            <a:spLocks noChangeArrowheads="1"/>
          </p:cNvSpPr>
          <p:nvPr/>
        </p:nvSpPr>
        <p:spPr bwMode="auto">
          <a:xfrm>
            <a:off x="4082903" y="1182083"/>
            <a:ext cx="2399281" cy="355374"/>
          </a:xfrm>
          <a:prstGeom prst="rect">
            <a:avLst/>
          </a:prstGeom>
          <a:solidFill>
            <a:srgbClr val="00FFFF"/>
          </a:solidFill>
          <a:ln w="12700">
            <a:solidFill>
              <a:schemeClr val="tx1"/>
            </a:solidFill>
            <a:miter lim="800000"/>
            <a:headEnd/>
            <a:tailEnd/>
          </a:ln>
          <a:effectLst/>
        </p:spPr>
        <p:txBody>
          <a:bodyPr wrap="none" anchor="ctr"/>
          <a:lstStyle/>
          <a:p>
            <a:pPr algn="ctr"/>
            <a:r>
              <a:rPr kumimoji="1" lang="en-US" altLang="zh-CN" sz="1400" b="1">
                <a:latin typeface="微软雅黑" pitchFamily="34" charset="-122"/>
                <a:ea typeface="微软雅黑" pitchFamily="34" charset="-122"/>
              </a:rPr>
              <a:t>IP </a:t>
            </a:r>
            <a:r>
              <a:rPr kumimoji="1" lang="zh-CN" altLang="en-US" sz="1400" b="1">
                <a:latin typeface="微软雅黑" pitchFamily="34" charset="-122"/>
                <a:ea typeface="微软雅黑" pitchFamily="34" charset="-122"/>
              </a:rPr>
              <a:t>数据报</a:t>
            </a:r>
          </a:p>
        </p:txBody>
      </p:sp>
      <p:sp>
        <p:nvSpPr>
          <p:cNvPr id="7" name="Text Box 9"/>
          <p:cNvSpPr txBox="1">
            <a:spLocks noChangeArrowheads="1"/>
          </p:cNvSpPr>
          <p:nvPr/>
        </p:nvSpPr>
        <p:spPr bwMode="auto">
          <a:xfrm>
            <a:off x="1908309" y="2278526"/>
            <a:ext cx="29527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dirty="0">
                <a:latin typeface="微软雅黑" pitchFamily="34" charset="-122"/>
                <a:ea typeface="微软雅黑" pitchFamily="34" charset="-122"/>
              </a:rPr>
              <a:t>1</a:t>
            </a:r>
          </a:p>
        </p:txBody>
      </p:sp>
      <p:sp>
        <p:nvSpPr>
          <p:cNvPr id="8" name="Text Box 10"/>
          <p:cNvSpPr txBox="1">
            <a:spLocks noChangeArrowheads="1"/>
          </p:cNvSpPr>
          <p:nvPr/>
        </p:nvSpPr>
        <p:spPr bwMode="auto">
          <a:xfrm>
            <a:off x="3485484" y="2278526"/>
            <a:ext cx="29527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dirty="0">
                <a:latin typeface="微软雅黑" pitchFamily="34" charset="-122"/>
                <a:ea typeface="微软雅黑" pitchFamily="34" charset="-122"/>
              </a:rPr>
              <a:t>2</a:t>
            </a:r>
          </a:p>
        </p:txBody>
      </p:sp>
      <p:sp>
        <p:nvSpPr>
          <p:cNvPr id="9" name="Text Box 11"/>
          <p:cNvSpPr txBox="1">
            <a:spLocks noChangeArrowheads="1"/>
          </p:cNvSpPr>
          <p:nvPr/>
        </p:nvSpPr>
        <p:spPr bwMode="auto">
          <a:xfrm>
            <a:off x="2358995" y="2278526"/>
            <a:ext cx="29527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latin typeface="微软雅黑" pitchFamily="34" charset="-122"/>
                <a:ea typeface="微软雅黑" pitchFamily="34" charset="-122"/>
              </a:rPr>
              <a:t>1</a:t>
            </a:r>
          </a:p>
        </p:txBody>
      </p:sp>
      <p:sp>
        <p:nvSpPr>
          <p:cNvPr id="10" name="Text Box 12"/>
          <p:cNvSpPr txBox="1">
            <a:spLocks noChangeArrowheads="1"/>
          </p:cNvSpPr>
          <p:nvPr/>
        </p:nvSpPr>
        <p:spPr bwMode="auto">
          <a:xfrm>
            <a:off x="7530719" y="2278526"/>
            <a:ext cx="29527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latin typeface="微软雅黑" pitchFamily="34" charset="-122"/>
                <a:ea typeface="微软雅黑" pitchFamily="34" charset="-122"/>
              </a:rPr>
              <a:t>1</a:t>
            </a:r>
          </a:p>
        </p:txBody>
      </p:sp>
      <p:sp>
        <p:nvSpPr>
          <p:cNvPr id="11" name="Text Box 13"/>
          <p:cNvSpPr txBox="1">
            <a:spLocks noChangeArrowheads="1"/>
          </p:cNvSpPr>
          <p:nvPr/>
        </p:nvSpPr>
        <p:spPr bwMode="auto">
          <a:xfrm>
            <a:off x="1325690" y="2260238"/>
            <a:ext cx="54373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FF"/>
                </a:solidFill>
                <a:latin typeface="微软雅黑" pitchFamily="34" charset="-122"/>
                <a:ea typeface="微软雅黑" pitchFamily="34" charset="-122"/>
              </a:rPr>
              <a:t>字节</a:t>
            </a:r>
          </a:p>
        </p:txBody>
      </p:sp>
      <p:sp>
        <p:nvSpPr>
          <p:cNvPr id="12" name="Text Box 18"/>
          <p:cNvSpPr txBox="1">
            <a:spLocks noChangeArrowheads="1"/>
          </p:cNvSpPr>
          <p:nvPr/>
        </p:nvSpPr>
        <p:spPr bwMode="auto">
          <a:xfrm>
            <a:off x="2808367" y="2278526"/>
            <a:ext cx="29527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latin typeface="微软雅黑" pitchFamily="34" charset="-122"/>
                <a:ea typeface="微软雅黑" pitchFamily="34" charset="-122"/>
              </a:rPr>
              <a:t>1</a:t>
            </a:r>
          </a:p>
        </p:txBody>
      </p:sp>
      <p:sp>
        <p:nvSpPr>
          <p:cNvPr id="13" name="Text Box 23"/>
          <p:cNvSpPr txBox="1">
            <a:spLocks noChangeArrowheads="1"/>
          </p:cNvSpPr>
          <p:nvPr/>
        </p:nvSpPr>
        <p:spPr bwMode="auto">
          <a:xfrm>
            <a:off x="6781765" y="2278526"/>
            <a:ext cx="29527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latin typeface="微软雅黑" pitchFamily="34" charset="-122"/>
                <a:ea typeface="微软雅黑" pitchFamily="34" charset="-122"/>
              </a:rPr>
              <a:t>2</a:t>
            </a:r>
          </a:p>
        </p:txBody>
      </p:sp>
      <p:sp>
        <p:nvSpPr>
          <p:cNvPr id="14" name="Line 26"/>
          <p:cNvSpPr>
            <a:spLocks noChangeShapeType="1"/>
          </p:cNvSpPr>
          <p:nvPr/>
        </p:nvSpPr>
        <p:spPr bwMode="auto">
          <a:xfrm>
            <a:off x="4082903" y="1172380"/>
            <a:ext cx="14454" cy="705897"/>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5" name="Line 27"/>
          <p:cNvSpPr>
            <a:spLocks noChangeShapeType="1"/>
          </p:cNvSpPr>
          <p:nvPr/>
        </p:nvSpPr>
        <p:spPr bwMode="auto">
          <a:xfrm>
            <a:off x="6482183" y="1172379"/>
            <a:ext cx="0" cy="679213"/>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6" name="Text Box 31"/>
          <p:cNvSpPr txBox="1">
            <a:spLocks noChangeArrowheads="1"/>
          </p:cNvSpPr>
          <p:nvPr/>
        </p:nvSpPr>
        <p:spPr bwMode="auto">
          <a:xfrm>
            <a:off x="4039590" y="2278526"/>
            <a:ext cx="257071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1400" b="1" dirty="0">
                <a:solidFill>
                  <a:srgbClr val="0000FF"/>
                </a:solidFill>
                <a:latin typeface="微软雅黑" pitchFamily="34" charset="-122"/>
                <a:ea typeface="微软雅黑" pitchFamily="34" charset="-122"/>
              </a:rPr>
              <a:t>可变长度，不超过 </a:t>
            </a:r>
            <a:r>
              <a:rPr kumimoji="1" lang="en-US" altLang="zh-CN" sz="1400" b="1" dirty="0">
                <a:solidFill>
                  <a:srgbClr val="0000FF"/>
                </a:solidFill>
                <a:latin typeface="微软雅黑" pitchFamily="34" charset="-122"/>
                <a:ea typeface="微软雅黑" pitchFamily="34" charset="-122"/>
              </a:rPr>
              <a:t>1500 </a:t>
            </a:r>
            <a:r>
              <a:rPr kumimoji="1" lang="zh-CN" altLang="en-US" sz="1400" b="1" dirty="0">
                <a:solidFill>
                  <a:srgbClr val="0000FF"/>
                </a:solidFill>
                <a:latin typeface="微软雅黑" pitchFamily="34" charset="-122"/>
                <a:ea typeface="微软雅黑" pitchFamily="34" charset="-122"/>
              </a:rPr>
              <a:t>字节</a:t>
            </a:r>
          </a:p>
        </p:txBody>
      </p:sp>
      <p:sp>
        <p:nvSpPr>
          <p:cNvPr id="17" name="Line 32"/>
          <p:cNvSpPr>
            <a:spLocks noChangeShapeType="1"/>
          </p:cNvSpPr>
          <p:nvPr/>
        </p:nvSpPr>
        <p:spPr bwMode="auto">
          <a:xfrm>
            <a:off x="1846553" y="2753199"/>
            <a:ext cx="6071783" cy="0"/>
          </a:xfrm>
          <a:prstGeom prst="line">
            <a:avLst/>
          </a:prstGeom>
          <a:noFill/>
          <a:ln w="28575">
            <a:solidFill>
              <a:srgbClr val="0000FF"/>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8" name="Text Box 33"/>
          <p:cNvSpPr txBox="1">
            <a:spLocks noChangeArrowheads="1"/>
          </p:cNvSpPr>
          <p:nvPr/>
        </p:nvSpPr>
        <p:spPr bwMode="auto">
          <a:xfrm>
            <a:off x="4440809" y="2608744"/>
            <a:ext cx="772969" cy="307777"/>
          </a:xfrm>
          <a:prstGeom prst="rect">
            <a:avLst/>
          </a:prstGeom>
          <a:solidFill>
            <a:srgbClr val="C3E3F9"/>
          </a:solidFill>
          <a:ln>
            <a:noFill/>
          </a:ln>
          <a:effectLst/>
          <a:extLst/>
        </p:spPr>
        <p:txBody>
          <a:bodyPr wrap="none">
            <a:spAutoFit/>
          </a:bodyPr>
          <a:lstStyle/>
          <a:p>
            <a:r>
              <a:rPr kumimoji="1" lang="en-US" altLang="zh-CN" sz="1400" b="1" dirty="0">
                <a:solidFill>
                  <a:srgbClr val="0000FF"/>
                </a:solidFill>
                <a:latin typeface="微软雅黑" pitchFamily="34" charset="-122"/>
                <a:ea typeface="微软雅黑" pitchFamily="34" charset="-122"/>
              </a:rPr>
              <a:t>PPP </a:t>
            </a:r>
            <a:r>
              <a:rPr kumimoji="1" lang="zh-CN" altLang="en-US" sz="1400" b="1" dirty="0">
                <a:solidFill>
                  <a:srgbClr val="0000FF"/>
                </a:solidFill>
                <a:latin typeface="微软雅黑" pitchFamily="34" charset="-122"/>
                <a:ea typeface="微软雅黑" pitchFamily="34" charset="-122"/>
              </a:rPr>
              <a:t>帧</a:t>
            </a:r>
          </a:p>
        </p:txBody>
      </p:sp>
      <p:sp>
        <p:nvSpPr>
          <p:cNvPr id="19" name="Text Box 39"/>
          <p:cNvSpPr txBox="1">
            <a:spLocks noChangeArrowheads="1"/>
          </p:cNvSpPr>
          <p:nvPr/>
        </p:nvSpPr>
        <p:spPr bwMode="auto">
          <a:xfrm>
            <a:off x="1118300" y="1418225"/>
            <a:ext cx="7232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FF"/>
                </a:solidFill>
                <a:latin typeface="微软雅黑" pitchFamily="34" charset="-122"/>
                <a:ea typeface="微软雅黑" pitchFamily="34" charset="-122"/>
              </a:rPr>
              <a:t>先发送</a:t>
            </a:r>
          </a:p>
        </p:txBody>
      </p:sp>
      <p:sp>
        <p:nvSpPr>
          <p:cNvPr id="20" name="Rectangle 5"/>
          <p:cNvSpPr>
            <a:spLocks noChangeArrowheads="1"/>
          </p:cNvSpPr>
          <p:nvPr/>
        </p:nvSpPr>
        <p:spPr bwMode="auto">
          <a:xfrm>
            <a:off x="1833413" y="1820058"/>
            <a:ext cx="6071783" cy="432998"/>
          </a:xfrm>
          <a:prstGeom prst="rect">
            <a:avLst/>
          </a:prstGeom>
          <a:solidFill>
            <a:srgbClr val="00FF99"/>
          </a:solidFill>
          <a:ln w="12700">
            <a:solidFill>
              <a:schemeClr val="tx1"/>
            </a:solidFill>
            <a:miter lim="800000"/>
            <a:headEnd/>
            <a:tailEnd/>
          </a:ln>
          <a:effectLst/>
        </p:spPr>
        <p:txBody>
          <a:bodyPr wrap="none" anchor="ctr"/>
          <a:lstStyle/>
          <a:p>
            <a:pPr algn="ctr"/>
            <a:endParaRPr kumimoji="1" lang="zh-CN" altLang="zh-CN" sz="1200" b="1">
              <a:solidFill>
                <a:schemeClr val="bg1"/>
              </a:solidFill>
              <a:latin typeface="微软雅黑" pitchFamily="34" charset="-122"/>
              <a:ea typeface="微软雅黑" pitchFamily="34" charset="-122"/>
            </a:endParaRPr>
          </a:p>
        </p:txBody>
      </p:sp>
      <p:sp>
        <p:nvSpPr>
          <p:cNvPr id="21" name="Line 6"/>
          <p:cNvSpPr>
            <a:spLocks noChangeShapeType="1"/>
          </p:cNvSpPr>
          <p:nvPr/>
        </p:nvSpPr>
        <p:spPr bwMode="auto">
          <a:xfrm>
            <a:off x="2284100" y="1820058"/>
            <a:ext cx="0" cy="43299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2" name="Line 7"/>
          <p:cNvSpPr>
            <a:spLocks noChangeShapeType="1"/>
          </p:cNvSpPr>
          <p:nvPr/>
        </p:nvSpPr>
        <p:spPr bwMode="auto">
          <a:xfrm>
            <a:off x="7380928" y="1828548"/>
            <a:ext cx="0" cy="42450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3" name="Text Box 8"/>
          <p:cNvSpPr txBox="1">
            <a:spLocks noChangeArrowheads="1"/>
          </p:cNvSpPr>
          <p:nvPr/>
        </p:nvSpPr>
        <p:spPr bwMode="auto">
          <a:xfrm>
            <a:off x="1830785" y="1975307"/>
            <a:ext cx="397866" cy="307777"/>
          </a:xfrm>
          <a:prstGeom prst="rect">
            <a:avLst/>
          </a:prstGeom>
          <a:noFill/>
          <a:ln>
            <a:noFill/>
          </a:ln>
          <a:effectLst/>
          <a:extLst/>
        </p:spPr>
        <p:txBody>
          <a:bodyPr wrap="none">
            <a:spAutoFit/>
          </a:bodyPr>
          <a:lstStyle/>
          <a:p>
            <a:r>
              <a:rPr kumimoji="1" lang="en-US" altLang="zh-CN" sz="1400" b="1" dirty="0">
                <a:solidFill>
                  <a:srgbClr val="0000CC"/>
                </a:solidFill>
                <a:latin typeface="微软雅黑" pitchFamily="34" charset="-122"/>
                <a:ea typeface="微软雅黑" pitchFamily="34" charset="-122"/>
              </a:rPr>
              <a:t>7E</a:t>
            </a:r>
          </a:p>
        </p:txBody>
      </p:sp>
      <p:sp>
        <p:nvSpPr>
          <p:cNvPr id="24" name="Line 14"/>
          <p:cNvSpPr>
            <a:spLocks noChangeShapeType="1"/>
          </p:cNvSpPr>
          <p:nvPr/>
        </p:nvSpPr>
        <p:spPr bwMode="auto">
          <a:xfrm>
            <a:off x="2733472" y="1828548"/>
            <a:ext cx="0" cy="42450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5" name="Line 15"/>
          <p:cNvSpPr>
            <a:spLocks noChangeShapeType="1"/>
          </p:cNvSpPr>
          <p:nvPr/>
        </p:nvSpPr>
        <p:spPr bwMode="auto">
          <a:xfrm>
            <a:off x="3182845" y="1820058"/>
            <a:ext cx="0" cy="43299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6" name="Text Box 16"/>
          <p:cNvSpPr txBox="1">
            <a:spLocks noChangeArrowheads="1"/>
          </p:cNvSpPr>
          <p:nvPr/>
        </p:nvSpPr>
        <p:spPr bwMode="auto">
          <a:xfrm>
            <a:off x="2280158" y="1975307"/>
            <a:ext cx="386644" cy="307777"/>
          </a:xfrm>
          <a:prstGeom prst="rect">
            <a:avLst/>
          </a:prstGeom>
          <a:noFill/>
          <a:ln>
            <a:noFill/>
          </a:ln>
          <a:effectLst/>
          <a:extLst/>
        </p:spPr>
        <p:txBody>
          <a:bodyPr wrap="none">
            <a:spAutoFit/>
          </a:bodyPr>
          <a:lstStyle/>
          <a:p>
            <a:r>
              <a:rPr kumimoji="1" lang="en-US" altLang="zh-CN" sz="1400" b="1">
                <a:solidFill>
                  <a:srgbClr val="0000CC"/>
                </a:solidFill>
                <a:latin typeface="微软雅黑" pitchFamily="34" charset="-122"/>
                <a:ea typeface="微软雅黑" pitchFamily="34" charset="-122"/>
              </a:rPr>
              <a:t>FF</a:t>
            </a:r>
          </a:p>
        </p:txBody>
      </p:sp>
      <p:sp>
        <p:nvSpPr>
          <p:cNvPr id="27" name="Text Box 17"/>
          <p:cNvSpPr txBox="1">
            <a:spLocks noChangeArrowheads="1"/>
          </p:cNvSpPr>
          <p:nvPr/>
        </p:nvSpPr>
        <p:spPr bwMode="auto">
          <a:xfrm>
            <a:off x="2760850" y="1975307"/>
            <a:ext cx="405880" cy="307777"/>
          </a:xfrm>
          <a:prstGeom prst="rect">
            <a:avLst/>
          </a:prstGeom>
          <a:noFill/>
          <a:ln>
            <a:noFill/>
          </a:ln>
          <a:effectLst/>
          <a:extLst/>
        </p:spPr>
        <p:txBody>
          <a:bodyPr wrap="none">
            <a:spAutoFit/>
          </a:bodyPr>
          <a:lstStyle/>
          <a:p>
            <a:r>
              <a:rPr kumimoji="1" lang="en-US" altLang="zh-CN" sz="1400" b="1" dirty="0">
                <a:solidFill>
                  <a:srgbClr val="0000CC"/>
                </a:solidFill>
                <a:latin typeface="微软雅黑" pitchFamily="34" charset="-122"/>
                <a:ea typeface="微软雅黑" pitchFamily="34" charset="-122"/>
              </a:rPr>
              <a:t>03</a:t>
            </a:r>
          </a:p>
        </p:txBody>
      </p:sp>
      <p:sp>
        <p:nvSpPr>
          <p:cNvPr id="31" name="Text Box 19"/>
          <p:cNvSpPr txBox="1">
            <a:spLocks noChangeArrowheads="1"/>
          </p:cNvSpPr>
          <p:nvPr/>
        </p:nvSpPr>
        <p:spPr bwMode="auto">
          <a:xfrm>
            <a:off x="1893856" y="1794587"/>
            <a:ext cx="285656" cy="307777"/>
          </a:xfrm>
          <a:prstGeom prst="rect">
            <a:avLst/>
          </a:prstGeom>
          <a:noFill/>
          <a:ln>
            <a:noFill/>
          </a:ln>
          <a:effectLst/>
          <a:extLst/>
        </p:spPr>
        <p:txBody>
          <a:bodyPr wrap="none">
            <a:spAutoFit/>
          </a:bodyPr>
          <a:lstStyle/>
          <a:p>
            <a:r>
              <a:rPr kumimoji="1" lang="en-US" altLang="zh-CN" sz="1400" b="1">
                <a:solidFill>
                  <a:srgbClr val="0000CC"/>
                </a:solidFill>
                <a:latin typeface="微软雅黑" pitchFamily="34" charset="-122"/>
                <a:ea typeface="微软雅黑" pitchFamily="34" charset="-122"/>
              </a:rPr>
              <a:t>F</a:t>
            </a:r>
          </a:p>
        </p:txBody>
      </p:sp>
      <p:sp>
        <p:nvSpPr>
          <p:cNvPr id="32" name="Text Box 20"/>
          <p:cNvSpPr txBox="1">
            <a:spLocks noChangeArrowheads="1"/>
          </p:cNvSpPr>
          <p:nvPr/>
        </p:nvSpPr>
        <p:spPr bwMode="auto">
          <a:xfrm>
            <a:off x="2314321" y="1793375"/>
            <a:ext cx="319318" cy="307777"/>
          </a:xfrm>
          <a:prstGeom prst="rect">
            <a:avLst/>
          </a:prstGeom>
          <a:noFill/>
          <a:ln>
            <a:noFill/>
          </a:ln>
          <a:effectLst/>
          <a:extLst/>
        </p:spPr>
        <p:txBody>
          <a:bodyPr wrap="none">
            <a:spAutoFit/>
          </a:bodyPr>
          <a:lstStyle/>
          <a:p>
            <a:r>
              <a:rPr kumimoji="1" lang="en-US" altLang="zh-CN" sz="1400" b="1">
                <a:solidFill>
                  <a:srgbClr val="0000CC"/>
                </a:solidFill>
                <a:latin typeface="微软雅黑" pitchFamily="34" charset="-122"/>
                <a:ea typeface="微软雅黑" pitchFamily="34" charset="-122"/>
              </a:rPr>
              <a:t>A</a:t>
            </a:r>
          </a:p>
        </p:txBody>
      </p:sp>
      <p:sp>
        <p:nvSpPr>
          <p:cNvPr id="33" name="Text Box 21"/>
          <p:cNvSpPr txBox="1">
            <a:spLocks noChangeArrowheads="1"/>
          </p:cNvSpPr>
          <p:nvPr/>
        </p:nvSpPr>
        <p:spPr bwMode="auto">
          <a:xfrm>
            <a:off x="2800108" y="1794587"/>
            <a:ext cx="304892" cy="307777"/>
          </a:xfrm>
          <a:prstGeom prst="rect">
            <a:avLst/>
          </a:prstGeom>
          <a:noFill/>
          <a:ln>
            <a:noFill/>
          </a:ln>
          <a:effectLst/>
          <a:extLst/>
        </p:spPr>
        <p:txBody>
          <a:bodyPr wrap="none">
            <a:spAutoFit/>
          </a:bodyPr>
          <a:lstStyle/>
          <a:p>
            <a:r>
              <a:rPr kumimoji="1" lang="en-US" altLang="zh-CN" sz="1400" b="1" dirty="0">
                <a:solidFill>
                  <a:srgbClr val="0000CC"/>
                </a:solidFill>
                <a:latin typeface="微软雅黑" pitchFamily="34" charset="-122"/>
                <a:ea typeface="微软雅黑" pitchFamily="34" charset="-122"/>
              </a:rPr>
              <a:t>C</a:t>
            </a:r>
          </a:p>
        </p:txBody>
      </p:sp>
      <p:sp>
        <p:nvSpPr>
          <p:cNvPr id="34" name="Text Box 22"/>
          <p:cNvSpPr txBox="1">
            <a:spLocks noChangeArrowheads="1"/>
          </p:cNvSpPr>
          <p:nvPr/>
        </p:nvSpPr>
        <p:spPr bwMode="auto">
          <a:xfrm>
            <a:off x="6709325" y="1898921"/>
            <a:ext cx="513282" cy="307777"/>
          </a:xfrm>
          <a:prstGeom prst="rect">
            <a:avLst/>
          </a:prstGeom>
          <a:noFill/>
          <a:ln>
            <a:noFill/>
          </a:ln>
          <a:effectLst/>
          <a:extLst/>
        </p:spPr>
        <p:txBody>
          <a:bodyPr wrap="none">
            <a:spAutoFit/>
          </a:bodyPr>
          <a:lstStyle/>
          <a:p>
            <a:r>
              <a:rPr kumimoji="1" lang="en-US" altLang="zh-CN" sz="1400" b="1" dirty="0">
                <a:solidFill>
                  <a:srgbClr val="0000CC"/>
                </a:solidFill>
                <a:latin typeface="微软雅黑" pitchFamily="34" charset="-122"/>
                <a:ea typeface="微软雅黑" pitchFamily="34" charset="-122"/>
              </a:rPr>
              <a:t>FCS</a:t>
            </a:r>
          </a:p>
        </p:txBody>
      </p:sp>
      <p:sp>
        <p:nvSpPr>
          <p:cNvPr id="35" name="Text Box 24"/>
          <p:cNvSpPr txBox="1">
            <a:spLocks noChangeArrowheads="1"/>
          </p:cNvSpPr>
          <p:nvPr/>
        </p:nvSpPr>
        <p:spPr bwMode="auto">
          <a:xfrm>
            <a:off x="7478161" y="1792067"/>
            <a:ext cx="285656" cy="307777"/>
          </a:xfrm>
          <a:prstGeom prst="rect">
            <a:avLst/>
          </a:prstGeom>
          <a:noFill/>
          <a:ln>
            <a:noFill/>
          </a:ln>
          <a:effectLst/>
          <a:extLst/>
        </p:spPr>
        <p:txBody>
          <a:bodyPr wrap="none">
            <a:spAutoFit/>
          </a:bodyPr>
          <a:lstStyle/>
          <a:p>
            <a:r>
              <a:rPr kumimoji="1" lang="en-US" altLang="zh-CN" sz="1400" b="1" dirty="0">
                <a:solidFill>
                  <a:srgbClr val="0000CC"/>
                </a:solidFill>
                <a:latin typeface="微软雅黑" pitchFamily="34" charset="-122"/>
                <a:ea typeface="微软雅黑" pitchFamily="34" charset="-122"/>
              </a:rPr>
              <a:t>F</a:t>
            </a:r>
          </a:p>
        </p:txBody>
      </p:sp>
      <p:sp>
        <p:nvSpPr>
          <p:cNvPr id="36" name="Text Box 25"/>
          <p:cNvSpPr txBox="1">
            <a:spLocks noChangeArrowheads="1"/>
          </p:cNvSpPr>
          <p:nvPr/>
        </p:nvSpPr>
        <p:spPr bwMode="auto">
          <a:xfrm>
            <a:off x="7428231" y="1975307"/>
            <a:ext cx="397866" cy="307777"/>
          </a:xfrm>
          <a:prstGeom prst="rect">
            <a:avLst/>
          </a:prstGeom>
          <a:noFill/>
          <a:ln>
            <a:noFill/>
          </a:ln>
          <a:effectLst/>
          <a:extLst/>
        </p:spPr>
        <p:txBody>
          <a:bodyPr wrap="none">
            <a:spAutoFit/>
          </a:bodyPr>
          <a:lstStyle/>
          <a:p>
            <a:r>
              <a:rPr kumimoji="1" lang="en-US" altLang="zh-CN" sz="1400" b="1">
                <a:solidFill>
                  <a:srgbClr val="0000CC"/>
                </a:solidFill>
                <a:latin typeface="微软雅黑" pitchFamily="34" charset="-122"/>
                <a:ea typeface="微软雅黑" pitchFamily="34" charset="-122"/>
              </a:rPr>
              <a:t>7E</a:t>
            </a:r>
          </a:p>
        </p:txBody>
      </p:sp>
      <p:sp>
        <p:nvSpPr>
          <p:cNvPr id="37" name="Rectangle 28"/>
          <p:cNvSpPr>
            <a:spLocks noChangeArrowheads="1"/>
          </p:cNvSpPr>
          <p:nvPr/>
        </p:nvSpPr>
        <p:spPr bwMode="auto">
          <a:xfrm>
            <a:off x="4082903" y="1840677"/>
            <a:ext cx="2399281" cy="396612"/>
          </a:xfrm>
          <a:prstGeom prst="rect">
            <a:avLst/>
          </a:prstGeom>
          <a:solidFill>
            <a:srgbClr val="00FFFF"/>
          </a:solidFill>
          <a:ln w="12700">
            <a:solidFill>
              <a:schemeClr val="tx1"/>
            </a:solidFill>
            <a:miter lim="800000"/>
            <a:headEnd/>
            <a:tailEnd/>
          </a:ln>
          <a:effectLst/>
          <a:extLst/>
        </p:spPr>
        <p:txBody>
          <a:bodyPr wrap="none" anchor="ctr"/>
          <a:lstStyle/>
          <a:p>
            <a:pPr algn="ctr"/>
            <a:endParaRPr kumimoji="1" lang="zh-CN" altLang="en-US" sz="1400" b="1">
              <a:solidFill>
                <a:srgbClr val="000099"/>
              </a:solidFill>
              <a:latin typeface="微软雅黑" pitchFamily="34" charset="-122"/>
              <a:ea typeface="微软雅黑" pitchFamily="34" charset="-122"/>
            </a:endParaRPr>
          </a:p>
        </p:txBody>
      </p:sp>
      <p:sp>
        <p:nvSpPr>
          <p:cNvPr id="38" name="Text Box 29"/>
          <p:cNvSpPr txBox="1">
            <a:spLocks noChangeArrowheads="1"/>
          </p:cNvSpPr>
          <p:nvPr/>
        </p:nvSpPr>
        <p:spPr bwMode="auto">
          <a:xfrm>
            <a:off x="3366626" y="1923368"/>
            <a:ext cx="543739" cy="307777"/>
          </a:xfrm>
          <a:prstGeom prst="rect">
            <a:avLst/>
          </a:prstGeom>
          <a:noFill/>
          <a:ln>
            <a:noFill/>
          </a:ln>
          <a:effectLst/>
          <a:extLst/>
        </p:spPr>
        <p:txBody>
          <a:bodyPr wrap="none">
            <a:spAutoFit/>
          </a:bodyPr>
          <a:lstStyle/>
          <a:p>
            <a:r>
              <a:rPr kumimoji="1" lang="zh-CN" altLang="en-US" sz="1400" b="1" dirty="0">
                <a:solidFill>
                  <a:srgbClr val="0000CC"/>
                </a:solidFill>
                <a:latin typeface="微软雅黑" pitchFamily="34" charset="-122"/>
                <a:ea typeface="微软雅黑" pitchFamily="34" charset="-122"/>
              </a:rPr>
              <a:t>协议</a:t>
            </a:r>
          </a:p>
        </p:txBody>
      </p:sp>
      <p:sp>
        <p:nvSpPr>
          <p:cNvPr id="39" name="Text Box 30"/>
          <p:cNvSpPr txBox="1">
            <a:spLocks noChangeArrowheads="1"/>
          </p:cNvSpPr>
          <p:nvPr/>
        </p:nvSpPr>
        <p:spPr bwMode="auto">
          <a:xfrm>
            <a:off x="4498480" y="1889777"/>
            <a:ext cx="153760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latin typeface="微软雅黑" pitchFamily="34" charset="-122"/>
                <a:ea typeface="微软雅黑" pitchFamily="34" charset="-122"/>
              </a:rPr>
              <a:t>信    息    部    分</a:t>
            </a:r>
          </a:p>
        </p:txBody>
      </p:sp>
      <p:sp>
        <p:nvSpPr>
          <p:cNvPr id="40" name="AutoShape 34"/>
          <p:cNvSpPr>
            <a:spLocks/>
          </p:cNvSpPr>
          <p:nvPr/>
        </p:nvSpPr>
        <p:spPr bwMode="auto">
          <a:xfrm rot="5400000">
            <a:off x="2890843" y="627998"/>
            <a:ext cx="134630" cy="2249489"/>
          </a:xfrm>
          <a:prstGeom prst="leftBrace">
            <a:avLst>
              <a:gd name="adj1" fmla="val 128528"/>
              <a:gd name="adj2" fmla="val 50069"/>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41" name="AutoShape 35"/>
          <p:cNvSpPr>
            <a:spLocks/>
          </p:cNvSpPr>
          <p:nvPr/>
        </p:nvSpPr>
        <p:spPr bwMode="auto">
          <a:xfrm rot="5400000">
            <a:off x="7131833" y="1046695"/>
            <a:ext cx="123714" cy="1423013"/>
          </a:xfrm>
          <a:prstGeom prst="leftBrace">
            <a:avLst>
              <a:gd name="adj1" fmla="val 88480"/>
              <a:gd name="adj2" fmla="val 50000"/>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42" name="Text Box 36"/>
          <p:cNvSpPr txBox="1">
            <a:spLocks noChangeArrowheads="1"/>
          </p:cNvSpPr>
          <p:nvPr/>
        </p:nvSpPr>
        <p:spPr bwMode="auto">
          <a:xfrm>
            <a:off x="2687942" y="1392441"/>
            <a:ext cx="54373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FF"/>
                </a:solidFill>
                <a:latin typeface="微软雅黑" pitchFamily="34" charset="-122"/>
                <a:ea typeface="微软雅黑" pitchFamily="34" charset="-122"/>
              </a:rPr>
              <a:t>首部</a:t>
            </a:r>
          </a:p>
        </p:txBody>
      </p:sp>
      <p:sp>
        <p:nvSpPr>
          <p:cNvPr id="43" name="Text Box 37"/>
          <p:cNvSpPr txBox="1">
            <a:spLocks noChangeArrowheads="1"/>
          </p:cNvSpPr>
          <p:nvPr/>
        </p:nvSpPr>
        <p:spPr bwMode="auto">
          <a:xfrm>
            <a:off x="6929387" y="1392441"/>
            <a:ext cx="54373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FF"/>
                </a:solidFill>
                <a:latin typeface="微软雅黑" pitchFamily="34" charset="-122"/>
                <a:ea typeface="微软雅黑" pitchFamily="34" charset="-122"/>
              </a:rPr>
              <a:t>尾部</a:t>
            </a:r>
          </a:p>
        </p:txBody>
      </p:sp>
      <p:sp>
        <p:nvSpPr>
          <p:cNvPr id="44" name="Line 38"/>
          <p:cNvSpPr>
            <a:spLocks noChangeShapeType="1"/>
          </p:cNvSpPr>
          <p:nvPr/>
        </p:nvSpPr>
        <p:spPr bwMode="auto">
          <a:xfrm>
            <a:off x="1833413" y="1385847"/>
            <a:ext cx="0" cy="371142"/>
          </a:xfrm>
          <a:prstGeom prst="line">
            <a:avLst/>
          </a:prstGeom>
          <a:noFill/>
          <a:ln w="28575">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45" name="Line 40"/>
          <p:cNvSpPr>
            <a:spLocks noChangeShapeType="1"/>
          </p:cNvSpPr>
          <p:nvPr/>
        </p:nvSpPr>
        <p:spPr bwMode="auto">
          <a:xfrm>
            <a:off x="6482183" y="1798226"/>
            <a:ext cx="0" cy="45483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46" name="Line 41"/>
          <p:cNvSpPr>
            <a:spLocks noChangeShapeType="1"/>
          </p:cNvSpPr>
          <p:nvPr/>
        </p:nvSpPr>
        <p:spPr bwMode="auto">
          <a:xfrm>
            <a:off x="4082903" y="1828548"/>
            <a:ext cx="0" cy="42450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47" name="AutoShape 42"/>
          <p:cNvSpPr>
            <a:spLocks noChangeArrowheads="1"/>
          </p:cNvSpPr>
          <p:nvPr/>
        </p:nvSpPr>
        <p:spPr bwMode="auto">
          <a:xfrm>
            <a:off x="5132752" y="1490155"/>
            <a:ext cx="224686" cy="432998"/>
          </a:xfrm>
          <a:prstGeom prst="downArrow">
            <a:avLst>
              <a:gd name="adj1" fmla="val 50000"/>
              <a:gd name="adj2" fmla="val 78290"/>
            </a:avLst>
          </a:prstGeom>
          <a:solidFill>
            <a:srgbClr val="FFFF00"/>
          </a:solidFill>
          <a:ln w="19050">
            <a:solidFill>
              <a:schemeClr val="tx1"/>
            </a:solidFill>
            <a:miter lim="800000"/>
            <a:headEnd/>
            <a:tailEnd/>
          </a:ln>
          <a:effectLst/>
          <a:extLst/>
        </p:spPr>
        <p:txBody>
          <a:bodyPr vert="eaVert" wrap="none" anchor="ctr"/>
          <a:lstStyle/>
          <a:p>
            <a:endParaRPr lang="zh-CN" altLang="en-US" sz="1400" b="1">
              <a:solidFill>
                <a:srgbClr val="000099"/>
              </a:solidFill>
              <a:latin typeface="微软雅黑" pitchFamily="34" charset="-122"/>
              <a:ea typeface="微软雅黑" pitchFamily="34" charset="-122"/>
            </a:endParaRPr>
          </a:p>
        </p:txBody>
      </p:sp>
      <p:sp>
        <p:nvSpPr>
          <p:cNvPr id="48" name="矩形 47"/>
          <p:cNvSpPr/>
          <p:nvPr/>
        </p:nvSpPr>
        <p:spPr>
          <a:xfrm>
            <a:off x="1342777" y="2964980"/>
            <a:ext cx="4501219" cy="1169551"/>
          </a:xfrm>
          <a:prstGeom prst="rect">
            <a:avLst/>
          </a:prstGeom>
        </p:spPr>
        <p:txBody>
          <a:bodyPr wrap="square">
            <a:spAutoFit/>
          </a:bodyPr>
          <a:lstStyle/>
          <a:p>
            <a:pPr>
              <a:spcBef>
                <a:spcPts val="0"/>
              </a:spcBef>
            </a:pPr>
            <a:r>
              <a:rPr lang="en-US" altLang="zh-CN" sz="1400" b="1" dirty="0">
                <a:latin typeface="微软雅黑" pitchFamily="34" charset="-122"/>
                <a:ea typeface="微软雅黑" pitchFamily="34" charset="-122"/>
              </a:rPr>
              <a:t>PPP </a:t>
            </a:r>
            <a:r>
              <a:rPr lang="zh-CN" altLang="en-US" sz="1400" b="1" dirty="0">
                <a:latin typeface="微软雅黑" pitchFamily="34" charset="-122"/>
                <a:ea typeface="微软雅黑" pitchFamily="34" charset="-122"/>
              </a:rPr>
              <a:t>有一个 </a:t>
            </a:r>
            <a:r>
              <a:rPr lang="en-US" altLang="zh-CN" sz="1400" b="1" dirty="0">
                <a:latin typeface="微软雅黑" pitchFamily="34" charset="-122"/>
                <a:ea typeface="微软雅黑" pitchFamily="34" charset="-122"/>
              </a:rPr>
              <a:t>2 </a:t>
            </a:r>
            <a:r>
              <a:rPr lang="zh-CN" altLang="en-US" sz="1400" b="1" dirty="0">
                <a:latin typeface="微软雅黑" pitchFamily="34" charset="-122"/>
                <a:ea typeface="微软雅黑" pitchFamily="34" charset="-122"/>
              </a:rPr>
              <a:t>个字节的协议字段。其值</a:t>
            </a:r>
          </a:p>
          <a:p>
            <a:pPr marL="360363" indent="-360363">
              <a:spcBef>
                <a:spcPts val="0"/>
              </a:spcBef>
              <a:buClr>
                <a:srgbClr val="0070C0"/>
              </a:buClr>
              <a:buSzPct val="80000"/>
              <a:buFont typeface="Wingdings" pitchFamily="2" charset="2"/>
              <a:buChar char="l"/>
            </a:pPr>
            <a:r>
              <a:rPr lang="zh-CN" altLang="en-US" sz="1400" b="1" dirty="0">
                <a:latin typeface="微软雅黑" pitchFamily="34" charset="-122"/>
                <a:ea typeface="微软雅黑" pitchFamily="34" charset="-122"/>
              </a:rPr>
              <a:t>若为 </a:t>
            </a:r>
            <a:r>
              <a:rPr lang="en-US" altLang="zh-CN" sz="1400" b="1" dirty="0">
                <a:latin typeface="微软雅黑" pitchFamily="34" charset="-122"/>
                <a:ea typeface="微软雅黑" pitchFamily="34" charset="-122"/>
              </a:rPr>
              <a:t>0x0021</a:t>
            </a:r>
            <a:r>
              <a:rPr lang="zh-CN" altLang="en-US" sz="1400" b="1" dirty="0">
                <a:latin typeface="微软雅黑" pitchFamily="34" charset="-122"/>
                <a:ea typeface="微软雅黑" pitchFamily="34" charset="-122"/>
              </a:rPr>
              <a:t>，则信息字段就是 </a:t>
            </a:r>
            <a:r>
              <a:rPr lang="en-US" altLang="zh-CN" sz="1400" b="1" dirty="0">
                <a:latin typeface="微软雅黑" pitchFamily="34" charset="-122"/>
                <a:ea typeface="微软雅黑" pitchFamily="34" charset="-122"/>
              </a:rPr>
              <a:t>IP </a:t>
            </a:r>
            <a:r>
              <a:rPr lang="zh-CN" altLang="en-US" sz="1400" b="1" dirty="0">
                <a:latin typeface="微软雅黑" pitchFamily="34" charset="-122"/>
                <a:ea typeface="微软雅黑" pitchFamily="34" charset="-122"/>
              </a:rPr>
              <a:t>数据报。</a:t>
            </a:r>
            <a:endParaRPr lang="en-US" altLang="zh-CN" sz="1400" b="1" dirty="0">
              <a:latin typeface="微软雅黑" pitchFamily="34" charset="-122"/>
              <a:ea typeface="微软雅黑" pitchFamily="34" charset="-122"/>
            </a:endParaRPr>
          </a:p>
          <a:p>
            <a:pPr marL="360363" indent="-360363">
              <a:spcBef>
                <a:spcPts val="0"/>
              </a:spcBef>
              <a:buClr>
                <a:srgbClr val="0070C0"/>
              </a:buClr>
              <a:buSzPct val="80000"/>
              <a:buFont typeface="Wingdings" pitchFamily="2" charset="2"/>
              <a:buChar char="l"/>
            </a:pPr>
            <a:r>
              <a:rPr lang="zh-CN" altLang="en-US" sz="1400" b="1" dirty="0">
                <a:latin typeface="微软雅黑" pitchFamily="34" charset="-122"/>
                <a:ea typeface="微软雅黑" pitchFamily="34" charset="-122"/>
              </a:rPr>
              <a:t>若为 </a:t>
            </a:r>
            <a:r>
              <a:rPr lang="en-US" altLang="zh-CN" sz="1400" b="1" dirty="0">
                <a:latin typeface="微软雅黑" pitchFamily="34" charset="-122"/>
                <a:ea typeface="微软雅黑" pitchFamily="34" charset="-122"/>
              </a:rPr>
              <a:t>0x8021</a:t>
            </a:r>
            <a:r>
              <a:rPr lang="zh-CN" altLang="en-US" sz="1400" b="1" dirty="0">
                <a:latin typeface="微软雅黑" pitchFamily="34" charset="-122"/>
                <a:ea typeface="微软雅黑" pitchFamily="34" charset="-122"/>
              </a:rPr>
              <a:t>，则信息字段是网络控制数据。</a:t>
            </a:r>
          </a:p>
          <a:p>
            <a:pPr marL="360363" indent="-360363">
              <a:spcBef>
                <a:spcPts val="0"/>
              </a:spcBef>
              <a:buClr>
                <a:srgbClr val="0070C0"/>
              </a:buClr>
              <a:buSzPct val="80000"/>
              <a:buFont typeface="Wingdings" pitchFamily="2" charset="2"/>
              <a:buChar char="l"/>
            </a:pPr>
            <a:r>
              <a:rPr lang="zh-CN" altLang="en-US" sz="1400" b="1" dirty="0">
                <a:latin typeface="微软雅黑" pitchFamily="34" charset="-122"/>
                <a:ea typeface="微软雅黑" pitchFamily="34" charset="-122"/>
              </a:rPr>
              <a:t>若为 </a:t>
            </a:r>
            <a:r>
              <a:rPr lang="en-US" altLang="zh-CN" sz="1400" b="1" dirty="0">
                <a:latin typeface="微软雅黑" pitchFamily="34" charset="-122"/>
                <a:ea typeface="微软雅黑" pitchFamily="34" charset="-122"/>
              </a:rPr>
              <a:t>0xC021</a:t>
            </a:r>
            <a:r>
              <a:rPr lang="zh-CN" altLang="en-US" sz="1400" b="1" dirty="0">
                <a:latin typeface="微软雅黑" pitchFamily="34" charset="-122"/>
                <a:ea typeface="微软雅黑" pitchFamily="34" charset="-122"/>
              </a:rPr>
              <a:t>，则信息字段是 </a:t>
            </a:r>
            <a:r>
              <a:rPr lang="en-US" altLang="zh-CN" sz="1400" b="1" dirty="0">
                <a:latin typeface="微软雅黑" pitchFamily="34" charset="-122"/>
                <a:ea typeface="微软雅黑" pitchFamily="34" charset="-122"/>
              </a:rPr>
              <a:t>PPP </a:t>
            </a:r>
            <a:r>
              <a:rPr lang="zh-CN" altLang="en-US" sz="1400" b="1" dirty="0">
                <a:latin typeface="微软雅黑" pitchFamily="34" charset="-122"/>
                <a:ea typeface="微软雅黑" pitchFamily="34" charset="-122"/>
              </a:rPr>
              <a:t>链路控制数据。</a:t>
            </a:r>
          </a:p>
          <a:p>
            <a:pPr marL="360363" indent="-360363">
              <a:spcBef>
                <a:spcPts val="0"/>
              </a:spcBef>
              <a:buClr>
                <a:srgbClr val="0070C0"/>
              </a:buClr>
              <a:buSzPct val="80000"/>
              <a:buFont typeface="Wingdings" pitchFamily="2" charset="2"/>
              <a:buChar char="l"/>
            </a:pPr>
            <a:r>
              <a:rPr lang="zh-CN" altLang="en-US" sz="1400" b="1" dirty="0">
                <a:latin typeface="微软雅黑" pitchFamily="34" charset="-122"/>
                <a:ea typeface="微软雅黑" pitchFamily="34" charset="-122"/>
              </a:rPr>
              <a:t>若为 </a:t>
            </a:r>
            <a:r>
              <a:rPr lang="en-US" altLang="zh-CN" sz="1400" b="1" dirty="0">
                <a:latin typeface="微软雅黑" pitchFamily="34" charset="-122"/>
                <a:ea typeface="微软雅黑" pitchFamily="34" charset="-122"/>
              </a:rPr>
              <a:t>0xC023</a:t>
            </a:r>
            <a:r>
              <a:rPr lang="zh-CN" altLang="en-US" sz="1400" b="1" dirty="0">
                <a:latin typeface="微软雅黑" pitchFamily="34" charset="-122"/>
                <a:ea typeface="微软雅黑" pitchFamily="34" charset="-122"/>
              </a:rPr>
              <a:t>，则信息字段是鉴别数据。</a:t>
            </a:r>
            <a:endParaRPr lang="en-US" altLang="zh-CN" sz="1400" b="1" dirty="0">
              <a:latin typeface="微软雅黑" pitchFamily="34" charset="-122"/>
              <a:ea typeface="微软雅黑" pitchFamily="34" charset="-122"/>
            </a:endParaRPr>
          </a:p>
        </p:txBody>
      </p:sp>
      <p:sp>
        <p:nvSpPr>
          <p:cNvPr id="2" name="矩形 1"/>
          <p:cNvSpPr/>
          <p:nvPr/>
        </p:nvSpPr>
        <p:spPr>
          <a:xfrm>
            <a:off x="6026825" y="2990154"/>
            <a:ext cx="2333729" cy="1015663"/>
          </a:xfrm>
          <a:prstGeom prst="rect">
            <a:avLst/>
          </a:prstGeom>
          <a:solidFill>
            <a:schemeClr val="bg1"/>
          </a:solidFill>
        </p:spPr>
        <p:txBody>
          <a:bodyPr wrap="square">
            <a:spAutoFit/>
          </a:bodyPr>
          <a:lstStyle/>
          <a:p>
            <a:pPr>
              <a:lnSpc>
                <a:spcPts val="2400"/>
              </a:lnSpc>
            </a:pPr>
            <a:r>
              <a:rPr lang="en-US" altLang="zh-CN" b="1" dirty="0">
                <a:latin typeface="微软雅黑" panose="020B0503020204020204" pitchFamily="34" charset="-122"/>
                <a:ea typeface="微软雅黑" panose="020B0503020204020204" pitchFamily="34" charset="-122"/>
              </a:rPr>
              <a:t>PPP </a:t>
            </a:r>
            <a:r>
              <a:rPr lang="zh-CN" altLang="en-US" b="1" dirty="0">
                <a:latin typeface="微软雅黑" panose="020B0503020204020204" pitchFamily="34" charset="-122"/>
                <a:ea typeface="微软雅黑" panose="020B0503020204020204" pitchFamily="34" charset="-122"/>
              </a:rPr>
              <a:t>是</a:t>
            </a:r>
            <a:r>
              <a:rPr lang="zh-CN" altLang="en-US" b="1" dirty="0">
                <a:solidFill>
                  <a:srgbClr val="C00000"/>
                </a:solidFill>
                <a:latin typeface="微软雅黑" panose="020B0503020204020204" pitchFamily="34" charset="-122"/>
                <a:ea typeface="微软雅黑" panose="020B0503020204020204" pitchFamily="34" charset="-122"/>
              </a:rPr>
              <a:t>面向字节</a:t>
            </a:r>
            <a:r>
              <a:rPr lang="zh-CN" altLang="en-US" b="1" dirty="0">
                <a:latin typeface="微软雅黑" panose="020B0503020204020204" pitchFamily="34" charset="-122"/>
                <a:ea typeface="微软雅黑" panose="020B0503020204020204" pitchFamily="34" charset="-122"/>
              </a:rPr>
              <a:t>的，所有的 </a:t>
            </a:r>
            <a:r>
              <a:rPr lang="en-US" altLang="zh-CN" b="1" dirty="0">
                <a:latin typeface="微软雅黑" panose="020B0503020204020204" pitchFamily="34" charset="-122"/>
                <a:ea typeface="微软雅黑" panose="020B0503020204020204" pitchFamily="34" charset="-122"/>
              </a:rPr>
              <a:t>PPP </a:t>
            </a:r>
            <a:r>
              <a:rPr lang="zh-CN" altLang="en-US" b="1" dirty="0">
                <a:latin typeface="微软雅黑" panose="020B0503020204020204" pitchFamily="34" charset="-122"/>
                <a:ea typeface="微软雅黑" panose="020B0503020204020204" pitchFamily="34" charset="-122"/>
              </a:rPr>
              <a:t>帧的长度都是</a:t>
            </a:r>
            <a:r>
              <a:rPr lang="zh-CN" altLang="en-US" b="1" dirty="0">
                <a:solidFill>
                  <a:srgbClr val="C00000"/>
                </a:solidFill>
                <a:latin typeface="微软雅黑" panose="020B0503020204020204" pitchFamily="34" charset="-122"/>
                <a:ea typeface="微软雅黑" panose="020B0503020204020204" pitchFamily="34" charset="-122"/>
              </a:rPr>
              <a:t>整数字节。</a:t>
            </a:r>
          </a:p>
        </p:txBody>
      </p:sp>
      <p:sp>
        <p:nvSpPr>
          <p:cNvPr id="3" name="灯片编号占位符 2">
            <a:extLst>
              <a:ext uri="{FF2B5EF4-FFF2-40B4-BE49-F238E27FC236}">
                <a16:creationId xmlns:a16="http://schemas.microsoft.com/office/drawing/2014/main" id="{B5A0F1A5-C59B-4816-9C93-A4F9A20655E5}"/>
              </a:ext>
            </a:extLst>
          </p:cNvPr>
          <p:cNvSpPr>
            <a:spLocks noGrp="1"/>
          </p:cNvSpPr>
          <p:nvPr>
            <p:ph type="sldNum" sz="quarter" idx="12"/>
          </p:nvPr>
        </p:nvSpPr>
        <p:spPr/>
        <p:txBody>
          <a:bodyPr/>
          <a:lstStyle/>
          <a:p>
            <a:fld id="{C485880C-E2C3-4DAB-AE74-D9BE691626AC}" type="slidenum">
              <a:rPr lang="zh-CN" altLang="en-US" smtClean="0"/>
              <a:pPr/>
              <a:t>34</a:t>
            </a:fld>
            <a:endParaRPr lang="zh-CN" altLang="en-US"/>
          </a:p>
        </p:txBody>
      </p:sp>
    </p:spTree>
    <p:extLst>
      <p:ext uri="{BB962C8B-B14F-4D97-AF65-F5344CB8AC3E}">
        <p14:creationId xmlns:p14="http://schemas.microsoft.com/office/powerpoint/2010/main" val="3825537823"/>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6"/>
          <p:cNvSpPr>
            <a:spLocks noChangeArrowheads="1"/>
          </p:cNvSpPr>
          <p:nvPr/>
        </p:nvSpPr>
        <p:spPr bwMode="auto">
          <a:xfrm>
            <a:off x="502921" y="989997"/>
            <a:ext cx="7946135" cy="24776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a:solidFill>
                  <a:srgbClr val="C00000"/>
                </a:solidFill>
                <a:latin typeface="微软雅黑" pitchFamily="34" charset="-122"/>
                <a:ea typeface="微软雅黑" pitchFamily="34" charset="-122"/>
              </a:rPr>
              <a:t>首部：</a:t>
            </a:r>
            <a:r>
              <a:rPr lang="en-US" altLang="zh-CN" sz="2000" b="1" dirty="0">
                <a:latin typeface="微软雅黑" pitchFamily="34" charset="-122"/>
                <a:ea typeface="微软雅黑" pitchFamily="34" charset="-122"/>
              </a:rPr>
              <a:t>4 </a:t>
            </a:r>
            <a:r>
              <a:rPr lang="zh-CN" altLang="en-US" sz="2000" b="1" dirty="0">
                <a:latin typeface="微软雅黑" pitchFamily="34" charset="-122"/>
                <a:ea typeface="微软雅黑" pitchFamily="34" charset="-122"/>
              </a:rPr>
              <a:t>个字段</a:t>
            </a:r>
            <a:endParaRPr lang="en-US" altLang="zh-CN" sz="2000" b="1" dirty="0">
              <a:latin typeface="微软雅黑" pitchFamily="34" charset="-122"/>
              <a:ea typeface="微软雅黑" pitchFamily="34" charset="-122"/>
            </a:endParaRPr>
          </a:p>
          <a:p>
            <a:pPr marL="598488" lvl="1" indent="-342900">
              <a:lnSpc>
                <a:spcPts val="3000"/>
              </a:lnSpc>
              <a:buClr>
                <a:srgbClr val="7030A0"/>
              </a:buClr>
              <a:buSzPct val="75000"/>
              <a:buFont typeface="Wingdings" pitchFamily="2" charset="2"/>
              <a:buChar char="u"/>
            </a:pPr>
            <a:r>
              <a:rPr lang="zh-CN" altLang="en-US" sz="2000" b="1" dirty="0">
                <a:latin typeface="微软雅黑" pitchFamily="34" charset="-122"/>
                <a:ea typeface="微软雅黑" pitchFamily="34" charset="-122"/>
              </a:rPr>
              <a:t>标志字段 </a:t>
            </a:r>
            <a:r>
              <a:rPr lang="en-US" altLang="zh-CN" sz="2000" b="1" dirty="0">
                <a:latin typeface="微软雅黑" pitchFamily="34" charset="-122"/>
                <a:ea typeface="微软雅黑" pitchFamily="34" charset="-122"/>
              </a:rPr>
              <a:t>F</a:t>
            </a:r>
            <a:r>
              <a:rPr lang="zh-CN" altLang="en-US" sz="2000" b="1" dirty="0">
                <a:latin typeface="微软雅黑" pitchFamily="34" charset="-122"/>
                <a:ea typeface="微软雅黑" pitchFamily="34" charset="-122"/>
              </a:rPr>
              <a:t>：</a:t>
            </a:r>
            <a:r>
              <a:rPr lang="en-US" altLang="zh-CN" sz="2000" b="1" dirty="0">
                <a:latin typeface="微软雅黑" pitchFamily="34" charset="-122"/>
                <a:ea typeface="微软雅黑" pitchFamily="34" charset="-122"/>
              </a:rPr>
              <a:t> 0x7E </a:t>
            </a:r>
            <a:r>
              <a:rPr lang="zh-CN" altLang="en-US" sz="2000" b="1" dirty="0">
                <a:latin typeface="微软雅黑" pitchFamily="34" charset="-122"/>
                <a:ea typeface="微软雅黑" pitchFamily="34" charset="-122"/>
              </a:rPr>
              <a:t>。连续两帧之间只需要用一个标志字段。</a:t>
            </a:r>
          </a:p>
          <a:p>
            <a:pPr marL="598488" lvl="1" indent="-342900">
              <a:lnSpc>
                <a:spcPts val="3000"/>
              </a:lnSpc>
              <a:buClr>
                <a:srgbClr val="7030A0"/>
              </a:buClr>
              <a:buSzPct val="75000"/>
              <a:buFont typeface="Wingdings" pitchFamily="2" charset="2"/>
              <a:buChar char="u"/>
            </a:pPr>
            <a:r>
              <a:rPr lang="zh-CN" altLang="en-US" sz="2000" b="1" dirty="0">
                <a:latin typeface="微软雅黑" pitchFamily="34" charset="-122"/>
                <a:ea typeface="微软雅黑" pitchFamily="34" charset="-122"/>
              </a:rPr>
              <a:t>地址字段 </a:t>
            </a:r>
            <a:r>
              <a:rPr lang="en-US" altLang="zh-CN" sz="2000" b="1" dirty="0">
                <a:latin typeface="微软雅黑" pitchFamily="34" charset="-122"/>
                <a:ea typeface="微软雅黑" pitchFamily="34" charset="-122"/>
              </a:rPr>
              <a:t>A</a:t>
            </a:r>
            <a:r>
              <a:rPr lang="zh-CN" altLang="en-US" sz="2000" b="1" dirty="0">
                <a:latin typeface="微软雅黑" pitchFamily="34" charset="-122"/>
                <a:ea typeface="微软雅黑" pitchFamily="34" charset="-122"/>
              </a:rPr>
              <a:t>：只置为 </a:t>
            </a:r>
            <a:r>
              <a:rPr lang="en-US" altLang="zh-CN" sz="2000" b="1" dirty="0">
                <a:latin typeface="微软雅黑" pitchFamily="34" charset="-122"/>
                <a:ea typeface="微软雅黑" pitchFamily="34" charset="-122"/>
              </a:rPr>
              <a:t>0xFF</a:t>
            </a:r>
            <a:r>
              <a:rPr lang="zh-CN" altLang="en-US" sz="2000" b="1" dirty="0">
                <a:latin typeface="微软雅黑" pitchFamily="34" charset="-122"/>
                <a:ea typeface="微软雅黑" pitchFamily="34" charset="-122"/>
              </a:rPr>
              <a:t>。实际上不起作用。</a:t>
            </a:r>
          </a:p>
          <a:p>
            <a:pPr marL="598488" lvl="1" indent="-342900">
              <a:lnSpc>
                <a:spcPts val="3000"/>
              </a:lnSpc>
              <a:buClr>
                <a:srgbClr val="7030A0"/>
              </a:buClr>
              <a:buSzPct val="75000"/>
              <a:buFont typeface="Wingdings" pitchFamily="2" charset="2"/>
              <a:buChar char="u"/>
            </a:pPr>
            <a:r>
              <a:rPr lang="zh-CN" altLang="en-US" sz="2000" b="1" dirty="0">
                <a:latin typeface="微软雅黑" pitchFamily="34" charset="-122"/>
                <a:ea typeface="微软雅黑" pitchFamily="34" charset="-122"/>
              </a:rPr>
              <a:t>控制字段 </a:t>
            </a:r>
            <a:r>
              <a:rPr lang="en-US" altLang="zh-CN" sz="2000" b="1" dirty="0">
                <a:latin typeface="微软雅黑" pitchFamily="34" charset="-122"/>
                <a:ea typeface="微软雅黑" pitchFamily="34" charset="-122"/>
              </a:rPr>
              <a:t>C</a:t>
            </a:r>
            <a:r>
              <a:rPr lang="zh-CN" altLang="en-US" sz="2000" b="1" dirty="0">
                <a:latin typeface="微软雅黑" pitchFamily="34" charset="-122"/>
                <a:ea typeface="微软雅黑" pitchFamily="34" charset="-122"/>
              </a:rPr>
              <a:t>：通常置为 </a:t>
            </a:r>
            <a:r>
              <a:rPr lang="en-US" altLang="zh-CN" sz="2000" b="1" dirty="0">
                <a:latin typeface="微软雅黑" pitchFamily="34" charset="-122"/>
                <a:ea typeface="微软雅黑" pitchFamily="34" charset="-122"/>
              </a:rPr>
              <a:t>0x03</a:t>
            </a:r>
            <a:r>
              <a:rPr lang="zh-CN" altLang="en-US" sz="2000" b="1" dirty="0">
                <a:latin typeface="微软雅黑" pitchFamily="34" charset="-122"/>
                <a:ea typeface="微软雅黑" pitchFamily="34" charset="-122"/>
              </a:rPr>
              <a:t>。</a:t>
            </a:r>
            <a:endParaRPr lang="en-US" altLang="zh-CN" sz="2000" b="1" dirty="0">
              <a:latin typeface="微软雅黑" pitchFamily="34" charset="-122"/>
              <a:ea typeface="微软雅黑" pitchFamily="34" charset="-122"/>
            </a:endParaRPr>
          </a:p>
          <a:p>
            <a:pPr marL="598488" lvl="1" indent="-342900">
              <a:lnSpc>
                <a:spcPts val="3000"/>
              </a:lnSpc>
              <a:buClr>
                <a:srgbClr val="7030A0"/>
              </a:buClr>
              <a:buSzPct val="75000"/>
              <a:buFont typeface="Wingdings" pitchFamily="2" charset="2"/>
              <a:buChar char="u"/>
            </a:pPr>
            <a:r>
              <a:rPr lang="zh-CN" altLang="en-US" sz="2000" b="1" dirty="0">
                <a:latin typeface="微软雅黑" pitchFamily="34" charset="-122"/>
                <a:ea typeface="微软雅黑" pitchFamily="34" charset="-122"/>
              </a:rPr>
              <a:t>协议字段。</a:t>
            </a:r>
          </a:p>
          <a:p>
            <a:pPr marL="342900" indent="-342900" eaLnBrk="0" hangingPunct="0">
              <a:lnSpc>
                <a:spcPts val="3300"/>
              </a:lnSpc>
              <a:buClr>
                <a:srgbClr val="0070C0"/>
              </a:buClr>
              <a:buFont typeface="Wingdings" pitchFamily="2" charset="2"/>
              <a:buChar char="l"/>
            </a:pPr>
            <a:r>
              <a:rPr lang="zh-CN" altLang="en-US" sz="2000" b="1" dirty="0">
                <a:solidFill>
                  <a:srgbClr val="C00000"/>
                </a:solidFill>
                <a:latin typeface="微软雅黑" pitchFamily="34" charset="-122"/>
                <a:ea typeface="微软雅黑" pitchFamily="34" charset="-122"/>
              </a:rPr>
              <a:t>尾部：</a:t>
            </a:r>
            <a:r>
              <a:rPr lang="en-US" altLang="zh-CN" sz="2000" b="1" dirty="0">
                <a:latin typeface="微软雅黑" pitchFamily="34" charset="-122"/>
                <a:ea typeface="微软雅黑" pitchFamily="34" charset="-122"/>
              </a:rPr>
              <a:t>2 </a:t>
            </a:r>
            <a:r>
              <a:rPr lang="zh-CN" altLang="en-US" sz="2000" b="1" dirty="0">
                <a:latin typeface="微软雅黑" pitchFamily="34" charset="-122"/>
                <a:ea typeface="微软雅黑" pitchFamily="34" charset="-122"/>
              </a:rPr>
              <a:t>个字段。</a:t>
            </a:r>
          </a:p>
        </p:txBody>
      </p:sp>
      <p:sp>
        <p:nvSpPr>
          <p:cNvPr id="8" name="AutoShape 5"/>
          <p:cNvSpPr>
            <a:spLocks noChangeArrowheads="1"/>
          </p:cNvSpPr>
          <p:nvPr/>
        </p:nvSpPr>
        <p:spPr bwMode="auto">
          <a:xfrm>
            <a:off x="502921" y="626850"/>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3550606" y="603760"/>
            <a:ext cx="203292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1. </a:t>
            </a:r>
            <a:r>
              <a:rPr lang="zh-CN" altLang="en-US" sz="2000" b="1" dirty="0">
                <a:solidFill>
                  <a:schemeClr val="bg1"/>
                </a:solidFill>
                <a:latin typeface="微软雅黑" pitchFamily="34" charset="-122"/>
                <a:ea typeface="微软雅黑" pitchFamily="34" charset="-122"/>
              </a:rPr>
              <a:t>各字段的意义</a:t>
            </a:r>
            <a:endParaRPr lang="fr-FR" altLang="zh-CN" sz="2000" b="1" dirty="0">
              <a:solidFill>
                <a:schemeClr val="bg1"/>
              </a:solidFill>
              <a:latin typeface="微软雅黑" pitchFamily="34" charset="-122"/>
              <a:ea typeface="微软雅黑" pitchFamily="34" charset="-122"/>
            </a:endParaRPr>
          </a:p>
        </p:txBody>
      </p:sp>
      <p:sp>
        <p:nvSpPr>
          <p:cNvPr id="2" name="灯片编号占位符 1">
            <a:extLst>
              <a:ext uri="{FF2B5EF4-FFF2-40B4-BE49-F238E27FC236}">
                <a16:creationId xmlns:a16="http://schemas.microsoft.com/office/drawing/2014/main" id="{91B1F3C9-9291-496F-897B-E6A9EE365B73}"/>
              </a:ext>
            </a:extLst>
          </p:cNvPr>
          <p:cNvSpPr>
            <a:spLocks noGrp="1"/>
          </p:cNvSpPr>
          <p:nvPr>
            <p:ph type="sldNum" sz="quarter" idx="12"/>
          </p:nvPr>
        </p:nvSpPr>
        <p:spPr/>
        <p:txBody>
          <a:bodyPr/>
          <a:lstStyle/>
          <a:p>
            <a:fld id="{C485880C-E2C3-4DAB-AE74-D9BE691626AC}" type="slidenum">
              <a:rPr lang="zh-CN" altLang="en-US" smtClean="0"/>
              <a:pPr/>
              <a:t>35</a:t>
            </a:fld>
            <a:endParaRPr lang="zh-CN" altLang="en-US"/>
          </a:p>
        </p:txBody>
      </p:sp>
    </p:spTree>
    <p:extLst>
      <p:ext uri="{BB962C8B-B14F-4D97-AF65-F5344CB8AC3E}">
        <p14:creationId xmlns:p14="http://schemas.microsoft.com/office/powerpoint/2010/main" val="2118865084"/>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6"/>
          <p:cNvSpPr>
            <a:spLocks noChangeArrowheads="1"/>
          </p:cNvSpPr>
          <p:nvPr/>
        </p:nvSpPr>
        <p:spPr bwMode="auto">
          <a:xfrm>
            <a:off x="502921" y="989997"/>
            <a:ext cx="7946135" cy="9387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当 </a:t>
            </a:r>
            <a:r>
              <a:rPr lang="en-US" altLang="zh-CN" sz="2000" b="1" dirty="0">
                <a:latin typeface="微软雅黑" pitchFamily="34" charset="-122"/>
                <a:ea typeface="微软雅黑" pitchFamily="34" charset="-122"/>
              </a:rPr>
              <a:t>PPP </a:t>
            </a:r>
            <a:r>
              <a:rPr lang="zh-CN" altLang="en-US" sz="2000" b="1" dirty="0">
                <a:latin typeface="微软雅黑" pitchFamily="34" charset="-122"/>
                <a:ea typeface="微软雅黑" pitchFamily="34" charset="-122"/>
              </a:rPr>
              <a:t>用在异步传输时，使用</a:t>
            </a:r>
            <a:r>
              <a:rPr lang="zh-CN" altLang="en-US" sz="2000" b="1" dirty="0">
                <a:solidFill>
                  <a:srgbClr val="0000FF"/>
                </a:solidFill>
                <a:latin typeface="微软雅黑" pitchFamily="34" charset="-122"/>
                <a:ea typeface="微软雅黑" pitchFamily="34" charset="-122"/>
              </a:rPr>
              <a:t>字节填充法。</a:t>
            </a:r>
            <a:endParaRPr lang="en-US" altLang="zh-CN" sz="2000" b="1" dirty="0">
              <a:solidFill>
                <a:srgbClr val="0000FF"/>
              </a:solidFill>
              <a:latin typeface="微软雅黑" pitchFamily="34" charset="-122"/>
              <a:ea typeface="微软雅黑" pitchFamily="34" charset="-122"/>
            </a:endParaRP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当 </a:t>
            </a:r>
            <a:r>
              <a:rPr lang="en-US" altLang="zh-CN" sz="2000" b="1" dirty="0">
                <a:latin typeface="微软雅黑" pitchFamily="34" charset="-122"/>
                <a:ea typeface="微软雅黑" pitchFamily="34" charset="-122"/>
              </a:rPr>
              <a:t>PPP </a:t>
            </a:r>
            <a:r>
              <a:rPr lang="zh-CN" altLang="en-US" sz="2000" b="1" dirty="0">
                <a:latin typeface="微软雅黑" pitchFamily="34" charset="-122"/>
                <a:ea typeface="微软雅黑" pitchFamily="34" charset="-122"/>
              </a:rPr>
              <a:t>用在同步传输链路时，采用</a:t>
            </a:r>
            <a:r>
              <a:rPr lang="zh-CN" altLang="en-US" sz="2000" b="1" dirty="0">
                <a:solidFill>
                  <a:srgbClr val="0000FF"/>
                </a:solidFill>
                <a:latin typeface="微软雅黑" pitchFamily="34" charset="-122"/>
                <a:ea typeface="微软雅黑" pitchFamily="34" charset="-122"/>
              </a:rPr>
              <a:t>零比特填充法。  </a:t>
            </a:r>
          </a:p>
        </p:txBody>
      </p:sp>
      <p:sp>
        <p:nvSpPr>
          <p:cNvPr id="8" name="AutoShape 5"/>
          <p:cNvSpPr>
            <a:spLocks noChangeArrowheads="1"/>
          </p:cNvSpPr>
          <p:nvPr/>
        </p:nvSpPr>
        <p:spPr bwMode="auto">
          <a:xfrm>
            <a:off x="502921" y="626850"/>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3666825" y="603760"/>
            <a:ext cx="180049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透明传输问题 </a:t>
            </a:r>
            <a:endParaRPr lang="fr-FR" altLang="zh-CN" sz="2000" b="1" dirty="0">
              <a:solidFill>
                <a:schemeClr val="bg1"/>
              </a:solidFill>
              <a:latin typeface="微软雅黑" pitchFamily="34" charset="-122"/>
              <a:ea typeface="微软雅黑" pitchFamily="34" charset="-122"/>
            </a:endParaRPr>
          </a:p>
        </p:txBody>
      </p:sp>
      <p:sp>
        <p:nvSpPr>
          <p:cNvPr id="2" name="灯片编号占位符 1">
            <a:extLst>
              <a:ext uri="{FF2B5EF4-FFF2-40B4-BE49-F238E27FC236}">
                <a16:creationId xmlns:a16="http://schemas.microsoft.com/office/drawing/2014/main" id="{230347E5-4E51-471B-B7F2-29AC06AFD266}"/>
              </a:ext>
            </a:extLst>
          </p:cNvPr>
          <p:cNvSpPr>
            <a:spLocks noGrp="1"/>
          </p:cNvSpPr>
          <p:nvPr>
            <p:ph type="sldNum" sz="quarter" idx="12"/>
          </p:nvPr>
        </p:nvSpPr>
        <p:spPr/>
        <p:txBody>
          <a:bodyPr/>
          <a:lstStyle/>
          <a:p>
            <a:fld id="{C485880C-E2C3-4DAB-AE74-D9BE691626AC}" type="slidenum">
              <a:rPr lang="zh-CN" altLang="en-US" smtClean="0"/>
              <a:pPr/>
              <a:t>36</a:t>
            </a:fld>
            <a:endParaRPr lang="zh-CN" altLang="en-US"/>
          </a:p>
        </p:txBody>
      </p:sp>
    </p:spTree>
    <p:extLst>
      <p:ext uri="{BB962C8B-B14F-4D97-AF65-F5344CB8AC3E}">
        <p14:creationId xmlns:p14="http://schemas.microsoft.com/office/powerpoint/2010/main" val="4193064792"/>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5"/>
          <p:cNvSpPr>
            <a:spLocks noChangeArrowheads="1"/>
          </p:cNvSpPr>
          <p:nvPr/>
        </p:nvSpPr>
        <p:spPr bwMode="auto">
          <a:xfrm>
            <a:off x="502921" y="624172"/>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 name="Rectangle 6"/>
          <p:cNvSpPr>
            <a:spLocks noChangeArrowheads="1"/>
          </p:cNvSpPr>
          <p:nvPr/>
        </p:nvSpPr>
        <p:spPr bwMode="auto">
          <a:xfrm>
            <a:off x="3768616" y="601082"/>
            <a:ext cx="159691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2. </a:t>
            </a:r>
            <a:r>
              <a:rPr lang="zh-CN" altLang="en-US" sz="2000" b="1" dirty="0">
                <a:solidFill>
                  <a:schemeClr val="bg1"/>
                </a:solidFill>
                <a:latin typeface="微软雅黑" pitchFamily="34" charset="-122"/>
                <a:ea typeface="微软雅黑" pitchFamily="34" charset="-122"/>
              </a:rPr>
              <a:t>字节填充 </a:t>
            </a:r>
            <a:endParaRPr lang="fr-FR" altLang="zh-CN" sz="2000" b="1" dirty="0">
              <a:solidFill>
                <a:schemeClr val="bg1"/>
              </a:solidFill>
              <a:latin typeface="微软雅黑" pitchFamily="34" charset="-122"/>
              <a:ea typeface="微软雅黑" pitchFamily="34" charset="-122"/>
            </a:endParaRPr>
          </a:p>
        </p:txBody>
      </p:sp>
      <p:sp>
        <p:nvSpPr>
          <p:cNvPr id="5" name="圆角矩形 4"/>
          <p:cNvSpPr/>
          <p:nvPr/>
        </p:nvSpPr>
        <p:spPr>
          <a:xfrm>
            <a:off x="314037" y="1047278"/>
            <a:ext cx="8469746" cy="284676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CC6600"/>
              </a:solidFill>
            </a:endParaRPr>
          </a:p>
        </p:txBody>
      </p:sp>
      <p:grpSp>
        <p:nvGrpSpPr>
          <p:cNvPr id="66" name="组合 65"/>
          <p:cNvGrpSpPr/>
          <p:nvPr/>
        </p:nvGrpSpPr>
        <p:grpSpPr>
          <a:xfrm>
            <a:off x="495556" y="1157904"/>
            <a:ext cx="8112133" cy="2703849"/>
            <a:chOff x="495556" y="1290912"/>
            <a:chExt cx="8112133" cy="2703849"/>
          </a:xfrm>
        </p:grpSpPr>
        <p:sp>
          <p:nvSpPr>
            <p:cNvPr id="7" name="Rectangle 4"/>
            <p:cNvSpPr>
              <a:spLocks noChangeArrowheads="1"/>
            </p:cNvSpPr>
            <p:nvPr/>
          </p:nvSpPr>
          <p:spPr bwMode="auto">
            <a:xfrm>
              <a:off x="498721" y="2942896"/>
              <a:ext cx="383211" cy="353734"/>
            </a:xfrm>
            <a:prstGeom prst="rect">
              <a:avLst/>
            </a:prstGeom>
            <a:solidFill>
              <a:srgbClr val="0000CC"/>
            </a:solidFill>
            <a:ln w="12700">
              <a:solidFill>
                <a:schemeClr val="tx1"/>
              </a:solidFill>
              <a:miter lim="800000"/>
              <a:headEnd/>
              <a:tailEnd/>
            </a:ln>
            <a:effectLst/>
          </p:spPr>
          <p:txBody>
            <a:bodyPr wrap="none" anchor="ctr"/>
            <a:lstStyle/>
            <a:p>
              <a:pPr algn="ctr"/>
              <a:r>
                <a:rPr kumimoji="1" lang="en-US" altLang="zh-CN" sz="1200" b="1" dirty="0">
                  <a:solidFill>
                    <a:schemeClr val="bg1"/>
                  </a:solidFill>
                  <a:latin typeface="微软雅黑" pitchFamily="34" charset="-122"/>
                  <a:ea typeface="微软雅黑" pitchFamily="34" charset="-122"/>
                </a:rPr>
                <a:t>7E</a:t>
              </a:r>
            </a:p>
          </p:txBody>
        </p:sp>
        <p:sp>
          <p:nvSpPr>
            <p:cNvPr id="8" name="Freeform 5"/>
            <p:cNvSpPr>
              <a:spLocks/>
            </p:cNvSpPr>
            <p:nvPr/>
          </p:nvSpPr>
          <p:spPr bwMode="auto">
            <a:xfrm>
              <a:off x="6159348" y="2176474"/>
              <a:ext cx="1277371" cy="766423"/>
            </a:xfrm>
            <a:custGeom>
              <a:avLst/>
              <a:gdLst>
                <a:gd name="T0" fmla="*/ 671 w 960"/>
                <a:gd name="T1" fmla="*/ 624 h 624"/>
                <a:gd name="T2" fmla="*/ 960 w 960"/>
                <a:gd name="T3" fmla="*/ 624 h 624"/>
                <a:gd name="T4" fmla="*/ 288 w 960"/>
                <a:gd name="T5" fmla="*/ 0 h 624"/>
                <a:gd name="T6" fmla="*/ 0 w 960"/>
                <a:gd name="T7" fmla="*/ 0 h 624"/>
              </a:gdLst>
              <a:ahLst/>
              <a:cxnLst>
                <a:cxn ang="0">
                  <a:pos x="T0" y="T1"/>
                </a:cxn>
                <a:cxn ang="0">
                  <a:pos x="T2" y="T3"/>
                </a:cxn>
                <a:cxn ang="0">
                  <a:pos x="T4" y="T5"/>
                </a:cxn>
                <a:cxn ang="0">
                  <a:pos x="T6" y="T7"/>
                </a:cxn>
              </a:cxnLst>
              <a:rect l="0" t="0" r="r" b="b"/>
              <a:pathLst>
                <a:path w="960" h="624">
                  <a:moveTo>
                    <a:pt x="671" y="624"/>
                  </a:moveTo>
                  <a:lnTo>
                    <a:pt x="960" y="624"/>
                  </a:lnTo>
                  <a:lnTo>
                    <a:pt x="288" y="0"/>
                  </a:lnTo>
                  <a:lnTo>
                    <a:pt x="0" y="0"/>
                  </a:lnTo>
                </a:path>
              </a:pathLst>
            </a:custGeom>
            <a:solidFill>
              <a:srgbClr val="99FFCC"/>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9" name="Freeform 6"/>
            <p:cNvSpPr>
              <a:spLocks/>
            </p:cNvSpPr>
            <p:nvPr/>
          </p:nvSpPr>
          <p:spPr bwMode="auto">
            <a:xfrm>
              <a:off x="5065600" y="2176474"/>
              <a:ext cx="902143" cy="773792"/>
            </a:xfrm>
            <a:custGeom>
              <a:avLst/>
              <a:gdLst>
                <a:gd name="T0" fmla="*/ 386 w 678"/>
                <a:gd name="T1" fmla="*/ 621 h 630"/>
                <a:gd name="T2" fmla="*/ 678 w 678"/>
                <a:gd name="T3" fmla="*/ 630 h 630"/>
                <a:gd name="T4" fmla="*/ 288 w 678"/>
                <a:gd name="T5" fmla="*/ 0 h 630"/>
                <a:gd name="T6" fmla="*/ 0 w 678"/>
                <a:gd name="T7" fmla="*/ 0 h 630"/>
              </a:gdLst>
              <a:ahLst/>
              <a:cxnLst>
                <a:cxn ang="0">
                  <a:pos x="T0" y="T1"/>
                </a:cxn>
                <a:cxn ang="0">
                  <a:pos x="T2" y="T3"/>
                </a:cxn>
                <a:cxn ang="0">
                  <a:pos x="T4" y="T5"/>
                </a:cxn>
                <a:cxn ang="0">
                  <a:pos x="T6" y="T7"/>
                </a:cxn>
              </a:cxnLst>
              <a:rect l="0" t="0" r="r" b="b"/>
              <a:pathLst>
                <a:path w="678" h="630">
                  <a:moveTo>
                    <a:pt x="386" y="621"/>
                  </a:moveTo>
                  <a:lnTo>
                    <a:pt x="678" y="630"/>
                  </a:lnTo>
                  <a:lnTo>
                    <a:pt x="288" y="0"/>
                  </a:lnTo>
                  <a:lnTo>
                    <a:pt x="0" y="0"/>
                  </a:lnTo>
                </a:path>
              </a:pathLst>
            </a:custGeom>
            <a:solidFill>
              <a:srgbClr val="99FFCC"/>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10" name="Freeform 7"/>
            <p:cNvSpPr>
              <a:spLocks/>
            </p:cNvSpPr>
            <p:nvPr/>
          </p:nvSpPr>
          <p:spPr bwMode="auto">
            <a:xfrm>
              <a:off x="3796213" y="2176474"/>
              <a:ext cx="502965" cy="766423"/>
            </a:xfrm>
            <a:custGeom>
              <a:avLst/>
              <a:gdLst>
                <a:gd name="T0" fmla="*/ 92 w 378"/>
                <a:gd name="T1" fmla="*/ 624 h 624"/>
                <a:gd name="T2" fmla="*/ 378 w 378"/>
                <a:gd name="T3" fmla="*/ 624 h 624"/>
                <a:gd name="T4" fmla="*/ 288 w 378"/>
                <a:gd name="T5" fmla="*/ 0 h 624"/>
                <a:gd name="T6" fmla="*/ 0 w 378"/>
                <a:gd name="T7" fmla="*/ 0 h 624"/>
              </a:gdLst>
              <a:ahLst/>
              <a:cxnLst>
                <a:cxn ang="0">
                  <a:pos x="T0" y="T1"/>
                </a:cxn>
                <a:cxn ang="0">
                  <a:pos x="T2" y="T3"/>
                </a:cxn>
                <a:cxn ang="0">
                  <a:pos x="T4" y="T5"/>
                </a:cxn>
                <a:cxn ang="0">
                  <a:pos x="T6" y="T7"/>
                </a:cxn>
              </a:cxnLst>
              <a:rect l="0" t="0" r="r" b="b"/>
              <a:pathLst>
                <a:path w="378" h="624">
                  <a:moveTo>
                    <a:pt x="92" y="624"/>
                  </a:moveTo>
                  <a:lnTo>
                    <a:pt x="378" y="624"/>
                  </a:lnTo>
                  <a:lnTo>
                    <a:pt x="288" y="0"/>
                  </a:lnTo>
                  <a:lnTo>
                    <a:pt x="0" y="0"/>
                  </a:lnTo>
                </a:path>
              </a:pathLst>
            </a:custGeom>
            <a:solidFill>
              <a:srgbClr val="99FFCC"/>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11" name="Freeform 8"/>
            <p:cNvSpPr>
              <a:spLocks/>
            </p:cNvSpPr>
            <p:nvPr/>
          </p:nvSpPr>
          <p:spPr bwMode="auto">
            <a:xfrm>
              <a:off x="2389775" y="2176474"/>
              <a:ext cx="640015" cy="766423"/>
            </a:xfrm>
            <a:custGeom>
              <a:avLst/>
              <a:gdLst>
                <a:gd name="T0" fmla="*/ 0 w 481"/>
                <a:gd name="T1" fmla="*/ 621 h 624"/>
                <a:gd name="T2" fmla="*/ 289 w 481"/>
                <a:gd name="T3" fmla="*/ 624 h 624"/>
                <a:gd name="T4" fmla="*/ 481 w 481"/>
                <a:gd name="T5" fmla="*/ 0 h 624"/>
                <a:gd name="T6" fmla="*/ 193 w 481"/>
                <a:gd name="T7" fmla="*/ 0 h 624"/>
              </a:gdLst>
              <a:ahLst/>
              <a:cxnLst>
                <a:cxn ang="0">
                  <a:pos x="T0" y="T1"/>
                </a:cxn>
                <a:cxn ang="0">
                  <a:pos x="T2" y="T3"/>
                </a:cxn>
                <a:cxn ang="0">
                  <a:pos x="T4" y="T5"/>
                </a:cxn>
                <a:cxn ang="0">
                  <a:pos x="T6" y="T7"/>
                </a:cxn>
              </a:cxnLst>
              <a:rect l="0" t="0" r="r" b="b"/>
              <a:pathLst>
                <a:path w="481" h="624">
                  <a:moveTo>
                    <a:pt x="0" y="621"/>
                  </a:moveTo>
                  <a:lnTo>
                    <a:pt x="289" y="624"/>
                  </a:lnTo>
                  <a:lnTo>
                    <a:pt x="481" y="0"/>
                  </a:lnTo>
                  <a:lnTo>
                    <a:pt x="193" y="0"/>
                  </a:lnTo>
                </a:path>
              </a:pathLst>
            </a:custGeom>
            <a:solidFill>
              <a:srgbClr val="99FFCC"/>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12" name="Rectangle 9"/>
            <p:cNvSpPr>
              <a:spLocks noChangeArrowheads="1"/>
            </p:cNvSpPr>
            <p:nvPr/>
          </p:nvSpPr>
          <p:spPr bwMode="auto">
            <a:xfrm>
              <a:off x="1149932" y="1822740"/>
              <a:ext cx="383211" cy="353734"/>
            </a:xfrm>
            <a:prstGeom prst="rect">
              <a:avLst/>
            </a:prstGeom>
            <a:solidFill>
              <a:srgbClr val="0000CC"/>
            </a:solidFill>
            <a:ln w="12700">
              <a:solidFill>
                <a:schemeClr val="tx1"/>
              </a:solidFill>
              <a:miter lim="800000"/>
              <a:headEnd/>
              <a:tailEnd/>
            </a:ln>
            <a:effectLst/>
          </p:spPr>
          <p:txBody>
            <a:bodyPr wrap="none" anchor="ctr"/>
            <a:lstStyle/>
            <a:p>
              <a:pPr algn="ctr"/>
              <a:r>
                <a:rPr kumimoji="1" lang="en-US" altLang="zh-CN" sz="1200" b="1" dirty="0">
                  <a:solidFill>
                    <a:schemeClr val="bg1"/>
                  </a:solidFill>
                  <a:latin typeface="微软雅黑" pitchFamily="34" charset="-122"/>
                  <a:ea typeface="微软雅黑" pitchFamily="34" charset="-122"/>
                </a:rPr>
                <a:t>7E</a:t>
              </a:r>
            </a:p>
          </p:txBody>
        </p:sp>
        <p:sp>
          <p:nvSpPr>
            <p:cNvPr id="13" name="Rectangle 10"/>
            <p:cNvSpPr>
              <a:spLocks noChangeArrowheads="1"/>
            </p:cNvSpPr>
            <p:nvPr/>
          </p:nvSpPr>
          <p:spPr bwMode="auto">
            <a:xfrm>
              <a:off x="2071762" y="1822740"/>
              <a:ext cx="5045615" cy="353734"/>
            </a:xfrm>
            <a:prstGeom prst="rect">
              <a:avLst/>
            </a:prstGeom>
            <a:solidFill>
              <a:srgbClr val="00FFFF"/>
            </a:solidFill>
            <a:ln w="12700">
              <a:solidFill>
                <a:schemeClr val="tx1"/>
              </a:solidFill>
              <a:miter lim="800000"/>
              <a:headEnd/>
              <a:tailEnd/>
            </a:ln>
            <a:effec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4" name="Rectangle 11"/>
            <p:cNvSpPr>
              <a:spLocks noChangeArrowheads="1"/>
            </p:cNvSpPr>
            <p:nvPr/>
          </p:nvSpPr>
          <p:spPr bwMode="auto">
            <a:xfrm>
              <a:off x="2646578" y="1822740"/>
              <a:ext cx="383211" cy="353734"/>
            </a:xfrm>
            <a:prstGeom prst="rect">
              <a:avLst/>
            </a:prstGeom>
            <a:solidFill>
              <a:srgbClr val="CC00CC"/>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dirty="0">
                  <a:solidFill>
                    <a:schemeClr val="bg1"/>
                  </a:solidFill>
                  <a:latin typeface="微软雅黑" pitchFamily="34" charset="-122"/>
                  <a:ea typeface="微软雅黑" pitchFamily="34" charset="-122"/>
                </a:rPr>
                <a:t>7E</a:t>
              </a:r>
            </a:p>
          </p:txBody>
        </p:sp>
        <p:sp>
          <p:nvSpPr>
            <p:cNvPr id="15" name="Rectangle 12"/>
            <p:cNvSpPr>
              <a:spLocks noChangeArrowheads="1"/>
            </p:cNvSpPr>
            <p:nvPr/>
          </p:nvSpPr>
          <p:spPr bwMode="auto">
            <a:xfrm>
              <a:off x="6159348" y="1822740"/>
              <a:ext cx="383211" cy="353734"/>
            </a:xfrm>
            <a:prstGeom prst="rect">
              <a:avLst/>
            </a:prstGeom>
            <a:solidFill>
              <a:srgbClr val="CC00CC"/>
            </a:solidFill>
            <a:ln w="12700" algn="ctr">
              <a:solidFill>
                <a:schemeClr val="tx1"/>
              </a:solidFill>
              <a:miter lim="800000"/>
              <a:headEnd/>
              <a:tailEnd/>
            </a:ln>
            <a:effectLst/>
          </p:spPr>
          <p:txBody>
            <a:bodyPr wrap="none" anchor="ctr"/>
            <a:lstStyle/>
            <a:p>
              <a:pPr algn="ctr"/>
              <a:r>
                <a:rPr kumimoji="1" lang="en-US" altLang="zh-CN" sz="1200" b="1" dirty="0">
                  <a:solidFill>
                    <a:schemeClr val="bg1"/>
                  </a:solidFill>
                  <a:latin typeface="微软雅黑" pitchFamily="34" charset="-122"/>
                  <a:ea typeface="微软雅黑" pitchFamily="34" charset="-122"/>
                </a:rPr>
                <a:t>7E</a:t>
              </a:r>
            </a:p>
          </p:txBody>
        </p:sp>
        <p:sp>
          <p:nvSpPr>
            <p:cNvPr id="16" name="Rectangle 14"/>
            <p:cNvSpPr>
              <a:spLocks noChangeArrowheads="1"/>
            </p:cNvSpPr>
            <p:nvPr/>
          </p:nvSpPr>
          <p:spPr bwMode="auto">
            <a:xfrm>
              <a:off x="5073583" y="1822740"/>
              <a:ext cx="383211" cy="353734"/>
            </a:xfrm>
            <a:prstGeom prst="rect">
              <a:avLst/>
            </a:prstGeom>
            <a:solidFill>
              <a:srgbClr val="006600"/>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dirty="0">
                  <a:solidFill>
                    <a:schemeClr val="bg1"/>
                  </a:solidFill>
                  <a:latin typeface="微软雅黑" pitchFamily="34" charset="-122"/>
                  <a:ea typeface="微软雅黑" pitchFamily="34" charset="-122"/>
                </a:rPr>
                <a:t>03</a:t>
              </a:r>
            </a:p>
          </p:txBody>
        </p:sp>
        <p:sp>
          <p:nvSpPr>
            <p:cNvPr id="17" name="Rectangle 15"/>
            <p:cNvSpPr>
              <a:spLocks noChangeArrowheads="1"/>
            </p:cNvSpPr>
            <p:nvPr/>
          </p:nvSpPr>
          <p:spPr bwMode="auto">
            <a:xfrm>
              <a:off x="1533142" y="2942896"/>
              <a:ext cx="6478393" cy="353734"/>
            </a:xfrm>
            <a:prstGeom prst="rect">
              <a:avLst/>
            </a:prstGeom>
            <a:solidFill>
              <a:srgbClr val="00FFFF"/>
            </a:solidFill>
            <a:ln w="12700">
              <a:solidFill>
                <a:schemeClr val="tx1"/>
              </a:solidFill>
              <a:miter lim="800000"/>
              <a:headEnd/>
              <a:tailEnd/>
            </a:ln>
            <a:effec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18" name="Rectangle 16"/>
            <p:cNvSpPr>
              <a:spLocks noChangeArrowheads="1"/>
            </p:cNvSpPr>
            <p:nvPr/>
          </p:nvSpPr>
          <p:spPr bwMode="auto">
            <a:xfrm>
              <a:off x="2007893" y="2942896"/>
              <a:ext cx="383211" cy="353734"/>
            </a:xfrm>
            <a:prstGeom prst="rect">
              <a:avLst/>
            </a:prstGeom>
            <a:solidFill>
              <a:srgbClr val="006600"/>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dirty="0">
                  <a:solidFill>
                    <a:schemeClr val="bg1"/>
                  </a:solidFill>
                  <a:latin typeface="微软雅黑" pitchFamily="34" charset="-122"/>
                  <a:ea typeface="微软雅黑" pitchFamily="34" charset="-122"/>
                </a:rPr>
                <a:t>7D</a:t>
              </a:r>
            </a:p>
          </p:txBody>
        </p:sp>
        <p:sp>
          <p:nvSpPr>
            <p:cNvPr id="19" name="Rectangle 17"/>
            <p:cNvSpPr>
              <a:spLocks noChangeArrowheads="1"/>
            </p:cNvSpPr>
            <p:nvPr/>
          </p:nvSpPr>
          <p:spPr bwMode="auto">
            <a:xfrm>
              <a:off x="2391104" y="2942896"/>
              <a:ext cx="383211" cy="353734"/>
            </a:xfrm>
            <a:prstGeom prst="rect">
              <a:avLst/>
            </a:prstGeom>
            <a:solidFill>
              <a:srgbClr val="CC00CC"/>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dirty="0">
                  <a:solidFill>
                    <a:schemeClr val="bg1"/>
                  </a:solidFill>
                  <a:latin typeface="微软雅黑" pitchFamily="34" charset="-122"/>
                  <a:ea typeface="微软雅黑" pitchFamily="34" charset="-122"/>
                </a:rPr>
                <a:t>5E</a:t>
              </a:r>
            </a:p>
          </p:txBody>
        </p:sp>
        <p:sp>
          <p:nvSpPr>
            <p:cNvPr id="20" name="Rectangle 18"/>
            <p:cNvSpPr>
              <a:spLocks noChangeArrowheads="1"/>
            </p:cNvSpPr>
            <p:nvPr/>
          </p:nvSpPr>
          <p:spPr bwMode="auto">
            <a:xfrm>
              <a:off x="3540738" y="2942896"/>
              <a:ext cx="383211" cy="353734"/>
            </a:xfrm>
            <a:prstGeom prst="rect">
              <a:avLst/>
            </a:prstGeom>
            <a:solidFill>
              <a:srgbClr val="006600"/>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dirty="0">
                  <a:solidFill>
                    <a:schemeClr val="bg1"/>
                  </a:solidFill>
                  <a:latin typeface="微软雅黑" pitchFamily="34" charset="-122"/>
                  <a:ea typeface="微软雅黑" pitchFamily="34" charset="-122"/>
                </a:rPr>
                <a:t>7D</a:t>
              </a:r>
            </a:p>
          </p:txBody>
        </p:sp>
        <p:sp>
          <p:nvSpPr>
            <p:cNvPr id="21" name="Rectangle 19"/>
            <p:cNvSpPr>
              <a:spLocks noChangeArrowheads="1"/>
            </p:cNvSpPr>
            <p:nvPr/>
          </p:nvSpPr>
          <p:spPr bwMode="auto">
            <a:xfrm>
              <a:off x="3923949" y="2942896"/>
              <a:ext cx="383211" cy="353734"/>
            </a:xfrm>
            <a:prstGeom prst="rect">
              <a:avLst/>
            </a:prstGeom>
            <a:solidFill>
              <a:srgbClr val="0070C0"/>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dirty="0">
                  <a:solidFill>
                    <a:schemeClr val="bg1"/>
                  </a:solidFill>
                  <a:latin typeface="微软雅黑" pitchFamily="34" charset="-122"/>
                  <a:ea typeface="微软雅黑" pitchFamily="34" charset="-122"/>
                </a:rPr>
                <a:t>5D</a:t>
              </a:r>
            </a:p>
          </p:txBody>
        </p:sp>
        <p:sp>
          <p:nvSpPr>
            <p:cNvPr id="22" name="Rectangle 20"/>
            <p:cNvSpPr>
              <a:spLocks noChangeArrowheads="1"/>
            </p:cNvSpPr>
            <p:nvPr/>
          </p:nvSpPr>
          <p:spPr bwMode="auto">
            <a:xfrm>
              <a:off x="5201320" y="2942896"/>
              <a:ext cx="383211" cy="353734"/>
            </a:xfrm>
            <a:prstGeom prst="rect">
              <a:avLst/>
            </a:prstGeom>
            <a:solidFill>
              <a:srgbClr val="006600"/>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dirty="0">
                  <a:solidFill>
                    <a:schemeClr val="bg1"/>
                  </a:solidFill>
                  <a:latin typeface="微软雅黑" pitchFamily="34" charset="-122"/>
                  <a:ea typeface="微软雅黑" pitchFamily="34" charset="-122"/>
                </a:rPr>
                <a:t>7D</a:t>
              </a:r>
            </a:p>
          </p:txBody>
        </p:sp>
        <p:sp>
          <p:nvSpPr>
            <p:cNvPr id="23" name="Rectangle 21"/>
            <p:cNvSpPr>
              <a:spLocks noChangeArrowheads="1"/>
            </p:cNvSpPr>
            <p:nvPr/>
          </p:nvSpPr>
          <p:spPr bwMode="auto">
            <a:xfrm>
              <a:off x="5584531" y="2942896"/>
              <a:ext cx="383211" cy="353734"/>
            </a:xfrm>
            <a:prstGeom prst="rect">
              <a:avLst/>
            </a:prstGeom>
            <a:solidFill>
              <a:srgbClr val="CC6600"/>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dirty="0">
                  <a:solidFill>
                    <a:schemeClr val="bg1"/>
                  </a:solidFill>
                  <a:latin typeface="微软雅黑" pitchFamily="34" charset="-122"/>
                  <a:ea typeface="微软雅黑" pitchFamily="34" charset="-122"/>
                </a:rPr>
                <a:t>23</a:t>
              </a:r>
            </a:p>
          </p:txBody>
        </p:sp>
        <p:sp>
          <p:nvSpPr>
            <p:cNvPr id="24" name="Rectangle 22"/>
            <p:cNvSpPr>
              <a:spLocks noChangeArrowheads="1"/>
            </p:cNvSpPr>
            <p:nvPr/>
          </p:nvSpPr>
          <p:spPr bwMode="auto">
            <a:xfrm>
              <a:off x="6670296" y="2942896"/>
              <a:ext cx="383211" cy="353734"/>
            </a:xfrm>
            <a:prstGeom prst="rect">
              <a:avLst/>
            </a:prstGeom>
            <a:solidFill>
              <a:srgbClr val="006600"/>
            </a:solidFill>
            <a:ln w="127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dirty="0">
                  <a:solidFill>
                    <a:schemeClr val="bg1"/>
                  </a:solidFill>
                  <a:latin typeface="微软雅黑" pitchFamily="34" charset="-122"/>
                  <a:ea typeface="微软雅黑" pitchFamily="34" charset="-122"/>
                </a:rPr>
                <a:t>7D</a:t>
              </a:r>
            </a:p>
          </p:txBody>
        </p:sp>
        <p:sp>
          <p:nvSpPr>
            <p:cNvPr id="25" name="Rectangle 23"/>
            <p:cNvSpPr>
              <a:spLocks noChangeArrowheads="1"/>
            </p:cNvSpPr>
            <p:nvPr/>
          </p:nvSpPr>
          <p:spPr bwMode="auto">
            <a:xfrm>
              <a:off x="7053508" y="2942896"/>
              <a:ext cx="383211" cy="353734"/>
            </a:xfrm>
            <a:prstGeom prst="rect">
              <a:avLst/>
            </a:prstGeom>
            <a:solidFill>
              <a:srgbClr val="CC00CC"/>
            </a:solidFill>
            <a:ln w="12700" algn="ctr">
              <a:solidFill>
                <a:schemeClr val="tx1"/>
              </a:solidFill>
              <a:miter lim="800000"/>
              <a:headEnd/>
              <a:tailEnd/>
            </a:ln>
            <a:effectLst/>
          </p:spPr>
          <p:txBody>
            <a:bodyPr wrap="none" anchor="ctr"/>
            <a:lstStyle/>
            <a:p>
              <a:pPr algn="ctr"/>
              <a:r>
                <a:rPr kumimoji="1" lang="en-US" altLang="zh-CN" sz="1200" b="1" dirty="0">
                  <a:solidFill>
                    <a:schemeClr val="bg1"/>
                  </a:solidFill>
                  <a:latin typeface="微软雅黑" pitchFamily="34" charset="-122"/>
                  <a:ea typeface="微软雅黑" pitchFamily="34" charset="-122"/>
                </a:rPr>
                <a:t>5E</a:t>
              </a:r>
            </a:p>
          </p:txBody>
        </p:sp>
        <p:sp>
          <p:nvSpPr>
            <p:cNvPr id="26" name="Freeform 24"/>
            <p:cNvSpPr>
              <a:spLocks/>
            </p:cNvSpPr>
            <p:nvPr/>
          </p:nvSpPr>
          <p:spPr bwMode="auto">
            <a:xfrm>
              <a:off x="2389775" y="2176474"/>
              <a:ext cx="256804" cy="770107"/>
            </a:xfrm>
            <a:custGeom>
              <a:avLst/>
              <a:gdLst>
                <a:gd name="T0" fmla="*/ 193 w 193"/>
                <a:gd name="T1" fmla="*/ 0 h 627"/>
                <a:gd name="T2" fmla="*/ 0 w 193"/>
                <a:gd name="T3" fmla="*/ 627 h 627"/>
              </a:gdLst>
              <a:ahLst/>
              <a:cxnLst>
                <a:cxn ang="0">
                  <a:pos x="T0" y="T1"/>
                </a:cxn>
                <a:cxn ang="0">
                  <a:pos x="T2" y="T3"/>
                </a:cxn>
              </a:cxnLst>
              <a:rect l="0" t="0" r="r" b="b"/>
              <a:pathLst>
                <a:path w="193" h="627">
                  <a:moveTo>
                    <a:pt x="193" y="0"/>
                  </a:moveTo>
                  <a:lnTo>
                    <a:pt x="0" y="627"/>
                  </a:lnTo>
                </a:path>
              </a:pathLst>
            </a:custGeom>
            <a:noFill/>
            <a:ln w="12700">
              <a:solidFill>
                <a:schemeClr val="tx1"/>
              </a:solidFill>
              <a:prstDash val="dash"/>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27" name="Line 25"/>
            <p:cNvSpPr>
              <a:spLocks noChangeShapeType="1"/>
            </p:cNvSpPr>
            <p:nvPr/>
          </p:nvSpPr>
          <p:spPr bwMode="auto">
            <a:xfrm flipH="1">
              <a:off x="2774315" y="2176474"/>
              <a:ext cx="255474" cy="766423"/>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28" name="Line 26"/>
            <p:cNvSpPr>
              <a:spLocks noChangeShapeType="1"/>
            </p:cNvSpPr>
            <p:nvPr/>
          </p:nvSpPr>
          <p:spPr bwMode="auto">
            <a:xfrm>
              <a:off x="3796213" y="2176474"/>
              <a:ext cx="119753" cy="766423"/>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29" name="Line 27"/>
            <p:cNvSpPr>
              <a:spLocks noChangeShapeType="1"/>
            </p:cNvSpPr>
            <p:nvPr/>
          </p:nvSpPr>
          <p:spPr bwMode="auto">
            <a:xfrm>
              <a:off x="4179423" y="2176474"/>
              <a:ext cx="127737" cy="766423"/>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30" name="Freeform 28"/>
            <p:cNvSpPr>
              <a:spLocks/>
            </p:cNvSpPr>
            <p:nvPr/>
          </p:nvSpPr>
          <p:spPr bwMode="auto">
            <a:xfrm>
              <a:off x="5073583" y="2176474"/>
              <a:ext cx="505626" cy="770107"/>
            </a:xfrm>
            <a:custGeom>
              <a:avLst/>
              <a:gdLst>
                <a:gd name="T0" fmla="*/ 0 w 380"/>
                <a:gd name="T1" fmla="*/ 0 h 627"/>
                <a:gd name="T2" fmla="*/ 380 w 380"/>
                <a:gd name="T3" fmla="*/ 627 h 627"/>
              </a:gdLst>
              <a:ahLst/>
              <a:cxnLst>
                <a:cxn ang="0">
                  <a:pos x="T0" y="T1"/>
                </a:cxn>
                <a:cxn ang="0">
                  <a:pos x="T2" y="T3"/>
                </a:cxn>
              </a:cxnLst>
              <a:rect l="0" t="0" r="r" b="b"/>
              <a:pathLst>
                <a:path w="380" h="627">
                  <a:moveTo>
                    <a:pt x="0" y="0"/>
                  </a:moveTo>
                  <a:lnTo>
                    <a:pt x="380" y="627"/>
                  </a:lnTo>
                </a:path>
              </a:pathLst>
            </a:custGeom>
            <a:noFill/>
            <a:ln w="12700">
              <a:solidFill>
                <a:schemeClr val="tx1"/>
              </a:solidFill>
              <a:prstDash val="dash"/>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31" name="Line 29"/>
            <p:cNvSpPr>
              <a:spLocks noChangeShapeType="1"/>
            </p:cNvSpPr>
            <p:nvPr/>
          </p:nvSpPr>
          <p:spPr bwMode="auto">
            <a:xfrm>
              <a:off x="5456794" y="2176474"/>
              <a:ext cx="510948" cy="766423"/>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32" name="Freeform 30"/>
            <p:cNvSpPr>
              <a:spLocks/>
            </p:cNvSpPr>
            <p:nvPr/>
          </p:nvSpPr>
          <p:spPr bwMode="auto">
            <a:xfrm>
              <a:off x="6159348" y="2176474"/>
              <a:ext cx="888837" cy="762738"/>
            </a:xfrm>
            <a:custGeom>
              <a:avLst/>
              <a:gdLst>
                <a:gd name="T0" fmla="*/ 0 w 668"/>
                <a:gd name="T1" fmla="*/ 0 h 621"/>
                <a:gd name="T2" fmla="*/ 668 w 668"/>
                <a:gd name="T3" fmla="*/ 621 h 621"/>
              </a:gdLst>
              <a:ahLst/>
              <a:cxnLst>
                <a:cxn ang="0">
                  <a:pos x="T0" y="T1"/>
                </a:cxn>
                <a:cxn ang="0">
                  <a:pos x="T2" y="T3"/>
                </a:cxn>
              </a:cxnLst>
              <a:rect l="0" t="0" r="r" b="b"/>
              <a:pathLst>
                <a:path w="668" h="621">
                  <a:moveTo>
                    <a:pt x="0" y="0"/>
                  </a:moveTo>
                  <a:lnTo>
                    <a:pt x="668" y="621"/>
                  </a:lnTo>
                </a:path>
              </a:pathLst>
            </a:custGeom>
            <a:noFill/>
            <a:ln w="12700">
              <a:solidFill>
                <a:schemeClr val="tx1"/>
              </a:solidFill>
              <a:prstDash val="dash"/>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33" name="Line 31"/>
            <p:cNvSpPr>
              <a:spLocks noChangeShapeType="1"/>
            </p:cNvSpPr>
            <p:nvPr/>
          </p:nvSpPr>
          <p:spPr bwMode="auto">
            <a:xfrm>
              <a:off x="6542559" y="2176474"/>
              <a:ext cx="894160" cy="766423"/>
            </a:xfrm>
            <a:prstGeom prst="line">
              <a:avLst/>
            </a:prstGeom>
            <a:noFill/>
            <a:ln w="12700">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34" name="Line 32"/>
            <p:cNvSpPr>
              <a:spLocks noChangeShapeType="1"/>
            </p:cNvSpPr>
            <p:nvPr/>
          </p:nvSpPr>
          <p:spPr bwMode="auto">
            <a:xfrm>
              <a:off x="2239758" y="1636247"/>
              <a:ext cx="4871477" cy="0"/>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35" name="Text Box 33"/>
            <p:cNvSpPr txBox="1">
              <a:spLocks noChangeArrowheads="1"/>
            </p:cNvSpPr>
            <p:nvPr/>
          </p:nvSpPr>
          <p:spPr bwMode="auto">
            <a:xfrm>
              <a:off x="4252102" y="1377674"/>
              <a:ext cx="800219" cy="276999"/>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solidFill>
                    <a:srgbClr val="0000FF"/>
                  </a:solidFill>
                  <a:latin typeface="微软雅黑" pitchFamily="34" charset="-122"/>
                  <a:ea typeface="微软雅黑" pitchFamily="34" charset="-122"/>
                </a:rPr>
                <a:t>原始数据</a:t>
              </a:r>
            </a:p>
          </p:txBody>
        </p:sp>
        <p:sp>
          <p:nvSpPr>
            <p:cNvPr id="36" name="Line 34"/>
            <p:cNvSpPr>
              <a:spLocks noChangeShapeType="1"/>
            </p:cNvSpPr>
            <p:nvPr/>
          </p:nvSpPr>
          <p:spPr bwMode="auto">
            <a:xfrm>
              <a:off x="1533142" y="3680233"/>
              <a:ext cx="6478393" cy="0"/>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37" name="Rectangle 35"/>
            <p:cNvSpPr>
              <a:spLocks noChangeArrowheads="1"/>
            </p:cNvSpPr>
            <p:nvPr/>
          </p:nvSpPr>
          <p:spPr bwMode="auto">
            <a:xfrm>
              <a:off x="8224478" y="2942896"/>
              <a:ext cx="383211" cy="353734"/>
            </a:xfrm>
            <a:prstGeom prst="rect">
              <a:avLst/>
            </a:prstGeom>
            <a:solidFill>
              <a:srgbClr val="0000CC"/>
            </a:solidFill>
            <a:ln w="12700">
              <a:solidFill>
                <a:schemeClr val="tx1"/>
              </a:solidFill>
              <a:miter lim="800000"/>
              <a:headEnd/>
              <a:tailEnd/>
            </a:ln>
            <a:effectLst/>
          </p:spPr>
          <p:txBody>
            <a:bodyPr wrap="none" anchor="ctr"/>
            <a:lstStyle/>
            <a:p>
              <a:pPr algn="ctr"/>
              <a:r>
                <a:rPr kumimoji="1" lang="en-US" altLang="zh-CN" sz="1200" b="1" dirty="0">
                  <a:solidFill>
                    <a:schemeClr val="bg1"/>
                  </a:solidFill>
                  <a:latin typeface="微软雅黑" pitchFamily="34" charset="-122"/>
                  <a:ea typeface="微软雅黑" pitchFamily="34" charset="-122"/>
                </a:rPr>
                <a:t>7E</a:t>
              </a:r>
            </a:p>
          </p:txBody>
        </p:sp>
        <p:sp>
          <p:nvSpPr>
            <p:cNvPr id="38" name="Rectangle 36"/>
            <p:cNvSpPr>
              <a:spLocks noChangeArrowheads="1"/>
            </p:cNvSpPr>
            <p:nvPr/>
          </p:nvSpPr>
          <p:spPr bwMode="auto">
            <a:xfrm>
              <a:off x="7355370" y="1822740"/>
              <a:ext cx="383211" cy="353734"/>
            </a:xfrm>
            <a:prstGeom prst="rect">
              <a:avLst/>
            </a:prstGeom>
            <a:solidFill>
              <a:srgbClr val="0000CC"/>
            </a:solidFill>
            <a:ln w="12700">
              <a:solidFill>
                <a:schemeClr val="tx1"/>
              </a:solidFill>
              <a:miter lim="800000"/>
              <a:headEnd/>
              <a:tailEnd/>
            </a:ln>
            <a:effectLst/>
          </p:spPr>
          <p:txBody>
            <a:bodyPr wrap="none" anchor="ctr"/>
            <a:lstStyle/>
            <a:p>
              <a:pPr algn="ctr"/>
              <a:r>
                <a:rPr kumimoji="1" lang="en-US" altLang="zh-CN" sz="1200" b="1" dirty="0">
                  <a:solidFill>
                    <a:schemeClr val="bg1"/>
                  </a:solidFill>
                  <a:latin typeface="微软雅黑" pitchFamily="34" charset="-122"/>
                  <a:ea typeface="微软雅黑" pitchFamily="34" charset="-122"/>
                </a:rPr>
                <a:t>7E</a:t>
              </a:r>
            </a:p>
          </p:txBody>
        </p:sp>
        <p:sp>
          <p:nvSpPr>
            <p:cNvPr id="39" name="Text Box 37"/>
            <p:cNvSpPr txBox="1">
              <a:spLocks noChangeArrowheads="1"/>
            </p:cNvSpPr>
            <p:nvPr/>
          </p:nvSpPr>
          <p:spPr bwMode="auto">
            <a:xfrm>
              <a:off x="3192087" y="3656207"/>
              <a:ext cx="3062059" cy="338554"/>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1600" b="1" dirty="0">
                  <a:solidFill>
                    <a:srgbClr val="000099"/>
                  </a:solidFill>
                  <a:latin typeface="微软雅黑" pitchFamily="34" charset="-122"/>
                  <a:ea typeface="微软雅黑" pitchFamily="34" charset="-122"/>
                </a:rPr>
                <a:t>经过字节填充后发送的数据</a:t>
              </a:r>
            </a:p>
          </p:txBody>
        </p:sp>
        <p:sp>
          <p:nvSpPr>
            <p:cNvPr id="44" name="Line 42"/>
            <p:cNvSpPr>
              <a:spLocks noChangeShapeType="1"/>
            </p:cNvSpPr>
            <p:nvPr/>
          </p:nvSpPr>
          <p:spPr bwMode="auto">
            <a:xfrm flipV="1">
              <a:off x="529696" y="3306456"/>
              <a:ext cx="0" cy="275126"/>
            </a:xfrm>
            <a:prstGeom prst="line">
              <a:avLst/>
            </a:prstGeom>
            <a:noFill/>
            <a:ln w="38100">
              <a:solidFill>
                <a:srgbClr val="FF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45" name="Text Box 43"/>
            <p:cNvSpPr txBox="1">
              <a:spLocks noChangeArrowheads="1"/>
            </p:cNvSpPr>
            <p:nvPr/>
          </p:nvSpPr>
          <p:spPr bwMode="auto">
            <a:xfrm>
              <a:off x="495556" y="3468016"/>
              <a:ext cx="846979"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zh-CN" altLang="en-US" sz="1200" b="1" dirty="0">
                  <a:latin typeface="微软雅黑" pitchFamily="34" charset="-122"/>
                  <a:ea typeface="微软雅黑" pitchFamily="34" charset="-122"/>
                </a:rPr>
                <a:t>发送在前</a:t>
              </a:r>
            </a:p>
          </p:txBody>
        </p:sp>
        <p:sp>
          <p:nvSpPr>
            <p:cNvPr id="46" name="Line 44"/>
            <p:cNvSpPr>
              <a:spLocks noChangeShapeType="1"/>
            </p:cNvSpPr>
            <p:nvPr/>
          </p:nvSpPr>
          <p:spPr bwMode="auto">
            <a:xfrm>
              <a:off x="1360166" y="1567266"/>
              <a:ext cx="0" cy="235822"/>
            </a:xfrm>
            <a:prstGeom prst="line">
              <a:avLst/>
            </a:prstGeom>
            <a:noFill/>
            <a:ln w="1270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47" name="Text Box 45"/>
            <p:cNvSpPr txBox="1">
              <a:spLocks noChangeArrowheads="1"/>
            </p:cNvSpPr>
            <p:nvPr/>
          </p:nvSpPr>
          <p:spPr bwMode="auto">
            <a:xfrm>
              <a:off x="975625" y="1290912"/>
              <a:ext cx="800219"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latin typeface="微软雅黑" pitchFamily="34" charset="-122"/>
                  <a:ea typeface="微软雅黑" pitchFamily="34" charset="-122"/>
                </a:rPr>
                <a:t>帧开始符</a:t>
              </a:r>
            </a:p>
          </p:txBody>
        </p:sp>
        <p:sp>
          <p:nvSpPr>
            <p:cNvPr id="48" name="Text Box 46"/>
            <p:cNvSpPr txBox="1">
              <a:spLocks noChangeArrowheads="1"/>
            </p:cNvSpPr>
            <p:nvPr/>
          </p:nvSpPr>
          <p:spPr bwMode="auto">
            <a:xfrm>
              <a:off x="7233369" y="1290912"/>
              <a:ext cx="800219"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latin typeface="微软雅黑" pitchFamily="34" charset="-122"/>
                  <a:ea typeface="微软雅黑" pitchFamily="34" charset="-122"/>
                </a:rPr>
                <a:t>帧结束符</a:t>
              </a:r>
            </a:p>
          </p:txBody>
        </p:sp>
        <p:sp>
          <p:nvSpPr>
            <p:cNvPr id="49" name="Line 47"/>
            <p:cNvSpPr>
              <a:spLocks noChangeShapeType="1"/>
            </p:cNvSpPr>
            <p:nvPr/>
          </p:nvSpPr>
          <p:spPr bwMode="auto">
            <a:xfrm>
              <a:off x="7565604" y="1567266"/>
              <a:ext cx="0" cy="235822"/>
            </a:xfrm>
            <a:prstGeom prst="line">
              <a:avLst/>
            </a:prstGeom>
            <a:noFill/>
            <a:ln w="1270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200" b="1">
                <a:solidFill>
                  <a:srgbClr val="000099"/>
                </a:solidFill>
                <a:latin typeface="微软雅黑" pitchFamily="34" charset="-122"/>
                <a:ea typeface="微软雅黑" pitchFamily="34" charset="-122"/>
              </a:endParaRPr>
            </a:p>
          </p:txBody>
        </p:sp>
        <p:sp>
          <p:nvSpPr>
            <p:cNvPr id="50" name="Rectangle 13"/>
            <p:cNvSpPr>
              <a:spLocks noChangeArrowheads="1"/>
            </p:cNvSpPr>
            <p:nvPr/>
          </p:nvSpPr>
          <p:spPr bwMode="auto">
            <a:xfrm>
              <a:off x="3796212" y="1822740"/>
              <a:ext cx="383211" cy="353734"/>
            </a:xfrm>
            <a:prstGeom prst="rect">
              <a:avLst/>
            </a:prstGeom>
            <a:solidFill>
              <a:srgbClr val="0070C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1200" b="1" dirty="0">
                  <a:solidFill>
                    <a:schemeClr val="bg1"/>
                  </a:solidFill>
                  <a:latin typeface="微软雅黑" pitchFamily="34" charset="-122"/>
                  <a:ea typeface="微软雅黑" pitchFamily="34" charset="-122"/>
                </a:rPr>
                <a:t>7D</a:t>
              </a:r>
            </a:p>
          </p:txBody>
        </p:sp>
        <p:sp>
          <p:nvSpPr>
            <p:cNvPr id="51" name="Rectangle 9"/>
            <p:cNvSpPr>
              <a:spLocks noChangeArrowheads="1"/>
            </p:cNvSpPr>
            <p:nvPr/>
          </p:nvSpPr>
          <p:spPr bwMode="auto">
            <a:xfrm>
              <a:off x="1533143" y="1822740"/>
              <a:ext cx="242701" cy="353734"/>
            </a:xfrm>
            <a:prstGeom prst="rect">
              <a:avLst/>
            </a:prstGeom>
            <a:solidFill>
              <a:schemeClr val="bg1"/>
            </a:solidFill>
            <a:ln w="12700">
              <a:solidFill>
                <a:schemeClr val="tx1"/>
              </a:solidFill>
              <a:miter lim="800000"/>
              <a:headEnd/>
              <a:tailEnd/>
            </a:ln>
            <a:effectLst/>
          </p:spPr>
          <p:txBody>
            <a:bodyPr wrap="none" anchor="ctr"/>
            <a:lstStyle/>
            <a:p>
              <a:pPr algn="ctr"/>
              <a:endParaRPr kumimoji="1" lang="en-US" altLang="zh-CN" sz="1200" b="1" dirty="0">
                <a:solidFill>
                  <a:schemeClr val="bg1"/>
                </a:solidFill>
                <a:latin typeface="微软雅黑" pitchFamily="34" charset="-122"/>
                <a:ea typeface="微软雅黑" pitchFamily="34" charset="-122"/>
              </a:endParaRPr>
            </a:p>
          </p:txBody>
        </p:sp>
        <p:sp>
          <p:nvSpPr>
            <p:cNvPr id="52" name="Rectangle 9"/>
            <p:cNvSpPr>
              <a:spLocks noChangeArrowheads="1"/>
            </p:cNvSpPr>
            <p:nvPr/>
          </p:nvSpPr>
          <p:spPr bwMode="auto">
            <a:xfrm>
              <a:off x="1765192" y="1822740"/>
              <a:ext cx="242701" cy="353734"/>
            </a:xfrm>
            <a:prstGeom prst="rect">
              <a:avLst/>
            </a:prstGeom>
            <a:solidFill>
              <a:schemeClr val="bg1"/>
            </a:solidFill>
            <a:ln w="12700">
              <a:solidFill>
                <a:schemeClr val="tx1"/>
              </a:solidFill>
              <a:miter lim="800000"/>
              <a:headEnd/>
              <a:tailEnd/>
            </a:ln>
            <a:effectLst/>
          </p:spPr>
          <p:txBody>
            <a:bodyPr wrap="none" anchor="ctr"/>
            <a:lstStyle/>
            <a:p>
              <a:pPr algn="ctr"/>
              <a:endParaRPr kumimoji="1" lang="en-US" altLang="zh-CN" sz="1200" b="1" dirty="0">
                <a:solidFill>
                  <a:schemeClr val="bg1"/>
                </a:solidFill>
                <a:latin typeface="微软雅黑" pitchFamily="34" charset="-122"/>
                <a:ea typeface="微软雅黑" pitchFamily="34" charset="-122"/>
              </a:endParaRPr>
            </a:p>
          </p:txBody>
        </p:sp>
        <p:sp>
          <p:nvSpPr>
            <p:cNvPr id="53" name="Rectangle 9"/>
            <p:cNvSpPr>
              <a:spLocks noChangeArrowheads="1"/>
            </p:cNvSpPr>
            <p:nvPr/>
          </p:nvSpPr>
          <p:spPr bwMode="auto">
            <a:xfrm>
              <a:off x="1997058" y="1822740"/>
              <a:ext cx="242701" cy="353734"/>
            </a:xfrm>
            <a:prstGeom prst="rect">
              <a:avLst/>
            </a:prstGeom>
            <a:solidFill>
              <a:schemeClr val="bg1"/>
            </a:solidFill>
            <a:ln w="12700">
              <a:solidFill>
                <a:schemeClr val="tx1"/>
              </a:solidFill>
              <a:miter lim="800000"/>
              <a:headEnd/>
              <a:tailEnd/>
            </a:ln>
            <a:effectLst/>
          </p:spPr>
          <p:txBody>
            <a:bodyPr wrap="none" anchor="ctr"/>
            <a:lstStyle/>
            <a:p>
              <a:pPr algn="ctr"/>
              <a:endParaRPr kumimoji="1" lang="en-US" altLang="zh-CN" sz="1200" b="1" dirty="0">
                <a:solidFill>
                  <a:schemeClr val="bg1"/>
                </a:solidFill>
                <a:latin typeface="微软雅黑" pitchFamily="34" charset="-122"/>
                <a:ea typeface="微软雅黑" pitchFamily="34" charset="-122"/>
              </a:endParaRPr>
            </a:p>
          </p:txBody>
        </p:sp>
        <p:sp>
          <p:nvSpPr>
            <p:cNvPr id="54" name="Rectangle 9"/>
            <p:cNvSpPr>
              <a:spLocks noChangeArrowheads="1"/>
            </p:cNvSpPr>
            <p:nvPr/>
          </p:nvSpPr>
          <p:spPr bwMode="auto">
            <a:xfrm>
              <a:off x="7111236" y="1822740"/>
              <a:ext cx="242701" cy="353734"/>
            </a:xfrm>
            <a:prstGeom prst="rect">
              <a:avLst/>
            </a:prstGeom>
            <a:solidFill>
              <a:schemeClr val="bg1"/>
            </a:solidFill>
            <a:ln w="12700">
              <a:solidFill>
                <a:schemeClr val="tx1"/>
              </a:solidFill>
              <a:miter lim="800000"/>
              <a:headEnd/>
              <a:tailEnd/>
            </a:ln>
            <a:effectLst/>
          </p:spPr>
          <p:txBody>
            <a:bodyPr wrap="none" anchor="ctr"/>
            <a:lstStyle/>
            <a:p>
              <a:pPr algn="ctr"/>
              <a:endParaRPr kumimoji="1" lang="en-US" altLang="zh-CN" sz="1200" b="1" dirty="0">
                <a:solidFill>
                  <a:schemeClr val="bg1"/>
                </a:solidFill>
                <a:latin typeface="微软雅黑" pitchFamily="34" charset="-122"/>
                <a:ea typeface="微软雅黑" pitchFamily="34" charset="-122"/>
              </a:endParaRPr>
            </a:p>
          </p:txBody>
        </p:sp>
        <p:cxnSp>
          <p:nvCxnSpPr>
            <p:cNvPr id="55" name="直接连接符 54"/>
            <p:cNvCxnSpPr/>
            <p:nvPr/>
          </p:nvCxnSpPr>
          <p:spPr>
            <a:xfrm>
              <a:off x="2239759" y="1510273"/>
              <a:ext cx="0" cy="30534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a:xfrm>
              <a:off x="7117377" y="1510273"/>
              <a:ext cx="0" cy="30534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7" name="Rectangle 4"/>
            <p:cNvSpPr>
              <a:spLocks noChangeArrowheads="1"/>
            </p:cNvSpPr>
            <p:nvPr/>
          </p:nvSpPr>
          <p:spPr bwMode="auto">
            <a:xfrm>
              <a:off x="881932" y="2942896"/>
              <a:ext cx="268000" cy="353734"/>
            </a:xfrm>
            <a:prstGeom prst="rect">
              <a:avLst/>
            </a:prstGeom>
            <a:solidFill>
              <a:schemeClr val="bg1"/>
            </a:solidFill>
            <a:ln w="12700">
              <a:solidFill>
                <a:schemeClr val="tx1"/>
              </a:solidFill>
              <a:miter lim="800000"/>
              <a:headEnd/>
              <a:tailEnd/>
            </a:ln>
            <a:effectLst/>
          </p:spPr>
          <p:txBody>
            <a:bodyPr wrap="none" anchor="ctr"/>
            <a:lstStyle/>
            <a:p>
              <a:pPr algn="ctr"/>
              <a:endParaRPr kumimoji="1" lang="en-US" altLang="zh-CN" sz="1200" b="1" dirty="0">
                <a:solidFill>
                  <a:schemeClr val="bg1"/>
                </a:solidFill>
                <a:latin typeface="微软雅黑" pitchFamily="34" charset="-122"/>
                <a:ea typeface="微软雅黑" pitchFamily="34" charset="-122"/>
              </a:endParaRPr>
            </a:p>
          </p:txBody>
        </p:sp>
        <p:sp>
          <p:nvSpPr>
            <p:cNvPr id="58" name="Rectangle 4"/>
            <p:cNvSpPr>
              <a:spLocks noChangeArrowheads="1"/>
            </p:cNvSpPr>
            <p:nvPr/>
          </p:nvSpPr>
          <p:spPr bwMode="auto">
            <a:xfrm>
              <a:off x="1089438" y="2942896"/>
              <a:ext cx="252099" cy="353734"/>
            </a:xfrm>
            <a:prstGeom prst="rect">
              <a:avLst/>
            </a:prstGeom>
            <a:solidFill>
              <a:schemeClr val="bg1"/>
            </a:solidFill>
            <a:ln w="12700">
              <a:solidFill>
                <a:schemeClr val="tx1"/>
              </a:solidFill>
              <a:miter lim="800000"/>
              <a:headEnd/>
              <a:tailEnd/>
            </a:ln>
            <a:effectLst/>
          </p:spPr>
          <p:txBody>
            <a:bodyPr wrap="none" anchor="ctr"/>
            <a:lstStyle/>
            <a:p>
              <a:pPr algn="ctr"/>
              <a:endParaRPr kumimoji="1" lang="en-US" altLang="zh-CN" sz="1200" b="1" dirty="0">
                <a:solidFill>
                  <a:schemeClr val="bg1"/>
                </a:solidFill>
                <a:latin typeface="微软雅黑" pitchFamily="34" charset="-122"/>
                <a:ea typeface="微软雅黑" pitchFamily="34" charset="-122"/>
              </a:endParaRPr>
            </a:p>
          </p:txBody>
        </p:sp>
        <p:sp>
          <p:nvSpPr>
            <p:cNvPr id="59" name="Rectangle 4"/>
            <p:cNvSpPr>
              <a:spLocks noChangeArrowheads="1"/>
            </p:cNvSpPr>
            <p:nvPr/>
          </p:nvSpPr>
          <p:spPr bwMode="auto">
            <a:xfrm>
              <a:off x="1314467" y="2942896"/>
              <a:ext cx="218676" cy="353734"/>
            </a:xfrm>
            <a:prstGeom prst="rect">
              <a:avLst/>
            </a:prstGeom>
            <a:solidFill>
              <a:schemeClr val="bg1"/>
            </a:solidFill>
            <a:ln w="12700">
              <a:solidFill>
                <a:schemeClr val="tx1"/>
              </a:solidFill>
              <a:miter lim="800000"/>
              <a:headEnd/>
              <a:tailEnd/>
            </a:ln>
            <a:effectLst/>
          </p:spPr>
          <p:txBody>
            <a:bodyPr wrap="none" anchor="ctr"/>
            <a:lstStyle/>
            <a:p>
              <a:pPr algn="ctr"/>
              <a:endParaRPr kumimoji="1" lang="en-US" altLang="zh-CN" sz="1200" b="1" dirty="0">
                <a:solidFill>
                  <a:schemeClr val="bg1"/>
                </a:solidFill>
                <a:latin typeface="微软雅黑" pitchFamily="34" charset="-122"/>
                <a:ea typeface="微软雅黑" pitchFamily="34" charset="-122"/>
              </a:endParaRPr>
            </a:p>
          </p:txBody>
        </p:sp>
        <p:sp>
          <p:nvSpPr>
            <p:cNvPr id="60" name="Rectangle 4"/>
            <p:cNvSpPr>
              <a:spLocks noChangeArrowheads="1"/>
            </p:cNvSpPr>
            <p:nvPr/>
          </p:nvSpPr>
          <p:spPr bwMode="auto">
            <a:xfrm>
              <a:off x="8011535" y="2942896"/>
              <a:ext cx="218676" cy="353734"/>
            </a:xfrm>
            <a:prstGeom prst="rect">
              <a:avLst/>
            </a:prstGeom>
            <a:solidFill>
              <a:schemeClr val="bg1"/>
            </a:solidFill>
            <a:ln w="12700">
              <a:solidFill>
                <a:schemeClr val="tx1"/>
              </a:solidFill>
              <a:miter lim="800000"/>
              <a:headEnd/>
              <a:tailEnd/>
            </a:ln>
            <a:effectLst/>
          </p:spPr>
          <p:txBody>
            <a:bodyPr wrap="none" anchor="ctr"/>
            <a:lstStyle/>
            <a:p>
              <a:pPr algn="ctr"/>
              <a:endParaRPr kumimoji="1" lang="en-US" altLang="zh-CN" sz="1200" b="1" dirty="0">
                <a:solidFill>
                  <a:schemeClr val="bg1"/>
                </a:solidFill>
                <a:latin typeface="微软雅黑" pitchFamily="34" charset="-122"/>
                <a:ea typeface="微软雅黑" pitchFamily="34" charset="-122"/>
              </a:endParaRPr>
            </a:p>
          </p:txBody>
        </p:sp>
      </p:grpSp>
      <p:grpSp>
        <p:nvGrpSpPr>
          <p:cNvPr id="69" name="组合 68"/>
          <p:cNvGrpSpPr/>
          <p:nvPr/>
        </p:nvGrpSpPr>
        <p:grpSpPr>
          <a:xfrm>
            <a:off x="1816287" y="2281352"/>
            <a:ext cx="5457301" cy="1228467"/>
            <a:chOff x="1816287" y="2414360"/>
            <a:chExt cx="5457301" cy="1228467"/>
          </a:xfrm>
        </p:grpSpPr>
        <p:grpSp>
          <p:nvGrpSpPr>
            <p:cNvPr id="65" name="组合 64"/>
            <p:cNvGrpSpPr/>
            <p:nvPr/>
          </p:nvGrpSpPr>
          <p:grpSpPr>
            <a:xfrm>
              <a:off x="1816287" y="2414360"/>
              <a:ext cx="5457301" cy="613285"/>
              <a:chOff x="1816287" y="2414360"/>
              <a:chExt cx="5457301" cy="613285"/>
            </a:xfrm>
          </p:grpSpPr>
          <p:sp>
            <p:nvSpPr>
              <p:cNvPr id="40" name="Text Box 38"/>
              <p:cNvSpPr txBox="1">
                <a:spLocks noChangeArrowheads="1"/>
              </p:cNvSpPr>
              <p:nvPr/>
            </p:nvSpPr>
            <p:spPr bwMode="auto">
              <a:xfrm>
                <a:off x="6473369" y="2414360"/>
                <a:ext cx="800219"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solidFill>
                      <a:srgbClr val="0000FF"/>
                    </a:solidFill>
                    <a:latin typeface="微软雅黑" pitchFamily="34" charset="-122"/>
                    <a:ea typeface="微软雅黑" pitchFamily="34" charset="-122"/>
                  </a:rPr>
                  <a:t>字节填充</a:t>
                </a:r>
              </a:p>
            </p:txBody>
          </p:sp>
          <p:sp>
            <p:nvSpPr>
              <p:cNvPr id="41" name="Text Box 39"/>
              <p:cNvSpPr txBox="1">
                <a:spLocks noChangeArrowheads="1"/>
              </p:cNvSpPr>
              <p:nvPr/>
            </p:nvSpPr>
            <p:spPr bwMode="auto">
              <a:xfrm>
                <a:off x="4893953" y="2414360"/>
                <a:ext cx="800219"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solidFill>
                      <a:srgbClr val="0000FF"/>
                    </a:solidFill>
                    <a:latin typeface="微软雅黑" pitchFamily="34" charset="-122"/>
                    <a:ea typeface="微软雅黑" pitchFamily="34" charset="-122"/>
                  </a:rPr>
                  <a:t>字节填充</a:t>
                </a:r>
              </a:p>
            </p:txBody>
          </p:sp>
          <p:sp>
            <p:nvSpPr>
              <p:cNvPr id="42" name="Text Box 40"/>
              <p:cNvSpPr txBox="1">
                <a:spLocks noChangeArrowheads="1"/>
              </p:cNvSpPr>
              <p:nvPr/>
            </p:nvSpPr>
            <p:spPr bwMode="auto">
              <a:xfrm>
                <a:off x="3265306" y="2414360"/>
                <a:ext cx="800219"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solidFill>
                      <a:srgbClr val="0000FF"/>
                    </a:solidFill>
                    <a:latin typeface="微软雅黑" pitchFamily="34" charset="-122"/>
                    <a:ea typeface="微软雅黑" pitchFamily="34" charset="-122"/>
                  </a:rPr>
                  <a:t>字节填充</a:t>
                </a:r>
              </a:p>
            </p:txBody>
          </p:sp>
          <p:sp>
            <p:nvSpPr>
              <p:cNvPr id="43" name="Text Box 41"/>
              <p:cNvSpPr txBox="1">
                <a:spLocks noChangeArrowheads="1"/>
              </p:cNvSpPr>
              <p:nvPr/>
            </p:nvSpPr>
            <p:spPr bwMode="auto">
              <a:xfrm>
                <a:off x="1816287" y="2414360"/>
                <a:ext cx="800219"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solidFill>
                      <a:srgbClr val="0000FF"/>
                    </a:solidFill>
                    <a:latin typeface="微软雅黑" pitchFamily="34" charset="-122"/>
                    <a:ea typeface="微软雅黑" pitchFamily="34" charset="-122"/>
                  </a:rPr>
                  <a:t>字节填充</a:t>
                </a:r>
              </a:p>
            </p:txBody>
          </p:sp>
          <p:sp>
            <p:nvSpPr>
              <p:cNvPr id="61" name="AutoShape 48"/>
              <p:cNvSpPr>
                <a:spLocks noChangeArrowheads="1"/>
              </p:cNvSpPr>
              <p:nvPr/>
            </p:nvSpPr>
            <p:spPr bwMode="auto">
              <a:xfrm>
                <a:off x="2118333" y="2693563"/>
                <a:ext cx="188944" cy="334082"/>
              </a:xfrm>
              <a:prstGeom prst="downArrow">
                <a:avLst>
                  <a:gd name="adj1" fmla="val 39435"/>
                  <a:gd name="adj2" fmla="val 90143"/>
                </a:avLst>
              </a:prstGeom>
              <a:solidFill>
                <a:srgbClr val="FF00FF"/>
              </a:solidFill>
              <a:ln>
                <a:noFill/>
              </a:ln>
              <a:effec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62" name="AutoShape 49"/>
              <p:cNvSpPr>
                <a:spLocks noChangeArrowheads="1"/>
              </p:cNvSpPr>
              <p:nvPr/>
            </p:nvSpPr>
            <p:spPr bwMode="auto">
              <a:xfrm>
                <a:off x="3619244" y="2693563"/>
                <a:ext cx="188944" cy="334082"/>
              </a:xfrm>
              <a:prstGeom prst="downArrow">
                <a:avLst>
                  <a:gd name="adj1" fmla="val 39435"/>
                  <a:gd name="adj2" fmla="val 90143"/>
                </a:avLst>
              </a:prstGeom>
              <a:solidFill>
                <a:srgbClr val="FF00FF"/>
              </a:solidFill>
              <a:ln>
                <a:noFill/>
              </a:ln>
              <a:effec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63" name="AutoShape 50"/>
              <p:cNvSpPr>
                <a:spLocks noChangeArrowheads="1"/>
              </p:cNvSpPr>
              <p:nvPr/>
            </p:nvSpPr>
            <p:spPr bwMode="auto">
              <a:xfrm>
                <a:off x="5271522" y="2693563"/>
                <a:ext cx="188944" cy="334082"/>
              </a:xfrm>
              <a:prstGeom prst="downArrow">
                <a:avLst>
                  <a:gd name="adj1" fmla="val 39435"/>
                  <a:gd name="adj2" fmla="val 90143"/>
                </a:avLst>
              </a:prstGeom>
              <a:solidFill>
                <a:srgbClr val="FF00FF"/>
              </a:solidFill>
              <a:ln>
                <a:noFill/>
              </a:ln>
              <a:effectLst/>
            </p:spPr>
            <p:txBody>
              <a:bodyPr wrap="none" anchor="ctr"/>
              <a:lstStyle/>
              <a:p>
                <a:endParaRPr lang="zh-CN" altLang="en-US" sz="1200" b="1">
                  <a:solidFill>
                    <a:srgbClr val="000099"/>
                  </a:solidFill>
                  <a:latin typeface="微软雅黑" pitchFamily="34" charset="-122"/>
                  <a:ea typeface="微软雅黑" pitchFamily="34" charset="-122"/>
                </a:endParaRPr>
              </a:p>
            </p:txBody>
          </p:sp>
          <p:sp>
            <p:nvSpPr>
              <p:cNvPr id="64" name="AutoShape 51"/>
              <p:cNvSpPr>
                <a:spLocks noChangeArrowheads="1"/>
              </p:cNvSpPr>
              <p:nvPr/>
            </p:nvSpPr>
            <p:spPr bwMode="auto">
              <a:xfrm>
                <a:off x="6766100" y="2693563"/>
                <a:ext cx="188944" cy="334082"/>
              </a:xfrm>
              <a:prstGeom prst="downArrow">
                <a:avLst>
                  <a:gd name="adj1" fmla="val 39435"/>
                  <a:gd name="adj2" fmla="val 90143"/>
                </a:avLst>
              </a:prstGeom>
              <a:solidFill>
                <a:srgbClr val="FF00FF"/>
              </a:solidFill>
              <a:ln>
                <a:noFill/>
              </a:ln>
              <a:effectLst/>
            </p:spPr>
            <p:txBody>
              <a:bodyPr wrap="none" anchor="ctr"/>
              <a:lstStyle/>
              <a:p>
                <a:endParaRPr lang="zh-CN" altLang="en-US" sz="1200" b="1">
                  <a:solidFill>
                    <a:srgbClr val="000099"/>
                  </a:solidFill>
                  <a:latin typeface="微软雅黑" pitchFamily="34" charset="-122"/>
                  <a:ea typeface="微软雅黑" pitchFamily="34" charset="-122"/>
                </a:endParaRPr>
              </a:p>
            </p:txBody>
          </p:sp>
        </p:grpSp>
        <p:sp>
          <p:nvSpPr>
            <p:cNvPr id="67" name="上箭头 66"/>
            <p:cNvSpPr/>
            <p:nvPr/>
          </p:nvSpPr>
          <p:spPr>
            <a:xfrm>
              <a:off x="5694172" y="3313023"/>
              <a:ext cx="160782" cy="260926"/>
            </a:xfrm>
            <a:prstGeom prst="upArrow">
              <a:avLst>
                <a:gd name="adj1" fmla="val 50000"/>
                <a:gd name="adj2" fmla="val 57080"/>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矩形 67"/>
            <p:cNvSpPr/>
            <p:nvPr/>
          </p:nvSpPr>
          <p:spPr>
            <a:xfrm>
              <a:off x="5767716" y="3365828"/>
              <a:ext cx="800219"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200" b="1" dirty="0">
                  <a:solidFill>
                    <a:srgbClr val="C00000"/>
                  </a:solidFill>
                  <a:latin typeface="微软雅黑" pitchFamily="34" charset="-122"/>
                  <a:ea typeface="微软雅黑" pitchFamily="34" charset="-122"/>
                </a:rPr>
                <a:t>改变编码</a:t>
              </a:r>
            </a:p>
          </p:txBody>
        </p:sp>
      </p:grpSp>
      <p:sp>
        <p:nvSpPr>
          <p:cNvPr id="2" name="灯片编号占位符 1">
            <a:extLst>
              <a:ext uri="{FF2B5EF4-FFF2-40B4-BE49-F238E27FC236}">
                <a16:creationId xmlns:a16="http://schemas.microsoft.com/office/drawing/2014/main" id="{E224A734-D37E-468B-AC0F-9BCC0EB0990D}"/>
              </a:ext>
            </a:extLst>
          </p:cNvPr>
          <p:cNvSpPr>
            <a:spLocks noGrp="1"/>
          </p:cNvSpPr>
          <p:nvPr>
            <p:ph type="sldNum" sz="quarter" idx="12"/>
          </p:nvPr>
        </p:nvSpPr>
        <p:spPr/>
        <p:txBody>
          <a:bodyPr/>
          <a:lstStyle/>
          <a:p>
            <a:fld id="{C485880C-E2C3-4DAB-AE74-D9BE691626AC}" type="slidenum">
              <a:rPr lang="zh-CN" altLang="en-US" smtClean="0"/>
              <a:pPr/>
              <a:t>37</a:t>
            </a:fld>
            <a:endParaRPr lang="zh-CN" altLang="en-US"/>
          </a:p>
        </p:txBody>
      </p:sp>
    </p:spTree>
    <p:extLst>
      <p:ext uri="{BB962C8B-B14F-4D97-AF65-F5344CB8AC3E}">
        <p14:creationId xmlns:p14="http://schemas.microsoft.com/office/powerpoint/2010/main" val="1863099724"/>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69"/>
                                        </p:tgtEl>
                                        <p:attrNameLst>
                                          <p:attrName>style.visibility</p:attrName>
                                        </p:attrNameLst>
                                      </p:cBhvr>
                                      <p:to>
                                        <p:strVal val="visible"/>
                                      </p:to>
                                    </p:set>
                                  </p:childTnLst>
                                </p:cTn>
                              </p:par>
                            </p:childTnLst>
                          </p:cTn>
                        </p:par>
                        <p:par>
                          <p:cTn id="7" fill="hold">
                            <p:stCondLst>
                              <p:cond delay="0"/>
                            </p:stCondLst>
                            <p:childTnLst>
                              <p:par>
                                <p:cTn id="8" presetID="35" presetClass="emph" presetSubtype="0" repeatCount="5000" fill="hold" nodeType="afterEffect">
                                  <p:stCondLst>
                                    <p:cond delay="0"/>
                                  </p:stCondLst>
                                  <p:childTnLst>
                                    <p:anim calcmode="discrete" valueType="str">
                                      <p:cBhvr>
                                        <p:cTn id="9" dur="1000" fill="hold"/>
                                        <p:tgtEl>
                                          <p:spTgt spid="69"/>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5"/>
          <p:cNvSpPr>
            <a:spLocks noChangeArrowheads="1"/>
          </p:cNvSpPr>
          <p:nvPr/>
        </p:nvSpPr>
        <p:spPr bwMode="auto">
          <a:xfrm>
            <a:off x="502921" y="621035"/>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 name="Rectangle 6"/>
          <p:cNvSpPr>
            <a:spLocks noChangeArrowheads="1"/>
          </p:cNvSpPr>
          <p:nvPr/>
        </p:nvSpPr>
        <p:spPr bwMode="auto">
          <a:xfrm>
            <a:off x="3678848" y="597945"/>
            <a:ext cx="177644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3. </a:t>
            </a:r>
            <a:r>
              <a:rPr lang="zh-CN" altLang="en-US" sz="2000" b="1" dirty="0">
                <a:solidFill>
                  <a:schemeClr val="bg1"/>
                </a:solidFill>
                <a:latin typeface="微软雅黑" pitchFamily="34" charset="-122"/>
                <a:ea typeface="微软雅黑" pitchFamily="34" charset="-122"/>
              </a:rPr>
              <a:t>零比特填充</a:t>
            </a:r>
            <a:endParaRPr lang="fr-FR" altLang="zh-CN" sz="2000" b="1" dirty="0">
              <a:solidFill>
                <a:schemeClr val="bg1"/>
              </a:solidFill>
              <a:latin typeface="微软雅黑" pitchFamily="34" charset="-122"/>
              <a:ea typeface="微软雅黑" pitchFamily="34" charset="-122"/>
            </a:endParaRPr>
          </a:p>
        </p:txBody>
      </p:sp>
      <p:sp>
        <p:nvSpPr>
          <p:cNvPr id="5" name="圆角矩形 4"/>
          <p:cNvSpPr/>
          <p:nvPr/>
        </p:nvSpPr>
        <p:spPr>
          <a:xfrm>
            <a:off x="502920" y="1038849"/>
            <a:ext cx="8129015" cy="3236976"/>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itchFamily="34" charset="-122"/>
              <a:ea typeface="微软雅黑" pitchFamily="34" charset="-122"/>
            </a:endParaRPr>
          </a:p>
        </p:txBody>
      </p:sp>
      <p:grpSp>
        <p:nvGrpSpPr>
          <p:cNvPr id="6" name="组合 5"/>
          <p:cNvGrpSpPr/>
          <p:nvPr/>
        </p:nvGrpSpPr>
        <p:grpSpPr>
          <a:xfrm>
            <a:off x="1477818" y="1294708"/>
            <a:ext cx="5997642" cy="830959"/>
            <a:chOff x="1505250" y="1223740"/>
            <a:chExt cx="5997642" cy="830959"/>
          </a:xfrm>
        </p:grpSpPr>
        <p:sp>
          <p:nvSpPr>
            <p:cNvPr id="7" name="AutoShape 6"/>
            <p:cNvSpPr>
              <a:spLocks noChangeArrowheads="1"/>
            </p:cNvSpPr>
            <p:nvPr/>
          </p:nvSpPr>
          <p:spPr bwMode="auto">
            <a:xfrm>
              <a:off x="4808587" y="1291353"/>
              <a:ext cx="1460923" cy="334800"/>
            </a:xfrm>
            <a:prstGeom prst="roundRect">
              <a:avLst>
                <a:gd name="adj" fmla="val 16667"/>
              </a:avLst>
            </a:prstGeom>
            <a:solidFill>
              <a:srgbClr val="009900"/>
            </a:solidFill>
            <a:ln>
              <a:noFill/>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8" name="Rectangle 8"/>
            <p:cNvSpPr>
              <a:spLocks noChangeArrowheads="1"/>
            </p:cNvSpPr>
            <p:nvPr/>
          </p:nvSpPr>
          <p:spPr bwMode="auto">
            <a:xfrm>
              <a:off x="4192689" y="1289866"/>
              <a:ext cx="3310203"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dirty="0">
                  <a:latin typeface="微软雅黑" pitchFamily="34" charset="-122"/>
                  <a:ea typeface="微软雅黑" pitchFamily="34" charset="-122"/>
                </a:rPr>
                <a:t>0 1 0 </a:t>
              </a:r>
              <a:r>
                <a:rPr kumimoji="1" lang="en-US" altLang="zh-CN" sz="1600" b="1" dirty="0">
                  <a:solidFill>
                    <a:schemeClr val="bg1"/>
                  </a:solidFill>
                  <a:latin typeface="微软雅黑" pitchFamily="34" charset="-122"/>
                  <a:ea typeface="微软雅黑" pitchFamily="34" charset="-122"/>
                </a:rPr>
                <a:t>0 1 1 1 1 1 1 0 </a:t>
              </a:r>
              <a:r>
                <a:rPr kumimoji="1" lang="en-US" altLang="zh-CN" sz="1600" b="1" dirty="0">
                  <a:latin typeface="微软雅黑" pitchFamily="34" charset="-122"/>
                  <a:ea typeface="微软雅黑" pitchFamily="34" charset="-122"/>
                </a:rPr>
                <a:t>0</a:t>
              </a:r>
              <a:r>
                <a:rPr kumimoji="1" lang="en-US" altLang="zh-CN" sz="1600" b="1" dirty="0">
                  <a:solidFill>
                    <a:srgbClr val="0000FF"/>
                  </a:solidFill>
                  <a:latin typeface="微软雅黑" pitchFamily="34" charset="-122"/>
                  <a:ea typeface="微软雅黑" pitchFamily="34" charset="-122"/>
                </a:rPr>
                <a:t> </a:t>
              </a:r>
              <a:r>
                <a:rPr kumimoji="1" lang="en-US" altLang="zh-CN" sz="1600" b="1" dirty="0">
                  <a:latin typeface="微软雅黑" pitchFamily="34" charset="-122"/>
                  <a:ea typeface="微软雅黑" pitchFamily="34" charset="-122"/>
                </a:rPr>
                <a:t>0 1 0 1 0</a:t>
              </a:r>
            </a:p>
          </p:txBody>
        </p:sp>
        <p:sp>
          <p:nvSpPr>
            <p:cNvPr id="9" name="Rectangle 7"/>
            <p:cNvSpPr>
              <a:spLocks noChangeArrowheads="1"/>
            </p:cNvSpPr>
            <p:nvPr/>
          </p:nvSpPr>
          <p:spPr bwMode="auto">
            <a:xfrm>
              <a:off x="1505250" y="1223740"/>
              <a:ext cx="2687439" cy="520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ctr" defTabSz="762000" eaLnBrk="0" hangingPunct="0"/>
              <a:r>
                <a:rPr kumimoji="1" lang="zh-CN" altLang="en-US" sz="1400" b="1" dirty="0">
                  <a:latin typeface="微软雅黑" pitchFamily="34" charset="-122"/>
                  <a:ea typeface="微软雅黑" pitchFamily="34" charset="-122"/>
                </a:rPr>
                <a:t>信息字段中</a:t>
              </a:r>
              <a:r>
                <a:rPr kumimoji="1" lang="zh-CN" altLang="en-US" sz="1400" b="1" dirty="0">
                  <a:solidFill>
                    <a:srgbClr val="C00000"/>
                  </a:solidFill>
                  <a:latin typeface="微软雅黑" pitchFamily="34" charset="-122"/>
                  <a:ea typeface="微软雅黑" pitchFamily="34" charset="-122"/>
                </a:rPr>
                <a:t>出现</a:t>
              </a:r>
              <a:r>
                <a:rPr kumimoji="1" lang="zh-CN" altLang="en-US" sz="1400" b="1" dirty="0">
                  <a:latin typeface="微软雅黑" pitchFamily="34" charset="-122"/>
                  <a:ea typeface="微软雅黑" pitchFamily="34" charset="-122"/>
                </a:rPr>
                <a:t>了和标志字段 </a:t>
              </a:r>
              <a:r>
                <a:rPr kumimoji="1" lang="en-US" altLang="zh-CN" sz="1400" b="1" dirty="0">
                  <a:latin typeface="微软雅黑" pitchFamily="34" charset="-122"/>
                  <a:ea typeface="微软雅黑" pitchFamily="34" charset="-122"/>
                </a:rPr>
                <a:t>F </a:t>
              </a:r>
              <a:r>
                <a:rPr kumimoji="1" lang="zh-CN" altLang="en-US" sz="1400" b="1" dirty="0">
                  <a:latin typeface="微软雅黑" pitchFamily="34" charset="-122"/>
                  <a:ea typeface="微软雅黑" pitchFamily="34" charset="-122"/>
                </a:rPr>
                <a:t>完全一样的 </a:t>
              </a:r>
              <a:r>
                <a:rPr kumimoji="1" lang="en-US" altLang="zh-CN" sz="1400" b="1" dirty="0">
                  <a:latin typeface="微软雅黑" pitchFamily="34" charset="-122"/>
                  <a:ea typeface="微软雅黑" pitchFamily="34" charset="-122"/>
                </a:rPr>
                <a:t>8 </a:t>
              </a:r>
              <a:r>
                <a:rPr kumimoji="1" lang="zh-CN" altLang="en-US" sz="1400" b="1" dirty="0">
                  <a:latin typeface="微软雅黑" pitchFamily="34" charset="-122"/>
                  <a:ea typeface="微软雅黑" pitchFamily="34" charset="-122"/>
                </a:rPr>
                <a:t>比特组合 </a:t>
              </a:r>
              <a:r>
                <a:rPr kumimoji="1" lang="en-US" altLang="zh-CN" sz="1400" b="1" dirty="0">
                  <a:solidFill>
                    <a:srgbClr val="0000FF"/>
                  </a:solidFill>
                  <a:latin typeface="微软雅黑" pitchFamily="34" charset="-122"/>
                  <a:ea typeface="微软雅黑" pitchFamily="34" charset="-122"/>
                </a:rPr>
                <a:t>0x7E</a:t>
              </a:r>
              <a:endParaRPr kumimoji="1" lang="zh-CN" altLang="en-US" sz="1400" b="1" dirty="0">
                <a:solidFill>
                  <a:srgbClr val="0000FF"/>
                </a:solidFill>
                <a:latin typeface="微软雅黑" pitchFamily="34" charset="-122"/>
                <a:ea typeface="微软雅黑" pitchFamily="34" charset="-122"/>
              </a:endParaRPr>
            </a:p>
          </p:txBody>
        </p:sp>
        <p:sp>
          <p:nvSpPr>
            <p:cNvPr id="10" name="Rectangle 11"/>
            <p:cNvSpPr>
              <a:spLocks noChangeArrowheads="1"/>
            </p:cNvSpPr>
            <p:nvPr/>
          </p:nvSpPr>
          <p:spPr bwMode="auto">
            <a:xfrm>
              <a:off x="4520929" y="1749487"/>
              <a:ext cx="2184896"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400" b="1" dirty="0">
                  <a:solidFill>
                    <a:srgbClr val="CC00CC"/>
                  </a:solidFill>
                  <a:latin typeface="微软雅黑" pitchFamily="34" charset="-122"/>
                  <a:ea typeface="微软雅黑" pitchFamily="34" charset="-122"/>
                </a:rPr>
                <a:t>会被误认为是标志字段 </a:t>
              </a:r>
              <a:r>
                <a:rPr kumimoji="1" lang="en-US" altLang="zh-CN" sz="1400" b="1" dirty="0">
                  <a:solidFill>
                    <a:srgbClr val="CC00CC"/>
                  </a:solidFill>
                  <a:latin typeface="微软雅黑" pitchFamily="34" charset="-122"/>
                  <a:ea typeface="微软雅黑" pitchFamily="34" charset="-122"/>
                </a:rPr>
                <a:t>F </a:t>
              </a:r>
            </a:p>
          </p:txBody>
        </p:sp>
        <p:sp>
          <p:nvSpPr>
            <p:cNvPr id="11" name="AutoShape 18"/>
            <p:cNvSpPr>
              <a:spLocks/>
            </p:cNvSpPr>
            <p:nvPr/>
          </p:nvSpPr>
          <p:spPr bwMode="auto">
            <a:xfrm rot="16200000">
              <a:off x="5455733" y="999779"/>
              <a:ext cx="160966" cy="1429646"/>
            </a:xfrm>
            <a:prstGeom prst="leftBrace">
              <a:avLst>
                <a:gd name="adj1" fmla="val 54590"/>
                <a:gd name="adj2" fmla="val 50000"/>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grpSp>
      <p:sp>
        <p:nvSpPr>
          <p:cNvPr id="13" name="AutoShape 19"/>
          <p:cNvSpPr>
            <a:spLocks noChangeArrowheads="1"/>
          </p:cNvSpPr>
          <p:nvPr/>
        </p:nvSpPr>
        <p:spPr bwMode="auto">
          <a:xfrm>
            <a:off x="4823643" y="2260105"/>
            <a:ext cx="1619839" cy="332884"/>
          </a:xfrm>
          <a:prstGeom prst="roundRect">
            <a:avLst>
              <a:gd name="adj" fmla="val 16667"/>
            </a:avLst>
          </a:prstGeom>
          <a:solidFill>
            <a:srgbClr val="009900"/>
          </a:solidFill>
          <a:ln>
            <a:noFill/>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4" name="AutoShape 4"/>
          <p:cNvSpPr>
            <a:spLocks noChangeArrowheads="1"/>
          </p:cNvSpPr>
          <p:nvPr/>
        </p:nvSpPr>
        <p:spPr bwMode="auto">
          <a:xfrm>
            <a:off x="5935392" y="2279704"/>
            <a:ext cx="162715" cy="286378"/>
          </a:xfrm>
          <a:prstGeom prst="roundRect">
            <a:avLst>
              <a:gd name="adj" fmla="val 16667"/>
            </a:avLst>
          </a:prstGeom>
          <a:solidFill>
            <a:srgbClr val="00FF99"/>
          </a:solidFill>
          <a:ln>
            <a:noFill/>
          </a:ln>
          <a:effectLst/>
          <a:extLst>
            <a:ext uri="{91240B29-F687-4F45-9708-019B960494DF}">
              <a14:hiddenLine xmlns:a14="http://schemas.microsoft.com/office/drawing/2010/main" w="12700">
                <a:solidFill>
                  <a:schemeClr val="tx1"/>
                </a:solidFill>
                <a:prstDash val="dash"/>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5" name="Rectangle 9"/>
          <p:cNvSpPr>
            <a:spLocks noChangeArrowheads="1"/>
          </p:cNvSpPr>
          <p:nvPr/>
        </p:nvSpPr>
        <p:spPr bwMode="auto">
          <a:xfrm>
            <a:off x="1865950" y="2349391"/>
            <a:ext cx="2051845" cy="520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400" b="1" dirty="0">
                <a:latin typeface="微软雅黑" pitchFamily="34" charset="-122"/>
                <a:ea typeface="微软雅黑" pitchFamily="34" charset="-122"/>
              </a:rPr>
              <a:t>发送端</a:t>
            </a:r>
            <a:r>
              <a:rPr kumimoji="1" lang="zh-CN" altLang="en-US" sz="1400" b="1" dirty="0">
                <a:solidFill>
                  <a:srgbClr val="0000FF"/>
                </a:solidFill>
                <a:latin typeface="微软雅黑" pitchFamily="34" charset="-122"/>
                <a:ea typeface="微软雅黑" pitchFamily="34" charset="-122"/>
              </a:rPr>
              <a:t>在 </a:t>
            </a:r>
            <a:r>
              <a:rPr kumimoji="1" lang="en-US" altLang="zh-CN" sz="1400" b="1" dirty="0">
                <a:solidFill>
                  <a:srgbClr val="0000FF"/>
                </a:solidFill>
                <a:latin typeface="微软雅黑" pitchFamily="34" charset="-122"/>
                <a:ea typeface="微软雅黑" pitchFamily="34" charset="-122"/>
              </a:rPr>
              <a:t>5 </a:t>
            </a:r>
            <a:r>
              <a:rPr kumimoji="1" lang="zh-CN" altLang="en-US" sz="1400" b="1" dirty="0">
                <a:solidFill>
                  <a:srgbClr val="0000FF"/>
                </a:solidFill>
                <a:latin typeface="微软雅黑" pitchFamily="34" charset="-122"/>
                <a:ea typeface="微软雅黑" pitchFamily="34" charset="-122"/>
              </a:rPr>
              <a:t>个连 </a:t>
            </a:r>
            <a:r>
              <a:rPr kumimoji="1" lang="en-US" altLang="zh-CN" sz="1400" b="1" dirty="0">
                <a:solidFill>
                  <a:srgbClr val="0000FF"/>
                </a:solidFill>
                <a:latin typeface="微软雅黑" pitchFamily="34" charset="-122"/>
                <a:ea typeface="微软雅黑" pitchFamily="34" charset="-122"/>
              </a:rPr>
              <a:t>1 </a:t>
            </a:r>
            <a:r>
              <a:rPr kumimoji="1" lang="zh-CN" altLang="en-US" sz="1400" b="1" dirty="0">
                <a:solidFill>
                  <a:srgbClr val="0000FF"/>
                </a:solidFill>
                <a:latin typeface="微软雅黑" pitchFamily="34" charset="-122"/>
                <a:ea typeface="微软雅黑" pitchFamily="34" charset="-122"/>
              </a:rPr>
              <a:t>之后</a:t>
            </a:r>
          </a:p>
          <a:p>
            <a:pPr defTabSz="762000" eaLnBrk="0" hangingPunct="0"/>
            <a:r>
              <a:rPr kumimoji="1" lang="zh-CN" altLang="en-US" sz="1400" b="1" dirty="0">
                <a:solidFill>
                  <a:srgbClr val="C00000"/>
                </a:solidFill>
                <a:latin typeface="微软雅黑" pitchFamily="34" charset="-122"/>
                <a:ea typeface="微软雅黑" pitchFamily="34" charset="-122"/>
              </a:rPr>
              <a:t>填入</a:t>
            </a:r>
            <a:r>
              <a:rPr kumimoji="1" lang="zh-CN" altLang="en-US" sz="1400" b="1" dirty="0">
                <a:solidFill>
                  <a:srgbClr val="0000FF"/>
                </a:solidFill>
                <a:latin typeface="微软雅黑" pitchFamily="34" charset="-122"/>
                <a:ea typeface="微软雅黑" pitchFamily="34" charset="-122"/>
              </a:rPr>
              <a:t>比特 </a:t>
            </a:r>
            <a:r>
              <a:rPr kumimoji="1" lang="en-US" altLang="zh-CN" sz="1400" b="1" dirty="0">
                <a:solidFill>
                  <a:srgbClr val="0000FF"/>
                </a:solidFill>
                <a:latin typeface="微软雅黑" pitchFamily="34" charset="-122"/>
                <a:ea typeface="微软雅黑" pitchFamily="34" charset="-122"/>
              </a:rPr>
              <a:t>0 </a:t>
            </a:r>
            <a:r>
              <a:rPr kumimoji="1" lang="zh-CN" altLang="en-US" sz="1400" b="1" dirty="0">
                <a:latin typeface="微软雅黑" pitchFamily="34" charset="-122"/>
                <a:ea typeface="微软雅黑" pitchFamily="34" charset="-122"/>
              </a:rPr>
              <a:t>再发送出去</a:t>
            </a:r>
          </a:p>
        </p:txBody>
      </p:sp>
      <p:sp>
        <p:nvSpPr>
          <p:cNvPr id="16" name="AutoShape 12"/>
          <p:cNvSpPr>
            <a:spLocks noChangeArrowheads="1"/>
          </p:cNvSpPr>
          <p:nvPr/>
        </p:nvSpPr>
        <p:spPr bwMode="auto">
          <a:xfrm rot="16200000">
            <a:off x="5913007" y="2636350"/>
            <a:ext cx="202228" cy="104223"/>
          </a:xfrm>
          <a:prstGeom prst="rightArrow">
            <a:avLst>
              <a:gd name="adj1" fmla="val 50000"/>
              <a:gd name="adj2" fmla="val 105112"/>
            </a:avLst>
          </a:prstGeom>
          <a:solidFill>
            <a:srgbClr val="C00000"/>
          </a:solidFill>
          <a:ln w="12700">
            <a:noFill/>
            <a:miter lim="800000"/>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7" name="Rectangle 13"/>
          <p:cNvSpPr>
            <a:spLocks noChangeArrowheads="1"/>
          </p:cNvSpPr>
          <p:nvPr/>
        </p:nvSpPr>
        <p:spPr bwMode="auto">
          <a:xfrm>
            <a:off x="4724057" y="2754375"/>
            <a:ext cx="1655904"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400" b="1" dirty="0">
                <a:latin typeface="微软雅黑" pitchFamily="34" charset="-122"/>
                <a:ea typeface="微软雅黑" pitchFamily="34" charset="-122"/>
              </a:rPr>
              <a:t>发送端</a:t>
            </a:r>
            <a:r>
              <a:rPr kumimoji="1" lang="zh-CN" altLang="en-US" sz="1400" b="1" dirty="0">
                <a:solidFill>
                  <a:srgbClr val="0000FF"/>
                </a:solidFill>
                <a:latin typeface="微软雅黑" pitchFamily="34" charset="-122"/>
                <a:ea typeface="微软雅黑" pitchFamily="34" charset="-122"/>
              </a:rPr>
              <a:t>填入</a:t>
            </a:r>
            <a:r>
              <a:rPr kumimoji="1" lang="zh-CN" altLang="en-US" sz="1400" b="1" dirty="0">
                <a:latin typeface="微软雅黑" pitchFamily="34" charset="-122"/>
                <a:ea typeface="微软雅黑" pitchFamily="34" charset="-122"/>
              </a:rPr>
              <a:t> </a:t>
            </a:r>
            <a:r>
              <a:rPr kumimoji="1" lang="en-US" altLang="zh-CN" sz="1400" b="1" dirty="0">
                <a:latin typeface="微软雅黑" pitchFamily="34" charset="-122"/>
                <a:ea typeface="微软雅黑" pitchFamily="34" charset="-122"/>
              </a:rPr>
              <a:t>0 </a:t>
            </a:r>
            <a:r>
              <a:rPr kumimoji="1" lang="zh-CN" altLang="en-US" sz="1400" b="1" dirty="0">
                <a:latin typeface="微软雅黑" pitchFamily="34" charset="-122"/>
                <a:ea typeface="微软雅黑" pitchFamily="34" charset="-122"/>
              </a:rPr>
              <a:t>比特</a:t>
            </a:r>
          </a:p>
        </p:txBody>
      </p:sp>
      <p:sp>
        <p:nvSpPr>
          <p:cNvPr id="18" name="Rectangle 16"/>
          <p:cNvSpPr>
            <a:spLocks noChangeArrowheads="1"/>
          </p:cNvSpPr>
          <p:nvPr/>
        </p:nvSpPr>
        <p:spPr bwMode="auto">
          <a:xfrm>
            <a:off x="4188654" y="2262100"/>
            <a:ext cx="3497753"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dirty="0">
                <a:latin typeface="微软雅黑" pitchFamily="34" charset="-122"/>
                <a:ea typeface="微软雅黑" pitchFamily="34" charset="-122"/>
              </a:rPr>
              <a:t>0 1 0 </a:t>
            </a:r>
            <a:r>
              <a:rPr kumimoji="1" lang="en-US" altLang="zh-CN" sz="1600" b="1" dirty="0">
                <a:solidFill>
                  <a:schemeClr val="bg1"/>
                </a:solidFill>
                <a:latin typeface="微软雅黑" pitchFamily="34" charset="-122"/>
                <a:ea typeface="微软雅黑" pitchFamily="34" charset="-122"/>
              </a:rPr>
              <a:t>0 1 1 1 1 1 </a:t>
            </a:r>
            <a:r>
              <a:rPr kumimoji="1" lang="en-US" altLang="zh-CN" sz="1600" b="1" dirty="0">
                <a:solidFill>
                  <a:srgbClr val="0000CC"/>
                </a:solidFill>
                <a:latin typeface="微软雅黑" pitchFamily="34" charset="-122"/>
                <a:ea typeface="微软雅黑" pitchFamily="34" charset="-122"/>
              </a:rPr>
              <a:t>0 </a:t>
            </a:r>
            <a:r>
              <a:rPr kumimoji="1" lang="en-US" altLang="zh-CN" sz="1600" b="1" dirty="0">
                <a:solidFill>
                  <a:schemeClr val="bg1"/>
                </a:solidFill>
                <a:latin typeface="微软雅黑" pitchFamily="34" charset="-122"/>
                <a:ea typeface="微软雅黑" pitchFamily="34" charset="-122"/>
              </a:rPr>
              <a:t>1 0</a:t>
            </a:r>
            <a:r>
              <a:rPr kumimoji="1" lang="en-US" altLang="zh-CN" sz="1600" b="1" dirty="0">
                <a:solidFill>
                  <a:srgbClr val="0000CC"/>
                </a:solidFill>
                <a:latin typeface="微软雅黑" pitchFamily="34" charset="-122"/>
                <a:ea typeface="微软雅黑" pitchFamily="34" charset="-122"/>
              </a:rPr>
              <a:t> </a:t>
            </a:r>
            <a:r>
              <a:rPr kumimoji="1" lang="en-US" altLang="zh-CN" sz="1600" b="1" dirty="0">
                <a:latin typeface="微软雅黑" pitchFamily="34" charset="-122"/>
                <a:ea typeface="微软雅黑" pitchFamily="34" charset="-122"/>
              </a:rPr>
              <a:t>0 0 1 0 1 0</a:t>
            </a:r>
          </a:p>
        </p:txBody>
      </p:sp>
      <p:sp>
        <p:nvSpPr>
          <p:cNvPr id="19" name="AutoShape 20"/>
          <p:cNvSpPr>
            <a:spLocks noChangeArrowheads="1"/>
          </p:cNvSpPr>
          <p:nvPr/>
        </p:nvSpPr>
        <p:spPr bwMode="auto">
          <a:xfrm>
            <a:off x="4832879" y="3199932"/>
            <a:ext cx="1619839" cy="322178"/>
          </a:xfrm>
          <a:prstGeom prst="roundRect">
            <a:avLst>
              <a:gd name="adj" fmla="val 16667"/>
            </a:avLst>
          </a:prstGeom>
          <a:solidFill>
            <a:srgbClr val="009900"/>
          </a:solidFill>
          <a:ln>
            <a:noFill/>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0" name="AutoShape 5"/>
          <p:cNvSpPr>
            <a:spLocks noChangeArrowheads="1"/>
          </p:cNvSpPr>
          <p:nvPr/>
        </p:nvSpPr>
        <p:spPr bwMode="auto">
          <a:xfrm>
            <a:off x="5935392" y="3225580"/>
            <a:ext cx="171238" cy="272004"/>
          </a:xfrm>
          <a:prstGeom prst="roundRect">
            <a:avLst>
              <a:gd name="adj" fmla="val 16667"/>
            </a:avLst>
          </a:prstGeom>
          <a:solidFill>
            <a:srgbClr val="00FF99"/>
          </a:solidFill>
          <a:ln>
            <a:noFill/>
          </a:ln>
          <a:effectLst/>
          <a:extLst>
            <a:ext uri="{91240B29-F687-4F45-9708-019B960494DF}">
              <a14:hiddenLine xmlns:a14="http://schemas.microsoft.com/office/drawing/2010/main" w="12700">
                <a:solidFill>
                  <a:schemeClr val="tx1"/>
                </a:solidFill>
                <a:prstDash val="dash"/>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1" name="Rectangle 10"/>
          <p:cNvSpPr>
            <a:spLocks noChangeArrowheads="1"/>
          </p:cNvSpPr>
          <p:nvPr/>
        </p:nvSpPr>
        <p:spPr bwMode="auto">
          <a:xfrm>
            <a:off x="2063920" y="3298880"/>
            <a:ext cx="1655904" cy="520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kumimoji="1" lang="zh-CN" altLang="en-US" sz="1400" b="1" dirty="0">
                <a:latin typeface="微软雅黑" pitchFamily="34" charset="-122"/>
                <a:ea typeface="微软雅黑" pitchFamily="34" charset="-122"/>
              </a:rPr>
              <a:t>接收端</a:t>
            </a:r>
            <a:r>
              <a:rPr kumimoji="1" lang="zh-CN" altLang="en-US" sz="1400" b="1" dirty="0">
                <a:solidFill>
                  <a:srgbClr val="0000FF"/>
                </a:solidFill>
                <a:latin typeface="微软雅黑" pitchFamily="34" charset="-122"/>
                <a:ea typeface="微软雅黑" pitchFamily="34" charset="-122"/>
              </a:rPr>
              <a:t>把 </a:t>
            </a:r>
            <a:r>
              <a:rPr kumimoji="1" lang="en-US" altLang="zh-CN" sz="1400" b="1" dirty="0">
                <a:solidFill>
                  <a:srgbClr val="0000FF"/>
                </a:solidFill>
                <a:latin typeface="微软雅黑" pitchFamily="34" charset="-122"/>
                <a:ea typeface="微软雅黑" pitchFamily="34" charset="-122"/>
              </a:rPr>
              <a:t>5 </a:t>
            </a:r>
            <a:r>
              <a:rPr kumimoji="1" lang="zh-CN" altLang="en-US" sz="1400" b="1" dirty="0">
                <a:solidFill>
                  <a:srgbClr val="0000FF"/>
                </a:solidFill>
                <a:latin typeface="微软雅黑" pitchFamily="34" charset="-122"/>
                <a:ea typeface="微软雅黑" pitchFamily="34" charset="-122"/>
              </a:rPr>
              <a:t>个连 </a:t>
            </a:r>
            <a:r>
              <a:rPr kumimoji="1" lang="en-US" altLang="zh-CN" sz="1400" b="1" dirty="0">
                <a:solidFill>
                  <a:srgbClr val="0000FF"/>
                </a:solidFill>
                <a:latin typeface="微软雅黑" pitchFamily="34" charset="-122"/>
                <a:ea typeface="微软雅黑" pitchFamily="34" charset="-122"/>
              </a:rPr>
              <a:t>1</a:t>
            </a:r>
          </a:p>
          <a:p>
            <a:pPr algn="ctr" defTabSz="762000" eaLnBrk="0" hangingPunct="0"/>
            <a:r>
              <a:rPr kumimoji="1" lang="zh-CN" altLang="en-US" sz="1400" b="1" dirty="0">
                <a:solidFill>
                  <a:srgbClr val="0000FF"/>
                </a:solidFill>
                <a:latin typeface="微软雅黑" pitchFamily="34" charset="-122"/>
                <a:ea typeface="微软雅黑" pitchFamily="34" charset="-122"/>
              </a:rPr>
              <a:t>之后的比特 </a:t>
            </a:r>
            <a:r>
              <a:rPr kumimoji="1" lang="en-US" altLang="zh-CN" sz="1400" b="1" dirty="0">
                <a:solidFill>
                  <a:srgbClr val="0000FF"/>
                </a:solidFill>
                <a:latin typeface="微软雅黑" pitchFamily="34" charset="-122"/>
                <a:ea typeface="微软雅黑" pitchFamily="34" charset="-122"/>
              </a:rPr>
              <a:t>0 </a:t>
            </a:r>
            <a:r>
              <a:rPr kumimoji="1" lang="zh-CN" altLang="en-US" sz="1400" b="1" dirty="0">
                <a:solidFill>
                  <a:srgbClr val="C00000"/>
                </a:solidFill>
                <a:latin typeface="微软雅黑" pitchFamily="34" charset="-122"/>
                <a:ea typeface="微软雅黑" pitchFamily="34" charset="-122"/>
              </a:rPr>
              <a:t>删除</a:t>
            </a:r>
          </a:p>
        </p:txBody>
      </p:sp>
      <p:sp>
        <p:nvSpPr>
          <p:cNvPr id="22" name="AutoShape 14"/>
          <p:cNvSpPr>
            <a:spLocks noChangeArrowheads="1"/>
          </p:cNvSpPr>
          <p:nvPr/>
        </p:nvSpPr>
        <p:spPr bwMode="auto">
          <a:xfrm rot="5400000" flipV="1">
            <a:off x="5901227" y="3575579"/>
            <a:ext cx="225788" cy="104223"/>
          </a:xfrm>
          <a:prstGeom prst="rightArrow">
            <a:avLst>
              <a:gd name="adj1" fmla="val 50000"/>
              <a:gd name="adj2" fmla="val 117358"/>
            </a:avLst>
          </a:prstGeom>
          <a:solidFill>
            <a:srgbClr val="C00000"/>
          </a:solidFill>
          <a:ln w="12700">
            <a:noFill/>
            <a:miter lim="800000"/>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3" name="Rectangle 15"/>
          <p:cNvSpPr>
            <a:spLocks noChangeArrowheads="1"/>
          </p:cNvSpPr>
          <p:nvPr/>
        </p:nvSpPr>
        <p:spPr bwMode="auto">
          <a:xfrm>
            <a:off x="4339094" y="3705385"/>
            <a:ext cx="2194513"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400" b="1" dirty="0">
                <a:latin typeface="微软雅黑" pitchFamily="34" charset="-122"/>
                <a:ea typeface="微软雅黑" pitchFamily="34" charset="-122"/>
              </a:rPr>
              <a:t>接收端</a:t>
            </a:r>
            <a:r>
              <a:rPr kumimoji="1" lang="zh-CN" altLang="en-US" sz="1400" b="1" dirty="0">
                <a:solidFill>
                  <a:srgbClr val="0000FF"/>
                </a:solidFill>
                <a:latin typeface="微软雅黑" pitchFamily="34" charset="-122"/>
                <a:ea typeface="微软雅黑" pitchFamily="34" charset="-122"/>
              </a:rPr>
              <a:t>删除</a:t>
            </a:r>
            <a:r>
              <a:rPr kumimoji="1" lang="zh-CN" altLang="en-US" sz="1400" b="1" dirty="0">
                <a:latin typeface="微软雅黑" pitchFamily="34" charset="-122"/>
                <a:ea typeface="微软雅黑" pitchFamily="34" charset="-122"/>
              </a:rPr>
              <a:t>填入的 </a:t>
            </a:r>
            <a:r>
              <a:rPr kumimoji="1" lang="en-US" altLang="zh-CN" sz="1400" b="1" dirty="0">
                <a:latin typeface="微软雅黑" pitchFamily="34" charset="-122"/>
                <a:ea typeface="微软雅黑" pitchFamily="34" charset="-122"/>
              </a:rPr>
              <a:t>0 </a:t>
            </a:r>
            <a:r>
              <a:rPr kumimoji="1" lang="zh-CN" altLang="en-US" sz="1400" b="1" dirty="0">
                <a:latin typeface="微软雅黑" pitchFamily="34" charset="-122"/>
                <a:ea typeface="微软雅黑" pitchFamily="34" charset="-122"/>
              </a:rPr>
              <a:t>比特</a:t>
            </a:r>
          </a:p>
        </p:txBody>
      </p:sp>
      <p:sp>
        <p:nvSpPr>
          <p:cNvPr id="24" name="Rectangle 17"/>
          <p:cNvSpPr>
            <a:spLocks noChangeArrowheads="1"/>
          </p:cNvSpPr>
          <p:nvPr/>
        </p:nvSpPr>
        <p:spPr bwMode="auto">
          <a:xfrm>
            <a:off x="4193438" y="3196670"/>
            <a:ext cx="3497753"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dirty="0">
                <a:latin typeface="微软雅黑" pitchFamily="34" charset="-122"/>
                <a:ea typeface="微软雅黑" pitchFamily="34" charset="-122"/>
              </a:rPr>
              <a:t>0 1 0 </a:t>
            </a:r>
            <a:r>
              <a:rPr kumimoji="1" lang="en-US" altLang="zh-CN" sz="1600" b="1" dirty="0">
                <a:solidFill>
                  <a:schemeClr val="bg1"/>
                </a:solidFill>
                <a:latin typeface="微软雅黑" pitchFamily="34" charset="-122"/>
                <a:ea typeface="微软雅黑" pitchFamily="34" charset="-122"/>
              </a:rPr>
              <a:t>0 1 1 1 1 1 </a:t>
            </a:r>
            <a:r>
              <a:rPr kumimoji="1" lang="en-US" altLang="zh-CN" sz="1600" b="1" dirty="0">
                <a:solidFill>
                  <a:srgbClr val="0000CC"/>
                </a:solidFill>
                <a:latin typeface="微软雅黑" pitchFamily="34" charset="-122"/>
                <a:ea typeface="微软雅黑" pitchFamily="34" charset="-122"/>
              </a:rPr>
              <a:t>0 </a:t>
            </a:r>
            <a:r>
              <a:rPr kumimoji="1" lang="en-US" altLang="zh-CN" sz="1600" b="1" dirty="0">
                <a:solidFill>
                  <a:schemeClr val="bg1"/>
                </a:solidFill>
                <a:latin typeface="微软雅黑" pitchFamily="34" charset="-122"/>
                <a:ea typeface="微软雅黑" pitchFamily="34" charset="-122"/>
              </a:rPr>
              <a:t>1 0</a:t>
            </a:r>
            <a:r>
              <a:rPr kumimoji="1" lang="en-US" altLang="zh-CN" sz="1600" b="1" dirty="0">
                <a:solidFill>
                  <a:srgbClr val="0000CC"/>
                </a:solidFill>
                <a:latin typeface="微软雅黑" pitchFamily="34" charset="-122"/>
                <a:ea typeface="微软雅黑" pitchFamily="34" charset="-122"/>
              </a:rPr>
              <a:t> </a:t>
            </a:r>
            <a:r>
              <a:rPr kumimoji="1" lang="en-US" altLang="zh-CN" sz="1600" b="1" dirty="0">
                <a:latin typeface="微软雅黑" pitchFamily="34" charset="-122"/>
                <a:ea typeface="微软雅黑" pitchFamily="34" charset="-122"/>
              </a:rPr>
              <a:t>0 0 1 0 1 0</a:t>
            </a:r>
          </a:p>
        </p:txBody>
      </p:sp>
      <p:cxnSp>
        <p:nvCxnSpPr>
          <p:cNvPr id="25" name="直接连接符 24"/>
          <p:cNvCxnSpPr/>
          <p:nvPr/>
        </p:nvCxnSpPr>
        <p:spPr>
          <a:xfrm>
            <a:off x="1563272" y="2143771"/>
            <a:ext cx="595274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1563272" y="3076094"/>
            <a:ext cx="595274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1563272" y="4020198"/>
            <a:ext cx="595274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1563272" y="1265422"/>
            <a:ext cx="595274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灯片编号占位符 1">
            <a:extLst>
              <a:ext uri="{FF2B5EF4-FFF2-40B4-BE49-F238E27FC236}">
                <a16:creationId xmlns:a16="http://schemas.microsoft.com/office/drawing/2014/main" id="{A34F85C3-6728-46D2-9623-42F96FDDE8F7}"/>
              </a:ext>
            </a:extLst>
          </p:cNvPr>
          <p:cNvSpPr>
            <a:spLocks noGrp="1"/>
          </p:cNvSpPr>
          <p:nvPr>
            <p:ph type="sldNum" sz="quarter" idx="12"/>
          </p:nvPr>
        </p:nvSpPr>
        <p:spPr/>
        <p:txBody>
          <a:bodyPr/>
          <a:lstStyle/>
          <a:p>
            <a:fld id="{C485880C-E2C3-4DAB-AE74-D9BE691626AC}" type="slidenum">
              <a:rPr lang="zh-CN" altLang="en-US" smtClean="0"/>
              <a:pPr/>
              <a:t>38</a:t>
            </a:fld>
            <a:endParaRPr lang="zh-CN" altLang="en-US"/>
          </a:p>
        </p:txBody>
      </p:sp>
    </p:spTree>
    <p:extLst>
      <p:ext uri="{BB962C8B-B14F-4D97-AF65-F5344CB8AC3E}">
        <p14:creationId xmlns:p14="http://schemas.microsoft.com/office/powerpoint/2010/main" val="270616712"/>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1"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par>
                                <p:cTn id="9" presetID="1" presetClass="entr" presetSubtype="0" fill="hold" grpId="1" nodeType="with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par>
                                <p:cTn id="11" presetID="1" presetClass="entr" presetSubtype="0" fill="hold" grpId="1" nodeType="with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4"/>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5"/>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6"/>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7"/>
                                        </p:tgtEl>
                                        <p:attrNameLst>
                                          <p:attrName>style.visibility</p:attrName>
                                        </p:attrNameLst>
                                      </p:cBhvr>
                                      <p:to>
                                        <p:strVal val="visible"/>
                                      </p:to>
                                    </p:set>
                                  </p:childTnLst>
                                </p:cTn>
                              </p:par>
                            </p:childTnLst>
                          </p:cTn>
                        </p:par>
                        <p:par>
                          <p:cTn id="35" fill="hold">
                            <p:stCondLst>
                              <p:cond delay="0"/>
                            </p:stCondLst>
                            <p:childTnLst>
                              <p:par>
                                <p:cTn id="36" presetID="35" presetClass="emph" presetSubtype="0" repeatCount="indefinite" fill="hold" grpId="0" nodeType="afterEffect">
                                  <p:stCondLst>
                                    <p:cond delay="1000"/>
                                  </p:stCondLst>
                                  <p:childTnLst>
                                    <p:anim calcmode="discrete" valueType="str">
                                      <p:cBhvr>
                                        <p:cTn id="37" dur="1000" fill="hold"/>
                                        <p:tgtEl>
                                          <p:spTgt spid="14"/>
                                        </p:tgtEl>
                                        <p:attrNameLst>
                                          <p:attrName>style.visibility</p:attrName>
                                        </p:attrNameLst>
                                      </p:cBhvr>
                                      <p:tavLst>
                                        <p:tav tm="0">
                                          <p:val>
                                            <p:strVal val="hidden"/>
                                          </p:val>
                                        </p:tav>
                                        <p:tav tm="50000">
                                          <p:val>
                                            <p:strVal val="visible"/>
                                          </p:val>
                                        </p:tav>
                                      </p:tavLst>
                                    </p:anim>
                                  </p:childTnLst>
                                </p:cTn>
                              </p:par>
                              <p:par>
                                <p:cTn id="38" presetID="35" presetClass="emph" presetSubtype="0" repeatCount="indefinite" fill="hold" grpId="0" nodeType="withEffect">
                                  <p:stCondLst>
                                    <p:cond delay="1000"/>
                                  </p:stCondLst>
                                  <p:childTnLst>
                                    <p:anim calcmode="discrete" valueType="str">
                                      <p:cBhvr>
                                        <p:cTn id="39" dur="1000" fill="hold"/>
                                        <p:tgtEl>
                                          <p:spTgt spid="16"/>
                                        </p:tgtEl>
                                        <p:attrNameLst>
                                          <p:attrName>style.visibility</p:attrName>
                                        </p:attrNameLst>
                                      </p:cBhvr>
                                      <p:tavLst>
                                        <p:tav tm="0">
                                          <p:val>
                                            <p:strVal val="hidden"/>
                                          </p:val>
                                        </p:tav>
                                        <p:tav tm="50000">
                                          <p:val>
                                            <p:strVal val="visible"/>
                                          </p:val>
                                        </p:tav>
                                      </p:tavLst>
                                    </p:anim>
                                  </p:childTnLst>
                                </p:cTn>
                              </p:par>
                            </p:childTnLst>
                          </p:cTn>
                        </p:par>
                        <p:par>
                          <p:cTn id="40" fill="hold">
                            <p:stCondLst>
                              <p:cond delay="2000"/>
                            </p:stCondLst>
                            <p:childTnLst>
                              <p:par>
                                <p:cTn id="41" presetID="35" presetClass="emph" presetSubtype="0" repeatCount="indefinite" fill="hold" grpId="0" nodeType="afterEffect">
                                  <p:stCondLst>
                                    <p:cond delay="8000"/>
                                  </p:stCondLst>
                                  <p:endCondLst>
                                    <p:cond evt="onNext" delay="0">
                                      <p:tgtEl>
                                        <p:sldTgt/>
                                      </p:tgtEl>
                                    </p:cond>
                                  </p:endCondLst>
                                  <p:childTnLst>
                                    <p:anim calcmode="discrete" valueType="str">
                                      <p:cBhvr>
                                        <p:cTn id="42" dur="1000" fill="hold"/>
                                        <p:tgtEl>
                                          <p:spTgt spid="20"/>
                                        </p:tgtEl>
                                        <p:attrNameLst>
                                          <p:attrName>style.visibility</p:attrName>
                                        </p:attrNameLst>
                                      </p:cBhvr>
                                      <p:tavLst>
                                        <p:tav tm="0">
                                          <p:val>
                                            <p:strVal val="hidden"/>
                                          </p:val>
                                        </p:tav>
                                        <p:tav tm="50000">
                                          <p:val>
                                            <p:strVal val="visible"/>
                                          </p:val>
                                        </p:tav>
                                      </p:tavLst>
                                    </p:anim>
                                  </p:childTnLst>
                                </p:cTn>
                              </p:par>
                              <p:par>
                                <p:cTn id="43" presetID="35" presetClass="emph" presetSubtype="0" repeatCount="indefinite" fill="hold" grpId="0" nodeType="withEffect">
                                  <p:stCondLst>
                                    <p:cond delay="8000"/>
                                  </p:stCondLst>
                                  <p:endCondLst>
                                    <p:cond evt="onNext" delay="0">
                                      <p:tgtEl>
                                        <p:sldTgt/>
                                      </p:tgtEl>
                                    </p:cond>
                                  </p:endCondLst>
                                  <p:childTnLst>
                                    <p:anim calcmode="discrete" valueType="str">
                                      <p:cBhvr>
                                        <p:cTn id="44" dur="1000" fill="hold"/>
                                        <p:tgtEl>
                                          <p:spTgt spid="22"/>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4" grpId="1" animBg="1"/>
      <p:bldP spid="15" grpId="0"/>
      <p:bldP spid="16" grpId="0" animBg="1"/>
      <p:bldP spid="16" grpId="1" animBg="1"/>
      <p:bldP spid="17" grpId="0"/>
      <p:bldP spid="18" grpId="0"/>
      <p:bldP spid="19" grpId="0" animBg="1"/>
      <p:bldP spid="20" grpId="0" animBg="1"/>
      <p:bldP spid="20" grpId="1" animBg="1"/>
      <p:bldP spid="21" grpId="0"/>
      <p:bldP spid="22" grpId="0" animBg="1"/>
      <p:bldP spid="22" grpId="1" animBg="1"/>
      <p:bldP spid="23" grpId="0"/>
      <p:bldP spid="24"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AutoShape 5"/>
          <p:cNvSpPr>
            <a:spLocks noChangeArrowheads="1"/>
          </p:cNvSpPr>
          <p:nvPr/>
        </p:nvSpPr>
        <p:spPr bwMode="auto">
          <a:xfrm>
            <a:off x="502921" y="623223"/>
            <a:ext cx="8129015" cy="388721"/>
          </a:xfrm>
          <a:prstGeom prst="roundRect">
            <a:avLst>
              <a:gd name="adj" fmla="val 16667"/>
            </a:avLst>
          </a:prstGeom>
          <a:solidFill>
            <a:srgbClr val="0089FA"/>
          </a:solidFill>
          <a:ln>
            <a:noFill/>
          </a:ln>
          <a:effectLst/>
          <a:extLst/>
        </p:spPr>
        <p:txBody>
          <a:bodyPr wrap="none" anchor="ctr"/>
          <a:lstStyle/>
          <a:p>
            <a:endParaRPr lang="zh-CN" altLang="en-US"/>
          </a:p>
        </p:txBody>
      </p:sp>
      <p:sp>
        <p:nvSpPr>
          <p:cNvPr id="9" name="Rectangle 6"/>
          <p:cNvSpPr>
            <a:spLocks noChangeArrowheads="1"/>
          </p:cNvSpPr>
          <p:nvPr/>
        </p:nvSpPr>
        <p:spPr bwMode="auto">
          <a:xfrm>
            <a:off x="2490597" y="580952"/>
            <a:ext cx="414568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400" b="1" dirty="0">
                <a:solidFill>
                  <a:schemeClr val="bg1"/>
                </a:solidFill>
                <a:latin typeface="微软雅黑" pitchFamily="34" charset="-122"/>
                <a:ea typeface="微软雅黑" pitchFamily="34" charset="-122"/>
              </a:rPr>
              <a:t> </a:t>
            </a:r>
            <a:r>
              <a:rPr lang="en-US" altLang="zh-CN" sz="2400" b="1" dirty="0">
                <a:solidFill>
                  <a:schemeClr val="bg1"/>
                </a:solidFill>
                <a:latin typeface="微软雅黑" pitchFamily="34" charset="-122"/>
                <a:ea typeface="微软雅黑" pitchFamily="34" charset="-122"/>
              </a:rPr>
              <a:t>3.2.3   PPP </a:t>
            </a:r>
            <a:r>
              <a:rPr lang="zh-CN" altLang="en-US" sz="2400" b="1" dirty="0">
                <a:solidFill>
                  <a:schemeClr val="bg1"/>
                </a:solidFill>
                <a:latin typeface="微软雅黑" pitchFamily="34" charset="-122"/>
                <a:ea typeface="微软雅黑" pitchFamily="34" charset="-122"/>
              </a:rPr>
              <a:t>协议的工作状态</a:t>
            </a:r>
          </a:p>
        </p:txBody>
      </p:sp>
      <p:sp>
        <p:nvSpPr>
          <p:cNvPr id="10" name="Rectangle 8"/>
          <p:cNvSpPr>
            <a:spLocks noChangeArrowheads="1"/>
          </p:cNvSpPr>
          <p:nvPr/>
        </p:nvSpPr>
        <p:spPr bwMode="auto">
          <a:xfrm>
            <a:off x="502921" y="1007154"/>
            <a:ext cx="8211311" cy="3170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ts val="3000"/>
              </a:lnSpc>
              <a:buClr>
                <a:srgbClr val="0070C0"/>
              </a:buClr>
            </a:pPr>
            <a:r>
              <a:rPr lang="en-US" altLang="zh-CN" b="1" dirty="0">
                <a:solidFill>
                  <a:srgbClr val="C00000"/>
                </a:solidFill>
                <a:latin typeface="微软雅黑" pitchFamily="34" charset="-122"/>
                <a:ea typeface="微软雅黑" pitchFamily="34" charset="-122"/>
              </a:rPr>
              <a:t>PPP </a:t>
            </a:r>
            <a:r>
              <a:rPr lang="zh-CN" altLang="en-US" b="1" dirty="0">
                <a:solidFill>
                  <a:srgbClr val="C00000"/>
                </a:solidFill>
                <a:latin typeface="微软雅黑" pitchFamily="34" charset="-122"/>
                <a:ea typeface="微软雅黑" pitchFamily="34" charset="-122"/>
              </a:rPr>
              <a:t>链路初始化过程：</a:t>
            </a:r>
            <a:endParaRPr lang="en-US" altLang="zh-CN" b="1" dirty="0">
              <a:solidFill>
                <a:srgbClr val="C00000"/>
              </a:solidFill>
              <a:latin typeface="微软雅黑" pitchFamily="34" charset="-122"/>
              <a:ea typeface="微软雅黑" pitchFamily="34" charset="-122"/>
            </a:endParaRPr>
          </a:p>
          <a:p>
            <a:pPr marL="268288" indent="-268288">
              <a:lnSpc>
                <a:spcPts val="3000"/>
              </a:lnSpc>
              <a:buClr>
                <a:srgbClr val="0070C0"/>
              </a:buClr>
              <a:buFont typeface="Wingdings" pitchFamily="2" charset="2"/>
              <a:buChar char="l"/>
            </a:pPr>
            <a:r>
              <a:rPr lang="zh-CN" altLang="en-US" b="1" dirty="0">
                <a:latin typeface="微软雅黑" pitchFamily="34" charset="-122"/>
                <a:ea typeface="微软雅黑" pitchFamily="34" charset="-122"/>
              </a:rPr>
              <a:t>用户拨号接入 </a:t>
            </a:r>
            <a:r>
              <a:rPr lang="en-US" altLang="zh-CN" b="1" dirty="0">
                <a:latin typeface="微软雅黑" pitchFamily="34" charset="-122"/>
                <a:ea typeface="微软雅黑" pitchFamily="34" charset="-122"/>
              </a:rPr>
              <a:t>ISP </a:t>
            </a:r>
            <a:r>
              <a:rPr lang="zh-CN" altLang="en-US" b="1" dirty="0">
                <a:latin typeface="微软雅黑" pitchFamily="34" charset="-122"/>
                <a:ea typeface="微软雅黑" pitchFamily="34" charset="-122"/>
              </a:rPr>
              <a:t>后，就建立了一条从用户个人电脑到 </a:t>
            </a:r>
            <a:r>
              <a:rPr lang="en-US" altLang="zh-CN" b="1" dirty="0">
                <a:latin typeface="微软雅黑" pitchFamily="34" charset="-122"/>
                <a:ea typeface="微软雅黑" pitchFamily="34" charset="-122"/>
              </a:rPr>
              <a:t>ISP </a:t>
            </a:r>
            <a:r>
              <a:rPr lang="zh-CN" altLang="en-US" b="1" dirty="0">
                <a:latin typeface="微软雅黑" pitchFamily="34" charset="-122"/>
                <a:ea typeface="微软雅黑" pitchFamily="34" charset="-122"/>
              </a:rPr>
              <a:t>的物理连接。</a:t>
            </a:r>
            <a:endParaRPr lang="en-US" altLang="zh-CN" b="1" dirty="0">
              <a:latin typeface="微软雅黑" pitchFamily="34" charset="-122"/>
              <a:ea typeface="微软雅黑" pitchFamily="34" charset="-122"/>
            </a:endParaRPr>
          </a:p>
          <a:p>
            <a:pPr marL="268288" indent="-268288">
              <a:lnSpc>
                <a:spcPts val="3000"/>
              </a:lnSpc>
              <a:buClr>
                <a:srgbClr val="0070C0"/>
              </a:buClr>
              <a:buFont typeface="Wingdings" pitchFamily="2" charset="2"/>
              <a:buChar char="l"/>
            </a:pPr>
            <a:r>
              <a:rPr lang="zh-CN" altLang="en-US" b="1" dirty="0">
                <a:latin typeface="微软雅黑" pitchFamily="34" charset="-122"/>
                <a:ea typeface="微软雅黑" pitchFamily="34" charset="-122"/>
              </a:rPr>
              <a:t>用户个人电脑向 </a:t>
            </a:r>
            <a:r>
              <a:rPr lang="en-US" altLang="zh-CN" b="1" dirty="0">
                <a:latin typeface="微软雅黑" pitchFamily="34" charset="-122"/>
                <a:ea typeface="微软雅黑" pitchFamily="34" charset="-122"/>
              </a:rPr>
              <a:t>ISP </a:t>
            </a:r>
            <a:r>
              <a:rPr lang="zh-CN" altLang="en-US" b="1" dirty="0">
                <a:latin typeface="微软雅黑" pitchFamily="34" charset="-122"/>
                <a:ea typeface="微软雅黑" pitchFamily="34" charset="-122"/>
              </a:rPr>
              <a:t>发送一系列的</a:t>
            </a:r>
            <a:r>
              <a:rPr lang="zh-CN" altLang="en-US" b="1" dirty="0">
                <a:solidFill>
                  <a:srgbClr val="0000FF"/>
                </a:solidFill>
                <a:latin typeface="微软雅黑" pitchFamily="34" charset="-122"/>
                <a:ea typeface="微软雅黑" pitchFamily="34" charset="-122"/>
              </a:rPr>
              <a:t>链路控制协议 </a:t>
            </a:r>
            <a:r>
              <a:rPr lang="en-US" altLang="zh-CN" b="1" dirty="0">
                <a:solidFill>
                  <a:srgbClr val="0000FF"/>
                </a:solidFill>
                <a:latin typeface="微软雅黑" pitchFamily="34" charset="-122"/>
                <a:ea typeface="微软雅黑" pitchFamily="34" charset="-122"/>
              </a:rPr>
              <a:t>LCP </a:t>
            </a:r>
            <a:r>
              <a:rPr lang="zh-CN" altLang="en-US" b="1" dirty="0">
                <a:latin typeface="微软雅黑" pitchFamily="34" charset="-122"/>
                <a:ea typeface="微软雅黑" pitchFamily="34" charset="-122"/>
              </a:rPr>
              <a:t>分组（封装成多个 </a:t>
            </a:r>
            <a:r>
              <a:rPr lang="en-US" altLang="zh-CN" b="1" dirty="0">
                <a:latin typeface="微软雅黑" pitchFamily="34" charset="-122"/>
                <a:ea typeface="微软雅黑" pitchFamily="34" charset="-122"/>
              </a:rPr>
              <a:t>PPP </a:t>
            </a:r>
            <a:r>
              <a:rPr lang="zh-CN" altLang="en-US" b="1" dirty="0">
                <a:latin typeface="微软雅黑" pitchFamily="34" charset="-122"/>
                <a:ea typeface="微软雅黑" pitchFamily="34" charset="-122"/>
              </a:rPr>
              <a:t>帧），以便建立</a:t>
            </a:r>
            <a:r>
              <a:rPr lang="en-US" altLang="zh-CN" b="1" dirty="0">
                <a:latin typeface="微软雅黑" pitchFamily="34" charset="-122"/>
                <a:ea typeface="微软雅黑" pitchFamily="34" charset="-122"/>
              </a:rPr>
              <a:t>LCP</a:t>
            </a:r>
            <a:r>
              <a:rPr lang="zh-CN" altLang="en-US" b="1" dirty="0">
                <a:latin typeface="微软雅黑" pitchFamily="34" charset="-122"/>
                <a:ea typeface="微软雅黑" pitchFamily="34" charset="-122"/>
              </a:rPr>
              <a:t>连接。</a:t>
            </a:r>
            <a:endParaRPr lang="en-US" altLang="zh-CN" b="1" dirty="0">
              <a:latin typeface="微软雅黑" pitchFamily="34" charset="-122"/>
              <a:ea typeface="微软雅黑" pitchFamily="34" charset="-122"/>
            </a:endParaRPr>
          </a:p>
          <a:p>
            <a:pPr marL="268288" indent="-268288">
              <a:lnSpc>
                <a:spcPts val="3000"/>
              </a:lnSpc>
              <a:buClr>
                <a:srgbClr val="0070C0"/>
              </a:buClr>
              <a:buFont typeface="Wingdings" pitchFamily="2" charset="2"/>
              <a:buChar char="l"/>
            </a:pPr>
            <a:r>
              <a:rPr lang="zh-CN" altLang="en-US" b="1" dirty="0">
                <a:latin typeface="微软雅黑" pitchFamily="34" charset="-122"/>
                <a:ea typeface="微软雅黑" pitchFamily="34" charset="-122"/>
              </a:rPr>
              <a:t>之后进行网络层配置。</a:t>
            </a:r>
            <a:r>
              <a:rPr lang="zh-CN" altLang="en-US" b="1" dirty="0">
                <a:solidFill>
                  <a:srgbClr val="0000FF"/>
                </a:solidFill>
                <a:latin typeface="微软雅黑" pitchFamily="34" charset="-122"/>
                <a:ea typeface="微软雅黑" pitchFamily="34" charset="-122"/>
              </a:rPr>
              <a:t>网络控制协议 </a:t>
            </a:r>
            <a:r>
              <a:rPr lang="en-US" altLang="zh-CN" b="1" dirty="0">
                <a:solidFill>
                  <a:srgbClr val="0000FF"/>
                </a:solidFill>
                <a:latin typeface="微软雅黑" pitchFamily="34" charset="-122"/>
                <a:ea typeface="微软雅黑" pitchFamily="34" charset="-122"/>
              </a:rPr>
              <a:t>NCP </a:t>
            </a:r>
            <a:r>
              <a:rPr lang="zh-CN" altLang="en-US" b="1" dirty="0">
                <a:latin typeface="微软雅黑" pitchFamily="34" charset="-122"/>
                <a:ea typeface="微软雅黑" pitchFamily="34" charset="-122"/>
              </a:rPr>
              <a:t>给新接入的用户个人电脑分配一个临时的 </a:t>
            </a:r>
            <a:r>
              <a:rPr lang="en-US" altLang="zh-CN" b="1" dirty="0">
                <a:latin typeface="微软雅黑" pitchFamily="34" charset="-122"/>
                <a:ea typeface="微软雅黑" pitchFamily="34" charset="-122"/>
              </a:rPr>
              <a:t>IP </a:t>
            </a:r>
            <a:r>
              <a:rPr lang="zh-CN" altLang="en-US" b="1" dirty="0">
                <a:latin typeface="微软雅黑" pitchFamily="34" charset="-122"/>
                <a:ea typeface="微软雅黑" pitchFamily="34" charset="-122"/>
              </a:rPr>
              <a:t>地址。</a:t>
            </a:r>
          </a:p>
          <a:p>
            <a:pPr marL="268288" indent="-268288">
              <a:lnSpc>
                <a:spcPts val="3000"/>
              </a:lnSpc>
              <a:buClr>
                <a:srgbClr val="0070C0"/>
              </a:buClr>
              <a:buFont typeface="Wingdings" pitchFamily="2" charset="2"/>
              <a:buChar char="l"/>
            </a:pPr>
            <a:r>
              <a:rPr lang="zh-CN" altLang="en-US" b="1" dirty="0">
                <a:latin typeface="微软雅黑" pitchFamily="34" charset="-122"/>
                <a:ea typeface="微软雅黑" pitchFamily="34" charset="-122"/>
              </a:rPr>
              <a:t>当用户通信完毕时，</a:t>
            </a:r>
            <a:r>
              <a:rPr lang="en-US" altLang="zh-CN" b="1" dirty="0">
                <a:latin typeface="微软雅黑" pitchFamily="34" charset="-122"/>
                <a:ea typeface="微软雅黑" pitchFamily="34" charset="-122"/>
              </a:rPr>
              <a:t>NCP </a:t>
            </a:r>
            <a:r>
              <a:rPr lang="zh-CN" altLang="en-US" b="1" dirty="0">
                <a:solidFill>
                  <a:srgbClr val="0000FF"/>
                </a:solidFill>
                <a:latin typeface="微软雅黑" pitchFamily="34" charset="-122"/>
                <a:ea typeface="微软雅黑" pitchFamily="34" charset="-122"/>
              </a:rPr>
              <a:t>释放</a:t>
            </a:r>
            <a:r>
              <a:rPr lang="zh-CN" altLang="en-US" b="1" dirty="0">
                <a:latin typeface="微软雅黑" pitchFamily="34" charset="-122"/>
                <a:ea typeface="微软雅黑" pitchFamily="34" charset="-122"/>
              </a:rPr>
              <a:t>网络层连接，收回原来分配出去的</a:t>
            </a:r>
            <a:r>
              <a:rPr lang="en-US" altLang="zh-CN" b="1" dirty="0">
                <a:latin typeface="微软雅黑" pitchFamily="34" charset="-122"/>
                <a:ea typeface="微软雅黑" pitchFamily="34" charset="-122"/>
              </a:rPr>
              <a:t>IP</a:t>
            </a:r>
            <a:r>
              <a:rPr lang="zh-CN" altLang="en-US" b="1" dirty="0">
                <a:latin typeface="微软雅黑" pitchFamily="34" charset="-122"/>
                <a:ea typeface="微软雅黑" pitchFamily="34" charset="-122"/>
              </a:rPr>
              <a:t>地址。</a:t>
            </a:r>
            <a:r>
              <a:rPr lang="en-US" altLang="zh-CN" b="1" dirty="0">
                <a:latin typeface="微软雅黑" pitchFamily="34" charset="-122"/>
                <a:ea typeface="微软雅黑" pitchFamily="34" charset="-122"/>
              </a:rPr>
              <a:t>LCP </a:t>
            </a:r>
            <a:r>
              <a:rPr lang="zh-CN" altLang="en-US" b="1" dirty="0">
                <a:solidFill>
                  <a:srgbClr val="0000FF"/>
                </a:solidFill>
                <a:latin typeface="微软雅黑" pitchFamily="34" charset="-122"/>
                <a:ea typeface="微软雅黑" pitchFamily="34" charset="-122"/>
              </a:rPr>
              <a:t>释放</a:t>
            </a:r>
            <a:r>
              <a:rPr lang="zh-CN" altLang="en-US" b="1" dirty="0">
                <a:latin typeface="微软雅黑" pitchFamily="34" charset="-122"/>
                <a:ea typeface="微软雅黑" pitchFamily="34" charset="-122"/>
              </a:rPr>
              <a:t>数据链路层连接。最后</a:t>
            </a:r>
            <a:r>
              <a:rPr lang="zh-CN" altLang="en-US" b="1" dirty="0">
                <a:solidFill>
                  <a:srgbClr val="0000FF"/>
                </a:solidFill>
                <a:latin typeface="微软雅黑" pitchFamily="34" charset="-122"/>
                <a:ea typeface="微软雅黑" pitchFamily="34" charset="-122"/>
              </a:rPr>
              <a:t>释放</a:t>
            </a:r>
            <a:r>
              <a:rPr lang="zh-CN" altLang="en-US" b="1" dirty="0">
                <a:latin typeface="微软雅黑" pitchFamily="34" charset="-122"/>
                <a:ea typeface="微软雅黑" pitchFamily="34" charset="-122"/>
              </a:rPr>
              <a:t>的是物理层的连接。</a:t>
            </a:r>
          </a:p>
        </p:txBody>
      </p:sp>
      <p:sp>
        <p:nvSpPr>
          <p:cNvPr id="2" name="灯片编号占位符 1">
            <a:extLst>
              <a:ext uri="{FF2B5EF4-FFF2-40B4-BE49-F238E27FC236}">
                <a16:creationId xmlns:a16="http://schemas.microsoft.com/office/drawing/2014/main" id="{45376925-C9F5-4192-BD39-AD8CFBADFD12}"/>
              </a:ext>
            </a:extLst>
          </p:cNvPr>
          <p:cNvSpPr>
            <a:spLocks noGrp="1"/>
          </p:cNvSpPr>
          <p:nvPr>
            <p:ph type="sldNum" sz="quarter" idx="12"/>
          </p:nvPr>
        </p:nvSpPr>
        <p:spPr/>
        <p:txBody>
          <a:bodyPr/>
          <a:lstStyle/>
          <a:p>
            <a:fld id="{C485880C-E2C3-4DAB-AE74-D9BE691626AC}" type="slidenum">
              <a:rPr lang="zh-CN" altLang="en-US" smtClean="0"/>
              <a:pPr/>
              <a:t>39</a:t>
            </a:fld>
            <a:endParaRPr lang="zh-CN" altLang="en-US"/>
          </a:p>
        </p:txBody>
      </p:sp>
    </p:spTree>
    <p:extLst>
      <p:ext uri="{BB962C8B-B14F-4D97-AF65-F5344CB8AC3E}">
        <p14:creationId xmlns:p14="http://schemas.microsoft.com/office/powerpoint/2010/main" val="2400969524"/>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466345" y="635019"/>
            <a:ext cx="8129015"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6" name="Rectangle 6"/>
          <p:cNvSpPr>
            <a:spLocks noChangeArrowheads="1"/>
          </p:cNvSpPr>
          <p:nvPr/>
        </p:nvSpPr>
        <p:spPr bwMode="auto">
          <a:xfrm>
            <a:off x="3573341" y="611929"/>
            <a:ext cx="223651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chemeClr val="bg1"/>
                </a:solidFill>
                <a:ea typeface="微软雅黑" pitchFamily="34" charset="-122"/>
              </a:rPr>
              <a:t>数据链路层的地位</a:t>
            </a:r>
          </a:p>
        </p:txBody>
      </p:sp>
      <p:sp>
        <p:nvSpPr>
          <p:cNvPr id="7" name="圆角矩形 6"/>
          <p:cNvSpPr/>
          <p:nvPr/>
        </p:nvSpPr>
        <p:spPr>
          <a:xfrm>
            <a:off x="522660" y="1092812"/>
            <a:ext cx="8129015" cy="3278674"/>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04" name="Line 3"/>
          <p:cNvSpPr>
            <a:spLocks noChangeShapeType="1"/>
          </p:cNvSpPr>
          <p:nvPr/>
        </p:nvSpPr>
        <p:spPr bwMode="auto">
          <a:xfrm flipH="1" flipV="1">
            <a:off x="6632853" y="1931639"/>
            <a:ext cx="676207" cy="59282"/>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105" name="Line 4"/>
          <p:cNvSpPr>
            <a:spLocks noChangeShapeType="1"/>
          </p:cNvSpPr>
          <p:nvPr/>
        </p:nvSpPr>
        <p:spPr bwMode="auto">
          <a:xfrm flipH="1" flipV="1">
            <a:off x="5921491" y="1748391"/>
            <a:ext cx="413583" cy="129801"/>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106" name="Line 5"/>
          <p:cNvSpPr>
            <a:spLocks noChangeShapeType="1"/>
          </p:cNvSpPr>
          <p:nvPr/>
        </p:nvSpPr>
        <p:spPr bwMode="auto">
          <a:xfrm flipV="1">
            <a:off x="5342475" y="1740756"/>
            <a:ext cx="496299" cy="91624"/>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107" name="Line 6"/>
          <p:cNvSpPr>
            <a:spLocks noChangeShapeType="1"/>
          </p:cNvSpPr>
          <p:nvPr/>
        </p:nvSpPr>
        <p:spPr bwMode="auto">
          <a:xfrm flipV="1">
            <a:off x="4647656" y="1786568"/>
            <a:ext cx="595559" cy="45812"/>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108" name="Line 7"/>
          <p:cNvSpPr>
            <a:spLocks noChangeShapeType="1"/>
          </p:cNvSpPr>
          <p:nvPr/>
        </p:nvSpPr>
        <p:spPr bwMode="auto">
          <a:xfrm>
            <a:off x="3952837" y="1832380"/>
            <a:ext cx="595559" cy="0"/>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109" name="Line 8"/>
          <p:cNvSpPr>
            <a:spLocks noChangeShapeType="1"/>
          </p:cNvSpPr>
          <p:nvPr/>
        </p:nvSpPr>
        <p:spPr bwMode="auto">
          <a:xfrm>
            <a:off x="3208388" y="1694943"/>
            <a:ext cx="595559" cy="137437"/>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110" name="Freeform 9"/>
          <p:cNvSpPr>
            <a:spLocks/>
          </p:cNvSpPr>
          <p:nvPr/>
        </p:nvSpPr>
        <p:spPr bwMode="auto">
          <a:xfrm>
            <a:off x="1776920" y="1717850"/>
            <a:ext cx="1398382" cy="273071"/>
          </a:xfrm>
          <a:custGeom>
            <a:avLst/>
            <a:gdLst>
              <a:gd name="T0" fmla="*/ 0 w 1104"/>
              <a:gd name="T1" fmla="*/ 320 h 320"/>
              <a:gd name="T2" fmla="*/ 568 w 1104"/>
              <a:gd name="T3" fmla="*/ 200 h 320"/>
              <a:gd name="T4" fmla="*/ 1104 w 1104"/>
              <a:gd name="T5" fmla="*/ 0 h 320"/>
            </a:gdLst>
            <a:ahLst/>
            <a:cxnLst>
              <a:cxn ang="0">
                <a:pos x="T0" y="T1"/>
              </a:cxn>
              <a:cxn ang="0">
                <a:pos x="T2" y="T3"/>
              </a:cxn>
              <a:cxn ang="0">
                <a:pos x="T4" y="T5"/>
              </a:cxn>
            </a:cxnLst>
            <a:rect l="0" t="0" r="r" b="b"/>
            <a:pathLst>
              <a:path w="1104" h="320">
                <a:moveTo>
                  <a:pt x="0" y="320"/>
                </a:moveTo>
                <a:lnTo>
                  <a:pt x="568" y="200"/>
                </a:lnTo>
                <a:lnTo>
                  <a:pt x="1104" y="0"/>
                </a:lnTo>
              </a:path>
            </a:pathLst>
          </a:custGeom>
          <a:noFill/>
          <a:ln w="28575" cmpd="sng">
            <a:solidFill>
              <a:srgbClr val="0000FF"/>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grpSp>
        <p:nvGrpSpPr>
          <p:cNvPr id="1111" name="Group 10"/>
          <p:cNvGrpSpPr>
            <a:grpSpLocks/>
          </p:cNvGrpSpPr>
          <p:nvPr/>
        </p:nvGrpSpPr>
        <p:grpSpPr bwMode="auto">
          <a:xfrm>
            <a:off x="2173056" y="1603319"/>
            <a:ext cx="735144" cy="469575"/>
            <a:chOff x="1680" y="240"/>
            <a:chExt cx="2529" cy="1270"/>
          </a:xfrm>
          <a:solidFill>
            <a:schemeClr val="accent6">
              <a:lumMod val="60000"/>
              <a:lumOff val="40000"/>
            </a:schemeClr>
          </a:solidFill>
        </p:grpSpPr>
        <p:sp>
          <p:nvSpPr>
            <p:cNvPr id="1112" name="Oval 11"/>
            <p:cNvSpPr>
              <a:spLocks noChangeArrowheads="1"/>
            </p:cNvSpPr>
            <p:nvPr/>
          </p:nvSpPr>
          <p:spPr bwMode="auto">
            <a:xfrm>
              <a:off x="2554" y="240"/>
              <a:ext cx="1088"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13" name="Oval 12"/>
            <p:cNvSpPr>
              <a:spLocks noChangeArrowheads="1"/>
            </p:cNvSpPr>
            <p:nvPr/>
          </p:nvSpPr>
          <p:spPr bwMode="auto">
            <a:xfrm>
              <a:off x="1941" y="381"/>
              <a:ext cx="827"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14" name="Oval 13"/>
            <p:cNvSpPr>
              <a:spLocks noChangeArrowheads="1"/>
            </p:cNvSpPr>
            <p:nvPr/>
          </p:nvSpPr>
          <p:spPr bwMode="auto">
            <a:xfrm>
              <a:off x="1680" y="702"/>
              <a:ext cx="552" cy="411"/>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15" name="Oval 14"/>
            <p:cNvSpPr>
              <a:spLocks noChangeArrowheads="1"/>
            </p:cNvSpPr>
            <p:nvPr/>
          </p:nvSpPr>
          <p:spPr bwMode="auto">
            <a:xfrm>
              <a:off x="1849" y="894"/>
              <a:ext cx="842" cy="450"/>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16" name="Oval 15"/>
            <p:cNvSpPr>
              <a:spLocks noChangeArrowheads="1"/>
            </p:cNvSpPr>
            <p:nvPr/>
          </p:nvSpPr>
          <p:spPr bwMode="auto">
            <a:xfrm>
              <a:off x="2462" y="971"/>
              <a:ext cx="1272" cy="539"/>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17" name="Oval 16"/>
            <p:cNvSpPr>
              <a:spLocks noChangeArrowheads="1"/>
            </p:cNvSpPr>
            <p:nvPr/>
          </p:nvSpPr>
          <p:spPr bwMode="auto">
            <a:xfrm>
              <a:off x="3289" y="394"/>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18" name="Oval 17"/>
            <p:cNvSpPr>
              <a:spLocks noChangeArrowheads="1"/>
            </p:cNvSpPr>
            <p:nvPr/>
          </p:nvSpPr>
          <p:spPr bwMode="auto">
            <a:xfrm>
              <a:off x="3412" y="663"/>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19" name="Oval 18"/>
            <p:cNvSpPr>
              <a:spLocks noChangeArrowheads="1"/>
            </p:cNvSpPr>
            <p:nvPr/>
          </p:nvSpPr>
          <p:spPr bwMode="auto">
            <a:xfrm>
              <a:off x="3335" y="753"/>
              <a:ext cx="797" cy="66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0" name="Oval 19"/>
            <p:cNvSpPr>
              <a:spLocks noChangeArrowheads="1"/>
            </p:cNvSpPr>
            <p:nvPr/>
          </p:nvSpPr>
          <p:spPr bwMode="auto">
            <a:xfrm>
              <a:off x="2140" y="548"/>
              <a:ext cx="1640" cy="667"/>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grpSp>
      <p:grpSp>
        <p:nvGrpSpPr>
          <p:cNvPr id="1121" name="Group 20"/>
          <p:cNvGrpSpPr>
            <a:grpSpLocks/>
          </p:cNvGrpSpPr>
          <p:nvPr/>
        </p:nvGrpSpPr>
        <p:grpSpPr bwMode="auto">
          <a:xfrm>
            <a:off x="3506167" y="1603319"/>
            <a:ext cx="735144" cy="469575"/>
            <a:chOff x="1680" y="240"/>
            <a:chExt cx="2529" cy="1270"/>
          </a:xfrm>
          <a:solidFill>
            <a:schemeClr val="bg1"/>
          </a:solidFill>
        </p:grpSpPr>
        <p:sp>
          <p:nvSpPr>
            <p:cNvPr id="1122" name="Oval 21"/>
            <p:cNvSpPr>
              <a:spLocks noChangeArrowheads="1"/>
            </p:cNvSpPr>
            <p:nvPr/>
          </p:nvSpPr>
          <p:spPr bwMode="auto">
            <a:xfrm>
              <a:off x="2554" y="240"/>
              <a:ext cx="1088"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3" name="Oval 22"/>
            <p:cNvSpPr>
              <a:spLocks noChangeArrowheads="1"/>
            </p:cNvSpPr>
            <p:nvPr/>
          </p:nvSpPr>
          <p:spPr bwMode="auto">
            <a:xfrm>
              <a:off x="1941" y="381"/>
              <a:ext cx="827"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4" name="Oval 23"/>
            <p:cNvSpPr>
              <a:spLocks noChangeArrowheads="1"/>
            </p:cNvSpPr>
            <p:nvPr/>
          </p:nvSpPr>
          <p:spPr bwMode="auto">
            <a:xfrm>
              <a:off x="1680" y="702"/>
              <a:ext cx="552" cy="411"/>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5" name="Oval 24"/>
            <p:cNvSpPr>
              <a:spLocks noChangeArrowheads="1"/>
            </p:cNvSpPr>
            <p:nvPr/>
          </p:nvSpPr>
          <p:spPr bwMode="auto">
            <a:xfrm>
              <a:off x="1849" y="894"/>
              <a:ext cx="842" cy="450"/>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6" name="Oval 25"/>
            <p:cNvSpPr>
              <a:spLocks noChangeArrowheads="1"/>
            </p:cNvSpPr>
            <p:nvPr/>
          </p:nvSpPr>
          <p:spPr bwMode="auto">
            <a:xfrm>
              <a:off x="2462" y="971"/>
              <a:ext cx="1272" cy="539"/>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7" name="Oval 26"/>
            <p:cNvSpPr>
              <a:spLocks noChangeArrowheads="1"/>
            </p:cNvSpPr>
            <p:nvPr/>
          </p:nvSpPr>
          <p:spPr bwMode="auto">
            <a:xfrm>
              <a:off x="3289" y="394"/>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8" name="Oval 27"/>
            <p:cNvSpPr>
              <a:spLocks noChangeArrowheads="1"/>
            </p:cNvSpPr>
            <p:nvPr/>
          </p:nvSpPr>
          <p:spPr bwMode="auto">
            <a:xfrm>
              <a:off x="3412" y="663"/>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9" name="Oval 28"/>
            <p:cNvSpPr>
              <a:spLocks noChangeArrowheads="1"/>
            </p:cNvSpPr>
            <p:nvPr/>
          </p:nvSpPr>
          <p:spPr bwMode="auto">
            <a:xfrm>
              <a:off x="3335" y="753"/>
              <a:ext cx="797" cy="66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30" name="Oval 29"/>
            <p:cNvSpPr>
              <a:spLocks noChangeArrowheads="1"/>
            </p:cNvSpPr>
            <p:nvPr/>
          </p:nvSpPr>
          <p:spPr bwMode="auto">
            <a:xfrm>
              <a:off x="2140" y="548"/>
              <a:ext cx="1640" cy="667"/>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grpSp>
      <p:sp>
        <p:nvSpPr>
          <p:cNvPr id="1131" name="Text Box 30"/>
          <p:cNvSpPr txBox="1">
            <a:spLocks noChangeArrowheads="1"/>
          </p:cNvSpPr>
          <p:nvPr/>
        </p:nvSpPr>
        <p:spPr bwMode="auto">
          <a:xfrm>
            <a:off x="3623538" y="1716895"/>
            <a:ext cx="569387"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itchFamily="34" charset="-122"/>
                <a:ea typeface="微软雅黑" pitchFamily="34" charset="-122"/>
              </a:rPr>
              <a:t>局域网</a:t>
            </a:r>
          </a:p>
        </p:txBody>
      </p:sp>
      <p:pic>
        <p:nvPicPr>
          <p:cNvPr id="1132" name="Picture 31"/>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78109" y="1622408"/>
            <a:ext cx="287440" cy="181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133" name="Picture 32"/>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49136" y="1740756"/>
            <a:ext cx="287440" cy="181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135" name="Picture 34"/>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39515" y="1651041"/>
            <a:ext cx="287440" cy="181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grpSp>
        <p:nvGrpSpPr>
          <p:cNvPr id="1136" name="Group 35"/>
          <p:cNvGrpSpPr>
            <a:grpSpLocks/>
          </p:cNvGrpSpPr>
          <p:nvPr/>
        </p:nvGrpSpPr>
        <p:grpSpPr bwMode="auto">
          <a:xfrm>
            <a:off x="4895806" y="1603319"/>
            <a:ext cx="735144" cy="469575"/>
            <a:chOff x="1680" y="240"/>
            <a:chExt cx="2529" cy="1270"/>
          </a:xfrm>
          <a:solidFill>
            <a:srgbClr val="00B050"/>
          </a:solidFill>
        </p:grpSpPr>
        <p:sp>
          <p:nvSpPr>
            <p:cNvPr id="1137" name="Oval 36"/>
            <p:cNvSpPr>
              <a:spLocks noChangeArrowheads="1"/>
            </p:cNvSpPr>
            <p:nvPr/>
          </p:nvSpPr>
          <p:spPr bwMode="auto">
            <a:xfrm>
              <a:off x="2554" y="240"/>
              <a:ext cx="1088"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38" name="Oval 37"/>
            <p:cNvSpPr>
              <a:spLocks noChangeArrowheads="1"/>
            </p:cNvSpPr>
            <p:nvPr/>
          </p:nvSpPr>
          <p:spPr bwMode="auto">
            <a:xfrm>
              <a:off x="1941" y="381"/>
              <a:ext cx="827"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39" name="Oval 38"/>
            <p:cNvSpPr>
              <a:spLocks noChangeArrowheads="1"/>
            </p:cNvSpPr>
            <p:nvPr/>
          </p:nvSpPr>
          <p:spPr bwMode="auto">
            <a:xfrm>
              <a:off x="1680" y="702"/>
              <a:ext cx="552" cy="411"/>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40" name="Oval 39"/>
            <p:cNvSpPr>
              <a:spLocks noChangeArrowheads="1"/>
            </p:cNvSpPr>
            <p:nvPr/>
          </p:nvSpPr>
          <p:spPr bwMode="auto">
            <a:xfrm>
              <a:off x="1849" y="894"/>
              <a:ext cx="842" cy="450"/>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41" name="Oval 40"/>
            <p:cNvSpPr>
              <a:spLocks noChangeArrowheads="1"/>
            </p:cNvSpPr>
            <p:nvPr/>
          </p:nvSpPr>
          <p:spPr bwMode="auto">
            <a:xfrm>
              <a:off x="2462" y="971"/>
              <a:ext cx="1272" cy="539"/>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42" name="Oval 41"/>
            <p:cNvSpPr>
              <a:spLocks noChangeArrowheads="1"/>
            </p:cNvSpPr>
            <p:nvPr/>
          </p:nvSpPr>
          <p:spPr bwMode="auto">
            <a:xfrm>
              <a:off x="3289" y="394"/>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43" name="Oval 42"/>
            <p:cNvSpPr>
              <a:spLocks noChangeArrowheads="1"/>
            </p:cNvSpPr>
            <p:nvPr/>
          </p:nvSpPr>
          <p:spPr bwMode="auto">
            <a:xfrm>
              <a:off x="3412" y="663"/>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44" name="Oval 43"/>
            <p:cNvSpPr>
              <a:spLocks noChangeArrowheads="1"/>
            </p:cNvSpPr>
            <p:nvPr/>
          </p:nvSpPr>
          <p:spPr bwMode="auto">
            <a:xfrm>
              <a:off x="3335" y="753"/>
              <a:ext cx="797" cy="66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45" name="Oval 44"/>
            <p:cNvSpPr>
              <a:spLocks noChangeArrowheads="1"/>
            </p:cNvSpPr>
            <p:nvPr/>
          </p:nvSpPr>
          <p:spPr bwMode="auto">
            <a:xfrm>
              <a:off x="2140" y="548"/>
              <a:ext cx="1640" cy="667"/>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grpSp>
      <p:sp>
        <p:nvSpPr>
          <p:cNvPr id="1146" name="Text Box 45"/>
          <p:cNvSpPr txBox="1">
            <a:spLocks noChangeArrowheads="1"/>
          </p:cNvSpPr>
          <p:nvPr/>
        </p:nvSpPr>
        <p:spPr bwMode="auto">
          <a:xfrm>
            <a:off x="4996633" y="1723380"/>
            <a:ext cx="569387"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itchFamily="34" charset="-122"/>
                <a:ea typeface="微软雅黑" pitchFamily="34" charset="-122"/>
              </a:rPr>
              <a:t>广域网</a:t>
            </a:r>
          </a:p>
        </p:txBody>
      </p:sp>
      <p:sp>
        <p:nvSpPr>
          <p:cNvPr id="1147" name="Text Box 46"/>
          <p:cNvSpPr txBox="1">
            <a:spLocks noChangeArrowheads="1"/>
          </p:cNvSpPr>
          <p:nvPr/>
        </p:nvSpPr>
        <p:spPr bwMode="auto">
          <a:xfrm>
            <a:off x="1354401" y="1524649"/>
            <a:ext cx="63831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itchFamily="34" charset="-122"/>
                <a:ea typeface="微软雅黑" pitchFamily="34" charset="-122"/>
              </a:rPr>
              <a:t>主机 </a:t>
            </a:r>
            <a:r>
              <a:rPr kumimoji="1" lang="en-US" altLang="zh-CN" sz="1000" b="1" dirty="0">
                <a:latin typeface="微软雅黑" pitchFamily="34" charset="-122"/>
                <a:ea typeface="微软雅黑" pitchFamily="34" charset="-122"/>
              </a:rPr>
              <a:t>H</a:t>
            </a:r>
            <a:r>
              <a:rPr kumimoji="1" lang="en-US" altLang="zh-CN" sz="1000" b="1" baseline="-25000" dirty="0">
                <a:latin typeface="微软雅黑" pitchFamily="34" charset="-122"/>
                <a:ea typeface="微软雅黑" pitchFamily="34" charset="-122"/>
              </a:rPr>
              <a:t>1</a:t>
            </a:r>
          </a:p>
        </p:txBody>
      </p:sp>
      <p:sp>
        <p:nvSpPr>
          <p:cNvPr id="1148" name="Text Box 47"/>
          <p:cNvSpPr txBox="1">
            <a:spLocks noChangeArrowheads="1"/>
          </p:cNvSpPr>
          <p:nvPr/>
        </p:nvSpPr>
        <p:spPr bwMode="auto">
          <a:xfrm>
            <a:off x="7087749" y="1508444"/>
            <a:ext cx="63831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itchFamily="34" charset="-122"/>
                <a:ea typeface="微软雅黑" pitchFamily="34" charset="-122"/>
              </a:rPr>
              <a:t>主机 </a:t>
            </a:r>
            <a:r>
              <a:rPr kumimoji="1" lang="en-US" altLang="zh-CN" sz="1000" b="1" dirty="0">
                <a:latin typeface="微软雅黑" pitchFamily="34" charset="-122"/>
                <a:ea typeface="微软雅黑" pitchFamily="34" charset="-122"/>
              </a:rPr>
              <a:t>H</a:t>
            </a:r>
            <a:r>
              <a:rPr kumimoji="1" lang="en-US" altLang="zh-CN" sz="1000" b="1" baseline="-25000" dirty="0">
                <a:latin typeface="微软雅黑" pitchFamily="34" charset="-122"/>
                <a:ea typeface="微软雅黑" pitchFamily="34" charset="-122"/>
              </a:rPr>
              <a:t>2</a:t>
            </a:r>
          </a:p>
        </p:txBody>
      </p:sp>
      <p:sp>
        <p:nvSpPr>
          <p:cNvPr id="1149" name="Text Box 48"/>
          <p:cNvSpPr txBox="1">
            <a:spLocks noChangeArrowheads="1"/>
          </p:cNvSpPr>
          <p:nvPr/>
        </p:nvSpPr>
        <p:spPr bwMode="auto">
          <a:xfrm>
            <a:off x="2890297" y="1404799"/>
            <a:ext cx="75052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a:latin typeface="微软雅黑" pitchFamily="34" charset="-122"/>
                <a:ea typeface="微软雅黑" pitchFamily="34" charset="-122"/>
              </a:rPr>
              <a:t>路由器 </a:t>
            </a:r>
            <a:r>
              <a:rPr kumimoji="1" lang="en-US" altLang="zh-CN" sz="1000" b="1">
                <a:latin typeface="微软雅黑" pitchFamily="34" charset="-122"/>
                <a:ea typeface="微软雅黑" pitchFamily="34" charset="-122"/>
              </a:rPr>
              <a:t>R</a:t>
            </a:r>
            <a:r>
              <a:rPr kumimoji="1" lang="en-US" altLang="zh-CN" sz="1000" b="1" baseline="-25000">
                <a:latin typeface="微软雅黑" pitchFamily="34" charset="-122"/>
                <a:ea typeface="微软雅黑" pitchFamily="34" charset="-122"/>
              </a:rPr>
              <a:t>1</a:t>
            </a:r>
          </a:p>
        </p:txBody>
      </p:sp>
      <p:sp>
        <p:nvSpPr>
          <p:cNvPr id="1150" name="Text Box 49"/>
          <p:cNvSpPr txBox="1">
            <a:spLocks noChangeArrowheads="1"/>
          </p:cNvSpPr>
          <p:nvPr/>
        </p:nvSpPr>
        <p:spPr bwMode="auto">
          <a:xfrm>
            <a:off x="4296479" y="1523148"/>
            <a:ext cx="75052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a:latin typeface="微软雅黑" pitchFamily="34" charset="-122"/>
                <a:ea typeface="微软雅黑" pitchFamily="34" charset="-122"/>
              </a:rPr>
              <a:t>路由器 </a:t>
            </a:r>
            <a:r>
              <a:rPr kumimoji="1" lang="en-US" altLang="zh-CN" sz="1000" b="1">
                <a:latin typeface="微软雅黑" pitchFamily="34" charset="-122"/>
                <a:ea typeface="微软雅黑" pitchFamily="34" charset="-122"/>
              </a:rPr>
              <a:t>R</a:t>
            </a:r>
            <a:r>
              <a:rPr kumimoji="1" lang="en-US" altLang="zh-CN" sz="1000" b="1" baseline="-25000">
                <a:latin typeface="微软雅黑" pitchFamily="34" charset="-122"/>
                <a:ea typeface="微软雅黑" pitchFamily="34" charset="-122"/>
              </a:rPr>
              <a:t>2</a:t>
            </a:r>
          </a:p>
        </p:txBody>
      </p:sp>
      <p:sp>
        <p:nvSpPr>
          <p:cNvPr id="1151" name="Text Box 50"/>
          <p:cNvSpPr txBox="1">
            <a:spLocks noChangeArrowheads="1"/>
          </p:cNvSpPr>
          <p:nvPr/>
        </p:nvSpPr>
        <p:spPr bwMode="auto">
          <a:xfrm>
            <a:off x="5563077" y="1439159"/>
            <a:ext cx="75052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itchFamily="34" charset="-122"/>
                <a:ea typeface="微软雅黑" pitchFamily="34" charset="-122"/>
              </a:rPr>
              <a:t>路由器 </a:t>
            </a:r>
            <a:r>
              <a:rPr kumimoji="1" lang="en-US" altLang="zh-CN" sz="1000" b="1" dirty="0">
                <a:latin typeface="微软雅黑" pitchFamily="34" charset="-122"/>
                <a:ea typeface="微软雅黑" pitchFamily="34" charset="-122"/>
              </a:rPr>
              <a:t>R</a:t>
            </a:r>
            <a:r>
              <a:rPr kumimoji="1" lang="en-US" altLang="zh-CN" sz="1000" b="1" baseline="-25000" dirty="0">
                <a:latin typeface="微软雅黑" pitchFamily="34" charset="-122"/>
                <a:ea typeface="微软雅黑" pitchFamily="34" charset="-122"/>
              </a:rPr>
              <a:t>3</a:t>
            </a:r>
          </a:p>
        </p:txBody>
      </p:sp>
      <p:sp>
        <p:nvSpPr>
          <p:cNvPr id="1152" name="Text Box 51"/>
          <p:cNvSpPr txBox="1">
            <a:spLocks noChangeArrowheads="1"/>
          </p:cNvSpPr>
          <p:nvPr/>
        </p:nvSpPr>
        <p:spPr bwMode="auto">
          <a:xfrm>
            <a:off x="2246024" y="1723380"/>
            <a:ext cx="569387"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itchFamily="34" charset="-122"/>
                <a:ea typeface="微软雅黑" pitchFamily="34" charset="-122"/>
              </a:rPr>
              <a:t>电话网</a:t>
            </a:r>
          </a:p>
        </p:txBody>
      </p:sp>
      <p:grpSp>
        <p:nvGrpSpPr>
          <p:cNvPr id="1606" name="Group 506"/>
          <p:cNvGrpSpPr>
            <a:grpSpLocks/>
          </p:cNvGrpSpPr>
          <p:nvPr/>
        </p:nvGrpSpPr>
        <p:grpSpPr bwMode="auto">
          <a:xfrm>
            <a:off x="6086924" y="1649131"/>
            <a:ext cx="735144" cy="469575"/>
            <a:chOff x="1680" y="240"/>
            <a:chExt cx="2529" cy="1270"/>
          </a:xfrm>
          <a:solidFill>
            <a:schemeClr val="bg1"/>
          </a:solidFill>
        </p:grpSpPr>
        <p:sp>
          <p:nvSpPr>
            <p:cNvPr id="1607" name="Oval 507"/>
            <p:cNvSpPr>
              <a:spLocks noChangeArrowheads="1"/>
            </p:cNvSpPr>
            <p:nvPr/>
          </p:nvSpPr>
          <p:spPr bwMode="auto">
            <a:xfrm>
              <a:off x="2554" y="240"/>
              <a:ext cx="1088"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08" name="Oval 508"/>
            <p:cNvSpPr>
              <a:spLocks noChangeArrowheads="1"/>
            </p:cNvSpPr>
            <p:nvPr/>
          </p:nvSpPr>
          <p:spPr bwMode="auto">
            <a:xfrm>
              <a:off x="1941" y="381"/>
              <a:ext cx="827"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09" name="Oval 509"/>
            <p:cNvSpPr>
              <a:spLocks noChangeArrowheads="1"/>
            </p:cNvSpPr>
            <p:nvPr/>
          </p:nvSpPr>
          <p:spPr bwMode="auto">
            <a:xfrm>
              <a:off x="1680" y="702"/>
              <a:ext cx="552" cy="411"/>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10" name="Oval 510"/>
            <p:cNvSpPr>
              <a:spLocks noChangeArrowheads="1"/>
            </p:cNvSpPr>
            <p:nvPr/>
          </p:nvSpPr>
          <p:spPr bwMode="auto">
            <a:xfrm>
              <a:off x="1849" y="894"/>
              <a:ext cx="842" cy="450"/>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11" name="Oval 511"/>
            <p:cNvSpPr>
              <a:spLocks noChangeArrowheads="1"/>
            </p:cNvSpPr>
            <p:nvPr/>
          </p:nvSpPr>
          <p:spPr bwMode="auto">
            <a:xfrm>
              <a:off x="2462" y="971"/>
              <a:ext cx="1272" cy="539"/>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12" name="Oval 512"/>
            <p:cNvSpPr>
              <a:spLocks noChangeArrowheads="1"/>
            </p:cNvSpPr>
            <p:nvPr/>
          </p:nvSpPr>
          <p:spPr bwMode="auto">
            <a:xfrm>
              <a:off x="3289" y="394"/>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13" name="Oval 513"/>
            <p:cNvSpPr>
              <a:spLocks noChangeArrowheads="1"/>
            </p:cNvSpPr>
            <p:nvPr/>
          </p:nvSpPr>
          <p:spPr bwMode="auto">
            <a:xfrm>
              <a:off x="3412" y="663"/>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14" name="Oval 514"/>
            <p:cNvSpPr>
              <a:spLocks noChangeArrowheads="1"/>
            </p:cNvSpPr>
            <p:nvPr/>
          </p:nvSpPr>
          <p:spPr bwMode="auto">
            <a:xfrm>
              <a:off x="3335" y="753"/>
              <a:ext cx="797" cy="66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15" name="Oval 515"/>
            <p:cNvSpPr>
              <a:spLocks noChangeArrowheads="1"/>
            </p:cNvSpPr>
            <p:nvPr/>
          </p:nvSpPr>
          <p:spPr bwMode="auto">
            <a:xfrm>
              <a:off x="2140" y="548"/>
              <a:ext cx="1640" cy="667"/>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grpSp>
      <p:sp>
        <p:nvSpPr>
          <p:cNvPr id="1616" name="Text Box 516"/>
          <p:cNvSpPr txBox="1">
            <a:spLocks noChangeArrowheads="1"/>
          </p:cNvSpPr>
          <p:nvPr/>
        </p:nvSpPr>
        <p:spPr bwMode="auto">
          <a:xfrm>
            <a:off x="6216140" y="1762708"/>
            <a:ext cx="569387"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itchFamily="34" charset="-122"/>
                <a:ea typeface="微软雅黑" pitchFamily="34" charset="-122"/>
              </a:rPr>
              <a:t>局域网</a:t>
            </a:r>
          </a:p>
        </p:txBody>
      </p:sp>
      <p:sp>
        <p:nvSpPr>
          <p:cNvPr id="1678" name="矩形 1677"/>
          <p:cNvSpPr/>
          <p:nvPr/>
        </p:nvSpPr>
        <p:spPr>
          <a:xfrm>
            <a:off x="2590316" y="2241317"/>
            <a:ext cx="3954929" cy="307777"/>
          </a:xfrm>
          <a:prstGeom prst="rect">
            <a:avLst/>
          </a:prstGeom>
          <a:solidFill>
            <a:srgbClr val="00FF99"/>
          </a:solidFill>
          <a:ln>
            <a:solidFill>
              <a:srgbClr val="000066"/>
            </a:solidFill>
          </a:ln>
        </p:spPr>
        <p:txBody>
          <a:bodyPr wrap="none">
            <a:spAutoFit/>
          </a:bodyPr>
          <a:lstStyle/>
          <a:p>
            <a:pPr algn="ctr"/>
            <a:r>
              <a:rPr lang="zh-CN" altLang="en-US" sz="1400" b="1" dirty="0">
                <a:solidFill>
                  <a:sysClr val="windowText" lastClr="000000"/>
                </a:solidFill>
                <a:latin typeface="微软雅黑" pitchFamily="34" charset="-122"/>
                <a:ea typeface="微软雅黑" pitchFamily="34" charset="-122"/>
              </a:rPr>
              <a:t>网络中的主机、路由器等都必须实现数据链路层</a:t>
            </a:r>
          </a:p>
        </p:txBody>
      </p:sp>
      <p:grpSp>
        <p:nvGrpSpPr>
          <p:cNvPr id="2" name="组合 1"/>
          <p:cNvGrpSpPr/>
          <p:nvPr/>
        </p:nvGrpSpPr>
        <p:grpSpPr>
          <a:xfrm>
            <a:off x="1411253" y="2454021"/>
            <a:ext cx="6294293" cy="1474581"/>
            <a:chOff x="1411253" y="2454021"/>
            <a:chExt cx="6294293" cy="1474581"/>
          </a:xfrm>
        </p:grpSpPr>
        <p:sp>
          <p:nvSpPr>
            <p:cNvPr id="1623" name="AutoShape 524"/>
            <p:cNvSpPr>
              <a:spLocks noChangeArrowheads="1"/>
            </p:cNvSpPr>
            <p:nvPr/>
          </p:nvSpPr>
          <p:spPr bwMode="auto">
            <a:xfrm>
              <a:off x="1411253" y="2691672"/>
              <a:ext cx="583152" cy="1091858"/>
            </a:xfrm>
            <a:prstGeom prst="cube">
              <a:avLst>
                <a:gd name="adj" fmla="val 9250"/>
              </a:avLst>
            </a:prstGeom>
            <a:solidFill>
              <a:srgbClr val="FFFF00"/>
            </a:solidFill>
            <a:ln w="12700">
              <a:solidFill>
                <a:srgbClr val="007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24" name="Freeform 525"/>
            <p:cNvSpPr>
              <a:spLocks/>
            </p:cNvSpPr>
            <p:nvPr/>
          </p:nvSpPr>
          <p:spPr bwMode="auto">
            <a:xfrm>
              <a:off x="1411253"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25" name="Freeform 528"/>
            <p:cNvSpPr>
              <a:spLocks/>
            </p:cNvSpPr>
            <p:nvPr/>
          </p:nvSpPr>
          <p:spPr bwMode="auto">
            <a:xfrm>
              <a:off x="1411253" y="289305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26" name="Freeform 526"/>
            <p:cNvSpPr>
              <a:spLocks/>
            </p:cNvSpPr>
            <p:nvPr/>
          </p:nvSpPr>
          <p:spPr bwMode="auto">
            <a:xfrm>
              <a:off x="1411253" y="3302502"/>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27" name="Freeform 527"/>
            <p:cNvSpPr>
              <a:spLocks/>
            </p:cNvSpPr>
            <p:nvPr/>
          </p:nvSpPr>
          <p:spPr bwMode="auto">
            <a:xfrm>
              <a:off x="1411253" y="3097301"/>
              <a:ext cx="583152" cy="72536"/>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28" name="Rectangle 529"/>
            <p:cNvSpPr>
              <a:spLocks noChangeArrowheads="1"/>
            </p:cNvSpPr>
            <p:nvPr/>
          </p:nvSpPr>
          <p:spPr bwMode="auto">
            <a:xfrm>
              <a:off x="1423660" y="3388400"/>
              <a:ext cx="502503" cy="185158"/>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34" name="AutoShape 536"/>
            <p:cNvSpPr>
              <a:spLocks noChangeArrowheads="1"/>
            </p:cNvSpPr>
            <p:nvPr/>
          </p:nvSpPr>
          <p:spPr bwMode="auto">
            <a:xfrm>
              <a:off x="7122394" y="2691672"/>
              <a:ext cx="583152" cy="1091858"/>
            </a:xfrm>
            <a:prstGeom prst="cube">
              <a:avLst>
                <a:gd name="adj" fmla="val 9250"/>
              </a:avLst>
            </a:prstGeom>
            <a:solidFill>
              <a:srgbClr val="FFFF00"/>
            </a:solidFill>
            <a:ln w="12700">
              <a:solidFill>
                <a:srgbClr val="007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35" name="Freeform 537"/>
            <p:cNvSpPr>
              <a:spLocks/>
            </p:cNvSpPr>
            <p:nvPr/>
          </p:nvSpPr>
          <p:spPr bwMode="auto">
            <a:xfrm>
              <a:off x="7122394"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36" name="Freeform 538"/>
            <p:cNvSpPr>
              <a:spLocks/>
            </p:cNvSpPr>
            <p:nvPr/>
          </p:nvSpPr>
          <p:spPr bwMode="auto">
            <a:xfrm>
              <a:off x="7122394" y="3302502"/>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37" name="Freeform 539"/>
            <p:cNvSpPr>
              <a:spLocks/>
            </p:cNvSpPr>
            <p:nvPr/>
          </p:nvSpPr>
          <p:spPr bwMode="auto">
            <a:xfrm>
              <a:off x="7122394" y="3097301"/>
              <a:ext cx="583152" cy="72536"/>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38" name="Freeform 540"/>
            <p:cNvSpPr>
              <a:spLocks/>
            </p:cNvSpPr>
            <p:nvPr/>
          </p:nvSpPr>
          <p:spPr bwMode="auto">
            <a:xfrm>
              <a:off x="7122394" y="289305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39" name="Rectangle 541"/>
            <p:cNvSpPr>
              <a:spLocks noChangeArrowheads="1"/>
            </p:cNvSpPr>
            <p:nvPr/>
          </p:nvSpPr>
          <p:spPr bwMode="auto">
            <a:xfrm>
              <a:off x="7134802" y="3387445"/>
              <a:ext cx="502503" cy="18611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45" name="AutoShape 547"/>
            <p:cNvSpPr>
              <a:spLocks noChangeArrowheads="1"/>
            </p:cNvSpPr>
            <p:nvPr/>
          </p:nvSpPr>
          <p:spPr bwMode="auto">
            <a:xfrm>
              <a:off x="2959203" y="3119253"/>
              <a:ext cx="583152" cy="664277"/>
            </a:xfrm>
            <a:prstGeom prst="cube">
              <a:avLst>
                <a:gd name="adj" fmla="val 9250"/>
              </a:avLst>
            </a:prstGeom>
            <a:solidFill>
              <a:srgbClr val="00FFFF"/>
            </a:solidFill>
            <a:ln w="12700">
              <a:solidFill>
                <a:srgbClr val="007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46" name="Freeform 548"/>
            <p:cNvSpPr>
              <a:spLocks/>
            </p:cNvSpPr>
            <p:nvPr/>
          </p:nvSpPr>
          <p:spPr bwMode="auto">
            <a:xfrm>
              <a:off x="2959203"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47" name="Rectangle 549"/>
            <p:cNvSpPr>
              <a:spLocks noChangeArrowheads="1"/>
            </p:cNvSpPr>
            <p:nvPr/>
          </p:nvSpPr>
          <p:spPr bwMode="auto">
            <a:xfrm>
              <a:off x="2985052" y="3378855"/>
              <a:ext cx="492164" cy="19470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48" name="Freeform 550"/>
            <p:cNvSpPr>
              <a:spLocks/>
            </p:cNvSpPr>
            <p:nvPr/>
          </p:nvSpPr>
          <p:spPr bwMode="auto">
            <a:xfrm>
              <a:off x="2959203" y="3302502"/>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52" name="AutoShape 554"/>
            <p:cNvSpPr>
              <a:spLocks noChangeArrowheads="1"/>
            </p:cNvSpPr>
            <p:nvPr/>
          </p:nvSpPr>
          <p:spPr bwMode="auto">
            <a:xfrm>
              <a:off x="4331264" y="3119253"/>
              <a:ext cx="583152" cy="664277"/>
            </a:xfrm>
            <a:prstGeom prst="cube">
              <a:avLst>
                <a:gd name="adj" fmla="val 9250"/>
              </a:avLst>
            </a:prstGeom>
            <a:solidFill>
              <a:srgbClr val="00FFFF"/>
            </a:solidFill>
            <a:ln w="12700">
              <a:solidFill>
                <a:srgbClr val="007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53" name="Freeform 555"/>
            <p:cNvSpPr>
              <a:spLocks/>
            </p:cNvSpPr>
            <p:nvPr/>
          </p:nvSpPr>
          <p:spPr bwMode="auto">
            <a:xfrm>
              <a:off x="4331264"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54" name="Rectangle 556"/>
            <p:cNvSpPr>
              <a:spLocks noChangeArrowheads="1"/>
            </p:cNvSpPr>
            <p:nvPr/>
          </p:nvSpPr>
          <p:spPr bwMode="auto">
            <a:xfrm>
              <a:off x="4343671" y="3378855"/>
              <a:ext cx="508707" cy="19470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55" name="Freeform 557"/>
            <p:cNvSpPr>
              <a:spLocks/>
            </p:cNvSpPr>
            <p:nvPr/>
          </p:nvSpPr>
          <p:spPr bwMode="auto">
            <a:xfrm>
              <a:off x="4331264" y="3302502"/>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59" name="AutoShape 561"/>
            <p:cNvSpPr>
              <a:spLocks noChangeArrowheads="1"/>
            </p:cNvSpPr>
            <p:nvPr/>
          </p:nvSpPr>
          <p:spPr bwMode="auto">
            <a:xfrm>
              <a:off x="5562707" y="3119253"/>
              <a:ext cx="583152" cy="664277"/>
            </a:xfrm>
            <a:prstGeom prst="cube">
              <a:avLst>
                <a:gd name="adj" fmla="val 9250"/>
              </a:avLst>
            </a:prstGeom>
            <a:solidFill>
              <a:srgbClr val="00FFFF"/>
            </a:solidFill>
            <a:ln w="12700">
              <a:solidFill>
                <a:srgbClr val="007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60" name="Freeform 562"/>
            <p:cNvSpPr>
              <a:spLocks/>
            </p:cNvSpPr>
            <p:nvPr/>
          </p:nvSpPr>
          <p:spPr bwMode="auto">
            <a:xfrm>
              <a:off x="5562707"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61" name="Rectangle 563"/>
            <p:cNvSpPr>
              <a:spLocks noChangeArrowheads="1"/>
            </p:cNvSpPr>
            <p:nvPr/>
          </p:nvSpPr>
          <p:spPr bwMode="auto">
            <a:xfrm>
              <a:off x="5572013" y="3378855"/>
              <a:ext cx="514911" cy="19470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62" name="Freeform 564"/>
            <p:cNvSpPr>
              <a:spLocks/>
            </p:cNvSpPr>
            <p:nvPr/>
          </p:nvSpPr>
          <p:spPr bwMode="auto">
            <a:xfrm>
              <a:off x="5562707" y="3302502"/>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66" name="Freeform 572"/>
            <p:cNvSpPr>
              <a:spLocks/>
            </p:cNvSpPr>
            <p:nvPr/>
          </p:nvSpPr>
          <p:spPr bwMode="auto">
            <a:xfrm>
              <a:off x="1674911" y="3783530"/>
              <a:ext cx="1437317" cy="14507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67" name="Freeform 573"/>
            <p:cNvSpPr>
              <a:spLocks/>
            </p:cNvSpPr>
            <p:nvPr/>
          </p:nvSpPr>
          <p:spPr bwMode="auto">
            <a:xfrm>
              <a:off x="5938033" y="3783530"/>
              <a:ext cx="1448020" cy="14507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68" name="Freeform 574"/>
            <p:cNvSpPr>
              <a:spLocks/>
            </p:cNvSpPr>
            <p:nvPr/>
          </p:nvSpPr>
          <p:spPr bwMode="auto">
            <a:xfrm>
              <a:off x="3365549" y="3783530"/>
              <a:ext cx="1075315" cy="14507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69" name="Freeform 575"/>
            <p:cNvSpPr>
              <a:spLocks/>
            </p:cNvSpPr>
            <p:nvPr/>
          </p:nvSpPr>
          <p:spPr bwMode="auto">
            <a:xfrm>
              <a:off x="4746915" y="3783530"/>
              <a:ext cx="959512" cy="14507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70" name="Text Box 576"/>
            <p:cNvSpPr txBox="1">
              <a:spLocks noChangeArrowheads="1"/>
            </p:cNvSpPr>
            <p:nvPr/>
          </p:nvSpPr>
          <p:spPr bwMode="auto">
            <a:xfrm>
              <a:off x="3112228" y="2886374"/>
              <a:ext cx="327764" cy="246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a:latin typeface="微软雅黑" pitchFamily="34" charset="-122"/>
                  <a:ea typeface="微软雅黑" pitchFamily="34" charset="-122"/>
                </a:rPr>
                <a:t>R</a:t>
              </a:r>
              <a:r>
                <a:rPr kumimoji="1" lang="en-US" altLang="zh-CN" sz="1000" b="1" baseline="-25000" dirty="0">
                  <a:latin typeface="微软雅黑" pitchFamily="34" charset="-122"/>
                  <a:ea typeface="微软雅黑" pitchFamily="34" charset="-122"/>
                </a:rPr>
                <a:t>1</a:t>
              </a:r>
            </a:p>
          </p:txBody>
        </p:sp>
        <p:sp>
          <p:nvSpPr>
            <p:cNvPr id="1671" name="Text Box 577"/>
            <p:cNvSpPr txBox="1">
              <a:spLocks noChangeArrowheads="1"/>
            </p:cNvSpPr>
            <p:nvPr/>
          </p:nvSpPr>
          <p:spPr bwMode="auto">
            <a:xfrm>
              <a:off x="4473950" y="2886374"/>
              <a:ext cx="327764" cy="246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a:latin typeface="微软雅黑" pitchFamily="34" charset="-122"/>
                  <a:ea typeface="微软雅黑" pitchFamily="34" charset="-122"/>
                </a:rPr>
                <a:t>R</a:t>
              </a:r>
              <a:r>
                <a:rPr kumimoji="1" lang="en-US" altLang="zh-CN" sz="1000" b="1" baseline="-25000" dirty="0">
                  <a:latin typeface="微软雅黑" pitchFamily="34" charset="-122"/>
                  <a:ea typeface="微软雅黑" pitchFamily="34" charset="-122"/>
                </a:rPr>
                <a:t>2</a:t>
              </a:r>
            </a:p>
          </p:txBody>
        </p:sp>
        <p:sp>
          <p:nvSpPr>
            <p:cNvPr id="1672" name="Text Box 578"/>
            <p:cNvSpPr txBox="1">
              <a:spLocks noChangeArrowheads="1"/>
            </p:cNvSpPr>
            <p:nvPr/>
          </p:nvSpPr>
          <p:spPr bwMode="auto">
            <a:xfrm>
              <a:off x="5709529" y="2886374"/>
              <a:ext cx="327764" cy="246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a:latin typeface="微软雅黑" pitchFamily="34" charset="-122"/>
                  <a:ea typeface="微软雅黑" pitchFamily="34" charset="-122"/>
                </a:rPr>
                <a:t>R</a:t>
              </a:r>
              <a:r>
                <a:rPr kumimoji="1" lang="en-US" altLang="zh-CN" sz="1000" b="1" baseline="-25000" dirty="0">
                  <a:latin typeface="微软雅黑" pitchFamily="34" charset="-122"/>
                  <a:ea typeface="微软雅黑" pitchFamily="34" charset="-122"/>
                </a:rPr>
                <a:t>3</a:t>
              </a:r>
            </a:p>
          </p:txBody>
        </p:sp>
        <p:sp>
          <p:nvSpPr>
            <p:cNvPr id="1673" name="Text Box 579"/>
            <p:cNvSpPr txBox="1">
              <a:spLocks noChangeArrowheads="1"/>
            </p:cNvSpPr>
            <p:nvPr/>
          </p:nvSpPr>
          <p:spPr bwMode="auto">
            <a:xfrm>
              <a:off x="1566347" y="2454021"/>
              <a:ext cx="343274" cy="246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a:latin typeface="微软雅黑" pitchFamily="34" charset="-122"/>
                  <a:ea typeface="微软雅黑" pitchFamily="34" charset="-122"/>
                </a:rPr>
                <a:t>H</a:t>
              </a:r>
              <a:r>
                <a:rPr kumimoji="1" lang="en-US" altLang="zh-CN" sz="1000" b="1" baseline="-25000" dirty="0">
                  <a:latin typeface="微软雅黑" pitchFamily="34" charset="-122"/>
                  <a:ea typeface="微软雅黑" pitchFamily="34" charset="-122"/>
                </a:rPr>
                <a:t>1</a:t>
              </a:r>
            </a:p>
          </p:txBody>
        </p:sp>
        <p:sp>
          <p:nvSpPr>
            <p:cNvPr id="1674" name="Text Box 580"/>
            <p:cNvSpPr txBox="1">
              <a:spLocks noChangeArrowheads="1"/>
            </p:cNvSpPr>
            <p:nvPr/>
          </p:nvSpPr>
          <p:spPr bwMode="auto">
            <a:xfrm>
              <a:off x="7265080" y="2460702"/>
              <a:ext cx="343274" cy="246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a:latin typeface="微软雅黑" pitchFamily="34" charset="-122"/>
                  <a:ea typeface="微软雅黑" pitchFamily="34" charset="-122"/>
                </a:rPr>
                <a:t>H</a:t>
              </a:r>
              <a:r>
                <a:rPr kumimoji="1" lang="en-US" altLang="zh-CN" sz="1000" b="1" baseline="-25000" dirty="0">
                  <a:latin typeface="微软雅黑" pitchFamily="34" charset="-122"/>
                  <a:ea typeface="微软雅黑" pitchFamily="34" charset="-122"/>
                </a:rPr>
                <a:t>2</a:t>
              </a:r>
            </a:p>
          </p:txBody>
        </p:sp>
      </p:grpSp>
      <p:grpSp>
        <p:nvGrpSpPr>
          <p:cNvPr id="3" name="组合 2"/>
          <p:cNvGrpSpPr/>
          <p:nvPr/>
        </p:nvGrpSpPr>
        <p:grpSpPr>
          <a:xfrm>
            <a:off x="1357473" y="2726986"/>
            <a:ext cx="6408043" cy="1099492"/>
            <a:chOff x="1357473" y="2726986"/>
            <a:chExt cx="6408043" cy="1099492"/>
          </a:xfrm>
        </p:grpSpPr>
        <p:sp>
          <p:nvSpPr>
            <p:cNvPr id="1679" name="Text Box 530"/>
            <p:cNvSpPr txBox="1">
              <a:spLocks noChangeArrowheads="1"/>
            </p:cNvSpPr>
            <p:nvPr/>
          </p:nvSpPr>
          <p:spPr bwMode="auto">
            <a:xfrm>
              <a:off x="1357473" y="3350223"/>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solidFill>
                    <a:srgbClr val="CC00CC"/>
                  </a:solidFill>
                  <a:latin typeface="微软雅黑" pitchFamily="34" charset="-122"/>
                  <a:ea typeface="微软雅黑" pitchFamily="34" charset="-122"/>
                </a:rPr>
                <a:t>链路层</a:t>
              </a:r>
            </a:p>
          </p:txBody>
        </p:sp>
        <p:sp>
          <p:nvSpPr>
            <p:cNvPr id="1680" name="Text Box 531"/>
            <p:cNvSpPr txBox="1">
              <a:spLocks noChangeArrowheads="1"/>
            </p:cNvSpPr>
            <p:nvPr/>
          </p:nvSpPr>
          <p:spPr bwMode="auto">
            <a:xfrm>
              <a:off x="1359541" y="2726986"/>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itchFamily="34" charset="-122"/>
                  <a:ea typeface="微软雅黑" pitchFamily="34" charset="-122"/>
                </a:rPr>
                <a:t>应用层</a:t>
              </a:r>
            </a:p>
          </p:txBody>
        </p:sp>
        <p:sp>
          <p:nvSpPr>
            <p:cNvPr id="1681" name="Text Box 532"/>
            <p:cNvSpPr txBox="1">
              <a:spLocks noChangeArrowheads="1"/>
            </p:cNvSpPr>
            <p:nvPr/>
          </p:nvSpPr>
          <p:spPr bwMode="auto">
            <a:xfrm>
              <a:off x="1357473" y="2934095"/>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运输层</a:t>
              </a:r>
            </a:p>
          </p:txBody>
        </p:sp>
        <p:sp>
          <p:nvSpPr>
            <p:cNvPr id="1682" name="Text Box 533"/>
            <p:cNvSpPr txBox="1">
              <a:spLocks noChangeArrowheads="1"/>
            </p:cNvSpPr>
            <p:nvPr/>
          </p:nvSpPr>
          <p:spPr bwMode="auto">
            <a:xfrm>
              <a:off x="1357473" y="3142159"/>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网络层</a:t>
              </a:r>
            </a:p>
          </p:txBody>
        </p:sp>
        <p:sp>
          <p:nvSpPr>
            <p:cNvPr id="1683" name="Text Box 534"/>
            <p:cNvSpPr txBox="1">
              <a:spLocks noChangeArrowheads="1"/>
            </p:cNvSpPr>
            <p:nvPr/>
          </p:nvSpPr>
          <p:spPr bwMode="auto">
            <a:xfrm>
              <a:off x="1357473" y="3558287"/>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itchFamily="34" charset="-122"/>
                  <a:ea typeface="微软雅黑" pitchFamily="34" charset="-122"/>
                </a:rPr>
                <a:t>物理层</a:t>
              </a:r>
            </a:p>
          </p:txBody>
        </p:sp>
        <p:sp>
          <p:nvSpPr>
            <p:cNvPr id="1684" name="Text Box 542"/>
            <p:cNvSpPr txBox="1">
              <a:spLocks noChangeArrowheads="1"/>
            </p:cNvSpPr>
            <p:nvPr/>
          </p:nvSpPr>
          <p:spPr bwMode="auto">
            <a:xfrm>
              <a:off x="7086206" y="3358812"/>
              <a:ext cx="679310" cy="2538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zh-CN" altLang="en-US" sz="1050" b="1" dirty="0">
                  <a:solidFill>
                    <a:srgbClr val="CC00CC"/>
                  </a:solidFill>
                  <a:latin typeface="微软雅黑" pitchFamily="34" charset="-122"/>
                  <a:ea typeface="微软雅黑" pitchFamily="34" charset="-122"/>
                </a:rPr>
                <a:t>链路层</a:t>
              </a:r>
            </a:p>
          </p:txBody>
        </p:sp>
        <p:sp>
          <p:nvSpPr>
            <p:cNvPr id="1685" name="Text Box 543"/>
            <p:cNvSpPr txBox="1">
              <a:spLocks noChangeArrowheads="1"/>
            </p:cNvSpPr>
            <p:nvPr/>
          </p:nvSpPr>
          <p:spPr bwMode="auto">
            <a:xfrm>
              <a:off x="7088274" y="2726986"/>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itchFamily="34" charset="-122"/>
                  <a:ea typeface="微软雅黑" pitchFamily="34" charset="-122"/>
                </a:rPr>
                <a:t>应用层</a:t>
              </a:r>
            </a:p>
          </p:txBody>
        </p:sp>
        <p:sp>
          <p:nvSpPr>
            <p:cNvPr id="1686" name="Text Box 544"/>
            <p:cNvSpPr txBox="1">
              <a:spLocks noChangeArrowheads="1"/>
            </p:cNvSpPr>
            <p:nvPr/>
          </p:nvSpPr>
          <p:spPr bwMode="auto">
            <a:xfrm>
              <a:off x="7086206" y="2934095"/>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运输层</a:t>
              </a:r>
            </a:p>
          </p:txBody>
        </p:sp>
        <p:sp>
          <p:nvSpPr>
            <p:cNvPr id="1687" name="Text Box 545"/>
            <p:cNvSpPr txBox="1">
              <a:spLocks noChangeArrowheads="1"/>
            </p:cNvSpPr>
            <p:nvPr/>
          </p:nvSpPr>
          <p:spPr bwMode="auto">
            <a:xfrm>
              <a:off x="7086206" y="3142159"/>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itchFamily="34" charset="-122"/>
                  <a:ea typeface="微软雅黑" pitchFamily="34" charset="-122"/>
                </a:rPr>
                <a:t>网络层</a:t>
              </a:r>
            </a:p>
          </p:txBody>
        </p:sp>
        <p:sp>
          <p:nvSpPr>
            <p:cNvPr id="1688" name="Text Box 546"/>
            <p:cNvSpPr txBox="1">
              <a:spLocks noChangeArrowheads="1"/>
            </p:cNvSpPr>
            <p:nvPr/>
          </p:nvSpPr>
          <p:spPr bwMode="auto">
            <a:xfrm>
              <a:off x="7086206" y="3558287"/>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物理层</a:t>
              </a:r>
            </a:p>
          </p:txBody>
        </p:sp>
        <p:sp>
          <p:nvSpPr>
            <p:cNvPr id="1689" name="Text Box 551"/>
            <p:cNvSpPr txBox="1">
              <a:spLocks noChangeArrowheads="1"/>
            </p:cNvSpPr>
            <p:nvPr/>
          </p:nvSpPr>
          <p:spPr bwMode="auto">
            <a:xfrm>
              <a:off x="2955067" y="3356904"/>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solidFill>
                    <a:srgbClr val="CC00CC"/>
                  </a:solidFill>
                  <a:latin typeface="微软雅黑" pitchFamily="34" charset="-122"/>
                  <a:ea typeface="微软雅黑" pitchFamily="34" charset="-122"/>
                </a:rPr>
                <a:t>链路层</a:t>
              </a:r>
            </a:p>
          </p:txBody>
        </p:sp>
        <p:sp>
          <p:nvSpPr>
            <p:cNvPr id="1690" name="Text Box 552"/>
            <p:cNvSpPr txBox="1">
              <a:spLocks noChangeArrowheads="1"/>
            </p:cNvSpPr>
            <p:nvPr/>
          </p:nvSpPr>
          <p:spPr bwMode="auto">
            <a:xfrm>
              <a:off x="2955067" y="3148840"/>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itchFamily="34" charset="-122"/>
                  <a:ea typeface="微软雅黑" pitchFamily="34" charset="-122"/>
                </a:rPr>
                <a:t>网络层</a:t>
              </a:r>
            </a:p>
          </p:txBody>
        </p:sp>
        <p:sp>
          <p:nvSpPr>
            <p:cNvPr id="1691" name="Text Box 553"/>
            <p:cNvSpPr txBox="1">
              <a:spLocks noChangeArrowheads="1"/>
            </p:cNvSpPr>
            <p:nvPr/>
          </p:nvSpPr>
          <p:spPr bwMode="auto">
            <a:xfrm>
              <a:off x="2955067" y="3564967"/>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itchFamily="34" charset="-122"/>
                  <a:ea typeface="微软雅黑" pitchFamily="34" charset="-122"/>
                </a:rPr>
                <a:t>物理层</a:t>
              </a:r>
            </a:p>
          </p:txBody>
        </p:sp>
        <p:sp>
          <p:nvSpPr>
            <p:cNvPr id="1692" name="Text Box 558"/>
            <p:cNvSpPr txBox="1">
              <a:spLocks noChangeArrowheads="1"/>
            </p:cNvSpPr>
            <p:nvPr/>
          </p:nvSpPr>
          <p:spPr bwMode="auto">
            <a:xfrm>
              <a:off x="4319891" y="3356904"/>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solidFill>
                    <a:srgbClr val="CC00CC"/>
                  </a:solidFill>
                  <a:latin typeface="微软雅黑" pitchFamily="34" charset="-122"/>
                  <a:ea typeface="微软雅黑" pitchFamily="34" charset="-122"/>
                </a:rPr>
                <a:t>链路层</a:t>
              </a:r>
            </a:p>
          </p:txBody>
        </p:sp>
        <p:sp>
          <p:nvSpPr>
            <p:cNvPr id="1693" name="Text Box 559"/>
            <p:cNvSpPr txBox="1">
              <a:spLocks noChangeArrowheads="1"/>
            </p:cNvSpPr>
            <p:nvPr/>
          </p:nvSpPr>
          <p:spPr bwMode="auto">
            <a:xfrm>
              <a:off x="4319891" y="3148840"/>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itchFamily="34" charset="-122"/>
                  <a:ea typeface="微软雅黑" pitchFamily="34" charset="-122"/>
                </a:rPr>
                <a:t>网络层</a:t>
              </a:r>
            </a:p>
          </p:txBody>
        </p:sp>
        <p:sp>
          <p:nvSpPr>
            <p:cNvPr id="1694" name="Text Box 560"/>
            <p:cNvSpPr txBox="1">
              <a:spLocks noChangeArrowheads="1"/>
            </p:cNvSpPr>
            <p:nvPr/>
          </p:nvSpPr>
          <p:spPr bwMode="auto">
            <a:xfrm>
              <a:off x="4319891" y="3564967"/>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itchFamily="34" charset="-122"/>
                  <a:ea typeface="微软雅黑" pitchFamily="34" charset="-122"/>
                </a:rPr>
                <a:t>物理层</a:t>
              </a:r>
            </a:p>
          </p:txBody>
        </p:sp>
        <p:sp>
          <p:nvSpPr>
            <p:cNvPr id="1695" name="Text Box 565"/>
            <p:cNvSpPr txBox="1">
              <a:spLocks noChangeArrowheads="1"/>
            </p:cNvSpPr>
            <p:nvPr/>
          </p:nvSpPr>
          <p:spPr bwMode="auto">
            <a:xfrm>
              <a:off x="5538926" y="3356904"/>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solidFill>
                    <a:srgbClr val="CC00CC"/>
                  </a:solidFill>
                  <a:latin typeface="微软雅黑" pitchFamily="34" charset="-122"/>
                  <a:ea typeface="微软雅黑" pitchFamily="34" charset="-122"/>
                </a:rPr>
                <a:t>链路层</a:t>
              </a:r>
            </a:p>
          </p:txBody>
        </p:sp>
        <p:sp>
          <p:nvSpPr>
            <p:cNvPr id="1696" name="Text Box 566"/>
            <p:cNvSpPr txBox="1">
              <a:spLocks noChangeArrowheads="1"/>
            </p:cNvSpPr>
            <p:nvPr/>
          </p:nvSpPr>
          <p:spPr bwMode="auto">
            <a:xfrm>
              <a:off x="5538926" y="3148840"/>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网络层</a:t>
              </a:r>
            </a:p>
          </p:txBody>
        </p:sp>
        <p:sp>
          <p:nvSpPr>
            <p:cNvPr id="1697" name="Text Box 567"/>
            <p:cNvSpPr txBox="1">
              <a:spLocks noChangeArrowheads="1"/>
            </p:cNvSpPr>
            <p:nvPr/>
          </p:nvSpPr>
          <p:spPr bwMode="auto">
            <a:xfrm>
              <a:off x="5538926" y="3564967"/>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物理层</a:t>
              </a:r>
            </a:p>
          </p:txBody>
        </p:sp>
      </p:grpSp>
      <p:pic>
        <p:nvPicPr>
          <p:cNvPr id="1698"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06385" y="1729597"/>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1699"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40569" y="1754686"/>
            <a:ext cx="407130" cy="407130"/>
          </a:xfrm>
          <a:prstGeom prst="rect">
            <a:avLst/>
          </a:prstGeom>
          <a:noFill/>
          <a:extLst>
            <a:ext uri="{909E8E84-426E-40DD-AFC4-6F175D3DCCD1}">
              <a14:hiddenFill xmlns:a14="http://schemas.microsoft.com/office/drawing/2010/main">
                <a:solidFill>
                  <a:srgbClr val="FFFFFF"/>
                </a:solidFill>
              </a14:hiddenFill>
            </a:ext>
          </a:extLst>
        </p:spPr>
      </p:pic>
      <p:sp>
        <p:nvSpPr>
          <p:cNvPr id="4" name="灯片编号占位符 3">
            <a:extLst>
              <a:ext uri="{FF2B5EF4-FFF2-40B4-BE49-F238E27FC236}">
                <a16:creationId xmlns:a16="http://schemas.microsoft.com/office/drawing/2014/main" id="{F7D2A1F0-701C-40C0-AB11-FFD18739977F}"/>
              </a:ext>
            </a:extLst>
          </p:cNvPr>
          <p:cNvSpPr>
            <a:spLocks noGrp="1"/>
          </p:cNvSpPr>
          <p:nvPr>
            <p:ph type="sldNum" sz="quarter" idx="12"/>
          </p:nvPr>
        </p:nvSpPr>
        <p:spPr/>
        <p:txBody>
          <a:bodyPr/>
          <a:lstStyle/>
          <a:p>
            <a:fld id="{C485880C-E2C3-4DAB-AE74-D9BE691626AC}" type="slidenum">
              <a:rPr lang="zh-CN" altLang="en-US" smtClean="0"/>
              <a:pPr/>
              <a:t>4</a:t>
            </a:fld>
            <a:endParaRPr lang="zh-CN" altLang="en-US"/>
          </a:p>
        </p:txBody>
      </p:sp>
    </p:spTree>
    <p:extLst>
      <p:ext uri="{BB962C8B-B14F-4D97-AF65-F5344CB8AC3E}">
        <p14:creationId xmlns:p14="http://schemas.microsoft.com/office/powerpoint/2010/main" val="4254581529"/>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圆角矩形 44"/>
          <p:cNvSpPr/>
          <p:nvPr/>
        </p:nvSpPr>
        <p:spPr>
          <a:xfrm>
            <a:off x="960582" y="1024403"/>
            <a:ext cx="7232074" cy="3488484"/>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itchFamily="34" charset="-122"/>
              <a:ea typeface="微软雅黑" pitchFamily="34" charset="-122"/>
            </a:endParaRPr>
          </a:p>
        </p:txBody>
      </p:sp>
      <p:sp>
        <p:nvSpPr>
          <p:cNvPr id="49" name="Rectangle 4"/>
          <p:cNvSpPr>
            <a:spLocks noChangeArrowheads="1"/>
          </p:cNvSpPr>
          <p:nvPr/>
        </p:nvSpPr>
        <p:spPr bwMode="auto">
          <a:xfrm>
            <a:off x="4030009" y="1154855"/>
            <a:ext cx="986604" cy="269301"/>
          </a:xfrm>
          <a:prstGeom prst="rect">
            <a:avLst/>
          </a:prstGeom>
          <a:solidFill>
            <a:srgbClr val="0000FF"/>
          </a:solidFill>
          <a:ln w="9525">
            <a:solidFill>
              <a:schemeClr val="tx1"/>
            </a:solidFill>
            <a:miter lim="800000"/>
            <a:headEnd/>
            <a:tailEnd/>
          </a:ln>
          <a:effectLst/>
        </p:spPr>
        <p:txBody>
          <a:bodyPr wrap="none" anchor="ctr"/>
          <a:lstStyle/>
          <a:p>
            <a:pPr algn="ctr"/>
            <a:r>
              <a:rPr lang="zh-CN" altLang="en-US" sz="1400" b="1" dirty="0">
                <a:solidFill>
                  <a:schemeClr val="bg1"/>
                </a:solidFill>
                <a:latin typeface="微软雅黑" pitchFamily="34" charset="-122"/>
                <a:ea typeface="微软雅黑" pitchFamily="34" charset="-122"/>
              </a:rPr>
              <a:t>链路静止</a:t>
            </a:r>
          </a:p>
        </p:txBody>
      </p:sp>
      <p:sp>
        <p:nvSpPr>
          <p:cNvPr id="50" name="Rectangle 5"/>
          <p:cNvSpPr>
            <a:spLocks noChangeArrowheads="1"/>
          </p:cNvSpPr>
          <p:nvPr/>
        </p:nvSpPr>
        <p:spPr bwMode="auto">
          <a:xfrm>
            <a:off x="4030009" y="1855402"/>
            <a:ext cx="986604" cy="269301"/>
          </a:xfrm>
          <a:prstGeom prst="rect">
            <a:avLst/>
          </a:prstGeom>
          <a:solidFill>
            <a:srgbClr val="0000FF"/>
          </a:solidFill>
          <a:ln w="9525">
            <a:solidFill>
              <a:schemeClr val="tx1"/>
            </a:solidFill>
            <a:miter lim="800000"/>
            <a:headEnd/>
            <a:tailEnd/>
          </a:ln>
          <a:effectLst/>
        </p:spPr>
        <p:txBody>
          <a:bodyPr wrap="none" anchor="ctr"/>
          <a:lstStyle/>
          <a:p>
            <a:pPr algn="ctr"/>
            <a:r>
              <a:rPr lang="zh-CN" altLang="en-US" sz="1400" b="1">
                <a:solidFill>
                  <a:schemeClr val="bg1"/>
                </a:solidFill>
                <a:latin typeface="微软雅黑" pitchFamily="34" charset="-122"/>
                <a:ea typeface="微软雅黑" pitchFamily="34" charset="-122"/>
              </a:rPr>
              <a:t>链路建立</a:t>
            </a:r>
          </a:p>
        </p:txBody>
      </p:sp>
      <p:sp>
        <p:nvSpPr>
          <p:cNvPr id="51" name="Rectangle 6"/>
          <p:cNvSpPr>
            <a:spLocks noChangeArrowheads="1"/>
          </p:cNvSpPr>
          <p:nvPr/>
        </p:nvSpPr>
        <p:spPr bwMode="auto">
          <a:xfrm>
            <a:off x="4030009" y="2555949"/>
            <a:ext cx="986604" cy="270211"/>
          </a:xfrm>
          <a:prstGeom prst="rect">
            <a:avLst/>
          </a:prstGeom>
          <a:solidFill>
            <a:srgbClr val="0000FF"/>
          </a:solidFill>
          <a:ln w="9525">
            <a:solidFill>
              <a:schemeClr val="tx1"/>
            </a:solidFill>
            <a:miter lim="800000"/>
            <a:headEnd/>
            <a:tailEnd/>
          </a:ln>
          <a:effectLst/>
        </p:spPr>
        <p:txBody>
          <a:bodyPr wrap="none" anchor="ctr"/>
          <a:lstStyle/>
          <a:p>
            <a:pPr algn="ctr"/>
            <a:r>
              <a:rPr lang="zh-CN" altLang="en-US" sz="1400" b="1">
                <a:solidFill>
                  <a:schemeClr val="bg1"/>
                </a:solidFill>
                <a:latin typeface="微软雅黑" pitchFamily="34" charset="-122"/>
                <a:ea typeface="微软雅黑" pitchFamily="34" charset="-122"/>
              </a:rPr>
              <a:t>鉴别</a:t>
            </a:r>
          </a:p>
        </p:txBody>
      </p:sp>
      <p:sp>
        <p:nvSpPr>
          <p:cNvPr id="52" name="Rectangle 7"/>
          <p:cNvSpPr>
            <a:spLocks noChangeArrowheads="1"/>
          </p:cNvSpPr>
          <p:nvPr/>
        </p:nvSpPr>
        <p:spPr bwMode="auto">
          <a:xfrm>
            <a:off x="4030009" y="3256496"/>
            <a:ext cx="986604" cy="270211"/>
          </a:xfrm>
          <a:prstGeom prst="rect">
            <a:avLst/>
          </a:prstGeom>
          <a:solidFill>
            <a:srgbClr val="0000FF"/>
          </a:solidFill>
          <a:ln w="9525">
            <a:solidFill>
              <a:schemeClr val="tx1"/>
            </a:solidFill>
            <a:miter lim="800000"/>
            <a:headEnd/>
            <a:tailEnd/>
          </a:ln>
          <a:effectLst/>
        </p:spPr>
        <p:txBody>
          <a:bodyPr wrap="none" anchor="ctr"/>
          <a:lstStyle/>
          <a:p>
            <a:pPr algn="ctr"/>
            <a:r>
              <a:rPr lang="zh-CN" altLang="en-US" sz="1400" b="1">
                <a:solidFill>
                  <a:schemeClr val="bg1"/>
                </a:solidFill>
                <a:latin typeface="微软雅黑" pitchFamily="34" charset="-122"/>
                <a:ea typeface="微软雅黑" pitchFamily="34" charset="-122"/>
              </a:rPr>
              <a:t>网络层协议</a:t>
            </a:r>
          </a:p>
        </p:txBody>
      </p:sp>
      <p:sp>
        <p:nvSpPr>
          <p:cNvPr id="53" name="Rectangle 8"/>
          <p:cNvSpPr>
            <a:spLocks noChangeArrowheads="1"/>
          </p:cNvSpPr>
          <p:nvPr/>
        </p:nvSpPr>
        <p:spPr bwMode="auto">
          <a:xfrm>
            <a:off x="4030009" y="3957953"/>
            <a:ext cx="986604" cy="269301"/>
          </a:xfrm>
          <a:prstGeom prst="rect">
            <a:avLst/>
          </a:prstGeom>
          <a:solidFill>
            <a:srgbClr val="0000FF"/>
          </a:solidFill>
          <a:ln w="9525">
            <a:solidFill>
              <a:schemeClr val="tx1"/>
            </a:solidFill>
            <a:miter lim="800000"/>
            <a:headEnd/>
            <a:tailEnd/>
          </a:ln>
          <a:effectLst/>
        </p:spPr>
        <p:txBody>
          <a:bodyPr wrap="none" anchor="ctr"/>
          <a:lstStyle/>
          <a:p>
            <a:pPr algn="ctr"/>
            <a:r>
              <a:rPr lang="zh-CN" altLang="en-US" sz="1400" b="1">
                <a:solidFill>
                  <a:schemeClr val="bg1"/>
                </a:solidFill>
                <a:latin typeface="微软雅黑" pitchFamily="34" charset="-122"/>
                <a:ea typeface="微软雅黑" pitchFamily="34" charset="-122"/>
              </a:rPr>
              <a:t>链路打开</a:t>
            </a:r>
          </a:p>
        </p:txBody>
      </p:sp>
      <p:sp>
        <p:nvSpPr>
          <p:cNvPr id="54" name="Rectangle 9"/>
          <p:cNvSpPr>
            <a:spLocks noChangeArrowheads="1"/>
          </p:cNvSpPr>
          <p:nvPr/>
        </p:nvSpPr>
        <p:spPr bwMode="auto">
          <a:xfrm>
            <a:off x="1725633" y="2555949"/>
            <a:ext cx="986604" cy="270211"/>
          </a:xfrm>
          <a:prstGeom prst="rect">
            <a:avLst/>
          </a:prstGeom>
          <a:solidFill>
            <a:srgbClr val="0000FF"/>
          </a:solidFill>
          <a:ln w="9525">
            <a:solidFill>
              <a:schemeClr val="tx1"/>
            </a:solidFill>
            <a:miter lim="800000"/>
            <a:headEnd/>
            <a:tailEnd/>
          </a:ln>
          <a:effectLst/>
        </p:spPr>
        <p:txBody>
          <a:bodyPr wrap="none" anchor="ctr"/>
          <a:lstStyle/>
          <a:p>
            <a:pPr algn="ctr"/>
            <a:r>
              <a:rPr lang="zh-CN" altLang="en-US" sz="1400" b="1">
                <a:solidFill>
                  <a:schemeClr val="bg1"/>
                </a:solidFill>
                <a:latin typeface="微软雅黑" pitchFamily="34" charset="-122"/>
                <a:ea typeface="微软雅黑" pitchFamily="34" charset="-122"/>
              </a:rPr>
              <a:t>链路终止</a:t>
            </a:r>
          </a:p>
        </p:txBody>
      </p:sp>
      <p:sp>
        <p:nvSpPr>
          <p:cNvPr id="63" name="Line 19"/>
          <p:cNvSpPr>
            <a:spLocks noChangeShapeType="1"/>
          </p:cNvSpPr>
          <p:nvPr/>
        </p:nvSpPr>
        <p:spPr bwMode="auto">
          <a:xfrm>
            <a:off x="4523803" y="1424157"/>
            <a:ext cx="0" cy="431246"/>
          </a:xfrm>
          <a:prstGeom prst="line">
            <a:avLst/>
          </a:prstGeom>
          <a:noFill/>
          <a:ln w="28575">
            <a:solidFill>
              <a:srgbClr val="00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64" name="Line 20"/>
          <p:cNvSpPr>
            <a:spLocks noChangeShapeType="1"/>
          </p:cNvSpPr>
          <p:nvPr/>
        </p:nvSpPr>
        <p:spPr bwMode="auto">
          <a:xfrm>
            <a:off x="4523803" y="2124704"/>
            <a:ext cx="0" cy="431246"/>
          </a:xfrm>
          <a:prstGeom prst="line">
            <a:avLst/>
          </a:prstGeom>
          <a:noFill/>
          <a:ln w="28575">
            <a:solidFill>
              <a:srgbClr val="00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65" name="Line 21"/>
          <p:cNvSpPr>
            <a:spLocks noChangeShapeType="1"/>
          </p:cNvSpPr>
          <p:nvPr/>
        </p:nvSpPr>
        <p:spPr bwMode="auto">
          <a:xfrm>
            <a:off x="4523803" y="2826160"/>
            <a:ext cx="0" cy="430336"/>
          </a:xfrm>
          <a:prstGeom prst="line">
            <a:avLst/>
          </a:prstGeom>
          <a:noFill/>
          <a:ln w="28575">
            <a:solidFill>
              <a:srgbClr val="00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66" name="Line 22"/>
          <p:cNvSpPr>
            <a:spLocks noChangeShapeType="1"/>
          </p:cNvSpPr>
          <p:nvPr/>
        </p:nvSpPr>
        <p:spPr bwMode="auto">
          <a:xfrm>
            <a:off x="4523803" y="3526708"/>
            <a:ext cx="0" cy="431246"/>
          </a:xfrm>
          <a:prstGeom prst="line">
            <a:avLst/>
          </a:prstGeom>
          <a:noFill/>
          <a:ln w="28575">
            <a:solidFill>
              <a:srgbClr val="00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67" name="Line 23"/>
          <p:cNvSpPr>
            <a:spLocks noChangeShapeType="1"/>
          </p:cNvSpPr>
          <p:nvPr/>
        </p:nvSpPr>
        <p:spPr bwMode="auto">
          <a:xfrm flipH="1">
            <a:off x="2713222" y="2690600"/>
            <a:ext cx="1316786" cy="910"/>
          </a:xfrm>
          <a:prstGeom prst="line">
            <a:avLst/>
          </a:prstGeom>
          <a:noFill/>
          <a:ln w="28575">
            <a:solidFill>
              <a:srgbClr val="00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68" name="Freeform 24"/>
          <p:cNvSpPr>
            <a:spLocks/>
          </p:cNvSpPr>
          <p:nvPr/>
        </p:nvSpPr>
        <p:spPr bwMode="auto">
          <a:xfrm>
            <a:off x="2220413" y="2831619"/>
            <a:ext cx="1809595" cy="1251887"/>
          </a:xfrm>
          <a:custGeom>
            <a:avLst/>
            <a:gdLst>
              <a:gd name="T0" fmla="*/ 1497 w 1497"/>
              <a:gd name="T1" fmla="*/ 998 h 998"/>
              <a:gd name="T2" fmla="*/ 0 w 1497"/>
              <a:gd name="T3" fmla="*/ 998 h 998"/>
              <a:gd name="T4" fmla="*/ 0 w 1497"/>
              <a:gd name="T5" fmla="*/ 0 h 998"/>
            </a:gdLst>
            <a:ahLst/>
            <a:cxnLst>
              <a:cxn ang="0">
                <a:pos x="T0" y="T1"/>
              </a:cxn>
              <a:cxn ang="0">
                <a:pos x="T2" y="T3"/>
              </a:cxn>
              <a:cxn ang="0">
                <a:pos x="T4" y="T5"/>
              </a:cxn>
            </a:cxnLst>
            <a:rect l="0" t="0" r="r" b="b"/>
            <a:pathLst>
              <a:path w="1497" h="998">
                <a:moveTo>
                  <a:pt x="1497" y="998"/>
                </a:moveTo>
                <a:lnTo>
                  <a:pt x="0" y="998"/>
                </a:lnTo>
                <a:lnTo>
                  <a:pt x="0" y="0"/>
                </a:lnTo>
              </a:path>
            </a:pathLst>
          </a:custGeom>
          <a:noFill/>
          <a:ln w="28575" cmpd="sng">
            <a:solidFill>
              <a:srgbClr val="00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69" name="Freeform 25"/>
          <p:cNvSpPr>
            <a:spLocks/>
          </p:cNvSpPr>
          <p:nvPr/>
        </p:nvSpPr>
        <p:spPr bwMode="auto">
          <a:xfrm flipV="1">
            <a:off x="2220413" y="1212173"/>
            <a:ext cx="1809595" cy="1355604"/>
          </a:xfrm>
          <a:custGeom>
            <a:avLst/>
            <a:gdLst>
              <a:gd name="T0" fmla="*/ 1497 w 1497"/>
              <a:gd name="T1" fmla="*/ 998 h 998"/>
              <a:gd name="T2" fmla="*/ 0 w 1497"/>
              <a:gd name="T3" fmla="*/ 998 h 998"/>
              <a:gd name="T4" fmla="*/ 0 w 1497"/>
              <a:gd name="T5" fmla="*/ 0 h 998"/>
            </a:gdLst>
            <a:ahLst/>
            <a:cxnLst>
              <a:cxn ang="0">
                <a:pos x="T0" y="T1"/>
              </a:cxn>
              <a:cxn ang="0">
                <a:pos x="T2" y="T3"/>
              </a:cxn>
              <a:cxn ang="0">
                <a:pos x="T4" y="T5"/>
              </a:cxn>
            </a:cxnLst>
            <a:rect l="0" t="0" r="r" b="b"/>
            <a:pathLst>
              <a:path w="1497" h="998">
                <a:moveTo>
                  <a:pt x="1497" y="998"/>
                </a:moveTo>
                <a:lnTo>
                  <a:pt x="0" y="998"/>
                </a:lnTo>
                <a:lnTo>
                  <a:pt x="0" y="0"/>
                </a:lnTo>
              </a:path>
            </a:pathLst>
          </a:custGeom>
          <a:noFill/>
          <a:ln w="28575" cmpd="sng">
            <a:solidFill>
              <a:srgbClr val="0000CC"/>
            </a:solidFill>
            <a:round/>
            <a:headEnd type="triangle" w="med" len="lg"/>
            <a:tailEnd type="non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70" name="Freeform 26"/>
          <p:cNvSpPr>
            <a:spLocks/>
          </p:cNvSpPr>
          <p:nvPr/>
        </p:nvSpPr>
        <p:spPr bwMode="auto">
          <a:xfrm>
            <a:off x="3096628" y="1334996"/>
            <a:ext cx="933380" cy="663246"/>
          </a:xfrm>
          <a:custGeom>
            <a:avLst/>
            <a:gdLst>
              <a:gd name="T0" fmla="*/ 772 w 772"/>
              <a:gd name="T1" fmla="*/ 590 h 590"/>
              <a:gd name="T2" fmla="*/ 0 w 772"/>
              <a:gd name="T3" fmla="*/ 590 h 590"/>
              <a:gd name="T4" fmla="*/ 0 w 772"/>
              <a:gd name="T5" fmla="*/ 0 h 590"/>
              <a:gd name="T6" fmla="*/ 772 w 772"/>
              <a:gd name="T7" fmla="*/ 0 h 590"/>
            </a:gdLst>
            <a:ahLst/>
            <a:cxnLst>
              <a:cxn ang="0">
                <a:pos x="T0" y="T1"/>
              </a:cxn>
              <a:cxn ang="0">
                <a:pos x="T2" y="T3"/>
              </a:cxn>
              <a:cxn ang="0">
                <a:pos x="T4" y="T5"/>
              </a:cxn>
              <a:cxn ang="0">
                <a:pos x="T6" y="T7"/>
              </a:cxn>
            </a:cxnLst>
            <a:rect l="0" t="0" r="r" b="b"/>
            <a:pathLst>
              <a:path w="772" h="590">
                <a:moveTo>
                  <a:pt x="772" y="590"/>
                </a:moveTo>
                <a:lnTo>
                  <a:pt x="0" y="590"/>
                </a:lnTo>
                <a:lnTo>
                  <a:pt x="0" y="0"/>
                </a:lnTo>
                <a:lnTo>
                  <a:pt x="772" y="0"/>
                </a:lnTo>
              </a:path>
            </a:pathLst>
          </a:custGeom>
          <a:noFill/>
          <a:ln w="28575" cmpd="sng">
            <a:solidFill>
              <a:srgbClr val="00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71" name="Text Box 27"/>
          <p:cNvSpPr txBox="1">
            <a:spLocks noChangeArrowheads="1"/>
          </p:cNvSpPr>
          <p:nvPr/>
        </p:nvSpPr>
        <p:spPr bwMode="auto">
          <a:xfrm>
            <a:off x="4561257" y="1502769"/>
            <a:ext cx="1441420" cy="30777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400" b="1" dirty="0">
                <a:solidFill>
                  <a:srgbClr val="CC00CC"/>
                </a:solidFill>
                <a:latin typeface="微软雅黑" pitchFamily="34" charset="-122"/>
                <a:ea typeface="微软雅黑" pitchFamily="34" charset="-122"/>
              </a:rPr>
              <a:t>物理层连接建立</a:t>
            </a:r>
          </a:p>
        </p:txBody>
      </p:sp>
      <p:sp>
        <p:nvSpPr>
          <p:cNvPr id="72" name="Text Box 28"/>
          <p:cNvSpPr txBox="1">
            <a:spLocks noChangeArrowheads="1"/>
          </p:cNvSpPr>
          <p:nvPr/>
        </p:nvSpPr>
        <p:spPr bwMode="auto">
          <a:xfrm>
            <a:off x="4561257" y="2205999"/>
            <a:ext cx="1287340" cy="30777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a:solidFill>
                  <a:srgbClr val="CC00CC"/>
                </a:solidFill>
                <a:latin typeface="微软雅黑" pitchFamily="34" charset="-122"/>
                <a:ea typeface="微软雅黑" pitchFamily="34" charset="-122"/>
              </a:rPr>
              <a:t>LCP </a:t>
            </a:r>
            <a:r>
              <a:rPr lang="zh-CN" altLang="en-US" sz="1400" b="1">
                <a:solidFill>
                  <a:srgbClr val="CC00CC"/>
                </a:solidFill>
                <a:latin typeface="微软雅黑" pitchFamily="34" charset="-122"/>
                <a:ea typeface="微软雅黑" pitchFamily="34" charset="-122"/>
              </a:rPr>
              <a:t>配置协商</a:t>
            </a:r>
          </a:p>
        </p:txBody>
      </p:sp>
      <p:sp>
        <p:nvSpPr>
          <p:cNvPr id="73" name="Text Box 29"/>
          <p:cNvSpPr txBox="1">
            <a:spLocks noChangeArrowheads="1"/>
          </p:cNvSpPr>
          <p:nvPr/>
        </p:nvSpPr>
        <p:spPr bwMode="auto">
          <a:xfrm>
            <a:off x="4498178" y="2902999"/>
            <a:ext cx="1800493" cy="30777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400" b="1" dirty="0">
                <a:solidFill>
                  <a:srgbClr val="CC00CC"/>
                </a:solidFill>
                <a:latin typeface="微软雅黑" pitchFamily="34" charset="-122"/>
                <a:ea typeface="微软雅黑" pitchFamily="34" charset="-122"/>
              </a:rPr>
              <a:t>鉴别成功或无需鉴别</a:t>
            </a:r>
          </a:p>
        </p:txBody>
      </p:sp>
      <p:sp>
        <p:nvSpPr>
          <p:cNvPr id="74" name="Text Box 30"/>
          <p:cNvSpPr txBox="1">
            <a:spLocks noChangeArrowheads="1"/>
          </p:cNvSpPr>
          <p:nvPr/>
        </p:nvSpPr>
        <p:spPr bwMode="auto">
          <a:xfrm>
            <a:off x="4550415" y="3594942"/>
            <a:ext cx="1346844" cy="30777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a:solidFill>
                  <a:srgbClr val="CC00CC"/>
                </a:solidFill>
                <a:latin typeface="微软雅黑" pitchFamily="34" charset="-122"/>
                <a:ea typeface="微软雅黑" pitchFamily="34" charset="-122"/>
              </a:rPr>
              <a:t>NCP </a:t>
            </a:r>
            <a:r>
              <a:rPr lang="zh-CN" altLang="en-US" sz="1400" b="1">
                <a:solidFill>
                  <a:srgbClr val="CC00CC"/>
                </a:solidFill>
                <a:latin typeface="微软雅黑" pitchFamily="34" charset="-122"/>
                <a:ea typeface="微软雅黑" pitchFamily="34" charset="-122"/>
              </a:rPr>
              <a:t>配置协商</a:t>
            </a:r>
          </a:p>
        </p:txBody>
      </p:sp>
      <p:sp>
        <p:nvSpPr>
          <p:cNvPr id="75" name="Text Box 31"/>
          <p:cNvSpPr txBox="1">
            <a:spLocks noChangeArrowheads="1"/>
          </p:cNvSpPr>
          <p:nvPr/>
        </p:nvSpPr>
        <p:spPr bwMode="auto">
          <a:xfrm>
            <a:off x="1660512" y="3141862"/>
            <a:ext cx="1082348" cy="523220"/>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400" b="1" dirty="0">
                <a:latin typeface="微软雅黑" pitchFamily="34" charset="-122"/>
                <a:ea typeface="微软雅黑" pitchFamily="34" charset="-122"/>
              </a:rPr>
              <a:t>链路故障或</a:t>
            </a:r>
          </a:p>
          <a:p>
            <a:pPr algn="ctr"/>
            <a:r>
              <a:rPr lang="zh-CN" altLang="en-US" sz="1400" b="1" dirty="0">
                <a:latin typeface="微软雅黑" pitchFamily="34" charset="-122"/>
                <a:ea typeface="微软雅黑" pitchFamily="34" charset="-122"/>
              </a:rPr>
              <a:t>关闭请求</a:t>
            </a:r>
          </a:p>
        </p:txBody>
      </p:sp>
      <p:sp>
        <p:nvSpPr>
          <p:cNvPr id="76" name="Text Box 32"/>
          <p:cNvSpPr txBox="1">
            <a:spLocks noChangeArrowheads="1"/>
          </p:cNvSpPr>
          <p:nvPr/>
        </p:nvSpPr>
        <p:spPr bwMode="auto">
          <a:xfrm>
            <a:off x="1753815" y="1662479"/>
            <a:ext cx="928267" cy="523220"/>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1400" b="1" dirty="0">
                <a:latin typeface="微软雅黑" pitchFamily="34" charset="-122"/>
                <a:ea typeface="微软雅黑" pitchFamily="34" charset="-122"/>
              </a:rPr>
              <a:t>LCP </a:t>
            </a:r>
            <a:r>
              <a:rPr lang="zh-CN" altLang="en-US" sz="1400" b="1" dirty="0">
                <a:latin typeface="微软雅黑" pitchFamily="34" charset="-122"/>
                <a:ea typeface="微软雅黑" pitchFamily="34" charset="-122"/>
              </a:rPr>
              <a:t>链路</a:t>
            </a:r>
          </a:p>
          <a:p>
            <a:pPr algn="ctr"/>
            <a:r>
              <a:rPr lang="zh-CN" altLang="en-US" sz="1400" b="1" dirty="0">
                <a:latin typeface="微软雅黑" pitchFamily="34" charset="-122"/>
                <a:ea typeface="微软雅黑" pitchFamily="34" charset="-122"/>
              </a:rPr>
              <a:t>终止</a:t>
            </a:r>
          </a:p>
        </p:txBody>
      </p:sp>
      <p:sp>
        <p:nvSpPr>
          <p:cNvPr id="77" name="Text Box 33"/>
          <p:cNvSpPr txBox="1">
            <a:spLocks noChangeArrowheads="1"/>
          </p:cNvSpPr>
          <p:nvPr/>
        </p:nvSpPr>
        <p:spPr bwMode="auto">
          <a:xfrm>
            <a:off x="2978354" y="2382903"/>
            <a:ext cx="902811" cy="30777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400" b="1" dirty="0">
                <a:solidFill>
                  <a:srgbClr val="CC00CC"/>
                </a:solidFill>
                <a:latin typeface="微软雅黑" pitchFamily="34" charset="-122"/>
                <a:ea typeface="微软雅黑" pitchFamily="34" charset="-122"/>
              </a:rPr>
              <a:t>鉴别失败</a:t>
            </a:r>
          </a:p>
        </p:txBody>
      </p:sp>
      <p:sp>
        <p:nvSpPr>
          <p:cNvPr id="78" name="Text Box 34"/>
          <p:cNvSpPr txBox="1">
            <a:spLocks noChangeArrowheads="1"/>
          </p:cNvSpPr>
          <p:nvPr/>
        </p:nvSpPr>
        <p:spPr bwMode="auto">
          <a:xfrm>
            <a:off x="2740655" y="1404729"/>
            <a:ext cx="928267" cy="523220"/>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dirty="0">
                <a:latin typeface="微软雅黑" pitchFamily="34" charset="-122"/>
                <a:ea typeface="微软雅黑" pitchFamily="34" charset="-122"/>
              </a:rPr>
              <a:t>LCP </a:t>
            </a:r>
            <a:r>
              <a:rPr lang="zh-CN" altLang="en-US" sz="1400" b="1" dirty="0">
                <a:latin typeface="微软雅黑" pitchFamily="34" charset="-122"/>
                <a:ea typeface="微软雅黑" pitchFamily="34" charset="-122"/>
              </a:rPr>
              <a:t>配置</a:t>
            </a:r>
          </a:p>
          <a:p>
            <a:r>
              <a:rPr lang="zh-CN" altLang="en-US" sz="1400" b="1" dirty="0">
                <a:latin typeface="微软雅黑" pitchFamily="34" charset="-122"/>
                <a:ea typeface="微软雅黑" pitchFamily="34" charset="-122"/>
              </a:rPr>
              <a:t>协商失败</a:t>
            </a:r>
          </a:p>
        </p:txBody>
      </p:sp>
      <p:grpSp>
        <p:nvGrpSpPr>
          <p:cNvPr id="26" name="组合 25"/>
          <p:cNvGrpSpPr/>
          <p:nvPr/>
        </p:nvGrpSpPr>
        <p:grpSpPr>
          <a:xfrm>
            <a:off x="5680300" y="1154855"/>
            <a:ext cx="1810581" cy="3218878"/>
            <a:chOff x="5680300" y="761388"/>
            <a:chExt cx="1810581" cy="3218878"/>
          </a:xfrm>
        </p:grpSpPr>
        <p:sp>
          <p:nvSpPr>
            <p:cNvPr id="27" name="Rectangle 10"/>
            <p:cNvSpPr>
              <a:spLocks noChangeArrowheads="1"/>
            </p:cNvSpPr>
            <p:nvPr/>
          </p:nvSpPr>
          <p:spPr bwMode="auto">
            <a:xfrm>
              <a:off x="5903051" y="761388"/>
              <a:ext cx="1385779" cy="269301"/>
            </a:xfrm>
            <a:prstGeom prst="rect">
              <a:avLst/>
            </a:prstGeom>
            <a:solidFill>
              <a:srgbClr val="99FFCC"/>
            </a:solidFill>
            <a:ln w="12700">
              <a:solidFill>
                <a:schemeClr val="tx1"/>
              </a:solidFill>
              <a:miter lim="800000"/>
              <a:headEnd/>
              <a:tailEnd/>
            </a:ln>
            <a:effectLst/>
            <a:extLst/>
          </p:spPr>
          <p:txBody>
            <a:bodyPr wrap="none" anchor="ctr"/>
            <a:lstStyle/>
            <a:p>
              <a:pPr algn="ctr"/>
              <a:r>
                <a:rPr lang="zh-CN" altLang="en-US" sz="1400" b="1" dirty="0">
                  <a:latin typeface="微软雅黑" pitchFamily="34" charset="-122"/>
                  <a:ea typeface="微软雅黑" pitchFamily="34" charset="-122"/>
                </a:rPr>
                <a:t>设备之间无链路</a:t>
              </a:r>
            </a:p>
          </p:txBody>
        </p:sp>
        <p:sp>
          <p:nvSpPr>
            <p:cNvPr id="28" name="Rectangle 11"/>
            <p:cNvSpPr>
              <a:spLocks noChangeArrowheads="1"/>
            </p:cNvSpPr>
            <p:nvPr/>
          </p:nvSpPr>
          <p:spPr bwMode="auto">
            <a:xfrm>
              <a:off x="6007526" y="1461935"/>
              <a:ext cx="1206397" cy="269301"/>
            </a:xfrm>
            <a:prstGeom prst="rect">
              <a:avLst/>
            </a:prstGeom>
            <a:solidFill>
              <a:srgbClr val="99FFCC"/>
            </a:solidFill>
            <a:ln w="12700">
              <a:solidFill>
                <a:schemeClr val="tx1"/>
              </a:solidFill>
              <a:miter lim="800000"/>
              <a:headEnd/>
              <a:tailEnd/>
            </a:ln>
            <a:effectLst/>
            <a:extLst/>
          </p:spPr>
          <p:txBody>
            <a:bodyPr wrap="none" anchor="ctr"/>
            <a:lstStyle/>
            <a:p>
              <a:pPr algn="ctr"/>
              <a:r>
                <a:rPr lang="zh-CN" altLang="en-US" sz="1400" b="1" dirty="0">
                  <a:latin typeface="微软雅黑" pitchFamily="34" charset="-122"/>
                  <a:ea typeface="微软雅黑" pitchFamily="34" charset="-122"/>
                </a:rPr>
                <a:t>物理链路</a:t>
              </a:r>
            </a:p>
          </p:txBody>
        </p:sp>
        <p:sp>
          <p:nvSpPr>
            <p:cNvPr id="29" name="Rectangle 12"/>
            <p:cNvSpPr>
              <a:spLocks noChangeArrowheads="1"/>
            </p:cNvSpPr>
            <p:nvPr/>
          </p:nvSpPr>
          <p:spPr bwMode="auto">
            <a:xfrm>
              <a:off x="6007526" y="2162482"/>
              <a:ext cx="1206397" cy="270211"/>
            </a:xfrm>
            <a:prstGeom prst="rect">
              <a:avLst/>
            </a:prstGeom>
            <a:solidFill>
              <a:srgbClr val="99FFCC"/>
            </a:solidFill>
            <a:ln w="12700">
              <a:solidFill>
                <a:schemeClr val="tx1"/>
              </a:solidFill>
              <a:miter lim="800000"/>
              <a:headEnd/>
              <a:tailEnd/>
            </a:ln>
            <a:effectLst/>
            <a:extLst/>
          </p:spPr>
          <p:txBody>
            <a:bodyPr wrap="none" anchor="ctr"/>
            <a:lstStyle/>
            <a:p>
              <a:pPr algn="ctr"/>
              <a:r>
                <a:rPr lang="en-US" altLang="zh-CN" sz="1400" b="1">
                  <a:latin typeface="微软雅黑" pitchFamily="34" charset="-122"/>
                  <a:ea typeface="微软雅黑" pitchFamily="34" charset="-122"/>
                </a:rPr>
                <a:t>LCP </a:t>
              </a:r>
              <a:r>
                <a:rPr lang="zh-CN" altLang="en-US" sz="1400" b="1">
                  <a:latin typeface="微软雅黑" pitchFamily="34" charset="-122"/>
                  <a:ea typeface="微软雅黑" pitchFamily="34" charset="-122"/>
                </a:rPr>
                <a:t>链路</a:t>
              </a:r>
            </a:p>
          </p:txBody>
        </p:sp>
        <p:sp>
          <p:nvSpPr>
            <p:cNvPr id="30" name="Rectangle 13"/>
            <p:cNvSpPr>
              <a:spLocks noChangeArrowheads="1"/>
            </p:cNvSpPr>
            <p:nvPr/>
          </p:nvSpPr>
          <p:spPr bwMode="auto">
            <a:xfrm>
              <a:off x="5769005" y="2863029"/>
              <a:ext cx="1654853" cy="270211"/>
            </a:xfrm>
            <a:prstGeom prst="rect">
              <a:avLst/>
            </a:prstGeom>
            <a:solidFill>
              <a:srgbClr val="99FFCC"/>
            </a:solidFill>
            <a:ln w="12700">
              <a:solidFill>
                <a:schemeClr val="tx1"/>
              </a:solidFill>
              <a:miter lim="800000"/>
              <a:headEnd/>
              <a:tailEnd/>
            </a:ln>
            <a:effectLst/>
            <a:extLst/>
          </p:spPr>
          <p:txBody>
            <a:bodyPr wrap="none" anchor="ctr"/>
            <a:lstStyle/>
            <a:p>
              <a:pPr algn="ctr"/>
              <a:r>
                <a:rPr lang="zh-CN" altLang="en-US" sz="1400" b="1">
                  <a:latin typeface="微软雅黑" pitchFamily="34" charset="-122"/>
                  <a:ea typeface="微软雅黑" pitchFamily="34" charset="-122"/>
                </a:rPr>
                <a:t>已鉴别的 </a:t>
              </a:r>
              <a:r>
                <a:rPr lang="en-US" altLang="zh-CN" sz="1400" b="1">
                  <a:latin typeface="微软雅黑" pitchFamily="34" charset="-122"/>
                  <a:ea typeface="微软雅黑" pitchFamily="34" charset="-122"/>
                </a:rPr>
                <a:t>LCP </a:t>
              </a:r>
              <a:r>
                <a:rPr lang="zh-CN" altLang="en-US" sz="1400" b="1">
                  <a:latin typeface="微软雅黑" pitchFamily="34" charset="-122"/>
                  <a:ea typeface="微软雅黑" pitchFamily="34" charset="-122"/>
                </a:rPr>
                <a:t>链路</a:t>
              </a:r>
            </a:p>
          </p:txBody>
        </p:sp>
        <p:sp>
          <p:nvSpPr>
            <p:cNvPr id="31" name="Rectangle 14"/>
            <p:cNvSpPr>
              <a:spLocks noChangeArrowheads="1"/>
            </p:cNvSpPr>
            <p:nvPr/>
          </p:nvSpPr>
          <p:spPr bwMode="auto">
            <a:xfrm>
              <a:off x="5680300" y="3495342"/>
              <a:ext cx="1810581" cy="484924"/>
            </a:xfrm>
            <a:prstGeom prst="rect">
              <a:avLst/>
            </a:prstGeom>
            <a:solidFill>
              <a:srgbClr val="99FFCC"/>
            </a:solidFill>
            <a:ln w="12700">
              <a:solidFill>
                <a:schemeClr val="tx1"/>
              </a:solidFill>
              <a:miter lim="800000"/>
              <a:headEnd/>
              <a:tailEnd/>
            </a:ln>
            <a:effectLst/>
            <a:extLst/>
          </p:spPr>
          <p:txBody>
            <a:bodyPr wrap="none" anchor="ctr"/>
            <a:lstStyle/>
            <a:p>
              <a:pPr algn="ctr"/>
              <a:r>
                <a:rPr lang="zh-CN" altLang="en-US" sz="1400" b="1" dirty="0">
                  <a:latin typeface="微软雅黑" pitchFamily="34" charset="-122"/>
                  <a:ea typeface="微软雅黑" pitchFamily="34" charset="-122"/>
                </a:rPr>
                <a:t>已鉴别的 </a:t>
              </a:r>
              <a:r>
                <a:rPr lang="en-US" altLang="zh-CN" sz="1400" b="1" dirty="0">
                  <a:latin typeface="微软雅黑" pitchFamily="34" charset="-122"/>
                  <a:ea typeface="微软雅黑" pitchFamily="34" charset="-122"/>
                </a:rPr>
                <a:t>LCP </a:t>
              </a:r>
              <a:r>
                <a:rPr lang="zh-CN" altLang="en-US" sz="1400" b="1" dirty="0">
                  <a:latin typeface="微软雅黑" pitchFamily="34" charset="-122"/>
                  <a:ea typeface="微软雅黑" pitchFamily="34" charset="-122"/>
                </a:rPr>
                <a:t>链路</a:t>
              </a:r>
            </a:p>
            <a:p>
              <a:pPr algn="ctr"/>
              <a:r>
                <a:rPr lang="zh-CN" altLang="en-US" sz="1400" b="1" dirty="0">
                  <a:latin typeface="微软雅黑" pitchFamily="34" charset="-122"/>
                  <a:ea typeface="微软雅黑" pitchFamily="34" charset="-122"/>
                </a:rPr>
                <a:t>和 </a:t>
              </a:r>
              <a:r>
                <a:rPr lang="en-US" altLang="zh-CN" sz="1400" b="1" dirty="0">
                  <a:latin typeface="微软雅黑" pitchFamily="34" charset="-122"/>
                  <a:ea typeface="微软雅黑" pitchFamily="34" charset="-122"/>
                </a:rPr>
                <a:t>NCP </a:t>
              </a:r>
              <a:r>
                <a:rPr lang="zh-CN" altLang="en-US" sz="1400" b="1" dirty="0">
                  <a:latin typeface="微软雅黑" pitchFamily="34" charset="-122"/>
                  <a:ea typeface="微软雅黑" pitchFamily="34" charset="-122"/>
                </a:rPr>
                <a:t>链路</a:t>
              </a:r>
            </a:p>
          </p:txBody>
        </p:sp>
        <p:sp>
          <p:nvSpPr>
            <p:cNvPr id="32" name="Line 15"/>
            <p:cNvSpPr>
              <a:spLocks noChangeShapeType="1"/>
            </p:cNvSpPr>
            <p:nvPr/>
          </p:nvSpPr>
          <p:spPr bwMode="auto">
            <a:xfrm>
              <a:off x="6610724" y="1030690"/>
              <a:ext cx="0" cy="431246"/>
            </a:xfrm>
            <a:prstGeom prst="line">
              <a:avLst/>
            </a:prstGeom>
            <a:noFill/>
            <a:ln w="28575">
              <a:solidFill>
                <a:srgbClr val="00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33" name="Line 16"/>
            <p:cNvSpPr>
              <a:spLocks noChangeShapeType="1"/>
            </p:cNvSpPr>
            <p:nvPr/>
          </p:nvSpPr>
          <p:spPr bwMode="auto">
            <a:xfrm>
              <a:off x="6610724" y="1731237"/>
              <a:ext cx="0" cy="431246"/>
            </a:xfrm>
            <a:prstGeom prst="line">
              <a:avLst/>
            </a:prstGeom>
            <a:noFill/>
            <a:ln w="28575">
              <a:solidFill>
                <a:srgbClr val="00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34" name="Line 17"/>
            <p:cNvSpPr>
              <a:spLocks noChangeShapeType="1"/>
            </p:cNvSpPr>
            <p:nvPr/>
          </p:nvSpPr>
          <p:spPr bwMode="auto">
            <a:xfrm>
              <a:off x="6610724" y="2432693"/>
              <a:ext cx="0" cy="430336"/>
            </a:xfrm>
            <a:prstGeom prst="line">
              <a:avLst/>
            </a:prstGeom>
            <a:noFill/>
            <a:ln w="28575">
              <a:solidFill>
                <a:srgbClr val="00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35" name="Freeform 18"/>
            <p:cNvSpPr>
              <a:spLocks/>
            </p:cNvSpPr>
            <p:nvPr/>
          </p:nvSpPr>
          <p:spPr bwMode="auto">
            <a:xfrm>
              <a:off x="6609738" y="3133241"/>
              <a:ext cx="986" cy="404861"/>
            </a:xfrm>
            <a:custGeom>
              <a:avLst/>
              <a:gdLst>
                <a:gd name="T0" fmla="*/ 1 w 1"/>
                <a:gd name="T1" fmla="*/ 0 h 445"/>
                <a:gd name="T2" fmla="*/ 0 w 1"/>
                <a:gd name="T3" fmla="*/ 445 h 445"/>
              </a:gdLst>
              <a:ahLst/>
              <a:cxnLst>
                <a:cxn ang="0">
                  <a:pos x="T0" y="T1"/>
                </a:cxn>
                <a:cxn ang="0">
                  <a:pos x="T2" y="T3"/>
                </a:cxn>
              </a:cxnLst>
              <a:rect l="0" t="0" r="r" b="b"/>
              <a:pathLst>
                <a:path w="1" h="445">
                  <a:moveTo>
                    <a:pt x="1" y="0"/>
                  </a:moveTo>
                  <a:lnTo>
                    <a:pt x="0" y="445"/>
                  </a:lnTo>
                </a:path>
              </a:pathLst>
            </a:custGeom>
            <a:noFill/>
            <a:ln w="28575" cmpd="sng">
              <a:solidFill>
                <a:srgbClr val="0000CC"/>
              </a:solidFill>
              <a:round/>
              <a:headEnd/>
              <a:tailEnd type="triangle" w="med"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grpSp>
      <p:sp>
        <p:nvSpPr>
          <p:cNvPr id="36" name="AutoShape 5"/>
          <p:cNvSpPr>
            <a:spLocks noChangeArrowheads="1"/>
          </p:cNvSpPr>
          <p:nvPr/>
        </p:nvSpPr>
        <p:spPr bwMode="auto">
          <a:xfrm>
            <a:off x="502921" y="621035"/>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 name="Rectangle 6"/>
          <p:cNvSpPr>
            <a:spLocks noChangeArrowheads="1"/>
          </p:cNvSpPr>
          <p:nvPr/>
        </p:nvSpPr>
        <p:spPr bwMode="auto">
          <a:xfrm>
            <a:off x="3414352" y="597945"/>
            <a:ext cx="230543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PPP </a:t>
            </a:r>
            <a:r>
              <a:rPr lang="zh-CN" altLang="en-US" sz="2000" b="1" dirty="0">
                <a:solidFill>
                  <a:schemeClr val="bg1"/>
                </a:solidFill>
                <a:latin typeface="微软雅黑" pitchFamily="34" charset="-122"/>
                <a:ea typeface="微软雅黑" pitchFamily="34" charset="-122"/>
              </a:rPr>
              <a:t>协议的状态图</a:t>
            </a:r>
            <a:endParaRPr lang="fr-FR" altLang="zh-CN" sz="2000" b="1" dirty="0">
              <a:solidFill>
                <a:schemeClr val="bg1"/>
              </a:solidFill>
              <a:latin typeface="微软雅黑" pitchFamily="34" charset="-122"/>
              <a:ea typeface="微软雅黑" pitchFamily="34" charset="-122"/>
            </a:endParaRPr>
          </a:p>
        </p:txBody>
      </p:sp>
      <p:sp>
        <p:nvSpPr>
          <p:cNvPr id="2" name="灯片编号占位符 1">
            <a:extLst>
              <a:ext uri="{FF2B5EF4-FFF2-40B4-BE49-F238E27FC236}">
                <a16:creationId xmlns:a16="http://schemas.microsoft.com/office/drawing/2014/main" id="{0ABBD590-7DC5-4D2E-90F3-7C2DD3637036}"/>
              </a:ext>
            </a:extLst>
          </p:cNvPr>
          <p:cNvSpPr>
            <a:spLocks noGrp="1"/>
          </p:cNvSpPr>
          <p:nvPr>
            <p:ph type="sldNum" sz="quarter" idx="12"/>
          </p:nvPr>
        </p:nvSpPr>
        <p:spPr/>
        <p:txBody>
          <a:bodyPr/>
          <a:lstStyle/>
          <a:p>
            <a:fld id="{C485880C-E2C3-4DAB-AE74-D9BE691626AC}" type="slidenum">
              <a:rPr lang="zh-CN" altLang="en-US" smtClean="0"/>
              <a:pPr/>
              <a:t>40</a:t>
            </a:fld>
            <a:endParaRPr lang="zh-CN" altLang="en-US"/>
          </a:p>
        </p:txBody>
      </p:sp>
    </p:spTree>
    <p:extLst>
      <p:ext uri="{BB962C8B-B14F-4D97-AF65-F5344CB8AC3E}">
        <p14:creationId xmlns:p14="http://schemas.microsoft.com/office/powerpoint/2010/main" val="91642117"/>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9"/>
          <p:cNvSpPr>
            <a:spLocks noChangeArrowheads="1"/>
          </p:cNvSpPr>
          <p:nvPr/>
        </p:nvSpPr>
        <p:spPr bwMode="auto">
          <a:xfrm>
            <a:off x="2629135" y="3464208"/>
            <a:ext cx="5775326" cy="330200"/>
          </a:xfrm>
          <a:prstGeom prst="rect">
            <a:avLst/>
          </a:prstGeom>
          <a:solidFill>
            <a:srgbClr val="0098F6"/>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13" name="Rectangle 10"/>
          <p:cNvSpPr>
            <a:spLocks noChangeArrowheads="1"/>
          </p:cNvSpPr>
          <p:nvPr/>
        </p:nvSpPr>
        <p:spPr bwMode="auto">
          <a:xfrm>
            <a:off x="2629135" y="2860329"/>
            <a:ext cx="5775326" cy="330200"/>
          </a:xfrm>
          <a:prstGeom prst="rect">
            <a:avLst/>
          </a:prstGeom>
          <a:solidFill>
            <a:srgbClr val="1956B9"/>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5" name="Rectangle 9"/>
          <p:cNvSpPr>
            <a:spLocks noChangeArrowheads="1"/>
          </p:cNvSpPr>
          <p:nvPr/>
        </p:nvSpPr>
        <p:spPr bwMode="auto">
          <a:xfrm>
            <a:off x="2629135" y="2235496"/>
            <a:ext cx="5775326" cy="330200"/>
          </a:xfrm>
          <a:prstGeom prst="rect">
            <a:avLst/>
          </a:prstGeom>
          <a:solidFill>
            <a:srgbClr val="0098F6"/>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6" name="Rectangle 9"/>
          <p:cNvSpPr>
            <a:spLocks noChangeArrowheads="1"/>
          </p:cNvSpPr>
          <p:nvPr/>
        </p:nvSpPr>
        <p:spPr bwMode="auto">
          <a:xfrm>
            <a:off x="2629135" y="1025192"/>
            <a:ext cx="5775326" cy="330200"/>
          </a:xfrm>
          <a:prstGeom prst="rect">
            <a:avLst/>
          </a:prstGeom>
          <a:solidFill>
            <a:srgbClr val="0098F6"/>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7" name="Rectangle 10"/>
          <p:cNvSpPr>
            <a:spLocks noChangeArrowheads="1"/>
          </p:cNvSpPr>
          <p:nvPr/>
        </p:nvSpPr>
        <p:spPr bwMode="auto">
          <a:xfrm>
            <a:off x="2629135" y="1631617"/>
            <a:ext cx="5775326" cy="330200"/>
          </a:xfrm>
          <a:prstGeom prst="rect">
            <a:avLst/>
          </a:prstGeom>
          <a:solidFill>
            <a:srgbClr val="1956B9"/>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10" name="Rectangle 27"/>
          <p:cNvSpPr>
            <a:spLocks noChangeArrowheads="1"/>
          </p:cNvSpPr>
          <p:nvPr/>
        </p:nvSpPr>
        <p:spPr bwMode="auto">
          <a:xfrm>
            <a:off x="639730" y="1025192"/>
            <a:ext cx="1636540" cy="1555639"/>
          </a:xfrm>
          <a:prstGeom prst="rect">
            <a:avLst/>
          </a:prstGeom>
          <a:solidFill>
            <a:srgbClr val="0070C0"/>
          </a:solidFill>
          <a:ln>
            <a:noFill/>
          </a:ln>
          <a:effectLst/>
          <a:scene3d>
            <a:camera prst="orthographicFront">
              <a:rot lat="0" lon="0" rev="0"/>
            </a:camera>
            <a:lightRig rig="glow" dir="t">
              <a:rot lat="0" lon="0" rev="14100000"/>
            </a:lightRig>
          </a:scene3d>
          <a:sp3d prstMaterial="softEdge">
            <a:bevelT w="127000" prst="artDeco"/>
          </a:sp3d>
          <a:extLs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fr-FR">
              <a:latin typeface="宋体" charset="-122"/>
            </a:endParaRPr>
          </a:p>
        </p:txBody>
      </p:sp>
      <p:sp>
        <p:nvSpPr>
          <p:cNvPr id="11" name="Rectangle 29"/>
          <p:cNvSpPr>
            <a:spLocks noChangeArrowheads="1"/>
          </p:cNvSpPr>
          <p:nvPr/>
        </p:nvSpPr>
        <p:spPr bwMode="auto">
          <a:xfrm>
            <a:off x="648619" y="1120124"/>
            <a:ext cx="1627651" cy="13234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fr-FR" altLang="zh-CN" sz="2000" b="1" dirty="0">
                <a:solidFill>
                  <a:srgbClr val="FFFF00"/>
                </a:solidFill>
                <a:latin typeface="微软雅黑" pitchFamily="34" charset="-122"/>
                <a:ea typeface="微软雅黑" pitchFamily="34" charset="-122"/>
              </a:rPr>
              <a:t>3.3</a:t>
            </a:r>
          </a:p>
          <a:p>
            <a:pPr eaLnBrk="0" hangingPunct="0"/>
            <a:r>
              <a:rPr lang="zh-CN" altLang="en-US" sz="2000" b="1" dirty="0">
                <a:solidFill>
                  <a:schemeClr val="bg1"/>
                </a:solidFill>
                <a:latin typeface="微软雅黑" pitchFamily="34" charset="-122"/>
                <a:ea typeface="微软雅黑" pitchFamily="34" charset="-122"/>
              </a:rPr>
              <a:t>使用广播信道的数据链路层</a:t>
            </a:r>
            <a:endParaRPr lang="zh-CN" altLang="fr-FR" sz="2000" b="1" dirty="0">
              <a:solidFill>
                <a:schemeClr val="bg1"/>
              </a:solidFill>
              <a:latin typeface="微软雅黑" pitchFamily="34" charset="-122"/>
              <a:ea typeface="微软雅黑" pitchFamily="34" charset="-122"/>
            </a:endParaRPr>
          </a:p>
        </p:txBody>
      </p:sp>
      <p:sp>
        <p:nvSpPr>
          <p:cNvPr id="8" name="Line 16"/>
          <p:cNvSpPr>
            <a:spLocks noChangeShapeType="1"/>
          </p:cNvSpPr>
          <p:nvPr/>
        </p:nvSpPr>
        <p:spPr bwMode="auto">
          <a:xfrm>
            <a:off x="3637198" y="953754"/>
            <a:ext cx="0" cy="3057968"/>
          </a:xfrm>
          <a:prstGeom prst="line">
            <a:avLst/>
          </a:prstGeom>
          <a:noFill/>
          <a:ln w="28575" algn="ctr">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 name="Rectangle 8"/>
          <p:cNvSpPr>
            <a:spLocks noChangeArrowheads="1"/>
          </p:cNvSpPr>
          <p:nvPr/>
        </p:nvSpPr>
        <p:spPr bwMode="auto">
          <a:xfrm>
            <a:off x="2700573" y="771192"/>
            <a:ext cx="5621391" cy="3170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eaLnBrk="0" hangingPunct="0">
              <a:lnSpc>
                <a:spcPct val="200000"/>
              </a:lnSpc>
            </a:pPr>
            <a:r>
              <a:rPr lang="en-US" altLang="zh-CN" sz="2000" b="1" dirty="0">
                <a:solidFill>
                  <a:schemeClr val="bg1"/>
                </a:solidFill>
                <a:latin typeface="微软雅黑" pitchFamily="34" charset="-122"/>
                <a:ea typeface="微软雅黑" pitchFamily="34" charset="-122"/>
              </a:rPr>
              <a:t>3.3.1                                 </a:t>
            </a:r>
            <a:r>
              <a:rPr lang="zh-CN" altLang="en-US" sz="2000" b="1" dirty="0">
                <a:solidFill>
                  <a:schemeClr val="bg1"/>
                </a:solidFill>
                <a:latin typeface="微软雅黑" pitchFamily="34" charset="-122"/>
                <a:ea typeface="微软雅黑" pitchFamily="34" charset="-122"/>
              </a:rPr>
              <a:t>局域网的数据链路层</a:t>
            </a:r>
          </a:p>
          <a:p>
            <a:pPr algn="just" eaLnBrk="0" hangingPunct="0">
              <a:lnSpc>
                <a:spcPct val="200000"/>
              </a:lnSpc>
            </a:pPr>
            <a:r>
              <a:rPr lang="en-US" altLang="zh-CN" sz="2000" b="1" dirty="0">
                <a:solidFill>
                  <a:schemeClr val="bg1"/>
                </a:solidFill>
                <a:latin typeface="微软雅黑" pitchFamily="34" charset="-122"/>
                <a:ea typeface="微软雅黑" pitchFamily="34" charset="-122"/>
              </a:rPr>
              <a:t>3.3.2                                      CSMA/CD </a:t>
            </a:r>
            <a:r>
              <a:rPr lang="zh-CN" altLang="en-US" sz="2000" b="1" dirty="0">
                <a:solidFill>
                  <a:schemeClr val="bg1"/>
                </a:solidFill>
                <a:latin typeface="微软雅黑" pitchFamily="34" charset="-122"/>
                <a:ea typeface="微软雅黑" pitchFamily="34" charset="-122"/>
              </a:rPr>
              <a:t>协议</a:t>
            </a:r>
          </a:p>
          <a:p>
            <a:pPr algn="just" eaLnBrk="0" hangingPunct="0">
              <a:lnSpc>
                <a:spcPct val="200000"/>
              </a:lnSpc>
            </a:pPr>
            <a:r>
              <a:rPr lang="en-US" altLang="zh-CN" sz="2000" b="1" dirty="0">
                <a:solidFill>
                  <a:schemeClr val="bg1"/>
                </a:solidFill>
                <a:latin typeface="微软雅黑" pitchFamily="34" charset="-122"/>
                <a:ea typeface="微软雅黑" pitchFamily="34" charset="-122"/>
              </a:rPr>
              <a:t>3.3.3                             </a:t>
            </a:r>
            <a:r>
              <a:rPr lang="zh-CN" altLang="en-US" sz="2000" b="1" dirty="0">
                <a:solidFill>
                  <a:schemeClr val="bg1"/>
                </a:solidFill>
                <a:latin typeface="微软雅黑" pitchFamily="34" charset="-122"/>
                <a:ea typeface="微软雅黑" pitchFamily="34" charset="-122"/>
              </a:rPr>
              <a:t>使用集线器的星形拓扑</a:t>
            </a:r>
            <a:r>
              <a:rPr lang="en-US" altLang="zh-CN" sz="2000" b="1" dirty="0">
                <a:solidFill>
                  <a:schemeClr val="bg1"/>
                </a:solidFill>
                <a:latin typeface="微软雅黑" pitchFamily="34" charset="-122"/>
                <a:ea typeface="微软雅黑" pitchFamily="34" charset="-122"/>
              </a:rPr>
              <a:t>3.3.4                                 </a:t>
            </a:r>
            <a:r>
              <a:rPr lang="zh-CN" altLang="en-US" sz="2000" b="1" dirty="0">
                <a:solidFill>
                  <a:schemeClr val="bg1"/>
                </a:solidFill>
                <a:latin typeface="微软雅黑" pitchFamily="34" charset="-122"/>
                <a:ea typeface="微软雅黑" pitchFamily="34" charset="-122"/>
              </a:rPr>
              <a:t>以太网的信道利用率</a:t>
            </a:r>
          </a:p>
          <a:p>
            <a:pPr algn="just" eaLnBrk="0" hangingPunct="0">
              <a:lnSpc>
                <a:spcPct val="200000"/>
              </a:lnSpc>
            </a:pPr>
            <a:r>
              <a:rPr lang="en-US" altLang="zh-CN" sz="2000" b="1" dirty="0">
                <a:solidFill>
                  <a:schemeClr val="bg1"/>
                </a:solidFill>
                <a:latin typeface="微软雅黑" pitchFamily="34" charset="-122"/>
                <a:ea typeface="微软雅黑" pitchFamily="34" charset="-122"/>
              </a:rPr>
              <a:t>3.3.5                                    </a:t>
            </a:r>
            <a:r>
              <a:rPr lang="zh-CN" altLang="en-US" sz="2000" b="1" dirty="0">
                <a:solidFill>
                  <a:schemeClr val="bg1"/>
                </a:solidFill>
                <a:latin typeface="微软雅黑" pitchFamily="34" charset="-122"/>
                <a:ea typeface="微软雅黑" pitchFamily="34" charset="-122"/>
              </a:rPr>
              <a:t>以太网的 </a:t>
            </a:r>
            <a:r>
              <a:rPr lang="en-US" altLang="zh-CN" sz="2000" b="1" dirty="0">
                <a:solidFill>
                  <a:schemeClr val="bg1"/>
                </a:solidFill>
                <a:latin typeface="微软雅黑" pitchFamily="34" charset="-122"/>
                <a:ea typeface="微软雅黑" pitchFamily="34" charset="-122"/>
              </a:rPr>
              <a:t>MAC </a:t>
            </a:r>
            <a:r>
              <a:rPr lang="zh-CN" altLang="en-US" sz="2000" b="1" dirty="0">
                <a:solidFill>
                  <a:schemeClr val="bg1"/>
                </a:solidFill>
                <a:latin typeface="微软雅黑" pitchFamily="34" charset="-122"/>
                <a:ea typeface="微软雅黑" pitchFamily="34" charset="-122"/>
              </a:rPr>
              <a:t>层</a:t>
            </a:r>
          </a:p>
        </p:txBody>
      </p:sp>
      <p:sp>
        <p:nvSpPr>
          <p:cNvPr id="2" name="灯片编号占位符 1">
            <a:extLst>
              <a:ext uri="{FF2B5EF4-FFF2-40B4-BE49-F238E27FC236}">
                <a16:creationId xmlns:a16="http://schemas.microsoft.com/office/drawing/2014/main" id="{811DA381-1F98-4244-9E9B-142991827450}"/>
              </a:ext>
            </a:extLst>
          </p:cNvPr>
          <p:cNvSpPr>
            <a:spLocks noGrp="1"/>
          </p:cNvSpPr>
          <p:nvPr>
            <p:ph type="sldNum" sz="quarter" idx="12"/>
          </p:nvPr>
        </p:nvSpPr>
        <p:spPr/>
        <p:txBody>
          <a:bodyPr/>
          <a:lstStyle/>
          <a:p>
            <a:fld id="{C485880C-E2C3-4DAB-AE74-D9BE691626AC}" type="slidenum">
              <a:rPr lang="zh-CN" altLang="en-US" smtClean="0"/>
              <a:pPr/>
              <a:t>41</a:t>
            </a:fld>
            <a:endParaRPr lang="zh-CN" altLang="en-US"/>
          </a:p>
        </p:txBody>
      </p:sp>
    </p:spTree>
    <p:extLst>
      <p:ext uri="{BB962C8B-B14F-4D97-AF65-F5344CB8AC3E}">
        <p14:creationId xmlns:p14="http://schemas.microsoft.com/office/powerpoint/2010/main" val="3370314409"/>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AutoShape 5"/>
          <p:cNvSpPr>
            <a:spLocks noChangeArrowheads="1"/>
          </p:cNvSpPr>
          <p:nvPr/>
        </p:nvSpPr>
        <p:spPr bwMode="auto">
          <a:xfrm>
            <a:off x="502921" y="626921"/>
            <a:ext cx="8129015" cy="388721"/>
          </a:xfrm>
          <a:prstGeom prst="roundRect">
            <a:avLst>
              <a:gd name="adj" fmla="val 16667"/>
            </a:avLst>
          </a:prstGeom>
          <a:solidFill>
            <a:srgbClr val="0089FA"/>
          </a:solidFill>
          <a:ln>
            <a:noFill/>
          </a:ln>
          <a:effectLst/>
          <a:extLst/>
        </p:spPr>
        <p:txBody>
          <a:bodyPr wrap="none" anchor="ctr"/>
          <a:lstStyle/>
          <a:p>
            <a:endParaRPr lang="zh-CN" altLang="en-US"/>
          </a:p>
        </p:txBody>
      </p:sp>
      <p:sp>
        <p:nvSpPr>
          <p:cNvPr id="8" name="Rectangle 6"/>
          <p:cNvSpPr>
            <a:spLocks noChangeArrowheads="1"/>
          </p:cNvSpPr>
          <p:nvPr/>
        </p:nvSpPr>
        <p:spPr bwMode="auto">
          <a:xfrm>
            <a:off x="2577159" y="584650"/>
            <a:ext cx="397256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3.3.1  </a:t>
            </a:r>
            <a:r>
              <a:rPr lang="zh-CN" altLang="en-US" sz="2400" b="1" dirty="0">
                <a:solidFill>
                  <a:schemeClr val="bg1"/>
                </a:solidFill>
                <a:latin typeface="微软雅黑" pitchFamily="34" charset="-122"/>
                <a:ea typeface="微软雅黑" pitchFamily="34" charset="-122"/>
              </a:rPr>
              <a:t>局域网的数据链路层 </a:t>
            </a:r>
          </a:p>
        </p:txBody>
      </p:sp>
      <p:sp>
        <p:nvSpPr>
          <p:cNvPr id="9" name="Rectangle 8"/>
          <p:cNvSpPr>
            <a:spLocks noChangeArrowheads="1"/>
          </p:cNvSpPr>
          <p:nvPr/>
        </p:nvSpPr>
        <p:spPr bwMode="auto">
          <a:xfrm>
            <a:off x="502921" y="985082"/>
            <a:ext cx="8129015" cy="30546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68288" indent="-268288">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局域网最主要的</a:t>
            </a:r>
            <a:r>
              <a:rPr lang="zh-CN" altLang="en-US" sz="2000" b="1" dirty="0">
                <a:solidFill>
                  <a:srgbClr val="0000FF"/>
                </a:solidFill>
                <a:latin typeface="微软雅黑" pitchFamily="34" charset="-122"/>
                <a:ea typeface="微软雅黑" pitchFamily="34" charset="-122"/>
              </a:rPr>
              <a:t>特点：</a:t>
            </a:r>
          </a:p>
          <a:p>
            <a:pPr marL="633413" indent="-342900">
              <a:lnSpc>
                <a:spcPts val="3300"/>
              </a:lnSpc>
              <a:buClr>
                <a:srgbClr val="7030A0"/>
              </a:buClr>
              <a:buFont typeface="+mj-lt"/>
              <a:buAutoNum type="arabicPeriod"/>
            </a:pPr>
            <a:r>
              <a:rPr lang="zh-CN" altLang="en-US" sz="2000" b="1" dirty="0">
                <a:latin typeface="微软雅黑" pitchFamily="34" charset="-122"/>
                <a:ea typeface="微软雅黑" pitchFamily="34" charset="-122"/>
              </a:rPr>
              <a:t>网络为一个单位所拥有；</a:t>
            </a:r>
          </a:p>
          <a:p>
            <a:pPr marL="633413" indent="-342900">
              <a:lnSpc>
                <a:spcPts val="3300"/>
              </a:lnSpc>
              <a:buClr>
                <a:srgbClr val="7030A0"/>
              </a:buClr>
              <a:buFont typeface="+mj-lt"/>
              <a:buAutoNum type="arabicPeriod"/>
            </a:pPr>
            <a:r>
              <a:rPr lang="zh-CN" altLang="en-US" sz="2000" b="1" dirty="0">
                <a:latin typeface="微软雅黑" pitchFamily="34" charset="-122"/>
                <a:ea typeface="微软雅黑" pitchFamily="34" charset="-122"/>
              </a:rPr>
              <a:t>地理范围和站点数目均有限。 </a:t>
            </a:r>
          </a:p>
          <a:p>
            <a:pPr marL="268288" indent="-268288">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局域网具有如下</a:t>
            </a:r>
            <a:r>
              <a:rPr lang="zh-CN" altLang="en-US" sz="2000" b="1" dirty="0">
                <a:solidFill>
                  <a:srgbClr val="0000FF"/>
                </a:solidFill>
                <a:latin typeface="微软雅黑" pitchFamily="34" charset="-122"/>
                <a:ea typeface="微软雅黑" pitchFamily="34" charset="-122"/>
              </a:rPr>
              <a:t>主要优点</a:t>
            </a:r>
            <a:r>
              <a:rPr lang="zh-CN" altLang="en-US" sz="2000" b="1" dirty="0">
                <a:latin typeface="微软雅黑" pitchFamily="34" charset="-122"/>
                <a:ea typeface="微软雅黑" pitchFamily="34" charset="-122"/>
              </a:rPr>
              <a:t>：</a:t>
            </a:r>
          </a:p>
          <a:p>
            <a:pPr marL="625475" indent="-342900">
              <a:lnSpc>
                <a:spcPts val="3300"/>
              </a:lnSpc>
              <a:buClr>
                <a:srgbClr val="7030A0"/>
              </a:buClr>
              <a:buFont typeface="+mj-lt"/>
              <a:buAutoNum type="arabicPeriod"/>
            </a:pPr>
            <a:r>
              <a:rPr lang="zh-CN" altLang="en-US" sz="2000" b="1" dirty="0">
                <a:latin typeface="微软雅黑" pitchFamily="34" charset="-122"/>
                <a:ea typeface="微软雅黑" pitchFamily="34" charset="-122"/>
              </a:rPr>
              <a:t>具有广播功能，从一个站点可很方便地访问全网。 </a:t>
            </a:r>
          </a:p>
          <a:p>
            <a:pPr marL="625475" indent="-342900">
              <a:lnSpc>
                <a:spcPts val="3300"/>
              </a:lnSpc>
              <a:buClr>
                <a:srgbClr val="7030A0"/>
              </a:buClr>
              <a:buFont typeface="+mj-lt"/>
              <a:buAutoNum type="arabicPeriod"/>
            </a:pPr>
            <a:r>
              <a:rPr lang="zh-CN" altLang="en-US" sz="2000" b="1" dirty="0">
                <a:latin typeface="微软雅黑" pitchFamily="34" charset="-122"/>
                <a:ea typeface="微软雅黑" pitchFamily="34" charset="-122"/>
              </a:rPr>
              <a:t>便于系统的扩展和逐渐地演变，各设备的位置可灵活调整和改变。</a:t>
            </a:r>
          </a:p>
          <a:p>
            <a:pPr marL="625475" indent="-342900">
              <a:lnSpc>
                <a:spcPts val="3300"/>
              </a:lnSpc>
              <a:buClr>
                <a:srgbClr val="7030A0"/>
              </a:buClr>
              <a:buFont typeface="+mj-lt"/>
              <a:buAutoNum type="arabicPeriod"/>
            </a:pPr>
            <a:r>
              <a:rPr lang="zh-CN" altLang="en-US" sz="2000" b="1" dirty="0">
                <a:latin typeface="微软雅黑" pitchFamily="34" charset="-122"/>
                <a:ea typeface="微软雅黑" pitchFamily="34" charset="-122"/>
              </a:rPr>
              <a:t>提高了系统的可靠性、可用性和生存性。</a:t>
            </a:r>
          </a:p>
        </p:txBody>
      </p:sp>
      <p:sp>
        <p:nvSpPr>
          <p:cNvPr id="2" name="灯片编号占位符 1">
            <a:extLst>
              <a:ext uri="{FF2B5EF4-FFF2-40B4-BE49-F238E27FC236}">
                <a16:creationId xmlns:a16="http://schemas.microsoft.com/office/drawing/2014/main" id="{14116CB5-7213-443A-B080-29015F85A6C3}"/>
              </a:ext>
            </a:extLst>
          </p:cNvPr>
          <p:cNvSpPr>
            <a:spLocks noGrp="1"/>
          </p:cNvSpPr>
          <p:nvPr>
            <p:ph type="sldNum" sz="quarter" idx="12"/>
          </p:nvPr>
        </p:nvSpPr>
        <p:spPr/>
        <p:txBody>
          <a:bodyPr/>
          <a:lstStyle/>
          <a:p>
            <a:fld id="{C485880C-E2C3-4DAB-AE74-D9BE691626AC}" type="slidenum">
              <a:rPr lang="zh-CN" altLang="en-US" smtClean="0"/>
              <a:pPr/>
              <a:t>42</a:t>
            </a:fld>
            <a:endParaRPr lang="zh-CN" altLang="en-US"/>
          </a:p>
        </p:txBody>
      </p:sp>
    </p:spTree>
    <p:extLst>
      <p:ext uri="{BB962C8B-B14F-4D97-AF65-F5344CB8AC3E}">
        <p14:creationId xmlns:p14="http://schemas.microsoft.com/office/powerpoint/2010/main" val="1093187940"/>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5"/>
          <p:cNvSpPr>
            <a:spLocks noChangeArrowheads="1"/>
          </p:cNvSpPr>
          <p:nvPr/>
        </p:nvSpPr>
        <p:spPr bwMode="auto">
          <a:xfrm>
            <a:off x="502921" y="614574"/>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Rectangle 6"/>
          <p:cNvSpPr>
            <a:spLocks noChangeArrowheads="1"/>
          </p:cNvSpPr>
          <p:nvPr/>
        </p:nvSpPr>
        <p:spPr bwMode="auto">
          <a:xfrm>
            <a:off x="3577057" y="591484"/>
            <a:ext cx="198002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局域网拓扑结构</a:t>
            </a:r>
            <a:endParaRPr lang="fr-FR" altLang="zh-CN" sz="2000" b="1" dirty="0">
              <a:solidFill>
                <a:schemeClr val="bg1"/>
              </a:solidFill>
              <a:latin typeface="微软雅黑" pitchFamily="34" charset="-122"/>
              <a:ea typeface="微软雅黑" pitchFamily="34" charset="-122"/>
            </a:endParaRPr>
          </a:p>
        </p:txBody>
      </p:sp>
      <p:sp>
        <p:nvSpPr>
          <p:cNvPr id="8" name="圆角矩形 7"/>
          <p:cNvSpPr/>
          <p:nvPr/>
        </p:nvSpPr>
        <p:spPr>
          <a:xfrm>
            <a:off x="502922" y="1056546"/>
            <a:ext cx="8129014" cy="3236976"/>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itchFamily="34" charset="-122"/>
              <a:ea typeface="微软雅黑" pitchFamily="34" charset="-122"/>
            </a:endParaRPr>
          </a:p>
        </p:txBody>
      </p:sp>
      <p:grpSp>
        <p:nvGrpSpPr>
          <p:cNvPr id="98" name="组合 97"/>
          <p:cNvGrpSpPr/>
          <p:nvPr/>
        </p:nvGrpSpPr>
        <p:grpSpPr>
          <a:xfrm>
            <a:off x="4900365" y="1232616"/>
            <a:ext cx="3158196" cy="1499947"/>
            <a:chOff x="4247343" y="1113174"/>
            <a:chExt cx="3158196" cy="1499947"/>
          </a:xfrm>
        </p:grpSpPr>
        <p:grpSp>
          <p:nvGrpSpPr>
            <p:cNvPr id="67" name="组合 66"/>
            <p:cNvGrpSpPr/>
            <p:nvPr/>
          </p:nvGrpSpPr>
          <p:grpSpPr>
            <a:xfrm>
              <a:off x="4247343" y="1113174"/>
              <a:ext cx="3158196" cy="1499947"/>
              <a:chOff x="4567219" y="1111319"/>
              <a:chExt cx="5037203" cy="2392359"/>
            </a:xfrm>
          </p:grpSpPr>
          <p:sp>
            <p:nvSpPr>
              <p:cNvPr id="68" name="Line 5"/>
              <p:cNvSpPr>
                <a:spLocks noChangeShapeType="1"/>
              </p:cNvSpPr>
              <p:nvPr/>
            </p:nvSpPr>
            <p:spPr bwMode="auto">
              <a:xfrm>
                <a:off x="6567920" y="2052389"/>
                <a:ext cx="2849846"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70" name="Rectangle 7"/>
              <p:cNvSpPr>
                <a:spLocks noChangeArrowheads="1"/>
              </p:cNvSpPr>
              <p:nvPr/>
            </p:nvSpPr>
            <p:spPr bwMode="auto">
              <a:xfrm>
                <a:off x="6316498" y="1932668"/>
                <a:ext cx="269935" cy="244806"/>
              </a:xfrm>
              <a:prstGeom prst="rect">
                <a:avLst/>
              </a:prstGeom>
              <a:solidFill>
                <a:srgbClr val="FF00FF"/>
              </a:solidFill>
              <a:ln w="38100">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71" name="Line 8"/>
              <p:cNvSpPr>
                <a:spLocks noChangeShapeType="1"/>
              </p:cNvSpPr>
              <p:nvPr/>
            </p:nvSpPr>
            <p:spPr bwMode="auto">
              <a:xfrm flipV="1">
                <a:off x="7130253" y="1671610"/>
                <a:ext cx="0" cy="384941"/>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72" name="Line 9"/>
              <p:cNvSpPr>
                <a:spLocks noChangeShapeType="1"/>
              </p:cNvSpPr>
              <p:nvPr/>
            </p:nvSpPr>
            <p:spPr bwMode="auto">
              <a:xfrm>
                <a:off x="7633575" y="2066955"/>
                <a:ext cx="0" cy="415113"/>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73" name="Line 10"/>
              <p:cNvSpPr>
                <a:spLocks noChangeShapeType="1"/>
              </p:cNvSpPr>
              <p:nvPr/>
            </p:nvSpPr>
            <p:spPr bwMode="auto">
              <a:xfrm flipV="1">
                <a:off x="8264174" y="1637277"/>
                <a:ext cx="0" cy="42967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74" name="Line 11"/>
              <p:cNvSpPr>
                <a:spLocks noChangeShapeType="1"/>
              </p:cNvSpPr>
              <p:nvPr/>
            </p:nvSpPr>
            <p:spPr bwMode="auto">
              <a:xfrm>
                <a:off x="8906344" y="2066955"/>
                <a:ext cx="0" cy="415113"/>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79" name="Text Box 16"/>
              <p:cNvSpPr txBox="1">
                <a:spLocks noChangeArrowheads="1"/>
              </p:cNvSpPr>
              <p:nvPr/>
            </p:nvSpPr>
            <p:spPr bwMode="auto">
              <a:xfrm>
                <a:off x="7581534" y="3012785"/>
                <a:ext cx="1153596" cy="4908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zh-CN" altLang="en-US" sz="1400" b="1" dirty="0">
                    <a:latin typeface="微软雅黑" pitchFamily="34" charset="-122"/>
                    <a:ea typeface="微软雅黑" pitchFamily="34" charset="-122"/>
                  </a:rPr>
                  <a:t>总线网</a:t>
                </a:r>
              </a:p>
            </p:txBody>
          </p:sp>
          <p:sp>
            <p:nvSpPr>
              <p:cNvPr id="80" name="Rectangle 28"/>
              <p:cNvSpPr>
                <a:spLocks noChangeArrowheads="1"/>
              </p:cNvSpPr>
              <p:nvPr/>
            </p:nvSpPr>
            <p:spPr bwMode="auto">
              <a:xfrm>
                <a:off x="4567219" y="1111319"/>
                <a:ext cx="1436884" cy="4868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400" b="1" dirty="0">
                    <a:solidFill>
                      <a:srgbClr val="0000FF"/>
                    </a:solidFill>
                    <a:latin typeface="微软雅黑" pitchFamily="34" charset="-122"/>
                    <a:ea typeface="微软雅黑" pitchFamily="34" charset="-122"/>
                  </a:rPr>
                  <a:t>匹配电阻</a:t>
                </a:r>
              </a:p>
            </p:txBody>
          </p:sp>
          <p:sp>
            <p:nvSpPr>
              <p:cNvPr id="81" name="Line 29"/>
              <p:cNvSpPr>
                <a:spLocks noChangeShapeType="1"/>
              </p:cNvSpPr>
              <p:nvPr/>
            </p:nvSpPr>
            <p:spPr bwMode="auto">
              <a:xfrm flipH="1" flipV="1">
                <a:off x="5867367" y="1537922"/>
                <a:ext cx="410129" cy="402328"/>
              </a:xfrm>
              <a:prstGeom prst="line">
                <a:avLst/>
              </a:prstGeom>
              <a:noFill/>
              <a:ln w="28575">
                <a:solidFill>
                  <a:srgbClr val="0000FF"/>
                </a:solidFill>
                <a:round/>
                <a:headEnd type="triangl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82" name="Rectangle 7"/>
              <p:cNvSpPr>
                <a:spLocks noChangeArrowheads="1"/>
              </p:cNvSpPr>
              <p:nvPr/>
            </p:nvSpPr>
            <p:spPr bwMode="auto">
              <a:xfrm>
                <a:off x="9334487" y="1932668"/>
                <a:ext cx="269935" cy="244806"/>
              </a:xfrm>
              <a:prstGeom prst="rect">
                <a:avLst/>
              </a:prstGeom>
              <a:solidFill>
                <a:srgbClr val="FF00FF"/>
              </a:solidFill>
              <a:ln w="38100">
                <a:no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grpSp>
        <p:pic>
          <p:nvPicPr>
            <p:cNvPr id="85"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642976" y="1151022"/>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88"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363056" y="1151022"/>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89"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966440" y="1879102"/>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90"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68816" y="1879102"/>
              <a:ext cx="407130" cy="40713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 name="组合 1"/>
          <p:cNvGrpSpPr/>
          <p:nvPr/>
        </p:nvGrpSpPr>
        <p:grpSpPr>
          <a:xfrm>
            <a:off x="3893955" y="2521266"/>
            <a:ext cx="1703274" cy="1702795"/>
            <a:chOff x="3921663" y="2645032"/>
            <a:chExt cx="1703274" cy="1702795"/>
          </a:xfrm>
        </p:grpSpPr>
        <p:grpSp>
          <p:nvGrpSpPr>
            <p:cNvPr id="34" name="Group 48"/>
            <p:cNvGrpSpPr>
              <a:grpSpLocks/>
            </p:cNvGrpSpPr>
            <p:nvPr/>
          </p:nvGrpSpPr>
          <p:grpSpPr bwMode="auto">
            <a:xfrm>
              <a:off x="4254775" y="2872760"/>
              <a:ext cx="1031899" cy="1475067"/>
              <a:chOff x="3147" y="2357"/>
              <a:chExt cx="957" cy="1482"/>
            </a:xfrm>
          </p:grpSpPr>
          <p:sp>
            <p:nvSpPr>
              <p:cNvPr id="35" name="Line 31"/>
              <p:cNvSpPr>
                <a:spLocks noChangeShapeType="1"/>
              </p:cNvSpPr>
              <p:nvPr/>
            </p:nvSpPr>
            <p:spPr bwMode="auto">
              <a:xfrm flipH="1" flipV="1">
                <a:off x="3147" y="2357"/>
                <a:ext cx="174" cy="161"/>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37" name="Line 33"/>
              <p:cNvSpPr>
                <a:spLocks noChangeShapeType="1"/>
              </p:cNvSpPr>
              <p:nvPr/>
            </p:nvSpPr>
            <p:spPr bwMode="auto">
              <a:xfrm flipH="1">
                <a:off x="3925" y="2358"/>
                <a:ext cx="179" cy="148"/>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38" name="Line 34"/>
              <p:cNvSpPr>
                <a:spLocks noChangeShapeType="1"/>
              </p:cNvSpPr>
              <p:nvPr/>
            </p:nvSpPr>
            <p:spPr bwMode="auto">
              <a:xfrm flipH="1" flipV="1">
                <a:off x="3938" y="3078"/>
                <a:ext cx="155" cy="165"/>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39" name="Line 35"/>
              <p:cNvSpPr>
                <a:spLocks noChangeShapeType="1"/>
              </p:cNvSpPr>
              <p:nvPr/>
            </p:nvSpPr>
            <p:spPr bwMode="auto">
              <a:xfrm flipH="1">
                <a:off x="3181" y="3106"/>
                <a:ext cx="146" cy="17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40" name="Oval 36"/>
              <p:cNvSpPr>
                <a:spLocks noChangeArrowheads="1"/>
              </p:cNvSpPr>
              <p:nvPr/>
            </p:nvSpPr>
            <p:spPr bwMode="auto">
              <a:xfrm rot="18840000">
                <a:off x="3164" y="2406"/>
                <a:ext cx="887" cy="827"/>
              </a:xfrm>
              <a:prstGeom prst="ellipse">
                <a:avLst/>
              </a:prstGeom>
              <a:solidFill>
                <a:srgbClr val="00FFFF"/>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41" name="Rectangle 37"/>
              <p:cNvSpPr>
                <a:spLocks noChangeArrowheads="1"/>
              </p:cNvSpPr>
              <p:nvPr/>
            </p:nvSpPr>
            <p:spPr bwMode="auto">
              <a:xfrm rot="18840000">
                <a:off x="3286" y="2479"/>
                <a:ext cx="89" cy="84"/>
              </a:xfrm>
              <a:prstGeom prst="rect">
                <a:avLst/>
              </a:prstGeom>
              <a:solidFill>
                <a:srgbClr val="FF00FF"/>
              </a:solidFill>
              <a:ln w="28575">
                <a:solidFill>
                  <a:srgbClr val="FF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solidFill>
                    <a:srgbClr val="FF00FF"/>
                  </a:solidFill>
                  <a:latin typeface="微软雅黑" pitchFamily="34" charset="-122"/>
                  <a:ea typeface="微软雅黑" pitchFamily="34" charset="-122"/>
                </a:endParaRPr>
              </a:p>
            </p:txBody>
          </p:sp>
          <p:sp>
            <p:nvSpPr>
              <p:cNvPr id="42" name="Rectangle 38"/>
              <p:cNvSpPr>
                <a:spLocks noChangeArrowheads="1"/>
              </p:cNvSpPr>
              <p:nvPr/>
            </p:nvSpPr>
            <p:spPr bwMode="auto">
              <a:xfrm rot="18840000">
                <a:off x="3865" y="3039"/>
                <a:ext cx="117" cy="91"/>
              </a:xfrm>
              <a:prstGeom prst="rect">
                <a:avLst/>
              </a:prstGeom>
              <a:solidFill>
                <a:srgbClr val="FF00FF"/>
              </a:solidFill>
              <a:ln w="25400">
                <a:solidFill>
                  <a:srgbClr val="FF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solidFill>
                    <a:srgbClr val="FF00FF"/>
                  </a:solidFill>
                  <a:latin typeface="微软雅黑" pitchFamily="34" charset="-122"/>
                  <a:ea typeface="微软雅黑" pitchFamily="34" charset="-122"/>
                </a:endParaRPr>
              </a:p>
            </p:txBody>
          </p:sp>
          <p:sp>
            <p:nvSpPr>
              <p:cNvPr id="43" name="Rectangle 39"/>
              <p:cNvSpPr>
                <a:spLocks noChangeArrowheads="1"/>
              </p:cNvSpPr>
              <p:nvPr/>
            </p:nvSpPr>
            <p:spPr bwMode="auto">
              <a:xfrm rot="18840000">
                <a:off x="3873" y="2466"/>
                <a:ext cx="91" cy="98"/>
              </a:xfrm>
              <a:prstGeom prst="rect">
                <a:avLst/>
              </a:prstGeom>
              <a:solidFill>
                <a:srgbClr val="FF00FF"/>
              </a:solidFill>
              <a:ln w="28575">
                <a:solidFill>
                  <a:srgbClr val="FF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solidFill>
                    <a:srgbClr val="FF00FF"/>
                  </a:solidFill>
                  <a:latin typeface="微软雅黑" pitchFamily="34" charset="-122"/>
                  <a:ea typeface="微软雅黑" pitchFamily="34" charset="-122"/>
                </a:endParaRPr>
              </a:p>
            </p:txBody>
          </p:sp>
          <p:sp>
            <p:nvSpPr>
              <p:cNvPr id="45" name="Rectangle 41"/>
              <p:cNvSpPr>
                <a:spLocks noChangeArrowheads="1"/>
              </p:cNvSpPr>
              <p:nvPr/>
            </p:nvSpPr>
            <p:spPr bwMode="auto">
              <a:xfrm rot="18840000">
                <a:off x="3277" y="3066"/>
                <a:ext cx="102" cy="101"/>
              </a:xfrm>
              <a:prstGeom prst="rect">
                <a:avLst/>
              </a:prstGeom>
              <a:solidFill>
                <a:srgbClr val="FF00FF"/>
              </a:solidFill>
              <a:ln w="25400">
                <a:solidFill>
                  <a:srgbClr val="FF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solidFill>
                    <a:srgbClr val="FF00FF"/>
                  </a:solidFill>
                  <a:latin typeface="微软雅黑" pitchFamily="34" charset="-122"/>
                  <a:ea typeface="微软雅黑" pitchFamily="34" charset="-122"/>
                </a:endParaRPr>
              </a:p>
            </p:txBody>
          </p:sp>
          <p:sp>
            <p:nvSpPr>
              <p:cNvPr id="46" name="Arc 42"/>
              <p:cNvSpPr>
                <a:spLocks/>
              </p:cNvSpPr>
              <p:nvPr/>
            </p:nvSpPr>
            <p:spPr bwMode="auto">
              <a:xfrm flipV="1">
                <a:off x="3497" y="2692"/>
                <a:ext cx="390" cy="434"/>
              </a:xfrm>
              <a:custGeom>
                <a:avLst/>
                <a:gdLst>
                  <a:gd name="G0" fmla="+- 3803 0 0"/>
                  <a:gd name="G1" fmla="+- 21600 0 0"/>
                  <a:gd name="G2" fmla="+- 21600 0 0"/>
                  <a:gd name="T0" fmla="*/ 0 w 25403"/>
                  <a:gd name="T1" fmla="*/ 337 h 30101"/>
                  <a:gd name="T2" fmla="*/ 23660 w 25403"/>
                  <a:gd name="T3" fmla="*/ 30101 h 30101"/>
                  <a:gd name="T4" fmla="*/ 3803 w 25403"/>
                  <a:gd name="T5" fmla="*/ 21600 h 30101"/>
                </a:gdLst>
                <a:ahLst/>
                <a:cxnLst>
                  <a:cxn ang="0">
                    <a:pos x="T0" y="T1"/>
                  </a:cxn>
                  <a:cxn ang="0">
                    <a:pos x="T2" y="T3"/>
                  </a:cxn>
                  <a:cxn ang="0">
                    <a:pos x="T4" y="T5"/>
                  </a:cxn>
                </a:cxnLst>
                <a:rect l="0" t="0" r="r" b="b"/>
                <a:pathLst>
                  <a:path w="25403" h="30101" fill="none" extrusionOk="0">
                    <a:moveTo>
                      <a:pt x="0" y="337"/>
                    </a:moveTo>
                    <a:cubicBezTo>
                      <a:pt x="1255" y="112"/>
                      <a:pt x="2527" y="-1"/>
                      <a:pt x="3803" y="0"/>
                    </a:cubicBezTo>
                    <a:cubicBezTo>
                      <a:pt x="15732" y="0"/>
                      <a:pt x="25403" y="9670"/>
                      <a:pt x="25403" y="21600"/>
                    </a:cubicBezTo>
                    <a:cubicBezTo>
                      <a:pt x="25403" y="24522"/>
                      <a:pt x="24809" y="27414"/>
                      <a:pt x="23659" y="30100"/>
                    </a:cubicBezTo>
                  </a:path>
                  <a:path w="25403" h="30101" stroke="0" extrusionOk="0">
                    <a:moveTo>
                      <a:pt x="0" y="337"/>
                    </a:moveTo>
                    <a:cubicBezTo>
                      <a:pt x="1255" y="112"/>
                      <a:pt x="2527" y="-1"/>
                      <a:pt x="3803" y="0"/>
                    </a:cubicBezTo>
                    <a:cubicBezTo>
                      <a:pt x="15732" y="0"/>
                      <a:pt x="25403" y="9670"/>
                      <a:pt x="25403" y="21600"/>
                    </a:cubicBezTo>
                    <a:cubicBezTo>
                      <a:pt x="25403" y="24522"/>
                      <a:pt x="24809" y="27414"/>
                      <a:pt x="23659" y="30100"/>
                    </a:cubicBezTo>
                    <a:lnTo>
                      <a:pt x="3803" y="21600"/>
                    </a:lnTo>
                    <a:close/>
                  </a:path>
                </a:pathLst>
              </a:custGeom>
              <a:noFill/>
              <a:ln w="38100">
                <a:solidFill>
                  <a:srgbClr val="0000CC"/>
                </a:solidFill>
                <a:round/>
                <a:headE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51" name="Text Box 47"/>
              <p:cNvSpPr txBox="1">
                <a:spLocks noChangeArrowheads="1"/>
              </p:cNvSpPr>
              <p:nvPr/>
            </p:nvSpPr>
            <p:spPr bwMode="auto">
              <a:xfrm>
                <a:off x="3305" y="3530"/>
                <a:ext cx="671" cy="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zh-CN" altLang="en-US" sz="1400" b="1" dirty="0">
                    <a:latin typeface="微软雅黑" pitchFamily="34" charset="-122"/>
                    <a:ea typeface="微软雅黑" pitchFamily="34" charset="-122"/>
                  </a:rPr>
                  <a:t>环形网</a:t>
                </a:r>
              </a:p>
            </p:txBody>
          </p:sp>
        </p:grpSp>
        <p:pic>
          <p:nvPicPr>
            <p:cNvPr id="91"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17807" y="2645032"/>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92"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21663" y="2645032"/>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93"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17807" y="3663432"/>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94"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21663" y="3663432"/>
              <a:ext cx="407130" cy="40713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97" name="组合 96"/>
          <p:cNvGrpSpPr/>
          <p:nvPr/>
        </p:nvGrpSpPr>
        <p:grpSpPr>
          <a:xfrm>
            <a:off x="1112796" y="1228016"/>
            <a:ext cx="2441654" cy="1754795"/>
            <a:chOff x="1736207" y="1159022"/>
            <a:chExt cx="2441654" cy="1754795"/>
          </a:xfrm>
        </p:grpSpPr>
        <p:grpSp>
          <p:nvGrpSpPr>
            <p:cNvPr id="52" name="组合 51"/>
            <p:cNvGrpSpPr/>
            <p:nvPr/>
          </p:nvGrpSpPr>
          <p:grpSpPr>
            <a:xfrm>
              <a:off x="2015876" y="1458000"/>
              <a:ext cx="2161985" cy="1455817"/>
              <a:chOff x="1582171" y="1733019"/>
              <a:chExt cx="3448285" cy="2321974"/>
            </a:xfrm>
          </p:grpSpPr>
          <p:sp>
            <p:nvSpPr>
              <p:cNvPr id="53" name="Line 18"/>
              <p:cNvSpPr>
                <a:spLocks noChangeShapeType="1"/>
              </p:cNvSpPr>
              <p:nvPr/>
            </p:nvSpPr>
            <p:spPr bwMode="auto">
              <a:xfrm flipH="1" flipV="1">
                <a:off x="1582171" y="1822681"/>
                <a:ext cx="811855" cy="54343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54" name="Line 19"/>
              <p:cNvSpPr>
                <a:spLocks noChangeShapeType="1"/>
              </p:cNvSpPr>
              <p:nvPr/>
            </p:nvSpPr>
            <p:spPr bwMode="auto">
              <a:xfrm flipV="1">
                <a:off x="2626936" y="1733019"/>
                <a:ext cx="0" cy="633099"/>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55" name="Line 20"/>
              <p:cNvSpPr>
                <a:spLocks noChangeShapeType="1"/>
              </p:cNvSpPr>
              <p:nvPr/>
            </p:nvSpPr>
            <p:spPr bwMode="auto">
              <a:xfrm flipH="1">
                <a:off x="1697961" y="2637291"/>
                <a:ext cx="648153" cy="434094"/>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56" name="Line 21"/>
              <p:cNvSpPr>
                <a:spLocks noChangeShapeType="1"/>
              </p:cNvSpPr>
              <p:nvPr/>
            </p:nvSpPr>
            <p:spPr bwMode="auto">
              <a:xfrm>
                <a:off x="2626936" y="2637291"/>
                <a:ext cx="1023470" cy="60139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57" name="Line 22"/>
              <p:cNvSpPr>
                <a:spLocks noChangeShapeType="1"/>
              </p:cNvSpPr>
              <p:nvPr/>
            </p:nvSpPr>
            <p:spPr bwMode="auto">
              <a:xfrm flipV="1">
                <a:off x="2742725" y="2004191"/>
                <a:ext cx="811855" cy="45268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sp>
            <p:nvSpPr>
              <p:cNvPr id="58" name="Rectangle 23"/>
              <p:cNvSpPr>
                <a:spLocks noChangeArrowheads="1"/>
              </p:cNvSpPr>
              <p:nvPr/>
            </p:nvSpPr>
            <p:spPr bwMode="auto">
              <a:xfrm>
                <a:off x="2278237" y="2275364"/>
                <a:ext cx="560313" cy="437374"/>
              </a:xfrm>
              <a:prstGeom prst="rect">
                <a:avLst/>
              </a:prstGeom>
              <a:solidFill>
                <a:srgbClr val="00FFFF"/>
              </a:solidFill>
              <a:ln w="19050">
                <a:solidFill>
                  <a:schemeClr val="tx1"/>
                </a:solidFill>
                <a:miter lim="800000"/>
                <a:headEnd/>
                <a:tailEnd/>
              </a:ln>
              <a:effectLst/>
              <a:extLst/>
            </p:spPr>
            <p:txBody>
              <a:bodyPr wrap="none" anchor="ctr"/>
              <a:lstStyle/>
              <a:p>
                <a:endParaRPr lang="zh-CN" altLang="en-US" sz="1600">
                  <a:latin typeface="微软雅黑" pitchFamily="34" charset="-122"/>
                  <a:ea typeface="微软雅黑" pitchFamily="34" charset="-122"/>
                </a:endParaRPr>
              </a:p>
            </p:txBody>
          </p:sp>
          <p:sp>
            <p:nvSpPr>
              <p:cNvPr id="64" name="Text Box 29"/>
              <p:cNvSpPr txBox="1">
                <a:spLocks noChangeArrowheads="1"/>
              </p:cNvSpPr>
              <p:nvPr/>
            </p:nvSpPr>
            <p:spPr bwMode="auto">
              <a:xfrm>
                <a:off x="1994129" y="3564100"/>
                <a:ext cx="1153597" cy="4908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zh-CN" altLang="en-US" sz="1400" b="1" dirty="0">
                    <a:latin typeface="微软雅黑" pitchFamily="34" charset="-122"/>
                    <a:ea typeface="微软雅黑" pitchFamily="34" charset="-122"/>
                  </a:rPr>
                  <a:t>星形网</a:t>
                </a:r>
              </a:p>
            </p:txBody>
          </p:sp>
          <p:sp>
            <p:nvSpPr>
              <p:cNvPr id="65" name="Rectangle 31"/>
              <p:cNvSpPr>
                <a:spLocks noChangeArrowheads="1"/>
              </p:cNvSpPr>
              <p:nvPr/>
            </p:nvSpPr>
            <p:spPr bwMode="auto">
              <a:xfrm>
                <a:off x="3879927" y="2435714"/>
                <a:ext cx="1150529" cy="4868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400" b="1" dirty="0">
                    <a:solidFill>
                      <a:srgbClr val="0000FF"/>
                    </a:solidFill>
                    <a:latin typeface="微软雅黑" pitchFamily="34" charset="-122"/>
                    <a:ea typeface="微软雅黑" pitchFamily="34" charset="-122"/>
                  </a:rPr>
                  <a:t>集线器</a:t>
                </a:r>
              </a:p>
            </p:txBody>
          </p:sp>
          <p:sp>
            <p:nvSpPr>
              <p:cNvPr id="66" name="Line 64"/>
              <p:cNvSpPr>
                <a:spLocks noChangeShapeType="1"/>
              </p:cNvSpPr>
              <p:nvPr/>
            </p:nvSpPr>
            <p:spPr bwMode="auto">
              <a:xfrm>
                <a:off x="2838550" y="2546142"/>
                <a:ext cx="1107318" cy="131291"/>
              </a:xfrm>
              <a:prstGeom prst="line">
                <a:avLst/>
              </a:prstGeom>
              <a:noFill/>
              <a:ln w="28575">
                <a:solidFill>
                  <a:srgbClr val="0000FF"/>
                </a:solidFill>
                <a:round/>
                <a:headEnd type="triangl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latin typeface="微软雅黑" pitchFamily="34" charset="-122"/>
                  <a:ea typeface="微软雅黑" pitchFamily="34" charset="-122"/>
                </a:endParaRPr>
              </a:p>
            </p:txBody>
          </p:sp>
        </p:grpSp>
        <p:pic>
          <p:nvPicPr>
            <p:cNvPr id="83"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36207" y="1349922"/>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84"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36207" y="2220854"/>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86"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31840" y="1349922"/>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87"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31840" y="2220854"/>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96"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65480" y="1159022"/>
              <a:ext cx="407130" cy="407130"/>
            </a:xfrm>
            <a:prstGeom prst="rect">
              <a:avLst/>
            </a:prstGeom>
            <a:noFill/>
            <a:extLst>
              <a:ext uri="{909E8E84-426E-40DD-AFC4-6F175D3DCCD1}">
                <a14:hiddenFill xmlns:a14="http://schemas.microsoft.com/office/drawing/2010/main">
                  <a:solidFill>
                    <a:srgbClr val="FFFFFF"/>
                  </a:solidFill>
                </a14:hiddenFill>
              </a:ext>
            </a:extLst>
          </p:spPr>
        </p:pic>
      </p:grpSp>
      <p:sp>
        <p:nvSpPr>
          <p:cNvPr id="3" name="灯片编号占位符 2">
            <a:extLst>
              <a:ext uri="{FF2B5EF4-FFF2-40B4-BE49-F238E27FC236}">
                <a16:creationId xmlns:a16="http://schemas.microsoft.com/office/drawing/2014/main" id="{2BD54755-5A76-4A36-B6D6-A5532BE2DA1B}"/>
              </a:ext>
            </a:extLst>
          </p:cNvPr>
          <p:cNvSpPr>
            <a:spLocks noGrp="1"/>
          </p:cNvSpPr>
          <p:nvPr>
            <p:ph type="sldNum" sz="quarter" idx="12"/>
          </p:nvPr>
        </p:nvSpPr>
        <p:spPr/>
        <p:txBody>
          <a:bodyPr/>
          <a:lstStyle/>
          <a:p>
            <a:fld id="{C485880C-E2C3-4DAB-AE74-D9BE691626AC}" type="slidenum">
              <a:rPr lang="zh-CN" altLang="en-US" smtClean="0"/>
              <a:pPr/>
              <a:t>43</a:t>
            </a:fld>
            <a:endParaRPr lang="zh-CN" altLang="en-US"/>
          </a:p>
        </p:txBody>
      </p:sp>
    </p:spTree>
    <p:extLst>
      <p:ext uri="{BB962C8B-B14F-4D97-AF65-F5344CB8AC3E}">
        <p14:creationId xmlns:p14="http://schemas.microsoft.com/office/powerpoint/2010/main" val="4033982774"/>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5"/>
          <p:cNvSpPr>
            <a:spLocks noChangeArrowheads="1"/>
          </p:cNvSpPr>
          <p:nvPr/>
        </p:nvSpPr>
        <p:spPr bwMode="auto">
          <a:xfrm>
            <a:off x="502921" y="614574"/>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Rectangle 6"/>
          <p:cNvSpPr>
            <a:spLocks noChangeArrowheads="1"/>
          </p:cNvSpPr>
          <p:nvPr/>
        </p:nvSpPr>
        <p:spPr bwMode="auto">
          <a:xfrm>
            <a:off x="3577057" y="591484"/>
            <a:ext cx="198002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局域网传输媒体</a:t>
            </a:r>
            <a:endParaRPr lang="fr-FR" altLang="zh-CN" sz="2000" b="1" dirty="0">
              <a:solidFill>
                <a:schemeClr val="bg1"/>
              </a:solidFill>
              <a:latin typeface="微软雅黑" pitchFamily="34" charset="-122"/>
              <a:ea typeface="微软雅黑" pitchFamily="34" charset="-122"/>
            </a:endParaRPr>
          </a:p>
        </p:txBody>
      </p:sp>
      <p:sp>
        <p:nvSpPr>
          <p:cNvPr id="8" name="圆角矩形 7"/>
          <p:cNvSpPr/>
          <p:nvPr/>
        </p:nvSpPr>
        <p:spPr>
          <a:xfrm>
            <a:off x="502922" y="1056546"/>
            <a:ext cx="8129014" cy="3236976"/>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itchFamily="34" charset="-122"/>
              <a:ea typeface="微软雅黑" pitchFamily="34" charset="-122"/>
            </a:endParaRPr>
          </a:p>
        </p:txBody>
      </p:sp>
      <p:pic>
        <p:nvPicPr>
          <p:cNvPr id="62" name="Picture 216" descr="天线"/>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659023" y="1584958"/>
            <a:ext cx="1202717" cy="1959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图片 19" descr="UTP.jpg"/>
          <p:cNvPicPr>
            <a:picLocks noChangeAspect="1"/>
          </p:cNvPicPr>
          <p:nvPr/>
        </p:nvPicPr>
        <p:blipFill>
          <a:blip r:embed="rId4" cstate="print"/>
          <a:srcRect l="18561" t="31329" r="43436" b="33200"/>
          <a:stretch>
            <a:fillRect/>
          </a:stretch>
        </p:blipFill>
        <p:spPr bwMode="auto">
          <a:xfrm>
            <a:off x="1025236" y="1337625"/>
            <a:ext cx="2401455" cy="1577370"/>
          </a:xfrm>
          <a:prstGeom prst="rect">
            <a:avLst/>
          </a:prstGeom>
          <a:noFill/>
          <a:ln w="9525">
            <a:noFill/>
            <a:miter lim="800000"/>
            <a:headEnd/>
            <a:tailEnd/>
          </a:ln>
        </p:spPr>
      </p:pic>
      <p:pic>
        <p:nvPicPr>
          <p:cNvPr id="15" name="Picture 4" descr="Fiber Optics"/>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894812" y="2441142"/>
            <a:ext cx="2296089" cy="1614916"/>
          </a:xfrm>
          <a:prstGeom prst="rect">
            <a:avLst/>
          </a:prstGeom>
          <a:noFill/>
          <a:extLst>
            <a:ext uri="{909E8E84-426E-40DD-AFC4-6F175D3DCCD1}">
              <a14:hiddenFill xmlns:a14="http://schemas.microsoft.com/office/drawing/2010/main">
                <a:solidFill>
                  <a:srgbClr val="FFFFFF"/>
                </a:solidFill>
              </a14:hiddenFill>
            </a:ext>
          </a:extLst>
        </p:spPr>
      </p:pic>
      <p:sp>
        <p:nvSpPr>
          <p:cNvPr id="2" name="灯片编号占位符 1">
            <a:extLst>
              <a:ext uri="{FF2B5EF4-FFF2-40B4-BE49-F238E27FC236}">
                <a16:creationId xmlns:a16="http://schemas.microsoft.com/office/drawing/2014/main" id="{AA7D1AD7-25F8-4D69-B76A-6FCF39CF4923}"/>
              </a:ext>
            </a:extLst>
          </p:cNvPr>
          <p:cNvSpPr>
            <a:spLocks noGrp="1"/>
          </p:cNvSpPr>
          <p:nvPr>
            <p:ph type="sldNum" sz="quarter" idx="12"/>
          </p:nvPr>
        </p:nvSpPr>
        <p:spPr/>
        <p:txBody>
          <a:bodyPr/>
          <a:lstStyle/>
          <a:p>
            <a:fld id="{C485880C-E2C3-4DAB-AE74-D9BE691626AC}" type="slidenum">
              <a:rPr lang="zh-CN" altLang="en-US" smtClean="0"/>
              <a:pPr/>
              <a:t>44</a:t>
            </a:fld>
            <a:endParaRPr lang="zh-CN" altLang="en-US"/>
          </a:p>
        </p:txBody>
      </p:sp>
    </p:spTree>
    <p:extLst>
      <p:ext uri="{BB962C8B-B14F-4D97-AF65-F5344CB8AC3E}">
        <p14:creationId xmlns:p14="http://schemas.microsoft.com/office/powerpoint/2010/main" val="671974692"/>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5"/>
          <p:cNvSpPr>
            <a:spLocks noChangeArrowheads="1"/>
          </p:cNvSpPr>
          <p:nvPr/>
        </p:nvSpPr>
        <p:spPr bwMode="auto">
          <a:xfrm>
            <a:off x="502921" y="614574"/>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Rectangle 6"/>
          <p:cNvSpPr>
            <a:spLocks noChangeArrowheads="1"/>
          </p:cNvSpPr>
          <p:nvPr/>
        </p:nvSpPr>
        <p:spPr bwMode="auto">
          <a:xfrm>
            <a:off x="3320578" y="591484"/>
            <a:ext cx="249299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共享信道带来的问题</a:t>
            </a:r>
            <a:endParaRPr lang="fr-FR" altLang="zh-CN" sz="2000" b="1" dirty="0">
              <a:solidFill>
                <a:schemeClr val="bg1"/>
              </a:solidFill>
              <a:latin typeface="微软雅黑" pitchFamily="34" charset="-122"/>
              <a:ea typeface="微软雅黑" pitchFamily="34" charset="-122"/>
            </a:endParaRPr>
          </a:p>
        </p:txBody>
      </p:sp>
      <p:sp>
        <p:nvSpPr>
          <p:cNvPr id="8" name="圆角矩形 7"/>
          <p:cNvSpPr/>
          <p:nvPr/>
        </p:nvSpPr>
        <p:spPr>
          <a:xfrm>
            <a:off x="534452" y="1056546"/>
            <a:ext cx="8129014" cy="2957576"/>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itchFamily="34" charset="-122"/>
              <a:ea typeface="微软雅黑" pitchFamily="34" charset="-122"/>
            </a:endParaRPr>
          </a:p>
        </p:txBody>
      </p:sp>
      <p:sp>
        <p:nvSpPr>
          <p:cNvPr id="21" name="矩形 20"/>
          <p:cNvSpPr/>
          <p:nvPr/>
        </p:nvSpPr>
        <p:spPr>
          <a:xfrm>
            <a:off x="1742238" y="2465959"/>
            <a:ext cx="5713441" cy="1323439"/>
          </a:xfrm>
          <a:prstGeom prst="rect">
            <a:avLst/>
          </a:prstGeom>
        </p:spPr>
        <p:txBody>
          <a:bodyPr wrap="square">
            <a:spAutoFit/>
          </a:bodyPr>
          <a:lstStyle/>
          <a:p>
            <a:pPr algn="ctr" eaLnBrk="0" hangingPunct="0">
              <a:lnSpc>
                <a:spcPts val="2400"/>
              </a:lnSpc>
              <a:buClr>
                <a:srgbClr val="0070C0"/>
              </a:buClr>
            </a:pPr>
            <a:r>
              <a:rPr lang="zh-CN" altLang="en-US" sz="1600" b="1" dirty="0">
                <a:latin typeface="微软雅黑" pitchFamily="34" charset="-122"/>
                <a:ea typeface="微软雅黑" pitchFamily="34" charset="-122"/>
              </a:rPr>
              <a:t>共享的广播信道</a:t>
            </a:r>
            <a:endParaRPr lang="en-US" altLang="zh-CN" sz="1600" b="1" dirty="0">
              <a:latin typeface="微软雅黑" pitchFamily="34" charset="-122"/>
              <a:ea typeface="微软雅黑" pitchFamily="34" charset="-122"/>
            </a:endParaRPr>
          </a:p>
          <a:p>
            <a:pPr algn="ctr" eaLnBrk="0" hangingPunct="0">
              <a:lnSpc>
                <a:spcPts val="2400"/>
              </a:lnSpc>
              <a:buClr>
                <a:srgbClr val="0070C0"/>
              </a:buClr>
            </a:pPr>
            <a:endParaRPr lang="en-US" altLang="zh-CN" sz="1400" b="1" dirty="0">
              <a:solidFill>
                <a:srgbClr val="0000FF"/>
              </a:solidFill>
              <a:latin typeface="微软雅黑" pitchFamily="34" charset="-122"/>
              <a:ea typeface="微软雅黑" pitchFamily="34" charset="-122"/>
            </a:endParaRPr>
          </a:p>
          <a:p>
            <a:pPr eaLnBrk="0" hangingPunct="0">
              <a:lnSpc>
                <a:spcPts val="2400"/>
              </a:lnSpc>
              <a:buClr>
                <a:srgbClr val="0070C0"/>
              </a:buClr>
            </a:pPr>
            <a:r>
              <a:rPr lang="zh-CN" altLang="en-US" b="1" dirty="0">
                <a:solidFill>
                  <a:srgbClr val="C00000"/>
                </a:solidFill>
                <a:latin typeface="微软雅黑" pitchFamily="34" charset="-122"/>
                <a:ea typeface="微软雅黑" pitchFamily="34" charset="-122"/>
              </a:rPr>
              <a:t>问题：</a:t>
            </a:r>
            <a:r>
              <a:rPr lang="zh-CN" altLang="en-US" b="1" dirty="0">
                <a:latin typeface="微软雅黑" pitchFamily="34" charset="-122"/>
                <a:ea typeface="微软雅黑" pitchFamily="34" charset="-122"/>
              </a:rPr>
              <a:t>若多个设备在共享的广播信道上</a:t>
            </a:r>
            <a:r>
              <a:rPr lang="zh-CN" altLang="en-US" b="1" dirty="0">
                <a:solidFill>
                  <a:srgbClr val="0000FF"/>
                </a:solidFill>
                <a:latin typeface="微软雅黑" pitchFamily="34" charset="-122"/>
                <a:ea typeface="微软雅黑" pitchFamily="34" charset="-122"/>
              </a:rPr>
              <a:t>同时发送</a:t>
            </a:r>
            <a:r>
              <a:rPr lang="zh-CN" altLang="en-US" b="1" dirty="0">
                <a:latin typeface="微软雅黑" pitchFamily="34" charset="-122"/>
                <a:ea typeface="微软雅黑" pitchFamily="34" charset="-122"/>
              </a:rPr>
              <a:t>数据，则会造成彼此干扰，导致发送失败。</a:t>
            </a:r>
          </a:p>
        </p:txBody>
      </p:sp>
      <p:grpSp>
        <p:nvGrpSpPr>
          <p:cNvPr id="43" name="组合 42"/>
          <p:cNvGrpSpPr/>
          <p:nvPr/>
        </p:nvGrpSpPr>
        <p:grpSpPr>
          <a:xfrm>
            <a:off x="3171413" y="1214327"/>
            <a:ext cx="2811270" cy="1114568"/>
            <a:chOff x="4981610" y="1448932"/>
            <a:chExt cx="2811270" cy="1114568"/>
          </a:xfrm>
          <a:solidFill>
            <a:srgbClr val="CC00CC"/>
          </a:solidFill>
        </p:grpSpPr>
        <p:sp>
          <p:nvSpPr>
            <p:cNvPr id="44" name="Line 7"/>
            <p:cNvSpPr>
              <a:spLocks noChangeShapeType="1"/>
            </p:cNvSpPr>
            <p:nvPr/>
          </p:nvSpPr>
          <p:spPr bwMode="auto">
            <a:xfrm>
              <a:off x="4981610" y="1977395"/>
              <a:ext cx="2811270" cy="0"/>
            </a:xfrm>
            <a:prstGeom prst="line">
              <a:avLst/>
            </a:prstGeom>
            <a:grpFill/>
            <a:ln w="57150">
              <a:solidFill>
                <a:srgbClr val="000000"/>
              </a:solidFill>
              <a:round/>
              <a:headEnd/>
              <a:tailEnd/>
            </a:ln>
            <a:extLst/>
          </p:spPr>
          <p:txBody>
            <a:bodyPr/>
            <a:lstStyle/>
            <a:p>
              <a:endParaRPr lang="zh-CN" altLang="en-US"/>
            </a:p>
          </p:txBody>
        </p:sp>
        <p:sp>
          <p:nvSpPr>
            <p:cNvPr id="45" name="Line 12"/>
            <p:cNvSpPr>
              <a:spLocks noChangeShapeType="1"/>
            </p:cNvSpPr>
            <p:nvPr/>
          </p:nvSpPr>
          <p:spPr bwMode="auto">
            <a:xfrm>
              <a:off x="5862852" y="1680532"/>
              <a:ext cx="0" cy="304800"/>
            </a:xfrm>
            <a:prstGeom prst="line">
              <a:avLst/>
            </a:prstGeom>
            <a:grp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6" name="Line 13"/>
            <p:cNvSpPr>
              <a:spLocks noChangeShapeType="1"/>
            </p:cNvSpPr>
            <p:nvPr/>
          </p:nvSpPr>
          <p:spPr bwMode="auto">
            <a:xfrm>
              <a:off x="7005852" y="1680532"/>
              <a:ext cx="0" cy="304800"/>
            </a:xfrm>
            <a:prstGeom prst="line">
              <a:avLst/>
            </a:prstGeom>
            <a:grp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7" name="Line 14"/>
            <p:cNvSpPr>
              <a:spLocks noChangeShapeType="1"/>
            </p:cNvSpPr>
            <p:nvPr/>
          </p:nvSpPr>
          <p:spPr bwMode="auto">
            <a:xfrm>
              <a:off x="6397380" y="2013040"/>
              <a:ext cx="0" cy="304800"/>
            </a:xfrm>
            <a:prstGeom prst="line">
              <a:avLst/>
            </a:prstGeom>
            <a:grp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8" name="Line 15"/>
            <p:cNvSpPr>
              <a:spLocks noChangeShapeType="1"/>
            </p:cNvSpPr>
            <p:nvPr/>
          </p:nvSpPr>
          <p:spPr bwMode="auto">
            <a:xfrm>
              <a:off x="7311780" y="1994568"/>
              <a:ext cx="0" cy="304800"/>
            </a:xfrm>
            <a:prstGeom prst="line">
              <a:avLst/>
            </a:prstGeom>
            <a:grp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9" name="Line 16"/>
            <p:cNvSpPr>
              <a:spLocks noChangeShapeType="1"/>
            </p:cNvSpPr>
            <p:nvPr/>
          </p:nvSpPr>
          <p:spPr bwMode="auto">
            <a:xfrm>
              <a:off x="5510292" y="1994568"/>
              <a:ext cx="0" cy="304800"/>
            </a:xfrm>
            <a:prstGeom prst="line">
              <a:avLst/>
            </a:prstGeom>
            <a:grp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0" name="椭圆 49"/>
            <p:cNvSpPr/>
            <p:nvPr/>
          </p:nvSpPr>
          <p:spPr>
            <a:xfrm>
              <a:off x="5712342" y="1448932"/>
              <a:ext cx="300252" cy="300252"/>
            </a:xfrm>
            <a:prstGeom prst="ellipse">
              <a:avLst/>
            </a:prstGeom>
            <a:solidFill>
              <a:srgbClr val="CC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椭圆 50"/>
            <p:cNvSpPr/>
            <p:nvPr/>
          </p:nvSpPr>
          <p:spPr>
            <a:xfrm>
              <a:off x="6842078" y="1448932"/>
              <a:ext cx="300252" cy="300252"/>
            </a:xfrm>
            <a:prstGeom prst="ellipse">
              <a:avLst/>
            </a:prstGeom>
            <a:solidFill>
              <a:srgbClr val="CC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椭圆 51"/>
            <p:cNvSpPr/>
            <p:nvPr/>
          </p:nvSpPr>
          <p:spPr>
            <a:xfrm>
              <a:off x="5357496" y="2244776"/>
              <a:ext cx="300252" cy="300252"/>
            </a:xfrm>
            <a:prstGeom prst="ellipse">
              <a:avLst/>
            </a:prstGeom>
            <a:solidFill>
              <a:srgbClr val="CC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椭圆 52"/>
            <p:cNvSpPr/>
            <p:nvPr/>
          </p:nvSpPr>
          <p:spPr>
            <a:xfrm>
              <a:off x="6241568" y="2263248"/>
              <a:ext cx="300252" cy="300252"/>
            </a:xfrm>
            <a:prstGeom prst="ellipse">
              <a:avLst/>
            </a:prstGeom>
            <a:solidFill>
              <a:srgbClr val="CC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椭圆 53"/>
            <p:cNvSpPr/>
            <p:nvPr/>
          </p:nvSpPr>
          <p:spPr>
            <a:xfrm>
              <a:off x="7161654" y="2244776"/>
              <a:ext cx="300252" cy="300252"/>
            </a:xfrm>
            <a:prstGeom prst="ellipse">
              <a:avLst/>
            </a:prstGeom>
            <a:solidFill>
              <a:srgbClr val="CC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5" name="组合 54"/>
          <p:cNvGrpSpPr/>
          <p:nvPr/>
        </p:nvGrpSpPr>
        <p:grpSpPr>
          <a:xfrm>
            <a:off x="4908417" y="1555886"/>
            <a:ext cx="400271" cy="332403"/>
            <a:chOff x="6811108" y="1790491"/>
            <a:chExt cx="400271" cy="332403"/>
          </a:xfrm>
        </p:grpSpPr>
        <p:cxnSp>
          <p:nvCxnSpPr>
            <p:cNvPr id="56" name="直接箭头连接符 55"/>
            <p:cNvCxnSpPr/>
            <p:nvPr/>
          </p:nvCxnSpPr>
          <p:spPr>
            <a:xfrm flipH="1">
              <a:off x="6811108" y="2122894"/>
              <a:ext cx="400271" cy="0"/>
            </a:xfrm>
            <a:prstGeom prst="straightConnector1">
              <a:avLst/>
            </a:prstGeom>
            <a:ln w="12700">
              <a:solidFill>
                <a:srgbClr val="0000FF"/>
              </a:solidFill>
              <a:prstDash val="dash"/>
              <a:headEnd type="none" w="med" len="med"/>
              <a:tailEnd type="stealth" w="med" len="lg"/>
            </a:ln>
          </p:spPr>
          <p:style>
            <a:lnRef idx="1">
              <a:schemeClr val="accent1"/>
            </a:lnRef>
            <a:fillRef idx="0">
              <a:schemeClr val="accent1"/>
            </a:fillRef>
            <a:effectRef idx="0">
              <a:schemeClr val="accent1"/>
            </a:effectRef>
            <a:fontRef idx="minor">
              <a:schemeClr val="tx1"/>
            </a:fontRef>
          </p:style>
        </p:cxnSp>
        <p:cxnSp>
          <p:nvCxnSpPr>
            <p:cNvPr id="57" name="直接箭头连接符 56"/>
            <p:cNvCxnSpPr/>
            <p:nvPr/>
          </p:nvCxnSpPr>
          <p:spPr>
            <a:xfrm>
              <a:off x="7205364" y="1790491"/>
              <a:ext cx="0" cy="332403"/>
            </a:xfrm>
            <a:prstGeom prst="straightConnector1">
              <a:avLst/>
            </a:prstGeom>
            <a:ln w="12700">
              <a:solidFill>
                <a:srgbClr val="0000FF"/>
              </a:solidFill>
              <a:prstDash val="dash"/>
              <a:headEnd type="none" w="med" len="lg"/>
              <a:tailEnd type="stealth" w="med" len="lg"/>
            </a:ln>
          </p:spPr>
          <p:style>
            <a:lnRef idx="1">
              <a:schemeClr val="accent1"/>
            </a:lnRef>
            <a:fillRef idx="0">
              <a:schemeClr val="accent1"/>
            </a:fillRef>
            <a:effectRef idx="0">
              <a:schemeClr val="accent1"/>
            </a:effectRef>
            <a:fontRef idx="minor">
              <a:schemeClr val="tx1"/>
            </a:fontRef>
          </p:style>
        </p:cxnSp>
      </p:grpSp>
      <p:grpSp>
        <p:nvGrpSpPr>
          <p:cNvPr id="58" name="组合 57"/>
          <p:cNvGrpSpPr/>
          <p:nvPr/>
        </p:nvGrpSpPr>
        <p:grpSpPr>
          <a:xfrm>
            <a:off x="3847551" y="1514579"/>
            <a:ext cx="967081" cy="545210"/>
            <a:chOff x="5750242" y="1749184"/>
            <a:chExt cx="967081" cy="545210"/>
          </a:xfrm>
        </p:grpSpPr>
        <p:cxnSp>
          <p:nvCxnSpPr>
            <p:cNvPr id="59" name="直接箭头连接符 58"/>
            <p:cNvCxnSpPr/>
            <p:nvPr/>
          </p:nvCxnSpPr>
          <p:spPr>
            <a:xfrm>
              <a:off x="5750242" y="2115597"/>
              <a:ext cx="967081" cy="0"/>
            </a:xfrm>
            <a:prstGeom prst="straightConnector1">
              <a:avLst/>
            </a:prstGeom>
            <a:ln w="12700">
              <a:solidFill>
                <a:srgbClr val="0000FF"/>
              </a:solidFill>
              <a:prstDash val="dash"/>
              <a:headEnd type="none" w="med" len="med"/>
              <a:tailEnd type="stealth" w="med" len="lg"/>
            </a:ln>
          </p:spPr>
          <p:style>
            <a:lnRef idx="1">
              <a:schemeClr val="accent1"/>
            </a:lnRef>
            <a:fillRef idx="0">
              <a:schemeClr val="accent1"/>
            </a:fillRef>
            <a:effectRef idx="0">
              <a:schemeClr val="accent1"/>
            </a:effectRef>
            <a:fontRef idx="minor">
              <a:schemeClr val="tx1"/>
            </a:fontRef>
          </p:style>
        </p:cxnSp>
        <p:cxnSp>
          <p:nvCxnSpPr>
            <p:cNvPr id="60" name="直接箭头连接符 59"/>
            <p:cNvCxnSpPr/>
            <p:nvPr/>
          </p:nvCxnSpPr>
          <p:spPr>
            <a:xfrm flipV="1">
              <a:off x="6058196" y="1749184"/>
              <a:ext cx="0" cy="366413"/>
            </a:xfrm>
            <a:prstGeom prst="straightConnector1">
              <a:avLst/>
            </a:prstGeom>
            <a:ln w="12700">
              <a:solidFill>
                <a:srgbClr val="0000FF"/>
              </a:solidFill>
              <a:prstDash val="dash"/>
              <a:headEnd type="none" w="med" len="med"/>
              <a:tailEnd type="stealth" w="med" len="lg"/>
            </a:ln>
          </p:spPr>
          <p:style>
            <a:lnRef idx="1">
              <a:schemeClr val="accent1"/>
            </a:lnRef>
            <a:fillRef idx="0">
              <a:schemeClr val="accent1"/>
            </a:fillRef>
            <a:effectRef idx="0">
              <a:schemeClr val="accent1"/>
            </a:effectRef>
            <a:fontRef idx="minor">
              <a:schemeClr val="tx1"/>
            </a:fontRef>
          </p:style>
        </p:cxnSp>
        <p:cxnSp>
          <p:nvCxnSpPr>
            <p:cNvPr id="61" name="直接箭头连接符 60"/>
            <p:cNvCxnSpPr/>
            <p:nvPr/>
          </p:nvCxnSpPr>
          <p:spPr>
            <a:xfrm>
              <a:off x="6334062" y="2130650"/>
              <a:ext cx="0" cy="163744"/>
            </a:xfrm>
            <a:prstGeom prst="straightConnector1">
              <a:avLst/>
            </a:prstGeom>
            <a:ln w="12700">
              <a:solidFill>
                <a:srgbClr val="0000FF"/>
              </a:solidFill>
              <a:prstDash val="dash"/>
              <a:headEnd type="none" w="med" len="med"/>
              <a:tailEnd type="stealth" w="med" len="lg"/>
            </a:ln>
          </p:spPr>
          <p:style>
            <a:lnRef idx="1">
              <a:schemeClr val="accent1"/>
            </a:lnRef>
            <a:fillRef idx="0">
              <a:schemeClr val="accent1"/>
            </a:fillRef>
            <a:effectRef idx="0">
              <a:schemeClr val="accent1"/>
            </a:effectRef>
            <a:fontRef idx="minor">
              <a:schemeClr val="tx1"/>
            </a:fontRef>
          </p:style>
        </p:cxnSp>
        <p:cxnSp>
          <p:nvCxnSpPr>
            <p:cNvPr id="62" name="直接箭头连接符 61"/>
            <p:cNvCxnSpPr/>
            <p:nvPr/>
          </p:nvCxnSpPr>
          <p:spPr>
            <a:xfrm>
              <a:off x="5750242" y="2130650"/>
              <a:ext cx="0" cy="163744"/>
            </a:xfrm>
            <a:prstGeom prst="straightConnector1">
              <a:avLst/>
            </a:prstGeom>
            <a:ln w="12700">
              <a:solidFill>
                <a:srgbClr val="0000FF"/>
              </a:solidFill>
              <a:prstDash val="dash"/>
              <a:headEnd type="stealth" w="med" len="lg"/>
              <a:tailEnd type="none" w="med" len="med"/>
            </a:ln>
          </p:spPr>
          <p:style>
            <a:lnRef idx="1">
              <a:schemeClr val="accent1"/>
            </a:lnRef>
            <a:fillRef idx="0">
              <a:schemeClr val="accent1"/>
            </a:fillRef>
            <a:effectRef idx="0">
              <a:schemeClr val="accent1"/>
            </a:effectRef>
            <a:fontRef idx="minor">
              <a:schemeClr val="tx1"/>
            </a:fontRef>
          </p:style>
        </p:cxnSp>
      </p:grpSp>
      <p:sp>
        <p:nvSpPr>
          <p:cNvPr id="63" name="爆炸形 1 62"/>
          <p:cNvSpPr/>
          <p:nvPr/>
        </p:nvSpPr>
        <p:spPr>
          <a:xfrm>
            <a:off x="4761352" y="1786204"/>
            <a:ext cx="200135" cy="245660"/>
          </a:xfrm>
          <a:prstGeom prst="irregularSeal1">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灯片编号占位符 1">
            <a:extLst>
              <a:ext uri="{FF2B5EF4-FFF2-40B4-BE49-F238E27FC236}">
                <a16:creationId xmlns:a16="http://schemas.microsoft.com/office/drawing/2014/main" id="{C434C92A-5B29-4375-BDBC-6550EBCA7088}"/>
              </a:ext>
            </a:extLst>
          </p:cNvPr>
          <p:cNvSpPr>
            <a:spLocks noGrp="1"/>
          </p:cNvSpPr>
          <p:nvPr>
            <p:ph type="sldNum" sz="quarter" idx="12"/>
          </p:nvPr>
        </p:nvSpPr>
        <p:spPr/>
        <p:txBody>
          <a:bodyPr/>
          <a:lstStyle/>
          <a:p>
            <a:fld id="{C485880C-E2C3-4DAB-AE74-D9BE691626AC}" type="slidenum">
              <a:rPr lang="zh-CN" altLang="en-US" smtClean="0"/>
              <a:pPr/>
              <a:t>45</a:t>
            </a:fld>
            <a:endParaRPr lang="zh-CN" altLang="en-US"/>
          </a:p>
        </p:txBody>
      </p:sp>
    </p:spTree>
    <p:extLst>
      <p:ext uri="{BB962C8B-B14F-4D97-AF65-F5344CB8AC3E}">
        <p14:creationId xmlns:p14="http://schemas.microsoft.com/office/powerpoint/2010/main" val="472777005"/>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repeatCount="indefinite" fill="hold" nodeType="withEffect">
                                  <p:stCondLst>
                                    <p:cond delay="0"/>
                                  </p:stCondLst>
                                  <p:childTnLst>
                                    <p:set>
                                      <p:cBhvr>
                                        <p:cTn id="6" dur="1" fill="hold">
                                          <p:stCondLst>
                                            <p:cond delay="0"/>
                                          </p:stCondLst>
                                        </p:cTn>
                                        <p:tgtEl>
                                          <p:spTgt spid="58"/>
                                        </p:tgtEl>
                                        <p:attrNameLst>
                                          <p:attrName>style.visibility</p:attrName>
                                        </p:attrNameLst>
                                      </p:cBhvr>
                                      <p:to>
                                        <p:strVal val="visible"/>
                                      </p:to>
                                    </p:set>
                                    <p:animEffect transition="in" filter="wipe(left)">
                                      <p:cBhvr>
                                        <p:cTn id="7" dur="1500"/>
                                        <p:tgtEl>
                                          <p:spTgt spid="58"/>
                                        </p:tgtEl>
                                      </p:cBhvr>
                                    </p:animEffect>
                                  </p:childTnLst>
                                </p:cTn>
                              </p:par>
                              <p:par>
                                <p:cTn id="8" presetID="22" presetClass="entr" presetSubtype="2" repeatCount="indefinite" fill="hold" nodeType="withEffect">
                                  <p:stCondLst>
                                    <p:cond delay="0"/>
                                  </p:stCondLst>
                                  <p:childTnLst>
                                    <p:set>
                                      <p:cBhvr>
                                        <p:cTn id="9" dur="1" fill="hold">
                                          <p:stCondLst>
                                            <p:cond delay="0"/>
                                          </p:stCondLst>
                                        </p:cTn>
                                        <p:tgtEl>
                                          <p:spTgt spid="55"/>
                                        </p:tgtEl>
                                        <p:attrNameLst>
                                          <p:attrName>style.visibility</p:attrName>
                                        </p:attrNameLst>
                                      </p:cBhvr>
                                      <p:to>
                                        <p:strVal val="visible"/>
                                      </p:to>
                                    </p:set>
                                    <p:animEffect transition="in" filter="wipe(right)">
                                      <p:cBhvr>
                                        <p:cTn id="10" dur="1500"/>
                                        <p:tgtEl>
                                          <p:spTgt spid="55"/>
                                        </p:tgtEl>
                                      </p:cBhvr>
                                    </p:animEffect>
                                  </p:childTnLst>
                                </p:cTn>
                              </p:par>
                            </p:childTnLst>
                          </p:cTn>
                        </p:par>
                        <p:par>
                          <p:cTn id="11" fill="hold">
                            <p:stCondLst>
                              <p:cond delay="1500"/>
                            </p:stCondLst>
                            <p:childTnLst>
                              <p:par>
                                <p:cTn id="12" presetID="1" presetClass="entr" presetSubtype="0" fill="hold" grpId="0" nodeType="afterEffect">
                                  <p:stCondLst>
                                    <p:cond delay="0"/>
                                  </p:stCondLst>
                                  <p:childTnLst>
                                    <p:set>
                                      <p:cBhvr>
                                        <p:cTn id="13" dur="1" fill="hold">
                                          <p:stCondLst>
                                            <p:cond delay="0"/>
                                          </p:stCondLst>
                                        </p:cTn>
                                        <p:tgtEl>
                                          <p:spTgt spid="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6"/>
          <p:cNvSpPr>
            <a:spLocks noChangeArrowheads="1"/>
          </p:cNvSpPr>
          <p:nvPr/>
        </p:nvSpPr>
        <p:spPr bwMode="auto">
          <a:xfrm>
            <a:off x="502921" y="929962"/>
            <a:ext cx="8129015" cy="3477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静态划分信道：</a:t>
            </a:r>
          </a:p>
          <a:p>
            <a:pPr marL="719138" indent="-358775" eaLnBrk="0" hangingPunct="0">
              <a:lnSpc>
                <a:spcPts val="3300"/>
              </a:lnSpc>
              <a:buClr>
                <a:srgbClr val="7030A0"/>
              </a:buClr>
              <a:buFont typeface="+mj-lt"/>
              <a:buAutoNum type="arabicPeriod"/>
            </a:pPr>
            <a:r>
              <a:rPr lang="zh-CN" altLang="en-US" sz="2000" b="1" dirty="0">
                <a:latin typeface="微软雅黑" pitchFamily="34" charset="-122"/>
                <a:ea typeface="微软雅黑" pitchFamily="34" charset="-122"/>
              </a:rPr>
              <a:t>频分复用</a:t>
            </a:r>
          </a:p>
          <a:p>
            <a:pPr marL="719138" indent="-358775" eaLnBrk="0" hangingPunct="0">
              <a:lnSpc>
                <a:spcPts val="3300"/>
              </a:lnSpc>
              <a:buClr>
                <a:srgbClr val="7030A0"/>
              </a:buClr>
              <a:buFont typeface="+mj-lt"/>
              <a:buAutoNum type="arabicPeriod"/>
            </a:pPr>
            <a:r>
              <a:rPr lang="zh-CN" altLang="en-US" sz="2000" b="1" dirty="0">
                <a:latin typeface="微软雅黑" pitchFamily="34" charset="-122"/>
                <a:ea typeface="微软雅黑" pitchFamily="34" charset="-122"/>
              </a:rPr>
              <a:t>时分复用</a:t>
            </a:r>
          </a:p>
          <a:p>
            <a:pPr marL="719138" indent="-358775" eaLnBrk="0" hangingPunct="0">
              <a:lnSpc>
                <a:spcPts val="3300"/>
              </a:lnSpc>
              <a:buClr>
                <a:srgbClr val="7030A0"/>
              </a:buClr>
              <a:buFont typeface="+mj-lt"/>
              <a:buAutoNum type="arabicPeriod"/>
            </a:pPr>
            <a:r>
              <a:rPr lang="zh-CN" altLang="en-US" sz="2000" b="1" dirty="0">
                <a:latin typeface="微软雅黑" pitchFamily="34" charset="-122"/>
                <a:ea typeface="微软雅黑" pitchFamily="34" charset="-122"/>
              </a:rPr>
              <a:t>波分复用</a:t>
            </a:r>
          </a:p>
          <a:p>
            <a:pPr marL="719138" indent="-358775" eaLnBrk="0" hangingPunct="0">
              <a:lnSpc>
                <a:spcPts val="3300"/>
              </a:lnSpc>
              <a:buClr>
                <a:srgbClr val="7030A0"/>
              </a:buClr>
              <a:buFont typeface="+mj-lt"/>
              <a:buAutoNum type="arabicPeriod"/>
            </a:pPr>
            <a:r>
              <a:rPr lang="zh-CN" altLang="en-US" sz="2000" b="1" dirty="0">
                <a:latin typeface="微软雅黑" pitchFamily="34" charset="-122"/>
                <a:ea typeface="微软雅黑" pitchFamily="34" charset="-122"/>
              </a:rPr>
              <a:t>码分复用 </a:t>
            </a:r>
          </a:p>
          <a:p>
            <a:pPr marL="342900" indent="-342900" eaLnBrk="0" hangingPunct="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动态媒体接入控制（多点接入）：</a:t>
            </a:r>
          </a:p>
          <a:p>
            <a:pPr marL="720725" indent="-342900" eaLnBrk="0" hangingPunct="0">
              <a:lnSpc>
                <a:spcPts val="3300"/>
              </a:lnSpc>
              <a:buClr>
                <a:srgbClr val="7030A0"/>
              </a:buClr>
              <a:buFont typeface="+mj-lt"/>
              <a:buAutoNum type="arabicPeriod"/>
            </a:pPr>
            <a:r>
              <a:rPr lang="zh-CN" altLang="en-US" sz="2000" b="1" dirty="0">
                <a:latin typeface="微软雅黑" pitchFamily="34" charset="-122"/>
                <a:ea typeface="微软雅黑" pitchFamily="34" charset="-122"/>
              </a:rPr>
              <a:t>随机接入：所有的用户可随机地发送信息。</a:t>
            </a:r>
          </a:p>
          <a:p>
            <a:pPr marL="720725" indent="-342900" eaLnBrk="0" hangingPunct="0">
              <a:lnSpc>
                <a:spcPts val="3300"/>
              </a:lnSpc>
              <a:buClr>
                <a:srgbClr val="7030A0"/>
              </a:buClr>
              <a:buFont typeface="+mj-lt"/>
              <a:buAutoNum type="arabicPeriod"/>
            </a:pPr>
            <a:r>
              <a:rPr lang="zh-CN" altLang="en-US" sz="2000" b="1" dirty="0">
                <a:latin typeface="微软雅黑" pitchFamily="34" charset="-122"/>
                <a:ea typeface="微软雅黑" pitchFamily="34" charset="-122"/>
              </a:rPr>
              <a:t>受控接入：用户必须服从一定的控制。如轮询</a:t>
            </a:r>
            <a:r>
              <a:rPr lang="en-US" altLang="zh-CN" sz="2000" b="1" dirty="0">
                <a:latin typeface="微软雅黑" pitchFamily="34" charset="-122"/>
                <a:ea typeface="微软雅黑" pitchFamily="34" charset="-122"/>
              </a:rPr>
              <a:t>(polling)</a:t>
            </a:r>
            <a:r>
              <a:rPr lang="zh-CN" altLang="en-US" sz="2000" b="1" dirty="0">
                <a:latin typeface="微软雅黑" pitchFamily="34" charset="-122"/>
                <a:ea typeface="微软雅黑" pitchFamily="34" charset="-122"/>
              </a:rPr>
              <a:t>。  	</a:t>
            </a:r>
          </a:p>
        </p:txBody>
      </p:sp>
      <p:sp>
        <p:nvSpPr>
          <p:cNvPr id="8" name="AutoShape 5"/>
          <p:cNvSpPr>
            <a:spLocks noChangeArrowheads="1"/>
          </p:cNvSpPr>
          <p:nvPr/>
        </p:nvSpPr>
        <p:spPr bwMode="auto">
          <a:xfrm>
            <a:off x="502921" y="625834"/>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3705297" y="602744"/>
            <a:ext cx="172354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媒体共享技术</a:t>
            </a:r>
            <a:endParaRPr lang="fr-FR" altLang="zh-CN" sz="2000" b="1" dirty="0">
              <a:solidFill>
                <a:schemeClr val="bg1"/>
              </a:solidFill>
              <a:latin typeface="微软雅黑" pitchFamily="34" charset="-122"/>
              <a:ea typeface="微软雅黑" pitchFamily="34" charset="-122"/>
            </a:endParaRPr>
          </a:p>
        </p:txBody>
      </p:sp>
      <p:sp>
        <p:nvSpPr>
          <p:cNvPr id="2" name="灯片编号占位符 1">
            <a:extLst>
              <a:ext uri="{FF2B5EF4-FFF2-40B4-BE49-F238E27FC236}">
                <a16:creationId xmlns:a16="http://schemas.microsoft.com/office/drawing/2014/main" id="{E31D9E8C-D9FE-4539-B9EB-AACC2B01ED0B}"/>
              </a:ext>
            </a:extLst>
          </p:cNvPr>
          <p:cNvSpPr>
            <a:spLocks noGrp="1"/>
          </p:cNvSpPr>
          <p:nvPr>
            <p:ph type="sldNum" sz="quarter" idx="12"/>
          </p:nvPr>
        </p:nvSpPr>
        <p:spPr/>
        <p:txBody>
          <a:bodyPr/>
          <a:lstStyle/>
          <a:p>
            <a:fld id="{C485880C-E2C3-4DAB-AE74-D9BE691626AC}" type="slidenum">
              <a:rPr lang="zh-CN" altLang="en-US" smtClean="0"/>
              <a:pPr/>
              <a:t>46</a:t>
            </a:fld>
            <a:endParaRPr lang="zh-CN" altLang="en-US"/>
          </a:p>
        </p:txBody>
      </p:sp>
    </p:spTree>
    <p:extLst>
      <p:ext uri="{BB962C8B-B14F-4D97-AF65-F5344CB8AC3E}">
        <p14:creationId xmlns:p14="http://schemas.microsoft.com/office/powerpoint/2010/main" val="3203836678"/>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6"/>
          <p:cNvSpPr>
            <a:spLocks noChangeArrowheads="1"/>
          </p:cNvSpPr>
          <p:nvPr/>
        </p:nvSpPr>
        <p:spPr bwMode="auto">
          <a:xfrm>
            <a:off x="502921" y="985378"/>
            <a:ext cx="8129015" cy="9387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en-US" altLang="zh-CN" sz="2000" b="1" dirty="0">
                <a:latin typeface="微软雅黑" pitchFamily="34" charset="-122"/>
                <a:ea typeface="微软雅黑" pitchFamily="34" charset="-122"/>
              </a:rPr>
              <a:t>DIX Ethernet V2</a:t>
            </a:r>
            <a:r>
              <a:rPr lang="zh-CN" altLang="en-US" sz="2000" b="1" dirty="0">
                <a:latin typeface="微软雅黑" pitchFamily="34" charset="-122"/>
                <a:ea typeface="微软雅黑" pitchFamily="34" charset="-122"/>
              </a:rPr>
              <a:t>：世界上第一个局域网产品（以太网）的规约。</a:t>
            </a:r>
          </a:p>
          <a:p>
            <a:pPr marL="342900" indent="-342900" eaLnBrk="0" hangingPunct="0">
              <a:lnSpc>
                <a:spcPts val="3300"/>
              </a:lnSpc>
              <a:buClr>
                <a:srgbClr val="0070C0"/>
              </a:buClr>
              <a:buFont typeface="Wingdings" pitchFamily="2" charset="2"/>
              <a:buChar char="l"/>
            </a:pPr>
            <a:r>
              <a:rPr lang="en-US" altLang="zh-CN" sz="2000" b="1" dirty="0">
                <a:latin typeface="微软雅黑" pitchFamily="34" charset="-122"/>
                <a:ea typeface="微软雅黑" pitchFamily="34" charset="-122"/>
              </a:rPr>
              <a:t>IEEE 802.3</a:t>
            </a:r>
            <a:r>
              <a:rPr lang="zh-CN" altLang="en-US" sz="2000" b="1" dirty="0">
                <a:latin typeface="微软雅黑" pitchFamily="34" charset="-122"/>
                <a:ea typeface="微软雅黑" pitchFamily="34" charset="-122"/>
              </a:rPr>
              <a:t>：第一个 </a:t>
            </a:r>
            <a:r>
              <a:rPr lang="en-US" altLang="zh-CN" sz="2000" b="1" dirty="0">
                <a:latin typeface="微软雅黑" pitchFamily="34" charset="-122"/>
                <a:ea typeface="微软雅黑" pitchFamily="34" charset="-122"/>
              </a:rPr>
              <a:t>IEEE </a:t>
            </a:r>
            <a:r>
              <a:rPr lang="zh-CN" altLang="en-US" sz="2000" b="1" dirty="0">
                <a:latin typeface="微软雅黑" pitchFamily="34" charset="-122"/>
                <a:ea typeface="微软雅黑" pitchFamily="34" charset="-122"/>
              </a:rPr>
              <a:t>的以太网标准。</a:t>
            </a:r>
          </a:p>
        </p:txBody>
      </p:sp>
      <p:sp>
        <p:nvSpPr>
          <p:cNvPr id="8" name="AutoShape 5"/>
          <p:cNvSpPr>
            <a:spLocks noChangeArrowheads="1"/>
          </p:cNvSpPr>
          <p:nvPr/>
        </p:nvSpPr>
        <p:spPr bwMode="auto">
          <a:xfrm>
            <a:off x="502921" y="625834"/>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3217183" y="602744"/>
            <a:ext cx="269977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1.  </a:t>
            </a:r>
            <a:r>
              <a:rPr lang="zh-CN" altLang="en-US" sz="2000" b="1" dirty="0">
                <a:solidFill>
                  <a:schemeClr val="bg1"/>
                </a:solidFill>
                <a:latin typeface="微软雅黑" pitchFamily="34" charset="-122"/>
                <a:ea typeface="微软雅黑" pitchFamily="34" charset="-122"/>
              </a:rPr>
              <a:t>以太网的两个标准 </a:t>
            </a:r>
          </a:p>
        </p:txBody>
      </p:sp>
      <p:sp>
        <p:nvSpPr>
          <p:cNvPr id="2" name="矩形 1"/>
          <p:cNvSpPr/>
          <p:nvPr/>
        </p:nvSpPr>
        <p:spPr>
          <a:xfrm>
            <a:off x="886381" y="2097198"/>
            <a:ext cx="7361382" cy="1323439"/>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marL="342900" indent="-342900">
              <a:lnSpc>
                <a:spcPts val="3200"/>
              </a:lnSpc>
              <a:buSzPct val="85000"/>
              <a:buFont typeface="Wingdings" panose="05000000000000000000" pitchFamily="2" charset="2"/>
              <a:buChar char="u"/>
            </a:pPr>
            <a:r>
              <a:rPr lang="zh-CN" altLang="en-US" sz="2000" b="1" dirty="0">
                <a:latin typeface="微软雅黑" panose="020B0503020204020204" pitchFamily="34" charset="-122"/>
                <a:ea typeface="微软雅黑" panose="020B0503020204020204" pitchFamily="34" charset="-122"/>
              </a:rPr>
              <a:t>这两种标准的硬件实现可以在同一个局域网上</a:t>
            </a:r>
            <a:r>
              <a:rPr lang="zh-CN" altLang="en-US" sz="2000" b="1" dirty="0">
                <a:solidFill>
                  <a:srgbClr val="0000FF"/>
                </a:solidFill>
                <a:latin typeface="微软雅黑" panose="020B0503020204020204" pitchFamily="34" charset="-122"/>
                <a:ea typeface="微软雅黑" panose="020B0503020204020204" pitchFamily="34" charset="-122"/>
              </a:rPr>
              <a:t>互操作。</a:t>
            </a:r>
            <a:endParaRPr lang="en-US" altLang="zh-CN" sz="2000" b="1" dirty="0">
              <a:solidFill>
                <a:srgbClr val="0000FF"/>
              </a:solidFill>
              <a:latin typeface="微软雅黑" panose="020B0503020204020204" pitchFamily="34" charset="-122"/>
              <a:ea typeface="微软雅黑" panose="020B0503020204020204" pitchFamily="34" charset="-122"/>
            </a:endParaRPr>
          </a:p>
          <a:p>
            <a:pPr marL="342900" indent="-342900">
              <a:lnSpc>
                <a:spcPts val="3200"/>
              </a:lnSpc>
              <a:buSzPct val="85000"/>
              <a:buFont typeface="Wingdings" panose="05000000000000000000" pitchFamily="2" charset="2"/>
              <a:buChar char="u"/>
            </a:pPr>
            <a:r>
              <a:rPr lang="zh-CN" altLang="en-US" sz="2000" b="1" dirty="0">
                <a:latin typeface="微软雅黑" panose="020B0503020204020204" pitchFamily="34" charset="-122"/>
                <a:ea typeface="微软雅黑" panose="020B0503020204020204" pitchFamily="34" charset="-122"/>
              </a:rPr>
              <a:t>这两个标准标准只有很小的差别，因此很多人也常把 </a:t>
            </a:r>
            <a:r>
              <a:rPr lang="en-US" altLang="zh-CN" sz="2000" b="1" dirty="0">
                <a:latin typeface="微软雅黑" panose="020B0503020204020204" pitchFamily="34" charset="-122"/>
                <a:ea typeface="微软雅黑" panose="020B0503020204020204" pitchFamily="34" charset="-122"/>
              </a:rPr>
              <a:t>802.3</a:t>
            </a:r>
            <a:r>
              <a:rPr lang="zh-CN" altLang="en-US" sz="2000" b="1" dirty="0">
                <a:latin typeface="微软雅黑" panose="020B0503020204020204" pitchFamily="34" charset="-122"/>
                <a:ea typeface="微软雅黑" panose="020B0503020204020204" pitchFamily="34" charset="-122"/>
              </a:rPr>
              <a:t>局域网简称为“以太网”。</a:t>
            </a:r>
          </a:p>
        </p:txBody>
      </p:sp>
      <p:sp>
        <p:nvSpPr>
          <p:cNvPr id="3" name="灯片编号占位符 2">
            <a:extLst>
              <a:ext uri="{FF2B5EF4-FFF2-40B4-BE49-F238E27FC236}">
                <a16:creationId xmlns:a16="http://schemas.microsoft.com/office/drawing/2014/main" id="{D96EBFA2-0156-40F9-B5FF-616E78C64D49}"/>
              </a:ext>
            </a:extLst>
          </p:cNvPr>
          <p:cNvSpPr>
            <a:spLocks noGrp="1"/>
          </p:cNvSpPr>
          <p:nvPr>
            <p:ph type="sldNum" sz="quarter" idx="12"/>
          </p:nvPr>
        </p:nvSpPr>
        <p:spPr/>
        <p:txBody>
          <a:bodyPr/>
          <a:lstStyle/>
          <a:p>
            <a:fld id="{C485880C-E2C3-4DAB-AE74-D9BE691626AC}" type="slidenum">
              <a:rPr lang="zh-CN" altLang="en-US" smtClean="0"/>
              <a:pPr/>
              <a:t>47</a:t>
            </a:fld>
            <a:endParaRPr lang="zh-CN" altLang="en-US"/>
          </a:p>
        </p:txBody>
      </p:sp>
    </p:spTree>
    <p:extLst>
      <p:ext uri="{BB962C8B-B14F-4D97-AF65-F5344CB8AC3E}">
        <p14:creationId xmlns:p14="http://schemas.microsoft.com/office/powerpoint/2010/main" val="1752113887"/>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AutoShape 5"/>
          <p:cNvSpPr>
            <a:spLocks noChangeArrowheads="1"/>
          </p:cNvSpPr>
          <p:nvPr/>
        </p:nvSpPr>
        <p:spPr bwMode="auto">
          <a:xfrm>
            <a:off x="502921" y="623157"/>
            <a:ext cx="8129015" cy="315464"/>
          </a:xfrm>
          <a:prstGeom prst="roundRect">
            <a:avLst>
              <a:gd name="adj" fmla="val 16667"/>
            </a:avLst>
          </a:prstGeom>
          <a:solidFill>
            <a:srgbClr val="99FFCC"/>
          </a:solidFill>
          <a:ln>
            <a:noFill/>
          </a:ln>
          <a:effectLst/>
          <a:extLst/>
        </p:spPr>
        <p:txBody>
          <a:bodyPr wrap="none" anchor="ctr"/>
          <a:lstStyle/>
          <a:p>
            <a:endParaRPr lang="zh-CN" altLang="en-US"/>
          </a:p>
        </p:txBody>
      </p:sp>
      <p:sp>
        <p:nvSpPr>
          <p:cNvPr id="16" name="Rectangle 6"/>
          <p:cNvSpPr>
            <a:spLocks noChangeArrowheads="1"/>
          </p:cNvSpPr>
          <p:nvPr/>
        </p:nvSpPr>
        <p:spPr bwMode="auto">
          <a:xfrm>
            <a:off x="2651324" y="584180"/>
            <a:ext cx="383149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latin typeface="微软雅黑" pitchFamily="34" charset="-122"/>
                <a:ea typeface="微软雅黑" pitchFamily="34" charset="-122"/>
              </a:rPr>
              <a:t>局域网数据链路层分为 </a:t>
            </a:r>
            <a:r>
              <a:rPr lang="en-US" altLang="zh-CN" sz="2000" b="1" dirty="0">
                <a:latin typeface="微软雅黑" pitchFamily="34" charset="-122"/>
                <a:ea typeface="微软雅黑" pitchFamily="34" charset="-122"/>
              </a:rPr>
              <a:t>2 </a:t>
            </a:r>
            <a:r>
              <a:rPr lang="zh-CN" altLang="en-US" sz="2000" b="1" dirty="0">
                <a:latin typeface="微软雅黑" pitchFamily="34" charset="-122"/>
                <a:ea typeface="微软雅黑" pitchFamily="34" charset="-122"/>
              </a:rPr>
              <a:t>个子层</a:t>
            </a:r>
          </a:p>
        </p:txBody>
      </p:sp>
      <p:sp>
        <p:nvSpPr>
          <p:cNvPr id="17" name="圆角矩形 16"/>
          <p:cNvSpPr/>
          <p:nvPr/>
        </p:nvSpPr>
        <p:spPr>
          <a:xfrm>
            <a:off x="502920" y="1038074"/>
            <a:ext cx="8129015" cy="2384921"/>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itchFamily="34" charset="-122"/>
              <a:ea typeface="微软雅黑" pitchFamily="34" charset="-122"/>
            </a:endParaRPr>
          </a:p>
        </p:txBody>
      </p:sp>
      <p:sp>
        <p:nvSpPr>
          <p:cNvPr id="18" name="Freeform 25"/>
          <p:cNvSpPr>
            <a:spLocks/>
          </p:cNvSpPr>
          <p:nvPr/>
        </p:nvSpPr>
        <p:spPr bwMode="auto">
          <a:xfrm>
            <a:off x="6058351" y="1233505"/>
            <a:ext cx="1076638" cy="1696904"/>
          </a:xfrm>
          <a:custGeom>
            <a:avLst/>
            <a:gdLst>
              <a:gd name="T0" fmla="*/ 0 w 913"/>
              <a:gd name="T1" fmla="*/ 0 h 1231"/>
              <a:gd name="T2" fmla="*/ 0 w 913"/>
              <a:gd name="T3" fmla="*/ 1230 h 1231"/>
              <a:gd name="T4" fmla="*/ 912 w 913"/>
              <a:gd name="T5" fmla="*/ 1230 h 1231"/>
              <a:gd name="T6" fmla="*/ 912 w 913"/>
              <a:gd name="T7" fmla="*/ 0 h 1231"/>
            </a:gdLst>
            <a:ahLst/>
            <a:cxnLst>
              <a:cxn ang="0">
                <a:pos x="T0" y="T1"/>
              </a:cxn>
              <a:cxn ang="0">
                <a:pos x="T2" y="T3"/>
              </a:cxn>
              <a:cxn ang="0">
                <a:pos x="T4" y="T5"/>
              </a:cxn>
              <a:cxn ang="0">
                <a:pos x="T6" y="T7"/>
              </a:cxn>
            </a:cxnLst>
            <a:rect l="0" t="0" r="r" b="b"/>
            <a:pathLst>
              <a:path w="913" h="1231">
                <a:moveTo>
                  <a:pt x="0" y="0"/>
                </a:moveTo>
                <a:lnTo>
                  <a:pt x="0" y="1230"/>
                </a:lnTo>
                <a:lnTo>
                  <a:pt x="912" y="1230"/>
                </a:lnTo>
                <a:lnTo>
                  <a:pt x="912" y="0"/>
                </a:lnTo>
              </a:path>
            </a:pathLst>
          </a:custGeom>
          <a:solidFill>
            <a:srgbClr val="FFFF00"/>
          </a:solidFill>
          <a:ln w="12700" cap="rnd" cmpd="sng">
            <a:solidFill>
              <a:schemeClr val="tx1"/>
            </a:solidFill>
            <a:prstDash val="solid"/>
            <a:round/>
            <a:headEnd type="none" w="med" len="med"/>
            <a:tailEnd type="none" w="med" len="med"/>
          </a:ln>
          <a:effectLst/>
        </p:spPr>
        <p:txBody>
          <a:bodyPr/>
          <a:lstStyle/>
          <a:p>
            <a:endParaRPr lang="zh-CN" altLang="en-US" sz="1600" b="1">
              <a:solidFill>
                <a:srgbClr val="000099"/>
              </a:solidFill>
              <a:latin typeface="微软雅黑" pitchFamily="34" charset="-122"/>
              <a:ea typeface="微软雅黑" pitchFamily="34" charset="-122"/>
            </a:endParaRPr>
          </a:p>
        </p:txBody>
      </p:sp>
      <p:sp>
        <p:nvSpPr>
          <p:cNvPr id="19" name="Freeform 18"/>
          <p:cNvSpPr>
            <a:spLocks/>
          </p:cNvSpPr>
          <p:nvPr/>
        </p:nvSpPr>
        <p:spPr bwMode="auto">
          <a:xfrm>
            <a:off x="2568686" y="1233505"/>
            <a:ext cx="1076638" cy="1696904"/>
          </a:xfrm>
          <a:custGeom>
            <a:avLst/>
            <a:gdLst>
              <a:gd name="T0" fmla="*/ 0 w 913"/>
              <a:gd name="T1" fmla="*/ 0 h 1231"/>
              <a:gd name="T2" fmla="*/ 0 w 913"/>
              <a:gd name="T3" fmla="*/ 1230 h 1231"/>
              <a:gd name="T4" fmla="*/ 912 w 913"/>
              <a:gd name="T5" fmla="*/ 1230 h 1231"/>
              <a:gd name="T6" fmla="*/ 912 w 913"/>
              <a:gd name="T7" fmla="*/ 0 h 1231"/>
            </a:gdLst>
            <a:ahLst/>
            <a:cxnLst>
              <a:cxn ang="0">
                <a:pos x="T0" y="T1"/>
              </a:cxn>
              <a:cxn ang="0">
                <a:pos x="T2" y="T3"/>
              </a:cxn>
              <a:cxn ang="0">
                <a:pos x="T4" y="T5"/>
              </a:cxn>
              <a:cxn ang="0">
                <a:pos x="T6" y="T7"/>
              </a:cxn>
            </a:cxnLst>
            <a:rect l="0" t="0" r="r" b="b"/>
            <a:pathLst>
              <a:path w="913" h="1231">
                <a:moveTo>
                  <a:pt x="0" y="0"/>
                </a:moveTo>
                <a:lnTo>
                  <a:pt x="0" y="1230"/>
                </a:lnTo>
                <a:lnTo>
                  <a:pt x="912" y="1230"/>
                </a:lnTo>
                <a:lnTo>
                  <a:pt x="912" y="0"/>
                </a:lnTo>
              </a:path>
            </a:pathLst>
          </a:custGeom>
          <a:solidFill>
            <a:srgbClr val="FFFF00"/>
          </a:solidFill>
          <a:ln w="12700" cap="rnd" cmpd="sng">
            <a:solidFill>
              <a:schemeClr val="tx1"/>
            </a:solidFill>
            <a:prstDash val="solid"/>
            <a:round/>
            <a:headEnd type="none" w="med" len="med"/>
            <a:tailEnd type="none" w="med" len="med"/>
          </a:ln>
          <a:effectLst/>
        </p:spPr>
        <p:txBody>
          <a:bodyPr/>
          <a:lstStyle/>
          <a:p>
            <a:endParaRPr lang="zh-CN" altLang="en-US" sz="1600" b="1">
              <a:solidFill>
                <a:srgbClr val="000099"/>
              </a:solidFill>
              <a:latin typeface="微软雅黑" pitchFamily="34" charset="-122"/>
              <a:ea typeface="微软雅黑" pitchFamily="34" charset="-122"/>
            </a:endParaRPr>
          </a:p>
        </p:txBody>
      </p:sp>
      <p:sp>
        <p:nvSpPr>
          <p:cNvPr id="20" name="Rectangle 47"/>
          <p:cNvSpPr>
            <a:spLocks noChangeArrowheads="1"/>
          </p:cNvSpPr>
          <p:nvPr/>
        </p:nvSpPr>
        <p:spPr bwMode="auto">
          <a:xfrm>
            <a:off x="6062115" y="1728099"/>
            <a:ext cx="1062835" cy="802699"/>
          </a:xfrm>
          <a:prstGeom prst="rect">
            <a:avLst/>
          </a:prstGeom>
          <a:solidFill>
            <a:srgbClr val="00FFFF"/>
          </a:solidFill>
          <a:ln>
            <a:noFill/>
          </a:ln>
          <a:effec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21" name="Rectangle 46"/>
          <p:cNvSpPr>
            <a:spLocks noChangeArrowheads="1"/>
          </p:cNvSpPr>
          <p:nvPr/>
        </p:nvSpPr>
        <p:spPr bwMode="auto">
          <a:xfrm>
            <a:off x="2574960" y="1740840"/>
            <a:ext cx="1062835" cy="789958"/>
          </a:xfrm>
          <a:prstGeom prst="rect">
            <a:avLst/>
          </a:prstGeom>
          <a:solidFill>
            <a:srgbClr val="00FFFF"/>
          </a:solidFill>
          <a:ln>
            <a:noFill/>
          </a:ln>
          <a:effec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34" name="Line 15"/>
          <p:cNvSpPr>
            <a:spLocks noChangeShapeType="1"/>
          </p:cNvSpPr>
          <p:nvPr/>
        </p:nvSpPr>
        <p:spPr bwMode="auto">
          <a:xfrm flipV="1">
            <a:off x="3649090" y="2704542"/>
            <a:ext cx="698936" cy="8108"/>
          </a:xfrm>
          <a:prstGeom prst="line">
            <a:avLst/>
          </a:prstGeom>
          <a:noFill/>
          <a:ln w="28575">
            <a:solidFill>
              <a:srgbClr val="0000FF"/>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35" name="Line 16"/>
          <p:cNvSpPr>
            <a:spLocks noChangeShapeType="1"/>
          </p:cNvSpPr>
          <p:nvPr/>
        </p:nvSpPr>
        <p:spPr bwMode="auto">
          <a:xfrm flipH="1">
            <a:off x="5518777" y="2704542"/>
            <a:ext cx="543338" cy="2317"/>
          </a:xfrm>
          <a:prstGeom prst="line">
            <a:avLst/>
          </a:prstGeom>
          <a:noFill/>
          <a:ln w="28575">
            <a:solidFill>
              <a:srgbClr val="0000FF"/>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grpSp>
        <p:nvGrpSpPr>
          <p:cNvPr id="5" name="组合 4"/>
          <p:cNvGrpSpPr/>
          <p:nvPr/>
        </p:nvGrpSpPr>
        <p:grpSpPr>
          <a:xfrm>
            <a:off x="4097061" y="1728098"/>
            <a:ext cx="1479437" cy="1209261"/>
            <a:chOff x="4097061" y="2396812"/>
            <a:chExt cx="1479437" cy="1209261"/>
          </a:xfrm>
        </p:grpSpPr>
        <p:grpSp>
          <p:nvGrpSpPr>
            <p:cNvPr id="22" name="Group 2"/>
            <p:cNvGrpSpPr>
              <a:grpSpLocks/>
            </p:cNvGrpSpPr>
            <p:nvPr/>
          </p:nvGrpSpPr>
          <p:grpSpPr bwMode="auto">
            <a:xfrm>
              <a:off x="4097061" y="2396812"/>
              <a:ext cx="1479437" cy="1209261"/>
              <a:chOff x="109" y="1226"/>
              <a:chExt cx="2516" cy="1675"/>
            </a:xfrm>
            <a:solidFill>
              <a:srgbClr val="FFFF00"/>
            </a:solidFill>
          </p:grpSpPr>
          <p:grpSp>
            <p:nvGrpSpPr>
              <p:cNvPr id="23" name="Group 3"/>
              <p:cNvGrpSpPr>
                <a:grpSpLocks/>
              </p:cNvGrpSpPr>
              <p:nvPr/>
            </p:nvGrpSpPr>
            <p:grpSpPr bwMode="auto">
              <a:xfrm>
                <a:off x="109" y="1226"/>
                <a:ext cx="2516" cy="1675"/>
                <a:chOff x="109" y="1226"/>
                <a:chExt cx="2516" cy="1675"/>
              </a:xfrm>
              <a:grpFill/>
            </p:grpSpPr>
            <p:grpSp>
              <p:nvGrpSpPr>
                <p:cNvPr id="25" name="Group 4"/>
                <p:cNvGrpSpPr>
                  <a:grpSpLocks/>
                </p:cNvGrpSpPr>
                <p:nvPr/>
              </p:nvGrpSpPr>
              <p:grpSpPr bwMode="auto">
                <a:xfrm>
                  <a:off x="109" y="1226"/>
                  <a:ext cx="2516" cy="1675"/>
                  <a:chOff x="109" y="1226"/>
                  <a:chExt cx="2516" cy="1675"/>
                </a:xfrm>
                <a:grpFill/>
              </p:grpSpPr>
              <p:sp>
                <p:nvSpPr>
                  <p:cNvPr id="27" name="Oval 5"/>
                  <p:cNvSpPr>
                    <a:spLocks noChangeArrowheads="1"/>
                  </p:cNvSpPr>
                  <p:nvPr/>
                </p:nvSpPr>
                <p:spPr bwMode="auto">
                  <a:xfrm>
                    <a:off x="1749" y="1896"/>
                    <a:ext cx="876" cy="829"/>
                  </a:xfrm>
                  <a:prstGeom prst="ellipse">
                    <a:avLst/>
                  </a:prstGeom>
                  <a:solidFill>
                    <a:srgbClr val="00B0F0"/>
                  </a:solidFill>
                  <a:ln w="9525">
                    <a:solidFill>
                      <a:srgbClr val="000000"/>
                    </a:solidFill>
                    <a:prstDash val="dash"/>
                    <a:round/>
                    <a:headEnd/>
                    <a:tailEnd/>
                  </a:ln>
                </p:spPr>
                <p:txBody>
                  <a:bodyPr/>
                  <a:lstStyle/>
                  <a:p>
                    <a:endParaRPr lang="zh-CN" altLang="en-US" sz="1600" b="1">
                      <a:solidFill>
                        <a:srgbClr val="000099"/>
                      </a:solidFill>
                      <a:latin typeface="微软雅黑" pitchFamily="34" charset="-122"/>
                      <a:ea typeface="微软雅黑" pitchFamily="34" charset="-122"/>
                    </a:endParaRPr>
                  </a:p>
                </p:txBody>
              </p:sp>
              <p:sp>
                <p:nvSpPr>
                  <p:cNvPr id="28" name="Oval 6"/>
                  <p:cNvSpPr>
                    <a:spLocks noChangeArrowheads="1"/>
                  </p:cNvSpPr>
                  <p:nvPr/>
                </p:nvSpPr>
                <p:spPr bwMode="auto">
                  <a:xfrm>
                    <a:off x="109" y="1632"/>
                    <a:ext cx="859" cy="831"/>
                  </a:xfrm>
                  <a:prstGeom prst="ellipse">
                    <a:avLst/>
                  </a:prstGeom>
                  <a:solidFill>
                    <a:srgbClr val="00B0F0"/>
                  </a:solidFill>
                  <a:ln w="9525">
                    <a:solidFill>
                      <a:srgbClr val="000000"/>
                    </a:solidFill>
                    <a:prstDash val="dash"/>
                    <a:round/>
                    <a:headEnd/>
                    <a:tailEnd/>
                  </a:ln>
                </p:spPr>
                <p:txBody>
                  <a:bodyPr/>
                  <a:lstStyle/>
                  <a:p>
                    <a:endParaRPr lang="zh-CN" altLang="en-US" sz="1600" b="1">
                      <a:solidFill>
                        <a:srgbClr val="000099"/>
                      </a:solidFill>
                      <a:latin typeface="微软雅黑" pitchFamily="34" charset="-122"/>
                      <a:ea typeface="微软雅黑" pitchFamily="34" charset="-122"/>
                    </a:endParaRPr>
                  </a:p>
                </p:txBody>
              </p:sp>
              <p:sp>
                <p:nvSpPr>
                  <p:cNvPr id="29" name="Oval 7"/>
                  <p:cNvSpPr>
                    <a:spLocks noChangeArrowheads="1"/>
                  </p:cNvSpPr>
                  <p:nvPr/>
                </p:nvSpPr>
                <p:spPr bwMode="auto">
                  <a:xfrm>
                    <a:off x="1612" y="1341"/>
                    <a:ext cx="874" cy="802"/>
                  </a:xfrm>
                  <a:prstGeom prst="ellipse">
                    <a:avLst/>
                  </a:prstGeom>
                  <a:solidFill>
                    <a:srgbClr val="00B0F0"/>
                  </a:solidFill>
                  <a:ln w="9525">
                    <a:solidFill>
                      <a:srgbClr val="000000"/>
                    </a:solidFill>
                    <a:prstDash val="dash"/>
                    <a:round/>
                    <a:headEnd/>
                    <a:tailEnd/>
                  </a:ln>
                </p:spPr>
                <p:txBody>
                  <a:bodyPr/>
                  <a:lstStyle/>
                  <a:p>
                    <a:endParaRPr lang="zh-CN" altLang="en-US" sz="1600" b="1">
                      <a:solidFill>
                        <a:srgbClr val="000099"/>
                      </a:solidFill>
                      <a:latin typeface="微软雅黑" pitchFamily="34" charset="-122"/>
                      <a:ea typeface="微软雅黑" pitchFamily="34" charset="-122"/>
                    </a:endParaRPr>
                  </a:p>
                </p:txBody>
              </p:sp>
              <p:sp>
                <p:nvSpPr>
                  <p:cNvPr id="30" name="Oval 8"/>
                  <p:cNvSpPr>
                    <a:spLocks noChangeArrowheads="1"/>
                  </p:cNvSpPr>
                  <p:nvPr/>
                </p:nvSpPr>
                <p:spPr bwMode="auto">
                  <a:xfrm>
                    <a:off x="1152" y="2055"/>
                    <a:ext cx="875" cy="846"/>
                  </a:xfrm>
                  <a:prstGeom prst="ellipse">
                    <a:avLst/>
                  </a:prstGeom>
                  <a:solidFill>
                    <a:srgbClr val="00B0F0"/>
                  </a:solidFill>
                  <a:ln w="9525">
                    <a:solidFill>
                      <a:srgbClr val="000000"/>
                    </a:solidFill>
                    <a:prstDash val="dash"/>
                    <a:round/>
                    <a:headEnd/>
                    <a:tailEnd/>
                  </a:ln>
                </p:spPr>
                <p:txBody>
                  <a:bodyPr/>
                  <a:lstStyle/>
                  <a:p>
                    <a:endParaRPr lang="zh-CN" altLang="en-US" sz="1600" b="1">
                      <a:solidFill>
                        <a:srgbClr val="000099"/>
                      </a:solidFill>
                      <a:latin typeface="微软雅黑" pitchFamily="34" charset="-122"/>
                      <a:ea typeface="微软雅黑" pitchFamily="34" charset="-122"/>
                    </a:endParaRPr>
                  </a:p>
                </p:txBody>
              </p:sp>
              <p:sp>
                <p:nvSpPr>
                  <p:cNvPr id="31" name="Oval 9"/>
                  <p:cNvSpPr>
                    <a:spLocks noChangeArrowheads="1"/>
                  </p:cNvSpPr>
                  <p:nvPr/>
                </p:nvSpPr>
                <p:spPr bwMode="auto">
                  <a:xfrm>
                    <a:off x="400" y="1982"/>
                    <a:ext cx="874" cy="802"/>
                  </a:xfrm>
                  <a:prstGeom prst="ellipse">
                    <a:avLst/>
                  </a:prstGeom>
                  <a:solidFill>
                    <a:srgbClr val="00B0F0"/>
                  </a:solidFill>
                  <a:ln w="9525">
                    <a:solidFill>
                      <a:srgbClr val="000000"/>
                    </a:solidFill>
                    <a:prstDash val="dash"/>
                    <a:round/>
                    <a:headEnd/>
                    <a:tailEnd/>
                  </a:ln>
                </p:spPr>
                <p:txBody>
                  <a:bodyPr/>
                  <a:lstStyle/>
                  <a:p>
                    <a:endParaRPr lang="zh-CN" altLang="en-US" sz="1600" b="1">
                      <a:solidFill>
                        <a:srgbClr val="000099"/>
                      </a:solidFill>
                      <a:latin typeface="微软雅黑" pitchFamily="34" charset="-122"/>
                      <a:ea typeface="微软雅黑" pitchFamily="34" charset="-122"/>
                    </a:endParaRPr>
                  </a:p>
                </p:txBody>
              </p:sp>
              <p:sp>
                <p:nvSpPr>
                  <p:cNvPr id="32" name="Oval 10"/>
                  <p:cNvSpPr>
                    <a:spLocks noChangeArrowheads="1"/>
                  </p:cNvSpPr>
                  <p:nvPr/>
                </p:nvSpPr>
                <p:spPr bwMode="auto">
                  <a:xfrm>
                    <a:off x="1075" y="1226"/>
                    <a:ext cx="859" cy="829"/>
                  </a:xfrm>
                  <a:prstGeom prst="ellipse">
                    <a:avLst/>
                  </a:prstGeom>
                  <a:solidFill>
                    <a:srgbClr val="00B0F0"/>
                  </a:solidFill>
                  <a:ln w="9525">
                    <a:solidFill>
                      <a:srgbClr val="000000"/>
                    </a:solidFill>
                    <a:prstDash val="dash"/>
                    <a:round/>
                    <a:headEnd/>
                    <a:tailEnd/>
                  </a:ln>
                </p:spPr>
                <p:txBody>
                  <a:bodyPr/>
                  <a:lstStyle/>
                  <a:p>
                    <a:endParaRPr lang="zh-CN" altLang="en-US" sz="1600" b="1">
                      <a:solidFill>
                        <a:srgbClr val="000099"/>
                      </a:solidFill>
                      <a:latin typeface="微软雅黑" pitchFamily="34" charset="-122"/>
                      <a:ea typeface="微软雅黑" pitchFamily="34" charset="-122"/>
                    </a:endParaRPr>
                  </a:p>
                </p:txBody>
              </p:sp>
              <p:sp>
                <p:nvSpPr>
                  <p:cNvPr id="33" name="Oval 11"/>
                  <p:cNvSpPr>
                    <a:spLocks noChangeArrowheads="1"/>
                  </p:cNvSpPr>
                  <p:nvPr/>
                </p:nvSpPr>
                <p:spPr bwMode="auto">
                  <a:xfrm>
                    <a:off x="523" y="1226"/>
                    <a:ext cx="859" cy="799"/>
                  </a:xfrm>
                  <a:prstGeom prst="ellipse">
                    <a:avLst/>
                  </a:prstGeom>
                  <a:solidFill>
                    <a:srgbClr val="00B0F0"/>
                  </a:solidFill>
                  <a:ln w="9525">
                    <a:solidFill>
                      <a:srgbClr val="000000"/>
                    </a:solidFill>
                    <a:prstDash val="dash"/>
                    <a:round/>
                    <a:headEnd/>
                    <a:tailEnd/>
                  </a:ln>
                </p:spPr>
                <p:txBody>
                  <a:bodyPr/>
                  <a:lstStyle/>
                  <a:p>
                    <a:endParaRPr lang="zh-CN" altLang="en-US" sz="1600" b="1">
                      <a:solidFill>
                        <a:srgbClr val="000099"/>
                      </a:solidFill>
                      <a:latin typeface="微软雅黑" pitchFamily="34" charset="-122"/>
                      <a:ea typeface="微软雅黑" pitchFamily="34" charset="-122"/>
                    </a:endParaRPr>
                  </a:p>
                </p:txBody>
              </p:sp>
            </p:grpSp>
            <p:sp>
              <p:nvSpPr>
                <p:cNvPr id="26" name="Oval 12"/>
                <p:cNvSpPr>
                  <a:spLocks noChangeArrowheads="1"/>
                </p:cNvSpPr>
                <p:nvPr/>
              </p:nvSpPr>
              <p:spPr bwMode="auto">
                <a:xfrm>
                  <a:off x="339" y="1414"/>
                  <a:ext cx="2085" cy="1152"/>
                </a:xfrm>
                <a:prstGeom prst="ellipse">
                  <a:avLst/>
                </a:prstGeom>
                <a:solidFill>
                  <a:srgbClr val="00B0F0"/>
                </a:solidFill>
                <a:ln>
                  <a:noFill/>
                </a:ln>
                <a:extLst>
                  <a:ext uri="{91240B29-F687-4F45-9708-019B960494DF}">
                    <a14:hiddenLine xmlns:a14="http://schemas.microsoft.com/office/drawing/2010/main" w="9525">
                      <a:solidFill>
                        <a:srgbClr val="000000"/>
                      </a:solidFill>
                      <a:prstDash val="dash"/>
                      <a:round/>
                      <a:headEnd/>
                      <a:tailEnd/>
                    </a14:hiddenLine>
                  </a:ext>
                </a:extLst>
              </p:spPr>
              <p:txBody>
                <a:bodyPr/>
                <a:lstStyle/>
                <a:p>
                  <a:endParaRPr lang="zh-CN" altLang="en-US" sz="1600" b="1">
                    <a:solidFill>
                      <a:srgbClr val="000099"/>
                    </a:solidFill>
                    <a:latin typeface="微软雅黑" pitchFamily="34" charset="-122"/>
                    <a:ea typeface="微软雅黑" pitchFamily="34" charset="-122"/>
                  </a:endParaRPr>
                </a:p>
              </p:txBody>
            </p:sp>
          </p:grpSp>
          <p:sp>
            <p:nvSpPr>
              <p:cNvPr id="24" name="Freeform 13"/>
              <p:cNvSpPr>
                <a:spLocks/>
              </p:cNvSpPr>
              <p:nvPr/>
            </p:nvSpPr>
            <p:spPr bwMode="auto">
              <a:xfrm>
                <a:off x="348" y="2192"/>
                <a:ext cx="126" cy="224"/>
              </a:xfrm>
              <a:custGeom>
                <a:avLst/>
                <a:gdLst>
                  <a:gd name="T0" fmla="*/ 68 w 126"/>
                  <a:gd name="T1" fmla="*/ 0 h 224"/>
                  <a:gd name="T2" fmla="*/ 92 w 126"/>
                  <a:gd name="T3" fmla="*/ 24 h 224"/>
                  <a:gd name="T4" fmla="*/ 116 w 126"/>
                  <a:gd name="T5" fmla="*/ 40 h 224"/>
                  <a:gd name="T6" fmla="*/ 76 w 126"/>
                  <a:gd name="T7" fmla="*/ 216 h 224"/>
                  <a:gd name="T8" fmla="*/ 52 w 126"/>
                  <a:gd name="T9" fmla="*/ 224 h 224"/>
                  <a:gd name="T10" fmla="*/ 36 w 126"/>
                  <a:gd name="T11" fmla="*/ 128 h 224"/>
                  <a:gd name="T12" fmla="*/ 68 w 126"/>
                  <a:gd name="T13" fmla="*/ 0 h 224"/>
                </a:gdLst>
                <a:ahLst/>
                <a:cxnLst>
                  <a:cxn ang="0">
                    <a:pos x="T0" y="T1"/>
                  </a:cxn>
                  <a:cxn ang="0">
                    <a:pos x="T2" y="T3"/>
                  </a:cxn>
                  <a:cxn ang="0">
                    <a:pos x="T4" y="T5"/>
                  </a:cxn>
                  <a:cxn ang="0">
                    <a:pos x="T6" y="T7"/>
                  </a:cxn>
                  <a:cxn ang="0">
                    <a:pos x="T8" y="T9"/>
                  </a:cxn>
                  <a:cxn ang="0">
                    <a:pos x="T10" y="T11"/>
                  </a:cxn>
                  <a:cxn ang="0">
                    <a:pos x="T12" y="T13"/>
                  </a:cxn>
                </a:cxnLst>
                <a:rect l="0" t="0" r="r" b="b"/>
                <a:pathLst>
                  <a:path w="126" h="224">
                    <a:moveTo>
                      <a:pt x="68" y="0"/>
                    </a:moveTo>
                    <a:cubicBezTo>
                      <a:pt x="76" y="8"/>
                      <a:pt x="83" y="17"/>
                      <a:pt x="92" y="24"/>
                    </a:cubicBezTo>
                    <a:cubicBezTo>
                      <a:pt x="99" y="30"/>
                      <a:pt x="114" y="31"/>
                      <a:pt x="116" y="40"/>
                    </a:cubicBezTo>
                    <a:cubicBezTo>
                      <a:pt x="126" y="99"/>
                      <a:pt x="94" y="162"/>
                      <a:pt x="76" y="216"/>
                    </a:cubicBezTo>
                    <a:cubicBezTo>
                      <a:pt x="73" y="224"/>
                      <a:pt x="60" y="221"/>
                      <a:pt x="52" y="224"/>
                    </a:cubicBezTo>
                    <a:cubicBezTo>
                      <a:pt x="0" y="207"/>
                      <a:pt x="22" y="170"/>
                      <a:pt x="36" y="128"/>
                    </a:cubicBezTo>
                    <a:cubicBezTo>
                      <a:pt x="41" y="74"/>
                      <a:pt x="32" y="36"/>
                      <a:pt x="68" y="0"/>
                    </a:cubicBezTo>
                    <a:close/>
                  </a:path>
                </a:pathLst>
              </a:custGeom>
              <a:solidFill>
                <a:srgbClr val="00B0F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grpSp>
        <p:sp>
          <p:nvSpPr>
            <p:cNvPr id="36" name="Rectangle 17"/>
            <p:cNvSpPr>
              <a:spLocks noChangeArrowheads="1"/>
            </p:cNvSpPr>
            <p:nvPr/>
          </p:nvSpPr>
          <p:spPr bwMode="auto">
            <a:xfrm>
              <a:off x="4388157" y="2848547"/>
              <a:ext cx="920125" cy="33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600" b="1" dirty="0">
                  <a:solidFill>
                    <a:schemeClr val="bg1"/>
                  </a:solidFill>
                  <a:latin typeface="微软雅黑" pitchFamily="34" charset="-122"/>
                  <a:ea typeface="微软雅黑" pitchFamily="34" charset="-122"/>
                </a:rPr>
                <a:t>局 域 网</a:t>
              </a:r>
            </a:p>
          </p:txBody>
        </p:sp>
      </p:grpSp>
      <p:sp>
        <p:nvSpPr>
          <p:cNvPr id="37" name="Line 19"/>
          <p:cNvSpPr>
            <a:spLocks noChangeShapeType="1"/>
          </p:cNvSpPr>
          <p:nvPr/>
        </p:nvSpPr>
        <p:spPr bwMode="auto">
          <a:xfrm>
            <a:off x="2573705" y="2531955"/>
            <a:ext cx="106534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38" name="Line 20"/>
          <p:cNvSpPr>
            <a:spLocks noChangeShapeType="1"/>
          </p:cNvSpPr>
          <p:nvPr/>
        </p:nvSpPr>
        <p:spPr bwMode="auto">
          <a:xfrm>
            <a:off x="2573705" y="2134659"/>
            <a:ext cx="106534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39" name="Line 21"/>
          <p:cNvSpPr>
            <a:spLocks noChangeShapeType="1"/>
          </p:cNvSpPr>
          <p:nvPr/>
        </p:nvSpPr>
        <p:spPr bwMode="auto">
          <a:xfrm>
            <a:off x="2573705" y="1733889"/>
            <a:ext cx="106534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40" name="Rectangle 22"/>
          <p:cNvSpPr>
            <a:spLocks noChangeArrowheads="1"/>
          </p:cNvSpPr>
          <p:nvPr/>
        </p:nvSpPr>
        <p:spPr bwMode="auto">
          <a:xfrm>
            <a:off x="2800829" y="1305319"/>
            <a:ext cx="803106" cy="33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600" b="1" dirty="0">
                <a:latin typeface="微软雅黑" pitchFamily="34" charset="-122"/>
                <a:ea typeface="微软雅黑" pitchFamily="34" charset="-122"/>
              </a:rPr>
              <a:t>网络层</a:t>
            </a:r>
          </a:p>
        </p:txBody>
      </p:sp>
      <p:sp>
        <p:nvSpPr>
          <p:cNvPr id="41" name="Rectangle 23"/>
          <p:cNvSpPr>
            <a:spLocks noChangeArrowheads="1"/>
          </p:cNvSpPr>
          <p:nvPr/>
        </p:nvSpPr>
        <p:spPr bwMode="auto">
          <a:xfrm>
            <a:off x="2778242" y="2586395"/>
            <a:ext cx="803106" cy="33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600" b="1">
                <a:latin typeface="微软雅黑" pitchFamily="34" charset="-122"/>
                <a:ea typeface="微软雅黑" pitchFamily="34" charset="-122"/>
              </a:rPr>
              <a:t>物理层</a:t>
            </a:r>
          </a:p>
        </p:txBody>
      </p:sp>
      <p:sp>
        <p:nvSpPr>
          <p:cNvPr id="42" name="Rectangle 24"/>
          <p:cNvSpPr>
            <a:spLocks noChangeArrowheads="1"/>
          </p:cNvSpPr>
          <p:nvPr/>
        </p:nvSpPr>
        <p:spPr bwMode="auto">
          <a:xfrm>
            <a:off x="2761929" y="2963998"/>
            <a:ext cx="705322"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400" b="1" dirty="0">
                <a:solidFill>
                  <a:srgbClr val="000099"/>
                </a:solidFill>
                <a:latin typeface="微软雅黑" pitchFamily="34" charset="-122"/>
                <a:ea typeface="微软雅黑" pitchFamily="34" charset="-122"/>
              </a:rPr>
              <a:t>站点 </a:t>
            </a:r>
            <a:r>
              <a:rPr kumimoji="1" lang="en-US" altLang="zh-CN" sz="1400" b="1" dirty="0">
                <a:solidFill>
                  <a:srgbClr val="000099"/>
                </a:solidFill>
                <a:latin typeface="微软雅黑" pitchFamily="34" charset="-122"/>
                <a:ea typeface="微软雅黑" pitchFamily="34" charset="-122"/>
              </a:rPr>
              <a:t>1</a:t>
            </a:r>
          </a:p>
        </p:txBody>
      </p:sp>
      <p:sp>
        <p:nvSpPr>
          <p:cNvPr id="43" name="Line 26"/>
          <p:cNvSpPr>
            <a:spLocks noChangeShapeType="1"/>
          </p:cNvSpPr>
          <p:nvPr/>
        </p:nvSpPr>
        <p:spPr bwMode="auto">
          <a:xfrm>
            <a:off x="6062115" y="2531955"/>
            <a:ext cx="10666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44" name="Line 27"/>
          <p:cNvSpPr>
            <a:spLocks noChangeShapeType="1"/>
          </p:cNvSpPr>
          <p:nvPr/>
        </p:nvSpPr>
        <p:spPr bwMode="auto">
          <a:xfrm>
            <a:off x="6062115" y="2134659"/>
            <a:ext cx="10666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45" name="Line 28"/>
          <p:cNvSpPr>
            <a:spLocks noChangeShapeType="1"/>
          </p:cNvSpPr>
          <p:nvPr/>
        </p:nvSpPr>
        <p:spPr bwMode="auto">
          <a:xfrm>
            <a:off x="6062115" y="1733889"/>
            <a:ext cx="10666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46" name="Rectangle 29"/>
          <p:cNvSpPr>
            <a:spLocks noChangeArrowheads="1"/>
          </p:cNvSpPr>
          <p:nvPr/>
        </p:nvSpPr>
        <p:spPr bwMode="auto">
          <a:xfrm>
            <a:off x="6256613" y="1318061"/>
            <a:ext cx="803106" cy="33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600" b="1">
                <a:latin typeface="微软雅黑" pitchFamily="34" charset="-122"/>
                <a:ea typeface="微软雅黑" pitchFamily="34" charset="-122"/>
              </a:rPr>
              <a:t>网络层</a:t>
            </a:r>
          </a:p>
        </p:txBody>
      </p:sp>
      <p:sp>
        <p:nvSpPr>
          <p:cNvPr id="47" name="Rectangle 30"/>
          <p:cNvSpPr>
            <a:spLocks noChangeArrowheads="1"/>
          </p:cNvSpPr>
          <p:nvPr/>
        </p:nvSpPr>
        <p:spPr bwMode="auto">
          <a:xfrm>
            <a:off x="6266652" y="2586395"/>
            <a:ext cx="803106" cy="33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600" b="1">
                <a:latin typeface="微软雅黑" pitchFamily="34" charset="-122"/>
                <a:ea typeface="微软雅黑" pitchFamily="34" charset="-122"/>
              </a:rPr>
              <a:t>物理层</a:t>
            </a:r>
          </a:p>
        </p:txBody>
      </p:sp>
      <p:grpSp>
        <p:nvGrpSpPr>
          <p:cNvPr id="48" name="Group 31"/>
          <p:cNvGrpSpPr>
            <a:grpSpLocks/>
          </p:cNvGrpSpPr>
          <p:nvPr/>
        </p:nvGrpSpPr>
        <p:grpSpPr bwMode="auto">
          <a:xfrm>
            <a:off x="1136933" y="1784854"/>
            <a:ext cx="5754621" cy="369497"/>
            <a:chOff x="249" y="2118"/>
            <a:chExt cx="4586" cy="319"/>
          </a:xfrm>
        </p:grpSpPr>
        <p:sp>
          <p:nvSpPr>
            <p:cNvPr id="49" name="Rectangle 32"/>
            <p:cNvSpPr>
              <a:spLocks noChangeArrowheads="1"/>
            </p:cNvSpPr>
            <p:nvPr/>
          </p:nvSpPr>
          <p:spPr bwMode="auto">
            <a:xfrm>
              <a:off x="249" y="2147"/>
              <a:ext cx="1134" cy="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600" b="1" dirty="0">
                  <a:solidFill>
                    <a:srgbClr val="0000FF"/>
                  </a:solidFill>
                  <a:latin typeface="微软雅黑" pitchFamily="34" charset="-122"/>
                  <a:ea typeface="微软雅黑" pitchFamily="34" charset="-122"/>
                </a:rPr>
                <a:t>逻辑链路控制</a:t>
              </a:r>
            </a:p>
          </p:txBody>
        </p:sp>
        <p:sp>
          <p:nvSpPr>
            <p:cNvPr id="50" name="AutoShape 33"/>
            <p:cNvSpPr>
              <a:spLocks noChangeArrowheads="1"/>
            </p:cNvSpPr>
            <p:nvPr/>
          </p:nvSpPr>
          <p:spPr bwMode="auto">
            <a:xfrm>
              <a:off x="2264" y="2135"/>
              <a:ext cx="1896" cy="228"/>
            </a:xfrm>
            <a:prstGeom prst="leftRightArrow">
              <a:avLst>
                <a:gd name="adj1" fmla="val 41667"/>
                <a:gd name="adj2" fmla="val 87431"/>
              </a:avLst>
            </a:prstGeom>
            <a:solidFill>
              <a:srgbClr val="FF00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51" name="Rectangle 34"/>
            <p:cNvSpPr>
              <a:spLocks noChangeArrowheads="1"/>
            </p:cNvSpPr>
            <p:nvPr/>
          </p:nvSpPr>
          <p:spPr bwMode="auto">
            <a:xfrm>
              <a:off x="1623" y="2118"/>
              <a:ext cx="430" cy="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a:latin typeface="微软雅黑" pitchFamily="34" charset="-122"/>
                  <a:ea typeface="微软雅黑" pitchFamily="34" charset="-122"/>
                </a:rPr>
                <a:t>LLC</a:t>
              </a:r>
            </a:p>
          </p:txBody>
        </p:sp>
        <p:sp>
          <p:nvSpPr>
            <p:cNvPr id="52" name="Rectangle 35"/>
            <p:cNvSpPr>
              <a:spLocks noChangeArrowheads="1"/>
            </p:cNvSpPr>
            <p:nvPr/>
          </p:nvSpPr>
          <p:spPr bwMode="auto">
            <a:xfrm>
              <a:off x="4405" y="2118"/>
              <a:ext cx="430" cy="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a:latin typeface="微软雅黑" pitchFamily="34" charset="-122"/>
                  <a:ea typeface="微软雅黑" pitchFamily="34" charset="-122"/>
                </a:rPr>
                <a:t>LLC</a:t>
              </a:r>
            </a:p>
          </p:txBody>
        </p:sp>
      </p:grpSp>
      <p:grpSp>
        <p:nvGrpSpPr>
          <p:cNvPr id="53" name="Group 36"/>
          <p:cNvGrpSpPr>
            <a:grpSpLocks/>
          </p:cNvGrpSpPr>
          <p:nvPr/>
        </p:nvGrpSpPr>
        <p:grpSpPr bwMode="auto">
          <a:xfrm>
            <a:off x="1136933" y="2190260"/>
            <a:ext cx="5875084" cy="352123"/>
            <a:chOff x="249" y="2468"/>
            <a:chExt cx="4682" cy="304"/>
          </a:xfrm>
        </p:grpSpPr>
        <p:sp>
          <p:nvSpPr>
            <p:cNvPr id="54" name="Rectangle 37"/>
            <p:cNvSpPr>
              <a:spLocks noChangeArrowheads="1"/>
            </p:cNvSpPr>
            <p:nvPr/>
          </p:nvSpPr>
          <p:spPr bwMode="auto">
            <a:xfrm>
              <a:off x="249" y="2482"/>
              <a:ext cx="1134" cy="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600" b="1" dirty="0">
                  <a:solidFill>
                    <a:srgbClr val="0000FF"/>
                  </a:solidFill>
                  <a:latin typeface="微软雅黑" pitchFamily="34" charset="-122"/>
                  <a:ea typeface="微软雅黑" pitchFamily="34" charset="-122"/>
                </a:rPr>
                <a:t>媒体接入控制</a:t>
              </a:r>
            </a:p>
          </p:txBody>
        </p:sp>
        <p:sp>
          <p:nvSpPr>
            <p:cNvPr id="55" name="Line 38"/>
            <p:cNvSpPr>
              <a:spLocks noChangeShapeType="1"/>
            </p:cNvSpPr>
            <p:nvPr/>
          </p:nvSpPr>
          <p:spPr bwMode="auto">
            <a:xfrm flipV="1">
              <a:off x="2251" y="2581"/>
              <a:ext cx="383" cy="11"/>
            </a:xfrm>
            <a:prstGeom prst="line">
              <a:avLst/>
            </a:prstGeom>
            <a:noFill/>
            <a:ln w="28575">
              <a:solidFill>
                <a:srgbClr val="0000FF"/>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56" name="Line 39"/>
            <p:cNvSpPr>
              <a:spLocks noChangeShapeType="1"/>
            </p:cNvSpPr>
            <p:nvPr/>
          </p:nvSpPr>
          <p:spPr bwMode="auto">
            <a:xfrm flipH="1">
              <a:off x="3739" y="2585"/>
              <a:ext cx="435" cy="0"/>
            </a:xfrm>
            <a:prstGeom prst="line">
              <a:avLst/>
            </a:prstGeom>
            <a:noFill/>
            <a:ln w="28575">
              <a:solidFill>
                <a:srgbClr val="0000FF"/>
              </a:solidFill>
              <a:round/>
              <a:headEnd type="triangle" w="med" len="lg"/>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57" name="Rectangle 40"/>
            <p:cNvSpPr>
              <a:spLocks noChangeArrowheads="1"/>
            </p:cNvSpPr>
            <p:nvPr/>
          </p:nvSpPr>
          <p:spPr bwMode="auto">
            <a:xfrm>
              <a:off x="1607" y="2468"/>
              <a:ext cx="544" cy="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a:latin typeface="微软雅黑" pitchFamily="34" charset="-122"/>
                  <a:ea typeface="微软雅黑" pitchFamily="34" charset="-122"/>
                </a:rPr>
                <a:t>MAC</a:t>
              </a:r>
            </a:p>
          </p:txBody>
        </p:sp>
        <p:sp>
          <p:nvSpPr>
            <p:cNvPr id="58" name="Rectangle 41"/>
            <p:cNvSpPr>
              <a:spLocks noChangeArrowheads="1"/>
            </p:cNvSpPr>
            <p:nvPr/>
          </p:nvSpPr>
          <p:spPr bwMode="auto">
            <a:xfrm>
              <a:off x="4387" y="2468"/>
              <a:ext cx="544" cy="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a:latin typeface="微软雅黑" pitchFamily="34" charset="-122"/>
                  <a:ea typeface="微软雅黑" pitchFamily="34" charset="-122"/>
                </a:rPr>
                <a:t>MAC</a:t>
              </a:r>
            </a:p>
          </p:txBody>
        </p:sp>
      </p:grpSp>
      <p:sp>
        <p:nvSpPr>
          <p:cNvPr id="59" name="AutoShape 42"/>
          <p:cNvSpPr>
            <a:spLocks/>
          </p:cNvSpPr>
          <p:nvPr/>
        </p:nvSpPr>
        <p:spPr bwMode="auto">
          <a:xfrm>
            <a:off x="7136244" y="1740840"/>
            <a:ext cx="94112" cy="767950"/>
          </a:xfrm>
          <a:prstGeom prst="rightBrace">
            <a:avLst>
              <a:gd name="adj1" fmla="val 73666"/>
              <a:gd name="adj2" fmla="val 50000"/>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60" name="Rectangle 43"/>
          <p:cNvSpPr>
            <a:spLocks noChangeArrowheads="1"/>
          </p:cNvSpPr>
          <p:nvPr/>
        </p:nvSpPr>
        <p:spPr bwMode="auto">
          <a:xfrm>
            <a:off x="7136236" y="1901842"/>
            <a:ext cx="803106" cy="5822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ctr" defTabSz="762000" eaLnBrk="0" hangingPunct="0"/>
            <a:r>
              <a:rPr kumimoji="1" lang="zh-CN" altLang="en-US" sz="1600" b="1">
                <a:solidFill>
                  <a:srgbClr val="0000FF"/>
                </a:solidFill>
                <a:latin typeface="微软雅黑" pitchFamily="34" charset="-122"/>
                <a:ea typeface="微软雅黑" pitchFamily="34" charset="-122"/>
              </a:rPr>
              <a:t>数据</a:t>
            </a:r>
          </a:p>
          <a:p>
            <a:pPr algn="ctr" defTabSz="762000" eaLnBrk="0" hangingPunct="0"/>
            <a:r>
              <a:rPr kumimoji="1" lang="zh-CN" altLang="en-US" sz="1600" b="1">
                <a:solidFill>
                  <a:srgbClr val="0000FF"/>
                </a:solidFill>
                <a:latin typeface="微软雅黑" pitchFamily="34" charset="-122"/>
                <a:ea typeface="微软雅黑" pitchFamily="34" charset="-122"/>
              </a:rPr>
              <a:t>链路层</a:t>
            </a:r>
          </a:p>
        </p:txBody>
      </p:sp>
      <p:sp>
        <p:nvSpPr>
          <p:cNvPr id="61" name="Rectangle 44"/>
          <p:cNvSpPr>
            <a:spLocks noChangeArrowheads="1"/>
          </p:cNvSpPr>
          <p:nvPr/>
        </p:nvSpPr>
        <p:spPr bwMode="auto">
          <a:xfrm>
            <a:off x="6302320" y="2964000"/>
            <a:ext cx="705322"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400" b="1" dirty="0">
                <a:solidFill>
                  <a:srgbClr val="000099"/>
                </a:solidFill>
                <a:latin typeface="微软雅黑" pitchFamily="34" charset="-122"/>
                <a:ea typeface="微软雅黑" pitchFamily="34" charset="-122"/>
              </a:rPr>
              <a:t>站点 </a:t>
            </a:r>
            <a:r>
              <a:rPr kumimoji="1" lang="en-US" altLang="zh-CN" sz="1400" b="1" dirty="0">
                <a:solidFill>
                  <a:srgbClr val="000099"/>
                </a:solidFill>
                <a:latin typeface="微软雅黑" pitchFamily="34" charset="-122"/>
                <a:ea typeface="微软雅黑" pitchFamily="34" charset="-122"/>
              </a:rPr>
              <a:t>2</a:t>
            </a:r>
          </a:p>
        </p:txBody>
      </p:sp>
      <p:sp>
        <p:nvSpPr>
          <p:cNvPr id="62" name="Text Box 45"/>
          <p:cNvSpPr txBox="1">
            <a:spLocks noChangeArrowheads="1"/>
          </p:cNvSpPr>
          <p:nvPr/>
        </p:nvSpPr>
        <p:spPr bwMode="auto">
          <a:xfrm>
            <a:off x="4138997" y="1145135"/>
            <a:ext cx="1446037" cy="523220"/>
          </a:xfrm>
          <a:prstGeom prst="rect">
            <a:avLst/>
          </a:prstGeom>
          <a:solidFill>
            <a:srgbClr val="009900"/>
          </a:solidFill>
          <a:ln w="9525">
            <a:solidFill>
              <a:srgbClr val="333399"/>
            </a:solidFill>
            <a:miter lim="800000"/>
            <a:headEnd/>
            <a:tailEnd/>
          </a:ln>
          <a:effectLst/>
        </p:spPr>
        <p:txBody>
          <a:bodyPr wrap="none">
            <a:spAutoFit/>
          </a:bodyPr>
          <a:lstStyle/>
          <a:p>
            <a:pPr algn="ctr"/>
            <a:r>
              <a:rPr kumimoji="1" lang="en-US" altLang="zh-CN" sz="1400" b="1" dirty="0">
                <a:solidFill>
                  <a:schemeClr val="bg1"/>
                </a:solidFill>
                <a:latin typeface="微软雅黑" pitchFamily="34" charset="-122"/>
                <a:ea typeface="微软雅黑" pitchFamily="34" charset="-122"/>
              </a:rPr>
              <a:t>LLC </a:t>
            </a:r>
            <a:r>
              <a:rPr kumimoji="1" lang="zh-CN" altLang="en-US" sz="1400" b="1" dirty="0">
                <a:solidFill>
                  <a:schemeClr val="bg1"/>
                </a:solidFill>
                <a:latin typeface="微软雅黑" pitchFamily="34" charset="-122"/>
                <a:ea typeface="微软雅黑" pitchFamily="34" charset="-122"/>
              </a:rPr>
              <a:t>子层看不见</a:t>
            </a:r>
          </a:p>
          <a:p>
            <a:pPr algn="ctr"/>
            <a:r>
              <a:rPr kumimoji="1" lang="zh-CN" altLang="en-US" sz="1400" b="1" dirty="0">
                <a:solidFill>
                  <a:schemeClr val="bg1"/>
                </a:solidFill>
                <a:latin typeface="微软雅黑" pitchFamily="34" charset="-122"/>
                <a:ea typeface="微软雅黑" pitchFamily="34" charset="-122"/>
              </a:rPr>
              <a:t>下面的局域网</a:t>
            </a:r>
          </a:p>
        </p:txBody>
      </p:sp>
      <p:sp>
        <p:nvSpPr>
          <p:cNvPr id="63" name="Line 21"/>
          <p:cNvSpPr>
            <a:spLocks noChangeShapeType="1"/>
          </p:cNvSpPr>
          <p:nvPr/>
        </p:nvSpPr>
        <p:spPr bwMode="auto">
          <a:xfrm>
            <a:off x="2573705" y="1211146"/>
            <a:ext cx="106534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64" name="Line 28"/>
          <p:cNvSpPr>
            <a:spLocks noChangeShapeType="1"/>
          </p:cNvSpPr>
          <p:nvPr/>
        </p:nvSpPr>
        <p:spPr bwMode="auto">
          <a:xfrm>
            <a:off x="6062115" y="1211146"/>
            <a:ext cx="10666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2" name="矩形 1"/>
          <p:cNvSpPr/>
          <p:nvPr/>
        </p:nvSpPr>
        <p:spPr>
          <a:xfrm>
            <a:off x="759957" y="3531684"/>
            <a:ext cx="7666183" cy="707886"/>
          </a:xfrm>
          <a:prstGeom prst="rect">
            <a:avLst/>
          </a:prstGeom>
          <a:ln>
            <a:solidFill>
              <a:srgbClr val="000099"/>
            </a:solidFill>
          </a:ln>
        </p:spPr>
        <p:style>
          <a:lnRef idx="2">
            <a:schemeClr val="accent3"/>
          </a:lnRef>
          <a:fillRef idx="1">
            <a:schemeClr val="lt1"/>
          </a:fillRef>
          <a:effectRef idx="0">
            <a:schemeClr val="accent3"/>
          </a:effectRef>
          <a:fontRef idx="minor">
            <a:schemeClr val="dk1"/>
          </a:fontRef>
        </p:style>
        <p:txBody>
          <a:bodyPr wrap="square">
            <a:spAutoFit/>
          </a:bodyPr>
          <a:lstStyle/>
          <a:p>
            <a:pPr>
              <a:lnSpc>
                <a:spcPts val="2400"/>
              </a:lnSpc>
            </a:pPr>
            <a:r>
              <a:rPr lang="zh-CN" altLang="en-US" b="1" dirty="0">
                <a:latin typeface="微软雅黑" panose="020B0503020204020204" pitchFamily="34" charset="-122"/>
                <a:ea typeface="微软雅黑" panose="020B0503020204020204" pitchFamily="34" charset="-122"/>
              </a:rPr>
              <a:t>逻辑链路控制 </a:t>
            </a:r>
            <a:r>
              <a:rPr lang="en-US" altLang="zh-CN" b="1" dirty="0">
                <a:latin typeface="微软雅黑" panose="020B0503020204020204" pitchFamily="34" charset="-122"/>
                <a:ea typeface="微软雅黑" panose="020B0503020204020204" pitchFamily="34" charset="-122"/>
              </a:rPr>
              <a:t>LLC (Logical Link Control) </a:t>
            </a:r>
            <a:r>
              <a:rPr lang="zh-CN" altLang="en-US" b="1" dirty="0">
                <a:latin typeface="微软雅黑" panose="020B0503020204020204" pitchFamily="34" charset="-122"/>
                <a:ea typeface="微软雅黑" panose="020B0503020204020204" pitchFamily="34" charset="-122"/>
              </a:rPr>
              <a:t>子层：与传输媒体无关。</a:t>
            </a:r>
          </a:p>
          <a:p>
            <a:pPr>
              <a:lnSpc>
                <a:spcPts val="2400"/>
              </a:lnSpc>
            </a:pPr>
            <a:r>
              <a:rPr lang="zh-CN" altLang="en-US" b="1" dirty="0">
                <a:latin typeface="微软雅黑" panose="020B0503020204020204" pitchFamily="34" charset="-122"/>
                <a:ea typeface="微软雅黑" panose="020B0503020204020204" pitchFamily="34" charset="-122"/>
              </a:rPr>
              <a:t>媒体接入控制 </a:t>
            </a:r>
            <a:r>
              <a:rPr lang="en-US" altLang="zh-CN" b="1" dirty="0">
                <a:latin typeface="微软雅黑" panose="020B0503020204020204" pitchFamily="34" charset="-122"/>
                <a:ea typeface="微软雅黑" panose="020B0503020204020204" pitchFamily="34" charset="-122"/>
              </a:rPr>
              <a:t>MAC (Medium Access Control) </a:t>
            </a:r>
            <a:r>
              <a:rPr lang="zh-CN" altLang="en-US" b="1" dirty="0">
                <a:latin typeface="微软雅黑" panose="020B0503020204020204" pitchFamily="34" charset="-122"/>
                <a:ea typeface="微软雅黑" panose="020B0503020204020204" pitchFamily="34" charset="-122"/>
              </a:rPr>
              <a:t>子层：与传输媒体有关。</a:t>
            </a:r>
          </a:p>
        </p:txBody>
      </p:sp>
      <p:sp>
        <p:nvSpPr>
          <p:cNvPr id="3" name="灯片编号占位符 2">
            <a:extLst>
              <a:ext uri="{FF2B5EF4-FFF2-40B4-BE49-F238E27FC236}">
                <a16:creationId xmlns:a16="http://schemas.microsoft.com/office/drawing/2014/main" id="{FB63126F-3151-4857-8837-483AE68679D0}"/>
              </a:ext>
            </a:extLst>
          </p:cNvPr>
          <p:cNvSpPr>
            <a:spLocks noGrp="1"/>
          </p:cNvSpPr>
          <p:nvPr>
            <p:ph type="sldNum" sz="quarter" idx="12"/>
          </p:nvPr>
        </p:nvSpPr>
        <p:spPr/>
        <p:txBody>
          <a:bodyPr/>
          <a:lstStyle/>
          <a:p>
            <a:fld id="{C485880C-E2C3-4DAB-AE74-D9BE691626AC}" type="slidenum">
              <a:rPr lang="zh-CN" altLang="en-US" smtClean="0"/>
              <a:pPr/>
              <a:t>48</a:t>
            </a:fld>
            <a:endParaRPr lang="zh-CN" altLang="en-US"/>
          </a:p>
        </p:txBody>
      </p:sp>
    </p:spTree>
    <p:extLst>
      <p:ext uri="{BB962C8B-B14F-4D97-AF65-F5344CB8AC3E}">
        <p14:creationId xmlns:p14="http://schemas.microsoft.com/office/powerpoint/2010/main" val="927533738"/>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35" presetClass="emph" presetSubtype="0" repeatCount="4000" fill="hold" nodeType="clickEffect">
                                  <p:stCondLst>
                                    <p:cond delay="0"/>
                                  </p:stCondLst>
                                  <p:childTnLst>
                                    <p:anim calcmode="discrete" valueType="str">
                                      <p:cBhvr>
                                        <p:cTn id="13" dur="500" fill="hold"/>
                                        <p:tgtEl>
                                          <p:spTgt spid="53"/>
                                        </p:tgtEl>
                                        <p:attrNameLst>
                                          <p:attrName>style.visibility</p:attrName>
                                        </p:attrNameLst>
                                      </p:cBhvr>
                                      <p:tavLst>
                                        <p:tav tm="0">
                                          <p:val>
                                            <p:strVal val="hidden"/>
                                          </p:val>
                                        </p:tav>
                                        <p:tav tm="50000">
                                          <p:val>
                                            <p:strVal val="visible"/>
                                          </p:val>
                                        </p:tav>
                                      </p:tavLst>
                                    </p:anim>
                                  </p:childTnLst>
                                </p:cTn>
                              </p:par>
                            </p:childTnLst>
                          </p:cTn>
                        </p:par>
                      </p:childTnLst>
                    </p:cTn>
                  </p:par>
                  <p:par>
                    <p:cTn id="14" fill="hold">
                      <p:stCondLst>
                        <p:cond delay="indefinite"/>
                      </p:stCondLst>
                      <p:childTnLst>
                        <p:par>
                          <p:cTn id="15" fill="hold">
                            <p:stCondLst>
                              <p:cond delay="0"/>
                            </p:stCondLst>
                            <p:childTnLst>
                              <p:par>
                                <p:cTn id="16" presetID="35" presetClass="emph" presetSubtype="0" repeatCount="4000" fill="hold" nodeType="clickEffect">
                                  <p:stCondLst>
                                    <p:cond delay="0"/>
                                  </p:stCondLst>
                                  <p:childTnLst>
                                    <p:anim calcmode="discrete" valueType="str">
                                      <p:cBhvr>
                                        <p:cTn id="17" dur="500" fill="hold"/>
                                        <p:tgtEl>
                                          <p:spTgt spid="48"/>
                                        </p:tgtEl>
                                        <p:attrNameLst>
                                          <p:attrName>style.visibility</p:attrName>
                                        </p:attrNameLst>
                                      </p:cBhvr>
                                      <p:tavLst>
                                        <p:tav tm="0">
                                          <p:val>
                                            <p:strVal val="hidden"/>
                                          </p:val>
                                        </p:tav>
                                        <p:tav tm="50000">
                                          <p:val>
                                            <p:strVal val="visible"/>
                                          </p:val>
                                        </p:tav>
                                      </p:tavLst>
                                    </p:anim>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499"/>
                                          </p:stCondLst>
                                        </p:cTn>
                                        <p:tgtEl>
                                          <p:spTgt spid="62"/>
                                        </p:tgtEl>
                                        <p:attrNameLst>
                                          <p:attrName>style.visibility</p:attrName>
                                        </p:attrNameLst>
                                      </p:cBhvr>
                                      <p:to>
                                        <p:strVal val="visible"/>
                                      </p:to>
                                    </p:set>
                                  </p:childTnLst>
                                </p:cTn>
                              </p:par>
                            </p:childTnLst>
                          </p:cTn>
                        </p:par>
                        <p:par>
                          <p:cTn id="22" fill="hold">
                            <p:stCondLst>
                              <p:cond delay="500"/>
                            </p:stCondLst>
                            <p:childTnLst>
                              <p:par>
                                <p:cTn id="23" presetID="35" presetClass="emph" presetSubtype="0" repeatCount="3000" fill="hold" grpId="1" nodeType="afterEffect">
                                  <p:stCondLst>
                                    <p:cond delay="250"/>
                                  </p:stCondLst>
                                  <p:childTnLst>
                                    <p:anim calcmode="discrete" valueType="str">
                                      <p:cBhvr>
                                        <p:cTn id="24" dur="500" fill="hold"/>
                                        <p:tgtEl>
                                          <p:spTgt spid="62"/>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animBg="1"/>
      <p:bldP spid="62" grpId="1"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AutoShape 5"/>
          <p:cNvSpPr>
            <a:spLocks noChangeArrowheads="1"/>
          </p:cNvSpPr>
          <p:nvPr/>
        </p:nvSpPr>
        <p:spPr bwMode="auto">
          <a:xfrm>
            <a:off x="502921" y="625834"/>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3512135" y="602744"/>
            <a:ext cx="210987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2.  </a:t>
            </a:r>
            <a:r>
              <a:rPr lang="zh-CN" altLang="en-US" sz="2000" b="1" dirty="0">
                <a:solidFill>
                  <a:schemeClr val="bg1"/>
                </a:solidFill>
                <a:latin typeface="微软雅黑" pitchFamily="34" charset="-122"/>
                <a:ea typeface="微软雅黑" pitchFamily="34" charset="-122"/>
              </a:rPr>
              <a:t>适配器的作用</a:t>
            </a:r>
          </a:p>
        </p:txBody>
      </p:sp>
      <p:sp>
        <p:nvSpPr>
          <p:cNvPr id="5" name="圆角矩形 4"/>
          <p:cNvSpPr/>
          <p:nvPr/>
        </p:nvSpPr>
        <p:spPr>
          <a:xfrm>
            <a:off x="502922" y="1056546"/>
            <a:ext cx="8129014" cy="3160776"/>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itchFamily="34" charset="-122"/>
              <a:ea typeface="微软雅黑" pitchFamily="34" charset="-122"/>
            </a:endParaRPr>
          </a:p>
        </p:txBody>
      </p:sp>
      <p:grpSp>
        <p:nvGrpSpPr>
          <p:cNvPr id="6" name="组合 5"/>
          <p:cNvGrpSpPr/>
          <p:nvPr/>
        </p:nvGrpSpPr>
        <p:grpSpPr>
          <a:xfrm>
            <a:off x="1970731" y="1258287"/>
            <a:ext cx="5525127" cy="2870623"/>
            <a:chOff x="1173771" y="1559190"/>
            <a:chExt cx="7611798" cy="3954770"/>
          </a:xfrm>
        </p:grpSpPr>
        <p:sp>
          <p:nvSpPr>
            <p:cNvPr id="10" name="Rectangle 18"/>
            <p:cNvSpPr>
              <a:spLocks noChangeArrowheads="1"/>
            </p:cNvSpPr>
            <p:nvPr/>
          </p:nvSpPr>
          <p:spPr bwMode="auto">
            <a:xfrm>
              <a:off x="1173771" y="2094384"/>
              <a:ext cx="6375267" cy="2397125"/>
            </a:xfrm>
            <a:prstGeom prst="rect">
              <a:avLst/>
            </a:prstGeom>
            <a:solidFill>
              <a:srgbClr val="99FFCC"/>
            </a:solidFill>
            <a:ln w="9525">
              <a:solidFill>
                <a:schemeClr val="tx1"/>
              </a:solidFill>
              <a:miter lim="800000"/>
              <a:headEnd/>
              <a:tailEnd/>
            </a:ln>
            <a:effec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11" name="Line 20"/>
            <p:cNvSpPr>
              <a:spLocks noChangeShapeType="1"/>
            </p:cNvSpPr>
            <p:nvPr/>
          </p:nvSpPr>
          <p:spPr bwMode="auto">
            <a:xfrm>
              <a:off x="6773413" y="3392959"/>
              <a:ext cx="2012156" cy="0"/>
            </a:xfrm>
            <a:prstGeom prst="line">
              <a:avLst/>
            </a:prstGeom>
            <a:noFill/>
            <a:ln w="19050">
              <a:solidFill>
                <a:srgbClr val="00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itchFamily="34" charset="-122"/>
                <a:ea typeface="微软雅黑" pitchFamily="34" charset="-122"/>
              </a:endParaRPr>
            </a:p>
          </p:txBody>
        </p:sp>
        <p:sp>
          <p:nvSpPr>
            <p:cNvPr id="12" name="Text Box 21"/>
            <p:cNvSpPr txBox="1">
              <a:spLocks noChangeArrowheads="1"/>
            </p:cNvSpPr>
            <p:nvPr/>
          </p:nvSpPr>
          <p:spPr bwMode="auto">
            <a:xfrm>
              <a:off x="7480333" y="2916197"/>
              <a:ext cx="1243775" cy="4240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FF"/>
                  </a:solidFill>
                  <a:latin typeface="微软雅黑" pitchFamily="34" charset="-122"/>
                  <a:ea typeface="微软雅黑" pitchFamily="34" charset="-122"/>
                </a:rPr>
                <a:t>至局域网</a:t>
              </a:r>
            </a:p>
          </p:txBody>
        </p:sp>
        <p:sp>
          <p:nvSpPr>
            <p:cNvPr id="13" name="Rectangle 22"/>
            <p:cNvSpPr>
              <a:spLocks noChangeArrowheads="1"/>
            </p:cNvSpPr>
            <p:nvPr/>
          </p:nvSpPr>
          <p:spPr bwMode="auto">
            <a:xfrm>
              <a:off x="4910877" y="2778598"/>
              <a:ext cx="1907250" cy="1127125"/>
            </a:xfrm>
            <a:prstGeom prst="rect">
              <a:avLst/>
            </a:prstGeom>
            <a:solidFill>
              <a:srgbClr val="008000"/>
            </a:solidFill>
            <a:ln w="19050">
              <a:solidFill>
                <a:schemeClr val="tx1"/>
              </a:solidFill>
              <a:miter lim="800000"/>
              <a:headEnd/>
              <a:tailEnd/>
            </a:ln>
            <a:effectLst/>
          </p:spPr>
          <p:txBody>
            <a:bodyPr wrap="none" anchor="ctr"/>
            <a:lstStyle/>
            <a:p>
              <a:pPr algn="ctr"/>
              <a:r>
                <a:rPr kumimoji="1" lang="zh-CN" altLang="en-US" sz="1400" b="1" dirty="0">
                  <a:solidFill>
                    <a:schemeClr val="bg1"/>
                  </a:solidFill>
                  <a:latin typeface="微软雅黑" pitchFamily="34" charset="-122"/>
                  <a:ea typeface="微软雅黑" pitchFamily="34" charset="-122"/>
                </a:rPr>
                <a:t>适配器</a:t>
              </a:r>
            </a:p>
            <a:p>
              <a:pPr algn="ctr"/>
              <a:r>
                <a:rPr kumimoji="1" lang="zh-CN" altLang="en-US" sz="1400" b="1" dirty="0">
                  <a:solidFill>
                    <a:schemeClr val="bg1"/>
                  </a:solidFill>
                  <a:latin typeface="微软雅黑" pitchFamily="34" charset="-122"/>
                  <a:ea typeface="微软雅黑" pitchFamily="34" charset="-122"/>
                </a:rPr>
                <a:t>（网卡）</a:t>
              </a:r>
            </a:p>
          </p:txBody>
        </p:sp>
        <p:sp>
          <p:nvSpPr>
            <p:cNvPr id="14" name="Text Box 23"/>
            <p:cNvSpPr txBox="1">
              <a:spLocks noChangeArrowheads="1"/>
            </p:cNvSpPr>
            <p:nvPr/>
          </p:nvSpPr>
          <p:spPr bwMode="auto">
            <a:xfrm>
              <a:off x="7494095" y="3404277"/>
              <a:ext cx="1243775" cy="4240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FF"/>
                  </a:solidFill>
                  <a:latin typeface="微软雅黑" pitchFamily="34" charset="-122"/>
                  <a:ea typeface="微软雅黑" pitchFamily="34" charset="-122"/>
                </a:rPr>
                <a:t>串行通信</a:t>
              </a:r>
            </a:p>
          </p:txBody>
        </p:sp>
        <p:sp>
          <p:nvSpPr>
            <p:cNvPr id="15" name="Rectangle 24"/>
            <p:cNvSpPr>
              <a:spLocks noChangeArrowheads="1"/>
            </p:cNvSpPr>
            <p:nvPr/>
          </p:nvSpPr>
          <p:spPr bwMode="auto">
            <a:xfrm>
              <a:off x="1902963" y="2778598"/>
              <a:ext cx="1907248" cy="1127125"/>
            </a:xfrm>
            <a:prstGeom prst="rect">
              <a:avLst/>
            </a:prstGeom>
            <a:solidFill>
              <a:srgbClr val="0000CC"/>
            </a:solidFill>
            <a:ln w="19050">
              <a:solidFill>
                <a:schemeClr val="tx1"/>
              </a:solidFill>
              <a:miter lim="800000"/>
              <a:headEnd/>
              <a:tailEnd/>
            </a:ln>
            <a:effectLst/>
          </p:spPr>
          <p:txBody>
            <a:bodyPr wrap="none" anchor="ctr"/>
            <a:lstStyle/>
            <a:p>
              <a:pPr algn="ctr"/>
              <a:r>
                <a:rPr kumimoji="1" lang="en-US" altLang="zh-CN" sz="1400" b="1" dirty="0">
                  <a:solidFill>
                    <a:schemeClr val="bg1"/>
                  </a:solidFill>
                  <a:latin typeface="微软雅黑" pitchFamily="34" charset="-122"/>
                  <a:ea typeface="微软雅黑" pitchFamily="34" charset="-122"/>
                </a:rPr>
                <a:t>CPU </a:t>
              </a:r>
              <a:r>
                <a:rPr kumimoji="1" lang="zh-CN" altLang="en-US" sz="1400" b="1" dirty="0">
                  <a:solidFill>
                    <a:schemeClr val="bg1"/>
                  </a:solidFill>
                  <a:latin typeface="微软雅黑" pitchFamily="34" charset="-122"/>
                  <a:ea typeface="微软雅黑" pitchFamily="34" charset="-122"/>
                </a:rPr>
                <a:t>和</a:t>
              </a:r>
            </a:p>
            <a:p>
              <a:pPr algn="ctr"/>
              <a:r>
                <a:rPr kumimoji="1" lang="zh-CN" altLang="en-US" sz="1400" b="1" dirty="0">
                  <a:solidFill>
                    <a:schemeClr val="bg1"/>
                  </a:solidFill>
                  <a:latin typeface="微软雅黑" pitchFamily="34" charset="-122"/>
                  <a:ea typeface="微软雅黑" pitchFamily="34" charset="-122"/>
                </a:rPr>
                <a:t>存储器</a:t>
              </a:r>
            </a:p>
          </p:txBody>
        </p:sp>
        <p:sp>
          <p:nvSpPr>
            <p:cNvPr id="16" name="Line 25"/>
            <p:cNvSpPr>
              <a:spLocks noChangeShapeType="1"/>
            </p:cNvSpPr>
            <p:nvPr/>
          </p:nvSpPr>
          <p:spPr bwMode="auto">
            <a:xfrm flipV="1">
              <a:off x="2492851" y="3921598"/>
              <a:ext cx="438547" cy="909637"/>
            </a:xfrm>
            <a:prstGeom prst="line">
              <a:avLst/>
            </a:prstGeom>
            <a:noFill/>
            <a:ln w="1270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itchFamily="34" charset="-122"/>
                <a:ea typeface="微软雅黑" pitchFamily="34" charset="-122"/>
              </a:endParaRPr>
            </a:p>
          </p:txBody>
        </p:sp>
        <p:sp>
          <p:nvSpPr>
            <p:cNvPr id="17" name="Text Box 26"/>
            <p:cNvSpPr txBox="1">
              <a:spLocks noChangeArrowheads="1"/>
            </p:cNvSpPr>
            <p:nvPr/>
          </p:nvSpPr>
          <p:spPr bwMode="auto">
            <a:xfrm>
              <a:off x="1282116" y="4793136"/>
              <a:ext cx="1985800" cy="7208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99"/>
                  </a:solidFill>
                  <a:latin typeface="微软雅黑" pitchFamily="34" charset="-122"/>
                  <a:ea typeface="微软雅黑" pitchFamily="34" charset="-122"/>
                </a:rPr>
                <a:t>生成发送的数据</a:t>
              </a:r>
            </a:p>
            <a:p>
              <a:r>
                <a:rPr kumimoji="1" lang="zh-CN" altLang="en-US" sz="1400" b="1" dirty="0">
                  <a:solidFill>
                    <a:srgbClr val="000099"/>
                  </a:solidFill>
                  <a:latin typeface="微软雅黑" pitchFamily="34" charset="-122"/>
                  <a:ea typeface="微软雅黑" pitchFamily="34" charset="-122"/>
                </a:rPr>
                <a:t>处理收到的数据</a:t>
              </a:r>
            </a:p>
          </p:txBody>
        </p:sp>
        <p:sp>
          <p:nvSpPr>
            <p:cNvPr id="18" name="Line 27"/>
            <p:cNvSpPr>
              <a:spLocks noChangeShapeType="1"/>
            </p:cNvSpPr>
            <p:nvPr/>
          </p:nvSpPr>
          <p:spPr bwMode="auto">
            <a:xfrm flipV="1">
              <a:off x="5461212" y="3921598"/>
              <a:ext cx="438547" cy="909637"/>
            </a:xfrm>
            <a:prstGeom prst="line">
              <a:avLst/>
            </a:prstGeom>
            <a:noFill/>
            <a:ln w="1270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itchFamily="34" charset="-122"/>
                <a:ea typeface="微软雅黑" pitchFamily="34" charset="-122"/>
              </a:endParaRPr>
            </a:p>
          </p:txBody>
        </p:sp>
        <p:sp>
          <p:nvSpPr>
            <p:cNvPr id="19" name="Text Box 28"/>
            <p:cNvSpPr txBox="1">
              <a:spLocks noChangeArrowheads="1"/>
            </p:cNvSpPr>
            <p:nvPr/>
          </p:nvSpPr>
          <p:spPr bwMode="auto">
            <a:xfrm>
              <a:off x="4403973" y="4793136"/>
              <a:ext cx="2233142" cy="7208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400" b="1" dirty="0">
                  <a:solidFill>
                    <a:srgbClr val="000099"/>
                  </a:solidFill>
                  <a:latin typeface="微软雅黑" pitchFamily="34" charset="-122"/>
                  <a:ea typeface="微软雅黑" pitchFamily="34" charset="-122"/>
                </a:rPr>
                <a:t>把帧发送到局域网</a:t>
              </a:r>
            </a:p>
            <a:p>
              <a:pPr algn="ctr"/>
              <a:r>
                <a:rPr kumimoji="1" lang="zh-CN" altLang="en-US" sz="1400" b="1" dirty="0">
                  <a:solidFill>
                    <a:srgbClr val="000099"/>
                  </a:solidFill>
                  <a:latin typeface="微软雅黑" pitchFamily="34" charset="-122"/>
                  <a:ea typeface="微软雅黑" pitchFamily="34" charset="-122"/>
                </a:rPr>
                <a:t>从局域网接收帧</a:t>
              </a:r>
            </a:p>
          </p:txBody>
        </p:sp>
        <p:sp>
          <p:nvSpPr>
            <p:cNvPr id="20" name="Text Box 29"/>
            <p:cNvSpPr txBox="1">
              <a:spLocks noChangeArrowheads="1"/>
            </p:cNvSpPr>
            <p:nvPr/>
          </p:nvSpPr>
          <p:spPr bwMode="auto">
            <a:xfrm>
              <a:off x="3833178" y="2111944"/>
              <a:ext cx="1102437" cy="4664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600" b="1" dirty="0">
                  <a:latin typeface="微软雅黑" pitchFamily="34" charset="-122"/>
                  <a:ea typeface="微软雅黑" pitchFamily="34" charset="-122"/>
                </a:rPr>
                <a:t>计算机</a:t>
              </a:r>
            </a:p>
          </p:txBody>
        </p:sp>
        <p:sp>
          <p:nvSpPr>
            <p:cNvPr id="21" name="AutoShape 31"/>
            <p:cNvSpPr>
              <a:spLocks noChangeArrowheads="1"/>
            </p:cNvSpPr>
            <p:nvPr/>
          </p:nvSpPr>
          <p:spPr bwMode="auto">
            <a:xfrm>
              <a:off x="3701865" y="3007197"/>
              <a:ext cx="1317360" cy="684212"/>
            </a:xfrm>
            <a:prstGeom prst="leftRightArrow">
              <a:avLst>
                <a:gd name="adj1" fmla="val 50000"/>
                <a:gd name="adj2" fmla="val 35545"/>
              </a:avLst>
            </a:prstGeom>
            <a:solidFill>
              <a:srgbClr val="FFFF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22" name="Text Box 32"/>
            <p:cNvSpPr txBox="1">
              <a:spLocks noChangeArrowheads="1"/>
            </p:cNvSpPr>
            <p:nvPr/>
          </p:nvSpPr>
          <p:spPr bwMode="auto">
            <a:xfrm>
              <a:off x="4008766" y="3499032"/>
              <a:ext cx="749092" cy="691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5000"/>
                </a:lnSpc>
              </a:pPr>
              <a:r>
                <a:rPr kumimoji="1" lang="zh-CN" altLang="en-US" sz="1400" b="1" dirty="0">
                  <a:solidFill>
                    <a:srgbClr val="0000FF"/>
                  </a:solidFill>
                  <a:latin typeface="微软雅黑" pitchFamily="34" charset="-122"/>
                  <a:ea typeface="微软雅黑" pitchFamily="34" charset="-122"/>
                </a:rPr>
                <a:t>并行</a:t>
              </a:r>
            </a:p>
            <a:p>
              <a:pPr>
                <a:lnSpc>
                  <a:spcPct val="95000"/>
                </a:lnSpc>
              </a:pPr>
              <a:r>
                <a:rPr kumimoji="1" lang="zh-CN" altLang="en-US" sz="1400" b="1" dirty="0">
                  <a:solidFill>
                    <a:srgbClr val="0000FF"/>
                  </a:solidFill>
                  <a:latin typeface="微软雅黑" pitchFamily="34" charset="-122"/>
                  <a:ea typeface="微软雅黑" pitchFamily="34" charset="-122"/>
                </a:rPr>
                <a:t>通信</a:t>
              </a:r>
            </a:p>
          </p:txBody>
        </p:sp>
        <p:sp>
          <p:nvSpPr>
            <p:cNvPr id="23" name="Rectangle 33"/>
            <p:cNvSpPr>
              <a:spLocks noChangeArrowheads="1"/>
            </p:cNvSpPr>
            <p:nvPr/>
          </p:nvSpPr>
          <p:spPr bwMode="auto">
            <a:xfrm>
              <a:off x="2080101" y="3237385"/>
              <a:ext cx="218414" cy="169863"/>
            </a:xfrm>
            <a:prstGeom prst="rect">
              <a:avLst/>
            </a:prstGeom>
            <a:solidFill>
              <a:srgbClr val="00FFFF"/>
            </a:solidFill>
            <a:ln>
              <a:noFill/>
            </a:ln>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24" name="Freeform 34"/>
            <p:cNvSpPr>
              <a:spLocks/>
            </p:cNvSpPr>
            <p:nvPr/>
          </p:nvSpPr>
          <p:spPr bwMode="auto">
            <a:xfrm>
              <a:off x="1528818" y="1967360"/>
              <a:ext cx="1322348" cy="1266825"/>
            </a:xfrm>
            <a:custGeom>
              <a:avLst/>
              <a:gdLst>
                <a:gd name="T0" fmla="*/ 0 w 496"/>
                <a:gd name="T1" fmla="*/ 0 h 504"/>
                <a:gd name="T2" fmla="*/ 496 w 496"/>
                <a:gd name="T3" fmla="*/ 0 h 504"/>
                <a:gd name="T4" fmla="*/ 292 w 496"/>
                <a:gd name="T5" fmla="*/ 504 h 504"/>
                <a:gd name="T6" fmla="*/ 210 w 496"/>
                <a:gd name="T7" fmla="*/ 502 h 504"/>
                <a:gd name="T8" fmla="*/ 0 w 496"/>
                <a:gd name="T9" fmla="*/ 0 h 504"/>
              </a:gdLst>
              <a:ahLst/>
              <a:cxnLst>
                <a:cxn ang="0">
                  <a:pos x="T0" y="T1"/>
                </a:cxn>
                <a:cxn ang="0">
                  <a:pos x="T2" y="T3"/>
                </a:cxn>
                <a:cxn ang="0">
                  <a:pos x="T4" y="T5"/>
                </a:cxn>
                <a:cxn ang="0">
                  <a:pos x="T6" y="T7"/>
                </a:cxn>
                <a:cxn ang="0">
                  <a:pos x="T8" y="T9"/>
                </a:cxn>
              </a:cxnLst>
              <a:rect l="0" t="0" r="r" b="b"/>
              <a:pathLst>
                <a:path w="496" h="504">
                  <a:moveTo>
                    <a:pt x="0" y="0"/>
                  </a:moveTo>
                  <a:lnTo>
                    <a:pt x="496" y="0"/>
                  </a:lnTo>
                  <a:lnTo>
                    <a:pt x="292" y="504"/>
                  </a:lnTo>
                  <a:lnTo>
                    <a:pt x="210" y="502"/>
                  </a:lnTo>
                  <a:lnTo>
                    <a:pt x="0" y="0"/>
                  </a:lnTo>
                  <a:close/>
                </a:path>
              </a:pathLst>
            </a:custGeom>
            <a:gradFill rotWithShape="1">
              <a:gsLst>
                <a:gs pos="0">
                  <a:srgbClr val="00FFFF"/>
                </a:gs>
                <a:gs pos="100000">
                  <a:schemeClr val="accent5">
                    <a:lumMod val="75000"/>
                  </a:scheme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itchFamily="34" charset="-122"/>
                <a:ea typeface="微软雅黑" pitchFamily="34" charset="-122"/>
              </a:endParaRPr>
            </a:p>
          </p:txBody>
        </p:sp>
        <p:sp>
          <p:nvSpPr>
            <p:cNvPr id="25" name="Rectangle 35"/>
            <p:cNvSpPr>
              <a:spLocks noChangeArrowheads="1"/>
            </p:cNvSpPr>
            <p:nvPr/>
          </p:nvSpPr>
          <p:spPr bwMode="auto">
            <a:xfrm>
              <a:off x="6451811" y="3237385"/>
              <a:ext cx="218414" cy="169863"/>
            </a:xfrm>
            <a:prstGeom prst="rect">
              <a:avLst/>
            </a:prstGeom>
            <a:solidFill>
              <a:srgbClr val="FFC000"/>
            </a:solidFill>
            <a:ln>
              <a:noFill/>
            </a:ln>
            <a:effectLst/>
            <a:extLst>
              <a:ext uri="{91240B29-F687-4F45-9708-019B960494DF}">
                <a14:hiddenLine xmlns:a14="http://schemas.microsoft.com/office/drawing/2010/main" w="9525">
                  <a:solidFill>
                    <a:schemeClr val="tx1"/>
                  </a:solidFill>
                  <a:miter lim="800000"/>
                  <a:headEnd/>
                  <a:tailEnd/>
                </a14:hiddenLine>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26" name="Freeform 36"/>
            <p:cNvSpPr>
              <a:spLocks/>
            </p:cNvSpPr>
            <p:nvPr/>
          </p:nvSpPr>
          <p:spPr bwMode="auto">
            <a:xfrm>
              <a:off x="5845760" y="1973735"/>
              <a:ext cx="1482460" cy="1260475"/>
            </a:xfrm>
            <a:custGeom>
              <a:avLst/>
              <a:gdLst>
                <a:gd name="T0" fmla="*/ 0 w 612"/>
                <a:gd name="T1" fmla="*/ 0 h 501"/>
                <a:gd name="T2" fmla="*/ 612 w 612"/>
                <a:gd name="T3" fmla="*/ 6 h 501"/>
                <a:gd name="T4" fmla="*/ 336 w 612"/>
                <a:gd name="T5" fmla="*/ 501 h 501"/>
                <a:gd name="T6" fmla="*/ 252 w 612"/>
                <a:gd name="T7" fmla="*/ 501 h 501"/>
                <a:gd name="T8" fmla="*/ 0 w 612"/>
                <a:gd name="T9" fmla="*/ 0 h 501"/>
              </a:gdLst>
              <a:ahLst/>
              <a:cxnLst>
                <a:cxn ang="0">
                  <a:pos x="T0" y="T1"/>
                </a:cxn>
                <a:cxn ang="0">
                  <a:pos x="T2" y="T3"/>
                </a:cxn>
                <a:cxn ang="0">
                  <a:pos x="T4" y="T5"/>
                </a:cxn>
                <a:cxn ang="0">
                  <a:pos x="T6" y="T7"/>
                </a:cxn>
                <a:cxn ang="0">
                  <a:pos x="T8" y="T9"/>
                </a:cxn>
              </a:cxnLst>
              <a:rect l="0" t="0" r="r" b="b"/>
              <a:pathLst>
                <a:path w="612" h="501">
                  <a:moveTo>
                    <a:pt x="0" y="0"/>
                  </a:moveTo>
                  <a:lnTo>
                    <a:pt x="612" y="6"/>
                  </a:lnTo>
                  <a:lnTo>
                    <a:pt x="336" y="501"/>
                  </a:lnTo>
                  <a:lnTo>
                    <a:pt x="252" y="501"/>
                  </a:lnTo>
                  <a:lnTo>
                    <a:pt x="0" y="0"/>
                  </a:lnTo>
                  <a:close/>
                </a:path>
              </a:pathLst>
            </a:custGeom>
            <a:gradFill flip="none" rotWithShape="1">
              <a:gsLst>
                <a:gs pos="0">
                  <a:srgbClr val="FFC000">
                    <a:shade val="30000"/>
                    <a:satMod val="115000"/>
                  </a:srgbClr>
                </a:gs>
                <a:gs pos="50000">
                  <a:srgbClr val="FFC000">
                    <a:shade val="67500"/>
                    <a:satMod val="115000"/>
                  </a:srgbClr>
                </a:gs>
                <a:gs pos="100000">
                  <a:srgbClr val="FFC000">
                    <a:shade val="100000"/>
                    <a:satMod val="115000"/>
                  </a:srgbClr>
                </a:gs>
              </a:gsLst>
              <a:lin ang="16200000" scaled="1"/>
              <a:tileRect/>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itchFamily="34" charset="-122"/>
                <a:ea typeface="微软雅黑" pitchFamily="34" charset="-122"/>
              </a:endParaRPr>
            </a:p>
          </p:txBody>
        </p:sp>
        <p:sp>
          <p:nvSpPr>
            <p:cNvPr id="27" name="Text Box 19"/>
            <p:cNvSpPr txBox="1">
              <a:spLocks noChangeArrowheads="1"/>
            </p:cNvSpPr>
            <p:nvPr/>
          </p:nvSpPr>
          <p:spPr bwMode="auto">
            <a:xfrm>
              <a:off x="5857579" y="1559190"/>
              <a:ext cx="1470641" cy="424015"/>
            </a:xfrm>
            <a:prstGeom prst="rect">
              <a:avLst/>
            </a:prstGeom>
            <a:solidFill>
              <a:srgbClr val="FFC000"/>
            </a:solidFill>
            <a:ln w="19050">
              <a:solidFill>
                <a:schemeClr val="tx1"/>
              </a:solidFill>
              <a:miter lim="800000"/>
              <a:headEnd/>
              <a:tailEnd/>
            </a:ln>
            <a:effectLst>
              <a:outerShdw dist="35921" sx="1000" sy="1000" algn="ctr" rotWithShape="0">
                <a:schemeClr val="bg2"/>
              </a:outerShdw>
            </a:effectLst>
            <a:extLst/>
          </p:spPr>
          <p:txBody>
            <a:bodyPr wrap="square">
              <a:spAutoFit/>
            </a:bodyPr>
            <a:lstStyle/>
            <a:p>
              <a:pPr algn="ctr"/>
              <a:r>
                <a:rPr kumimoji="1" lang="zh-CN" altLang="en-US" sz="1400" b="1" dirty="0">
                  <a:latin typeface="微软雅黑" pitchFamily="34" charset="-122"/>
                  <a:ea typeface="微软雅黑" pitchFamily="34" charset="-122"/>
                </a:rPr>
                <a:t>硬件地址</a:t>
              </a:r>
            </a:p>
          </p:txBody>
        </p:sp>
        <p:sp>
          <p:nvSpPr>
            <p:cNvPr id="28" name="Text Box 30"/>
            <p:cNvSpPr txBox="1">
              <a:spLocks noChangeArrowheads="1"/>
            </p:cNvSpPr>
            <p:nvPr/>
          </p:nvSpPr>
          <p:spPr bwMode="auto">
            <a:xfrm>
              <a:off x="1523386" y="1561456"/>
              <a:ext cx="1328039" cy="424015"/>
            </a:xfrm>
            <a:prstGeom prst="rect">
              <a:avLst/>
            </a:prstGeom>
            <a:solidFill>
              <a:srgbClr val="00FFFF"/>
            </a:solidFill>
            <a:ln w="19050">
              <a:solidFill>
                <a:schemeClr val="tx1"/>
              </a:solidFill>
              <a:miter lim="800000"/>
              <a:headEnd/>
              <a:tailEnd/>
            </a:ln>
            <a:effectLst>
              <a:outerShdw dist="35921" sx="1000" sy="1000" algn="ctr" rotWithShape="0">
                <a:schemeClr val="bg2"/>
              </a:outerShdw>
            </a:effectLst>
            <a:extLst/>
          </p:spPr>
          <p:txBody>
            <a:bodyPr wrap="square">
              <a:spAutoFit/>
            </a:bodyPr>
            <a:lstStyle/>
            <a:p>
              <a:pPr algn="ctr"/>
              <a:r>
                <a:rPr kumimoji="1" lang="en-US" altLang="zh-CN" sz="1400" b="1" dirty="0">
                  <a:latin typeface="微软雅黑" pitchFamily="34" charset="-122"/>
                  <a:ea typeface="微软雅黑" pitchFamily="34" charset="-122"/>
                </a:rPr>
                <a:t>IP </a:t>
              </a:r>
              <a:r>
                <a:rPr kumimoji="1" lang="zh-CN" altLang="en-US" sz="1400" b="1" dirty="0">
                  <a:latin typeface="微软雅黑" pitchFamily="34" charset="-122"/>
                  <a:ea typeface="微软雅黑" pitchFamily="34" charset="-122"/>
                </a:rPr>
                <a:t>地址</a:t>
              </a:r>
            </a:p>
          </p:txBody>
        </p:sp>
      </p:grpSp>
      <p:sp>
        <p:nvSpPr>
          <p:cNvPr id="2" name="矩形 1"/>
          <p:cNvSpPr/>
          <p:nvPr/>
        </p:nvSpPr>
        <p:spPr>
          <a:xfrm>
            <a:off x="2628078" y="4255609"/>
            <a:ext cx="3877985" cy="369332"/>
          </a:xfrm>
          <a:prstGeom prst="rect">
            <a:avLst/>
          </a:prstGeom>
        </p:spPr>
        <p:txBody>
          <a:bodyPr wrap="none">
            <a:spAutoFit/>
          </a:bodyPr>
          <a:lstStyle/>
          <a:p>
            <a:r>
              <a:rPr lang="zh-CN" altLang="en-US" b="1" dirty="0">
                <a:latin typeface="微软雅黑" panose="020B0503020204020204" pitchFamily="34" charset="-122"/>
                <a:ea typeface="微软雅黑" panose="020B0503020204020204" pitchFamily="34" charset="-122"/>
              </a:rPr>
              <a:t>计算机通过适配器和局域网进行通信</a:t>
            </a:r>
          </a:p>
        </p:txBody>
      </p:sp>
      <p:sp>
        <p:nvSpPr>
          <p:cNvPr id="3" name="灯片编号占位符 2">
            <a:extLst>
              <a:ext uri="{FF2B5EF4-FFF2-40B4-BE49-F238E27FC236}">
                <a16:creationId xmlns:a16="http://schemas.microsoft.com/office/drawing/2014/main" id="{7AC3CD82-E673-4BB5-A260-71AADCCB16F5}"/>
              </a:ext>
            </a:extLst>
          </p:cNvPr>
          <p:cNvSpPr>
            <a:spLocks noGrp="1"/>
          </p:cNvSpPr>
          <p:nvPr>
            <p:ph type="sldNum" sz="quarter" idx="12"/>
          </p:nvPr>
        </p:nvSpPr>
        <p:spPr/>
        <p:txBody>
          <a:bodyPr/>
          <a:lstStyle/>
          <a:p>
            <a:fld id="{C485880C-E2C3-4DAB-AE74-D9BE691626AC}" type="slidenum">
              <a:rPr lang="zh-CN" altLang="en-US" smtClean="0"/>
              <a:pPr/>
              <a:t>49</a:t>
            </a:fld>
            <a:endParaRPr lang="zh-CN" altLang="en-US"/>
          </a:p>
        </p:txBody>
      </p:sp>
    </p:spTree>
    <p:extLst>
      <p:ext uri="{BB962C8B-B14F-4D97-AF65-F5344CB8AC3E}">
        <p14:creationId xmlns:p14="http://schemas.microsoft.com/office/powerpoint/2010/main" val="2277176828"/>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466345" y="635019"/>
            <a:ext cx="8129015"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6" name="Rectangle 6"/>
          <p:cNvSpPr>
            <a:spLocks noChangeArrowheads="1"/>
          </p:cNvSpPr>
          <p:nvPr/>
        </p:nvSpPr>
        <p:spPr bwMode="auto">
          <a:xfrm>
            <a:off x="3573341" y="611929"/>
            <a:ext cx="223651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chemeClr val="bg1"/>
                </a:solidFill>
                <a:ea typeface="微软雅黑" pitchFamily="34" charset="-122"/>
              </a:rPr>
              <a:t>数据链路层的地位</a:t>
            </a:r>
          </a:p>
        </p:txBody>
      </p:sp>
      <p:sp>
        <p:nvSpPr>
          <p:cNvPr id="7" name="圆角矩形 6"/>
          <p:cNvSpPr/>
          <p:nvPr/>
        </p:nvSpPr>
        <p:spPr>
          <a:xfrm>
            <a:off x="531036" y="1094902"/>
            <a:ext cx="8129015" cy="3278674"/>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21" name="Group 20"/>
          <p:cNvGrpSpPr>
            <a:grpSpLocks/>
          </p:cNvGrpSpPr>
          <p:nvPr/>
        </p:nvGrpSpPr>
        <p:grpSpPr bwMode="auto">
          <a:xfrm>
            <a:off x="2893727" y="1160585"/>
            <a:ext cx="3739125" cy="1001231"/>
            <a:chOff x="1680" y="240"/>
            <a:chExt cx="2529" cy="1270"/>
          </a:xfrm>
          <a:solidFill>
            <a:schemeClr val="bg1"/>
          </a:solidFill>
        </p:grpSpPr>
        <p:sp>
          <p:nvSpPr>
            <p:cNvPr id="1122" name="Oval 21"/>
            <p:cNvSpPr>
              <a:spLocks noChangeArrowheads="1"/>
            </p:cNvSpPr>
            <p:nvPr/>
          </p:nvSpPr>
          <p:spPr bwMode="auto">
            <a:xfrm>
              <a:off x="2554" y="240"/>
              <a:ext cx="1088"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3" name="Oval 22"/>
            <p:cNvSpPr>
              <a:spLocks noChangeArrowheads="1"/>
            </p:cNvSpPr>
            <p:nvPr/>
          </p:nvSpPr>
          <p:spPr bwMode="auto">
            <a:xfrm>
              <a:off x="1941" y="381"/>
              <a:ext cx="827"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4" name="Oval 23"/>
            <p:cNvSpPr>
              <a:spLocks noChangeArrowheads="1"/>
            </p:cNvSpPr>
            <p:nvPr/>
          </p:nvSpPr>
          <p:spPr bwMode="auto">
            <a:xfrm>
              <a:off x="1680" y="702"/>
              <a:ext cx="552" cy="411"/>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5" name="Oval 24"/>
            <p:cNvSpPr>
              <a:spLocks noChangeArrowheads="1"/>
            </p:cNvSpPr>
            <p:nvPr/>
          </p:nvSpPr>
          <p:spPr bwMode="auto">
            <a:xfrm>
              <a:off x="1849" y="894"/>
              <a:ext cx="842" cy="450"/>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6" name="Oval 25"/>
            <p:cNvSpPr>
              <a:spLocks noChangeArrowheads="1"/>
            </p:cNvSpPr>
            <p:nvPr/>
          </p:nvSpPr>
          <p:spPr bwMode="auto">
            <a:xfrm>
              <a:off x="2462" y="971"/>
              <a:ext cx="1272" cy="539"/>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7" name="Oval 26"/>
            <p:cNvSpPr>
              <a:spLocks noChangeArrowheads="1"/>
            </p:cNvSpPr>
            <p:nvPr/>
          </p:nvSpPr>
          <p:spPr bwMode="auto">
            <a:xfrm>
              <a:off x="3289" y="394"/>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8" name="Oval 27"/>
            <p:cNvSpPr>
              <a:spLocks noChangeArrowheads="1"/>
            </p:cNvSpPr>
            <p:nvPr/>
          </p:nvSpPr>
          <p:spPr bwMode="auto">
            <a:xfrm>
              <a:off x="3412" y="663"/>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9" name="Oval 28"/>
            <p:cNvSpPr>
              <a:spLocks noChangeArrowheads="1"/>
            </p:cNvSpPr>
            <p:nvPr/>
          </p:nvSpPr>
          <p:spPr bwMode="auto">
            <a:xfrm>
              <a:off x="3335" y="753"/>
              <a:ext cx="797" cy="66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30" name="Oval 29"/>
            <p:cNvSpPr>
              <a:spLocks noChangeArrowheads="1"/>
            </p:cNvSpPr>
            <p:nvPr/>
          </p:nvSpPr>
          <p:spPr bwMode="auto">
            <a:xfrm>
              <a:off x="2140" y="548"/>
              <a:ext cx="1640" cy="667"/>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grpSp>
      <p:sp>
        <p:nvSpPr>
          <p:cNvPr id="1131" name="Text Box 30"/>
          <p:cNvSpPr txBox="1">
            <a:spLocks noChangeArrowheads="1"/>
          </p:cNvSpPr>
          <p:nvPr/>
        </p:nvSpPr>
        <p:spPr bwMode="auto">
          <a:xfrm>
            <a:off x="4574027" y="1213447"/>
            <a:ext cx="607859"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100" b="1" dirty="0">
                <a:solidFill>
                  <a:srgbClr val="3333FF"/>
                </a:solidFill>
                <a:latin typeface="微软雅黑" pitchFamily="34" charset="-122"/>
                <a:ea typeface="微软雅黑" pitchFamily="34" charset="-122"/>
              </a:rPr>
              <a:t>局域网</a:t>
            </a:r>
          </a:p>
        </p:txBody>
      </p:sp>
      <p:sp>
        <p:nvSpPr>
          <p:cNvPr id="1147" name="Text Box 46"/>
          <p:cNvSpPr txBox="1">
            <a:spLocks noChangeArrowheads="1"/>
          </p:cNvSpPr>
          <p:nvPr/>
        </p:nvSpPr>
        <p:spPr bwMode="auto">
          <a:xfrm>
            <a:off x="1846767" y="1407419"/>
            <a:ext cx="63831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itchFamily="34" charset="-122"/>
                <a:ea typeface="微软雅黑" pitchFamily="34" charset="-122"/>
              </a:rPr>
              <a:t>主机 </a:t>
            </a:r>
            <a:r>
              <a:rPr kumimoji="1" lang="en-US" altLang="zh-CN" sz="1000" b="1" dirty="0">
                <a:latin typeface="微软雅黑" pitchFamily="34" charset="-122"/>
                <a:ea typeface="微软雅黑" pitchFamily="34" charset="-122"/>
              </a:rPr>
              <a:t>H</a:t>
            </a:r>
            <a:r>
              <a:rPr kumimoji="1" lang="en-US" altLang="zh-CN" sz="1000" b="1" baseline="-25000" dirty="0">
                <a:latin typeface="微软雅黑" pitchFamily="34" charset="-122"/>
                <a:ea typeface="微软雅黑" pitchFamily="34" charset="-122"/>
              </a:rPr>
              <a:t>1</a:t>
            </a:r>
          </a:p>
        </p:txBody>
      </p:sp>
      <p:sp>
        <p:nvSpPr>
          <p:cNvPr id="1148" name="Text Box 47"/>
          <p:cNvSpPr txBox="1">
            <a:spLocks noChangeArrowheads="1"/>
          </p:cNvSpPr>
          <p:nvPr/>
        </p:nvSpPr>
        <p:spPr bwMode="auto">
          <a:xfrm>
            <a:off x="6947073" y="1508444"/>
            <a:ext cx="63831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itchFamily="34" charset="-122"/>
                <a:ea typeface="微软雅黑" pitchFamily="34" charset="-122"/>
              </a:rPr>
              <a:t>主机 </a:t>
            </a:r>
            <a:r>
              <a:rPr kumimoji="1" lang="en-US" altLang="zh-CN" sz="1000" b="1" dirty="0">
                <a:latin typeface="微软雅黑" pitchFamily="34" charset="-122"/>
                <a:ea typeface="微软雅黑" pitchFamily="34" charset="-122"/>
              </a:rPr>
              <a:t>H</a:t>
            </a:r>
            <a:r>
              <a:rPr kumimoji="1" lang="en-US" altLang="zh-CN" sz="1000" b="1" baseline="-25000" dirty="0">
                <a:latin typeface="微软雅黑" pitchFamily="34" charset="-122"/>
                <a:ea typeface="微软雅黑" pitchFamily="34" charset="-122"/>
              </a:rPr>
              <a:t>2</a:t>
            </a:r>
          </a:p>
        </p:txBody>
      </p:sp>
      <p:sp>
        <p:nvSpPr>
          <p:cNvPr id="1678" name="矩形 1677"/>
          <p:cNvSpPr/>
          <p:nvPr/>
        </p:nvSpPr>
        <p:spPr>
          <a:xfrm>
            <a:off x="2707546" y="2241317"/>
            <a:ext cx="4134465" cy="307777"/>
          </a:xfrm>
          <a:prstGeom prst="rect">
            <a:avLst/>
          </a:prstGeom>
          <a:solidFill>
            <a:srgbClr val="00FF99"/>
          </a:solidFill>
          <a:ln>
            <a:solidFill>
              <a:srgbClr val="000066"/>
            </a:solidFill>
          </a:ln>
        </p:spPr>
        <p:txBody>
          <a:bodyPr wrap="none">
            <a:spAutoFit/>
          </a:bodyPr>
          <a:lstStyle/>
          <a:p>
            <a:pPr algn="ctr"/>
            <a:r>
              <a:rPr lang="zh-CN" altLang="en-US" sz="1400" b="1" dirty="0">
                <a:solidFill>
                  <a:sysClr val="windowText" lastClr="000000"/>
                </a:solidFill>
                <a:latin typeface="微软雅黑" pitchFamily="34" charset="-122"/>
                <a:ea typeface="微软雅黑" pitchFamily="34" charset="-122"/>
              </a:rPr>
              <a:t>局域网中的主机、交换机等都必须实现数据链路层</a:t>
            </a:r>
          </a:p>
        </p:txBody>
      </p:sp>
      <p:sp>
        <p:nvSpPr>
          <p:cNvPr id="122" name="Text Box 50"/>
          <p:cNvSpPr txBox="1">
            <a:spLocks noChangeArrowheads="1"/>
          </p:cNvSpPr>
          <p:nvPr/>
        </p:nvSpPr>
        <p:spPr bwMode="auto">
          <a:xfrm>
            <a:off x="5534319" y="1497774"/>
            <a:ext cx="737702"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itchFamily="34" charset="-122"/>
                <a:ea typeface="微软雅黑" pitchFamily="34" charset="-122"/>
              </a:rPr>
              <a:t>交换机 </a:t>
            </a:r>
            <a:r>
              <a:rPr kumimoji="1" lang="en-US" altLang="zh-CN" sz="1000" b="1" dirty="0">
                <a:latin typeface="微软雅黑" pitchFamily="34" charset="-122"/>
                <a:ea typeface="微软雅黑" pitchFamily="34" charset="-122"/>
              </a:rPr>
              <a:t>S</a:t>
            </a:r>
            <a:r>
              <a:rPr kumimoji="1" lang="en-US" altLang="zh-CN" sz="1000" b="1" baseline="-25000" dirty="0">
                <a:latin typeface="微软雅黑" pitchFamily="34" charset="-122"/>
                <a:ea typeface="微软雅黑" pitchFamily="34" charset="-122"/>
              </a:rPr>
              <a:t>2</a:t>
            </a:r>
          </a:p>
        </p:txBody>
      </p:sp>
      <p:sp>
        <p:nvSpPr>
          <p:cNvPr id="124" name="Text Box 50"/>
          <p:cNvSpPr txBox="1">
            <a:spLocks noChangeArrowheads="1"/>
          </p:cNvSpPr>
          <p:nvPr/>
        </p:nvSpPr>
        <p:spPr bwMode="auto">
          <a:xfrm>
            <a:off x="3472465" y="1427436"/>
            <a:ext cx="737702"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itchFamily="34" charset="-122"/>
                <a:ea typeface="微软雅黑" pitchFamily="34" charset="-122"/>
              </a:rPr>
              <a:t>交换机 </a:t>
            </a:r>
            <a:r>
              <a:rPr kumimoji="1" lang="en-US" altLang="zh-CN" sz="1000" b="1" dirty="0">
                <a:latin typeface="微软雅黑" pitchFamily="34" charset="-122"/>
                <a:ea typeface="微软雅黑" pitchFamily="34" charset="-122"/>
              </a:rPr>
              <a:t>S</a:t>
            </a:r>
            <a:r>
              <a:rPr kumimoji="1" lang="en-US" altLang="zh-CN" sz="1000" b="1" baseline="-25000" dirty="0">
                <a:latin typeface="微软雅黑" pitchFamily="34" charset="-122"/>
                <a:ea typeface="微软雅黑" pitchFamily="34" charset="-122"/>
              </a:rPr>
              <a:t>1</a:t>
            </a:r>
          </a:p>
        </p:txBody>
      </p:sp>
      <p:sp>
        <p:nvSpPr>
          <p:cNvPr id="1104" name="Line 3"/>
          <p:cNvSpPr>
            <a:spLocks noChangeShapeType="1"/>
          </p:cNvSpPr>
          <p:nvPr/>
        </p:nvSpPr>
        <p:spPr bwMode="auto">
          <a:xfrm flipH="1" flipV="1">
            <a:off x="5938033" y="1807838"/>
            <a:ext cx="1371026" cy="121408"/>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pic>
        <p:nvPicPr>
          <p:cNvPr id="1698"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065709" y="1729597"/>
            <a:ext cx="407130" cy="407130"/>
          </a:xfrm>
          <a:prstGeom prst="rect">
            <a:avLst/>
          </a:prstGeom>
          <a:noFill/>
          <a:extLst>
            <a:ext uri="{909E8E84-426E-40DD-AFC4-6F175D3DCCD1}">
              <a14:hiddenFill xmlns:a14="http://schemas.microsoft.com/office/drawing/2010/main">
                <a:solidFill>
                  <a:srgbClr val="FFFFFF"/>
                </a:solidFill>
              </a14:hiddenFill>
            </a:ext>
          </a:extLst>
        </p:spPr>
      </p:pic>
      <p:sp>
        <p:nvSpPr>
          <p:cNvPr id="125" name="Line 3"/>
          <p:cNvSpPr>
            <a:spLocks noChangeShapeType="1"/>
          </p:cNvSpPr>
          <p:nvPr/>
        </p:nvSpPr>
        <p:spPr bwMode="auto">
          <a:xfrm flipH="1">
            <a:off x="2165923" y="1743996"/>
            <a:ext cx="1543935" cy="97026"/>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pic>
        <p:nvPicPr>
          <p:cNvPr id="1699"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32935" y="1637456"/>
            <a:ext cx="407130" cy="407130"/>
          </a:xfrm>
          <a:prstGeom prst="rect">
            <a:avLst/>
          </a:prstGeom>
          <a:noFill/>
          <a:extLst>
            <a:ext uri="{909E8E84-426E-40DD-AFC4-6F175D3DCCD1}">
              <a14:hiddenFill xmlns:a14="http://schemas.microsoft.com/office/drawing/2010/main">
                <a:solidFill>
                  <a:srgbClr val="FFFFFF"/>
                </a:solidFill>
              </a14:hiddenFill>
            </a:ext>
          </a:extLst>
        </p:spPr>
      </p:pic>
      <p:sp>
        <p:nvSpPr>
          <p:cNvPr id="126" name="Line 3"/>
          <p:cNvSpPr>
            <a:spLocks noChangeShapeType="1"/>
          </p:cNvSpPr>
          <p:nvPr/>
        </p:nvSpPr>
        <p:spPr bwMode="auto">
          <a:xfrm flipH="1" flipV="1">
            <a:off x="3841316" y="1737732"/>
            <a:ext cx="1953226" cy="115831"/>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pic>
        <p:nvPicPr>
          <p:cNvPr id="121" name="Picture 4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37344" y="1720524"/>
            <a:ext cx="399304" cy="2289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3" name="Picture 42"/>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75490" y="1650186"/>
            <a:ext cx="399304" cy="2289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9" name="组合 8"/>
          <p:cNvGrpSpPr/>
          <p:nvPr/>
        </p:nvGrpSpPr>
        <p:grpSpPr>
          <a:xfrm>
            <a:off x="1823140" y="2454021"/>
            <a:ext cx="5797494" cy="1474581"/>
            <a:chOff x="1823140" y="2454021"/>
            <a:chExt cx="5797494" cy="1474581"/>
          </a:xfrm>
        </p:grpSpPr>
        <p:sp>
          <p:nvSpPr>
            <p:cNvPr id="1623" name="AutoShape 524"/>
            <p:cNvSpPr>
              <a:spLocks noChangeArrowheads="1"/>
            </p:cNvSpPr>
            <p:nvPr/>
          </p:nvSpPr>
          <p:spPr bwMode="auto">
            <a:xfrm>
              <a:off x="1876920" y="2691672"/>
              <a:ext cx="583152" cy="1091858"/>
            </a:xfrm>
            <a:prstGeom prst="cube">
              <a:avLst>
                <a:gd name="adj" fmla="val 9250"/>
              </a:avLst>
            </a:prstGeom>
            <a:solidFill>
              <a:srgbClr val="FFFF00"/>
            </a:solidFill>
            <a:ln w="12700">
              <a:solidFill>
                <a:srgbClr val="007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24" name="Freeform 525"/>
            <p:cNvSpPr>
              <a:spLocks/>
            </p:cNvSpPr>
            <p:nvPr/>
          </p:nvSpPr>
          <p:spPr bwMode="auto">
            <a:xfrm>
              <a:off x="1876920"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25" name="Freeform 528"/>
            <p:cNvSpPr>
              <a:spLocks/>
            </p:cNvSpPr>
            <p:nvPr/>
          </p:nvSpPr>
          <p:spPr bwMode="auto">
            <a:xfrm>
              <a:off x="1876920" y="289305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26" name="Freeform 526"/>
            <p:cNvSpPr>
              <a:spLocks/>
            </p:cNvSpPr>
            <p:nvPr/>
          </p:nvSpPr>
          <p:spPr bwMode="auto">
            <a:xfrm>
              <a:off x="1876920" y="3302502"/>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27" name="Freeform 527"/>
            <p:cNvSpPr>
              <a:spLocks/>
            </p:cNvSpPr>
            <p:nvPr/>
          </p:nvSpPr>
          <p:spPr bwMode="auto">
            <a:xfrm>
              <a:off x="1876920" y="3097301"/>
              <a:ext cx="583152" cy="72536"/>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28" name="Rectangle 529"/>
            <p:cNvSpPr>
              <a:spLocks noChangeArrowheads="1"/>
            </p:cNvSpPr>
            <p:nvPr/>
          </p:nvSpPr>
          <p:spPr bwMode="auto">
            <a:xfrm>
              <a:off x="1889327" y="3388400"/>
              <a:ext cx="502503" cy="185158"/>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34" name="AutoShape 536"/>
            <p:cNvSpPr>
              <a:spLocks noChangeArrowheads="1"/>
            </p:cNvSpPr>
            <p:nvPr/>
          </p:nvSpPr>
          <p:spPr bwMode="auto">
            <a:xfrm>
              <a:off x="6977512" y="2691672"/>
              <a:ext cx="583152" cy="1091858"/>
            </a:xfrm>
            <a:prstGeom prst="cube">
              <a:avLst>
                <a:gd name="adj" fmla="val 9250"/>
              </a:avLst>
            </a:prstGeom>
            <a:solidFill>
              <a:srgbClr val="FFFF00"/>
            </a:solidFill>
            <a:ln w="12700">
              <a:solidFill>
                <a:srgbClr val="007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35" name="Freeform 537"/>
            <p:cNvSpPr>
              <a:spLocks/>
            </p:cNvSpPr>
            <p:nvPr/>
          </p:nvSpPr>
          <p:spPr bwMode="auto">
            <a:xfrm>
              <a:off x="6977512"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36" name="Freeform 538"/>
            <p:cNvSpPr>
              <a:spLocks/>
            </p:cNvSpPr>
            <p:nvPr/>
          </p:nvSpPr>
          <p:spPr bwMode="auto">
            <a:xfrm>
              <a:off x="6977512" y="3302502"/>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37" name="Freeform 539"/>
            <p:cNvSpPr>
              <a:spLocks/>
            </p:cNvSpPr>
            <p:nvPr/>
          </p:nvSpPr>
          <p:spPr bwMode="auto">
            <a:xfrm>
              <a:off x="6977512" y="3097301"/>
              <a:ext cx="583152" cy="72536"/>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38" name="Freeform 540"/>
            <p:cNvSpPr>
              <a:spLocks/>
            </p:cNvSpPr>
            <p:nvPr/>
          </p:nvSpPr>
          <p:spPr bwMode="auto">
            <a:xfrm>
              <a:off x="6977512" y="289305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39" name="Rectangle 541"/>
            <p:cNvSpPr>
              <a:spLocks noChangeArrowheads="1"/>
            </p:cNvSpPr>
            <p:nvPr/>
          </p:nvSpPr>
          <p:spPr bwMode="auto">
            <a:xfrm>
              <a:off x="6989920" y="3387445"/>
              <a:ext cx="502503" cy="18611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66" name="Freeform 572"/>
            <p:cNvSpPr>
              <a:spLocks/>
            </p:cNvSpPr>
            <p:nvPr/>
          </p:nvSpPr>
          <p:spPr bwMode="auto">
            <a:xfrm>
              <a:off x="2140578" y="3783530"/>
              <a:ext cx="1460763" cy="14507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67" name="Freeform 573"/>
            <p:cNvSpPr>
              <a:spLocks/>
            </p:cNvSpPr>
            <p:nvPr/>
          </p:nvSpPr>
          <p:spPr bwMode="auto">
            <a:xfrm>
              <a:off x="5929825" y="3783530"/>
              <a:ext cx="1311345" cy="14507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68" name="Freeform 574"/>
            <p:cNvSpPr>
              <a:spLocks/>
            </p:cNvSpPr>
            <p:nvPr/>
          </p:nvSpPr>
          <p:spPr bwMode="auto">
            <a:xfrm>
              <a:off x="3890974" y="3783530"/>
              <a:ext cx="1767457" cy="14507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73" name="Text Box 579"/>
            <p:cNvSpPr txBox="1">
              <a:spLocks noChangeArrowheads="1"/>
            </p:cNvSpPr>
            <p:nvPr/>
          </p:nvSpPr>
          <p:spPr bwMode="auto">
            <a:xfrm>
              <a:off x="2032014" y="2454021"/>
              <a:ext cx="343274" cy="246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a:latin typeface="微软雅黑" pitchFamily="34" charset="-122"/>
                  <a:ea typeface="微软雅黑" pitchFamily="34" charset="-122"/>
                </a:rPr>
                <a:t>H</a:t>
              </a:r>
              <a:r>
                <a:rPr kumimoji="1" lang="en-US" altLang="zh-CN" sz="1000" b="1" baseline="-25000" dirty="0">
                  <a:latin typeface="微软雅黑" pitchFamily="34" charset="-122"/>
                  <a:ea typeface="微软雅黑" pitchFamily="34" charset="-122"/>
                </a:rPr>
                <a:t>1</a:t>
              </a:r>
            </a:p>
          </p:txBody>
        </p:sp>
        <p:sp>
          <p:nvSpPr>
            <p:cNvPr id="1674" name="Text Box 580"/>
            <p:cNvSpPr txBox="1">
              <a:spLocks noChangeArrowheads="1"/>
            </p:cNvSpPr>
            <p:nvPr/>
          </p:nvSpPr>
          <p:spPr bwMode="auto">
            <a:xfrm>
              <a:off x="7120198" y="2460702"/>
              <a:ext cx="343274" cy="246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a:latin typeface="微软雅黑" pitchFamily="34" charset="-122"/>
                  <a:ea typeface="微软雅黑" pitchFamily="34" charset="-122"/>
                </a:rPr>
                <a:t>H</a:t>
              </a:r>
              <a:r>
                <a:rPr kumimoji="1" lang="en-US" altLang="zh-CN" sz="1000" b="1" baseline="-25000" dirty="0">
                  <a:latin typeface="微软雅黑" pitchFamily="34" charset="-122"/>
                  <a:ea typeface="微软雅黑" pitchFamily="34" charset="-122"/>
                </a:rPr>
                <a:t>2</a:t>
              </a:r>
            </a:p>
          </p:txBody>
        </p:sp>
        <p:sp>
          <p:nvSpPr>
            <p:cNvPr id="1679" name="Text Box 530"/>
            <p:cNvSpPr txBox="1">
              <a:spLocks noChangeArrowheads="1"/>
            </p:cNvSpPr>
            <p:nvPr/>
          </p:nvSpPr>
          <p:spPr bwMode="auto">
            <a:xfrm>
              <a:off x="1823140" y="3350223"/>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solidFill>
                    <a:srgbClr val="CC00CC"/>
                  </a:solidFill>
                  <a:latin typeface="微软雅黑" pitchFamily="34" charset="-122"/>
                  <a:ea typeface="微软雅黑" pitchFamily="34" charset="-122"/>
                </a:rPr>
                <a:t>链路层</a:t>
              </a:r>
            </a:p>
          </p:txBody>
        </p:sp>
        <p:sp>
          <p:nvSpPr>
            <p:cNvPr id="1680" name="Text Box 531"/>
            <p:cNvSpPr txBox="1">
              <a:spLocks noChangeArrowheads="1"/>
            </p:cNvSpPr>
            <p:nvPr/>
          </p:nvSpPr>
          <p:spPr bwMode="auto">
            <a:xfrm>
              <a:off x="1825208" y="2726986"/>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itchFamily="34" charset="-122"/>
                  <a:ea typeface="微软雅黑" pitchFamily="34" charset="-122"/>
                </a:rPr>
                <a:t>应用层</a:t>
              </a:r>
            </a:p>
          </p:txBody>
        </p:sp>
        <p:sp>
          <p:nvSpPr>
            <p:cNvPr id="1681" name="Text Box 532"/>
            <p:cNvSpPr txBox="1">
              <a:spLocks noChangeArrowheads="1"/>
            </p:cNvSpPr>
            <p:nvPr/>
          </p:nvSpPr>
          <p:spPr bwMode="auto">
            <a:xfrm>
              <a:off x="1823140" y="2934095"/>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运输层</a:t>
              </a:r>
            </a:p>
          </p:txBody>
        </p:sp>
        <p:sp>
          <p:nvSpPr>
            <p:cNvPr id="1682" name="Text Box 533"/>
            <p:cNvSpPr txBox="1">
              <a:spLocks noChangeArrowheads="1"/>
            </p:cNvSpPr>
            <p:nvPr/>
          </p:nvSpPr>
          <p:spPr bwMode="auto">
            <a:xfrm>
              <a:off x="1823140" y="3142159"/>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网络层</a:t>
              </a:r>
            </a:p>
          </p:txBody>
        </p:sp>
        <p:sp>
          <p:nvSpPr>
            <p:cNvPr id="1683" name="Text Box 534"/>
            <p:cNvSpPr txBox="1">
              <a:spLocks noChangeArrowheads="1"/>
            </p:cNvSpPr>
            <p:nvPr/>
          </p:nvSpPr>
          <p:spPr bwMode="auto">
            <a:xfrm>
              <a:off x="1823140" y="3558287"/>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itchFamily="34" charset="-122"/>
                  <a:ea typeface="微软雅黑" pitchFamily="34" charset="-122"/>
                </a:rPr>
                <a:t>物理层</a:t>
              </a:r>
            </a:p>
          </p:txBody>
        </p:sp>
        <p:sp>
          <p:nvSpPr>
            <p:cNvPr id="1684" name="Text Box 542"/>
            <p:cNvSpPr txBox="1">
              <a:spLocks noChangeArrowheads="1"/>
            </p:cNvSpPr>
            <p:nvPr/>
          </p:nvSpPr>
          <p:spPr bwMode="auto">
            <a:xfrm>
              <a:off x="6941324" y="3358812"/>
              <a:ext cx="679310" cy="2538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zh-CN" altLang="en-US" sz="1050" b="1" dirty="0">
                  <a:solidFill>
                    <a:srgbClr val="CC00CC"/>
                  </a:solidFill>
                  <a:latin typeface="微软雅黑" pitchFamily="34" charset="-122"/>
                  <a:ea typeface="微软雅黑" pitchFamily="34" charset="-122"/>
                </a:rPr>
                <a:t>链路层</a:t>
              </a:r>
            </a:p>
          </p:txBody>
        </p:sp>
        <p:sp>
          <p:nvSpPr>
            <p:cNvPr id="1685" name="Text Box 543"/>
            <p:cNvSpPr txBox="1">
              <a:spLocks noChangeArrowheads="1"/>
            </p:cNvSpPr>
            <p:nvPr/>
          </p:nvSpPr>
          <p:spPr bwMode="auto">
            <a:xfrm>
              <a:off x="6943392" y="2726986"/>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itchFamily="34" charset="-122"/>
                  <a:ea typeface="微软雅黑" pitchFamily="34" charset="-122"/>
                </a:rPr>
                <a:t>应用层</a:t>
              </a:r>
            </a:p>
          </p:txBody>
        </p:sp>
        <p:sp>
          <p:nvSpPr>
            <p:cNvPr id="1686" name="Text Box 544"/>
            <p:cNvSpPr txBox="1">
              <a:spLocks noChangeArrowheads="1"/>
            </p:cNvSpPr>
            <p:nvPr/>
          </p:nvSpPr>
          <p:spPr bwMode="auto">
            <a:xfrm>
              <a:off x="6941324" y="2934095"/>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运输层</a:t>
              </a:r>
            </a:p>
          </p:txBody>
        </p:sp>
        <p:sp>
          <p:nvSpPr>
            <p:cNvPr id="1687" name="Text Box 545"/>
            <p:cNvSpPr txBox="1">
              <a:spLocks noChangeArrowheads="1"/>
            </p:cNvSpPr>
            <p:nvPr/>
          </p:nvSpPr>
          <p:spPr bwMode="auto">
            <a:xfrm>
              <a:off x="6941324" y="3142159"/>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itchFamily="34" charset="-122"/>
                  <a:ea typeface="微软雅黑" pitchFamily="34" charset="-122"/>
                </a:rPr>
                <a:t>网络层</a:t>
              </a:r>
            </a:p>
          </p:txBody>
        </p:sp>
        <p:sp>
          <p:nvSpPr>
            <p:cNvPr id="1688" name="Text Box 546"/>
            <p:cNvSpPr txBox="1">
              <a:spLocks noChangeArrowheads="1"/>
            </p:cNvSpPr>
            <p:nvPr/>
          </p:nvSpPr>
          <p:spPr bwMode="auto">
            <a:xfrm>
              <a:off x="6941324" y="3558287"/>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物理层</a:t>
              </a:r>
            </a:p>
          </p:txBody>
        </p:sp>
        <p:grpSp>
          <p:nvGrpSpPr>
            <p:cNvPr id="8" name="组合 7"/>
            <p:cNvGrpSpPr/>
            <p:nvPr/>
          </p:nvGrpSpPr>
          <p:grpSpPr>
            <a:xfrm>
              <a:off x="3444180" y="3128748"/>
              <a:ext cx="607967" cy="697730"/>
              <a:chOff x="3444180" y="3128748"/>
              <a:chExt cx="607967" cy="697730"/>
            </a:xfrm>
          </p:grpSpPr>
          <p:sp>
            <p:nvSpPr>
              <p:cNvPr id="1645" name="AutoShape 547"/>
              <p:cNvSpPr>
                <a:spLocks noChangeArrowheads="1"/>
              </p:cNvSpPr>
              <p:nvPr/>
            </p:nvSpPr>
            <p:spPr bwMode="auto">
              <a:xfrm>
                <a:off x="3448316" y="3338293"/>
                <a:ext cx="583152" cy="445237"/>
              </a:xfrm>
              <a:prstGeom prst="cube">
                <a:avLst>
                  <a:gd name="adj" fmla="val 9250"/>
                </a:avLst>
              </a:prstGeom>
              <a:solidFill>
                <a:srgbClr val="00FFFF"/>
              </a:solidFill>
              <a:ln w="12700">
                <a:solidFill>
                  <a:srgbClr val="007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46" name="Freeform 548"/>
              <p:cNvSpPr>
                <a:spLocks/>
              </p:cNvSpPr>
              <p:nvPr/>
            </p:nvSpPr>
            <p:spPr bwMode="auto">
              <a:xfrm>
                <a:off x="3448316"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47" name="Rectangle 549"/>
              <p:cNvSpPr>
                <a:spLocks noChangeArrowheads="1"/>
              </p:cNvSpPr>
              <p:nvPr/>
            </p:nvSpPr>
            <p:spPr bwMode="auto">
              <a:xfrm>
                <a:off x="3474165" y="3378855"/>
                <a:ext cx="492164" cy="19470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70" name="Text Box 576"/>
              <p:cNvSpPr txBox="1">
                <a:spLocks noChangeArrowheads="1"/>
              </p:cNvSpPr>
              <p:nvPr/>
            </p:nvSpPr>
            <p:spPr bwMode="auto">
              <a:xfrm>
                <a:off x="3601341" y="3128748"/>
                <a:ext cx="314510"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a:latin typeface="微软雅黑" pitchFamily="34" charset="-122"/>
                    <a:ea typeface="微软雅黑" pitchFamily="34" charset="-122"/>
                  </a:rPr>
                  <a:t>S</a:t>
                </a:r>
                <a:r>
                  <a:rPr kumimoji="1" lang="en-US" altLang="zh-CN" sz="1000" b="1" baseline="-25000" dirty="0">
                    <a:latin typeface="微软雅黑" pitchFamily="34" charset="-122"/>
                    <a:ea typeface="微软雅黑" pitchFamily="34" charset="-122"/>
                  </a:rPr>
                  <a:t>1</a:t>
                </a:r>
              </a:p>
            </p:txBody>
          </p:sp>
          <p:sp>
            <p:nvSpPr>
              <p:cNvPr id="1689" name="Text Box 551"/>
              <p:cNvSpPr txBox="1">
                <a:spLocks noChangeArrowheads="1"/>
              </p:cNvSpPr>
              <p:nvPr/>
            </p:nvSpPr>
            <p:spPr bwMode="auto">
              <a:xfrm>
                <a:off x="3444180" y="3356904"/>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solidFill>
                      <a:srgbClr val="CC00CC"/>
                    </a:solidFill>
                    <a:latin typeface="微软雅黑" pitchFamily="34" charset="-122"/>
                    <a:ea typeface="微软雅黑" pitchFamily="34" charset="-122"/>
                  </a:rPr>
                  <a:t>链路层</a:t>
                </a:r>
              </a:p>
            </p:txBody>
          </p:sp>
          <p:sp>
            <p:nvSpPr>
              <p:cNvPr id="1691" name="Text Box 553"/>
              <p:cNvSpPr txBox="1">
                <a:spLocks noChangeArrowheads="1"/>
              </p:cNvSpPr>
              <p:nvPr/>
            </p:nvSpPr>
            <p:spPr bwMode="auto">
              <a:xfrm>
                <a:off x="3444180" y="3564967"/>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itchFamily="34" charset="-122"/>
                    <a:ea typeface="微软雅黑" pitchFamily="34" charset="-122"/>
                  </a:rPr>
                  <a:t>物理层</a:t>
                </a:r>
              </a:p>
            </p:txBody>
          </p:sp>
        </p:grpSp>
        <p:grpSp>
          <p:nvGrpSpPr>
            <p:cNvPr id="3" name="组合 2"/>
            <p:cNvGrpSpPr/>
            <p:nvPr/>
          </p:nvGrpSpPr>
          <p:grpSpPr>
            <a:xfrm>
              <a:off x="5490558" y="3128748"/>
              <a:ext cx="607967" cy="697730"/>
              <a:chOff x="5490558" y="3128748"/>
              <a:chExt cx="607967" cy="697730"/>
            </a:xfrm>
          </p:grpSpPr>
          <p:sp>
            <p:nvSpPr>
              <p:cNvPr id="72" name="AutoShape 547"/>
              <p:cNvSpPr>
                <a:spLocks noChangeArrowheads="1"/>
              </p:cNvSpPr>
              <p:nvPr/>
            </p:nvSpPr>
            <p:spPr bwMode="auto">
              <a:xfrm>
                <a:off x="5494694" y="3338293"/>
                <a:ext cx="583152" cy="445237"/>
              </a:xfrm>
              <a:prstGeom prst="cube">
                <a:avLst>
                  <a:gd name="adj" fmla="val 9250"/>
                </a:avLst>
              </a:prstGeom>
              <a:solidFill>
                <a:srgbClr val="00FFFF"/>
              </a:solidFill>
              <a:ln w="12700">
                <a:solidFill>
                  <a:srgbClr val="007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73" name="Freeform 548"/>
              <p:cNvSpPr>
                <a:spLocks/>
              </p:cNvSpPr>
              <p:nvPr/>
            </p:nvSpPr>
            <p:spPr bwMode="auto">
              <a:xfrm>
                <a:off x="5494694"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74" name="Rectangle 549"/>
              <p:cNvSpPr>
                <a:spLocks noChangeArrowheads="1"/>
              </p:cNvSpPr>
              <p:nvPr/>
            </p:nvSpPr>
            <p:spPr bwMode="auto">
              <a:xfrm>
                <a:off x="5520543" y="3378855"/>
                <a:ext cx="492164" cy="19470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75" name="Text Box 576"/>
              <p:cNvSpPr txBox="1">
                <a:spLocks noChangeArrowheads="1"/>
              </p:cNvSpPr>
              <p:nvPr/>
            </p:nvSpPr>
            <p:spPr bwMode="auto">
              <a:xfrm>
                <a:off x="5647719" y="3128748"/>
                <a:ext cx="314510"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a:latin typeface="微软雅黑" pitchFamily="34" charset="-122"/>
                    <a:ea typeface="微软雅黑" pitchFamily="34" charset="-122"/>
                  </a:rPr>
                  <a:t>S</a:t>
                </a:r>
                <a:r>
                  <a:rPr kumimoji="1" lang="en-US" altLang="zh-CN" sz="1000" b="1" baseline="-25000" dirty="0">
                    <a:latin typeface="微软雅黑" pitchFamily="34" charset="-122"/>
                    <a:ea typeface="微软雅黑" pitchFamily="34" charset="-122"/>
                  </a:rPr>
                  <a:t>2</a:t>
                </a:r>
              </a:p>
            </p:txBody>
          </p:sp>
          <p:sp>
            <p:nvSpPr>
              <p:cNvPr id="76" name="Text Box 551"/>
              <p:cNvSpPr txBox="1">
                <a:spLocks noChangeArrowheads="1"/>
              </p:cNvSpPr>
              <p:nvPr/>
            </p:nvSpPr>
            <p:spPr bwMode="auto">
              <a:xfrm>
                <a:off x="5490558" y="3356904"/>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solidFill>
                      <a:srgbClr val="CC00CC"/>
                    </a:solidFill>
                    <a:latin typeface="微软雅黑" pitchFamily="34" charset="-122"/>
                    <a:ea typeface="微软雅黑" pitchFamily="34" charset="-122"/>
                  </a:rPr>
                  <a:t>链路层</a:t>
                </a:r>
              </a:p>
            </p:txBody>
          </p:sp>
          <p:sp>
            <p:nvSpPr>
              <p:cNvPr id="77" name="Text Box 553"/>
              <p:cNvSpPr txBox="1">
                <a:spLocks noChangeArrowheads="1"/>
              </p:cNvSpPr>
              <p:nvPr/>
            </p:nvSpPr>
            <p:spPr bwMode="auto">
              <a:xfrm>
                <a:off x="5490558" y="3564967"/>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itchFamily="34" charset="-122"/>
                    <a:ea typeface="微软雅黑" pitchFamily="34" charset="-122"/>
                  </a:rPr>
                  <a:t>物理层</a:t>
                </a:r>
              </a:p>
            </p:txBody>
          </p:sp>
        </p:grpSp>
      </p:grpSp>
      <p:sp>
        <p:nvSpPr>
          <p:cNvPr id="2" name="灯片编号占位符 1">
            <a:extLst>
              <a:ext uri="{FF2B5EF4-FFF2-40B4-BE49-F238E27FC236}">
                <a16:creationId xmlns:a16="http://schemas.microsoft.com/office/drawing/2014/main" id="{C6A34A94-7878-47E6-A5EF-8DD28DD1F87E}"/>
              </a:ext>
            </a:extLst>
          </p:cNvPr>
          <p:cNvSpPr>
            <a:spLocks noGrp="1"/>
          </p:cNvSpPr>
          <p:nvPr>
            <p:ph type="sldNum" sz="quarter" idx="12"/>
          </p:nvPr>
        </p:nvSpPr>
        <p:spPr/>
        <p:txBody>
          <a:bodyPr/>
          <a:lstStyle/>
          <a:p>
            <a:fld id="{C485880C-E2C3-4DAB-AE74-D9BE691626AC}" type="slidenum">
              <a:rPr lang="zh-CN" altLang="en-US" smtClean="0"/>
              <a:pPr/>
              <a:t>5</a:t>
            </a:fld>
            <a:endParaRPr lang="zh-CN" altLang="en-US"/>
          </a:p>
        </p:txBody>
      </p:sp>
    </p:spTree>
    <p:extLst>
      <p:ext uri="{BB962C8B-B14F-4D97-AF65-F5344CB8AC3E}">
        <p14:creationId xmlns:p14="http://schemas.microsoft.com/office/powerpoint/2010/main" val="2957922558"/>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6"/>
          <p:cNvSpPr>
            <a:spLocks noChangeArrowheads="1"/>
          </p:cNvSpPr>
          <p:nvPr/>
        </p:nvSpPr>
        <p:spPr bwMode="auto">
          <a:xfrm>
            <a:off x="502921" y="985378"/>
            <a:ext cx="8129015" cy="205440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重要功能：</a:t>
            </a:r>
          </a:p>
          <a:p>
            <a:pPr marL="598488" lvl="1" indent="-342900">
              <a:lnSpc>
                <a:spcPts val="3000"/>
              </a:lnSpc>
              <a:buClr>
                <a:srgbClr val="7030A0"/>
              </a:buClr>
              <a:buSzPct val="75000"/>
              <a:buFont typeface="Wingdings" pitchFamily="2" charset="2"/>
              <a:buChar char="u"/>
            </a:pPr>
            <a:r>
              <a:rPr lang="zh-CN" altLang="en-US" sz="2000" b="1" dirty="0">
                <a:latin typeface="微软雅黑" pitchFamily="34" charset="-122"/>
                <a:ea typeface="微软雅黑" pitchFamily="34" charset="-122"/>
              </a:rPr>
              <a:t>进行串行</a:t>
            </a:r>
            <a:r>
              <a:rPr lang="en-US" altLang="zh-CN" sz="2000" b="1" dirty="0">
                <a:latin typeface="微软雅黑" pitchFamily="34" charset="-122"/>
                <a:ea typeface="微软雅黑" pitchFamily="34" charset="-122"/>
              </a:rPr>
              <a:t>/</a:t>
            </a:r>
            <a:r>
              <a:rPr lang="zh-CN" altLang="en-US" sz="2000" b="1" dirty="0">
                <a:latin typeface="微软雅黑" pitchFamily="34" charset="-122"/>
                <a:ea typeface="微软雅黑" pitchFamily="34" charset="-122"/>
              </a:rPr>
              <a:t>并行转换。</a:t>
            </a:r>
          </a:p>
          <a:p>
            <a:pPr marL="598488" lvl="1" indent="-342900">
              <a:lnSpc>
                <a:spcPts val="3000"/>
              </a:lnSpc>
              <a:buClr>
                <a:srgbClr val="7030A0"/>
              </a:buClr>
              <a:buSzPct val="75000"/>
              <a:buFont typeface="Wingdings" pitchFamily="2" charset="2"/>
              <a:buChar char="u"/>
            </a:pPr>
            <a:r>
              <a:rPr lang="zh-CN" altLang="en-US" sz="2000" b="1" dirty="0">
                <a:latin typeface="微软雅黑" pitchFamily="34" charset="-122"/>
                <a:ea typeface="微软雅黑" pitchFamily="34" charset="-122"/>
              </a:rPr>
              <a:t>对数据进行缓存。</a:t>
            </a:r>
          </a:p>
          <a:p>
            <a:pPr marL="598488" lvl="1" indent="-342900">
              <a:lnSpc>
                <a:spcPts val="3000"/>
              </a:lnSpc>
              <a:buClr>
                <a:srgbClr val="7030A0"/>
              </a:buClr>
              <a:buSzPct val="75000"/>
              <a:buFont typeface="Wingdings" pitchFamily="2" charset="2"/>
              <a:buChar char="u"/>
            </a:pPr>
            <a:r>
              <a:rPr lang="zh-CN" altLang="en-US" sz="2000" b="1" dirty="0">
                <a:latin typeface="微软雅黑" pitchFamily="34" charset="-122"/>
                <a:ea typeface="微软雅黑" pitchFamily="34" charset="-122"/>
              </a:rPr>
              <a:t>在计算机的操作系统安装设备驱动程序。</a:t>
            </a:r>
          </a:p>
          <a:p>
            <a:pPr marL="598488" lvl="1" indent="-342900">
              <a:lnSpc>
                <a:spcPts val="3000"/>
              </a:lnSpc>
              <a:buClr>
                <a:srgbClr val="7030A0"/>
              </a:buClr>
              <a:buSzPct val="75000"/>
              <a:buFont typeface="Wingdings" pitchFamily="2" charset="2"/>
              <a:buChar char="u"/>
            </a:pPr>
            <a:r>
              <a:rPr lang="zh-CN" altLang="en-US" sz="2000" b="1" dirty="0">
                <a:latin typeface="微软雅黑" pitchFamily="34" charset="-122"/>
                <a:ea typeface="微软雅黑" pitchFamily="34" charset="-122"/>
              </a:rPr>
              <a:t>实现以太网协议。</a:t>
            </a:r>
          </a:p>
        </p:txBody>
      </p:sp>
      <p:sp>
        <p:nvSpPr>
          <p:cNvPr id="8" name="AutoShape 5"/>
          <p:cNvSpPr>
            <a:spLocks noChangeArrowheads="1"/>
          </p:cNvSpPr>
          <p:nvPr/>
        </p:nvSpPr>
        <p:spPr bwMode="auto">
          <a:xfrm>
            <a:off x="502921" y="625834"/>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3512135" y="602744"/>
            <a:ext cx="210987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2.  </a:t>
            </a:r>
            <a:r>
              <a:rPr lang="zh-CN" altLang="en-US" sz="2000" b="1" dirty="0">
                <a:solidFill>
                  <a:schemeClr val="bg1"/>
                </a:solidFill>
                <a:latin typeface="微软雅黑" pitchFamily="34" charset="-122"/>
                <a:ea typeface="微软雅黑" pitchFamily="34" charset="-122"/>
              </a:rPr>
              <a:t>适配器的作用</a:t>
            </a:r>
          </a:p>
        </p:txBody>
      </p:sp>
      <p:sp>
        <p:nvSpPr>
          <p:cNvPr id="2" name="灯片编号占位符 1">
            <a:extLst>
              <a:ext uri="{FF2B5EF4-FFF2-40B4-BE49-F238E27FC236}">
                <a16:creationId xmlns:a16="http://schemas.microsoft.com/office/drawing/2014/main" id="{EE64ED76-FA00-44A4-B87A-5A628CF494A3}"/>
              </a:ext>
            </a:extLst>
          </p:cNvPr>
          <p:cNvSpPr>
            <a:spLocks noGrp="1"/>
          </p:cNvSpPr>
          <p:nvPr>
            <p:ph type="sldNum" sz="quarter" idx="12"/>
          </p:nvPr>
        </p:nvSpPr>
        <p:spPr/>
        <p:txBody>
          <a:bodyPr/>
          <a:lstStyle/>
          <a:p>
            <a:fld id="{C485880C-E2C3-4DAB-AE74-D9BE691626AC}" type="slidenum">
              <a:rPr lang="zh-CN" altLang="en-US" smtClean="0"/>
              <a:pPr/>
              <a:t>50</a:t>
            </a:fld>
            <a:endParaRPr lang="zh-CN" altLang="en-US"/>
          </a:p>
        </p:txBody>
      </p:sp>
    </p:spTree>
    <p:extLst>
      <p:ext uri="{BB962C8B-B14F-4D97-AF65-F5344CB8AC3E}">
        <p14:creationId xmlns:p14="http://schemas.microsoft.com/office/powerpoint/2010/main" val="3938833911"/>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圆角矩形 54"/>
          <p:cNvSpPr/>
          <p:nvPr/>
        </p:nvSpPr>
        <p:spPr>
          <a:xfrm>
            <a:off x="502921" y="1775068"/>
            <a:ext cx="8129015" cy="2531945"/>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6" name="Line 7"/>
          <p:cNvSpPr>
            <a:spLocks noChangeShapeType="1"/>
          </p:cNvSpPr>
          <p:nvPr/>
        </p:nvSpPr>
        <p:spPr bwMode="auto">
          <a:xfrm flipV="1">
            <a:off x="1258776" y="2332671"/>
            <a:ext cx="6555094" cy="0"/>
          </a:xfrm>
          <a:prstGeom prst="line">
            <a:avLst/>
          </a:prstGeom>
          <a:no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1" name="Rectangle 9"/>
          <p:cNvSpPr>
            <a:spLocks noChangeArrowheads="1"/>
          </p:cNvSpPr>
          <p:nvPr/>
        </p:nvSpPr>
        <p:spPr bwMode="auto">
          <a:xfrm>
            <a:off x="7668344" y="2217128"/>
            <a:ext cx="228342" cy="225020"/>
          </a:xfrm>
          <a:prstGeom prst="rect">
            <a:avLst/>
          </a:prstGeom>
          <a:solidFill>
            <a:srgbClr val="0000FF"/>
          </a:solidFill>
          <a:ln w="12700">
            <a:solidFill>
              <a:srgbClr val="0000FF"/>
            </a:solidFill>
            <a:miter lim="800000"/>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2" name="AutoShape 5"/>
          <p:cNvSpPr>
            <a:spLocks noChangeArrowheads="1"/>
          </p:cNvSpPr>
          <p:nvPr/>
        </p:nvSpPr>
        <p:spPr bwMode="auto">
          <a:xfrm>
            <a:off x="502921" y="627295"/>
            <a:ext cx="8129015" cy="388721"/>
          </a:xfrm>
          <a:prstGeom prst="roundRect">
            <a:avLst>
              <a:gd name="adj" fmla="val 16667"/>
            </a:avLst>
          </a:prstGeom>
          <a:solidFill>
            <a:srgbClr val="0089FA"/>
          </a:solidFill>
          <a:ln>
            <a:noFill/>
          </a:ln>
          <a:effectLst/>
          <a:extLst/>
        </p:spPr>
        <p:txBody>
          <a:bodyPr wrap="none" anchor="ctr"/>
          <a:lstStyle/>
          <a:p>
            <a:endParaRPr lang="zh-CN" altLang="en-US"/>
          </a:p>
        </p:txBody>
      </p:sp>
      <p:sp>
        <p:nvSpPr>
          <p:cNvPr id="73" name="Rectangle 6"/>
          <p:cNvSpPr>
            <a:spLocks noChangeArrowheads="1"/>
          </p:cNvSpPr>
          <p:nvPr/>
        </p:nvSpPr>
        <p:spPr bwMode="auto">
          <a:xfrm>
            <a:off x="2840852" y="585024"/>
            <a:ext cx="344517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3.3.2   CSMA/CD </a:t>
            </a:r>
            <a:r>
              <a:rPr lang="zh-CN" altLang="en-US" sz="2400" b="1" dirty="0">
                <a:solidFill>
                  <a:schemeClr val="bg1"/>
                </a:solidFill>
                <a:latin typeface="微软雅黑" pitchFamily="34" charset="-122"/>
                <a:ea typeface="微软雅黑" pitchFamily="34" charset="-122"/>
              </a:rPr>
              <a:t>协议</a:t>
            </a:r>
          </a:p>
        </p:txBody>
      </p:sp>
      <p:sp>
        <p:nvSpPr>
          <p:cNvPr id="74" name="Rectangle 8"/>
          <p:cNvSpPr>
            <a:spLocks noChangeArrowheads="1"/>
          </p:cNvSpPr>
          <p:nvPr/>
        </p:nvSpPr>
        <p:spPr bwMode="auto">
          <a:xfrm>
            <a:off x="502921" y="1021848"/>
            <a:ext cx="8129015" cy="7848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68288" indent="-268288">
              <a:lnSpc>
                <a:spcPts val="2700"/>
              </a:lnSpc>
              <a:buClr>
                <a:srgbClr val="0070C0"/>
              </a:buClr>
              <a:buFont typeface="Wingdings" pitchFamily="2" charset="2"/>
              <a:buChar char="l"/>
            </a:pPr>
            <a:r>
              <a:rPr lang="zh-CN" altLang="en-US" b="1" dirty="0">
                <a:solidFill>
                  <a:srgbClr val="0000FF"/>
                </a:solidFill>
                <a:latin typeface="微软雅黑" pitchFamily="34" charset="-122"/>
                <a:ea typeface="微软雅黑" pitchFamily="34" charset="-122"/>
              </a:rPr>
              <a:t>最早的以太网：</a:t>
            </a:r>
            <a:r>
              <a:rPr lang="zh-CN" altLang="en-US" b="1" dirty="0">
                <a:latin typeface="微软雅黑" pitchFamily="34" charset="-122"/>
                <a:ea typeface="微软雅黑" pitchFamily="34" charset="-122"/>
              </a:rPr>
              <a:t>将许多计算机都连接到一根</a:t>
            </a:r>
            <a:r>
              <a:rPr lang="zh-CN" altLang="en-US" b="1" dirty="0">
                <a:solidFill>
                  <a:srgbClr val="C00000"/>
                </a:solidFill>
                <a:latin typeface="微软雅黑" pitchFamily="34" charset="-122"/>
                <a:ea typeface="微软雅黑" pitchFamily="34" charset="-122"/>
              </a:rPr>
              <a:t>总线</a:t>
            </a:r>
            <a:r>
              <a:rPr lang="zh-CN" altLang="en-US" b="1" dirty="0">
                <a:latin typeface="微软雅黑" pitchFamily="34" charset="-122"/>
                <a:ea typeface="微软雅黑" pitchFamily="34" charset="-122"/>
              </a:rPr>
              <a:t>上。</a:t>
            </a:r>
            <a:endParaRPr lang="en-US" altLang="zh-CN" b="1" dirty="0">
              <a:latin typeface="微软雅黑" pitchFamily="34" charset="-122"/>
              <a:ea typeface="微软雅黑" pitchFamily="34" charset="-122"/>
            </a:endParaRPr>
          </a:p>
          <a:p>
            <a:pPr marL="268288" indent="-268288">
              <a:lnSpc>
                <a:spcPts val="2700"/>
              </a:lnSpc>
              <a:buClr>
                <a:srgbClr val="0070C0"/>
              </a:buClr>
              <a:buFont typeface="Wingdings" pitchFamily="2" charset="2"/>
              <a:buChar char="l"/>
            </a:pPr>
            <a:r>
              <a:rPr lang="zh-CN" altLang="en-US" b="1" dirty="0">
                <a:latin typeface="微软雅黑" pitchFamily="34" charset="-122"/>
                <a:ea typeface="微软雅黑" pitchFamily="34" charset="-122"/>
              </a:rPr>
              <a:t>总线</a:t>
            </a:r>
            <a:r>
              <a:rPr lang="zh-CN" altLang="en-US" b="1" dirty="0">
                <a:solidFill>
                  <a:srgbClr val="C00000"/>
                </a:solidFill>
                <a:latin typeface="微软雅黑" pitchFamily="34" charset="-122"/>
                <a:ea typeface="微软雅黑" pitchFamily="34" charset="-122"/>
              </a:rPr>
              <a:t>特点：</a:t>
            </a:r>
            <a:r>
              <a:rPr lang="zh-CN" altLang="en-US" b="1" dirty="0">
                <a:latin typeface="微软雅黑" pitchFamily="34" charset="-122"/>
                <a:ea typeface="微软雅黑" pitchFamily="34" charset="-122"/>
              </a:rPr>
              <a:t>易于实现广播通信，简单，可靠。 </a:t>
            </a:r>
          </a:p>
        </p:txBody>
      </p:sp>
      <p:sp>
        <p:nvSpPr>
          <p:cNvPr id="75" name="Line 5"/>
          <p:cNvSpPr>
            <a:spLocks noChangeShapeType="1"/>
          </p:cNvSpPr>
          <p:nvPr/>
        </p:nvSpPr>
        <p:spPr bwMode="auto">
          <a:xfrm rot="16200000" flipV="1">
            <a:off x="4153306" y="2748400"/>
            <a:ext cx="818858" cy="6130"/>
          </a:xfrm>
          <a:prstGeom prst="line">
            <a:avLst/>
          </a:prstGeom>
          <a:no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6" name="Rectangle 9"/>
          <p:cNvSpPr>
            <a:spLocks noChangeArrowheads="1"/>
          </p:cNvSpPr>
          <p:nvPr/>
        </p:nvSpPr>
        <p:spPr bwMode="auto">
          <a:xfrm>
            <a:off x="1078993" y="2217128"/>
            <a:ext cx="228342" cy="225020"/>
          </a:xfrm>
          <a:prstGeom prst="rect">
            <a:avLst/>
          </a:prstGeom>
          <a:solidFill>
            <a:srgbClr val="0000FF"/>
          </a:solidFill>
          <a:ln w="12700">
            <a:solidFill>
              <a:srgbClr val="0000FF"/>
            </a:solidFill>
            <a:miter lim="800000"/>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7" name="Line 10"/>
          <p:cNvSpPr>
            <a:spLocks noChangeShapeType="1"/>
          </p:cNvSpPr>
          <p:nvPr/>
        </p:nvSpPr>
        <p:spPr bwMode="auto">
          <a:xfrm>
            <a:off x="7372521" y="2143179"/>
            <a:ext cx="414020" cy="18555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8" name="Freeform 14"/>
          <p:cNvSpPr>
            <a:spLocks/>
          </p:cNvSpPr>
          <p:nvPr/>
        </p:nvSpPr>
        <p:spPr bwMode="auto">
          <a:xfrm>
            <a:off x="3320888" y="2342502"/>
            <a:ext cx="2663" cy="795066"/>
          </a:xfrm>
          <a:custGeom>
            <a:avLst/>
            <a:gdLst>
              <a:gd name="T0" fmla="*/ 0 w 2"/>
              <a:gd name="T1" fmla="*/ 521 h 521"/>
              <a:gd name="T2" fmla="*/ 2 w 2"/>
              <a:gd name="T3" fmla="*/ 0 h 521"/>
            </a:gdLst>
            <a:ahLst/>
            <a:cxnLst>
              <a:cxn ang="0">
                <a:pos x="T0" y="T1"/>
              </a:cxn>
              <a:cxn ang="0">
                <a:pos x="T2" y="T3"/>
              </a:cxn>
            </a:cxnLst>
            <a:rect l="0" t="0" r="r" b="b"/>
            <a:pathLst>
              <a:path w="2" h="521">
                <a:moveTo>
                  <a:pt x="0" y="521"/>
                </a:moveTo>
                <a:lnTo>
                  <a:pt x="2" y="0"/>
                </a:lnTo>
              </a:path>
            </a:pathLst>
          </a:custGeom>
          <a:solidFill>
            <a:srgbClr val="333399"/>
          </a:solidFill>
          <a:ln w="28575"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9" name="Line 17"/>
          <p:cNvSpPr>
            <a:spLocks noChangeShapeType="1"/>
          </p:cNvSpPr>
          <p:nvPr/>
        </p:nvSpPr>
        <p:spPr bwMode="auto">
          <a:xfrm rot="16200000" flipV="1">
            <a:off x="5388709" y="2748400"/>
            <a:ext cx="818858" cy="6130"/>
          </a:xfrm>
          <a:prstGeom prst="line">
            <a:avLst/>
          </a:prstGeom>
          <a:no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80" name="Freeform 19"/>
          <p:cNvSpPr>
            <a:spLocks/>
          </p:cNvSpPr>
          <p:nvPr/>
        </p:nvSpPr>
        <p:spPr bwMode="auto">
          <a:xfrm>
            <a:off x="7028431" y="2342501"/>
            <a:ext cx="2663" cy="807355"/>
          </a:xfrm>
          <a:custGeom>
            <a:avLst/>
            <a:gdLst>
              <a:gd name="T0" fmla="*/ 0 w 2"/>
              <a:gd name="T1" fmla="*/ 529 h 529"/>
              <a:gd name="T2" fmla="*/ 2 w 2"/>
              <a:gd name="T3" fmla="*/ 0 h 529"/>
            </a:gdLst>
            <a:ahLst/>
            <a:cxnLst>
              <a:cxn ang="0">
                <a:pos x="T0" y="T1"/>
              </a:cxn>
              <a:cxn ang="0">
                <a:pos x="T2" y="T3"/>
              </a:cxn>
            </a:cxnLst>
            <a:rect l="0" t="0" r="r" b="b"/>
            <a:pathLst>
              <a:path w="2" h="529">
                <a:moveTo>
                  <a:pt x="0" y="529"/>
                </a:moveTo>
                <a:lnTo>
                  <a:pt x="2" y="0"/>
                </a:lnTo>
              </a:path>
            </a:pathLst>
          </a:custGeom>
          <a:solidFill>
            <a:srgbClr val="333399"/>
          </a:solidFill>
          <a:ln w="28575"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81" name="Text Box 21"/>
          <p:cNvSpPr txBox="1">
            <a:spLocks noChangeArrowheads="1"/>
          </p:cNvSpPr>
          <p:nvPr/>
        </p:nvSpPr>
        <p:spPr bwMode="auto">
          <a:xfrm>
            <a:off x="2696874" y="3667615"/>
            <a:ext cx="1258678" cy="523220"/>
          </a:xfrm>
          <a:prstGeom prst="rect">
            <a:avLst/>
          </a:prstGeom>
          <a:solidFill>
            <a:schemeClr val="bg1"/>
          </a:solidFill>
          <a:ln>
            <a:noFill/>
          </a:ln>
          <a:effectLst/>
          <a:extLst/>
        </p:spPr>
        <p:txBody>
          <a:bodyPr wrap="none">
            <a:spAutoFit/>
          </a:bodyPr>
          <a:lstStyle/>
          <a:p>
            <a:pPr algn="ctr"/>
            <a:r>
              <a:rPr kumimoji="1" lang="en-US" altLang="zh-CN" sz="1400" b="1" dirty="0">
                <a:solidFill>
                  <a:srgbClr val="CC00CC"/>
                </a:solidFill>
                <a:latin typeface="微软雅黑" pitchFamily="34" charset="-122"/>
                <a:ea typeface="微软雅黑" pitchFamily="34" charset="-122"/>
              </a:rPr>
              <a:t>B </a:t>
            </a:r>
            <a:r>
              <a:rPr kumimoji="1" lang="zh-CN" altLang="en-US" sz="1400" b="1" dirty="0">
                <a:solidFill>
                  <a:srgbClr val="CC00CC"/>
                </a:solidFill>
                <a:latin typeface="微软雅黑" pitchFamily="34" charset="-122"/>
                <a:ea typeface="微软雅黑" pitchFamily="34" charset="-122"/>
              </a:rPr>
              <a:t>向所有站点</a:t>
            </a:r>
            <a:endParaRPr kumimoji="1" lang="en-US" altLang="zh-CN" sz="1400" b="1" dirty="0">
              <a:solidFill>
                <a:srgbClr val="CC00CC"/>
              </a:solidFill>
              <a:latin typeface="微软雅黑" pitchFamily="34" charset="-122"/>
              <a:ea typeface="微软雅黑" pitchFamily="34" charset="-122"/>
            </a:endParaRPr>
          </a:p>
          <a:p>
            <a:pPr algn="ctr"/>
            <a:r>
              <a:rPr kumimoji="1" lang="zh-CN" altLang="en-US" sz="1400" b="1" dirty="0">
                <a:solidFill>
                  <a:srgbClr val="CC00CC"/>
                </a:solidFill>
                <a:latin typeface="微软雅黑" pitchFamily="34" charset="-122"/>
                <a:ea typeface="微软雅黑" pitchFamily="34" charset="-122"/>
              </a:rPr>
              <a:t>发送数据</a:t>
            </a:r>
          </a:p>
        </p:txBody>
      </p:sp>
      <p:sp>
        <p:nvSpPr>
          <p:cNvPr id="82" name="Text Box 22"/>
          <p:cNvSpPr txBox="1">
            <a:spLocks noChangeArrowheads="1"/>
          </p:cNvSpPr>
          <p:nvPr/>
        </p:nvSpPr>
        <p:spPr bwMode="auto">
          <a:xfrm>
            <a:off x="4179547" y="3425119"/>
            <a:ext cx="51648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solidFill>
                  <a:srgbClr val="000099"/>
                </a:solidFill>
                <a:latin typeface="微软雅黑" pitchFamily="34" charset="-122"/>
                <a:ea typeface="微软雅黑" pitchFamily="34" charset="-122"/>
              </a:rPr>
              <a:t>    C</a:t>
            </a:r>
          </a:p>
        </p:txBody>
      </p:sp>
      <p:sp>
        <p:nvSpPr>
          <p:cNvPr id="83" name="Text Box 23"/>
          <p:cNvSpPr txBox="1">
            <a:spLocks noChangeArrowheads="1"/>
          </p:cNvSpPr>
          <p:nvPr/>
        </p:nvSpPr>
        <p:spPr bwMode="auto">
          <a:xfrm>
            <a:off x="5472194" y="3414059"/>
            <a:ext cx="48603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solidFill>
                  <a:srgbClr val="000099"/>
                </a:solidFill>
                <a:latin typeface="微软雅黑" pitchFamily="34" charset="-122"/>
                <a:ea typeface="微软雅黑" pitchFamily="34" charset="-122"/>
              </a:rPr>
              <a:t>   D</a:t>
            </a:r>
          </a:p>
        </p:txBody>
      </p:sp>
      <p:sp>
        <p:nvSpPr>
          <p:cNvPr id="84" name="Text Box 24"/>
          <p:cNvSpPr txBox="1">
            <a:spLocks noChangeArrowheads="1"/>
          </p:cNvSpPr>
          <p:nvPr/>
        </p:nvSpPr>
        <p:spPr bwMode="auto">
          <a:xfrm>
            <a:off x="1715396" y="3414059"/>
            <a:ext cx="53091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dirty="0">
                <a:solidFill>
                  <a:srgbClr val="000099"/>
                </a:solidFill>
                <a:latin typeface="微软雅黑" pitchFamily="34" charset="-122"/>
                <a:ea typeface="微软雅黑" pitchFamily="34" charset="-122"/>
              </a:rPr>
              <a:t>    A</a:t>
            </a:r>
          </a:p>
        </p:txBody>
      </p:sp>
      <p:sp>
        <p:nvSpPr>
          <p:cNvPr id="85" name="Text Box 25"/>
          <p:cNvSpPr txBox="1">
            <a:spLocks noChangeArrowheads="1"/>
          </p:cNvSpPr>
          <p:nvPr/>
        </p:nvSpPr>
        <p:spPr bwMode="auto">
          <a:xfrm>
            <a:off x="6629055" y="3411602"/>
            <a:ext cx="49885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solidFill>
                  <a:srgbClr val="000099"/>
                </a:solidFill>
                <a:latin typeface="微软雅黑" pitchFamily="34" charset="-122"/>
                <a:ea typeface="微软雅黑" pitchFamily="34" charset="-122"/>
              </a:rPr>
              <a:t>    E</a:t>
            </a:r>
          </a:p>
        </p:txBody>
      </p:sp>
      <p:sp>
        <p:nvSpPr>
          <p:cNvPr id="86" name="Line 26"/>
          <p:cNvSpPr>
            <a:spLocks noChangeShapeType="1"/>
          </p:cNvSpPr>
          <p:nvPr/>
        </p:nvSpPr>
        <p:spPr bwMode="auto">
          <a:xfrm flipH="1">
            <a:off x="1209238" y="2087439"/>
            <a:ext cx="456620" cy="21750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87" name="Text Box 27"/>
          <p:cNvSpPr txBox="1">
            <a:spLocks noChangeArrowheads="1"/>
          </p:cNvSpPr>
          <p:nvPr/>
        </p:nvSpPr>
        <p:spPr bwMode="auto">
          <a:xfrm>
            <a:off x="1638815" y="1946776"/>
            <a:ext cx="341632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FF"/>
                </a:solidFill>
                <a:latin typeface="微软雅黑" pitchFamily="34" charset="-122"/>
                <a:ea typeface="微软雅黑" pitchFamily="34" charset="-122"/>
              </a:rPr>
              <a:t>匹配电阻（用来吸收总线上传播的信号）</a:t>
            </a:r>
          </a:p>
        </p:txBody>
      </p:sp>
      <p:sp>
        <p:nvSpPr>
          <p:cNvPr id="88" name="Text Box 28"/>
          <p:cNvSpPr txBox="1">
            <a:spLocks noChangeArrowheads="1"/>
          </p:cNvSpPr>
          <p:nvPr/>
        </p:nvSpPr>
        <p:spPr bwMode="auto">
          <a:xfrm>
            <a:off x="6548762" y="1946776"/>
            <a:ext cx="90281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FF"/>
                </a:solidFill>
                <a:latin typeface="微软雅黑" pitchFamily="34" charset="-122"/>
                <a:ea typeface="微软雅黑" pitchFamily="34" charset="-122"/>
              </a:rPr>
              <a:t>匹配电阻</a:t>
            </a:r>
          </a:p>
        </p:txBody>
      </p:sp>
      <p:sp>
        <p:nvSpPr>
          <p:cNvPr id="89" name="Freeform 32"/>
          <p:cNvSpPr>
            <a:spLocks/>
          </p:cNvSpPr>
          <p:nvPr/>
        </p:nvSpPr>
        <p:spPr bwMode="auto">
          <a:xfrm>
            <a:off x="3329046" y="2394113"/>
            <a:ext cx="4281142" cy="654977"/>
          </a:xfrm>
          <a:custGeom>
            <a:avLst/>
            <a:gdLst>
              <a:gd name="T0" fmla="*/ 31 w 3249"/>
              <a:gd name="T1" fmla="*/ 533 h 533"/>
              <a:gd name="T2" fmla="*/ 215 w 3249"/>
              <a:gd name="T3" fmla="*/ 85 h 533"/>
              <a:gd name="T4" fmla="*/ 1318 w 3249"/>
              <a:gd name="T5" fmla="*/ 24 h 533"/>
              <a:gd name="T6" fmla="*/ 2527 w 3249"/>
              <a:gd name="T7" fmla="*/ 29 h 533"/>
              <a:gd name="T8" fmla="*/ 3249 w 3249"/>
              <a:gd name="T9" fmla="*/ 47 h 533"/>
            </a:gdLst>
            <a:ahLst/>
            <a:cxnLst>
              <a:cxn ang="0">
                <a:pos x="T0" y="T1"/>
              </a:cxn>
              <a:cxn ang="0">
                <a:pos x="T2" y="T3"/>
              </a:cxn>
              <a:cxn ang="0">
                <a:pos x="T4" y="T5"/>
              </a:cxn>
              <a:cxn ang="0">
                <a:pos x="T6" y="T7"/>
              </a:cxn>
              <a:cxn ang="0">
                <a:pos x="T8" y="T9"/>
              </a:cxn>
            </a:cxnLst>
            <a:rect l="0" t="0" r="r" b="b"/>
            <a:pathLst>
              <a:path w="3249" h="533">
                <a:moveTo>
                  <a:pt x="31" y="533"/>
                </a:moveTo>
                <a:cubicBezTo>
                  <a:pt x="61" y="458"/>
                  <a:pt x="0" y="170"/>
                  <a:pt x="215" y="85"/>
                </a:cubicBezTo>
                <a:cubicBezTo>
                  <a:pt x="429" y="0"/>
                  <a:pt x="933" y="33"/>
                  <a:pt x="1318" y="24"/>
                </a:cubicBezTo>
                <a:cubicBezTo>
                  <a:pt x="1703" y="15"/>
                  <a:pt x="2205" y="25"/>
                  <a:pt x="2527" y="29"/>
                </a:cubicBezTo>
                <a:cubicBezTo>
                  <a:pt x="2849" y="33"/>
                  <a:pt x="3099" y="43"/>
                  <a:pt x="3249" y="47"/>
                </a:cubicBezTo>
              </a:path>
            </a:pathLst>
          </a:custGeom>
          <a:noFill/>
          <a:ln w="38100" cmpd="sng">
            <a:solidFill>
              <a:srgbClr val="CC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90" name="Text Box 48"/>
          <p:cNvSpPr txBox="1">
            <a:spLocks noChangeArrowheads="1"/>
          </p:cNvSpPr>
          <p:nvPr/>
        </p:nvSpPr>
        <p:spPr bwMode="auto">
          <a:xfrm>
            <a:off x="3170457" y="3414059"/>
            <a:ext cx="30809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solidFill>
                  <a:srgbClr val="000099"/>
                </a:solidFill>
                <a:latin typeface="微软雅黑" pitchFamily="34" charset="-122"/>
                <a:ea typeface="微软雅黑" pitchFamily="34" charset="-122"/>
              </a:rPr>
              <a:t>B</a:t>
            </a:r>
          </a:p>
        </p:txBody>
      </p:sp>
      <p:pic>
        <p:nvPicPr>
          <p:cNvPr id="91"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65120" y="3053220"/>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92"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616688" y="3053220"/>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93"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40824" y="3053220"/>
            <a:ext cx="407130" cy="407130"/>
          </a:xfrm>
          <a:prstGeom prst="rect">
            <a:avLst/>
          </a:prstGeom>
          <a:noFill/>
          <a:extLst>
            <a:ext uri="{909E8E84-426E-40DD-AFC4-6F175D3DCCD1}">
              <a14:hiddenFill xmlns:a14="http://schemas.microsoft.com/office/drawing/2010/main">
                <a:solidFill>
                  <a:srgbClr val="FFFFFF"/>
                </a:solidFill>
              </a14:hiddenFill>
            </a:ext>
          </a:extLst>
        </p:spPr>
      </p:pic>
      <p:sp>
        <p:nvSpPr>
          <p:cNvPr id="94" name="Line 12"/>
          <p:cNvSpPr>
            <a:spLocks noChangeShapeType="1"/>
          </p:cNvSpPr>
          <p:nvPr/>
        </p:nvSpPr>
        <p:spPr bwMode="auto">
          <a:xfrm rot="16200000" flipV="1">
            <a:off x="1682498" y="2748400"/>
            <a:ext cx="818858" cy="6130"/>
          </a:xfrm>
          <a:prstGeom prst="line">
            <a:avLst/>
          </a:prstGeom>
          <a:no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95" name="Freeform 29"/>
          <p:cNvSpPr>
            <a:spLocks/>
          </p:cNvSpPr>
          <p:nvPr/>
        </p:nvSpPr>
        <p:spPr bwMode="auto">
          <a:xfrm>
            <a:off x="3293468" y="2410089"/>
            <a:ext cx="1313728" cy="709046"/>
          </a:xfrm>
          <a:custGeom>
            <a:avLst/>
            <a:gdLst>
              <a:gd name="T0" fmla="*/ 27 w 997"/>
              <a:gd name="T1" fmla="*/ 577 h 577"/>
              <a:gd name="T2" fmla="*/ 139 w 997"/>
              <a:gd name="T3" fmla="*/ 80 h 577"/>
              <a:gd name="T4" fmla="*/ 861 w 997"/>
              <a:gd name="T5" fmla="*/ 98 h 577"/>
              <a:gd name="T6" fmla="*/ 953 w 997"/>
              <a:gd name="T7" fmla="*/ 573 h 577"/>
            </a:gdLst>
            <a:ahLst/>
            <a:cxnLst>
              <a:cxn ang="0">
                <a:pos x="T0" y="T1"/>
              </a:cxn>
              <a:cxn ang="0">
                <a:pos x="T2" y="T3"/>
              </a:cxn>
              <a:cxn ang="0">
                <a:pos x="T4" y="T5"/>
              </a:cxn>
              <a:cxn ang="0">
                <a:pos x="T6" y="T7"/>
              </a:cxn>
            </a:cxnLst>
            <a:rect l="0" t="0" r="r" b="b"/>
            <a:pathLst>
              <a:path w="997" h="577">
                <a:moveTo>
                  <a:pt x="27" y="577"/>
                </a:moveTo>
                <a:cubicBezTo>
                  <a:pt x="46" y="494"/>
                  <a:pt x="0" y="160"/>
                  <a:pt x="139" y="80"/>
                </a:cubicBezTo>
                <a:cubicBezTo>
                  <a:pt x="278" y="0"/>
                  <a:pt x="725" y="16"/>
                  <a:pt x="861" y="98"/>
                </a:cubicBezTo>
                <a:cubicBezTo>
                  <a:pt x="997" y="180"/>
                  <a:pt x="934" y="474"/>
                  <a:pt x="953" y="573"/>
                </a:cubicBezTo>
              </a:path>
            </a:pathLst>
          </a:custGeom>
          <a:noFill/>
          <a:ln w="38100" cmpd="sng">
            <a:solidFill>
              <a:srgbClr val="CC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96" name="Freeform 30"/>
          <p:cNvSpPr>
            <a:spLocks/>
          </p:cNvSpPr>
          <p:nvPr/>
        </p:nvSpPr>
        <p:spPr bwMode="auto">
          <a:xfrm>
            <a:off x="3329047" y="2419920"/>
            <a:ext cx="2558934" cy="772946"/>
          </a:xfrm>
          <a:custGeom>
            <a:avLst/>
            <a:gdLst>
              <a:gd name="T0" fmla="*/ 26 w 1895"/>
              <a:gd name="T1" fmla="*/ 556 h 629"/>
              <a:gd name="T2" fmla="*/ 147 w 1895"/>
              <a:gd name="T3" fmla="*/ 108 h 629"/>
              <a:gd name="T4" fmla="*/ 906 w 1895"/>
              <a:gd name="T5" fmla="*/ 35 h 629"/>
              <a:gd name="T6" fmla="*/ 1738 w 1895"/>
              <a:gd name="T7" fmla="*/ 99 h 629"/>
              <a:gd name="T8" fmla="*/ 1848 w 1895"/>
              <a:gd name="T9" fmla="*/ 629 h 629"/>
            </a:gdLst>
            <a:ahLst/>
            <a:cxnLst>
              <a:cxn ang="0">
                <a:pos x="T0" y="T1"/>
              </a:cxn>
              <a:cxn ang="0">
                <a:pos x="T2" y="T3"/>
              </a:cxn>
              <a:cxn ang="0">
                <a:pos x="T4" y="T5"/>
              </a:cxn>
              <a:cxn ang="0">
                <a:pos x="T6" y="T7"/>
              </a:cxn>
              <a:cxn ang="0">
                <a:pos x="T8" y="T9"/>
              </a:cxn>
            </a:cxnLst>
            <a:rect l="0" t="0" r="r" b="b"/>
            <a:pathLst>
              <a:path w="1895" h="629">
                <a:moveTo>
                  <a:pt x="26" y="556"/>
                </a:moveTo>
                <a:cubicBezTo>
                  <a:pt x="46" y="481"/>
                  <a:pt x="0" y="195"/>
                  <a:pt x="147" y="108"/>
                </a:cubicBezTo>
                <a:cubicBezTo>
                  <a:pt x="294" y="21"/>
                  <a:pt x="641" y="36"/>
                  <a:pt x="906" y="35"/>
                </a:cubicBezTo>
                <a:cubicBezTo>
                  <a:pt x="1171" y="34"/>
                  <a:pt x="1581" y="0"/>
                  <a:pt x="1738" y="99"/>
                </a:cubicBezTo>
                <a:cubicBezTo>
                  <a:pt x="1895" y="198"/>
                  <a:pt x="1825" y="519"/>
                  <a:pt x="1848" y="629"/>
                </a:cubicBezTo>
              </a:path>
            </a:pathLst>
          </a:custGeom>
          <a:noFill/>
          <a:ln w="38100" cmpd="sng">
            <a:solidFill>
              <a:srgbClr val="CC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97" name="Freeform 31"/>
          <p:cNvSpPr>
            <a:spLocks/>
          </p:cNvSpPr>
          <p:nvPr/>
        </p:nvSpPr>
        <p:spPr bwMode="auto">
          <a:xfrm>
            <a:off x="3329046" y="2422378"/>
            <a:ext cx="3678963" cy="744683"/>
          </a:xfrm>
          <a:custGeom>
            <a:avLst/>
            <a:gdLst>
              <a:gd name="T0" fmla="*/ 29 w 2601"/>
              <a:gd name="T1" fmla="*/ 533 h 606"/>
              <a:gd name="T2" fmla="*/ 200 w 2601"/>
              <a:gd name="T3" fmla="*/ 85 h 606"/>
              <a:gd name="T4" fmla="*/ 1228 w 2601"/>
              <a:gd name="T5" fmla="*/ 24 h 606"/>
              <a:gd name="T6" fmla="*/ 2362 w 2601"/>
              <a:gd name="T7" fmla="*/ 106 h 606"/>
              <a:gd name="T8" fmla="*/ 2601 w 2601"/>
              <a:gd name="T9" fmla="*/ 606 h 606"/>
            </a:gdLst>
            <a:ahLst/>
            <a:cxnLst>
              <a:cxn ang="0">
                <a:pos x="T0" y="T1"/>
              </a:cxn>
              <a:cxn ang="0">
                <a:pos x="T2" y="T3"/>
              </a:cxn>
              <a:cxn ang="0">
                <a:pos x="T4" y="T5"/>
              </a:cxn>
              <a:cxn ang="0">
                <a:pos x="T6" y="T7"/>
              </a:cxn>
              <a:cxn ang="0">
                <a:pos x="T8" y="T9"/>
              </a:cxn>
            </a:cxnLst>
            <a:rect l="0" t="0" r="r" b="b"/>
            <a:pathLst>
              <a:path w="2601" h="606">
                <a:moveTo>
                  <a:pt x="29" y="533"/>
                </a:moveTo>
                <a:cubicBezTo>
                  <a:pt x="57" y="458"/>
                  <a:pt x="0" y="170"/>
                  <a:pt x="200" y="85"/>
                </a:cubicBezTo>
                <a:cubicBezTo>
                  <a:pt x="400" y="0"/>
                  <a:pt x="868" y="21"/>
                  <a:pt x="1228" y="24"/>
                </a:cubicBezTo>
                <a:cubicBezTo>
                  <a:pt x="1588" y="27"/>
                  <a:pt x="2133" y="9"/>
                  <a:pt x="2362" y="106"/>
                </a:cubicBezTo>
                <a:cubicBezTo>
                  <a:pt x="2591" y="203"/>
                  <a:pt x="2551" y="502"/>
                  <a:pt x="2601" y="606"/>
                </a:cubicBezTo>
              </a:path>
            </a:pathLst>
          </a:custGeom>
          <a:noFill/>
          <a:ln w="38100" cmpd="sng">
            <a:solidFill>
              <a:srgbClr val="CC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98" name="Freeform 33"/>
          <p:cNvSpPr>
            <a:spLocks/>
          </p:cNvSpPr>
          <p:nvPr/>
        </p:nvSpPr>
        <p:spPr bwMode="auto">
          <a:xfrm>
            <a:off x="1371600" y="2394113"/>
            <a:ext cx="2032553" cy="654977"/>
          </a:xfrm>
          <a:custGeom>
            <a:avLst/>
            <a:gdLst>
              <a:gd name="T0" fmla="*/ 1628 w 1644"/>
              <a:gd name="T1" fmla="*/ 533 h 533"/>
              <a:gd name="T2" fmla="*/ 1536 w 1644"/>
              <a:gd name="T3" fmla="*/ 85 h 533"/>
              <a:gd name="T4" fmla="*/ 982 w 1644"/>
              <a:gd name="T5" fmla="*/ 24 h 533"/>
              <a:gd name="T6" fmla="*/ 374 w 1644"/>
              <a:gd name="T7" fmla="*/ 29 h 533"/>
              <a:gd name="T8" fmla="*/ 0 w 1644"/>
              <a:gd name="T9" fmla="*/ 19 h 533"/>
            </a:gdLst>
            <a:ahLst/>
            <a:cxnLst>
              <a:cxn ang="0">
                <a:pos x="T0" y="T1"/>
              </a:cxn>
              <a:cxn ang="0">
                <a:pos x="T2" y="T3"/>
              </a:cxn>
              <a:cxn ang="0">
                <a:pos x="T4" y="T5"/>
              </a:cxn>
              <a:cxn ang="0">
                <a:pos x="T6" y="T7"/>
              </a:cxn>
              <a:cxn ang="0">
                <a:pos x="T8" y="T9"/>
              </a:cxn>
            </a:cxnLst>
            <a:rect l="0" t="0" r="r" b="b"/>
            <a:pathLst>
              <a:path w="1644" h="533">
                <a:moveTo>
                  <a:pt x="1628" y="533"/>
                </a:moveTo>
                <a:cubicBezTo>
                  <a:pt x="1613" y="458"/>
                  <a:pt x="1644" y="170"/>
                  <a:pt x="1536" y="85"/>
                </a:cubicBezTo>
                <a:cubicBezTo>
                  <a:pt x="1428" y="0"/>
                  <a:pt x="1175" y="33"/>
                  <a:pt x="982" y="24"/>
                </a:cubicBezTo>
                <a:cubicBezTo>
                  <a:pt x="788" y="15"/>
                  <a:pt x="538" y="30"/>
                  <a:pt x="374" y="29"/>
                </a:cubicBezTo>
                <a:cubicBezTo>
                  <a:pt x="210" y="28"/>
                  <a:pt x="78" y="21"/>
                  <a:pt x="0" y="19"/>
                </a:cubicBezTo>
              </a:path>
            </a:pathLst>
          </a:custGeom>
          <a:noFill/>
          <a:ln w="38100" cmpd="sng">
            <a:solidFill>
              <a:srgbClr val="CC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99" name="Freeform 34"/>
          <p:cNvSpPr>
            <a:spLocks/>
          </p:cNvSpPr>
          <p:nvPr/>
        </p:nvSpPr>
        <p:spPr bwMode="auto">
          <a:xfrm flipH="1">
            <a:off x="2015319" y="2394113"/>
            <a:ext cx="1313728" cy="709047"/>
          </a:xfrm>
          <a:custGeom>
            <a:avLst/>
            <a:gdLst>
              <a:gd name="T0" fmla="*/ 27 w 997"/>
              <a:gd name="T1" fmla="*/ 577 h 577"/>
              <a:gd name="T2" fmla="*/ 139 w 997"/>
              <a:gd name="T3" fmla="*/ 80 h 577"/>
              <a:gd name="T4" fmla="*/ 861 w 997"/>
              <a:gd name="T5" fmla="*/ 98 h 577"/>
              <a:gd name="T6" fmla="*/ 953 w 997"/>
              <a:gd name="T7" fmla="*/ 573 h 577"/>
            </a:gdLst>
            <a:ahLst/>
            <a:cxnLst>
              <a:cxn ang="0">
                <a:pos x="T0" y="T1"/>
              </a:cxn>
              <a:cxn ang="0">
                <a:pos x="T2" y="T3"/>
              </a:cxn>
              <a:cxn ang="0">
                <a:pos x="T4" y="T5"/>
              </a:cxn>
              <a:cxn ang="0">
                <a:pos x="T6" y="T7"/>
              </a:cxn>
            </a:cxnLst>
            <a:rect l="0" t="0" r="r" b="b"/>
            <a:pathLst>
              <a:path w="997" h="577">
                <a:moveTo>
                  <a:pt x="27" y="577"/>
                </a:moveTo>
                <a:cubicBezTo>
                  <a:pt x="46" y="494"/>
                  <a:pt x="0" y="160"/>
                  <a:pt x="139" y="80"/>
                </a:cubicBezTo>
                <a:cubicBezTo>
                  <a:pt x="278" y="0"/>
                  <a:pt x="725" y="16"/>
                  <a:pt x="861" y="98"/>
                </a:cubicBezTo>
                <a:cubicBezTo>
                  <a:pt x="997" y="180"/>
                  <a:pt x="934" y="474"/>
                  <a:pt x="953" y="573"/>
                </a:cubicBezTo>
              </a:path>
            </a:pathLst>
          </a:custGeom>
          <a:noFill/>
          <a:ln w="38100" cmpd="sng">
            <a:solidFill>
              <a:srgbClr val="CC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pic>
        <p:nvPicPr>
          <p:cNvPr id="100"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31840" y="3053220"/>
            <a:ext cx="407130" cy="407130"/>
          </a:xfrm>
          <a:prstGeom prst="rect">
            <a:avLst/>
          </a:prstGeom>
          <a:noFill/>
          <a:extLst>
            <a:ext uri="{909E8E84-426E-40DD-AFC4-6F175D3DCCD1}">
              <a14:hiddenFill xmlns:a14="http://schemas.microsoft.com/office/drawing/2010/main">
                <a:solidFill>
                  <a:srgbClr val="FFFFFF"/>
                </a:solidFill>
              </a14:hiddenFill>
            </a:ext>
          </a:extLst>
        </p:spPr>
      </p:pic>
      <p:grpSp>
        <p:nvGrpSpPr>
          <p:cNvPr id="101" name="组合 100"/>
          <p:cNvGrpSpPr/>
          <p:nvPr/>
        </p:nvGrpSpPr>
        <p:grpSpPr>
          <a:xfrm>
            <a:off x="1817612" y="3700997"/>
            <a:ext cx="5498027" cy="309717"/>
            <a:chOff x="1817612" y="3764815"/>
            <a:chExt cx="5498027" cy="309717"/>
          </a:xfrm>
        </p:grpSpPr>
        <p:sp>
          <p:nvSpPr>
            <p:cNvPr id="102" name="Text Box 47"/>
            <p:cNvSpPr txBox="1">
              <a:spLocks noChangeArrowheads="1"/>
            </p:cNvSpPr>
            <p:nvPr/>
          </p:nvSpPr>
          <p:spPr bwMode="auto">
            <a:xfrm>
              <a:off x="5520120" y="3764815"/>
              <a:ext cx="542500" cy="309717"/>
            </a:xfrm>
            <a:prstGeom prst="rect">
              <a:avLst/>
            </a:prstGeom>
            <a:solidFill>
              <a:srgbClr val="0000FF"/>
            </a:solidFill>
            <a:ln w="12700">
              <a:solidFill>
                <a:schemeClr val="tx2"/>
              </a:solidFill>
              <a:miter lim="800000"/>
              <a:headEnd/>
              <a:tailEnd/>
            </a:ln>
            <a:effectLst/>
          </p:spPr>
          <p:txBody>
            <a:bodyPr wrap="none">
              <a:spAutoFit/>
            </a:bodyPr>
            <a:lstStyle/>
            <a:p>
              <a:r>
                <a:rPr kumimoji="1" lang="zh-CN" altLang="en-US" sz="1400" b="1" dirty="0">
                  <a:solidFill>
                    <a:schemeClr val="bg1"/>
                  </a:solidFill>
                  <a:latin typeface="微软雅黑" pitchFamily="34" charset="-122"/>
                  <a:ea typeface="微软雅黑" pitchFamily="34" charset="-122"/>
                </a:rPr>
                <a:t>接受</a:t>
              </a:r>
            </a:p>
          </p:txBody>
        </p:sp>
        <p:sp>
          <p:nvSpPr>
            <p:cNvPr id="103" name="Text Box 47"/>
            <p:cNvSpPr txBox="1">
              <a:spLocks noChangeArrowheads="1"/>
            </p:cNvSpPr>
            <p:nvPr/>
          </p:nvSpPr>
          <p:spPr bwMode="auto">
            <a:xfrm>
              <a:off x="6773139" y="3764815"/>
              <a:ext cx="542500" cy="309717"/>
            </a:xfrm>
            <a:prstGeom prst="rect">
              <a:avLst/>
            </a:prstGeom>
            <a:solidFill>
              <a:srgbClr val="0000FF"/>
            </a:solidFill>
            <a:ln w="12700">
              <a:solidFill>
                <a:schemeClr val="tx2"/>
              </a:solidFill>
              <a:miter lim="800000"/>
              <a:headEnd/>
              <a:tailEnd/>
            </a:ln>
            <a:effectLst/>
          </p:spPr>
          <p:txBody>
            <a:bodyPr wrap="none">
              <a:spAutoFit/>
            </a:bodyPr>
            <a:lstStyle/>
            <a:p>
              <a:r>
                <a:rPr kumimoji="1" lang="zh-CN" altLang="en-US" sz="1400" b="1">
                  <a:solidFill>
                    <a:schemeClr val="bg1"/>
                  </a:solidFill>
                  <a:latin typeface="微软雅黑" pitchFamily="34" charset="-122"/>
                  <a:ea typeface="微软雅黑" pitchFamily="34" charset="-122"/>
                </a:rPr>
                <a:t>接受</a:t>
              </a:r>
            </a:p>
          </p:txBody>
        </p:sp>
        <p:sp>
          <p:nvSpPr>
            <p:cNvPr id="104" name="Text Box 47"/>
            <p:cNvSpPr txBox="1">
              <a:spLocks noChangeArrowheads="1"/>
            </p:cNvSpPr>
            <p:nvPr/>
          </p:nvSpPr>
          <p:spPr bwMode="auto">
            <a:xfrm>
              <a:off x="4288420" y="3764815"/>
              <a:ext cx="542500" cy="309717"/>
            </a:xfrm>
            <a:prstGeom prst="rect">
              <a:avLst/>
            </a:prstGeom>
            <a:solidFill>
              <a:srgbClr val="0000FF"/>
            </a:solidFill>
            <a:ln w="12700">
              <a:solidFill>
                <a:schemeClr val="tx2"/>
              </a:solidFill>
              <a:miter lim="800000"/>
              <a:headEnd/>
              <a:tailEnd/>
            </a:ln>
            <a:effectLst/>
          </p:spPr>
          <p:txBody>
            <a:bodyPr wrap="none">
              <a:spAutoFit/>
            </a:bodyPr>
            <a:lstStyle/>
            <a:p>
              <a:r>
                <a:rPr kumimoji="1" lang="zh-CN" altLang="en-US" sz="1400" b="1" dirty="0">
                  <a:solidFill>
                    <a:schemeClr val="bg1"/>
                  </a:solidFill>
                  <a:latin typeface="微软雅黑" pitchFamily="34" charset="-122"/>
                  <a:ea typeface="微软雅黑" pitchFamily="34" charset="-122"/>
                </a:rPr>
                <a:t>接受</a:t>
              </a:r>
            </a:p>
          </p:txBody>
        </p:sp>
        <p:sp>
          <p:nvSpPr>
            <p:cNvPr id="105" name="Text Box 47"/>
            <p:cNvSpPr txBox="1">
              <a:spLocks noChangeArrowheads="1"/>
            </p:cNvSpPr>
            <p:nvPr/>
          </p:nvSpPr>
          <p:spPr bwMode="auto">
            <a:xfrm>
              <a:off x="1817612" y="3764815"/>
              <a:ext cx="542500" cy="309717"/>
            </a:xfrm>
            <a:prstGeom prst="rect">
              <a:avLst/>
            </a:prstGeom>
            <a:solidFill>
              <a:srgbClr val="0000FF"/>
            </a:solidFill>
            <a:ln w="12700">
              <a:solidFill>
                <a:schemeClr val="tx2"/>
              </a:solidFill>
              <a:miter lim="800000"/>
              <a:headEnd/>
              <a:tailEnd/>
            </a:ln>
            <a:effectLst/>
          </p:spPr>
          <p:txBody>
            <a:bodyPr wrap="none">
              <a:spAutoFit/>
            </a:bodyPr>
            <a:lstStyle/>
            <a:p>
              <a:r>
                <a:rPr kumimoji="1" lang="zh-CN" altLang="en-US" sz="1400" b="1" dirty="0">
                  <a:solidFill>
                    <a:schemeClr val="bg1"/>
                  </a:solidFill>
                  <a:latin typeface="微软雅黑" pitchFamily="34" charset="-122"/>
                  <a:ea typeface="微软雅黑" pitchFamily="34" charset="-122"/>
                </a:rPr>
                <a:t>接受</a:t>
              </a:r>
            </a:p>
          </p:txBody>
        </p:sp>
      </p:grpSp>
      <p:pic>
        <p:nvPicPr>
          <p:cNvPr id="106"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85297" y="3053220"/>
            <a:ext cx="407130" cy="407130"/>
          </a:xfrm>
          <a:prstGeom prst="rect">
            <a:avLst/>
          </a:prstGeom>
          <a:noFill/>
          <a:extLst>
            <a:ext uri="{909E8E84-426E-40DD-AFC4-6F175D3DCCD1}">
              <a14:hiddenFill xmlns:a14="http://schemas.microsoft.com/office/drawing/2010/main">
                <a:solidFill>
                  <a:srgbClr val="FFFFFF"/>
                </a:solidFill>
              </a14:hiddenFill>
            </a:ext>
          </a:extLst>
        </p:spPr>
      </p:pic>
      <p:sp>
        <p:nvSpPr>
          <p:cNvPr id="2" name="灯片编号占位符 1">
            <a:extLst>
              <a:ext uri="{FF2B5EF4-FFF2-40B4-BE49-F238E27FC236}">
                <a16:creationId xmlns:a16="http://schemas.microsoft.com/office/drawing/2014/main" id="{BD9A5A1A-B8E5-489A-99F2-7E96277650D9}"/>
              </a:ext>
            </a:extLst>
          </p:cNvPr>
          <p:cNvSpPr>
            <a:spLocks noGrp="1"/>
          </p:cNvSpPr>
          <p:nvPr>
            <p:ph type="sldNum" sz="quarter" idx="12"/>
          </p:nvPr>
        </p:nvSpPr>
        <p:spPr/>
        <p:txBody>
          <a:bodyPr/>
          <a:lstStyle/>
          <a:p>
            <a:fld id="{C485880C-E2C3-4DAB-AE74-D9BE691626AC}" type="slidenum">
              <a:rPr lang="zh-CN" altLang="en-US" smtClean="0"/>
              <a:pPr/>
              <a:t>51</a:t>
            </a:fld>
            <a:endParaRPr lang="zh-CN" altLang="en-US"/>
          </a:p>
        </p:txBody>
      </p:sp>
    </p:spTree>
    <p:extLst>
      <p:ext uri="{BB962C8B-B14F-4D97-AF65-F5344CB8AC3E}">
        <p14:creationId xmlns:p14="http://schemas.microsoft.com/office/powerpoint/2010/main" val="2718463712"/>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1"/>
                                        </p:tgtEl>
                                        <p:attrNameLst>
                                          <p:attrName>style.visibility</p:attrName>
                                        </p:attrNameLst>
                                      </p:cBhvr>
                                      <p:to>
                                        <p:strVal val="visible"/>
                                      </p:to>
                                    </p:set>
                                  </p:childTnLst>
                                </p:cTn>
                              </p:par>
                            </p:childTnLst>
                          </p:cTn>
                        </p:par>
                        <p:par>
                          <p:cTn id="7" fill="hold">
                            <p:stCondLst>
                              <p:cond delay="0"/>
                            </p:stCondLst>
                            <p:childTnLst>
                              <p:par>
                                <p:cTn id="8" presetID="35" presetClass="emph" presetSubtype="0" repeatCount="3000" fill="hold" grpId="1" nodeType="afterEffect">
                                  <p:stCondLst>
                                    <p:cond delay="500"/>
                                  </p:stCondLst>
                                  <p:childTnLst>
                                    <p:anim calcmode="discrete" valueType="str">
                                      <p:cBhvr>
                                        <p:cTn id="9" dur="500" fill="hold"/>
                                        <p:tgtEl>
                                          <p:spTgt spid="81"/>
                                        </p:tgtEl>
                                        <p:attrNameLst>
                                          <p:attrName>style.visibility</p:attrName>
                                        </p:attrNameLst>
                                      </p:cBhvr>
                                      <p:tavLst>
                                        <p:tav tm="0">
                                          <p:val>
                                            <p:strVal val="hidden"/>
                                          </p:val>
                                        </p:tav>
                                        <p:tav tm="50000">
                                          <p:val>
                                            <p:strVal val="visible"/>
                                          </p:val>
                                        </p:tav>
                                      </p:tavLst>
                                    </p:anim>
                                  </p:childTnLst>
                                </p:cTn>
                              </p:par>
                            </p:childTnLst>
                          </p:cTn>
                        </p:par>
                        <p:par>
                          <p:cTn id="10" fill="hold">
                            <p:stCondLst>
                              <p:cond delay="2000"/>
                            </p:stCondLst>
                            <p:childTnLst>
                              <p:par>
                                <p:cTn id="11" presetID="22" presetClass="entr" presetSubtype="2" fill="hold" grpId="0" nodeType="afterEffect">
                                  <p:stCondLst>
                                    <p:cond delay="500"/>
                                  </p:stCondLst>
                                  <p:childTnLst>
                                    <p:set>
                                      <p:cBhvr>
                                        <p:cTn id="12" dur="1" fill="hold">
                                          <p:stCondLst>
                                            <p:cond delay="0"/>
                                          </p:stCondLst>
                                        </p:cTn>
                                        <p:tgtEl>
                                          <p:spTgt spid="99"/>
                                        </p:tgtEl>
                                        <p:attrNameLst>
                                          <p:attrName>style.visibility</p:attrName>
                                        </p:attrNameLst>
                                      </p:cBhvr>
                                      <p:to>
                                        <p:strVal val="visible"/>
                                      </p:to>
                                    </p:set>
                                    <p:animEffect transition="in" filter="wipe(right)">
                                      <p:cBhvr>
                                        <p:cTn id="13" dur="2500"/>
                                        <p:tgtEl>
                                          <p:spTgt spid="99"/>
                                        </p:tgtEl>
                                      </p:cBhvr>
                                    </p:animEffect>
                                  </p:childTnLst>
                                </p:cTn>
                              </p:par>
                              <p:par>
                                <p:cTn id="14" presetID="22" presetClass="entr" presetSubtype="2" fill="hold" grpId="0" nodeType="withEffect">
                                  <p:stCondLst>
                                    <p:cond delay="500"/>
                                  </p:stCondLst>
                                  <p:childTnLst>
                                    <p:set>
                                      <p:cBhvr>
                                        <p:cTn id="15" dur="1" fill="hold">
                                          <p:stCondLst>
                                            <p:cond delay="0"/>
                                          </p:stCondLst>
                                        </p:cTn>
                                        <p:tgtEl>
                                          <p:spTgt spid="98"/>
                                        </p:tgtEl>
                                        <p:attrNameLst>
                                          <p:attrName>style.visibility</p:attrName>
                                        </p:attrNameLst>
                                      </p:cBhvr>
                                      <p:to>
                                        <p:strVal val="visible"/>
                                      </p:to>
                                    </p:set>
                                    <p:animEffect transition="in" filter="wipe(right)">
                                      <p:cBhvr>
                                        <p:cTn id="16" dur="2500"/>
                                        <p:tgtEl>
                                          <p:spTgt spid="98"/>
                                        </p:tgtEl>
                                      </p:cBhvr>
                                    </p:animEffect>
                                  </p:childTnLst>
                                </p:cTn>
                              </p:par>
                              <p:par>
                                <p:cTn id="17" presetID="22" presetClass="entr" presetSubtype="8" fill="hold" grpId="0" nodeType="withEffect">
                                  <p:stCondLst>
                                    <p:cond delay="500"/>
                                  </p:stCondLst>
                                  <p:childTnLst>
                                    <p:set>
                                      <p:cBhvr>
                                        <p:cTn id="18" dur="1" fill="hold">
                                          <p:stCondLst>
                                            <p:cond delay="0"/>
                                          </p:stCondLst>
                                        </p:cTn>
                                        <p:tgtEl>
                                          <p:spTgt spid="95"/>
                                        </p:tgtEl>
                                        <p:attrNameLst>
                                          <p:attrName>style.visibility</p:attrName>
                                        </p:attrNameLst>
                                      </p:cBhvr>
                                      <p:to>
                                        <p:strVal val="visible"/>
                                      </p:to>
                                    </p:set>
                                    <p:animEffect transition="in" filter="wipe(left)">
                                      <p:cBhvr>
                                        <p:cTn id="19" dur="2500"/>
                                        <p:tgtEl>
                                          <p:spTgt spid="95"/>
                                        </p:tgtEl>
                                      </p:cBhvr>
                                    </p:animEffect>
                                  </p:childTnLst>
                                </p:cTn>
                              </p:par>
                              <p:par>
                                <p:cTn id="20" presetID="22" presetClass="entr" presetSubtype="8" fill="hold" grpId="0" nodeType="withEffect">
                                  <p:stCondLst>
                                    <p:cond delay="500"/>
                                  </p:stCondLst>
                                  <p:childTnLst>
                                    <p:set>
                                      <p:cBhvr>
                                        <p:cTn id="21" dur="1" fill="hold">
                                          <p:stCondLst>
                                            <p:cond delay="0"/>
                                          </p:stCondLst>
                                        </p:cTn>
                                        <p:tgtEl>
                                          <p:spTgt spid="96"/>
                                        </p:tgtEl>
                                        <p:attrNameLst>
                                          <p:attrName>style.visibility</p:attrName>
                                        </p:attrNameLst>
                                      </p:cBhvr>
                                      <p:to>
                                        <p:strVal val="visible"/>
                                      </p:to>
                                    </p:set>
                                    <p:animEffect transition="in" filter="wipe(left)">
                                      <p:cBhvr>
                                        <p:cTn id="22" dur="2750"/>
                                        <p:tgtEl>
                                          <p:spTgt spid="96"/>
                                        </p:tgtEl>
                                      </p:cBhvr>
                                    </p:animEffect>
                                  </p:childTnLst>
                                </p:cTn>
                              </p:par>
                              <p:par>
                                <p:cTn id="23" presetID="22" presetClass="entr" presetSubtype="8" fill="hold" grpId="0" nodeType="withEffect">
                                  <p:stCondLst>
                                    <p:cond delay="500"/>
                                  </p:stCondLst>
                                  <p:childTnLst>
                                    <p:set>
                                      <p:cBhvr>
                                        <p:cTn id="24" dur="1" fill="hold">
                                          <p:stCondLst>
                                            <p:cond delay="0"/>
                                          </p:stCondLst>
                                        </p:cTn>
                                        <p:tgtEl>
                                          <p:spTgt spid="97"/>
                                        </p:tgtEl>
                                        <p:attrNameLst>
                                          <p:attrName>style.visibility</p:attrName>
                                        </p:attrNameLst>
                                      </p:cBhvr>
                                      <p:to>
                                        <p:strVal val="visible"/>
                                      </p:to>
                                    </p:set>
                                    <p:animEffect transition="in" filter="wipe(left)">
                                      <p:cBhvr>
                                        <p:cTn id="25" dur="2500"/>
                                        <p:tgtEl>
                                          <p:spTgt spid="97"/>
                                        </p:tgtEl>
                                      </p:cBhvr>
                                    </p:animEffect>
                                  </p:childTnLst>
                                </p:cTn>
                              </p:par>
                              <p:par>
                                <p:cTn id="26" presetID="22" presetClass="entr" presetSubtype="8" fill="hold" grpId="0" nodeType="withEffect">
                                  <p:stCondLst>
                                    <p:cond delay="500"/>
                                  </p:stCondLst>
                                  <p:childTnLst>
                                    <p:set>
                                      <p:cBhvr>
                                        <p:cTn id="27" dur="1" fill="hold">
                                          <p:stCondLst>
                                            <p:cond delay="0"/>
                                          </p:stCondLst>
                                        </p:cTn>
                                        <p:tgtEl>
                                          <p:spTgt spid="89"/>
                                        </p:tgtEl>
                                        <p:attrNameLst>
                                          <p:attrName>style.visibility</p:attrName>
                                        </p:attrNameLst>
                                      </p:cBhvr>
                                      <p:to>
                                        <p:strVal val="visible"/>
                                      </p:to>
                                    </p:set>
                                    <p:animEffect transition="in" filter="wipe(left)">
                                      <p:cBhvr>
                                        <p:cTn id="28" dur="2500"/>
                                        <p:tgtEl>
                                          <p:spTgt spid="89"/>
                                        </p:tgtEl>
                                      </p:cBhvr>
                                    </p:animEffect>
                                  </p:childTnLst>
                                </p:cTn>
                              </p:par>
                            </p:childTnLst>
                          </p:cTn>
                        </p:par>
                        <p:par>
                          <p:cTn id="29" fill="hold">
                            <p:stCondLst>
                              <p:cond delay="5250"/>
                            </p:stCondLst>
                            <p:childTnLst>
                              <p:par>
                                <p:cTn id="30" presetID="1" presetClass="entr" presetSubtype="0" fill="hold" nodeType="afterEffect">
                                  <p:stCondLst>
                                    <p:cond delay="1000"/>
                                  </p:stCondLst>
                                  <p:childTnLst>
                                    <p:set>
                                      <p:cBhvr>
                                        <p:cTn id="31" dur="1" fill="hold">
                                          <p:stCondLst>
                                            <p:cond delay="0"/>
                                          </p:stCondLst>
                                        </p:cTn>
                                        <p:tgtEl>
                                          <p:spTgt spid="101"/>
                                        </p:tgtEl>
                                        <p:attrNameLst>
                                          <p:attrName>style.visibility</p:attrName>
                                        </p:attrNameLst>
                                      </p:cBhvr>
                                      <p:to>
                                        <p:strVal val="visible"/>
                                      </p:to>
                                    </p:set>
                                  </p:childTnLst>
                                </p:cTn>
                              </p:par>
                            </p:childTnLst>
                          </p:cTn>
                        </p:par>
                        <p:par>
                          <p:cTn id="32" fill="hold">
                            <p:stCondLst>
                              <p:cond delay="6250"/>
                            </p:stCondLst>
                            <p:childTnLst>
                              <p:par>
                                <p:cTn id="33" presetID="35" presetClass="emph" presetSubtype="0" repeatCount="indefinite" fill="hold" nodeType="afterEffect">
                                  <p:stCondLst>
                                    <p:cond delay="0"/>
                                  </p:stCondLst>
                                  <p:endCondLst>
                                    <p:cond evt="onNext" delay="0">
                                      <p:tgtEl>
                                        <p:sldTgt/>
                                      </p:tgtEl>
                                    </p:cond>
                                  </p:endCondLst>
                                  <p:childTnLst>
                                    <p:anim calcmode="discrete" valueType="str">
                                      <p:cBhvr>
                                        <p:cTn id="34" dur="500" fill="hold"/>
                                        <p:tgtEl>
                                          <p:spTgt spid="101"/>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animBg="1"/>
      <p:bldP spid="81" grpId="1" animBg="1"/>
      <p:bldP spid="89" grpId="0" animBg="1"/>
      <p:bldP spid="95" grpId="0" animBg="1"/>
      <p:bldP spid="96" grpId="0" animBg="1"/>
      <p:bldP spid="97" grpId="0" animBg="1"/>
      <p:bldP spid="98" grpId="0" animBg="1"/>
      <p:bldP spid="99"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圆角矩形 7"/>
          <p:cNvSpPr/>
          <p:nvPr/>
        </p:nvSpPr>
        <p:spPr>
          <a:xfrm>
            <a:off x="502921" y="1775068"/>
            <a:ext cx="8129015" cy="2531945"/>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Line 7"/>
          <p:cNvSpPr>
            <a:spLocks noChangeShapeType="1"/>
          </p:cNvSpPr>
          <p:nvPr/>
        </p:nvSpPr>
        <p:spPr bwMode="auto">
          <a:xfrm flipV="1">
            <a:off x="1258776" y="2332671"/>
            <a:ext cx="6555094" cy="0"/>
          </a:xfrm>
          <a:prstGeom prst="line">
            <a:avLst/>
          </a:prstGeom>
          <a:no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0" name="Rectangle 9"/>
          <p:cNvSpPr>
            <a:spLocks noChangeArrowheads="1"/>
          </p:cNvSpPr>
          <p:nvPr/>
        </p:nvSpPr>
        <p:spPr bwMode="auto">
          <a:xfrm>
            <a:off x="7668344" y="2217128"/>
            <a:ext cx="228342" cy="225020"/>
          </a:xfrm>
          <a:prstGeom prst="rect">
            <a:avLst/>
          </a:prstGeom>
          <a:solidFill>
            <a:srgbClr val="0000FF"/>
          </a:solidFill>
          <a:ln w="12700">
            <a:solidFill>
              <a:srgbClr val="0000FF"/>
            </a:solidFill>
            <a:miter lim="800000"/>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1" name="AutoShape 5"/>
          <p:cNvSpPr>
            <a:spLocks noChangeArrowheads="1"/>
          </p:cNvSpPr>
          <p:nvPr/>
        </p:nvSpPr>
        <p:spPr bwMode="auto">
          <a:xfrm>
            <a:off x="502921" y="627295"/>
            <a:ext cx="8129015" cy="388721"/>
          </a:xfrm>
          <a:prstGeom prst="roundRect">
            <a:avLst>
              <a:gd name="adj" fmla="val 16667"/>
            </a:avLst>
          </a:prstGeom>
          <a:solidFill>
            <a:srgbClr val="0089FA"/>
          </a:solidFill>
          <a:ln>
            <a:noFill/>
          </a:ln>
          <a:effectLst/>
          <a:extLst/>
        </p:spPr>
        <p:txBody>
          <a:bodyPr wrap="none" anchor="ctr"/>
          <a:lstStyle/>
          <a:p>
            <a:endParaRPr lang="zh-CN" altLang="en-US"/>
          </a:p>
        </p:txBody>
      </p:sp>
      <p:sp>
        <p:nvSpPr>
          <p:cNvPr id="12" name="Rectangle 6"/>
          <p:cNvSpPr>
            <a:spLocks noChangeArrowheads="1"/>
          </p:cNvSpPr>
          <p:nvPr/>
        </p:nvSpPr>
        <p:spPr bwMode="auto">
          <a:xfrm>
            <a:off x="2840852" y="585024"/>
            <a:ext cx="344517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3.3.2   CSMA/CD </a:t>
            </a:r>
            <a:r>
              <a:rPr lang="zh-CN" altLang="en-US" sz="2400" b="1" dirty="0">
                <a:solidFill>
                  <a:schemeClr val="bg1"/>
                </a:solidFill>
                <a:latin typeface="微软雅黑" pitchFamily="34" charset="-122"/>
                <a:ea typeface="微软雅黑" pitchFamily="34" charset="-122"/>
              </a:rPr>
              <a:t>协议</a:t>
            </a:r>
          </a:p>
        </p:txBody>
      </p:sp>
      <p:sp>
        <p:nvSpPr>
          <p:cNvPr id="13" name="Rectangle 8"/>
          <p:cNvSpPr>
            <a:spLocks noChangeArrowheads="1"/>
          </p:cNvSpPr>
          <p:nvPr/>
        </p:nvSpPr>
        <p:spPr bwMode="auto">
          <a:xfrm>
            <a:off x="502921" y="1021848"/>
            <a:ext cx="8129015" cy="7848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68288" indent="-268288">
              <a:lnSpc>
                <a:spcPts val="2700"/>
              </a:lnSpc>
              <a:buClr>
                <a:srgbClr val="0070C0"/>
              </a:buClr>
              <a:buFont typeface="Wingdings" pitchFamily="2" charset="2"/>
              <a:buChar char="l"/>
            </a:pPr>
            <a:r>
              <a:rPr lang="zh-CN" altLang="en-US" b="1" dirty="0">
                <a:latin typeface="微软雅黑" pitchFamily="34" charset="-122"/>
                <a:ea typeface="微软雅黑" pitchFamily="34" charset="-122"/>
              </a:rPr>
              <a:t>为了实现</a:t>
            </a:r>
            <a:r>
              <a:rPr lang="zh-CN" altLang="en-US" b="1" dirty="0">
                <a:solidFill>
                  <a:srgbClr val="C00000"/>
                </a:solidFill>
                <a:latin typeface="微软雅黑" pitchFamily="34" charset="-122"/>
                <a:ea typeface="微软雅黑" pitchFamily="34" charset="-122"/>
              </a:rPr>
              <a:t>一对一</a:t>
            </a:r>
            <a:r>
              <a:rPr lang="zh-CN" altLang="en-US" b="1" dirty="0">
                <a:latin typeface="微软雅黑" pitchFamily="34" charset="-122"/>
                <a:ea typeface="微软雅黑" pitchFamily="34" charset="-122"/>
              </a:rPr>
              <a:t>通信，将接收站的硬件地址写入帧首部中的</a:t>
            </a:r>
            <a:r>
              <a:rPr lang="zh-CN" altLang="en-US" b="1" dirty="0">
                <a:solidFill>
                  <a:srgbClr val="C00000"/>
                </a:solidFill>
                <a:latin typeface="微软雅黑" pitchFamily="34" charset="-122"/>
                <a:ea typeface="微软雅黑" pitchFamily="34" charset="-122"/>
              </a:rPr>
              <a:t>目的地址</a:t>
            </a:r>
            <a:r>
              <a:rPr lang="zh-CN" altLang="en-US" b="1" dirty="0">
                <a:latin typeface="微软雅黑" pitchFamily="34" charset="-122"/>
                <a:ea typeface="微软雅黑" pitchFamily="34" charset="-122"/>
              </a:rPr>
              <a:t>字段中。仅当数据帧中的目的地址与</a:t>
            </a:r>
            <a:r>
              <a:rPr lang="zh-CN" altLang="en-US" b="1" dirty="0">
                <a:solidFill>
                  <a:srgbClr val="C00000"/>
                </a:solidFill>
                <a:latin typeface="微软雅黑" pitchFamily="34" charset="-122"/>
                <a:ea typeface="微软雅黑" pitchFamily="34" charset="-122"/>
              </a:rPr>
              <a:t>适配器硬件地址</a:t>
            </a:r>
            <a:r>
              <a:rPr lang="zh-CN" altLang="en-US" b="1" dirty="0">
                <a:latin typeface="微软雅黑" pitchFamily="34" charset="-122"/>
                <a:ea typeface="微软雅黑" pitchFamily="34" charset="-122"/>
              </a:rPr>
              <a:t>一致时，才能接收这个数据帧。</a:t>
            </a:r>
          </a:p>
        </p:txBody>
      </p:sp>
      <p:sp>
        <p:nvSpPr>
          <p:cNvPr id="14" name="Line 5"/>
          <p:cNvSpPr>
            <a:spLocks noChangeShapeType="1"/>
          </p:cNvSpPr>
          <p:nvPr/>
        </p:nvSpPr>
        <p:spPr bwMode="auto">
          <a:xfrm rot="16200000" flipV="1">
            <a:off x="4153306" y="2748400"/>
            <a:ext cx="818858" cy="6130"/>
          </a:xfrm>
          <a:prstGeom prst="line">
            <a:avLst/>
          </a:prstGeom>
          <a:no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5" name="Rectangle 9"/>
          <p:cNvSpPr>
            <a:spLocks noChangeArrowheads="1"/>
          </p:cNvSpPr>
          <p:nvPr/>
        </p:nvSpPr>
        <p:spPr bwMode="auto">
          <a:xfrm>
            <a:off x="1078993" y="2217128"/>
            <a:ext cx="228342" cy="225020"/>
          </a:xfrm>
          <a:prstGeom prst="rect">
            <a:avLst/>
          </a:prstGeom>
          <a:solidFill>
            <a:srgbClr val="0000FF"/>
          </a:solidFill>
          <a:ln w="12700">
            <a:solidFill>
              <a:srgbClr val="0000FF"/>
            </a:solidFill>
            <a:miter lim="800000"/>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6" name="Line 10"/>
          <p:cNvSpPr>
            <a:spLocks noChangeShapeType="1"/>
          </p:cNvSpPr>
          <p:nvPr/>
        </p:nvSpPr>
        <p:spPr bwMode="auto">
          <a:xfrm>
            <a:off x="7372521" y="2143179"/>
            <a:ext cx="414020" cy="18555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7" name="Freeform 14"/>
          <p:cNvSpPr>
            <a:spLocks/>
          </p:cNvSpPr>
          <p:nvPr/>
        </p:nvSpPr>
        <p:spPr bwMode="auto">
          <a:xfrm>
            <a:off x="3320888" y="2342502"/>
            <a:ext cx="2663" cy="795066"/>
          </a:xfrm>
          <a:custGeom>
            <a:avLst/>
            <a:gdLst>
              <a:gd name="T0" fmla="*/ 0 w 2"/>
              <a:gd name="T1" fmla="*/ 521 h 521"/>
              <a:gd name="T2" fmla="*/ 2 w 2"/>
              <a:gd name="T3" fmla="*/ 0 h 521"/>
            </a:gdLst>
            <a:ahLst/>
            <a:cxnLst>
              <a:cxn ang="0">
                <a:pos x="T0" y="T1"/>
              </a:cxn>
              <a:cxn ang="0">
                <a:pos x="T2" y="T3"/>
              </a:cxn>
            </a:cxnLst>
            <a:rect l="0" t="0" r="r" b="b"/>
            <a:pathLst>
              <a:path w="2" h="521">
                <a:moveTo>
                  <a:pt x="0" y="521"/>
                </a:moveTo>
                <a:lnTo>
                  <a:pt x="2" y="0"/>
                </a:lnTo>
              </a:path>
            </a:pathLst>
          </a:custGeom>
          <a:solidFill>
            <a:srgbClr val="333399"/>
          </a:solidFill>
          <a:ln w="28575"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8" name="Line 17"/>
          <p:cNvSpPr>
            <a:spLocks noChangeShapeType="1"/>
          </p:cNvSpPr>
          <p:nvPr/>
        </p:nvSpPr>
        <p:spPr bwMode="auto">
          <a:xfrm rot="16200000" flipV="1">
            <a:off x="5388709" y="2748400"/>
            <a:ext cx="818858" cy="6130"/>
          </a:xfrm>
          <a:prstGeom prst="line">
            <a:avLst/>
          </a:prstGeom>
          <a:no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9" name="Freeform 19"/>
          <p:cNvSpPr>
            <a:spLocks/>
          </p:cNvSpPr>
          <p:nvPr/>
        </p:nvSpPr>
        <p:spPr bwMode="auto">
          <a:xfrm>
            <a:off x="7028431" y="2342501"/>
            <a:ext cx="2663" cy="807355"/>
          </a:xfrm>
          <a:custGeom>
            <a:avLst/>
            <a:gdLst>
              <a:gd name="T0" fmla="*/ 0 w 2"/>
              <a:gd name="T1" fmla="*/ 529 h 529"/>
              <a:gd name="T2" fmla="*/ 2 w 2"/>
              <a:gd name="T3" fmla="*/ 0 h 529"/>
            </a:gdLst>
            <a:ahLst/>
            <a:cxnLst>
              <a:cxn ang="0">
                <a:pos x="T0" y="T1"/>
              </a:cxn>
              <a:cxn ang="0">
                <a:pos x="T2" y="T3"/>
              </a:cxn>
            </a:cxnLst>
            <a:rect l="0" t="0" r="r" b="b"/>
            <a:pathLst>
              <a:path w="2" h="529">
                <a:moveTo>
                  <a:pt x="0" y="529"/>
                </a:moveTo>
                <a:lnTo>
                  <a:pt x="2" y="0"/>
                </a:lnTo>
              </a:path>
            </a:pathLst>
          </a:custGeom>
          <a:solidFill>
            <a:srgbClr val="333399"/>
          </a:solidFill>
          <a:ln w="28575"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0" name="Text Box 21"/>
          <p:cNvSpPr txBox="1">
            <a:spLocks noChangeArrowheads="1"/>
          </p:cNvSpPr>
          <p:nvPr/>
        </p:nvSpPr>
        <p:spPr bwMode="auto">
          <a:xfrm>
            <a:off x="2874807" y="3667615"/>
            <a:ext cx="902811" cy="523220"/>
          </a:xfrm>
          <a:prstGeom prst="rect">
            <a:avLst/>
          </a:prstGeom>
          <a:solidFill>
            <a:schemeClr val="bg1"/>
          </a:solidFill>
          <a:ln>
            <a:noFill/>
          </a:ln>
          <a:effectLst/>
          <a:extLst/>
        </p:spPr>
        <p:txBody>
          <a:bodyPr wrap="none">
            <a:spAutoFit/>
          </a:bodyPr>
          <a:lstStyle/>
          <a:p>
            <a:pPr algn="ctr"/>
            <a:r>
              <a:rPr kumimoji="1" lang="en-US" altLang="zh-CN" sz="1400" b="1" dirty="0">
                <a:solidFill>
                  <a:srgbClr val="CC00CC"/>
                </a:solidFill>
                <a:latin typeface="微软雅黑" pitchFamily="34" charset="-122"/>
                <a:ea typeface="微软雅黑" pitchFamily="34" charset="-122"/>
              </a:rPr>
              <a:t>B </a:t>
            </a:r>
            <a:r>
              <a:rPr kumimoji="1" lang="zh-CN" altLang="en-US" sz="1400" b="1" dirty="0">
                <a:solidFill>
                  <a:srgbClr val="CC00CC"/>
                </a:solidFill>
                <a:latin typeface="微软雅黑" pitchFamily="34" charset="-122"/>
                <a:ea typeface="微软雅黑" pitchFamily="34" charset="-122"/>
              </a:rPr>
              <a:t>向 </a:t>
            </a:r>
            <a:r>
              <a:rPr kumimoji="1" lang="en-US" altLang="zh-CN" sz="1400" b="1" dirty="0">
                <a:solidFill>
                  <a:srgbClr val="CC00CC"/>
                </a:solidFill>
                <a:latin typeface="微软雅黑" pitchFamily="34" charset="-122"/>
                <a:ea typeface="微软雅黑" pitchFamily="34" charset="-122"/>
              </a:rPr>
              <a:t>D</a:t>
            </a:r>
          </a:p>
          <a:p>
            <a:pPr algn="ctr"/>
            <a:r>
              <a:rPr kumimoji="1" lang="zh-CN" altLang="en-US" sz="1400" b="1" dirty="0">
                <a:solidFill>
                  <a:srgbClr val="CC00CC"/>
                </a:solidFill>
                <a:latin typeface="微软雅黑" pitchFamily="34" charset="-122"/>
                <a:ea typeface="微软雅黑" pitchFamily="34" charset="-122"/>
              </a:rPr>
              <a:t>发送数据</a:t>
            </a:r>
          </a:p>
        </p:txBody>
      </p:sp>
      <p:sp>
        <p:nvSpPr>
          <p:cNvPr id="21" name="Text Box 22"/>
          <p:cNvSpPr txBox="1">
            <a:spLocks noChangeArrowheads="1"/>
          </p:cNvSpPr>
          <p:nvPr/>
        </p:nvSpPr>
        <p:spPr bwMode="auto">
          <a:xfrm>
            <a:off x="4179547" y="3425119"/>
            <a:ext cx="51648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solidFill>
                  <a:srgbClr val="000099"/>
                </a:solidFill>
                <a:latin typeface="微软雅黑" pitchFamily="34" charset="-122"/>
                <a:ea typeface="微软雅黑" pitchFamily="34" charset="-122"/>
              </a:rPr>
              <a:t>    C</a:t>
            </a:r>
          </a:p>
        </p:txBody>
      </p:sp>
      <p:sp>
        <p:nvSpPr>
          <p:cNvPr id="22" name="Text Box 23"/>
          <p:cNvSpPr txBox="1">
            <a:spLocks noChangeArrowheads="1"/>
          </p:cNvSpPr>
          <p:nvPr/>
        </p:nvSpPr>
        <p:spPr bwMode="auto">
          <a:xfrm>
            <a:off x="5472194" y="3414059"/>
            <a:ext cx="48603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dirty="0">
                <a:solidFill>
                  <a:srgbClr val="000099"/>
                </a:solidFill>
                <a:latin typeface="微软雅黑" pitchFamily="34" charset="-122"/>
                <a:ea typeface="微软雅黑" pitchFamily="34" charset="-122"/>
              </a:rPr>
              <a:t>   D</a:t>
            </a:r>
          </a:p>
        </p:txBody>
      </p:sp>
      <p:sp>
        <p:nvSpPr>
          <p:cNvPr id="23" name="Text Box 24"/>
          <p:cNvSpPr txBox="1">
            <a:spLocks noChangeArrowheads="1"/>
          </p:cNvSpPr>
          <p:nvPr/>
        </p:nvSpPr>
        <p:spPr bwMode="auto">
          <a:xfrm>
            <a:off x="1715396" y="3414059"/>
            <a:ext cx="53091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dirty="0">
                <a:solidFill>
                  <a:srgbClr val="000099"/>
                </a:solidFill>
                <a:latin typeface="微软雅黑" pitchFamily="34" charset="-122"/>
                <a:ea typeface="微软雅黑" pitchFamily="34" charset="-122"/>
              </a:rPr>
              <a:t>    A</a:t>
            </a:r>
          </a:p>
        </p:txBody>
      </p:sp>
      <p:sp>
        <p:nvSpPr>
          <p:cNvPr id="24" name="Text Box 25"/>
          <p:cNvSpPr txBox="1">
            <a:spLocks noChangeArrowheads="1"/>
          </p:cNvSpPr>
          <p:nvPr/>
        </p:nvSpPr>
        <p:spPr bwMode="auto">
          <a:xfrm>
            <a:off x="6629055" y="3411602"/>
            <a:ext cx="49885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solidFill>
                  <a:srgbClr val="000099"/>
                </a:solidFill>
                <a:latin typeface="微软雅黑" pitchFamily="34" charset="-122"/>
                <a:ea typeface="微软雅黑" pitchFamily="34" charset="-122"/>
              </a:rPr>
              <a:t>    E</a:t>
            </a:r>
          </a:p>
        </p:txBody>
      </p:sp>
      <p:sp>
        <p:nvSpPr>
          <p:cNvPr id="25" name="Line 26"/>
          <p:cNvSpPr>
            <a:spLocks noChangeShapeType="1"/>
          </p:cNvSpPr>
          <p:nvPr/>
        </p:nvSpPr>
        <p:spPr bwMode="auto">
          <a:xfrm flipH="1">
            <a:off x="1209238" y="2087439"/>
            <a:ext cx="456620" cy="21750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6" name="Text Box 27"/>
          <p:cNvSpPr txBox="1">
            <a:spLocks noChangeArrowheads="1"/>
          </p:cNvSpPr>
          <p:nvPr/>
        </p:nvSpPr>
        <p:spPr bwMode="auto">
          <a:xfrm>
            <a:off x="1638815" y="1946776"/>
            <a:ext cx="341632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FF"/>
                </a:solidFill>
                <a:latin typeface="微软雅黑" pitchFamily="34" charset="-122"/>
                <a:ea typeface="微软雅黑" pitchFamily="34" charset="-122"/>
              </a:rPr>
              <a:t>匹配电阻（用来吸收总线上传播的信号）</a:t>
            </a:r>
          </a:p>
        </p:txBody>
      </p:sp>
      <p:sp>
        <p:nvSpPr>
          <p:cNvPr id="27" name="Text Box 28"/>
          <p:cNvSpPr txBox="1">
            <a:spLocks noChangeArrowheads="1"/>
          </p:cNvSpPr>
          <p:nvPr/>
        </p:nvSpPr>
        <p:spPr bwMode="auto">
          <a:xfrm>
            <a:off x="6548762" y="1946776"/>
            <a:ext cx="90281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FF"/>
                </a:solidFill>
                <a:latin typeface="微软雅黑" pitchFamily="34" charset="-122"/>
                <a:ea typeface="微软雅黑" pitchFamily="34" charset="-122"/>
              </a:rPr>
              <a:t>匹配电阻</a:t>
            </a:r>
          </a:p>
        </p:txBody>
      </p:sp>
      <p:sp>
        <p:nvSpPr>
          <p:cNvPr id="28" name="Freeform 32"/>
          <p:cNvSpPr>
            <a:spLocks/>
          </p:cNvSpPr>
          <p:nvPr/>
        </p:nvSpPr>
        <p:spPr bwMode="auto">
          <a:xfrm>
            <a:off x="3329046" y="2394113"/>
            <a:ext cx="4281142" cy="654977"/>
          </a:xfrm>
          <a:custGeom>
            <a:avLst/>
            <a:gdLst>
              <a:gd name="T0" fmla="*/ 31 w 3249"/>
              <a:gd name="T1" fmla="*/ 533 h 533"/>
              <a:gd name="T2" fmla="*/ 215 w 3249"/>
              <a:gd name="T3" fmla="*/ 85 h 533"/>
              <a:gd name="T4" fmla="*/ 1318 w 3249"/>
              <a:gd name="T5" fmla="*/ 24 h 533"/>
              <a:gd name="T6" fmla="*/ 2527 w 3249"/>
              <a:gd name="T7" fmla="*/ 29 h 533"/>
              <a:gd name="T8" fmla="*/ 3249 w 3249"/>
              <a:gd name="T9" fmla="*/ 47 h 533"/>
            </a:gdLst>
            <a:ahLst/>
            <a:cxnLst>
              <a:cxn ang="0">
                <a:pos x="T0" y="T1"/>
              </a:cxn>
              <a:cxn ang="0">
                <a:pos x="T2" y="T3"/>
              </a:cxn>
              <a:cxn ang="0">
                <a:pos x="T4" y="T5"/>
              </a:cxn>
              <a:cxn ang="0">
                <a:pos x="T6" y="T7"/>
              </a:cxn>
              <a:cxn ang="0">
                <a:pos x="T8" y="T9"/>
              </a:cxn>
            </a:cxnLst>
            <a:rect l="0" t="0" r="r" b="b"/>
            <a:pathLst>
              <a:path w="3249" h="533">
                <a:moveTo>
                  <a:pt x="31" y="533"/>
                </a:moveTo>
                <a:cubicBezTo>
                  <a:pt x="61" y="458"/>
                  <a:pt x="0" y="170"/>
                  <a:pt x="215" y="85"/>
                </a:cubicBezTo>
                <a:cubicBezTo>
                  <a:pt x="429" y="0"/>
                  <a:pt x="933" y="33"/>
                  <a:pt x="1318" y="24"/>
                </a:cubicBezTo>
                <a:cubicBezTo>
                  <a:pt x="1703" y="15"/>
                  <a:pt x="2205" y="25"/>
                  <a:pt x="2527" y="29"/>
                </a:cubicBezTo>
                <a:cubicBezTo>
                  <a:pt x="2849" y="33"/>
                  <a:pt x="3099" y="43"/>
                  <a:pt x="3249" y="47"/>
                </a:cubicBezTo>
              </a:path>
            </a:pathLst>
          </a:custGeom>
          <a:noFill/>
          <a:ln w="38100" cmpd="sng">
            <a:solidFill>
              <a:srgbClr val="CC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29" name="Text Box 48"/>
          <p:cNvSpPr txBox="1">
            <a:spLocks noChangeArrowheads="1"/>
          </p:cNvSpPr>
          <p:nvPr/>
        </p:nvSpPr>
        <p:spPr bwMode="auto">
          <a:xfrm>
            <a:off x="3170457" y="3414059"/>
            <a:ext cx="30809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solidFill>
                  <a:srgbClr val="000099"/>
                </a:solidFill>
                <a:latin typeface="微软雅黑" pitchFamily="34" charset="-122"/>
                <a:ea typeface="微软雅黑" pitchFamily="34" charset="-122"/>
              </a:rPr>
              <a:t>B</a:t>
            </a:r>
          </a:p>
        </p:txBody>
      </p:sp>
      <p:pic>
        <p:nvPicPr>
          <p:cNvPr id="30"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65120" y="3053220"/>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616688" y="3053220"/>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40824" y="3053220"/>
            <a:ext cx="407130" cy="407130"/>
          </a:xfrm>
          <a:prstGeom prst="rect">
            <a:avLst/>
          </a:prstGeom>
          <a:noFill/>
          <a:extLst>
            <a:ext uri="{909E8E84-426E-40DD-AFC4-6F175D3DCCD1}">
              <a14:hiddenFill xmlns:a14="http://schemas.microsoft.com/office/drawing/2010/main">
                <a:solidFill>
                  <a:srgbClr val="FFFFFF"/>
                </a:solidFill>
              </a14:hiddenFill>
            </a:ext>
          </a:extLst>
        </p:spPr>
      </p:pic>
      <p:sp>
        <p:nvSpPr>
          <p:cNvPr id="48" name="Line 12"/>
          <p:cNvSpPr>
            <a:spLocks noChangeShapeType="1"/>
          </p:cNvSpPr>
          <p:nvPr/>
        </p:nvSpPr>
        <p:spPr bwMode="auto">
          <a:xfrm rot="16200000" flipV="1">
            <a:off x="1682498" y="2748400"/>
            <a:ext cx="818858" cy="6130"/>
          </a:xfrm>
          <a:prstGeom prst="line">
            <a:avLst/>
          </a:prstGeom>
          <a:no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49" name="Freeform 29"/>
          <p:cNvSpPr>
            <a:spLocks/>
          </p:cNvSpPr>
          <p:nvPr/>
        </p:nvSpPr>
        <p:spPr bwMode="auto">
          <a:xfrm>
            <a:off x="3293468" y="2410089"/>
            <a:ext cx="1313728" cy="709046"/>
          </a:xfrm>
          <a:custGeom>
            <a:avLst/>
            <a:gdLst>
              <a:gd name="T0" fmla="*/ 27 w 997"/>
              <a:gd name="T1" fmla="*/ 577 h 577"/>
              <a:gd name="T2" fmla="*/ 139 w 997"/>
              <a:gd name="T3" fmla="*/ 80 h 577"/>
              <a:gd name="T4" fmla="*/ 861 w 997"/>
              <a:gd name="T5" fmla="*/ 98 h 577"/>
              <a:gd name="T6" fmla="*/ 953 w 997"/>
              <a:gd name="T7" fmla="*/ 573 h 577"/>
            </a:gdLst>
            <a:ahLst/>
            <a:cxnLst>
              <a:cxn ang="0">
                <a:pos x="T0" y="T1"/>
              </a:cxn>
              <a:cxn ang="0">
                <a:pos x="T2" y="T3"/>
              </a:cxn>
              <a:cxn ang="0">
                <a:pos x="T4" y="T5"/>
              </a:cxn>
              <a:cxn ang="0">
                <a:pos x="T6" y="T7"/>
              </a:cxn>
            </a:cxnLst>
            <a:rect l="0" t="0" r="r" b="b"/>
            <a:pathLst>
              <a:path w="997" h="577">
                <a:moveTo>
                  <a:pt x="27" y="577"/>
                </a:moveTo>
                <a:cubicBezTo>
                  <a:pt x="46" y="494"/>
                  <a:pt x="0" y="160"/>
                  <a:pt x="139" y="80"/>
                </a:cubicBezTo>
                <a:cubicBezTo>
                  <a:pt x="278" y="0"/>
                  <a:pt x="725" y="16"/>
                  <a:pt x="861" y="98"/>
                </a:cubicBezTo>
                <a:cubicBezTo>
                  <a:pt x="997" y="180"/>
                  <a:pt x="934" y="474"/>
                  <a:pt x="953" y="573"/>
                </a:cubicBezTo>
              </a:path>
            </a:pathLst>
          </a:custGeom>
          <a:noFill/>
          <a:ln w="38100" cmpd="sng">
            <a:solidFill>
              <a:srgbClr val="CC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50" name="Freeform 30"/>
          <p:cNvSpPr>
            <a:spLocks/>
          </p:cNvSpPr>
          <p:nvPr/>
        </p:nvSpPr>
        <p:spPr bwMode="auto">
          <a:xfrm>
            <a:off x="3329047" y="2419920"/>
            <a:ext cx="2558934" cy="772946"/>
          </a:xfrm>
          <a:custGeom>
            <a:avLst/>
            <a:gdLst>
              <a:gd name="T0" fmla="*/ 26 w 1895"/>
              <a:gd name="T1" fmla="*/ 556 h 629"/>
              <a:gd name="T2" fmla="*/ 147 w 1895"/>
              <a:gd name="T3" fmla="*/ 108 h 629"/>
              <a:gd name="T4" fmla="*/ 906 w 1895"/>
              <a:gd name="T5" fmla="*/ 35 h 629"/>
              <a:gd name="T6" fmla="*/ 1738 w 1895"/>
              <a:gd name="T7" fmla="*/ 99 h 629"/>
              <a:gd name="T8" fmla="*/ 1848 w 1895"/>
              <a:gd name="T9" fmla="*/ 629 h 629"/>
            </a:gdLst>
            <a:ahLst/>
            <a:cxnLst>
              <a:cxn ang="0">
                <a:pos x="T0" y="T1"/>
              </a:cxn>
              <a:cxn ang="0">
                <a:pos x="T2" y="T3"/>
              </a:cxn>
              <a:cxn ang="0">
                <a:pos x="T4" y="T5"/>
              </a:cxn>
              <a:cxn ang="0">
                <a:pos x="T6" y="T7"/>
              </a:cxn>
              <a:cxn ang="0">
                <a:pos x="T8" y="T9"/>
              </a:cxn>
            </a:cxnLst>
            <a:rect l="0" t="0" r="r" b="b"/>
            <a:pathLst>
              <a:path w="1895" h="629">
                <a:moveTo>
                  <a:pt x="26" y="556"/>
                </a:moveTo>
                <a:cubicBezTo>
                  <a:pt x="46" y="481"/>
                  <a:pt x="0" y="195"/>
                  <a:pt x="147" y="108"/>
                </a:cubicBezTo>
                <a:cubicBezTo>
                  <a:pt x="294" y="21"/>
                  <a:pt x="641" y="36"/>
                  <a:pt x="906" y="35"/>
                </a:cubicBezTo>
                <a:cubicBezTo>
                  <a:pt x="1171" y="34"/>
                  <a:pt x="1581" y="0"/>
                  <a:pt x="1738" y="99"/>
                </a:cubicBezTo>
                <a:cubicBezTo>
                  <a:pt x="1895" y="198"/>
                  <a:pt x="1825" y="519"/>
                  <a:pt x="1848" y="629"/>
                </a:cubicBezTo>
              </a:path>
            </a:pathLst>
          </a:custGeom>
          <a:noFill/>
          <a:ln w="38100" cmpd="sng">
            <a:solidFill>
              <a:srgbClr val="CC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51" name="Freeform 31"/>
          <p:cNvSpPr>
            <a:spLocks/>
          </p:cNvSpPr>
          <p:nvPr/>
        </p:nvSpPr>
        <p:spPr bwMode="auto">
          <a:xfrm>
            <a:off x="3329046" y="2422378"/>
            <a:ext cx="3678963" cy="744683"/>
          </a:xfrm>
          <a:custGeom>
            <a:avLst/>
            <a:gdLst>
              <a:gd name="T0" fmla="*/ 29 w 2601"/>
              <a:gd name="T1" fmla="*/ 533 h 606"/>
              <a:gd name="T2" fmla="*/ 200 w 2601"/>
              <a:gd name="T3" fmla="*/ 85 h 606"/>
              <a:gd name="T4" fmla="*/ 1228 w 2601"/>
              <a:gd name="T5" fmla="*/ 24 h 606"/>
              <a:gd name="T6" fmla="*/ 2362 w 2601"/>
              <a:gd name="T7" fmla="*/ 106 h 606"/>
              <a:gd name="T8" fmla="*/ 2601 w 2601"/>
              <a:gd name="T9" fmla="*/ 606 h 606"/>
            </a:gdLst>
            <a:ahLst/>
            <a:cxnLst>
              <a:cxn ang="0">
                <a:pos x="T0" y="T1"/>
              </a:cxn>
              <a:cxn ang="0">
                <a:pos x="T2" y="T3"/>
              </a:cxn>
              <a:cxn ang="0">
                <a:pos x="T4" y="T5"/>
              </a:cxn>
              <a:cxn ang="0">
                <a:pos x="T6" y="T7"/>
              </a:cxn>
              <a:cxn ang="0">
                <a:pos x="T8" y="T9"/>
              </a:cxn>
            </a:cxnLst>
            <a:rect l="0" t="0" r="r" b="b"/>
            <a:pathLst>
              <a:path w="2601" h="606">
                <a:moveTo>
                  <a:pt x="29" y="533"/>
                </a:moveTo>
                <a:cubicBezTo>
                  <a:pt x="57" y="458"/>
                  <a:pt x="0" y="170"/>
                  <a:pt x="200" y="85"/>
                </a:cubicBezTo>
                <a:cubicBezTo>
                  <a:pt x="400" y="0"/>
                  <a:pt x="868" y="21"/>
                  <a:pt x="1228" y="24"/>
                </a:cubicBezTo>
                <a:cubicBezTo>
                  <a:pt x="1588" y="27"/>
                  <a:pt x="2133" y="9"/>
                  <a:pt x="2362" y="106"/>
                </a:cubicBezTo>
                <a:cubicBezTo>
                  <a:pt x="2591" y="203"/>
                  <a:pt x="2551" y="502"/>
                  <a:pt x="2601" y="606"/>
                </a:cubicBezTo>
              </a:path>
            </a:pathLst>
          </a:custGeom>
          <a:noFill/>
          <a:ln w="38100" cmpd="sng">
            <a:solidFill>
              <a:srgbClr val="CC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52" name="Text Box 49"/>
          <p:cNvSpPr txBox="1">
            <a:spLocks noChangeArrowheads="1"/>
          </p:cNvSpPr>
          <p:nvPr/>
        </p:nvSpPr>
        <p:spPr bwMode="auto">
          <a:xfrm>
            <a:off x="4378418" y="2544783"/>
            <a:ext cx="1258679" cy="523220"/>
          </a:xfrm>
          <a:prstGeom prst="rect">
            <a:avLst/>
          </a:prstGeom>
          <a:solidFill>
            <a:srgbClr val="0000CC"/>
          </a:solidFill>
          <a:ln w="12700">
            <a:solidFill>
              <a:schemeClr val="tx1"/>
            </a:solidFill>
            <a:miter lim="800000"/>
            <a:headEnd/>
            <a:tailEnd/>
          </a:ln>
          <a:effectLst/>
        </p:spPr>
        <p:txBody>
          <a:bodyPr wrap="none">
            <a:spAutoFit/>
          </a:bodyPr>
          <a:lstStyle/>
          <a:p>
            <a:pPr algn="ctr"/>
            <a:r>
              <a:rPr lang="zh-CN" altLang="en-US" sz="1400" b="1" dirty="0">
                <a:solidFill>
                  <a:schemeClr val="bg1"/>
                </a:solidFill>
                <a:latin typeface="微软雅黑" pitchFamily="34" charset="-122"/>
                <a:ea typeface="微软雅黑" pitchFamily="34" charset="-122"/>
              </a:rPr>
              <a:t>只有 </a:t>
            </a:r>
            <a:r>
              <a:rPr lang="en-US" altLang="zh-CN" sz="1400" b="1" dirty="0">
                <a:solidFill>
                  <a:schemeClr val="bg1"/>
                </a:solidFill>
                <a:latin typeface="微软雅黑" pitchFamily="34" charset="-122"/>
                <a:ea typeface="微软雅黑" pitchFamily="34" charset="-122"/>
              </a:rPr>
              <a:t>D </a:t>
            </a:r>
            <a:r>
              <a:rPr lang="zh-CN" altLang="en-US" sz="1400" b="1" dirty="0">
                <a:solidFill>
                  <a:schemeClr val="bg1"/>
                </a:solidFill>
                <a:latin typeface="微软雅黑" pitchFamily="34" charset="-122"/>
                <a:ea typeface="微软雅黑" pitchFamily="34" charset="-122"/>
              </a:rPr>
              <a:t>接受</a:t>
            </a:r>
          </a:p>
          <a:p>
            <a:pPr algn="ctr"/>
            <a:r>
              <a:rPr lang="en-US" altLang="zh-CN" sz="1400" b="1" dirty="0">
                <a:solidFill>
                  <a:schemeClr val="bg1"/>
                </a:solidFill>
                <a:latin typeface="微软雅黑" pitchFamily="34" charset="-122"/>
                <a:ea typeface="微软雅黑" pitchFamily="34" charset="-122"/>
              </a:rPr>
              <a:t>B </a:t>
            </a:r>
            <a:r>
              <a:rPr lang="zh-CN" altLang="en-US" sz="1400" b="1" dirty="0">
                <a:solidFill>
                  <a:schemeClr val="bg1"/>
                </a:solidFill>
                <a:latin typeface="微软雅黑" pitchFamily="34" charset="-122"/>
                <a:ea typeface="微软雅黑" pitchFamily="34" charset="-122"/>
              </a:rPr>
              <a:t>发送的数据</a:t>
            </a:r>
          </a:p>
        </p:txBody>
      </p:sp>
      <p:sp>
        <p:nvSpPr>
          <p:cNvPr id="53" name="Freeform 33"/>
          <p:cNvSpPr>
            <a:spLocks/>
          </p:cNvSpPr>
          <p:nvPr/>
        </p:nvSpPr>
        <p:spPr bwMode="auto">
          <a:xfrm>
            <a:off x="1371600" y="2394113"/>
            <a:ext cx="2032553" cy="654977"/>
          </a:xfrm>
          <a:custGeom>
            <a:avLst/>
            <a:gdLst>
              <a:gd name="T0" fmla="*/ 1628 w 1644"/>
              <a:gd name="T1" fmla="*/ 533 h 533"/>
              <a:gd name="T2" fmla="*/ 1536 w 1644"/>
              <a:gd name="T3" fmla="*/ 85 h 533"/>
              <a:gd name="T4" fmla="*/ 982 w 1644"/>
              <a:gd name="T5" fmla="*/ 24 h 533"/>
              <a:gd name="T6" fmla="*/ 374 w 1644"/>
              <a:gd name="T7" fmla="*/ 29 h 533"/>
              <a:gd name="T8" fmla="*/ 0 w 1644"/>
              <a:gd name="T9" fmla="*/ 19 h 533"/>
            </a:gdLst>
            <a:ahLst/>
            <a:cxnLst>
              <a:cxn ang="0">
                <a:pos x="T0" y="T1"/>
              </a:cxn>
              <a:cxn ang="0">
                <a:pos x="T2" y="T3"/>
              </a:cxn>
              <a:cxn ang="0">
                <a:pos x="T4" y="T5"/>
              </a:cxn>
              <a:cxn ang="0">
                <a:pos x="T6" y="T7"/>
              </a:cxn>
              <a:cxn ang="0">
                <a:pos x="T8" y="T9"/>
              </a:cxn>
            </a:cxnLst>
            <a:rect l="0" t="0" r="r" b="b"/>
            <a:pathLst>
              <a:path w="1644" h="533">
                <a:moveTo>
                  <a:pt x="1628" y="533"/>
                </a:moveTo>
                <a:cubicBezTo>
                  <a:pt x="1613" y="458"/>
                  <a:pt x="1644" y="170"/>
                  <a:pt x="1536" y="85"/>
                </a:cubicBezTo>
                <a:cubicBezTo>
                  <a:pt x="1428" y="0"/>
                  <a:pt x="1175" y="33"/>
                  <a:pt x="982" y="24"/>
                </a:cubicBezTo>
                <a:cubicBezTo>
                  <a:pt x="788" y="15"/>
                  <a:pt x="538" y="30"/>
                  <a:pt x="374" y="29"/>
                </a:cubicBezTo>
                <a:cubicBezTo>
                  <a:pt x="210" y="28"/>
                  <a:pt x="78" y="21"/>
                  <a:pt x="0" y="19"/>
                </a:cubicBezTo>
              </a:path>
            </a:pathLst>
          </a:custGeom>
          <a:noFill/>
          <a:ln w="38100" cmpd="sng">
            <a:solidFill>
              <a:srgbClr val="CC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54" name="Freeform 34"/>
          <p:cNvSpPr>
            <a:spLocks/>
          </p:cNvSpPr>
          <p:nvPr/>
        </p:nvSpPr>
        <p:spPr bwMode="auto">
          <a:xfrm flipH="1">
            <a:off x="2015319" y="2394113"/>
            <a:ext cx="1313728" cy="709047"/>
          </a:xfrm>
          <a:custGeom>
            <a:avLst/>
            <a:gdLst>
              <a:gd name="T0" fmla="*/ 27 w 997"/>
              <a:gd name="T1" fmla="*/ 577 h 577"/>
              <a:gd name="T2" fmla="*/ 139 w 997"/>
              <a:gd name="T3" fmla="*/ 80 h 577"/>
              <a:gd name="T4" fmla="*/ 861 w 997"/>
              <a:gd name="T5" fmla="*/ 98 h 577"/>
              <a:gd name="T6" fmla="*/ 953 w 997"/>
              <a:gd name="T7" fmla="*/ 573 h 577"/>
            </a:gdLst>
            <a:ahLst/>
            <a:cxnLst>
              <a:cxn ang="0">
                <a:pos x="T0" y="T1"/>
              </a:cxn>
              <a:cxn ang="0">
                <a:pos x="T2" y="T3"/>
              </a:cxn>
              <a:cxn ang="0">
                <a:pos x="T4" y="T5"/>
              </a:cxn>
              <a:cxn ang="0">
                <a:pos x="T6" y="T7"/>
              </a:cxn>
            </a:cxnLst>
            <a:rect l="0" t="0" r="r" b="b"/>
            <a:pathLst>
              <a:path w="997" h="577">
                <a:moveTo>
                  <a:pt x="27" y="577"/>
                </a:moveTo>
                <a:cubicBezTo>
                  <a:pt x="46" y="494"/>
                  <a:pt x="0" y="160"/>
                  <a:pt x="139" y="80"/>
                </a:cubicBezTo>
                <a:cubicBezTo>
                  <a:pt x="278" y="0"/>
                  <a:pt x="725" y="16"/>
                  <a:pt x="861" y="98"/>
                </a:cubicBezTo>
                <a:cubicBezTo>
                  <a:pt x="997" y="180"/>
                  <a:pt x="934" y="474"/>
                  <a:pt x="953" y="573"/>
                </a:cubicBezTo>
              </a:path>
            </a:pathLst>
          </a:custGeom>
          <a:noFill/>
          <a:ln w="38100" cmpd="sng">
            <a:solidFill>
              <a:srgbClr val="CC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pic>
        <p:nvPicPr>
          <p:cNvPr id="55"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31840" y="3053220"/>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56"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85297" y="3053220"/>
            <a:ext cx="407130" cy="407130"/>
          </a:xfrm>
          <a:prstGeom prst="rect">
            <a:avLst/>
          </a:prstGeom>
          <a:noFill/>
          <a:extLst>
            <a:ext uri="{909E8E84-426E-40DD-AFC4-6F175D3DCCD1}">
              <a14:hiddenFill xmlns:a14="http://schemas.microsoft.com/office/drawing/2010/main">
                <a:solidFill>
                  <a:srgbClr val="FFFFFF"/>
                </a:solidFill>
              </a14:hiddenFill>
            </a:ext>
          </a:extLst>
        </p:spPr>
      </p:pic>
      <p:grpSp>
        <p:nvGrpSpPr>
          <p:cNvPr id="2" name="组合 1"/>
          <p:cNvGrpSpPr/>
          <p:nvPr/>
        </p:nvGrpSpPr>
        <p:grpSpPr>
          <a:xfrm>
            <a:off x="1715396" y="3097124"/>
            <a:ext cx="5676467" cy="944924"/>
            <a:chOff x="1715396" y="3113750"/>
            <a:chExt cx="5676467" cy="944924"/>
          </a:xfrm>
        </p:grpSpPr>
        <p:grpSp>
          <p:nvGrpSpPr>
            <p:cNvPr id="33" name="组合 32"/>
            <p:cNvGrpSpPr/>
            <p:nvPr/>
          </p:nvGrpSpPr>
          <p:grpSpPr>
            <a:xfrm>
              <a:off x="1715396" y="3113750"/>
              <a:ext cx="5676467" cy="944924"/>
              <a:chOff x="1715396" y="3160942"/>
              <a:chExt cx="5676467" cy="944924"/>
            </a:xfrm>
          </p:grpSpPr>
          <p:sp>
            <p:nvSpPr>
              <p:cNvPr id="34" name="Text Box 47"/>
              <p:cNvSpPr txBox="1">
                <a:spLocks noChangeArrowheads="1"/>
              </p:cNvSpPr>
              <p:nvPr/>
            </p:nvSpPr>
            <p:spPr bwMode="auto">
              <a:xfrm>
                <a:off x="5520120" y="3796149"/>
                <a:ext cx="542500" cy="309717"/>
              </a:xfrm>
              <a:prstGeom prst="rect">
                <a:avLst/>
              </a:prstGeom>
              <a:solidFill>
                <a:srgbClr val="0000FF"/>
              </a:solidFill>
              <a:ln w="12700">
                <a:solidFill>
                  <a:schemeClr val="tx2"/>
                </a:solidFill>
                <a:miter lim="800000"/>
                <a:headEnd/>
                <a:tailEnd/>
              </a:ln>
              <a:effectLst/>
            </p:spPr>
            <p:txBody>
              <a:bodyPr wrap="none">
                <a:spAutoFit/>
              </a:bodyPr>
              <a:lstStyle/>
              <a:p>
                <a:r>
                  <a:rPr kumimoji="1" lang="zh-CN" altLang="en-US" sz="1400" b="1">
                    <a:solidFill>
                      <a:schemeClr val="bg1"/>
                    </a:solidFill>
                    <a:latin typeface="微软雅黑" pitchFamily="34" charset="-122"/>
                    <a:ea typeface="微软雅黑" pitchFamily="34" charset="-122"/>
                  </a:rPr>
                  <a:t>接受</a:t>
                </a:r>
              </a:p>
            </p:txBody>
          </p:sp>
          <p:grpSp>
            <p:nvGrpSpPr>
              <p:cNvPr id="35" name="组合 34"/>
              <p:cNvGrpSpPr/>
              <p:nvPr/>
            </p:nvGrpSpPr>
            <p:grpSpPr>
              <a:xfrm>
                <a:off x="1715396" y="3160942"/>
                <a:ext cx="5676467" cy="944924"/>
                <a:chOff x="1715396" y="3160942"/>
                <a:chExt cx="5676467" cy="944924"/>
              </a:xfrm>
            </p:grpSpPr>
            <p:sp>
              <p:nvSpPr>
                <p:cNvPr id="36" name="AutoShape 38"/>
                <p:cNvSpPr>
                  <a:spLocks noChangeArrowheads="1"/>
                </p:cNvSpPr>
                <p:nvPr/>
              </p:nvSpPr>
              <p:spPr bwMode="auto">
                <a:xfrm>
                  <a:off x="6655680" y="3782632"/>
                  <a:ext cx="736183" cy="323234"/>
                </a:xfrm>
                <a:prstGeom prst="roundRect">
                  <a:avLst>
                    <a:gd name="adj" fmla="val 16667"/>
                  </a:avLst>
                </a:prstGeom>
                <a:solidFill>
                  <a:srgbClr val="00B050"/>
                </a:solidFill>
                <a:ln w="12700">
                  <a:solidFill>
                    <a:schemeClr val="tx1"/>
                  </a:solidFill>
                  <a:round/>
                  <a:headEnd/>
                  <a:tailEnd/>
                </a:ln>
                <a:effectLst/>
              </p:spPr>
              <p:txBody>
                <a:bodyPr wrap="none" anchor="ctr"/>
                <a:lstStyle/>
                <a:p>
                  <a:pPr algn="ctr"/>
                  <a:r>
                    <a:rPr lang="zh-CN" altLang="en-US" sz="1400" b="1">
                      <a:solidFill>
                        <a:schemeClr val="bg1"/>
                      </a:solidFill>
                      <a:latin typeface="微软雅黑" pitchFamily="34" charset="-122"/>
                      <a:ea typeface="微软雅黑" pitchFamily="34" charset="-122"/>
                    </a:rPr>
                    <a:t>不接受</a:t>
                  </a:r>
                </a:p>
              </p:txBody>
            </p:sp>
            <p:sp>
              <p:nvSpPr>
                <p:cNvPr id="37" name="AutoShape 42"/>
                <p:cNvSpPr>
                  <a:spLocks noChangeArrowheads="1"/>
                </p:cNvSpPr>
                <p:nvPr/>
              </p:nvSpPr>
              <p:spPr bwMode="auto">
                <a:xfrm>
                  <a:off x="4191528" y="3782632"/>
                  <a:ext cx="736184" cy="323234"/>
                </a:xfrm>
                <a:prstGeom prst="roundRect">
                  <a:avLst>
                    <a:gd name="adj" fmla="val 16667"/>
                  </a:avLst>
                </a:prstGeom>
                <a:solidFill>
                  <a:srgbClr val="00B050"/>
                </a:solidFill>
                <a:ln w="12700">
                  <a:solidFill>
                    <a:schemeClr val="tx1"/>
                  </a:solidFill>
                  <a:round/>
                  <a:headEnd/>
                  <a:tailEnd/>
                </a:ln>
                <a:effectLst/>
              </p:spPr>
              <p:txBody>
                <a:bodyPr wrap="none" anchor="ctr"/>
                <a:lstStyle/>
                <a:p>
                  <a:pPr algn="ctr"/>
                  <a:r>
                    <a:rPr lang="zh-CN" altLang="en-US" sz="1400" b="1" dirty="0">
                      <a:solidFill>
                        <a:schemeClr val="bg1"/>
                      </a:solidFill>
                      <a:latin typeface="微软雅黑" pitchFamily="34" charset="-122"/>
                      <a:ea typeface="微软雅黑" pitchFamily="34" charset="-122"/>
                    </a:rPr>
                    <a:t>不接受</a:t>
                  </a:r>
                </a:p>
              </p:txBody>
            </p:sp>
            <p:sp>
              <p:nvSpPr>
                <p:cNvPr id="38" name="AutoShape 46"/>
                <p:cNvSpPr>
                  <a:spLocks noChangeArrowheads="1"/>
                </p:cNvSpPr>
                <p:nvPr/>
              </p:nvSpPr>
              <p:spPr bwMode="auto">
                <a:xfrm>
                  <a:off x="1715396" y="3782632"/>
                  <a:ext cx="736184" cy="323234"/>
                </a:xfrm>
                <a:prstGeom prst="roundRect">
                  <a:avLst>
                    <a:gd name="adj" fmla="val 16667"/>
                  </a:avLst>
                </a:prstGeom>
                <a:solidFill>
                  <a:srgbClr val="00B050"/>
                </a:solidFill>
                <a:ln w="12700">
                  <a:solidFill>
                    <a:schemeClr val="tx1"/>
                  </a:solidFill>
                  <a:round/>
                  <a:headEnd/>
                  <a:tailEnd/>
                </a:ln>
                <a:effectLst/>
              </p:spPr>
              <p:txBody>
                <a:bodyPr wrap="none" anchor="ctr"/>
                <a:lstStyle/>
                <a:p>
                  <a:pPr algn="ctr"/>
                  <a:r>
                    <a:rPr lang="zh-CN" altLang="en-US" sz="1400" b="1" dirty="0">
                      <a:solidFill>
                        <a:schemeClr val="bg1"/>
                      </a:solidFill>
                      <a:latin typeface="微软雅黑" pitchFamily="34" charset="-122"/>
                      <a:ea typeface="微软雅黑" pitchFamily="34" charset="-122"/>
                    </a:rPr>
                    <a:t>不接受</a:t>
                  </a:r>
                </a:p>
              </p:txBody>
            </p:sp>
            <p:grpSp>
              <p:nvGrpSpPr>
                <p:cNvPr id="39" name="Group 35"/>
                <p:cNvGrpSpPr>
                  <a:grpSpLocks/>
                </p:cNvGrpSpPr>
                <p:nvPr/>
              </p:nvGrpSpPr>
              <p:grpSpPr bwMode="auto">
                <a:xfrm>
                  <a:off x="6940081" y="3160942"/>
                  <a:ext cx="209007" cy="207675"/>
                  <a:chOff x="1474" y="3430"/>
                  <a:chExt cx="136" cy="136"/>
                </a:xfrm>
              </p:grpSpPr>
              <p:sp>
                <p:nvSpPr>
                  <p:cNvPr id="46" name="Line 36"/>
                  <p:cNvSpPr>
                    <a:spLocks noChangeShapeType="1"/>
                  </p:cNvSpPr>
                  <p:nvPr/>
                </p:nvSpPr>
                <p:spPr bwMode="auto">
                  <a:xfrm>
                    <a:off x="1474" y="3430"/>
                    <a:ext cx="136" cy="136"/>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47" name="Line 37"/>
                  <p:cNvSpPr>
                    <a:spLocks noChangeShapeType="1"/>
                  </p:cNvSpPr>
                  <p:nvPr/>
                </p:nvSpPr>
                <p:spPr bwMode="auto">
                  <a:xfrm flipH="1">
                    <a:off x="1474" y="3430"/>
                    <a:ext cx="136" cy="136"/>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grpSp>
            <p:grpSp>
              <p:nvGrpSpPr>
                <p:cNvPr id="40" name="Group 35"/>
                <p:cNvGrpSpPr>
                  <a:grpSpLocks/>
                </p:cNvGrpSpPr>
                <p:nvPr/>
              </p:nvGrpSpPr>
              <p:grpSpPr bwMode="auto">
                <a:xfrm>
                  <a:off x="4463416" y="3160942"/>
                  <a:ext cx="209007" cy="207675"/>
                  <a:chOff x="1474" y="3430"/>
                  <a:chExt cx="136" cy="136"/>
                </a:xfrm>
              </p:grpSpPr>
              <p:sp>
                <p:nvSpPr>
                  <p:cNvPr id="44" name="Line 36"/>
                  <p:cNvSpPr>
                    <a:spLocks noChangeShapeType="1"/>
                  </p:cNvSpPr>
                  <p:nvPr/>
                </p:nvSpPr>
                <p:spPr bwMode="auto">
                  <a:xfrm>
                    <a:off x="1474" y="3430"/>
                    <a:ext cx="136" cy="136"/>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45" name="Line 37"/>
                  <p:cNvSpPr>
                    <a:spLocks noChangeShapeType="1"/>
                  </p:cNvSpPr>
                  <p:nvPr/>
                </p:nvSpPr>
                <p:spPr bwMode="auto">
                  <a:xfrm flipH="1">
                    <a:off x="1474" y="3430"/>
                    <a:ext cx="136" cy="136"/>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grpSp>
            <p:grpSp>
              <p:nvGrpSpPr>
                <p:cNvPr id="41" name="Group 35"/>
                <p:cNvGrpSpPr>
                  <a:grpSpLocks/>
                </p:cNvGrpSpPr>
                <p:nvPr/>
              </p:nvGrpSpPr>
              <p:grpSpPr bwMode="auto">
                <a:xfrm>
                  <a:off x="1979712" y="3160942"/>
                  <a:ext cx="209007" cy="207675"/>
                  <a:chOff x="1474" y="3430"/>
                  <a:chExt cx="136" cy="136"/>
                </a:xfrm>
              </p:grpSpPr>
              <p:sp>
                <p:nvSpPr>
                  <p:cNvPr id="42" name="Line 36"/>
                  <p:cNvSpPr>
                    <a:spLocks noChangeShapeType="1"/>
                  </p:cNvSpPr>
                  <p:nvPr/>
                </p:nvSpPr>
                <p:spPr bwMode="auto">
                  <a:xfrm>
                    <a:off x="1474" y="3430"/>
                    <a:ext cx="136" cy="136"/>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43" name="Line 37"/>
                  <p:cNvSpPr>
                    <a:spLocks noChangeShapeType="1"/>
                  </p:cNvSpPr>
                  <p:nvPr/>
                </p:nvSpPr>
                <p:spPr bwMode="auto">
                  <a:xfrm flipH="1">
                    <a:off x="1474" y="3430"/>
                    <a:ext cx="136" cy="136"/>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grpSp>
          </p:grpSp>
        </p:grpSp>
        <p:sp>
          <p:nvSpPr>
            <p:cNvPr id="57" name="Line 36"/>
            <p:cNvSpPr>
              <a:spLocks noChangeShapeType="1"/>
            </p:cNvSpPr>
            <p:nvPr/>
          </p:nvSpPr>
          <p:spPr bwMode="auto">
            <a:xfrm>
              <a:off x="1983452" y="3113750"/>
              <a:ext cx="209007" cy="207675"/>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58" name="Line 37"/>
            <p:cNvSpPr>
              <a:spLocks noChangeShapeType="1"/>
            </p:cNvSpPr>
            <p:nvPr/>
          </p:nvSpPr>
          <p:spPr bwMode="auto">
            <a:xfrm flipH="1">
              <a:off x="1983452" y="3113750"/>
              <a:ext cx="209007" cy="207675"/>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grpSp>
      <p:sp>
        <p:nvSpPr>
          <p:cNvPr id="3" name="灯片编号占位符 2">
            <a:extLst>
              <a:ext uri="{FF2B5EF4-FFF2-40B4-BE49-F238E27FC236}">
                <a16:creationId xmlns:a16="http://schemas.microsoft.com/office/drawing/2014/main" id="{9A70B030-483C-4DFF-8517-05CCB6180A24}"/>
              </a:ext>
            </a:extLst>
          </p:cNvPr>
          <p:cNvSpPr>
            <a:spLocks noGrp="1"/>
          </p:cNvSpPr>
          <p:nvPr>
            <p:ph type="sldNum" sz="quarter" idx="12"/>
          </p:nvPr>
        </p:nvSpPr>
        <p:spPr/>
        <p:txBody>
          <a:bodyPr/>
          <a:lstStyle/>
          <a:p>
            <a:fld id="{C485880C-E2C3-4DAB-AE74-D9BE691626AC}" type="slidenum">
              <a:rPr lang="zh-CN" altLang="en-US" smtClean="0"/>
              <a:pPr/>
              <a:t>52</a:t>
            </a:fld>
            <a:endParaRPr lang="zh-CN" altLang="en-US"/>
          </a:p>
        </p:txBody>
      </p:sp>
    </p:spTree>
    <p:extLst>
      <p:ext uri="{BB962C8B-B14F-4D97-AF65-F5344CB8AC3E}">
        <p14:creationId xmlns:p14="http://schemas.microsoft.com/office/powerpoint/2010/main" val="865098313"/>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par>
                          <p:cTn id="7" fill="hold">
                            <p:stCondLst>
                              <p:cond delay="0"/>
                            </p:stCondLst>
                            <p:childTnLst>
                              <p:par>
                                <p:cTn id="8" presetID="35" presetClass="emph" presetSubtype="0" repeatCount="4000" fill="hold" grpId="1" nodeType="afterEffect">
                                  <p:stCondLst>
                                    <p:cond delay="500"/>
                                  </p:stCondLst>
                                  <p:childTnLst>
                                    <p:anim calcmode="discrete" valueType="str">
                                      <p:cBhvr>
                                        <p:cTn id="9" dur="500" fill="hold"/>
                                        <p:tgtEl>
                                          <p:spTgt spid="20"/>
                                        </p:tgtEl>
                                        <p:attrNameLst>
                                          <p:attrName>style.visibility</p:attrName>
                                        </p:attrNameLst>
                                      </p:cBhvr>
                                      <p:tavLst>
                                        <p:tav tm="0">
                                          <p:val>
                                            <p:strVal val="hidden"/>
                                          </p:val>
                                        </p:tav>
                                        <p:tav tm="50000">
                                          <p:val>
                                            <p:strVal val="visible"/>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2" fill="hold" grpId="0" nodeType="clickEffect">
                                  <p:stCondLst>
                                    <p:cond delay="0"/>
                                  </p:stCondLst>
                                  <p:childTnLst>
                                    <p:set>
                                      <p:cBhvr>
                                        <p:cTn id="13" dur="1" fill="hold">
                                          <p:stCondLst>
                                            <p:cond delay="0"/>
                                          </p:stCondLst>
                                        </p:cTn>
                                        <p:tgtEl>
                                          <p:spTgt spid="54"/>
                                        </p:tgtEl>
                                        <p:attrNameLst>
                                          <p:attrName>style.visibility</p:attrName>
                                        </p:attrNameLst>
                                      </p:cBhvr>
                                      <p:to>
                                        <p:strVal val="visible"/>
                                      </p:to>
                                    </p:set>
                                    <p:animEffect transition="in" filter="wipe(right)">
                                      <p:cBhvr>
                                        <p:cTn id="14" dur="4000"/>
                                        <p:tgtEl>
                                          <p:spTgt spid="54"/>
                                        </p:tgtEl>
                                      </p:cBhvr>
                                    </p:animEffect>
                                  </p:childTnLst>
                                </p:cTn>
                              </p:par>
                              <p:par>
                                <p:cTn id="15" presetID="22" presetClass="entr" presetSubtype="2" fill="hold" grpId="0" nodeType="withEffect">
                                  <p:stCondLst>
                                    <p:cond delay="500"/>
                                  </p:stCondLst>
                                  <p:childTnLst>
                                    <p:set>
                                      <p:cBhvr>
                                        <p:cTn id="16" dur="1" fill="hold">
                                          <p:stCondLst>
                                            <p:cond delay="0"/>
                                          </p:stCondLst>
                                        </p:cTn>
                                        <p:tgtEl>
                                          <p:spTgt spid="53"/>
                                        </p:tgtEl>
                                        <p:attrNameLst>
                                          <p:attrName>style.visibility</p:attrName>
                                        </p:attrNameLst>
                                      </p:cBhvr>
                                      <p:to>
                                        <p:strVal val="visible"/>
                                      </p:to>
                                    </p:set>
                                    <p:animEffect transition="in" filter="wipe(right)">
                                      <p:cBhvr>
                                        <p:cTn id="17" dur="3500"/>
                                        <p:tgtEl>
                                          <p:spTgt spid="53"/>
                                        </p:tgtEl>
                                      </p:cBhvr>
                                    </p:animEffect>
                                  </p:childTnLst>
                                </p:cTn>
                              </p:par>
                              <p:par>
                                <p:cTn id="18" presetID="22" presetClass="entr" presetSubtype="8" fill="hold" grpId="0" nodeType="withEffect">
                                  <p:stCondLst>
                                    <p:cond delay="500"/>
                                  </p:stCondLst>
                                  <p:childTnLst>
                                    <p:set>
                                      <p:cBhvr>
                                        <p:cTn id="19" dur="1" fill="hold">
                                          <p:stCondLst>
                                            <p:cond delay="0"/>
                                          </p:stCondLst>
                                        </p:cTn>
                                        <p:tgtEl>
                                          <p:spTgt spid="49"/>
                                        </p:tgtEl>
                                        <p:attrNameLst>
                                          <p:attrName>style.visibility</p:attrName>
                                        </p:attrNameLst>
                                      </p:cBhvr>
                                      <p:to>
                                        <p:strVal val="visible"/>
                                      </p:to>
                                    </p:set>
                                    <p:animEffect transition="in" filter="wipe(left)">
                                      <p:cBhvr>
                                        <p:cTn id="20" dur="3500"/>
                                        <p:tgtEl>
                                          <p:spTgt spid="49"/>
                                        </p:tgtEl>
                                      </p:cBhvr>
                                    </p:animEffect>
                                  </p:childTnLst>
                                </p:cTn>
                              </p:par>
                              <p:par>
                                <p:cTn id="21" presetID="22" presetClass="entr" presetSubtype="8" fill="hold" grpId="0" nodeType="withEffect">
                                  <p:stCondLst>
                                    <p:cond delay="500"/>
                                  </p:stCondLst>
                                  <p:childTnLst>
                                    <p:set>
                                      <p:cBhvr>
                                        <p:cTn id="22" dur="1" fill="hold">
                                          <p:stCondLst>
                                            <p:cond delay="0"/>
                                          </p:stCondLst>
                                        </p:cTn>
                                        <p:tgtEl>
                                          <p:spTgt spid="50"/>
                                        </p:tgtEl>
                                        <p:attrNameLst>
                                          <p:attrName>style.visibility</p:attrName>
                                        </p:attrNameLst>
                                      </p:cBhvr>
                                      <p:to>
                                        <p:strVal val="visible"/>
                                      </p:to>
                                    </p:set>
                                    <p:animEffect transition="in" filter="wipe(left)">
                                      <p:cBhvr>
                                        <p:cTn id="23" dur="3500"/>
                                        <p:tgtEl>
                                          <p:spTgt spid="50"/>
                                        </p:tgtEl>
                                      </p:cBhvr>
                                    </p:animEffect>
                                  </p:childTnLst>
                                </p:cTn>
                              </p:par>
                              <p:par>
                                <p:cTn id="24" presetID="22" presetClass="entr" presetSubtype="8" fill="hold" grpId="0" nodeType="withEffect">
                                  <p:stCondLst>
                                    <p:cond delay="500"/>
                                  </p:stCondLst>
                                  <p:childTnLst>
                                    <p:set>
                                      <p:cBhvr>
                                        <p:cTn id="25" dur="1" fill="hold">
                                          <p:stCondLst>
                                            <p:cond delay="0"/>
                                          </p:stCondLst>
                                        </p:cTn>
                                        <p:tgtEl>
                                          <p:spTgt spid="51"/>
                                        </p:tgtEl>
                                        <p:attrNameLst>
                                          <p:attrName>style.visibility</p:attrName>
                                        </p:attrNameLst>
                                      </p:cBhvr>
                                      <p:to>
                                        <p:strVal val="visible"/>
                                      </p:to>
                                    </p:set>
                                    <p:animEffect transition="in" filter="wipe(left)">
                                      <p:cBhvr>
                                        <p:cTn id="26" dur="3500"/>
                                        <p:tgtEl>
                                          <p:spTgt spid="51"/>
                                        </p:tgtEl>
                                      </p:cBhvr>
                                    </p:animEffect>
                                  </p:childTnLst>
                                </p:cTn>
                              </p:par>
                              <p:par>
                                <p:cTn id="27" presetID="22" presetClass="entr" presetSubtype="8" fill="hold" grpId="0" nodeType="withEffect">
                                  <p:stCondLst>
                                    <p:cond delay="500"/>
                                  </p:stCondLst>
                                  <p:childTnLst>
                                    <p:set>
                                      <p:cBhvr>
                                        <p:cTn id="28" dur="1" fill="hold">
                                          <p:stCondLst>
                                            <p:cond delay="0"/>
                                          </p:stCondLst>
                                        </p:cTn>
                                        <p:tgtEl>
                                          <p:spTgt spid="28"/>
                                        </p:tgtEl>
                                        <p:attrNameLst>
                                          <p:attrName>style.visibility</p:attrName>
                                        </p:attrNameLst>
                                      </p:cBhvr>
                                      <p:to>
                                        <p:strVal val="visible"/>
                                      </p:to>
                                    </p:set>
                                    <p:animEffect transition="in" filter="wipe(left)">
                                      <p:cBhvr>
                                        <p:cTn id="29" dur="3500"/>
                                        <p:tgtEl>
                                          <p:spTgt spid="28"/>
                                        </p:tgtEl>
                                      </p:cBhvr>
                                    </p:animEffect>
                                  </p:childTnLst>
                                </p:cTn>
                              </p:par>
                            </p:childTnLst>
                          </p:cTn>
                        </p:par>
                        <p:par>
                          <p:cTn id="30" fill="hold">
                            <p:stCondLst>
                              <p:cond delay="4000"/>
                            </p:stCondLst>
                            <p:childTnLst>
                              <p:par>
                                <p:cTn id="31" presetID="1" presetClass="entr" presetSubtype="0" fill="hold" nodeType="afterEffect">
                                  <p:stCondLst>
                                    <p:cond delay="0"/>
                                  </p:stCondLst>
                                  <p:childTnLst>
                                    <p:set>
                                      <p:cBhvr>
                                        <p:cTn id="32" dur="1" fill="hold">
                                          <p:stCondLst>
                                            <p:cond delay="0"/>
                                          </p:stCondLst>
                                        </p:cTn>
                                        <p:tgtEl>
                                          <p:spTgt spid="2"/>
                                        </p:tgtEl>
                                        <p:attrNameLst>
                                          <p:attrName>style.visibility</p:attrName>
                                        </p:attrNameLst>
                                      </p:cBhvr>
                                      <p:to>
                                        <p:strVal val="visible"/>
                                      </p:to>
                                    </p:set>
                                  </p:childTnLst>
                                </p:cTn>
                              </p:par>
                            </p:childTnLst>
                          </p:cTn>
                        </p:par>
                        <p:par>
                          <p:cTn id="33" fill="hold">
                            <p:stCondLst>
                              <p:cond delay="4000"/>
                            </p:stCondLst>
                            <p:childTnLst>
                              <p:par>
                                <p:cTn id="34" presetID="35" presetClass="emph" presetSubtype="0" repeatCount="5000" fill="hold" nodeType="afterEffect">
                                  <p:stCondLst>
                                    <p:cond delay="0"/>
                                  </p:stCondLst>
                                  <p:childTnLst>
                                    <p:anim calcmode="discrete" valueType="str">
                                      <p:cBhvr>
                                        <p:cTn id="35" dur="1000" fill="hold"/>
                                        <p:tgtEl>
                                          <p:spTgt spid="2"/>
                                        </p:tgtEl>
                                        <p:attrNameLst>
                                          <p:attrName>style.visibility</p:attrName>
                                        </p:attrNameLst>
                                      </p:cBhvr>
                                      <p:tavLst>
                                        <p:tav tm="0">
                                          <p:val>
                                            <p:strVal val="hidden"/>
                                          </p:val>
                                        </p:tav>
                                        <p:tav tm="50000">
                                          <p:val>
                                            <p:strVal val="visible"/>
                                          </p:val>
                                        </p:tav>
                                      </p:tavLst>
                                    </p:anim>
                                  </p:childTnLst>
                                </p:cTn>
                              </p:par>
                            </p:childTnLst>
                          </p:cTn>
                        </p:par>
                        <p:par>
                          <p:cTn id="36" fill="hold">
                            <p:stCondLst>
                              <p:cond delay="9000"/>
                            </p:stCondLst>
                            <p:childTnLst>
                              <p:par>
                                <p:cTn id="37" presetID="10" presetClass="exit" presetSubtype="0" fill="hold" grpId="1" nodeType="afterEffect">
                                  <p:stCondLst>
                                    <p:cond delay="0"/>
                                  </p:stCondLst>
                                  <p:childTnLst>
                                    <p:animEffect transition="out" filter="fade">
                                      <p:cBhvr>
                                        <p:cTn id="38" dur="1000"/>
                                        <p:tgtEl>
                                          <p:spTgt spid="54"/>
                                        </p:tgtEl>
                                      </p:cBhvr>
                                    </p:animEffect>
                                    <p:set>
                                      <p:cBhvr>
                                        <p:cTn id="39" dur="1" fill="hold">
                                          <p:stCondLst>
                                            <p:cond delay="999"/>
                                          </p:stCondLst>
                                        </p:cTn>
                                        <p:tgtEl>
                                          <p:spTgt spid="54"/>
                                        </p:tgtEl>
                                        <p:attrNameLst>
                                          <p:attrName>style.visibility</p:attrName>
                                        </p:attrNameLst>
                                      </p:cBhvr>
                                      <p:to>
                                        <p:strVal val="hidden"/>
                                      </p:to>
                                    </p:set>
                                  </p:childTnLst>
                                </p:cTn>
                              </p:par>
                              <p:par>
                                <p:cTn id="40" presetID="10" presetClass="exit" presetSubtype="0" fill="hold" grpId="1" nodeType="withEffect">
                                  <p:stCondLst>
                                    <p:cond delay="0"/>
                                  </p:stCondLst>
                                  <p:childTnLst>
                                    <p:animEffect transition="out" filter="fade">
                                      <p:cBhvr>
                                        <p:cTn id="41" dur="1000"/>
                                        <p:tgtEl>
                                          <p:spTgt spid="53"/>
                                        </p:tgtEl>
                                      </p:cBhvr>
                                    </p:animEffect>
                                    <p:set>
                                      <p:cBhvr>
                                        <p:cTn id="42" dur="1" fill="hold">
                                          <p:stCondLst>
                                            <p:cond delay="999"/>
                                          </p:stCondLst>
                                        </p:cTn>
                                        <p:tgtEl>
                                          <p:spTgt spid="53"/>
                                        </p:tgtEl>
                                        <p:attrNameLst>
                                          <p:attrName>style.visibility</p:attrName>
                                        </p:attrNameLst>
                                      </p:cBhvr>
                                      <p:to>
                                        <p:strVal val="hidden"/>
                                      </p:to>
                                    </p:set>
                                  </p:childTnLst>
                                </p:cTn>
                              </p:par>
                              <p:par>
                                <p:cTn id="43" presetID="10" presetClass="exit" presetSubtype="0" fill="hold" grpId="1" nodeType="withEffect">
                                  <p:stCondLst>
                                    <p:cond delay="0"/>
                                  </p:stCondLst>
                                  <p:childTnLst>
                                    <p:animEffect transition="out" filter="fade">
                                      <p:cBhvr>
                                        <p:cTn id="44" dur="1000"/>
                                        <p:tgtEl>
                                          <p:spTgt spid="49"/>
                                        </p:tgtEl>
                                      </p:cBhvr>
                                    </p:animEffect>
                                    <p:set>
                                      <p:cBhvr>
                                        <p:cTn id="45" dur="1" fill="hold">
                                          <p:stCondLst>
                                            <p:cond delay="999"/>
                                          </p:stCondLst>
                                        </p:cTn>
                                        <p:tgtEl>
                                          <p:spTgt spid="49"/>
                                        </p:tgtEl>
                                        <p:attrNameLst>
                                          <p:attrName>style.visibility</p:attrName>
                                        </p:attrNameLst>
                                      </p:cBhvr>
                                      <p:to>
                                        <p:strVal val="hidden"/>
                                      </p:to>
                                    </p:set>
                                  </p:childTnLst>
                                </p:cTn>
                              </p:par>
                              <p:par>
                                <p:cTn id="46" presetID="10" presetClass="exit" presetSubtype="0" fill="hold" grpId="1" nodeType="withEffect">
                                  <p:stCondLst>
                                    <p:cond delay="0"/>
                                  </p:stCondLst>
                                  <p:childTnLst>
                                    <p:animEffect transition="out" filter="fade">
                                      <p:cBhvr>
                                        <p:cTn id="47" dur="1000"/>
                                        <p:tgtEl>
                                          <p:spTgt spid="51"/>
                                        </p:tgtEl>
                                      </p:cBhvr>
                                    </p:animEffect>
                                    <p:set>
                                      <p:cBhvr>
                                        <p:cTn id="48" dur="1" fill="hold">
                                          <p:stCondLst>
                                            <p:cond delay="999"/>
                                          </p:stCondLst>
                                        </p:cTn>
                                        <p:tgtEl>
                                          <p:spTgt spid="51"/>
                                        </p:tgtEl>
                                        <p:attrNameLst>
                                          <p:attrName>style.visibility</p:attrName>
                                        </p:attrNameLst>
                                      </p:cBhvr>
                                      <p:to>
                                        <p:strVal val="hidden"/>
                                      </p:to>
                                    </p:set>
                                  </p:childTnLst>
                                </p:cTn>
                              </p:par>
                              <p:par>
                                <p:cTn id="49" presetID="10" presetClass="exit" presetSubtype="0" fill="hold" grpId="1" nodeType="withEffect">
                                  <p:stCondLst>
                                    <p:cond delay="0"/>
                                  </p:stCondLst>
                                  <p:childTnLst>
                                    <p:animEffect transition="out" filter="fade">
                                      <p:cBhvr>
                                        <p:cTn id="50" dur="1000"/>
                                        <p:tgtEl>
                                          <p:spTgt spid="28"/>
                                        </p:tgtEl>
                                      </p:cBhvr>
                                    </p:animEffect>
                                    <p:set>
                                      <p:cBhvr>
                                        <p:cTn id="51" dur="1" fill="hold">
                                          <p:stCondLst>
                                            <p:cond delay="999"/>
                                          </p:stCondLst>
                                        </p:cTn>
                                        <p:tgtEl>
                                          <p:spTgt spid="28"/>
                                        </p:tgtEl>
                                        <p:attrNameLst>
                                          <p:attrName>style.visibility</p:attrName>
                                        </p:attrNameLst>
                                      </p:cBhvr>
                                      <p:to>
                                        <p:strVal val="hidden"/>
                                      </p:to>
                                    </p:set>
                                  </p:childTnLst>
                                </p:cTn>
                              </p:par>
                            </p:childTnLst>
                          </p:cTn>
                        </p:par>
                        <p:par>
                          <p:cTn id="52" fill="hold">
                            <p:stCondLst>
                              <p:cond delay="10000"/>
                            </p:stCondLst>
                            <p:childTnLst>
                              <p:par>
                                <p:cTn id="53" presetID="1" presetClass="entr" presetSubtype="0" fill="hold" grpId="0" nodeType="afterEffect">
                                  <p:stCondLst>
                                    <p:cond delay="0"/>
                                  </p:stCondLst>
                                  <p:childTnLst>
                                    <p:set>
                                      <p:cBhvr>
                                        <p:cTn id="54" dur="1" fill="hold">
                                          <p:stCondLst>
                                            <p:cond delay="0"/>
                                          </p:stCondLst>
                                        </p:cTn>
                                        <p:tgtEl>
                                          <p:spTgt spid="52"/>
                                        </p:tgtEl>
                                        <p:attrNameLst>
                                          <p:attrName>style.visibility</p:attrName>
                                        </p:attrNameLst>
                                      </p:cBhvr>
                                      <p:to>
                                        <p:strVal val="visible"/>
                                      </p:to>
                                    </p:set>
                                  </p:childTnLst>
                                </p:cTn>
                              </p:par>
                              <p:par>
                                <p:cTn id="55" presetID="35" presetClass="emph" presetSubtype="0" repeatCount="5000" fill="hold" grpId="1" nodeType="withEffect">
                                  <p:stCondLst>
                                    <p:cond delay="0"/>
                                  </p:stCondLst>
                                  <p:childTnLst>
                                    <p:anim calcmode="discrete" valueType="str">
                                      <p:cBhvr>
                                        <p:cTn id="56" dur="1000" fill="hold"/>
                                        <p:tgtEl>
                                          <p:spTgt spid="52"/>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0" grpId="1" animBg="1"/>
      <p:bldP spid="28" grpId="0" animBg="1"/>
      <p:bldP spid="28" grpId="1" animBg="1"/>
      <p:bldP spid="49" grpId="0" animBg="1"/>
      <p:bldP spid="49" grpId="1" animBg="1"/>
      <p:bldP spid="50" grpId="0" animBg="1"/>
      <p:bldP spid="51" grpId="0" animBg="1"/>
      <p:bldP spid="51" grpId="1" animBg="1"/>
      <p:bldP spid="52" grpId="0" animBg="1"/>
      <p:bldP spid="52" grpId="1" animBg="1"/>
      <p:bldP spid="53" grpId="0" animBg="1"/>
      <p:bldP spid="53" grpId="1" animBg="1"/>
      <p:bldP spid="54" grpId="0" animBg="1"/>
      <p:bldP spid="54" grpId="1"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圆角矩形 4"/>
          <p:cNvSpPr/>
          <p:nvPr/>
        </p:nvSpPr>
        <p:spPr>
          <a:xfrm>
            <a:off x="502921" y="1516452"/>
            <a:ext cx="8129015" cy="2531945"/>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Line 7"/>
          <p:cNvSpPr>
            <a:spLocks noChangeShapeType="1"/>
          </p:cNvSpPr>
          <p:nvPr/>
        </p:nvSpPr>
        <p:spPr bwMode="auto">
          <a:xfrm flipV="1">
            <a:off x="1258776" y="2074055"/>
            <a:ext cx="6555094" cy="0"/>
          </a:xfrm>
          <a:prstGeom prst="line">
            <a:avLst/>
          </a:prstGeom>
          <a:no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 name="Rectangle 9"/>
          <p:cNvSpPr>
            <a:spLocks noChangeArrowheads="1"/>
          </p:cNvSpPr>
          <p:nvPr/>
        </p:nvSpPr>
        <p:spPr bwMode="auto">
          <a:xfrm>
            <a:off x="7668344" y="1958512"/>
            <a:ext cx="228342" cy="225020"/>
          </a:xfrm>
          <a:prstGeom prst="rect">
            <a:avLst/>
          </a:prstGeom>
          <a:solidFill>
            <a:srgbClr val="0000FF"/>
          </a:solidFill>
          <a:ln w="12700">
            <a:solidFill>
              <a:srgbClr val="0000FF"/>
            </a:solidFill>
            <a:miter lim="800000"/>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8" name="AutoShape 5"/>
          <p:cNvSpPr>
            <a:spLocks noChangeArrowheads="1"/>
          </p:cNvSpPr>
          <p:nvPr/>
        </p:nvSpPr>
        <p:spPr bwMode="auto">
          <a:xfrm>
            <a:off x="502921" y="627295"/>
            <a:ext cx="8129015" cy="388721"/>
          </a:xfrm>
          <a:prstGeom prst="roundRect">
            <a:avLst>
              <a:gd name="adj" fmla="val 16667"/>
            </a:avLst>
          </a:prstGeom>
          <a:solidFill>
            <a:srgbClr val="0089FA"/>
          </a:solidFill>
          <a:ln>
            <a:noFill/>
          </a:ln>
          <a:effectLst/>
          <a:extLst/>
        </p:spPr>
        <p:txBody>
          <a:bodyPr wrap="none" anchor="ctr"/>
          <a:lstStyle/>
          <a:p>
            <a:endParaRPr lang="zh-CN" altLang="en-US"/>
          </a:p>
        </p:txBody>
      </p:sp>
      <p:sp>
        <p:nvSpPr>
          <p:cNvPr id="9" name="Rectangle 6"/>
          <p:cNvSpPr>
            <a:spLocks noChangeArrowheads="1"/>
          </p:cNvSpPr>
          <p:nvPr/>
        </p:nvSpPr>
        <p:spPr bwMode="auto">
          <a:xfrm>
            <a:off x="2840852" y="585024"/>
            <a:ext cx="344517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3.3.2   CSMA/CD </a:t>
            </a:r>
            <a:r>
              <a:rPr lang="zh-CN" altLang="en-US" sz="2400" b="1" dirty="0">
                <a:solidFill>
                  <a:schemeClr val="bg1"/>
                </a:solidFill>
                <a:latin typeface="微软雅黑" pitchFamily="34" charset="-122"/>
                <a:ea typeface="微软雅黑" pitchFamily="34" charset="-122"/>
              </a:rPr>
              <a:t>协议</a:t>
            </a:r>
          </a:p>
        </p:txBody>
      </p:sp>
      <p:sp>
        <p:nvSpPr>
          <p:cNvPr id="10" name="Rectangle 8"/>
          <p:cNvSpPr>
            <a:spLocks noChangeArrowheads="1"/>
          </p:cNvSpPr>
          <p:nvPr/>
        </p:nvSpPr>
        <p:spPr bwMode="auto">
          <a:xfrm>
            <a:off x="502921" y="1021848"/>
            <a:ext cx="8129015" cy="4069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68288" indent="-268288">
              <a:lnSpc>
                <a:spcPts val="2700"/>
              </a:lnSpc>
              <a:buClr>
                <a:srgbClr val="0070C0"/>
              </a:buClr>
              <a:buFont typeface="Wingdings" pitchFamily="2" charset="2"/>
              <a:buChar char="l"/>
            </a:pPr>
            <a:r>
              <a:rPr lang="zh-CN" altLang="en-US" b="1" dirty="0">
                <a:latin typeface="微软雅黑" pitchFamily="34" charset="-122"/>
                <a:ea typeface="微软雅黑" pitchFamily="34" charset="-122"/>
              </a:rPr>
              <a:t>总线</a:t>
            </a:r>
            <a:r>
              <a:rPr lang="zh-CN" altLang="en-US" b="1" dirty="0">
                <a:solidFill>
                  <a:srgbClr val="C00000"/>
                </a:solidFill>
                <a:latin typeface="微软雅黑" pitchFamily="34" charset="-122"/>
                <a:ea typeface="微软雅黑" pitchFamily="34" charset="-122"/>
              </a:rPr>
              <a:t>缺点</a:t>
            </a:r>
            <a:r>
              <a:rPr lang="zh-CN" altLang="en-US" b="1" dirty="0">
                <a:latin typeface="微软雅黑" pitchFamily="34" charset="-122"/>
                <a:ea typeface="微软雅黑" pitchFamily="34" charset="-122"/>
              </a:rPr>
              <a:t>：多个站点同时发送时，会产生发送碰撞或冲突，导致发送失败。</a:t>
            </a:r>
          </a:p>
        </p:txBody>
      </p:sp>
      <p:sp>
        <p:nvSpPr>
          <p:cNvPr id="11" name="Line 5"/>
          <p:cNvSpPr>
            <a:spLocks noChangeShapeType="1"/>
          </p:cNvSpPr>
          <p:nvPr/>
        </p:nvSpPr>
        <p:spPr bwMode="auto">
          <a:xfrm rot="16200000" flipV="1">
            <a:off x="4153306" y="2489784"/>
            <a:ext cx="818858" cy="6130"/>
          </a:xfrm>
          <a:prstGeom prst="line">
            <a:avLst/>
          </a:prstGeom>
          <a:no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2" name="Rectangle 9"/>
          <p:cNvSpPr>
            <a:spLocks noChangeArrowheads="1"/>
          </p:cNvSpPr>
          <p:nvPr/>
        </p:nvSpPr>
        <p:spPr bwMode="auto">
          <a:xfrm>
            <a:off x="1078993" y="1958512"/>
            <a:ext cx="228342" cy="225020"/>
          </a:xfrm>
          <a:prstGeom prst="rect">
            <a:avLst/>
          </a:prstGeom>
          <a:solidFill>
            <a:srgbClr val="0000FF"/>
          </a:solidFill>
          <a:ln w="12700">
            <a:solidFill>
              <a:srgbClr val="0000FF"/>
            </a:solidFill>
            <a:miter lim="800000"/>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3" name="Line 10"/>
          <p:cNvSpPr>
            <a:spLocks noChangeShapeType="1"/>
          </p:cNvSpPr>
          <p:nvPr/>
        </p:nvSpPr>
        <p:spPr bwMode="auto">
          <a:xfrm>
            <a:off x="7372521" y="1884563"/>
            <a:ext cx="414020" cy="18555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4" name="Freeform 14"/>
          <p:cNvSpPr>
            <a:spLocks/>
          </p:cNvSpPr>
          <p:nvPr/>
        </p:nvSpPr>
        <p:spPr bwMode="auto">
          <a:xfrm>
            <a:off x="3320888" y="2083886"/>
            <a:ext cx="2663" cy="795066"/>
          </a:xfrm>
          <a:custGeom>
            <a:avLst/>
            <a:gdLst>
              <a:gd name="T0" fmla="*/ 0 w 2"/>
              <a:gd name="T1" fmla="*/ 521 h 521"/>
              <a:gd name="T2" fmla="*/ 2 w 2"/>
              <a:gd name="T3" fmla="*/ 0 h 521"/>
            </a:gdLst>
            <a:ahLst/>
            <a:cxnLst>
              <a:cxn ang="0">
                <a:pos x="T0" y="T1"/>
              </a:cxn>
              <a:cxn ang="0">
                <a:pos x="T2" y="T3"/>
              </a:cxn>
            </a:cxnLst>
            <a:rect l="0" t="0" r="r" b="b"/>
            <a:pathLst>
              <a:path w="2" h="521">
                <a:moveTo>
                  <a:pt x="0" y="521"/>
                </a:moveTo>
                <a:lnTo>
                  <a:pt x="2" y="0"/>
                </a:lnTo>
              </a:path>
            </a:pathLst>
          </a:custGeom>
          <a:solidFill>
            <a:srgbClr val="333399"/>
          </a:solidFill>
          <a:ln w="28575"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5" name="Line 17"/>
          <p:cNvSpPr>
            <a:spLocks noChangeShapeType="1"/>
          </p:cNvSpPr>
          <p:nvPr/>
        </p:nvSpPr>
        <p:spPr bwMode="auto">
          <a:xfrm rot="16200000" flipV="1">
            <a:off x="5388709" y="2489784"/>
            <a:ext cx="818858" cy="6130"/>
          </a:xfrm>
          <a:prstGeom prst="line">
            <a:avLst/>
          </a:prstGeom>
          <a:no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6" name="Freeform 19"/>
          <p:cNvSpPr>
            <a:spLocks/>
          </p:cNvSpPr>
          <p:nvPr/>
        </p:nvSpPr>
        <p:spPr bwMode="auto">
          <a:xfrm>
            <a:off x="7028431" y="2083885"/>
            <a:ext cx="2663" cy="807355"/>
          </a:xfrm>
          <a:custGeom>
            <a:avLst/>
            <a:gdLst>
              <a:gd name="T0" fmla="*/ 0 w 2"/>
              <a:gd name="T1" fmla="*/ 529 h 529"/>
              <a:gd name="T2" fmla="*/ 2 w 2"/>
              <a:gd name="T3" fmla="*/ 0 h 529"/>
            </a:gdLst>
            <a:ahLst/>
            <a:cxnLst>
              <a:cxn ang="0">
                <a:pos x="T0" y="T1"/>
              </a:cxn>
              <a:cxn ang="0">
                <a:pos x="T2" y="T3"/>
              </a:cxn>
            </a:cxnLst>
            <a:rect l="0" t="0" r="r" b="b"/>
            <a:pathLst>
              <a:path w="2" h="529">
                <a:moveTo>
                  <a:pt x="0" y="529"/>
                </a:moveTo>
                <a:lnTo>
                  <a:pt x="2" y="0"/>
                </a:lnTo>
              </a:path>
            </a:pathLst>
          </a:custGeom>
          <a:solidFill>
            <a:srgbClr val="333399"/>
          </a:solidFill>
          <a:ln w="28575"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7" name="Text Box 21"/>
          <p:cNvSpPr txBox="1">
            <a:spLocks noChangeArrowheads="1"/>
          </p:cNvSpPr>
          <p:nvPr/>
        </p:nvSpPr>
        <p:spPr bwMode="auto">
          <a:xfrm>
            <a:off x="2874807" y="3408999"/>
            <a:ext cx="902811" cy="523220"/>
          </a:xfrm>
          <a:prstGeom prst="rect">
            <a:avLst/>
          </a:prstGeom>
          <a:solidFill>
            <a:schemeClr val="bg1"/>
          </a:solidFill>
          <a:ln>
            <a:noFill/>
          </a:ln>
          <a:effectLst/>
          <a:extLst/>
        </p:spPr>
        <p:txBody>
          <a:bodyPr wrap="none">
            <a:spAutoFit/>
          </a:bodyPr>
          <a:lstStyle/>
          <a:p>
            <a:pPr algn="ctr"/>
            <a:r>
              <a:rPr kumimoji="1" lang="en-US" altLang="zh-CN" sz="1400" b="1" dirty="0">
                <a:solidFill>
                  <a:srgbClr val="CC00CC"/>
                </a:solidFill>
                <a:latin typeface="微软雅黑" pitchFamily="34" charset="-122"/>
                <a:ea typeface="微软雅黑" pitchFamily="34" charset="-122"/>
              </a:rPr>
              <a:t>B </a:t>
            </a:r>
            <a:r>
              <a:rPr kumimoji="1" lang="zh-CN" altLang="en-US" sz="1400" b="1" dirty="0">
                <a:solidFill>
                  <a:srgbClr val="CC00CC"/>
                </a:solidFill>
                <a:latin typeface="微软雅黑" pitchFamily="34" charset="-122"/>
                <a:ea typeface="微软雅黑" pitchFamily="34" charset="-122"/>
              </a:rPr>
              <a:t>向 </a:t>
            </a:r>
            <a:r>
              <a:rPr kumimoji="1" lang="en-US" altLang="zh-CN" sz="1400" b="1" dirty="0">
                <a:solidFill>
                  <a:srgbClr val="CC00CC"/>
                </a:solidFill>
                <a:latin typeface="微软雅黑" pitchFamily="34" charset="-122"/>
                <a:ea typeface="微软雅黑" pitchFamily="34" charset="-122"/>
              </a:rPr>
              <a:t>D</a:t>
            </a:r>
          </a:p>
          <a:p>
            <a:pPr algn="ctr"/>
            <a:r>
              <a:rPr kumimoji="1" lang="zh-CN" altLang="en-US" sz="1400" b="1" dirty="0">
                <a:solidFill>
                  <a:srgbClr val="CC00CC"/>
                </a:solidFill>
                <a:latin typeface="微软雅黑" pitchFamily="34" charset="-122"/>
                <a:ea typeface="微软雅黑" pitchFamily="34" charset="-122"/>
              </a:rPr>
              <a:t>发送数据</a:t>
            </a:r>
          </a:p>
        </p:txBody>
      </p:sp>
      <p:sp>
        <p:nvSpPr>
          <p:cNvPr id="18" name="Text Box 22"/>
          <p:cNvSpPr txBox="1">
            <a:spLocks noChangeArrowheads="1"/>
          </p:cNvSpPr>
          <p:nvPr/>
        </p:nvSpPr>
        <p:spPr bwMode="auto">
          <a:xfrm>
            <a:off x="4179547" y="3166503"/>
            <a:ext cx="51648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solidFill>
                  <a:srgbClr val="000099"/>
                </a:solidFill>
                <a:latin typeface="微软雅黑" pitchFamily="34" charset="-122"/>
                <a:ea typeface="微软雅黑" pitchFamily="34" charset="-122"/>
              </a:rPr>
              <a:t>    C</a:t>
            </a:r>
          </a:p>
        </p:txBody>
      </p:sp>
      <p:sp>
        <p:nvSpPr>
          <p:cNvPr id="19" name="Text Box 23"/>
          <p:cNvSpPr txBox="1">
            <a:spLocks noChangeArrowheads="1"/>
          </p:cNvSpPr>
          <p:nvPr/>
        </p:nvSpPr>
        <p:spPr bwMode="auto">
          <a:xfrm>
            <a:off x="5472194" y="3155443"/>
            <a:ext cx="48603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dirty="0">
                <a:solidFill>
                  <a:srgbClr val="000099"/>
                </a:solidFill>
                <a:latin typeface="微软雅黑" pitchFamily="34" charset="-122"/>
                <a:ea typeface="微软雅黑" pitchFamily="34" charset="-122"/>
              </a:rPr>
              <a:t>   D</a:t>
            </a:r>
          </a:p>
        </p:txBody>
      </p:sp>
      <p:sp>
        <p:nvSpPr>
          <p:cNvPr id="20" name="Text Box 24"/>
          <p:cNvSpPr txBox="1">
            <a:spLocks noChangeArrowheads="1"/>
          </p:cNvSpPr>
          <p:nvPr/>
        </p:nvSpPr>
        <p:spPr bwMode="auto">
          <a:xfrm>
            <a:off x="1715396" y="3155443"/>
            <a:ext cx="53091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dirty="0">
                <a:solidFill>
                  <a:srgbClr val="000099"/>
                </a:solidFill>
                <a:latin typeface="微软雅黑" pitchFamily="34" charset="-122"/>
                <a:ea typeface="微软雅黑" pitchFamily="34" charset="-122"/>
              </a:rPr>
              <a:t>    A</a:t>
            </a:r>
          </a:p>
        </p:txBody>
      </p:sp>
      <p:sp>
        <p:nvSpPr>
          <p:cNvPr id="21" name="Text Box 25"/>
          <p:cNvSpPr txBox="1">
            <a:spLocks noChangeArrowheads="1"/>
          </p:cNvSpPr>
          <p:nvPr/>
        </p:nvSpPr>
        <p:spPr bwMode="auto">
          <a:xfrm>
            <a:off x="6629055" y="3152986"/>
            <a:ext cx="49885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solidFill>
                  <a:srgbClr val="000099"/>
                </a:solidFill>
                <a:latin typeface="微软雅黑" pitchFamily="34" charset="-122"/>
                <a:ea typeface="微软雅黑" pitchFamily="34" charset="-122"/>
              </a:rPr>
              <a:t>    E</a:t>
            </a:r>
          </a:p>
        </p:txBody>
      </p:sp>
      <p:sp>
        <p:nvSpPr>
          <p:cNvPr id="22" name="Line 26"/>
          <p:cNvSpPr>
            <a:spLocks noChangeShapeType="1"/>
          </p:cNvSpPr>
          <p:nvPr/>
        </p:nvSpPr>
        <p:spPr bwMode="auto">
          <a:xfrm flipH="1">
            <a:off x="1209238" y="1828823"/>
            <a:ext cx="456620" cy="21750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3" name="Text Box 27"/>
          <p:cNvSpPr txBox="1">
            <a:spLocks noChangeArrowheads="1"/>
          </p:cNvSpPr>
          <p:nvPr/>
        </p:nvSpPr>
        <p:spPr bwMode="auto">
          <a:xfrm>
            <a:off x="1638815" y="1688160"/>
            <a:ext cx="341632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FF"/>
                </a:solidFill>
                <a:latin typeface="微软雅黑" pitchFamily="34" charset="-122"/>
                <a:ea typeface="微软雅黑" pitchFamily="34" charset="-122"/>
              </a:rPr>
              <a:t>匹配电阻（用来吸收总线上传播的信号）</a:t>
            </a:r>
          </a:p>
        </p:txBody>
      </p:sp>
      <p:sp>
        <p:nvSpPr>
          <p:cNvPr id="24" name="Text Box 28"/>
          <p:cNvSpPr txBox="1">
            <a:spLocks noChangeArrowheads="1"/>
          </p:cNvSpPr>
          <p:nvPr/>
        </p:nvSpPr>
        <p:spPr bwMode="auto">
          <a:xfrm>
            <a:off x="6548762" y="1688160"/>
            <a:ext cx="90281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FF"/>
                </a:solidFill>
                <a:latin typeface="微软雅黑" pitchFamily="34" charset="-122"/>
                <a:ea typeface="微软雅黑" pitchFamily="34" charset="-122"/>
              </a:rPr>
              <a:t>匹配电阻</a:t>
            </a:r>
          </a:p>
        </p:txBody>
      </p:sp>
      <p:sp>
        <p:nvSpPr>
          <p:cNvPr id="25" name="Freeform 32"/>
          <p:cNvSpPr>
            <a:spLocks/>
          </p:cNvSpPr>
          <p:nvPr/>
        </p:nvSpPr>
        <p:spPr bwMode="auto">
          <a:xfrm>
            <a:off x="3329047" y="2135497"/>
            <a:ext cx="1726088" cy="654977"/>
          </a:xfrm>
          <a:custGeom>
            <a:avLst/>
            <a:gdLst>
              <a:gd name="T0" fmla="*/ 31 w 3249"/>
              <a:gd name="T1" fmla="*/ 533 h 533"/>
              <a:gd name="T2" fmla="*/ 215 w 3249"/>
              <a:gd name="T3" fmla="*/ 85 h 533"/>
              <a:gd name="T4" fmla="*/ 1318 w 3249"/>
              <a:gd name="T5" fmla="*/ 24 h 533"/>
              <a:gd name="T6" fmla="*/ 2527 w 3249"/>
              <a:gd name="T7" fmla="*/ 29 h 533"/>
              <a:gd name="T8" fmla="*/ 3249 w 3249"/>
              <a:gd name="T9" fmla="*/ 47 h 533"/>
            </a:gdLst>
            <a:ahLst/>
            <a:cxnLst>
              <a:cxn ang="0">
                <a:pos x="T0" y="T1"/>
              </a:cxn>
              <a:cxn ang="0">
                <a:pos x="T2" y="T3"/>
              </a:cxn>
              <a:cxn ang="0">
                <a:pos x="T4" y="T5"/>
              </a:cxn>
              <a:cxn ang="0">
                <a:pos x="T6" y="T7"/>
              </a:cxn>
              <a:cxn ang="0">
                <a:pos x="T8" y="T9"/>
              </a:cxn>
            </a:cxnLst>
            <a:rect l="0" t="0" r="r" b="b"/>
            <a:pathLst>
              <a:path w="3249" h="533">
                <a:moveTo>
                  <a:pt x="31" y="533"/>
                </a:moveTo>
                <a:cubicBezTo>
                  <a:pt x="61" y="458"/>
                  <a:pt x="0" y="170"/>
                  <a:pt x="215" y="85"/>
                </a:cubicBezTo>
                <a:cubicBezTo>
                  <a:pt x="429" y="0"/>
                  <a:pt x="933" y="33"/>
                  <a:pt x="1318" y="24"/>
                </a:cubicBezTo>
                <a:cubicBezTo>
                  <a:pt x="1703" y="15"/>
                  <a:pt x="2205" y="25"/>
                  <a:pt x="2527" y="29"/>
                </a:cubicBezTo>
                <a:cubicBezTo>
                  <a:pt x="2849" y="33"/>
                  <a:pt x="3099" y="43"/>
                  <a:pt x="3249" y="47"/>
                </a:cubicBezTo>
              </a:path>
            </a:pathLst>
          </a:custGeom>
          <a:noFill/>
          <a:ln w="38100" cmpd="sng">
            <a:solidFill>
              <a:srgbClr val="CC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26" name="Text Box 48"/>
          <p:cNvSpPr txBox="1">
            <a:spLocks noChangeArrowheads="1"/>
          </p:cNvSpPr>
          <p:nvPr/>
        </p:nvSpPr>
        <p:spPr bwMode="auto">
          <a:xfrm>
            <a:off x="3170457" y="3155443"/>
            <a:ext cx="30809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solidFill>
                  <a:srgbClr val="000099"/>
                </a:solidFill>
                <a:latin typeface="微软雅黑" pitchFamily="34" charset="-122"/>
                <a:ea typeface="微软雅黑" pitchFamily="34" charset="-122"/>
              </a:rPr>
              <a:t>B</a:t>
            </a:r>
          </a:p>
        </p:txBody>
      </p:sp>
      <p:pic>
        <p:nvPicPr>
          <p:cNvPr id="27"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65120" y="2794604"/>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616688" y="2794604"/>
            <a:ext cx="407130" cy="407130"/>
          </a:xfrm>
          <a:prstGeom prst="rect">
            <a:avLst/>
          </a:prstGeom>
          <a:noFill/>
          <a:extLst>
            <a:ext uri="{909E8E84-426E-40DD-AFC4-6F175D3DCCD1}">
              <a14:hiddenFill xmlns:a14="http://schemas.microsoft.com/office/drawing/2010/main">
                <a:solidFill>
                  <a:srgbClr val="FFFFFF"/>
                </a:solidFill>
              </a14:hiddenFill>
            </a:ext>
          </a:extLst>
        </p:spPr>
      </p:pic>
      <p:sp>
        <p:nvSpPr>
          <p:cNvPr id="29" name="Line 12"/>
          <p:cNvSpPr>
            <a:spLocks noChangeShapeType="1"/>
          </p:cNvSpPr>
          <p:nvPr/>
        </p:nvSpPr>
        <p:spPr bwMode="auto">
          <a:xfrm rot="16200000" flipV="1">
            <a:off x="1682498" y="2489784"/>
            <a:ext cx="818858" cy="6130"/>
          </a:xfrm>
          <a:prstGeom prst="line">
            <a:avLst/>
          </a:prstGeom>
          <a:no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0" name="Freeform 29"/>
          <p:cNvSpPr>
            <a:spLocks/>
          </p:cNvSpPr>
          <p:nvPr/>
        </p:nvSpPr>
        <p:spPr bwMode="auto">
          <a:xfrm>
            <a:off x="3293468" y="2151473"/>
            <a:ext cx="1313728" cy="709046"/>
          </a:xfrm>
          <a:custGeom>
            <a:avLst/>
            <a:gdLst>
              <a:gd name="T0" fmla="*/ 27 w 997"/>
              <a:gd name="T1" fmla="*/ 577 h 577"/>
              <a:gd name="T2" fmla="*/ 139 w 997"/>
              <a:gd name="T3" fmla="*/ 80 h 577"/>
              <a:gd name="T4" fmla="*/ 861 w 997"/>
              <a:gd name="T5" fmla="*/ 98 h 577"/>
              <a:gd name="T6" fmla="*/ 953 w 997"/>
              <a:gd name="T7" fmla="*/ 573 h 577"/>
            </a:gdLst>
            <a:ahLst/>
            <a:cxnLst>
              <a:cxn ang="0">
                <a:pos x="T0" y="T1"/>
              </a:cxn>
              <a:cxn ang="0">
                <a:pos x="T2" y="T3"/>
              </a:cxn>
              <a:cxn ang="0">
                <a:pos x="T4" y="T5"/>
              </a:cxn>
              <a:cxn ang="0">
                <a:pos x="T6" y="T7"/>
              </a:cxn>
            </a:cxnLst>
            <a:rect l="0" t="0" r="r" b="b"/>
            <a:pathLst>
              <a:path w="997" h="577">
                <a:moveTo>
                  <a:pt x="27" y="577"/>
                </a:moveTo>
                <a:cubicBezTo>
                  <a:pt x="46" y="494"/>
                  <a:pt x="0" y="160"/>
                  <a:pt x="139" y="80"/>
                </a:cubicBezTo>
                <a:cubicBezTo>
                  <a:pt x="278" y="0"/>
                  <a:pt x="725" y="16"/>
                  <a:pt x="861" y="98"/>
                </a:cubicBezTo>
                <a:cubicBezTo>
                  <a:pt x="997" y="180"/>
                  <a:pt x="934" y="474"/>
                  <a:pt x="953" y="573"/>
                </a:cubicBezTo>
              </a:path>
            </a:pathLst>
          </a:custGeom>
          <a:noFill/>
          <a:ln w="38100" cmpd="sng">
            <a:solidFill>
              <a:srgbClr val="CC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31" name="Freeform 33"/>
          <p:cNvSpPr>
            <a:spLocks/>
          </p:cNvSpPr>
          <p:nvPr/>
        </p:nvSpPr>
        <p:spPr bwMode="auto">
          <a:xfrm>
            <a:off x="1371600" y="2135497"/>
            <a:ext cx="2032553" cy="654977"/>
          </a:xfrm>
          <a:custGeom>
            <a:avLst/>
            <a:gdLst>
              <a:gd name="T0" fmla="*/ 1628 w 1644"/>
              <a:gd name="T1" fmla="*/ 533 h 533"/>
              <a:gd name="T2" fmla="*/ 1536 w 1644"/>
              <a:gd name="T3" fmla="*/ 85 h 533"/>
              <a:gd name="T4" fmla="*/ 982 w 1644"/>
              <a:gd name="T5" fmla="*/ 24 h 533"/>
              <a:gd name="T6" fmla="*/ 374 w 1644"/>
              <a:gd name="T7" fmla="*/ 29 h 533"/>
              <a:gd name="T8" fmla="*/ 0 w 1644"/>
              <a:gd name="T9" fmla="*/ 19 h 533"/>
            </a:gdLst>
            <a:ahLst/>
            <a:cxnLst>
              <a:cxn ang="0">
                <a:pos x="T0" y="T1"/>
              </a:cxn>
              <a:cxn ang="0">
                <a:pos x="T2" y="T3"/>
              </a:cxn>
              <a:cxn ang="0">
                <a:pos x="T4" y="T5"/>
              </a:cxn>
              <a:cxn ang="0">
                <a:pos x="T6" y="T7"/>
              </a:cxn>
              <a:cxn ang="0">
                <a:pos x="T8" y="T9"/>
              </a:cxn>
            </a:cxnLst>
            <a:rect l="0" t="0" r="r" b="b"/>
            <a:pathLst>
              <a:path w="1644" h="533">
                <a:moveTo>
                  <a:pt x="1628" y="533"/>
                </a:moveTo>
                <a:cubicBezTo>
                  <a:pt x="1613" y="458"/>
                  <a:pt x="1644" y="170"/>
                  <a:pt x="1536" y="85"/>
                </a:cubicBezTo>
                <a:cubicBezTo>
                  <a:pt x="1428" y="0"/>
                  <a:pt x="1175" y="33"/>
                  <a:pt x="982" y="24"/>
                </a:cubicBezTo>
                <a:cubicBezTo>
                  <a:pt x="788" y="15"/>
                  <a:pt x="538" y="30"/>
                  <a:pt x="374" y="29"/>
                </a:cubicBezTo>
                <a:cubicBezTo>
                  <a:pt x="210" y="28"/>
                  <a:pt x="78" y="21"/>
                  <a:pt x="0" y="19"/>
                </a:cubicBezTo>
              </a:path>
            </a:pathLst>
          </a:custGeom>
          <a:noFill/>
          <a:ln w="38100" cmpd="sng">
            <a:solidFill>
              <a:srgbClr val="CC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32" name="Freeform 34"/>
          <p:cNvSpPr>
            <a:spLocks/>
          </p:cNvSpPr>
          <p:nvPr/>
        </p:nvSpPr>
        <p:spPr bwMode="auto">
          <a:xfrm flipH="1">
            <a:off x="2088861" y="2135497"/>
            <a:ext cx="1240185" cy="709047"/>
          </a:xfrm>
          <a:custGeom>
            <a:avLst/>
            <a:gdLst>
              <a:gd name="T0" fmla="*/ 27 w 997"/>
              <a:gd name="T1" fmla="*/ 577 h 577"/>
              <a:gd name="T2" fmla="*/ 139 w 997"/>
              <a:gd name="T3" fmla="*/ 80 h 577"/>
              <a:gd name="T4" fmla="*/ 861 w 997"/>
              <a:gd name="T5" fmla="*/ 98 h 577"/>
              <a:gd name="T6" fmla="*/ 953 w 997"/>
              <a:gd name="T7" fmla="*/ 573 h 577"/>
            </a:gdLst>
            <a:ahLst/>
            <a:cxnLst>
              <a:cxn ang="0">
                <a:pos x="T0" y="T1"/>
              </a:cxn>
              <a:cxn ang="0">
                <a:pos x="T2" y="T3"/>
              </a:cxn>
              <a:cxn ang="0">
                <a:pos x="T4" y="T5"/>
              </a:cxn>
              <a:cxn ang="0">
                <a:pos x="T6" y="T7"/>
              </a:cxn>
            </a:cxnLst>
            <a:rect l="0" t="0" r="r" b="b"/>
            <a:pathLst>
              <a:path w="997" h="577">
                <a:moveTo>
                  <a:pt x="27" y="577"/>
                </a:moveTo>
                <a:cubicBezTo>
                  <a:pt x="46" y="494"/>
                  <a:pt x="0" y="160"/>
                  <a:pt x="139" y="80"/>
                </a:cubicBezTo>
                <a:cubicBezTo>
                  <a:pt x="278" y="0"/>
                  <a:pt x="725" y="16"/>
                  <a:pt x="861" y="98"/>
                </a:cubicBezTo>
                <a:cubicBezTo>
                  <a:pt x="997" y="180"/>
                  <a:pt x="934" y="474"/>
                  <a:pt x="953" y="573"/>
                </a:cubicBezTo>
              </a:path>
            </a:pathLst>
          </a:custGeom>
          <a:noFill/>
          <a:ln w="38100" cmpd="sng">
            <a:solidFill>
              <a:srgbClr val="CC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pic>
        <p:nvPicPr>
          <p:cNvPr id="33"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31840" y="2794604"/>
            <a:ext cx="407130" cy="407130"/>
          </a:xfrm>
          <a:prstGeom prst="rect">
            <a:avLst/>
          </a:prstGeom>
          <a:noFill/>
          <a:extLst>
            <a:ext uri="{909E8E84-426E-40DD-AFC4-6F175D3DCCD1}">
              <a14:hiddenFill xmlns:a14="http://schemas.microsoft.com/office/drawing/2010/main">
                <a:solidFill>
                  <a:srgbClr val="FFFFFF"/>
                </a:solidFill>
              </a14:hiddenFill>
            </a:ext>
          </a:extLst>
        </p:spPr>
      </p:pic>
      <p:sp>
        <p:nvSpPr>
          <p:cNvPr id="34" name="Text Box 21"/>
          <p:cNvSpPr txBox="1">
            <a:spLocks noChangeArrowheads="1"/>
          </p:cNvSpPr>
          <p:nvPr/>
        </p:nvSpPr>
        <p:spPr bwMode="auto">
          <a:xfrm>
            <a:off x="6592983" y="3408999"/>
            <a:ext cx="902811" cy="523220"/>
          </a:xfrm>
          <a:prstGeom prst="rect">
            <a:avLst/>
          </a:prstGeom>
          <a:solidFill>
            <a:schemeClr val="bg1"/>
          </a:solidFill>
          <a:ln>
            <a:noFill/>
          </a:ln>
          <a:effectLst/>
          <a:extLst/>
        </p:spPr>
        <p:txBody>
          <a:bodyPr wrap="none">
            <a:spAutoFit/>
          </a:bodyPr>
          <a:lstStyle/>
          <a:p>
            <a:pPr algn="ctr"/>
            <a:r>
              <a:rPr kumimoji="1" lang="en-US" altLang="zh-CN" sz="1400" b="1" dirty="0">
                <a:solidFill>
                  <a:srgbClr val="CC00CC"/>
                </a:solidFill>
                <a:latin typeface="微软雅黑" pitchFamily="34" charset="-122"/>
                <a:ea typeface="微软雅黑" pitchFamily="34" charset="-122"/>
              </a:rPr>
              <a:t>E </a:t>
            </a:r>
            <a:r>
              <a:rPr kumimoji="1" lang="zh-CN" altLang="en-US" sz="1400" b="1" dirty="0">
                <a:solidFill>
                  <a:srgbClr val="CC00CC"/>
                </a:solidFill>
                <a:latin typeface="微软雅黑" pitchFamily="34" charset="-122"/>
                <a:ea typeface="微软雅黑" pitchFamily="34" charset="-122"/>
              </a:rPr>
              <a:t>向 </a:t>
            </a:r>
            <a:r>
              <a:rPr kumimoji="1" lang="en-US" altLang="zh-CN" sz="1400" b="1" dirty="0">
                <a:solidFill>
                  <a:srgbClr val="CC00CC"/>
                </a:solidFill>
                <a:latin typeface="微软雅黑" pitchFamily="34" charset="-122"/>
                <a:ea typeface="微软雅黑" pitchFamily="34" charset="-122"/>
              </a:rPr>
              <a:t>A</a:t>
            </a:r>
          </a:p>
          <a:p>
            <a:pPr algn="ctr"/>
            <a:r>
              <a:rPr kumimoji="1" lang="zh-CN" altLang="en-US" sz="1400" b="1" dirty="0">
                <a:solidFill>
                  <a:srgbClr val="CC00CC"/>
                </a:solidFill>
                <a:latin typeface="微软雅黑" pitchFamily="34" charset="-122"/>
                <a:ea typeface="微软雅黑" pitchFamily="34" charset="-122"/>
              </a:rPr>
              <a:t>发送数据</a:t>
            </a:r>
          </a:p>
        </p:txBody>
      </p:sp>
      <p:sp>
        <p:nvSpPr>
          <p:cNvPr id="35" name="Freeform 32"/>
          <p:cNvSpPr>
            <a:spLocks/>
          </p:cNvSpPr>
          <p:nvPr/>
        </p:nvSpPr>
        <p:spPr bwMode="auto">
          <a:xfrm>
            <a:off x="7020254" y="2135497"/>
            <a:ext cx="559277" cy="654977"/>
          </a:xfrm>
          <a:custGeom>
            <a:avLst/>
            <a:gdLst>
              <a:gd name="T0" fmla="*/ 31 w 3249"/>
              <a:gd name="T1" fmla="*/ 533 h 533"/>
              <a:gd name="T2" fmla="*/ 215 w 3249"/>
              <a:gd name="T3" fmla="*/ 85 h 533"/>
              <a:gd name="T4" fmla="*/ 1318 w 3249"/>
              <a:gd name="T5" fmla="*/ 24 h 533"/>
              <a:gd name="T6" fmla="*/ 2527 w 3249"/>
              <a:gd name="T7" fmla="*/ 29 h 533"/>
              <a:gd name="T8" fmla="*/ 3249 w 3249"/>
              <a:gd name="T9" fmla="*/ 47 h 533"/>
            </a:gdLst>
            <a:ahLst/>
            <a:cxnLst>
              <a:cxn ang="0">
                <a:pos x="T0" y="T1"/>
              </a:cxn>
              <a:cxn ang="0">
                <a:pos x="T2" y="T3"/>
              </a:cxn>
              <a:cxn ang="0">
                <a:pos x="T4" y="T5"/>
              </a:cxn>
              <a:cxn ang="0">
                <a:pos x="T6" y="T7"/>
              </a:cxn>
              <a:cxn ang="0">
                <a:pos x="T8" y="T9"/>
              </a:cxn>
            </a:cxnLst>
            <a:rect l="0" t="0" r="r" b="b"/>
            <a:pathLst>
              <a:path w="3249" h="533">
                <a:moveTo>
                  <a:pt x="31" y="533"/>
                </a:moveTo>
                <a:cubicBezTo>
                  <a:pt x="61" y="458"/>
                  <a:pt x="0" y="170"/>
                  <a:pt x="215" y="85"/>
                </a:cubicBezTo>
                <a:cubicBezTo>
                  <a:pt x="429" y="0"/>
                  <a:pt x="933" y="33"/>
                  <a:pt x="1318" y="24"/>
                </a:cubicBezTo>
                <a:cubicBezTo>
                  <a:pt x="1703" y="15"/>
                  <a:pt x="2205" y="25"/>
                  <a:pt x="2527" y="29"/>
                </a:cubicBezTo>
                <a:cubicBezTo>
                  <a:pt x="2849" y="33"/>
                  <a:pt x="3099" y="43"/>
                  <a:pt x="3249" y="47"/>
                </a:cubicBezTo>
              </a:path>
            </a:pathLst>
          </a:custGeom>
          <a:noFill/>
          <a:ln w="38100" cmpd="sng">
            <a:solidFill>
              <a:srgbClr val="0000FF"/>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36" name="Freeform 33"/>
          <p:cNvSpPr>
            <a:spLocks/>
          </p:cNvSpPr>
          <p:nvPr/>
        </p:nvSpPr>
        <p:spPr bwMode="auto">
          <a:xfrm>
            <a:off x="5189518" y="2147372"/>
            <a:ext cx="1917717" cy="654977"/>
          </a:xfrm>
          <a:custGeom>
            <a:avLst/>
            <a:gdLst>
              <a:gd name="T0" fmla="*/ 1628 w 1644"/>
              <a:gd name="T1" fmla="*/ 533 h 533"/>
              <a:gd name="T2" fmla="*/ 1536 w 1644"/>
              <a:gd name="T3" fmla="*/ 85 h 533"/>
              <a:gd name="T4" fmla="*/ 982 w 1644"/>
              <a:gd name="T5" fmla="*/ 24 h 533"/>
              <a:gd name="T6" fmla="*/ 374 w 1644"/>
              <a:gd name="T7" fmla="*/ 29 h 533"/>
              <a:gd name="T8" fmla="*/ 0 w 1644"/>
              <a:gd name="T9" fmla="*/ 19 h 533"/>
            </a:gdLst>
            <a:ahLst/>
            <a:cxnLst>
              <a:cxn ang="0">
                <a:pos x="T0" y="T1"/>
              </a:cxn>
              <a:cxn ang="0">
                <a:pos x="T2" y="T3"/>
              </a:cxn>
              <a:cxn ang="0">
                <a:pos x="T4" y="T5"/>
              </a:cxn>
              <a:cxn ang="0">
                <a:pos x="T6" y="T7"/>
              </a:cxn>
              <a:cxn ang="0">
                <a:pos x="T8" y="T9"/>
              </a:cxn>
            </a:cxnLst>
            <a:rect l="0" t="0" r="r" b="b"/>
            <a:pathLst>
              <a:path w="1644" h="533">
                <a:moveTo>
                  <a:pt x="1628" y="533"/>
                </a:moveTo>
                <a:cubicBezTo>
                  <a:pt x="1613" y="458"/>
                  <a:pt x="1644" y="170"/>
                  <a:pt x="1536" y="85"/>
                </a:cubicBezTo>
                <a:cubicBezTo>
                  <a:pt x="1428" y="0"/>
                  <a:pt x="1175" y="33"/>
                  <a:pt x="982" y="24"/>
                </a:cubicBezTo>
                <a:cubicBezTo>
                  <a:pt x="788" y="15"/>
                  <a:pt x="538" y="30"/>
                  <a:pt x="374" y="29"/>
                </a:cubicBezTo>
                <a:cubicBezTo>
                  <a:pt x="210" y="28"/>
                  <a:pt x="78" y="21"/>
                  <a:pt x="0" y="19"/>
                </a:cubicBezTo>
              </a:path>
            </a:pathLst>
          </a:custGeom>
          <a:noFill/>
          <a:ln w="38100" cmpd="sng">
            <a:solidFill>
              <a:srgbClr val="0000FF"/>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37" name="Freeform 34"/>
          <p:cNvSpPr>
            <a:spLocks/>
          </p:cNvSpPr>
          <p:nvPr/>
        </p:nvSpPr>
        <p:spPr bwMode="auto">
          <a:xfrm flipH="1">
            <a:off x="5820252" y="2135497"/>
            <a:ext cx="1200001" cy="709047"/>
          </a:xfrm>
          <a:custGeom>
            <a:avLst/>
            <a:gdLst>
              <a:gd name="T0" fmla="*/ 27 w 997"/>
              <a:gd name="T1" fmla="*/ 577 h 577"/>
              <a:gd name="T2" fmla="*/ 139 w 997"/>
              <a:gd name="T3" fmla="*/ 80 h 577"/>
              <a:gd name="T4" fmla="*/ 861 w 997"/>
              <a:gd name="T5" fmla="*/ 98 h 577"/>
              <a:gd name="T6" fmla="*/ 953 w 997"/>
              <a:gd name="T7" fmla="*/ 573 h 577"/>
            </a:gdLst>
            <a:ahLst/>
            <a:cxnLst>
              <a:cxn ang="0">
                <a:pos x="T0" y="T1"/>
              </a:cxn>
              <a:cxn ang="0">
                <a:pos x="T2" y="T3"/>
              </a:cxn>
              <a:cxn ang="0">
                <a:pos x="T4" y="T5"/>
              </a:cxn>
              <a:cxn ang="0">
                <a:pos x="T6" y="T7"/>
              </a:cxn>
            </a:cxnLst>
            <a:rect l="0" t="0" r="r" b="b"/>
            <a:pathLst>
              <a:path w="997" h="577">
                <a:moveTo>
                  <a:pt x="27" y="577"/>
                </a:moveTo>
                <a:cubicBezTo>
                  <a:pt x="46" y="494"/>
                  <a:pt x="0" y="160"/>
                  <a:pt x="139" y="80"/>
                </a:cubicBezTo>
                <a:cubicBezTo>
                  <a:pt x="278" y="0"/>
                  <a:pt x="725" y="16"/>
                  <a:pt x="861" y="98"/>
                </a:cubicBezTo>
                <a:cubicBezTo>
                  <a:pt x="997" y="180"/>
                  <a:pt x="934" y="474"/>
                  <a:pt x="953" y="573"/>
                </a:cubicBezTo>
              </a:path>
            </a:pathLst>
          </a:custGeom>
          <a:noFill/>
          <a:ln w="38100" cmpd="sng">
            <a:solidFill>
              <a:srgbClr val="0000FF"/>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pic>
        <p:nvPicPr>
          <p:cNvPr id="38"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40824" y="2794604"/>
            <a:ext cx="407130" cy="407130"/>
          </a:xfrm>
          <a:prstGeom prst="rect">
            <a:avLst/>
          </a:prstGeom>
          <a:noFill/>
          <a:extLst>
            <a:ext uri="{909E8E84-426E-40DD-AFC4-6F175D3DCCD1}">
              <a14:hiddenFill xmlns:a14="http://schemas.microsoft.com/office/drawing/2010/main">
                <a:solidFill>
                  <a:srgbClr val="FFFFFF"/>
                </a:solidFill>
              </a14:hiddenFill>
            </a:ext>
          </a:extLst>
        </p:spPr>
      </p:pic>
      <p:sp>
        <p:nvSpPr>
          <p:cNvPr id="39" name="爆炸形 1 38"/>
          <p:cNvSpPr/>
          <p:nvPr/>
        </p:nvSpPr>
        <p:spPr>
          <a:xfrm>
            <a:off x="4946867" y="1957941"/>
            <a:ext cx="470735" cy="464100"/>
          </a:xfrm>
          <a:prstGeom prst="irregularSeal1">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0"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85297" y="2794604"/>
            <a:ext cx="407130" cy="407130"/>
          </a:xfrm>
          <a:prstGeom prst="rect">
            <a:avLst/>
          </a:prstGeom>
          <a:noFill/>
          <a:extLst>
            <a:ext uri="{909E8E84-426E-40DD-AFC4-6F175D3DCCD1}">
              <a14:hiddenFill xmlns:a14="http://schemas.microsoft.com/office/drawing/2010/main">
                <a:solidFill>
                  <a:srgbClr val="FFFFFF"/>
                </a:solidFill>
              </a14:hiddenFill>
            </a:ext>
          </a:extLst>
        </p:spPr>
      </p:pic>
      <p:sp>
        <p:nvSpPr>
          <p:cNvPr id="2" name="灯片编号占位符 1">
            <a:extLst>
              <a:ext uri="{FF2B5EF4-FFF2-40B4-BE49-F238E27FC236}">
                <a16:creationId xmlns:a16="http://schemas.microsoft.com/office/drawing/2014/main" id="{7D5EB04B-BD30-48F1-A22B-8B618352CF35}"/>
              </a:ext>
            </a:extLst>
          </p:cNvPr>
          <p:cNvSpPr>
            <a:spLocks noGrp="1"/>
          </p:cNvSpPr>
          <p:nvPr>
            <p:ph type="sldNum" sz="quarter" idx="12"/>
          </p:nvPr>
        </p:nvSpPr>
        <p:spPr/>
        <p:txBody>
          <a:bodyPr/>
          <a:lstStyle/>
          <a:p>
            <a:fld id="{C485880C-E2C3-4DAB-AE74-D9BE691626AC}" type="slidenum">
              <a:rPr lang="zh-CN" altLang="en-US" smtClean="0"/>
              <a:pPr/>
              <a:t>53</a:t>
            </a:fld>
            <a:endParaRPr lang="zh-CN" altLang="en-US"/>
          </a:p>
        </p:txBody>
      </p:sp>
    </p:spTree>
    <p:extLst>
      <p:ext uri="{BB962C8B-B14F-4D97-AF65-F5344CB8AC3E}">
        <p14:creationId xmlns:p14="http://schemas.microsoft.com/office/powerpoint/2010/main" val="2103384181"/>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par>
                          <p:cTn id="7" fill="hold">
                            <p:stCondLst>
                              <p:cond delay="0"/>
                            </p:stCondLst>
                            <p:childTnLst>
                              <p:par>
                                <p:cTn id="8" presetID="35" presetClass="emph" presetSubtype="0" repeatCount="3000" fill="hold" grpId="1" nodeType="afterEffect">
                                  <p:stCondLst>
                                    <p:cond delay="500"/>
                                  </p:stCondLst>
                                  <p:childTnLst>
                                    <p:anim calcmode="discrete" valueType="str">
                                      <p:cBhvr>
                                        <p:cTn id="9" dur="1000" fill="hold"/>
                                        <p:tgtEl>
                                          <p:spTgt spid="17"/>
                                        </p:tgtEl>
                                        <p:attrNameLst>
                                          <p:attrName>style.visibility</p:attrName>
                                        </p:attrNameLst>
                                      </p:cBhvr>
                                      <p:tavLst>
                                        <p:tav tm="0">
                                          <p:val>
                                            <p:strVal val="hidden"/>
                                          </p:val>
                                        </p:tav>
                                        <p:tav tm="50000">
                                          <p:val>
                                            <p:strVal val="visible"/>
                                          </p:val>
                                        </p:tav>
                                      </p:tavLst>
                                    </p:anim>
                                  </p:childTnLst>
                                </p:cTn>
                              </p:par>
                              <p:par>
                                <p:cTn id="10" presetID="1" presetClass="entr" presetSubtype="0" fill="hold" grpId="0" nodeType="withEffect">
                                  <p:stCondLst>
                                    <p:cond delay="0"/>
                                  </p:stCondLst>
                                  <p:childTnLst>
                                    <p:set>
                                      <p:cBhvr>
                                        <p:cTn id="11" dur="1" fill="hold">
                                          <p:stCondLst>
                                            <p:cond delay="0"/>
                                          </p:stCondLst>
                                        </p:cTn>
                                        <p:tgtEl>
                                          <p:spTgt spid="34"/>
                                        </p:tgtEl>
                                        <p:attrNameLst>
                                          <p:attrName>style.visibility</p:attrName>
                                        </p:attrNameLst>
                                      </p:cBhvr>
                                      <p:to>
                                        <p:strVal val="visible"/>
                                      </p:to>
                                    </p:set>
                                  </p:childTnLst>
                                </p:cTn>
                              </p:par>
                              <p:par>
                                <p:cTn id="12" presetID="35" presetClass="emph" presetSubtype="0" repeatCount="3000" fill="hold" grpId="1" nodeType="withEffect">
                                  <p:stCondLst>
                                    <p:cond delay="500"/>
                                  </p:stCondLst>
                                  <p:childTnLst>
                                    <p:anim calcmode="discrete" valueType="str">
                                      <p:cBhvr>
                                        <p:cTn id="13" dur="1000" fill="hold"/>
                                        <p:tgtEl>
                                          <p:spTgt spid="34"/>
                                        </p:tgtEl>
                                        <p:attrNameLst>
                                          <p:attrName>style.visibility</p:attrName>
                                        </p:attrNameLst>
                                      </p:cBhvr>
                                      <p:tavLst>
                                        <p:tav tm="0">
                                          <p:val>
                                            <p:strVal val="hidden"/>
                                          </p:val>
                                        </p:tav>
                                        <p:tav tm="50000">
                                          <p:val>
                                            <p:strVal val="visible"/>
                                          </p:val>
                                        </p:tav>
                                      </p:tavLst>
                                    </p:anim>
                                  </p:childTnLst>
                                </p:cTn>
                              </p:par>
                            </p:childTnLst>
                          </p:cTn>
                        </p:par>
                        <p:par>
                          <p:cTn id="14" fill="hold">
                            <p:stCondLst>
                              <p:cond delay="3500"/>
                            </p:stCondLst>
                            <p:childTnLst>
                              <p:par>
                                <p:cTn id="15" presetID="22" presetClass="entr" presetSubtype="2" fill="hold" grpId="0" nodeType="afterEffect">
                                  <p:stCondLst>
                                    <p:cond delay="0"/>
                                  </p:stCondLst>
                                  <p:childTnLst>
                                    <p:set>
                                      <p:cBhvr>
                                        <p:cTn id="16" dur="1" fill="hold">
                                          <p:stCondLst>
                                            <p:cond delay="0"/>
                                          </p:stCondLst>
                                        </p:cTn>
                                        <p:tgtEl>
                                          <p:spTgt spid="32"/>
                                        </p:tgtEl>
                                        <p:attrNameLst>
                                          <p:attrName>style.visibility</p:attrName>
                                        </p:attrNameLst>
                                      </p:cBhvr>
                                      <p:to>
                                        <p:strVal val="visible"/>
                                      </p:to>
                                    </p:set>
                                    <p:animEffect transition="in" filter="wipe(right)">
                                      <p:cBhvr>
                                        <p:cTn id="17" dur="4000"/>
                                        <p:tgtEl>
                                          <p:spTgt spid="32"/>
                                        </p:tgtEl>
                                      </p:cBhvr>
                                    </p:animEffect>
                                  </p:childTnLst>
                                </p:cTn>
                              </p:par>
                              <p:par>
                                <p:cTn id="18" presetID="22" presetClass="entr" presetSubtype="2" fill="hold" grpId="0" nodeType="withEffect">
                                  <p:stCondLst>
                                    <p:cond delay="500"/>
                                  </p:stCondLst>
                                  <p:childTnLst>
                                    <p:set>
                                      <p:cBhvr>
                                        <p:cTn id="19" dur="1" fill="hold">
                                          <p:stCondLst>
                                            <p:cond delay="0"/>
                                          </p:stCondLst>
                                        </p:cTn>
                                        <p:tgtEl>
                                          <p:spTgt spid="31"/>
                                        </p:tgtEl>
                                        <p:attrNameLst>
                                          <p:attrName>style.visibility</p:attrName>
                                        </p:attrNameLst>
                                      </p:cBhvr>
                                      <p:to>
                                        <p:strVal val="visible"/>
                                      </p:to>
                                    </p:set>
                                    <p:animEffect transition="in" filter="wipe(right)">
                                      <p:cBhvr>
                                        <p:cTn id="20" dur="3500"/>
                                        <p:tgtEl>
                                          <p:spTgt spid="31"/>
                                        </p:tgtEl>
                                      </p:cBhvr>
                                    </p:animEffect>
                                  </p:childTnLst>
                                </p:cTn>
                              </p:par>
                              <p:par>
                                <p:cTn id="21" presetID="22" presetClass="entr" presetSubtype="8" fill="hold" grpId="0" nodeType="withEffect">
                                  <p:stCondLst>
                                    <p:cond delay="500"/>
                                  </p:stCondLst>
                                  <p:childTnLst>
                                    <p:set>
                                      <p:cBhvr>
                                        <p:cTn id="22" dur="1" fill="hold">
                                          <p:stCondLst>
                                            <p:cond delay="0"/>
                                          </p:stCondLst>
                                        </p:cTn>
                                        <p:tgtEl>
                                          <p:spTgt spid="30"/>
                                        </p:tgtEl>
                                        <p:attrNameLst>
                                          <p:attrName>style.visibility</p:attrName>
                                        </p:attrNameLst>
                                      </p:cBhvr>
                                      <p:to>
                                        <p:strVal val="visible"/>
                                      </p:to>
                                    </p:set>
                                    <p:animEffect transition="in" filter="wipe(left)">
                                      <p:cBhvr>
                                        <p:cTn id="23" dur="3500"/>
                                        <p:tgtEl>
                                          <p:spTgt spid="30"/>
                                        </p:tgtEl>
                                      </p:cBhvr>
                                    </p:animEffect>
                                  </p:childTnLst>
                                </p:cTn>
                              </p:par>
                              <p:par>
                                <p:cTn id="24" presetID="22" presetClass="entr" presetSubtype="8" fill="hold" grpId="0" nodeType="withEffect">
                                  <p:stCondLst>
                                    <p:cond delay="500"/>
                                  </p:stCondLst>
                                  <p:childTnLst>
                                    <p:set>
                                      <p:cBhvr>
                                        <p:cTn id="25" dur="1" fill="hold">
                                          <p:stCondLst>
                                            <p:cond delay="0"/>
                                          </p:stCondLst>
                                        </p:cTn>
                                        <p:tgtEl>
                                          <p:spTgt spid="25"/>
                                        </p:tgtEl>
                                        <p:attrNameLst>
                                          <p:attrName>style.visibility</p:attrName>
                                        </p:attrNameLst>
                                      </p:cBhvr>
                                      <p:to>
                                        <p:strVal val="visible"/>
                                      </p:to>
                                    </p:set>
                                    <p:animEffect transition="in" filter="wipe(left)">
                                      <p:cBhvr>
                                        <p:cTn id="26" dur="3500"/>
                                        <p:tgtEl>
                                          <p:spTgt spid="25"/>
                                        </p:tgtEl>
                                      </p:cBhvr>
                                    </p:animEffect>
                                  </p:childTnLst>
                                </p:cTn>
                              </p:par>
                              <p:par>
                                <p:cTn id="27" presetID="22" presetClass="entr" presetSubtype="2" fill="hold" grpId="0" nodeType="withEffect">
                                  <p:stCondLst>
                                    <p:cond delay="0"/>
                                  </p:stCondLst>
                                  <p:childTnLst>
                                    <p:set>
                                      <p:cBhvr>
                                        <p:cTn id="28" dur="1" fill="hold">
                                          <p:stCondLst>
                                            <p:cond delay="0"/>
                                          </p:stCondLst>
                                        </p:cTn>
                                        <p:tgtEl>
                                          <p:spTgt spid="37"/>
                                        </p:tgtEl>
                                        <p:attrNameLst>
                                          <p:attrName>style.visibility</p:attrName>
                                        </p:attrNameLst>
                                      </p:cBhvr>
                                      <p:to>
                                        <p:strVal val="visible"/>
                                      </p:to>
                                    </p:set>
                                    <p:animEffect transition="in" filter="wipe(right)">
                                      <p:cBhvr>
                                        <p:cTn id="29" dur="4000"/>
                                        <p:tgtEl>
                                          <p:spTgt spid="37"/>
                                        </p:tgtEl>
                                      </p:cBhvr>
                                    </p:animEffect>
                                  </p:childTnLst>
                                </p:cTn>
                              </p:par>
                              <p:par>
                                <p:cTn id="30" presetID="22" presetClass="entr" presetSubtype="2" fill="hold" grpId="0" nodeType="withEffect">
                                  <p:stCondLst>
                                    <p:cond delay="500"/>
                                  </p:stCondLst>
                                  <p:childTnLst>
                                    <p:set>
                                      <p:cBhvr>
                                        <p:cTn id="31" dur="1" fill="hold">
                                          <p:stCondLst>
                                            <p:cond delay="0"/>
                                          </p:stCondLst>
                                        </p:cTn>
                                        <p:tgtEl>
                                          <p:spTgt spid="36"/>
                                        </p:tgtEl>
                                        <p:attrNameLst>
                                          <p:attrName>style.visibility</p:attrName>
                                        </p:attrNameLst>
                                      </p:cBhvr>
                                      <p:to>
                                        <p:strVal val="visible"/>
                                      </p:to>
                                    </p:set>
                                    <p:animEffect transition="in" filter="wipe(right)">
                                      <p:cBhvr>
                                        <p:cTn id="32" dur="3500"/>
                                        <p:tgtEl>
                                          <p:spTgt spid="36"/>
                                        </p:tgtEl>
                                      </p:cBhvr>
                                    </p:animEffect>
                                  </p:childTnLst>
                                </p:cTn>
                              </p:par>
                              <p:par>
                                <p:cTn id="33" presetID="22" presetClass="entr" presetSubtype="8" fill="hold" grpId="0" nodeType="withEffect">
                                  <p:stCondLst>
                                    <p:cond delay="500"/>
                                  </p:stCondLst>
                                  <p:childTnLst>
                                    <p:set>
                                      <p:cBhvr>
                                        <p:cTn id="34" dur="1" fill="hold">
                                          <p:stCondLst>
                                            <p:cond delay="0"/>
                                          </p:stCondLst>
                                        </p:cTn>
                                        <p:tgtEl>
                                          <p:spTgt spid="35"/>
                                        </p:tgtEl>
                                        <p:attrNameLst>
                                          <p:attrName>style.visibility</p:attrName>
                                        </p:attrNameLst>
                                      </p:cBhvr>
                                      <p:to>
                                        <p:strVal val="visible"/>
                                      </p:to>
                                    </p:set>
                                    <p:animEffect transition="in" filter="wipe(left)">
                                      <p:cBhvr>
                                        <p:cTn id="35" dur="3500"/>
                                        <p:tgtEl>
                                          <p:spTgt spid="35"/>
                                        </p:tgtEl>
                                      </p:cBhvr>
                                    </p:animEffect>
                                  </p:childTnLst>
                                </p:cTn>
                              </p:par>
                              <p:par>
                                <p:cTn id="36" presetID="1" presetClass="entr" presetSubtype="0" fill="hold" grpId="0" nodeType="withEffect">
                                  <p:stCondLst>
                                    <p:cond delay="3750"/>
                                  </p:stCondLst>
                                  <p:childTnLst>
                                    <p:set>
                                      <p:cBhvr>
                                        <p:cTn id="37" dur="1" fill="hold">
                                          <p:stCondLst>
                                            <p:cond delay="0"/>
                                          </p:stCondLst>
                                        </p:cTn>
                                        <p:tgtEl>
                                          <p:spTgt spid="39"/>
                                        </p:tgtEl>
                                        <p:attrNameLst>
                                          <p:attrName>style.visibility</p:attrName>
                                        </p:attrNameLst>
                                      </p:cBhvr>
                                      <p:to>
                                        <p:strVal val="visible"/>
                                      </p:to>
                                    </p:set>
                                  </p:childTnLst>
                                </p:cTn>
                              </p:par>
                            </p:childTnLst>
                          </p:cTn>
                        </p:par>
                        <p:par>
                          <p:cTn id="38" fill="hold">
                            <p:stCondLst>
                              <p:cond delay="7500"/>
                            </p:stCondLst>
                            <p:childTnLst>
                              <p:par>
                                <p:cTn id="39" presetID="35" presetClass="emph" presetSubtype="0" repeatCount="indefinite" fill="hold" grpId="1" nodeType="afterEffect">
                                  <p:stCondLst>
                                    <p:cond delay="0"/>
                                  </p:stCondLst>
                                  <p:endCondLst>
                                    <p:cond evt="onNext" delay="0">
                                      <p:tgtEl>
                                        <p:sldTgt/>
                                      </p:tgtEl>
                                    </p:cond>
                                  </p:endCondLst>
                                  <p:childTnLst>
                                    <p:anim calcmode="discrete" valueType="str">
                                      <p:cBhvr>
                                        <p:cTn id="40" dur="1000" fill="hold"/>
                                        <p:tgtEl>
                                          <p:spTgt spid="39"/>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7" grpId="1" animBg="1"/>
      <p:bldP spid="25" grpId="0" animBg="1"/>
      <p:bldP spid="30" grpId="0" animBg="1"/>
      <p:bldP spid="31" grpId="0" animBg="1"/>
      <p:bldP spid="32" grpId="0" animBg="1"/>
      <p:bldP spid="34" grpId="0" animBg="1"/>
      <p:bldP spid="34" grpId="1" animBg="1"/>
      <p:bldP spid="35" grpId="0" animBg="1"/>
      <p:bldP spid="36" grpId="0" animBg="1"/>
      <p:bldP spid="37" grpId="0" animBg="1"/>
      <p:bldP spid="39" grpId="0" animBg="1"/>
      <p:bldP spid="39" grpId="1"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46"/>
          <p:cNvSpPr>
            <a:spLocks noChangeArrowheads="1"/>
          </p:cNvSpPr>
          <p:nvPr/>
        </p:nvSpPr>
        <p:spPr bwMode="auto">
          <a:xfrm>
            <a:off x="502921" y="986487"/>
            <a:ext cx="8129015" cy="12113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lnSpc>
                <a:spcPts val="3000"/>
              </a:lnSpc>
              <a:buClr>
                <a:srgbClr val="0070C0"/>
              </a:buClr>
            </a:pPr>
            <a:r>
              <a:rPr lang="en-US" altLang="zh-CN" sz="2000" b="1" dirty="0">
                <a:latin typeface="微软雅黑" pitchFamily="34" charset="-122"/>
                <a:ea typeface="微软雅黑" pitchFamily="34" charset="-122"/>
              </a:rPr>
              <a:t>(1) </a:t>
            </a:r>
            <a:r>
              <a:rPr lang="zh-CN" altLang="en-US" sz="2000" b="1" dirty="0">
                <a:latin typeface="微软雅黑" pitchFamily="34" charset="-122"/>
                <a:ea typeface="微软雅黑" pitchFamily="34" charset="-122"/>
              </a:rPr>
              <a:t>采用较为灵活的</a:t>
            </a:r>
            <a:r>
              <a:rPr lang="zh-CN" altLang="en-US" sz="2000" b="1" dirty="0">
                <a:solidFill>
                  <a:srgbClr val="C00000"/>
                </a:solidFill>
                <a:latin typeface="微软雅黑" pitchFamily="34" charset="-122"/>
                <a:ea typeface="微软雅黑" pitchFamily="34" charset="-122"/>
              </a:rPr>
              <a:t>无连接的工作方式。</a:t>
            </a:r>
          </a:p>
          <a:p>
            <a:pPr marL="342900" indent="-342900" eaLnBrk="0" hangingPunct="0">
              <a:lnSpc>
                <a:spcPts val="3000"/>
              </a:lnSpc>
              <a:buClr>
                <a:srgbClr val="0070C0"/>
              </a:buClr>
              <a:buFont typeface="Wingdings" pitchFamily="2" charset="2"/>
              <a:buChar char="l"/>
            </a:pPr>
            <a:r>
              <a:rPr lang="zh-CN" altLang="en-US" sz="2000" b="1" dirty="0">
                <a:latin typeface="微软雅黑" pitchFamily="34" charset="-122"/>
                <a:ea typeface="微软雅黑" pitchFamily="34" charset="-122"/>
              </a:rPr>
              <a:t>不必先建立连接就可以直接发送数据。</a:t>
            </a:r>
          </a:p>
          <a:p>
            <a:pPr marL="342900" indent="-342900" eaLnBrk="0" hangingPunct="0">
              <a:lnSpc>
                <a:spcPts val="3000"/>
              </a:lnSpc>
              <a:buClr>
                <a:srgbClr val="0070C0"/>
              </a:buClr>
              <a:buFont typeface="Wingdings" pitchFamily="2" charset="2"/>
              <a:buChar char="l"/>
            </a:pPr>
            <a:r>
              <a:rPr lang="zh-CN" altLang="en-US" sz="2000" b="1" dirty="0">
                <a:latin typeface="微软雅黑" pitchFamily="34" charset="-122"/>
                <a:ea typeface="微软雅黑" pitchFamily="34" charset="-122"/>
              </a:rPr>
              <a:t>对发送的数据帧不进行编号，也不要求对方发回确认。</a:t>
            </a:r>
          </a:p>
        </p:txBody>
      </p:sp>
      <p:sp>
        <p:nvSpPr>
          <p:cNvPr id="9" name="AutoShape 5"/>
          <p:cNvSpPr>
            <a:spLocks noChangeArrowheads="1"/>
          </p:cNvSpPr>
          <p:nvPr/>
        </p:nvSpPr>
        <p:spPr bwMode="auto">
          <a:xfrm>
            <a:off x="502921" y="623340"/>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 name="Rectangle 6"/>
          <p:cNvSpPr>
            <a:spLocks noChangeArrowheads="1"/>
          </p:cNvSpPr>
          <p:nvPr/>
        </p:nvSpPr>
        <p:spPr bwMode="auto">
          <a:xfrm>
            <a:off x="2907804" y="600250"/>
            <a:ext cx="331853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以太网采取的 </a:t>
            </a:r>
            <a:r>
              <a:rPr lang="en-US" altLang="zh-CN" sz="2000" b="1" dirty="0">
                <a:solidFill>
                  <a:schemeClr val="bg1"/>
                </a:solidFill>
                <a:latin typeface="微软雅黑" pitchFamily="34" charset="-122"/>
                <a:ea typeface="微软雅黑" pitchFamily="34" charset="-122"/>
              </a:rPr>
              <a:t>2 </a:t>
            </a:r>
            <a:r>
              <a:rPr lang="zh-CN" altLang="en-US" sz="2000" b="1" dirty="0">
                <a:solidFill>
                  <a:schemeClr val="bg1"/>
                </a:solidFill>
                <a:latin typeface="微软雅黑" pitchFamily="34" charset="-122"/>
                <a:ea typeface="微软雅黑" pitchFamily="34" charset="-122"/>
              </a:rPr>
              <a:t>种重要措施</a:t>
            </a:r>
            <a:endParaRPr lang="fr-FR" altLang="zh-CN" sz="2000" b="1" dirty="0">
              <a:solidFill>
                <a:schemeClr val="bg1"/>
              </a:solidFill>
              <a:latin typeface="微软雅黑" pitchFamily="34" charset="-122"/>
              <a:ea typeface="微软雅黑" pitchFamily="34" charset="-122"/>
            </a:endParaRPr>
          </a:p>
        </p:txBody>
      </p:sp>
      <p:graphicFrame>
        <p:nvGraphicFramePr>
          <p:cNvPr id="3" name="图示 2"/>
          <p:cNvGraphicFramePr/>
          <p:nvPr>
            <p:extLst>
              <p:ext uri="{D42A27DB-BD31-4B8C-83A1-F6EECF244321}">
                <p14:modId xmlns:p14="http://schemas.microsoft.com/office/powerpoint/2010/main" val="556221402"/>
              </p:ext>
            </p:extLst>
          </p:nvPr>
        </p:nvGraphicFramePr>
        <p:xfrm>
          <a:off x="943316" y="2180662"/>
          <a:ext cx="7276486" cy="212099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灯片编号占位符 1">
            <a:extLst>
              <a:ext uri="{FF2B5EF4-FFF2-40B4-BE49-F238E27FC236}">
                <a16:creationId xmlns:a16="http://schemas.microsoft.com/office/drawing/2014/main" id="{45854938-F2B8-49E0-AE6A-3F5C3B50498E}"/>
              </a:ext>
            </a:extLst>
          </p:cNvPr>
          <p:cNvSpPr>
            <a:spLocks noGrp="1"/>
          </p:cNvSpPr>
          <p:nvPr>
            <p:ph type="sldNum" sz="quarter" idx="12"/>
          </p:nvPr>
        </p:nvSpPr>
        <p:spPr/>
        <p:txBody>
          <a:bodyPr/>
          <a:lstStyle/>
          <a:p>
            <a:fld id="{C485880C-E2C3-4DAB-AE74-D9BE691626AC}" type="slidenum">
              <a:rPr lang="zh-CN" altLang="en-US" smtClean="0"/>
              <a:pPr/>
              <a:t>54</a:t>
            </a:fld>
            <a:endParaRPr lang="zh-CN" altLang="en-US"/>
          </a:p>
        </p:txBody>
      </p:sp>
    </p:spTree>
    <p:extLst>
      <p:ext uri="{BB962C8B-B14F-4D97-AF65-F5344CB8AC3E}">
        <p14:creationId xmlns:p14="http://schemas.microsoft.com/office/powerpoint/2010/main" val="2944041985"/>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6"/>
          <p:cNvSpPr>
            <a:spLocks noChangeArrowheads="1"/>
          </p:cNvSpPr>
          <p:nvPr/>
        </p:nvSpPr>
        <p:spPr bwMode="auto">
          <a:xfrm>
            <a:off x="502921" y="989790"/>
            <a:ext cx="7671815" cy="4385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lnSpc>
                <a:spcPts val="2700"/>
              </a:lnSpc>
              <a:buClr>
                <a:srgbClr val="0070C0"/>
              </a:buClr>
            </a:pPr>
            <a:r>
              <a:rPr lang="en-US" altLang="zh-CN" sz="2000" b="1" dirty="0">
                <a:latin typeface="微软雅黑" pitchFamily="34" charset="-122"/>
                <a:ea typeface="微软雅黑" pitchFamily="34" charset="-122"/>
              </a:rPr>
              <a:t>(2) </a:t>
            </a:r>
            <a:r>
              <a:rPr lang="zh-CN" altLang="en-US" sz="2000" b="1" dirty="0">
                <a:latin typeface="微软雅黑" pitchFamily="34" charset="-122"/>
                <a:ea typeface="微软雅黑" pitchFamily="34" charset="-122"/>
              </a:rPr>
              <a:t>发送的数据都使用</a:t>
            </a:r>
            <a:r>
              <a:rPr lang="zh-CN" altLang="en-US" sz="2000" b="1" dirty="0">
                <a:solidFill>
                  <a:srgbClr val="C00000"/>
                </a:solidFill>
                <a:latin typeface="微软雅黑" pitchFamily="34" charset="-122"/>
                <a:ea typeface="微软雅黑" pitchFamily="34" charset="-122"/>
              </a:rPr>
              <a:t>曼彻斯特</a:t>
            </a:r>
            <a:r>
              <a:rPr lang="zh-CN" altLang="en-US" sz="2000" b="1" dirty="0">
                <a:latin typeface="微软雅黑" pitchFamily="34" charset="-122"/>
                <a:ea typeface="微软雅黑" pitchFamily="34" charset="-122"/>
              </a:rPr>
              <a:t> </a:t>
            </a:r>
            <a:r>
              <a:rPr lang="en-US" altLang="zh-CN" sz="2000" b="1" dirty="0">
                <a:latin typeface="微软雅黑" pitchFamily="34" charset="-122"/>
                <a:ea typeface="微软雅黑" pitchFamily="34" charset="-122"/>
              </a:rPr>
              <a:t>(Manchester) </a:t>
            </a:r>
            <a:r>
              <a:rPr lang="zh-CN" altLang="en-US" sz="2000" b="1" dirty="0">
                <a:latin typeface="微软雅黑" pitchFamily="34" charset="-122"/>
                <a:ea typeface="微软雅黑" pitchFamily="34" charset="-122"/>
              </a:rPr>
              <a:t>编码。</a:t>
            </a:r>
          </a:p>
        </p:txBody>
      </p:sp>
      <p:sp>
        <p:nvSpPr>
          <p:cNvPr id="6" name="AutoShape 5"/>
          <p:cNvSpPr>
            <a:spLocks noChangeArrowheads="1"/>
          </p:cNvSpPr>
          <p:nvPr/>
        </p:nvSpPr>
        <p:spPr bwMode="auto">
          <a:xfrm>
            <a:off x="502921" y="626643"/>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Rectangle 6"/>
          <p:cNvSpPr>
            <a:spLocks noChangeArrowheads="1"/>
          </p:cNvSpPr>
          <p:nvPr/>
        </p:nvSpPr>
        <p:spPr bwMode="auto">
          <a:xfrm>
            <a:off x="2769144" y="603553"/>
            <a:ext cx="359585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以太网采取了两种重要的措施</a:t>
            </a:r>
            <a:endParaRPr lang="fr-FR" altLang="zh-CN" sz="2000" b="1" dirty="0">
              <a:solidFill>
                <a:schemeClr val="bg1"/>
              </a:solidFill>
              <a:latin typeface="微软雅黑" pitchFamily="34" charset="-122"/>
              <a:ea typeface="微软雅黑" pitchFamily="34" charset="-122"/>
            </a:endParaRPr>
          </a:p>
        </p:txBody>
      </p:sp>
      <p:grpSp>
        <p:nvGrpSpPr>
          <p:cNvPr id="8" name="组合 7"/>
          <p:cNvGrpSpPr/>
          <p:nvPr/>
        </p:nvGrpSpPr>
        <p:grpSpPr>
          <a:xfrm>
            <a:off x="502921" y="1496957"/>
            <a:ext cx="6773025" cy="1572987"/>
            <a:chOff x="-826137" y="1770063"/>
            <a:chExt cx="10387649" cy="2765079"/>
          </a:xfrm>
        </p:grpSpPr>
        <p:grpSp>
          <p:nvGrpSpPr>
            <p:cNvPr id="9" name="组合 8"/>
            <p:cNvGrpSpPr/>
            <p:nvPr/>
          </p:nvGrpSpPr>
          <p:grpSpPr>
            <a:xfrm>
              <a:off x="2050862" y="1957745"/>
              <a:ext cx="7488831" cy="2577397"/>
              <a:chOff x="2050862" y="1957745"/>
              <a:chExt cx="7488831" cy="4136632"/>
            </a:xfrm>
          </p:grpSpPr>
          <p:sp>
            <p:nvSpPr>
              <p:cNvPr id="33" name="Rectangle 8"/>
              <p:cNvSpPr>
                <a:spLocks noChangeArrowheads="1"/>
              </p:cNvSpPr>
              <p:nvPr/>
            </p:nvSpPr>
            <p:spPr bwMode="auto">
              <a:xfrm>
                <a:off x="8082206" y="2007528"/>
                <a:ext cx="720633" cy="4070349"/>
              </a:xfrm>
              <a:prstGeom prst="rect">
                <a:avLst/>
              </a:prstGeom>
              <a:solidFill>
                <a:srgbClr val="00FF99"/>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p>
            </p:txBody>
          </p:sp>
          <p:sp>
            <p:nvSpPr>
              <p:cNvPr id="34" name="Rectangle 9"/>
              <p:cNvSpPr>
                <a:spLocks noChangeArrowheads="1"/>
              </p:cNvSpPr>
              <p:nvPr/>
            </p:nvSpPr>
            <p:spPr bwMode="auto">
              <a:xfrm>
                <a:off x="3563030" y="2007528"/>
                <a:ext cx="751616" cy="4070349"/>
              </a:xfrm>
              <a:prstGeom prst="rect">
                <a:avLst/>
              </a:prstGeom>
              <a:solidFill>
                <a:srgbClr val="00FF99"/>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p>
            </p:txBody>
          </p:sp>
          <p:sp>
            <p:nvSpPr>
              <p:cNvPr id="35" name="Rectangle 10"/>
              <p:cNvSpPr>
                <a:spLocks noChangeArrowheads="1"/>
              </p:cNvSpPr>
              <p:nvPr/>
            </p:nvSpPr>
            <p:spPr bwMode="auto">
              <a:xfrm>
                <a:off x="5073850" y="2002764"/>
                <a:ext cx="731598" cy="4077429"/>
              </a:xfrm>
              <a:prstGeom prst="rect">
                <a:avLst/>
              </a:prstGeom>
              <a:solidFill>
                <a:srgbClr val="00FF99"/>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p>
            </p:txBody>
          </p:sp>
          <p:sp>
            <p:nvSpPr>
              <p:cNvPr id="36" name="Rectangle 11"/>
              <p:cNvSpPr>
                <a:spLocks noChangeArrowheads="1"/>
              </p:cNvSpPr>
              <p:nvPr/>
            </p:nvSpPr>
            <p:spPr bwMode="auto">
              <a:xfrm>
                <a:off x="6588491" y="2002764"/>
                <a:ext cx="713017" cy="4077429"/>
              </a:xfrm>
              <a:prstGeom prst="rect">
                <a:avLst/>
              </a:prstGeom>
              <a:solidFill>
                <a:srgbClr val="00FF99"/>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p>
            </p:txBody>
          </p:sp>
          <p:sp>
            <p:nvSpPr>
              <p:cNvPr id="37" name="Rectangle 12"/>
              <p:cNvSpPr>
                <a:spLocks noChangeArrowheads="1"/>
              </p:cNvSpPr>
              <p:nvPr/>
            </p:nvSpPr>
            <p:spPr bwMode="auto">
              <a:xfrm>
                <a:off x="2077857" y="1995869"/>
                <a:ext cx="720123" cy="4082008"/>
              </a:xfrm>
              <a:prstGeom prst="rect">
                <a:avLst/>
              </a:prstGeom>
              <a:solidFill>
                <a:srgbClr val="00FF99"/>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p>
            </p:txBody>
          </p:sp>
          <p:sp>
            <p:nvSpPr>
              <p:cNvPr id="38" name="Line 32"/>
              <p:cNvSpPr>
                <a:spLocks noChangeShapeType="1"/>
              </p:cNvSpPr>
              <p:nvPr/>
            </p:nvSpPr>
            <p:spPr bwMode="auto">
              <a:xfrm flipH="1" flipV="1">
                <a:off x="2050862" y="1977021"/>
                <a:ext cx="3175" cy="4103381"/>
              </a:xfrm>
              <a:prstGeom prst="line">
                <a:avLst/>
              </a:prstGeom>
              <a:noFill/>
              <a:ln w="19050">
                <a:solidFill>
                  <a:srgbClr val="00B05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latin typeface="+mn-lt"/>
                  <a:ea typeface="黑体" pitchFamily="2" charset="-122"/>
                </a:endParaRPr>
              </a:p>
            </p:txBody>
          </p:sp>
          <p:sp>
            <p:nvSpPr>
              <p:cNvPr id="39" name="Line 33"/>
              <p:cNvSpPr>
                <a:spLocks noChangeShapeType="1"/>
              </p:cNvSpPr>
              <p:nvPr/>
            </p:nvSpPr>
            <p:spPr bwMode="auto">
              <a:xfrm flipV="1">
                <a:off x="2800922" y="1957745"/>
                <a:ext cx="0" cy="4122657"/>
              </a:xfrm>
              <a:prstGeom prst="line">
                <a:avLst/>
              </a:prstGeom>
              <a:noFill/>
              <a:ln w="19050">
                <a:solidFill>
                  <a:srgbClr val="00B05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p>
            </p:txBody>
          </p:sp>
          <p:sp>
            <p:nvSpPr>
              <p:cNvPr id="40" name="Line 34"/>
              <p:cNvSpPr>
                <a:spLocks noChangeShapeType="1"/>
              </p:cNvSpPr>
              <p:nvPr/>
            </p:nvSpPr>
            <p:spPr bwMode="auto">
              <a:xfrm flipV="1">
                <a:off x="3548040" y="1977021"/>
                <a:ext cx="0" cy="4103381"/>
              </a:xfrm>
              <a:prstGeom prst="line">
                <a:avLst/>
              </a:prstGeom>
              <a:noFill/>
              <a:ln w="19050">
                <a:solidFill>
                  <a:srgbClr val="00B05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p>
            </p:txBody>
          </p:sp>
          <p:sp>
            <p:nvSpPr>
              <p:cNvPr id="41" name="Line 35"/>
              <p:cNvSpPr>
                <a:spLocks noChangeShapeType="1"/>
              </p:cNvSpPr>
              <p:nvPr/>
            </p:nvSpPr>
            <p:spPr bwMode="auto">
              <a:xfrm flipH="1" flipV="1">
                <a:off x="4310148" y="1977021"/>
                <a:ext cx="0" cy="4117356"/>
              </a:xfrm>
              <a:prstGeom prst="line">
                <a:avLst/>
              </a:prstGeom>
              <a:noFill/>
              <a:ln w="19050">
                <a:solidFill>
                  <a:srgbClr val="00B05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p>
            </p:txBody>
          </p:sp>
          <p:sp>
            <p:nvSpPr>
              <p:cNvPr id="42" name="Line 36"/>
              <p:cNvSpPr>
                <a:spLocks noChangeShapeType="1"/>
              </p:cNvSpPr>
              <p:nvPr/>
            </p:nvSpPr>
            <p:spPr bwMode="auto">
              <a:xfrm flipV="1">
                <a:off x="5059563" y="1977021"/>
                <a:ext cx="0" cy="4103381"/>
              </a:xfrm>
              <a:prstGeom prst="line">
                <a:avLst/>
              </a:prstGeom>
              <a:noFill/>
              <a:ln w="19050">
                <a:solidFill>
                  <a:srgbClr val="00B05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p>
            </p:txBody>
          </p:sp>
          <p:sp>
            <p:nvSpPr>
              <p:cNvPr id="43" name="Line 37"/>
              <p:cNvSpPr>
                <a:spLocks noChangeShapeType="1"/>
              </p:cNvSpPr>
              <p:nvPr/>
            </p:nvSpPr>
            <p:spPr bwMode="auto">
              <a:xfrm flipV="1">
                <a:off x="5822316" y="1977021"/>
                <a:ext cx="0" cy="4103381"/>
              </a:xfrm>
              <a:prstGeom prst="line">
                <a:avLst/>
              </a:prstGeom>
              <a:noFill/>
              <a:ln w="19050">
                <a:solidFill>
                  <a:srgbClr val="00B05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p>
            </p:txBody>
          </p:sp>
          <p:sp>
            <p:nvSpPr>
              <p:cNvPr id="44" name="Line 38"/>
              <p:cNvSpPr>
                <a:spLocks noChangeShapeType="1"/>
              </p:cNvSpPr>
              <p:nvPr/>
            </p:nvSpPr>
            <p:spPr bwMode="auto">
              <a:xfrm flipV="1">
                <a:off x="6575318" y="1977021"/>
                <a:ext cx="0" cy="4103381"/>
              </a:xfrm>
              <a:prstGeom prst="line">
                <a:avLst/>
              </a:prstGeom>
              <a:noFill/>
              <a:ln w="19050">
                <a:solidFill>
                  <a:srgbClr val="00B05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p>
            </p:txBody>
          </p:sp>
          <p:sp>
            <p:nvSpPr>
              <p:cNvPr id="45" name="Line 39"/>
              <p:cNvSpPr>
                <a:spLocks noChangeShapeType="1"/>
              </p:cNvSpPr>
              <p:nvPr/>
            </p:nvSpPr>
            <p:spPr bwMode="auto">
              <a:xfrm flipV="1">
                <a:off x="7316498" y="1977021"/>
                <a:ext cx="0" cy="4103381"/>
              </a:xfrm>
              <a:prstGeom prst="line">
                <a:avLst/>
              </a:prstGeom>
              <a:noFill/>
              <a:ln w="19050">
                <a:solidFill>
                  <a:srgbClr val="00B05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p>
            </p:txBody>
          </p:sp>
          <p:sp>
            <p:nvSpPr>
              <p:cNvPr id="46" name="Line 40"/>
              <p:cNvSpPr>
                <a:spLocks noChangeShapeType="1"/>
              </p:cNvSpPr>
              <p:nvPr/>
            </p:nvSpPr>
            <p:spPr bwMode="auto">
              <a:xfrm flipH="1" flipV="1">
                <a:off x="8067967" y="1977021"/>
                <a:ext cx="1587" cy="4103381"/>
              </a:xfrm>
              <a:prstGeom prst="line">
                <a:avLst/>
              </a:prstGeom>
              <a:noFill/>
              <a:ln w="19050">
                <a:solidFill>
                  <a:srgbClr val="00B05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p>
            </p:txBody>
          </p:sp>
          <p:sp>
            <p:nvSpPr>
              <p:cNvPr id="47" name="Line 41"/>
              <p:cNvSpPr>
                <a:spLocks noChangeShapeType="1"/>
              </p:cNvSpPr>
              <p:nvPr/>
            </p:nvSpPr>
            <p:spPr bwMode="auto">
              <a:xfrm flipV="1">
                <a:off x="8795696" y="1979430"/>
                <a:ext cx="14287" cy="4100972"/>
              </a:xfrm>
              <a:prstGeom prst="line">
                <a:avLst/>
              </a:prstGeom>
              <a:noFill/>
              <a:ln w="19050">
                <a:solidFill>
                  <a:srgbClr val="00B05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p>
            </p:txBody>
          </p:sp>
          <p:sp>
            <p:nvSpPr>
              <p:cNvPr id="48" name="Line 41"/>
              <p:cNvSpPr>
                <a:spLocks noChangeShapeType="1"/>
              </p:cNvSpPr>
              <p:nvPr/>
            </p:nvSpPr>
            <p:spPr bwMode="auto">
              <a:xfrm flipV="1">
                <a:off x="9525406" y="1979430"/>
                <a:ext cx="14287" cy="4100972"/>
              </a:xfrm>
              <a:prstGeom prst="line">
                <a:avLst/>
              </a:prstGeom>
              <a:noFill/>
              <a:ln w="19050">
                <a:solidFill>
                  <a:srgbClr val="00B05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p>
            </p:txBody>
          </p:sp>
        </p:grpSp>
        <p:sp>
          <p:nvSpPr>
            <p:cNvPr id="10" name="Rectangle 89"/>
            <p:cNvSpPr>
              <a:spLocks noChangeArrowheads="1"/>
            </p:cNvSpPr>
            <p:nvPr/>
          </p:nvSpPr>
          <p:spPr bwMode="auto">
            <a:xfrm>
              <a:off x="9266238" y="1770063"/>
              <a:ext cx="94589" cy="2667000"/>
            </a:xfrm>
            <a:prstGeom prst="rect">
              <a:avLst/>
            </a:prstGeom>
            <a:solidFill>
              <a:schemeClr val="bg1"/>
            </a:solidFill>
            <a:ln w="952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p>
          </p:txBody>
        </p:sp>
        <p:sp>
          <p:nvSpPr>
            <p:cNvPr id="11" name="Rectangle 7"/>
            <p:cNvSpPr>
              <a:spLocks noChangeArrowheads="1"/>
            </p:cNvSpPr>
            <p:nvPr/>
          </p:nvSpPr>
          <p:spPr bwMode="auto">
            <a:xfrm>
              <a:off x="499134" y="2872472"/>
              <a:ext cx="1539018" cy="5906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algn="r" defTabSz="762000" eaLnBrk="0" hangingPunct="0"/>
              <a:r>
                <a:rPr kumimoji="1" lang="zh-CN" altLang="en-US" sz="1600" b="1" dirty="0">
                  <a:solidFill>
                    <a:srgbClr val="0000FF"/>
                  </a:solidFill>
                  <a:latin typeface="微软雅黑" panose="020B0503020204020204" pitchFamily="34" charset="-122"/>
                  <a:ea typeface="微软雅黑" panose="020B0503020204020204" pitchFamily="34" charset="-122"/>
                </a:rPr>
                <a:t>曼彻斯特</a:t>
              </a:r>
            </a:p>
          </p:txBody>
        </p:sp>
        <p:sp>
          <p:nvSpPr>
            <p:cNvPr id="12" name="Rectangle 13"/>
            <p:cNvSpPr>
              <a:spLocks noChangeArrowheads="1"/>
            </p:cNvSpPr>
            <p:nvPr/>
          </p:nvSpPr>
          <p:spPr bwMode="auto">
            <a:xfrm>
              <a:off x="2154594" y="2067854"/>
              <a:ext cx="535393" cy="5906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a:latin typeface="Arial Rounded MT Bold" pitchFamily="34" charset="0"/>
                </a:rPr>
                <a:t>1</a:t>
              </a:r>
            </a:p>
          </p:txBody>
        </p:sp>
        <p:sp>
          <p:nvSpPr>
            <p:cNvPr id="13" name="Rectangle 14"/>
            <p:cNvSpPr>
              <a:spLocks noChangeArrowheads="1"/>
            </p:cNvSpPr>
            <p:nvPr/>
          </p:nvSpPr>
          <p:spPr bwMode="auto">
            <a:xfrm>
              <a:off x="8892199" y="2067854"/>
              <a:ext cx="535393" cy="5906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a:latin typeface="Arial Rounded MT Bold" pitchFamily="34" charset="0"/>
                </a:rPr>
                <a:t>1</a:t>
              </a:r>
            </a:p>
          </p:txBody>
        </p:sp>
        <p:sp>
          <p:nvSpPr>
            <p:cNvPr id="14" name="Rectangle 15"/>
            <p:cNvSpPr>
              <a:spLocks noChangeArrowheads="1"/>
            </p:cNvSpPr>
            <p:nvPr/>
          </p:nvSpPr>
          <p:spPr bwMode="auto">
            <a:xfrm>
              <a:off x="5194779" y="2067854"/>
              <a:ext cx="535393" cy="5906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dirty="0">
                  <a:latin typeface="Arial Rounded MT Bold" pitchFamily="34" charset="0"/>
                </a:rPr>
                <a:t>1</a:t>
              </a:r>
            </a:p>
          </p:txBody>
        </p:sp>
        <p:sp>
          <p:nvSpPr>
            <p:cNvPr id="15" name="Rectangle 16"/>
            <p:cNvSpPr>
              <a:spLocks noChangeArrowheads="1"/>
            </p:cNvSpPr>
            <p:nvPr/>
          </p:nvSpPr>
          <p:spPr bwMode="auto">
            <a:xfrm>
              <a:off x="8136690" y="2067854"/>
              <a:ext cx="298450" cy="5906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p>
              <a:pPr defTabSz="762000" eaLnBrk="0" hangingPunct="0"/>
              <a:r>
                <a:rPr kumimoji="1" lang="en-US" altLang="zh-CN" sz="1600" b="1">
                  <a:latin typeface="Arial Rounded MT Bold" pitchFamily="34" charset="0"/>
                </a:rPr>
                <a:t>1</a:t>
              </a:r>
            </a:p>
          </p:txBody>
        </p:sp>
        <p:sp>
          <p:nvSpPr>
            <p:cNvPr id="16" name="Rectangle 17"/>
            <p:cNvSpPr>
              <a:spLocks noChangeArrowheads="1"/>
            </p:cNvSpPr>
            <p:nvPr/>
          </p:nvSpPr>
          <p:spPr bwMode="auto">
            <a:xfrm>
              <a:off x="7427027" y="2067854"/>
              <a:ext cx="535393" cy="5906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dirty="0">
                  <a:latin typeface="Arial Rounded MT Bold" pitchFamily="34" charset="0"/>
                </a:rPr>
                <a:t>1</a:t>
              </a:r>
            </a:p>
          </p:txBody>
        </p:sp>
        <p:sp>
          <p:nvSpPr>
            <p:cNvPr id="17" name="Rectangle 18"/>
            <p:cNvSpPr>
              <a:spLocks noChangeArrowheads="1"/>
            </p:cNvSpPr>
            <p:nvPr/>
          </p:nvSpPr>
          <p:spPr bwMode="auto">
            <a:xfrm>
              <a:off x="2915533" y="2067854"/>
              <a:ext cx="535393" cy="5906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dirty="0">
                  <a:latin typeface="Arial Rounded MT Bold" pitchFamily="34" charset="0"/>
                </a:rPr>
                <a:t>0</a:t>
              </a:r>
            </a:p>
          </p:txBody>
        </p:sp>
        <p:sp>
          <p:nvSpPr>
            <p:cNvPr id="18" name="Rectangle 19"/>
            <p:cNvSpPr>
              <a:spLocks noChangeArrowheads="1"/>
            </p:cNvSpPr>
            <p:nvPr/>
          </p:nvSpPr>
          <p:spPr bwMode="auto">
            <a:xfrm>
              <a:off x="3707622" y="2067854"/>
              <a:ext cx="535393" cy="5906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a:latin typeface="Arial Rounded MT Bold" pitchFamily="34" charset="0"/>
                </a:rPr>
                <a:t>0</a:t>
              </a:r>
            </a:p>
          </p:txBody>
        </p:sp>
        <p:sp>
          <p:nvSpPr>
            <p:cNvPr id="19" name="Rectangle 20"/>
            <p:cNvSpPr>
              <a:spLocks noChangeArrowheads="1"/>
            </p:cNvSpPr>
            <p:nvPr/>
          </p:nvSpPr>
          <p:spPr bwMode="auto">
            <a:xfrm>
              <a:off x="4427701" y="2067854"/>
              <a:ext cx="535393" cy="5906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dirty="0">
                  <a:latin typeface="Arial Rounded MT Bold" pitchFamily="34" charset="0"/>
                </a:rPr>
                <a:t>0</a:t>
              </a:r>
            </a:p>
          </p:txBody>
        </p:sp>
        <p:sp>
          <p:nvSpPr>
            <p:cNvPr id="20" name="Rectangle 21"/>
            <p:cNvSpPr>
              <a:spLocks noChangeArrowheads="1"/>
            </p:cNvSpPr>
            <p:nvPr/>
          </p:nvSpPr>
          <p:spPr bwMode="auto">
            <a:xfrm>
              <a:off x="5939870" y="2067854"/>
              <a:ext cx="535393" cy="5906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dirty="0">
                  <a:latin typeface="Arial Rounded MT Bold" pitchFamily="34" charset="0"/>
                </a:rPr>
                <a:t>0</a:t>
              </a:r>
            </a:p>
          </p:txBody>
        </p:sp>
        <p:sp>
          <p:nvSpPr>
            <p:cNvPr id="21" name="Rectangle 22"/>
            <p:cNvSpPr>
              <a:spLocks noChangeArrowheads="1"/>
            </p:cNvSpPr>
            <p:nvPr/>
          </p:nvSpPr>
          <p:spPr bwMode="auto">
            <a:xfrm>
              <a:off x="6659949" y="2067854"/>
              <a:ext cx="535393" cy="5906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dirty="0">
                  <a:latin typeface="Arial Rounded MT Bold" pitchFamily="34" charset="0"/>
                </a:rPr>
                <a:t>0</a:t>
              </a:r>
            </a:p>
          </p:txBody>
        </p:sp>
        <p:sp>
          <p:nvSpPr>
            <p:cNvPr id="22" name="Freeform 30"/>
            <p:cNvSpPr>
              <a:spLocks/>
            </p:cNvSpPr>
            <p:nvPr/>
          </p:nvSpPr>
          <p:spPr bwMode="auto">
            <a:xfrm>
              <a:off x="2053076" y="2780928"/>
              <a:ext cx="7457834" cy="690711"/>
            </a:xfrm>
            <a:custGeom>
              <a:avLst/>
              <a:gdLst>
                <a:gd name="T0" fmla="*/ 0 w 4401"/>
                <a:gd name="T1" fmla="*/ 0 h 245"/>
                <a:gd name="T2" fmla="*/ 222 w 4401"/>
                <a:gd name="T3" fmla="*/ 0 h 245"/>
                <a:gd name="T4" fmla="*/ 222 w 4401"/>
                <a:gd name="T5" fmla="*/ 245 h 245"/>
                <a:gd name="T6" fmla="*/ 676 w 4401"/>
                <a:gd name="T7" fmla="*/ 245 h 245"/>
                <a:gd name="T8" fmla="*/ 676 w 4401"/>
                <a:gd name="T9" fmla="*/ 0 h 245"/>
                <a:gd name="T10" fmla="*/ 898 w 4401"/>
                <a:gd name="T11" fmla="*/ 0 h 245"/>
                <a:gd name="T12" fmla="*/ 898 w 4401"/>
                <a:gd name="T13" fmla="*/ 245 h 245"/>
                <a:gd name="T14" fmla="*/ 1129 w 4401"/>
                <a:gd name="T15" fmla="*/ 245 h 245"/>
                <a:gd name="T16" fmla="*/ 1129 w 4401"/>
                <a:gd name="T17" fmla="*/ 0 h 245"/>
                <a:gd name="T18" fmla="*/ 1351 w 4401"/>
                <a:gd name="T19" fmla="*/ 0 h 245"/>
                <a:gd name="T20" fmla="*/ 1351 w 4401"/>
                <a:gd name="T21" fmla="*/ 245 h 245"/>
                <a:gd name="T22" fmla="*/ 1573 w 4401"/>
                <a:gd name="T23" fmla="*/ 245 h 245"/>
                <a:gd name="T24" fmla="*/ 1573 w 4401"/>
                <a:gd name="T25" fmla="*/ 0 h 245"/>
                <a:gd name="T26" fmla="*/ 2027 w 4401"/>
                <a:gd name="T27" fmla="*/ 0 h 245"/>
                <a:gd name="T28" fmla="*/ 2027 w 4401"/>
                <a:gd name="T29" fmla="*/ 245 h 245"/>
                <a:gd name="T30" fmla="*/ 2471 w 4401"/>
                <a:gd name="T31" fmla="*/ 245 h 245"/>
                <a:gd name="T32" fmla="*/ 2471 w 4401"/>
                <a:gd name="T33" fmla="*/ 3 h 245"/>
                <a:gd name="T34" fmla="*/ 2693 w 4401"/>
                <a:gd name="T35" fmla="*/ 0 h 245"/>
                <a:gd name="T36" fmla="*/ 2693 w 4401"/>
                <a:gd name="T37" fmla="*/ 245 h 245"/>
                <a:gd name="T38" fmla="*/ 2915 w 4401"/>
                <a:gd name="T39" fmla="*/ 245 h 245"/>
                <a:gd name="T40" fmla="*/ 2915 w 4401"/>
                <a:gd name="T41" fmla="*/ 0 h 245"/>
                <a:gd name="T42" fmla="*/ 3368 w 4401"/>
                <a:gd name="T43" fmla="*/ 0 h 245"/>
                <a:gd name="T44" fmla="*/ 3368 w 4401"/>
                <a:gd name="T45" fmla="*/ 245 h 245"/>
                <a:gd name="T46" fmla="*/ 3590 w 4401"/>
                <a:gd name="T47" fmla="*/ 245 h 245"/>
                <a:gd name="T48" fmla="*/ 3590 w 4401"/>
                <a:gd name="T49" fmla="*/ 0 h 245"/>
                <a:gd name="T50" fmla="*/ 3812 w 4401"/>
                <a:gd name="T51" fmla="*/ 0 h 245"/>
                <a:gd name="T52" fmla="*/ 3812 w 4401"/>
                <a:gd name="T53" fmla="*/ 245 h 245"/>
                <a:gd name="T54" fmla="*/ 4034 w 4401"/>
                <a:gd name="T55" fmla="*/ 245 h 245"/>
                <a:gd name="T56" fmla="*/ 4034 w 4401"/>
                <a:gd name="T57" fmla="*/ 0 h 245"/>
                <a:gd name="T58" fmla="*/ 4256 w 4401"/>
                <a:gd name="T59" fmla="*/ 0 h 245"/>
                <a:gd name="T60" fmla="*/ 4256 w 4401"/>
                <a:gd name="T61" fmla="*/ 245 h 245"/>
                <a:gd name="T62" fmla="*/ 4401 w 4401"/>
                <a:gd name="T63" fmla="*/ 245 h 245"/>
                <a:gd name="connsiteX0" fmla="*/ 0 w 10203"/>
                <a:gd name="connsiteY0" fmla="*/ 0 h 10000"/>
                <a:gd name="connsiteX1" fmla="*/ 504 w 10203"/>
                <a:gd name="connsiteY1" fmla="*/ 0 h 10000"/>
                <a:gd name="connsiteX2" fmla="*/ 504 w 10203"/>
                <a:gd name="connsiteY2" fmla="*/ 10000 h 10000"/>
                <a:gd name="connsiteX3" fmla="*/ 1536 w 10203"/>
                <a:gd name="connsiteY3" fmla="*/ 10000 h 10000"/>
                <a:gd name="connsiteX4" fmla="*/ 1536 w 10203"/>
                <a:gd name="connsiteY4" fmla="*/ 0 h 10000"/>
                <a:gd name="connsiteX5" fmla="*/ 2040 w 10203"/>
                <a:gd name="connsiteY5" fmla="*/ 0 h 10000"/>
                <a:gd name="connsiteX6" fmla="*/ 2040 w 10203"/>
                <a:gd name="connsiteY6" fmla="*/ 10000 h 10000"/>
                <a:gd name="connsiteX7" fmla="*/ 2565 w 10203"/>
                <a:gd name="connsiteY7" fmla="*/ 10000 h 10000"/>
                <a:gd name="connsiteX8" fmla="*/ 2565 w 10203"/>
                <a:gd name="connsiteY8" fmla="*/ 0 h 10000"/>
                <a:gd name="connsiteX9" fmla="*/ 3070 w 10203"/>
                <a:gd name="connsiteY9" fmla="*/ 0 h 10000"/>
                <a:gd name="connsiteX10" fmla="*/ 3070 w 10203"/>
                <a:gd name="connsiteY10" fmla="*/ 10000 h 10000"/>
                <a:gd name="connsiteX11" fmla="*/ 3574 w 10203"/>
                <a:gd name="connsiteY11" fmla="*/ 10000 h 10000"/>
                <a:gd name="connsiteX12" fmla="*/ 3574 w 10203"/>
                <a:gd name="connsiteY12" fmla="*/ 0 h 10000"/>
                <a:gd name="connsiteX13" fmla="*/ 4606 w 10203"/>
                <a:gd name="connsiteY13" fmla="*/ 0 h 10000"/>
                <a:gd name="connsiteX14" fmla="*/ 4606 w 10203"/>
                <a:gd name="connsiteY14" fmla="*/ 10000 h 10000"/>
                <a:gd name="connsiteX15" fmla="*/ 5615 w 10203"/>
                <a:gd name="connsiteY15" fmla="*/ 10000 h 10000"/>
                <a:gd name="connsiteX16" fmla="*/ 5615 w 10203"/>
                <a:gd name="connsiteY16" fmla="*/ 122 h 10000"/>
                <a:gd name="connsiteX17" fmla="*/ 6119 w 10203"/>
                <a:gd name="connsiteY17" fmla="*/ 0 h 10000"/>
                <a:gd name="connsiteX18" fmla="*/ 6119 w 10203"/>
                <a:gd name="connsiteY18" fmla="*/ 10000 h 10000"/>
                <a:gd name="connsiteX19" fmla="*/ 6623 w 10203"/>
                <a:gd name="connsiteY19" fmla="*/ 10000 h 10000"/>
                <a:gd name="connsiteX20" fmla="*/ 6623 w 10203"/>
                <a:gd name="connsiteY20" fmla="*/ 0 h 10000"/>
                <a:gd name="connsiteX21" fmla="*/ 7653 w 10203"/>
                <a:gd name="connsiteY21" fmla="*/ 0 h 10000"/>
                <a:gd name="connsiteX22" fmla="*/ 7653 w 10203"/>
                <a:gd name="connsiteY22" fmla="*/ 10000 h 10000"/>
                <a:gd name="connsiteX23" fmla="*/ 8157 w 10203"/>
                <a:gd name="connsiteY23" fmla="*/ 10000 h 10000"/>
                <a:gd name="connsiteX24" fmla="*/ 8157 w 10203"/>
                <a:gd name="connsiteY24" fmla="*/ 0 h 10000"/>
                <a:gd name="connsiteX25" fmla="*/ 8662 w 10203"/>
                <a:gd name="connsiteY25" fmla="*/ 0 h 10000"/>
                <a:gd name="connsiteX26" fmla="*/ 8662 w 10203"/>
                <a:gd name="connsiteY26" fmla="*/ 10000 h 10000"/>
                <a:gd name="connsiteX27" fmla="*/ 9166 w 10203"/>
                <a:gd name="connsiteY27" fmla="*/ 10000 h 10000"/>
                <a:gd name="connsiteX28" fmla="*/ 9166 w 10203"/>
                <a:gd name="connsiteY28" fmla="*/ 0 h 10000"/>
                <a:gd name="connsiteX29" fmla="*/ 9671 w 10203"/>
                <a:gd name="connsiteY29" fmla="*/ 0 h 10000"/>
                <a:gd name="connsiteX30" fmla="*/ 9671 w 10203"/>
                <a:gd name="connsiteY30" fmla="*/ 10000 h 10000"/>
                <a:gd name="connsiteX31" fmla="*/ 10203 w 10203"/>
                <a:gd name="connsiteY31" fmla="*/ 10000 h 10000"/>
                <a:gd name="connsiteX0" fmla="*/ 0 w 10101"/>
                <a:gd name="connsiteY0" fmla="*/ 0 h 10000"/>
                <a:gd name="connsiteX1" fmla="*/ 504 w 10101"/>
                <a:gd name="connsiteY1" fmla="*/ 0 h 10000"/>
                <a:gd name="connsiteX2" fmla="*/ 504 w 10101"/>
                <a:gd name="connsiteY2" fmla="*/ 10000 h 10000"/>
                <a:gd name="connsiteX3" fmla="*/ 1536 w 10101"/>
                <a:gd name="connsiteY3" fmla="*/ 10000 h 10000"/>
                <a:gd name="connsiteX4" fmla="*/ 1536 w 10101"/>
                <a:gd name="connsiteY4" fmla="*/ 0 h 10000"/>
                <a:gd name="connsiteX5" fmla="*/ 2040 w 10101"/>
                <a:gd name="connsiteY5" fmla="*/ 0 h 10000"/>
                <a:gd name="connsiteX6" fmla="*/ 2040 w 10101"/>
                <a:gd name="connsiteY6" fmla="*/ 10000 h 10000"/>
                <a:gd name="connsiteX7" fmla="*/ 2565 w 10101"/>
                <a:gd name="connsiteY7" fmla="*/ 10000 h 10000"/>
                <a:gd name="connsiteX8" fmla="*/ 2565 w 10101"/>
                <a:gd name="connsiteY8" fmla="*/ 0 h 10000"/>
                <a:gd name="connsiteX9" fmla="*/ 3070 w 10101"/>
                <a:gd name="connsiteY9" fmla="*/ 0 h 10000"/>
                <a:gd name="connsiteX10" fmla="*/ 3070 w 10101"/>
                <a:gd name="connsiteY10" fmla="*/ 10000 h 10000"/>
                <a:gd name="connsiteX11" fmla="*/ 3574 w 10101"/>
                <a:gd name="connsiteY11" fmla="*/ 10000 h 10000"/>
                <a:gd name="connsiteX12" fmla="*/ 3574 w 10101"/>
                <a:gd name="connsiteY12" fmla="*/ 0 h 10000"/>
                <a:gd name="connsiteX13" fmla="*/ 4606 w 10101"/>
                <a:gd name="connsiteY13" fmla="*/ 0 h 10000"/>
                <a:gd name="connsiteX14" fmla="*/ 4606 w 10101"/>
                <a:gd name="connsiteY14" fmla="*/ 10000 h 10000"/>
                <a:gd name="connsiteX15" fmla="*/ 5615 w 10101"/>
                <a:gd name="connsiteY15" fmla="*/ 10000 h 10000"/>
                <a:gd name="connsiteX16" fmla="*/ 5615 w 10101"/>
                <a:gd name="connsiteY16" fmla="*/ 122 h 10000"/>
                <a:gd name="connsiteX17" fmla="*/ 6119 w 10101"/>
                <a:gd name="connsiteY17" fmla="*/ 0 h 10000"/>
                <a:gd name="connsiteX18" fmla="*/ 6119 w 10101"/>
                <a:gd name="connsiteY18" fmla="*/ 10000 h 10000"/>
                <a:gd name="connsiteX19" fmla="*/ 6623 w 10101"/>
                <a:gd name="connsiteY19" fmla="*/ 10000 h 10000"/>
                <a:gd name="connsiteX20" fmla="*/ 6623 w 10101"/>
                <a:gd name="connsiteY20" fmla="*/ 0 h 10000"/>
                <a:gd name="connsiteX21" fmla="*/ 7653 w 10101"/>
                <a:gd name="connsiteY21" fmla="*/ 0 h 10000"/>
                <a:gd name="connsiteX22" fmla="*/ 7653 w 10101"/>
                <a:gd name="connsiteY22" fmla="*/ 10000 h 10000"/>
                <a:gd name="connsiteX23" fmla="*/ 8157 w 10101"/>
                <a:gd name="connsiteY23" fmla="*/ 10000 h 10000"/>
                <a:gd name="connsiteX24" fmla="*/ 8157 w 10101"/>
                <a:gd name="connsiteY24" fmla="*/ 0 h 10000"/>
                <a:gd name="connsiteX25" fmla="*/ 8662 w 10101"/>
                <a:gd name="connsiteY25" fmla="*/ 0 h 10000"/>
                <a:gd name="connsiteX26" fmla="*/ 8662 w 10101"/>
                <a:gd name="connsiteY26" fmla="*/ 10000 h 10000"/>
                <a:gd name="connsiteX27" fmla="*/ 9166 w 10101"/>
                <a:gd name="connsiteY27" fmla="*/ 10000 h 10000"/>
                <a:gd name="connsiteX28" fmla="*/ 9166 w 10101"/>
                <a:gd name="connsiteY28" fmla="*/ 0 h 10000"/>
                <a:gd name="connsiteX29" fmla="*/ 9671 w 10101"/>
                <a:gd name="connsiteY29" fmla="*/ 0 h 10000"/>
                <a:gd name="connsiteX30" fmla="*/ 9671 w 10101"/>
                <a:gd name="connsiteY30" fmla="*/ 10000 h 10000"/>
                <a:gd name="connsiteX31" fmla="*/ 10101 w 10101"/>
                <a:gd name="connsiteY31" fmla="*/ 1000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0101" h="10000">
                  <a:moveTo>
                    <a:pt x="0" y="0"/>
                  </a:moveTo>
                  <a:lnTo>
                    <a:pt x="504" y="0"/>
                  </a:lnTo>
                  <a:lnTo>
                    <a:pt x="504" y="10000"/>
                  </a:lnTo>
                  <a:lnTo>
                    <a:pt x="1536" y="10000"/>
                  </a:lnTo>
                  <a:lnTo>
                    <a:pt x="1536" y="0"/>
                  </a:lnTo>
                  <a:lnTo>
                    <a:pt x="2040" y="0"/>
                  </a:lnTo>
                  <a:lnTo>
                    <a:pt x="2040" y="10000"/>
                  </a:lnTo>
                  <a:lnTo>
                    <a:pt x="2565" y="10000"/>
                  </a:lnTo>
                  <a:lnTo>
                    <a:pt x="2565" y="0"/>
                  </a:lnTo>
                  <a:lnTo>
                    <a:pt x="3070" y="0"/>
                  </a:lnTo>
                  <a:lnTo>
                    <a:pt x="3070" y="10000"/>
                  </a:lnTo>
                  <a:lnTo>
                    <a:pt x="3574" y="10000"/>
                  </a:lnTo>
                  <a:lnTo>
                    <a:pt x="3574" y="0"/>
                  </a:lnTo>
                  <a:lnTo>
                    <a:pt x="4606" y="0"/>
                  </a:lnTo>
                  <a:lnTo>
                    <a:pt x="4606" y="10000"/>
                  </a:lnTo>
                  <a:lnTo>
                    <a:pt x="5615" y="10000"/>
                  </a:lnTo>
                  <a:lnTo>
                    <a:pt x="5615" y="122"/>
                  </a:lnTo>
                  <a:lnTo>
                    <a:pt x="6119" y="0"/>
                  </a:lnTo>
                  <a:lnTo>
                    <a:pt x="6119" y="10000"/>
                  </a:lnTo>
                  <a:lnTo>
                    <a:pt x="6623" y="10000"/>
                  </a:lnTo>
                  <a:lnTo>
                    <a:pt x="6623" y="0"/>
                  </a:lnTo>
                  <a:lnTo>
                    <a:pt x="7653" y="0"/>
                  </a:lnTo>
                  <a:lnTo>
                    <a:pt x="7653" y="10000"/>
                  </a:lnTo>
                  <a:lnTo>
                    <a:pt x="8157" y="10000"/>
                  </a:lnTo>
                  <a:lnTo>
                    <a:pt x="8157" y="0"/>
                  </a:lnTo>
                  <a:lnTo>
                    <a:pt x="8662" y="0"/>
                  </a:lnTo>
                  <a:lnTo>
                    <a:pt x="8662" y="10000"/>
                  </a:lnTo>
                  <a:lnTo>
                    <a:pt x="9166" y="10000"/>
                  </a:lnTo>
                  <a:lnTo>
                    <a:pt x="9166" y="0"/>
                  </a:lnTo>
                  <a:lnTo>
                    <a:pt x="9671" y="0"/>
                  </a:lnTo>
                  <a:lnTo>
                    <a:pt x="9671" y="10000"/>
                  </a:lnTo>
                  <a:lnTo>
                    <a:pt x="10101" y="10000"/>
                  </a:lnTo>
                </a:path>
              </a:pathLst>
            </a:custGeom>
            <a:noFill/>
            <a:ln w="28575"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p>
          </p:txBody>
        </p:sp>
        <p:sp>
          <p:nvSpPr>
            <p:cNvPr id="23" name="Rectangle 42"/>
            <p:cNvSpPr>
              <a:spLocks noChangeArrowheads="1"/>
            </p:cNvSpPr>
            <p:nvPr/>
          </p:nvSpPr>
          <p:spPr bwMode="auto">
            <a:xfrm>
              <a:off x="262909" y="2061816"/>
              <a:ext cx="1753423" cy="5906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r" defTabSz="762000" eaLnBrk="0" hangingPunct="0"/>
              <a:r>
                <a:rPr kumimoji="1" lang="zh-CN" altLang="en-US" sz="1600" b="1" dirty="0">
                  <a:solidFill>
                    <a:srgbClr val="0000FF"/>
                  </a:solidFill>
                  <a:latin typeface="微软雅黑" panose="020B0503020204020204" pitchFamily="34" charset="-122"/>
                  <a:ea typeface="微软雅黑" panose="020B0503020204020204" pitchFamily="34" charset="-122"/>
                </a:rPr>
                <a:t>比特流</a:t>
              </a:r>
            </a:p>
          </p:txBody>
        </p:sp>
        <p:grpSp>
          <p:nvGrpSpPr>
            <p:cNvPr id="27" name="Group 65"/>
            <p:cNvGrpSpPr>
              <a:grpSpLocks/>
            </p:cNvGrpSpPr>
            <p:nvPr/>
          </p:nvGrpSpPr>
          <p:grpSpPr bwMode="auto">
            <a:xfrm>
              <a:off x="2062492" y="3766245"/>
              <a:ext cx="7483921" cy="690711"/>
              <a:chOff x="1255" y="2804"/>
              <a:chExt cx="4461" cy="258"/>
            </a:xfrm>
          </p:grpSpPr>
          <p:sp>
            <p:nvSpPr>
              <p:cNvPr id="31" name="Freeform 63"/>
              <p:cNvSpPr>
                <a:spLocks/>
              </p:cNvSpPr>
              <p:nvPr/>
            </p:nvSpPr>
            <p:spPr bwMode="auto">
              <a:xfrm>
                <a:off x="1255" y="2804"/>
                <a:ext cx="2909" cy="258"/>
              </a:xfrm>
              <a:custGeom>
                <a:avLst/>
                <a:gdLst>
                  <a:gd name="T0" fmla="*/ 0 w 2909"/>
                  <a:gd name="T1" fmla="*/ 0 h 258"/>
                  <a:gd name="T2" fmla="*/ 223 w 2909"/>
                  <a:gd name="T3" fmla="*/ 0 h 258"/>
                  <a:gd name="T4" fmla="*/ 223 w 2909"/>
                  <a:gd name="T5" fmla="*/ 258 h 258"/>
                  <a:gd name="T6" fmla="*/ 446 w 2909"/>
                  <a:gd name="T7" fmla="*/ 258 h 258"/>
                  <a:gd name="T8" fmla="*/ 446 w 2909"/>
                  <a:gd name="T9" fmla="*/ 5 h 258"/>
                  <a:gd name="T10" fmla="*/ 681 w 2909"/>
                  <a:gd name="T11" fmla="*/ 5 h 258"/>
                  <a:gd name="T12" fmla="*/ 681 w 2909"/>
                  <a:gd name="T13" fmla="*/ 258 h 258"/>
                  <a:gd name="T14" fmla="*/ 887 w 2909"/>
                  <a:gd name="T15" fmla="*/ 258 h 258"/>
                  <a:gd name="T16" fmla="*/ 887 w 2909"/>
                  <a:gd name="T17" fmla="*/ 0 h 258"/>
                  <a:gd name="T18" fmla="*/ 1111 w 2909"/>
                  <a:gd name="T19" fmla="*/ 0 h 258"/>
                  <a:gd name="T20" fmla="*/ 1111 w 2909"/>
                  <a:gd name="T21" fmla="*/ 258 h 258"/>
                  <a:gd name="T22" fmla="*/ 1340 w 2909"/>
                  <a:gd name="T23" fmla="*/ 258 h 258"/>
                  <a:gd name="T24" fmla="*/ 1340 w 2909"/>
                  <a:gd name="T25" fmla="*/ 0 h 258"/>
                  <a:gd name="T26" fmla="*/ 1563 w 2909"/>
                  <a:gd name="T27" fmla="*/ 0 h 258"/>
                  <a:gd name="T28" fmla="*/ 1563 w 2909"/>
                  <a:gd name="T29" fmla="*/ 258 h 258"/>
                  <a:gd name="T30" fmla="*/ 2010 w 2909"/>
                  <a:gd name="T31" fmla="*/ 258 h 258"/>
                  <a:gd name="T32" fmla="*/ 2010 w 2909"/>
                  <a:gd name="T33" fmla="*/ 0 h 258"/>
                  <a:gd name="T34" fmla="*/ 2245 w 2909"/>
                  <a:gd name="T35" fmla="*/ 0 h 258"/>
                  <a:gd name="T36" fmla="*/ 2245 w 2909"/>
                  <a:gd name="T37" fmla="*/ 258 h 258"/>
                  <a:gd name="T38" fmla="*/ 2462 w 2909"/>
                  <a:gd name="T39" fmla="*/ 258 h 258"/>
                  <a:gd name="T40" fmla="*/ 2462 w 2909"/>
                  <a:gd name="T41" fmla="*/ 0 h 258"/>
                  <a:gd name="T42" fmla="*/ 2686 w 2909"/>
                  <a:gd name="T43" fmla="*/ 0 h 258"/>
                  <a:gd name="T44" fmla="*/ 2686 w 2909"/>
                  <a:gd name="T45" fmla="*/ 258 h 258"/>
                  <a:gd name="T46" fmla="*/ 2909 w 2909"/>
                  <a:gd name="T47" fmla="*/ 258 h 258"/>
                  <a:gd name="T48" fmla="*/ 2909 w 2909"/>
                  <a:gd name="T49" fmla="*/ 0 h 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909" h="258">
                    <a:moveTo>
                      <a:pt x="0" y="0"/>
                    </a:moveTo>
                    <a:lnTo>
                      <a:pt x="223" y="0"/>
                    </a:lnTo>
                    <a:lnTo>
                      <a:pt x="223" y="258"/>
                    </a:lnTo>
                    <a:lnTo>
                      <a:pt x="446" y="258"/>
                    </a:lnTo>
                    <a:lnTo>
                      <a:pt x="446" y="5"/>
                    </a:lnTo>
                    <a:lnTo>
                      <a:pt x="681" y="5"/>
                    </a:lnTo>
                    <a:lnTo>
                      <a:pt x="681" y="258"/>
                    </a:lnTo>
                    <a:lnTo>
                      <a:pt x="887" y="258"/>
                    </a:lnTo>
                    <a:lnTo>
                      <a:pt x="887" y="0"/>
                    </a:lnTo>
                    <a:lnTo>
                      <a:pt x="1111" y="0"/>
                    </a:lnTo>
                    <a:lnTo>
                      <a:pt x="1111" y="258"/>
                    </a:lnTo>
                    <a:lnTo>
                      <a:pt x="1340" y="258"/>
                    </a:lnTo>
                    <a:lnTo>
                      <a:pt x="1340" y="0"/>
                    </a:lnTo>
                    <a:lnTo>
                      <a:pt x="1563" y="0"/>
                    </a:lnTo>
                    <a:lnTo>
                      <a:pt x="1563" y="258"/>
                    </a:lnTo>
                    <a:lnTo>
                      <a:pt x="2010" y="258"/>
                    </a:lnTo>
                    <a:lnTo>
                      <a:pt x="2010" y="0"/>
                    </a:lnTo>
                    <a:lnTo>
                      <a:pt x="2245" y="0"/>
                    </a:lnTo>
                    <a:lnTo>
                      <a:pt x="2245" y="258"/>
                    </a:lnTo>
                    <a:lnTo>
                      <a:pt x="2462" y="258"/>
                    </a:lnTo>
                    <a:lnTo>
                      <a:pt x="2462" y="0"/>
                    </a:lnTo>
                    <a:lnTo>
                      <a:pt x="2686" y="0"/>
                    </a:lnTo>
                    <a:lnTo>
                      <a:pt x="2686" y="258"/>
                    </a:lnTo>
                    <a:lnTo>
                      <a:pt x="2909" y="258"/>
                    </a:lnTo>
                    <a:lnTo>
                      <a:pt x="2909" y="0"/>
                    </a:lnTo>
                  </a:path>
                </a:pathLst>
              </a:cu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p>
            </p:txBody>
          </p:sp>
          <p:sp>
            <p:nvSpPr>
              <p:cNvPr id="32" name="Freeform 64"/>
              <p:cNvSpPr>
                <a:spLocks/>
              </p:cNvSpPr>
              <p:nvPr/>
            </p:nvSpPr>
            <p:spPr bwMode="auto">
              <a:xfrm>
                <a:off x="4164" y="2804"/>
                <a:ext cx="1552" cy="258"/>
              </a:xfrm>
              <a:custGeom>
                <a:avLst/>
                <a:gdLst>
                  <a:gd name="T0" fmla="*/ 0 w 1552"/>
                  <a:gd name="T1" fmla="*/ 0 h 258"/>
                  <a:gd name="T2" fmla="*/ 453 w 1552"/>
                  <a:gd name="T3" fmla="*/ 0 h 258"/>
                  <a:gd name="T4" fmla="*/ 453 w 1552"/>
                  <a:gd name="T5" fmla="*/ 258 h 258"/>
                  <a:gd name="T6" fmla="*/ 905 w 1552"/>
                  <a:gd name="T7" fmla="*/ 258 h 258"/>
                  <a:gd name="T8" fmla="*/ 905 w 1552"/>
                  <a:gd name="T9" fmla="*/ 0 h 258"/>
                  <a:gd name="T10" fmla="*/ 1329 w 1552"/>
                  <a:gd name="T11" fmla="*/ 0 h 258"/>
                  <a:gd name="T12" fmla="*/ 1329 w 1552"/>
                  <a:gd name="T13" fmla="*/ 258 h 258"/>
                  <a:gd name="T14" fmla="*/ 1552 w 1552"/>
                  <a:gd name="T15" fmla="*/ 258 h 25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52" h="258">
                    <a:moveTo>
                      <a:pt x="0" y="0"/>
                    </a:moveTo>
                    <a:lnTo>
                      <a:pt x="453" y="0"/>
                    </a:lnTo>
                    <a:lnTo>
                      <a:pt x="453" y="258"/>
                    </a:lnTo>
                    <a:lnTo>
                      <a:pt x="905" y="258"/>
                    </a:lnTo>
                    <a:lnTo>
                      <a:pt x="905" y="0"/>
                    </a:lnTo>
                    <a:lnTo>
                      <a:pt x="1329" y="0"/>
                    </a:lnTo>
                    <a:lnTo>
                      <a:pt x="1329" y="258"/>
                    </a:lnTo>
                    <a:lnTo>
                      <a:pt x="1552" y="258"/>
                    </a:lnTo>
                  </a:path>
                </a:pathLst>
              </a:cu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p>
            </p:txBody>
          </p:sp>
        </p:grpSp>
        <p:sp>
          <p:nvSpPr>
            <p:cNvPr id="28" name="Rectangle 68"/>
            <p:cNvSpPr>
              <a:spLocks noChangeArrowheads="1"/>
            </p:cNvSpPr>
            <p:nvPr/>
          </p:nvSpPr>
          <p:spPr bwMode="auto">
            <a:xfrm>
              <a:off x="-826137" y="3817669"/>
              <a:ext cx="2864289" cy="5906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r" defTabSz="762000" eaLnBrk="0" hangingPunct="0"/>
              <a:r>
                <a:rPr kumimoji="1" lang="zh-CN" altLang="en-US" sz="1600" b="1" dirty="0">
                  <a:solidFill>
                    <a:srgbClr val="0000FF"/>
                  </a:solidFill>
                  <a:latin typeface="微软雅黑" panose="020B0503020204020204" pitchFamily="34" charset="-122"/>
                  <a:ea typeface="微软雅黑" panose="020B0503020204020204" pitchFamily="34" charset="-122"/>
                </a:rPr>
                <a:t>差分曼彻斯特</a:t>
              </a:r>
            </a:p>
          </p:txBody>
        </p:sp>
        <p:cxnSp>
          <p:nvCxnSpPr>
            <p:cNvPr id="29" name="直接连接符 28"/>
            <p:cNvCxnSpPr/>
            <p:nvPr/>
          </p:nvCxnSpPr>
          <p:spPr bwMode="auto">
            <a:xfrm>
              <a:off x="2066413" y="4123268"/>
              <a:ext cx="7495099" cy="0"/>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 name="直接连接符 29"/>
            <p:cNvCxnSpPr/>
            <p:nvPr/>
          </p:nvCxnSpPr>
          <p:spPr bwMode="auto">
            <a:xfrm>
              <a:off x="2066413" y="3126283"/>
              <a:ext cx="7495099" cy="0"/>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49" name="对角圆角矩形 48"/>
          <p:cNvSpPr/>
          <p:nvPr/>
        </p:nvSpPr>
        <p:spPr>
          <a:xfrm>
            <a:off x="692727" y="3282732"/>
            <a:ext cx="7573818" cy="682836"/>
          </a:xfrm>
          <a:prstGeom prst="round2DiagRect">
            <a:avLst/>
          </a:prstGeom>
          <a:solidFill>
            <a:srgbClr val="0098F6"/>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矩形 49"/>
          <p:cNvSpPr/>
          <p:nvPr/>
        </p:nvSpPr>
        <p:spPr>
          <a:xfrm>
            <a:off x="905256" y="3401946"/>
            <a:ext cx="7461504" cy="438582"/>
          </a:xfrm>
          <a:prstGeom prst="rect">
            <a:avLst/>
          </a:prstGeom>
        </p:spPr>
        <p:txBody>
          <a:bodyPr wrap="square">
            <a:spAutoFit/>
          </a:bodyPr>
          <a:lstStyle/>
          <a:p>
            <a:pPr>
              <a:lnSpc>
                <a:spcPts val="2700"/>
              </a:lnSpc>
              <a:spcBef>
                <a:spcPts val="600"/>
              </a:spcBef>
            </a:pPr>
            <a:r>
              <a:rPr lang="zh-CN" altLang="en-US" b="1" dirty="0">
                <a:solidFill>
                  <a:schemeClr val="bg1"/>
                </a:solidFill>
                <a:latin typeface="微软雅黑" pitchFamily="34" charset="-122"/>
                <a:ea typeface="微软雅黑" pitchFamily="34" charset="-122"/>
              </a:rPr>
              <a:t>曼彻斯特编码</a:t>
            </a:r>
            <a:r>
              <a:rPr lang="zh-CN" altLang="en-US" b="1" dirty="0">
                <a:solidFill>
                  <a:srgbClr val="FFC000"/>
                </a:solidFill>
                <a:latin typeface="微软雅黑" pitchFamily="34" charset="-122"/>
                <a:ea typeface="微软雅黑" pitchFamily="34" charset="-122"/>
              </a:rPr>
              <a:t>缺点：</a:t>
            </a:r>
            <a:r>
              <a:rPr lang="zh-CN" altLang="en-US" b="1" dirty="0">
                <a:solidFill>
                  <a:schemeClr val="bg1"/>
                </a:solidFill>
                <a:latin typeface="微软雅黑" pitchFamily="34" charset="-122"/>
                <a:ea typeface="微软雅黑" pitchFamily="34" charset="-122"/>
              </a:rPr>
              <a:t>所占的频带宽度比原始的基带信号</a:t>
            </a:r>
            <a:r>
              <a:rPr lang="zh-CN" altLang="en-US" b="1" dirty="0">
                <a:solidFill>
                  <a:srgbClr val="FFFF00"/>
                </a:solidFill>
                <a:latin typeface="微软雅黑" pitchFamily="34" charset="-122"/>
                <a:ea typeface="微软雅黑" pitchFamily="34" charset="-122"/>
              </a:rPr>
              <a:t>增加了一倍。</a:t>
            </a:r>
          </a:p>
        </p:txBody>
      </p:sp>
      <p:sp>
        <p:nvSpPr>
          <p:cNvPr id="2" name="灯片编号占位符 1">
            <a:extLst>
              <a:ext uri="{FF2B5EF4-FFF2-40B4-BE49-F238E27FC236}">
                <a16:creationId xmlns:a16="http://schemas.microsoft.com/office/drawing/2014/main" id="{78D38416-A141-414E-AC3F-9B2D17084C10}"/>
              </a:ext>
            </a:extLst>
          </p:cNvPr>
          <p:cNvSpPr>
            <a:spLocks noGrp="1"/>
          </p:cNvSpPr>
          <p:nvPr>
            <p:ph type="sldNum" sz="quarter" idx="12"/>
          </p:nvPr>
        </p:nvSpPr>
        <p:spPr/>
        <p:txBody>
          <a:bodyPr/>
          <a:lstStyle/>
          <a:p>
            <a:fld id="{C485880C-E2C3-4DAB-AE74-D9BE691626AC}" type="slidenum">
              <a:rPr lang="zh-CN" altLang="en-US" smtClean="0"/>
              <a:pPr/>
              <a:t>55</a:t>
            </a:fld>
            <a:endParaRPr lang="zh-CN" altLang="en-US"/>
          </a:p>
        </p:txBody>
      </p:sp>
    </p:spTree>
    <p:extLst>
      <p:ext uri="{BB962C8B-B14F-4D97-AF65-F5344CB8AC3E}">
        <p14:creationId xmlns:p14="http://schemas.microsoft.com/office/powerpoint/2010/main" val="1012603374"/>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46"/>
          <p:cNvSpPr>
            <a:spLocks noChangeArrowheads="1"/>
          </p:cNvSpPr>
          <p:nvPr/>
        </p:nvSpPr>
        <p:spPr bwMode="auto">
          <a:xfrm>
            <a:off x="502921" y="975682"/>
            <a:ext cx="8129015" cy="35548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000"/>
              </a:lnSpc>
              <a:buClr>
                <a:srgbClr val="0070C0"/>
              </a:buClr>
              <a:buFont typeface="Wingdings" pitchFamily="2" charset="2"/>
              <a:buChar char="l"/>
            </a:pPr>
            <a:r>
              <a:rPr lang="en-US" altLang="zh-CN" sz="2000" b="1" dirty="0">
                <a:latin typeface="微软雅黑" pitchFamily="34" charset="-122"/>
                <a:ea typeface="微软雅黑" pitchFamily="34" charset="-122"/>
              </a:rPr>
              <a:t>CSMA/CD (Carrier Sense Multiple Access with Collision Detection) </a:t>
            </a:r>
            <a:r>
              <a:rPr lang="zh-CN" altLang="en-US" sz="2000" b="1" dirty="0">
                <a:latin typeface="微软雅黑" pitchFamily="34" charset="-122"/>
                <a:ea typeface="微软雅黑" pitchFamily="34" charset="-122"/>
              </a:rPr>
              <a:t>：</a:t>
            </a:r>
            <a:r>
              <a:rPr lang="zh-CN" altLang="en-US" sz="2000" b="1" dirty="0">
                <a:solidFill>
                  <a:srgbClr val="0000FF"/>
                </a:solidFill>
                <a:latin typeface="微软雅黑" pitchFamily="34" charset="-122"/>
                <a:ea typeface="微软雅黑" pitchFamily="34" charset="-122"/>
              </a:rPr>
              <a:t>载波监听多点接入 </a:t>
            </a:r>
            <a:r>
              <a:rPr lang="en-US" altLang="zh-CN" sz="2000" b="1" dirty="0">
                <a:solidFill>
                  <a:srgbClr val="0000FF"/>
                </a:solidFill>
                <a:latin typeface="微软雅黑" pitchFamily="34" charset="-122"/>
                <a:ea typeface="微软雅黑" pitchFamily="34" charset="-122"/>
              </a:rPr>
              <a:t>/ </a:t>
            </a:r>
            <a:r>
              <a:rPr lang="zh-CN" altLang="en-US" sz="2000" b="1" dirty="0">
                <a:solidFill>
                  <a:srgbClr val="0000FF"/>
                </a:solidFill>
                <a:latin typeface="微软雅黑" pitchFamily="34" charset="-122"/>
                <a:ea typeface="微软雅黑" pitchFamily="34" charset="-122"/>
              </a:rPr>
              <a:t>碰撞检测。</a:t>
            </a:r>
          </a:p>
          <a:p>
            <a:pPr marL="342900" indent="-342900" eaLnBrk="0" hangingPunct="0">
              <a:lnSpc>
                <a:spcPts val="3000"/>
              </a:lnSpc>
              <a:buClr>
                <a:srgbClr val="0070C0"/>
              </a:buClr>
              <a:buFont typeface="Wingdings" pitchFamily="2" charset="2"/>
              <a:buChar char="l"/>
            </a:pPr>
            <a:r>
              <a:rPr lang="zh-CN" altLang="en-US" sz="2000" b="1" dirty="0">
                <a:solidFill>
                  <a:srgbClr val="C00000"/>
                </a:solidFill>
                <a:latin typeface="微软雅黑" pitchFamily="34" charset="-122"/>
                <a:ea typeface="微软雅黑" pitchFamily="34" charset="-122"/>
              </a:rPr>
              <a:t>多点接入：</a:t>
            </a:r>
            <a:r>
              <a:rPr lang="zh-CN" altLang="en-US" sz="2000" b="1" dirty="0">
                <a:latin typeface="微软雅黑" pitchFamily="34" charset="-122"/>
                <a:ea typeface="微软雅黑" pitchFamily="34" charset="-122"/>
              </a:rPr>
              <a:t>说明这是总线型网络。许多计算机以多点接入的方式连接在一根总线上。</a:t>
            </a:r>
          </a:p>
          <a:p>
            <a:pPr marL="342900" indent="-342900" eaLnBrk="0" hangingPunct="0">
              <a:lnSpc>
                <a:spcPts val="3000"/>
              </a:lnSpc>
              <a:buClr>
                <a:srgbClr val="0070C0"/>
              </a:buClr>
              <a:buFont typeface="Wingdings" pitchFamily="2" charset="2"/>
              <a:buChar char="l"/>
            </a:pPr>
            <a:r>
              <a:rPr lang="zh-CN" altLang="en-US" sz="2000" b="1" dirty="0">
                <a:solidFill>
                  <a:srgbClr val="C00000"/>
                </a:solidFill>
                <a:latin typeface="微软雅黑" pitchFamily="34" charset="-122"/>
                <a:ea typeface="微软雅黑" pitchFamily="34" charset="-122"/>
              </a:rPr>
              <a:t>载波监听：</a:t>
            </a:r>
            <a:r>
              <a:rPr lang="zh-CN" altLang="en-US" sz="2000" b="1" dirty="0">
                <a:latin typeface="微软雅黑" pitchFamily="34" charset="-122"/>
                <a:ea typeface="微软雅黑" pitchFamily="34" charset="-122"/>
              </a:rPr>
              <a:t>即“边发送边监听”。不管在想要发送数据之前，还是在发送数据之中，每个站都必须不停地检测信道。</a:t>
            </a:r>
            <a:endParaRPr lang="en-US" altLang="zh-CN" sz="2000" b="1" dirty="0">
              <a:latin typeface="微软雅黑" pitchFamily="34" charset="-122"/>
              <a:ea typeface="微软雅黑" pitchFamily="34" charset="-122"/>
            </a:endParaRPr>
          </a:p>
          <a:p>
            <a:pPr marL="342900" indent="-342900" eaLnBrk="0" hangingPunct="0">
              <a:lnSpc>
                <a:spcPts val="3000"/>
              </a:lnSpc>
              <a:buClr>
                <a:srgbClr val="0070C0"/>
              </a:buClr>
              <a:buFont typeface="Wingdings" pitchFamily="2" charset="2"/>
              <a:buChar char="l"/>
            </a:pPr>
            <a:r>
              <a:rPr lang="zh-CN" altLang="en-US" sz="2000" b="1" dirty="0">
                <a:solidFill>
                  <a:srgbClr val="C00000"/>
                </a:solidFill>
                <a:latin typeface="微软雅黑" pitchFamily="34" charset="-122"/>
                <a:ea typeface="微软雅黑" pitchFamily="34" charset="-122"/>
              </a:rPr>
              <a:t>碰撞检测：</a:t>
            </a:r>
            <a:r>
              <a:rPr lang="zh-CN" altLang="en-US" sz="2000" b="1" dirty="0">
                <a:latin typeface="微软雅黑" pitchFamily="34" charset="-122"/>
                <a:ea typeface="微软雅黑" pitchFamily="34" charset="-122"/>
              </a:rPr>
              <a:t>适配器边发送数据，边检测信道上的信号电压的变化情况。电压摆动值超过一定的门限值时，就认为总线上至少有两个站同时在发送数据，表明产生了碰撞（或冲突）。</a:t>
            </a:r>
          </a:p>
        </p:txBody>
      </p:sp>
      <p:sp>
        <p:nvSpPr>
          <p:cNvPr id="9" name="AutoShape 5"/>
          <p:cNvSpPr>
            <a:spLocks noChangeArrowheads="1"/>
          </p:cNvSpPr>
          <p:nvPr/>
        </p:nvSpPr>
        <p:spPr bwMode="auto">
          <a:xfrm>
            <a:off x="502921" y="625926"/>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 name="Rectangle 6"/>
          <p:cNvSpPr>
            <a:spLocks noChangeArrowheads="1"/>
          </p:cNvSpPr>
          <p:nvPr/>
        </p:nvSpPr>
        <p:spPr bwMode="auto">
          <a:xfrm>
            <a:off x="3153865" y="602836"/>
            <a:ext cx="282641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CSMA/CD </a:t>
            </a:r>
            <a:r>
              <a:rPr lang="zh-CN" altLang="en-US" sz="2000" b="1" dirty="0">
                <a:solidFill>
                  <a:schemeClr val="bg1"/>
                </a:solidFill>
                <a:latin typeface="微软雅黑" pitchFamily="34" charset="-122"/>
                <a:ea typeface="微软雅黑" pitchFamily="34" charset="-122"/>
              </a:rPr>
              <a:t>协议的要点</a:t>
            </a:r>
            <a:endParaRPr lang="fr-FR" altLang="zh-CN" sz="2000" b="1" dirty="0">
              <a:solidFill>
                <a:schemeClr val="bg1"/>
              </a:solidFill>
              <a:latin typeface="微软雅黑" pitchFamily="34" charset="-122"/>
              <a:ea typeface="微软雅黑" pitchFamily="34" charset="-122"/>
            </a:endParaRPr>
          </a:p>
        </p:txBody>
      </p:sp>
      <p:sp>
        <p:nvSpPr>
          <p:cNvPr id="2" name="灯片编号占位符 1">
            <a:extLst>
              <a:ext uri="{FF2B5EF4-FFF2-40B4-BE49-F238E27FC236}">
                <a16:creationId xmlns:a16="http://schemas.microsoft.com/office/drawing/2014/main" id="{6CE897AC-6739-44FD-AF9F-B40FC9E23A99}"/>
              </a:ext>
            </a:extLst>
          </p:cNvPr>
          <p:cNvSpPr>
            <a:spLocks noGrp="1"/>
          </p:cNvSpPr>
          <p:nvPr>
            <p:ph type="sldNum" sz="quarter" idx="12"/>
          </p:nvPr>
        </p:nvSpPr>
        <p:spPr/>
        <p:txBody>
          <a:bodyPr/>
          <a:lstStyle/>
          <a:p>
            <a:fld id="{C485880C-E2C3-4DAB-AE74-D9BE691626AC}" type="slidenum">
              <a:rPr lang="zh-CN" altLang="en-US" smtClean="0"/>
              <a:pPr/>
              <a:t>56</a:t>
            </a:fld>
            <a:endParaRPr lang="zh-CN" altLang="en-US"/>
          </a:p>
        </p:txBody>
      </p:sp>
    </p:spTree>
    <p:extLst>
      <p:ext uri="{BB962C8B-B14F-4D97-AF65-F5344CB8AC3E}">
        <p14:creationId xmlns:p14="http://schemas.microsoft.com/office/powerpoint/2010/main" val="1834591722"/>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Rectangle 46"/>
          <p:cNvSpPr>
            <a:spLocks noChangeArrowheads="1"/>
          </p:cNvSpPr>
          <p:nvPr/>
        </p:nvSpPr>
        <p:spPr bwMode="auto">
          <a:xfrm>
            <a:off x="502921" y="982980"/>
            <a:ext cx="8129015" cy="9387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适配器立即停止发送。</a:t>
            </a:r>
            <a:endParaRPr lang="en-US" altLang="zh-CN" sz="2000" b="1" dirty="0">
              <a:latin typeface="微软雅黑" pitchFamily="34" charset="-122"/>
              <a:ea typeface="微软雅黑" pitchFamily="34" charset="-122"/>
            </a:endParaRP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等待一段随机时间后再次发送。</a:t>
            </a:r>
          </a:p>
        </p:txBody>
      </p:sp>
      <p:sp>
        <p:nvSpPr>
          <p:cNvPr id="45" name="AutoShape 5"/>
          <p:cNvSpPr>
            <a:spLocks noChangeArrowheads="1"/>
          </p:cNvSpPr>
          <p:nvPr/>
        </p:nvSpPr>
        <p:spPr bwMode="auto">
          <a:xfrm>
            <a:off x="502921" y="620664"/>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 name="Rectangle 6"/>
          <p:cNvSpPr>
            <a:spLocks noChangeArrowheads="1"/>
          </p:cNvSpPr>
          <p:nvPr/>
        </p:nvSpPr>
        <p:spPr bwMode="auto">
          <a:xfrm>
            <a:off x="3705298" y="597574"/>
            <a:ext cx="172354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检测到碰撞后</a:t>
            </a:r>
            <a:endParaRPr lang="fr-FR" altLang="zh-CN" sz="2000" b="1" dirty="0">
              <a:solidFill>
                <a:schemeClr val="bg1"/>
              </a:solidFill>
              <a:latin typeface="微软雅黑" pitchFamily="34" charset="-122"/>
              <a:ea typeface="微软雅黑" pitchFamily="34" charset="-122"/>
            </a:endParaRPr>
          </a:p>
        </p:txBody>
      </p:sp>
      <p:sp>
        <p:nvSpPr>
          <p:cNvPr id="2" name="灯片编号占位符 1">
            <a:extLst>
              <a:ext uri="{FF2B5EF4-FFF2-40B4-BE49-F238E27FC236}">
                <a16:creationId xmlns:a16="http://schemas.microsoft.com/office/drawing/2014/main" id="{D03185AF-7C2C-4C15-9E1D-A5DB10D94008}"/>
              </a:ext>
            </a:extLst>
          </p:cNvPr>
          <p:cNvSpPr>
            <a:spLocks noGrp="1"/>
          </p:cNvSpPr>
          <p:nvPr>
            <p:ph type="sldNum" sz="quarter" idx="12"/>
          </p:nvPr>
        </p:nvSpPr>
        <p:spPr/>
        <p:txBody>
          <a:bodyPr/>
          <a:lstStyle/>
          <a:p>
            <a:fld id="{C485880C-E2C3-4DAB-AE74-D9BE691626AC}" type="slidenum">
              <a:rPr lang="zh-CN" altLang="en-US" smtClean="0"/>
              <a:pPr/>
              <a:t>57</a:t>
            </a:fld>
            <a:endParaRPr lang="zh-CN" altLang="en-US"/>
          </a:p>
        </p:txBody>
      </p:sp>
    </p:spTree>
    <p:extLst>
      <p:ext uri="{BB962C8B-B14F-4D97-AF65-F5344CB8AC3E}">
        <p14:creationId xmlns:p14="http://schemas.microsoft.com/office/powerpoint/2010/main" val="447994561"/>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AutoShape 5"/>
          <p:cNvSpPr>
            <a:spLocks noChangeArrowheads="1"/>
          </p:cNvSpPr>
          <p:nvPr/>
        </p:nvSpPr>
        <p:spPr bwMode="auto">
          <a:xfrm>
            <a:off x="502921" y="623989"/>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 name="Rectangle 6"/>
          <p:cNvSpPr>
            <a:spLocks noChangeArrowheads="1"/>
          </p:cNvSpPr>
          <p:nvPr/>
        </p:nvSpPr>
        <p:spPr bwMode="auto">
          <a:xfrm>
            <a:off x="3025627" y="600899"/>
            <a:ext cx="308289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CSMA/CD </a:t>
            </a:r>
            <a:r>
              <a:rPr lang="zh-CN" altLang="en-US" sz="2000" b="1" dirty="0">
                <a:solidFill>
                  <a:schemeClr val="bg1"/>
                </a:solidFill>
                <a:latin typeface="微软雅黑" pitchFamily="34" charset="-122"/>
                <a:ea typeface="微软雅黑" pitchFamily="34" charset="-122"/>
              </a:rPr>
              <a:t>协议工作流程</a:t>
            </a:r>
            <a:endParaRPr lang="fr-FR" altLang="zh-CN" sz="2000" b="1" dirty="0">
              <a:solidFill>
                <a:schemeClr val="bg1"/>
              </a:solidFill>
              <a:latin typeface="微软雅黑" pitchFamily="34" charset="-122"/>
              <a:ea typeface="微软雅黑" pitchFamily="34" charset="-122"/>
            </a:endParaRPr>
          </a:p>
        </p:txBody>
      </p:sp>
      <p:sp>
        <p:nvSpPr>
          <p:cNvPr id="93" name="矩形 92"/>
          <p:cNvSpPr/>
          <p:nvPr/>
        </p:nvSpPr>
        <p:spPr>
          <a:xfrm>
            <a:off x="2288932" y="1046321"/>
            <a:ext cx="1436977" cy="390750"/>
          </a:xfrm>
          <a:prstGeom prst="rect">
            <a:avLst/>
          </a:prstGeom>
          <a:solidFill>
            <a:srgbClr val="0033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a:solidFill>
                  <a:schemeClr val="bg1"/>
                </a:solidFill>
                <a:latin typeface="微软雅黑" pitchFamily="34" charset="-122"/>
                <a:ea typeface="微软雅黑" pitchFamily="34" charset="-122"/>
              </a:rPr>
              <a:t>准备发送</a:t>
            </a:r>
            <a:endParaRPr lang="zh-CN" altLang="en-US" b="1" dirty="0">
              <a:solidFill>
                <a:schemeClr val="bg1"/>
              </a:solidFill>
              <a:latin typeface="微软雅黑" pitchFamily="34" charset="-122"/>
              <a:ea typeface="微软雅黑" pitchFamily="34" charset="-122"/>
            </a:endParaRPr>
          </a:p>
        </p:txBody>
      </p:sp>
      <p:sp>
        <p:nvSpPr>
          <p:cNvPr id="94" name="菱形 93"/>
          <p:cNvSpPr/>
          <p:nvPr/>
        </p:nvSpPr>
        <p:spPr>
          <a:xfrm>
            <a:off x="2288932" y="2222287"/>
            <a:ext cx="1436977" cy="500743"/>
          </a:xfrm>
          <a:prstGeom prst="diamond">
            <a:avLst/>
          </a:prstGeom>
          <a:solidFill>
            <a:srgbClr val="0033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00" b="1" dirty="0">
                <a:solidFill>
                  <a:schemeClr val="bg1"/>
                </a:solidFill>
                <a:latin typeface="微软雅黑" pitchFamily="34" charset="-122"/>
                <a:ea typeface="微软雅黑" pitchFamily="34" charset="-122"/>
              </a:rPr>
              <a:t>侦听到载波？</a:t>
            </a:r>
          </a:p>
        </p:txBody>
      </p:sp>
      <p:sp>
        <p:nvSpPr>
          <p:cNvPr id="95" name="矩形 94"/>
          <p:cNvSpPr/>
          <p:nvPr/>
        </p:nvSpPr>
        <p:spPr>
          <a:xfrm>
            <a:off x="2288932" y="2944842"/>
            <a:ext cx="1436977" cy="390750"/>
          </a:xfrm>
          <a:prstGeom prst="rect">
            <a:avLst/>
          </a:prstGeom>
          <a:solidFill>
            <a:srgbClr val="CC00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solidFill>
                  <a:schemeClr val="bg1"/>
                </a:solidFill>
                <a:latin typeface="微软雅黑" pitchFamily="34" charset="-122"/>
                <a:ea typeface="微软雅黑" pitchFamily="34" charset="-122"/>
              </a:rPr>
              <a:t>开始发送，</a:t>
            </a:r>
            <a:endParaRPr lang="en-US" altLang="zh-CN" sz="1200" b="1" dirty="0">
              <a:solidFill>
                <a:schemeClr val="bg1"/>
              </a:solidFill>
              <a:latin typeface="微软雅黑" pitchFamily="34" charset="-122"/>
              <a:ea typeface="微软雅黑" pitchFamily="34" charset="-122"/>
            </a:endParaRPr>
          </a:p>
          <a:p>
            <a:pPr algn="ctr"/>
            <a:r>
              <a:rPr lang="zh-CN" altLang="en-US" sz="1200" b="1" dirty="0">
                <a:solidFill>
                  <a:schemeClr val="bg1"/>
                </a:solidFill>
                <a:latin typeface="微软雅黑" pitchFamily="34" charset="-122"/>
                <a:ea typeface="微软雅黑" pitchFamily="34" charset="-122"/>
              </a:rPr>
              <a:t>同时进行碰撞检测</a:t>
            </a:r>
          </a:p>
        </p:txBody>
      </p:sp>
      <p:sp>
        <p:nvSpPr>
          <p:cNvPr id="96" name="菱形 95"/>
          <p:cNvSpPr/>
          <p:nvPr/>
        </p:nvSpPr>
        <p:spPr>
          <a:xfrm>
            <a:off x="2288932" y="3506795"/>
            <a:ext cx="1436977" cy="500743"/>
          </a:xfrm>
          <a:prstGeom prst="diamond">
            <a:avLst/>
          </a:prstGeom>
          <a:solidFill>
            <a:srgbClr val="0033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00" b="1" dirty="0">
                <a:solidFill>
                  <a:schemeClr val="bg1"/>
                </a:solidFill>
                <a:latin typeface="微软雅黑" pitchFamily="34" charset="-122"/>
                <a:ea typeface="微软雅黑" pitchFamily="34" charset="-122"/>
              </a:rPr>
              <a:t>检测到碰撞？</a:t>
            </a:r>
          </a:p>
        </p:txBody>
      </p:sp>
      <p:sp>
        <p:nvSpPr>
          <p:cNvPr id="97" name="矩形 96"/>
          <p:cNvSpPr/>
          <p:nvPr/>
        </p:nvSpPr>
        <p:spPr>
          <a:xfrm>
            <a:off x="2288932" y="4250365"/>
            <a:ext cx="1436977" cy="390750"/>
          </a:xfrm>
          <a:prstGeom prst="rect">
            <a:avLst/>
          </a:prstGeom>
          <a:solidFill>
            <a:srgbClr val="0033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a:solidFill>
                  <a:schemeClr val="bg1"/>
                </a:solidFill>
                <a:latin typeface="微软雅黑" pitchFamily="34" charset="-122"/>
                <a:ea typeface="微软雅黑" pitchFamily="34" charset="-122"/>
              </a:rPr>
              <a:t>发送，直到完毕</a:t>
            </a:r>
          </a:p>
        </p:txBody>
      </p:sp>
      <p:sp>
        <p:nvSpPr>
          <p:cNvPr id="98" name="矩形 97"/>
          <p:cNvSpPr/>
          <p:nvPr/>
        </p:nvSpPr>
        <p:spPr>
          <a:xfrm>
            <a:off x="2288932" y="1635582"/>
            <a:ext cx="1436977" cy="390750"/>
          </a:xfrm>
          <a:prstGeom prst="rect">
            <a:avLst/>
          </a:prstGeom>
          <a:solidFill>
            <a:srgbClr val="CC00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a:solidFill>
                  <a:schemeClr val="bg1"/>
                </a:solidFill>
                <a:latin typeface="微软雅黑" pitchFamily="34" charset="-122"/>
                <a:ea typeface="微软雅黑" pitchFamily="34" charset="-122"/>
              </a:rPr>
              <a:t>载波侦听</a:t>
            </a:r>
          </a:p>
        </p:txBody>
      </p:sp>
      <p:cxnSp>
        <p:nvCxnSpPr>
          <p:cNvPr id="99" name="直接箭头连接符 98"/>
          <p:cNvCxnSpPr>
            <a:stCxn id="95" idx="2"/>
            <a:endCxn id="96" idx="0"/>
          </p:cNvCxnSpPr>
          <p:nvPr/>
        </p:nvCxnSpPr>
        <p:spPr>
          <a:xfrm>
            <a:off x="3007421" y="3335592"/>
            <a:ext cx="0" cy="171203"/>
          </a:xfrm>
          <a:prstGeom prst="straightConnector1">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00" name="直接箭头连接符 99"/>
          <p:cNvCxnSpPr>
            <a:stCxn id="96" idx="2"/>
            <a:endCxn id="97" idx="0"/>
          </p:cNvCxnSpPr>
          <p:nvPr/>
        </p:nvCxnSpPr>
        <p:spPr>
          <a:xfrm>
            <a:off x="3007421" y="4007538"/>
            <a:ext cx="0" cy="242827"/>
          </a:xfrm>
          <a:prstGeom prst="straightConnector1">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01" name="直接箭头连接符 100"/>
          <p:cNvCxnSpPr>
            <a:stCxn id="94" idx="2"/>
            <a:endCxn id="95" idx="0"/>
          </p:cNvCxnSpPr>
          <p:nvPr/>
        </p:nvCxnSpPr>
        <p:spPr>
          <a:xfrm>
            <a:off x="3007421" y="2723030"/>
            <a:ext cx="0" cy="221812"/>
          </a:xfrm>
          <a:prstGeom prst="straightConnector1">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02" name="直接箭头连接符 101"/>
          <p:cNvCxnSpPr>
            <a:stCxn id="98" idx="2"/>
            <a:endCxn id="94" idx="0"/>
          </p:cNvCxnSpPr>
          <p:nvPr/>
        </p:nvCxnSpPr>
        <p:spPr>
          <a:xfrm>
            <a:off x="3007421" y="2026332"/>
            <a:ext cx="0" cy="195955"/>
          </a:xfrm>
          <a:prstGeom prst="straightConnector1">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03" name="直接箭头连接符 102"/>
          <p:cNvCxnSpPr>
            <a:stCxn id="93" idx="2"/>
            <a:endCxn id="98" idx="0"/>
          </p:cNvCxnSpPr>
          <p:nvPr/>
        </p:nvCxnSpPr>
        <p:spPr>
          <a:xfrm>
            <a:off x="3007421" y="1437071"/>
            <a:ext cx="0" cy="198511"/>
          </a:xfrm>
          <a:prstGeom prst="straightConnector1">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sp>
        <p:nvSpPr>
          <p:cNvPr id="104" name="矩形 103"/>
          <p:cNvSpPr/>
          <p:nvPr/>
        </p:nvSpPr>
        <p:spPr>
          <a:xfrm>
            <a:off x="5300152" y="3562368"/>
            <a:ext cx="1436977" cy="390750"/>
          </a:xfrm>
          <a:prstGeom prst="rect">
            <a:avLst/>
          </a:prstGeom>
          <a:solidFill>
            <a:srgbClr val="CC00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a:solidFill>
                  <a:schemeClr val="bg1"/>
                </a:solidFill>
                <a:latin typeface="微软雅黑" pitchFamily="34" charset="-122"/>
                <a:ea typeface="微软雅黑" pitchFamily="34" charset="-122"/>
              </a:rPr>
              <a:t>停止发送</a:t>
            </a:r>
            <a:endParaRPr lang="en-US" altLang="zh-CN" sz="1400" b="1" dirty="0">
              <a:solidFill>
                <a:schemeClr val="bg1"/>
              </a:solidFill>
              <a:latin typeface="微软雅黑" pitchFamily="34" charset="-122"/>
              <a:ea typeface="微软雅黑" pitchFamily="34" charset="-122"/>
            </a:endParaRPr>
          </a:p>
        </p:txBody>
      </p:sp>
      <p:sp>
        <p:nvSpPr>
          <p:cNvPr id="105" name="矩形 104"/>
          <p:cNvSpPr/>
          <p:nvPr/>
        </p:nvSpPr>
        <p:spPr>
          <a:xfrm>
            <a:off x="5300151" y="1046320"/>
            <a:ext cx="1436977" cy="390750"/>
          </a:xfrm>
          <a:prstGeom prst="rect">
            <a:avLst/>
          </a:prstGeom>
          <a:solidFill>
            <a:srgbClr val="00B0F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a:solidFill>
                  <a:schemeClr val="bg1"/>
                </a:solidFill>
                <a:latin typeface="微软雅黑" pitchFamily="34" charset="-122"/>
                <a:ea typeface="微软雅黑" pitchFamily="34" charset="-122"/>
              </a:rPr>
              <a:t>等待随机时间</a:t>
            </a:r>
            <a:endParaRPr lang="en-US" altLang="zh-CN" sz="1400" b="1" dirty="0">
              <a:solidFill>
                <a:schemeClr val="bg1"/>
              </a:solidFill>
              <a:latin typeface="微软雅黑" pitchFamily="34" charset="-122"/>
              <a:ea typeface="微软雅黑" pitchFamily="34" charset="-122"/>
            </a:endParaRPr>
          </a:p>
        </p:txBody>
      </p:sp>
      <p:cxnSp>
        <p:nvCxnSpPr>
          <p:cNvPr id="106" name="直接箭头连接符 105"/>
          <p:cNvCxnSpPr>
            <a:stCxn id="96" idx="3"/>
            <a:endCxn id="104" idx="1"/>
          </p:cNvCxnSpPr>
          <p:nvPr/>
        </p:nvCxnSpPr>
        <p:spPr>
          <a:xfrm>
            <a:off x="3725909" y="3757167"/>
            <a:ext cx="1574243" cy="576"/>
          </a:xfrm>
          <a:prstGeom prst="straightConnector1">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07" name="直接箭头连接符 106"/>
          <p:cNvCxnSpPr>
            <a:stCxn id="104" idx="0"/>
            <a:endCxn id="105" idx="2"/>
          </p:cNvCxnSpPr>
          <p:nvPr/>
        </p:nvCxnSpPr>
        <p:spPr>
          <a:xfrm flipH="1" flipV="1">
            <a:off x="6018640" y="1437070"/>
            <a:ext cx="1" cy="2125298"/>
          </a:xfrm>
          <a:prstGeom prst="straightConnector1">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08" name="直接箭头连接符 107"/>
          <p:cNvCxnSpPr>
            <a:stCxn id="105" idx="1"/>
            <a:endCxn id="93" idx="3"/>
          </p:cNvCxnSpPr>
          <p:nvPr/>
        </p:nvCxnSpPr>
        <p:spPr>
          <a:xfrm flipH="1">
            <a:off x="3725909" y="1241695"/>
            <a:ext cx="1574242" cy="1"/>
          </a:xfrm>
          <a:prstGeom prst="straightConnector1">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09" name="肘形连接符 108"/>
          <p:cNvCxnSpPr>
            <a:stCxn id="94" idx="3"/>
          </p:cNvCxnSpPr>
          <p:nvPr/>
        </p:nvCxnSpPr>
        <p:spPr>
          <a:xfrm flipV="1">
            <a:off x="3725909" y="1233383"/>
            <a:ext cx="1028695" cy="1239276"/>
          </a:xfrm>
          <a:prstGeom prst="bentConnector2">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sp>
        <p:nvSpPr>
          <p:cNvPr id="110" name="TextBox 109"/>
          <p:cNvSpPr txBox="1"/>
          <p:nvPr/>
        </p:nvSpPr>
        <p:spPr>
          <a:xfrm>
            <a:off x="3769453" y="2222278"/>
            <a:ext cx="954107" cy="276999"/>
          </a:xfrm>
          <a:prstGeom prst="rect">
            <a:avLst/>
          </a:prstGeom>
          <a:noFill/>
          <a:ln w="9525">
            <a:noFill/>
          </a:ln>
        </p:spPr>
        <p:txBody>
          <a:bodyPr wrap="none" rtlCol="0">
            <a:spAutoFit/>
          </a:bodyPr>
          <a:lstStyle/>
          <a:p>
            <a:r>
              <a:rPr lang="zh-CN" altLang="en-US" sz="1200" b="1" dirty="0">
                <a:latin typeface="微软雅黑" pitchFamily="34" charset="-122"/>
                <a:ea typeface="微软雅黑" pitchFamily="34" charset="-122"/>
              </a:rPr>
              <a:t>是，信道忙</a:t>
            </a:r>
          </a:p>
        </p:txBody>
      </p:sp>
      <p:sp>
        <p:nvSpPr>
          <p:cNvPr id="111" name="TextBox 110"/>
          <p:cNvSpPr txBox="1"/>
          <p:nvPr/>
        </p:nvSpPr>
        <p:spPr>
          <a:xfrm>
            <a:off x="3800497" y="3500070"/>
            <a:ext cx="338554" cy="276999"/>
          </a:xfrm>
          <a:prstGeom prst="rect">
            <a:avLst/>
          </a:prstGeom>
          <a:noFill/>
          <a:ln w="9525">
            <a:noFill/>
          </a:ln>
        </p:spPr>
        <p:txBody>
          <a:bodyPr wrap="none" rtlCol="0">
            <a:spAutoFit/>
          </a:bodyPr>
          <a:lstStyle/>
          <a:p>
            <a:r>
              <a:rPr lang="zh-CN" altLang="en-US" sz="1200" b="1" dirty="0">
                <a:latin typeface="微软雅黑" pitchFamily="34" charset="-122"/>
                <a:ea typeface="微软雅黑" pitchFamily="34" charset="-122"/>
              </a:rPr>
              <a:t>是</a:t>
            </a:r>
          </a:p>
        </p:txBody>
      </p:sp>
      <p:sp>
        <p:nvSpPr>
          <p:cNvPr id="112" name="TextBox 111"/>
          <p:cNvSpPr txBox="1"/>
          <p:nvPr/>
        </p:nvSpPr>
        <p:spPr>
          <a:xfrm>
            <a:off x="2679271" y="3986590"/>
            <a:ext cx="338554" cy="276999"/>
          </a:xfrm>
          <a:prstGeom prst="rect">
            <a:avLst/>
          </a:prstGeom>
          <a:noFill/>
          <a:ln w="9525">
            <a:noFill/>
          </a:ln>
        </p:spPr>
        <p:txBody>
          <a:bodyPr wrap="none" rtlCol="0">
            <a:spAutoFit/>
          </a:bodyPr>
          <a:lstStyle/>
          <a:p>
            <a:r>
              <a:rPr lang="zh-CN" altLang="en-US" sz="1200" b="1" dirty="0">
                <a:latin typeface="微软雅黑" pitchFamily="34" charset="-122"/>
                <a:ea typeface="微软雅黑" pitchFamily="34" charset="-122"/>
              </a:rPr>
              <a:t>否</a:t>
            </a:r>
          </a:p>
        </p:txBody>
      </p:sp>
      <p:sp>
        <p:nvSpPr>
          <p:cNvPr id="113" name="TextBox 112"/>
          <p:cNvSpPr txBox="1"/>
          <p:nvPr/>
        </p:nvSpPr>
        <p:spPr>
          <a:xfrm>
            <a:off x="2679271" y="2672752"/>
            <a:ext cx="338554" cy="276999"/>
          </a:xfrm>
          <a:prstGeom prst="rect">
            <a:avLst/>
          </a:prstGeom>
          <a:noFill/>
          <a:ln w="9525">
            <a:noFill/>
          </a:ln>
        </p:spPr>
        <p:txBody>
          <a:bodyPr wrap="none" rtlCol="0">
            <a:spAutoFit/>
          </a:bodyPr>
          <a:lstStyle/>
          <a:p>
            <a:r>
              <a:rPr lang="zh-CN" altLang="en-US" sz="1200" b="1" dirty="0">
                <a:latin typeface="微软雅黑" pitchFamily="34" charset="-122"/>
                <a:ea typeface="微软雅黑" pitchFamily="34" charset="-122"/>
              </a:rPr>
              <a:t>否</a:t>
            </a:r>
          </a:p>
        </p:txBody>
      </p:sp>
      <p:sp>
        <p:nvSpPr>
          <p:cNvPr id="2" name="灯片编号占位符 1">
            <a:extLst>
              <a:ext uri="{FF2B5EF4-FFF2-40B4-BE49-F238E27FC236}">
                <a16:creationId xmlns:a16="http://schemas.microsoft.com/office/drawing/2014/main" id="{DDBB4727-0778-47D3-BE99-39C2BAD89494}"/>
              </a:ext>
            </a:extLst>
          </p:cNvPr>
          <p:cNvSpPr>
            <a:spLocks noGrp="1"/>
          </p:cNvSpPr>
          <p:nvPr>
            <p:ph type="sldNum" sz="quarter" idx="12"/>
          </p:nvPr>
        </p:nvSpPr>
        <p:spPr/>
        <p:txBody>
          <a:bodyPr/>
          <a:lstStyle/>
          <a:p>
            <a:fld id="{C485880C-E2C3-4DAB-AE74-D9BE691626AC}" type="slidenum">
              <a:rPr lang="zh-CN" altLang="en-US" smtClean="0"/>
              <a:pPr/>
              <a:t>58</a:t>
            </a:fld>
            <a:endParaRPr lang="zh-CN" altLang="en-US"/>
          </a:p>
        </p:txBody>
      </p:sp>
    </p:spTree>
    <p:extLst>
      <p:ext uri="{BB962C8B-B14F-4D97-AF65-F5344CB8AC3E}">
        <p14:creationId xmlns:p14="http://schemas.microsoft.com/office/powerpoint/2010/main" val="2383991644"/>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502921" y="622887"/>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 name="Rectangle 6"/>
          <p:cNvSpPr>
            <a:spLocks noChangeArrowheads="1"/>
          </p:cNvSpPr>
          <p:nvPr/>
        </p:nvSpPr>
        <p:spPr bwMode="auto">
          <a:xfrm>
            <a:off x="641132" y="599797"/>
            <a:ext cx="783020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eaLnBrk="0" hangingPunct="0"/>
            <a:r>
              <a:rPr lang="zh-CN" altLang="en-US" sz="2000" b="1" dirty="0">
                <a:solidFill>
                  <a:schemeClr val="bg1"/>
                </a:solidFill>
                <a:latin typeface="微软雅黑" pitchFamily="34" charset="-122"/>
                <a:ea typeface="微软雅黑" pitchFamily="34" charset="-122"/>
              </a:rPr>
              <a:t>为什么要进行碰撞检测？ 因为信号</a:t>
            </a:r>
            <a:r>
              <a:rPr lang="zh-CN" altLang="en-US" sz="2000" b="1" dirty="0">
                <a:solidFill>
                  <a:srgbClr val="FFFF00"/>
                </a:solidFill>
                <a:latin typeface="微软雅黑" pitchFamily="34" charset="-122"/>
                <a:ea typeface="微软雅黑" pitchFamily="34" charset="-122"/>
              </a:rPr>
              <a:t>传播时延</a:t>
            </a:r>
            <a:r>
              <a:rPr lang="zh-CN" altLang="en-US" sz="2000" b="1" dirty="0">
                <a:solidFill>
                  <a:schemeClr val="bg1"/>
                </a:solidFill>
                <a:latin typeface="微软雅黑" pitchFamily="34" charset="-122"/>
                <a:ea typeface="微软雅黑" pitchFamily="34" charset="-122"/>
              </a:rPr>
              <a:t>对载波监听产生了影响</a:t>
            </a:r>
            <a:endParaRPr lang="fr-FR" altLang="zh-CN" sz="2000" b="1" dirty="0">
              <a:solidFill>
                <a:schemeClr val="bg1"/>
              </a:solidFill>
              <a:latin typeface="微软雅黑" pitchFamily="34" charset="-122"/>
              <a:ea typeface="微软雅黑" pitchFamily="34" charset="-122"/>
            </a:endParaRPr>
          </a:p>
        </p:txBody>
      </p:sp>
      <p:sp>
        <p:nvSpPr>
          <p:cNvPr id="7" name="圆角矩形 6"/>
          <p:cNvSpPr/>
          <p:nvPr/>
        </p:nvSpPr>
        <p:spPr>
          <a:xfrm>
            <a:off x="502922" y="1056546"/>
            <a:ext cx="6368933" cy="2633472"/>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itchFamily="34" charset="-122"/>
              <a:ea typeface="微软雅黑" pitchFamily="34" charset="-122"/>
            </a:endParaRPr>
          </a:p>
        </p:txBody>
      </p:sp>
      <p:sp>
        <p:nvSpPr>
          <p:cNvPr id="8" name="Line 2"/>
          <p:cNvSpPr>
            <a:spLocks noChangeShapeType="1"/>
          </p:cNvSpPr>
          <p:nvPr/>
        </p:nvSpPr>
        <p:spPr bwMode="auto">
          <a:xfrm>
            <a:off x="1856817" y="1691970"/>
            <a:ext cx="2983640" cy="0"/>
          </a:xfrm>
          <a:prstGeom prst="line">
            <a:avLst/>
          </a:prstGeom>
          <a:noFill/>
          <a:ln w="57150" cmpd="sng">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9" name="Line 3"/>
          <p:cNvSpPr>
            <a:spLocks noChangeShapeType="1"/>
          </p:cNvSpPr>
          <p:nvPr/>
        </p:nvSpPr>
        <p:spPr bwMode="auto">
          <a:xfrm>
            <a:off x="1962764" y="1521244"/>
            <a:ext cx="2708999" cy="0"/>
          </a:xfrm>
          <a:prstGeom prst="line">
            <a:avLst/>
          </a:prstGeom>
          <a:noFill/>
          <a:ln w="19050">
            <a:solidFill>
              <a:srgbClr val="333399"/>
            </a:solidFill>
            <a:round/>
            <a:headEnd type="triangle" w="med"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10" name="Rectangle 4"/>
          <p:cNvSpPr>
            <a:spLocks noChangeArrowheads="1"/>
          </p:cNvSpPr>
          <p:nvPr/>
        </p:nvSpPr>
        <p:spPr bwMode="auto">
          <a:xfrm>
            <a:off x="3048851" y="1260532"/>
            <a:ext cx="629982" cy="305212"/>
          </a:xfrm>
          <a:prstGeom prst="rect">
            <a:avLst/>
          </a:prstGeom>
          <a:noFill/>
          <a:ln>
            <a:noFill/>
          </a:ln>
          <a:effectLst/>
          <a:extLst/>
        </p:spPr>
        <p:txBody>
          <a:bodyPr wrap="none" lIns="90488" tIns="44450" rIns="90488" bIns="44450">
            <a:spAutoFit/>
          </a:bodyPr>
          <a:lstStyle/>
          <a:p>
            <a:pPr defTabSz="762000" eaLnBrk="0" hangingPunct="0"/>
            <a:r>
              <a:rPr kumimoji="1" lang="en-US" altLang="zh-CN" sz="1400" b="1" dirty="0">
                <a:solidFill>
                  <a:srgbClr val="CC3300"/>
                </a:solidFill>
                <a:latin typeface="微软雅黑" pitchFamily="34" charset="-122"/>
                <a:ea typeface="微软雅黑" pitchFamily="34" charset="-122"/>
              </a:rPr>
              <a:t>1 km</a:t>
            </a:r>
          </a:p>
        </p:txBody>
      </p:sp>
      <p:sp>
        <p:nvSpPr>
          <p:cNvPr id="11" name="Line 5"/>
          <p:cNvSpPr>
            <a:spLocks noChangeShapeType="1"/>
          </p:cNvSpPr>
          <p:nvPr/>
        </p:nvSpPr>
        <p:spPr bwMode="auto">
          <a:xfrm>
            <a:off x="1849704" y="1686472"/>
            <a:ext cx="0" cy="1068444"/>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12" name="Line 6"/>
          <p:cNvSpPr>
            <a:spLocks noChangeShapeType="1"/>
          </p:cNvSpPr>
          <p:nvPr/>
        </p:nvSpPr>
        <p:spPr bwMode="auto">
          <a:xfrm>
            <a:off x="1852752" y="1686472"/>
            <a:ext cx="2975510" cy="513116"/>
          </a:xfrm>
          <a:prstGeom prst="line">
            <a:avLst/>
          </a:prstGeom>
          <a:noFill/>
          <a:ln w="57150">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13" name="Rectangle 7"/>
          <p:cNvSpPr>
            <a:spLocks noChangeArrowheads="1"/>
          </p:cNvSpPr>
          <p:nvPr/>
        </p:nvSpPr>
        <p:spPr bwMode="auto">
          <a:xfrm>
            <a:off x="1713895" y="1384203"/>
            <a:ext cx="336632"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dirty="0">
                <a:latin typeface="微软雅黑" pitchFamily="34" charset="-122"/>
                <a:ea typeface="微软雅黑" pitchFamily="34" charset="-122"/>
              </a:rPr>
              <a:t>A</a:t>
            </a:r>
          </a:p>
        </p:txBody>
      </p:sp>
      <p:sp>
        <p:nvSpPr>
          <p:cNvPr id="14" name="Rectangle 8"/>
          <p:cNvSpPr>
            <a:spLocks noChangeArrowheads="1"/>
          </p:cNvSpPr>
          <p:nvPr/>
        </p:nvSpPr>
        <p:spPr bwMode="auto">
          <a:xfrm>
            <a:off x="4660620" y="1398359"/>
            <a:ext cx="323808"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dirty="0">
                <a:latin typeface="微软雅黑" pitchFamily="34" charset="-122"/>
                <a:ea typeface="微软雅黑" pitchFamily="34" charset="-122"/>
              </a:rPr>
              <a:t>B</a:t>
            </a:r>
          </a:p>
        </p:txBody>
      </p:sp>
      <p:sp>
        <p:nvSpPr>
          <p:cNvPr id="15" name="Line 9"/>
          <p:cNvSpPr>
            <a:spLocks noChangeShapeType="1"/>
          </p:cNvSpPr>
          <p:nvPr/>
        </p:nvSpPr>
        <p:spPr bwMode="auto">
          <a:xfrm flipH="1">
            <a:off x="1774503" y="1889091"/>
            <a:ext cx="4065" cy="644443"/>
          </a:xfrm>
          <a:prstGeom prst="line">
            <a:avLst/>
          </a:prstGeom>
          <a:noFill/>
          <a:ln w="1905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itchFamily="34" charset="-122"/>
              <a:ea typeface="微软雅黑" pitchFamily="34" charset="-122"/>
            </a:endParaRPr>
          </a:p>
        </p:txBody>
      </p:sp>
      <p:sp>
        <p:nvSpPr>
          <p:cNvPr id="16" name="Rectangle 10"/>
          <p:cNvSpPr>
            <a:spLocks noChangeArrowheads="1"/>
          </p:cNvSpPr>
          <p:nvPr/>
        </p:nvSpPr>
        <p:spPr bwMode="auto">
          <a:xfrm>
            <a:off x="1487961" y="2066856"/>
            <a:ext cx="267703" cy="335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600" b="1" i="1" dirty="0">
                <a:latin typeface="微软雅黑" pitchFamily="34" charset="-122"/>
                <a:ea typeface="微软雅黑" pitchFamily="34" charset="-122"/>
              </a:rPr>
              <a:t>t</a:t>
            </a:r>
          </a:p>
        </p:txBody>
      </p:sp>
      <p:sp>
        <p:nvSpPr>
          <p:cNvPr id="17" name="Line 11"/>
          <p:cNvSpPr>
            <a:spLocks noChangeShapeType="1"/>
          </p:cNvSpPr>
          <p:nvPr/>
        </p:nvSpPr>
        <p:spPr bwMode="auto">
          <a:xfrm>
            <a:off x="4840457" y="1679905"/>
            <a:ext cx="0" cy="877080"/>
          </a:xfrm>
          <a:prstGeom prst="line">
            <a:avLst/>
          </a:prstGeom>
          <a:noFill/>
          <a:ln w="19050">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18" name="Line 12"/>
          <p:cNvSpPr>
            <a:spLocks noChangeShapeType="1"/>
          </p:cNvSpPr>
          <p:nvPr/>
        </p:nvSpPr>
        <p:spPr bwMode="auto">
          <a:xfrm flipH="1">
            <a:off x="1849704" y="2102030"/>
            <a:ext cx="2989738" cy="519682"/>
          </a:xfrm>
          <a:prstGeom prst="line">
            <a:avLst/>
          </a:prstGeom>
          <a:noFill/>
          <a:ln w="57150">
            <a:solidFill>
              <a:srgbClr val="CC00CC"/>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grpSp>
        <p:nvGrpSpPr>
          <p:cNvPr id="19" name="Group 13"/>
          <p:cNvGrpSpPr>
            <a:grpSpLocks/>
          </p:cNvGrpSpPr>
          <p:nvPr/>
        </p:nvGrpSpPr>
        <p:grpSpPr bwMode="auto">
          <a:xfrm>
            <a:off x="3927886" y="1466028"/>
            <a:ext cx="786559" cy="686656"/>
            <a:chOff x="3240" y="179"/>
            <a:chExt cx="774" cy="732"/>
          </a:xfrm>
        </p:grpSpPr>
        <p:sp>
          <p:nvSpPr>
            <p:cNvPr id="20" name="Line 14"/>
            <p:cNvSpPr>
              <a:spLocks noChangeShapeType="1"/>
            </p:cNvSpPr>
            <p:nvPr/>
          </p:nvSpPr>
          <p:spPr bwMode="auto">
            <a:xfrm>
              <a:off x="3755" y="728"/>
              <a:ext cx="112" cy="183"/>
            </a:xfrm>
            <a:prstGeom prst="line">
              <a:avLst/>
            </a:prstGeom>
            <a:noFill/>
            <a:ln w="1905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21" name="AutoShape 15"/>
            <p:cNvSpPr>
              <a:spLocks noChangeArrowheads="1"/>
            </p:cNvSpPr>
            <p:nvPr/>
          </p:nvSpPr>
          <p:spPr bwMode="auto">
            <a:xfrm>
              <a:off x="3240" y="179"/>
              <a:ext cx="774" cy="721"/>
            </a:xfrm>
            <a:prstGeom prst="irregularSeal1">
              <a:avLst/>
            </a:prstGeom>
            <a:solidFill>
              <a:srgbClr val="CC00CC"/>
            </a:solidFill>
            <a:ln w="12700">
              <a:solidFill>
                <a:srgbClr val="CC00CC"/>
              </a:solidFill>
              <a:miter lim="800000"/>
              <a:headEnd/>
              <a:tailEnd/>
            </a:ln>
            <a:effectLst/>
          </p:spPr>
          <p:txBody>
            <a:bodyPr wrap="none" anchor="ctr"/>
            <a:lstStyle/>
            <a:p>
              <a:pPr algn="ctr" defTabSz="762000" eaLnBrk="0" hangingPunct="0"/>
              <a:r>
                <a:rPr kumimoji="1" lang="zh-CN" altLang="en-US" sz="1400" b="1" dirty="0">
                  <a:solidFill>
                    <a:schemeClr val="bg1"/>
                  </a:solidFill>
                  <a:latin typeface="微软雅黑" pitchFamily="34" charset="-122"/>
                  <a:ea typeface="微软雅黑" pitchFamily="34" charset="-122"/>
                </a:rPr>
                <a:t>碰撞</a:t>
              </a:r>
            </a:p>
          </p:txBody>
        </p:sp>
      </p:grpSp>
      <p:grpSp>
        <p:nvGrpSpPr>
          <p:cNvPr id="22" name="Group 16"/>
          <p:cNvGrpSpPr>
            <a:grpSpLocks/>
          </p:cNvGrpSpPr>
          <p:nvPr/>
        </p:nvGrpSpPr>
        <p:grpSpPr bwMode="auto">
          <a:xfrm>
            <a:off x="631250" y="2450986"/>
            <a:ext cx="2463332" cy="1040302"/>
            <a:chOff x="-4" y="1229"/>
            <a:chExt cx="2424" cy="1109"/>
          </a:xfrm>
        </p:grpSpPr>
        <p:sp>
          <p:nvSpPr>
            <p:cNvPr id="23" name="Text Box 17"/>
            <p:cNvSpPr txBox="1">
              <a:spLocks noChangeArrowheads="1"/>
            </p:cNvSpPr>
            <p:nvPr/>
          </p:nvSpPr>
          <p:spPr bwMode="auto">
            <a:xfrm>
              <a:off x="-4" y="1229"/>
              <a:ext cx="967" cy="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sz="1400" b="1" i="1" dirty="0">
                  <a:latin typeface="微软雅黑" pitchFamily="34" charset="-122"/>
                  <a:ea typeface="微软雅黑" pitchFamily="34" charset="-122"/>
                </a:rPr>
                <a:t>t</a:t>
              </a:r>
              <a:r>
                <a:rPr kumimoji="1" lang="en-US" altLang="zh-CN" sz="1400" b="1" dirty="0">
                  <a:latin typeface="微软雅黑" pitchFamily="34" charset="-122"/>
                  <a:ea typeface="微软雅黑" pitchFamily="34" charset="-122"/>
                </a:rPr>
                <a:t> = 2</a:t>
              </a:r>
              <a:r>
                <a:rPr kumimoji="1" lang="en-US" altLang="zh-CN" sz="1400" b="1" dirty="0">
                  <a:latin typeface="微软雅黑" pitchFamily="34" charset="-122"/>
                  <a:ea typeface="微软雅黑" pitchFamily="34" charset="-122"/>
                  <a:sym typeface="Symbol" pitchFamily="18" charset="2"/>
                </a:rPr>
                <a:t></a:t>
              </a:r>
              <a:r>
                <a:rPr kumimoji="1" lang="en-US" altLang="zh-CN" sz="1400" b="1" dirty="0">
                  <a:latin typeface="微软雅黑" pitchFamily="34" charset="-122"/>
                  <a:ea typeface="微软雅黑" pitchFamily="34" charset="-122"/>
                </a:rPr>
                <a:t> </a:t>
              </a:r>
              <a:r>
                <a:rPr kumimoji="1" lang="en-US" altLang="zh-CN" sz="1400" b="1" dirty="0">
                  <a:latin typeface="微软雅黑" pitchFamily="34" charset="-122"/>
                  <a:ea typeface="微软雅黑" pitchFamily="34" charset="-122"/>
                  <a:sym typeface="Symbol" pitchFamily="18" charset="2"/>
                </a:rPr>
                <a:t> </a:t>
              </a:r>
            </a:p>
          </p:txBody>
        </p:sp>
        <p:sp>
          <p:nvSpPr>
            <p:cNvPr id="24" name="Line 18"/>
            <p:cNvSpPr>
              <a:spLocks noChangeShapeType="1"/>
            </p:cNvSpPr>
            <p:nvPr/>
          </p:nvSpPr>
          <p:spPr bwMode="auto">
            <a:xfrm>
              <a:off x="913" y="1417"/>
              <a:ext cx="260" cy="0"/>
            </a:xfrm>
            <a:prstGeom prst="line">
              <a:avLst/>
            </a:prstGeom>
            <a:noFill/>
            <a:ln w="1905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itchFamily="34" charset="-122"/>
                <a:ea typeface="微软雅黑" pitchFamily="34" charset="-122"/>
              </a:endParaRPr>
            </a:p>
          </p:txBody>
        </p:sp>
        <p:grpSp>
          <p:nvGrpSpPr>
            <p:cNvPr id="25" name="Group 19"/>
            <p:cNvGrpSpPr>
              <a:grpSpLocks/>
            </p:cNvGrpSpPr>
            <p:nvPr/>
          </p:nvGrpSpPr>
          <p:grpSpPr bwMode="auto">
            <a:xfrm>
              <a:off x="1251" y="1683"/>
              <a:ext cx="1169" cy="655"/>
              <a:chOff x="1251" y="1683"/>
              <a:chExt cx="1169" cy="655"/>
            </a:xfrm>
          </p:grpSpPr>
          <p:sp>
            <p:nvSpPr>
              <p:cNvPr id="26" name="AutoShape 20"/>
              <p:cNvSpPr>
                <a:spLocks noChangeArrowheads="1"/>
              </p:cNvSpPr>
              <p:nvPr/>
            </p:nvSpPr>
            <p:spPr bwMode="auto">
              <a:xfrm>
                <a:off x="1251" y="1683"/>
                <a:ext cx="1034" cy="655"/>
              </a:xfrm>
              <a:prstGeom prst="wedgeRoundRectCallout">
                <a:avLst>
                  <a:gd name="adj1" fmla="val -52346"/>
                  <a:gd name="adj2" fmla="val -88408"/>
                  <a:gd name="adj3" fmla="val 16667"/>
                </a:avLst>
              </a:prstGeom>
              <a:solidFill>
                <a:srgbClr val="00FF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762000" eaLnBrk="0" hangingPunct="0"/>
                <a:endParaRPr kumimoji="1" lang="zh-CN" altLang="zh-CN" sz="1600" b="1">
                  <a:solidFill>
                    <a:srgbClr val="000099"/>
                  </a:solidFill>
                  <a:latin typeface="微软雅黑" pitchFamily="34" charset="-122"/>
                  <a:ea typeface="微软雅黑" pitchFamily="34" charset="-122"/>
                </a:endParaRPr>
              </a:p>
            </p:txBody>
          </p:sp>
          <p:sp>
            <p:nvSpPr>
              <p:cNvPr id="27" name="Text Box 21"/>
              <p:cNvSpPr txBox="1">
                <a:spLocks noChangeArrowheads="1"/>
              </p:cNvSpPr>
              <p:nvPr/>
            </p:nvSpPr>
            <p:spPr bwMode="auto">
              <a:xfrm>
                <a:off x="1258" y="1755"/>
                <a:ext cx="1162" cy="5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sz="1400" b="1" dirty="0">
                    <a:solidFill>
                      <a:srgbClr val="000099"/>
                    </a:solidFill>
                    <a:latin typeface="微软雅黑" pitchFamily="34" charset="-122"/>
                    <a:ea typeface="微软雅黑" pitchFamily="34" charset="-122"/>
                  </a:rPr>
                  <a:t>A </a:t>
                </a:r>
                <a:r>
                  <a:rPr kumimoji="1" lang="zh-CN" altLang="en-US" sz="1400" b="1" dirty="0">
                    <a:solidFill>
                      <a:srgbClr val="000099"/>
                    </a:solidFill>
                    <a:latin typeface="微软雅黑" pitchFamily="34" charset="-122"/>
                    <a:ea typeface="微软雅黑" pitchFamily="34" charset="-122"/>
                  </a:rPr>
                  <a:t>检测到发生碰撞</a:t>
                </a:r>
              </a:p>
            </p:txBody>
          </p:sp>
        </p:grpSp>
      </p:grpSp>
      <p:grpSp>
        <p:nvGrpSpPr>
          <p:cNvPr id="28" name="Group 22"/>
          <p:cNvGrpSpPr>
            <a:grpSpLocks/>
          </p:cNvGrpSpPr>
          <p:nvPr/>
        </p:nvGrpSpPr>
        <p:grpSpPr bwMode="auto">
          <a:xfrm>
            <a:off x="4869926" y="1213686"/>
            <a:ext cx="1678809" cy="1020607"/>
            <a:chOff x="4167" y="-90"/>
            <a:chExt cx="1652" cy="1088"/>
          </a:xfrm>
        </p:grpSpPr>
        <p:grpSp>
          <p:nvGrpSpPr>
            <p:cNvPr id="29" name="Group 23"/>
            <p:cNvGrpSpPr>
              <a:grpSpLocks/>
            </p:cNvGrpSpPr>
            <p:nvPr/>
          </p:nvGrpSpPr>
          <p:grpSpPr bwMode="auto">
            <a:xfrm>
              <a:off x="4167" y="637"/>
              <a:ext cx="1360" cy="361"/>
              <a:chOff x="4167" y="637"/>
              <a:chExt cx="1360" cy="361"/>
            </a:xfrm>
          </p:grpSpPr>
          <p:sp>
            <p:nvSpPr>
              <p:cNvPr id="33" name="Line 24"/>
              <p:cNvSpPr>
                <a:spLocks noChangeShapeType="1"/>
              </p:cNvSpPr>
              <p:nvPr/>
            </p:nvSpPr>
            <p:spPr bwMode="auto">
              <a:xfrm flipH="1">
                <a:off x="4167" y="847"/>
                <a:ext cx="261" cy="0"/>
              </a:xfrm>
              <a:prstGeom prst="line">
                <a:avLst/>
              </a:prstGeom>
              <a:noFill/>
              <a:ln w="1905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5400" algn="ctr" rotWithShape="0">
                        <a:schemeClr val="bg2"/>
                      </a:outerShdw>
                    </a:effectLst>
                  </a14:hiddenEffects>
                </a:ext>
              </a:extLst>
            </p:spPr>
            <p:txBody>
              <a:bodyPr/>
              <a:lstStyle/>
              <a:p>
                <a:endParaRPr lang="zh-CN" altLang="en-US" sz="1600" b="1">
                  <a:solidFill>
                    <a:srgbClr val="000099"/>
                  </a:solidFill>
                  <a:latin typeface="微软雅黑" pitchFamily="34" charset="-122"/>
                  <a:ea typeface="微软雅黑" pitchFamily="34" charset="-122"/>
                </a:endParaRPr>
              </a:p>
            </p:txBody>
          </p:sp>
          <p:sp>
            <p:nvSpPr>
              <p:cNvPr id="34" name="Text Box 25"/>
              <p:cNvSpPr txBox="1">
                <a:spLocks noChangeArrowheads="1"/>
              </p:cNvSpPr>
              <p:nvPr/>
            </p:nvSpPr>
            <p:spPr bwMode="auto">
              <a:xfrm>
                <a:off x="4411" y="637"/>
                <a:ext cx="1116" cy="3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254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sz="1600" b="1" i="1" dirty="0">
                    <a:latin typeface="微软雅黑" pitchFamily="34" charset="-122"/>
                    <a:ea typeface="微软雅黑" pitchFamily="34" charset="-122"/>
                  </a:rPr>
                  <a:t>  t</a:t>
                </a:r>
                <a:r>
                  <a:rPr kumimoji="1" lang="en-US" altLang="zh-CN" sz="1600" b="1" dirty="0">
                    <a:latin typeface="微软雅黑" pitchFamily="34" charset="-122"/>
                    <a:ea typeface="微软雅黑" pitchFamily="34" charset="-122"/>
                  </a:rPr>
                  <a:t> = </a:t>
                </a:r>
                <a:r>
                  <a:rPr kumimoji="1" lang="en-US" altLang="zh-CN" sz="1600" b="1" dirty="0">
                    <a:latin typeface="微软雅黑" pitchFamily="34" charset="-122"/>
                    <a:ea typeface="微软雅黑" pitchFamily="34" charset="-122"/>
                    <a:sym typeface="Symbol" pitchFamily="18" charset="2"/>
                  </a:rPr>
                  <a:t></a:t>
                </a:r>
                <a:r>
                  <a:rPr kumimoji="1" lang="en-US" altLang="zh-CN" sz="1600" b="1" dirty="0">
                    <a:latin typeface="微软雅黑" pitchFamily="34" charset="-122"/>
                    <a:ea typeface="微软雅黑" pitchFamily="34" charset="-122"/>
                  </a:rPr>
                  <a:t> </a:t>
                </a:r>
                <a:r>
                  <a:rPr kumimoji="1" lang="en-US" altLang="zh-CN" sz="1600" b="1" dirty="0">
                    <a:latin typeface="微软雅黑" pitchFamily="34" charset="-122"/>
                    <a:ea typeface="微软雅黑" pitchFamily="34" charset="-122"/>
                    <a:sym typeface="Symbol" pitchFamily="18" charset="2"/>
                  </a:rPr>
                  <a:t> </a:t>
                </a:r>
                <a:r>
                  <a:rPr kumimoji="1" lang="en-US" altLang="zh-CN" sz="1600" b="1" baseline="30000" dirty="0">
                    <a:latin typeface="微软雅黑" pitchFamily="34" charset="-122"/>
                    <a:ea typeface="微软雅黑" pitchFamily="34" charset="-122"/>
                  </a:rPr>
                  <a:t> </a:t>
                </a:r>
              </a:p>
            </p:txBody>
          </p:sp>
        </p:grpSp>
        <p:grpSp>
          <p:nvGrpSpPr>
            <p:cNvPr id="30" name="Group 26"/>
            <p:cNvGrpSpPr>
              <a:grpSpLocks/>
            </p:cNvGrpSpPr>
            <p:nvPr/>
          </p:nvGrpSpPr>
          <p:grpSpPr bwMode="auto">
            <a:xfrm>
              <a:off x="4415" y="-90"/>
              <a:ext cx="1404" cy="561"/>
              <a:chOff x="4415" y="-90"/>
              <a:chExt cx="1404" cy="561"/>
            </a:xfrm>
          </p:grpSpPr>
          <p:sp>
            <p:nvSpPr>
              <p:cNvPr id="31" name="AutoShape 27"/>
              <p:cNvSpPr>
                <a:spLocks noChangeArrowheads="1"/>
              </p:cNvSpPr>
              <p:nvPr/>
            </p:nvSpPr>
            <p:spPr bwMode="auto">
              <a:xfrm>
                <a:off x="4415" y="-72"/>
                <a:ext cx="1404" cy="543"/>
              </a:xfrm>
              <a:prstGeom prst="wedgeRoundRectCallout">
                <a:avLst>
                  <a:gd name="adj1" fmla="val -66806"/>
                  <a:gd name="adj2" fmla="val 109262"/>
                  <a:gd name="adj3" fmla="val 16667"/>
                </a:avLst>
              </a:prstGeom>
              <a:solidFill>
                <a:srgbClr val="00FFFF"/>
              </a:solidFill>
              <a:ln w="12700">
                <a:solidFill>
                  <a:schemeClr val="tx1"/>
                </a:solidFill>
                <a:miter lim="800000"/>
                <a:headEnd/>
                <a:tailEnd/>
              </a:ln>
              <a:effectLst/>
              <a:extLst>
                <a:ext uri="{AF507438-7753-43E0-B8FC-AC1667EBCBE1}">
                  <a14:hiddenEffects xmlns:a14="http://schemas.microsoft.com/office/drawing/2010/main">
                    <a:effectLst>
                      <a:outerShdw dist="25400" algn="ctr" rotWithShape="0">
                        <a:schemeClr val="bg2"/>
                      </a:outerShdw>
                    </a:effectLst>
                  </a14:hiddenEffects>
                </a:ext>
              </a:extLst>
            </p:spPr>
            <p:txBody>
              <a:bodyPr/>
              <a:lstStyle/>
              <a:p>
                <a:pPr algn="ctr" defTabSz="762000" eaLnBrk="0" hangingPunct="0"/>
                <a:endParaRPr kumimoji="1" lang="zh-CN" altLang="zh-CN" sz="1600" b="1">
                  <a:solidFill>
                    <a:srgbClr val="000099"/>
                  </a:solidFill>
                  <a:latin typeface="微软雅黑" pitchFamily="34" charset="-122"/>
                  <a:ea typeface="微软雅黑" pitchFamily="34" charset="-122"/>
                </a:endParaRPr>
              </a:p>
            </p:txBody>
          </p:sp>
          <p:sp>
            <p:nvSpPr>
              <p:cNvPr id="32" name="Text Box 28"/>
              <p:cNvSpPr txBox="1">
                <a:spLocks noChangeArrowheads="1"/>
              </p:cNvSpPr>
              <p:nvPr/>
            </p:nvSpPr>
            <p:spPr bwMode="auto">
              <a:xfrm>
                <a:off x="4480" y="-90"/>
                <a:ext cx="1295" cy="5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25400" algn="ctr" rotWithShape="0">
                        <a:schemeClr val="bg2"/>
                      </a:outerShdw>
                    </a:effectLst>
                  </a14:hiddenEffects>
                </a:ext>
              </a:extLst>
            </p:spPr>
            <p:txBody>
              <a:bodyPr wrap="squar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sz="1400" b="1" dirty="0">
                    <a:solidFill>
                      <a:srgbClr val="000099"/>
                    </a:solidFill>
                    <a:latin typeface="微软雅黑" pitchFamily="34" charset="-122"/>
                    <a:ea typeface="微软雅黑" pitchFamily="34" charset="-122"/>
                  </a:rPr>
                  <a:t>B </a:t>
                </a:r>
                <a:r>
                  <a:rPr kumimoji="1" lang="zh-CN" altLang="en-US" sz="1400" b="1" dirty="0">
                    <a:solidFill>
                      <a:srgbClr val="000099"/>
                    </a:solidFill>
                    <a:latin typeface="微软雅黑" pitchFamily="34" charset="-122"/>
                    <a:ea typeface="微软雅黑" pitchFamily="34" charset="-122"/>
                  </a:rPr>
                  <a:t>在 </a:t>
                </a:r>
                <a:r>
                  <a:rPr kumimoji="1" lang="en-US" altLang="zh-CN" sz="1400" b="1" dirty="0">
                    <a:solidFill>
                      <a:srgbClr val="000099"/>
                    </a:solidFill>
                    <a:latin typeface="微软雅黑" pitchFamily="34" charset="-122"/>
                    <a:ea typeface="微软雅黑" pitchFamily="34" charset="-122"/>
                  </a:rPr>
                  <a:t>A </a:t>
                </a:r>
                <a:r>
                  <a:rPr kumimoji="1" lang="zh-CN" altLang="en-US" sz="1400" b="1" dirty="0">
                    <a:solidFill>
                      <a:srgbClr val="000099"/>
                    </a:solidFill>
                    <a:latin typeface="微软雅黑" pitchFamily="34" charset="-122"/>
                    <a:ea typeface="微软雅黑" pitchFamily="34" charset="-122"/>
                  </a:rPr>
                  <a:t>信号到达前发送数据</a:t>
                </a:r>
              </a:p>
            </p:txBody>
          </p:sp>
        </p:grpSp>
      </p:grpSp>
      <p:grpSp>
        <p:nvGrpSpPr>
          <p:cNvPr id="35" name="Group 29"/>
          <p:cNvGrpSpPr>
            <a:grpSpLocks/>
          </p:cNvGrpSpPr>
          <p:nvPr/>
        </p:nvGrpSpPr>
        <p:grpSpPr bwMode="auto">
          <a:xfrm>
            <a:off x="3713462" y="2100154"/>
            <a:ext cx="2161515" cy="917417"/>
            <a:chOff x="3029" y="855"/>
            <a:chExt cx="2127" cy="978"/>
          </a:xfrm>
        </p:grpSpPr>
        <p:grpSp>
          <p:nvGrpSpPr>
            <p:cNvPr id="36" name="Group 30"/>
            <p:cNvGrpSpPr>
              <a:grpSpLocks/>
            </p:cNvGrpSpPr>
            <p:nvPr/>
          </p:nvGrpSpPr>
          <p:grpSpPr bwMode="auto">
            <a:xfrm>
              <a:off x="3029" y="1223"/>
              <a:ext cx="1095" cy="610"/>
              <a:chOff x="3029" y="1223"/>
              <a:chExt cx="1095" cy="610"/>
            </a:xfrm>
          </p:grpSpPr>
          <p:sp>
            <p:nvSpPr>
              <p:cNvPr id="39" name="AutoShape 31"/>
              <p:cNvSpPr>
                <a:spLocks noChangeArrowheads="1"/>
              </p:cNvSpPr>
              <p:nvPr/>
            </p:nvSpPr>
            <p:spPr bwMode="auto">
              <a:xfrm>
                <a:off x="3029" y="1223"/>
                <a:ext cx="966" cy="610"/>
              </a:xfrm>
              <a:prstGeom prst="wedgeRoundRectCallout">
                <a:avLst>
                  <a:gd name="adj1" fmla="val 61231"/>
                  <a:gd name="adj2" fmla="val -88745"/>
                  <a:gd name="adj3" fmla="val 16667"/>
                </a:avLst>
              </a:prstGeom>
              <a:solidFill>
                <a:srgbClr val="00FF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762000" eaLnBrk="0" hangingPunct="0"/>
                <a:endParaRPr kumimoji="1" lang="zh-CN" altLang="zh-CN" sz="1600" b="1">
                  <a:solidFill>
                    <a:srgbClr val="000099"/>
                  </a:solidFill>
                  <a:latin typeface="微软雅黑" pitchFamily="34" charset="-122"/>
                  <a:ea typeface="微软雅黑" pitchFamily="34" charset="-122"/>
                </a:endParaRPr>
              </a:p>
            </p:txBody>
          </p:sp>
          <p:sp>
            <p:nvSpPr>
              <p:cNvPr id="40" name="Text Box 32"/>
              <p:cNvSpPr txBox="1">
                <a:spLocks noChangeArrowheads="1"/>
              </p:cNvSpPr>
              <p:nvPr/>
            </p:nvSpPr>
            <p:spPr bwMode="auto">
              <a:xfrm>
                <a:off x="3101" y="1260"/>
                <a:ext cx="1023" cy="5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sz="1400" b="1" dirty="0">
                    <a:solidFill>
                      <a:srgbClr val="000099"/>
                    </a:solidFill>
                    <a:latin typeface="微软雅黑" pitchFamily="34" charset="-122"/>
                    <a:ea typeface="微软雅黑" pitchFamily="34" charset="-122"/>
                  </a:rPr>
                  <a:t>B </a:t>
                </a:r>
                <a:r>
                  <a:rPr kumimoji="1" lang="zh-CN" altLang="en-US" sz="1400" b="1" dirty="0">
                    <a:solidFill>
                      <a:srgbClr val="000099"/>
                    </a:solidFill>
                    <a:latin typeface="微软雅黑" pitchFamily="34" charset="-122"/>
                    <a:ea typeface="微软雅黑" pitchFamily="34" charset="-122"/>
                  </a:rPr>
                  <a:t>检测到发生碰撞</a:t>
                </a:r>
              </a:p>
            </p:txBody>
          </p:sp>
        </p:grpSp>
        <p:sp>
          <p:nvSpPr>
            <p:cNvPr id="37" name="Line 33"/>
            <p:cNvSpPr>
              <a:spLocks noChangeShapeType="1"/>
            </p:cNvSpPr>
            <p:nvPr/>
          </p:nvSpPr>
          <p:spPr bwMode="auto">
            <a:xfrm flipH="1">
              <a:off x="4167" y="974"/>
              <a:ext cx="261" cy="0"/>
            </a:xfrm>
            <a:prstGeom prst="line">
              <a:avLst/>
            </a:prstGeom>
            <a:noFill/>
            <a:ln w="1905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itchFamily="34" charset="-122"/>
                <a:ea typeface="微软雅黑" pitchFamily="34" charset="-122"/>
              </a:endParaRPr>
            </a:p>
          </p:txBody>
        </p:sp>
        <p:sp>
          <p:nvSpPr>
            <p:cNvPr id="38" name="Text Box 34"/>
            <p:cNvSpPr txBox="1">
              <a:spLocks noChangeArrowheads="1"/>
            </p:cNvSpPr>
            <p:nvPr/>
          </p:nvSpPr>
          <p:spPr bwMode="auto">
            <a:xfrm>
              <a:off x="4410" y="855"/>
              <a:ext cx="746" cy="3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sz="1600" b="1" i="1" dirty="0">
                  <a:latin typeface="微软雅黑" pitchFamily="34" charset="-122"/>
                  <a:ea typeface="微软雅黑" pitchFamily="34" charset="-122"/>
                </a:rPr>
                <a:t>  t</a:t>
              </a:r>
              <a:r>
                <a:rPr kumimoji="1" lang="en-US" altLang="zh-CN" sz="1600" b="1" dirty="0">
                  <a:latin typeface="微软雅黑" pitchFamily="34" charset="-122"/>
                  <a:ea typeface="微软雅黑" pitchFamily="34" charset="-122"/>
                </a:rPr>
                <a:t> = </a:t>
              </a:r>
              <a:r>
                <a:rPr kumimoji="1" lang="en-US" altLang="zh-CN" sz="1600" b="1" dirty="0">
                  <a:latin typeface="微软雅黑" pitchFamily="34" charset="-122"/>
                  <a:ea typeface="微软雅黑" pitchFamily="34" charset="-122"/>
                  <a:sym typeface="Symbol" pitchFamily="18" charset="2"/>
                </a:rPr>
                <a:t></a:t>
              </a:r>
            </a:p>
          </p:txBody>
        </p:sp>
      </p:grpSp>
      <p:sp>
        <p:nvSpPr>
          <p:cNvPr id="41" name="Text Box 35"/>
          <p:cNvSpPr txBox="1">
            <a:spLocks noChangeArrowheads="1"/>
          </p:cNvSpPr>
          <p:nvPr/>
        </p:nvSpPr>
        <p:spPr bwMode="auto">
          <a:xfrm>
            <a:off x="1024554" y="1534385"/>
            <a:ext cx="61106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sz="1400" b="1" i="1" dirty="0">
                <a:latin typeface="微软雅黑" pitchFamily="34" charset="-122"/>
                <a:ea typeface="微软雅黑" pitchFamily="34" charset="-122"/>
              </a:rPr>
              <a:t>t</a:t>
            </a:r>
            <a:r>
              <a:rPr kumimoji="1" lang="en-US" altLang="zh-CN" sz="1400" b="1" dirty="0">
                <a:latin typeface="微软雅黑" pitchFamily="34" charset="-122"/>
                <a:ea typeface="微软雅黑" pitchFamily="34" charset="-122"/>
              </a:rPr>
              <a:t> = 0</a:t>
            </a:r>
            <a:endParaRPr kumimoji="1" lang="en-US" altLang="zh-CN" sz="1400" b="1" baseline="30000" dirty="0">
              <a:latin typeface="微软雅黑" pitchFamily="34" charset="-122"/>
              <a:ea typeface="微软雅黑" pitchFamily="34" charset="-122"/>
            </a:endParaRPr>
          </a:p>
        </p:txBody>
      </p:sp>
      <p:sp>
        <p:nvSpPr>
          <p:cNvPr id="42" name="Line 36"/>
          <p:cNvSpPr>
            <a:spLocks noChangeShapeType="1"/>
          </p:cNvSpPr>
          <p:nvPr/>
        </p:nvSpPr>
        <p:spPr bwMode="auto">
          <a:xfrm>
            <a:off x="1563128" y="1691970"/>
            <a:ext cx="264219" cy="0"/>
          </a:xfrm>
          <a:prstGeom prst="line">
            <a:avLst/>
          </a:prstGeom>
          <a:noFill/>
          <a:ln w="1905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itchFamily="34" charset="-122"/>
              <a:ea typeface="微软雅黑" pitchFamily="34" charset="-122"/>
            </a:endParaRPr>
          </a:p>
        </p:txBody>
      </p:sp>
      <p:sp>
        <p:nvSpPr>
          <p:cNvPr id="43" name="Text Box 37"/>
          <p:cNvSpPr txBox="1">
            <a:spLocks noChangeArrowheads="1"/>
          </p:cNvSpPr>
          <p:nvPr/>
        </p:nvSpPr>
        <p:spPr bwMode="auto">
          <a:xfrm>
            <a:off x="5056913" y="2403336"/>
            <a:ext cx="147274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1400" b="1" dirty="0">
                <a:solidFill>
                  <a:srgbClr val="0000FF"/>
                </a:solidFill>
                <a:latin typeface="微软雅黑" pitchFamily="34" charset="-122"/>
                <a:ea typeface="微软雅黑" pitchFamily="34" charset="-122"/>
              </a:rPr>
              <a:t>单程端到端</a:t>
            </a:r>
          </a:p>
          <a:p>
            <a:r>
              <a:rPr lang="zh-CN" altLang="en-US" sz="1400" b="1" dirty="0">
                <a:solidFill>
                  <a:srgbClr val="0000FF"/>
                </a:solidFill>
                <a:latin typeface="微软雅黑" pitchFamily="34" charset="-122"/>
                <a:ea typeface="微软雅黑" pitchFamily="34" charset="-122"/>
              </a:rPr>
              <a:t>传播时延记为 </a:t>
            </a:r>
            <a:r>
              <a:rPr lang="zh-CN" altLang="en-US" sz="1400" b="1" i="1" dirty="0">
                <a:solidFill>
                  <a:srgbClr val="0000FF"/>
                </a:solidFill>
                <a:latin typeface="微软雅黑" pitchFamily="34" charset="-122"/>
                <a:ea typeface="微软雅黑" pitchFamily="34" charset="-122"/>
                <a:sym typeface="Symbol" pitchFamily="18" charset="2"/>
              </a:rPr>
              <a:t></a:t>
            </a:r>
            <a:r>
              <a:rPr lang="zh-CN" altLang="en-US" sz="1400" b="1" dirty="0">
                <a:solidFill>
                  <a:srgbClr val="0000FF"/>
                </a:solidFill>
                <a:latin typeface="微软雅黑" pitchFamily="34" charset="-122"/>
                <a:ea typeface="微软雅黑" pitchFamily="34" charset="-122"/>
              </a:rPr>
              <a:t> </a:t>
            </a:r>
          </a:p>
        </p:txBody>
      </p:sp>
      <p:grpSp>
        <p:nvGrpSpPr>
          <p:cNvPr id="44" name="组合 43"/>
          <p:cNvGrpSpPr/>
          <p:nvPr/>
        </p:nvGrpSpPr>
        <p:grpSpPr>
          <a:xfrm>
            <a:off x="502922" y="3784422"/>
            <a:ext cx="8129014" cy="509100"/>
            <a:chOff x="502922" y="3477684"/>
            <a:chExt cx="8129014" cy="509100"/>
          </a:xfrm>
        </p:grpSpPr>
        <p:sp>
          <p:nvSpPr>
            <p:cNvPr id="45" name="对角圆角矩形 44"/>
            <p:cNvSpPr/>
            <p:nvPr/>
          </p:nvSpPr>
          <p:spPr>
            <a:xfrm>
              <a:off x="502922" y="3477684"/>
              <a:ext cx="8129014" cy="509100"/>
            </a:xfrm>
            <a:prstGeom prst="round2DiagRect">
              <a:avLst/>
            </a:prstGeom>
            <a:solidFill>
              <a:srgbClr val="0098F6"/>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877824" y="3513507"/>
              <a:ext cx="7699646" cy="438582"/>
            </a:xfrm>
            <a:prstGeom prst="rect">
              <a:avLst/>
            </a:prstGeom>
          </p:spPr>
          <p:txBody>
            <a:bodyPr wrap="square">
              <a:spAutoFit/>
            </a:bodyPr>
            <a:lstStyle/>
            <a:p>
              <a:pPr>
                <a:lnSpc>
                  <a:spcPts val="2700"/>
                </a:lnSpc>
                <a:spcBef>
                  <a:spcPts val="600"/>
                </a:spcBef>
              </a:pPr>
              <a:r>
                <a:rPr lang="en-US" altLang="zh-CN" b="1" dirty="0">
                  <a:solidFill>
                    <a:schemeClr val="bg1"/>
                  </a:solidFill>
                  <a:latin typeface="微软雅黑" pitchFamily="34" charset="-122"/>
                  <a:ea typeface="微软雅黑" pitchFamily="34" charset="-122"/>
                </a:rPr>
                <a:t>A </a:t>
              </a:r>
              <a:r>
                <a:rPr lang="zh-CN" altLang="en-US" b="1" dirty="0">
                  <a:solidFill>
                    <a:schemeClr val="bg1"/>
                  </a:solidFill>
                  <a:latin typeface="微软雅黑" pitchFamily="34" charset="-122"/>
                  <a:ea typeface="微软雅黑" pitchFamily="34" charset="-122"/>
                </a:rPr>
                <a:t>需要</a:t>
              </a:r>
              <a:r>
                <a:rPr lang="zh-CN" altLang="en-US" b="1" dirty="0">
                  <a:solidFill>
                    <a:srgbClr val="FFFF00"/>
                  </a:solidFill>
                  <a:latin typeface="微软雅黑" pitchFamily="34" charset="-122"/>
                  <a:ea typeface="微软雅黑" pitchFamily="34" charset="-122"/>
                </a:rPr>
                <a:t>单程传播时延的 </a:t>
              </a:r>
              <a:r>
                <a:rPr lang="en-US" altLang="zh-CN" b="1" dirty="0">
                  <a:solidFill>
                    <a:srgbClr val="FFFF00"/>
                  </a:solidFill>
                  <a:latin typeface="微软雅黑" pitchFamily="34" charset="-122"/>
                  <a:ea typeface="微软雅黑" pitchFamily="34" charset="-122"/>
                </a:rPr>
                <a:t>2 </a:t>
              </a:r>
              <a:r>
                <a:rPr lang="zh-CN" altLang="en-US" b="1" dirty="0">
                  <a:solidFill>
                    <a:srgbClr val="FFFF00"/>
                  </a:solidFill>
                  <a:latin typeface="微软雅黑" pitchFamily="34" charset="-122"/>
                  <a:ea typeface="微软雅黑" pitchFamily="34" charset="-122"/>
                </a:rPr>
                <a:t>倍</a:t>
              </a:r>
              <a:r>
                <a:rPr lang="zh-CN" altLang="en-US" b="1" dirty="0">
                  <a:solidFill>
                    <a:schemeClr val="bg1"/>
                  </a:solidFill>
                  <a:latin typeface="微软雅黑" pitchFamily="34" charset="-122"/>
                  <a:ea typeface="微软雅黑" pitchFamily="34" charset="-122"/>
                </a:rPr>
                <a:t>的时间，才能检测到与 </a:t>
              </a:r>
              <a:r>
                <a:rPr lang="en-US" altLang="zh-CN" b="1" dirty="0">
                  <a:solidFill>
                    <a:schemeClr val="bg1"/>
                  </a:solidFill>
                  <a:latin typeface="微软雅黑" pitchFamily="34" charset="-122"/>
                  <a:ea typeface="微软雅黑" pitchFamily="34" charset="-122"/>
                </a:rPr>
                <a:t>B </a:t>
              </a:r>
              <a:r>
                <a:rPr lang="zh-CN" altLang="en-US" b="1" dirty="0">
                  <a:solidFill>
                    <a:schemeClr val="bg1"/>
                  </a:solidFill>
                  <a:latin typeface="微软雅黑" pitchFamily="34" charset="-122"/>
                  <a:ea typeface="微软雅黑" pitchFamily="34" charset="-122"/>
                </a:rPr>
                <a:t>的发送产生了冲突。</a:t>
              </a:r>
            </a:p>
          </p:txBody>
        </p:sp>
      </p:grpSp>
      <p:sp>
        <p:nvSpPr>
          <p:cNvPr id="2" name="矩形 1"/>
          <p:cNvSpPr/>
          <p:nvPr/>
        </p:nvSpPr>
        <p:spPr>
          <a:xfrm>
            <a:off x="6974981" y="1521012"/>
            <a:ext cx="1854983" cy="1631216"/>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nSpc>
                <a:spcPts val="2400"/>
              </a:lnSpc>
            </a:pPr>
            <a:r>
              <a:rPr lang="zh-CN" altLang="en-US" b="1" dirty="0">
                <a:solidFill>
                  <a:srgbClr val="C00000"/>
                </a:solidFill>
                <a:latin typeface="微软雅黑" panose="020B0503020204020204" pitchFamily="34" charset="-122"/>
                <a:ea typeface="微软雅黑" panose="020B0503020204020204" pitchFamily="34" charset="-122"/>
              </a:rPr>
              <a:t>可见：</a:t>
            </a:r>
            <a:r>
              <a:rPr lang="zh-CN" altLang="en-US" b="1" dirty="0">
                <a:latin typeface="微软雅黑" panose="020B0503020204020204" pitchFamily="34" charset="-122"/>
                <a:ea typeface="微软雅黑" panose="020B0503020204020204" pitchFamily="34" charset="-122"/>
              </a:rPr>
              <a:t>每一个站在自己发送数据之后的一小段时间内，存在着遭遇碰撞的可能性。</a:t>
            </a:r>
          </a:p>
        </p:txBody>
      </p:sp>
      <p:sp>
        <p:nvSpPr>
          <p:cNvPr id="3" name="灯片编号占位符 2">
            <a:extLst>
              <a:ext uri="{FF2B5EF4-FFF2-40B4-BE49-F238E27FC236}">
                <a16:creationId xmlns:a16="http://schemas.microsoft.com/office/drawing/2014/main" id="{78D1BF22-7C7E-4B45-B174-B390F8491D05}"/>
              </a:ext>
            </a:extLst>
          </p:cNvPr>
          <p:cNvSpPr>
            <a:spLocks noGrp="1"/>
          </p:cNvSpPr>
          <p:nvPr>
            <p:ph type="sldNum" sz="quarter" idx="12"/>
          </p:nvPr>
        </p:nvSpPr>
        <p:spPr/>
        <p:txBody>
          <a:bodyPr/>
          <a:lstStyle/>
          <a:p>
            <a:fld id="{C485880C-E2C3-4DAB-AE74-D9BE691626AC}" type="slidenum">
              <a:rPr lang="zh-CN" altLang="en-US" smtClean="0"/>
              <a:pPr/>
              <a:t>59</a:t>
            </a:fld>
            <a:endParaRPr lang="zh-CN" altLang="en-US"/>
          </a:p>
        </p:txBody>
      </p:sp>
    </p:spTree>
    <p:extLst>
      <p:ext uri="{BB962C8B-B14F-4D97-AF65-F5344CB8AC3E}">
        <p14:creationId xmlns:p14="http://schemas.microsoft.com/office/powerpoint/2010/main" val="53577614"/>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4000"/>
                                        <p:tgtEl>
                                          <p:spTgt spid="12"/>
                                        </p:tgtEl>
                                      </p:cBhvr>
                                    </p:animEffect>
                                  </p:childTnLst>
                                </p:cTn>
                              </p:par>
                            </p:childTnLst>
                          </p:cTn>
                        </p:par>
                        <p:par>
                          <p:cTn id="8" fill="hold">
                            <p:stCondLst>
                              <p:cond delay="4000"/>
                            </p:stCondLst>
                            <p:childTnLst>
                              <p:par>
                                <p:cTn id="9" presetID="22" presetClass="entr" presetSubtype="2" fill="hold" grpId="0" nodeType="after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wipe(right)">
                                      <p:cBhvr>
                                        <p:cTn id="11" dur="4000"/>
                                        <p:tgtEl>
                                          <p:spTgt spid="18"/>
                                        </p:tgtEl>
                                      </p:cBhvr>
                                    </p:animEffect>
                                  </p:childTnLst>
                                </p:cTn>
                              </p:par>
                              <p:par>
                                <p:cTn id="12" presetID="1" presetClass="entr" presetSubtype="0" fill="hold" nodeType="withEffect">
                                  <p:stCondLst>
                                    <p:cond delay="750"/>
                                  </p:stCondLst>
                                  <p:childTnLst>
                                    <p:set>
                                      <p:cBhvr>
                                        <p:cTn id="13" dur="1" fill="hold">
                                          <p:stCondLst>
                                            <p:cond delay="0"/>
                                          </p:stCondLst>
                                        </p:cTn>
                                        <p:tgtEl>
                                          <p:spTgt spid="28"/>
                                        </p:tgtEl>
                                        <p:attrNameLst>
                                          <p:attrName>style.visibility</p:attrName>
                                        </p:attrNameLst>
                                      </p:cBhvr>
                                      <p:to>
                                        <p:strVal val="visible"/>
                                      </p:to>
                                    </p:set>
                                  </p:childTnLst>
                                </p:cTn>
                              </p:par>
                              <p:par>
                                <p:cTn id="14" presetID="53" presetClass="entr" presetSubtype="16" fill="hold" nodeType="withEffect">
                                  <p:stCondLst>
                                    <p:cond delay="750"/>
                                  </p:stCondLst>
                                  <p:childTnLst>
                                    <p:set>
                                      <p:cBhvr>
                                        <p:cTn id="15" dur="1" fill="hold">
                                          <p:stCondLst>
                                            <p:cond delay="0"/>
                                          </p:stCondLst>
                                        </p:cTn>
                                        <p:tgtEl>
                                          <p:spTgt spid="19"/>
                                        </p:tgtEl>
                                        <p:attrNameLst>
                                          <p:attrName>style.visibility</p:attrName>
                                        </p:attrNameLst>
                                      </p:cBhvr>
                                      <p:to>
                                        <p:strVal val="visible"/>
                                      </p:to>
                                    </p:set>
                                    <p:anim calcmode="lin" valueType="num">
                                      <p:cBhvr>
                                        <p:cTn id="16" dur="250" fill="hold"/>
                                        <p:tgtEl>
                                          <p:spTgt spid="19"/>
                                        </p:tgtEl>
                                        <p:attrNameLst>
                                          <p:attrName>ppt_w</p:attrName>
                                        </p:attrNameLst>
                                      </p:cBhvr>
                                      <p:tavLst>
                                        <p:tav tm="0">
                                          <p:val>
                                            <p:fltVal val="0"/>
                                          </p:val>
                                        </p:tav>
                                        <p:tav tm="100000">
                                          <p:val>
                                            <p:strVal val="#ppt_w"/>
                                          </p:val>
                                        </p:tav>
                                      </p:tavLst>
                                    </p:anim>
                                    <p:anim calcmode="lin" valueType="num">
                                      <p:cBhvr>
                                        <p:cTn id="17" dur="250" fill="hold"/>
                                        <p:tgtEl>
                                          <p:spTgt spid="19"/>
                                        </p:tgtEl>
                                        <p:attrNameLst>
                                          <p:attrName>ppt_h</p:attrName>
                                        </p:attrNameLst>
                                      </p:cBhvr>
                                      <p:tavLst>
                                        <p:tav tm="0">
                                          <p:val>
                                            <p:fltVal val="0"/>
                                          </p:val>
                                        </p:tav>
                                        <p:tav tm="100000">
                                          <p:val>
                                            <p:strVal val="#ppt_h"/>
                                          </p:val>
                                        </p:tav>
                                      </p:tavLst>
                                    </p:anim>
                                    <p:animEffect transition="in" filter="fade">
                                      <p:cBhvr>
                                        <p:cTn id="18" dur="250"/>
                                        <p:tgtEl>
                                          <p:spTgt spid="19"/>
                                        </p:tgtEl>
                                      </p:cBhvr>
                                    </p:animEffect>
                                  </p:childTnLst>
                                </p:cTn>
                              </p:par>
                              <p:par>
                                <p:cTn id="19" presetID="1" presetClass="entr" presetSubtype="0" fill="hold" nodeType="withEffect">
                                  <p:stCondLst>
                                    <p:cond delay="1500"/>
                                  </p:stCondLst>
                                  <p:childTnLst>
                                    <p:set>
                                      <p:cBhvr>
                                        <p:cTn id="20" dur="1" fill="hold">
                                          <p:stCondLst>
                                            <p:cond delay="0"/>
                                          </p:stCondLst>
                                        </p:cTn>
                                        <p:tgtEl>
                                          <p:spTgt spid="35"/>
                                        </p:tgtEl>
                                        <p:attrNameLst>
                                          <p:attrName>style.visibility</p:attrName>
                                        </p:attrNameLst>
                                      </p:cBhvr>
                                      <p:to>
                                        <p:strVal val="visible"/>
                                      </p:to>
                                    </p:set>
                                  </p:childTnLst>
                                </p:cTn>
                              </p:par>
                            </p:childTnLst>
                          </p:cTn>
                        </p:par>
                        <p:par>
                          <p:cTn id="21" fill="hold">
                            <p:stCondLst>
                              <p:cond delay="8000"/>
                            </p:stCondLst>
                            <p:childTnLst>
                              <p:par>
                                <p:cTn id="22" presetID="1" presetClass="entr" presetSubtype="0" fill="hold" nodeType="afterEffect">
                                  <p:stCondLst>
                                    <p:cond delay="250"/>
                                  </p:stCondLst>
                                  <p:childTnLst>
                                    <p:set>
                                      <p:cBhvr>
                                        <p:cTn id="23" dur="1" fill="hold">
                                          <p:stCondLst>
                                            <p:cond delay="0"/>
                                          </p:stCondLst>
                                        </p:cTn>
                                        <p:tgtEl>
                                          <p:spTgt spid="22"/>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2"/>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44"/>
                                        </p:tgtEl>
                                        <p:attrNameLst>
                                          <p:attrName>style.visibility</p:attrName>
                                        </p:attrNameLst>
                                      </p:cBhvr>
                                      <p:to>
                                        <p:strVal val="visible"/>
                                      </p:to>
                                    </p:set>
                                    <p:animEffect transition="in" filter="wipe(up)">
                                      <p:cBhvr>
                                        <p:cTn id="32" dur="10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8" grpId="0" animBg="1"/>
      <p:bldP spid="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466345" y="635019"/>
            <a:ext cx="8129015"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6" name="Rectangle 6"/>
          <p:cNvSpPr>
            <a:spLocks noChangeArrowheads="1"/>
          </p:cNvSpPr>
          <p:nvPr/>
        </p:nvSpPr>
        <p:spPr bwMode="auto">
          <a:xfrm>
            <a:off x="3445101" y="611929"/>
            <a:ext cx="223651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chemeClr val="bg1"/>
                </a:solidFill>
                <a:ea typeface="微软雅黑" pitchFamily="34" charset="-122"/>
              </a:rPr>
              <a:t>数据链路层的地位</a:t>
            </a:r>
          </a:p>
        </p:txBody>
      </p:sp>
      <p:sp>
        <p:nvSpPr>
          <p:cNvPr id="7" name="圆角矩形 6"/>
          <p:cNvSpPr/>
          <p:nvPr/>
        </p:nvSpPr>
        <p:spPr>
          <a:xfrm>
            <a:off x="520936" y="1091870"/>
            <a:ext cx="8129015" cy="3278674"/>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47" name="Text Box 46"/>
          <p:cNvSpPr txBox="1">
            <a:spLocks noChangeArrowheads="1"/>
          </p:cNvSpPr>
          <p:nvPr/>
        </p:nvSpPr>
        <p:spPr bwMode="auto">
          <a:xfrm>
            <a:off x="1354401" y="1515413"/>
            <a:ext cx="63831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itchFamily="34" charset="-122"/>
                <a:ea typeface="微软雅黑" pitchFamily="34" charset="-122"/>
              </a:rPr>
              <a:t>主机 </a:t>
            </a:r>
            <a:r>
              <a:rPr kumimoji="1" lang="en-US" altLang="zh-CN" sz="1000" b="1" dirty="0">
                <a:latin typeface="微软雅黑" pitchFamily="34" charset="-122"/>
                <a:ea typeface="微软雅黑" pitchFamily="34" charset="-122"/>
              </a:rPr>
              <a:t>H</a:t>
            </a:r>
            <a:r>
              <a:rPr kumimoji="1" lang="en-US" altLang="zh-CN" sz="1000" b="1" baseline="-25000" dirty="0">
                <a:latin typeface="微软雅黑" pitchFamily="34" charset="-122"/>
                <a:ea typeface="微软雅黑" pitchFamily="34" charset="-122"/>
              </a:rPr>
              <a:t>1</a:t>
            </a:r>
          </a:p>
        </p:txBody>
      </p:sp>
      <p:sp>
        <p:nvSpPr>
          <p:cNvPr id="1148" name="Text Box 47"/>
          <p:cNvSpPr txBox="1">
            <a:spLocks noChangeArrowheads="1"/>
          </p:cNvSpPr>
          <p:nvPr/>
        </p:nvSpPr>
        <p:spPr bwMode="auto">
          <a:xfrm>
            <a:off x="7087749" y="1499208"/>
            <a:ext cx="63831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itchFamily="34" charset="-122"/>
                <a:ea typeface="微软雅黑" pitchFamily="34" charset="-122"/>
              </a:rPr>
              <a:t>主机 </a:t>
            </a:r>
            <a:r>
              <a:rPr kumimoji="1" lang="en-US" altLang="zh-CN" sz="1000" b="1" dirty="0">
                <a:latin typeface="微软雅黑" pitchFamily="34" charset="-122"/>
                <a:ea typeface="微软雅黑" pitchFamily="34" charset="-122"/>
              </a:rPr>
              <a:t>H</a:t>
            </a:r>
            <a:r>
              <a:rPr kumimoji="1" lang="en-US" altLang="zh-CN" sz="1000" b="1" baseline="-25000" dirty="0">
                <a:latin typeface="微软雅黑" pitchFamily="34" charset="-122"/>
                <a:ea typeface="微软雅黑" pitchFamily="34" charset="-122"/>
              </a:rPr>
              <a:t>2</a:t>
            </a:r>
          </a:p>
        </p:txBody>
      </p:sp>
      <p:sp>
        <p:nvSpPr>
          <p:cNvPr id="1149" name="Text Box 48"/>
          <p:cNvSpPr txBox="1">
            <a:spLocks noChangeArrowheads="1"/>
          </p:cNvSpPr>
          <p:nvPr/>
        </p:nvSpPr>
        <p:spPr bwMode="auto">
          <a:xfrm>
            <a:off x="2890297" y="1395563"/>
            <a:ext cx="75052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itchFamily="34" charset="-122"/>
                <a:ea typeface="微软雅黑" pitchFamily="34" charset="-122"/>
              </a:rPr>
              <a:t>路由器 </a:t>
            </a:r>
            <a:r>
              <a:rPr kumimoji="1" lang="en-US" altLang="zh-CN" sz="1000" b="1" dirty="0">
                <a:latin typeface="微软雅黑" pitchFamily="34" charset="-122"/>
                <a:ea typeface="微软雅黑" pitchFamily="34" charset="-122"/>
              </a:rPr>
              <a:t>R</a:t>
            </a:r>
            <a:r>
              <a:rPr kumimoji="1" lang="en-US" altLang="zh-CN" sz="1000" b="1" baseline="-25000" dirty="0">
                <a:latin typeface="微软雅黑" pitchFamily="34" charset="-122"/>
                <a:ea typeface="微软雅黑" pitchFamily="34" charset="-122"/>
              </a:rPr>
              <a:t>1</a:t>
            </a:r>
          </a:p>
        </p:txBody>
      </p:sp>
      <p:sp>
        <p:nvSpPr>
          <p:cNvPr id="1150" name="Text Box 49"/>
          <p:cNvSpPr txBox="1">
            <a:spLocks noChangeArrowheads="1"/>
          </p:cNvSpPr>
          <p:nvPr/>
        </p:nvSpPr>
        <p:spPr bwMode="auto">
          <a:xfrm>
            <a:off x="4296479" y="1513912"/>
            <a:ext cx="75052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itchFamily="34" charset="-122"/>
                <a:ea typeface="微软雅黑" pitchFamily="34" charset="-122"/>
              </a:rPr>
              <a:t>路由器 </a:t>
            </a:r>
            <a:r>
              <a:rPr kumimoji="1" lang="en-US" altLang="zh-CN" sz="1000" b="1" dirty="0">
                <a:latin typeface="微软雅黑" pitchFamily="34" charset="-122"/>
                <a:ea typeface="微软雅黑" pitchFamily="34" charset="-122"/>
              </a:rPr>
              <a:t>R</a:t>
            </a:r>
            <a:r>
              <a:rPr kumimoji="1" lang="en-US" altLang="zh-CN" sz="1000" b="1" baseline="-25000" dirty="0">
                <a:latin typeface="微软雅黑" pitchFamily="34" charset="-122"/>
                <a:ea typeface="微软雅黑" pitchFamily="34" charset="-122"/>
              </a:rPr>
              <a:t>2</a:t>
            </a:r>
          </a:p>
        </p:txBody>
      </p:sp>
      <p:sp>
        <p:nvSpPr>
          <p:cNvPr id="1151" name="Text Box 50"/>
          <p:cNvSpPr txBox="1">
            <a:spLocks noChangeArrowheads="1"/>
          </p:cNvSpPr>
          <p:nvPr/>
        </p:nvSpPr>
        <p:spPr bwMode="auto">
          <a:xfrm>
            <a:off x="5563077" y="1429923"/>
            <a:ext cx="75052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a:latin typeface="微软雅黑" pitchFamily="34" charset="-122"/>
                <a:ea typeface="微软雅黑" pitchFamily="34" charset="-122"/>
              </a:rPr>
              <a:t>路由器 </a:t>
            </a:r>
            <a:r>
              <a:rPr kumimoji="1" lang="en-US" altLang="zh-CN" sz="1000" b="1">
                <a:latin typeface="微软雅黑" pitchFamily="34" charset="-122"/>
                <a:ea typeface="微软雅黑" pitchFamily="34" charset="-122"/>
              </a:rPr>
              <a:t>R</a:t>
            </a:r>
            <a:r>
              <a:rPr kumimoji="1" lang="en-US" altLang="zh-CN" sz="1000" b="1" baseline="-25000">
                <a:latin typeface="微软雅黑" pitchFamily="34" charset="-122"/>
                <a:ea typeface="微软雅黑" pitchFamily="34" charset="-122"/>
              </a:rPr>
              <a:t>3</a:t>
            </a:r>
          </a:p>
        </p:txBody>
      </p:sp>
      <p:sp>
        <p:nvSpPr>
          <p:cNvPr id="1621" name="Text Box 521"/>
          <p:cNvSpPr txBox="1">
            <a:spLocks noChangeArrowheads="1"/>
          </p:cNvSpPr>
          <p:nvPr/>
        </p:nvSpPr>
        <p:spPr bwMode="auto">
          <a:xfrm>
            <a:off x="3516748" y="1148606"/>
            <a:ext cx="209544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FF"/>
                </a:solidFill>
                <a:latin typeface="微软雅黑" pitchFamily="34" charset="-122"/>
                <a:ea typeface="微软雅黑" pitchFamily="34" charset="-122"/>
              </a:rPr>
              <a:t>主机 </a:t>
            </a:r>
            <a:r>
              <a:rPr kumimoji="1" lang="en-US" altLang="zh-CN" sz="1400" b="1" dirty="0">
                <a:solidFill>
                  <a:srgbClr val="0000FF"/>
                </a:solidFill>
                <a:latin typeface="微软雅黑" pitchFamily="34" charset="-122"/>
                <a:ea typeface="微软雅黑" pitchFamily="34" charset="-122"/>
              </a:rPr>
              <a:t>H</a:t>
            </a:r>
            <a:r>
              <a:rPr kumimoji="1" lang="en-US" altLang="zh-CN" sz="1400" b="1" baseline="-25000" dirty="0">
                <a:solidFill>
                  <a:srgbClr val="0000FF"/>
                </a:solidFill>
                <a:latin typeface="微软雅黑" pitchFamily="34" charset="-122"/>
                <a:ea typeface="微软雅黑" pitchFamily="34" charset="-122"/>
              </a:rPr>
              <a:t>1</a:t>
            </a:r>
            <a:r>
              <a:rPr kumimoji="1" lang="en-US" altLang="zh-CN" sz="1400" b="1" dirty="0">
                <a:solidFill>
                  <a:srgbClr val="0000FF"/>
                </a:solidFill>
                <a:latin typeface="微软雅黑" pitchFamily="34" charset="-122"/>
                <a:ea typeface="微软雅黑" pitchFamily="34" charset="-122"/>
              </a:rPr>
              <a:t> </a:t>
            </a:r>
            <a:r>
              <a:rPr kumimoji="1" lang="zh-CN" altLang="en-US" sz="1400" b="1" dirty="0">
                <a:solidFill>
                  <a:srgbClr val="0000FF"/>
                </a:solidFill>
                <a:latin typeface="微软雅黑" pitchFamily="34" charset="-122"/>
                <a:ea typeface="微软雅黑" pitchFamily="34" charset="-122"/>
              </a:rPr>
              <a:t>向 </a:t>
            </a:r>
            <a:r>
              <a:rPr kumimoji="1" lang="en-US" altLang="zh-CN" sz="1400" b="1" dirty="0">
                <a:solidFill>
                  <a:srgbClr val="0000FF"/>
                </a:solidFill>
                <a:latin typeface="微软雅黑" pitchFamily="34" charset="-122"/>
                <a:ea typeface="微软雅黑" pitchFamily="34" charset="-122"/>
              </a:rPr>
              <a:t>H</a:t>
            </a:r>
            <a:r>
              <a:rPr kumimoji="1" lang="en-US" altLang="zh-CN" sz="1400" b="1" baseline="-25000" dirty="0">
                <a:solidFill>
                  <a:srgbClr val="0000FF"/>
                </a:solidFill>
                <a:latin typeface="微软雅黑" pitchFamily="34" charset="-122"/>
                <a:ea typeface="微软雅黑" pitchFamily="34" charset="-122"/>
              </a:rPr>
              <a:t>2</a:t>
            </a:r>
            <a:r>
              <a:rPr kumimoji="1" lang="en-US" altLang="zh-CN" sz="1400" b="1" dirty="0">
                <a:solidFill>
                  <a:srgbClr val="0000FF"/>
                </a:solidFill>
                <a:latin typeface="微软雅黑" pitchFamily="34" charset="-122"/>
                <a:ea typeface="微软雅黑" pitchFamily="34" charset="-122"/>
              </a:rPr>
              <a:t> </a:t>
            </a:r>
            <a:r>
              <a:rPr kumimoji="1" lang="zh-CN" altLang="en-US" sz="1400" b="1" dirty="0">
                <a:solidFill>
                  <a:srgbClr val="0000FF"/>
                </a:solidFill>
                <a:latin typeface="微软雅黑" pitchFamily="34" charset="-122"/>
                <a:ea typeface="微软雅黑" pitchFamily="34" charset="-122"/>
              </a:rPr>
              <a:t>发送数据</a:t>
            </a:r>
            <a:endParaRPr kumimoji="1" lang="zh-CN" altLang="en-US" sz="1400" b="1" baseline="-25000" dirty="0">
              <a:solidFill>
                <a:srgbClr val="0000FF"/>
              </a:solidFill>
              <a:latin typeface="微软雅黑" pitchFamily="34" charset="-122"/>
              <a:ea typeface="微软雅黑" pitchFamily="34" charset="-122"/>
            </a:endParaRPr>
          </a:p>
        </p:txBody>
      </p:sp>
      <p:sp>
        <p:nvSpPr>
          <p:cNvPr id="1677" name="矩形 1676"/>
          <p:cNvSpPr/>
          <p:nvPr/>
        </p:nvSpPr>
        <p:spPr>
          <a:xfrm>
            <a:off x="2637495" y="3995185"/>
            <a:ext cx="3861998" cy="338554"/>
          </a:xfrm>
          <a:prstGeom prst="rect">
            <a:avLst/>
          </a:prstGeom>
        </p:spPr>
        <p:txBody>
          <a:bodyPr wrap="square">
            <a:spAutoFit/>
          </a:bodyPr>
          <a:lstStyle/>
          <a:p>
            <a:pPr algn="ctr"/>
            <a:r>
              <a:rPr lang="zh-CN" altLang="zh-CN" sz="1600" b="1" dirty="0">
                <a:latin typeface="微软雅黑" pitchFamily="34" charset="-122"/>
                <a:ea typeface="微软雅黑" pitchFamily="34" charset="-122"/>
              </a:rPr>
              <a:t>数据链路层的地位</a:t>
            </a:r>
            <a:endParaRPr lang="zh-CN" altLang="en-US" sz="1600" b="1" dirty="0">
              <a:latin typeface="微软雅黑" pitchFamily="34" charset="-122"/>
              <a:ea typeface="微软雅黑" pitchFamily="34" charset="-122"/>
            </a:endParaRPr>
          </a:p>
        </p:txBody>
      </p:sp>
      <p:sp>
        <p:nvSpPr>
          <p:cNvPr id="1678" name="矩形 1677"/>
          <p:cNvSpPr/>
          <p:nvPr/>
        </p:nvSpPr>
        <p:spPr>
          <a:xfrm>
            <a:off x="2725725" y="2232081"/>
            <a:ext cx="3785011" cy="307777"/>
          </a:xfrm>
          <a:prstGeom prst="rect">
            <a:avLst/>
          </a:prstGeom>
          <a:solidFill>
            <a:srgbClr val="00FF99"/>
          </a:solidFill>
          <a:ln>
            <a:solidFill>
              <a:srgbClr val="000066"/>
            </a:solidFill>
          </a:ln>
        </p:spPr>
        <p:txBody>
          <a:bodyPr wrap="none">
            <a:spAutoFit/>
          </a:bodyPr>
          <a:lstStyle/>
          <a:p>
            <a:r>
              <a:rPr lang="en-US" altLang="zh-CN" sz="1400" b="1" dirty="0">
                <a:solidFill>
                  <a:sysClr val="windowText" lastClr="000000"/>
                </a:solidFill>
                <a:latin typeface="微软雅黑" pitchFamily="34" charset="-122"/>
                <a:ea typeface="微软雅黑" pitchFamily="34" charset="-122"/>
              </a:rPr>
              <a:t>H</a:t>
            </a:r>
            <a:r>
              <a:rPr lang="en-US" altLang="zh-CN" sz="1400" b="1" baseline="-25000" dirty="0">
                <a:solidFill>
                  <a:sysClr val="windowText" lastClr="000000"/>
                </a:solidFill>
                <a:latin typeface="微软雅黑" pitchFamily="34" charset="-122"/>
                <a:ea typeface="微软雅黑" pitchFamily="34" charset="-122"/>
              </a:rPr>
              <a:t>1</a:t>
            </a:r>
            <a:r>
              <a:rPr lang="en-US" altLang="zh-CN" sz="1400" b="1" dirty="0">
                <a:solidFill>
                  <a:sysClr val="windowText" lastClr="000000"/>
                </a:solidFill>
                <a:latin typeface="微软雅黑" pitchFamily="34" charset="-122"/>
                <a:ea typeface="微软雅黑" pitchFamily="34" charset="-122"/>
              </a:rPr>
              <a:t> </a:t>
            </a:r>
            <a:r>
              <a:rPr lang="zh-CN" altLang="en-US" sz="1400" b="1" dirty="0">
                <a:solidFill>
                  <a:sysClr val="windowText" lastClr="000000"/>
                </a:solidFill>
                <a:latin typeface="微软雅黑" pitchFamily="34" charset="-122"/>
                <a:ea typeface="微软雅黑" pitchFamily="34" charset="-122"/>
              </a:rPr>
              <a:t>到</a:t>
            </a:r>
            <a:r>
              <a:rPr lang="en-US" altLang="zh-CN" sz="1400" b="1" dirty="0">
                <a:solidFill>
                  <a:sysClr val="windowText" lastClr="000000"/>
                </a:solidFill>
                <a:latin typeface="微软雅黑" pitchFamily="34" charset="-122"/>
                <a:ea typeface="微软雅黑" pitchFamily="34" charset="-122"/>
              </a:rPr>
              <a:t>H</a:t>
            </a:r>
            <a:r>
              <a:rPr lang="en-US" altLang="zh-CN" sz="1400" b="1" baseline="-25000" dirty="0">
                <a:solidFill>
                  <a:sysClr val="windowText" lastClr="000000"/>
                </a:solidFill>
                <a:latin typeface="微软雅黑" pitchFamily="34" charset="-122"/>
                <a:ea typeface="微软雅黑" pitchFamily="34" charset="-122"/>
              </a:rPr>
              <a:t>2</a:t>
            </a:r>
            <a:r>
              <a:rPr lang="en-US" altLang="zh-CN" sz="1400" b="1" dirty="0">
                <a:solidFill>
                  <a:sysClr val="windowText" lastClr="000000"/>
                </a:solidFill>
                <a:latin typeface="微软雅黑" pitchFamily="34" charset="-122"/>
                <a:ea typeface="微软雅黑" pitchFamily="34" charset="-122"/>
              </a:rPr>
              <a:t> </a:t>
            </a:r>
            <a:r>
              <a:rPr lang="zh-CN" altLang="zh-CN" sz="1400" b="1" dirty="0">
                <a:solidFill>
                  <a:sysClr val="windowText" lastClr="000000"/>
                </a:solidFill>
                <a:latin typeface="微软雅黑" pitchFamily="34" charset="-122"/>
                <a:ea typeface="微软雅黑" pitchFamily="34" charset="-122"/>
              </a:rPr>
              <a:t>所经过的网络可以是多种</a:t>
            </a:r>
            <a:r>
              <a:rPr lang="zh-CN" altLang="en-US" sz="1400" b="1" dirty="0">
                <a:solidFill>
                  <a:sysClr val="windowText" lastClr="000000"/>
                </a:solidFill>
                <a:latin typeface="微软雅黑" pitchFamily="34" charset="-122"/>
                <a:ea typeface="微软雅黑" pitchFamily="34" charset="-122"/>
              </a:rPr>
              <a:t>不同类型</a:t>
            </a:r>
            <a:r>
              <a:rPr lang="zh-CN" altLang="zh-CN" sz="1400" b="1" dirty="0">
                <a:solidFill>
                  <a:sysClr val="windowText" lastClr="000000"/>
                </a:solidFill>
                <a:latin typeface="微软雅黑" pitchFamily="34" charset="-122"/>
                <a:ea typeface="微软雅黑" pitchFamily="34" charset="-122"/>
              </a:rPr>
              <a:t>的</a:t>
            </a:r>
            <a:endParaRPr lang="zh-CN" altLang="en-US" sz="1400" b="1" dirty="0">
              <a:solidFill>
                <a:sysClr val="windowText" lastClr="000000"/>
              </a:solidFill>
              <a:latin typeface="微软雅黑" pitchFamily="34" charset="-122"/>
              <a:ea typeface="微软雅黑" pitchFamily="34" charset="-122"/>
            </a:endParaRPr>
          </a:p>
        </p:txBody>
      </p:sp>
      <p:sp>
        <p:nvSpPr>
          <p:cNvPr id="1675" name="Text Box 582"/>
          <p:cNvSpPr txBox="1">
            <a:spLocks noChangeArrowheads="1"/>
          </p:cNvSpPr>
          <p:nvPr/>
        </p:nvSpPr>
        <p:spPr bwMode="auto">
          <a:xfrm>
            <a:off x="3471384" y="2585730"/>
            <a:ext cx="2159566"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400" b="1" dirty="0">
                <a:solidFill>
                  <a:srgbClr val="0000FF"/>
                </a:solidFill>
                <a:latin typeface="微软雅黑" pitchFamily="34" charset="-122"/>
                <a:ea typeface="微软雅黑" pitchFamily="34" charset="-122"/>
              </a:rPr>
              <a:t>从层次上来看数据的流动</a:t>
            </a:r>
          </a:p>
        </p:txBody>
      </p:sp>
      <p:grpSp>
        <p:nvGrpSpPr>
          <p:cNvPr id="13" name="组合 12"/>
          <p:cNvGrpSpPr/>
          <p:nvPr/>
        </p:nvGrpSpPr>
        <p:grpSpPr>
          <a:xfrm>
            <a:off x="1636416" y="2444785"/>
            <a:ext cx="5863486" cy="1474581"/>
            <a:chOff x="1636416" y="2454021"/>
            <a:chExt cx="5863486" cy="1474581"/>
          </a:xfrm>
        </p:grpSpPr>
        <p:grpSp>
          <p:nvGrpSpPr>
            <p:cNvPr id="11" name="组合 10"/>
            <p:cNvGrpSpPr/>
            <p:nvPr/>
          </p:nvGrpSpPr>
          <p:grpSpPr>
            <a:xfrm>
              <a:off x="1655027" y="2454021"/>
              <a:ext cx="5784905" cy="1474581"/>
              <a:chOff x="1655027" y="2454021"/>
              <a:chExt cx="5784905" cy="1474581"/>
            </a:xfrm>
          </p:grpSpPr>
          <p:sp>
            <p:nvSpPr>
              <p:cNvPr id="1623" name="AutoShape 524"/>
              <p:cNvSpPr>
                <a:spLocks noChangeArrowheads="1"/>
              </p:cNvSpPr>
              <p:nvPr/>
            </p:nvSpPr>
            <p:spPr bwMode="auto">
              <a:xfrm>
                <a:off x="1655027" y="2691672"/>
                <a:ext cx="583152" cy="1091858"/>
              </a:xfrm>
              <a:prstGeom prst="cube">
                <a:avLst>
                  <a:gd name="adj" fmla="val 9250"/>
                </a:avLst>
              </a:prstGeom>
              <a:solidFill>
                <a:srgbClr val="FFFF00"/>
              </a:solidFill>
              <a:ln w="12700">
                <a:solidFill>
                  <a:srgbClr val="007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24" name="Freeform 525"/>
              <p:cNvSpPr>
                <a:spLocks/>
              </p:cNvSpPr>
              <p:nvPr/>
            </p:nvSpPr>
            <p:spPr bwMode="auto">
              <a:xfrm>
                <a:off x="1655027"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25" name="Freeform 528"/>
              <p:cNvSpPr>
                <a:spLocks/>
              </p:cNvSpPr>
              <p:nvPr/>
            </p:nvSpPr>
            <p:spPr bwMode="auto">
              <a:xfrm>
                <a:off x="1655027" y="289305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26" name="Freeform 526"/>
              <p:cNvSpPr>
                <a:spLocks/>
              </p:cNvSpPr>
              <p:nvPr/>
            </p:nvSpPr>
            <p:spPr bwMode="auto">
              <a:xfrm>
                <a:off x="1655027" y="3302502"/>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27" name="Freeform 527"/>
              <p:cNvSpPr>
                <a:spLocks/>
              </p:cNvSpPr>
              <p:nvPr/>
            </p:nvSpPr>
            <p:spPr bwMode="auto">
              <a:xfrm>
                <a:off x="1655027" y="3097301"/>
                <a:ext cx="583152" cy="72536"/>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28" name="Rectangle 529"/>
              <p:cNvSpPr>
                <a:spLocks noChangeArrowheads="1"/>
              </p:cNvSpPr>
              <p:nvPr/>
            </p:nvSpPr>
            <p:spPr bwMode="auto">
              <a:xfrm>
                <a:off x="1667434" y="3388400"/>
                <a:ext cx="502503" cy="185158"/>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34" name="AutoShape 536"/>
              <p:cNvSpPr>
                <a:spLocks noChangeArrowheads="1"/>
              </p:cNvSpPr>
              <p:nvPr/>
            </p:nvSpPr>
            <p:spPr bwMode="auto">
              <a:xfrm>
                <a:off x="6856780" y="2691672"/>
                <a:ext cx="583152" cy="1091858"/>
              </a:xfrm>
              <a:prstGeom prst="cube">
                <a:avLst>
                  <a:gd name="adj" fmla="val 9250"/>
                </a:avLst>
              </a:prstGeom>
              <a:solidFill>
                <a:srgbClr val="FFFF00"/>
              </a:solidFill>
              <a:ln w="12700">
                <a:solidFill>
                  <a:srgbClr val="007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35" name="Freeform 537"/>
              <p:cNvSpPr>
                <a:spLocks/>
              </p:cNvSpPr>
              <p:nvPr/>
            </p:nvSpPr>
            <p:spPr bwMode="auto">
              <a:xfrm>
                <a:off x="6856780"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36" name="Freeform 538"/>
              <p:cNvSpPr>
                <a:spLocks/>
              </p:cNvSpPr>
              <p:nvPr/>
            </p:nvSpPr>
            <p:spPr bwMode="auto">
              <a:xfrm>
                <a:off x="6856780" y="3302502"/>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37" name="Freeform 539"/>
              <p:cNvSpPr>
                <a:spLocks/>
              </p:cNvSpPr>
              <p:nvPr/>
            </p:nvSpPr>
            <p:spPr bwMode="auto">
              <a:xfrm>
                <a:off x="6856780" y="3097301"/>
                <a:ext cx="583152" cy="72536"/>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38" name="Freeform 540"/>
              <p:cNvSpPr>
                <a:spLocks/>
              </p:cNvSpPr>
              <p:nvPr/>
            </p:nvSpPr>
            <p:spPr bwMode="auto">
              <a:xfrm>
                <a:off x="6856780" y="289305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39" name="Rectangle 541"/>
              <p:cNvSpPr>
                <a:spLocks noChangeArrowheads="1"/>
              </p:cNvSpPr>
              <p:nvPr/>
            </p:nvSpPr>
            <p:spPr bwMode="auto">
              <a:xfrm>
                <a:off x="6869188" y="3387445"/>
                <a:ext cx="502503" cy="18611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45" name="AutoShape 547"/>
              <p:cNvSpPr>
                <a:spLocks noChangeArrowheads="1"/>
              </p:cNvSpPr>
              <p:nvPr/>
            </p:nvSpPr>
            <p:spPr bwMode="auto">
              <a:xfrm>
                <a:off x="3009307" y="3119253"/>
                <a:ext cx="583152" cy="664277"/>
              </a:xfrm>
              <a:prstGeom prst="cube">
                <a:avLst>
                  <a:gd name="adj" fmla="val 9250"/>
                </a:avLst>
              </a:prstGeom>
              <a:solidFill>
                <a:srgbClr val="00FFFF"/>
              </a:solidFill>
              <a:ln w="12700">
                <a:solidFill>
                  <a:srgbClr val="007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46" name="Freeform 548"/>
              <p:cNvSpPr>
                <a:spLocks/>
              </p:cNvSpPr>
              <p:nvPr/>
            </p:nvSpPr>
            <p:spPr bwMode="auto">
              <a:xfrm>
                <a:off x="3009307"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47" name="Rectangle 549"/>
              <p:cNvSpPr>
                <a:spLocks noChangeArrowheads="1"/>
              </p:cNvSpPr>
              <p:nvPr/>
            </p:nvSpPr>
            <p:spPr bwMode="auto">
              <a:xfrm>
                <a:off x="3035156" y="3378855"/>
                <a:ext cx="492164" cy="19470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48" name="Freeform 550"/>
              <p:cNvSpPr>
                <a:spLocks/>
              </p:cNvSpPr>
              <p:nvPr/>
            </p:nvSpPr>
            <p:spPr bwMode="auto">
              <a:xfrm>
                <a:off x="3009307" y="3302502"/>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52" name="AutoShape 554"/>
              <p:cNvSpPr>
                <a:spLocks noChangeArrowheads="1"/>
              </p:cNvSpPr>
              <p:nvPr/>
            </p:nvSpPr>
            <p:spPr bwMode="auto">
              <a:xfrm>
                <a:off x="4281160" y="3119253"/>
                <a:ext cx="583152" cy="664277"/>
              </a:xfrm>
              <a:prstGeom prst="cube">
                <a:avLst>
                  <a:gd name="adj" fmla="val 9250"/>
                </a:avLst>
              </a:prstGeom>
              <a:solidFill>
                <a:srgbClr val="00FFFF"/>
              </a:solidFill>
              <a:ln w="12700">
                <a:solidFill>
                  <a:srgbClr val="007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53" name="Freeform 555"/>
              <p:cNvSpPr>
                <a:spLocks/>
              </p:cNvSpPr>
              <p:nvPr/>
            </p:nvSpPr>
            <p:spPr bwMode="auto">
              <a:xfrm>
                <a:off x="4281160"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54" name="Rectangle 556"/>
              <p:cNvSpPr>
                <a:spLocks noChangeArrowheads="1"/>
              </p:cNvSpPr>
              <p:nvPr/>
            </p:nvSpPr>
            <p:spPr bwMode="auto">
              <a:xfrm>
                <a:off x="4293567" y="3378855"/>
                <a:ext cx="508707" cy="19470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55" name="Freeform 557"/>
              <p:cNvSpPr>
                <a:spLocks/>
              </p:cNvSpPr>
              <p:nvPr/>
            </p:nvSpPr>
            <p:spPr bwMode="auto">
              <a:xfrm>
                <a:off x="4281160" y="3302502"/>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59" name="AutoShape 561"/>
              <p:cNvSpPr>
                <a:spLocks noChangeArrowheads="1"/>
              </p:cNvSpPr>
              <p:nvPr/>
            </p:nvSpPr>
            <p:spPr bwMode="auto">
              <a:xfrm>
                <a:off x="5562707" y="3119253"/>
                <a:ext cx="583152" cy="664277"/>
              </a:xfrm>
              <a:prstGeom prst="cube">
                <a:avLst>
                  <a:gd name="adj" fmla="val 9250"/>
                </a:avLst>
              </a:prstGeom>
              <a:solidFill>
                <a:srgbClr val="00FFFF"/>
              </a:solidFill>
              <a:ln w="12700">
                <a:solidFill>
                  <a:srgbClr val="007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60" name="Freeform 562"/>
              <p:cNvSpPr>
                <a:spLocks/>
              </p:cNvSpPr>
              <p:nvPr/>
            </p:nvSpPr>
            <p:spPr bwMode="auto">
              <a:xfrm>
                <a:off x="5562707"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61" name="Rectangle 563"/>
              <p:cNvSpPr>
                <a:spLocks noChangeArrowheads="1"/>
              </p:cNvSpPr>
              <p:nvPr/>
            </p:nvSpPr>
            <p:spPr bwMode="auto">
              <a:xfrm>
                <a:off x="5572013" y="3378855"/>
                <a:ext cx="514911" cy="19470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62" name="Freeform 564"/>
              <p:cNvSpPr>
                <a:spLocks/>
              </p:cNvSpPr>
              <p:nvPr/>
            </p:nvSpPr>
            <p:spPr bwMode="auto">
              <a:xfrm>
                <a:off x="5562707" y="3302502"/>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66" name="Freeform 572"/>
              <p:cNvSpPr>
                <a:spLocks/>
              </p:cNvSpPr>
              <p:nvPr/>
            </p:nvSpPr>
            <p:spPr bwMode="auto">
              <a:xfrm>
                <a:off x="2053896" y="3783530"/>
                <a:ext cx="1083383" cy="14507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67" name="Freeform 573"/>
              <p:cNvSpPr>
                <a:spLocks/>
              </p:cNvSpPr>
              <p:nvPr/>
            </p:nvSpPr>
            <p:spPr bwMode="auto">
              <a:xfrm>
                <a:off x="5950559" y="3783530"/>
                <a:ext cx="1108402" cy="14507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68" name="Freeform 574"/>
              <p:cNvSpPr>
                <a:spLocks/>
              </p:cNvSpPr>
              <p:nvPr/>
            </p:nvSpPr>
            <p:spPr bwMode="auto">
              <a:xfrm>
                <a:off x="3426993" y="3775895"/>
                <a:ext cx="951241" cy="152707"/>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69" name="Freeform 575"/>
              <p:cNvSpPr>
                <a:spLocks/>
              </p:cNvSpPr>
              <p:nvPr/>
            </p:nvSpPr>
            <p:spPr bwMode="auto">
              <a:xfrm>
                <a:off x="4709337" y="3783530"/>
                <a:ext cx="959512" cy="14507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70" name="Text Box 576"/>
              <p:cNvSpPr txBox="1">
                <a:spLocks noChangeArrowheads="1"/>
              </p:cNvSpPr>
              <p:nvPr/>
            </p:nvSpPr>
            <p:spPr bwMode="auto">
              <a:xfrm>
                <a:off x="3162332" y="2886374"/>
                <a:ext cx="327764" cy="246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a:latin typeface="微软雅黑" pitchFamily="34" charset="-122"/>
                    <a:ea typeface="微软雅黑" pitchFamily="34" charset="-122"/>
                  </a:rPr>
                  <a:t>R</a:t>
                </a:r>
                <a:r>
                  <a:rPr kumimoji="1" lang="en-US" altLang="zh-CN" sz="1000" b="1" baseline="-25000" dirty="0">
                    <a:latin typeface="微软雅黑" pitchFamily="34" charset="-122"/>
                    <a:ea typeface="微软雅黑" pitchFamily="34" charset="-122"/>
                  </a:rPr>
                  <a:t>1</a:t>
                </a:r>
              </a:p>
            </p:txBody>
          </p:sp>
          <p:sp>
            <p:nvSpPr>
              <p:cNvPr id="1671" name="Text Box 577"/>
              <p:cNvSpPr txBox="1">
                <a:spLocks noChangeArrowheads="1"/>
              </p:cNvSpPr>
              <p:nvPr/>
            </p:nvSpPr>
            <p:spPr bwMode="auto">
              <a:xfrm>
                <a:off x="4423846" y="2886374"/>
                <a:ext cx="327764" cy="246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a:latin typeface="微软雅黑" pitchFamily="34" charset="-122"/>
                    <a:ea typeface="微软雅黑" pitchFamily="34" charset="-122"/>
                  </a:rPr>
                  <a:t>R</a:t>
                </a:r>
                <a:r>
                  <a:rPr kumimoji="1" lang="en-US" altLang="zh-CN" sz="1000" b="1" baseline="-25000" dirty="0">
                    <a:latin typeface="微软雅黑" pitchFamily="34" charset="-122"/>
                    <a:ea typeface="微软雅黑" pitchFamily="34" charset="-122"/>
                  </a:rPr>
                  <a:t>2</a:t>
                </a:r>
              </a:p>
            </p:txBody>
          </p:sp>
          <p:sp>
            <p:nvSpPr>
              <p:cNvPr id="1672" name="Text Box 578"/>
              <p:cNvSpPr txBox="1">
                <a:spLocks noChangeArrowheads="1"/>
              </p:cNvSpPr>
              <p:nvPr/>
            </p:nvSpPr>
            <p:spPr bwMode="auto">
              <a:xfrm>
                <a:off x="5709529" y="2886374"/>
                <a:ext cx="327764" cy="246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a:latin typeface="微软雅黑" pitchFamily="34" charset="-122"/>
                    <a:ea typeface="微软雅黑" pitchFamily="34" charset="-122"/>
                  </a:rPr>
                  <a:t>R</a:t>
                </a:r>
                <a:r>
                  <a:rPr kumimoji="1" lang="en-US" altLang="zh-CN" sz="1000" b="1" baseline="-25000" dirty="0">
                    <a:latin typeface="微软雅黑" pitchFamily="34" charset="-122"/>
                    <a:ea typeface="微软雅黑" pitchFamily="34" charset="-122"/>
                  </a:rPr>
                  <a:t>3</a:t>
                </a:r>
              </a:p>
            </p:txBody>
          </p:sp>
          <p:sp>
            <p:nvSpPr>
              <p:cNvPr id="1673" name="Text Box 579"/>
              <p:cNvSpPr txBox="1">
                <a:spLocks noChangeArrowheads="1"/>
              </p:cNvSpPr>
              <p:nvPr/>
            </p:nvSpPr>
            <p:spPr bwMode="auto">
              <a:xfrm>
                <a:off x="1810121" y="2454021"/>
                <a:ext cx="343274" cy="246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a:latin typeface="微软雅黑" pitchFamily="34" charset="-122"/>
                    <a:ea typeface="微软雅黑" pitchFamily="34" charset="-122"/>
                  </a:rPr>
                  <a:t>H</a:t>
                </a:r>
                <a:r>
                  <a:rPr kumimoji="1" lang="en-US" altLang="zh-CN" sz="1000" b="1" baseline="-25000" dirty="0">
                    <a:latin typeface="微软雅黑" pitchFamily="34" charset="-122"/>
                    <a:ea typeface="微软雅黑" pitchFamily="34" charset="-122"/>
                  </a:rPr>
                  <a:t>1</a:t>
                </a:r>
              </a:p>
            </p:txBody>
          </p:sp>
          <p:sp>
            <p:nvSpPr>
              <p:cNvPr id="1674" name="Text Box 580"/>
              <p:cNvSpPr txBox="1">
                <a:spLocks noChangeArrowheads="1"/>
              </p:cNvSpPr>
              <p:nvPr/>
            </p:nvSpPr>
            <p:spPr bwMode="auto">
              <a:xfrm>
                <a:off x="6999466" y="2460702"/>
                <a:ext cx="343274" cy="246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a:latin typeface="微软雅黑" pitchFamily="34" charset="-122"/>
                    <a:ea typeface="微软雅黑" pitchFamily="34" charset="-122"/>
                  </a:rPr>
                  <a:t>H</a:t>
                </a:r>
                <a:r>
                  <a:rPr kumimoji="1" lang="en-US" altLang="zh-CN" sz="1000" b="1" baseline="-25000" dirty="0">
                    <a:latin typeface="微软雅黑" pitchFamily="34" charset="-122"/>
                    <a:ea typeface="微软雅黑" pitchFamily="34" charset="-122"/>
                  </a:rPr>
                  <a:t>2</a:t>
                </a:r>
              </a:p>
            </p:txBody>
          </p:sp>
        </p:grpSp>
        <p:sp>
          <p:nvSpPr>
            <p:cNvPr id="1679" name="Text Box 530"/>
            <p:cNvSpPr txBox="1">
              <a:spLocks noChangeArrowheads="1"/>
            </p:cNvSpPr>
            <p:nvPr/>
          </p:nvSpPr>
          <p:spPr bwMode="auto">
            <a:xfrm>
              <a:off x="1636416" y="3350223"/>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itchFamily="34" charset="-122"/>
                  <a:ea typeface="微软雅黑" pitchFamily="34" charset="-122"/>
                </a:rPr>
                <a:t>链路层</a:t>
              </a:r>
            </a:p>
          </p:txBody>
        </p:sp>
        <p:sp>
          <p:nvSpPr>
            <p:cNvPr id="1680" name="Text Box 531"/>
            <p:cNvSpPr txBox="1">
              <a:spLocks noChangeArrowheads="1"/>
            </p:cNvSpPr>
            <p:nvPr/>
          </p:nvSpPr>
          <p:spPr bwMode="auto">
            <a:xfrm>
              <a:off x="1638484" y="2726986"/>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itchFamily="34" charset="-122"/>
                  <a:ea typeface="微软雅黑" pitchFamily="34" charset="-122"/>
                </a:rPr>
                <a:t>应用层</a:t>
              </a:r>
            </a:p>
          </p:txBody>
        </p:sp>
        <p:sp>
          <p:nvSpPr>
            <p:cNvPr id="1681" name="Text Box 532"/>
            <p:cNvSpPr txBox="1">
              <a:spLocks noChangeArrowheads="1"/>
            </p:cNvSpPr>
            <p:nvPr/>
          </p:nvSpPr>
          <p:spPr bwMode="auto">
            <a:xfrm>
              <a:off x="1636416" y="2934095"/>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运输层</a:t>
              </a:r>
            </a:p>
          </p:txBody>
        </p:sp>
        <p:sp>
          <p:nvSpPr>
            <p:cNvPr id="1682" name="Text Box 533"/>
            <p:cNvSpPr txBox="1">
              <a:spLocks noChangeArrowheads="1"/>
            </p:cNvSpPr>
            <p:nvPr/>
          </p:nvSpPr>
          <p:spPr bwMode="auto">
            <a:xfrm>
              <a:off x="1636416" y="3142159"/>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网络层</a:t>
              </a:r>
            </a:p>
          </p:txBody>
        </p:sp>
        <p:sp>
          <p:nvSpPr>
            <p:cNvPr id="1683" name="Text Box 534"/>
            <p:cNvSpPr txBox="1">
              <a:spLocks noChangeArrowheads="1"/>
            </p:cNvSpPr>
            <p:nvPr/>
          </p:nvSpPr>
          <p:spPr bwMode="auto">
            <a:xfrm>
              <a:off x="1636416" y="3558287"/>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itchFamily="34" charset="-122"/>
                  <a:ea typeface="微软雅黑" pitchFamily="34" charset="-122"/>
                </a:rPr>
                <a:t>物理层</a:t>
              </a:r>
            </a:p>
          </p:txBody>
        </p:sp>
        <p:sp>
          <p:nvSpPr>
            <p:cNvPr id="1684" name="Text Box 542"/>
            <p:cNvSpPr txBox="1">
              <a:spLocks noChangeArrowheads="1"/>
            </p:cNvSpPr>
            <p:nvPr/>
          </p:nvSpPr>
          <p:spPr bwMode="auto">
            <a:xfrm>
              <a:off x="6820592" y="3358812"/>
              <a:ext cx="679310" cy="2538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zh-CN" altLang="en-US" sz="1050" b="1" dirty="0">
                  <a:latin typeface="微软雅黑" pitchFamily="34" charset="-122"/>
                  <a:ea typeface="微软雅黑" pitchFamily="34" charset="-122"/>
                </a:rPr>
                <a:t>链路层</a:t>
              </a:r>
            </a:p>
          </p:txBody>
        </p:sp>
        <p:sp>
          <p:nvSpPr>
            <p:cNvPr id="1685" name="Text Box 543"/>
            <p:cNvSpPr txBox="1">
              <a:spLocks noChangeArrowheads="1"/>
            </p:cNvSpPr>
            <p:nvPr/>
          </p:nvSpPr>
          <p:spPr bwMode="auto">
            <a:xfrm>
              <a:off x="6822660" y="2726986"/>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itchFamily="34" charset="-122"/>
                  <a:ea typeface="微软雅黑" pitchFamily="34" charset="-122"/>
                </a:rPr>
                <a:t>应用层</a:t>
              </a:r>
            </a:p>
          </p:txBody>
        </p:sp>
        <p:sp>
          <p:nvSpPr>
            <p:cNvPr id="1686" name="Text Box 544"/>
            <p:cNvSpPr txBox="1">
              <a:spLocks noChangeArrowheads="1"/>
            </p:cNvSpPr>
            <p:nvPr/>
          </p:nvSpPr>
          <p:spPr bwMode="auto">
            <a:xfrm>
              <a:off x="6820592" y="2934095"/>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运输层</a:t>
              </a:r>
            </a:p>
          </p:txBody>
        </p:sp>
        <p:sp>
          <p:nvSpPr>
            <p:cNvPr id="1687" name="Text Box 545"/>
            <p:cNvSpPr txBox="1">
              <a:spLocks noChangeArrowheads="1"/>
            </p:cNvSpPr>
            <p:nvPr/>
          </p:nvSpPr>
          <p:spPr bwMode="auto">
            <a:xfrm>
              <a:off x="6820592" y="3142159"/>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itchFamily="34" charset="-122"/>
                  <a:ea typeface="微软雅黑" pitchFamily="34" charset="-122"/>
                </a:rPr>
                <a:t>网络层</a:t>
              </a:r>
            </a:p>
          </p:txBody>
        </p:sp>
        <p:sp>
          <p:nvSpPr>
            <p:cNvPr id="1688" name="Text Box 546"/>
            <p:cNvSpPr txBox="1">
              <a:spLocks noChangeArrowheads="1"/>
            </p:cNvSpPr>
            <p:nvPr/>
          </p:nvSpPr>
          <p:spPr bwMode="auto">
            <a:xfrm>
              <a:off x="6820592" y="3558287"/>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物理层</a:t>
              </a:r>
            </a:p>
          </p:txBody>
        </p:sp>
        <p:sp>
          <p:nvSpPr>
            <p:cNvPr id="1689" name="Text Box 551"/>
            <p:cNvSpPr txBox="1">
              <a:spLocks noChangeArrowheads="1"/>
            </p:cNvSpPr>
            <p:nvPr/>
          </p:nvSpPr>
          <p:spPr bwMode="auto">
            <a:xfrm>
              <a:off x="3005171" y="3356904"/>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链路层</a:t>
              </a:r>
            </a:p>
          </p:txBody>
        </p:sp>
        <p:sp>
          <p:nvSpPr>
            <p:cNvPr id="1690" name="Text Box 552"/>
            <p:cNvSpPr txBox="1">
              <a:spLocks noChangeArrowheads="1"/>
            </p:cNvSpPr>
            <p:nvPr/>
          </p:nvSpPr>
          <p:spPr bwMode="auto">
            <a:xfrm>
              <a:off x="3005171" y="3148840"/>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网络层</a:t>
              </a:r>
            </a:p>
          </p:txBody>
        </p:sp>
        <p:sp>
          <p:nvSpPr>
            <p:cNvPr id="1691" name="Text Box 553"/>
            <p:cNvSpPr txBox="1">
              <a:spLocks noChangeArrowheads="1"/>
            </p:cNvSpPr>
            <p:nvPr/>
          </p:nvSpPr>
          <p:spPr bwMode="auto">
            <a:xfrm>
              <a:off x="3005171" y="3564967"/>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itchFamily="34" charset="-122"/>
                  <a:ea typeface="微软雅黑" pitchFamily="34" charset="-122"/>
                </a:rPr>
                <a:t>物理层</a:t>
              </a:r>
            </a:p>
          </p:txBody>
        </p:sp>
        <p:sp>
          <p:nvSpPr>
            <p:cNvPr id="1692" name="Text Box 558"/>
            <p:cNvSpPr txBox="1">
              <a:spLocks noChangeArrowheads="1"/>
            </p:cNvSpPr>
            <p:nvPr/>
          </p:nvSpPr>
          <p:spPr bwMode="auto">
            <a:xfrm>
              <a:off x="4269787" y="3356904"/>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链路层</a:t>
              </a:r>
            </a:p>
          </p:txBody>
        </p:sp>
        <p:sp>
          <p:nvSpPr>
            <p:cNvPr id="1693" name="Text Box 559"/>
            <p:cNvSpPr txBox="1">
              <a:spLocks noChangeArrowheads="1"/>
            </p:cNvSpPr>
            <p:nvPr/>
          </p:nvSpPr>
          <p:spPr bwMode="auto">
            <a:xfrm>
              <a:off x="4269787" y="3148840"/>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itchFamily="34" charset="-122"/>
                  <a:ea typeface="微软雅黑" pitchFamily="34" charset="-122"/>
                </a:rPr>
                <a:t>网络层</a:t>
              </a:r>
            </a:p>
          </p:txBody>
        </p:sp>
        <p:sp>
          <p:nvSpPr>
            <p:cNvPr id="1694" name="Text Box 560"/>
            <p:cNvSpPr txBox="1">
              <a:spLocks noChangeArrowheads="1"/>
            </p:cNvSpPr>
            <p:nvPr/>
          </p:nvSpPr>
          <p:spPr bwMode="auto">
            <a:xfrm>
              <a:off x="4269787" y="3564967"/>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物理层</a:t>
              </a:r>
            </a:p>
          </p:txBody>
        </p:sp>
        <p:sp>
          <p:nvSpPr>
            <p:cNvPr id="1695" name="Text Box 565"/>
            <p:cNvSpPr txBox="1">
              <a:spLocks noChangeArrowheads="1"/>
            </p:cNvSpPr>
            <p:nvPr/>
          </p:nvSpPr>
          <p:spPr bwMode="auto">
            <a:xfrm>
              <a:off x="5538926" y="3356904"/>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链路层</a:t>
              </a:r>
            </a:p>
          </p:txBody>
        </p:sp>
        <p:sp>
          <p:nvSpPr>
            <p:cNvPr id="1696" name="Text Box 566"/>
            <p:cNvSpPr txBox="1">
              <a:spLocks noChangeArrowheads="1"/>
            </p:cNvSpPr>
            <p:nvPr/>
          </p:nvSpPr>
          <p:spPr bwMode="auto">
            <a:xfrm>
              <a:off x="5538926" y="3148840"/>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网络层</a:t>
              </a:r>
            </a:p>
          </p:txBody>
        </p:sp>
        <p:sp>
          <p:nvSpPr>
            <p:cNvPr id="1697" name="Text Box 567"/>
            <p:cNvSpPr txBox="1">
              <a:spLocks noChangeArrowheads="1"/>
            </p:cNvSpPr>
            <p:nvPr/>
          </p:nvSpPr>
          <p:spPr bwMode="auto">
            <a:xfrm>
              <a:off x="5538926" y="3564967"/>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物理层</a:t>
              </a:r>
            </a:p>
          </p:txBody>
        </p:sp>
      </p:grpSp>
      <p:sp>
        <p:nvSpPr>
          <p:cNvPr id="1700" name="Freeform 583"/>
          <p:cNvSpPr>
            <a:spLocks/>
          </p:cNvSpPr>
          <p:nvPr/>
        </p:nvSpPr>
        <p:spPr bwMode="auto">
          <a:xfrm>
            <a:off x="2169936" y="2772151"/>
            <a:ext cx="4699251" cy="1125262"/>
          </a:xfrm>
          <a:custGeom>
            <a:avLst/>
            <a:gdLst>
              <a:gd name="T0" fmla="*/ 12 w 4396"/>
              <a:gd name="T1" fmla="*/ 30 h 1179"/>
              <a:gd name="T2" fmla="*/ 12 w 4396"/>
              <a:gd name="T3" fmla="*/ 909 h 1179"/>
              <a:gd name="T4" fmla="*/ 84 w 4396"/>
              <a:gd name="T5" fmla="*/ 1137 h 1179"/>
              <a:gd name="T6" fmla="*/ 408 w 4396"/>
              <a:gd name="T7" fmla="*/ 1161 h 1179"/>
              <a:gd name="T8" fmla="*/ 567 w 4396"/>
              <a:gd name="T9" fmla="*/ 1158 h 1179"/>
              <a:gd name="T10" fmla="*/ 768 w 4396"/>
              <a:gd name="T11" fmla="*/ 1140 h 1179"/>
              <a:gd name="T12" fmla="*/ 804 w 4396"/>
              <a:gd name="T13" fmla="*/ 1050 h 1179"/>
              <a:gd name="T14" fmla="*/ 804 w 4396"/>
              <a:gd name="T15" fmla="*/ 666 h 1179"/>
              <a:gd name="T16" fmla="*/ 855 w 4396"/>
              <a:gd name="T17" fmla="*/ 477 h 1179"/>
              <a:gd name="T18" fmla="*/ 1182 w 4396"/>
              <a:gd name="T19" fmla="*/ 483 h 1179"/>
              <a:gd name="T20" fmla="*/ 1212 w 4396"/>
              <a:gd name="T21" fmla="*/ 663 h 1179"/>
              <a:gd name="T22" fmla="*/ 1209 w 4396"/>
              <a:gd name="T23" fmla="*/ 906 h 1179"/>
              <a:gd name="T24" fmla="*/ 1236 w 4396"/>
              <a:gd name="T25" fmla="*/ 1122 h 1179"/>
              <a:gd name="T26" fmla="*/ 1488 w 4396"/>
              <a:gd name="T27" fmla="*/ 1161 h 1179"/>
              <a:gd name="T28" fmla="*/ 1866 w 4396"/>
              <a:gd name="T29" fmla="*/ 1143 h 1179"/>
              <a:gd name="T30" fmla="*/ 1977 w 4396"/>
              <a:gd name="T31" fmla="*/ 1050 h 1179"/>
              <a:gd name="T32" fmla="*/ 1992 w 4396"/>
              <a:gd name="T33" fmla="*/ 750 h 1179"/>
              <a:gd name="T34" fmla="*/ 2016 w 4396"/>
              <a:gd name="T35" fmla="*/ 459 h 1179"/>
              <a:gd name="T36" fmla="*/ 2370 w 4396"/>
              <a:gd name="T37" fmla="*/ 453 h 1179"/>
              <a:gd name="T38" fmla="*/ 2409 w 4396"/>
              <a:gd name="T39" fmla="*/ 663 h 1179"/>
              <a:gd name="T40" fmla="*/ 2412 w 4396"/>
              <a:gd name="T41" fmla="*/ 867 h 1179"/>
              <a:gd name="T42" fmla="*/ 2436 w 4396"/>
              <a:gd name="T43" fmla="*/ 1098 h 1179"/>
              <a:gd name="T44" fmla="*/ 2565 w 4396"/>
              <a:gd name="T45" fmla="*/ 1158 h 1179"/>
              <a:gd name="T46" fmla="*/ 3024 w 4396"/>
              <a:gd name="T47" fmla="*/ 1146 h 1179"/>
              <a:gd name="T48" fmla="*/ 3165 w 4396"/>
              <a:gd name="T49" fmla="*/ 1041 h 1179"/>
              <a:gd name="T50" fmla="*/ 3172 w 4396"/>
              <a:gd name="T51" fmla="*/ 662 h 1179"/>
              <a:gd name="T52" fmla="*/ 3207 w 4396"/>
              <a:gd name="T53" fmla="*/ 462 h 1179"/>
              <a:gd name="T54" fmla="*/ 3492 w 4396"/>
              <a:gd name="T55" fmla="*/ 438 h 1179"/>
              <a:gd name="T56" fmla="*/ 3585 w 4396"/>
              <a:gd name="T57" fmla="*/ 540 h 1179"/>
              <a:gd name="T58" fmla="*/ 3591 w 4396"/>
              <a:gd name="T59" fmla="*/ 894 h 1179"/>
              <a:gd name="T60" fmla="*/ 3609 w 4396"/>
              <a:gd name="T61" fmla="*/ 1101 h 1179"/>
              <a:gd name="T62" fmla="*/ 3708 w 4396"/>
              <a:gd name="T63" fmla="*/ 1149 h 1179"/>
              <a:gd name="T64" fmla="*/ 4155 w 4396"/>
              <a:gd name="T65" fmla="*/ 1158 h 1179"/>
              <a:gd name="T66" fmla="*/ 4335 w 4396"/>
              <a:gd name="T67" fmla="*/ 1125 h 1179"/>
              <a:gd name="T68" fmla="*/ 4389 w 4396"/>
              <a:gd name="T69" fmla="*/ 945 h 1179"/>
              <a:gd name="T70" fmla="*/ 4380 w 4396"/>
              <a:gd name="T71" fmla="*/ 0 h 1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396" h="1179">
                <a:moveTo>
                  <a:pt x="12" y="30"/>
                </a:moveTo>
                <a:cubicBezTo>
                  <a:pt x="13" y="176"/>
                  <a:pt x="0" y="725"/>
                  <a:pt x="12" y="909"/>
                </a:cubicBezTo>
                <a:cubicBezTo>
                  <a:pt x="24" y="1093"/>
                  <a:pt x="18" y="1095"/>
                  <a:pt x="84" y="1137"/>
                </a:cubicBezTo>
                <a:cubicBezTo>
                  <a:pt x="150" y="1179"/>
                  <a:pt x="328" y="1158"/>
                  <a:pt x="408" y="1161"/>
                </a:cubicBezTo>
                <a:cubicBezTo>
                  <a:pt x="488" y="1164"/>
                  <a:pt x="507" y="1162"/>
                  <a:pt x="567" y="1158"/>
                </a:cubicBezTo>
                <a:cubicBezTo>
                  <a:pt x="627" y="1154"/>
                  <a:pt x="728" y="1158"/>
                  <a:pt x="768" y="1140"/>
                </a:cubicBezTo>
                <a:cubicBezTo>
                  <a:pt x="808" y="1122"/>
                  <a:pt x="798" y="1129"/>
                  <a:pt x="804" y="1050"/>
                </a:cubicBezTo>
                <a:cubicBezTo>
                  <a:pt x="810" y="971"/>
                  <a:pt x="796" y="761"/>
                  <a:pt x="804" y="666"/>
                </a:cubicBezTo>
                <a:cubicBezTo>
                  <a:pt x="812" y="571"/>
                  <a:pt x="792" y="507"/>
                  <a:pt x="855" y="477"/>
                </a:cubicBezTo>
                <a:cubicBezTo>
                  <a:pt x="918" y="447"/>
                  <a:pt x="1122" y="452"/>
                  <a:pt x="1182" y="483"/>
                </a:cubicBezTo>
                <a:cubicBezTo>
                  <a:pt x="1242" y="514"/>
                  <a:pt x="1208" y="592"/>
                  <a:pt x="1212" y="663"/>
                </a:cubicBezTo>
                <a:cubicBezTo>
                  <a:pt x="1216" y="734"/>
                  <a:pt x="1205" y="830"/>
                  <a:pt x="1209" y="906"/>
                </a:cubicBezTo>
                <a:cubicBezTo>
                  <a:pt x="1213" y="982"/>
                  <a:pt x="1190" y="1080"/>
                  <a:pt x="1236" y="1122"/>
                </a:cubicBezTo>
                <a:cubicBezTo>
                  <a:pt x="1282" y="1164"/>
                  <a:pt x="1383" y="1158"/>
                  <a:pt x="1488" y="1161"/>
                </a:cubicBezTo>
                <a:cubicBezTo>
                  <a:pt x="1593" y="1164"/>
                  <a:pt x="1785" y="1161"/>
                  <a:pt x="1866" y="1143"/>
                </a:cubicBezTo>
                <a:cubicBezTo>
                  <a:pt x="1947" y="1125"/>
                  <a:pt x="1956" y="1115"/>
                  <a:pt x="1977" y="1050"/>
                </a:cubicBezTo>
                <a:cubicBezTo>
                  <a:pt x="1998" y="985"/>
                  <a:pt x="1986" y="848"/>
                  <a:pt x="1992" y="750"/>
                </a:cubicBezTo>
                <a:cubicBezTo>
                  <a:pt x="1998" y="652"/>
                  <a:pt x="1953" y="508"/>
                  <a:pt x="2016" y="459"/>
                </a:cubicBezTo>
                <a:cubicBezTo>
                  <a:pt x="2079" y="410"/>
                  <a:pt x="2305" y="419"/>
                  <a:pt x="2370" y="453"/>
                </a:cubicBezTo>
                <a:cubicBezTo>
                  <a:pt x="2435" y="487"/>
                  <a:pt x="2402" y="594"/>
                  <a:pt x="2409" y="663"/>
                </a:cubicBezTo>
                <a:cubicBezTo>
                  <a:pt x="2416" y="732"/>
                  <a:pt x="2408" y="794"/>
                  <a:pt x="2412" y="867"/>
                </a:cubicBezTo>
                <a:cubicBezTo>
                  <a:pt x="2416" y="940"/>
                  <a:pt x="2411" y="1050"/>
                  <a:pt x="2436" y="1098"/>
                </a:cubicBezTo>
                <a:cubicBezTo>
                  <a:pt x="2461" y="1146"/>
                  <a:pt x="2467" y="1150"/>
                  <a:pt x="2565" y="1158"/>
                </a:cubicBezTo>
                <a:cubicBezTo>
                  <a:pt x="2663" y="1166"/>
                  <a:pt x="2924" y="1165"/>
                  <a:pt x="3024" y="1146"/>
                </a:cubicBezTo>
                <a:cubicBezTo>
                  <a:pt x="3124" y="1127"/>
                  <a:pt x="3140" y="1122"/>
                  <a:pt x="3165" y="1041"/>
                </a:cubicBezTo>
                <a:cubicBezTo>
                  <a:pt x="3190" y="960"/>
                  <a:pt x="3165" y="758"/>
                  <a:pt x="3172" y="662"/>
                </a:cubicBezTo>
                <a:cubicBezTo>
                  <a:pt x="3179" y="566"/>
                  <a:pt x="3154" y="499"/>
                  <a:pt x="3207" y="462"/>
                </a:cubicBezTo>
                <a:cubicBezTo>
                  <a:pt x="3260" y="425"/>
                  <a:pt x="3429" y="425"/>
                  <a:pt x="3492" y="438"/>
                </a:cubicBezTo>
                <a:cubicBezTo>
                  <a:pt x="3555" y="451"/>
                  <a:pt x="3568" y="464"/>
                  <a:pt x="3585" y="540"/>
                </a:cubicBezTo>
                <a:cubicBezTo>
                  <a:pt x="3602" y="616"/>
                  <a:pt x="3587" y="801"/>
                  <a:pt x="3591" y="894"/>
                </a:cubicBezTo>
                <a:cubicBezTo>
                  <a:pt x="3595" y="987"/>
                  <a:pt x="3590" y="1059"/>
                  <a:pt x="3609" y="1101"/>
                </a:cubicBezTo>
                <a:cubicBezTo>
                  <a:pt x="3628" y="1143"/>
                  <a:pt x="3617" y="1140"/>
                  <a:pt x="3708" y="1149"/>
                </a:cubicBezTo>
                <a:cubicBezTo>
                  <a:pt x="3799" y="1158"/>
                  <a:pt x="4051" y="1162"/>
                  <a:pt x="4155" y="1158"/>
                </a:cubicBezTo>
                <a:cubicBezTo>
                  <a:pt x="4259" y="1154"/>
                  <a:pt x="4296" y="1160"/>
                  <a:pt x="4335" y="1125"/>
                </a:cubicBezTo>
                <a:cubicBezTo>
                  <a:pt x="4374" y="1090"/>
                  <a:pt x="4382" y="1132"/>
                  <a:pt x="4389" y="945"/>
                </a:cubicBezTo>
                <a:cubicBezTo>
                  <a:pt x="4396" y="758"/>
                  <a:pt x="4382" y="197"/>
                  <a:pt x="4380" y="0"/>
                </a:cubicBezTo>
              </a:path>
            </a:pathLst>
          </a:custGeom>
          <a:noFill/>
          <a:ln w="38100" cmpd="sng">
            <a:solidFill>
              <a:srgbClr val="CC00CC"/>
            </a:solidFill>
            <a:prstDash val="solid"/>
            <a:round/>
            <a:headEnd type="none" w="med" len="lg"/>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CC00CC"/>
              </a:solidFill>
              <a:latin typeface="微软雅黑" pitchFamily="34" charset="-122"/>
              <a:ea typeface="微软雅黑" pitchFamily="34" charset="-122"/>
            </a:endParaRPr>
          </a:p>
        </p:txBody>
      </p:sp>
      <p:grpSp>
        <p:nvGrpSpPr>
          <p:cNvPr id="3" name="组合 2"/>
          <p:cNvGrpSpPr/>
          <p:nvPr/>
        </p:nvGrpSpPr>
        <p:grpSpPr>
          <a:xfrm>
            <a:off x="1722925" y="1685707"/>
            <a:ext cx="5586135" cy="295978"/>
            <a:chOff x="1722925" y="1694943"/>
            <a:chExt cx="5586135" cy="295978"/>
          </a:xfrm>
        </p:grpSpPr>
        <p:sp>
          <p:nvSpPr>
            <p:cNvPr id="1104" name="Line 3"/>
            <p:cNvSpPr>
              <a:spLocks noChangeShapeType="1"/>
            </p:cNvSpPr>
            <p:nvPr/>
          </p:nvSpPr>
          <p:spPr bwMode="auto">
            <a:xfrm flipH="1" flipV="1">
              <a:off x="6632853" y="1931639"/>
              <a:ext cx="676207" cy="59282"/>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105" name="Line 4"/>
            <p:cNvSpPr>
              <a:spLocks noChangeShapeType="1"/>
            </p:cNvSpPr>
            <p:nvPr/>
          </p:nvSpPr>
          <p:spPr bwMode="auto">
            <a:xfrm flipH="1" flipV="1">
              <a:off x="5921491" y="1748391"/>
              <a:ext cx="413583" cy="129801"/>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106" name="Line 5"/>
            <p:cNvSpPr>
              <a:spLocks noChangeShapeType="1"/>
            </p:cNvSpPr>
            <p:nvPr/>
          </p:nvSpPr>
          <p:spPr bwMode="auto">
            <a:xfrm flipV="1">
              <a:off x="5342475" y="1740756"/>
              <a:ext cx="496299" cy="91624"/>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107" name="Line 6"/>
            <p:cNvSpPr>
              <a:spLocks noChangeShapeType="1"/>
            </p:cNvSpPr>
            <p:nvPr/>
          </p:nvSpPr>
          <p:spPr bwMode="auto">
            <a:xfrm flipV="1">
              <a:off x="4647656" y="1786568"/>
              <a:ext cx="595559" cy="45812"/>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108" name="Line 7"/>
            <p:cNvSpPr>
              <a:spLocks noChangeShapeType="1"/>
            </p:cNvSpPr>
            <p:nvPr/>
          </p:nvSpPr>
          <p:spPr bwMode="auto">
            <a:xfrm>
              <a:off x="3952837" y="1832380"/>
              <a:ext cx="595559" cy="0"/>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109" name="Line 8"/>
            <p:cNvSpPr>
              <a:spLocks noChangeShapeType="1"/>
            </p:cNvSpPr>
            <p:nvPr/>
          </p:nvSpPr>
          <p:spPr bwMode="auto">
            <a:xfrm>
              <a:off x="3208388" y="1694943"/>
              <a:ext cx="595559" cy="137437"/>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29" name="Line 3"/>
            <p:cNvSpPr>
              <a:spLocks noChangeShapeType="1"/>
            </p:cNvSpPr>
            <p:nvPr/>
          </p:nvSpPr>
          <p:spPr bwMode="auto">
            <a:xfrm flipH="1">
              <a:off x="1722925" y="1879113"/>
              <a:ext cx="702951" cy="103046"/>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30" name="Line 3"/>
            <p:cNvSpPr>
              <a:spLocks noChangeShapeType="1"/>
            </p:cNvSpPr>
            <p:nvPr/>
          </p:nvSpPr>
          <p:spPr bwMode="auto">
            <a:xfrm flipH="1">
              <a:off x="2746503" y="1696853"/>
              <a:ext cx="421675" cy="134573"/>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grpSp>
      <p:pic>
        <p:nvPicPr>
          <p:cNvPr id="1133" name="Picture 32"/>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49136" y="1731520"/>
            <a:ext cx="287440" cy="181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135" name="Picture 34"/>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39515" y="1641805"/>
            <a:ext cx="287440" cy="181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698"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06385" y="1720361"/>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1132" name="Picture 31"/>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78109" y="1613172"/>
            <a:ext cx="287440" cy="181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699"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40569" y="1745450"/>
            <a:ext cx="407130" cy="407130"/>
          </a:xfrm>
          <a:prstGeom prst="rect">
            <a:avLst/>
          </a:prstGeom>
          <a:noFill/>
          <a:extLst>
            <a:ext uri="{909E8E84-426E-40DD-AFC4-6F175D3DCCD1}">
              <a14:hiddenFill xmlns:a14="http://schemas.microsoft.com/office/drawing/2010/main">
                <a:solidFill>
                  <a:srgbClr val="FFFFFF"/>
                </a:solidFill>
              </a14:hiddenFill>
            </a:ext>
          </a:extLst>
        </p:spPr>
      </p:pic>
      <p:grpSp>
        <p:nvGrpSpPr>
          <p:cNvPr id="1111" name="Group 10"/>
          <p:cNvGrpSpPr>
            <a:grpSpLocks/>
          </p:cNvGrpSpPr>
          <p:nvPr/>
        </p:nvGrpSpPr>
        <p:grpSpPr bwMode="auto">
          <a:xfrm>
            <a:off x="2265419" y="1594083"/>
            <a:ext cx="735144" cy="469575"/>
            <a:chOff x="1680" y="240"/>
            <a:chExt cx="2529" cy="1270"/>
          </a:xfrm>
          <a:solidFill>
            <a:schemeClr val="accent6">
              <a:lumMod val="60000"/>
              <a:lumOff val="40000"/>
            </a:schemeClr>
          </a:solidFill>
        </p:grpSpPr>
        <p:sp>
          <p:nvSpPr>
            <p:cNvPr id="1112" name="Oval 11"/>
            <p:cNvSpPr>
              <a:spLocks noChangeArrowheads="1"/>
            </p:cNvSpPr>
            <p:nvPr/>
          </p:nvSpPr>
          <p:spPr bwMode="auto">
            <a:xfrm>
              <a:off x="2554" y="240"/>
              <a:ext cx="1088"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13" name="Oval 12"/>
            <p:cNvSpPr>
              <a:spLocks noChangeArrowheads="1"/>
            </p:cNvSpPr>
            <p:nvPr/>
          </p:nvSpPr>
          <p:spPr bwMode="auto">
            <a:xfrm>
              <a:off x="1941" y="381"/>
              <a:ext cx="827"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14" name="Oval 13"/>
            <p:cNvSpPr>
              <a:spLocks noChangeArrowheads="1"/>
            </p:cNvSpPr>
            <p:nvPr/>
          </p:nvSpPr>
          <p:spPr bwMode="auto">
            <a:xfrm>
              <a:off x="1680" y="702"/>
              <a:ext cx="552" cy="411"/>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15" name="Oval 14"/>
            <p:cNvSpPr>
              <a:spLocks noChangeArrowheads="1"/>
            </p:cNvSpPr>
            <p:nvPr/>
          </p:nvSpPr>
          <p:spPr bwMode="auto">
            <a:xfrm>
              <a:off x="1849" y="894"/>
              <a:ext cx="842" cy="450"/>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16" name="Oval 15"/>
            <p:cNvSpPr>
              <a:spLocks noChangeArrowheads="1"/>
            </p:cNvSpPr>
            <p:nvPr/>
          </p:nvSpPr>
          <p:spPr bwMode="auto">
            <a:xfrm>
              <a:off x="2462" y="971"/>
              <a:ext cx="1272" cy="539"/>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17" name="Oval 16"/>
            <p:cNvSpPr>
              <a:spLocks noChangeArrowheads="1"/>
            </p:cNvSpPr>
            <p:nvPr/>
          </p:nvSpPr>
          <p:spPr bwMode="auto">
            <a:xfrm>
              <a:off x="3289" y="394"/>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18" name="Oval 17"/>
            <p:cNvSpPr>
              <a:spLocks noChangeArrowheads="1"/>
            </p:cNvSpPr>
            <p:nvPr/>
          </p:nvSpPr>
          <p:spPr bwMode="auto">
            <a:xfrm>
              <a:off x="3412" y="663"/>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19" name="Oval 18"/>
            <p:cNvSpPr>
              <a:spLocks noChangeArrowheads="1"/>
            </p:cNvSpPr>
            <p:nvPr/>
          </p:nvSpPr>
          <p:spPr bwMode="auto">
            <a:xfrm>
              <a:off x="3335" y="753"/>
              <a:ext cx="797" cy="66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0" name="Oval 19"/>
            <p:cNvSpPr>
              <a:spLocks noChangeArrowheads="1"/>
            </p:cNvSpPr>
            <p:nvPr/>
          </p:nvSpPr>
          <p:spPr bwMode="auto">
            <a:xfrm>
              <a:off x="2140" y="548"/>
              <a:ext cx="1640" cy="667"/>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grpSp>
      <p:sp>
        <p:nvSpPr>
          <p:cNvPr id="1152" name="Text Box 51"/>
          <p:cNvSpPr txBox="1">
            <a:spLocks noChangeArrowheads="1"/>
          </p:cNvSpPr>
          <p:nvPr/>
        </p:nvSpPr>
        <p:spPr bwMode="auto">
          <a:xfrm>
            <a:off x="2383914" y="1715294"/>
            <a:ext cx="569387"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itchFamily="34" charset="-122"/>
                <a:ea typeface="微软雅黑" pitchFamily="34" charset="-122"/>
              </a:rPr>
              <a:t>电话网</a:t>
            </a:r>
          </a:p>
        </p:txBody>
      </p:sp>
      <p:grpSp>
        <p:nvGrpSpPr>
          <p:cNvPr id="1121" name="Group 20"/>
          <p:cNvGrpSpPr>
            <a:grpSpLocks/>
          </p:cNvGrpSpPr>
          <p:nvPr/>
        </p:nvGrpSpPr>
        <p:grpSpPr bwMode="auto">
          <a:xfrm>
            <a:off x="3506167" y="1594083"/>
            <a:ext cx="735144" cy="469575"/>
            <a:chOff x="1680" y="240"/>
            <a:chExt cx="2529" cy="1270"/>
          </a:xfrm>
          <a:solidFill>
            <a:schemeClr val="bg1"/>
          </a:solidFill>
        </p:grpSpPr>
        <p:sp>
          <p:nvSpPr>
            <p:cNvPr id="1122" name="Oval 21"/>
            <p:cNvSpPr>
              <a:spLocks noChangeArrowheads="1"/>
            </p:cNvSpPr>
            <p:nvPr/>
          </p:nvSpPr>
          <p:spPr bwMode="auto">
            <a:xfrm>
              <a:off x="2554" y="240"/>
              <a:ext cx="1088"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3" name="Oval 22"/>
            <p:cNvSpPr>
              <a:spLocks noChangeArrowheads="1"/>
            </p:cNvSpPr>
            <p:nvPr/>
          </p:nvSpPr>
          <p:spPr bwMode="auto">
            <a:xfrm>
              <a:off x="1941" y="381"/>
              <a:ext cx="827"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4" name="Oval 23"/>
            <p:cNvSpPr>
              <a:spLocks noChangeArrowheads="1"/>
            </p:cNvSpPr>
            <p:nvPr/>
          </p:nvSpPr>
          <p:spPr bwMode="auto">
            <a:xfrm>
              <a:off x="1680" y="702"/>
              <a:ext cx="552" cy="411"/>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5" name="Oval 24"/>
            <p:cNvSpPr>
              <a:spLocks noChangeArrowheads="1"/>
            </p:cNvSpPr>
            <p:nvPr/>
          </p:nvSpPr>
          <p:spPr bwMode="auto">
            <a:xfrm>
              <a:off x="1849" y="894"/>
              <a:ext cx="842" cy="450"/>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6" name="Oval 25"/>
            <p:cNvSpPr>
              <a:spLocks noChangeArrowheads="1"/>
            </p:cNvSpPr>
            <p:nvPr/>
          </p:nvSpPr>
          <p:spPr bwMode="auto">
            <a:xfrm>
              <a:off x="2462" y="971"/>
              <a:ext cx="1272" cy="539"/>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7" name="Oval 26"/>
            <p:cNvSpPr>
              <a:spLocks noChangeArrowheads="1"/>
            </p:cNvSpPr>
            <p:nvPr/>
          </p:nvSpPr>
          <p:spPr bwMode="auto">
            <a:xfrm>
              <a:off x="3289" y="394"/>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8" name="Oval 27"/>
            <p:cNvSpPr>
              <a:spLocks noChangeArrowheads="1"/>
            </p:cNvSpPr>
            <p:nvPr/>
          </p:nvSpPr>
          <p:spPr bwMode="auto">
            <a:xfrm>
              <a:off x="3412" y="663"/>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9" name="Oval 28"/>
            <p:cNvSpPr>
              <a:spLocks noChangeArrowheads="1"/>
            </p:cNvSpPr>
            <p:nvPr/>
          </p:nvSpPr>
          <p:spPr bwMode="auto">
            <a:xfrm>
              <a:off x="3335" y="753"/>
              <a:ext cx="797" cy="66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30" name="Oval 29"/>
            <p:cNvSpPr>
              <a:spLocks noChangeArrowheads="1"/>
            </p:cNvSpPr>
            <p:nvPr/>
          </p:nvSpPr>
          <p:spPr bwMode="auto">
            <a:xfrm>
              <a:off x="2140" y="548"/>
              <a:ext cx="1640" cy="667"/>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grpSp>
      <p:sp>
        <p:nvSpPr>
          <p:cNvPr id="1131" name="Text Box 30"/>
          <p:cNvSpPr txBox="1">
            <a:spLocks noChangeArrowheads="1"/>
          </p:cNvSpPr>
          <p:nvPr/>
        </p:nvSpPr>
        <p:spPr bwMode="auto">
          <a:xfrm>
            <a:off x="3623538" y="1707659"/>
            <a:ext cx="569387"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itchFamily="34" charset="-122"/>
                <a:ea typeface="微软雅黑" pitchFamily="34" charset="-122"/>
              </a:rPr>
              <a:t>局域网</a:t>
            </a:r>
          </a:p>
        </p:txBody>
      </p:sp>
      <p:grpSp>
        <p:nvGrpSpPr>
          <p:cNvPr id="1136" name="Group 35"/>
          <p:cNvGrpSpPr>
            <a:grpSpLocks/>
          </p:cNvGrpSpPr>
          <p:nvPr/>
        </p:nvGrpSpPr>
        <p:grpSpPr bwMode="auto">
          <a:xfrm>
            <a:off x="4895806" y="1594083"/>
            <a:ext cx="735144" cy="469575"/>
            <a:chOff x="1680" y="240"/>
            <a:chExt cx="2529" cy="1270"/>
          </a:xfrm>
          <a:solidFill>
            <a:srgbClr val="00B0F0"/>
          </a:solidFill>
        </p:grpSpPr>
        <p:sp>
          <p:nvSpPr>
            <p:cNvPr id="1137" name="Oval 36"/>
            <p:cNvSpPr>
              <a:spLocks noChangeArrowheads="1"/>
            </p:cNvSpPr>
            <p:nvPr/>
          </p:nvSpPr>
          <p:spPr bwMode="auto">
            <a:xfrm>
              <a:off x="2554" y="240"/>
              <a:ext cx="1088"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38" name="Oval 37"/>
            <p:cNvSpPr>
              <a:spLocks noChangeArrowheads="1"/>
            </p:cNvSpPr>
            <p:nvPr/>
          </p:nvSpPr>
          <p:spPr bwMode="auto">
            <a:xfrm>
              <a:off x="1941" y="381"/>
              <a:ext cx="827"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39" name="Oval 38"/>
            <p:cNvSpPr>
              <a:spLocks noChangeArrowheads="1"/>
            </p:cNvSpPr>
            <p:nvPr/>
          </p:nvSpPr>
          <p:spPr bwMode="auto">
            <a:xfrm>
              <a:off x="1680" y="702"/>
              <a:ext cx="552" cy="411"/>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40" name="Oval 39"/>
            <p:cNvSpPr>
              <a:spLocks noChangeArrowheads="1"/>
            </p:cNvSpPr>
            <p:nvPr/>
          </p:nvSpPr>
          <p:spPr bwMode="auto">
            <a:xfrm>
              <a:off x="1849" y="894"/>
              <a:ext cx="842" cy="450"/>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41" name="Oval 40"/>
            <p:cNvSpPr>
              <a:spLocks noChangeArrowheads="1"/>
            </p:cNvSpPr>
            <p:nvPr/>
          </p:nvSpPr>
          <p:spPr bwMode="auto">
            <a:xfrm>
              <a:off x="2462" y="971"/>
              <a:ext cx="1272" cy="539"/>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42" name="Oval 41"/>
            <p:cNvSpPr>
              <a:spLocks noChangeArrowheads="1"/>
            </p:cNvSpPr>
            <p:nvPr/>
          </p:nvSpPr>
          <p:spPr bwMode="auto">
            <a:xfrm>
              <a:off x="3289" y="394"/>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43" name="Oval 42"/>
            <p:cNvSpPr>
              <a:spLocks noChangeArrowheads="1"/>
            </p:cNvSpPr>
            <p:nvPr/>
          </p:nvSpPr>
          <p:spPr bwMode="auto">
            <a:xfrm>
              <a:off x="3412" y="663"/>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44" name="Oval 43"/>
            <p:cNvSpPr>
              <a:spLocks noChangeArrowheads="1"/>
            </p:cNvSpPr>
            <p:nvPr/>
          </p:nvSpPr>
          <p:spPr bwMode="auto">
            <a:xfrm>
              <a:off x="3335" y="753"/>
              <a:ext cx="797" cy="66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45" name="Oval 44"/>
            <p:cNvSpPr>
              <a:spLocks noChangeArrowheads="1"/>
            </p:cNvSpPr>
            <p:nvPr/>
          </p:nvSpPr>
          <p:spPr bwMode="auto">
            <a:xfrm>
              <a:off x="2140" y="548"/>
              <a:ext cx="1640" cy="667"/>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grpSp>
      <p:sp>
        <p:nvSpPr>
          <p:cNvPr id="1146" name="Text Box 45"/>
          <p:cNvSpPr txBox="1">
            <a:spLocks noChangeArrowheads="1"/>
          </p:cNvSpPr>
          <p:nvPr/>
        </p:nvSpPr>
        <p:spPr bwMode="auto">
          <a:xfrm>
            <a:off x="4996633" y="1714144"/>
            <a:ext cx="569387"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itchFamily="34" charset="-122"/>
                <a:ea typeface="微软雅黑" pitchFamily="34" charset="-122"/>
              </a:rPr>
              <a:t>广域网</a:t>
            </a:r>
          </a:p>
        </p:txBody>
      </p:sp>
      <p:grpSp>
        <p:nvGrpSpPr>
          <p:cNvPr id="1606" name="Group 506"/>
          <p:cNvGrpSpPr>
            <a:grpSpLocks/>
          </p:cNvGrpSpPr>
          <p:nvPr/>
        </p:nvGrpSpPr>
        <p:grpSpPr bwMode="auto">
          <a:xfrm>
            <a:off x="6086924" y="1639895"/>
            <a:ext cx="735144" cy="469575"/>
            <a:chOff x="1680" y="240"/>
            <a:chExt cx="2529" cy="1270"/>
          </a:xfrm>
          <a:solidFill>
            <a:srgbClr val="FFFF99"/>
          </a:solidFill>
        </p:grpSpPr>
        <p:sp>
          <p:nvSpPr>
            <p:cNvPr id="1607" name="Oval 507"/>
            <p:cNvSpPr>
              <a:spLocks noChangeArrowheads="1"/>
            </p:cNvSpPr>
            <p:nvPr/>
          </p:nvSpPr>
          <p:spPr bwMode="auto">
            <a:xfrm>
              <a:off x="2554" y="240"/>
              <a:ext cx="1088"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08" name="Oval 508"/>
            <p:cNvSpPr>
              <a:spLocks noChangeArrowheads="1"/>
            </p:cNvSpPr>
            <p:nvPr/>
          </p:nvSpPr>
          <p:spPr bwMode="auto">
            <a:xfrm>
              <a:off x="1941" y="381"/>
              <a:ext cx="827"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09" name="Oval 509"/>
            <p:cNvSpPr>
              <a:spLocks noChangeArrowheads="1"/>
            </p:cNvSpPr>
            <p:nvPr/>
          </p:nvSpPr>
          <p:spPr bwMode="auto">
            <a:xfrm>
              <a:off x="1680" y="702"/>
              <a:ext cx="552" cy="411"/>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10" name="Oval 510"/>
            <p:cNvSpPr>
              <a:spLocks noChangeArrowheads="1"/>
            </p:cNvSpPr>
            <p:nvPr/>
          </p:nvSpPr>
          <p:spPr bwMode="auto">
            <a:xfrm>
              <a:off x="1849" y="894"/>
              <a:ext cx="842" cy="450"/>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11" name="Oval 511"/>
            <p:cNvSpPr>
              <a:spLocks noChangeArrowheads="1"/>
            </p:cNvSpPr>
            <p:nvPr/>
          </p:nvSpPr>
          <p:spPr bwMode="auto">
            <a:xfrm>
              <a:off x="2462" y="971"/>
              <a:ext cx="1272" cy="539"/>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12" name="Oval 512"/>
            <p:cNvSpPr>
              <a:spLocks noChangeArrowheads="1"/>
            </p:cNvSpPr>
            <p:nvPr/>
          </p:nvSpPr>
          <p:spPr bwMode="auto">
            <a:xfrm>
              <a:off x="3289" y="394"/>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13" name="Oval 513"/>
            <p:cNvSpPr>
              <a:spLocks noChangeArrowheads="1"/>
            </p:cNvSpPr>
            <p:nvPr/>
          </p:nvSpPr>
          <p:spPr bwMode="auto">
            <a:xfrm>
              <a:off x="3412" y="663"/>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14" name="Oval 514"/>
            <p:cNvSpPr>
              <a:spLocks noChangeArrowheads="1"/>
            </p:cNvSpPr>
            <p:nvPr/>
          </p:nvSpPr>
          <p:spPr bwMode="auto">
            <a:xfrm>
              <a:off x="3335" y="753"/>
              <a:ext cx="797" cy="66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15" name="Oval 515"/>
            <p:cNvSpPr>
              <a:spLocks noChangeArrowheads="1"/>
            </p:cNvSpPr>
            <p:nvPr/>
          </p:nvSpPr>
          <p:spPr bwMode="auto">
            <a:xfrm>
              <a:off x="2140" y="548"/>
              <a:ext cx="1640" cy="667"/>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grpSp>
      <p:sp>
        <p:nvSpPr>
          <p:cNvPr id="1616" name="Text Box 516"/>
          <p:cNvSpPr txBox="1">
            <a:spLocks noChangeArrowheads="1"/>
          </p:cNvSpPr>
          <p:nvPr/>
        </p:nvSpPr>
        <p:spPr bwMode="auto">
          <a:xfrm>
            <a:off x="6216140" y="1753472"/>
            <a:ext cx="569387"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itchFamily="34" charset="-122"/>
                <a:ea typeface="微软雅黑" pitchFamily="34" charset="-122"/>
              </a:rPr>
              <a:t>局域网</a:t>
            </a:r>
          </a:p>
        </p:txBody>
      </p:sp>
      <p:sp>
        <p:nvSpPr>
          <p:cNvPr id="1618" name="Line 518"/>
          <p:cNvSpPr>
            <a:spLocks noChangeShapeType="1"/>
          </p:cNvSpPr>
          <p:nvPr/>
        </p:nvSpPr>
        <p:spPr bwMode="auto">
          <a:xfrm flipV="1">
            <a:off x="4766562" y="1687617"/>
            <a:ext cx="916086" cy="69672"/>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CC00CC"/>
              </a:solidFill>
              <a:latin typeface="微软雅黑" pitchFamily="34" charset="-122"/>
              <a:ea typeface="微软雅黑" pitchFamily="34" charset="-122"/>
            </a:endParaRPr>
          </a:p>
        </p:txBody>
      </p:sp>
      <p:sp>
        <p:nvSpPr>
          <p:cNvPr id="1619" name="Line 519"/>
          <p:cNvSpPr>
            <a:spLocks noChangeShapeType="1"/>
          </p:cNvSpPr>
          <p:nvPr/>
        </p:nvSpPr>
        <p:spPr bwMode="auto">
          <a:xfrm>
            <a:off x="6073483" y="1715294"/>
            <a:ext cx="1119368" cy="129855"/>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CC00CC"/>
              </a:solidFill>
              <a:latin typeface="微软雅黑" pitchFamily="34" charset="-122"/>
              <a:ea typeface="微软雅黑" pitchFamily="34" charset="-122"/>
            </a:endParaRPr>
          </a:p>
        </p:txBody>
      </p:sp>
      <p:sp>
        <p:nvSpPr>
          <p:cNvPr id="1620" name="Line 520"/>
          <p:cNvSpPr>
            <a:spLocks noChangeShapeType="1"/>
          </p:cNvSpPr>
          <p:nvPr/>
        </p:nvSpPr>
        <p:spPr bwMode="auto">
          <a:xfrm>
            <a:off x="3422417" y="1661847"/>
            <a:ext cx="1005007" cy="85898"/>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CC00CC"/>
              </a:solidFill>
              <a:latin typeface="微软雅黑" pitchFamily="34" charset="-122"/>
              <a:ea typeface="微软雅黑" pitchFamily="34" charset="-122"/>
            </a:endParaRPr>
          </a:p>
        </p:txBody>
      </p:sp>
      <p:sp>
        <p:nvSpPr>
          <p:cNvPr id="1617" name="Line 517"/>
          <p:cNvSpPr>
            <a:spLocks noChangeShapeType="1"/>
          </p:cNvSpPr>
          <p:nvPr/>
        </p:nvSpPr>
        <p:spPr bwMode="auto">
          <a:xfrm flipV="1">
            <a:off x="1847699" y="1657172"/>
            <a:ext cx="1155965" cy="212703"/>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CC00CC"/>
              </a:solidFill>
              <a:latin typeface="微软雅黑" pitchFamily="34" charset="-122"/>
              <a:ea typeface="微软雅黑" pitchFamily="34" charset="-122"/>
            </a:endParaRPr>
          </a:p>
        </p:txBody>
      </p:sp>
      <p:sp>
        <p:nvSpPr>
          <p:cNvPr id="2" name="灯片编号占位符 1">
            <a:extLst>
              <a:ext uri="{FF2B5EF4-FFF2-40B4-BE49-F238E27FC236}">
                <a16:creationId xmlns:a16="http://schemas.microsoft.com/office/drawing/2014/main" id="{2D4B0637-3B99-4AE4-BEC1-B905B5937086}"/>
              </a:ext>
            </a:extLst>
          </p:cNvPr>
          <p:cNvSpPr>
            <a:spLocks noGrp="1"/>
          </p:cNvSpPr>
          <p:nvPr>
            <p:ph type="sldNum" sz="quarter" idx="12"/>
          </p:nvPr>
        </p:nvSpPr>
        <p:spPr/>
        <p:txBody>
          <a:bodyPr/>
          <a:lstStyle/>
          <a:p>
            <a:fld id="{C485880C-E2C3-4DAB-AE74-D9BE691626AC}" type="slidenum">
              <a:rPr lang="zh-CN" altLang="en-US" smtClean="0"/>
              <a:pPr/>
              <a:t>6</a:t>
            </a:fld>
            <a:endParaRPr lang="zh-CN" altLang="en-US"/>
          </a:p>
        </p:txBody>
      </p:sp>
    </p:spTree>
    <p:extLst>
      <p:ext uri="{BB962C8B-B14F-4D97-AF65-F5344CB8AC3E}">
        <p14:creationId xmlns:p14="http://schemas.microsoft.com/office/powerpoint/2010/main" val="2164057950"/>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emph" presetSubtype="0" repeatCount="5000" fill="hold" grpId="0" nodeType="clickEffect">
                                  <p:stCondLst>
                                    <p:cond delay="0"/>
                                  </p:stCondLst>
                                  <p:childTnLst>
                                    <p:anim calcmode="discrete" valueType="str">
                                      <p:cBhvr>
                                        <p:cTn id="6" dur="1000" fill="hold"/>
                                        <p:tgtEl>
                                          <p:spTgt spid="1147"/>
                                        </p:tgtEl>
                                        <p:attrNameLst>
                                          <p:attrName>style.visibility</p:attrName>
                                        </p:attrNameLst>
                                      </p:cBhvr>
                                      <p:tavLst>
                                        <p:tav tm="0">
                                          <p:val>
                                            <p:strVal val="hidden"/>
                                          </p:val>
                                        </p:tav>
                                        <p:tav tm="50000">
                                          <p:val>
                                            <p:strVal val="visible"/>
                                          </p:val>
                                        </p:tav>
                                      </p:tavLst>
                                    </p:anim>
                                  </p:childTnLst>
                                </p:cTn>
                              </p:par>
                              <p:par>
                                <p:cTn id="7" presetID="35" presetClass="emph" presetSubtype="0" repeatCount="5000" fill="hold" grpId="0" nodeType="withEffect">
                                  <p:stCondLst>
                                    <p:cond delay="0"/>
                                  </p:stCondLst>
                                  <p:childTnLst>
                                    <p:anim calcmode="discrete" valueType="str">
                                      <p:cBhvr>
                                        <p:cTn id="8" dur="1000" fill="hold"/>
                                        <p:tgtEl>
                                          <p:spTgt spid="1148"/>
                                        </p:tgtEl>
                                        <p:attrNameLst>
                                          <p:attrName>style.visibility</p:attrName>
                                        </p:attrNameLst>
                                      </p:cBhvr>
                                      <p:tavLst>
                                        <p:tav tm="0">
                                          <p:val>
                                            <p:strVal val="hidden"/>
                                          </p:val>
                                        </p:tav>
                                        <p:tav tm="50000">
                                          <p:val>
                                            <p:strVal val="visible"/>
                                          </p:val>
                                        </p:tav>
                                      </p:tavLst>
                                    </p:anim>
                                  </p:childTnLst>
                                </p:cTn>
                              </p:par>
                            </p:childTnLst>
                          </p:cTn>
                        </p:par>
                      </p:childTnLst>
                    </p:cTn>
                  </p:par>
                  <p:par>
                    <p:cTn id="9" fill="hold">
                      <p:stCondLst>
                        <p:cond delay="indefinite"/>
                      </p:stCondLst>
                      <p:childTnLst>
                        <p:par>
                          <p:cTn id="10" fill="hold">
                            <p:stCondLst>
                              <p:cond delay="0"/>
                            </p:stCondLst>
                            <p:childTnLst>
                              <p:par>
                                <p:cTn id="11" presetID="35" presetClass="emph" presetSubtype="0" repeatCount="5000" fill="hold" grpId="1" nodeType="clickEffect">
                                  <p:stCondLst>
                                    <p:cond delay="0"/>
                                  </p:stCondLst>
                                  <p:childTnLst>
                                    <p:anim calcmode="discrete" valueType="str">
                                      <p:cBhvr>
                                        <p:cTn id="12" dur="1000" fill="hold"/>
                                        <p:tgtEl>
                                          <p:spTgt spid="1149"/>
                                        </p:tgtEl>
                                        <p:attrNameLst>
                                          <p:attrName>style.visibility</p:attrName>
                                        </p:attrNameLst>
                                      </p:cBhvr>
                                      <p:tavLst>
                                        <p:tav tm="0">
                                          <p:val>
                                            <p:strVal val="hidden"/>
                                          </p:val>
                                        </p:tav>
                                        <p:tav tm="50000">
                                          <p:val>
                                            <p:strVal val="visible"/>
                                          </p:val>
                                        </p:tav>
                                      </p:tavLst>
                                    </p:anim>
                                  </p:childTnLst>
                                </p:cTn>
                              </p:par>
                              <p:par>
                                <p:cTn id="13" presetID="35" presetClass="emph" presetSubtype="0" repeatCount="5000" fill="hold" grpId="1" nodeType="withEffect">
                                  <p:stCondLst>
                                    <p:cond delay="0"/>
                                  </p:stCondLst>
                                  <p:childTnLst>
                                    <p:anim calcmode="discrete" valueType="str">
                                      <p:cBhvr>
                                        <p:cTn id="14" dur="1000" fill="hold"/>
                                        <p:tgtEl>
                                          <p:spTgt spid="1151"/>
                                        </p:tgtEl>
                                        <p:attrNameLst>
                                          <p:attrName>style.visibility</p:attrName>
                                        </p:attrNameLst>
                                      </p:cBhvr>
                                      <p:tavLst>
                                        <p:tav tm="0">
                                          <p:val>
                                            <p:strVal val="hidden"/>
                                          </p:val>
                                        </p:tav>
                                        <p:tav tm="50000">
                                          <p:val>
                                            <p:strVal val="visible"/>
                                          </p:val>
                                        </p:tav>
                                      </p:tavLst>
                                    </p:anim>
                                  </p:childTnLst>
                                </p:cTn>
                              </p:par>
                            </p:childTnLst>
                          </p:cTn>
                        </p:par>
                      </p:childTnLst>
                    </p:cTn>
                  </p:par>
                  <p:par>
                    <p:cTn id="15" fill="hold">
                      <p:stCondLst>
                        <p:cond delay="indefinite"/>
                      </p:stCondLst>
                      <p:childTnLst>
                        <p:par>
                          <p:cTn id="16" fill="hold">
                            <p:stCondLst>
                              <p:cond delay="0"/>
                            </p:stCondLst>
                            <p:childTnLst>
                              <p:par>
                                <p:cTn id="17" presetID="35" presetClass="emph" presetSubtype="0" repeatCount="5000" fill="hold" grpId="0" nodeType="clickEffect">
                                  <p:stCondLst>
                                    <p:cond delay="0"/>
                                  </p:stCondLst>
                                  <p:childTnLst>
                                    <p:anim calcmode="discrete" valueType="str">
                                      <p:cBhvr>
                                        <p:cTn id="18" dur="1000" fill="hold"/>
                                        <p:tgtEl>
                                          <p:spTgt spid="1150"/>
                                        </p:tgtEl>
                                        <p:attrNameLst>
                                          <p:attrName>style.visibility</p:attrName>
                                        </p:attrNameLst>
                                      </p:cBhvr>
                                      <p:tavLst>
                                        <p:tav tm="0">
                                          <p:val>
                                            <p:strVal val="hidden"/>
                                          </p:val>
                                        </p:tav>
                                        <p:tav tm="50000">
                                          <p:val>
                                            <p:strVal val="visible"/>
                                          </p:val>
                                        </p:tav>
                                      </p:tavLst>
                                    </p:anim>
                                  </p:childTnLst>
                                </p:cTn>
                              </p:par>
                            </p:childTnLst>
                          </p:cTn>
                        </p:par>
                      </p:childTnLst>
                    </p:cTn>
                  </p:par>
                  <p:par>
                    <p:cTn id="19" fill="hold">
                      <p:stCondLst>
                        <p:cond delay="indefinite"/>
                      </p:stCondLst>
                      <p:childTnLst>
                        <p:par>
                          <p:cTn id="20" fill="hold">
                            <p:stCondLst>
                              <p:cond delay="0"/>
                            </p:stCondLst>
                            <p:childTnLst>
                              <p:par>
                                <p:cTn id="21" presetID="35" presetClass="emph" presetSubtype="0" repeatCount="5000" fill="hold" nodeType="clickEffect">
                                  <p:stCondLst>
                                    <p:cond delay="0"/>
                                  </p:stCondLst>
                                  <p:childTnLst>
                                    <p:anim calcmode="discrete" valueType="str">
                                      <p:cBhvr>
                                        <p:cTn id="22" dur="1000" fill="hold"/>
                                        <p:tgtEl>
                                          <p:spTgt spid="3"/>
                                        </p:tgtEl>
                                        <p:attrNameLst>
                                          <p:attrName>style.visibility</p:attrName>
                                        </p:attrNameLst>
                                      </p:cBhvr>
                                      <p:tavLst>
                                        <p:tav tm="0">
                                          <p:val>
                                            <p:strVal val="hidden"/>
                                          </p:val>
                                        </p:tav>
                                        <p:tav tm="50000">
                                          <p:val>
                                            <p:strVal val="visible"/>
                                          </p:val>
                                        </p:tav>
                                      </p:tavLst>
                                    </p:anim>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wipe(up)">
                                      <p:cBhvr>
                                        <p:cTn id="27" dur="5000"/>
                                        <p:tgtEl>
                                          <p:spTgt spid="13"/>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621"/>
                                        </p:tgtEl>
                                        <p:attrNameLst>
                                          <p:attrName>style.visibility</p:attrName>
                                        </p:attrNameLst>
                                      </p:cBhvr>
                                      <p:to>
                                        <p:strVal val="visible"/>
                                      </p:to>
                                    </p:set>
                                    <p:animEffect transition="in" filter="fade">
                                      <p:cBhvr>
                                        <p:cTn id="32" dur="750"/>
                                        <p:tgtEl>
                                          <p:spTgt spid="1621"/>
                                        </p:tgtEl>
                                      </p:cBhvr>
                                    </p:animEffect>
                                  </p:childTnLst>
                                </p:cTn>
                              </p:par>
                              <p:par>
                                <p:cTn id="33" presetID="22" presetClass="entr" presetSubtype="8" fill="hold" grpId="0" nodeType="withEffect">
                                  <p:stCondLst>
                                    <p:cond delay="1500"/>
                                  </p:stCondLst>
                                  <p:childTnLst>
                                    <p:set>
                                      <p:cBhvr>
                                        <p:cTn id="34" dur="1" fill="hold">
                                          <p:stCondLst>
                                            <p:cond delay="0"/>
                                          </p:stCondLst>
                                        </p:cTn>
                                        <p:tgtEl>
                                          <p:spTgt spid="1617"/>
                                        </p:tgtEl>
                                        <p:attrNameLst>
                                          <p:attrName>style.visibility</p:attrName>
                                        </p:attrNameLst>
                                      </p:cBhvr>
                                      <p:to>
                                        <p:strVal val="visible"/>
                                      </p:to>
                                    </p:set>
                                    <p:animEffect transition="in" filter="wipe(left)">
                                      <p:cBhvr>
                                        <p:cTn id="35" dur="1500"/>
                                        <p:tgtEl>
                                          <p:spTgt spid="1617"/>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1675"/>
                                        </p:tgtEl>
                                        <p:attrNameLst>
                                          <p:attrName>style.visibility</p:attrName>
                                        </p:attrNameLst>
                                      </p:cBhvr>
                                      <p:to>
                                        <p:strVal val="visible"/>
                                      </p:to>
                                    </p:set>
                                    <p:animEffect transition="in" filter="fade">
                                      <p:cBhvr>
                                        <p:cTn id="40" dur="750"/>
                                        <p:tgtEl>
                                          <p:spTgt spid="1675"/>
                                        </p:tgtEl>
                                      </p:cBhvr>
                                    </p:animEffect>
                                  </p:childTnLst>
                                </p:cTn>
                              </p:par>
                              <p:par>
                                <p:cTn id="41" presetID="22" presetClass="entr" presetSubtype="8" fill="hold" grpId="0" nodeType="withEffect">
                                  <p:stCondLst>
                                    <p:cond delay="3000"/>
                                  </p:stCondLst>
                                  <p:childTnLst>
                                    <p:set>
                                      <p:cBhvr>
                                        <p:cTn id="42" dur="1" fill="hold">
                                          <p:stCondLst>
                                            <p:cond delay="0"/>
                                          </p:stCondLst>
                                        </p:cTn>
                                        <p:tgtEl>
                                          <p:spTgt spid="1700"/>
                                        </p:tgtEl>
                                        <p:attrNameLst>
                                          <p:attrName>style.visibility</p:attrName>
                                        </p:attrNameLst>
                                      </p:cBhvr>
                                      <p:to>
                                        <p:strVal val="visible"/>
                                      </p:to>
                                    </p:set>
                                    <p:animEffect transition="in" filter="wipe(left)">
                                      <p:cBhvr>
                                        <p:cTn id="43" dur="13000"/>
                                        <p:tgtEl>
                                          <p:spTgt spid="1700"/>
                                        </p:tgtEl>
                                      </p:cBhvr>
                                    </p:animEffect>
                                  </p:childTnLst>
                                </p:cTn>
                              </p:par>
                              <p:par>
                                <p:cTn id="44" presetID="22" presetClass="entr" presetSubtype="8" fill="hold" grpId="0" nodeType="withEffect">
                                  <p:stCondLst>
                                    <p:cond delay="8000"/>
                                  </p:stCondLst>
                                  <p:childTnLst>
                                    <p:set>
                                      <p:cBhvr>
                                        <p:cTn id="45" dur="1" fill="hold">
                                          <p:stCondLst>
                                            <p:cond delay="0"/>
                                          </p:stCondLst>
                                        </p:cTn>
                                        <p:tgtEl>
                                          <p:spTgt spid="1620"/>
                                        </p:tgtEl>
                                        <p:attrNameLst>
                                          <p:attrName>style.visibility</p:attrName>
                                        </p:attrNameLst>
                                      </p:cBhvr>
                                      <p:to>
                                        <p:strVal val="visible"/>
                                      </p:to>
                                    </p:set>
                                    <p:animEffect transition="in" filter="wipe(left)">
                                      <p:cBhvr>
                                        <p:cTn id="46" dur="1500"/>
                                        <p:tgtEl>
                                          <p:spTgt spid="1620"/>
                                        </p:tgtEl>
                                      </p:cBhvr>
                                    </p:animEffect>
                                  </p:childTnLst>
                                </p:cTn>
                              </p:par>
                              <p:par>
                                <p:cTn id="47" presetID="22" presetClass="entr" presetSubtype="8" fill="hold" grpId="0" nodeType="withEffect">
                                  <p:stCondLst>
                                    <p:cond delay="11000"/>
                                  </p:stCondLst>
                                  <p:childTnLst>
                                    <p:set>
                                      <p:cBhvr>
                                        <p:cTn id="48" dur="1" fill="hold">
                                          <p:stCondLst>
                                            <p:cond delay="0"/>
                                          </p:stCondLst>
                                        </p:cTn>
                                        <p:tgtEl>
                                          <p:spTgt spid="1618"/>
                                        </p:tgtEl>
                                        <p:attrNameLst>
                                          <p:attrName>style.visibility</p:attrName>
                                        </p:attrNameLst>
                                      </p:cBhvr>
                                      <p:to>
                                        <p:strVal val="visible"/>
                                      </p:to>
                                    </p:set>
                                    <p:animEffect transition="in" filter="wipe(left)">
                                      <p:cBhvr>
                                        <p:cTn id="49" dur="1500"/>
                                        <p:tgtEl>
                                          <p:spTgt spid="1618"/>
                                        </p:tgtEl>
                                      </p:cBhvr>
                                    </p:animEffect>
                                  </p:childTnLst>
                                </p:cTn>
                              </p:par>
                              <p:par>
                                <p:cTn id="50" presetID="22" presetClass="entr" presetSubtype="8" fill="hold" grpId="0" nodeType="withEffect">
                                  <p:stCondLst>
                                    <p:cond delay="14000"/>
                                  </p:stCondLst>
                                  <p:childTnLst>
                                    <p:set>
                                      <p:cBhvr>
                                        <p:cTn id="51" dur="1" fill="hold">
                                          <p:stCondLst>
                                            <p:cond delay="0"/>
                                          </p:stCondLst>
                                        </p:cTn>
                                        <p:tgtEl>
                                          <p:spTgt spid="1619"/>
                                        </p:tgtEl>
                                        <p:attrNameLst>
                                          <p:attrName>style.visibility</p:attrName>
                                        </p:attrNameLst>
                                      </p:cBhvr>
                                      <p:to>
                                        <p:strVal val="visible"/>
                                      </p:to>
                                    </p:set>
                                    <p:animEffect transition="in" filter="wipe(left)">
                                      <p:cBhvr>
                                        <p:cTn id="52" dur="1500"/>
                                        <p:tgtEl>
                                          <p:spTgt spid="1619"/>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1" fill="hold" grpId="0" nodeType="clickEffect">
                                  <p:stCondLst>
                                    <p:cond delay="0"/>
                                  </p:stCondLst>
                                  <p:childTnLst>
                                    <p:set>
                                      <p:cBhvr>
                                        <p:cTn id="56" dur="1" fill="hold">
                                          <p:stCondLst>
                                            <p:cond delay="0"/>
                                          </p:stCondLst>
                                        </p:cTn>
                                        <p:tgtEl>
                                          <p:spTgt spid="1678"/>
                                        </p:tgtEl>
                                        <p:attrNameLst>
                                          <p:attrName>style.visibility</p:attrName>
                                        </p:attrNameLst>
                                      </p:cBhvr>
                                      <p:to>
                                        <p:strVal val="visible"/>
                                      </p:to>
                                    </p:set>
                                    <p:animEffect transition="in" filter="wipe(up)">
                                      <p:cBhvr>
                                        <p:cTn id="57" dur="250"/>
                                        <p:tgtEl>
                                          <p:spTgt spid="16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7" grpId="0"/>
      <p:bldP spid="1148" grpId="0"/>
      <p:bldP spid="1149" grpId="1"/>
      <p:bldP spid="1150" grpId="0"/>
      <p:bldP spid="1151" grpId="1"/>
      <p:bldP spid="1621" grpId="0"/>
      <p:bldP spid="1678" grpId="0" animBg="1"/>
      <p:bldP spid="1675" grpId="0"/>
      <p:bldP spid="1700" grpId="0" animBg="1"/>
      <p:bldP spid="1618" grpId="0" animBg="1"/>
      <p:bldP spid="1619" grpId="0" animBg="1"/>
      <p:bldP spid="1620" grpId="0" animBg="1"/>
      <p:bldP spid="1617"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Rectangle 46"/>
          <p:cNvSpPr>
            <a:spLocks noChangeArrowheads="1"/>
          </p:cNvSpPr>
          <p:nvPr/>
        </p:nvSpPr>
        <p:spPr bwMode="auto">
          <a:xfrm>
            <a:off x="502921" y="986032"/>
            <a:ext cx="8129015" cy="9130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200"/>
              </a:lnSpc>
              <a:buClr>
                <a:srgbClr val="0070C0"/>
              </a:buClr>
              <a:buFont typeface="Wingdings" pitchFamily="2" charset="2"/>
              <a:buChar char="l"/>
            </a:pPr>
            <a:r>
              <a:rPr lang="zh-CN" altLang="en-US" sz="2000" b="1" dirty="0">
                <a:latin typeface="微软雅黑" pitchFamily="34" charset="-122"/>
                <a:ea typeface="微软雅黑" pitchFamily="34" charset="-122"/>
              </a:rPr>
              <a:t>以太网的端到端往返时延 </a:t>
            </a:r>
            <a:r>
              <a:rPr lang="en-US" altLang="zh-CN" sz="2000" b="1" dirty="0">
                <a:solidFill>
                  <a:srgbClr val="C00000"/>
                </a:solidFill>
                <a:latin typeface="微软雅黑" pitchFamily="34" charset="-122"/>
                <a:ea typeface="微软雅黑" pitchFamily="34" charset="-122"/>
              </a:rPr>
              <a:t>2</a:t>
            </a:r>
            <a:r>
              <a:rPr lang="en-US" altLang="zh-CN" sz="2000" b="1" i="1" dirty="0">
                <a:solidFill>
                  <a:srgbClr val="C00000"/>
                </a:solidFill>
                <a:latin typeface="微软雅黑" pitchFamily="34" charset="-122"/>
                <a:ea typeface="微软雅黑" pitchFamily="34" charset="-122"/>
                <a:sym typeface="Symbol" pitchFamily="18" charset="2"/>
              </a:rPr>
              <a:t>  </a:t>
            </a:r>
            <a:r>
              <a:rPr lang="zh-CN" altLang="en-US" sz="2000" b="1" dirty="0">
                <a:latin typeface="微软雅黑" pitchFamily="34" charset="-122"/>
                <a:ea typeface="微软雅黑" pitchFamily="34" charset="-122"/>
              </a:rPr>
              <a:t>称为</a:t>
            </a:r>
            <a:r>
              <a:rPr lang="zh-CN" altLang="en-US" sz="2000" b="1" dirty="0">
                <a:solidFill>
                  <a:srgbClr val="C00000"/>
                </a:solidFill>
                <a:latin typeface="微软雅黑" pitchFamily="34" charset="-122"/>
                <a:ea typeface="微软雅黑" pitchFamily="34" charset="-122"/>
              </a:rPr>
              <a:t>争用期</a:t>
            </a:r>
            <a:r>
              <a:rPr lang="zh-CN" altLang="en-US" sz="2000" b="1" dirty="0">
                <a:latin typeface="微软雅黑" pitchFamily="34" charset="-122"/>
                <a:ea typeface="微软雅黑" pitchFamily="34" charset="-122"/>
              </a:rPr>
              <a:t>，或</a:t>
            </a:r>
            <a:r>
              <a:rPr lang="zh-CN" altLang="en-US" sz="2000" b="1" dirty="0">
                <a:solidFill>
                  <a:srgbClr val="C00000"/>
                </a:solidFill>
                <a:latin typeface="微软雅黑" pitchFamily="34" charset="-122"/>
                <a:ea typeface="微软雅黑" pitchFamily="34" charset="-122"/>
              </a:rPr>
              <a:t>碰撞窗口。</a:t>
            </a:r>
          </a:p>
          <a:p>
            <a:pPr marL="342900" indent="-342900" eaLnBrk="0" hangingPunct="0">
              <a:lnSpc>
                <a:spcPts val="3200"/>
              </a:lnSpc>
              <a:buClr>
                <a:srgbClr val="0070C0"/>
              </a:buClr>
              <a:buFont typeface="Wingdings" pitchFamily="2" charset="2"/>
              <a:buChar char="l"/>
            </a:pPr>
            <a:r>
              <a:rPr lang="zh-CN" altLang="en-US" sz="2000" b="1" dirty="0">
                <a:latin typeface="微软雅黑" pitchFamily="34" charset="-122"/>
                <a:ea typeface="微软雅黑" pitchFamily="34" charset="-122"/>
              </a:rPr>
              <a:t>具体的争用期时间 </a:t>
            </a:r>
            <a:r>
              <a:rPr lang="en-US" altLang="zh-CN" sz="2000" b="1" dirty="0">
                <a:latin typeface="微软雅黑" pitchFamily="34" charset="-122"/>
                <a:ea typeface="微软雅黑" pitchFamily="34" charset="-122"/>
              </a:rPr>
              <a:t>= 51.2 </a:t>
            </a:r>
            <a:r>
              <a:rPr lang="el-GR" altLang="zh-CN" sz="2000" b="1" dirty="0">
                <a:latin typeface="微软雅黑" pitchFamily="34" charset="-122"/>
                <a:ea typeface="微软雅黑" pitchFamily="34" charset="-122"/>
              </a:rPr>
              <a:t>μ</a:t>
            </a:r>
            <a:r>
              <a:rPr lang="en-US" altLang="zh-CN" sz="2000" b="1" dirty="0">
                <a:latin typeface="微软雅黑" pitchFamily="34" charset="-122"/>
                <a:ea typeface="微软雅黑" pitchFamily="34" charset="-122"/>
              </a:rPr>
              <a:t>s</a:t>
            </a:r>
            <a:r>
              <a:rPr lang="zh-CN" altLang="en-US" sz="2000" b="1" dirty="0">
                <a:latin typeface="微软雅黑" pitchFamily="34" charset="-122"/>
                <a:ea typeface="微软雅黑" pitchFamily="34" charset="-122"/>
              </a:rPr>
              <a:t>。</a:t>
            </a:r>
            <a:endParaRPr lang="en-US" altLang="zh-CN" sz="2000" b="1" dirty="0">
              <a:latin typeface="微软雅黑" pitchFamily="34" charset="-122"/>
              <a:ea typeface="微软雅黑" pitchFamily="34" charset="-122"/>
            </a:endParaRPr>
          </a:p>
        </p:txBody>
      </p:sp>
      <p:sp>
        <p:nvSpPr>
          <p:cNvPr id="65" name="AutoShape 5"/>
          <p:cNvSpPr>
            <a:spLocks noChangeArrowheads="1"/>
          </p:cNvSpPr>
          <p:nvPr/>
        </p:nvSpPr>
        <p:spPr bwMode="auto">
          <a:xfrm>
            <a:off x="502921" y="627408"/>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6" name="Rectangle 6"/>
          <p:cNvSpPr>
            <a:spLocks noChangeArrowheads="1"/>
          </p:cNvSpPr>
          <p:nvPr/>
        </p:nvSpPr>
        <p:spPr bwMode="auto">
          <a:xfrm>
            <a:off x="4090019" y="604318"/>
            <a:ext cx="95410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争用期</a:t>
            </a:r>
            <a:endParaRPr lang="fr-FR" altLang="zh-CN" sz="2000" b="1" dirty="0">
              <a:solidFill>
                <a:schemeClr val="bg1"/>
              </a:solidFill>
              <a:latin typeface="微软雅黑" pitchFamily="34" charset="-122"/>
              <a:ea typeface="微软雅黑" pitchFamily="34" charset="-122"/>
            </a:endParaRPr>
          </a:p>
        </p:txBody>
      </p:sp>
      <p:sp>
        <p:nvSpPr>
          <p:cNvPr id="2" name="矩形 1"/>
          <p:cNvSpPr/>
          <p:nvPr/>
        </p:nvSpPr>
        <p:spPr>
          <a:xfrm>
            <a:off x="1379912" y="1878327"/>
            <a:ext cx="6234546" cy="913070"/>
          </a:xfrm>
          <a:prstGeom prst="rect">
            <a:avLst/>
          </a:prstGeom>
        </p:spPr>
        <p:style>
          <a:lnRef idx="1">
            <a:schemeClr val="accent5"/>
          </a:lnRef>
          <a:fillRef idx="2">
            <a:schemeClr val="accent5"/>
          </a:fillRef>
          <a:effectRef idx="1">
            <a:schemeClr val="accent5"/>
          </a:effectRef>
          <a:fontRef idx="minor">
            <a:schemeClr val="dk1"/>
          </a:fontRef>
        </p:style>
        <p:txBody>
          <a:bodyPr wrap="square" anchor="t">
            <a:spAutoFit/>
          </a:bodyPr>
          <a:lstStyle/>
          <a:p>
            <a:pPr eaLnBrk="0" hangingPunct="0">
              <a:lnSpc>
                <a:spcPts val="3200"/>
              </a:lnSpc>
              <a:buClr>
                <a:srgbClr val="0070C0"/>
              </a:buClr>
            </a:pPr>
            <a:r>
              <a:rPr lang="zh-CN" altLang="en-US" sz="2000" b="1" dirty="0">
                <a:latin typeface="微软雅黑" pitchFamily="34" charset="-122"/>
                <a:ea typeface="微软雅黑" pitchFamily="34" charset="-122"/>
              </a:rPr>
              <a:t>经过争用期这段时间还没有检测到碰撞，才能肯定这次发送不会发生碰撞。</a:t>
            </a:r>
          </a:p>
        </p:txBody>
      </p:sp>
      <p:sp>
        <p:nvSpPr>
          <p:cNvPr id="3" name="灯片编号占位符 2">
            <a:extLst>
              <a:ext uri="{FF2B5EF4-FFF2-40B4-BE49-F238E27FC236}">
                <a16:creationId xmlns:a16="http://schemas.microsoft.com/office/drawing/2014/main" id="{0C66A1DB-5720-4E29-933D-6364CB9827F9}"/>
              </a:ext>
            </a:extLst>
          </p:cNvPr>
          <p:cNvSpPr>
            <a:spLocks noGrp="1"/>
          </p:cNvSpPr>
          <p:nvPr>
            <p:ph type="sldNum" sz="quarter" idx="12"/>
          </p:nvPr>
        </p:nvSpPr>
        <p:spPr/>
        <p:txBody>
          <a:bodyPr/>
          <a:lstStyle/>
          <a:p>
            <a:fld id="{C485880C-E2C3-4DAB-AE74-D9BE691626AC}" type="slidenum">
              <a:rPr lang="zh-CN" altLang="en-US" smtClean="0"/>
              <a:pPr/>
              <a:t>60</a:t>
            </a:fld>
            <a:endParaRPr lang="zh-CN" altLang="en-US"/>
          </a:p>
        </p:txBody>
      </p:sp>
    </p:spTree>
    <p:extLst>
      <p:ext uri="{BB962C8B-B14F-4D97-AF65-F5344CB8AC3E}">
        <p14:creationId xmlns:p14="http://schemas.microsoft.com/office/powerpoint/2010/main" val="980923648"/>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Rectangle 46"/>
          <p:cNvSpPr>
            <a:spLocks noChangeArrowheads="1"/>
          </p:cNvSpPr>
          <p:nvPr/>
        </p:nvSpPr>
        <p:spPr bwMode="auto">
          <a:xfrm>
            <a:off x="502921" y="983075"/>
            <a:ext cx="8216206" cy="337528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200"/>
              </a:lnSpc>
              <a:buClr>
                <a:srgbClr val="0070C0"/>
              </a:buClr>
              <a:buFont typeface="Wingdings" pitchFamily="2" charset="2"/>
              <a:buChar char="l"/>
            </a:pPr>
            <a:r>
              <a:rPr lang="zh-CN" altLang="en-US" sz="2000" b="1" dirty="0">
                <a:latin typeface="微软雅黑" pitchFamily="34" charset="-122"/>
                <a:ea typeface="微软雅黑" pitchFamily="34" charset="-122"/>
              </a:rPr>
              <a:t>采用</a:t>
            </a:r>
            <a:r>
              <a:rPr lang="zh-CN" altLang="en-US" sz="2000" b="1" dirty="0">
                <a:solidFill>
                  <a:srgbClr val="C00000"/>
                </a:solidFill>
                <a:latin typeface="微软雅黑" pitchFamily="34" charset="-122"/>
                <a:ea typeface="微软雅黑" pitchFamily="34" charset="-122"/>
              </a:rPr>
              <a:t>截断二进制指数退避 </a:t>
            </a:r>
            <a:r>
              <a:rPr lang="en-US" altLang="zh-CN" sz="2000" b="1" dirty="0">
                <a:latin typeface="微软雅黑" pitchFamily="34" charset="-122"/>
                <a:ea typeface="微软雅黑" pitchFamily="34" charset="-122"/>
              </a:rPr>
              <a:t>(truncated binary exponential </a:t>
            </a:r>
            <a:r>
              <a:rPr lang="en-US" altLang="zh-CN" sz="2000" b="1" dirty="0" err="1">
                <a:latin typeface="微软雅黑" pitchFamily="34" charset="-122"/>
                <a:ea typeface="微软雅黑" pitchFamily="34" charset="-122"/>
              </a:rPr>
              <a:t>backoff</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确定。</a:t>
            </a:r>
            <a:endParaRPr lang="en-US" altLang="zh-CN" sz="2000" b="1" dirty="0">
              <a:latin typeface="微软雅黑" pitchFamily="34" charset="-122"/>
              <a:ea typeface="微软雅黑" pitchFamily="34" charset="-122"/>
            </a:endParaRPr>
          </a:p>
          <a:p>
            <a:pPr marL="342900" indent="-342900" eaLnBrk="0" hangingPunct="0">
              <a:lnSpc>
                <a:spcPts val="3200"/>
              </a:lnSpc>
              <a:buClr>
                <a:srgbClr val="0070C0"/>
              </a:buClr>
              <a:buFont typeface="Wingdings" pitchFamily="2" charset="2"/>
              <a:buChar char="l"/>
            </a:pPr>
            <a:r>
              <a:rPr lang="zh-CN" altLang="en-US" sz="2000" b="1" dirty="0">
                <a:latin typeface="微软雅黑" pitchFamily="34" charset="-122"/>
                <a:ea typeface="微软雅黑" pitchFamily="34" charset="-122"/>
              </a:rPr>
              <a:t>发生碰撞的站停止发送数据后，要</a:t>
            </a:r>
            <a:r>
              <a:rPr lang="zh-CN" altLang="en-US" sz="2000" b="1" dirty="0">
                <a:solidFill>
                  <a:srgbClr val="0000FF"/>
                </a:solidFill>
                <a:latin typeface="微软雅黑" pitchFamily="34" charset="-122"/>
                <a:ea typeface="微软雅黑" pitchFamily="34" charset="-122"/>
              </a:rPr>
              <a:t>退避</a:t>
            </a:r>
            <a:r>
              <a:rPr lang="zh-CN" altLang="en-US" sz="2000" b="1" dirty="0">
                <a:latin typeface="微软雅黑" pitchFamily="34" charset="-122"/>
                <a:ea typeface="微软雅黑" pitchFamily="34" charset="-122"/>
              </a:rPr>
              <a:t>一个随机时间后再发送数据。</a:t>
            </a:r>
          </a:p>
          <a:p>
            <a:pPr marL="715963" indent="-342900" eaLnBrk="0" hangingPunct="0">
              <a:lnSpc>
                <a:spcPts val="3200"/>
              </a:lnSpc>
              <a:buClr>
                <a:srgbClr val="7030A0"/>
              </a:buClr>
              <a:buFont typeface="+mj-lt"/>
              <a:buAutoNum type="arabicPeriod"/>
            </a:pPr>
            <a:r>
              <a:rPr lang="zh-CN" altLang="en-US" b="1" dirty="0">
                <a:solidFill>
                  <a:srgbClr val="0000FF"/>
                </a:solidFill>
                <a:latin typeface="微软雅黑" pitchFamily="34" charset="-122"/>
                <a:ea typeface="微软雅黑" pitchFamily="34" charset="-122"/>
              </a:rPr>
              <a:t>基本退避时间 </a:t>
            </a:r>
            <a:r>
              <a:rPr lang="en-US" altLang="zh-CN" b="1" dirty="0">
                <a:solidFill>
                  <a:srgbClr val="0000FF"/>
                </a:solidFill>
                <a:latin typeface="微软雅黑" pitchFamily="34" charset="-122"/>
                <a:ea typeface="微软雅黑" pitchFamily="34" charset="-122"/>
              </a:rPr>
              <a:t>= 2</a:t>
            </a:r>
            <a:r>
              <a:rPr lang="en-US" altLang="zh-CN" b="1" i="1" dirty="0">
                <a:solidFill>
                  <a:srgbClr val="0000FF"/>
                </a:solidFill>
                <a:latin typeface="微软雅黑" pitchFamily="34" charset="-122"/>
                <a:ea typeface="微软雅黑" pitchFamily="34" charset="-122"/>
                <a:sym typeface="Symbol" pitchFamily="18" charset="2"/>
              </a:rPr>
              <a:t> </a:t>
            </a:r>
            <a:endParaRPr lang="zh-CN" altLang="en-US" b="1" dirty="0">
              <a:solidFill>
                <a:srgbClr val="0000FF"/>
              </a:solidFill>
              <a:latin typeface="微软雅黑" pitchFamily="34" charset="-122"/>
              <a:ea typeface="微软雅黑" pitchFamily="34" charset="-122"/>
            </a:endParaRPr>
          </a:p>
          <a:p>
            <a:pPr marL="715963" indent="-342900" eaLnBrk="0" hangingPunct="0">
              <a:lnSpc>
                <a:spcPts val="3200"/>
              </a:lnSpc>
              <a:buClr>
                <a:srgbClr val="7030A0"/>
              </a:buClr>
              <a:buFont typeface="+mj-lt"/>
              <a:buAutoNum type="arabicPeriod"/>
            </a:pPr>
            <a:r>
              <a:rPr lang="zh-CN" altLang="en-US" b="1" dirty="0">
                <a:latin typeface="微软雅黑" pitchFamily="34" charset="-122"/>
                <a:ea typeface="微软雅黑" pitchFamily="34" charset="-122"/>
              </a:rPr>
              <a:t>从整数集合 </a:t>
            </a:r>
            <a:r>
              <a:rPr lang="en-US" altLang="zh-CN" b="1" dirty="0">
                <a:latin typeface="微软雅黑" pitchFamily="34" charset="-122"/>
                <a:ea typeface="微软雅黑" pitchFamily="34" charset="-122"/>
              </a:rPr>
              <a:t>[0, 1, … , (2</a:t>
            </a:r>
            <a:r>
              <a:rPr lang="en-US" altLang="zh-CN" b="1" i="1" baseline="30000" dirty="0">
                <a:latin typeface="微软雅黑" pitchFamily="34" charset="-122"/>
                <a:ea typeface="微软雅黑" pitchFamily="34" charset="-122"/>
              </a:rPr>
              <a:t>k </a:t>
            </a:r>
            <a:r>
              <a:rPr lang="en-US" altLang="zh-CN" b="1" dirty="0">
                <a:latin typeface="微软雅黑" pitchFamily="34" charset="-122"/>
                <a:ea typeface="微软雅黑" pitchFamily="34" charset="-122"/>
              </a:rPr>
              <a:t>- 1)] </a:t>
            </a:r>
            <a:r>
              <a:rPr lang="zh-CN" altLang="en-US" b="1" dirty="0">
                <a:latin typeface="微软雅黑" pitchFamily="34" charset="-122"/>
                <a:ea typeface="微软雅黑" pitchFamily="34" charset="-122"/>
              </a:rPr>
              <a:t>中</a:t>
            </a:r>
            <a:r>
              <a:rPr lang="zh-CN" altLang="en-US" b="1" dirty="0">
                <a:solidFill>
                  <a:srgbClr val="C00000"/>
                </a:solidFill>
                <a:latin typeface="微软雅黑" pitchFamily="34" charset="-122"/>
                <a:ea typeface="微软雅黑" pitchFamily="34" charset="-122"/>
              </a:rPr>
              <a:t>随机</a:t>
            </a:r>
            <a:r>
              <a:rPr lang="zh-CN" altLang="en-US" b="1" dirty="0">
                <a:latin typeface="微软雅黑" pitchFamily="34" charset="-122"/>
                <a:ea typeface="微软雅黑" pitchFamily="34" charset="-122"/>
              </a:rPr>
              <a:t>地取出一个数，记为</a:t>
            </a:r>
            <a:r>
              <a:rPr lang="zh-CN" altLang="en-US" b="1" i="1" dirty="0">
                <a:latin typeface="微软雅黑" pitchFamily="34" charset="-122"/>
                <a:ea typeface="微软雅黑" pitchFamily="34" charset="-122"/>
              </a:rPr>
              <a:t> </a:t>
            </a:r>
            <a:r>
              <a:rPr lang="en-US" altLang="zh-CN" b="1" i="1" dirty="0">
                <a:latin typeface="微软雅黑" pitchFamily="34" charset="-122"/>
                <a:ea typeface="微软雅黑" pitchFamily="34" charset="-122"/>
              </a:rPr>
              <a:t>r</a:t>
            </a:r>
            <a:r>
              <a:rPr lang="zh-CN" altLang="en-US" b="1" dirty="0">
                <a:latin typeface="微软雅黑" pitchFamily="34" charset="-122"/>
                <a:ea typeface="微软雅黑" pitchFamily="34" charset="-122"/>
              </a:rPr>
              <a:t>。</a:t>
            </a:r>
            <a:endParaRPr lang="en-US" altLang="zh-CN" b="1" dirty="0">
              <a:latin typeface="微软雅黑" pitchFamily="34" charset="-122"/>
              <a:ea typeface="微软雅黑" pitchFamily="34" charset="-122"/>
            </a:endParaRPr>
          </a:p>
          <a:p>
            <a:pPr marL="373063" eaLnBrk="0" hangingPunct="0">
              <a:lnSpc>
                <a:spcPts val="3200"/>
              </a:lnSpc>
              <a:buClr>
                <a:srgbClr val="7030A0"/>
              </a:buClr>
            </a:pPr>
            <a:r>
              <a:rPr lang="zh-CN" altLang="en-US" b="1" dirty="0">
                <a:latin typeface="微软雅黑" pitchFamily="34" charset="-122"/>
                <a:ea typeface="微软雅黑" pitchFamily="34" charset="-122"/>
              </a:rPr>
              <a:t>     </a:t>
            </a:r>
            <a:r>
              <a:rPr lang="zh-CN" altLang="en-US" b="1" dirty="0">
                <a:solidFill>
                  <a:srgbClr val="C00000"/>
                </a:solidFill>
                <a:latin typeface="微软雅黑" pitchFamily="34" charset="-122"/>
                <a:ea typeface="微软雅黑" pitchFamily="34" charset="-122"/>
              </a:rPr>
              <a:t>重传所需的时延 </a:t>
            </a:r>
            <a:r>
              <a:rPr lang="en-US" altLang="zh-CN" b="1" dirty="0">
                <a:solidFill>
                  <a:srgbClr val="C00000"/>
                </a:solidFill>
                <a:latin typeface="微软雅黑" pitchFamily="34" charset="-122"/>
                <a:ea typeface="微软雅黑" pitchFamily="34" charset="-122"/>
              </a:rPr>
              <a:t>= </a:t>
            </a:r>
            <a:r>
              <a:rPr lang="zh-CN" altLang="en-US" b="1" dirty="0">
                <a:solidFill>
                  <a:srgbClr val="C00000"/>
                </a:solidFill>
                <a:latin typeface="微软雅黑" pitchFamily="34" charset="-122"/>
                <a:ea typeface="微软雅黑" pitchFamily="34" charset="-122"/>
              </a:rPr>
              <a:t> </a:t>
            </a:r>
            <a:r>
              <a:rPr lang="en-US" altLang="zh-CN" b="1" i="1" dirty="0">
                <a:solidFill>
                  <a:srgbClr val="C00000"/>
                </a:solidFill>
                <a:latin typeface="微软雅黑" pitchFamily="34" charset="-122"/>
                <a:ea typeface="微软雅黑" pitchFamily="34" charset="-122"/>
              </a:rPr>
              <a:t>r</a:t>
            </a:r>
            <a:r>
              <a:rPr lang="en-US" altLang="zh-CN" b="1" dirty="0">
                <a:solidFill>
                  <a:srgbClr val="C00000"/>
                </a:solidFill>
                <a:latin typeface="微软雅黑" pitchFamily="34" charset="-122"/>
                <a:ea typeface="微软雅黑" pitchFamily="34" charset="-122"/>
              </a:rPr>
              <a:t> </a:t>
            </a:r>
            <a:r>
              <a:rPr lang="en-US" altLang="zh-CN" sz="1600" b="1" dirty="0">
                <a:solidFill>
                  <a:srgbClr val="C00000"/>
                </a:solidFill>
                <a:latin typeface="微软雅黑" pitchFamily="34" charset="-122"/>
                <a:ea typeface="微软雅黑" pitchFamily="34" charset="-122"/>
              </a:rPr>
              <a:t>ⅹ</a:t>
            </a:r>
            <a:r>
              <a:rPr lang="en-US" altLang="zh-CN" b="1" dirty="0">
                <a:solidFill>
                  <a:srgbClr val="C00000"/>
                </a:solidFill>
                <a:latin typeface="微软雅黑" pitchFamily="34" charset="-122"/>
                <a:ea typeface="微软雅黑" pitchFamily="34" charset="-122"/>
              </a:rPr>
              <a:t> </a:t>
            </a:r>
            <a:r>
              <a:rPr lang="zh-CN" altLang="en-US" b="1" dirty="0">
                <a:solidFill>
                  <a:srgbClr val="C00000"/>
                </a:solidFill>
                <a:latin typeface="微软雅黑" pitchFamily="34" charset="-122"/>
                <a:ea typeface="微软雅黑" pitchFamily="34" charset="-122"/>
              </a:rPr>
              <a:t>基本退避时间。</a:t>
            </a:r>
          </a:p>
          <a:p>
            <a:pPr marL="715963" indent="-342900" eaLnBrk="0" hangingPunct="0">
              <a:lnSpc>
                <a:spcPts val="3200"/>
              </a:lnSpc>
              <a:buClr>
                <a:srgbClr val="7030A0"/>
              </a:buClr>
              <a:buFont typeface="+mj-lt"/>
              <a:buAutoNum type="arabicPeriod" startAt="3"/>
            </a:pPr>
            <a:r>
              <a:rPr lang="zh-CN" altLang="en-US" b="1" dirty="0">
                <a:latin typeface="微软雅黑" pitchFamily="34" charset="-122"/>
                <a:ea typeface="微软雅黑" pitchFamily="34" charset="-122"/>
              </a:rPr>
              <a:t>参数 </a:t>
            </a:r>
            <a:r>
              <a:rPr lang="en-US" altLang="zh-CN" b="1" i="1" dirty="0">
                <a:solidFill>
                  <a:srgbClr val="0000FF"/>
                </a:solidFill>
                <a:latin typeface="微软雅黑" pitchFamily="34" charset="-122"/>
                <a:ea typeface="微软雅黑" pitchFamily="34" charset="-122"/>
              </a:rPr>
              <a:t>k </a:t>
            </a:r>
            <a:r>
              <a:rPr lang="en-US" altLang="zh-CN" b="1" dirty="0">
                <a:solidFill>
                  <a:srgbClr val="0000FF"/>
                </a:solidFill>
                <a:latin typeface="微软雅黑" pitchFamily="34" charset="-122"/>
                <a:ea typeface="微软雅黑" pitchFamily="34" charset="-122"/>
              </a:rPr>
              <a:t>= Min[</a:t>
            </a:r>
            <a:r>
              <a:rPr lang="zh-CN" altLang="en-US" b="1" dirty="0">
                <a:solidFill>
                  <a:srgbClr val="0000FF"/>
                </a:solidFill>
                <a:latin typeface="微软雅黑" pitchFamily="34" charset="-122"/>
                <a:ea typeface="微软雅黑" pitchFamily="34" charset="-122"/>
              </a:rPr>
              <a:t>重传次数</a:t>
            </a:r>
            <a:r>
              <a:rPr lang="en-US" altLang="zh-CN" b="1" dirty="0">
                <a:solidFill>
                  <a:srgbClr val="0000FF"/>
                </a:solidFill>
                <a:latin typeface="微软雅黑" pitchFamily="34" charset="-122"/>
                <a:ea typeface="微软雅黑" pitchFamily="34" charset="-122"/>
              </a:rPr>
              <a:t>, 10]</a:t>
            </a:r>
          </a:p>
          <a:p>
            <a:pPr marL="715963" indent="-342900" eaLnBrk="0" hangingPunct="0">
              <a:lnSpc>
                <a:spcPts val="3200"/>
              </a:lnSpc>
              <a:buClr>
                <a:srgbClr val="7030A0"/>
              </a:buClr>
              <a:buFont typeface="+mj-lt"/>
              <a:buAutoNum type="arabicPeriod" startAt="4"/>
            </a:pPr>
            <a:r>
              <a:rPr lang="zh-CN" altLang="en-US" b="1" dirty="0">
                <a:latin typeface="微软雅黑" pitchFamily="34" charset="-122"/>
                <a:ea typeface="微软雅黑" pitchFamily="34" charset="-122"/>
              </a:rPr>
              <a:t>当重传达 </a:t>
            </a:r>
            <a:r>
              <a:rPr lang="en-US" altLang="zh-CN" b="1" dirty="0">
                <a:solidFill>
                  <a:srgbClr val="0000FF"/>
                </a:solidFill>
                <a:latin typeface="微软雅黑" pitchFamily="34" charset="-122"/>
                <a:ea typeface="微软雅黑" pitchFamily="34" charset="-122"/>
              </a:rPr>
              <a:t>16</a:t>
            </a:r>
            <a:r>
              <a:rPr lang="en-US" altLang="zh-CN" b="1" dirty="0">
                <a:latin typeface="微软雅黑" pitchFamily="34" charset="-122"/>
                <a:ea typeface="微软雅黑" pitchFamily="34" charset="-122"/>
              </a:rPr>
              <a:t> </a:t>
            </a:r>
            <a:r>
              <a:rPr lang="zh-CN" altLang="en-US" b="1" dirty="0">
                <a:latin typeface="微软雅黑" pitchFamily="34" charset="-122"/>
                <a:ea typeface="微软雅黑" pitchFamily="34" charset="-122"/>
              </a:rPr>
              <a:t>次仍不能成功时即丢弃该帧，并向高层报告。 </a:t>
            </a:r>
          </a:p>
        </p:txBody>
      </p:sp>
      <p:sp>
        <p:nvSpPr>
          <p:cNvPr id="58" name="AutoShape 5"/>
          <p:cNvSpPr>
            <a:spLocks noChangeArrowheads="1"/>
          </p:cNvSpPr>
          <p:nvPr/>
        </p:nvSpPr>
        <p:spPr bwMode="auto">
          <a:xfrm>
            <a:off x="502921" y="624451"/>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9" name="Rectangle 6"/>
          <p:cNvSpPr>
            <a:spLocks noChangeArrowheads="1"/>
          </p:cNvSpPr>
          <p:nvPr/>
        </p:nvSpPr>
        <p:spPr bwMode="auto">
          <a:xfrm>
            <a:off x="764598" y="601361"/>
            <a:ext cx="762045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eaLnBrk="0" hangingPunct="0"/>
            <a:r>
              <a:rPr lang="zh-CN" altLang="en-US" sz="2000" b="1" dirty="0">
                <a:solidFill>
                  <a:schemeClr val="bg1"/>
                </a:solidFill>
                <a:latin typeface="微软雅黑" pitchFamily="34" charset="-122"/>
                <a:ea typeface="微软雅黑" pitchFamily="34" charset="-122"/>
              </a:rPr>
              <a:t>碰撞后重传的时机</a:t>
            </a:r>
            <a:endParaRPr lang="fr-FR" altLang="zh-CN" sz="2000" b="1" dirty="0">
              <a:solidFill>
                <a:schemeClr val="bg1"/>
              </a:solidFill>
              <a:latin typeface="微软雅黑" pitchFamily="34" charset="-122"/>
              <a:ea typeface="微软雅黑" pitchFamily="34" charset="-122"/>
            </a:endParaRPr>
          </a:p>
        </p:txBody>
      </p:sp>
      <p:sp>
        <p:nvSpPr>
          <p:cNvPr id="2" name="灯片编号占位符 1">
            <a:extLst>
              <a:ext uri="{FF2B5EF4-FFF2-40B4-BE49-F238E27FC236}">
                <a16:creationId xmlns:a16="http://schemas.microsoft.com/office/drawing/2014/main" id="{027EB7A1-A3BD-4F7F-8244-232E59EC59E5}"/>
              </a:ext>
            </a:extLst>
          </p:cNvPr>
          <p:cNvSpPr>
            <a:spLocks noGrp="1"/>
          </p:cNvSpPr>
          <p:nvPr>
            <p:ph type="sldNum" sz="quarter" idx="12"/>
          </p:nvPr>
        </p:nvSpPr>
        <p:spPr/>
        <p:txBody>
          <a:bodyPr/>
          <a:lstStyle/>
          <a:p>
            <a:fld id="{C485880C-E2C3-4DAB-AE74-D9BE691626AC}" type="slidenum">
              <a:rPr lang="zh-CN" altLang="en-US" smtClean="0"/>
              <a:pPr/>
              <a:t>61</a:t>
            </a:fld>
            <a:endParaRPr lang="zh-CN" altLang="en-US"/>
          </a:p>
        </p:txBody>
      </p:sp>
    </p:spTree>
    <p:extLst>
      <p:ext uri="{BB962C8B-B14F-4D97-AF65-F5344CB8AC3E}">
        <p14:creationId xmlns:p14="http://schemas.microsoft.com/office/powerpoint/2010/main" val="1769934001"/>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6"/>
          <p:cNvSpPr>
            <a:spLocks noChangeArrowheads="1"/>
          </p:cNvSpPr>
          <p:nvPr/>
        </p:nvSpPr>
        <p:spPr bwMode="auto">
          <a:xfrm>
            <a:off x="502921" y="984219"/>
            <a:ext cx="8129015" cy="23655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lnSpc>
                <a:spcPts val="3000"/>
              </a:lnSpc>
              <a:buClr>
                <a:srgbClr val="0070C0"/>
              </a:buClr>
            </a:pPr>
            <a:r>
              <a:rPr lang="zh-CN" altLang="en-US" sz="2000" b="1" dirty="0">
                <a:latin typeface="微软雅黑" pitchFamily="34" charset="-122"/>
                <a:ea typeface="微软雅黑" pitchFamily="34" charset="-122"/>
              </a:rPr>
              <a:t>第 </a:t>
            </a:r>
            <a:r>
              <a:rPr lang="en-US" altLang="zh-CN" sz="2000" b="1" dirty="0">
                <a:latin typeface="微软雅黑" pitchFamily="34" charset="-122"/>
                <a:ea typeface="微软雅黑" pitchFamily="34" charset="-122"/>
              </a:rPr>
              <a:t>1 </a:t>
            </a:r>
            <a:r>
              <a:rPr lang="zh-CN" altLang="en-US" sz="2000" b="1" dirty="0">
                <a:latin typeface="微软雅黑" pitchFamily="34" charset="-122"/>
                <a:ea typeface="微软雅黑" pitchFamily="34" charset="-122"/>
              </a:rPr>
              <a:t>次冲突重传时：</a:t>
            </a:r>
            <a:endParaRPr lang="en-US" altLang="zh-CN" sz="2000" b="1" dirty="0">
              <a:latin typeface="微软雅黑" pitchFamily="34" charset="-122"/>
              <a:ea typeface="微软雅黑" pitchFamily="34" charset="-122"/>
            </a:endParaRPr>
          </a:p>
          <a:p>
            <a:pPr eaLnBrk="0" hangingPunct="0">
              <a:lnSpc>
                <a:spcPts val="3000"/>
              </a:lnSpc>
              <a:buClr>
                <a:srgbClr val="0070C0"/>
              </a:buClr>
            </a:pPr>
            <a:r>
              <a:rPr lang="en-US" altLang="zh-CN" sz="2000" b="1" dirty="0">
                <a:latin typeface="微软雅黑" pitchFamily="34" charset="-122"/>
                <a:ea typeface="微软雅黑" pitchFamily="34" charset="-122"/>
              </a:rPr>
              <a:t>    </a:t>
            </a:r>
            <a:r>
              <a:rPr lang="en-US" altLang="zh-CN" sz="2000" b="1" i="1" dirty="0">
                <a:latin typeface="微软雅黑" pitchFamily="34" charset="-122"/>
                <a:ea typeface="微软雅黑" pitchFamily="34" charset="-122"/>
              </a:rPr>
              <a:t>k </a:t>
            </a:r>
            <a:r>
              <a:rPr lang="en-US" altLang="zh-CN" sz="2000" b="1" dirty="0">
                <a:latin typeface="微软雅黑" pitchFamily="34" charset="-122"/>
                <a:ea typeface="微软雅黑" pitchFamily="34" charset="-122"/>
              </a:rPr>
              <a:t>= 1</a:t>
            </a:r>
            <a:r>
              <a:rPr lang="zh-CN" altLang="en-US" sz="2000" b="1" dirty="0">
                <a:latin typeface="微软雅黑" pitchFamily="34" charset="-122"/>
                <a:ea typeface="微软雅黑" pitchFamily="34" charset="-122"/>
              </a:rPr>
              <a:t>，</a:t>
            </a:r>
            <a:r>
              <a:rPr lang="en-US" altLang="zh-CN" sz="2000" b="1" i="1" dirty="0">
                <a:latin typeface="微软雅黑" pitchFamily="34" charset="-122"/>
                <a:ea typeface="微软雅黑" pitchFamily="34" charset="-122"/>
              </a:rPr>
              <a:t>r  </a:t>
            </a:r>
            <a:r>
              <a:rPr lang="zh-CN" altLang="en-US" sz="2000" b="1" dirty="0">
                <a:latin typeface="微软雅黑" pitchFamily="34" charset="-122"/>
                <a:ea typeface="微软雅黑" pitchFamily="34" charset="-122"/>
              </a:rPr>
              <a:t>为 </a:t>
            </a:r>
            <a:r>
              <a:rPr lang="en-US" altLang="zh-CN" sz="2000" b="1" dirty="0">
                <a:solidFill>
                  <a:srgbClr val="C00000"/>
                </a:solidFill>
                <a:latin typeface="微软雅黑" pitchFamily="34" charset="-122"/>
                <a:ea typeface="微软雅黑" pitchFamily="34" charset="-122"/>
              </a:rPr>
              <a:t>{0</a:t>
            </a:r>
            <a:r>
              <a:rPr lang="zh-CN" altLang="en-US" sz="2000" b="1" dirty="0">
                <a:solidFill>
                  <a:srgbClr val="C00000"/>
                </a:solidFill>
                <a:latin typeface="微软雅黑" pitchFamily="34" charset="-122"/>
                <a:ea typeface="微软雅黑" pitchFamily="34" charset="-122"/>
              </a:rPr>
              <a:t>，</a:t>
            </a:r>
            <a:r>
              <a:rPr lang="en-US" altLang="zh-CN" sz="2000" b="1" dirty="0">
                <a:solidFill>
                  <a:srgbClr val="C00000"/>
                </a:solidFill>
                <a:latin typeface="微软雅黑" pitchFamily="34" charset="-122"/>
                <a:ea typeface="微软雅黑" pitchFamily="34" charset="-122"/>
              </a:rPr>
              <a:t>1}</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集合中的任何一个数。</a:t>
            </a:r>
            <a:endParaRPr lang="en-US" altLang="zh-CN" sz="2000" b="1" dirty="0">
              <a:latin typeface="微软雅黑" pitchFamily="34" charset="-122"/>
              <a:ea typeface="微软雅黑" pitchFamily="34" charset="-122"/>
            </a:endParaRPr>
          </a:p>
          <a:p>
            <a:pPr eaLnBrk="0" hangingPunct="0">
              <a:lnSpc>
                <a:spcPts val="3000"/>
              </a:lnSpc>
              <a:buClr>
                <a:srgbClr val="0070C0"/>
              </a:buClr>
            </a:pPr>
            <a:r>
              <a:rPr lang="zh-CN" altLang="en-US" sz="2000" b="1" dirty="0">
                <a:latin typeface="微软雅黑" pitchFamily="34" charset="-122"/>
                <a:ea typeface="微软雅黑" pitchFamily="34" charset="-122"/>
              </a:rPr>
              <a:t>第 </a:t>
            </a:r>
            <a:r>
              <a:rPr lang="en-US" altLang="zh-CN" sz="2000" b="1" dirty="0">
                <a:latin typeface="微软雅黑" pitchFamily="34" charset="-122"/>
                <a:ea typeface="微软雅黑" pitchFamily="34" charset="-122"/>
              </a:rPr>
              <a:t>2 </a:t>
            </a:r>
            <a:r>
              <a:rPr lang="zh-CN" altLang="en-US" sz="2000" b="1" dirty="0">
                <a:latin typeface="微软雅黑" pitchFamily="34" charset="-122"/>
                <a:ea typeface="微软雅黑" pitchFamily="34" charset="-122"/>
              </a:rPr>
              <a:t>次冲突重传时：</a:t>
            </a:r>
            <a:endParaRPr lang="en-US" altLang="zh-CN" sz="2000" b="1" dirty="0">
              <a:latin typeface="微软雅黑" pitchFamily="34" charset="-122"/>
              <a:ea typeface="微软雅黑" pitchFamily="34" charset="-122"/>
            </a:endParaRPr>
          </a:p>
          <a:p>
            <a:pPr eaLnBrk="0" hangingPunct="0">
              <a:lnSpc>
                <a:spcPts val="3000"/>
              </a:lnSpc>
              <a:buClr>
                <a:srgbClr val="0070C0"/>
              </a:buClr>
            </a:pPr>
            <a:r>
              <a:rPr lang="en-US" altLang="zh-CN" sz="2000" b="1" i="1" dirty="0">
                <a:latin typeface="微软雅黑" pitchFamily="34" charset="-122"/>
                <a:ea typeface="微软雅黑" pitchFamily="34" charset="-122"/>
              </a:rPr>
              <a:t>    k </a:t>
            </a:r>
            <a:r>
              <a:rPr lang="en-US" altLang="zh-CN" sz="2000" b="1" dirty="0">
                <a:latin typeface="微软雅黑" pitchFamily="34" charset="-122"/>
                <a:ea typeface="微软雅黑" pitchFamily="34" charset="-122"/>
              </a:rPr>
              <a:t>= 2</a:t>
            </a:r>
            <a:r>
              <a:rPr lang="zh-CN" altLang="en-US" sz="2000" b="1" dirty="0">
                <a:latin typeface="微软雅黑" pitchFamily="34" charset="-122"/>
                <a:ea typeface="微软雅黑" pitchFamily="34" charset="-122"/>
              </a:rPr>
              <a:t>，</a:t>
            </a:r>
            <a:r>
              <a:rPr lang="en-US" altLang="zh-CN" sz="2000" b="1" i="1" dirty="0">
                <a:latin typeface="微软雅黑" pitchFamily="34" charset="-122"/>
                <a:ea typeface="微软雅黑" pitchFamily="34" charset="-122"/>
              </a:rPr>
              <a:t>r  </a:t>
            </a:r>
            <a:r>
              <a:rPr lang="zh-CN" altLang="en-US" sz="2000" b="1" dirty="0">
                <a:latin typeface="微软雅黑" pitchFamily="34" charset="-122"/>
                <a:ea typeface="微软雅黑" pitchFamily="34" charset="-122"/>
              </a:rPr>
              <a:t>为 </a:t>
            </a:r>
            <a:r>
              <a:rPr lang="en-US" altLang="zh-CN" sz="2000" b="1" dirty="0">
                <a:solidFill>
                  <a:srgbClr val="C00000"/>
                </a:solidFill>
                <a:latin typeface="微软雅黑" pitchFamily="34" charset="-122"/>
                <a:ea typeface="微软雅黑" pitchFamily="34" charset="-122"/>
              </a:rPr>
              <a:t>{0</a:t>
            </a:r>
            <a:r>
              <a:rPr lang="zh-CN" altLang="en-US" sz="2000" b="1" dirty="0">
                <a:solidFill>
                  <a:srgbClr val="C00000"/>
                </a:solidFill>
                <a:latin typeface="微软雅黑" pitchFamily="34" charset="-122"/>
                <a:ea typeface="微软雅黑" pitchFamily="34" charset="-122"/>
              </a:rPr>
              <a:t>，</a:t>
            </a:r>
            <a:r>
              <a:rPr lang="en-US" altLang="zh-CN" sz="2000" b="1" dirty="0">
                <a:solidFill>
                  <a:srgbClr val="C00000"/>
                </a:solidFill>
                <a:latin typeface="微软雅黑" pitchFamily="34" charset="-122"/>
                <a:ea typeface="微软雅黑" pitchFamily="34" charset="-122"/>
              </a:rPr>
              <a:t>1</a:t>
            </a:r>
            <a:r>
              <a:rPr lang="zh-CN" altLang="en-US" sz="2000" b="1" dirty="0">
                <a:solidFill>
                  <a:srgbClr val="C00000"/>
                </a:solidFill>
                <a:latin typeface="微软雅黑" pitchFamily="34" charset="-122"/>
                <a:ea typeface="微软雅黑" pitchFamily="34" charset="-122"/>
              </a:rPr>
              <a:t>，</a:t>
            </a:r>
            <a:r>
              <a:rPr lang="en-US" altLang="zh-CN" sz="2000" b="1" dirty="0">
                <a:solidFill>
                  <a:srgbClr val="C00000"/>
                </a:solidFill>
                <a:latin typeface="微软雅黑" pitchFamily="34" charset="-122"/>
                <a:ea typeface="微软雅黑" pitchFamily="34" charset="-122"/>
              </a:rPr>
              <a:t>2</a:t>
            </a:r>
            <a:r>
              <a:rPr lang="zh-CN" altLang="en-US" sz="2000" b="1" dirty="0">
                <a:solidFill>
                  <a:srgbClr val="C00000"/>
                </a:solidFill>
                <a:latin typeface="微软雅黑" pitchFamily="34" charset="-122"/>
                <a:ea typeface="微软雅黑" pitchFamily="34" charset="-122"/>
              </a:rPr>
              <a:t>，</a:t>
            </a:r>
            <a:r>
              <a:rPr lang="en-US" altLang="zh-CN" sz="2000" b="1" dirty="0">
                <a:solidFill>
                  <a:srgbClr val="C00000"/>
                </a:solidFill>
                <a:latin typeface="微软雅黑" pitchFamily="34" charset="-122"/>
                <a:ea typeface="微软雅黑" pitchFamily="34" charset="-122"/>
              </a:rPr>
              <a:t>3}</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集合中的任何一个数。</a:t>
            </a:r>
            <a:endParaRPr lang="en-US" altLang="zh-CN" sz="2000" b="1" dirty="0">
              <a:latin typeface="微软雅黑" pitchFamily="34" charset="-122"/>
              <a:ea typeface="微软雅黑" pitchFamily="34" charset="-122"/>
            </a:endParaRPr>
          </a:p>
          <a:p>
            <a:pPr eaLnBrk="0" hangingPunct="0">
              <a:lnSpc>
                <a:spcPts val="3000"/>
              </a:lnSpc>
              <a:buClr>
                <a:srgbClr val="0070C0"/>
              </a:buClr>
            </a:pPr>
            <a:r>
              <a:rPr lang="zh-CN" altLang="en-US" sz="2000" b="1" dirty="0">
                <a:latin typeface="微软雅黑" pitchFamily="34" charset="-122"/>
                <a:ea typeface="微软雅黑" pitchFamily="34" charset="-122"/>
              </a:rPr>
              <a:t>第 </a:t>
            </a:r>
            <a:r>
              <a:rPr lang="en-US" altLang="zh-CN" sz="2000" b="1" dirty="0">
                <a:latin typeface="微软雅黑" pitchFamily="34" charset="-122"/>
                <a:ea typeface="微软雅黑" pitchFamily="34" charset="-122"/>
              </a:rPr>
              <a:t>3 </a:t>
            </a:r>
            <a:r>
              <a:rPr lang="zh-CN" altLang="en-US" sz="2000" b="1" dirty="0">
                <a:latin typeface="微软雅黑" pitchFamily="34" charset="-122"/>
                <a:ea typeface="微软雅黑" pitchFamily="34" charset="-122"/>
              </a:rPr>
              <a:t>次冲突重传时：</a:t>
            </a:r>
            <a:endParaRPr lang="en-US" altLang="zh-CN" sz="2000" b="1" dirty="0">
              <a:latin typeface="微软雅黑" pitchFamily="34" charset="-122"/>
              <a:ea typeface="微软雅黑" pitchFamily="34" charset="-122"/>
            </a:endParaRPr>
          </a:p>
          <a:p>
            <a:pPr eaLnBrk="0" hangingPunct="0">
              <a:lnSpc>
                <a:spcPts val="3000"/>
              </a:lnSpc>
              <a:buClr>
                <a:srgbClr val="0070C0"/>
              </a:buClr>
            </a:pPr>
            <a:r>
              <a:rPr lang="en-US" altLang="zh-CN" sz="2000" b="1" i="1" dirty="0">
                <a:latin typeface="微软雅黑" pitchFamily="34" charset="-122"/>
                <a:ea typeface="微软雅黑" pitchFamily="34" charset="-122"/>
              </a:rPr>
              <a:t>    k </a:t>
            </a:r>
            <a:r>
              <a:rPr lang="en-US" altLang="zh-CN" sz="2000" b="1" dirty="0">
                <a:latin typeface="微软雅黑" pitchFamily="34" charset="-122"/>
                <a:ea typeface="微软雅黑" pitchFamily="34" charset="-122"/>
              </a:rPr>
              <a:t>= 3</a:t>
            </a:r>
            <a:r>
              <a:rPr lang="zh-CN" altLang="en-US" sz="2000" b="1" dirty="0">
                <a:latin typeface="微软雅黑" pitchFamily="34" charset="-122"/>
                <a:ea typeface="微软雅黑" pitchFamily="34" charset="-122"/>
              </a:rPr>
              <a:t>，</a:t>
            </a:r>
            <a:r>
              <a:rPr lang="en-US" altLang="zh-CN" sz="2000" b="1" i="1" dirty="0">
                <a:latin typeface="微软雅黑" pitchFamily="34" charset="-122"/>
                <a:ea typeface="微软雅黑" pitchFamily="34" charset="-122"/>
              </a:rPr>
              <a:t>r</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为 </a:t>
            </a:r>
            <a:r>
              <a:rPr lang="en-US" altLang="zh-CN" sz="2000" b="1" dirty="0">
                <a:solidFill>
                  <a:srgbClr val="C00000"/>
                </a:solidFill>
                <a:latin typeface="微软雅黑" pitchFamily="34" charset="-122"/>
                <a:ea typeface="微软雅黑" pitchFamily="34" charset="-122"/>
              </a:rPr>
              <a:t>{0</a:t>
            </a:r>
            <a:r>
              <a:rPr lang="zh-CN" altLang="en-US" sz="2000" b="1" dirty="0">
                <a:solidFill>
                  <a:srgbClr val="C00000"/>
                </a:solidFill>
                <a:latin typeface="微软雅黑" pitchFamily="34" charset="-122"/>
                <a:ea typeface="微软雅黑" pitchFamily="34" charset="-122"/>
              </a:rPr>
              <a:t>，</a:t>
            </a:r>
            <a:r>
              <a:rPr lang="en-US" altLang="zh-CN" sz="2000" b="1" dirty="0">
                <a:solidFill>
                  <a:srgbClr val="C00000"/>
                </a:solidFill>
                <a:latin typeface="微软雅黑" pitchFamily="34" charset="-122"/>
                <a:ea typeface="微软雅黑" pitchFamily="34" charset="-122"/>
              </a:rPr>
              <a:t>1</a:t>
            </a:r>
            <a:r>
              <a:rPr lang="zh-CN" altLang="en-US" sz="2000" b="1" dirty="0">
                <a:solidFill>
                  <a:srgbClr val="C00000"/>
                </a:solidFill>
                <a:latin typeface="微软雅黑" pitchFamily="34" charset="-122"/>
                <a:ea typeface="微软雅黑" pitchFamily="34" charset="-122"/>
              </a:rPr>
              <a:t>，</a:t>
            </a:r>
            <a:r>
              <a:rPr lang="en-US" altLang="zh-CN" sz="2000" b="1" dirty="0">
                <a:solidFill>
                  <a:srgbClr val="C00000"/>
                </a:solidFill>
                <a:latin typeface="微软雅黑" pitchFamily="34" charset="-122"/>
                <a:ea typeface="微软雅黑" pitchFamily="34" charset="-122"/>
              </a:rPr>
              <a:t>2</a:t>
            </a:r>
            <a:r>
              <a:rPr lang="zh-CN" altLang="en-US" sz="2000" b="1" dirty="0">
                <a:solidFill>
                  <a:srgbClr val="C00000"/>
                </a:solidFill>
                <a:latin typeface="微软雅黑" pitchFamily="34" charset="-122"/>
                <a:ea typeface="微软雅黑" pitchFamily="34" charset="-122"/>
              </a:rPr>
              <a:t>，</a:t>
            </a:r>
            <a:r>
              <a:rPr lang="en-US" altLang="zh-CN" sz="2000" b="1" dirty="0">
                <a:solidFill>
                  <a:srgbClr val="C00000"/>
                </a:solidFill>
                <a:latin typeface="微软雅黑" pitchFamily="34" charset="-122"/>
                <a:ea typeface="微软雅黑" pitchFamily="34" charset="-122"/>
              </a:rPr>
              <a:t>3</a:t>
            </a:r>
            <a:r>
              <a:rPr lang="zh-CN" altLang="en-US" sz="2000" b="1" dirty="0">
                <a:solidFill>
                  <a:srgbClr val="C00000"/>
                </a:solidFill>
                <a:latin typeface="微软雅黑" pitchFamily="34" charset="-122"/>
                <a:ea typeface="微软雅黑" pitchFamily="34" charset="-122"/>
              </a:rPr>
              <a:t>，</a:t>
            </a:r>
            <a:r>
              <a:rPr lang="en-US" altLang="zh-CN" sz="2000" b="1" dirty="0">
                <a:solidFill>
                  <a:srgbClr val="C00000"/>
                </a:solidFill>
                <a:latin typeface="微软雅黑" pitchFamily="34" charset="-122"/>
                <a:ea typeface="微软雅黑" pitchFamily="34" charset="-122"/>
              </a:rPr>
              <a:t>4</a:t>
            </a:r>
            <a:r>
              <a:rPr lang="zh-CN" altLang="en-US" sz="2000" b="1" dirty="0">
                <a:solidFill>
                  <a:srgbClr val="C00000"/>
                </a:solidFill>
                <a:latin typeface="微软雅黑" pitchFamily="34" charset="-122"/>
                <a:ea typeface="微软雅黑" pitchFamily="34" charset="-122"/>
              </a:rPr>
              <a:t>，</a:t>
            </a:r>
            <a:r>
              <a:rPr lang="en-US" altLang="zh-CN" sz="2000" b="1" dirty="0">
                <a:solidFill>
                  <a:srgbClr val="C00000"/>
                </a:solidFill>
                <a:latin typeface="微软雅黑" pitchFamily="34" charset="-122"/>
                <a:ea typeface="微软雅黑" pitchFamily="34" charset="-122"/>
              </a:rPr>
              <a:t>5</a:t>
            </a:r>
            <a:r>
              <a:rPr lang="zh-CN" altLang="en-US" sz="2000" b="1" dirty="0">
                <a:solidFill>
                  <a:srgbClr val="C00000"/>
                </a:solidFill>
                <a:latin typeface="微软雅黑" pitchFamily="34" charset="-122"/>
                <a:ea typeface="微软雅黑" pitchFamily="34" charset="-122"/>
              </a:rPr>
              <a:t>，</a:t>
            </a:r>
            <a:r>
              <a:rPr lang="en-US" altLang="zh-CN" sz="2000" b="1" dirty="0">
                <a:solidFill>
                  <a:srgbClr val="C00000"/>
                </a:solidFill>
                <a:latin typeface="微软雅黑" pitchFamily="34" charset="-122"/>
                <a:ea typeface="微软雅黑" pitchFamily="34" charset="-122"/>
              </a:rPr>
              <a:t>6</a:t>
            </a:r>
            <a:r>
              <a:rPr lang="zh-CN" altLang="en-US" sz="2000" b="1" dirty="0">
                <a:solidFill>
                  <a:srgbClr val="C00000"/>
                </a:solidFill>
                <a:latin typeface="微软雅黑" pitchFamily="34" charset="-122"/>
                <a:ea typeface="微软雅黑" pitchFamily="34" charset="-122"/>
              </a:rPr>
              <a:t>，</a:t>
            </a:r>
            <a:r>
              <a:rPr lang="en-US" altLang="zh-CN" sz="2000" b="1" dirty="0">
                <a:solidFill>
                  <a:srgbClr val="C00000"/>
                </a:solidFill>
                <a:latin typeface="微软雅黑" pitchFamily="34" charset="-122"/>
                <a:ea typeface="微软雅黑" pitchFamily="34" charset="-122"/>
              </a:rPr>
              <a:t>7}</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集合中的任何一个数。</a:t>
            </a:r>
            <a:endParaRPr lang="en-US" altLang="zh-CN" sz="2000" b="1" dirty="0">
              <a:latin typeface="微软雅黑" pitchFamily="34" charset="-122"/>
              <a:ea typeface="微软雅黑" pitchFamily="34" charset="-122"/>
            </a:endParaRPr>
          </a:p>
        </p:txBody>
      </p:sp>
      <p:sp>
        <p:nvSpPr>
          <p:cNvPr id="5" name="AutoShape 5"/>
          <p:cNvSpPr>
            <a:spLocks noChangeArrowheads="1"/>
          </p:cNvSpPr>
          <p:nvPr/>
        </p:nvSpPr>
        <p:spPr bwMode="auto">
          <a:xfrm>
            <a:off x="502921" y="624451"/>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 name="Rectangle 6"/>
          <p:cNvSpPr>
            <a:spLocks noChangeArrowheads="1"/>
          </p:cNvSpPr>
          <p:nvPr/>
        </p:nvSpPr>
        <p:spPr bwMode="auto">
          <a:xfrm>
            <a:off x="764598" y="601361"/>
            <a:ext cx="762045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eaLnBrk="0" hangingPunct="0"/>
            <a:r>
              <a:rPr lang="zh-CN" altLang="en-US" sz="2000" b="1" dirty="0">
                <a:solidFill>
                  <a:schemeClr val="bg1"/>
                </a:solidFill>
                <a:latin typeface="微软雅黑" pitchFamily="34" charset="-122"/>
                <a:ea typeface="微软雅黑" pitchFamily="34" charset="-122"/>
              </a:rPr>
              <a:t>举例</a:t>
            </a:r>
            <a:endParaRPr lang="fr-FR" altLang="zh-CN" sz="2000" b="1" dirty="0">
              <a:solidFill>
                <a:schemeClr val="bg1"/>
              </a:solidFill>
              <a:latin typeface="微软雅黑" pitchFamily="34" charset="-122"/>
              <a:ea typeface="微软雅黑" pitchFamily="34" charset="-122"/>
            </a:endParaRPr>
          </a:p>
        </p:txBody>
      </p:sp>
      <p:sp>
        <p:nvSpPr>
          <p:cNvPr id="2" name="矩形 1"/>
          <p:cNvSpPr/>
          <p:nvPr/>
        </p:nvSpPr>
        <p:spPr>
          <a:xfrm>
            <a:off x="764598" y="3380822"/>
            <a:ext cx="7366000" cy="1092607"/>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a:lnSpc>
                <a:spcPts val="2600"/>
              </a:lnSpc>
            </a:pPr>
            <a:r>
              <a:rPr lang="zh-CN" altLang="en-US" b="1" dirty="0">
                <a:latin typeface="微软雅黑" panose="020B0503020204020204" pitchFamily="34" charset="-122"/>
                <a:ea typeface="微软雅黑" panose="020B0503020204020204" pitchFamily="34" charset="-122"/>
              </a:rPr>
              <a:t>若连续多次发生冲突，表明可能有较多的站参与争用信道。</a:t>
            </a:r>
            <a:endParaRPr lang="en-US" altLang="zh-CN" b="1" dirty="0">
              <a:latin typeface="微软雅黑" panose="020B0503020204020204" pitchFamily="34" charset="-122"/>
              <a:ea typeface="微软雅黑" panose="020B0503020204020204" pitchFamily="34" charset="-122"/>
            </a:endParaRPr>
          </a:p>
          <a:p>
            <a:pPr>
              <a:lnSpc>
                <a:spcPts val="2600"/>
              </a:lnSpc>
            </a:pPr>
            <a:r>
              <a:rPr lang="zh-CN" altLang="en-US" b="1" dirty="0">
                <a:latin typeface="微软雅黑" panose="020B0503020204020204" pitchFamily="34" charset="-122"/>
                <a:ea typeface="微软雅黑" panose="020B0503020204020204" pitchFamily="34" charset="-122"/>
              </a:rPr>
              <a:t>上述退避算法可使重传需要推迟的平均时间随重传次数而增大（称为</a:t>
            </a:r>
            <a:r>
              <a:rPr lang="zh-CN" altLang="en-US" b="1" dirty="0">
                <a:solidFill>
                  <a:srgbClr val="0000FF"/>
                </a:solidFill>
                <a:latin typeface="微软雅黑" panose="020B0503020204020204" pitchFamily="34" charset="-122"/>
                <a:ea typeface="微软雅黑" panose="020B0503020204020204" pitchFamily="34" charset="-122"/>
              </a:rPr>
              <a:t>动态退避</a:t>
            </a:r>
            <a:r>
              <a:rPr lang="zh-CN" altLang="en-US" b="1" dirty="0">
                <a:latin typeface="微软雅黑" panose="020B0503020204020204" pitchFamily="34" charset="-122"/>
                <a:ea typeface="微软雅黑" panose="020B0503020204020204" pitchFamily="34" charset="-122"/>
              </a:rPr>
              <a:t>），因而减小发生碰撞的概率，有利于整个系统的稳定。</a:t>
            </a:r>
          </a:p>
        </p:txBody>
      </p:sp>
      <p:sp>
        <p:nvSpPr>
          <p:cNvPr id="3" name="灯片编号占位符 2">
            <a:extLst>
              <a:ext uri="{FF2B5EF4-FFF2-40B4-BE49-F238E27FC236}">
                <a16:creationId xmlns:a16="http://schemas.microsoft.com/office/drawing/2014/main" id="{FBC62824-A54A-463E-BF3F-2790FB318638}"/>
              </a:ext>
            </a:extLst>
          </p:cNvPr>
          <p:cNvSpPr>
            <a:spLocks noGrp="1"/>
          </p:cNvSpPr>
          <p:nvPr>
            <p:ph type="sldNum" sz="quarter" idx="12"/>
          </p:nvPr>
        </p:nvSpPr>
        <p:spPr/>
        <p:txBody>
          <a:bodyPr/>
          <a:lstStyle/>
          <a:p>
            <a:fld id="{C485880C-E2C3-4DAB-AE74-D9BE691626AC}" type="slidenum">
              <a:rPr lang="zh-CN" altLang="en-US" smtClean="0"/>
              <a:pPr/>
              <a:t>62</a:t>
            </a:fld>
            <a:endParaRPr lang="zh-CN" altLang="en-US"/>
          </a:p>
        </p:txBody>
      </p:sp>
    </p:spTree>
    <p:extLst>
      <p:ext uri="{BB962C8B-B14F-4D97-AF65-F5344CB8AC3E}">
        <p14:creationId xmlns:p14="http://schemas.microsoft.com/office/powerpoint/2010/main" val="2881066607"/>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46"/>
          <p:cNvSpPr>
            <a:spLocks noChangeArrowheads="1"/>
          </p:cNvSpPr>
          <p:nvPr/>
        </p:nvSpPr>
        <p:spPr bwMode="auto">
          <a:xfrm>
            <a:off x="502921" y="981328"/>
            <a:ext cx="8302751" cy="9387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200"/>
              </a:lnSpc>
              <a:buClr>
                <a:srgbClr val="0070C0"/>
              </a:buClr>
              <a:buFont typeface="Wingdings" pitchFamily="2" charset="2"/>
              <a:buChar char="l"/>
            </a:pPr>
            <a:r>
              <a:rPr lang="zh-CN" altLang="en-US" sz="2000" b="1" dirty="0">
                <a:solidFill>
                  <a:srgbClr val="C00000"/>
                </a:solidFill>
                <a:latin typeface="微软雅黑" pitchFamily="34" charset="-122"/>
                <a:ea typeface="微软雅黑" pitchFamily="34" charset="-122"/>
              </a:rPr>
              <a:t>争用期的长度 </a:t>
            </a:r>
            <a:r>
              <a:rPr lang="en-US" altLang="zh-CN" sz="2000" b="1" dirty="0">
                <a:solidFill>
                  <a:srgbClr val="C00000"/>
                </a:solidFill>
                <a:latin typeface="微软雅黑" pitchFamily="34" charset="-122"/>
                <a:ea typeface="微软雅黑" pitchFamily="34" charset="-122"/>
              </a:rPr>
              <a:t>= 51.2</a:t>
            </a:r>
            <a:r>
              <a:rPr lang="en-US" altLang="zh-CN" sz="2000" b="1" dirty="0">
                <a:solidFill>
                  <a:srgbClr val="C00000"/>
                </a:solidFill>
                <a:latin typeface="微软雅黑" pitchFamily="34" charset="-122"/>
                <a:ea typeface="微软雅黑" pitchFamily="34" charset="-122"/>
                <a:sym typeface="Symbol" pitchFamily="18" charset="2"/>
              </a:rPr>
              <a:t> </a:t>
            </a:r>
            <a:r>
              <a:rPr lang="en-US" altLang="zh-CN" sz="2000" b="1" dirty="0">
                <a:solidFill>
                  <a:srgbClr val="C00000"/>
                </a:solidFill>
                <a:latin typeface="微软雅黑" pitchFamily="34" charset="-122"/>
                <a:ea typeface="微软雅黑" pitchFamily="34" charset="-122"/>
              </a:rPr>
              <a:t>s</a:t>
            </a:r>
            <a:r>
              <a:rPr lang="zh-CN" altLang="en-US" sz="2000" b="1" dirty="0">
                <a:solidFill>
                  <a:srgbClr val="C00000"/>
                </a:solidFill>
                <a:latin typeface="微软雅黑" pitchFamily="34" charset="-122"/>
                <a:ea typeface="微软雅黑" pitchFamily="34" charset="-122"/>
              </a:rPr>
              <a:t>。</a:t>
            </a:r>
          </a:p>
          <a:p>
            <a:pPr marL="342900" indent="-342900" eaLnBrk="0" hangingPunct="0">
              <a:lnSpc>
                <a:spcPts val="3200"/>
              </a:lnSpc>
              <a:buClr>
                <a:srgbClr val="0070C0"/>
              </a:buClr>
              <a:buFont typeface="Wingdings" pitchFamily="2" charset="2"/>
              <a:buChar char="l"/>
            </a:pPr>
            <a:r>
              <a:rPr lang="zh-CN" altLang="en-US" sz="2000" b="1" dirty="0">
                <a:latin typeface="微软雅黑" pitchFamily="34" charset="-122"/>
                <a:ea typeface="微软雅黑" pitchFamily="34" charset="-122"/>
              </a:rPr>
              <a:t>对于 </a:t>
            </a:r>
            <a:r>
              <a:rPr lang="en-US" altLang="zh-CN" sz="2000" b="1" dirty="0">
                <a:latin typeface="微软雅黑" pitchFamily="34" charset="-122"/>
                <a:ea typeface="微软雅黑" pitchFamily="34" charset="-122"/>
              </a:rPr>
              <a:t>10 Mbit/s </a:t>
            </a:r>
            <a:r>
              <a:rPr lang="zh-CN" altLang="en-US" sz="2000" b="1" dirty="0">
                <a:latin typeface="微软雅黑" pitchFamily="34" charset="-122"/>
                <a:ea typeface="微软雅黑" pitchFamily="34" charset="-122"/>
              </a:rPr>
              <a:t>以太网，在争用期内可发送 </a:t>
            </a:r>
            <a:r>
              <a:rPr lang="en-US" altLang="zh-CN" sz="2000" b="1" dirty="0">
                <a:latin typeface="微软雅黑" pitchFamily="34" charset="-122"/>
                <a:ea typeface="微软雅黑" pitchFamily="34" charset="-122"/>
              </a:rPr>
              <a:t>512 bit</a:t>
            </a:r>
            <a:r>
              <a:rPr lang="zh-CN" altLang="en-US" sz="2000" b="1" dirty="0">
                <a:latin typeface="微软雅黑" pitchFamily="34" charset="-122"/>
                <a:ea typeface="微软雅黑" pitchFamily="34" charset="-122"/>
              </a:rPr>
              <a:t>，即 </a:t>
            </a:r>
            <a:r>
              <a:rPr lang="en-US" altLang="zh-CN" sz="2000" b="1" dirty="0">
                <a:latin typeface="微软雅黑" pitchFamily="34" charset="-122"/>
                <a:ea typeface="微软雅黑" pitchFamily="34" charset="-122"/>
              </a:rPr>
              <a:t>64 </a:t>
            </a:r>
            <a:r>
              <a:rPr lang="zh-CN" altLang="en-US" sz="2000" b="1" dirty="0">
                <a:latin typeface="微软雅黑" pitchFamily="34" charset="-122"/>
                <a:ea typeface="微软雅黑" pitchFamily="34" charset="-122"/>
              </a:rPr>
              <a:t>字节。</a:t>
            </a:r>
          </a:p>
        </p:txBody>
      </p:sp>
      <p:sp>
        <p:nvSpPr>
          <p:cNvPr id="9" name="AutoShape 5"/>
          <p:cNvSpPr>
            <a:spLocks noChangeArrowheads="1"/>
          </p:cNvSpPr>
          <p:nvPr/>
        </p:nvSpPr>
        <p:spPr bwMode="auto">
          <a:xfrm>
            <a:off x="502921" y="622704"/>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 name="Rectangle 6"/>
          <p:cNvSpPr>
            <a:spLocks noChangeArrowheads="1"/>
          </p:cNvSpPr>
          <p:nvPr/>
        </p:nvSpPr>
        <p:spPr bwMode="auto">
          <a:xfrm>
            <a:off x="2652125" y="599614"/>
            <a:ext cx="382989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10 Mbit/s </a:t>
            </a:r>
            <a:r>
              <a:rPr lang="zh-CN" altLang="en-US" sz="2000" b="1" dirty="0">
                <a:solidFill>
                  <a:schemeClr val="bg1"/>
                </a:solidFill>
                <a:latin typeface="微软雅黑" pitchFamily="34" charset="-122"/>
                <a:ea typeface="微软雅黑" pitchFamily="34" charset="-122"/>
              </a:rPr>
              <a:t>以太网</a:t>
            </a:r>
            <a:r>
              <a:rPr lang="zh-CN" altLang="en-US" sz="2000" b="1" dirty="0">
                <a:solidFill>
                  <a:srgbClr val="FFFF00"/>
                </a:solidFill>
                <a:latin typeface="微软雅黑" pitchFamily="34" charset="-122"/>
                <a:ea typeface="微软雅黑" pitchFamily="34" charset="-122"/>
              </a:rPr>
              <a:t>争用期</a:t>
            </a:r>
            <a:r>
              <a:rPr lang="zh-CN" altLang="en-US" sz="2000" b="1" dirty="0">
                <a:solidFill>
                  <a:schemeClr val="bg1"/>
                </a:solidFill>
                <a:latin typeface="微软雅黑" pitchFamily="34" charset="-122"/>
                <a:ea typeface="微软雅黑" pitchFamily="34" charset="-122"/>
              </a:rPr>
              <a:t>的长度</a:t>
            </a:r>
            <a:endParaRPr lang="fr-FR" altLang="zh-CN" sz="2000" b="1" dirty="0">
              <a:solidFill>
                <a:schemeClr val="bg1"/>
              </a:solidFill>
              <a:latin typeface="微软雅黑" pitchFamily="34" charset="-122"/>
              <a:ea typeface="微软雅黑" pitchFamily="34" charset="-122"/>
            </a:endParaRPr>
          </a:p>
        </p:txBody>
      </p:sp>
      <p:sp>
        <p:nvSpPr>
          <p:cNvPr id="11" name="对角圆角矩形 10"/>
          <p:cNvSpPr/>
          <p:nvPr/>
        </p:nvSpPr>
        <p:spPr>
          <a:xfrm>
            <a:off x="770776" y="1943146"/>
            <a:ext cx="7754384" cy="2214137"/>
          </a:xfrm>
          <a:prstGeom prst="round2DiagRect">
            <a:avLst/>
          </a:prstGeom>
          <a:solidFill>
            <a:srgbClr val="0098F6"/>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994208" y="2033039"/>
            <a:ext cx="7429356" cy="2015936"/>
          </a:xfrm>
          <a:prstGeom prst="rect">
            <a:avLst/>
          </a:prstGeom>
        </p:spPr>
        <p:txBody>
          <a:bodyPr wrap="square">
            <a:spAutoFit/>
          </a:bodyPr>
          <a:lstStyle/>
          <a:p>
            <a:pPr>
              <a:lnSpc>
                <a:spcPts val="3000"/>
              </a:lnSpc>
            </a:pPr>
            <a:r>
              <a:rPr lang="zh-CN" altLang="en-US" sz="2000" b="1" dirty="0">
                <a:solidFill>
                  <a:schemeClr val="bg1"/>
                </a:solidFill>
                <a:latin typeface="微软雅黑" pitchFamily="34" charset="-122"/>
                <a:ea typeface="微软雅黑" pitchFamily="34" charset="-122"/>
              </a:rPr>
              <a:t>这意味着：</a:t>
            </a:r>
          </a:p>
          <a:p>
            <a:pPr marL="342900" indent="-342900">
              <a:lnSpc>
                <a:spcPts val="3000"/>
              </a:lnSpc>
              <a:buFont typeface="Wingdings" panose="05000000000000000000" pitchFamily="2" charset="2"/>
              <a:buChar char="l"/>
            </a:pPr>
            <a:r>
              <a:rPr lang="zh-CN" altLang="en-US" sz="2000" b="1" dirty="0">
                <a:solidFill>
                  <a:schemeClr val="bg1"/>
                </a:solidFill>
                <a:latin typeface="微软雅黑" pitchFamily="34" charset="-122"/>
                <a:ea typeface="微软雅黑" pitchFamily="34" charset="-122"/>
              </a:rPr>
              <a:t>以太网在发送数据时，若前 </a:t>
            </a:r>
            <a:r>
              <a:rPr lang="en-US" altLang="zh-CN" sz="2000" b="1" dirty="0">
                <a:solidFill>
                  <a:schemeClr val="bg1"/>
                </a:solidFill>
                <a:latin typeface="微软雅黑" pitchFamily="34" charset="-122"/>
                <a:ea typeface="微软雅黑" pitchFamily="34" charset="-122"/>
              </a:rPr>
              <a:t>64 </a:t>
            </a:r>
            <a:r>
              <a:rPr lang="zh-CN" altLang="en-US" sz="2000" b="1" dirty="0">
                <a:solidFill>
                  <a:schemeClr val="bg1"/>
                </a:solidFill>
                <a:latin typeface="微软雅黑" pitchFamily="34" charset="-122"/>
                <a:ea typeface="微软雅黑" pitchFamily="34" charset="-122"/>
              </a:rPr>
              <a:t>字节没有发生冲突，则后续的数据就</a:t>
            </a:r>
            <a:r>
              <a:rPr lang="zh-CN" altLang="en-US" sz="2000" b="1" dirty="0">
                <a:solidFill>
                  <a:srgbClr val="FFFF00"/>
                </a:solidFill>
                <a:latin typeface="微软雅黑" pitchFamily="34" charset="-122"/>
                <a:ea typeface="微软雅黑" pitchFamily="34" charset="-122"/>
              </a:rPr>
              <a:t>不会</a:t>
            </a:r>
            <a:r>
              <a:rPr lang="zh-CN" altLang="en-US" sz="2000" b="1" dirty="0">
                <a:solidFill>
                  <a:schemeClr val="bg1"/>
                </a:solidFill>
                <a:latin typeface="微软雅黑" pitchFamily="34" charset="-122"/>
                <a:ea typeface="微软雅黑" pitchFamily="34" charset="-122"/>
              </a:rPr>
              <a:t>发生冲突。</a:t>
            </a:r>
            <a:endParaRPr lang="en-US" altLang="zh-CN" sz="2000" b="1" dirty="0">
              <a:solidFill>
                <a:schemeClr val="bg1"/>
              </a:solidFill>
              <a:latin typeface="微软雅黑" pitchFamily="34" charset="-122"/>
              <a:ea typeface="微软雅黑" pitchFamily="34" charset="-122"/>
            </a:endParaRPr>
          </a:p>
          <a:p>
            <a:pPr marL="342900" indent="-342900">
              <a:lnSpc>
                <a:spcPts val="3000"/>
              </a:lnSpc>
              <a:buFont typeface="Wingdings" panose="05000000000000000000" pitchFamily="2" charset="2"/>
              <a:buChar char="l"/>
            </a:pPr>
            <a:r>
              <a:rPr lang="zh-CN" altLang="en-US" sz="2000" b="1" dirty="0">
                <a:solidFill>
                  <a:schemeClr val="bg1"/>
                </a:solidFill>
                <a:latin typeface="微软雅黑" pitchFamily="34" charset="-122"/>
                <a:ea typeface="微软雅黑" pitchFamily="34" charset="-122"/>
              </a:rPr>
              <a:t>以太网规定了</a:t>
            </a:r>
            <a:r>
              <a:rPr lang="zh-CN" altLang="en-US" sz="2000" b="1" dirty="0">
                <a:solidFill>
                  <a:srgbClr val="FFFF00"/>
                </a:solidFill>
                <a:latin typeface="微软雅黑" pitchFamily="34" charset="-122"/>
                <a:ea typeface="微软雅黑" pitchFamily="34" charset="-122"/>
              </a:rPr>
              <a:t>最短有效帧长为 </a:t>
            </a:r>
            <a:r>
              <a:rPr lang="en-US" altLang="zh-CN" sz="2000" b="1" dirty="0">
                <a:solidFill>
                  <a:srgbClr val="FFFF00"/>
                </a:solidFill>
                <a:latin typeface="微软雅黑" pitchFamily="34" charset="-122"/>
                <a:ea typeface="微软雅黑" pitchFamily="34" charset="-122"/>
              </a:rPr>
              <a:t>64 </a:t>
            </a:r>
            <a:r>
              <a:rPr lang="zh-CN" altLang="en-US" sz="2000" b="1" dirty="0">
                <a:solidFill>
                  <a:srgbClr val="FFFF00"/>
                </a:solidFill>
                <a:latin typeface="微软雅黑" pitchFamily="34" charset="-122"/>
                <a:ea typeface="微软雅黑" pitchFamily="34" charset="-122"/>
              </a:rPr>
              <a:t>字节。</a:t>
            </a:r>
            <a:r>
              <a:rPr lang="zh-CN" altLang="en-US" sz="2000" b="1" dirty="0">
                <a:solidFill>
                  <a:schemeClr val="bg1"/>
                </a:solidFill>
                <a:latin typeface="微软雅黑" pitchFamily="34" charset="-122"/>
                <a:ea typeface="微软雅黑" pitchFamily="34" charset="-122"/>
              </a:rPr>
              <a:t>凡长度小于 </a:t>
            </a:r>
            <a:r>
              <a:rPr lang="en-US" altLang="zh-CN" sz="2000" b="1" dirty="0">
                <a:solidFill>
                  <a:schemeClr val="bg1"/>
                </a:solidFill>
                <a:latin typeface="微软雅黑" pitchFamily="34" charset="-122"/>
                <a:ea typeface="微软雅黑" pitchFamily="34" charset="-122"/>
              </a:rPr>
              <a:t>64 </a:t>
            </a:r>
            <a:r>
              <a:rPr lang="zh-CN" altLang="en-US" sz="2000" b="1" dirty="0">
                <a:solidFill>
                  <a:schemeClr val="bg1"/>
                </a:solidFill>
                <a:latin typeface="微软雅黑" pitchFamily="34" charset="-122"/>
                <a:ea typeface="微软雅黑" pitchFamily="34" charset="-122"/>
              </a:rPr>
              <a:t>字节的帧都是由于冲突而异常中止的无效帧，应当立即将其丢弃。</a:t>
            </a:r>
          </a:p>
        </p:txBody>
      </p:sp>
      <p:sp>
        <p:nvSpPr>
          <p:cNvPr id="2" name="灯片编号占位符 1">
            <a:extLst>
              <a:ext uri="{FF2B5EF4-FFF2-40B4-BE49-F238E27FC236}">
                <a16:creationId xmlns:a16="http://schemas.microsoft.com/office/drawing/2014/main" id="{6E6D1891-AF26-4D49-9C67-E02643F70DC1}"/>
              </a:ext>
            </a:extLst>
          </p:cNvPr>
          <p:cNvSpPr>
            <a:spLocks noGrp="1"/>
          </p:cNvSpPr>
          <p:nvPr>
            <p:ph type="sldNum" sz="quarter" idx="12"/>
          </p:nvPr>
        </p:nvSpPr>
        <p:spPr/>
        <p:txBody>
          <a:bodyPr/>
          <a:lstStyle/>
          <a:p>
            <a:fld id="{C485880C-E2C3-4DAB-AE74-D9BE691626AC}" type="slidenum">
              <a:rPr lang="zh-CN" altLang="en-US" smtClean="0"/>
              <a:pPr/>
              <a:t>63</a:t>
            </a:fld>
            <a:endParaRPr lang="zh-CN" altLang="en-US"/>
          </a:p>
        </p:txBody>
      </p:sp>
    </p:spTree>
    <p:extLst>
      <p:ext uri="{BB962C8B-B14F-4D97-AF65-F5344CB8AC3E}">
        <p14:creationId xmlns:p14="http://schemas.microsoft.com/office/powerpoint/2010/main" val="562256545"/>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对角圆角矩形 6"/>
          <p:cNvSpPr/>
          <p:nvPr/>
        </p:nvSpPr>
        <p:spPr>
          <a:xfrm>
            <a:off x="777104" y="1940119"/>
            <a:ext cx="7714890" cy="1137037"/>
          </a:xfrm>
          <a:prstGeom prst="round2DiagRect">
            <a:avLst/>
          </a:prstGeom>
          <a:solidFill>
            <a:srgbClr val="0098F6"/>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 name="AutoShape 5"/>
          <p:cNvSpPr>
            <a:spLocks noChangeArrowheads="1"/>
          </p:cNvSpPr>
          <p:nvPr/>
        </p:nvSpPr>
        <p:spPr bwMode="auto">
          <a:xfrm>
            <a:off x="502921" y="620763"/>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7" name="Rectangle 6"/>
          <p:cNvSpPr>
            <a:spLocks noChangeArrowheads="1"/>
          </p:cNvSpPr>
          <p:nvPr/>
        </p:nvSpPr>
        <p:spPr bwMode="auto">
          <a:xfrm>
            <a:off x="3064096" y="597673"/>
            <a:ext cx="300595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以太网的</a:t>
            </a:r>
            <a:r>
              <a:rPr lang="zh-CN" altLang="en-US" sz="2000" b="1" dirty="0">
                <a:solidFill>
                  <a:srgbClr val="FFFF00"/>
                </a:solidFill>
                <a:latin typeface="微软雅黑" pitchFamily="34" charset="-122"/>
                <a:ea typeface="微软雅黑" pitchFamily="34" charset="-122"/>
              </a:rPr>
              <a:t>最大端到端</a:t>
            </a:r>
            <a:r>
              <a:rPr lang="zh-CN" altLang="en-US" sz="2000" b="1" dirty="0">
                <a:solidFill>
                  <a:schemeClr val="bg1"/>
                </a:solidFill>
                <a:latin typeface="微软雅黑" pitchFamily="34" charset="-122"/>
                <a:ea typeface="微软雅黑" pitchFamily="34" charset="-122"/>
              </a:rPr>
              <a:t>长度</a:t>
            </a:r>
            <a:endParaRPr lang="fr-FR" altLang="zh-CN" sz="2000" b="1" dirty="0">
              <a:solidFill>
                <a:schemeClr val="bg1"/>
              </a:solidFill>
              <a:latin typeface="微软雅黑" pitchFamily="34" charset="-122"/>
              <a:ea typeface="微软雅黑" pitchFamily="34" charset="-122"/>
            </a:endParaRPr>
          </a:p>
        </p:txBody>
      </p:sp>
      <p:sp>
        <p:nvSpPr>
          <p:cNvPr id="2" name="矩形 1"/>
          <p:cNvSpPr/>
          <p:nvPr/>
        </p:nvSpPr>
        <p:spPr>
          <a:xfrm>
            <a:off x="925392" y="2057761"/>
            <a:ext cx="7566602" cy="861774"/>
          </a:xfrm>
          <a:prstGeom prst="rect">
            <a:avLst/>
          </a:prstGeom>
        </p:spPr>
        <p:txBody>
          <a:bodyPr wrap="square">
            <a:spAutoFit/>
          </a:bodyPr>
          <a:lstStyle/>
          <a:p>
            <a:pPr>
              <a:lnSpc>
                <a:spcPts val="3000"/>
              </a:lnSpc>
            </a:pPr>
            <a:r>
              <a:rPr lang="zh-CN" altLang="en-US" sz="2000" b="1" dirty="0">
                <a:solidFill>
                  <a:schemeClr val="bg1"/>
                </a:solidFill>
                <a:latin typeface="微软雅黑" pitchFamily="34" charset="-122"/>
                <a:ea typeface="微软雅黑" pitchFamily="34" charset="-122"/>
              </a:rPr>
              <a:t>以太网最大端到端单程时延</a:t>
            </a:r>
            <a:r>
              <a:rPr lang="zh-CN" altLang="en-US" sz="2000" b="1" dirty="0">
                <a:solidFill>
                  <a:srgbClr val="FFFF00"/>
                </a:solidFill>
                <a:latin typeface="微软雅黑" pitchFamily="34" charset="-122"/>
                <a:ea typeface="微软雅黑" pitchFamily="34" charset="-122"/>
              </a:rPr>
              <a:t>必须小于</a:t>
            </a:r>
            <a:r>
              <a:rPr lang="zh-CN" altLang="en-US" sz="2000" b="1" dirty="0">
                <a:solidFill>
                  <a:schemeClr val="bg1"/>
                </a:solidFill>
                <a:latin typeface="微软雅黑" pitchFamily="34" charset="-122"/>
                <a:ea typeface="微软雅黑" pitchFamily="34" charset="-122"/>
              </a:rPr>
              <a:t>争用期的一半 </a:t>
            </a:r>
            <a:r>
              <a:rPr lang="en-US" altLang="zh-CN" sz="2000" b="1" dirty="0">
                <a:solidFill>
                  <a:schemeClr val="bg1"/>
                </a:solidFill>
                <a:latin typeface="微软雅黑" pitchFamily="34" charset="-122"/>
                <a:ea typeface="微软雅黑" pitchFamily="34" charset="-122"/>
              </a:rPr>
              <a:t>(</a:t>
            </a:r>
            <a:r>
              <a:rPr lang="zh-CN" altLang="en-US" sz="2000" b="1" dirty="0">
                <a:solidFill>
                  <a:schemeClr val="bg1"/>
                </a:solidFill>
                <a:latin typeface="微软雅黑" pitchFamily="34" charset="-122"/>
                <a:ea typeface="微软雅黑" pitchFamily="34" charset="-122"/>
              </a:rPr>
              <a:t>即 </a:t>
            </a:r>
            <a:r>
              <a:rPr lang="en-US" altLang="zh-CN" sz="2000" b="1" dirty="0">
                <a:solidFill>
                  <a:schemeClr val="bg1"/>
                </a:solidFill>
                <a:latin typeface="微软雅黑" pitchFamily="34" charset="-122"/>
                <a:ea typeface="微软雅黑" pitchFamily="34" charset="-122"/>
              </a:rPr>
              <a:t>25.6 </a:t>
            </a:r>
            <a:r>
              <a:rPr lang="en-US" altLang="zh-CN" sz="2000" b="1" dirty="0" err="1">
                <a:solidFill>
                  <a:schemeClr val="bg1"/>
                </a:solidFill>
                <a:latin typeface="微软雅黑" pitchFamily="34" charset="-122"/>
                <a:ea typeface="微软雅黑" pitchFamily="34" charset="-122"/>
              </a:rPr>
              <a:t>μs</a:t>
            </a:r>
            <a:r>
              <a:rPr lang="en-US" altLang="zh-CN" sz="2000" b="1" dirty="0">
                <a:solidFill>
                  <a:schemeClr val="bg1"/>
                </a:solidFill>
                <a:latin typeface="微软雅黑" pitchFamily="34" charset="-122"/>
                <a:ea typeface="微软雅黑" pitchFamily="34" charset="-122"/>
              </a:rPr>
              <a:t>)</a:t>
            </a:r>
            <a:r>
              <a:rPr lang="zh-CN" altLang="en-US" sz="2000" b="1" dirty="0">
                <a:solidFill>
                  <a:schemeClr val="bg1"/>
                </a:solidFill>
                <a:latin typeface="微软雅黑" pitchFamily="34" charset="-122"/>
                <a:ea typeface="微软雅黑" pitchFamily="34" charset="-122"/>
              </a:rPr>
              <a:t>，相当于以太网的</a:t>
            </a:r>
            <a:r>
              <a:rPr lang="zh-CN" altLang="en-US" sz="2000" b="1" dirty="0">
                <a:solidFill>
                  <a:srgbClr val="FFFF00"/>
                </a:solidFill>
                <a:latin typeface="微软雅黑" pitchFamily="34" charset="-122"/>
                <a:ea typeface="微软雅黑" pitchFamily="34" charset="-122"/>
              </a:rPr>
              <a:t>最大</a:t>
            </a:r>
            <a:r>
              <a:rPr lang="zh-CN" altLang="en-US" sz="2000" b="1" dirty="0">
                <a:solidFill>
                  <a:schemeClr val="bg1"/>
                </a:solidFill>
                <a:latin typeface="微软雅黑" pitchFamily="34" charset="-122"/>
                <a:ea typeface="微软雅黑" pitchFamily="34" charset="-122"/>
              </a:rPr>
              <a:t>端到端长度约为 </a:t>
            </a:r>
            <a:r>
              <a:rPr lang="en-US" altLang="zh-CN" sz="2000" b="1" dirty="0">
                <a:solidFill>
                  <a:srgbClr val="FFFF00"/>
                </a:solidFill>
                <a:latin typeface="微软雅黑" pitchFamily="34" charset="-122"/>
                <a:ea typeface="微软雅黑" pitchFamily="34" charset="-122"/>
              </a:rPr>
              <a:t>5 km</a:t>
            </a:r>
            <a:r>
              <a:rPr lang="zh-CN" altLang="en-US" sz="2000" b="1" dirty="0">
                <a:solidFill>
                  <a:schemeClr val="bg1"/>
                </a:solidFill>
                <a:latin typeface="微软雅黑" pitchFamily="34" charset="-122"/>
                <a:ea typeface="微软雅黑" pitchFamily="34" charset="-122"/>
              </a:rPr>
              <a:t>。</a:t>
            </a:r>
          </a:p>
        </p:txBody>
      </p:sp>
      <p:sp>
        <p:nvSpPr>
          <p:cNvPr id="6" name="Rectangle 46"/>
          <p:cNvSpPr>
            <a:spLocks noChangeArrowheads="1"/>
          </p:cNvSpPr>
          <p:nvPr/>
        </p:nvSpPr>
        <p:spPr bwMode="auto">
          <a:xfrm>
            <a:off x="502921" y="981328"/>
            <a:ext cx="8302751" cy="9387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200"/>
              </a:lnSpc>
              <a:buClr>
                <a:srgbClr val="0070C0"/>
              </a:buClr>
              <a:buFont typeface="Wingdings" pitchFamily="2" charset="2"/>
              <a:buChar char="l"/>
            </a:pPr>
            <a:r>
              <a:rPr lang="zh-CN" altLang="en-US" sz="2000" b="1" dirty="0">
                <a:solidFill>
                  <a:srgbClr val="C00000"/>
                </a:solidFill>
                <a:latin typeface="微软雅黑" pitchFamily="34" charset="-122"/>
                <a:ea typeface="微软雅黑" pitchFamily="34" charset="-122"/>
              </a:rPr>
              <a:t>争用期的长度 </a:t>
            </a:r>
            <a:r>
              <a:rPr lang="en-US" altLang="zh-CN" sz="2000" b="1" dirty="0">
                <a:solidFill>
                  <a:srgbClr val="C00000"/>
                </a:solidFill>
                <a:latin typeface="微软雅黑" pitchFamily="34" charset="-122"/>
                <a:ea typeface="微软雅黑" pitchFamily="34" charset="-122"/>
              </a:rPr>
              <a:t>= 51.2</a:t>
            </a:r>
            <a:r>
              <a:rPr lang="en-US" altLang="zh-CN" sz="2000" b="1" dirty="0">
                <a:solidFill>
                  <a:srgbClr val="C00000"/>
                </a:solidFill>
                <a:latin typeface="微软雅黑" pitchFamily="34" charset="-122"/>
                <a:ea typeface="微软雅黑" pitchFamily="34" charset="-122"/>
                <a:sym typeface="Symbol" pitchFamily="18" charset="2"/>
              </a:rPr>
              <a:t> </a:t>
            </a:r>
            <a:r>
              <a:rPr lang="en-US" altLang="zh-CN" sz="2000" b="1" dirty="0">
                <a:solidFill>
                  <a:srgbClr val="C00000"/>
                </a:solidFill>
                <a:latin typeface="微软雅黑" pitchFamily="34" charset="-122"/>
                <a:ea typeface="微软雅黑" pitchFamily="34" charset="-122"/>
              </a:rPr>
              <a:t>s</a:t>
            </a:r>
            <a:r>
              <a:rPr lang="zh-CN" altLang="en-US" sz="2000" b="1" dirty="0">
                <a:solidFill>
                  <a:srgbClr val="C00000"/>
                </a:solidFill>
                <a:latin typeface="微软雅黑" pitchFamily="34" charset="-122"/>
                <a:ea typeface="微软雅黑" pitchFamily="34" charset="-122"/>
              </a:rPr>
              <a:t>。</a:t>
            </a:r>
          </a:p>
          <a:p>
            <a:pPr marL="342900" indent="-342900" eaLnBrk="0" hangingPunct="0">
              <a:lnSpc>
                <a:spcPts val="3200"/>
              </a:lnSpc>
              <a:buClr>
                <a:srgbClr val="0070C0"/>
              </a:buClr>
              <a:buFont typeface="Wingdings" pitchFamily="2" charset="2"/>
              <a:buChar char="l"/>
            </a:pPr>
            <a:r>
              <a:rPr lang="zh-CN" altLang="en-US" sz="2000" b="1" dirty="0">
                <a:latin typeface="微软雅黑" pitchFamily="34" charset="-122"/>
                <a:ea typeface="微软雅黑" pitchFamily="34" charset="-122"/>
              </a:rPr>
              <a:t>对于 </a:t>
            </a:r>
            <a:r>
              <a:rPr lang="en-US" altLang="zh-CN" sz="2000" b="1" dirty="0">
                <a:latin typeface="微软雅黑" pitchFamily="34" charset="-122"/>
                <a:ea typeface="微软雅黑" pitchFamily="34" charset="-122"/>
              </a:rPr>
              <a:t>10 Mbit/s </a:t>
            </a:r>
            <a:r>
              <a:rPr lang="zh-CN" altLang="en-US" sz="2000" b="1" dirty="0">
                <a:latin typeface="微软雅黑" pitchFamily="34" charset="-122"/>
                <a:ea typeface="微软雅黑" pitchFamily="34" charset="-122"/>
              </a:rPr>
              <a:t>以太网，在争用期内可发送 </a:t>
            </a:r>
            <a:r>
              <a:rPr lang="en-US" altLang="zh-CN" sz="2000" b="1" dirty="0">
                <a:latin typeface="微软雅黑" pitchFamily="34" charset="-122"/>
                <a:ea typeface="微软雅黑" pitchFamily="34" charset="-122"/>
              </a:rPr>
              <a:t>512 bit</a:t>
            </a:r>
            <a:r>
              <a:rPr lang="zh-CN" altLang="en-US" sz="2000" b="1" dirty="0">
                <a:latin typeface="微软雅黑" pitchFamily="34" charset="-122"/>
                <a:ea typeface="微软雅黑" pitchFamily="34" charset="-122"/>
              </a:rPr>
              <a:t>，即 </a:t>
            </a:r>
            <a:r>
              <a:rPr lang="en-US" altLang="zh-CN" sz="2000" b="1" dirty="0">
                <a:latin typeface="微软雅黑" pitchFamily="34" charset="-122"/>
                <a:ea typeface="微软雅黑" pitchFamily="34" charset="-122"/>
              </a:rPr>
              <a:t>64 </a:t>
            </a:r>
            <a:r>
              <a:rPr lang="zh-CN" altLang="en-US" sz="2000" b="1" dirty="0">
                <a:latin typeface="微软雅黑" pitchFamily="34" charset="-122"/>
                <a:ea typeface="微软雅黑" pitchFamily="34" charset="-122"/>
              </a:rPr>
              <a:t>字节。</a:t>
            </a:r>
          </a:p>
        </p:txBody>
      </p:sp>
      <p:sp>
        <p:nvSpPr>
          <p:cNvPr id="3" name="灯片编号占位符 2">
            <a:extLst>
              <a:ext uri="{FF2B5EF4-FFF2-40B4-BE49-F238E27FC236}">
                <a16:creationId xmlns:a16="http://schemas.microsoft.com/office/drawing/2014/main" id="{5E1A9D36-6625-43E9-B221-DCE57EE40655}"/>
              </a:ext>
            </a:extLst>
          </p:cNvPr>
          <p:cNvSpPr>
            <a:spLocks noGrp="1"/>
          </p:cNvSpPr>
          <p:nvPr>
            <p:ph type="sldNum" sz="quarter" idx="12"/>
          </p:nvPr>
        </p:nvSpPr>
        <p:spPr/>
        <p:txBody>
          <a:bodyPr/>
          <a:lstStyle/>
          <a:p>
            <a:fld id="{C485880C-E2C3-4DAB-AE74-D9BE691626AC}" type="slidenum">
              <a:rPr lang="zh-CN" altLang="en-US" smtClean="0"/>
              <a:pPr/>
              <a:t>64</a:t>
            </a:fld>
            <a:endParaRPr lang="zh-CN" altLang="en-US"/>
          </a:p>
        </p:txBody>
      </p:sp>
    </p:spTree>
    <p:extLst>
      <p:ext uri="{BB962C8B-B14F-4D97-AF65-F5344CB8AC3E}">
        <p14:creationId xmlns:p14="http://schemas.microsoft.com/office/powerpoint/2010/main" val="1458071665"/>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AutoShape 5"/>
          <p:cNvSpPr>
            <a:spLocks noChangeArrowheads="1"/>
          </p:cNvSpPr>
          <p:nvPr/>
        </p:nvSpPr>
        <p:spPr bwMode="auto">
          <a:xfrm>
            <a:off x="502921" y="622887"/>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3064097" y="599797"/>
            <a:ext cx="300595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强化碰撞：人为干扰信号</a:t>
            </a:r>
            <a:endParaRPr lang="fr-FR" altLang="zh-CN" sz="2000" b="1" dirty="0">
              <a:solidFill>
                <a:schemeClr val="bg1"/>
              </a:solidFill>
              <a:latin typeface="微软雅黑" pitchFamily="34" charset="-122"/>
              <a:ea typeface="微软雅黑" pitchFamily="34" charset="-122"/>
            </a:endParaRPr>
          </a:p>
        </p:txBody>
      </p:sp>
      <p:sp>
        <p:nvSpPr>
          <p:cNvPr id="10" name="圆角矩形 9"/>
          <p:cNvSpPr/>
          <p:nvPr/>
        </p:nvSpPr>
        <p:spPr>
          <a:xfrm>
            <a:off x="502922" y="1064859"/>
            <a:ext cx="8129014" cy="2295144"/>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itchFamily="34" charset="-122"/>
              <a:ea typeface="微软雅黑" pitchFamily="34" charset="-122"/>
            </a:endParaRPr>
          </a:p>
        </p:txBody>
      </p:sp>
      <p:grpSp>
        <p:nvGrpSpPr>
          <p:cNvPr id="11" name="组合 10"/>
          <p:cNvGrpSpPr/>
          <p:nvPr/>
        </p:nvGrpSpPr>
        <p:grpSpPr>
          <a:xfrm>
            <a:off x="1055008" y="3407767"/>
            <a:ext cx="6978535" cy="1154151"/>
            <a:chOff x="502922" y="3477683"/>
            <a:chExt cx="6978535" cy="1154151"/>
          </a:xfrm>
        </p:grpSpPr>
        <p:sp>
          <p:nvSpPr>
            <p:cNvPr id="12" name="对角圆角矩形 11"/>
            <p:cNvSpPr/>
            <p:nvPr/>
          </p:nvSpPr>
          <p:spPr>
            <a:xfrm>
              <a:off x="502922" y="3477683"/>
              <a:ext cx="6978535" cy="1154151"/>
            </a:xfrm>
            <a:prstGeom prst="round2DiagRect">
              <a:avLst/>
            </a:prstGeom>
            <a:solidFill>
              <a:srgbClr val="0098F6"/>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649856" y="3559595"/>
              <a:ext cx="6591455" cy="1015663"/>
            </a:xfrm>
            <a:prstGeom prst="rect">
              <a:avLst/>
            </a:prstGeom>
          </p:spPr>
          <p:txBody>
            <a:bodyPr wrap="square">
              <a:spAutoFit/>
            </a:bodyPr>
            <a:lstStyle/>
            <a:p>
              <a:pPr marL="285750" indent="-285750">
                <a:lnSpc>
                  <a:spcPts val="2400"/>
                </a:lnSpc>
                <a:buFont typeface="Wingdings" panose="05000000000000000000" pitchFamily="2" charset="2"/>
                <a:buChar char="l"/>
              </a:pPr>
              <a:r>
                <a:rPr lang="zh-CN" altLang="en-US" b="1" dirty="0">
                  <a:solidFill>
                    <a:schemeClr val="bg1"/>
                  </a:solidFill>
                  <a:latin typeface="微软雅黑" pitchFamily="34" charset="-122"/>
                  <a:ea typeface="微软雅黑" pitchFamily="34" charset="-122"/>
                </a:rPr>
                <a:t>发送站检测到冲突后，立即停止发送数据帧，接着就发送 </a:t>
              </a:r>
              <a:r>
                <a:rPr lang="en-US" altLang="zh-CN" b="1" dirty="0">
                  <a:solidFill>
                    <a:schemeClr val="bg1"/>
                  </a:solidFill>
                  <a:latin typeface="微软雅黑" pitchFamily="34" charset="-122"/>
                  <a:ea typeface="微软雅黑" pitchFamily="34" charset="-122"/>
                </a:rPr>
                <a:t>32 </a:t>
              </a:r>
              <a:r>
                <a:rPr lang="zh-CN" altLang="en-US" b="1" dirty="0">
                  <a:solidFill>
                    <a:schemeClr val="bg1"/>
                  </a:solidFill>
                  <a:latin typeface="微软雅黑" pitchFamily="34" charset="-122"/>
                  <a:ea typeface="微软雅黑" pitchFamily="34" charset="-122"/>
                </a:rPr>
                <a:t>或 </a:t>
              </a:r>
              <a:r>
                <a:rPr lang="en-US" altLang="zh-CN" b="1" dirty="0">
                  <a:solidFill>
                    <a:schemeClr val="bg1"/>
                  </a:solidFill>
                  <a:latin typeface="微软雅黑" pitchFamily="34" charset="-122"/>
                  <a:ea typeface="微软雅黑" pitchFamily="34" charset="-122"/>
                </a:rPr>
                <a:t>48 </a:t>
              </a:r>
              <a:r>
                <a:rPr lang="zh-CN" altLang="en-US" b="1" dirty="0">
                  <a:solidFill>
                    <a:schemeClr val="bg1"/>
                  </a:solidFill>
                  <a:latin typeface="微软雅黑" pitchFamily="34" charset="-122"/>
                  <a:ea typeface="微软雅黑" pitchFamily="34" charset="-122"/>
                </a:rPr>
                <a:t>比特的</a:t>
              </a:r>
              <a:r>
                <a:rPr lang="zh-CN" altLang="en-US" b="1" dirty="0">
                  <a:solidFill>
                    <a:srgbClr val="FFFF00"/>
                  </a:solidFill>
                  <a:latin typeface="微软雅黑" pitchFamily="34" charset="-122"/>
                  <a:ea typeface="微软雅黑" pitchFamily="34" charset="-122"/>
                </a:rPr>
                <a:t>人为干扰信号</a:t>
              </a:r>
              <a:r>
                <a:rPr lang="zh-CN" altLang="en-US" b="1" dirty="0">
                  <a:solidFill>
                    <a:srgbClr val="FF9900"/>
                  </a:solidFill>
                  <a:latin typeface="微软雅黑" pitchFamily="34" charset="-122"/>
                  <a:ea typeface="微软雅黑" pitchFamily="34" charset="-122"/>
                </a:rPr>
                <a:t> </a:t>
              </a:r>
              <a:r>
                <a:rPr lang="en-US" altLang="zh-CN" b="1" dirty="0">
                  <a:solidFill>
                    <a:schemeClr val="bg1"/>
                  </a:solidFill>
                  <a:latin typeface="微软雅黑" pitchFamily="34" charset="-122"/>
                  <a:ea typeface="微软雅黑" pitchFamily="34" charset="-122"/>
                </a:rPr>
                <a:t>(jamming signal) </a:t>
              </a:r>
              <a:r>
                <a:rPr lang="zh-CN" altLang="en-US" b="1" dirty="0">
                  <a:solidFill>
                    <a:schemeClr val="bg1"/>
                  </a:solidFill>
                  <a:latin typeface="微软雅黑" pitchFamily="34" charset="-122"/>
                  <a:ea typeface="微软雅黑" pitchFamily="34" charset="-122"/>
                </a:rPr>
                <a:t>。</a:t>
              </a:r>
              <a:endParaRPr lang="en-US" altLang="zh-CN" b="1" dirty="0">
                <a:solidFill>
                  <a:schemeClr val="bg1"/>
                </a:solidFill>
                <a:latin typeface="微软雅黑" pitchFamily="34" charset="-122"/>
                <a:ea typeface="微软雅黑" pitchFamily="34" charset="-122"/>
              </a:endParaRPr>
            </a:p>
            <a:p>
              <a:pPr marL="285750" indent="-285750">
                <a:lnSpc>
                  <a:spcPts val="2400"/>
                </a:lnSpc>
                <a:buFont typeface="Wingdings" panose="05000000000000000000" pitchFamily="2" charset="2"/>
                <a:buChar char="l"/>
              </a:pPr>
              <a:r>
                <a:rPr lang="zh-CN" altLang="en-US" b="1" dirty="0">
                  <a:solidFill>
                    <a:schemeClr val="bg1"/>
                  </a:solidFill>
                  <a:latin typeface="微软雅黑" pitchFamily="34" charset="-122"/>
                  <a:ea typeface="微软雅黑" pitchFamily="34" charset="-122"/>
                </a:rPr>
                <a:t>以太网还规定了帧间最小间隔为 </a:t>
              </a:r>
              <a:r>
                <a:rPr lang="en-US" altLang="zh-CN" b="1" dirty="0">
                  <a:solidFill>
                    <a:schemeClr val="bg1"/>
                  </a:solidFill>
                  <a:latin typeface="微软雅黑" pitchFamily="34" charset="-122"/>
                  <a:ea typeface="微软雅黑" pitchFamily="34" charset="-122"/>
                </a:rPr>
                <a:t>9.6 </a:t>
              </a:r>
              <a:r>
                <a:rPr lang="el-GR" altLang="zh-CN" b="1" dirty="0">
                  <a:solidFill>
                    <a:schemeClr val="bg1"/>
                  </a:solidFill>
                  <a:latin typeface="微软雅黑" pitchFamily="34" charset="-122"/>
                  <a:ea typeface="微软雅黑" pitchFamily="34" charset="-122"/>
                </a:rPr>
                <a:t>μ</a:t>
              </a:r>
              <a:r>
                <a:rPr lang="en-US" altLang="zh-CN" b="1" dirty="0">
                  <a:solidFill>
                    <a:schemeClr val="bg1"/>
                  </a:solidFill>
                  <a:latin typeface="微软雅黑" pitchFamily="34" charset="-122"/>
                  <a:ea typeface="微软雅黑" pitchFamily="34" charset="-122"/>
                </a:rPr>
                <a:t>s</a:t>
              </a:r>
              <a:r>
                <a:rPr lang="zh-CN" altLang="en-US" b="1" dirty="0">
                  <a:solidFill>
                    <a:schemeClr val="bg1"/>
                  </a:solidFill>
                  <a:latin typeface="微软雅黑" pitchFamily="34" charset="-122"/>
                  <a:ea typeface="微软雅黑" pitchFamily="34" charset="-122"/>
                </a:rPr>
                <a:t>。</a:t>
              </a:r>
            </a:p>
          </p:txBody>
        </p:sp>
      </p:grpSp>
      <p:grpSp>
        <p:nvGrpSpPr>
          <p:cNvPr id="14" name="Group 5"/>
          <p:cNvGrpSpPr>
            <a:grpSpLocks/>
          </p:cNvGrpSpPr>
          <p:nvPr/>
        </p:nvGrpSpPr>
        <p:grpSpPr bwMode="auto">
          <a:xfrm>
            <a:off x="2894807" y="1518593"/>
            <a:ext cx="3300674" cy="1317548"/>
            <a:chOff x="992" y="1619"/>
            <a:chExt cx="3804" cy="1645"/>
          </a:xfrm>
        </p:grpSpPr>
        <p:sp>
          <p:nvSpPr>
            <p:cNvPr id="15" name="AutoShape 6"/>
            <p:cNvSpPr>
              <a:spLocks noChangeArrowheads="1"/>
            </p:cNvSpPr>
            <p:nvPr/>
          </p:nvSpPr>
          <p:spPr bwMode="auto">
            <a:xfrm rot="5400000">
              <a:off x="2071" y="540"/>
              <a:ext cx="1645" cy="3804"/>
            </a:xfrm>
            <a:prstGeom prst="parallelogram">
              <a:avLst>
                <a:gd name="adj" fmla="val 37968"/>
              </a:avLst>
            </a:prstGeom>
            <a:solidFill>
              <a:srgbClr val="0000CC"/>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itchFamily="2" charset="-122"/>
              </a:endParaRPr>
            </a:p>
          </p:txBody>
        </p:sp>
        <p:sp>
          <p:nvSpPr>
            <p:cNvPr id="16" name="AutoShape 7"/>
            <p:cNvSpPr>
              <a:spLocks noChangeArrowheads="1"/>
            </p:cNvSpPr>
            <p:nvPr/>
          </p:nvSpPr>
          <p:spPr bwMode="auto">
            <a:xfrm rot="601221">
              <a:off x="2212" y="2087"/>
              <a:ext cx="1066" cy="424"/>
            </a:xfrm>
            <a:prstGeom prst="rightArrow">
              <a:avLst>
                <a:gd name="adj1" fmla="val 49370"/>
                <a:gd name="adj2" fmla="val 80790"/>
              </a:avLst>
            </a:prstGeom>
            <a:solidFill>
              <a:srgbClr val="00FFFF"/>
            </a:solidFill>
            <a:ln w="12700">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eaLnBrk="0" hangingPunct="0"/>
              <a:r>
                <a:rPr kumimoji="1" lang="zh-CN" altLang="en-US" sz="1050" b="1" dirty="0">
                  <a:solidFill>
                    <a:srgbClr val="0000CC"/>
                  </a:solidFill>
                  <a:latin typeface="微软雅黑" pitchFamily="34" charset="-122"/>
                  <a:ea typeface="微软雅黑" pitchFamily="34" charset="-122"/>
                </a:rPr>
                <a:t>数据帧</a:t>
              </a:r>
            </a:p>
          </p:txBody>
        </p:sp>
      </p:grpSp>
      <p:grpSp>
        <p:nvGrpSpPr>
          <p:cNvPr id="17" name="Group 8"/>
          <p:cNvGrpSpPr>
            <a:grpSpLocks/>
          </p:cNvGrpSpPr>
          <p:nvPr/>
        </p:nvGrpSpPr>
        <p:grpSpPr bwMode="auto">
          <a:xfrm>
            <a:off x="2500010" y="2315529"/>
            <a:ext cx="3695471" cy="873026"/>
            <a:chOff x="537" y="2606"/>
            <a:chExt cx="4259" cy="1090"/>
          </a:xfrm>
        </p:grpSpPr>
        <p:grpSp>
          <p:nvGrpSpPr>
            <p:cNvPr id="18" name="Group 9"/>
            <p:cNvGrpSpPr>
              <a:grpSpLocks/>
            </p:cNvGrpSpPr>
            <p:nvPr/>
          </p:nvGrpSpPr>
          <p:grpSpPr bwMode="auto">
            <a:xfrm>
              <a:off x="992" y="2627"/>
              <a:ext cx="3804" cy="1061"/>
              <a:chOff x="992" y="2627"/>
              <a:chExt cx="3804" cy="1061"/>
            </a:xfrm>
          </p:grpSpPr>
          <p:grpSp>
            <p:nvGrpSpPr>
              <p:cNvPr id="26" name="Group 10"/>
              <p:cNvGrpSpPr>
                <a:grpSpLocks/>
              </p:cNvGrpSpPr>
              <p:nvPr/>
            </p:nvGrpSpPr>
            <p:grpSpPr bwMode="auto">
              <a:xfrm>
                <a:off x="992" y="2627"/>
                <a:ext cx="3804" cy="1061"/>
                <a:chOff x="992" y="2627"/>
                <a:chExt cx="3804" cy="1061"/>
              </a:xfrm>
            </p:grpSpPr>
            <p:sp>
              <p:nvSpPr>
                <p:cNvPr id="28" name="AutoShape 11"/>
                <p:cNvSpPr>
                  <a:spLocks noChangeArrowheads="1"/>
                </p:cNvSpPr>
                <p:nvPr/>
              </p:nvSpPr>
              <p:spPr bwMode="auto">
                <a:xfrm rot="5400000">
                  <a:off x="2363" y="1256"/>
                  <a:ext cx="1061" cy="3804"/>
                </a:xfrm>
                <a:prstGeom prst="parallelogram">
                  <a:avLst>
                    <a:gd name="adj" fmla="val 59685"/>
                  </a:avLst>
                </a:prstGeom>
                <a:solidFill>
                  <a:srgbClr val="92D05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itchFamily="2" charset="-122"/>
                  </a:endParaRPr>
                </a:p>
              </p:txBody>
            </p:sp>
            <p:sp>
              <p:nvSpPr>
                <p:cNvPr id="29" name="AutoShape 12"/>
                <p:cNvSpPr>
                  <a:spLocks noChangeArrowheads="1"/>
                </p:cNvSpPr>
                <p:nvPr/>
              </p:nvSpPr>
              <p:spPr bwMode="auto">
                <a:xfrm rot="601221">
                  <a:off x="1981" y="2954"/>
                  <a:ext cx="2034" cy="426"/>
                </a:xfrm>
                <a:prstGeom prst="rightArrow">
                  <a:avLst>
                    <a:gd name="adj1" fmla="val 49370"/>
                    <a:gd name="adj2" fmla="val 119013"/>
                  </a:avLst>
                </a:prstGeom>
                <a:solidFill>
                  <a:srgbClr val="00FFFF"/>
                </a:solidFill>
                <a:ln w="12700" cmpd="dbl">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itchFamily="2" charset="-122"/>
                  </a:endParaRPr>
                </a:p>
              </p:txBody>
            </p:sp>
          </p:grpSp>
          <p:sp>
            <p:nvSpPr>
              <p:cNvPr id="27" name="Text Box 13"/>
              <p:cNvSpPr txBox="1">
                <a:spLocks noChangeArrowheads="1"/>
              </p:cNvSpPr>
              <p:nvPr/>
            </p:nvSpPr>
            <p:spPr bwMode="auto">
              <a:xfrm rot="595815">
                <a:off x="1982" y="2993"/>
                <a:ext cx="1822" cy="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sz="1050" b="1" dirty="0">
                    <a:solidFill>
                      <a:srgbClr val="0000CC"/>
                    </a:solidFill>
                    <a:latin typeface="微软雅黑" pitchFamily="34" charset="-122"/>
                    <a:ea typeface="微软雅黑" pitchFamily="34" charset="-122"/>
                  </a:rPr>
                  <a:t>32 </a:t>
                </a:r>
                <a:r>
                  <a:rPr kumimoji="1" lang="zh-CN" altLang="en-US" sz="1050" b="1" dirty="0">
                    <a:solidFill>
                      <a:srgbClr val="0000CC"/>
                    </a:solidFill>
                    <a:latin typeface="微软雅黑" pitchFamily="34" charset="-122"/>
                    <a:ea typeface="微软雅黑" pitchFamily="34" charset="-122"/>
                  </a:rPr>
                  <a:t>或 </a:t>
                </a:r>
                <a:r>
                  <a:rPr kumimoji="1" lang="en-US" altLang="zh-CN" sz="1050" b="1" dirty="0">
                    <a:solidFill>
                      <a:srgbClr val="0000CC"/>
                    </a:solidFill>
                    <a:latin typeface="微软雅黑" pitchFamily="34" charset="-122"/>
                    <a:ea typeface="微软雅黑" pitchFamily="34" charset="-122"/>
                  </a:rPr>
                  <a:t>48 </a:t>
                </a:r>
                <a:r>
                  <a:rPr kumimoji="1" lang="zh-CN" altLang="en-US" sz="1050" b="1" dirty="0">
                    <a:solidFill>
                      <a:srgbClr val="0000CC"/>
                    </a:solidFill>
                    <a:latin typeface="微软雅黑" pitchFamily="34" charset="-122"/>
                    <a:ea typeface="微软雅黑" pitchFamily="34" charset="-122"/>
                  </a:rPr>
                  <a:t>比特干扰信号</a:t>
                </a:r>
              </a:p>
            </p:txBody>
          </p:sp>
        </p:grpSp>
        <p:grpSp>
          <p:nvGrpSpPr>
            <p:cNvPr id="19" name="Group 14"/>
            <p:cNvGrpSpPr>
              <a:grpSpLocks/>
            </p:cNvGrpSpPr>
            <p:nvPr/>
          </p:nvGrpSpPr>
          <p:grpSpPr bwMode="auto">
            <a:xfrm>
              <a:off x="537" y="2606"/>
              <a:ext cx="455" cy="1090"/>
              <a:chOff x="537" y="2606"/>
              <a:chExt cx="455" cy="1090"/>
            </a:xfrm>
          </p:grpSpPr>
          <p:sp>
            <p:nvSpPr>
              <p:cNvPr id="20" name="Line 15"/>
              <p:cNvSpPr>
                <a:spLocks noChangeShapeType="1"/>
              </p:cNvSpPr>
              <p:nvPr/>
            </p:nvSpPr>
            <p:spPr bwMode="auto">
              <a:xfrm>
                <a:off x="823" y="3057"/>
                <a:ext cx="0" cy="639"/>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itchFamily="2" charset="-122"/>
                </a:endParaRPr>
              </a:p>
            </p:txBody>
          </p:sp>
          <p:sp>
            <p:nvSpPr>
              <p:cNvPr id="21" name="Line 16"/>
              <p:cNvSpPr>
                <a:spLocks noChangeShapeType="1"/>
              </p:cNvSpPr>
              <p:nvPr/>
            </p:nvSpPr>
            <p:spPr bwMode="auto">
              <a:xfrm>
                <a:off x="814" y="2606"/>
                <a:ext cx="9" cy="445"/>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itchFamily="2" charset="-122"/>
                </a:endParaRPr>
              </a:p>
            </p:txBody>
          </p:sp>
          <p:sp>
            <p:nvSpPr>
              <p:cNvPr id="22" name="Rectangle 17"/>
              <p:cNvSpPr>
                <a:spLocks noChangeArrowheads="1"/>
              </p:cNvSpPr>
              <p:nvPr/>
            </p:nvSpPr>
            <p:spPr bwMode="auto">
              <a:xfrm>
                <a:off x="592" y="3259"/>
                <a:ext cx="283" cy="323"/>
              </a:xfrm>
              <a:prstGeom prst="rect">
                <a:avLst/>
              </a:prstGeom>
              <a:no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100" b="1">
                    <a:latin typeface="+mn-lt"/>
                    <a:ea typeface="黑体" pitchFamily="2" charset="-122"/>
                    <a:sym typeface="Symbol" pitchFamily="18" charset="2"/>
                  </a:rPr>
                  <a:t></a:t>
                </a:r>
              </a:p>
            </p:txBody>
          </p:sp>
          <p:sp>
            <p:nvSpPr>
              <p:cNvPr id="23" name="Line 18"/>
              <p:cNvSpPr>
                <a:spLocks noChangeShapeType="1"/>
              </p:cNvSpPr>
              <p:nvPr/>
            </p:nvSpPr>
            <p:spPr bwMode="auto">
              <a:xfrm>
                <a:off x="739" y="3051"/>
                <a:ext cx="25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itchFamily="2" charset="-122"/>
                </a:endParaRPr>
              </a:p>
            </p:txBody>
          </p:sp>
          <p:sp>
            <p:nvSpPr>
              <p:cNvPr id="24" name="Line 19"/>
              <p:cNvSpPr>
                <a:spLocks noChangeShapeType="1"/>
              </p:cNvSpPr>
              <p:nvPr/>
            </p:nvSpPr>
            <p:spPr bwMode="auto">
              <a:xfrm>
                <a:off x="739" y="3696"/>
                <a:ext cx="25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itchFamily="2" charset="-122"/>
                </a:endParaRPr>
              </a:p>
            </p:txBody>
          </p:sp>
          <p:sp>
            <p:nvSpPr>
              <p:cNvPr id="25" name="Text Box 20"/>
              <p:cNvSpPr txBox="1">
                <a:spLocks noChangeArrowheads="1"/>
              </p:cNvSpPr>
              <p:nvPr/>
            </p:nvSpPr>
            <p:spPr bwMode="auto">
              <a:xfrm>
                <a:off x="537" y="2722"/>
                <a:ext cx="329" cy="327"/>
              </a:xfrm>
              <a:prstGeom prst="rect">
                <a:avLst/>
              </a:prstGeom>
              <a:no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sz="1100" b="1" i="1">
                    <a:latin typeface="+mn-lt"/>
                    <a:ea typeface="黑体" pitchFamily="2" charset="-122"/>
                  </a:rPr>
                  <a:t>T</a:t>
                </a:r>
                <a:r>
                  <a:rPr kumimoji="1" lang="en-US" altLang="zh-CN" sz="1100" b="1" i="1" baseline="-25000">
                    <a:latin typeface="+mn-lt"/>
                    <a:ea typeface="黑体" pitchFamily="2" charset="-122"/>
                  </a:rPr>
                  <a:t>J</a:t>
                </a:r>
                <a:endParaRPr kumimoji="1" lang="en-US" altLang="zh-CN" sz="1100" b="1">
                  <a:latin typeface="+mn-lt"/>
                  <a:ea typeface="黑体" pitchFamily="2" charset="-122"/>
                </a:endParaRPr>
              </a:p>
            </p:txBody>
          </p:sp>
        </p:grpSp>
      </p:grpSp>
      <p:sp>
        <p:nvSpPr>
          <p:cNvPr id="30" name="Line 22"/>
          <p:cNvSpPr>
            <a:spLocks noChangeShapeType="1"/>
          </p:cNvSpPr>
          <p:nvPr/>
        </p:nvSpPr>
        <p:spPr bwMode="auto">
          <a:xfrm>
            <a:off x="2902614" y="1518593"/>
            <a:ext cx="3291132" cy="0"/>
          </a:xfrm>
          <a:prstGeom prst="line">
            <a:avLst/>
          </a:prstGeom>
          <a:ln w="19050">
            <a:solidFill>
              <a:srgbClr val="0000FF"/>
            </a:solidFill>
            <a:headEnd/>
            <a:tailEnd/>
          </a:ln>
          <a:extLst/>
        </p:spPr>
        <p:style>
          <a:lnRef idx="1">
            <a:schemeClr val="dk1"/>
          </a:lnRef>
          <a:fillRef idx="0">
            <a:schemeClr val="dk1"/>
          </a:fillRef>
          <a:effectRef idx="0">
            <a:schemeClr val="dk1"/>
          </a:effectRef>
          <a:fontRef idx="minor">
            <a:schemeClr val="tx1"/>
          </a:fontRef>
        </p:style>
        <p:txBody>
          <a:bodyPr wrap="none" anchor="ctr"/>
          <a:lstStyle/>
          <a:p>
            <a:endParaRPr lang="zh-CN" altLang="en-US" sz="1200" b="1">
              <a:solidFill>
                <a:srgbClr val="0000CC"/>
              </a:solidFill>
              <a:latin typeface="+mn-lt"/>
              <a:ea typeface="黑体" pitchFamily="2" charset="-122"/>
            </a:endParaRPr>
          </a:p>
        </p:txBody>
      </p:sp>
      <p:sp>
        <p:nvSpPr>
          <p:cNvPr id="31" name="Line 23"/>
          <p:cNvSpPr>
            <a:spLocks noChangeShapeType="1"/>
          </p:cNvSpPr>
          <p:nvPr/>
        </p:nvSpPr>
        <p:spPr bwMode="auto">
          <a:xfrm>
            <a:off x="2894804" y="1522598"/>
            <a:ext cx="0" cy="1733236"/>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itchFamily="2" charset="-122"/>
            </a:endParaRPr>
          </a:p>
        </p:txBody>
      </p:sp>
      <p:sp>
        <p:nvSpPr>
          <p:cNvPr id="32" name="Line 24"/>
          <p:cNvSpPr>
            <a:spLocks noChangeShapeType="1"/>
          </p:cNvSpPr>
          <p:nvPr/>
        </p:nvSpPr>
        <p:spPr bwMode="auto">
          <a:xfrm>
            <a:off x="6221512" y="1518593"/>
            <a:ext cx="515405"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itchFamily="2" charset="-122"/>
            </a:endParaRPr>
          </a:p>
        </p:txBody>
      </p:sp>
      <p:sp>
        <p:nvSpPr>
          <p:cNvPr id="33" name="Line 25"/>
          <p:cNvSpPr>
            <a:spLocks noChangeShapeType="1"/>
          </p:cNvSpPr>
          <p:nvPr/>
        </p:nvSpPr>
        <p:spPr bwMode="auto">
          <a:xfrm>
            <a:off x="6221512" y="2028792"/>
            <a:ext cx="219525"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itchFamily="2" charset="-122"/>
            </a:endParaRPr>
          </a:p>
        </p:txBody>
      </p:sp>
      <p:sp>
        <p:nvSpPr>
          <p:cNvPr id="34" name="Line 26"/>
          <p:cNvSpPr>
            <a:spLocks noChangeShapeType="1"/>
          </p:cNvSpPr>
          <p:nvPr/>
        </p:nvSpPr>
        <p:spPr bwMode="auto">
          <a:xfrm>
            <a:off x="6323898" y="1522598"/>
            <a:ext cx="0" cy="506195"/>
          </a:xfrm>
          <a:prstGeom prst="line">
            <a:avLst/>
          </a:prstGeom>
          <a:noFill/>
          <a:ln w="12700">
            <a:solidFill>
              <a:schemeClr val="tx1"/>
            </a:solidFill>
            <a:round/>
            <a:headEnd type="triangle" w="med"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itchFamily="2" charset="-122"/>
            </a:endParaRPr>
          </a:p>
        </p:txBody>
      </p:sp>
      <p:sp>
        <p:nvSpPr>
          <p:cNvPr id="35" name="Rectangle 27"/>
          <p:cNvSpPr>
            <a:spLocks noChangeArrowheads="1"/>
          </p:cNvSpPr>
          <p:nvPr/>
        </p:nvSpPr>
        <p:spPr bwMode="auto">
          <a:xfrm>
            <a:off x="2690898" y="1297533"/>
            <a:ext cx="27571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FF"/>
                </a:solidFill>
                <a:latin typeface="+mn-lt"/>
                <a:ea typeface="黑体" pitchFamily="2" charset="-122"/>
              </a:rPr>
              <a:t>A</a:t>
            </a:r>
          </a:p>
        </p:txBody>
      </p:sp>
      <p:sp>
        <p:nvSpPr>
          <p:cNvPr id="36" name="Rectangle 28"/>
          <p:cNvSpPr>
            <a:spLocks noChangeArrowheads="1"/>
          </p:cNvSpPr>
          <p:nvPr/>
        </p:nvSpPr>
        <p:spPr bwMode="auto">
          <a:xfrm>
            <a:off x="6106977" y="1297533"/>
            <a:ext cx="269306"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a:solidFill>
                  <a:srgbClr val="0000FF"/>
                </a:solidFill>
                <a:latin typeface="+mn-lt"/>
                <a:ea typeface="黑体" pitchFamily="2" charset="-122"/>
              </a:rPr>
              <a:t>B</a:t>
            </a:r>
          </a:p>
        </p:txBody>
      </p:sp>
      <p:sp>
        <p:nvSpPr>
          <p:cNvPr id="37" name="Line 29"/>
          <p:cNvSpPr>
            <a:spLocks noChangeShapeType="1"/>
          </p:cNvSpPr>
          <p:nvPr/>
        </p:nvSpPr>
        <p:spPr bwMode="auto">
          <a:xfrm>
            <a:off x="2376429" y="1621915"/>
            <a:ext cx="0" cy="1171776"/>
          </a:xfrm>
          <a:prstGeom prst="line">
            <a:avLst/>
          </a:prstGeom>
          <a:noFill/>
          <a:ln w="1270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itchFamily="2" charset="-122"/>
            </a:endParaRPr>
          </a:p>
        </p:txBody>
      </p:sp>
      <p:sp>
        <p:nvSpPr>
          <p:cNvPr id="38" name="Line 30"/>
          <p:cNvSpPr>
            <a:spLocks noChangeShapeType="1"/>
          </p:cNvSpPr>
          <p:nvPr/>
        </p:nvSpPr>
        <p:spPr bwMode="auto">
          <a:xfrm>
            <a:off x="6193745" y="1515390"/>
            <a:ext cx="0" cy="1744449"/>
          </a:xfrm>
          <a:prstGeom prst="line">
            <a:avLst/>
          </a:prstGeom>
          <a:noFill/>
          <a:ln w="952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itchFamily="2" charset="-122"/>
            </a:endParaRPr>
          </a:p>
        </p:txBody>
      </p:sp>
      <p:sp>
        <p:nvSpPr>
          <p:cNvPr id="39" name="Line 31"/>
          <p:cNvSpPr>
            <a:spLocks noChangeShapeType="1"/>
          </p:cNvSpPr>
          <p:nvPr/>
        </p:nvSpPr>
        <p:spPr bwMode="auto">
          <a:xfrm>
            <a:off x="2664628" y="2296263"/>
            <a:ext cx="21865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itchFamily="2" charset="-122"/>
            </a:endParaRPr>
          </a:p>
        </p:txBody>
      </p:sp>
      <p:sp>
        <p:nvSpPr>
          <p:cNvPr id="40" name="Line 32"/>
          <p:cNvSpPr>
            <a:spLocks noChangeShapeType="1"/>
          </p:cNvSpPr>
          <p:nvPr/>
        </p:nvSpPr>
        <p:spPr bwMode="auto">
          <a:xfrm>
            <a:off x="2636234" y="1518593"/>
            <a:ext cx="21865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itchFamily="2" charset="-122"/>
            </a:endParaRPr>
          </a:p>
        </p:txBody>
      </p:sp>
      <p:sp>
        <p:nvSpPr>
          <p:cNvPr id="41" name="Line 33"/>
          <p:cNvSpPr>
            <a:spLocks noChangeShapeType="1"/>
          </p:cNvSpPr>
          <p:nvPr/>
        </p:nvSpPr>
        <p:spPr bwMode="auto">
          <a:xfrm>
            <a:off x="2748166" y="1518593"/>
            <a:ext cx="0" cy="792131"/>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itchFamily="2" charset="-122"/>
            </a:endParaRPr>
          </a:p>
        </p:txBody>
      </p:sp>
      <p:sp>
        <p:nvSpPr>
          <p:cNvPr id="42" name="Text Box 36"/>
          <p:cNvSpPr txBox="1">
            <a:spLocks noChangeArrowheads="1"/>
          </p:cNvSpPr>
          <p:nvPr/>
        </p:nvSpPr>
        <p:spPr bwMode="auto">
          <a:xfrm>
            <a:off x="2511518" y="1754565"/>
            <a:ext cx="307710" cy="261259"/>
          </a:xfrm>
          <a:prstGeom prst="rect">
            <a:avLst/>
          </a:prstGeom>
          <a:no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sz="1100" b="1" i="1" dirty="0">
                <a:latin typeface="+mn-lt"/>
                <a:ea typeface="黑体" pitchFamily="2" charset="-122"/>
              </a:rPr>
              <a:t>T</a:t>
            </a:r>
            <a:r>
              <a:rPr kumimoji="1" lang="en-US" altLang="zh-CN" sz="1100" b="1" i="1" baseline="-25000" dirty="0">
                <a:latin typeface="+mn-lt"/>
                <a:ea typeface="黑体" pitchFamily="2" charset="-122"/>
              </a:rPr>
              <a:t>B</a:t>
            </a:r>
            <a:endParaRPr kumimoji="1" lang="en-US" altLang="zh-CN" sz="1100" b="1" dirty="0">
              <a:latin typeface="+mn-lt"/>
              <a:ea typeface="黑体" pitchFamily="2" charset="-122"/>
            </a:endParaRPr>
          </a:p>
        </p:txBody>
      </p:sp>
      <p:sp>
        <p:nvSpPr>
          <p:cNvPr id="43" name="Text Box 37"/>
          <p:cNvSpPr txBox="1">
            <a:spLocks noChangeArrowheads="1"/>
          </p:cNvSpPr>
          <p:nvPr/>
        </p:nvSpPr>
        <p:spPr bwMode="auto">
          <a:xfrm>
            <a:off x="2264734" y="2778474"/>
            <a:ext cx="237566"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sz="1200" b="1" i="1" dirty="0">
                <a:latin typeface="+mn-lt"/>
                <a:ea typeface="黑体" pitchFamily="2" charset="-122"/>
              </a:rPr>
              <a:t>t</a:t>
            </a:r>
          </a:p>
        </p:txBody>
      </p:sp>
      <p:sp>
        <p:nvSpPr>
          <p:cNvPr id="44" name="Line 38"/>
          <p:cNvSpPr>
            <a:spLocks noChangeShapeType="1"/>
          </p:cNvSpPr>
          <p:nvPr/>
        </p:nvSpPr>
        <p:spPr bwMode="auto">
          <a:xfrm>
            <a:off x="2950220" y="3182147"/>
            <a:ext cx="3307618" cy="0"/>
          </a:xfrm>
          <a:prstGeom prst="line">
            <a:avLst/>
          </a:prstGeom>
          <a:noFill/>
          <a:ln w="19050">
            <a:solidFill>
              <a:srgbClr val="0000FF"/>
            </a:solidFill>
            <a:prstDash val="dash"/>
            <a:round/>
            <a:headEnd type="non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itchFamily="2" charset="-122"/>
            </a:endParaRPr>
          </a:p>
        </p:txBody>
      </p:sp>
      <p:sp>
        <p:nvSpPr>
          <p:cNvPr id="45" name="Rectangle 39"/>
          <p:cNvSpPr>
            <a:spLocks noChangeArrowheads="1"/>
          </p:cNvSpPr>
          <p:nvPr/>
        </p:nvSpPr>
        <p:spPr bwMode="auto">
          <a:xfrm>
            <a:off x="6262175" y="1616212"/>
            <a:ext cx="250069" cy="274434"/>
          </a:xfrm>
          <a:prstGeom prst="rect">
            <a:avLst/>
          </a:prstGeom>
          <a:no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a:solidFill>
                  <a:srgbClr val="0000CC"/>
                </a:solidFill>
                <a:latin typeface="+mn-lt"/>
                <a:ea typeface="黑体" pitchFamily="2" charset="-122"/>
                <a:sym typeface="Symbol" pitchFamily="18" charset="2"/>
              </a:rPr>
              <a:t></a:t>
            </a:r>
          </a:p>
        </p:txBody>
      </p:sp>
      <p:sp>
        <p:nvSpPr>
          <p:cNvPr id="46" name="Line 54"/>
          <p:cNvSpPr>
            <a:spLocks noChangeShapeType="1"/>
          </p:cNvSpPr>
          <p:nvPr/>
        </p:nvSpPr>
        <p:spPr bwMode="auto">
          <a:xfrm>
            <a:off x="6292546" y="3182147"/>
            <a:ext cx="499787"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itchFamily="2" charset="-122"/>
            </a:endParaRPr>
          </a:p>
        </p:txBody>
      </p:sp>
      <p:sp>
        <p:nvSpPr>
          <p:cNvPr id="47" name="Line 55"/>
          <p:cNvSpPr>
            <a:spLocks noChangeShapeType="1"/>
          </p:cNvSpPr>
          <p:nvPr/>
        </p:nvSpPr>
        <p:spPr bwMode="auto">
          <a:xfrm>
            <a:off x="6578998" y="1507380"/>
            <a:ext cx="0" cy="1668360"/>
          </a:xfrm>
          <a:prstGeom prst="line">
            <a:avLst/>
          </a:prstGeom>
          <a:noFill/>
          <a:ln w="12700">
            <a:solidFill>
              <a:schemeClr val="tx1"/>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itchFamily="2" charset="-122"/>
            </a:endParaRPr>
          </a:p>
        </p:txBody>
      </p:sp>
      <p:sp>
        <p:nvSpPr>
          <p:cNvPr id="48" name="Text Box 56"/>
          <p:cNvSpPr txBox="1">
            <a:spLocks noChangeArrowheads="1"/>
          </p:cNvSpPr>
          <p:nvPr/>
        </p:nvSpPr>
        <p:spPr bwMode="auto">
          <a:xfrm>
            <a:off x="6520525" y="1810905"/>
            <a:ext cx="325730" cy="1107996"/>
          </a:xfrm>
          <a:prstGeom prst="rect">
            <a:avLst/>
          </a:prstGeom>
          <a:no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zh-CN" altLang="en-US" sz="1100" b="1" dirty="0">
                <a:latin typeface="微软雅黑" pitchFamily="34" charset="-122"/>
                <a:ea typeface="微软雅黑" pitchFamily="34" charset="-122"/>
              </a:rPr>
              <a:t>信</a:t>
            </a:r>
          </a:p>
          <a:p>
            <a:pPr eaLnBrk="0" hangingPunct="0"/>
            <a:r>
              <a:rPr kumimoji="1" lang="zh-CN" altLang="en-US" sz="1100" b="1" dirty="0">
                <a:latin typeface="微软雅黑" pitchFamily="34" charset="-122"/>
                <a:ea typeface="微软雅黑" pitchFamily="34" charset="-122"/>
              </a:rPr>
              <a:t>道</a:t>
            </a:r>
          </a:p>
          <a:p>
            <a:pPr eaLnBrk="0" hangingPunct="0"/>
            <a:r>
              <a:rPr kumimoji="1" lang="zh-CN" altLang="en-US" sz="1100" b="1" dirty="0">
                <a:latin typeface="微软雅黑" pitchFamily="34" charset="-122"/>
                <a:ea typeface="微软雅黑" pitchFamily="34" charset="-122"/>
              </a:rPr>
              <a:t>占</a:t>
            </a:r>
          </a:p>
          <a:p>
            <a:pPr eaLnBrk="0" hangingPunct="0"/>
            <a:r>
              <a:rPr kumimoji="1" lang="zh-CN" altLang="en-US" sz="1100" b="1" dirty="0">
                <a:latin typeface="微软雅黑" pitchFamily="34" charset="-122"/>
                <a:ea typeface="微软雅黑" pitchFamily="34" charset="-122"/>
              </a:rPr>
              <a:t>用</a:t>
            </a:r>
          </a:p>
          <a:p>
            <a:pPr eaLnBrk="0" hangingPunct="0"/>
            <a:r>
              <a:rPr kumimoji="1" lang="zh-CN" altLang="en-US" sz="1100" b="1" dirty="0">
                <a:latin typeface="微软雅黑" pitchFamily="34" charset="-122"/>
                <a:ea typeface="微软雅黑" pitchFamily="34" charset="-122"/>
              </a:rPr>
              <a:t>时</a:t>
            </a:r>
          </a:p>
          <a:p>
            <a:pPr eaLnBrk="0" hangingPunct="0"/>
            <a:r>
              <a:rPr kumimoji="1" lang="zh-CN" altLang="en-US" sz="1100" b="1" dirty="0">
                <a:latin typeface="微软雅黑" pitchFamily="34" charset="-122"/>
                <a:ea typeface="微软雅黑" pitchFamily="34" charset="-122"/>
              </a:rPr>
              <a:t>间</a:t>
            </a:r>
          </a:p>
        </p:txBody>
      </p:sp>
      <p:grpSp>
        <p:nvGrpSpPr>
          <p:cNvPr id="49" name="Group 57"/>
          <p:cNvGrpSpPr>
            <a:grpSpLocks/>
          </p:cNvGrpSpPr>
          <p:nvPr/>
        </p:nvGrpSpPr>
        <p:grpSpPr bwMode="auto">
          <a:xfrm>
            <a:off x="2919100" y="1159777"/>
            <a:ext cx="1107169" cy="356420"/>
            <a:chOff x="1020" y="1171"/>
            <a:chExt cx="1276" cy="445"/>
          </a:xfrm>
        </p:grpSpPr>
        <p:sp>
          <p:nvSpPr>
            <p:cNvPr id="50" name="AutoShape 58"/>
            <p:cNvSpPr>
              <a:spLocks noChangeArrowheads="1"/>
            </p:cNvSpPr>
            <p:nvPr/>
          </p:nvSpPr>
          <p:spPr bwMode="auto">
            <a:xfrm flipH="1">
              <a:off x="1111" y="1171"/>
              <a:ext cx="1185" cy="225"/>
            </a:xfrm>
            <a:prstGeom prst="roundRect">
              <a:avLst>
                <a:gd name="adj" fmla="val 35417"/>
              </a:avLst>
            </a:prstGeom>
            <a:solidFill>
              <a:srgbClr val="00FF99"/>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itchFamily="2" charset="-122"/>
              </a:endParaRPr>
            </a:p>
          </p:txBody>
        </p:sp>
        <p:sp>
          <p:nvSpPr>
            <p:cNvPr id="51" name="Line 60"/>
            <p:cNvSpPr>
              <a:spLocks noChangeShapeType="1"/>
            </p:cNvSpPr>
            <p:nvPr/>
          </p:nvSpPr>
          <p:spPr bwMode="auto">
            <a:xfrm flipH="1">
              <a:off x="1020" y="1389"/>
              <a:ext cx="409" cy="227"/>
            </a:xfrm>
            <a:prstGeom prst="line">
              <a:avLst/>
            </a:prstGeom>
            <a:noFill/>
            <a:ln w="1270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itchFamily="2" charset="-122"/>
              </a:endParaRPr>
            </a:p>
          </p:txBody>
        </p:sp>
      </p:grpSp>
      <p:sp>
        <p:nvSpPr>
          <p:cNvPr id="52" name="Line 61"/>
          <p:cNvSpPr>
            <a:spLocks noChangeShapeType="1"/>
          </p:cNvSpPr>
          <p:nvPr/>
        </p:nvSpPr>
        <p:spPr bwMode="auto">
          <a:xfrm flipH="1">
            <a:off x="2887863" y="1816543"/>
            <a:ext cx="3293735" cy="508598"/>
          </a:xfrm>
          <a:prstGeom prst="line">
            <a:avLst/>
          </a:prstGeom>
          <a:noFill/>
          <a:ln w="57150">
            <a:solidFill>
              <a:srgbClr val="FF00FF"/>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itchFamily="2" charset="-122"/>
            </a:endParaRPr>
          </a:p>
        </p:txBody>
      </p:sp>
      <p:sp>
        <p:nvSpPr>
          <p:cNvPr id="53" name="Rectangle 62"/>
          <p:cNvSpPr>
            <a:spLocks noChangeArrowheads="1"/>
          </p:cNvSpPr>
          <p:nvPr/>
        </p:nvSpPr>
        <p:spPr bwMode="auto">
          <a:xfrm>
            <a:off x="2739373" y="3154352"/>
            <a:ext cx="235143" cy="17861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itchFamily="2" charset="-122"/>
            </a:endParaRPr>
          </a:p>
        </p:txBody>
      </p:sp>
      <p:grpSp>
        <p:nvGrpSpPr>
          <p:cNvPr id="54" name="组合 53"/>
          <p:cNvGrpSpPr/>
          <p:nvPr/>
        </p:nvGrpSpPr>
        <p:grpSpPr>
          <a:xfrm>
            <a:off x="5384195" y="1116520"/>
            <a:ext cx="996103" cy="700021"/>
            <a:chOff x="5384195" y="1158085"/>
            <a:chExt cx="996103" cy="700021"/>
          </a:xfrm>
        </p:grpSpPr>
        <p:grpSp>
          <p:nvGrpSpPr>
            <p:cNvPr id="55" name="Group 40"/>
            <p:cNvGrpSpPr>
              <a:grpSpLocks/>
            </p:cNvGrpSpPr>
            <p:nvPr/>
          </p:nvGrpSpPr>
          <p:grpSpPr bwMode="auto">
            <a:xfrm>
              <a:off x="5384195" y="1201336"/>
              <a:ext cx="996103" cy="656770"/>
              <a:chOff x="3861" y="1171"/>
              <a:chExt cx="1148" cy="820"/>
            </a:xfrm>
          </p:grpSpPr>
          <p:sp>
            <p:nvSpPr>
              <p:cNvPr id="57" name="AutoShape 41"/>
              <p:cNvSpPr>
                <a:spLocks noChangeArrowheads="1"/>
              </p:cNvSpPr>
              <p:nvPr/>
            </p:nvSpPr>
            <p:spPr bwMode="auto">
              <a:xfrm flipH="1">
                <a:off x="3861" y="1171"/>
                <a:ext cx="1148" cy="225"/>
              </a:xfrm>
              <a:prstGeom prst="roundRect">
                <a:avLst>
                  <a:gd name="adj" fmla="val 35417"/>
                </a:avLst>
              </a:prstGeom>
              <a:solidFill>
                <a:srgbClr val="00FF99"/>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itchFamily="2" charset="-122"/>
                </a:endParaRPr>
              </a:p>
            </p:txBody>
          </p:sp>
          <p:sp>
            <p:nvSpPr>
              <p:cNvPr id="58" name="Line 43"/>
              <p:cNvSpPr>
                <a:spLocks noChangeShapeType="1"/>
              </p:cNvSpPr>
              <p:nvPr/>
            </p:nvSpPr>
            <p:spPr bwMode="auto">
              <a:xfrm>
                <a:off x="4377" y="1389"/>
                <a:ext cx="427" cy="602"/>
              </a:xfrm>
              <a:prstGeom prst="line">
                <a:avLst/>
              </a:prstGeom>
              <a:noFill/>
              <a:ln w="1270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itchFamily="2" charset="-122"/>
                </a:endParaRPr>
              </a:p>
            </p:txBody>
          </p:sp>
        </p:grpSp>
        <p:sp>
          <p:nvSpPr>
            <p:cNvPr id="56" name="Text Box 42"/>
            <p:cNvSpPr txBox="1">
              <a:spLocks noChangeArrowheads="1"/>
            </p:cNvSpPr>
            <p:nvPr/>
          </p:nvSpPr>
          <p:spPr bwMode="auto">
            <a:xfrm>
              <a:off x="5451450" y="1158085"/>
              <a:ext cx="886781"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algn="ctr" eaLnBrk="0" hangingPunct="0"/>
              <a:r>
                <a:rPr kumimoji="1" lang="en-US" altLang="zh-CN" sz="1100" b="1" dirty="0">
                  <a:solidFill>
                    <a:srgbClr val="0000CC"/>
                  </a:solidFill>
                  <a:latin typeface="微软雅黑" pitchFamily="34" charset="-122"/>
                  <a:ea typeface="微软雅黑" pitchFamily="34" charset="-122"/>
                </a:rPr>
                <a:t>B </a:t>
              </a:r>
              <a:r>
                <a:rPr kumimoji="1" lang="zh-CN" altLang="en-US" sz="1100" b="1" dirty="0">
                  <a:solidFill>
                    <a:srgbClr val="0000CC"/>
                  </a:solidFill>
                  <a:latin typeface="微软雅黑" pitchFamily="34" charset="-122"/>
                  <a:ea typeface="微软雅黑" pitchFamily="34" charset="-122"/>
                </a:rPr>
                <a:t>发送数据</a:t>
              </a:r>
            </a:p>
          </p:txBody>
        </p:sp>
      </p:grpSp>
      <p:sp>
        <p:nvSpPr>
          <p:cNvPr id="59" name="Text Box 59"/>
          <p:cNvSpPr txBox="1">
            <a:spLocks noChangeArrowheads="1"/>
          </p:cNvSpPr>
          <p:nvPr/>
        </p:nvSpPr>
        <p:spPr bwMode="auto">
          <a:xfrm>
            <a:off x="3071000" y="1116525"/>
            <a:ext cx="896399"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algn="ctr" eaLnBrk="0" hangingPunct="0"/>
            <a:r>
              <a:rPr kumimoji="1" lang="en-US" altLang="zh-CN" sz="1100" b="1" dirty="0">
                <a:solidFill>
                  <a:srgbClr val="0000CC"/>
                </a:solidFill>
                <a:latin typeface="微软雅黑" pitchFamily="34" charset="-122"/>
                <a:ea typeface="微软雅黑" pitchFamily="34" charset="-122"/>
              </a:rPr>
              <a:t>A </a:t>
            </a:r>
            <a:r>
              <a:rPr kumimoji="1" lang="zh-CN" altLang="en-US" sz="1100" b="1" dirty="0">
                <a:solidFill>
                  <a:srgbClr val="0000CC"/>
                </a:solidFill>
                <a:latin typeface="微软雅黑" pitchFamily="34" charset="-122"/>
                <a:ea typeface="微软雅黑" pitchFamily="34" charset="-122"/>
              </a:rPr>
              <a:t>发送数据</a:t>
            </a:r>
          </a:p>
        </p:txBody>
      </p:sp>
      <p:grpSp>
        <p:nvGrpSpPr>
          <p:cNvPr id="60" name="组合 59"/>
          <p:cNvGrpSpPr/>
          <p:nvPr/>
        </p:nvGrpSpPr>
        <p:grpSpPr>
          <a:xfrm>
            <a:off x="2891333" y="1550055"/>
            <a:ext cx="933630" cy="799339"/>
            <a:chOff x="2891333" y="1591620"/>
            <a:chExt cx="933630" cy="799339"/>
          </a:xfrm>
        </p:grpSpPr>
        <p:sp>
          <p:nvSpPr>
            <p:cNvPr id="61" name="Line 45"/>
            <p:cNvSpPr>
              <a:spLocks noChangeShapeType="1"/>
            </p:cNvSpPr>
            <p:nvPr/>
          </p:nvSpPr>
          <p:spPr bwMode="auto">
            <a:xfrm flipH="1">
              <a:off x="2891333" y="2070358"/>
              <a:ext cx="295013" cy="292343"/>
            </a:xfrm>
            <a:prstGeom prst="line">
              <a:avLst/>
            </a:prstGeom>
            <a:noFill/>
            <a:ln w="1270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itchFamily="2" charset="-122"/>
              </a:endParaRPr>
            </a:p>
          </p:txBody>
        </p:sp>
        <p:sp>
          <p:nvSpPr>
            <p:cNvPr id="62" name="AutoShape 46"/>
            <p:cNvSpPr>
              <a:spLocks noChangeArrowheads="1"/>
            </p:cNvSpPr>
            <p:nvPr/>
          </p:nvSpPr>
          <p:spPr bwMode="auto">
            <a:xfrm>
              <a:off x="2894804" y="1591620"/>
              <a:ext cx="930159" cy="799339"/>
            </a:xfrm>
            <a:prstGeom prst="irregularSeal1">
              <a:avLst/>
            </a:prstGeom>
            <a:solidFill>
              <a:srgbClr val="00FF99"/>
            </a:solidFill>
            <a:ln w="12700">
              <a:solidFill>
                <a:schemeClr val="tx1"/>
              </a:solidFill>
              <a:miter lim="800000"/>
              <a:headEnd/>
              <a:tailEnd/>
            </a:ln>
            <a:effectLst/>
          </p:spPr>
          <p:txBody>
            <a:bodyPr wrap="none" anchor="ctr"/>
            <a:lstStyle/>
            <a:p>
              <a:endParaRPr lang="zh-CN" altLang="en-US" sz="1200" b="1">
                <a:solidFill>
                  <a:srgbClr val="0000CC"/>
                </a:solidFill>
                <a:latin typeface="+mn-lt"/>
                <a:ea typeface="黑体" pitchFamily="2" charset="-122"/>
              </a:endParaRPr>
            </a:p>
          </p:txBody>
        </p:sp>
        <p:sp>
          <p:nvSpPr>
            <p:cNvPr id="63" name="Text Box 47"/>
            <p:cNvSpPr txBox="1">
              <a:spLocks noChangeArrowheads="1"/>
            </p:cNvSpPr>
            <p:nvPr/>
          </p:nvSpPr>
          <p:spPr bwMode="auto">
            <a:xfrm>
              <a:off x="3062032" y="1817485"/>
              <a:ext cx="614271" cy="380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lnSpc>
                  <a:spcPct val="85000"/>
                </a:lnSpc>
              </a:pPr>
              <a:r>
                <a:rPr kumimoji="1" lang="en-US" altLang="zh-CN" sz="1050" b="1" dirty="0">
                  <a:latin typeface="微软雅黑" pitchFamily="34" charset="-122"/>
                  <a:ea typeface="微软雅黑" pitchFamily="34" charset="-122"/>
                </a:rPr>
                <a:t>A </a:t>
              </a:r>
              <a:r>
                <a:rPr kumimoji="1" lang="zh-CN" altLang="en-US" sz="1050" b="1" dirty="0">
                  <a:latin typeface="微软雅黑" pitchFamily="34" charset="-122"/>
                  <a:ea typeface="微软雅黑" pitchFamily="34" charset="-122"/>
                </a:rPr>
                <a:t>检测</a:t>
              </a:r>
            </a:p>
            <a:p>
              <a:pPr eaLnBrk="0" hangingPunct="0">
                <a:lnSpc>
                  <a:spcPct val="85000"/>
                </a:lnSpc>
              </a:pPr>
              <a:r>
                <a:rPr kumimoji="1" lang="zh-CN" altLang="en-US" sz="1050" b="1" dirty="0">
                  <a:latin typeface="微软雅黑" pitchFamily="34" charset="-122"/>
                  <a:ea typeface="微软雅黑" pitchFamily="34" charset="-122"/>
                </a:rPr>
                <a:t>到冲突</a:t>
              </a:r>
            </a:p>
          </p:txBody>
        </p:sp>
      </p:grpSp>
      <p:grpSp>
        <p:nvGrpSpPr>
          <p:cNvPr id="64" name="Group 48"/>
          <p:cNvGrpSpPr>
            <a:grpSpLocks/>
          </p:cNvGrpSpPr>
          <p:nvPr/>
        </p:nvGrpSpPr>
        <p:grpSpPr bwMode="auto">
          <a:xfrm>
            <a:off x="4571173" y="1218241"/>
            <a:ext cx="972676" cy="697620"/>
            <a:chOff x="2925" y="1207"/>
            <a:chExt cx="1121" cy="871"/>
          </a:xfrm>
        </p:grpSpPr>
        <p:sp>
          <p:nvSpPr>
            <p:cNvPr id="65" name="Line 49"/>
            <p:cNvSpPr>
              <a:spLocks noChangeShapeType="1"/>
            </p:cNvSpPr>
            <p:nvPr/>
          </p:nvSpPr>
          <p:spPr bwMode="auto">
            <a:xfrm>
              <a:off x="3787" y="1706"/>
              <a:ext cx="259" cy="372"/>
            </a:xfrm>
            <a:prstGeom prst="line">
              <a:avLst/>
            </a:prstGeom>
            <a:noFill/>
            <a:ln w="1270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itchFamily="2" charset="-122"/>
              </a:endParaRPr>
            </a:p>
          </p:txBody>
        </p:sp>
        <p:grpSp>
          <p:nvGrpSpPr>
            <p:cNvPr id="66" name="Group 50"/>
            <p:cNvGrpSpPr>
              <a:grpSpLocks/>
            </p:cNvGrpSpPr>
            <p:nvPr/>
          </p:nvGrpSpPr>
          <p:grpSpPr bwMode="auto">
            <a:xfrm>
              <a:off x="2925" y="1207"/>
              <a:ext cx="1121" cy="681"/>
              <a:chOff x="3514" y="2256"/>
              <a:chExt cx="1121" cy="681"/>
            </a:xfrm>
          </p:grpSpPr>
          <p:sp>
            <p:nvSpPr>
              <p:cNvPr id="67" name="AutoShape 51"/>
              <p:cNvSpPr>
                <a:spLocks noChangeArrowheads="1"/>
              </p:cNvSpPr>
              <p:nvPr/>
            </p:nvSpPr>
            <p:spPr bwMode="auto">
              <a:xfrm>
                <a:off x="3514" y="2256"/>
                <a:ext cx="1121" cy="681"/>
              </a:xfrm>
              <a:prstGeom prst="irregularSeal1">
                <a:avLst/>
              </a:prstGeom>
              <a:solidFill>
                <a:srgbClr val="CC00CC"/>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200" b="1">
                  <a:solidFill>
                    <a:srgbClr val="0000CC"/>
                  </a:solidFill>
                  <a:latin typeface="+mn-lt"/>
                  <a:ea typeface="黑体" pitchFamily="2" charset="-122"/>
                </a:endParaRPr>
              </a:p>
            </p:txBody>
          </p:sp>
          <p:sp>
            <p:nvSpPr>
              <p:cNvPr id="68" name="Text Box 52"/>
              <p:cNvSpPr txBox="1">
                <a:spLocks noChangeArrowheads="1"/>
              </p:cNvSpPr>
              <p:nvPr/>
            </p:nvSpPr>
            <p:spPr bwMode="auto">
              <a:xfrm>
                <a:off x="3633" y="2428"/>
                <a:ext cx="86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zh-CN" altLang="en-US" sz="1050" b="1" dirty="0">
                    <a:solidFill>
                      <a:schemeClr val="bg1"/>
                    </a:solidFill>
                    <a:latin typeface="微软雅黑" pitchFamily="34" charset="-122"/>
                    <a:ea typeface="微软雅黑" pitchFamily="34" charset="-122"/>
                  </a:rPr>
                  <a:t>开始冲突</a:t>
                </a:r>
              </a:p>
            </p:txBody>
          </p:sp>
        </p:grpSp>
      </p:grpSp>
      <p:sp>
        <p:nvSpPr>
          <p:cNvPr id="2" name="灯片编号占位符 1">
            <a:extLst>
              <a:ext uri="{FF2B5EF4-FFF2-40B4-BE49-F238E27FC236}">
                <a16:creationId xmlns:a16="http://schemas.microsoft.com/office/drawing/2014/main" id="{F2F4D621-E650-46E0-B602-4E033923DE22}"/>
              </a:ext>
            </a:extLst>
          </p:cNvPr>
          <p:cNvSpPr>
            <a:spLocks noGrp="1"/>
          </p:cNvSpPr>
          <p:nvPr>
            <p:ph type="sldNum" sz="quarter" idx="12"/>
          </p:nvPr>
        </p:nvSpPr>
        <p:spPr/>
        <p:txBody>
          <a:bodyPr/>
          <a:lstStyle/>
          <a:p>
            <a:fld id="{C485880C-E2C3-4DAB-AE74-D9BE691626AC}" type="slidenum">
              <a:rPr lang="zh-CN" altLang="en-US" smtClean="0"/>
              <a:pPr/>
              <a:t>65</a:t>
            </a:fld>
            <a:endParaRPr lang="zh-CN" altLang="en-US"/>
          </a:p>
        </p:txBody>
      </p:sp>
    </p:spTree>
    <p:extLst>
      <p:ext uri="{BB962C8B-B14F-4D97-AF65-F5344CB8AC3E}">
        <p14:creationId xmlns:p14="http://schemas.microsoft.com/office/powerpoint/2010/main" val="1247570936"/>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100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0"/>
                                        <p:tgtEl>
                                          <p:spTgt spid="14"/>
                                        </p:tgtEl>
                                      </p:cBhvr>
                                    </p:animEffect>
                                  </p:childTnLst>
                                </p:cTn>
                              </p:par>
                              <p:par>
                                <p:cTn id="8" presetID="1" presetClass="entr" presetSubtype="0" fill="hold" nodeType="withEffect">
                                  <p:stCondLst>
                                    <p:cond delay="3250"/>
                                  </p:stCondLst>
                                  <p:childTnLst>
                                    <p:set>
                                      <p:cBhvr>
                                        <p:cTn id="9" dur="1" fill="hold">
                                          <p:stCondLst>
                                            <p:cond delay="0"/>
                                          </p:stCondLst>
                                        </p:cTn>
                                        <p:tgtEl>
                                          <p:spTgt spid="54"/>
                                        </p:tgtEl>
                                        <p:attrNameLst>
                                          <p:attrName>style.visibility</p:attrName>
                                        </p:attrNameLst>
                                      </p:cBhvr>
                                      <p:to>
                                        <p:strVal val="visible"/>
                                      </p:to>
                                    </p:set>
                                  </p:childTnLst>
                                </p:cTn>
                              </p:par>
                              <p:par>
                                <p:cTn id="10" presetID="22" presetClass="entr" presetSubtype="2" fill="hold" grpId="0" nodeType="withEffect">
                                  <p:stCondLst>
                                    <p:cond delay="3250"/>
                                  </p:stCondLst>
                                  <p:childTnLst>
                                    <p:set>
                                      <p:cBhvr>
                                        <p:cTn id="11" dur="1" fill="hold">
                                          <p:stCondLst>
                                            <p:cond delay="0"/>
                                          </p:stCondLst>
                                        </p:cTn>
                                        <p:tgtEl>
                                          <p:spTgt spid="52"/>
                                        </p:tgtEl>
                                        <p:attrNameLst>
                                          <p:attrName>style.visibility</p:attrName>
                                        </p:attrNameLst>
                                      </p:cBhvr>
                                      <p:to>
                                        <p:strVal val="visible"/>
                                      </p:to>
                                    </p:set>
                                    <p:animEffect transition="in" filter="wipe(right)">
                                      <p:cBhvr>
                                        <p:cTn id="12" dur="5000"/>
                                        <p:tgtEl>
                                          <p:spTgt spid="52"/>
                                        </p:tgtEl>
                                      </p:cBhvr>
                                    </p:animEffect>
                                  </p:childTnLst>
                                </p:cTn>
                              </p:par>
                              <p:par>
                                <p:cTn id="13" presetID="1" presetClass="entr" presetSubtype="0" fill="hold" nodeType="withEffect">
                                  <p:stCondLst>
                                    <p:cond delay="4250"/>
                                  </p:stCondLst>
                                  <p:childTnLst>
                                    <p:set>
                                      <p:cBhvr>
                                        <p:cTn id="14" dur="1" fill="hold">
                                          <p:stCondLst>
                                            <p:cond delay="0"/>
                                          </p:stCondLst>
                                        </p:cTn>
                                        <p:tgtEl>
                                          <p:spTgt spid="64"/>
                                        </p:tgtEl>
                                        <p:attrNameLst>
                                          <p:attrName>style.visibility</p:attrName>
                                        </p:attrNameLst>
                                      </p:cBhvr>
                                      <p:to>
                                        <p:strVal val="visible"/>
                                      </p:to>
                                    </p:set>
                                  </p:childTnLst>
                                </p:cTn>
                              </p:par>
                              <p:par>
                                <p:cTn id="15" presetID="35" presetClass="emph" presetSubtype="0" repeatCount="3000" fill="hold" nodeType="withEffect">
                                  <p:stCondLst>
                                    <p:cond delay="4250"/>
                                  </p:stCondLst>
                                  <p:childTnLst>
                                    <p:anim calcmode="discrete" valueType="str">
                                      <p:cBhvr>
                                        <p:cTn id="16" dur="500" fill="hold"/>
                                        <p:tgtEl>
                                          <p:spTgt spid="64"/>
                                        </p:tgtEl>
                                        <p:attrNameLst>
                                          <p:attrName>style.visibility</p:attrName>
                                        </p:attrNameLst>
                                      </p:cBhvr>
                                      <p:tavLst>
                                        <p:tav tm="0">
                                          <p:val>
                                            <p:strVal val="hidden"/>
                                          </p:val>
                                        </p:tav>
                                        <p:tav tm="50000">
                                          <p:val>
                                            <p:strVal val="visible"/>
                                          </p:val>
                                        </p:tav>
                                      </p:tavLst>
                                    </p:anim>
                                  </p:childTnLst>
                                </p:cTn>
                              </p:par>
                            </p:childTnLst>
                          </p:cTn>
                        </p:par>
                        <p:par>
                          <p:cTn id="17" fill="hold">
                            <p:stCondLst>
                              <p:cond delay="8250"/>
                            </p:stCondLst>
                            <p:childTnLst>
                              <p:par>
                                <p:cTn id="18" presetID="1" presetClass="entr" presetSubtype="0" fill="hold" nodeType="afterEffect">
                                  <p:stCondLst>
                                    <p:cond delay="0"/>
                                  </p:stCondLst>
                                  <p:childTnLst>
                                    <p:set>
                                      <p:cBhvr>
                                        <p:cTn id="19" dur="1" fill="hold">
                                          <p:stCondLst>
                                            <p:cond delay="0"/>
                                          </p:stCondLst>
                                        </p:cTn>
                                        <p:tgtEl>
                                          <p:spTgt spid="60"/>
                                        </p:tgtEl>
                                        <p:attrNameLst>
                                          <p:attrName>style.visibility</p:attrName>
                                        </p:attrNameLst>
                                      </p:cBhvr>
                                      <p:to>
                                        <p:strVal val="visible"/>
                                      </p:to>
                                    </p:set>
                                  </p:childTnLst>
                                </p:cTn>
                              </p:par>
                            </p:childTnLst>
                          </p:cTn>
                        </p:par>
                        <p:par>
                          <p:cTn id="20" fill="hold">
                            <p:stCondLst>
                              <p:cond delay="8250"/>
                            </p:stCondLst>
                            <p:childTnLst>
                              <p:par>
                                <p:cTn id="21" presetID="35" presetClass="emph" presetSubtype="0" repeatCount="3000" fill="hold" nodeType="afterEffect">
                                  <p:stCondLst>
                                    <p:cond delay="0"/>
                                  </p:stCondLst>
                                  <p:childTnLst>
                                    <p:anim calcmode="discrete" valueType="str">
                                      <p:cBhvr>
                                        <p:cTn id="22" dur="500" fill="hold"/>
                                        <p:tgtEl>
                                          <p:spTgt spid="60"/>
                                        </p:tgtEl>
                                        <p:attrNameLst>
                                          <p:attrName>style.visibility</p:attrName>
                                        </p:attrNameLst>
                                      </p:cBhvr>
                                      <p:tavLst>
                                        <p:tav tm="0">
                                          <p:val>
                                            <p:strVal val="hidden"/>
                                          </p:val>
                                        </p:tav>
                                        <p:tav tm="50000">
                                          <p:val>
                                            <p:strVal val="visible"/>
                                          </p:val>
                                        </p:tav>
                                      </p:tavLst>
                                    </p:anim>
                                  </p:childTnLst>
                                </p:cTn>
                              </p:par>
                            </p:childTnLst>
                          </p:cTn>
                        </p:par>
                        <p:par>
                          <p:cTn id="23" fill="hold">
                            <p:stCondLst>
                              <p:cond delay="9750"/>
                            </p:stCondLst>
                            <p:childTnLst>
                              <p:par>
                                <p:cTn id="24" presetID="22" presetClass="entr" presetSubtype="8" fill="hold" nodeType="afterEffect">
                                  <p:stCondLst>
                                    <p:cond delay="0"/>
                                  </p:stCondLst>
                                  <p:childTnLst>
                                    <p:set>
                                      <p:cBhvr>
                                        <p:cTn id="25" dur="1" fill="hold">
                                          <p:stCondLst>
                                            <p:cond delay="0"/>
                                          </p:stCondLst>
                                        </p:cTn>
                                        <p:tgtEl>
                                          <p:spTgt spid="17"/>
                                        </p:tgtEl>
                                        <p:attrNameLst>
                                          <p:attrName>style.visibility</p:attrName>
                                        </p:attrNameLst>
                                      </p:cBhvr>
                                      <p:to>
                                        <p:strVal val="visible"/>
                                      </p:to>
                                    </p:set>
                                    <p:animEffect transition="in" filter="wipe(left)">
                                      <p:cBhvr>
                                        <p:cTn id="26" dur="5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5"/>
          <p:cNvSpPr>
            <a:spLocks noChangeArrowheads="1"/>
          </p:cNvSpPr>
          <p:nvPr/>
        </p:nvSpPr>
        <p:spPr bwMode="auto">
          <a:xfrm>
            <a:off x="502921" y="621575"/>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 name="Rectangle 6"/>
          <p:cNvSpPr>
            <a:spLocks noChangeArrowheads="1"/>
          </p:cNvSpPr>
          <p:nvPr/>
        </p:nvSpPr>
        <p:spPr bwMode="auto">
          <a:xfrm>
            <a:off x="3153867" y="598485"/>
            <a:ext cx="282641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CSMA/CD </a:t>
            </a:r>
            <a:r>
              <a:rPr lang="zh-CN" altLang="en-US" sz="2000" b="1" dirty="0">
                <a:solidFill>
                  <a:schemeClr val="bg1"/>
                </a:solidFill>
                <a:latin typeface="微软雅黑" pitchFamily="34" charset="-122"/>
                <a:ea typeface="微软雅黑" pitchFamily="34" charset="-122"/>
              </a:rPr>
              <a:t>协议的要点</a:t>
            </a:r>
            <a:endParaRPr lang="fr-FR" altLang="zh-CN" sz="2000" b="1" dirty="0">
              <a:solidFill>
                <a:schemeClr val="bg1"/>
              </a:solidFill>
              <a:latin typeface="微软雅黑" pitchFamily="34" charset="-122"/>
              <a:ea typeface="微软雅黑" pitchFamily="34" charset="-122"/>
            </a:endParaRPr>
          </a:p>
        </p:txBody>
      </p:sp>
      <p:sp>
        <p:nvSpPr>
          <p:cNvPr id="4" name="矩形 3"/>
          <p:cNvSpPr/>
          <p:nvPr/>
        </p:nvSpPr>
        <p:spPr>
          <a:xfrm>
            <a:off x="1296537" y="1035415"/>
            <a:ext cx="2429373" cy="390750"/>
          </a:xfrm>
          <a:prstGeom prst="rect">
            <a:avLst/>
          </a:prstGeom>
          <a:solidFill>
            <a:srgbClr val="0033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a:solidFill>
                  <a:schemeClr val="bg1"/>
                </a:solidFill>
                <a:latin typeface="微软雅黑" pitchFamily="34" charset="-122"/>
                <a:ea typeface="微软雅黑" pitchFamily="34" charset="-122"/>
              </a:rPr>
              <a:t>准备发送</a:t>
            </a:r>
            <a:endParaRPr lang="zh-CN" altLang="en-US" b="1" dirty="0">
              <a:solidFill>
                <a:schemeClr val="bg1"/>
              </a:solidFill>
              <a:latin typeface="微软雅黑" pitchFamily="34" charset="-122"/>
              <a:ea typeface="微软雅黑" pitchFamily="34" charset="-122"/>
            </a:endParaRPr>
          </a:p>
        </p:txBody>
      </p:sp>
      <p:sp>
        <p:nvSpPr>
          <p:cNvPr id="5" name="菱形 4"/>
          <p:cNvSpPr/>
          <p:nvPr/>
        </p:nvSpPr>
        <p:spPr>
          <a:xfrm>
            <a:off x="1356653" y="2237837"/>
            <a:ext cx="2309140" cy="500743"/>
          </a:xfrm>
          <a:prstGeom prst="diamond">
            <a:avLst/>
          </a:prstGeom>
          <a:solidFill>
            <a:srgbClr val="0033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00" b="1" dirty="0">
                <a:solidFill>
                  <a:schemeClr val="bg1"/>
                </a:solidFill>
                <a:latin typeface="微软雅黑" pitchFamily="34" charset="-122"/>
                <a:ea typeface="微软雅黑" pitchFamily="34" charset="-122"/>
              </a:rPr>
              <a:t>侦听到载波？</a:t>
            </a:r>
          </a:p>
        </p:txBody>
      </p:sp>
      <p:sp>
        <p:nvSpPr>
          <p:cNvPr id="6" name="矩形 5"/>
          <p:cNvSpPr/>
          <p:nvPr/>
        </p:nvSpPr>
        <p:spPr>
          <a:xfrm>
            <a:off x="1296537" y="2936796"/>
            <a:ext cx="2429373" cy="390750"/>
          </a:xfrm>
          <a:prstGeom prst="rect">
            <a:avLst/>
          </a:prstGeom>
          <a:solidFill>
            <a:srgbClr val="CC00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b="1" dirty="0">
                <a:solidFill>
                  <a:schemeClr val="bg1"/>
                </a:solidFill>
                <a:latin typeface="微软雅黑" pitchFamily="34" charset="-122"/>
                <a:ea typeface="微软雅黑" pitchFamily="34" charset="-122"/>
              </a:rPr>
              <a:t>96 bit </a:t>
            </a:r>
            <a:r>
              <a:rPr lang="zh-CN" altLang="en-US" sz="1200" b="1" dirty="0">
                <a:solidFill>
                  <a:schemeClr val="bg1"/>
                </a:solidFill>
                <a:latin typeface="微软雅黑" pitchFamily="34" charset="-122"/>
                <a:ea typeface="微软雅黑" pitchFamily="34" charset="-122"/>
              </a:rPr>
              <a:t>时间内仍然空闲，开始发送，同时进行碰撞检测</a:t>
            </a:r>
          </a:p>
        </p:txBody>
      </p:sp>
      <p:sp>
        <p:nvSpPr>
          <p:cNvPr id="7" name="菱形 6"/>
          <p:cNvSpPr/>
          <p:nvPr/>
        </p:nvSpPr>
        <p:spPr>
          <a:xfrm>
            <a:off x="1296537" y="3522345"/>
            <a:ext cx="2429373" cy="500743"/>
          </a:xfrm>
          <a:prstGeom prst="diamond">
            <a:avLst/>
          </a:prstGeom>
          <a:solidFill>
            <a:srgbClr val="0033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300" b="1" dirty="0">
                <a:solidFill>
                  <a:schemeClr val="bg1"/>
                </a:solidFill>
                <a:latin typeface="微软雅黑" pitchFamily="34" charset="-122"/>
                <a:ea typeface="微软雅黑" pitchFamily="34" charset="-122"/>
              </a:rPr>
              <a:t>检测到碰撞？</a:t>
            </a:r>
          </a:p>
        </p:txBody>
      </p:sp>
      <p:sp>
        <p:nvSpPr>
          <p:cNvPr id="8" name="矩形 7"/>
          <p:cNvSpPr/>
          <p:nvPr/>
        </p:nvSpPr>
        <p:spPr>
          <a:xfrm>
            <a:off x="1296537" y="4236420"/>
            <a:ext cx="2429373" cy="390750"/>
          </a:xfrm>
          <a:prstGeom prst="rect">
            <a:avLst/>
          </a:prstGeom>
          <a:solidFill>
            <a:srgbClr val="0099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a:solidFill>
                  <a:schemeClr val="bg1"/>
                </a:solidFill>
                <a:latin typeface="微软雅黑" pitchFamily="34" charset="-122"/>
                <a:ea typeface="微软雅黑" pitchFamily="34" charset="-122"/>
              </a:rPr>
              <a:t>发送，直到完毕</a:t>
            </a:r>
          </a:p>
        </p:txBody>
      </p:sp>
      <p:sp>
        <p:nvSpPr>
          <p:cNvPr id="9" name="矩形 8"/>
          <p:cNvSpPr/>
          <p:nvPr/>
        </p:nvSpPr>
        <p:spPr>
          <a:xfrm>
            <a:off x="1296537" y="1651132"/>
            <a:ext cx="2429373" cy="390750"/>
          </a:xfrm>
          <a:prstGeom prst="rect">
            <a:avLst/>
          </a:prstGeom>
          <a:solidFill>
            <a:srgbClr val="CC00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a:solidFill>
                  <a:schemeClr val="bg1"/>
                </a:solidFill>
                <a:latin typeface="微软雅黑" pitchFamily="34" charset="-122"/>
                <a:ea typeface="微软雅黑" pitchFamily="34" charset="-122"/>
              </a:rPr>
              <a:t>载波侦听，检测信道</a:t>
            </a:r>
          </a:p>
        </p:txBody>
      </p:sp>
      <p:cxnSp>
        <p:nvCxnSpPr>
          <p:cNvPr id="10" name="直接箭头连接符 9"/>
          <p:cNvCxnSpPr/>
          <p:nvPr/>
        </p:nvCxnSpPr>
        <p:spPr>
          <a:xfrm>
            <a:off x="2511223" y="3327546"/>
            <a:ext cx="0" cy="194799"/>
          </a:xfrm>
          <a:prstGeom prst="straightConnector1">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a:off x="2511223" y="4023088"/>
            <a:ext cx="0" cy="213332"/>
          </a:xfrm>
          <a:prstGeom prst="straightConnector1">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a:off x="2511223" y="2738580"/>
            <a:ext cx="1" cy="198216"/>
          </a:xfrm>
          <a:prstGeom prst="straightConnector1">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flipH="1">
            <a:off x="2511223" y="2041882"/>
            <a:ext cx="1" cy="195955"/>
          </a:xfrm>
          <a:prstGeom prst="straightConnector1">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a:off x="2511223" y="1444308"/>
            <a:ext cx="0" cy="206824"/>
          </a:xfrm>
          <a:prstGeom prst="straightConnector1">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a:off x="5300152" y="3577918"/>
            <a:ext cx="2356242" cy="390750"/>
          </a:xfrm>
          <a:prstGeom prst="rect">
            <a:avLst/>
          </a:prstGeom>
          <a:solidFill>
            <a:srgbClr val="CC00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a:solidFill>
                  <a:schemeClr val="bg1"/>
                </a:solidFill>
                <a:latin typeface="微软雅黑" pitchFamily="34" charset="-122"/>
                <a:ea typeface="微软雅黑" pitchFamily="34" charset="-122"/>
              </a:rPr>
              <a:t>停止发送数据</a:t>
            </a:r>
            <a:endParaRPr lang="en-US" altLang="zh-CN" sz="1400" b="1" dirty="0">
              <a:solidFill>
                <a:schemeClr val="bg1"/>
              </a:solidFill>
              <a:latin typeface="微软雅黑" pitchFamily="34" charset="-122"/>
              <a:ea typeface="微软雅黑" pitchFamily="34" charset="-122"/>
            </a:endParaRPr>
          </a:p>
        </p:txBody>
      </p:sp>
      <p:sp>
        <p:nvSpPr>
          <p:cNvPr id="16" name="矩形 15"/>
          <p:cNvSpPr/>
          <p:nvPr/>
        </p:nvSpPr>
        <p:spPr>
          <a:xfrm>
            <a:off x="5300151" y="1035415"/>
            <a:ext cx="2356242" cy="390750"/>
          </a:xfrm>
          <a:prstGeom prst="rect">
            <a:avLst/>
          </a:prstGeom>
          <a:solidFill>
            <a:srgbClr val="00B0F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b="1" dirty="0">
                <a:solidFill>
                  <a:schemeClr val="bg1"/>
                </a:solidFill>
                <a:latin typeface="微软雅黑" pitchFamily="34" charset="-122"/>
                <a:ea typeface="微软雅黑" pitchFamily="34" charset="-122"/>
              </a:rPr>
              <a:t>等待随机时间</a:t>
            </a:r>
            <a:endParaRPr lang="en-US" altLang="zh-CN" sz="1200" b="1" dirty="0">
              <a:solidFill>
                <a:schemeClr val="bg1"/>
              </a:solidFill>
              <a:latin typeface="微软雅黑" pitchFamily="34" charset="-122"/>
              <a:ea typeface="微软雅黑" pitchFamily="34" charset="-122"/>
            </a:endParaRPr>
          </a:p>
          <a:p>
            <a:pPr algn="ctr"/>
            <a:r>
              <a:rPr lang="zh-CN" altLang="en-US" sz="1200" b="1" dirty="0">
                <a:solidFill>
                  <a:schemeClr val="bg1"/>
                </a:solidFill>
                <a:latin typeface="微软雅黑" pitchFamily="34" charset="-122"/>
                <a:ea typeface="微软雅黑" pitchFamily="34" charset="-122"/>
              </a:rPr>
              <a:t>（截断二进制指数算法）</a:t>
            </a:r>
            <a:endParaRPr lang="en-US" altLang="zh-CN" sz="1200" b="1" dirty="0">
              <a:solidFill>
                <a:schemeClr val="bg1"/>
              </a:solidFill>
              <a:latin typeface="微软雅黑" pitchFamily="34" charset="-122"/>
              <a:ea typeface="微软雅黑" pitchFamily="34" charset="-122"/>
            </a:endParaRPr>
          </a:p>
        </p:txBody>
      </p:sp>
      <p:cxnSp>
        <p:nvCxnSpPr>
          <p:cNvPr id="17" name="直接箭头连接符 16"/>
          <p:cNvCxnSpPr>
            <a:stCxn id="7" idx="3"/>
            <a:endCxn id="15" idx="1"/>
          </p:cNvCxnSpPr>
          <p:nvPr/>
        </p:nvCxnSpPr>
        <p:spPr>
          <a:xfrm>
            <a:off x="3725910" y="3772717"/>
            <a:ext cx="1574242" cy="576"/>
          </a:xfrm>
          <a:prstGeom prst="straightConnector1">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a:stCxn id="25" idx="0"/>
            <a:endCxn id="16" idx="2"/>
          </p:cNvCxnSpPr>
          <p:nvPr/>
        </p:nvCxnSpPr>
        <p:spPr>
          <a:xfrm flipH="1" flipV="1">
            <a:off x="6478272" y="1426165"/>
            <a:ext cx="1" cy="1363630"/>
          </a:xfrm>
          <a:prstGeom prst="straightConnector1">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a:stCxn id="16" idx="1"/>
            <a:endCxn id="4" idx="3"/>
          </p:cNvCxnSpPr>
          <p:nvPr/>
        </p:nvCxnSpPr>
        <p:spPr>
          <a:xfrm flipH="1">
            <a:off x="3725910" y="1230790"/>
            <a:ext cx="1574241" cy="0"/>
          </a:xfrm>
          <a:prstGeom prst="straightConnector1">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cxnSp>
        <p:nvCxnSpPr>
          <p:cNvPr id="20" name="肘形连接符 19"/>
          <p:cNvCxnSpPr>
            <a:stCxn id="5" idx="3"/>
          </p:cNvCxnSpPr>
          <p:nvPr/>
        </p:nvCxnSpPr>
        <p:spPr>
          <a:xfrm flipV="1">
            <a:off x="3665793" y="1248933"/>
            <a:ext cx="965979" cy="1239276"/>
          </a:xfrm>
          <a:prstGeom prst="bentConnector2">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3605677" y="2237828"/>
            <a:ext cx="954107" cy="276999"/>
          </a:xfrm>
          <a:prstGeom prst="rect">
            <a:avLst/>
          </a:prstGeom>
          <a:noFill/>
          <a:ln w="9525">
            <a:noFill/>
          </a:ln>
        </p:spPr>
        <p:txBody>
          <a:bodyPr wrap="none" rtlCol="0">
            <a:spAutoFit/>
          </a:bodyPr>
          <a:lstStyle/>
          <a:p>
            <a:r>
              <a:rPr lang="zh-CN" altLang="en-US" sz="1200" b="1" dirty="0">
                <a:latin typeface="微软雅黑" pitchFamily="34" charset="-122"/>
                <a:ea typeface="微软雅黑" pitchFamily="34" charset="-122"/>
              </a:rPr>
              <a:t>是，信道忙</a:t>
            </a:r>
          </a:p>
        </p:txBody>
      </p:sp>
      <p:sp>
        <p:nvSpPr>
          <p:cNvPr id="22" name="TextBox 21"/>
          <p:cNvSpPr txBox="1"/>
          <p:nvPr/>
        </p:nvSpPr>
        <p:spPr>
          <a:xfrm>
            <a:off x="3800497" y="3515620"/>
            <a:ext cx="1107996" cy="276999"/>
          </a:xfrm>
          <a:prstGeom prst="rect">
            <a:avLst/>
          </a:prstGeom>
          <a:noFill/>
          <a:ln w="9525">
            <a:noFill/>
          </a:ln>
        </p:spPr>
        <p:txBody>
          <a:bodyPr wrap="none" rtlCol="0">
            <a:spAutoFit/>
          </a:bodyPr>
          <a:lstStyle/>
          <a:p>
            <a:r>
              <a:rPr lang="zh-CN" altLang="en-US" sz="1200" b="1" dirty="0">
                <a:latin typeface="微软雅黑" pitchFamily="34" charset="-122"/>
                <a:ea typeface="微软雅黑" pitchFamily="34" charset="-122"/>
              </a:rPr>
              <a:t>是，发送失败</a:t>
            </a:r>
          </a:p>
        </p:txBody>
      </p:sp>
      <p:sp>
        <p:nvSpPr>
          <p:cNvPr id="23" name="TextBox 22"/>
          <p:cNvSpPr txBox="1"/>
          <p:nvPr/>
        </p:nvSpPr>
        <p:spPr>
          <a:xfrm>
            <a:off x="2137226" y="4002140"/>
            <a:ext cx="338554" cy="276999"/>
          </a:xfrm>
          <a:prstGeom prst="rect">
            <a:avLst/>
          </a:prstGeom>
          <a:noFill/>
          <a:ln w="9525">
            <a:noFill/>
          </a:ln>
        </p:spPr>
        <p:txBody>
          <a:bodyPr wrap="none" rtlCol="0">
            <a:spAutoFit/>
          </a:bodyPr>
          <a:lstStyle/>
          <a:p>
            <a:r>
              <a:rPr lang="zh-CN" altLang="en-US" sz="1200" b="1" dirty="0">
                <a:latin typeface="微软雅黑" pitchFamily="34" charset="-122"/>
                <a:ea typeface="微软雅黑" pitchFamily="34" charset="-122"/>
              </a:rPr>
              <a:t>否</a:t>
            </a:r>
          </a:p>
        </p:txBody>
      </p:sp>
      <p:sp>
        <p:nvSpPr>
          <p:cNvPr id="24" name="TextBox 23"/>
          <p:cNvSpPr txBox="1"/>
          <p:nvPr/>
        </p:nvSpPr>
        <p:spPr>
          <a:xfrm>
            <a:off x="2137226" y="2688302"/>
            <a:ext cx="338554" cy="276999"/>
          </a:xfrm>
          <a:prstGeom prst="rect">
            <a:avLst/>
          </a:prstGeom>
          <a:noFill/>
          <a:ln w="9525">
            <a:noFill/>
          </a:ln>
        </p:spPr>
        <p:txBody>
          <a:bodyPr wrap="none" rtlCol="0">
            <a:spAutoFit/>
          </a:bodyPr>
          <a:lstStyle/>
          <a:p>
            <a:r>
              <a:rPr lang="zh-CN" altLang="en-US" sz="1200" b="1" dirty="0">
                <a:latin typeface="微软雅黑" pitchFamily="34" charset="-122"/>
                <a:ea typeface="微软雅黑" pitchFamily="34" charset="-122"/>
              </a:rPr>
              <a:t>否</a:t>
            </a:r>
          </a:p>
        </p:txBody>
      </p:sp>
      <p:sp>
        <p:nvSpPr>
          <p:cNvPr id="25" name="矩形 24"/>
          <p:cNvSpPr/>
          <p:nvPr/>
        </p:nvSpPr>
        <p:spPr>
          <a:xfrm>
            <a:off x="5300152" y="2789795"/>
            <a:ext cx="2356242" cy="390750"/>
          </a:xfrm>
          <a:prstGeom prst="rect">
            <a:avLst/>
          </a:prstGeom>
          <a:solidFill>
            <a:srgbClr val="CC00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dirty="0">
                <a:solidFill>
                  <a:schemeClr val="bg1"/>
                </a:solidFill>
                <a:latin typeface="微软雅黑" pitchFamily="34" charset="-122"/>
                <a:ea typeface="微软雅黑" pitchFamily="34" charset="-122"/>
              </a:rPr>
              <a:t>发送人为干扰信号</a:t>
            </a:r>
            <a:endParaRPr lang="en-US" altLang="zh-CN" sz="1400" b="1" dirty="0">
              <a:solidFill>
                <a:schemeClr val="bg1"/>
              </a:solidFill>
              <a:latin typeface="微软雅黑" pitchFamily="34" charset="-122"/>
              <a:ea typeface="微软雅黑" pitchFamily="34" charset="-122"/>
            </a:endParaRPr>
          </a:p>
        </p:txBody>
      </p:sp>
      <p:cxnSp>
        <p:nvCxnSpPr>
          <p:cNvPr id="26" name="直接箭头连接符 25"/>
          <p:cNvCxnSpPr>
            <a:stCxn id="15" idx="0"/>
            <a:endCxn id="25" idx="2"/>
          </p:cNvCxnSpPr>
          <p:nvPr/>
        </p:nvCxnSpPr>
        <p:spPr>
          <a:xfrm flipV="1">
            <a:off x="6478273" y="3180545"/>
            <a:ext cx="0" cy="397373"/>
          </a:xfrm>
          <a:prstGeom prst="straightConnector1">
            <a:avLst/>
          </a:prstGeom>
          <a:ln w="19050">
            <a:solidFill>
              <a:srgbClr val="000099"/>
            </a:solidFill>
            <a:headEnd type="none" w="med" len="med"/>
            <a:tailEnd type="triangle" w="lg" len="med"/>
          </a:ln>
        </p:spPr>
        <p:style>
          <a:lnRef idx="1">
            <a:schemeClr val="accent1"/>
          </a:lnRef>
          <a:fillRef idx="0">
            <a:schemeClr val="accent1"/>
          </a:fillRef>
          <a:effectRef idx="0">
            <a:schemeClr val="accent1"/>
          </a:effectRef>
          <a:fontRef idx="minor">
            <a:schemeClr val="tx1"/>
          </a:fontRef>
        </p:style>
      </p:cxnSp>
      <p:sp>
        <p:nvSpPr>
          <p:cNvPr id="27" name="灯片编号占位符 26">
            <a:extLst>
              <a:ext uri="{FF2B5EF4-FFF2-40B4-BE49-F238E27FC236}">
                <a16:creationId xmlns:a16="http://schemas.microsoft.com/office/drawing/2014/main" id="{31CE8D1F-6B18-4132-8FF6-15141CCD42BD}"/>
              </a:ext>
            </a:extLst>
          </p:cNvPr>
          <p:cNvSpPr>
            <a:spLocks noGrp="1"/>
          </p:cNvSpPr>
          <p:nvPr>
            <p:ph type="sldNum" sz="quarter" idx="12"/>
          </p:nvPr>
        </p:nvSpPr>
        <p:spPr/>
        <p:txBody>
          <a:bodyPr/>
          <a:lstStyle/>
          <a:p>
            <a:fld id="{C485880C-E2C3-4DAB-AE74-D9BE691626AC}" type="slidenum">
              <a:rPr lang="zh-CN" altLang="en-US" smtClean="0"/>
              <a:pPr/>
              <a:t>66</a:t>
            </a:fld>
            <a:endParaRPr lang="zh-CN" altLang="en-US"/>
          </a:p>
        </p:txBody>
      </p:sp>
    </p:spTree>
    <p:extLst>
      <p:ext uri="{BB962C8B-B14F-4D97-AF65-F5344CB8AC3E}">
        <p14:creationId xmlns:p14="http://schemas.microsoft.com/office/powerpoint/2010/main" val="2504949328"/>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AutoShape 5"/>
          <p:cNvSpPr>
            <a:spLocks noChangeArrowheads="1"/>
          </p:cNvSpPr>
          <p:nvPr/>
        </p:nvSpPr>
        <p:spPr bwMode="auto">
          <a:xfrm>
            <a:off x="502921" y="623595"/>
            <a:ext cx="8129015" cy="388721"/>
          </a:xfrm>
          <a:prstGeom prst="roundRect">
            <a:avLst>
              <a:gd name="adj" fmla="val 16667"/>
            </a:avLst>
          </a:prstGeom>
          <a:solidFill>
            <a:srgbClr val="0089FA"/>
          </a:solidFill>
          <a:ln>
            <a:noFill/>
          </a:ln>
          <a:effectLst/>
          <a:extLst/>
        </p:spPr>
        <p:txBody>
          <a:bodyPr wrap="none" anchor="ctr"/>
          <a:lstStyle/>
          <a:p>
            <a:endParaRPr lang="zh-CN" altLang="en-US"/>
          </a:p>
        </p:txBody>
      </p:sp>
      <p:sp>
        <p:nvSpPr>
          <p:cNvPr id="9" name="Rectangle 6"/>
          <p:cNvSpPr>
            <a:spLocks noChangeArrowheads="1"/>
          </p:cNvSpPr>
          <p:nvPr/>
        </p:nvSpPr>
        <p:spPr bwMode="auto">
          <a:xfrm>
            <a:off x="2799976" y="617900"/>
            <a:ext cx="352692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000" b="1" dirty="0">
                <a:solidFill>
                  <a:schemeClr val="bg1"/>
                </a:solidFill>
                <a:latin typeface="微软雅黑" pitchFamily="34" charset="-122"/>
                <a:ea typeface="微软雅黑" pitchFamily="34" charset="-122"/>
              </a:rPr>
              <a:t>3.3.3  </a:t>
            </a:r>
            <a:r>
              <a:rPr lang="zh-CN" altLang="en-US" sz="2000" b="1" dirty="0">
                <a:solidFill>
                  <a:schemeClr val="bg1"/>
                </a:solidFill>
                <a:latin typeface="微软雅黑" pitchFamily="34" charset="-122"/>
                <a:ea typeface="微软雅黑" pitchFamily="34" charset="-122"/>
              </a:rPr>
              <a:t>使用集线器的星形拓扑</a:t>
            </a:r>
          </a:p>
        </p:txBody>
      </p:sp>
      <p:sp>
        <p:nvSpPr>
          <p:cNvPr id="10" name="Rectangle 8"/>
          <p:cNvSpPr>
            <a:spLocks noChangeArrowheads="1"/>
          </p:cNvSpPr>
          <p:nvPr/>
        </p:nvSpPr>
        <p:spPr bwMode="auto">
          <a:xfrm>
            <a:off x="502921" y="1019994"/>
            <a:ext cx="8129015" cy="13619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68288" indent="-268288">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传统以太网传输媒体：</a:t>
            </a:r>
            <a:r>
              <a:rPr lang="zh-CN" altLang="en-US" sz="2000" b="1" dirty="0">
                <a:solidFill>
                  <a:srgbClr val="0000FF"/>
                </a:solidFill>
                <a:latin typeface="微软雅黑" pitchFamily="34" charset="-122"/>
                <a:ea typeface="微软雅黑" pitchFamily="34" charset="-122"/>
              </a:rPr>
              <a:t>粗同轴电缆 </a:t>
            </a:r>
            <a:r>
              <a:rPr lang="en-US" altLang="zh-CN" sz="2000" b="1" dirty="0">
                <a:latin typeface="微软雅黑" pitchFamily="34" charset="-122"/>
                <a:ea typeface="微软雅黑" pitchFamily="34" charset="-122"/>
                <a:sym typeface="Wingdings" panose="05000000000000000000" pitchFamily="2" charset="2"/>
              </a:rPr>
              <a:t></a:t>
            </a:r>
            <a:r>
              <a:rPr lang="en-US" altLang="zh-CN" sz="2000" b="1" dirty="0">
                <a:solidFill>
                  <a:srgbClr val="0000FF"/>
                </a:solidFill>
                <a:latin typeface="微软雅黑" pitchFamily="34" charset="-122"/>
                <a:ea typeface="微软雅黑" pitchFamily="34" charset="-122"/>
                <a:sym typeface="Wingdings" panose="05000000000000000000" pitchFamily="2" charset="2"/>
              </a:rPr>
              <a:t> </a:t>
            </a:r>
            <a:r>
              <a:rPr lang="zh-CN" altLang="en-US" sz="2000" b="1" dirty="0">
                <a:solidFill>
                  <a:srgbClr val="0000FF"/>
                </a:solidFill>
                <a:latin typeface="微软雅黑" pitchFamily="34" charset="-122"/>
                <a:ea typeface="微软雅黑" pitchFamily="34" charset="-122"/>
              </a:rPr>
              <a:t>细同轴电缆 </a:t>
            </a:r>
            <a:r>
              <a:rPr lang="en-US" altLang="zh-CN" sz="2000" b="1" dirty="0">
                <a:latin typeface="微软雅黑" pitchFamily="34" charset="-122"/>
                <a:ea typeface="微软雅黑" pitchFamily="34" charset="-122"/>
                <a:sym typeface="Wingdings" panose="05000000000000000000" pitchFamily="2" charset="2"/>
              </a:rPr>
              <a:t></a:t>
            </a:r>
            <a:r>
              <a:rPr lang="en-US" altLang="zh-CN" sz="2000" b="1" dirty="0">
                <a:solidFill>
                  <a:srgbClr val="0000FF"/>
                </a:solidFill>
                <a:latin typeface="微软雅黑" pitchFamily="34" charset="-122"/>
                <a:ea typeface="微软雅黑" pitchFamily="34" charset="-122"/>
                <a:sym typeface="Wingdings" panose="05000000000000000000" pitchFamily="2" charset="2"/>
              </a:rPr>
              <a:t> </a:t>
            </a:r>
            <a:r>
              <a:rPr lang="zh-CN" altLang="en-US" sz="2000" b="1" dirty="0">
                <a:solidFill>
                  <a:srgbClr val="0000FF"/>
                </a:solidFill>
                <a:latin typeface="微软雅黑" pitchFamily="34" charset="-122"/>
                <a:ea typeface="微软雅黑" pitchFamily="34" charset="-122"/>
              </a:rPr>
              <a:t>双绞线。</a:t>
            </a:r>
          </a:p>
          <a:p>
            <a:pPr marL="268288" indent="-268288">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采用双绞线的以太网采用</a:t>
            </a:r>
            <a:r>
              <a:rPr lang="zh-CN" altLang="en-US" sz="2000" b="1" dirty="0">
                <a:solidFill>
                  <a:srgbClr val="C00000"/>
                </a:solidFill>
                <a:latin typeface="微软雅黑" pitchFamily="34" charset="-122"/>
                <a:ea typeface="微软雅黑" pitchFamily="34" charset="-122"/>
              </a:rPr>
              <a:t>星形拓扑</a:t>
            </a:r>
            <a:r>
              <a:rPr lang="zh-CN" altLang="en-US" sz="2000" b="1" dirty="0">
                <a:latin typeface="微软雅黑" pitchFamily="34" charset="-122"/>
                <a:ea typeface="微软雅黑" pitchFamily="34" charset="-122"/>
              </a:rPr>
              <a:t>。</a:t>
            </a:r>
            <a:endParaRPr lang="en-US" altLang="zh-CN" sz="2000" b="1" dirty="0">
              <a:latin typeface="微软雅黑" pitchFamily="34" charset="-122"/>
              <a:ea typeface="微软雅黑" pitchFamily="34" charset="-122"/>
            </a:endParaRPr>
          </a:p>
          <a:p>
            <a:pPr marL="268288" indent="-268288">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在星形的中心则增加了一种可靠性非常高的设备，叫做</a:t>
            </a:r>
            <a:r>
              <a:rPr lang="zh-CN" altLang="en-US" sz="2000" b="1" dirty="0">
                <a:solidFill>
                  <a:srgbClr val="C00000"/>
                </a:solidFill>
                <a:latin typeface="微软雅黑" pitchFamily="34" charset="-122"/>
                <a:ea typeface="微软雅黑" pitchFamily="34" charset="-122"/>
              </a:rPr>
              <a:t>集线器</a:t>
            </a:r>
            <a:r>
              <a:rPr lang="zh-CN" altLang="en-US" sz="2000" b="1" dirty="0">
                <a:latin typeface="微软雅黑" pitchFamily="34" charset="-122"/>
                <a:ea typeface="微软雅黑" pitchFamily="34" charset="-122"/>
              </a:rPr>
              <a:t> </a:t>
            </a:r>
            <a:r>
              <a:rPr lang="en-US" altLang="zh-CN" sz="2000" b="1" dirty="0">
                <a:latin typeface="微软雅黑" pitchFamily="34" charset="-122"/>
                <a:ea typeface="微软雅黑" pitchFamily="34" charset="-122"/>
              </a:rPr>
              <a:t>(hub)</a:t>
            </a:r>
            <a:r>
              <a:rPr lang="zh-CN" altLang="en-US" sz="2000" b="1" dirty="0">
                <a:latin typeface="微软雅黑" pitchFamily="34" charset="-122"/>
                <a:ea typeface="微软雅黑" pitchFamily="34" charset="-122"/>
              </a:rPr>
              <a:t>。</a:t>
            </a:r>
          </a:p>
        </p:txBody>
      </p:sp>
      <p:sp>
        <p:nvSpPr>
          <p:cNvPr id="2" name="灯片编号占位符 1">
            <a:extLst>
              <a:ext uri="{FF2B5EF4-FFF2-40B4-BE49-F238E27FC236}">
                <a16:creationId xmlns:a16="http://schemas.microsoft.com/office/drawing/2014/main" id="{9E25E27E-7C72-4FB9-AD00-EEF28404D3C1}"/>
              </a:ext>
            </a:extLst>
          </p:cNvPr>
          <p:cNvSpPr>
            <a:spLocks noGrp="1"/>
          </p:cNvSpPr>
          <p:nvPr>
            <p:ph type="sldNum" sz="quarter" idx="12"/>
          </p:nvPr>
        </p:nvSpPr>
        <p:spPr/>
        <p:txBody>
          <a:bodyPr/>
          <a:lstStyle/>
          <a:p>
            <a:fld id="{C485880C-E2C3-4DAB-AE74-D9BE691626AC}" type="slidenum">
              <a:rPr lang="zh-CN" altLang="en-US" smtClean="0"/>
              <a:pPr/>
              <a:t>67</a:t>
            </a:fld>
            <a:endParaRPr lang="zh-CN" altLang="en-US"/>
          </a:p>
        </p:txBody>
      </p:sp>
    </p:spTree>
    <p:extLst>
      <p:ext uri="{BB962C8B-B14F-4D97-AF65-F5344CB8AC3E}">
        <p14:creationId xmlns:p14="http://schemas.microsoft.com/office/powerpoint/2010/main" val="2989113867"/>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圆角矩形 7"/>
          <p:cNvSpPr/>
          <p:nvPr/>
        </p:nvSpPr>
        <p:spPr>
          <a:xfrm>
            <a:off x="502921" y="1050964"/>
            <a:ext cx="8129015" cy="2592580"/>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 name="Line 7"/>
          <p:cNvSpPr>
            <a:spLocks noChangeShapeType="1"/>
          </p:cNvSpPr>
          <p:nvPr/>
        </p:nvSpPr>
        <p:spPr bwMode="auto">
          <a:xfrm flipV="1">
            <a:off x="1258776" y="1739199"/>
            <a:ext cx="6555094" cy="0"/>
          </a:xfrm>
          <a:prstGeom prst="line">
            <a:avLst/>
          </a:prstGeom>
          <a:no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57" name="Rectangle 9"/>
          <p:cNvSpPr>
            <a:spLocks noChangeArrowheads="1"/>
          </p:cNvSpPr>
          <p:nvPr/>
        </p:nvSpPr>
        <p:spPr bwMode="auto">
          <a:xfrm>
            <a:off x="7668344" y="1623656"/>
            <a:ext cx="228342" cy="225020"/>
          </a:xfrm>
          <a:prstGeom prst="rect">
            <a:avLst/>
          </a:prstGeom>
          <a:solidFill>
            <a:srgbClr val="0000FF"/>
          </a:solidFill>
          <a:ln w="12700">
            <a:solidFill>
              <a:srgbClr val="0000FF"/>
            </a:solidFill>
            <a:miter lim="800000"/>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0" name="Line 5"/>
          <p:cNvSpPr>
            <a:spLocks noChangeShapeType="1"/>
          </p:cNvSpPr>
          <p:nvPr/>
        </p:nvSpPr>
        <p:spPr bwMode="auto">
          <a:xfrm rot="16200000" flipV="1">
            <a:off x="4153306" y="2154928"/>
            <a:ext cx="818858" cy="6130"/>
          </a:xfrm>
          <a:prstGeom prst="line">
            <a:avLst/>
          </a:prstGeom>
          <a:no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4" name="Rectangle 9"/>
          <p:cNvSpPr>
            <a:spLocks noChangeArrowheads="1"/>
          </p:cNvSpPr>
          <p:nvPr/>
        </p:nvSpPr>
        <p:spPr bwMode="auto">
          <a:xfrm>
            <a:off x="1078993" y="1623656"/>
            <a:ext cx="228342" cy="225020"/>
          </a:xfrm>
          <a:prstGeom prst="rect">
            <a:avLst/>
          </a:prstGeom>
          <a:solidFill>
            <a:srgbClr val="0000FF"/>
          </a:solidFill>
          <a:ln w="12700">
            <a:solidFill>
              <a:srgbClr val="0000FF"/>
            </a:solidFill>
            <a:miter lim="800000"/>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5" name="Line 10"/>
          <p:cNvSpPr>
            <a:spLocks noChangeShapeType="1"/>
          </p:cNvSpPr>
          <p:nvPr/>
        </p:nvSpPr>
        <p:spPr bwMode="auto">
          <a:xfrm>
            <a:off x="7372521" y="1549707"/>
            <a:ext cx="414020" cy="18555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9" name="Freeform 14"/>
          <p:cNvSpPr>
            <a:spLocks/>
          </p:cNvSpPr>
          <p:nvPr/>
        </p:nvSpPr>
        <p:spPr bwMode="auto">
          <a:xfrm>
            <a:off x="3320888" y="1749030"/>
            <a:ext cx="2663" cy="795066"/>
          </a:xfrm>
          <a:custGeom>
            <a:avLst/>
            <a:gdLst>
              <a:gd name="T0" fmla="*/ 0 w 2"/>
              <a:gd name="T1" fmla="*/ 521 h 521"/>
              <a:gd name="T2" fmla="*/ 2 w 2"/>
              <a:gd name="T3" fmla="*/ 0 h 521"/>
            </a:gdLst>
            <a:ahLst/>
            <a:cxnLst>
              <a:cxn ang="0">
                <a:pos x="T0" y="T1"/>
              </a:cxn>
              <a:cxn ang="0">
                <a:pos x="T2" y="T3"/>
              </a:cxn>
            </a:cxnLst>
            <a:rect l="0" t="0" r="r" b="b"/>
            <a:pathLst>
              <a:path w="2" h="521">
                <a:moveTo>
                  <a:pt x="0" y="521"/>
                </a:moveTo>
                <a:lnTo>
                  <a:pt x="2" y="0"/>
                </a:lnTo>
              </a:path>
            </a:pathLst>
          </a:custGeom>
          <a:solidFill>
            <a:srgbClr val="333399"/>
          </a:solidFill>
          <a:ln w="28575"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2" name="Line 17"/>
          <p:cNvSpPr>
            <a:spLocks noChangeShapeType="1"/>
          </p:cNvSpPr>
          <p:nvPr/>
        </p:nvSpPr>
        <p:spPr bwMode="auto">
          <a:xfrm rot="16200000" flipV="1">
            <a:off x="5388709" y="2154928"/>
            <a:ext cx="818858" cy="6130"/>
          </a:xfrm>
          <a:prstGeom prst="line">
            <a:avLst/>
          </a:prstGeom>
          <a:no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4" name="Freeform 19"/>
          <p:cNvSpPr>
            <a:spLocks/>
          </p:cNvSpPr>
          <p:nvPr/>
        </p:nvSpPr>
        <p:spPr bwMode="auto">
          <a:xfrm>
            <a:off x="7028431" y="1749029"/>
            <a:ext cx="2663" cy="807355"/>
          </a:xfrm>
          <a:custGeom>
            <a:avLst/>
            <a:gdLst>
              <a:gd name="T0" fmla="*/ 0 w 2"/>
              <a:gd name="T1" fmla="*/ 529 h 529"/>
              <a:gd name="T2" fmla="*/ 2 w 2"/>
              <a:gd name="T3" fmla="*/ 0 h 529"/>
            </a:gdLst>
            <a:ahLst/>
            <a:cxnLst>
              <a:cxn ang="0">
                <a:pos x="T0" y="T1"/>
              </a:cxn>
              <a:cxn ang="0">
                <a:pos x="T2" y="T3"/>
              </a:cxn>
            </a:cxnLst>
            <a:rect l="0" t="0" r="r" b="b"/>
            <a:pathLst>
              <a:path w="2" h="529">
                <a:moveTo>
                  <a:pt x="0" y="529"/>
                </a:moveTo>
                <a:lnTo>
                  <a:pt x="2" y="0"/>
                </a:lnTo>
              </a:path>
            </a:pathLst>
          </a:custGeom>
          <a:solidFill>
            <a:srgbClr val="333399"/>
          </a:solidFill>
          <a:ln w="28575"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7" name="Text Box 22"/>
          <p:cNvSpPr txBox="1">
            <a:spLocks noChangeArrowheads="1"/>
          </p:cNvSpPr>
          <p:nvPr/>
        </p:nvSpPr>
        <p:spPr bwMode="auto">
          <a:xfrm>
            <a:off x="4179547" y="2831647"/>
            <a:ext cx="51648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solidFill>
                  <a:srgbClr val="000099"/>
                </a:solidFill>
                <a:latin typeface="微软雅黑" pitchFamily="34" charset="-122"/>
                <a:ea typeface="微软雅黑" pitchFamily="34" charset="-122"/>
              </a:rPr>
              <a:t>    C</a:t>
            </a:r>
          </a:p>
        </p:txBody>
      </p:sp>
      <p:sp>
        <p:nvSpPr>
          <p:cNvPr id="28" name="Text Box 23"/>
          <p:cNvSpPr txBox="1">
            <a:spLocks noChangeArrowheads="1"/>
          </p:cNvSpPr>
          <p:nvPr/>
        </p:nvSpPr>
        <p:spPr bwMode="auto">
          <a:xfrm>
            <a:off x="5472194" y="2820587"/>
            <a:ext cx="48603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dirty="0">
                <a:solidFill>
                  <a:srgbClr val="000099"/>
                </a:solidFill>
                <a:latin typeface="微软雅黑" pitchFamily="34" charset="-122"/>
                <a:ea typeface="微软雅黑" pitchFamily="34" charset="-122"/>
              </a:rPr>
              <a:t>   D</a:t>
            </a:r>
          </a:p>
        </p:txBody>
      </p:sp>
      <p:sp>
        <p:nvSpPr>
          <p:cNvPr id="29" name="Text Box 24"/>
          <p:cNvSpPr txBox="1">
            <a:spLocks noChangeArrowheads="1"/>
          </p:cNvSpPr>
          <p:nvPr/>
        </p:nvSpPr>
        <p:spPr bwMode="auto">
          <a:xfrm>
            <a:off x="1715396" y="2820587"/>
            <a:ext cx="53091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dirty="0">
                <a:solidFill>
                  <a:srgbClr val="000099"/>
                </a:solidFill>
                <a:latin typeface="微软雅黑" pitchFamily="34" charset="-122"/>
                <a:ea typeface="微软雅黑" pitchFamily="34" charset="-122"/>
              </a:rPr>
              <a:t>    A</a:t>
            </a:r>
          </a:p>
        </p:txBody>
      </p:sp>
      <p:sp>
        <p:nvSpPr>
          <p:cNvPr id="30" name="Text Box 25"/>
          <p:cNvSpPr txBox="1">
            <a:spLocks noChangeArrowheads="1"/>
          </p:cNvSpPr>
          <p:nvPr/>
        </p:nvSpPr>
        <p:spPr bwMode="auto">
          <a:xfrm>
            <a:off x="6629055" y="2818130"/>
            <a:ext cx="49885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solidFill>
                  <a:srgbClr val="000099"/>
                </a:solidFill>
                <a:latin typeface="微软雅黑" pitchFamily="34" charset="-122"/>
                <a:ea typeface="微软雅黑" pitchFamily="34" charset="-122"/>
              </a:rPr>
              <a:t>    E</a:t>
            </a:r>
          </a:p>
        </p:txBody>
      </p:sp>
      <p:sp>
        <p:nvSpPr>
          <p:cNvPr id="31" name="Line 26"/>
          <p:cNvSpPr>
            <a:spLocks noChangeShapeType="1"/>
          </p:cNvSpPr>
          <p:nvPr/>
        </p:nvSpPr>
        <p:spPr bwMode="auto">
          <a:xfrm flipH="1">
            <a:off x="1209238" y="1493967"/>
            <a:ext cx="456620" cy="21750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2" name="Text Box 27"/>
          <p:cNvSpPr txBox="1">
            <a:spLocks noChangeArrowheads="1"/>
          </p:cNvSpPr>
          <p:nvPr/>
        </p:nvSpPr>
        <p:spPr bwMode="auto">
          <a:xfrm>
            <a:off x="1638815" y="1353304"/>
            <a:ext cx="341632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FF"/>
                </a:solidFill>
                <a:latin typeface="微软雅黑" pitchFamily="34" charset="-122"/>
                <a:ea typeface="微软雅黑" pitchFamily="34" charset="-122"/>
              </a:rPr>
              <a:t>匹配电阻（用来吸收总线上传播的信号）</a:t>
            </a:r>
          </a:p>
        </p:txBody>
      </p:sp>
      <p:sp>
        <p:nvSpPr>
          <p:cNvPr id="33" name="Text Box 28"/>
          <p:cNvSpPr txBox="1">
            <a:spLocks noChangeArrowheads="1"/>
          </p:cNvSpPr>
          <p:nvPr/>
        </p:nvSpPr>
        <p:spPr bwMode="auto">
          <a:xfrm>
            <a:off x="6548762" y="1353304"/>
            <a:ext cx="90281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FF"/>
                </a:solidFill>
                <a:latin typeface="微软雅黑" pitchFamily="34" charset="-122"/>
                <a:ea typeface="微软雅黑" pitchFamily="34" charset="-122"/>
              </a:rPr>
              <a:t>匹配电阻</a:t>
            </a:r>
          </a:p>
        </p:txBody>
      </p:sp>
      <p:sp>
        <p:nvSpPr>
          <p:cNvPr id="53" name="Text Box 48"/>
          <p:cNvSpPr txBox="1">
            <a:spLocks noChangeArrowheads="1"/>
          </p:cNvSpPr>
          <p:nvPr/>
        </p:nvSpPr>
        <p:spPr bwMode="auto">
          <a:xfrm>
            <a:off x="3170457" y="2820587"/>
            <a:ext cx="30809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solidFill>
                  <a:srgbClr val="000099"/>
                </a:solidFill>
                <a:latin typeface="微软雅黑" pitchFamily="34" charset="-122"/>
                <a:ea typeface="微软雅黑" pitchFamily="34" charset="-122"/>
              </a:rPr>
              <a:t>B</a:t>
            </a:r>
          </a:p>
        </p:txBody>
      </p:sp>
      <p:pic>
        <p:nvPicPr>
          <p:cNvPr id="58"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85297" y="2459748"/>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60"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65120" y="2459748"/>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61"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616688" y="2459748"/>
            <a:ext cx="407130" cy="407130"/>
          </a:xfrm>
          <a:prstGeom prst="rect">
            <a:avLst/>
          </a:prstGeom>
          <a:noFill/>
          <a:extLst>
            <a:ext uri="{909E8E84-426E-40DD-AFC4-6F175D3DCCD1}">
              <a14:hiddenFill xmlns:a14="http://schemas.microsoft.com/office/drawing/2010/main">
                <a:solidFill>
                  <a:srgbClr val="FFFFFF"/>
                </a:solidFill>
              </a14:hiddenFill>
            </a:ext>
          </a:extLst>
        </p:spPr>
      </p:pic>
      <p:sp>
        <p:nvSpPr>
          <p:cNvPr id="17" name="Line 12"/>
          <p:cNvSpPr>
            <a:spLocks noChangeShapeType="1"/>
          </p:cNvSpPr>
          <p:nvPr/>
        </p:nvSpPr>
        <p:spPr bwMode="auto">
          <a:xfrm rot="16200000" flipV="1">
            <a:off x="1682498" y="2154928"/>
            <a:ext cx="818858" cy="6130"/>
          </a:xfrm>
          <a:prstGeom prst="line">
            <a:avLst/>
          </a:prstGeom>
          <a:no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pic>
        <p:nvPicPr>
          <p:cNvPr id="59"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31840" y="2459748"/>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62"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40824" y="2459748"/>
            <a:ext cx="407130" cy="407130"/>
          </a:xfrm>
          <a:prstGeom prst="rect">
            <a:avLst/>
          </a:prstGeom>
          <a:noFill/>
          <a:extLst>
            <a:ext uri="{909E8E84-426E-40DD-AFC4-6F175D3DCCD1}">
              <a14:hiddenFill xmlns:a14="http://schemas.microsoft.com/office/drawing/2010/main">
                <a:solidFill>
                  <a:srgbClr val="FFFFFF"/>
                </a:solidFill>
              </a14:hiddenFill>
            </a:ext>
          </a:extLst>
        </p:spPr>
      </p:pic>
      <p:sp>
        <p:nvSpPr>
          <p:cNvPr id="40" name="AutoShape 5"/>
          <p:cNvSpPr>
            <a:spLocks noChangeArrowheads="1"/>
          </p:cNvSpPr>
          <p:nvPr/>
        </p:nvSpPr>
        <p:spPr bwMode="auto">
          <a:xfrm>
            <a:off x="502921" y="619510"/>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 name="Rectangle 6"/>
          <p:cNvSpPr>
            <a:spLocks noChangeArrowheads="1"/>
          </p:cNvSpPr>
          <p:nvPr/>
        </p:nvSpPr>
        <p:spPr bwMode="auto">
          <a:xfrm>
            <a:off x="1781696" y="596420"/>
            <a:ext cx="557075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传统以太网使用同轴电缆，采用总线形拓扑结构</a:t>
            </a:r>
            <a:endParaRPr lang="fr-FR" altLang="zh-CN" sz="2000" b="1" dirty="0">
              <a:solidFill>
                <a:schemeClr val="bg1"/>
              </a:solidFill>
              <a:latin typeface="微软雅黑" pitchFamily="34" charset="-122"/>
              <a:ea typeface="微软雅黑" pitchFamily="34" charset="-122"/>
            </a:endParaRPr>
          </a:p>
        </p:txBody>
      </p:sp>
      <p:sp>
        <p:nvSpPr>
          <p:cNvPr id="2" name="灯片编号占位符 1">
            <a:extLst>
              <a:ext uri="{FF2B5EF4-FFF2-40B4-BE49-F238E27FC236}">
                <a16:creationId xmlns:a16="http://schemas.microsoft.com/office/drawing/2014/main" id="{E1C9120C-DB17-43BE-957D-1C1983A148EA}"/>
              </a:ext>
            </a:extLst>
          </p:cNvPr>
          <p:cNvSpPr>
            <a:spLocks noGrp="1"/>
          </p:cNvSpPr>
          <p:nvPr>
            <p:ph type="sldNum" sz="quarter" idx="12"/>
          </p:nvPr>
        </p:nvSpPr>
        <p:spPr/>
        <p:txBody>
          <a:bodyPr/>
          <a:lstStyle/>
          <a:p>
            <a:fld id="{C485880C-E2C3-4DAB-AE74-D9BE691626AC}" type="slidenum">
              <a:rPr lang="zh-CN" altLang="en-US" smtClean="0"/>
              <a:pPr/>
              <a:t>68</a:t>
            </a:fld>
            <a:endParaRPr lang="zh-CN" altLang="en-US"/>
          </a:p>
        </p:txBody>
      </p:sp>
    </p:spTree>
    <p:extLst>
      <p:ext uri="{BB962C8B-B14F-4D97-AF65-F5344CB8AC3E}">
        <p14:creationId xmlns:p14="http://schemas.microsoft.com/office/powerpoint/2010/main" val="202097014"/>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AutoShape 5"/>
          <p:cNvSpPr>
            <a:spLocks noChangeArrowheads="1"/>
          </p:cNvSpPr>
          <p:nvPr/>
        </p:nvSpPr>
        <p:spPr bwMode="auto">
          <a:xfrm>
            <a:off x="502921" y="622887"/>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8" name="Rectangle 6"/>
          <p:cNvSpPr>
            <a:spLocks noChangeArrowheads="1"/>
          </p:cNvSpPr>
          <p:nvPr/>
        </p:nvSpPr>
        <p:spPr bwMode="auto">
          <a:xfrm>
            <a:off x="2551132" y="599797"/>
            <a:ext cx="403187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采用双绞线的以太网采用星形拓扑</a:t>
            </a:r>
            <a:endParaRPr lang="fr-FR" altLang="zh-CN" sz="2000" b="1" dirty="0">
              <a:solidFill>
                <a:schemeClr val="bg1"/>
              </a:solidFill>
              <a:latin typeface="微软雅黑" pitchFamily="34" charset="-122"/>
              <a:ea typeface="微软雅黑" pitchFamily="34" charset="-122"/>
            </a:endParaRPr>
          </a:p>
        </p:txBody>
      </p:sp>
      <p:sp>
        <p:nvSpPr>
          <p:cNvPr id="199" name="圆角矩形 198"/>
          <p:cNvSpPr/>
          <p:nvPr/>
        </p:nvSpPr>
        <p:spPr>
          <a:xfrm>
            <a:off x="502920" y="1064859"/>
            <a:ext cx="8129015" cy="3227832"/>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itchFamily="34" charset="-122"/>
              <a:ea typeface="微软雅黑" pitchFamily="34" charset="-122"/>
            </a:endParaRPr>
          </a:p>
        </p:txBody>
      </p:sp>
      <p:grpSp>
        <p:nvGrpSpPr>
          <p:cNvPr id="2" name="组合 1"/>
          <p:cNvGrpSpPr/>
          <p:nvPr/>
        </p:nvGrpSpPr>
        <p:grpSpPr>
          <a:xfrm>
            <a:off x="1104644" y="1304306"/>
            <a:ext cx="5202794" cy="2638808"/>
            <a:chOff x="1104644" y="1345871"/>
            <a:chExt cx="5202794" cy="2638808"/>
          </a:xfrm>
        </p:grpSpPr>
        <p:sp>
          <p:nvSpPr>
            <p:cNvPr id="201" name="Text Box 5"/>
            <p:cNvSpPr txBox="1">
              <a:spLocks noChangeArrowheads="1"/>
            </p:cNvSpPr>
            <p:nvPr/>
          </p:nvSpPr>
          <p:spPr bwMode="auto">
            <a:xfrm>
              <a:off x="3121214" y="1927830"/>
              <a:ext cx="753850" cy="2800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600" b="1" dirty="0">
                  <a:latin typeface="微软雅黑" pitchFamily="34" charset="-122"/>
                  <a:ea typeface="微软雅黑" pitchFamily="34" charset="-122"/>
                </a:rPr>
                <a:t>集线器</a:t>
              </a:r>
            </a:p>
          </p:txBody>
        </p:sp>
        <p:sp>
          <p:nvSpPr>
            <p:cNvPr id="202" name="Line 6"/>
            <p:cNvSpPr>
              <a:spLocks noChangeShapeType="1"/>
            </p:cNvSpPr>
            <p:nvPr/>
          </p:nvSpPr>
          <p:spPr bwMode="auto">
            <a:xfrm flipV="1">
              <a:off x="1240360" y="2488157"/>
              <a:ext cx="1992620" cy="246135"/>
            </a:xfrm>
            <a:prstGeom prst="line">
              <a:avLst/>
            </a:prstGeom>
            <a:noFill/>
            <a:ln w="28575">
              <a:solidFill>
                <a:srgbClr val="007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itchFamily="34" charset="-122"/>
                <a:ea typeface="微软雅黑" pitchFamily="34" charset="-122"/>
              </a:endParaRPr>
            </a:p>
          </p:txBody>
        </p:sp>
        <p:sp>
          <p:nvSpPr>
            <p:cNvPr id="203" name="Line 7"/>
            <p:cNvSpPr>
              <a:spLocks noChangeShapeType="1"/>
            </p:cNvSpPr>
            <p:nvPr/>
          </p:nvSpPr>
          <p:spPr bwMode="auto">
            <a:xfrm>
              <a:off x="2037654" y="1671071"/>
              <a:ext cx="1295447" cy="736386"/>
            </a:xfrm>
            <a:prstGeom prst="line">
              <a:avLst/>
            </a:prstGeom>
            <a:noFill/>
            <a:ln w="28575">
              <a:solidFill>
                <a:srgbClr val="007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itchFamily="34" charset="-122"/>
                <a:ea typeface="微软雅黑" pitchFamily="34" charset="-122"/>
              </a:endParaRPr>
            </a:p>
          </p:txBody>
        </p:sp>
        <p:sp>
          <p:nvSpPr>
            <p:cNvPr id="204" name="Line 8"/>
            <p:cNvSpPr>
              <a:spLocks noChangeShapeType="1"/>
            </p:cNvSpPr>
            <p:nvPr/>
          </p:nvSpPr>
          <p:spPr bwMode="auto">
            <a:xfrm flipV="1">
              <a:off x="3121214" y="2569865"/>
              <a:ext cx="412125" cy="995371"/>
            </a:xfrm>
            <a:prstGeom prst="line">
              <a:avLst/>
            </a:prstGeom>
            <a:noFill/>
            <a:ln w="28575">
              <a:solidFill>
                <a:srgbClr val="007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itchFamily="34" charset="-122"/>
                <a:ea typeface="微软雅黑" pitchFamily="34" charset="-122"/>
              </a:endParaRPr>
            </a:p>
          </p:txBody>
        </p:sp>
        <p:sp>
          <p:nvSpPr>
            <p:cNvPr id="205" name="Line 9"/>
            <p:cNvSpPr>
              <a:spLocks noChangeShapeType="1"/>
            </p:cNvSpPr>
            <p:nvPr/>
          </p:nvSpPr>
          <p:spPr bwMode="auto">
            <a:xfrm flipH="1">
              <a:off x="3632238" y="1587344"/>
              <a:ext cx="1195328" cy="900812"/>
            </a:xfrm>
            <a:prstGeom prst="line">
              <a:avLst/>
            </a:prstGeom>
            <a:noFill/>
            <a:ln w="28575">
              <a:solidFill>
                <a:srgbClr val="007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itchFamily="34" charset="-122"/>
                <a:ea typeface="微软雅黑" pitchFamily="34" charset="-122"/>
              </a:endParaRPr>
            </a:p>
          </p:txBody>
        </p:sp>
        <p:sp>
          <p:nvSpPr>
            <p:cNvPr id="206" name="Line 10"/>
            <p:cNvSpPr>
              <a:spLocks noChangeShapeType="1"/>
            </p:cNvSpPr>
            <p:nvPr/>
          </p:nvSpPr>
          <p:spPr bwMode="auto">
            <a:xfrm>
              <a:off x="3731136" y="2569866"/>
              <a:ext cx="1992620" cy="82717"/>
            </a:xfrm>
            <a:prstGeom prst="line">
              <a:avLst/>
            </a:prstGeom>
            <a:noFill/>
            <a:ln w="28575">
              <a:solidFill>
                <a:srgbClr val="0070C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itchFamily="34" charset="-122"/>
                <a:ea typeface="微软雅黑" pitchFamily="34" charset="-122"/>
              </a:endParaRPr>
            </a:p>
          </p:txBody>
        </p:sp>
        <p:pic>
          <p:nvPicPr>
            <p:cNvPr id="207" name="Picture 1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33844" y="2243031"/>
              <a:ext cx="1196549" cy="5800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15" name="Text Box 17"/>
            <p:cNvSpPr txBox="1">
              <a:spLocks noChangeArrowheads="1"/>
            </p:cNvSpPr>
            <p:nvPr/>
          </p:nvSpPr>
          <p:spPr bwMode="auto">
            <a:xfrm>
              <a:off x="4025894" y="3006578"/>
              <a:ext cx="106631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dirty="0">
                  <a:solidFill>
                    <a:srgbClr val="0000FF"/>
                  </a:solidFill>
                  <a:latin typeface="微软雅黑" pitchFamily="34" charset="-122"/>
                  <a:ea typeface="微软雅黑" pitchFamily="34" charset="-122"/>
                </a:rPr>
                <a:t>2 </a:t>
              </a:r>
              <a:r>
                <a:rPr lang="zh-CN" altLang="en-US" sz="1400" b="1" dirty="0">
                  <a:solidFill>
                    <a:srgbClr val="0000FF"/>
                  </a:solidFill>
                  <a:latin typeface="微软雅黑" pitchFamily="34" charset="-122"/>
                  <a:ea typeface="微软雅黑" pitchFamily="34" charset="-122"/>
                </a:rPr>
                <a:t>对双绞线</a:t>
              </a:r>
            </a:p>
          </p:txBody>
        </p:sp>
        <p:sp>
          <p:nvSpPr>
            <p:cNvPr id="216" name="Line 18"/>
            <p:cNvSpPr>
              <a:spLocks noChangeShapeType="1"/>
            </p:cNvSpPr>
            <p:nvPr/>
          </p:nvSpPr>
          <p:spPr bwMode="auto">
            <a:xfrm flipV="1">
              <a:off x="4640759" y="2652582"/>
              <a:ext cx="186806" cy="363607"/>
            </a:xfrm>
            <a:prstGeom prst="line">
              <a:avLst/>
            </a:prstGeom>
            <a:noFill/>
            <a:ln w="19050">
              <a:solidFill>
                <a:srgbClr val="CC00CC"/>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itchFamily="34" charset="-122"/>
                <a:ea typeface="微软雅黑" pitchFamily="34" charset="-122"/>
              </a:endParaRPr>
            </a:p>
          </p:txBody>
        </p:sp>
        <p:sp>
          <p:nvSpPr>
            <p:cNvPr id="217" name="Text Box 19"/>
            <p:cNvSpPr txBox="1">
              <a:spLocks noChangeArrowheads="1"/>
            </p:cNvSpPr>
            <p:nvPr/>
          </p:nvSpPr>
          <p:spPr bwMode="auto">
            <a:xfrm>
              <a:off x="5229439" y="1411177"/>
              <a:ext cx="560556" cy="2800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600" b="1" dirty="0">
                  <a:latin typeface="微软雅黑" pitchFamily="34" charset="-122"/>
                  <a:ea typeface="微软雅黑" pitchFamily="34" charset="-122"/>
                </a:rPr>
                <a:t>站点</a:t>
              </a:r>
            </a:p>
          </p:txBody>
        </p:sp>
        <p:sp>
          <p:nvSpPr>
            <p:cNvPr id="218" name="Text Box 20"/>
            <p:cNvSpPr txBox="1">
              <a:spLocks noChangeArrowheads="1"/>
            </p:cNvSpPr>
            <p:nvPr/>
          </p:nvSpPr>
          <p:spPr bwMode="auto">
            <a:xfrm>
              <a:off x="4347211" y="2031193"/>
              <a:ext cx="1111138"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1400" b="1" dirty="0">
                  <a:solidFill>
                    <a:srgbClr val="0000FF"/>
                  </a:solidFill>
                  <a:latin typeface="微软雅黑" pitchFamily="34" charset="-122"/>
                  <a:ea typeface="微软雅黑" pitchFamily="34" charset="-122"/>
                </a:rPr>
                <a:t>RJ-45 </a:t>
              </a:r>
              <a:r>
                <a:rPr lang="zh-CN" altLang="en-US" sz="1400" b="1" dirty="0">
                  <a:solidFill>
                    <a:srgbClr val="0000FF"/>
                  </a:solidFill>
                  <a:latin typeface="微软雅黑" pitchFamily="34" charset="-122"/>
                  <a:ea typeface="微软雅黑" pitchFamily="34" charset="-122"/>
                </a:rPr>
                <a:t>插头</a:t>
              </a:r>
            </a:p>
          </p:txBody>
        </p:sp>
        <p:sp>
          <p:nvSpPr>
            <p:cNvPr id="219" name="Line 21"/>
            <p:cNvSpPr>
              <a:spLocks noChangeShapeType="1"/>
            </p:cNvSpPr>
            <p:nvPr/>
          </p:nvSpPr>
          <p:spPr bwMode="auto">
            <a:xfrm>
              <a:off x="5226824" y="2310205"/>
              <a:ext cx="483861" cy="315466"/>
            </a:xfrm>
            <a:prstGeom prst="line">
              <a:avLst/>
            </a:prstGeom>
            <a:noFill/>
            <a:ln w="19050">
              <a:solidFill>
                <a:srgbClr val="CC00CC"/>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itchFamily="34" charset="-122"/>
                <a:ea typeface="微软雅黑" pitchFamily="34" charset="-122"/>
              </a:endParaRPr>
            </a:p>
          </p:txBody>
        </p:sp>
        <p:sp>
          <p:nvSpPr>
            <p:cNvPr id="220" name="Line 22"/>
            <p:cNvSpPr>
              <a:spLocks noChangeShapeType="1"/>
            </p:cNvSpPr>
            <p:nvPr/>
          </p:nvSpPr>
          <p:spPr bwMode="auto">
            <a:xfrm flipH="1">
              <a:off x="4130394" y="2270278"/>
              <a:ext cx="510365" cy="256223"/>
            </a:xfrm>
            <a:prstGeom prst="line">
              <a:avLst/>
            </a:prstGeom>
            <a:noFill/>
            <a:ln w="19050">
              <a:solidFill>
                <a:srgbClr val="CC00CC"/>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itchFamily="34" charset="-122"/>
                <a:ea typeface="微软雅黑" pitchFamily="34" charset="-122"/>
              </a:endParaRPr>
            </a:p>
          </p:txBody>
        </p:sp>
        <p:pic>
          <p:nvPicPr>
            <p:cNvPr id="221"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34566" y="1424161"/>
              <a:ext cx="617800" cy="617800"/>
            </a:xfrm>
            <a:prstGeom prst="rect">
              <a:avLst/>
            </a:prstGeom>
            <a:noFill/>
            <a:extLst>
              <a:ext uri="{909E8E84-426E-40DD-AFC4-6F175D3DCCD1}">
                <a14:hiddenFill xmlns:a14="http://schemas.microsoft.com/office/drawing/2010/main">
                  <a:solidFill>
                    <a:srgbClr val="FFFFFF"/>
                  </a:solidFill>
                </a14:hiddenFill>
              </a:ext>
            </a:extLst>
          </p:spPr>
        </p:pic>
        <p:pic>
          <p:nvPicPr>
            <p:cNvPr id="222"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04644" y="2467938"/>
              <a:ext cx="617800" cy="617800"/>
            </a:xfrm>
            <a:prstGeom prst="rect">
              <a:avLst/>
            </a:prstGeom>
            <a:noFill/>
            <a:extLst>
              <a:ext uri="{909E8E84-426E-40DD-AFC4-6F175D3DCCD1}">
                <a14:hiddenFill xmlns:a14="http://schemas.microsoft.com/office/drawing/2010/main">
                  <a:solidFill>
                    <a:srgbClr val="FFFFFF"/>
                  </a:solidFill>
                </a14:hiddenFill>
              </a:ext>
            </a:extLst>
          </p:spPr>
        </p:pic>
        <p:pic>
          <p:nvPicPr>
            <p:cNvPr id="223"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880339" y="3366879"/>
              <a:ext cx="617800" cy="617800"/>
            </a:xfrm>
            <a:prstGeom prst="rect">
              <a:avLst/>
            </a:prstGeom>
            <a:noFill/>
            <a:extLst>
              <a:ext uri="{909E8E84-426E-40DD-AFC4-6F175D3DCCD1}">
                <a14:hiddenFill xmlns:a14="http://schemas.microsoft.com/office/drawing/2010/main">
                  <a:solidFill>
                    <a:srgbClr val="FFFFFF"/>
                  </a:solidFill>
                </a14:hiddenFill>
              </a:ext>
            </a:extLst>
          </p:spPr>
        </p:pic>
        <p:pic>
          <p:nvPicPr>
            <p:cNvPr id="224"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89638" y="2398389"/>
              <a:ext cx="617800" cy="617800"/>
            </a:xfrm>
            <a:prstGeom prst="rect">
              <a:avLst/>
            </a:prstGeom>
            <a:noFill/>
            <a:extLst>
              <a:ext uri="{909E8E84-426E-40DD-AFC4-6F175D3DCCD1}">
                <a14:hiddenFill xmlns:a14="http://schemas.microsoft.com/office/drawing/2010/main">
                  <a:solidFill>
                    <a:srgbClr val="FFFFFF"/>
                  </a:solidFill>
                </a14:hiddenFill>
              </a:ext>
            </a:extLst>
          </p:spPr>
        </p:pic>
        <p:pic>
          <p:nvPicPr>
            <p:cNvPr id="225"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40759" y="1345871"/>
              <a:ext cx="617800" cy="617800"/>
            </a:xfrm>
            <a:prstGeom prst="rect">
              <a:avLst/>
            </a:prstGeom>
            <a:noFill/>
            <a:extLst>
              <a:ext uri="{909E8E84-426E-40DD-AFC4-6F175D3DCCD1}">
                <a14:hiddenFill xmlns:a14="http://schemas.microsoft.com/office/drawing/2010/main">
                  <a:solidFill>
                    <a:srgbClr val="FFFFFF"/>
                  </a:solidFill>
                </a14:hiddenFill>
              </a:ext>
            </a:extLst>
          </p:spPr>
        </p:pic>
      </p:grpSp>
      <p:sp>
        <p:nvSpPr>
          <p:cNvPr id="24" name="Rectangle 46"/>
          <p:cNvSpPr>
            <a:spLocks noChangeArrowheads="1"/>
          </p:cNvSpPr>
          <p:nvPr/>
        </p:nvSpPr>
        <p:spPr bwMode="auto">
          <a:xfrm>
            <a:off x="4048401" y="3547776"/>
            <a:ext cx="4312553" cy="6565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lnSpc>
                <a:spcPts val="2200"/>
              </a:lnSpc>
              <a:buClr>
                <a:srgbClr val="0070C0"/>
              </a:buClr>
            </a:pPr>
            <a:r>
              <a:rPr lang="en-US" altLang="zh-CN" b="1" dirty="0">
                <a:latin typeface="微软雅黑" pitchFamily="34" charset="-122"/>
                <a:ea typeface="微软雅黑" pitchFamily="34" charset="-122"/>
              </a:rPr>
              <a:t>1990 </a:t>
            </a:r>
            <a:r>
              <a:rPr lang="zh-CN" altLang="en-US" b="1" dirty="0">
                <a:latin typeface="微软雅黑" pitchFamily="34" charset="-122"/>
                <a:ea typeface="微软雅黑" pitchFamily="34" charset="-122"/>
              </a:rPr>
              <a:t>年，</a:t>
            </a:r>
            <a:r>
              <a:rPr lang="en-US" altLang="zh-CN" b="1" dirty="0">
                <a:latin typeface="微软雅黑" pitchFamily="34" charset="-122"/>
                <a:ea typeface="微软雅黑" pitchFamily="34" charset="-122"/>
              </a:rPr>
              <a:t>IEEE </a:t>
            </a:r>
            <a:r>
              <a:rPr lang="zh-CN" altLang="en-US" b="1" dirty="0">
                <a:latin typeface="微软雅黑" pitchFamily="34" charset="-122"/>
                <a:ea typeface="微软雅黑" pitchFamily="34" charset="-122"/>
              </a:rPr>
              <a:t>制定出采用双绞线的星形以太网 </a:t>
            </a:r>
            <a:r>
              <a:rPr lang="en-US" altLang="zh-CN" b="1" dirty="0">
                <a:latin typeface="微软雅黑" pitchFamily="34" charset="-122"/>
                <a:ea typeface="微软雅黑" pitchFamily="34" charset="-122"/>
              </a:rPr>
              <a:t>10BASE-T </a:t>
            </a:r>
            <a:r>
              <a:rPr lang="zh-CN" altLang="en-US" b="1" dirty="0">
                <a:latin typeface="微软雅黑" pitchFamily="34" charset="-122"/>
                <a:ea typeface="微软雅黑" pitchFamily="34" charset="-122"/>
              </a:rPr>
              <a:t>的标准 </a:t>
            </a:r>
            <a:r>
              <a:rPr lang="en-US" altLang="zh-CN" b="1" dirty="0">
                <a:solidFill>
                  <a:srgbClr val="C00000"/>
                </a:solidFill>
                <a:latin typeface="微软雅黑" pitchFamily="34" charset="-122"/>
                <a:ea typeface="微软雅黑" pitchFamily="34" charset="-122"/>
              </a:rPr>
              <a:t>802.3i</a:t>
            </a:r>
            <a:r>
              <a:rPr lang="zh-CN" altLang="en-US" b="1" dirty="0">
                <a:solidFill>
                  <a:srgbClr val="C00000"/>
                </a:solidFill>
                <a:latin typeface="微软雅黑" pitchFamily="34" charset="-122"/>
                <a:ea typeface="微软雅黑" pitchFamily="34" charset="-122"/>
              </a:rPr>
              <a:t>。</a:t>
            </a:r>
          </a:p>
        </p:txBody>
      </p:sp>
      <p:sp>
        <p:nvSpPr>
          <p:cNvPr id="3" name="矩形 2"/>
          <p:cNvSpPr/>
          <p:nvPr/>
        </p:nvSpPr>
        <p:spPr>
          <a:xfrm>
            <a:off x="6638256" y="1382596"/>
            <a:ext cx="1722698" cy="938719"/>
          </a:xfrm>
          <a:prstGeom prst="rect">
            <a:avLst/>
          </a:prstGeom>
          <a:solidFill>
            <a:schemeClr val="bg1"/>
          </a:solidFill>
          <a:ln>
            <a:noFill/>
          </a:ln>
          <a:effectLst/>
        </p:spPr>
        <p:txBody>
          <a:bodyPr wrap="square">
            <a:spAutoFit/>
          </a:bodyPr>
          <a:lstStyle/>
          <a:p>
            <a:pPr eaLnBrk="0" hangingPunct="0">
              <a:lnSpc>
                <a:spcPts val="2200"/>
              </a:lnSpc>
              <a:buClr>
                <a:srgbClr val="0070C0"/>
              </a:buClr>
            </a:pPr>
            <a:r>
              <a:rPr lang="zh-CN" altLang="en-US" sz="1600" b="1" dirty="0">
                <a:latin typeface="微软雅黑" pitchFamily="34" charset="-122"/>
                <a:ea typeface="微软雅黑" pitchFamily="34" charset="-122"/>
              </a:rPr>
              <a:t>每个站到集线器的距离不超过</a:t>
            </a:r>
            <a:r>
              <a:rPr lang="en-US" altLang="zh-CN" sz="1600" b="1" dirty="0">
                <a:latin typeface="微软雅黑" pitchFamily="34" charset="-122"/>
                <a:ea typeface="微软雅黑" pitchFamily="34" charset="-122"/>
              </a:rPr>
              <a:t>100 m</a:t>
            </a:r>
            <a:r>
              <a:rPr lang="zh-CN" altLang="en-US" sz="1600" b="1" dirty="0">
                <a:latin typeface="微软雅黑" pitchFamily="34" charset="-122"/>
                <a:ea typeface="微软雅黑" pitchFamily="34" charset="-122"/>
              </a:rPr>
              <a:t>。</a:t>
            </a:r>
          </a:p>
        </p:txBody>
      </p:sp>
      <p:sp>
        <p:nvSpPr>
          <p:cNvPr id="4" name="灯片编号占位符 3">
            <a:extLst>
              <a:ext uri="{FF2B5EF4-FFF2-40B4-BE49-F238E27FC236}">
                <a16:creationId xmlns:a16="http://schemas.microsoft.com/office/drawing/2014/main" id="{20FF1AB1-72BD-46CE-B102-E3EA744F3EA2}"/>
              </a:ext>
            </a:extLst>
          </p:cNvPr>
          <p:cNvSpPr>
            <a:spLocks noGrp="1"/>
          </p:cNvSpPr>
          <p:nvPr>
            <p:ph type="sldNum" sz="quarter" idx="12"/>
          </p:nvPr>
        </p:nvSpPr>
        <p:spPr/>
        <p:txBody>
          <a:bodyPr/>
          <a:lstStyle/>
          <a:p>
            <a:fld id="{C485880C-E2C3-4DAB-AE74-D9BE691626AC}" type="slidenum">
              <a:rPr lang="zh-CN" altLang="en-US" smtClean="0"/>
              <a:pPr/>
              <a:t>69</a:t>
            </a:fld>
            <a:endParaRPr lang="zh-CN" altLang="en-US"/>
          </a:p>
        </p:txBody>
      </p:sp>
    </p:spTree>
    <p:extLst>
      <p:ext uri="{BB962C8B-B14F-4D97-AF65-F5344CB8AC3E}">
        <p14:creationId xmlns:p14="http://schemas.microsoft.com/office/powerpoint/2010/main" val="1325330853"/>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466345" y="635019"/>
            <a:ext cx="8129015"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6" name="Rectangle 6"/>
          <p:cNvSpPr>
            <a:spLocks noChangeArrowheads="1"/>
          </p:cNvSpPr>
          <p:nvPr/>
        </p:nvSpPr>
        <p:spPr bwMode="auto">
          <a:xfrm>
            <a:off x="3445100" y="611929"/>
            <a:ext cx="223651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000" b="1" dirty="0">
                <a:solidFill>
                  <a:schemeClr val="bg1"/>
                </a:solidFill>
                <a:ea typeface="微软雅黑" pitchFamily="34" charset="-122"/>
              </a:rPr>
              <a:t>数据链路层的地位</a:t>
            </a:r>
          </a:p>
        </p:txBody>
      </p:sp>
      <p:sp>
        <p:nvSpPr>
          <p:cNvPr id="7" name="圆角矩形 6"/>
          <p:cNvSpPr/>
          <p:nvPr/>
        </p:nvSpPr>
        <p:spPr>
          <a:xfrm>
            <a:off x="520936" y="1091870"/>
            <a:ext cx="8129015" cy="3389008"/>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47" name="Text Box 46"/>
          <p:cNvSpPr txBox="1">
            <a:spLocks noChangeArrowheads="1"/>
          </p:cNvSpPr>
          <p:nvPr/>
        </p:nvSpPr>
        <p:spPr bwMode="auto">
          <a:xfrm>
            <a:off x="1354401" y="1515413"/>
            <a:ext cx="63831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itchFamily="34" charset="-122"/>
                <a:ea typeface="微软雅黑" pitchFamily="34" charset="-122"/>
              </a:rPr>
              <a:t>主机 </a:t>
            </a:r>
            <a:r>
              <a:rPr kumimoji="1" lang="en-US" altLang="zh-CN" sz="1000" b="1" dirty="0">
                <a:latin typeface="微软雅黑" pitchFamily="34" charset="-122"/>
                <a:ea typeface="微软雅黑" pitchFamily="34" charset="-122"/>
              </a:rPr>
              <a:t>H</a:t>
            </a:r>
            <a:r>
              <a:rPr kumimoji="1" lang="en-US" altLang="zh-CN" sz="1000" b="1" baseline="-25000" dirty="0">
                <a:latin typeface="微软雅黑" pitchFamily="34" charset="-122"/>
                <a:ea typeface="微软雅黑" pitchFamily="34" charset="-122"/>
              </a:rPr>
              <a:t>1</a:t>
            </a:r>
          </a:p>
        </p:txBody>
      </p:sp>
      <p:sp>
        <p:nvSpPr>
          <p:cNvPr id="1148" name="Text Box 47"/>
          <p:cNvSpPr txBox="1">
            <a:spLocks noChangeArrowheads="1"/>
          </p:cNvSpPr>
          <p:nvPr/>
        </p:nvSpPr>
        <p:spPr bwMode="auto">
          <a:xfrm>
            <a:off x="7087749" y="1499208"/>
            <a:ext cx="63831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itchFamily="34" charset="-122"/>
                <a:ea typeface="微软雅黑" pitchFamily="34" charset="-122"/>
              </a:rPr>
              <a:t>主机 </a:t>
            </a:r>
            <a:r>
              <a:rPr kumimoji="1" lang="en-US" altLang="zh-CN" sz="1000" b="1" dirty="0">
                <a:latin typeface="微软雅黑" pitchFamily="34" charset="-122"/>
                <a:ea typeface="微软雅黑" pitchFamily="34" charset="-122"/>
              </a:rPr>
              <a:t>H</a:t>
            </a:r>
            <a:r>
              <a:rPr kumimoji="1" lang="en-US" altLang="zh-CN" sz="1000" b="1" baseline="-25000" dirty="0">
                <a:latin typeface="微软雅黑" pitchFamily="34" charset="-122"/>
                <a:ea typeface="微软雅黑" pitchFamily="34" charset="-122"/>
              </a:rPr>
              <a:t>2</a:t>
            </a:r>
          </a:p>
        </p:txBody>
      </p:sp>
      <p:sp>
        <p:nvSpPr>
          <p:cNvPr id="1149" name="Text Box 48"/>
          <p:cNvSpPr txBox="1">
            <a:spLocks noChangeArrowheads="1"/>
          </p:cNvSpPr>
          <p:nvPr/>
        </p:nvSpPr>
        <p:spPr bwMode="auto">
          <a:xfrm>
            <a:off x="2890297" y="1395563"/>
            <a:ext cx="75052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itchFamily="34" charset="-122"/>
                <a:ea typeface="微软雅黑" pitchFamily="34" charset="-122"/>
              </a:rPr>
              <a:t>路由器 </a:t>
            </a:r>
            <a:r>
              <a:rPr kumimoji="1" lang="en-US" altLang="zh-CN" sz="1000" b="1" dirty="0">
                <a:latin typeface="微软雅黑" pitchFamily="34" charset="-122"/>
                <a:ea typeface="微软雅黑" pitchFamily="34" charset="-122"/>
              </a:rPr>
              <a:t>R</a:t>
            </a:r>
            <a:r>
              <a:rPr kumimoji="1" lang="en-US" altLang="zh-CN" sz="1000" b="1" baseline="-25000" dirty="0">
                <a:latin typeface="微软雅黑" pitchFamily="34" charset="-122"/>
                <a:ea typeface="微软雅黑" pitchFamily="34" charset="-122"/>
              </a:rPr>
              <a:t>1</a:t>
            </a:r>
          </a:p>
        </p:txBody>
      </p:sp>
      <p:sp>
        <p:nvSpPr>
          <p:cNvPr id="1150" name="Text Box 49"/>
          <p:cNvSpPr txBox="1">
            <a:spLocks noChangeArrowheads="1"/>
          </p:cNvSpPr>
          <p:nvPr/>
        </p:nvSpPr>
        <p:spPr bwMode="auto">
          <a:xfrm>
            <a:off x="4296479" y="1513912"/>
            <a:ext cx="75052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itchFamily="34" charset="-122"/>
                <a:ea typeface="微软雅黑" pitchFamily="34" charset="-122"/>
              </a:rPr>
              <a:t>路由器 </a:t>
            </a:r>
            <a:r>
              <a:rPr kumimoji="1" lang="en-US" altLang="zh-CN" sz="1000" b="1" dirty="0">
                <a:latin typeface="微软雅黑" pitchFamily="34" charset="-122"/>
                <a:ea typeface="微软雅黑" pitchFamily="34" charset="-122"/>
              </a:rPr>
              <a:t>R</a:t>
            </a:r>
            <a:r>
              <a:rPr kumimoji="1" lang="en-US" altLang="zh-CN" sz="1000" b="1" baseline="-25000" dirty="0">
                <a:latin typeface="微软雅黑" pitchFamily="34" charset="-122"/>
                <a:ea typeface="微软雅黑" pitchFamily="34" charset="-122"/>
              </a:rPr>
              <a:t>2</a:t>
            </a:r>
          </a:p>
        </p:txBody>
      </p:sp>
      <p:sp>
        <p:nvSpPr>
          <p:cNvPr id="1151" name="Text Box 50"/>
          <p:cNvSpPr txBox="1">
            <a:spLocks noChangeArrowheads="1"/>
          </p:cNvSpPr>
          <p:nvPr/>
        </p:nvSpPr>
        <p:spPr bwMode="auto">
          <a:xfrm>
            <a:off x="5563077" y="1429923"/>
            <a:ext cx="750525"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a:latin typeface="微软雅黑" pitchFamily="34" charset="-122"/>
                <a:ea typeface="微软雅黑" pitchFamily="34" charset="-122"/>
              </a:rPr>
              <a:t>路由器 </a:t>
            </a:r>
            <a:r>
              <a:rPr kumimoji="1" lang="en-US" altLang="zh-CN" sz="1000" b="1">
                <a:latin typeface="微软雅黑" pitchFamily="34" charset="-122"/>
                <a:ea typeface="微软雅黑" pitchFamily="34" charset="-122"/>
              </a:rPr>
              <a:t>R</a:t>
            </a:r>
            <a:r>
              <a:rPr kumimoji="1" lang="en-US" altLang="zh-CN" sz="1000" b="1" baseline="-25000">
                <a:latin typeface="微软雅黑" pitchFamily="34" charset="-122"/>
                <a:ea typeface="微软雅黑" pitchFamily="34" charset="-122"/>
              </a:rPr>
              <a:t>3</a:t>
            </a:r>
          </a:p>
        </p:txBody>
      </p:sp>
      <p:sp>
        <p:nvSpPr>
          <p:cNvPr id="1621" name="Text Box 521"/>
          <p:cNvSpPr txBox="1">
            <a:spLocks noChangeArrowheads="1"/>
          </p:cNvSpPr>
          <p:nvPr/>
        </p:nvSpPr>
        <p:spPr bwMode="auto">
          <a:xfrm>
            <a:off x="3516748" y="1148606"/>
            <a:ext cx="209544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solidFill>
                  <a:srgbClr val="0000FF"/>
                </a:solidFill>
                <a:latin typeface="微软雅黑" pitchFamily="34" charset="-122"/>
                <a:ea typeface="微软雅黑" pitchFamily="34" charset="-122"/>
              </a:rPr>
              <a:t>主机 </a:t>
            </a:r>
            <a:r>
              <a:rPr kumimoji="1" lang="en-US" altLang="zh-CN" sz="1400" b="1" dirty="0">
                <a:solidFill>
                  <a:srgbClr val="0000FF"/>
                </a:solidFill>
                <a:latin typeface="微软雅黑" pitchFamily="34" charset="-122"/>
                <a:ea typeface="微软雅黑" pitchFamily="34" charset="-122"/>
              </a:rPr>
              <a:t>H</a:t>
            </a:r>
            <a:r>
              <a:rPr kumimoji="1" lang="en-US" altLang="zh-CN" sz="1400" b="1" baseline="-25000" dirty="0">
                <a:solidFill>
                  <a:srgbClr val="0000FF"/>
                </a:solidFill>
                <a:latin typeface="微软雅黑" pitchFamily="34" charset="-122"/>
                <a:ea typeface="微软雅黑" pitchFamily="34" charset="-122"/>
              </a:rPr>
              <a:t>1</a:t>
            </a:r>
            <a:r>
              <a:rPr kumimoji="1" lang="en-US" altLang="zh-CN" sz="1400" b="1" dirty="0">
                <a:solidFill>
                  <a:srgbClr val="0000FF"/>
                </a:solidFill>
                <a:latin typeface="微软雅黑" pitchFamily="34" charset="-122"/>
                <a:ea typeface="微软雅黑" pitchFamily="34" charset="-122"/>
              </a:rPr>
              <a:t> </a:t>
            </a:r>
            <a:r>
              <a:rPr kumimoji="1" lang="zh-CN" altLang="en-US" sz="1400" b="1" dirty="0">
                <a:solidFill>
                  <a:srgbClr val="0000FF"/>
                </a:solidFill>
                <a:latin typeface="微软雅黑" pitchFamily="34" charset="-122"/>
                <a:ea typeface="微软雅黑" pitchFamily="34" charset="-122"/>
              </a:rPr>
              <a:t>向 </a:t>
            </a:r>
            <a:r>
              <a:rPr kumimoji="1" lang="en-US" altLang="zh-CN" sz="1400" b="1" dirty="0">
                <a:solidFill>
                  <a:srgbClr val="0000FF"/>
                </a:solidFill>
                <a:latin typeface="微软雅黑" pitchFamily="34" charset="-122"/>
                <a:ea typeface="微软雅黑" pitchFamily="34" charset="-122"/>
              </a:rPr>
              <a:t>H</a:t>
            </a:r>
            <a:r>
              <a:rPr kumimoji="1" lang="en-US" altLang="zh-CN" sz="1400" b="1" baseline="-25000" dirty="0">
                <a:solidFill>
                  <a:srgbClr val="0000FF"/>
                </a:solidFill>
                <a:latin typeface="微软雅黑" pitchFamily="34" charset="-122"/>
                <a:ea typeface="微软雅黑" pitchFamily="34" charset="-122"/>
              </a:rPr>
              <a:t>2</a:t>
            </a:r>
            <a:r>
              <a:rPr kumimoji="1" lang="en-US" altLang="zh-CN" sz="1400" b="1" dirty="0">
                <a:solidFill>
                  <a:srgbClr val="0000FF"/>
                </a:solidFill>
                <a:latin typeface="微软雅黑" pitchFamily="34" charset="-122"/>
                <a:ea typeface="微软雅黑" pitchFamily="34" charset="-122"/>
              </a:rPr>
              <a:t> </a:t>
            </a:r>
            <a:r>
              <a:rPr kumimoji="1" lang="zh-CN" altLang="en-US" sz="1400" b="1" dirty="0">
                <a:solidFill>
                  <a:srgbClr val="0000FF"/>
                </a:solidFill>
                <a:latin typeface="微软雅黑" pitchFamily="34" charset="-122"/>
                <a:ea typeface="微软雅黑" pitchFamily="34" charset="-122"/>
              </a:rPr>
              <a:t>发送数据</a:t>
            </a:r>
            <a:endParaRPr kumimoji="1" lang="zh-CN" altLang="en-US" sz="1400" b="1" baseline="-25000" dirty="0">
              <a:solidFill>
                <a:srgbClr val="0000FF"/>
              </a:solidFill>
              <a:latin typeface="微软雅黑" pitchFamily="34" charset="-122"/>
              <a:ea typeface="微软雅黑" pitchFamily="34" charset="-122"/>
            </a:endParaRPr>
          </a:p>
        </p:txBody>
      </p:sp>
      <p:sp>
        <p:nvSpPr>
          <p:cNvPr id="1678" name="矩形 1677"/>
          <p:cNvSpPr/>
          <p:nvPr/>
        </p:nvSpPr>
        <p:spPr>
          <a:xfrm>
            <a:off x="2725725" y="2232081"/>
            <a:ext cx="3785011" cy="307777"/>
          </a:xfrm>
          <a:prstGeom prst="rect">
            <a:avLst/>
          </a:prstGeom>
          <a:solidFill>
            <a:srgbClr val="00FF99"/>
          </a:solidFill>
          <a:ln>
            <a:solidFill>
              <a:srgbClr val="000066"/>
            </a:solidFill>
          </a:ln>
        </p:spPr>
        <p:txBody>
          <a:bodyPr wrap="none">
            <a:spAutoFit/>
          </a:bodyPr>
          <a:lstStyle/>
          <a:p>
            <a:r>
              <a:rPr lang="en-US" altLang="zh-CN" sz="1400" b="1" dirty="0">
                <a:solidFill>
                  <a:sysClr val="windowText" lastClr="000000"/>
                </a:solidFill>
                <a:latin typeface="微软雅黑" pitchFamily="34" charset="-122"/>
                <a:ea typeface="微软雅黑" pitchFamily="34" charset="-122"/>
              </a:rPr>
              <a:t>H</a:t>
            </a:r>
            <a:r>
              <a:rPr lang="en-US" altLang="zh-CN" sz="1400" b="1" baseline="-25000" dirty="0">
                <a:solidFill>
                  <a:sysClr val="windowText" lastClr="000000"/>
                </a:solidFill>
                <a:latin typeface="微软雅黑" pitchFamily="34" charset="-122"/>
                <a:ea typeface="微软雅黑" pitchFamily="34" charset="-122"/>
              </a:rPr>
              <a:t>1</a:t>
            </a:r>
            <a:r>
              <a:rPr lang="en-US" altLang="zh-CN" sz="1400" b="1" dirty="0">
                <a:solidFill>
                  <a:sysClr val="windowText" lastClr="000000"/>
                </a:solidFill>
                <a:latin typeface="微软雅黑" pitchFamily="34" charset="-122"/>
                <a:ea typeface="微软雅黑" pitchFamily="34" charset="-122"/>
              </a:rPr>
              <a:t> </a:t>
            </a:r>
            <a:r>
              <a:rPr lang="zh-CN" altLang="en-US" sz="1400" b="1" dirty="0">
                <a:solidFill>
                  <a:sysClr val="windowText" lastClr="000000"/>
                </a:solidFill>
                <a:latin typeface="微软雅黑" pitchFamily="34" charset="-122"/>
                <a:ea typeface="微软雅黑" pitchFamily="34" charset="-122"/>
              </a:rPr>
              <a:t>到</a:t>
            </a:r>
            <a:r>
              <a:rPr lang="en-US" altLang="zh-CN" sz="1400" b="1" dirty="0">
                <a:solidFill>
                  <a:sysClr val="windowText" lastClr="000000"/>
                </a:solidFill>
                <a:latin typeface="微软雅黑" pitchFamily="34" charset="-122"/>
                <a:ea typeface="微软雅黑" pitchFamily="34" charset="-122"/>
              </a:rPr>
              <a:t>H</a:t>
            </a:r>
            <a:r>
              <a:rPr lang="en-US" altLang="zh-CN" sz="1400" b="1" baseline="-25000" dirty="0">
                <a:solidFill>
                  <a:sysClr val="windowText" lastClr="000000"/>
                </a:solidFill>
                <a:latin typeface="微软雅黑" pitchFamily="34" charset="-122"/>
                <a:ea typeface="微软雅黑" pitchFamily="34" charset="-122"/>
              </a:rPr>
              <a:t>2</a:t>
            </a:r>
            <a:r>
              <a:rPr lang="en-US" altLang="zh-CN" sz="1400" b="1" dirty="0">
                <a:solidFill>
                  <a:sysClr val="windowText" lastClr="000000"/>
                </a:solidFill>
                <a:latin typeface="微软雅黑" pitchFamily="34" charset="-122"/>
                <a:ea typeface="微软雅黑" pitchFamily="34" charset="-122"/>
              </a:rPr>
              <a:t> </a:t>
            </a:r>
            <a:r>
              <a:rPr lang="zh-CN" altLang="zh-CN" sz="1400" b="1" dirty="0">
                <a:solidFill>
                  <a:sysClr val="windowText" lastClr="000000"/>
                </a:solidFill>
                <a:latin typeface="微软雅黑" pitchFamily="34" charset="-122"/>
                <a:ea typeface="微软雅黑" pitchFamily="34" charset="-122"/>
              </a:rPr>
              <a:t>所经过的网络可以是多种</a:t>
            </a:r>
            <a:r>
              <a:rPr lang="zh-CN" altLang="en-US" sz="1400" b="1" dirty="0">
                <a:solidFill>
                  <a:sysClr val="windowText" lastClr="000000"/>
                </a:solidFill>
                <a:latin typeface="微软雅黑" pitchFamily="34" charset="-122"/>
                <a:ea typeface="微软雅黑" pitchFamily="34" charset="-122"/>
              </a:rPr>
              <a:t>不同类型</a:t>
            </a:r>
            <a:r>
              <a:rPr lang="zh-CN" altLang="zh-CN" sz="1400" b="1" dirty="0">
                <a:solidFill>
                  <a:sysClr val="windowText" lastClr="000000"/>
                </a:solidFill>
                <a:latin typeface="微软雅黑" pitchFamily="34" charset="-122"/>
                <a:ea typeface="微软雅黑" pitchFamily="34" charset="-122"/>
              </a:rPr>
              <a:t>的</a:t>
            </a:r>
            <a:endParaRPr lang="zh-CN" altLang="en-US" sz="1400" b="1" dirty="0">
              <a:solidFill>
                <a:sysClr val="windowText" lastClr="000000"/>
              </a:solidFill>
              <a:latin typeface="微软雅黑" pitchFamily="34" charset="-122"/>
              <a:ea typeface="微软雅黑" pitchFamily="34" charset="-122"/>
            </a:endParaRPr>
          </a:p>
        </p:txBody>
      </p:sp>
      <p:sp>
        <p:nvSpPr>
          <p:cNvPr id="1675" name="Text Box 582"/>
          <p:cNvSpPr txBox="1">
            <a:spLocks noChangeArrowheads="1"/>
          </p:cNvSpPr>
          <p:nvPr/>
        </p:nvSpPr>
        <p:spPr bwMode="auto">
          <a:xfrm>
            <a:off x="3225720" y="2585730"/>
            <a:ext cx="2852063"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1600" b="1" dirty="0">
                <a:solidFill>
                  <a:srgbClr val="CC00CC"/>
                </a:solidFill>
                <a:latin typeface="微软雅黑" pitchFamily="34" charset="-122"/>
                <a:ea typeface="微软雅黑" pitchFamily="34" charset="-122"/>
              </a:rPr>
              <a:t>仅从数据链路层观察帧的流动</a:t>
            </a:r>
          </a:p>
        </p:txBody>
      </p:sp>
      <p:grpSp>
        <p:nvGrpSpPr>
          <p:cNvPr id="13" name="组合 12"/>
          <p:cNvGrpSpPr/>
          <p:nvPr/>
        </p:nvGrpSpPr>
        <p:grpSpPr>
          <a:xfrm>
            <a:off x="1636416" y="2444785"/>
            <a:ext cx="5863486" cy="1474581"/>
            <a:chOff x="1636416" y="2454021"/>
            <a:chExt cx="5863486" cy="1474581"/>
          </a:xfrm>
        </p:grpSpPr>
        <p:grpSp>
          <p:nvGrpSpPr>
            <p:cNvPr id="11" name="组合 10"/>
            <p:cNvGrpSpPr/>
            <p:nvPr/>
          </p:nvGrpSpPr>
          <p:grpSpPr>
            <a:xfrm>
              <a:off x="1655027" y="2454021"/>
              <a:ext cx="5784905" cy="1474581"/>
              <a:chOff x="1655027" y="2454021"/>
              <a:chExt cx="5784905" cy="1474581"/>
            </a:xfrm>
          </p:grpSpPr>
          <p:sp>
            <p:nvSpPr>
              <p:cNvPr id="1623" name="AutoShape 524"/>
              <p:cNvSpPr>
                <a:spLocks noChangeArrowheads="1"/>
              </p:cNvSpPr>
              <p:nvPr/>
            </p:nvSpPr>
            <p:spPr bwMode="auto">
              <a:xfrm>
                <a:off x="1655027" y="2691672"/>
                <a:ext cx="583152" cy="1091858"/>
              </a:xfrm>
              <a:prstGeom prst="cube">
                <a:avLst>
                  <a:gd name="adj" fmla="val 9250"/>
                </a:avLst>
              </a:prstGeom>
              <a:solidFill>
                <a:srgbClr val="FFFF00"/>
              </a:solidFill>
              <a:ln w="12700">
                <a:solidFill>
                  <a:srgbClr val="007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24" name="Freeform 525"/>
              <p:cNvSpPr>
                <a:spLocks/>
              </p:cNvSpPr>
              <p:nvPr/>
            </p:nvSpPr>
            <p:spPr bwMode="auto">
              <a:xfrm>
                <a:off x="1655027"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25" name="Freeform 528"/>
              <p:cNvSpPr>
                <a:spLocks/>
              </p:cNvSpPr>
              <p:nvPr/>
            </p:nvSpPr>
            <p:spPr bwMode="auto">
              <a:xfrm>
                <a:off x="1655027" y="289305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26" name="Freeform 526"/>
              <p:cNvSpPr>
                <a:spLocks/>
              </p:cNvSpPr>
              <p:nvPr/>
            </p:nvSpPr>
            <p:spPr bwMode="auto">
              <a:xfrm>
                <a:off x="1655027" y="3302502"/>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27" name="Freeform 527"/>
              <p:cNvSpPr>
                <a:spLocks/>
              </p:cNvSpPr>
              <p:nvPr/>
            </p:nvSpPr>
            <p:spPr bwMode="auto">
              <a:xfrm>
                <a:off x="1655027" y="3097301"/>
                <a:ext cx="583152" cy="72536"/>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28" name="Rectangle 529"/>
              <p:cNvSpPr>
                <a:spLocks noChangeArrowheads="1"/>
              </p:cNvSpPr>
              <p:nvPr/>
            </p:nvSpPr>
            <p:spPr bwMode="auto">
              <a:xfrm>
                <a:off x="1667434" y="3388400"/>
                <a:ext cx="502503" cy="185158"/>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34" name="AutoShape 536"/>
              <p:cNvSpPr>
                <a:spLocks noChangeArrowheads="1"/>
              </p:cNvSpPr>
              <p:nvPr/>
            </p:nvSpPr>
            <p:spPr bwMode="auto">
              <a:xfrm>
                <a:off x="6856780" y="2691672"/>
                <a:ext cx="583152" cy="1091858"/>
              </a:xfrm>
              <a:prstGeom prst="cube">
                <a:avLst>
                  <a:gd name="adj" fmla="val 9250"/>
                </a:avLst>
              </a:prstGeom>
              <a:solidFill>
                <a:srgbClr val="FFFF00"/>
              </a:solidFill>
              <a:ln w="12700">
                <a:solidFill>
                  <a:srgbClr val="007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35" name="Freeform 537"/>
              <p:cNvSpPr>
                <a:spLocks/>
              </p:cNvSpPr>
              <p:nvPr/>
            </p:nvSpPr>
            <p:spPr bwMode="auto">
              <a:xfrm>
                <a:off x="6856780"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36" name="Freeform 538"/>
              <p:cNvSpPr>
                <a:spLocks/>
              </p:cNvSpPr>
              <p:nvPr/>
            </p:nvSpPr>
            <p:spPr bwMode="auto">
              <a:xfrm>
                <a:off x="6856780" y="3302502"/>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37" name="Freeform 539"/>
              <p:cNvSpPr>
                <a:spLocks/>
              </p:cNvSpPr>
              <p:nvPr/>
            </p:nvSpPr>
            <p:spPr bwMode="auto">
              <a:xfrm>
                <a:off x="6856780" y="3097301"/>
                <a:ext cx="583152" cy="72536"/>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38" name="Freeform 540"/>
              <p:cNvSpPr>
                <a:spLocks/>
              </p:cNvSpPr>
              <p:nvPr/>
            </p:nvSpPr>
            <p:spPr bwMode="auto">
              <a:xfrm>
                <a:off x="6856780" y="289305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rgbClr val="FFFF6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39" name="Rectangle 541"/>
              <p:cNvSpPr>
                <a:spLocks noChangeArrowheads="1"/>
              </p:cNvSpPr>
              <p:nvPr/>
            </p:nvSpPr>
            <p:spPr bwMode="auto">
              <a:xfrm>
                <a:off x="6869188" y="3387445"/>
                <a:ext cx="502503" cy="18611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45" name="AutoShape 547"/>
              <p:cNvSpPr>
                <a:spLocks noChangeArrowheads="1"/>
              </p:cNvSpPr>
              <p:nvPr/>
            </p:nvSpPr>
            <p:spPr bwMode="auto">
              <a:xfrm>
                <a:off x="3009307" y="3119253"/>
                <a:ext cx="583152" cy="664277"/>
              </a:xfrm>
              <a:prstGeom prst="cube">
                <a:avLst>
                  <a:gd name="adj" fmla="val 9250"/>
                </a:avLst>
              </a:prstGeom>
              <a:solidFill>
                <a:srgbClr val="00FFFF"/>
              </a:solidFill>
              <a:ln w="12700">
                <a:solidFill>
                  <a:srgbClr val="007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46" name="Freeform 548"/>
              <p:cNvSpPr>
                <a:spLocks/>
              </p:cNvSpPr>
              <p:nvPr/>
            </p:nvSpPr>
            <p:spPr bwMode="auto">
              <a:xfrm>
                <a:off x="3009307"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47" name="Rectangle 549"/>
              <p:cNvSpPr>
                <a:spLocks noChangeArrowheads="1"/>
              </p:cNvSpPr>
              <p:nvPr/>
            </p:nvSpPr>
            <p:spPr bwMode="auto">
              <a:xfrm>
                <a:off x="3035156" y="3378855"/>
                <a:ext cx="492164" cy="19470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48" name="Freeform 550"/>
              <p:cNvSpPr>
                <a:spLocks/>
              </p:cNvSpPr>
              <p:nvPr/>
            </p:nvSpPr>
            <p:spPr bwMode="auto">
              <a:xfrm>
                <a:off x="3009307" y="3302502"/>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52" name="AutoShape 554"/>
              <p:cNvSpPr>
                <a:spLocks noChangeArrowheads="1"/>
              </p:cNvSpPr>
              <p:nvPr/>
            </p:nvSpPr>
            <p:spPr bwMode="auto">
              <a:xfrm>
                <a:off x="4281160" y="3119253"/>
                <a:ext cx="583152" cy="664277"/>
              </a:xfrm>
              <a:prstGeom prst="cube">
                <a:avLst>
                  <a:gd name="adj" fmla="val 9250"/>
                </a:avLst>
              </a:prstGeom>
              <a:solidFill>
                <a:srgbClr val="00FFFF"/>
              </a:solidFill>
              <a:ln w="12700">
                <a:solidFill>
                  <a:srgbClr val="007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53" name="Freeform 555"/>
              <p:cNvSpPr>
                <a:spLocks/>
              </p:cNvSpPr>
              <p:nvPr/>
            </p:nvSpPr>
            <p:spPr bwMode="auto">
              <a:xfrm>
                <a:off x="4281160"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54" name="Rectangle 556"/>
              <p:cNvSpPr>
                <a:spLocks noChangeArrowheads="1"/>
              </p:cNvSpPr>
              <p:nvPr/>
            </p:nvSpPr>
            <p:spPr bwMode="auto">
              <a:xfrm>
                <a:off x="4293567" y="3378855"/>
                <a:ext cx="508707" cy="19470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55" name="Freeform 557"/>
              <p:cNvSpPr>
                <a:spLocks/>
              </p:cNvSpPr>
              <p:nvPr/>
            </p:nvSpPr>
            <p:spPr bwMode="auto">
              <a:xfrm>
                <a:off x="4281160" y="3302502"/>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59" name="AutoShape 561"/>
              <p:cNvSpPr>
                <a:spLocks noChangeArrowheads="1"/>
              </p:cNvSpPr>
              <p:nvPr/>
            </p:nvSpPr>
            <p:spPr bwMode="auto">
              <a:xfrm>
                <a:off x="5562707" y="3119253"/>
                <a:ext cx="583152" cy="664277"/>
              </a:xfrm>
              <a:prstGeom prst="cube">
                <a:avLst>
                  <a:gd name="adj" fmla="val 9250"/>
                </a:avLst>
              </a:prstGeom>
              <a:solidFill>
                <a:srgbClr val="00FFFF"/>
              </a:solidFill>
              <a:ln w="12700">
                <a:solidFill>
                  <a:srgbClr val="007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60" name="Freeform 562"/>
              <p:cNvSpPr>
                <a:spLocks/>
              </p:cNvSpPr>
              <p:nvPr/>
            </p:nvSpPr>
            <p:spPr bwMode="auto">
              <a:xfrm>
                <a:off x="5562707" y="3510565"/>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61" name="Rectangle 563"/>
              <p:cNvSpPr>
                <a:spLocks noChangeArrowheads="1"/>
              </p:cNvSpPr>
              <p:nvPr/>
            </p:nvSpPr>
            <p:spPr bwMode="auto">
              <a:xfrm>
                <a:off x="5572013" y="3378855"/>
                <a:ext cx="514911" cy="19470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62" name="Freeform 564"/>
              <p:cNvSpPr>
                <a:spLocks/>
              </p:cNvSpPr>
              <p:nvPr/>
            </p:nvSpPr>
            <p:spPr bwMode="auto">
              <a:xfrm>
                <a:off x="5562707" y="3302502"/>
                <a:ext cx="583152" cy="71582"/>
              </a:xfrm>
              <a:custGeom>
                <a:avLst/>
                <a:gdLst>
                  <a:gd name="T0" fmla="*/ 0 w 1200"/>
                  <a:gd name="T1" fmla="*/ 120 h 120"/>
                  <a:gd name="T2" fmla="*/ 1080 w 1200"/>
                  <a:gd name="T3" fmla="*/ 120 h 120"/>
                  <a:gd name="T4" fmla="*/ 1200 w 1200"/>
                  <a:gd name="T5" fmla="*/ 0 h 120"/>
                </a:gdLst>
                <a:ahLst/>
                <a:cxnLst>
                  <a:cxn ang="0">
                    <a:pos x="T0" y="T1"/>
                  </a:cxn>
                  <a:cxn ang="0">
                    <a:pos x="T2" y="T3"/>
                  </a:cxn>
                  <a:cxn ang="0">
                    <a:pos x="T4" y="T5"/>
                  </a:cxn>
                </a:cxnLst>
                <a:rect l="0" t="0" r="r" b="b"/>
                <a:pathLst>
                  <a:path w="1200" h="120">
                    <a:moveTo>
                      <a:pt x="0" y="120"/>
                    </a:moveTo>
                    <a:lnTo>
                      <a:pt x="1080" y="120"/>
                    </a:lnTo>
                    <a:lnTo>
                      <a:pt x="1200" y="0"/>
                    </a:lnTo>
                  </a:path>
                </a:pathLst>
              </a:custGeom>
              <a:noFill/>
              <a:ln w="12700" cmpd="sng">
                <a:solidFill>
                  <a:srgbClr val="0070C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666" name="Freeform 572"/>
              <p:cNvSpPr>
                <a:spLocks/>
              </p:cNvSpPr>
              <p:nvPr/>
            </p:nvSpPr>
            <p:spPr bwMode="auto">
              <a:xfrm>
                <a:off x="2053896" y="3783530"/>
                <a:ext cx="1083383" cy="14507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67" name="Freeform 573"/>
              <p:cNvSpPr>
                <a:spLocks/>
              </p:cNvSpPr>
              <p:nvPr/>
            </p:nvSpPr>
            <p:spPr bwMode="auto">
              <a:xfrm>
                <a:off x="5950559" y="3783530"/>
                <a:ext cx="1108402" cy="14507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68" name="Freeform 574"/>
              <p:cNvSpPr>
                <a:spLocks/>
              </p:cNvSpPr>
              <p:nvPr/>
            </p:nvSpPr>
            <p:spPr bwMode="auto">
              <a:xfrm>
                <a:off x="3426993" y="3775895"/>
                <a:ext cx="951241" cy="152707"/>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69" name="Freeform 575"/>
              <p:cNvSpPr>
                <a:spLocks/>
              </p:cNvSpPr>
              <p:nvPr/>
            </p:nvSpPr>
            <p:spPr bwMode="auto">
              <a:xfrm>
                <a:off x="4709337" y="3783530"/>
                <a:ext cx="959512" cy="145072"/>
              </a:xfrm>
              <a:custGeom>
                <a:avLst/>
                <a:gdLst>
                  <a:gd name="T0" fmla="*/ 0 w 1072"/>
                  <a:gd name="T1" fmla="*/ 0 h 152"/>
                  <a:gd name="T2" fmla="*/ 0 w 1072"/>
                  <a:gd name="T3" fmla="*/ 152 h 152"/>
                  <a:gd name="T4" fmla="*/ 1072 w 1072"/>
                  <a:gd name="T5" fmla="*/ 152 h 152"/>
                  <a:gd name="T6" fmla="*/ 1072 w 1072"/>
                  <a:gd name="T7" fmla="*/ 8 h 152"/>
                </a:gdLst>
                <a:ahLst/>
                <a:cxnLst>
                  <a:cxn ang="0">
                    <a:pos x="T0" y="T1"/>
                  </a:cxn>
                  <a:cxn ang="0">
                    <a:pos x="T2" y="T3"/>
                  </a:cxn>
                  <a:cxn ang="0">
                    <a:pos x="T4" y="T5"/>
                  </a:cxn>
                  <a:cxn ang="0">
                    <a:pos x="T6" y="T7"/>
                  </a:cxn>
                </a:cxnLst>
                <a:rect l="0" t="0" r="r" b="b"/>
                <a:pathLst>
                  <a:path w="1072" h="152">
                    <a:moveTo>
                      <a:pt x="0" y="0"/>
                    </a:moveTo>
                    <a:lnTo>
                      <a:pt x="0" y="152"/>
                    </a:lnTo>
                    <a:lnTo>
                      <a:pt x="1072" y="152"/>
                    </a:lnTo>
                    <a:lnTo>
                      <a:pt x="1072" y="8"/>
                    </a:lnTo>
                  </a:path>
                </a:pathLst>
              </a:custGeom>
              <a:noFill/>
              <a:ln w="28575" cmpd="sng">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70" name="Text Box 576"/>
              <p:cNvSpPr txBox="1">
                <a:spLocks noChangeArrowheads="1"/>
              </p:cNvSpPr>
              <p:nvPr/>
            </p:nvSpPr>
            <p:spPr bwMode="auto">
              <a:xfrm>
                <a:off x="3162332" y="2886374"/>
                <a:ext cx="327764" cy="246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a:latin typeface="微软雅黑" pitchFamily="34" charset="-122"/>
                    <a:ea typeface="微软雅黑" pitchFamily="34" charset="-122"/>
                  </a:rPr>
                  <a:t>R</a:t>
                </a:r>
                <a:r>
                  <a:rPr kumimoji="1" lang="en-US" altLang="zh-CN" sz="1000" b="1" baseline="-25000" dirty="0">
                    <a:latin typeface="微软雅黑" pitchFamily="34" charset="-122"/>
                    <a:ea typeface="微软雅黑" pitchFamily="34" charset="-122"/>
                  </a:rPr>
                  <a:t>1</a:t>
                </a:r>
              </a:p>
            </p:txBody>
          </p:sp>
          <p:sp>
            <p:nvSpPr>
              <p:cNvPr id="1671" name="Text Box 577"/>
              <p:cNvSpPr txBox="1">
                <a:spLocks noChangeArrowheads="1"/>
              </p:cNvSpPr>
              <p:nvPr/>
            </p:nvSpPr>
            <p:spPr bwMode="auto">
              <a:xfrm>
                <a:off x="4423846" y="2886374"/>
                <a:ext cx="327764" cy="246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a:latin typeface="微软雅黑" pitchFamily="34" charset="-122"/>
                    <a:ea typeface="微软雅黑" pitchFamily="34" charset="-122"/>
                  </a:rPr>
                  <a:t>R</a:t>
                </a:r>
                <a:r>
                  <a:rPr kumimoji="1" lang="en-US" altLang="zh-CN" sz="1000" b="1" baseline="-25000" dirty="0">
                    <a:latin typeface="微软雅黑" pitchFamily="34" charset="-122"/>
                    <a:ea typeface="微软雅黑" pitchFamily="34" charset="-122"/>
                  </a:rPr>
                  <a:t>2</a:t>
                </a:r>
              </a:p>
            </p:txBody>
          </p:sp>
          <p:sp>
            <p:nvSpPr>
              <p:cNvPr id="1672" name="Text Box 578"/>
              <p:cNvSpPr txBox="1">
                <a:spLocks noChangeArrowheads="1"/>
              </p:cNvSpPr>
              <p:nvPr/>
            </p:nvSpPr>
            <p:spPr bwMode="auto">
              <a:xfrm>
                <a:off x="5709529" y="2886374"/>
                <a:ext cx="327764" cy="246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a:latin typeface="微软雅黑" pitchFamily="34" charset="-122"/>
                    <a:ea typeface="微软雅黑" pitchFamily="34" charset="-122"/>
                  </a:rPr>
                  <a:t>R</a:t>
                </a:r>
                <a:r>
                  <a:rPr kumimoji="1" lang="en-US" altLang="zh-CN" sz="1000" b="1" baseline="-25000" dirty="0">
                    <a:latin typeface="微软雅黑" pitchFamily="34" charset="-122"/>
                    <a:ea typeface="微软雅黑" pitchFamily="34" charset="-122"/>
                  </a:rPr>
                  <a:t>3</a:t>
                </a:r>
              </a:p>
            </p:txBody>
          </p:sp>
          <p:sp>
            <p:nvSpPr>
              <p:cNvPr id="1673" name="Text Box 579"/>
              <p:cNvSpPr txBox="1">
                <a:spLocks noChangeArrowheads="1"/>
              </p:cNvSpPr>
              <p:nvPr/>
            </p:nvSpPr>
            <p:spPr bwMode="auto">
              <a:xfrm>
                <a:off x="1810121" y="2454021"/>
                <a:ext cx="343274" cy="246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a:latin typeface="微软雅黑" pitchFamily="34" charset="-122"/>
                    <a:ea typeface="微软雅黑" pitchFamily="34" charset="-122"/>
                  </a:rPr>
                  <a:t>H</a:t>
                </a:r>
                <a:r>
                  <a:rPr kumimoji="1" lang="en-US" altLang="zh-CN" sz="1000" b="1" baseline="-25000" dirty="0">
                    <a:latin typeface="微软雅黑" pitchFamily="34" charset="-122"/>
                    <a:ea typeface="微软雅黑" pitchFamily="34" charset="-122"/>
                  </a:rPr>
                  <a:t>1</a:t>
                </a:r>
              </a:p>
            </p:txBody>
          </p:sp>
          <p:sp>
            <p:nvSpPr>
              <p:cNvPr id="1674" name="Text Box 580"/>
              <p:cNvSpPr txBox="1">
                <a:spLocks noChangeArrowheads="1"/>
              </p:cNvSpPr>
              <p:nvPr/>
            </p:nvSpPr>
            <p:spPr bwMode="auto">
              <a:xfrm>
                <a:off x="6999466" y="2460702"/>
                <a:ext cx="343274" cy="246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000" b="1" dirty="0">
                    <a:latin typeface="微软雅黑" pitchFamily="34" charset="-122"/>
                    <a:ea typeface="微软雅黑" pitchFamily="34" charset="-122"/>
                  </a:rPr>
                  <a:t>H</a:t>
                </a:r>
                <a:r>
                  <a:rPr kumimoji="1" lang="en-US" altLang="zh-CN" sz="1000" b="1" baseline="-25000" dirty="0">
                    <a:latin typeface="微软雅黑" pitchFamily="34" charset="-122"/>
                    <a:ea typeface="微软雅黑" pitchFamily="34" charset="-122"/>
                  </a:rPr>
                  <a:t>2</a:t>
                </a:r>
              </a:p>
            </p:txBody>
          </p:sp>
        </p:grpSp>
        <p:sp>
          <p:nvSpPr>
            <p:cNvPr id="1679" name="Text Box 530"/>
            <p:cNvSpPr txBox="1">
              <a:spLocks noChangeArrowheads="1"/>
            </p:cNvSpPr>
            <p:nvPr/>
          </p:nvSpPr>
          <p:spPr bwMode="auto">
            <a:xfrm>
              <a:off x="1636416" y="3350223"/>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itchFamily="34" charset="-122"/>
                  <a:ea typeface="微软雅黑" pitchFamily="34" charset="-122"/>
                </a:rPr>
                <a:t>链路层</a:t>
              </a:r>
            </a:p>
          </p:txBody>
        </p:sp>
        <p:sp>
          <p:nvSpPr>
            <p:cNvPr id="1680" name="Text Box 531"/>
            <p:cNvSpPr txBox="1">
              <a:spLocks noChangeArrowheads="1"/>
            </p:cNvSpPr>
            <p:nvPr/>
          </p:nvSpPr>
          <p:spPr bwMode="auto">
            <a:xfrm>
              <a:off x="1638484" y="2726986"/>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itchFamily="34" charset="-122"/>
                  <a:ea typeface="微软雅黑" pitchFamily="34" charset="-122"/>
                </a:rPr>
                <a:t>应用层</a:t>
              </a:r>
            </a:p>
          </p:txBody>
        </p:sp>
        <p:sp>
          <p:nvSpPr>
            <p:cNvPr id="1681" name="Text Box 532"/>
            <p:cNvSpPr txBox="1">
              <a:spLocks noChangeArrowheads="1"/>
            </p:cNvSpPr>
            <p:nvPr/>
          </p:nvSpPr>
          <p:spPr bwMode="auto">
            <a:xfrm>
              <a:off x="1636416" y="2934095"/>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运输层</a:t>
              </a:r>
            </a:p>
          </p:txBody>
        </p:sp>
        <p:sp>
          <p:nvSpPr>
            <p:cNvPr id="1682" name="Text Box 533"/>
            <p:cNvSpPr txBox="1">
              <a:spLocks noChangeArrowheads="1"/>
            </p:cNvSpPr>
            <p:nvPr/>
          </p:nvSpPr>
          <p:spPr bwMode="auto">
            <a:xfrm>
              <a:off x="1636416" y="3142159"/>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网络层</a:t>
              </a:r>
            </a:p>
          </p:txBody>
        </p:sp>
        <p:sp>
          <p:nvSpPr>
            <p:cNvPr id="1683" name="Text Box 534"/>
            <p:cNvSpPr txBox="1">
              <a:spLocks noChangeArrowheads="1"/>
            </p:cNvSpPr>
            <p:nvPr/>
          </p:nvSpPr>
          <p:spPr bwMode="auto">
            <a:xfrm>
              <a:off x="1636416" y="3558287"/>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itchFamily="34" charset="-122"/>
                  <a:ea typeface="微软雅黑" pitchFamily="34" charset="-122"/>
                </a:rPr>
                <a:t>物理层</a:t>
              </a:r>
            </a:p>
          </p:txBody>
        </p:sp>
        <p:sp>
          <p:nvSpPr>
            <p:cNvPr id="1684" name="Text Box 542"/>
            <p:cNvSpPr txBox="1">
              <a:spLocks noChangeArrowheads="1"/>
            </p:cNvSpPr>
            <p:nvPr/>
          </p:nvSpPr>
          <p:spPr bwMode="auto">
            <a:xfrm>
              <a:off x="6820592" y="3358812"/>
              <a:ext cx="679310" cy="2538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zh-CN" altLang="en-US" sz="1050" b="1" dirty="0">
                  <a:latin typeface="微软雅黑" pitchFamily="34" charset="-122"/>
                  <a:ea typeface="微软雅黑" pitchFamily="34" charset="-122"/>
                </a:rPr>
                <a:t>链路层</a:t>
              </a:r>
            </a:p>
          </p:txBody>
        </p:sp>
        <p:sp>
          <p:nvSpPr>
            <p:cNvPr id="1685" name="Text Box 543"/>
            <p:cNvSpPr txBox="1">
              <a:spLocks noChangeArrowheads="1"/>
            </p:cNvSpPr>
            <p:nvPr/>
          </p:nvSpPr>
          <p:spPr bwMode="auto">
            <a:xfrm>
              <a:off x="6822660" y="2726986"/>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itchFamily="34" charset="-122"/>
                  <a:ea typeface="微软雅黑" pitchFamily="34" charset="-122"/>
                </a:rPr>
                <a:t>应用层</a:t>
              </a:r>
            </a:p>
          </p:txBody>
        </p:sp>
        <p:sp>
          <p:nvSpPr>
            <p:cNvPr id="1686" name="Text Box 544"/>
            <p:cNvSpPr txBox="1">
              <a:spLocks noChangeArrowheads="1"/>
            </p:cNvSpPr>
            <p:nvPr/>
          </p:nvSpPr>
          <p:spPr bwMode="auto">
            <a:xfrm>
              <a:off x="6820592" y="2934095"/>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运输层</a:t>
              </a:r>
            </a:p>
          </p:txBody>
        </p:sp>
        <p:sp>
          <p:nvSpPr>
            <p:cNvPr id="1687" name="Text Box 545"/>
            <p:cNvSpPr txBox="1">
              <a:spLocks noChangeArrowheads="1"/>
            </p:cNvSpPr>
            <p:nvPr/>
          </p:nvSpPr>
          <p:spPr bwMode="auto">
            <a:xfrm>
              <a:off x="6820592" y="3142159"/>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itchFamily="34" charset="-122"/>
                  <a:ea typeface="微软雅黑" pitchFamily="34" charset="-122"/>
                </a:rPr>
                <a:t>网络层</a:t>
              </a:r>
            </a:p>
          </p:txBody>
        </p:sp>
        <p:sp>
          <p:nvSpPr>
            <p:cNvPr id="1688" name="Text Box 546"/>
            <p:cNvSpPr txBox="1">
              <a:spLocks noChangeArrowheads="1"/>
            </p:cNvSpPr>
            <p:nvPr/>
          </p:nvSpPr>
          <p:spPr bwMode="auto">
            <a:xfrm>
              <a:off x="6820592" y="3558287"/>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物理层</a:t>
              </a:r>
            </a:p>
          </p:txBody>
        </p:sp>
        <p:sp>
          <p:nvSpPr>
            <p:cNvPr id="1689" name="Text Box 551"/>
            <p:cNvSpPr txBox="1">
              <a:spLocks noChangeArrowheads="1"/>
            </p:cNvSpPr>
            <p:nvPr/>
          </p:nvSpPr>
          <p:spPr bwMode="auto">
            <a:xfrm>
              <a:off x="3005171" y="3356904"/>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链路层</a:t>
              </a:r>
            </a:p>
          </p:txBody>
        </p:sp>
        <p:sp>
          <p:nvSpPr>
            <p:cNvPr id="1690" name="Text Box 552"/>
            <p:cNvSpPr txBox="1">
              <a:spLocks noChangeArrowheads="1"/>
            </p:cNvSpPr>
            <p:nvPr/>
          </p:nvSpPr>
          <p:spPr bwMode="auto">
            <a:xfrm>
              <a:off x="3005171" y="3148840"/>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网络层</a:t>
              </a:r>
            </a:p>
          </p:txBody>
        </p:sp>
        <p:sp>
          <p:nvSpPr>
            <p:cNvPr id="1691" name="Text Box 553"/>
            <p:cNvSpPr txBox="1">
              <a:spLocks noChangeArrowheads="1"/>
            </p:cNvSpPr>
            <p:nvPr/>
          </p:nvSpPr>
          <p:spPr bwMode="auto">
            <a:xfrm>
              <a:off x="3005171" y="3564967"/>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itchFamily="34" charset="-122"/>
                  <a:ea typeface="微软雅黑" pitchFamily="34" charset="-122"/>
                </a:rPr>
                <a:t>物理层</a:t>
              </a:r>
            </a:p>
          </p:txBody>
        </p:sp>
        <p:sp>
          <p:nvSpPr>
            <p:cNvPr id="1692" name="Text Box 558"/>
            <p:cNvSpPr txBox="1">
              <a:spLocks noChangeArrowheads="1"/>
            </p:cNvSpPr>
            <p:nvPr/>
          </p:nvSpPr>
          <p:spPr bwMode="auto">
            <a:xfrm>
              <a:off x="4269787" y="3356904"/>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链路层</a:t>
              </a:r>
            </a:p>
          </p:txBody>
        </p:sp>
        <p:sp>
          <p:nvSpPr>
            <p:cNvPr id="1693" name="Text Box 559"/>
            <p:cNvSpPr txBox="1">
              <a:spLocks noChangeArrowheads="1"/>
            </p:cNvSpPr>
            <p:nvPr/>
          </p:nvSpPr>
          <p:spPr bwMode="auto">
            <a:xfrm>
              <a:off x="4269787" y="3148840"/>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dirty="0">
                  <a:latin typeface="微软雅黑" pitchFamily="34" charset="-122"/>
                  <a:ea typeface="微软雅黑" pitchFamily="34" charset="-122"/>
                </a:rPr>
                <a:t>网络层</a:t>
              </a:r>
            </a:p>
          </p:txBody>
        </p:sp>
        <p:sp>
          <p:nvSpPr>
            <p:cNvPr id="1694" name="Text Box 560"/>
            <p:cNvSpPr txBox="1">
              <a:spLocks noChangeArrowheads="1"/>
            </p:cNvSpPr>
            <p:nvPr/>
          </p:nvSpPr>
          <p:spPr bwMode="auto">
            <a:xfrm>
              <a:off x="4269787" y="3564967"/>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物理层</a:t>
              </a:r>
            </a:p>
          </p:txBody>
        </p:sp>
        <p:sp>
          <p:nvSpPr>
            <p:cNvPr id="1695" name="Text Box 565"/>
            <p:cNvSpPr txBox="1">
              <a:spLocks noChangeArrowheads="1"/>
            </p:cNvSpPr>
            <p:nvPr/>
          </p:nvSpPr>
          <p:spPr bwMode="auto">
            <a:xfrm>
              <a:off x="5538926" y="3356904"/>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链路层</a:t>
              </a:r>
            </a:p>
          </p:txBody>
        </p:sp>
        <p:sp>
          <p:nvSpPr>
            <p:cNvPr id="1696" name="Text Box 566"/>
            <p:cNvSpPr txBox="1">
              <a:spLocks noChangeArrowheads="1"/>
            </p:cNvSpPr>
            <p:nvPr/>
          </p:nvSpPr>
          <p:spPr bwMode="auto">
            <a:xfrm>
              <a:off x="5538926" y="3148840"/>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网络层</a:t>
              </a:r>
            </a:p>
          </p:txBody>
        </p:sp>
        <p:sp>
          <p:nvSpPr>
            <p:cNvPr id="1697" name="Text Box 567"/>
            <p:cNvSpPr txBox="1">
              <a:spLocks noChangeArrowheads="1"/>
            </p:cNvSpPr>
            <p:nvPr/>
          </p:nvSpPr>
          <p:spPr bwMode="auto">
            <a:xfrm>
              <a:off x="5538926" y="3564967"/>
              <a:ext cx="607967" cy="2615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050" b="1">
                  <a:latin typeface="微软雅黑" pitchFamily="34" charset="-122"/>
                  <a:ea typeface="微软雅黑" pitchFamily="34" charset="-122"/>
                </a:rPr>
                <a:t>物理层</a:t>
              </a:r>
            </a:p>
          </p:txBody>
        </p:sp>
      </p:grpSp>
      <p:sp>
        <p:nvSpPr>
          <p:cNvPr id="1700" name="Freeform 583"/>
          <p:cNvSpPr>
            <a:spLocks/>
          </p:cNvSpPr>
          <p:nvPr/>
        </p:nvSpPr>
        <p:spPr bwMode="auto">
          <a:xfrm>
            <a:off x="2169936" y="2772151"/>
            <a:ext cx="4699251" cy="1125262"/>
          </a:xfrm>
          <a:custGeom>
            <a:avLst/>
            <a:gdLst>
              <a:gd name="T0" fmla="*/ 12 w 4396"/>
              <a:gd name="T1" fmla="*/ 30 h 1179"/>
              <a:gd name="T2" fmla="*/ 12 w 4396"/>
              <a:gd name="T3" fmla="*/ 909 h 1179"/>
              <a:gd name="T4" fmla="*/ 84 w 4396"/>
              <a:gd name="T5" fmla="*/ 1137 h 1179"/>
              <a:gd name="T6" fmla="*/ 408 w 4396"/>
              <a:gd name="T7" fmla="*/ 1161 h 1179"/>
              <a:gd name="T8" fmla="*/ 567 w 4396"/>
              <a:gd name="T9" fmla="*/ 1158 h 1179"/>
              <a:gd name="T10" fmla="*/ 768 w 4396"/>
              <a:gd name="T11" fmla="*/ 1140 h 1179"/>
              <a:gd name="T12" fmla="*/ 804 w 4396"/>
              <a:gd name="T13" fmla="*/ 1050 h 1179"/>
              <a:gd name="T14" fmla="*/ 804 w 4396"/>
              <a:gd name="T15" fmla="*/ 666 h 1179"/>
              <a:gd name="T16" fmla="*/ 855 w 4396"/>
              <a:gd name="T17" fmla="*/ 477 h 1179"/>
              <a:gd name="T18" fmla="*/ 1182 w 4396"/>
              <a:gd name="T19" fmla="*/ 483 h 1179"/>
              <a:gd name="T20" fmla="*/ 1212 w 4396"/>
              <a:gd name="T21" fmla="*/ 663 h 1179"/>
              <a:gd name="T22" fmla="*/ 1209 w 4396"/>
              <a:gd name="T23" fmla="*/ 906 h 1179"/>
              <a:gd name="T24" fmla="*/ 1236 w 4396"/>
              <a:gd name="T25" fmla="*/ 1122 h 1179"/>
              <a:gd name="T26" fmla="*/ 1488 w 4396"/>
              <a:gd name="T27" fmla="*/ 1161 h 1179"/>
              <a:gd name="T28" fmla="*/ 1866 w 4396"/>
              <a:gd name="T29" fmla="*/ 1143 h 1179"/>
              <a:gd name="T30" fmla="*/ 1977 w 4396"/>
              <a:gd name="T31" fmla="*/ 1050 h 1179"/>
              <a:gd name="T32" fmla="*/ 1992 w 4396"/>
              <a:gd name="T33" fmla="*/ 750 h 1179"/>
              <a:gd name="T34" fmla="*/ 2016 w 4396"/>
              <a:gd name="T35" fmla="*/ 459 h 1179"/>
              <a:gd name="T36" fmla="*/ 2370 w 4396"/>
              <a:gd name="T37" fmla="*/ 453 h 1179"/>
              <a:gd name="T38" fmla="*/ 2409 w 4396"/>
              <a:gd name="T39" fmla="*/ 663 h 1179"/>
              <a:gd name="T40" fmla="*/ 2412 w 4396"/>
              <a:gd name="T41" fmla="*/ 867 h 1179"/>
              <a:gd name="T42" fmla="*/ 2436 w 4396"/>
              <a:gd name="T43" fmla="*/ 1098 h 1179"/>
              <a:gd name="T44" fmla="*/ 2565 w 4396"/>
              <a:gd name="T45" fmla="*/ 1158 h 1179"/>
              <a:gd name="T46" fmla="*/ 3024 w 4396"/>
              <a:gd name="T47" fmla="*/ 1146 h 1179"/>
              <a:gd name="T48" fmla="*/ 3165 w 4396"/>
              <a:gd name="T49" fmla="*/ 1041 h 1179"/>
              <a:gd name="T50" fmla="*/ 3172 w 4396"/>
              <a:gd name="T51" fmla="*/ 662 h 1179"/>
              <a:gd name="T52" fmla="*/ 3207 w 4396"/>
              <a:gd name="T53" fmla="*/ 462 h 1179"/>
              <a:gd name="T54" fmla="*/ 3492 w 4396"/>
              <a:gd name="T55" fmla="*/ 438 h 1179"/>
              <a:gd name="T56" fmla="*/ 3585 w 4396"/>
              <a:gd name="T57" fmla="*/ 540 h 1179"/>
              <a:gd name="T58" fmla="*/ 3591 w 4396"/>
              <a:gd name="T59" fmla="*/ 894 h 1179"/>
              <a:gd name="T60" fmla="*/ 3609 w 4396"/>
              <a:gd name="T61" fmla="*/ 1101 h 1179"/>
              <a:gd name="T62" fmla="*/ 3708 w 4396"/>
              <a:gd name="T63" fmla="*/ 1149 h 1179"/>
              <a:gd name="T64" fmla="*/ 4155 w 4396"/>
              <a:gd name="T65" fmla="*/ 1158 h 1179"/>
              <a:gd name="T66" fmla="*/ 4335 w 4396"/>
              <a:gd name="T67" fmla="*/ 1125 h 1179"/>
              <a:gd name="T68" fmla="*/ 4389 w 4396"/>
              <a:gd name="T69" fmla="*/ 945 h 1179"/>
              <a:gd name="T70" fmla="*/ 4380 w 4396"/>
              <a:gd name="T71" fmla="*/ 0 h 1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396" h="1179">
                <a:moveTo>
                  <a:pt x="12" y="30"/>
                </a:moveTo>
                <a:cubicBezTo>
                  <a:pt x="13" y="176"/>
                  <a:pt x="0" y="725"/>
                  <a:pt x="12" y="909"/>
                </a:cubicBezTo>
                <a:cubicBezTo>
                  <a:pt x="24" y="1093"/>
                  <a:pt x="18" y="1095"/>
                  <a:pt x="84" y="1137"/>
                </a:cubicBezTo>
                <a:cubicBezTo>
                  <a:pt x="150" y="1179"/>
                  <a:pt x="328" y="1158"/>
                  <a:pt x="408" y="1161"/>
                </a:cubicBezTo>
                <a:cubicBezTo>
                  <a:pt x="488" y="1164"/>
                  <a:pt x="507" y="1162"/>
                  <a:pt x="567" y="1158"/>
                </a:cubicBezTo>
                <a:cubicBezTo>
                  <a:pt x="627" y="1154"/>
                  <a:pt x="728" y="1158"/>
                  <a:pt x="768" y="1140"/>
                </a:cubicBezTo>
                <a:cubicBezTo>
                  <a:pt x="808" y="1122"/>
                  <a:pt x="798" y="1129"/>
                  <a:pt x="804" y="1050"/>
                </a:cubicBezTo>
                <a:cubicBezTo>
                  <a:pt x="810" y="971"/>
                  <a:pt x="796" y="761"/>
                  <a:pt x="804" y="666"/>
                </a:cubicBezTo>
                <a:cubicBezTo>
                  <a:pt x="812" y="571"/>
                  <a:pt x="792" y="507"/>
                  <a:pt x="855" y="477"/>
                </a:cubicBezTo>
                <a:cubicBezTo>
                  <a:pt x="918" y="447"/>
                  <a:pt x="1122" y="452"/>
                  <a:pt x="1182" y="483"/>
                </a:cubicBezTo>
                <a:cubicBezTo>
                  <a:pt x="1242" y="514"/>
                  <a:pt x="1208" y="592"/>
                  <a:pt x="1212" y="663"/>
                </a:cubicBezTo>
                <a:cubicBezTo>
                  <a:pt x="1216" y="734"/>
                  <a:pt x="1205" y="830"/>
                  <a:pt x="1209" y="906"/>
                </a:cubicBezTo>
                <a:cubicBezTo>
                  <a:pt x="1213" y="982"/>
                  <a:pt x="1190" y="1080"/>
                  <a:pt x="1236" y="1122"/>
                </a:cubicBezTo>
                <a:cubicBezTo>
                  <a:pt x="1282" y="1164"/>
                  <a:pt x="1383" y="1158"/>
                  <a:pt x="1488" y="1161"/>
                </a:cubicBezTo>
                <a:cubicBezTo>
                  <a:pt x="1593" y="1164"/>
                  <a:pt x="1785" y="1161"/>
                  <a:pt x="1866" y="1143"/>
                </a:cubicBezTo>
                <a:cubicBezTo>
                  <a:pt x="1947" y="1125"/>
                  <a:pt x="1956" y="1115"/>
                  <a:pt x="1977" y="1050"/>
                </a:cubicBezTo>
                <a:cubicBezTo>
                  <a:pt x="1998" y="985"/>
                  <a:pt x="1986" y="848"/>
                  <a:pt x="1992" y="750"/>
                </a:cubicBezTo>
                <a:cubicBezTo>
                  <a:pt x="1998" y="652"/>
                  <a:pt x="1953" y="508"/>
                  <a:pt x="2016" y="459"/>
                </a:cubicBezTo>
                <a:cubicBezTo>
                  <a:pt x="2079" y="410"/>
                  <a:pt x="2305" y="419"/>
                  <a:pt x="2370" y="453"/>
                </a:cubicBezTo>
                <a:cubicBezTo>
                  <a:pt x="2435" y="487"/>
                  <a:pt x="2402" y="594"/>
                  <a:pt x="2409" y="663"/>
                </a:cubicBezTo>
                <a:cubicBezTo>
                  <a:pt x="2416" y="732"/>
                  <a:pt x="2408" y="794"/>
                  <a:pt x="2412" y="867"/>
                </a:cubicBezTo>
                <a:cubicBezTo>
                  <a:pt x="2416" y="940"/>
                  <a:pt x="2411" y="1050"/>
                  <a:pt x="2436" y="1098"/>
                </a:cubicBezTo>
                <a:cubicBezTo>
                  <a:pt x="2461" y="1146"/>
                  <a:pt x="2467" y="1150"/>
                  <a:pt x="2565" y="1158"/>
                </a:cubicBezTo>
                <a:cubicBezTo>
                  <a:pt x="2663" y="1166"/>
                  <a:pt x="2924" y="1165"/>
                  <a:pt x="3024" y="1146"/>
                </a:cubicBezTo>
                <a:cubicBezTo>
                  <a:pt x="3124" y="1127"/>
                  <a:pt x="3140" y="1122"/>
                  <a:pt x="3165" y="1041"/>
                </a:cubicBezTo>
                <a:cubicBezTo>
                  <a:pt x="3190" y="960"/>
                  <a:pt x="3165" y="758"/>
                  <a:pt x="3172" y="662"/>
                </a:cubicBezTo>
                <a:cubicBezTo>
                  <a:pt x="3179" y="566"/>
                  <a:pt x="3154" y="499"/>
                  <a:pt x="3207" y="462"/>
                </a:cubicBezTo>
                <a:cubicBezTo>
                  <a:pt x="3260" y="425"/>
                  <a:pt x="3429" y="425"/>
                  <a:pt x="3492" y="438"/>
                </a:cubicBezTo>
                <a:cubicBezTo>
                  <a:pt x="3555" y="451"/>
                  <a:pt x="3568" y="464"/>
                  <a:pt x="3585" y="540"/>
                </a:cubicBezTo>
                <a:cubicBezTo>
                  <a:pt x="3602" y="616"/>
                  <a:pt x="3587" y="801"/>
                  <a:pt x="3591" y="894"/>
                </a:cubicBezTo>
                <a:cubicBezTo>
                  <a:pt x="3595" y="987"/>
                  <a:pt x="3590" y="1059"/>
                  <a:pt x="3609" y="1101"/>
                </a:cubicBezTo>
                <a:cubicBezTo>
                  <a:pt x="3628" y="1143"/>
                  <a:pt x="3617" y="1140"/>
                  <a:pt x="3708" y="1149"/>
                </a:cubicBezTo>
                <a:cubicBezTo>
                  <a:pt x="3799" y="1158"/>
                  <a:pt x="4051" y="1162"/>
                  <a:pt x="4155" y="1158"/>
                </a:cubicBezTo>
                <a:cubicBezTo>
                  <a:pt x="4259" y="1154"/>
                  <a:pt x="4296" y="1160"/>
                  <a:pt x="4335" y="1125"/>
                </a:cubicBezTo>
                <a:cubicBezTo>
                  <a:pt x="4374" y="1090"/>
                  <a:pt x="4382" y="1132"/>
                  <a:pt x="4389" y="945"/>
                </a:cubicBezTo>
                <a:cubicBezTo>
                  <a:pt x="4396" y="758"/>
                  <a:pt x="4382" y="197"/>
                  <a:pt x="4380" y="0"/>
                </a:cubicBezTo>
              </a:path>
            </a:pathLst>
          </a:custGeom>
          <a:noFill/>
          <a:ln w="38100" cmpd="sng">
            <a:solidFill>
              <a:srgbClr val="CC00CC"/>
            </a:solidFill>
            <a:prstDash val="solid"/>
            <a:round/>
            <a:headEnd type="none" w="med" len="lg"/>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CC00CC"/>
              </a:solidFill>
              <a:latin typeface="微软雅黑" pitchFamily="34" charset="-122"/>
              <a:ea typeface="微软雅黑" pitchFamily="34" charset="-122"/>
            </a:endParaRPr>
          </a:p>
        </p:txBody>
      </p:sp>
      <p:grpSp>
        <p:nvGrpSpPr>
          <p:cNvPr id="3" name="组合 2"/>
          <p:cNvGrpSpPr/>
          <p:nvPr/>
        </p:nvGrpSpPr>
        <p:grpSpPr>
          <a:xfrm>
            <a:off x="1722925" y="1685707"/>
            <a:ext cx="5586135" cy="295978"/>
            <a:chOff x="1722925" y="1694943"/>
            <a:chExt cx="5586135" cy="295978"/>
          </a:xfrm>
        </p:grpSpPr>
        <p:sp>
          <p:nvSpPr>
            <p:cNvPr id="1104" name="Line 3"/>
            <p:cNvSpPr>
              <a:spLocks noChangeShapeType="1"/>
            </p:cNvSpPr>
            <p:nvPr/>
          </p:nvSpPr>
          <p:spPr bwMode="auto">
            <a:xfrm flipH="1" flipV="1">
              <a:off x="6632853" y="1931639"/>
              <a:ext cx="676207" cy="59282"/>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105" name="Line 4"/>
            <p:cNvSpPr>
              <a:spLocks noChangeShapeType="1"/>
            </p:cNvSpPr>
            <p:nvPr/>
          </p:nvSpPr>
          <p:spPr bwMode="auto">
            <a:xfrm flipH="1" flipV="1">
              <a:off x="5921491" y="1748391"/>
              <a:ext cx="413583" cy="129801"/>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106" name="Line 5"/>
            <p:cNvSpPr>
              <a:spLocks noChangeShapeType="1"/>
            </p:cNvSpPr>
            <p:nvPr/>
          </p:nvSpPr>
          <p:spPr bwMode="auto">
            <a:xfrm flipV="1">
              <a:off x="5342475" y="1740756"/>
              <a:ext cx="496299" cy="91624"/>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107" name="Line 6"/>
            <p:cNvSpPr>
              <a:spLocks noChangeShapeType="1"/>
            </p:cNvSpPr>
            <p:nvPr/>
          </p:nvSpPr>
          <p:spPr bwMode="auto">
            <a:xfrm flipV="1">
              <a:off x="4647656" y="1786568"/>
              <a:ext cx="595559" cy="45812"/>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108" name="Line 7"/>
            <p:cNvSpPr>
              <a:spLocks noChangeShapeType="1"/>
            </p:cNvSpPr>
            <p:nvPr/>
          </p:nvSpPr>
          <p:spPr bwMode="auto">
            <a:xfrm>
              <a:off x="3952837" y="1832380"/>
              <a:ext cx="595559" cy="0"/>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109" name="Line 8"/>
            <p:cNvSpPr>
              <a:spLocks noChangeShapeType="1"/>
            </p:cNvSpPr>
            <p:nvPr/>
          </p:nvSpPr>
          <p:spPr bwMode="auto">
            <a:xfrm>
              <a:off x="3208388" y="1694943"/>
              <a:ext cx="595559" cy="137437"/>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29" name="Line 3"/>
            <p:cNvSpPr>
              <a:spLocks noChangeShapeType="1"/>
            </p:cNvSpPr>
            <p:nvPr/>
          </p:nvSpPr>
          <p:spPr bwMode="auto">
            <a:xfrm flipH="1">
              <a:off x="1722925" y="1879113"/>
              <a:ext cx="702951" cy="103046"/>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sp>
          <p:nvSpPr>
            <p:cNvPr id="130" name="Line 3"/>
            <p:cNvSpPr>
              <a:spLocks noChangeShapeType="1"/>
            </p:cNvSpPr>
            <p:nvPr/>
          </p:nvSpPr>
          <p:spPr bwMode="auto">
            <a:xfrm flipH="1">
              <a:off x="2746503" y="1696853"/>
              <a:ext cx="421675" cy="134573"/>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100" b="1">
                <a:solidFill>
                  <a:srgbClr val="000099"/>
                </a:solidFill>
                <a:latin typeface="微软雅黑" pitchFamily="34" charset="-122"/>
                <a:ea typeface="微软雅黑" pitchFamily="34" charset="-122"/>
              </a:endParaRPr>
            </a:p>
          </p:txBody>
        </p:sp>
      </p:grpSp>
      <p:pic>
        <p:nvPicPr>
          <p:cNvPr id="1133" name="Picture 32"/>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49136" y="1731520"/>
            <a:ext cx="287440" cy="181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135" name="Picture 34"/>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39515" y="1641805"/>
            <a:ext cx="287440" cy="181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698"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06385" y="1720361"/>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1132" name="Picture 31"/>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78109" y="1613172"/>
            <a:ext cx="287440" cy="181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1699"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40569" y="1745450"/>
            <a:ext cx="407130" cy="407130"/>
          </a:xfrm>
          <a:prstGeom prst="rect">
            <a:avLst/>
          </a:prstGeom>
          <a:noFill/>
          <a:extLst>
            <a:ext uri="{909E8E84-426E-40DD-AFC4-6F175D3DCCD1}">
              <a14:hiddenFill xmlns:a14="http://schemas.microsoft.com/office/drawing/2010/main">
                <a:solidFill>
                  <a:srgbClr val="FFFFFF"/>
                </a:solidFill>
              </a14:hiddenFill>
            </a:ext>
          </a:extLst>
        </p:spPr>
      </p:pic>
      <p:grpSp>
        <p:nvGrpSpPr>
          <p:cNvPr id="1111" name="Group 10"/>
          <p:cNvGrpSpPr>
            <a:grpSpLocks/>
          </p:cNvGrpSpPr>
          <p:nvPr/>
        </p:nvGrpSpPr>
        <p:grpSpPr bwMode="auto">
          <a:xfrm>
            <a:off x="2265419" y="1594083"/>
            <a:ext cx="735144" cy="469575"/>
            <a:chOff x="1680" y="240"/>
            <a:chExt cx="2529" cy="1270"/>
          </a:xfrm>
          <a:solidFill>
            <a:schemeClr val="accent6">
              <a:lumMod val="60000"/>
              <a:lumOff val="40000"/>
            </a:schemeClr>
          </a:solidFill>
        </p:grpSpPr>
        <p:sp>
          <p:nvSpPr>
            <p:cNvPr id="1112" name="Oval 11"/>
            <p:cNvSpPr>
              <a:spLocks noChangeArrowheads="1"/>
            </p:cNvSpPr>
            <p:nvPr/>
          </p:nvSpPr>
          <p:spPr bwMode="auto">
            <a:xfrm>
              <a:off x="2554" y="240"/>
              <a:ext cx="1088"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13" name="Oval 12"/>
            <p:cNvSpPr>
              <a:spLocks noChangeArrowheads="1"/>
            </p:cNvSpPr>
            <p:nvPr/>
          </p:nvSpPr>
          <p:spPr bwMode="auto">
            <a:xfrm>
              <a:off x="1941" y="381"/>
              <a:ext cx="827"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14" name="Oval 13"/>
            <p:cNvSpPr>
              <a:spLocks noChangeArrowheads="1"/>
            </p:cNvSpPr>
            <p:nvPr/>
          </p:nvSpPr>
          <p:spPr bwMode="auto">
            <a:xfrm>
              <a:off x="1680" y="702"/>
              <a:ext cx="552" cy="411"/>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15" name="Oval 14"/>
            <p:cNvSpPr>
              <a:spLocks noChangeArrowheads="1"/>
            </p:cNvSpPr>
            <p:nvPr/>
          </p:nvSpPr>
          <p:spPr bwMode="auto">
            <a:xfrm>
              <a:off x="1849" y="894"/>
              <a:ext cx="842" cy="450"/>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16" name="Oval 15"/>
            <p:cNvSpPr>
              <a:spLocks noChangeArrowheads="1"/>
            </p:cNvSpPr>
            <p:nvPr/>
          </p:nvSpPr>
          <p:spPr bwMode="auto">
            <a:xfrm>
              <a:off x="2462" y="971"/>
              <a:ext cx="1272" cy="539"/>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17" name="Oval 16"/>
            <p:cNvSpPr>
              <a:spLocks noChangeArrowheads="1"/>
            </p:cNvSpPr>
            <p:nvPr/>
          </p:nvSpPr>
          <p:spPr bwMode="auto">
            <a:xfrm>
              <a:off x="3289" y="394"/>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18" name="Oval 17"/>
            <p:cNvSpPr>
              <a:spLocks noChangeArrowheads="1"/>
            </p:cNvSpPr>
            <p:nvPr/>
          </p:nvSpPr>
          <p:spPr bwMode="auto">
            <a:xfrm>
              <a:off x="3412" y="663"/>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19" name="Oval 18"/>
            <p:cNvSpPr>
              <a:spLocks noChangeArrowheads="1"/>
            </p:cNvSpPr>
            <p:nvPr/>
          </p:nvSpPr>
          <p:spPr bwMode="auto">
            <a:xfrm>
              <a:off x="3335" y="753"/>
              <a:ext cx="797" cy="66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0" name="Oval 19"/>
            <p:cNvSpPr>
              <a:spLocks noChangeArrowheads="1"/>
            </p:cNvSpPr>
            <p:nvPr/>
          </p:nvSpPr>
          <p:spPr bwMode="auto">
            <a:xfrm>
              <a:off x="2140" y="548"/>
              <a:ext cx="1640" cy="667"/>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grpSp>
      <p:sp>
        <p:nvSpPr>
          <p:cNvPr id="1152" name="Text Box 51"/>
          <p:cNvSpPr txBox="1">
            <a:spLocks noChangeArrowheads="1"/>
          </p:cNvSpPr>
          <p:nvPr/>
        </p:nvSpPr>
        <p:spPr bwMode="auto">
          <a:xfrm>
            <a:off x="2383914" y="1715294"/>
            <a:ext cx="569387"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itchFamily="34" charset="-122"/>
                <a:ea typeface="微软雅黑" pitchFamily="34" charset="-122"/>
              </a:rPr>
              <a:t>电话网</a:t>
            </a:r>
          </a:p>
        </p:txBody>
      </p:sp>
      <p:grpSp>
        <p:nvGrpSpPr>
          <p:cNvPr id="1121" name="Group 20"/>
          <p:cNvGrpSpPr>
            <a:grpSpLocks/>
          </p:cNvGrpSpPr>
          <p:nvPr/>
        </p:nvGrpSpPr>
        <p:grpSpPr bwMode="auto">
          <a:xfrm>
            <a:off x="3506167" y="1594083"/>
            <a:ext cx="735144" cy="469575"/>
            <a:chOff x="1680" y="240"/>
            <a:chExt cx="2529" cy="1270"/>
          </a:xfrm>
          <a:solidFill>
            <a:schemeClr val="bg1"/>
          </a:solidFill>
        </p:grpSpPr>
        <p:sp>
          <p:nvSpPr>
            <p:cNvPr id="1122" name="Oval 21"/>
            <p:cNvSpPr>
              <a:spLocks noChangeArrowheads="1"/>
            </p:cNvSpPr>
            <p:nvPr/>
          </p:nvSpPr>
          <p:spPr bwMode="auto">
            <a:xfrm>
              <a:off x="2554" y="240"/>
              <a:ext cx="1088"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3" name="Oval 22"/>
            <p:cNvSpPr>
              <a:spLocks noChangeArrowheads="1"/>
            </p:cNvSpPr>
            <p:nvPr/>
          </p:nvSpPr>
          <p:spPr bwMode="auto">
            <a:xfrm>
              <a:off x="1941" y="381"/>
              <a:ext cx="827"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4" name="Oval 23"/>
            <p:cNvSpPr>
              <a:spLocks noChangeArrowheads="1"/>
            </p:cNvSpPr>
            <p:nvPr/>
          </p:nvSpPr>
          <p:spPr bwMode="auto">
            <a:xfrm>
              <a:off x="1680" y="702"/>
              <a:ext cx="552" cy="411"/>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5" name="Oval 24"/>
            <p:cNvSpPr>
              <a:spLocks noChangeArrowheads="1"/>
            </p:cNvSpPr>
            <p:nvPr/>
          </p:nvSpPr>
          <p:spPr bwMode="auto">
            <a:xfrm>
              <a:off x="1849" y="894"/>
              <a:ext cx="842" cy="450"/>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6" name="Oval 25"/>
            <p:cNvSpPr>
              <a:spLocks noChangeArrowheads="1"/>
            </p:cNvSpPr>
            <p:nvPr/>
          </p:nvSpPr>
          <p:spPr bwMode="auto">
            <a:xfrm>
              <a:off x="2462" y="971"/>
              <a:ext cx="1272" cy="539"/>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7" name="Oval 26"/>
            <p:cNvSpPr>
              <a:spLocks noChangeArrowheads="1"/>
            </p:cNvSpPr>
            <p:nvPr/>
          </p:nvSpPr>
          <p:spPr bwMode="auto">
            <a:xfrm>
              <a:off x="3289" y="394"/>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8" name="Oval 27"/>
            <p:cNvSpPr>
              <a:spLocks noChangeArrowheads="1"/>
            </p:cNvSpPr>
            <p:nvPr/>
          </p:nvSpPr>
          <p:spPr bwMode="auto">
            <a:xfrm>
              <a:off x="3412" y="663"/>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29" name="Oval 28"/>
            <p:cNvSpPr>
              <a:spLocks noChangeArrowheads="1"/>
            </p:cNvSpPr>
            <p:nvPr/>
          </p:nvSpPr>
          <p:spPr bwMode="auto">
            <a:xfrm>
              <a:off x="3335" y="753"/>
              <a:ext cx="797" cy="66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30" name="Oval 29"/>
            <p:cNvSpPr>
              <a:spLocks noChangeArrowheads="1"/>
            </p:cNvSpPr>
            <p:nvPr/>
          </p:nvSpPr>
          <p:spPr bwMode="auto">
            <a:xfrm>
              <a:off x="2140" y="548"/>
              <a:ext cx="1640" cy="667"/>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grpSp>
      <p:sp>
        <p:nvSpPr>
          <p:cNvPr id="1131" name="Text Box 30"/>
          <p:cNvSpPr txBox="1">
            <a:spLocks noChangeArrowheads="1"/>
          </p:cNvSpPr>
          <p:nvPr/>
        </p:nvSpPr>
        <p:spPr bwMode="auto">
          <a:xfrm>
            <a:off x="3623538" y="1707659"/>
            <a:ext cx="569387"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itchFamily="34" charset="-122"/>
                <a:ea typeface="微软雅黑" pitchFamily="34" charset="-122"/>
              </a:rPr>
              <a:t>局域网</a:t>
            </a:r>
          </a:p>
        </p:txBody>
      </p:sp>
      <p:grpSp>
        <p:nvGrpSpPr>
          <p:cNvPr id="1136" name="Group 35"/>
          <p:cNvGrpSpPr>
            <a:grpSpLocks/>
          </p:cNvGrpSpPr>
          <p:nvPr/>
        </p:nvGrpSpPr>
        <p:grpSpPr bwMode="auto">
          <a:xfrm>
            <a:off x="4895806" y="1594083"/>
            <a:ext cx="735144" cy="469575"/>
            <a:chOff x="1680" y="240"/>
            <a:chExt cx="2529" cy="1270"/>
          </a:xfrm>
          <a:solidFill>
            <a:srgbClr val="00B0F0"/>
          </a:solidFill>
        </p:grpSpPr>
        <p:sp>
          <p:nvSpPr>
            <p:cNvPr id="1137" name="Oval 36"/>
            <p:cNvSpPr>
              <a:spLocks noChangeArrowheads="1"/>
            </p:cNvSpPr>
            <p:nvPr/>
          </p:nvSpPr>
          <p:spPr bwMode="auto">
            <a:xfrm>
              <a:off x="2554" y="240"/>
              <a:ext cx="1088"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38" name="Oval 37"/>
            <p:cNvSpPr>
              <a:spLocks noChangeArrowheads="1"/>
            </p:cNvSpPr>
            <p:nvPr/>
          </p:nvSpPr>
          <p:spPr bwMode="auto">
            <a:xfrm>
              <a:off x="1941" y="381"/>
              <a:ext cx="827"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39" name="Oval 38"/>
            <p:cNvSpPr>
              <a:spLocks noChangeArrowheads="1"/>
            </p:cNvSpPr>
            <p:nvPr/>
          </p:nvSpPr>
          <p:spPr bwMode="auto">
            <a:xfrm>
              <a:off x="1680" y="702"/>
              <a:ext cx="552" cy="411"/>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40" name="Oval 39"/>
            <p:cNvSpPr>
              <a:spLocks noChangeArrowheads="1"/>
            </p:cNvSpPr>
            <p:nvPr/>
          </p:nvSpPr>
          <p:spPr bwMode="auto">
            <a:xfrm>
              <a:off x="1849" y="894"/>
              <a:ext cx="842" cy="450"/>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41" name="Oval 40"/>
            <p:cNvSpPr>
              <a:spLocks noChangeArrowheads="1"/>
            </p:cNvSpPr>
            <p:nvPr/>
          </p:nvSpPr>
          <p:spPr bwMode="auto">
            <a:xfrm>
              <a:off x="2462" y="971"/>
              <a:ext cx="1272" cy="539"/>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42" name="Oval 41"/>
            <p:cNvSpPr>
              <a:spLocks noChangeArrowheads="1"/>
            </p:cNvSpPr>
            <p:nvPr/>
          </p:nvSpPr>
          <p:spPr bwMode="auto">
            <a:xfrm>
              <a:off x="3289" y="394"/>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43" name="Oval 42"/>
            <p:cNvSpPr>
              <a:spLocks noChangeArrowheads="1"/>
            </p:cNvSpPr>
            <p:nvPr/>
          </p:nvSpPr>
          <p:spPr bwMode="auto">
            <a:xfrm>
              <a:off x="3412" y="663"/>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44" name="Oval 43"/>
            <p:cNvSpPr>
              <a:spLocks noChangeArrowheads="1"/>
            </p:cNvSpPr>
            <p:nvPr/>
          </p:nvSpPr>
          <p:spPr bwMode="auto">
            <a:xfrm>
              <a:off x="3335" y="753"/>
              <a:ext cx="797" cy="66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145" name="Oval 44"/>
            <p:cNvSpPr>
              <a:spLocks noChangeArrowheads="1"/>
            </p:cNvSpPr>
            <p:nvPr/>
          </p:nvSpPr>
          <p:spPr bwMode="auto">
            <a:xfrm>
              <a:off x="2140" y="548"/>
              <a:ext cx="1640" cy="667"/>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grpSp>
      <p:sp>
        <p:nvSpPr>
          <p:cNvPr id="1146" name="Text Box 45"/>
          <p:cNvSpPr txBox="1">
            <a:spLocks noChangeArrowheads="1"/>
          </p:cNvSpPr>
          <p:nvPr/>
        </p:nvSpPr>
        <p:spPr bwMode="auto">
          <a:xfrm>
            <a:off x="4996633" y="1714144"/>
            <a:ext cx="569387"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itchFamily="34" charset="-122"/>
                <a:ea typeface="微软雅黑" pitchFamily="34" charset="-122"/>
              </a:rPr>
              <a:t>广域网</a:t>
            </a:r>
          </a:p>
        </p:txBody>
      </p:sp>
      <p:grpSp>
        <p:nvGrpSpPr>
          <p:cNvPr id="1606" name="Group 506"/>
          <p:cNvGrpSpPr>
            <a:grpSpLocks/>
          </p:cNvGrpSpPr>
          <p:nvPr/>
        </p:nvGrpSpPr>
        <p:grpSpPr bwMode="auto">
          <a:xfrm>
            <a:off x="6086924" y="1639895"/>
            <a:ext cx="735144" cy="469575"/>
            <a:chOff x="1680" y="240"/>
            <a:chExt cx="2529" cy="1270"/>
          </a:xfrm>
          <a:solidFill>
            <a:schemeClr val="bg1"/>
          </a:solidFill>
        </p:grpSpPr>
        <p:sp>
          <p:nvSpPr>
            <p:cNvPr id="1607" name="Oval 507"/>
            <p:cNvSpPr>
              <a:spLocks noChangeArrowheads="1"/>
            </p:cNvSpPr>
            <p:nvPr/>
          </p:nvSpPr>
          <p:spPr bwMode="auto">
            <a:xfrm>
              <a:off x="2554" y="240"/>
              <a:ext cx="1088"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08" name="Oval 508"/>
            <p:cNvSpPr>
              <a:spLocks noChangeArrowheads="1"/>
            </p:cNvSpPr>
            <p:nvPr/>
          </p:nvSpPr>
          <p:spPr bwMode="auto">
            <a:xfrm>
              <a:off x="1941" y="381"/>
              <a:ext cx="827" cy="513"/>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09" name="Oval 509"/>
            <p:cNvSpPr>
              <a:spLocks noChangeArrowheads="1"/>
            </p:cNvSpPr>
            <p:nvPr/>
          </p:nvSpPr>
          <p:spPr bwMode="auto">
            <a:xfrm>
              <a:off x="1680" y="702"/>
              <a:ext cx="552" cy="411"/>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10" name="Oval 510"/>
            <p:cNvSpPr>
              <a:spLocks noChangeArrowheads="1"/>
            </p:cNvSpPr>
            <p:nvPr/>
          </p:nvSpPr>
          <p:spPr bwMode="auto">
            <a:xfrm>
              <a:off x="1849" y="894"/>
              <a:ext cx="842" cy="450"/>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11" name="Oval 511"/>
            <p:cNvSpPr>
              <a:spLocks noChangeArrowheads="1"/>
            </p:cNvSpPr>
            <p:nvPr/>
          </p:nvSpPr>
          <p:spPr bwMode="auto">
            <a:xfrm>
              <a:off x="2462" y="971"/>
              <a:ext cx="1272" cy="539"/>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12" name="Oval 512"/>
            <p:cNvSpPr>
              <a:spLocks noChangeArrowheads="1"/>
            </p:cNvSpPr>
            <p:nvPr/>
          </p:nvSpPr>
          <p:spPr bwMode="auto">
            <a:xfrm>
              <a:off x="3289" y="394"/>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13" name="Oval 513"/>
            <p:cNvSpPr>
              <a:spLocks noChangeArrowheads="1"/>
            </p:cNvSpPr>
            <p:nvPr/>
          </p:nvSpPr>
          <p:spPr bwMode="auto">
            <a:xfrm>
              <a:off x="3412" y="663"/>
              <a:ext cx="797" cy="39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14" name="Oval 514"/>
            <p:cNvSpPr>
              <a:spLocks noChangeArrowheads="1"/>
            </p:cNvSpPr>
            <p:nvPr/>
          </p:nvSpPr>
          <p:spPr bwMode="auto">
            <a:xfrm>
              <a:off x="3335" y="753"/>
              <a:ext cx="797" cy="668"/>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sp>
          <p:nvSpPr>
            <p:cNvPr id="1615" name="Oval 515"/>
            <p:cNvSpPr>
              <a:spLocks noChangeArrowheads="1"/>
            </p:cNvSpPr>
            <p:nvPr/>
          </p:nvSpPr>
          <p:spPr bwMode="auto">
            <a:xfrm>
              <a:off x="2140" y="548"/>
              <a:ext cx="1640" cy="667"/>
            </a:xfrm>
            <a:prstGeom prst="ellipse">
              <a:avLst/>
            </a:prstGeom>
            <a:grp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1100" b="1">
                <a:solidFill>
                  <a:srgbClr val="000099"/>
                </a:solidFill>
                <a:latin typeface="微软雅黑" pitchFamily="34" charset="-122"/>
                <a:ea typeface="微软雅黑" pitchFamily="34" charset="-122"/>
              </a:endParaRPr>
            </a:p>
          </p:txBody>
        </p:sp>
      </p:grpSp>
      <p:sp>
        <p:nvSpPr>
          <p:cNvPr id="1616" name="Text Box 516"/>
          <p:cNvSpPr txBox="1">
            <a:spLocks noChangeArrowheads="1"/>
          </p:cNvSpPr>
          <p:nvPr/>
        </p:nvSpPr>
        <p:spPr bwMode="auto">
          <a:xfrm>
            <a:off x="6216140" y="1753472"/>
            <a:ext cx="569387"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000" b="1" dirty="0">
                <a:latin typeface="微软雅黑" pitchFamily="34" charset="-122"/>
                <a:ea typeface="微软雅黑" pitchFamily="34" charset="-122"/>
              </a:rPr>
              <a:t>局域网</a:t>
            </a:r>
          </a:p>
        </p:txBody>
      </p:sp>
      <p:sp>
        <p:nvSpPr>
          <p:cNvPr id="1618" name="Line 518"/>
          <p:cNvSpPr>
            <a:spLocks noChangeShapeType="1"/>
          </p:cNvSpPr>
          <p:nvPr/>
        </p:nvSpPr>
        <p:spPr bwMode="auto">
          <a:xfrm flipV="1">
            <a:off x="4766562" y="1687617"/>
            <a:ext cx="916086" cy="69672"/>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CC00CC"/>
              </a:solidFill>
              <a:latin typeface="微软雅黑" pitchFamily="34" charset="-122"/>
              <a:ea typeface="微软雅黑" pitchFamily="34" charset="-122"/>
            </a:endParaRPr>
          </a:p>
        </p:txBody>
      </p:sp>
      <p:sp>
        <p:nvSpPr>
          <p:cNvPr id="1619" name="Line 519"/>
          <p:cNvSpPr>
            <a:spLocks noChangeShapeType="1"/>
          </p:cNvSpPr>
          <p:nvPr/>
        </p:nvSpPr>
        <p:spPr bwMode="auto">
          <a:xfrm>
            <a:off x="6073483" y="1715294"/>
            <a:ext cx="1119368" cy="129855"/>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CC00CC"/>
              </a:solidFill>
              <a:latin typeface="微软雅黑" pitchFamily="34" charset="-122"/>
              <a:ea typeface="微软雅黑" pitchFamily="34" charset="-122"/>
            </a:endParaRPr>
          </a:p>
        </p:txBody>
      </p:sp>
      <p:sp>
        <p:nvSpPr>
          <p:cNvPr id="1620" name="Line 520"/>
          <p:cNvSpPr>
            <a:spLocks noChangeShapeType="1"/>
          </p:cNvSpPr>
          <p:nvPr/>
        </p:nvSpPr>
        <p:spPr bwMode="auto">
          <a:xfrm>
            <a:off x="3422417" y="1661847"/>
            <a:ext cx="1005007" cy="85898"/>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CC00CC"/>
              </a:solidFill>
              <a:latin typeface="微软雅黑" pitchFamily="34" charset="-122"/>
              <a:ea typeface="微软雅黑" pitchFamily="34" charset="-122"/>
            </a:endParaRPr>
          </a:p>
        </p:txBody>
      </p:sp>
      <p:sp>
        <p:nvSpPr>
          <p:cNvPr id="1617" name="Line 517"/>
          <p:cNvSpPr>
            <a:spLocks noChangeShapeType="1"/>
          </p:cNvSpPr>
          <p:nvPr/>
        </p:nvSpPr>
        <p:spPr bwMode="auto">
          <a:xfrm flipV="1">
            <a:off x="1847699" y="1657172"/>
            <a:ext cx="1155965" cy="212703"/>
          </a:xfrm>
          <a:prstGeom prst="line">
            <a:avLst/>
          </a:prstGeom>
          <a:noFill/>
          <a:ln w="38100">
            <a:solidFill>
              <a:srgbClr val="CC00CC"/>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100" b="1">
              <a:solidFill>
                <a:srgbClr val="CC00CC"/>
              </a:solidFill>
              <a:latin typeface="微软雅黑" pitchFamily="34" charset="-122"/>
              <a:ea typeface="微软雅黑" pitchFamily="34" charset="-122"/>
            </a:endParaRPr>
          </a:p>
        </p:txBody>
      </p:sp>
      <p:sp>
        <p:nvSpPr>
          <p:cNvPr id="131" name="Rectangle 644"/>
          <p:cNvSpPr>
            <a:spLocks noChangeArrowheads="1"/>
          </p:cNvSpPr>
          <p:nvPr/>
        </p:nvSpPr>
        <p:spPr bwMode="auto">
          <a:xfrm>
            <a:off x="1665801" y="3365811"/>
            <a:ext cx="5705890" cy="207099"/>
          </a:xfrm>
          <a:prstGeom prst="rect">
            <a:avLst/>
          </a:prstGeom>
          <a:solidFill>
            <a:srgbClr val="00B0F0">
              <a:alpha val="50000"/>
            </a:srgbClr>
          </a:solidFill>
          <a:ln w="9525">
            <a:solidFill>
              <a:srgbClr val="5F5F5F"/>
            </a:solidFill>
            <a:prstDash val="dash"/>
            <a:miter lim="800000"/>
            <a:headEnd/>
            <a:tailEnd/>
          </a:ln>
          <a:effectLst/>
        </p:spPr>
        <p:txBody>
          <a:bodyPr wrap="none" anchor="ctr"/>
          <a:lstStyle/>
          <a:p>
            <a:endParaRPr lang="zh-CN" altLang="en-US" b="1">
              <a:solidFill>
                <a:srgbClr val="333399"/>
              </a:solidFill>
              <a:latin typeface="+mn-lt"/>
              <a:ea typeface="黑体" pitchFamily="2" charset="-122"/>
            </a:endParaRPr>
          </a:p>
        </p:txBody>
      </p:sp>
      <p:sp>
        <p:nvSpPr>
          <p:cNvPr id="132" name="Line 630"/>
          <p:cNvSpPr>
            <a:spLocks noChangeShapeType="1"/>
          </p:cNvSpPr>
          <p:nvPr/>
        </p:nvSpPr>
        <p:spPr bwMode="auto">
          <a:xfrm>
            <a:off x="2217285" y="3474614"/>
            <a:ext cx="809590" cy="0"/>
          </a:xfrm>
          <a:prstGeom prst="line">
            <a:avLst/>
          </a:prstGeom>
          <a:noFill/>
          <a:ln w="38100">
            <a:solidFill>
              <a:srgbClr val="0000FF">
                <a:alpha val="70000"/>
              </a:srgbClr>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333399"/>
              </a:solidFill>
              <a:latin typeface="+mn-lt"/>
              <a:ea typeface="黑体" pitchFamily="2" charset="-122"/>
            </a:endParaRPr>
          </a:p>
        </p:txBody>
      </p:sp>
      <p:sp>
        <p:nvSpPr>
          <p:cNvPr id="133" name="Line 630"/>
          <p:cNvSpPr>
            <a:spLocks noChangeShapeType="1"/>
          </p:cNvSpPr>
          <p:nvPr/>
        </p:nvSpPr>
        <p:spPr bwMode="auto">
          <a:xfrm>
            <a:off x="3491880" y="3474614"/>
            <a:ext cx="935544" cy="0"/>
          </a:xfrm>
          <a:prstGeom prst="line">
            <a:avLst/>
          </a:prstGeom>
          <a:noFill/>
          <a:ln w="38100">
            <a:solidFill>
              <a:srgbClr val="0000FF">
                <a:alpha val="70000"/>
              </a:srgbClr>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333399"/>
              </a:solidFill>
              <a:latin typeface="+mn-lt"/>
              <a:ea typeface="黑体" pitchFamily="2" charset="-122"/>
            </a:endParaRPr>
          </a:p>
        </p:txBody>
      </p:sp>
      <p:sp>
        <p:nvSpPr>
          <p:cNvPr id="134" name="Line 630"/>
          <p:cNvSpPr>
            <a:spLocks noChangeShapeType="1"/>
          </p:cNvSpPr>
          <p:nvPr/>
        </p:nvSpPr>
        <p:spPr bwMode="auto">
          <a:xfrm>
            <a:off x="4788024" y="3474614"/>
            <a:ext cx="807171" cy="0"/>
          </a:xfrm>
          <a:prstGeom prst="line">
            <a:avLst/>
          </a:prstGeom>
          <a:noFill/>
          <a:ln w="38100">
            <a:solidFill>
              <a:srgbClr val="0000FF">
                <a:alpha val="70000"/>
              </a:srgbClr>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333399"/>
              </a:solidFill>
              <a:latin typeface="+mn-lt"/>
              <a:ea typeface="黑体" pitchFamily="2" charset="-122"/>
            </a:endParaRPr>
          </a:p>
        </p:txBody>
      </p:sp>
      <p:sp>
        <p:nvSpPr>
          <p:cNvPr id="135" name="Line 630"/>
          <p:cNvSpPr>
            <a:spLocks noChangeShapeType="1"/>
          </p:cNvSpPr>
          <p:nvPr/>
        </p:nvSpPr>
        <p:spPr bwMode="auto">
          <a:xfrm>
            <a:off x="6066752" y="3474614"/>
            <a:ext cx="809908" cy="0"/>
          </a:xfrm>
          <a:prstGeom prst="line">
            <a:avLst/>
          </a:prstGeom>
          <a:noFill/>
          <a:ln w="38100">
            <a:solidFill>
              <a:srgbClr val="0000FF">
                <a:alpha val="70000"/>
              </a:srgbClr>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b="1">
              <a:solidFill>
                <a:srgbClr val="333399"/>
              </a:solidFill>
              <a:latin typeface="+mn-lt"/>
              <a:ea typeface="黑体" pitchFamily="2" charset="-122"/>
            </a:endParaRPr>
          </a:p>
        </p:txBody>
      </p:sp>
      <p:sp>
        <p:nvSpPr>
          <p:cNvPr id="137" name="矩形 136"/>
          <p:cNvSpPr/>
          <p:nvPr/>
        </p:nvSpPr>
        <p:spPr>
          <a:xfrm>
            <a:off x="2447581" y="4009440"/>
            <a:ext cx="4314001" cy="307777"/>
          </a:xfrm>
          <a:prstGeom prst="rect">
            <a:avLst/>
          </a:prstGeom>
          <a:solidFill>
            <a:srgbClr val="008000"/>
          </a:solidFill>
          <a:ln>
            <a:solidFill>
              <a:srgbClr val="0070C0"/>
            </a:solidFill>
          </a:ln>
        </p:spPr>
        <p:txBody>
          <a:bodyPr wrap="none">
            <a:spAutoFit/>
          </a:bodyPr>
          <a:lstStyle/>
          <a:p>
            <a:r>
              <a:rPr lang="zh-CN" altLang="en-US" sz="1400" b="1" dirty="0">
                <a:solidFill>
                  <a:schemeClr val="bg1"/>
                </a:solidFill>
                <a:latin typeface="微软雅黑" pitchFamily="34" charset="-122"/>
                <a:ea typeface="微软雅黑" pitchFamily="34" charset="-122"/>
              </a:rPr>
              <a:t>注意：</a:t>
            </a:r>
            <a:r>
              <a:rPr lang="zh-CN" altLang="zh-CN" sz="1400" b="1" dirty="0">
                <a:solidFill>
                  <a:schemeClr val="bg1"/>
                </a:solidFill>
                <a:latin typeface="微软雅黑" pitchFamily="34" charset="-122"/>
                <a:ea typeface="微软雅黑" pitchFamily="34" charset="-122"/>
              </a:rPr>
              <a:t>不同的链路层可能采用不同的数据链路层协议</a:t>
            </a:r>
            <a:endParaRPr lang="zh-CN" altLang="en-US" sz="1400" b="1" dirty="0">
              <a:solidFill>
                <a:schemeClr val="bg1"/>
              </a:solidFill>
              <a:latin typeface="微软雅黑" pitchFamily="34" charset="-122"/>
              <a:ea typeface="微软雅黑" pitchFamily="34" charset="-122"/>
            </a:endParaRPr>
          </a:p>
        </p:txBody>
      </p:sp>
      <p:sp>
        <p:nvSpPr>
          <p:cNvPr id="2" name="灯片编号占位符 1">
            <a:extLst>
              <a:ext uri="{FF2B5EF4-FFF2-40B4-BE49-F238E27FC236}">
                <a16:creationId xmlns:a16="http://schemas.microsoft.com/office/drawing/2014/main" id="{C50A9AFB-84C2-49D1-AFBE-16C401365B01}"/>
              </a:ext>
            </a:extLst>
          </p:cNvPr>
          <p:cNvSpPr>
            <a:spLocks noGrp="1"/>
          </p:cNvSpPr>
          <p:nvPr>
            <p:ph type="sldNum" sz="quarter" idx="12"/>
          </p:nvPr>
        </p:nvSpPr>
        <p:spPr/>
        <p:txBody>
          <a:bodyPr/>
          <a:lstStyle/>
          <a:p>
            <a:fld id="{C485880C-E2C3-4DAB-AE74-D9BE691626AC}" type="slidenum">
              <a:rPr lang="zh-CN" altLang="en-US" smtClean="0"/>
              <a:pPr/>
              <a:t>7</a:t>
            </a:fld>
            <a:endParaRPr lang="zh-CN" altLang="en-US"/>
          </a:p>
        </p:txBody>
      </p:sp>
    </p:spTree>
    <p:extLst>
      <p:ext uri="{BB962C8B-B14F-4D97-AF65-F5344CB8AC3E}">
        <p14:creationId xmlns:p14="http://schemas.microsoft.com/office/powerpoint/2010/main" val="1978319332"/>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2000"/>
                                  </p:stCondLst>
                                  <p:childTnLst>
                                    <p:set>
                                      <p:cBhvr>
                                        <p:cTn id="6" dur="1" fill="hold">
                                          <p:stCondLst>
                                            <p:cond delay="0"/>
                                          </p:stCondLst>
                                        </p:cTn>
                                        <p:tgtEl>
                                          <p:spTgt spid="131"/>
                                        </p:tgtEl>
                                        <p:attrNameLst>
                                          <p:attrName>style.visibility</p:attrName>
                                        </p:attrNameLst>
                                      </p:cBhvr>
                                      <p:to>
                                        <p:strVal val="visible"/>
                                      </p:to>
                                    </p:set>
                                    <p:animEffect transition="in" filter="wipe(left)">
                                      <p:cBhvr>
                                        <p:cTn id="7" dur="3000"/>
                                        <p:tgtEl>
                                          <p:spTgt spid="13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2"/>
                                        </p:tgtEl>
                                        <p:attrNameLst>
                                          <p:attrName>style.visibility</p:attrName>
                                        </p:attrNameLst>
                                      </p:cBhvr>
                                      <p:to>
                                        <p:strVal val="visible"/>
                                      </p:to>
                                    </p:set>
                                    <p:animEffect transition="in" filter="wipe(left)">
                                      <p:cBhvr>
                                        <p:cTn id="12" dur="2000"/>
                                        <p:tgtEl>
                                          <p:spTgt spid="13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33"/>
                                        </p:tgtEl>
                                        <p:attrNameLst>
                                          <p:attrName>style.visibility</p:attrName>
                                        </p:attrNameLst>
                                      </p:cBhvr>
                                      <p:to>
                                        <p:strVal val="visible"/>
                                      </p:to>
                                    </p:set>
                                    <p:animEffect transition="in" filter="wipe(left)">
                                      <p:cBhvr>
                                        <p:cTn id="17" dur="2000"/>
                                        <p:tgtEl>
                                          <p:spTgt spid="13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34"/>
                                        </p:tgtEl>
                                        <p:attrNameLst>
                                          <p:attrName>style.visibility</p:attrName>
                                        </p:attrNameLst>
                                      </p:cBhvr>
                                      <p:to>
                                        <p:strVal val="visible"/>
                                      </p:to>
                                    </p:set>
                                    <p:animEffect transition="in" filter="wipe(left)">
                                      <p:cBhvr>
                                        <p:cTn id="22" dur="2000"/>
                                        <p:tgtEl>
                                          <p:spTgt spid="13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35"/>
                                        </p:tgtEl>
                                        <p:attrNameLst>
                                          <p:attrName>style.visibility</p:attrName>
                                        </p:attrNameLst>
                                      </p:cBhvr>
                                      <p:to>
                                        <p:strVal val="visible"/>
                                      </p:to>
                                    </p:set>
                                    <p:animEffect transition="in" filter="wipe(left)">
                                      <p:cBhvr>
                                        <p:cTn id="27" dur="2000"/>
                                        <p:tgtEl>
                                          <p:spTgt spid="135"/>
                                        </p:tgtEl>
                                      </p:cBhvr>
                                    </p:animEffect>
                                  </p:childTnLst>
                                </p:cTn>
                              </p:par>
                            </p:childTnLst>
                          </p:cTn>
                        </p:par>
                        <p:par>
                          <p:cTn id="28" fill="hold">
                            <p:stCondLst>
                              <p:cond delay="2000"/>
                            </p:stCondLst>
                            <p:childTnLst>
                              <p:par>
                                <p:cTn id="29" presetID="1" presetClass="entr" presetSubtype="0" fill="hold" grpId="0" nodeType="afterEffect">
                                  <p:stCondLst>
                                    <p:cond delay="2000"/>
                                  </p:stCondLst>
                                  <p:childTnLst>
                                    <p:set>
                                      <p:cBhvr>
                                        <p:cTn id="30" dur="1" fill="hold">
                                          <p:stCondLst>
                                            <p:cond delay="0"/>
                                          </p:stCondLst>
                                        </p:cTn>
                                        <p:tgtEl>
                                          <p:spTgt spid="1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 grpId="0" animBg="1"/>
      <p:bldP spid="132" grpId="0" animBg="1"/>
      <p:bldP spid="133" grpId="0" animBg="1"/>
      <p:bldP spid="134" grpId="0" animBg="1"/>
      <p:bldP spid="135" grpId="0" animBg="1"/>
      <p:bldP spid="137"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圆角矩形 18"/>
          <p:cNvSpPr/>
          <p:nvPr/>
        </p:nvSpPr>
        <p:spPr>
          <a:xfrm>
            <a:off x="502920" y="1057206"/>
            <a:ext cx="8129015" cy="2523744"/>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itchFamily="34" charset="-122"/>
              <a:ea typeface="微软雅黑" pitchFamily="34" charset="-122"/>
            </a:endParaRPr>
          </a:p>
        </p:txBody>
      </p:sp>
      <p:sp>
        <p:nvSpPr>
          <p:cNvPr id="6" name="AutoShape 5"/>
          <p:cNvSpPr>
            <a:spLocks noChangeArrowheads="1"/>
          </p:cNvSpPr>
          <p:nvPr/>
        </p:nvSpPr>
        <p:spPr bwMode="auto">
          <a:xfrm>
            <a:off x="502921" y="624549"/>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Rectangle 6"/>
          <p:cNvSpPr>
            <a:spLocks noChangeArrowheads="1"/>
          </p:cNvSpPr>
          <p:nvPr/>
        </p:nvSpPr>
        <p:spPr bwMode="auto">
          <a:xfrm>
            <a:off x="3166689" y="601459"/>
            <a:ext cx="280076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星形以太网 </a:t>
            </a:r>
            <a:r>
              <a:rPr lang="en-US" altLang="zh-CN" sz="2000" b="1" dirty="0">
                <a:solidFill>
                  <a:schemeClr val="bg1"/>
                </a:solidFill>
                <a:latin typeface="微软雅黑" pitchFamily="34" charset="-122"/>
                <a:ea typeface="微软雅黑" pitchFamily="34" charset="-122"/>
              </a:rPr>
              <a:t>10BASE-T</a:t>
            </a:r>
            <a:endParaRPr lang="fr-FR" altLang="zh-CN" sz="2000" b="1" dirty="0">
              <a:solidFill>
                <a:schemeClr val="bg1"/>
              </a:solidFill>
              <a:latin typeface="微软雅黑" pitchFamily="34" charset="-122"/>
              <a:ea typeface="微软雅黑" pitchFamily="34" charset="-122"/>
            </a:endParaRPr>
          </a:p>
        </p:txBody>
      </p:sp>
      <p:grpSp>
        <p:nvGrpSpPr>
          <p:cNvPr id="24" name="组合 23"/>
          <p:cNvGrpSpPr/>
          <p:nvPr/>
        </p:nvGrpSpPr>
        <p:grpSpPr>
          <a:xfrm>
            <a:off x="2330992" y="1325822"/>
            <a:ext cx="2379587" cy="523220"/>
            <a:chOff x="2330992" y="1607532"/>
            <a:chExt cx="2379587" cy="523220"/>
          </a:xfrm>
        </p:grpSpPr>
        <p:sp>
          <p:nvSpPr>
            <p:cNvPr id="9" name="矩形 8"/>
            <p:cNvSpPr/>
            <p:nvPr/>
          </p:nvSpPr>
          <p:spPr>
            <a:xfrm>
              <a:off x="2330992" y="1607532"/>
              <a:ext cx="627095" cy="523220"/>
            </a:xfrm>
            <a:prstGeom prst="rect">
              <a:avLst/>
            </a:prstGeom>
            <a:noFill/>
          </p:spPr>
          <p:txBody>
            <a:bodyPr wrap="none">
              <a:spAutoFit/>
            </a:bodyPr>
            <a:lstStyle/>
            <a:p>
              <a:r>
                <a:rPr lang="en-US" altLang="zh-CN" sz="2800" b="1" dirty="0">
                  <a:solidFill>
                    <a:srgbClr val="0000FF"/>
                  </a:solidFill>
                  <a:latin typeface="微软雅黑" pitchFamily="34" charset="-122"/>
                  <a:ea typeface="微软雅黑" pitchFamily="34" charset="-122"/>
                </a:rPr>
                <a:t>10</a:t>
              </a:r>
              <a:endParaRPr lang="zh-CN" altLang="en-US" sz="2800" b="1" dirty="0">
                <a:solidFill>
                  <a:srgbClr val="0000FF"/>
                </a:solidFill>
                <a:latin typeface="微软雅黑" pitchFamily="34" charset="-122"/>
                <a:ea typeface="微软雅黑" pitchFamily="34" charset="-122"/>
              </a:endParaRPr>
            </a:p>
          </p:txBody>
        </p:sp>
        <p:sp>
          <p:nvSpPr>
            <p:cNvPr id="10" name="矩形 9"/>
            <p:cNvSpPr/>
            <p:nvPr/>
          </p:nvSpPr>
          <p:spPr>
            <a:xfrm>
              <a:off x="2793668" y="1607532"/>
              <a:ext cx="1120820" cy="523220"/>
            </a:xfrm>
            <a:prstGeom prst="rect">
              <a:avLst/>
            </a:prstGeom>
            <a:noFill/>
          </p:spPr>
          <p:txBody>
            <a:bodyPr wrap="none">
              <a:spAutoFit/>
            </a:bodyPr>
            <a:lstStyle/>
            <a:p>
              <a:r>
                <a:rPr lang="en-US" altLang="zh-CN" sz="2800" b="1" dirty="0">
                  <a:solidFill>
                    <a:srgbClr val="0000FF"/>
                  </a:solidFill>
                  <a:latin typeface="微软雅黑" pitchFamily="34" charset="-122"/>
                  <a:ea typeface="微软雅黑" pitchFamily="34" charset="-122"/>
                </a:rPr>
                <a:t>BASE</a:t>
              </a:r>
              <a:endParaRPr lang="zh-CN" altLang="en-US" sz="2800" b="1" dirty="0">
                <a:solidFill>
                  <a:srgbClr val="0000FF"/>
                </a:solidFill>
                <a:latin typeface="微软雅黑" pitchFamily="34" charset="-122"/>
                <a:ea typeface="微软雅黑" pitchFamily="34" charset="-122"/>
              </a:endParaRPr>
            </a:p>
          </p:txBody>
        </p:sp>
        <p:sp>
          <p:nvSpPr>
            <p:cNvPr id="11" name="矩形 10"/>
            <p:cNvSpPr/>
            <p:nvPr/>
          </p:nvSpPr>
          <p:spPr>
            <a:xfrm>
              <a:off x="3874203" y="1646443"/>
              <a:ext cx="351440" cy="461665"/>
            </a:xfrm>
            <a:prstGeom prst="rect">
              <a:avLst/>
            </a:prstGeom>
          </p:spPr>
          <p:txBody>
            <a:bodyPr wrap="square">
              <a:spAutoFit/>
            </a:bodyPr>
            <a:lstStyle/>
            <a:p>
              <a:r>
                <a:rPr lang="en-US" altLang="zh-CN" sz="2400" b="1" dirty="0">
                  <a:solidFill>
                    <a:srgbClr val="0000FF"/>
                  </a:solidFill>
                  <a:latin typeface="微软雅黑" pitchFamily="34" charset="-122"/>
                  <a:ea typeface="微软雅黑" pitchFamily="34" charset="-122"/>
                </a:rPr>
                <a:t>—</a:t>
              </a:r>
              <a:endParaRPr lang="zh-CN" altLang="en-US" sz="2400" b="1" dirty="0">
                <a:solidFill>
                  <a:srgbClr val="0000FF"/>
                </a:solidFill>
                <a:latin typeface="微软雅黑" pitchFamily="34" charset="-122"/>
                <a:ea typeface="微软雅黑" pitchFamily="34" charset="-122"/>
              </a:endParaRPr>
            </a:p>
          </p:txBody>
        </p:sp>
        <p:sp>
          <p:nvSpPr>
            <p:cNvPr id="12" name="矩形 11"/>
            <p:cNvSpPr/>
            <p:nvPr/>
          </p:nvSpPr>
          <p:spPr>
            <a:xfrm>
              <a:off x="4301493" y="1607532"/>
              <a:ext cx="409086" cy="523220"/>
            </a:xfrm>
            <a:prstGeom prst="rect">
              <a:avLst/>
            </a:prstGeom>
            <a:noFill/>
          </p:spPr>
          <p:txBody>
            <a:bodyPr wrap="none">
              <a:spAutoFit/>
            </a:bodyPr>
            <a:lstStyle/>
            <a:p>
              <a:pPr algn="ctr"/>
              <a:r>
                <a:rPr lang="en-US" altLang="zh-CN" sz="2800" b="1" dirty="0">
                  <a:solidFill>
                    <a:srgbClr val="0000FF"/>
                  </a:solidFill>
                  <a:latin typeface="微软雅黑" pitchFamily="34" charset="-122"/>
                  <a:ea typeface="微软雅黑" pitchFamily="34" charset="-122"/>
                </a:rPr>
                <a:t>T</a:t>
              </a:r>
              <a:endParaRPr lang="zh-CN" altLang="en-US" sz="2800" b="1" dirty="0">
                <a:solidFill>
                  <a:srgbClr val="0000FF"/>
                </a:solidFill>
                <a:latin typeface="微软雅黑" pitchFamily="34" charset="-122"/>
                <a:ea typeface="微软雅黑" pitchFamily="34" charset="-122"/>
              </a:endParaRPr>
            </a:p>
          </p:txBody>
        </p:sp>
      </p:grpSp>
      <p:grpSp>
        <p:nvGrpSpPr>
          <p:cNvPr id="5" name="组合 4"/>
          <p:cNvGrpSpPr/>
          <p:nvPr/>
        </p:nvGrpSpPr>
        <p:grpSpPr>
          <a:xfrm>
            <a:off x="2475345" y="1765915"/>
            <a:ext cx="3999081" cy="1337512"/>
            <a:chOff x="2475345" y="2130749"/>
            <a:chExt cx="3999081" cy="1337512"/>
          </a:xfrm>
        </p:grpSpPr>
        <p:cxnSp>
          <p:nvCxnSpPr>
            <p:cNvPr id="17" name="肘形连接符 16"/>
            <p:cNvCxnSpPr/>
            <p:nvPr/>
          </p:nvCxnSpPr>
          <p:spPr bwMode="auto">
            <a:xfrm rot="16200000" flipH="1">
              <a:off x="2908589" y="1866699"/>
              <a:ext cx="1153442" cy="1681541"/>
            </a:xfrm>
            <a:prstGeom prst="bentConnector2">
              <a:avLst/>
            </a:prstGeom>
            <a:solidFill>
              <a:schemeClr val="accent1"/>
            </a:solidFill>
            <a:ln w="28575" cap="flat" cmpd="sng" algn="ctr">
              <a:solidFill>
                <a:srgbClr val="CC00CC"/>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8" name="矩形 17"/>
            <p:cNvSpPr/>
            <p:nvPr/>
          </p:nvSpPr>
          <p:spPr>
            <a:xfrm>
              <a:off x="4326081" y="3098929"/>
              <a:ext cx="2148345" cy="369332"/>
            </a:xfrm>
            <a:prstGeom prst="rect">
              <a:avLst/>
            </a:prstGeom>
          </p:spPr>
          <p:txBody>
            <a:bodyPr wrap="none">
              <a:spAutoFit/>
            </a:bodyPr>
            <a:lstStyle/>
            <a:p>
              <a:r>
                <a:rPr lang="zh-CN" altLang="en-US" b="1" dirty="0">
                  <a:solidFill>
                    <a:srgbClr val="0000CC"/>
                  </a:solidFill>
                  <a:latin typeface="微软雅黑" pitchFamily="34" charset="-122"/>
                  <a:ea typeface="微软雅黑" pitchFamily="34" charset="-122"/>
                </a:rPr>
                <a:t>速率为 </a:t>
              </a:r>
              <a:r>
                <a:rPr lang="en-US" altLang="zh-CN" b="1" dirty="0">
                  <a:solidFill>
                    <a:srgbClr val="0000CC"/>
                  </a:solidFill>
                  <a:latin typeface="微软雅黑" pitchFamily="34" charset="-122"/>
                  <a:ea typeface="微软雅黑" pitchFamily="34" charset="-122"/>
                </a:rPr>
                <a:t>10 Mbit/s </a:t>
              </a:r>
              <a:endParaRPr lang="zh-CN" altLang="en-US" b="1" dirty="0">
                <a:solidFill>
                  <a:srgbClr val="0000CC"/>
                </a:solidFill>
                <a:latin typeface="微软雅黑" pitchFamily="34" charset="-122"/>
                <a:ea typeface="微软雅黑" pitchFamily="34" charset="-122"/>
              </a:endParaRPr>
            </a:p>
          </p:txBody>
        </p:sp>
        <p:cxnSp>
          <p:nvCxnSpPr>
            <p:cNvPr id="3" name="直接连接符 2"/>
            <p:cNvCxnSpPr/>
            <p:nvPr/>
          </p:nvCxnSpPr>
          <p:spPr>
            <a:xfrm>
              <a:off x="2475345" y="2135816"/>
              <a:ext cx="318323" cy="0"/>
            </a:xfrm>
            <a:prstGeom prst="line">
              <a:avLst/>
            </a:prstGeom>
            <a:ln w="28575">
              <a:solidFill>
                <a:srgbClr val="CC00CC"/>
              </a:solidFill>
            </a:ln>
          </p:spPr>
          <p:style>
            <a:lnRef idx="1">
              <a:schemeClr val="accent1"/>
            </a:lnRef>
            <a:fillRef idx="0">
              <a:schemeClr val="accent1"/>
            </a:fillRef>
            <a:effectRef idx="0">
              <a:schemeClr val="accent1"/>
            </a:effectRef>
            <a:fontRef idx="minor">
              <a:schemeClr val="tx1"/>
            </a:fontRef>
          </p:style>
        </p:cxnSp>
      </p:grpSp>
      <p:grpSp>
        <p:nvGrpSpPr>
          <p:cNvPr id="22" name="组合 21"/>
          <p:cNvGrpSpPr/>
          <p:nvPr/>
        </p:nvGrpSpPr>
        <p:grpSpPr>
          <a:xfrm>
            <a:off x="2908072" y="1765920"/>
            <a:ext cx="2818571" cy="883974"/>
            <a:chOff x="2908072" y="2130754"/>
            <a:chExt cx="2818571" cy="883974"/>
          </a:xfrm>
        </p:grpSpPr>
        <p:cxnSp>
          <p:nvCxnSpPr>
            <p:cNvPr id="15" name="肘形连接符 14"/>
            <p:cNvCxnSpPr/>
            <p:nvPr/>
          </p:nvCxnSpPr>
          <p:spPr bwMode="auto">
            <a:xfrm rot="16200000" flipH="1">
              <a:off x="3871811" y="1613021"/>
              <a:ext cx="690768" cy="1726234"/>
            </a:xfrm>
            <a:prstGeom prst="bentConnector2">
              <a:avLst/>
            </a:prstGeom>
            <a:solidFill>
              <a:schemeClr val="accent1"/>
            </a:solidFill>
            <a:ln w="28575" cap="flat" cmpd="sng" algn="ctr">
              <a:solidFill>
                <a:srgbClr val="CC00CC"/>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6" name="矩形 15"/>
            <p:cNvSpPr/>
            <p:nvPr/>
          </p:nvSpPr>
          <p:spPr>
            <a:xfrm>
              <a:off x="5080312" y="2645396"/>
              <a:ext cx="646331" cy="369332"/>
            </a:xfrm>
            <a:prstGeom prst="rect">
              <a:avLst/>
            </a:prstGeom>
          </p:spPr>
          <p:txBody>
            <a:bodyPr wrap="none">
              <a:spAutoFit/>
            </a:bodyPr>
            <a:lstStyle/>
            <a:p>
              <a:r>
                <a:rPr lang="zh-CN" altLang="zh-CN" b="1" dirty="0">
                  <a:solidFill>
                    <a:srgbClr val="0000CC"/>
                  </a:solidFill>
                  <a:latin typeface="微软雅黑" pitchFamily="34" charset="-122"/>
                  <a:ea typeface="微软雅黑" pitchFamily="34" charset="-122"/>
                </a:rPr>
                <a:t>基带</a:t>
              </a:r>
              <a:endParaRPr lang="zh-CN" altLang="en-US" b="1" dirty="0">
                <a:solidFill>
                  <a:srgbClr val="0000CC"/>
                </a:solidFill>
                <a:latin typeface="微软雅黑" pitchFamily="34" charset="-122"/>
                <a:ea typeface="微软雅黑" pitchFamily="34" charset="-122"/>
              </a:endParaRPr>
            </a:p>
          </p:txBody>
        </p:sp>
        <p:cxnSp>
          <p:nvCxnSpPr>
            <p:cNvPr id="20" name="直接连接符 19"/>
            <p:cNvCxnSpPr/>
            <p:nvPr/>
          </p:nvCxnSpPr>
          <p:spPr>
            <a:xfrm>
              <a:off x="2908072" y="2135816"/>
              <a:ext cx="919951" cy="0"/>
            </a:xfrm>
            <a:prstGeom prst="line">
              <a:avLst/>
            </a:prstGeom>
            <a:ln w="28575">
              <a:solidFill>
                <a:srgbClr val="CC00CC"/>
              </a:solidFill>
            </a:ln>
          </p:spPr>
          <p:style>
            <a:lnRef idx="1">
              <a:schemeClr val="accent1"/>
            </a:lnRef>
            <a:fillRef idx="0">
              <a:schemeClr val="accent1"/>
            </a:fillRef>
            <a:effectRef idx="0">
              <a:schemeClr val="accent1"/>
            </a:effectRef>
            <a:fontRef idx="minor">
              <a:schemeClr val="tx1"/>
            </a:fontRef>
          </p:style>
        </p:cxnSp>
      </p:grpSp>
      <p:grpSp>
        <p:nvGrpSpPr>
          <p:cNvPr id="23" name="组合 22"/>
          <p:cNvGrpSpPr/>
          <p:nvPr/>
        </p:nvGrpSpPr>
        <p:grpSpPr>
          <a:xfrm>
            <a:off x="4346873" y="1765919"/>
            <a:ext cx="2655702" cy="448034"/>
            <a:chOff x="4346873" y="2130753"/>
            <a:chExt cx="2655702" cy="448034"/>
          </a:xfrm>
        </p:grpSpPr>
        <p:cxnSp>
          <p:nvCxnSpPr>
            <p:cNvPr id="13" name="肘形连接符 12"/>
            <p:cNvCxnSpPr/>
            <p:nvPr/>
          </p:nvCxnSpPr>
          <p:spPr bwMode="auto">
            <a:xfrm rot="16200000" flipH="1">
              <a:off x="5200346" y="1436442"/>
              <a:ext cx="269936" cy="1658557"/>
            </a:xfrm>
            <a:prstGeom prst="bentConnector2">
              <a:avLst/>
            </a:prstGeom>
            <a:solidFill>
              <a:schemeClr val="accent1"/>
            </a:solidFill>
            <a:ln w="28575" cap="flat" cmpd="sng" algn="ctr">
              <a:solidFill>
                <a:srgbClr val="CC00CC"/>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 name="矩形 13"/>
            <p:cNvSpPr/>
            <p:nvPr/>
          </p:nvSpPr>
          <p:spPr>
            <a:xfrm>
              <a:off x="6125412" y="2209455"/>
              <a:ext cx="877163" cy="369332"/>
            </a:xfrm>
            <a:prstGeom prst="rect">
              <a:avLst/>
            </a:prstGeom>
          </p:spPr>
          <p:txBody>
            <a:bodyPr wrap="none">
              <a:spAutoFit/>
            </a:bodyPr>
            <a:lstStyle/>
            <a:p>
              <a:r>
                <a:rPr lang="zh-CN" altLang="zh-CN" b="1" dirty="0">
                  <a:solidFill>
                    <a:srgbClr val="0000CC"/>
                  </a:solidFill>
                  <a:latin typeface="微软雅黑" pitchFamily="34" charset="-122"/>
                  <a:ea typeface="微软雅黑" pitchFamily="34" charset="-122"/>
                </a:rPr>
                <a:t>双绞线</a:t>
              </a:r>
              <a:endParaRPr lang="zh-CN" altLang="en-US" b="1" dirty="0">
                <a:solidFill>
                  <a:srgbClr val="0000CC"/>
                </a:solidFill>
                <a:latin typeface="微软雅黑" pitchFamily="34" charset="-122"/>
                <a:ea typeface="微软雅黑" pitchFamily="34" charset="-122"/>
              </a:endParaRPr>
            </a:p>
          </p:txBody>
        </p:sp>
        <p:cxnSp>
          <p:nvCxnSpPr>
            <p:cNvPr id="21" name="直接连接符 20"/>
            <p:cNvCxnSpPr/>
            <p:nvPr/>
          </p:nvCxnSpPr>
          <p:spPr>
            <a:xfrm>
              <a:off x="4346873" y="2135816"/>
              <a:ext cx="318323" cy="0"/>
            </a:xfrm>
            <a:prstGeom prst="line">
              <a:avLst/>
            </a:prstGeom>
            <a:ln w="28575">
              <a:solidFill>
                <a:srgbClr val="CC00CC"/>
              </a:solidFill>
            </a:ln>
          </p:spPr>
          <p:style>
            <a:lnRef idx="1">
              <a:schemeClr val="accent1"/>
            </a:lnRef>
            <a:fillRef idx="0">
              <a:schemeClr val="accent1"/>
            </a:fillRef>
            <a:effectRef idx="0">
              <a:schemeClr val="accent1"/>
            </a:effectRef>
            <a:fontRef idx="minor">
              <a:schemeClr val="tx1"/>
            </a:fontRef>
          </p:style>
        </p:cxnSp>
      </p:grpSp>
      <p:sp>
        <p:nvSpPr>
          <p:cNvPr id="2" name="灯片编号占位符 1">
            <a:extLst>
              <a:ext uri="{FF2B5EF4-FFF2-40B4-BE49-F238E27FC236}">
                <a16:creationId xmlns:a16="http://schemas.microsoft.com/office/drawing/2014/main" id="{40A1D68A-AC9E-4132-AAD6-2B840C5B8506}"/>
              </a:ext>
            </a:extLst>
          </p:cNvPr>
          <p:cNvSpPr>
            <a:spLocks noGrp="1"/>
          </p:cNvSpPr>
          <p:nvPr>
            <p:ph type="sldNum" sz="quarter" idx="12"/>
          </p:nvPr>
        </p:nvSpPr>
        <p:spPr/>
        <p:txBody>
          <a:bodyPr/>
          <a:lstStyle/>
          <a:p>
            <a:fld id="{C485880C-E2C3-4DAB-AE74-D9BE691626AC}" type="slidenum">
              <a:rPr lang="zh-CN" altLang="en-US" smtClean="0"/>
              <a:pPr/>
              <a:t>70</a:t>
            </a:fld>
            <a:endParaRPr lang="zh-CN" altLang="en-US"/>
          </a:p>
        </p:txBody>
      </p:sp>
    </p:spTree>
    <p:extLst>
      <p:ext uri="{BB962C8B-B14F-4D97-AF65-F5344CB8AC3E}">
        <p14:creationId xmlns:p14="http://schemas.microsoft.com/office/powerpoint/2010/main" val="847119958"/>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502921" y="624272"/>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 name="Rectangle 6"/>
          <p:cNvSpPr>
            <a:spLocks noChangeArrowheads="1"/>
          </p:cNvSpPr>
          <p:nvPr/>
        </p:nvSpPr>
        <p:spPr bwMode="auto">
          <a:xfrm>
            <a:off x="3408953" y="601182"/>
            <a:ext cx="231345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集线器的一些特点</a:t>
            </a:r>
            <a:endParaRPr lang="fr-FR" altLang="zh-CN" sz="2000" b="1" dirty="0">
              <a:solidFill>
                <a:schemeClr val="bg1"/>
              </a:solidFill>
              <a:latin typeface="微软雅黑" pitchFamily="34" charset="-122"/>
              <a:ea typeface="微软雅黑" pitchFamily="34" charset="-122"/>
            </a:endParaRPr>
          </a:p>
        </p:txBody>
      </p:sp>
      <p:sp>
        <p:nvSpPr>
          <p:cNvPr id="7" name="Rectangle 46"/>
          <p:cNvSpPr>
            <a:spLocks noChangeArrowheads="1"/>
          </p:cNvSpPr>
          <p:nvPr/>
        </p:nvSpPr>
        <p:spPr bwMode="auto">
          <a:xfrm>
            <a:off x="502921" y="993236"/>
            <a:ext cx="8129015" cy="26314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使用电子器件来模拟实际电缆线的工作，因此整个系统仍然像一个</a:t>
            </a:r>
            <a:r>
              <a:rPr lang="zh-CN" altLang="en-US" sz="2000" b="1" dirty="0">
                <a:solidFill>
                  <a:srgbClr val="C00000"/>
                </a:solidFill>
                <a:latin typeface="微软雅黑" pitchFamily="34" charset="-122"/>
                <a:ea typeface="微软雅黑" pitchFamily="34" charset="-122"/>
              </a:rPr>
              <a:t>传统的以太网</a:t>
            </a:r>
            <a:r>
              <a:rPr lang="zh-CN" altLang="en-US" sz="2000" b="1" dirty="0">
                <a:latin typeface="微软雅黑" pitchFamily="34" charset="-122"/>
                <a:ea typeface="微软雅黑" pitchFamily="34" charset="-122"/>
              </a:rPr>
              <a:t>那样运行。 </a:t>
            </a: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使用集线器的以太网</a:t>
            </a:r>
            <a:r>
              <a:rPr lang="zh-CN" altLang="en-US" sz="2000" b="1" dirty="0">
                <a:solidFill>
                  <a:srgbClr val="C00000"/>
                </a:solidFill>
                <a:latin typeface="微软雅黑" pitchFamily="34" charset="-122"/>
                <a:ea typeface="微软雅黑" pitchFamily="34" charset="-122"/>
              </a:rPr>
              <a:t>在逻辑上仍是一个总线网，</a:t>
            </a:r>
            <a:r>
              <a:rPr lang="zh-CN" altLang="en-US" sz="2000" b="1" dirty="0">
                <a:latin typeface="微软雅黑" pitchFamily="34" charset="-122"/>
                <a:ea typeface="微软雅黑" pitchFamily="34" charset="-122"/>
              </a:rPr>
              <a:t>各工作站使用的还是 </a:t>
            </a:r>
            <a:r>
              <a:rPr lang="en-US" altLang="zh-CN" sz="2000" b="1" dirty="0">
                <a:latin typeface="微软雅黑" pitchFamily="34" charset="-122"/>
                <a:ea typeface="微软雅黑" pitchFamily="34" charset="-122"/>
              </a:rPr>
              <a:t>CSMA/CD </a:t>
            </a:r>
            <a:r>
              <a:rPr lang="zh-CN" altLang="en-US" sz="2000" b="1" dirty="0">
                <a:latin typeface="微软雅黑" pitchFamily="34" charset="-122"/>
                <a:ea typeface="微软雅黑" pitchFamily="34" charset="-122"/>
              </a:rPr>
              <a:t>协议，并共享逻辑上的总线。 </a:t>
            </a: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很像一个多接口的转发器，</a:t>
            </a:r>
            <a:r>
              <a:rPr lang="zh-CN" altLang="en-US" sz="2000" b="1" dirty="0">
                <a:solidFill>
                  <a:srgbClr val="C00000"/>
                </a:solidFill>
                <a:latin typeface="微软雅黑" pitchFamily="34" charset="-122"/>
                <a:ea typeface="微软雅黑" pitchFamily="34" charset="-122"/>
              </a:rPr>
              <a:t>工作在物理层。</a:t>
            </a: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采用了</a:t>
            </a:r>
            <a:r>
              <a:rPr lang="zh-CN" altLang="en-US" sz="2000" b="1" dirty="0">
                <a:solidFill>
                  <a:srgbClr val="C00000"/>
                </a:solidFill>
                <a:latin typeface="微软雅黑" pitchFamily="34" charset="-122"/>
                <a:ea typeface="微软雅黑" pitchFamily="34" charset="-122"/>
              </a:rPr>
              <a:t>专门芯片，</a:t>
            </a:r>
            <a:r>
              <a:rPr lang="zh-CN" altLang="en-US" sz="2000" b="1" dirty="0">
                <a:latin typeface="微软雅黑" pitchFamily="34" charset="-122"/>
                <a:ea typeface="微软雅黑" pitchFamily="34" charset="-122"/>
              </a:rPr>
              <a:t>进行自适应串音回波抵消，减少了近端串音。</a:t>
            </a:r>
          </a:p>
        </p:txBody>
      </p:sp>
      <p:sp>
        <p:nvSpPr>
          <p:cNvPr id="2" name="灯片编号占位符 1">
            <a:extLst>
              <a:ext uri="{FF2B5EF4-FFF2-40B4-BE49-F238E27FC236}">
                <a16:creationId xmlns:a16="http://schemas.microsoft.com/office/drawing/2014/main" id="{53205699-7544-4E01-9DFA-A4BB81CCE6F9}"/>
              </a:ext>
            </a:extLst>
          </p:cNvPr>
          <p:cNvSpPr>
            <a:spLocks noGrp="1"/>
          </p:cNvSpPr>
          <p:nvPr>
            <p:ph type="sldNum" sz="quarter" idx="12"/>
          </p:nvPr>
        </p:nvSpPr>
        <p:spPr/>
        <p:txBody>
          <a:bodyPr/>
          <a:lstStyle/>
          <a:p>
            <a:fld id="{C485880C-E2C3-4DAB-AE74-D9BE691626AC}" type="slidenum">
              <a:rPr lang="zh-CN" altLang="en-US" smtClean="0"/>
              <a:pPr/>
              <a:t>71</a:t>
            </a:fld>
            <a:endParaRPr lang="zh-CN" altLang="en-US"/>
          </a:p>
        </p:txBody>
      </p:sp>
    </p:spTree>
    <p:extLst>
      <p:ext uri="{BB962C8B-B14F-4D97-AF65-F5344CB8AC3E}">
        <p14:creationId xmlns:p14="http://schemas.microsoft.com/office/powerpoint/2010/main" val="1583643124"/>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AutoShape 5"/>
          <p:cNvSpPr>
            <a:spLocks noChangeArrowheads="1"/>
          </p:cNvSpPr>
          <p:nvPr/>
        </p:nvSpPr>
        <p:spPr bwMode="auto">
          <a:xfrm>
            <a:off x="502921" y="621780"/>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3164284" y="598690"/>
            <a:ext cx="280557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具有 </a:t>
            </a:r>
            <a:r>
              <a:rPr lang="en-US" altLang="zh-CN" sz="2000" b="1" dirty="0">
                <a:solidFill>
                  <a:schemeClr val="bg1"/>
                </a:solidFill>
                <a:latin typeface="微软雅黑" pitchFamily="34" charset="-122"/>
                <a:ea typeface="微软雅黑" pitchFamily="34" charset="-122"/>
              </a:rPr>
              <a:t>3 </a:t>
            </a:r>
            <a:r>
              <a:rPr lang="zh-CN" altLang="en-US" sz="2000" b="1" dirty="0">
                <a:solidFill>
                  <a:schemeClr val="bg1"/>
                </a:solidFill>
                <a:latin typeface="微软雅黑" pitchFamily="34" charset="-122"/>
                <a:ea typeface="微软雅黑" pitchFamily="34" charset="-122"/>
              </a:rPr>
              <a:t>个接口的集线器</a:t>
            </a:r>
            <a:endParaRPr lang="fr-FR" altLang="zh-CN" sz="2000" b="1" dirty="0">
              <a:solidFill>
                <a:schemeClr val="bg1"/>
              </a:solidFill>
              <a:latin typeface="微软雅黑" pitchFamily="34" charset="-122"/>
              <a:ea typeface="微软雅黑" pitchFamily="34" charset="-122"/>
            </a:endParaRPr>
          </a:p>
        </p:txBody>
      </p:sp>
      <p:sp>
        <p:nvSpPr>
          <p:cNvPr id="10" name="圆角矩形 9"/>
          <p:cNvSpPr/>
          <p:nvPr/>
        </p:nvSpPr>
        <p:spPr>
          <a:xfrm>
            <a:off x="502922" y="1042968"/>
            <a:ext cx="8129014" cy="3072384"/>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itchFamily="34" charset="-122"/>
              <a:ea typeface="微软雅黑" pitchFamily="34" charset="-122"/>
            </a:endParaRPr>
          </a:p>
        </p:txBody>
      </p:sp>
      <p:grpSp>
        <p:nvGrpSpPr>
          <p:cNvPr id="30" name="组合 29"/>
          <p:cNvGrpSpPr/>
          <p:nvPr/>
        </p:nvGrpSpPr>
        <p:grpSpPr>
          <a:xfrm>
            <a:off x="1872516" y="1271661"/>
            <a:ext cx="5337313" cy="2548988"/>
            <a:chOff x="1533610" y="2212976"/>
            <a:chExt cx="6618203" cy="3160712"/>
          </a:xfrm>
        </p:grpSpPr>
        <p:grpSp>
          <p:nvGrpSpPr>
            <p:cNvPr id="31" name="Group 3"/>
            <p:cNvGrpSpPr>
              <a:grpSpLocks/>
            </p:cNvGrpSpPr>
            <p:nvPr/>
          </p:nvGrpSpPr>
          <p:grpSpPr bwMode="auto">
            <a:xfrm rot="-3098467">
              <a:off x="2022145" y="3956249"/>
              <a:ext cx="1127125" cy="98028"/>
              <a:chOff x="1548" y="1476"/>
              <a:chExt cx="1338" cy="120"/>
            </a:xfrm>
          </p:grpSpPr>
          <p:sp>
            <p:nvSpPr>
              <p:cNvPr id="86" name="Freeform 4"/>
              <p:cNvSpPr>
                <a:spLocks/>
              </p:cNvSpPr>
              <p:nvPr/>
            </p:nvSpPr>
            <p:spPr bwMode="auto">
              <a:xfrm>
                <a:off x="1555" y="1484"/>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rgbClr val="0000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87" name="Freeform 5"/>
              <p:cNvSpPr>
                <a:spLocks/>
              </p:cNvSpPr>
              <p:nvPr/>
            </p:nvSpPr>
            <p:spPr bwMode="auto">
              <a:xfrm flipV="1">
                <a:off x="1548" y="1476"/>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rgbClr val="0000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grpSp>
        <p:grpSp>
          <p:nvGrpSpPr>
            <p:cNvPr id="32" name="Group 6"/>
            <p:cNvGrpSpPr>
              <a:grpSpLocks/>
            </p:cNvGrpSpPr>
            <p:nvPr/>
          </p:nvGrpSpPr>
          <p:grpSpPr bwMode="auto">
            <a:xfrm rot="-3098467">
              <a:off x="2458972" y="3956249"/>
              <a:ext cx="1127125" cy="98028"/>
              <a:chOff x="1548" y="1476"/>
              <a:chExt cx="1338" cy="120"/>
            </a:xfrm>
          </p:grpSpPr>
          <p:sp>
            <p:nvSpPr>
              <p:cNvPr id="84" name="Freeform 7"/>
              <p:cNvSpPr>
                <a:spLocks/>
              </p:cNvSpPr>
              <p:nvPr/>
            </p:nvSpPr>
            <p:spPr bwMode="auto">
              <a:xfrm>
                <a:off x="1555" y="1484"/>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rgbClr val="0000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85" name="Freeform 8"/>
              <p:cNvSpPr>
                <a:spLocks/>
              </p:cNvSpPr>
              <p:nvPr/>
            </p:nvSpPr>
            <p:spPr bwMode="auto">
              <a:xfrm flipV="1">
                <a:off x="1548" y="1476"/>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rgbClr val="0000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grpSp>
        <p:grpSp>
          <p:nvGrpSpPr>
            <p:cNvPr id="33" name="Group 9"/>
            <p:cNvGrpSpPr>
              <a:grpSpLocks/>
            </p:cNvGrpSpPr>
            <p:nvPr/>
          </p:nvGrpSpPr>
          <p:grpSpPr bwMode="auto">
            <a:xfrm rot="3701259" flipH="1">
              <a:off x="6306079" y="3949965"/>
              <a:ext cx="1001712" cy="96308"/>
              <a:chOff x="1548" y="1476"/>
              <a:chExt cx="1338" cy="120"/>
            </a:xfrm>
          </p:grpSpPr>
          <p:sp>
            <p:nvSpPr>
              <p:cNvPr id="82" name="Freeform 10"/>
              <p:cNvSpPr>
                <a:spLocks/>
              </p:cNvSpPr>
              <p:nvPr/>
            </p:nvSpPr>
            <p:spPr bwMode="auto">
              <a:xfrm>
                <a:off x="1555" y="1484"/>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rgbClr val="0000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83" name="Freeform 11"/>
              <p:cNvSpPr>
                <a:spLocks/>
              </p:cNvSpPr>
              <p:nvPr/>
            </p:nvSpPr>
            <p:spPr bwMode="auto">
              <a:xfrm flipV="1">
                <a:off x="1548" y="1476"/>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rgbClr val="0000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grpSp>
        <p:grpSp>
          <p:nvGrpSpPr>
            <p:cNvPr id="34" name="Group 12"/>
            <p:cNvGrpSpPr>
              <a:grpSpLocks/>
            </p:cNvGrpSpPr>
            <p:nvPr/>
          </p:nvGrpSpPr>
          <p:grpSpPr bwMode="auto">
            <a:xfrm rot="3701259" flipH="1">
              <a:off x="6817718" y="3969743"/>
              <a:ext cx="1001713" cy="98028"/>
              <a:chOff x="1548" y="1476"/>
              <a:chExt cx="1338" cy="120"/>
            </a:xfrm>
          </p:grpSpPr>
          <p:sp>
            <p:nvSpPr>
              <p:cNvPr id="80" name="Freeform 13"/>
              <p:cNvSpPr>
                <a:spLocks/>
              </p:cNvSpPr>
              <p:nvPr/>
            </p:nvSpPr>
            <p:spPr bwMode="auto">
              <a:xfrm>
                <a:off x="1555" y="1484"/>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rgbClr val="0000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81" name="Freeform 14"/>
              <p:cNvSpPr>
                <a:spLocks/>
              </p:cNvSpPr>
              <p:nvPr/>
            </p:nvSpPr>
            <p:spPr bwMode="auto">
              <a:xfrm flipV="1">
                <a:off x="1548" y="1476"/>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rgbClr val="0000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grpSp>
        <p:sp>
          <p:nvSpPr>
            <p:cNvPr id="35" name="Rectangle 15"/>
            <p:cNvSpPr>
              <a:spLocks noChangeArrowheads="1"/>
            </p:cNvSpPr>
            <p:nvPr/>
          </p:nvSpPr>
          <p:spPr bwMode="auto">
            <a:xfrm>
              <a:off x="1969162" y="2212976"/>
              <a:ext cx="5969396" cy="1344613"/>
            </a:xfrm>
            <a:prstGeom prst="rect">
              <a:avLst/>
            </a:prstGeom>
            <a:solidFill>
              <a:srgbClr val="00FFFF"/>
            </a:solidFill>
            <a:ln w="25400">
              <a:solidFill>
                <a:schemeClr val="tx1"/>
              </a:solidFill>
              <a:miter lim="800000"/>
              <a:headEnd/>
              <a:tailEnd/>
            </a:ln>
            <a:effec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36" name="AutoShape 16"/>
            <p:cNvSpPr>
              <a:spLocks noChangeArrowheads="1"/>
            </p:cNvSpPr>
            <p:nvPr/>
          </p:nvSpPr>
          <p:spPr bwMode="auto">
            <a:xfrm>
              <a:off x="2772305" y="3189289"/>
              <a:ext cx="479822" cy="350837"/>
            </a:xfrm>
            <a:prstGeom prst="triangle">
              <a:avLst>
                <a:gd name="adj" fmla="val 49995"/>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37" name="AutoShape 17"/>
            <p:cNvSpPr>
              <a:spLocks noChangeArrowheads="1"/>
            </p:cNvSpPr>
            <p:nvPr/>
          </p:nvSpPr>
          <p:spPr bwMode="auto">
            <a:xfrm>
              <a:off x="6213608" y="3192464"/>
              <a:ext cx="483261" cy="352425"/>
            </a:xfrm>
            <a:prstGeom prst="triangle">
              <a:avLst>
                <a:gd name="adj" fmla="val 49995"/>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38" name="AutoShape 18"/>
            <p:cNvSpPr>
              <a:spLocks noChangeArrowheads="1"/>
            </p:cNvSpPr>
            <p:nvPr/>
          </p:nvSpPr>
          <p:spPr bwMode="auto">
            <a:xfrm>
              <a:off x="4407827" y="3189289"/>
              <a:ext cx="483261" cy="350837"/>
            </a:xfrm>
            <a:prstGeom prst="triangle">
              <a:avLst>
                <a:gd name="adj" fmla="val 49995"/>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39" name="AutoShape 19"/>
            <p:cNvSpPr>
              <a:spLocks noChangeArrowheads="1"/>
            </p:cNvSpPr>
            <p:nvPr/>
          </p:nvSpPr>
          <p:spPr bwMode="auto">
            <a:xfrm rot="10800000" flipH="1">
              <a:off x="6702029" y="3192464"/>
              <a:ext cx="479821" cy="352425"/>
            </a:xfrm>
            <a:prstGeom prst="triangle">
              <a:avLst>
                <a:gd name="adj" fmla="val 49995"/>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40" name="AutoShape 20"/>
            <p:cNvSpPr>
              <a:spLocks noChangeArrowheads="1"/>
            </p:cNvSpPr>
            <p:nvPr/>
          </p:nvSpPr>
          <p:spPr bwMode="auto">
            <a:xfrm rot="10800000" flipH="1">
              <a:off x="3245247" y="3189289"/>
              <a:ext cx="481542" cy="350837"/>
            </a:xfrm>
            <a:prstGeom prst="triangle">
              <a:avLst>
                <a:gd name="adj" fmla="val 49995"/>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41" name="AutoShape 21"/>
            <p:cNvSpPr>
              <a:spLocks noChangeArrowheads="1"/>
            </p:cNvSpPr>
            <p:nvPr/>
          </p:nvSpPr>
          <p:spPr bwMode="auto">
            <a:xfrm rot="10800000" flipH="1">
              <a:off x="4903127" y="3206750"/>
              <a:ext cx="483261" cy="349250"/>
            </a:xfrm>
            <a:prstGeom prst="triangle">
              <a:avLst>
                <a:gd name="adj" fmla="val 49995"/>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42" name="Freeform 22"/>
            <p:cNvSpPr>
              <a:spLocks/>
            </p:cNvSpPr>
            <p:nvPr/>
          </p:nvSpPr>
          <p:spPr bwMode="auto">
            <a:xfrm>
              <a:off x="3609843" y="2863850"/>
              <a:ext cx="2854854" cy="325438"/>
            </a:xfrm>
            <a:custGeom>
              <a:avLst/>
              <a:gdLst>
                <a:gd name="T0" fmla="*/ 1374 w 1375"/>
                <a:gd name="T1" fmla="*/ 186 h 187"/>
                <a:gd name="T2" fmla="*/ 1374 w 1375"/>
                <a:gd name="T3" fmla="*/ 0 h 187"/>
                <a:gd name="T4" fmla="*/ 0 w 1375"/>
                <a:gd name="T5" fmla="*/ 0 h 187"/>
                <a:gd name="T6" fmla="*/ 0 w 1375"/>
                <a:gd name="T7" fmla="*/ 186 h 187"/>
              </a:gdLst>
              <a:ahLst/>
              <a:cxnLst>
                <a:cxn ang="0">
                  <a:pos x="T0" y="T1"/>
                </a:cxn>
                <a:cxn ang="0">
                  <a:pos x="T2" y="T3"/>
                </a:cxn>
                <a:cxn ang="0">
                  <a:pos x="T4" y="T5"/>
                </a:cxn>
                <a:cxn ang="0">
                  <a:pos x="T6" y="T7"/>
                </a:cxn>
              </a:cxnLst>
              <a:rect l="0" t="0" r="r" b="b"/>
              <a:pathLst>
                <a:path w="1375" h="187">
                  <a:moveTo>
                    <a:pt x="1374" y="186"/>
                  </a:moveTo>
                  <a:lnTo>
                    <a:pt x="1374" y="0"/>
                  </a:lnTo>
                  <a:lnTo>
                    <a:pt x="0" y="0"/>
                  </a:lnTo>
                  <a:lnTo>
                    <a:pt x="0" y="186"/>
                  </a:lnTo>
                </a:path>
              </a:pathLst>
            </a:custGeom>
            <a:noFill/>
            <a:ln w="19050" cap="rnd" cmpd="sng">
              <a:solidFill>
                <a:schemeClr val="tx1"/>
              </a:solidFill>
              <a:prstDash val="solid"/>
              <a:round/>
              <a:headEnd type="none" w="sm"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itchFamily="34" charset="-122"/>
                <a:ea typeface="微软雅黑" pitchFamily="34" charset="-122"/>
              </a:endParaRPr>
            </a:p>
          </p:txBody>
        </p:sp>
        <p:sp>
          <p:nvSpPr>
            <p:cNvPr id="43" name="Freeform 23"/>
            <p:cNvSpPr>
              <a:spLocks/>
            </p:cNvSpPr>
            <p:nvPr/>
          </p:nvSpPr>
          <p:spPr bwMode="auto">
            <a:xfrm>
              <a:off x="4643438" y="2624139"/>
              <a:ext cx="2199614" cy="585787"/>
            </a:xfrm>
            <a:custGeom>
              <a:avLst/>
              <a:gdLst>
                <a:gd name="T0" fmla="*/ 0 w 1060"/>
                <a:gd name="T1" fmla="*/ 336 h 337"/>
                <a:gd name="T2" fmla="*/ 0 w 1060"/>
                <a:gd name="T3" fmla="*/ 0 h 337"/>
                <a:gd name="T4" fmla="*/ 1059 w 1060"/>
                <a:gd name="T5" fmla="*/ 0 h 337"/>
                <a:gd name="T6" fmla="*/ 1059 w 1060"/>
                <a:gd name="T7" fmla="*/ 330 h 337"/>
              </a:gdLst>
              <a:ahLst/>
              <a:cxnLst>
                <a:cxn ang="0">
                  <a:pos x="T0" y="T1"/>
                </a:cxn>
                <a:cxn ang="0">
                  <a:pos x="T2" y="T3"/>
                </a:cxn>
                <a:cxn ang="0">
                  <a:pos x="T4" y="T5"/>
                </a:cxn>
                <a:cxn ang="0">
                  <a:pos x="T6" y="T7"/>
                </a:cxn>
              </a:cxnLst>
              <a:rect l="0" t="0" r="r" b="b"/>
              <a:pathLst>
                <a:path w="1060" h="337">
                  <a:moveTo>
                    <a:pt x="0" y="336"/>
                  </a:moveTo>
                  <a:lnTo>
                    <a:pt x="0" y="0"/>
                  </a:lnTo>
                  <a:lnTo>
                    <a:pt x="1059" y="0"/>
                  </a:lnTo>
                  <a:lnTo>
                    <a:pt x="1059" y="330"/>
                  </a:lnTo>
                </a:path>
              </a:pathLst>
            </a:custGeom>
            <a:noFill/>
            <a:ln w="19050" cap="rnd" cmpd="sng">
              <a:solidFill>
                <a:schemeClr val="tx1"/>
              </a:solidFill>
              <a:prstDash val="solid"/>
              <a:round/>
              <a:headEnd type="none" w="sm"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itchFamily="34" charset="-122"/>
                <a:ea typeface="微软雅黑" pitchFamily="34" charset="-122"/>
              </a:endParaRPr>
            </a:p>
          </p:txBody>
        </p:sp>
        <p:sp>
          <p:nvSpPr>
            <p:cNvPr id="44" name="Freeform 24"/>
            <p:cNvSpPr>
              <a:spLocks/>
            </p:cNvSpPr>
            <p:nvPr/>
          </p:nvSpPr>
          <p:spPr bwMode="auto">
            <a:xfrm>
              <a:off x="3412067" y="2624138"/>
              <a:ext cx="1234810" cy="576262"/>
            </a:xfrm>
            <a:custGeom>
              <a:avLst/>
              <a:gdLst>
                <a:gd name="T0" fmla="*/ 594 w 595"/>
                <a:gd name="T1" fmla="*/ 0 h 331"/>
                <a:gd name="T2" fmla="*/ 0 w 595"/>
                <a:gd name="T3" fmla="*/ 0 h 331"/>
                <a:gd name="T4" fmla="*/ 0 w 595"/>
                <a:gd name="T5" fmla="*/ 330 h 331"/>
              </a:gdLst>
              <a:ahLst/>
              <a:cxnLst>
                <a:cxn ang="0">
                  <a:pos x="T0" y="T1"/>
                </a:cxn>
                <a:cxn ang="0">
                  <a:pos x="T2" y="T3"/>
                </a:cxn>
                <a:cxn ang="0">
                  <a:pos x="T4" y="T5"/>
                </a:cxn>
              </a:cxnLst>
              <a:rect l="0" t="0" r="r" b="b"/>
              <a:pathLst>
                <a:path w="595" h="331">
                  <a:moveTo>
                    <a:pt x="594" y="0"/>
                  </a:moveTo>
                  <a:lnTo>
                    <a:pt x="0" y="0"/>
                  </a:lnTo>
                  <a:lnTo>
                    <a:pt x="0" y="330"/>
                  </a:lnTo>
                </a:path>
              </a:pathLst>
            </a:custGeom>
            <a:noFill/>
            <a:ln w="19050" cap="rnd" cmpd="sng">
              <a:solidFill>
                <a:schemeClr val="tx1"/>
              </a:solidFill>
              <a:prstDash val="solid"/>
              <a:round/>
              <a:headEnd type="none" w="sm"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itchFamily="34" charset="-122"/>
                <a:ea typeface="微软雅黑" pitchFamily="34" charset="-122"/>
              </a:endParaRPr>
            </a:p>
          </p:txBody>
        </p:sp>
        <p:sp>
          <p:nvSpPr>
            <p:cNvPr id="45" name="Freeform 25"/>
            <p:cNvSpPr>
              <a:spLocks/>
            </p:cNvSpPr>
            <p:nvPr/>
          </p:nvSpPr>
          <p:spPr bwMode="auto">
            <a:xfrm>
              <a:off x="3013075" y="2416175"/>
              <a:ext cx="4048390" cy="793750"/>
            </a:xfrm>
            <a:custGeom>
              <a:avLst/>
              <a:gdLst>
                <a:gd name="T0" fmla="*/ 0 w 1951"/>
                <a:gd name="T1" fmla="*/ 456 h 457"/>
                <a:gd name="T2" fmla="*/ 0 w 1951"/>
                <a:gd name="T3" fmla="*/ 0 h 457"/>
                <a:gd name="T4" fmla="*/ 1950 w 1951"/>
                <a:gd name="T5" fmla="*/ 0 h 457"/>
                <a:gd name="T6" fmla="*/ 1950 w 1951"/>
                <a:gd name="T7" fmla="*/ 450 h 457"/>
                <a:gd name="T8" fmla="*/ 1950 w 1951"/>
                <a:gd name="T9" fmla="*/ 450 h 457"/>
              </a:gdLst>
              <a:ahLst/>
              <a:cxnLst>
                <a:cxn ang="0">
                  <a:pos x="T0" y="T1"/>
                </a:cxn>
                <a:cxn ang="0">
                  <a:pos x="T2" y="T3"/>
                </a:cxn>
                <a:cxn ang="0">
                  <a:pos x="T4" y="T5"/>
                </a:cxn>
                <a:cxn ang="0">
                  <a:pos x="T6" y="T7"/>
                </a:cxn>
                <a:cxn ang="0">
                  <a:pos x="T8" y="T9"/>
                </a:cxn>
              </a:cxnLst>
              <a:rect l="0" t="0" r="r" b="b"/>
              <a:pathLst>
                <a:path w="1951" h="457">
                  <a:moveTo>
                    <a:pt x="0" y="456"/>
                  </a:moveTo>
                  <a:lnTo>
                    <a:pt x="0" y="0"/>
                  </a:lnTo>
                  <a:lnTo>
                    <a:pt x="1950" y="0"/>
                  </a:lnTo>
                  <a:lnTo>
                    <a:pt x="1950" y="450"/>
                  </a:lnTo>
                  <a:lnTo>
                    <a:pt x="1950" y="450"/>
                  </a:lnTo>
                </a:path>
              </a:pathLst>
            </a:custGeom>
            <a:noFill/>
            <a:ln w="19050" cap="rnd" cmpd="sng">
              <a:solidFill>
                <a:schemeClr val="tx1"/>
              </a:solidFill>
              <a:prstDash val="solid"/>
              <a:round/>
              <a:headEnd type="none" w="sm"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itchFamily="34" charset="-122"/>
                <a:ea typeface="微软雅黑" pitchFamily="34" charset="-122"/>
              </a:endParaRPr>
            </a:p>
          </p:txBody>
        </p:sp>
        <p:sp>
          <p:nvSpPr>
            <p:cNvPr id="46" name="Line 26"/>
            <p:cNvSpPr>
              <a:spLocks noChangeShapeType="1"/>
            </p:cNvSpPr>
            <p:nvPr/>
          </p:nvSpPr>
          <p:spPr bwMode="auto">
            <a:xfrm>
              <a:off x="5229887" y="2870201"/>
              <a:ext cx="0" cy="341313"/>
            </a:xfrm>
            <a:prstGeom prst="line">
              <a:avLst/>
            </a:prstGeom>
            <a:noFill/>
            <a:ln w="12700">
              <a:solidFill>
                <a:schemeClr val="tx1"/>
              </a:solidFill>
              <a:round/>
              <a:headEnd type="non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47" name="Line 27"/>
            <p:cNvSpPr>
              <a:spLocks noChangeShapeType="1"/>
            </p:cNvSpPr>
            <p:nvPr/>
          </p:nvSpPr>
          <p:spPr bwMode="auto">
            <a:xfrm>
              <a:off x="5056188" y="2433638"/>
              <a:ext cx="0" cy="787400"/>
            </a:xfrm>
            <a:prstGeom prst="line">
              <a:avLst/>
            </a:prstGeom>
            <a:noFill/>
            <a:ln w="12700">
              <a:solidFill>
                <a:schemeClr val="tx1"/>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48" name="Rectangle 28"/>
            <p:cNvSpPr>
              <a:spLocks noChangeArrowheads="1"/>
            </p:cNvSpPr>
            <p:nvPr/>
          </p:nvSpPr>
          <p:spPr bwMode="auto">
            <a:xfrm>
              <a:off x="1533610" y="2421610"/>
              <a:ext cx="483014" cy="93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lnSpc>
                  <a:spcPct val="90000"/>
                </a:lnSpc>
              </a:pPr>
              <a:r>
                <a:rPr kumimoji="1" lang="zh-CN" altLang="en-US" sz="1600" b="1" dirty="0">
                  <a:latin typeface="微软雅黑" pitchFamily="34" charset="-122"/>
                  <a:ea typeface="微软雅黑" pitchFamily="34" charset="-122"/>
                </a:rPr>
                <a:t>集</a:t>
              </a:r>
            </a:p>
            <a:p>
              <a:pPr defTabSz="762000" eaLnBrk="0" hangingPunct="0">
                <a:lnSpc>
                  <a:spcPct val="90000"/>
                </a:lnSpc>
              </a:pPr>
              <a:r>
                <a:rPr kumimoji="1" lang="zh-CN" altLang="en-US" sz="1600" b="1" dirty="0">
                  <a:latin typeface="微软雅黑" pitchFamily="34" charset="-122"/>
                  <a:ea typeface="微软雅黑" pitchFamily="34" charset="-122"/>
                </a:rPr>
                <a:t>线</a:t>
              </a:r>
            </a:p>
            <a:p>
              <a:pPr defTabSz="762000" eaLnBrk="0" hangingPunct="0">
                <a:lnSpc>
                  <a:spcPct val="90000"/>
                </a:lnSpc>
              </a:pPr>
              <a:r>
                <a:rPr kumimoji="1" lang="zh-CN" altLang="en-US" sz="1600" b="1" dirty="0">
                  <a:latin typeface="微软雅黑" pitchFamily="34" charset="-122"/>
                  <a:ea typeface="微软雅黑" pitchFamily="34" charset="-122"/>
                </a:rPr>
                <a:t>器</a:t>
              </a:r>
            </a:p>
          </p:txBody>
        </p:sp>
        <p:sp>
          <p:nvSpPr>
            <p:cNvPr id="49" name="Rectangle 29"/>
            <p:cNvSpPr>
              <a:spLocks noChangeArrowheads="1"/>
            </p:cNvSpPr>
            <p:nvPr/>
          </p:nvSpPr>
          <p:spPr bwMode="auto">
            <a:xfrm>
              <a:off x="4063868" y="4527550"/>
              <a:ext cx="1608005" cy="846138"/>
            </a:xfrm>
            <a:prstGeom prst="rect">
              <a:avLst/>
            </a:prstGeom>
            <a:solidFill>
              <a:srgbClr val="00FF99"/>
            </a:solidFill>
            <a:ln w="19050">
              <a:solidFill>
                <a:schemeClr val="tx1"/>
              </a:solidFill>
              <a:miter lim="800000"/>
              <a:headEnd/>
              <a:tailEnd/>
            </a:ln>
            <a:effec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50" name="Rectangle 30"/>
            <p:cNvSpPr>
              <a:spLocks noChangeArrowheads="1"/>
            </p:cNvSpPr>
            <p:nvPr/>
          </p:nvSpPr>
          <p:spPr bwMode="auto">
            <a:xfrm>
              <a:off x="4375151" y="4529138"/>
              <a:ext cx="1028435" cy="398462"/>
            </a:xfrm>
            <a:prstGeom prst="rect">
              <a:avLst/>
            </a:prstGeom>
            <a:solidFill>
              <a:schemeClr val="bg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51" name="Rectangle 31"/>
            <p:cNvSpPr>
              <a:spLocks noChangeArrowheads="1"/>
            </p:cNvSpPr>
            <p:nvPr/>
          </p:nvSpPr>
          <p:spPr bwMode="auto">
            <a:xfrm>
              <a:off x="4515613" y="4516634"/>
              <a:ext cx="739427" cy="4166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600" b="1" dirty="0">
                  <a:solidFill>
                    <a:srgbClr val="0000FF"/>
                  </a:solidFill>
                  <a:latin typeface="微软雅黑" pitchFamily="34" charset="-122"/>
                  <a:ea typeface="微软雅黑" pitchFamily="34" charset="-122"/>
                </a:rPr>
                <a:t>网卡</a:t>
              </a:r>
            </a:p>
          </p:txBody>
        </p:sp>
        <p:sp>
          <p:nvSpPr>
            <p:cNvPr id="52" name="Rectangle 32"/>
            <p:cNvSpPr>
              <a:spLocks noChangeArrowheads="1"/>
            </p:cNvSpPr>
            <p:nvPr/>
          </p:nvSpPr>
          <p:spPr bwMode="auto">
            <a:xfrm>
              <a:off x="4392607" y="4894263"/>
              <a:ext cx="995841" cy="4166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600" b="1" dirty="0">
                  <a:latin typeface="微软雅黑" pitchFamily="34" charset="-122"/>
                  <a:ea typeface="微软雅黑" pitchFamily="34" charset="-122"/>
                </a:rPr>
                <a:t>工作站</a:t>
              </a:r>
            </a:p>
          </p:txBody>
        </p:sp>
        <p:sp>
          <p:nvSpPr>
            <p:cNvPr id="53" name="Rectangle 33"/>
            <p:cNvSpPr>
              <a:spLocks noChangeArrowheads="1"/>
            </p:cNvSpPr>
            <p:nvPr/>
          </p:nvSpPr>
          <p:spPr bwMode="auto">
            <a:xfrm>
              <a:off x="4488657" y="4435475"/>
              <a:ext cx="782506" cy="82550"/>
            </a:xfrm>
            <a:prstGeom prst="rect">
              <a:avLst/>
            </a:prstGeom>
            <a:solidFill>
              <a:schemeClr val="bg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54" name="Rectangle 34"/>
            <p:cNvSpPr>
              <a:spLocks noChangeArrowheads="1"/>
            </p:cNvSpPr>
            <p:nvPr/>
          </p:nvSpPr>
          <p:spPr bwMode="auto">
            <a:xfrm>
              <a:off x="1571890" y="4527550"/>
              <a:ext cx="1611445" cy="846138"/>
            </a:xfrm>
            <a:prstGeom prst="rect">
              <a:avLst/>
            </a:prstGeom>
            <a:solidFill>
              <a:srgbClr val="00FF99"/>
            </a:solidFill>
            <a:ln w="19050">
              <a:solidFill>
                <a:schemeClr val="tx1"/>
              </a:solidFill>
              <a:miter lim="800000"/>
              <a:headEnd/>
              <a:tailEnd/>
            </a:ln>
            <a:effec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55" name="Rectangle 35"/>
            <p:cNvSpPr>
              <a:spLocks noChangeArrowheads="1"/>
            </p:cNvSpPr>
            <p:nvPr/>
          </p:nvSpPr>
          <p:spPr bwMode="auto">
            <a:xfrm>
              <a:off x="1865975" y="4529138"/>
              <a:ext cx="1031875" cy="398462"/>
            </a:xfrm>
            <a:prstGeom prst="rect">
              <a:avLst/>
            </a:prstGeom>
            <a:solidFill>
              <a:schemeClr val="bg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56" name="Rectangle 36"/>
            <p:cNvSpPr>
              <a:spLocks noChangeArrowheads="1"/>
            </p:cNvSpPr>
            <p:nvPr/>
          </p:nvSpPr>
          <p:spPr bwMode="auto">
            <a:xfrm>
              <a:off x="2042553" y="4516634"/>
              <a:ext cx="739427" cy="4166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600" b="1" dirty="0">
                  <a:solidFill>
                    <a:srgbClr val="0000FF"/>
                  </a:solidFill>
                  <a:latin typeface="微软雅黑" pitchFamily="34" charset="-122"/>
                  <a:ea typeface="微软雅黑" pitchFamily="34" charset="-122"/>
                </a:rPr>
                <a:t>网卡</a:t>
              </a:r>
            </a:p>
          </p:txBody>
        </p:sp>
        <p:sp>
          <p:nvSpPr>
            <p:cNvPr id="57" name="Rectangle 37"/>
            <p:cNvSpPr>
              <a:spLocks noChangeArrowheads="1"/>
            </p:cNvSpPr>
            <p:nvPr/>
          </p:nvSpPr>
          <p:spPr bwMode="auto">
            <a:xfrm>
              <a:off x="1920886" y="4894263"/>
              <a:ext cx="995841" cy="4166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600" b="1" dirty="0">
                  <a:latin typeface="微软雅黑" pitchFamily="34" charset="-122"/>
                  <a:ea typeface="微软雅黑" pitchFamily="34" charset="-122"/>
                </a:rPr>
                <a:t>工作站</a:t>
              </a:r>
            </a:p>
          </p:txBody>
        </p:sp>
        <p:sp>
          <p:nvSpPr>
            <p:cNvPr id="58" name="Rectangle 38"/>
            <p:cNvSpPr>
              <a:spLocks noChangeArrowheads="1"/>
            </p:cNvSpPr>
            <p:nvPr/>
          </p:nvSpPr>
          <p:spPr bwMode="auto">
            <a:xfrm>
              <a:off x="2000119" y="4435475"/>
              <a:ext cx="779065" cy="82550"/>
            </a:xfrm>
            <a:prstGeom prst="rect">
              <a:avLst/>
            </a:prstGeom>
            <a:solidFill>
              <a:schemeClr val="bg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59" name="Rectangle 39"/>
            <p:cNvSpPr>
              <a:spLocks noChangeArrowheads="1"/>
            </p:cNvSpPr>
            <p:nvPr/>
          </p:nvSpPr>
          <p:spPr bwMode="auto">
            <a:xfrm>
              <a:off x="6540369" y="4527550"/>
              <a:ext cx="1611444" cy="846138"/>
            </a:xfrm>
            <a:prstGeom prst="rect">
              <a:avLst/>
            </a:prstGeom>
            <a:solidFill>
              <a:srgbClr val="00FF99"/>
            </a:solidFill>
            <a:ln w="19050">
              <a:solidFill>
                <a:schemeClr val="tx1"/>
              </a:solidFill>
              <a:miter lim="800000"/>
              <a:headEnd/>
              <a:tailEnd/>
            </a:ln>
            <a:effec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60" name="Rectangle 40"/>
            <p:cNvSpPr>
              <a:spLocks noChangeArrowheads="1"/>
            </p:cNvSpPr>
            <p:nvPr/>
          </p:nvSpPr>
          <p:spPr bwMode="auto">
            <a:xfrm>
              <a:off x="6843051" y="4529138"/>
              <a:ext cx="1030155" cy="398462"/>
            </a:xfrm>
            <a:prstGeom prst="rect">
              <a:avLst/>
            </a:prstGeom>
            <a:solidFill>
              <a:schemeClr val="bg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61" name="Rectangle 41"/>
            <p:cNvSpPr>
              <a:spLocks noChangeArrowheads="1"/>
            </p:cNvSpPr>
            <p:nvPr/>
          </p:nvSpPr>
          <p:spPr bwMode="auto">
            <a:xfrm>
              <a:off x="6990394" y="4516634"/>
              <a:ext cx="739427" cy="4166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600" b="1" dirty="0">
                  <a:solidFill>
                    <a:srgbClr val="0000FF"/>
                  </a:solidFill>
                  <a:latin typeface="微软雅黑" pitchFamily="34" charset="-122"/>
                  <a:ea typeface="微软雅黑" pitchFamily="34" charset="-122"/>
                </a:rPr>
                <a:t>网卡</a:t>
              </a:r>
            </a:p>
          </p:txBody>
        </p:sp>
        <p:sp>
          <p:nvSpPr>
            <p:cNvPr id="62" name="Rectangle 42"/>
            <p:cNvSpPr>
              <a:spLocks noChangeArrowheads="1"/>
            </p:cNvSpPr>
            <p:nvPr/>
          </p:nvSpPr>
          <p:spPr bwMode="auto">
            <a:xfrm>
              <a:off x="6898283" y="4894263"/>
              <a:ext cx="995841" cy="4166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600" b="1">
                  <a:latin typeface="微软雅黑" pitchFamily="34" charset="-122"/>
                  <a:ea typeface="微软雅黑" pitchFamily="34" charset="-122"/>
                </a:rPr>
                <a:t>工作站</a:t>
              </a:r>
            </a:p>
          </p:txBody>
        </p:sp>
        <p:sp>
          <p:nvSpPr>
            <p:cNvPr id="63" name="Rectangle 43"/>
            <p:cNvSpPr>
              <a:spLocks noChangeArrowheads="1"/>
            </p:cNvSpPr>
            <p:nvPr/>
          </p:nvSpPr>
          <p:spPr bwMode="auto">
            <a:xfrm>
              <a:off x="6968597" y="4435475"/>
              <a:ext cx="780785" cy="82550"/>
            </a:xfrm>
            <a:prstGeom prst="rect">
              <a:avLst/>
            </a:prstGeom>
            <a:solidFill>
              <a:schemeClr val="bg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64" name="Oval 44"/>
            <p:cNvSpPr>
              <a:spLocks noChangeArrowheads="1"/>
            </p:cNvSpPr>
            <p:nvPr/>
          </p:nvSpPr>
          <p:spPr bwMode="auto">
            <a:xfrm>
              <a:off x="4590125" y="2579689"/>
              <a:ext cx="94588" cy="79375"/>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65" name="Oval 45"/>
            <p:cNvSpPr>
              <a:spLocks noChangeArrowheads="1"/>
            </p:cNvSpPr>
            <p:nvPr/>
          </p:nvSpPr>
          <p:spPr bwMode="auto">
            <a:xfrm>
              <a:off x="5013193" y="2381251"/>
              <a:ext cx="96308" cy="79375"/>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66" name="Oval 46"/>
            <p:cNvSpPr>
              <a:spLocks noChangeArrowheads="1"/>
            </p:cNvSpPr>
            <p:nvPr/>
          </p:nvSpPr>
          <p:spPr bwMode="auto">
            <a:xfrm>
              <a:off x="5186892" y="2819401"/>
              <a:ext cx="96308" cy="79375"/>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67" name="Line 47"/>
            <p:cNvSpPr>
              <a:spLocks noChangeShapeType="1"/>
            </p:cNvSpPr>
            <p:nvPr/>
          </p:nvSpPr>
          <p:spPr bwMode="auto">
            <a:xfrm flipV="1">
              <a:off x="4531652" y="3605213"/>
              <a:ext cx="0" cy="596900"/>
            </a:xfrm>
            <a:prstGeom prst="line">
              <a:avLst/>
            </a:prstGeom>
            <a:noFill/>
            <a:ln w="12700">
              <a:solidFill>
                <a:schemeClr val="tx1"/>
              </a:solidFill>
              <a:round/>
              <a:headEnd type="non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68" name="Line 48"/>
            <p:cNvSpPr>
              <a:spLocks noChangeShapeType="1"/>
            </p:cNvSpPr>
            <p:nvPr/>
          </p:nvSpPr>
          <p:spPr bwMode="auto">
            <a:xfrm>
              <a:off x="5018352" y="3616325"/>
              <a:ext cx="0" cy="592138"/>
            </a:xfrm>
            <a:prstGeom prst="line">
              <a:avLst/>
            </a:prstGeom>
            <a:noFill/>
            <a:ln w="12700">
              <a:solidFill>
                <a:schemeClr val="tx1"/>
              </a:solidFill>
              <a:round/>
              <a:headEnd type="non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69" name="Line 49"/>
            <p:cNvSpPr>
              <a:spLocks noChangeShapeType="1"/>
            </p:cNvSpPr>
            <p:nvPr/>
          </p:nvSpPr>
          <p:spPr bwMode="auto">
            <a:xfrm rot="236364" flipV="1">
              <a:off x="2187575" y="3729038"/>
              <a:ext cx="467783" cy="514350"/>
            </a:xfrm>
            <a:prstGeom prst="line">
              <a:avLst/>
            </a:prstGeom>
            <a:noFill/>
            <a:ln w="12700">
              <a:solidFill>
                <a:schemeClr val="tx1"/>
              </a:solidFill>
              <a:round/>
              <a:headEnd type="non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70" name="Line 50"/>
            <p:cNvSpPr>
              <a:spLocks noChangeShapeType="1"/>
            </p:cNvSpPr>
            <p:nvPr/>
          </p:nvSpPr>
          <p:spPr bwMode="auto">
            <a:xfrm flipH="1">
              <a:off x="2667398" y="3722688"/>
              <a:ext cx="476382" cy="474662"/>
            </a:xfrm>
            <a:prstGeom prst="line">
              <a:avLst/>
            </a:prstGeom>
            <a:noFill/>
            <a:ln w="12700">
              <a:solidFill>
                <a:schemeClr val="tx1"/>
              </a:solidFill>
              <a:round/>
              <a:headEnd type="non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71" name="Line 51"/>
            <p:cNvSpPr>
              <a:spLocks noChangeShapeType="1"/>
            </p:cNvSpPr>
            <p:nvPr/>
          </p:nvSpPr>
          <p:spPr bwMode="auto">
            <a:xfrm>
              <a:off x="6419983" y="3636964"/>
              <a:ext cx="433388" cy="592137"/>
            </a:xfrm>
            <a:prstGeom prst="line">
              <a:avLst/>
            </a:prstGeom>
            <a:noFill/>
            <a:ln w="12700">
              <a:solidFill>
                <a:schemeClr val="tx1"/>
              </a:solidFill>
              <a:round/>
              <a:headEnd type="triangle" w="sm" len="med"/>
              <a:tailEnd type="non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72" name="Line 52"/>
            <p:cNvSpPr>
              <a:spLocks noChangeShapeType="1"/>
            </p:cNvSpPr>
            <p:nvPr/>
          </p:nvSpPr>
          <p:spPr bwMode="auto">
            <a:xfrm>
              <a:off x="6932481" y="3649664"/>
              <a:ext cx="393832" cy="547687"/>
            </a:xfrm>
            <a:prstGeom prst="line">
              <a:avLst/>
            </a:prstGeom>
            <a:noFill/>
            <a:ln w="12700">
              <a:solidFill>
                <a:schemeClr val="tx1"/>
              </a:solidFill>
              <a:round/>
              <a:headEnd type="non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73" name="Rectangle 53"/>
            <p:cNvSpPr>
              <a:spLocks noChangeArrowheads="1"/>
            </p:cNvSpPr>
            <p:nvPr/>
          </p:nvSpPr>
          <p:spPr bwMode="auto">
            <a:xfrm>
              <a:off x="5210268" y="3725863"/>
              <a:ext cx="995841" cy="4166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600" b="1" dirty="0">
                  <a:solidFill>
                    <a:srgbClr val="CC00CC"/>
                  </a:solidFill>
                  <a:latin typeface="微软雅黑" pitchFamily="34" charset="-122"/>
                  <a:ea typeface="微软雅黑" pitchFamily="34" charset="-122"/>
                </a:rPr>
                <a:t>双绞线</a:t>
              </a:r>
            </a:p>
          </p:txBody>
        </p:sp>
        <p:grpSp>
          <p:nvGrpSpPr>
            <p:cNvPr id="74" name="Group 54"/>
            <p:cNvGrpSpPr>
              <a:grpSpLocks/>
            </p:cNvGrpSpPr>
            <p:nvPr/>
          </p:nvGrpSpPr>
          <p:grpSpPr bwMode="auto">
            <a:xfrm rot="5400000" flipH="1">
              <a:off x="4703168" y="3946724"/>
              <a:ext cx="876300" cy="98028"/>
              <a:chOff x="1548" y="1476"/>
              <a:chExt cx="1338" cy="120"/>
            </a:xfrm>
          </p:grpSpPr>
          <p:sp>
            <p:nvSpPr>
              <p:cNvPr id="78" name="Freeform 55"/>
              <p:cNvSpPr>
                <a:spLocks/>
              </p:cNvSpPr>
              <p:nvPr/>
            </p:nvSpPr>
            <p:spPr bwMode="auto">
              <a:xfrm>
                <a:off x="1555" y="1484"/>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rgbClr val="0000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79" name="Freeform 56"/>
              <p:cNvSpPr>
                <a:spLocks/>
              </p:cNvSpPr>
              <p:nvPr/>
            </p:nvSpPr>
            <p:spPr bwMode="auto">
              <a:xfrm flipV="1">
                <a:off x="1548" y="1476"/>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rgbClr val="0000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grpSp>
        <p:grpSp>
          <p:nvGrpSpPr>
            <p:cNvPr id="75" name="Group 57"/>
            <p:cNvGrpSpPr>
              <a:grpSpLocks/>
            </p:cNvGrpSpPr>
            <p:nvPr/>
          </p:nvGrpSpPr>
          <p:grpSpPr bwMode="auto">
            <a:xfrm rot="5400000" flipH="1">
              <a:off x="4206942" y="3958630"/>
              <a:ext cx="874712" cy="98029"/>
              <a:chOff x="1548" y="1476"/>
              <a:chExt cx="1338" cy="120"/>
            </a:xfrm>
          </p:grpSpPr>
          <p:sp>
            <p:nvSpPr>
              <p:cNvPr id="76" name="Freeform 58"/>
              <p:cNvSpPr>
                <a:spLocks/>
              </p:cNvSpPr>
              <p:nvPr/>
            </p:nvSpPr>
            <p:spPr bwMode="auto">
              <a:xfrm>
                <a:off x="1555" y="1484"/>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rgbClr val="0000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sp>
            <p:nvSpPr>
              <p:cNvPr id="77" name="Freeform 59"/>
              <p:cNvSpPr>
                <a:spLocks/>
              </p:cNvSpPr>
              <p:nvPr/>
            </p:nvSpPr>
            <p:spPr bwMode="auto">
              <a:xfrm flipV="1">
                <a:off x="1548" y="1476"/>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rgbClr val="0000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itchFamily="34" charset="-122"/>
                  <a:ea typeface="微软雅黑" pitchFamily="34" charset="-122"/>
                </a:endParaRPr>
              </a:p>
            </p:txBody>
          </p:sp>
        </p:grpSp>
      </p:grpSp>
      <p:sp>
        <p:nvSpPr>
          <p:cNvPr id="2" name="灯片编号占位符 1">
            <a:extLst>
              <a:ext uri="{FF2B5EF4-FFF2-40B4-BE49-F238E27FC236}">
                <a16:creationId xmlns:a16="http://schemas.microsoft.com/office/drawing/2014/main" id="{D314E5DB-C0F4-4BE8-9065-0066A33C34F5}"/>
              </a:ext>
            </a:extLst>
          </p:cNvPr>
          <p:cNvSpPr>
            <a:spLocks noGrp="1"/>
          </p:cNvSpPr>
          <p:nvPr>
            <p:ph type="sldNum" sz="quarter" idx="12"/>
          </p:nvPr>
        </p:nvSpPr>
        <p:spPr/>
        <p:txBody>
          <a:bodyPr/>
          <a:lstStyle/>
          <a:p>
            <a:fld id="{C485880C-E2C3-4DAB-AE74-D9BE691626AC}" type="slidenum">
              <a:rPr lang="zh-CN" altLang="en-US" smtClean="0"/>
              <a:pPr/>
              <a:t>72</a:t>
            </a:fld>
            <a:endParaRPr lang="zh-CN" altLang="en-US"/>
          </a:p>
        </p:txBody>
      </p:sp>
    </p:spTree>
    <p:extLst>
      <p:ext uri="{BB962C8B-B14F-4D97-AF65-F5344CB8AC3E}">
        <p14:creationId xmlns:p14="http://schemas.microsoft.com/office/powerpoint/2010/main" val="3620350475"/>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502921" y="619440"/>
            <a:ext cx="8129015" cy="388721"/>
          </a:xfrm>
          <a:prstGeom prst="roundRect">
            <a:avLst>
              <a:gd name="adj" fmla="val 16667"/>
            </a:avLst>
          </a:prstGeom>
          <a:solidFill>
            <a:srgbClr val="0089FA"/>
          </a:solidFill>
          <a:ln>
            <a:noFill/>
          </a:ln>
          <a:effectLst/>
          <a:extLst/>
        </p:spPr>
        <p:txBody>
          <a:bodyPr wrap="none" anchor="ctr"/>
          <a:lstStyle/>
          <a:p>
            <a:endParaRPr lang="zh-CN" altLang="en-US"/>
          </a:p>
        </p:txBody>
      </p:sp>
      <p:sp>
        <p:nvSpPr>
          <p:cNvPr id="6" name="Rectangle 6"/>
          <p:cNvSpPr>
            <a:spLocks noChangeArrowheads="1"/>
          </p:cNvSpPr>
          <p:nvPr/>
        </p:nvSpPr>
        <p:spPr bwMode="auto">
          <a:xfrm>
            <a:off x="2622844" y="586313"/>
            <a:ext cx="388119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3.3.4  </a:t>
            </a:r>
            <a:r>
              <a:rPr lang="zh-CN" altLang="en-US" sz="2400" b="1" dirty="0">
                <a:solidFill>
                  <a:schemeClr val="bg1"/>
                </a:solidFill>
                <a:latin typeface="微软雅黑" pitchFamily="34" charset="-122"/>
                <a:ea typeface="微软雅黑" pitchFamily="34" charset="-122"/>
              </a:rPr>
              <a:t>以太网的信道利用率</a:t>
            </a:r>
          </a:p>
        </p:txBody>
      </p:sp>
      <p:sp>
        <p:nvSpPr>
          <p:cNvPr id="7" name="Rectangle 8"/>
          <p:cNvSpPr>
            <a:spLocks noChangeArrowheads="1"/>
          </p:cNvSpPr>
          <p:nvPr/>
        </p:nvSpPr>
        <p:spPr bwMode="auto">
          <a:xfrm>
            <a:off x="502921" y="1015839"/>
            <a:ext cx="8129015" cy="30546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68288" indent="-268288">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多个站在以太网上同时工作就可能会发生碰撞。</a:t>
            </a:r>
          </a:p>
          <a:p>
            <a:pPr marL="268288" indent="-268288">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当发生碰撞时，信道资源实际上是被浪费了。因此，当扣除碰撞所造成的信道损失后，</a:t>
            </a:r>
            <a:r>
              <a:rPr lang="zh-CN" altLang="en-US" sz="2000" b="1" dirty="0">
                <a:solidFill>
                  <a:srgbClr val="C00000"/>
                </a:solidFill>
                <a:latin typeface="微软雅黑" pitchFamily="34" charset="-122"/>
                <a:ea typeface="微软雅黑" pitchFamily="34" charset="-122"/>
              </a:rPr>
              <a:t>以太网总的信道利用率并不能达到 </a:t>
            </a:r>
            <a:r>
              <a:rPr lang="en-US" altLang="zh-CN" sz="2000" b="1" dirty="0">
                <a:solidFill>
                  <a:srgbClr val="C00000"/>
                </a:solidFill>
                <a:latin typeface="微软雅黑" pitchFamily="34" charset="-122"/>
                <a:ea typeface="微软雅黑" pitchFamily="34" charset="-122"/>
              </a:rPr>
              <a:t>100%</a:t>
            </a:r>
            <a:r>
              <a:rPr lang="zh-CN" altLang="en-US" sz="2000" b="1" dirty="0">
                <a:solidFill>
                  <a:srgbClr val="C00000"/>
                </a:solidFill>
                <a:latin typeface="微软雅黑" pitchFamily="34" charset="-122"/>
                <a:ea typeface="微软雅黑" pitchFamily="34" charset="-122"/>
              </a:rPr>
              <a:t>。</a:t>
            </a:r>
          </a:p>
          <a:p>
            <a:pPr marL="268288" indent="-268288">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假设：</a:t>
            </a:r>
            <a:r>
              <a:rPr lang="zh-CN" altLang="en-US" sz="2000" b="1" dirty="0">
                <a:latin typeface="微软雅黑" pitchFamily="34" charset="-122"/>
                <a:ea typeface="微软雅黑" pitchFamily="34" charset="-122"/>
              </a:rPr>
              <a:t>单程端到端传播时延 </a:t>
            </a:r>
            <a:r>
              <a:rPr lang="en-US" altLang="zh-CN" sz="2000" b="1" dirty="0">
                <a:latin typeface="微软雅黑" pitchFamily="34" charset="-122"/>
                <a:ea typeface="微软雅黑" pitchFamily="34" charset="-122"/>
              </a:rPr>
              <a:t>= </a:t>
            </a:r>
            <a:r>
              <a:rPr lang="en-US" altLang="zh-CN" sz="2000" b="1" i="1" dirty="0">
                <a:latin typeface="微软雅黑" pitchFamily="34" charset="-122"/>
                <a:ea typeface="微软雅黑" pitchFamily="34" charset="-122"/>
                <a:sym typeface="Symbol"/>
              </a:rPr>
              <a:t> </a:t>
            </a:r>
            <a:r>
              <a:rPr lang="zh-CN" altLang="en-US" sz="2000" b="1" dirty="0">
                <a:latin typeface="微软雅黑" pitchFamily="34" charset="-122"/>
                <a:ea typeface="微软雅黑" pitchFamily="34" charset="-122"/>
              </a:rPr>
              <a:t>，则争用期长度 </a:t>
            </a:r>
            <a:r>
              <a:rPr lang="en-US" altLang="zh-CN" sz="2000" b="1" dirty="0">
                <a:latin typeface="微软雅黑" pitchFamily="34" charset="-122"/>
                <a:ea typeface="微软雅黑" pitchFamily="34" charset="-122"/>
              </a:rPr>
              <a:t>= 2</a:t>
            </a:r>
            <a:r>
              <a:rPr lang="en-US" altLang="zh-CN" sz="2000" b="1" i="1" dirty="0">
                <a:latin typeface="微软雅黑" pitchFamily="34" charset="-122"/>
                <a:ea typeface="微软雅黑" pitchFamily="34" charset="-122"/>
                <a:sym typeface="Symbol"/>
              </a:rPr>
              <a:t> </a:t>
            </a:r>
            <a:r>
              <a:rPr lang="zh-CN" altLang="en-US" sz="2000" b="1" dirty="0">
                <a:latin typeface="微软雅黑" pitchFamily="34" charset="-122"/>
                <a:ea typeface="微软雅黑" pitchFamily="34" charset="-122"/>
              </a:rPr>
              <a:t>。检测到碰撞后不发送干扰信号。</a:t>
            </a:r>
          </a:p>
          <a:p>
            <a:pPr marL="268288" indent="-268288">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设：</a:t>
            </a:r>
            <a:r>
              <a:rPr lang="zh-CN" altLang="en-US" sz="2000" b="1" dirty="0">
                <a:latin typeface="微软雅黑" pitchFamily="34" charset="-122"/>
                <a:ea typeface="微软雅黑" pitchFamily="34" charset="-122"/>
              </a:rPr>
              <a:t>帧长</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 </a:t>
            </a:r>
            <a:r>
              <a:rPr lang="en-US" altLang="zh-CN" sz="2000" b="1" i="1" dirty="0">
                <a:latin typeface="微软雅黑" pitchFamily="34" charset="-122"/>
                <a:ea typeface="微软雅黑" pitchFamily="34" charset="-122"/>
              </a:rPr>
              <a:t>L</a:t>
            </a:r>
            <a:r>
              <a:rPr lang="en-US" altLang="zh-CN" sz="2000" b="1" dirty="0">
                <a:latin typeface="微软雅黑" pitchFamily="34" charset="-122"/>
                <a:ea typeface="微软雅黑" pitchFamily="34" charset="-122"/>
              </a:rPr>
              <a:t> (bit)</a:t>
            </a:r>
            <a:r>
              <a:rPr lang="zh-CN" altLang="en-US" sz="2000" b="1" dirty="0">
                <a:latin typeface="微软雅黑" pitchFamily="34" charset="-122"/>
                <a:ea typeface="微软雅黑" pitchFamily="34" charset="-122"/>
              </a:rPr>
              <a:t>，数据发送速率 </a:t>
            </a:r>
            <a:r>
              <a:rPr lang="en-US" altLang="zh-CN" sz="2000" b="1" dirty="0">
                <a:latin typeface="微软雅黑" pitchFamily="34" charset="-122"/>
                <a:ea typeface="微软雅黑" pitchFamily="34" charset="-122"/>
              </a:rPr>
              <a:t>= </a:t>
            </a:r>
            <a:r>
              <a:rPr lang="en-US" altLang="zh-CN" sz="2000" b="1" i="1" dirty="0">
                <a:latin typeface="微软雅黑" pitchFamily="34" charset="-122"/>
                <a:ea typeface="微软雅黑" pitchFamily="34" charset="-122"/>
              </a:rPr>
              <a:t>C</a:t>
            </a:r>
            <a:r>
              <a:rPr lang="en-US" altLang="zh-CN" sz="2000" b="1" dirty="0">
                <a:latin typeface="微软雅黑" pitchFamily="34" charset="-122"/>
                <a:ea typeface="微软雅黑" pitchFamily="34" charset="-122"/>
              </a:rPr>
              <a:t> (bit/s)</a:t>
            </a:r>
            <a:r>
              <a:rPr lang="zh-CN" altLang="en-US" sz="2000" b="1" dirty="0">
                <a:latin typeface="微软雅黑" pitchFamily="34" charset="-122"/>
                <a:ea typeface="微软雅黑" pitchFamily="34" charset="-122"/>
              </a:rPr>
              <a:t>，则帧的发送时间  </a:t>
            </a:r>
            <a:r>
              <a:rPr lang="en-US" altLang="zh-CN" sz="2000" b="1" i="1" dirty="0">
                <a:latin typeface="微软雅黑" pitchFamily="34" charset="-122"/>
                <a:ea typeface="微软雅黑" pitchFamily="34" charset="-122"/>
              </a:rPr>
              <a:t>T</a:t>
            </a:r>
            <a:r>
              <a:rPr lang="en-US" altLang="zh-CN" sz="2000" b="1" i="1" baseline="-25000" dirty="0">
                <a:latin typeface="微软雅黑" pitchFamily="34" charset="-122"/>
                <a:ea typeface="微软雅黑" pitchFamily="34" charset="-122"/>
              </a:rPr>
              <a:t>0</a:t>
            </a:r>
            <a:r>
              <a:rPr lang="en-US" altLang="zh-CN" sz="2000" b="1" i="1" dirty="0">
                <a:latin typeface="微软雅黑" pitchFamily="34" charset="-122"/>
                <a:ea typeface="微软雅黑" pitchFamily="34" charset="-122"/>
              </a:rPr>
              <a:t> </a:t>
            </a:r>
            <a:r>
              <a:rPr lang="en-US" altLang="zh-CN" sz="2000" b="1" dirty="0">
                <a:latin typeface="微软雅黑" pitchFamily="34" charset="-122"/>
                <a:ea typeface="微软雅黑" pitchFamily="34" charset="-122"/>
              </a:rPr>
              <a:t>= </a:t>
            </a:r>
            <a:r>
              <a:rPr lang="en-US" altLang="zh-CN" sz="2000" b="1" i="1" dirty="0">
                <a:latin typeface="微软雅黑" pitchFamily="34" charset="-122"/>
                <a:ea typeface="微软雅黑" pitchFamily="34" charset="-122"/>
              </a:rPr>
              <a:t>L</a:t>
            </a:r>
            <a:r>
              <a:rPr lang="en-US" altLang="zh-CN" sz="2000" b="1" dirty="0">
                <a:latin typeface="微软雅黑" pitchFamily="34" charset="-122"/>
                <a:ea typeface="微软雅黑" pitchFamily="34" charset="-122"/>
              </a:rPr>
              <a:t>/</a:t>
            </a:r>
            <a:r>
              <a:rPr lang="en-US" altLang="zh-CN" sz="2000" b="1" i="1" dirty="0">
                <a:latin typeface="微软雅黑" pitchFamily="34" charset="-122"/>
                <a:ea typeface="微软雅黑" pitchFamily="34" charset="-122"/>
              </a:rPr>
              <a:t>C</a:t>
            </a:r>
            <a:r>
              <a:rPr lang="en-US" altLang="zh-CN" sz="2000" b="1" dirty="0">
                <a:latin typeface="微软雅黑" pitchFamily="34" charset="-122"/>
                <a:ea typeface="微软雅黑" pitchFamily="34" charset="-122"/>
              </a:rPr>
              <a:t> (s)</a:t>
            </a:r>
            <a:r>
              <a:rPr lang="zh-CN" altLang="en-US" sz="2000" b="1" dirty="0">
                <a:latin typeface="微软雅黑" pitchFamily="34" charset="-122"/>
                <a:ea typeface="微软雅黑" pitchFamily="34" charset="-122"/>
              </a:rPr>
              <a:t>。 </a:t>
            </a:r>
          </a:p>
        </p:txBody>
      </p:sp>
      <p:sp>
        <p:nvSpPr>
          <p:cNvPr id="2" name="灯片编号占位符 1">
            <a:extLst>
              <a:ext uri="{FF2B5EF4-FFF2-40B4-BE49-F238E27FC236}">
                <a16:creationId xmlns:a16="http://schemas.microsoft.com/office/drawing/2014/main" id="{25D1829B-B6B1-4F15-AB5D-42E840859B1D}"/>
              </a:ext>
            </a:extLst>
          </p:cNvPr>
          <p:cNvSpPr>
            <a:spLocks noGrp="1"/>
          </p:cNvSpPr>
          <p:nvPr>
            <p:ph type="sldNum" sz="quarter" idx="12"/>
          </p:nvPr>
        </p:nvSpPr>
        <p:spPr/>
        <p:txBody>
          <a:bodyPr/>
          <a:lstStyle/>
          <a:p>
            <a:fld id="{C485880C-E2C3-4DAB-AE74-D9BE691626AC}" type="slidenum">
              <a:rPr lang="zh-CN" altLang="en-US" smtClean="0"/>
              <a:pPr/>
              <a:t>73</a:t>
            </a:fld>
            <a:endParaRPr lang="zh-CN" altLang="en-US"/>
          </a:p>
        </p:txBody>
      </p:sp>
    </p:spTree>
    <p:extLst>
      <p:ext uri="{BB962C8B-B14F-4D97-AF65-F5344CB8AC3E}">
        <p14:creationId xmlns:p14="http://schemas.microsoft.com/office/powerpoint/2010/main" val="1433639868"/>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AutoShape 5"/>
          <p:cNvSpPr>
            <a:spLocks noChangeArrowheads="1"/>
          </p:cNvSpPr>
          <p:nvPr/>
        </p:nvSpPr>
        <p:spPr bwMode="auto">
          <a:xfrm>
            <a:off x="502921" y="626668"/>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 name="Rectangle 6"/>
          <p:cNvSpPr>
            <a:spLocks noChangeArrowheads="1"/>
          </p:cNvSpPr>
          <p:nvPr/>
        </p:nvSpPr>
        <p:spPr bwMode="auto">
          <a:xfrm>
            <a:off x="3064097" y="603578"/>
            <a:ext cx="300595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以太网信道被占用的情况</a:t>
            </a:r>
            <a:endParaRPr lang="fr-FR" altLang="zh-CN" sz="2000" b="1" dirty="0">
              <a:solidFill>
                <a:schemeClr val="bg1"/>
              </a:solidFill>
              <a:latin typeface="微软雅黑" pitchFamily="34" charset="-122"/>
              <a:ea typeface="微软雅黑" pitchFamily="34" charset="-122"/>
            </a:endParaRPr>
          </a:p>
        </p:txBody>
      </p:sp>
      <p:grpSp>
        <p:nvGrpSpPr>
          <p:cNvPr id="77" name="组合 76"/>
          <p:cNvGrpSpPr/>
          <p:nvPr/>
        </p:nvGrpSpPr>
        <p:grpSpPr>
          <a:xfrm>
            <a:off x="502920" y="1045303"/>
            <a:ext cx="8129015" cy="2089242"/>
            <a:chOff x="502920" y="2162718"/>
            <a:chExt cx="8129015" cy="2089242"/>
          </a:xfrm>
        </p:grpSpPr>
        <p:sp>
          <p:nvSpPr>
            <p:cNvPr id="7" name="圆角矩形 6"/>
            <p:cNvSpPr/>
            <p:nvPr/>
          </p:nvSpPr>
          <p:spPr>
            <a:xfrm>
              <a:off x="502920" y="2162718"/>
              <a:ext cx="8129015" cy="2089242"/>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itchFamily="34" charset="-122"/>
                <a:ea typeface="微软雅黑" pitchFamily="34" charset="-122"/>
              </a:endParaRPr>
            </a:p>
          </p:txBody>
        </p:sp>
        <p:sp>
          <p:nvSpPr>
            <p:cNvPr id="25" name="Line 4"/>
            <p:cNvSpPr>
              <a:spLocks noChangeShapeType="1"/>
            </p:cNvSpPr>
            <p:nvPr/>
          </p:nvSpPr>
          <p:spPr bwMode="auto">
            <a:xfrm>
              <a:off x="1749925" y="3778425"/>
              <a:ext cx="5543301"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7" name="Line 6"/>
            <p:cNvSpPr>
              <a:spLocks noChangeShapeType="1"/>
            </p:cNvSpPr>
            <p:nvPr/>
          </p:nvSpPr>
          <p:spPr bwMode="auto">
            <a:xfrm>
              <a:off x="1749924" y="2510577"/>
              <a:ext cx="2955809"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8" name="Line 7"/>
            <p:cNvSpPr>
              <a:spLocks noChangeShapeType="1"/>
            </p:cNvSpPr>
            <p:nvPr/>
          </p:nvSpPr>
          <p:spPr bwMode="auto">
            <a:xfrm>
              <a:off x="4705734" y="2510577"/>
              <a:ext cx="2587492"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9" name="Line 8"/>
            <p:cNvSpPr>
              <a:spLocks noChangeShapeType="1"/>
            </p:cNvSpPr>
            <p:nvPr/>
          </p:nvSpPr>
          <p:spPr bwMode="auto">
            <a:xfrm>
              <a:off x="6923749" y="3373371"/>
              <a:ext cx="369477"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0" name="Rectangle 9"/>
            <p:cNvSpPr>
              <a:spLocks noChangeArrowheads="1"/>
            </p:cNvSpPr>
            <p:nvPr/>
          </p:nvSpPr>
          <p:spPr bwMode="auto">
            <a:xfrm>
              <a:off x="7055787" y="3306016"/>
              <a:ext cx="121615" cy="141126"/>
            </a:xfrm>
            <a:prstGeom prst="rect">
              <a:avLst/>
            </a:prstGeom>
            <a:solidFill>
              <a:srgbClr val="C3E3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1" name="Line 10"/>
            <p:cNvSpPr>
              <a:spLocks noChangeShapeType="1"/>
            </p:cNvSpPr>
            <p:nvPr/>
          </p:nvSpPr>
          <p:spPr bwMode="auto">
            <a:xfrm>
              <a:off x="4705733" y="3373371"/>
              <a:ext cx="2218015"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2" name="Line 11"/>
            <p:cNvSpPr>
              <a:spLocks noChangeShapeType="1"/>
            </p:cNvSpPr>
            <p:nvPr/>
          </p:nvSpPr>
          <p:spPr bwMode="auto">
            <a:xfrm>
              <a:off x="3966782" y="3373371"/>
              <a:ext cx="738952"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4" name="Line 13"/>
            <p:cNvSpPr>
              <a:spLocks noChangeShapeType="1"/>
            </p:cNvSpPr>
            <p:nvPr/>
          </p:nvSpPr>
          <p:spPr bwMode="auto">
            <a:xfrm>
              <a:off x="2488876" y="3373371"/>
              <a:ext cx="740110"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6" name="Line 15"/>
            <p:cNvSpPr>
              <a:spLocks noChangeShapeType="1"/>
            </p:cNvSpPr>
            <p:nvPr/>
          </p:nvSpPr>
          <p:spPr bwMode="auto">
            <a:xfrm>
              <a:off x="1749925" y="3373371"/>
              <a:ext cx="738952"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7" name="Freeform 16"/>
            <p:cNvSpPr>
              <a:spLocks/>
            </p:cNvSpPr>
            <p:nvPr/>
          </p:nvSpPr>
          <p:spPr bwMode="auto">
            <a:xfrm>
              <a:off x="4705733" y="2726543"/>
              <a:ext cx="2218015" cy="485389"/>
            </a:xfrm>
            <a:custGeom>
              <a:avLst/>
              <a:gdLst>
                <a:gd name="T0" fmla="*/ 0 w 1728"/>
                <a:gd name="T1" fmla="*/ 432 h 432"/>
                <a:gd name="T2" fmla="*/ 0 w 1728"/>
                <a:gd name="T3" fmla="*/ 0 h 432"/>
                <a:gd name="T4" fmla="*/ 1728 w 1728"/>
                <a:gd name="T5" fmla="*/ 0 h 432"/>
                <a:gd name="T6" fmla="*/ 1728 w 1728"/>
                <a:gd name="T7" fmla="*/ 432 h 432"/>
              </a:gdLst>
              <a:ahLst/>
              <a:cxnLst>
                <a:cxn ang="0">
                  <a:pos x="T0" y="T1"/>
                </a:cxn>
                <a:cxn ang="0">
                  <a:pos x="T2" y="T3"/>
                </a:cxn>
                <a:cxn ang="0">
                  <a:pos x="T4" y="T5"/>
                </a:cxn>
                <a:cxn ang="0">
                  <a:pos x="T6" y="T7"/>
                </a:cxn>
              </a:cxnLst>
              <a:rect l="0" t="0" r="r" b="b"/>
              <a:pathLst>
                <a:path w="1728" h="432">
                  <a:moveTo>
                    <a:pt x="0" y="432"/>
                  </a:moveTo>
                  <a:lnTo>
                    <a:pt x="0" y="0"/>
                  </a:lnTo>
                  <a:lnTo>
                    <a:pt x="1728" y="0"/>
                  </a:lnTo>
                  <a:lnTo>
                    <a:pt x="1728" y="432"/>
                  </a:lnTo>
                </a:path>
              </a:pathLst>
            </a:custGeom>
            <a:solidFill>
              <a:srgbClr val="00FF99"/>
            </a:solidFill>
            <a:ln w="28575" cmpd="sng">
              <a:solidFill>
                <a:schemeClr val="tx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8" name="Text Box 17"/>
            <p:cNvSpPr txBox="1">
              <a:spLocks noChangeArrowheads="1"/>
            </p:cNvSpPr>
            <p:nvPr/>
          </p:nvSpPr>
          <p:spPr bwMode="auto">
            <a:xfrm>
              <a:off x="5199142" y="2812074"/>
              <a:ext cx="127310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latin typeface="微软雅黑" pitchFamily="34" charset="-122"/>
                  <a:ea typeface="微软雅黑" pitchFamily="34" charset="-122"/>
                </a:rPr>
                <a:t>发  送  成  功 </a:t>
              </a:r>
            </a:p>
          </p:txBody>
        </p:sp>
        <p:sp>
          <p:nvSpPr>
            <p:cNvPr id="39" name="Text Box 18"/>
            <p:cNvSpPr txBox="1">
              <a:spLocks noChangeArrowheads="1"/>
            </p:cNvSpPr>
            <p:nvPr/>
          </p:nvSpPr>
          <p:spPr bwMode="auto">
            <a:xfrm>
              <a:off x="1782536" y="2796036"/>
              <a:ext cx="7761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a:latin typeface="微软雅黑" pitchFamily="34" charset="-122"/>
                  <a:ea typeface="微软雅黑" pitchFamily="34" charset="-122"/>
                </a:rPr>
                <a:t>争用期 </a:t>
              </a:r>
            </a:p>
          </p:txBody>
        </p:sp>
        <p:sp>
          <p:nvSpPr>
            <p:cNvPr id="40" name="Text Box 19"/>
            <p:cNvSpPr txBox="1">
              <a:spLocks noChangeArrowheads="1"/>
            </p:cNvSpPr>
            <p:nvPr/>
          </p:nvSpPr>
          <p:spPr bwMode="auto">
            <a:xfrm>
              <a:off x="2518016" y="2786414"/>
              <a:ext cx="7761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latin typeface="微软雅黑" pitchFamily="34" charset="-122"/>
                  <a:ea typeface="微软雅黑" pitchFamily="34" charset="-122"/>
                </a:rPr>
                <a:t>争用期 </a:t>
              </a:r>
            </a:p>
          </p:txBody>
        </p:sp>
        <p:sp>
          <p:nvSpPr>
            <p:cNvPr id="41" name="Text Box 20"/>
            <p:cNvSpPr txBox="1">
              <a:spLocks noChangeArrowheads="1"/>
            </p:cNvSpPr>
            <p:nvPr/>
          </p:nvSpPr>
          <p:spPr bwMode="auto">
            <a:xfrm>
              <a:off x="4024876" y="2796036"/>
              <a:ext cx="7761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latin typeface="微软雅黑" pitchFamily="34" charset="-122"/>
                  <a:ea typeface="微软雅黑" pitchFamily="34" charset="-122"/>
                </a:rPr>
                <a:t>争用期 </a:t>
              </a:r>
            </a:p>
          </p:txBody>
        </p:sp>
        <p:sp>
          <p:nvSpPr>
            <p:cNvPr id="42" name="Line 21"/>
            <p:cNvSpPr>
              <a:spLocks noChangeShapeType="1"/>
            </p:cNvSpPr>
            <p:nvPr/>
          </p:nvSpPr>
          <p:spPr bwMode="auto">
            <a:xfrm>
              <a:off x="3966781" y="2726543"/>
              <a:ext cx="0" cy="485389"/>
            </a:xfrm>
            <a:prstGeom prst="line">
              <a:avLst/>
            </a:prstGeom>
            <a:noFill/>
            <a:ln w="19050">
              <a:solidFill>
                <a:srgbClr val="0000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43" name="Line 22"/>
            <p:cNvSpPr>
              <a:spLocks noChangeShapeType="1"/>
            </p:cNvSpPr>
            <p:nvPr/>
          </p:nvSpPr>
          <p:spPr bwMode="auto">
            <a:xfrm>
              <a:off x="3228987" y="2726543"/>
              <a:ext cx="0" cy="485389"/>
            </a:xfrm>
            <a:prstGeom prst="line">
              <a:avLst/>
            </a:prstGeom>
            <a:noFill/>
            <a:ln w="19050">
              <a:solidFill>
                <a:srgbClr val="0000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44" name="Line 23"/>
            <p:cNvSpPr>
              <a:spLocks noChangeShapeType="1"/>
            </p:cNvSpPr>
            <p:nvPr/>
          </p:nvSpPr>
          <p:spPr bwMode="auto">
            <a:xfrm>
              <a:off x="2488876" y="2726543"/>
              <a:ext cx="0" cy="485389"/>
            </a:xfrm>
            <a:prstGeom prst="line">
              <a:avLst/>
            </a:prstGeom>
            <a:noFill/>
            <a:ln w="19050">
              <a:solidFill>
                <a:srgbClr val="0000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45" name="Line 24"/>
            <p:cNvSpPr>
              <a:spLocks noChangeShapeType="1"/>
            </p:cNvSpPr>
            <p:nvPr/>
          </p:nvSpPr>
          <p:spPr bwMode="auto">
            <a:xfrm>
              <a:off x="1749924" y="2726543"/>
              <a:ext cx="0" cy="485389"/>
            </a:xfrm>
            <a:prstGeom prst="line">
              <a:avLst/>
            </a:prstGeom>
            <a:noFill/>
            <a:ln w="19050">
              <a:solidFill>
                <a:srgbClr val="000099"/>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46" name="Line 25"/>
            <p:cNvSpPr>
              <a:spLocks noChangeShapeType="1"/>
            </p:cNvSpPr>
            <p:nvPr/>
          </p:nvSpPr>
          <p:spPr bwMode="auto">
            <a:xfrm>
              <a:off x="1749925" y="3195055"/>
              <a:ext cx="0" cy="680795"/>
            </a:xfrm>
            <a:prstGeom prst="line">
              <a:avLst/>
            </a:prstGeom>
            <a:noFill/>
            <a:ln w="1905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47" name="Line 26"/>
            <p:cNvSpPr>
              <a:spLocks noChangeShapeType="1"/>
            </p:cNvSpPr>
            <p:nvPr/>
          </p:nvSpPr>
          <p:spPr bwMode="auto">
            <a:xfrm>
              <a:off x="3228987" y="3211932"/>
              <a:ext cx="0" cy="270492"/>
            </a:xfrm>
            <a:prstGeom prst="line">
              <a:avLst/>
            </a:prstGeom>
            <a:noFill/>
            <a:ln w="952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48" name="Line 27"/>
            <p:cNvSpPr>
              <a:spLocks noChangeShapeType="1"/>
            </p:cNvSpPr>
            <p:nvPr/>
          </p:nvSpPr>
          <p:spPr bwMode="auto">
            <a:xfrm>
              <a:off x="3966781" y="3211932"/>
              <a:ext cx="0" cy="270492"/>
            </a:xfrm>
            <a:prstGeom prst="line">
              <a:avLst/>
            </a:prstGeom>
            <a:noFill/>
            <a:ln w="952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49" name="Line 28"/>
            <p:cNvSpPr>
              <a:spLocks noChangeShapeType="1"/>
            </p:cNvSpPr>
            <p:nvPr/>
          </p:nvSpPr>
          <p:spPr bwMode="auto">
            <a:xfrm>
              <a:off x="4705733" y="3211932"/>
              <a:ext cx="0" cy="2704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50" name="Line 29"/>
            <p:cNvSpPr>
              <a:spLocks noChangeShapeType="1"/>
            </p:cNvSpPr>
            <p:nvPr/>
          </p:nvSpPr>
          <p:spPr bwMode="auto">
            <a:xfrm>
              <a:off x="6923749" y="3211932"/>
              <a:ext cx="0" cy="2704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51" name="Line 30"/>
            <p:cNvSpPr>
              <a:spLocks noChangeShapeType="1"/>
            </p:cNvSpPr>
            <p:nvPr/>
          </p:nvSpPr>
          <p:spPr bwMode="auto">
            <a:xfrm>
              <a:off x="7293225" y="3211931"/>
              <a:ext cx="0" cy="663920"/>
            </a:xfrm>
            <a:prstGeom prst="line">
              <a:avLst/>
            </a:prstGeom>
            <a:noFill/>
            <a:ln w="1905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52" name="Line 31"/>
            <p:cNvSpPr>
              <a:spLocks noChangeShapeType="1"/>
            </p:cNvSpPr>
            <p:nvPr/>
          </p:nvSpPr>
          <p:spPr bwMode="auto">
            <a:xfrm>
              <a:off x="2488876" y="3211932"/>
              <a:ext cx="0" cy="270492"/>
            </a:xfrm>
            <a:prstGeom prst="line">
              <a:avLst/>
            </a:prstGeom>
            <a:noFill/>
            <a:ln w="9525">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55" name="Rectangle 39"/>
            <p:cNvSpPr>
              <a:spLocks noChangeArrowheads="1"/>
            </p:cNvSpPr>
            <p:nvPr/>
          </p:nvSpPr>
          <p:spPr bwMode="auto">
            <a:xfrm>
              <a:off x="5738877" y="3265388"/>
              <a:ext cx="260603" cy="21703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56" name="Text Box 40"/>
            <p:cNvSpPr txBox="1">
              <a:spLocks noChangeArrowheads="1"/>
            </p:cNvSpPr>
            <p:nvPr/>
          </p:nvSpPr>
          <p:spPr bwMode="auto">
            <a:xfrm>
              <a:off x="5670859" y="3210693"/>
              <a:ext cx="370614" cy="307777"/>
            </a:xfrm>
            <a:prstGeom prst="rect">
              <a:avLst/>
            </a:prstGeom>
            <a:solidFill>
              <a:srgbClr val="C3E3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i="1" dirty="0">
                  <a:solidFill>
                    <a:srgbClr val="CC00CC"/>
                  </a:solidFill>
                  <a:latin typeface="微软雅黑" pitchFamily="34" charset="-122"/>
                  <a:ea typeface="微软雅黑" pitchFamily="34" charset="-122"/>
                </a:rPr>
                <a:t>T</a:t>
              </a:r>
              <a:r>
                <a:rPr kumimoji="1" lang="en-US" altLang="zh-CN" sz="1400" b="1" baseline="-25000" dirty="0">
                  <a:solidFill>
                    <a:srgbClr val="CC00CC"/>
                  </a:solidFill>
                  <a:latin typeface="微软雅黑" pitchFamily="34" charset="-122"/>
                  <a:ea typeface="微软雅黑" pitchFamily="34" charset="-122"/>
                </a:rPr>
                <a:t>0</a:t>
              </a:r>
            </a:p>
          </p:txBody>
        </p:sp>
        <p:sp>
          <p:nvSpPr>
            <p:cNvPr id="57" name="Text Box 41"/>
            <p:cNvSpPr txBox="1">
              <a:spLocks noChangeArrowheads="1"/>
            </p:cNvSpPr>
            <p:nvPr/>
          </p:nvSpPr>
          <p:spPr bwMode="auto">
            <a:xfrm>
              <a:off x="6967043" y="3193589"/>
              <a:ext cx="263214" cy="307777"/>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i="1" kern="0" dirty="0">
                  <a:solidFill>
                    <a:srgbClr val="C00000"/>
                  </a:solidFill>
                  <a:latin typeface="微软雅黑" pitchFamily="34" charset="-122"/>
                  <a:ea typeface="微软雅黑" pitchFamily="34" charset="-122"/>
                  <a:sym typeface="Symbol"/>
                </a:rPr>
                <a:t></a:t>
              </a:r>
              <a:endParaRPr kumimoji="1" lang="en-US" altLang="zh-CN" sz="1400" b="1" i="1" kern="0" dirty="0">
                <a:solidFill>
                  <a:srgbClr val="C00000"/>
                </a:solidFill>
                <a:latin typeface="微软雅黑" pitchFamily="34" charset="-122"/>
                <a:ea typeface="微软雅黑" pitchFamily="34" charset="-122"/>
              </a:endParaRPr>
            </a:p>
          </p:txBody>
        </p:sp>
        <p:sp>
          <p:nvSpPr>
            <p:cNvPr id="58" name="Text Box 42"/>
            <p:cNvSpPr txBox="1">
              <a:spLocks noChangeArrowheads="1"/>
            </p:cNvSpPr>
            <p:nvPr/>
          </p:nvSpPr>
          <p:spPr bwMode="auto">
            <a:xfrm>
              <a:off x="7447270" y="2960684"/>
              <a:ext cx="25840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i="1" dirty="0">
                  <a:solidFill>
                    <a:srgbClr val="000099"/>
                  </a:solidFill>
                  <a:latin typeface="微软雅黑" pitchFamily="34" charset="-122"/>
                  <a:ea typeface="微软雅黑" pitchFamily="34" charset="-122"/>
                </a:rPr>
                <a:t>t</a:t>
              </a:r>
            </a:p>
          </p:txBody>
        </p:sp>
        <p:sp>
          <p:nvSpPr>
            <p:cNvPr id="59" name="Line 43"/>
            <p:cNvSpPr>
              <a:spLocks noChangeShapeType="1"/>
            </p:cNvSpPr>
            <p:nvPr/>
          </p:nvSpPr>
          <p:spPr bwMode="auto">
            <a:xfrm>
              <a:off x="4705733" y="2402593"/>
              <a:ext cx="0" cy="269423"/>
            </a:xfrm>
            <a:prstGeom prst="line">
              <a:avLst/>
            </a:prstGeom>
            <a:noFill/>
            <a:ln w="1905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60" name="Line 44"/>
            <p:cNvSpPr>
              <a:spLocks noChangeShapeType="1"/>
            </p:cNvSpPr>
            <p:nvPr/>
          </p:nvSpPr>
          <p:spPr bwMode="auto">
            <a:xfrm>
              <a:off x="7293225" y="2402593"/>
              <a:ext cx="0" cy="809338"/>
            </a:xfrm>
            <a:prstGeom prst="line">
              <a:avLst/>
            </a:prstGeom>
            <a:noFill/>
            <a:ln w="1905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61" name="Text Box 45"/>
            <p:cNvSpPr txBox="1">
              <a:spLocks noChangeArrowheads="1"/>
            </p:cNvSpPr>
            <p:nvPr/>
          </p:nvSpPr>
          <p:spPr bwMode="auto">
            <a:xfrm>
              <a:off x="5568616" y="2344860"/>
              <a:ext cx="776175" cy="307777"/>
            </a:xfrm>
            <a:prstGeom prst="rect">
              <a:avLst/>
            </a:prstGeom>
            <a:solidFill>
              <a:srgbClr val="C3E3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a:solidFill>
                    <a:srgbClr val="0000FF"/>
                  </a:solidFill>
                  <a:latin typeface="微软雅黑" pitchFamily="34" charset="-122"/>
                  <a:ea typeface="微软雅黑" pitchFamily="34" charset="-122"/>
                </a:rPr>
                <a:t>占用期 </a:t>
              </a:r>
            </a:p>
          </p:txBody>
        </p:sp>
        <p:sp>
          <p:nvSpPr>
            <p:cNvPr id="62" name="Text Box 46"/>
            <p:cNvSpPr txBox="1">
              <a:spLocks noChangeArrowheads="1"/>
            </p:cNvSpPr>
            <p:nvPr/>
          </p:nvSpPr>
          <p:spPr bwMode="auto">
            <a:xfrm>
              <a:off x="2744596" y="2344860"/>
              <a:ext cx="916690" cy="307777"/>
            </a:xfrm>
            <a:prstGeom prst="rect">
              <a:avLst/>
            </a:prstGeom>
            <a:solidFill>
              <a:srgbClr val="C3E3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zh-CN" altLang="en-US" sz="1400" b="1" dirty="0">
                  <a:solidFill>
                    <a:srgbClr val="0000FF"/>
                  </a:solidFill>
                  <a:latin typeface="微软雅黑" pitchFamily="34" charset="-122"/>
                  <a:ea typeface="微软雅黑" pitchFamily="34" charset="-122"/>
                </a:rPr>
                <a:t>发生碰撞 </a:t>
              </a:r>
            </a:p>
          </p:txBody>
        </p:sp>
        <p:sp>
          <p:nvSpPr>
            <p:cNvPr id="63" name="Line 47"/>
            <p:cNvSpPr>
              <a:spLocks noChangeShapeType="1"/>
            </p:cNvSpPr>
            <p:nvPr/>
          </p:nvSpPr>
          <p:spPr bwMode="auto">
            <a:xfrm>
              <a:off x="1749924" y="2402593"/>
              <a:ext cx="0" cy="256593"/>
            </a:xfrm>
            <a:prstGeom prst="line">
              <a:avLst/>
            </a:prstGeom>
            <a:noFill/>
            <a:ln w="1905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64" name="Text Box 48"/>
            <p:cNvSpPr txBox="1">
              <a:spLocks noChangeArrowheads="1"/>
            </p:cNvSpPr>
            <p:nvPr/>
          </p:nvSpPr>
          <p:spPr bwMode="auto">
            <a:xfrm>
              <a:off x="3385567" y="3599878"/>
              <a:ext cx="2159566" cy="307777"/>
            </a:xfrm>
            <a:prstGeom prst="rect">
              <a:avLst/>
            </a:prstGeom>
            <a:solidFill>
              <a:srgbClr val="C3E3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zh-CN" sz="1400" b="1" dirty="0">
                  <a:solidFill>
                    <a:srgbClr val="C00000"/>
                  </a:solidFill>
                  <a:latin typeface="微软雅黑" pitchFamily="34" charset="-122"/>
                  <a:ea typeface="微软雅黑" pitchFamily="34" charset="-122"/>
                </a:rPr>
                <a:t>发送一帧所需的平均时间</a:t>
              </a:r>
              <a:endParaRPr kumimoji="1" lang="zh-CN" altLang="en-US" sz="1400" b="1" dirty="0">
                <a:solidFill>
                  <a:srgbClr val="C00000"/>
                </a:solidFill>
                <a:latin typeface="微软雅黑" pitchFamily="34" charset="-122"/>
                <a:ea typeface="微软雅黑" pitchFamily="34" charset="-122"/>
              </a:endParaRPr>
            </a:p>
          </p:txBody>
        </p:sp>
        <p:sp>
          <p:nvSpPr>
            <p:cNvPr id="65" name="Text Box 49"/>
            <p:cNvSpPr txBox="1">
              <a:spLocks noChangeArrowheads="1"/>
            </p:cNvSpPr>
            <p:nvPr/>
          </p:nvSpPr>
          <p:spPr bwMode="auto">
            <a:xfrm>
              <a:off x="3468742" y="2799245"/>
              <a:ext cx="35779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a:solidFill>
                    <a:srgbClr val="000099"/>
                  </a:solidFill>
                  <a:latin typeface="微软雅黑" pitchFamily="34" charset="-122"/>
                  <a:ea typeface="微软雅黑" pitchFamily="34" charset="-122"/>
                </a:rPr>
                <a:t>…</a:t>
              </a:r>
            </a:p>
          </p:txBody>
        </p:sp>
        <p:sp>
          <p:nvSpPr>
            <p:cNvPr id="24" name="Line 50"/>
            <p:cNvSpPr>
              <a:spLocks noChangeShapeType="1"/>
            </p:cNvSpPr>
            <p:nvPr/>
          </p:nvSpPr>
          <p:spPr bwMode="auto">
            <a:xfrm>
              <a:off x="1380448" y="3211931"/>
              <a:ext cx="6159481" cy="0"/>
            </a:xfrm>
            <a:prstGeom prst="line">
              <a:avLst/>
            </a:prstGeom>
            <a:noFill/>
            <a:ln w="28575">
              <a:solidFill>
                <a:srgbClr val="0000FF"/>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grpSp>
          <p:nvGrpSpPr>
            <p:cNvPr id="70" name="组合 69"/>
            <p:cNvGrpSpPr/>
            <p:nvPr/>
          </p:nvGrpSpPr>
          <p:grpSpPr>
            <a:xfrm>
              <a:off x="1934598" y="3217778"/>
              <a:ext cx="429193" cy="307777"/>
              <a:chOff x="1925454" y="3217778"/>
              <a:chExt cx="429193" cy="307777"/>
            </a:xfrm>
          </p:grpSpPr>
          <p:sp>
            <p:nvSpPr>
              <p:cNvPr id="53" name="Rectangle 32"/>
              <p:cNvSpPr>
                <a:spLocks noChangeArrowheads="1"/>
              </p:cNvSpPr>
              <p:nvPr/>
            </p:nvSpPr>
            <p:spPr bwMode="auto">
              <a:xfrm>
                <a:off x="1964319" y="3265045"/>
                <a:ext cx="301209" cy="22238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69" name="Text Box 34"/>
              <p:cNvSpPr txBox="1">
                <a:spLocks noChangeArrowheads="1"/>
              </p:cNvSpPr>
              <p:nvPr/>
            </p:nvSpPr>
            <p:spPr bwMode="auto">
              <a:xfrm>
                <a:off x="1925454" y="3217778"/>
                <a:ext cx="429193" cy="307777"/>
              </a:xfrm>
              <a:prstGeom prst="rect">
                <a:avLst/>
              </a:prstGeom>
              <a:solidFill>
                <a:srgbClr val="C3E3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en-US" altLang="zh-CN" sz="1400" b="1" kern="0" dirty="0">
                    <a:solidFill>
                      <a:srgbClr val="0000FF"/>
                    </a:solidFill>
                    <a:latin typeface="微软雅黑" pitchFamily="34" charset="-122"/>
                    <a:ea typeface="微软雅黑" pitchFamily="34" charset="-122"/>
                  </a:rPr>
                  <a:t>2</a:t>
                </a:r>
                <a:r>
                  <a:rPr kumimoji="1" lang="en-US" altLang="zh-CN" sz="1400" b="1" i="1" kern="0" dirty="0">
                    <a:solidFill>
                      <a:srgbClr val="0000FF"/>
                    </a:solidFill>
                    <a:latin typeface="微软雅黑" pitchFamily="34" charset="-122"/>
                    <a:ea typeface="微软雅黑" pitchFamily="34" charset="-122"/>
                    <a:sym typeface="Symbol"/>
                  </a:rPr>
                  <a:t></a:t>
                </a:r>
                <a:endParaRPr kumimoji="1" lang="en-US" altLang="zh-CN" sz="1400" b="1" i="1" kern="0" dirty="0">
                  <a:solidFill>
                    <a:srgbClr val="0000FF"/>
                  </a:solidFill>
                  <a:latin typeface="微软雅黑" pitchFamily="34" charset="-122"/>
                  <a:ea typeface="微软雅黑" pitchFamily="34" charset="-122"/>
                </a:endParaRPr>
              </a:p>
            </p:txBody>
          </p:sp>
        </p:grpSp>
        <p:grpSp>
          <p:nvGrpSpPr>
            <p:cNvPr id="71" name="组合 70"/>
            <p:cNvGrpSpPr/>
            <p:nvPr/>
          </p:nvGrpSpPr>
          <p:grpSpPr>
            <a:xfrm>
              <a:off x="2677872" y="3217778"/>
              <a:ext cx="429193" cy="307777"/>
              <a:chOff x="1925454" y="3217778"/>
              <a:chExt cx="429193" cy="307777"/>
            </a:xfrm>
          </p:grpSpPr>
          <p:sp>
            <p:nvSpPr>
              <p:cNvPr id="72" name="Rectangle 32"/>
              <p:cNvSpPr>
                <a:spLocks noChangeArrowheads="1"/>
              </p:cNvSpPr>
              <p:nvPr/>
            </p:nvSpPr>
            <p:spPr bwMode="auto">
              <a:xfrm>
                <a:off x="1964319" y="3265045"/>
                <a:ext cx="301209" cy="22238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3" name="Text Box 34"/>
              <p:cNvSpPr txBox="1">
                <a:spLocks noChangeArrowheads="1"/>
              </p:cNvSpPr>
              <p:nvPr/>
            </p:nvSpPr>
            <p:spPr bwMode="auto">
              <a:xfrm>
                <a:off x="1925454" y="3217778"/>
                <a:ext cx="429193" cy="307777"/>
              </a:xfrm>
              <a:prstGeom prst="rect">
                <a:avLst/>
              </a:prstGeom>
              <a:solidFill>
                <a:srgbClr val="C3E3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en-US" altLang="zh-CN" sz="1400" b="1" kern="0" dirty="0">
                    <a:solidFill>
                      <a:srgbClr val="0000FF"/>
                    </a:solidFill>
                    <a:latin typeface="微软雅黑" pitchFamily="34" charset="-122"/>
                    <a:ea typeface="微软雅黑" pitchFamily="34" charset="-122"/>
                  </a:rPr>
                  <a:t>2</a:t>
                </a:r>
                <a:r>
                  <a:rPr kumimoji="1" lang="en-US" altLang="zh-CN" sz="1400" b="1" i="1" kern="0" dirty="0">
                    <a:solidFill>
                      <a:srgbClr val="0000FF"/>
                    </a:solidFill>
                    <a:latin typeface="微软雅黑" pitchFamily="34" charset="-122"/>
                    <a:ea typeface="微软雅黑" pitchFamily="34" charset="-122"/>
                    <a:sym typeface="Symbol"/>
                  </a:rPr>
                  <a:t></a:t>
                </a:r>
                <a:endParaRPr kumimoji="1" lang="en-US" altLang="zh-CN" sz="1400" b="1" i="1" kern="0" dirty="0">
                  <a:solidFill>
                    <a:srgbClr val="0000FF"/>
                  </a:solidFill>
                  <a:latin typeface="微软雅黑" pitchFamily="34" charset="-122"/>
                  <a:ea typeface="微软雅黑" pitchFamily="34" charset="-122"/>
                </a:endParaRPr>
              </a:p>
            </p:txBody>
          </p:sp>
        </p:grpSp>
        <p:grpSp>
          <p:nvGrpSpPr>
            <p:cNvPr id="74" name="组合 73"/>
            <p:cNvGrpSpPr/>
            <p:nvPr/>
          </p:nvGrpSpPr>
          <p:grpSpPr>
            <a:xfrm>
              <a:off x="4169568" y="3217778"/>
              <a:ext cx="429193" cy="307777"/>
              <a:chOff x="1925454" y="3217778"/>
              <a:chExt cx="429193" cy="307777"/>
            </a:xfrm>
          </p:grpSpPr>
          <p:sp>
            <p:nvSpPr>
              <p:cNvPr id="75" name="Rectangle 32"/>
              <p:cNvSpPr>
                <a:spLocks noChangeArrowheads="1"/>
              </p:cNvSpPr>
              <p:nvPr/>
            </p:nvSpPr>
            <p:spPr bwMode="auto">
              <a:xfrm>
                <a:off x="1964319" y="3265045"/>
                <a:ext cx="301209" cy="222381"/>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6" name="Text Box 34"/>
              <p:cNvSpPr txBox="1">
                <a:spLocks noChangeArrowheads="1"/>
              </p:cNvSpPr>
              <p:nvPr/>
            </p:nvSpPr>
            <p:spPr bwMode="auto">
              <a:xfrm>
                <a:off x="1925454" y="3217778"/>
                <a:ext cx="429193" cy="307777"/>
              </a:xfrm>
              <a:prstGeom prst="rect">
                <a:avLst/>
              </a:prstGeom>
              <a:solidFill>
                <a:srgbClr val="C3E3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en-US" altLang="zh-CN" sz="1400" b="1" kern="0" dirty="0">
                    <a:solidFill>
                      <a:srgbClr val="0000FF"/>
                    </a:solidFill>
                    <a:latin typeface="微软雅黑" pitchFamily="34" charset="-122"/>
                    <a:ea typeface="微软雅黑" pitchFamily="34" charset="-122"/>
                  </a:rPr>
                  <a:t>2</a:t>
                </a:r>
                <a:r>
                  <a:rPr kumimoji="1" lang="en-US" altLang="zh-CN" sz="1400" b="1" i="1" kern="0" dirty="0">
                    <a:solidFill>
                      <a:srgbClr val="0000FF"/>
                    </a:solidFill>
                    <a:latin typeface="微软雅黑" pitchFamily="34" charset="-122"/>
                    <a:ea typeface="微软雅黑" pitchFamily="34" charset="-122"/>
                    <a:sym typeface="Symbol"/>
                  </a:rPr>
                  <a:t></a:t>
                </a:r>
                <a:endParaRPr kumimoji="1" lang="en-US" altLang="zh-CN" sz="1400" b="1" i="1" kern="0" dirty="0">
                  <a:solidFill>
                    <a:srgbClr val="0000FF"/>
                  </a:solidFill>
                  <a:latin typeface="微软雅黑" pitchFamily="34" charset="-122"/>
                  <a:ea typeface="微软雅黑" pitchFamily="34" charset="-122"/>
                </a:endParaRPr>
              </a:p>
            </p:txBody>
          </p:sp>
        </p:grpSp>
      </p:grpSp>
      <p:sp>
        <p:nvSpPr>
          <p:cNvPr id="2" name="矩形 1"/>
          <p:cNvSpPr/>
          <p:nvPr/>
        </p:nvSpPr>
        <p:spPr>
          <a:xfrm>
            <a:off x="1200727" y="3247458"/>
            <a:ext cx="6603999" cy="759182"/>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nSpc>
                <a:spcPts val="2600"/>
              </a:lnSpc>
            </a:pPr>
            <a:r>
              <a:rPr lang="zh-CN" altLang="en-US" b="1" dirty="0">
                <a:solidFill>
                  <a:srgbClr val="C00000"/>
                </a:solidFill>
                <a:latin typeface="微软雅黑" panose="020B0503020204020204" pitchFamily="34" charset="-122"/>
                <a:ea typeface="微软雅黑" panose="020B0503020204020204" pitchFamily="34" charset="-122"/>
              </a:rPr>
              <a:t>注意：</a:t>
            </a:r>
            <a:r>
              <a:rPr lang="zh-CN" altLang="en-US" b="1" dirty="0">
                <a:latin typeface="微软雅黑" panose="020B0503020204020204" pitchFamily="34" charset="-122"/>
                <a:ea typeface="微软雅黑" panose="020B0503020204020204" pitchFamily="34" charset="-122"/>
              </a:rPr>
              <a:t>成功发送一个帧需要占用信道的时间是 </a:t>
            </a:r>
            <a:r>
              <a:rPr lang="en-US" altLang="zh-CN" b="1" dirty="0">
                <a:latin typeface="微软雅黑" panose="020B0503020204020204" pitchFamily="34" charset="-122"/>
                <a:ea typeface="微软雅黑" panose="020B0503020204020204" pitchFamily="34" charset="-122"/>
              </a:rPr>
              <a:t>T</a:t>
            </a:r>
            <a:r>
              <a:rPr lang="en-US" altLang="zh-CN" b="1" baseline="-25000" dirty="0">
                <a:latin typeface="微软雅黑" panose="020B0503020204020204" pitchFamily="34" charset="-122"/>
                <a:ea typeface="微软雅黑" panose="020B0503020204020204" pitchFamily="34" charset="-122"/>
              </a:rPr>
              <a:t>0</a:t>
            </a:r>
            <a:r>
              <a:rPr lang="en-US" altLang="zh-CN" b="1" dirty="0">
                <a:latin typeface="微软雅黑" panose="020B0503020204020204" pitchFamily="34" charset="-122"/>
                <a:ea typeface="微软雅黑" panose="020B0503020204020204" pitchFamily="34" charset="-122"/>
              </a:rPr>
              <a:t> + </a:t>
            </a:r>
            <a:r>
              <a:rPr lang="el-GR" altLang="zh-CN" b="1" i="1" dirty="0">
                <a:latin typeface="Times New Roman" panose="02020603050405020304" pitchFamily="18" charset="0"/>
                <a:ea typeface="微软雅黑" panose="020B0503020204020204" pitchFamily="34" charset="-122"/>
                <a:cs typeface="Times New Roman" panose="02020603050405020304" pitchFamily="18" charset="0"/>
              </a:rPr>
              <a:t>τ</a:t>
            </a:r>
            <a:r>
              <a:rPr lang="en-US" altLang="zh-CN" b="1"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b="1" dirty="0">
                <a:latin typeface="微软雅黑" panose="020B0503020204020204" pitchFamily="34" charset="-122"/>
                <a:ea typeface="微软雅黑" panose="020B0503020204020204" pitchFamily="34" charset="-122"/>
              </a:rPr>
              <a:t>，比帧的发送时间要多一个单程端到端时延 </a:t>
            </a:r>
            <a:r>
              <a:rPr lang="el-GR" altLang="zh-CN" b="1" i="1" dirty="0">
                <a:latin typeface="Times New Roman" panose="02020603050405020304" pitchFamily="18" charset="0"/>
                <a:ea typeface="微软雅黑" panose="020B0503020204020204" pitchFamily="34" charset="-122"/>
                <a:cs typeface="Times New Roman" panose="02020603050405020304" pitchFamily="18" charset="0"/>
              </a:rPr>
              <a:t>τ</a:t>
            </a:r>
            <a:r>
              <a:rPr lang="zh-CN" altLang="en-US" b="1" i="1"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b="1" dirty="0">
                <a:latin typeface="微软雅黑" panose="020B0503020204020204" pitchFamily="34" charset="-122"/>
                <a:ea typeface="微软雅黑" panose="020B0503020204020204" pitchFamily="34" charset="-122"/>
              </a:rPr>
              <a:t>。</a:t>
            </a:r>
          </a:p>
        </p:txBody>
      </p:sp>
      <p:sp>
        <p:nvSpPr>
          <p:cNvPr id="3" name="灯片编号占位符 2">
            <a:extLst>
              <a:ext uri="{FF2B5EF4-FFF2-40B4-BE49-F238E27FC236}">
                <a16:creationId xmlns:a16="http://schemas.microsoft.com/office/drawing/2014/main" id="{2A531AAD-5DEE-438E-AF0E-AAC716D9247B}"/>
              </a:ext>
            </a:extLst>
          </p:cNvPr>
          <p:cNvSpPr>
            <a:spLocks noGrp="1"/>
          </p:cNvSpPr>
          <p:nvPr>
            <p:ph type="sldNum" sz="quarter" idx="12"/>
          </p:nvPr>
        </p:nvSpPr>
        <p:spPr/>
        <p:txBody>
          <a:bodyPr/>
          <a:lstStyle/>
          <a:p>
            <a:fld id="{C485880C-E2C3-4DAB-AE74-D9BE691626AC}" type="slidenum">
              <a:rPr lang="zh-CN" altLang="en-US" smtClean="0"/>
              <a:pPr/>
              <a:t>74</a:t>
            </a:fld>
            <a:endParaRPr lang="zh-CN" altLang="en-US"/>
          </a:p>
        </p:txBody>
      </p:sp>
    </p:spTree>
    <p:extLst>
      <p:ext uri="{BB962C8B-B14F-4D97-AF65-F5344CB8AC3E}">
        <p14:creationId xmlns:p14="http://schemas.microsoft.com/office/powerpoint/2010/main" val="1286047515"/>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6"/>
          <p:cNvSpPr>
            <a:spLocks noChangeArrowheads="1"/>
          </p:cNvSpPr>
          <p:nvPr/>
        </p:nvSpPr>
        <p:spPr bwMode="auto">
          <a:xfrm>
            <a:off x="502921" y="973756"/>
            <a:ext cx="8129015" cy="13619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要提高以太网的信道利用率，就必须减小 </a:t>
            </a:r>
            <a:r>
              <a:rPr lang="en-US" altLang="zh-CN" sz="2000" b="1" i="1" dirty="0">
                <a:latin typeface="Times New Roman" panose="02020603050405020304" pitchFamily="18" charset="0"/>
                <a:ea typeface="微软雅黑" pitchFamily="34" charset="-122"/>
                <a:cs typeface="Times New Roman" panose="02020603050405020304" pitchFamily="18" charset="0"/>
                <a:sym typeface="Symbol"/>
              </a:rPr>
              <a:t> </a:t>
            </a:r>
            <a:r>
              <a:rPr lang="en-US" altLang="zh-CN" sz="2000" b="1" i="1" dirty="0">
                <a:latin typeface="微软雅黑" pitchFamily="34" charset="-122"/>
                <a:ea typeface="微软雅黑" pitchFamily="34" charset="-122"/>
                <a:sym typeface="Symbol"/>
              </a:rPr>
              <a:t> </a:t>
            </a:r>
            <a:r>
              <a:rPr lang="zh-CN" altLang="en-US" sz="2000" b="1" dirty="0">
                <a:latin typeface="微软雅黑" pitchFamily="34" charset="-122"/>
                <a:ea typeface="微软雅黑" pitchFamily="34" charset="-122"/>
              </a:rPr>
              <a:t>与 </a:t>
            </a:r>
            <a:r>
              <a:rPr lang="en-US" altLang="zh-CN" sz="2000" b="1" i="1" dirty="0">
                <a:latin typeface="微软雅黑" pitchFamily="34" charset="-122"/>
                <a:ea typeface="微软雅黑" pitchFamily="34" charset="-122"/>
              </a:rPr>
              <a:t>T</a:t>
            </a:r>
            <a:r>
              <a:rPr lang="en-US" altLang="zh-CN" sz="2000" b="1" baseline="-25000" dirty="0">
                <a:latin typeface="微软雅黑" pitchFamily="34" charset="-122"/>
                <a:ea typeface="微软雅黑" pitchFamily="34" charset="-122"/>
              </a:rPr>
              <a:t>0</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之比。</a:t>
            </a: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在以太网中定义了</a:t>
            </a:r>
            <a:r>
              <a:rPr lang="zh-CN" altLang="en-US" sz="2000" b="1" dirty="0">
                <a:solidFill>
                  <a:srgbClr val="C00000"/>
                </a:solidFill>
                <a:latin typeface="微软雅黑" pitchFamily="34" charset="-122"/>
                <a:ea typeface="微软雅黑" pitchFamily="34" charset="-122"/>
              </a:rPr>
              <a:t>参数 </a:t>
            </a:r>
            <a:r>
              <a:rPr lang="en-US" altLang="zh-CN" sz="2000" b="1" i="1" dirty="0">
                <a:solidFill>
                  <a:srgbClr val="C00000"/>
                </a:solidFill>
                <a:latin typeface="Times New Roman" pitchFamily="18" charset="0"/>
                <a:ea typeface="微软雅黑" pitchFamily="34" charset="-122"/>
                <a:cs typeface="Times New Roman" pitchFamily="18" charset="0"/>
              </a:rPr>
              <a:t>a</a:t>
            </a:r>
            <a:r>
              <a:rPr lang="en-US" altLang="zh-CN" sz="2000" b="1" i="1" dirty="0">
                <a:latin typeface="Times New Roman" pitchFamily="18" charset="0"/>
                <a:ea typeface="微软雅黑" pitchFamily="34" charset="-122"/>
                <a:cs typeface="Times New Roman" pitchFamily="18" charset="0"/>
              </a:rPr>
              <a:t> </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以太网单程端到端时延 </a:t>
            </a:r>
            <a:r>
              <a:rPr lang="en-US" altLang="zh-CN" sz="2000" b="1" i="1" dirty="0">
                <a:latin typeface="Times New Roman" panose="02020603050405020304" pitchFamily="18" charset="0"/>
                <a:ea typeface="微软雅黑" pitchFamily="34" charset="-122"/>
                <a:cs typeface="Times New Roman" panose="02020603050405020304" pitchFamily="18" charset="0"/>
                <a:sym typeface="Symbol"/>
              </a:rPr>
              <a:t> </a:t>
            </a:r>
            <a:r>
              <a:rPr lang="en-US" altLang="zh-CN" sz="2000" b="1" i="1" dirty="0">
                <a:latin typeface="微软雅黑" pitchFamily="34" charset="-122"/>
                <a:ea typeface="微软雅黑" pitchFamily="34" charset="-122"/>
                <a:sym typeface="Symbol"/>
              </a:rPr>
              <a:t> </a:t>
            </a:r>
            <a:r>
              <a:rPr lang="zh-CN" altLang="en-US" sz="2000" b="1" dirty="0">
                <a:latin typeface="微软雅黑" pitchFamily="34" charset="-122"/>
                <a:ea typeface="微软雅黑" pitchFamily="34" charset="-122"/>
              </a:rPr>
              <a:t>与帧的发送时间 </a:t>
            </a:r>
            <a:r>
              <a:rPr lang="en-US" altLang="zh-CN" sz="2000" b="1" i="1" dirty="0">
                <a:latin typeface="微软雅黑" pitchFamily="34" charset="-122"/>
                <a:ea typeface="微软雅黑" pitchFamily="34" charset="-122"/>
              </a:rPr>
              <a:t>T</a:t>
            </a:r>
            <a:r>
              <a:rPr lang="en-US" altLang="zh-CN" sz="2000" b="1" baseline="-25000" dirty="0">
                <a:latin typeface="微软雅黑" pitchFamily="34" charset="-122"/>
                <a:ea typeface="微软雅黑" pitchFamily="34" charset="-122"/>
              </a:rPr>
              <a:t>0 </a:t>
            </a:r>
            <a:r>
              <a:rPr lang="zh-CN" altLang="en-US" sz="2000" b="1" dirty="0">
                <a:latin typeface="微软雅黑" pitchFamily="34" charset="-122"/>
                <a:ea typeface="微软雅黑" pitchFamily="34" charset="-122"/>
              </a:rPr>
              <a:t>之比： </a:t>
            </a:r>
          </a:p>
        </p:txBody>
      </p:sp>
      <p:sp>
        <p:nvSpPr>
          <p:cNvPr id="8" name="AutoShape 5"/>
          <p:cNvSpPr>
            <a:spLocks noChangeArrowheads="1"/>
          </p:cNvSpPr>
          <p:nvPr/>
        </p:nvSpPr>
        <p:spPr bwMode="auto">
          <a:xfrm>
            <a:off x="502921" y="623816"/>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3540189" y="600726"/>
            <a:ext cx="202491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参数 </a:t>
            </a:r>
            <a:r>
              <a:rPr lang="en-US" altLang="zh-CN" sz="2000" b="1" i="1" dirty="0">
                <a:solidFill>
                  <a:schemeClr val="bg1"/>
                </a:solidFill>
                <a:latin typeface="Times New Roman" pitchFamily="18" charset="0"/>
                <a:ea typeface="微软雅黑" pitchFamily="34" charset="-122"/>
                <a:cs typeface="Times New Roman" pitchFamily="18" charset="0"/>
              </a:rPr>
              <a:t>a</a:t>
            </a:r>
            <a:r>
              <a:rPr lang="en-US" altLang="zh-CN" sz="2000" b="1" dirty="0">
                <a:solidFill>
                  <a:schemeClr val="bg1"/>
                </a:solidFill>
                <a:latin typeface="微软雅黑" pitchFamily="34" charset="-122"/>
                <a:ea typeface="微软雅黑" pitchFamily="34" charset="-122"/>
              </a:rPr>
              <a:t> </a:t>
            </a:r>
            <a:r>
              <a:rPr lang="zh-CN" altLang="en-US" sz="2000" b="1" dirty="0">
                <a:solidFill>
                  <a:schemeClr val="bg1"/>
                </a:solidFill>
                <a:latin typeface="微软雅黑" pitchFamily="34" charset="-122"/>
                <a:ea typeface="微软雅黑" pitchFamily="34" charset="-122"/>
              </a:rPr>
              <a:t>与利用率</a:t>
            </a:r>
            <a:endParaRPr lang="fr-FR" altLang="zh-CN" sz="2000" b="1" dirty="0">
              <a:solidFill>
                <a:schemeClr val="bg1"/>
              </a:solidFill>
              <a:latin typeface="微软雅黑" pitchFamily="34" charset="-122"/>
              <a:ea typeface="微软雅黑" pitchFamily="34" charset="-122"/>
            </a:endParaRPr>
          </a:p>
        </p:txBody>
      </p:sp>
      <p:graphicFrame>
        <p:nvGraphicFramePr>
          <p:cNvPr id="10" name="对象 9"/>
          <p:cNvGraphicFramePr>
            <a:graphicFrameLocks noChangeAspect="1"/>
          </p:cNvGraphicFramePr>
          <p:nvPr>
            <p:extLst>
              <p:ext uri="{D42A27DB-BD31-4B8C-83A1-F6EECF244321}">
                <p14:modId xmlns:p14="http://schemas.microsoft.com/office/powerpoint/2010/main" val="4186128659"/>
              </p:ext>
            </p:extLst>
          </p:nvPr>
        </p:nvGraphicFramePr>
        <p:xfrm>
          <a:off x="2754891" y="1859787"/>
          <a:ext cx="1570596" cy="608011"/>
        </p:xfrm>
        <a:graphic>
          <a:graphicData uri="http://schemas.openxmlformats.org/presentationml/2006/ole">
            <mc:AlternateContent xmlns:mc="http://schemas.openxmlformats.org/markup-compatibility/2006">
              <mc:Choice xmlns:v="urn:schemas-microsoft-com:vml" Requires="v">
                <p:oleObj spid="_x0000_s1147" name="公式" r:id="rId3" imgW="545863" imgH="228501" progId="Equation.3">
                  <p:embed/>
                </p:oleObj>
              </mc:Choice>
              <mc:Fallback>
                <p:oleObj name="公式" r:id="rId3" imgW="545863" imgH="228501" progId="Equation.3">
                  <p:embed/>
                  <p:pic>
                    <p:nvPicPr>
                      <p:cNvPr id="0" name="Picture 11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54891" y="1859787"/>
                        <a:ext cx="1570596" cy="608011"/>
                      </a:xfrm>
                      <a:prstGeom prst="rect">
                        <a:avLst/>
                      </a:prstGeom>
                      <a:solidFill>
                        <a:srgbClr val="FFFF99"/>
                      </a:solidFill>
                      <a:ln w="12700">
                        <a:solidFill>
                          <a:schemeClr val="tx1"/>
                        </a:solidFill>
                        <a:miter lim="800000"/>
                        <a:headEnd/>
                        <a:tailEnd/>
                      </a:ln>
                    </p:spPr>
                  </p:pic>
                </p:oleObj>
              </mc:Fallback>
            </mc:AlternateContent>
          </a:graphicData>
        </a:graphic>
      </p:graphicFrame>
      <p:grpSp>
        <p:nvGrpSpPr>
          <p:cNvPr id="11" name="组合 10"/>
          <p:cNvGrpSpPr/>
          <p:nvPr/>
        </p:nvGrpSpPr>
        <p:grpSpPr>
          <a:xfrm>
            <a:off x="843743" y="2602824"/>
            <a:ext cx="7202976" cy="1624658"/>
            <a:chOff x="502922" y="3604946"/>
            <a:chExt cx="7202976" cy="1624658"/>
          </a:xfrm>
        </p:grpSpPr>
        <p:sp>
          <p:nvSpPr>
            <p:cNvPr id="12" name="对角圆角矩形 11"/>
            <p:cNvSpPr/>
            <p:nvPr/>
          </p:nvSpPr>
          <p:spPr>
            <a:xfrm>
              <a:off x="502922" y="3604946"/>
              <a:ext cx="7202976" cy="1624658"/>
            </a:xfrm>
            <a:prstGeom prst="round2DiagRect">
              <a:avLst/>
            </a:prstGeom>
            <a:solidFill>
              <a:srgbClr val="0098F6"/>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2400"/>
                </a:lnSpc>
              </a:pPr>
              <a:endParaRPr lang="zh-CN" altLang="en-US" dirty="0"/>
            </a:p>
          </p:txBody>
        </p:sp>
        <p:sp>
          <p:nvSpPr>
            <p:cNvPr id="13" name="矩形 12"/>
            <p:cNvSpPr/>
            <p:nvPr/>
          </p:nvSpPr>
          <p:spPr>
            <a:xfrm>
              <a:off x="900547" y="3669507"/>
              <a:ext cx="6555970" cy="1477328"/>
            </a:xfrm>
            <a:prstGeom prst="rect">
              <a:avLst/>
            </a:prstGeom>
          </p:spPr>
          <p:txBody>
            <a:bodyPr wrap="square">
              <a:spAutoFit/>
            </a:bodyPr>
            <a:lstStyle/>
            <a:p>
              <a:pPr>
                <a:lnSpc>
                  <a:spcPts val="2700"/>
                </a:lnSpc>
              </a:pPr>
              <a:r>
                <a:rPr lang="en-US" altLang="zh-CN" b="1" i="1" dirty="0">
                  <a:solidFill>
                    <a:srgbClr val="FFFF00"/>
                  </a:solidFill>
                  <a:latin typeface="Times New Roman" pitchFamily="18" charset="0"/>
                  <a:ea typeface="微软雅黑" pitchFamily="34" charset="-122"/>
                  <a:cs typeface="Times New Roman" pitchFamily="18" charset="0"/>
                </a:rPr>
                <a:t>a</a:t>
              </a:r>
              <a:r>
                <a:rPr lang="en-US" altLang="zh-CN" b="1" dirty="0">
                  <a:solidFill>
                    <a:srgbClr val="FFFF00"/>
                  </a:solidFill>
                  <a:latin typeface="微软雅黑" pitchFamily="34" charset="-122"/>
                  <a:ea typeface="微软雅黑" pitchFamily="34" charset="-122"/>
                </a:rPr>
                <a:t> → 0</a:t>
              </a:r>
              <a:r>
                <a:rPr lang="zh-CN" altLang="en-US" b="1" dirty="0">
                  <a:solidFill>
                    <a:srgbClr val="FFFF00"/>
                  </a:solidFill>
                  <a:latin typeface="微软雅黑" pitchFamily="34" charset="-122"/>
                  <a:ea typeface="微软雅黑" pitchFamily="34" charset="-122"/>
                </a:rPr>
                <a:t>，</a:t>
              </a:r>
              <a:r>
                <a:rPr lang="zh-CN" altLang="en-US" b="1" dirty="0">
                  <a:solidFill>
                    <a:schemeClr val="bg1"/>
                  </a:solidFill>
                  <a:latin typeface="微软雅黑" pitchFamily="34" charset="-122"/>
                  <a:ea typeface="微软雅黑" pitchFamily="34" charset="-122"/>
                </a:rPr>
                <a:t>表示一发生碰撞就立即可以检测出来， 并立即停止发送，因而信道利用率很高。</a:t>
              </a:r>
            </a:p>
            <a:p>
              <a:pPr>
                <a:lnSpc>
                  <a:spcPts val="2700"/>
                </a:lnSpc>
              </a:pPr>
              <a:r>
                <a:rPr lang="en-US" altLang="zh-CN" b="1" i="1" dirty="0">
                  <a:solidFill>
                    <a:srgbClr val="FFFF00"/>
                  </a:solidFill>
                  <a:latin typeface="Times New Roman" pitchFamily="18" charset="0"/>
                  <a:ea typeface="微软雅黑" pitchFamily="34" charset="-122"/>
                  <a:cs typeface="Times New Roman" pitchFamily="18" charset="0"/>
                </a:rPr>
                <a:t>a</a:t>
              </a:r>
              <a:r>
                <a:rPr lang="en-US" altLang="zh-CN" b="1" dirty="0">
                  <a:solidFill>
                    <a:srgbClr val="FFFF00"/>
                  </a:solidFill>
                  <a:latin typeface="微软雅黑" pitchFamily="34" charset="-122"/>
                  <a:ea typeface="微软雅黑" pitchFamily="34" charset="-122"/>
                </a:rPr>
                <a:t> </a:t>
              </a:r>
              <a:r>
                <a:rPr lang="zh-CN" altLang="en-US" b="1" dirty="0">
                  <a:solidFill>
                    <a:srgbClr val="FFFF00"/>
                  </a:solidFill>
                  <a:latin typeface="微软雅黑" pitchFamily="34" charset="-122"/>
                  <a:ea typeface="微软雅黑" pitchFamily="34" charset="-122"/>
                </a:rPr>
                <a:t>越大，</a:t>
              </a:r>
              <a:r>
                <a:rPr lang="zh-CN" altLang="en-US" b="1" dirty="0">
                  <a:solidFill>
                    <a:schemeClr val="bg1"/>
                  </a:solidFill>
                  <a:latin typeface="微软雅黑" pitchFamily="34" charset="-122"/>
                  <a:ea typeface="微软雅黑" pitchFamily="34" charset="-122"/>
                </a:rPr>
                <a:t>表明争用期所占的比例增大，每发生一次碰撞就浪费许多信道资源，使得信道利用率明显降低。 </a:t>
              </a:r>
            </a:p>
          </p:txBody>
        </p:sp>
      </p:grpSp>
      <p:sp>
        <p:nvSpPr>
          <p:cNvPr id="2" name="灯片编号占位符 1">
            <a:extLst>
              <a:ext uri="{FF2B5EF4-FFF2-40B4-BE49-F238E27FC236}">
                <a16:creationId xmlns:a16="http://schemas.microsoft.com/office/drawing/2014/main" id="{B57025A3-0D0D-4C46-825E-0FDC21A0A28A}"/>
              </a:ext>
            </a:extLst>
          </p:cNvPr>
          <p:cNvSpPr>
            <a:spLocks noGrp="1"/>
          </p:cNvSpPr>
          <p:nvPr>
            <p:ph type="sldNum" sz="quarter" idx="12"/>
          </p:nvPr>
        </p:nvSpPr>
        <p:spPr/>
        <p:txBody>
          <a:bodyPr/>
          <a:lstStyle/>
          <a:p>
            <a:fld id="{C485880C-E2C3-4DAB-AE74-D9BE691626AC}" type="slidenum">
              <a:rPr lang="zh-CN" altLang="en-US" smtClean="0"/>
              <a:pPr/>
              <a:t>75</a:t>
            </a:fld>
            <a:endParaRPr lang="zh-CN" altLang="en-US"/>
          </a:p>
        </p:txBody>
      </p:sp>
    </p:spTree>
    <p:extLst>
      <p:ext uri="{BB962C8B-B14F-4D97-AF65-F5344CB8AC3E}">
        <p14:creationId xmlns:p14="http://schemas.microsoft.com/office/powerpoint/2010/main" val="1764896837"/>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6"/>
          <p:cNvSpPr>
            <a:spLocks noChangeArrowheads="1"/>
          </p:cNvSpPr>
          <p:nvPr/>
        </p:nvSpPr>
        <p:spPr bwMode="auto">
          <a:xfrm>
            <a:off x="502921" y="970517"/>
            <a:ext cx="8129015" cy="17338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200"/>
              </a:lnSpc>
              <a:buClr>
                <a:srgbClr val="0070C0"/>
              </a:buClr>
              <a:buFont typeface="Wingdings" pitchFamily="2" charset="2"/>
              <a:buChar char="l"/>
            </a:pPr>
            <a:r>
              <a:rPr lang="zh-CN" altLang="en-US" sz="2000" b="1" dirty="0">
                <a:latin typeface="微软雅黑" pitchFamily="34" charset="-122"/>
                <a:ea typeface="微软雅黑" pitchFamily="34" charset="-122"/>
              </a:rPr>
              <a:t>为提高利用率，以太网的参数 </a:t>
            </a:r>
            <a:r>
              <a:rPr lang="en-US" altLang="zh-CN" sz="2000" b="1" i="1" dirty="0">
                <a:latin typeface="Times New Roman" pitchFamily="18" charset="0"/>
                <a:ea typeface="微软雅黑" pitchFamily="34" charset="-122"/>
                <a:cs typeface="Times New Roman" pitchFamily="18" charset="0"/>
              </a:rPr>
              <a:t>a</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的值应当</a:t>
            </a:r>
            <a:r>
              <a:rPr lang="zh-CN" altLang="en-US" sz="2000" b="1" dirty="0">
                <a:solidFill>
                  <a:srgbClr val="C00000"/>
                </a:solidFill>
                <a:latin typeface="微软雅黑" pitchFamily="34" charset="-122"/>
                <a:ea typeface="微软雅黑" pitchFamily="34" charset="-122"/>
              </a:rPr>
              <a:t>尽可能小</a:t>
            </a:r>
            <a:r>
              <a:rPr lang="zh-CN" altLang="en-US" sz="2000" b="1" dirty="0">
                <a:latin typeface="微软雅黑" pitchFamily="34" charset="-122"/>
                <a:ea typeface="微软雅黑" pitchFamily="34" charset="-122"/>
              </a:rPr>
              <a:t>些。</a:t>
            </a:r>
          </a:p>
          <a:p>
            <a:pPr marL="342900" indent="-342900" eaLnBrk="0" hangingPunct="0">
              <a:lnSpc>
                <a:spcPts val="3200"/>
              </a:lnSpc>
              <a:buClr>
                <a:srgbClr val="0070C0"/>
              </a:buClr>
              <a:buFont typeface="Wingdings" pitchFamily="2" charset="2"/>
              <a:buChar char="l"/>
            </a:pPr>
            <a:r>
              <a:rPr lang="zh-CN" altLang="en-US" sz="2000" b="1" dirty="0">
                <a:latin typeface="微软雅黑" pitchFamily="34" charset="-122"/>
                <a:ea typeface="微软雅黑" pitchFamily="34" charset="-122"/>
              </a:rPr>
              <a:t>当数据率一定时，以太网的连线的</a:t>
            </a:r>
            <a:r>
              <a:rPr lang="zh-CN" altLang="en-US" sz="2000" b="1" dirty="0">
                <a:solidFill>
                  <a:srgbClr val="C00000"/>
                </a:solidFill>
                <a:latin typeface="微软雅黑" pitchFamily="34" charset="-122"/>
                <a:ea typeface="微软雅黑" pitchFamily="34" charset="-122"/>
              </a:rPr>
              <a:t>长度受到限制，</a:t>
            </a:r>
            <a:r>
              <a:rPr lang="zh-CN" altLang="en-US" sz="2000" b="1" dirty="0">
                <a:latin typeface="微软雅黑" pitchFamily="34" charset="-122"/>
                <a:ea typeface="微软雅黑" pitchFamily="34" charset="-122"/>
              </a:rPr>
              <a:t>否则 </a:t>
            </a:r>
            <a:r>
              <a:rPr lang="en-US" altLang="zh-CN" sz="2000" b="1" i="1" dirty="0">
                <a:latin typeface="微软雅黑" pitchFamily="34" charset="-122"/>
                <a:ea typeface="微软雅黑" pitchFamily="34" charset="-122"/>
                <a:sym typeface="Symbol"/>
              </a:rPr>
              <a:t></a:t>
            </a:r>
            <a:r>
              <a:rPr lang="en-US" altLang="zh-CN" sz="2000" b="1" dirty="0">
                <a:latin typeface="微软雅黑" pitchFamily="34" charset="-122"/>
                <a:ea typeface="微软雅黑" pitchFamily="34" charset="-122"/>
                <a:sym typeface="Symbol"/>
              </a:rPr>
              <a:t>  </a:t>
            </a:r>
            <a:r>
              <a:rPr lang="zh-CN" altLang="en-US" sz="2000" b="1" dirty="0">
                <a:latin typeface="微软雅黑" pitchFamily="34" charset="-122"/>
                <a:ea typeface="微软雅黑" pitchFamily="34" charset="-122"/>
              </a:rPr>
              <a:t>的数值会太大。</a:t>
            </a:r>
          </a:p>
          <a:p>
            <a:pPr marL="342900" indent="-342900" eaLnBrk="0" hangingPunct="0">
              <a:lnSpc>
                <a:spcPts val="3200"/>
              </a:lnSpc>
              <a:buClr>
                <a:srgbClr val="0070C0"/>
              </a:buClr>
              <a:buFont typeface="Wingdings" pitchFamily="2" charset="2"/>
              <a:buChar char="l"/>
            </a:pPr>
            <a:r>
              <a:rPr lang="zh-CN" altLang="en-US" sz="2000" b="1" dirty="0">
                <a:latin typeface="微软雅黑" pitchFamily="34" charset="-122"/>
                <a:ea typeface="微软雅黑" pitchFamily="34" charset="-122"/>
              </a:rPr>
              <a:t>以太网的</a:t>
            </a:r>
            <a:r>
              <a:rPr lang="zh-CN" altLang="en-US" sz="2000" b="1" dirty="0">
                <a:solidFill>
                  <a:srgbClr val="C00000"/>
                </a:solidFill>
                <a:latin typeface="微软雅黑" pitchFamily="34" charset="-122"/>
                <a:ea typeface="微软雅黑" pitchFamily="34" charset="-122"/>
              </a:rPr>
              <a:t>帧长不能太短，</a:t>
            </a:r>
            <a:r>
              <a:rPr lang="zh-CN" altLang="en-US" sz="2000" b="1" dirty="0">
                <a:latin typeface="微软雅黑" pitchFamily="34" charset="-122"/>
                <a:ea typeface="微软雅黑" pitchFamily="34" charset="-122"/>
              </a:rPr>
              <a:t>否则 </a:t>
            </a:r>
            <a:r>
              <a:rPr lang="en-US" altLang="zh-CN" sz="2000" b="1" i="1" dirty="0">
                <a:latin typeface="微软雅黑" pitchFamily="34" charset="-122"/>
                <a:ea typeface="微软雅黑" pitchFamily="34" charset="-122"/>
              </a:rPr>
              <a:t>T</a:t>
            </a:r>
            <a:r>
              <a:rPr lang="en-US" altLang="zh-CN" sz="2000" b="1" i="1" baseline="-25000" dirty="0">
                <a:latin typeface="微软雅黑" pitchFamily="34" charset="-122"/>
                <a:ea typeface="微软雅黑" pitchFamily="34" charset="-122"/>
              </a:rPr>
              <a:t>0</a:t>
            </a:r>
            <a:r>
              <a:rPr lang="en-US" altLang="zh-CN" sz="2000" b="1" dirty="0">
                <a:latin typeface="微软雅黑" pitchFamily="34" charset="-122"/>
                <a:ea typeface="微软雅黑" pitchFamily="34" charset="-122"/>
              </a:rPr>
              <a:t> </a:t>
            </a:r>
            <a:r>
              <a:rPr lang="zh-CN" altLang="en-US" sz="2000" b="1" dirty="0">
                <a:latin typeface="微软雅黑" pitchFamily="34" charset="-122"/>
                <a:ea typeface="微软雅黑" pitchFamily="34" charset="-122"/>
              </a:rPr>
              <a:t>的值会太小，使 </a:t>
            </a:r>
            <a:r>
              <a:rPr lang="en-US" altLang="zh-CN" sz="2000" b="1" i="1" dirty="0">
                <a:latin typeface="Times New Roman" pitchFamily="18" charset="0"/>
                <a:ea typeface="微软雅黑" pitchFamily="34" charset="-122"/>
                <a:cs typeface="Times New Roman" pitchFamily="18" charset="0"/>
              </a:rPr>
              <a:t>a </a:t>
            </a:r>
            <a:r>
              <a:rPr lang="zh-CN" altLang="en-US" sz="2000" b="1" dirty="0">
                <a:latin typeface="微软雅黑" pitchFamily="34" charset="-122"/>
                <a:ea typeface="微软雅黑" pitchFamily="34" charset="-122"/>
              </a:rPr>
              <a:t>值太大。 </a:t>
            </a:r>
          </a:p>
        </p:txBody>
      </p:sp>
      <p:sp>
        <p:nvSpPr>
          <p:cNvPr id="8" name="AutoShape 5"/>
          <p:cNvSpPr>
            <a:spLocks noChangeArrowheads="1"/>
          </p:cNvSpPr>
          <p:nvPr/>
        </p:nvSpPr>
        <p:spPr bwMode="auto">
          <a:xfrm>
            <a:off x="502921" y="621129"/>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3155468" y="598039"/>
            <a:ext cx="282320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对以太网参数 </a:t>
            </a:r>
            <a:r>
              <a:rPr lang="en-US" altLang="zh-CN" sz="2000" b="1" i="1" dirty="0">
                <a:solidFill>
                  <a:schemeClr val="bg1"/>
                </a:solidFill>
                <a:latin typeface="Times New Roman" pitchFamily="18" charset="0"/>
                <a:ea typeface="微软雅黑" pitchFamily="34" charset="-122"/>
                <a:cs typeface="Times New Roman" pitchFamily="18" charset="0"/>
              </a:rPr>
              <a:t>a</a:t>
            </a:r>
            <a:r>
              <a:rPr lang="en-US" altLang="zh-CN" sz="2000" b="1" dirty="0">
                <a:solidFill>
                  <a:schemeClr val="bg1"/>
                </a:solidFill>
                <a:latin typeface="微软雅黑" pitchFamily="34" charset="-122"/>
                <a:ea typeface="微软雅黑" pitchFamily="34" charset="-122"/>
              </a:rPr>
              <a:t> </a:t>
            </a:r>
            <a:r>
              <a:rPr lang="zh-CN" altLang="en-US" sz="2000" b="1" dirty="0">
                <a:solidFill>
                  <a:schemeClr val="bg1"/>
                </a:solidFill>
                <a:latin typeface="微软雅黑" pitchFamily="34" charset="-122"/>
                <a:ea typeface="微软雅黑" pitchFamily="34" charset="-122"/>
              </a:rPr>
              <a:t>的要求</a:t>
            </a:r>
            <a:endParaRPr lang="fr-FR" altLang="zh-CN" sz="2000" b="1" dirty="0">
              <a:solidFill>
                <a:schemeClr val="bg1"/>
              </a:solidFill>
              <a:latin typeface="微软雅黑" pitchFamily="34" charset="-122"/>
              <a:ea typeface="微软雅黑" pitchFamily="34" charset="-122"/>
            </a:endParaRPr>
          </a:p>
        </p:txBody>
      </p:sp>
      <p:sp>
        <p:nvSpPr>
          <p:cNvPr id="2" name="灯片编号占位符 1">
            <a:extLst>
              <a:ext uri="{FF2B5EF4-FFF2-40B4-BE49-F238E27FC236}">
                <a16:creationId xmlns:a16="http://schemas.microsoft.com/office/drawing/2014/main" id="{0058B6F4-1BA4-402B-881B-811749B514EA}"/>
              </a:ext>
            </a:extLst>
          </p:cNvPr>
          <p:cNvSpPr>
            <a:spLocks noGrp="1"/>
          </p:cNvSpPr>
          <p:nvPr>
            <p:ph type="sldNum" sz="quarter" idx="12"/>
          </p:nvPr>
        </p:nvSpPr>
        <p:spPr/>
        <p:txBody>
          <a:bodyPr/>
          <a:lstStyle/>
          <a:p>
            <a:fld id="{C485880C-E2C3-4DAB-AE74-D9BE691626AC}" type="slidenum">
              <a:rPr lang="zh-CN" altLang="en-US" smtClean="0"/>
              <a:pPr/>
              <a:t>76</a:t>
            </a:fld>
            <a:endParaRPr lang="zh-CN" altLang="en-US"/>
          </a:p>
        </p:txBody>
      </p:sp>
    </p:spTree>
    <p:extLst>
      <p:ext uri="{BB962C8B-B14F-4D97-AF65-F5344CB8AC3E}">
        <p14:creationId xmlns:p14="http://schemas.microsoft.com/office/powerpoint/2010/main" val="3552262776"/>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5"/>
          <p:cNvSpPr>
            <a:spLocks noChangeArrowheads="1"/>
          </p:cNvSpPr>
          <p:nvPr/>
        </p:nvSpPr>
        <p:spPr bwMode="auto">
          <a:xfrm>
            <a:off x="502921" y="626024"/>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Rectangle 6"/>
          <p:cNvSpPr>
            <a:spLocks noChangeArrowheads="1"/>
          </p:cNvSpPr>
          <p:nvPr/>
        </p:nvSpPr>
        <p:spPr bwMode="auto">
          <a:xfrm>
            <a:off x="2873417" y="602934"/>
            <a:ext cx="316785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信道利用率的最大值 </a:t>
            </a:r>
            <a:r>
              <a:rPr lang="en-US" altLang="zh-CN" sz="2000" b="1" dirty="0" err="1">
                <a:solidFill>
                  <a:schemeClr val="bg1"/>
                </a:solidFill>
                <a:latin typeface="微软雅黑" pitchFamily="34" charset="-122"/>
                <a:ea typeface="微软雅黑" pitchFamily="34" charset="-122"/>
              </a:rPr>
              <a:t>S</a:t>
            </a:r>
            <a:r>
              <a:rPr lang="en-US" altLang="zh-CN" sz="2000" b="1" baseline="-25000" dirty="0" err="1">
                <a:solidFill>
                  <a:schemeClr val="bg1"/>
                </a:solidFill>
                <a:latin typeface="微软雅黑" pitchFamily="34" charset="-122"/>
                <a:ea typeface="微软雅黑" pitchFamily="34" charset="-122"/>
              </a:rPr>
              <a:t>max</a:t>
            </a:r>
            <a:r>
              <a:rPr lang="en-US" altLang="zh-CN" sz="2000" b="1" dirty="0">
                <a:solidFill>
                  <a:schemeClr val="bg1"/>
                </a:solidFill>
                <a:latin typeface="微软雅黑" pitchFamily="34" charset="-122"/>
                <a:ea typeface="微软雅黑" pitchFamily="34" charset="-122"/>
              </a:rPr>
              <a:t> </a:t>
            </a:r>
            <a:endParaRPr lang="fr-FR" altLang="zh-CN" sz="2000" b="1" dirty="0">
              <a:solidFill>
                <a:schemeClr val="bg1"/>
              </a:solidFill>
              <a:latin typeface="微软雅黑" pitchFamily="34" charset="-122"/>
              <a:ea typeface="微软雅黑" pitchFamily="34" charset="-122"/>
            </a:endParaRPr>
          </a:p>
        </p:txBody>
      </p:sp>
      <p:sp>
        <p:nvSpPr>
          <p:cNvPr id="13" name="圆角矩形 12"/>
          <p:cNvSpPr/>
          <p:nvPr/>
        </p:nvSpPr>
        <p:spPr>
          <a:xfrm>
            <a:off x="502920" y="1045303"/>
            <a:ext cx="8129015" cy="197590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itchFamily="34" charset="-122"/>
              <a:ea typeface="微软雅黑" pitchFamily="34" charset="-122"/>
            </a:endParaRPr>
          </a:p>
        </p:txBody>
      </p:sp>
      <p:graphicFrame>
        <p:nvGraphicFramePr>
          <p:cNvPr id="8" name="对象 7"/>
          <p:cNvGraphicFramePr>
            <a:graphicFrameLocks noChangeAspect="1"/>
          </p:cNvGraphicFramePr>
          <p:nvPr>
            <p:extLst>
              <p:ext uri="{D42A27DB-BD31-4B8C-83A1-F6EECF244321}">
                <p14:modId xmlns:p14="http://schemas.microsoft.com/office/powerpoint/2010/main" val="3973124742"/>
              </p:ext>
            </p:extLst>
          </p:nvPr>
        </p:nvGraphicFramePr>
        <p:xfrm>
          <a:off x="5208175" y="1606089"/>
          <a:ext cx="2613664" cy="799146"/>
        </p:xfrm>
        <a:graphic>
          <a:graphicData uri="http://schemas.openxmlformats.org/presentationml/2006/ole">
            <mc:AlternateContent xmlns:mc="http://schemas.openxmlformats.org/markup-compatibility/2006">
              <mc:Choice xmlns:v="urn:schemas-microsoft-com:vml" Requires="v">
                <p:oleObj spid="_x0000_s2142" name="公式" r:id="rId4" imgW="1269449" imgH="431613" progId="Equation.3">
                  <p:embed/>
                </p:oleObj>
              </mc:Choice>
              <mc:Fallback>
                <p:oleObj name="公式" r:id="rId4" imgW="1269449" imgH="431613" progId="Equation.3">
                  <p:embed/>
                  <p:pic>
                    <p:nvPicPr>
                      <p:cNvPr id="0" name="Picture 8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08175" y="1606089"/>
                        <a:ext cx="2613664" cy="799146"/>
                      </a:xfrm>
                      <a:prstGeom prst="rect">
                        <a:avLst/>
                      </a:prstGeom>
                      <a:solidFill>
                        <a:schemeClr val="bg1"/>
                      </a:solidFill>
                      <a:ln w="9525">
                        <a:solidFill>
                          <a:schemeClr val="tx1"/>
                        </a:solidFill>
                        <a:miter lim="800000"/>
                        <a:headEnd/>
                        <a:tailEnd/>
                      </a:ln>
                    </p:spPr>
                  </p:pic>
                </p:oleObj>
              </mc:Fallback>
            </mc:AlternateContent>
          </a:graphicData>
        </a:graphic>
      </p:graphicFrame>
      <p:grpSp>
        <p:nvGrpSpPr>
          <p:cNvPr id="4" name="组合 3"/>
          <p:cNvGrpSpPr/>
          <p:nvPr/>
        </p:nvGrpSpPr>
        <p:grpSpPr>
          <a:xfrm>
            <a:off x="1358536" y="1209963"/>
            <a:ext cx="3049163" cy="1608493"/>
            <a:chOff x="601747" y="1159836"/>
            <a:chExt cx="3049163" cy="1608493"/>
          </a:xfrm>
        </p:grpSpPr>
        <p:sp>
          <p:nvSpPr>
            <p:cNvPr id="14" name="Line 4"/>
            <p:cNvSpPr>
              <a:spLocks noChangeShapeType="1"/>
            </p:cNvSpPr>
            <p:nvPr/>
          </p:nvSpPr>
          <p:spPr bwMode="auto">
            <a:xfrm>
              <a:off x="647466" y="2583603"/>
              <a:ext cx="2590996"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6" name="Line 7"/>
            <p:cNvSpPr>
              <a:spLocks noChangeShapeType="1"/>
            </p:cNvSpPr>
            <p:nvPr/>
          </p:nvSpPr>
          <p:spPr bwMode="auto">
            <a:xfrm>
              <a:off x="650970" y="1325553"/>
              <a:ext cx="2587492"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7" name="Line 8"/>
            <p:cNvSpPr>
              <a:spLocks noChangeShapeType="1"/>
            </p:cNvSpPr>
            <p:nvPr/>
          </p:nvSpPr>
          <p:spPr bwMode="auto">
            <a:xfrm>
              <a:off x="2868985" y="2188347"/>
              <a:ext cx="369477"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8" name="Rectangle 9"/>
            <p:cNvSpPr>
              <a:spLocks noChangeArrowheads="1"/>
            </p:cNvSpPr>
            <p:nvPr/>
          </p:nvSpPr>
          <p:spPr bwMode="auto">
            <a:xfrm>
              <a:off x="3001023" y="2120992"/>
              <a:ext cx="121615" cy="141126"/>
            </a:xfrm>
            <a:prstGeom prst="rect">
              <a:avLst/>
            </a:prstGeom>
            <a:solidFill>
              <a:srgbClr val="C3E3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9" name="Line 10"/>
            <p:cNvSpPr>
              <a:spLocks noChangeShapeType="1"/>
            </p:cNvSpPr>
            <p:nvPr/>
          </p:nvSpPr>
          <p:spPr bwMode="auto">
            <a:xfrm>
              <a:off x="650969" y="2188347"/>
              <a:ext cx="2218015" cy="0"/>
            </a:xfrm>
            <a:prstGeom prst="line">
              <a:avLst/>
            </a:prstGeom>
            <a:noFill/>
            <a:ln w="19050">
              <a:solidFill>
                <a:srgbClr val="0000FF"/>
              </a:solidFill>
              <a:round/>
              <a:headEnd type="triangl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3" name="Freeform 16"/>
            <p:cNvSpPr>
              <a:spLocks/>
            </p:cNvSpPr>
            <p:nvPr/>
          </p:nvSpPr>
          <p:spPr bwMode="auto">
            <a:xfrm>
              <a:off x="650969" y="1541519"/>
              <a:ext cx="2218015" cy="485389"/>
            </a:xfrm>
            <a:custGeom>
              <a:avLst/>
              <a:gdLst>
                <a:gd name="T0" fmla="*/ 0 w 1728"/>
                <a:gd name="T1" fmla="*/ 432 h 432"/>
                <a:gd name="T2" fmla="*/ 0 w 1728"/>
                <a:gd name="T3" fmla="*/ 0 h 432"/>
                <a:gd name="T4" fmla="*/ 1728 w 1728"/>
                <a:gd name="T5" fmla="*/ 0 h 432"/>
                <a:gd name="T6" fmla="*/ 1728 w 1728"/>
                <a:gd name="T7" fmla="*/ 432 h 432"/>
              </a:gdLst>
              <a:ahLst/>
              <a:cxnLst>
                <a:cxn ang="0">
                  <a:pos x="T0" y="T1"/>
                </a:cxn>
                <a:cxn ang="0">
                  <a:pos x="T2" y="T3"/>
                </a:cxn>
                <a:cxn ang="0">
                  <a:pos x="T4" y="T5"/>
                </a:cxn>
                <a:cxn ang="0">
                  <a:pos x="T6" y="T7"/>
                </a:cxn>
              </a:cxnLst>
              <a:rect l="0" t="0" r="r" b="b"/>
              <a:pathLst>
                <a:path w="1728" h="432">
                  <a:moveTo>
                    <a:pt x="0" y="432"/>
                  </a:moveTo>
                  <a:lnTo>
                    <a:pt x="0" y="0"/>
                  </a:lnTo>
                  <a:lnTo>
                    <a:pt x="1728" y="0"/>
                  </a:lnTo>
                  <a:lnTo>
                    <a:pt x="1728" y="432"/>
                  </a:lnTo>
                </a:path>
              </a:pathLst>
            </a:custGeom>
            <a:solidFill>
              <a:srgbClr val="00FF99"/>
            </a:solidFill>
            <a:ln w="28575" cmpd="sng">
              <a:solidFill>
                <a:srgbClr val="00206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4" name="Text Box 17"/>
            <p:cNvSpPr txBox="1">
              <a:spLocks noChangeArrowheads="1"/>
            </p:cNvSpPr>
            <p:nvPr/>
          </p:nvSpPr>
          <p:spPr bwMode="auto">
            <a:xfrm>
              <a:off x="1144378" y="1627050"/>
              <a:ext cx="127310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latin typeface="微软雅黑" pitchFamily="34" charset="-122"/>
                  <a:ea typeface="微软雅黑" pitchFamily="34" charset="-122"/>
                </a:rPr>
                <a:t>发  送  成  功 </a:t>
              </a:r>
            </a:p>
          </p:txBody>
        </p:sp>
        <p:sp>
          <p:nvSpPr>
            <p:cNvPr id="36" name="Line 29"/>
            <p:cNvSpPr>
              <a:spLocks noChangeShapeType="1"/>
            </p:cNvSpPr>
            <p:nvPr/>
          </p:nvSpPr>
          <p:spPr bwMode="auto">
            <a:xfrm>
              <a:off x="2868985" y="2026908"/>
              <a:ext cx="0" cy="2704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9" name="Rectangle 39"/>
            <p:cNvSpPr>
              <a:spLocks noChangeArrowheads="1"/>
            </p:cNvSpPr>
            <p:nvPr/>
          </p:nvSpPr>
          <p:spPr bwMode="auto">
            <a:xfrm>
              <a:off x="1684113" y="2080364"/>
              <a:ext cx="260603" cy="21703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40" name="Text Box 40"/>
            <p:cNvSpPr txBox="1">
              <a:spLocks noChangeArrowheads="1"/>
            </p:cNvSpPr>
            <p:nvPr/>
          </p:nvSpPr>
          <p:spPr bwMode="auto">
            <a:xfrm>
              <a:off x="1616095" y="2025669"/>
              <a:ext cx="370614" cy="307777"/>
            </a:xfrm>
            <a:prstGeom prst="rect">
              <a:avLst/>
            </a:prstGeom>
            <a:solidFill>
              <a:srgbClr val="C3E3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i="1" dirty="0">
                  <a:solidFill>
                    <a:srgbClr val="CC00CC"/>
                  </a:solidFill>
                  <a:latin typeface="微软雅黑" pitchFamily="34" charset="-122"/>
                  <a:ea typeface="微软雅黑" pitchFamily="34" charset="-122"/>
                </a:rPr>
                <a:t>T</a:t>
              </a:r>
              <a:r>
                <a:rPr kumimoji="1" lang="en-US" altLang="zh-CN" sz="1400" b="1" baseline="-25000" dirty="0">
                  <a:solidFill>
                    <a:srgbClr val="CC00CC"/>
                  </a:solidFill>
                  <a:latin typeface="微软雅黑" pitchFamily="34" charset="-122"/>
                  <a:ea typeface="微软雅黑" pitchFamily="34" charset="-122"/>
                </a:rPr>
                <a:t>0</a:t>
              </a:r>
            </a:p>
          </p:txBody>
        </p:sp>
        <p:sp>
          <p:nvSpPr>
            <p:cNvPr id="41" name="Text Box 41"/>
            <p:cNvSpPr txBox="1">
              <a:spLocks noChangeArrowheads="1"/>
            </p:cNvSpPr>
            <p:nvPr/>
          </p:nvSpPr>
          <p:spPr bwMode="auto">
            <a:xfrm>
              <a:off x="2912279" y="2017047"/>
              <a:ext cx="263214" cy="307777"/>
            </a:xfrm>
            <a:prstGeom prst="rect">
              <a:avLst/>
            </a:prstGeom>
            <a:no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i="1" kern="0" dirty="0">
                  <a:solidFill>
                    <a:srgbClr val="C00000"/>
                  </a:solidFill>
                  <a:latin typeface="微软雅黑" pitchFamily="34" charset="-122"/>
                  <a:ea typeface="微软雅黑" pitchFamily="34" charset="-122"/>
                  <a:sym typeface="Symbol"/>
                </a:rPr>
                <a:t></a:t>
              </a:r>
              <a:endParaRPr kumimoji="1" lang="en-US" altLang="zh-CN" sz="1400" b="1" i="1" kern="0" dirty="0">
                <a:solidFill>
                  <a:srgbClr val="C00000"/>
                </a:solidFill>
                <a:latin typeface="微软雅黑" pitchFamily="34" charset="-122"/>
                <a:ea typeface="微软雅黑" pitchFamily="34" charset="-122"/>
              </a:endParaRPr>
            </a:p>
          </p:txBody>
        </p:sp>
        <p:sp>
          <p:nvSpPr>
            <p:cNvPr id="42" name="Text Box 42"/>
            <p:cNvSpPr txBox="1">
              <a:spLocks noChangeArrowheads="1"/>
            </p:cNvSpPr>
            <p:nvPr/>
          </p:nvSpPr>
          <p:spPr bwMode="auto">
            <a:xfrm>
              <a:off x="3392506" y="1775660"/>
              <a:ext cx="25840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1400" b="1" i="1" dirty="0">
                  <a:solidFill>
                    <a:srgbClr val="000099"/>
                  </a:solidFill>
                  <a:latin typeface="微软雅黑" pitchFamily="34" charset="-122"/>
                  <a:ea typeface="微软雅黑" pitchFamily="34" charset="-122"/>
                </a:rPr>
                <a:t>t</a:t>
              </a:r>
            </a:p>
          </p:txBody>
        </p:sp>
        <p:grpSp>
          <p:nvGrpSpPr>
            <p:cNvPr id="2" name="组合 1"/>
            <p:cNvGrpSpPr/>
            <p:nvPr/>
          </p:nvGrpSpPr>
          <p:grpSpPr>
            <a:xfrm>
              <a:off x="3238461" y="1217569"/>
              <a:ext cx="118510" cy="1550760"/>
              <a:chOff x="7293225" y="1376621"/>
              <a:chExt cx="0" cy="1402709"/>
            </a:xfrm>
          </p:grpSpPr>
          <p:sp>
            <p:nvSpPr>
              <p:cNvPr id="37" name="Line 30"/>
              <p:cNvSpPr>
                <a:spLocks noChangeShapeType="1"/>
              </p:cNvSpPr>
              <p:nvPr/>
            </p:nvSpPr>
            <p:spPr bwMode="auto">
              <a:xfrm>
                <a:off x="7293225" y="2185959"/>
                <a:ext cx="0" cy="593371"/>
              </a:xfrm>
              <a:prstGeom prst="line">
                <a:avLst/>
              </a:prstGeom>
              <a:noFill/>
              <a:ln w="1905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44" name="Line 44"/>
              <p:cNvSpPr>
                <a:spLocks noChangeShapeType="1"/>
              </p:cNvSpPr>
              <p:nvPr/>
            </p:nvSpPr>
            <p:spPr bwMode="auto">
              <a:xfrm>
                <a:off x="7293225" y="1376621"/>
                <a:ext cx="0" cy="809338"/>
              </a:xfrm>
              <a:prstGeom prst="line">
                <a:avLst/>
              </a:prstGeom>
              <a:noFill/>
              <a:ln w="1905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grpSp>
        <p:sp>
          <p:nvSpPr>
            <p:cNvPr id="45" name="Text Box 45"/>
            <p:cNvSpPr txBox="1">
              <a:spLocks noChangeArrowheads="1"/>
            </p:cNvSpPr>
            <p:nvPr/>
          </p:nvSpPr>
          <p:spPr bwMode="auto">
            <a:xfrm>
              <a:off x="1513852" y="1159836"/>
              <a:ext cx="776175" cy="307777"/>
            </a:xfrm>
            <a:prstGeom prst="rect">
              <a:avLst/>
            </a:prstGeom>
            <a:solidFill>
              <a:srgbClr val="C3E3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a:solidFill>
                    <a:srgbClr val="0000FF"/>
                  </a:solidFill>
                  <a:latin typeface="微软雅黑" pitchFamily="34" charset="-122"/>
                  <a:ea typeface="微软雅黑" pitchFamily="34" charset="-122"/>
                </a:rPr>
                <a:t>占用期 </a:t>
              </a:r>
            </a:p>
          </p:txBody>
        </p:sp>
        <p:sp>
          <p:nvSpPr>
            <p:cNvPr id="48" name="Text Box 48"/>
            <p:cNvSpPr txBox="1">
              <a:spLocks noChangeArrowheads="1"/>
            </p:cNvSpPr>
            <p:nvPr/>
          </p:nvSpPr>
          <p:spPr bwMode="auto">
            <a:xfrm>
              <a:off x="1212494" y="2405550"/>
              <a:ext cx="1620957" cy="307777"/>
            </a:xfrm>
            <a:prstGeom prst="rect">
              <a:avLst/>
            </a:prstGeom>
            <a:solidFill>
              <a:srgbClr val="C3E3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zh-CN" sz="1400" b="1" dirty="0">
                  <a:solidFill>
                    <a:srgbClr val="0000FF"/>
                  </a:solidFill>
                  <a:latin typeface="微软雅黑" pitchFamily="34" charset="-122"/>
                  <a:ea typeface="微软雅黑" pitchFamily="34" charset="-122"/>
                </a:rPr>
                <a:t>发送一帧所需时间</a:t>
              </a:r>
              <a:endParaRPr kumimoji="1" lang="zh-CN" altLang="en-US" sz="1400" b="1" dirty="0">
                <a:solidFill>
                  <a:srgbClr val="0000FF"/>
                </a:solidFill>
                <a:latin typeface="微软雅黑" pitchFamily="34" charset="-122"/>
                <a:ea typeface="微软雅黑" pitchFamily="34" charset="-122"/>
              </a:endParaRPr>
            </a:p>
          </p:txBody>
        </p:sp>
        <p:sp>
          <p:nvSpPr>
            <p:cNvPr id="50" name="Line 50"/>
            <p:cNvSpPr>
              <a:spLocks noChangeShapeType="1"/>
            </p:cNvSpPr>
            <p:nvPr/>
          </p:nvSpPr>
          <p:spPr bwMode="auto">
            <a:xfrm>
              <a:off x="647466" y="2026907"/>
              <a:ext cx="2837699" cy="0"/>
            </a:xfrm>
            <a:prstGeom prst="line">
              <a:avLst/>
            </a:prstGeom>
            <a:noFill/>
            <a:ln w="28575">
              <a:solidFill>
                <a:srgbClr val="0000FF"/>
              </a:solidFill>
              <a:round/>
              <a:headE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grpSp>
          <p:nvGrpSpPr>
            <p:cNvPr id="60" name="组合 59"/>
            <p:cNvGrpSpPr/>
            <p:nvPr/>
          </p:nvGrpSpPr>
          <p:grpSpPr>
            <a:xfrm flipH="1">
              <a:off x="601747" y="1217569"/>
              <a:ext cx="45719" cy="1550760"/>
              <a:chOff x="7293225" y="1376621"/>
              <a:chExt cx="0" cy="1402709"/>
            </a:xfrm>
          </p:grpSpPr>
          <p:sp>
            <p:nvSpPr>
              <p:cNvPr id="61" name="Line 30"/>
              <p:cNvSpPr>
                <a:spLocks noChangeShapeType="1"/>
              </p:cNvSpPr>
              <p:nvPr/>
            </p:nvSpPr>
            <p:spPr bwMode="auto">
              <a:xfrm>
                <a:off x="7293225" y="2185959"/>
                <a:ext cx="0" cy="593371"/>
              </a:xfrm>
              <a:prstGeom prst="line">
                <a:avLst/>
              </a:prstGeom>
              <a:noFill/>
              <a:ln w="1905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62" name="Line 44"/>
              <p:cNvSpPr>
                <a:spLocks noChangeShapeType="1"/>
              </p:cNvSpPr>
              <p:nvPr/>
            </p:nvSpPr>
            <p:spPr bwMode="auto">
              <a:xfrm>
                <a:off x="7293225" y="1376621"/>
                <a:ext cx="0" cy="809338"/>
              </a:xfrm>
              <a:prstGeom prst="line">
                <a:avLst/>
              </a:prstGeom>
              <a:noFill/>
              <a:ln w="19050">
                <a:solidFill>
                  <a:srgbClr val="0000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grpSp>
      </p:grpSp>
      <p:sp>
        <p:nvSpPr>
          <p:cNvPr id="63" name="矩形 62"/>
          <p:cNvSpPr/>
          <p:nvPr/>
        </p:nvSpPr>
        <p:spPr>
          <a:xfrm>
            <a:off x="1027611" y="3177181"/>
            <a:ext cx="7042687" cy="810478"/>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marL="285750" indent="-285750">
              <a:lnSpc>
                <a:spcPts val="2800"/>
              </a:lnSpc>
              <a:buFont typeface="Wingdings" panose="05000000000000000000" pitchFamily="2" charset="2"/>
              <a:buChar char="l"/>
            </a:pPr>
            <a:r>
              <a:rPr lang="zh-CN" altLang="en-US" b="1" dirty="0">
                <a:latin typeface="微软雅黑" panose="020B0503020204020204" pitchFamily="34" charset="-122"/>
                <a:ea typeface="微软雅黑" panose="020B0503020204020204" pitchFamily="34" charset="-122"/>
              </a:rPr>
              <a:t>只有当参数 </a:t>
            </a:r>
            <a:r>
              <a:rPr lang="en-US" altLang="zh-CN" b="1" dirty="0">
                <a:solidFill>
                  <a:srgbClr val="0000FF"/>
                </a:solidFill>
                <a:latin typeface="微软雅黑" panose="020B0503020204020204" pitchFamily="34" charset="-122"/>
                <a:ea typeface="微软雅黑" panose="020B0503020204020204" pitchFamily="34" charset="-122"/>
              </a:rPr>
              <a:t>a </a:t>
            </a:r>
            <a:r>
              <a:rPr lang="zh-CN" altLang="en-US" b="1" dirty="0">
                <a:solidFill>
                  <a:srgbClr val="0000FF"/>
                </a:solidFill>
                <a:latin typeface="微软雅黑" panose="020B0503020204020204" pitchFamily="34" charset="-122"/>
                <a:ea typeface="微软雅黑" panose="020B0503020204020204" pitchFamily="34" charset="-122"/>
              </a:rPr>
              <a:t>远小于 </a:t>
            </a:r>
            <a:r>
              <a:rPr lang="en-US" altLang="zh-CN" b="1" dirty="0">
                <a:solidFill>
                  <a:srgbClr val="0000FF"/>
                </a:solidFill>
                <a:latin typeface="微软雅黑" panose="020B0503020204020204" pitchFamily="34" charset="-122"/>
                <a:ea typeface="微软雅黑" panose="020B0503020204020204" pitchFamily="34" charset="-122"/>
              </a:rPr>
              <a:t>1 </a:t>
            </a:r>
            <a:r>
              <a:rPr lang="zh-CN" altLang="en-US" b="1" dirty="0">
                <a:latin typeface="微软雅黑" panose="020B0503020204020204" pitchFamily="34" charset="-122"/>
                <a:ea typeface="微软雅黑" panose="020B0503020204020204" pitchFamily="34" charset="-122"/>
              </a:rPr>
              <a:t>才能得到尽可能高的极限信道利用率。</a:t>
            </a:r>
          </a:p>
          <a:p>
            <a:pPr marL="285750" indent="-285750">
              <a:lnSpc>
                <a:spcPts val="2800"/>
              </a:lnSpc>
              <a:buFont typeface="Wingdings" panose="05000000000000000000" pitchFamily="2" charset="2"/>
              <a:buChar char="l"/>
            </a:pPr>
            <a:r>
              <a:rPr lang="zh-CN" altLang="en-US" b="1" dirty="0">
                <a:latin typeface="微软雅黑" panose="020B0503020204020204" pitchFamily="34" charset="-122"/>
                <a:ea typeface="微软雅黑" panose="020B0503020204020204" pitchFamily="34" charset="-122"/>
              </a:rPr>
              <a:t>据统计，当以太网的利用率达到 </a:t>
            </a:r>
            <a:r>
              <a:rPr lang="en-US" altLang="zh-CN" b="1" dirty="0">
                <a:latin typeface="微软雅黑" panose="020B0503020204020204" pitchFamily="34" charset="-122"/>
                <a:ea typeface="微软雅黑" panose="020B0503020204020204" pitchFamily="34" charset="-122"/>
              </a:rPr>
              <a:t>30% </a:t>
            </a:r>
            <a:r>
              <a:rPr lang="zh-CN" altLang="en-US" b="1" dirty="0">
                <a:latin typeface="微软雅黑" panose="020B0503020204020204" pitchFamily="34" charset="-122"/>
                <a:ea typeface="微软雅黑" panose="020B0503020204020204" pitchFamily="34" charset="-122"/>
              </a:rPr>
              <a:t>时就已经处于</a:t>
            </a:r>
            <a:r>
              <a:rPr lang="zh-CN" altLang="en-US" b="1" dirty="0">
                <a:solidFill>
                  <a:srgbClr val="0000FF"/>
                </a:solidFill>
                <a:latin typeface="微软雅黑" panose="020B0503020204020204" pitchFamily="34" charset="-122"/>
                <a:ea typeface="微软雅黑" panose="020B0503020204020204" pitchFamily="34" charset="-122"/>
              </a:rPr>
              <a:t>重载</a:t>
            </a:r>
            <a:r>
              <a:rPr lang="zh-CN" altLang="en-US" b="1" dirty="0">
                <a:latin typeface="微软雅黑" panose="020B0503020204020204" pitchFamily="34" charset="-122"/>
                <a:ea typeface="微软雅黑" panose="020B0503020204020204" pitchFamily="34" charset="-122"/>
              </a:rPr>
              <a:t>的情况。</a:t>
            </a:r>
          </a:p>
        </p:txBody>
      </p:sp>
      <p:sp>
        <p:nvSpPr>
          <p:cNvPr id="3" name="灯片编号占位符 2">
            <a:extLst>
              <a:ext uri="{FF2B5EF4-FFF2-40B4-BE49-F238E27FC236}">
                <a16:creationId xmlns:a16="http://schemas.microsoft.com/office/drawing/2014/main" id="{D00DAF36-1A3B-4FB8-90AB-09E8C46BF091}"/>
              </a:ext>
            </a:extLst>
          </p:cNvPr>
          <p:cNvSpPr>
            <a:spLocks noGrp="1"/>
          </p:cNvSpPr>
          <p:nvPr>
            <p:ph type="sldNum" sz="quarter" idx="12"/>
          </p:nvPr>
        </p:nvSpPr>
        <p:spPr/>
        <p:txBody>
          <a:bodyPr/>
          <a:lstStyle/>
          <a:p>
            <a:fld id="{C485880C-E2C3-4DAB-AE74-D9BE691626AC}" type="slidenum">
              <a:rPr lang="zh-CN" altLang="en-US" smtClean="0"/>
              <a:pPr/>
              <a:t>77</a:t>
            </a:fld>
            <a:endParaRPr lang="zh-CN" altLang="en-US"/>
          </a:p>
        </p:txBody>
      </p:sp>
    </p:spTree>
    <p:extLst>
      <p:ext uri="{BB962C8B-B14F-4D97-AF65-F5344CB8AC3E}">
        <p14:creationId xmlns:p14="http://schemas.microsoft.com/office/powerpoint/2010/main" val="2580100370"/>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502921" y="614456"/>
            <a:ext cx="8129015" cy="388721"/>
          </a:xfrm>
          <a:prstGeom prst="roundRect">
            <a:avLst>
              <a:gd name="adj" fmla="val 16667"/>
            </a:avLst>
          </a:prstGeom>
          <a:solidFill>
            <a:srgbClr val="0089FA"/>
          </a:solidFill>
          <a:ln>
            <a:noFill/>
          </a:ln>
          <a:effectLst/>
          <a:extLst/>
        </p:spPr>
        <p:txBody>
          <a:bodyPr wrap="none" anchor="ctr"/>
          <a:lstStyle/>
          <a:p>
            <a:endParaRPr lang="zh-CN" altLang="en-US"/>
          </a:p>
        </p:txBody>
      </p:sp>
      <p:sp>
        <p:nvSpPr>
          <p:cNvPr id="6" name="Rectangle 6"/>
          <p:cNvSpPr>
            <a:spLocks noChangeArrowheads="1"/>
          </p:cNvSpPr>
          <p:nvPr/>
        </p:nvSpPr>
        <p:spPr bwMode="auto">
          <a:xfrm>
            <a:off x="2772789" y="581329"/>
            <a:ext cx="358130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3.3.5  </a:t>
            </a:r>
            <a:r>
              <a:rPr lang="zh-CN" altLang="en-US" sz="2400" b="1" dirty="0">
                <a:solidFill>
                  <a:schemeClr val="bg1"/>
                </a:solidFill>
                <a:latin typeface="微软雅黑" pitchFamily="34" charset="-122"/>
                <a:ea typeface="微软雅黑" pitchFamily="34" charset="-122"/>
              </a:rPr>
              <a:t>以太网的 </a:t>
            </a:r>
            <a:r>
              <a:rPr lang="en-US" altLang="zh-CN" sz="2400" b="1" dirty="0">
                <a:solidFill>
                  <a:schemeClr val="bg1"/>
                </a:solidFill>
                <a:latin typeface="微软雅黑" pitchFamily="34" charset="-122"/>
                <a:ea typeface="微软雅黑" pitchFamily="34" charset="-122"/>
              </a:rPr>
              <a:t>MAC </a:t>
            </a:r>
            <a:r>
              <a:rPr lang="zh-CN" altLang="en-US" sz="2400" b="1" dirty="0">
                <a:solidFill>
                  <a:schemeClr val="bg1"/>
                </a:solidFill>
                <a:latin typeface="微软雅黑" pitchFamily="34" charset="-122"/>
                <a:ea typeface="微软雅黑" pitchFamily="34" charset="-122"/>
              </a:rPr>
              <a:t>层</a:t>
            </a:r>
          </a:p>
        </p:txBody>
      </p:sp>
      <p:sp>
        <p:nvSpPr>
          <p:cNvPr id="7" name="Rectangle 8"/>
          <p:cNvSpPr>
            <a:spLocks noChangeArrowheads="1"/>
          </p:cNvSpPr>
          <p:nvPr/>
        </p:nvSpPr>
        <p:spPr bwMode="auto">
          <a:xfrm>
            <a:off x="502921" y="1002542"/>
            <a:ext cx="8000999" cy="13619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ts val="3300"/>
              </a:lnSpc>
              <a:buClr>
                <a:srgbClr val="0070C0"/>
              </a:buClr>
            </a:pPr>
            <a:r>
              <a:rPr lang="zh-CN" altLang="en-US" sz="2000" b="1" dirty="0">
                <a:latin typeface="微软雅黑" pitchFamily="34" charset="-122"/>
                <a:ea typeface="微软雅黑" pitchFamily="34" charset="-122"/>
              </a:rPr>
              <a:t>主要内容：</a:t>
            </a:r>
          </a:p>
          <a:p>
            <a:pPr marL="268288" indent="-268288">
              <a:lnSpc>
                <a:spcPts val="3300"/>
              </a:lnSpc>
              <a:buClr>
                <a:srgbClr val="0070C0"/>
              </a:buClr>
              <a:buFont typeface="Wingdings" pitchFamily="2" charset="2"/>
              <a:buChar char="l"/>
            </a:pPr>
            <a:r>
              <a:rPr lang="en-US" altLang="zh-CN" sz="2000" b="1" dirty="0">
                <a:latin typeface="微软雅黑" pitchFamily="34" charset="-122"/>
                <a:ea typeface="微软雅黑" pitchFamily="34" charset="-122"/>
              </a:rPr>
              <a:t>1.  MAC </a:t>
            </a:r>
            <a:r>
              <a:rPr lang="zh-CN" altLang="en-US" sz="2000" b="1" dirty="0">
                <a:latin typeface="微软雅黑" pitchFamily="34" charset="-122"/>
                <a:ea typeface="微软雅黑" pitchFamily="34" charset="-122"/>
              </a:rPr>
              <a:t>层的硬件地址</a:t>
            </a:r>
          </a:p>
          <a:p>
            <a:pPr marL="268288" indent="-268288">
              <a:lnSpc>
                <a:spcPts val="3300"/>
              </a:lnSpc>
              <a:buClr>
                <a:srgbClr val="0070C0"/>
              </a:buClr>
              <a:buFont typeface="Wingdings" pitchFamily="2" charset="2"/>
              <a:buChar char="l"/>
            </a:pPr>
            <a:r>
              <a:rPr lang="en-US" altLang="zh-CN" sz="2000" b="1" dirty="0">
                <a:latin typeface="微软雅黑" pitchFamily="34" charset="-122"/>
                <a:ea typeface="微软雅黑" pitchFamily="34" charset="-122"/>
              </a:rPr>
              <a:t>2.  MAC </a:t>
            </a:r>
            <a:r>
              <a:rPr lang="zh-CN" altLang="en-US" sz="2000" b="1" dirty="0">
                <a:latin typeface="微软雅黑" pitchFamily="34" charset="-122"/>
                <a:ea typeface="微软雅黑" pitchFamily="34" charset="-122"/>
              </a:rPr>
              <a:t>帧的格式</a:t>
            </a:r>
          </a:p>
        </p:txBody>
      </p:sp>
      <p:sp>
        <p:nvSpPr>
          <p:cNvPr id="2" name="灯片编号占位符 1">
            <a:extLst>
              <a:ext uri="{FF2B5EF4-FFF2-40B4-BE49-F238E27FC236}">
                <a16:creationId xmlns:a16="http://schemas.microsoft.com/office/drawing/2014/main" id="{A35D1275-811D-4BA5-9E7E-86F430E15F18}"/>
              </a:ext>
            </a:extLst>
          </p:cNvPr>
          <p:cNvSpPr>
            <a:spLocks noGrp="1"/>
          </p:cNvSpPr>
          <p:nvPr>
            <p:ph type="sldNum" sz="quarter" idx="12"/>
          </p:nvPr>
        </p:nvSpPr>
        <p:spPr/>
        <p:txBody>
          <a:bodyPr/>
          <a:lstStyle/>
          <a:p>
            <a:fld id="{C485880C-E2C3-4DAB-AE74-D9BE691626AC}" type="slidenum">
              <a:rPr lang="zh-CN" altLang="en-US" smtClean="0"/>
              <a:pPr/>
              <a:t>78</a:t>
            </a:fld>
            <a:endParaRPr lang="zh-CN" altLang="en-US"/>
          </a:p>
        </p:txBody>
      </p:sp>
    </p:spTree>
    <p:extLst>
      <p:ext uri="{BB962C8B-B14F-4D97-AF65-F5344CB8AC3E}">
        <p14:creationId xmlns:p14="http://schemas.microsoft.com/office/powerpoint/2010/main" val="1083077286"/>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46"/>
          <p:cNvSpPr>
            <a:spLocks noChangeArrowheads="1"/>
          </p:cNvSpPr>
          <p:nvPr/>
        </p:nvSpPr>
        <p:spPr bwMode="auto">
          <a:xfrm>
            <a:off x="502921" y="985013"/>
            <a:ext cx="8243915" cy="13619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200"/>
              </a:lnSpc>
              <a:buClr>
                <a:srgbClr val="0070C0"/>
              </a:buClr>
              <a:buFont typeface="Wingdings" pitchFamily="2" charset="2"/>
              <a:buChar char="l"/>
            </a:pPr>
            <a:r>
              <a:rPr lang="zh-CN" altLang="en-US" sz="2000" b="1" dirty="0">
                <a:solidFill>
                  <a:srgbClr val="C00000"/>
                </a:solidFill>
                <a:latin typeface="微软雅黑" pitchFamily="34" charset="-122"/>
                <a:ea typeface="微软雅黑" pitchFamily="34" charset="-122"/>
              </a:rPr>
              <a:t>硬件地址</a:t>
            </a:r>
            <a:r>
              <a:rPr lang="zh-CN" altLang="en-US" sz="2000" b="1" dirty="0">
                <a:latin typeface="微软雅黑" pitchFamily="34" charset="-122"/>
                <a:ea typeface="微软雅黑" pitchFamily="34" charset="-122"/>
              </a:rPr>
              <a:t>又称为</a:t>
            </a:r>
            <a:r>
              <a:rPr lang="zh-CN" altLang="en-US" sz="2000" b="1" dirty="0">
                <a:solidFill>
                  <a:srgbClr val="0000FF"/>
                </a:solidFill>
                <a:latin typeface="微软雅黑" pitchFamily="34" charset="-122"/>
                <a:ea typeface="微软雅黑" pitchFamily="34" charset="-122"/>
              </a:rPr>
              <a:t>物理地址</a:t>
            </a:r>
            <a:r>
              <a:rPr lang="zh-CN" altLang="en-US" sz="2000" b="1" dirty="0">
                <a:latin typeface="微软雅黑" pitchFamily="34" charset="-122"/>
                <a:ea typeface="微软雅黑" pitchFamily="34" charset="-122"/>
              </a:rPr>
              <a:t>，或 </a:t>
            </a:r>
            <a:r>
              <a:rPr lang="en-US" altLang="zh-CN" sz="2000" b="1" dirty="0">
                <a:solidFill>
                  <a:srgbClr val="0000FF"/>
                </a:solidFill>
                <a:latin typeface="微软雅黑" pitchFamily="34" charset="-122"/>
                <a:ea typeface="微软雅黑" pitchFamily="34" charset="-122"/>
              </a:rPr>
              <a:t>MAC </a:t>
            </a:r>
            <a:r>
              <a:rPr lang="zh-CN" altLang="en-US" sz="2000" b="1" dirty="0">
                <a:solidFill>
                  <a:srgbClr val="0000FF"/>
                </a:solidFill>
                <a:latin typeface="微软雅黑" pitchFamily="34" charset="-122"/>
                <a:ea typeface="微软雅黑" pitchFamily="34" charset="-122"/>
              </a:rPr>
              <a:t>地址</a:t>
            </a:r>
            <a:r>
              <a:rPr lang="zh-CN" altLang="en-US" sz="2000" b="1" dirty="0">
                <a:latin typeface="微软雅黑" pitchFamily="34" charset="-122"/>
                <a:ea typeface="微软雅黑" pitchFamily="34" charset="-122"/>
              </a:rPr>
              <a:t>。 </a:t>
            </a:r>
            <a:endParaRPr lang="en-US" altLang="zh-CN" sz="2000" b="1" dirty="0">
              <a:latin typeface="微软雅黑" pitchFamily="34" charset="-122"/>
              <a:ea typeface="微软雅黑" pitchFamily="34" charset="-122"/>
            </a:endParaRPr>
          </a:p>
          <a:p>
            <a:pPr marL="342900" indent="-342900" eaLnBrk="0" hangingPunct="0">
              <a:lnSpc>
                <a:spcPts val="3200"/>
              </a:lnSpc>
              <a:buClr>
                <a:srgbClr val="0070C0"/>
              </a:buClr>
              <a:buFont typeface="Wingdings" pitchFamily="2" charset="2"/>
              <a:buChar char="l"/>
            </a:pPr>
            <a:r>
              <a:rPr lang="en-US" altLang="zh-CN" sz="2000" b="1" dirty="0">
                <a:latin typeface="微软雅黑" pitchFamily="34" charset="-122"/>
                <a:ea typeface="微软雅黑" pitchFamily="34" charset="-122"/>
              </a:rPr>
              <a:t>IEEE 802 </a:t>
            </a:r>
            <a:r>
              <a:rPr lang="zh-CN" altLang="en-US" sz="2000" b="1" dirty="0">
                <a:latin typeface="微软雅黑" pitchFamily="34" charset="-122"/>
                <a:ea typeface="微软雅黑" pitchFamily="34" charset="-122"/>
              </a:rPr>
              <a:t>标准为局域网规定了一种 </a:t>
            </a:r>
            <a:r>
              <a:rPr lang="en-US" altLang="zh-CN" sz="2000" b="1" dirty="0">
                <a:latin typeface="微软雅黑" pitchFamily="34" charset="-122"/>
                <a:ea typeface="微软雅黑" pitchFamily="34" charset="-122"/>
              </a:rPr>
              <a:t>48 </a:t>
            </a:r>
            <a:r>
              <a:rPr lang="zh-CN" altLang="en-US" sz="2000" b="1" dirty="0">
                <a:latin typeface="微软雅黑" pitchFamily="34" charset="-122"/>
                <a:ea typeface="微软雅黑" pitchFamily="34" charset="-122"/>
              </a:rPr>
              <a:t>位的全球地址（简称为地址）是指局域网上的每一台计算机中</a:t>
            </a:r>
            <a:r>
              <a:rPr lang="zh-CN" altLang="en-US" sz="2000" b="1" dirty="0">
                <a:solidFill>
                  <a:srgbClr val="C00000"/>
                </a:solidFill>
                <a:latin typeface="微软雅黑" pitchFamily="34" charset="-122"/>
                <a:ea typeface="微软雅黑" pitchFamily="34" charset="-122"/>
              </a:rPr>
              <a:t>固化在适配器的 </a:t>
            </a:r>
            <a:r>
              <a:rPr lang="en-US" altLang="zh-CN" sz="2000" b="1" dirty="0">
                <a:solidFill>
                  <a:srgbClr val="C00000"/>
                </a:solidFill>
                <a:latin typeface="微软雅黑" pitchFamily="34" charset="-122"/>
                <a:ea typeface="微软雅黑" pitchFamily="34" charset="-122"/>
              </a:rPr>
              <a:t>ROM </a:t>
            </a:r>
            <a:r>
              <a:rPr lang="zh-CN" altLang="en-US" sz="2000" b="1" dirty="0">
                <a:solidFill>
                  <a:srgbClr val="C00000"/>
                </a:solidFill>
                <a:latin typeface="微软雅黑" pitchFamily="34" charset="-122"/>
                <a:ea typeface="微软雅黑" pitchFamily="34" charset="-122"/>
              </a:rPr>
              <a:t>中的地址。</a:t>
            </a:r>
          </a:p>
        </p:txBody>
      </p:sp>
      <p:sp>
        <p:nvSpPr>
          <p:cNvPr id="9" name="AutoShape 5"/>
          <p:cNvSpPr>
            <a:spLocks noChangeArrowheads="1"/>
          </p:cNvSpPr>
          <p:nvPr/>
        </p:nvSpPr>
        <p:spPr bwMode="auto">
          <a:xfrm>
            <a:off x="502921" y="616509"/>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 name="Rectangle 6"/>
          <p:cNvSpPr>
            <a:spLocks noChangeArrowheads="1"/>
          </p:cNvSpPr>
          <p:nvPr/>
        </p:nvSpPr>
        <p:spPr bwMode="auto">
          <a:xfrm>
            <a:off x="3122254" y="593419"/>
            <a:ext cx="288963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1.  MAC </a:t>
            </a:r>
            <a:r>
              <a:rPr lang="zh-CN" altLang="en-US" sz="2000" b="1" dirty="0">
                <a:solidFill>
                  <a:schemeClr val="bg1"/>
                </a:solidFill>
                <a:latin typeface="微软雅黑" pitchFamily="34" charset="-122"/>
                <a:ea typeface="微软雅黑" pitchFamily="34" charset="-122"/>
              </a:rPr>
              <a:t>层的硬件地址</a:t>
            </a:r>
            <a:endParaRPr lang="fr-FR" altLang="zh-CN" sz="2000" b="1" dirty="0">
              <a:solidFill>
                <a:schemeClr val="bg1"/>
              </a:solidFill>
              <a:latin typeface="微软雅黑" pitchFamily="34" charset="-122"/>
              <a:ea typeface="微软雅黑" pitchFamily="34" charset="-122"/>
            </a:endParaRPr>
          </a:p>
        </p:txBody>
      </p:sp>
      <p:grpSp>
        <p:nvGrpSpPr>
          <p:cNvPr id="2" name="组合 1"/>
          <p:cNvGrpSpPr/>
          <p:nvPr/>
        </p:nvGrpSpPr>
        <p:grpSpPr>
          <a:xfrm>
            <a:off x="502921" y="2365395"/>
            <a:ext cx="8129015" cy="1397495"/>
            <a:chOff x="502921" y="2343231"/>
            <a:chExt cx="8129015" cy="1397495"/>
          </a:xfrm>
        </p:grpSpPr>
        <p:sp>
          <p:nvSpPr>
            <p:cNvPr id="12" name="对角圆角矩形 11"/>
            <p:cNvSpPr/>
            <p:nvPr/>
          </p:nvSpPr>
          <p:spPr>
            <a:xfrm>
              <a:off x="502921" y="2343231"/>
              <a:ext cx="8129015" cy="1397495"/>
            </a:xfrm>
            <a:prstGeom prst="round2DiagRect">
              <a:avLst/>
            </a:prstGeom>
            <a:solidFill>
              <a:srgbClr val="0098F6"/>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836445" y="2467202"/>
              <a:ext cx="7494755" cy="1131079"/>
            </a:xfrm>
            <a:prstGeom prst="rect">
              <a:avLst/>
            </a:prstGeom>
          </p:spPr>
          <p:txBody>
            <a:bodyPr wrap="square">
              <a:spAutoFit/>
            </a:bodyPr>
            <a:lstStyle/>
            <a:p>
              <a:pPr>
                <a:lnSpc>
                  <a:spcPts val="2700"/>
                </a:lnSpc>
              </a:pPr>
              <a:r>
                <a:rPr lang="zh-CN" altLang="en-US" b="1" dirty="0">
                  <a:solidFill>
                    <a:srgbClr val="FFFF00"/>
                  </a:solidFill>
                  <a:latin typeface="微软雅黑" pitchFamily="34" charset="-122"/>
                  <a:ea typeface="微软雅黑" pitchFamily="34" charset="-122"/>
                </a:rPr>
                <a:t>注意：</a:t>
              </a:r>
              <a:r>
                <a:rPr lang="zh-CN" altLang="en-US" b="1" dirty="0">
                  <a:solidFill>
                    <a:schemeClr val="bg1"/>
                  </a:solidFill>
                  <a:latin typeface="微软雅黑" pitchFamily="34" charset="-122"/>
                  <a:ea typeface="微软雅黑" pitchFamily="34" charset="-122"/>
                </a:rPr>
                <a:t>如果连接在局域网上的主机或路由器安装有多个适配器，这样的主机或路由器就有多个“地址”。更准确些说，这种 </a:t>
              </a:r>
              <a:r>
                <a:rPr lang="en-US" altLang="zh-CN" b="1" dirty="0">
                  <a:solidFill>
                    <a:schemeClr val="bg1"/>
                  </a:solidFill>
                  <a:latin typeface="微软雅黑" pitchFamily="34" charset="-122"/>
                  <a:ea typeface="微软雅黑" pitchFamily="34" charset="-122"/>
                </a:rPr>
                <a:t>48 </a:t>
              </a:r>
              <a:r>
                <a:rPr lang="zh-CN" altLang="en-US" b="1" dirty="0">
                  <a:solidFill>
                    <a:schemeClr val="bg1"/>
                  </a:solidFill>
                  <a:latin typeface="微软雅黑" pitchFamily="34" charset="-122"/>
                  <a:ea typeface="微软雅黑" pitchFamily="34" charset="-122"/>
                </a:rPr>
                <a:t>位“地址”应当是某个</a:t>
              </a:r>
              <a:r>
                <a:rPr lang="zh-CN" altLang="en-US" b="1" dirty="0">
                  <a:solidFill>
                    <a:srgbClr val="FFFF00"/>
                  </a:solidFill>
                  <a:latin typeface="微软雅黑" pitchFamily="34" charset="-122"/>
                  <a:ea typeface="微软雅黑" pitchFamily="34" charset="-122"/>
                </a:rPr>
                <a:t>接口的标识符。</a:t>
              </a:r>
            </a:p>
          </p:txBody>
        </p:sp>
      </p:grpSp>
      <p:sp>
        <p:nvSpPr>
          <p:cNvPr id="3" name="灯片编号占位符 2">
            <a:extLst>
              <a:ext uri="{FF2B5EF4-FFF2-40B4-BE49-F238E27FC236}">
                <a16:creationId xmlns:a16="http://schemas.microsoft.com/office/drawing/2014/main" id="{672F91A5-ED9B-47BF-A79B-EEEBF719BAD2}"/>
              </a:ext>
            </a:extLst>
          </p:cNvPr>
          <p:cNvSpPr>
            <a:spLocks noGrp="1"/>
          </p:cNvSpPr>
          <p:nvPr>
            <p:ph type="sldNum" sz="quarter" idx="12"/>
          </p:nvPr>
        </p:nvSpPr>
        <p:spPr/>
        <p:txBody>
          <a:bodyPr/>
          <a:lstStyle/>
          <a:p>
            <a:fld id="{C485880C-E2C3-4DAB-AE74-D9BE691626AC}" type="slidenum">
              <a:rPr lang="zh-CN" altLang="en-US" smtClean="0"/>
              <a:pPr/>
              <a:t>79</a:t>
            </a:fld>
            <a:endParaRPr lang="zh-CN" altLang="en-US"/>
          </a:p>
        </p:txBody>
      </p:sp>
    </p:spTree>
    <p:extLst>
      <p:ext uri="{BB962C8B-B14F-4D97-AF65-F5344CB8AC3E}">
        <p14:creationId xmlns:p14="http://schemas.microsoft.com/office/powerpoint/2010/main" val="2288621990"/>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466345" y="635019"/>
            <a:ext cx="8129015"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129" name="圆角矩形 128"/>
          <p:cNvSpPr/>
          <p:nvPr/>
        </p:nvSpPr>
        <p:spPr>
          <a:xfrm>
            <a:off x="505072" y="1096544"/>
            <a:ext cx="8133856" cy="320039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grpSp>
        <p:nvGrpSpPr>
          <p:cNvPr id="9" name="组合 8"/>
          <p:cNvGrpSpPr/>
          <p:nvPr/>
        </p:nvGrpSpPr>
        <p:grpSpPr>
          <a:xfrm>
            <a:off x="1325390" y="1779956"/>
            <a:ext cx="2404444" cy="300252"/>
            <a:chOff x="1042371" y="1853844"/>
            <a:chExt cx="2404444" cy="300252"/>
          </a:xfrm>
        </p:grpSpPr>
        <p:sp>
          <p:nvSpPr>
            <p:cNvPr id="51" name="Line 6"/>
            <p:cNvSpPr>
              <a:spLocks noChangeShapeType="1"/>
            </p:cNvSpPr>
            <p:nvPr/>
          </p:nvSpPr>
          <p:spPr bwMode="auto">
            <a:xfrm>
              <a:off x="1192497" y="2003970"/>
              <a:ext cx="2104192" cy="0"/>
            </a:xfrm>
            <a:prstGeom prst="line">
              <a:avLst/>
            </a:prstGeom>
            <a:noFill/>
            <a:ln w="5715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 name="椭圆 1"/>
            <p:cNvSpPr/>
            <p:nvPr/>
          </p:nvSpPr>
          <p:spPr>
            <a:xfrm>
              <a:off x="1042371" y="1853844"/>
              <a:ext cx="300252" cy="300252"/>
            </a:xfrm>
            <a:prstGeom prst="ellipse">
              <a:avLst/>
            </a:prstGeom>
            <a:solidFill>
              <a:srgbClr val="CC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椭圆 54"/>
            <p:cNvSpPr/>
            <p:nvPr/>
          </p:nvSpPr>
          <p:spPr>
            <a:xfrm>
              <a:off x="3146563" y="1853844"/>
              <a:ext cx="300252" cy="300252"/>
            </a:xfrm>
            <a:prstGeom prst="ellipse">
              <a:avLst/>
            </a:prstGeom>
            <a:solidFill>
              <a:srgbClr val="CC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 name="组合 7"/>
          <p:cNvGrpSpPr/>
          <p:nvPr/>
        </p:nvGrpSpPr>
        <p:grpSpPr>
          <a:xfrm>
            <a:off x="5074104" y="1375044"/>
            <a:ext cx="2811270" cy="1114568"/>
            <a:chOff x="4981610" y="1448932"/>
            <a:chExt cx="2811270" cy="1114568"/>
          </a:xfrm>
          <a:solidFill>
            <a:srgbClr val="CC00CC"/>
          </a:solidFill>
        </p:grpSpPr>
        <p:sp>
          <p:nvSpPr>
            <p:cNvPr id="59" name="Line 7"/>
            <p:cNvSpPr>
              <a:spLocks noChangeShapeType="1"/>
            </p:cNvSpPr>
            <p:nvPr/>
          </p:nvSpPr>
          <p:spPr bwMode="auto">
            <a:xfrm>
              <a:off x="4981610" y="2005103"/>
              <a:ext cx="2811270" cy="0"/>
            </a:xfrm>
            <a:prstGeom prst="line">
              <a:avLst/>
            </a:prstGeom>
            <a:grpFill/>
            <a:ln w="57150">
              <a:solidFill>
                <a:srgbClr val="000000"/>
              </a:solidFill>
              <a:round/>
              <a:headEnd/>
              <a:tailEnd/>
            </a:ln>
            <a:extLst/>
          </p:spPr>
          <p:txBody>
            <a:bodyPr/>
            <a:lstStyle/>
            <a:p>
              <a:endParaRPr lang="zh-CN" altLang="en-US"/>
            </a:p>
          </p:txBody>
        </p:sp>
        <p:sp>
          <p:nvSpPr>
            <p:cNvPr id="64" name="Line 12"/>
            <p:cNvSpPr>
              <a:spLocks noChangeShapeType="1"/>
            </p:cNvSpPr>
            <p:nvPr/>
          </p:nvSpPr>
          <p:spPr bwMode="auto">
            <a:xfrm>
              <a:off x="5862852" y="1708240"/>
              <a:ext cx="0" cy="304800"/>
            </a:xfrm>
            <a:prstGeom prst="line">
              <a:avLst/>
            </a:prstGeom>
            <a:grp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5" name="Line 13"/>
            <p:cNvSpPr>
              <a:spLocks noChangeShapeType="1"/>
            </p:cNvSpPr>
            <p:nvPr/>
          </p:nvSpPr>
          <p:spPr bwMode="auto">
            <a:xfrm>
              <a:off x="7005852" y="1708240"/>
              <a:ext cx="0" cy="304800"/>
            </a:xfrm>
            <a:prstGeom prst="line">
              <a:avLst/>
            </a:prstGeom>
            <a:grp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 name="Line 14"/>
            <p:cNvSpPr>
              <a:spLocks noChangeShapeType="1"/>
            </p:cNvSpPr>
            <p:nvPr/>
          </p:nvSpPr>
          <p:spPr bwMode="auto">
            <a:xfrm>
              <a:off x="6397380" y="2013040"/>
              <a:ext cx="0" cy="304800"/>
            </a:xfrm>
            <a:prstGeom prst="line">
              <a:avLst/>
            </a:prstGeom>
            <a:grp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7" name="Line 15"/>
            <p:cNvSpPr>
              <a:spLocks noChangeShapeType="1"/>
            </p:cNvSpPr>
            <p:nvPr/>
          </p:nvSpPr>
          <p:spPr bwMode="auto">
            <a:xfrm>
              <a:off x="7311780" y="2013040"/>
              <a:ext cx="0" cy="304800"/>
            </a:xfrm>
            <a:prstGeom prst="line">
              <a:avLst/>
            </a:prstGeom>
            <a:grp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8" name="Line 16"/>
            <p:cNvSpPr>
              <a:spLocks noChangeShapeType="1"/>
            </p:cNvSpPr>
            <p:nvPr/>
          </p:nvSpPr>
          <p:spPr bwMode="auto">
            <a:xfrm>
              <a:off x="5510292" y="2013040"/>
              <a:ext cx="0" cy="304800"/>
            </a:xfrm>
            <a:prstGeom prst="line">
              <a:avLst/>
            </a:prstGeom>
            <a:grp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0" name="椭圆 69"/>
            <p:cNvSpPr/>
            <p:nvPr/>
          </p:nvSpPr>
          <p:spPr>
            <a:xfrm>
              <a:off x="5712342" y="1448932"/>
              <a:ext cx="300252" cy="300252"/>
            </a:xfrm>
            <a:prstGeom prst="ellipse">
              <a:avLst/>
            </a:prstGeom>
            <a:solidFill>
              <a:srgbClr val="CC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椭圆 70"/>
            <p:cNvSpPr/>
            <p:nvPr/>
          </p:nvSpPr>
          <p:spPr>
            <a:xfrm>
              <a:off x="6842078" y="1448932"/>
              <a:ext cx="300252" cy="300252"/>
            </a:xfrm>
            <a:prstGeom prst="ellipse">
              <a:avLst/>
            </a:prstGeom>
            <a:solidFill>
              <a:srgbClr val="CC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椭圆 71"/>
            <p:cNvSpPr/>
            <p:nvPr/>
          </p:nvSpPr>
          <p:spPr>
            <a:xfrm>
              <a:off x="5357496" y="2263248"/>
              <a:ext cx="300252" cy="300252"/>
            </a:xfrm>
            <a:prstGeom prst="ellipse">
              <a:avLst/>
            </a:prstGeom>
            <a:solidFill>
              <a:srgbClr val="CC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椭圆 72"/>
            <p:cNvSpPr/>
            <p:nvPr/>
          </p:nvSpPr>
          <p:spPr>
            <a:xfrm>
              <a:off x="6241568" y="2263248"/>
              <a:ext cx="300252" cy="300252"/>
            </a:xfrm>
            <a:prstGeom prst="ellipse">
              <a:avLst/>
            </a:prstGeom>
            <a:solidFill>
              <a:srgbClr val="CC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椭圆 73"/>
            <p:cNvSpPr/>
            <p:nvPr/>
          </p:nvSpPr>
          <p:spPr>
            <a:xfrm>
              <a:off x="7161654" y="2263248"/>
              <a:ext cx="300252" cy="300252"/>
            </a:xfrm>
            <a:prstGeom prst="ellipse">
              <a:avLst/>
            </a:prstGeom>
            <a:solidFill>
              <a:srgbClr val="CC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 name="矩形 2"/>
          <p:cNvSpPr/>
          <p:nvPr/>
        </p:nvSpPr>
        <p:spPr>
          <a:xfrm>
            <a:off x="815726" y="2644924"/>
            <a:ext cx="3352673" cy="907941"/>
          </a:xfrm>
          <a:prstGeom prst="rect">
            <a:avLst/>
          </a:prstGeom>
        </p:spPr>
        <p:txBody>
          <a:bodyPr wrap="square">
            <a:spAutoFit/>
          </a:bodyPr>
          <a:lstStyle/>
          <a:p>
            <a:pPr algn="ctr" eaLnBrk="0" hangingPunct="0">
              <a:buClr>
                <a:srgbClr val="0070C0"/>
              </a:buClr>
            </a:pPr>
            <a:r>
              <a:rPr lang="en-US" altLang="zh-CN" sz="1600" b="1" dirty="0">
                <a:latin typeface="微软雅黑" pitchFamily="34" charset="-122"/>
                <a:ea typeface="微软雅黑" pitchFamily="34" charset="-122"/>
              </a:rPr>
              <a:t>(a) </a:t>
            </a:r>
            <a:r>
              <a:rPr lang="zh-CN" altLang="en-US" sz="1600" b="1" dirty="0">
                <a:latin typeface="微软雅黑" pitchFamily="34" charset="-122"/>
                <a:ea typeface="微软雅黑" pitchFamily="34" charset="-122"/>
              </a:rPr>
              <a:t>点对点信道</a:t>
            </a:r>
            <a:endParaRPr lang="en-US" altLang="zh-CN" sz="1600" b="1" dirty="0">
              <a:latin typeface="微软雅黑" pitchFamily="34" charset="-122"/>
              <a:ea typeface="微软雅黑" pitchFamily="34" charset="-122"/>
            </a:endParaRPr>
          </a:p>
          <a:p>
            <a:pPr algn="ctr" eaLnBrk="0" hangingPunct="0">
              <a:buClr>
                <a:srgbClr val="0070C0"/>
              </a:buClr>
            </a:pPr>
            <a:endParaRPr lang="en-US" altLang="zh-CN" sz="1600" b="1" dirty="0">
              <a:solidFill>
                <a:srgbClr val="0000FF"/>
              </a:solidFill>
              <a:latin typeface="微软雅黑" pitchFamily="34" charset="-122"/>
              <a:ea typeface="微软雅黑" pitchFamily="34" charset="-122"/>
            </a:endParaRPr>
          </a:p>
          <a:p>
            <a:pPr marL="285750" indent="-285750" eaLnBrk="0" hangingPunct="0">
              <a:spcBef>
                <a:spcPts val="600"/>
              </a:spcBef>
              <a:buClr>
                <a:srgbClr val="0070C0"/>
              </a:buClr>
              <a:buFont typeface="Wingdings" pitchFamily="2" charset="2"/>
              <a:buChar char="l"/>
            </a:pPr>
            <a:r>
              <a:rPr lang="zh-CN" altLang="en-US" sz="1600" b="1" dirty="0">
                <a:latin typeface="微软雅黑" pitchFamily="34" charset="-122"/>
                <a:ea typeface="微软雅黑" pitchFamily="34" charset="-122"/>
              </a:rPr>
              <a:t>使用一对一的</a:t>
            </a:r>
            <a:r>
              <a:rPr lang="zh-CN" altLang="en-US" sz="1600" b="1" dirty="0">
                <a:solidFill>
                  <a:srgbClr val="C00000"/>
                </a:solidFill>
                <a:latin typeface="微软雅黑" pitchFamily="34" charset="-122"/>
                <a:ea typeface="微软雅黑" pitchFamily="34" charset="-122"/>
              </a:rPr>
              <a:t>点对点</a:t>
            </a:r>
            <a:r>
              <a:rPr lang="zh-CN" altLang="en-US" sz="1600" b="1" dirty="0">
                <a:latin typeface="微软雅黑" pitchFamily="34" charset="-122"/>
                <a:ea typeface="微软雅黑" pitchFamily="34" charset="-122"/>
              </a:rPr>
              <a:t>通信方式。</a:t>
            </a:r>
          </a:p>
        </p:txBody>
      </p:sp>
      <p:sp>
        <p:nvSpPr>
          <p:cNvPr id="4" name="矩形 3"/>
          <p:cNvSpPr/>
          <p:nvPr/>
        </p:nvSpPr>
        <p:spPr>
          <a:xfrm>
            <a:off x="4837824" y="2626728"/>
            <a:ext cx="3336361" cy="1477328"/>
          </a:xfrm>
          <a:prstGeom prst="rect">
            <a:avLst/>
          </a:prstGeom>
        </p:spPr>
        <p:txBody>
          <a:bodyPr wrap="square">
            <a:spAutoFit/>
          </a:bodyPr>
          <a:lstStyle/>
          <a:p>
            <a:pPr algn="ctr" eaLnBrk="0" hangingPunct="0">
              <a:buClr>
                <a:srgbClr val="0070C0"/>
              </a:buClr>
            </a:pPr>
            <a:r>
              <a:rPr lang="en-US" altLang="zh-CN" sz="1600" b="1" dirty="0">
                <a:latin typeface="微软雅黑" pitchFamily="34" charset="-122"/>
                <a:ea typeface="微软雅黑" pitchFamily="34" charset="-122"/>
              </a:rPr>
              <a:t>(b) </a:t>
            </a:r>
            <a:r>
              <a:rPr lang="zh-CN" altLang="en-US" sz="1600" b="1" dirty="0">
                <a:latin typeface="微软雅黑" pitchFamily="34" charset="-122"/>
                <a:ea typeface="微软雅黑" pitchFamily="34" charset="-122"/>
              </a:rPr>
              <a:t>广播信道</a:t>
            </a:r>
            <a:endParaRPr lang="en-US" altLang="zh-CN" sz="1600" b="1" dirty="0">
              <a:latin typeface="微软雅黑" pitchFamily="34" charset="-122"/>
              <a:ea typeface="微软雅黑" pitchFamily="34" charset="-122"/>
            </a:endParaRPr>
          </a:p>
          <a:p>
            <a:pPr algn="ctr" eaLnBrk="0" hangingPunct="0">
              <a:buClr>
                <a:srgbClr val="0070C0"/>
              </a:buClr>
            </a:pPr>
            <a:endParaRPr lang="en-US" altLang="zh-CN" sz="1600" b="1" dirty="0">
              <a:solidFill>
                <a:srgbClr val="0000FF"/>
              </a:solidFill>
              <a:latin typeface="微软雅黑" pitchFamily="34" charset="-122"/>
              <a:ea typeface="微软雅黑" pitchFamily="34" charset="-122"/>
            </a:endParaRPr>
          </a:p>
          <a:p>
            <a:pPr marL="285750" indent="-285750" eaLnBrk="0" hangingPunct="0">
              <a:spcBef>
                <a:spcPts val="600"/>
              </a:spcBef>
              <a:buClr>
                <a:srgbClr val="0070C0"/>
              </a:buClr>
              <a:buFont typeface="Wingdings" pitchFamily="2" charset="2"/>
              <a:buChar char="l"/>
            </a:pPr>
            <a:r>
              <a:rPr lang="zh-CN" altLang="en-US" sz="1600" b="1" dirty="0">
                <a:latin typeface="微软雅黑" pitchFamily="34" charset="-122"/>
                <a:ea typeface="微软雅黑" pitchFamily="34" charset="-122"/>
              </a:rPr>
              <a:t>使用一对多的</a:t>
            </a:r>
            <a:r>
              <a:rPr lang="zh-CN" altLang="en-US" sz="1600" b="1" dirty="0">
                <a:solidFill>
                  <a:srgbClr val="C00000"/>
                </a:solidFill>
                <a:latin typeface="微软雅黑" pitchFamily="34" charset="-122"/>
                <a:ea typeface="微软雅黑" pitchFamily="34" charset="-122"/>
              </a:rPr>
              <a:t>广播通信</a:t>
            </a:r>
            <a:r>
              <a:rPr lang="zh-CN" altLang="en-US" sz="1600" b="1" dirty="0">
                <a:latin typeface="微软雅黑" pitchFamily="34" charset="-122"/>
                <a:ea typeface="微软雅黑" pitchFamily="34" charset="-122"/>
              </a:rPr>
              <a:t>方式。</a:t>
            </a:r>
            <a:endParaRPr lang="en-US" altLang="zh-CN" sz="1600" b="1" dirty="0">
              <a:latin typeface="微软雅黑" pitchFamily="34" charset="-122"/>
              <a:ea typeface="微软雅黑" pitchFamily="34" charset="-122"/>
            </a:endParaRPr>
          </a:p>
          <a:p>
            <a:pPr marL="285750" indent="-285750" eaLnBrk="0" hangingPunct="0">
              <a:spcBef>
                <a:spcPts val="600"/>
              </a:spcBef>
              <a:buClr>
                <a:srgbClr val="0070C0"/>
              </a:buClr>
              <a:buFont typeface="Wingdings" pitchFamily="2" charset="2"/>
              <a:buChar char="l"/>
            </a:pPr>
            <a:r>
              <a:rPr lang="zh-CN" altLang="en-US" sz="1600" b="1" dirty="0">
                <a:latin typeface="微软雅黑" pitchFamily="34" charset="-122"/>
                <a:ea typeface="微软雅黑" pitchFamily="34" charset="-122"/>
              </a:rPr>
              <a:t>必须使用专用的</a:t>
            </a:r>
            <a:r>
              <a:rPr lang="zh-CN" altLang="en-US" sz="1600" b="1" dirty="0">
                <a:solidFill>
                  <a:srgbClr val="C00000"/>
                </a:solidFill>
                <a:latin typeface="微软雅黑" pitchFamily="34" charset="-122"/>
                <a:ea typeface="微软雅黑" pitchFamily="34" charset="-122"/>
              </a:rPr>
              <a:t>共享信道协议</a:t>
            </a:r>
            <a:r>
              <a:rPr lang="zh-CN" altLang="en-US" sz="1600" b="1" dirty="0">
                <a:latin typeface="微软雅黑" pitchFamily="34" charset="-122"/>
                <a:ea typeface="微软雅黑" pitchFamily="34" charset="-122"/>
              </a:rPr>
              <a:t>来协调这些主机的数据发送。</a:t>
            </a:r>
          </a:p>
        </p:txBody>
      </p:sp>
      <p:sp>
        <p:nvSpPr>
          <p:cNvPr id="7" name="矩形 6"/>
          <p:cNvSpPr/>
          <p:nvPr/>
        </p:nvSpPr>
        <p:spPr>
          <a:xfrm>
            <a:off x="3229636" y="620097"/>
            <a:ext cx="2492990" cy="400110"/>
          </a:xfrm>
          <a:prstGeom prst="rect">
            <a:avLst/>
          </a:prstGeom>
        </p:spPr>
        <p:txBody>
          <a:bodyPr wrap="none">
            <a:spAutoFit/>
          </a:bodyPr>
          <a:lstStyle/>
          <a:p>
            <a:pPr algn="ctr"/>
            <a:r>
              <a:rPr lang="zh-CN" altLang="en-US" sz="2000" b="1" dirty="0">
                <a:solidFill>
                  <a:schemeClr val="bg1"/>
                </a:solidFill>
                <a:ea typeface="微软雅黑" pitchFamily="34" charset="-122"/>
              </a:rPr>
              <a:t>数据链路层信道类型</a:t>
            </a:r>
          </a:p>
        </p:txBody>
      </p:sp>
      <p:grpSp>
        <p:nvGrpSpPr>
          <p:cNvPr id="19" name="组合 18"/>
          <p:cNvGrpSpPr/>
          <p:nvPr/>
        </p:nvGrpSpPr>
        <p:grpSpPr>
          <a:xfrm>
            <a:off x="5750242" y="1675296"/>
            <a:ext cx="1554398" cy="545210"/>
            <a:chOff x="5750242" y="1749184"/>
            <a:chExt cx="1554398" cy="545210"/>
          </a:xfrm>
        </p:grpSpPr>
        <p:cxnSp>
          <p:nvCxnSpPr>
            <p:cNvPr id="10" name="直接箭头连接符 9"/>
            <p:cNvCxnSpPr/>
            <p:nvPr/>
          </p:nvCxnSpPr>
          <p:spPr>
            <a:xfrm>
              <a:off x="5750242" y="2115597"/>
              <a:ext cx="1550798" cy="0"/>
            </a:xfrm>
            <a:prstGeom prst="straightConnector1">
              <a:avLst/>
            </a:prstGeom>
            <a:ln w="12700">
              <a:solidFill>
                <a:srgbClr val="0000FF"/>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p:nvPr/>
          </p:nvCxnSpPr>
          <p:spPr>
            <a:xfrm flipV="1">
              <a:off x="6058196" y="1749184"/>
              <a:ext cx="0" cy="366413"/>
            </a:xfrm>
            <a:prstGeom prst="straightConnector1">
              <a:avLst/>
            </a:prstGeom>
            <a:ln w="12700">
              <a:solidFill>
                <a:srgbClr val="0000FF"/>
              </a:solidFill>
              <a:prstDash val="dash"/>
              <a:headEnd type="none" w="med" len="med"/>
              <a:tailEnd type="stealth" w="med" len="lg"/>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p:nvPr/>
          </p:nvCxnSpPr>
          <p:spPr>
            <a:xfrm flipV="1">
              <a:off x="6993187" y="1749184"/>
              <a:ext cx="0" cy="366413"/>
            </a:xfrm>
            <a:prstGeom prst="straightConnector1">
              <a:avLst/>
            </a:prstGeom>
            <a:ln w="12700">
              <a:solidFill>
                <a:srgbClr val="0000FF"/>
              </a:solidFill>
              <a:prstDash val="dash"/>
              <a:headEnd type="none" w="med" len="med"/>
              <a:tailEnd type="stealth" w="med" len="lg"/>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p:nvPr/>
          </p:nvCxnSpPr>
          <p:spPr>
            <a:xfrm>
              <a:off x="6334062" y="2130650"/>
              <a:ext cx="0" cy="163744"/>
            </a:xfrm>
            <a:prstGeom prst="straightConnector1">
              <a:avLst/>
            </a:prstGeom>
            <a:ln w="12700">
              <a:solidFill>
                <a:srgbClr val="0000FF"/>
              </a:solidFill>
              <a:prstDash val="dash"/>
              <a:headEnd type="none" w="med" len="med"/>
              <a:tailEnd type="stealth" w="med" len="lg"/>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p:nvPr/>
          </p:nvCxnSpPr>
          <p:spPr>
            <a:xfrm>
              <a:off x="7304640" y="2130650"/>
              <a:ext cx="0" cy="163744"/>
            </a:xfrm>
            <a:prstGeom prst="straightConnector1">
              <a:avLst/>
            </a:prstGeom>
            <a:ln w="12700">
              <a:solidFill>
                <a:srgbClr val="0000FF"/>
              </a:solidFill>
              <a:prstDash val="dash"/>
              <a:headEnd type="none" w="med" len="med"/>
              <a:tailEnd type="stealth" w="med" len="lg"/>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p:nvPr/>
          </p:nvCxnSpPr>
          <p:spPr>
            <a:xfrm>
              <a:off x="5750242" y="2130650"/>
              <a:ext cx="0" cy="163744"/>
            </a:xfrm>
            <a:prstGeom prst="straightConnector1">
              <a:avLst/>
            </a:prstGeom>
            <a:ln w="12700">
              <a:solidFill>
                <a:srgbClr val="0000FF"/>
              </a:solidFill>
              <a:prstDash val="dash"/>
              <a:headEnd type="stealth" w="med" len="lg"/>
              <a:tailEnd type="none" w="med" len="med"/>
            </a:ln>
          </p:spPr>
          <p:style>
            <a:lnRef idx="1">
              <a:schemeClr val="accent1"/>
            </a:lnRef>
            <a:fillRef idx="0">
              <a:schemeClr val="accent1"/>
            </a:fillRef>
            <a:effectRef idx="0">
              <a:schemeClr val="accent1"/>
            </a:effectRef>
            <a:fontRef idx="minor">
              <a:schemeClr val="tx1"/>
            </a:fontRef>
          </p:style>
        </p:cxnSp>
      </p:grpSp>
      <p:cxnSp>
        <p:nvCxnSpPr>
          <p:cNvPr id="21" name="直接箭头连接符 20"/>
          <p:cNvCxnSpPr/>
          <p:nvPr/>
        </p:nvCxnSpPr>
        <p:spPr>
          <a:xfrm>
            <a:off x="1719426" y="1798475"/>
            <a:ext cx="1674579" cy="0"/>
          </a:xfrm>
          <a:prstGeom prst="straightConnector1">
            <a:avLst/>
          </a:prstGeom>
          <a:ln w="12700">
            <a:solidFill>
              <a:srgbClr val="0000FF"/>
            </a:solidFill>
            <a:prstDash val="dash"/>
            <a:tailEnd type="stealth" w="med" len="lg"/>
          </a:ln>
        </p:spPr>
        <p:style>
          <a:lnRef idx="1">
            <a:schemeClr val="accent1"/>
          </a:lnRef>
          <a:fillRef idx="0">
            <a:schemeClr val="accent1"/>
          </a:fillRef>
          <a:effectRef idx="0">
            <a:schemeClr val="accent1"/>
          </a:effectRef>
          <a:fontRef idx="minor">
            <a:schemeClr val="tx1"/>
          </a:fontRef>
        </p:style>
      </p:cxnSp>
      <p:sp>
        <p:nvSpPr>
          <p:cNvPr id="6" name="灯片编号占位符 5">
            <a:extLst>
              <a:ext uri="{FF2B5EF4-FFF2-40B4-BE49-F238E27FC236}">
                <a16:creationId xmlns:a16="http://schemas.microsoft.com/office/drawing/2014/main" id="{575B70BF-4DD6-402F-8BAD-461539E724A6}"/>
              </a:ext>
            </a:extLst>
          </p:cNvPr>
          <p:cNvSpPr>
            <a:spLocks noGrp="1"/>
          </p:cNvSpPr>
          <p:nvPr>
            <p:ph type="sldNum" sz="quarter" idx="12"/>
          </p:nvPr>
        </p:nvSpPr>
        <p:spPr/>
        <p:txBody>
          <a:bodyPr/>
          <a:lstStyle/>
          <a:p>
            <a:fld id="{C485880C-E2C3-4DAB-AE74-D9BE691626AC}" type="slidenum">
              <a:rPr lang="zh-CN" altLang="en-US" smtClean="0"/>
              <a:pPr/>
              <a:t>8</a:t>
            </a:fld>
            <a:endParaRPr lang="zh-CN" altLang="en-US"/>
          </a:p>
        </p:txBody>
      </p:sp>
    </p:spTree>
    <p:extLst>
      <p:ext uri="{BB962C8B-B14F-4D97-AF65-F5344CB8AC3E}">
        <p14:creationId xmlns:p14="http://schemas.microsoft.com/office/powerpoint/2010/main" val="363058541"/>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repeatCount="indefinite" fill="hold" nodeType="afterEffect">
                                  <p:stCondLst>
                                    <p:cond delay="0"/>
                                  </p:stCondLst>
                                  <p:endCondLst>
                                    <p:cond evt="onNext" delay="0">
                                      <p:tgtEl>
                                        <p:sldTgt/>
                                      </p:tgtEl>
                                    </p:cond>
                                  </p:endCondLst>
                                  <p:childTnLst>
                                    <p:set>
                                      <p:cBhvr>
                                        <p:cTn id="6" dur="1" fill="hold">
                                          <p:stCondLst>
                                            <p:cond delay="0"/>
                                          </p:stCondLst>
                                        </p:cTn>
                                        <p:tgtEl>
                                          <p:spTgt spid="21"/>
                                        </p:tgtEl>
                                        <p:attrNameLst>
                                          <p:attrName>style.visibility</p:attrName>
                                        </p:attrNameLst>
                                      </p:cBhvr>
                                      <p:to>
                                        <p:strVal val="visible"/>
                                      </p:to>
                                    </p:set>
                                    <p:animEffect transition="in" filter="wipe(left)">
                                      <p:cBhvr>
                                        <p:cTn id="7" dur="1000"/>
                                        <p:tgtEl>
                                          <p:spTgt spid="21"/>
                                        </p:tgtEl>
                                      </p:cBhvr>
                                    </p:animEffect>
                                  </p:childTnLst>
                                </p:cTn>
                              </p:par>
                              <p:par>
                                <p:cTn id="8" presetID="22" presetClass="entr" presetSubtype="8" repeatCount="indefinite" fill="hold" nodeType="withEffect">
                                  <p:stCondLst>
                                    <p:cond delay="0"/>
                                  </p:stCondLst>
                                  <p:endCondLst>
                                    <p:cond evt="onNext" delay="0">
                                      <p:tgtEl>
                                        <p:sldTgt/>
                                      </p:tgtEl>
                                    </p:cond>
                                  </p:endCondLst>
                                  <p:childTnLst>
                                    <p:set>
                                      <p:cBhvr>
                                        <p:cTn id="9" dur="1" fill="hold">
                                          <p:stCondLst>
                                            <p:cond delay="0"/>
                                          </p:stCondLst>
                                        </p:cTn>
                                        <p:tgtEl>
                                          <p:spTgt spid="19"/>
                                        </p:tgtEl>
                                        <p:attrNameLst>
                                          <p:attrName>style.visibility</p:attrName>
                                        </p:attrNameLst>
                                      </p:cBhvr>
                                      <p:to>
                                        <p:strVal val="visible"/>
                                      </p:to>
                                    </p:set>
                                    <p:animEffect transition="in" filter="wipe(left)">
                                      <p:cBhvr>
                                        <p:cTn id="10" dur="20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6"/>
          <p:cNvSpPr>
            <a:spLocks noChangeArrowheads="1"/>
          </p:cNvSpPr>
          <p:nvPr/>
        </p:nvSpPr>
        <p:spPr bwMode="auto">
          <a:xfrm>
            <a:off x="502921" y="2305821"/>
            <a:ext cx="8271624" cy="24006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000"/>
              </a:lnSpc>
              <a:buClr>
                <a:srgbClr val="0070C0"/>
              </a:buClr>
              <a:buFont typeface="Wingdings" pitchFamily="2" charset="2"/>
              <a:buChar char="l"/>
            </a:pPr>
            <a:r>
              <a:rPr lang="en-US" altLang="zh-CN" sz="2000" b="1" dirty="0">
                <a:latin typeface="微软雅黑" pitchFamily="34" charset="-122"/>
                <a:ea typeface="微软雅黑" pitchFamily="34" charset="-122"/>
              </a:rPr>
              <a:t>IEEE </a:t>
            </a:r>
            <a:r>
              <a:rPr lang="zh-CN" altLang="en-US" sz="2000" b="1" dirty="0">
                <a:latin typeface="微软雅黑" pitchFamily="34" charset="-122"/>
                <a:ea typeface="微软雅黑" pitchFamily="34" charset="-122"/>
              </a:rPr>
              <a:t>注册管理机构 </a:t>
            </a:r>
            <a:r>
              <a:rPr lang="en-US" altLang="zh-CN" sz="2000" b="1" dirty="0">
                <a:latin typeface="微软雅黑" pitchFamily="34" charset="-122"/>
                <a:ea typeface="微软雅黑" pitchFamily="34" charset="-122"/>
              </a:rPr>
              <a:t>RA </a:t>
            </a:r>
            <a:r>
              <a:rPr lang="zh-CN" altLang="en-US" sz="2000" b="1" dirty="0">
                <a:latin typeface="微软雅黑" pitchFamily="34" charset="-122"/>
                <a:ea typeface="微软雅黑" pitchFamily="34" charset="-122"/>
              </a:rPr>
              <a:t>负责向厂家分配</a:t>
            </a:r>
            <a:r>
              <a:rPr lang="zh-CN" altLang="en-US" sz="2000" b="1" dirty="0">
                <a:solidFill>
                  <a:srgbClr val="0000FF"/>
                </a:solidFill>
                <a:latin typeface="微软雅黑" pitchFamily="34" charset="-122"/>
                <a:ea typeface="微软雅黑" pitchFamily="34" charset="-122"/>
              </a:rPr>
              <a:t>前 </a:t>
            </a:r>
            <a:r>
              <a:rPr lang="en-US" altLang="zh-CN" sz="2000" b="1" dirty="0">
                <a:solidFill>
                  <a:srgbClr val="0000FF"/>
                </a:solidFill>
                <a:latin typeface="微软雅黑" pitchFamily="34" charset="-122"/>
                <a:ea typeface="微软雅黑" pitchFamily="34" charset="-122"/>
              </a:rPr>
              <a:t>3 </a:t>
            </a:r>
            <a:r>
              <a:rPr lang="zh-CN" altLang="en-US" sz="2000" b="1" dirty="0">
                <a:solidFill>
                  <a:srgbClr val="0000FF"/>
                </a:solidFill>
                <a:latin typeface="微软雅黑" pitchFamily="34" charset="-122"/>
                <a:ea typeface="微软雅黑" pitchFamily="34" charset="-122"/>
              </a:rPr>
              <a:t>个字节 </a:t>
            </a:r>
            <a:r>
              <a:rPr lang="en-US" altLang="zh-CN" sz="2000" b="1" dirty="0">
                <a:latin typeface="微软雅黑" pitchFamily="34" charset="-122"/>
                <a:ea typeface="微软雅黑" pitchFamily="34" charset="-122"/>
              </a:rPr>
              <a:t>(</a:t>
            </a:r>
            <a:r>
              <a:rPr lang="zh-CN" altLang="en-US" sz="2000" b="1" dirty="0">
                <a:latin typeface="微软雅黑" pitchFamily="34" charset="-122"/>
                <a:ea typeface="微软雅黑" pitchFamily="34" charset="-122"/>
              </a:rPr>
              <a:t>即高 </a:t>
            </a:r>
            <a:r>
              <a:rPr lang="en-US" altLang="zh-CN" sz="2000" b="1" dirty="0">
                <a:latin typeface="微软雅黑" pitchFamily="34" charset="-122"/>
                <a:ea typeface="微软雅黑" pitchFamily="34" charset="-122"/>
              </a:rPr>
              <a:t>24 </a:t>
            </a:r>
            <a:r>
              <a:rPr lang="zh-CN" altLang="en-US" sz="2000" b="1" dirty="0">
                <a:latin typeface="微软雅黑" pitchFamily="34" charset="-122"/>
                <a:ea typeface="微软雅黑" pitchFamily="34" charset="-122"/>
              </a:rPr>
              <a:t>位</a:t>
            </a:r>
            <a:r>
              <a:rPr lang="en-US" altLang="zh-CN" sz="2000" b="1" dirty="0">
                <a:latin typeface="微软雅黑" pitchFamily="34" charset="-122"/>
                <a:ea typeface="微软雅黑" pitchFamily="34" charset="-122"/>
              </a:rPr>
              <a:t>)</a:t>
            </a:r>
            <a:r>
              <a:rPr lang="zh-CN" altLang="en-US" sz="2000" b="1" dirty="0">
                <a:latin typeface="微软雅黑" pitchFamily="34" charset="-122"/>
                <a:ea typeface="微软雅黑" pitchFamily="34" charset="-122"/>
              </a:rPr>
              <a:t>，称为</a:t>
            </a:r>
            <a:r>
              <a:rPr lang="zh-CN" altLang="en-US" sz="2000" b="1" dirty="0">
                <a:solidFill>
                  <a:srgbClr val="C00000"/>
                </a:solidFill>
                <a:latin typeface="微软雅黑" pitchFamily="34" charset="-122"/>
                <a:ea typeface="微软雅黑" pitchFamily="34" charset="-122"/>
              </a:rPr>
              <a:t>组织唯一标识符 </a:t>
            </a:r>
            <a:r>
              <a:rPr lang="en-US" altLang="zh-CN" sz="2000" b="1" dirty="0">
                <a:solidFill>
                  <a:srgbClr val="C00000"/>
                </a:solidFill>
                <a:latin typeface="微软雅黑" pitchFamily="34" charset="-122"/>
                <a:ea typeface="微软雅黑" pitchFamily="34" charset="-122"/>
              </a:rPr>
              <a:t>OUI </a:t>
            </a:r>
            <a:r>
              <a:rPr lang="en-US" altLang="zh-CN" sz="2000" b="1" dirty="0">
                <a:latin typeface="微软雅黑" pitchFamily="34" charset="-122"/>
                <a:ea typeface="微软雅黑" pitchFamily="34" charset="-122"/>
              </a:rPr>
              <a:t>(Organizationally Unique Identifier)</a:t>
            </a:r>
            <a:r>
              <a:rPr lang="zh-CN" altLang="en-US" sz="2000" b="1" dirty="0">
                <a:latin typeface="微软雅黑" pitchFamily="34" charset="-122"/>
                <a:ea typeface="微软雅黑" pitchFamily="34" charset="-122"/>
              </a:rPr>
              <a:t>。</a:t>
            </a:r>
          </a:p>
          <a:p>
            <a:pPr marL="342900" indent="-342900" eaLnBrk="0" hangingPunct="0">
              <a:lnSpc>
                <a:spcPts val="3000"/>
              </a:lnSpc>
              <a:buClr>
                <a:srgbClr val="0070C0"/>
              </a:buClr>
              <a:buFont typeface="Wingdings" pitchFamily="2" charset="2"/>
              <a:buChar char="l"/>
            </a:pPr>
            <a:r>
              <a:rPr lang="zh-CN" altLang="en-US" sz="2000" b="1" dirty="0">
                <a:latin typeface="微软雅黑" pitchFamily="34" charset="-122"/>
                <a:ea typeface="微软雅黑" pitchFamily="34" charset="-122"/>
              </a:rPr>
              <a:t>厂家自行指派</a:t>
            </a:r>
            <a:r>
              <a:rPr lang="zh-CN" altLang="en-US" sz="2000" b="1" dirty="0">
                <a:solidFill>
                  <a:srgbClr val="0000FF"/>
                </a:solidFill>
                <a:latin typeface="微软雅黑" pitchFamily="34" charset="-122"/>
                <a:ea typeface="微软雅黑" pitchFamily="34" charset="-122"/>
              </a:rPr>
              <a:t>后 </a:t>
            </a:r>
            <a:r>
              <a:rPr lang="en-US" altLang="zh-CN" sz="2000" b="1" dirty="0">
                <a:solidFill>
                  <a:srgbClr val="0000FF"/>
                </a:solidFill>
                <a:latin typeface="微软雅黑" pitchFamily="34" charset="-122"/>
                <a:ea typeface="微软雅黑" pitchFamily="34" charset="-122"/>
              </a:rPr>
              <a:t>3 </a:t>
            </a:r>
            <a:r>
              <a:rPr lang="zh-CN" altLang="en-US" sz="2000" b="1" dirty="0">
                <a:solidFill>
                  <a:srgbClr val="0000FF"/>
                </a:solidFill>
                <a:latin typeface="微软雅黑" pitchFamily="34" charset="-122"/>
                <a:ea typeface="微软雅黑" pitchFamily="34" charset="-122"/>
              </a:rPr>
              <a:t>个字节 </a:t>
            </a:r>
            <a:r>
              <a:rPr lang="en-US" altLang="zh-CN" sz="2000" b="1" dirty="0">
                <a:latin typeface="微软雅黑" pitchFamily="34" charset="-122"/>
                <a:ea typeface="微软雅黑" pitchFamily="34" charset="-122"/>
              </a:rPr>
              <a:t>(</a:t>
            </a:r>
            <a:r>
              <a:rPr lang="zh-CN" altLang="en-US" sz="2000" b="1" dirty="0">
                <a:latin typeface="微软雅黑" pitchFamily="34" charset="-122"/>
                <a:ea typeface="微软雅黑" pitchFamily="34" charset="-122"/>
              </a:rPr>
              <a:t>即低 </a:t>
            </a:r>
            <a:r>
              <a:rPr lang="en-US" altLang="zh-CN" sz="2000" b="1" dirty="0">
                <a:latin typeface="微软雅黑" pitchFamily="34" charset="-122"/>
                <a:ea typeface="微软雅黑" pitchFamily="34" charset="-122"/>
              </a:rPr>
              <a:t>24 </a:t>
            </a:r>
            <a:r>
              <a:rPr lang="zh-CN" altLang="en-US" sz="2000" b="1" dirty="0">
                <a:latin typeface="微软雅黑" pitchFamily="34" charset="-122"/>
                <a:ea typeface="微软雅黑" pitchFamily="34" charset="-122"/>
              </a:rPr>
              <a:t>位</a:t>
            </a:r>
            <a:r>
              <a:rPr lang="en-US" altLang="zh-CN" sz="2000" b="1" dirty="0">
                <a:latin typeface="微软雅黑" pitchFamily="34" charset="-122"/>
                <a:ea typeface="微软雅黑" pitchFamily="34" charset="-122"/>
              </a:rPr>
              <a:t>)</a:t>
            </a:r>
            <a:r>
              <a:rPr lang="zh-CN" altLang="en-US" sz="2000" b="1" dirty="0">
                <a:latin typeface="微软雅黑" pitchFamily="34" charset="-122"/>
                <a:ea typeface="微软雅黑" pitchFamily="34" charset="-122"/>
              </a:rPr>
              <a:t>，称为</a:t>
            </a:r>
            <a:r>
              <a:rPr lang="zh-CN" altLang="en-US" sz="2000" b="1" dirty="0">
                <a:solidFill>
                  <a:srgbClr val="C00000"/>
                </a:solidFill>
                <a:latin typeface="微软雅黑" pitchFamily="34" charset="-122"/>
                <a:ea typeface="微软雅黑" pitchFamily="34" charset="-122"/>
              </a:rPr>
              <a:t>扩展标识符 </a:t>
            </a:r>
            <a:r>
              <a:rPr lang="en-US" altLang="zh-CN" sz="2000" b="1" dirty="0">
                <a:latin typeface="微软雅黑" pitchFamily="34" charset="-122"/>
                <a:ea typeface="微软雅黑" pitchFamily="34" charset="-122"/>
              </a:rPr>
              <a:t>(extended identifier)</a:t>
            </a:r>
            <a:r>
              <a:rPr lang="zh-CN" altLang="en-US" sz="2000" b="1" dirty="0">
                <a:latin typeface="微软雅黑" pitchFamily="34" charset="-122"/>
                <a:ea typeface="微软雅黑" pitchFamily="34" charset="-122"/>
              </a:rPr>
              <a:t>。</a:t>
            </a:r>
            <a:endParaRPr lang="en-US" altLang="zh-CN" sz="2000" b="1" dirty="0">
              <a:latin typeface="微软雅黑" pitchFamily="34" charset="-122"/>
              <a:ea typeface="微软雅黑" pitchFamily="34" charset="-122"/>
            </a:endParaRPr>
          </a:p>
          <a:p>
            <a:pPr marL="342900" indent="-342900" eaLnBrk="0" hangingPunct="0">
              <a:lnSpc>
                <a:spcPts val="3000"/>
              </a:lnSpc>
              <a:buClr>
                <a:srgbClr val="0070C0"/>
              </a:buClr>
              <a:buFont typeface="Wingdings" pitchFamily="2" charset="2"/>
              <a:buChar char="l"/>
            </a:pPr>
            <a:r>
              <a:rPr lang="zh-CN" altLang="en-US" sz="2000" b="1" dirty="0">
                <a:latin typeface="微软雅黑" pitchFamily="34" charset="-122"/>
                <a:ea typeface="微软雅黑" pitchFamily="34" charset="-122"/>
              </a:rPr>
              <a:t>必须保证生产出的适配器</a:t>
            </a:r>
            <a:r>
              <a:rPr lang="zh-CN" altLang="en-US" sz="2000" b="1" dirty="0">
                <a:solidFill>
                  <a:srgbClr val="C00000"/>
                </a:solidFill>
                <a:latin typeface="微软雅黑" pitchFamily="34" charset="-122"/>
                <a:ea typeface="微软雅黑" pitchFamily="34" charset="-122"/>
              </a:rPr>
              <a:t>没有重复地址。</a:t>
            </a:r>
            <a:endParaRPr lang="en-US" altLang="zh-CN" sz="2000" b="1" dirty="0">
              <a:solidFill>
                <a:srgbClr val="C00000"/>
              </a:solidFill>
              <a:latin typeface="微软雅黑" pitchFamily="34" charset="-122"/>
              <a:ea typeface="微软雅黑" pitchFamily="34" charset="-122"/>
            </a:endParaRPr>
          </a:p>
          <a:p>
            <a:pPr marL="342900" indent="-342900" eaLnBrk="0" hangingPunct="0">
              <a:lnSpc>
                <a:spcPts val="3000"/>
              </a:lnSpc>
              <a:buClr>
                <a:srgbClr val="0070C0"/>
              </a:buClr>
              <a:buFont typeface="Wingdings" pitchFamily="2" charset="2"/>
              <a:buChar char="l"/>
            </a:pPr>
            <a:r>
              <a:rPr lang="zh-CN" altLang="en-US" sz="2000" b="1" dirty="0">
                <a:latin typeface="微软雅黑" pitchFamily="34" charset="-122"/>
                <a:ea typeface="微软雅黑" pitchFamily="34" charset="-122"/>
              </a:rPr>
              <a:t>地址被</a:t>
            </a:r>
            <a:r>
              <a:rPr lang="zh-CN" altLang="en-US" sz="2000" b="1" dirty="0">
                <a:solidFill>
                  <a:srgbClr val="C00000"/>
                </a:solidFill>
                <a:latin typeface="微软雅黑" pitchFamily="34" charset="-122"/>
                <a:ea typeface="微软雅黑" pitchFamily="34" charset="-122"/>
              </a:rPr>
              <a:t>固化</a:t>
            </a:r>
            <a:r>
              <a:rPr lang="zh-CN" altLang="en-US" sz="2000" b="1" dirty="0">
                <a:latin typeface="微软雅黑" pitchFamily="34" charset="-122"/>
                <a:ea typeface="微软雅黑" pitchFamily="34" charset="-122"/>
              </a:rPr>
              <a:t>在适配器的 </a:t>
            </a:r>
            <a:r>
              <a:rPr lang="en-US" altLang="zh-CN" sz="2000" b="1" dirty="0">
                <a:latin typeface="微软雅黑" pitchFamily="34" charset="-122"/>
                <a:ea typeface="微软雅黑" pitchFamily="34" charset="-122"/>
              </a:rPr>
              <a:t>ROM </a:t>
            </a:r>
            <a:r>
              <a:rPr lang="zh-CN" altLang="en-US" sz="2000" b="1" dirty="0">
                <a:latin typeface="微软雅黑" pitchFamily="34" charset="-122"/>
                <a:ea typeface="微软雅黑" pitchFamily="34" charset="-122"/>
              </a:rPr>
              <a:t>中。</a:t>
            </a:r>
          </a:p>
        </p:txBody>
      </p:sp>
      <p:sp>
        <p:nvSpPr>
          <p:cNvPr id="3" name="AutoShape 5"/>
          <p:cNvSpPr>
            <a:spLocks noChangeArrowheads="1"/>
          </p:cNvSpPr>
          <p:nvPr/>
        </p:nvSpPr>
        <p:spPr bwMode="auto">
          <a:xfrm>
            <a:off x="502921" y="616509"/>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 name="Rectangle 6"/>
          <p:cNvSpPr>
            <a:spLocks noChangeArrowheads="1"/>
          </p:cNvSpPr>
          <p:nvPr/>
        </p:nvSpPr>
        <p:spPr bwMode="auto">
          <a:xfrm>
            <a:off x="3336255" y="593419"/>
            <a:ext cx="246163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48 </a:t>
            </a:r>
            <a:r>
              <a:rPr lang="zh-CN" altLang="en-US" sz="2000" b="1" dirty="0">
                <a:solidFill>
                  <a:schemeClr val="bg1"/>
                </a:solidFill>
                <a:latin typeface="微软雅黑" pitchFamily="34" charset="-122"/>
                <a:ea typeface="微软雅黑" pitchFamily="34" charset="-122"/>
              </a:rPr>
              <a:t>位的</a:t>
            </a:r>
            <a:r>
              <a:rPr lang="en-US" altLang="zh-CN" sz="2000" b="1" dirty="0">
                <a:solidFill>
                  <a:schemeClr val="bg1"/>
                </a:solidFill>
                <a:latin typeface="微软雅黑" pitchFamily="34" charset="-122"/>
                <a:ea typeface="微软雅黑" pitchFamily="34" charset="-122"/>
              </a:rPr>
              <a:t>  MAC </a:t>
            </a:r>
            <a:r>
              <a:rPr lang="zh-CN" altLang="en-US" sz="2000" b="1" dirty="0">
                <a:solidFill>
                  <a:schemeClr val="bg1"/>
                </a:solidFill>
                <a:latin typeface="微软雅黑" pitchFamily="34" charset="-122"/>
                <a:ea typeface="微软雅黑" pitchFamily="34" charset="-122"/>
              </a:rPr>
              <a:t>地址</a:t>
            </a:r>
            <a:endParaRPr lang="fr-FR" altLang="zh-CN" sz="2000" b="1" dirty="0">
              <a:solidFill>
                <a:schemeClr val="bg1"/>
              </a:solidFill>
              <a:latin typeface="微软雅黑" pitchFamily="34" charset="-122"/>
              <a:ea typeface="微软雅黑" pitchFamily="34" charset="-122"/>
            </a:endParaRPr>
          </a:p>
        </p:txBody>
      </p:sp>
      <p:sp>
        <p:nvSpPr>
          <p:cNvPr id="5" name="圆角矩形 4"/>
          <p:cNvSpPr/>
          <p:nvPr/>
        </p:nvSpPr>
        <p:spPr>
          <a:xfrm>
            <a:off x="502921" y="1052386"/>
            <a:ext cx="8074151" cy="1269644"/>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itchFamily="34" charset="-122"/>
              <a:ea typeface="微软雅黑" pitchFamily="34" charset="-122"/>
            </a:endParaRPr>
          </a:p>
        </p:txBody>
      </p:sp>
      <p:grpSp>
        <p:nvGrpSpPr>
          <p:cNvPr id="6" name="组合 5"/>
          <p:cNvGrpSpPr/>
          <p:nvPr/>
        </p:nvGrpSpPr>
        <p:grpSpPr>
          <a:xfrm>
            <a:off x="2452163" y="1149352"/>
            <a:ext cx="4360403" cy="1084781"/>
            <a:chOff x="2360712" y="5191736"/>
            <a:chExt cx="5184576" cy="1481498"/>
          </a:xfrm>
        </p:grpSpPr>
        <p:grpSp>
          <p:nvGrpSpPr>
            <p:cNvPr id="7" name="组合 6"/>
            <p:cNvGrpSpPr/>
            <p:nvPr/>
          </p:nvGrpSpPr>
          <p:grpSpPr>
            <a:xfrm>
              <a:off x="2360712" y="5191736"/>
              <a:ext cx="5184576" cy="901560"/>
              <a:chOff x="2000672" y="5119728"/>
              <a:chExt cx="5184576" cy="901560"/>
            </a:xfrm>
          </p:grpSpPr>
          <p:sp>
            <p:nvSpPr>
              <p:cNvPr id="9" name="矩形 8"/>
              <p:cNvSpPr/>
              <p:nvPr/>
            </p:nvSpPr>
            <p:spPr bwMode="auto">
              <a:xfrm>
                <a:off x="2000672" y="5517232"/>
                <a:ext cx="2592288" cy="504056"/>
              </a:xfrm>
              <a:prstGeom prst="rect">
                <a:avLst/>
              </a:prstGeom>
              <a:solidFill>
                <a:srgbClr val="00FF99"/>
              </a:solidFill>
              <a:ln w="19050"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zh-CN" altLang="en-US" sz="1600" b="1" i="0" u="none" strike="noStrike" cap="none" normalizeH="0" baseline="0" dirty="0">
                    <a:ln>
                      <a:noFill/>
                    </a:ln>
                    <a:effectLst/>
                    <a:latin typeface="微软雅黑" pitchFamily="34" charset="-122"/>
                    <a:ea typeface="微软雅黑" pitchFamily="34" charset="-122"/>
                  </a:rPr>
                  <a:t>组织唯一标识符</a:t>
                </a:r>
              </a:p>
            </p:txBody>
          </p:sp>
          <p:sp>
            <p:nvSpPr>
              <p:cNvPr id="10" name="矩形 9"/>
              <p:cNvSpPr/>
              <p:nvPr/>
            </p:nvSpPr>
            <p:spPr bwMode="auto">
              <a:xfrm>
                <a:off x="4592960" y="5517232"/>
                <a:ext cx="2592288" cy="504056"/>
              </a:xfrm>
              <a:prstGeom prst="rect">
                <a:avLst/>
              </a:prstGeom>
              <a:solidFill>
                <a:srgbClr val="0000FF"/>
              </a:solidFill>
              <a:ln w="19050" cap="flat" cmpd="sng" algn="ctr">
                <a:solidFill>
                  <a:schemeClr val="tx1"/>
                </a:solid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zh-CN" altLang="en-US" sz="1600" b="1" dirty="0">
                    <a:solidFill>
                      <a:schemeClr val="bg1"/>
                    </a:solidFill>
                    <a:latin typeface="微软雅黑" pitchFamily="34" charset="-122"/>
                    <a:ea typeface="微软雅黑" pitchFamily="34" charset="-122"/>
                  </a:rPr>
                  <a:t>扩展</a:t>
                </a:r>
                <a:r>
                  <a:rPr kumimoji="0" lang="zh-CN" altLang="en-US" sz="1600" b="1" i="0" u="none" strike="noStrike" cap="none" normalizeH="0" baseline="0" dirty="0">
                    <a:ln>
                      <a:noFill/>
                    </a:ln>
                    <a:solidFill>
                      <a:schemeClr val="bg1"/>
                    </a:solidFill>
                    <a:effectLst/>
                    <a:latin typeface="微软雅黑" pitchFamily="34" charset="-122"/>
                    <a:ea typeface="微软雅黑" pitchFamily="34" charset="-122"/>
                  </a:rPr>
                  <a:t>唯一标识符</a:t>
                </a:r>
              </a:p>
            </p:txBody>
          </p:sp>
          <p:sp>
            <p:nvSpPr>
              <p:cNvPr id="11" name="TextBox 12"/>
              <p:cNvSpPr txBox="1"/>
              <p:nvPr/>
            </p:nvSpPr>
            <p:spPr>
              <a:xfrm>
                <a:off x="2252515" y="5119728"/>
                <a:ext cx="2148080" cy="420336"/>
              </a:xfrm>
              <a:prstGeom prst="rect">
                <a:avLst/>
              </a:prstGeom>
              <a:noFill/>
            </p:spPr>
            <p:txBody>
              <a:bodyPr wrap="none" rtlCol="0">
                <a:spAutoFit/>
              </a:bodyPr>
              <a:lstStyle/>
              <a:p>
                <a:pPr algn="ctr"/>
                <a:r>
                  <a:rPr lang="en-US" altLang="zh-CN" sz="1400" b="1" dirty="0">
                    <a:solidFill>
                      <a:srgbClr val="0000CC"/>
                    </a:solidFill>
                    <a:latin typeface="微软雅黑" pitchFamily="34" charset="-122"/>
                    <a:ea typeface="微软雅黑" pitchFamily="34" charset="-122"/>
                  </a:rPr>
                  <a:t>3 </a:t>
                </a:r>
                <a:r>
                  <a:rPr lang="zh-CN" altLang="en-US" sz="1400" b="1" dirty="0">
                    <a:solidFill>
                      <a:srgbClr val="0000CC"/>
                    </a:solidFill>
                    <a:latin typeface="微软雅黑" pitchFamily="34" charset="-122"/>
                    <a:ea typeface="微软雅黑" pitchFamily="34" charset="-122"/>
                  </a:rPr>
                  <a:t>字节（</a:t>
                </a:r>
                <a:r>
                  <a:rPr lang="en-US" altLang="zh-CN" sz="1400" b="1" dirty="0">
                    <a:solidFill>
                      <a:srgbClr val="0000CC"/>
                    </a:solidFill>
                    <a:latin typeface="微软雅黑" pitchFamily="34" charset="-122"/>
                    <a:ea typeface="微软雅黑" pitchFamily="34" charset="-122"/>
                  </a:rPr>
                  <a:t>24 </a:t>
                </a:r>
                <a:r>
                  <a:rPr lang="zh-CN" altLang="en-US" sz="1400" b="1" dirty="0">
                    <a:solidFill>
                      <a:srgbClr val="0000CC"/>
                    </a:solidFill>
                    <a:latin typeface="微软雅黑" pitchFamily="34" charset="-122"/>
                    <a:ea typeface="微软雅黑" pitchFamily="34" charset="-122"/>
                  </a:rPr>
                  <a:t>位）</a:t>
                </a:r>
              </a:p>
            </p:txBody>
          </p:sp>
          <p:sp>
            <p:nvSpPr>
              <p:cNvPr id="12" name="TextBox 13"/>
              <p:cNvSpPr txBox="1"/>
              <p:nvPr/>
            </p:nvSpPr>
            <p:spPr>
              <a:xfrm>
                <a:off x="4815064" y="5119728"/>
                <a:ext cx="2148080" cy="420336"/>
              </a:xfrm>
              <a:prstGeom prst="rect">
                <a:avLst/>
              </a:prstGeom>
              <a:noFill/>
            </p:spPr>
            <p:txBody>
              <a:bodyPr wrap="none" rtlCol="0">
                <a:spAutoFit/>
              </a:bodyPr>
              <a:lstStyle/>
              <a:p>
                <a:pPr algn="ctr"/>
                <a:r>
                  <a:rPr lang="en-US" altLang="zh-CN" sz="1400" b="1" dirty="0">
                    <a:solidFill>
                      <a:srgbClr val="0000CC"/>
                    </a:solidFill>
                    <a:latin typeface="微软雅黑" pitchFamily="34" charset="-122"/>
                    <a:ea typeface="微软雅黑" pitchFamily="34" charset="-122"/>
                  </a:rPr>
                  <a:t>3 </a:t>
                </a:r>
                <a:r>
                  <a:rPr lang="zh-CN" altLang="en-US" sz="1400" b="1" dirty="0">
                    <a:solidFill>
                      <a:srgbClr val="0000CC"/>
                    </a:solidFill>
                    <a:latin typeface="微软雅黑" pitchFamily="34" charset="-122"/>
                    <a:ea typeface="微软雅黑" pitchFamily="34" charset="-122"/>
                  </a:rPr>
                  <a:t>字节（</a:t>
                </a:r>
                <a:r>
                  <a:rPr lang="en-US" altLang="zh-CN" sz="1400" b="1" dirty="0">
                    <a:solidFill>
                      <a:srgbClr val="0000CC"/>
                    </a:solidFill>
                    <a:latin typeface="微软雅黑" pitchFamily="34" charset="-122"/>
                    <a:ea typeface="微软雅黑" pitchFamily="34" charset="-122"/>
                  </a:rPr>
                  <a:t>24 </a:t>
                </a:r>
                <a:r>
                  <a:rPr lang="zh-CN" altLang="en-US" sz="1400" b="1" dirty="0">
                    <a:solidFill>
                      <a:srgbClr val="0000CC"/>
                    </a:solidFill>
                    <a:latin typeface="微软雅黑" pitchFamily="34" charset="-122"/>
                    <a:ea typeface="微软雅黑" pitchFamily="34" charset="-122"/>
                  </a:rPr>
                  <a:t>位）</a:t>
                </a:r>
              </a:p>
            </p:txBody>
          </p:sp>
        </p:grpSp>
        <p:sp>
          <p:nvSpPr>
            <p:cNvPr id="8" name="矩形 7"/>
            <p:cNvSpPr/>
            <p:nvPr/>
          </p:nvSpPr>
          <p:spPr>
            <a:xfrm>
              <a:off x="3080161" y="6210867"/>
              <a:ext cx="3975539" cy="462367"/>
            </a:xfrm>
            <a:prstGeom prst="rect">
              <a:avLst/>
            </a:prstGeom>
          </p:spPr>
          <p:txBody>
            <a:bodyPr wrap="square">
              <a:spAutoFit/>
            </a:bodyPr>
            <a:lstStyle/>
            <a:p>
              <a:pPr algn="ctr"/>
              <a:r>
                <a:rPr lang="en-US" altLang="zh-CN" sz="1600" b="1" dirty="0">
                  <a:latin typeface="微软雅黑" pitchFamily="34" charset="-122"/>
                  <a:ea typeface="微软雅黑" pitchFamily="34" charset="-122"/>
                </a:rPr>
                <a:t>48 </a:t>
              </a:r>
              <a:r>
                <a:rPr lang="zh-CN" altLang="en-US" sz="1600" b="1" dirty="0">
                  <a:latin typeface="微软雅黑" pitchFamily="34" charset="-122"/>
                  <a:ea typeface="微软雅黑" pitchFamily="34" charset="-122"/>
                </a:rPr>
                <a:t>位的 </a:t>
              </a:r>
              <a:r>
                <a:rPr lang="en-US" altLang="zh-CN" sz="1600" b="1" dirty="0">
                  <a:latin typeface="微软雅黑" pitchFamily="34" charset="-122"/>
                  <a:ea typeface="微软雅黑" pitchFamily="34" charset="-122"/>
                </a:rPr>
                <a:t>MAC </a:t>
              </a:r>
              <a:r>
                <a:rPr lang="zh-CN" altLang="en-US" sz="1600" b="1" dirty="0">
                  <a:latin typeface="微软雅黑" pitchFamily="34" charset="-122"/>
                  <a:ea typeface="微软雅黑" pitchFamily="34" charset="-122"/>
                </a:rPr>
                <a:t>地址 （</a:t>
              </a:r>
              <a:r>
                <a:rPr lang="en-US" altLang="zh-CN" sz="1600" b="1" dirty="0">
                  <a:latin typeface="微软雅黑" pitchFamily="34" charset="-122"/>
                  <a:ea typeface="微软雅黑" pitchFamily="34" charset="-122"/>
                </a:rPr>
                <a:t>EUI-48</a:t>
              </a:r>
              <a:r>
                <a:rPr lang="zh-CN" altLang="en-US" sz="1600" b="1" dirty="0">
                  <a:latin typeface="微软雅黑" pitchFamily="34" charset="-122"/>
                  <a:ea typeface="微软雅黑" pitchFamily="34" charset="-122"/>
                </a:rPr>
                <a:t>）</a:t>
              </a:r>
            </a:p>
          </p:txBody>
        </p:sp>
      </p:grpSp>
      <p:sp>
        <p:nvSpPr>
          <p:cNvPr id="13" name="灯片编号占位符 12">
            <a:extLst>
              <a:ext uri="{FF2B5EF4-FFF2-40B4-BE49-F238E27FC236}">
                <a16:creationId xmlns:a16="http://schemas.microsoft.com/office/drawing/2014/main" id="{FBC7D4A0-F095-4381-8C66-92B3AF42E8BA}"/>
              </a:ext>
            </a:extLst>
          </p:cNvPr>
          <p:cNvSpPr>
            <a:spLocks noGrp="1"/>
          </p:cNvSpPr>
          <p:nvPr>
            <p:ph type="sldNum" sz="quarter" idx="12"/>
          </p:nvPr>
        </p:nvSpPr>
        <p:spPr/>
        <p:txBody>
          <a:bodyPr/>
          <a:lstStyle/>
          <a:p>
            <a:fld id="{C485880C-E2C3-4DAB-AE74-D9BE691626AC}" type="slidenum">
              <a:rPr lang="zh-CN" altLang="en-US" smtClean="0"/>
              <a:pPr/>
              <a:t>80</a:t>
            </a:fld>
            <a:endParaRPr lang="zh-CN" altLang="en-US"/>
          </a:p>
        </p:txBody>
      </p:sp>
    </p:spTree>
    <p:extLst>
      <p:ext uri="{BB962C8B-B14F-4D97-AF65-F5344CB8AC3E}">
        <p14:creationId xmlns:p14="http://schemas.microsoft.com/office/powerpoint/2010/main" val="3052276475"/>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46"/>
          <p:cNvSpPr>
            <a:spLocks noChangeArrowheads="1"/>
          </p:cNvSpPr>
          <p:nvPr/>
        </p:nvSpPr>
        <p:spPr bwMode="auto">
          <a:xfrm>
            <a:off x="502921" y="985013"/>
            <a:ext cx="8243915" cy="21441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200"/>
              </a:lnSpc>
              <a:buClr>
                <a:srgbClr val="0070C0"/>
              </a:buClr>
              <a:buFont typeface="Wingdings" pitchFamily="2" charset="2"/>
              <a:buChar char="l"/>
            </a:pPr>
            <a:r>
              <a:rPr lang="en-US" altLang="zh-CN" sz="2000" b="1" dirty="0">
                <a:latin typeface="微软雅黑" pitchFamily="34" charset="-122"/>
                <a:ea typeface="微软雅黑" pitchFamily="34" charset="-122"/>
              </a:rPr>
              <a:t>IEEE </a:t>
            </a:r>
            <a:r>
              <a:rPr lang="zh-CN" altLang="en-US" sz="2000" b="1" dirty="0">
                <a:latin typeface="微软雅黑" pitchFamily="34" charset="-122"/>
                <a:ea typeface="微软雅黑" pitchFamily="34" charset="-122"/>
              </a:rPr>
              <a:t>规定地址字段的第 </a:t>
            </a:r>
            <a:r>
              <a:rPr lang="en-US" altLang="zh-CN" sz="2000" b="1" dirty="0">
                <a:latin typeface="微软雅黑" pitchFamily="34" charset="-122"/>
                <a:ea typeface="微软雅黑" pitchFamily="34" charset="-122"/>
              </a:rPr>
              <a:t>1 </a:t>
            </a:r>
            <a:r>
              <a:rPr lang="zh-CN" altLang="en-US" sz="2000" b="1" dirty="0">
                <a:latin typeface="微软雅黑" pitchFamily="34" charset="-122"/>
                <a:ea typeface="微软雅黑" pitchFamily="34" charset="-122"/>
              </a:rPr>
              <a:t>字节的最低位为 </a:t>
            </a:r>
            <a:r>
              <a:rPr lang="en-US" altLang="zh-CN" sz="2000" b="1" dirty="0">
                <a:latin typeface="微软雅黑" pitchFamily="34" charset="-122"/>
                <a:ea typeface="微软雅黑" pitchFamily="34" charset="-122"/>
              </a:rPr>
              <a:t>I/G (Individual / Group) </a:t>
            </a:r>
            <a:r>
              <a:rPr lang="zh-CN" altLang="en-US" sz="2000" b="1" dirty="0">
                <a:latin typeface="微软雅黑" pitchFamily="34" charset="-122"/>
                <a:ea typeface="微软雅黑" pitchFamily="34" charset="-122"/>
              </a:rPr>
              <a:t>位。</a:t>
            </a:r>
            <a:endParaRPr lang="en-US" altLang="zh-CN" sz="2000" b="1" dirty="0">
              <a:latin typeface="微软雅黑" pitchFamily="34" charset="-122"/>
              <a:ea typeface="微软雅黑" pitchFamily="34" charset="-122"/>
            </a:endParaRPr>
          </a:p>
          <a:p>
            <a:pPr marL="342900" indent="-342900" eaLnBrk="0" hangingPunct="0">
              <a:lnSpc>
                <a:spcPts val="3200"/>
              </a:lnSpc>
              <a:buClr>
                <a:srgbClr val="0070C0"/>
              </a:buClr>
              <a:buFont typeface="Wingdings" pitchFamily="2" charset="2"/>
              <a:buChar char="l"/>
            </a:pPr>
            <a:r>
              <a:rPr lang="zh-CN" altLang="en-US" sz="2000" b="1" dirty="0">
                <a:solidFill>
                  <a:srgbClr val="C00000"/>
                </a:solidFill>
                <a:latin typeface="微软雅黑" pitchFamily="34" charset="-122"/>
                <a:ea typeface="微软雅黑" pitchFamily="34" charset="-122"/>
              </a:rPr>
              <a:t>单站地址：</a:t>
            </a:r>
            <a:r>
              <a:rPr lang="en-US" altLang="zh-CN" sz="2000" b="1" dirty="0">
                <a:latin typeface="微软雅黑" pitchFamily="34" charset="-122"/>
                <a:ea typeface="微软雅黑" pitchFamily="34" charset="-122"/>
              </a:rPr>
              <a:t>I/G </a:t>
            </a:r>
            <a:r>
              <a:rPr lang="zh-CN" altLang="en-US" sz="2000" b="1" dirty="0">
                <a:latin typeface="微软雅黑" pitchFamily="34" charset="-122"/>
                <a:ea typeface="微软雅黑" pitchFamily="34" charset="-122"/>
              </a:rPr>
              <a:t>位 </a:t>
            </a:r>
            <a:r>
              <a:rPr lang="en-US" altLang="zh-CN" sz="2000" b="1" dirty="0">
                <a:latin typeface="微软雅黑" pitchFamily="34" charset="-122"/>
                <a:ea typeface="微软雅黑" pitchFamily="34" charset="-122"/>
              </a:rPr>
              <a:t>= 0</a:t>
            </a:r>
            <a:r>
              <a:rPr lang="zh-CN" altLang="en-US" sz="2000" b="1" dirty="0">
                <a:latin typeface="微软雅黑" pitchFamily="34" charset="-122"/>
                <a:ea typeface="微软雅黑" pitchFamily="34" charset="-122"/>
              </a:rPr>
              <a:t>。</a:t>
            </a:r>
          </a:p>
          <a:p>
            <a:pPr marL="342900" indent="-342900" eaLnBrk="0" hangingPunct="0">
              <a:lnSpc>
                <a:spcPts val="3200"/>
              </a:lnSpc>
              <a:buClr>
                <a:srgbClr val="0070C0"/>
              </a:buClr>
              <a:buFont typeface="Wingdings" pitchFamily="2" charset="2"/>
              <a:buChar char="l"/>
            </a:pPr>
            <a:r>
              <a:rPr lang="zh-CN" altLang="en-US" sz="2000" b="1" dirty="0">
                <a:solidFill>
                  <a:srgbClr val="C00000"/>
                </a:solidFill>
                <a:latin typeface="微软雅黑" pitchFamily="34" charset="-122"/>
                <a:ea typeface="微软雅黑" pitchFamily="34" charset="-122"/>
              </a:rPr>
              <a:t>组地址：</a:t>
            </a:r>
            <a:r>
              <a:rPr lang="en-US" altLang="zh-CN" sz="2000" b="1" dirty="0">
                <a:latin typeface="微软雅黑" pitchFamily="34" charset="-122"/>
                <a:ea typeface="微软雅黑" pitchFamily="34" charset="-122"/>
              </a:rPr>
              <a:t>I/G </a:t>
            </a:r>
            <a:r>
              <a:rPr lang="zh-CN" altLang="en-US" sz="2000" b="1" dirty="0">
                <a:latin typeface="微软雅黑" pitchFamily="34" charset="-122"/>
                <a:ea typeface="微软雅黑" pitchFamily="34" charset="-122"/>
              </a:rPr>
              <a:t>位 </a:t>
            </a:r>
            <a:r>
              <a:rPr lang="en-US" altLang="zh-CN" sz="2000" b="1" dirty="0">
                <a:latin typeface="微软雅黑" pitchFamily="34" charset="-122"/>
                <a:ea typeface="微软雅黑" pitchFamily="34" charset="-122"/>
              </a:rPr>
              <a:t>= 1</a:t>
            </a:r>
            <a:r>
              <a:rPr lang="zh-CN" altLang="en-US" sz="2000" b="1" dirty="0">
                <a:latin typeface="微软雅黑" pitchFamily="34" charset="-122"/>
                <a:ea typeface="微软雅黑" pitchFamily="34" charset="-122"/>
              </a:rPr>
              <a:t>。组地址用来进行</a:t>
            </a:r>
            <a:r>
              <a:rPr lang="zh-CN" altLang="en-US" sz="2000" b="1" dirty="0">
                <a:solidFill>
                  <a:srgbClr val="0000FF"/>
                </a:solidFill>
                <a:latin typeface="微软雅黑" pitchFamily="34" charset="-122"/>
                <a:ea typeface="微软雅黑" pitchFamily="34" charset="-122"/>
              </a:rPr>
              <a:t>多播。</a:t>
            </a:r>
          </a:p>
          <a:p>
            <a:pPr marL="342900" indent="-342900" eaLnBrk="0" hangingPunct="0">
              <a:lnSpc>
                <a:spcPts val="3200"/>
              </a:lnSpc>
              <a:buClr>
                <a:srgbClr val="0070C0"/>
              </a:buClr>
              <a:buFont typeface="Wingdings" pitchFamily="2" charset="2"/>
              <a:buChar char="l"/>
            </a:pPr>
            <a:r>
              <a:rPr lang="zh-CN" altLang="en-US" sz="2000" b="1" dirty="0">
                <a:solidFill>
                  <a:srgbClr val="C00000"/>
                </a:solidFill>
                <a:latin typeface="微软雅黑" pitchFamily="34" charset="-122"/>
                <a:ea typeface="微软雅黑" pitchFamily="34" charset="-122"/>
              </a:rPr>
              <a:t>广播地址：</a:t>
            </a:r>
            <a:r>
              <a:rPr lang="zh-CN" altLang="en-US" sz="2000" b="1" dirty="0">
                <a:latin typeface="微软雅黑" pitchFamily="34" charset="-122"/>
                <a:ea typeface="微软雅黑" pitchFamily="34" charset="-122"/>
              </a:rPr>
              <a:t>所有 </a:t>
            </a:r>
            <a:r>
              <a:rPr lang="en-US" altLang="zh-CN" sz="2000" b="1" dirty="0">
                <a:latin typeface="微软雅黑" pitchFamily="34" charset="-122"/>
                <a:ea typeface="微软雅黑" pitchFamily="34" charset="-122"/>
              </a:rPr>
              <a:t>48 </a:t>
            </a:r>
            <a:r>
              <a:rPr lang="zh-CN" altLang="en-US" sz="2000" b="1" dirty="0">
                <a:latin typeface="微软雅黑" pitchFamily="34" charset="-122"/>
                <a:ea typeface="微软雅黑" pitchFamily="34" charset="-122"/>
              </a:rPr>
              <a:t>位都为 </a:t>
            </a:r>
            <a:r>
              <a:rPr lang="en-US" altLang="zh-CN" sz="2000" b="1" dirty="0">
                <a:latin typeface="微软雅黑" pitchFamily="34" charset="-122"/>
                <a:ea typeface="微软雅黑" pitchFamily="34" charset="-122"/>
              </a:rPr>
              <a:t>1</a:t>
            </a:r>
            <a:r>
              <a:rPr lang="zh-CN" altLang="en-US" sz="2000" b="1" dirty="0">
                <a:latin typeface="微软雅黑" pitchFamily="34" charset="-122"/>
                <a:ea typeface="微软雅黑" pitchFamily="34" charset="-122"/>
              </a:rPr>
              <a:t>（全 </a:t>
            </a:r>
            <a:r>
              <a:rPr lang="en-US" altLang="zh-CN" sz="2000" b="1" dirty="0">
                <a:latin typeface="微软雅黑" pitchFamily="34" charset="-122"/>
                <a:ea typeface="微软雅黑" pitchFamily="34" charset="-122"/>
              </a:rPr>
              <a:t>1</a:t>
            </a:r>
            <a:r>
              <a:rPr lang="zh-CN" altLang="en-US" sz="2000" b="1" dirty="0">
                <a:latin typeface="微软雅黑" pitchFamily="34" charset="-122"/>
                <a:ea typeface="微软雅黑" pitchFamily="34" charset="-122"/>
              </a:rPr>
              <a:t>）。</a:t>
            </a:r>
            <a:r>
              <a:rPr lang="zh-CN" altLang="en-US" sz="2000" b="1" dirty="0">
                <a:solidFill>
                  <a:srgbClr val="0000FF"/>
                </a:solidFill>
                <a:latin typeface="微软雅黑" pitchFamily="34" charset="-122"/>
                <a:ea typeface="微软雅黑" pitchFamily="34" charset="-122"/>
              </a:rPr>
              <a:t>只能作为目的地址使用。</a:t>
            </a:r>
          </a:p>
        </p:txBody>
      </p:sp>
      <p:sp>
        <p:nvSpPr>
          <p:cNvPr id="9" name="AutoShape 5"/>
          <p:cNvSpPr>
            <a:spLocks noChangeArrowheads="1"/>
          </p:cNvSpPr>
          <p:nvPr/>
        </p:nvSpPr>
        <p:spPr bwMode="auto">
          <a:xfrm>
            <a:off x="502921" y="616509"/>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 name="Rectangle 6"/>
          <p:cNvSpPr>
            <a:spLocks noChangeArrowheads="1"/>
          </p:cNvSpPr>
          <p:nvPr/>
        </p:nvSpPr>
        <p:spPr bwMode="auto">
          <a:xfrm>
            <a:off x="2807617" y="593419"/>
            <a:ext cx="35189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单站地址，组地址，广播地址</a:t>
            </a:r>
          </a:p>
        </p:txBody>
      </p:sp>
      <p:sp>
        <p:nvSpPr>
          <p:cNvPr id="2" name="灯片编号占位符 1">
            <a:extLst>
              <a:ext uri="{FF2B5EF4-FFF2-40B4-BE49-F238E27FC236}">
                <a16:creationId xmlns:a16="http://schemas.microsoft.com/office/drawing/2014/main" id="{606FAFAA-E656-42E7-8446-08484DDA8F7B}"/>
              </a:ext>
            </a:extLst>
          </p:cNvPr>
          <p:cNvSpPr>
            <a:spLocks noGrp="1"/>
          </p:cNvSpPr>
          <p:nvPr>
            <p:ph type="sldNum" sz="quarter" idx="12"/>
          </p:nvPr>
        </p:nvSpPr>
        <p:spPr/>
        <p:txBody>
          <a:bodyPr/>
          <a:lstStyle/>
          <a:p>
            <a:fld id="{C485880C-E2C3-4DAB-AE74-D9BE691626AC}" type="slidenum">
              <a:rPr lang="zh-CN" altLang="en-US" smtClean="0"/>
              <a:pPr/>
              <a:t>81</a:t>
            </a:fld>
            <a:endParaRPr lang="zh-CN" altLang="en-US"/>
          </a:p>
        </p:txBody>
      </p:sp>
    </p:spTree>
    <p:extLst>
      <p:ext uri="{BB962C8B-B14F-4D97-AF65-F5344CB8AC3E}">
        <p14:creationId xmlns:p14="http://schemas.microsoft.com/office/powerpoint/2010/main" val="302190135"/>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46"/>
          <p:cNvSpPr>
            <a:spLocks noChangeArrowheads="1"/>
          </p:cNvSpPr>
          <p:nvPr/>
        </p:nvSpPr>
        <p:spPr bwMode="auto">
          <a:xfrm>
            <a:off x="502921" y="985013"/>
            <a:ext cx="8243915" cy="17594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200"/>
              </a:lnSpc>
              <a:buClr>
                <a:srgbClr val="0070C0"/>
              </a:buClr>
              <a:buFont typeface="Wingdings" pitchFamily="2" charset="2"/>
              <a:buChar char="l"/>
            </a:pPr>
            <a:r>
              <a:rPr lang="en-US" altLang="zh-CN" sz="2000" b="1" dirty="0">
                <a:latin typeface="微软雅黑" pitchFamily="34" charset="-122"/>
                <a:ea typeface="微软雅黑" pitchFamily="34" charset="-122"/>
              </a:rPr>
              <a:t>IEEE </a:t>
            </a:r>
            <a:r>
              <a:rPr lang="zh-CN" altLang="en-US" sz="2000" b="1" dirty="0">
                <a:latin typeface="微软雅黑" pitchFamily="34" charset="-122"/>
                <a:ea typeface="微软雅黑" pitchFamily="34" charset="-122"/>
              </a:rPr>
              <a:t>把地址字段第 </a:t>
            </a:r>
            <a:r>
              <a:rPr lang="en-US" altLang="zh-CN" sz="2000" b="1" dirty="0">
                <a:latin typeface="微软雅黑" pitchFamily="34" charset="-122"/>
                <a:ea typeface="微软雅黑" pitchFamily="34" charset="-122"/>
              </a:rPr>
              <a:t>1 </a:t>
            </a:r>
            <a:r>
              <a:rPr lang="zh-CN" altLang="en-US" sz="2000" b="1" dirty="0">
                <a:latin typeface="微软雅黑" pitchFamily="34" charset="-122"/>
                <a:ea typeface="微软雅黑" pitchFamily="34" charset="-122"/>
              </a:rPr>
              <a:t>字节的最低第 </a:t>
            </a:r>
            <a:r>
              <a:rPr lang="en-US" altLang="zh-CN" sz="2000" b="1" dirty="0">
                <a:latin typeface="微软雅黑" pitchFamily="34" charset="-122"/>
                <a:ea typeface="微软雅黑" pitchFamily="34" charset="-122"/>
              </a:rPr>
              <a:t>2 </a:t>
            </a:r>
            <a:r>
              <a:rPr lang="zh-CN" altLang="en-US" sz="2000" b="1" dirty="0">
                <a:latin typeface="微软雅黑" pitchFamily="34" charset="-122"/>
                <a:ea typeface="微软雅黑" pitchFamily="34" charset="-122"/>
              </a:rPr>
              <a:t>位规定为 </a:t>
            </a:r>
            <a:r>
              <a:rPr lang="en-US" altLang="zh-CN" sz="2000" b="1" dirty="0">
                <a:latin typeface="微软雅黑" pitchFamily="34" charset="-122"/>
                <a:ea typeface="微软雅黑" pitchFamily="34" charset="-122"/>
              </a:rPr>
              <a:t>G/L (Global / Local) </a:t>
            </a:r>
            <a:r>
              <a:rPr lang="zh-CN" altLang="en-US" sz="2000" b="1" dirty="0">
                <a:latin typeface="微软雅黑" pitchFamily="34" charset="-122"/>
                <a:ea typeface="微软雅黑" pitchFamily="34" charset="-122"/>
              </a:rPr>
              <a:t>位。</a:t>
            </a:r>
          </a:p>
          <a:p>
            <a:pPr marL="285750" indent="-285750">
              <a:lnSpc>
                <a:spcPts val="3300"/>
              </a:lnSpc>
              <a:buClr>
                <a:srgbClr val="0070C0"/>
              </a:buClr>
              <a:buFont typeface="Wingdings" pitchFamily="2" charset="2"/>
              <a:buChar char="l"/>
            </a:pPr>
            <a:r>
              <a:rPr lang="zh-CN" altLang="en-US" sz="2000" b="1" dirty="0">
                <a:solidFill>
                  <a:srgbClr val="C00000"/>
                </a:solidFill>
                <a:latin typeface="微软雅黑" pitchFamily="34" charset="-122"/>
                <a:ea typeface="微软雅黑" pitchFamily="34" charset="-122"/>
              </a:rPr>
              <a:t>全球管理：</a:t>
            </a:r>
            <a:r>
              <a:rPr lang="en-US" altLang="zh-CN" sz="2000" b="1" dirty="0">
                <a:latin typeface="微软雅黑" pitchFamily="34" charset="-122"/>
                <a:ea typeface="微软雅黑" pitchFamily="34" charset="-122"/>
              </a:rPr>
              <a:t>G/L </a:t>
            </a:r>
            <a:r>
              <a:rPr lang="zh-CN" altLang="en-US" sz="2000" b="1" dirty="0">
                <a:latin typeface="微软雅黑" pitchFamily="34" charset="-122"/>
                <a:ea typeface="微软雅黑" pitchFamily="34" charset="-122"/>
              </a:rPr>
              <a:t>位 </a:t>
            </a:r>
            <a:r>
              <a:rPr lang="en-US" altLang="zh-CN" sz="2000" b="1" dirty="0">
                <a:latin typeface="微软雅黑" pitchFamily="34" charset="-122"/>
                <a:ea typeface="微软雅黑" pitchFamily="34" charset="-122"/>
              </a:rPr>
              <a:t>= 0</a:t>
            </a:r>
            <a:r>
              <a:rPr lang="zh-CN" altLang="en-US" sz="2000" b="1" dirty="0">
                <a:latin typeface="微软雅黑" pitchFamily="34" charset="-122"/>
                <a:ea typeface="微软雅黑" pitchFamily="34" charset="-122"/>
              </a:rPr>
              <a:t>。厂商向 </a:t>
            </a:r>
            <a:r>
              <a:rPr lang="en-US" altLang="zh-CN" sz="2000" b="1" dirty="0">
                <a:latin typeface="微软雅黑" pitchFamily="34" charset="-122"/>
                <a:ea typeface="微软雅黑" pitchFamily="34" charset="-122"/>
              </a:rPr>
              <a:t>IEEE </a:t>
            </a:r>
            <a:r>
              <a:rPr lang="zh-CN" altLang="en-US" sz="2000" b="1" dirty="0">
                <a:latin typeface="微软雅黑" pitchFamily="34" charset="-122"/>
                <a:ea typeface="微软雅黑" pitchFamily="34" charset="-122"/>
              </a:rPr>
              <a:t>购买的 </a:t>
            </a:r>
            <a:r>
              <a:rPr lang="en-US" altLang="zh-CN" sz="2000" b="1" dirty="0">
                <a:latin typeface="微软雅黑" pitchFamily="34" charset="-122"/>
                <a:ea typeface="微软雅黑" pitchFamily="34" charset="-122"/>
              </a:rPr>
              <a:t>OUI </a:t>
            </a:r>
            <a:r>
              <a:rPr lang="zh-CN" altLang="en-US" sz="2000" b="1" dirty="0">
                <a:latin typeface="微软雅黑" pitchFamily="34" charset="-122"/>
                <a:ea typeface="微软雅黑" pitchFamily="34" charset="-122"/>
              </a:rPr>
              <a:t>都属于全球管理。</a:t>
            </a:r>
            <a:endParaRPr lang="en-US" altLang="zh-CN" sz="2000" b="1" dirty="0">
              <a:latin typeface="微软雅黑" pitchFamily="34" charset="-122"/>
              <a:ea typeface="微软雅黑" pitchFamily="34" charset="-122"/>
            </a:endParaRPr>
          </a:p>
          <a:p>
            <a:pPr marL="285750" indent="-285750">
              <a:lnSpc>
                <a:spcPts val="3300"/>
              </a:lnSpc>
              <a:buClr>
                <a:srgbClr val="0070C0"/>
              </a:buClr>
              <a:buFont typeface="Wingdings" pitchFamily="2" charset="2"/>
              <a:buChar char="l"/>
            </a:pPr>
            <a:r>
              <a:rPr lang="zh-CN" altLang="en-US" sz="2000" b="1" dirty="0">
                <a:solidFill>
                  <a:srgbClr val="C00000"/>
                </a:solidFill>
                <a:latin typeface="微软雅黑" pitchFamily="34" charset="-122"/>
                <a:ea typeface="微软雅黑" pitchFamily="34" charset="-122"/>
              </a:rPr>
              <a:t>本地管理：</a:t>
            </a:r>
            <a:r>
              <a:rPr lang="en-US" altLang="zh-CN" sz="2000" b="1" dirty="0">
                <a:latin typeface="微软雅黑" pitchFamily="34" charset="-122"/>
                <a:ea typeface="微软雅黑" pitchFamily="34" charset="-122"/>
              </a:rPr>
              <a:t>G/L </a:t>
            </a:r>
            <a:r>
              <a:rPr lang="zh-CN" altLang="en-US" sz="2000" b="1" dirty="0">
                <a:latin typeface="微软雅黑" pitchFamily="34" charset="-122"/>
                <a:ea typeface="微软雅黑" pitchFamily="34" charset="-122"/>
              </a:rPr>
              <a:t>位 </a:t>
            </a:r>
            <a:r>
              <a:rPr lang="en-US" altLang="zh-CN" sz="2000" b="1" dirty="0">
                <a:latin typeface="微软雅黑" pitchFamily="34" charset="-122"/>
                <a:ea typeface="微软雅黑" pitchFamily="34" charset="-122"/>
              </a:rPr>
              <a:t>= 1</a:t>
            </a:r>
            <a:r>
              <a:rPr lang="zh-CN" altLang="en-US" sz="2000" b="1" dirty="0">
                <a:latin typeface="微软雅黑" pitchFamily="34" charset="-122"/>
                <a:ea typeface="微软雅黑" pitchFamily="34" charset="-122"/>
              </a:rPr>
              <a:t>。 这时用户可任意分配网络上的地址。</a:t>
            </a:r>
          </a:p>
        </p:txBody>
      </p:sp>
      <p:sp>
        <p:nvSpPr>
          <p:cNvPr id="9" name="AutoShape 5"/>
          <p:cNvSpPr>
            <a:spLocks noChangeArrowheads="1"/>
          </p:cNvSpPr>
          <p:nvPr/>
        </p:nvSpPr>
        <p:spPr bwMode="auto">
          <a:xfrm>
            <a:off x="502921" y="616509"/>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 name="Rectangle 6"/>
          <p:cNvSpPr>
            <a:spLocks noChangeArrowheads="1"/>
          </p:cNvSpPr>
          <p:nvPr/>
        </p:nvSpPr>
        <p:spPr bwMode="auto">
          <a:xfrm>
            <a:off x="3320578" y="593419"/>
            <a:ext cx="249299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全球管理与本地管理</a:t>
            </a:r>
          </a:p>
        </p:txBody>
      </p:sp>
      <p:sp>
        <p:nvSpPr>
          <p:cNvPr id="2" name="灯片编号占位符 1">
            <a:extLst>
              <a:ext uri="{FF2B5EF4-FFF2-40B4-BE49-F238E27FC236}">
                <a16:creationId xmlns:a16="http://schemas.microsoft.com/office/drawing/2014/main" id="{DE561890-D569-412D-BC3C-F434E7A11E18}"/>
              </a:ext>
            </a:extLst>
          </p:cNvPr>
          <p:cNvSpPr>
            <a:spLocks noGrp="1"/>
          </p:cNvSpPr>
          <p:nvPr>
            <p:ph type="sldNum" sz="quarter" idx="12"/>
          </p:nvPr>
        </p:nvSpPr>
        <p:spPr/>
        <p:txBody>
          <a:bodyPr/>
          <a:lstStyle/>
          <a:p>
            <a:fld id="{C485880C-E2C3-4DAB-AE74-D9BE691626AC}" type="slidenum">
              <a:rPr lang="zh-CN" altLang="en-US" smtClean="0"/>
              <a:pPr/>
              <a:t>82</a:t>
            </a:fld>
            <a:endParaRPr lang="zh-CN" altLang="en-US"/>
          </a:p>
        </p:txBody>
      </p:sp>
    </p:spTree>
    <p:extLst>
      <p:ext uri="{BB962C8B-B14F-4D97-AF65-F5344CB8AC3E}">
        <p14:creationId xmlns:p14="http://schemas.microsoft.com/office/powerpoint/2010/main" val="453173859"/>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46"/>
          <p:cNvSpPr>
            <a:spLocks noChangeArrowheads="1"/>
          </p:cNvSpPr>
          <p:nvPr/>
        </p:nvSpPr>
        <p:spPr bwMode="auto">
          <a:xfrm>
            <a:off x="502921" y="985013"/>
            <a:ext cx="8243915" cy="13234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200"/>
              </a:lnSpc>
              <a:buClr>
                <a:srgbClr val="0070C0"/>
              </a:buClr>
              <a:buFont typeface="Wingdings" pitchFamily="2" charset="2"/>
              <a:buChar char="l"/>
            </a:pPr>
            <a:r>
              <a:rPr lang="zh-CN" altLang="en-US" sz="2000" b="1" dirty="0">
                <a:latin typeface="微软雅黑" pitchFamily="34" charset="-122"/>
                <a:ea typeface="微软雅黑" pitchFamily="34" charset="-122"/>
              </a:rPr>
              <a:t>每收到一个 </a:t>
            </a:r>
            <a:r>
              <a:rPr lang="en-US" altLang="zh-CN" sz="2000" b="1" dirty="0">
                <a:latin typeface="微软雅黑" pitchFamily="34" charset="-122"/>
                <a:ea typeface="微软雅黑" pitchFamily="34" charset="-122"/>
              </a:rPr>
              <a:t>MAC </a:t>
            </a:r>
            <a:r>
              <a:rPr lang="zh-CN" altLang="en-US" sz="2000" b="1" dirty="0">
                <a:latin typeface="微软雅黑" pitchFamily="34" charset="-122"/>
                <a:ea typeface="微软雅黑" pitchFamily="34" charset="-122"/>
              </a:rPr>
              <a:t>帧，先用硬件检查帧中的 </a:t>
            </a:r>
            <a:r>
              <a:rPr lang="en-US" altLang="zh-CN" sz="2000" b="1" dirty="0">
                <a:latin typeface="微软雅黑" pitchFamily="34" charset="-122"/>
                <a:ea typeface="微软雅黑" pitchFamily="34" charset="-122"/>
              </a:rPr>
              <a:t>MAC </a:t>
            </a:r>
            <a:r>
              <a:rPr lang="zh-CN" altLang="en-US" sz="2000" b="1" dirty="0">
                <a:latin typeface="微软雅黑" pitchFamily="34" charset="-122"/>
                <a:ea typeface="微软雅黑" pitchFamily="34" charset="-122"/>
              </a:rPr>
              <a:t>地址。</a:t>
            </a:r>
          </a:p>
          <a:p>
            <a:pPr marL="342900" indent="-342900" eaLnBrk="0" hangingPunct="0">
              <a:lnSpc>
                <a:spcPts val="3200"/>
              </a:lnSpc>
              <a:buClr>
                <a:srgbClr val="0070C0"/>
              </a:buClr>
              <a:buFont typeface="Wingdings" pitchFamily="2" charset="2"/>
              <a:buChar char="l"/>
            </a:pPr>
            <a:r>
              <a:rPr lang="zh-CN" altLang="en-US" sz="2000" b="1" dirty="0">
                <a:latin typeface="微软雅黑" pitchFamily="34" charset="-122"/>
                <a:ea typeface="微软雅黑" pitchFamily="34" charset="-122"/>
              </a:rPr>
              <a:t>如果是</a:t>
            </a:r>
            <a:r>
              <a:rPr lang="zh-CN" altLang="en-US" sz="2000" b="1" dirty="0">
                <a:solidFill>
                  <a:srgbClr val="C00000"/>
                </a:solidFill>
                <a:latin typeface="微软雅黑" pitchFamily="34" charset="-122"/>
                <a:ea typeface="微软雅黑" pitchFamily="34" charset="-122"/>
              </a:rPr>
              <a:t>发往本站</a:t>
            </a:r>
            <a:r>
              <a:rPr lang="zh-CN" altLang="en-US" sz="2000" b="1" dirty="0">
                <a:latin typeface="微软雅黑" pitchFamily="34" charset="-122"/>
                <a:ea typeface="微软雅黑" pitchFamily="34" charset="-122"/>
              </a:rPr>
              <a:t>的帧则收下，然后再进行其他的处理。</a:t>
            </a:r>
          </a:p>
          <a:p>
            <a:pPr marL="342900" indent="-342900" eaLnBrk="0" hangingPunct="0">
              <a:lnSpc>
                <a:spcPts val="3200"/>
              </a:lnSpc>
              <a:buClr>
                <a:srgbClr val="0070C0"/>
              </a:buClr>
              <a:buFont typeface="Wingdings" pitchFamily="2" charset="2"/>
              <a:buChar char="l"/>
            </a:pPr>
            <a:r>
              <a:rPr lang="zh-CN" altLang="en-US" sz="2000" b="1" dirty="0">
                <a:latin typeface="微软雅黑" pitchFamily="34" charset="-122"/>
                <a:ea typeface="微软雅黑" pitchFamily="34" charset="-122"/>
              </a:rPr>
              <a:t>否则就将此帧丢弃，不再进行其他的处理。</a:t>
            </a:r>
          </a:p>
        </p:txBody>
      </p:sp>
      <p:sp>
        <p:nvSpPr>
          <p:cNvPr id="9" name="AutoShape 5"/>
          <p:cNvSpPr>
            <a:spLocks noChangeArrowheads="1"/>
          </p:cNvSpPr>
          <p:nvPr/>
        </p:nvSpPr>
        <p:spPr bwMode="auto">
          <a:xfrm>
            <a:off x="502921" y="616509"/>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 name="Rectangle 6"/>
          <p:cNvSpPr>
            <a:spLocks noChangeArrowheads="1"/>
          </p:cNvSpPr>
          <p:nvPr/>
        </p:nvSpPr>
        <p:spPr bwMode="auto">
          <a:xfrm>
            <a:off x="3320579" y="593419"/>
            <a:ext cx="249299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适配器具有</a:t>
            </a:r>
            <a:r>
              <a:rPr lang="zh-CN" altLang="en-US" sz="2000" b="1" dirty="0">
                <a:solidFill>
                  <a:srgbClr val="0000CC"/>
                </a:solidFill>
                <a:latin typeface="微软雅黑" pitchFamily="34" charset="-122"/>
                <a:ea typeface="微软雅黑" pitchFamily="34" charset="-122"/>
              </a:rPr>
              <a:t>过滤功能</a:t>
            </a:r>
          </a:p>
        </p:txBody>
      </p:sp>
      <p:graphicFrame>
        <p:nvGraphicFramePr>
          <p:cNvPr id="5" name="图示 4"/>
          <p:cNvGraphicFramePr/>
          <p:nvPr>
            <p:extLst>
              <p:ext uri="{D42A27DB-BD31-4B8C-83A1-F6EECF244321}">
                <p14:modId xmlns:p14="http://schemas.microsoft.com/office/powerpoint/2010/main" val="8356682"/>
              </p:ext>
            </p:extLst>
          </p:nvPr>
        </p:nvGraphicFramePr>
        <p:xfrm>
          <a:off x="858976" y="2359971"/>
          <a:ext cx="4849092" cy="186474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矩形 1"/>
          <p:cNvSpPr/>
          <p:nvPr/>
        </p:nvSpPr>
        <p:spPr>
          <a:xfrm>
            <a:off x="5875448" y="2401916"/>
            <a:ext cx="2788258" cy="1759456"/>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nSpc>
                <a:spcPts val="2600"/>
              </a:lnSpc>
            </a:pPr>
            <a:r>
              <a:rPr lang="zh-CN" altLang="en-US" b="1" dirty="0">
                <a:latin typeface="微软雅黑" panose="020B0503020204020204" pitchFamily="34" charset="-122"/>
                <a:ea typeface="微软雅黑" panose="020B0503020204020204" pitchFamily="34" charset="-122"/>
              </a:rPr>
              <a:t>以</a:t>
            </a:r>
            <a:r>
              <a:rPr lang="zh-CN" altLang="en-US" b="1" dirty="0">
                <a:solidFill>
                  <a:srgbClr val="C00000"/>
                </a:solidFill>
                <a:latin typeface="微软雅黑" panose="020B0503020204020204" pitchFamily="34" charset="-122"/>
                <a:ea typeface="微软雅黑" panose="020B0503020204020204" pitchFamily="34" charset="-122"/>
              </a:rPr>
              <a:t>混杂方式 </a:t>
            </a:r>
            <a:r>
              <a:rPr lang="en-US" altLang="zh-CN" b="1" dirty="0">
                <a:latin typeface="微软雅黑" panose="020B0503020204020204" pitchFamily="34" charset="-122"/>
                <a:ea typeface="微软雅黑" panose="020B0503020204020204" pitchFamily="34" charset="-122"/>
              </a:rPr>
              <a:t>(promiscuous mode) </a:t>
            </a:r>
            <a:r>
              <a:rPr lang="zh-CN" altLang="en-US" b="1" dirty="0">
                <a:latin typeface="微软雅黑" panose="020B0503020204020204" pitchFamily="34" charset="-122"/>
                <a:ea typeface="微软雅黑" panose="020B0503020204020204" pitchFamily="34" charset="-122"/>
              </a:rPr>
              <a:t>工作的以太网适配器只要“听到”有帧在以太网上传输就</a:t>
            </a:r>
            <a:r>
              <a:rPr lang="zh-CN" altLang="en-US" b="1" dirty="0">
                <a:solidFill>
                  <a:srgbClr val="C00000"/>
                </a:solidFill>
                <a:latin typeface="微软雅黑" panose="020B0503020204020204" pitchFamily="34" charset="-122"/>
                <a:ea typeface="微软雅黑" panose="020B0503020204020204" pitchFamily="34" charset="-122"/>
              </a:rPr>
              <a:t>都接收</a:t>
            </a:r>
            <a:r>
              <a:rPr lang="zh-CN" altLang="en-US" b="1" dirty="0">
                <a:latin typeface="微软雅黑" panose="020B0503020204020204" pitchFamily="34" charset="-122"/>
                <a:ea typeface="微软雅黑" panose="020B0503020204020204" pitchFamily="34" charset="-122"/>
              </a:rPr>
              <a:t>下来。</a:t>
            </a:r>
          </a:p>
        </p:txBody>
      </p:sp>
      <p:sp>
        <p:nvSpPr>
          <p:cNvPr id="3" name="灯片编号占位符 2">
            <a:extLst>
              <a:ext uri="{FF2B5EF4-FFF2-40B4-BE49-F238E27FC236}">
                <a16:creationId xmlns:a16="http://schemas.microsoft.com/office/drawing/2014/main" id="{A1BFD431-2817-40F6-8AAF-B4A4DD77AF32}"/>
              </a:ext>
            </a:extLst>
          </p:cNvPr>
          <p:cNvSpPr>
            <a:spLocks noGrp="1"/>
          </p:cNvSpPr>
          <p:nvPr>
            <p:ph type="sldNum" sz="quarter" idx="12"/>
          </p:nvPr>
        </p:nvSpPr>
        <p:spPr/>
        <p:txBody>
          <a:bodyPr/>
          <a:lstStyle/>
          <a:p>
            <a:fld id="{C485880C-E2C3-4DAB-AE74-D9BE691626AC}" type="slidenum">
              <a:rPr lang="zh-CN" altLang="en-US" smtClean="0"/>
              <a:pPr/>
              <a:t>83</a:t>
            </a:fld>
            <a:endParaRPr lang="zh-CN" altLang="en-US"/>
          </a:p>
        </p:txBody>
      </p:sp>
    </p:spTree>
    <p:extLst>
      <p:ext uri="{BB962C8B-B14F-4D97-AF65-F5344CB8AC3E}">
        <p14:creationId xmlns:p14="http://schemas.microsoft.com/office/powerpoint/2010/main" val="631911096"/>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46"/>
          <p:cNvSpPr>
            <a:spLocks noChangeArrowheads="1"/>
          </p:cNvSpPr>
          <p:nvPr/>
        </p:nvSpPr>
        <p:spPr bwMode="auto">
          <a:xfrm>
            <a:off x="502921" y="971346"/>
            <a:ext cx="7690103" cy="17851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常用的以太网 </a:t>
            </a:r>
            <a:r>
              <a:rPr lang="en-US" altLang="zh-CN" sz="2000" b="1" dirty="0">
                <a:latin typeface="微软雅黑" pitchFamily="34" charset="-122"/>
                <a:ea typeface="微软雅黑" pitchFamily="34" charset="-122"/>
              </a:rPr>
              <a:t>MAC </a:t>
            </a:r>
            <a:r>
              <a:rPr lang="zh-CN" altLang="en-US" sz="2000" b="1" dirty="0">
                <a:latin typeface="微软雅黑" pitchFamily="34" charset="-122"/>
                <a:ea typeface="微软雅黑" pitchFamily="34" charset="-122"/>
              </a:rPr>
              <a:t>帧格式有 </a:t>
            </a:r>
            <a:r>
              <a:rPr lang="en-US" altLang="zh-CN" sz="2000" b="1" dirty="0">
                <a:latin typeface="微软雅黑" pitchFamily="34" charset="-122"/>
                <a:ea typeface="微软雅黑" pitchFamily="34" charset="-122"/>
              </a:rPr>
              <a:t>2 </a:t>
            </a:r>
            <a:r>
              <a:rPr lang="zh-CN" altLang="en-US" sz="2000" b="1" dirty="0">
                <a:latin typeface="微软雅黑" pitchFamily="34" charset="-122"/>
                <a:ea typeface="微软雅黑" pitchFamily="34" charset="-122"/>
              </a:rPr>
              <a:t>种标准：</a:t>
            </a:r>
          </a:p>
          <a:p>
            <a:pPr marL="720725" indent="-342900" eaLnBrk="0" hangingPunct="0">
              <a:lnSpc>
                <a:spcPts val="3300"/>
              </a:lnSpc>
              <a:buClr>
                <a:srgbClr val="7030A0"/>
              </a:buClr>
              <a:buFont typeface="+mj-lt"/>
              <a:buAutoNum type="arabicPeriod"/>
            </a:pPr>
            <a:r>
              <a:rPr lang="en-US" altLang="zh-CN" sz="2000" b="1" dirty="0">
                <a:latin typeface="微软雅黑" pitchFamily="34" charset="-122"/>
                <a:ea typeface="微软雅黑" pitchFamily="34" charset="-122"/>
              </a:rPr>
              <a:t>DIX Ethernet V2 </a:t>
            </a:r>
            <a:r>
              <a:rPr lang="zh-CN" altLang="en-US" sz="2000" b="1" dirty="0">
                <a:latin typeface="微软雅黑" pitchFamily="34" charset="-122"/>
                <a:ea typeface="微软雅黑" pitchFamily="34" charset="-122"/>
              </a:rPr>
              <a:t>标准</a:t>
            </a:r>
          </a:p>
          <a:p>
            <a:pPr marL="720725" indent="-342900" eaLnBrk="0" hangingPunct="0">
              <a:lnSpc>
                <a:spcPts val="3300"/>
              </a:lnSpc>
              <a:buClr>
                <a:srgbClr val="7030A0"/>
              </a:buClr>
              <a:buFont typeface="+mj-lt"/>
              <a:buAutoNum type="arabicPeriod"/>
            </a:pPr>
            <a:r>
              <a:rPr lang="en-US" altLang="zh-CN" sz="2000" b="1" dirty="0">
                <a:latin typeface="微软雅黑" pitchFamily="34" charset="-122"/>
                <a:ea typeface="微软雅黑" pitchFamily="34" charset="-122"/>
              </a:rPr>
              <a:t>IEEE </a:t>
            </a:r>
            <a:r>
              <a:rPr lang="zh-CN" altLang="en-US" sz="2000" b="1" dirty="0">
                <a:latin typeface="微软雅黑" pitchFamily="34" charset="-122"/>
                <a:ea typeface="微软雅黑" pitchFamily="34" charset="-122"/>
              </a:rPr>
              <a:t>的 </a:t>
            </a:r>
            <a:r>
              <a:rPr lang="en-US" altLang="zh-CN" sz="2000" b="1" dirty="0">
                <a:latin typeface="微软雅黑" pitchFamily="34" charset="-122"/>
                <a:ea typeface="微软雅黑" pitchFamily="34" charset="-122"/>
              </a:rPr>
              <a:t>802.3 </a:t>
            </a:r>
            <a:r>
              <a:rPr lang="zh-CN" altLang="en-US" sz="2000" b="1" dirty="0">
                <a:latin typeface="微软雅黑" pitchFamily="34" charset="-122"/>
                <a:ea typeface="微软雅黑" pitchFamily="34" charset="-122"/>
              </a:rPr>
              <a:t>标准</a:t>
            </a:r>
          </a:p>
          <a:p>
            <a:pPr marL="342900" indent="-342900" eaLnBrk="0" hangingPunct="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最常用的 </a:t>
            </a:r>
            <a:r>
              <a:rPr lang="en-US" altLang="zh-CN" sz="2000" b="1" dirty="0">
                <a:latin typeface="微软雅黑" pitchFamily="34" charset="-122"/>
                <a:ea typeface="微软雅黑" pitchFamily="34" charset="-122"/>
              </a:rPr>
              <a:t>MAC </a:t>
            </a:r>
            <a:r>
              <a:rPr lang="zh-CN" altLang="en-US" sz="2000" b="1" dirty="0">
                <a:latin typeface="微软雅黑" pitchFamily="34" charset="-122"/>
                <a:ea typeface="微软雅黑" pitchFamily="34" charset="-122"/>
              </a:rPr>
              <a:t>帧是</a:t>
            </a:r>
            <a:r>
              <a:rPr lang="zh-CN" altLang="en-US" sz="2000" b="1" dirty="0">
                <a:solidFill>
                  <a:srgbClr val="C00000"/>
                </a:solidFill>
                <a:latin typeface="微软雅黑" pitchFamily="34" charset="-122"/>
                <a:ea typeface="微软雅黑" pitchFamily="34" charset="-122"/>
              </a:rPr>
              <a:t>以太网 </a:t>
            </a:r>
            <a:r>
              <a:rPr lang="en-US" altLang="zh-CN" sz="2000" b="1" dirty="0">
                <a:solidFill>
                  <a:srgbClr val="C00000"/>
                </a:solidFill>
                <a:latin typeface="微软雅黑" pitchFamily="34" charset="-122"/>
                <a:ea typeface="微软雅黑" pitchFamily="34" charset="-122"/>
              </a:rPr>
              <a:t>V2 </a:t>
            </a:r>
            <a:r>
              <a:rPr lang="zh-CN" altLang="en-US" sz="2000" b="1" dirty="0">
                <a:solidFill>
                  <a:srgbClr val="C00000"/>
                </a:solidFill>
                <a:latin typeface="微软雅黑" pitchFamily="34" charset="-122"/>
                <a:ea typeface="微软雅黑" pitchFamily="34" charset="-122"/>
              </a:rPr>
              <a:t>的格式。</a:t>
            </a:r>
          </a:p>
        </p:txBody>
      </p:sp>
      <p:sp>
        <p:nvSpPr>
          <p:cNvPr id="13" name="AutoShape 5"/>
          <p:cNvSpPr>
            <a:spLocks noChangeArrowheads="1"/>
          </p:cNvSpPr>
          <p:nvPr/>
        </p:nvSpPr>
        <p:spPr bwMode="auto">
          <a:xfrm>
            <a:off x="502921" y="609030"/>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 name="Rectangle 6"/>
          <p:cNvSpPr>
            <a:spLocks noChangeArrowheads="1"/>
          </p:cNvSpPr>
          <p:nvPr/>
        </p:nvSpPr>
        <p:spPr bwMode="auto">
          <a:xfrm>
            <a:off x="3417207" y="585940"/>
            <a:ext cx="229973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2. MAC </a:t>
            </a:r>
            <a:r>
              <a:rPr lang="zh-CN" altLang="en-US" sz="2000" b="1" dirty="0">
                <a:solidFill>
                  <a:schemeClr val="bg1"/>
                </a:solidFill>
                <a:latin typeface="微软雅黑" pitchFamily="34" charset="-122"/>
                <a:ea typeface="微软雅黑" pitchFamily="34" charset="-122"/>
              </a:rPr>
              <a:t>帧的格式</a:t>
            </a:r>
            <a:endParaRPr lang="fr-FR" altLang="zh-CN" sz="2000" b="1" dirty="0">
              <a:solidFill>
                <a:schemeClr val="bg1"/>
              </a:solidFill>
              <a:latin typeface="微软雅黑" pitchFamily="34" charset="-122"/>
              <a:ea typeface="微软雅黑" pitchFamily="34" charset="-122"/>
            </a:endParaRPr>
          </a:p>
        </p:txBody>
      </p:sp>
      <p:sp>
        <p:nvSpPr>
          <p:cNvPr id="2" name="灯片编号占位符 1">
            <a:extLst>
              <a:ext uri="{FF2B5EF4-FFF2-40B4-BE49-F238E27FC236}">
                <a16:creationId xmlns:a16="http://schemas.microsoft.com/office/drawing/2014/main" id="{7793BCDE-5DB3-4007-A0B5-4E15FAB1A4ED}"/>
              </a:ext>
            </a:extLst>
          </p:cNvPr>
          <p:cNvSpPr>
            <a:spLocks noGrp="1"/>
          </p:cNvSpPr>
          <p:nvPr>
            <p:ph type="sldNum" sz="quarter" idx="12"/>
          </p:nvPr>
        </p:nvSpPr>
        <p:spPr/>
        <p:txBody>
          <a:bodyPr/>
          <a:lstStyle/>
          <a:p>
            <a:fld id="{C485880C-E2C3-4DAB-AE74-D9BE691626AC}" type="slidenum">
              <a:rPr lang="zh-CN" altLang="en-US" smtClean="0"/>
              <a:pPr/>
              <a:t>84</a:t>
            </a:fld>
            <a:endParaRPr lang="zh-CN" altLang="en-US"/>
          </a:p>
        </p:txBody>
      </p:sp>
    </p:spTree>
    <p:extLst>
      <p:ext uri="{BB962C8B-B14F-4D97-AF65-F5344CB8AC3E}">
        <p14:creationId xmlns:p14="http://schemas.microsoft.com/office/powerpoint/2010/main" val="3514294225"/>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AutoShape 5"/>
          <p:cNvSpPr>
            <a:spLocks noChangeArrowheads="1"/>
          </p:cNvSpPr>
          <p:nvPr/>
        </p:nvSpPr>
        <p:spPr bwMode="auto">
          <a:xfrm>
            <a:off x="502921" y="609030"/>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 name="Rectangle 6"/>
          <p:cNvSpPr>
            <a:spLocks noChangeArrowheads="1"/>
          </p:cNvSpPr>
          <p:nvPr/>
        </p:nvSpPr>
        <p:spPr bwMode="auto">
          <a:xfrm>
            <a:off x="2939512" y="585940"/>
            <a:ext cx="325512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以太网 </a:t>
            </a:r>
            <a:r>
              <a:rPr lang="en-US" altLang="zh-CN" sz="2000" b="1" dirty="0">
                <a:solidFill>
                  <a:schemeClr val="bg1"/>
                </a:solidFill>
                <a:latin typeface="微软雅黑" pitchFamily="34" charset="-122"/>
                <a:ea typeface="微软雅黑" pitchFamily="34" charset="-122"/>
              </a:rPr>
              <a:t>V2 </a:t>
            </a:r>
            <a:r>
              <a:rPr lang="zh-CN" altLang="en-US" sz="2000" b="1" dirty="0">
                <a:solidFill>
                  <a:schemeClr val="bg1"/>
                </a:solidFill>
                <a:latin typeface="微软雅黑" pitchFamily="34" charset="-122"/>
                <a:ea typeface="微软雅黑" pitchFamily="34" charset="-122"/>
              </a:rPr>
              <a:t>的 </a:t>
            </a:r>
            <a:r>
              <a:rPr lang="en-US" altLang="zh-CN" sz="2000" b="1" dirty="0">
                <a:solidFill>
                  <a:schemeClr val="bg1"/>
                </a:solidFill>
                <a:latin typeface="微软雅黑" pitchFamily="34" charset="-122"/>
                <a:ea typeface="微软雅黑" pitchFamily="34" charset="-122"/>
              </a:rPr>
              <a:t>MAC </a:t>
            </a:r>
            <a:r>
              <a:rPr lang="zh-CN" altLang="en-US" sz="2000" b="1" dirty="0">
                <a:solidFill>
                  <a:schemeClr val="bg1"/>
                </a:solidFill>
                <a:latin typeface="微软雅黑" pitchFamily="34" charset="-122"/>
                <a:ea typeface="微软雅黑" pitchFamily="34" charset="-122"/>
              </a:rPr>
              <a:t>帧格式</a:t>
            </a:r>
          </a:p>
        </p:txBody>
      </p:sp>
      <p:sp>
        <p:nvSpPr>
          <p:cNvPr id="5" name="圆角矩形 4"/>
          <p:cNvSpPr/>
          <p:nvPr/>
        </p:nvSpPr>
        <p:spPr>
          <a:xfrm>
            <a:off x="502920" y="1036872"/>
            <a:ext cx="8129015" cy="3169367"/>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itchFamily="34" charset="-122"/>
              <a:ea typeface="微软雅黑" pitchFamily="34" charset="-122"/>
            </a:endParaRPr>
          </a:p>
        </p:txBody>
      </p:sp>
      <p:grpSp>
        <p:nvGrpSpPr>
          <p:cNvPr id="6" name="组合 5"/>
          <p:cNvGrpSpPr/>
          <p:nvPr/>
        </p:nvGrpSpPr>
        <p:grpSpPr>
          <a:xfrm>
            <a:off x="1046837" y="1231314"/>
            <a:ext cx="6905858" cy="2858914"/>
            <a:chOff x="1046837" y="1375398"/>
            <a:chExt cx="6905858" cy="2858914"/>
          </a:xfrm>
        </p:grpSpPr>
        <p:sp>
          <p:nvSpPr>
            <p:cNvPr id="7" name="Line 3"/>
            <p:cNvSpPr>
              <a:spLocks noChangeShapeType="1"/>
            </p:cNvSpPr>
            <p:nvPr/>
          </p:nvSpPr>
          <p:spPr bwMode="auto">
            <a:xfrm>
              <a:off x="1355105" y="2645249"/>
              <a:ext cx="6597590" cy="0"/>
            </a:xfrm>
            <a:prstGeom prst="line">
              <a:avLst/>
            </a:prstGeom>
            <a:noFill/>
            <a:ln w="25400" cmpd="sng">
              <a:solidFill>
                <a:srgbClr val="0000CC"/>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8" name="Rectangle 4"/>
            <p:cNvSpPr>
              <a:spLocks noChangeArrowheads="1"/>
            </p:cNvSpPr>
            <p:nvPr/>
          </p:nvSpPr>
          <p:spPr bwMode="auto">
            <a:xfrm>
              <a:off x="2392440" y="2797605"/>
              <a:ext cx="4746129" cy="338338"/>
            </a:xfrm>
            <a:prstGeom prst="rect">
              <a:avLst/>
            </a:prstGeom>
            <a:solidFill>
              <a:srgbClr val="FF00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9" name="Rectangle 6"/>
            <p:cNvSpPr>
              <a:spLocks noChangeArrowheads="1"/>
            </p:cNvSpPr>
            <p:nvPr/>
          </p:nvSpPr>
          <p:spPr bwMode="auto">
            <a:xfrm>
              <a:off x="4176938" y="2843902"/>
              <a:ext cx="1267079"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以太网 </a:t>
              </a:r>
              <a:r>
                <a:rPr kumimoji="1" lang="en-US" altLang="zh-CN" sz="1200" b="1" dirty="0">
                  <a:latin typeface="微软雅黑" pitchFamily="34" charset="-122"/>
                  <a:ea typeface="微软雅黑" pitchFamily="34" charset="-122"/>
                </a:rPr>
                <a:t>MAC </a:t>
              </a:r>
              <a:r>
                <a:rPr kumimoji="1" lang="zh-CN" altLang="en-US" sz="1200" b="1" dirty="0">
                  <a:latin typeface="微软雅黑" pitchFamily="34" charset="-122"/>
                  <a:ea typeface="微软雅黑" pitchFamily="34" charset="-122"/>
                </a:rPr>
                <a:t>帧</a:t>
              </a:r>
            </a:p>
          </p:txBody>
        </p:sp>
        <p:sp>
          <p:nvSpPr>
            <p:cNvPr id="10" name="Rectangle 13"/>
            <p:cNvSpPr>
              <a:spLocks noChangeArrowheads="1"/>
            </p:cNvSpPr>
            <p:nvPr/>
          </p:nvSpPr>
          <p:spPr bwMode="auto">
            <a:xfrm>
              <a:off x="7218455" y="2851052"/>
              <a:ext cx="64440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itchFamily="34" charset="-122"/>
                  <a:ea typeface="微软雅黑" pitchFamily="34" charset="-122"/>
                </a:rPr>
                <a:t>物理层</a:t>
              </a:r>
            </a:p>
          </p:txBody>
        </p:sp>
        <p:sp>
          <p:nvSpPr>
            <p:cNvPr id="11" name="Rectangle 26"/>
            <p:cNvSpPr>
              <a:spLocks noChangeArrowheads="1"/>
            </p:cNvSpPr>
            <p:nvPr/>
          </p:nvSpPr>
          <p:spPr bwMode="auto">
            <a:xfrm>
              <a:off x="7189085" y="2211483"/>
              <a:ext cx="758927" cy="27443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MAC </a:t>
              </a:r>
              <a:r>
                <a:rPr kumimoji="1" lang="zh-CN" altLang="en-US" sz="1200" b="1" dirty="0">
                  <a:solidFill>
                    <a:srgbClr val="000099"/>
                  </a:solidFill>
                  <a:latin typeface="微软雅黑" pitchFamily="34" charset="-122"/>
                  <a:ea typeface="微软雅黑" pitchFamily="34" charset="-122"/>
                </a:rPr>
                <a:t>层</a:t>
              </a:r>
            </a:p>
          </p:txBody>
        </p:sp>
        <p:sp>
          <p:nvSpPr>
            <p:cNvPr id="15" name="Line 27"/>
            <p:cNvSpPr>
              <a:spLocks noChangeShapeType="1"/>
            </p:cNvSpPr>
            <p:nvPr/>
          </p:nvSpPr>
          <p:spPr bwMode="auto">
            <a:xfrm flipH="1">
              <a:off x="2386566" y="2457646"/>
              <a:ext cx="1175" cy="351351"/>
            </a:xfrm>
            <a:prstGeom prst="line">
              <a:avLst/>
            </a:prstGeom>
            <a:noFill/>
            <a:ln w="19050">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6" name="Line 28"/>
            <p:cNvSpPr>
              <a:spLocks noChangeShapeType="1"/>
            </p:cNvSpPr>
            <p:nvPr/>
          </p:nvSpPr>
          <p:spPr bwMode="auto">
            <a:xfrm>
              <a:off x="7130346" y="2506444"/>
              <a:ext cx="8224" cy="294961"/>
            </a:xfrm>
            <a:prstGeom prst="line">
              <a:avLst/>
            </a:prstGeom>
            <a:noFill/>
            <a:ln w="12700">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7" name="Rectangle 29"/>
            <p:cNvSpPr>
              <a:spLocks noChangeArrowheads="1"/>
            </p:cNvSpPr>
            <p:nvPr/>
          </p:nvSpPr>
          <p:spPr bwMode="auto">
            <a:xfrm>
              <a:off x="1386824" y="3484588"/>
              <a:ext cx="3122679" cy="284117"/>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8" name="Rectangle 30"/>
            <p:cNvSpPr>
              <a:spLocks noChangeArrowheads="1"/>
            </p:cNvSpPr>
            <p:nvPr/>
          </p:nvSpPr>
          <p:spPr bwMode="auto">
            <a:xfrm>
              <a:off x="1390505" y="3513868"/>
              <a:ext cx="3299969" cy="243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defTabSz="762000" eaLnBrk="0" hangingPunct="0"/>
              <a:r>
                <a:rPr kumimoji="1" lang="en-US" altLang="zh-CN" sz="970" b="1" dirty="0">
                  <a:latin typeface="微软雅黑" pitchFamily="34" charset="-122"/>
                  <a:ea typeface="微软雅黑" pitchFamily="34" charset="-122"/>
                </a:rPr>
                <a:t>10101010101010           101010101010 10101011</a:t>
              </a:r>
            </a:p>
          </p:txBody>
        </p:sp>
        <p:sp>
          <p:nvSpPr>
            <p:cNvPr id="19" name="Line 31"/>
            <p:cNvSpPr>
              <a:spLocks noChangeShapeType="1"/>
            </p:cNvSpPr>
            <p:nvPr/>
          </p:nvSpPr>
          <p:spPr bwMode="auto">
            <a:xfrm>
              <a:off x="3870054" y="3482419"/>
              <a:ext cx="0" cy="29496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20" name="Rectangle 32"/>
            <p:cNvSpPr>
              <a:spLocks noChangeArrowheads="1"/>
            </p:cNvSpPr>
            <p:nvPr/>
          </p:nvSpPr>
          <p:spPr bwMode="auto">
            <a:xfrm>
              <a:off x="2369304" y="3794731"/>
              <a:ext cx="798296"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itchFamily="34" charset="-122"/>
                  <a:ea typeface="微软雅黑" pitchFamily="34" charset="-122"/>
                </a:rPr>
                <a:t>前同步码</a:t>
              </a:r>
            </a:p>
          </p:txBody>
        </p:sp>
        <p:sp>
          <p:nvSpPr>
            <p:cNvPr id="21" name="Rectangle 33"/>
            <p:cNvSpPr>
              <a:spLocks noChangeArrowheads="1"/>
            </p:cNvSpPr>
            <p:nvPr/>
          </p:nvSpPr>
          <p:spPr bwMode="auto">
            <a:xfrm>
              <a:off x="3908344" y="3775212"/>
              <a:ext cx="644408" cy="4591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itchFamily="34" charset="-122"/>
                  <a:ea typeface="微软雅黑" pitchFamily="34" charset="-122"/>
                </a:rPr>
                <a:t>帧开始</a:t>
              </a:r>
            </a:p>
            <a:p>
              <a:pPr defTabSz="762000" eaLnBrk="0" hangingPunct="0"/>
              <a:r>
                <a:rPr kumimoji="1" lang="zh-CN" altLang="en-US" sz="1200" b="1" dirty="0">
                  <a:solidFill>
                    <a:srgbClr val="000099"/>
                  </a:solidFill>
                  <a:latin typeface="微软雅黑" pitchFamily="34" charset="-122"/>
                  <a:ea typeface="微软雅黑" pitchFamily="34" charset="-122"/>
                </a:rPr>
                <a:t>定界符</a:t>
              </a:r>
            </a:p>
          </p:txBody>
        </p:sp>
        <p:sp>
          <p:nvSpPr>
            <p:cNvPr id="22" name="Rectangle 34"/>
            <p:cNvSpPr>
              <a:spLocks noChangeArrowheads="1"/>
            </p:cNvSpPr>
            <p:nvPr/>
          </p:nvSpPr>
          <p:spPr bwMode="auto">
            <a:xfrm>
              <a:off x="2412505" y="3254692"/>
              <a:ext cx="631584"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7 </a:t>
              </a:r>
              <a:r>
                <a:rPr kumimoji="1" lang="zh-CN" altLang="en-US" sz="1200" b="1" dirty="0">
                  <a:solidFill>
                    <a:srgbClr val="000099"/>
                  </a:solidFill>
                  <a:latin typeface="微软雅黑" pitchFamily="34" charset="-122"/>
                  <a:ea typeface="微软雅黑" pitchFamily="34" charset="-122"/>
                </a:rPr>
                <a:t>字节</a:t>
              </a:r>
            </a:p>
          </p:txBody>
        </p:sp>
        <p:sp>
          <p:nvSpPr>
            <p:cNvPr id="23" name="Rectangle 35"/>
            <p:cNvSpPr>
              <a:spLocks noChangeArrowheads="1"/>
            </p:cNvSpPr>
            <p:nvPr/>
          </p:nvSpPr>
          <p:spPr bwMode="auto">
            <a:xfrm>
              <a:off x="3935806" y="3179275"/>
              <a:ext cx="631584"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1 </a:t>
              </a:r>
              <a:r>
                <a:rPr kumimoji="1" lang="zh-CN" altLang="en-US" sz="1200" b="1" dirty="0">
                  <a:solidFill>
                    <a:srgbClr val="000099"/>
                  </a:solidFill>
                  <a:latin typeface="微软雅黑" pitchFamily="34" charset="-122"/>
                  <a:ea typeface="微软雅黑" pitchFamily="34" charset="-122"/>
                </a:rPr>
                <a:t>字节</a:t>
              </a:r>
            </a:p>
          </p:txBody>
        </p:sp>
        <p:sp>
          <p:nvSpPr>
            <p:cNvPr id="24" name="Line 36"/>
            <p:cNvSpPr>
              <a:spLocks noChangeShapeType="1"/>
            </p:cNvSpPr>
            <p:nvPr/>
          </p:nvSpPr>
          <p:spPr bwMode="auto">
            <a:xfrm flipV="1">
              <a:off x="1396223" y="3146250"/>
              <a:ext cx="216161" cy="336169"/>
            </a:xfrm>
            <a:prstGeom prst="line">
              <a:avLst/>
            </a:prstGeom>
            <a:noFill/>
            <a:ln w="19050">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25" name="Line 37"/>
            <p:cNvSpPr>
              <a:spLocks noChangeShapeType="1"/>
            </p:cNvSpPr>
            <p:nvPr/>
          </p:nvSpPr>
          <p:spPr bwMode="auto">
            <a:xfrm>
              <a:off x="2380692" y="3154926"/>
              <a:ext cx="2128810" cy="327493"/>
            </a:xfrm>
            <a:prstGeom prst="line">
              <a:avLst/>
            </a:prstGeom>
            <a:noFill/>
            <a:ln w="19050">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26" name="Text Box 38"/>
            <p:cNvSpPr txBox="1">
              <a:spLocks noChangeArrowheads="1"/>
            </p:cNvSpPr>
            <p:nvPr/>
          </p:nvSpPr>
          <p:spPr bwMode="auto">
            <a:xfrm>
              <a:off x="2640343" y="3490011"/>
              <a:ext cx="35779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sz="1400" b="1" dirty="0">
                  <a:solidFill>
                    <a:srgbClr val="000099"/>
                  </a:solidFill>
                  <a:latin typeface="微软雅黑" pitchFamily="34" charset="-122"/>
                  <a:ea typeface="微软雅黑" pitchFamily="34" charset="-122"/>
                </a:rPr>
                <a:t>…</a:t>
              </a:r>
            </a:p>
          </p:txBody>
        </p:sp>
        <p:sp>
          <p:nvSpPr>
            <p:cNvPr id="27" name="Rectangle 41"/>
            <p:cNvSpPr>
              <a:spLocks noChangeArrowheads="1"/>
            </p:cNvSpPr>
            <p:nvPr/>
          </p:nvSpPr>
          <p:spPr bwMode="auto">
            <a:xfrm>
              <a:off x="1633530" y="2801863"/>
              <a:ext cx="754212" cy="334000"/>
            </a:xfrm>
            <a:prstGeom prst="rect">
              <a:avLst/>
            </a:prstGeom>
            <a:solidFill>
              <a:srgbClr val="FFFF99"/>
            </a:solidFill>
            <a:ln w="19050">
              <a:solidFill>
                <a:srgbClr val="0000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8" name="Rectangle 42"/>
            <p:cNvSpPr>
              <a:spLocks noChangeArrowheads="1"/>
            </p:cNvSpPr>
            <p:nvPr/>
          </p:nvSpPr>
          <p:spPr bwMode="auto">
            <a:xfrm>
              <a:off x="1734561" y="2864302"/>
              <a:ext cx="631584"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a:latin typeface="微软雅黑" pitchFamily="34" charset="-122"/>
                  <a:ea typeface="微软雅黑" pitchFamily="34" charset="-122"/>
                </a:rPr>
                <a:t>8 </a:t>
              </a:r>
              <a:r>
                <a:rPr kumimoji="1" lang="zh-CN" altLang="en-US" sz="1200" b="1">
                  <a:latin typeface="微软雅黑" pitchFamily="34" charset="-122"/>
                  <a:ea typeface="微软雅黑" pitchFamily="34" charset="-122"/>
                </a:rPr>
                <a:t>字节</a:t>
              </a:r>
            </a:p>
          </p:txBody>
        </p:sp>
        <p:sp>
          <p:nvSpPr>
            <p:cNvPr id="29" name="AutoShape 43"/>
            <p:cNvSpPr>
              <a:spLocks noChangeArrowheads="1"/>
            </p:cNvSpPr>
            <p:nvPr/>
          </p:nvSpPr>
          <p:spPr bwMode="auto">
            <a:xfrm>
              <a:off x="1046837" y="2480447"/>
              <a:ext cx="558023" cy="216341"/>
            </a:xfrm>
            <a:prstGeom prst="wedgeRoundRectCallout">
              <a:avLst>
                <a:gd name="adj1" fmla="val 67862"/>
                <a:gd name="adj2" fmla="val 152688"/>
                <a:gd name="adj3" fmla="val 16667"/>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762000" eaLnBrk="0" hangingPunct="0"/>
              <a:endParaRPr kumimoji="1" lang="zh-CN" altLang="zh-CN" sz="1400" b="1">
                <a:solidFill>
                  <a:srgbClr val="000099"/>
                </a:solidFill>
                <a:latin typeface="微软雅黑" pitchFamily="34" charset="-122"/>
                <a:ea typeface="微软雅黑" pitchFamily="34" charset="-122"/>
              </a:endParaRPr>
            </a:p>
          </p:txBody>
        </p:sp>
        <p:sp>
          <p:nvSpPr>
            <p:cNvPr id="30" name="Rectangle 44"/>
            <p:cNvSpPr>
              <a:spLocks noChangeArrowheads="1"/>
            </p:cNvSpPr>
            <p:nvPr/>
          </p:nvSpPr>
          <p:spPr bwMode="auto">
            <a:xfrm>
              <a:off x="1052603" y="2457115"/>
              <a:ext cx="548625" cy="27443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ctr" defTabSz="762000" eaLnBrk="0" hangingPunct="0"/>
              <a:r>
                <a:rPr kumimoji="1" lang="zh-CN" altLang="en-US" sz="1200" b="1" dirty="0">
                  <a:latin typeface="微软雅黑" pitchFamily="34" charset="-122"/>
                  <a:ea typeface="微软雅黑" pitchFamily="34" charset="-122"/>
                </a:rPr>
                <a:t>插入</a:t>
              </a:r>
            </a:p>
          </p:txBody>
        </p:sp>
        <p:sp>
          <p:nvSpPr>
            <p:cNvPr id="31" name="Rectangle 47"/>
            <p:cNvSpPr>
              <a:spLocks noChangeArrowheads="1"/>
            </p:cNvSpPr>
            <p:nvPr/>
          </p:nvSpPr>
          <p:spPr bwMode="auto">
            <a:xfrm>
              <a:off x="7295991" y="1604210"/>
              <a:ext cx="535404"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IP </a:t>
              </a:r>
              <a:r>
                <a:rPr kumimoji="1" lang="zh-CN" altLang="en-US" sz="1200" b="1" dirty="0">
                  <a:solidFill>
                    <a:srgbClr val="000099"/>
                  </a:solidFill>
                  <a:latin typeface="微软雅黑" pitchFamily="34" charset="-122"/>
                  <a:ea typeface="微软雅黑" pitchFamily="34" charset="-122"/>
                </a:rPr>
                <a:t>层</a:t>
              </a:r>
            </a:p>
          </p:txBody>
        </p:sp>
        <p:sp>
          <p:nvSpPr>
            <p:cNvPr id="32" name="Line 48"/>
            <p:cNvSpPr>
              <a:spLocks noChangeShapeType="1"/>
            </p:cNvSpPr>
            <p:nvPr/>
          </p:nvSpPr>
          <p:spPr bwMode="auto">
            <a:xfrm flipV="1">
              <a:off x="7183211" y="1968573"/>
              <a:ext cx="648644" cy="0"/>
            </a:xfrm>
            <a:prstGeom prst="line">
              <a:avLst/>
            </a:prstGeom>
            <a:noFill/>
            <a:ln w="25400" cmpd="sng">
              <a:solidFill>
                <a:srgbClr val="0000FF"/>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3" name="AutoShape 64"/>
            <p:cNvSpPr>
              <a:spLocks noChangeArrowheads="1"/>
            </p:cNvSpPr>
            <p:nvPr/>
          </p:nvSpPr>
          <p:spPr bwMode="auto">
            <a:xfrm rot="16200000" flipH="1">
              <a:off x="4583729" y="2590184"/>
              <a:ext cx="416416" cy="170343"/>
            </a:xfrm>
            <a:prstGeom prst="rightArrow">
              <a:avLst>
                <a:gd name="adj1" fmla="val 50000"/>
                <a:gd name="adj2" fmla="val 132426"/>
              </a:avLst>
            </a:prstGeom>
            <a:solidFill>
              <a:srgbClr val="00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4" name="Rectangle 66"/>
            <p:cNvSpPr>
              <a:spLocks noChangeArrowheads="1"/>
            </p:cNvSpPr>
            <p:nvPr/>
          </p:nvSpPr>
          <p:spPr bwMode="auto">
            <a:xfrm>
              <a:off x="2386566" y="2162684"/>
              <a:ext cx="4752004" cy="312312"/>
            </a:xfrm>
            <a:prstGeom prst="rect">
              <a:avLst/>
            </a:prstGeom>
            <a:solidFill>
              <a:srgbClr val="00FFFF"/>
            </a:solidFill>
            <a:ln w="19050" algn="ctr">
              <a:solidFill>
                <a:schemeClr val="tx1"/>
              </a:solidFill>
              <a:miter lim="800000"/>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5" name="Line 67"/>
            <p:cNvSpPr>
              <a:spLocks noChangeShapeType="1"/>
            </p:cNvSpPr>
            <p:nvPr/>
          </p:nvSpPr>
          <p:spPr bwMode="auto">
            <a:xfrm>
              <a:off x="3078514" y="2162684"/>
              <a:ext cx="0" cy="3123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6" name="Line 68"/>
            <p:cNvSpPr>
              <a:spLocks noChangeShapeType="1"/>
            </p:cNvSpPr>
            <p:nvPr/>
          </p:nvSpPr>
          <p:spPr bwMode="auto">
            <a:xfrm>
              <a:off x="3755190" y="2162684"/>
              <a:ext cx="0" cy="3123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7" name="Line 69"/>
            <p:cNvSpPr>
              <a:spLocks noChangeShapeType="1"/>
            </p:cNvSpPr>
            <p:nvPr/>
          </p:nvSpPr>
          <p:spPr bwMode="auto">
            <a:xfrm>
              <a:off x="4431866" y="2162684"/>
              <a:ext cx="0" cy="3123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8" name="Line 70"/>
            <p:cNvSpPr>
              <a:spLocks noChangeShapeType="1"/>
            </p:cNvSpPr>
            <p:nvPr/>
          </p:nvSpPr>
          <p:spPr bwMode="auto">
            <a:xfrm>
              <a:off x="6743842" y="2162684"/>
              <a:ext cx="0" cy="3123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9" name="Rectangle 71"/>
            <p:cNvSpPr>
              <a:spLocks noChangeArrowheads="1"/>
            </p:cNvSpPr>
            <p:nvPr/>
          </p:nvSpPr>
          <p:spPr bwMode="auto">
            <a:xfrm>
              <a:off x="2334876" y="2194132"/>
              <a:ext cx="798296"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目的地址</a:t>
              </a:r>
            </a:p>
          </p:txBody>
        </p:sp>
        <p:sp>
          <p:nvSpPr>
            <p:cNvPr id="40" name="Rectangle 72"/>
            <p:cNvSpPr>
              <a:spLocks noChangeArrowheads="1"/>
            </p:cNvSpPr>
            <p:nvPr/>
          </p:nvSpPr>
          <p:spPr bwMode="auto">
            <a:xfrm>
              <a:off x="3117439" y="2194132"/>
              <a:ext cx="64440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源地址</a:t>
              </a:r>
            </a:p>
          </p:txBody>
        </p:sp>
        <p:sp>
          <p:nvSpPr>
            <p:cNvPr id="41" name="Rectangle 73"/>
            <p:cNvSpPr>
              <a:spLocks noChangeArrowheads="1"/>
            </p:cNvSpPr>
            <p:nvPr/>
          </p:nvSpPr>
          <p:spPr bwMode="auto">
            <a:xfrm>
              <a:off x="3856730" y="2194132"/>
              <a:ext cx="49052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类型</a:t>
              </a:r>
            </a:p>
          </p:txBody>
        </p:sp>
        <p:sp>
          <p:nvSpPr>
            <p:cNvPr id="42" name="Rectangle 74"/>
            <p:cNvSpPr>
              <a:spLocks noChangeArrowheads="1"/>
            </p:cNvSpPr>
            <p:nvPr/>
          </p:nvSpPr>
          <p:spPr bwMode="auto">
            <a:xfrm>
              <a:off x="5170491" y="2194132"/>
              <a:ext cx="862417"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数        据</a:t>
              </a:r>
            </a:p>
          </p:txBody>
        </p:sp>
        <p:sp>
          <p:nvSpPr>
            <p:cNvPr id="43" name="Rectangle 75"/>
            <p:cNvSpPr>
              <a:spLocks noChangeArrowheads="1"/>
            </p:cNvSpPr>
            <p:nvPr/>
          </p:nvSpPr>
          <p:spPr bwMode="auto">
            <a:xfrm>
              <a:off x="6703900" y="2194132"/>
              <a:ext cx="466475"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a:latin typeface="微软雅黑" pitchFamily="34" charset="-122"/>
                  <a:ea typeface="微软雅黑" pitchFamily="34" charset="-122"/>
                </a:rPr>
                <a:t>FCS</a:t>
              </a:r>
            </a:p>
          </p:txBody>
        </p:sp>
        <p:sp>
          <p:nvSpPr>
            <p:cNvPr id="44" name="Rectangle 76"/>
            <p:cNvSpPr>
              <a:spLocks noChangeArrowheads="1"/>
            </p:cNvSpPr>
            <p:nvPr/>
          </p:nvSpPr>
          <p:spPr bwMode="auto">
            <a:xfrm>
              <a:off x="2616413" y="1939245"/>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6</a:t>
              </a:r>
            </a:p>
          </p:txBody>
        </p:sp>
        <p:sp>
          <p:nvSpPr>
            <p:cNvPr id="45" name="Rectangle 77"/>
            <p:cNvSpPr>
              <a:spLocks noChangeArrowheads="1"/>
            </p:cNvSpPr>
            <p:nvPr/>
          </p:nvSpPr>
          <p:spPr bwMode="auto">
            <a:xfrm>
              <a:off x="3313822" y="1939245"/>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6</a:t>
              </a:r>
            </a:p>
          </p:txBody>
        </p:sp>
        <p:sp>
          <p:nvSpPr>
            <p:cNvPr id="46" name="Rectangle 78"/>
            <p:cNvSpPr>
              <a:spLocks noChangeArrowheads="1"/>
            </p:cNvSpPr>
            <p:nvPr/>
          </p:nvSpPr>
          <p:spPr bwMode="auto">
            <a:xfrm>
              <a:off x="4037138" y="1939245"/>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2</a:t>
              </a:r>
            </a:p>
          </p:txBody>
        </p:sp>
        <p:sp>
          <p:nvSpPr>
            <p:cNvPr id="47" name="Rectangle 79"/>
            <p:cNvSpPr>
              <a:spLocks noChangeArrowheads="1"/>
            </p:cNvSpPr>
            <p:nvPr/>
          </p:nvSpPr>
          <p:spPr bwMode="auto">
            <a:xfrm>
              <a:off x="6797938" y="1939245"/>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4</a:t>
              </a:r>
            </a:p>
          </p:txBody>
        </p:sp>
        <p:sp>
          <p:nvSpPr>
            <p:cNvPr id="48" name="Rectangle 80"/>
            <p:cNvSpPr>
              <a:spLocks noChangeArrowheads="1"/>
            </p:cNvSpPr>
            <p:nvPr/>
          </p:nvSpPr>
          <p:spPr bwMode="auto">
            <a:xfrm>
              <a:off x="1878614" y="1927225"/>
              <a:ext cx="49052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itchFamily="34" charset="-122"/>
                  <a:ea typeface="微软雅黑" pitchFamily="34" charset="-122"/>
                </a:rPr>
                <a:t>字节</a:t>
              </a:r>
            </a:p>
          </p:txBody>
        </p:sp>
        <p:sp>
          <p:nvSpPr>
            <p:cNvPr id="49" name="Text Box 81"/>
            <p:cNvSpPr txBox="1">
              <a:spLocks noChangeArrowheads="1"/>
            </p:cNvSpPr>
            <p:nvPr/>
          </p:nvSpPr>
          <p:spPr bwMode="auto">
            <a:xfrm>
              <a:off x="5679487" y="1916471"/>
              <a:ext cx="96212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sz="1200" b="1" dirty="0">
                  <a:solidFill>
                    <a:srgbClr val="000099"/>
                  </a:solidFill>
                  <a:latin typeface="微软雅黑" pitchFamily="34" charset="-122"/>
                  <a:ea typeface="微软雅黑" pitchFamily="34" charset="-122"/>
                </a:rPr>
                <a:t>46 ~ 1500</a:t>
              </a:r>
            </a:p>
          </p:txBody>
        </p:sp>
        <p:sp>
          <p:nvSpPr>
            <p:cNvPr id="50" name="Line 107"/>
            <p:cNvSpPr>
              <a:spLocks noChangeShapeType="1"/>
            </p:cNvSpPr>
            <p:nvPr/>
          </p:nvSpPr>
          <p:spPr bwMode="auto">
            <a:xfrm flipH="1">
              <a:off x="2387741" y="1375398"/>
              <a:ext cx="0" cy="793793"/>
            </a:xfrm>
            <a:prstGeom prst="line">
              <a:avLst/>
            </a:prstGeom>
            <a:noFill/>
            <a:ln w="19050">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51" name="Line 108"/>
            <p:cNvSpPr>
              <a:spLocks noChangeShapeType="1"/>
            </p:cNvSpPr>
            <p:nvPr/>
          </p:nvSpPr>
          <p:spPr bwMode="auto">
            <a:xfrm>
              <a:off x="7130346" y="1375399"/>
              <a:ext cx="8224" cy="787286"/>
            </a:xfrm>
            <a:prstGeom prst="line">
              <a:avLst/>
            </a:prstGeom>
            <a:noFill/>
            <a:ln w="19050">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grpSp>
          <p:nvGrpSpPr>
            <p:cNvPr id="52" name="Group 109"/>
            <p:cNvGrpSpPr>
              <a:grpSpLocks/>
            </p:cNvGrpSpPr>
            <p:nvPr/>
          </p:nvGrpSpPr>
          <p:grpSpPr bwMode="auto">
            <a:xfrm>
              <a:off x="4431866" y="1604210"/>
              <a:ext cx="2311976" cy="676676"/>
              <a:chOff x="2715" y="1872"/>
              <a:chExt cx="1968" cy="624"/>
            </a:xfrm>
          </p:grpSpPr>
          <p:sp>
            <p:nvSpPr>
              <p:cNvPr id="54" name="AutoShape 110"/>
              <p:cNvSpPr>
                <a:spLocks noChangeArrowheads="1"/>
              </p:cNvSpPr>
              <p:nvPr/>
            </p:nvSpPr>
            <p:spPr bwMode="auto">
              <a:xfrm rot="16200000" flipH="1">
                <a:off x="3508" y="2231"/>
                <a:ext cx="384" cy="145"/>
              </a:xfrm>
              <a:prstGeom prst="rightArrow">
                <a:avLst>
                  <a:gd name="adj1" fmla="val 50000"/>
                  <a:gd name="adj2" fmla="val 132426"/>
                </a:avLst>
              </a:prstGeom>
              <a:solidFill>
                <a:srgbClr val="00FF99"/>
              </a:solidFill>
              <a:ln w="9525">
                <a:solidFill>
                  <a:schemeClr val="tx1"/>
                </a:solidFill>
                <a:miter lim="800000"/>
                <a:headEnd/>
                <a:tailEnd/>
              </a:ln>
              <a:effectLs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55" name="Rectangle 111"/>
              <p:cNvSpPr>
                <a:spLocks noChangeArrowheads="1"/>
              </p:cNvSpPr>
              <p:nvPr/>
            </p:nvSpPr>
            <p:spPr bwMode="auto">
              <a:xfrm>
                <a:off x="2715" y="1872"/>
                <a:ext cx="1968" cy="240"/>
              </a:xfrm>
              <a:prstGeom prst="rect">
                <a:avLst/>
              </a:prstGeom>
              <a:solidFill>
                <a:srgbClr val="0000CC"/>
              </a:solidFill>
              <a:ln w="9525">
                <a:solidFill>
                  <a:schemeClr val="tx1"/>
                </a:solidFill>
                <a:miter lim="800000"/>
                <a:headEnd/>
                <a:tailEnd/>
              </a:ln>
              <a:effectLst/>
            </p:spPr>
            <p:txBody>
              <a:bodyPr wrap="none" anchor="ctr"/>
              <a:lstStyle/>
              <a:p>
                <a:pPr algn="ctr" defTabSz="762000" eaLnBrk="0" hangingPunct="0"/>
                <a:r>
                  <a:rPr kumimoji="1" lang="en-US" altLang="zh-CN" sz="1200" b="1" dirty="0">
                    <a:solidFill>
                      <a:schemeClr val="bg1"/>
                    </a:solidFill>
                    <a:latin typeface="微软雅黑" pitchFamily="34" charset="-122"/>
                    <a:ea typeface="微软雅黑" pitchFamily="34" charset="-122"/>
                  </a:rPr>
                  <a:t>IP </a:t>
                </a:r>
                <a:r>
                  <a:rPr kumimoji="1" lang="zh-CN" altLang="en-US" sz="1200" b="1" dirty="0">
                    <a:solidFill>
                      <a:schemeClr val="bg1"/>
                    </a:solidFill>
                    <a:latin typeface="微软雅黑" pitchFamily="34" charset="-122"/>
                    <a:ea typeface="微软雅黑" pitchFamily="34" charset="-122"/>
                  </a:rPr>
                  <a:t>数据报</a:t>
                </a:r>
              </a:p>
            </p:txBody>
          </p:sp>
        </p:grpSp>
        <p:sp>
          <p:nvSpPr>
            <p:cNvPr id="53" name="Rectangle 112"/>
            <p:cNvSpPr>
              <a:spLocks noChangeArrowheads="1"/>
            </p:cNvSpPr>
            <p:nvPr/>
          </p:nvSpPr>
          <p:spPr bwMode="auto">
            <a:xfrm>
              <a:off x="1509008" y="2188710"/>
              <a:ext cx="851516" cy="3052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400" b="1" dirty="0">
                  <a:solidFill>
                    <a:srgbClr val="CC00CC"/>
                  </a:solidFill>
                  <a:latin typeface="微软雅黑" pitchFamily="34" charset="-122"/>
                  <a:ea typeface="微软雅黑" pitchFamily="34" charset="-122"/>
                </a:rPr>
                <a:t>MAC </a:t>
              </a:r>
              <a:r>
                <a:rPr kumimoji="1" lang="zh-CN" altLang="en-US" sz="1400" b="1" dirty="0">
                  <a:solidFill>
                    <a:srgbClr val="CC00CC"/>
                  </a:solidFill>
                  <a:latin typeface="微软雅黑" pitchFamily="34" charset="-122"/>
                  <a:ea typeface="微软雅黑" pitchFamily="34" charset="-122"/>
                </a:rPr>
                <a:t>帧</a:t>
              </a:r>
            </a:p>
          </p:txBody>
        </p:sp>
      </p:grpSp>
      <p:sp>
        <p:nvSpPr>
          <p:cNvPr id="2" name="灯片编号占位符 1">
            <a:extLst>
              <a:ext uri="{FF2B5EF4-FFF2-40B4-BE49-F238E27FC236}">
                <a16:creationId xmlns:a16="http://schemas.microsoft.com/office/drawing/2014/main" id="{822C4BA1-C0D8-4EE1-AA55-D597FC8D0285}"/>
              </a:ext>
            </a:extLst>
          </p:cNvPr>
          <p:cNvSpPr>
            <a:spLocks noGrp="1"/>
          </p:cNvSpPr>
          <p:nvPr>
            <p:ph type="sldNum" sz="quarter" idx="12"/>
          </p:nvPr>
        </p:nvSpPr>
        <p:spPr/>
        <p:txBody>
          <a:bodyPr/>
          <a:lstStyle/>
          <a:p>
            <a:fld id="{C485880C-E2C3-4DAB-AE74-D9BE691626AC}" type="slidenum">
              <a:rPr lang="zh-CN" altLang="en-US" smtClean="0"/>
              <a:pPr/>
              <a:t>85</a:t>
            </a:fld>
            <a:endParaRPr lang="zh-CN" altLang="en-US"/>
          </a:p>
        </p:txBody>
      </p:sp>
    </p:spTree>
    <p:extLst>
      <p:ext uri="{BB962C8B-B14F-4D97-AF65-F5344CB8AC3E}">
        <p14:creationId xmlns:p14="http://schemas.microsoft.com/office/powerpoint/2010/main" val="4168415862"/>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圆角矩形 48"/>
          <p:cNvSpPr/>
          <p:nvPr/>
        </p:nvSpPr>
        <p:spPr>
          <a:xfrm>
            <a:off x="502920" y="1009164"/>
            <a:ext cx="8129015" cy="3282696"/>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itchFamily="34" charset="-122"/>
              <a:ea typeface="微软雅黑" pitchFamily="34" charset="-122"/>
            </a:endParaRPr>
          </a:p>
        </p:txBody>
      </p:sp>
      <p:grpSp>
        <p:nvGrpSpPr>
          <p:cNvPr id="55" name="组合 54"/>
          <p:cNvGrpSpPr/>
          <p:nvPr/>
        </p:nvGrpSpPr>
        <p:grpSpPr>
          <a:xfrm>
            <a:off x="1025874" y="1756079"/>
            <a:ext cx="6597590" cy="2222487"/>
            <a:chOff x="1025874" y="1600352"/>
            <a:chExt cx="6597590" cy="2222487"/>
          </a:xfrm>
        </p:grpSpPr>
        <p:sp>
          <p:nvSpPr>
            <p:cNvPr id="8" name="Line 3"/>
            <p:cNvSpPr>
              <a:spLocks noChangeShapeType="1"/>
            </p:cNvSpPr>
            <p:nvPr/>
          </p:nvSpPr>
          <p:spPr bwMode="auto">
            <a:xfrm>
              <a:off x="1025874" y="3332145"/>
              <a:ext cx="6597590" cy="0"/>
            </a:xfrm>
            <a:prstGeom prst="line">
              <a:avLst/>
            </a:prstGeom>
            <a:noFill/>
            <a:ln w="25400" cmpd="sng">
              <a:solidFill>
                <a:srgbClr val="0000CC"/>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9" name="Rectangle 4"/>
            <p:cNvSpPr>
              <a:spLocks noChangeArrowheads="1"/>
            </p:cNvSpPr>
            <p:nvPr/>
          </p:nvSpPr>
          <p:spPr bwMode="auto">
            <a:xfrm>
              <a:off x="2063209" y="3484501"/>
              <a:ext cx="4746129" cy="338338"/>
            </a:xfrm>
            <a:prstGeom prst="rect">
              <a:avLst/>
            </a:prstGeom>
            <a:solidFill>
              <a:srgbClr val="FF00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0" name="Rectangle 6"/>
            <p:cNvSpPr>
              <a:spLocks noChangeArrowheads="1"/>
            </p:cNvSpPr>
            <p:nvPr/>
          </p:nvSpPr>
          <p:spPr bwMode="auto">
            <a:xfrm>
              <a:off x="3847707" y="3530798"/>
              <a:ext cx="1267079"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以太网 </a:t>
              </a:r>
              <a:r>
                <a:rPr kumimoji="1" lang="en-US" altLang="zh-CN" sz="1200" b="1" dirty="0">
                  <a:latin typeface="微软雅黑" pitchFamily="34" charset="-122"/>
                  <a:ea typeface="微软雅黑" pitchFamily="34" charset="-122"/>
                </a:rPr>
                <a:t>MAC </a:t>
              </a:r>
              <a:r>
                <a:rPr kumimoji="1" lang="zh-CN" altLang="en-US" sz="1200" b="1" dirty="0">
                  <a:latin typeface="微软雅黑" pitchFamily="34" charset="-122"/>
                  <a:ea typeface="微软雅黑" pitchFamily="34" charset="-122"/>
                </a:rPr>
                <a:t>帧</a:t>
              </a:r>
            </a:p>
          </p:txBody>
        </p:sp>
        <p:sp>
          <p:nvSpPr>
            <p:cNvPr id="11" name="Rectangle 13"/>
            <p:cNvSpPr>
              <a:spLocks noChangeArrowheads="1"/>
            </p:cNvSpPr>
            <p:nvPr/>
          </p:nvSpPr>
          <p:spPr bwMode="auto">
            <a:xfrm>
              <a:off x="6889224" y="3537948"/>
              <a:ext cx="64440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itchFamily="34" charset="-122"/>
                  <a:ea typeface="微软雅黑" pitchFamily="34" charset="-122"/>
                </a:rPr>
                <a:t>物理层</a:t>
              </a:r>
            </a:p>
          </p:txBody>
        </p:sp>
        <p:sp>
          <p:nvSpPr>
            <p:cNvPr id="12" name="Rectangle 26"/>
            <p:cNvSpPr>
              <a:spLocks noChangeArrowheads="1"/>
            </p:cNvSpPr>
            <p:nvPr/>
          </p:nvSpPr>
          <p:spPr bwMode="auto">
            <a:xfrm>
              <a:off x="6859854" y="2898379"/>
              <a:ext cx="758927" cy="27443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MAC </a:t>
              </a:r>
              <a:r>
                <a:rPr kumimoji="1" lang="zh-CN" altLang="en-US" sz="1200" b="1" dirty="0">
                  <a:solidFill>
                    <a:srgbClr val="000099"/>
                  </a:solidFill>
                  <a:latin typeface="微软雅黑" pitchFamily="34" charset="-122"/>
                  <a:ea typeface="微软雅黑" pitchFamily="34" charset="-122"/>
                </a:rPr>
                <a:t>层</a:t>
              </a:r>
            </a:p>
          </p:txBody>
        </p:sp>
        <p:sp>
          <p:nvSpPr>
            <p:cNvPr id="13" name="Line 27"/>
            <p:cNvSpPr>
              <a:spLocks noChangeShapeType="1"/>
            </p:cNvSpPr>
            <p:nvPr/>
          </p:nvSpPr>
          <p:spPr bwMode="auto">
            <a:xfrm flipH="1">
              <a:off x="2057335" y="3144542"/>
              <a:ext cx="1175" cy="351351"/>
            </a:xfrm>
            <a:prstGeom prst="line">
              <a:avLst/>
            </a:prstGeom>
            <a:noFill/>
            <a:ln w="19050">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4" name="Line 28"/>
            <p:cNvSpPr>
              <a:spLocks noChangeShapeType="1"/>
            </p:cNvSpPr>
            <p:nvPr/>
          </p:nvSpPr>
          <p:spPr bwMode="auto">
            <a:xfrm>
              <a:off x="6801115" y="3193340"/>
              <a:ext cx="8224" cy="294961"/>
            </a:xfrm>
            <a:prstGeom prst="line">
              <a:avLst/>
            </a:prstGeom>
            <a:noFill/>
            <a:ln w="12700">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29" name="Rectangle 47"/>
            <p:cNvSpPr>
              <a:spLocks noChangeArrowheads="1"/>
            </p:cNvSpPr>
            <p:nvPr/>
          </p:nvSpPr>
          <p:spPr bwMode="auto">
            <a:xfrm>
              <a:off x="6966760" y="2291106"/>
              <a:ext cx="535404"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IP </a:t>
              </a:r>
              <a:r>
                <a:rPr kumimoji="1" lang="zh-CN" altLang="en-US" sz="1200" b="1" dirty="0">
                  <a:solidFill>
                    <a:srgbClr val="000099"/>
                  </a:solidFill>
                  <a:latin typeface="微软雅黑" pitchFamily="34" charset="-122"/>
                  <a:ea typeface="微软雅黑" pitchFamily="34" charset="-122"/>
                </a:rPr>
                <a:t>层</a:t>
              </a:r>
            </a:p>
          </p:txBody>
        </p:sp>
        <p:sp>
          <p:nvSpPr>
            <p:cNvPr id="30" name="Line 48"/>
            <p:cNvSpPr>
              <a:spLocks noChangeShapeType="1"/>
            </p:cNvSpPr>
            <p:nvPr/>
          </p:nvSpPr>
          <p:spPr bwMode="auto">
            <a:xfrm flipV="1">
              <a:off x="6853980" y="2655469"/>
              <a:ext cx="648644" cy="0"/>
            </a:xfrm>
            <a:prstGeom prst="line">
              <a:avLst/>
            </a:prstGeom>
            <a:noFill/>
            <a:ln w="25400" cmpd="sng">
              <a:solidFill>
                <a:srgbClr val="0000FF"/>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1" name="AutoShape 64"/>
            <p:cNvSpPr>
              <a:spLocks noChangeArrowheads="1"/>
            </p:cNvSpPr>
            <p:nvPr/>
          </p:nvSpPr>
          <p:spPr bwMode="auto">
            <a:xfrm rot="16200000" flipH="1">
              <a:off x="4254498" y="3277080"/>
              <a:ext cx="416416" cy="170343"/>
            </a:xfrm>
            <a:prstGeom prst="rightArrow">
              <a:avLst>
                <a:gd name="adj1" fmla="val 50000"/>
                <a:gd name="adj2" fmla="val 132426"/>
              </a:avLst>
            </a:prstGeom>
            <a:solidFill>
              <a:srgbClr val="00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2" name="Rectangle 66"/>
            <p:cNvSpPr>
              <a:spLocks noChangeArrowheads="1"/>
            </p:cNvSpPr>
            <p:nvPr/>
          </p:nvSpPr>
          <p:spPr bwMode="auto">
            <a:xfrm>
              <a:off x="2057335" y="2849580"/>
              <a:ext cx="4752004" cy="312312"/>
            </a:xfrm>
            <a:prstGeom prst="rect">
              <a:avLst/>
            </a:prstGeom>
            <a:solidFill>
              <a:srgbClr val="00FFFF"/>
            </a:solidFill>
            <a:ln w="19050" algn="ctr">
              <a:solidFill>
                <a:schemeClr val="tx1"/>
              </a:solidFill>
              <a:miter lim="800000"/>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3" name="Line 67"/>
            <p:cNvSpPr>
              <a:spLocks noChangeShapeType="1"/>
            </p:cNvSpPr>
            <p:nvPr/>
          </p:nvSpPr>
          <p:spPr bwMode="auto">
            <a:xfrm>
              <a:off x="2749283" y="2849580"/>
              <a:ext cx="0" cy="3123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4" name="Line 68"/>
            <p:cNvSpPr>
              <a:spLocks noChangeShapeType="1"/>
            </p:cNvSpPr>
            <p:nvPr/>
          </p:nvSpPr>
          <p:spPr bwMode="auto">
            <a:xfrm>
              <a:off x="3425959" y="2849580"/>
              <a:ext cx="0" cy="3123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5" name="Line 69"/>
            <p:cNvSpPr>
              <a:spLocks noChangeShapeType="1"/>
            </p:cNvSpPr>
            <p:nvPr/>
          </p:nvSpPr>
          <p:spPr bwMode="auto">
            <a:xfrm>
              <a:off x="4102635" y="2849580"/>
              <a:ext cx="0" cy="3123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6" name="Line 70"/>
            <p:cNvSpPr>
              <a:spLocks noChangeShapeType="1"/>
            </p:cNvSpPr>
            <p:nvPr/>
          </p:nvSpPr>
          <p:spPr bwMode="auto">
            <a:xfrm>
              <a:off x="6414611" y="2849580"/>
              <a:ext cx="0" cy="3123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7" name="Rectangle 71"/>
            <p:cNvSpPr>
              <a:spLocks noChangeArrowheads="1"/>
            </p:cNvSpPr>
            <p:nvPr/>
          </p:nvSpPr>
          <p:spPr bwMode="auto">
            <a:xfrm>
              <a:off x="2005645" y="2881028"/>
              <a:ext cx="798296"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目的地址</a:t>
              </a:r>
            </a:p>
          </p:txBody>
        </p:sp>
        <p:sp>
          <p:nvSpPr>
            <p:cNvPr id="38" name="Rectangle 72"/>
            <p:cNvSpPr>
              <a:spLocks noChangeArrowheads="1"/>
            </p:cNvSpPr>
            <p:nvPr/>
          </p:nvSpPr>
          <p:spPr bwMode="auto">
            <a:xfrm>
              <a:off x="2788208" y="2881028"/>
              <a:ext cx="64440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源地址</a:t>
              </a:r>
            </a:p>
          </p:txBody>
        </p:sp>
        <p:sp>
          <p:nvSpPr>
            <p:cNvPr id="39" name="Rectangle 73"/>
            <p:cNvSpPr>
              <a:spLocks noChangeArrowheads="1"/>
            </p:cNvSpPr>
            <p:nvPr/>
          </p:nvSpPr>
          <p:spPr bwMode="auto">
            <a:xfrm>
              <a:off x="3527499" y="2881028"/>
              <a:ext cx="49052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类型</a:t>
              </a:r>
            </a:p>
          </p:txBody>
        </p:sp>
        <p:sp>
          <p:nvSpPr>
            <p:cNvPr id="40" name="Rectangle 74"/>
            <p:cNvSpPr>
              <a:spLocks noChangeArrowheads="1"/>
            </p:cNvSpPr>
            <p:nvPr/>
          </p:nvSpPr>
          <p:spPr bwMode="auto">
            <a:xfrm>
              <a:off x="4841260" y="2881028"/>
              <a:ext cx="862417"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数        据</a:t>
              </a:r>
            </a:p>
          </p:txBody>
        </p:sp>
        <p:sp>
          <p:nvSpPr>
            <p:cNvPr id="41" name="Rectangle 75"/>
            <p:cNvSpPr>
              <a:spLocks noChangeArrowheads="1"/>
            </p:cNvSpPr>
            <p:nvPr/>
          </p:nvSpPr>
          <p:spPr bwMode="auto">
            <a:xfrm>
              <a:off x="6374669" y="2881028"/>
              <a:ext cx="466475"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a:latin typeface="微软雅黑" pitchFamily="34" charset="-122"/>
                  <a:ea typeface="微软雅黑" pitchFamily="34" charset="-122"/>
                </a:rPr>
                <a:t>FCS</a:t>
              </a:r>
            </a:p>
          </p:txBody>
        </p:sp>
        <p:sp>
          <p:nvSpPr>
            <p:cNvPr id="42" name="Rectangle 76"/>
            <p:cNvSpPr>
              <a:spLocks noChangeArrowheads="1"/>
            </p:cNvSpPr>
            <p:nvPr/>
          </p:nvSpPr>
          <p:spPr bwMode="auto">
            <a:xfrm>
              <a:off x="2287182" y="2626141"/>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6</a:t>
              </a:r>
            </a:p>
          </p:txBody>
        </p:sp>
        <p:sp>
          <p:nvSpPr>
            <p:cNvPr id="43" name="Rectangle 77"/>
            <p:cNvSpPr>
              <a:spLocks noChangeArrowheads="1"/>
            </p:cNvSpPr>
            <p:nvPr/>
          </p:nvSpPr>
          <p:spPr bwMode="auto">
            <a:xfrm>
              <a:off x="2984591" y="2626141"/>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6</a:t>
              </a:r>
            </a:p>
          </p:txBody>
        </p:sp>
        <p:sp>
          <p:nvSpPr>
            <p:cNvPr id="44" name="Rectangle 78"/>
            <p:cNvSpPr>
              <a:spLocks noChangeArrowheads="1"/>
            </p:cNvSpPr>
            <p:nvPr/>
          </p:nvSpPr>
          <p:spPr bwMode="auto">
            <a:xfrm>
              <a:off x="3707907" y="2626141"/>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2</a:t>
              </a:r>
            </a:p>
          </p:txBody>
        </p:sp>
        <p:sp>
          <p:nvSpPr>
            <p:cNvPr id="45" name="Rectangle 79"/>
            <p:cNvSpPr>
              <a:spLocks noChangeArrowheads="1"/>
            </p:cNvSpPr>
            <p:nvPr/>
          </p:nvSpPr>
          <p:spPr bwMode="auto">
            <a:xfrm>
              <a:off x="6468707" y="2626141"/>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4</a:t>
              </a:r>
            </a:p>
          </p:txBody>
        </p:sp>
        <p:sp>
          <p:nvSpPr>
            <p:cNvPr id="46" name="Rectangle 80"/>
            <p:cNvSpPr>
              <a:spLocks noChangeArrowheads="1"/>
            </p:cNvSpPr>
            <p:nvPr/>
          </p:nvSpPr>
          <p:spPr bwMode="auto">
            <a:xfrm>
              <a:off x="1623271" y="2614121"/>
              <a:ext cx="49052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itchFamily="34" charset="-122"/>
                  <a:ea typeface="微软雅黑" pitchFamily="34" charset="-122"/>
                </a:rPr>
                <a:t>字节</a:t>
              </a:r>
            </a:p>
          </p:txBody>
        </p:sp>
        <p:sp>
          <p:nvSpPr>
            <p:cNvPr id="47" name="Text Box 81"/>
            <p:cNvSpPr txBox="1">
              <a:spLocks noChangeArrowheads="1"/>
            </p:cNvSpPr>
            <p:nvPr/>
          </p:nvSpPr>
          <p:spPr bwMode="auto">
            <a:xfrm>
              <a:off x="5350256" y="2603367"/>
              <a:ext cx="96212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sz="1200" b="1" dirty="0">
                  <a:solidFill>
                    <a:srgbClr val="000099"/>
                  </a:solidFill>
                  <a:latin typeface="微软雅黑" pitchFamily="34" charset="-122"/>
                  <a:ea typeface="微软雅黑" pitchFamily="34" charset="-122"/>
                </a:rPr>
                <a:t>46 ~ 1500</a:t>
              </a:r>
            </a:p>
          </p:txBody>
        </p:sp>
        <p:grpSp>
          <p:nvGrpSpPr>
            <p:cNvPr id="50" name="Group 109"/>
            <p:cNvGrpSpPr>
              <a:grpSpLocks/>
            </p:cNvGrpSpPr>
            <p:nvPr/>
          </p:nvGrpSpPr>
          <p:grpSpPr bwMode="auto">
            <a:xfrm>
              <a:off x="4102635" y="2291106"/>
              <a:ext cx="2311976" cy="676676"/>
              <a:chOff x="2715" y="1872"/>
              <a:chExt cx="1968" cy="624"/>
            </a:xfrm>
          </p:grpSpPr>
          <p:sp>
            <p:nvSpPr>
              <p:cNvPr id="51" name="AutoShape 110"/>
              <p:cNvSpPr>
                <a:spLocks noChangeArrowheads="1"/>
              </p:cNvSpPr>
              <p:nvPr/>
            </p:nvSpPr>
            <p:spPr bwMode="auto">
              <a:xfrm rot="16200000" flipH="1">
                <a:off x="3508" y="2231"/>
                <a:ext cx="384" cy="145"/>
              </a:xfrm>
              <a:prstGeom prst="rightArrow">
                <a:avLst>
                  <a:gd name="adj1" fmla="val 50000"/>
                  <a:gd name="adj2" fmla="val 132426"/>
                </a:avLst>
              </a:prstGeom>
              <a:solidFill>
                <a:srgbClr val="00FF99"/>
              </a:solidFill>
              <a:ln w="9525">
                <a:solidFill>
                  <a:schemeClr val="tx1"/>
                </a:solidFill>
                <a:miter lim="800000"/>
                <a:headEnd/>
                <a:tailEnd/>
              </a:ln>
              <a:effectLs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52" name="Rectangle 111"/>
              <p:cNvSpPr>
                <a:spLocks noChangeArrowheads="1"/>
              </p:cNvSpPr>
              <p:nvPr/>
            </p:nvSpPr>
            <p:spPr bwMode="auto">
              <a:xfrm>
                <a:off x="2715" y="1872"/>
                <a:ext cx="1968" cy="240"/>
              </a:xfrm>
              <a:prstGeom prst="rect">
                <a:avLst/>
              </a:prstGeom>
              <a:solidFill>
                <a:srgbClr val="0000CC"/>
              </a:solidFill>
              <a:ln w="9525">
                <a:solidFill>
                  <a:schemeClr val="tx1"/>
                </a:solidFill>
                <a:miter lim="800000"/>
                <a:headEnd/>
                <a:tailEnd/>
              </a:ln>
              <a:effectLst/>
            </p:spPr>
            <p:txBody>
              <a:bodyPr wrap="none" anchor="ctr"/>
              <a:lstStyle/>
              <a:p>
                <a:pPr algn="ctr" defTabSz="762000" eaLnBrk="0" hangingPunct="0"/>
                <a:r>
                  <a:rPr kumimoji="1" lang="en-US" altLang="zh-CN" sz="1200" b="1" dirty="0">
                    <a:solidFill>
                      <a:schemeClr val="bg1"/>
                    </a:solidFill>
                    <a:latin typeface="微软雅黑" pitchFamily="34" charset="-122"/>
                    <a:ea typeface="微软雅黑" pitchFamily="34" charset="-122"/>
                  </a:rPr>
                  <a:t>IP </a:t>
                </a:r>
                <a:r>
                  <a:rPr kumimoji="1" lang="zh-CN" altLang="en-US" sz="1200" b="1" dirty="0">
                    <a:solidFill>
                      <a:schemeClr val="bg1"/>
                    </a:solidFill>
                    <a:latin typeface="微软雅黑" pitchFamily="34" charset="-122"/>
                    <a:ea typeface="微软雅黑" pitchFamily="34" charset="-122"/>
                  </a:rPr>
                  <a:t>数据报</a:t>
                </a:r>
              </a:p>
            </p:txBody>
          </p:sp>
        </p:grpSp>
        <p:sp>
          <p:nvSpPr>
            <p:cNvPr id="54" name="AutoShape 38"/>
            <p:cNvSpPr>
              <a:spLocks noChangeArrowheads="1"/>
            </p:cNvSpPr>
            <p:nvPr/>
          </p:nvSpPr>
          <p:spPr bwMode="auto">
            <a:xfrm>
              <a:off x="3142535" y="1600352"/>
              <a:ext cx="2398729" cy="375516"/>
            </a:xfrm>
            <a:prstGeom prst="wedgeRoundRectCallout">
              <a:avLst>
                <a:gd name="adj1" fmla="val -77281"/>
                <a:gd name="adj2" fmla="val 299612"/>
                <a:gd name="adj3" fmla="val 16667"/>
              </a:avLst>
            </a:prstGeom>
            <a:solidFill>
              <a:srgbClr val="00FF99"/>
            </a:solidFill>
            <a:ln w="9525">
              <a:solidFill>
                <a:schemeClr val="tx1"/>
              </a:solidFill>
              <a:miter lim="800000"/>
              <a:headEnd/>
              <a:tailEnd/>
            </a:ln>
            <a:effectLst/>
            <a:extLst/>
          </p:spPr>
          <p:txBody>
            <a:bodyPr/>
            <a:lstStyle/>
            <a:p>
              <a:pPr algn="ctr"/>
              <a:r>
                <a:rPr lang="zh-CN" altLang="en-US" sz="1600" b="1" dirty="0">
                  <a:latin typeface="微软雅黑" pitchFamily="34" charset="-122"/>
                  <a:ea typeface="微软雅黑" pitchFamily="34" charset="-122"/>
                </a:rPr>
                <a:t>目的地址字段 </a:t>
              </a:r>
              <a:r>
                <a:rPr lang="en-US" altLang="zh-CN" sz="1600" b="1" dirty="0">
                  <a:latin typeface="微软雅黑" pitchFamily="34" charset="-122"/>
                  <a:ea typeface="微软雅黑" pitchFamily="34" charset="-122"/>
                </a:rPr>
                <a:t>6 </a:t>
              </a:r>
              <a:r>
                <a:rPr lang="zh-CN" altLang="en-US" sz="1600" b="1" dirty="0">
                  <a:latin typeface="微软雅黑" pitchFamily="34" charset="-122"/>
                  <a:ea typeface="微软雅黑" pitchFamily="34" charset="-122"/>
                </a:rPr>
                <a:t>字节</a:t>
              </a:r>
            </a:p>
          </p:txBody>
        </p:sp>
      </p:grpSp>
      <p:sp>
        <p:nvSpPr>
          <p:cNvPr id="48" name="AutoShape 5"/>
          <p:cNvSpPr>
            <a:spLocks noChangeArrowheads="1"/>
          </p:cNvSpPr>
          <p:nvPr/>
        </p:nvSpPr>
        <p:spPr bwMode="auto">
          <a:xfrm>
            <a:off x="502921" y="609030"/>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 name="Rectangle 6"/>
          <p:cNvSpPr>
            <a:spLocks noChangeArrowheads="1"/>
          </p:cNvSpPr>
          <p:nvPr/>
        </p:nvSpPr>
        <p:spPr bwMode="auto">
          <a:xfrm>
            <a:off x="2939512" y="585940"/>
            <a:ext cx="325512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以太网 </a:t>
            </a:r>
            <a:r>
              <a:rPr lang="en-US" altLang="zh-CN" sz="2000" b="1" dirty="0">
                <a:solidFill>
                  <a:schemeClr val="bg1"/>
                </a:solidFill>
                <a:latin typeface="微软雅黑" pitchFamily="34" charset="-122"/>
                <a:ea typeface="微软雅黑" pitchFamily="34" charset="-122"/>
              </a:rPr>
              <a:t>V2 </a:t>
            </a:r>
            <a:r>
              <a:rPr lang="zh-CN" altLang="en-US" sz="2000" b="1" dirty="0">
                <a:solidFill>
                  <a:schemeClr val="bg1"/>
                </a:solidFill>
                <a:latin typeface="微软雅黑" pitchFamily="34" charset="-122"/>
                <a:ea typeface="微软雅黑" pitchFamily="34" charset="-122"/>
              </a:rPr>
              <a:t>的 </a:t>
            </a:r>
            <a:r>
              <a:rPr lang="en-US" altLang="zh-CN" sz="2000" b="1" dirty="0">
                <a:solidFill>
                  <a:schemeClr val="bg1"/>
                </a:solidFill>
                <a:latin typeface="微软雅黑" pitchFamily="34" charset="-122"/>
                <a:ea typeface="微软雅黑" pitchFamily="34" charset="-122"/>
              </a:rPr>
              <a:t>MAC </a:t>
            </a:r>
            <a:r>
              <a:rPr lang="zh-CN" altLang="en-US" sz="2000" b="1" dirty="0">
                <a:solidFill>
                  <a:schemeClr val="bg1"/>
                </a:solidFill>
                <a:latin typeface="微软雅黑" pitchFamily="34" charset="-122"/>
                <a:ea typeface="微软雅黑" pitchFamily="34" charset="-122"/>
              </a:rPr>
              <a:t>帧格式</a:t>
            </a:r>
          </a:p>
        </p:txBody>
      </p:sp>
      <p:sp>
        <p:nvSpPr>
          <p:cNvPr id="2" name="灯片编号占位符 1">
            <a:extLst>
              <a:ext uri="{FF2B5EF4-FFF2-40B4-BE49-F238E27FC236}">
                <a16:creationId xmlns:a16="http://schemas.microsoft.com/office/drawing/2014/main" id="{AAE19523-4670-4F65-9767-43B78819BDC7}"/>
              </a:ext>
            </a:extLst>
          </p:cNvPr>
          <p:cNvSpPr>
            <a:spLocks noGrp="1"/>
          </p:cNvSpPr>
          <p:nvPr>
            <p:ph type="sldNum" sz="quarter" idx="12"/>
          </p:nvPr>
        </p:nvSpPr>
        <p:spPr/>
        <p:txBody>
          <a:bodyPr/>
          <a:lstStyle/>
          <a:p>
            <a:fld id="{C485880C-E2C3-4DAB-AE74-D9BE691626AC}" type="slidenum">
              <a:rPr lang="zh-CN" altLang="en-US" smtClean="0"/>
              <a:pPr/>
              <a:t>86</a:t>
            </a:fld>
            <a:endParaRPr lang="zh-CN" altLang="en-US"/>
          </a:p>
        </p:txBody>
      </p:sp>
    </p:spTree>
    <p:extLst>
      <p:ext uri="{BB962C8B-B14F-4D97-AF65-F5344CB8AC3E}">
        <p14:creationId xmlns:p14="http://schemas.microsoft.com/office/powerpoint/2010/main" val="2363870647"/>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圆角矩形 47"/>
          <p:cNvSpPr/>
          <p:nvPr/>
        </p:nvSpPr>
        <p:spPr>
          <a:xfrm>
            <a:off x="502920" y="1009164"/>
            <a:ext cx="8129015" cy="3282696"/>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itchFamily="34" charset="-122"/>
              <a:ea typeface="微软雅黑" pitchFamily="34" charset="-122"/>
            </a:endParaRPr>
          </a:p>
        </p:txBody>
      </p:sp>
      <p:grpSp>
        <p:nvGrpSpPr>
          <p:cNvPr id="5" name="组合 4"/>
          <p:cNvGrpSpPr/>
          <p:nvPr/>
        </p:nvGrpSpPr>
        <p:grpSpPr>
          <a:xfrm>
            <a:off x="1025874" y="1756079"/>
            <a:ext cx="6597590" cy="2222487"/>
            <a:chOff x="1025874" y="1600352"/>
            <a:chExt cx="6597590" cy="2222487"/>
          </a:xfrm>
        </p:grpSpPr>
        <p:sp>
          <p:nvSpPr>
            <p:cNvPr id="20" name="Line 3"/>
            <p:cNvSpPr>
              <a:spLocks noChangeShapeType="1"/>
            </p:cNvSpPr>
            <p:nvPr/>
          </p:nvSpPr>
          <p:spPr bwMode="auto">
            <a:xfrm>
              <a:off x="1025874" y="3332145"/>
              <a:ext cx="6597590" cy="0"/>
            </a:xfrm>
            <a:prstGeom prst="line">
              <a:avLst/>
            </a:prstGeom>
            <a:noFill/>
            <a:ln w="25400" cmpd="sng">
              <a:solidFill>
                <a:srgbClr val="0000CC"/>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21" name="Rectangle 4"/>
            <p:cNvSpPr>
              <a:spLocks noChangeArrowheads="1"/>
            </p:cNvSpPr>
            <p:nvPr/>
          </p:nvSpPr>
          <p:spPr bwMode="auto">
            <a:xfrm>
              <a:off x="2063209" y="3484501"/>
              <a:ext cx="4746129" cy="338338"/>
            </a:xfrm>
            <a:prstGeom prst="rect">
              <a:avLst/>
            </a:prstGeom>
            <a:solidFill>
              <a:srgbClr val="FF00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2" name="Rectangle 6"/>
            <p:cNvSpPr>
              <a:spLocks noChangeArrowheads="1"/>
            </p:cNvSpPr>
            <p:nvPr/>
          </p:nvSpPr>
          <p:spPr bwMode="auto">
            <a:xfrm>
              <a:off x="3849543" y="3530798"/>
              <a:ext cx="1267079"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以太网 </a:t>
              </a:r>
              <a:r>
                <a:rPr kumimoji="1" lang="en-US" altLang="zh-CN" sz="1200" b="1" dirty="0">
                  <a:latin typeface="微软雅黑" pitchFamily="34" charset="-122"/>
                  <a:ea typeface="微软雅黑" pitchFamily="34" charset="-122"/>
                </a:rPr>
                <a:t>MAC </a:t>
              </a:r>
              <a:r>
                <a:rPr kumimoji="1" lang="zh-CN" altLang="en-US" sz="1200" b="1" dirty="0">
                  <a:latin typeface="微软雅黑" pitchFamily="34" charset="-122"/>
                  <a:ea typeface="微软雅黑" pitchFamily="34" charset="-122"/>
                </a:rPr>
                <a:t>帧</a:t>
              </a:r>
            </a:p>
          </p:txBody>
        </p:sp>
        <p:sp>
          <p:nvSpPr>
            <p:cNvPr id="23" name="Rectangle 13"/>
            <p:cNvSpPr>
              <a:spLocks noChangeArrowheads="1"/>
            </p:cNvSpPr>
            <p:nvPr/>
          </p:nvSpPr>
          <p:spPr bwMode="auto">
            <a:xfrm>
              <a:off x="6889224" y="3537948"/>
              <a:ext cx="64440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itchFamily="34" charset="-122"/>
                  <a:ea typeface="微软雅黑" pitchFamily="34" charset="-122"/>
                </a:rPr>
                <a:t>物理层</a:t>
              </a:r>
            </a:p>
          </p:txBody>
        </p:sp>
        <p:sp>
          <p:nvSpPr>
            <p:cNvPr id="24" name="Rectangle 26"/>
            <p:cNvSpPr>
              <a:spLocks noChangeArrowheads="1"/>
            </p:cNvSpPr>
            <p:nvPr/>
          </p:nvSpPr>
          <p:spPr bwMode="auto">
            <a:xfrm>
              <a:off x="6859854" y="2898379"/>
              <a:ext cx="758927" cy="27443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MAC </a:t>
              </a:r>
              <a:r>
                <a:rPr kumimoji="1" lang="zh-CN" altLang="en-US" sz="1200" b="1" dirty="0">
                  <a:solidFill>
                    <a:srgbClr val="000099"/>
                  </a:solidFill>
                  <a:latin typeface="微软雅黑" pitchFamily="34" charset="-122"/>
                  <a:ea typeface="微软雅黑" pitchFamily="34" charset="-122"/>
                </a:rPr>
                <a:t>层</a:t>
              </a:r>
            </a:p>
          </p:txBody>
        </p:sp>
        <p:sp>
          <p:nvSpPr>
            <p:cNvPr id="25" name="Line 27"/>
            <p:cNvSpPr>
              <a:spLocks noChangeShapeType="1"/>
            </p:cNvSpPr>
            <p:nvPr/>
          </p:nvSpPr>
          <p:spPr bwMode="auto">
            <a:xfrm flipH="1">
              <a:off x="2057335" y="3144542"/>
              <a:ext cx="1175" cy="351351"/>
            </a:xfrm>
            <a:prstGeom prst="line">
              <a:avLst/>
            </a:prstGeom>
            <a:noFill/>
            <a:ln w="19050">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26" name="Line 28"/>
            <p:cNvSpPr>
              <a:spLocks noChangeShapeType="1"/>
            </p:cNvSpPr>
            <p:nvPr/>
          </p:nvSpPr>
          <p:spPr bwMode="auto">
            <a:xfrm>
              <a:off x="6801115" y="3193340"/>
              <a:ext cx="8224" cy="294961"/>
            </a:xfrm>
            <a:prstGeom prst="line">
              <a:avLst/>
            </a:prstGeom>
            <a:noFill/>
            <a:ln w="12700">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29" name="Rectangle 47"/>
            <p:cNvSpPr>
              <a:spLocks noChangeArrowheads="1"/>
            </p:cNvSpPr>
            <p:nvPr/>
          </p:nvSpPr>
          <p:spPr bwMode="auto">
            <a:xfrm>
              <a:off x="6966760" y="2291106"/>
              <a:ext cx="535404"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IP </a:t>
              </a:r>
              <a:r>
                <a:rPr kumimoji="1" lang="zh-CN" altLang="en-US" sz="1200" b="1" dirty="0">
                  <a:solidFill>
                    <a:srgbClr val="000099"/>
                  </a:solidFill>
                  <a:latin typeface="微软雅黑" pitchFamily="34" charset="-122"/>
                  <a:ea typeface="微软雅黑" pitchFamily="34" charset="-122"/>
                </a:rPr>
                <a:t>层</a:t>
              </a:r>
            </a:p>
          </p:txBody>
        </p:sp>
        <p:sp>
          <p:nvSpPr>
            <p:cNvPr id="30" name="Line 48"/>
            <p:cNvSpPr>
              <a:spLocks noChangeShapeType="1"/>
            </p:cNvSpPr>
            <p:nvPr/>
          </p:nvSpPr>
          <p:spPr bwMode="auto">
            <a:xfrm flipV="1">
              <a:off x="6853980" y="2655469"/>
              <a:ext cx="648644" cy="0"/>
            </a:xfrm>
            <a:prstGeom prst="line">
              <a:avLst/>
            </a:prstGeom>
            <a:noFill/>
            <a:ln w="25400" cmpd="sng">
              <a:solidFill>
                <a:srgbClr val="0000FF"/>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1" name="AutoShape 64"/>
            <p:cNvSpPr>
              <a:spLocks noChangeArrowheads="1"/>
            </p:cNvSpPr>
            <p:nvPr/>
          </p:nvSpPr>
          <p:spPr bwMode="auto">
            <a:xfrm rot="16200000" flipH="1">
              <a:off x="4254498" y="3277080"/>
              <a:ext cx="416416" cy="170343"/>
            </a:xfrm>
            <a:prstGeom prst="rightArrow">
              <a:avLst>
                <a:gd name="adj1" fmla="val 50000"/>
                <a:gd name="adj2" fmla="val 132426"/>
              </a:avLst>
            </a:prstGeom>
            <a:solidFill>
              <a:srgbClr val="00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2" name="Rectangle 66"/>
            <p:cNvSpPr>
              <a:spLocks noChangeArrowheads="1"/>
            </p:cNvSpPr>
            <p:nvPr/>
          </p:nvSpPr>
          <p:spPr bwMode="auto">
            <a:xfrm>
              <a:off x="2057335" y="2849580"/>
              <a:ext cx="4752004" cy="312312"/>
            </a:xfrm>
            <a:prstGeom prst="rect">
              <a:avLst/>
            </a:prstGeom>
            <a:solidFill>
              <a:srgbClr val="00FFFF"/>
            </a:solidFill>
            <a:ln w="19050" algn="ctr">
              <a:solidFill>
                <a:schemeClr val="tx1"/>
              </a:solidFill>
              <a:miter lim="800000"/>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3" name="Line 67"/>
            <p:cNvSpPr>
              <a:spLocks noChangeShapeType="1"/>
            </p:cNvSpPr>
            <p:nvPr/>
          </p:nvSpPr>
          <p:spPr bwMode="auto">
            <a:xfrm>
              <a:off x="2749283" y="2849580"/>
              <a:ext cx="0" cy="3123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4" name="Line 68"/>
            <p:cNvSpPr>
              <a:spLocks noChangeShapeType="1"/>
            </p:cNvSpPr>
            <p:nvPr/>
          </p:nvSpPr>
          <p:spPr bwMode="auto">
            <a:xfrm>
              <a:off x="3425959" y="2849580"/>
              <a:ext cx="0" cy="3123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5" name="Line 69"/>
            <p:cNvSpPr>
              <a:spLocks noChangeShapeType="1"/>
            </p:cNvSpPr>
            <p:nvPr/>
          </p:nvSpPr>
          <p:spPr bwMode="auto">
            <a:xfrm>
              <a:off x="4102635" y="2849580"/>
              <a:ext cx="0" cy="3123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6" name="Line 70"/>
            <p:cNvSpPr>
              <a:spLocks noChangeShapeType="1"/>
            </p:cNvSpPr>
            <p:nvPr/>
          </p:nvSpPr>
          <p:spPr bwMode="auto">
            <a:xfrm>
              <a:off x="6414611" y="2849580"/>
              <a:ext cx="0" cy="3123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7" name="Rectangle 71"/>
            <p:cNvSpPr>
              <a:spLocks noChangeArrowheads="1"/>
            </p:cNvSpPr>
            <p:nvPr/>
          </p:nvSpPr>
          <p:spPr bwMode="auto">
            <a:xfrm>
              <a:off x="2005645" y="2881028"/>
              <a:ext cx="798296"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目的地址</a:t>
              </a:r>
            </a:p>
          </p:txBody>
        </p:sp>
        <p:sp>
          <p:nvSpPr>
            <p:cNvPr id="38" name="Rectangle 72"/>
            <p:cNvSpPr>
              <a:spLocks noChangeArrowheads="1"/>
            </p:cNvSpPr>
            <p:nvPr/>
          </p:nvSpPr>
          <p:spPr bwMode="auto">
            <a:xfrm>
              <a:off x="2788208" y="2881028"/>
              <a:ext cx="64440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源地址</a:t>
              </a:r>
            </a:p>
          </p:txBody>
        </p:sp>
        <p:sp>
          <p:nvSpPr>
            <p:cNvPr id="39" name="Rectangle 73"/>
            <p:cNvSpPr>
              <a:spLocks noChangeArrowheads="1"/>
            </p:cNvSpPr>
            <p:nvPr/>
          </p:nvSpPr>
          <p:spPr bwMode="auto">
            <a:xfrm>
              <a:off x="3527499" y="2881028"/>
              <a:ext cx="49052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类型</a:t>
              </a:r>
            </a:p>
          </p:txBody>
        </p:sp>
        <p:sp>
          <p:nvSpPr>
            <p:cNvPr id="40" name="Rectangle 74"/>
            <p:cNvSpPr>
              <a:spLocks noChangeArrowheads="1"/>
            </p:cNvSpPr>
            <p:nvPr/>
          </p:nvSpPr>
          <p:spPr bwMode="auto">
            <a:xfrm>
              <a:off x="4841260" y="2881028"/>
              <a:ext cx="862417"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数        据</a:t>
              </a:r>
            </a:p>
          </p:txBody>
        </p:sp>
        <p:sp>
          <p:nvSpPr>
            <p:cNvPr id="41" name="Rectangle 75"/>
            <p:cNvSpPr>
              <a:spLocks noChangeArrowheads="1"/>
            </p:cNvSpPr>
            <p:nvPr/>
          </p:nvSpPr>
          <p:spPr bwMode="auto">
            <a:xfrm>
              <a:off x="6374669" y="2881028"/>
              <a:ext cx="466475"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a:latin typeface="微软雅黑" pitchFamily="34" charset="-122"/>
                  <a:ea typeface="微软雅黑" pitchFamily="34" charset="-122"/>
                </a:rPr>
                <a:t>FCS</a:t>
              </a:r>
            </a:p>
          </p:txBody>
        </p:sp>
        <p:sp>
          <p:nvSpPr>
            <p:cNvPr id="42" name="Rectangle 76"/>
            <p:cNvSpPr>
              <a:spLocks noChangeArrowheads="1"/>
            </p:cNvSpPr>
            <p:nvPr/>
          </p:nvSpPr>
          <p:spPr bwMode="auto">
            <a:xfrm>
              <a:off x="2287182" y="2626141"/>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6</a:t>
              </a:r>
            </a:p>
          </p:txBody>
        </p:sp>
        <p:sp>
          <p:nvSpPr>
            <p:cNvPr id="43" name="Rectangle 77"/>
            <p:cNvSpPr>
              <a:spLocks noChangeArrowheads="1"/>
            </p:cNvSpPr>
            <p:nvPr/>
          </p:nvSpPr>
          <p:spPr bwMode="auto">
            <a:xfrm>
              <a:off x="2984591" y="2626141"/>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6</a:t>
              </a:r>
            </a:p>
          </p:txBody>
        </p:sp>
        <p:sp>
          <p:nvSpPr>
            <p:cNvPr id="44" name="Rectangle 78"/>
            <p:cNvSpPr>
              <a:spLocks noChangeArrowheads="1"/>
            </p:cNvSpPr>
            <p:nvPr/>
          </p:nvSpPr>
          <p:spPr bwMode="auto">
            <a:xfrm>
              <a:off x="3707907" y="2626141"/>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2</a:t>
              </a:r>
            </a:p>
          </p:txBody>
        </p:sp>
        <p:sp>
          <p:nvSpPr>
            <p:cNvPr id="45" name="Rectangle 79"/>
            <p:cNvSpPr>
              <a:spLocks noChangeArrowheads="1"/>
            </p:cNvSpPr>
            <p:nvPr/>
          </p:nvSpPr>
          <p:spPr bwMode="auto">
            <a:xfrm>
              <a:off x="6468707" y="2626141"/>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4</a:t>
              </a:r>
            </a:p>
          </p:txBody>
        </p:sp>
        <p:sp>
          <p:nvSpPr>
            <p:cNvPr id="46" name="Rectangle 80"/>
            <p:cNvSpPr>
              <a:spLocks noChangeArrowheads="1"/>
            </p:cNvSpPr>
            <p:nvPr/>
          </p:nvSpPr>
          <p:spPr bwMode="auto">
            <a:xfrm>
              <a:off x="1623271" y="2614121"/>
              <a:ext cx="49052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itchFamily="34" charset="-122"/>
                  <a:ea typeface="微软雅黑" pitchFamily="34" charset="-122"/>
                </a:rPr>
                <a:t>字节</a:t>
              </a:r>
            </a:p>
          </p:txBody>
        </p:sp>
        <p:sp>
          <p:nvSpPr>
            <p:cNvPr id="47" name="Text Box 81"/>
            <p:cNvSpPr txBox="1">
              <a:spLocks noChangeArrowheads="1"/>
            </p:cNvSpPr>
            <p:nvPr/>
          </p:nvSpPr>
          <p:spPr bwMode="auto">
            <a:xfrm>
              <a:off x="5350256" y="2603367"/>
              <a:ext cx="96212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sz="1200" b="1" dirty="0">
                  <a:solidFill>
                    <a:srgbClr val="000099"/>
                  </a:solidFill>
                  <a:latin typeface="微软雅黑" pitchFamily="34" charset="-122"/>
                  <a:ea typeface="微软雅黑" pitchFamily="34" charset="-122"/>
                </a:rPr>
                <a:t>46 ~ 1500</a:t>
              </a:r>
            </a:p>
          </p:txBody>
        </p:sp>
        <p:grpSp>
          <p:nvGrpSpPr>
            <p:cNvPr id="50" name="Group 109"/>
            <p:cNvGrpSpPr>
              <a:grpSpLocks/>
            </p:cNvGrpSpPr>
            <p:nvPr/>
          </p:nvGrpSpPr>
          <p:grpSpPr bwMode="auto">
            <a:xfrm>
              <a:off x="4102635" y="2291106"/>
              <a:ext cx="2311976" cy="676676"/>
              <a:chOff x="2715" y="1872"/>
              <a:chExt cx="1968" cy="624"/>
            </a:xfrm>
          </p:grpSpPr>
          <p:sp>
            <p:nvSpPr>
              <p:cNvPr id="51" name="AutoShape 110"/>
              <p:cNvSpPr>
                <a:spLocks noChangeArrowheads="1"/>
              </p:cNvSpPr>
              <p:nvPr/>
            </p:nvSpPr>
            <p:spPr bwMode="auto">
              <a:xfrm rot="16200000" flipH="1">
                <a:off x="3508" y="2231"/>
                <a:ext cx="384" cy="145"/>
              </a:xfrm>
              <a:prstGeom prst="rightArrow">
                <a:avLst>
                  <a:gd name="adj1" fmla="val 50000"/>
                  <a:gd name="adj2" fmla="val 132426"/>
                </a:avLst>
              </a:prstGeom>
              <a:solidFill>
                <a:srgbClr val="00FF99"/>
              </a:solidFill>
              <a:ln w="9525">
                <a:solidFill>
                  <a:schemeClr val="tx1"/>
                </a:solidFill>
                <a:miter lim="800000"/>
                <a:headEnd/>
                <a:tailEnd/>
              </a:ln>
              <a:effectLs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52" name="Rectangle 111"/>
              <p:cNvSpPr>
                <a:spLocks noChangeArrowheads="1"/>
              </p:cNvSpPr>
              <p:nvPr/>
            </p:nvSpPr>
            <p:spPr bwMode="auto">
              <a:xfrm>
                <a:off x="2715" y="1872"/>
                <a:ext cx="1968" cy="240"/>
              </a:xfrm>
              <a:prstGeom prst="rect">
                <a:avLst/>
              </a:prstGeom>
              <a:solidFill>
                <a:srgbClr val="0000CC"/>
              </a:solidFill>
              <a:ln w="9525">
                <a:solidFill>
                  <a:schemeClr val="tx1"/>
                </a:solidFill>
                <a:miter lim="800000"/>
                <a:headEnd/>
                <a:tailEnd/>
              </a:ln>
              <a:effectLst/>
            </p:spPr>
            <p:txBody>
              <a:bodyPr wrap="none" anchor="ctr"/>
              <a:lstStyle/>
              <a:p>
                <a:pPr algn="ctr" defTabSz="762000" eaLnBrk="0" hangingPunct="0"/>
                <a:r>
                  <a:rPr kumimoji="1" lang="en-US" altLang="zh-CN" sz="1200" b="1" dirty="0">
                    <a:solidFill>
                      <a:schemeClr val="bg1"/>
                    </a:solidFill>
                    <a:latin typeface="微软雅黑" pitchFamily="34" charset="-122"/>
                    <a:ea typeface="微软雅黑" pitchFamily="34" charset="-122"/>
                  </a:rPr>
                  <a:t>IP </a:t>
                </a:r>
                <a:r>
                  <a:rPr kumimoji="1" lang="zh-CN" altLang="en-US" sz="1200" b="1" dirty="0">
                    <a:solidFill>
                      <a:schemeClr val="bg1"/>
                    </a:solidFill>
                    <a:latin typeface="微软雅黑" pitchFamily="34" charset="-122"/>
                    <a:ea typeface="微软雅黑" pitchFamily="34" charset="-122"/>
                  </a:rPr>
                  <a:t>数据报</a:t>
                </a:r>
              </a:p>
            </p:txBody>
          </p:sp>
        </p:grpSp>
        <p:sp>
          <p:nvSpPr>
            <p:cNvPr id="53" name="AutoShape 38"/>
            <p:cNvSpPr>
              <a:spLocks noChangeArrowheads="1"/>
            </p:cNvSpPr>
            <p:nvPr/>
          </p:nvSpPr>
          <p:spPr bwMode="auto">
            <a:xfrm>
              <a:off x="3142535" y="1600352"/>
              <a:ext cx="1972251" cy="375516"/>
            </a:xfrm>
            <a:prstGeom prst="wedgeRoundRectCallout">
              <a:avLst>
                <a:gd name="adj1" fmla="val -47166"/>
                <a:gd name="adj2" fmla="val 292307"/>
                <a:gd name="adj3" fmla="val 16667"/>
              </a:avLst>
            </a:prstGeom>
            <a:solidFill>
              <a:srgbClr val="00FF99"/>
            </a:solidFill>
            <a:ln w="9525">
              <a:solidFill>
                <a:schemeClr val="tx1"/>
              </a:solidFill>
              <a:miter lim="800000"/>
              <a:headEnd/>
              <a:tailEnd/>
            </a:ln>
            <a:effectLst/>
            <a:extLst/>
          </p:spPr>
          <p:txBody>
            <a:bodyPr/>
            <a:lstStyle/>
            <a:p>
              <a:pPr algn="ctr"/>
              <a:r>
                <a:rPr lang="zh-CN" altLang="en-US" sz="1600" b="1" dirty="0">
                  <a:latin typeface="微软雅黑" pitchFamily="34" charset="-122"/>
                  <a:ea typeface="微软雅黑" pitchFamily="34" charset="-122"/>
                </a:rPr>
                <a:t>源地址字段 </a:t>
              </a:r>
              <a:r>
                <a:rPr lang="en-US" altLang="zh-CN" sz="1600" b="1" dirty="0">
                  <a:latin typeface="微软雅黑" pitchFamily="34" charset="-122"/>
                  <a:ea typeface="微软雅黑" pitchFamily="34" charset="-122"/>
                </a:rPr>
                <a:t>6 </a:t>
              </a:r>
              <a:r>
                <a:rPr lang="zh-CN" altLang="en-US" sz="1600" b="1" dirty="0">
                  <a:latin typeface="微软雅黑" pitchFamily="34" charset="-122"/>
                  <a:ea typeface="微软雅黑" pitchFamily="34" charset="-122"/>
                </a:rPr>
                <a:t>字节</a:t>
              </a:r>
            </a:p>
          </p:txBody>
        </p:sp>
      </p:grpSp>
      <p:sp>
        <p:nvSpPr>
          <p:cNvPr id="55" name="AutoShape 5"/>
          <p:cNvSpPr>
            <a:spLocks noChangeArrowheads="1"/>
          </p:cNvSpPr>
          <p:nvPr/>
        </p:nvSpPr>
        <p:spPr bwMode="auto">
          <a:xfrm>
            <a:off x="502921" y="609030"/>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 name="Rectangle 6"/>
          <p:cNvSpPr>
            <a:spLocks noChangeArrowheads="1"/>
          </p:cNvSpPr>
          <p:nvPr/>
        </p:nvSpPr>
        <p:spPr bwMode="auto">
          <a:xfrm>
            <a:off x="2939512" y="585940"/>
            <a:ext cx="325512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以太网 </a:t>
            </a:r>
            <a:r>
              <a:rPr lang="en-US" altLang="zh-CN" sz="2000" b="1" dirty="0">
                <a:solidFill>
                  <a:schemeClr val="bg1"/>
                </a:solidFill>
                <a:latin typeface="微软雅黑" pitchFamily="34" charset="-122"/>
                <a:ea typeface="微软雅黑" pitchFamily="34" charset="-122"/>
              </a:rPr>
              <a:t>V2 </a:t>
            </a:r>
            <a:r>
              <a:rPr lang="zh-CN" altLang="en-US" sz="2000" b="1" dirty="0">
                <a:solidFill>
                  <a:schemeClr val="bg1"/>
                </a:solidFill>
                <a:latin typeface="微软雅黑" pitchFamily="34" charset="-122"/>
                <a:ea typeface="微软雅黑" pitchFamily="34" charset="-122"/>
              </a:rPr>
              <a:t>的 </a:t>
            </a:r>
            <a:r>
              <a:rPr lang="en-US" altLang="zh-CN" sz="2000" b="1" dirty="0">
                <a:solidFill>
                  <a:schemeClr val="bg1"/>
                </a:solidFill>
                <a:latin typeface="微软雅黑" pitchFamily="34" charset="-122"/>
                <a:ea typeface="微软雅黑" pitchFamily="34" charset="-122"/>
              </a:rPr>
              <a:t>MAC </a:t>
            </a:r>
            <a:r>
              <a:rPr lang="zh-CN" altLang="en-US" sz="2000" b="1" dirty="0">
                <a:solidFill>
                  <a:schemeClr val="bg1"/>
                </a:solidFill>
                <a:latin typeface="微软雅黑" pitchFamily="34" charset="-122"/>
                <a:ea typeface="微软雅黑" pitchFamily="34" charset="-122"/>
              </a:rPr>
              <a:t>帧格式</a:t>
            </a:r>
          </a:p>
        </p:txBody>
      </p:sp>
      <p:sp>
        <p:nvSpPr>
          <p:cNvPr id="2" name="灯片编号占位符 1">
            <a:extLst>
              <a:ext uri="{FF2B5EF4-FFF2-40B4-BE49-F238E27FC236}">
                <a16:creationId xmlns:a16="http://schemas.microsoft.com/office/drawing/2014/main" id="{67A8FEBB-5169-4BE0-95B3-B45222623A95}"/>
              </a:ext>
            </a:extLst>
          </p:cNvPr>
          <p:cNvSpPr>
            <a:spLocks noGrp="1"/>
          </p:cNvSpPr>
          <p:nvPr>
            <p:ph type="sldNum" sz="quarter" idx="12"/>
          </p:nvPr>
        </p:nvSpPr>
        <p:spPr/>
        <p:txBody>
          <a:bodyPr/>
          <a:lstStyle/>
          <a:p>
            <a:fld id="{C485880C-E2C3-4DAB-AE74-D9BE691626AC}" type="slidenum">
              <a:rPr lang="zh-CN" altLang="en-US" smtClean="0"/>
              <a:pPr/>
              <a:t>87</a:t>
            </a:fld>
            <a:endParaRPr lang="zh-CN" altLang="en-US"/>
          </a:p>
        </p:txBody>
      </p:sp>
    </p:spTree>
    <p:extLst>
      <p:ext uri="{BB962C8B-B14F-4D97-AF65-F5344CB8AC3E}">
        <p14:creationId xmlns:p14="http://schemas.microsoft.com/office/powerpoint/2010/main" val="3299751344"/>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圆角矩形 40"/>
          <p:cNvSpPr/>
          <p:nvPr/>
        </p:nvSpPr>
        <p:spPr>
          <a:xfrm>
            <a:off x="502920" y="1009164"/>
            <a:ext cx="8129015" cy="3282696"/>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itchFamily="34" charset="-122"/>
              <a:ea typeface="微软雅黑" pitchFamily="34" charset="-122"/>
            </a:endParaRPr>
          </a:p>
        </p:txBody>
      </p:sp>
      <p:grpSp>
        <p:nvGrpSpPr>
          <p:cNvPr id="6" name="组合 5"/>
          <p:cNvGrpSpPr/>
          <p:nvPr/>
        </p:nvGrpSpPr>
        <p:grpSpPr>
          <a:xfrm>
            <a:off x="1025874" y="1756079"/>
            <a:ext cx="6597590" cy="2222487"/>
            <a:chOff x="1025874" y="1600352"/>
            <a:chExt cx="6597590" cy="2222487"/>
          </a:xfrm>
        </p:grpSpPr>
        <p:sp>
          <p:nvSpPr>
            <p:cNvPr id="44" name="Line 3"/>
            <p:cNvSpPr>
              <a:spLocks noChangeShapeType="1"/>
            </p:cNvSpPr>
            <p:nvPr/>
          </p:nvSpPr>
          <p:spPr bwMode="auto">
            <a:xfrm>
              <a:off x="1025874" y="3332145"/>
              <a:ext cx="6597590" cy="0"/>
            </a:xfrm>
            <a:prstGeom prst="line">
              <a:avLst/>
            </a:prstGeom>
            <a:noFill/>
            <a:ln w="25400" cmpd="sng">
              <a:solidFill>
                <a:srgbClr val="0000CC"/>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45" name="Rectangle 4"/>
            <p:cNvSpPr>
              <a:spLocks noChangeArrowheads="1"/>
            </p:cNvSpPr>
            <p:nvPr/>
          </p:nvSpPr>
          <p:spPr bwMode="auto">
            <a:xfrm>
              <a:off x="2063209" y="3484501"/>
              <a:ext cx="4746129" cy="338338"/>
            </a:xfrm>
            <a:prstGeom prst="rect">
              <a:avLst/>
            </a:prstGeom>
            <a:solidFill>
              <a:srgbClr val="FF00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46" name="Rectangle 6"/>
            <p:cNvSpPr>
              <a:spLocks noChangeArrowheads="1"/>
            </p:cNvSpPr>
            <p:nvPr/>
          </p:nvSpPr>
          <p:spPr bwMode="auto">
            <a:xfrm>
              <a:off x="3849543" y="3530798"/>
              <a:ext cx="1267079"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以太网 </a:t>
              </a:r>
              <a:r>
                <a:rPr kumimoji="1" lang="en-US" altLang="zh-CN" sz="1200" b="1" dirty="0">
                  <a:latin typeface="微软雅黑" pitchFamily="34" charset="-122"/>
                  <a:ea typeface="微软雅黑" pitchFamily="34" charset="-122"/>
                </a:rPr>
                <a:t>MAC </a:t>
              </a:r>
              <a:r>
                <a:rPr kumimoji="1" lang="zh-CN" altLang="en-US" sz="1200" b="1" dirty="0">
                  <a:latin typeface="微软雅黑" pitchFamily="34" charset="-122"/>
                  <a:ea typeface="微软雅黑" pitchFamily="34" charset="-122"/>
                </a:rPr>
                <a:t>帧</a:t>
              </a:r>
            </a:p>
          </p:txBody>
        </p:sp>
        <p:sp>
          <p:nvSpPr>
            <p:cNvPr id="47" name="Rectangle 13"/>
            <p:cNvSpPr>
              <a:spLocks noChangeArrowheads="1"/>
            </p:cNvSpPr>
            <p:nvPr/>
          </p:nvSpPr>
          <p:spPr bwMode="auto">
            <a:xfrm>
              <a:off x="6889224" y="3537948"/>
              <a:ext cx="64440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itchFamily="34" charset="-122"/>
                  <a:ea typeface="微软雅黑" pitchFamily="34" charset="-122"/>
                </a:rPr>
                <a:t>物理层</a:t>
              </a:r>
            </a:p>
          </p:txBody>
        </p:sp>
        <p:sp>
          <p:nvSpPr>
            <p:cNvPr id="48" name="Rectangle 26"/>
            <p:cNvSpPr>
              <a:spLocks noChangeArrowheads="1"/>
            </p:cNvSpPr>
            <p:nvPr/>
          </p:nvSpPr>
          <p:spPr bwMode="auto">
            <a:xfrm>
              <a:off x="6859854" y="2898379"/>
              <a:ext cx="758927" cy="27443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MAC </a:t>
              </a:r>
              <a:r>
                <a:rPr kumimoji="1" lang="zh-CN" altLang="en-US" sz="1200" b="1" dirty="0">
                  <a:solidFill>
                    <a:srgbClr val="000099"/>
                  </a:solidFill>
                  <a:latin typeface="微软雅黑" pitchFamily="34" charset="-122"/>
                  <a:ea typeface="微软雅黑" pitchFamily="34" charset="-122"/>
                </a:rPr>
                <a:t>层</a:t>
              </a:r>
            </a:p>
          </p:txBody>
        </p:sp>
        <p:sp>
          <p:nvSpPr>
            <p:cNvPr id="49" name="Line 27"/>
            <p:cNvSpPr>
              <a:spLocks noChangeShapeType="1"/>
            </p:cNvSpPr>
            <p:nvPr/>
          </p:nvSpPr>
          <p:spPr bwMode="auto">
            <a:xfrm flipH="1">
              <a:off x="2057335" y="3144542"/>
              <a:ext cx="1175" cy="351351"/>
            </a:xfrm>
            <a:prstGeom prst="line">
              <a:avLst/>
            </a:prstGeom>
            <a:noFill/>
            <a:ln w="19050">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50" name="Line 28"/>
            <p:cNvSpPr>
              <a:spLocks noChangeShapeType="1"/>
            </p:cNvSpPr>
            <p:nvPr/>
          </p:nvSpPr>
          <p:spPr bwMode="auto">
            <a:xfrm>
              <a:off x="6801115" y="3193340"/>
              <a:ext cx="8224" cy="294961"/>
            </a:xfrm>
            <a:prstGeom prst="line">
              <a:avLst/>
            </a:prstGeom>
            <a:noFill/>
            <a:ln w="12700">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53" name="Rectangle 47"/>
            <p:cNvSpPr>
              <a:spLocks noChangeArrowheads="1"/>
            </p:cNvSpPr>
            <p:nvPr/>
          </p:nvSpPr>
          <p:spPr bwMode="auto">
            <a:xfrm>
              <a:off x="6966760" y="2291106"/>
              <a:ext cx="535404"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IP </a:t>
              </a:r>
              <a:r>
                <a:rPr kumimoji="1" lang="zh-CN" altLang="en-US" sz="1200" b="1" dirty="0">
                  <a:solidFill>
                    <a:srgbClr val="000099"/>
                  </a:solidFill>
                  <a:latin typeface="微软雅黑" pitchFamily="34" charset="-122"/>
                  <a:ea typeface="微软雅黑" pitchFamily="34" charset="-122"/>
                </a:rPr>
                <a:t>层</a:t>
              </a:r>
            </a:p>
          </p:txBody>
        </p:sp>
        <p:sp>
          <p:nvSpPr>
            <p:cNvPr id="54" name="Line 48"/>
            <p:cNvSpPr>
              <a:spLocks noChangeShapeType="1"/>
            </p:cNvSpPr>
            <p:nvPr/>
          </p:nvSpPr>
          <p:spPr bwMode="auto">
            <a:xfrm flipV="1">
              <a:off x="6853980" y="2655469"/>
              <a:ext cx="648644" cy="0"/>
            </a:xfrm>
            <a:prstGeom prst="line">
              <a:avLst/>
            </a:prstGeom>
            <a:noFill/>
            <a:ln w="25400" cmpd="sng">
              <a:solidFill>
                <a:srgbClr val="0000FF"/>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55" name="AutoShape 64"/>
            <p:cNvSpPr>
              <a:spLocks noChangeArrowheads="1"/>
            </p:cNvSpPr>
            <p:nvPr/>
          </p:nvSpPr>
          <p:spPr bwMode="auto">
            <a:xfrm rot="16200000" flipH="1">
              <a:off x="4254498" y="3277080"/>
              <a:ext cx="416416" cy="170343"/>
            </a:xfrm>
            <a:prstGeom prst="rightArrow">
              <a:avLst>
                <a:gd name="adj1" fmla="val 50000"/>
                <a:gd name="adj2" fmla="val 132426"/>
              </a:avLst>
            </a:prstGeom>
            <a:solidFill>
              <a:srgbClr val="00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56" name="Rectangle 66"/>
            <p:cNvSpPr>
              <a:spLocks noChangeArrowheads="1"/>
            </p:cNvSpPr>
            <p:nvPr/>
          </p:nvSpPr>
          <p:spPr bwMode="auto">
            <a:xfrm>
              <a:off x="2057335" y="2849580"/>
              <a:ext cx="4752004" cy="312312"/>
            </a:xfrm>
            <a:prstGeom prst="rect">
              <a:avLst/>
            </a:prstGeom>
            <a:solidFill>
              <a:srgbClr val="00FFFF"/>
            </a:solidFill>
            <a:ln w="19050" algn="ctr">
              <a:solidFill>
                <a:schemeClr val="tx1"/>
              </a:solidFill>
              <a:miter lim="800000"/>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57" name="Line 67"/>
            <p:cNvSpPr>
              <a:spLocks noChangeShapeType="1"/>
            </p:cNvSpPr>
            <p:nvPr/>
          </p:nvSpPr>
          <p:spPr bwMode="auto">
            <a:xfrm>
              <a:off x="2749283" y="2849580"/>
              <a:ext cx="0" cy="3123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58" name="Line 68"/>
            <p:cNvSpPr>
              <a:spLocks noChangeShapeType="1"/>
            </p:cNvSpPr>
            <p:nvPr/>
          </p:nvSpPr>
          <p:spPr bwMode="auto">
            <a:xfrm>
              <a:off x="3425959" y="2849580"/>
              <a:ext cx="0" cy="3123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59" name="Line 69"/>
            <p:cNvSpPr>
              <a:spLocks noChangeShapeType="1"/>
            </p:cNvSpPr>
            <p:nvPr/>
          </p:nvSpPr>
          <p:spPr bwMode="auto">
            <a:xfrm>
              <a:off x="4102635" y="2849580"/>
              <a:ext cx="0" cy="3123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60" name="Line 70"/>
            <p:cNvSpPr>
              <a:spLocks noChangeShapeType="1"/>
            </p:cNvSpPr>
            <p:nvPr/>
          </p:nvSpPr>
          <p:spPr bwMode="auto">
            <a:xfrm>
              <a:off x="6414611" y="2849580"/>
              <a:ext cx="0" cy="3123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61" name="Rectangle 71"/>
            <p:cNvSpPr>
              <a:spLocks noChangeArrowheads="1"/>
            </p:cNvSpPr>
            <p:nvPr/>
          </p:nvSpPr>
          <p:spPr bwMode="auto">
            <a:xfrm>
              <a:off x="2005645" y="2881028"/>
              <a:ext cx="798296"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目的地址</a:t>
              </a:r>
            </a:p>
          </p:txBody>
        </p:sp>
        <p:sp>
          <p:nvSpPr>
            <p:cNvPr id="62" name="Rectangle 72"/>
            <p:cNvSpPr>
              <a:spLocks noChangeArrowheads="1"/>
            </p:cNvSpPr>
            <p:nvPr/>
          </p:nvSpPr>
          <p:spPr bwMode="auto">
            <a:xfrm>
              <a:off x="2788208" y="2881028"/>
              <a:ext cx="64440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源地址</a:t>
              </a:r>
            </a:p>
          </p:txBody>
        </p:sp>
        <p:sp>
          <p:nvSpPr>
            <p:cNvPr id="63" name="Rectangle 73"/>
            <p:cNvSpPr>
              <a:spLocks noChangeArrowheads="1"/>
            </p:cNvSpPr>
            <p:nvPr/>
          </p:nvSpPr>
          <p:spPr bwMode="auto">
            <a:xfrm>
              <a:off x="3527499" y="2881028"/>
              <a:ext cx="49052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类型</a:t>
              </a:r>
            </a:p>
          </p:txBody>
        </p:sp>
        <p:sp>
          <p:nvSpPr>
            <p:cNvPr id="64" name="Rectangle 74"/>
            <p:cNvSpPr>
              <a:spLocks noChangeArrowheads="1"/>
            </p:cNvSpPr>
            <p:nvPr/>
          </p:nvSpPr>
          <p:spPr bwMode="auto">
            <a:xfrm>
              <a:off x="4841260" y="2881028"/>
              <a:ext cx="862417"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数        据</a:t>
              </a:r>
            </a:p>
          </p:txBody>
        </p:sp>
        <p:sp>
          <p:nvSpPr>
            <p:cNvPr id="65" name="Rectangle 75"/>
            <p:cNvSpPr>
              <a:spLocks noChangeArrowheads="1"/>
            </p:cNvSpPr>
            <p:nvPr/>
          </p:nvSpPr>
          <p:spPr bwMode="auto">
            <a:xfrm>
              <a:off x="6374669" y="2881028"/>
              <a:ext cx="466475"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a:latin typeface="微软雅黑" pitchFamily="34" charset="-122"/>
                  <a:ea typeface="微软雅黑" pitchFamily="34" charset="-122"/>
                </a:rPr>
                <a:t>FCS</a:t>
              </a:r>
            </a:p>
          </p:txBody>
        </p:sp>
        <p:sp>
          <p:nvSpPr>
            <p:cNvPr id="66" name="Rectangle 76"/>
            <p:cNvSpPr>
              <a:spLocks noChangeArrowheads="1"/>
            </p:cNvSpPr>
            <p:nvPr/>
          </p:nvSpPr>
          <p:spPr bwMode="auto">
            <a:xfrm>
              <a:off x="2287182" y="2626141"/>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6</a:t>
              </a:r>
            </a:p>
          </p:txBody>
        </p:sp>
        <p:sp>
          <p:nvSpPr>
            <p:cNvPr id="67" name="Rectangle 77"/>
            <p:cNvSpPr>
              <a:spLocks noChangeArrowheads="1"/>
            </p:cNvSpPr>
            <p:nvPr/>
          </p:nvSpPr>
          <p:spPr bwMode="auto">
            <a:xfrm>
              <a:off x="2984591" y="2626141"/>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6</a:t>
              </a:r>
            </a:p>
          </p:txBody>
        </p:sp>
        <p:sp>
          <p:nvSpPr>
            <p:cNvPr id="68" name="Rectangle 78"/>
            <p:cNvSpPr>
              <a:spLocks noChangeArrowheads="1"/>
            </p:cNvSpPr>
            <p:nvPr/>
          </p:nvSpPr>
          <p:spPr bwMode="auto">
            <a:xfrm>
              <a:off x="3707907" y="2626141"/>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2</a:t>
              </a:r>
            </a:p>
          </p:txBody>
        </p:sp>
        <p:sp>
          <p:nvSpPr>
            <p:cNvPr id="69" name="Rectangle 79"/>
            <p:cNvSpPr>
              <a:spLocks noChangeArrowheads="1"/>
            </p:cNvSpPr>
            <p:nvPr/>
          </p:nvSpPr>
          <p:spPr bwMode="auto">
            <a:xfrm>
              <a:off x="6468707" y="2626141"/>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4</a:t>
              </a:r>
            </a:p>
          </p:txBody>
        </p:sp>
        <p:sp>
          <p:nvSpPr>
            <p:cNvPr id="70" name="Rectangle 80"/>
            <p:cNvSpPr>
              <a:spLocks noChangeArrowheads="1"/>
            </p:cNvSpPr>
            <p:nvPr/>
          </p:nvSpPr>
          <p:spPr bwMode="auto">
            <a:xfrm>
              <a:off x="1623271" y="2614121"/>
              <a:ext cx="49052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itchFamily="34" charset="-122"/>
                  <a:ea typeface="微软雅黑" pitchFamily="34" charset="-122"/>
                </a:rPr>
                <a:t>字节</a:t>
              </a:r>
            </a:p>
          </p:txBody>
        </p:sp>
        <p:sp>
          <p:nvSpPr>
            <p:cNvPr id="71" name="Text Box 81"/>
            <p:cNvSpPr txBox="1">
              <a:spLocks noChangeArrowheads="1"/>
            </p:cNvSpPr>
            <p:nvPr/>
          </p:nvSpPr>
          <p:spPr bwMode="auto">
            <a:xfrm>
              <a:off x="5350256" y="2603367"/>
              <a:ext cx="96212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sz="1200" b="1" dirty="0">
                  <a:solidFill>
                    <a:srgbClr val="000099"/>
                  </a:solidFill>
                  <a:latin typeface="微软雅黑" pitchFamily="34" charset="-122"/>
                  <a:ea typeface="微软雅黑" pitchFamily="34" charset="-122"/>
                </a:rPr>
                <a:t>46 ~ 1500</a:t>
              </a:r>
            </a:p>
          </p:txBody>
        </p:sp>
        <p:grpSp>
          <p:nvGrpSpPr>
            <p:cNvPr id="74" name="Group 109"/>
            <p:cNvGrpSpPr>
              <a:grpSpLocks/>
            </p:cNvGrpSpPr>
            <p:nvPr/>
          </p:nvGrpSpPr>
          <p:grpSpPr bwMode="auto">
            <a:xfrm>
              <a:off x="4102635" y="2291106"/>
              <a:ext cx="2311976" cy="676676"/>
              <a:chOff x="2715" y="1872"/>
              <a:chExt cx="1968" cy="624"/>
            </a:xfrm>
          </p:grpSpPr>
          <p:sp>
            <p:nvSpPr>
              <p:cNvPr id="75" name="AutoShape 110"/>
              <p:cNvSpPr>
                <a:spLocks noChangeArrowheads="1"/>
              </p:cNvSpPr>
              <p:nvPr/>
            </p:nvSpPr>
            <p:spPr bwMode="auto">
              <a:xfrm rot="16200000" flipH="1">
                <a:off x="3508" y="2231"/>
                <a:ext cx="384" cy="145"/>
              </a:xfrm>
              <a:prstGeom prst="rightArrow">
                <a:avLst>
                  <a:gd name="adj1" fmla="val 50000"/>
                  <a:gd name="adj2" fmla="val 132426"/>
                </a:avLst>
              </a:prstGeom>
              <a:solidFill>
                <a:srgbClr val="00FF99"/>
              </a:solidFill>
              <a:ln w="9525">
                <a:solidFill>
                  <a:schemeClr val="tx1"/>
                </a:solidFill>
                <a:miter lim="800000"/>
                <a:headEnd/>
                <a:tailEnd/>
              </a:ln>
              <a:effectLs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6" name="Rectangle 111"/>
              <p:cNvSpPr>
                <a:spLocks noChangeArrowheads="1"/>
              </p:cNvSpPr>
              <p:nvPr/>
            </p:nvSpPr>
            <p:spPr bwMode="auto">
              <a:xfrm>
                <a:off x="2715" y="1872"/>
                <a:ext cx="1968" cy="240"/>
              </a:xfrm>
              <a:prstGeom prst="rect">
                <a:avLst/>
              </a:prstGeom>
              <a:solidFill>
                <a:srgbClr val="0000CC"/>
              </a:solidFill>
              <a:ln w="9525">
                <a:solidFill>
                  <a:schemeClr val="tx1"/>
                </a:solidFill>
                <a:miter lim="800000"/>
                <a:headEnd/>
                <a:tailEnd/>
              </a:ln>
              <a:effectLst/>
            </p:spPr>
            <p:txBody>
              <a:bodyPr wrap="none" anchor="ctr"/>
              <a:lstStyle/>
              <a:p>
                <a:pPr algn="ctr" defTabSz="762000" eaLnBrk="0" hangingPunct="0"/>
                <a:r>
                  <a:rPr kumimoji="1" lang="en-US" altLang="zh-CN" sz="1200" b="1" dirty="0">
                    <a:solidFill>
                      <a:schemeClr val="bg1"/>
                    </a:solidFill>
                    <a:latin typeface="微软雅黑" pitchFamily="34" charset="-122"/>
                    <a:ea typeface="微软雅黑" pitchFamily="34" charset="-122"/>
                  </a:rPr>
                  <a:t>IP </a:t>
                </a:r>
                <a:r>
                  <a:rPr kumimoji="1" lang="zh-CN" altLang="en-US" sz="1200" b="1" dirty="0">
                    <a:solidFill>
                      <a:schemeClr val="bg1"/>
                    </a:solidFill>
                    <a:latin typeface="微软雅黑" pitchFamily="34" charset="-122"/>
                    <a:ea typeface="微软雅黑" pitchFamily="34" charset="-122"/>
                  </a:rPr>
                  <a:t>数据报</a:t>
                </a:r>
              </a:p>
            </p:txBody>
          </p:sp>
        </p:grpSp>
        <p:sp>
          <p:nvSpPr>
            <p:cNvPr id="77" name="AutoShape 38"/>
            <p:cNvSpPr>
              <a:spLocks noChangeArrowheads="1"/>
            </p:cNvSpPr>
            <p:nvPr/>
          </p:nvSpPr>
          <p:spPr bwMode="auto">
            <a:xfrm>
              <a:off x="2948954" y="1600352"/>
              <a:ext cx="1795225" cy="375516"/>
            </a:xfrm>
            <a:prstGeom prst="wedgeRoundRectCallout">
              <a:avLst>
                <a:gd name="adj1" fmla="val -8750"/>
                <a:gd name="adj2" fmla="val 292307"/>
                <a:gd name="adj3" fmla="val 16667"/>
              </a:avLst>
            </a:prstGeom>
            <a:solidFill>
              <a:srgbClr val="00FF99"/>
            </a:solidFill>
            <a:ln w="9525">
              <a:solidFill>
                <a:schemeClr val="tx1"/>
              </a:solidFill>
              <a:miter lim="800000"/>
              <a:headEnd/>
              <a:tailEnd/>
            </a:ln>
            <a:effectLst/>
            <a:extLst/>
          </p:spPr>
          <p:txBody>
            <a:bodyPr/>
            <a:lstStyle/>
            <a:p>
              <a:pPr algn="ctr"/>
              <a:r>
                <a:rPr lang="zh-CN" altLang="en-US" sz="1600" b="1" dirty="0">
                  <a:latin typeface="微软雅黑" pitchFamily="34" charset="-122"/>
                  <a:ea typeface="微软雅黑" pitchFamily="34" charset="-122"/>
                </a:rPr>
                <a:t>类型字段 </a:t>
              </a:r>
              <a:r>
                <a:rPr lang="en-US" altLang="zh-CN" sz="1600" b="1" dirty="0">
                  <a:latin typeface="微软雅黑" pitchFamily="34" charset="-122"/>
                  <a:ea typeface="微软雅黑" pitchFamily="34" charset="-122"/>
                </a:rPr>
                <a:t>2 </a:t>
              </a:r>
              <a:r>
                <a:rPr lang="zh-CN" altLang="en-US" sz="1600" b="1" dirty="0">
                  <a:latin typeface="微软雅黑" pitchFamily="34" charset="-122"/>
                  <a:ea typeface="微软雅黑" pitchFamily="34" charset="-122"/>
                </a:rPr>
                <a:t>字节</a:t>
              </a:r>
            </a:p>
          </p:txBody>
        </p:sp>
      </p:grpSp>
      <p:sp>
        <p:nvSpPr>
          <p:cNvPr id="5" name="矩形 4"/>
          <p:cNvSpPr/>
          <p:nvPr/>
        </p:nvSpPr>
        <p:spPr>
          <a:xfrm>
            <a:off x="1760081" y="1087425"/>
            <a:ext cx="5565473" cy="584775"/>
          </a:xfrm>
          <a:prstGeom prst="rect">
            <a:avLst/>
          </a:prstGeom>
          <a:solidFill>
            <a:srgbClr val="0000CC"/>
          </a:solidFill>
        </p:spPr>
        <p:txBody>
          <a:bodyPr wrap="square">
            <a:spAutoFit/>
          </a:bodyPr>
          <a:lstStyle/>
          <a:p>
            <a:pPr algn="ctr"/>
            <a:r>
              <a:rPr lang="zh-CN" altLang="en-US" sz="1600" b="1" dirty="0">
                <a:solidFill>
                  <a:schemeClr val="bg1"/>
                </a:solidFill>
                <a:latin typeface="微软雅黑" pitchFamily="34" charset="-122"/>
                <a:ea typeface="微软雅黑" pitchFamily="34" charset="-122"/>
              </a:rPr>
              <a:t>类型字段用来标志</a:t>
            </a:r>
            <a:r>
              <a:rPr lang="zh-CN" altLang="en-US" sz="1600" b="1" dirty="0">
                <a:solidFill>
                  <a:srgbClr val="FFFF00"/>
                </a:solidFill>
                <a:latin typeface="微软雅黑" pitchFamily="34" charset="-122"/>
                <a:ea typeface="微软雅黑" pitchFamily="34" charset="-122"/>
              </a:rPr>
              <a:t>上一层</a:t>
            </a:r>
            <a:r>
              <a:rPr lang="zh-CN" altLang="en-US" sz="1600" b="1" dirty="0">
                <a:solidFill>
                  <a:schemeClr val="bg1"/>
                </a:solidFill>
                <a:latin typeface="微软雅黑" pitchFamily="34" charset="-122"/>
                <a:ea typeface="微软雅黑" pitchFamily="34" charset="-122"/>
              </a:rPr>
              <a:t>使用的是什么协议，</a:t>
            </a:r>
          </a:p>
          <a:p>
            <a:pPr algn="ctr"/>
            <a:r>
              <a:rPr lang="zh-CN" altLang="en-US" sz="1600" b="1" dirty="0">
                <a:solidFill>
                  <a:schemeClr val="bg1"/>
                </a:solidFill>
                <a:latin typeface="微软雅黑" pitchFamily="34" charset="-122"/>
                <a:ea typeface="微软雅黑" pitchFamily="34" charset="-122"/>
              </a:rPr>
              <a:t>以便把收到的 </a:t>
            </a:r>
            <a:r>
              <a:rPr lang="en-US" altLang="zh-CN" sz="1600" b="1" dirty="0">
                <a:solidFill>
                  <a:schemeClr val="bg1"/>
                </a:solidFill>
                <a:latin typeface="微软雅黑" pitchFamily="34" charset="-122"/>
                <a:ea typeface="微软雅黑" pitchFamily="34" charset="-122"/>
              </a:rPr>
              <a:t>MAC </a:t>
            </a:r>
            <a:r>
              <a:rPr lang="zh-CN" altLang="en-US" sz="1600" b="1" dirty="0">
                <a:solidFill>
                  <a:schemeClr val="bg1"/>
                </a:solidFill>
                <a:latin typeface="微软雅黑" pitchFamily="34" charset="-122"/>
                <a:ea typeface="微软雅黑" pitchFamily="34" charset="-122"/>
              </a:rPr>
              <a:t>帧的数据上交给上一层的这个协议。 </a:t>
            </a:r>
          </a:p>
        </p:txBody>
      </p:sp>
      <p:sp>
        <p:nvSpPr>
          <p:cNvPr id="37" name="AutoShape 5"/>
          <p:cNvSpPr>
            <a:spLocks noChangeArrowheads="1"/>
          </p:cNvSpPr>
          <p:nvPr/>
        </p:nvSpPr>
        <p:spPr bwMode="auto">
          <a:xfrm>
            <a:off x="502921" y="609030"/>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 name="Rectangle 6"/>
          <p:cNvSpPr>
            <a:spLocks noChangeArrowheads="1"/>
          </p:cNvSpPr>
          <p:nvPr/>
        </p:nvSpPr>
        <p:spPr bwMode="auto">
          <a:xfrm>
            <a:off x="2939512" y="585940"/>
            <a:ext cx="325512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以太网 </a:t>
            </a:r>
            <a:r>
              <a:rPr lang="en-US" altLang="zh-CN" sz="2000" b="1" dirty="0">
                <a:solidFill>
                  <a:schemeClr val="bg1"/>
                </a:solidFill>
                <a:latin typeface="微软雅黑" pitchFamily="34" charset="-122"/>
                <a:ea typeface="微软雅黑" pitchFamily="34" charset="-122"/>
              </a:rPr>
              <a:t>V2 </a:t>
            </a:r>
            <a:r>
              <a:rPr lang="zh-CN" altLang="en-US" sz="2000" b="1" dirty="0">
                <a:solidFill>
                  <a:schemeClr val="bg1"/>
                </a:solidFill>
                <a:latin typeface="微软雅黑" pitchFamily="34" charset="-122"/>
                <a:ea typeface="微软雅黑" pitchFamily="34" charset="-122"/>
              </a:rPr>
              <a:t>的 </a:t>
            </a:r>
            <a:r>
              <a:rPr lang="en-US" altLang="zh-CN" sz="2000" b="1" dirty="0">
                <a:solidFill>
                  <a:schemeClr val="bg1"/>
                </a:solidFill>
                <a:latin typeface="微软雅黑" pitchFamily="34" charset="-122"/>
                <a:ea typeface="微软雅黑" pitchFamily="34" charset="-122"/>
              </a:rPr>
              <a:t>MAC </a:t>
            </a:r>
            <a:r>
              <a:rPr lang="zh-CN" altLang="en-US" sz="2000" b="1" dirty="0">
                <a:solidFill>
                  <a:schemeClr val="bg1"/>
                </a:solidFill>
                <a:latin typeface="微软雅黑" pitchFamily="34" charset="-122"/>
                <a:ea typeface="微软雅黑" pitchFamily="34" charset="-122"/>
              </a:rPr>
              <a:t>帧格式</a:t>
            </a:r>
          </a:p>
        </p:txBody>
      </p:sp>
      <p:sp>
        <p:nvSpPr>
          <p:cNvPr id="2" name="灯片编号占位符 1">
            <a:extLst>
              <a:ext uri="{FF2B5EF4-FFF2-40B4-BE49-F238E27FC236}">
                <a16:creationId xmlns:a16="http://schemas.microsoft.com/office/drawing/2014/main" id="{6710241D-2B85-4D8F-9C80-1469EF07FF85}"/>
              </a:ext>
            </a:extLst>
          </p:cNvPr>
          <p:cNvSpPr>
            <a:spLocks noGrp="1"/>
          </p:cNvSpPr>
          <p:nvPr>
            <p:ph type="sldNum" sz="quarter" idx="12"/>
          </p:nvPr>
        </p:nvSpPr>
        <p:spPr/>
        <p:txBody>
          <a:bodyPr/>
          <a:lstStyle/>
          <a:p>
            <a:fld id="{C485880C-E2C3-4DAB-AE74-D9BE691626AC}" type="slidenum">
              <a:rPr lang="zh-CN" altLang="en-US" smtClean="0"/>
              <a:pPr/>
              <a:t>88</a:t>
            </a:fld>
            <a:endParaRPr lang="zh-CN" altLang="en-US"/>
          </a:p>
        </p:txBody>
      </p:sp>
    </p:spTree>
    <p:extLst>
      <p:ext uri="{BB962C8B-B14F-4D97-AF65-F5344CB8AC3E}">
        <p14:creationId xmlns:p14="http://schemas.microsoft.com/office/powerpoint/2010/main" val="1029389569"/>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圆角矩形 37"/>
          <p:cNvSpPr/>
          <p:nvPr/>
        </p:nvSpPr>
        <p:spPr>
          <a:xfrm>
            <a:off x="502920" y="1009164"/>
            <a:ext cx="8129015" cy="3282696"/>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itchFamily="34" charset="-122"/>
              <a:ea typeface="微软雅黑" pitchFamily="34" charset="-122"/>
            </a:endParaRPr>
          </a:p>
        </p:txBody>
      </p:sp>
      <p:sp>
        <p:nvSpPr>
          <p:cNvPr id="39" name="AutoShape 5"/>
          <p:cNvSpPr>
            <a:spLocks noChangeArrowheads="1"/>
          </p:cNvSpPr>
          <p:nvPr/>
        </p:nvSpPr>
        <p:spPr bwMode="auto">
          <a:xfrm>
            <a:off x="502920" y="603092"/>
            <a:ext cx="8129015" cy="308939"/>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 name="矩形 44"/>
          <p:cNvSpPr/>
          <p:nvPr/>
        </p:nvSpPr>
        <p:spPr>
          <a:xfrm>
            <a:off x="616085" y="560852"/>
            <a:ext cx="3255122" cy="400110"/>
          </a:xfrm>
          <a:prstGeom prst="rect">
            <a:avLst/>
          </a:prstGeom>
        </p:spPr>
        <p:txBody>
          <a:bodyPr wrap="none">
            <a:spAutoFit/>
          </a:bodyPr>
          <a:lstStyle/>
          <a:p>
            <a:r>
              <a:rPr lang="zh-CN" altLang="en-US" sz="2000" b="1" dirty="0">
                <a:latin typeface="微软雅黑" pitchFamily="34" charset="-122"/>
                <a:ea typeface="微软雅黑" pitchFamily="34" charset="-122"/>
              </a:rPr>
              <a:t>以太网 </a:t>
            </a:r>
            <a:r>
              <a:rPr lang="en-US" altLang="zh-CN" sz="2000" b="1" dirty="0">
                <a:latin typeface="微软雅黑" pitchFamily="34" charset="-122"/>
                <a:ea typeface="微软雅黑" pitchFamily="34" charset="-122"/>
              </a:rPr>
              <a:t>V2 </a:t>
            </a:r>
            <a:r>
              <a:rPr lang="zh-CN" altLang="en-US" sz="2000" b="1" dirty="0">
                <a:latin typeface="微软雅黑" pitchFamily="34" charset="-122"/>
                <a:ea typeface="微软雅黑" pitchFamily="34" charset="-122"/>
              </a:rPr>
              <a:t>的 </a:t>
            </a:r>
            <a:r>
              <a:rPr lang="en-US" altLang="zh-CN" sz="2000" b="1" dirty="0">
                <a:latin typeface="微软雅黑" pitchFamily="34" charset="-122"/>
                <a:ea typeface="微软雅黑" pitchFamily="34" charset="-122"/>
              </a:rPr>
              <a:t>MAC </a:t>
            </a:r>
            <a:r>
              <a:rPr lang="zh-CN" altLang="en-US" sz="2000" b="1" dirty="0">
                <a:latin typeface="微软雅黑" pitchFamily="34" charset="-122"/>
                <a:ea typeface="微软雅黑" pitchFamily="34" charset="-122"/>
              </a:rPr>
              <a:t>帧格式</a:t>
            </a:r>
          </a:p>
        </p:txBody>
      </p:sp>
      <p:grpSp>
        <p:nvGrpSpPr>
          <p:cNvPr id="44" name="组合 43"/>
          <p:cNvGrpSpPr/>
          <p:nvPr/>
        </p:nvGrpSpPr>
        <p:grpSpPr>
          <a:xfrm>
            <a:off x="1025874" y="1756079"/>
            <a:ext cx="6597590" cy="2222487"/>
            <a:chOff x="1025874" y="1600352"/>
            <a:chExt cx="6597590" cy="2222487"/>
          </a:xfrm>
        </p:grpSpPr>
        <p:sp>
          <p:nvSpPr>
            <p:cNvPr id="10" name="Line 3"/>
            <p:cNvSpPr>
              <a:spLocks noChangeShapeType="1"/>
            </p:cNvSpPr>
            <p:nvPr/>
          </p:nvSpPr>
          <p:spPr bwMode="auto">
            <a:xfrm>
              <a:off x="1025874" y="3332145"/>
              <a:ext cx="6597590" cy="0"/>
            </a:xfrm>
            <a:prstGeom prst="line">
              <a:avLst/>
            </a:prstGeom>
            <a:noFill/>
            <a:ln w="25400" cmpd="sng">
              <a:solidFill>
                <a:srgbClr val="0000CC"/>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1" name="Rectangle 4"/>
            <p:cNvSpPr>
              <a:spLocks noChangeArrowheads="1"/>
            </p:cNvSpPr>
            <p:nvPr/>
          </p:nvSpPr>
          <p:spPr bwMode="auto">
            <a:xfrm>
              <a:off x="2063209" y="3484501"/>
              <a:ext cx="4746129" cy="338338"/>
            </a:xfrm>
            <a:prstGeom prst="rect">
              <a:avLst/>
            </a:prstGeom>
            <a:solidFill>
              <a:srgbClr val="FF00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2" name="Rectangle 6"/>
            <p:cNvSpPr>
              <a:spLocks noChangeArrowheads="1"/>
            </p:cNvSpPr>
            <p:nvPr/>
          </p:nvSpPr>
          <p:spPr bwMode="auto">
            <a:xfrm>
              <a:off x="3847707" y="3530798"/>
              <a:ext cx="1267079"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以太网 </a:t>
              </a:r>
              <a:r>
                <a:rPr kumimoji="1" lang="en-US" altLang="zh-CN" sz="1200" b="1" dirty="0">
                  <a:latin typeface="微软雅黑" pitchFamily="34" charset="-122"/>
                  <a:ea typeface="微软雅黑" pitchFamily="34" charset="-122"/>
                </a:rPr>
                <a:t>MAC </a:t>
              </a:r>
              <a:r>
                <a:rPr kumimoji="1" lang="zh-CN" altLang="en-US" sz="1200" b="1" dirty="0">
                  <a:latin typeface="微软雅黑" pitchFamily="34" charset="-122"/>
                  <a:ea typeface="微软雅黑" pitchFamily="34" charset="-122"/>
                </a:rPr>
                <a:t>帧</a:t>
              </a:r>
            </a:p>
          </p:txBody>
        </p:sp>
        <p:sp>
          <p:nvSpPr>
            <p:cNvPr id="13" name="Rectangle 13"/>
            <p:cNvSpPr>
              <a:spLocks noChangeArrowheads="1"/>
            </p:cNvSpPr>
            <p:nvPr/>
          </p:nvSpPr>
          <p:spPr bwMode="auto">
            <a:xfrm>
              <a:off x="6889224" y="3537948"/>
              <a:ext cx="64440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itchFamily="34" charset="-122"/>
                  <a:ea typeface="微软雅黑" pitchFamily="34" charset="-122"/>
                </a:rPr>
                <a:t>物理层</a:t>
              </a:r>
            </a:p>
          </p:txBody>
        </p:sp>
        <p:sp>
          <p:nvSpPr>
            <p:cNvPr id="14" name="Rectangle 26"/>
            <p:cNvSpPr>
              <a:spLocks noChangeArrowheads="1"/>
            </p:cNvSpPr>
            <p:nvPr/>
          </p:nvSpPr>
          <p:spPr bwMode="auto">
            <a:xfrm>
              <a:off x="6859854" y="2898379"/>
              <a:ext cx="758927" cy="27443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MAC </a:t>
              </a:r>
              <a:r>
                <a:rPr kumimoji="1" lang="zh-CN" altLang="en-US" sz="1200" b="1" dirty="0">
                  <a:solidFill>
                    <a:srgbClr val="000099"/>
                  </a:solidFill>
                  <a:latin typeface="微软雅黑" pitchFamily="34" charset="-122"/>
                  <a:ea typeface="微软雅黑" pitchFamily="34" charset="-122"/>
                </a:rPr>
                <a:t>层</a:t>
              </a:r>
            </a:p>
          </p:txBody>
        </p:sp>
        <p:sp>
          <p:nvSpPr>
            <p:cNvPr id="15" name="Line 27"/>
            <p:cNvSpPr>
              <a:spLocks noChangeShapeType="1"/>
            </p:cNvSpPr>
            <p:nvPr/>
          </p:nvSpPr>
          <p:spPr bwMode="auto">
            <a:xfrm flipH="1">
              <a:off x="2057335" y="3144542"/>
              <a:ext cx="1175" cy="351351"/>
            </a:xfrm>
            <a:prstGeom prst="line">
              <a:avLst/>
            </a:prstGeom>
            <a:noFill/>
            <a:ln w="19050">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6" name="Line 28"/>
            <p:cNvSpPr>
              <a:spLocks noChangeShapeType="1"/>
            </p:cNvSpPr>
            <p:nvPr/>
          </p:nvSpPr>
          <p:spPr bwMode="auto">
            <a:xfrm>
              <a:off x="6801115" y="3193340"/>
              <a:ext cx="8224" cy="294961"/>
            </a:xfrm>
            <a:prstGeom prst="line">
              <a:avLst/>
            </a:prstGeom>
            <a:noFill/>
            <a:ln w="12700">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9" name="Rectangle 47"/>
            <p:cNvSpPr>
              <a:spLocks noChangeArrowheads="1"/>
            </p:cNvSpPr>
            <p:nvPr/>
          </p:nvSpPr>
          <p:spPr bwMode="auto">
            <a:xfrm>
              <a:off x="6966760" y="2291106"/>
              <a:ext cx="535404"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IP </a:t>
              </a:r>
              <a:r>
                <a:rPr kumimoji="1" lang="zh-CN" altLang="en-US" sz="1200" b="1" dirty="0">
                  <a:solidFill>
                    <a:srgbClr val="000099"/>
                  </a:solidFill>
                  <a:latin typeface="微软雅黑" pitchFamily="34" charset="-122"/>
                  <a:ea typeface="微软雅黑" pitchFamily="34" charset="-122"/>
                </a:rPr>
                <a:t>层</a:t>
              </a:r>
            </a:p>
          </p:txBody>
        </p:sp>
        <p:sp>
          <p:nvSpPr>
            <p:cNvPr id="20" name="Line 48"/>
            <p:cNvSpPr>
              <a:spLocks noChangeShapeType="1"/>
            </p:cNvSpPr>
            <p:nvPr/>
          </p:nvSpPr>
          <p:spPr bwMode="auto">
            <a:xfrm flipV="1">
              <a:off x="6853980" y="2655469"/>
              <a:ext cx="648644" cy="0"/>
            </a:xfrm>
            <a:prstGeom prst="line">
              <a:avLst/>
            </a:prstGeom>
            <a:noFill/>
            <a:ln w="25400" cmpd="sng">
              <a:solidFill>
                <a:srgbClr val="0000FF"/>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1" name="AutoShape 64"/>
            <p:cNvSpPr>
              <a:spLocks noChangeArrowheads="1"/>
            </p:cNvSpPr>
            <p:nvPr/>
          </p:nvSpPr>
          <p:spPr bwMode="auto">
            <a:xfrm rot="16200000" flipH="1">
              <a:off x="4254498" y="3277080"/>
              <a:ext cx="416416" cy="170343"/>
            </a:xfrm>
            <a:prstGeom prst="rightArrow">
              <a:avLst>
                <a:gd name="adj1" fmla="val 50000"/>
                <a:gd name="adj2" fmla="val 132426"/>
              </a:avLst>
            </a:prstGeom>
            <a:solidFill>
              <a:srgbClr val="00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2" name="Rectangle 66"/>
            <p:cNvSpPr>
              <a:spLocks noChangeArrowheads="1"/>
            </p:cNvSpPr>
            <p:nvPr/>
          </p:nvSpPr>
          <p:spPr bwMode="auto">
            <a:xfrm>
              <a:off x="2057335" y="2849580"/>
              <a:ext cx="4752004" cy="312312"/>
            </a:xfrm>
            <a:prstGeom prst="rect">
              <a:avLst/>
            </a:prstGeom>
            <a:solidFill>
              <a:srgbClr val="00FFFF"/>
            </a:solidFill>
            <a:ln w="19050" algn="ctr">
              <a:solidFill>
                <a:schemeClr val="tx1"/>
              </a:solidFill>
              <a:miter lim="800000"/>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3" name="Line 67"/>
            <p:cNvSpPr>
              <a:spLocks noChangeShapeType="1"/>
            </p:cNvSpPr>
            <p:nvPr/>
          </p:nvSpPr>
          <p:spPr bwMode="auto">
            <a:xfrm>
              <a:off x="2749283" y="2849580"/>
              <a:ext cx="0" cy="3123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4" name="Line 68"/>
            <p:cNvSpPr>
              <a:spLocks noChangeShapeType="1"/>
            </p:cNvSpPr>
            <p:nvPr/>
          </p:nvSpPr>
          <p:spPr bwMode="auto">
            <a:xfrm>
              <a:off x="3425959" y="2849580"/>
              <a:ext cx="0" cy="3123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5" name="Line 69"/>
            <p:cNvSpPr>
              <a:spLocks noChangeShapeType="1"/>
            </p:cNvSpPr>
            <p:nvPr/>
          </p:nvSpPr>
          <p:spPr bwMode="auto">
            <a:xfrm>
              <a:off x="4102635" y="2849580"/>
              <a:ext cx="0" cy="3123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6" name="Line 70"/>
            <p:cNvSpPr>
              <a:spLocks noChangeShapeType="1"/>
            </p:cNvSpPr>
            <p:nvPr/>
          </p:nvSpPr>
          <p:spPr bwMode="auto">
            <a:xfrm>
              <a:off x="6414611" y="2849580"/>
              <a:ext cx="0" cy="3123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7" name="Rectangle 71"/>
            <p:cNvSpPr>
              <a:spLocks noChangeArrowheads="1"/>
            </p:cNvSpPr>
            <p:nvPr/>
          </p:nvSpPr>
          <p:spPr bwMode="auto">
            <a:xfrm>
              <a:off x="2005645" y="2881028"/>
              <a:ext cx="798296"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目的地址</a:t>
              </a:r>
            </a:p>
          </p:txBody>
        </p:sp>
        <p:sp>
          <p:nvSpPr>
            <p:cNvPr id="28" name="Rectangle 72"/>
            <p:cNvSpPr>
              <a:spLocks noChangeArrowheads="1"/>
            </p:cNvSpPr>
            <p:nvPr/>
          </p:nvSpPr>
          <p:spPr bwMode="auto">
            <a:xfrm>
              <a:off x="2788208" y="2881028"/>
              <a:ext cx="64440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源地址</a:t>
              </a:r>
            </a:p>
          </p:txBody>
        </p:sp>
        <p:sp>
          <p:nvSpPr>
            <p:cNvPr id="29" name="Rectangle 73"/>
            <p:cNvSpPr>
              <a:spLocks noChangeArrowheads="1"/>
            </p:cNvSpPr>
            <p:nvPr/>
          </p:nvSpPr>
          <p:spPr bwMode="auto">
            <a:xfrm>
              <a:off x="3527499" y="2881028"/>
              <a:ext cx="49052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类型</a:t>
              </a:r>
            </a:p>
          </p:txBody>
        </p:sp>
        <p:sp>
          <p:nvSpPr>
            <p:cNvPr id="30" name="Rectangle 74"/>
            <p:cNvSpPr>
              <a:spLocks noChangeArrowheads="1"/>
            </p:cNvSpPr>
            <p:nvPr/>
          </p:nvSpPr>
          <p:spPr bwMode="auto">
            <a:xfrm>
              <a:off x="4841260" y="2881028"/>
              <a:ext cx="862417"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数        据</a:t>
              </a:r>
            </a:p>
          </p:txBody>
        </p:sp>
        <p:sp>
          <p:nvSpPr>
            <p:cNvPr id="31" name="Rectangle 75"/>
            <p:cNvSpPr>
              <a:spLocks noChangeArrowheads="1"/>
            </p:cNvSpPr>
            <p:nvPr/>
          </p:nvSpPr>
          <p:spPr bwMode="auto">
            <a:xfrm>
              <a:off x="6374669" y="2881028"/>
              <a:ext cx="466475"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a:latin typeface="微软雅黑" pitchFamily="34" charset="-122"/>
                  <a:ea typeface="微软雅黑" pitchFamily="34" charset="-122"/>
                </a:rPr>
                <a:t>FCS</a:t>
              </a:r>
            </a:p>
          </p:txBody>
        </p:sp>
        <p:sp>
          <p:nvSpPr>
            <p:cNvPr id="32" name="Rectangle 76"/>
            <p:cNvSpPr>
              <a:spLocks noChangeArrowheads="1"/>
            </p:cNvSpPr>
            <p:nvPr/>
          </p:nvSpPr>
          <p:spPr bwMode="auto">
            <a:xfrm>
              <a:off x="2287182" y="2626141"/>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6</a:t>
              </a:r>
            </a:p>
          </p:txBody>
        </p:sp>
        <p:sp>
          <p:nvSpPr>
            <p:cNvPr id="33" name="Rectangle 77"/>
            <p:cNvSpPr>
              <a:spLocks noChangeArrowheads="1"/>
            </p:cNvSpPr>
            <p:nvPr/>
          </p:nvSpPr>
          <p:spPr bwMode="auto">
            <a:xfrm>
              <a:off x="2984591" y="2626141"/>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6</a:t>
              </a:r>
            </a:p>
          </p:txBody>
        </p:sp>
        <p:sp>
          <p:nvSpPr>
            <p:cNvPr id="34" name="Rectangle 78"/>
            <p:cNvSpPr>
              <a:spLocks noChangeArrowheads="1"/>
            </p:cNvSpPr>
            <p:nvPr/>
          </p:nvSpPr>
          <p:spPr bwMode="auto">
            <a:xfrm>
              <a:off x="3707907" y="2626141"/>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2</a:t>
              </a:r>
            </a:p>
          </p:txBody>
        </p:sp>
        <p:sp>
          <p:nvSpPr>
            <p:cNvPr id="35" name="Rectangle 79"/>
            <p:cNvSpPr>
              <a:spLocks noChangeArrowheads="1"/>
            </p:cNvSpPr>
            <p:nvPr/>
          </p:nvSpPr>
          <p:spPr bwMode="auto">
            <a:xfrm>
              <a:off x="6468707" y="2626141"/>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4</a:t>
              </a:r>
            </a:p>
          </p:txBody>
        </p:sp>
        <p:sp>
          <p:nvSpPr>
            <p:cNvPr id="36" name="Rectangle 80"/>
            <p:cNvSpPr>
              <a:spLocks noChangeArrowheads="1"/>
            </p:cNvSpPr>
            <p:nvPr/>
          </p:nvSpPr>
          <p:spPr bwMode="auto">
            <a:xfrm>
              <a:off x="1623271" y="2614121"/>
              <a:ext cx="49052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itchFamily="34" charset="-122"/>
                  <a:ea typeface="微软雅黑" pitchFamily="34" charset="-122"/>
                </a:rPr>
                <a:t>字节</a:t>
              </a:r>
            </a:p>
          </p:txBody>
        </p:sp>
        <p:sp>
          <p:nvSpPr>
            <p:cNvPr id="37" name="Text Box 81"/>
            <p:cNvSpPr txBox="1">
              <a:spLocks noChangeArrowheads="1"/>
            </p:cNvSpPr>
            <p:nvPr/>
          </p:nvSpPr>
          <p:spPr bwMode="auto">
            <a:xfrm>
              <a:off x="5350256" y="2603367"/>
              <a:ext cx="96212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sz="1200" b="1" dirty="0">
                  <a:solidFill>
                    <a:srgbClr val="000099"/>
                  </a:solidFill>
                  <a:latin typeface="微软雅黑" pitchFamily="34" charset="-122"/>
                  <a:ea typeface="微软雅黑" pitchFamily="34" charset="-122"/>
                </a:rPr>
                <a:t>46 ~ 1500</a:t>
              </a:r>
            </a:p>
          </p:txBody>
        </p:sp>
        <p:grpSp>
          <p:nvGrpSpPr>
            <p:cNvPr id="40" name="Group 109"/>
            <p:cNvGrpSpPr>
              <a:grpSpLocks/>
            </p:cNvGrpSpPr>
            <p:nvPr/>
          </p:nvGrpSpPr>
          <p:grpSpPr bwMode="auto">
            <a:xfrm>
              <a:off x="4102635" y="2291106"/>
              <a:ext cx="2311976" cy="676676"/>
              <a:chOff x="2715" y="1872"/>
              <a:chExt cx="1968" cy="624"/>
            </a:xfrm>
          </p:grpSpPr>
          <p:sp>
            <p:nvSpPr>
              <p:cNvPr id="41" name="AutoShape 110"/>
              <p:cNvSpPr>
                <a:spLocks noChangeArrowheads="1"/>
              </p:cNvSpPr>
              <p:nvPr/>
            </p:nvSpPr>
            <p:spPr bwMode="auto">
              <a:xfrm rot="16200000" flipH="1">
                <a:off x="3508" y="2231"/>
                <a:ext cx="384" cy="145"/>
              </a:xfrm>
              <a:prstGeom prst="rightArrow">
                <a:avLst>
                  <a:gd name="adj1" fmla="val 50000"/>
                  <a:gd name="adj2" fmla="val 132426"/>
                </a:avLst>
              </a:prstGeom>
              <a:solidFill>
                <a:srgbClr val="00FF99"/>
              </a:solidFill>
              <a:ln w="9525">
                <a:solidFill>
                  <a:schemeClr val="tx1"/>
                </a:solidFill>
                <a:miter lim="800000"/>
                <a:headEnd/>
                <a:tailEnd/>
              </a:ln>
              <a:effectLs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42" name="Rectangle 111"/>
              <p:cNvSpPr>
                <a:spLocks noChangeArrowheads="1"/>
              </p:cNvSpPr>
              <p:nvPr/>
            </p:nvSpPr>
            <p:spPr bwMode="auto">
              <a:xfrm>
                <a:off x="2715" y="1872"/>
                <a:ext cx="1968" cy="240"/>
              </a:xfrm>
              <a:prstGeom prst="rect">
                <a:avLst/>
              </a:prstGeom>
              <a:solidFill>
                <a:srgbClr val="0000CC"/>
              </a:solidFill>
              <a:ln w="9525">
                <a:solidFill>
                  <a:schemeClr val="tx1"/>
                </a:solidFill>
                <a:miter lim="800000"/>
                <a:headEnd/>
                <a:tailEnd/>
              </a:ln>
              <a:effectLst/>
            </p:spPr>
            <p:txBody>
              <a:bodyPr wrap="none" anchor="ctr"/>
              <a:lstStyle/>
              <a:p>
                <a:pPr algn="ctr" defTabSz="762000" eaLnBrk="0" hangingPunct="0"/>
                <a:r>
                  <a:rPr kumimoji="1" lang="en-US" altLang="zh-CN" sz="1200" b="1" dirty="0">
                    <a:solidFill>
                      <a:schemeClr val="bg1"/>
                    </a:solidFill>
                    <a:latin typeface="微软雅黑" pitchFamily="34" charset="-122"/>
                    <a:ea typeface="微软雅黑" pitchFamily="34" charset="-122"/>
                  </a:rPr>
                  <a:t>IP </a:t>
                </a:r>
                <a:r>
                  <a:rPr kumimoji="1" lang="zh-CN" altLang="en-US" sz="1200" b="1" dirty="0">
                    <a:solidFill>
                      <a:schemeClr val="bg1"/>
                    </a:solidFill>
                    <a:latin typeface="微软雅黑" pitchFamily="34" charset="-122"/>
                    <a:ea typeface="微软雅黑" pitchFamily="34" charset="-122"/>
                  </a:rPr>
                  <a:t>数据报</a:t>
                </a:r>
              </a:p>
            </p:txBody>
          </p:sp>
        </p:grpSp>
        <p:sp>
          <p:nvSpPr>
            <p:cNvPr id="43" name="AutoShape 38"/>
            <p:cNvSpPr>
              <a:spLocks noChangeArrowheads="1"/>
            </p:cNvSpPr>
            <p:nvPr/>
          </p:nvSpPr>
          <p:spPr bwMode="auto">
            <a:xfrm>
              <a:off x="3608839" y="1600352"/>
              <a:ext cx="2674606" cy="375516"/>
            </a:xfrm>
            <a:prstGeom prst="wedgeRoundRectCallout">
              <a:avLst>
                <a:gd name="adj1" fmla="val -7724"/>
                <a:gd name="adj2" fmla="val 314223"/>
                <a:gd name="adj3" fmla="val 16667"/>
              </a:avLst>
            </a:prstGeom>
            <a:solidFill>
              <a:srgbClr val="00FF99"/>
            </a:solidFill>
            <a:ln w="9525">
              <a:solidFill>
                <a:schemeClr val="tx1"/>
              </a:solidFill>
              <a:miter lim="800000"/>
              <a:headEnd/>
              <a:tailEnd/>
            </a:ln>
            <a:effectLst/>
            <a:extLst/>
          </p:spPr>
          <p:txBody>
            <a:bodyPr/>
            <a:lstStyle/>
            <a:p>
              <a:pPr algn="ctr"/>
              <a:r>
                <a:rPr lang="zh-CN" altLang="en-US" sz="1600" b="1" dirty="0">
                  <a:latin typeface="微软雅黑" pitchFamily="34" charset="-122"/>
                  <a:ea typeface="微软雅黑" pitchFamily="34" charset="-122"/>
                </a:rPr>
                <a:t>数据字段 </a:t>
              </a:r>
              <a:r>
                <a:rPr lang="en-US" altLang="zh-CN" sz="1600" b="1" dirty="0">
                  <a:latin typeface="微软雅黑" pitchFamily="34" charset="-122"/>
                  <a:ea typeface="微软雅黑" pitchFamily="34" charset="-122"/>
                </a:rPr>
                <a:t>46 ~ 1500 </a:t>
              </a:r>
              <a:r>
                <a:rPr lang="zh-CN" altLang="en-US" sz="1600" b="1" dirty="0">
                  <a:latin typeface="微软雅黑" pitchFamily="34" charset="-122"/>
                  <a:ea typeface="微软雅黑" pitchFamily="34" charset="-122"/>
                </a:rPr>
                <a:t>字节</a:t>
              </a:r>
            </a:p>
          </p:txBody>
        </p:sp>
      </p:grpSp>
      <p:sp>
        <p:nvSpPr>
          <p:cNvPr id="80" name="矩形 79"/>
          <p:cNvSpPr/>
          <p:nvPr/>
        </p:nvSpPr>
        <p:spPr>
          <a:xfrm>
            <a:off x="1025874" y="1078279"/>
            <a:ext cx="7127526" cy="584775"/>
          </a:xfrm>
          <a:prstGeom prst="rect">
            <a:avLst/>
          </a:prstGeom>
          <a:solidFill>
            <a:srgbClr val="0000CC"/>
          </a:solidFill>
        </p:spPr>
        <p:txBody>
          <a:bodyPr wrap="square">
            <a:spAutoFit/>
          </a:bodyPr>
          <a:lstStyle/>
          <a:p>
            <a:pPr algn="ctr"/>
            <a:r>
              <a:rPr lang="zh-CN" altLang="en-US" sz="1600" b="1" dirty="0">
                <a:solidFill>
                  <a:schemeClr val="bg1"/>
                </a:solidFill>
                <a:latin typeface="微软雅黑" pitchFamily="34" charset="-122"/>
                <a:ea typeface="微软雅黑" pitchFamily="34" charset="-122"/>
              </a:rPr>
              <a:t>数据字段的正式名称是 </a:t>
            </a:r>
            <a:r>
              <a:rPr lang="en-US" altLang="zh-CN" sz="1600" b="1" dirty="0">
                <a:solidFill>
                  <a:srgbClr val="FFFF00"/>
                </a:solidFill>
                <a:latin typeface="微软雅黑" pitchFamily="34" charset="-122"/>
                <a:ea typeface="微软雅黑" pitchFamily="34" charset="-122"/>
              </a:rPr>
              <a:t>MAC </a:t>
            </a:r>
            <a:r>
              <a:rPr lang="zh-CN" altLang="en-US" sz="1600" b="1" dirty="0">
                <a:solidFill>
                  <a:srgbClr val="FFFF00"/>
                </a:solidFill>
                <a:latin typeface="微软雅黑" pitchFamily="34" charset="-122"/>
                <a:ea typeface="微软雅黑" pitchFamily="34" charset="-122"/>
              </a:rPr>
              <a:t>客户数据字段。</a:t>
            </a:r>
          </a:p>
          <a:p>
            <a:pPr algn="ctr"/>
            <a:r>
              <a:rPr lang="zh-CN" altLang="en-US" sz="1600" b="1" dirty="0">
                <a:solidFill>
                  <a:schemeClr val="bg1"/>
                </a:solidFill>
                <a:latin typeface="微软雅黑" pitchFamily="34" charset="-122"/>
                <a:ea typeface="微软雅黑" pitchFamily="34" charset="-122"/>
              </a:rPr>
              <a:t>最小长度 </a:t>
            </a:r>
            <a:r>
              <a:rPr lang="en-US" altLang="zh-CN" sz="1600" b="1" dirty="0">
                <a:solidFill>
                  <a:schemeClr val="bg1"/>
                </a:solidFill>
                <a:latin typeface="微软雅黑" pitchFamily="34" charset="-122"/>
                <a:ea typeface="微软雅黑" pitchFamily="34" charset="-122"/>
              </a:rPr>
              <a:t>64 </a:t>
            </a:r>
            <a:r>
              <a:rPr lang="zh-CN" altLang="en-US" sz="1600" b="1" dirty="0">
                <a:solidFill>
                  <a:schemeClr val="bg1"/>
                </a:solidFill>
                <a:latin typeface="微软雅黑" pitchFamily="34" charset="-122"/>
                <a:ea typeface="微软雅黑" pitchFamily="34" charset="-122"/>
              </a:rPr>
              <a:t>字节 </a:t>
            </a:r>
            <a:r>
              <a:rPr lang="en-US" altLang="zh-CN" sz="1600" b="1" dirty="0">
                <a:solidFill>
                  <a:schemeClr val="bg1"/>
                </a:solidFill>
                <a:latin typeface="微软雅黑" pitchFamily="34" charset="-122"/>
                <a:ea typeface="微软雅黑" pitchFamily="34" charset="-122"/>
              </a:rPr>
              <a:t>- 18 </a:t>
            </a:r>
            <a:r>
              <a:rPr lang="zh-CN" altLang="en-US" sz="1600" b="1" dirty="0">
                <a:solidFill>
                  <a:schemeClr val="bg1"/>
                </a:solidFill>
                <a:latin typeface="微软雅黑" pitchFamily="34" charset="-122"/>
                <a:ea typeface="微软雅黑" pitchFamily="34" charset="-122"/>
              </a:rPr>
              <a:t>字节的首部和尾部 </a:t>
            </a:r>
            <a:r>
              <a:rPr lang="en-US" altLang="zh-CN" sz="1600" b="1" dirty="0">
                <a:solidFill>
                  <a:schemeClr val="bg1"/>
                </a:solidFill>
                <a:latin typeface="微软雅黑" pitchFamily="34" charset="-122"/>
                <a:ea typeface="微软雅黑" pitchFamily="34" charset="-122"/>
              </a:rPr>
              <a:t>= </a:t>
            </a:r>
            <a:r>
              <a:rPr lang="zh-CN" altLang="en-US" sz="1600" b="1" dirty="0">
                <a:solidFill>
                  <a:schemeClr val="bg1"/>
                </a:solidFill>
                <a:latin typeface="微软雅黑" pitchFamily="34" charset="-122"/>
                <a:ea typeface="微软雅黑" pitchFamily="34" charset="-122"/>
              </a:rPr>
              <a:t>数据字段的最小长度（</a:t>
            </a:r>
            <a:r>
              <a:rPr lang="en-US" altLang="zh-CN" sz="1600" b="1" dirty="0">
                <a:solidFill>
                  <a:schemeClr val="bg1"/>
                </a:solidFill>
                <a:latin typeface="微软雅黑" pitchFamily="34" charset="-122"/>
                <a:ea typeface="微软雅黑" pitchFamily="34" charset="-122"/>
              </a:rPr>
              <a:t>46</a:t>
            </a:r>
            <a:r>
              <a:rPr lang="zh-CN" altLang="en-US" sz="1600" b="1" dirty="0">
                <a:solidFill>
                  <a:schemeClr val="bg1"/>
                </a:solidFill>
                <a:latin typeface="微软雅黑" pitchFamily="34" charset="-122"/>
                <a:ea typeface="微软雅黑" pitchFamily="34" charset="-122"/>
              </a:rPr>
              <a:t>字节） </a:t>
            </a:r>
          </a:p>
        </p:txBody>
      </p:sp>
      <p:sp>
        <p:nvSpPr>
          <p:cNvPr id="46" name="AutoShape 5"/>
          <p:cNvSpPr>
            <a:spLocks noChangeArrowheads="1"/>
          </p:cNvSpPr>
          <p:nvPr/>
        </p:nvSpPr>
        <p:spPr bwMode="auto">
          <a:xfrm>
            <a:off x="502921" y="609030"/>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 name="Rectangle 6"/>
          <p:cNvSpPr>
            <a:spLocks noChangeArrowheads="1"/>
          </p:cNvSpPr>
          <p:nvPr/>
        </p:nvSpPr>
        <p:spPr bwMode="auto">
          <a:xfrm>
            <a:off x="2939512" y="585940"/>
            <a:ext cx="325512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以太网 </a:t>
            </a:r>
            <a:r>
              <a:rPr lang="en-US" altLang="zh-CN" sz="2000" b="1" dirty="0">
                <a:solidFill>
                  <a:schemeClr val="bg1"/>
                </a:solidFill>
                <a:latin typeface="微软雅黑" pitchFamily="34" charset="-122"/>
                <a:ea typeface="微软雅黑" pitchFamily="34" charset="-122"/>
              </a:rPr>
              <a:t>V2 </a:t>
            </a:r>
            <a:r>
              <a:rPr lang="zh-CN" altLang="en-US" sz="2000" b="1" dirty="0">
                <a:solidFill>
                  <a:schemeClr val="bg1"/>
                </a:solidFill>
                <a:latin typeface="微软雅黑" pitchFamily="34" charset="-122"/>
                <a:ea typeface="微软雅黑" pitchFamily="34" charset="-122"/>
              </a:rPr>
              <a:t>的 </a:t>
            </a:r>
            <a:r>
              <a:rPr lang="en-US" altLang="zh-CN" sz="2000" b="1" dirty="0">
                <a:solidFill>
                  <a:schemeClr val="bg1"/>
                </a:solidFill>
                <a:latin typeface="微软雅黑" pitchFamily="34" charset="-122"/>
                <a:ea typeface="微软雅黑" pitchFamily="34" charset="-122"/>
              </a:rPr>
              <a:t>MAC </a:t>
            </a:r>
            <a:r>
              <a:rPr lang="zh-CN" altLang="en-US" sz="2000" b="1" dirty="0">
                <a:solidFill>
                  <a:schemeClr val="bg1"/>
                </a:solidFill>
                <a:latin typeface="微软雅黑" pitchFamily="34" charset="-122"/>
                <a:ea typeface="微软雅黑" pitchFamily="34" charset="-122"/>
              </a:rPr>
              <a:t>帧格式</a:t>
            </a:r>
          </a:p>
        </p:txBody>
      </p:sp>
      <p:sp>
        <p:nvSpPr>
          <p:cNvPr id="2" name="灯片编号占位符 1">
            <a:extLst>
              <a:ext uri="{FF2B5EF4-FFF2-40B4-BE49-F238E27FC236}">
                <a16:creationId xmlns:a16="http://schemas.microsoft.com/office/drawing/2014/main" id="{5AA4776D-7101-432F-BA48-69D190565CC6}"/>
              </a:ext>
            </a:extLst>
          </p:cNvPr>
          <p:cNvSpPr>
            <a:spLocks noGrp="1"/>
          </p:cNvSpPr>
          <p:nvPr>
            <p:ph type="sldNum" sz="quarter" idx="12"/>
          </p:nvPr>
        </p:nvSpPr>
        <p:spPr/>
        <p:txBody>
          <a:bodyPr/>
          <a:lstStyle/>
          <a:p>
            <a:fld id="{C485880C-E2C3-4DAB-AE74-D9BE691626AC}" type="slidenum">
              <a:rPr lang="zh-CN" altLang="en-US" smtClean="0"/>
              <a:pPr/>
              <a:t>89</a:t>
            </a:fld>
            <a:endParaRPr lang="zh-CN" altLang="en-US"/>
          </a:p>
        </p:txBody>
      </p:sp>
    </p:spTree>
    <p:extLst>
      <p:ext uri="{BB962C8B-B14F-4D97-AF65-F5344CB8AC3E}">
        <p14:creationId xmlns:p14="http://schemas.microsoft.com/office/powerpoint/2010/main" val="1978274440"/>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5"/>
          <p:cNvSpPr>
            <a:spLocks noChangeArrowheads="1"/>
          </p:cNvSpPr>
          <p:nvPr/>
        </p:nvSpPr>
        <p:spPr bwMode="auto">
          <a:xfrm>
            <a:off x="466345" y="635019"/>
            <a:ext cx="8129015" cy="353930"/>
          </a:xfrm>
          <a:prstGeom prst="roundRect">
            <a:avLst>
              <a:gd name="adj" fmla="val 16667"/>
            </a:avLst>
          </a:prstGeom>
          <a:solidFill>
            <a:srgbClr val="00B050"/>
          </a:solidFill>
          <a:ln>
            <a:noFill/>
          </a:ln>
          <a:effectLst/>
          <a:extLst/>
        </p:spPr>
        <p:txBody>
          <a:bodyPr wrap="none" anchor="ctr"/>
          <a:lstStyle/>
          <a:p>
            <a:endParaRPr lang="zh-CN" altLang="en-US"/>
          </a:p>
        </p:txBody>
      </p:sp>
      <p:sp>
        <p:nvSpPr>
          <p:cNvPr id="129" name="圆角矩形 128"/>
          <p:cNvSpPr/>
          <p:nvPr/>
        </p:nvSpPr>
        <p:spPr>
          <a:xfrm>
            <a:off x="505072" y="1096544"/>
            <a:ext cx="8133856" cy="320039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grpSp>
        <p:nvGrpSpPr>
          <p:cNvPr id="9" name="组合 8"/>
          <p:cNvGrpSpPr/>
          <p:nvPr/>
        </p:nvGrpSpPr>
        <p:grpSpPr>
          <a:xfrm>
            <a:off x="1325390" y="1779956"/>
            <a:ext cx="2404444" cy="300252"/>
            <a:chOff x="1042371" y="1853844"/>
            <a:chExt cx="2404444" cy="300252"/>
          </a:xfrm>
          <a:solidFill>
            <a:srgbClr val="CC00CC"/>
          </a:solidFill>
        </p:grpSpPr>
        <p:sp>
          <p:nvSpPr>
            <p:cNvPr id="51" name="Line 6"/>
            <p:cNvSpPr>
              <a:spLocks noChangeShapeType="1"/>
            </p:cNvSpPr>
            <p:nvPr/>
          </p:nvSpPr>
          <p:spPr bwMode="auto">
            <a:xfrm>
              <a:off x="1192497" y="2003970"/>
              <a:ext cx="2104192" cy="0"/>
            </a:xfrm>
            <a:prstGeom prst="line">
              <a:avLst/>
            </a:prstGeom>
            <a:grpFill/>
            <a:ln w="57150">
              <a:solidFill>
                <a:srgbClr val="000000"/>
              </a:solidFill>
              <a:round/>
              <a:headEnd/>
              <a:tailEnd/>
            </a:ln>
            <a:extLst/>
          </p:spPr>
          <p:txBody>
            <a:bodyPr/>
            <a:lstStyle/>
            <a:p>
              <a:endParaRPr lang="zh-CN" altLang="en-US"/>
            </a:p>
          </p:txBody>
        </p:sp>
        <p:sp>
          <p:nvSpPr>
            <p:cNvPr id="2" name="椭圆 1"/>
            <p:cNvSpPr/>
            <p:nvPr/>
          </p:nvSpPr>
          <p:spPr>
            <a:xfrm>
              <a:off x="1042371" y="1853844"/>
              <a:ext cx="300252" cy="300252"/>
            </a:xfrm>
            <a:prstGeom prst="ellipse">
              <a:avLst/>
            </a:prstGeom>
            <a:solidFill>
              <a:srgbClr val="CC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椭圆 54"/>
            <p:cNvSpPr/>
            <p:nvPr/>
          </p:nvSpPr>
          <p:spPr>
            <a:xfrm>
              <a:off x="3146563" y="1853844"/>
              <a:ext cx="300252" cy="300252"/>
            </a:xfrm>
            <a:prstGeom prst="ellipse">
              <a:avLst/>
            </a:prstGeom>
            <a:solidFill>
              <a:srgbClr val="CC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 name="组合 7"/>
          <p:cNvGrpSpPr/>
          <p:nvPr/>
        </p:nvGrpSpPr>
        <p:grpSpPr>
          <a:xfrm>
            <a:off x="5074104" y="1375044"/>
            <a:ext cx="2811270" cy="1114568"/>
            <a:chOff x="4981610" y="1448932"/>
            <a:chExt cx="2811270" cy="1114568"/>
          </a:xfrm>
          <a:solidFill>
            <a:srgbClr val="CC00CC"/>
          </a:solidFill>
        </p:grpSpPr>
        <p:sp>
          <p:nvSpPr>
            <p:cNvPr id="59" name="Line 7"/>
            <p:cNvSpPr>
              <a:spLocks noChangeShapeType="1"/>
            </p:cNvSpPr>
            <p:nvPr/>
          </p:nvSpPr>
          <p:spPr bwMode="auto">
            <a:xfrm>
              <a:off x="4981610" y="2005103"/>
              <a:ext cx="2811270" cy="0"/>
            </a:xfrm>
            <a:prstGeom prst="line">
              <a:avLst/>
            </a:prstGeom>
            <a:grpFill/>
            <a:ln w="57150">
              <a:solidFill>
                <a:srgbClr val="000000"/>
              </a:solidFill>
              <a:round/>
              <a:headEnd/>
              <a:tailEnd/>
            </a:ln>
            <a:extLst/>
          </p:spPr>
          <p:txBody>
            <a:bodyPr/>
            <a:lstStyle/>
            <a:p>
              <a:endParaRPr lang="zh-CN" altLang="en-US"/>
            </a:p>
          </p:txBody>
        </p:sp>
        <p:sp>
          <p:nvSpPr>
            <p:cNvPr id="64" name="Line 12"/>
            <p:cNvSpPr>
              <a:spLocks noChangeShapeType="1"/>
            </p:cNvSpPr>
            <p:nvPr/>
          </p:nvSpPr>
          <p:spPr bwMode="auto">
            <a:xfrm>
              <a:off x="5862852" y="1708240"/>
              <a:ext cx="0" cy="304800"/>
            </a:xfrm>
            <a:prstGeom prst="line">
              <a:avLst/>
            </a:prstGeom>
            <a:grp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5" name="Line 13"/>
            <p:cNvSpPr>
              <a:spLocks noChangeShapeType="1"/>
            </p:cNvSpPr>
            <p:nvPr/>
          </p:nvSpPr>
          <p:spPr bwMode="auto">
            <a:xfrm>
              <a:off x="7005852" y="1708240"/>
              <a:ext cx="0" cy="304800"/>
            </a:xfrm>
            <a:prstGeom prst="line">
              <a:avLst/>
            </a:prstGeom>
            <a:grp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 name="Line 14"/>
            <p:cNvSpPr>
              <a:spLocks noChangeShapeType="1"/>
            </p:cNvSpPr>
            <p:nvPr/>
          </p:nvSpPr>
          <p:spPr bwMode="auto">
            <a:xfrm>
              <a:off x="6397380" y="2013040"/>
              <a:ext cx="0" cy="304800"/>
            </a:xfrm>
            <a:prstGeom prst="line">
              <a:avLst/>
            </a:prstGeom>
            <a:grp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7" name="Line 15"/>
            <p:cNvSpPr>
              <a:spLocks noChangeShapeType="1"/>
            </p:cNvSpPr>
            <p:nvPr/>
          </p:nvSpPr>
          <p:spPr bwMode="auto">
            <a:xfrm>
              <a:off x="7311780" y="2013040"/>
              <a:ext cx="0" cy="304800"/>
            </a:xfrm>
            <a:prstGeom prst="line">
              <a:avLst/>
            </a:prstGeom>
            <a:grp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8" name="Line 16"/>
            <p:cNvSpPr>
              <a:spLocks noChangeShapeType="1"/>
            </p:cNvSpPr>
            <p:nvPr/>
          </p:nvSpPr>
          <p:spPr bwMode="auto">
            <a:xfrm>
              <a:off x="5510292" y="2013040"/>
              <a:ext cx="0" cy="304800"/>
            </a:xfrm>
            <a:prstGeom prst="line">
              <a:avLst/>
            </a:prstGeom>
            <a:grp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0" name="椭圆 69"/>
            <p:cNvSpPr/>
            <p:nvPr/>
          </p:nvSpPr>
          <p:spPr>
            <a:xfrm>
              <a:off x="5712342" y="1448932"/>
              <a:ext cx="300252" cy="300252"/>
            </a:xfrm>
            <a:prstGeom prst="ellipse">
              <a:avLst/>
            </a:prstGeom>
            <a:solidFill>
              <a:srgbClr val="CC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椭圆 70"/>
            <p:cNvSpPr/>
            <p:nvPr/>
          </p:nvSpPr>
          <p:spPr>
            <a:xfrm>
              <a:off x="6842078" y="1448932"/>
              <a:ext cx="300252" cy="300252"/>
            </a:xfrm>
            <a:prstGeom prst="ellipse">
              <a:avLst/>
            </a:prstGeom>
            <a:solidFill>
              <a:srgbClr val="CC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椭圆 71"/>
            <p:cNvSpPr/>
            <p:nvPr/>
          </p:nvSpPr>
          <p:spPr>
            <a:xfrm>
              <a:off x="5357496" y="2263248"/>
              <a:ext cx="300252" cy="300252"/>
            </a:xfrm>
            <a:prstGeom prst="ellipse">
              <a:avLst/>
            </a:prstGeom>
            <a:solidFill>
              <a:srgbClr val="CC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椭圆 72"/>
            <p:cNvSpPr/>
            <p:nvPr/>
          </p:nvSpPr>
          <p:spPr>
            <a:xfrm>
              <a:off x="6241568" y="2263248"/>
              <a:ext cx="300252" cy="300252"/>
            </a:xfrm>
            <a:prstGeom prst="ellipse">
              <a:avLst/>
            </a:prstGeom>
            <a:solidFill>
              <a:srgbClr val="CC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椭圆 73"/>
            <p:cNvSpPr/>
            <p:nvPr/>
          </p:nvSpPr>
          <p:spPr>
            <a:xfrm>
              <a:off x="7161654" y="2263248"/>
              <a:ext cx="300252" cy="300252"/>
            </a:xfrm>
            <a:prstGeom prst="ellipse">
              <a:avLst/>
            </a:prstGeom>
            <a:solidFill>
              <a:srgbClr val="CC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矩形 6"/>
          <p:cNvSpPr/>
          <p:nvPr/>
        </p:nvSpPr>
        <p:spPr>
          <a:xfrm>
            <a:off x="3229632" y="620097"/>
            <a:ext cx="2492990" cy="400110"/>
          </a:xfrm>
          <a:prstGeom prst="rect">
            <a:avLst/>
          </a:prstGeom>
        </p:spPr>
        <p:txBody>
          <a:bodyPr wrap="none">
            <a:spAutoFit/>
          </a:bodyPr>
          <a:lstStyle/>
          <a:p>
            <a:pPr algn="ctr"/>
            <a:r>
              <a:rPr lang="zh-CN" altLang="en-US" sz="2000" b="1" dirty="0">
                <a:solidFill>
                  <a:schemeClr val="bg1"/>
                </a:solidFill>
                <a:ea typeface="微软雅黑" pitchFamily="34" charset="-122"/>
              </a:rPr>
              <a:t>数据链路层信道类型</a:t>
            </a:r>
          </a:p>
        </p:txBody>
      </p:sp>
      <p:grpSp>
        <p:nvGrpSpPr>
          <p:cNvPr id="15" name="组合 14"/>
          <p:cNvGrpSpPr/>
          <p:nvPr/>
        </p:nvGrpSpPr>
        <p:grpSpPr>
          <a:xfrm>
            <a:off x="6811108" y="1716603"/>
            <a:ext cx="400271" cy="332403"/>
            <a:chOff x="6811108" y="1790491"/>
            <a:chExt cx="400271" cy="332403"/>
          </a:xfrm>
        </p:grpSpPr>
        <p:cxnSp>
          <p:nvCxnSpPr>
            <p:cNvPr id="31" name="直接箭头连接符 30"/>
            <p:cNvCxnSpPr/>
            <p:nvPr/>
          </p:nvCxnSpPr>
          <p:spPr>
            <a:xfrm flipH="1">
              <a:off x="6811108" y="2122894"/>
              <a:ext cx="400271" cy="0"/>
            </a:xfrm>
            <a:prstGeom prst="straightConnector1">
              <a:avLst/>
            </a:prstGeom>
            <a:ln w="12700">
              <a:solidFill>
                <a:srgbClr val="0000FF"/>
              </a:solidFill>
              <a:prstDash val="dash"/>
              <a:headEnd type="none" w="med" len="med"/>
              <a:tailEnd type="stealth" w="med" len="lg"/>
            </a:ln>
          </p:spPr>
          <p:style>
            <a:lnRef idx="1">
              <a:schemeClr val="accent1"/>
            </a:lnRef>
            <a:fillRef idx="0">
              <a:schemeClr val="accent1"/>
            </a:fillRef>
            <a:effectRef idx="0">
              <a:schemeClr val="accent1"/>
            </a:effectRef>
            <a:fontRef idx="minor">
              <a:schemeClr val="tx1"/>
            </a:fontRef>
          </p:style>
        </p:cxnSp>
        <p:cxnSp>
          <p:nvCxnSpPr>
            <p:cNvPr id="35" name="直接箭头连接符 34"/>
            <p:cNvCxnSpPr/>
            <p:nvPr/>
          </p:nvCxnSpPr>
          <p:spPr>
            <a:xfrm>
              <a:off x="7205364" y="1790491"/>
              <a:ext cx="0" cy="332403"/>
            </a:xfrm>
            <a:prstGeom prst="straightConnector1">
              <a:avLst/>
            </a:prstGeom>
            <a:ln w="12700">
              <a:solidFill>
                <a:srgbClr val="0000FF"/>
              </a:solidFill>
              <a:prstDash val="dash"/>
              <a:headEnd type="none" w="med" len="lg"/>
              <a:tailEnd type="stealth" w="med" len="lg"/>
            </a:ln>
          </p:spPr>
          <p:style>
            <a:lnRef idx="1">
              <a:schemeClr val="accent1"/>
            </a:lnRef>
            <a:fillRef idx="0">
              <a:schemeClr val="accent1"/>
            </a:fillRef>
            <a:effectRef idx="0">
              <a:schemeClr val="accent1"/>
            </a:effectRef>
            <a:fontRef idx="minor">
              <a:schemeClr val="tx1"/>
            </a:fontRef>
          </p:style>
        </p:cxnSp>
      </p:grpSp>
      <p:grpSp>
        <p:nvGrpSpPr>
          <p:cNvPr id="16" name="组合 15"/>
          <p:cNvGrpSpPr/>
          <p:nvPr/>
        </p:nvGrpSpPr>
        <p:grpSpPr>
          <a:xfrm>
            <a:off x="5750242" y="1675296"/>
            <a:ext cx="967081" cy="545210"/>
            <a:chOff x="5750242" y="1749184"/>
            <a:chExt cx="967081" cy="545210"/>
          </a:xfrm>
        </p:grpSpPr>
        <p:cxnSp>
          <p:nvCxnSpPr>
            <p:cNvPr id="10" name="直接箭头连接符 9"/>
            <p:cNvCxnSpPr/>
            <p:nvPr/>
          </p:nvCxnSpPr>
          <p:spPr>
            <a:xfrm>
              <a:off x="5750242" y="2115597"/>
              <a:ext cx="967081" cy="0"/>
            </a:xfrm>
            <a:prstGeom prst="straightConnector1">
              <a:avLst/>
            </a:prstGeom>
            <a:ln w="12700">
              <a:solidFill>
                <a:srgbClr val="0000FF"/>
              </a:solidFill>
              <a:prstDash val="dash"/>
              <a:headEnd type="none" w="med" len="med"/>
              <a:tailEnd type="stealth" w="med" len="lg"/>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p:nvPr/>
          </p:nvCxnSpPr>
          <p:spPr>
            <a:xfrm flipV="1">
              <a:off x="6058196" y="1749184"/>
              <a:ext cx="0" cy="366413"/>
            </a:xfrm>
            <a:prstGeom prst="straightConnector1">
              <a:avLst/>
            </a:prstGeom>
            <a:ln w="12700">
              <a:solidFill>
                <a:srgbClr val="0000FF"/>
              </a:solidFill>
              <a:prstDash val="dash"/>
              <a:headEnd type="none" w="med" len="med"/>
              <a:tailEnd type="stealth" w="med" len="lg"/>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p:nvPr/>
          </p:nvCxnSpPr>
          <p:spPr>
            <a:xfrm>
              <a:off x="6334062" y="2130650"/>
              <a:ext cx="0" cy="163744"/>
            </a:xfrm>
            <a:prstGeom prst="straightConnector1">
              <a:avLst/>
            </a:prstGeom>
            <a:ln w="12700">
              <a:solidFill>
                <a:srgbClr val="0000FF"/>
              </a:solidFill>
              <a:prstDash val="dash"/>
              <a:headEnd type="none" w="med" len="med"/>
              <a:tailEnd type="stealth" w="med" len="lg"/>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p:nvPr/>
          </p:nvCxnSpPr>
          <p:spPr>
            <a:xfrm>
              <a:off x="5750242" y="2130650"/>
              <a:ext cx="0" cy="163744"/>
            </a:xfrm>
            <a:prstGeom prst="straightConnector1">
              <a:avLst/>
            </a:prstGeom>
            <a:ln w="12700">
              <a:solidFill>
                <a:srgbClr val="0000FF"/>
              </a:solidFill>
              <a:prstDash val="dash"/>
              <a:headEnd type="stealth" w="med" len="lg"/>
              <a:tailEnd type="none" w="med" len="med"/>
            </a:ln>
          </p:spPr>
          <p:style>
            <a:lnRef idx="1">
              <a:schemeClr val="accent1"/>
            </a:lnRef>
            <a:fillRef idx="0">
              <a:schemeClr val="accent1"/>
            </a:fillRef>
            <a:effectRef idx="0">
              <a:schemeClr val="accent1"/>
            </a:effectRef>
            <a:fontRef idx="minor">
              <a:schemeClr val="tx1"/>
            </a:fontRef>
          </p:style>
        </p:cxnSp>
      </p:grpSp>
      <p:cxnSp>
        <p:nvCxnSpPr>
          <p:cNvPr id="21" name="直接箭头连接符 20"/>
          <p:cNvCxnSpPr/>
          <p:nvPr/>
        </p:nvCxnSpPr>
        <p:spPr>
          <a:xfrm>
            <a:off x="1719426" y="1798475"/>
            <a:ext cx="1674579" cy="0"/>
          </a:xfrm>
          <a:prstGeom prst="straightConnector1">
            <a:avLst/>
          </a:prstGeom>
          <a:ln w="12700">
            <a:solidFill>
              <a:srgbClr val="0000FF"/>
            </a:solidFill>
            <a:prstDash val="dash"/>
            <a:tailEnd type="stealth" w="med" len="lg"/>
          </a:ln>
        </p:spPr>
        <p:style>
          <a:lnRef idx="1">
            <a:schemeClr val="accent1"/>
          </a:lnRef>
          <a:fillRef idx="0">
            <a:schemeClr val="accent1"/>
          </a:fillRef>
          <a:effectRef idx="0">
            <a:schemeClr val="accent1"/>
          </a:effectRef>
          <a:fontRef idx="minor">
            <a:schemeClr val="tx1"/>
          </a:fontRef>
        </p:style>
      </p:cxnSp>
      <p:sp>
        <p:nvSpPr>
          <p:cNvPr id="17" name="爆炸形 1 16"/>
          <p:cNvSpPr/>
          <p:nvPr/>
        </p:nvSpPr>
        <p:spPr>
          <a:xfrm>
            <a:off x="6664043" y="1965393"/>
            <a:ext cx="200135" cy="245660"/>
          </a:xfrm>
          <a:prstGeom prst="irregularSeal1">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32"/>
          <p:cNvSpPr/>
          <p:nvPr/>
        </p:nvSpPr>
        <p:spPr>
          <a:xfrm>
            <a:off x="815726" y="2644924"/>
            <a:ext cx="3352673" cy="907941"/>
          </a:xfrm>
          <a:prstGeom prst="rect">
            <a:avLst/>
          </a:prstGeom>
        </p:spPr>
        <p:txBody>
          <a:bodyPr wrap="square">
            <a:spAutoFit/>
          </a:bodyPr>
          <a:lstStyle/>
          <a:p>
            <a:pPr algn="ctr" eaLnBrk="0" hangingPunct="0">
              <a:buClr>
                <a:srgbClr val="0070C0"/>
              </a:buClr>
            </a:pPr>
            <a:r>
              <a:rPr lang="en-US" altLang="zh-CN" sz="1600" b="1" dirty="0">
                <a:latin typeface="微软雅黑" pitchFamily="34" charset="-122"/>
                <a:ea typeface="微软雅黑" pitchFamily="34" charset="-122"/>
              </a:rPr>
              <a:t>(a) </a:t>
            </a:r>
            <a:r>
              <a:rPr lang="zh-CN" altLang="en-US" sz="1600" b="1" dirty="0">
                <a:latin typeface="微软雅黑" pitchFamily="34" charset="-122"/>
                <a:ea typeface="微软雅黑" pitchFamily="34" charset="-122"/>
              </a:rPr>
              <a:t>点对点信道</a:t>
            </a:r>
            <a:endParaRPr lang="en-US" altLang="zh-CN" sz="1600" b="1" dirty="0">
              <a:latin typeface="微软雅黑" pitchFamily="34" charset="-122"/>
              <a:ea typeface="微软雅黑" pitchFamily="34" charset="-122"/>
            </a:endParaRPr>
          </a:p>
          <a:p>
            <a:pPr algn="ctr" eaLnBrk="0" hangingPunct="0">
              <a:buClr>
                <a:srgbClr val="0070C0"/>
              </a:buClr>
            </a:pPr>
            <a:endParaRPr lang="en-US" altLang="zh-CN" sz="1600" b="1" dirty="0">
              <a:solidFill>
                <a:srgbClr val="0000FF"/>
              </a:solidFill>
              <a:latin typeface="微软雅黑" pitchFamily="34" charset="-122"/>
              <a:ea typeface="微软雅黑" pitchFamily="34" charset="-122"/>
            </a:endParaRPr>
          </a:p>
          <a:p>
            <a:pPr marL="285750" indent="-285750" eaLnBrk="0" hangingPunct="0">
              <a:spcBef>
                <a:spcPts val="600"/>
              </a:spcBef>
              <a:buClr>
                <a:srgbClr val="0070C0"/>
              </a:buClr>
              <a:buFont typeface="Wingdings" pitchFamily="2" charset="2"/>
              <a:buChar char="l"/>
            </a:pPr>
            <a:r>
              <a:rPr lang="zh-CN" altLang="en-US" sz="1600" b="1" dirty="0">
                <a:latin typeface="微软雅黑" pitchFamily="34" charset="-122"/>
                <a:ea typeface="微软雅黑" pitchFamily="34" charset="-122"/>
              </a:rPr>
              <a:t>使用一对一的</a:t>
            </a:r>
            <a:r>
              <a:rPr lang="zh-CN" altLang="en-US" sz="1600" b="1" dirty="0">
                <a:solidFill>
                  <a:srgbClr val="C00000"/>
                </a:solidFill>
                <a:latin typeface="微软雅黑" pitchFamily="34" charset="-122"/>
                <a:ea typeface="微软雅黑" pitchFamily="34" charset="-122"/>
              </a:rPr>
              <a:t>点对点</a:t>
            </a:r>
            <a:r>
              <a:rPr lang="zh-CN" altLang="en-US" sz="1600" b="1" dirty="0">
                <a:latin typeface="微软雅黑" pitchFamily="34" charset="-122"/>
                <a:ea typeface="微软雅黑" pitchFamily="34" charset="-122"/>
              </a:rPr>
              <a:t>通信方式。</a:t>
            </a:r>
          </a:p>
        </p:txBody>
      </p:sp>
      <p:sp>
        <p:nvSpPr>
          <p:cNvPr id="34" name="矩形 33"/>
          <p:cNvSpPr/>
          <p:nvPr/>
        </p:nvSpPr>
        <p:spPr>
          <a:xfrm>
            <a:off x="4837824" y="2626728"/>
            <a:ext cx="3336361" cy="1477328"/>
          </a:xfrm>
          <a:prstGeom prst="rect">
            <a:avLst/>
          </a:prstGeom>
        </p:spPr>
        <p:txBody>
          <a:bodyPr wrap="square">
            <a:spAutoFit/>
          </a:bodyPr>
          <a:lstStyle/>
          <a:p>
            <a:pPr algn="ctr" eaLnBrk="0" hangingPunct="0">
              <a:buClr>
                <a:srgbClr val="0070C0"/>
              </a:buClr>
            </a:pPr>
            <a:r>
              <a:rPr lang="en-US" altLang="zh-CN" sz="1600" b="1" dirty="0">
                <a:latin typeface="微软雅黑" pitchFamily="34" charset="-122"/>
                <a:ea typeface="微软雅黑" pitchFamily="34" charset="-122"/>
              </a:rPr>
              <a:t>(b) </a:t>
            </a:r>
            <a:r>
              <a:rPr lang="zh-CN" altLang="en-US" sz="1600" b="1" dirty="0">
                <a:latin typeface="微软雅黑" pitchFamily="34" charset="-122"/>
                <a:ea typeface="微软雅黑" pitchFamily="34" charset="-122"/>
              </a:rPr>
              <a:t>广播信道</a:t>
            </a:r>
            <a:endParaRPr lang="en-US" altLang="zh-CN" sz="1600" b="1" dirty="0">
              <a:latin typeface="微软雅黑" pitchFamily="34" charset="-122"/>
              <a:ea typeface="微软雅黑" pitchFamily="34" charset="-122"/>
            </a:endParaRPr>
          </a:p>
          <a:p>
            <a:pPr algn="ctr" eaLnBrk="0" hangingPunct="0">
              <a:buClr>
                <a:srgbClr val="0070C0"/>
              </a:buClr>
            </a:pPr>
            <a:endParaRPr lang="en-US" altLang="zh-CN" sz="1600" b="1" dirty="0">
              <a:solidFill>
                <a:srgbClr val="0000FF"/>
              </a:solidFill>
              <a:latin typeface="微软雅黑" pitchFamily="34" charset="-122"/>
              <a:ea typeface="微软雅黑" pitchFamily="34" charset="-122"/>
            </a:endParaRPr>
          </a:p>
          <a:p>
            <a:pPr marL="285750" indent="-285750" eaLnBrk="0" hangingPunct="0">
              <a:spcBef>
                <a:spcPts val="600"/>
              </a:spcBef>
              <a:buClr>
                <a:srgbClr val="0070C0"/>
              </a:buClr>
              <a:buFont typeface="Wingdings" pitchFamily="2" charset="2"/>
              <a:buChar char="l"/>
            </a:pPr>
            <a:r>
              <a:rPr lang="zh-CN" altLang="en-US" sz="1600" b="1" dirty="0">
                <a:latin typeface="微软雅黑" pitchFamily="34" charset="-122"/>
                <a:ea typeface="微软雅黑" pitchFamily="34" charset="-122"/>
              </a:rPr>
              <a:t>使用一对多的</a:t>
            </a:r>
            <a:r>
              <a:rPr lang="zh-CN" altLang="en-US" sz="1600" b="1" dirty="0">
                <a:solidFill>
                  <a:srgbClr val="C00000"/>
                </a:solidFill>
                <a:latin typeface="微软雅黑" pitchFamily="34" charset="-122"/>
                <a:ea typeface="微软雅黑" pitchFamily="34" charset="-122"/>
              </a:rPr>
              <a:t>广播通信</a:t>
            </a:r>
            <a:r>
              <a:rPr lang="zh-CN" altLang="en-US" sz="1600" b="1" dirty="0">
                <a:latin typeface="微软雅黑" pitchFamily="34" charset="-122"/>
                <a:ea typeface="微软雅黑" pitchFamily="34" charset="-122"/>
              </a:rPr>
              <a:t>方式。</a:t>
            </a:r>
            <a:endParaRPr lang="en-US" altLang="zh-CN" sz="1600" b="1" dirty="0">
              <a:latin typeface="微软雅黑" pitchFamily="34" charset="-122"/>
              <a:ea typeface="微软雅黑" pitchFamily="34" charset="-122"/>
            </a:endParaRPr>
          </a:p>
          <a:p>
            <a:pPr marL="285750" indent="-285750" eaLnBrk="0" hangingPunct="0">
              <a:spcBef>
                <a:spcPts val="600"/>
              </a:spcBef>
              <a:buClr>
                <a:srgbClr val="0070C0"/>
              </a:buClr>
              <a:buFont typeface="Wingdings" pitchFamily="2" charset="2"/>
              <a:buChar char="l"/>
            </a:pPr>
            <a:r>
              <a:rPr lang="zh-CN" altLang="en-US" sz="1600" b="1" dirty="0">
                <a:latin typeface="微软雅黑" pitchFamily="34" charset="-122"/>
                <a:ea typeface="微软雅黑" pitchFamily="34" charset="-122"/>
              </a:rPr>
              <a:t>必须使用专用的</a:t>
            </a:r>
            <a:r>
              <a:rPr lang="zh-CN" altLang="en-US" sz="1600" b="1" dirty="0">
                <a:solidFill>
                  <a:srgbClr val="C00000"/>
                </a:solidFill>
                <a:latin typeface="微软雅黑" pitchFamily="34" charset="-122"/>
                <a:ea typeface="微软雅黑" pitchFamily="34" charset="-122"/>
              </a:rPr>
              <a:t>共享信道协议</a:t>
            </a:r>
            <a:r>
              <a:rPr lang="zh-CN" altLang="en-US" sz="1600" b="1" dirty="0">
                <a:latin typeface="微软雅黑" pitchFamily="34" charset="-122"/>
                <a:ea typeface="微软雅黑" pitchFamily="34" charset="-122"/>
              </a:rPr>
              <a:t>来协调这些主机的数据发送。</a:t>
            </a:r>
          </a:p>
        </p:txBody>
      </p:sp>
      <p:sp>
        <p:nvSpPr>
          <p:cNvPr id="3" name="灯片编号占位符 2">
            <a:extLst>
              <a:ext uri="{FF2B5EF4-FFF2-40B4-BE49-F238E27FC236}">
                <a16:creationId xmlns:a16="http://schemas.microsoft.com/office/drawing/2014/main" id="{10F417A4-DA41-4139-8C23-239FEAFF5AB4}"/>
              </a:ext>
            </a:extLst>
          </p:cNvPr>
          <p:cNvSpPr>
            <a:spLocks noGrp="1"/>
          </p:cNvSpPr>
          <p:nvPr>
            <p:ph type="sldNum" sz="quarter" idx="12"/>
          </p:nvPr>
        </p:nvSpPr>
        <p:spPr/>
        <p:txBody>
          <a:bodyPr/>
          <a:lstStyle/>
          <a:p>
            <a:fld id="{C485880C-E2C3-4DAB-AE74-D9BE691626AC}" type="slidenum">
              <a:rPr lang="zh-CN" altLang="en-US" smtClean="0"/>
              <a:pPr/>
              <a:t>9</a:t>
            </a:fld>
            <a:endParaRPr lang="zh-CN" altLang="en-US"/>
          </a:p>
        </p:txBody>
      </p:sp>
    </p:spTree>
    <p:extLst>
      <p:ext uri="{BB962C8B-B14F-4D97-AF65-F5344CB8AC3E}">
        <p14:creationId xmlns:p14="http://schemas.microsoft.com/office/powerpoint/2010/main" val="1913355464"/>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repeatCount="indefinite"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1500"/>
                                        <p:tgtEl>
                                          <p:spTgt spid="16"/>
                                        </p:tgtEl>
                                      </p:cBhvr>
                                    </p:animEffect>
                                  </p:childTnLst>
                                </p:cTn>
                              </p:par>
                              <p:par>
                                <p:cTn id="8" presetID="22" presetClass="entr" presetSubtype="2" repeatCount="indefinite" fill="hold"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wipe(right)">
                                      <p:cBhvr>
                                        <p:cTn id="10" dur="1500"/>
                                        <p:tgtEl>
                                          <p:spTgt spid="15"/>
                                        </p:tgtEl>
                                      </p:cBhvr>
                                    </p:animEffect>
                                  </p:childTnLst>
                                </p:cTn>
                              </p:par>
                            </p:childTnLst>
                          </p:cTn>
                        </p:par>
                        <p:par>
                          <p:cTn id="11" fill="hold">
                            <p:stCondLst>
                              <p:cond delay="1500"/>
                            </p:stCondLst>
                            <p:childTnLst>
                              <p:par>
                                <p:cTn id="12" presetID="1" presetClass="entr" presetSubtype="0" fill="hold" grpId="0" nodeType="afterEffect">
                                  <p:stCondLst>
                                    <p:cond delay="0"/>
                                  </p:stCondLst>
                                  <p:childTnLst>
                                    <p:set>
                                      <p:cBhvr>
                                        <p:cTn id="13"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圆角矩形 46"/>
          <p:cNvSpPr/>
          <p:nvPr/>
        </p:nvSpPr>
        <p:spPr>
          <a:xfrm>
            <a:off x="502920" y="1009164"/>
            <a:ext cx="8129015" cy="3282696"/>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itchFamily="34" charset="-122"/>
              <a:ea typeface="微软雅黑" pitchFamily="34" charset="-122"/>
            </a:endParaRPr>
          </a:p>
        </p:txBody>
      </p:sp>
      <p:grpSp>
        <p:nvGrpSpPr>
          <p:cNvPr id="18" name="组合 17"/>
          <p:cNvGrpSpPr/>
          <p:nvPr/>
        </p:nvGrpSpPr>
        <p:grpSpPr>
          <a:xfrm>
            <a:off x="1025874" y="1529717"/>
            <a:ext cx="6597590" cy="2057895"/>
            <a:chOff x="1025874" y="1764944"/>
            <a:chExt cx="6597590" cy="2057895"/>
          </a:xfrm>
        </p:grpSpPr>
        <p:sp>
          <p:nvSpPr>
            <p:cNvPr id="19" name="Line 3"/>
            <p:cNvSpPr>
              <a:spLocks noChangeShapeType="1"/>
            </p:cNvSpPr>
            <p:nvPr/>
          </p:nvSpPr>
          <p:spPr bwMode="auto">
            <a:xfrm>
              <a:off x="1025874" y="3332145"/>
              <a:ext cx="6597590" cy="0"/>
            </a:xfrm>
            <a:prstGeom prst="line">
              <a:avLst/>
            </a:prstGeom>
            <a:noFill/>
            <a:ln w="25400" cmpd="sng">
              <a:solidFill>
                <a:srgbClr val="0000CC"/>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20" name="Rectangle 4"/>
            <p:cNvSpPr>
              <a:spLocks noChangeArrowheads="1"/>
            </p:cNvSpPr>
            <p:nvPr/>
          </p:nvSpPr>
          <p:spPr bwMode="auto">
            <a:xfrm>
              <a:off x="2063209" y="3484501"/>
              <a:ext cx="4746129" cy="338338"/>
            </a:xfrm>
            <a:prstGeom prst="rect">
              <a:avLst/>
            </a:prstGeom>
            <a:solidFill>
              <a:srgbClr val="FF00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1" name="Rectangle 6"/>
            <p:cNvSpPr>
              <a:spLocks noChangeArrowheads="1"/>
            </p:cNvSpPr>
            <p:nvPr/>
          </p:nvSpPr>
          <p:spPr bwMode="auto">
            <a:xfrm>
              <a:off x="3839033" y="3530798"/>
              <a:ext cx="1267079"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以太网 </a:t>
              </a:r>
              <a:r>
                <a:rPr kumimoji="1" lang="en-US" altLang="zh-CN" sz="1200" b="1" dirty="0">
                  <a:latin typeface="微软雅黑" pitchFamily="34" charset="-122"/>
                  <a:ea typeface="微软雅黑" pitchFamily="34" charset="-122"/>
                </a:rPr>
                <a:t>MAC </a:t>
              </a:r>
              <a:r>
                <a:rPr kumimoji="1" lang="zh-CN" altLang="en-US" sz="1200" b="1" dirty="0">
                  <a:latin typeface="微软雅黑" pitchFamily="34" charset="-122"/>
                  <a:ea typeface="微软雅黑" pitchFamily="34" charset="-122"/>
                </a:rPr>
                <a:t>帧</a:t>
              </a:r>
            </a:p>
          </p:txBody>
        </p:sp>
        <p:sp>
          <p:nvSpPr>
            <p:cNvPr id="22" name="Rectangle 13"/>
            <p:cNvSpPr>
              <a:spLocks noChangeArrowheads="1"/>
            </p:cNvSpPr>
            <p:nvPr/>
          </p:nvSpPr>
          <p:spPr bwMode="auto">
            <a:xfrm>
              <a:off x="6889224" y="3537948"/>
              <a:ext cx="64440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itchFamily="34" charset="-122"/>
                  <a:ea typeface="微软雅黑" pitchFamily="34" charset="-122"/>
                </a:rPr>
                <a:t>物理层</a:t>
              </a:r>
            </a:p>
          </p:txBody>
        </p:sp>
        <p:sp>
          <p:nvSpPr>
            <p:cNvPr id="23" name="Rectangle 26"/>
            <p:cNvSpPr>
              <a:spLocks noChangeArrowheads="1"/>
            </p:cNvSpPr>
            <p:nvPr/>
          </p:nvSpPr>
          <p:spPr bwMode="auto">
            <a:xfrm>
              <a:off x="6859854" y="2898379"/>
              <a:ext cx="758927" cy="27443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MAC </a:t>
              </a:r>
              <a:r>
                <a:rPr kumimoji="1" lang="zh-CN" altLang="en-US" sz="1200" b="1" dirty="0">
                  <a:solidFill>
                    <a:srgbClr val="000099"/>
                  </a:solidFill>
                  <a:latin typeface="微软雅黑" pitchFamily="34" charset="-122"/>
                  <a:ea typeface="微软雅黑" pitchFamily="34" charset="-122"/>
                </a:rPr>
                <a:t>层</a:t>
              </a:r>
            </a:p>
          </p:txBody>
        </p:sp>
        <p:sp>
          <p:nvSpPr>
            <p:cNvPr id="24" name="Line 27"/>
            <p:cNvSpPr>
              <a:spLocks noChangeShapeType="1"/>
            </p:cNvSpPr>
            <p:nvPr/>
          </p:nvSpPr>
          <p:spPr bwMode="auto">
            <a:xfrm flipH="1">
              <a:off x="2057335" y="3144542"/>
              <a:ext cx="1175" cy="351351"/>
            </a:xfrm>
            <a:prstGeom prst="line">
              <a:avLst/>
            </a:prstGeom>
            <a:noFill/>
            <a:ln w="19050">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25" name="Line 28"/>
            <p:cNvSpPr>
              <a:spLocks noChangeShapeType="1"/>
            </p:cNvSpPr>
            <p:nvPr/>
          </p:nvSpPr>
          <p:spPr bwMode="auto">
            <a:xfrm>
              <a:off x="6801115" y="3193340"/>
              <a:ext cx="8224" cy="294961"/>
            </a:xfrm>
            <a:prstGeom prst="line">
              <a:avLst/>
            </a:prstGeom>
            <a:noFill/>
            <a:ln w="12700">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28" name="Rectangle 47"/>
            <p:cNvSpPr>
              <a:spLocks noChangeArrowheads="1"/>
            </p:cNvSpPr>
            <p:nvPr/>
          </p:nvSpPr>
          <p:spPr bwMode="auto">
            <a:xfrm>
              <a:off x="6966760" y="2291106"/>
              <a:ext cx="535404"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IP </a:t>
              </a:r>
              <a:r>
                <a:rPr kumimoji="1" lang="zh-CN" altLang="en-US" sz="1200" b="1" dirty="0">
                  <a:solidFill>
                    <a:srgbClr val="000099"/>
                  </a:solidFill>
                  <a:latin typeface="微软雅黑" pitchFamily="34" charset="-122"/>
                  <a:ea typeface="微软雅黑" pitchFamily="34" charset="-122"/>
                </a:rPr>
                <a:t>层</a:t>
              </a:r>
            </a:p>
          </p:txBody>
        </p:sp>
        <p:sp>
          <p:nvSpPr>
            <p:cNvPr id="29" name="Line 48"/>
            <p:cNvSpPr>
              <a:spLocks noChangeShapeType="1"/>
            </p:cNvSpPr>
            <p:nvPr/>
          </p:nvSpPr>
          <p:spPr bwMode="auto">
            <a:xfrm flipV="1">
              <a:off x="6853980" y="2655469"/>
              <a:ext cx="648644" cy="0"/>
            </a:xfrm>
            <a:prstGeom prst="line">
              <a:avLst/>
            </a:prstGeom>
            <a:noFill/>
            <a:ln w="25400" cmpd="sng">
              <a:solidFill>
                <a:srgbClr val="0000FF"/>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0" name="AutoShape 64"/>
            <p:cNvSpPr>
              <a:spLocks noChangeArrowheads="1"/>
            </p:cNvSpPr>
            <p:nvPr/>
          </p:nvSpPr>
          <p:spPr bwMode="auto">
            <a:xfrm rot="16200000" flipH="1">
              <a:off x="4254498" y="3277080"/>
              <a:ext cx="416416" cy="170343"/>
            </a:xfrm>
            <a:prstGeom prst="rightArrow">
              <a:avLst>
                <a:gd name="adj1" fmla="val 50000"/>
                <a:gd name="adj2" fmla="val 132426"/>
              </a:avLst>
            </a:prstGeom>
            <a:solidFill>
              <a:srgbClr val="00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1" name="Rectangle 66"/>
            <p:cNvSpPr>
              <a:spLocks noChangeArrowheads="1"/>
            </p:cNvSpPr>
            <p:nvPr/>
          </p:nvSpPr>
          <p:spPr bwMode="auto">
            <a:xfrm>
              <a:off x="2057335" y="2849580"/>
              <a:ext cx="4752004" cy="312312"/>
            </a:xfrm>
            <a:prstGeom prst="rect">
              <a:avLst/>
            </a:prstGeom>
            <a:solidFill>
              <a:srgbClr val="00FFFF"/>
            </a:solidFill>
            <a:ln w="19050" algn="ctr">
              <a:solidFill>
                <a:schemeClr val="tx1"/>
              </a:solidFill>
              <a:miter lim="800000"/>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2" name="Line 67"/>
            <p:cNvSpPr>
              <a:spLocks noChangeShapeType="1"/>
            </p:cNvSpPr>
            <p:nvPr/>
          </p:nvSpPr>
          <p:spPr bwMode="auto">
            <a:xfrm>
              <a:off x="2749283" y="2849580"/>
              <a:ext cx="0" cy="3123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3" name="Line 68"/>
            <p:cNvSpPr>
              <a:spLocks noChangeShapeType="1"/>
            </p:cNvSpPr>
            <p:nvPr/>
          </p:nvSpPr>
          <p:spPr bwMode="auto">
            <a:xfrm>
              <a:off x="3425959" y="2849580"/>
              <a:ext cx="0" cy="3123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4" name="Line 69"/>
            <p:cNvSpPr>
              <a:spLocks noChangeShapeType="1"/>
            </p:cNvSpPr>
            <p:nvPr/>
          </p:nvSpPr>
          <p:spPr bwMode="auto">
            <a:xfrm>
              <a:off x="4102635" y="2849580"/>
              <a:ext cx="0" cy="3123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5" name="Line 70"/>
            <p:cNvSpPr>
              <a:spLocks noChangeShapeType="1"/>
            </p:cNvSpPr>
            <p:nvPr/>
          </p:nvSpPr>
          <p:spPr bwMode="auto">
            <a:xfrm>
              <a:off x="6414611" y="2849580"/>
              <a:ext cx="0" cy="3123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6" name="Rectangle 71"/>
            <p:cNvSpPr>
              <a:spLocks noChangeArrowheads="1"/>
            </p:cNvSpPr>
            <p:nvPr/>
          </p:nvSpPr>
          <p:spPr bwMode="auto">
            <a:xfrm>
              <a:off x="2005645" y="2881028"/>
              <a:ext cx="798296"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目的地址</a:t>
              </a:r>
            </a:p>
          </p:txBody>
        </p:sp>
        <p:sp>
          <p:nvSpPr>
            <p:cNvPr id="37" name="Rectangle 72"/>
            <p:cNvSpPr>
              <a:spLocks noChangeArrowheads="1"/>
            </p:cNvSpPr>
            <p:nvPr/>
          </p:nvSpPr>
          <p:spPr bwMode="auto">
            <a:xfrm>
              <a:off x="2788208" y="2881028"/>
              <a:ext cx="64440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源地址</a:t>
              </a:r>
            </a:p>
          </p:txBody>
        </p:sp>
        <p:sp>
          <p:nvSpPr>
            <p:cNvPr id="38" name="Rectangle 73"/>
            <p:cNvSpPr>
              <a:spLocks noChangeArrowheads="1"/>
            </p:cNvSpPr>
            <p:nvPr/>
          </p:nvSpPr>
          <p:spPr bwMode="auto">
            <a:xfrm>
              <a:off x="3527499" y="2881028"/>
              <a:ext cx="49052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类型</a:t>
              </a:r>
            </a:p>
          </p:txBody>
        </p:sp>
        <p:sp>
          <p:nvSpPr>
            <p:cNvPr id="39" name="Rectangle 74"/>
            <p:cNvSpPr>
              <a:spLocks noChangeArrowheads="1"/>
            </p:cNvSpPr>
            <p:nvPr/>
          </p:nvSpPr>
          <p:spPr bwMode="auto">
            <a:xfrm>
              <a:off x="4841260" y="2881028"/>
              <a:ext cx="862417"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数        据</a:t>
              </a:r>
            </a:p>
          </p:txBody>
        </p:sp>
        <p:sp>
          <p:nvSpPr>
            <p:cNvPr id="40" name="Rectangle 75"/>
            <p:cNvSpPr>
              <a:spLocks noChangeArrowheads="1"/>
            </p:cNvSpPr>
            <p:nvPr/>
          </p:nvSpPr>
          <p:spPr bwMode="auto">
            <a:xfrm>
              <a:off x="6374669" y="2881028"/>
              <a:ext cx="466475"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a:latin typeface="微软雅黑" pitchFamily="34" charset="-122"/>
                  <a:ea typeface="微软雅黑" pitchFamily="34" charset="-122"/>
                </a:rPr>
                <a:t>FCS</a:t>
              </a:r>
            </a:p>
          </p:txBody>
        </p:sp>
        <p:sp>
          <p:nvSpPr>
            <p:cNvPr id="41" name="Rectangle 76"/>
            <p:cNvSpPr>
              <a:spLocks noChangeArrowheads="1"/>
            </p:cNvSpPr>
            <p:nvPr/>
          </p:nvSpPr>
          <p:spPr bwMode="auto">
            <a:xfrm>
              <a:off x="2287182" y="2626141"/>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6</a:t>
              </a:r>
            </a:p>
          </p:txBody>
        </p:sp>
        <p:sp>
          <p:nvSpPr>
            <p:cNvPr id="42" name="Rectangle 77"/>
            <p:cNvSpPr>
              <a:spLocks noChangeArrowheads="1"/>
            </p:cNvSpPr>
            <p:nvPr/>
          </p:nvSpPr>
          <p:spPr bwMode="auto">
            <a:xfrm>
              <a:off x="2984591" y="2626141"/>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6</a:t>
              </a:r>
            </a:p>
          </p:txBody>
        </p:sp>
        <p:sp>
          <p:nvSpPr>
            <p:cNvPr id="43" name="Rectangle 78"/>
            <p:cNvSpPr>
              <a:spLocks noChangeArrowheads="1"/>
            </p:cNvSpPr>
            <p:nvPr/>
          </p:nvSpPr>
          <p:spPr bwMode="auto">
            <a:xfrm>
              <a:off x="3707907" y="2626141"/>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2</a:t>
              </a:r>
            </a:p>
          </p:txBody>
        </p:sp>
        <p:sp>
          <p:nvSpPr>
            <p:cNvPr id="44" name="Rectangle 79"/>
            <p:cNvSpPr>
              <a:spLocks noChangeArrowheads="1"/>
            </p:cNvSpPr>
            <p:nvPr/>
          </p:nvSpPr>
          <p:spPr bwMode="auto">
            <a:xfrm>
              <a:off x="6468707" y="2626141"/>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4</a:t>
              </a:r>
            </a:p>
          </p:txBody>
        </p:sp>
        <p:sp>
          <p:nvSpPr>
            <p:cNvPr id="45" name="Rectangle 80"/>
            <p:cNvSpPr>
              <a:spLocks noChangeArrowheads="1"/>
            </p:cNvSpPr>
            <p:nvPr/>
          </p:nvSpPr>
          <p:spPr bwMode="auto">
            <a:xfrm>
              <a:off x="1623271" y="2614121"/>
              <a:ext cx="49052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itchFamily="34" charset="-122"/>
                  <a:ea typeface="微软雅黑" pitchFamily="34" charset="-122"/>
                </a:rPr>
                <a:t>字节</a:t>
              </a:r>
            </a:p>
          </p:txBody>
        </p:sp>
        <p:sp>
          <p:nvSpPr>
            <p:cNvPr id="46" name="Text Box 81"/>
            <p:cNvSpPr txBox="1">
              <a:spLocks noChangeArrowheads="1"/>
            </p:cNvSpPr>
            <p:nvPr/>
          </p:nvSpPr>
          <p:spPr bwMode="auto">
            <a:xfrm>
              <a:off x="5350256" y="2603367"/>
              <a:ext cx="96212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sz="1200" b="1" dirty="0">
                  <a:solidFill>
                    <a:srgbClr val="000099"/>
                  </a:solidFill>
                  <a:latin typeface="微软雅黑" pitchFamily="34" charset="-122"/>
                  <a:ea typeface="微软雅黑" pitchFamily="34" charset="-122"/>
                </a:rPr>
                <a:t>46 ~ 1500</a:t>
              </a:r>
            </a:p>
          </p:txBody>
        </p:sp>
        <p:grpSp>
          <p:nvGrpSpPr>
            <p:cNvPr id="49" name="Group 109"/>
            <p:cNvGrpSpPr>
              <a:grpSpLocks/>
            </p:cNvGrpSpPr>
            <p:nvPr/>
          </p:nvGrpSpPr>
          <p:grpSpPr bwMode="auto">
            <a:xfrm>
              <a:off x="4102635" y="2291106"/>
              <a:ext cx="2311976" cy="676676"/>
              <a:chOff x="2715" y="1872"/>
              <a:chExt cx="1968" cy="624"/>
            </a:xfrm>
          </p:grpSpPr>
          <p:sp>
            <p:nvSpPr>
              <p:cNvPr id="51" name="AutoShape 110"/>
              <p:cNvSpPr>
                <a:spLocks noChangeArrowheads="1"/>
              </p:cNvSpPr>
              <p:nvPr/>
            </p:nvSpPr>
            <p:spPr bwMode="auto">
              <a:xfrm rot="16200000" flipH="1">
                <a:off x="3508" y="2231"/>
                <a:ext cx="384" cy="145"/>
              </a:xfrm>
              <a:prstGeom prst="rightArrow">
                <a:avLst>
                  <a:gd name="adj1" fmla="val 50000"/>
                  <a:gd name="adj2" fmla="val 132426"/>
                </a:avLst>
              </a:prstGeom>
              <a:solidFill>
                <a:srgbClr val="00FF99"/>
              </a:solidFill>
              <a:ln w="9525">
                <a:solidFill>
                  <a:schemeClr val="tx1"/>
                </a:solidFill>
                <a:miter lim="800000"/>
                <a:headEnd/>
                <a:tailEnd/>
              </a:ln>
              <a:effectLs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52" name="Rectangle 111"/>
              <p:cNvSpPr>
                <a:spLocks noChangeArrowheads="1"/>
              </p:cNvSpPr>
              <p:nvPr/>
            </p:nvSpPr>
            <p:spPr bwMode="auto">
              <a:xfrm>
                <a:off x="2715" y="1872"/>
                <a:ext cx="1968" cy="240"/>
              </a:xfrm>
              <a:prstGeom prst="rect">
                <a:avLst/>
              </a:prstGeom>
              <a:solidFill>
                <a:srgbClr val="0000CC"/>
              </a:solidFill>
              <a:ln w="9525">
                <a:solidFill>
                  <a:schemeClr val="tx1"/>
                </a:solidFill>
                <a:miter lim="800000"/>
                <a:headEnd/>
                <a:tailEnd/>
              </a:ln>
              <a:effectLst/>
            </p:spPr>
            <p:txBody>
              <a:bodyPr wrap="none" anchor="ctr"/>
              <a:lstStyle/>
              <a:p>
                <a:pPr algn="ctr" defTabSz="762000" eaLnBrk="0" hangingPunct="0"/>
                <a:r>
                  <a:rPr kumimoji="1" lang="en-US" altLang="zh-CN" sz="1200" b="1" dirty="0">
                    <a:solidFill>
                      <a:schemeClr val="bg1"/>
                    </a:solidFill>
                    <a:latin typeface="微软雅黑" pitchFamily="34" charset="-122"/>
                    <a:ea typeface="微软雅黑" pitchFamily="34" charset="-122"/>
                  </a:rPr>
                  <a:t>IP </a:t>
                </a:r>
                <a:r>
                  <a:rPr kumimoji="1" lang="zh-CN" altLang="en-US" sz="1200" b="1" dirty="0">
                    <a:solidFill>
                      <a:schemeClr val="bg1"/>
                    </a:solidFill>
                    <a:latin typeface="微软雅黑" pitchFamily="34" charset="-122"/>
                    <a:ea typeface="微软雅黑" pitchFamily="34" charset="-122"/>
                  </a:rPr>
                  <a:t>数据报</a:t>
                </a:r>
              </a:p>
            </p:txBody>
          </p:sp>
        </p:grpSp>
        <p:sp>
          <p:nvSpPr>
            <p:cNvPr id="50" name="AutoShape 38"/>
            <p:cNvSpPr>
              <a:spLocks noChangeArrowheads="1"/>
            </p:cNvSpPr>
            <p:nvPr/>
          </p:nvSpPr>
          <p:spPr bwMode="auto">
            <a:xfrm>
              <a:off x="4499282" y="1764944"/>
              <a:ext cx="1820738" cy="375516"/>
            </a:xfrm>
            <a:prstGeom prst="wedgeRoundRectCallout">
              <a:avLst>
                <a:gd name="adj1" fmla="val 64595"/>
                <a:gd name="adj2" fmla="val 253347"/>
                <a:gd name="adj3" fmla="val 16667"/>
              </a:avLst>
            </a:prstGeom>
            <a:solidFill>
              <a:srgbClr val="00FF99"/>
            </a:solidFill>
            <a:ln w="9525">
              <a:solidFill>
                <a:schemeClr val="tx1"/>
              </a:solidFill>
              <a:miter lim="800000"/>
              <a:headEnd/>
              <a:tailEnd/>
            </a:ln>
            <a:effectLst/>
            <a:extLst/>
          </p:spPr>
          <p:txBody>
            <a:bodyPr/>
            <a:lstStyle/>
            <a:p>
              <a:pPr algn="ctr"/>
              <a:r>
                <a:rPr lang="en-US" altLang="zh-CN" sz="1600" b="1" dirty="0">
                  <a:latin typeface="微软雅黑" pitchFamily="34" charset="-122"/>
                  <a:ea typeface="微软雅黑" pitchFamily="34" charset="-122"/>
                </a:rPr>
                <a:t>FCS </a:t>
              </a:r>
              <a:r>
                <a:rPr lang="zh-CN" altLang="en-US" sz="1600" b="1" dirty="0">
                  <a:latin typeface="微软雅黑" pitchFamily="34" charset="-122"/>
                  <a:ea typeface="微软雅黑" pitchFamily="34" charset="-122"/>
                </a:rPr>
                <a:t>字段 </a:t>
              </a:r>
              <a:r>
                <a:rPr lang="en-US" altLang="zh-CN" sz="1600" b="1" dirty="0">
                  <a:latin typeface="微软雅黑" pitchFamily="34" charset="-122"/>
                  <a:ea typeface="微软雅黑" pitchFamily="34" charset="-122"/>
                </a:rPr>
                <a:t>4 </a:t>
              </a:r>
              <a:r>
                <a:rPr lang="zh-CN" altLang="en-US" sz="1600" b="1" dirty="0">
                  <a:latin typeface="微软雅黑" pitchFamily="34" charset="-122"/>
                  <a:ea typeface="微软雅黑" pitchFamily="34" charset="-122"/>
                </a:rPr>
                <a:t>字节</a:t>
              </a:r>
            </a:p>
          </p:txBody>
        </p:sp>
      </p:grpSp>
      <p:sp>
        <p:nvSpPr>
          <p:cNvPr id="54" name="矩形 53"/>
          <p:cNvSpPr/>
          <p:nvPr/>
        </p:nvSpPr>
        <p:spPr>
          <a:xfrm>
            <a:off x="985801" y="3705170"/>
            <a:ext cx="7114032" cy="523220"/>
          </a:xfrm>
          <a:prstGeom prst="rect">
            <a:avLst/>
          </a:prstGeom>
          <a:solidFill>
            <a:srgbClr val="0070C0"/>
          </a:solidFill>
        </p:spPr>
        <p:txBody>
          <a:bodyPr wrap="square">
            <a:spAutoFit/>
          </a:bodyPr>
          <a:lstStyle/>
          <a:p>
            <a:pPr algn="ctr"/>
            <a:r>
              <a:rPr lang="zh-CN" altLang="en-US" sz="1400" b="1" dirty="0">
                <a:solidFill>
                  <a:schemeClr val="bg1"/>
                </a:solidFill>
                <a:latin typeface="微软雅黑" pitchFamily="34" charset="-122"/>
                <a:ea typeface="微软雅黑" pitchFamily="34" charset="-122"/>
              </a:rPr>
              <a:t>当数据字段的长度小于 </a:t>
            </a:r>
            <a:r>
              <a:rPr lang="en-US" altLang="zh-CN" sz="1400" b="1" dirty="0">
                <a:solidFill>
                  <a:schemeClr val="bg1"/>
                </a:solidFill>
                <a:latin typeface="微软雅黑" pitchFamily="34" charset="-122"/>
                <a:ea typeface="微软雅黑" pitchFamily="34" charset="-122"/>
              </a:rPr>
              <a:t>46 </a:t>
            </a:r>
            <a:r>
              <a:rPr lang="zh-CN" altLang="en-US" sz="1400" b="1" dirty="0">
                <a:solidFill>
                  <a:schemeClr val="bg1"/>
                </a:solidFill>
                <a:latin typeface="微软雅黑" pitchFamily="34" charset="-122"/>
                <a:ea typeface="微软雅黑" pitchFamily="34" charset="-122"/>
              </a:rPr>
              <a:t>字节时，应在数据字段的后面加入整数字节的</a:t>
            </a:r>
            <a:r>
              <a:rPr lang="zh-CN" altLang="en-US" sz="1400" b="1" dirty="0">
                <a:solidFill>
                  <a:srgbClr val="FFFF00"/>
                </a:solidFill>
                <a:latin typeface="微软雅黑" pitchFamily="34" charset="-122"/>
                <a:ea typeface="微软雅黑" pitchFamily="34" charset="-122"/>
              </a:rPr>
              <a:t>填充字段</a:t>
            </a:r>
            <a:r>
              <a:rPr lang="zh-CN" altLang="en-US" sz="1400" b="1" dirty="0">
                <a:solidFill>
                  <a:schemeClr val="bg1"/>
                </a:solidFill>
                <a:latin typeface="微软雅黑" pitchFamily="34" charset="-122"/>
                <a:ea typeface="微软雅黑" pitchFamily="34" charset="-122"/>
              </a:rPr>
              <a:t>，以保证以太网的 </a:t>
            </a:r>
            <a:r>
              <a:rPr lang="en-US" altLang="zh-CN" sz="1400" b="1" dirty="0">
                <a:solidFill>
                  <a:schemeClr val="bg1"/>
                </a:solidFill>
                <a:latin typeface="微软雅黑" pitchFamily="34" charset="-122"/>
                <a:ea typeface="微软雅黑" pitchFamily="34" charset="-122"/>
              </a:rPr>
              <a:t>MAC </a:t>
            </a:r>
            <a:r>
              <a:rPr lang="zh-CN" altLang="en-US" sz="1400" b="1" dirty="0">
                <a:solidFill>
                  <a:schemeClr val="bg1"/>
                </a:solidFill>
                <a:latin typeface="微软雅黑" pitchFamily="34" charset="-122"/>
                <a:ea typeface="微软雅黑" pitchFamily="34" charset="-122"/>
              </a:rPr>
              <a:t>帧长不小于 </a:t>
            </a:r>
            <a:r>
              <a:rPr lang="en-US" altLang="zh-CN" sz="1400" b="1" dirty="0">
                <a:solidFill>
                  <a:schemeClr val="bg1"/>
                </a:solidFill>
                <a:latin typeface="微软雅黑" pitchFamily="34" charset="-122"/>
                <a:ea typeface="微软雅黑" pitchFamily="34" charset="-122"/>
              </a:rPr>
              <a:t>64 </a:t>
            </a:r>
            <a:r>
              <a:rPr lang="zh-CN" altLang="en-US" sz="1400" b="1" dirty="0">
                <a:solidFill>
                  <a:schemeClr val="bg1"/>
                </a:solidFill>
                <a:latin typeface="微软雅黑" pitchFamily="34" charset="-122"/>
                <a:ea typeface="微软雅黑" pitchFamily="34" charset="-122"/>
              </a:rPr>
              <a:t>字节。 </a:t>
            </a:r>
          </a:p>
        </p:txBody>
      </p:sp>
      <p:sp>
        <p:nvSpPr>
          <p:cNvPr id="56" name="AutoShape 5"/>
          <p:cNvSpPr>
            <a:spLocks noChangeArrowheads="1"/>
          </p:cNvSpPr>
          <p:nvPr/>
        </p:nvSpPr>
        <p:spPr bwMode="auto">
          <a:xfrm>
            <a:off x="502921" y="609030"/>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 name="Rectangle 6"/>
          <p:cNvSpPr>
            <a:spLocks noChangeArrowheads="1"/>
          </p:cNvSpPr>
          <p:nvPr/>
        </p:nvSpPr>
        <p:spPr bwMode="auto">
          <a:xfrm>
            <a:off x="2939512" y="585940"/>
            <a:ext cx="325512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以太网 </a:t>
            </a:r>
            <a:r>
              <a:rPr lang="en-US" altLang="zh-CN" sz="2000" b="1" dirty="0">
                <a:solidFill>
                  <a:schemeClr val="bg1"/>
                </a:solidFill>
                <a:latin typeface="微软雅黑" pitchFamily="34" charset="-122"/>
                <a:ea typeface="微软雅黑" pitchFamily="34" charset="-122"/>
              </a:rPr>
              <a:t>V2 </a:t>
            </a:r>
            <a:r>
              <a:rPr lang="zh-CN" altLang="en-US" sz="2000" b="1" dirty="0">
                <a:solidFill>
                  <a:schemeClr val="bg1"/>
                </a:solidFill>
                <a:latin typeface="微软雅黑" pitchFamily="34" charset="-122"/>
                <a:ea typeface="微软雅黑" pitchFamily="34" charset="-122"/>
              </a:rPr>
              <a:t>的 </a:t>
            </a:r>
            <a:r>
              <a:rPr lang="en-US" altLang="zh-CN" sz="2000" b="1" dirty="0">
                <a:solidFill>
                  <a:schemeClr val="bg1"/>
                </a:solidFill>
                <a:latin typeface="微软雅黑" pitchFamily="34" charset="-122"/>
                <a:ea typeface="微软雅黑" pitchFamily="34" charset="-122"/>
              </a:rPr>
              <a:t>MAC </a:t>
            </a:r>
            <a:r>
              <a:rPr lang="zh-CN" altLang="en-US" sz="2000" b="1" dirty="0">
                <a:solidFill>
                  <a:schemeClr val="bg1"/>
                </a:solidFill>
                <a:latin typeface="微软雅黑" pitchFamily="34" charset="-122"/>
                <a:ea typeface="微软雅黑" pitchFamily="34" charset="-122"/>
              </a:rPr>
              <a:t>帧格式</a:t>
            </a:r>
          </a:p>
        </p:txBody>
      </p:sp>
      <p:sp>
        <p:nvSpPr>
          <p:cNvPr id="2" name="灯片编号占位符 1">
            <a:extLst>
              <a:ext uri="{FF2B5EF4-FFF2-40B4-BE49-F238E27FC236}">
                <a16:creationId xmlns:a16="http://schemas.microsoft.com/office/drawing/2014/main" id="{ACF09B8D-8A3F-4DEC-952C-9B2DA6A0B7D1}"/>
              </a:ext>
            </a:extLst>
          </p:cNvPr>
          <p:cNvSpPr>
            <a:spLocks noGrp="1"/>
          </p:cNvSpPr>
          <p:nvPr>
            <p:ph type="sldNum" sz="quarter" idx="12"/>
          </p:nvPr>
        </p:nvSpPr>
        <p:spPr/>
        <p:txBody>
          <a:bodyPr/>
          <a:lstStyle/>
          <a:p>
            <a:fld id="{C485880C-E2C3-4DAB-AE74-D9BE691626AC}" type="slidenum">
              <a:rPr lang="zh-CN" altLang="en-US" smtClean="0"/>
              <a:pPr/>
              <a:t>90</a:t>
            </a:fld>
            <a:endParaRPr lang="zh-CN" altLang="en-US"/>
          </a:p>
        </p:txBody>
      </p:sp>
    </p:spTree>
    <p:extLst>
      <p:ext uri="{BB962C8B-B14F-4D97-AF65-F5344CB8AC3E}">
        <p14:creationId xmlns:p14="http://schemas.microsoft.com/office/powerpoint/2010/main" val="3776566609"/>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圆角矩形 59"/>
          <p:cNvSpPr/>
          <p:nvPr/>
        </p:nvSpPr>
        <p:spPr>
          <a:xfrm>
            <a:off x="502920" y="1009164"/>
            <a:ext cx="8129015" cy="3282696"/>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微软雅黑" pitchFamily="34" charset="-122"/>
              <a:ea typeface="微软雅黑" pitchFamily="34" charset="-122"/>
            </a:endParaRPr>
          </a:p>
        </p:txBody>
      </p:sp>
      <p:sp>
        <p:nvSpPr>
          <p:cNvPr id="61" name="AutoShape 5"/>
          <p:cNvSpPr>
            <a:spLocks noChangeArrowheads="1"/>
          </p:cNvSpPr>
          <p:nvPr/>
        </p:nvSpPr>
        <p:spPr bwMode="auto">
          <a:xfrm>
            <a:off x="502920" y="603092"/>
            <a:ext cx="8129015" cy="308939"/>
          </a:xfrm>
          <a:prstGeom prst="roundRect">
            <a:avLst>
              <a:gd name="adj" fmla="val 16667"/>
            </a:avLst>
          </a:prstGeom>
          <a:solidFill>
            <a:srgbClr val="ABEBD7"/>
          </a:solidFill>
          <a:ln w="9525">
            <a:no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 name="矩形 61"/>
          <p:cNvSpPr/>
          <p:nvPr/>
        </p:nvSpPr>
        <p:spPr>
          <a:xfrm>
            <a:off x="616085" y="560852"/>
            <a:ext cx="3255122" cy="400110"/>
          </a:xfrm>
          <a:prstGeom prst="rect">
            <a:avLst/>
          </a:prstGeom>
        </p:spPr>
        <p:txBody>
          <a:bodyPr wrap="none">
            <a:spAutoFit/>
          </a:bodyPr>
          <a:lstStyle/>
          <a:p>
            <a:r>
              <a:rPr lang="zh-CN" altLang="en-US" sz="2000" b="1" dirty="0">
                <a:latin typeface="微软雅黑" pitchFamily="34" charset="-122"/>
                <a:ea typeface="微软雅黑" pitchFamily="34" charset="-122"/>
              </a:rPr>
              <a:t>以太网 </a:t>
            </a:r>
            <a:r>
              <a:rPr lang="en-US" altLang="zh-CN" sz="2000" b="1" dirty="0">
                <a:latin typeface="微软雅黑" pitchFamily="34" charset="-122"/>
                <a:ea typeface="微软雅黑" pitchFamily="34" charset="-122"/>
              </a:rPr>
              <a:t>V2 </a:t>
            </a:r>
            <a:r>
              <a:rPr lang="zh-CN" altLang="en-US" sz="2000" b="1" dirty="0">
                <a:latin typeface="微软雅黑" pitchFamily="34" charset="-122"/>
                <a:ea typeface="微软雅黑" pitchFamily="34" charset="-122"/>
              </a:rPr>
              <a:t>的 </a:t>
            </a:r>
            <a:r>
              <a:rPr lang="en-US" altLang="zh-CN" sz="2000" b="1" dirty="0">
                <a:latin typeface="微软雅黑" pitchFamily="34" charset="-122"/>
                <a:ea typeface="微软雅黑" pitchFamily="34" charset="-122"/>
              </a:rPr>
              <a:t>MAC </a:t>
            </a:r>
            <a:r>
              <a:rPr lang="zh-CN" altLang="en-US" sz="2000" b="1" dirty="0">
                <a:latin typeface="微软雅黑" pitchFamily="34" charset="-122"/>
                <a:ea typeface="微软雅黑" pitchFamily="34" charset="-122"/>
              </a:rPr>
              <a:t>帧格式</a:t>
            </a:r>
          </a:p>
        </p:txBody>
      </p:sp>
      <p:sp>
        <p:nvSpPr>
          <p:cNvPr id="9" name="Line 3"/>
          <p:cNvSpPr>
            <a:spLocks noChangeShapeType="1"/>
          </p:cNvSpPr>
          <p:nvPr/>
        </p:nvSpPr>
        <p:spPr bwMode="auto">
          <a:xfrm>
            <a:off x="1141760" y="2785733"/>
            <a:ext cx="6597590" cy="0"/>
          </a:xfrm>
          <a:prstGeom prst="line">
            <a:avLst/>
          </a:prstGeom>
          <a:noFill/>
          <a:ln w="25400" cmpd="sng">
            <a:solidFill>
              <a:srgbClr val="0000CC"/>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0" name="Rectangle 4"/>
          <p:cNvSpPr>
            <a:spLocks noChangeArrowheads="1"/>
          </p:cNvSpPr>
          <p:nvPr/>
        </p:nvSpPr>
        <p:spPr bwMode="auto">
          <a:xfrm>
            <a:off x="2179095" y="2938089"/>
            <a:ext cx="4746129" cy="338338"/>
          </a:xfrm>
          <a:prstGeom prst="rect">
            <a:avLst/>
          </a:prstGeom>
          <a:solidFill>
            <a:srgbClr val="FF00FF"/>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1" name="Rectangle 6"/>
          <p:cNvSpPr>
            <a:spLocks noChangeArrowheads="1"/>
          </p:cNvSpPr>
          <p:nvPr/>
        </p:nvSpPr>
        <p:spPr bwMode="auto">
          <a:xfrm>
            <a:off x="3975939" y="2984386"/>
            <a:ext cx="1267079"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以太网 </a:t>
            </a:r>
            <a:r>
              <a:rPr kumimoji="1" lang="en-US" altLang="zh-CN" sz="1200" b="1" dirty="0">
                <a:latin typeface="微软雅黑" pitchFamily="34" charset="-122"/>
                <a:ea typeface="微软雅黑" pitchFamily="34" charset="-122"/>
              </a:rPr>
              <a:t>MAC </a:t>
            </a:r>
            <a:r>
              <a:rPr kumimoji="1" lang="zh-CN" altLang="en-US" sz="1200" b="1" dirty="0">
                <a:latin typeface="微软雅黑" pitchFamily="34" charset="-122"/>
                <a:ea typeface="微软雅黑" pitchFamily="34" charset="-122"/>
              </a:rPr>
              <a:t>帧</a:t>
            </a:r>
          </a:p>
        </p:txBody>
      </p:sp>
      <p:sp>
        <p:nvSpPr>
          <p:cNvPr id="12" name="Rectangle 13"/>
          <p:cNvSpPr>
            <a:spLocks noChangeArrowheads="1"/>
          </p:cNvSpPr>
          <p:nvPr/>
        </p:nvSpPr>
        <p:spPr bwMode="auto">
          <a:xfrm>
            <a:off x="7005110" y="2991536"/>
            <a:ext cx="64440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itchFamily="34" charset="-122"/>
                <a:ea typeface="微软雅黑" pitchFamily="34" charset="-122"/>
              </a:rPr>
              <a:t>物理层</a:t>
            </a:r>
          </a:p>
        </p:txBody>
      </p:sp>
      <p:sp>
        <p:nvSpPr>
          <p:cNvPr id="13" name="Rectangle 26"/>
          <p:cNvSpPr>
            <a:spLocks noChangeArrowheads="1"/>
          </p:cNvSpPr>
          <p:nvPr/>
        </p:nvSpPr>
        <p:spPr bwMode="auto">
          <a:xfrm>
            <a:off x="6975740" y="2351967"/>
            <a:ext cx="758927" cy="27443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MAC </a:t>
            </a:r>
            <a:r>
              <a:rPr kumimoji="1" lang="zh-CN" altLang="en-US" sz="1200" b="1" dirty="0">
                <a:solidFill>
                  <a:srgbClr val="000099"/>
                </a:solidFill>
                <a:latin typeface="微软雅黑" pitchFamily="34" charset="-122"/>
                <a:ea typeface="微软雅黑" pitchFamily="34" charset="-122"/>
              </a:rPr>
              <a:t>层</a:t>
            </a:r>
          </a:p>
        </p:txBody>
      </p:sp>
      <p:sp>
        <p:nvSpPr>
          <p:cNvPr id="14" name="Line 27"/>
          <p:cNvSpPr>
            <a:spLocks noChangeShapeType="1"/>
          </p:cNvSpPr>
          <p:nvPr/>
        </p:nvSpPr>
        <p:spPr bwMode="auto">
          <a:xfrm flipH="1">
            <a:off x="2173221" y="2598130"/>
            <a:ext cx="1175" cy="351351"/>
          </a:xfrm>
          <a:prstGeom prst="line">
            <a:avLst/>
          </a:prstGeom>
          <a:noFill/>
          <a:ln w="19050">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5" name="Line 28"/>
          <p:cNvSpPr>
            <a:spLocks noChangeShapeType="1"/>
          </p:cNvSpPr>
          <p:nvPr/>
        </p:nvSpPr>
        <p:spPr bwMode="auto">
          <a:xfrm>
            <a:off x="6917001" y="2646928"/>
            <a:ext cx="8224" cy="294961"/>
          </a:xfrm>
          <a:prstGeom prst="line">
            <a:avLst/>
          </a:prstGeom>
          <a:noFill/>
          <a:ln w="12700">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grpSp>
        <p:nvGrpSpPr>
          <p:cNvPr id="59" name="组合 58"/>
          <p:cNvGrpSpPr/>
          <p:nvPr/>
        </p:nvGrpSpPr>
        <p:grpSpPr>
          <a:xfrm>
            <a:off x="1119814" y="2588363"/>
            <a:ext cx="3415610" cy="1621286"/>
            <a:chOff x="1119814" y="2621615"/>
            <a:chExt cx="3415610" cy="1621286"/>
          </a:xfrm>
        </p:grpSpPr>
        <p:grpSp>
          <p:nvGrpSpPr>
            <p:cNvPr id="58" name="组合 57"/>
            <p:cNvGrpSpPr/>
            <p:nvPr/>
          </p:nvGrpSpPr>
          <p:grpSpPr>
            <a:xfrm>
              <a:off x="1119814" y="2654183"/>
              <a:ext cx="3415610" cy="1588718"/>
              <a:chOff x="1119814" y="2654183"/>
              <a:chExt cx="3415610" cy="1588718"/>
            </a:xfrm>
          </p:grpSpPr>
          <p:sp>
            <p:nvSpPr>
              <p:cNvPr id="20" name="Rectangle 33"/>
              <p:cNvSpPr>
                <a:spLocks noChangeArrowheads="1"/>
              </p:cNvSpPr>
              <p:nvPr/>
            </p:nvSpPr>
            <p:spPr bwMode="auto">
              <a:xfrm>
                <a:off x="3402390" y="3948948"/>
                <a:ext cx="1133034" cy="27443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defTabSz="762000" eaLnBrk="0" hangingPunct="0"/>
                <a:r>
                  <a:rPr kumimoji="1" lang="zh-CN" altLang="en-US" sz="1200" b="1" dirty="0">
                    <a:solidFill>
                      <a:srgbClr val="000099"/>
                    </a:solidFill>
                    <a:latin typeface="微软雅黑" pitchFamily="34" charset="-122"/>
                    <a:ea typeface="微软雅黑" pitchFamily="34" charset="-122"/>
                  </a:rPr>
                  <a:t>帧开始定界符</a:t>
                </a:r>
              </a:p>
            </p:txBody>
          </p:sp>
          <p:grpSp>
            <p:nvGrpSpPr>
              <p:cNvPr id="57" name="组合 56"/>
              <p:cNvGrpSpPr/>
              <p:nvPr/>
            </p:nvGrpSpPr>
            <p:grpSpPr>
              <a:xfrm>
                <a:off x="1119814" y="2654183"/>
                <a:ext cx="3357315" cy="1588718"/>
                <a:chOff x="1119814" y="2654183"/>
                <a:chExt cx="3357315" cy="1588718"/>
              </a:xfrm>
            </p:grpSpPr>
            <p:sp>
              <p:nvSpPr>
                <p:cNvPr id="16" name="Rectangle 29"/>
                <p:cNvSpPr>
                  <a:spLocks noChangeArrowheads="1"/>
                </p:cNvSpPr>
                <p:nvPr/>
              </p:nvSpPr>
              <p:spPr bwMode="auto">
                <a:xfrm>
                  <a:off x="1173479" y="3658324"/>
                  <a:ext cx="3122679" cy="284117"/>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7" name="Rectangle 30"/>
                <p:cNvSpPr>
                  <a:spLocks noChangeArrowheads="1"/>
                </p:cNvSpPr>
                <p:nvPr/>
              </p:nvSpPr>
              <p:spPr bwMode="auto">
                <a:xfrm>
                  <a:off x="1177160" y="3687604"/>
                  <a:ext cx="3299969" cy="243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defTabSz="762000" eaLnBrk="0" hangingPunct="0"/>
                  <a:r>
                    <a:rPr kumimoji="1" lang="en-US" altLang="zh-CN" sz="970" b="1" dirty="0">
                      <a:latin typeface="微软雅黑" pitchFamily="34" charset="-122"/>
                      <a:ea typeface="微软雅黑" pitchFamily="34" charset="-122"/>
                    </a:rPr>
                    <a:t>10101010101010           101010101010 10101011</a:t>
                  </a:r>
                </a:p>
              </p:txBody>
            </p:sp>
            <p:sp>
              <p:nvSpPr>
                <p:cNvPr id="18" name="Line 31"/>
                <p:cNvSpPr>
                  <a:spLocks noChangeShapeType="1"/>
                </p:cNvSpPr>
                <p:nvPr/>
              </p:nvSpPr>
              <p:spPr bwMode="auto">
                <a:xfrm>
                  <a:off x="3656709" y="3656155"/>
                  <a:ext cx="0" cy="29496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19" name="Rectangle 32"/>
                <p:cNvSpPr>
                  <a:spLocks noChangeArrowheads="1"/>
                </p:cNvSpPr>
                <p:nvPr/>
              </p:nvSpPr>
              <p:spPr bwMode="auto">
                <a:xfrm>
                  <a:off x="2155959" y="3968467"/>
                  <a:ext cx="798296"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itchFamily="34" charset="-122"/>
                      <a:ea typeface="微软雅黑" pitchFamily="34" charset="-122"/>
                    </a:rPr>
                    <a:t>前同步码</a:t>
                  </a:r>
                </a:p>
              </p:txBody>
            </p:sp>
            <p:sp>
              <p:nvSpPr>
                <p:cNvPr id="21" name="Rectangle 34"/>
                <p:cNvSpPr>
                  <a:spLocks noChangeArrowheads="1"/>
                </p:cNvSpPr>
                <p:nvPr/>
              </p:nvSpPr>
              <p:spPr bwMode="auto">
                <a:xfrm>
                  <a:off x="2199160" y="3428428"/>
                  <a:ext cx="631584"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7 </a:t>
                  </a:r>
                  <a:r>
                    <a:rPr kumimoji="1" lang="zh-CN" altLang="en-US" sz="1200" b="1" dirty="0">
                      <a:solidFill>
                        <a:srgbClr val="000099"/>
                      </a:solidFill>
                      <a:latin typeface="微软雅黑" pitchFamily="34" charset="-122"/>
                      <a:ea typeface="微软雅黑" pitchFamily="34" charset="-122"/>
                    </a:rPr>
                    <a:t>字节</a:t>
                  </a:r>
                </a:p>
              </p:txBody>
            </p:sp>
            <p:sp>
              <p:nvSpPr>
                <p:cNvPr id="22" name="Rectangle 35"/>
                <p:cNvSpPr>
                  <a:spLocks noChangeArrowheads="1"/>
                </p:cNvSpPr>
                <p:nvPr/>
              </p:nvSpPr>
              <p:spPr bwMode="auto">
                <a:xfrm>
                  <a:off x="3722461" y="3353011"/>
                  <a:ext cx="631584"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1 </a:t>
                  </a:r>
                  <a:r>
                    <a:rPr kumimoji="1" lang="zh-CN" altLang="en-US" sz="1200" b="1" dirty="0">
                      <a:solidFill>
                        <a:srgbClr val="000099"/>
                      </a:solidFill>
                      <a:latin typeface="微软雅黑" pitchFamily="34" charset="-122"/>
                      <a:ea typeface="微软雅黑" pitchFamily="34" charset="-122"/>
                    </a:rPr>
                    <a:t>字节</a:t>
                  </a:r>
                </a:p>
              </p:txBody>
            </p:sp>
            <p:sp>
              <p:nvSpPr>
                <p:cNvPr id="23" name="Line 36"/>
                <p:cNvSpPr>
                  <a:spLocks noChangeShapeType="1"/>
                </p:cNvSpPr>
                <p:nvPr/>
              </p:nvSpPr>
              <p:spPr bwMode="auto">
                <a:xfrm flipV="1">
                  <a:off x="1182878" y="3319986"/>
                  <a:ext cx="216161" cy="336169"/>
                </a:xfrm>
                <a:prstGeom prst="line">
                  <a:avLst/>
                </a:prstGeom>
                <a:noFill/>
                <a:ln w="19050">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24" name="Line 37"/>
                <p:cNvSpPr>
                  <a:spLocks noChangeShapeType="1"/>
                </p:cNvSpPr>
                <p:nvPr/>
              </p:nvSpPr>
              <p:spPr bwMode="auto">
                <a:xfrm>
                  <a:off x="2167347" y="3328662"/>
                  <a:ext cx="2128810" cy="327493"/>
                </a:xfrm>
                <a:prstGeom prst="line">
                  <a:avLst/>
                </a:prstGeom>
                <a:noFill/>
                <a:ln w="19050">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400" b="1">
                    <a:solidFill>
                      <a:srgbClr val="000099"/>
                    </a:solidFill>
                    <a:latin typeface="微软雅黑" pitchFamily="34" charset="-122"/>
                    <a:ea typeface="微软雅黑" pitchFamily="34" charset="-122"/>
                  </a:endParaRPr>
                </a:p>
              </p:txBody>
            </p:sp>
            <p:sp>
              <p:nvSpPr>
                <p:cNvPr id="25" name="Text Box 38"/>
                <p:cNvSpPr txBox="1">
                  <a:spLocks noChangeArrowheads="1"/>
                </p:cNvSpPr>
                <p:nvPr/>
              </p:nvSpPr>
              <p:spPr bwMode="auto">
                <a:xfrm>
                  <a:off x="2426998" y="3663747"/>
                  <a:ext cx="35779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sz="1400" b="1" dirty="0">
                      <a:solidFill>
                        <a:srgbClr val="000099"/>
                      </a:solidFill>
                      <a:latin typeface="微软雅黑" pitchFamily="34" charset="-122"/>
                      <a:ea typeface="微软雅黑" pitchFamily="34" charset="-122"/>
                    </a:rPr>
                    <a:t>…</a:t>
                  </a:r>
                </a:p>
              </p:txBody>
            </p:sp>
            <p:sp>
              <p:nvSpPr>
                <p:cNvPr id="26" name="Rectangle 41"/>
                <p:cNvSpPr>
                  <a:spLocks noChangeArrowheads="1"/>
                </p:cNvSpPr>
                <p:nvPr/>
              </p:nvSpPr>
              <p:spPr bwMode="auto">
                <a:xfrm>
                  <a:off x="1420185" y="2975599"/>
                  <a:ext cx="754212" cy="334000"/>
                </a:xfrm>
                <a:prstGeom prst="rect">
                  <a:avLst/>
                </a:prstGeom>
                <a:solidFill>
                  <a:srgbClr val="FFFF99"/>
                </a:solidFill>
                <a:ln w="19050">
                  <a:solidFill>
                    <a:srgbClr val="0000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7" name="Rectangle 42"/>
                <p:cNvSpPr>
                  <a:spLocks noChangeArrowheads="1"/>
                </p:cNvSpPr>
                <p:nvPr/>
              </p:nvSpPr>
              <p:spPr bwMode="auto">
                <a:xfrm>
                  <a:off x="1484272" y="3010330"/>
                  <a:ext cx="631584"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latin typeface="微软雅黑" pitchFamily="34" charset="-122"/>
                      <a:ea typeface="微软雅黑" pitchFamily="34" charset="-122"/>
                    </a:rPr>
                    <a:t>8 </a:t>
                  </a:r>
                  <a:r>
                    <a:rPr kumimoji="1" lang="zh-CN" altLang="en-US" sz="1200" b="1" dirty="0">
                      <a:latin typeface="微软雅黑" pitchFamily="34" charset="-122"/>
                      <a:ea typeface="微软雅黑" pitchFamily="34" charset="-122"/>
                    </a:rPr>
                    <a:t>字节</a:t>
                  </a:r>
                </a:p>
              </p:txBody>
            </p:sp>
            <p:sp>
              <p:nvSpPr>
                <p:cNvPr id="28" name="AutoShape 43"/>
                <p:cNvSpPr>
                  <a:spLocks noChangeArrowheads="1"/>
                </p:cNvSpPr>
                <p:nvPr/>
              </p:nvSpPr>
              <p:spPr bwMode="auto">
                <a:xfrm>
                  <a:off x="1119814" y="2654183"/>
                  <a:ext cx="558023" cy="216341"/>
                </a:xfrm>
                <a:prstGeom prst="wedgeRoundRectCallout">
                  <a:avLst>
                    <a:gd name="adj1" fmla="val 48000"/>
                    <a:gd name="adj2" fmla="val 139880"/>
                    <a:gd name="adj3" fmla="val 16667"/>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defTabSz="762000" eaLnBrk="0" hangingPunct="0"/>
                  <a:endParaRPr kumimoji="1" lang="zh-CN" altLang="zh-CN" sz="1400" b="1">
                    <a:solidFill>
                      <a:srgbClr val="000099"/>
                    </a:solidFill>
                    <a:latin typeface="微软雅黑" pitchFamily="34" charset="-122"/>
                    <a:ea typeface="微软雅黑" pitchFamily="34" charset="-122"/>
                  </a:endParaRPr>
                </a:p>
              </p:txBody>
            </p:sp>
          </p:grpSp>
        </p:grpSp>
        <p:sp>
          <p:nvSpPr>
            <p:cNvPr id="29" name="Rectangle 44"/>
            <p:cNvSpPr>
              <a:spLocks noChangeArrowheads="1"/>
            </p:cNvSpPr>
            <p:nvPr/>
          </p:nvSpPr>
          <p:spPr bwMode="auto">
            <a:xfrm>
              <a:off x="1134821" y="2621615"/>
              <a:ext cx="548625" cy="27443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ctr" defTabSz="762000" eaLnBrk="0" hangingPunct="0"/>
              <a:r>
                <a:rPr kumimoji="1" lang="zh-CN" altLang="en-US" sz="1200" b="1" dirty="0">
                  <a:latin typeface="微软雅黑" pitchFamily="34" charset="-122"/>
                  <a:ea typeface="微软雅黑" pitchFamily="34" charset="-122"/>
                </a:rPr>
                <a:t>插入</a:t>
              </a:r>
            </a:p>
          </p:txBody>
        </p:sp>
      </p:grpSp>
      <p:sp>
        <p:nvSpPr>
          <p:cNvPr id="30" name="Rectangle 47"/>
          <p:cNvSpPr>
            <a:spLocks noChangeArrowheads="1"/>
          </p:cNvSpPr>
          <p:nvPr/>
        </p:nvSpPr>
        <p:spPr bwMode="auto">
          <a:xfrm>
            <a:off x="7082646" y="1744694"/>
            <a:ext cx="535404"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IP </a:t>
            </a:r>
            <a:r>
              <a:rPr kumimoji="1" lang="zh-CN" altLang="en-US" sz="1200" b="1" dirty="0">
                <a:solidFill>
                  <a:srgbClr val="000099"/>
                </a:solidFill>
                <a:latin typeface="微软雅黑" pitchFamily="34" charset="-122"/>
                <a:ea typeface="微软雅黑" pitchFamily="34" charset="-122"/>
              </a:rPr>
              <a:t>层</a:t>
            </a:r>
          </a:p>
        </p:txBody>
      </p:sp>
      <p:sp>
        <p:nvSpPr>
          <p:cNvPr id="31" name="Line 48"/>
          <p:cNvSpPr>
            <a:spLocks noChangeShapeType="1"/>
          </p:cNvSpPr>
          <p:nvPr/>
        </p:nvSpPr>
        <p:spPr bwMode="auto">
          <a:xfrm flipV="1">
            <a:off x="6969866" y="2109057"/>
            <a:ext cx="648644" cy="0"/>
          </a:xfrm>
          <a:prstGeom prst="line">
            <a:avLst/>
          </a:prstGeom>
          <a:noFill/>
          <a:ln w="25400" cmpd="sng">
            <a:solidFill>
              <a:srgbClr val="0000FF"/>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2" name="AutoShape 64"/>
          <p:cNvSpPr>
            <a:spLocks noChangeArrowheads="1"/>
          </p:cNvSpPr>
          <p:nvPr/>
        </p:nvSpPr>
        <p:spPr bwMode="auto">
          <a:xfrm rot="16200000" flipH="1">
            <a:off x="4370384" y="2730668"/>
            <a:ext cx="416416" cy="170343"/>
          </a:xfrm>
          <a:prstGeom prst="rightArrow">
            <a:avLst>
              <a:gd name="adj1" fmla="val 50000"/>
              <a:gd name="adj2" fmla="val 132426"/>
            </a:avLst>
          </a:prstGeom>
          <a:solidFill>
            <a:srgbClr val="00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3" name="Rectangle 66"/>
          <p:cNvSpPr>
            <a:spLocks noChangeArrowheads="1"/>
          </p:cNvSpPr>
          <p:nvPr/>
        </p:nvSpPr>
        <p:spPr bwMode="auto">
          <a:xfrm>
            <a:off x="2173221" y="2303168"/>
            <a:ext cx="4752004" cy="312312"/>
          </a:xfrm>
          <a:prstGeom prst="rect">
            <a:avLst/>
          </a:prstGeom>
          <a:solidFill>
            <a:srgbClr val="00FFFF"/>
          </a:solidFill>
          <a:ln w="19050" algn="ctr">
            <a:solidFill>
              <a:schemeClr val="tx1"/>
            </a:solidFill>
            <a:miter lim="800000"/>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4" name="Line 67"/>
          <p:cNvSpPr>
            <a:spLocks noChangeShapeType="1"/>
          </p:cNvSpPr>
          <p:nvPr/>
        </p:nvSpPr>
        <p:spPr bwMode="auto">
          <a:xfrm>
            <a:off x="2865169" y="2303168"/>
            <a:ext cx="0" cy="3123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5" name="Line 68"/>
          <p:cNvSpPr>
            <a:spLocks noChangeShapeType="1"/>
          </p:cNvSpPr>
          <p:nvPr/>
        </p:nvSpPr>
        <p:spPr bwMode="auto">
          <a:xfrm>
            <a:off x="3541845" y="2303168"/>
            <a:ext cx="0" cy="3123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6" name="Line 69"/>
          <p:cNvSpPr>
            <a:spLocks noChangeShapeType="1"/>
          </p:cNvSpPr>
          <p:nvPr/>
        </p:nvSpPr>
        <p:spPr bwMode="auto">
          <a:xfrm>
            <a:off x="4218521" y="2303168"/>
            <a:ext cx="0" cy="3123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7" name="Line 70"/>
          <p:cNvSpPr>
            <a:spLocks noChangeShapeType="1"/>
          </p:cNvSpPr>
          <p:nvPr/>
        </p:nvSpPr>
        <p:spPr bwMode="auto">
          <a:xfrm>
            <a:off x="6530497" y="2303168"/>
            <a:ext cx="0" cy="3123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8" name="Rectangle 71"/>
          <p:cNvSpPr>
            <a:spLocks noChangeArrowheads="1"/>
          </p:cNvSpPr>
          <p:nvPr/>
        </p:nvSpPr>
        <p:spPr bwMode="auto">
          <a:xfrm>
            <a:off x="2121531" y="2334616"/>
            <a:ext cx="798296"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目的地址</a:t>
            </a:r>
          </a:p>
        </p:txBody>
      </p:sp>
      <p:sp>
        <p:nvSpPr>
          <p:cNvPr id="39" name="Rectangle 72"/>
          <p:cNvSpPr>
            <a:spLocks noChangeArrowheads="1"/>
          </p:cNvSpPr>
          <p:nvPr/>
        </p:nvSpPr>
        <p:spPr bwMode="auto">
          <a:xfrm>
            <a:off x="2904094" y="2334616"/>
            <a:ext cx="64440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源地址</a:t>
            </a:r>
          </a:p>
        </p:txBody>
      </p:sp>
      <p:sp>
        <p:nvSpPr>
          <p:cNvPr id="40" name="Rectangle 73"/>
          <p:cNvSpPr>
            <a:spLocks noChangeArrowheads="1"/>
          </p:cNvSpPr>
          <p:nvPr/>
        </p:nvSpPr>
        <p:spPr bwMode="auto">
          <a:xfrm>
            <a:off x="3643385" y="2334616"/>
            <a:ext cx="49052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类型</a:t>
            </a:r>
          </a:p>
        </p:txBody>
      </p:sp>
      <p:sp>
        <p:nvSpPr>
          <p:cNvPr id="41" name="Rectangle 74"/>
          <p:cNvSpPr>
            <a:spLocks noChangeArrowheads="1"/>
          </p:cNvSpPr>
          <p:nvPr/>
        </p:nvSpPr>
        <p:spPr bwMode="auto">
          <a:xfrm>
            <a:off x="4957146" y="2334616"/>
            <a:ext cx="862417"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数        据</a:t>
            </a:r>
          </a:p>
        </p:txBody>
      </p:sp>
      <p:sp>
        <p:nvSpPr>
          <p:cNvPr id="42" name="Rectangle 75"/>
          <p:cNvSpPr>
            <a:spLocks noChangeArrowheads="1"/>
          </p:cNvSpPr>
          <p:nvPr/>
        </p:nvSpPr>
        <p:spPr bwMode="auto">
          <a:xfrm>
            <a:off x="6490555" y="2334616"/>
            <a:ext cx="466475"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a:latin typeface="微软雅黑" pitchFamily="34" charset="-122"/>
                <a:ea typeface="微软雅黑" pitchFamily="34" charset="-122"/>
              </a:rPr>
              <a:t>FCS</a:t>
            </a:r>
          </a:p>
        </p:txBody>
      </p:sp>
      <p:sp>
        <p:nvSpPr>
          <p:cNvPr id="43" name="Rectangle 76"/>
          <p:cNvSpPr>
            <a:spLocks noChangeArrowheads="1"/>
          </p:cNvSpPr>
          <p:nvPr/>
        </p:nvSpPr>
        <p:spPr bwMode="auto">
          <a:xfrm>
            <a:off x="2403068" y="2079729"/>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6</a:t>
            </a:r>
          </a:p>
        </p:txBody>
      </p:sp>
      <p:sp>
        <p:nvSpPr>
          <p:cNvPr id="44" name="Rectangle 77"/>
          <p:cNvSpPr>
            <a:spLocks noChangeArrowheads="1"/>
          </p:cNvSpPr>
          <p:nvPr/>
        </p:nvSpPr>
        <p:spPr bwMode="auto">
          <a:xfrm>
            <a:off x="3100477" y="2079729"/>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6</a:t>
            </a:r>
          </a:p>
        </p:txBody>
      </p:sp>
      <p:sp>
        <p:nvSpPr>
          <p:cNvPr id="45" name="Rectangle 78"/>
          <p:cNvSpPr>
            <a:spLocks noChangeArrowheads="1"/>
          </p:cNvSpPr>
          <p:nvPr/>
        </p:nvSpPr>
        <p:spPr bwMode="auto">
          <a:xfrm>
            <a:off x="3823793" y="2079729"/>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2</a:t>
            </a:r>
          </a:p>
        </p:txBody>
      </p:sp>
      <p:sp>
        <p:nvSpPr>
          <p:cNvPr id="46" name="Rectangle 79"/>
          <p:cNvSpPr>
            <a:spLocks noChangeArrowheads="1"/>
          </p:cNvSpPr>
          <p:nvPr/>
        </p:nvSpPr>
        <p:spPr bwMode="auto">
          <a:xfrm>
            <a:off x="6584593" y="2079729"/>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4</a:t>
            </a:r>
          </a:p>
        </p:txBody>
      </p:sp>
      <p:sp>
        <p:nvSpPr>
          <p:cNvPr id="47" name="Rectangle 80"/>
          <p:cNvSpPr>
            <a:spLocks noChangeArrowheads="1"/>
          </p:cNvSpPr>
          <p:nvPr/>
        </p:nvSpPr>
        <p:spPr bwMode="auto">
          <a:xfrm>
            <a:off x="1739157" y="2067709"/>
            <a:ext cx="49052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solidFill>
                  <a:srgbClr val="000099"/>
                </a:solidFill>
                <a:latin typeface="微软雅黑" pitchFamily="34" charset="-122"/>
                <a:ea typeface="微软雅黑" pitchFamily="34" charset="-122"/>
              </a:rPr>
              <a:t>字节</a:t>
            </a:r>
          </a:p>
        </p:txBody>
      </p:sp>
      <p:sp>
        <p:nvSpPr>
          <p:cNvPr id="48" name="Text Box 81"/>
          <p:cNvSpPr txBox="1">
            <a:spLocks noChangeArrowheads="1"/>
          </p:cNvSpPr>
          <p:nvPr/>
        </p:nvSpPr>
        <p:spPr bwMode="auto">
          <a:xfrm>
            <a:off x="5466142" y="2056955"/>
            <a:ext cx="96212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sz="1200" b="1" dirty="0">
                <a:solidFill>
                  <a:srgbClr val="000099"/>
                </a:solidFill>
                <a:latin typeface="微软雅黑" pitchFamily="34" charset="-122"/>
                <a:ea typeface="微软雅黑" pitchFamily="34" charset="-122"/>
              </a:rPr>
              <a:t>46 ~ 1500</a:t>
            </a:r>
          </a:p>
        </p:txBody>
      </p:sp>
      <p:grpSp>
        <p:nvGrpSpPr>
          <p:cNvPr id="51" name="Group 109"/>
          <p:cNvGrpSpPr>
            <a:grpSpLocks/>
          </p:cNvGrpSpPr>
          <p:nvPr/>
        </p:nvGrpSpPr>
        <p:grpSpPr bwMode="auto">
          <a:xfrm>
            <a:off x="4218521" y="1744694"/>
            <a:ext cx="2311976" cy="676676"/>
            <a:chOff x="2715" y="1872"/>
            <a:chExt cx="1968" cy="624"/>
          </a:xfrm>
        </p:grpSpPr>
        <p:sp>
          <p:nvSpPr>
            <p:cNvPr id="53" name="AutoShape 110"/>
            <p:cNvSpPr>
              <a:spLocks noChangeArrowheads="1"/>
            </p:cNvSpPr>
            <p:nvPr/>
          </p:nvSpPr>
          <p:spPr bwMode="auto">
            <a:xfrm rot="16200000" flipH="1">
              <a:off x="3508" y="2231"/>
              <a:ext cx="384" cy="145"/>
            </a:xfrm>
            <a:prstGeom prst="rightArrow">
              <a:avLst>
                <a:gd name="adj1" fmla="val 50000"/>
                <a:gd name="adj2" fmla="val 132426"/>
              </a:avLst>
            </a:prstGeom>
            <a:solidFill>
              <a:srgbClr val="00FF99"/>
            </a:solidFill>
            <a:ln w="9525">
              <a:solidFill>
                <a:schemeClr val="tx1"/>
              </a:solidFill>
              <a:miter lim="800000"/>
              <a:headEnd/>
              <a:tailEnd/>
            </a:ln>
            <a:effectLs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54" name="Rectangle 111"/>
            <p:cNvSpPr>
              <a:spLocks noChangeArrowheads="1"/>
            </p:cNvSpPr>
            <p:nvPr/>
          </p:nvSpPr>
          <p:spPr bwMode="auto">
            <a:xfrm>
              <a:off x="2715" y="1872"/>
              <a:ext cx="1968" cy="240"/>
            </a:xfrm>
            <a:prstGeom prst="rect">
              <a:avLst/>
            </a:prstGeom>
            <a:solidFill>
              <a:srgbClr val="0000CC"/>
            </a:solidFill>
            <a:ln w="9525">
              <a:solidFill>
                <a:schemeClr val="tx1"/>
              </a:solidFill>
              <a:miter lim="800000"/>
              <a:headEnd/>
              <a:tailEnd/>
            </a:ln>
            <a:effectLst/>
          </p:spPr>
          <p:txBody>
            <a:bodyPr wrap="none" anchor="ctr"/>
            <a:lstStyle/>
            <a:p>
              <a:pPr algn="ctr" defTabSz="762000" eaLnBrk="0" hangingPunct="0"/>
              <a:r>
                <a:rPr kumimoji="1" lang="en-US" altLang="zh-CN" sz="1200" b="1" dirty="0">
                  <a:solidFill>
                    <a:schemeClr val="bg1"/>
                  </a:solidFill>
                  <a:latin typeface="微软雅黑" pitchFamily="34" charset="-122"/>
                  <a:ea typeface="微软雅黑" pitchFamily="34" charset="-122"/>
                </a:rPr>
                <a:t>IP </a:t>
              </a:r>
              <a:r>
                <a:rPr kumimoji="1" lang="zh-CN" altLang="en-US" sz="1200" b="1" dirty="0">
                  <a:solidFill>
                    <a:schemeClr val="bg1"/>
                  </a:solidFill>
                  <a:latin typeface="微软雅黑" pitchFamily="34" charset="-122"/>
                  <a:ea typeface="微软雅黑" pitchFamily="34" charset="-122"/>
                </a:rPr>
                <a:t>数据报</a:t>
              </a:r>
            </a:p>
          </p:txBody>
        </p:sp>
      </p:grpSp>
      <p:sp>
        <p:nvSpPr>
          <p:cNvPr id="55" name="矩形 54"/>
          <p:cNvSpPr/>
          <p:nvPr/>
        </p:nvSpPr>
        <p:spPr>
          <a:xfrm>
            <a:off x="985801" y="1123999"/>
            <a:ext cx="7114032" cy="492443"/>
          </a:xfrm>
          <a:prstGeom prst="rect">
            <a:avLst/>
          </a:prstGeom>
          <a:solidFill>
            <a:srgbClr val="0000CC"/>
          </a:solidFill>
        </p:spPr>
        <p:txBody>
          <a:bodyPr wrap="square">
            <a:spAutoFit/>
          </a:bodyPr>
          <a:lstStyle/>
          <a:p>
            <a:r>
              <a:rPr lang="zh-CN" altLang="en-US" sz="1300" b="1" dirty="0">
                <a:solidFill>
                  <a:schemeClr val="bg1"/>
                </a:solidFill>
                <a:latin typeface="微软雅黑" pitchFamily="34" charset="-122"/>
                <a:ea typeface="微软雅黑" pitchFamily="34" charset="-122"/>
              </a:rPr>
              <a:t>由硬件在帧的前面插入 </a:t>
            </a:r>
            <a:r>
              <a:rPr lang="en-US" altLang="zh-CN" sz="1300" b="1" dirty="0">
                <a:solidFill>
                  <a:schemeClr val="bg1"/>
                </a:solidFill>
                <a:latin typeface="微软雅黑" pitchFamily="34" charset="-122"/>
                <a:ea typeface="微软雅黑" pitchFamily="34" charset="-122"/>
              </a:rPr>
              <a:t>8 </a:t>
            </a:r>
            <a:r>
              <a:rPr lang="zh-CN" altLang="en-US" sz="1300" b="1" dirty="0">
                <a:solidFill>
                  <a:schemeClr val="bg1"/>
                </a:solidFill>
                <a:latin typeface="微软雅黑" pitchFamily="34" charset="-122"/>
                <a:ea typeface="微软雅黑" pitchFamily="34" charset="-122"/>
              </a:rPr>
              <a:t>字节。第一个字段共 </a:t>
            </a:r>
            <a:r>
              <a:rPr lang="en-US" altLang="zh-CN" sz="1300" b="1" dirty="0">
                <a:solidFill>
                  <a:schemeClr val="bg1"/>
                </a:solidFill>
                <a:latin typeface="微软雅黑" pitchFamily="34" charset="-122"/>
                <a:ea typeface="微软雅黑" pitchFamily="34" charset="-122"/>
              </a:rPr>
              <a:t>7 </a:t>
            </a:r>
            <a:r>
              <a:rPr lang="zh-CN" altLang="en-US" sz="1300" b="1" dirty="0">
                <a:solidFill>
                  <a:schemeClr val="bg1"/>
                </a:solidFill>
                <a:latin typeface="微软雅黑" pitchFamily="34" charset="-122"/>
                <a:ea typeface="微软雅黑" pitchFamily="34" charset="-122"/>
              </a:rPr>
              <a:t>个字节，是前同步码，用来迅速实现 </a:t>
            </a:r>
            <a:r>
              <a:rPr lang="en-US" altLang="zh-CN" sz="1300" b="1" dirty="0">
                <a:solidFill>
                  <a:schemeClr val="bg1"/>
                </a:solidFill>
                <a:latin typeface="微软雅黑" pitchFamily="34" charset="-122"/>
                <a:ea typeface="微软雅黑" pitchFamily="34" charset="-122"/>
              </a:rPr>
              <a:t>MAC </a:t>
            </a:r>
            <a:r>
              <a:rPr lang="zh-CN" altLang="en-US" sz="1300" b="1" dirty="0">
                <a:solidFill>
                  <a:schemeClr val="bg1"/>
                </a:solidFill>
                <a:latin typeface="微软雅黑" pitchFamily="34" charset="-122"/>
                <a:ea typeface="微软雅黑" pitchFamily="34" charset="-122"/>
              </a:rPr>
              <a:t>帧的比特同步。第二个字段 </a:t>
            </a:r>
            <a:r>
              <a:rPr lang="en-US" altLang="zh-CN" sz="1300" b="1" dirty="0">
                <a:solidFill>
                  <a:schemeClr val="bg1"/>
                </a:solidFill>
                <a:latin typeface="微软雅黑" pitchFamily="34" charset="-122"/>
                <a:ea typeface="微软雅黑" pitchFamily="34" charset="-122"/>
              </a:rPr>
              <a:t>1 </a:t>
            </a:r>
            <a:r>
              <a:rPr lang="zh-CN" altLang="en-US" sz="1300" b="1" dirty="0">
                <a:solidFill>
                  <a:schemeClr val="bg1"/>
                </a:solidFill>
                <a:latin typeface="微软雅黑" pitchFamily="34" charset="-122"/>
                <a:ea typeface="微软雅黑" pitchFamily="34" charset="-122"/>
              </a:rPr>
              <a:t>个字节是帧开始定界符，表示后面的信息就是 </a:t>
            </a:r>
            <a:r>
              <a:rPr lang="en-US" altLang="zh-CN" sz="1300" b="1" dirty="0">
                <a:solidFill>
                  <a:schemeClr val="bg1"/>
                </a:solidFill>
                <a:latin typeface="微软雅黑" pitchFamily="34" charset="-122"/>
                <a:ea typeface="微软雅黑" pitchFamily="34" charset="-122"/>
              </a:rPr>
              <a:t>MAC </a:t>
            </a:r>
            <a:r>
              <a:rPr lang="zh-CN" altLang="en-US" sz="1300" b="1" dirty="0">
                <a:solidFill>
                  <a:schemeClr val="bg1"/>
                </a:solidFill>
                <a:latin typeface="微软雅黑" pitchFamily="34" charset="-122"/>
                <a:ea typeface="微软雅黑" pitchFamily="34" charset="-122"/>
              </a:rPr>
              <a:t>帧。 </a:t>
            </a:r>
          </a:p>
        </p:txBody>
      </p:sp>
      <p:sp>
        <p:nvSpPr>
          <p:cNvPr id="56" name="矩形 55"/>
          <p:cNvSpPr/>
          <p:nvPr/>
        </p:nvSpPr>
        <p:spPr>
          <a:xfrm>
            <a:off x="5029200" y="3389288"/>
            <a:ext cx="2744010" cy="738664"/>
          </a:xfrm>
          <a:prstGeom prst="rect">
            <a:avLst/>
          </a:prstGeom>
          <a:solidFill>
            <a:srgbClr val="0070C0"/>
          </a:solidFill>
        </p:spPr>
        <p:txBody>
          <a:bodyPr wrap="square">
            <a:spAutoFit/>
          </a:bodyPr>
          <a:lstStyle/>
          <a:p>
            <a:r>
              <a:rPr lang="zh-CN" altLang="en-US" sz="1400" b="1" dirty="0">
                <a:solidFill>
                  <a:schemeClr val="bg1"/>
                </a:solidFill>
                <a:latin typeface="微软雅黑" pitchFamily="34" charset="-122"/>
                <a:ea typeface="微软雅黑" pitchFamily="34" charset="-122"/>
              </a:rPr>
              <a:t>为了达到比特同步，在传输媒体上实际传送的要比 </a:t>
            </a:r>
            <a:r>
              <a:rPr lang="en-US" altLang="zh-CN" sz="1400" b="1" dirty="0">
                <a:solidFill>
                  <a:schemeClr val="bg1"/>
                </a:solidFill>
                <a:latin typeface="微软雅黑" pitchFamily="34" charset="-122"/>
                <a:ea typeface="微软雅黑" pitchFamily="34" charset="-122"/>
              </a:rPr>
              <a:t>MAC </a:t>
            </a:r>
            <a:r>
              <a:rPr lang="zh-CN" altLang="en-US" sz="1400" b="1" dirty="0">
                <a:solidFill>
                  <a:schemeClr val="bg1"/>
                </a:solidFill>
                <a:latin typeface="微软雅黑" pitchFamily="34" charset="-122"/>
                <a:ea typeface="微软雅黑" pitchFamily="34" charset="-122"/>
              </a:rPr>
              <a:t>帧还多 </a:t>
            </a:r>
            <a:r>
              <a:rPr lang="en-US" altLang="zh-CN" sz="1400" b="1" dirty="0">
                <a:solidFill>
                  <a:schemeClr val="bg1"/>
                </a:solidFill>
                <a:latin typeface="微软雅黑" pitchFamily="34" charset="-122"/>
                <a:ea typeface="微软雅黑" pitchFamily="34" charset="-122"/>
              </a:rPr>
              <a:t>8 </a:t>
            </a:r>
            <a:r>
              <a:rPr lang="zh-CN" altLang="en-US" sz="1400" b="1" dirty="0">
                <a:solidFill>
                  <a:schemeClr val="bg1"/>
                </a:solidFill>
                <a:latin typeface="微软雅黑" pitchFamily="34" charset="-122"/>
                <a:ea typeface="微软雅黑" pitchFamily="34" charset="-122"/>
              </a:rPr>
              <a:t>个字节</a:t>
            </a:r>
          </a:p>
        </p:txBody>
      </p:sp>
      <p:sp>
        <p:nvSpPr>
          <p:cNvPr id="63" name="AutoShape 5"/>
          <p:cNvSpPr>
            <a:spLocks noChangeArrowheads="1"/>
          </p:cNvSpPr>
          <p:nvPr/>
        </p:nvSpPr>
        <p:spPr bwMode="auto">
          <a:xfrm>
            <a:off x="502921" y="609030"/>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4" name="Rectangle 6"/>
          <p:cNvSpPr>
            <a:spLocks noChangeArrowheads="1"/>
          </p:cNvSpPr>
          <p:nvPr/>
        </p:nvSpPr>
        <p:spPr bwMode="auto">
          <a:xfrm>
            <a:off x="2939512" y="585940"/>
            <a:ext cx="325512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以太网 </a:t>
            </a:r>
            <a:r>
              <a:rPr lang="en-US" altLang="zh-CN" sz="2000" b="1" dirty="0">
                <a:solidFill>
                  <a:schemeClr val="bg1"/>
                </a:solidFill>
                <a:latin typeface="微软雅黑" pitchFamily="34" charset="-122"/>
                <a:ea typeface="微软雅黑" pitchFamily="34" charset="-122"/>
              </a:rPr>
              <a:t>V2 </a:t>
            </a:r>
            <a:r>
              <a:rPr lang="zh-CN" altLang="en-US" sz="2000" b="1" dirty="0">
                <a:solidFill>
                  <a:schemeClr val="bg1"/>
                </a:solidFill>
                <a:latin typeface="微软雅黑" pitchFamily="34" charset="-122"/>
                <a:ea typeface="微软雅黑" pitchFamily="34" charset="-122"/>
              </a:rPr>
              <a:t>的 </a:t>
            </a:r>
            <a:r>
              <a:rPr lang="en-US" altLang="zh-CN" sz="2000" b="1" dirty="0">
                <a:solidFill>
                  <a:schemeClr val="bg1"/>
                </a:solidFill>
                <a:latin typeface="微软雅黑" pitchFamily="34" charset="-122"/>
                <a:ea typeface="微软雅黑" pitchFamily="34" charset="-122"/>
              </a:rPr>
              <a:t>MAC </a:t>
            </a:r>
            <a:r>
              <a:rPr lang="zh-CN" altLang="en-US" sz="2000" b="1" dirty="0">
                <a:solidFill>
                  <a:schemeClr val="bg1"/>
                </a:solidFill>
                <a:latin typeface="微软雅黑" pitchFamily="34" charset="-122"/>
                <a:ea typeface="微软雅黑" pitchFamily="34" charset="-122"/>
              </a:rPr>
              <a:t>帧格式</a:t>
            </a:r>
          </a:p>
        </p:txBody>
      </p:sp>
      <p:sp>
        <p:nvSpPr>
          <p:cNvPr id="2" name="灯片编号占位符 1">
            <a:extLst>
              <a:ext uri="{FF2B5EF4-FFF2-40B4-BE49-F238E27FC236}">
                <a16:creationId xmlns:a16="http://schemas.microsoft.com/office/drawing/2014/main" id="{6800D718-DD55-4FAE-BE71-8427B17C009C}"/>
              </a:ext>
            </a:extLst>
          </p:cNvPr>
          <p:cNvSpPr>
            <a:spLocks noGrp="1"/>
          </p:cNvSpPr>
          <p:nvPr>
            <p:ph type="sldNum" sz="quarter" idx="12"/>
          </p:nvPr>
        </p:nvSpPr>
        <p:spPr/>
        <p:txBody>
          <a:bodyPr/>
          <a:lstStyle/>
          <a:p>
            <a:fld id="{C485880C-E2C3-4DAB-AE74-D9BE691626AC}" type="slidenum">
              <a:rPr lang="zh-CN" altLang="en-US" smtClean="0"/>
              <a:pPr/>
              <a:t>91</a:t>
            </a:fld>
            <a:endParaRPr lang="zh-CN" altLang="en-US"/>
          </a:p>
        </p:txBody>
      </p:sp>
    </p:spTree>
    <p:extLst>
      <p:ext uri="{BB962C8B-B14F-4D97-AF65-F5344CB8AC3E}">
        <p14:creationId xmlns:p14="http://schemas.microsoft.com/office/powerpoint/2010/main" val="3753533991"/>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59"/>
                                        </p:tgtEl>
                                        <p:attrNameLst>
                                          <p:attrName>style.visibility</p:attrName>
                                        </p:attrNameLst>
                                      </p:cBhvr>
                                      <p:to>
                                        <p:strVal val="visible"/>
                                      </p:to>
                                    </p:set>
                                  </p:childTnLst>
                                </p:cTn>
                              </p:par>
                            </p:childTnLst>
                          </p:cTn>
                        </p:par>
                        <p:par>
                          <p:cTn id="7" fill="hold">
                            <p:stCondLst>
                              <p:cond delay="0"/>
                            </p:stCondLst>
                            <p:childTnLst>
                              <p:par>
                                <p:cTn id="8" presetID="35" presetClass="emph" presetSubtype="0" repeatCount="3000" fill="hold" nodeType="afterEffect">
                                  <p:stCondLst>
                                    <p:cond delay="0"/>
                                  </p:stCondLst>
                                  <p:childTnLst>
                                    <p:anim calcmode="discrete" valueType="str">
                                      <p:cBhvr>
                                        <p:cTn id="9" dur="1000" fill="hold"/>
                                        <p:tgtEl>
                                          <p:spTgt spid="59"/>
                                        </p:tgtEl>
                                        <p:attrNameLst>
                                          <p:attrName>style.visibility</p:attrName>
                                        </p:attrNameLst>
                                      </p:cBhvr>
                                      <p:tavLst>
                                        <p:tav tm="0">
                                          <p:val>
                                            <p:strVal val="hidden"/>
                                          </p:val>
                                        </p:tav>
                                        <p:tav tm="50000">
                                          <p:val>
                                            <p:strVal val="visible"/>
                                          </p:val>
                                        </p:tav>
                                      </p:tavLst>
                                    </p:anim>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animBg="1"/>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616084" y="975393"/>
            <a:ext cx="7960988" cy="2208297"/>
          </a:xfrm>
          <a:prstGeom prst="rect">
            <a:avLst/>
          </a:prstGeom>
        </p:spPr>
        <p:txBody>
          <a:bodyPr wrap="square">
            <a:spAutoFit/>
          </a:bodyPr>
          <a:lstStyle/>
          <a:p>
            <a:pPr marL="285750" indent="-28575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数据字段的长度与长度字段的值不一致；</a:t>
            </a:r>
          </a:p>
          <a:p>
            <a:pPr marL="285750" indent="-28575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帧的长度不是整数个字节；</a:t>
            </a:r>
          </a:p>
          <a:p>
            <a:pPr marL="285750" indent="-28575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用收到的帧检验序列 </a:t>
            </a:r>
            <a:r>
              <a:rPr lang="en-US" altLang="zh-CN" sz="2000" b="1" dirty="0">
                <a:latin typeface="微软雅黑" pitchFamily="34" charset="-122"/>
                <a:ea typeface="微软雅黑" pitchFamily="34" charset="-122"/>
              </a:rPr>
              <a:t>FCS </a:t>
            </a:r>
            <a:r>
              <a:rPr lang="zh-CN" altLang="en-US" sz="2000" b="1" dirty="0">
                <a:latin typeface="微软雅黑" pitchFamily="34" charset="-122"/>
                <a:ea typeface="微软雅黑" pitchFamily="34" charset="-122"/>
              </a:rPr>
              <a:t>查出有差错；</a:t>
            </a:r>
          </a:p>
          <a:p>
            <a:pPr marL="285750" indent="-28575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数据字段的长度不在 </a:t>
            </a:r>
            <a:r>
              <a:rPr lang="en-US" altLang="zh-CN" sz="2000" b="1" dirty="0">
                <a:latin typeface="微软雅黑" pitchFamily="34" charset="-122"/>
                <a:ea typeface="微软雅黑" pitchFamily="34" charset="-122"/>
              </a:rPr>
              <a:t>46 ~ 1500 </a:t>
            </a:r>
            <a:r>
              <a:rPr lang="zh-CN" altLang="en-US" sz="2000" b="1" dirty="0">
                <a:latin typeface="微软雅黑" pitchFamily="34" charset="-122"/>
                <a:ea typeface="微软雅黑" pitchFamily="34" charset="-122"/>
              </a:rPr>
              <a:t>字节之间。</a:t>
            </a:r>
          </a:p>
          <a:p>
            <a:pPr marL="285750" indent="-285750">
              <a:lnSpc>
                <a:spcPts val="3300"/>
              </a:lnSpc>
              <a:buClr>
                <a:srgbClr val="0070C0"/>
              </a:buClr>
              <a:buFont typeface="Wingdings" pitchFamily="2" charset="2"/>
              <a:buChar char="l"/>
            </a:pPr>
            <a:r>
              <a:rPr lang="zh-CN" altLang="en-US" sz="2000" b="1" dirty="0">
                <a:latin typeface="微软雅黑" pitchFamily="34" charset="-122"/>
                <a:ea typeface="微软雅黑" pitchFamily="34" charset="-122"/>
              </a:rPr>
              <a:t>有效的 </a:t>
            </a:r>
            <a:r>
              <a:rPr lang="en-US" altLang="zh-CN" sz="2000" b="1" dirty="0">
                <a:latin typeface="微软雅黑" pitchFamily="34" charset="-122"/>
                <a:ea typeface="微软雅黑" pitchFamily="34" charset="-122"/>
              </a:rPr>
              <a:t>MAC </a:t>
            </a:r>
            <a:r>
              <a:rPr lang="zh-CN" altLang="en-US" sz="2000" b="1" dirty="0">
                <a:latin typeface="微软雅黑" pitchFamily="34" charset="-122"/>
                <a:ea typeface="微软雅黑" pitchFamily="34" charset="-122"/>
              </a:rPr>
              <a:t>帧长度为 </a:t>
            </a:r>
            <a:r>
              <a:rPr lang="en-US" altLang="zh-CN" sz="2000" b="1" dirty="0">
                <a:latin typeface="微软雅黑" pitchFamily="34" charset="-122"/>
                <a:ea typeface="微软雅黑" pitchFamily="34" charset="-122"/>
              </a:rPr>
              <a:t>64 ~ 1518 </a:t>
            </a:r>
            <a:r>
              <a:rPr lang="zh-CN" altLang="en-US" sz="2000" b="1" dirty="0">
                <a:latin typeface="微软雅黑" pitchFamily="34" charset="-122"/>
                <a:ea typeface="微软雅黑" pitchFamily="34" charset="-122"/>
              </a:rPr>
              <a:t>字节之间。</a:t>
            </a:r>
          </a:p>
        </p:txBody>
      </p:sp>
      <p:sp>
        <p:nvSpPr>
          <p:cNvPr id="8" name="对角圆角矩形 7"/>
          <p:cNvSpPr/>
          <p:nvPr/>
        </p:nvSpPr>
        <p:spPr>
          <a:xfrm>
            <a:off x="985059" y="3183690"/>
            <a:ext cx="6027189" cy="1150185"/>
          </a:xfrm>
          <a:prstGeom prst="round2DiagRect">
            <a:avLst/>
          </a:prstGeom>
          <a:solidFill>
            <a:srgbClr val="0098F6"/>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1238339" y="3324765"/>
            <a:ext cx="5523346" cy="826637"/>
          </a:xfrm>
          <a:prstGeom prst="rect">
            <a:avLst/>
          </a:prstGeom>
        </p:spPr>
        <p:txBody>
          <a:bodyPr wrap="square">
            <a:spAutoFit/>
          </a:bodyPr>
          <a:lstStyle/>
          <a:p>
            <a:pPr marL="285750" indent="-285750">
              <a:lnSpc>
                <a:spcPts val="3000"/>
              </a:lnSpc>
              <a:buFont typeface="Wingdings" panose="05000000000000000000" pitchFamily="2" charset="2"/>
              <a:buChar char="l"/>
            </a:pPr>
            <a:r>
              <a:rPr lang="zh-CN" altLang="en-US" sz="2000" b="1" dirty="0">
                <a:solidFill>
                  <a:schemeClr val="bg1"/>
                </a:solidFill>
                <a:latin typeface="微软雅黑" pitchFamily="34" charset="-122"/>
                <a:ea typeface="微软雅黑" pitchFamily="34" charset="-122"/>
              </a:rPr>
              <a:t>对于检查出的无效 </a:t>
            </a:r>
            <a:r>
              <a:rPr lang="en-US" altLang="zh-CN" sz="2000" b="1" dirty="0">
                <a:solidFill>
                  <a:schemeClr val="bg1"/>
                </a:solidFill>
                <a:latin typeface="微软雅黑" pitchFamily="34" charset="-122"/>
                <a:ea typeface="微软雅黑" pitchFamily="34" charset="-122"/>
              </a:rPr>
              <a:t>MAC </a:t>
            </a:r>
            <a:r>
              <a:rPr lang="zh-CN" altLang="en-US" sz="2000" b="1" dirty="0">
                <a:solidFill>
                  <a:schemeClr val="bg1"/>
                </a:solidFill>
                <a:latin typeface="微软雅黑" pitchFamily="34" charset="-122"/>
                <a:ea typeface="微软雅黑" pitchFamily="34" charset="-122"/>
              </a:rPr>
              <a:t>帧就简单地</a:t>
            </a:r>
            <a:r>
              <a:rPr lang="zh-CN" altLang="en-US" sz="2000" b="1" dirty="0">
                <a:solidFill>
                  <a:srgbClr val="FFFF00"/>
                </a:solidFill>
                <a:latin typeface="微软雅黑" pitchFamily="34" charset="-122"/>
                <a:ea typeface="微软雅黑" pitchFamily="34" charset="-122"/>
              </a:rPr>
              <a:t>丢弃。</a:t>
            </a:r>
            <a:endParaRPr lang="en-US" altLang="zh-CN" sz="2000" b="1" dirty="0">
              <a:solidFill>
                <a:srgbClr val="FFFF00"/>
              </a:solidFill>
              <a:latin typeface="微软雅黑" pitchFamily="34" charset="-122"/>
              <a:ea typeface="微软雅黑" pitchFamily="34" charset="-122"/>
            </a:endParaRPr>
          </a:p>
          <a:p>
            <a:pPr marL="285750" indent="-285750">
              <a:lnSpc>
                <a:spcPts val="3000"/>
              </a:lnSpc>
              <a:buFont typeface="Wingdings" panose="05000000000000000000" pitchFamily="2" charset="2"/>
              <a:buChar char="l"/>
            </a:pPr>
            <a:r>
              <a:rPr lang="zh-CN" altLang="en-US" sz="2000" b="1" dirty="0">
                <a:solidFill>
                  <a:schemeClr val="bg1"/>
                </a:solidFill>
                <a:latin typeface="微软雅黑" pitchFamily="34" charset="-122"/>
                <a:ea typeface="微软雅黑" pitchFamily="34" charset="-122"/>
              </a:rPr>
              <a:t>以太网</a:t>
            </a:r>
            <a:r>
              <a:rPr lang="zh-CN" altLang="en-US" sz="2000" b="1" dirty="0">
                <a:solidFill>
                  <a:srgbClr val="FFFF00"/>
                </a:solidFill>
                <a:latin typeface="微软雅黑" pitchFamily="34" charset="-122"/>
                <a:ea typeface="微软雅黑" pitchFamily="34" charset="-122"/>
              </a:rPr>
              <a:t>不负责重传</a:t>
            </a:r>
            <a:r>
              <a:rPr lang="zh-CN" altLang="en-US" sz="2000" b="1" dirty="0">
                <a:solidFill>
                  <a:schemeClr val="bg1"/>
                </a:solidFill>
                <a:latin typeface="微软雅黑" pitchFamily="34" charset="-122"/>
                <a:ea typeface="微软雅黑" pitchFamily="34" charset="-122"/>
              </a:rPr>
              <a:t>丢弃的帧。 </a:t>
            </a:r>
          </a:p>
        </p:txBody>
      </p:sp>
      <p:sp>
        <p:nvSpPr>
          <p:cNvPr id="10" name="AutoShape 5"/>
          <p:cNvSpPr>
            <a:spLocks noChangeArrowheads="1"/>
          </p:cNvSpPr>
          <p:nvPr/>
        </p:nvSpPr>
        <p:spPr bwMode="auto">
          <a:xfrm>
            <a:off x="502921" y="609030"/>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 name="Rectangle 6"/>
          <p:cNvSpPr>
            <a:spLocks noChangeArrowheads="1"/>
          </p:cNvSpPr>
          <p:nvPr/>
        </p:nvSpPr>
        <p:spPr bwMode="auto">
          <a:xfrm>
            <a:off x="3533425" y="585940"/>
            <a:ext cx="206729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rgbClr val="FFFF00"/>
                </a:solidFill>
                <a:latin typeface="微软雅黑" pitchFamily="34" charset="-122"/>
                <a:ea typeface="微软雅黑" pitchFamily="34" charset="-122"/>
              </a:rPr>
              <a:t>无效的 </a:t>
            </a:r>
            <a:r>
              <a:rPr lang="en-US" altLang="zh-CN" sz="2000" b="1" dirty="0">
                <a:solidFill>
                  <a:srgbClr val="FFFF00"/>
                </a:solidFill>
                <a:latin typeface="微软雅黑" pitchFamily="34" charset="-122"/>
                <a:ea typeface="微软雅黑" pitchFamily="34" charset="-122"/>
              </a:rPr>
              <a:t>MAC </a:t>
            </a:r>
            <a:r>
              <a:rPr lang="zh-CN" altLang="en-US" sz="2000" b="1" dirty="0">
                <a:solidFill>
                  <a:srgbClr val="FFFF00"/>
                </a:solidFill>
                <a:latin typeface="微软雅黑" pitchFamily="34" charset="-122"/>
                <a:ea typeface="微软雅黑" pitchFamily="34" charset="-122"/>
              </a:rPr>
              <a:t>帧 </a:t>
            </a:r>
          </a:p>
        </p:txBody>
      </p:sp>
      <p:sp>
        <p:nvSpPr>
          <p:cNvPr id="2" name="灯片编号占位符 1">
            <a:extLst>
              <a:ext uri="{FF2B5EF4-FFF2-40B4-BE49-F238E27FC236}">
                <a16:creationId xmlns:a16="http://schemas.microsoft.com/office/drawing/2014/main" id="{67951330-EDC1-4C9A-B30F-7F9E24FD69EF}"/>
              </a:ext>
            </a:extLst>
          </p:cNvPr>
          <p:cNvSpPr>
            <a:spLocks noGrp="1"/>
          </p:cNvSpPr>
          <p:nvPr>
            <p:ph type="sldNum" sz="quarter" idx="12"/>
          </p:nvPr>
        </p:nvSpPr>
        <p:spPr/>
        <p:txBody>
          <a:bodyPr/>
          <a:lstStyle/>
          <a:p>
            <a:fld id="{C485880C-E2C3-4DAB-AE74-D9BE691626AC}" type="slidenum">
              <a:rPr lang="zh-CN" altLang="en-US" smtClean="0"/>
              <a:pPr/>
              <a:t>92</a:t>
            </a:fld>
            <a:endParaRPr lang="zh-CN" altLang="en-US"/>
          </a:p>
        </p:txBody>
      </p:sp>
    </p:spTree>
    <p:extLst>
      <p:ext uri="{BB962C8B-B14F-4D97-AF65-F5344CB8AC3E}">
        <p14:creationId xmlns:p14="http://schemas.microsoft.com/office/powerpoint/2010/main" val="1037861043"/>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AutoShape 5"/>
          <p:cNvSpPr>
            <a:spLocks noChangeArrowheads="1"/>
          </p:cNvSpPr>
          <p:nvPr/>
        </p:nvSpPr>
        <p:spPr bwMode="auto">
          <a:xfrm>
            <a:off x="502921" y="625656"/>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 name="Rectangle 6"/>
          <p:cNvSpPr>
            <a:spLocks noChangeArrowheads="1"/>
          </p:cNvSpPr>
          <p:nvPr/>
        </p:nvSpPr>
        <p:spPr bwMode="auto">
          <a:xfrm>
            <a:off x="1517295" y="602566"/>
            <a:ext cx="609955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zh-CN" sz="2000" b="1" dirty="0">
                <a:solidFill>
                  <a:schemeClr val="bg1"/>
                </a:solidFill>
                <a:latin typeface="微软雅黑" pitchFamily="34" charset="-122"/>
                <a:ea typeface="微软雅黑" pitchFamily="34" charset="-122"/>
              </a:rPr>
              <a:t>IEEE 802.3 MAC </a:t>
            </a:r>
            <a:r>
              <a:rPr lang="zh-CN" altLang="en-US" sz="2000" b="1" dirty="0">
                <a:solidFill>
                  <a:schemeClr val="bg1"/>
                </a:solidFill>
                <a:latin typeface="微软雅黑" pitchFamily="34" charset="-122"/>
                <a:ea typeface="微软雅黑" pitchFamily="34" charset="-122"/>
              </a:rPr>
              <a:t>与以太网 </a:t>
            </a:r>
            <a:r>
              <a:rPr lang="en-US" altLang="zh-CN" sz="2000" b="1" dirty="0">
                <a:solidFill>
                  <a:schemeClr val="bg1"/>
                </a:solidFill>
                <a:latin typeface="微软雅黑" pitchFamily="34" charset="-122"/>
                <a:ea typeface="微软雅黑" pitchFamily="34" charset="-122"/>
              </a:rPr>
              <a:t>V2 MAC </a:t>
            </a:r>
            <a:r>
              <a:rPr lang="zh-CN" altLang="en-US" sz="2000" b="1" dirty="0">
                <a:solidFill>
                  <a:schemeClr val="bg1"/>
                </a:solidFill>
                <a:latin typeface="微软雅黑" pitchFamily="34" charset="-122"/>
                <a:ea typeface="微软雅黑" pitchFamily="34" charset="-122"/>
              </a:rPr>
              <a:t>帧格式的区别</a:t>
            </a:r>
          </a:p>
        </p:txBody>
      </p:sp>
      <p:sp>
        <p:nvSpPr>
          <p:cNvPr id="12" name="对角圆角矩形 11"/>
          <p:cNvSpPr/>
          <p:nvPr/>
        </p:nvSpPr>
        <p:spPr>
          <a:xfrm>
            <a:off x="1037844" y="3387552"/>
            <a:ext cx="7160935" cy="890731"/>
          </a:xfrm>
          <a:prstGeom prst="round2DiagRect">
            <a:avLst/>
          </a:prstGeom>
          <a:solidFill>
            <a:srgbClr val="0098F6"/>
          </a:solidFill>
          <a:ln>
            <a:noFill/>
          </a:ln>
          <a:effectLst/>
          <a:scene3d>
            <a:camera prst="orthographicFront">
              <a:rot lat="0" lon="0" rev="0"/>
            </a:camera>
            <a:lightRig rig="glow" dir="t">
              <a:rot lat="0" lon="0" rev="14100000"/>
            </a:lightRig>
          </a:scene3d>
          <a:sp3d prstMaterial="softEdge">
            <a:bevelT w="127000" prst="artDeco"/>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1476756" y="3481614"/>
            <a:ext cx="6561854" cy="707886"/>
          </a:xfrm>
          <a:prstGeom prst="rect">
            <a:avLst/>
          </a:prstGeom>
        </p:spPr>
        <p:txBody>
          <a:bodyPr wrap="square">
            <a:spAutoFit/>
          </a:bodyPr>
          <a:lstStyle/>
          <a:p>
            <a:pPr>
              <a:lnSpc>
                <a:spcPts val="2400"/>
              </a:lnSpc>
            </a:pPr>
            <a:r>
              <a:rPr lang="zh-CN" altLang="en-US" b="1" dirty="0">
                <a:solidFill>
                  <a:schemeClr val="bg1"/>
                </a:solidFill>
                <a:latin typeface="微软雅黑" pitchFamily="34" charset="-122"/>
                <a:ea typeface="微软雅黑" pitchFamily="34" charset="-122"/>
              </a:rPr>
              <a:t>现在市场上流行的都是以太网 </a:t>
            </a:r>
            <a:r>
              <a:rPr lang="en-US" altLang="zh-CN" b="1" dirty="0">
                <a:solidFill>
                  <a:schemeClr val="bg1"/>
                </a:solidFill>
                <a:latin typeface="微软雅黑" pitchFamily="34" charset="-122"/>
                <a:ea typeface="微软雅黑" pitchFamily="34" charset="-122"/>
              </a:rPr>
              <a:t>V2 </a:t>
            </a:r>
            <a:r>
              <a:rPr lang="zh-CN" altLang="en-US" b="1" dirty="0">
                <a:solidFill>
                  <a:schemeClr val="bg1"/>
                </a:solidFill>
                <a:latin typeface="微软雅黑" pitchFamily="34" charset="-122"/>
                <a:ea typeface="微软雅黑" pitchFamily="34" charset="-122"/>
              </a:rPr>
              <a:t>的 </a:t>
            </a:r>
            <a:r>
              <a:rPr lang="en-US" altLang="zh-CN" b="1" dirty="0">
                <a:solidFill>
                  <a:schemeClr val="bg1"/>
                </a:solidFill>
                <a:latin typeface="微软雅黑" pitchFamily="34" charset="-122"/>
                <a:ea typeface="微软雅黑" pitchFamily="34" charset="-122"/>
              </a:rPr>
              <a:t>MAC </a:t>
            </a:r>
            <a:r>
              <a:rPr lang="zh-CN" altLang="en-US" b="1" dirty="0">
                <a:solidFill>
                  <a:schemeClr val="bg1"/>
                </a:solidFill>
                <a:latin typeface="微软雅黑" pitchFamily="34" charset="-122"/>
                <a:ea typeface="微软雅黑" pitchFamily="34" charset="-122"/>
              </a:rPr>
              <a:t>帧，但大家也常常把它称为 </a:t>
            </a:r>
            <a:r>
              <a:rPr lang="en-US" altLang="zh-CN" b="1" dirty="0">
                <a:solidFill>
                  <a:schemeClr val="bg1"/>
                </a:solidFill>
                <a:latin typeface="微软雅黑" pitchFamily="34" charset="-122"/>
                <a:ea typeface="微软雅黑" pitchFamily="34" charset="-122"/>
              </a:rPr>
              <a:t>IEEE 802.3 </a:t>
            </a:r>
            <a:r>
              <a:rPr lang="zh-CN" altLang="en-US" b="1" dirty="0">
                <a:solidFill>
                  <a:schemeClr val="bg1"/>
                </a:solidFill>
                <a:latin typeface="微软雅黑" pitchFamily="34" charset="-122"/>
                <a:ea typeface="微软雅黑" pitchFamily="34" charset="-122"/>
              </a:rPr>
              <a:t>标准的 </a:t>
            </a:r>
            <a:r>
              <a:rPr lang="en-US" altLang="zh-CN" b="1" dirty="0">
                <a:solidFill>
                  <a:schemeClr val="bg1"/>
                </a:solidFill>
                <a:latin typeface="微软雅黑" pitchFamily="34" charset="-122"/>
                <a:ea typeface="微软雅黑" pitchFamily="34" charset="-122"/>
              </a:rPr>
              <a:t>MAC </a:t>
            </a:r>
            <a:r>
              <a:rPr lang="zh-CN" altLang="en-US" b="1" dirty="0">
                <a:solidFill>
                  <a:schemeClr val="bg1"/>
                </a:solidFill>
                <a:latin typeface="微软雅黑" pitchFamily="34" charset="-122"/>
                <a:ea typeface="微软雅黑" pitchFamily="34" charset="-122"/>
              </a:rPr>
              <a:t>帧。</a:t>
            </a:r>
          </a:p>
        </p:txBody>
      </p:sp>
      <p:sp>
        <p:nvSpPr>
          <p:cNvPr id="8" name="Rectangle 66"/>
          <p:cNvSpPr>
            <a:spLocks noChangeArrowheads="1"/>
          </p:cNvSpPr>
          <p:nvPr/>
        </p:nvSpPr>
        <p:spPr bwMode="auto">
          <a:xfrm>
            <a:off x="2847472" y="1370326"/>
            <a:ext cx="4752004" cy="312312"/>
          </a:xfrm>
          <a:prstGeom prst="rect">
            <a:avLst/>
          </a:prstGeom>
          <a:solidFill>
            <a:srgbClr val="00FFFF"/>
          </a:solidFill>
          <a:ln w="19050" algn="ctr">
            <a:solidFill>
              <a:schemeClr val="tx1"/>
            </a:solidFill>
            <a:miter lim="800000"/>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9" name="Line 67"/>
          <p:cNvSpPr>
            <a:spLocks noChangeShapeType="1"/>
          </p:cNvSpPr>
          <p:nvPr/>
        </p:nvSpPr>
        <p:spPr bwMode="auto">
          <a:xfrm>
            <a:off x="3539420" y="1370326"/>
            <a:ext cx="0" cy="3123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6" name="Line 70"/>
          <p:cNvSpPr>
            <a:spLocks noChangeShapeType="1"/>
          </p:cNvSpPr>
          <p:nvPr/>
        </p:nvSpPr>
        <p:spPr bwMode="auto">
          <a:xfrm>
            <a:off x="7204748" y="1370326"/>
            <a:ext cx="0" cy="3123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17" name="Rectangle 71"/>
          <p:cNvSpPr>
            <a:spLocks noChangeArrowheads="1"/>
          </p:cNvSpPr>
          <p:nvPr/>
        </p:nvSpPr>
        <p:spPr bwMode="auto">
          <a:xfrm>
            <a:off x="2795782" y="1401774"/>
            <a:ext cx="798296"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目的地址</a:t>
            </a:r>
          </a:p>
        </p:txBody>
      </p:sp>
      <p:sp>
        <p:nvSpPr>
          <p:cNvPr id="18" name="Rectangle 72"/>
          <p:cNvSpPr>
            <a:spLocks noChangeArrowheads="1"/>
          </p:cNvSpPr>
          <p:nvPr/>
        </p:nvSpPr>
        <p:spPr bwMode="auto">
          <a:xfrm>
            <a:off x="3578345" y="1401774"/>
            <a:ext cx="64440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源地址</a:t>
            </a:r>
          </a:p>
        </p:txBody>
      </p:sp>
      <p:sp>
        <p:nvSpPr>
          <p:cNvPr id="20" name="Rectangle 74"/>
          <p:cNvSpPr>
            <a:spLocks noChangeArrowheads="1"/>
          </p:cNvSpPr>
          <p:nvPr/>
        </p:nvSpPr>
        <p:spPr bwMode="auto">
          <a:xfrm>
            <a:off x="5631397" y="1401774"/>
            <a:ext cx="862417"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数        据</a:t>
            </a:r>
          </a:p>
        </p:txBody>
      </p:sp>
      <p:sp>
        <p:nvSpPr>
          <p:cNvPr id="21" name="Rectangle 75"/>
          <p:cNvSpPr>
            <a:spLocks noChangeArrowheads="1"/>
          </p:cNvSpPr>
          <p:nvPr/>
        </p:nvSpPr>
        <p:spPr bwMode="auto">
          <a:xfrm>
            <a:off x="7164806" y="1401774"/>
            <a:ext cx="466475"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a:latin typeface="微软雅黑" pitchFamily="34" charset="-122"/>
                <a:ea typeface="微软雅黑" pitchFamily="34" charset="-122"/>
              </a:rPr>
              <a:t>FCS</a:t>
            </a:r>
          </a:p>
        </p:txBody>
      </p:sp>
      <p:sp>
        <p:nvSpPr>
          <p:cNvPr id="22" name="Rectangle 76"/>
          <p:cNvSpPr>
            <a:spLocks noChangeArrowheads="1"/>
          </p:cNvSpPr>
          <p:nvPr/>
        </p:nvSpPr>
        <p:spPr bwMode="auto">
          <a:xfrm>
            <a:off x="3077319" y="1146887"/>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6</a:t>
            </a:r>
          </a:p>
        </p:txBody>
      </p:sp>
      <p:sp>
        <p:nvSpPr>
          <p:cNvPr id="23" name="Rectangle 77"/>
          <p:cNvSpPr>
            <a:spLocks noChangeArrowheads="1"/>
          </p:cNvSpPr>
          <p:nvPr/>
        </p:nvSpPr>
        <p:spPr bwMode="auto">
          <a:xfrm>
            <a:off x="3774728" y="1146887"/>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6</a:t>
            </a:r>
          </a:p>
        </p:txBody>
      </p:sp>
      <p:sp>
        <p:nvSpPr>
          <p:cNvPr id="24" name="Rectangle 78"/>
          <p:cNvSpPr>
            <a:spLocks noChangeArrowheads="1"/>
          </p:cNvSpPr>
          <p:nvPr/>
        </p:nvSpPr>
        <p:spPr bwMode="auto">
          <a:xfrm>
            <a:off x="4498044" y="1146887"/>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2</a:t>
            </a:r>
          </a:p>
        </p:txBody>
      </p:sp>
      <p:sp>
        <p:nvSpPr>
          <p:cNvPr id="25" name="Rectangle 79"/>
          <p:cNvSpPr>
            <a:spLocks noChangeArrowheads="1"/>
          </p:cNvSpPr>
          <p:nvPr/>
        </p:nvSpPr>
        <p:spPr bwMode="auto">
          <a:xfrm>
            <a:off x="7258844" y="1146887"/>
            <a:ext cx="277321"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dirty="0">
                <a:solidFill>
                  <a:srgbClr val="000099"/>
                </a:solidFill>
                <a:latin typeface="微软雅黑" pitchFamily="34" charset="-122"/>
                <a:ea typeface="微软雅黑" pitchFamily="34" charset="-122"/>
              </a:rPr>
              <a:t>4</a:t>
            </a:r>
          </a:p>
        </p:txBody>
      </p:sp>
      <p:sp>
        <p:nvSpPr>
          <p:cNvPr id="27" name="Text Box 81"/>
          <p:cNvSpPr txBox="1">
            <a:spLocks noChangeArrowheads="1"/>
          </p:cNvSpPr>
          <p:nvPr/>
        </p:nvSpPr>
        <p:spPr bwMode="auto">
          <a:xfrm>
            <a:off x="6140393" y="1124113"/>
            <a:ext cx="962123"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defRPr>
                <a:solidFill>
                  <a:schemeClr val="tx1"/>
                </a:solidFill>
                <a:latin typeface="Arial" charset="0"/>
                <a:ea typeface="宋体" charset="-122"/>
              </a:defRPr>
            </a:lvl1pPr>
            <a:lvl2pPr marL="571500" defTabSz="762000">
              <a:defRPr>
                <a:solidFill>
                  <a:schemeClr val="tx1"/>
                </a:solidFill>
                <a:latin typeface="Arial" charset="0"/>
                <a:ea typeface="宋体" charset="-122"/>
              </a:defRPr>
            </a:lvl2pPr>
            <a:lvl3pPr marL="1143000" defTabSz="762000">
              <a:defRPr>
                <a:solidFill>
                  <a:schemeClr val="tx1"/>
                </a:solidFill>
                <a:latin typeface="Arial" charset="0"/>
                <a:ea typeface="宋体" charset="-122"/>
              </a:defRPr>
            </a:lvl3pPr>
            <a:lvl4pPr marL="1714500" defTabSz="762000">
              <a:defRPr>
                <a:solidFill>
                  <a:schemeClr val="tx1"/>
                </a:solidFill>
                <a:latin typeface="Arial" charset="0"/>
                <a:ea typeface="宋体" charset="-122"/>
              </a:defRPr>
            </a:lvl4pPr>
            <a:lvl5pPr marL="2286000" defTabSz="762000">
              <a:defRPr>
                <a:solidFill>
                  <a:schemeClr val="tx1"/>
                </a:solidFill>
                <a:latin typeface="Arial" charset="0"/>
                <a:ea typeface="宋体" charset="-122"/>
              </a:defRPr>
            </a:lvl5pPr>
            <a:lvl6pPr marL="2743200" defTabSz="762000" fontAlgn="base">
              <a:spcBef>
                <a:spcPct val="0"/>
              </a:spcBef>
              <a:spcAft>
                <a:spcPct val="0"/>
              </a:spcAft>
              <a:defRPr>
                <a:solidFill>
                  <a:schemeClr val="tx1"/>
                </a:solidFill>
                <a:latin typeface="Arial" charset="0"/>
                <a:ea typeface="宋体" charset="-122"/>
              </a:defRPr>
            </a:lvl6pPr>
            <a:lvl7pPr marL="3200400" defTabSz="762000" fontAlgn="base">
              <a:spcBef>
                <a:spcPct val="0"/>
              </a:spcBef>
              <a:spcAft>
                <a:spcPct val="0"/>
              </a:spcAft>
              <a:defRPr>
                <a:solidFill>
                  <a:schemeClr val="tx1"/>
                </a:solidFill>
                <a:latin typeface="Arial" charset="0"/>
                <a:ea typeface="宋体" charset="-122"/>
              </a:defRPr>
            </a:lvl7pPr>
            <a:lvl8pPr marL="3657600" defTabSz="762000" fontAlgn="base">
              <a:spcBef>
                <a:spcPct val="0"/>
              </a:spcBef>
              <a:spcAft>
                <a:spcPct val="0"/>
              </a:spcAft>
              <a:defRPr>
                <a:solidFill>
                  <a:schemeClr val="tx1"/>
                </a:solidFill>
                <a:latin typeface="Arial" charset="0"/>
                <a:ea typeface="宋体" charset="-122"/>
              </a:defRPr>
            </a:lvl8pPr>
            <a:lvl9pPr marL="4114800" defTabSz="762000" fontAlgn="base">
              <a:spcBef>
                <a:spcPct val="0"/>
              </a:spcBef>
              <a:spcAft>
                <a:spcPct val="0"/>
              </a:spcAft>
              <a:defRPr>
                <a:solidFill>
                  <a:schemeClr val="tx1"/>
                </a:solidFill>
                <a:latin typeface="Arial" charset="0"/>
                <a:ea typeface="宋体" charset="-122"/>
              </a:defRPr>
            </a:lvl9pPr>
          </a:lstStyle>
          <a:p>
            <a:pPr eaLnBrk="0" hangingPunct="0"/>
            <a:r>
              <a:rPr kumimoji="1" lang="en-US" altLang="zh-CN" sz="1200" b="1" dirty="0">
                <a:solidFill>
                  <a:srgbClr val="000099"/>
                </a:solidFill>
                <a:latin typeface="微软雅黑" pitchFamily="34" charset="-122"/>
                <a:ea typeface="微软雅黑" pitchFamily="34" charset="-122"/>
              </a:rPr>
              <a:t>46 ~ 1500</a:t>
            </a:r>
          </a:p>
        </p:txBody>
      </p:sp>
      <p:sp>
        <p:nvSpPr>
          <p:cNvPr id="28" name="Rectangle 66"/>
          <p:cNvSpPr>
            <a:spLocks noChangeArrowheads="1"/>
          </p:cNvSpPr>
          <p:nvPr/>
        </p:nvSpPr>
        <p:spPr bwMode="auto">
          <a:xfrm>
            <a:off x="2847472" y="1856261"/>
            <a:ext cx="4752004" cy="312312"/>
          </a:xfrm>
          <a:prstGeom prst="rect">
            <a:avLst/>
          </a:prstGeom>
          <a:solidFill>
            <a:srgbClr val="00FFFF"/>
          </a:solidFill>
          <a:ln w="19050" algn="ctr">
            <a:solidFill>
              <a:schemeClr val="tx1"/>
            </a:solidFill>
            <a:miter lim="800000"/>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29" name="Line 67"/>
          <p:cNvSpPr>
            <a:spLocks noChangeShapeType="1"/>
          </p:cNvSpPr>
          <p:nvPr/>
        </p:nvSpPr>
        <p:spPr bwMode="auto">
          <a:xfrm>
            <a:off x="3539420" y="1856261"/>
            <a:ext cx="0" cy="3123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2" name="Line 70"/>
          <p:cNvSpPr>
            <a:spLocks noChangeShapeType="1"/>
          </p:cNvSpPr>
          <p:nvPr/>
        </p:nvSpPr>
        <p:spPr bwMode="auto">
          <a:xfrm>
            <a:off x="7204748" y="1856261"/>
            <a:ext cx="0" cy="3123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33" name="Rectangle 71"/>
          <p:cNvSpPr>
            <a:spLocks noChangeArrowheads="1"/>
          </p:cNvSpPr>
          <p:nvPr/>
        </p:nvSpPr>
        <p:spPr bwMode="auto">
          <a:xfrm>
            <a:off x="2795782" y="1887709"/>
            <a:ext cx="798296"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目的地址</a:t>
            </a:r>
          </a:p>
        </p:txBody>
      </p:sp>
      <p:sp>
        <p:nvSpPr>
          <p:cNvPr id="34" name="Rectangle 72"/>
          <p:cNvSpPr>
            <a:spLocks noChangeArrowheads="1"/>
          </p:cNvSpPr>
          <p:nvPr/>
        </p:nvSpPr>
        <p:spPr bwMode="auto">
          <a:xfrm>
            <a:off x="3578345" y="1887709"/>
            <a:ext cx="644408"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源地址</a:t>
            </a:r>
          </a:p>
        </p:txBody>
      </p:sp>
      <p:sp>
        <p:nvSpPr>
          <p:cNvPr id="36" name="Rectangle 74"/>
          <p:cNvSpPr>
            <a:spLocks noChangeArrowheads="1"/>
          </p:cNvSpPr>
          <p:nvPr/>
        </p:nvSpPr>
        <p:spPr bwMode="auto">
          <a:xfrm>
            <a:off x="5631397" y="1887709"/>
            <a:ext cx="862417"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数        据</a:t>
            </a:r>
          </a:p>
        </p:txBody>
      </p:sp>
      <p:sp>
        <p:nvSpPr>
          <p:cNvPr id="37" name="Rectangle 75"/>
          <p:cNvSpPr>
            <a:spLocks noChangeArrowheads="1"/>
          </p:cNvSpPr>
          <p:nvPr/>
        </p:nvSpPr>
        <p:spPr bwMode="auto">
          <a:xfrm>
            <a:off x="7164806" y="1887709"/>
            <a:ext cx="466475"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en-US" altLang="zh-CN" sz="1200" b="1">
                <a:latin typeface="微软雅黑" pitchFamily="34" charset="-122"/>
                <a:ea typeface="微软雅黑" pitchFamily="34" charset="-122"/>
              </a:rPr>
              <a:t>FCS</a:t>
            </a:r>
          </a:p>
        </p:txBody>
      </p:sp>
      <p:sp>
        <p:nvSpPr>
          <p:cNvPr id="2" name="矩形 1"/>
          <p:cNvSpPr/>
          <p:nvPr/>
        </p:nvSpPr>
        <p:spPr>
          <a:xfrm>
            <a:off x="4206676" y="1862691"/>
            <a:ext cx="760087" cy="299452"/>
          </a:xfrm>
          <a:prstGeom prst="rect">
            <a:avLst/>
          </a:prstGeom>
          <a:solidFill>
            <a:srgbClr val="FFC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Rectangle 73"/>
          <p:cNvSpPr>
            <a:spLocks noChangeArrowheads="1"/>
          </p:cNvSpPr>
          <p:nvPr/>
        </p:nvSpPr>
        <p:spPr bwMode="auto">
          <a:xfrm>
            <a:off x="4155598" y="1881582"/>
            <a:ext cx="91014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长度</a:t>
            </a:r>
            <a:r>
              <a:rPr kumimoji="1" lang="en-US" altLang="zh-CN" sz="1200" b="1" dirty="0">
                <a:latin typeface="微软雅黑" pitchFamily="34" charset="-122"/>
                <a:ea typeface="微软雅黑" pitchFamily="34" charset="-122"/>
              </a:rPr>
              <a:t>/</a:t>
            </a:r>
            <a:r>
              <a:rPr kumimoji="1" lang="zh-CN" altLang="en-US" sz="1200" b="1" dirty="0">
                <a:latin typeface="微软雅黑" pitchFamily="34" charset="-122"/>
                <a:ea typeface="微软雅黑" pitchFamily="34" charset="-122"/>
              </a:rPr>
              <a:t>类型</a:t>
            </a:r>
          </a:p>
        </p:txBody>
      </p:sp>
      <p:sp>
        <p:nvSpPr>
          <p:cNvPr id="4" name="矩形 3"/>
          <p:cNvSpPr/>
          <p:nvPr/>
        </p:nvSpPr>
        <p:spPr>
          <a:xfrm>
            <a:off x="537470" y="1843369"/>
            <a:ext cx="2223173" cy="369332"/>
          </a:xfrm>
          <a:prstGeom prst="rect">
            <a:avLst/>
          </a:prstGeom>
        </p:spPr>
        <p:txBody>
          <a:bodyPr wrap="none">
            <a:spAutoFit/>
          </a:bodyPr>
          <a:lstStyle/>
          <a:p>
            <a:pPr algn="r"/>
            <a:r>
              <a:rPr lang="en-US" altLang="zh-CN" b="1" dirty="0">
                <a:solidFill>
                  <a:srgbClr val="0000FF"/>
                </a:solidFill>
                <a:latin typeface="微软雅黑" panose="020B0503020204020204" pitchFamily="34" charset="-122"/>
                <a:ea typeface="微软雅黑" panose="020B0503020204020204" pitchFamily="34" charset="-122"/>
              </a:rPr>
              <a:t>IEEE 802.3 MAC</a:t>
            </a:r>
            <a:r>
              <a:rPr lang="zh-CN" altLang="en-US" b="1" dirty="0">
                <a:solidFill>
                  <a:srgbClr val="0000FF"/>
                </a:solidFill>
                <a:latin typeface="微软雅黑" panose="020B0503020204020204" pitchFamily="34" charset="-122"/>
                <a:ea typeface="微软雅黑" panose="020B0503020204020204" pitchFamily="34" charset="-122"/>
              </a:rPr>
              <a:t>帧</a:t>
            </a:r>
          </a:p>
        </p:txBody>
      </p:sp>
      <p:sp>
        <p:nvSpPr>
          <p:cNvPr id="5" name="矩形 4"/>
          <p:cNvSpPr/>
          <p:nvPr/>
        </p:nvSpPr>
        <p:spPr>
          <a:xfrm>
            <a:off x="1337368" y="1363561"/>
            <a:ext cx="1423275" cy="369332"/>
          </a:xfrm>
          <a:prstGeom prst="rect">
            <a:avLst/>
          </a:prstGeom>
        </p:spPr>
        <p:txBody>
          <a:bodyPr wrap="none">
            <a:spAutoFit/>
          </a:bodyPr>
          <a:lstStyle/>
          <a:p>
            <a:pPr algn="r"/>
            <a:r>
              <a:rPr lang="en-US" altLang="zh-CN" b="1" dirty="0">
                <a:latin typeface="微软雅黑" panose="020B0503020204020204" pitchFamily="34" charset="-122"/>
                <a:ea typeface="微软雅黑" panose="020B0503020204020204" pitchFamily="34" charset="-122"/>
              </a:rPr>
              <a:t>V2 MAC </a:t>
            </a:r>
            <a:r>
              <a:rPr lang="zh-CN" altLang="en-US" b="1" dirty="0">
                <a:latin typeface="微软雅黑" panose="020B0503020204020204" pitchFamily="34" charset="-122"/>
                <a:ea typeface="微软雅黑" panose="020B0503020204020204" pitchFamily="34" charset="-122"/>
              </a:rPr>
              <a:t>帧</a:t>
            </a:r>
          </a:p>
        </p:txBody>
      </p:sp>
      <p:sp>
        <p:nvSpPr>
          <p:cNvPr id="6" name="矩形 5"/>
          <p:cNvSpPr/>
          <p:nvPr/>
        </p:nvSpPr>
        <p:spPr>
          <a:xfrm>
            <a:off x="830394" y="2426488"/>
            <a:ext cx="7992468" cy="938719"/>
          </a:xfrm>
          <a:prstGeom prst="rect">
            <a:avLst/>
          </a:prstGeom>
        </p:spPr>
        <p:txBody>
          <a:bodyPr wrap="square">
            <a:spAutoFit/>
          </a:bodyPr>
          <a:lstStyle/>
          <a:p>
            <a:pPr marL="285750" indent="-285750">
              <a:lnSpc>
                <a:spcPts val="2200"/>
              </a:lnSpc>
              <a:buFont typeface="Wingdings" panose="05000000000000000000" pitchFamily="2" charset="2"/>
              <a:buChar char="l"/>
            </a:pPr>
            <a:r>
              <a:rPr lang="zh-CN" altLang="en-US" sz="1400" b="1" dirty="0">
                <a:latin typeface="微软雅黑" panose="020B0503020204020204" pitchFamily="34" charset="-122"/>
                <a:ea typeface="微软雅黑" panose="020B0503020204020204" pitchFamily="34" charset="-122"/>
              </a:rPr>
              <a:t>当“长度</a:t>
            </a:r>
            <a:r>
              <a:rPr lang="en-US" altLang="zh-CN" sz="1400" b="1" dirty="0">
                <a:latin typeface="微软雅黑" panose="020B0503020204020204" pitchFamily="34" charset="-122"/>
                <a:ea typeface="微软雅黑" panose="020B0503020204020204" pitchFamily="34" charset="-122"/>
              </a:rPr>
              <a:t>/</a:t>
            </a:r>
            <a:r>
              <a:rPr lang="zh-CN" altLang="en-US" sz="1400" b="1" dirty="0">
                <a:latin typeface="微软雅黑" panose="020B0503020204020204" pitchFamily="34" charset="-122"/>
                <a:ea typeface="微软雅黑" panose="020B0503020204020204" pitchFamily="34" charset="-122"/>
              </a:rPr>
              <a:t>类型”字段值</a:t>
            </a:r>
            <a:r>
              <a:rPr lang="zh-CN" altLang="en-US" sz="1400" b="1" dirty="0">
                <a:solidFill>
                  <a:srgbClr val="C00000"/>
                </a:solidFill>
                <a:latin typeface="微软雅黑" panose="020B0503020204020204" pitchFamily="34" charset="-122"/>
                <a:ea typeface="微软雅黑" panose="020B0503020204020204" pitchFamily="34" charset="-122"/>
              </a:rPr>
              <a:t>大于</a:t>
            </a:r>
            <a:r>
              <a:rPr lang="zh-CN" altLang="en-US" sz="1400" b="1" dirty="0">
                <a:latin typeface="微软雅黑" panose="020B0503020204020204" pitchFamily="34" charset="-122"/>
                <a:ea typeface="微软雅黑" panose="020B0503020204020204" pitchFamily="34" charset="-122"/>
              </a:rPr>
              <a:t> </a:t>
            </a:r>
            <a:r>
              <a:rPr lang="en-US" altLang="zh-CN" sz="1400" b="1" dirty="0">
                <a:latin typeface="微软雅黑" panose="020B0503020204020204" pitchFamily="34" charset="-122"/>
                <a:ea typeface="微软雅黑" panose="020B0503020204020204" pitchFamily="34" charset="-122"/>
              </a:rPr>
              <a:t>0x0600 </a:t>
            </a:r>
            <a:r>
              <a:rPr lang="zh-CN" altLang="en-US" sz="1400" b="1" dirty="0">
                <a:latin typeface="微软雅黑" panose="020B0503020204020204" pitchFamily="34" charset="-122"/>
                <a:ea typeface="微软雅黑" panose="020B0503020204020204" pitchFamily="34" charset="-122"/>
              </a:rPr>
              <a:t>时，表示“类型”；</a:t>
            </a:r>
            <a:r>
              <a:rPr lang="zh-CN" altLang="en-US" sz="1400" b="1" dirty="0">
                <a:solidFill>
                  <a:srgbClr val="C00000"/>
                </a:solidFill>
                <a:latin typeface="微软雅黑" panose="020B0503020204020204" pitchFamily="34" charset="-122"/>
                <a:ea typeface="微软雅黑" panose="020B0503020204020204" pitchFamily="34" charset="-122"/>
              </a:rPr>
              <a:t>小于</a:t>
            </a:r>
            <a:r>
              <a:rPr lang="zh-CN" altLang="en-US" sz="1400" b="1" dirty="0">
                <a:latin typeface="微软雅黑" panose="020B0503020204020204" pitchFamily="34" charset="-122"/>
                <a:ea typeface="微软雅黑" panose="020B0503020204020204" pitchFamily="34" charset="-122"/>
              </a:rPr>
              <a:t> </a:t>
            </a:r>
            <a:r>
              <a:rPr lang="en-US" altLang="zh-CN" sz="1400" b="1" dirty="0">
                <a:latin typeface="微软雅黑" panose="020B0503020204020204" pitchFamily="34" charset="-122"/>
                <a:ea typeface="微软雅黑" panose="020B0503020204020204" pitchFamily="34" charset="-122"/>
              </a:rPr>
              <a:t>0x0600 </a:t>
            </a:r>
            <a:r>
              <a:rPr lang="zh-CN" altLang="en-US" sz="1400" b="1" dirty="0">
                <a:latin typeface="微软雅黑" panose="020B0503020204020204" pitchFamily="34" charset="-122"/>
                <a:ea typeface="微软雅黑" panose="020B0503020204020204" pitchFamily="34" charset="-122"/>
              </a:rPr>
              <a:t>时，表示“长度”。</a:t>
            </a:r>
          </a:p>
          <a:p>
            <a:pPr marL="285750" indent="-285750">
              <a:lnSpc>
                <a:spcPts val="2200"/>
              </a:lnSpc>
              <a:buFont typeface="Wingdings" panose="05000000000000000000" pitchFamily="2" charset="2"/>
              <a:buChar char="l"/>
            </a:pPr>
            <a:r>
              <a:rPr lang="zh-CN" altLang="en-US" sz="1400" b="1" dirty="0">
                <a:latin typeface="微软雅黑" panose="020B0503020204020204" pitchFamily="34" charset="-122"/>
                <a:ea typeface="微软雅黑" panose="020B0503020204020204" pitchFamily="34" charset="-122"/>
              </a:rPr>
              <a:t>当“长度</a:t>
            </a:r>
            <a:r>
              <a:rPr lang="en-US" altLang="zh-CN" sz="1400" b="1" dirty="0">
                <a:latin typeface="微软雅黑" panose="020B0503020204020204" pitchFamily="34" charset="-122"/>
                <a:ea typeface="微软雅黑" panose="020B0503020204020204" pitchFamily="34" charset="-122"/>
              </a:rPr>
              <a:t>/</a:t>
            </a:r>
            <a:r>
              <a:rPr lang="zh-CN" altLang="en-US" sz="1400" b="1" dirty="0">
                <a:latin typeface="微软雅黑" panose="020B0503020204020204" pitchFamily="34" charset="-122"/>
                <a:ea typeface="微软雅黑" panose="020B0503020204020204" pitchFamily="34" charset="-122"/>
              </a:rPr>
              <a:t>类型”字段值</a:t>
            </a:r>
            <a:r>
              <a:rPr lang="zh-CN" altLang="en-US" sz="1400" b="1" dirty="0">
                <a:solidFill>
                  <a:srgbClr val="C00000"/>
                </a:solidFill>
                <a:latin typeface="微软雅黑" panose="020B0503020204020204" pitchFamily="34" charset="-122"/>
                <a:ea typeface="微软雅黑" panose="020B0503020204020204" pitchFamily="34" charset="-122"/>
              </a:rPr>
              <a:t>小于</a:t>
            </a:r>
            <a:r>
              <a:rPr lang="zh-CN" altLang="en-US" sz="1400" b="1" dirty="0">
                <a:latin typeface="微软雅黑" panose="020B0503020204020204" pitchFamily="34" charset="-122"/>
                <a:ea typeface="微软雅黑" panose="020B0503020204020204" pitchFamily="34" charset="-122"/>
              </a:rPr>
              <a:t> </a:t>
            </a:r>
            <a:r>
              <a:rPr lang="en-US" altLang="zh-CN" sz="1400" b="1" dirty="0">
                <a:latin typeface="微软雅黑" panose="020B0503020204020204" pitchFamily="34" charset="-122"/>
                <a:ea typeface="微软雅黑" panose="020B0503020204020204" pitchFamily="34" charset="-122"/>
              </a:rPr>
              <a:t>0x0600 </a:t>
            </a:r>
            <a:r>
              <a:rPr lang="zh-CN" altLang="en-US" sz="1400" b="1" dirty="0">
                <a:latin typeface="微软雅黑" panose="020B0503020204020204" pitchFamily="34" charset="-122"/>
                <a:ea typeface="微软雅黑" panose="020B0503020204020204" pitchFamily="34" charset="-122"/>
              </a:rPr>
              <a:t>时，数据字段必须</a:t>
            </a:r>
            <a:r>
              <a:rPr lang="zh-CN" altLang="en-US" sz="1400" b="1" dirty="0">
                <a:solidFill>
                  <a:srgbClr val="C00000"/>
                </a:solidFill>
                <a:latin typeface="微软雅黑" panose="020B0503020204020204" pitchFamily="34" charset="-122"/>
                <a:ea typeface="微软雅黑" panose="020B0503020204020204" pitchFamily="34" charset="-122"/>
              </a:rPr>
              <a:t>装入</a:t>
            </a:r>
            <a:r>
              <a:rPr lang="zh-CN" altLang="en-US" sz="1400" b="1" dirty="0">
                <a:latin typeface="微软雅黑" panose="020B0503020204020204" pitchFamily="34" charset="-122"/>
                <a:ea typeface="微软雅黑" panose="020B0503020204020204" pitchFamily="34" charset="-122"/>
              </a:rPr>
              <a:t>逻辑链路控制 </a:t>
            </a:r>
            <a:r>
              <a:rPr lang="en-US" altLang="zh-CN" sz="1400" b="1" dirty="0">
                <a:latin typeface="微软雅黑" panose="020B0503020204020204" pitchFamily="34" charset="-122"/>
                <a:ea typeface="微软雅黑" panose="020B0503020204020204" pitchFamily="34" charset="-122"/>
              </a:rPr>
              <a:t>LLC </a:t>
            </a:r>
            <a:r>
              <a:rPr lang="zh-CN" altLang="en-US" sz="1400" b="1" dirty="0">
                <a:latin typeface="微软雅黑" panose="020B0503020204020204" pitchFamily="34" charset="-122"/>
                <a:ea typeface="微软雅黑" panose="020B0503020204020204" pitchFamily="34" charset="-122"/>
              </a:rPr>
              <a:t>子层的 </a:t>
            </a:r>
            <a:r>
              <a:rPr lang="en-US" altLang="zh-CN" sz="1400" b="1" dirty="0">
                <a:solidFill>
                  <a:srgbClr val="C00000"/>
                </a:solidFill>
                <a:latin typeface="微软雅黑" panose="020B0503020204020204" pitchFamily="34" charset="-122"/>
                <a:ea typeface="微软雅黑" panose="020B0503020204020204" pitchFamily="34" charset="-122"/>
              </a:rPr>
              <a:t>LLC </a:t>
            </a:r>
            <a:r>
              <a:rPr lang="zh-CN" altLang="en-US" sz="1400" b="1" dirty="0">
                <a:solidFill>
                  <a:srgbClr val="C00000"/>
                </a:solidFill>
                <a:latin typeface="微软雅黑" panose="020B0503020204020204" pitchFamily="34" charset="-122"/>
                <a:ea typeface="微软雅黑" panose="020B0503020204020204" pitchFamily="34" charset="-122"/>
              </a:rPr>
              <a:t>帧。</a:t>
            </a:r>
          </a:p>
          <a:p>
            <a:pPr marL="285750" indent="-285750">
              <a:lnSpc>
                <a:spcPts val="2200"/>
              </a:lnSpc>
              <a:buFont typeface="Wingdings" panose="05000000000000000000" pitchFamily="2" charset="2"/>
              <a:buChar char="l"/>
            </a:pPr>
            <a:r>
              <a:rPr lang="zh-CN" altLang="en-US" sz="1400" b="1" dirty="0">
                <a:latin typeface="微软雅黑" panose="020B0503020204020204" pitchFamily="34" charset="-122"/>
                <a:ea typeface="微软雅黑" panose="020B0503020204020204" pitchFamily="34" charset="-122"/>
              </a:rPr>
              <a:t>在 </a:t>
            </a:r>
            <a:r>
              <a:rPr lang="en-US" altLang="zh-CN" sz="1400" b="1" dirty="0">
                <a:latin typeface="微软雅黑" panose="020B0503020204020204" pitchFamily="34" charset="-122"/>
                <a:ea typeface="微软雅黑" panose="020B0503020204020204" pitchFamily="34" charset="-122"/>
              </a:rPr>
              <a:t>802.3 </a:t>
            </a:r>
            <a:r>
              <a:rPr lang="zh-CN" altLang="en-US" sz="1400" b="1" dirty="0">
                <a:latin typeface="微软雅黑" panose="020B0503020204020204" pitchFamily="34" charset="-122"/>
                <a:ea typeface="微软雅黑" panose="020B0503020204020204" pitchFamily="34" charset="-122"/>
              </a:rPr>
              <a:t>标准的文档中，</a:t>
            </a:r>
            <a:r>
              <a:rPr lang="en-US" altLang="zh-CN" sz="1400" b="1" dirty="0">
                <a:latin typeface="微软雅黑" panose="020B0503020204020204" pitchFamily="34" charset="-122"/>
                <a:ea typeface="微软雅黑" panose="020B0503020204020204" pitchFamily="34" charset="-122"/>
              </a:rPr>
              <a:t>MAC </a:t>
            </a:r>
            <a:r>
              <a:rPr lang="zh-CN" altLang="en-US" sz="1400" b="1" dirty="0">
                <a:latin typeface="微软雅黑" panose="020B0503020204020204" pitchFamily="34" charset="-122"/>
                <a:ea typeface="微软雅黑" panose="020B0503020204020204" pitchFamily="34" charset="-122"/>
              </a:rPr>
              <a:t>帧格式包括了 </a:t>
            </a:r>
            <a:r>
              <a:rPr lang="en-US" altLang="zh-CN" sz="1400" b="1" dirty="0">
                <a:latin typeface="微软雅黑" panose="020B0503020204020204" pitchFamily="34" charset="-122"/>
                <a:ea typeface="微软雅黑" panose="020B0503020204020204" pitchFamily="34" charset="-122"/>
              </a:rPr>
              <a:t>8 </a:t>
            </a:r>
            <a:r>
              <a:rPr lang="zh-CN" altLang="en-US" sz="1400" b="1" dirty="0">
                <a:latin typeface="微软雅黑" panose="020B0503020204020204" pitchFamily="34" charset="-122"/>
                <a:ea typeface="微软雅黑" panose="020B0503020204020204" pitchFamily="34" charset="-122"/>
              </a:rPr>
              <a:t>字节的前同步码和帧开始定界符。</a:t>
            </a:r>
          </a:p>
        </p:txBody>
      </p:sp>
      <p:sp>
        <p:nvSpPr>
          <p:cNvPr id="38" name="矩形 37"/>
          <p:cNvSpPr/>
          <p:nvPr/>
        </p:nvSpPr>
        <p:spPr>
          <a:xfrm>
            <a:off x="4206676" y="1372453"/>
            <a:ext cx="760087" cy="299452"/>
          </a:xfrm>
          <a:prstGeom prst="rect">
            <a:avLst/>
          </a:prstGeom>
          <a:solidFill>
            <a:srgbClr val="00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Rectangle 73"/>
          <p:cNvSpPr>
            <a:spLocks noChangeArrowheads="1"/>
          </p:cNvSpPr>
          <p:nvPr/>
        </p:nvSpPr>
        <p:spPr bwMode="auto">
          <a:xfrm>
            <a:off x="4336108" y="1400749"/>
            <a:ext cx="490520" cy="274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2000" eaLnBrk="0" hangingPunct="0"/>
            <a:r>
              <a:rPr kumimoji="1" lang="zh-CN" altLang="en-US" sz="1200" b="1" dirty="0">
                <a:latin typeface="微软雅黑" pitchFamily="34" charset="-122"/>
                <a:ea typeface="微软雅黑" pitchFamily="34" charset="-122"/>
              </a:rPr>
              <a:t>类型</a:t>
            </a:r>
          </a:p>
        </p:txBody>
      </p:sp>
      <p:sp>
        <p:nvSpPr>
          <p:cNvPr id="3" name="灯片编号占位符 2">
            <a:extLst>
              <a:ext uri="{FF2B5EF4-FFF2-40B4-BE49-F238E27FC236}">
                <a16:creationId xmlns:a16="http://schemas.microsoft.com/office/drawing/2014/main" id="{5154417C-E181-4E02-A1AB-9BC8FE5959BA}"/>
              </a:ext>
            </a:extLst>
          </p:cNvPr>
          <p:cNvSpPr>
            <a:spLocks noGrp="1"/>
          </p:cNvSpPr>
          <p:nvPr>
            <p:ph type="sldNum" sz="quarter" idx="12"/>
          </p:nvPr>
        </p:nvSpPr>
        <p:spPr/>
        <p:txBody>
          <a:bodyPr/>
          <a:lstStyle/>
          <a:p>
            <a:fld id="{C485880C-E2C3-4DAB-AE74-D9BE691626AC}" type="slidenum">
              <a:rPr lang="zh-CN" altLang="en-US" smtClean="0"/>
              <a:pPr/>
              <a:t>93</a:t>
            </a:fld>
            <a:endParaRPr lang="zh-CN" altLang="en-US"/>
          </a:p>
        </p:txBody>
      </p:sp>
    </p:spTree>
    <p:extLst>
      <p:ext uri="{BB962C8B-B14F-4D97-AF65-F5344CB8AC3E}">
        <p14:creationId xmlns:p14="http://schemas.microsoft.com/office/powerpoint/2010/main" val="3449107168"/>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9"/>
          <p:cNvSpPr>
            <a:spLocks noChangeArrowheads="1"/>
          </p:cNvSpPr>
          <p:nvPr/>
        </p:nvSpPr>
        <p:spPr bwMode="auto">
          <a:xfrm>
            <a:off x="2629135" y="2569045"/>
            <a:ext cx="5775326" cy="330200"/>
          </a:xfrm>
          <a:prstGeom prst="rect">
            <a:avLst/>
          </a:prstGeom>
          <a:solidFill>
            <a:srgbClr val="0098F6"/>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17" name="Rectangle 9"/>
          <p:cNvSpPr>
            <a:spLocks noChangeArrowheads="1"/>
          </p:cNvSpPr>
          <p:nvPr/>
        </p:nvSpPr>
        <p:spPr bwMode="auto">
          <a:xfrm>
            <a:off x="2629135" y="1358741"/>
            <a:ext cx="5775326" cy="330200"/>
          </a:xfrm>
          <a:prstGeom prst="rect">
            <a:avLst/>
          </a:prstGeom>
          <a:solidFill>
            <a:srgbClr val="0098F6"/>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18" name="Rectangle 10"/>
          <p:cNvSpPr>
            <a:spLocks noChangeArrowheads="1"/>
          </p:cNvSpPr>
          <p:nvPr/>
        </p:nvSpPr>
        <p:spPr bwMode="auto">
          <a:xfrm>
            <a:off x="2629135" y="1965166"/>
            <a:ext cx="5775326" cy="330200"/>
          </a:xfrm>
          <a:prstGeom prst="rect">
            <a:avLst/>
          </a:prstGeom>
          <a:solidFill>
            <a:srgbClr val="1956B9"/>
          </a:solidFill>
          <a:ln>
            <a:noFill/>
          </a:ln>
          <a:effectLst>
            <a:outerShdw blurRad="57785" dist="33020" dir="3180000" algn="ctr">
              <a:srgbClr val="000000">
                <a:alpha val="30000"/>
              </a:srgbClr>
            </a:outerShdw>
          </a:effectLst>
          <a:extLst>
            <a:ext uri="{91240B29-F687-4F45-9708-019B960494DF}">
              <a14:hiddenLine xmlns:a14="http://schemas.microsoft.com/office/drawing/2010/main" w="9525" algn="ctr">
                <a:solidFill>
                  <a:srgbClr val="000000"/>
                </a:solidFill>
                <a:miter lim="1000000"/>
                <a:headEnd/>
                <a:tailEnd/>
              </a14:hiddenLine>
            </a:ext>
          </a:extLst>
        </p:spPr>
        <p:txBody>
          <a:bodyPr anchor="ctr"/>
          <a:lstStyle/>
          <a:p>
            <a:pPr algn="ctr" eaLnBrk="0" hangingPunct="0"/>
            <a:endParaRPr lang="fr-FR">
              <a:solidFill>
                <a:srgbClr val="FFFFFF"/>
              </a:solidFill>
              <a:latin typeface="宋体" charset="-122"/>
            </a:endParaRPr>
          </a:p>
        </p:txBody>
      </p:sp>
      <p:sp>
        <p:nvSpPr>
          <p:cNvPr id="19" name="Rectangle 27"/>
          <p:cNvSpPr>
            <a:spLocks noChangeArrowheads="1"/>
          </p:cNvSpPr>
          <p:nvPr/>
        </p:nvSpPr>
        <p:spPr bwMode="auto">
          <a:xfrm>
            <a:off x="639730" y="1358741"/>
            <a:ext cx="1636540" cy="1555639"/>
          </a:xfrm>
          <a:prstGeom prst="rect">
            <a:avLst/>
          </a:prstGeom>
          <a:solidFill>
            <a:srgbClr val="0070C0"/>
          </a:solidFill>
          <a:ln>
            <a:noFill/>
          </a:ln>
          <a:effectLst/>
          <a:scene3d>
            <a:camera prst="orthographicFront">
              <a:rot lat="0" lon="0" rev="0"/>
            </a:camera>
            <a:lightRig rig="glow" dir="t">
              <a:rot lat="0" lon="0" rev="14100000"/>
            </a:lightRig>
          </a:scene3d>
          <a:sp3d prstMaterial="softEdge">
            <a:bevelT w="127000" prst="artDeco"/>
          </a:sp3d>
          <a:extLs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0" hangingPunct="0"/>
            <a:endParaRPr lang="fr-FR">
              <a:latin typeface="宋体" charset="-122"/>
            </a:endParaRPr>
          </a:p>
        </p:txBody>
      </p:sp>
      <p:sp>
        <p:nvSpPr>
          <p:cNvPr id="20" name="Rectangle 29"/>
          <p:cNvSpPr>
            <a:spLocks noChangeArrowheads="1"/>
          </p:cNvSpPr>
          <p:nvPr/>
        </p:nvSpPr>
        <p:spPr bwMode="auto">
          <a:xfrm>
            <a:off x="648619" y="1453673"/>
            <a:ext cx="1627651" cy="1015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fr-FR" altLang="zh-CN" sz="2000" b="1" dirty="0">
                <a:solidFill>
                  <a:srgbClr val="FFFF00"/>
                </a:solidFill>
                <a:latin typeface="微软雅黑" pitchFamily="34" charset="-122"/>
                <a:ea typeface="微软雅黑" pitchFamily="34" charset="-122"/>
              </a:rPr>
              <a:t>3.4</a:t>
            </a:r>
          </a:p>
          <a:p>
            <a:pPr eaLnBrk="0" hangingPunct="0"/>
            <a:r>
              <a:rPr lang="zh-CN" altLang="en-US" sz="2000" b="1" dirty="0">
                <a:solidFill>
                  <a:schemeClr val="bg1"/>
                </a:solidFill>
                <a:latin typeface="微软雅黑" pitchFamily="34" charset="-122"/>
                <a:ea typeface="微软雅黑" pitchFamily="34" charset="-122"/>
              </a:rPr>
              <a:t>扩展的</a:t>
            </a:r>
            <a:endParaRPr lang="en-US" altLang="zh-CN" sz="2000" b="1" dirty="0">
              <a:solidFill>
                <a:schemeClr val="bg1"/>
              </a:solidFill>
              <a:latin typeface="微软雅黑" pitchFamily="34" charset="-122"/>
              <a:ea typeface="微软雅黑" pitchFamily="34" charset="-122"/>
            </a:endParaRPr>
          </a:p>
          <a:p>
            <a:pPr eaLnBrk="0" hangingPunct="0"/>
            <a:r>
              <a:rPr lang="zh-CN" altLang="en-US" sz="2000" b="1" dirty="0">
                <a:solidFill>
                  <a:schemeClr val="bg1"/>
                </a:solidFill>
                <a:latin typeface="微软雅黑" pitchFamily="34" charset="-122"/>
                <a:ea typeface="微软雅黑" pitchFamily="34" charset="-122"/>
              </a:rPr>
              <a:t>以太网</a:t>
            </a:r>
            <a:endParaRPr lang="zh-CN" altLang="fr-FR" sz="2000" b="1" dirty="0">
              <a:solidFill>
                <a:schemeClr val="bg1"/>
              </a:solidFill>
              <a:latin typeface="微软雅黑" pitchFamily="34" charset="-122"/>
              <a:ea typeface="微软雅黑" pitchFamily="34" charset="-122"/>
            </a:endParaRPr>
          </a:p>
        </p:txBody>
      </p:sp>
      <p:sp>
        <p:nvSpPr>
          <p:cNvPr id="21" name="Line 16"/>
          <p:cNvSpPr>
            <a:spLocks noChangeShapeType="1"/>
          </p:cNvSpPr>
          <p:nvPr/>
        </p:nvSpPr>
        <p:spPr bwMode="auto">
          <a:xfrm>
            <a:off x="3637198" y="1287303"/>
            <a:ext cx="0" cy="1945829"/>
          </a:xfrm>
          <a:prstGeom prst="line">
            <a:avLst/>
          </a:prstGeom>
          <a:noFill/>
          <a:ln w="28575" algn="ctr">
            <a:solidFill>
              <a:srgbClr val="FFFF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2" name="Rectangle 8"/>
          <p:cNvSpPr>
            <a:spLocks noChangeArrowheads="1"/>
          </p:cNvSpPr>
          <p:nvPr/>
        </p:nvSpPr>
        <p:spPr bwMode="auto">
          <a:xfrm>
            <a:off x="2700573" y="1104741"/>
            <a:ext cx="5472113"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lnSpc>
                <a:spcPct val="200000"/>
              </a:lnSpc>
            </a:pPr>
            <a:r>
              <a:rPr lang="en-US" altLang="zh-CN" sz="2000" b="1" dirty="0">
                <a:solidFill>
                  <a:schemeClr val="bg1"/>
                </a:solidFill>
                <a:latin typeface="微软雅黑" pitchFamily="34" charset="-122"/>
                <a:ea typeface="微软雅黑" pitchFamily="34" charset="-122"/>
              </a:rPr>
              <a:t>3.4.1                               </a:t>
            </a:r>
            <a:r>
              <a:rPr lang="zh-CN" altLang="en-US" sz="2000" b="1" dirty="0">
                <a:solidFill>
                  <a:schemeClr val="bg1"/>
                </a:solidFill>
                <a:latin typeface="微软雅黑" pitchFamily="34" charset="-122"/>
                <a:ea typeface="微软雅黑" pitchFamily="34" charset="-122"/>
              </a:rPr>
              <a:t>在物理层扩展以太网</a:t>
            </a:r>
          </a:p>
          <a:p>
            <a:pPr eaLnBrk="0" hangingPunct="0">
              <a:lnSpc>
                <a:spcPct val="200000"/>
              </a:lnSpc>
            </a:pPr>
            <a:r>
              <a:rPr lang="en-US" altLang="zh-CN" sz="2000" b="1" dirty="0">
                <a:solidFill>
                  <a:schemeClr val="bg1"/>
                </a:solidFill>
                <a:latin typeface="微软雅黑" pitchFamily="34" charset="-122"/>
                <a:ea typeface="微软雅黑" pitchFamily="34" charset="-122"/>
              </a:rPr>
              <a:t>3.4.2                        </a:t>
            </a:r>
            <a:r>
              <a:rPr lang="zh-CN" altLang="en-US" sz="2000" b="1" dirty="0">
                <a:solidFill>
                  <a:schemeClr val="bg1"/>
                </a:solidFill>
                <a:latin typeface="微软雅黑" pitchFamily="34" charset="-122"/>
                <a:ea typeface="微软雅黑" pitchFamily="34" charset="-122"/>
              </a:rPr>
              <a:t>在数据链路层扩展以太网</a:t>
            </a:r>
          </a:p>
          <a:p>
            <a:pPr eaLnBrk="0" hangingPunct="0">
              <a:lnSpc>
                <a:spcPct val="200000"/>
              </a:lnSpc>
            </a:pPr>
            <a:r>
              <a:rPr lang="en-US" altLang="zh-CN" sz="2000" b="1" dirty="0">
                <a:solidFill>
                  <a:schemeClr val="bg1"/>
                </a:solidFill>
                <a:latin typeface="微软雅黑" pitchFamily="34" charset="-122"/>
                <a:ea typeface="微软雅黑" pitchFamily="34" charset="-122"/>
              </a:rPr>
              <a:t>3.4.3                                            </a:t>
            </a:r>
            <a:r>
              <a:rPr lang="zh-CN" altLang="en-US" sz="2000" b="1" dirty="0">
                <a:solidFill>
                  <a:schemeClr val="bg1"/>
                </a:solidFill>
                <a:latin typeface="微软雅黑" pitchFamily="34" charset="-122"/>
                <a:ea typeface="微软雅黑" pitchFamily="34" charset="-122"/>
              </a:rPr>
              <a:t>虚拟局域网</a:t>
            </a:r>
          </a:p>
        </p:txBody>
      </p:sp>
      <p:sp>
        <p:nvSpPr>
          <p:cNvPr id="2" name="灯片编号占位符 1">
            <a:extLst>
              <a:ext uri="{FF2B5EF4-FFF2-40B4-BE49-F238E27FC236}">
                <a16:creationId xmlns:a16="http://schemas.microsoft.com/office/drawing/2014/main" id="{E9AE0B22-0531-4B6A-8009-5D864736D8AA}"/>
              </a:ext>
            </a:extLst>
          </p:cNvPr>
          <p:cNvSpPr>
            <a:spLocks noGrp="1"/>
          </p:cNvSpPr>
          <p:nvPr>
            <p:ph type="sldNum" sz="quarter" idx="12"/>
          </p:nvPr>
        </p:nvSpPr>
        <p:spPr/>
        <p:txBody>
          <a:bodyPr/>
          <a:lstStyle/>
          <a:p>
            <a:fld id="{C485880C-E2C3-4DAB-AE74-D9BE691626AC}" type="slidenum">
              <a:rPr lang="zh-CN" altLang="en-US" smtClean="0"/>
              <a:pPr/>
              <a:t>94</a:t>
            </a:fld>
            <a:endParaRPr lang="zh-CN" altLang="en-US"/>
          </a:p>
        </p:txBody>
      </p:sp>
    </p:spTree>
    <p:extLst>
      <p:ext uri="{BB962C8B-B14F-4D97-AF65-F5344CB8AC3E}">
        <p14:creationId xmlns:p14="http://schemas.microsoft.com/office/powerpoint/2010/main" val="554803723"/>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圆角矩形 13"/>
          <p:cNvSpPr/>
          <p:nvPr/>
        </p:nvSpPr>
        <p:spPr>
          <a:xfrm>
            <a:off x="502920" y="1519129"/>
            <a:ext cx="8129014" cy="1990689"/>
          </a:xfrm>
          <a:prstGeom prst="roundRect">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 name="AutoShape 5"/>
          <p:cNvSpPr>
            <a:spLocks noChangeArrowheads="1"/>
          </p:cNvSpPr>
          <p:nvPr/>
        </p:nvSpPr>
        <p:spPr bwMode="auto">
          <a:xfrm>
            <a:off x="502919" y="649855"/>
            <a:ext cx="8129015" cy="388721"/>
          </a:xfrm>
          <a:prstGeom prst="roundRect">
            <a:avLst>
              <a:gd name="adj" fmla="val 16667"/>
            </a:avLst>
          </a:prstGeom>
          <a:solidFill>
            <a:srgbClr val="0089FA"/>
          </a:solidFill>
          <a:ln>
            <a:noFill/>
          </a:ln>
          <a:effectLst/>
          <a:extLst/>
        </p:spPr>
        <p:txBody>
          <a:bodyPr wrap="none" anchor="ctr"/>
          <a:lstStyle/>
          <a:p>
            <a:endParaRPr lang="zh-CN" altLang="en-US"/>
          </a:p>
        </p:txBody>
      </p:sp>
      <p:sp>
        <p:nvSpPr>
          <p:cNvPr id="12" name="Rectangle 6"/>
          <p:cNvSpPr>
            <a:spLocks noChangeArrowheads="1"/>
          </p:cNvSpPr>
          <p:nvPr/>
        </p:nvSpPr>
        <p:spPr bwMode="auto">
          <a:xfrm>
            <a:off x="2622844" y="598440"/>
            <a:ext cx="388119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3.4.1  </a:t>
            </a:r>
            <a:r>
              <a:rPr lang="zh-CN" altLang="en-US" sz="2400" b="1" dirty="0">
                <a:solidFill>
                  <a:schemeClr val="bg1"/>
                </a:solidFill>
                <a:latin typeface="微软雅黑" pitchFamily="34" charset="-122"/>
                <a:ea typeface="微软雅黑" pitchFamily="34" charset="-122"/>
              </a:rPr>
              <a:t>在物理层扩展以太网</a:t>
            </a:r>
          </a:p>
        </p:txBody>
      </p:sp>
      <p:sp>
        <p:nvSpPr>
          <p:cNvPr id="13" name="Rectangle 8"/>
          <p:cNvSpPr>
            <a:spLocks noChangeArrowheads="1"/>
          </p:cNvSpPr>
          <p:nvPr/>
        </p:nvSpPr>
        <p:spPr bwMode="auto">
          <a:xfrm>
            <a:off x="502920" y="1043830"/>
            <a:ext cx="8129014" cy="413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68288" indent="-268288">
              <a:lnSpc>
                <a:spcPts val="2700"/>
              </a:lnSpc>
              <a:buClr>
                <a:srgbClr val="0070C0"/>
              </a:buClr>
              <a:buFont typeface="Wingdings" pitchFamily="2" charset="2"/>
              <a:buChar char="l"/>
            </a:pPr>
            <a:r>
              <a:rPr lang="zh-CN" altLang="en-US" sz="2000" b="1" dirty="0">
                <a:latin typeface="微软雅黑" pitchFamily="34" charset="-122"/>
                <a:ea typeface="微软雅黑" pitchFamily="34" charset="-122"/>
              </a:rPr>
              <a:t>使用光纤扩展</a:t>
            </a:r>
          </a:p>
        </p:txBody>
      </p:sp>
      <p:grpSp>
        <p:nvGrpSpPr>
          <p:cNvPr id="15" name="组合 14"/>
          <p:cNvGrpSpPr/>
          <p:nvPr/>
        </p:nvGrpSpPr>
        <p:grpSpPr>
          <a:xfrm>
            <a:off x="1650762" y="1624541"/>
            <a:ext cx="6036069" cy="1575040"/>
            <a:chOff x="1350185" y="3421145"/>
            <a:chExt cx="8192990" cy="2137862"/>
          </a:xfrm>
        </p:grpSpPr>
        <p:sp>
          <p:nvSpPr>
            <p:cNvPr id="17" name="Text Box 7"/>
            <p:cNvSpPr txBox="1">
              <a:spLocks noChangeArrowheads="1"/>
            </p:cNvSpPr>
            <p:nvPr/>
          </p:nvSpPr>
          <p:spPr bwMode="auto">
            <a:xfrm>
              <a:off x="8378632" y="3421145"/>
              <a:ext cx="1092697" cy="7268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lang="zh-CN" altLang="en-US" sz="1600" b="1" dirty="0">
                  <a:solidFill>
                    <a:srgbClr val="0000FF"/>
                  </a:solidFill>
                  <a:latin typeface="+mn-lt"/>
                  <a:ea typeface="黑体" pitchFamily="2" charset="-122"/>
                </a:rPr>
                <a:t>以太网</a:t>
              </a:r>
            </a:p>
            <a:p>
              <a:pPr>
                <a:lnSpc>
                  <a:spcPct val="90000"/>
                </a:lnSpc>
              </a:pPr>
              <a:r>
                <a:rPr lang="zh-CN" altLang="en-US" sz="1600" b="1" dirty="0">
                  <a:solidFill>
                    <a:srgbClr val="0000FF"/>
                  </a:solidFill>
                  <a:latin typeface="+mn-lt"/>
                  <a:ea typeface="黑体" pitchFamily="2" charset="-122"/>
                </a:rPr>
                <a:t>集线器</a:t>
              </a:r>
            </a:p>
          </p:txBody>
        </p:sp>
        <p:sp>
          <p:nvSpPr>
            <p:cNvPr id="18" name="Line 8"/>
            <p:cNvSpPr>
              <a:spLocks noChangeShapeType="1"/>
            </p:cNvSpPr>
            <p:nvPr/>
          </p:nvSpPr>
          <p:spPr bwMode="auto">
            <a:xfrm>
              <a:off x="1844248" y="4598748"/>
              <a:ext cx="6767254" cy="0"/>
            </a:xfrm>
            <a:prstGeom prst="line">
              <a:avLst/>
            </a:prstGeom>
            <a:noFill/>
            <a:ln w="381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mn-lt"/>
                <a:ea typeface="黑体" pitchFamily="2" charset="-122"/>
              </a:endParaRPr>
            </a:p>
          </p:txBody>
        </p:sp>
        <p:sp>
          <p:nvSpPr>
            <p:cNvPr id="19" name="Text Box 9"/>
            <p:cNvSpPr txBox="1">
              <a:spLocks noChangeArrowheads="1"/>
            </p:cNvSpPr>
            <p:nvPr/>
          </p:nvSpPr>
          <p:spPr bwMode="auto">
            <a:xfrm>
              <a:off x="4755484" y="4183746"/>
              <a:ext cx="812016" cy="459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1600" b="1" dirty="0">
                  <a:solidFill>
                    <a:srgbClr val="CC00CC"/>
                  </a:solidFill>
                  <a:latin typeface="+mn-lt"/>
                  <a:ea typeface="黑体" pitchFamily="2" charset="-122"/>
                </a:rPr>
                <a:t>光纤</a:t>
              </a:r>
            </a:p>
          </p:txBody>
        </p:sp>
        <p:sp>
          <p:nvSpPr>
            <p:cNvPr id="20" name="Text Box 10"/>
            <p:cNvSpPr txBox="1">
              <a:spLocks noChangeArrowheads="1"/>
            </p:cNvSpPr>
            <p:nvPr/>
          </p:nvSpPr>
          <p:spPr bwMode="auto">
            <a:xfrm>
              <a:off x="6389190" y="4832110"/>
              <a:ext cx="1654055" cy="7268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90000"/>
                </a:lnSpc>
              </a:pPr>
              <a:r>
                <a:rPr lang="zh-CN" altLang="en-US" sz="1600" b="1" dirty="0">
                  <a:solidFill>
                    <a:srgbClr val="0000FF"/>
                  </a:solidFill>
                  <a:latin typeface="+mn-lt"/>
                  <a:ea typeface="黑体" pitchFamily="2" charset="-122"/>
                </a:rPr>
                <a:t>光纤</a:t>
              </a:r>
            </a:p>
            <a:p>
              <a:pPr algn="ctr">
                <a:lnSpc>
                  <a:spcPct val="90000"/>
                </a:lnSpc>
              </a:pPr>
              <a:r>
                <a:rPr lang="zh-CN" altLang="en-US" sz="1600" b="1" dirty="0">
                  <a:solidFill>
                    <a:srgbClr val="0000FF"/>
                  </a:solidFill>
                  <a:latin typeface="+mn-lt"/>
                  <a:ea typeface="黑体" pitchFamily="2" charset="-122"/>
                </a:rPr>
                <a:t>调制解调器</a:t>
              </a:r>
            </a:p>
          </p:txBody>
        </p:sp>
        <p:pic>
          <p:nvPicPr>
            <p:cNvPr id="22" name="Picture 12"/>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01242" y="4400311"/>
              <a:ext cx="626070" cy="422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pic>
          <p:nvPicPr>
            <p:cNvPr id="23" name="Picture 13"/>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981649" y="4400311"/>
              <a:ext cx="624418" cy="422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pic>
        <p:sp>
          <p:nvSpPr>
            <p:cNvPr id="24" name="Text Box 14"/>
            <p:cNvSpPr txBox="1">
              <a:spLocks noChangeArrowheads="1"/>
            </p:cNvSpPr>
            <p:nvPr/>
          </p:nvSpPr>
          <p:spPr bwMode="auto">
            <a:xfrm>
              <a:off x="2451733" y="4789248"/>
              <a:ext cx="1654055" cy="7268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90000"/>
                </a:lnSpc>
              </a:pPr>
              <a:r>
                <a:rPr lang="zh-CN" altLang="en-US" sz="1600" b="1" dirty="0">
                  <a:solidFill>
                    <a:srgbClr val="0000FF"/>
                  </a:solidFill>
                  <a:latin typeface="+mn-lt"/>
                  <a:ea typeface="黑体" pitchFamily="2" charset="-122"/>
                </a:rPr>
                <a:t>光纤</a:t>
              </a:r>
            </a:p>
            <a:p>
              <a:pPr algn="ctr">
                <a:lnSpc>
                  <a:spcPct val="90000"/>
                </a:lnSpc>
              </a:pPr>
              <a:r>
                <a:rPr lang="zh-CN" altLang="en-US" sz="1600" b="1" dirty="0">
                  <a:solidFill>
                    <a:srgbClr val="0000FF"/>
                  </a:solidFill>
                  <a:latin typeface="+mn-lt"/>
                  <a:ea typeface="黑体" pitchFamily="2" charset="-122"/>
                </a:rPr>
                <a:t>调制解调器</a:t>
              </a:r>
            </a:p>
          </p:txBody>
        </p:sp>
        <p:sp>
          <p:nvSpPr>
            <p:cNvPr id="25" name="Text Box 7"/>
            <p:cNvSpPr txBox="1">
              <a:spLocks noChangeArrowheads="1"/>
            </p:cNvSpPr>
            <p:nvPr/>
          </p:nvSpPr>
          <p:spPr bwMode="auto">
            <a:xfrm>
              <a:off x="1350185" y="3722547"/>
              <a:ext cx="812016" cy="426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pPr>
              <a:r>
                <a:rPr lang="zh-CN" altLang="en-US" sz="1600" b="1" dirty="0">
                  <a:solidFill>
                    <a:srgbClr val="0000FF"/>
                  </a:solidFill>
                  <a:latin typeface="+mn-lt"/>
                  <a:ea typeface="黑体" pitchFamily="2" charset="-122"/>
                </a:rPr>
                <a:t>主机</a:t>
              </a:r>
            </a:p>
          </p:txBody>
        </p:sp>
        <p:pic>
          <p:nvPicPr>
            <p:cNvPr id="16"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21151086">
              <a:off x="8299293" y="4124085"/>
              <a:ext cx="1243882" cy="733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26" name="矩形 25"/>
          <p:cNvSpPr/>
          <p:nvPr/>
        </p:nvSpPr>
        <p:spPr>
          <a:xfrm>
            <a:off x="1650762" y="3566927"/>
            <a:ext cx="5791659" cy="369332"/>
          </a:xfrm>
          <a:prstGeom prst="rect">
            <a:avLst/>
          </a:prstGeom>
        </p:spPr>
        <p:txBody>
          <a:bodyPr wrap="square">
            <a:spAutoFit/>
          </a:bodyPr>
          <a:lstStyle/>
          <a:p>
            <a:pPr algn="ctr"/>
            <a:r>
              <a:rPr lang="zh-CN" altLang="zh-CN" b="1" dirty="0">
                <a:latin typeface="微软雅黑" pitchFamily="34" charset="-122"/>
                <a:ea typeface="微软雅黑" pitchFamily="34" charset="-122"/>
              </a:rPr>
              <a:t>主机使用光纤和一对光纤调制解调器连接到集线器</a:t>
            </a:r>
            <a:endParaRPr lang="zh-CN" altLang="en-US" b="1" dirty="0">
              <a:latin typeface="微软雅黑" pitchFamily="34" charset="-122"/>
              <a:ea typeface="微软雅黑" pitchFamily="34" charset="-122"/>
            </a:endParaRPr>
          </a:p>
        </p:txBody>
      </p:sp>
      <p:pic>
        <p:nvPicPr>
          <p:cNvPr id="27" name="Picture 239"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547874" y="2149479"/>
            <a:ext cx="748753" cy="748753"/>
          </a:xfrm>
          <a:prstGeom prst="rect">
            <a:avLst/>
          </a:prstGeom>
          <a:noFill/>
          <a:extLst>
            <a:ext uri="{909E8E84-426E-40DD-AFC4-6F175D3DCCD1}">
              <a14:hiddenFill xmlns:a14="http://schemas.microsoft.com/office/drawing/2010/main">
                <a:solidFill>
                  <a:srgbClr val="FFFFFF"/>
                </a:solidFill>
              </a14:hiddenFill>
            </a:ext>
          </a:extLst>
        </p:spPr>
      </p:pic>
      <p:sp>
        <p:nvSpPr>
          <p:cNvPr id="2" name="灯片编号占位符 1">
            <a:extLst>
              <a:ext uri="{FF2B5EF4-FFF2-40B4-BE49-F238E27FC236}">
                <a16:creationId xmlns:a16="http://schemas.microsoft.com/office/drawing/2014/main" id="{3C822AF0-F769-407C-967A-1A6FCF81B64C}"/>
              </a:ext>
            </a:extLst>
          </p:cNvPr>
          <p:cNvSpPr>
            <a:spLocks noGrp="1"/>
          </p:cNvSpPr>
          <p:nvPr>
            <p:ph type="sldNum" sz="quarter" idx="12"/>
          </p:nvPr>
        </p:nvSpPr>
        <p:spPr/>
        <p:txBody>
          <a:bodyPr/>
          <a:lstStyle/>
          <a:p>
            <a:fld id="{C485880C-E2C3-4DAB-AE74-D9BE691626AC}" type="slidenum">
              <a:rPr lang="zh-CN" altLang="en-US" smtClean="0"/>
              <a:pPr/>
              <a:t>95</a:t>
            </a:fld>
            <a:endParaRPr lang="zh-CN" altLang="en-US"/>
          </a:p>
        </p:txBody>
      </p:sp>
    </p:spTree>
    <p:extLst>
      <p:ext uri="{BB962C8B-B14F-4D97-AF65-F5344CB8AC3E}">
        <p14:creationId xmlns:p14="http://schemas.microsoft.com/office/powerpoint/2010/main" val="2254528127"/>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圆角矩形 83"/>
          <p:cNvSpPr/>
          <p:nvPr/>
        </p:nvSpPr>
        <p:spPr>
          <a:xfrm>
            <a:off x="502920" y="1523557"/>
            <a:ext cx="8129015" cy="2540439"/>
          </a:xfrm>
          <a:prstGeom prst="roundRect">
            <a:avLst>
              <a:gd name="adj" fmla="val 12392"/>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1" name="矩形 80"/>
          <p:cNvSpPr/>
          <p:nvPr/>
        </p:nvSpPr>
        <p:spPr>
          <a:xfrm>
            <a:off x="1398451" y="3506557"/>
            <a:ext cx="1704544" cy="307777"/>
          </a:xfrm>
          <a:prstGeom prst="rect">
            <a:avLst/>
          </a:prstGeom>
        </p:spPr>
        <p:txBody>
          <a:bodyPr wrap="square">
            <a:spAutoFit/>
          </a:bodyPr>
          <a:lstStyle/>
          <a:p>
            <a:pPr algn="ctr"/>
            <a:r>
              <a:rPr lang="zh-CN" altLang="zh-CN" sz="1400" b="1" dirty="0">
                <a:latin typeface="微软雅黑" pitchFamily="34" charset="-122"/>
                <a:ea typeface="微软雅黑" pitchFamily="34" charset="-122"/>
              </a:rPr>
              <a:t>三个独立的以太网</a:t>
            </a:r>
            <a:endParaRPr lang="en-US" altLang="zh-CN" sz="1400" b="1" dirty="0">
              <a:latin typeface="微软雅黑" pitchFamily="34" charset="-122"/>
              <a:ea typeface="微软雅黑" pitchFamily="34" charset="-122"/>
            </a:endParaRPr>
          </a:p>
        </p:txBody>
      </p:sp>
      <p:sp>
        <p:nvSpPr>
          <p:cNvPr id="82" name="矩形 81"/>
          <p:cNvSpPr/>
          <p:nvPr/>
        </p:nvSpPr>
        <p:spPr>
          <a:xfrm>
            <a:off x="5651192" y="3506557"/>
            <a:ext cx="1713298" cy="307777"/>
          </a:xfrm>
          <a:prstGeom prst="rect">
            <a:avLst/>
          </a:prstGeom>
        </p:spPr>
        <p:txBody>
          <a:bodyPr wrap="square">
            <a:spAutoFit/>
          </a:bodyPr>
          <a:lstStyle/>
          <a:p>
            <a:pPr algn="ctr"/>
            <a:r>
              <a:rPr lang="zh-CN" altLang="zh-CN" sz="1400" b="1" dirty="0">
                <a:latin typeface="微软雅黑" pitchFamily="34" charset="-122"/>
                <a:ea typeface="微软雅黑" pitchFamily="34" charset="-122"/>
              </a:rPr>
              <a:t>一个扩展的以太网</a:t>
            </a:r>
            <a:endParaRPr lang="zh-CN" altLang="en-US" sz="1400" b="1" dirty="0">
              <a:latin typeface="微软雅黑" pitchFamily="34" charset="-122"/>
              <a:ea typeface="微软雅黑" pitchFamily="34" charset="-122"/>
            </a:endParaRPr>
          </a:p>
        </p:txBody>
      </p:sp>
      <p:sp>
        <p:nvSpPr>
          <p:cNvPr id="6" name="Text Box 43"/>
          <p:cNvSpPr txBox="1">
            <a:spLocks noChangeArrowheads="1"/>
          </p:cNvSpPr>
          <p:nvPr/>
        </p:nvSpPr>
        <p:spPr bwMode="auto">
          <a:xfrm>
            <a:off x="1569068" y="1749839"/>
            <a:ext cx="182614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600" b="1" dirty="0">
                <a:solidFill>
                  <a:srgbClr val="CC00CC"/>
                </a:solidFill>
                <a:latin typeface="微软雅黑" pitchFamily="34" charset="-122"/>
                <a:ea typeface="微软雅黑" pitchFamily="34" charset="-122"/>
              </a:rPr>
              <a:t>三个独立的碰撞域</a:t>
            </a:r>
          </a:p>
        </p:txBody>
      </p:sp>
      <p:sp>
        <p:nvSpPr>
          <p:cNvPr id="7" name="AutoShape 77"/>
          <p:cNvSpPr>
            <a:spLocks/>
          </p:cNvSpPr>
          <p:nvPr/>
        </p:nvSpPr>
        <p:spPr bwMode="auto">
          <a:xfrm rot="5400000" flipV="1">
            <a:off x="2289172" y="453830"/>
            <a:ext cx="147639" cy="3383560"/>
          </a:xfrm>
          <a:prstGeom prst="leftBrace">
            <a:avLst>
              <a:gd name="adj1" fmla="val 113995"/>
              <a:gd name="adj2" fmla="val 50000"/>
            </a:avLst>
          </a:prstGeom>
          <a:noFill/>
          <a:ln w="12700">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grpSp>
        <p:nvGrpSpPr>
          <p:cNvPr id="15" name="组合 14"/>
          <p:cNvGrpSpPr/>
          <p:nvPr/>
        </p:nvGrpSpPr>
        <p:grpSpPr>
          <a:xfrm>
            <a:off x="671210" y="2252622"/>
            <a:ext cx="1075011" cy="1076866"/>
            <a:chOff x="738856" y="1990030"/>
            <a:chExt cx="1299075" cy="1116862"/>
          </a:xfrm>
        </p:grpSpPr>
        <p:sp>
          <p:nvSpPr>
            <p:cNvPr id="9" name="AutoShape 44"/>
            <p:cNvSpPr>
              <a:spLocks noChangeArrowheads="1"/>
            </p:cNvSpPr>
            <p:nvPr/>
          </p:nvSpPr>
          <p:spPr bwMode="auto">
            <a:xfrm>
              <a:off x="738856" y="1990030"/>
              <a:ext cx="1299075" cy="1116862"/>
            </a:xfrm>
            <a:prstGeom prst="roundRect">
              <a:avLst>
                <a:gd name="adj" fmla="val 16667"/>
              </a:avLst>
            </a:prstGeom>
            <a:solidFill>
              <a:srgbClr val="00B0F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10" name="Line 45"/>
            <p:cNvSpPr>
              <a:spLocks noChangeShapeType="1"/>
            </p:cNvSpPr>
            <p:nvPr/>
          </p:nvSpPr>
          <p:spPr bwMode="auto">
            <a:xfrm flipH="1">
              <a:off x="942617" y="2527989"/>
              <a:ext cx="324567" cy="32055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12" name="Line 47"/>
            <p:cNvSpPr>
              <a:spLocks noChangeShapeType="1"/>
            </p:cNvSpPr>
            <p:nvPr/>
          </p:nvSpPr>
          <p:spPr bwMode="auto">
            <a:xfrm>
              <a:off x="1450810" y="2588094"/>
              <a:ext cx="90202" cy="25009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13" name="Line 48"/>
            <p:cNvSpPr>
              <a:spLocks noChangeShapeType="1"/>
            </p:cNvSpPr>
            <p:nvPr/>
          </p:nvSpPr>
          <p:spPr bwMode="auto">
            <a:xfrm>
              <a:off x="1541013" y="2577731"/>
              <a:ext cx="319735" cy="25009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14" name="Line 49"/>
            <p:cNvSpPr>
              <a:spLocks noChangeShapeType="1"/>
            </p:cNvSpPr>
            <p:nvPr/>
          </p:nvSpPr>
          <p:spPr bwMode="auto">
            <a:xfrm flipH="1">
              <a:off x="1245439" y="2532825"/>
              <a:ext cx="86981" cy="32332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18" name="Text Box 53"/>
            <p:cNvSpPr txBox="1">
              <a:spLocks noChangeArrowheads="1"/>
            </p:cNvSpPr>
            <p:nvPr/>
          </p:nvSpPr>
          <p:spPr bwMode="auto">
            <a:xfrm>
              <a:off x="1133596" y="2075760"/>
              <a:ext cx="599454" cy="276999"/>
            </a:xfrm>
            <a:prstGeom prst="rect">
              <a:avLst/>
            </a:prstGeom>
            <a:solidFill>
              <a:schemeClr val="bg1"/>
            </a:solidFill>
            <a:ln>
              <a:noFill/>
            </a:ln>
            <a:effectLst/>
          </p:spPr>
          <p:txBody>
            <a:bodyPr wrap="square">
              <a:spAutoFit/>
            </a:bodyPr>
            <a:lstStyle/>
            <a:p>
              <a:pPr algn="ctr"/>
              <a:r>
                <a:rPr kumimoji="1" lang="zh-CN" altLang="en-US" sz="1200" b="1" dirty="0">
                  <a:solidFill>
                    <a:srgbClr val="0000CC"/>
                  </a:solidFill>
                  <a:latin typeface="微软雅黑" pitchFamily="34" charset="-122"/>
                  <a:ea typeface="微软雅黑" pitchFamily="34" charset="-122"/>
                </a:rPr>
                <a:t>一系 </a:t>
              </a:r>
            </a:p>
          </p:txBody>
        </p:sp>
        <p:pic>
          <p:nvPicPr>
            <p:cNvPr id="19" name="Picture 5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0497188">
              <a:off x="1146377" y="2371164"/>
              <a:ext cx="562154" cy="267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5"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7552" y="2761590"/>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86"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85705" y="2761590"/>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87"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73737" y="2761590"/>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88"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61769" y="2761590"/>
              <a:ext cx="270129" cy="27012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6" name="组合 15"/>
          <p:cNvGrpSpPr/>
          <p:nvPr/>
        </p:nvGrpSpPr>
        <p:grpSpPr>
          <a:xfrm>
            <a:off x="1825127" y="2252622"/>
            <a:ext cx="1074344" cy="1076866"/>
            <a:chOff x="2114442" y="1990030"/>
            <a:chExt cx="1298269" cy="1116862"/>
          </a:xfrm>
        </p:grpSpPr>
        <p:sp>
          <p:nvSpPr>
            <p:cNvPr id="20" name="AutoShape 55"/>
            <p:cNvSpPr>
              <a:spLocks noChangeArrowheads="1"/>
            </p:cNvSpPr>
            <p:nvPr/>
          </p:nvSpPr>
          <p:spPr bwMode="auto">
            <a:xfrm>
              <a:off x="2114442" y="1990030"/>
              <a:ext cx="1298269" cy="1116862"/>
            </a:xfrm>
            <a:prstGeom prst="roundRect">
              <a:avLst>
                <a:gd name="adj" fmla="val 16667"/>
              </a:avLst>
            </a:prstGeom>
            <a:solidFill>
              <a:srgbClr val="92D05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21" name="Line 56"/>
            <p:cNvSpPr>
              <a:spLocks noChangeShapeType="1"/>
            </p:cNvSpPr>
            <p:nvPr/>
          </p:nvSpPr>
          <p:spPr bwMode="auto">
            <a:xfrm flipH="1">
              <a:off x="2317396" y="2527989"/>
              <a:ext cx="325373" cy="32055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23" name="Line 58"/>
            <p:cNvSpPr>
              <a:spLocks noChangeShapeType="1"/>
            </p:cNvSpPr>
            <p:nvPr/>
          </p:nvSpPr>
          <p:spPr bwMode="auto">
            <a:xfrm>
              <a:off x="2825590" y="2588094"/>
              <a:ext cx="90202" cy="25009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24" name="Line 59"/>
            <p:cNvSpPr>
              <a:spLocks noChangeShapeType="1"/>
            </p:cNvSpPr>
            <p:nvPr/>
          </p:nvSpPr>
          <p:spPr bwMode="auto">
            <a:xfrm>
              <a:off x="2915793" y="2577731"/>
              <a:ext cx="320540" cy="25009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25" name="Line 60"/>
            <p:cNvSpPr>
              <a:spLocks noChangeShapeType="1"/>
            </p:cNvSpPr>
            <p:nvPr/>
          </p:nvSpPr>
          <p:spPr bwMode="auto">
            <a:xfrm flipH="1">
              <a:off x="2620219" y="2532825"/>
              <a:ext cx="87787" cy="32332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29" name="Text Box 64"/>
            <p:cNvSpPr txBox="1">
              <a:spLocks noChangeArrowheads="1"/>
            </p:cNvSpPr>
            <p:nvPr/>
          </p:nvSpPr>
          <p:spPr bwMode="auto">
            <a:xfrm>
              <a:off x="2518393" y="2075760"/>
              <a:ext cx="596359" cy="276999"/>
            </a:xfrm>
            <a:prstGeom prst="rect">
              <a:avLst/>
            </a:prstGeom>
            <a:solidFill>
              <a:schemeClr val="bg1"/>
            </a:solidFill>
            <a:ln>
              <a:noFill/>
            </a:ln>
            <a:effectLst/>
          </p:spPr>
          <p:txBody>
            <a:bodyPr wrap="square">
              <a:spAutoFit/>
            </a:bodyPr>
            <a:lstStyle/>
            <a:p>
              <a:pPr algn="ctr"/>
              <a:r>
                <a:rPr kumimoji="1" lang="zh-CN" altLang="en-US" sz="1200" b="1" dirty="0">
                  <a:solidFill>
                    <a:srgbClr val="0000CC"/>
                  </a:solidFill>
                  <a:latin typeface="微软雅黑" pitchFamily="34" charset="-122"/>
                  <a:ea typeface="微软雅黑" pitchFamily="34" charset="-122"/>
                </a:rPr>
                <a:t>二系 </a:t>
              </a:r>
            </a:p>
          </p:txBody>
        </p:sp>
        <p:pic>
          <p:nvPicPr>
            <p:cNvPr id="30" name="Picture 6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0497188">
              <a:off x="2521157" y="2371164"/>
              <a:ext cx="562154" cy="267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9"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24831" y="2761590"/>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90"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02984" y="2761590"/>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91"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91016" y="2761590"/>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92"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79048" y="2761590"/>
              <a:ext cx="270129" cy="27012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1" name="组合 10"/>
          <p:cNvGrpSpPr/>
          <p:nvPr/>
        </p:nvGrpSpPr>
        <p:grpSpPr>
          <a:xfrm>
            <a:off x="2980425" y="2274831"/>
            <a:ext cx="1074344" cy="1076866"/>
            <a:chOff x="3490832" y="1990030"/>
            <a:chExt cx="1298269" cy="1116862"/>
          </a:xfrm>
        </p:grpSpPr>
        <p:sp>
          <p:nvSpPr>
            <p:cNvPr id="31" name="AutoShape 66"/>
            <p:cNvSpPr>
              <a:spLocks noChangeArrowheads="1"/>
            </p:cNvSpPr>
            <p:nvPr/>
          </p:nvSpPr>
          <p:spPr bwMode="auto">
            <a:xfrm>
              <a:off x="3490832" y="1990030"/>
              <a:ext cx="1298269" cy="1116862"/>
            </a:xfrm>
            <a:prstGeom prst="roundRect">
              <a:avLst>
                <a:gd name="adj" fmla="val 16667"/>
              </a:avLst>
            </a:prstGeom>
            <a:solidFill>
              <a:srgbClr val="99FF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32" name="Line 67"/>
            <p:cNvSpPr>
              <a:spLocks noChangeShapeType="1"/>
            </p:cNvSpPr>
            <p:nvPr/>
          </p:nvSpPr>
          <p:spPr bwMode="auto">
            <a:xfrm flipH="1">
              <a:off x="3694593" y="2527989"/>
              <a:ext cx="324567" cy="32055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34" name="Line 69"/>
            <p:cNvSpPr>
              <a:spLocks noChangeShapeType="1"/>
            </p:cNvSpPr>
            <p:nvPr/>
          </p:nvSpPr>
          <p:spPr bwMode="auto">
            <a:xfrm>
              <a:off x="4201981" y="2588094"/>
              <a:ext cx="91008" cy="25009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35" name="Line 70"/>
            <p:cNvSpPr>
              <a:spLocks noChangeShapeType="1"/>
            </p:cNvSpPr>
            <p:nvPr/>
          </p:nvSpPr>
          <p:spPr bwMode="auto">
            <a:xfrm>
              <a:off x="4292989" y="2577731"/>
              <a:ext cx="319735" cy="25009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36" name="Line 71"/>
            <p:cNvSpPr>
              <a:spLocks noChangeShapeType="1"/>
            </p:cNvSpPr>
            <p:nvPr/>
          </p:nvSpPr>
          <p:spPr bwMode="auto">
            <a:xfrm flipH="1">
              <a:off x="3996610" y="2532825"/>
              <a:ext cx="87786" cy="32332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40" name="Text Box 75"/>
            <p:cNvSpPr txBox="1">
              <a:spLocks noChangeArrowheads="1"/>
            </p:cNvSpPr>
            <p:nvPr/>
          </p:nvSpPr>
          <p:spPr bwMode="auto">
            <a:xfrm>
              <a:off x="3869818" y="2075760"/>
              <a:ext cx="620416" cy="276999"/>
            </a:xfrm>
            <a:prstGeom prst="rect">
              <a:avLst/>
            </a:prstGeom>
            <a:solidFill>
              <a:schemeClr val="bg1"/>
            </a:solidFill>
            <a:ln>
              <a:noFill/>
            </a:ln>
            <a:effectLst/>
          </p:spPr>
          <p:txBody>
            <a:bodyPr wrap="square">
              <a:spAutoFit/>
            </a:bodyPr>
            <a:lstStyle/>
            <a:p>
              <a:pPr algn="ctr"/>
              <a:r>
                <a:rPr kumimoji="1" lang="zh-CN" altLang="en-US" sz="1200" b="1" dirty="0">
                  <a:solidFill>
                    <a:srgbClr val="0000CC"/>
                  </a:solidFill>
                  <a:latin typeface="微软雅黑" pitchFamily="34" charset="-122"/>
                  <a:ea typeface="微软雅黑" pitchFamily="34" charset="-122"/>
                </a:rPr>
                <a:t>三系 </a:t>
              </a:r>
            </a:p>
          </p:txBody>
        </p:sp>
        <p:pic>
          <p:nvPicPr>
            <p:cNvPr id="41" name="Picture 7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0497188">
              <a:off x="3898354" y="2371164"/>
              <a:ext cx="561348" cy="267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3"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05985" y="2761590"/>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94"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84138" y="2761590"/>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95"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72170" y="2761590"/>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96"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60202" y="2761590"/>
              <a:ext cx="270129" cy="27012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 name="组合 3"/>
          <p:cNvGrpSpPr/>
          <p:nvPr/>
        </p:nvGrpSpPr>
        <p:grpSpPr>
          <a:xfrm>
            <a:off x="4436843" y="1742509"/>
            <a:ext cx="4013075" cy="1719703"/>
            <a:chOff x="4070260" y="2706553"/>
            <a:chExt cx="4013075" cy="1719703"/>
          </a:xfrm>
        </p:grpSpPr>
        <p:grpSp>
          <p:nvGrpSpPr>
            <p:cNvPr id="3" name="组合 2"/>
            <p:cNvGrpSpPr/>
            <p:nvPr/>
          </p:nvGrpSpPr>
          <p:grpSpPr>
            <a:xfrm>
              <a:off x="4070260" y="3044171"/>
              <a:ext cx="4013075" cy="1382085"/>
              <a:chOff x="4070260" y="3044171"/>
              <a:chExt cx="4013075" cy="1382085"/>
            </a:xfrm>
          </p:grpSpPr>
          <p:sp>
            <p:nvSpPr>
              <p:cNvPr id="45" name="AutoShape 42"/>
              <p:cNvSpPr>
                <a:spLocks noChangeArrowheads="1"/>
              </p:cNvSpPr>
              <p:nvPr/>
            </p:nvSpPr>
            <p:spPr bwMode="auto">
              <a:xfrm>
                <a:off x="4070260" y="3044171"/>
                <a:ext cx="4013075" cy="1382085"/>
              </a:xfrm>
              <a:prstGeom prst="roundRect">
                <a:avLst>
                  <a:gd name="adj" fmla="val 16667"/>
                </a:avLst>
              </a:prstGeom>
              <a:solidFill>
                <a:srgbClr val="66FFFF"/>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46" name="Line 43"/>
              <p:cNvSpPr>
                <a:spLocks noChangeShapeType="1"/>
              </p:cNvSpPr>
              <p:nvPr/>
            </p:nvSpPr>
            <p:spPr bwMode="auto">
              <a:xfrm flipH="1">
                <a:off x="4839107" y="3366364"/>
                <a:ext cx="985254" cy="40153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47" name="Line 44"/>
              <p:cNvSpPr>
                <a:spLocks noChangeShapeType="1"/>
              </p:cNvSpPr>
              <p:nvPr/>
            </p:nvSpPr>
            <p:spPr bwMode="auto">
              <a:xfrm>
                <a:off x="6139671" y="3369677"/>
                <a:ext cx="1225560" cy="38364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48" name="Line 45"/>
              <p:cNvSpPr>
                <a:spLocks noChangeShapeType="1"/>
              </p:cNvSpPr>
              <p:nvPr/>
            </p:nvSpPr>
            <p:spPr bwMode="auto">
              <a:xfrm>
                <a:off x="5978011" y="3389555"/>
                <a:ext cx="96123" cy="37237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49" name="Text Box 46"/>
              <p:cNvSpPr txBox="1">
                <a:spLocks noChangeArrowheads="1"/>
              </p:cNvSpPr>
              <p:nvPr/>
            </p:nvSpPr>
            <p:spPr bwMode="auto">
              <a:xfrm>
                <a:off x="4070260" y="3660025"/>
                <a:ext cx="54373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latin typeface="微软雅黑" pitchFamily="34" charset="-122"/>
                    <a:ea typeface="微软雅黑" pitchFamily="34" charset="-122"/>
                  </a:rPr>
                  <a:t>一系</a:t>
                </a:r>
              </a:p>
            </p:txBody>
          </p:sp>
          <p:sp>
            <p:nvSpPr>
              <p:cNvPr id="50" name="Text Box 47"/>
              <p:cNvSpPr txBox="1">
                <a:spLocks noChangeArrowheads="1"/>
              </p:cNvSpPr>
              <p:nvPr/>
            </p:nvSpPr>
            <p:spPr bwMode="auto">
              <a:xfrm>
                <a:off x="6660383" y="3660025"/>
                <a:ext cx="54373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a:latin typeface="微软雅黑" pitchFamily="34" charset="-122"/>
                    <a:ea typeface="微软雅黑" pitchFamily="34" charset="-122"/>
                  </a:rPr>
                  <a:t>三系</a:t>
                </a:r>
              </a:p>
            </p:txBody>
          </p:sp>
          <p:sp>
            <p:nvSpPr>
              <p:cNvPr id="51" name="Text Box 48"/>
              <p:cNvSpPr txBox="1">
                <a:spLocks noChangeArrowheads="1"/>
              </p:cNvSpPr>
              <p:nvPr/>
            </p:nvSpPr>
            <p:spPr bwMode="auto">
              <a:xfrm>
                <a:off x="5357717" y="3660025"/>
                <a:ext cx="54373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1400" b="1" dirty="0">
                    <a:latin typeface="微软雅黑" pitchFamily="34" charset="-122"/>
                    <a:ea typeface="微软雅黑" pitchFamily="34" charset="-122"/>
                  </a:rPr>
                  <a:t>二系</a:t>
                </a:r>
              </a:p>
            </p:txBody>
          </p:sp>
          <p:sp>
            <p:nvSpPr>
              <p:cNvPr id="52" name="Text Box 49"/>
              <p:cNvSpPr txBox="1">
                <a:spLocks noChangeArrowheads="1"/>
              </p:cNvSpPr>
              <p:nvPr/>
            </p:nvSpPr>
            <p:spPr bwMode="auto">
              <a:xfrm>
                <a:off x="4690729" y="3110228"/>
                <a:ext cx="109731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zh-CN" altLang="en-US" sz="1400" b="1" dirty="0">
                    <a:latin typeface="微软雅黑" pitchFamily="34" charset="-122"/>
                    <a:ea typeface="微软雅黑" pitchFamily="34" charset="-122"/>
                  </a:rPr>
                  <a:t>主干集线器</a:t>
                </a:r>
              </a:p>
            </p:txBody>
          </p:sp>
          <p:sp>
            <p:nvSpPr>
              <p:cNvPr id="53" name="Line 51"/>
              <p:cNvSpPr>
                <a:spLocks noChangeShapeType="1"/>
              </p:cNvSpPr>
              <p:nvPr/>
            </p:nvSpPr>
            <p:spPr bwMode="auto">
              <a:xfrm flipH="1">
                <a:off x="4335193" y="3823554"/>
                <a:ext cx="305116" cy="28425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55" name="Line 53"/>
              <p:cNvSpPr>
                <a:spLocks noChangeShapeType="1"/>
              </p:cNvSpPr>
              <p:nvPr/>
            </p:nvSpPr>
            <p:spPr bwMode="auto">
              <a:xfrm>
                <a:off x="4812164" y="3877224"/>
                <a:ext cx="85199" cy="22130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56" name="Line 54"/>
              <p:cNvSpPr>
                <a:spLocks noChangeShapeType="1"/>
              </p:cNvSpPr>
              <p:nvPr/>
            </p:nvSpPr>
            <p:spPr bwMode="auto">
              <a:xfrm>
                <a:off x="4897363" y="3867947"/>
                <a:ext cx="300747" cy="22130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57" name="Line 55"/>
              <p:cNvSpPr>
                <a:spLocks noChangeShapeType="1"/>
              </p:cNvSpPr>
              <p:nvPr/>
            </p:nvSpPr>
            <p:spPr bwMode="auto">
              <a:xfrm flipH="1">
                <a:off x="4619191" y="3828191"/>
                <a:ext cx="82287" cy="28624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pic>
            <p:nvPicPr>
              <p:cNvPr id="61" name="Picture 59"/>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0497188">
                <a:off x="4526710" y="3685071"/>
                <a:ext cx="527944" cy="236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2" name="Line 60"/>
              <p:cNvSpPr>
                <a:spLocks noChangeShapeType="1"/>
              </p:cNvSpPr>
              <p:nvPr/>
            </p:nvSpPr>
            <p:spPr bwMode="auto">
              <a:xfrm flipH="1">
                <a:off x="5627019" y="3823554"/>
                <a:ext cx="305116" cy="28425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64" name="Line 62"/>
              <p:cNvSpPr>
                <a:spLocks noChangeShapeType="1"/>
              </p:cNvSpPr>
              <p:nvPr/>
            </p:nvSpPr>
            <p:spPr bwMode="auto">
              <a:xfrm>
                <a:off x="6103989" y="3877224"/>
                <a:ext cx="85199" cy="22130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65" name="Line 63"/>
              <p:cNvSpPr>
                <a:spLocks noChangeShapeType="1"/>
              </p:cNvSpPr>
              <p:nvPr/>
            </p:nvSpPr>
            <p:spPr bwMode="auto">
              <a:xfrm>
                <a:off x="6189189" y="3867947"/>
                <a:ext cx="300018" cy="22130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66" name="Line 64"/>
              <p:cNvSpPr>
                <a:spLocks noChangeShapeType="1"/>
              </p:cNvSpPr>
              <p:nvPr/>
            </p:nvSpPr>
            <p:spPr bwMode="auto">
              <a:xfrm flipH="1">
                <a:off x="5911017" y="3828191"/>
                <a:ext cx="82287" cy="28624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pic>
            <p:nvPicPr>
              <p:cNvPr id="70" name="Picture 6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0497188">
                <a:off x="5818536" y="3685071"/>
                <a:ext cx="527216" cy="236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1" name="Line 69"/>
              <p:cNvSpPr>
                <a:spLocks noChangeShapeType="1"/>
              </p:cNvSpPr>
              <p:nvPr/>
            </p:nvSpPr>
            <p:spPr bwMode="auto">
              <a:xfrm flipH="1">
                <a:off x="6919573" y="3823554"/>
                <a:ext cx="305115" cy="28425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73" name="Line 71"/>
              <p:cNvSpPr>
                <a:spLocks noChangeShapeType="1"/>
              </p:cNvSpPr>
              <p:nvPr/>
            </p:nvSpPr>
            <p:spPr bwMode="auto">
              <a:xfrm>
                <a:off x="7396543" y="3877224"/>
                <a:ext cx="85199" cy="22130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74" name="Line 72"/>
              <p:cNvSpPr>
                <a:spLocks noChangeShapeType="1"/>
              </p:cNvSpPr>
              <p:nvPr/>
            </p:nvSpPr>
            <p:spPr bwMode="auto">
              <a:xfrm>
                <a:off x="7481743" y="3867947"/>
                <a:ext cx="300746" cy="22130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75" name="Line 73"/>
              <p:cNvSpPr>
                <a:spLocks noChangeShapeType="1"/>
              </p:cNvSpPr>
              <p:nvPr/>
            </p:nvSpPr>
            <p:spPr bwMode="auto">
              <a:xfrm flipH="1">
                <a:off x="7203571" y="3828191"/>
                <a:ext cx="82286" cy="28624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pic>
            <p:nvPicPr>
              <p:cNvPr id="79" name="Picture 7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0497188">
                <a:off x="7111089" y="3685071"/>
                <a:ext cx="527945" cy="236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0" name="Picture 7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0497188">
                <a:off x="5662701" y="3153009"/>
                <a:ext cx="705625" cy="316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44" name="Text Box 50"/>
            <p:cNvSpPr txBox="1">
              <a:spLocks noChangeArrowheads="1"/>
            </p:cNvSpPr>
            <p:nvPr/>
          </p:nvSpPr>
          <p:spPr bwMode="auto">
            <a:xfrm>
              <a:off x="5132957" y="2706553"/>
              <a:ext cx="182614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600" b="1" dirty="0">
                  <a:solidFill>
                    <a:srgbClr val="CC00CC"/>
                  </a:solidFill>
                  <a:latin typeface="微软雅黑" pitchFamily="34" charset="-122"/>
                  <a:ea typeface="微软雅黑" pitchFamily="34" charset="-122"/>
                </a:rPr>
                <a:t>一个更大的碰撞域</a:t>
              </a:r>
            </a:p>
          </p:txBody>
        </p:sp>
        <p:pic>
          <p:nvPicPr>
            <p:cNvPr id="97"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40421" y="4037576"/>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98"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18574" y="4037576"/>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99"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06606" y="4037576"/>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100"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94638" y="4037576"/>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101"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36565" y="4037576"/>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102"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14718" y="4037576"/>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103"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02750" y="4037576"/>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104"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90782" y="4037576"/>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105"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32709" y="4037576"/>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106"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10862" y="4037576"/>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107"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98894" y="4037576"/>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108"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86926" y="4037576"/>
              <a:ext cx="270129" cy="270129"/>
            </a:xfrm>
            <a:prstGeom prst="rect">
              <a:avLst/>
            </a:prstGeom>
            <a:noFill/>
            <a:extLst>
              <a:ext uri="{909E8E84-426E-40DD-AFC4-6F175D3DCCD1}">
                <a14:hiddenFill xmlns:a14="http://schemas.microsoft.com/office/drawing/2010/main">
                  <a:solidFill>
                    <a:srgbClr val="FFFFFF"/>
                  </a:solidFill>
                </a14:hiddenFill>
              </a:ext>
            </a:extLst>
          </p:spPr>
        </p:pic>
      </p:grpSp>
      <p:sp>
        <p:nvSpPr>
          <p:cNvPr id="110" name="Rectangle 8"/>
          <p:cNvSpPr>
            <a:spLocks noChangeArrowheads="1"/>
          </p:cNvSpPr>
          <p:nvPr/>
        </p:nvSpPr>
        <p:spPr bwMode="auto">
          <a:xfrm>
            <a:off x="502920" y="1042344"/>
            <a:ext cx="8129014" cy="413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68288" indent="-268288">
              <a:lnSpc>
                <a:spcPts val="2700"/>
              </a:lnSpc>
              <a:buClr>
                <a:srgbClr val="0070C0"/>
              </a:buClr>
              <a:buFont typeface="Wingdings" pitchFamily="2" charset="2"/>
              <a:buChar char="l"/>
            </a:pPr>
            <a:r>
              <a:rPr lang="zh-CN" altLang="en-US" sz="2000" b="1" dirty="0">
                <a:latin typeface="微软雅黑" pitchFamily="34" charset="-122"/>
                <a:ea typeface="微软雅黑" pitchFamily="34" charset="-122"/>
              </a:rPr>
              <a:t>使用集线器扩展</a:t>
            </a:r>
          </a:p>
        </p:txBody>
      </p:sp>
      <p:sp>
        <p:nvSpPr>
          <p:cNvPr id="111" name="AutoShape 5"/>
          <p:cNvSpPr>
            <a:spLocks noChangeArrowheads="1"/>
          </p:cNvSpPr>
          <p:nvPr/>
        </p:nvSpPr>
        <p:spPr bwMode="auto">
          <a:xfrm>
            <a:off x="502919" y="649855"/>
            <a:ext cx="8129015" cy="388721"/>
          </a:xfrm>
          <a:prstGeom prst="roundRect">
            <a:avLst>
              <a:gd name="adj" fmla="val 16667"/>
            </a:avLst>
          </a:prstGeom>
          <a:solidFill>
            <a:srgbClr val="0089FA"/>
          </a:solidFill>
          <a:ln>
            <a:noFill/>
          </a:ln>
          <a:effectLst/>
          <a:extLst/>
        </p:spPr>
        <p:txBody>
          <a:bodyPr wrap="none" anchor="ctr"/>
          <a:lstStyle/>
          <a:p>
            <a:endParaRPr lang="zh-CN" altLang="en-US"/>
          </a:p>
        </p:txBody>
      </p:sp>
      <p:sp>
        <p:nvSpPr>
          <p:cNvPr id="112" name="Rectangle 6"/>
          <p:cNvSpPr>
            <a:spLocks noChangeArrowheads="1"/>
          </p:cNvSpPr>
          <p:nvPr/>
        </p:nvSpPr>
        <p:spPr bwMode="auto">
          <a:xfrm>
            <a:off x="2622844" y="598440"/>
            <a:ext cx="388119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3.4.1  </a:t>
            </a:r>
            <a:r>
              <a:rPr lang="zh-CN" altLang="en-US" sz="2400" b="1" dirty="0">
                <a:solidFill>
                  <a:schemeClr val="bg1"/>
                </a:solidFill>
                <a:latin typeface="微软雅黑" pitchFamily="34" charset="-122"/>
                <a:ea typeface="微软雅黑" pitchFamily="34" charset="-122"/>
              </a:rPr>
              <a:t>在物理层扩展以太网</a:t>
            </a:r>
          </a:p>
        </p:txBody>
      </p:sp>
      <p:sp>
        <p:nvSpPr>
          <p:cNvPr id="2" name="矩形 1"/>
          <p:cNvSpPr/>
          <p:nvPr/>
        </p:nvSpPr>
        <p:spPr>
          <a:xfrm>
            <a:off x="1971225" y="4104566"/>
            <a:ext cx="5736485" cy="369332"/>
          </a:xfrm>
          <a:prstGeom prst="rect">
            <a:avLst/>
          </a:prstGeom>
        </p:spPr>
        <p:txBody>
          <a:bodyPr wrap="square">
            <a:spAutoFit/>
          </a:bodyPr>
          <a:lstStyle/>
          <a:p>
            <a:pPr algn="ctr"/>
            <a:r>
              <a:rPr lang="zh-CN" altLang="en-US" b="1" dirty="0">
                <a:latin typeface="微软雅黑" pitchFamily="34" charset="-122"/>
                <a:ea typeface="微软雅黑" pitchFamily="34" charset="-122"/>
              </a:rPr>
              <a:t>用多个集线器连成更大的以太网</a:t>
            </a:r>
            <a:endParaRPr lang="zh-CN" altLang="en-US" dirty="0"/>
          </a:p>
        </p:txBody>
      </p:sp>
      <p:sp>
        <p:nvSpPr>
          <p:cNvPr id="5" name="灯片编号占位符 4">
            <a:extLst>
              <a:ext uri="{FF2B5EF4-FFF2-40B4-BE49-F238E27FC236}">
                <a16:creationId xmlns:a16="http://schemas.microsoft.com/office/drawing/2014/main" id="{A30C7B34-53B1-4893-B993-03E4E67763E3}"/>
              </a:ext>
            </a:extLst>
          </p:cNvPr>
          <p:cNvSpPr>
            <a:spLocks noGrp="1"/>
          </p:cNvSpPr>
          <p:nvPr>
            <p:ph type="sldNum" sz="quarter" idx="12"/>
          </p:nvPr>
        </p:nvSpPr>
        <p:spPr/>
        <p:txBody>
          <a:bodyPr/>
          <a:lstStyle/>
          <a:p>
            <a:fld id="{C485880C-E2C3-4DAB-AE74-D9BE691626AC}" type="slidenum">
              <a:rPr lang="zh-CN" altLang="en-US" smtClean="0"/>
              <a:pPr/>
              <a:t>96</a:t>
            </a:fld>
            <a:endParaRPr lang="zh-CN" altLang="en-US"/>
          </a:p>
        </p:txBody>
      </p:sp>
    </p:spTree>
    <p:extLst>
      <p:ext uri="{BB962C8B-B14F-4D97-AF65-F5344CB8AC3E}">
        <p14:creationId xmlns:p14="http://schemas.microsoft.com/office/powerpoint/2010/main" val="4120732731"/>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6"/>
          <p:cNvSpPr>
            <a:spLocks noChangeArrowheads="1"/>
          </p:cNvSpPr>
          <p:nvPr/>
        </p:nvSpPr>
        <p:spPr bwMode="auto">
          <a:xfrm>
            <a:off x="502919" y="969746"/>
            <a:ext cx="8129015" cy="30546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a:solidFill>
                  <a:srgbClr val="C00000"/>
                </a:solidFill>
                <a:latin typeface="微软雅黑" pitchFamily="34" charset="-122"/>
                <a:ea typeface="微软雅黑" pitchFamily="34" charset="-122"/>
              </a:rPr>
              <a:t>优点</a:t>
            </a:r>
          </a:p>
          <a:p>
            <a:pPr marL="633413" indent="-342900" eaLnBrk="0" hangingPunct="0">
              <a:lnSpc>
                <a:spcPts val="3300"/>
              </a:lnSpc>
              <a:buClr>
                <a:srgbClr val="7030A0"/>
              </a:buClr>
              <a:buFont typeface="+mj-lt"/>
              <a:buAutoNum type="arabicPeriod"/>
            </a:pPr>
            <a:r>
              <a:rPr lang="zh-CN" altLang="en-US" sz="2000" b="1" dirty="0">
                <a:latin typeface="微软雅黑" pitchFamily="34" charset="-122"/>
                <a:ea typeface="微软雅黑" pitchFamily="34" charset="-122"/>
              </a:rPr>
              <a:t>使原来属于不同碰撞域（冲突域）的计算机能够</a:t>
            </a:r>
            <a:r>
              <a:rPr lang="zh-CN" altLang="en-US" sz="2000" b="1" dirty="0">
                <a:solidFill>
                  <a:srgbClr val="C00000"/>
                </a:solidFill>
                <a:latin typeface="微软雅黑" pitchFamily="34" charset="-122"/>
                <a:ea typeface="微软雅黑" pitchFamily="34" charset="-122"/>
              </a:rPr>
              <a:t>跨碰撞域通信。</a:t>
            </a:r>
          </a:p>
          <a:p>
            <a:pPr marL="633413" indent="-342900" eaLnBrk="0" hangingPunct="0">
              <a:lnSpc>
                <a:spcPts val="3300"/>
              </a:lnSpc>
              <a:buClr>
                <a:srgbClr val="7030A0"/>
              </a:buClr>
              <a:buFont typeface="+mj-lt"/>
              <a:buAutoNum type="arabicPeriod"/>
            </a:pPr>
            <a:r>
              <a:rPr lang="zh-CN" altLang="en-US" sz="2000" b="1" dirty="0">
                <a:latin typeface="微软雅黑" pitchFamily="34" charset="-122"/>
                <a:ea typeface="微软雅黑" pitchFamily="34" charset="-122"/>
              </a:rPr>
              <a:t>扩大了以太网覆盖的地理范围。</a:t>
            </a:r>
          </a:p>
          <a:p>
            <a:pPr marL="342900" indent="-342900" eaLnBrk="0" hangingPunct="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缺点</a:t>
            </a:r>
          </a:p>
          <a:p>
            <a:pPr marL="633413" indent="-342900" eaLnBrk="0" hangingPunct="0">
              <a:lnSpc>
                <a:spcPts val="3300"/>
              </a:lnSpc>
              <a:buClr>
                <a:srgbClr val="7030A0"/>
              </a:buClr>
              <a:buFont typeface="+mj-lt"/>
              <a:buAutoNum type="arabicPeriod"/>
            </a:pPr>
            <a:r>
              <a:rPr lang="zh-CN" altLang="en-US" sz="2000" b="1" dirty="0">
                <a:latin typeface="微软雅黑" pitchFamily="34" charset="-122"/>
                <a:ea typeface="微软雅黑" pitchFamily="34" charset="-122"/>
              </a:rPr>
              <a:t>碰撞域增大了，总的吞吐量未提高。</a:t>
            </a:r>
          </a:p>
          <a:p>
            <a:pPr marL="633413" indent="-342900" eaLnBrk="0" hangingPunct="0">
              <a:lnSpc>
                <a:spcPts val="3300"/>
              </a:lnSpc>
              <a:buClr>
                <a:srgbClr val="7030A0"/>
              </a:buClr>
              <a:buFont typeface="+mj-lt"/>
              <a:buAutoNum type="arabicPeriod"/>
            </a:pPr>
            <a:r>
              <a:rPr lang="zh-CN" altLang="en-US" sz="2000" b="1" dirty="0">
                <a:latin typeface="微软雅黑" pitchFamily="34" charset="-122"/>
                <a:ea typeface="微软雅黑" pitchFamily="34" charset="-122"/>
              </a:rPr>
              <a:t>如果使用不同的以太网技术（如数据率不同），那么就不能用集线器将它们互连起来。 </a:t>
            </a:r>
          </a:p>
        </p:txBody>
      </p:sp>
      <p:sp>
        <p:nvSpPr>
          <p:cNvPr id="8" name="AutoShape 5"/>
          <p:cNvSpPr>
            <a:spLocks noChangeArrowheads="1"/>
          </p:cNvSpPr>
          <p:nvPr/>
        </p:nvSpPr>
        <p:spPr bwMode="auto">
          <a:xfrm>
            <a:off x="502919" y="647330"/>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3282106" y="624240"/>
            <a:ext cx="256993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用集线器扩展以太网</a:t>
            </a:r>
            <a:endParaRPr lang="fr-FR" altLang="zh-CN" sz="2000" b="1" dirty="0">
              <a:solidFill>
                <a:schemeClr val="bg1"/>
              </a:solidFill>
              <a:latin typeface="微软雅黑" pitchFamily="34" charset="-122"/>
              <a:ea typeface="微软雅黑" pitchFamily="34" charset="-122"/>
            </a:endParaRPr>
          </a:p>
        </p:txBody>
      </p:sp>
      <p:sp>
        <p:nvSpPr>
          <p:cNvPr id="2" name="灯片编号占位符 1">
            <a:extLst>
              <a:ext uri="{FF2B5EF4-FFF2-40B4-BE49-F238E27FC236}">
                <a16:creationId xmlns:a16="http://schemas.microsoft.com/office/drawing/2014/main" id="{D9FFBA62-7A91-4BFC-A726-894890749A5C}"/>
              </a:ext>
            </a:extLst>
          </p:cNvPr>
          <p:cNvSpPr>
            <a:spLocks noGrp="1"/>
          </p:cNvSpPr>
          <p:nvPr>
            <p:ph type="sldNum" sz="quarter" idx="12"/>
          </p:nvPr>
        </p:nvSpPr>
        <p:spPr/>
        <p:txBody>
          <a:bodyPr/>
          <a:lstStyle/>
          <a:p>
            <a:fld id="{C485880C-E2C3-4DAB-AE74-D9BE691626AC}" type="slidenum">
              <a:rPr lang="zh-CN" altLang="en-US" smtClean="0"/>
              <a:pPr/>
              <a:t>97</a:t>
            </a:fld>
            <a:endParaRPr lang="zh-CN" altLang="en-US"/>
          </a:p>
        </p:txBody>
      </p:sp>
    </p:spTree>
    <p:extLst>
      <p:ext uri="{BB962C8B-B14F-4D97-AF65-F5344CB8AC3E}">
        <p14:creationId xmlns:p14="http://schemas.microsoft.com/office/powerpoint/2010/main" val="1180011415"/>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6"/>
          <p:cNvSpPr>
            <a:spLocks noChangeArrowheads="1"/>
          </p:cNvSpPr>
          <p:nvPr/>
        </p:nvSpPr>
        <p:spPr bwMode="auto">
          <a:xfrm>
            <a:off x="502919" y="967332"/>
            <a:ext cx="8129015" cy="13619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10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eaLnBrk="0" hangingPunct="0">
              <a:lnSpc>
                <a:spcPts val="3300"/>
              </a:lnSpc>
              <a:buClr>
                <a:srgbClr val="0070C0"/>
              </a:buClr>
              <a:buFont typeface="Wingdings" pitchFamily="2" charset="2"/>
              <a:buChar char="l"/>
            </a:pPr>
            <a:r>
              <a:rPr lang="zh-CN" altLang="en-US" sz="2000" b="1" dirty="0">
                <a:solidFill>
                  <a:srgbClr val="C00000"/>
                </a:solidFill>
                <a:latin typeface="微软雅黑" pitchFamily="34" charset="-122"/>
                <a:ea typeface="微软雅黑" pitchFamily="34" charset="-122"/>
              </a:rPr>
              <a:t>碰撞域</a:t>
            </a:r>
            <a:r>
              <a:rPr lang="zh-CN" altLang="en-US" sz="2000" b="1" dirty="0">
                <a:latin typeface="微软雅黑" pitchFamily="34" charset="-122"/>
                <a:ea typeface="微软雅黑" pitchFamily="34" charset="-122"/>
              </a:rPr>
              <a:t>（</a:t>
            </a:r>
            <a:r>
              <a:rPr lang="en-US" altLang="zh-CN" sz="2000" b="1" dirty="0">
                <a:latin typeface="微软雅黑" pitchFamily="34" charset="-122"/>
                <a:ea typeface="微软雅黑" pitchFamily="34" charset="-122"/>
              </a:rPr>
              <a:t>collision domain</a:t>
            </a:r>
            <a:r>
              <a:rPr lang="zh-CN" altLang="en-US" sz="2000" b="1" dirty="0">
                <a:latin typeface="微软雅黑" pitchFamily="34" charset="-122"/>
                <a:ea typeface="微软雅黑" pitchFamily="34" charset="-122"/>
              </a:rPr>
              <a:t>）又称为</a:t>
            </a:r>
            <a:r>
              <a:rPr lang="zh-CN" altLang="en-US" sz="2000" b="1" dirty="0">
                <a:solidFill>
                  <a:srgbClr val="C00000"/>
                </a:solidFill>
                <a:latin typeface="微软雅黑" pitchFamily="34" charset="-122"/>
                <a:ea typeface="微软雅黑" pitchFamily="34" charset="-122"/>
              </a:rPr>
              <a:t>冲突域，</a:t>
            </a:r>
            <a:r>
              <a:rPr lang="zh-CN" altLang="en-US" sz="2000" b="1" dirty="0">
                <a:latin typeface="微软雅黑" pitchFamily="34" charset="-122"/>
                <a:ea typeface="微软雅黑" pitchFamily="34" charset="-122"/>
              </a:rPr>
              <a:t>指网络中一个站点发出的帧会与其他站点发出的帧产生碰撞或冲突的那部分网络。</a:t>
            </a:r>
            <a:endParaRPr lang="en-US" altLang="zh-CN" sz="2000" b="1" dirty="0">
              <a:latin typeface="微软雅黑" pitchFamily="34" charset="-122"/>
              <a:ea typeface="微软雅黑" pitchFamily="34" charset="-122"/>
            </a:endParaRPr>
          </a:p>
          <a:p>
            <a:pPr marL="342900" indent="-342900" eaLnBrk="0" hangingPunct="0">
              <a:lnSpc>
                <a:spcPts val="3300"/>
              </a:lnSpc>
              <a:buClr>
                <a:srgbClr val="0070C0"/>
              </a:buClr>
              <a:buFont typeface="Wingdings" pitchFamily="2" charset="2"/>
              <a:buChar char="l"/>
            </a:pPr>
            <a:r>
              <a:rPr lang="zh-CN" altLang="en-US" sz="2000" b="1" dirty="0">
                <a:solidFill>
                  <a:srgbClr val="0000FF"/>
                </a:solidFill>
                <a:latin typeface="微软雅黑" pitchFamily="34" charset="-122"/>
                <a:ea typeface="微软雅黑" pitchFamily="34" charset="-122"/>
              </a:rPr>
              <a:t>碰撞域越大，发生碰撞的概率越高。</a:t>
            </a:r>
          </a:p>
        </p:txBody>
      </p:sp>
      <p:sp>
        <p:nvSpPr>
          <p:cNvPr id="8" name="AutoShape 5"/>
          <p:cNvSpPr>
            <a:spLocks noChangeArrowheads="1"/>
          </p:cNvSpPr>
          <p:nvPr/>
        </p:nvSpPr>
        <p:spPr bwMode="auto">
          <a:xfrm>
            <a:off x="502919" y="644916"/>
            <a:ext cx="8129015" cy="353930"/>
          </a:xfrm>
          <a:prstGeom prst="roundRect">
            <a:avLst>
              <a:gd name="adj" fmla="val 16667"/>
            </a:avLst>
          </a:prstGeom>
          <a:solidFill>
            <a:srgbClr val="00B050"/>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Rectangle 6"/>
          <p:cNvSpPr>
            <a:spLocks noChangeArrowheads="1"/>
          </p:cNvSpPr>
          <p:nvPr/>
        </p:nvSpPr>
        <p:spPr bwMode="auto">
          <a:xfrm>
            <a:off x="4090020" y="621826"/>
            <a:ext cx="95410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dirty="0">
                <a:solidFill>
                  <a:schemeClr val="bg1"/>
                </a:solidFill>
                <a:latin typeface="微软雅黑" pitchFamily="34" charset="-122"/>
                <a:ea typeface="微软雅黑" pitchFamily="34" charset="-122"/>
              </a:rPr>
              <a:t>碰撞域</a:t>
            </a:r>
            <a:endParaRPr lang="fr-FR" altLang="zh-CN" sz="2000" b="1" dirty="0">
              <a:solidFill>
                <a:schemeClr val="bg1"/>
              </a:solidFill>
              <a:latin typeface="微软雅黑" pitchFamily="34" charset="-122"/>
              <a:ea typeface="微软雅黑" pitchFamily="34" charset="-122"/>
            </a:endParaRPr>
          </a:p>
        </p:txBody>
      </p:sp>
      <p:sp>
        <p:nvSpPr>
          <p:cNvPr id="38" name="AutoShape 42"/>
          <p:cNvSpPr>
            <a:spLocks noChangeArrowheads="1"/>
          </p:cNvSpPr>
          <p:nvPr/>
        </p:nvSpPr>
        <p:spPr bwMode="auto">
          <a:xfrm>
            <a:off x="4567426" y="2339701"/>
            <a:ext cx="4064507" cy="1764375"/>
          </a:xfrm>
          <a:prstGeom prst="roundRect">
            <a:avLst>
              <a:gd name="adj" fmla="val 16667"/>
            </a:avLst>
          </a:prstGeom>
          <a:solidFill>
            <a:srgbClr val="66FFFF"/>
          </a:solidFill>
          <a:ln w="12700">
            <a:solidFill>
              <a:srgbClr val="00B0F0"/>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39" name="Line 43"/>
          <p:cNvSpPr>
            <a:spLocks noChangeShapeType="1"/>
          </p:cNvSpPr>
          <p:nvPr/>
        </p:nvSpPr>
        <p:spPr bwMode="auto">
          <a:xfrm flipH="1">
            <a:off x="5590465" y="2925370"/>
            <a:ext cx="985254" cy="40153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41" name="Line 45"/>
          <p:cNvSpPr>
            <a:spLocks noChangeShapeType="1"/>
          </p:cNvSpPr>
          <p:nvPr/>
        </p:nvSpPr>
        <p:spPr bwMode="auto">
          <a:xfrm>
            <a:off x="6729369" y="2948561"/>
            <a:ext cx="96123" cy="37237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45" name="Text Box 49"/>
          <p:cNvSpPr txBox="1">
            <a:spLocks noChangeArrowheads="1"/>
          </p:cNvSpPr>
          <p:nvPr/>
        </p:nvSpPr>
        <p:spPr bwMode="auto">
          <a:xfrm>
            <a:off x="6180712" y="2469223"/>
            <a:ext cx="109731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kumimoji="1" lang="zh-CN" altLang="en-US" sz="1200" b="1" dirty="0">
                <a:latin typeface="微软雅黑" pitchFamily="34" charset="-122"/>
                <a:ea typeface="微软雅黑" pitchFamily="34" charset="-122"/>
              </a:rPr>
              <a:t>主干集线器</a:t>
            </a:r>
          </a:p>
        </p:txBody>
      </p:sp>
      <p:sp>
        <p:nvSpPr>
          <p:cNvPr id="46" name="Line 51"/>
          <p:cNvSpPr>
            <a:spLocks noChangeShapeType="1"/>
          </p:cNvSpPr>
          <p:nvPr/>
        </p:nvSpPr>
        <p:spPr bwMode="auto">
          <a:xfrm flipH="1">
            <a:off x="5086551" y="3382560"/>
            <a:ext cx="305116" cy="28425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47" name="Line 53"/>
          <p:cNvSpPr>
            <a:spLocks noChangeShapeType="1"/>
          </p:cNvSpPr>
          <p:nvPr/>
        </p:nvSpPr>
        <p:spPr bwMode="auto">
          <a:xfrm>
            <a:off x="5563522" y="3436230"/>
            <a:ext cx="85199" cy="22130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48" name="Line 54"/>
          <p:cNvSpPr>
            <a:spLocks noChangeShapeType="1"/>
          </p:cNvSpPr>
          <p:nvPr/>
        </p:nvSpPr>
        <p:spPr bwMode="auto">
          <a:xfrm>
            <a:off x="5648721" y="3426953"/>
            <a:ext cx="300747" cy="22130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49" name="Line 55"/>
          <p:cNvSpPr>
            <a:spLocks noChangeShapeType="1"/>
          </p:cNvSpPr>
          <p:nvPr/>
        </p:nvSpPr>
        <p:spPr bwMode="auto">
          <a:xfrm flipH="1">
            <a:off x="5370549" y="3387197"/>
            <a:ext cx="82287" cy="28624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pic>
        <p:nvPicPr>
          <p:cNvPr id="50" name="Picture 59"/>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0497188">
            <a:off x="5278068" y="3244077"/>
            <a:ext cx="527944" cy="236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1" name="Line 60"/>
          <p:cNvSpPr>
            <a:spLocks noChangeShapeType="1"/>
          </p:cNvSpPr>
          <p:nvPr/>
        </p:nvSpPr>
        <p:spPr bwMode="auto">
          <a:xfrm flipH="1">
            <a:off x="6378377" y="3382560"/>
            <a:ext cx="305116" cy="284252"/>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52" name="Line 62"/>
          <p:cNvSpPr>
            <a:spLocks noChangeShapeType="1"/>
          </p:cNvSpPr>
          <p:nvPr/>
        </p:nvSpPr>
        <p:spPr bwMode="auto">
          <a:xfrm>
            <a:off x="6855347" y="3436230"/>
            <a:ext cx="85199" cy="22130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53" name="Line 63"/>
          <p:cNvSpPr>
            <a:spLocks noChangeShapeType="1"/>
          </p:cNvSpPr>
          <p:nvPr/>
        </p:nvSpPr>
        <p:spPr bwMode="auto">
          <a:xfrm>
            <a:off x="6940547" y="3426953"/>
            <a:ext cx="300018" cy="22130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54" name="Line 64"/>
          <p:cNvSpPr>
            <a:spLocks noChangeShapeType="1"/>
          </p:cNvSpPr>
          <p:nvPr/>
        </p:nvSpPr>
        <p:spPr bwMode="auto">
          <a:xfrm flipH="1">
            <a:off x="6662375" y="3387197"/>
            <a:ext cx="82287" cy="28624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pic>
        <p:nvPicPr>
          <p:cNvPr id="55" name="Picture 6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0497188">
            <a:off x="6569894" y="3244077"/>
            <a:ext cx="527216" cy="236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7" name="Line 71"/>
          <p:cNvSpPr>
            <a:spLocks noChangeShapeType="1"/>
          </p:cNvSpPr>
          <p:nvPr/>
        </p:nvSpPr>
        <p:spPr bwMode="auto">
          <a:xfrm>
            <a:off x="6958045" y="2823122"/>
            <a:ext cx="700856" cy="7863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58" name="Line 72"/>
          <p:cNvSpPr>
            <a:spLocks noChangeShapeType="1"/>
          </p:cNvSpPr>
          <p:nvPr/>
        </p:nvSpPr>
        <p:spPr bwMode="auto">
          <a:xfrm>
            <a:off x="6977461" y="2901753"/>
            <a:ext cx="681440" cy="26523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pic>
        <p:nvPicPr>
          <p:cNvPr id="61" name="Picture 7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0497188">
            <a:off x="6414059" y="2712015"/>
            <a:ext cx="705625" cy="316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7" name="Text Box 50"/>
          <p:cNvSpPr txBox="1">
            <a:spLocks noChangeArrowheads="1"/>
          </p:cNvSpPr>
          <p:nvPr/>
        </p:nvSpPr>
        <p:spPr bwMode="auto">
          <a:xfrm>
            <a:off x="7576532" y="3759077"/>
            <a:ext cx="7232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400" b="1" dirty="0">
                <a:solidFill>
                  <a:srgbClr val="C00000"/>
                </a:solidFill>
                <a:latin typeface="微软雅黑" pitchFamily="34" charset="-122"/>
                <a:ea typeface="微软雅黑" pitchFamily="34" charset="-122"/>
              </a:rPr>
              <a:t>碰撞域</a:t>
            </a:r>
          </a:p>
        </p:txBody>
      </p:sp>
      <p:pic>
        <p:nvPicPr>
          <p:cNvPr id="62"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60651" y="3581973"/>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63"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38804" y="3581973"/>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64"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26836" y="3581973"/>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65"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14868" y="3581973"/>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66"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56795" y="3581973"/>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67"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34948" y="3581973"/>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68"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22980" y="3581973"/>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69"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11012" y="3581973"/>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72"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23837" y="3112431"/>
            <a:ext cx="270129" cy="270129"/>
          </a:xfrm>
          <a:prstGeom prst="rect">
            <a:avLst/>
          </a:prstGeom>
          <a:noFill/>
          <a:extLst>
            <a:ext uri="{909E8E84-426E-40DD-AFC4-6F175D3DCCD1}">
              <a14:hiddenFill xmlns:a14="http://schemas.microsoft.com/office/drawing/2010/main">
                <a:solidFill>
                  <a:srgbClr val="FFFFFF"/>
                </a:solidFill>
              </a14:hiddenFill>
            </a:ext>
          </a:extLst>
        </p:spPr>
      </p:pic>
      <p:pic>
        <p:nvPicPr>
          <p:cNvPr id="73" name="Picture 239" descr="jisuanji"/>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23837" y="2766688"/>
            <a:ext cx="270129" cy="270129"/>
          </a:xfrm>
          <a:prstGeom prst="rect">
            <a:avLst/>
          </a:prstGeom>
          <a:noFill/>
          <a:extLst>
            <a:ext uri="{909E8E84-426E-40DD-AFC4-6F175D3DCCD1}">
              <a14:hiddenFill xmlns:a14="http://schemas.microsoft.com/office/drawing/2010/main">
                <a:solidFill>
                  <a:srgbClr val="FFFFFF"/>
                </a:solidFill>
              </a14:hiddenFill>
            </a:ext>
          </a:extLst>
        </p:spPr>
      </p:pic>
      <p:sp>
        <p:nvSpPr>
          <p:cNvPr id="74" name="AutoShape 42"/>
          <p:cNvSpPr>
            <a:spLocks noChangeArrowheads="1"/>
          </p:cNvSpPr>
          <p:nvPr/>
        </p:nvSpPr>
        <p:spPr bwMode="auto">
          <a:xfrm>
            <a:off x="502919" y="2339701"/>
            <a:ext cx="3891638" cy="1764375"/>
          </a:xfrm>
          <a:prstGeom prst="roundRect">
            <a:avLst>
              <a:gd name="adj" fmla="val 16667"/>
            </a:avLst>
          </a:prstGeom>
          <a:solidFill>
            <a:srgbClr val="66FFFF"/>
          </a:solidFill>
          <a:ln w="12700">
            <a:solidFill>
              <a:srgbClr val="00B0F0"/>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CC"/>
              </a:solidFill>
              <a:latin typeface="微软雅黑" pitchFamily="34" charset="-122"/>
              <a:ea typeface="微软雅黑" pitchFamily="34" charset="-122"/>
            </a:endParaRPr>
          </a:p>
        </p:txBody>
      </p:sp>
      <p:sp>
        <p:nvSpPr>
          <p:cNvPr id="75" name="Line 7"/>
          <p:cNvSpPr>
            <a:spLocks noChangeShapeType="1"/>
          </p:cNvSpPr>
          <p:nvPr/>
        </p:nvSpPr>
        <p:spPr bwMode="auto">
          <a:xfrm flipV="1">
            <a:off x="1107575" y="2777484"/>
            <a:ext cx="2786743" cy="0"/>
          </a:xfrm>
          <a:prstGeom prst="line">
            <a:avLst/>
          </a:prstGeom>
          <a:no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6" name="Rectangle 9"/>
          <p:cNvSpPr>
            <a:spLocks noChangeArrowheads="1"/>
          </p:cNvSpPr>
          <p:nvPr/>
        </p:nvSpPr>
        <p:spPr bwMode="auto">
          <a:xfrm>
            <a:off x="3822188" y="2703369"/>
            <a:ext cx="144262" cy="142164"/>
          </a:xfrm>
          <a:prstGeom prst="rect">
            <a:avLst/>
          </a:prstGeom>
          <a:solidFill>
            <a:srgbClr val="0000FF"/>
          </a:solidFill>
          <a:ln w="12700">
            <a:solidFill>
              <a:srgbClr val="0000FF"/>
            </a:solidFill>
            <a:miter lim="800000"/>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8" name="Rectangle 9"/>
          <p:cNvSpPr>
            <a:spLocks noChangeArrowheads="1"/>
          </p:cNvSpPr>
          <p:nvPr/>
        </p:nvSpPr>
        <p:spPr bwMode="auto">
          <a:xfrm>
            <a:off x="1035444" y="2703369"/>
            <a:ext cx="144262" cy="142164"/>
          </a:xfrm>
          <a:prstGeom prst="rect">
            <a:avLst/>
          </a:prstGeom>
          <a:solidFill>
            <a:srgbClr val="0000FF"/>
          </a:solidFill>
          <a:ln w="12700">
            <a:solidFill>
              <a:srgbClr val="0000FF"/>
            </a:solidFill>
            <a:miter lim="800000"/>
            <a:headEnd/>
            <a:tailEnd/>
          </a:ln>
          <a:effec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77" name="Line 5"/>
          <p:cNvSpPr>
            <a:spLocks noChangeShapeType="1"/>
          </p:cNvSpPr>
          <p:nvPr/>
        </p:nvSpPr>
        <p:spPr bwMode="auto">
          <a:xfrm rot="16200000" flipV="1">
            <a:off x="3063842" y="3104978"/>
            <a:ext cx="663408" cy="6130"/>
          </a:xfrm>
          <a:prstGeom prst="line">
            <a:avLst/>
          </a:prstGeom>
          <a:no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80" name="Freeform 14"/>
          <p:cNvSpPr>
            <a:spLocks/>
          </p:cNvSpPr>
          <p:nvPr/>
        </p:nvSpPr>
        <p:spPr bwMode="auto">
          <a:xfrm>
            <a:off x="2676213" y="2776717"/>
            <a:ext cx="2663" cy="644133"/>
          </a:xfrm>
          <a:custGeom>
            <a:avLst/>
            <a:gdLst>
              <a:gd name="T0" fmla="*/ 0 w 2"/>
              <a:gd name="T1" fmla="*/ 521 h 521"/>
              <a:gd name="T2" fmla="*/ 2 w 2"/>
              <a:gd name="T3" fmla="*/ 0 h 521"/>
            </a:gdLst>
            <a:ahLst/>
            <a:cxnLst>
              <a:cxn ang="0">
                <a:pos x="T0" y="T1"/>
              </a:cxn>
              <a:cxn ang="0">
                <a:pos x="T2" y="T3"/>
              </a:cxn>
            </a:cxnLst>
            <a:rect l="0" t="0" r="r" b="b"/>
            <a:pathLst>
              <a:path w="2" h="521">
                <a:moveTo>
                  <a:pt x="0" y="521"/>
                </a:moveTo>
                <a:lnTo>
                  <a:pt x="2" y="0"/>
                </a:lnTo>
              </a:path>
            </a:pathLst>
          </a:custGeom>
          <a:solidFill>
            <a:srgbClr val="333399"/>
          </a:solidFill>
          <a:ln w="19050"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sp>
        <p:nvSpPr>
          <p:cNvPr id="93" name="Line 12"/>
          <p:cNvSpPr>
            <a:spLocks noChangeShapeType="1"/>
          </p:cNvSpPr>
          <p:nvPr/>
        </p:nvSpPr>
        <p:spPr bwMode="auto">
          <a:xfrm rot="16200000" flipV="1">
            <a:off x="1434794" y="3104978"/>
            <a:ext cx="663408" cy="6130"/>
          </a:xfrm>
          <a:prstGeom prst="line">
            <a:avLst/>
          </a:prstGeom>
          <a:no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solidFill>
                <a:srgbClr val="000099"/>
              </a:solidFill>
              <a:latin typeface="微软雅黑" pitchFamily="34" charset="-122"/>
              <a:ea typeface="微软雅黑" pitchFamily="34" charset="-122"/>
            </a:endParaRPr>
          </a:p>
        </p:txBody>
      </p:sp>
      <p:pic>
        <p:nvPicPr>
          <p:cNvPr id="94" name="Picture 239"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487165" y="3228313"/>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96" name="Picture 239"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559868" y="3228313"/>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91" name="Picture 239"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197931" y="3228313"/>
            <a:ext cx="407130" cy="407130"/>
          </a:xfrm>
          <a:prstGeom prst="rect">
            <a:avLst/>
          </a:prstGeom>
          <a:noFill/>
          <a:extLst>
            <a:ext uri="{909E8E84-426E-40DD-AFC4-6F175D3DCCD1}">
              <a14:hiddenFill xmlns:a14="http://schemas.microsoft.com/office/drawing/2010/main">
                <a:solidFill>
                  <a:srgbClr val="FFFFFF"/>
                </a:solidFill>
              </a14:hiddenFill>
            </a:ext>
          </a:extLst>
        </p:spPr>
      </p:pic>
      <p:sp>
        <p:nvSpPr>
          <p:cNvPr id="97" name="Text Box 50"/>
          <p:cNvSpPr txBox="1">
            <a:spLocks noChangeArrowheads="1"/>
          </p:cNvSpPr>
          <p:nvPr/>
        </p:nvSpPr>
        <p:spPr bwMode="auto">
          <a:xfrm>
            <a:off x="818068" y="3759077"/>
            <a:ext cx="72327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zh-CN" altLang="en-US" sz="1400" b="1" dirty="0">
                <a:solidFill>
                  <a:srgbClr val="C00000"/>
                </a:solidFill>
                <a:latin typeface="微软雅黑" pitchFamily="34" charset="-122"/>
                <a:ea typeface="微软雅黑" pitchFamily="34" charset="-122"/>
              </a:rPr>
              <a:t>碰撞域</a:t>
            </a:r>
          </a:p>
        </p:txBody>
      </p:sp>
      <p:sp>
        <p:nvSpPr>
          <p:cNvPr id="98" name="矩形 97"/>
          <p:cNvSpPr/>
          <p:nvPr/>
        </p:nvSpPr>
        <p:spPr>
          <a:xfrm>
            <a:off x="1915327" y="4113661"/>
            <a:ext cx="1261884" cy="307777"/>
          </a:xfrm>
          <a:prstGeom prst="rect">
            <a:avLst/>
          </a:prstGeom>
        </p:spPr>
        <p:txBody>
          <a:bodyPr wrap="none">
            <a:spAutoFit/>
          </a:bodyPr>
          <a:lstStyle/>
          <a:p>
            <a:r>
              <a:rPr lang="zh-CN" altLang="en-US" sz="1400" b="1" dirty="0">
                <a:latin typeface="微软雅黑" pitchFamily="34" charset="-122"/>
                <a:ea typeface="微软雅黑" pitchFamily="34" charset="-122"/>
              </a:rPr>
              <a:t>总线形以太网</a:t>
            </a:r>
          </a:p>
        </p:txBody>
      </p:sp>
      <p:sp>
        <p:nvSpPr>
          <p:cNvPr id="99" name="矩形 98"/>
          <p:cNvSpPr/>
          <p:nvPr/>
        </p:nvSpPr>
        <p:spPr>
          <a:xfrm>
            <a:off x="5627587" y="4109505"/>
            <a:ext cx="2159566" cy="307777"/>
          </a:xfrm>
          <a:prstGeom prst="rect">
            <a:avLst/>
          </a:prstGeom>
        </p:spPr>
        <p:txBody>
          <a:bodyPr wrap="none">
            <a:spAutoFit/>
          </a:bodyPr>
          <a:lstStyle/>
          <a:p>
            <a:r>
              <a:rPr lang="zh-CN" altLang="en-US" sz="1400" b="1" dirty="0">
                <a:latin typeface="微软雅黑" pitchFamily="34" charset="-122"/>
                <a:ea typeface="微软雅黑" pitchFamily="34" charset="-122"/>
              </a:rPr>
              <a:t>使用集线器的星形以太网</a:t>
            </a:r>
          </a:p>
        </p:txBody>
      </p:sp>
      <p:sp>
        <p:nvSpPr>
          <p:cNvPr id="2" name="灯片编号占位符 1">
            <a:extLst>
              <a:ext uri="{FF2B5EF4-FFF2-40B4-BE49-F238E27FC236}">
                <a16:creationId xmlns:a16="http://schemas.microsoft.com/office/drawing/2014/main" id="{7C0C996D-3711-49D2-A348-55160AB1C1CC}"/>
              </a:ext>
            </a:extLst>
          </p:cNvPr>
          <p:cNvSpPr>
            <a:spLocks noGrp="1"/>
          </p:cNvSpPr>
          <p:nvPr>
            <p:ph type="sldNum" sz="quarter" idx="12"/>
          </p:nvPr>
        </p:nvSpPr>
        <p:spPr/>
        <p:txBody>
          <a:bodyPr/>
          <a:lstStyle/>
          <a:p>
            <a:fld id="{C485880C-E2C3-4DAB-AE74-D9BE691626AC}" type="slidenum">
              <a:rPr lang="zh-CN" altLang="en-US" smtClean="0"/>
              <a:pPr/>
              <a:t>98</a:t>
            </a:fld>
            <a:endParaRPr lang="zh-CN" altLang="en-US"/>
          </a:p>
        </p:txBody>
      </p:sp>
    </p:spTree>
    <p:extLst>
      <p:ext uri="{BB962C8B-B14F-4D97-AF65-F5344CB8AC3E}">
        <p14:creationId xmlns:p14="http://schemas.microsoft.com/office/powerpoint/2010/main" val="199143621"/>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圆角矩形 63"/>
          <p:cNvSpPr/>
          <p:nvPr/>
        </p:nvSpPr>
        <p:spPr>
          <a:xfrm>
            <a:off x="502920" y="1523557"/>
            <a:ext cx="8129015" cy="2540439"/>
          </a:xfrm>
          <a:prstGeom prst="roundRect">
            <a:avLst>
              <a:gd name="adj" fmla="val 12392"/>
            </a:avLst>
          </a:prstGeom>
          <a:solidFill>
            <a:srgbClr val="C5E5FB"/>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Rectangle 8"/>
          <p:cNvSpPr>
            <a:spLocks noChangeArrowheads="1"/>
          </p:cNvSpPr>
          <p:nvPr/>
        </p:nvSpPr>
        <p:spPr bwMode="auto">
          <a:xfrm>
            <a:off x="502920" y="1044812"/>
            <a:ext cx="8001000" cy="413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268288" indent="-268288">
              <a:lnSpc>
                <a:spcPts val="2700"/>
              </a:lnSpc>
              <a:buClr>
                <a:srgbClr val="0070C0"/>
              </a:buClr>
              <a:buFont typeface="Wingdings" pitchFamily="2" charset="2"/>
              <a:buChar char="l"/>
            </a:pPr>
            <a:r>
              <a:rPr lang="zh-CN" altLang="en-US" sz="2000" b="1" dirty="0">
                <a:latin typeface="微软雅黑" pitchFamily="34" charset="-122"/>
                <a:ea typeface="微软雅黑" pitchFamily="34" charset="-122"/>
              </a:rPr>
              <a:t>更为常用。早期使用</a:t>
            </a:r>
            <a:r>
              <a:rPr lang="zh-CN" altLang="en-US" sz="2000" b="1" dirty="0">
                <a:solidFill>
                  <a:srgbClr val="0000FF"/>
                </a:solidFill>
                <a:latin typeface="微软雅黑" pitchFamily="34" charset="-122"/>
                <a:ea typeface="微软雅黑" pitchFamily="34" charset="-122"/>
              </a:rPr>
              <a:t>网桥</a:t>
            </a:r>
            <a:r>
              <a:rPr lang="zh-CN" altLang="en-US" sz="2000" b="1" dirty="0">
                <a:latin typeface="微软雅黑" pitchFamily="34" charset="-122"/>
                <a:ea typeface="微软雅黑" pitchFamily="34" charset="-122"/>
              </a:rPr>
              <a:t>，现在使用以太网</a:t>
            </a:r>
            <a:r>
              <a:rPr lang="zh-CN" altLang="en-US" sz="2000" b="1" dirty="0">
                <a:solidFill>
                  <a:srgbClr val="C00000"/>
                </a:solidFill>
                <a:latin typeface="微软雅黑" pitchFamily="34" charset="-122"/>
                <a:ea typeface="微软雅黑" pitchFamily="34" charset="-122"/>
              </a:rPr>
              <a:t>交换机。</a:t>
            </a:r>
          </a:p>
        </p:txBody>
      </p:sp>
      <p:grpSp>
        <p:nvGrpSpPr>
          <p:cNvPr id="4" name="组合 3"/>
          <p:cNvGrpSpPr/>
          <p:nvPr/>
        </p:nvGrpSpPr>
        <p:grpSpPr>
          <a:xfrm>
            <a:off x="1195175" y="1697349"/>
            <a:ext cx="2137870" cy="2077954"/>
            <a:chOff x="1109815" y="2172510"/>
            <a:chExt cx="2137870" cy="2077954"/>
          </a:xfrm>
        </p:grpSpPr>
        <p:sp>
          <p:nvSpPr>
            <p:cNvPr id="13" name="AutoShape 9"/>
            <p:cNvSpPr>
              <a:spLocks noChangeArrowheads="1"/>
            </p:cNvSpPr>
            <p:nvPr/>
          </p:nvSpPr>
          <p:spPr bwMode="auto">
            <a:xfrm rot="16200000">
              <a:off x="2106750" y="1709020"/>
              <a:ext cx="144000" cy="2137869"/>
            </a:xfrm>
            <a:prstGeom prst="can">
              <a:avLst>
                <a:gd name="adj" fmla="val 56771"/>
              </a:avLst>
            </a:prstGeom>
            <a:solidFill>
              <a:srgbClr val="FFFF99"/>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sp>
          <p:nvSpPr>
            <p:cNvPr id="14" name="Line 48"/>
            <p:cNvSpPr>
              <a:spLocks noChangeShapeType="1"/>
            </p:cNvSpPr>
            <p:nvPr/>
          </p:nvSpPr>
          <p:spPr bwMode="auto">
            <a:xfrm>
              <a:off x="1340941" y="2771125"/>
              <a:ext cx="1675524"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 name="Line 48"/>
            <p:cNvSpPr>
              <a:spLocks noChangeShapeType="1"/>
            </p:cNvSpPr>
            <p:nvPr/>
          </p:nvSpPr>
          <p:spPr bwMode="auto">
            <a:xfrm flipV="1">
              <a:off x="1567015" y="2389140"/>
              <a:ext cx="0" cy="38100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 name="Line 48"/>
            <p:cNvSpPr>
              <a:spLocks noChangeShapeType="1"/>
            </p:cNvSpPr>
            <p:nvPr/>
          </p:nvSpPr>
          <p:spPr bwMode="auto">
            <a:xfrm flipV="1">
              <a:off x="2644325" y="2389140"/>
              <a:ext cx="0" cy="38100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pic>
          <p:nvPicPr>
            <p:cNvPr id="28"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39952" y="2172510"/>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65515" y="2172510"/>
              <a:ext cx="407130" cy="407130"/>
            </a:xfrm>
            <a:prstGeom prst="rect">
              <a:avLst/>
            </a:prstGeom>
            <a:noFill/>
            <a:extLst>
              <a:ext uri="{909E8E84-426E-40DD-AFC4-6F175D3DCCD1}">
                <a14:hiddenFill xmlns:a14="http://schemas.microsoft.com/office/drawing/2010/main">
                  <a:solidFill>
                    <a:srgbClr val="FFFFFF"/>
                  </a:solidFill>
                </a14:hiddenFill>
              </a:ext>
            </a:extLst>
          </p:spPr>
        </p:pic>
        <p:sp>
          <p:nvSpPr>
            <p:cNvPr id="30" name="AutoShape 9"/>
            <p:cNvSpPr>
              <a:spLocks noChangeArrowheads="1"/>
            </p:cNvSpPr>
            <p:nvPr/>
          </p:nvSpPr>
          <p:spPr bwMode="auto">
            <a:xfrm rot="16200000">
              <a:off x="2106751" y="2549554"/>
              <a:ext cx="144000" cy="2137869"/>
            </a:xfrm>
            <a:prstGeom prst="can">
              <a:avLst>
                <a:gd name="adj" fmla="val 56771"/>
              </a:avLst>
            </a:prstGeom>
            <a:solidFill>
              <a:srgbClr val="FFFF99"/>
            </a:solidFill>
            <a:ln w="12700">
              <a:solidFill>
                <a:srgbClr val="00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itchFamily="2" charset="-122"/>
              </a:endParaRPr>
            </a:p>
          </p:txBody>
        </p:sp>
        <p:sp>
          <p:nvSpPr>
            <p:cNvPr id="31" name="Line 48"/>
            <p:cNvSpPr>
              <a:spLocks noChangeShapeType="1"/>
            </p:cNvSpPr>
            <p:nvPr/>
          </p:nvSpPr>
          <p:spPr bwMode="auto">
            <a:xfrm>
              <a:off x="1340942" y="3611659"/>
              <a:ext cx="1675524"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 name="Line 48"/>
            <p:cNvSpPr>
              <a:spLocks noChangeShapeType="1"/>
            </p:cNvSpPr>
            <p:nvPr/>
          </p:nvSpPr>
          <p:spPr bwMode="auto">
            <a:xfrm flipV="1">
              <a:off x="1567016" y="3618544"/>
              <a:ext cx="0" cy="38100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 name="Line 48"/>
            <p:cNvSpPr>
              <a:spLocks noChangeShapeType="1"/>
            </p:cNvSpPr>
            <p:nvPr/>
          </p:nvSpPr>
          <p:spPr bwMode="auto">
            <a:xfrm flipV="1">
              <a:off x="2644326" y="3618544"/>
              <a:ext cx="0" cy="38100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pic>
          <p:nvPicPr>
            <p:cNvPr id="34"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39953" y="3843334"/>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65516" y="3843334"/>
              <a:ext cx="407130" cy="407130"/>
            </a:xfrm>
            <a:prstGeom prst="rect">
              <a:avLst/>
            </a:prstGeom>
            <a:noFill/>
            <a:extLst>
              <a:ext uri="{909E8E84-426E-40DD-AFC4-6F175D3DCCD1}">
                <a14:hiddenFill xmlns:a14="http://schemas.microsoft.com/office/drawing/2010/main">
                  <a:solidFill>
                    <a:srgbClr val="FFFFFF"/>
                  </a:solidFill>
                </a14:hiddenFill>
              </a:ext>
            </a:extLst>
          </p:spPr>
        </p:pic>
        <p:sp>
          <p:nvSpPr>
            <p:cNvPr id="36" name="Line 48"/>
            <p:cNvSpPr>
              <a:spLocks noChangeShapeType="1"/>
            </p:cNvSpPr>
            <p:nvPr/>
          </p:nvSpPr>
          <p:spPr bwMode="auto">
            <a:xfrm flipV="1">
              <a:off x="2136711" y="2770140"/>
              <a:ext cx="0" cy="38100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 name="Line 48"/>
            <p:cNvSpPr>
              <a:spLocks noChangeShapeType="1"/>
            </p:cNvSpPr>
            <p:nvPr/>
          </p:nvSpPr>
          <p:spPr bwMode="auto">
            <a:xfrm flipV="1">
              <a:off x="2136711" y="3237544"/>
              <a:ext cx="0" cy="38100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pic>
          <p:nvPicPr>
            <p:cNvPr id="20" name="Picture 2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56067" y="2987236"/>
              <a:ext cx="536197" cy="3760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2345363" y="3067557"/>
              <a:ext cx="492443" cy="276999"/>
            </a:xfrm>
            <a:prstGeom prst="rect">
              <a:avLst/>
            </a:prstGeom>
          </p:spPr>
          <p:txBody>
            <a:bodyPr wrap="none">
              <a:spAutoFit/>
            </a:bodyPr>
            <a:lstStyle/>
            <a:p>
              <a:r>
                <a:rPr lang="zh-CN" altLang="en-US" sz="1200" b="1" dirty="0">
                  <a:solidFill>
                    <a:srgbClr val="0000FF"/>
                  </a:solidFill>
                  <a:latin typeface="微软雅黑" pitchFamily="34" charset="-122"/>
                  <a:ea typeface="微软雅黑" pitchFamily="34" charset="-122"/>
                </a:rPr>
                <a:t>网桥</a:t>
              </a:r>
              <a:endParaRPr lang="zh-CN" altLang="en-US" sz="1200" dirty="0">
                <a:solidFill>
                  <a:srgbClr val="0000FF"/>
                </a:solidFill>
              </a:endParaRPr>
            </a:p>
          </p:txBody>
        </p:sp>
      </p:grpSp>
      <p:grpSp>
        <p:nvGrpSpPr>
          <p:cNvPr id="60" name="组合 59"/>
          <p:cNvGrpSpPr/>
          <p:nvPr/>
        </p:nvGrpSpPr>
        <p:grpSpPr>
          <a:xfrm>
            <a:off x="4283755" y="1778090"/>
            <a:ext cx="3764882" cy="1942729"/>
            <a:chOff x="4620244" y="2249745"/>
            <a:chExt cx="3764882" cy="1942729"/>
          </a:xfrm>
        </p:grpSpPr>
        <p:grpSp>
          <p:nvGrpSpPr>
            <p:cNvPr id="3" name="组合 2"/>
            <p:cNvGrpSpPr/>
            <p:nvPr/>
          </p:nvGrpSpPr>
          <p:grpSpPr>
            <a:xfrm>
              <a:off x="7126015" y="2456608"/>
              <a:ext cx="958363" cy="1444922"/>
              <a:chOff x="7126015" y="2456608"/>
              <a:chExt cx="958363" cy="1444922"/>
            </a:xfrm>
          </p:grpSpPr>
          <p:sp>
            <p:nvSpPr>
              <p:cNvPr id="39" name="Line 51"/>
              <p:cNvSpPr>
                <a:spLocks noChangeShapeType="1"/>
              </p:cNvSpPr>
              <p:nvPr/>
            </p:nvSpPr>
            <p:spPr bwMode="auto">
              <a:xfrm>
                <a:off x="7252138" y="3237544"/>
                <a:ext cx="832240" cy="66398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40" name="Line 53"/>
              <p:cNvSpPr>
                <a:spLocks noChangeShapeType="1"/>
              </p:cNvSpPr>
              <p:nvPr/>
            </p:nvSpPr>
            <p:spPr bwMode="auto">
              <a:xfrm flipV="1">
                <a:off x="7126015" y="2960640"/>
                <a:ext cx="958363" cy="276904"/>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41" name="Line 54"/>
              <p:cNvSpPr>
                <a:spLocks noChangeShapeType="1"/>
              </p:cNvSpPr>
              <p:nvPr/>
            </p:nvSpPr>
            <p:spPr bwMode="auto">
              <a:xfrm flipV="1">
                <a:off x="7252138" y="2456608"/>
                <a:ext cx="832240" cy="71866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42" name="Line 55"/>
              <p:cNvSpPr>
                <a:spLocks noChangeShapeType="1"/>
              </p:cNvSpPr>
              <p:nvPr/>
            </p:nvSpPr>
            <p:spPr bwMode="auto">
              <a:xfrm>
                <a:off x="7252138" y="3206056"/>
                <a:ext cx="832240" cy="26706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grpSp>
        <p:pic>
          <p:nvPicPr>
            <p:cNvPr id="43" name="Picture 239"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971396" y="3778744"/>
              <a:ext cx="413730" cy="413730"/>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239"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971396" y="3266253"/>
              <a:ext cx="413730" cy="413730"/>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239"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971396" y="2769178"/>
              <a:ext cx="413730" cy="413730"/>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239"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971396" y="2249745"/>
              <a:ext cx="413730" cy="413730"/>
            </a:xfrm>
            <a:prstGeom prst="rect">
              <a:avLst/>
            </a:prstGeom>
            <a:noFill/>
            <a:extLst>
              <a:ext uri="{909E8E84-426E-40DD-AFC4-6F175D3DCCD1}">
                <a14:hiddenFill xmlns:a14="http://schemas.microsoft.com/office/drawing/2010/main">
                  <a:solidFill>
                    <a:srgbClr val="FFFFFF"/>
                  </a:solidFill>
                </a14:hiddenFill>
              </a:ext>
            </a:extLst>
          </p:spPr>
        </p:pic>
        <p:grpSp>
          <p:nvGrpSpPr>
            <p:cNvPr id="52" name="组合 51"/>
            <p:cNvGrpSpPr/>
            <p:nvPr/>
          </p:nvGrpSpPr>
          <p:grpSpPr>
            <a:xfrm flipH="1">
              <a:off x="4864012" y="2456608"/>
              <a:ext cx="958363" cy="1444922"/>
              <a:chOff x="7126015" y="2456608"/>
              <a:chExt cx="958363" cy="1444922"/>
            </a:xfrm>
          </p:grpSpPr>
          <p:sp>
            <p:nvSpPr>
              <p:cNvPr id="53" name="Line 51"/>
              <p:cNvSpPr>
                <a:spLocks noChangeShapeType="1"/>
              </p:cNvSpPr>
              <p:nvPr/>
            </p:nvSpPr>
            <p:spPr bwMode="auto">
              <a:xfrm>
                <a:off x="7252138" y="3237544"/>
                <a:ext cx="832240" cy="66398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54" name="Line 53"/>
              <p:cNvSpPr>
                <a:spLocks noChangeShapeType="1"/>
              </p:cNvSpPr>
              <p:nvPr/>
            </p:nvSpPr>
            <p:spPr bwMode="auto">
              <a:xfrm flipV="1">
                <a:off x="7126015" y="2960640"/>
                <a:ext cx="958363" cy="276904"/>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55" name="Line 54"/>
              <p:cNvSpPr>
                <a:spLocks noChangeShapeType="1"/>
              </p:cNvSpPr>
              <p:nvPr/>
            </p:nvSpPr>
            <p:spPr bwMode="auto">
              <a:xfrm flipV="1">
                <a:off x="7252138" y="2456608"/>
                <a:ext cx="832240" cy="71866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sp>
            <p:nvSpPr>
              <p:cNvPr id="56" name="Line 55"/>
              <p:cNvSpPr>
                <a:spLocks noChangeShapeType="1"/>
              </p:cNvSpPr>
              <p:nvPr/>
            </p:nvSpPr>
            <p:spPr bwMode="auto">
              <a:xfrm>
                <a:off x="7252138" y="3206056"/>
                <a:ext cx="832240" cy="267063"/>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400" b="1">
                  <a:latin typeface="微软雅黑" pitchFamily="34" charset="-122"/>
                  <a:ea typeface="微软雅黑" pitchFamily="34" charset="-122"/>
                </a:endParaRPr>
              </a:p>
            </p:txBody>
          </p:sp>
        </p:grpSp>
        <p:pic>
          <p:nvPicPr>
            <p:cNvPr id="47" name="Picture 239"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620244" y="3778744"/>
              <a:ext cx="413730" cy="413730"/>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239"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620244" y="3266253"/>
              <a:ext cx="413730" cy="413730"/>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239"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620244" y="2769178"/>
              <a:ext cx="413730" cy="413730"/>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239" descr="jisuanji"/>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620244" y="2249745"/>
              <a:ext cx="413730" cy="413730"/>
            </a:xfrm>
            <a:prstGeom prst="rect">
              <a:avLst/>
            </a:prstGeom>
            <a:noFill/>
            <a:extLst>
              <a:ext uri="{909E8E84-426E-40DD-AFC4-6F175D3DCCD1}">
                <a14:hiddenFill xmlns:a14="http://schemas.microsoft.com/office/drawing/2010/main">
                  <a:solidFill>
                    <a:srgbClr val="FFFFFF"/>
                  </a:solidFill>
                </a14:hiddenFill>
              </a:ext>
            </a:extLst>
          </p:spPr>
        </p:pic>
        <p:sp>
          <p:nvSpPr>
            <p:cNvPr id="57" name="Line 48"/>
            <p:cNvSpPr>
              <a:spLocks noChangeShapeType="1"/>
            </p:cNvSpPr>
            <p:nvPr/>
          </p:nvSpPr>
          <p:spPr bwMode="auto">
            <a:xfrm>
              <a:off x="5822375" y="3171376"/>
              <a:ext cx="1303640"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p>
          </p:txBody>
        </p:sp>
        <p:pic>
          <p:nvPicPr>
            <p:cNvPr id="38" name="Picture 4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875761" y="2994213"/>
              <a:ext cx="603452" cy="402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 name="Picture 4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498905" y="2994213"/>
              <a:ext cx="603452" cy="402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 name="矩形 57"/>
            <p:cNvSpPr/>
            <p:nvPr/>
          </p:nvSpPr>
          <p:spPr>
            <a:xfrm>
              <a:off x="5533389" y="2748753"/>
              <a:ext cx="646331" cy="276999"/>
            </a:xfrm>
            <a:prstGeom prst="rect">
              <a:avLst/>
            </a:prstGeom>
          </p:spPr>
          <p:txBody>
            <a:bodyPr wrap="none">
              <a:spAutoFit/>
            </a:bodyPr>
            <a:lstStyle/>
            <a:p>
              <a:r>
                <a:rPr lang="zh-CN" altLang="en-US" sz="1200" b="1" dirty="0">
                  <a:solidFill>
                    <a:srgbClr val="C00000"/>
                  </a:solidFill>
                  <a:latin typeface="微软雅黑" pitchFamily="34" charset="-122"/>
                  <a:ea typeface="微软雅黑" pitchFamily="34" charset="-122"/>
                </a:rPr>
                <a:t>交换机</a:t>
              </a:r>
            </a:p>
          </p:txBody>
        </p:sp>
        <p:sp>
          <p:nvSpPr>
            <p:cNvPr id="59" name="矩形 58"/>
            <p:cNvSpPr/>
            <p:nvPr/>
          </p:nvSpPr>
          <p:spPr>
            <a:xfrm>
              <a:off x="6902300" y="2748753"/>
              <a:ext cx="646331" cy="276999"/>
            </a:xfrm>
            <a:prstGeom prst="rect">
              <a:avLst/>
            </a:prstGeom>
          </p:spPr>
          <p:txBody>
            <a:bodyPr wrap="none">
              <a:spAutoFit/>
            </a:bodyPr>
            <a:lstStyle/>
            <a:p>
              <a:r>
                <a:rPr lang="zh-CN" altLang="en-US" sz="1200" b="1" dirty="0">
                  <a:solidFill>
                    <a:srgbClr val="C00000"/>
                  </a:solidFill>
                  <a:latin typeface="微软雅黑" pitchFamily="34" charset="-122"/>
                  <a:ea typeface="微软雅黑" pitchFamily="34" charset="-122"/>
                </a:rPr>
                <a:t>交换机</a:t>
              </a:r>
            </a:p>
          </p:txBody>
        </p:sp>
      </p:grpSp>
      <p:sp>
        <p:nvSpPr>
          <p:cNvPr id="63" name="AutoShape 5"/>
          <p:cNvSpPr>
            <a:spLocks noChangeArrowheads="1"/>
          </p:cNvSpPr>
          <p:nvPr/>
        </p:nvSpPr>
        <p:spPr bwMode="auto">
          <a:xfrm>
            <a:off x="502919" y="649855"/>
            <a:ext cx="8129015" cy="388721"/>
          </a:xfrm>
          <a:prstGeom prst="roundRect">
            <a:avLst>
              <a:gd name="adj" fmla="val 16667"/>
            </a:avLst>
          </a:prstGeom>
          <a:solidFill>
            <a:srgbClr val="0089FA"/>
          </a:solidFill>
          <a:ln>
            <a:noFill/>
          </a:ln>
          <a:effectLst/>
          <a:extLst/>
        </p:spPr>
        <p:txBody>
          <a:bodyPr wrap="none" anchor="ctr"/>
          <a:lstStyle/>
          <a:p>
            <a:endParaRPr lang="zh-CN" altLang="en-US"/>
          </a:p>
        </p:txBody>
      </p:sp>
      <p:sp>
        <p:nvSpPr>
          <p:cNvPr id="6" name="Rectangle 6"/>
          <p:cNvSpPr>
            <a:spLocks noChangeArrowheads="1"/>
          </p:cNvSpPr>
          <p:nvPr/>
        </p:nvSpPr>
        <p:spPr bwMode="auto">
          <a:xfrm>
            <a:off x="2315068" y="608658"/>
            <a:ext cx="449674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solidFill>
                  <a:schemeClr val="bg1"/>
                </a:solidFill>
                <a:latin typeface="微软雅黑" pitchFamily="34" charset="-122"/>
                <a:ea typeface="微软雅黑" pitchFamily="34" charset="-122"/>
              </a:rPr>
              <a:t>3.4.2  </a:t>
            </a:r>
            <a:r>
              <a:rPr lang="zh-CN" altLang="en-US" sz="2400" b="1" dirty="0">
                <a:solidFill>
                  <a:schemeClr val="bg1"/>
                </a:solidFill>
                <a:latin typeface="微软雅黑" pitchFamily="34" charset="-122"/>
                <a:ea typeface="微软雅黑" pitchFamily="34" charset="-122"/>
              </a:rPr>
              <a:t>在数据链路层扩展以太网</a:t>
            </a:r>
          </a:p>
        </p:txBody>
      </p:sp>
      <p:sp>
        <p:nvSpPr>
          <p:cNvPr id="5" name="灯片编号占位符 4">
            <a:extLst>
              <a:ext uri="{FF2B5EF4-FFF2-40B4-BE49-F238E27FC236}">
                <a16:creationId xmlns:a16="http://schemas.microsoft.com/office/drawing/2014/main" id="{EEC929BE-158A-490B-9028-C89D743D814D}"/>
              </a:ext>
            </a:extLst>
          </p:cNvPr>
          <p:cNvSpPr>
            <a:spLocks noGrp="1"/>
          </p:cNvSpPr>
          <p:nvPr>
            <p:ph type="sldNum" sz="quarter" idx="12"/>
          </p:nvPr>
        </p:nvSpPr>
        <p:spPr/>
        <p:txBody>
          <a:bodyPr/>
          <a:lstStyle/>
          <a:p>
            <a:fld id="{C485880C-E2C3-4DAB-AE74-D9BE691626AC}" type="slidenum">
              <a:rPr lang="zh-CN" altLang="en-US" smtClean="0"/>
              <a:pPr/>
              <a:t>99</a:t>
            </a:fld>
            <a:endParaRPr lang="zh-CN" altLang="en-US"/>
          </a:p>
        </p:txBody>
      </p:sp>
    </p:spTree>
    <p:extLst>
      <p:ext uri="{BB962C8B-B14F-4D97-AF65-F5344CB8AC3E}">
        <p14:creationId xmlns:p14="http://schemas.microsoft.com/office/powerpoint/2010/main" val="3326011315"/>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4548</TotalTime>
  <Words>9797</Words>
  <Application>Microsoft Office PowerPoint</Application>
  <PresentationFormat>全屏显示(16:9)</PresentationFormat>
  <Paragraphs>2180</Paragraphs>
  <Slides>151</Slides>
  <Notes>28</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1</vt:i4>
      </vt:variant>
      <vt:variant>
        <vt:lpstr>幻灯片标题</vt:lpstr>
      </vt:variant>
      <vt:variant>
        <vt:i4>151</vt:i4>
      </vt:variant>
    </vt:vector>
  </HeadingPairs>
  <TitlesOfParts>
    <vt:vector size="162" baseType="lpstr">
      <vt:lpstr>微软雅黑</vt:lpstr>
      <vt:lpstr>Times New Roman</vt:lpstr>
      <vt:lpstr>Wingdings</vt:lpstr>
      <vt:lpstr>Symbol</vt:lpstr>
      <vt:lpstr>黑体</vt:lpstr>
      <vt:lpstr>Calibri</vt:lpstr>
      <vt:lpstr>Arial</vt:lpstr>
      <vt:lpstr>宋体</vt:lpstr>
      <vt:lpstr>Arial Rounded MT Bold</vt:lpstr>
      <vt:lpstr>Office 主题​​</vt:lpstr>
      <vt:lpstr>公式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shen</cp:lastModifiedBy>
  <cp:revision>594</cp:revision>
  <dcterms:created xsi:type="dcterms:W3CDTF">2018-07-18T08:51:30Z</dcterms:created>
  <dcterms:modified xsi:type="dcterms:W3CDTF">2023-09-11T12:19:20Z</dcterms:modified>
</cp:coreProperties>
</file>