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198"/>
  </p:notesMasterIdLst>
  <p:sldIdLst>
    <p:sldId id="257" r:id="rId2"/>
    <p:sldId id="693" r:id="rId3"/>
    <p:sldId id="446" r:id="rId4"/>
    <p:sldId id="449" r:id="rId5"/>
    <p:sldId id="470" r:id="rId6"/>
    <p:sldId id="450" r:id="rId7"/>
    <p:sldId id="265" r:id="rId8"/>
    <p:sldId id="267" r:id="rId9"/>
    <p:sldId id="268" r:id="rId10"/>
    <p:sldId id="659" r:id="rId11"/>
    <p:sldId id="468" r:id="rId12"/>
    <p:sldId id="458" r:id="rId13"/>
    <p:sldId id="661" r:id="rId14"/>
    <p:sldId id="662" r:id="rId15"/>
    <p:sldId id="663" r:id="rId16"/>
    <p:sldId id="276" r:id="rId17"/>
    <p:sldId id="277" r:id="rId18"/>
    <p:sldId id="278" r:id="rId19"/>
    <p:sldId id="279" r:id="rId20"/>
    <p:sldId id="471" r:id="rId21"/>
    <p:sldId id="472" r:id="rId22"/>
    <p:sldId id="473" r:id="rId23"/>
    <p:sldId id="667" r:id="rId24"/>
    <p:sldId id="475" r:id="rId25"/>
    <p:sldId id="694" r:id="rId26"/>
    <p:sldId id="696" r:id="rId27"/>
    <p:sldId id="476" r:id="rId28"/>
    <p:sldId id="668" r:id="rId29"/>
    <p:sldId id="477" r:id="rId30"/>
    <p:sldId id="478" r:id="rId31"/>
    <p:sldId id="479" r:id="rId32"/>
    <p:sldId id="480" r:id="rId33"/>
    <p:sldId id="481" r:id="rId34"/>
    <p:sldId id="482" r:id="rId35"/>
    <p:sldId id="669" r:id="rId36"/>
    <p:sldId id="483" r:id="rId37"/>
    <p:sldId id="484" r:id="rId38"/>
    <p:sldId id="671" r:id="rId39"/>
    <p:sldId id="486" r:id="rId40"/>
    <p:sldId id="488" r:id="rId41"/>
    <p:sldId id="672" r:id="rId42"/>
    <p:sldId id="489" r:id="rId43"/>
    <p:sldId id="490" r:id="rId44"/>
    <p:sldId id="491" r:id="rId45"/>
    <p:sldId id="492" r:id="rId46"/>
    <p:sldId id="493" r:id="rId47"/>
    <p:sldId id="494" r:id="rId48"/>
    <p:sldId id="495" r:id="rId49"/>
    <p:sldId id="497" r:id="rId50"/>
    <p:sldId id="673" r:id="rId51"/>
    <p:sldId id="697" r:id="rId52"/>
    <p:sldId id="498" r:id="rId53"/>
    <p:sldId id="501" r:id="rId54"/>
    <p:sldId id="505" r:id="rId55"/>
    <p:sldId id="504" r:id="rId56"/>
    <p:sldId id="509" r:id="rId57"/>
    <p:sldId id="676" r:id="rId58"/>
    <p:sldId id="513" r:id="rId59"/>
    <p:sldId id="698" r:id="rId60"/>
    <p:sldId id="680" r:id="rId61"/>
    <p:sldId id="520" r:id="rId62"/>
    <p:sldId id="521" r:id="rId63"/>
    <p:sldId id="522" r:id="rId64"/>
    <p:sldId id="523" r:id="rId65"/>
    <p:sldId id="524" r:id="rId66"/>
    <p:sldId id="525" r:id="rId67"/>
    <p:sldId id="526" r:id="rId68"/>
    <p:sldId id="527" r:id="rId69"/>
    <p:sldId id="528" r:id="rId70"/>
    <p:sldId id="529" r:id="rId71"/>
    <p:sldId id="530" r:id="rId72"/>
    <p:sldId id="531" r:id="rId73"/>
    <p:sldId id="532" r:id="rId74"/>
    <p:sldId id="533" r:id="rId75"/>
    <p:sldId id="534" r:id="rId76"/>
    <p:sldId id="535" r:id="rId77"/>
    <p:sldId id="536" r:id="rId78"/>
    <p:sldId id="537" r:id="rId79"/>
    <p:sldId id="702" r:id="rId80"/>
    <p:sldId id="701" r:id="rId81"/>
    <p:sldId id="703" r:id="rId82"/>
    <p:sldId id="705" r:id="rId83"/>
    <p:sldId id="707" r:id="rId84"/>
    <p:sldId id="708" r:id="rId85"/>
    <p:sldId id="709" r:id="rId86"/>
    <p:sldId id="541" r:id="rId87"/>
    <p:sldId id="542" r:id="rId88"/>
    <p:sldId id="543" r:id="rId89"/>
    <p:sldId id="710" r:id="rId90"/>
    <p:sldId id="546" r:id="rId91"/>
    <p:sldId id="711" r:id="rId92"/>
    <p:sldId id="713" r:id="rId93"/>
    <p:sldId id="715" r:id="rId94"/>
    <p:sldId id="716" r:id="rId95"/>
    <p:sldId id="717" r:id="rId96"/>
    <p:sldId id="718" r:id="rId97"/>
    <p:sldId id="721" r:id="rId98"/>
    <p:sldId id="722" r:id="rId99"/>
    <p:sldId id="719" r:id="rId100"/>
    <p:sldId id="552" r:id="rId101"/>
    <p:sldId id="554" r:id="rId102"/>
    <p:sldId id="555" r:id="rId103"/>
    <p:sldId id="557" r:id="rId104"/>
    <p:sldId id="559" r:id="rId105"/>
    <p:sldId id="560" r:id="rId106"/>
    <p:sldId id="561" r:id="rId107"/>
    <p:sldId id="562" r:id="rId108"/>
    <p:sldId id="563" r:id="rId109"/>
    <p:sldId id="564" r:id="rId110"/>
    <p:sldId id="723" r:id="rId111"/>
    <p:sldId id="567" r:id="rId112"/>
    <p:sldId id="566" r:id="rId113"/>
    <p:sldId id="568" r:id="rId114"/>
    <p:sldId id="569" r:id="rId115"/>
    <p:sldId id="571" r:id="rId116"/>
    <p:sldId id="724" r:id="rId117"/>
    <p:sldId id="573" r:id="rId118"/>
    <p:sldId id="574" r:id="rId119"/>
    <p:sldId id="575" r:id="rId120"/>
    <p:sldId id="576" r:id="rId121"/>
    <p:sldId id="578" r:id="rId122"/>
    <p:sldId id="579" r:id="rId123"/>
    <p:sldId id="580" r:id="rId124"/>
    <p:sldId id="581" r:id="rId125"/>
    <p:sldId id="582" r:id="rId126"/>
    <p:sldId id="685" r:id="rId127"/>
    <p:sldId id="583" r:id="rId128"/>
    <p:sldId id="727" r:id="rId129"/>
    <p:sldId id="585" r:id="rId130"/>
    <p:sldId id="586" r:id="rId131"/>
    <p:sldId id="587" r:id="rId132"/>
    <p:sldId id="731" r:id="rId133"/>
    <p:sldId id="729" r:id="rId134"/>
    <p:sldId id="730" r:id="rId135"/>
    <p:sldId id="592" r:id="rId136"/>
    <p:sldId id="593" r:id="rId137"/>
    <p:sldId id="594" r:id="rId138"/>
    <p:sldId id="595" r:id="rId139"/>
    <p:sldId id="596" r:id="rId140"/>
    <p:sldId id="597" r:id="rId141"/>
    <p:sldId id="598" r:id="rId142"/>
    <p:sldId id="599" r:id="rId143"/>
    <p:sldId id="600" r:id="rId144"/>
    <p:sldId id="686" r:id="rId145"/>
    <p:sldId id="687" r:id="rId146"/>
    <p:sldId id="601" r:id="rId147"/>
    <p:sldId id="602" r:id="rId148"/>
    <p:sldId id="603" r:id="rId149"/>
    <p:sldId id="604" r:id="rId150"/>
    <p:sldId id="605" r:id="rId151"/>
    <p:sldId id="606" r:id="rId152"/>
    <p:sldId id="607" r:id="rId153"/>
    <p:sldId id="608" r:id="rId154"/>
    <p:sldId id="609" r:id="rId155"/>
    <p:sldId id="611" r:id="rId156"/>
    <p:sldId id="612" r:id="rId157"/>
    <p:sldId id="613" r:id="rId158"/>
    <p:sldId id="614" r:id="rId159"/>
    <p:sldId id="616" r:id="rId160"/>
    <p:sldId id="618" r:id="rId161"/>
    <p:sldId id="619" r:id="rId162"/>
    <p:sldId id="732" r:id="rId163"/>
    <p:sldId id="733" r:id="rId164"/>
    <p:sldId id="622" r:id="rId165"/>
    <p:sldId id="623" r:id="rId166"/>
    <p:sldId id="624" r:id="rId167"/>
    <p:sldId id="689" r:id="rId168"/>
    <p:sldId id="625" r:id="rId169"/>
    <p:sldId id="626" r:id="rId170"/>
    <p:sldId id="627" r:id="rId171"/>
    <p:sldId id="628" r:id="rId172"/>
    <p:sldId id="629" r:id="rId173"/>
    <p:sldId id="691" r:id="rId174"/>
    <p:sldId id="630" r:id="rId175"/>
    <p:sldId id="631" r:id="rId176"/>
    <p:sldId id="632" r:id="rId177"/>
    <p:sldId id="633" r:id="rId178"/>
    <p:sldId id="634" r:id="rId179"/>
    <p:sldId id="635" r:id="rId180"/>
    <p:sldId id="637" r:id="rId181"/>
    <p:sldId id="638" r:id="rId182"/>
    <p:sldId id="639" r:id="rId183"/>
    <p:sldId id="640" r:id="rId184"/>
    <p:sldId id="641" r:id="rId185"/>
    <p:sldId id="642" r:id="rId186"/>
    <p:sldId id="643" r:id="rId187"/>
    <p:sldId id="644" r:id="rId188"/>
    <p:sldId id="645" r:id="rId189"/>
    <p:sldId id="646" r:id="rId190"/>
    <p:sldId id="647" r:id="rId191"/>
    <p:sldId id="649" r:id="rId192"/>
    <p:sldId id="650" r:id="rId193"/>
    <p:sldId id="652" r:id="rId194"/>
    <p:sldId id="653" r:id="rId195"/>
    <p:sldId id="654" r:id="rId196"/>
    <p:sldId id="655" r:id="rId197"/>
  </p:sldIdLst>
  <p:sldSz cx="9144000" cy="5143500" type="screen16x9"/>
  <p:notesSz cx="6858000" cy="9144000"/>
  <p:embeddedFontLst>
    <p:embeddedFont>
      <p:font typeface="Calibri" panose="020F0502020204030204" pitchFamily="34" charset="0"/>
      <p:regular r:id="rId199"/>
      <p:bold r:id="rId200"/>
      <p:italic r:id="rId201"/>
      <p:boldItalic r:id="rId202"/>
    </p:embeddedFont>
    <p:embeddedFont>
      <p:font typeface="Cambria Math" panose="02040503050406030204" pitchFamily="18" charset="0"/>
      <p:regular r:id="rId203"/>
    </p:embeddedFont>
    <p:embeddedFont>
      <p:font typeface="微软雅黑" panose="020B0503020204020204" pitchFamily="34" charset="-122"/>
      <p:regular r:id="rId204"/>
      <p:bold r:id="rId20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00"/>
    <a:srgbClr val="00FF99"/>
    <a:srgbClr val="3366FF"/>
    <a:srgbClr val="0000CC"/>
    <a:srgbClr val="FFFF99"/>
    <a:srgbClr val="A50021"/>
    <a:srgbClr val="CC6600"/>
    <a:srgbClr val="FF66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73893" autoAdjust="0"/>
  </p:normalViewPr>
  <p:slideViewPr>
    <p:cSldViewPr snapToGrid="0">
      <p:cViewPr varScale="1">
        <p:scale>
          <a:sx n="113" d="100"/>
          <a:sy n="113" d="100"/>
        </p:scale>
        <p:origin x="279"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font" Target="fonts/font7.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presProps" Target="pres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viewProps" Target="view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font" Target="fonts/font1.fntdata"/><Relationship Id="rId203" Type="http://schemas.openxmlformats.org/officeDocument/2006/relationships/font" Target="fonts/font5.fntdata"/><Relationship Id="rId208"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tableStyles" Target="tableStyles.xml"/><Relationship Id="rId190" Type="http://schemas.openxmlformats.org/officeDocument/2006/relationships/slide" Target="slides/slide189.xml"/><Relationship Id="rId204" Type="http://schemas.openxmlformats.org/officeDocument/2006/relationships/font" Target="fonts/font6.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font" Target="fonts/font2.fnt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font" Target="fonts/font3.fntdata"/><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notesMaster" Target="notesMasters/notesMaster1.xml"/><Relationship Id="rId202" Type="http://schemas.openxmlformats.org/officeDocument/2006/relationships/font" Target="fonts/font4.fntdata"/><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s>
</file>

<file path=ppt/diagrams/colors1.xml><?xml version="1.0" encoding="utf-8"?>
<dgm:colorsDef xmlns:dgm="http://schemas.openxmlformats.org/drawingml/2006/diagram" xmlns:a="http://schemas.openxmlformats.org/drawingml/2006/main" uniqueId="urn:microsoft.com/office/officeart/2005/8/colors/colorful1#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C10DAB-C322-41A1-8658-7422865E490A}" type="doc">
      <dgm:prSet loTypeId="urn:microsoft.com/office/officeart/2005/8/layout/hList1" loCatId="list" qsTypeId="urn:microsoft.com/office/officeart/2005/8/quickstyle/simple1" qsCatId="simple" csTypeId="urn:microsoft.com/office/officeart/2005/8/colors/colorful1#11" csCatId="colorful" phldr="1"/>
      <dgm:spPr/>
      <dgm:t>
        <a:bodyPr/>
        <a:lstStyle/>
        <a:p>
          <a:endParaRPr lang="zh-CN" altLang="en-US"/>
        </a:p>
      </dgm:t>
    </dgm:pt>
    <dgm:pt modelId="{3075A9A9-DD2E-4ACB-A0C6-88FAC2CB324D}">
      <dgm:prSet phldrT="[文本]" custT="1"/>
      <dgm:spPr>
        <a:solidFill>
          <a:srgbClr val="C0504D"/>
        </a:solidFill>
      </dgm:spPr>
      <dgm:t>
        <a:bodyPr/>
        <a:lstStyle/>
        <a:p>
          <a:r>
            <a:rPr lang="en-US" altLang="zh-CN" sz="1800" b="1" dirty="0">
              <a:solidFill>
                <a:schemeClr val="bg1"/>
              </a:solidFill>
              <a:latin typeface="微软雅黑" pitchFamily="34" charset="-122"/>
              <a:ea typeface="微软雅黑" pitchFamily="34" charset="-122"/>
            </a:rPr>
            <a:t>UDP</a:t>
          </a:r>
          <a:endParaRPr lang="zh-CN" altLang="en-US" sz="1800" b="1" dirty="0">
            <a:latin typeface="微软雅黑" panose="020B0503020204020204" pitchFamily="34" charset="-122"/>
            <a:ea typeface="微软雅黑" panose="020B0503020204020204" pitchFamily="34" charset="-122"/>
          </a:endParaRPr>
        </a:p>
      </dgm:t>
    </dgm:pt>
    <dgm:pt modelId="{134ADAE1-C064-4534-8CC6-D8807540061D}" type="parTrans" cxnId="{1B76BF6E-B58C-43DD-ABD1-393617A9515D}">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5F624114-D0F6-4468-B3D2-38948A17DC0E}" type="sibTrans" cxnId="{1B76BF6E-B58C-43DD-ABD1-393617A9515D}">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DC47DCA6-96CD-4A2C-B62F-8CC71D8C8E12}">
      <dgm:prSet phldrT="[文本]" custT="1"/>
      <dgm:spPr/>
      <dgm:t>
        <a:bodyPr/>
        <a:lstStyle/>
        <a:p>
          <a:r>
            <a:rPr lang="zh-CN" altLang="en-US" sz="1600" b="1" dirty="0">
              <a:latin typeface="微软雅黑" panose="020B0503020204020204" pitchFamily="34" charset="-122"/>
              <a:ea typeface="微软雅黑" panose="020B0503020204020204" pitchFamily="34" charset="-122"/>
            </a:rPr>
            <a:t>传送数据之前不需要先建立连接。</a:t>
          </a:r>
        </a:p>
      </dgm:t>
    </dgm:pt>
    <dgm:pt modelId="{BA4E6060-3E02-4DC9-999E-664C75AD2B17}" type="parTrans" cxnId="{19202F06-C0A8-40BF-8887-E7FE766C333C}">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9E651337-55A0-4BC4-9468-6DF1B9931A2F}" type="sibTrans" cxnId="{19202F06-C0A8-40BF-8887-E7FE766C333C}">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62B41182-6C2B-4ED8-86B0-330C06986AB9}">
      <dgm:prSet phldrT="[文本]" custT="1"/>
      <dgm:spPr/>
      <dgm:t>
        <a:bodyPr/>
        <a:lstStyle/>
        <a:p>
          <a:r>
            <a:rPr lang="zh-CN" altLang="en-US" sz="1600" b="1" dirty="0">
              <a:latin typeface="微软雅黑" panose="020B0503020204020204" pitchFamily="34" charset="-122"/>
              <a:ea typeface="微软雅黑" panose="020B0503020204020204" pitchFamily="34" charset="-122"/>
            </a:rPr>
            <a:t>收到 </a:t>
          </a:r>
          <a:r>
            <a:rPr lang="en-US" altLang="en-US" sz="1600" b="1" dirty="0">
              <a:latin typeface="微软雅黑" panose="020B0503020204020204" pitchFamily="34" charset="-122"/>
              <a:ea typeface="微软雅黑" panose="020B0503020204020204" pitchFamily="34" charset="-122"/>
            </a:rPr>
            <a:t>UDP </a:t>
          </a:r>
          <a:r>
            <a:rPr lang="zh-CN" altLang="en-US" sz="1600" b="1" dirty="0">
              <a:latin typeface="微软雅黑" panose="020B0503020204020204" pitchFamily="34" charset="-122"/>
              <a:ea typeface="微软雅黑" panose="020B0503020204020204" pitchFamily="34" charset="-122"/>
            </a:rPr>
            <a:t>报后，不需要给出任何确认。</a:t>
          </a:r>
        </a:p>
      </dgm:t>
    </dgm:pt>
    <dgm:pt modelId="{14660C25-94E9-44AA-8120-86B7535088DC}" type="parTrans" cxnId="{D3F3DB79-2D41-47CA-8548-09ECF5FD47DB}">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6C2EA0F-7C5D-48A1-939A-F6DC2EAF8E49}" type="sibTrans" cxnId="{D3F3DB79-2D41-47CA-8548-09ECF5FD47DB}">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2A66170F-1B7D-4E19-B7BD-4417131220A6}">
      <dgm:prSet phldrT="[文本]" custT="1"/>
      <dgm:spPr>
        <a:solidFill>
          <a:srgbClr val="9BBB59"/>
        </a:solidFill>
      </dgm:spPr>
      <dgm:t>
        <a:bodyPr/>
        <a:lstStyle/>
        <a:p>
          <a:r>
            <a:rPr lang="en-US" altLang="zh-CN" sz="1800" b="1" dirty="0">
              <a:latin typeface="微软雅黑" panose="020B0503020204020204" pitchFamily="34" charset="-122"/>
              <a:ea typeface="微软雅黑" panose="020B0503020204020204" pitchFamily="34" charset="-122"/>
            </a:rPr>
            <a:t>TCP</a:t>
          </a:r>
          <a:endParaRPr lang="zh-CN" altLang="en-US" sz="1800" b="1" dirty="0">
            <a:latin typeface="微软雅黑" panose="020B0503020204020204" pitchFamily="34" charset="-122"/>
            <a:ea typeface="微软雅黑" panose="020B0503020204020204" pitchFamily="34" charset="-122"/>
          </a:endParaRPr>
        </a:p>
      </dgm:t>
    </dgm:pt>
    <dgm:pt modelId="{06BA1478-58FB-4D43-BF44-9A355D9E65BD}" type="parTrans" cxnId="{FF770F7E-D93D-4DE8-9457-9F05FD2C318C}">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21E75602-6CB5-4223-93A0-FA12226535A1}" type="sibTrans" cxnId="{FF770F7E-D93D-4DE8-9457-9F05FD2C318C}">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D7807EAE-F440-4658-B827-5A1F27B59CA8}">
      <dgm:prSet phldrT="[文本]" custT="1"/>
      <dgm:spPr/>
      <dgm:t>
        <a:bodyPr/>
        <a:lstStyle/>
        <a:p>
          <a:r>
            <a:rPr lang="zh-CN" altLang="en-US" sz="1600" b="1" dirty="0">
              <a:latin typeface="微软雅黑" panose="020B0503020204020204" pitchFamily="34" charset="-122"/>
              <a:ea typeface="微软雅黑" panose="020B0503020204020204" pitchFamily="34" charset="-122"/>
            </a:rPr>
            <a:t>提供可靠的、面向连接的运输服务。</a:t>
          </a:r>
        </a:p>
      </dgm:t>
    </dgm:pt>
    <dgm:pt modelId="{4C79C7E3-84BC-4917-A660-55DC2889DDFE}" type="parTrans" cxnId="{0206AF9E-0AA2-401E-A57A-3788F874CBA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D3093545-D9A0-40EC-9533-504A4E4F3697}" type="sibTrans" cxnId="{0206AF9E-0AA2-401E-A57A-3788F874CBA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E4C76DC-1E47-45AB-BE80-0358F9AAF2BB}">
      <dgm:prSet phldrT="[文本]" custT="1"/>
      <dgm:spPr/>
      <dgm:t>
        <a:bodyPr/>
        <a:lstStyle/>
        <a:p>
          <a:r>
            <a:rPr lang="zh-CN" altLang="en-US" sz="1600" b="1" dirty="0">
              <a:latin typeface="微软雅黑" panose="020B0503020204020204" pitchFamily="34" charset="-122"/>
              <a:ea typeface="微软雅黑" panose="020B0503020204020204" pitchFamily="34" charset="-122"/>
            </a:rPr>
            <a:t>不提供广播或多播服务。</a:t>
          </a:r>
        </a:p>
      </dgm:t>
    </dgm:pt>
    <dgm:pt modelId="{A37EC585-898F-4A6A-A6D3-CCBF473A8093}" type="parTrans" cxnId="{7A925762-4E87-4156-84DA-A16DF7BB27F4}">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003978C8-2BEF-4B29-BD68-9757A4000D0F}" type="sibTrans" cxnId="{7A925762-4E87-4156-84DA-A16DF7BB27F4}">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F4EEA15-2E9E-47C9-AF1B-1FA23A7F9F5C}">
      <dgm:prSet phldrT="[文本]" custT="1"/>
      <dgm:spPr/>
      <dgm:t>
        <a:bodyPr/>
        <a:lstStyle/>
        <a:p>
          <a:r>
            <a:rPr lang="zh-CN" altLang="en-US" sz="1600" b="1" dirty="0">
              <a:latin typeface="微软雅黑" panose="020B0503020204020204" pitchFamily="34" charset="-122"/>
              <a:ea typeface="微软雅黑" panose="020B0503020204020204" pitchFamily="34" charset="-122"/>
            </a:rPr>
            <a:t>不提供可靠交付，但是一种最有效的工作方式。</a:t>
          </a:r>
        </a:p>
      </dgm:t>
    </dgm:pt>
    <dgm:pt modelId="{88C0A744-4143-491F-A5CD-918E86655471}" type="parTrans" cxnId="{A0F5CD58-7D66-4E31-8BE8-9A8140F8DDDE}">
      <dgm:prSet/>
      <dgm:spPr/>
      <dgm:t>
        <a:bodyPr/>
        <a:lstStyle/>
        <a:p>
          <a:endParaRPr lang="zh-CN" altLang="en-US"/>
        </a:p>
      </dgm:t>
    </dgm:pt>
    <dgm:pt modelId="{11767EBD-491B-430F-93EF-1FCFBD1DD6C2}" type="sibTrans" cxnId="{A0F5CD58-7D66-4E31-8BE8-9A8140F8DDDE}">
      <dgm:prSet/>
      <dgm:spPr/>
      <dgm:t>
        <a:bodyPr/>
        <a:lstStyle/>
        <a:p>
          <a:endParaRPr lang="zh-CN" altLang="en-US"/>
        </a:p>
      </dgm:t>
    </dgm:pt>
    <dgm:pt modelId="{6BB890E6-C93F-4FDE-8B20-12E45554DE2D}">
      <dgm:prSet phldrT="[文本]" custT="1"/>
      <dgm:spPr/>
      <dgm:t>
        <a:bodyPr/>
        <a:lstStyle/>
        <a:p>
          <a:r>
            <a:rPr lang="zh-CN" altLang="en-US" sz="1600" b="1" dirty="0">
              <a:latin typeface="微软雅黑" panose="020B0503020204020204" pitchFamily="34" charset="-122"/>
              <a:ea typeface="微软雅黑" panose="020B0503020204020204" pitchFamily="34" charset="-122"/>
            </a:rPr>
            <a:t>开销较多。</a:t>
          </a:r>
        </a:p>
      </dgm:t>
    </dgm:pt>
    <dgm:pt modelId="{E2FD646B-AB14-4F5F-B1AA-B554A5CD8FD7}" type="parTrans" cxnId="{69177F15-D5F8-42DD-B545-C8F48846BCD7}">
      <dgm:prSet/>
      <dgm:spPr/>
      <dgm:t>
        <a:bodyPr/>
        <a:lstStyle/>
        <a:p>
          <a:endParaRPr lang="zh-CN" altLang="en-US"/>
        </a:p>
      </dgm:t>
    </dgm:pt>
    <dgm:pt modelId="{2528E0E1-90EC-425F-A7EF-C5EBCC899327}" type="sibTrans" cxnId="{69177F15-D5F8-42DD-B545-C8F48846BCD7}">
      <dgm:prSet/>
      <dgm:spPr/>
      <dgm:t>
        <a:bodyPr/>
        <a:lstStyle/>
        <a:p>
          <a:endParaRPr lang="zh-CN" altLang="en-US"/>
        </a:p>
      </dgm:t>
    </dgm:pt>
    <dgm:pt modelId="{DE876C50-400B-4C67-BF7B-A3BDE0F7CC3A}" type="pres">
      <dgm:prSet presAssocID="{D0C10DAB-C322-41A1-8658-7422865E490A}" presName="Name0" presStyleCnt="0">
        <dgm:presLayoutVars>
          <dgm:dir/>
          <dgm:animLvl val="lvl"/>
          <dgm:resizeHandles val="exact"/>
        </dgm:presLayoutVars>
      </dgm:prSet>
      <dgm:spPr/>
    </dgm:pt>
    <dgm:pt modelId="{42F4FCBB-D76E-47E8-A477-0D70F2776DF9}" type="pres">
      <dgm:prSet presAssocID="{3075A9A9-DD2E-4ACB-A0C6-88FAC2CB324D}" presName="composite" presStyleCnt="0"/>
      <dgm:spPr/>
    </dgm:pt>
    <dgm:pt modelId="{1E36D97B-D0F6-4762-BF60-A7904357B6F6}" type="pres">
      <dgm:prSet presAssocID="{3075A9A9-DD2E-4ACB-A0C6-88FAC2CB324D}" presName="parTx" presStyleLbl="alignNode1" presStyleIdx="0" presStyleCnt="2">
        <dgm:presLayoutVars>
          <dgm:chMax val="0"/>
          <dgm:chPref val="0"/>
          <dgm:bulletEnabled val="1"/>
        </dgm:presLayoutVars>
      </dgm:prSet>
      <dgm:spPr/>
    </dgm:pt>
    <dgm:pt modelId="{81374FB4-E28E-4844-BBFA-75610456881B}" type="pres">
      <dgm:prSet presAssocID="{3075A9A9-DD2E-4ACB-A0C6-88FAC2CB324D}" presName="desTx" presStyleLbl="alignAccFollowNode1" presStyleIdx="0" presStyleCnt="2">
        <dgm:presLayoutVars>
          <dgm:bulletEnabled val="1"/>
        </dgm:presLayoutVars>
      </dgm:prSet>
      <dgm:spPr/>
    </dgm:pt>
    <dgm:pt modelId="{213495E3-C14A-4543-A860-9E76BFAFB119}" type="pres">
      <dgm:prSet presAssocID="{5F624114-D0F6-4468-B3D2-38948A17DC0E}" presName="space" presStyleCnt="0"/>
      <dgm:spPr/>
    </dgm:pt>
    <dgm:pt modelId="{D3AF8276-52BD-4521-9B9D-F338C7E38BEC}" type="pres">
      <dgm:prSet presAssocID="{2A66170F-1B7D-4E19-B7BD-4417131220A6}" presName="composite" presStyleCnt="0"/>
      <dgm:spPr/>
    </dgm:pt>
    <dgm:pt modelId="{71294ECD-550A-476F-A96D-56F889AD84F9}" type="pres">
      <dgm:prSet presAssocID="{2A66170F-1B7D-4E19-B7BD-4417131220A6}" presName="parTx" presStyleLbl="alignNode1" presStyleIdx="1" presStyleCnt="2">
        <dgm:presLayoutVars>
          <dgm:chMax val="0"/>
          <dgm:chPref val="0"/>
          <dgm:bulletEnabled val="1"/>
        </dgm:presLayoutVars>
      </dgm:prSet>
      <dgm:spPr/>
    </dgm:pt>
    <dgm:pt modelId="{45D2AA96-01C3-4DB8-BDEC-FDACF0C5239B}" type="pres">
      <dgm:prSet presAssocID="{2A66170F-1B7D-4E19-B7BD-4417131220A6}" presName="desTx" presStyleLbl="alignAccFollowNode1" presStyleIdx="1" presStyleCnt="2">
        <dgm:presLayoutVars>
          <dgm:bulletEnabled val="1"/>
        </dgm:presLayoutVars>
      </dgm:prSet>
      <dgm:spPr/>
    </dgm:pt>
  </dgm:ptLst>
  <dgm:cxnLst>
    <dgm:cxn modelId="{19202F06-C0A8-40BF-8887-E7FE766C333C}" srcId="{3075A9A9-DD2E-4ACB-A0C6-88FAC2CB324D}" destId="{DC47DCA6-96CD-4A2C-B62F-8CC71D8C8E12}" srcOrd="0" destOrd="0" parTransId="{BA4E6060-3E02-4DC9-999E-664C75AD2B17}" sibTransId="{9E651337-55A0-4BC4-9468-6DF1B9931A2F}"/>
    <dgm:cxn modelId="{56BBA20B-548D-44B9-8BF7-2807E2FE840B}" type="presOf" srcId="{2A66170F-1B7D-4E19-B7BD-4417131220A6}" destId="{71294ECD-550A-476F-A96D-56F889AD84F9}" srcOrd="0" destOrd="0" presId="urn:microsoft.com/office/officeart/2005/8/layout/hList1"/>
    <dgm:cxn modelId="{A9063E10-8BD5-4A2C-9F88-B48BA07AF79A}" type="presOf" srcId="{6BB890E6-C93F-4FDE-8B20-12E45554DE2D}" destId="{45D2AA96-01C3-4DB8-BDEC-FDACF0C5239B}" srcOrd="0" destOrd="2" presId="urn:microsoft.com/office/officeart/2005/8/layout/hList1"/>
    <dgm:cxn modelId="{69177F15-D5F8-42DD-B545-C8F48846BCD7}" srcId="{2A66170F-1B7D-4E19-B7BD-4417131220A6}" destId="{6BB890E6-C93F-4FDE-8B20-12E45554DE2D}" srcOrd="2" destOrd="0" parTransId="{E2FD646B-AB14-4F5F-B1AA-B554A5CD8FD7}" sibTransId="{2528E0E1-90EC-425F-A7EF-C5EBCC899327}"/>
    <dgm:cxn modelId="{CF82A724-BF8B-4C07-82B8-D8881DD39949}" type="presOf" srcId="{3075A9A9-DD2E-4ACB-A0C6-88FAC2CB324D}" destId="{1E36D97B-D0F6-4762-BF60-A7904357B6F6}" srcOrd="0" destOrd="0" presId="urn:microsoft.com/office/officeart/2005/8/layout/hList1"/>
    <dgm:cxn modelId="{7A925762-4E87-4156-84DA-A16DF7BB27F4}" srcId="{2A66170F-1B7D-4E19-B7BD-4417131220A6}" destId="{7E4C76DC-1E47-45AB-BE80-0358F9AAF2BB}" srcOrd="1" destOrd="0" parTransId="{A37EC585-898F-4A6A-A6D3-CCBF473A8093}" sibTransId="{003978C8-2BEF-4B29-BD68-9757A4000D0F}"/>
    <dgm:cxn modelId="{1B76BF6E-B58C-43DD-ABD1-393617A9515D}" srcId="{D0C10DAB-C322-41A1-8658-7422865E490A}" destId="{3075A9A9-DD2E-4ACB-A0C6-88FAC2CB324D}" srcOrd="0" destOrd="0" parTransId="{134ADAE1-C064-4534-8CC6-D8807540061D}" sibTransId="{5F624114-D0F6-4468-B3D2-38948A17DC0E}"/>
    <dgm:cxn modelId="{A0F5CD58-7D66-4E31-8BE8-9A8140F8DDDE}" srcId="{3075A9A9-DD2E-4ACB-A0C6-88FAC2CB324D}" destId="{7F4EEA15-2E9E-47C9-AF1B-1FA23A7F9F5C}" srcOrd="2" destOrd="0" parTransId="{88C0A744-4143-491F-A5CD-918E86655471}" sibTransId="{11767EBD-491B-430F-93EF-1FCFBD1DD6C2}"/>
    <dgm:cxn modelId="{D3F3DB79-2D41-47CA-8548-09ECF5FD47DB}" srcId="{3075A9A9-DD2E-4ACB-A0C6-88FAC2CB324D}" destId="{62B41182-6C2B-4ED8-86B0-330C06986AB9}" srcOrd="1" destOrd="0" parTransId="{14660C25-94E9-44AA-8120-86B7535088DC}" sibTransId="{76C2EA0F-7C5D-48A1-939A-F6DC2EAF8E49}"/>
    <dgm:cxn modelId="{FF770F7E-D93D-4DE8-9457-9F05FD2C318C}" srcId="{D0C10DAB-C322-41A1-8658-7422865E490A}" destId="{2A66170F-1B7D-4E19-B7BD-4417131220A6}" srcOrd="1" destOrd="0" parTransId="{06BA1478-58FB-4D43-BF44-9A355D9E65BD}" sibTransId="{21E75602-6CB5-4223-93A0-FA12226535A1}"/>
    <dgm:cxn modelId="{D244EB88-696E-40BA-B388-666EF06B1575}" type="presOf" srcId="{DC47DCA6-96CD-4A2C-B62F-8CC71D8C8E12}" destId="{81374FB4-E28E-4844-BBFA-75610456881B}" srcOrd="0" destOrd="0" presId="urn:microsoft.com/office/officeart/2005/8/layout/hList1"/>
    <dgm:cxn modelId="{0206AF9E-0AA2-401E-A57A-3788F874CBA8}" srcId="{2A66170F-1B7D-4E19-B7BD-4417131220A6}" destId="{D7807EAE-F440-4658-B827-5A1F27B59CA8}" srcOrd="0" destOrd="0" parTransId="{4C79C7E3-84BC-4917-A660-55DC2889DDFE}" sibTransId="{D3093545-D9A0-40EC-9533-504A4E4F3697}"/>
    <dgm:cxn modelId="{219A75B4-3B21-4EC2-887E-AA87C2A792B0}" type="presOf" srcId="{D7807EAE-F440-4658-B827-5A1F27B59CA8}" destId="{45D2AA96-01C3-4DB8-BDEC-FDACF0C5239B}" srcOrd="0" destOrd="0" presId="urn:microsoft.com/office/officeart/2005/8/layout/hList1"/>
    <dgm:cxn modelId="{F0EF6BBD-F780-40B8-83BA-E52CB6A6E7D4}" type="presOf" srcId="{62B41182-6C2B-4ED8-86B0-330C06986AB9}" destId="{81374FB4-E28E-4844-BBFA-75610456881B}" srcOrd="0" destOrd="1" presId="urn:microsoft.com/office/officeart/2005/8/layout/hList1"/>
    <dgm:cxn modelId="{496DBFC5-ADDF-4EF7-B5EB-3F50DAA61EFC}" type="presOf" srcId="{7F4EEA15-2E9E-47C9-AF1B-1FA23A7F9F5C}" destId="{81374FB4-E28E-4844-BBFA-75610456881B}" srcOrd="0" destOrd="2" presId="urn:microsoft.com/office/officeart/2005/8/layout/hList1"/>
    <dgm:cxn modelId="{FC9686D4-C57A-4E87-BC03-70CE77BD83EE}" type="presOf" srcId="{D0C10DAB-C322-41A1-8658-7422865E490A}" destId="{DE876C50-400B-4C67-BF7B-A3BDE0F7CC3A}" srcOrd="0" destOrd="0" presId="urn:microsoft.com/office/officeart/2005/8/layout/hList1"/>
    <dgm:cxn modelId="{410A7EFB-3D04-4D32-ADAD-DB37BDCF08EA}" type="presOf" srcId="{7E4C76DC-1E47-45AB-BE80-0358F9AAF2BB}" destId="{45D2AA96-01C3-4DB8-BDEC-FDACF0C5239B}" srcOrd="0" destOrd="1" presId="urn:microsoft.com/office/officeart/2005/8/layout/hList1"/>
    <dgm:cxn modelId="{E653A648-1832-4D3A-B30F-463D8A5CDC1B}" type="presParOf" srcId="{DE876C50-400B-4C67-BF7B-A3BDE0F7CC3A}" destId="{42F4FCBB-D76E-47E8-A477-0D70F2776DF9}" srcOrd="0" destOrd="0" presId="urn:microsoft.com/office/officeart/2005/8/layout/hList1"/>
    <dgm:cxn modelId="{41A76362-7E27-4B13-AD4A-9651BDBA0E08}" type="presParOf" srcId="{42F4FCBB-D76E-47E8-A477-0D70F2776DF9}" destId="{1E36D97B-D0F6-4762-BF60-A7904357B6F6}" srcOrd="0" destOrd="0" presId="urn:microsoft.com/office/officeart/2005/8/layout/hList1"/>
    <dgm:cxn modelId="{C9B1AC32-FF34-4087-85E1-46FB57989DE3}" type="presParOf" srcId="{42F4FCBB-D76E-47E8-A477-0D70F2776DF9}" destId="{81374FB4-E28E-4844-BBFA-75610456881B}" srcOrd="1" destOrd="0" presId="urn:microsoft.com/office/officeart/2005/8/layout/hList1"/>
    <dgm:cxn modelId="{0AD10E8D-1E67-4109-899E-87E9CF86C77D}" type="presParOf" srcId="{DE876C50-400B-4C67-BF7B-A3BDE0F7CC3A}" destId="{213495E3-C14A-4543-A860-9E76BFAFB119}" srcOrd="1" destOrd="0" presId="urn:microsoft.com/office/officeart/2005/8/layout/hList1"/>
    <dgm:cxn modelId="{E77936ED-B943-4183-888F-A45F2660EC99}" type="presParOf" srcId="{DE876C50-400B-4C67-BF7B-A3BDE0F7CC3A}" destId="{D3AF8276-52BD-4521-9B9D-F338C7E38BEC}" srcOrd="2" destOrd="0" presId="urn:microsoft.com/office/officeart/2005/8/layout/hList1"/>
    <dgm:cxn modelId="{C308F207-F28B-4450-BB83-A342D0C1583A}" type="presParOf" srcId="{D3AF8276-52BD-4521-9B9D-F338C7E38BEC}" destId="{71294ECD-550A-476F-A96D-56F889AD84F9}" srcOrd="0" destOrd="0" presId="urn:microsoft.com/office/officeart/2005/8/layout/hList1"/>
    <dgm:cxn modelId="{E2098CA0-0A0E-4689-9772-66210B88B591}" type="presParOf" srcId="{D3AF8276-52BD-4521-9B9D-F338C7E38BEC}" destId="{45D2AA96-01C3-4DB8-BDEC-FDACF0C5239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12BEBDF-C69E-49A9-B731-0929408024D8}" type="doc">
      <dgm:prSet loTypeId="urn:microsoft.com/office/officeart/2005/8/layout/vList5" loCatId="list" qsTypeId="urn:microsoft.com/office/officeart/2005/8/quickstyle/simple3" qsCatId="simple" csTypeId="urn:microsoft.com/office/officeart/2005/8/colors/colorful5" csCatId="colorful" phldr="1"/>
      <dgm:spPr/>
      <dgm:t>
        <a:bodyPr/>
        <a:lstStyle/>
        <a:p>
          <a:endParaRPr lang="zh-CN" altLang="en-US"/>
        </a:p>
      </dgm:t>
    </dgm:pt>
    <dgm:pt modelId="{4EE007B2-F612-44FB-B13F-E78B8586155B}">
      <dgm:prSet phldrT="[文本]" custT="1"/>
      <dgm:spPr/>
      <dgm:t>
        <a:bodyPr/>
        <a:lstStyle/>
        <a:p>
          <a:r>
            <a:rPr lang="zh-CN" altLang="en-US" sz="1800" b="1" dirty="0">
              <a:latin typeface="微软雅黑" panose="020B0503020204020204" pitchFamily="34" charset="-122"/>
              <a:ea typeface="微软雅黑" panose="020B0503020204020204" pitchFamily="34" charset="-122"/>
            </a:rPr>
            <a:t>超时重传计时器超时</a:t>
          </a:r>
        </a:p>
      </dgm:t>
    </dgm:pt>
    <dgm:pt modelId="{72B0F351-ECBB-41B6-83F8-2E44095783F4}" type="parTrans" cxnId="{1A846D18-8F00-461A-939E-949F0AB8AB0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B73030B4-A5E0-40C1-9AE1-02B25975AA00}" type="sibTrans" cxnId="{1A846D18-8F00-461A-939E-949F0AB8AB0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10B3081-F341-4301-9185-BE738C183BBB}">
      <dgm:prSet phldrT="[文本]" custT="1"/>
      <dgm:spPr/>
      <dgm:t>
        <a:bodyPr/>
        <a:lstStyle/>
        <a:p>
          <a:r>
            <a:rPr lang="zh-CN" altLang="en-US" sz="1800" b="1" dirty="0">
              <a:latin typeface="微软雅黑" panose="020B0503020204020204" pitchFamily="34" charset="-122"/>
              <a:ea typeface="微软雅黑" panose="020B0503020204020204" pitchFamily="34" charset="-122"/>
            </a:rPr>
            <a:t>网络已经出现了拥塞。</a:t>
          </a:r>
        </a:p>
      </dgm:t>
    </dgm:pt>
    <dgm:pt modelId="{B9937F06-A3DB-4499-9BB1-8E62176A896E}" type="parTrans" cxnId="{74E18B3E-A839-4FBD-B46E-F54F7588502B}">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8D13681-61CB-42A0-AAD2-CF508B0ED4F0}" type="sibTrans" cxnId="{74E18B3E-A839-4FBD-B46E-F54F7588502B}">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DACD2956-BF18-4584-AF2D-3FD839777DF7}">
      <dgm:prSet phldrT="[文本]" custT="1"/>
      <dgm:spPr/>
      <dgm:t>
        <a:bodyPr/>
        <a:lstStyle/>
        <a:p>
          <a:r>
            <a:rPr lang="zh-CN" altLang="en-US" sz="1800" b="1">
              <a:latin typeface="微软雅黑" panose="020B0503020204020204" pitchFamily="34" charset="-122"/>
              <a:ea typeface="微软雅黑" panose="020B0503020204020204" pitchFamily="34" charset="-122"/>
            </a:rPr>
            <a:t>收到 </a:t>
          </a:r>
          <a:r>
            <a:rPr lang="en-US" altLang="en-US" sz="1800" b="1">
              <a:latin typeface="微软雅黑" panose="020B0503020204020204" pitchFamily="34" charset="-122"/>
              <a:ea typeface="微软雅黑" panose="020B0503020204020204" pitchFamily="34" charset="-122"/>
            </a:rPr>
            <a:t>3 </a:t>
          </a:r>
          <a:r>
            <a:rPr lang="zh-CN" altLang="en-US" sz="1800" b="1">
              <a:latin typeface="微软雅黑" panose="020B0503020204020204" pitchFamily="34" charset="-122"/>
              <a:ea typeface="微软雅黑" panose="020B0503020204020204" pitchFamily="34" charset="-122"/>
            </a:rPr>
            <a:t>个重复的确认</a:t>
          </a:r>
          <a:endParaRPr lang="zh-CN" altLang="en-US" sz="1800" b="1" dirty="0">
            <a:latin typeface="微软雅黑" panose="020B0503020204020204" pitchFamily="34" charset="-122"/>
            <a:ea typeface="微软雅黑" panose="020B0503020204020204" pitchFamily="34" charset="-122"/>
          </a:endParaRPr>
        </a:p>
      </dgm:t>
    </dgm:pt>
    <dgm:pt modelId="{98DB6D87-467D-4D2D-AF82-D4E303370A2F}" type="parTrans" cxnId="{06F307EA-748F-443B-9B61-7B9DD73BB963}">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FE01F61-F8E8-44D6-97EE-DEA0356464A7}" type="sibTrans" cxnId="{06F307EA-748F-443B-9B61-7B9DD73BB963}">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B38BB22-10D0-455B-AB19-4EC1F24B8A2F}">
      <dgm:prSet phldrT="[文本]" custT="1"/>
      <dgm:spPr/>
      <dgm:t>
        <a:bodyPr/>
        <a:lstStyle/>
        <a:p>
          <a:r>
            <a:rPr lang="zh-CN" altLang="en-US" sz="1800" b="1" dirty="0">
              <a:latin typeface="微软雅黑" panose="020B0503020204020204" pitchFamily="34" charset="-122"/>
              <a:ea typeface="微软雅黑" panose="020B0503020204020204" pitchFamily="34" charset="-122"/>
            </a:rPr>
            <a:t>预示网络可能会出现拥塞。</a:t>
          </a:r>
        </a:p>
      </dgm:t>
    </dgm:pt>
    <dgm:pt modelId="{6383180C-1983-48A1-B1E4-F574E14CDBD1}" type="parTrans" cxnId="{E9F7BDEC-B0B2-4D70-9C76-A3B73A9A92CD}">
      <dgm:prSet/>
      <dgm:spPr/>
      <dgm:t>
        <a:bodyPr/>
        <a:lstStyle/>
        <a:p>
          <a:endParaRPr lang="zh-CN" altLang="en-US" sz="1800"/>
        </a:p>
      </dgm:t>
    </dgm:pt>
    <dgm:pt modelId="{0F0ABCB1-B289-4DF9-9D7E-62CB7D38863E}" type="sibTrans" cxnId="{E9F7BDEC-B0B2-4D70-9C76-A3B73A9A92CD}">
      <dgm:prSet/>
      <dgm:spPr/>
      <dgm:t>
        <a:bodyPr/>
        <a:lstStyle/>
        <a:p>
          <a:endParaRPr lang="zh-CN" altLang="en-US" sz="1800"/>
        </a:p>
      </dgm:t>
    </dgm:pt>
    <dgm:pt modelId="{C564FC20-C6E3-4CAE-946B-A83F6E8038BC}" type="pres">
      <dgm:prSet presAssocID="{112BEBDF-C69E-49A9-B731-0929408024D8}" presName="Name0" presStyleCnt="0">
        <dgm:presLayoutVars>
          <dgm:dir/>
          <dgm:animLvl val="lvl"/>
          <dgm:resizeHandles val="exact"/>
        </dgm:presLayoutVars>
      </dgm:prSet>
      <dgm:spPr/>
    </dgm:pt>
    <dgm:pt modelId="{395CF0BF-C9D2-45EE-B71D-7D7ABD3952E9}" type="pres">
      <dgm:prSet presAssocID="{4EE007B2-F612-44FB-B13F-E78B8586155B}" presName="linNode" presStyleCnt="0"/>
      <dgm:spPr/>
    </dgm:pt>
    <dgm:pt modelId="{5ED00335-F589-4BA4-BB17-2781BB242E82}" type="pres">
      <dgm:prSet presAssocID="{4EE007B2-F612-44FB-B13F-E78B8586155B}" presName="parentText" presStyleLbl="node1" presStyleIdx="0" presStyleCnt="2">
        <dgm:presLayoutVars>
          <dgm:chMax val="1"/>
          <dgm:bulletEnabled val="1"/>
        </dgm:presLayoutVars>
      </dgm:prSet>
      <dgm:spPr/>
    </dgm:pt>
    <dgm:pt modelId="{A512784D-6662-4391-87B7-A8A7A5C6CD55}" type="pres">
      <dgm:prSet presAssocID="{4EE007B2-F612-44FB-B13F-E78B8586155B}" presName="descendantText" presStyleLbl="alignAccFollowNode1" presStyleIdx="0" presStyleCnt="2">
        <dgm:presLayoutVars>
          <dgm:bulletEnabled val="1"/>
        </dgm:presLayoutVars>
      </dgm:prSet>
      <dgm:spPr/>
    </dgm:pt>
    <dgm:pt modelId="{A632911B-FCAC-415E-AF61-977E94D9EEE1}" type="pres">
      <dgm:prSet presAssocID="{B73030B4-A5E0-40C1-9AE1-02B25975AA00}" presName="sp" presStyleCnt="0"/>
      <dgm:spPr/>
    </dgm:pt>
    <dgm:pt modelId="{2A5AB3E8-DAF4-4A11-9BC2-049225AF2EEB}" type="pres">
      <dgm:prSet presAssocID="{DACD2956-BF18-4584-AF2D-3FD839777DF7}" presName="linNode" presStyleCnt="0"/>
      <dgm:spPr/>
    </dgm:pt>
    <dgm:pt modelId="{A154C679-5D7E-4C77-AEB3-2EDD606A8CBC}" type="pres">
      <dgm:prSet presAssocID="{DACD2956-BF18-4584-AF2D-3FD839777DF7}" presName="parentText" presStyleLbl="node1" presStyleIdx="1" presStyleCnt="2">
        <dgm:presLayoutVars>
          <dgm:chMax val="1"/>
          <dgm:bulletEnabled val="1"/>
        </dgm:presLayoutVars>
      </dgm:prSet>
      <dgm:spPr/>
    </dgm:pt>
    <dgm:pt modelId="{45B4962A-C5E4-485B-B75C-CD9AAA63DA58}" type="pres">
      <dgm:prSet presAssocID="{DACD2956-BF18-4584-AF2D-3FD839777DF7}" presName="descendantText" presStyleLbl="alignAccFollowNode1" presStyleIdx="1" presStyleCnt="2">
        <dgm:presLayoutVars>
          <dgm:bulletEnabled val="1"/>
        </dgm:presLayoutVars>
      </dgm:prSet>
      <dgm:spPr/>
    </dgm:pt>
  </dgm:ptLst>
  <dgm:cxnLst>
    <dgm:cxn modelId="{1A846D18-8F00-461A-939E-949F0AB8AB06}" srcId="{112BEBDF-C69E-49A9-B731-0929408024D8}" destId="{4EE007B2-F612-44FB-B13F-E78B8586155B}" srcOrd="0" destOrd="0" parTransId="{72B0F351-ECBB-41B6-83F8-2E44095783F4}" sibTransId="{B73030B4-A5E0-40C1-9AE1-02B25975AA00}"/>
    <dgm:cxn modelId="{FA35CF31-4473-4EE2-B5DD-A540C9B99CEB}" type="presOf" srcId="{112BEBDF-C69E-49A9-B731-0929408024D8}" destId="{C564FC20-C6E3-4CAE-946B-A83F6E8038BC}" srcOrd="0" destOrd="0" presId="urn:microsoft.com/office/officeart/2005/8/layout/vList5"/>
    <dgm:cxn modelId="{74E18B3E-A839-4FBD-B46E-F54F7588502B}" srcId="{4EE007B2-F612-44FB-B13F-E78B8586155B}" destId="{710B3081-F341-4301-9185-BE738C183BBB}" srcOrd="0" destOrd="0" parTransId="{B9937F06-A3DB-4499-9BB1-8E62176A896E}" sibTransId="{A8D13681-61CB-42A0-AAD2-CF508B0ED4F0}"/>
    <dgm:cxn modelId="{A2ACEA76-06A3-4479-A736-4EC1198A69EB}" type="presOf" srcId="{DACD2956-BF18-4584-AF2D-3FD839777DF7}" destId="{A154C679-5D7E-4C77-AEB3-2EDD606A8CBC}" srcOrd="0" destOrd="0" presId="urn:microsoft.com/office/officeart/2005/8/layout/vList5"/>
    <dgm:cxn modelId="{8EA4B857-75D3-4D56-BC1C-25BFE0E28391}" type="presOf" srcId="{7B38BB22-10D0-455B-AB19-4EC1F24B8A2F}" destId="{45B4962A-C5E4-485B-B75C-CD9AAA63DA58}" srcOrd="0" destOrd="0" presId="urn:microsoft.com/office/officeart/2005/8/layout/vList5"/>
    <dgm:cxn modelId="{06F307EA-748F-443B-9B61-7B9DD73BB963}" srcId="{112BEBDF-C69E-49A9-B731-0929408024D8}" destId="{DACD2956-BF18-4584-AF2D-3FD839777DF7}" srcOrd="1" destOrd="0" parTransId="{98DB6D87-467D-4D2D-AF82-D4E303370A2F}" sibTransId="{AFE01F61-F8E8-44D6-97EE-DEA0356464A7}"/>
    <dgm:cxn modelId="{E9F7BDEC-B0B2-4D70-9C76-A3B73A9A92CD}" srcId="{DACD2956-BF18-4584-AF2D-3FD839777DF7}" destId="{7B38BB22-10D0-455B-AB19-4EC1F24B8A2F}" srcOrd="0" destOrd="0" parTransId="{6383180C-1983-48A1-B1E4-F574E14CDBD1}" sibTransId="{0F0ABCB1-B289-4DF9-9D7E-62CB7D38863E}"/>
    <dgm:cxn modelId="{47F58FEF-09EB-49F5-A456-67A625DBAAA8}" type="presOf" srcId="{710B3081-F341-4301-9185-BE738C183BBB}" destId="{A512784D-6662-4391-87B7-A8A7A5C6CD55}" srcOrd="0" destOrd="0" presId="urn:microsoft.com/office/officeart/2005/8/layout/vList5"/>
    <dgm:cxn modelId="{5485FEFD-C078-4726-933D-5B9B2AE81CDA}" type="presOf" srcId="{4EE007B2-F612-44FB-B13F-E78B8586155B}" destId="{5ED00335-F589-4BA4-BB17-2781BB242E82}" srcOrd="0" destOrd="0" presId="urn:microsoft.com/office/officeart/2005/8/layout/vList5"/>
    <dgm:cxn modelId="{943ABE90-8388-4378-9350-5147907CF0BA}" type="presParOf" srcId="{C564FC20-C6E3-4CAE-946B-A83F6E8038BC}" destId="{395CF0BF-C9D2-45EE-B71D-7D7ABD3952E9}" srcOrd="0" destOrd="0" presId="urn:microsoft.com/office/officeart/2005/8/layout/vList5"/>
    <dgm:cxn modelId="{F76D8D80-C8AF-4238-B3EB-D72698B0E51C}" type="presParOf" srcId="{395CF0BF-C9D2-45EE-B71D-7D7ABD3952E9}" destId="{5ED00335-F589-4BA4-BB17-2781BB242E82}" srcOrd="0" destOrd="0" presId="urn:microsoft.com/office/officeart/2005/8/layout/vList5"/>
    <dgm:cxn modelId="{57DF685F-1B95-439A-AD2F-1D59E380B704}" type="presParOf" srcId="{395CF0BF-C9D2-45EE-B71D-7D7ABD3952E9}" destId="{A512784D-6662-4391-87B7-A8A7A5C6CD55}" srcOrd="1" destOrd="0" presId="urn:microsoft.com/office/officeart/2005/8/layout/vList5"/>
    <dgm:cxn modelId="{2BC3CE4B-EA7E-461A-A3BC-5C58474ECD2E}" type="presParOf" srcId="{C564FC20-C6E3-4CAE-946B-A83F6E8038BC}" destId="{A632911B-FCAC-415E-AF61-977E94D9EEE1}" srcOrd="1" destOrd="0" presId="urn:microsoft.com/office/officeart/2005/8/layout/vList5"/>
    <dgm:cxn modelId="{1DA4CD5D-4525-4911-BC59-649280EAA66F}" type="presParOf" srcId="{C564FC20-C6E3-4CAE-946B-A83F6E8038BC}" destId="{2A5AB3E8-DAF4-4A11-9BC2-049225AF2EEB}" srcOrd="2" destOrd="0" presId="urn:microsoft.com/office/officeart/2005/8/layout/vList5"/>
    <dgm:cxn modelId="{FC41A692-14E7-4095-A2F2-D70B911DD5D8}" type="presParOf" srcId="{2A5AB3E8-DAF4-4A11-9BC2-049225AF2EEB}" destId="{A154C679-5D7E-4C77-AEB3-2EDD606A8CBC}" srcOrd="0" destOrd="0" presId="urn:microsoft.com/office/officeart/2005/8/layout/vList5"/>
    <dgm:cxn modelId="{ABF4989C-6D36-438E-BE49-D45D2E828992}" type="presParOf" srcId="{2A5AB3E8-DAF4-4A11-9BC2-049225AF2EEB}" destId="{45B4962A-C5E4-485B-B75C-CD9AAA63DA5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70DD816-BDFD-458D-8B8B-B2C6B353304A}"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zh-CN" altLang="en-US"/>
        </a:p>
      </dgm:t>
    </dgm:pt>
    <dgm:pt modelId="{183C2942-ED0C-4183-B612-698A35B0CCA4}">
      <dgm:prSet phldrT="[文本]" custT="1"/>
      <dgm:spPr/>
      <dgm:t>
        <a:bodyPr/>
        <a:lstStyle/>
        <a:p>
          <a:r>
            <a:rPr lang="zh-CN" altLang="en-US" sz="1600" b="1">
              <a:latin typeface="微软雅黑" panose="020B0503020204020204" pitchFamily="34" charset="-122"/>
              <a:ea typeface="微软雅黑" panose="020B0503020204020204" pitchFamily="34" charset="-122"/>
            </a:rPr>
            <a:t>拥塞窗口 </a:t>
          </a:r>
          <a:r>
            <a:rPr lang="en-US" altLang="en-US" sz="1600" b="1">
              <a:latin typeface="微软雅黑" panose="020B0503020204020204" pitchFamily="34" charset="-122"/>
              <a:ea typeface="微软雅黑" panose="020B0503020204020204" pitchFamily="34" charset="-122"/>
            </a:rPr>
            <a:t>cwnd</a:t>
          </a:r>
          <a:endParaRPr lang="zh-CN" altLang="en-US" sz="1600" b="1" dirty="0">
            <a:latin typeface="微软雅黑" panose="020B0503020204020204" pitchFamily="34" charset="-122"/>
            <a:ea typeface="微软雅黑" panose="020B0503020204020204" pitchFamily="34" charset="-122"/>
          </a:endParaRPr>
        </a:p>
      </dgm:t>
    </dgm:pt>
    <dgm:pt modelId="{C104DA9C-0D2E-45D3-B7BE-C412B5DAFD5C}" type="parTrans" cxnId="{1619D295-5227-45B2-9CD0-58B8E026F7F4}">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35729F05-D028-436F-A3D3-A6682A55538D}" type="sibTrans" cxnId="{1619D295-5227-45B2-9CD0-58B8E026F7F4}">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31E54949-960A-477A-8FC3-9C4391417A3F}">
      <dgm:prSet phldrT="[文本]" custT="1"/>
      <dgm:spPr/>
      <dgm:t>
        <a:bodyPr/>
        <a:lstStyle/>
        <a:p>
          <a:pPr>
            <a:lnSpc>
              <a:spcPct val="90000"/>
            </a:lnSpc>
            <a:spcAft>
              <a:spcPct val="20000"/>
            </a:spcAft>
          </a:pPr>
          <a:r>
            <a:rPr lang="zh-CN" altLang="en-US" sz="1600" b="1" dirty="0">
              <a:latin typeface="微软雅黑" panose="020B0503020204020204" pitchFamily="34" charset="-122"/>
              <a:ea typeface="微软雅黑" panose="020B0503020204020204" pitchFamily="34" charset="-122"/>
            </a:rPr>
            <a:t>初始值：</a:t>
          </a:r>
          <a:r>
            <a:rPr lang="en-US" altLang="en-US" sz="1600" b="1" dirty="0">
              <a:latin typeface="微软雅黑" panose="020B0503020204020204" pitchFamily="34" charset="-122"/>
              <a:ea typeface="微软雅黑" panose="020B0503020204020204" pitchFamily="34" charset="-122"/>
            </a:rPr>
            <a:t>2 </a:t>
          </a:r>
          <a:r>
            <a:rPr lang="zh-CN" altLang="en-US" sz="1600" b="1" dirty="0">
              <a:latin typeface="微软雅黑" panose="020B0503020204020204" pitchFamily="34" charset="-122"/>
              <a:ea typeface="微软雅黑" panose="020B0503020204020204" pitchFamily="34" charset="-122"/>
            </a:rPr>
            <a:t>种设置方法。</a:t>
          </a:r>
        </a:p>
      </dgm:t>
    </dgm:pt>
    <dgm:pt modelId="{332F67AE-D9DF-4B9D-8C4A-85EAA0CA9327}" type="parTrans" cxnId="{DD9710E7-9F46-494D-8B58-E16F348257FB}">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84703DF8-717E-4D51-B348-F5DB13D87435}" type="sibTrans" cxnId="{DD9710E7-9F46-494D-8B58-E16F348257FB}">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F0F7EFC8-A225-421F-89B6-3F68CE2853DC}">
      <dgm:prSet phldrT="[文本]" custT="1"/>
      <dgm:spPr/>
      <dgm:t>
        <a:bodyPr/>
        <a:lstStyle/>
        <a:p>
          <a:r>
            <a:rPr lang="zh-CN" altLang="en-US" sz="1600" b="1" dirty="0">
              <a:latin typeface="微软雅黑" panose="020B0503020204020204" pitchFamily="34" charset="-122"/>
              <a:ea typeface="微软雅黑" panose="020B0503020204020204" pitchFamily="34" charset="-122"/>
            </a:rPr>
            <a:t>慢开始门限 </a:t>
          </a:r>
          <a:r>
            <a:rPr lang="en-US" altLang="en-US" sz="1600" b="1" dirty="0" err="1">
              <a:latin typeface="微软雅黑" panose="020B0503020204020204" pitchFamily="34" charset="-122"/>
              <a:ea typeface="微软雅黑" panose="020B0503020204020204" pitchFamily="34" charset="-122"/>
            </a:rPr>
            <a:t>ssthresh</a:t>
          </a:r>
          <a:endParaRPr lang="zh-CN" altLang="en-US" sz="1600" b="1" dirty="0">
            <a:latin typeface="微软雅黑" panose="020B0503020204020204" pitchFamily="34" charset="-122"/>
            <a:ea typeface="微软雅黑" panose="020B0503020204020204" pitchFamily="34" charset="-122"/>
          </a:endParaRPr>
        </a:p>
      </dgm:t>
    </dgm:pt>
    <dgm:pt modelId="{60B4D278-B7F4-4772-A90A-948C6EAF09CC}" type="parTrans" cxnId="{2EB1029B-F1C5-41D3-8709-900F7E72D61C}">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425F900E-3CBA-46F7-B5CC-1DDB0FC5F957}" type="sibTrans" cxnId="{2EB1029B-F1C5-41D3-8709-900F7E72D61C}">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DF75F5EF-3774-4B9A-AFBA-18481269C53B}">
      <dgm:prSet phldrT="[文本]" custT="1"/>
      <dgm:spPr/>
      <dgm:t>
        <a:bodyPr/>
        <a:lstStyle/>
        <a:p>
          <a:pPr>
            <a:lnSpc>
              <a:spcPct val="90000"/>
            </a:lnSpc>
            <a:spcAft>
              <a:spcPts val="0"/>
            </a:spcAft>
          </a:pPr>
          <a:r>
            <a:rPr lang="zh-CN" altLang="en-US" sz="1600" b="1" dirty="0">
              <a:latin typeface="微软雅黑" panose="020B0503020204020204" pitchFamily="34" charset="-122"/>
              <a:ea typeface="微软雅黑" panose="020B0503020204020204" pitchFamily="34" charset="-122"/>
            </a:rPr>
            <a:t>防止拥塞窗口增长过大引起网络拥塞。</a:t>
          </a:r>
        </a:p>
      </dgm:t>
    </dgm:pt>
    <dgm:pt modelId="{E2409CDF-E3A2-4EDB-B258-A5056E2B2EFE}" type="parTrans" cxnId="{47FC1360-467D-4D53-A7DD-513438872BCE}">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5983E41B-14C1-40CB-A368-FCA23E9040EA}" type="sibTrans" cxnId="{47FC1360-467D-4D53-A7DD-513438872BCE}">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14B2E8A6-D214-46FA-AD27-3B822E40910B}">
      <dgm:prSet custT="1"/>
      <dgm:spPr/>
      <dgm:t>
        <a:bodyPr/>
        <a:lstStyle/>
        <a:p>
          <a:pPr>
            <a:lnSpc>
              <a:spcPct val="50000"/>
            </a:lnSpc>
            <a:spcAft>
              <a:spcPts val="0"/>
            </a:spcAft>
          </a:pPr>
          <a:r>
            <a:rPr lang="en-US" altLang="en-US" sz="1600" b="1" dirty="0">
              <a:latin typeface="微软雅黑" panose="020B0503020204020204" pitchFamily="34" charset="-122"/>
              <a:ea typeface="微软雅黑" panose="020B0503020204020204" pitchFamily="34" charset="-122"/>
            </a:rPr>
            <a:t>1 </a:t>
          </a:r>
          <a:r>
            <a:rPr lang="zh-CN" altLang="en-US" sz="1600" b="1" dirty="0">
              <a:latin typeface="微软雅黑" panose="020B0503020204020204" pitchFamily="34" charset="-122"/>
              <a:ea typeface="微软雅黑" panose="020B0503020204020204" pitchFamily="34" charset="-122"/>
            </a:rPr>
            <a:t>至 </a:t>
          </a:r>
          <a:r>
            <a:rPr lang="en-US" altLang="en-US" sz="1600" b="1" dirty="0">
              <a:latin typeface="微软雅黑" panose="020B0503020204020204" pitchFamily="34" charset="-122"/>
              <a:ea typeface="微软雅黑" panose="020B0503020204020204" pitchFamily="34" charset="-122"/>
            </a:rPr>
            <a:t>2 </a:t>
          </a:r>
          <a:r>
            <a:rPr lang="zh-CN" altLang="en-US" sz="1600" b="1" dirty="0">
              <a:latin typeface="微软雅黑" panose="020B0503020204020204" pitchFamily="34" charset="-122"/>
              <a:ea typeface="微软雅黑" panose="020B0503020204020204" pitchFamily="34" charset="-122"/>
            </a:rPr>
            <a:t>个最大报文段 </a:t>
          </a:r>
          <a:r>
            <a:rPr lang="en-US" altLang="zh-CN" sz="1600" b="1" dirty="0">
              <a:latin typeface="微软雅黑" panose="020B0503020204020204" pitchFamily="34" charset="-122"/>
              <a:ea typeface="微软雅黑" panose="020B0503020204020204" pitchFamily="34" charset="-122"/>
            </a:rPr>
            <a:t>MSS</a:t>
          </a:r>
          <a:r>
            <a:rPr lang="zh-CN" altLang="en-US" sz="1600" b="1" dirty="0">
              <a:latin typeface="微软雅黑" panose="020B0503020204020204" pitchFamily="34" charset="-122"/>
              <a:ea typeface="微软雅黑" panose="020B0503020204020204" pitchFamily="34" charset="-122"/>
            </a:rPr>
            <a:t> （旧标准）</a:t>
          </a:r>
        </a:p>
      </dgm:t>
    </dgm:pt>
    <dgm:pt modelId="{1B082D85-33EF-40ED-91C2-F76833749E13}" type="parTrans" cxnId="{0BD17FD3-9D5E-4909-BA93-14B869C1C3F1}">
      <dgm:prSet/>
      <dgm:spPr/>
      <dgm:t>
        <a:bodyPr/>
        <a:lstStyle/>
        <a:p>
          <a:endParaRPr lang="zh-CN" altLang="en-US" sz="1600"/>
        </a:p>
      </dgm:t>
    </dgm:pt>
    <dgm:pt modelId="{16F4FCE2-3C1A-435F-88E3-1F55DD9134FD}" type="sibTrans" cxnId="{0BD17FD3-9D5E-4909-BA93-14B869C1C3F1}">
      <dgm:prSet/>
      <dgm:spPr/>
      <dgm:t>
        <a:bodyPr/>
        <a:lstStyle/>
        <a:p>
          <a:endParaRPr lang="zh-CN" altLang="en-US" sz="1600"/>
        </a:p>
      </dgm:t>
    </dgm:pt>
    <dgm:pt modelId="{C2FC9CED-CD36-4B24-8E6B-CCDC24506AF1}">
      <dgm:prSet custT="1"/>
      <dgm:spPr/>
      <dgm:t>
        <a:bodyPr/>
        <a:lstStyle/>
        <a:p>
          <a:pPr>
            <a:lnSpc>
              <a:spcPct val="90000"/>
            </a:lnSpc>
            <a:spcAft>
              <a:spcPct val="20000"/>
            </a:spcAft>
          </a:pPr>
          <a:r>
            <a:rPr lang="en-US" altLang="en-US" sz="1600" b="1" dirty="0">
              <a:latin typeface="微软雅黑" panose="020B0503020204020204" pitchFamily="34" charset="-122"/>
              <a:ea typeface="微软雅黑" panose="020B0503020204020204" pitchFamily="34" charset="-122"/>
            </a:rPr>
            <a:t>2 </a:t>
          </a:r>
          <a:r>
            <a:rPr lang="zh-CN" altLang="en-US" sz="1600" b="1" dirty="0">
              <a:latin typeface="微软雅黑" panose="020B0503020204020204" pitchFamily="34" charset="-122"/>
              <a:ea typeface="微软雅黑" panose="020B0503020204020204" pitchFamily="34" charset="-122"/>
            </a:rPr>
            <a:t>至 </a:t>
          </a:r>
          <a:r>
            <a:rPr lang="en-US" altLang="en-US" sz="1600" b="1" dirty="0">
              <a:latin typeface="微软雅黑" panose="020B0503020204020204" pitchFamily="34" charset="-122"/>
              <a:ea typeface="微软雅黑" panose="020B0503020204020204" pitchFamily="34" charset="-122"/>
            </a:rPr>
            <a:t>4 </a:t>
          </a:r>
          <a:r>
            <a:rPr lang="zh-CN" altLang="en-US" sz="1600" b="1" dirty="0">
              <a:latin typeface="微软雅黑" panose="020B0503020204020204" pitchFamily="34" charset="-122"/>
              <a:ea typeface="微软雅黑" panose="020B0503020204020204" pitchFamily="34" charset="-122"/>
            </a:rPr>
            <a:t>个最大报文段 </a:t>
          </a:r>
          <a:r>
            <a:rPr lang="en-US" altLang="zh-CN" sz="1600" b="1" dirty="0">
              <a:latin typeface="微软雅黑" panose="020B0503020204020204" pitchFamily="34" charset="-122"/>
              <a:ea typeface="微软雅黑" panose="020B0503020204020204" pitchFamily="34" charset="-122"/>
            </a:rPr>
            <a:t>MSS</a:t>
          </a:r>
          <a:r>
            <a:rPr lang="zh-CN" altLang="en-US" sz="1600" b="1" dirty="0">
              <a:latin typeface="微软雅黑" panose="020B0503020204020204" pitchFamily="34" charset="-122"/>
              <a:ea typeface="微软雅黑" panose="020B0503020204020204" pitchFamily="34" charset="-122"/>
            </a:rPr>
            <a:t>（</a:t>
          </a:r>
          <a:r>
            <a:rPr lang="en-US" altLang="en-US" sz="1600" b="1" dirty="0">
              <a:latin typeface="微软雅黑" panose="020B0503020204020204" pitchFamily="34" charset="-122"/>
              <a:ea typeface="微软雅黑" panose="020B0503020204020204" pitchFamily="34" charset="-122"/>
            </a:rPr>
            <a:t>RFC 5681</a:t>
          </a:r>
          <a:r>
            <a:rPr lang="zh-CN" altLang="en-US" sz="1600" b="1" dirty="0">
              <a:latin typeface="微软雅黑" panose="020B0503020204020204" pitchFamily="34" charset="-122"/>
              <a:ea typeface="微软雅黑" panose="020B0503020204020204" pitchFamily="34" charset="-122"/>
            </a:rPr>
            <a:t>）</a:t>
          </a:r>
        </a:p>
      </dgm:t>
    </dgm:pt>
    <dgm:pt modelId="{3F9BB3B8-6AD6-495D-B7BE-D5916872277B}" type="parTrans" cxnId="{0827BB40-965E-46D8-89C0-C54BA1352446}">
      <dgm:prSet/>
      <dgm:spPr/>
      <dgm:t>
        <a:bodyPr/>
        <a:lstStyle/>
        <a:p>
          <a:endParaRPr lang="zh-CN" altLang="en-US" sz="1600"/>
        </a:p>
      </dgm:t>
    </dgm:pt>
    <dgm:pt modelId="{1A7711CA-6279-42ED-97E0-91C0434960FC}" type="sibTrans" cxnId="{0827BB40-965E-46D8-89C0-C54BA1352446}">
      <dgm:prSet/>
      <dgm:spPr/>
      <dgm:t>
        <a:bodyPr/>
        <a:lstStyle/>
        <a:p>
          <a:endParaRPr lang="zh-CN" altLang="en-US" sz="1600"/>
        </a:p>
      </dgm:t>
    </dgm:pt>
    <dgm:pt modelId="{8771C144-2922-4340-B073-BA112563706F}" type="pres">
      <dgm:prSet presAssocID="{570DD816-BDFD-458D-8B8B-B2C6B353304A}" presName="linear" presStyleCnt="0">
        <dgm:presLayoutVars>
          <dgm:animLvl val="lvl"/>
          <dgm:resizeHandles val="exact"/>
        </dgm:presLayoutVars>
      </dgm:prSet>
      <dgm:spPr/>
    </dgm:pt>
    <dgm:pt modelId="{177F862E-94BD-4785-B015-5AD165AECE92}" type="pres">
      <dgm:prSet presAssocID="{183C2942-ED0C-4183-B612-698A35B0CCA4}" presName="parentText" presStyleLbl="node1" presStyleIdx="0" presStyleCnt="2" custLinFactNeighborX="1399" custLinFactNeighborY="-10983">
        <dgm:presLayoutVars>
          <dgm:chMax val="0"/>
          <dgm:bulletEnabled val="1"/>
        </dgm:presLayoutVars>
      </dgm:prSet>
      <dgm:spPr/>
    </dgm:pt>
    <dgm:pt modelId="{52E83724-B715-4079-82F3-6EDE3B6F4C27}" type="pres">
      <dgm:prSet presAssocID="{183C2942-ED0C-4183-B612-698A35B0CCA4}" presName="childText" presStyleLbl="revTx" presStyleIdx="0" presStyleCnt="2">
        <dgm:presLayoutVars>
          <dgm:bulletEnabled val="1"/>
        </dgm:presLayoutVars>
      </dgm:prSet>
      <dgm:spPr/>
    </dgm:pt>
    <dgm:pt modelId="{0ACFF9AA-D159-4169-9A52-90FB187B15AF}" type="pres">
      <dgm:prSet presAssocID="{F0F7EFC8-A225-421F-89B6-3F68CE2853DC}" presName="parentText" presStyleLbl="node1" presStyleIdx="1" presStyleCnt="2">
        <dgm:presLayoutVars>
          <dgm:chMax val="0"/>
          <dgm:bulletEnabled val="1"/>
        </dgm:presLayoutVars>
      </dgm:prSet>
      <dgm:spPr/>
    </dgm:pt>
    <dgm:pt modelId="{A5F6C106-6A44-408A-BCD6-9853C05BAD0C}" type="pres">
      <dgm:prSet presAssocID="{F0F7EFC8-A225-421F-89B6-3F68CE2853DC}" presName="childText" presStyleLbl="revTx" presStyleIdx="1" presStyleCnt="2">
        <dgm:presLayoutVars>
          <dgm:bulletEnabled val="1"/>
        </dgm:presLayoutVars>
      </dgm:prSet>
      <dgm:spPr/>
    </dgm:pt>
  </dgm:ptLst>
  <dgm:cxnLst>
    <dgm:cxn modelId="{26D16311-116A-45C2-8DF1-F3652376DEED}" type="presOf" srcId="{C2FC9CED-CD36-4B24-8E6B-CCDC24506AF1}" destId="{52E83724-B715-4079-82F3-6EDE3B6F4C27}" srcOrd="0" destOrd="2" presId="urn:microsoft.com/office/officeart/2005/8/layout/vList2"/>
    <dgm:cxn modelId="{23ABEE13-5FDB-4329-9238-15FC3CC1CA17}" type="presOf" srcId="{570DD816-BDFD-458D-8B8B-B2C6B353304A}" destId="{8771C144-2922-4340-B073-BA112563706F}" srcOrd="0" destOrd="0" presId="urn:microsoft.com/office/officeart/2005/8/layout/vList2"/>
    <dgm:cxn modelId="{93F6F233-4B48-44EC-9D05-71B537AF7567}" type="presOf" srcId="{183C2942-ED0C-4183-B612-698A35B0CCA4}" destId="{177F862E-94BD-4785-B015-5AD165AECE92}" srcOrd="0" destOrd="0" presId="urn:microsoft.com/office/officeart/2005/8/layout/vList2"/>
    <dgm:cxn modelId="{0827BB40-965E-46D8-89C0-C54BA1352446}" srcId="{31E54949-960A-477A-8FC3-9C4391417A3F}" destId="{C2FC9CED-CD36-4B24-8E6B-CCDC24506AF1}" srcOrd="1" destOrd="0" parTransId="{3F9BB3B8-6AD6-495D-B7BE-D5916872277B}" sibTransId="{1A7711CA-6279-42ED-97E0-91C0434960FC}"/>
    <dgm:cxn modelId="{47FC1360-467D-4D53-A7DD-513438872BCE}" srcId="{F0F7EFC8-A225-421F-89B6-3F68CE2853DC}" destId="{DF75F5EF-3774-4B9A-AFBA-18481269C53B}" srcOrd="0" destOrd="0" parTransId="{E2409CDF-E3A2-4EDB-B258-A5056E2B2EFE}" sibTransId="{5983E41B-14C1-40CB-A368-FCA23E9040EA}"/>
    <dgm:cxn modelId="{46FC167E-80D3-45AC-AA95-769099E32FC3}" type="presOf" srcId="{DF75F5EF-3774-4B9A-AFBA-18481269C53B}" destId="{A5F6C106-6A44-408A-BCD6-9853C05BAD0C}" srcOrd="0" destOrd="0" presId="urn:microsoft.com/office/officeart/2005/8/layout/vList2"/>
    <dgm:cxn modelId="{0FF1F087-9483-4C28-830D-590CFCC3C091}" type="presOf" srcId="{31E54949-960A-477A-8FC3-9C4391417A3F}" destId="{52E83724-B715-4079-82F3-6EDE3B6F4C27}" srcOrd="0" destOrd="0" presId="urn:microsoft.com/office/officeart/2005/8/layout/vList2"/>
    <dgm:cxn modelId="{1619D295-5227-45B2-9CD0-58B8E026F7F4}" srcId="{570DD816-BDFD-458D-8B8B-B2C6B353304A}" destId="{183C2942-ED0C-4183-B612-698A35B0CCA4}" srcOrd="0" destOrd="0" parTransId="{C104DA9C-0D2E-45D3-B7BE-C412B5DAFD5C}" sibTransId="{35729F05-D028-436F-A3D3-A6682A55538D}"/>
    <dgm:cxn modelId="{2EB1029B-F1C5-41D3-8709-900F7E72D61C}" srcId="{570DD816-BDFD-458D-8B8B-B2C6B353304A}" destId="{F0F7EFC8-A225-421F-89B6-3F68CE2853DC}" srcOrd="1" destOrd="0" parTransId="{60B4D278-B7F4-4772-A90A-948C6EAF09CC}" sibTransId="{425F900E-3CBA-46F7-B5CC-1DDB0FC5F957}"/>
    <dgm:cxn modelId="{E2F253CE-A0E4-4FFD-AD75-D8D3DA5EF6F8}" type="presOf" srcId="{F0F7EFC8-A225-421F-89B6-3F68CE2853DC}" destId="{0ACFF9AA-D159-4169-9A52-90FB187B15AF}" srcOrd="0" destOrd="0" presId="urn:microsoft.com/office/officeart/2005/8/layout/vList2"/>
    <dgm:cxn modelId="{0BD17FD3-9D5E-4909-BA93-14B869C1C3F1}" srcId="{31E54949-960A-477A-8FC3-9C4391417A3F}" destId="{14B2E8A6-D214-46FA-AD27-3B822E40910B}" srcOrd="0" destOrd="0" parTransId="{1B082D85-33EF-40ED-91C2-F76833749E13}" sibTransId="{16F4FCE2-3C1A-435F-88E3-1F55DD9134FD}"/>
    <dgm:cxn modelId="{F7C5FDDD-1BC4-45F1-B3E0-497F997D88C3}" type="presOf" srcId="{14B2E8A6-D214-46FA-AD27-3B822E40910B}" destId="{52E83724-B715-4079-82F3-6EDE3B6F4C27}" srcOrd="0" destOrd="1" presId="urn:microsoft.com/office/officeart/2005/8/layout/vList2"/>
    <dgm:cxn modelId="{DD9710E7-9F46-494D-8B58-E16F348257FB}" srcId="{183C2942-ED0C-4183-B612-698A35B0CCA4}" destId="{31E54949-960A-477A-8FC3-9C4391417A3F}" srcOrd="0" destOrd="0" parTransId="{332F67AE-D9DF-4B9D-8C4A-85EAA0CA9327}" sibTransId="{84703DF8-717E-4D51-B348-F5DB13D87435}"/>
    <dgm:cxn modelId="{DDCE9859-CB55-4C6F-BC3C-936DA78BF604}" type="presParOf" srcId="{8771C144-2922-4340-B073-BA112563706F}" destId="{177F862E-94BD-4785-B015-5AD165AECE92}" srcOrd="0" destOrd="0" presId="urn:microsoft.com/office/officeart/2005/8/layout/vList2"/>
    <dgm:cxn modelId="{62032D61-96D3-4477-A4D1-AE5F9516B8C4}" type="presParOf" srcId="{8771C144-2922-4340-B073-BA112563706F}" destId="{52E83724-B715-4079-82F3-6EDE3B6F4C27}" srcOrd="1" destOrd="0" presId="urn:microsoft.com/office/officeart/2005/8/layout/vList2"/>
    <dgm:cxn modelId="{462A4AF1-F801-4D89-824E-739DAD86C36B}" type="presParOf" srcId="{8771C144-2922-4340-B073-BA112563706F}" destId="{0ACFF9AA-D159-4169-9A52-90FB187B15AF}" srcOrd="2" destOrd="0" presId="urn:microsoft.com/office/officeart/2005/8/layout/vList2"/>
    <dgm:cxn modelId="{3A56FBCC-C4EF-47CC-BB4E-66D698C8F98C}" type="presParOf" srcId="{8771C144-2922-4340-B073-BA112563706F}" destId="{A5F6C106-6A44-408A-BCD6-9853C05BAD0C}"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4AD03C-1C75-4B8A-A257-13A36496BE0E}"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zh-CN" altLang="en-US"/>
        </a:p>
      </dgm:t>
    </dgm:pt>
    <dgm:pt modelId="{13BCED24-4096-4D95-BB59-1A2417AE9510}">
      <dgm:prSet phldrT="[文本]" custT="1"/>
      <dgm:spPr/>
      <dgm:t>
        <a:bodyPr/>
        <a:lstStyle/>
        <a:p>
          <a:pPr>
            <a:lnSpc>
              <a:spcPts val="3000"/>
            </a:lnSpc>
            <a:spcBef>
              <a:spcPts val="0"/>
            </a:spcBef>
            <a:spcAft>
              <a:spcPts val="0"/>
            </a:spcAft>
          </a:pPr>
          <a:r>
            <a:rPr lang="zh-CN" altLang="en-US" sz="1800" b="1" dirty="0">
              <a:latin typeface="微软雅黑" panose="020B0503020204020204" pitchFamily="34" charset="-122"/>
              <a:ea typeface="微软雅黑" panose="020B0503020204020204" pitchFamily="34" charset="-122"/>
            </a:rPr>
            <a:t>软件端口</a:t>
          </a:r>
        </a:p>
      </dgm:t>
    </dgm:pt>
    <dgm:pt modelId="{B378CA2A-F92D-4CA5-B587-28839AD79485}" type="parTrans" cxnId="{FBA9404E-14C2-49AE-B7B8-6E7D87C72F99}">
      <dgm:prSet/>
      <dgm:spPr/>
      <dgm:t>
        <a:bodyPr/>
        <a:lstStyle/>
        <a:p>
          <a:pPr>
            <a:lnSpc>
              <a:spcPts val="3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BADC7EF1-106C-4176-B053-AD0DC97C013E}" type="sibTrans" cxnId="{FBA9404E-14C2-49AE-B7B8-6E7D87C72F99}">
      <dgm:prSet/>
      <dgm:spPr/>
      <dgm:t>
        <a:bodyPr/>
        <a:lstStyle/>
        <a:p>
          <a:pPr>
            <a:lnSpc>
              <a:spcPts val="3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E97DE7A7-1FE9-436A-8279-0D6800531FF9}">
      <dgm:prSet phldrT="[文本]" custT="1"/>
      <dgm:spPr/>
      <dgm:t>
        <a:bodyPr/>
        <a:lstStyle/>
        <a:p>
          <a:pPr>
            <a:lnSpc>
              <a:spcPts val="3000"/>
            </a:lnSpc>
            <a:spcBef>
              <a:spcPts val="0"/>
            </a:spcBef>
            <a:spcAft>
              <a:spcPts val="0"/>
            </a:spcAft>
          </a:pPr>
          <a:r>
            <a:rPr lang="zh-CN" altLang="en-US" sz="1800" b="1" dirty="0">
              <a:latin typeface="微软雅黑" panose="020B0503020204020204" pitchFamily="34" charset="-122"/>
              <a:ea typeface="微软雅黑" panose="020B0503020204020204" pitchFamily="34" charset="-122"/>
            </a:rPr>
            <a:t>协议栈层间的</a:t>
          </a:r>
          <a:r>
            <a:rPr lang="zh-CN" altLang="en-US" sz="1800" b="1" dirty="0">
              <a:solidFill>
                <a:srgbClr val="C00000"/>
              </a:solidFill>
              <a:latin typeface="微软雅黑" panose="020B0503020204020204" pitchFamily="34" charset="-122"/>
              <a:ea typeface="微软雅黑" panose="020B0503020204020204" pitchFamily="34" charset="-122"/>
            </a:rPr>
            <a:t>抽象</a:t>
          </a:r>
          <a:r>
            <a:rPr lang="zh-CN" altLang="en-US" sz="1800" b="1" dirty="0">
              <a:latin typeface="微软雅黑" panose="020B0503020204020204" pitchFamily="34" charset="-122"/>
              <a:ea typeface="微软雅黑" panose="020B0503020204020204" pitchFamily="34" charset="-122"/>
            </a:rPr>
            <a:t>的协议端口。</a:t>
          </a:r>
        </a:p>
      </dgm:t>
    </dgm:pt>
    <dgm:pt modelId="{545878C0-AED5-48A0-A334-3F993F07AD58}" type="parTrans" cxnId="{055AD085-5B69-475B-8B94-523B02655748}">
      <dgm:prSet/>
      <dgm:spPr/>
      <dgm:t>
        <a:bodyPr/>
        <a:lstStyle/>
        <a:p>
          <a:pPr>
            <a:lnSpc>
              <a:spcPts val="3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2C3CD3E4-2543-47DF-99B3-EB55CAFFA2EC}" type="sibTrans" cxnId="{055AD085-5B69-475B-8B94-523B02655748}">
      <dgm:prSet/>
      <dgm:spPr/>
      <dgm:t>
        <a:bodyPr/>
        <a:lstStyle/>
        <a:p>
          <a:pPr>
            <a:lnSpc>
              <a:spcPts val="3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8C99ACD2-4A47-4B21-A036-902EB77CF7CB}">
      <dgm:prSet phldrT="[文本]" custT="1"/>
      <dgm:spPr/>
      <dgm:t>
        <a:bodyPr/>
        <a:lstStyle/>
        <a:p>
          <a:pPr>
            <a:lnSpc>
              <a:spcPts val="3000"/>
            </a:lnSpc>
            <a:spcBef>
              <a:spcPts val="0"/>
            </a:spcBef>
            <a:spcAft>
              <a:spcPts val="0"/>
            </a:spcAft>
          </a:pPr>
          <a:r>
            <a:rPr lang="zh-CN" altLang="en-US" sz="1800" b="1" dirty="0">
              <a:latin typeface="微软雅黑" panose="020B0503020204020204" pitchFamily="34" charset="-122"/>
              <a:ea typeface="微软雅黑" panose="020B0503020204020204" pitchFamily="34" charset="-122"/>
            </a:rPr>
            <a:t>硬件端口</a:t>
          </a:r>
        </a:p>
      </dgm:t>
    </dgm:pt>
    <dgm:pt modelId="{AEA2AECB-9BB5-4E2F-99E5-B1AF2E10398B}" type="parTrans" cxnId="{89469622-F54D-4383-A342-76CFE0A6942A}">
      <dgm:prSet/>
      <dgm:spPr/>
      <dgm:t>
        <a:bodyPr/>
        <a:lstStyle/>
        <a:p>
          <a:pPr>
            <a:lnSpc>
              <a:spcPts val="3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4D36EB6A-5038-4ECC-A9E9-B9D80013F6E8}" type="sibTrans" cxnId="{89469622-F54D-4383-A342-76CFE0A6942A}">
      <dgm:prSet/>
      <dgm:spPr/>
      <dgm:t>
        <a:bodyPr/>
        <a:lstStyle/>
        <a:p>
          <a:pPr>
            <a:lnSpc>
              <a:spcPts val="3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120660D5-C1AE-4A1C-9559-40532481D3D3}">
      <dgm:prSet phldrT="[文本]" custT="1"/>
      <dgm:spPr/>
      <dgm:t>
        <a:bodyPr/>
        <a:lstStyle/>
        <a:p>
          <a:pPr>
            <a:lnSpc>
              <a:spcPts val="3000"/>
            </a:lnSpc>
            <a:spcBef>
              <a:spcPts val="0"/>
            </a:spcBef>
            <a:spcAft>
              <a:spcPts val="0"/>
            </a:spcAft>
          </a:pPr>
          <a:r>
            <a:rPr lang="zh-CN" altLang="en-US" sz="1800" b="1" dirty="0">
              <a:latin typeface="微软雅黑" panose="020B0503020204020204" pitchFamily="34" charset="-122"/>
              <a:ea typeface="微软雅黑" panose="020B0503020204020204" pitchFamily="34" charset="-122"/>
            </a:rPr>
            <a:t>不同硬件</a:t>
          </a:r>
          <a:r>
            <a:rPr lang="zh-CN" altLang="en-US" sz="1800" b="1" dirty="0">
              <a:solidFill>
                <a:srgbClr val="C00000"/>
              </a:solidFill>
              <a:latin typeface="微软雅黑" panose="020B0503020204020204" pitchFamily="34" charset="-122"/>
              <a:ea typeface="微软雅黑" panose="020B0503020204020204" pitchFamily="34" charset="-122"/>
            </a:rPr>
            <a:t>设备</a:t>
          </a:r>
          <a:r>
            <a:rPr lang="zh-CN" altLang="en-US" sz="1800" b="1" dirty="0">
              <a:latin typeface="微软雅黑" panose="020B0503020204020204" pitchFamily="34" charset="-122"/>
              <a:ea typeface="微软雅黑" panose="020B0503020204020204" pitchFamily="34" charset="-122"/>
            </a:rPr>
            <a:t>进行</a:t>
          </a:r>
          <a:r>
            <a:rPr lang="zh-CN" altLang="en-US" sz="1800" b="1" dirty="0">
              <a:solidFill>
                <a:srgbClr val="C00000"/>
              </a:solidFill>
              <a:latin typeface="微软雅黑" panose="020B0503020204020204" pitchFamily="34" charset="-122"/>
              <a:ea typeface="微软雅黑" panose="020B0503020204020204" pitchFamily="34" charset="-122"/>
            </a:rPr>
            <a:t>交互</a:t>
          </a:r>
          <a:r>
            <a:rPr lang="zh-CN" altLang="en-US" sz="1800" b="1" dirty="0">
              <a:latin typeface="微软雅黑" panose="020B0503020204020204" pitchFamily="34" charset="-122"/>
              <a:ea typeface="微软雅黑" panose="020B0503020204020204" pitchFamily="34" charset="-122"/>
            </a:rPr>
            <a:t>的接口。</a:t>
          </a:r>
        </a:p>
      </dgm:t>
    </dgm:pt>
    <dgm:pt modelId="{420AEFAB-064F-436D-B8B2-8D683E498E64}" type="parTrans" cxnId="{EAC7F3A6-021A-4D25-8E33-EC131B236F26}">
      <dgm:prSet/>
      <dgm:spPr/>
      <dgm:t>
        <a:bodyPr/>
        <a:lstStyle/>
        <a:p>
          <a:pPr>
            <a:lnSpc>
              <a:spcPts val="3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32737782-2094-48D0-ADCD-ECAF84F4BF05}" type="sibTrans" cxnId="{EAC7F3A6-021A-4D25-8E33-EC131B236F26}">
      <dgm:prSet/>
      <dgm:spPr/>
      <dgm:t>
        <a:bodyPr/>
        <a:lstStyle/>
        <a:p>
          <a:pPr>
            <a:lnSpc>
              <a:spcPts val="3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BA0809C8-6B97-4A27-B726-56F1206ECA08}">
      <dgm:prSet phldrT="[文本]" custT="1"/>
      <dgm:spPr/>
      <dgm:t>
        <a:bodyPr/>
        <a:lstStyle/>
        <a:p>
          <a:pPr>
            <a:lnSpc>
              <a:spcPts val="3000"/>
            </a:lnSpc>
            <a:spcBef>
              <a:spcPts val="0"/>
            </a:spcBef>
            <a:spcAft>
              <a:spcPts val="0"/>
            </a:spcAft>
          </a:pPr>
          <a:r>
            <a:rPr lang="zh-CN" altLang="en-US" sz="1800" b="1" dirty="0">
              <a:latin typeface="微软雅黑" panose="020B0503020204020204" pitchFamily="34" charset="-122"/>
              <a:ea typeface="微软雅黑" panose="020B0503020204020204" pitchFamily="34" charset="-122"/>
            </a:rPr>
            <a:t>是应用层的各种协议</a:t>
          </a:r>
          <a:r>
            <a:rPr lang="zh-CN" altLang="en-US" sz="1800" b="1" dirty="0">
              <a:solidFill>
                <a:srgbClr val="C00000"/>
              </a:solidFill>
              <a:latin typeface="微软雅黑" panose="020B0503020204020204" pitchFamily="34" charset="-122"/>
              <a:ea typeface="微软雅黑" panose="020B0503020204020204" pitchFamily="34" charset="-122"/>
            </a:rPr>
            <a:t>进程</a:t>
          </a:r>
          <a:r>
            <a:rPr lang="zh-CN" altLang="en-US" sz="1800" b="1" dirty="0">
              <a:latin typeface="微软雅黑" panose="020B0503020204020204" pitchFamily="34" charset="-122"/>
              <a:ea typeface="微软雅黑" panose="020B0503020204020204" pitchFamily="34" charset="-122"/>
            </a:rPr>
            <a:t>与运输</a:t>
          </a:r>
          <a:r>
            <a:rPr lang="zh-CN" altLang="en-US" sz="1800" b="1" dirty="0">
              <a:solidFill>
                <a:srgbClr val="C00000"/>
              </a:solidFill>
              <a:latin typeface="微软雅黑" panose="020B0503020204020204" pitchFamily="34" charset="-122"/>
              <a:ea typeface="微软雅黑" panose="020B0503020204020204" pitchFamily="34" charset="-122"/>
            </a:rPr>
            <a:t>实体</a:t>
          </a:r>
          <a:r>
            <a:rPr lang="zh-CN" altLang="en-US" sz="1800" b="1" dirty="0">
              <a:latin typeface="微软雅黑" panose="020B0503020204020204" pitchFamily="34" charset="-122"/>
              <a:ea typeface="微软雅黑" panose="020B0503020204020204" pitchFamily="34" charset="-122"/>
            </a:rPr>
            <a:t>进行层间</a:t>
          </a:r>
          <a:r>
            <a:rPr lang="zh-CN" altLang="en-US" sz="1800" b="1" dirty="0">
              <a:solidFill>
                <a:srgbClr val="C00000"/>
              </a:solidFill>
              <a:latin typeface="微软雅黑" panose="020B0503020204020204" pitchFamily="34" charset="-122"/>
              <a:ea typeface="微软雅黑" panose="020B0503020204020204" pitchFamily="34" charset="-122"/>
            </a:rPr>
            <a:t>交互</a:t>
          </a:r>
          <a:r>
            <a:rPr lang="zh-CN" altLang="en-US" sz="1800" b="1" dirty="0">
              <a:latin typeface="微软雅黑" panose="020B0503020204020204" pitchFamily="34" charset="-122"/>
              <a:ea typeface="微软雅黑" panose="020B0503020204020204" pitchFamily="34" charset="-122"/>
            </a:rPr>
            <a:t>的地点。</a:t>
          </a:r>
        </a:p>
      </dgm:t>
    </dgm:pt>
    <dgm:pt modelId="{F1B82ECC-4D0C-4A85-A69C-268A9707C912}" type="parTrans" cxnId="{26121E0E-6011-4B09-A0AE-0728A295D5D4}">
      <dgm:prSet/>
      <dgm:spPr/>
      <dgm:t>
        <a:bodyPr/>
        <a:lstStyle/>
        <a:p>
          <a:pPr>
            <a:lnSpc>
              <a:spcPts val="3000"/>
            </a:lnSpc>
            <a:spcBef>
              <a:spcPts val="0"/>
            </a:spcBef>
            <a:spcAft>
              <a:spcPts val="0"/>
            </a:spcAft>
          </a:pPr>
          <a:endParaRPr lang="zh-CN" altLang="en-US" sz="1600"/>
        </a:p>
      </dgm:t>
    </dgm:pt>
    <dgm:pt modelId="{9E95C9D8-0F4D-48FC-9666-2E471E19A3AE}" type="sibTrans" cxnId="{26121E0E-6011-4B09-A0AE-0728A295D5D4}">
      <dgm:prSet/>
      <dgm:spPr/>
      <dgm:t>
        <a:bodyPr/>
        <a:lstStyle/>
        <a:p>
          <a:pPr>
            <a:lnSpc>
              <a:spcPts val="3000"/>
            </a:lnSpc>
            <a:spcBef>
              <a:spcPts val="0"/>
            </a:spcBef>
            <a:spcAft>
              <a:spcPts val="0"/>
            </a:spcAft>
          </a:pPr>
          <a:endParaRPr lang="zh-CN" altLang="en-US" sz="1600"/>
        </a:p>
      </dgm:t>
    </dgm:pt>
    <dgm:pt modelId="{0583638A-92F7-4F6B-B1ED-5BA4E801AA27}">
      <dgm:prSet phldrT="[文本]" custT="1"/>
      <dgm:spPr/>
      <dgm:t>
        <a:bodyPr/>
        <a:lstStyle/>
        <a:p>
          <a:pPr>
            <a:lnSpc>
              <a:spcPts val="3000"/>
            </a:lnSpc>
            <a:spcBef>
              <a:spcPts val="0"/>
            </a:spcBef>
            <a:spcAft>
              <a:spcPts val="0"/>
            </a:spcAft>
          </a:pPr>
          <a:r>
            <a:rPr lang="zh-CN" altLang="en-US" sz="1800" b="1" dirty="0">
              <a:latin typeface="微软雅黑" panose="020B0503020204020204" pitchFamily="34" charset="-122"/>
              <a:ea typeface="微软雅黑" panose="020B0503020204020204" pitchFamily="34" charset="-122"/>
            </a:rPr>
            <a:t>不同系统实现端口的方法可以不同。</a:t>
          </a:r>
        </a:p>
      </dgm:t>
    </dgm:pt>
    <dgm:pt modelId="{59BD5D79-1150-4488-B961-6DD67B917D89}" type="parTrans" cxnId="{03E8BBB5-EA19-4071-9A3C-C21329AF7D38}">
      <dgm:prSet/>
      <dgm:spPr/>
      <dgm:t>
        <a:bodyPr/>
        <a:lstStyle/>
        <a:p>
          <a:pPr>
            <a:lnSpc>
              <a:spcPts val="3000"/>
            </a:lnSpc>
          </a:pPr>
          <a:endParaRPr lang="zh-CN" altLang="en-US" sz="1600"/>
        </a:p>
      </dgm:t>
    </dgm:pt>
    <dgm:pt modelId="{C0234743-99CE-4444-B3BC-B79B431250E9}" type="sibTrans" cxnId="{03E8BBB5-EA19-4071-9A3C-C21329AF7D38}">
      <dgm:prSet/>
      <dgm:spPr/>
      <dgm:t>
        <a:bodyPr/>
        <a:lstStyle/>
        <a:p>
          <a:pPr>
            <a:lnSpc>
              <a:spcPts val="3000"/>
            </a:lnSpc>
          </a:pPr>
          <a:endParaRPr lang="zh-CN" altLang="en-US" sz="1600"/>
        </a:p>
      </dgm:t>
    </dgm:pt>
    <dgm:pt modelId="{C9ADDDC0-CA56-4FDB-86C5-3E95B594DA47}" type="pres">
      <dgm:prSet presAssocID="{104AD03C-1C75-4B8A-A257-13A36496BE0E}" presName="linear" presStyleCnt="0">
        <dgm:presLayoutVars>
          <dgm:animLvl val="lvl"/>
          <dgm:resizeHandles val="exact"/>
        </dgm:presLayoutVars>
      </dgm:prSet>
      <dgm:spPr/>
    </dgm:pt>
    <dgm:pt modelId="{9C10F1EF-CFB5-483B-9844-3B7759FDE926}" type="pres">
      <dgm:prSet presAssocID="{13BCED24-4096-4D95-BB59-1A2417AE9510}" presName="parentText" presStyleLbl="node1" presStyleIdx="0" presStyleCnt="2" custLinFactNeighborX="3821" custLinFactNeighborY="-4601">
        <dgm:presLayoutVars>
          <dgm:chMax val="0"/>
          <dgm:bulletEnabled val="1"/>
        </dgm:presLayoutVars>
      </dgm:prSet>
      <dgm:spPr/>
    </dgm:pt>
    <dgm:pt modelId="{2487C381-8EF1-485B-9441-46EEB8C1886B}" type="pres">
      <dgm:prSet presAssocID="{13BCED24-4096-4D95-BB59-1A2417AE9510}" presName="childText" presStyleLbl="revTx" presStyleIdx="0" presStyleCnt="2">
        <dgm:presLayoutVars>
          <dgm:bulletEnabled val="1"/>
        </dgm:presLayoutVars>
      </dgm:prSet>
      <dgm:spPr/>
    </dgm:pt>
    <dgm:pt modelId="{F24B62DD-54BA-47D1-83D7-96B45A39A82E}" type="pres">
      <dgm:prSet presAssocID="{8C99ACD2-4A47-4B21-A036-902EB77CF7CB}" presName="parentText" presStyleLbl="node1" presStyleIdx="1" presStyleCnt="2">
        <dgm:presLayoutVars>
          <dgm:chMax val="0"/>
          <dgm:bulletEnabled val="1"/>
        </dgm:presLayoutVars>
      </dgm:prSet>
      <dgm:spPr/>
    </dgm:pt>
    <dgm:pt modelId="{81781325-F072-4444-84B0-DFA10747A74F}" type="pres">
      <dgm:prSet presAssocID="{8C99ACD2-4A47-4B21-A036-902EB77CF7CB}" presName="childText" presStyleLbl="revTx" presStyleIdx="1" presStyleCnt="2">
        <dgm:presLayoutVars>
          <dgm:bulletEnabled val="1"/>
        </dgm:presLayoutVars>
      </dgm:prSet>
      <dgm:spPr/>
    </dgm:pt>
  </dgm:ptLst>
  <dgm:cxnLst>
    <dgm:cxn modelId="{26121E0E-6011-4B09-A0AE-0728A295D5D4}" srcId="{13BCED24-4096-4D95-BB59-1A2417AE9510}" destId="{BA0809C8-6B97-4A27-B726-56F1206ECA08}" srcOrd="1" destOrd="0" parTransId="{F1B82ECC-4D0C-4A85-A69C-268A9707C912}" sibTransId="{9E95C9D8-0F4D-48FC-9666-2E471E19A3AE}"/>
    <dgm:cxn modelId="{07D6D911-B85F-4E23-95A6-675277936701}" type="presOf" srcId="{104AD03C-1C75-4B8A-A257-13A36496BE0E}" destId="{C9ADDDC0-CA56-4FDB-86C5-3E95B594DA47}" srcOrd="0" destOrd="0" presId="urn:microsoft.com/office/officeart/2005/8/layout/vList2"/>
    <dgm:cxn modelId="{89469622-F54D-4383-A342-76CFE0A6942A}" srcId="{104AD03C-1C75-4B8A-A257-13A36496BE0E}" destId="{8C99ACD2-4A47-4B21-A036-902EB77CF7CB}" srcOrd="1" destOrd="0" parTransId="{AEA2AECB-9BB5-4E2F-99E5-B1AF2E10398B}" sibTransId="{4D36EB6A-5038-4ECC-A9E9-B9D80013F6E8}"/>
    <dgm:cxn modelId="{9C8C4731-D8D4-4BC3-B344-38512BD3B100}" type="presOf" srcId="{8C99ACD2-4A47-4B21-A036-902EB77CF7CB}" destId="{F24B62DD-54BA-47D1-83D7-96B45A39A82E}" srcOrd="0" destOrd="0" presId="urn:microsoft.com/office/officeart/2005/8/layout/vList2"/>
    <dgm:cxn modelId="{0147F531-CDCA-4F2C-92E7-822A420CED88}" type="presOf" srcId="{BA0809C8-6B97-4A27-B726-56F1206ECA08}" destId="{2487C381-8EF1-485B-9441-46EEB8C1886B}" srcOrd="0" destOrd="1" presId="urn:microsoft.com/office/officeart/2005/8/layout/vList2"/>
    <dgm:cxn modelId="{ECAF5460-1969-4586-8EA2-CDF3F3064C0E}" type="presOf" srcId="{13BCED24-4096-4D95-BB59-1A2417AE9510}" destId="{9C10F1EF-CFB5-483B-9844-3B7759FDE926}" srcOrd="0" destOrd="0" presId="urn:microsoft.com/office/officeart/2005/8/layout/vList2"/>
    <dgm:cxn modelId="{FBA9404E-14C2-49AE-B7B8-6E7D87C72F99}" srcId="{104AD03C-1C75-4B8A-A257-13A36496BE0E}" destId="{13BCED24-4096-4D95-BB59-1A2417AE9510}" srcOrd="0" destOrd="0" parTransId="{B378CA2A-F92D-4CA5-B587-28839AD79485}" sibTransId="{BADC7EF1-106C-4176-B053-AD0DC97C013E}"/>
    <dgm:cxn modelId="{021C7071-A411-4B1C-8213-A6F2D7397BD0}" type="presOf" srcId="{120660D5-C1AE-4A1C-9559-40532481D3D3}" destId="{81781325-F072-4444-84B0-DFA10747A74F}" srcOrd="0" destOrd="0" presId="urn:microsoft.com/office/officeart/2005/8/layout/vList2"/>
    <dgm:cxn modelId="{F8861C79-D164-44E4-9331-7D2F5BEF0A66}" type="presOf" srcId="{E97DE7A7-1FE9-436A-8279-0D6800531FF9}" destId="{2487C381-8EF1-485B-9441-46EEB8C1886B}" srcOrd="0" destOrd="0" presId="urn:microsoft.com/office/officeart/2005/8/layout/vList2"/>
    <dgm:cxn modelId="{055AD085-5B69-475B-8B94-523B02655748}" srcId="{13BCED24-4096-4D95-BB59-1A2417AE9510}" destId="{E97DE7A7-1FE9-436A-8279-0D6800531FF9}" srcOrd="0" destOrd="0" parTransId="{545878C0-AED5-48A0-A334-3F993F07AD58}" sibTransId="{2C3CD3E4-2543-47DF-99B3-EB55CAFFA2EC}"/>
    <dgm:cxn modelId="{EAC7F3A6-021A-4D25-8E33-EC131B236F26}" srcId="{8C99ACD2-4A47-4B21-A036-902EB77CF7CB}" destId="{120660D5-C1AE-4A1C-9559-40532481D3D3}" srcOrd="0" destOrd="0" parTransId="{420AEFAB-064F-436D-B8B2-8D683E498E64}" sibTransId="{32737782-2094-48D0-ADCD-ECAF84F4BF05}"/>
    <dgm:cxn modelId="{03E8BBB5-EA19-4071-9A3C-C21329AF7D38}" srcId="{13BCED24-4096-4D95-BB59-1A2417AE9510}" destId="{0583638A-92F7-4F6B-B1ED-5BA4E801AA27}" srcOrd="2" destOrd="0" parTransId="{59BD5D79-1150-4488-B961-6DD67B917D89}" sibTransId="{C0234743-99CE-4444-B3BC-B79B431250E9}"/>
    <dgm:cxn modelId="{B7A2C6ED-3688-45DF-B435-0079234F6441}" type="presOf" srcId="{0583638A-92F7-4F6B-B1ED-5BA4E801AA27}" destId="{2487C381-8EF1-485B-9441-46EEB8C1886B}" srcOrd="0" destOrd="2" presId="urn:microsoft.com/office/officeart/2005/8/layout/vList2"/>
    <dgm:cxn modelId="{533ECA1A-4BA7-416B-84E3-3EAA1411FE77}" type="presParOf" srcId="{C9ADDDC0-CA56-4FDB-86C5-3E95B594DA47}" destId="{9C10F1EF-CFB5-483B-9844-3B7759FDE926}" srcOrd="0" destOrd="0" presId="urn:microsoft.com/office/officeart/2005/8/layout/vList2"/>
    <dgm:cxn modelId="{C062389F-6E21-45F6-8921-26A4EA6A3889}" type="presParOf" srcId="{C9ADDDC0-CA56-4FDB-86C5-3E95B594DA47}" destId="{2487C381-8EF1-485B-9441-46EEB8C1886B}" srcOrd="1" destOrd="0" presId="urn:microsoft.com/office/officeart/2005/8/layout/vList2"/>
    <dgm:cxn modelId="{32841B28-552E-4B51-92EC-515B401FD141}" type="presParOf" srcId="{C9ADDDC0-CA56-4FDB-86C5-3E95B594DA47}" destId="{F24B62DD-54BA-47D1-83D7-96B45A39A82E}" srcOrd="2" destOrd="0" presId="urn:microsoft.com/office/officeart/2005/8/layout/vList2"/>
    <dgm:cxn modelId="{EC614032-2C37-42D7-ACDE-E77A4B55988C}" type="presParOf" srcId="{C9ADDDC0-CA56-4FDB-86C5-3E95B594DA47}" destId="{81781325-F072-4444-84B0-DFA10747A74F}"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8629DE-649B-4EB1-8AB5-333FFA185FC5}"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zh-CN" altLang="en-US"/>
        </a:p>
      </dgm:t>
    </dgm:pt>
    <dgm:pt modelId="{17670711-51FA-4CA7-A1F6-5DD30611F091}">
      <dgm:prSet phldrT="[文本]" custT="1"/>
      <dgm:spPr/>
      <dgm:t>
        <a:bodyPr/>
        <a:lstStyle/>
        <a:p>
          <a:r>
            <a:rPr lang="zh-CN" altLang="en-US" sz="1800" b="1" dirty="0">
              <a:latin typeface="微软雅黑" panose="020B0503020204020204" pitchFamily="34" charset="-122"/>
              <a:ea typeface="微软雅黑" panose="020B0503020204020204" pitchFamily="34" charset="-122"/>
            </a:rPr>
            <a:t>优点</a:t>
          </a:r>
        </a:p>
      </dgm:t>
    </dgm:pt>
    <dgm:pt modelId="{837FFAB1-AE50-491A-95BA-57C47683C122}" type="parTrans" cxnId="{D562945D-4A2A-4F4B-8B5B-33CDF058F3EF}">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1B3A3E75-AB55-4656-8514-E6B9A254AC17}" type="sibTrans" cxnId="{D562945D-4A2A-4F4B-8B5B-33CDF058F3EF}">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DFF931C1-E237-48FE-832A-306188408C80}">
      <dgm:prSet phldrT="[文本]" custT="1"/>
      <dgm:spPr/>
      <dgm:t>
        <a:bodyPr/>
        <a:lstStyle/>
        <a:p>
          <a:r>
            <a:rPr lang="zh-CN" altLang="en-US" sz="1800" b="1" dirty="0">
              <a:latin typeface="微软雅黑" panose="020B0503020204020204" pitchFamily="34" charset="-122"/>
              <a:ea typeface="微软雅黑" panose="020B0503020204020204" pitchFamily="34" charset="-122"/>
            </a:rPr>
            <a:t>容易实现，即使确认丢失也不必重传。</a:t>
          </a:r>
        </a:p>
      </dgm:t>
    </dgm:pt>
    <dgm:pt modelId="{670764A7-F9E9-436B-A984-E0B47A956ABA}" type="parTrans" cxnId="{42A4B9EE-396E-4188-B8BA-842E030279B7}">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2B0E522F-2BCD-43D1-B8E9-5D7C22E5A569}" type="sibTrans" cxnId="{42A4B9EE-396E-4188-B8BA-842E030279B7}">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0E18EC68-061C-4D58-82C9-348641BCBA19}">
      <dgm:prSet phldrT="[文本]" custT="1"/>
      <dgm:spPr/>
      <dgm:t>
        <a:bodyPr/>
        <a:lstStyle/>
        <a:p>
          <a:r>
            <a:rPr lang="zh-CN" altLang="en-US" sz="1800" b="1" dirty="0">
              <a:latin typeface="微软雅黑" panose="020B0503020204020204" pitchFamily="34" charset="-122"/>
              <a:ea typeface="微软雅黑" panose="020B0503020204020204" pitchFamily="34" charset="-122"/>
            </a:rPr>
            <a:t>缺点</a:t>
          </a:r>
        </a:p>
      </dgm:t>
    </dgm:pt>
    <dgm:pt modelId="{1B6B8DC7-606B-4CCC-BB50-1B246A3511F3}" type="parTrans" cxnId="{79EB6A16-C89F-4860-A352-FD7C7EC795C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A30CA18-94A7-4AEB-8557-8081699B2010}" type="sibTrans" cxnId="{79EB6A16-C89F-4860-A352-FD7C7EC795C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0ECE5D7B-2AA1-44DB-9DB6-183262D592C7}">
      <dgm:prSet phldrT="[文本]" custT="1"/>
      <dgm:spPr/>
      <dgm:t>
        <a:bodyPr/>
        <a:lstStyle/>
        <a:p>
          <a:r>
            <a:rPr lang="zh-CN" altLang="en-US" sz="1800" b="1" dirty="0">
              <a:latin typeface="微软雅黑" panose="020B0503020204020204" pitchFamily="34" charset="-122"/>
              <a:ea typeface="微软雅黑" panose="020B0503020204020204" pitchFamily="34" charset="-122"/>
            </a:rPr>
            <a:t>不能向发送方反映出接收方已经正确收到的所有分组的信息。</a:t>
          </a:r>
        </a:p>
      </dgm:t>
    </dgm:pt>
    <dgm:pt modelId="{47FF6F4E-D461-4089-B7B9-7456FA0CE972}" type="parTrans" cxnId="{F38771FE-2226-49DD-8F85-6A1535BA0119}">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D5DFF412-CBF7-4CA1-B397-ADAA67FE182C}" type="sibTrans" cxnId="{F38771FE-2226-49DD-8F85-6A1535BA0119}">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1DFD159-FE4F-4210-8329-3F9EEBE4C07E}" type="pres">
      <dgm:prSet presAssocID="{E58629DE-649B-4EB1-8AB5-333FFA185FC5}" presName="linear" presStyleCnt="0">
        <dgm:presLayoutVars>
          <dgm:animLvl val="lvl"/>
          <dgm:resizeHandles val="exact"/>
        </dgm:presLayoutVars>
      </dgm:prSet>
      <dgm:spPr/>
    </dgm:pt>
    <dgm:pt modelId="{33B224D6-3FF2-46C4-8268-9A5307B6CCA2}" type="pres">
      <dgm:prSet presAssocID="{17670711-51FA-4CA7-A1F6-5DD30611F091}" presName="parentText" presStyleLbl="node1" presStyleIdx="0" presStyleCnt="2" custScaleY="65789">
        <dgm:presLayoutVars>
          <dgm:chMax val="0"/>
          <dgm:bulletEnabled val="1"/>
        </dgm:presLayoutVars>
      </dgm:prSet>
      <dgm:spPr/>
    </dgm:pt>
    <dgm:pt modelId="{769DA413-89B9-4221-A6BC-35722015CED6}" type="pres">
      <dgm:prSet presAssocID="{17670711-51FA-4CA7-A1F6-5DD30611F091}" presName="childText" presStyleLbl="revTx" presStyleIdx="0" presStyleCnt="2">
        <dgm:presLayoutVars>
          <dgm:bulletEnabled val="1"/>
        </dgm:presLayoutVars>
      </dgm:prSet>
      <dgm:spPr/>
    </dgm:pt>
    <dgm:pt modelId="{22292CD0-ACC3-4A3E-B075-1AF230BC97FF}" type="pres">
      <dgm:prSet presAssocID="{0E18EC68-061C-4D58-82C9-348641BCBA19}" presName="parentText" presStyleLbl="node1" presStyleIdx="1" presStyleCnt="2" custScaleY="65789">
        <dgm:presLayoutVars>
          <dgm:chMax val="0"/>
          <dgm:bulletEnabled val="1"/>
        </dgm:presLayoutVars>
      </dgm:prSet>
      <dgm:spPr/>
    </dgm:pt>
    <dgm:pt modelId="{CB9D41E1-F2ED-4448-86ED-9FD25B52E29B}" type="pres">
      <dgm:prSet presAssocID="{0E18EC68-061C-4D58-82C9-348641BCBA19}" presName="childText" presStyleLbl="revTx" presStyleIdx="1" presStyleCnt="2">
        <dgm:presLayoutVars>
          <dgm:bulletEnabled val="1"/>
        </dgm:presLayoutVars>
      </dgm:prSet>
      <dgm:spPr/>
    </dgm:pt>
  </dgm:ptLst>
  <dgm:cxnLst>
    <dgm:cxn modelId="{79EB6A16-C89F-4860-A352-FD7C7EC795CA}" srcId="{E58629DE-649B-4EB1-8AB5-333FFA185FC5}" destId="{0E18EC68-061C-4D58-82C9-348641BCBA19}" srcOrd="1" destOrd="0" parTransId="{1B6B8DC7-606B-4CCC-BB50-1B246A3511F3}" sibTransId="{EA30CA18-94A7-4AEB-8557-8081699B2010}"/>
    <dgm:cxn modelId="{D562945D-4A2A-4F4B-8B5B-33CDF058F3EF}" srcId="{E58629DE-649B-4EB1-8AB5-333FFA185FC5}" destId="{17670711-51FA-4CA7-A1F6-5DD30611F091}" srcOrd="0" destOrd="0" parTransId="{837FFAB1-AE50-491A-95BA-57C47683C122}" sibTransId="{1B3A3E75-AB55-4656-8514-E6B9A254AC17}"/>
    <dgm:cxn modelId="{40843663-2859-450B-9690-312A01A4364F}" type="presOf" srcId="{0E18EC68-061C-4D58-82C9-348641BCBA19}" destId="{22292CD0-ACC3-4A3E-B075-1AF230BC97FF}" srcOrd="0" destOrd="0" presId="urn:microsoft.com/office/officeart/2005/8/layout/vList2"/>
    <dgm:cxn modelId="{D9C72B59-CF77-4AA5-A3C2-3B59AC50C3BE}" type="presOf" srcId="{17670711-51FA-4CA7-A1F6-5DD30611F091}" destId="{33B224D6-3FF2-46C4-8268-9A5307B6CCA2}" srcOrd="0" destOrd="0" presId="urn:microsoft.com/office/officeart/2005/8/layout/vList2"/>
    <dgm:cxn modelId="{BEAD6A89-5190-405E-9797-D12F931F84CF}" type="presOf" srcId="{0ECE5D7B-2AA1-44DB-9DB6-183262D592C7}" destId="{CB9D41E1-F2ED-4448-86ED-9FD25B52E29B}" srcOrd="0" destOrd="0" presId="urn:microsoft.com/office/officeart/2005/8/layout/vList2"/>
    <dgm:cxn modelId="{5CABB98F-0430-4FBE-A4A6-44F6F6542A31}" type="presOf" srcId="{DFF931C1-E237-48FE-832A-306188408C80}" destId="{769DA413-89B9-4221-A6BC-35722015CED6}" srcOrd="0" destOrd="0" presId="urn:microsoft.com/office/officeart/2005/8/layout/vList2"/>
    <dgm:cxn modelId="{1FB1CFB4-2259-4A36-B013-D92E2EFF6AFC}" type="presOf" srcId="{E58629DE-649B-4EB1-8AB5-333FFA185FC5}" destId="{71DFD159-FE4F-4210-8329-3F9EEBE4C07E}" srcOrd="0" destOrd="0" presId="urn:microsoft.com/office/officeart/2005/8/layout/vList2"/>
    <dgm:cxn modelId="{42A4B9EE-396E-4188-B8BA-842E030279B7}" srcId="{17670711-51FA-4CA7-A1F6-5DD30611F091}" destId="{DFF931C1-E237-48FE-832A-306188408C80}" srcOrd="0" destOrd="0" parTransId="{670764A7-F9E9-436B-A984-E0B47A956ABA}" sibTransId="{2B0E522F-2BCD-43D1-B8E9-5D7C22E5A569}"/>
    <dgm:cxn modelId="{F38771FE-2226-49DD-8F85-6A1535BA0119}" srcId="{0E18EC68-061C-4D58-82C9-348641BCBA19}" destId="{0ECE5D7B-2AA1-44DB-9DB6-183262D592C7}" srcOrd="0" destOrd="0" parTransId="{47FF6F4E-D461-4089-B7B9-7456FA0CE972}" sibTransId="{D5DFF412-CBF7-4CA1-B397-ADAA67FE182C}"/>
    <dgm:cxn modelId="{EBD25F5D-9456-4C92-A167-65664FA2A62C}" type="presParOf" srcId="{71DFD159-FE4F-4210-8329-3F9EEBE4C07E}" destId="{33B224D6-3FF2-46C4-8268-9A5307B6CCA2}" srcOrd="0" destOrd="0" presId="urn:microsoft.com/office/officeart/2005/8/layout/vList2"/>
    <dgm:cxn modelId="{2466FA99-CBD1-46F3-96A2-88006BE3CAFF}" type="presParOf" srcId="{71DFD159-FE4F-4210-8329-3F9EEBE4C07E}" destId="{769DA413-89B9-4221-A6BC-35722015CED6}" srcOrd="1" destOrd="0" presId="urn:microsoft.com/office/officeart/2005/8/layout/vList2"/>
    <dgm:cxn modelId="{5178D59C-7D44-46B1-A182-8E20BCC471DC}" type="presParOf" srcId="{71DFD159-FE4F-4210-8329-3F9EEBE4C07E}" destId="{22292CD0-ACC3-4A3E-B075-1AF230BC97FF}" srcOrd="2" destOrd="0" presId="urn:microsoft.com/office/officeart/2005/8/layout/vList2"/>
    <dgm:cxn modelId="{794ACC4F-9FE8-4C1D-B7FE-0CA2E5BAAE1B}" type="presParOf" srcId="{71DFD159-FE4F-4210-8329-3F9EEBE4C07E}" destId="{CB9D41E1-F2ED-4448-86ED-9FD25B52E29B}"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12BEBDF-C69E-49A9-B731-0929408024D8}"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zh-CN" altLang="en-US"/>
        </a:p>
      </dgm:t>
    </dgm:pt>
    <dgm:pt modelId="{4EE007B2-F612-44FB-B13F-E78B8586155B}">
      <dgm:prSet phldrT="[文本]" custT="1"/>
      <dgm:spPr/>
      <dgm:t>
        <a:bodyPr/>
        <a:lstStyle/>
        <a:p>
          <a:r>
            <a:rPr lang="zh-CN" altLang="en-US" sz="2000" b="1" dirty="0">
              <a:latin typeface="微软雅黑" panose="020B0503020204020204" pitchFamily="34" charset="-122"/>
              <a:ea typeface="微软雅黑" panose="020B0503020204020204" pitchFamily="34" charset="-122"/>
            </a:rPr>
            <a:t>拥塞控制</a:t>
          </a:r>
        </a:p>
      </dgm:t>
    </dgm:pt>
    <dgm:pt modelId="{72B0F351-ECBB-41B6-83F8-2E44095783F4}" type="parTrans" cxnId="{1A846D18-8F00-461A-939E-949F0AB8AB0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B73030B4-A5E0-40C1-9AE1-02B25975AA00}" type="sibTrans" cxnId="{1A846D18-8F00-461A-939E-949F0AB8AB0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10B3081-F341-4301-9185-BE738C183BBB}">
      <dgm:prSet phldrT="[文本]" custT="1"/>
      <dgm:spPr/>
      <dgm:t>
        <a:bodyPr/>
        <a:lstStyle/>
        <a:p>
          <a:r>
            <a:rPr lang="zh-CN" altLang="en-US" sz="1800" b="1" dirty="0">
              <a:latin typeface="微软雅黑" panose="020B0503020204020204" pitchFamily="34" charset="-122"/>
              <a:ea typeface="微软雅黑" panose="020B0503020204020204" pitchFamily="34" charset="-122"/>
            </a:rPr>
            <a:t>防止过多的数据注入到网络中，避免网络中的路由器或链路过载。</a:t>
          </a:r>
        </a:p>
      </dgm:t>
    </dgm:pt>
    <dgm:pt modelId="{B9937F06-A3DB-4499-9BB1-8E62176A896E}" type="parTrans" cxnId="{74E18B3E-A839-4FBD-B46E-F54F7588502B}">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8D13681-61CB-42A0-AAD2-CF508B0ED4F0}" type="sibTrans" cxnId="{74E18B3E-A839-4FBD-B46E-F54F7588502B}">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3376B25E-A50F-4935-9A84-A2AE7897CCCF}">
      <dgm:prSet phldrT="[文本]" custT="1"/>
      <dgm:spPr/>
      <dgm:t>
        <a:bodyPr/>
        <a:lstStyle/>
        <a:p>
          <a:r>
            <a:rPr lang="zh-CN" altLang="en-US" sz="1800" b="1" dirty="0">
              <a:latin typeface="微软雅黑" panose="020B0503020204020204" pitchFamily="34" charset="-122"/>
              <a:ea typeface="微软雅黑" panose="020B0503020204020204" pitchFamily="34" charset="-122"/>
            </a:rPr>
            <a:t>是一个全局性的过程，涉及到所有的主机、路由器，以及与降低网络传输性能有关的所有因素。</a:t>
          </a:r>
        </a:p>
      </dgm:t>
    </dgm:pt>
    <dgm:pt modelId="{26269EE4-3ED5-4DE1-B6F2-BC870B778E5F}" type="parTrans" cxnId="{38263262-CABC-4074-A5F3-D3F1E4C03317}">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BF637746-0510-4A3C-90B7-D93A16B92D57}" type="sibTrans" cxnId="{38263262-CABC-4074-A5F3-D3F1E4C03317}">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DACD2956-BF18-4584-AF2D-3FD839777DF7}">
      <dgm:prSet phldrT="[文本]" custT="1"/>
      <dgm:spPr/>
      <dgm:t>
        <a:bodyPr/>
        <a:lstStyle/>
        <a:p>
          <a:r>
            <a:rPr lang="zh-CN" altLang="en-US" sz="2000" b="1" dirty="0">
              <a:latin typeface="微软雅黑" panose="020B0503020204020204" pitchFamily="34" charset="-122"/>
              <a:ea typeface="微软雅黑" panose="020B0503020204020204" pitchFamily="34" charset="-122"/>
            </a:rPr>
            <a:t>流量控制</a:t>
          </a:r>
        </a:p>
      </dgm:t>
    </dgm:pt>
    <dgm:pt modelId="{98DB6D87-467D-4D2D-AF82-D4E303370A2F}" type="parTrans" cxnId="{06F307EA-748F-443B-9B61-7B9DD73BB963}">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FE01F61-F8E8-44D6-97EE-DEA0356464A7}" type="sibTrans" cxnId="{06F307EA-748F-443B-9B61-7B9DD73BB963}">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541A8C11-D03E-479A-A84F-C3458AEF2E9A}">
      <dgm:prSet phldrT="[文本]" custT="1"/>
      <dgm:spPr/>
      <dgm:t>
        <a:bodyPr/>
        <a:lstStyle/>
        <a:p>
          <a:r>
            <a:rPr lang="zh-CN" altLang="en-US" sz="1800" b="1" dirty="0">
              <a:latin typeface="微软雅黑" panose="020B0503020204020204" pitchFamily="34" charset="-122"/>
              <a:ea typeface="微软雅黑" panose="020B0503020204020204" pitchFamily="34" charset="-122"/>
            </a:rPr>
            <a:t>点对点通信量的控制，是个端到端的问题。</a:t>
          </a:r>
        </a:p>
      </dgm:t>
    </dgm:pt>
    <dgm:pt modelId="{A7821D57-E876-4757-939B-CE33CAD146D4}" type="parTrans" cxnId="{47FAB983-5AC4-402F-9B23-9B04750BCF80}">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9553568A-AD7C-418C-9424-82556C1E75C3}" type="sibTrans" cxnId="{47FAB983-5AC4-402F-9B23-9B04750BCF80}">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B38BB22-10D0-455B-AB19-4EC1F24B8A2F}">
      <dgm:prSet phldrT="[文本]" custT="1"/>
      <dgm:spPr/>
      <dgm:t>
        <a:bodyPr/>
        <a:lstStyle/>
        <a:p>
          <a:r>
            <a:rPr lang="zh-CN" altLang="en-US" sz="1800" b="1" dirty="0">
              <a:latin typeface="微软雅黑" panose="020B0503020204020204" pitchFamily="34" charset="-122"/>
              <a:ea typeface="微软雅黑" panose="020B0503020204020204" pitchFamily="34" charset="-122"/>
            </a:rPr>
            <a:t>抑制发送端发送数据的速率，以使接收端来得及接收。</a:t>
          </a:r>
        </a:p>
      </dgm:t>
    </dgm:pt>
    <dgm:pt modelId="{6383180C-1983-48A1-B1E4-F574E14CDBD1}" type="parTrans" cxnId="{E9F7BDEC-B0B2-4D70-9C76-A3B73A9A92CD}">
      <dgm:prSet/>
      <dgm:spPr/>
      <dgm:t>
        <a:bodyPr/>
        <a:lstStyle/>
        <a:p>
          <a:endParaRPr lang="zh-CN" altLang="en-US"/>
        </a:p>
      </dgm:t>
    </dgm:pt>
    <dgm:pt modelId="{0F0ABCB1-B289-4DF9-9D7E-62CB7D38863E}" type="sibTrans" cxnId="{E9F7BDEC-B0B2-4D70-9C76-A3B73A9A92CD}">
      <dgm:prSet/>
      <dgm:spPr/>
      <dgm:t>
        <a:bodyPr/>
        <a:lstStyle/>
        <a:p>
          <a:endParaRPr lang="zh-CN" altLang="en-US"/>
        </a:p>
      </dgm:t>
    </dgm:pt>
    <dgm:pt modelId="{74DCD11F-98DA-4BA1-A4EB-9AB34E9C3C9D}" type="pres">
      <dgm:prSet presAssocID="{112BEBDF-C69E-49A9-B731-0929408024D8}" presName="Name0" presStyleCnt="0">
        <dgm:presLayoutVars>
          <dgm:dir/>
          <dgm:animLvl val="lvl"/>
          <dgm:resizeHandles val="exact"/>
        </dgm:presLayoutVars>
      </dgm:prSet>
      <dgm:spPr/>
    </dgm:pt>
    <dgm:pt modelId="{9AD73B97-8ACA-4262-93A6-3717227818DB}" type="pres">
      <dgm:prSet presAssocID="{4EE007B2-F612-44FB-B13F-E78B8586155B}" presName="composite" presStyleCnt="0"/>
      <dgm:spPr/>
    </dgm:pt>
    <dgm:pt modelId="{14B10E15-5814-42D3-93FB-FED52DF5F41F}" type="pres">
      <dgm:prSet presAssocID="{4EE007B2-F612-44FB-B13F-E78B8586155B}" presName="parTx" presStyleLbl="alignNode1" presStyleIdx="0" presStyleCnt="2">
        <dgm:presLayoutVars>
          <dgm:chMax val="0"/>
          <dgm:chPref val="0"/>
          <dgm:bulletEnabled val="1"/>
        </dgm:presLayoutVars>
      </dgm:prSet>
      <dgm:spPr/>
    </dgm:pt>
    <dgm:pt modelId="{72C5BA33-78B4-45DE-B9CA-22A272DDBE2C}" type="pres">
      <dgm:prSet presAssocID="{4EE007B2-F612-44FB-B13F-E78B8586155B}" presName="desTx" presStyleLbl="alignAccFollowNode1" presStyleIdx="0" presStyleCnt="2">
        <dgm:presLayoutVars>
          <dgm:bulletEnabled val="1"/>
        </dgm:presLayoutVars>
      </dgm:prSet>
      <dgm:spPr/>
    </dgm:pt>
    <dgm:pt modelId="{DC394C6D-CF2B-4266-B39A-654D1A34AF80}" type="pres">
      <dgm:prSet presAssocID="{B73030B4-A5E0-40C1-9AE1-02B25975AA00}" presName="space" presStyleCnt="0"/>
      <dgm:spPr/>
    </dgm:pt>
    <dgm:pt modelId="{7FE4DA29-AAF2-4F50-871A-FAE73406F695}" type="pres">
      <dgm:prSet presAssocID="{DACD2956-BF18-4584-AF2D-3FD839777DF7}" presName="composite" presStyleCnt="0"/>
      <dgm:spPr/>
    </dgm:pt>
    <dgm:pt modelId="{3ACFDD6B-963A-45AA-AED6-29B2C66DA9EB}" type="pres">
      <dgm:prSet presAssocID="{DACD2956-BF18-4584-AF2D-3FD839777DF7}" presName="parTx" presStyleLbl="alignNode1" presStyleIdx="1" presStyleCnt="2">
        <dgm:presLayoutVars>
          <dgm:chMax val="0"/>
          <dgm:chPref val="0"/>
          <dgm:bulletEnabled val="1"/>
        </dgm:presLayoutVars>
      </dgm:prSet>
      <dgm:spPr/>
    </dgm:pt>
    <dgm:pt modelId="{AAB91EAD-75AE-4168-8A7F-B7A023AD8367}" type="pres">
      <dgm:prSet presAssocID="{DACD2956-BF18-4584-AF2D-3FD839777DF7}" presName="desTx" presStyleLbl="alignAccFollowNode1" presStyleIdx="1" presStyleCnt="2">
        <dgm:presLayoutVars>
          <dgm:bulletEnabled val="1"/>
        </dgm:presLayoutVars>
      </dgm:prSet>
      <dgm:spPr/>
    </dgm:pt>
  </dgm:ptLst>
  <dgm:cxnLst>
    <dgm:cxn modelId="{1A846D18-8F00-461A-939E-949F0AB8AB06}" srcId="{112BEBDF-C69E-49A9-B731-0929408024D8}" destId="{4EE007B2-F612-44FB-B13F-E78B8586155B}" srcOrd="0" destOrd="0" parTransId="{72B0F351-ECBB-41B6-83F8-2E44095783F4}" sibTransId="{B73030B4-A5E0-40C1-9AE1-02B25975AA00}"/>
    <dgm:cxn modelId="{F6938530-079E-4F28-907C-9DAADFB08D0E}" type="presOf" srcId="{112BEBDF-C69E-49A9-B731-0929408024D8}" destId="{74DCD11F-98DA-4BA1-A4EB-9AB34E9C3C9D}" srcOrd="0" destOrd="0" presId="urn:microsoft.com/office/officeart/2005/8/layout/hList1"/>
    <dgm:cxn modelId="{74E18B3E-A839-4FBD-B46E-F54F7588502B}" srcId="{4EE007B2-F612-44FB-B13F-E78B8586155B}" destId="{710B3081-F341-4301-9185-BE738C183BBB}" srcOrd="0" destOrd="0" parTransId="{B9937F06-A3DB-4499-9BB1-8E62176A896E}" sibTransId="{A8D13681-61CB-42A0-AAD2-CF508B0ED4F0}"/>
    <dgm:cxn modelId="{38263262-CABC-4074-A5F3-D3F1E4C03317}" srcId="{4EE007B2-F612-44FB-B13F-E78B8586155B}" destId="{3376B25E-A50F-4935-9A84-A2AE7897CCCF}" srcOrd="1" destOrd="0" parTransId="{26269EE4-3ED5-4DE1-B6F2-BC870B778E5F}" sibTransId="{BF637746-0510-4A3C-90B7-D93A16B92D57}"/>
    <dgm:cxn modelId="{47FAB983-5AC4-402F-9B23-9B04750BCF80}" srcId="{DACD2956-BF18-4584-AF2D-3FD839777DF7}" destId="{541A8C11-D03E-479A-A84F-C3458AEF2E9A}" srcOrd="1" destOrd="0" parTransId="{A7821D57-E876-4757-939B-CE33CAD146D4}" sibTransId="{9553568A-AD7C-418C-9424-82556C1E75C3}"/>
    <dgm:cxn modelId="{D99E9A86-7A1F-44E7-B3D8-4ED992367D2C}" type="presOf" srcId="{710B3081-F341-4301-9185-BE738C183BBB}" destId="{72C5BA33-78B4-45DE-B9CA-22A272DDBE2C}" srcOrd="0" destOrd="0" presId="urn:microsoft.com/office/officeart/2005/8/layout/hList1"/>
    <dgm:cxn modelId="{DA9EC09F-C043-4CCF-8D0C-5BA0D9DBA06B}" type="presOf" srcId="{DACD2956-BF18-4584-AF2D-3FD839777DF7}" destId="{3ACFDD6B-963A-45AA-AED6-29B2C66DA9EB}" srcOrd="0" destOrd="0" presId="urn:microsoft.com/office/officeart/2005/8/layout/hList1"/>
    <dgm:cxn modelId="{B1F575A2-BDF2-4BC4-B2E5-16FCD1B4EA37}" type="presOf" srcId="{4EE007B2-F612-44FB-B13F-E78B8586155B}" destId="{14B10E15-5814-42D3-93FB-FED52DF5F41F}" srcOrd="0" destOrd="0" presId="urn:microsoft.com/office/officeart/2005/8/layout/hList1"/>
    <dgm:cxn modelId="{203096C6-3161-47EF-A15A-B83C30ADE451}" type="presOf" srcId="{541A8C11-D03E-479A-A84F-C3458AEF2E9A}" destId="{AAB91EAD-75AE-4168-8A7F-B7A023AD8367}" srcOrd="0" destOrd="1" presId="urn:microsoft.com/office/officeart/2005/8/layout/hList1"/>
    <dgm:cxn modelId="{06F307EA-748F-443B-9B61-7B9DD73BB963}" srcId="{112BEBDF-C69E-49A9-B731-0929408024D8}" destId="{DACD2956-BF18-4584-AF2D-3FD839777DF7}" srcOrd="1" destOrd="0" parTransId="{98DB6D87-467D-4D2D-AF82-D4E303370A2F}" sibTransId="{AFE01F61-F8E8-44D6-97EE-DEA0356464A7}"/>
    <dgm:cxn modelId="{E9F7BDEC-B0B2-4D70-9C76-A3B73A9A92CD}" srcId="{DACD2956-BF18-4584-AF2D-3FD839777DF7}" destId="{7B38BB22-10D0-455B-AB19-4EC1F24B8A2F}" srcOrd="0" destOrd="0" parTransId="{6383180C-1983-48A1-B1E4-F574E14CDBD1}" sibTransId="{0F0ABCB1-B289-4DF9-9D7E-62CB7D38863E}"/>
    <dgm:cxn modelId="{52A635F8-657C-4EDB-8288-F1C84154CA98}" type="presOf" srcId="{3376B25E-A50F-4935-9A84-A2AE7897CCCF}" destId="{72C5BA33-78B4-45DE-B9CA-22A272DDBE2C}" srcOrd="0" destOrd="1" presId="urn:microsoft.com/office/officeart/2005/8/layout/hList1"/>
    <dgm:cxn modelId="{06D3AEFD-1506-435F-AD4C-70B757C12748}" type="presOf" srcId="{7B38BB22-10D0-455B-AB19-4EC1F24B8A2F}" destId="{AAB91EAD-75AE-4168-8A7F-B7A023AD8367}" srcOrd="0" destOrd="0" presId="urn:microsoft.com/office/officeart/2005/8/layout/hList1"/>
    <dgm:cxn modelId="{9B9B519E-80A2-41A6-A2C8-5C67E74A0D39}" type="presParOf" srcId="{74DCD11F-98DA-4BA1-A4EB-9AB34E9C3C9D}" destId="{9AD73B97-8ACA-4262-93A6-3717227818DB}" srcOrd="0" destOrd="0" presId="urn:microsoft.com/office/officeart/2005/8/layout/hList1"/>
    <dgm:cxn modelId="{BF000874-7E99-4EE5-A451-A03219D4705C}" type="presParOf" srcId="{9AD73B97-8ACA-4262-93A6-3717227818DB}" destId="{14B10E15-5814-42D3-93FB-FED52DF5F41F}" srcOrd="0" destOrd="0" presId="urn:microsoft.com/office/officeart/2005/8/layout/hList1"/>
    <dgm:cxn modelId="{E9D031F2-91B9-4A16-96A5-F7E12FB1570D}" type="presParOf" srcId="{9AD73B97-8ACA-4262-93A6-3717227818DB}" destId="{72C5BA33-78B4-45DE-B9CA-22A272DDBE2C}" srcOrd="1" destOrd="0" presId="urn:microsoft.com/office/officeart/2005/8/layout/hList1"/>
    <dgm:cxn modelId="{00231281-3170-4EF9-9FE3-353315749628}" type="presParOf" srcId="{74DCD11F-98DA-4BA1-A4EB-9AB34E9C3C9D}" destId="{DC394C6D-CF2B-4266-B39A-654D1A34AF80}" srcOrd="1" destOrd="0" presId="urn:microsoft.com/office/officeart/2005/8/layout/hList1"/>
    <dgm:cxn modelId="{780E4640-35DF-4066-82A3-76CC21266D18}" type="presParOf" srcId="{74DCD11F-98DA-4BA1-A4EB-9AB34E9C3C9D}" destId="{7FE4DA29-AAF2-4F50-871A-FAE73406F695}" srcOrd="2" destOrd="0" presId="urn:microsoft.com/office/officeart/2005/8/layout/hList1"/>
    <dgm:cxn modelId="{FF90B366-896E-48A1-A2A3-3C8501453F6B}" type="presParOf" srcId="{7FE4DA29-AAF2-4F50-871A-FAE73406F695}" destId="{3ACFDD6B-963A-45AA-AED6-29B2C66DA9EB}" srcOrd="0" destOrd="0" presId="urn:microsoft.com/office/officeart/2005/8/layout/hList1"/>
    <dgm:cxn modelId="{EA7B9838-D68C-4BBA-9A17-0F494CC94549}" type="presParOf" srcId="{7FE4DA29-AAF2-4F50-871A-FAE73406F695}" destId="{AAB91EAD-75AE-4168-8A7F-B7A023AD836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12BEBDF-C69E-49A9-B731-0929408024D8}"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zh-CN" altLang="en-US"/>
        </a:p>
      </dgm:t>
    </dgm:pt>
    <dgm:pt modelId="{4EE007B2-F612-44FB-B13F-E78B8586155B}">
      <dgm:prSet phldrT="[文本]" custT="1"/>
      <dgm:spPr/>
      <dgm:t>
        <a:bodyPr/>
        <a:lstStyle/>
        <a:p>
          <a:r>
            <a:rPr lang="zh-CN" altLang="en-US" sz="2000" b="1" dirty="0">
              <a:latin typeface="微软雅黑" panose="020B0503020204020204" pitchFamily="34" charset="-122"/>
              <a:ea typeface="微软雅黑" panose="020B0503020204020204" pitchFamily="34" charset="-122"/>
            </a:rPr>
            <a:t>开环控制</a:t>
          </a:r>
        </a:p>
      </dgm:t>
    </dgm:pt>
    <dgm:pt modelId="{72B0F351-ECBB-41B6-83F8-2E44095783F4}" type="parTrans" cxnId="{1A846D18-8F00-461A-939E-949F0AB8AB0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B73030B4-A5E0-40C1-9AE1-02B25975AA00}" type="sibTrans" cxnId="{1A846D18-8F00-461A-939E-949F0AB8AB0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10B3081-F341-4301-9185-BE738C183BBB}">
      <dgm:prSet phldrT="[文本]" custT="1"/>
      <dgm:spPr/>
      <dgm:t>
        <a:bodyPr/>
        <a:lstStyle/>
        <a:p>
          <a:r>
            <a:rPr lang="zh-CN" altLang="en-US" sz="1800" b="1" dirty="0">
              <a:latin typeface="微软雅黑" panose="020B0503020204020204" pitchFamily="34" charset="-122"/>
              <a:ea typeface="微软雅黑" panose="020B0503020204020204" pitchFamily="34" charset="-122"/>
            </a:rPr>
            <a:t>在设计网络时，事先</a:t>
          </a:r>
          <a:r>
            <a:rPr lang="zh-CN" altLang="en-US" sz="1800" b="1" dirty="0">
              <a:solidFill>
                <a:srgbClr val="C00000"/>
              </a:solidFill>
              <a:latin typeface="微软雅黑" panose="020B0503020204020204" pitchFamily="34" charset="-122"/>
              <a:ea typeface="微软雅黑" panose="020B0503020204020204" pitchFamily="34" charset="-122"/>
            </a:rPr>
            <a:t>考虑周全，</a:t>
          </a:r>
          <a:r>
            <a:rPr lang="zh-CN" altLang="en-US" sz="1800" b="1" dirty="0">
              <a:latin typeface="微软雅黑" panose="020B0503020204020204" pitchFamily="34" charset="-122"/>
              <a:ea typeface="微软雅黑" panose="020B0503020204020204" pitchFamily="34" charset="-122"/>
            </a:rPr>
            <a:t>力求工作时不发生拥塞。</a:t>
          </a:r>
        </a:p>
      </dgm:t>
    </dgm:pt>
    <dgm:pt modelId="{B9937F06-A3DB-4499-9BB1-8E62176A896E}" type="parTrans" cxnId="{74E18B3E-A839-4FBD-B46E-F54F7588502B}">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8D13681-61CB-42A0-AAD2-CF508B0ED4F0}" type="sibTrans" cxnId="{74E18B3E-A839-4FBD-B46E-F54F7588502B}">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DACD2956-BF18-4584-AF2D-3FD839777DF7}">
      <dgm:prSet phldrT="[文本]" custT="1"/>
      <dgm:spPr/>
      <dgm:t>
        <a:bodyPr/>
        <a:lstStyle/>
        <a:p>
          <a:r>
            <a:rPr lang="zh-CN" altLang="en-US" sz="2000" b="1" dirty="0">
              <a:latin typeface="微软雅黑" panose="020B0503020204020204" pitchFamily="34" charset="-122"/>
              <a:ea typeface="微软雅黑" panose="020B0503020204020204" pitchFamily="34" charset="-122"/>
            </a:rPr>
            <a:t>闭环控制</a:t>
          </a:r>
        </a:p>
      </dgm:t>
    </dgm:pt>
    <dgm:pt modelId="{98DB6D87-467D-4D2D-AF82-D4E303370A2F}" type="parTrans" cxnId="{06F307EA-748F-443B-9B61-7B9DD73BB963}">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FE01F61-F8E8-44D6-97EE-DEA0356464A7}" type="sibTrans" cxnId="{06F307EA-748F-443B-9B61-7B9DD73BB963}">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B38BB22-10D0-455B-AB19-4EC1F24B8A2F}">
      <dgm:prSet phldrT="[文本]" custT="1"/>
      <dgm:spPr/>
      <dgm:t>
        <a:bodyPr/>
        <a:lstStyle/>
        <a:p>
          <a:r>
            <a:rPr lang="zh-CN" altLang="en-US" sz="1800" b="1" dirty="0">
              <a:latin typeface="微软雅黑" panose="020B0503020204020204" pitchFamily="34" charset="-122"/>
              <a:ea typeface="微软雅黑" panose="020B0503020204020204" pitchFamily="34" charset="-122"/>
            </a:rPr>
            <a:t>基于反馈环路的概念。</a:t>
          </a:r>
        </a:p>
      </dgm:t>
    </dgm:pt>
    <dgm:pt modelId="{6383180C-1983-48A1-B1E4-F574E14CDBD1}" type="parTrans" cxnId="{E9F7BDEC-B0B2-4D70-9C76-A3B73A9A92CD}">
      <dgm:prSet/>
      <dgm:spPr/>
      <dgm:t>
        <a:bodyPr/>
        <a:lstStyle/>
        <a:p>
          <a:endParaRPr lang="zh-CN" altLang="en-US"/>
        </a:p>
      </dgm:t>
    </dgm:pt>
    <dgm:pt modelId="{0F0ABCB1-B289-4DF9-9D7E-62CB7D38863E}" type="sibTrans" cxnId="{E9F7BDEC-B0B2-4D70-9C76-A3B73A9A92CD}">
      <dgm:prSet/>
      <dgm:spPr/>
      <dgm:t>
        <a:bodyPr/>
        <a:lstStyle/>
        <a:p>
          <a:endParaRPr lang="zh-CN" altLang="en-US"/>
        </a:p>
      </dgm:t>
    </dgm:pt>
    <dgm:pt modelId="{C2448606-BF7E-4CD3-8BBC-E63E41446859}">
      <dgm:prSet phldrT="[文本]" custT="1"/>
      <dgm:spPr/>
      <dgm:t>
        <a:bodyPr/>
        <a:lstStyle/>
        <a:p>
          <a:r>
            <a:rPr lang="zh-CN" altLang="en-US" sz="1800" b="1" dirty="0">
              <a:solidFill>
                <a:srgbClr val="0000FF"/>
              </a:solidFill>
              <a:latin typeface="微软雅黑" pitchFamily="34" charset="-122"/>
              <a:ea typeface="微软雅黑" pitchFamily="34" charset="-122"/>
            </a:rPr>
            <a:t>思路：</a:t>
          </a:r>
          <a:r>
            <a:rPr lang="zh-CN" altLang="en-US" sz="1800" b="1" dirty="0">
              <a:latin typeface="微软雅黑" pitchFamily="34" charset="-122"/>
              <a:ea typeface="微软雅黑" pitchFamily="34" charset="-122"/>
            </a:rPr>
            <a:t>力争</a:t>
          </a:r>
          <a:r>
            <a:rPr lang="zh-CN" altLang="en-US" sz="1800" b="1" dirty="0">
              <a:solidFill>
                <a:srgbClr val="0000FF"/>
              </a:solidFill>
              <a:latin typeface="微软雅黑" pitchFamily="34" charset="-122"/>
              <a:ea typeface="微软雅黑" pitchFamily="34" charset="-122"/>
            </a:rPr>
            <a:t>避免</a:t>
          </a:r>
          <a:r>
            <a:rPr lang="zh-CN" altLang="en-US" sz="1800" b="1" dirty="0">
              <a:latin typeface="微软雅黑" pitchFamily="34" charset="-122"/>
              <a:ea typeface="微软雅黑" pitchFamily="34" charset="-122"/>
            </a:rPr>
            <a:t>发生拥塞。</a:t>
          </a:r>
        </a:p>
      </dgm:t>
    </dgm:pt>
    <dgm:pt modelId="{2DDFBD46-B857-474E-8B27-CCB24E2F9B0D}" type="parTrans" cxnId="{7A27A0D6-C7AD-41E7-9686-374209348154}">
      <dgm:prSet/>
      <dgm:spPr/>
      <dgm:t>
        <a:bodyPr/>
        <a:lstStyle/>
        <a:p>
          <a:endParaRPr lang="zh-CN" altLang="en-US"/>
        </a:p>
      </dgm:t>
    </dgm:pt>
    <dgm:pt modelId="{C3B707A5-D44C-439A-8798-74A2B4D73421}" type="sibTrans" cxnId="{7A27A0D6-C7AD-41E7-9686-374209348154}">
      <dgm:prSet/>
      <dgm:spPr/>
      <dgm:t>
        <a:bodyPr/>
        <a:lstStyle/>
        <a:p>
          <a:endParaRPr lang="zh-CN" altLang="en-US"/>
        </a:p>
      </dgm:t>
    </dgm:pt>
    <dgm:pt modelId="{69230521-20F8-455C-9DE0-EB64591477B4}">
      <dgm:prSet custT="1"/>
      <dgm:spPr/>
      <dgm:t>
        <a:bodyPr/>
        <a:lstStyle/>
        <a:p>
          <a:r>
            <a:rPr lang="zh-CN" altLang="en-US" sz="1800" b="1" dirty="0">
              <a:latin typeface="微软雅黑" panose="020B0503020204020204" pitchFamily="34" charset="-122"/>
              <a:ea typeface="微软雅黑" panose="020B0503020204020204" pitchFamily="34" charset="-122"/>
            </a:rPr>
            <a:t>根据网络</a:t>
          </a:r>
          <a:r>
            <a:rPr lang="zh-CN" altLang="en-US" sz="1800" b="1" dirty="0">
              <a:solidFill>
                <a:srgbClr val="C00000"/>
              </a:solidFill>
              <a:latin typeface="微软雅黑" panose="020B0503020204020204" pitchFamily="34" charset="-122"/>
              <a:ea typeface="微软雅黑" panose="020B0503020204020204" pitchFamily="34" charset="-122"/>
            </a:rPr>
            <a:t>当前运行状态</a:t>
          </a:r>
          <a:r>
            <a:rPr lang="zh-CN" altLang="en-US" sz="1800" b="1" dirty="0">
              <a:latin typeface="微软雅黑" panose="020B0503020204020204" pitchFamily="34" charset="-122"/>
              <a:ea typeface="微软雅黑" panose="020B0503020204020204" pitchFamily="34" charset="-122"/>
            </a:rPr>
            <a:t>采取相应控制措施。</a:t>
          </a:r>
        </a:p>
      </dgm:t>
    </dgm:pt>
    <dgm:pt modelId="{12D5CF6D-3ECF-44C8-8A00-2243EEE11BB5}" type="parTrans" cxnId="{68D7CDFF-D5B6-4B82-BCD9-4ADC99E5D786}">
      <dgm:prSet/>
      <dgm:spPr/>
      <dgm:t>
        <a:bodyPr/>
        <a:lstStyle/>
        <a:p>
          <a:endParaRPr lang="zh-CN" altLang="en-US"/>
        </a:p>
      </dgm:t>
    </dgm:pt>
    <dgm:pt modelId="{3125DBAA-2F9E-499F-A3BE-6A4DF87D05F3}" type="sibTrans" cxnId="{68D7CDFF-D5B6-4B82-BCD9-4ADC99E5D786}">
      <dgm:prSet/>
      <dgm:spPr/>
      <dgm:t>
        <a:bodyPr/>
        <a:lstStyle/>
        <a:p>
          <a:endParaRPr lang="zh-CN" altLang="en-US"/>
        </a:p>
      </dgm:t>
    </dgm:pt>
    <dgm:pt modelId="{238D7AE3-4A96-4FFA-8329-EDA2C3555B30}">
      <dgm:prSet custT="1"/>
      <dgm:spPr/>
      <dgm:t>
        <a:bodyPr/>
        <a:lstStyle/>
        <a:p>
          <a:r>
            <a:rPr lang="zh-CN" altLang="en-US" sz="1800" b="1" dirty="0">
              <a:solidFill>
                <a:srgbClr val="0000FF"/>
              </a:solidFill>
              <a:latin typeface="微软雅黑" panose="020B0503020204020204" pitchFamily="34" charset="-122"/>
              <a:ea typeface="微软雅黑" panose="020B0503020204020204" pitchFamily="34" charset="-122"/>
            </a:rPr>
            <a:t>思路：</a:t>
          </a:r>
          <a:r>
            <a:rPr lang="zh-CN" altLang="en-US" sz="1800" b="1" dirty="0">
              <a:latin typeface="微软雅黑" panose="020B0503020204020204" pitchFamily="34" charset="-122"/>
              <a:ea typeface="微软雅黑" panose="020B0503020204020204" pitchFamily="34" charset="-122"/>
            </a:rPr>
            <a:t>在发生拥塞后，采取措施进行控制，</a:t>
          </a:r>
          <a:r>
            <a:rPr lang="zh-CN" altLang="en-US" sz="1800" b="1" dirty="0">
              <a:solidFill>
                <a:srgbClr val="0000FF"/>
              </a:solidFill>
              <a:latin typeface="微软雅黑" panose="020B0503020204020204" pitchFamily="34" charset="-122"/>
              <a:ea typeface="微软雅黑" panose="020B0503020204020204" pitchFamily="34" charset="-122"/>
            </a:rPr>
            <a:t>消除</a:t>
          </a:r>
          <a:r>
            <a:rPr lang="zh-CN" altLang="en-US" sz="1800" b="1" dirty="0">
              <a:latin typeface="微软雅黑" panose="020B0503020204020204" pitchFamily="34" charset="-122"/>
              <a:ea typeface="微软雅黑" panose="020B0503020204020204" pitchFamily="34" charset="-122"/>
            </a:rPr>
            <a:t>拥塞。</a:t>
          </a:r>
        </a:p>
      </dgm:t>
    </dgm:pt>
    <dgm:pt modelId="{8F3ECFA1-802E-4A72-BEC6-F40B249AD54A}" type="parTrans" cxnId="{AD39759F-59CA-49CB-B3FD-19EAB19B2916}">
      <dgm:prSet/>
      <dgm:spPr/>
      <dgm:t>
        <a:bodyPr/>
        <a:lstStyle/>
        <a:p>
          <a:endParaRPr lang="zh-CN" altLang="en-US"/>
        </a:p>
      </dgm:t>
    </dgm:pt>
    <dgm:pt modelId="{E88472DA-7723-4EBC-9681-94AC3B0DDFFF}" type="sibTrans" cxnId="{AD39759F-59CA-49CB-B3FD-19EAB19B2916}">
      <dgm:prSet/>
      <dgm:spPr/>
      <dgm:t>
        <a:bodyPr/>
        <a:lstStyle/>
        <a:p>
          <a:endParaRPr lang="zh-CN" altLang="en-US"/>
        </a:p>
      </dgm:t>
    </dgm:pt>
    <dgm:pt modelId="{654DBB23-7453-4B2A-8F48-11AC62514B72}">
      <dgm:prSet phldrT="[文本]" custT="1"/>
      <dgm:spPr/>
      <dgm:t>
        <a:bodyPr/>
        <a:lstStyle/>
        <a:p>
          <a:r>
            <a:rPr lang="zh-CN" altLang="en-US" sz="1800" b="1" dirty="0">
              <a:latin typeface="微软雅黑" panose="020B0503020204020204" pitchFamily="34" charset="-122"/>
              <a:ea typeface="微软雅黑" panose="020B0503020204020204" pitchFamily="34" charset="-122"/>
            </a:rPr>
            <a:t>但一旦整个系统运行起来，就不再中途进行改正了。</a:t>
          </a:r>
        </a:p>
      </dgm:t>
    </dgm:pt>
    <dgm:pt modelId="{4DDD3047-D58B-42B6-95AC-A7D9F23732F0}" type="parTrans" cxnId="{DE96F142-2113-4AC2-8084-749F805247C8}">
      <dgm:prSet/>
      <dgm:spPr/>
      <dgm:t>
        <a:bodyPr/>
        <a:lstStyle/>
        <a:p>
          <a:endParaRPr lang="zh-CN" altLang="en-US"/>
        </a:p>
      </dgm:t>
    </dgm:pt>
    <dgm:pt modelId="{DD57D3ED-98B7-4B38-92D2-CBFD5CB8FFB1}" type="sibTrans" cxnId="{DE96F142-2113-4AC2-8084-749F805247C8}">
      <dgm:prSet/>
      <dgm:spPr/>
      <dgm:t>
        <a:bodyPr/>
        <a:lstStyle/>
        <a:p>
          <a:endParaRPr lang="zh-CN" altLang="en-US"/>
        </a:p>
      </dgm:t>
    </dgm:pt>
    <dgm:pt modelId="{74DCD11F-98DA-4BA1-A4EB-9AB34E9C3C9D}" type="pres">
      <dgm:prSet presAssocID="{112BEBDF-C69E-49A9-B731-0929408024D8}" presName="Name0" presStyleCnt="0">
        <dgm:presLayoutVars>
          <dgm:dir/>
          <dgm:animLvl val="lvl"/>
          <dgm:resizeHandles val="exact"/>
        </dgm:presLayoutVars>
      </dgm:prSet>
      <dgm:spPr/>
    </dgm:pt>
    <dgm:pt modelId="{9AD73B97-8ACA-4262-93A6-3717227818DB}" type="pres">
      <dgm:prSet presAssocID="{4EE007B2-F612-44FB-B13F-E78B8586155B}" presName="composite" presStyleCnt="0"/>
      <dgm:spPr/>
    </dgm:pt>
    <dgm:pt modelId="{14B10E15-5814-42D3-93FB-FED52DF5F41F}" type="pres">
      <dgm:prSet presAssocID="{4EE007B2-F612-44FB-B13F-E78B8586155B}" presName="parTx" presStyleLbl="alignNode1" presStyleIdx="0" presStyleCnt="2">
        <dgm:presLayoutVars>
          <dgm:chMax val="0"/>
          <dgm:chPref val="0"/>
          <dgm:bulletEnabled val="1"/>
        </dgm:presLayoutVars>
      </dgm:prSet>
      <dgm:spPr/>
    </dgm:pt>
    <dgm:pt modelId="{72C5BA33-78B4-45DE-B9CA-22A272DDBE2C}" type="pres">
      <dgm:prSet presAssocID="{4EE007B2-F612-44FB-B13F-E78B8586155B}" presName="desTx" presStyleLbl="alignAccFollowNode1" presStyleIdx="0" presStyleCnt="2">
        <dgm:presLayoutVars>
          <dgm:bulletEnabled val="1"/>
        </dgm:presLayoutVars>
      </dgm:prSet>
      <dgm:spPr/>
    </dgm:pt>
    <dgm:pt modelId="{DC394C6D-CF2B-4266-B39A-654D1A34AF80}" type="pres">
      <dgm:prSet presAssocID="{B73030B4-A5E0-40C1-9AE1-02B25975AA00}" presName="space" presStyleCnt="0"/>
      <dgm:spPr/>
    </dgm:pt>
    <dgm:pt modelId="{7FE4DA29-AAF2-4F50-871A-FAE73406F695}" type="pres">
      <dgm:prSet presAssocID="{DACD2956-BF18-4584-AF2D-3FD839777DF7}" presName="composite" presStyleCnt="0"/>
      <dgm:spPr/>
    </dgm:pt>
    <dgm:pt modelId="{3ACFDD6B-963A-45AA-AED6-29B2C66DA9EB}" type="pres">
      <dgm:prSet presAssocID="{DACD2956-BF18-4584-AF2D-3FD839777DF7}" presName="parTx" presStyleLbl="alignNode1" presStyleIdx="1" presStyleCnt="2">
        <dgm:presLayoutVars>
          <dgm:chMax val="0"/>
          <dgm:chPref val="0"/>
          <dgm:bulletEnabled val="1"/>
        </dgm:presLayoutVars>
      </dgm:prSet>
      <dgm:spPr/>
    </dgm:pt>
    <dgm:pt modelId="{AAB91EAD-75AE-4168-8A7F-B7A023AD8367}" type="pres">
      <dgm:prSet presAssocID="{DACD2956-BF18-4584-AF2D-3FD839777DF7}" presName="desTx" presStyleLbl="alignAccFollowNode1" presStyleIdx="1" presStyleCnt="2">
        <dgm:presLayoutVars>
          <dgm:bulletEnabled val="1"/>
        </dgm:presLayoutVars>
      </dgm:prSet>
      <dgm:spPr/>
    </dgm:pt>
  </dgm:ptLst>
  <dgm:cxnLst>
    <dgm:cxn modelId="{1A846D18-8F00-461A-939E-949F0AB8AB06}" srcId="{112BEBDF-C69E-49A9-B731-0929408024D8}" destId="{4EE007B2-F612-44FB-B13F-E78B8586155B}" srcOrd="0" destOrd="0" parTransId="{72B0F351-ECBB-41B6-83F8-2E44095783F4}" sibTransId="{B73030B4-A5E0-40C1-9AE1-02B25975AA00}"/>
    <dgm:cxn modelId="{F6938530-079E-4F28-907C-9DAADFB08D0E}" type="presOf" srcId="{112BEBDF-C69E-49A9-B731-0929408024D8}" destId="{74DCD11F-98DA-4BA1-A4EB-9AB34E9C3C9D}" srcOrd="0" destOrd="0" presId="urn:microsoft.com/office/officeart/2005/8/layout/hList1"/>
    <dgm:cxn modelId="{74E18B3E-A839-4FBD-B46E-F54F7588502B}" srcId="{4EE007B2-F612-44FB-B13F-E78B8586155B}" destId="{710B3081-F341-4301-9185-BE738C183BBB}" srcOrd="0" destOrd="0" parTransId="{B9937F06-A3DB-4499-9BB1-8E62176A896E}" sibTransId="{A8D13681-61CB-42A0-AAD2-CF508B0ED4F0}"/>
    <dgm:cxn modelId="{DE96F142-2113-4AC2-8084-749F805247C8}" srcId="{4EE007B2-F612-44FB-B13F-E78B8586155B}" destId="{654DBB23-7453-4B2A-8F48-11AC62514B72}" srcOrd="2" destOrd="0" parTransId="{4DDD3047-D58B-42B6-95AC-A7D9F23732F0}" sibTransId="{DD57D3ED-98B7-4B38-92D2-CBFD5CB8FFB1}"/>
    <dgm:cxn modelId="{2D753E63-7497-41A4-B647-808C66FC660F}" type="presOf" srcId="{654DBB23-7453-4B2A-8F48-11AC62514B72}" destId="{72C5BA33-78B4-45DE-B9CA-22A272DDBE2C}" srcOrd="0" destOrd="2" presId="urn:microsoft.com/office/officeart/2005/8/layout/hList1"/>
    <dgm:cxn modelId="{CA711844-29BF-4DD6-B7FA-AAA9319B5888}" type="presOf" srcId="{C2448606-BF7E-4CD3-8BBC-E63E41446859}" destId="{72C5BA33-78B4-45DE-B9CA-22A272DDBE2C}" srcOrd="0" destOrd="1" presId="urn:microsoft.com/office/officeart/2005/8/layout/hList1"/>
    <dgm:cxn modelId="{D99E9A86-7A1F-44E7-B3D8-4ED992367D2C}" type="presOf" srcId="{710B3081-F341-4301-9185-BE738C183BBB}" destId="{72C5BA33-78B4-45DE-B9CA-22A272DDBE2C}" srcOrd="0" destOrd="0" presId="urn:microsoft.com/office/officeart/2005/8/layout/hList1"/>
    <dgm:cxn modelId="{AD39759F-59CA-49CB-B3FD-19EAB19B2916}" srcId="{DACD2956-BF18-4584-AF2D-3FD839777DF7}" destId="{238D7AE3-4A96-4FFA-8329-EDA2C3555B30}" srcOrd="2" destOrd="0" parTransId="{8F3ECFA1-802E-4A72-BEC6-F40B249AD54A}" sibTransId="{E88472DA-7723-4EBC-9681-94AC3B0DDFFF}"/>
    <dgm:cxn modelId="{DA9EC09F-C043-4CCF-8D0C-5BA0D9DBA06B}" type="presOf" srcId="{DACD2956-BF18-4584-AF2D-3FD839777DF7}" destId="{3ACFDD6B-963A-45AA-AED6-29B2C66DA9EB}" srcOrd="0" destOrd="0" presId="urn:microsoft.com/office/officeart/2005/8/layout/hList1"/>
    <dgm:cxn modelId="{B1F575A2-BDF2-4BC4-B2E5-16FCD1B4EA37}" type="presOf" srcId="{4EE007B2-F612-44FB-B13F-E78B8586155B}" destId="{14B10E15-5814-42D3-93FB-FED52DF5F41F}" srcOrd="0" destOrd="0" presId="urn:microsoft.com/office/officeart/2005/8/layout/hList1"/>
    <dgm:cxn modelId="{1E143BAF-FC54-420B-AD62-63F0299DBDD9}" type="presOf" srcId="{238D7AE3-4A96-4FFA-8329-EDA2C3555B30}" destId="{AAB91EAD-75AE-4168-8A7F-B7A023AD8367}" srcOrd="0" destOrd="2" presId="urn:microsoft.com/office/officeart/2005/8/layout/hList1"/>
    <dgm:cxn modelId="{BF0778D1-7F52-47C1-883F-C7C199E99568}" type="presOf" srcId="{69230521-20F8-455C-9DE0-EB64591477B4}" destId="{AAB91EAD-75AE-4168-8A7F-B7A023AD8367}" srcOrd="0" destOrd="1" presId="urn:microsoft.com/office/officeart/2005/8/layout/hList1"/>
    <dgm:cxn modelId="{7A27A0D6-C7AD-41E7-9686-374209348154}" srcId="{4EE007B2-F612-44FB-B13F-E78B8586155B}" destId="{C2448606-BF7E-4CD3-8BBC-E63E41446859}" srcOrd="1" destOrd="0" parTransId="{2DDFBD46-B857-474E-8B27-CCB24E2F9B0D}" sibTransId="{C3B707A5-D44C-439A-8798-74A2B4D73421}"/>
    <dgm:cxn modelId="{06F307EA-748F-443B-9B61-7B9DD73BB963}" srcId="{112BEBDF-C69E-49A9-B731-0929408024D8}" destId="{DACD2956-BF18-4584-AF2D-3FD839777DF7}" srcOrd="1" destOrd="0" parTransId="{98DB6D87-467D-4D2D-AF82-D4E303370A2F}" sibTransId="{AFE01F61-F8E8-44D6-97EE-DEA0356464A7}"/>
    <dgm:cxn modelId="{E9F7BDEC-B0B2-4D70-9C76-A3B73A9A92CD}" srcId="{DACD2956-BF18-4584-AF2D-3FD839777DF7}" destId="{7B38BB22-10D0-455B-AB19-4EC1F24B8A2F}" srcOrd="0" destOrd="0" parTransId="{6383180C-1983-48A1-B1E4-F574E14CDBD1}" sibTransId="{0F0ABCB1-B289-4DF9-9D7E-62CB7D38863E}"/>
    <dgm:cxn modelId="{06D3AEFD-1506-435F-AD4C-70B757C12748}" type="presOf" srcId="{7B38BB22-10D0-455B-AB19-4EC1F24B8A2F}" destId="{AAB91EAD-75AE-4168-8A7F-B7A023AD8367}" srcOrd="0" destOrd="0" presId="urn:microsoft.com/office/officeart/2005/8/layout/hList1"/>
    <dgm:cxn modelId="{68D7CDFF-D5B6-4B82-BCD9-4ADC99E5D786}" srcId="{DACD2956-BF18-4584-AF2D-3FD839777DF7}" destId="{69230521-20F8-455C-9DE0-EB64591477B4}" srcOrd="1" destOrd="0" parTransId="{12D5CF6D-3ECF-44C8-8A00-2243EEE11BB5}" sibTransId="{3125DBAA-2F9E-499F-A3BE-6A4DF87D05F3}"/>
    <dgm:cxn modelId="{9B9B519E-80A2-41A6-A2C8-5C67E74A0D39}" type="presParOf" srcId="{74DCD11F-98DA-4BA1-A4EB-9AB34E9C3C9D}" destId="{9AD73B97-8ACA-4262-93A6-3717227818DB}" srcOrd="0" destOrd="0" presId="urn:microsoft.com/office/officeart/2005/8/layout/hList1"/>
    <dgm:cxn modelId="{BF000874-7E99-4EE5-A451-A03219D4705C}" type="presParOf" srcId="{9AD73B97-8ACA-4262-93A6-3717227818DB}" destId="{14B10E15-5814-42D3-93FB-FED52DF5F41F}" srcOrd="0" destOrd="0" presId="urn:microsoft.com/office/officeart/2005/8/layout/hList1"/>
    <dgm:cxn modelId="{E9D031F2-91B9-4A16-96A5-F7E12FB1570D}" type="presParOf" srcId="{9AD73B97-8ACA-4262-93A6-3717227818DB}" destId="{72C5BA33-78B4-45DE-B9CA-22A272DDBE2C}" srcOrd="1" destOrd="0" presId="urn:microsoft.com/office/officeart/2005/8/layout/hList1"/>
    <dgm:cxn modelId="{00231281-3170-4EF9-9FE3-353315749628}" type="presParOf" srcId="{74DCD11F-98DA-4BA1-A4EB-9AB34E9C3C9D}" destId="{DC394C6D-CF2B-4266-B39A-654D1A34AF80}" srcOrd="1" destOrd="0" presId="urn:microsoft.com/office/officeart/2005/8/layout/hList1"/>
    <dgm:cxn modelId="{780E4640-35DF-4066-82A3-76CC21266D18}" type="presParOf" srcId="{74DCD11F-98DA-4BA1-A4EB-9AB34E9C3C9D}" destId="{7FE4DA29-AAF2-4F50-871A-FAE73406F695}" srcOrd="2" destOrd="0" presId="urn:microsoft.com/office/officeart/2005/8/layout/hList1"/>
    <dgm:cxn modelId="{FF90B366-896E-48A1-A2A3-3C8501453F6B}" type="presParOf" srcId="{7FE4DA29-AAF2-4F50-871A-FAE73406F695}" destId="{3ACFDD6B-963A-45AA-AED6-29B2C66DA9EB}" srcOrd="0" destOrd="0" presId="urn:microsoft.com/office/officeart/2005/8/layout/hList1"/>
    <dgm:cxn modelId="{EA7B9838-D68C-4BBA-9A17-0F494CC94549}" type="presParOf" srcId="{7FE4DA29-AAF2-4F50-871A-FAE73406F695}" destId="{AAB91EAD-75AE-4168-8A7F-B7A023AD836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A9A4429-076D-4858-8D8F-88C39D4CCEEC}" type="doc">
      <dgm:prSet loTypeId="urn:microsoft.com/office/officeart/2005/8/layout/process4" loCatId="process" qsTypeId="urn:microsoft.com/office/officeart/2005/8/quickstyle/simple4" qsCatId="simple" csTypeId="urn:microsoft.com/office/officeart/2005/8/colors/colorful2" csCatId="colorful" phldr="1"/>
      <dgm:spPr/>
      <dgm:t>
        <a:bodyPr/>
        <a:lstStyle/>
        <a:p>
          <a:endParaRPr lang="zh-CN" altLang="en-US"/>
        </a:p>
      </dgm:t>
    </dgm:pt>
    <dgm:pt modelId="{3947F608-ABD1-4FAB-9C0B-DE329E429A37}">
      <dgm:prSet phldrT="[文本]" custT="1"/>
      <dgm:spPr/>
      <dgm:t>
        <a:bodyPr/>
        <a:lstStyle/>
        <a:p>
          <a:r>
            <a:rPr lang="en-US" altLang="zh-CN" sz="1800" b="1" dirty="0">
              <a:solidFill>
                <a:schemeClr val="bg1"/>
              </a:solidFill>
              <a:latin typeface="微软雅黑" panose="020B0503020204020204" pitchFamily="34" charset="-122"/>
              <a:ea typeface="微软雅黑" panose="020B0503020204020204" pitchFamily="34" charset="-122"/>
            </a:rPr>
            <a:t>1</a:t>
          </a:r>
          <a:r>
            <a:rPr lang="zh-CN" altLang="en-US" sz="1800" b="1" dirty="0">
              <a:solidFill>
                <a:schemeClr val="bg1"/>
              </a:solidFill>
              <a:latin typeface="微软雅黑" panose="020B0503020204020204" pitchFamily="34" charset="-122"/>
              <a:ea typeface="微软雅黑" panose="020B0503020204020204" pitchFamily="34" charset="-122"/>
            </a:rPr>
            <a:t>，监测</a:t>
          </a:r>
        </a:p>
      </dgm:t>
    </dgm:pt>
    <dgm:pt modelId="{44CB9315-4D10-4A42-8F72-3E9848B40F7E}" type="parTrans" cxnId="{5FFBF780-EF82-4C7B-B65D-7D169A22BC0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59F111A3-8B10-4CBC-8988-6D6887B08325}" type="sibTrans" cxnId="{5FFBF780-EF82-4C7B-B65D-7D169A22BC0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4B1C92E2-7636-49C1-BF40-059D1DCC39AD}">
      <dgm:prSet phldrT="[文本]" custT="1"/>
      <dgm:spPr/>
      <dgm:t>
        <a:bodyPr/>
        <a:lstStyle/>
        <a:p>
          <a:r>
            <a:rPr lang="en-US" altLang="zh-CN" sz="1800" b="1" dirty="0">
              <a:solidFill>
                <a:schemeClr val="bg1"/>
              </a:solidFill>
              <a:latin typeface="微软雅黑" panose="020B0503020204020204" pitchFamily="34" charset="-122"/>
              <a:ea typeface="微软雅黑" panose="020B0503020204020204" pitchFamily="34" charset="-122"/>
            </a:rPr>
            <a:t>2</a:t>
          </a:r>
          <a:r>
            <a:rPr lang="zh-CN" altLang="en-US" sz="1800" b="1" dirty="0">
              <a:solidFill>
                <a:schemeClr val="bg1"/>
              </a:solidFill>
              <a:latin typeface="微软雅黑" panose="020B0503020204020204" pitchFamily="34" charset="-122"/>
              <a:ea typeface="微软雅黑" panose="020B0503020204020204" pitchFamily="34" charset="-122"/>
            </a:rPr>
            <a:t>，传送</a:t>
          </a:r>
        </a:p>
      </dgm:t>
    </dgm:pt>
    <dgm:pt modelId="{21AAF4E5-69AF-4C41-93F3-EC6C16982352}" type="parTrans" cxnId="{9B78F294-58B9-473B-8C21-7F51266D5975}">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375B598-83FA-4739-BC24-308DF11DC7CA}" type="sibTrans" cxnId="{9B78F294-58B9-473B-8C21-7F51266D5975}">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BFEC3037-4009-4C92-8BB3-BA004A9EDEF3}">
      <dgm:prSet phldrT="[文本]" custT="1"/>
      <dgm:spPr/>
      <dgm:t>
        <a:bodyPr/>
        <a:lstStyle/>
        <a:p>
          <a:r>
            <a:rPr lang="en-US" altLang="zh-CN" sz="1800" b="1" dirty="0">
              <a:solidFill>
                <a:schemeClr val="bg1"/>
              </a:solidFill>
              <a:latin typeface="微软雅黑" panose="020B0503020204020204" pitchFamily="34" charset="-122"/>
              <a:ea typeface="微软雅黑" panose="020B0503020204020204" pitchFamily="34" charset="-122"/>
            </a:rPr>
            <a:t>3</a:t>
          </a:r>
          <a:r>
            <a:rPr lang="zh-CN" altLang="en-US" sz="1800" b="1" dirty="0">
              <a:solidFill>
                <a:schemeClr val="bg1"/>
              </a:solidFill>
              <a:latin typeface="微软雅黑" panose="020B0503020204020204" pitchFamily="34" charset="-122"/>
              <a:ea typeface="微软雅黑" panose="020B0503020204020204" pitchFamily="34" charset="-122"/>
            </a:rPr>
            <a:t>，调整</a:t>
          </a:r>
        </a:p>
      </dgm:t>
    </dgm:pt>
    <dgm:pt modelId="{299766ED-4FD8-49B8-8966-BB112C1AF417}" type="parTrans" cxnId="{1DCB8519-3671-4A11-987F-101833158C0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362DCE1-5C72-4E17-8F99-D370708BAF3E}" type="sibTrans" cxnId="{1DCB8519-3671-4A11-987F-101833158C0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42AA590A-EE21-4EB6-BB9F-B28697A25CB4}">
      <dgm:prSet phldrT="[文本]" custT="1"/>
      <dgm:spPr/>
      <dgm:t>
        <a:bodyPr/>
        <a:lstStyle/>
        <a:p>
          <a:r>
            <a:rPr lang="zh-CN" altLang="en-US" sz="1600" b="1" dirty="0">
              <a:latin typeface="微软雅黑" panose="020B0503020204020204" pitchFamily="34" charset="-122"/>
              <a:ea typeface="微软雅黑" panose="020B0503020204020204" pitchFamily="34" charset="-122"/>
            </a:rPr>
            <a:t>监测网络系统，检测拥塞在何时、何处发生。</a:t>
          </a:r>
        </a:p>
      </dgm:t>
    </dgm:pt>
    <dgm:pt modelId="{0C98080D-3654-474A-825B-D81CD9A72ADE}" type="parTrans" cxnId="{F0F6B874-547A-491D-B7F3-72295B08FF37}">
      <dgm:prSet/>
      <dgm:spPr/>
      <dgm:t>
        <a:bodyPr/>
        <a:lstStyle/>
        <a:p>
          <a:endParaRPr lang="zh-CN" altLang="en-US"/>
        </a:p>
      </dgm:t>
    </dgm:pt>
    <dgm:pt modelId="{F55A7609-F61D-45B1-8BFC-84CC6700C8D4}" type="sibTrans" cxnId="{F0F6B874-547A-491D-B7F3-72295B08FF37}">
      <dgm:prSet/>
      <dgm:spPr/>
      <dgm:t>
        <a:bodyPr/>
        <a:lstStyle/>
        <a:p>
          <a:endParaRPr lang="zh-CN" altLang="en-US"/>
        </a:p>
      </dgm:t>
    </dgm:pt>
    <dgm:pt modelId="{4CA39C50-B6AD-43B9-8AA3-4AB1AB59AC80}">
      <dgm:prSet phldrT="[文本]" custT="1"/>
      <dgm:spPr/>
      <dgm:t>
        <a:bodyPr/>
        <a:lstStyle/>
        <a:p>
          <a:r>
            <a:rPr lang="zh-CN" altLang="en-US" sz="1600" b="1" dirty="0">
              <a:latin typeface="微软雅黑" panose="020B0503020204020204" pitchFamily="34" charset="-122"/>
              <a:ea typeface="微软雅黑" panose="020B0503020204020204" pitchFamily="34" charset="-122"/>
            </a:rPr>
            <a:t>将拥塞发生的信息传送到可采取行动的地方。</a:t>
          </a:r>
        </a:p>
      </dgm:t>
    </dgm:pt>
    <dgm:pt modelId="{84A258E1-F007-4F07-8C44-4F27BB480876}" type="parTrans" cxnId="{A52CF45B-6B18-4411-9839-89F985A7649D}">
      <dgm:prSet/>
      <dgm:spPr/>
      <dgm:t>
        <a:bodyPr/>
        <a:lstStyle/>
        <a:p>
          <a:endParaRPr lang="zh-CN" altLang="en-US"/>
        </a:p>
      </dgm:t>
    </dgm:pt>
    <dgm:pt modelId="{A854CB13-5B4C-47C5-ACEA-5A400774CEFF}" type="sibTrans" cxnId="{A52CF45B-6B18-4411-9839-89F985A7649D}">
      <dgm:prSet/>
      <dgm:spPr/>
      <dgm:t>
        <a:bodyPr/>
        <a:lstStyle/>
        <a:p>
          <a:endParaRPr lang="zh-CN" altLang="en-US"/>
        </a:p>
      </dgm:t>
    </dgm:pt>
    <dgm:pt modelId="{59D49692-B4B1-4D68-A9E2-E3D245C6255F}">
      <dgm:prSet phldrT="[文本]" custT="1"/>
      <dgm:spPr/>
      <dgm:t>
        <a:bodyPr/>
        <a:lstStyle/>
        <a:p>
          <a:r>
            <a:rPr lang="zh-CN" altLang="en-US" sz="1600" b="1" dirty="0">
              <a:latin typeface="微软雅黑" panose="020B0503020204020204" pitchFamily="34" charset="-122"/>
              <a:ea typeface="微软雅黑" panose="020B0503020204020204" pitchFamily="34" charset="-122"/>
            </a:rPr>
            <a:t>调整网络系统的运行以解决出现的问题。</a:t>
          </a:r>
        </a:p>
      </dgm:t>
    </dgm:pt>
    <dgm:pt modelId="{17E9933C-7CE1-4429-A3B4-A3589880FB60}" type="parTrans" cxnId="{6CA83F09-C467-488E-869D-ABC010CAF2D8}">
      <dgm:prSet/>
      <dgm:spPr/>
      <dgm:t>
        <a:bodyPr/>
        <a:lstStyle/>
        <a:p>
          <a:endParaRPr lang="zh-CN" altLang="en-US"/>
        </a:p>
      </dgm:t>
    </dgm:pt>
    <dgm:pt modelId="{7F25A2CD-3124-47ED-9234-CB2EC135A7DC}" type="sibTrans" cxnId="{6CA83F09-C467-488E-869D-ABC010CAF2D8}">
      <dgm:prSet/>
      <dgm:spPr/>
      <dgm:t>
        <a:bodyPr/>
        <a:lstStyle/>
        <a:p>
          <a:endParaRPr lang="zh-CN" altLang="en-US"/>
        </a:p>
      </dgm:t>
    </dgm:pt>
    <dgm:pt modelId="{2286B00D-FCEB-4810-B271-7980421C2465}" type="pres">
      <dgm:prSet presAssocID="{DA9A4429-076D-4858-8D8F-88C39D4CCEEC}" presName="Name0" presStyleCnt="0">
        <dgm:presLayoutVars>
          <dgm:dir/>
          <dgm:animLvl val="lvl"/>
          <dgm:resizeHandles val="exact"/>
        </dgm:presLayoutVars>
      </dgm:prSet>
      <dgm:spPr/>
    </dgm:pt>
    <dgm:pt modelId="{2FBF6006-4AED-459B-8F63-678827403CA9}" type="pres">
      <dgm:prSet presAssocID="{BFEC3037-4009-4C92-8BB3-BA004A9EDEF3}" presName="boxAndChildren" presStyleCnt="0"/>
      <dgm:spPr/>
    </dgm:pt>
    <dgm:pt modelId="{61E0189D-AC2C-4458-BB6D-CE80D867E62E}" type="pres">
      <dgm:prSet presAssocID="{BFEC3037-4009-4C92-8BB3-BA004A9EDEF3}" presName="parentTextBox" presStyleLbl="node1" presStyleIdx="0" presStyleCnt="3"/>
      <dgm:spPr/>
    </dgm:pt>
    <dgm:pt modelId="{6CB4AA41-5371-4B42-9534-5C50524AC84F}" type="pres">
      <dgm:prSet presAssocID="{BFEC3037-4009-4C92-8BB3-BA004A9EDEF3}" presName="entireBox" presStyleLbl="node1" presStyleIdx="0" presStyleCnt="3"/>
      <dgm:spPr/>
    </dgm:pt>
    <dgm:pt modelId="{EF3A0D82-70E5-4211-B583-833B59D3D5B1}" type="pres">
      <dgm:prSet presAssocID="{BFEC3037-4009-4C92-8BB3-BA004A9EDEF3}" presName="descendantBox" presStyleCnt="0"/>
      <dgm:spPr/>
    </dgm:pt>
    <dgm:pt modelId="{7AD1C28F-030D-4602-84E6-F93CC486F863}" type="pres">
      <dgm:prSet presAssocID="{59D49692-B4B1-4D68-A9E2-E3D245C6255F}" presName="childTextBox" presStyleLbl="fgAccFollowNode1" presStyleIdx="0" presStyleCnt="3">
        <dgm:presLayoutVars>
          <dgm:bulletEnabled val="1"/>
        </dgm:presLayoutVars>
      </dgm:prSet>
      <dgm:spPr/>
    </dgm:pt>
    <dgm:pt modelId="{548CA5A2-2EC9-4CCB-90F0-ED3F5DB25203}" type="pres">
      <dgm:prSet presAssocID="{E375B598-83FA-4739-BC24-308DF11DC7CA}" presName="sp" presStyleCnt="0"/>
      <dgm:spPr/>
    </dgm:pt>
    <dgm:pt modelId="{E88A927F-314E-494F-B4B3-47F8024FA7EE}" type="pres">
      <dgm:prSet presAssocID="{4B1C92E2-7636-49C1-BF40-059D1DCC39AD}" presName="arrowAndChildren" presStyleCnt="0"/>
      <dgm:spPr/>
    </dgm:pt>
    <dgm:pt modelId="{AF7D01B2-BC2D-433A-8E10-8649D35D0293}" type="pres">
      <dgm:prSet presAssocID="{4B1C92E2-7636-49C1-BF40-059D1DCC39AD}" presName="parentTextArrow" presStyleLbl="node1" presStyleIdx="0" presStyleCnt="3"/>
      <dgm:spPr/>
    </dgm:pt>
    <dgm:pt modelId="{DC00D219-7831-4F88-9472-DCEE38BA17C2}" type="pres">
      <dgm:prSet presAssocID="{4B1C92E2-7636-49C1-BF40-059D1DCC39AD}" presName="arrow" presStyleLbl="node1" presStyleIdx="1" presStyleCnt="3"/>
      <dgm:spPr/>
    </dgm:pt>
    <dgm:pt modelId="{2105EC85-3522-4F98-B7D3-9E6A3A276794}" type="pres">
      <dgm:prSet presAssocID="{4B1C92E2-7636-49C1-BF40-059D1DCC39AD}" presName="descendantArrow" presStyleCnt="0"/>
      <dgm:spPr/>
    </dgm:pt>
    <dgm:pt modelId="{37CDBDB6-2170-404B-8F3F-363B34CA7CAF}" type="pres">
      <dgm:prSet presAssocID="{4CA39C50-B6AD-43B9-8AA3-4AB1AB59AC80}" presName="childTextArrow" presStyleLbl="fgAccFollowNode1" presStyleIdx="1" presStyleCnt="3">
        <dgm:presLayoutVars>
          <dgm:bulletEnabled val="1"/>
        </dgm:presLayoutVars>
      </dgm:prSet>
      <dgm:spPr/>
    </dgm:pt>
    <dgm:pt modelId="{5210526D-0F2D-4B5A-B8DD-A7BAED0A6C55}" type="pres">
      <dgm:prSet presAssocID="{59F111A3-8B10-4CBC-8988-6D6887B08325}" presName="sp" presStyleCnt="0"/>
      <dgm:spPr/>
    </dgm:pt>
    <dgm:pt modelId="{EDD5798D-DC70-4992-B6D8-B3932DF1CB09}" type="pres">
      <dgm:prSet presAssocID="{3947F608-ABD1-4FAB-9C0B-DE329E429A37}" presName="arrowAndChildren" presStyleCnt="0"/>
      <dgm:spPr/>
    </dgm:pt>
    <dgm:pt modelId="{092FD4CA-400B-4A96-B39D-0C58C1B0630A}" type="pres">
      <dgm:prSet presAssocID="{3947F608-ABD1-4FAB-9C0B-DE329E429A37}" presName="parentTextArrow" presStyleLbl="node1" presStyleIdx="1" presStyleCnt="3"/>
      <dgm:spPr/>
    </dgm:pt>
    <dgm:pt modelId="{021834F7-9CCD-4967-A129-E4F8A64E9A64}" type="pres">
      <dgm:prSet presAssocID="{3947F608-ABD1-4FAB-9C0B-DE329E429A37}" presName="arrow" presStyleLbl="node1" presStyleIdx="2" presStyleCnt="3"/>
      <dgm:spPr/>
    </dgm:pt>
    <dgm:pt modelId="{4B0C8B5F-B57F-4270-A69A-4A528C7EFD6B}" type="pres">
      <dgm:prSet presAssocID="{3947F608-ABD1-4FAB-9C0B-DE329E429A37}" presName="descendantArrow" presStyleCnt="0"/>
      <dgm:spPr/>
    </dgm:pt>
    <dgm:pt modelId="{131D3D73-943A-4F48-82DD-E5FF9CD6CF04}" type="pres">
      <dgm:prSet presAssocID="{42AA590A-EE21-4EB6-BB9F-B28697A25CB4}" presName="childTextArrow" presStyleLbl="fgAccFollowNode1" presStyleIdx="2" presStyleCnt="3">
        <dgm:presLayoutVars>
          <dgm:bulletEnabled val="1"/>
        </dgm:presLayoutVars>
      </dgm:prSet>
      <dgm:spPr/>
    </dgm:pt>
  </dgm:ptLst>
  <dgm:cxnLst>
    <dgm:cxn modelId="{9A0A1A06-B9B1-4D90-B09B-A11586934B87}" type="presOf" srcId="{4B1C92E2-7636-49C1-BF40-059D1DCC39AD}" destId="{DC00D219-7831-4F88-9472-DCEE38BA17C2}" srcOrd="1" destOrd="0" presId="urn:microsoft.com/office/officeart/2005/8/layout/process4"/>
    <dgm:cxn modelId="{53FDCF08-CDCF-4C3F-8C30-41778A598BBA}" type="presOf" srcId="{BFEC3037-4009-4C92-8BB3-BA004A9EDEF3}" destId="{6CB4AA41-5371-4B42-9534-5C50524AC84F}" srcOrd="1" destOrd="0" presId="urn:microsoft.com/office/officeart/2005/8/layout/process4"/>
    <dgm:cxn modelId="{6CA83F09-C467-488E-869D-ABC010CAF2D8}" srcId="{BFEC3037-4009-4C92-8BB3-BA004A9EDEF3}" destId="{59D49692-B4B1-4D68-A9E2-E3D245C6255F}" srcOrd="0" destOrd="0" parTransId="{17E9933C-7CE1-4429-A3B4-A3589880FB60}" sibTransId="{7F25A2CD-3124-47ED-9234-CB2EC135A7DC}"/>
    <dgm:cxn modelId="{3BB6C109-83DA-4E9E-9557-5D1A6489A0D7}" type="presOf" srcId="{DA9A4429-076D-4858-8D8F-88C39D4CCEEC}" destId="{2286B00D-FCEB-4810-B271-7980421C2465}" srcOrd="0" destOrd="0" presId="urn:microsoft.com/office/officeart/2005/8/layout/process4"/>
    <dgm:cxn modelId="{1DCB8519-3671-4A11-987F-101833158C0A}" srcId="{DA9A4429-076D-4858-8D8F-88C39D4CCEEC}" destId="{BFEC3037-4009-4C92-8BB3-BA004A9EDEF3}" srcOrd="2" destOrd="0" parTransId="{299766ED-4FD8-49B8-8966-BB112C1AF417}" sibTransId="{E362DCE1-5C72-4E17-8F99-D370708BAF3E}"/>
    <dgm:cxn modelId="{4AD52D27-DA43-4854-9E38-64A5CB34D58E}" type="presOf" srcId="{59D49692-B4B1-4D68-A9E2-E3D245C6255F}" destId="{7AD1C28F-030D-4602-84E6-F93CC486F863}" srcOrd="0" destOrd="0" presId="urn:microsoft.com/office/officeart/2005/8/layout/process4"/>
    <dgm:cxn modelId="{A52CF45B-6B18-4411-9839-89F985A7649D}" srcId="{4B1C92E2-7636-49C1-BF40-059D1DCC39AD}" destId="{4CA39C50-B6AD-43B9-8AA3-4AB1AB59AC80}" srcOrd="0" destOrd="0" parTransId="{84A258E1-F007-4F07-8C44-4F27BB480876}" sibTransId="{A854CB13-5B4C-47C5-ACEA-5A400774CEFF}"/>
    <dgm:cxn modelId="{E84B9572-2768-4579-8818-5044E41255F7}" type="presOf" srcId="{4CA39C50-B6AD-43B9-8AA3-4AB1AB59AC80}" destId="{37CDBDB6-2170-404B-8F3F-363B34CA7CAF}" srcOrd="0" destOrd="0" presId="urn:microsoft.com/office/officeart/2005/8/layout/process4"/>
    <dgm:cxn modelId="{F0F6B874-547A-491D-B7F3-72295B08FF37}" srcId="{3947F608-ABD1-4FAB-9C0B-DE329E429A37}" destId="{42AA590A-EE21-4EB6-BB9F-B28697A25CB4}" srcOrd="0" destOrd="0" parTransId="{0C98080D-3654-474A-825B-D81CD9A72ADE}" sibTransId="{F55A7609-F61D-45B1-8BFC-84CC6700C8D4}"/>
    <dgm:cxn modelId="{D5878276-BA0A-41CF-9C42-C7DB676582A4}" type="presOf" srcId="{3947F608-ABD1-4FAB-9C0B-DE329E429A37}" destId="{021834F7-9CCD-4967-A129-E4F8A64E9A64}" srcOrd="1" destOrd="0" presId="urn:microsoft.com/office/officeart/2005/8/layout/process4"/>
    <dgm:cxn modelId="{BE30047A-FD80-4334-BA7C-5BD67CB291B4}" type="presOf" srcId="{4B1C92E2-7636-49C1-BF40-059D1DCC39AD}" destId="{AF7D01B2-BC2D-433A-8E10-8649D35D0293}" srcOrd="0" destOrd="0" presId="urn:microsoft.com/office/officeart/2005/8/layout/process4"/>
    <dgm:cxn modelId="{9B755F7D-538C-4834-A609-4F93FC5B27C6}" type="presOf" srcId="{3947F608-ABD1-4FAB-9C0B-DE329E429A37}" destId="{092FD4CA-400B-4A96-B39D-0C58C1B0630A}" srcOrd="0" destOrd="0" presId="urn:microsoft.com/office/officeart/2005/8/layout/process4"/>
    <dgm:cxn modelId="{5FFBF780-EF82-4C7B-B65D-7D169A22BC08}" srcId="{DA9A4429-076D-4858-8D8F-88C39D4CCEEC}" destId="{3947F608-ABD1-4FAB-9C0B-DE329E429A37}" srcOrd="0" destOrd="0" parTransId="{44CB9315-4D10-4A42-8F72-3E9848B40F7E}" sibTransId="{59F111A3-8B10-4CBC-8988-6D6887B08325}"/>
    <dgm:cxn modelId="{9B78F294-58B9-473B-8C21-7F51266D5975}" srcId="{DA9A4429-076D-4858-8D8F-88C39D4CCEEC}" destId="{4B1C92E2-7636-49C1-BF40-059D1DCC39AD}" srcOrd="1" destOrd="0" parTransId="{21AAF4E5-69AF-4C41-93F3-EC6C16982352}" sibTransId="{E375B598-83FA-4739-BC24-308DF11DC7CA}"/>
    <dgm:cxn modelId="{A88545A1-BB63-4FF4-B28B-E7FED65FA6F0}" type="presOf" srcId="{42AA590A-EE21-4EB6-BB9F-B28697A25CB4}" destId="{131D3D73-943A-4F48-82DD-E5FF9CD6CF04}" srcOrd="0" destOrd="0" presId="urn:microsoft.com/office/officeart/2005/8/layout/process4"/>
    <dgm:cxn modelId="{A46303C5-3B31-4B58-AA0A-704688CDED60}" type="presOf" srcId="{BFEC3037-4009-4C92-8BB3-BA004A9EDEF3}" destId="{61E0189D-AC2C-4458-BB6D-CE80D867E62E}" srcOrd="0" destOrd="0" presId="urn:microsoft.com/office/officeart/2005/8/layout/process4"/>
    <dgm:cxn modelId="{55803B55-3F5F-46B1-A67D-4FE25D058A92}" type="presParOf" srcId="{2286B00D-FCEB-4810-B271-7980421C2465}" destId="{2FBF6006-4AED-459B-8F63-678827403CA9}" srcOrd="0" destOrd="0" presId="urn:microsoft.com/office/officeart/2005/8/layout/process4"/>
    <dgm:cxn modelId="{ED1BDFC8-9156-4101-AC95-7E3079A5C89A}" type="presParOf" srcId="{2FBF6006-4AED-459B-8F63-678827403CA9}" destId="{61E0189D-AC2C-4458-BB6D-CE80D867E62E}" srcOrd="0" destOrd="0" presId="urn:microsoft.com/office/officeart/2005/8/layout/process4"/>
    <dgm:cxn modelId="{31059BF7-99FB-43E1-AEB5-6A730E00A930}" type="presParOf" srcId="{2FBF6006-4AED-459B-8F63-678827403CA9}" destId="{6CB4AA41-5371-4B42-9534-5C50524AC84F}" srcOrd="1" destOrd="0" presId="urn:microsoft.com/office/officeart/2005/8/layout/process4"/>
    <dgm:cxn modelId="{90740B48-36A5-4173-A28C-ED0C3F1ADB23}" type="presParOf" srcId="{2FBF6006-4AED-459B-8F63-678827403CA9}" destId="{EF3A0D82-70E5-4211-B583-833B59D3D5B1}" srcOrd="2" destOrd="0" presId="urn:microsoft.com/office/officeart/2005/8/layout/process4"/>
    <dgm:cxn modelId="{E269CEDF-5F34-4736-BC6E-B4593202D218}" type="presParOf" srcId="{EF3A0D82-70E5-4211-B583-833B59D3D5B1}" destId="{7AD1C28F-030D-4602-84E6-F93CC486F863}" srcOrd="0" destOrd="0" presId="urn:microsoft.com/office/officeart/2005/8/layout/process4"/>
    <dgm:cxn modelId="{81661390-1F69-49E9-88F3-0C40E8213CE5}" type="presParOf" srcId="{2286B00D-FCEB-4810-B271-7980421C2465}" destId="{548CA5A2-2EC9-4CCB-90F0-ED3F5DB25203}" srcOrd="1" destOrd="0" presId="urn:microsoft.com/office/officeart/2005/8/layout/process4"/>
    <dgm:cxn modelId="{E7722B6B-24D3-4927-B24E-80C990998D93}" type="presParOf" srcId="{2286B00D-FCEB-4810-B271-7980421C2465}" destId="{E88A927F-314E-494F-B4B3-47F8024FA7EE}" srcOrd="2" destOrd="0" presId="urn:microsoft.com/office/officeart/2005/8/layout/process4"/>
    <dgm:cxn modelId="{FAA2CC2B-CA76-44DF-B5E9-5E6B2BA5EE3A}" type="presParOf" srcId="{E88A927F-314E-494F-B4B3-47F8024FA7EE}" destId="{AF7D01B2-BC2D-433A-8E10-8649D35D0293}" srcOrd="0" destOrd="0" presId="urn:microsoft.com/office/officeart/2005/8/layout/process4"/>
    <dgm:cxn modelId="{A156E01D-94A0-4166-8A25-7B7206493F65}" type="presParOf" srcId="{E88A927F-314E-494F-B4B3-47F8024FA7EE}" destId="{DC00D219-7831-4F88-9472-DCEE38BA17C2}" srcOrd="1" destOrd="0" presId="urn:microsoft.com/office/officeart/2005/8/layout/process4"/>
    <dgm:cxn modelId="{38937B28-7926-4CA6-805F-927EC0AA743E}" type="presParOf" srcId="{E88A927F-314E-494F-B4B3-47F8024FA7EE}" destId="{2105EC85-3522-4F98-B7D3-9E6A3A276794}" srcOrd="2" destOrd="0" presId="urn:microsoft.com/office/officeart/2005/8/layout/process4"/>
    <dgm:cxn modelId="{1E5E020C-823A-45F8-AE0F-FF57350F9DE3}" type="presParOf" srcId="{2105EC85-3522-4F98-B7D3-9E6A3A276794}" destId="{37CDBDB6-2170-404B-8F3F-363B34CA7CAF}" srcOrd="0" destOrd="0" presId="urn:microsoft.com/office/officeart/2005/8/layout/process4"/>
    <dgm:cxn modelId="{CE264962-ADBC-44A7-8D41-3D1BB08E325F}" type="presParOf" srcId="{2286B00D-FCEB-4810-B271-7980421C2465}" destId="{5210526D-0F2D-4B5A-B8DD-A7BAED0A6C55}" srcOrd="3" destOrd="0" presId="urn:microsoft.com/office/officeart/2005/8/layout/process4"/>
    <dgm:cxn modelId="{13DC494B-5DD8-4D75-8AF1-60E0BA87A1FD}" type="presParOf" srcId="{2286B00D-FCEB-4810-B271-7980421C2465}" destId="{EDD5798D-DC70-4992-B6D8-B3932DF1CB09}" srcOrd="4" destOrd="0" presId="urn:microsoft.com/office/officeart/2005/8/layout/process4"/>
    <dgm:cxn modelId="{C6EE832E-F94E-48F1-BF96-FA7757D90066}" type="presParOf" srcId="{EDD5798D-DC70-4992-B6D8-B3932DF1CB09}" destId="{092FD4CA-400B-4A96-B39D-0C58C1B0630A}" srcOrd="0" destOrd="0" presId="urn:microsoft.com/office/officeart/2005/8/layout/process4"/>
    <dgm:cxn modelId="{394B3FF1-12AB-43E0-A05D-85AA72D86332}" type="presParOf" srcId="{EDD5798D-DC70-4992-B6D8-B3932DF1CB09}" destId="{021834F7-9CCD-4967-A129-E4F8A64E9A64}" srcOrd="1" destOrd="0" presId="urn:microsoft.com/office/officeart/2005/8/layout/process4"/>
    <dgm:cxn modelId="{0A581534-DB42-4CEA-9AC9-59850C56396E}" type="presParOf" srcId="{EDD5798D-DC70-4992-B6D8-B3932DF1CB09}" destId="{4B0C8B5F-B57F-4270-A69A-4A528C7EFD6B}" srcOrd="2" destOrd="0" presId="urn:microsoft.com/office/officeart/2005/8/layout/process4"/>
    <dgm:cxn modelId="{37F0E545-D07C-4E8D-8E34-4C49C38E5F5E}" type="presParOf" srcId="{4B0C8B5F-B57F-4270-A69A-4A528C7EFD6B}" destId="{131D3D73-943A-4F48-82DD-E5FF9CD6CF04}"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A9A4429-076D-4858-8D8F-88C39D4CCEEC}" type="doc">
      <dgm:prSet loTypeId="urn:microsoft.com/office/officeart/2005/8/layout/process4" loCatId="process" qsTypeId="urn:microsoft.com/office/officeart/2005/8/quickstyle/simple4" qsCatId="simple" csTypeId="urn:microsoft.com/office/officeart/2005/8/colors/colorful2" csCatId="colorful" phldr="1"/>
      <dgm:spPr/>
      <dgm:t>
        <a:bodyPr/>
        <a:lstStyle/>
        <a:p>
          <a:endParaRPr lang="zh-CN" altLang="en-US"/>
        </a:p>
      </dgm:t>
    </dgm:pt>
    <dgm:pt modelId="{3947F608-ABD1-4FAB-9C0B-DE329E429A37}">
      <dgm:prSet phldrT="[文本]" custT="1"/>
      <dgm:spPr/>
      <dgm:t>
        <a:bodyPr/>
        <a:lstStyle/>
        <a:p>
          <a:r>
            <a:rPr lang="en-US" altLang="zh-CN" sz="1800" b="1" dirty="0">
              <a:solidFill>
                <a:schemeClr val="bg1"/>
              </a:solidFill>
              <a:latin typeface="微软雅黑" panose="020B0503020204020204" pitchFamily="34" charset="-122"/>
              <a:ea typeface="微软雅黑" panose="020B0503020204020204" pitchFamily="34" charset="-122"/>
            </a:rPr>
            <a:t>1</a:t>
          </a:r>
          <a:r>
            <a:rPr lang="zh-CN" altLang="en-US" sz="1800" b="1" dirty="0">
              <a:solidFill>
                <a:schemeClr val="bg1"/>
              </a:solidFill>
              <a:latin typeface="微软雅黑" panose="020B0503020204020204" pitchFamily="34" charset="-122"/>
              <a:ea typeface="微软雅黑" panose="020B0503020204020204" pitchFamily="34" charset="-122"/>
            </a:rPr>
            <a:t>，监测</a:t>
          </a:r>
        </a:p>
      </dgm:t>
    </dgm:pt>
    <dgm:pt modelId="{44CB9315-4D10-4A42-8F72-3E9848B40F7E}" type="parTrans" cxnId="{5FFBF780-EF82-4C7B-B65D-7D169A22BC0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59F111A3-8B10-4CBC-8988-6D6887B08325}" type="sibTrans" cxnId="{5FFBF780-EF82-4C7B-B65D-7D169A22BC0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4B1C92E2-7636-49C1-BF40-059D1DCC39AD}">
      <dgm:prSet phldrT="[文本]" custT="1"/>
      <dgm:spPr/>
      <dgm:t>
        <a:bodyPr/>
        <a:lstStyle/>
        <a:p>
          <a:r>
            <a:rPr lang="en-US" altLang="zh-CN" sz="1800" b="1" dirty="0">
              <a:solidFill>
                <a:schemeClr val="bg1"/>
              </a:solidFill>
              <a:latin typeface="微软雅黑" panose="020B0503020204020204" pitchFamily="34" charset="-122"/>
              <a:ea typeface="微软雅黑" panose="020B0503020204020204" pitchFamily="34" charset="-122"/>
            </a:rPr>
            <a:t>2</a:t>
          </a:r>
          <a:r>
            <a:rPr lang="zh-CN" altLang="en-US" sz="1800" b="1" dirty="0">
              <a:solidFill>
                <a:schemeClr val="bg1"/>
              </a:solidFill>
              <a:latin typeface="微软雅黑" panose="020B0503020204020204" pitchFamily="34" charset="-122"/>
              <a:ea typeface="微软雅黑" panose="020B0503020204020204" pitchFamily="34" charset="-122"/>
            </a:rPr>
            <a:t>，传送</a:t>
          </a:r>
        </a:p>
      </dgm:t>
    </dgm:pt>
    <dgm:pt modelId="{21AAF4E5-69AF-4C41-93F3-EC6C16982352}" type="parTrans" cxnId="{9B78F294-58B9-473B-8C21-7F51266D5975}">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375B598-83FA-4739-BC24-308DF11DC7CA}" type="sibTrans" cxnId="{9B78F294-58B9-473B-8C21-7F51266D5975}">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BFEC3037-4009-4C92-8BB3-BA004A9EDEF3}">
      <dgm:prSet phldrT="[文本]" custT="1"/>
      <dgm:spPr/>
      <dgm:t>
        <a:bodyPr/>
        <a:lstStyle/>
        <a:p>
          <a:r>
            <a:rPr lang="en-US" altLang="zh-CN" sz="1800" b="1" dirty="0">
              <a:solidFill>
                <a:schemeClr val="bg1"/>
              </a:solidFill>
              <a:latin typeface="微软雅黑" panose="020B0503020204020204" pitchFamily="34" charset="-122"/>
              <a:ea typeface="微软雅黑" panose="020B0503020204020204" pitchFamily="34" charset="-122"/>
            </a:rPr>
            <a:t>3</a:t>
          </a:r>
          <a:r>
            <a:rPr lang="zh-CN" altLang="en-US" sz="1800" b="1" dirty="0">
              <a:solidFill>
                <a:schemeClr val="bg1"/>
              </a:solidFill>
              <a:latin typeface="微软雅黑" panose="020B0503020204020204" pitchFamily="34" charset="-122"/>
              <a:ea typeface="微软雅黑" panose="020B0503020204020204" pitchFamily="34" charset="-122"/>
            </a:rPr>
            <a:t>，调整</a:t>
          </a:r>
        </a:p>
      </dgm:t>
    </dgm:pt>
    <dgm:pt modelId="{299766ED-4FD8-49B8-8966-BB112C1AF417}" type="parTrans" cxnId="{1DCB8519-3671-4A11-987F-101833158C0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362DCE1-5C72-4E17-8F99-D370708BAF3E}" type="sibTrans" cxnId="{1DCB8519-3671-4A11-987F-101833158C0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42AA590A-EE21-4EB6-BB9F-B28697A25CB4}">
      <dgm:prSet phldrT="[文本]" custT="1"/>
      <dgm:spPr/>
      <dgm:t>
        <a:bodyPr/>
        <a:lstStyle/>
        <a:p>
          <a:r>
            <a:rPr lang="zh-CN" altLang="en-US" sz="1600" b="1" dirty="0">
              <a:latin typeface="微软雅黑" panose="020B0503020204020204" pitchFamily="34" charset="-122"/>
              <a:ea typeface="微软雅黑" panose="020B0503020204020204" pitchFamily="34" charset="-122"/>
            </a:rPr>
            <a:t>监测网络系统，检测拥塞在何时、何处发生。</a:t>
          </a:r>
        </a:p>
      </dgm:t>
    </dgm:pt>
    <dgm:pt modelId="{0C98080D-3654-474A-825B-D81CD9A72ADE}" type="parTrans" cxnId="{F0F6B874-547A-491D-B7F3-72295B08FF37}">
      <dgm:prSet/>
      <dgm:spPr/>
      <dgm:t>
        <a:bodyPr/>
        <a:lstStyle/>
        <a:p>
          <a:endParaRPr lang="zh-CN" altLang="en-US"/>
        </a:p>
      </dgm:t>
    </dgm:pt>
    <dgm:pt modelId="{F55A7609-F61D-45B1-8BFC-84CC6700C8D4}" type="sibTrans" cxnId="{F0F6B874-547A-491D-B7F3-72295B08FF37}">
      <dgm:prSet/>
      <dgm:spPr/>
      <dgm:t>
        <a:bodyPr/>
        <a:lstStyle/>
        <a:p>
          <a:endParaRPr lang="zh-CN" altLang="en-US"/>
        </a:p>
      </dgm:t>
    </dgm:pt>
    <dgm:pt modelId="{4CA39C50-B6AD-43B9-8AA3-4AB1AB59AC80}">
      <dgm:prSet phldrT="[文本]" custT="1"/>
      <dgm:spPr/>
      <dgm:t>
        <a:bodyPr/>
        <a:lstStyle/>
        <a:p>
          <a:r>
            <a:rPr lang="zh-CN" altLang="en-US" sz="1600" b="1" dirty="0">
              <a:latin typeface="微软雅黑" panose="020B0503020204020204" pitchFamily="34" charset="-122"/>
              <a:ea typeface="微软雅黑" panose="020B0503020204020204" pitchFamily="34" charset="-122"/>
            </a:rPr>
            <a:t>将拥塞发生的信息传送到可采取行动的地方。</a:t>
          </a:r>
        </a:p>
      </dgm:t>
    </dgm:pt>
    <dgm:pt modelId="{84A258E1-F007-4F07-8C44-4F27BB480876}" type="parTrans" cxnId="{A52CF45B-6B18-4411-9839-89F985A7649D}">
      <dgm:prSet/>
      <dgm:spPr/>
      <dgm:t>
        <a:bodyPr/>
        <a:lstStyle/>
        <a:p>
          <a:endParaRPr lang="zh-CN" altLang="en-US"/>
        </a:p>
      </dgm:t>
    </dgm:pt>
    <dgm:pt modelId="{A854CB13-5B4C-47C5-ACEA-5A400774CEFF}" type="sibTrans" cxnId="{A52CF45B-6B18-4411-9839-89F985A7649D}">
      <dgm:prSet/>
      <dgm:spPr/>
      <dgm:t>
        <a:bodyPr/>
        <a:lstStyle/>
        <a:p>
          <a:endParaRPr lang="zh-CN" altLang="en-US"/>
        </a:p>
      </dgm:t>
    </dgm:pt>
    <dgm:pt modelId="{59D49692-B4B1-4D68-A9E2-E3D245C6255F}">
      <dgm:prSet phldrT="[文本]" custT="1"/>
      <dgm:spPr/>
      <dgm:t>
        <a:bodyPr/>
        <a:lstStyle/>
        <a:p>
          <a:r>
            <a:rPr lang="zh-CN" altLang="en-US" sz="1600" b="1" dirty="0">
              <a:latin typeface="微软雅黑" panose="020B0503020204020204" pitchFamily="34" charset="-122"/>
              <a:ea typeface="微软雅黑" panose="020B0503020204020204" pitchFamily="34" charset="-122"/>
            </a:rPr>
            <a:t>调整网络系统的运行以解决出现的问题。</a:t>
          </a:r>
        </a:p>
      </dgm:t>
    </dgm:pt>
    <dgm:pt modelId="{17E9933C-7CE1-4429-A3B4-A3589880FB60}" type="parTrans" cxnId="{6CA83F09-C467-488E-869D-ABC010CAF2D8}">
      <dgm:prSet/>
      <dgm:spPr/>
      <dgm:t>
        <a:bodyPr/>
        <a:lstStyle/>
        <a:p>
          <a:endParaRPr lang="zh-CN" altLang="en-US"/>
        </a:p>
      </dgm:t>
    </dgm:pt>
    <dgm:pt modelId="{7F25A2CD-3124-47ED-9234-CB2EC135A7DC}" type="sibTrans" cxnId="{6CA83F09-C467-488E-869D-ABC010CAF2D8}">
      <dgm:prSet/>
      <dgm:spPr/>
      <dgm:t>
        <a:bodyPr/>
        <a:lstStyle/>
        <a:p>
          <a:endParaRPr lang="zh-CN" altLang="en-US"/>
        </a:p>
      </dgm:t>
    </dgm:pt>
    <dgm:pt modelId="{2286B00D-FCEB-4810-B271-7980421C2465}" type="pres">
      <dgm:prSet presAssocID="{DA9A4429-076D-4858-8D8F-88C39D4CCEEC}" presName="Name0" presStyleCnt="0">
        <dgm:presLayoutVars>
          <dgm:dir/>
          <dgm:animLvl val="lvl"/>
          <dgm:resizeHandles val="exact"/>
        </dgm:presLayoutVars>
      </dgm:prSet>
      <dgm:spPr/>
    </dgm:pt>
    <dgm:pt modelId="{2FBF6006-4AED-459B-8F63-678827403CA9}" type="pres">
      <dgm:prSet presAssocID="{BFEC3037-4009-4C92-8BB3-BA004A9EDEF3}" presName="boxAndChildren" presStyleCnt="0"/>
      <dgm:spPr/>
    </dgm:pt>
    <dgm:pt modelId="{61E0189D-AC2C-4458-BB6D-CE80D867E62E}" type="pres">
      <dgm:prSet presAssocID="{BFEC3037-4009-4C92-8BB3-BA004A9EDEF3}" presName="parentTextBox" presStyleLbl="node1" presStyleIdx="0" presStyleCnt="3"/>
      <dgm:spPr/>
    </dgm:pt>
    <dgm:pt modelId="{6CB4AA41-5371-4B42-9534-5C50524AC84F}" type="pres">
      <dgm:prSet presAssocID="{BFEC3037-4009-4C92-8BB3-BA004A9EDEF3}" presName="entireBox" presStyleLbl="node1" presStyleIdx="0" presStyleCnt="3"/>
      <dgm:spPr/>
    </dgm:pt>
    <dgm:pt modelId="{EF3A0D82-70E5-4211-B583-833B59D3D5B1}" type="pres">
      <dgm:prSet presAssocID="{BFEC3037-4009-4C92-8BB3-BA004A9EDEF3}" presName="descendantBox" presStyleCnt="0"/>
      <dgm:spPr/>
    </dgm:pt>
    <dgm:pt modelId="{7AD1C28F-030D-4602-84E6-F93CC486F863}" type="pres">
      <dgm:prSet presAssocID="{59D49692-B4B1-4D68-A9E2-E3D245C6255F}" presName="childTextBox" presStyleLbl="fgAccFollowNode1" presStyleIdx="0" presStyleCnt="3">
        <dgm:presLayoutVars>
          <dgm:bulletEnabled val="1"/>
        </dgm:presLayoutVars>
      </dgm:prSet>
      <dgm:spPr/>
    </dgm:pt>
    <dgm:pt modelId="{548CA5A2-2EC9-4CCB-90F0-ED3F5DB25203}" type="pres">
      <dgm:prSet presAssocID="{E375B598-83FA-4739-BC24-308DF11DC7CA}" presName="sp" presStyleCnt="0"/>
      <dgm:spPr/>
    </dgm:pt>
    <dgm:pt modelId="{E88A927F-314E-494F-B4B3-47F8024FA7EE}" type="pres">
      <dgm:prSet presAssocID="{4B1C92E2-7636-49C1-BF40-059D1DCC39AD}" presName="arrowAndChildren" presStyleCnt="0"/>
      <dgm:spPr/>
    </dgm:pt>
    <dgm:pt modelId="{AF7D01B2-BC2D-433A-8E10-8649D35D0293}" type="pres">
      <dgm:prSet presAssocID="{4B1C92E2-7636-49C1-BF40-059D1DCC39AD}" presName="parentTextArrow" presStyleLbl="node1" presStyleIdx="0" presStyleCnt="3"/>
      <dgm:spPr/>
    </dgm:pt>
    <dgm:pt modelId="{DC00D219-7831-4F88-9472-DCEE38BA17C2}" type="pres">
      <dgm:prSet presAssocID="{4B1C92E2-7636-49C1-BF40-059D1DCC39AD}" presName="arrow" presStyleLbl="node1" presStyleIdx="1" presStyleCnt="3"/>
      <dgm:spPr/>
    </dgm:pt>
    <dgm:pt modelId="{2105EC85-3522-4F98-B7D3-9E6A3A276794}" type="pres">
      <dgm:prSet presAssocID="{4B1C92E2-7636-49C1-BF40-059D1DCC39AD}" presName="descendantArrow" presStyleCnt="0"/>
      <dgm:spPr/>
    </dgm:pt>
    <dgm:pt modelId="{37CDBDB6-2170-404B-8F3F-363B34CA7CAF}" type="pres">
      <dgm:prSet presAssocID="{4CA39C50-B6AD-43B9-8AA3-4AB1AB59AC80}" presName="childTextArrow" presStyleLbl="fgAccFollowNode1" presStyleIdx="1" presStyleCnt="3">
        <dgm:presLayoutVars>
          <dgm:bulletEnabled val="1"/>
        </dgm:presLayoutVars>
      </dgm:prSet>
      <dgm:spPr/>
    </dgm:pt>
    <dgm:pt modelId="{5210526D-0F2D-4B5A-B8DD-A7BAED0A6C55}" type="pres">
      <dgm:prSet presAssocID="{59F111A3-8B10-4CBC-8988-6D6887B08325}" presName="sp" presStyleCnt="0"/>
      <dgm:spPr/>
    </dgm:pt>
    <dgm:pt modelId="{EDD5798D-DC70-4992-B6D8-B3932DF1CB09}" type="pres">
      <dgm:prSet presAssocID="{3947F608-ABD1-4FAB-9C0B-DE329E429A37}" presName="arrowAndChildren" presStyleCnt="0"/>
      <dgm:spPr/>
    </dgm:pt>
    <dgm:pt modelId="{092FD4CA-400B-4A96-B39D-0C58C1B0630A}" type="pres">
      <dgm:prSet presAssocID="{3947F608-ABD1-4FAB-9C0B-DE329E429A37}" presName="parentTextArrow" presStyleLbl="node1" presStyleIdx="1" presStyleCnt="3"/>
      <dgm:spPr/>
    </dgm:pt>
    <dgm:pt modelId="{021834F7-9CCD-4967-A129-E4F8A64E9A64}" type="pres">
      <dgm:prSet presAssocID="{3947F608-ABD1-4FAB-9C0B-DE329E429A37}" presName="arrow" presStyleLbl="node1" presStyleIdx="2" presStyleCnt="3"/>
      <dgm:spPr/>
    </dgm:pt>
    <dgm:pt modelId="{4B0C8B5F-B57F-4270-A69A-4A528C7EFD6B}" type="pres">
      <dgm:prSet presAssocID="{3947F608-ABD1-4FAB-9C0B-DE329E429A37}" presName="descendantArrow" presStyleCnt="0"/>
      <dgm:spPr/>
    </dgm:pt>
    <dgm:pt modelId="{131D3D73-943A-4F48-82DD-E5FF9CD6CF04}" type="pres">
      <dgm:prSet presAssocID="{42AA590A-EE21-4EB6-BB9F-B28697A25CB4}" presName="childTextArrow" presStyleLbl="fgAccFollowNode1" presStyleIdx="2" presStyleCnt="3">
        <dgm:presLayoutVars>
          <dgm:bulletEnabled val="1"/>
        </dgm:presLayoutVars>
      </dgm:prSet>
      <dgm:spPr/>
    </dgm:pt>
  </dgm:ptLst>
  <dgm:cxnLst>
    <dgm:cxn modelId="{9A0A1A06-B9B1-4D90-B09B-A11586934B87}" type="presOf" srcId="{4B1C92E2-7636-49C1-BF40-059D1DCC39AD}" destId="{DC00D219-7831-4F88-9472-DCEE38BA17C2}" srcOrd="1" destOrd="0" presId="urn:microsoft.com/office/officeart/2005/8/layout/process4"/>
    <dgm:cxn modelId="{53FDCF08-CDCF-4C3F-8C30-41778A598BBA}" type="presOf" srcId="{BFEC3037-4009-4C92-8BB3-BA004A9EDEF3}" destId="{6CB4AA41-5371-4B42-9534-5C50524AC84F}" srcOrd="1" destOrd="0" presId="urn:microsoft.com/office/officeart/2005/8/layout/process4"/>
    <dgm:cxn modelId="{6CA83F09-C467-488E-869D-ABC010CAF2D8}" srcId="{BFEC3037-4009-4C92-8BB3-BA004A9EDEF3}" destId="{59D49692-B4B1-4D68-A9E2-E3D245C6255F}" srcOrd="0" destOrd="0" parTransId="{17E9933C-7CE1-4429-A3B4-A3589880FB60}" sibTransId="{7F25A2CD-3124-47ED-9234-CB2EC135A7DC}"/>
    <dgm:cxn modelId="{3BB6C109-83DA-4E9E-9557-5D1A6489A0D7}" type="presOf" srcId="{DA9A4429-076D-4858-8D8F-88C39D4CCEEC}" destId="{2286B00D-FCEB-4810-B271-7980421C2465}" srcOrd="0" destOrd="0" presId="urn:microsoft.com/office/officeart/2005/8/layout/process4"/>
    <dgm:cxn modelId="{1DCB8519-3671-4A11-987F-101833158C0A}" srcId="{DA9A4429-076D-4858-8D8F-88C39D4CCEEC}" destId="{BFEC3037-4009-4C92-8BB3-BA004A9EDEF3}" srcOrd="2" destOrd="0" parTransId="{299766ED-4FD8-49B8-8966-BB112C1AF417}" sibTransId="{E362DCE1-5C72-4E17-8F99-D370708BAF3E}"/>
    <dgm:cxn modelId="{4AD52D27-DA43-4854-9E38-64A5CB34D58E}" type="presOf" srcId="{59D49692-B4B1-4D68-A9E2-E3D245C6255F}" destId="{7AD1C28F-030D-4602-84E6-F93CC486F863}" srcOrd="0" destOrd="0" presId="urn:microsoft.com/office/officeart/2005/8/layout/process4"/>
    <dgm:cxn modelId="{A52CF45B-6B18-4411-9839-89F985A7649D}" srcId="{4B1C92E2-7636-49C1-BF40-059D1DCC39AD}" destId="{4CA39C50-B6AD-43B9-8AA3-4AB1AB59AC80}" srcOrd="0" destOrd="0" parTransId="{84A258E1-F007-4F07-8C44-4F27BB480876}" sibTransId="{A854CB13-5B4C-47C5-ACEA-5A400774CEFF}"/>
    <dgm:cxn modelId="{E84B9572-2768-4579-8818-5044E41255F7}" type="presOf" srcId="{4CA39C50-B6AD-43B9-8AA3-4AB1AB59AC80}" destId="{37CDBDB6-2170-404B-8F3F-363B34CA7CAF}" srcOrd="0" destOrd="0" presId="urn:microsoft.com/office/officeart/2005/8/layout/process4"/>
    <dgm:cxn modelId="{F0F6B874-547A-491D-B7F3-72295B08FF37}" srcId="{3947F608-ABD1-4FAB-9C0B-DE329E429A37}" destId="{42AA590A-EE21-4EB6-BB9F-B28697A25CB4}" srcOrd="0" destOrd="0" parTransId="{0C98080D-3654-474A-825B-D81CD9A72ADE}" sibTransId="{F55A7609-F61D-45B1-8BFC-84CC6700C8D4}"/>
    <dgm:cxn modelId="{D5878276-BA0A-41CF-9C42-C7DB676582A4}" type="presOf" srcId="{3947F608-ABD1-4FAB-9C0B-DE329E429A37}" destId="{021834F7-9CCD-4967-A129-E4F8A64E9A64}" srcOrd="1" destOrd="0" presId="urn:microsoft.com/office/officeart/2005/8/layout/process4"/>
    <dgm:cxn modelId="{BE30047A-FD80-4334-BA7C-5BD67CB291B4}" type="presOf" srcId="{4B1C92E2-7636-49C1-BF40-059D1DCC39AD}" destId="{AF7D01B2-BC2D-433A-8E10-8649D35D0293}" srcOrd="0" destOrd="0" presId="urn:microsoft.com/office/officeart/2005/8/layout/process4"/>
    <dgm:cxn modelId="{9B755F7D-538C-4834-A609-4F93FC5B27C6}" type="presOf" srcId="{3947F608-ABD1-4FAB-9C0B-DE329E429A37}" destId="{092FD4CA-400B-4A96-B39D-0C58C1B0630A}" srcOrd="0" destOrd="0" presId="urn:microsoft.com/office/officeart/2005/8/layout/process4"/>
    <dgm:cxn modelId="{5FFBF780-EF82-4C7B-B65D-7D169A22BC08}" srcId="{DA9A4429-076D-4858-8D8F-88C39D4CCEEC}" destId="{3947F608-ABD1-4FAB-9C0B-DE329E429A37}" srcOrd="0" destOrd="0" parTransId="{44CB9315-4D10-4A42-8F72-3E9848B40F7E}" sibTransId="{59F111A3-8B10-4CBC-8988-6D6887B08325}"/>
    <dgm:cxn modelId="{9B78F294-58B9-473B-8C21-7F51266D5975}" srcId="{DA9A4429-076D-4858-8D8F-88C39D4CCEEC}" destId="{4B1C92E2-7636-49C1-BF40-059D1DCC39AD}" srcOrd="1" destOrd="0" parTransId="{21AAF4E5-69AF-4C41-93F3-EC6C16982352}" sibTransId="{E375B598-83FA-4739-BC24-308DF11DC7CA}"/>
    <dgm:cxn modelId="{A88545A1-BB63-4FF4-B28B-E7FED65FA6F0}" type="presOf" srcId="{42AA590A-EE21-4EB6-BB9F-B28697A25CB4}" destId="{131D3D73-943A-4F48-82DD-E5FF9CD6CF04}" srcOrd="0" destOrd="0" presId="urn:microsoft.com/office/officeart/2005/8/layout/process4"/>
    <dgm:cxn modelId="{A46303C5-3B31-4B58-AA0A-704688CDED60}" type="presOf" srcId="{BFEC3037-4009-4C92-8BB3-BA004A9EDEF3}" destId="{61E0189D-AC2C-4458-BB6D-CE80D867E62E}" srcOrd="0" destOrd="0" presId="urn:microsoft.com/office/officeart/2005/8/layout/process4"/>
    <dgm:cxn modelId="{55803B55-3F5F-46B1-A67D-4FE25D058A92}" type="presParOf" srcId="{2286B00D-FCEB-4810-B271-7980421C2465}" destId="{2FBF6006-4AED-459B-8F63-678827403CA9}" srcOrd="0" destOrd="0" presId="urn:microsoft.com/office/officeart/2005/8/layout/process4"/>
    <dgm:cxn modelId="{ED1BDFC8-9156-4101-AC95-7E3079A5C89A}" type="presParOf" srcId="{2FBF6006-4AED-459B-8F63-678827403CA9}" destId="{61E0189D-AC2C-4458-BB6D-CE80D867E62E}" srcOrd="0" destOrd="0" presId="urn:microsoft.com/office/officeart/2005/8/layout/process4"/>
    <dgm:cxn modelId="{31059BF7-99FB-43E1-AEB5-6A730E00A930}" type="presParOf" srcId="{2FBF6006-4AED-459B-8F63-678827403CA9}" destId="{6CB4AA41-5371-4B42-9534-5C50524AC84F}" srcOrd="1" destOrd="0" presId="urn:microsoft.com/office/officeart/2005/8/layout/process4"/>
    <dgm:cxn modelId="{90740B48-36A5-4173-A28C-ED0C3F1ADB23}" type="presParOf" srcId="{2FBF6006-4AED-459B-8F63-678827403CA9}" destId="{EF3A0D82-70E5-4211-B583-833B59D3D5B1}" srcOrd="2" destOrd="0" presId="urn:microsoft.com/office/officeart/2005/8/layout/process4"/>
    <dgm:cxn modelId="{E269CEDF-5F34-4736-BC6E-B4593202D218}" type="presParOf" srcId="{EF3A0D82-70E5-4211-B583-833B59D3D5B1}" destId="{7AD1C28F-030D-4602-84E6-F93CC486F863}" srcOrd="0" destOrd="0" presId="urn:microsoft.com/office/officeart/2005/8/layout/process4"/>
    <dgm:cxn modelId="{81661390-1F69-49E9-88F3-0C40E8213CE5}" type="presParOf" srcId="{2286B00D-FCEB-4810-B271-7980421C2465}" destId="{548CA5A2-2EC9-4CCB-90F0-ED3F5DB25203}" srcOrd="1" destOrd="0" presId="urn:microsoft.com/office/officeart/2005/8/layout/process4"/>
    <dgm:cxn modelId="{E7722B6B-24D3-4927-B24E-80C990998D93}" type="presParOf" srcId="{2286B00D-FCEB-4810-B271-7980421C2465}" destId="{E88A927F-314E-494F-B4B3-47F8024FA7EE}" srcOrd="2" destOrd="0" presId="urn:microsoft.com/office/officeart/2005/8/layout/process4"/>
    <dgm:cxn modelId="{FAA2CC2B-CA76-44DF-B5E9-5E6B2BA5EE3A}" type="presParOf" srcId="{E88A927F-314E-494F-B4B3-47F8024FA7EE}" destId="{AF7D01B2-BC2D-433A-8E10-8649D35D0293}" srcOrd="0" destOrd="0" presId="urn:microsoft.com/office/officeart/2005/8/layout/process4"/>
    <dgm:cxn modelId="{A156E01D-94A0-4166-8A25-7B7206493F65}" type="presParOf" srcId="{E88A927F-314E-494F-B4B3-47F8024FA7EE}" destId="{DC00D219-7831-4F88-9472-DCEE38BA17C2}" srcOrd="1" destOrd="0" presId="urn:microsoft.com/office/officeart/2005/8/layout/process4"/>
    <dgm:cxn modelId="{38937B28-7926-4CA6-805F-927EC0AA743E}" type="presParOf" srcId="{E88A927F-314E-494F-B4B3-47F8024FA7EE}" destId="{2105EC85-3522-4F98-B7D3-9E6A3A276794}" srcOrd="2" destOrd="0" presId="urn:microsoft.com/office/officeart/2005/8/layout/process4"/>
    <dgm:cxn modelId="{1E5E020C-823A-45F8-AE0F-FF57350F9DE3}" type="presParOf" srcId="{2105EC85-3522-4F98-B7D3-9E6A3A276794}" destId="{37CDBDB6-2170-404B-8F3F-363B34CA7CAF}" srcOrd="0" destOrd="0" presId="urn:microsoft.com/office/officeart/2005/8/layout/process4"/>
    <dgm:cxn modelId="{CE264962-ADBC-44A7-8D41-3D1BB08E325F}" type="presParOf" srcId="{2286B00D-FCEB-4810-B271-7980421C2465}" destId="{5210526D-0F2D-4B5A-B8DD-A7BAED0A6C55}" srcOrd="3" destOrd="0" presId="urn:microsoft.com/office/officeart/2005/8/layout/process4"/>
    <dgm:cxn modelId="{13DC494B-5DD8-4D75-8AF1-60E0BA87A1FD}" type="presParOf" srcId="{2286B00D-FCEB-4810-B271-7980421C2465}" destId="{EDD5798D-DC70-4992-B6D8-B3932DF1CB09}" srcOrd="4" destOrd="0" presId="urn:microsoft.com/office/officeart/2005/8/layout/process4"/>
    <dgm:cxn modelId="{C6EE832E-F94E-48F1-BF96-FA7757D90066}" type="presParOf" srcId="{EDD5798D-DC70-4992-B6D8-B3932DF1CB09}" destId="{092FD4CA-400B-4A96-B39D-0C58C1B0630A}" srcOrd="0" destOrd="0" presId="urn:microsoft.com/office/officeart/2005/8/layout/process4"/>
    <dgm:cxn modelId="{394B3FF1-12AB-43E0-A05D-85AA72D86332}" type="presParOf" srcId="{EDD5798D-DC70-4992-B6D8-B3932DF1CB09}" destId="{021834F7-9CCD-4967-A129-E4F8A64E9A64}" srcOrd="1" destOrd="0" presId="urn:microsoft.com/office/officeart/2005/8/layout/process4"/>
    <dgm:cxn modelId="{0A581534-DB42-4CEA-9AC9-59850C56396E}" type="presParOf" srcId="{EDD5798D-DC70-4992-B6D8-B3932DF1CB09}" destId="{4B0C8B5F-B57F-4270-A69A-4A528C7EFD6B}" srcOrd="2" destOrd="0" presId="urn:microsoft.com/office/officeart/2005/8/layout/process4"/>
    <dgm:cxn modelId="{37F0E545-D07C-4E8D-8E34-4C49C38E5F5E}" type="presParOf" srcId="{4B0C8B5F-B57F-4270-A69A-4A528C7EFD6B}" destId="{131D3D73-943A-4F48-82DD-E5FF9CD6CF04}"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A9A4429-076D-4858-8D8F-88C39D4CCEEC}" type="doc">
      <dgm:prSet loTypeId="urn:microsoft.com/office/officeart/2005/8/layout/process4" loCatId="process" qsTypeId="urn:microsoft.com/office/officeart/2005/8/quickstyle/simple4" qsCatId="simple" csTypeId="urn:microsoft.com/office/officeart/2005/8/colors/colorful2" csCatId="colorful" phldr="1"/>
      <dgm:spPr/>
      <dgm:t>
        <a:bodyPr/>
        <a:lstStyle/>
        <a:p>
          <a:endParaRPr lang="zh-CN" altLang="en-US"/>
        </a:p>
      </dgm:t>
    </dgm:pt>
    <dgm:pt modelId="{3947F608-ABD1-4FAB-9C0B-DE329E429A37}">
      <dgm:prSet phldrT="[文本]" custT="1"/>
      <dgm:spPr/>
      <dgm:t>
        <a:bodyPr/>
        <a:lstStyle/>
        <a:p>
          <a:r>
            <a:rPr lang="en-US" altLang="zh-CN" sz="1800" b="1" dirty="0">
              <a:solidFill>
                <a:schemeClr val="bg1"/>
              </a:solidFill>
              <a:latin typeface="微软雅黑" panose="020B0503020204020204" pitchFamily="34" charset="-122"/>
              <a:ea typeface="微软雅黑" panose="020B0503020204020204" pitchFamily="34" charset="-122"/>
            </a:rPr>
            <a:t>1</a:t>
          </a:r>
          <a:r>
            <a:rPr lang="zh-CN" altLang="en-US" sz="1800" b="1" dirty="0">
              <a:solidFill>
                <a:schemeClr val="bg1"/>
              </a:solidFill>
              <a:latin typeface="微软雅黑" panose="020B0503020204020204" pitchFamily="34" charset="-122"/>
              <a:ea typeface="微软雅黑" panose="020B0503020204020204" pitchFamily="34" charset="-122"/>
            </a:rPr>
            <a:t>，监测</a:t>
          </a:r>
        </a:p>
      </dgm:t>
    </dgm:pt>
    <dgm:pt modelId="{44CB9315-4D10-4A42-8F72-3E9848B40F7E}" type="parTrans" cxnId="{5FFBF780-EF82-4C7B-B65D-7D169A22BC0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59F111A3-8B10-4CBC-8988-6D6887B08325}" type="sibTrans" cxnId="{5FFBF780-EF82-4C7B-B65D-7D169A22BC0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4B1C92E2-7636-49C1-BF40-059D1DCC39AD}">
      <dgm:prSet phldrT="[文本]" custT="1"/>
      <dgm:spPr/>
      <dgm:t>
        <a:bodyPr/>
        <a:lstStyle/>
        <a:p>
          <a:r>
            <a:rPr lang="en-US" altLang="zh-CN" sz="1800" b="1" dirty="0">
              <a:solidFill>
                <a:schemeClr val="bg1"/>
              </a:solidFill>
              <a:latin typeface="微软雅黑" panose="020B0503020204020204" pitchFamily="34" charset="-122"/>
              <a:ea typeface="微软雅黑" panose="020B0503020204020204" pitchFamily="34" charset="-122"/>
            </a:rPr>
            <a:t>2</a:t>
          </a:r>
          <a:r>
            <a:rPr lang="zh-CN" altLang="en-US" sz="1800" b="1" dirty="0">
              <a:solidFill>
                <a:schemeClr val="bg1"/>
              </a:solidFill>
              <a:latin typeface="微软雅黑" panose="020B0503020204020204" pitchFamily="34" charset="-122"/>
              <a:ea typeface="微软雅黑" panose="020B0503020204020204" pitchFamily="34" charset="-122"/>
            </a:rPr>
            <a:t>，传送</a:t>
          </a:r>
        </a:p>
      </dgm:t>
    </dgm:pt>
    <dgm:pt modelId="{21AAF4E5-69AF-4C41-93F3-EC6C16982352}" type="parTrans" cxnId="{9B78F294-58B9-473B-8C21-7F51266D5975}">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375B598-83FA-4739-BC24-308DF11DC7CA}" type="sibTrans" cxnId="{9B78F294-58B9-473B-8C21-7F51266D5975}">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BFEC3037-4009-4C92-8BB3-BA004A9EDEF3}">
      <dgm:prSet phldrT="[文本]" custT="1"/>
      <dgm:spPr/>
      <dgm:t>
        <a:bodyPr/>
        <a:lstStyle/>
        <a:p>
          <a:r>
            <a:rPr lang="en-US" altLang="zh-CN" sz="1800" b="1" dirty="0">
              <a:solidFill>
                <a:schemeClr val="bg1"/>
              </a:solidFill>
              <a:latin typeface="微软雅黑" panose="020B0503020204020204" pitchFamily="34" charset="-122"/>
              <a:ea typeface="微软雅黑" panose="020B0503020204020204" pitchFamily="34" charset="-122"/>
            </a:rPr>
            <a:t>3</a:t>
          </a:r>
          <a:r>
            <a:rPr lang="zh-CN" altLang="en-US" sz="1800" b="1" dirty="0">
              <a:solidFill>
                <a:schemeClr val="bg1"/>
              </a:solidFill>
              <a:latin typeface="微软雅黑" panose="020B0503020204020204" pitchFamily="34" charset="-122"/>
              <a:ea typeface="微软雅黑" panose="020B0503020204020204" pitchFamily="34" charset="-122"/>
            </a:rPr>
            <a:t>，调整</a:t>
          </a:r>
        </a:p>
      </dgm:t>
    </dgm:pt>
    <dgm:pt modelId="{299766ED-4FD8-49B8-8966-BB112C1AF417}" type="parTrans" cxnId="{1DCB8519-3671-4A11-987F-101833158C0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362DCE1-5C72-4E17-8F99-D370708BAF3E}" type="sibTrans" cxnId="{1DCB8519-3671-4A11-987F-101833158C0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42AA590A-EE21-4EB6-BB9F-B28697A25CB4}">
      <dgm:prSet phldrT="[文本]" custT="1"/>
      <dgm:spPr/>
      <dgm:t>
        <a:bodyPr/>
        <a:lstStyle/>
        <a:p>
          <a:r>
            <a:rPr lang="zh-CN" altLang="en-US" sz="1600" b="1" dirty="0">
              <a:latin typeface="微软雅黑" panose="020B0503020204020204" pitchFamily="34" charset="-122"/>
              <a:ea typeface="微软雅黑" panose="020B0503020204020204" pitchFamily="34" charset="-122"/>
            </a:rPr>
            <a:t>监测网络系统，检测拥塞在何时、何处发生。</a:t>
          </a:r>
        </a:p>
      </dgm:t>
    </dgm:pt>
    <dgm:pt modelId="{0C98080D-3654-474A-825B-D81CD9A72ADE}" type="parTrans" cxnId="{F0F6B874-547A-491D-B7F3-72295B08FF37}">
      <dgm:prSet/>
      <dgm:spPr/>
      <dgm:t>
        <a:bodyPr/>
        <a:lstStyle/>
        <a:p>
          <a:endParaRPr lang="zh-CN" altLang="en-US"/>
        </a:p>
      </dgm:t>
    </dgm:pt>
    <dgm:pt modelId="{F55A7609-F61D-45B1-8BFC-84CC6700C8D4}" type="sibTrans" cxnId="{F0F6B874-547A-491D-B7F3-72295B08FF37}">
      <dgm:prSet/>
      <dgm:spPr/>
      <dgm:t>
        <a:bodyPr/>
        <a:lstStyle/>
        <a:p>
          <a:endParaRPr lang="zh-CN" altLang="en-US"/>
        </a:p>
      </dgm:t>
    </dgm:pt>
    <dgm:pt modelId="{4CA39C50-B6AD-43B9-8AA3-4AB1AB59AC80}">
      <dgm:prSet phldrT="[文本]" custT="1"/>
      <dgm:spPr/>
      <dgm:t>
        <a:bodyPr/>
        <a:lstStyle/>
        <a:p>
          <a:r>
            <a:rPr lang="zh-CN" altLang="en-US" sz="1600" b="1" dirty="0">
              <a:latin typeface="微软雅黑" panose="020B0503020204020204" pitchFamily="34" charset="-122"/>
              <a:ea typeface="微软雅黑" panose="020B0503020204020204" pitchFamily="34" charset="-122"/>
            </a:rPr>
            <a:t>将拥塞发生的信息传送到可采取行动的地方。</a:t>
          </a:r>
        </a:p>
      </dgm:t>
    </dgm:pt>
    <dgm:pt modelId="{84A258E1-F007-4F07-8C44-4F27BB480876}" type="parTrans" cxnId="{A52CF45B-6B18-4411-9839-89F985A7649D}">
      <dgm:prSet/>
      <dgm:spPr/>
      <dgm:t>
        <a:bodyPr/>
        <a:lstStyle/>
        <a:p>
          <a:endParaRPr lang="zh-CN" altLang="en-US"/>
        </a:p>
      </dgm:t>
    </dgm:pt>
    <dgm:pt modelId="{A854CB13-5B4C-47C5-ACEA-5A400774CEFF}" type="sibTrans" cxnId="{A52CF45B-6B18-4411-9839-89F985A7649D}">
      <dgm:prSet/>
      <dgm:spPr/>
      <dgm:t>
        <a:bodyPr/>
        <a:lstStyle/>
        <a:p>
          <a:endParaRPr lang="zh-CN" altLang="en-US"/>
        </a:p>
      </dgm:t>
    </dgm:pt>
    <dgm:pt modelId="{59D49692-B4B1-4D68-A9E2-E3D245C6255F}">
      <dgm:prSet phldrT="[文本]" custT="1"/>
      <dgm:spPr/>
      <dgm:t>
        <a:bodyPr/>
        <a:lstStyle/>
        <a:p>
          <a:r>
            <a:rPr lang="zh-CN" altLang="en-US" sz="1600" b="1" dirty="0">
              <a:latin typeface="微软雅黑" panose="020B0503020204020204" pitchFamily="34" charset="-122"/>
              <a:ea typeface="微软雅黑" panose="020B0503020204020204" pitchFamily="34" charset="-122"/>
            </a:rPr>
            <a:t>调整网络系统的运行以解决出现的问题。</a:t>
          </a:r>
        </a:p>
      </dgm:t>
    </dgm:pt>
    <dgm:pt modelId="{17E9933C-7CE1-4429-A3B4-A3589880FB60}" type="parTrans" cxnId="{6CA83F09-C467-488E-869D-ABC010CAF2D8}">
      <dgm:prSet/>
      <dgm:spPr/>
      <dgm:t>
        <a:bodyPr/>
        <a:lstStyle/>
        <a:p>
          <a:endParaRPr lang="zh-CN" altLang="en-US"/>
        </a:p>
      </dgm:t>
    </dgm:pt>
    <dgm:pt modelId="{7F25A2CD-3124-47ED-9234-CB2EC135A7DC}" type="sibTrans" cxnId="{6CA83F09-C467-488E-869D-ABC010CAF2D8}">
      <dgm:prSet/>
      <dgm:spPr/>
      <dgm:t>
        <a:bodyPr/>
        <a:lstStyle/>
        <a:p>
          <a:endParaRPr lang="zh-CN" altLang="en-US"/>
        </a:p>
      </dgm:t>
    </dgm:pt>
    <dgm:pt modelId="{2286B00D-FCEB-4810-B271-7980421C2465}" type="pres">
      <dgm:prSet presAssocID="{DA9A4429-076D-4858-8D8F-88C39D4CCEEC}" presName="Name0" presStyleCnt="0">
        <dgm:presLayoutVars>
          <dgm:dir/>
          <dgm:animLvl val="lvl"/>
          <dgm:resizeHandles val="exact"/>
        </dgm:presLayoutVars>
      </dgm:prSet>
      <dgm:spPr/>
    </dgm:pt>
    <dgm:pt modelId="{2FBF6006-4AED-459B-8F63-678827403CA9}" type="pres">
      <dgm:prSet presAssocID="{BFEC3037-4009-4C92-8BB3-BA004A9EDEF3}" presName="boxAndChildren" presStyleCnt="0"/>
      <dgm:spPr/>
    </dgm:pt>
    <dgm:pt modelId="{61E0189D-AC2C-4458-BB6D-CE80D867E62E}" type="pres">
      <dgm:prSet presAssocID="{BFEC3037-4009-4C92-8BB3-BA004A9EDEF3}" presName="parentTextBox" presStyleLbl="node1" presStyleIdx="0" presStyleCnt="3"/>
      <dgm:spPr/>
    </dgm:pt>
    <dgm:pt modelId="{6CB4AA41-5371-4B42-9534-5C50524AC84F}" type="pres">
      <dgm:prSet presAssocID="{BFEC3037-4009-4C92-8BB3-BA004A9EDEF3}" presName="entireBox" presStyleLbl="node1" presStyleIdx="0" presStyleCnt="3"/>
      <dgm:spPr/>
    </dgm:pt>
    <dgm:pt modelId="{EF3A0D82-70E5-4211-B583-833B59D3D5B1}" type="pres">
      <dgm:prSet presAssocID="{BFEC3037-4009-4C92-8BB3-BA004A9EDEF3}" presName="descendantBox" presStyleCnt="0"/>
      <dgm:spPr/>
    </dgm:pt>
    <dgm:pt modelId="{7AD1C28F-030D-4602-84E6-F93CC486F863}" type="pres">
      <dgm:prSet presAssocID="{59D49692-B4B1-4D68-A9E2-E3D245C6255F}" presName="childTextBox" presStyleLbl="fgAccFollowNode1" presStyleIdx="0" presStyleCnt="3">
        <dgm:presLayoutVars>
          <dgm:bulletEnabled val="1"/>
        </dgm:presLayoutVars>
      </dgm:prSet>
      <dgm:spPr/>
    </dgm:pt>
    <dgm:pt modelId="{548CA5A2-2EC9-4CCB-90F0-ED3F5DB25203}" type="pres">
      <dgm:prSet presAssocID="{E375B598-83FA-4739-BC24-308DF11DC7CA}" presName="sp" presStyleCnt="0"/>
      <dgm:spPr/>
    </dgm:pt>
    <dgm:pt modelId="{E88A927F-314E-494F-B4B3-47F8024FA7EE}" type="pres">
      <dgm:prSet presAssocID="{4B1C92E2-7636-49C1-BF40-059D1DCC39AD}" presName="arrowAndChildren" presStyleCnt="0"/>
      <dgm:spPr/>
    </dgm:pt>
    <dgm:pt modelId="{AF7D01B2-BC2D-433A-8E10-8649D35D0293}" type="pres">
      <dgm:prSet presAssocID="{4B1C92E2-7636-49C1-BF40-059D1DCC39AD}" presName="parentTextArrow" presStyleLbl="node1" presStyleIdx="0" presStyleCnt="3"/>
      <dgm:spPr/>
    </dgm:pt>
    <dgm:pt modelId="{DC00D219-7831-4F88-9472-DCEE38BA17C2}" type="pres">
      <dgm:prSet presAssocID="{4B1C92E2-7636-49C1-BF40-059D1DCC39AD}" presName="arrow" presStyleLbl="node1" presStyleIdx="1" presStyleCnt="3"/>
      <dgm:spPr/>
    </dgm:pt>
    <dgm:pt modelId="{2105EC85-3522-4F98-B7D3-9E6A3A276794}" type="pres">
      <dgm:prSet presAssocID="{4B1C92E2-7636-49C1-BF40-059D1DCC39AD}" presName="descendantArrow" presStyleCnt="0"/>
      <dgm:spPr/>
    </dgm:pt>
    <dgm:pt modelId="{37CDBDB6-2170-404B-8F3F-363B34CA7CAF}" type="pres">
      <dgm:prSet presAssocID="{4CA39C50-B6AD-43B9-8AA3-4AB1AB59AC80}" presName="childTextArrow" presStyleLbl="fgAccFollowNode1" presStyleIdx="1" presStyleCnt="3">
        <dgm:presLayoutVars>
          <dgm:bulletEnabled val="1"/>
        </dgm:presLayoutVars>
      </dgm:prSet>
      <dgm:spPr/>
    </dgm:pt>
    <dgm:pt modelId="{5210526D-0F2D-4B5A-B8DD-A7BAED0A6C55}" type="pres">
      <dgm:prSet presAssocID="{59F111A3-8B10-4CBC-8988-6D6887B08325}" presName="sp" presStyleCnt="0"/>
      <dgm:spPr/>
    </dgm:pt>
    <dgm:pt modelId="{EDD5798D-DC70-4992-B6D8-B3932DF1CB09}" type="pres">
      <dgm:prSet presAssocID="{3947F608-ABD1-4FAB-9C0B-DE329E429A37}" presName="arrowAndChildren" presStyleCnt="0"/>
      <dgm:spPr/>
    </dgm:pt>
    <dgm:pt modelId="{092FD4CA-400B-4A96-B39D-0C58C1B0630A}" type="pres">
      <dgm:prSet presAssocID="{3947F608-ABD1-4FAB-9C0B-DE329E429A37}" presName="parentTextArrow" presStyleLbl="node1" presStyleIdx="1" presStyleCnt="3"/>
      <dgm:spPr/>
    </dgm:pt>
    <dgm:pt modelId="{021834F7-9CCD-4967-A129-E4F8A64E9A64}" type="pres">
      <dgm:prSet presAssocID="{3947F608-ABD1-4FAB-9C0B-DE329E429A37}" presName="arrow" presStyleLbl="node1" presStyleIdx="2" presStyleCnt="3"/>
      <dgm:spPr/>
    </dgm:pt>
    <dgm:pt modelId="{4B0C8B5F-B57F-4270-A69A-4A528C7EFD6B}" type="pres">
      <dgm:prSet presAssocID="{3947F608-ABD1-4FAB-9C0B-DE329E429A37}" presName="descendantArrow" presStyleCnt="0"/>
      <dgm:spPr/>
    </dgm:pt>
    <dgm:pt modelId="{131D3D73-943A-4F48-82DD-E5FF9CD6CF04}" type="pres">
      <dgm:prSet presAssocID="{42AA590A-EE21-4EB6-BB9F-B28697A25CB4}" presName="childTextArrow" presStyleLbl="fgAccFollowNode1" presStyleIdx="2" presStyleCnt="3">
        <dgm:presLayoutVars>
          <dgm:bulletEnabled val="1"/>
        </dgm:presLayoutVars>
      </dgm:prSet>
      <dgm:spPr/>
    </dgm:pt>
  </dgm:ptLst>
  <dgm:cxnLst>
    <dgm:cxn modelId="{9A0A1A06-B9B1-4D90-B09B-A11586934B87}" type="presOf" srcId="{4B1C92E2-7636-49C1-BF40-059D1DCC39AD}" destId="{DC00D219-7831-4F88-9472-DCEE38BA17C2}" srcOrd="1" destOrd="0" presId="urn:microsoft.com/office/officeart/2005/8/layout/process4"/>
    <dgm:cxn modelId="{53FDCF08-CDCF-4C3F-8C30-41778A598BBA}" type="presOf" srcId="{BFEC3037-4009-4C92-8BB3-BA004A9EDEF3}" destId="{6CB4AA41-5371-4B42-9534-5C50524AC84F}" srcOrd="1" destOrd="0" presId="urn:microsoft.com/office/officeart/2005/8/layout/process4"/>
    <dgm:cxn modelId="{6CA83F09-C467-488E-869D-ABC010CAF2D8}" srcId="{BFEC3037-4009-4C92-8BB3-BA004A9EDEF3}" destId="{59D49692-B4B1-4D68-A9E2-E3D245C6255F}" srcOrd="0" destOrd="0" parTransId="{17E9933C-7CE1-4429-A3B4-A3589880FB60}" sibTransId="{7F25A2CD-3124-47ED-9234-CB2EC135A7DC}"/>
    <dgm:cxn modelId="{3BB6C109-83DA-4E9E-9557-5D1A6489A0D7}" type="presOf" srcId="{DA9A4429-076D-4858-8D8F-88C39D4CCEEC}" destId="{2286B00D-FCEB-4810-B271-7980421C2465}" srcOrd="0" destOrd="0" presId="urn:microsoft.com/office/officeart/2005/8/layout/process4"/>
    <dgm:cxn modelId="{1DCB8519-3671-4A11-987F-101833158C0A}" srcId="{DA9A4429-076D-4858-8D8F-88C39D4CCEEC}" destId="{BFEC3037-4009-4C92-8BB3-BA004A9EDEF3}" srcOrd="2" destOrd="0" parTransId="{299766ED-4FD8-49B8-8966-BB112C1AF417}" sibTransId="{E362DCE1-5C72-4E17-8F99-D370708BAF3E}"/>
    <dgm:cxn modelId="{4AD52D27-DA43-4854-9E38-64A5CB34D58E}" type="presOf" srcId="{59D49692-B4B1-4D68-A9E2-E3D245C6255F}" destId="{7AD1C28F-030D-4602-84E6-F93CC486F863}" srcOrd="0" destOrd="0" presId="urn:microsoft.com/office/officeart/2005/8/layout/process4"/>
    <dgm:cxn modelId="{A52CF45B-6B18-4411-9839-89F985A7649D}" srcId="{4B1C92E2-7636-49C1-BF40-059D1DCC39AD}" destId="{4CA39C50-B6AD-43B9-8AA3-4AB1AB59AC80}" srcOrd="0" destOrd="0" parTransId="{84A258E1-F007-4F07-8C44-4F27BB480876}" sibTransId="{A854CB13-5B4C-47C5-ACEA-5A400774CEFF}"/>
    <dgm:cxn modelId="{E84B9572-2768-4579-8818-5044E41255F7}" type="presOf" srcId="{4CA39C50-B6AD-43B9-8AA3-4AB1AB59AC80}" destId="{37CDBDB6-2170-404B-8F3F-363B34CA7CAF}" srcOrd="0" destOrd="0" presId="urn:microsoft.com/office/officeart/2005/8/layout/process4"/>
    <dgm:cxn modelId="{F0F6B874-547A-491D-B7F3-72295B08FF37}" srcId="{3947F608-ABD1-4FAB-9C0B-DE329E429A37}" destId="{42AA590A-EE21-4EB6-BB9F-B28697A25CB4}" srcOrd="0" destOrd="0" parTransId="{0C98080D-3654-474A-825B-D81CD9A72ADE}" sibTransId="{F55A7609-F61D-45B1-8BFC-84CC6700C8D4}"/>
    <dgm:cxn modelId="{D5878276-BA0A-41CF-9C42-C7DB676582A4}" type="presOf" srcId="{3947F608-ABD1-4FAB-9C0B-DE329E429A37}" destId="{021834F7-9CCD-4967-A129-E4F8A64E9A64}" srcOrd="1" destOrd="0" presId="urn:microsoft.com/office/officeart/2005/8/layout/process4"/>
    <dgm:cxn modelId="{BE30047A-FD80-4334-BA7C-5BD67CB291B4}" type="presOf" srcId="{4B1C92E2-7636-49C1-BF40-059D1DCC39AD}" destId="{AF7D01B2-BC2D-433A-8E10-8649D35D0293}" srcOrd="0" destOrd="0" presId="urn:microsoft.com/office/officeart/2005/8/layout/process4"/>
    <dgm:cxn modelId="{9B755F7D-538C-4834-A609-4F93FC5B27C6}" type="presOf" srcId="{3947F608-ABD1-4FAB-9C0B-DE329E429A37}" destId="{092FD4CA-400B-4A96-B39D-0C58C1B0630A}" srcOrd="0" destOrd="0" presId="urn:microsoft.com/office/officeart/2005/8/layout/process4"/>
    <dgm:cxn modelId="{5FFBF780-EF82-4C7B-B65D-7D169A22BC08}" srcId="{DA9A4429-076D-4858-8D8F-88C39D4CCEEC}" destId="{3947F608-ABD1-4FAB-9C0B-DE329E429A37}" srcOrd="0" destOrd="0" parTransId="{44CB9315-4D10-4A42-8F72-3E9848B40F7E}" sibTransId="{59F111A3-8B10-4CBC-8988-6D6887B08325}"/>
    <dgm:cxn modelId="{9B78F294-58B9-473B-8C21-7F51266D5975}" srcId="{DA9A4429-076D-4858-8D8F-88C39D4CCEEC}" destId="{4B1C92E2-7636-49C1-BF40-059D1DCC39AD}" srcOrd="1" destOrd="0" parTransId="{21AAF4E5-69AF-4C41-93F3-EC6C16982352}" sibTransId="{E375B598-83FA-4739-BC24-308DF11DC7CA}"/>
    <dgm:cxn modelId="{A88545A1-BB63-4FF4-B28B-E7FED65FA6F0}" type="presOf" srcId="{42AA590A-EE21-4EB6-BB9F-B28697A25CB4}" destId="{131D3D73-943A-4F48-82DD-E5FF9CD6CF04}" srcOrd="0" destOrd="0" presId="urn:microsoft.com/office/officeart/2005/8/layout/process4"/>
    <dgm:cxn modelId="{A46303C5-3B31-4B58-AA0A-704688CDED60}" type="presOf" srcId="{BFEC3037-4009-4C92-8BB3-BA004A9EDEF3}" destId="{61E0189D-AC2C-4458-BB6D-CE80D867E62E}" srcOrd="0" destOrd="0" presId="urn:microsoft.com/office/officeart/2005/8/layout/process4"/>
    <dgm:cxn modelId="{55803B55-3F5F-46B1-A67D-4FE25D058A92}" type="presParOf" srcId="{2286B00D-FCEB-4810-B271-7980421C2465}" destId="{2FBF6006-4AED-459B-8F63-678827403CA9}" srcOrd="0" destOrd="0" presId="urn:microsoft.com/office/officeart/2005/8/layout/process4"/>
    <dgm:cxn modelId="{ED1BDFC8-9156-4101-AC95-7E3079A5C89A}" type="presParOf" srcId="{2FBF6006-4AED-459B-8F63-678827403CA9}" destId="{61E0189D-AC2C-4458-BB6D-CE80D867E62E}" srcOrd="0" destOrd="0" presId="urn:microsoft.com/office/officeart/2005/8/layout/process4"/>
    <dgm:cxn modelId="{31059BF7-99FB-43E1-AEB5-6A730E00A930}" type="presParOf" srcId="{2FBF6006-4AED-459B-8F63-678827403CA9}" destId="{6CB4AA41-5371-4B42-9534-5C50524AC84F}" srcOrd="1" destOrd="0" presId="urn:microsoft.com/office/officeart/2005/8/layout/process4"/>
    <dgm:cxn modelId="{90740B48-36A5-4173-A28C-ED0C3F1ADB23}" type="presParOf" srcId="{2FBF6006-4AED-459B-8F63-678827403CA9}" destId="{EF3A0D82-70E5-4211-B583-833B59D3D5B1}" srcOrd="2" destOrd="0" presId="urn:microsoft.com/office/officeart/2005/8/layout/process4"/>
    <dgm:cxn modelId="{E269CEDF-5F34-4736-BC6E-B4593202D218}" type="presParOf" srcId="{EF3A0D82-70E5-4211-B583-833B59D3D5B1}" destId="{7AD1C28F-030D-4602-84E6-F93CC486F863}" srcOrd="0" destOrd="0" presId="urn:microsoft.com/office/officeart/2005/8/layout/process4"/>
    <dgm:cxn modelId="{81661390-1F69-49E9-88F3-0C40E8213CE5}" type="presParOf" srcId="{2286B00D-FCEB-4810-B271-7980421C2465}" destId="{548CA5A2-2EC9-4CCB-90F0-ED3F5DB25203}" srcOrd="1" destOrd="0" presId="urn:microsoft.com/office/officeart/2005/8/layout/process4"/>
    <dgm:cxn modelId="{E7722B6B-24D3-4927-B24E-80C990998D93}" type="presParOf" srcId="{2286B00D-FCEB-4810-B271-7980421C2465}" destId="{E88A927F-314E-494F-B4B3-47F8024FA7EE}" srcOrd="2" destOrd="0" presId="urn:microsoft.com/office/officeart/2005/8/layout/process4"/>
    <dgm:cxn modelId="{FAA2CC2B-CA76-44DF-B5E9-5E6B2BA5EE3A}" type="presParOf" srcId="{E88A927F-314E-494F-B4B3-47F8024FA7EE}" destId="{AF7D01B2-BC2D-433A-8E10-8649D35D0293}" srcOrd="0" destOrd="0" presId="urn:microsoft.com/office/officeart/2005/8/layout/process4"/>
    <dgm:cxn modelId="{A156E01D-94A0-4166-8A25-7B7206493F65}" type="presParOf" srcId="{E88A927F-314E-494F-B4B3-47F8024FA7EE}" destId="{DC00D219-7831-4F88-9472-DCEE38BA17C2}" srcOrd="1" destOrd="0" presId="urn:microsoft.com/office/officeart/2005/8/layout/process4"/>
    <dgm:cxn modelId="{38937B28-7926-4CA6-805F-927EC0AA743E}" type="presParOf" srcId="{E88A927F-314E-494F-B4B3-47F8024FA7EE}" destId="{2105EC85-3522-4F98-B7D3-9E6A3A276794}" srcOrd="2" destOrd="0" presId="urn:microsoft.com/office/officeart/2005/8/layout/process4"/>
    <dgm:cxn modelId="{1E5E020C-823A-45F8-AE0F-FF57350F9DE3}" type="presParOf" srcId="{2105EC85-3522-4F98-B7D3-9E6A3A276794}" destId="{37CDBDB6-2170-404B-8F3F-363B34CA7CAF}" srcOrd="0" destOrd="0" presId="urn:microsoft.com/office/officeart/2005/8/layout/process4"/>
    <dgm:cxn modelId="{CE264962-ADBC-44A7-8D41-3D1BB08E325F}" type="presParOf" srcId="{2286B00D-FCEB-4810-B271-7980421C2465}" destId="{5210526D-0F2D-4B5A-B8DD-A7BAED0A6C55}" srcOrd="3" destOrd="0" presId="urn:microsoft.com/office/officeart/2005/8/layout/process4"/>
    <dgm:cxn modelId="{13DC494B-5DD8-4D75-8AF1-60E0BA87A1FD}" type="presParOf" srcId="{2286B00D-FCEB-4810-B271-7980421C2465}" destId="{EDD5798D-DC70-4992-B6D8-B3932DF1CB09}" srcOrd="4" destOrd="0" presId="urn:microsoft.com/office/officeart/2005/8/layout/process4"/>
    <dgm:cxn modelId="{C6EE832E-F94E-48F1-BF96-FA7757D90066}" type="presParOf" srcId="{EDD5798D-DC70-4992-B6D8-B3932DF1CB09}" destId="{092FD4CA-400B-4A96-B39D-0C58C1B0630A}" srcOrd="0" destOrd="0" presId="urn:microsoft.com/office/officeart/2005/8/layout/process4"/>
    <dgm:cxn modelId="{394B3FF1-12AB-43E0-A05D-85AA72D86332}" type="presParOf" srcId="{EDD5798D-DC70-4992-B6D8-B3932DF1CB09}" destId="{021834F7-9CCD-4967-A129-E4F8A64E9A64}" srcOrd="1" destOrd="0" presId="urn:microsoft.com/office/officeart/2005/8/layout/process4"/>
    <dgm:cxn modelId="{0A581534-DB42-4CEA-9AC9-59850C56396E}" type="presParOf" srcId="{EDD5798D-DC70-4992-B6D8-B3932DF1CB09}" destId="{4B0C8B5F-B57F-4270-A69A-4A528C7EFD6B}" srcOrd="2" destOrd="0" presId="urn:microsoft.com/office/officeart/2005/8/layout/process4"/>
    <dgm:cxn modelId="{37F0E545-D07C-4E8D-8E34-4C49C38E5F5E}" type="presParOf" srcId="{4B0C8B5F-B57F-4270-A69A-4A528C7EFD6B}" destId="{131D3D73-943A-4F48-82DD-E5FF9CD6CF04}"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A9A4429-076D-4858-8D8F-88C39D4CCEEC}" type="doc">
      <dgm:prSet loTypeId="urn:microsoft.com/office/officeart/2005/8/layout/process4" loCatId="process" qsTypeId="urn:microsoft.com/office/officeart/2005/8/quickstyle/simple4" qsCatId="simple" csTypeId="urn:microsoft.com/office/officeart/2005/8/colors/colorful2" csCatId="colorful" phldr="1"/>
      <dgm:spPr/>
      <dgm:t>
        <a:bodyPr/>
        <a:lstStyle/>
        <a:p>
          <a:endParaRPr lang="zh-CN" altLang="en-US"/>
        </a:p>
      </dgm:t>
    </dgm:pt>
    <dgm:pt modelId="{3947F608-ABD1-4FAB-9C0B-DE329E429A37}">
      <dgm:prSet phldrT="[文本]" custT="1"/>
      <dgm:spPr/>
      <dgm:t>
        <a:bodyPr/>
        <a:lstStyle/>
        <a:p>
          <a:r>
            <a:rPr lang="en-US" altLang="zh-CN" sz="1800" b="1" dirty="0">
              <a:solidFill>
                <a:schemeClr val="bg1"/>
              </a:solidFill>
              <a:latin typeface="微软雅黑" panose="020B0503020204020204" pitchFamily="34" charset="-122"/>
              <a:ea typeface="微软雅黑" panose="020B0503020204020204" pitchFamily="34" charset="-122"/>
            </a:rPr>
            <a:t>1</a:t>
          </a:r>
          <a:r>
            <a:rPr lang="zh-CN" altLang="en-US" sz="1800" b="1" dirty="0">
              <a:solidFill>
                <a:schemeClr val="bg1"/>
              </a:solidFill>
              <a:latin typeface="微软雅黑" panose="020B0503020204020204" pitchFamily="34" charset="-122"/>
              <a:ea typeface="微软雅黑" panose="020B0503020204020204" pitchFamily="34" charset="-122"/>
            </a:rPr>
            <a:t>，监测</a:t>
          </a:r>
        </a:p>
      </dgm:t>
    </dgm:pt>
    <dgm:pt modelId="{44CB9315-4D10-4A42-8F72-3E9848B40F7E}" type="parTrans" cxnId="{5FFBF780-EF82-4C7B-B65D-7D169A22BC0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59F111A3-8B10-4CBC-8988-6D6887B08325}" type="sibTrans" cxnId="{5FFBF780-EF82-4C7B-B65D-7D169A22BC0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4B1C92E2-7636-49C1-BF40-059D1DCC39AD}">
      <dgm:prSet phldrT="[文本]" custT="1"/>
      <dgm:spPr/>
      <dgm:t>
        <a:bodyPr/>
        <a:lstStyle/>
        <a:p>
          <a:r>
            <a:rPr lang="en-US" altLang="zh-CN" sz="1800" b="1" dirty="0">
              <a:solidFill>
                <a:schemeClr val="bg1"/>
              </a:solidFill>
              <a:latin typeface="微软雅黑" panose="020B0503020204020204" pitchFamily="34" charset="-122"/>
              <a:ea typeface="微软雅黑" panose="020B0503020204020204" pitchFamily="34" charset="-122"/>
            </a:rPr>
            <a:t>2</a:t>
          </a:r>
          <a:r>
            <a:rPr lang="zh-CN" altLang="en-US" sz="1800" b="1" dirty="0">
              <a:solidFill>
                <a:schemeClr val="bg1"/>
              </a:solidFill>
              <a:latin typeface="微软雅黑" panose="020B0503020204020204" pitchFamily="34" charset="-122"/>
              <a:ea typeface="微软雅黑" panose="020B0503020204020204" pitchFamily="34" charset="-122"/>
            </a:rPr>
            <a:t>，传送</a:t>
          </a:r>
        </a:p>
      </dgm:t>
    </dgm:pt>
    <dgm:pt modelId="{21AAF4E5-69AF-4C41-93F3-EC6C16982352}" type="parTrans" cxnId="{9B78F294-58B9-473B-8C21-7F51266D5975}">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375B598-83FA-4739-BC24-308DF11DC7CA}" type="sibTrans" cxnId="{9B78F294-58B9-473B-8C21-7F51266D5975}">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BFEC3037-4009-4C92-8BB3-BA004A9EDEF3}">
      <dgm:prSet phldrT="[文本]" custT="1"/>
      <dgm:spPr/>
      <dgm:t>
        <a:bodyPr/>
        <a:lstStyle/>
        <a:p>
          <a:r>
            <a:rPr lang="en-US" altLang="zh-CN" sz="1800" b="1" dirty="0">
              <a:solidFill>
                <a:schemeClr val="bg1"/>
              </a:solidFill>
              <a:latin typeface="微软雅黑" panose="020B0503020204020204" pitchFamily="34" charset="-122"/>
              <a:ea typeface="微软雅黑" panose="020B0503020204020204" pitchFamily="34" charset="-122"/>
            </a:rPr>
            <a:t>3</a:t>
          </a:r>
          <a:r>
            <a:rPr lang="zh-CN" altLang="en-US" sz="1800" b="1" dirty="0">
              <a:solidFill>
                <a:schemeClr val="bg1"/>
              </a:solidFill>
              <a:latin typeface="微软雅黑" panose="020B0503020204020204" pitchFamily="34" charset="-122"/>
              <a:ea typeface="微软雅黑" panose="020B0503020204020204" pitchFamily="34" charset="-122"/>
            </a:rPr>
            <a:t>，调整</a:t>
          </a:r>
        </a:p>
      </dgm:t>
    </dgm:pt>
    <dgm:pt modelId="{299766ED-4FD8-49B8-8966-BB112C1AF417}" type="parTrans" cxnId="{1DCB8519-3671-4A11-987F-101833158C0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362DCE1-5C72-4E17-8F99-D370708BAF3E}" type="sibTrans" cxnId="{1DCB8519-3671-4A11-987F-101833158C0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42AA590A-EE21-4EB6-BB9F-B28697A25CB4}">
      <dgm:prSet phldrT="[文本]" custT="1"/>
      <dgm:spPr/>
      <dgm:t>
        <a:bodyPr/>
        <a:lstStyle/>
        <a:p>
          <a:r>
            <a:rPr lang="zh-CN" altLang="en-US" sz="1600" b="1" dirty="0">
              <a:latin typeface="微软雅黑" panose="020B0503020204020204" pitchFamily="34" charset="-122"/>
              <a:ea typeface="微软雅黑" panose="020B0503020204020204" pitchFamily="34" charset="-122"/>
            </a:rPr>
            <a:t>监测网络系统，检测拥塞在何时、何处发生。</a:t>
          </a:r>
        </a:p>
      </dgm:t>
    </dgm:pt>
    <dgm:pt modelId="{0C98080D-3654-474A-825B-D81CD9A72ADE}" type="parTrans" cxnId="{F0F6B874-547A-491D-B7F3-72295B08FF37}">
      <dgm:prSet/>
      <dgm:spPr/>
      <dgm:t>
        <a:bodyPr/>
        <a:lstStyle/>
        <a:p>
          <a:endParaRPr lang="zh-CN" altLang="en-US"/>
        </a:p>
      </dgm:t>
    </dgm:pt>
    <dgm:pt modelId="{F55A7609-F61D-45B1-8BFC-84CC6700C8D4}" type="sibTrans" cxnId="{F0F6B874-547A-491D-B7F3-72295B08FF37}">
      <dgm:prSet/>
      <dgm:spPr/>
      <dgm:t>
        <a:bodyPr/>
        <a:lstStyle/>
        <a:p>
          <a:endParaRPr lang="zh-CN" altLang="en-US"/>
        </a:p>
      </dgm:t>
    </dgm:pt>
    <dgm:pt modelId="{4CA39C50-B6AD-43B9-8AA3-4AB1AB59AC80}">
      <dgm:prSet phldrT="[文本]" custT="1"/>
      <dgm:spPr/>
      <dgm:t>
        <a:bodyPr/>
        <a:lstStyle/>
        <a:p>
          <a:r>
            <a:rPr lang="zh-CN" altLang="en-US" sz="1600" b="1" dirty="0">
              <a:latin typeface="微软雅黑" panose="020B0503020204020204" pitchFamily="34" charset="-122"/>
              <a:ea typeface="微软雅黑" panose="020B0503020204020204" pitchFamily="34" charset="-122"/>
            </a:rPr>
            <a:t>将拥塞发生的信息传送到可采取行动的地方。</a:t>
          </a:r>
        </a:p>
      </dgm:t>
    </dgm:pt>
    <dgm:pt modelId="{84A258E1-F007-4F07-8C44-4F27BB480876}" type="parTrans" cxnId="{A52CF45B-6B18-4411-9839-89F985A7649D}">
      <dgm:prSet/>
      <dgm:spPr/>
      <dgm:t>
        <a:bodyPr/>
        <a:lstStyle/>
        <a:p>
          <a:endParaRPr lang="zh-CN" altLang="en-US"/>
        </a:p>
      </dgm:t>
    </dgm:pt>
    <dgm:pt modelId="{A854CB13-5B4C-47C5-ACEA-5A400774CEFF}" type="sibTrans" cxnId="{A52CF45B-6B18-4411-9839-89F985A7649D}">
      <dgm:prSet/>
      <dgm:spPr/>
      <dgm:t>
        <a:bodyPr/>
        <a:lstStyle/>
        <a:p>
          <a:endParaRPr lang="zh-CN" altLang="en-US"/>
        </a:p>
      </dgm:t>
    </dgm:pt>
    <dgm:pt modelId="{59D49692-B4B1-4D68-A9E2-E3D245C6255F}">
      <dgm:prSet phldrT="[文本]" custT="1"/>
      <dgm:spPr/>
      <dgm:t>
        <a:bodyPr/>
        <a:lstStyle/>
        <a:p>
          <a:r>
            <a:rPr lang="zh-CN" altLang="en-US" sz="1600" b="1" dirty="0">
              <a:latin typeface="微软雅黑" panose="020B0503020204020204" pitchFamily="34" charset="-122"/>
              <a:ea typeface="微软雅黑" panose="020B0503020204020204" pitchFamily="34" charset="-122"/>
            </a:rPr>
            <a:t>调整网络系统的运行以解决出现的问题。</a:t>
          </a:r>
        </a:p>
      </dgm:t>
    </dgm:pt>
    <dgm:pt modelId="{17E9933C-7CE1-4429-A3B4-A3589880FB60}" type="parTrans" cxnId="{6CA83F09-C467-488E-869D-ABC010CAF2D8}">
      <dgm:prSet/>
      <dgm:spPr/>
      <dgm:t>
        <a:bodyPr/>
        <a:lstStyle/>
        <a:p>
          <a:endParaRPr lang="zh-CN" altLang="en-US"/>
        </a:p>
      </dgm:t>
    </dgm:pt>
    <dgm:pt modelId="{7F25A2CD-3124-47ED-9234-CB2EC135A7DC}" type="sibTrans" cxnId="{6CA83F09-C467-488E-869D-ABC010CAF2D8}">
      <dgm:prSet/>
      <dgm:spPr/>
      <dgm:t>
        <a:bodyPr/>
        <a:lstStyle/>
        <a:p>
          <a:endParaRPr lang="zh-CN" altLang="en-US"/>
        </a:p>
      </dgm:t>
    </dgm:pt>
    <dgm:pt modelId="{2286B00D-FCEB-4810-B271-7980421C2465}" type="pres">
      <dgm:prSet presAssocID="{DA9A4429-076D-4858-8D8F-88C39D4CCEEC}" presName="Name0" presStyleCnt="0">
        <dgm:presLayoutVars>
          <dgm:dir/>
          <dgm:animLvl val="lvl"/>
          <dgm:resizeHandles val="exact"/>
        </dgm:presLayoutVars>
      </dgm:prSet>
      <dgm:spPr/>
    </dgm:pt>
    <dgm:pt modelId="{2FBF6006-4AED-459B-8F63-678827403CA9}" type="pres">
      <dgm:prSet presAssocID="{BFEC3037-4009-4C92-8BB3-BA004A9EDEF3}" presName="boxAndChildren" presStyleCnt="0"/>
      <dgm:spPr/>
    </dgm:pt>
    <dgm:pt modelId="{61E0189D-AC2C-4458-BB6D-CE80D867E62E}" type="pres">
      <dgm:prSet presAssocID="{BFEC3037-4009-4C92-8BB3-BA004A9EDEF3}" presName="parentTextBox" presStyleLbl="node1" presStyleIdx="0" presStyleCnt="3"/>
      <dgm:spPr/>
    </dgm:pt>
    <dgm:pt modelId="{6CB4AA41-5371-4B42-9534-5C50524AC84F}" type="pres">
      <dgm:prSet presAssocID="{BFEC3037-4009-4C92-8BB3-BA004A9EDEF3}" presName="entireBox" presStyleLbl="node1" presStyleIdx="0" presStyleCnt="3"/>
      <dgm:spPr/>
    </dgm:pt>
    <dgm:pt modelId="{EF3A0D82-70E5-4211-B583-833B59D3D5B1}" type="pres">
      <dgm:prSet presAssocID="{BFEC3037-4009-4C92-8BB3-BA004A9EDEF3}" presName="descendantBox" presStyleCnt="0"/>
      <dgm:spPr/>
    </dgm:pt>
    <dgm:pt modelId="{7AD1C28F-030D-4602-84E6-F93CC486F863}" type="pres">
      <dgm:prSet presAssocID="{59D49692-B4B1-4D68-A9E2-E3D245C6255F}" presName="childTextBox" presStyleLbl="fgAccFollowNode1" presStyleIdx="0" presStyleCnt="3">
        <dgm:presLayoutVars>
          <dgm:bulletEnabled val="1"/>
        </dgm:presLayoutVars>
      </dgm:prSet>
      <dgm:spPr/>
    </dgm:pt>
    <dgm:pt modelId="{548CA5A2-2EC9-4CCB-90F0-ED3F5DB25203}" type="pres">
      <dgm:prSet presAssocID="{E375B598-83FA-4739-BC24-308DF11DC7CA}" presName="sp" presStyleCnt="0"/>
      <dgm:spPr/>
    </dgm:pt>
    <dgm:pt modelId="{E88A927F-314E-494F-B4B3-47F8024FA7EE}" type="pres">
      <dgm:prSet presAssocID="{4B1C92E2-7636-49C1-BF40-059D1DCC39AD}" presName="arrowAndChildren" presStyleCnt="0"/>
      <dgm:spPr/>
    </dgm:pt>
    <dgm:pt modelId="{AF7D01B2-BC2D-433A-8E10-8649D35D0293}" type="pres">
      <dgm:prSet presAssocID="{4B1C92E2-7636-49C1-BF40-059D1DCC39AD}" presName="parentTextArrow" presStyleLbl="node1" presStyleIdx="0" presStyleCnt="3"/>
      <dgm:spPr/>
    </dgm:pt>
    <dgm:pt modelId="{DC00D219-7831-4F88-9472-DCEE38BA17C2}" type="pres">
      <dgm:prSet presAssocID="{4B1C92E2-7636-49C1-BF40-059D1DCC39AD}" presName="arrow" presStyleLbl="node1" presStyleIdx="1" presStyleCnt="3"/>
      <dgm:spPr/>
    </dgm:pt>
    <dgm:pt modelId="{2105EC85-3522-4F98-B7D3-9E6A3A276794}" type="pres">
      <dgm:prSet presAssocID="{4B1C92E2-7636-49C1-BF40-059D1DCC39AD}" presName="descendantArrow" presStyleCnt="0"/>
      <dgm:spPr/>
    </dgm:pt>
    <dgm:pt modelId="{37CDBDB6-2170-404B-8F3F-363B34CA7CAF}" type="pres">
      <dgm:prSet presAssocID="{4CA39C50-B6AD-43B9-8AA3-4AB1AB59AC80}" presName="childTextArrow" presStyleLbl="fgAccFollowNode1" presStyleIdx="1" presStyleCnt="3">
        <dgm:presLayoutVars>
          <dgm:bulletEnabled val="1"/>
        </dgm:presLayoutVars>
      </dgm:prSet>
      <dgm:spPr/>
    </dgm:pt>
    <dgm:pt modelId="{5210526D-0F2D-4B5A-B8DD-A7BAED0A6C55}" type="pres">
      <dgm:prSet presAssocID="{59F111A3-8B10-4CBC-8988-6D6887B08325}" presName="sp" presStyleCnt="0"/>
      <dgm:spPr/>
    </dgm:pt>
    <dgm:pt modelId="{EDD5798D-DC70-4992-B6D8-B3932DF1CB09}" type="pres">
      <dgm:prSet presAssocID="{3947F608-ABD1-4FAB-9C0B-DE329E429A37}" presName="arrowAndChildren" presStyleCnt="0"/>
      <dgm:spPr/>
    </dgm:pt>
    <dgm:pt modelId="{092FD4CA-400B-4A96-B39D-0C58C1B0630A}" type="pres">
      <dgm:prSet presAssocID="{3947F608-ABD1-4FAB-9C0B-DE329E429A37}" presName="parentTextArrow" presStyleLbl="node1" presStyleIdx="1" presStyleCnt="3"/>
      <dgm:spPr/>
    </dgm:pt>
    <dgm:pt modelId="{021834F7-9CCD-4967-A129-E4F8A64E9A64}" type="pres">
      <dgm:prSet presAssocID="{3947F608-ABD1-4FAB-9C0B-DE329E429A37}" presName="arrow" presStyleLbl="node1" presStyleIdx="2" presStyleCnt="3"/>
      <dgm:spPr/>
    </dgm:pt>
    <dgm:pt modelId="{4B0C8B5F-B57F-4270-A69A-4A528C7EFD6B}" type="pres">
      <dgm:prSet presAssocID="{3947F608-ABD1-4FAB-9C0B-DE329E429A37}" presName="descendantArrow" presStyleCnt="0"/>
      <dgm:spPr/>
    </dgm:pt>
    <dgm:pt modelId="{131D3D73-943A-4F48-82DD-E5FF9CD6CF04}" type="pres">
      <dgm:prSet presAssocID="{42AA590A-EE21-4EB6-BB9F-B28697A25CB4}" presName="childTextArrow" presStyleLbl="fgAccFollowNode1" presStyleIdx="2" presStyleCnt="3">
        <dgm:presLayoutVars>
          <dgm:bulletEnabled val="1"/>
        </dgm:presLayoutVars>
      </dgm:prSet>
      <dgm:spPr/>
    </dgm:pt>
  </dgm:ptLst>
  <dgm:cxnLst>
    <dgm:cxn modelId="{9A0A1A06-B9B1-4D90-B09B-A11586934B87}" type="presOf" srcId="{4B1C92E2-7636-49C1-BF40-059D1DCC39AD}" destId="{DC00D219-7831-4F88-9472-DCEE38BA17C2}" srcOrd="1" destOrd="0" presId="urn:microsoft.com/office/officeart/2005/8/layout/process4"/>
    <dgm:cxn modelId="{53FDCF08-CDCF-4C3F-8C30-41778A598BBA}" type="presOf" srcId="{BFEC3037-4009-4C92-8BB3-BA004A9EDEF3}" destId="{6CB4AA41-5371-4B42-9534-5C50524AC84F}" srcOrd="1" destOrd="0" presId="urn:microsoft.com/office/officeart/2005/8/layout/process4"/>
    <dgm:cxn modelId="{6CA83F09-C467-488E-869D-ABC010CAF2D8}" srcId="{BFEC3037-4009-4C92-8BB3-BA004A9EDEF3}" destId="{59D49692-B4B1-4D68-A9E2-E3D245C6255F}" srcOrd="0" destOrd="0" parTransId="{17E9933C-7CE1-4429-A3B4-A3589880FB60}" sibTransId="{7F25A2CD-3124-47ED-9234-CB2EC135A7DC}"/>
    <dgm:cxn modelId="{3BB6C109-83DA-4E9E-9557-5D1A6489A0D7}" type="presOf" srcId="{DA9A4429-076D-4858-8D8F-88C39D4CCEEC}" destId="{2286B00D-FCEB-4810-B271-7980421C2465}" srcOrd="0" destOrd="0" presId="urn:microsoft.com/office/officeart/2005/8/layout/process4"/>
    <dgm:cxn modelId="{1DCB8519-3671-4A11-987F-101833158C0A}" srcId="{DA9A4429-076D-4858-8D8F-88C39D4CCEEC}" destId="{BFEC3037-4009-4C92-8BB3-BA004A9EDEF3}" srcOrd="2" destOrd="0" parTransId="{299766ED-4FD8-49B8-8966-BB112C1AF417}" sibTransId="{E362DCE1-5C72-4E17-8F99-D370708BAF3E}"/>
    <dgm:cxn modelId="{4AD52D27-DA43-4854-9E38-64A5CB34D58E}" type="presOf" srcId="{59D49692-B4B1-4D68-A9E2-E3D245C6255F}" destId="{7AD1C28F-030D-4602-84E6-F93CC486F863}" srcOrd="0" destOrd="0" presId="urn:microsoft.com/office/officeart/2005/8/layout/process4"/>
    <dgm:cxn modelId="{A52CF45B-6B18-4411-9839-89F985A7649D}" srcId="{4B1C92E2-7636-49C1-BF40-059D1DCC39AD}" destId="{4CA39C50-B6AD-43B9-8AA3-4AB1AB59AC80}" srcOrd="0" destOrd="0" parTransId="{84A258E1-F007-4F07-8C44-4F27BB480876}" sibTransId="{A854CB13-5B4C-47C5-ACEA-5A400774CEFF}"/>
    <dgm:cxn modelId="{E84B9572-2768-4579-8818-5044E41255F7}" type="presOf" srcId="{4CA39C50-B6AD-43B9-8AA3-4AB1AB59AC80}" destId="{37CDBDB6-2170-404B-8F3F-363B34CA7CAF}" srcOrd="0" destOrd="0" presId="urn:microsoft.com/office/officeart/2005/8/layout/process4"/>
    <dgm:cxn modelId="{F0F6B874-547A-491D-B7F3-72295B08FF37}" srcId="{3947F608-ABD1-4FAB-9C0B-DE329E429A37}" destId="{42AA590A-EE21-4EB6-BB9F-B28697A25CB4}" srcOrd="0" destOrd="0" parTransId="{0C98080D-3654-474A-825B-D81CD9A72ADE}" sibTransId="{F55A7609-F61D-45B1-8BFC-84CC6700C8D4}"/>
    <dgm:cxn modelId="{D5878276-BA0A-41CF-9C42-C7DB676582A4}" type="presOf" srcId="{3947F608-ABD1-4FAB-9C0B-DE329E429A37}" destId="{021834F7-9CCD-4967-A129-E4F8A64E9A64}" srcOrd="1" destOrd="0" presId="urn:microsoft.com/office/officeart/2005/8/layout/process4"/>
    <dgm:cxn modelId="{BE30047A-FD80-4334-BA7C-5BD67CB291B4}" type="presOf" srcId="{4B1C92E2-7636-49C1-BF40-059D1DCC39AD}" destId="{AF7D01B2-BC2D-433A-8E10-8649D35D0293}" srcOrd="0" destOrd="0" presId="urn:microsoft.com/office/officeart/2005/8/layout/process4"/>
    <dgm:cxn modelId="{9B755F7D-538C-4834-A609-4F93FC5B27C6}" type="presOf" srcId="{3947F608-ABD1-4FAB-9C0B-DE329E429A37}" destId="{092FD4CA-400B-4A96-B39D-0C58C1B0630A}" srcOrd="0" destOrd="0" presId="urn:microsoft.com/office/officeart/2005/8/layout/process4"/>
    <dgm:cxn modelId="{5FFBF780-EF82-4C7B-B65D-7D169A22BC08}" srcId="{DA9A4429-076D-4858-8D8F-88C39D4CCEEC}" destId="{3947F608-ABD1-4FAB-9C0B-DE329E429A37}" srcOrd="0" destOrd="0" parTransId="{44CB9315-4D10-4A42-8F72-3E9848B40F7E}" sibTransId="{59F111A3-8B10-4CBC-8988-6D6887B08325}"/>
    <dgm:cxn modelId="{9B78F294-58B9-473B-8C21-7F51266D5975}" srcId="{DA9A4429-076D-4858-8D8F-88C39D4CCEEC}" destId="{4B1C92E2-7636-49C1-BF40-059D1DCC39AD}" srcOrd="1" destOrd="0" parTransId="{21AAF4E5-69AF-4C41-93F3-EC6C16982352}" sibTransId="{E375B598-83FA-4739-BC24-308DF11DC7CA}"/>
    <dgm:cxn modelId="{A88545A1-BB63-4FF4-B28B-E7FED65FA6F0}" type="presOf" srcId="{42AA590A-EE21-4EB6-BB9F-B28697A25CB4}" destId="{131D3D73-943A-4F48-82DD-E5FF9CD6CF04}" srcOrd="0" destOrd="0" presId="urn:microsoft.com/office/officeart/2005/8/layout/process4"/>
    <dgm:cxn modelId="{A46303C5-3B31-4B58-AA0A-704688CDED60}" type="presOf" srcId="{BFEC3037-4009-4C92-8BB3-BA004A9EDEF3}" destId="{61E0189D-AC2C-4458-BB6D-CE80D867E62E}" srcOrd="0" destOrd="0" presId="urn:microsoft.com/office/officeart/2005/8/layout/process4"/>
    <dgm:cxn modelId="{55803B55-3F5F-46B1-A67D-4FE25D058A92}" type="presParOf" srcId="{2286B00D-FCEB-4810-B271-7980421C2465}" destId="{2FBF6006-4AED-459B-8F63-678827403CA9}" srcOrd="0" destOrd="0" presId="urn:microsoft.com/office/officeart/2005/8/layout/process4"/>
    <dgm:cxn modelId="{ED1BDFC8-9156-4101-AC95-7E3079A5C89A}" type="presParOf" srcId="{2FBF6006-4AED-459B-8F63-678827403CA9}" destId="{61E0189D-AC2C-4458-BB6D-CE80D867E62E}" srcOrd="0" destOrd="0" presId="urn:microsoft.com/office/officeart/2005/8/layout/process4"/>
    <dgm:cxn modelId="{31059BF7-99FB-43E1-AEB5-6A730E00A930}" type="presParOf" srcId="{2FBF6006-4AED-459B-8F63-678827403CA9}" destId="{6CB4AA41-5371-4B42-9534-5C50524AC84F}" srcOrd="1" destOrd="0" presId="urn:microsoft.com/office/officeart/2005/8/layout/process4"/>
    <dgm:cxn modelId="{90740B48-36A5-4173-A28C-ED0C3F1ADB23}" type="presParOf" srcId="{2FBF6006-4AED-459B-8F63-678827403CA9}" destId="{EF3A0D82-70E5-4211-B583-833B59D3D5B1}" srcOrd="2" destOrd="0" presId="urn:microsoft.com/office/officeart/2005/8/layout/process4"/>
    <dgm:cxn modelId="{E269CEDF-5F34-4736-BC6E-B4593202D218}" type="presParOf" srcId="{EF3A0D82-70E5-4211-B583-833B59D3D5B1}" destId="{7AD1C28F-030D-4602-84E6-F93CC486F863}" srcOrd="0" destOrd="0" presId="urn:microsoft.com/office/officeart/2005/8/layout/process4"/>
    <dgm:cxn modelId="{81661390-1F69-49E9-88F3-0C40E8213CE5}" type="presParOf" srcId="{2286B00D-FCEB-4810-B271-7980421C2465}" destId="{548CA5A2-2EC9-4CCB-90F0-ED3F5DB25203}" srcOrd="1" destOrd="0" presId="urn:microsoft.com/office/officeart/2005/8/layout/process4"/>
    <dgm:cxn modelId="{E7722B6B-24D3-4927-B24E-80C990998D93}" type="presParOf" srcId="{2286B00D-FCEB-4810-B271-7980421C2465}" destId="{E88A927F-314E-494F-B4B3-47F8024FA7EE}" srcOrd="2" destOrd="0" presId="urn:microsoft.com/office/officeart/2005/8/layout/process4"/>
    <dgm:cxn modelId="{FAA2CC2B-CA76-44DF-B5E9-5E6B2BA5EE3A}" type="presParOf" srcId="{E88A927F-314E-494F-B4B3-47F8024FA7EE}" destId="{AF7D01B2-BC2D-433A-8E10-8649D35D0293}" srcOrd="0" destOrd="0" presId="urn:microsoft.com/office/officeart/2005/8/layout/process4"/>
    <dgm:cxn modelId="{A156E01D-94A0-4166-8A25-7B7206493F65}" type="presParOf" srcId="{E88A927F-314E-494F-B4B3-47F8024FA7EE}" destId="{DC00D219-7831-4F88-9472-DCEE38BA17C2}" srcOrd="1" destOrd="0" presId="urn:microsoft.com/office/officeart/2005/8/layout/process4"/>
    <dgm:cxn modelId="{38937B28-7926-4CA6-805F-927EC0AA743E}" type="presParOf" srcId="{E88A927F-314E-494F-B4B3-47F8024FA7EE}" destId="{2105EC85-3522-4F98-B7D3-9E6A3A276794}" srcOrd="2" destOrd="0" presId="urn:microsoft.com/office/officeart/2005/8/layout/process4"/>
    <dgm:cxn modelId="{1E5E020C-823A-45F8-AE0F-FF57350F9DE3}" type="presParOf" srcId="{2105EC85-3522-4F98-B7D3-9E6A3A276794}" destId="{37CDBDB6-2170-404B-8F3F-363B34CA7CAF}" srcOrd="0" destOrd="0" presId="urn:microsoft.com/office/officeart/2005/8/layout/process4"/>
    <dgm:cxn modelId="{CE264962-ADBC-44A7-8D41-3D1BB08E325F}" type="presParOf" srcId="{2286B00D-FCEB-4810-B271-7980421C2465}" destId="{5210526D-0F2D-4B5A-B8DD-A7BAED0A6C55}" srcOrd="3" destOrd="0" presId="urn:microsoft.com/office/officeart/2005/8/layout/process4"/>
    <dgm:cxn modelId="{13DC494B-5DD8-4D75-8AF1-60E0BA87A1FD}" type="presParOf" srcId="{2286B00D-FCEB-4810-B271-7980421C2465}" destId="{EDD5798D-DC70-4992-B6D8-B3932DF1CB09}" srcOrd="4" destOrd="0" presId="urn:microsoft.com/office/officeart/2005/8/layout/process4"/>
    <dgm:cxn modelId="{C6EE832E-F94E-48F1-BF96-FA7757D90066}" type="presParOf" srcId="{EDD5798D-DC70-4992-B6D8-B3932DF1CB09}" destId="{092FD4CA-400B-4A96-B39D-0C58C1B0630A}" srcOrd="0" destOrd="0" presId="urn:microsoft.com/office/officeart/2005/8/layout/process4"/>
    <dgm:cxn modelId="{394B3FF1-12AB-43E0-A05D-85AA72D86332}" type="presParOf" srcId="{EDD5798D-DC70-4992-B6D8-B3932DF1CB09}" destId="{021834F7-9CCD-4967-A129-E4F8A64E9A64}" srcOrd="1" destOrd="0" presId="urn:microsoft.com/office/officeart/2005/8/layout/process4"/>
    <dgm:cxn modelId="{0A581534-DB42-4CEA-9AC9-59850C56396E}" type="presParOf" srcId="{EDD5798D-DC70-4992-B6D8-B3932DF1CB09}" destId="{4B0C8B5F-B57F-4270-A69A-4A528C7EFD6B}" srcOrd="2" destOrd="0" presId="urn:microsoft.com/office/officeart/2005/8/layout/process4"/>
    <dgm:cxn modelId="{37F0E545-D07C-4E8D-8E34-4C49C38E5F5E}" type="presParOf" srcId="{4B0C8B5F-B57F-4270-A69A-4A528C7EFD6B}" destId="{131D3D73-943A-4F48-82DD-E5FF9CD6CF04}"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6D97B-D0F6-4762-BF60-A7904357B6F6}">
      <dsp:nvSpPr>
        <dsp:cNvPr id="0" name=""/>
        <dsp:cNvSpPr/>
      </dsp:nvSpPr>
      <dsp:spPr>
        <a:xfrm>
          <a:off x="30" y="15536"/>
          <a:ext cx="2873525" cy="748800"/>
        </a:xfrm>
        <a:prstGeom prst="rect">
          <a:avLst/>
        </a:prstGeom>
        <a:solidFill>
          <a:srgbClr val="C0504D"/>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bg1"/>
              </a:solidFill>
              <a:latin typeface="微软雅黑" pitchFamily="34" charset="-122"/>
              <a:ea typeface="微软雅黑" pitchFamily="34" charset="-122"/>
            </a:rPr>
            <a:t>UDP</a:t>
          </a:r>
          <a:endParaRPr lang="zh-CN" altLang="en-US" sz="1800" b="1" kern="1200" dirty="0">
            <a:latin typeface="微软雅黑" pitchFamily="34" charset="-122"/>
            <a:ea typeface="微软雅黑" pitchFamily="34" charset="-122"/>
          </a:endParaRPr>
        </a:p>
      </dsp:txBody>
      <dsp:txXfrm>
        <a:off x="30" y="15536"/>
        <a:ext cx="2873525" cy="748800"/>
      </dsp:txXfrm>
    </dsp:sp>
    <dsp:sp modelId="{81374FB4-E28E-4844-BBFA-75610456881B}">
      <dsp:nvSpPr>
        <dsp:cNvPr id="0" name=""/>
        <dsp:cNvSpPr/>
      </dsp:nvSpPr>
      <dsp:spPr>
        <a:xfrm>
          <a:off x="30" y="764336"/>
          <a:ext cx="2873525" cy="2212470"/>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b="1" kern="1200" dirty="0">
              <a:latin typeface="微软雅黑" panose="020B0503020204020204" pitchFamily="34" charset="-122"/>
              <a:ea typeface="微软雅黑" panose="020B0503020204020204" pitchFamily="34" charset="-122"/>
            </a:rPr>
            <a:t>传送数据之前不需要先建立连接。</a:t>
          </a:r>
        </a:p>
        <a:p>
          <a:pPr marL="171450" lvl="1" indent="-171450" algn="l" defTabSz="711200">
            <a:lnSpc>
              <a:spcPct val="90000"/>
            </a:lnSpc>
            <a:spcBef>
              <a:spcPct val="0"/>
            </a:spcBef>
            <a:spcAft>
              <a:spcPct val="15000"/>
            </a:spcAft>
            <a:buChar char="•"/>
          </a:pPr>
          <a:r>
            <a:rPr lang="zh-CN" altLang="en-US" sz="1600" b="1" kern="1200" dirty="0">
              <a:latin typeface="微软雅黑" panose="020B0503020204020204" pitchFamily="34" charset="-122"/>
              <a:ea typeface="微软雅黑" panose="020B0503020204020204" pitchFamily="34" charset="-122"/>
            </a:rPr>
            <a:t>收到 </a:t>
          </a:r>
          <a:r>
            <a:rPr lang="en-US" altLang="en-US" sz="1600" b="1" kern="1200" dirty="0">
              <a:latin typeface="微软雅黑" panose="020B0503020204020204" pitchFamily="34" charset="-122"/>
              <a:ea typeface="微软雅黑" panose="020B0503020204020204" pitchFamily="34" charset="-122"/>
            </a:rPr>
            <a:t>UDP </a:t>
          </a:r>
          <a:r>
            <a:rPr lang="zh-CN" altLang="en-US" sz="1600" b="1" kern="1200" dirty="0">
              <a:latin typeface="微软雅黑" panose="020B0503020204020204" pitchFamily="34" charset="-122"/>
              <a:ea typeface="微软雅黑" panose="020B0503020204020204" pitchFamily="34" charset="-122"/>
            </a:rPr>
            <a:t>报后，不需要给出任何确认。</a:t>
          </a:r>
        </a:p>
        <a:p>
          <a:pPr marL="171450" lvl="1" indent="-171450" algn="l" defTabSz="711200">
            <a:lnSpc>
              <a:spcPct val="90000"/>
            </a:lnSpc>
            <a:spcBef>
              <a:spcPct val="0"/>
            </a:spcBef>
            <a:spcAft>
              <a:spcPct val="15000"/>
            </a:spcAft>
            <a:buChar char="•"/>
          </a:pPr>
          <a:r>
            <a:rPr lang="zh-CN" altLang="en-US" sz="1600" b="1" kern="1200" dirty="0">
              <a:latin typeface="微软雅黑" panose="020B0503020204020204" pitchFamily="34" charset="-122"/>
              <a:ea typeface="微软雅黑" panose="020B0503020204020204" pitchFamily="34" charset="-122"/>
            </a:rPr>
            <a:t>不提供可靠交付，但是一种最有效的工作方式。</a:t>
          </a:r>
        </a:p>
      </dsp:txBody>
      <dsp:txXfrm>
        <a:off x="30" y="764336"/>
        <a:ext cx="2873525" cy="2212470"/>
      </dsp:txXfrm>
    </dsp:sp>
    <dsp:sp modelId="{71294ECD-550A-476F-A96D-56F889AD84F9}">
      <dsp:nvSpPr>
        <dsp:cNvPr id="0" name=""/>
        <dsp:cNvSpPr/>
      </dsp:nvSpPr>
      <dsp:spPr>
        <a:xfrm>
          <a:off x="3275849" y="15536"/>
          <a:ext cx="2873525" cy="748800"/>
        </a:xfrm>
        <a:prstGeom prst="rect">
          <a:avLst/>
        </a:prstGeom>
        <a:solidFill>
          <a:srgbClr val="9BBB59"/>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latin typeface="微软雅黑" panose="020B0503020204020204" pitchFamily="34" charset="-122"/>
              <a:ea typeface="微软雅黑" panose="020B0503020204020204" pitchFamily="34" charset="-122"/>
            </a:rPr>
            <a:t>TCP</a:t>
          </a:r>
          <a:endParaRPr lang="zh-CN" altLang="en-US" sz="1800" b="1" kern="1200" dirty="0">
            <a:latin typeface="微软雅黑" panose="020B0503020204020204" pitchFamily="34" charset="-122"/>
            <a:ea typeface="微软雅黑" panose="020B0503020204020204" pitchFamily="34" charset="-122"/>
          </a:endParaRPr>
        </a:p>
      </dsp:txBody>
      <dsp:txXfrm>
        <a:off x="3275849" y="15536"/>
        <a:ext cx="2873525" cy="748800"/>
      </dsp:txXfrm>
    </dsp:sp>
    <dsp:sp modelId="{45D2AA96-01C3-4DB8-BDEC-FDACF0C5239B}">
      <dsp:nvSpPr>
        <dsp:cNvPr id="0" name=""/>
        <dsp:cNvSpPr/>
      </dsp:nvSpPr>
      <dsp:spPr>
        <a:xfrm>
          <a:off x="3275849" y="764336"/>
          <a:ext cx="2873525" cy="2212470"/>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b="1" kern="1200" dirty="0">
              <a:latin typeface="微软雅黑" panose="020B0503020204020204" pitchFamily="34" charset="-122"/>
              <a:ea typeface="微软雅黑" panose="020B0503020204020204" pitchFamily="34" charset="-122"/>
            </a:rPr>
            <a:t>提供可靠的、面向连接的运输服务。</a:t>
          </a:r>
        </a:p>
        <a:p>
          <a:pPr marL="171450" lvl="1" indent="-171450" algn="l" defTabSz="711200">
            <a:lnSpc>
              <a:spcPct val="90000"/>
            </a:lnSpc>
            <a:spcBef>
              <a:spcPct val="0"/>
            </a:spcBef>
            <a:spcAft>
              <a:spcPct val="15000"/>
            </a:spcAft>
            <a:buChar char="•"/>
          </a:pPr>
          <a:r>
            <a:rPr lang="zh-CN" altLang="en-US" sz="1600" b="1" kern="1200" dirty="0">
              <a:latin typeface="微软雅黑" panose="020B0503020204020204" pitchFamily="34" charset="-122"/>
              <a:ea typeface="微软雅黑" panose="020B0503020204020204" pitchFamily="34" charset="-122"/>
            </a:rPr>
            <a:t>不提供广播或多播服务。</a:t>
          </a:r>
        </a:p>
        <a:p>
          <a:pPr marL="171450" lvl="1" indent="-171450" algn="l" defTabSz="711200">
            <a:lnSpc>
              <a:spcPct val="90000"/>
            </a:lnSpc>
            <a:spcBef>
              <a:spcPct val="0"/>
            </a:spcBef>
            <a:spcAft>
              <a:spcPct val="15000"/>
            </a:spcAft>
            <a:buChar char="•"/>
          </a:pPr>
          <a:r>
            <a:rPr lang="zh-CN" altLang="en-US" sz="1600" b="1" kern="1200" dirty="0">
              <a:latin typeface="微软雅黑" panose="020B0503020204020204" pitchFamily="34" charset="-122"/>
              <a:ea typeface="微软雅黑" panose="020B0503020204020204" pitchFamily="34" charset="-122"/>
            </a:rPr>
            <a:t>开销较多。</a:t>
          </a:r>
        </a:p>
      </dsp:txBody>
      <dsp:txXfrm>
        <a:off x="3275849" y="764336"/>
        <a:ext cx="2873525" cy="221247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12784D-6662-4391-87B7-A8A7A5C6CD55}">
      <dsp:nvSpPr>
        <dsp:cNvPr id="0" name=""/>
        <dsp:cNvSpPr/>
      </dsp:nvSpPr>
      <dsp:spPr>
        <a:xfrm rot="5400000">
          <a:off x="4745037" y="-1993394"/>
          <a:ext cx="614681" cy="4755179"/>
        </a:xfrm>
        <a:prstGeom prst="round2Same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网络已经出现了拥塞。</a:t>
          </a:r>
        </a:p>
      </dsp:txBody>
      <dsp:txXfrm rot="-5400000">
        <a:off x="2674788" y="106861"/>
        <a:ext cx="4725173" cy="554669"/>
      </dsp:txXfrm>
    </dsp:sp>
    <dsp:sp modelId="{5ED00335-F589-4BA4-BB17-2781BB242E82}">
      <dsp:nvSpPr>
        <dsp:cNvPr id="0" name=""/>
        <dsp:cNvSpPr/>
      </dsp:nvSpPr>
      <dsp:spPr>
        <a:xfrm>
          <a:off x="0" y="19"/>
          <a:ext cx="2674788" cy="768351"/>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超时重传计时器超时</a:t>
          </a:r>
        </a:p>
      </dsp:txBody>
      <dsp:txXfrm>
        <a:off x="37508" y="37527"/>
        <a:ext cx="2599772" cy="693335"/>
      </dsp:txXfrm>
    </dsp:sp>
    <dsp:sp modelId="{45B4962A-C5E4-485B-B75C-CD9AAA63DA58}">
      <dsp:nvSpPr>
        <dsp:cNvPr id="0" name=""/>
        <dsp:cNvSpPr/>
      </dsp:nvSpPr>
      <dsp:spPr>
        <a:xfrm rot="5400000">
          <a:off x="4745037" y="-1186625"/>
          <a:ext cx="614681" cy="4755179"/>
        </a:xfrm>
        <a:prstGeom prst="round2SameRect">
          <a:avLst/>
        </a:prstGeom>
        <a:solidFill>
          <a:schemeClr val="accent5">
            <a:tint val="40000"/>
            <a:alpha val="90000"/>
            <a:hueOff val="-10740482"/>
            <a:satOff val="48253"/>
            <a:lumOff val="3317"/>
            <a:alphaOff val="0"/>
          </a:schemeClr>
        </a:solidFill>
        <a:ln w="9525" cap="flat" cmpd="sng" algn="ctr">
          <a:solidFill>
            <a:schemeClr val="accent5">
              <a:tint val="40000"/>
              <a:alpha val="90000"/>
              <a:hueOff val="-10740482"/>
              <a:satOff val="48253"/>
              <a:lumOff val="331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预示网络可能会出现拥塞。</a:t>
          </a:r>
        </a:p>
      </dsp:txBody>
      <dsp:txXfrm rot="-5400000">
        <a:off x="2674788" y="913630"/>
        <a:ext cx="4725173" cy="554669"/>
      </dsp:txXfrm>
    </dsp:sp>
    <dsp:sp modelId="{A154C679-5D7E-4C77-AEB3-2EDD606A8CBC}">
      <dsp:nvSpPr>
        <dsp:cNvPr id="0" name=""/>
        <dsp:cNvSpPr/>
      </dsp:nvSpPr>
      <dsp:spPr>
        <a:xfrm>
          <a:off x="0" y="806788"/>
          <a:ext cx="2674788" cy="768351"/>
        </a:xfrm>
        <a:prstGeom prst="roundRect">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zh-CN" altLang="en-US" sz="1800" b="1" kern="1200">
              <a:latin typeface="微软雅黑" panose="020B0503020204020204" pitchFamily="34" charset="-122"/>
              <a:ea typeface="微软雅黑" panose="020B0503020204020204" pitchFamily="34" charset="-122"/>
            </a:rPr>
            <a:t>收到 </a:t>
          </a:r>
          <a:r>
            <a:rPr lang="en-US" altLang="en-US" sz="1800" b="1" kern="1200">
              <a:latin typeface="微软雅黑" panose="020B0503020204020204" pitchFamily="34" charset="-122"/>
              <a:ea typeface="微软雅黑" panose="020B0503020204020204" pitchFamily="34" charset="-122"/>
            </a:rPr>
            <a:t>3 </a:t>
          </a:r>
          <a:r>
            <a:rPr lang="zh-CN" altLang="en-US" sz="1800" b="1" kern="1200">
              <a:latin typeface="微软雅黑" panose="020B0503020204020204" pitchFamily="34" charset="-122"/>
              <a:ea typeface="微软雅黑" panose="020B0503020204020204" pitchFamily="34" charset="-122"/>
            </a:rPr>
            <a:t>个重复的确认</a:t>
          </a:r>
          <a:endParaRPr lang="zh-CN" altLang="en-US" sz="1800" b="1" kern="1200" dirty="0">
            <a:latin typeface="微软雅黑" panose="020B0503020204020204" pitchFamily="34" charset="-122"/>
            <a:ea typeface="微软雅黑" panose="020B0503020204020204" pitchFamily="34" charset="-122"/>
          </a:endParaRPr>
        </a:p>
      </dsp:txBody>
      <dsp:txXfrm>
        <a:off x="37508" y="844296"/>
        <a:ext cx="2599772" cy="69333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7F862E-94BD-4785-B015-5AD165AECE92}">
      <dsp:nvSpPr>
        <dsp:cNvPr id="0" name=""/>
        <dsp:cNvSpPr/>
      </dsp:nvSpPr>
      <dsp:spPr>
        <a:xfrm>
          <a:off x="0" y="0"/>
          <a:ext cx="4448995" cy="486720"/>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b="1" kern="1200">
              <a:latin typeface="微软雅黑" panose="020B0503020204020204" pitchFamily="34" charset="-122"/>
              <a:ea typeface="微软雅黑" panose="020B0503020204020204" pitchFamily="34" charset="-122"/>
            </a:rPr>
            <a:t>拥塞窗口 </a:t>
          </a:r>
          <a:r>
            <a:rPr lang="en-US" altLang="en-US" sz="1600" b="1" kern="1200">
              <a:latin typeface="微软雅黑" panose="020B0503020204020204" pitchFamily="34" charset="-122"/>
              <a:ea typeface="微软雅黑" panose="020B0503020204020204" pitchFamily="34" charset="-122"/>
            </a:rPr>
            <a:t>cwnd</a:t>
          </a:r>
          <a:endParaRPr lang="zh-CN" altLang="en-US" sz="1600" b="1" kern="1200" dirty="0">
            <a:latin typeface="微软雅黑" panose="020B0503020204020204" pitchFamily="34" charset="-122"/>
            <a:ea typeface="微软雅黑" panose="020B0503020204020204" pitchFamily="34" charset="-122"/>
          </a:endParaRPr>
        </a:p>
      </dsp:txBody>
      <dsp:txXfrm>
        <a:off x="23760" y="23760"/>
        <a:ext cx="4401475" cy="439200"/>
      </dsp:txXfrm>
    </dsp:sp>
    <dsp:sp modelId="{52E83724-B715-4079-82F3-6EDE3B6F4C27}">
      <dsp:nvSpPr>
        <dsp:cNvPr id="0" name=""/>
        <dsp:cNvSpPr/>
      </dsp:nvSpPr>
      <dsp:spPr>
        <a:xfrm>
          <a:off x="0" y="505601"/>
          <a:ext cx="4448995" cy="914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256"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zh-CN" altLang="en-US" sz="1600" b="1" kern="1200" dirty="0">
              <a:latin typeface="微软雅黑" panose="020B0503020204020204" pitchFamily="34" charset="-122"/>
              <a:ea typeface="微软雅黑" panose="020B0503020204020204" pitchFamily="34" charset="-122"/>
            </a:rPr>
            <a:t>初始值：</a:t>
          </a:r>
          <a:r>
            <a:rPr lang="en-US" altLang="en-US" sz="1600" b="1" kern="1200" dirty="0">
              <a:latin typeface="微软雅黑" panose="020B0503020204020204" pitchFamily="34" charset="-122"/>
              <a:ea typeface="微软雅黑" panose="020B0503020204020204" pitchFamily="34" charset="-122"/>
            </a:rPr>
            <a:t>2 </a:t>
          </a:r>
          <a:r>
            <a:rPr lang="zh-CN" altLang="en-US" sz="1600" b="1" kern="1200" dirty="0">
              <a:latin typeface="微软雅黑" panose="020B0503020204020204" pitchFamily="34" charset="-122"/>
              <a:ea typeface="微软雅黑" panose="020B0503020204020204" pitchFamily="34" charset="-122"/>
            </a:rPr>
            <a:t>种设置方法。</a:t>
          </a:r>
        </a:p>
        <a:p>
          <a:pPr marL="342900" lvl="2" indent="-171450" algn="l" defTabSz="711200">
            <a:lnSpc>
              <a:spcPct val="50000"/>
            </a:lnSpc>
            <a:spcBef>
              <a:spcPct val="0"/>
            </a:spcBef>
            <a:spcAft>
              <a:spcPts val="0"/>
            </a:spcAft>
            <a:buChar char="•"/>
          </a:pPr>
          <a:r>
            <a:rPr lang="en-US" altLang="en-US" sz="1600" b="1" kern="1200" dirty="0">
              <a:latin typeface="微软雅黑" panose="020B0503020204020204" pitchFamily="34" charset="-122"/>
              <a:ea typeface="微软雅黑" panose="020B0503020204020204" pitchFamily="34" charset="-122"/>
            </a:rPr>
            <a:t>1 </a:t>
          </a:r>
          <a:r>
            <a:rPr lang="zh-CN" altLang="en-US" sz="1600" b="1" kern="1200" dirty="0">
              <a:latin typeface="微软雅黑" panose="020B0503020204020204" pitchFamily="34" charset="-122"/>
              <a:ea typeface="微软雅黑" panose="020B0503020204020204" pitchFamily="34" charset="-122"/>
            </a:rPr>
            <a:t>至 </a:t>
          </a:r>
          <a:r>
            <a:rPr lang="en-US" altLang="en-US" sz="1600" b="1" kern="1200" dirty="0">
              <a:latin typeface="微软雅黑" panose="020B0503020204020204" pitchFamily="34" charset="-122"/>
              <a:ea typeface="微软雅黑" panose="020B0503020204020204" pitchFamily="34" charset="-122"/>
            </a:rPr>
            <a:t>2 </a:t>
          </a:r>
          <a:r>
            <a:rPr lang="zh-CN" altLang="en-US" sz="1600" b="1" kern="1200" dirty="0">
              <a:latin typeface="微软雅黑" panose="020B0503020204020204" pitchFamily="34" charset="-122"/>
              <a:ea typeface="微软雅黑" panose="020B0503020204020204" pitchFamily="34" charset="-122"/>
            </a:rPr>
            <a:t>个最大报文段 </a:t>
          </a:r>
          <a:r>
            <a:rPr lang="en-US" altLang="zh-CN" sz="1600" b="1" kern="1200" dirty="0">
              <a:latin typeface="微软雅黑" panose="020B0503020204020204" pitchFamily="34" charset="-122"/>
              <a:ea typeface="微软雅黑" panose="020B0503020204020204" pitchFamily="34" charset="-122"/>
            </a:rPr>
            <a:t>MSS</a:t>
          </a:r>
          <a:r>
            <a:rPr lang="zh-CN" altLang="en-US" sz="1600" b="1" kern="1200" dirty="0">
              <a:latin typeface="微软雅黑" panose="020B0503020204020204" pitchFamily="34" charset="-122"/>
              <a:ea typeface="微软雅黑" panose="020B0503020204020204" pitchFamily="34" charset="-122"/>
            </a:rPr>
            <a:t> （旧标准）</a:t>
          </a:r>
        </a:p>
        <a:p>
          <a:pPr marL="342900" lvl="2" indent="-171450" algn="l" defTabSz="711200">
            <a:lnSpc>
              <a:spcPct val="90000"/>
            </a:lnSpc>
            <a:spcBef>
              <a:spcPct val="0"/>
            </a:spcBef>
            <a:spcAft>
              <a:spcPct val="20000"/>
            </a:spcAft>
            <a:buChar char="•"/>
          </a:pPr>
          <a:r>
            <a:rPr lang="en-US" altLang="en-US" sz="1600" b="1" kern="1200" dirty="0">
              <a:latin typeface="微软雅黑" panose="020B0503020204020204" pitchFamily="34" charset="-122"/>
              <a:ea typeface="微软雅黑" panose="020B0503020204020204" pitchFamily="34" charset="-122"/>
            </a:rPr>
            <a:t>2 </a:t>
          </a:r>
          <a:r>
            <a:rPr lang="zh-CN" altLang="en-US" sz="1600" b="1" kern="1200" dirty="0">
              <a:latin typeface="微软雅黑" panose="020B0503020204020204" pitchFamily="34" charset="-122"/>
              <a:ea typeface="微软雅黑" panose="020B0503020204020204" pitchFamily="34" charset="-122"/>
            </a:rPr>
            <a:t>至 </a:t>
          </a:r>
          <a:r>
            <a:rPr lang="en-US" altLang="en-US" sz="1600" b="1" kern="1200" dirty="0">
              <a:latin typeface="微软雅黑" panose="020B0503020204020204" pitchFamily="34" charset="-122"/>
              <a:ea typeface="微软雅黑" panose="020B0503020204020204" pitchFamily="34" charset="-122"/>
            </a:rPr>
            <a:t>4 </a:t>
          </a:r>
          <a:r>
            <a:rPr lang="zh-CN" altLang="en-US" sz="1600" b="1" kern="1200" dirty="0">
              <a:latin typeface="微软雅黑" panose="020B0503020204020204" pitchFamily="34" charset="-122"/>
              <a:ea typeface="微软雅黑" panose="020B0503020204020204" pitchFamily="34" charset="-122"/>
            </a:rPr>
            <a:t>个最大报文段 </a:t>
          </a:r>
          <a:r>
            <a:rPr lang="en-US" altLang="zh-CN" sz="1600" b="1" kern="1200" dirty="0">
              <a:latin typeface="微软雅黑" panose="020B0503020204020204" pitchFamily="34" charset="-122"/>
              <a:ea typeface="微软雅黑" panose="020B0503020204020204" pitchFamily="34" charset="-122"/>
            </a:rPr>
            <a:t>MSS</a:t>
          </a:r>
          <a:r>
            <a:rPr lang="zh-CN" altLang="en-US" sz="1600" b="1" kern="1200" dirty="0">
              <a:latin typeface="微软雅黑" panose="020B0503020204020204" pitchFamily="34" charset="-122"/>
              <a:ea typeface="微软雅黑" panose="020B0503020204020204" pitchFamily="34" charset="-122"/>
            </a:rPr>
            <a:t>（</a:t>
          </a:r>
          <a:r>
            <a:rPr lang="en-US" altLang="en-US" sz="1600" b="1" kern="1200" dirty="0">
              <a:latin typeface="微软雅黑" panose="020B0503020204020204" pitchFamily="34" charset="-122"/>
              <a:ea typeface="微软雅黑" panose="020B0503020204020204" pitchFamily="34" charset="-122"/>
            </a:rPr>
            <a:t>RFC 5681</a:t>
          </a:r>
          <a:r>
            <a:rPr lang="zh-CN" altLang="en-US" sz="1600" b="1" kern="1200" dirty="0">
              <a:latin typeface="微软雅黑" panose="020B0503020204020204" pitchFamily="34" charset="-122"/>
              <a:ea typeface="微软雅黑" panose="020B0503020204020204" pitchFamily="34" charset="-122"/>
            </a:rPr>
            <a:t>）</a:t>
          </a:r>
        </a:p>
      </dsp:txBody>
      <dsp:txXfrm>
        <a:off x="0" y="505601"/>
        <a:ext cx="4448995" cy="914940"/>
      </dsp:txXfrm>
    </dsp:sp>
    <dsp:sp modelId="{0ACFF9AA-D159-4169-9A52-90FB187B15AF}">
      <dsp:nvSpPr>
        <dsp:cNvPr id="0" name=""/>
        <dsp:cNvSpPr/>
      </dsp:nvSpPr>
      <dsp:spPr>
        <a:xfrm>
          <a:off x="0" y="1420541"/>
          <a:ext cx="4448995" cy="486720"/>
        </a:xfrm>
        <a:prstGeom prst="roundRect">
          <a:avLst/>
        </a:prstGeom>
        <a:gradFill rotWithShape="0">
          <a:gsLst>
            <a:gs pos="0">
              <a:schemeClr val="accent2">
                <a:hueOff val="4681519"/>
                <a:satOff val="-5839"/>
                <a:lumOff val="1373"/>
                <a:alphaOff val="0"/>
                <a:tint val="50000"/>
                <a:satMod val="300000"/>
              </a:schemeClr>
            </a:gs>
            <a:gs pos="35000">
              <a:schemeClr val="accent2">
                <a:hueOff val="4681519"/>
                <a:satOff val="-5839"/>
                <a:lumOff val="1373"/>
                <a:alphaOff val="0"/>
                <a:tint val="37000"/>
                <a:satMod val="300000"/>
              </a:schemeClr>
            </a:gs>
            <a:gs pos="100000">
              <a:schemeClr val="accent2">
                <a:hueOff val="4681519"/>
                <a:satOff val="-5839"/>
                <a:lumOff val="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慢开始门限 </a:t>
          </a:r>
          <a:r>
            <a:rPr lang="en-US" altLang="en-US" sz="1600" b="1" kern="1200" dirty="0" err="1">
              <a:latin typeface="微软雅黑" panose="020B0503020204020204" pitchFamily="34" charset="-122"/>
              <a:ea typeface="微软雅黑" panose="020B0503020204020204" pitchFamily="34" charset="-122"/>
            </a:rPr>
            <a:t>ssthresh</a:t>
          </a:r>
          <a:endParaRPr lang="zh-CN" altLang="en-US" sz="1600" b="1" kern="1200" dirty="0">
            <a:latin typeface="微软雅黑" panose="020B0503020204020204" pitchFamily="34" charset="-122"/>
            <a:ea typeface="微软雅黑" panose="020B0503020204020204" pitchFamily="34" charset="-122"/>
          </a:endParaRPr>
        </a:p>
      </dsp:txBody>
      <dsp:txXfrm>
        <a:off x="23760" y="1444301"/>
        <a:ext cx="4401475" cy="439200"/>
      </dsp:txXfrm>
    </dsp:sp>
    <dsp:sp modelId="{A5F6C106-6A44-408A-BCD6-9853C05BAD0C}">
      <dsp:nvSpPr>
        <dsp:cNvPr id="0" name=""/>
        <dsp:cNvSpPr/>
      </dsp:nvSpPr>
      <dsp:spPr>
        <a:xfrm>
          <a:off x="0" y="1907261"/>
          <a:ext cx="4448995"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256" tIns="20320" rIns="113792" bIns="20320" numCol="1" spcCol="1270" anchor="t" anchorCtr="0">
          <a:noAutofit/>
        </a:bodyPr>
        <a:lstStyle/>
        <a:p>
          <a:pPr marL="171450" lvl="1" indent="-171450" algn="l" defTabSz="711200">
            <a:lnSpc>
              <a:spcPct val="90000"/>
            </a:lnSpc>
            <a:spcBef>
              <a:spcPct val="0"/>
            </a:spcBef>
            <a:spcAft>
              <a:spcPts val="0"/>
            </a:spcAft>
            <a:buChar char="•"/>
          </a:pPr>
          <a:r>
            <a:rPr lang="zh-CN" altLang="en-US" sz="1600" b="1" kern="1200" dirty="0">
              <a:latin typeface="微软雅黑" panose="020B0503020204020204" pitchFamily="34" charset="-122"/>
              <a:ea typeface="微软雅黑" panose="020B0503020204020204" pitchFamily="34" charset="-122"/>
            </a:rPr>
            <a:t>防止拥塞窗口增长过大引起网络拥塞。</a:t>
          </a:r>
        </a:p>
      </dsp:txBody>
      <dsp:txXfrm>
        <a:off x="0" y="1907261"/>
        <a:ext cx="4448995" cy="430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10F1EF-CFB5-483B-9844-3B7759FDE926}">
      <dsp:nvSpPr>
        <dsp:cNvPr id="0" name=""/>
        <dsp:cNvSpPr/>
      </dsp:nvSpPr>
      <dsp:spPr>
        <a:xfrm>
          <a:off x="0" y="0"/>
          <a:ext cx="6377146" cy="58032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ts val="3000"/>
            </a:lnSpc>
            <a:spcBef>
              <a:spcPct val="0"/>
            </a:spcBef>
            <a:spcAft>
              <a:spcPts val="0"/>
            </a:spcAft>
            <a:buNone/>
          </a:pPr>
          <a:r>
            <a:rPr lang="zh-CN" altLang="en-US" sz="1800" b="1" kern="1200" dirty="0">
              <a:latin typeface="微软雅黑" panose="020B0503020204020204" pitchFamily="34" charset="-122"/>
              <a:ea typeface="微软雅黑" panose="020B0503020204020204" pitchFamily="34" charset="-122"/>
            </a:rPr>
            <a:t>软件端口</a:t>
          </a:r>
        </a:p>
      </dsp:txBody>
      <dsp:txXfrm>
        <a:off x="28329" y="28329"/>
        <a:ext cx="6320488" cy="523662"/>
      </dsp:txXfrm>
    </dsp:sp>
    <dsp:sp modelId="{2487C381-8EF1-485B-9441-46EEB8C1886B}">
      <dsp:nvSpPr>
        <dsp:cNvPr id="0" name=""/>
        <dsp:cNvSpPr/>
      </dsp:nvSpPr>
      <dsp:spPr>
        <a:xfrm>
          <a:off x="0" y="581503"/>
          <a:ext cx="6377146" cy="1219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474" tIns="22860" rIns="128016" bIns="22860" numCol="1" spcCol="1270" anchor="t" anchorCtr="0">
          <a:noAutofit/>
        </a:bodyPr>
        <a:lstStyle/>
        <a:p>
          <a:pPr marL="171450" lvl="1" indent="-171450" algn="l" defTabSz="800100">
            <a:lnSpc>
              <a:spcPts val="3000"/>
            </a:lnSpc>
            <a:spcBef>
              <a:spcPct val="0"/>
            </a:spcBef>
            <a:spcAft>
              <a:spcPts val="0"/>
            </a:spcAft>
            <a:buChar char="•"/>
          </a:pPr>
          <a:r>
            <a:rPr lang="zh-CN" altLang="en-US" sz="1800" b="1" kern="1200" dirty="0">
              <a:latin typeface="微软雅黑" panose="020B0503020204020204" pitchFamily="34" charset="-122"/>
              <a:ea typeface="微软雅黑" panose="020B0503020204020204" pitchFamily="34" charset="-122"/>
            </a:rPr>
            <a:t>协议栈层间的</a:t>
          </a:r>
          <a:r>
            <a:rPr lang="zh-CN" altLang="en-US" sz="1800" b="1" kern="1200" dirty="0">
              <a:solidFill>
                <a:srgbClr val="C00000"/>
              </a:solidFill>
              <a:latin typeface="微软雅黑" panose="020B0503020204020204" pitchFamily="34" charset="-122"/>
              <a:ea typeface="微软雅黑" panose="020B0503020204020204" pitchFamily="34" charset="-122"/>
            </a:rPr>
            <a:t>抽象</a:t>
          </a:r>
          <a:r>
            <a:rPr lang="zh-CN" altLang="en-US" sz="1800" b="1" kern="1200" dirty="0">
              <a:latin typeface="微软雅黑" panose="020B0503020204020204" pitchFamily="34" charset="-122"/>
              <a:ea typeface="微软雅黑" panose="020B0503020204020204" pitchFamily="34" charset="-122"/>
            </a:rPr>
            <a:t>的协议端口。</a:t>
          </a:r>
        </a:p>
        <a:p>
          <a:pPr marL="171450" lvl="1" indent="-171450" algn="l" defTabSz="800100">
            <a:lnSpc>
              <a:spcPts val="3000"/>
            </a:lnSpc>
            <a:spcBef>
              <a:spcPct val="0"/>
            </a:spcBef>
            <a:spcAft>
              <a:spcPts val="0"/>
            </a:spcAft>
            <a:buChar char="•"/>
          </a:pPr>
          <a:r>
            <a:rPr lang="zh-CN" altLang="en-US" sz="1800" b="1" kern="1200" dirty="0">
              <a:latin typeface="微软雅黑" panose="020B0503020204020204" pitchFamily="34" charset="-122"/>
              <a:ea typeface="微软雅黑" panose="020B0503020204020204" pitchFamily="34" charset="-122"/>
            </a:rPr>
            <a:t>是应用层的各种协议</a:t>
          </a:r>
          <a:r>
            <a:rPr lang="zh-CN" altLang="en-US" sz="1800" b="1" kern="1200" dirty="0">
              <a:solidFill>
                <a:srgbClr val="C00000"/>
              </a:solidFill>
              <a:latin typeface="微软雅黑" panose="020B0503020204020204" pitchFamily="34" charset="-122"/>
              <a:ea typeface="微软雅黑" panose="020B0503020204020204" pitchFamily="34" charset="-122"/>
            </a:rPr>
            <a:t>进程</a:t>
          </a:r>
          <a:r>
            <a:rPr lang="zh-CN" altLang="en-US" sz="1800" b="1" kern="1200" dirty="0">
              <a:latin typeface="微软雅黑" panose="020B0503020204020204" pitchFamily="34" charset="-122"/>
              <a:ea typeface="微软雅黑" panose="020B0503020204020204" pitchFamily="34" charset="-122"/>
            </a:rPr>
            <a:t>与运输</a:t>
          </a:r>
          <a:r>
            <a:rPr lang="zh-CN" altLang="en-US" sz="1800" b="1" kern="1200" dirty="0">
              <a:solidFill>
                <a:srgbClr val="C00000"/>
              </a:solidFill>
              <a:latin typeface="微软雅黑" panose="020B0503020204020204" pitchFamily="34" charset="-122"/>
              <a:ea typeface="微软雅黑" panose="020B0503020204020204" pitchFamily="34" charset="-122"/>
            </a:rPr>
            <a:t>实体</a:t>
          </a:r>
          <a:r>
            <a:rPr lang="zh-CN" altLang="en-US" sz="1800" b="1" kern="1200" dirty="0">
              <a:latin typeface="微软雅黑" panose="020B0503020204020204" pitchFamily="34" charset="-122"/>
              <a:ea typeface="微软雅黑" panose="020B0503020204020204" pitchFamily="34" charset="-122"/>
            </a:rPr>
            <a:t>进行层间</a:t>
          </a:r>
          <a:r>
            <a:rPr lang="zh-CN" altLang="en-US" sz="1800" b="1" kern="1200" dirty="0">
              <a:solidFill>
                <a:srgbClr val="C00000"/>
              </a:solidFill>
              <a:latin typeface="微软雅黑" panose="020B0503020204020204" pitchFamily="34" charset="-122"/>
              <a:ea typeface="微软雅黑" panose="020B0503020204020204" pitchFamily="34" charset="-122"/>
            </a:rPr>
            <a:t>交互</a:t>
          </a:r>
          <a:r>
            <a:rPr lang="zh-CN" altLang="en-US" sz="1800" b="1" kern="1200" dirty="0">
              <a:latin typeface="微软雅黑" panose="020B0503020204020204" pitchFamily="34" charset="-122"/>
              <a:ea typeface="微软雅黑" panose="020B0503020204020204" pitchFamily="34" charset="-122"/>
            </a:rPr>
            <a:t>的地点。</a:t>
          </a:r>
        </a:p>
        <a:p>
          <a:pPr marL="171450" lvl="1" indent="-171450" algn="l" defTabSz="800100">
            <a:lnSpc>
              <a:spcPts val="3000"/>
            </a:lnSpc>
            <a:spcBef>
              <a:spcPct val="0"/>
            </a:spcBef>
            <a:spcAft>
              <a:spcPts val="0"/>
            </a:spcAft>
            <a:buChar char="•"/>
          </a:pPr>
          <a:r>
            <a:rPr lang="zh-CN" altLang="en-US" sz="1800" b="1" kern="1200" dirty="0">
              <a:latin typeface="微软雅黑" panose="020B0503020204020204" pitchFamily="34" charset="-122"/>
              <a:ea typeface="微软雅黑" panose="020B0503020204020204" pitchFamily="34" charset="-122"/>
            </a:rPr>
            <a:t>不同系统实现端口的方法可以不同。</a:t>
          </a:r>
        </a:p>
      </dsp:txBody>
      <dsp:txXfrm>
        <a:off x="0" y="581503"/>
        <a:ext cx="6377146" cy="1219230"/>
      </dsp:txXfrm>
    </dsp:sp>
    <dsp:sp modelId="{F24B62DD-54BA-47D1-83D7-96B45A39A82E}">
      <dsp:nvSpPr>
        <dsp:cNvPr id="0" name=""/>
        <dsp:cNvSpPr/>
      </dsp:nvSpPr>
      <dsp:spPr>
        <a:xfrm>
          <a:off x="0" y="1800733"/>
          <a:ext cx="6377146" cy="580320"/>
        </a:xfrm>
        <a:prstGeom prst="roundRect">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ts val="3000"/>
            </a:lnSpc>
            <a:spcBef>
              <a:spcPct val="0"/>
            </a:spcBef>
            <a:spcAft>
              <a:spcPts val="0"/>
            </a:spcAft>
            <a:buNone/>
          </a:pPr>
          <a:r>
            <a:rPr lang="zh-CN" altLang="en-US" sz="1800" b="1" kern="1200" dirty="0">
              <a:latin typeface="微软雅黑" panose="020B0503020204020204" pitchFamily="34" charset="-122"/>
              <a:ea typeface="微软雅黑" panose="020B0503020204020204" pitchFamily="34" charset="-122"/>
            </a:rPr>
            <a:t>硬件端口</a:t>
          </a:r>
        </a:p>
      </dsp:txBody>
      <dsp:txXfrm>
        <a:off x="28329" y="1829062"/>
        <a:ext cx="6320488" cy="523662"/>
      </dsp:txXfrm>
    </dsp:sp>
    <dsp:sp modelId="{81781325-F072-4444-84B0-DFA10747A74F}">
      <dsp:nvSpPr>
        <dsp:cNvPr id="0" name=""/>
        <dsp:cNvSpPr/>
      </dsp:nvSpPr>
      <dsp:spPr>
        <a:xfrm>
          <a:off x="0" y="2381053"/>
          <a:ext cx="6377146"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474" tIns="22860" rIns="128016" bIns="22860" numCol="1" spcCol="1270" anchor="t" anchorCtr="0">
          <a:noAutofit/>
        </a:bodyPr>
        <a:lstStyle/>
        <a:p>
          <a:pPr marL="171450" lvl="1" indent="-171450" algn="l" defTabSz="800100">
            <a:lnSpc>
              <a:spcPts val="3000"/>
            </a:lnSpc>
            <a:spcBef>
              <a:spcPct val="0"/>
            </a:spcBef>
            <a:spcAft>
              <a:spcPts val="0"/>
            </a:spcAft>
            <a:buChar char="•"/>
          </a:pPr>
          <a:r>
            <a:rPr lang="zh-CN" altLang="en-US" sz="1800" b="1" kern="1200" dirty="0">
              <a:latin typeface="微软雅黑" panose="020B0503020204020204" pitchFamily="34" charset="-122"/>
              <a:ea typeface="微软雅黑" panose="020B0503020204020204" pitchFamily="34" charset="-122"/>
            </a:rPr>
            <a:t>不同硬件</a:t>
          </a:r>
          <a:r>
            <a:rPr lang="zh-CN" altLang="en-US" sz="1800" b="1" kern="1200" dirty="0">
              <a:solidFill>
                <a:srgbClr val="C00000"/>
              </a:solidFill>
              <a:latin typeface="微软雅黑" panose="020B0503020204020204" pitchFamily="34" charset="-122"/>
              <a:ea typeface="微软雅黑" panose="020B0503020204020204" pitchFamily="34" charset="-122"/>
            </a:rPr>
            <a:t>设备</a:t>
          </a:r>
          <a:r>
            <a:rPr lang="zh-CN" altLang="en-US" sz="1800" b="1" kern="1200" dirty="0">
              <a:latin typeface="微软雅黑" panose="020B0503020204020204" pitchFamily="34" charset="-122"/>
              <a:ea typeface="微软雅黑" panose="020B0503020204020204" pitchFamily="34" charset="-122"/>
            </a:rPr>
            <a:t>进行</a:t>
          </a:r>
          <a:r>
            <a:rPr lang="zh-CN" altLang="en-US" sz="1800" b="1" kern="1200" dirty="0">
              <a:solidFill>
                <a:srgbClr val="C00000"/>
              </a:solidFill>
              <a:latin typeface="微软雅黑" panose="020B0503020204020204" pitchFamily="34" charset="-122"/>
              <a:ea typeface="微软雅黑" panose="020B0503020204020204" pitchFamily="34" charset="-122"/>
            </a:rPr>
            <a:t>交互</a:t>
          </a:r>
          <a:r>
            <a:rPr lang="zh-CN" altLang="en-US" sz="1800" b="1" kern="1200" dirty="0">
              <a:latin typeface="微软雅黑" panose="020B0503020204020204" pitchFamily="34" charset="-122"/>
              <a:ea typeface="微软雅黑" panose="020B0503020204020204" pitchFamily="34" charset="-122"/>
            </a:rPr>
            <a:t>的接口。</a:t>
          </a:r>
        </a:p>
      </dsp:txBody>
      <dsp:txXfrm>
        <a:off x="0" y="2381053"/>
        <a:ext cx="6377146" cy="5133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B224D6-3FF2-46C4-8268-9A5307B6CCA2}">
      <dsp:nvSpPr>
        <dsp:cNvPr id="0" name=""/>
        <dsp:cNvSpPr/>
      </dsp:nvSpPr>
      <dsp:spPr>
        <a:xfrm>
          <a:off x="0" y="6974"/>
          <a:ext cx="5325036" cy="455680"/>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优点</a:t>
          </a:r>
        </a:p>
      </dsp:txBody>
      <dsp:txXfrm>
        <a:off x="22244" y="29218"/>
        <a:ext cx="5280548" cy="411192"/>
      </dsp:txXfrm>
    </dsp:sp>
    <dsp:sp modelId="{769DA413-89B9-4221-A6BC-35722015CED6}">
      <dsp:nvSpPr>
        <dsp:cNvPr id="0" name=""/>
        <dsp:cNvSpPr/>
      </dsp:nvSpPr>
      <dsp:spPr>
        <a:xfrm>
          <a:off x="0" y="462655"/>
          <a:ext cx="5325036" cy="612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070"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CN" altLang="en-US" sz="1800" b="1" kern="1200" dirty="0">
              <a:latin typeface="微软雅黑" panose="020B0503020204020204" pitchFamily="34" charset="-122"/>
              <a:ea typeface="微软雅黑" panose="020B0503020204020204" pitchFamily="34" charset="-122"/>
            </a:rPr>
            <a:t>容易实现，即使确认丢失也不必重传。</a:t>
          </a:r>
        </a:p>
      </dsp:txBody>
      <dsp:txXfrm>
        <a:off x="0" y="462655"/>
        <a:ext cx="5325036" cy="612720"/>
      </dsp:txXfrm>
    </dsp:sp>
    <dsp:sp modelId="{22292CD0-ACC3-4A3E-B075-1AF230BC97FF}">
      <dsp:nvSpPr>
        <dsp:cNvPr id="0" name=""/>
        <dsp:cNvSpPr/>
      </dsp:nvSpPr>
      <dsp:spPr>
        <a:xfrm>
          <a:off x="0" y="1075375"/>
          <a:ext cx="5325036" cy="455680"/>
        </a:xfrm>
        <a:prstGeom prst="roundRect">
          <a:avLst/>
        </a:prstGeom>
        <a:gradFill rotWithShape="0">
          <a:gsLst>
            <a:gs pos="0">
              <a:schemeClr val="accent2">
                <a:hueOff val="4681519"/>
                <a:satOff val="-5839"/>
                <a:lumOff val="1373"/>
                <a:alphaOff val="0"/>
                <a:tint val="50000"/>
                <a:satMod val="300000"/>
              </a:schemeClr>
            </a:gs>
            <a:gs pos="35000">
              <a:schemeClr val="accent2">
                <a:hueOff val="4681519"/>
                <a:satOff val="-5839"/>
                <a:lumOff val="1373"/>
                <a:alphaOff val="0"/>
                <a:tint val="37000"/>
                <a:satMod val="300000"/>
              </a:schemeClr>
            </a:gs>
            <a:gs pos="100000">
              <a:schemeClr val="accent2">
                <a:hueOff val="4681519"/>
                <a:satOff val="-5839"/>
                <a:lumOff val="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缺点</a:t>
          </a:r>
        </a:p>
      </dsp:txBody>
      <dsp:txXfrm>
        <a:off x="22244" y="1097619"/>
        <a:ext cx="5280548" cy="411192"/>
      </dsp:txXfrm>
    </dsp:sp>
    <dsp:sp modelId="{CB9D41E1-F2ED-4448-86ED-9FD25B52E29B}">
      <dsp:nvSpPr>
        <dsp:cNvPr id="0" name=""/>
        <dsp:cNvSpPr/>
      </dsp:nvSpPr>
      <dsp:spPr>
        <a:xfrm>
          <a:off x="0" y="1531056"/>
          <a:ext cx="5325036" cy="765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070"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CN" altLang="en-US" sz="1800" b="1" kern="1200" dirty="0">
              <a:latin typeface="微软雅黑" panose="020B0503020204020204" pitchFamily="34" charset="-122"/>
              <a:ea typeface="微软雅黑" panose="020B0503020204020204" pitchFamily="34" charset="-122"/>
            </a:rPr>
            <a:t>不能向发送方反映出接收方已经正确收到的所有分组的信息。</a:t>
          </a:r>
        </a:p>
      </dsp:txBody>
      <dsp:txXfrm>
        <a:off x="0" y="1531056"/>
        <a:ext cx="5325036" cy="7659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B10E15-5814-42D3-93FB-FED52DF5F41F}">
      <dsp:nvSpPr>
        <dsp:cNvPr id="0" name=""/>
        <dsp:cNvSpPr/>
      </dsp:nvSpPr>
      <dsp:spPr>
        <a:xfrm>
          <a:off x="34" y="2243"/>
          <a:ext cx="3322842" cy="6624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拥塞控制</a:t>
          </a:r>
        </a:p>
      </dsp:txBody>
      <dsp:txXfrm>
        <a:off x="34" y="2243"/>
        <a:ext cx="3322842" cy="662400"/>
      </dsp:txXfrm>
    </dsp:sp>
    <dsp:sp modelId="{72C5BA33-78B4-45DE-B9CA-22A272DDBE2C}">
      <dsp:nvSpPr>
        <dsp:cNvPr id="0" name=""/>
        <dsp:cNvSpPr/>
      </dsp:nvSpPr>
      <dsp:spPr>
        <a:xfrm>
          <a:off x="34" y="664643"/>
          <a:ext cx="3322842" cy="2777939"/>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防止过多的数据注入到网络中，避免网络中的路由器或链路过载。</a:t>
          </a:r>
        </a:p>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是一个全局性的过程，涉及到所有的主机、路由器，以及与降低网络传输性能有关的所有因素。</a:t>
          </a:r>
        </a:p>
      </dsp:txBody>
      <dsp:txXfrm>
        <a:off x="34" y="664643"/>
        <a:ext cx="3322842" cy="2777939"/>
      </dsp:txXfrm>
    </dsp:sp>
    <dsp:sp modelId="{3ACFDD6B-963A-45AA-AED6-29B2C66DA9EB}">
      <dsp:nvSpPr>
        <dsp:cNvPr id="0" name=""/>
        <dsp:cNvSpPr/>
      </dsp:nvSpPr>
      <dsp:spPr>
        <a:xfrm>
          <a:off x="3788074" y="2243"/>
          <a:ext cx="3322842" cy="662400"/>
        </a:xfrm>
        <a:prstGeom prst="rect">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流量控制</a:t>
          </a:r>
        </a:p>
      </dsp:txBody>
      <dsp:txXfrm>
        <a:off x="3788074" y="2243"/>
        <a:ext cx="3322842" cy="662400"/>
      </dsp:txXfrm>
    </dsp:sp>
    <dsp:sp modelId="{AAB91EAD-75AE-4168-8A7F-B7A023AD8367}">
      <dsp:nvSpPr>
        <dsp:cNvPr id="0" name=""/>
        <dsp:cNvSpPr/>
      </dsp:nvSpPr>
      <dsp:spPr>
        <a:xfrm>
          <a:off x="3788074" y="664643"/>
          <a:ext cx="3322842" cy="2777939"/>
        </a:xfrm>
        <a:prstGeom prst="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抑制发送端发送数据的速率，以使接收端来得及接收。</a:t>
          </a:r>
        </a:p>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点对点通信量的控制，是个端到端的问题。</a:t>
          </a:r>
        </a:p>
      </dsp:txBody>
      <dsp:txXfrm>
        <a:off x="3788074" y="664643"/>
        <a:ext cx="3322842" cy="27779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B10E15-5814-42D3-93FB-FED52DF5F41F}">
      <dsp:nvSpPr>
        <dsp:cNvPr id="0" name=""/>
        <dsp:cNvSpPr/>
      </dsp:nvSpPr>
      <dsp:spPr>
        <a:xfrm>
          <a:off x="34" y="74"/>
          <a:ext cx="3322842" cy="6048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开环控制</a:t>
          </a:r>
        </a:p>
      </dsp:txBody>
      <dsp:txXfrm>
        <a:off x="34" y="74"/>
        <a:ext cx="3322842" cy="604800"/>
      </dsp:txXfrm>
    </dsp:sp>
    <dsp:sp modelId="{72C5BA33-78B4-45DE-B9CA-22A272DDBE2C}">
      <dsp:nvSpPr>
        <dsp:cNvPr id="0" name=""/>
        <dsp:cNvSpPr/>
      </dsp:nvSpPr>
      <dsp:spPr>
        <a:xfrm>
          <a:off x="34" y="604875"/>
          <a:ext cx="3322842" cy="2132865"/>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在设计网络时，事先</a:t>
          </a:r>
          <a:r>
            <a:rPr lang="zh-CN" altLang="en-US" sz="1800" b="1" kern="1200" dirty="0">
              <a:solidFill>
                <a:srgbClr val="C00000"/>
              </a:solidFill>
              <a:latin typeface="微软雅黑" panose="020B0503020204020204" pitchFamily="34" charset="-122"/>
              <a:ea typeface="微软雅黑" panose="020B0503020204020204" pitchFamily="34" charset="-122"/>
            </a:rPr>
            <a:t>考虑周全，</a:t>
          </a:r>
          <a:r>
            <a:rPr lang="zh-CN" altLang="en-US" sz="1800" b="1" kern="1200" dirty="0">
              <a:latin typeface="微软雅黑" panose="020B0503020204020204" pitchFamily="34" charset="-122"/>
              <a:ea typeface="微软雅黑" panose="020B0503020204020204" pitchFamily="34" charset="-122"/>
            </a:rPr>
            <a:t>力求工作时不发生拥塞。</a:t>
          </a:r>
        </a:p>
        <a:p>
          <a:pPr marL="171450" lvl="1" indent="-171450" algn="l" defTabSz="800100">
            <a:lnSpc>
              <a:spcPct val="90000"/>
            </a:lnSpc>
            <a:spcBef>
              <a:spcPct val="0"/>
            </a:spcBef>
            <a:spcAft>
              <a:spcPct val="15000"/>
            </a:spcAft>
            <a:buChar char="•"/>
          </a:pPr>
          <a:r>
            <a:rPr lang="zh-CN" altLang="en-US" sz="1800" b="1" kern="1200" dirty="0">
              <a:solidFill>
                <a:srgbClr val="0000FF"/>
              </a:solidFill>
              <a:latin typeface="微软雅黑" pitchFamily="34" charset="-122"/>
              <a:ea typeface="微软雅黑" pitchFamily="34" charset="-122"/>
            </a:rPr>
            <a:t>思路：</a:t>
          </a:r>
          <a:r>
            <a:rPr lang="zh-CN" altLang="en-US" sz="1800" b="1" kern="1200" dirty="0">
              <a:latin typeface="微软雅黑" pitchFamily="34" charset="-122"/>
              <a:ea typeface="微软雅黑" pitchFamily="34" charset="-122"/>
            </a:rPr>
            <a:t>力争</a:t>
          </a:r>
          <a:r>
            <a:rPr lang="zh-CN" altLang="en-US" sz="1800" b="1" kern="1200" dirty="0">
              <a:solidFill>
                <a:srgbClr val="0000FF"/>
              </a:solidFill>
              <a:latin typeface="微软雅黑" pitchFamily="34" charset="-122"/>
              <a:ea typeface="微软雅黑" pitchFamily="34" charset="-122"/>
            </a:rPr>
            <a:t>避免</a:t>
          </a:r>
          <a:r>
            <a:rPr lang="zh-CN" altLang="en-US" sz="1800" b="1" kern="1200" dirty="0">
              <a:latin typeface="微软雅黑" pitchFamily="34" charset="-122"/>
              <a:ea typeface="微软雅黑" pitchFamily="34" charset="-122"/>
            </a:rPr>
            <a:t>发生拥塞。</a:t>
          </a:r>
        </a:p>
        <a:p>
          <a:pPr marL="171450" lvl="1" indent="-171450" algn="l" defTabSz="800100">
            <a:lnSpc>
              <a:spcPct val="90000"/>
            </a:lnSpc>
            <a:spcBef>
              <a:spcPct val="0"/>
            </a:spcBef>
            <a:spcAft>
              <a:spcPct val="15000"/>
            </a:spcAft>
            <a:buChar char="•"/>
          </a:pPr>
          <a:r>
            <a:rPr lang="zh-CN" altLang="en-US" sz="1800" b="1" kern="1200" dirty="0">
              <a:latin typeface="微软雅黑" pitchFamily="34" charset="-122"/>
              <a:ea typeface="微软雅黑" pitchFamily="34" charset="-122"/>
            </a:rPr>
            <a:t>但一旦整个系统运行起来，就不再中途进行改正了。</a:t>
          </a:r>
        </a:p>
      </dsp:txBody>
      <dsp:txXfrm>
        <a:off x="34" y="604875"/>
        <a:ext cx="3322842" cy="2132865"/>
      </dsp:txXfrm>
    </dsp:sp>
    <dsp:sp modelId="{3ACFDD6B-963A-45AA-AED6-29B2C66DA9EB}">
      <dsp:nvSpPr>
        <dsp:cNvPr id="0" name=""/>
        <dsp:cNvSpPr/>
      </dsp:nvSpPr>
      <dsp:spPr>
        <a:xfrm>
          <a:off x="3788074" y="74"/>
          <a:ext cx="3322842" cy="604800"/>
        </a:xfrm>
        <a:prstGeom prst="rect">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闭环控制</a:t>
          </a:r>
        </a:p>
      </dsp:txBody>
      <dsp:txXfrm>
        <a:off x="3788074" y="74"/>
        <a:ext cx="3322842" cy="604800"/>
      </dsp:txXfrm>
    </dsp:sp>
    <dsp:sp modelId="{AAB91EAD-75AE-4168-8A7F-B7A023AD8367}">
      <dsp:nvSpPr>
        <dsp:cNvPr id="0" name=""/>
        <dsp:cNvSpPr/>
      </dsp:nvSpPr>
      <dsp:spPr>
        <a:xfrm>
          <a:off x="3788074" y="604875"/>
          <a:ext cx="3322842" cy="2132865"/>
        </a:xfrm>
        <a:prstGeom prst="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基于反馈环路的概念。</a:t>
          </a:r>
        </a:p>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根据网络</a:t>
          </a:r>
          <a:r>
            <a:rPr lang="zh-CN" altLang="en-US" sz="1800" b="1" kern="1200" dirty="0">
              <a:solidFill>
                <a:srgbClr val="C00000"/>
              </a:solidFill>
              <a:latin typeface="微软雅黑" panose="020B0503020204020204" pitchFamily="34" charset="-122"/>
              <a:ea typeface="微软雅黑" panose="020B0503020204020204" pitchFamily="34" charset="-122"/>
            </a:rPr>
            <a:t>当前运行状态</a:t>
          </a:r>
          <a:r>
            <a:rPr lang="zh-CN" altLang="en-US" sz="1800" b="1" kern="1200" dirty="0">
              <a:latin typeface="微软雅黑" panose="020B0503020204020204" pitchFamily="34" charset="-122"/>
              <a:ea typeface="微软雅黑" panose="020B0503020204020204" pitchFamily="34" charset="-122"/>
            </a:rPr>
            <a:t>采取相应控制措施。</a:t>
          </a:r>
        </a:p>
        <a:p>
          <a:pPr marL="171450" lvl="1" indent="-171450" algn="l" defTabSz="800100">
            <a:lnSpc>
              <a:spcPct val="90000"/>
            </a:lnSpc>
            <a:spcBef>
              <a:spcPct val="0"/>
            </a:spcBef>
            <a:spcAft>
              <a:spcPct val="15000"/>
            </a:spcAft>
            <a:buChar char="•"/>
          </a:pPr>
          <a:r>
            <a:rPr lang="zh-CN" altLang="en-US" sz="1800" b="1" kern="1200" dirty="0">
              <a:solidFill>
                <a:srgbClr val="0000FF"/>
              </a:solidFill>
              <a:latin typeface="微软雅黑" panose="020B0503020204020204" pitchFamily="34" charset="-122"/>
              <a:ea typeface="微软雅黑" panose="020B0503020204020204" pitchFamily="34" charset="-122"/>
            </a:rPr>
            <a:t>思路：</a:t>
          </a:r>
          <a:r>
            <a:rPr lang="zh-CN" altLang="en-US" sz="1800" b="1" kern="1200" dirty="0">
              <a:latin typeface="微软雅黑" panose="020B0503020204020204" pitchFamily="34" charset="-122"/>
              <a:ea typeface="微软雅黑" panose="020B0503020204020204" pitchFamily="34" charset="-122"/>
            </a:rPr>
            <a:t>在发生拥塞后，采取措施进行控制，</a:t>
          </a:r>
          <a:r>
            <a:rPr lang="zh-CN" altLang="en-US" sz="1800" b="1" kern="1200" dirty="0">
              <a:solidFill>
                <a:srgbClr val="0000FF"/>
              </a:solidFill>
              <a:latin typeface="微软雅黑" panose="020B0503020204020204" pitchFamily="34" charset="-122"/>
              <a:ea typeface="微软雅黑" panose="020B0503020204020204" pitchFamily="34" charset="-122"/>
            </a:rPr>
            <a:t>消除</a:t>
          </a:r>
          <a:r>
            <a:rPr lang="zh-CN" altLang="en-US" sz="1800" b="1" kern="1200" dirty="0">
              <a:latin typeface="微软雅黑" panose="020B0503020204020204" pitchFamily="34" charset="-122"/>
              <a:ea typeface="微软雅黑" panose="020B0503020204020204" pitchFamily="34" charset="-122"/>
            </a:rPr>
            <a:t>拥塞。</a:t>
          </a:r>
        </a:p>
      </dsp:txBody>
      <dsp:txXfrm>
        <a:off x="3788074" y="604875"/>
        <a:ext cx="3322842" cy="21328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4AA41-5371-4B42-9534-5C50524AC84F}">
      <dsp:nvSpPr>
        <dsp:cNvPr id="0" name=""/>
        <dsp:cNvSpPr/>
      </dsp:nvSpPr>
      <dsp:spPr>
        <a:xfrm>
          <a:off x="0" y="2121967"/>
          <a:ext cx="4409319" cy="696477"/>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bg1"/>
              </a:solidFill>
              <a:latin typeface="微软雅黑" panose="020B0503020204020204" pitchFamily="34" charset="-122"/>
              <a:ea typeface="微软雅黑" panose="020B0503020204020204" pitchFamily="34" charset="-122"/>
            </a:rPr>
            <a:t>3</a:t>
          </a:r>
          <a:r>
            <a:rPr lang="zh-CN" altLang="en-US" sz="1800" b="1" kern="1200" dirty="0">
              <a:solidFill>
                <a:schemeClr val="bg1"/>
              </a:solidFill>
              <a:latin typeface="微软雅黑" panose="020B0503020204020204" pitchFamily="34" charset="-122"/>
              <a:ea typeface="微软雅黑" panose="020B0503020204020204" pitchFamily="34" charset="-122"/>
            </a:rPr>
            <a:t>，调整</a:t>
          </a:r>
        </a:p>
      </dsp:txBody>
      <dsp:txXfrm>
        <a:off x="0" y="2121967"/>
        <a:ext cx="4409319" cy="376097"/>
      </dsp:txXfrm>
    </dsp:sp>
    <dsp:sp modelId="{7AD1C28F-030D-4602-84E6-F93CC486F863}">
      <dsp:nvSpPr>
        <dsp:cNvPr id="0" name=""/>
        <dsp:cNvSpPr/>
      </dsp:nvSpPr>
      <dsp:spPr>
        <a:xfrm>
          <a:off x="0" y="2484135"/>
          <a:ext cx="4409319" cy="320379"/>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调整网络系统的运行以解决出现的问题。</a:t>
          </a:r>
        </a:p>
      </dsp:txBody>
      <dsp:txXfrm>
        <a:off x="0" y="2484135"/>
        <a:ext cx="4409319" cy="320379"/>
      </dsp:txXfrm>
    </dsp:sp>
    <dsp:sp modelId="{DC00D219-7831-4F88-9472-DCEE38BA17C2}">
      <dsp:nvSpPr>
        <dsp:cNvPr id="0" name=""/>
        <dsp:cNvSpPr/>
      </dsp:nvSpPr>
      <dsp:spPr>
        <a:xfrm rot="10800000">
          <a:off x="0" y="1061232"/>
          <a:ext cx="4409319" cy="1071181"/>
        </a:xfrm>
        <a:prstGeom prst="upArrowCallout">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bg1"/>
              </a:solidFill>
              <a:latin typeface="微软雅黑" panose="020B0503020204020204" pitchFamily="34" charset="-122"/>
              <a:ea typeface="微软雅黑" panose="020B0503020204020204" pitchFamily="34" charset="-122"/>
            </a:rPr>
            <a:t>2</a:t>
          </a:r>
          <a:r>
            <a:rPr lang="zh-CN" altLang="en-US" sz="1800" b="1" kern="1200" dirty="0">
              <a:solidFill>
                <a:schemeClr val="bg1"/>
              </a:solidFill>
              <a:latin typeface="微软雅黑" panose="020B0503020204020204" pitchFamily="34" charset="-122"/>
              <a:ea typeface="微软雅黑" panose="020B0503020204020204" pitchFamily="34" charset="-122"/>
            </a:rPr>
            <a:t>，传送</a:t>
          </a:r>
        </a:p>
      </dsp:txBody>
      <dsp:txXfrm rot="-10800000">
        <a:off x="0" y="1061232"/>
        <a:ext cx="4409319" cy="375984"/>
      </dsp:txXfrm>
    </dsp:sp>
    <dsp:sp modelId="{37CDBDB6-2170-404B-8F3F-363B34CA7CAF}">
      <dsp:nvSpPr>
        <dsp:cNvPr id="0" name=""/>
        <dsp:cNvSpPr/>
      </dsp:nvSpPr>
      <dsp:spPr>
        <a:xfrm>
          <a:off x="0" y="1437217"/>
          <a:ext cx="4409319" cy="320283"/>
        </a:xfrm>
        <a:prstGeom prst="rect">
          <a:avLst/>
        </a:prstGeom>
        <a:solidFill>
          <a:schemeClr val="accent2">
            <a:tint val="40000"/>
            <a:alpha val="90000"/>
            <a:hueOff val="2512910"/>
            <a:satOff val="-2189"/>
            <a:lumOff val="-3"/>
            <a:alphaOff val="0"/>
          </a:schemeClr>
        </a:solidFill>
        <a:ln w="9525" cap="flat" cmpd="sng" algn="ctr">
          <a:solidFill>
            <a:schemeClr val="accent2">
              <a:tint val="40000"/>
              <a:alpha val="90000"/>
              <a:hueOff val="2512910"/>
              <a:satOff val="-2189"/>
              <a:lumOff val="-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将拥塞发生的信息传送到可采取行动的地方。</a:t>
          </a:r>
        </a:p>
      </dsp:txBody>
      <dsp:txXfrm>
        <a:off x="0" y="1437217"/>
        <a:ext cx="4409319" cy="320283"/>
      </dsp:txXfrm>
    </dsp:sp>
    <dsp:sp modelId="{021834F7-9CCD-4967-A129-E4F8A64E9A64}">
      <dsp:nvSpPr>
        <dsp:cNvPr id="0" name=""/>
        <dsp:cNvSpPr/>
      </dsp:nvSpPr>
      <dsp:spPr>
        <a:xfrm rot="10800000">
          <a:off x="0" y="498"/>
          <a:ext cx="4409319" cy="1071181"/>
        </a:xfrm>
        <a:prstGeom prst="upArrowCallou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bg1"/>
              </a:solidFill>
              <a:latin typeface="微软雅黑" panose="020B0503020204020204" pitchFamily="34" charset="-122"/>
              <a:ea typeface="微软雅黑" panose="020B0503020204020204" pitchFamily="34" charset="-122"/>
            </a:rPr>
            <a:t>1</a:t>
          </a:r>
          <a:r>
            <a:rPr lang="zh-CN" altLang="en-US" sz="1800" b="1" kern="1200" dirty="0">
              <a:solidFill>
                <a:schemeClr val="bg1"/>
              </a:solidFill>
              <a:latin typeface="微软雅黑" panose="020B0503020204020204" pitchFamily="34" charset="-122"/>
              <a:ea typeface="微软雅黑" panose="020B0503020204020204" pitchFamily="34" charset="-122"/>
            </a:rPr>
            <a:t>，监测</a:t>
          </a:r>
        </a:p>
      </dsp:txBody>
      <dsp:txXfrm rot="-10800000">
        <a:off x="0" y="498"/>
        <a:ext cx="4409319" cy="375984"/>
      </dsp:txXfrm>
    </dsp:sp>
    <dsp:sp modelId="{131D3D73-943A-4F48-82DD-E5FF9CD6CF04}">
      <dsp:nvSpPr>
        <dsp:cNvPr id="0" name=""/>
        <dsp:cNvSpPr/>
      </dsp:nvSpPr>
      <dsp:spPr>
        <a:xfrm>
          <a:off x="0" y="376483"/>
          <a:ext cx="4409319" cy="320283"/>
        </a:xfrm>
        <a:prstGeom prst="rect">
          <a:avLst/>
        </a:prstGeom>
        <a:solidFill>
          <a:schemeClr val="accent2">
            <a:tint val="40000"/>
            <a:alpha val="90000"/>
            <a:hueOff val="5025821"/>
            <a:satOff val="-4378"/>
            <a:lumOff val="-6"/>
            <a:alphaOff val="0"/>
          </a:schemeClr>
        </a:solidFill>
        <a:ln w="9525" cap="flat" cmpd="sng" algn="ctr">
          <a:solidFill>
            <a:schemeClr val="accent2">
              <a:tint val="40000"/>
              <a:alpha val="90000"/>
              <a:hueOff val="5025821"/>
              <a:satOff val="-4378"/>
              <a:lumOff val="-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监测网络系统，检测拥塞在何时、何处发生。</a:t>
          </a:r>
        </a:p>
      </dsp:txBody>
      <dsp:txXfrm>
        <a:off x="0" y="376483"/>
        <a:ext cx="4409319" cy="32028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4AA41-5371-4B42-9534-5C50524AC84F}">
      <dsp:nvSpPr>
        <dsp:cNvPr id="0" name=""/>
        <dsp:cNvSpPr/>
      </dsp:nvSpPr>
      <dsp:spPr>
        <a:xfrm>
          <a:off x="0" y="2121967"/>
          <a:ext cx="4409319" cy="696477"/>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bg1"/>
              </a:solidFill>
              <a:latin typeface="微软雅黑" panose="020B0503020204020204" pitchFamily="34" charset="-122"/>
              <a:ea typeface="微软雅黑" panose="020B0503020204020204" pitchFamily="34" charset="-122"/>
            </a:rPr>
            <a:t>3</a:t>
          </a:r>
          <a:r>
            <a:rPr lang="zh-CN" altLang="en-US" sz="1800" b="1" kern="1200" dirty="0">
              <a:solidFill>
                <a:schemeClr val="bg1"/>
              </a:solidFill>
              <a:latin typeface="微软雅黑" panose="020B0503020204020204" pitchFamily="34" charset="-122"/>
              <a:ea typeface="微软雅黑" panose="020B0503020204020204" pitchFamily="34" charset="-122"/>
            </a:rPr>
            <a:t>，调整</a:t>
          </a:r>
        </a:p>
      </dsp:txBody>
      <dsp:txXfrm>
        <a:off x="0" y="2121967"/>
        <a:ext cx="4409319" cy="376097"/>
      </dsp:txXfrm>
    </dsp:sp>
    <dsp:sp modelId="{7AD1C28F-030D-4602-84E6-F93CC486F863}">
      <dsp:nvSpPr>
        <dsp:cNvPr id="0" name=""/>
        <dsp:cNvSpPr/>
      </dsp:nvSpPr>
      <dsp:spPr>
        <a:xfrm>
          <a:off x="0" y="2484135"/>
          <a:ext cx="4409319" cy="320379"/>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调整网络系统的运行以解决出现的问题。</a:t>
          </a:r>
        </a:p>
      </dsp:txBody>
      <dsp:txXfrm>
        <a:off x="0" y="2484135"/>
        <a:ext cx="4409319" cy="320379"/>
      </dsp:txXfrm>
    </dsp:sp>
    <dsp:sp modelId="{DC00D219-7831-4F88-9472-DCEE38BA17C2}">
      <dsp:nvSpPr>
        <dsp:cNvPr id="0" name=""/>
        <dsp:cNvSpPr/>
      </dsp:nvSpPr>
      <dsp:spPr>
        <a:xfrm rot="10800000">
          <a:off x="0" y="1061232"/>
          <a:ext cx="4409319" cy="1071181"/>
        </a:xfrm>
        <a:prstGeom prst="upArrowCallout">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bg1"/>
              </a:solidFill>
              <a:latin typeface="微软雅黑" panose="020B0503020204020204" pitchFamily="34" charset="-122"/>
              <a:ea typeface="微软雅黑" panose="020B0503020204020204" pitchFamily="34" charset="-122"/>
            </a:rPr>
            <a:t>2</a:t>
          </a:r>
          <a:r>
            <a:rPr lang="zh-CN" altLang="en-US" sz="1800" b="1" kern="1200" dirty="0">
              <a:solidFill>
                <a:schemeClr val="bg1"/>
              </a:solidFill>
              <a:latin typeface="微软雅黑" panose="020B0503020204020204" pitchFamily="34" charset="-122"/>
              <a:ea typeface="微软雅黑" panose="020B0503020204020204" pitchFamily="34" charset="-122"/>
            </a:rPr>
            <a:t>，传送</a:t>
          </a:r>
        </a:p>
      </dsp:txBody>
      <dsp:txXfrm rot="-10800000">
        <a:off x="0" y="1061232"/>
        <a:ext cx="4409319" cy="375984"/>
      </dsp:txXfrm>
    </dsp:sp>
    <dsp:sp modelId="{37CDBDB6-2170-404B-8F3F-363B34CA7CAF}">
      <dsp:nvSpPr>
        <dsp:cNvPr id="0" name=""/>
        <dsp:cNvSpPr/>
      </dsp:nvSpPr>
      <dsp:spPr>
        <a:xfrm>
          <a:off x="0" y="1437217"/>
          <a:ext cx="4409319" cy="320283"/>
        </a:xfrm>
        <a:prstGeom prst="rect">
          <a:avLst/>
        </a:prstGeom>
        <a:solidFill>
          <a:schemeClr val="accent2">
            <a:tint val="40000"/>
            <a:alpha val="90000"/>
            <a:hueOff val="2512910"/>
            <a:satOff val="-2189"/>
            <a:lumOff val="-3"/>
            <a:alphaOff val="0"/>
          </a:schemeClr>
        </a:solidFill>
        <a:ln w="9525" cap="flat" cmpd="sng" algn="ctr">
          <a:solidFill>
            <a:schemeClr val="accent2">
              <a:tint val="40000"/>
              <a:alpha val="90000"/>
              <a:hueOff val="2512910"/>
              <a:satOff val="-2189"/>
              <a:lumOff val="-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将拥塞发生的信息传送到可采取行动的地方。</a:t>
          </a:r>
        </a:p>
      </dsp:txBody>
      <dsp:txXfrm>
        <a:off x="0" y="1437217"/>
        <a:ext cx="4409319" cy="320283"/>
      </dsp:txXfrm>
    </dsp:sp>
    <dsp:sp modelId="{021834F7-9CCD-4967-A129-E4F8A64E9A64}">
      <dsp:nvSpPr>
        <dsp:cNvPr id="0" name=""/>
        <dsp:cNvSpPr/>
      </dsp:nvSpPr>
      <dsp:spPr>
        <a:xfrm rot="10800000">
          <a:off x="0" y="498"/>
          <a:ext cx="4409319" cy="1071181"/>
        </a:xfrm>
        <a:prstGeom prst="upArrowCallou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bg1"/>
              </a:solidFill>
              <a:latin typeface="微软雅黑" panose="020B0503020204020204" pitchFamily="34" charset="-122"/>
              <a:ea typeface="微软雅黑" panose="020B0503020204020204" pitchFamily="34" charset="-122"/>
            </a:rPr>
            <a:t>1</a:t>
          </a:r>
          <a:r>
            <a:rPr lang="zh-CN" altLang="en-US" sz="1800" b="1" kern="1200" dirty="0">
              <a:solidFill>
                <a:schemeClr val="bg1"/>
              </a:solidFill>
              <a:latin typeface="微软雅黑" panose="020B0503020204020204" pitchFamily="34" charset="-122"/>
              <a:ea typeface="微软雅黑" panose="020B0503020204020204" pitchFamily="34" charset="-122"/>
            </a:rPr>
            <a:t>，监测</a:t>
          </a:r>
        </a:p>
      </dsp:txBody>
      <dsp:txXfrm rot="-10800000">
        <a:off x="0" y="498"/>
        <a:ext cx="4409319" cy="375984"/>
      </dsp:txXfrm>
    </dsp:sp>
    <dsp:sp modelId="{131D3D73-943A-4F48-82DD-E5FF9CD6CF04}">
      <dsp:nvSpPr>
        <dsp:cNvPr id="0" name=""/>
        <dsp:cNvSpPr/>
      </dsp:nvSpPr>
      <dsp:spPr>
        <a:xfrm>
          <a:off x="0" y="376483"/>
          <a:ext cx="4409319" cy="320283"/>
        </a:xfrm>
        <a:prstGeom prst="rect">
          <a:avLst/>
        </a:prstGeom>
        <a:solidFill>
          <a:schemeClr val="accent2">
            <a:tint val="40000"/>
            <a:alpha val="90000"/>
            <a:hueOff val="5025821"/>
            <a:satOff val="-4378"/>
            <a:lumOff val="-6"/>
            <a:alphaOff val="0"/>
          </a:schemeClr>
        </a:solidFill>
        <a:ln w="9525" cap="flat" cmpd="sng" algn="ctr">
          <a:solidFill>
            <a:schemeClr val="accent2">
              <a:tint val="40000"/>
              <a:alpha val="90000"/>
              <a:hueOff val="5025821"/>
              <a:satOff val="-4378"/>
              <a:lumOff val="-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监测网络系统，检测拥塞在何时、何处发生。</a:t>
          </a:r>
        </a:p>
      </dsp:txBody>
      <dsp:txXfrm>
        <a:off x="0" y="376483"/>
        <a:ext cx="4409319" cy="32028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4AA41-5371-4B42-9534-5C50524AC84F}">
      <dsp:nvSpPr>
        <dsp:cNvPr id="0" name=""/>
        <dsp:cNvSpPr/>
      </dsp:nvSpPr>
      <dsp:spPr>
        <a:xfrm>
          <a:off x="0" y="2121967"/>
          <a:ext cx="4409319" cy="696477"/>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bg1"/>
              </a:solidFill>
              <a:latin typeface="微软雅黑" panose="020B0503020204020204" pitchFamily="34" charset="-122"/>
              <a:ea typeface="微软雅黑" panose="020B0503020204020204" pitchFamily="34" charset="-122"/>
            </a:rPr>
            <a:t>3</a:t>
          </a:r>
          <a:r>
            <a:rPr lang="zh-CN" altLang="en-US" sz="1800" b="1" kern="1200" dirty="0">
              <a:solidFill>
                <a:schemeClr val="bg1"/>
              </a:solidFill>
              <a:latin typeface="微软雅黑" panose="020B0503020204020204" pitchFamily="34" charset="-122"/>
              <a:ea typeface="微软雅黑" panose="020B0503020204020204" pitchFamily="34" charset="-122"/>
            </a:rPr>
            <a:t>，调整</a:t>
          </a:r>
        </a:p>
      </dsp:txBody>
      <dsp:txXfrm>
        <a:off x="0" y="2121967"/>
        <a:ext cx="4409319" cy="376097"/>
      </dsp:txXfrm>
    </dsp:sp>
    <dsp:sp modelId="{7AD1C28F-030D-4602-84E6-F93CC486F863}">
      <dsp:nvSpPr>
        <dsp:cNvPr id="0" name=""/>
        <dsp:cNvSpPr/>
      </dsp:nvSpPr>
      <dsp:spPr>
        <a:xfrm>
          <a:off x="0" y="2484135"/>
          <a:ext cx="4409319" cy="320379"/>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调整网络系统的运行以解决出现的问题。</a:t>
          </a:r>
        </a:p>
      </dsp:txBody>
      <dsp:txXfrm>
        <a:off x="0" y="2484135"/>
        <a:ext cx="4409319" cy="320379"/>
      </dsp:txXfrm>
    </dsp:sp>
    <dsp:sp modelId="{DC00D219-7831-4F88-9472-DCEE38BA17C2}">
      <dsp:nvSpPr>
        <dsp:cNvPr id="0" name=""/>
        <dsp:cNvSpPr/>
      </dsp:nvSpPr>
      <dsp:spPr>
        <a:xfrm rot="10800000">
          <a:off x="0" y="1061232"/>
          <a:ext cx="4409319" cy="1071181"/>
        </a:xfrm>
        <a:prstGeom prst="upArrowCallout">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bg1"/>
              </a:solidFill>
              <a:latin typeface="微软雅黑" panose="020B0503020204020204" pitchFamily="34" charset="-122"/>
              <a:ea typeface="微软雅黑" panose="020B0503020204020204" pitchFamily="34" charset="-122"/>
            </a:rPr>
            <a:t>2</a:t>
          </a:r>
          <a:r>
            <a:rPr lang="zh-CN" altLang="en-US" sz="1800" b="1" kern="1200" dirty="0">
              <a:solidFill>
                <a:schemeClr val="bg1"/>
              </a:solidFill>
              <a:latin typeface="微软雅黑" panose="020B0503020204020204" pitchFamily="34" charset="-122"/>
              <a:ea typeface="微软雅黑" panose="020B0503020204020204" pitchFamily="34" charset="-122"/>
            </a:rPr>
            <a:t>，传送</a:t>
          </a:r>
        </a:p>
      </dsp:txBody>
      <dsp:txXfrm rot="-10800000">
        <a:off x="0" y="1061232"/>
        <a:ext cx="4409319" cy="375984"/>
      </dsp:txXfrm>
    </dsp:sp>
    <dsp:sp modelId="{37CDBDB6-2170-404B-8F3F-363B34CA7CAF}">
      <dsp:nvSpPr>
        <dsp:cNvPr id="0" name=""/>
        <dsp:cNvSpPr/>
      </dsp:nvSpPr>
      <dsp:spPr>
        <a:xfrm>
          <a:off x="0" y="1437217"/>
          <a:ext cx="4409319" cy="320283"/>
        </a:xfrm>
        <a:prstGeom prst="rect">
          <a:avLst/>
        </a:prstGeom>
        <a:solidFill>
          <a:schemeClr val="accent2">
            <a:tint val="40000"/>
            <a:alpha val="90000"/>
            <a:hueOff val="2512910"/>
            <a:satOff val="-2189"/>
            <a:lumOff val="-3"/>
            <a:alphaOff val="0"/>
          </a:schemeClr>
        </a:solidFill>
        <a:ln w="9525" cap="flat" cmpd="sng" algn="ctr">
          <a:solidFill>
            <a:schemeClr val="accent2">
              <a:tint val="40000"/>
              <a:alpha val="90000"/>
              <a:hueOff val="2512910"/>
              <a:satOff val="-2189"/>
              <a:lumOff val="-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将拥塞发生的信息传送到可采取行动的地方。</a:t>
          </a:r>
        </a:p>
      </dsp:txBody>
      <dsp:txXfrm>
        <a:off x="0" y="1437217"/>
        <a:ext cx="4409319" cy="320283"/>
      </dsp:txXfrm>
    </dsp:sp>
    <dsp:sp modelId="{021834F7-9CCD-4967-A129-E4F8A64E9A64}">
      <dsp:nvSpPr>
        <dsp:cNvPr id="0" name=""/>
        <dsp:cNvSpPr/>
      </dsp:nvSpPr>
      <dsp:spPr>
        <a:xfrm rot="10800000">
          <a:off x="0" y="498"/>
          <a:ext cx="4409319" cy="1071181"/>
        </a:xfrm>
        <a:prstGeom prst="upArrowCallou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bg1"/>
              </a:solidFill>
              <a:latin typeface="微软雅黑" panose="020B0503020204020204" pitchFamily="34" charset="-122"/>
              <a:ea typeface="微软雅黑" panose="020B0503020204020204" pitchFamily="34" charset="-122"/>
            </a:rPr>
            <a:t>1</a:t>
          </a:r>
          <a:r>
            <a:rPr lang="zh-CN" altLang="en-US" sz="1800" b="1" kern="1200" dirty="0">
              <a:solidFill>
                <a:schemeClr val="bg1"/>
              </a:solidFill>
              <a:latin typeface="微软雅黑" panose="020B0503020204020204" pitchFamily="34" charset="-122"/>
              <a:ea typeface="微软雅黑" panose="020B0503020204020204" pitchFamily="34" charset="-122"/>
            </a:rPr>
            <a:t>，监测</a:t>
          </a:r>
        </a:p>
      </dsp:txBody>
      <dsp:txXfrm rot="-10800000">
        <a:off x="0" y="498"/>
        <a:ext cx="4409319" cy="375984"/>
      </dsp:txXfrm>
    </dsp:sp>
    <dsp:sp modelId="{131D3D73-943A-4F48-82DD-E5FF9CD6CF04}">
      <dsp:nvSpPr>
        <dsp:cNvPr id="0" name=""/>
        <dsp:cNvSpPr/>
      </dsp:nvSpPr>
      <dsp:spPr>
        <a:xfrm>
          <a:off x="0" y="376483"/>
          <a:ext cx="4409319" cy="320283"/>
        </a:xfrm>
        <a:prstGeom prst="rect">
          <a:avLst/>
        </a:prstGeom>
        <a:solidFill>
          <a:schemeClr val="accent2">
            <a:tint val="40000"/>
            <a:alpha val="90000"/>
            <a:hueOff val="5025821"/>
            <a:satOff val="-4378"/>
            <a:lumOff val="-6"/>
            <a:alphaOff val="0"/>
          </a:schemeClr>
        </a:solidFill>
        <a:ln w="9525" cap="flat" cmpd="sng" algn="ctr">
          <a:solidFill>
            <a:schemeClr val="accent2">
              <a:tint val="40000"/>
              <a:alpha val="90000"/>
              <a:hueOff val="5025821"/>
              <a:satOff val="-4378"/>
              <a:lumOff val="-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监测网络系统，检测拥塞在何时、何处发生。</a:t>
          </a:r>
        </a:p>
      </dsp:txBody>
      <dsp:txXfrm>
        <a:off x="0" y="376483"/>
        <a:ext cx="4409319" cy="32028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4AA41-5371-4B42-9534-5C50524AC84F}">
      <dsp:nvSpPr>
        <dsp:cNvPr id="0" name=""/>
        <dsp:cNvSpPr/>
      </dsp:nvSpPr>
      <dsp:spPr>
        <a:xfrm>
          <a:off x="0" y="2121967"/>
          <a:ext cx="4409319" cy="696477"/>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bg1"/>
              </a:solidFill>
              <a:latin typeface="微软雅黑" panose="020B0503020204020204" pitchFamily="34" charset="-122"/>
              <a:ea typeface="微软雅黑" panose="020B0503020204020204" pitchFamily="34" charset="-122"/>
            </a:rPr>
            <a:t>3</a:t>
          </a:r>
          <a:r>
            <a:rPr lang="zh-CN" altLang="en-US" sz="1800" b="1" kern="1200" dirty="0">
              <a:solidFill>
                <a:schemeClr val="bg1"/>
              </a:solidFill>
              <a:latin typeface="微软雅黑" panose="020B0503020204020204" pitchFamily="34" charset="-122"/>
              <a:ea typeface="微软雅黑" panose="020B0503020204020204" pitchFamily="34" charset="-122"/>
            </a:rPr>
            <a:t>，调整</a:t>
          </a:r>
        </a:p>
      </dsp:txBody>
      <dsp:txXfrm>
        <a:off x="0" y="2121967"/>
        <a:ext cx="4409319" cy="376097"/>
      </dsp:txXfrm>
    </dsp:sp>
    <dsp:sp modelId="{7AD1C28F-030D-4602-84E6-F93CC486F863}">
      <dsp:nvSpPr>
        <dsp:cNvPr id="0" name=""/>
        <dsp:cNvSpPr/>
      </dsp:nvSpPr>
      <dsp:spPr>
        <a:xfrm>
          <a:off x="0" y="2484135"/>
          <a:ext cx="4409319" cy="320379"/>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调整网络系统的运行以解决出现的问题。</a:t>
          </a:r>
        </a:p>
      </dsp:txBody>
      <dsp:txXfrm>
        <a:off x="0" y="2484135"/>
        <a:ext cx="4409319" cy="320379"/>
      </dsp:txXfrm>
    </dsp:sp>
    <dsp:sp modelId="{DC00D219-7831-4F88-9472-DCEE38BA17C2}">
      <dsp:nvSpPr>
        <dsp:cNvPr id="0" name=""/>
        <dsp:cNvSpPr/>
      </dsp:nvSpPr>
      <dsp:spPr>
        <a:xfrm rot="10800000">
          <a:off x="0" y="1061232"/>
          <a:ext cx="4409319" cy="1071181"/>
        </a:xfrm>
        <a:prstGeom prst="upArrowCallout">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bg1"/>
              </a:solidFill>
              <a:latin typeface="微软雅黑" panose="020B0503020204020204" pitchFamily="34" charset="-122"/>
              <a:ea typeface="微软雅黑" panose="020B0503020204020204" pitchFamily="34" charset="-122"/>
            </a:rPr>
            <a:t>2</a:t>
          </a:r>
          <a:r>
            <a:rPr lang="zh-CN" altLang="en-US" sz="1800" b="1" kern="1200" dirty="0">
              <a:solidFill>
                <a:schemeClr val="bg1"/>
              </a:solidFill>
              <a:latin typeface="微软雅黑" panose="020B0503020204020204" pitchFamily="34" charset="-122"/>
              <a:ea typeface="微软雅黑" panose="020B0503020204020204" pitchFamily="34" charset="-122"/>
            </a:rPr>
            <a:t>，传送</a:t>
          </a:r>
        </a:p>
      </dsp:txBody>
      <dsp:txXfrm rot="-10800000">
        <a:off x="0" y="1061232"/>
        <a:ext cx="4409319" cy="375984"/>
      </dsp:txXfrm>
    </dsp:sp>
    <dsp:sp modelId="{37CDBDB6-2170-404B-8F3F-363B34CA7CAF}">
      <dsp:nvSpPr>
        <dsp:cNvPr id="0" name=""/>
        <dsp:cNvSpPr/>
      </dsp:nvSpPr>
      <dsp:spPr>
        <a:xfrm>
          <a:off x="0" y="1437217"/>
          <a:ext cx="4409319" cy="320283"/>
        </a:xfrm>
        <a:prstGeom prst="rect">
          <a:avLst/>
        </a:prstGeom>
        <a:solidFill>
          <a:schemeClr val="accent2">
            <a:tint val="40000"/>
            <a:alpha val="90000"/>
            <a:hueOff val="2512910"/>
            <a:satOff val="-2189"/>
            <a:lumOff val="-3"/>
            <a:alphaOff val="0"/>
          </a:schemeClr>
        </a:solidFill>
        <a:ln w="9525" cap="flat" cmpd="sng" algn="ctr">
          <a:solidFill>
            <a:schemeClr val="accent2">
              <a:tint val="40000"/>
              <a:alpha val="90000"/>
              <a:hueOff val="2512910"/>
              <a:satOff val="-2189"/>
              <a:lumOff val="-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将拥塞发生的信息传送到可采取行动的地方。</a:t>
          </a:r>
        </a:p>
      </dsp:txBody>
      <dsp:txXfrm>
        <a:off x="0" y="1437217"/>
        <a:ext cx="4409319" cy="320283"/>
      </dsp:txXfrm>
    </dsp:sp>
    <dsp:sp modelId="{021834F7-9CCD-4967-A129-E4F8A64E9A64}">
      <dsp:nvSpPr>
        <dsp:cNvPr id="0" name=""/>
        <dsp:cNvSpPr/>
      </dsp:nvSpPr>
      <dsp:spPr>
        <a:xfrm rot="10800000">
          <a:off x="0" y="498"/>
          <a:ext cx="4409319" cy="1071181"/>
        </a:xfrm>
        <a:prstGeom prst="upArrowCallou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bg1"/>
              </a:solidFill>
              <a:latin typeface="微软雅黑" panose="020B0503020204020204" pitchFamily="34" charset="-122"/>
              <a:ea typeface="微软雅黑" panose="020B0503020204020204" pitchFamily="34" charset="-122"/>
            </a:rPr>
            <a:t>1</a:t>
          </a:r>
          <a:r>
            <a:rPr lang="zh-CN" altLang="en-US" sz="1800" b="1" kern="1200" dirty="0">
              <a:solidFill>
                <a:schemeClr val="bg1"/>
              </a:solidFill>
              <a:latin typeface="微软雅黑" panose="020B0503020204020204" pitchFamily="34" charset="-122"/>
              <a:ea typeface="微软雅黑" panose="020B0503020204020204" pitchFamily="34" charset="-122"/>
            </a:rPr>
            <a:t>，监测</a:t>
          </a:r>
        </a:p>
      </dsp:txBody>
      <dsp:txXfrm rot="-10800000">
        <a:off x="0" y="498"/>
        <a:ext cx="4409319" cy="375984"/>
      </dsp:txXfrm>
    </dsp:sp>
    <dsp:sp modelId="{131D3D73-943A-4F48-82DD-E5FF9CD6CF04}">
      <dsp:nvSpPr>
        <dsp:cNvPr id="0" name=""/>
        <dsp:cNvSpPr/>
      </dsp:nvSpPr>
      <dsp:spPr>
        <a:xfrm>
          <a:off x="0" y="376483"/>
          <a:ext cx="4409319" cy="320283"/>
        </a:xfrm>
        <a:prstGeom prst="rect">
          <a:avLst/>
        </a:prstGeom>
        <a:solidFill>
          <a:schemeClr val="accent2">
            <a:tint val="40000"/>
            <a:alpha val="90000"/>
            <a:hueOff val="5025821"/>
            <a:satOff val="-4378"/>
            <a:lumOff val="-6"/>
            <a:alphaOff val="0"/>
          </a:schemeClr>
        </a:solidFill>
        <a:ln w="9525" cap="flat" cmpd="sng" algn="ctr">
          <a:solidFill>
            <a:schemeClr val="accent2">
              <a:tint val="40000"/>
              <a:alpha val="90000"/>
              <a:hueOff val="5025821"/>
              <a:satOff val="-4378"/>
              <a:lumOff val="-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监测网络系统，检测拥塞在何时、何处发生。</a:t>
          </a:r>
        </a:p>
      </dsp:txBody>
      <dsp:txXfrm>
        <a:off x="0" y="376483"/>
        <a:ext cx="4409319" cy="320283"/>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7A0F7-AD19-4993-8574-730EC50C92A6}" type="datetimeFigureOut">
              <a:rPr lang="zh-CN" altLang="en-US" smtClean="0"/>
              <a:pPr/>
              <a:t>2022/9/1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4BD24-89E3-4C51-B736-BCCE6C13A884}" type="slidenum">
              <a:rPr lang="zh-CN" altLang="en-US" smtClean="0"/>
              <a:pPr/>
              <a:t>‹#›</a:t>
            </a:fld>
            <a:endParaRPr lang="zh-CN" altLang="en-US"/>
          </a:p>
        </p:txBody>
      </p:sp>
    </p:spTree>
    <p:extLst>
      <p:ext uri="{BB962C8B-B14F-4D97-AF65-F5344CB8AC3E}">
        <p14:creationId xmlns:p14="http://schemas.microsoft.com/office/powerpoint/2010/main" val="2173373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B14BD24-89E3-4C51-B736-BCCE6C13A884}" type="slidenum">
              <a:rPr lang="zh-CN" altLang="en-US" smtClean="0"/>
              <a:pPr/>
              <a:t>1</a:t>
            </a:fld>
            <a:endParaRPr lang="zh-CN" altLang="en-US"/>
          </a:p>
        </p:txBody>
      </p:sp>
    </p:spTree>
    <p:extLst>
      <p:ext uri="{BB962C8B-B14F-4D97-AF65-F5344CB8AC3E}">
        <p14:creationId xmlns:p14="http://schemas.microsoft.com/office/powerpoint/2010/main" val="3520909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85</a:t>
            </a:fld>
            <a:endParaRPr lang="zh-CN" altLang="en-US"/>
          </a:p>
        </p:txBody>
      </p:sp>
    </p:spTree>
    <p:extLst>
      <p:ext uri="{BB962C8B-B14F-4D97-AF65-F5344CB8AC3E}">
        <p14:creationId xmlns:p14="http://schemas.microsoft.com/office/powerpoint/2010/main" val="660481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89</a:t>
            </a:fld>
            <a:endParaRPr lang="zh-CN" altLang="en-US"/>
          </a:p>
        </p:txBody>
      </p:sp>
    </p:spTree>
    <p:extLst>
      <p:ext uri="{BB962C8B-B14F-4D97-AF65-F5344CB8AC3E}">
        <p14:creationId xmlns:p14="http://schemas.microsoft.com/office/powerpoint/2010/main" val="3974072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92</a:t>
            </a:fld>
            <a:endParaRPr lang="zh-CN" altLang="en-US"/>
          </a:p>
        </p:txBody>
      </p:sp>
    </p:spTree>
    <p:extLst>
      <p:ext uri="{BB962C8B-B14F-4D97-AF65-F5344CB8AC3E}">
        <p14:creationId xmlns:p14="http://schemas.microsoft.com/office/powerpoint/2010/main" val="6016562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93</a:t>
            </a:fld>
            <a:endParaRPr lang="zh-CN" altLang="en-US"/>
          </a:p>
        </p:txBody>
      </p:sp>
    </p:spTree>
    <p:extLst>
      <p:ext uri="{BB962C8B-B14F-4D97-AF65-F5344CB8AC3E}">
        <p14:creationId xmlns:p14="http://schemas.microsoft.com/office/powerpoint/2010/main" val="4191326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94</a:t>
            </a:fld>
            <a:endParaRPr lang="zh-CN" altLang="en-US"/>
          </a:p>
        </p:txBody>
      </p:sp>
    </p:spTree>
    <p:extLst>
      <p:ext uri="{BB962C8B-B14F-4D97-AF65-F5344CB8AC3E}">
        <p14:creationId xmlns:p14="http://schemas.microsoft.com/office/powerpoint/2010/main" val="463061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95</a:t>
            </a:fld>
            <a:endParaRPr lang="zh-CN" altLang="en-US"/>
          </a:p>
        </p:txBody>
      </p:sp>
    </p:spTree>
    <p:extLst>
      <p:ext uri="{BB962C8B-B14F-4D97-AF65-F5344CB8AC3E}">
        <p14:creationId xmlns:p14="http://schemas.microsoft.com/office/powerpoint/2010/main" val="2102368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96</a:t>
            </a:fld>
            <a:endParaRPr lang="zh-CN" altLang="en-US"/>
          </a:p>
        </p:txBody>
      </p:sp>
    </p:spTree>
    <p:extLst>
      <p:ext uri="{BB962C8B-B14F-4D97-AF65-F5344CB8AC3E}">
        <p14:creationId xmlns:p14="http://schemas.microsoft.com/office/powerpoint/2010/main" val="3402639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97</a:t>
            </a:fld>
            <a:endParaRPr lang="zh-CN" altLang="en-US"/>
          </a:p>
        </p:txBody>
      </p:sp>
    </p:spTree>
    <p:extLst>
      <p:ext uri="{BB962C8B-B14F-4D97-AF65-F5344CB8AC3E}">
        <p14:creationId xmlns:p14="http://schemas.microsoft.com/office/powerpoint/2010/main" val="3453403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98</a:t>
            </a:fld>
            <a:endParaRPr lang="zh-CN" altLang="en-US"/>
          </a:p>
        </p:txBody>
      </p:sp>
    </p:spTree>
    <p:extLst>
      <p:ext uri="{BB962C8B-B14F-4D97-AF65-F5344CB8AC3E}">
        <p14:creationId xmlns:p14="http://schemas.microsoft.com/office/powerpoint/2010/main" val="245875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99</a:t>
            </a:fld>
            <a:endParaRPr lang="zh-CN" altLang="en-US"/>
          </a:p>
        </p:txBody>
      </p:sp>
    </p:spTree>
    <p:extLst>
      <p:ext uri="{BB962C8B-B14F-4D97-AF65-F5344CB8AC3E}">
        <p14:creationId xmlns:p14="http://schemas.microsoft.com/office/powerpoint/2010/main" val="3250512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3</a:t>
            </a:fld>
            <a:endParaRPr lang="zh-CN" altLang="en-US"/>
          </a:p>
        </p:txBody>
      </p:sp>
    </p:spTree>
    <p:extLst>
      <p:ext uri="{BB962C8B-B14F-4D97-AF65-F5344CB8AC3E}">
        <p14:creationId xmlns:p14="http://schemas.microsoft.com/office/powerpoint/2010/main" val="4182794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127</a:t>
            </a:fld>
            <a:endParaRPr lang="zh-CN" altLang="en-US"/>
          </a:p>
        </p:txBody>
      </p:sp>
    </p:spTree>
    <p:extLst>
      <p:ext uri="{BB962C8B-B14F-4D97-AF65-F5344CB8AC3E}">
        <p14:creationId xmlns:p14="http://schemas.microsoft.com/office/powerpoint/2010/main" val="12548379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174</a:t>
            </a:fld>
            <a:endParaRPr lang="zh-CN" altLang="en-US"/>
          </a:p>
        </p:txBody>
      </p:sp>
    </p:spTree>
    <p:extLst>
      <p:ext uri="{BB962C8B-B14F-4D97-AF65-F5344CB8AC3E}">
        <p14:creationId xmlns:p14="http://schemas.microsoft.com/office/powerpoint/2010/main" val="24475841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180</a:t>
            </a:fld>
            <a:endParaRPr lang="zh-CN" altLang="en-US"/>
          </a:p>
        </p:txBody>
      </p:sp>
    </p:spTree>
    <p:extLst>
      <p:ext uri="{BB962C8B-B14F-4D97-AF65-F5344CB8AC3E}">
        <p14:creationId xmlns:p14="http://schemas.microsoft.com/office/powerpoint/2010/main" val="4050929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6</a:t>
            </a:fld>
            <a:endParaRPr lang="zh-CN" altLang="en-US"/>
          </a:p>
        </p:txBody>
      </p:sp>
    </p:spTree>
    <p:extLst>
      <p:ext uri="{BB962C8B-B14F-4D97-AF65-F5344CB8AC3E}">
        <p14:creationId xmlns:p14="http://schemas.microsoft.com/office/powerpoint/2010/main" val="1390506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12</a:t>
            </a:fld>
            <a:endParaRPr lang="zh-CN" altLang="en-US"/>
          </a:p>
        </p:txBody>
      </p:sp>
    </p:spTree>
    <p:extLst>
      <p:ext uri="{BB962C8B-B14F-4D97-AF65-F5344CB8AC3E}">
        <p14:creationId xmlns:p14="http://schemas.microsoft.com/office/powerpoint/2010/main" val="1822142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53</a:t>
            </a:fld>
            <a:endParaRPr lang="zh-CN" altLang="en-US"/>
          </a:p>
        </p:txBody>
      </p:sp>
    </p:spTree>
    <p:extLst>
      <p:ext uri="{BB962C8B-B14F-4D97-AF65-F5344CB8AC3E}">
        <p14:creationId xmlns:p14="http://schemas.microsoft.com/office/powerpoint/2010/main" val="2006336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81</a:t>
            </a:fld>
            <a:endParaRPr lang="zh-CN" altLang="en-US"/>
          </a:p>
        </p:txBody>
      </p:sp>
    </p:spTree>
    <p:extLst>
      <p:ext uri="{BB962C8B-B14F-4D97-AF65-F5344CB8AC3E}">
        <p14:creationId xmlns:p14="http://schemas.microsoft.com/office/powerpoint/2010/main" val="3311582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82</a:t>
            </a:fld>
            <a:endParaRPr lang="zh-CN" altLang="en-US"/>
          </a:p>
        </p:txBody>
      </p:sp>
    </p:spTree>
    <p:extLst>
      <p:ext uri="{BB962C8B-B14F-4D97-AF65-F5344CB8AC3E}">
        <p14:creationId xmlns:p14="http://schemas.microsoft.com/office/powerpoint/2010/main" val="2378550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83</a:t>
            </a:fld>
            <a:endParaRPr lang="zh-CN" altLang="en-US"/>
          </a:p>
        </p:txBody>
      </p:sp>
    </p:spTree>
    <p:extLst>
      <p:ext uri="{BB962C8B-B14F-4D97-AF65-F5344CB8AC3E}">
        <p14:creationId xmlns:p14="http://schemas.microsoft.com/office/powerpoint/2010/main" val="4068373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84</a:t>
            </a:fld>
            <a:endParaRPr lang="zh-CN" altLang="en-US"/>
          </a:p>
        </p:txBody>
      </p:sp>
    </p:spTree>
    <p:extLst>
      <p:ext uri="{BB962C8B-B14F-4D97-AF65-F5344CB8AC3E}">
        <p14:creationId xmlns:p14="http://schemas.microsoft.com/office/powerpoint/2010/main" val="4271066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灯片编号占位符 5">
            <a:extLst>
              <a:ext uri="{FF2B5EF4-FFF2-40B4-BE49-F238E27FC236}">
                <a16:creationId xmlns:a16="http://schemas.microsoft.com/office/drawing/2014/main" id="{6F01CA06-EE96-426C-9313-5F2342E73E1E}"/>
              </a:ext>
            </a:extLst>
          </p:cNvPr>
          <p:cNvSpPr>
            <a:spLocks noGrp="1"/>
          </p:cNvSpPr>
          <p:nvPr>
            <p:ph type="sldNum" sz="quarter" idx="12"/>
          </p:nvPr>
        </p:nvSpPr>
        <p:spPr>
          <a:xfrm>
            <a:off x="8325015" y="4869656"/>
            <a:ext cx="691763" cy="273844"/>
          </a:xfrm>
          <a:prstGeom prst="rect">
            <a:avLst/>
          </a:prstGeom>
        </p:spPr>
        <p:txBody>
          <a:bodyPr/>
          <a:lstStyle>
            <a:lvl1pPr>
              <a:defRPr sz="1200"/>
            </a:lvl1p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3194605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1694695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3153080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灯片编号占位符 5">
            <a:extLst>
              <a:ext uri="{FF2B5EF4-FFF2-40B4-BE49-F238E27FC236}">
                <a16:creationId xmlns:a16="http://schemas.microsoft.com/office/drawing/2014/main" id="{66849A03-330D-4A50-8C4B-6EDBF2DAD9A2}"/>
              </a:ext>
            </a:extLst>
          </p:cNvPr>
          <p:cNvSpPr>
            <a:spLocks noGrp="1"/>
          </p:cNvSpPr>
          <p:nvPr>
            <p:ph type="sldNum" sz="quarter" idx="12"/>
          </p:nvPr>
        </p:nvSpPr>
        <p:spPr>
          <a:xfrm>
            <a:off x="8325015" y="4869656"/>
            <a:ext cx="691763" cy="273844"/>
          </a:xfrm>
          <a:prstGeom prst="rect">
            <a:avLst/>
          </a:prstGeom>
        </p:spPr>
        <p:txBody>
          <a:bodyPr/>
          <a:lstStyle>
            <a:lvl1pPr>
              <a:defRPr sz="1200"/>
            </a:lvl1p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76425886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49966742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0064001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9922684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61718659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5913024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2285257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7156747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 name="Line 3"/>
          <p:cNvSpPr>
            <a:spLocks noChangeShapeType="1"/>
          </p:cNvSpPr>
          <p:nvPr userDrawn="1"/>
        </p:nvSpPr>
        <p:spPr bwMode="auto">
          <a:xfrm>
            <a:off x="0" y="428092"/>
            <a:ext cx="9144000" cy="0"/>
          </a:xfrm>
          <a:prstGeom prst="line">
            <a:avLst/>
          </a:prstGeom>
          <a:noFill/>
          <a:ln w="2540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3">
            <a:extLst>
              <a:ext uri="{FF2B5EF4-FFF2-40B4-BE49-F238E27FC236}">
                <a16:creationId xmlns:a16="http://schemas.microsoft.com/office/drawing/2014/main" id="{6C276BB1-2AE5-4B75-9892-6F0D85D42878}"/>
              </a:ext>
            </a:extLst>
          </p:cNvPr>
          <p:cNvSpPr>
            <a:spLocks noChangeShapeType="1"/>
          </p:cNvSpPr>
          <p:nvPr userDrawn="1"/>
        </p:nvSpPr>
        <p:spPr bwMode="auto">
          <a:xfrm>
            <a:off x="0" y="4852496"/>
            <a:ext cx="9144000" cy="0"/>
          </a:xfrm>
          <a:prstGeom prst="line">
            <a:avLst/>
          </a:prstGeom>
          <a:noFill/>
          <a:ln w="25400" algn="ctr">
            <a:solidFill>
              <a:srgbClr val="85D1F7"/>
            </a:solidFill>
            <a:round/>
            <a:headEnd/>
            <a:tailEn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Tree>
    <p:extLst>
      <p:ext uri="{BB962C8B-B14F-4D97-AF65-F5344CB8AC3E}">
        <p14:creationId xmlns:p14="http://schemas.microsoft.com/office/powerpoint/2010/main" val="691602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7.wmf"/><Relationship Id="rId4" Type="http://schemas.openxmlformats.org/officeDocument/2006/relationships/oleObject" Target="../embeddings/oleObject6.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矩形 6"/>
          <p:cNvSpPr/>
          <p:nvPr/>
        </p:nvSpPr>
        <p:spPr>
          <a:xfrm>
            <a:off x="4992742" y="2219222"/>
            <a:ext cx="2483372" cy="938719"/>
          </a:xfrm>
          <a:prstGeom prst="rect">
            <a:avLst/>
          </a:prstGeom>
        </p:spPr>
        <p:txBody>
          <a:bodyPr wrap="none">
            <a:spAutoFit/>
          </a:bodyPr>
          <a:lstStyle/>
          <a:p>
            <a:pPr algn="ctr" eaLnBrk="0" hangingPunct="0"/>
            <a:r>
              <a:rPr lang="zh-CN" altLang="en-US" sz="5500" b="1" dirty="0">
                <a:solidFill>
                  <a:schemeClr val="bg1"/>
                </a:solidFill>
                <a:latin typeface="微软雅黑" pitchFamily="34" charset="-122"/>
                <a:ea typeface="微软雅黑" pitchFamily="34" charset="-122"/>
              </a:rPr>
              <a:t>运</a:t>
            </a:r>
            <a:r>
              <a:rPr lang="zh-CN" altLang="en-US" sz="24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输</a:t>
            </a:r>
            <a:r>
              <a:rPr lang="zh-CN" altLang="en-US" sz="24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层</a:t>
            </a:r>
            <a:endParaRPr lang="fr-FR" altLang="zh-CN" sz="5500" b="1" dirty="0">
              <a:solidFill>
                <a:schemeClr val="bg1"/>
              </a:solidFill>
              <a:latin typeface="微软雅黑" pitchFamily="34" charset="-122"/>
              <a:ea typeface="微软雅黑" pitchFamily="34" charset="-122"/>
            </a:endParaRPr>
          </a:p>
        </p:txBody>
      </p:sp>
      <p:sp>
        <p:nvSpPr>
          <p:cNvPr id="8" name="矩形 7"/>
          <p:cNvSpPr/>
          <p:nvPr/>
        </p:nvSpPr>
        <p:spPr>
          <a:xfrm>
            <a:off x="5565012" y="1736604"/>
            <a:ext cx="1338828" cy="523220"/>
          </a:xfrm>
          <a:prstGeom prst="rect">
            <a:avLst/>
          </a:prstGeom>
        </p:spPr>
        <p:txBody>
          <a:bodyPr wrap="none">
            <a:spAutoFit/>
          </a:bodyPr>
          <a:lstStyle/>
          <a:p>
            <a:pPr algn="ctr" eaLnBrk="0" hangingPunct="0"/>
            <a:r>
              <a:rPr lang="fr-FR" altLang="zh-CN" sz="2800" b="1" dirty="0">
                <a:solidFill>
                  <a:schemeClr val="bg1"/>
                </a:solidFill>
                <a:latin typeface="微软雅黑" pitchFamily="34" charset="-122"/>
                <a:ea typeface="微软雅黑" pitchFamily="34" charset="-122"/>
              </a:rPr>
              <a:t>第 5 章</a:t>
            </a:r>
          </a:p>
        </p:txBody>
      </p:sp>
    </p:spTree>
    <p:extLst>
      <p:ext uri="{BB962C8B-B14F-4D97-AF65-F5344CB8AC3E}">
        <p14:creationId xmlns:p14="http://schemas.microsoft.com/office/powerpoint/2010/main" val="40205601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30224"/>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424624" y="597013"/>
            <a:ext cx="23134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运输协议数据单元 </a:t>
            </a:r>
          </a:p>
        </p:txBody>
      </p:sp>
      <p:sp>
        <p:nvSpPr>
          <p:cNvPr id="4" name="Rectangle 68"/>
          <p:cNvSpPr>
            <a:spLocks noChangeArrowheads="1"/>
          </p:cNvSpPr>
          <p:nvPr/>
        </p:nvSpPr>
        <p:spPr bwMode="auto">
          <a:xfrm>
            <a:off x="556963" y="986508"/>
            <a:ext cx="8184960"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两个对等运输实体在通信时传送的数据单位叫作</a:t>
            </a:r>
            <a:r>
              <a:rPr lang="zh-CN" altLang="en-US" sz="2000" b="1" dirty="0">
                <a:solidFill>
                  <a:srgbClr val="C00000"/>
                </a:solidFill>
                <a:latin typeface="微软雅黑" pitchFamily="34" charset="-122"/>
                <a:ea typeface="微软雅黑" pitchFamily="34" charset="-122"/>
              </a:rPr>
              <a:t>运输协议数据单元 </a:t>
            </a:r>
            <a:r>
              <a:rPr lang="en-US" altLang="zh-CN" sz="2000" b="1" dirty="0">
                <a:solidFill>
                  <a:srgbClr val="C00000"/>
                </a:solidFill>
                <a:latin typeface="微软雅黑" pitchFamily="34" charset="-122"/>
                <a:ea typeface="微软雅黑" pitchFamily="34" charset="-122"/>
              </a:rPr>
              <a:t>TPDU </a:t>
            </a:r>
            <a:r>
              <a:rPr lang="en-US" altLang="zh-CN" sz="2000" b="1" dirty="0">
                <a:latin typeface="微软雅黑" pitchFamily="34" charset="-122"/>
                <a:ea typeface="微软雅黑" pitchFamily="34" charset="-122"/>
              </a:rPr>
              <a:t>(Transport Protocol Data Unit)</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传送的数据单位协议是 </a:t>
            </a:r>
            <a:r>
              <a:rPr lang="en-US" altLang="zh-CN" sz="2000" b="1" dirty="0">
                <a:solidFill>
                  <a:srgbClr val="C00000"/>
                </a:solidFill>
                <a:latin typeface="微软雅黑" pitchFamily="34" charset="-122"/>
                <a:ea typeface="微软雅黑" pitchFamily="34" charset="-122"/>
              </a:rPr>
              <a:t>TCP </a:t>
            </a:r>
            <a:r>
              <a:rPr lang="zh-CN" altLang="en-US" sz="2000" b="1" dirty="0">
                <a:solidFill>
                  <a:srgbClr val="C00000"/>
                </a:solidFill>
                <a:latin typeface="微软雅黑" pitchFamily="34" charset="-122"/>
                <a:ea typeface="微软雅黑" pitchFamily="34" charset="-122"/>
              </a:rPr>
              <a:t>报文段 </a:t>
            </a:r>
            <a:r>
              <a:rPr lang="en-US" altLang="zh-CN" sz="2000" b="1" dirty="0">
                <a:latin typeface="微软雅黑" pitchFamily="34" charset="-122"/>
                <a:ea typeface="微软雅黑" pitchFamily="34" charset="-122"/>
              </a:rPr>
              <a:t>(segment)</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UDP </a:t>
            </a:r>
            <a:r>
              <a:rPr lang="zh-CN" altLang="en-US" sz="2000" b="1" dirty="0">
                <a:latin typeface="微软雅黑" pitchFamily="34" charset="-122"/>
                <a:ea typeface="微软雅黑" pitchFamily="34" charset="-122"/>
              </a:rPr>
              <a:t>传送的数据单位协议是 </a:t>
            </a:r>
            <a:r>
              <a:rPr lang="en-US" altLang="zh-CN" sz="2000" b="1" dirty="0">
                <a:solidFill>
                  <a:srgbClr val="C00000"/>
                </a:solidFill>
                <a:latin typeface="微软雅黑" pitchFamily="34" charset="-122"/>
                <a:ea typeface="微软雅黑" pitchFamily="34" charset="-122"/>
              </a:rPr>
              <a:t>UDP </a:t>
            </a:r>
            <a:r>
              <a:rPr lang="zh-CN" altLang="en-US" sz="2000" b="1" dirty="0">
                <a:solidFill>
                  <a:srgbClr val="C00000"/>
                </a:solidFill>
                <a:latin typeface="微软雅黑" pitchFamily="34" charset="-122"/>
                <a:ea typeface="微软雅黑" pitchFamily="34" charset="-122"/>
              </a:rPr>
              <a:t>报文</a:t>
            </a:r>
            <a:r>
              <a:rPr lang="zh-CN" altLang="en-US" sz="2000" b="1" dirty="0">
                <a:latin typeface="微软雅黑" pitchFamily="34" charset="-122"/>
                <a:ea typeface="微软雅黑" pitchFamily="34" charset="-122"/>
              </a:rPr>
              <a:t>或</a:t>
            </a:r>
            <a:r>
              <a:rPr lang="zh-CN" altLang="en-US" sz="2000" b="1" dirty="0">
                <a:solidFill>
                  <a:srgbClr val="C00000"/>
                </a:solidFill>
                <a:latin typeface="微软雅黑" pitchFamily="34" charset="-122"/>
                <a:ea typeface="微软雅黑" pitchFamily="34" charset="-122"/>
              </a:rPr>
              <a:t>用户数据报。 </a:t>
            </a:r>
          </a:p>
        </p:txBody>
      </p:sp>
      <p:sp>
        <p:nvSpPr>
          <p:cNvPr id="5" name="灯片编号占位符 4">
            <a:extLst>
              <a:ext uri="{FF2B5EF4-FFF2-40B4-BE49-F238E27FC236}">
                <a16:creationId xmlns:a16="http://schemas.microsoft.com/office/drawing/2014/main" id="{34B2AA02-CB8C-4063-B58F-03B4F5009B3E}"/>
              </a:ext>
            </a:extLst>
          </p:cNvPr>
          <p:cNvSpPr>
            <a:spLocks noGrp="1"/>
          </p:cNvSpPr>
          <p:nvPr>
            <p:ph type="sldNum" sz="quarter" idx="12"/>
          </p:nvPr>
        </p:nvSpPr>
        <p:spPr/>
        <p:txBody>
          <a:bodyPr/>
          <a:lstStyle/>
          <a:p>
            <a:fld id="{C485880C-E2C3-4DAB-AE74-D9BE691626AC}" type="slidenum">
              <a:rPr lang="zh-CN" altLang="en-US" smtClean="0"/>
              <a:pPr/>
              <a:t>10</a:t>
            </a:fld>
            <a:endParaRPr lang="zh-CN" altLang="en-US"/>
          </a:p>
        </p:txBody>
      </p:sp>
    </p:spTree>
    <p:extLst>
      <p:ext uri="{BB962C8B-B14F-4D97-AF65-F5344CB8AC3E}">
        <p14:creationId xmlns:p14="http://schemas.microsoft.com/office/powerpoint/2010/main" val="402614117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5"/>
          <p:cNvSpPr>
            <a:spLocks noChangeArrowheads="1"/>
          </p:cNvSpPr>
          <p:nvPr/>
        </p:nvSpPr>
        <p:spPr bwMode="auto">
          <a:xfrm>
            <a:off x="556963" y="619244"/>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8" name="Rectangle 6"/>
          <p:cNvSpPr>
            <a:spLocks noChangeArrowheads="1"/>
          </p:cNvSpPr>
          <p:nvPr/>
        </p:nvSpPr>
        <p:spPr bwMode="auto">
          <a:xfrm>
            <a:off x="3278387" y="596154"/>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发送缓存与发送窗口 </a:t>
            </a:r>
          </a:p>
        </p:txBody>
      </p:sp>
      <p:sp>
        <p:nvSpPr>
          <p:cNvPr id="19" name="圆角矩形 18"/>
          <p:cNvSpPr/>
          <p:nvPr/>
        </p:nvSpPr>
        <p:spPr>
          <a:xfrm>
            <a:off x="556963" y="1016059"/>
            <a:ext cx="8048776" cy="321528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Text Box 155"/>
          <p:cNvSpPr txBox="1">
            <a:spLocks noChangeArrowheads="1"/>
          </p:cNvSpPr>
          <p:nvPr/>
        </p:nvSpPr>
        <p:spPr bwMode="auto">
          <a:xfrm>
            <a:off x="2102735" y="1114884"/>
            <a:ext cx="5318230" cy="363176"/>
          </a:xfrm>
          <a:prstGeom prst="rect">
            <a:avLst/>
          </a:prstGeom>
          <a:solidFill>
            <a:schemeClr val="accent6">
              <a:lumMod val="40000"/>
              <a:lumOff val="60000"/>
            </a:schemeClr>
          </a:solidFill>
          <a:ln w="9525">
            <a:solidFill>
              <a:schemeClr val="tx1"/>
            </a:solidFill>
            <a:miter lim="800000"/>
            <a:headEnd/>
            <a:tailEnd/>
          </a:ln>
          <a:effectLst/>
          <a:extLst/>
        </p:spPr>
        <p:txBody>
          <a:bodyPr wrap="square">
            <a:spAutoFit/>
          </a:bodyPr>
          <a:lstStyle/>
          <a:p>
            <a:pPr algn="ctr">
              <a:lnSpc>
                <a:spcPct val="110000"/>
              </a:lnSpc>
            </a:pPr>
            <a:r>
              <a:rPr lang="zh-CN" altLang="en-US" sz="1600" b="1" dirty="0">
                <a:latin typeface="微软雅黑" pitchFamily="34" charset="-122"/>
                <a:ea typeface="微软雅黑" pitchFamily="34" charset="-122"/>
              </a:rPr>
              <a:t>发送方的应用进程把字节流写入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发送缓存。</a:t>
            </a:r>
          </a:p>
        </p:txBody>
      </p:sp>
      <p:grpSp>
        <p:nvGrpSpPr>
          <p:cNvPr id="22" name="组合 21"/>
          <p:cNvGrpSpPr/>
          <p:nvPr/>
        </p:nvGrpSpPr>
        <p:grpSpPr>
          <a:xfrm>
            <a:off x="2154856" y="1600921"/>
            <a:ext cx="6280932" cy="2524082"/>
            <a:chOff x="366836" y="2074454"/>
            <a:chExt cx="10389633" cy="4175220"/>
          </a:xfrm>
        </p:grpSpPr>
        <p:sp>
          <p:nvSpPr>
            <p:cNvPr id="23" name="Line 5"/>
            <p:cNvSpPr>
              <a:spLocks noChangeShapeType="1"/>
            </p:cNvSpPr>
            <p:nvPr/>
          </p:nvSpPr>
          <p:spPr bwMode="auto">
            <a:xfrm flipV="1">
              <a:off x="2220771" y="3644602"/>
              <a:ext cx="5671873"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4" name="Text Box 6"/>
            <p:cNvSpPr txBox="1">
              <a:spLocks noChangeArrowheads="1"/>
            </p:cNvSpPr>
            <p:nvPr/>
          </p:nvSpPr>
          <p:spPr bwMode="auto">
            <a:xfrm>
              <a:off x="1410826" y="5486009"/>
              <a:ext cx="1578242" cy="76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最后被确认</a:t>
              </a:r>
            </a:p>
            <a:p>
              <a:pPr algn="ctr"/>
              <a:r>
                <a:rPr lang="zh-CN" altLang="en-US" sz="1200" b="1" dirty="0">
                  <a:latin typeface="微软雅黑" pitchFamily="34" charset="-122"/>
                  <a:ea typeface="微软雅黑" pitchFamily="34" charset="-122"/>
                </a:rPr>
                <a:t>的字节</a:t>
              </a:r>
            </a:p>
          </p:txBody>
        </p:sp>
        <p:sp>
          <p:nvSpPr>
            <p:cNvPr id="25" name="Rectangle 7"/>
            <p:cNvSpPr>
              <a:spLocks noChangeArrowheads="1"/>
            </p:cNvSpPr>
            <p:nvPr/>
          </p:nvSpPr>
          <p:spPr bwMode="auto">
            <a:xfrm>
              <a:off x="5407545" y="4455814"/>
              <a:ext cx="1745588" cy="534988"/>
            </a:xfrm>
            <a:prstGeom prst="rect">
              <a:avLst/>
            </a:prstGeom>
            <a:solidFill>
              <a:srgbClr val="00FFFF"/>
            </a:solidFill>
            <a:ln>
              <a:noFill/>
            </a:ln>
            <a:effectLst/>
          </p:spPr>
          <p:txBody>
            <a:bodyPr wrap="none" anchor="ctr"/>
            <a:lstStyle/>
            <a:p>
              <a:endParaRPr lang="zh-CN" altLang="en-US" sz="1400" b="1">
                <a:latin typeface="微软雅黑" pitchFamily="34" charset="-122"/>
                <a:ea typeface="微软雅黑" pitchFamily="34" charset="-122"/>
              </a:endParaRPr>
            </a:p>
          </p:txBody>
        </p:sp>
        <p:sp>
          <p:nvSpPr>
            <p:cNvPr id="26" name="Oval 8"/>
            <p:cNvSpPr>
              <a:spLocks noChangeArrowheads="1"/>
            </p:cNvSpPr>
            <p:nvPr/>
          </p:nvSpPr>
          <p:spPr bwMode="auto">
            <a:xfrm>
              <a:off x="3771751" y="2074454"/>
              <a:ext cx="2765425" cy="754063"/>
            </a:xfrm>
            <a:prstGeom prst="ellipse">
              <a:avLst/>
            </a:prstGeom>
            <a:solidFill>
              <a:srgbClr val="00FFFF"/>
            </a:solidFill>
            <a:ln w="9525">
              <a:solidFill>
                <a:schemeClr val="tx1"/>
              </a:solidFill>
              <a:round/>
              <a:headEnd/>
              <a:tailEnd/>
            </a:ln>
            <a:effectLst/>
          </p:spPr>
          <p:txBody>
            <a:bodyPr wrap="none" anchor="ctr"/>
            <a:lstStyle/>
            <a:p>
              <a:pPr algn="ctr"/>
              <a:r>
                <a:rPr lang="zh-CN" altLang="en-US" sz="1400" b="1" dirty="0">
                  <a:latin typeface="微软雅黑" pitchFamily="34" charset="-122"/>
                  <a:ea typeface="微软雅黑" pitchFamily="34" charset="-122"/>
                </a:rPr>
                <a:t>发送方应用程序</a:t>
              </a:r>
            </a:p>
          </p:txBody>
        </p:sp>
        <p:sp>
          <p:nvSpPr>
            <p:cNvPr id="27" name="Line 9"/>
            <p:cNvSpPr>
              <a:spLocks noChangeShapeType="1"/>
            </p:cNvSpPr>
            <p:nvPr/>
          </p:nvSpPr>
          <p:spPr bwMode="auto">
            <a:xfrm>
              <a:off x="463144" y="3066754"/>
              <a:ext cx="10293325" cy="0"/>
            </a:xfrm>
            <a:prstGeom prst="line">
              <a:avLst/>
            </a:prstGeom>
            <a:noFill/>
            <a:ln w="28575">
              <a:solidFill>
                <a:srgbClr val="000099"/>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8" name="Rectangle 30"/>
            <p:cNvSpPr>
              <a:spLocks noChangeArrowheads="1"/>
            </p:cNvSpPr>
            <p:nvPr/>
          </p:nvSpPr>
          <p:spPr bwMode="auto">
            <a:xfrm>
              <a:off x="2207012" y="4243090"/>
              <a:ext cx="3929725" cy="962025"/>
            </a:xfrm>
            <a:prstGeom prst="rect">
              <a:avLst/>
            </a:prstGeom>
            <a:solidFill>
              <a:srgbClr val="0000FF"/>
            </a:solidFill>
            <a:ln w="12700">
              <a:solidFill>
                <a:schemeClr val="tx1"/>
              </a:solidFill>
              <a:prstDash val="dash"/>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29" name="Line 10"/>
            <p:cNvSpPr>
              <a:spLocks noChangeShapeType="1"/>
            </p:cNvSpPr>
            <p:nvPr/>
          </p:nvSpPr>
          <p:spPr bwMode="auto">
            <a:xfrm>
              <a:off x="463144" y="4455814"/>
              <a:ext cx="814493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0" name="Line 11"/>
            <p:cNvSpPr>
              <a:spLocks noChangeShapeType="1"/>
            </p:cNvSpPr>
            <p:nvPr/>
          </p:nvSpPr>
          <p:spPr bwMode="auto">
            <a:xfrm>
              <a:off x="463144" y="4990802"/>
              <a:ext cx="814493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1" name="Line 12"/>
            <p:cNvSpPr>
              <a:spLocks noChangeShapeType="1"/>
            </p:cNvSpPr>
            <p:nvPr/>
          </p:nvSpPr>
          <p:spPr bwMode="auto">
            <a:xfrm>
              <a:off x="2207013" y="4455814"/>
              <a:ext cx="0" cy="534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2" name="Line 13"/>
            <p:cNvSpPr>
              <a:spLocks noChangeShapeType="1"/>
            </p:cNvSpPr>
            <p:nvPr/>
          </p:nvSpPr>
          <p:spPr bwMode="auto">
            <a:xfrm flipH="1">
              <a:off x="7153133" y="4455814"/>
              <a:ext cx="0" cy="5349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3" name="Text Box 14"/>
            <p:cNvSpPr txBox="1">
              <a:spLocks noChangeArrowheads="1"/>
            </p:cNvSpPr>
            <p:nvPr/>
          </p:nvSpPr>
          <p:spPr bwMode="auto">
            <a:xfrm>
              <a:off x="4580426" y="3396803"/>
              <a:ext cx="1323686" cy="458199"/>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发送缓存</a:t>
              </a:r>
            </a:p>
          </p:txBody>
        </p:sp>
        <p:sp>
          <p:nvSpPr>
            <p:cNvPr id="34" name="Text Box 16"/>
            <p:cNvSpPr txBox="1">
              <a:spLocks noChangeArrowheads="1"/>
            </p:cNvSpPr>
            <p:nvPr/>
          </p:nvSpPr>
          <p:spPr bwMode="auto">
            <a:xfrm>
              <a:off x="4752044" y="5486009"/>
              <a:ext cx="1323686" cy="76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最后发送</a:t>
              </a:r>
            </a:p>
            <a:p>
              <a:pPr algn="ctr"/>
              <a:r>
                <a:rPr lang="zh-CN" altLang="en-US" sz="1200" b="1" dirty="0">
                  <a:latin typeface="微软雅黑" pitchFamily="34" charset="-122"/>
                  <a:ea typeface="微软雅黑" pitchFamily="34" charset="-122"/>
                </a:rPr>
                <a:t>的字节</a:t>
              </a:r>
            </a:p>
          </p:txBody>
        </p:sp>
        <p:sp>
          <p:nvSpPr>
            <p:cNvPr id="35" name="Line 17"/>
            <p:cNvSpPr>
              <a:spLocks noChangeShapeType="1"/>
            </p:cNvSpPr>
            <p:nvPr/>
          </p:nvSpPr>
          <p:spPr bwMode="auto">
            <a:xfrm>
              <a:off x="5407545" y="4455814"/>
              <a:ext cx="0" cy="534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6" name="Text Box 18"/>
            <p:cNvSpPr txBox="1">
              <a:spLocks noChangeArrowheads="1"/>
            </p:cNvSpPr>
            <p:nvPr/>
          </p:nvSpPr>
          <p:spPr bwMode="auto">
            <a:xfrm>
              <a:off x="3586363" y="3835009"/>
              <a:ext cx="1323686" cy="45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solidFill>
                    <a:srgbClr val="0000FF"/>
                  </a:solidFill>
                  <a:latin typeface="微软雅黑" pitchFamily="34" charset="-122"/>
                  <a:ea typeface="微软雅黑" pitchFamily="34" charset="-122"/>
                </a:rPr>
                <a:t>发送窗口</a:t>
              </a:r>
            </a:p>
          </p:txBody>
        </p:sp>
        <p:sp>
          <p:nvSpPr>
            <p:cNvPr id="37" name="Rectangle 19"/>
            <p:cNvSpPr>
              <a:spLocks noChangeArrowheads="1"/>
            </p:cNvSpPr>
            <p:nvPr/>
          </p:nvSpPr>
          <p:spPr bwMode="auto">
            <a:xfrm>
              <a:off x="2207013" y="4455814"/>
              <a:ext cx="3200533" cy="534988"/>
            </a:xfrm>
            <a:prstGeom prst="rect">
              <a:avLst/>
            </a:prstGeom>
            <a:solidFill>
              <a:srgbClr val="99FFCC"/>
            </a:solidFill>
            <a:ln>
              <a:noFill/>
            </a:ln>
            <a:effectLst/>
          </p:spPr>
          <p:txBody>
            <a:bodyPr wrap="none" anchor="ctr"/>
            <a:lstStyle/>
            <a:p>
              <a:pPr algn="ctr"/>
              <a:r>
                <a:rPr lang="zh-CN" altLang="en-US" sz="1400" b="1" dirty="0">
                  <a:latin typeface="微软雅黑" pitchFamily="34" charset="-122"/>
                  <a:ea typeface="微软雅黑" pitchFamily="34" charset="-122"/>
                </a:rPr>
                <a:t>已发送</a:t>
              </a:r>
            </a:p>
          </p:txBody>
        </p:sp>
        <p:grpSp>
          <p:nvGrpSpPr>
            <p:cNvPr id="38" name="Group 35"/>
            <p:cNvGrpSpPr>
              <a:grpSpLocks/>
            </p:cNvGrpSpPr>
            <p:nvPr/>
          </p:nvGrpSpPr>
          <p:grpSpPr bwMode="auto">
            <a:xfrm>
              <a:off x="2207013" y="4990802"/>
              <a:ext cx="3200533" cy="500062"/>
              <a:chOff x="1154" y="3189"/>
              <a:chExt cx="1861" cy="270"/>
            </a:xfrm>
          </p:grpSpPr>
          <p:sp>
            <p:nvSpPr>
              <p:cNvPr id="47" name="Line 15"/>
              <p:cNvSpPr>
                <a:spLocks noChangeShapeType="1"/>
              </p:cNvSpPr>
              <p:nvPr/>
            </p:nvSpPr>
            <p:spPr bwMode="auto">
              <a:xfrm flipV="1">
                <a:off x="1154" y="3189"/>
                <a:ext cx="0" cy="27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8" name="Line 23"/>
              <p:cNvSpPr>
                <a:spLocks noChangeShapeType="1"/>
              </p:cNvSpPr>
              <p:nvPr/>
            </p:nvSpPr>
            <p:spPr bwMode="auto">
              <a:xfrm flipV="1">
                <a:off x="3015" y="3189"/>
                <a:ext cx="0" cy="27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grpSp>
        <p:sp>
          <p:nvSpPr>
            <p:cNvPr id="39" name="Line 24"/>
            <p:cNvSpPr>
              <a:spLocks noChangeShapeType="1"/>
            </p:cNvSpPr>
            <p:nvPr/>
          </p:nvSpPr>
          <p:spPr bwMode="auto">
            <a:xfrm>
              <a:off x="2207013" y="3387427"/>
              <a:ext cx="0" cy="85566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0" name="Line 25"/>
            <p:cNvSpPr>
              <a:spLocks noChangeShapeType="1"/>
            </p:cNvSpPr>
            <p:nvPr/>
          </p:nvSpPr>
          <p:spPr bwMode="auto">
            <a:xfrm>
              <a:off x="7880606" y="3387428"/>
              <a:ext cx="0" cy="160337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1" name="Freeform 26"/>
            <p:cNvSpPr>
              <a:spLocks/>
            </p:cNvSpPr>
            <p:nvPr/>
          </p:nvSpPr>
          <p:spPr bwMode="auto">
            <a:xfrm>
              <a:off x="5154463" y="2741314"/>
              <a:ext cx="1998671" cy="1714500"/>
            </a:xfrm>
            <a:custGeom>
              <a:avLst/>
              <a:gdLst>
                <a:gd name="T0" fmla="*/ 0 w 754"/>
                <a:gd name="T1" fmla="*/ 0 h 727"/>
                <a:gd name="T2" fmla="*/ 68 w 754"/>
                <a:gd name="T3" fmla="*/ 168 h 727"/>
                <a:gd name="T4" fmla="*/ 260 w 754"/>
                <a:gd name="T5" fmla="*/ 252 h 727"/>
                <a:gd name="T6" fmla="*/ 568 w 754"/>
                <a:gd name="T7" fmla="*/ 312 h 727"/>
                <a:gd name="T8" fmla="*/ 704 w 754"/>
                <a:gd name="T9" fmla="*/ 416 h 727"/>
                <a:gd name="T10" fmla="*/ 740 w 754"/>
                <a:gd name="T11" fmla="*/ 572 h 727"/>
                <a:gd name="T12" fmla="*/ 754 w 754"/>
                <a:gd name="T13" fmla="*/ 727 h 727"/>
              </a:gdLst>
              <a:ahLst/>
              <a:cxnLst>
                <a:cxn ang="0">
                  <a:pos x="T0" y="T1"/>
                </a:cxn>
                <a:cxn ang="0">
                  <a:pos x="T2" y="T3"/>
                </a:cxn>
                <a:cxn ang="0">
                  <a:pos x="T4" y="T5"/>
                </a:cxn>
                <a:cxn ang="0">
                  <a:pos x="T6" y="T7"/>
                </a:cxn>
                <a:cxn ang="0">
                  <a:pos x="T8" y="T9"/>
                </a:cxn>
                <a:cxn ang="0">
                  <a:pos x="T10" y="T11"/>
                </a:cxn>
                <a:cxn ang="0">
                  <a:pos x="T12" y="T13"/>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2" name="Text Box 27"/>
            <p:cNvSpPr txBox="1">
              <a:spLocks noChangeArrowheads="1"/>
            </p:cNvSpPr>
            <p:nvPr/>
          </p:nvSpPr>
          <p:spPr bwMode="auto">
            <a:xfrm>
              <a:off x="9654000" y="3047153"/>
              <a:ext cx="874609" cy="509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solidFill>
                    <a:srgbClr val="0000FF"/>
                  </a:solidFill>
                  <a:latin typeface="微软雅黑" pitchFamily="34" charset="-122"/>
                  <a:ea typeface="微软雅黑" pitchFamily="34" charset="-122"/>
                </a:rPr>
                <a:t>TCP</a:t>
              </a:r>
            </a:p>
          </p:txBody>
        </p:sp>
        <p:sp>
          <p:nvSpPr>
            <p:cNvPr id="43" name="Freeform 28"/>
            <p:cNvSpPr>
              <a:spLocks/>
            </p:cNvSpPr>
            <p:nvPr/>
          </p:nvSpPr>
          <p:spPr bwMode="auto">
            <a:xfrm>
              <a:off x="8544446" y="4387553"/>
              <a:ext cx="141023" cy="636587"/>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4" name="Freeform 29"/>
            <p:cNvSpPr>
              <a:spLocks/>
            </p:cNvSpPr>
            <p:nvPr/>
          </p:nvSpPr>
          <p:spPr bwMode="auto">
            <a:xfrm>
              <a:off x="366836" y="4411365"/>
              <a:ext cx="211535" cy="646113"/>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5" name="Line 31"/>
            <p:cNvSpPr>
              <a:spLocks noChangeShapeType="1"/>
            </p:cNvSpPr>
            <p:nvPr/>
          </p:nvSpPr>
          <p:spPr bwMode="auto">
            <a:xfrm>
              <a:off x="7409068" y="5212233"/>
              <a:ext cx="1454945"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6" name="Text Box 32"/>
            <p:cNvSpPr txBox="1">
              <a:spLocks noChangeArrowheads="1"/>
            </p:cNvSpPr>
            <p:nvPr/>
          </p:nvSpPr>
          <p:spPr bwMode="auto">
            <a:xfrm>
              <a:off x="7424503" y="5268891"/>
              <a:ext cx="1323686" cy="45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序号增大</a:t>
              </a:r>
            </a:p>
          </p:txBody>
        </p:sp>
      </p:grpSp>
      <p:grpSp>
        <p:nvGrpSpPr>
          <p:cNvPr id="7" name="组合 6"/>
          <p:cNvGrpSpPr/>
          <p:nvPr/>
        </p:nvGrpSpPr>
        <p:grpSpPr>
          <a:xfrm>
            <a:off x="770823" y="3301249"/>
            <a:ext cx="2647233" cy="738664"/>
            <a:chOff x="770823" y="3301249"/>
            <a:chExt cx="2647233" cy="738664"/>
          </a:xfrm>
        </p:grpSpPr>
        <p:sp>
          <p:nvSpPr>
            <p:cNvPr id="21" name="Text Box 57"/>
            <p:cNvSpPr txBox="1">
              <a:spLocks noChangeArrowheads="1"/>
            </p:cNvSpPr>
            <p:nvPr/>
          </p:nvSpPr>
          <p:spPr bwMode="auto">
            <a:xfrm>
              <a:off x="770823" y="3301249"/>
              <a:ext cx="1289714" cy="738664"/>
            </a:xfrm>
            <a:prstGeom prst="rect">
              <a:avLst/>
            </a:prstGeom>
            <a:solidFill>
              <a:srgbClr val="0000FF"/>
            </a:solidFill>
            <a:ln w="9525">
              <a:solidFill>
                <a:schemeClr val="tx1"/>
              </a:solidFill>
              <a:miter lim="800000"/>
              <a:headEnd/>
              <a:tailEnd/>
            </a:ln>
            <a:effectLst/>
          </p:spPr>
          <p:txBody>
            <a:bodyPr wrap="square">
              <a:spAutoFit/>
            </a:bodyPr>
            <a:lstStyle/>
            <a:p>
              <a:r>
                <a:rPr lang="zh-CN" altLang="en-US" sz="1400" b="1" dirty="0">
                  <a:solidFill>
                    <a:schemeClr val="bg1"/>
                  </a:solidFill>
                  <a:latin typeface="微软雅黑" pitchFamily="34" charset="-122"/>
                  <a:ea typeface="微软雅黑" pitchFamily="34" charset="-122"/>
                </a:rPr>
                <a:t>发送窗口通常只是发送缓存的一部分。</a:t>
              </a:r>
            </a:p>
          </p:txBody>
        </p:sp>
        <p:cxnSp>
          <p:nvCxnSpPr>
            <p:cNvPr id="3" name="直接箭头连接符 2"/>
            <p:cNvCxnSpPr/>
            <p:nvPr/>
          </p:nvCxnSpPr>
          <p:spPr>
            <a:xfrm flipH="1">
              <a:off x="2060537" y="3425442"/>
              <a:ext cx="1357519" cy="4298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5716644" y="1610996"/>
            <a:ext cx="2655368" cy="791373"/>
            <a:chOff x="5716644" y="1610996"/>
            <a:chExt cx="2655368" cy="791373"/>
          </a:xfrm>
        </p:grpSpPr>
        <p:sp>
          <p:nvSpPr>
            <p:cNvPr id="5" name="矩形 4"/>
            <p:cNvSpPr/>
            <p:nvPr/>
          </p:nvSpPr>
          <p:spPr>
            <a:xfrm>
              <a:off x="6491161" y="1610996"/>
              <a:ext cx="1880851" cy="523220"/>
            </a:xfrm>
            <a:prstGeom prst="rect">
              <a:avLst/>
            </a:prstGeom>
            <a:solidFill>
              <a:schemeClr val="bg1"/>
            </a:solidFill>
          </p:spPr>
          <p:txBody>
            <a:bodyPr wrap="square">
              <a:spAutoFit/>
            </a:bodyPr>
            <a:lstStyle/>
            <a:p>
              <a:r>
                <a:rPr lang="zh-CN" altLang="en-US" sz="1400" b="1" dirty="0">
                  <a:latin typeface="微软雅黑" panose="020B0503020204020204" pitchFamily="34" charset="-122"/>
                  <a:ea typeface="微软雅黑" panose="020B0503020204020204" pitchFamily="34" charset="-122"/>
                </a:rPr>
                <a:t>不能发送太快，否则发送缓存会溢出。</a:t>
              </a:r>
            </a:p>
          </p:txBody>
        </p:sp>
        <p:cxnSp>
          <p:nvCxnSpPr>
            <p:cNvPr id="49" name="直接箭头连接符 48"/>
            <p:cNvCxnSpPr/>
            <p:nvPr/>
          </p:nvCxnSpPr>
          <p:spPr>
            <a:xfrm flipV="1">
              <a:off x="5716644" y="2004064"/>
              <a:ext cx="774517" cy="3983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995082" y="4238706"/>
            <a:ext cx="6985279"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缓存中的字节数 </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发送应用程序最后写入缓存的字节 </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最后被确认的字节</a:t>
            </a:r>
          </a:p>
        </p:txBody>
      </p:sp>
      <p:grpSp>
        <p:nvGrpSpPr>
          <p:cNvPr id="9" name="组合 8"/>
          <p:cNvGrpSpPr/>
          <p:nvPr/>
        </p:nvGrpSpPr>
        <p:grpSpPr>
          <a:xfrm>
            <a:off x="6256453" y="2471721"/>
            <a:ext cx="1782827" cy="556723"/>
            <a:chOff x="6256453" y="2471721"/>
            <a:chExt cx="1782827" cy="556723"/>
          </a:xfrm>
        </p:grpSpPr>
        <p:sp>
          <p:nvSpPr>
            <p:cNvPr id="50" name="矩形 49"/>
            <p:cNvSpPr/>
            <p:nvPr/>
          </p:nvSpPr>
          <p:spPr>
            <a:xfrm>
              <a:off x="6902048" y="2471721"/>
              <a:ext cx="1137232" cy="461665"/>
            </a:xfrm>
            <a:prstGeom prst="rect">
              <a:avLst/>
            </a:prstGeom>
            <a:solidFill>
              <a:srgbClr val="C3E3F9"/>
            </a:solidFill>
          </p:spPr>
          <p:txBody>
            <a:bodyPr wrap="square">
              <a:spAutoFit/>
            </a:bodyPr>
            <a:lstStyle/>
            <a:p>
              <a:pPr algn="ctr"/>
              <a:r>
                <a:rPr lang="zh-CN" altLang="en-US" sz="1200" b="1" dirty="0">
                  <a:latin typeface="微软雅黑" panose="020B0503020204020204" pitchFamily="34" charset="-122"/>
                  <a:ea typeface="微软雅黑" panose="020B0503020204020204" pitchFamily="34" charset="-122"/>
                </a:rPr>
                <a:t>最后写入缓存</a:t>
              </a:r>
              <a:endParaRPr lang="en-US" altLang="zh-CN" sz="1200" b="1" dirty="0">
                <a:latin typeface="微软雅黑" panose="020B0503020204020204" pitchFamily="34" charset="-122"/>
                <a:ea typeface="微软雅黑" panose="020B0503020204020204" pitchFamily="34" charset="-122"/>
              </a:endParaRPr>
            </a:p>
            <a:p>
              <a:pPr algn="ctr"/>
              <a:r>
                <a:rPr lang="zh-CN" altLang="en-US" sz="1200" b="1" dirty="0">
                  <a:latin typeface="微软雅黑" panose="020B0503020204020204" pitchFamily="34" charset="-122"/>
                  <a:ea typeface="微软雅黑" panose="020B0503020204020204" pitchFamily="34" charset="-122"/>
                </a:rPr>
                <a:t>的字节</a:t>
              </a:r>
            </a:p>
          </p:txBody>
        </p:sp>
        <p:cxnSp>
          <p:nvCxnSpPr>
            <p:cNvPr id="51" name="直接箭头连接符 50"/>
            <p:cNvCxnSpPr/>
            <p:nvPr/>
          </p:nvCxnSpPr>
          <p:spPr>
            <a:xfrm flipV="1">
              <a:off x="6256453" y="2752164"/>
              <a:ext cx="813032" cy="2762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644584" y="1547806"/>
            <a:ext cx="2884051" cy="1374735"/>
            <a:chOff x="644584" y="1547806"/>
            <a:chExt cx="2884051" cy="1374735"/>
          </a:xfrm>
        </p:grpSpPr>
        <p:sp>
          <p:nvSpPr>
            <p:cNvPr id="13" name="矩形 12"/>
            <p:cNvSpPr/>
            <p:nvPr/>
          </p:nvSpPr>
          <p:spPr>
            <a:xfrm>
              <a:off x="644584" y="1547806"/>
              <a:ext cx="2392290" cy="1374735"/>
            </a:xfrm>
            <a:prstGeom prst="rect">
              <a:avLst/>
            </a:prstGeom>
            <a:solidFill>
              <a:schemeClr val="bg1"/>
            </a:solidFill>
          </p:spPr>
          <p:txBody>
            <a:bodyPr wrap="square">
              <a:spAutoFit/>
            </a:bodyPr>
            <a:lstStyle/>
            <a:p>
              <a:pPr>
                <a:lnSpc>
                  <a:spcPts val="2000"/>
                </a:lnSpc>
              </a:pPr>
              <a:r>
                <a:rPr lang="zh-CN" altLang="en-US" sz="1400" b="1" dirty="0">
                  <a:latin typeface="微软雅黑" panose="020B0503020204020204" pitchFamily="34" charset="-122"/>
                  <a:ea typeface="微软雅黑" panose="020B0503020204020204" pitchFamily="34" charset="-122"/>
                </a:rPr>
                <a:t>暂时存放：</a:t>
              </a:r>
            </a:p>
            <a:p>
              <a:pPr>
                <a:lnSpc>
                  <a:spcPts val="2000"/>
                </a:lnSpc>
              </a:pPr>
              <a:r>
                <a:rPr lang="en-US" altLang="zh-CN" sz="1400" b="1" dirty="0">
                  <a:latin typeface="微软雅黑" panose="020B0503020204020204" pitchFamily="34" charset="-122"/>
                  <a:ea typeface="微软雅黑" panose="020B0503020204020204" pitchFamily="34" charset="-122"/>
                </a:rPr>
                <a:t>(1) </a:t>
              </a:r>
              <a:r>
                <a:rPr lang="zh-CN" altLang="en-US" sz="1400" b="1" dirty="0">
                  <a:latin typeface="微软雅黑" panose="020B0503020204020204" pitchFamily="34" charset="-122"/>
                  <a:ea typeface="微软雅黑" panose="020B0503020204020204" pitchFamily="34" charset="-122"/>
                </a:rPr>
                <a:t>发送应用程序传送给发送方 </a:t>
              </a:r>
              <a:r>
                <a:rPr lang="en-US" altLang="zh-CN" sz="1400" b="1" dirty="0">
                  <a:latin typeface="微软雅黑" panose="020B0503020204020204" pitchFamily="34" charset="-122"/>
                  <a:ea typeface="微软雅黑" panose="020B0503020204020204" pitchFamily="34" charset="-122"/>
                </a:rPr>
                <a:t>TCP </a:t>
              </a:r>
              <a:r>
                <a:rPr lang="zh-CN" altLang="en-US" sz="1400" b="1" dirty="0">
                  <a:solidFill>
                    <a:srgbClr val="C00000"/>
                  </a:solidFill>
                  <a:latin typeface="微软雅黑" panose="020B0503020204020204" pitchFamily="34" charset="-122"/>
                  <a:ea typeface="微软雅黑" panose="020B0503020204020204" pitchFamily="34" charset="-122"/>
                </a:rPr>
                <a:t>准备发送</a:t>
              </a:r>
              <a:r>
                <a:rPr lang="zh-CN" altLang="en-US" sz="1400" b="1" dirty="0">
                  <a:latin typeface="微软雅黑" panose="020B0503020204020204" pitchFamily="34" charset="-122"/>
                  <a:ea typeface="微软雅黑" panose="020B0503020204020204" pitchFamily="34" charset="-122"/>
                </a:rPr>
                <a:t>的数据；</a:t>
              </a:r>
            </a:p>
            <a:p>
              <a:pPr>
                <a:lnSpc>
                  <a:spcPts val="2000"/>
                </a:lnSpc>
              </a:pPr>
              <a:r>
                <a:rPr lang="en-US" altLang="zh-CN" sz="1400" b="1" dirty="0">
                  <a:latin typeface="微软雅黑" panose="020B0503020204020204" pitchFamily="34" charset="-122"/>
                  <a:ea typeface="微软雅黑" panose="020B0503020204020204" pitchFamily="34" charset="-122"/>
                </a:rPr>
                <a:t>(2)  TCP </a:t>
              </a:r>
              <a:r>
                <a:rPr lang="zh-CN" altLang="en-US" sz="1400" b="1" dirty="0">
                  <a:solidFill>
                    <a:srgbClr val="C00000"/>
                  </a:solidFill>
                  <a:latin typeface="微软雅黑" panose="020B0503020204020204" pitchFamily="34" charset="-122"/>
                  <a:ea typeface="微软雅黑" panose="020B0503020204020204" pitchFamily="34" charset="-122"/>
                </a:rPr>
                <a:t>已发送出但尚未收到确认</a:t>
              </a:r>
              <a:r>
                <a:rPr lang="zh-CN" altLang="en-US" sz="1400" b="1" dirty="0">
                  <a:latin typeface="微软雅黑" panose="020B0503020204020204" pitchFamily="34" charset="-122"/>
                  <a:ea typeface="微软雅黑" panose="020B0503020204020204" pitchFamily="34" charset="-122"/>
                </a:rPr>
                <a:t>的数据。</a:t>
              </a:r>
            </a:p>
          </p:txBody>
        </p:sp>
        <p:cxnSp>
          <p:nvCxnSpPr>
            <p:cNvPr id="52" name="直接箭头连接符 51"/>
            <p:cNvCxnSpPr/>
            <p:nvPr/>
          </p:nvCxnSpPr>
          <p:spPr>
            <a:xfrm flipH="1" flipV="1">
              <a:off x="2855501" y="2686939"/>
              <a:ext cx="673134" cy="1004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 name="灯片编号占位符 3">
            <a:extLst>
              <a:ext uri="{FF2B5EF4-FFF2-40B4-BE49-F238E27FC236}">
                <a16:creationId xmlns:a16="http://schemas.microsoft.com/office/drawing/2014/main" id="{8ED3951E-9386-462D-96EB-67BF0A5BD728}"/>
              </a:ext>
            </a:extLst>
          </p:cNvPr>
          <p:cNvSpPr>
            <a:spLocks noGrp="1"/>
          </p:cNvSpPr>
          <p:nvPr>
            <p:ph type="sldNum" sz="quarter" idx="12"/>
          </p:nvPr>
        </p:nvSpPr>
        <p:spPr/>
        <p:txBody>
          <a:bodyPr/>
          <a:lstStyle/>
          <a:p>
            <a:fld id="{C485880C-E2C3-4DAB-AE74-D9BE691626AC}" type="slidenum">
              <a:rPr lang="zh-CN" altLang="en-US" smtClean="0"/>
              <a:pPr/>
              <a:t>100</a:t>
            </a:fld>
            <a:endParaRPr lang="zh-CN" altLang="en-US"/>
          </a:p>
        </p:txBody>
      </p:sp>
    </p:spTree>
    <p:extLst>
      <p:ext uri="{BB962C8B-B14F-4D97-AF65-F5344CB8AC3E}">
        <p14:creationId xmlns:p14="http://schemas.microsoft.com/office/powerpoint/2010/main" val="36212422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8"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AutoShape 5"/>
          <p:cNvSpPr>
            <a:spLocks noChangeArrowheads="1"/>
          </p:cNvSpPr>
          <p:nvPr/>
        </p:nvSpPr>
        <p:spPr bwMode="auto">
          <a:xfrm>
            <a:off x="556963" y="619244"/>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3" name="圆角矩形 42"/>
          <p:cNvSpPr/>
          <p:nvPr/>
        </p:nvSpPr>
        <p:spPr>
          <a:xfrm>
            <a:off x="556963" y="1016058"/>
            <a:ext cx="8048776"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Text Box 155"/>
          <p:cNvSpPr txBox="1">
            <a:spLocks noChangeArrowheads="1"/>
          </p:cNvSpPr>
          <p:nvPr/>
        </p:nvSpPr>
        <p:spPr bwMode="auto">
          <a:xfrm>
            <a:off x="1741120" y="1123849"/>
            <a:ext cx="5914740" cy="363176"/>
          </a:xfrm>
          <a:prstGeom prst="rect">
            <a:avLst/>
          </a:prstGeom>
          <a:solidFill>
            <a:schemeClr val="accent6">
              <a:lumMod val="40000"/>
              <a:lumOff val="60000"/>
            </a:schemeClr>
          </a:solidFill>
          <a:ln w="9525">
            <a:solidFill>
              <a:schemeClr val="tx1"/>
            </a:solidFill>
            <a:miter lim="800000"/>
            <a:headEnd/>
            <a:tailEnd/>
          </a:ln>
          <a:effectLst/>
          <a:extLst/>
        </p:spPr>
        <p:txBody>
          <a:bodyPr wrap="square">
            <a:spAutoFit/>
          </a:bodyPr>
          <a:lstStyle/>
          <a:p>
            <a:pPr algn="ctr">
              <a:lnSpc>
                <a:spcPct val="110000"/>
              </a:lnSpc>
            </a:pPr>
            <a:r>
              <a:rPr lang="zh-CN" altLang="en-US" sz="1600" b="1" dirty="0">
                <a:latin typeface="微软雅黑" pitchFamily="34" charset="-122"/>
                <a:ea typeface="微软雅黑" pitchFamily="34" charset="-122"/>
              </a:rPr>
              <a:t>接收方的应用进程从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接收缓存中读取尚未被读取的字节。</a:t>
            </a:r>
          </a:p>
        </p:txBody>
      </p:sp>
      <p:grpSp>
        <p:nvGrpSpPr>
          <p:cNvPr id="45" name="组合 44"/>
          <p:cNvGrpSpPr/>
          <p:nvPr/>
        </p:nvGrpSpPr>
        <p:grpSpPr>
          <a:xfrm>
            <a:off x="2521051" y="1609886"/>
            <a:ext cx="5753372" cy="2517796"/>
            <a:chOff x="366836" y="2074454"/>
            <a:chExt cx="9516969" cy="4164822"/>
          </a:xfrm>
        </p:grpSpPr>
        <p:sp>
          <p:nvSpPr>
            <p:cNvPr id="46" name="Line 5"/>
            <p:cNvSpPr>
              <a:spLocks noChangeShapeType="1"/>
            </p:cNvSpPr>
            <p:nvPr/>
          </p:nvSpPr>
          <p:spPr bwMode="auto">
            <a:xfrm flipV="1">
              <a:off x="2220771" y="3644602"/>
              <a:ext cx="5671873"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7" name="Text Box 6"/>
            <p:cNvSpPr txBox="1">
              <a:spLocks noChangeArrowheads="1"/>
            </p:cNvSpPr>
            <p:nvPr/>
          </p:nvSpPr>
          <p:spPr bwMode="auto">
            <a:xfrm>
              <a:off x="2688908" y="5475611"/>
              <a:ext cx="1696321" cy="76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1200" b="1" dirty="0">
                  <a:latin typeface="微软雅黑" pitchFamily="34" charset="-122"/>
                  <a:ea typeface="微软雅黑" pitchFamily="34" charset="-122"/>
                </a:rPr>
                <a:t>下一个期望收到的字节</a:t>
              </a:r>
            </a:p>
          </p:txBody>
        </p:sp>
        <p:sp>
          <p:nvSpPr>
            <p:cNvPr id="48" name="Oval 8"/>
            <p:cNvSpPr>
              <a:spLocks noChangeArrowheads="1"/>
            </p:cNvSpPr>
            <p:nvPr/>
          </p:nvSpPr>
          <p:spPr bwMode="auto">
            <a:xfrm>
              <a:off x="3771751" y="2074454"/>
              <a:ext cx="2765425" cy="754063"/>
            </a:xfrm>
            <a:prstGeom prst="ellipse">
              <a:avLst/>
            </a:prstGeom>
            <a:solidFill>
              <a:srgbClr val="00FFFF"/>
            </a:solidFill>
            <a:ln w="9525">
              <a:solidFill>
                <a:schemeClr val="tx1"/>
              </a:solidFill>
              <a:round/>
              <a:headEnd/>
              <a:tailEnd/>
            </a:ln>
            <a:effectLst/>
          </p:spPr>
          <p:txBody>
            <a:bodyPr wrap="none" anchor="ctr"/>
            <a:lstStyle/>
            <a:p>
              <a:pPr algn="ctr"/>
              <a:r>
                <a:rPr lang="zh-CN" altLang="en-US" sz="1400" b="1" dirty="0">
                  <a:latin typeface="微软雅黑" pitchFamily="34" charset="-122"/>
                  <a:ea typeface="微软雅黑" pitchFamily="34" charset="-122"/>
                </a:rPr>
                <a:t>接收方应用程序</a:t>
              </a:r>
            </a:p>
          </p:txBody>
        </p:sp>
        <p:sp>
          <p:nvSpPr>
            <p:cNvPr id="49" name="Line 9"/>
            <p:cNvSpPr>
              <a:spLocks noChangeShapeType="1"/>
            </p:cNvSpPr>
            <p:nvPr/>
          </p:nvSpPr>
          <p:spPr bwMode="auto">
            <a:xfrm>
              <a:off x="463143" y="3066754"/>
              <a:ext cx="9420662" cy="0"/>
            </a:xfrm>
            <a:prstGeom prst="line">
              <a:avLst/>
            </a:prstGeom>
            <a:noFill/>
            <a:ln w="28575">
              <a:solidFill>
                <a:srgbClr val="000099"/>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0" name="Rectangle 30"/>
            <p:cNvSpPr>
              <a:spLocks noChangeArrowheads="1"/>
            </p:cNvSpPr>
            <p:nvPr/>
          </p:nvSpPr>
          <p:spPr bwMode="auto">
            <a:xfrm>
              <a:off x="3807279" y="4243089"/>
              <a:ext cx="4085363" cy="962024"/>
            </a:xfrm>
            <a:prstGeom prst="rect">
              <a:avLst/>
            </a:prstGeom>
            <a:solidFill>
              <a:srgbClr val="0000FF"/>
            </a:solidFill>
            <a:ln w="12700">
              <a:solidFill>
                <a:schemeClr val="tx1"/>
              </a:solidFill>
              <a:prstDash val="dash"/>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51" name="Line 10"/>
            <p:cNvSpPr>
              <a:spLocks noChangeShapeType="1"/>
            </p:cNvSpPr>
            <p:nvPr/>
          </p:nvSpPr>
          <p:spPr bwMode="auto">
            <a:xfrm>
              <a:off x="463144" y="4455814"/>
              <a:ext cx="814493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2" name="Line 11"/>
            <p:cNvSpPr>
              <a:spLocks noChangeShapeType="1"/>
            </p:cNvSpPr>
            <p:nvPr/>
          </p:nvSpPr>
          <p:spPr bwMode="auto">
            <a:xfrm>
              <a:off x="463144" y="4990802"/>
              <a:ext cx="814493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3" name="Line 12"/>
            <p:cNvSpPr>
              <a:spLocks noChangeShapeType="1"/>
            </p:cNvSpPr>
            <p:nvPr/>
          </p:nvSpPr>
          <p:spPr bwMode="auto">
            <a:xfrm>
              <a:off x="2207013" y="4455814"/>
              <a:ext cx="0" cy="534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4" name="Text Box 14"/>
            <p:cNvSpPr txBox="1">
              <a:spLocks noChangeArrowheads="1"/>
            </p:cNvSpPr>
            <p:nvPr/>
          </p:nvSpPr>
          <p:spPr bwMode="auto">
            <a:xfrm>
              <a:off x="4580426" y="3396803"/>
              <a:ext cx="1323686" cy="458199"/>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接收缓存</a:t>
              </a:r>
            </a:p>
          </p:txBody>
        </p:sp>
        <p:sp>
          <p:nvSpPr>
            <p:cNvPr id="55" name="Text Box 18"/>
            <p:cNvSpPr txBox="1">
              <a:spLocks noChangeArrowheads="1"/>
            </p:cNvSpPr>
            <p:nvPr/>
          </p:nvSpPr>
          <p:spPr bwMode="auto">
            <a:xfrm>
              <a:off x="5158235" y="3849839"/>
              <a:ext cx="1323686" cy="45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latin typeface="微软雅黑" pitchFamily="34" charset="-122"/>
                  <a:ea typeface="微软雅黑" pitchFamily="34" charset="-122"/>
                </a:rPr>
                <a:t>接收窗口</a:t>
              </a:r>
            </a:p>
          </p:txBody>
        </p:sp>
        <p:sp>
          <p:nvSpPr>
            <p:cNvPr id="56" name="Rectangle 19"/>
            <p:cNvSpPr>
              <a:spLocks noChangeArrowheads="1"/>
            </p:cNvSpPr>
            <p:nvPr/>
          </p:nvSpPr>
          <p:spPr bwMode="auto">
            <a:xfrm>
              <a:off x="2207015" y="4455814"/>
              <a:ext cx="1600265" cy="534988"/>
            </a:xfrm>
            <a:prstGeom prst="rect">
              <a:avLst/>
            </a:prstGeom>
            <a:solidFill>
              <a:srgbClr val="99FFCC"/>
            </a:solidFill>
            <a:ln>
              <a:noFill/>
            </a:ln>
            <a:effectLst/>
          </p:spPr>
          <p:txBody>
            <a:bodyPr wrap="none" anchor="ctr"/>
            <a:lstStyle/>
            <a:p>
              <a:pPr algn="ctr"/>
              <a:endParaRPr lang="zh-CN" altLang="en-US" sz="1400" b="1" dirty="0">
                <a:latin typeface="微软雅黑" pitchFamily="34" charset="-122"/>
                <a:ea typeface="微软雅黑" pitchFamily="34" charset="-122"/>
              </a:endParaRPr>
            </a:p>
          </p:txBody>
        </p:sp>
        <p:sp>
          <p:nvSpPr>
            <p:cNvPr id="57" name="Line 24"/>
            <p:cNvSpPr>
              <a:spLocks noChangeShapeType="1"/>
            </p:cNvSpPr>
            <p:nvPr/>
          </p:nvSpPr>
          <p:spPr bwMode="auto">
            <a:xfrm>
              <a:off x="2207013" y="3387427"/>
              <a:ext cx="0" cy="106838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8" name="Line 25"/>
            <p:cNvSpPr>
              <a:spLocks noChangeShapeType="1"/>
            </p:cNvSpPr>
            <p:nvPr/>
          </p:nvSpPr>
          <p:spPr bwMode="auto">
            <a:xfrm>
              <a:off x="7880606" y="3387428"/>
              <a:ext cx="0" cy="160337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9" name="Freeform 26"/>
            <p:cNvSpPr>
              <a:spLocks/>
            </p:cNvSpPr>
            <p:nvPr/>
          </p:nvSpPr>
          <p:spPr bwMode="auto">
            <a:xfrm flipH="1">
              <a:off x="2220773" y="2741315"/>
              <a:ext cx="2933693" cy="1714501"/>
            </a:xfrm>
            <a:custGeom>
              <a:avLst/>
              <a:gdLst>
                <a:gd name="T0" fmla="*/ 0 w 754"/>
                <a:gd name="T1" fmla="*/ 0 h 727"/>
                <a:gd name="T2" fmla="*/ 68 w 754"/>
                <a:gd name="T3" fmla="*/ 168 h 727"/>
                <a:gd name="T4" fmla="*/ 260 w 754"/>
                <a:gd name="T5" fmla="*/ 252 h 727"/>
                <a:gd name="T6" fmla="*/ 568 w 754"/>
                <a:gd name="T7" fmla="*/ 312 h 727"/>
                <a:gd name="T8" fmla="*/ 704 w 754"/>
                <a:gd name="T9" fmla="*/ 416 h 727"/>
                <a:gd name="T10" fmla="*/ 740 w 754"/>
                <a:gd name="T11" fmla="*/ 572 h 727"/>
                <a:gd name="T12" fmla="*/ 754 w 754"/>
                <a:gd name="T13" fmla="*/ 727 h 727"/>
              </a:gdLst>
              <a:ahLst/>
              <a:cxnLst>
                <a:cxn ang="0">
                  <a:pos x="T0" y="T1"/>
                </a:cxn>
                <a:cxn ang="0">
                  <a:pos x="T2" y="T3"/>
                </a:cxn>
                <a:cxn ang="0">
                  <a:pos x="T4" y="T5"/>
                </a:cxn>
                <a:cxn ang="0">
                  <a:pos x="T6" y="T7"/>
                </a:cxn>
                <a:cxn ang="0">
                  <a:pos x="T8" y="T9"/>
                </a:cxn>
                <a:cxn ang="0">
                  <a:pos x="T10" y="T11"/>
                </a:cxn>
                <a:cxn ang="0">
                  <a:pos x="T12" y="T13"/>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38100" cmpd="sng">
              <a:solidFill>
                <a:srgbClr val="CC00CC"/>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0" name="Text Box 27"/>
            <p:cNvSpPr txBox="1">
              <a:spLocks noChangeArrowheads="1"/>
            </p:cNvSpPr>
            <p:nvPr/>
          </p:nvSpPr>
          <p:spPr bwMode="auto">
            <a:xfrm>
              <a:off x="8838477" y="3042940"/>
              <a:ext cx="874610" cy="509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solidFill>
                    <a:srgbClr val="0000FF"/>
                  </a:solidFill>
                  <a:latin typeface="微软雅黑" pitchFamily="34" charset="-122"/>
                  <a:ea typeface="微软雅黑" pitchFamily="34" charset="-122"/>
                </a:rPr>
                <a:t>TCP</a:t>
              </a:r>
            </a:p>
          </p:txBody>
        </p:sp>
        <p:sp>
          <p:nvSpPr>
            <p:cNvPr id="61" name="Freeform 28"/>
            <p:cNvSpPr>
              <a:spLocks/>
            </p:cNvSpPr>
            <p:nvPr/>
          </p:nvSpPr>
          <p:spPr bwMode="auto">
            <a:xfrm>
              <a:off x="8544446" y="4387553"/>
              <a:ext cx="141023" cy="636587"/>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2" name="Freeform 29"/>
            <p:cNvSpPr>
              <a:spLocks/>
            </p:cNvSpPr>
            <p:nvPr/>
          </p:nvSpPr>
          <p:spPr bwMode="auto">
            <a:xfrm>
              <a:off x="366836" y="4411365"/>
              <a:ext cx="211535" cy="646113"/>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3" name="Line 31"/>
            <p:cNvSpPr>
              <a:spLocks noChangeShapeType="1"/>
            </p:cNvSpPr>
            <p:nvPr/>
          </p:nvSpPr>
          <p:spPr bwMode="auto">
            <a:xfrm>
              <a:off x="7994374" y="5301209"/>
              <a:ext cx="1454945"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4" name="Text Box 32"/>
            <p:cNvSpPr txBox="1">
              <a:spLocks noChangeArrowheads="1"/>
            </p:cNvSpPr>
            <p:nvPr/>
          </p:nvSpPr>
          <p:spPr bwMode="auto">
            <a:xfrm>
              <a:off x="8009809" y="5357867"/>
              <a:ext cx="1323686" cy="45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序号增大</a:t>
              </a:r>
            </a:p>
          </p:txBody>
        </p:sp>
        <p:sp>
          <p:nvSpPr>
            <p:cNvPr id="65" name="Rectangle 19"/>
            <p:cNvSpPr>
              <a:spLocks noChangeArrowheads="1"/>
            </p:cNvSpPr>
            <p:nvPr/>
          </p:nvSpPr>
          <p:spPr bwMode="auto">
            <a:xfrm>
              <a:off x="4912276" y="4455814"/>
              <a:ext cx="242188" cy="534988"/>
            </a:xfrm>
            <a:prstGeom prst="rect">
              <a:avLst/>
            </a:prstGeom>
            <a:solidFill>
              <a:srgbClr val="99FFCC"/>
            </a:solidFill>
            <a:ln>
              <a:noFill/>
            </a:ln>
            <a:effectLst/>
          </p:spPr>
          <p:txBody>
            <a:bodyPr wrap="none" anchor="ctr"/>
            <a:lstStyle/>
            <a:p>
              <a:pPr algn="ctr"/>
              <a:endParaRPr lang="zh-CN" altLang="en-US" sz="1400" b="1" dirty="0">
                <a:latin typeface="微软雅黑" pitchFamily="34" charset="-122"/>
                <a:ea typeface="微软雅黑" pitchFamily="34" charset="-122"/>
              </a:endParaRPr>
            </a:p>
          </p:txBody>
        </p:sp>
        <p:sp>
          <p:nvSpPr>
            <p:cNvPr id="66" name="Text Box 6"/>
            <p:cNvSpPr txBox="1">
              <a:spLocks noChangeArrowheads="1"/>
            </p:cNvSpPr>
            <p:nvPr/>
          </p:nvSpPr>
          <p:spPr bwMode="auto">
            <a:xfrm>
              <a:off x="580657" y="3591854"/>
              <a:ext cx="1578240" cy="76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下一个读取</a:t>
              </a:r>
            </a:p>
            <a:p>
              <a:pPr algn="ctr"/>
              <a:r>
                <a:rPr lang="zh-CN" altLang="en-US" sz="1200" b="1" dirty="0">
                  <a:latin typeface="微软雅黑" pitchFamily="34" charset="-122"/>
                  <a:ea typeface="微软雅黑" pitchFamily="34" charset="-122"/>
                </a:rPr>
                <a:t>的字节</a:t>
              </a:r>
            </a:p>
          </p:txBody>
        </p:sp>
        <p:sp>
          <p:nvSpPr>
            <p:cNvPr id="34" name="Text Box 6"/>
            <p:cNvSpPr txBox="1">
              <a:spLocks noChangeArrowheads="1"/>
            </p:cNvSpPr>
            <p:nvPr/>
          </p:nvSpPr>
          <p:spPr bwMode="auto">
            <a:xfrm>
              <a:off x="4535610" y="5475611"/>
              <a:ext cx="1696321" cy="76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1200" b="1" dirty="0">
                  <a:latin typeface="微软雅黑" pitchFamily="34" charset="-122"/>
                  <a:ea typeface="微软雅黑" pitchFamily="34" charset="-122"/>
                </a:rPr>
                <a:t>未按序到达的字节</a:t>
              </a:r>
            </a:p>
          </p:txBody>
        </p:sp>
        <p:sp>
          <p:nvSpPr>
            <p:cNvPr id="35" name="Text Box 6"/>
            <p:cNvSpPr txBox="1">
              <a:spLocks noChangeArrowheads="1"/>
            </p:cNvSpPr>
            <p:nvPr/>
          </p:nvSpPr>
          <p:spPr bwMode="auto">
            <a:xfrm>
              <a:off x="2158897" y="4361320"/>
              <a:ext cx="1541880" cy="76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1200" b="1" dirty="0">
                  <a:latin typeface="微软雅黑" pitchFamily="34" charset="-122"/>
                  <a:ea typeface="微软雅黑" pitchFamily="34" charset="-122"/>
                </a:rPr>
                <a:t>按序到达的字节</a:t>
              </a:r>
            </a:p>
          </p:txBody>
        </p:sp>
      </p:grpSp>
      <p:sp>
        <p:nvSpPr>
          <p:cNvPr id="67" name="Line 15"/>
          <p:cNvSpPr>
            <a:spLocks noChangeShapeType="1"/>
          </p:cNvSpPr>
          <p:nvPr/>
        </p:nvSpPr>
        <p:spPr bwMode="auto">
          <a:xfrm flipV="1">
            <a:off x="4594602" y="3372931"/>
            <a:ext cx="0" cy="302307"/>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grpSp>
        <p:nvGrpSpPr>
          <p:cNvPr id="2" name="组合 1"/>
          <p:cNvGrpSpPr/>
          <p:nvPr/>
        </p:nvGrpSpPr>
        <p:grpSpPr>
          <a:xfrm>
            <a:off x="644584" y="1547806"/>
            <a:ext cx="3515956" cy="1374735"/>
            <a:chOff x="644584" y="1547806"/>
            <a:chExt cx="3515956" cy="1374735"/>
          </a:xfrm>
        </p:grpSpPr>
        <p:sp>
          <p:nvSpPr>
            <p:cNvPr id="30" name="矩形 29"/>
            <p:cNvSpPr/>
            <p:nvPr/>
          </p:nvSpPr>
          <p:spPr>
            <a:xfrm>
              <a:off x="644584" y="1547806"/>
              <a:ext cx="1964145" cy="1374735"/>
            </a:xfrm>
            <a:prstGeom prst="rect">
              <a:avLst/>
            </a:prstGeom>
            <a:solidFill>
              <a:schemeClr val="bg1"/>
            </a:solidFill>
          </p:spPr>
          <p:txBody>
            <a:bodyPr wrap="square">
              <a:spAutoFit/>
            </a:bodyPr>
            <a:lstStyle/>
            <a:p>
              <a:pPr>
                <a:lnSpc>
                  <a:spcPts val="2000"/>
                </a:lnSpc>
              </a:pPr>
              <a:r>
                <a:rPr lang="zh-CN" altLang="en-US" sz="1400" b="1" dirty="0">
                  <a:latin typeface="微软雅黑" panose="020B0503020204020204" pitchFamily="34" charset="-122"/>
                  <a:ea typeface="微软雅黑" panose="020B0503020204020204" pitchFamily="34" charset="-122"/>
                </a:rPr>
                <a:t>暂时存放：</a:t>
              </a:r>
            </a:p>
            <a:p>
              <a:pPr>
                <a:lnSpc>
                  <a:spcPts val="2000"/>
                </a:lnSpc>
              </a:pPr>
              <a:r>
                <a:rPr lang="en-US" altLang="zh-CN" sz="1400" b="1" dirty="0">
                  <a:latin typeface="微软雅黑" panose="020B0503020204020204" pitchFamily="34" charset="-122"/>
                  <a:ea typeface="微软雅黑" panose="020B0503020204020204" pitchFamily="34" charset="-122"/>
                </a:rPr>
                <a:t>(1) </a:t>
              </a:r>
              <a:r>
                <a:rPr lang="zh-CN" altLang="en-US" sz="1400" b="1" dirty="0">
                  <a:latin typeface="微软雅黑" panose="020B0503020204020204" pitchFamily="34" charset="-122"/>
                  <a:ea typeface="微软雅黑" panose="020B0503020204020204" pitchFamily="34" charset="-122"/>
                </a:rPr>
                <a:t>按序到达的、但尚</a:t>
              </a:r>
              <a:r>
                <a:rPr lang="zh-CN" altLang="en-US" sz="1400" b="1" dirty="0">
                  <a:solidFill>
                    <a:srgbClr val="C00000"/>
                  </a:solidFill>
                  <a:latin typeface="微软雅黑" panose="020B0503020204020204" pitchFamily="34" charset="-122"/>
                  <a:ea typeface="微软雅黑" panose="020B0503020204020204" pitchFamily="34" charset="-122"/>
                </a:rPr>
                <a:t>未被</a:t>
              </a:r>
              <a:r>
                <a:rPr lang="zh-CN" altLang="en-US" sz="1400" b="1" dirty="0">
                  <a:latin typeface="微软雅黑" panose="020B0503020204020204" pitchFamily="34" charset="-122"/>
                  <a:ea typeface="微软雅黑" panose="020B0503020204020204" pitchFamily="34" charset="-122"/>
                </a:rPr>
                <a:t>接收应用程序</a:t>
              </a:r>
              <a:r>
                <a:rPr lang="zh-CN" altLang="en-US" sz="1400" b="1" dirty="0">
                  <a:solidFill>
                    <a:srgbClr val="C00000"/>
                  </a:solidFill>
                  <a:latin typeface="微软雅黑" panose="020B0503020204020204" pitchFamily="34" charset="-122"/>
                  <a:ea typeface="微软雅黑" panose="020B0503020204020204" pitchFamily="34" charset="-122"/>
                </a:rPr>
                <a:t>读取</a:t>
              </a:r>
              <a:r>
                <a:rPr lang="zh-CN" altLang="en-US" sz="1400" b="1" dirty="0">
                  <a:latin typeface="微软雅黑" panose="020B0503020204020204" pitchFamily="34" charset="-122"/>
                  <a:ea typeface="微软雅黑" panose="020B0503020204020204" pitchFamily="34" charset="-122"/>
                </a:rPr>
                <a:t>的数据；</a:t>
              </a:r>
            </a:p>
            <a:p>
              <a:pPr>
                <a:lnSpc>
                  <a:spcPts val="2000"/>
                </a:lnSpc>
              </a:pPr>
              <a:r>
                <a:rPr lang="en-US" altLang="zh-CN" sz="1400" b="1" dirty="0">
                  <a:latin typeface="微软雅黑" panose="020B0503020204020204" pitchFamily="34" charset="-122"/>
                  <a:ea typeface="微软雅黑" panose="020B0503020204020204" pitchFamily="34" charset="-122"/>
                </a:rPr>
                <a:t>(2) </a:t>
              </a:r>
              <a:r>
                <a:rPr lang="zh-CN" altLang="en-US" sz="1400" b="1" dirty="0">
                  <a:solidFill>
                    <a:srgbClr val="C00000"/>
                  </a:solidFill>
                  <a:latin typeface="微软雅黑" panose="020B0503020204020204" pitchFamily="34" charset="-122"/>
                  <a:ea typeface="微软雅黑" panose="020B0503020204020204" pitchFamily="34" charset="-122"/>
                </a:rPr>
                <a:t>未按序到达</a:t>
              </a:r>
              <a:r>
                <a:rPr lang="zh-CN" altLang="en-US" sz="1400" b="1" dirty="0">
                  <a:latin typeface="微软雅黑" panose="020B0503020204020204" pitchFamily="34" charset="-122"/>
                  <a:ea typeface="微软雅黑" panose="020B0503020204020204" pitchFamily="34" charset="-122"/>
                </a:rPr>
                <a:t>的数据。</a:t>
              </a:r>
            </a:p>
          </p:txBody>
        </p:sp>
        <p:cxnSp>
          <p:nvCxnSpPr>
            <p:cNvPr id="31" name="直接箭头连接符 30"/>
            <p:cNvCxnSpPr/>
            <p:nvPr/>
          </p:nvCxnSpPr>
          <p:spPr>
            <a:xfrm flipH="1" flipV="1">
              <a:off x="2470841" y="2378489"/>
              <a:ext cx="1689699" cy="3510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3" name="Line 15"/>
          <p:cNvSpPr>
            <a:spLocks noChangeShapeType="1"/>
          </p:cNvSpPr>
          <p:nvPr/>
        </p:nvSpPr>
        <p:spPr bwMode="auto">
          <a:xfrm flipV="1">
            <a:off x="5342150" y="3351337"/>
            <a:ext cx="0" cy="302307"/>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cxnSp>
        <p:nvCxnSpPr>
          <p:cNvPr id="37" name="直接箭头连接符 36"/>
          <p:cNvCxnSpPr/>
          <p:nvPr/>
        </p:nvCxnSpPr>
        <p:spPr>
          <a:xfrm>
            <a:off x="3395557" y="2859075"/>
            <a:ext cx="191165" cy="1491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624722" y="3452644"/>
            <a:ext cx="3235870" cy="1118255"/>
          </a:xfrm>
          <a:prstGeom prst="rect">
            <a:avLst/>
          </a:prstGeom>
          <a:solidFill>
            <a:srgbClr val="FFFF99"/>
          </a:solidFill>
        </p:spPr>
        <p:txBody>
          <a:bodyPr wrap="square">
            <a:spAutoFit/>
          </a:bodyPr>
          <a:lstStyle/>
          <a:p>
            <a:pPr>
              <a:lnSpc>
                <a:spcPts val="2000"/>
              </a:lnSpc>
            </a:pPr>
            <a:r>
              <a:rPr lang="zh-CN" altLang="en-US" sz="1400" b="1" dirty="0">
                <a:latin typeface="微软雅黑" panose="020B0503020204020204" pitchFamily="34" charset="-122"/>
                <a:ea typeface="微软雅黑" panose="020B0503020204020204" pitchFamily="34" charset="-122"/>
              </a:rPr>
              <a:t>若不能及时读取，缓存最终会被填满，使接收窗口减小到零。</a:t>
            </a:r>
            <a:endParaRPr lang="en-US" altLang="zh-CN" sz="1400" b="1" dirty="0">
              <a:latin typeface="微软雅黑" panose="020B0503020204020204" pitchFamily="34" charset="-122"/>
              <a:ea typeface="微软雅黑" panose="020B0503020204020204" pitchFamily="34" charset="-122"/>
            </a:endParaRPr>
          </a:p>
          <a:p>
            <a:pPr>
              <a:lnSpc>
                <a:spcPts val="2000"/>
              </a:lnSpc>
            </a:pPr>
            <a:r>
              <a:rPr lang="zh-CN" altLang="en-US" sz="1400" b="1" dirty="0">
                <a:latin typeface="微软雅黑" panose="020B0503020204020204" pitchFamily="34" charset="-122"/>
                <a:ea typeface="微软雅黑" panose="020B0503020204020204" pitchFamily="34" charset="-122"/>
              </a:rPr>
              <a:t>如果能够及时读取，接收窗口就可以增大，但最大不能超过接收缓存的大小。</a:t>
            </a:r>
          </a:p>
        </p:txBody>
      </p:sp>
      <p:sp>
        <p:nvSpPr>
          <p:cNvPr id="41" name="Rectangle 6"/>
          <p:cNvSpPr>
            <a:spLocks noChangeArrowheads="1"/>
          </p:cNvSpPr>
          <p:nvPr/>
        </p:nvSpPr>
        <p:spPr bwMode="auto">
          <a:xfrm>
            <a:off x="3278393" y="596154"/>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接收缓存与接收窗口 </a:t>
            </a:r>
          </a:p>
        </p:txBody>
      </p:sp>
      <p:sp>
        <p:nvSpPr>
          <p:cNvPr id="3" name="灯片编号占位符 2">
            <a:extLst>
              <a:ext uri="{FF2B5EF4-FFF2-40B4-BE49-F238E27FC236}">
                <a16:creationId xmlns:a16="http://schemas.microsoft.com/office/drawing/2014/main" id="{122F2E9B-DCF7-4DB9-BFB5-C49B8DAC42B3}"/>
              </a:ext>
            </a:extLst>
          </p:cNvPr>
          <p:cNvSpPr>
            <a:spLocks noGrp="1"/>
          </p:cNvSpPr>
          <p:nvPr>
            <p:ph type="sldNum" sz="quarter" idx="12"/>
          </p:nvPr>
        </p:nvSpPr>
        <p:spPr/>
        <p:txBody>
          <a:bodyPr/>
          <a:lstStyle/>
          <a:p>
            <a:fld id="{C485880C-E2C3-4DAB-AE74-D9BE691626AC}" type="slidenum">
              <a:rPr lang="zh-CN" altLang="en-US" smtClean="0"/>
              <a:pPr/>
              <a:t>101</a:t>
            </a:fld>
            <a:endParaRPr lang="zh-CN" altLang="en-US"/>
          </a:p>
        </p:txBody>
      </p:sp>
    </p:spTree>
    <p:extLst>
      <p:ext uri="{BB962C8B-B14F-4D97-AF65-F5344CB8AC3E}">
        <p14:creationId xmlns:p14="http://schemas.microsoft.com/office/powerpoint/2010/main" val="10293895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p:cTn id="12" dur="500" fill="hold"/>
                                        <p:tgtEl>
                                          <p:spTgt spid="44"/>
                                        </p:tgtEl>
                                        <p:attrNameLst>
                                          <p:attrName>ppt_w</p:attrName>
                                        </p:attrNameLst>
                                      </p:cBhvr>
                                      <p:tavLst>
                                        <p:tav tm="0">
                                          <p:val>
                                            <p:fltVal val="0"/>
                                          </p:val>
                                        </p:tav>
                                        <p:tav tm="100000">
                                          <p:val>
                                            <p:strVal val="#ppt_w"/>
                                          </p:val>
                                        </p:tav>
                                      </p:tavLst>
                                    </p:anim>
                                    <p:anim calcmode="lin" valueType="num">
                                      <p:cBhvr>
                                        <p:cTn id="13" dur="500" fill="hold"/>
                                        <p:tgtEl>
                                          <p:spTgt spid="44"/>
                                        </p:tgtEl>
                                        <p:attrNameLst>
                                          <p:attrName>ppt_h</p:attrName>
                                        </p:attrNameLst>
                                      </p:cBhvr>
                                      <p:tavLst>
                                        <p:tav tm="0">
                                          <p:val>
                                            <p:fltVal val="0"/>
                                          </p:val>
                                        </p:tav>
                                        <p:tav tm="100000">
                                          <p:val>
                                            <p:strVal val="#ppt_h"/>
                                          </p:val>
                                        </p:tav>
                                      </p:tavLst>
                                    </p:anim>
                                    <p:animEffect transition="in" filter="fade">
                                      <p:cBhvr>
                                        <p:cTn id="14" dur="500"/>
                                        <p:tgtEl>
                                          <p:spTgt spid="4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56963" y="615691"/>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6" name="Rectangle 6"/>
          <p:cNvSpPr>
            <a:spLocks noChangeArrowheads="1"/>
          </p:cNvSpPr>
          <p:nvPr/>
        </p:nvSpPr>
        <p:spPr bwMode="auto">
          <a:xfrm>
            <a:off x="3719577" y="582480"/>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需要强调三点</a:t>
            </a:r>
          </a:p>
        </p:txBody>
      </p:sp>
      <p:sp>
        <p:nvSpPr>
          <p:cNvPr id="17" name="Rectangle 68"/>
          <p:cNvSpPr>
            <a:spLocks noChangeArrowheads="1"/>
          </p:cNvSpPr>
          <p:nvPr/>
        </p:nvSpPr>
        <p:spPr bwMode="auto">
          <a:xfrm>
            <a:off x="556963" y="978790"/>
            <a:ext cx="8048776" cy="3554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第一</a:t>
            </a:r>
            <a:r>
              <a:rPr lang="zh-CN" altLang="en-US" sz="2000" b="1" dirty="0">
                <a:latin typeface="微软雅黑" pitchFamily="34" charset="-122"/>
                <a:ea typeface="微软雅黑" pitchFamily="34" charset="-122"/>
              </a:rPr>
              <a:t>，发送窗口是根据接收窗口设置的，但在同一时刻，发送窗口并</a:t>
            </a:r>
            <a:r>
              <a:rPr lang="zh-CN" altLang="en-US" sz="2000" b="1" dirty="0">
                <a:solidFill>
                  <a:srgbClr val="C00000"/>
                </a:solidFill>
                <a:latin typeface="微软雅黑" pitchFamily="34" charset="-122"/>
                <a:ea typeface="微软雅黑" pitchFamily="34" charset="-122"/>
              </a:rPr>
              <a:t>不总是</a:t>
            </a:r>
            <a:r>
              <a:rPr lang="zh-CN" altLang="en-US" sz="2000" b="1" dirty="0">
                <a:latin typeface="微软雅黑" pitchFamily="34" charset="-122"/>
                <a:ea typeface="微软雅黑" pitchFamily="34" charset="-122"/>
              </a:rPr>
              <a:t>和接收窗口</a:t>
            </a:r>
            <a:r>
              <a:rPr lang="zh-CN" altLang="en-US" sz="2000" b="1" dirty="0">
                <a:solidFill>
                  <a:srgbClr val="C00000"/>
                </a:solidFill>
                <a:latin typeface="微软雅黑" pitchFamily="34" charset="-122"/>
                <a:ea typeface="微软雅黑" pitchFamily="34" charset="-122"/>
              </a:rPr>
              <a:t>一样大</a:t>
            </a:r>
            <a:r>
              <a:rPr lang="zh-CN" altLang="en-US" sz="2000" b="1" dirty="0">
                <a:latin typeface="微软雅黑" pitchFamily="34" charset="-122"/>
                <a:ea typeface="微软雅黑" pitchFamily="34" charset="-122"/>
              </a:rPr>
              <a:t>（因为有一定的时间滞后）。</a:t>
            </a:r>
          </a:p>
          <a:p>
            <a:pPr marL="342900" indent="-342900">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第二</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标准</a:t>
            </a:r>
            <a:r>
              <a:rPr lang="zh-CN" altLang="en-US" sz="2000" b="1" dirty="0">
                <a:solidFill>
                  <a:srgbClr val="C00000"/>
                </a:solidFill>
                <a:latin typeface="微软雅黑" pitchFamily="34" charset="-122"/>
                <a:ea typeface="微软雅黑" pitchFamily="34" charset="-122"/>
              </a:rPr>
              <a:t>没有规定</a:t>
            </a:r>
            <a:r>
              <a:rPr lang="zh-CN" altLang="en-US" sz="2000" b="1" dirty="0">
                <a:latin typeface="微软雅黑" pitchFamily="34" charset="-122"/>
                <a:ea typeface="微软雅黑" pitchFamily="34" charset="-122"/>
              </a:rPr>
              <a:t>对不按序到达的数据应如何处理。通常是先临时存放在接收窗口中，等到字节流中所缺少的字节收到后，再</a:t>
            </a:r>
            <a:r>
              <a:rPr lang="zh-CN" altLang="en-US" sz="2000" b="1" dirty="0">
                <a:solidFill>
                  <a:srgbClr val="C00000"/>
                </a:solidFill>
                <a:latin typeface="微软雅黑" pitchFamily="34" charset="-122"/>
                <a:ea typeface="微软雅黑" pitchFamily="34" charset="-122"/>
              </a:rPr>
              <a:t>按序交付</a:t>
            </a:r>
            <a:r>
              <a:rPr lang="zh-CN" altLang="en-US" sz="2000" b="1" dirty="0">
                <a:latin typeface="微软雅黑" pitchFamily="34" charset="-122"/>
                <a:ea typeface="微软雅黑" pitchFamily="34" charset="-122"/>
              </a:rPr>
              <a:t>上层的应用进程。</a:t>
            </a:r>
          </a:p>
          <a:p>
            <a:pPr marL="342900" indent="-342900">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第三</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要求接收方必须有</a:t>
            </a:r>
            <a:r>
              <a:rPr lang="zh-CN" altLang="en-US" sz="2000" b="1" dirty="0">
                <a:solidFill>
                  <a:srgbClr val="C00000"/>
                </a:solidFill>
                <a:latin typeface="微软雅黑" pitchFamily="34" charset="-122"/>
                <a:ea typeface="微软雅黑" pitchFamily="34" charset="-122"/>
              </a:rPr>
              <a:t>累积确认</a:t>
            </a:r>
            <a:r>
              <a:rPr lang="zh-CN" altLang="en-US" sz="2000" b="1" dirty="0">
                <a:latin typeface="微软雅黑" pitchFamily="34" charset="-122"/>
                <a:ea typeface="微软雅黑" pitchFamily="34" charset="-122"/>
              </a:rPr>
              <a:t>的功能，以减小传输开销。接收方可以在合适的时候发送确认，也可以在自己有数据要发送时把确认信息顺便</a:t>
            </a:r>
            <a:r>
              <a:rPr lang="zh-CN" altLang="en-US" sz="2000" b="1" dirty="0">
                <a:solidFill>
                  <a:srgbClr val="C00000"/>
                </a:solidFill>
                <a:latin typeface="微软雅黑" pitchFamily="34" charset="-122"/>
                <a:ea typeface="微软雅黑" pitchFamily="34" charset="-122"/>
              </a:rPr>
              <a:t>捎带</a:t>
            </a:r>
            <a:r>
              <a:rPr lang="zh-CN" altLang="en-US" sz="2000" b="1" dirty="0">
                <a:latin typeface="微软雅黑" pitchFamily="34" charset="-122"/>
                <a:ea typeface="微软雅黑" pitchFamily="34" charset="-122"/>
              </a:rPr>
              <a:t>上。但接收方</a:t>
            </a:r>
            <a:r>
              <a:rPr lang="zh-CN" altLang="en-US" sz="2000" b="1" dirty="0">
                <a:solidFill>
                  <a:srgbClr val="C00000"/>
                </a:solidFill>
                <a:latin typeface="微软雅黑" pitchFamily="34" charset="-122"/>
                <a:ea typeface="微软雅黑" pitchFamily="34" charset="-122"/>
              </a:rPr>
              <a:t>不应过分推迟</a:t>
            </a:r>
            <a:r>
              <a:rPr lang="zh-CN" altLang="en-US" sz="2000" b="1" dirty="0">
                <a:latin typeface="微软雅黑" pitchFamily="34" charset="-122"/>
                <a:ea typeface="微软雅黑" pitchFamily="34" charset="-122"/>
              </a:rPr>
              <a:t>发送确认，否则会导致发送方不必要的重传，</a:t>
            </a:r>
            <a:r>
              <a:rPr lang="zh-CN" altLang="en-US" sz="2000" b="1" dirty="0">
                <a:solidFill>
                  <a:srgbClr val="C00000"/>
                </a:solidFill>
                <a:latin typeface="微软雅黑" pitchFamily="34" charset="-122"/>
                <a:ea typeface="微软雅黑" pitchFamily="34" charset="-122"/>
              </a:rPr>
              <a:t>捎带确认</a:t>
            </a:r>
            <a:r>
              <a:rPr lang="zh-CN" altLang="en-US" sz="2000" b="1" dirty="0">
                <a:latin typeface="微软雅黑" pitchFamily="34" charset="-122"/>
                <a:ea typeface="微软雅黑" pitchFamily="34" charset="-122"/>
              </a:rPr>
              <a:t>实际上并不经常发生。</a:t>
            </a:r>
            <a:endParaRPr lang="zh-CN" altLang="en-US" sz="2000" b="1" dirty="0">
              <a:solidFill>
                <a:srgbClr val="0000FF"/>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964D9EC6-A0DB-4F94-9A7B-44D5A7783964}"/>
              </a:ext>
            </a:extLst>
          </p:cNvPr>
          <p:cNvSpPr>
            <a:spLocks noGrp="1"/>
          </p:cNvSpPr>
          <p:nvPr>
            <p:ph type="sldNum" sz="quarter" idx="12"/>
          </p:nvPr>
        </p:nvSpPr>
        <p:spPr/>
        <p:txBody>
          <a:bodyPr/>
          <a:lstStyle/>
          <a:p>
            <a:fld id="{C485880C-E2C3-4DAB-AE74-D9BE691626AC}" type="slidenum">
              <a:rPr lang="zh-CN" altLang="en-US" smtClean="0"/>
              <a:pPr/>
              <a:t>102</a:t>
            </a:fld>
            <a:endParaRPr lang="zh-CN" altLang="en-US"/>
          </a:p>
        </p:txBody>
      </p:sp>
    </p:spTree>
    <p:extLst>
      <p:ext uri="{BB962C8B-B14F-4D97-AF65-F5344CB8AC3E}">
        <p14:creationId xmlns:p14="http://schemas.microsoft.com/office/powerpoint/2010/main" val="37765666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圆角矩形 25"/>
          <p:cNvSpPr/>
          <p:nvPr/>
        </p:nvSpPr>
        <p:spPr>
          <a:xfrm>
            <a:off x="556963" y="2598733"/>
            <a:ext cx="8048776" cy="163260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AutoShape 5"/>
          <p:cNvSpPr>
            <a:spLocks noChangeArrowheads="1"/>
          </p:cNvSpPr>
          <p:nvPr/>
        </p:nvSpPr>
        <p:spPr bwMode="auto">
          <a:xfrm>
            <a:off x="556963" y="617247"/>
            <a:ext cx="8048776"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585722" y="584120"/>
            <a:ext cx="39725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5.6.2   </a:t>
            </a:r>
            <a:r>
              <a:rPr lang="zh-CN" altLang="en-US" sz="2400" b="1" dirty="0">
                <a:solidFill>
                  <a:schemeClr val="bg1"/>
                </a:solidFill>
                <a:latin typeface="微软雅黑" pitchFamily="34" charset="-122"/>
                <a:ea typeface="微软雅黑" pitchFamily="34" charset="-122"/>
              </a:rPr>
              <a:t>超时重传时间的选择</a:t>
            </a:r>
          </a:p>
        </p:txBody>
      </p:sp>
      <p:sp>
        <p:nvSpPr>
          <p:cNvPr id="7" name="Rectangle 8"/>
          <p:cNvSpPr>
            <a:spLocks noChangeArrowheads="1"/>
          </p:cNvSpPr>
          <p:nvPr/>
        </p:nvSpPr>
        <p:spPr bwMode="auto">
          <a:xfrm>
            <a:off x="556963" y="1003377"/>
            <a:ext cx="8048776"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0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发送方在规定的时间内没有收到确认就要</a:t>
            </a:r>
            <a:r>
              <a:rPr lang="zh-CN" altLang="en-US" sz="2000" b="1" dirty="0">
                <a:solidFill>
                  <a:srgbClr val="C00000"/>
                </a:solidFill>
                <a:latin typeface="微软雅黑" pitchFamily="34" charset="-122"/>
                <a:ea typeface="微软雅黑" pitchFamily="34" charset="-122"/>
              </a:rPr>
              <a:t>重传</a:t>
            </a:r>
            <a:r>
              <a:rPr lang="zh-CN" altLang="en-US" sz="2000" b="1" dirty="0">
                <a:latin typeface="微软雅黑" pitchFamily="34" charset="-122"/>
                <a:ea typeface="微软雅黑" pitchFamily="34" charset="-122"/>
              </a:rPr>
              <a:t>已发送的报文段。</a:t>
            </a:r>
            <a:endParaRPr lang="en-US" altLang="zh-CN" sz="2000" b="1" dirty="0">
              <a:latin typeface="微软雅黑" pitchFamily="34" charset="-122"/>
              <a:ea typeface="微软雅黑" pitchFamily="34" charset="-122"/>
            </a:endParaRPr>
          </a:p>
          <a:p>
            <a:pPr marL="285750" indent="-28575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但</a:t>
            </a:r>
            <a:r>
              <a:rPr lang="zh-CN" altLang="en-US" sz="2000" b="1" dirty="0">
                <a:solidFill>
                  <a:srgbClr val="C00000"/>
                </a:solidFill>
                <a:latin typeface="微软雅黑" pitchFamily="34" charset="-122"/>
                <a:ea typeface="微软雅黑" pitchFamily="34" charset="-122"/>
              </a:rPr>
              <a:t>重传时间</a:t>
            </a:r>
            <a:r>
              <a:rPr lang="zh-CN" altLang="en-US" sz="2000" b="1" dirty="0">
                <a:latin typeface="微软雅黑" pitchFamily="34" charset="-122"/>
                <a:ea typeface="微软雅黑" pitchFamily="34" charset="-122"/>
              </a:rPr>
              <a:t>的选择是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最复杂的问题之一。</a:t>
            </a:r>
            <a:endParaRPr lang="en-US" altLang="zh-CN" sz="2000" b="1" dirty="0">
              <a:latin typeface="微软雅黑" pitchFamily="34" charset="-122"/>
              <a:ea typeface="微软雅黑" pitchFamily="34" charset="-122"/>
            </a:endParaRPr>
          </a:p>
          <a:p>
            <a:pPr marL="285750" indent="-28575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互联网环境复杂，</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数据报所选择的路由变化很大，导致运输层的往返时间 </a:t>
            </a:r>
            <a:r>
              <a:rPr lang="en-US" altLang="zh-CN" sz="2000" b="1" dirty="0">
                <a:latin typeface="微软雅黑" pitchFamily="34" charset="-122"/>
                <a:ea typeface="微软雅黑" pitchFamily="34" charset="-122"/>
              </a:rPr>
              <a:t>(RTT) </a:t>
            </a:r>
            <a:r>
              <a:rPr lang="zh-CN" altLang="en-US" sz="2000" b="1" dirty="0">
                <a:latin typeface="微软雅黑" pitchFamily="34" charset="-122"/>
                <a:ea typeface="微软雅黑" pitchFamily="34" charset="-122"/>
              </a:rPr>
              <a:t>的变化也很大。</a:t>
            </a:r>
          </a:p>
        </p:txBody>
      </p:sp>
      <p:grpSp>
        <p:nvGrpSpPr>
          <p:cNvPr id="8" name="组合 7"/>
          <p:cNvGrpSpPr/>
          <p:nvPr/>
        </p:nvGrpSpPr>
        <p:grpSpPr>
          <a:xfrm>
            <a:off x="1369298" y="2734234"/>
            <a:ext cx="6424106" cy="1419254"/>
            <a:chOff x="-684726" y="2708920"/>
            <a:chExt cx="10194576" cy="3359123"/>
          </a:xfrm>
        </p:grpSpPr>
        <p:sp>
          <p:nvSpPr>
            <p:cNvPr id="9" name="Line 4"/>
            <p:cNvSpPr>
              <a:spLocks noChangeShapeType="1"/>
            </p:cNvSpPr>
            <p:nvPr/>
          </p:nvSpPr>
          <p:spPr bwMode="auto">
            <a:xfrm>
              <a:off x="779976" y="5436244"/>
              <a:ext cx="8659152" cy="0"/>
            </a:xfrm>
            <a:prstGeom prst="line">
              <a:avLst/>
            </a:prstGeom>
            <a:noFill/>
            <a:ln w="19050">
              <a:solidFill>
                <a:srgbClr val="0033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0" name="Line 5"/>
            <p:cNvSpPr>
              <a:spLocks noChangeShapeType="1"/>
            </p:cNvSpPr>
            <p:nvPr/>
          </p:nvSpPr>
          <p:spPr bwMode="auto">
            <a:xfrm rot="5400000" flipH="1">
              <a:off x="-515556" y="4140712"/>
              <a:ext cx="2587625" cy="3440"/>
            </a:xfrm>
            <a:prstGeom prst="line">
              <a:avLst/>
            </a:prstGeom>
            <a:noFill/>
            <a:ln w="19050">
              <a:solidFill>
                <a:srgbClr val="0033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1" name="Freeform 6"/>
            <p:cNvSpPr>
              <a:spLocks/>
            </p:cNvSpPr>
            <p:nvPr/>
          </p:nvSpPr>
          <p:spPr bwMode="auto">
            <a:xfrm>
              <a:off x="2953793" y="2818458"/>
              <a:ext cx="2005277" cy="2617787"/>
            </a:xfrm>
            <a:custGeom>
              <a:avLst/>
              <a:gdLst>
                <a:gd name="T0" fmla="*/ 0 w 360"/>
                <a:gd name="T1" fmla="*/ 1012 h 1012"/>
                <a:gd name="T2" fmla="*/ 84 w 360"/>
                <a:gd name="T3" fmla="*/ 982 h 1012"/>
                <a:gd name="T4" fmla="*/ 117 w 360"/>
                <a:gd name="T5" fmla="*/ 934 h 1012"/>
                <a:gd name="T6" fmla="*/ 135 w 360"/>
                <a:gd name="T7" fmla="*/ 844 h 1012"/>
                <a:gd name="T8" fmla="*/ 159 w 360"/>
                <a:gd name="T9" fmla="*/ 364 h 1012"/>
                <a:gd name="T10" fmla="*/ 171 w 360"/>
                <a:gd name="T11" fmla="*/ 109 h 1012"/>
                <a:gd name="T12" fmla="*/ 183 w 360"/>
                <a:gd name="T13" fmla="*/ 16 h 1012"/>
                <a:gd name="T14" fmla="*/ 201 w 360"/>
                <a:gd name="T15" fmla="*/ 16 h 1012"/>
                <a:gd name="T16" fmla="*/ 207 w 360"/>
                <a:gd name="T17" fmla="*/ 112 h 1012"/>
                <a:gd name="T18" fmla="*/ 216 w 360"/>
                <a:gd name="T19" fmla="*/ 367 h 1012"/>
                <a:gd name="T20" fmla="*/ 231 w 360"/>
                <a:gd name="T21" fmla="*/ 847 h 1012"/>
                <a:gd name="T22" fmla="*/ 255 w 360"/>
                <a:gd name="T23" fmla="*/ 961 h 1012"/>
                <a:gd name="T24" fmla="*/ 360 w 360"/>
                <a:gd name="T25" fmla="*/ 1009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0" h="1012">
                  <a:moveTo>
                    <a:pt x="0" y="1012"/>
                  </a:moveTo>
                  <a:cubicBezTo>
                    <a:pt x="14" y="1007"/>
                    <a:pt x="65" y="995"/>
                    <a:pt x="84" y="982"/>
                  </a:cubicBezTo>
                  <a:cubicBezTo>
                    <a:pt x="110" y="970"/>
                    <a:pt x="105" y="960"/>
                    <a:pt x="117" y="934"/>
                  </a:cubicBezTo>
                  <a:cubicBezTo>
                    <a:pt x="129" y="908"/>
                    <a:pt x="128" y="939"/>
                    <a:pt x="135" y="844"/>
                  </a:cubicBezTo>
                  <a:cubicBezTo>
                    <a:pt x="142" y="749"/>
                    <a:pt x="153" y="486"/>
                    <a:pt x="159" y="364"/>
                  </a:cubicBezTo>
                  <a:cubicBezTo>
                    <a:pt x="165" y="242"/>
                    <a:pt x="167" y="167"/>
                    <a:pt x="171" y="109"/>
                  </a:cubicBezTo>
                  <a:cubicBezTo>
                    <a:pt x="175" y="51"/>
                    <a:pt x="178" y="31"/>
                    <a:pt x="183" y="16"/>
                  </a:cubicBezTo>
                  <a:cubicBezTo>
                    <a:pt x="188" y="1"/>
                    <a:pt x="197" y="0"/>
                    <a:pt x="201" y="16"/>
                  </a:cubicBezTo>
                  <a:cubicBezTo>
                    <a:pt x="205" y="32"/>
                    <a:pt x="205" y="54"/>
                    <a:pt x="207" y="112"/>
                  </a:cubicBezTo>
                  <a:cubicBezTo>
                    <a:pt x="209" y="170"/>
                    <a:pt x="212" y="245"/>
                    <a:pt x="216" y="367"/>
                  </a:cubicBezTo>
                  <a:cubicBezTo>
                    <a:pt x="220" y="489"/>
                    <a:pt x="225" y="748"/>
                    <a:pt x="231" y="847"/>
                  </a:cubicBezTo>
                  <a:cubicBezTo>
                    <a:pt x="237" y="946"/>
                    <a:pt x="234" y="934"/>
                    <a:pt x="255" y="961"/>
                  </a:cubicBezTo>
                  <a:cubicBezTo>
                    <a:pt x="281" y="988"/>
                    <a:pt x="339" y="998"/>
                    <a:pt x="360" y="1009"/>
                  </a:cubicBezTo>
                </a:path>
              </a:pathLst>
            </a:custGeom>
            <a:noFill/>
            <a:ln w="38100" cmpd="sng">
              <a:solidFill>
                <a:srgbClr val="CC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2" name="Freeform 7"/>
            <p:cNvSpPr>
              <a:spLocks/>
            </p:cNvSpPr>
            <p:nvPr/>
          </p:nvSpPr>
          <p:spPr bwMode="auto">
            <a:xfrm>
              <a:off x="2496328" y="4780610"/>
              <a:ext cx="5897167" cy="655638"/>
            </a:xfrm>
            <a:custGeom>
              <a:avLst/>
              <a:gdLst>
                <a:gd name="T0" fmla="*/ 0 w 1608"/>
                <a:gd name="T1" fmla="*/ 160 h 160"/>
                <a:gd name="T2" fmla="*/ 120 w 1608"/>
                <a:gd name="T3" fmla="*/ 94 h 160"/>
                <a:gd name="T4" fmla="*/ 264 w 1608"/>
                <a:gd name="T5" fmla="*/ 13 h 160"/>
                <a:gd name="T6" fmla="*/ 441 w 1608"/>
                <a:gd name="T7" fmla="*/ 13 h 160"/>
                <a:gd name="T8" fmla="*/ 708 w 1608"/>
                <a:gd name="T9" fmla="*/ 70 h 160"/>
                <a:gd name="T10" fmla="*/ 858 w 1608"/>
                <a:gd name="T11" fmla="*/ 112 h 160"/>
                <a:gd name="T12" fmla="*/ 1041 w 1608"/>
                <a:gd name="T13" fmla="*/ 133 h 160"/>
                <a:gd name="T14" fmla="*/ 1230 w 1608"/>
                <a:gd name="T15" fmla="*/ 145 h 160"/>
                <a:gd name="T16" fmla="*/ 1608 w 1608"/>
                <a:gd name="T17"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8" h="160">
                  <a:moveTo>
                    <a:pt x="0" y="160"/>
                  </a:moveTo>
                  <a:cubicBezTo>
                    <a:pt x="20" y="149"/>
                    <a:pt x="76" y="118"/>
                    <a:pt x="120" y="94"/>
                  </a:cubicBezTo>
                  <a:cubicBezTo>
                    <a:pt x="164" y="70"/>
                    <a:pt x="211" y="26"/>
                    <a:pt x="264" y="13"/>
                  </a:cubicBezTo>
                  <a:cubicBezTo>
                    <a:pt x="317" y="0"/>
                    <a:pt x="367" y="4"/>
                    <a:pt x="441" y="13"/>
                  </a:cubicBezTo>
                  <a:cubicBezTo>
                    <a:pt x="515" y="22"/>
                    <a:pt x="639" y="54"/>
                    <a:pt x="708" y="70"/>
                  </a:cubicBezTo>
                  <a:cubicBezTo>
                    <a:pt x="777" y="86"/>
                    <a:pt x="803" y="102"/>
                    <a:pt x="858" y="112"/>
                  </a:cubicBezTo>
                  <a:cubicBezTo>
                    <a:pt x="913" y="122"/>
                    <a:pt x="979" y="128"/>
                    <a:pt x="1041" y="133"/>
                  </a:cubicBezTo>
                  <a:cubicBezTo>
                    <a:pt x="1103" y="138"/>
                    <a:pt x="1136" y="141"/>
                    <a:pt x="1230" y="145"/>
                  </a:cubicBezTo>
                  <a:cubicBezTo>
                    <a:pt x="1324" y="149"/>
                    <a:pt x="1529" y="157"/>
                    <a:pt x="1608" y="160"/>
                  </a:cubicBezTo>
                </a:path>
              </a:pathLst>
            </a:custGeom>
            <a:noFill/>
            <a:ln w="5715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3" name="Line 8"/>
            <p:cNvSpPr>
              <a:spLocks noChangeShapeType="1"/>
            </p:cNvSpPr>
            <p:nvPr/>
          </p:nvSpPr>
          <p:spPr bwMode="auto">
            <a:xfrm>
              <a:off x="4014905" y="2708920"/>
              <a:ext cx="0" cy="2727325"/>
            </a:xfrm>
            <a:prstGeom prst="line">
              <a:avLst/>
            </a:prstGeom>
            <a:noFill/>
            <a:ln w="19050">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4" name="Line 9"/>
            <p:cNvSpPr>
              <a:spLocks noChangeShapeType="1"/>
            </p:cNvSpPr>
            <p:nvPr/>
          </p:nvSpPr>
          <p:spPr bwMode="auto">
            <a:xfrm>
              <a:off x="4959070" y="3255020"/>
              <a:ext cx="0" cy="2181225"/>
            </a:xfrm>
            <a:prstGeom prst="line">
              <a:avLst/>
            </a:prstGeom>
            <a:noFill/>
            <a:ln w="19050">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5" name="Line 10"/>
            <p:cNvSpPr>
              <a:spLocks noChangeShapeType="1"/>
            </p:cNvSpPr>
            <p:nvPr/>
          </p:nvSpPr>
          <p:spPr bwMode="auto">
            <a:xfrm>
              <a:off x="7946348" y="3255020"/>
              <a:ext cx="0" cy="2181225"/>
            </a:xfrm>
            <a:prstGeom prst="line">
              <a:avLst/>
            </a:prstGeom>
            <a:noFill/>
            <a:ln w="19050">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6" name="Text Box 11"/>
            <p:cNvSpPr txBox="1">
              <a:spLocks noChangeArrowheads="1"/>
            </p:cNvSpPr>
            <p:nvPr/>
          </p:nvSpPr>
          <p:spPr bwMode="auto">
            <a:xfrm>
              <a:off x="8728380" y="5391297"/>
              <a:ext cx="781470" cy="65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时间</a:t>
              </a:r>
            </a:p>
          </p:txBody>
        </p:sp>
        <p:sp>
          <p:nvSpPr>
            <p:cNvPr id="17" name="Line 12"/>
            <p:cNvSpPr>
              <a:spLocks noChangeShapeType="1"/>
            </p:cNvSpPr>
            <p:nvPr/>
          </p:nvSpPr>
          <p:spPr bwMode="auto">
            <a:xfrm>
              <a:off x="3137006" y="4142815"/>
              <a:ext cx="602732" cy="292423"/>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8" name="Text Box 13"/>
            <p:cNvSpPr txBox="1">
              <a:spLocks noChangeArrowheads="1"/>
            </p:cNvSpPr>
            <p:nvPr/>
          </p:nvSpPr>
          <p:spPr bwMode="auto">
            <a:xfrm>
              <a:off x="1534478" y="3750121"/>
              <a:ext cx="1717605" cy="728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CC00CC"/>
                  </a:solidFill>
                  <a:latin typeface="微软雅黑" pitchFamily="34" charset="-122"/>
                  <a:ea typeface="微软雅黑" pitchFamily="34" charset="-122"/>
                </a:rPr>
                <a:t>数据链路层</a:t>
              </a:r>
            </a:p>
          </p:txBody>
        </p:sp>
        <p:grpSp>
          <p:nvGrpSpPr>
            <p:cNvPr id="19" name="Group 14"/>
            <p:cNvGrpSpPr>
              <a:grpSpLocks/>
            </p:cNvGrpSpPr>
            <p:nvPr/>
          </p:nvGrpSpPr>
          <p:grpSpPr bwMode="auto">
            <a:xfrm>
              <a:off x="5124174" y="4320233"/>
              <a:ext cx="1525456" cy="728663"/>
              <a:chOff x="3002" y="3126"/>
              <a:chExt cx="887" cy="459"/>
            </a:xfrm>
          </p:grpSpPr>
          <p:sp>
            <p:nvSpPr>
              <p:cNvPr id="24" name="Text Box 15"/>
              <p:cNvSpPr txBox="1">
                <a:spLocks noChangeArrowheads="1"/>
              </p:cNvSpPr>
              <p:nvPr/>
            </p:nvSpPr>
            <p:spPr bwMode="auto">
              <a:xfrm>
                <a:off x="3222" y="3126"/>
                <a:ext cx="667" cy="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itchFamily="34" charset="-122"/>
                    <a:ea typeface="微软雅黑" pitchFamily="34" charset="-122"/>
                  </a:rPr>
                  <a:t>运输层</a:t>
                </a:r>
              </a:p>
            </p:txBody>
          </p:sp>
          <p:sp>
            <p:nvSpPr>
              <p:cNvPr id="25" name="Line 16"/>
              <p:cNvSpPr>
                <a:spLocks noChangeShapeType="1"/>
              </p:cNvSpPr>
              <p:nvPr/>
            </p:nvSpPr>
            <p:spPr bwMode="auto">
              <a:xfrm flipH="1">
                <a:off x="3002" y="3363"/>
                <a:ext cx="276" cy="217"/>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sp>
          <p:nvSpPr>
            <p:cNvPr id="20" name="Text Box 17"/>
            <p:cNvSpPr txBox="1">
              <a:spLocks noChangeArrowheads="1"/>
            </p:cNvSpPr>
            <p:nvPr/>
          </p:nvSpPr>
          <p:spPr bwMode="auto">
            <a:xfrm>
              <a:off x="3739737" y="5412435"/>
              <a:ext cx="544893" cy="65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i="1" dirty="0">
                  <a:latin typeface="微软雅黑" pitchFamily="34" charset="-122"/>
                  <a:ea typeface="微软雅黑" pitchFamily="34" charset="-122"/>
                </a:rPr>
                <a:t>T</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21" name="Text Box 18"/>
            <p:cNvSpPr txBox="1">
              <a:spLocks noChangeArrowheads="1"/>
            </p:cNvSpPr>
            <p:nvPr/>
          </p:nvSpPr>
          <p:spPr bwMode="auto">
            <a:xfrm>
              <a:off x="4666705" y="5412433"/>
              <a:ext cx="544893" cy="65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i="1">
                  <a:latin typeface="微软雅黑" pitchFamily="34" charset="-122"/>
                  <a:ea typeface="微软雅黑" pitchFamily="34" charset="-122"/>
                </a:rPr>
                <a:t>T</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22" name="Text Box 19"/>
            <p:cNvSpPr txBox="1">
              <a:spLocks noChangeArrowheads="1"/>
            </p:cNvSpPr>
            <p:nvPr/>
          </p:nvSpPr>
          <p:spPr bwMode="auto">
            <a:xfrm>
              <a:off x="7653985" y="5412433"/>
              <a:ext cx="544893" cy="65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i="1">
                  <a:latin typeface="微软雅黑" pitchFamily="34" charset="-122"/>
                  <a:ea typeface="微软雅黑" pitchFamily="34" charset="-122"/>
                </a:rPr>
                <a:t>T</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23" name="Text Box 20"/>
            <p:cNvSpPr txBox="1">
              <a:spLocks noChangeArrowheads="1"/>
            </p:cNvSpPr>
            <p:nvPr/>
          </p:nvSpPr>
          <p:spPr bwMode="auto">
            <a:xfrm>
              <a:off x="-684726" y="2713682"/>
              <a:ext cx="1514096" cy="1092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往返时间的</a:t>
              </a:r>
            </a:p>
            <a:p>
              <a:r>
                <a:rPr kumimoji="1" lang="zh-CN" altLang="en-US" sz="1200" b="1" dirty="0">
                  <a:latin typeface="微软雅黑" pitchFamily="34" charset="-122"/>
                  <a:ea typeface="微软雅黑" pitchFamily="34" charset="-122"/>
                </a:rPr>
                <a:t>概率分布</a:t>
              </a:r>
            </a:p>
          </p:txBody>
        </p:sp>
      </p:grpSp>
      <p:sp>
        <p:nvSpPr>
          <p:cNvPr id="2" name="灯片编号占位符 1">
            <a:extLst>
              <a:ext uri="{FF2B5EF4-FFF2-40B4-BE49-F238E27FC236}">
                <a16:creationId xmlns:a16="http://schemas.microsoft.com/office/drawing/2014/main" id="{8BF1EAB0-7654-4494-9DD4-A30B24D9BC3B}"/>
              </a:ext>
            </a:extLst>
          </p:cNvPr>
          <p:cNvSpPr>
            <a:spLocks noGrp="1"/>
          </p:cNvSpPr>
          <p:nvPr>
            <p:ph type="sldNum" sz="quarter" idx="12"/>
          </p:nvPr>
        </p:nvSpPr>
        <p:spPr/>
        <p:txBody>
          <a:bodyPr/>
          <a:lstStyle/>
          <a:p>
            <a:fld id="{C485880C-E2C3-4DAB-AE74-D9BE691626AC}" type="slidenum">
              <a:rPr lang="zh-CN" altLang="en-US" smtClean="0"/>
              <a:pPr/>
              <a:t>103</a:t>
            </a:fld>
            <a:endParaRPr lang="zh-CN" altLang="en-US"/>
          </a:p>
        </p:txBody>
      </p:sp>
    </p:spTree>
    <p:extLst>
      <p:ext uri="{BB962C8B-B14F-4D97-AF65-F5344CB8AC3E}">
        <p14:creationId xmlns:p14="http://schemas.microsoft.com/office/powerpoint/2010/main" val="103786104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5"/>
          <p:cNvSpPr>
            <a:spLocks noChangeArrowheads="1"/>
          </p:cNvSpPr>
          <p:nvPr/>
        </p:nvSpPr>
        <p:spPr bwMode="auto">
          <a:xfrm>
            <a:off x="556963" y="616586"/>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9" name="Rectangle 6"/>
          <p:cNvSpPr>
            <a:spLocks noChangeArrowheads="1"/>
          </p:cNvSpPr>
          <p:nvPr/>
        </p:nvSpPr>
        <p:spPr bwMode="auto">
          <a:xfrm>
            <a:off x="3178756" y="583375"/>
            <a:ext cx="280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超时重传时间设置</a:t>
            </a:r>
          </a:p>
        </p:txBody>
      </p:sp>
      <p:sp>
        <p:nvSpPr>
          <p:cNvPr id="20" name="Rectangle 68"/>
          <p:cNvSpPr>
            <a:spLocks noChangeArrowheads="1"/>
          </p:cNvSpPr>
          <p:nvPr/>
        </p:nvSpPr>
        <p:spPr bwMode="auto">
          <a:xfrm>
            <a:off x="556962" y="979685"/>
            <a:ext cx="8174661"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不能太短，</a:t>
            </a:r>
            <a:r>
              <a:rPr lang="zh-CN" altLang="en-US" sz="2000" b="1" dirty="0">
                <a:latin typeface="微软雅黑" pitchFamily="34" charset="-122"/>
                <a:ea typeface="微软雅黑" pitchFamily="34" charset="-122"/>
              </a:rPr>
              <a:t>否则会引起很多报文段的不必要的重传，使网络负荷增大。</a:t>
            </a:r>
          </a:p>
          <a:p>
            <a:pPr marL="342900" indent="-34290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不能过长，</a:t>
            </a:r>
            <a:r>
              <a:rPr lang="zh-CN" altLang="en-US" sz="2000" b="1" dirty="0">
                <a:latin typeface="微软雅黑" pitchFamily="34" charset="-122"/>
                <a:ea typeface="微软雅黑" pitchFamily="34" charset="-122"/>
              </a:rPr>
              <a:t>会使网络的空闲时间增大，降低了传输效率。</a:t>
            </a:r>
          </a:p>
        </p:txBody>
      </p:sp>
      <p:grpSp>
        <p:nvGrpSpPr>
          <p:cNvPr id="6" name="组合 5"/>
          <p:cNvGrpSpPr/>
          <p:nvPr/>
        </p:nvGrpSpPr>
        <p:grpSpPr>
          <a:xfrm>
            <a:off x="1264885" y="1986005"/>
            <a:ext cx="6758814" cy="1331259"/>
            <a:chOff x="502922" y="2655525"/>
            <a:chExt cx="8129014" cy="1331259"/>
          </a:xfrm>
        </p:grpSpPr>
        <p:sp>
          <p:nvSpPr>
            <p:cNvPr id="7" name="对角圆角矩形 6"/>
            <p:cNvSpPr/>
            <p:nvPr/>
          </p:nvSpPr>
          <p:spPr>
            <a:xfrm>
              <a:off x="502922" y="2655525"/>
              <a:ext cx="8129014" cy="1331259"/>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97141" y="2733577"/>
              <a:ext cx="7699646" cy="1169551"/>
            </a:xfrm>
            <a:prstGeom prst="rect">
              <a:avLst/>
            </a:prstGeom>
          </p:spPr>
          <p:txBody>
            <a:bodyPr wrap="square">
              <a:spAutoFit/>
            </a:bodyPr>
            <a:lstStyle/>
            <a:p>
              <a:pPr>
                <a:lnSpc>
                  <a:spcPts val="2800"/>
                </a:lnSpc>
              </a:pPr>
              <a:r>
                <a:rPr lang="en-US" altLang="zh-CN" b="1" dirty="0">
                  <a:solidFill>
                    <a:schemeClr val="bg1"/>
                  </a:solidFill>
                  <a:latin typeface="微软雅黑" pitchFamily="34" charset="-122"/>
                  <a:ea typeface="微软雅黑" pitchFamily="34" charset="-122"/>
                </a:rPr>
                <a:t>TCP </a:t>
              </a:r>
              <a:r>
                <a:rPr lang="zh-CN" altLang="en-US" b="1" dirty="0">
                  <a:solidFill>
                    <a:schemeClr val="bg1"/>
                  </a:solidFill>
                  <a:latin typeface="微软雅黑" pitchFamily="34" charset="-122"/>
                  <a:ea typeface="微软雅黑" pitchFamily="34" charset="-122"/>
                </a:rPr>
                <a:t>采用了一种</a:t>
              </a:r>
              <a:r>
                <a:rPr lang="zh-CN" altLang="en-US" b="1" dirty="0">
                  <a:solidFill>
                    <a:srgbClr val="FFFF00"/>
                  </a:solidFill>
                  <a:latin typeface="微软雅黑" pitchFamily="34" charset="-122"/>
                  <a:ea typeface="微软雅黑" pitchFamily="34" charset="-122"/>
                </a:rPr>
                <a:t>自适应算法，</a:t>
              </a:r>
              <a:r>
                <a:rPr lang="zh-CN" altLang="en-US" b="1" dirty="0">
                  <a:solidFill>
                    <a:schemeClr val="bg1"/>
                  </a:solidFill>
                  <a:latin typeface="微软雅黑" pitchFamily="34" charset="-122"/>
                  <a:ea typeface="微软雅黑" pitchFamily="34" charset="-122"/>
                </a:rPr>
                <a:t>它记录一个报文段发出的时间，以及收到相应确认的时间。</a:t>
              </a:r>
              <a:endParaRPr lang="en-US" altLang="zh-CN" b="1" dirty="0">
                <a:solidFill>
                  <a:schemeClr val="bg1"/>
                </a:solidFill>
                <a:latin typeface="微软雅黑" pitchFamily="34" charset="-122"/>
                <a:ea typeface="微软雅黑" pitchFamily="34" charset="-122"/>
              </a:endParaRPr>
            </a:p>
            <a:p>
              <a:pPr>
                <a:lnSpc>
                  <a:spcPts val="2800"/>
                </a:lnSpc>
              </a:pPr>
              <a:r>
                <a:rPr lang="zh-CN" altLang="en-US" b="1" dirty="0">
                  <a:solidFill>
                    <a:schemeClr val="bg1"/>
                  </a:solidFill>
                  <a:latin typeface="微软雅黑" pitchFamily="34" charset="-122"/>
                  <a:ea typeface="微软雅黑" pitchFamily="34" charset="-122"/>
                </a:rPr>
                <a:t>这两个时间</a:t>
              </a:r>
              <a:r>
                <a:rPr lang="zh-CN" altLang="en-US" b="1" dirty="0">
                  <a:solidFill>
                    <a:srgbClr val="FFFF00"/>
                  </a:solidFill>
                  <a:latin typeface="微软雅黑" pitchFamily="34" charset="-122"/>
                  <a:ea typeface="微软雅黑" pitchFamily="34" charset="-122"/>
                </a:rPr>
                <a:t>之差</a:t>
              </a:r>
              <a:r>
                <a:rPr lang="zh-CN" altLang="en-US" b="1" dirty="0">
                  <a:solidFill>
                    <a:schemeClr val="bg1"/>
                  </a:solidFill>
                  <a:latin typeface="微软雅黑" pitchFamily="34" charset="-122"/>
                  <a:ea typeface="微软雅黑" pitchFamily="34" charset="-122"/>
                </a:rPr>
                <a:t>就是报文段的</a:t>
              </a:r>
              <a:r>
                <a:rPr lang="zh-CN" altLang="en-US" b="1" dirty="0">
                  <a:solidFill>
                    <a:srgbClr val="FFFF00"/>
                  </a:solidFill>
                  <a:latin typeface="微软雅黑" pitchFamily="34" charset="-122"/>
                  <a:ea typeface="微软雅黑" pitchFamily="34" charset="-122"/>
                </a:rPr>
                <a:t>往返时间 </a:t>
              </a:r>
              <a:r>
                <a:rPr lang="en-US" altLang="zh-CN" b="1" dirty="0">
                  <a:solidFill>
                    <a:srgbClr val="FFFF00"/>
                  </a:solidFill>
                  <a:latin typeface="微软雅黑" pitchFamily="34" charset="-122"/>
                  <a:ea typeface="微软雅黑" pitchFamily="34" charset="-122"/>
                </a:rPr>
                <a:t>RTT</a:t>
              </a:r>
              <a:r>
                <a:rPr lang="zh-CN" altLang="en-US" b="1" dirty="0">
                  <a:solidFill>
                    <a:srgbClr val="FFFF00"/>
                  </a:solidFill>
                  <a:latin typeface="微软雅黑" pitchFamily="34" charset="-122"/>
                  <a:ea typeface="微软雅黑" pitchFamily="34" charset="-122"/>
                </a:rPr>
                <a:t>。</a:t>
              </a:r>
            </a:p>
          </p:txBody>
        </p:sp>
      </p:grpSp>
      <p:sp>
        <p:nvSpPr>
          <p:cNvPr id="2" name="灯片编号占位符 1">
            <a:extLst>
              <a:ext uri="{FF2B5EF4-FFF2-40B4-BE49-F238E27FC236}">
                <a16:creationId xmlns:a16="http://schemas.microsoft.com/office/drawing/2014/main" id="{8B0C0228-777C-4408-8798-9862950BA38A}"/>
              </a:ext>
            </a:extLst>
          </p:cNvPr>
          <p:cNvSpPr>
            <a:spLocks noGrp="1"/>
          </p:cNvSpPr>
          <p:nvPr>
            <p:ph type="sldNum" sz="quarter" idx="12"/>
          </p:nvPr>
        </p:nvSpPr>
        <p:spPr/>
        <p:txBody>
          <a:bodyPr/>
          <a:lstStyle/>
          <a:p>
            <a:fld id="{C485880C-E2C3-4DAB-AE74-D9BE691626AC}" type="slidenum">
              <a:rPr lang="zh-CN" altLang="en-US" smtClean="0"/>
              <a:pPr/>
              <a:t>104</a:t>
            </a:fld>
            <a:endParaRPr lang="zh-CN" altLang="en-US"/>
          </a:p>
        </p:txBody>
      </p:sp>
    </p:spTree>
    <p:extLst>
      <p:ext uri="{BB962C8B-B14F-4D97-AF65-F5344CB8AC3E}">
        <p14:creationId xmlns:p14="http://schemas.microsoft.com/office/powerpoint/2010/main" val="150357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16583"/>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059269" y="583372"/>
            <a:ext cx="3044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加权平均往返时间 </a:t>
            </a:r>
            <a:r>
              <a:rPr lang="en-US" altLang="zh-CN" sz="2000" b="1" dirty="0">
                <a:solidFill>
                  <a:schemeClr val="bg1"/>
                </a:solidFill>
                <a:latin typeface="微软雅黑" pitchFamily="34" charset="-122"/>
                <a:ea typeface="微软雅黑" pitchFamily="34" charset="-122"/>
              </a:rPr>
              <a:t>RTT</a:t>
            </a:r>
            <a:r>
              <a:rPr lang="en-US" altLang="zh-CN" sz="2000" b="1" baseline="-25000" dirty="0">
                <a:solidFill>
                  <a:schemeClr val="bg1"/>
                </a:solidFill>
                <a:latin typeface="微软雅黑" pitchFamily="34" charset="-122"/>
                <a:ea typeface="微软雅黑" pitchFamily="34" charset="-122"/>
              </a:rPr>
              <a:t>S</a:t>
            </a:r>
            <a:r>
              <a:rPr lang="en-US" altLang="zh-CN" sz="2000" b="1" dirty="0">
                <a:solidFill>
                  <a:schemeClr val="bg1"/>
                </a:solidFill>
                <a:latin typeface="微软雅黑" pitchFamily="34" charset="-122"/>
                <a:ea typeface="微软雅黑" pitchFamily="34" charset="-122"/>
              </a:rPr>
              <a:t> </a:t>
            </a:r>
            <a:endParaRPr lang="zh-CN" altLang="en-US" sz="2000" b="1" dirty="0">
              <a:solidFill>
                <a:schemeClr val="bg1"/>
              </a:solidFill>
              <a:latin typeface="微软雅黑" pitchFamily="34" charset="-122"/>
              <a:ea typeface="微软雅黑" pitchFamily="34" charset="-122"/>
            </a:endParaRPr>
          </a:p>
        </p:txBody>
      </p:sp>
      <p:sp>
        <p:nvSpPr>
          <p:cNvPr id="7" name="Rectangle 68"/>
          <p:cNvSpPr>
            <a:spLocks noChangeArrowheads="1"/>
          </p:cNvSpPr>
          <p:nvPr/>
        </p:nvSpPr>
        <p:spPr bwMode="auto">
          <a:xfrm>
            <a:off x="556963" y="979682"/>
            <a:ext cx="8184960" cy="4069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加权平均往返时间 </a:t>
            </a:r>
            <a:r>
              <a:rPr lang="en-US" altLang="zh-CN" b="1" dirty="0">
                <a:latin typeface="微软雅黑" pitchFamily="34" charset="-122"/>
                <a:ea typeface="微软雅黑" pitchFamily="34" charset="-122"/>
              </a:rPr>
              <a:t>RTT</a:t>
            </a:r>
            <a:r>
              <a:rPr lang="en-US" altLang="zh-CN" b="1" baseline="-25000" dirty="0">
                <a:latin typeface="微软雅黑" pitchFamily="34" charset="-122"/>
                <a:ea typeface="微软雅黑" pitchFamily="34" charset="-122"/>
              </a:rPr>
              <a:t>S</a:t>
            </a:r>
            <a:r>
              <a:rPr lang="zh-CN" altLang="en-US" b="1" dirty="0">
                <a:latin typeface="微软雅黑" pitchFamily="34" charset="-122"/>
                <a:ea typeface="微软雅黑" pitchFamily="34" charset="-122"/>
              </a:rPr>
              <a:t> 又称为</a:t>
            </a:r>
            <a:r>
              <a:rPr lang="zh-CN" altLang="en-US" b="1" dirty="0">
                <a:solidFill>
                  <a:srgbClr val="C00000"/>
                </a:solidFill>
                <a:latin typeface="微软雅黑" pitchFamily="34" charset="-122"/>
                <a:ea typeface="微软雅黑" pitchFamily="34" charset="-122"/>
              </a:rPr>
              <a:t>平滑的往返时间。</a:t>
            </a:r>
          </a:p>
        </p:txBody>
      </p:sp>
      <p:sp>
        <p:nvSpPr>
          <p:cNvPr id="8" name="Rectangle 4"/>
          <p:cNvSpPr>
            <a:spLocks noChangeArrowheads="1"/>
          </p:cNvSpPr>
          <p:nvPr/>
        </p:nvSpPr>
        <p:spPr bwMode="auto">
          <a:xfrm>
            <a:off x="794338" y="1479174"/>
            <a:ext cx="7574025" cy="599077"/>
          </a:xfrm>
          <a:prstGeom prst="rect">
            <a:avLst/>
          </a:prstGeom>
          <a:solidFill>
            <a:srgbClr val="FFFF99"/>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r>
              <a:rPr lang="zh-CN" altLang="zh-CN" b="1" dirty="0">
                <a:solidFill>
                  <a:schemeClr val="dk1"/>
                </a:solidFill>
                <a:latin typeface="微软雅黑" pitchFamily="34" charset="-122"/>
                <a:ea typeface="微软雅黑" pitchFamily="34" charset="-122"/>
              </a:rPr>
              <a:t>新的</a:t>
            </a:r>
            <a:r>
              <a:rPr lang="en-US" altLang="zh-CN" b="1" dirty="0">
                <a:solidFill>
                  <a:schemeClr val="dk1"/>
                </a:solidFill>
                <a:latin typeface="微软雅黑" pitchFamily="34" charset="-122"/>
                <a:ea typeface="微软雅黑" pitchFamily="34" charset="-122"/>
              </a:rPr>
              <a:t> RTT</a:t>
            </a:r>
            <a:r>
              <a:rPr lang="en-US" altLang="zh-CN" b="1" baseline="-25000" dirty="0">
                <a:solidFill>
                  <a:schemeClr val="dk1"/>
                </a:solidFill>
                <a:latin typeface="微软雅黑" pitchFamily="34" charset="-122"/>
                <a:ea typeface="微软雅黑" pitchFamily="34" charset="-122"/>
              </a:rPr>
              <a:t>S</a:t>
            </a:r>
            <a:r>
              <a:rPr lang="en-US" altLang="zh-CN" b="1" dirty="0">
                <a:solidFill>
                  <a:schemeClr val="dk1"/>
                </a:solidFill>
                <a:latin typeface="微软雅黑" pitchFamily="34" charset="-122"/>
                <a:ea typeface="微软雅黑" pitchFamily="34" charset="-122"/>
              </a:rPr>
              <a:t>  </a:t>
            </a:r>
            <a:r>
              <a:rPr lang="en-US" altLang="zh-CN" b="1" dirty="0">
                <a:solidFill>
                  <a:schemeClr val="dk1"/>
                </a:solidFill>
                <a:latin typeface="微软雅黑" pitchFamily="34" charset="-122"/>
                <a:ea typeface="微软雅黑" pitchFamily="34" charset="-122"/>
                <a:sym typeface="Symbol"/>
              </a:rPr>
              <a:t> </a:t>
            </a:r>
            <a:r>
              <a:rPr lang="en-US" altLang="zh-CN" b="1" dirty="0">
                <a:solidFill>
                  <a:schemeClr val="dk1"/>
                </a:solidFill>
                <a:latin typeface="微软雅黑" pitchFamily="34" charset="-122"/>
                <a:ea typeface="微软雅黑" pitchFamily="34" charset="-122"/>
              </a:rPr>
              <a:t> (1 </a:t>
            </a:r>
            <a:r>
              <a:rPr lang="en-US" altLang="zh-CN" b="1" dirty="0">
                <a:solidFill>
                  <a:schemeClr val="dk1"/>
                </a:solidFill>
                <a:latin typeface="微软雅黑" pitchFamily="34" charset="-122"/>
                <a:ea typeface="微软雅黑" pitchFamily="34" charset="-122"/>
                <a:sym typeface="Symbol"/>
              </a:rPr>
              <a:t></a:t>
            </a:r>
            <a:r>
              <a:rPr lang="en-US" altLang="zh-CN" b="1" dirty="0">
                <a:solidFill>
                  <a:schemeClr val="dk1"/>
                </a:solidFill>
                <a:latin typeface="微软雅黑" pitchFamily="34" charset="-122"/>
                <a:ea typeface="微软雅黑" pitchFamily="34" charset="-122"/>
              </a:rPr>
              <a:t> </a:t>
            </a:r>
            <a:r>
              <a:rPr lang="en-US" altLang="zh-CN" b="1" dirty="0">
                <a:solidFill>
                  <a:schemeClr val="dk1"/>
                </a:solidFill>
                <a:latin typeface="微软雅黑" pitchFamily="34" charset="-122"/>
                <a:ea typeface="微软雅黑" pitchFamily="34" charset="-122"/>
                <a:sym typeface="Symbol"/>
              </a:rPr>
              <a:t></a:t>
            </a:r>
            <a:r>
              <a:rPr lang="en-US" altLang="zh-CN" b="1" dirty="0">
                <a:solidFill>
                  <a:schemeClr val="dk1"/>
                </a:solidFill>
                <a:latin typeface="微软雅黑" pitchFamily="34" charset="-122"/>
                <a:ea typeface="微软雅黑" pitchFamily="34" charset="-122"/>
              </a:rPr>
              <a:t>) </a:t>
            </a:r>
            <a:r>
              <a:rPr lang="en-US" altLang="zh-CN" b="1" dirty="0">
                <a:solidFill>
                  <a:schemeClr val="dk1"/>
                </a:solidFill>
                <a:latin typeface="微软雅黑" pitchFamily="34" charset="-122"/>
                <a:ea typeface="微软雅黑" pitchFamily="34" charset="-122"/>
                <a:sym typeface="Symbol"/>
              </a:rPr>
              <a:t></a:t>
            </a:r>
            <a:r>
              <a:rPr lang="en-US" altLang="zh-CN" b="1" dirty="0">
                <a:solidFill>
                  <a:schemeClr val="dk1"/>
                </a:solidFill>
                <a:latin typeface="微软雅黑" pitchFamily="34" charset="-122"/>
                <a:ea typeface="微软雅黑" pitchFamily="34" charset="-122"/>
              </a:rPr>
              <a:t> (</a:t>
            </a:r>
            <a:r>
              <a:rPr lang="zh-CN" altLang="zh-CN" b="1" dirty="0">
                <a:solidFill>
                  <a:schemeClr val="dk1"/>
                </a:solidFill>
                <a:latin typeface="微软雅黑" pitchFamily="34" charset="-122"/>
                <a:ea typeface="微软雅黑" pitchFamily="34" charset="-122"/>
              </a:rPr>
              <a:t>旧的</a:t>
            </a:r>
            <a:r>
              <a:rPr lang="en-US" altLang="zh-CN" b="1" dirty="0">
                <a:solidFill>
                  <a:schemeClr val="dk1"/>
                </a:solidFill>
                <a:latin typeface="微软雅黑" pitchFamily="34" charset="-122"/>
                <a:ea typeface="微软雅黑" pitchFamily="34" charset="-122"/>
              </a:rPr>
              <a:t> RTT</a:t>
            </a:r>
            <a:r>
              <a:rPr lang="en-US" altLang="zh-CN" b="1" baseline="-25000" dirty="0">
                <a:solidFill>
                  <a:schemeClr val="dk1"/>
                </a:solidFill>
                <a:latin typeface="微软雅黑" pitchFamily="34" charset="-122"/>
                <a:ea typeface="微软雅黑" pitchFamily="34" charset="-122"/>
              </a:rPr>
              <a:t>S</a:t>
            </a:r>
            <a:r>
              <a:rPr lang="en-US" altLang="zh-CN" b="1" dirty="0">
                <a:solidFill>
                  <a:schemeClr val="dk1"/>
                </a:solidFill>
                <a:latin typeface="微软雅黑" pitchFamily="34" charset="-122"/>
                <a:ea typeface="微软雅黑" pitchFamily="34" charset="-122"/>
              </a:rPr>
              <a:t>)  + </a:t>
            </a:r>
            <a:r>
              <a:rPr lang="en-US" altLang="zh-CN" b="1" dirty="0">
                <a:solidFill>
                  <a:schemeClr val="dk1"/>
                </a:solidFill>
                <a:latin typeface="微软雅黑" pitchFamily="34" charset="-122"/>
                <a:ea typeface="微软雅黑" pitchFamily="34" charset="-122"/>
                <a:sym typeface="Symbol"/>
              </a:rPr>
              <a:t></a:t>
            </a:r>
            <a:r>
              <a:rPr lang="en-US" altLang="zh-CN" b="1" dirty="0">
                <a:solidFill>
                  <a:schemeClr val="dk1"/>
                </a:solidFill>
                <a:latin typeface="微软雅黑" pitchFamily="34" charset="-122"/>
                <a:ea typeface="微软雅黑" pitchFamily="34" charset="-122"/>
              </a:rPr>
              <a:t> </a:t>
            </a:r>
            <a:r>
              <a:rPr lang="en-US" altLang="zh-CN" b="1" dirty="0">
                <a:solidFill>
                  <a:schemeClr val="dk1"/>
                </a:solidFill>
                <a:latin typeface="微软雅黑" pitchFamily="34" charset="-122"/>
                <a:ea typeface="微软雅黑" pitchFamily="34" charset="-122"/>
                <a:sym typeface="Symbol"/>
              </a:rPr>
              <a:t></a:t>
            </a:r>
            <a:r>
              <a:rPr lang="en-US" altLang="zh-CN" b="1" dirty="0">
                <a:solidFill>
                  <a:schemeClr val="dk1"/>
                </a:solidFill>
                <a:latin typeface="微软雅黑" pitchFamily="34" charset="-122"/>
                <a:ea typeface="微软雅黑" pitchFamily="34" charset="-122"/>
              </a:rPr>
              <a:t> (</a:t>
            </a:r>
            <a:r>
              <a:rPr lang="zh-CN" altLang="zh-CN" b="1" dirty="0">
                <a:solidFill>
                  <a:schemeClr val="dk1"/>
                </a:solidFill>
                <a:latin typeface="微软雅黑" pitchFamily="34" charset="-122"/>
                <a:ea typeface="微软雅黑" pitchFamily="34" charset="-122"/>
              </a:rPr>
              <a:t>新的</a:t>
            </a:r>
            <a:r>
              <a:rPr lang="en-US" altLang="zh-CN" b="1" dirty="0">
                <a:solidFill>
                  <a:schemeClr val="dk1"/>
                </a:solidFill>
                <a:latin typeface="微软雅黑" pitchFamily="34" charset="-122"/>
                <a:ea typeface="微软雅黑" pitchFamily="34" charset="-122"/>
              </a:rPr>
              <a:t> RTT </a:t>
            </a:r>
            <a:r>
              <a:rPr lang="zh-CN" altLang="zh-CN" b="1" dirty="0">
                <a:solidFill>
                  <a:schemeClr val="dk1"/>
                </a:solidFill>
                <a:latin typeface="微软雅黑" pitchFamily="34" charset="-122"/>
                <a:ea typeface="微软雅黑" pitchFamily="34" charset="-122"/>
              </a:rPr>
              <a:t>样本</a:t>
            </a:r>
            <a:r>
              <a:rPr lang="en-US" altLang="zh-CN" b="1" dirty="0">
                <a:solidFill>
                  <a:schemeClr val="dk1"/>
                </a:solidFill>
                <a:latin typeface="微软雅黑" pitchFamily="34" charset="-122"/>
                <a:ea typeface="微软雅黑" pitchFamily="34" charset="-122"/>
              </a:rPr>
              <a:t>)       (5-4)</a:t>
            </a:r>
          </a:p>
        </p:txBody>
      </p:sp>
      <mc:AlternateContent xmlns:mc="http://schemas.openxmlformats.org/markup-compatibility/2006" xmlns:a14="http://schemas.microsoft.com/office/drawing/2010/main">
        <mc:Choice Requires="a14">
          <p:sp>
            <p:nvSpPr>
              <p:cNvPr id="2" name="矩形 1"/>
              <p:cNvSpPr/>
              <p:nvPr/>
            </p:nvSpPr>
            <p:spPr>
              <a:xfrm>
                <a:off x="1963271" y="2123076"/>
                <a:ext cx="4572000" cy="1528624"/>
              </a:xfrm>
              <a:prstGeom prst="rect">
                <a:avLst/>
              </a:prstGeom>
            </p:spPr>
            <p:txBody>
              <a:bodyPr>
                <a:spAutoFit/>
              </a:bodyPr>
              <a:lstStyle/>
              <a:p>
                <a:pPr>
                  <a:lnSpc>
                    <a:spcPts val="2800"/>
                  </a:lnSpc>
                </a:pPr>
                <a:r>
                  <a:rPr lang="zh-CN" altLang="en-US" b="1" dirty="0">
                    <a:latin typeface="微软雅黑" panose="020B0503020204020204" pitchFamily="34" charset="-122"/>
                    <a:ea typeface="微软雅黑" panose="020B0503020204020204" pitchFamily="34" charset="-122"/>
                  </a:rPr>
                  <a:t>其中，</a:t>
                </a:r>
                <a14:m>
                  <m:oMath xmlns:m="http://schemas.openxmlformats.org/officeDocument/2006/math">
                    <m:r>
                      <a:rPr lang="en-US" altLang="zh-CN" sz="2000" b="1" i="1" smtClean="0">
                        <a:latin typeface="Cambria Math" panose="02040503050406030204" pitchFamily="18" charset="0"/>
                        <a:ea typeface="微软雅黑" panose="020B0503020204020204" pitchFamily="34" charset="-122"/>
                      </a:rPr>
                      <m:t>𝟎</m:t>
                    </m:r>
                    <m:r>
                      <a:rPr lang="en-US" altLang="zh-CN" sz="2000" b="1" i="1" smtClean="0">
                        <a:latin typeface="Cambria Math" panose="02040503050406030204" pitchFamily="18" charset="0"/>
                        <a:ea typeface="Cambria Math" panose="02040503050406030204" pitchFamily="18" charset="0"/>
                      </a:rPr>
                      <m:t>≤</m:t>
                    </m:r>
                    <m:r>
                      <a:rPr lang="zh-CN" altLang="en-US" sz="2000" b="1" i="1" smtClean="0">
                        <a:latin typeface="Cambria Math" panose="02040503050406030204" pitchFamily="18" charset="0"/>
                        <a:ea typeface="Cambria Math" panose="02040503050406030204" pitchFamily="18" charset="0"/>
                      </a:rPr>
                      <m:t>𝜶</m:t>
                    </m:r>
                    <m:r>
                      <a:rPr lang="en-US" altLang="zh-CN" sz="2000" b="1" i="1" smtClean="0">
                        <a:latin typeface="Cambria Math" panose="02040503050406030204" pitchFamily="18" charset="0"/>
                        <a:ea typeface="Cambria Math" panose="02040503050406030204" pitchFamily="18" charset="0"/>
                      </a:rPr>
                      <m:t>&lt;</m:t>
                    </m:r>
                    <m:r>
                      <a:rPr lang="en-US" altLang="zh-CN" sz="2000" b="1" i="1" smtClean="0">
                        <a:latin typeface="Cambria Math" panose="02040503050406030204" pitchFamily="18" charset="0"/>
                        <a:ea typeface="Cambria Math" panose="02040503050406030204" pitchFamily="18" charset="0"/>
                      </a:rPr>
                      <m:t>𝟏</m:t>
                    </m:r>
                    <m:r>
                      <a:rPr lang="en-US" altLang="zh-CN" sz="2000" b="1" i="0" smtClean="0">
                        <a:latin typeface="Cambria Math" panose="02040503050406030204" pitchFamily="18" charset="0"/>
                        <a:ea typeface="Cambria Math" panose="02040503050406030204" pitchFamily="18" charset="0"/>
                      </a:rPr>
                      <m:t> </m:t>
                    </m:r>
                    <m:r>
                      <a:rPr lang="zh-CN" altLang="en-US" sz="2000" b="1" i="1">
                        <a:latin typeface="Cambria Math" panose="02040503050406030204" pitchFamily="18" charset="0"/>
                        <a:ea typeface="Cambria Math" panose="02040503050406030204" pitchFamily="18" charset="0"/>
                      </a:rPr>
                      <m:t>。</m:t>
                    </m:r>
                  </m:oMath>
                </a14:m>
                <a:endParaRPr lang="zh-CN" altLang="en-US" sz="2000" b="1" dirty="0">
                  <a:latin typeface="微软雅黑" panose="020B0503020204020204" pitchFamily="34" charset="-122"/>
                  <a:ea typeface="微软雅黑" panose="020B0503020204020204" pitchFamily="34" charset="-122"/>
                </a:endParaRPr>
              </a:p>
              <a:p>
                <a:pPr>
                  <a:lnSpc>
                    <a:spcPts val="2800"/>
                  </a:lnSpc>
                </a:pPr>
                <a:r>
                  <a:rPr lang="zh-CN" altLang="en-US" b="1" dirty="0">
                    <a:latin typeface="微软雅黑" panose="020B0503020204020204" pitchFamily="34" charset="-122"/>
                    <a:ea typeface="微软雅黑" panose="020B0503020204020204" pitchFamily="34" charset="-122"/>
                  </a:rPr>
                  <a:t>若 </a:t>
                </a:r>
                <a14:m>
                  <m:oMath xmlns:m="http://schemas.openxmlformats.org/officeDocument/2006/math">
                    <m:r>
                      <a:rPr lang="zh-CN" altLang="en-US" b="1" i="1" smtClean="0">
                        <a:latin typeface="Cambria Math" panose="02040503050406030204" pitchFamily="18" charset="0"/>
                        <a:ea typeface="微软雅黑" panose="020B0503020204020204" pitchFamily="34" charset="-122"/>
                      </a:rPr>
                      <m:t>𝛂</m:t>
                    </m:r>
                    <m:r>
                      <a:rPr lang="zh-CN" altLang="en-US" b="1" i="1" smtClean="0">
                        <a:latin typeface="Cambria Math" panose="02040503050406030204" pitchFamily="18" charset="0"/>
                        <a:ea typeface="微软雅黑" panose="020B0503020204020204" pitchFamily="34" charset="-122"/>
                      </a:rPr>
                      <m:t>→</m:t>
                    </m:r>
                    <m:r>
                      <a:rPr lang="en-US" altLang="zh-CN" b="1" i="1" smtClean="0">
                        <a:latin typeface="Cambria Math" panose="02040503050406030204" pitchFamily="18" charset="0"/>
                        <a:ea typeface="微软雅黑" panose="020B0503020204020204" pitchFamily="34" charset="-122"/>
                      </a:rPr>
                      <m:t>𝟎</m:t>
                    </m:r>
                  </m:oMath>
                </a14:m>
                <a:r>
                  <a:rPr lang="zh-CN" altLang="en-US" b="1" dirty="0">
                    <a:latin typeface="微软雅黑" panose="020B0503020204020204" pitchFamily="34" charset="-122"/>
                    <a:ea typeface="微软雅黑" panose="020B0503020204020204" pitchFamily="34" charset="-122"/>
                  </a:rPr>
                  <a:t>，表示 </a:t>
                </a:r>
                <a:r>
                  <a:rPr lang="en-US" altLang="zh-CN" b="1" dirty="0">
                    <a:latin typeface="微软雅黑" panose="020B0503020204020204" pitchFamily="34" charset="-122"/>
                    <a:ea typeface="微软雅黑" panose="020B0503020204020204" pitchFamily="34" charset="-122"/>
                  </a:rPr>
                  <a:t>RTT </a:t>
                </a:r>
                <a:r>
                  <a:rPr lang="zh-CN" altLang="en-US" b="1" dirty="0">
                    <a:latin typeface="微软雅黑" panose="020B0503020204020204" pitchFamily="34" charset="-122"/>
                    <a:ea typeface="微软雅黑" panose="020B0503020204020204" pitchFamily="34" charset="-122"/>
                  </a:rPr>
                  <a:t>值更新较慢。</a:t>
                </a:r>
              </a:p>
              <a:p>
                <a:pPr>
                  <a:lnSpc>
                    <a:spcPts val="2800"/>
                  </a:lnSpc>
                </a:pPr>
                <a:r>
                  <a:rPr lang="zh-CN" altLang="en-US" b="1" dirty="0">
                    <a:latin typeface="微软雅黑" panose="020B0503020204020204" pitchFamily="34" charset="-122"/>
                    <a:ea typeface="微软雅黑" panose="020B0503020204020204" pitchFamily="34" charset="-122"/>
                  </a:rPr>
                  <a:t>若</a:t>
                </a:r>
                <a14:m>
                  <m:oMath xmlns:m="http://schemas.openxmlformats.org/officeDocument/2006/math">
                    <m:r>
                      <a:rPr lang="en-US" altLang="zh-CN" b="1" i="0" smtClean="0">
                        <a:latin typeface="Cambria Math" panose="02040503050406030204" pitchFamily="18" charset="0"/>
                        <a:ea typeface="微软雅黑" panose="020B0503020204020204" pitchFamily="34" charset="-122"/>
                      </a:rPr>
                      <m:t> </m:t>
                    </m:r>
                    <m:r>
                      <a:rPr lang="zh-CN" altLang="en-US" b="1" i="1" smtClean="0">
                        <a:latin typeface="Cambria Math" panose="02040503050406030204" pitchFamily="18" charset="0"/>
                        <a:ea typeface="微软雅黑" panose="020B0503020204020204" pitchFamily="34" charset="-122"/>
                      </a:rPr>
                      <m:t>𝛂</m:t>
                    </m:r>
                    <m:r>
                      <a:rPr lang="zh-CN" altLang="en-US" b="1" i="1" smtClean="0">
                        <a:latin typeface="Cambria Math" panose="02040503050406030204" pitchFamily="18" charset="0"/>
                        <a:ea typeface="微软雅黑" panose="020B0503020204020204" pitchFamily="34" charset="-122"/>
                      </a:rPr>
                      <m:t>→</m:t>
                    </m:r>
                    <m:r>
                      <a:rPr lang="en-US" altLang="zh-CN" b="1" i="1" smtClean="0">
                        <a:latin typeface="Cambria Math" panose="02040503050406030204" pitchFamily="18" charset="0"/>
                        <a:ea typeface="微软雅黑" panose="020B0503020204020204" pitchFamily="34" charset="-122"/>
                      </a:rPr>
                      <m:t>𝟏</m:t>
                    </m:r>
                  </m:oMath>
                </a14:m>
                <a:r>
                  <a:rPr lang="zh-CN" altLang="en-US" b="1" dirty="0">
                    <a:latin typeface="微软雅黑" panose="020B0503020204020204" pitchFamily="34" charset="-122"/>
                    <a:ea typeface="微软雅黑" panose="020B0503020204020204" pitchFamily="34" charset="-122"/>
                  </a:rPr>
                  <a:t>，表示 </a:t>
                </a:r>
                <a:r>
                  <a:rPr lang="en-US" altLang="zh-CN" b="1" dirty="0">
                    <a:latin typeface="微软雅黑" panose="020B0503020204020204" pitchFamily="34" charset="-122"/>
                    <a:ea typeface="微软雅黑" panose="020B0503020204020204" pitchFamily="34" charset="-122"/>
                  </a:rPr>
                  <a:t>RTT </a:t>
                </a:r>
                <a:r>
                  <a:rPr lang="zh-CN" altLang="en-US" b="1" dirty="0">
                    <a:latin typeface="微软雅黑" panose="020B0503020204020204" pitchFamily="34" charset="-122"/>
                    <a:ea typeface="微软雅黑" panose="020B0503020204020204" pitchFamily="34" charset="-122"/>
                  </a:rPr>
                  <a:t>值更新较快。</a:t>
                </a:r>
              </a:p>
              <a:p>
                <a:pPr>
                  <a:lnSpc>
                    <a:spcPts val="2800"/>
                  </a:lnSpc>
                </a:pPr>
                <a:r>
                  <a:rPr lang="en-US" altLang="zh-CN" b="1" dirty="0">
                    <a:latin typeface="微软雅黑" panose="020B0503020204020204" pitchFamily="34" charset="-122"/>
                    <a:ea typeface="微软雅黑" panose="020B0503020204020204" pitchFamily="34" charset="-122"/>
                  </a:rPr>
                  <a:t>RFC 6298 </a:t>
                </a:r>
                <a:r>
                  <a:rPr lang="zh-CN" altLang="en-US" b="1" dirty="0">
                    <a:latin typeface="微软雅黑" panose="020B0503020204020204" pitchFamily="34" charset="-122"/>
                    <a:ea typeface="微软雅黑" panose="020B0503020204020204" pitchFamily="34" charset="-122"/>
                  </a:rPr>
                  <a:t>推荐的 </a:t>
                </a:r>
                <a:r>
                  <a:rPr lang="en-US" altLang="zh-CN" b="1" dirty="0">
                    <a:solidFill>
                      <a:schemeClr val="dk1"/>
                    </a:solidFill>
                    <a:latin typeface="微软雅黑" pitchFamily="34" charset="-122"/>
                    <a:ea typeface="微软雅黑" pitchFamily="34" charset="-122"/>
                    <a:sym typeface="Symbol"/>
                  </a:rPr>
                  <a:t> </a:t>
                </a:r>
                <a:r>
                  <a:rPr lang="zh-CN" altLang="en-US" b="1" dirty="0">
                    <a:latin typeface="微软雅黑" panose="020B0503020204020204" pitchFamily="34" charset="-122"/>
                    <a:ea typeface="微软雅黑" panose="020B0503020204020204" pitchFamily="34" charset="-122"/>
                  </a:rPr>
                  <a:t>值为 </a:t>
                </a:r>
                <a:r>
                  <a:rPr lang="en-US" altLang="zh-CN" b="1" dirty="0">
                    <a:latin typeface="微软雅黑" panose="020B0503020204020204" pitchFamily="34" charset="-122"/>
                    <a:ea typeface="微软雅黑" panose="020B0503020204020204" pitchFamily="34" charset="-122"/>
                  </a:rPr>
                  <a:t>1/8</a:t>
                </a:r>
                <a:r>
                  <a:rPr lang="zh-CN" altLang="en-US" b="1" dirty="0">
                    <a:latin typeface="微软雅黑" panose="020B0503020204020204" pitchFamily="34" charset="-122"/>
                    <a:ea typeface="微软雅黑" panose="020B0503020204020204" pitchFamily="34" charset="-122"/>
                  </a:rPr>
                  <a:t>，即 </a:t>
                </a:r>
                <a:r>
                  <a:rPr lang="en-US" altLang="zh-CN" b="1" dirty="0">
                    <a:latin typeface="微软雅黑" panose="020B0503020204020204" pitchFamily="34" charset="-122"/>
                    <a:ea typeface="微软雅黑" panose="020B0503020204020204" pitchFamily="34" charset="-122"/>
                  </a:rPr>
                  <a:t>0.125</a:t>
                </a:r>
                <a:r>
                  <a:rPr lang="zh-CN" altLang="en-US" b="1" dirty="0">
                    <a:latin typeface="微软雅黑" panose="020B0503020204020204" pitchFamily="34" charset="-122"/>
                    <a:ea typeface="微软雅黑" panose="020B0503020204020204" pitchFamily="34" charset="-122"/>
                  </a:rPr>
                  <a:t>。 </a:t>
                </a:r>
              </a:p>
            </p:txBody>
          </p:sp>
        </mc:Choice>
        <mc:Fallback xmlns="">
          <p:sp>
            <p:nvSpPr>
              <p:cNvPr id="2" name="矩形 1"/>
              <p:cNvSpPr>
                <a:spLocks noRot="1" noChangeAspect="1" noMove="1" noResize="1" noEditPoints="1" noAdjustHandles="1" noChangeArrowheads="1" noChangeShapeType="1" noTextEdit="1"/>
              </p:cNvSpPr>
              <p:nvPr/>
            </p:nvSpPr>
            <p:spPr>
              <a:xfrm>
                <a:off x="1963271" y="2123076"/>
                <a:ext cx="4572000" cy="1528624"/>
              </a:xfrm>
              <a:prstGeom prst="rect">
                <a:avLst/>
              </a:prstGeom>
              <a:blipFill>
                <a:blip r:embed="rId2"/>
                <a:stretch>
                  <a:fillRect l="-1067" r="-1733" b="-3187"/>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B80D0B86-C7A2-4130-9234-FEA5D5B38949}"/>
              </a:ext>
            </a:extLst>
          </p:cNvPr>
          <p:cNvSpPr>
            <a:spLocks noGrp="1"/>
          </p:cNvSpPr>
          <p:nvPr>
            <p:ph type="sldNum" sz="quarter" idx="12"/>
          </p:nvPr>
        </p:nvSpPr>
        <p:spPr/>
        <p:txBody>
          <a:bodyPr/>
          <a:lstStyle/>
          <a:p>
            <a:fld id="{C485880C-E2C3-4DAB-AE74-D9BE691626AC}" type="slidenum">
              <a:rPr lang="zh-CN" altLang="en-US" smtClean="0"/>
              <a:pPr/>
              <a:t>105</a:t>
            </a:fld>
            <a:endParaRPr lang="zh-CN" altLang="en-US"/>
          </a:p>
        </p:txBody>
      </p:sp>
    </p:spTree>
    <p:extLst>
      <p:ext uri="{BB962C8B-B14F-4D97-AF65-F5344CB8AC3E}">
        <p14:creationId xmlns:p14="http://schemas.microsoft.com/office/powerpoint/2010/main" val="31727522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5"/>
          <p:cNvSpPr>
            <a:spLocks noChangeArrowheads="1"/>
          </p:cNvSpPr>
          <p:nvPr/>
        </p:nvSpPr>
        <p:spPr bwMode="auto">
          <a:xfrm>
            <a:off x="556963" y="625544"/>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2" name="Rectangle 6"/>
          <p:cNvSpPr>
            <a:spLocks noChangeArrowheads="1"/>
          </p:cNvSpPr>
          <p:nvPr/>
        </p:nvSpPr>
        <p:spPr bwMode="auto">
          <a:xfrm>
            <a:off x="3414270" y="592333"/>
            <a:ext cx="23341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超时重传时间 </a:t>
            </a:r>
            <a:r>
              <a:rPr lang="en-US" altLang="zh-CN" sz="2000" b="1" dirty="0">
                <a:solidFill>
                  <a:schemeClr val="bg1"/>
                </a:solidFill>
                <a:latin typeface="微软雅黑" pitchFamily="34" charset="-122"/>
                <a:ea typeface="微软雅黑" pitchFamily="34" charset="-122"/>
              </a:rPr>
              <a:t>RTO</a:t>
            </a:r>
            <a:endParaRPr lang="zh-CN" altLang="en-US" sz="2000" b="1" dirty="0">
              <a:solidFill>
                <a:schemeClr val="bg1"/>
              </a:solidFill>
              <a:latin typeface="微软雅黑" pitchFamily="34" charset="-122"/>
              <a:ea typeface="微软雅黑" pitchFamily="34" charset="-122"/>
            </a:endParaRPr>
          </a:p>
        </p:txBody>
      </p:sp>
      <p:sp>
        <p:nvSpPr>
          <p:cNvPr id="13" name="Rectangle 68"/>
          <p:cNvSpPr>
            <a:spLocks noChangeArrowheads="1"/>
          </p:cNvSpPr>
          <p:nvPr/>
        </p:nvSpPr>
        <p:spPr bwMode="auto">
          <a:xfrm>
            <a:off x="556963" y="988643"/>
            <a:ext cx="8184960" cy="2785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en-US" altLang="zh-CN" b="1" dirty="0">
                <a:latin typeface="微软雅黑" pitchFamily="34" charset="-122"/>
                <a:ea typeface="微软雅黑" pitchFamily="34" charset="-122"/>
              </a:rPr>
              <a:t>RTO (Retransmission Time-Out) </a:t>
            </a:r>
            <a:r>
              <a:rPr lang="zh-CN" altLang="en-US" b="1" dirty="0">
                <a:latin typeface="微软雅黑" pitchFamily="34" charset="-122"/>
                <a:ea typeface="微软雅黑" pitchFamily="34" charset="-122"/>
              </a:rPr>
              <a:t>应</a:t>
            </a:r>
            <a:r>
              <a:rPr lang="zh-CN" altLang="en-US" b="1" dirty="0">
                <a:solidFill>
                  <a:srgbClr val="C00000"/>
                </a:solidFill>
                <a:latin typeface="微软雅黑" pitchFamily="34" charset="-122"/>
                <a:ea typeface="微软雅黑" pitchFamily="34" charset="-122"/>
              </a:rPr>
              <a:t>略大于</a:t>
            </a:r>
            <a:r>
              <a:rPr lang="zh-CN" altLang="en-US" b="1" dirty="0">
                <a:latin typeface="微软雅黑" pitchFamily="34" charset="-122"/>
                <a:ea typeface="微软雅黑" pitchFamily="34" charset="-122"/>
              </a:rPr>
              <a:t>加权平均往返时间 </a:t>
            </a:r>
            <a:r>
              <a:rPr lang="en-US" altLang="zh-CN" b="1" dirty="0">
                <a:latin typeface="微软雅黑" pitchFamily="34" charset="-122"/>
                <a:ea typeface="微软雅黑" pitchFamily="34" charset="-122"/>
              </a:rPr>
              <a:t>RTT</a:t>
            </a:r>
            <a:r>
              <a:rPr lang="en-US" altLang="zh-CN" b="1" baseline="-25000" dirty="0">
                <a:latin typeface="微软雅黑" pitchFamily="34" charset="-122"/>
                <a:ea typeface="微软雅黑" pitchFamily="34" charset="-122"/>
              </a:rPr>
              <a:t>S </a:t>
            </a:r>
            <a:r>
              <a:rPr lang="zh-CN" altLang="en-US" b="1" dirty="0">
                <a:latin typeface="微软雅黑" pitchFamily="34" charset="-122"/>
                <a:ea typeface="微软雅黑" pitchFamily="34" charset="-122"/>
              </a:rPr>
              <a:t>。</a:t>
            </a:r>
          </a:p>
          <a:p>
            <a:pPr marL="342900" indent="-342900">
              <a:lnSpc>
                <a:spcPts val="3000"/>
              </a:lnSpc>
              <a:buClr>
                <a:srgbClr val="0070C0"/>
              </a:buClr>
              <a:buFont typeface="Wingdings" pitchFamily="2" charset="2"/>
              <a:buChar char="l"/>
            </a:pPr>
            <a:r>
              <a:rPr lang="en-US" altLang="zh-CN" b="1" dirty="0">
                <a:latin typeface="微软雅黑" pitchFamily="34" charset="-122"/>
                <a:ea typeface="微软雅黑" pitchFamily="34" charset="-122"/>
              </a:rPr>
              <a:t>RFC 6298 </a:t>
            </a:r>
            <a:r>
              <a:rPr lang="zh-CN" altLang="en-US" b="1" dirty="0">
                <a:latin typeface="微软雅黑" pitchFamily="34" charset="-122"/>
                <a:ea typeface="微软雅黑" pitchFamily="34" charset="-122"/>
              </a:rPr>
              <a:t>建议 </a:t>
            </a:r>
            <a:r>
              <a:rPr lang="en-US" altLang="zh-CN" b="1" dirty="0">
                <a:solidFill>
                  <a:srgbClr val="C00000"/>
                </a:solidFill>
                <a:latin typeface="微软雅黑" pitchFamily="34" charset="-122"/>
                <a:ea typeface="微软雅黑" pitchFamily="34" charset="-122"/>
              </a:rPr>
              <a:t>RTO</a:t>
            </a:r>
            <a:r>
              <a:rPr lang="zh-CN" altLang="en-US" b="1" dirty="0">
                <a:solidFill>
                  <a:srgbClr val="C00000"/>
                </a:solidFill>
                <a:latin typeface="微软雅黑" pitchFamily="34" charset="-122"/>
                <a:ea typeface="微软雅黑" pitchFamily="34" charset="-122"/>
              </a:rPr>
              <a:t>：</a:t>
            </a:r>
          </a:p>
          <a:p>
            <a:pPr marL="342900" indent="-342900">
              <a:lnSpc>
                <a:spcPts val="3000"/>
              </a:lnSpc>
              <a:buClr>
                <a:srgbClr val="0070C0"/>
              </a:buClr>
              <a:buFont typeface="Wingdings" pitchFamily="2" charset="2"/>
              <a:buChar char="l"/>
            </a:pPr>
            <a:endParaRPr lang="zh-CN" altLang="en-US" b="1" dirty="0">
              <a:latin typeface="微软雅黑" pitchFamily="34" charset="-122"/>
              <a:ea typeface="微软雅黑" pitchFamily="34" charset="-122"/>
            </a:endParaRPr>
          </a:p>
          <a:p>
            <a:pPr>
              <a:lnSpc>
                <a:spcPts val="3000"/>
              </a:lnSpc>
              <a:buClr>
                <a:srgbClr val="0070C0"/>
              </a:buClr>
            </a:pPr>
            <a:r>
              <a:rPr lang="en-US" altLang="zh-CN" b="1" dirty="0">
                <a:latin typeface="微软雅黑" pitchFamily="34" charset="-122"/>
                <a:ea typeface="微软雅黑" pitchFamily="34" charset="-122"/>
              </a:rPr>
              <a:t>	</a:t>
            </a:r>
            <a:r>
              <a:rPr lang="zh-CN" altLang="en-US" sz="1600" b="1" dirty="0">
                <a:latin typeface="微软雅黑" pitchFamily="34" charset="-122"/>
                <a:ea typeface="微软雅黑" pitchFamily="34" charset="-122"/>
              </a:rPr>
              <a:t>其中：</a:t>
            </a:r>
            <a:r>
              <a:rPr lang="en-US" altLang="zh-CN" sz="1600" b="1" dirty="0">
                <a:latin typeface="微软雅黑" pitchFamily="34" charset="-122"/>
                <a:ea typeface="微软雅黑" pitchFamily="34" charset="-122"/>
              </a:rPr>
              <a:t>RTT</a:t>
            </a:r>
            <a:r>
              <a:rPr lang="en-US" altLang="zh-CN" sz="1600" b="1" baseline="-25000" dirty="0">
                <a:latin typeface="微软雅黑" pitchFamily="34" charset="-122"/>
                <a:ea typeface="微软雅黑" pitchFamily="34" charset="-122"/>
              </a:rPr>
              <a:t>D</a:t>
            </a:r>
            <a:r>
              <a:rPr lang="en-US" altLang="zh-CN" sz="1600" b="1" dirty="0">
                <a:latin typeface="微软雅黑" pitchFamily="34" charset="-122"/>
                <a:ea typeface="微软雅黑" pitchFamily="34" charset="-122"/>
              </a:rPr>
              <a:t> </a:t>
            </a:r>
            <a:r>
              <a:rPr lang="zh-CN" altLang="en-US" sz="1600" b="1" dirty="0">
                <a:latin typeface="微软雅黑" pitchFamily="34" charset="-122"/>
                <a:ea typeface="微软雅黑" pitchFamily="34" charset="-122"/>
              </a:rPr>
              <a:t>是 </a:t>
            </a:r>
            <a:r>
              <a:rPr lang="en-US" altLang="zh-CN" sz="1600" b="1" dirty="0">
                <a:latin typeface="微软雅黑" pitchFamily="34" charset="-122"/>
                <a:ea typeface="微软雅黑" pitchFamily="34" charset="-122"/>
              </a:rPr>
              <a:t>RTT </a:t>
            </a:r>
            <a:r>
              <a:rPr lang="zh-CN" altLang="en-US" sz="1600" b="1" dirty="0">
                <a:solidFill>
                  <a:srgbClr val="0000FF"/>
                </a:solidFill>
                <a:latin typeface="微软雅黑" pitchFamily="34" charset="-122"/>
                <a:ea typeface="微软雅黑" pitchFamily="34" charset="-122"/>
              </a:rPr>
              <a:t>偏差的加权平均值。</a:t>
            </a:r>
          </a:p>
          <a:p>
            <a:pPr marL="342900" indent="-342900">
              <a:lnSpc>
                <a:spcPts val="3000"/>
              </a:lnSpc>
              <a:buClr>
                <a:srgbClr val="0070C0"/>
              </a:buClr>
              <a:buFont typeface="Wingdings" pitchFamily="2" charset="2"/>
              <a:buChar char="l"/>
            </a:pPr>
            <a:r>
              <a:rPr lang="en-US" altLang="zh-CN" b="1" dirty="0">
                <a:latin typeface="微软雅黑" pitchFamily="34" charset="-122"/>
                <a:ea typeface="微软雅黑" pitchFamily="34" charset="-122"/>
              </a:rPr>
              <a:t>RFC 6298 </a:t>
            </a:r>
            <a:r>
              <a:rPr lang="zh-CN" altLang="en-US" b="1" dirty="0">
                <a:latin typeface="微软雅黑" pitchFamily="34" charset="-122"/>
                <a:ea typeface="微软雅黑" pitchFamily="34" charset="-122"/>
              </a:rPr>
              <a:t>建议 </a:t>
            </a:r>
            <a:r>
              <a:rPr lang="en-US" altLang="zh-CN" b="1" dirty="0">
                <a:solidFill>
                  <a:srgbClr val="C00000"/>
                </a:solidFill>
                <a:latin typeface="微软雅黑" pitchFamily="34" charset="-122"/>
                <a:ea typeface="微软雅黑" pitchFamily="34" charset="-122"/>
              </a:rPr>
              <a:t>RTT</a:t>
            </a:r>
            <a:r>
              <a:rPr lang="en-US" altLang="zh-CN" b="1" baseline="-25000" dirty="0">
                <a:solidFill>
                  <a:srgbClr val="C00000"/>
                </a:solidFill>
                <a:latin typeface="微软雅黑" pitchFamily="34" charset="-122"/>
                <a:ea typeface="微软雅黑" pitchFamily="34" charset="-122"/>
              </a:rPr>
              <a:t>D</a:t>
            </a:r>
            <a:r>
              <a:rPr lang="en-US" altLang="zh-CN" b="1" dirty="0">
                <a:solidFill>
                  <a:srgbClr val="C00000"/>
                </a:solidFill>
                <a:latin typeface="微软雅黑" pitchFamily="34" charset="-122"/>
                <a:ea typeface="微软雅黑" pitchFamily="34" charset="-122"/>
              </a:rPr>
              <a:t> </a:t>
            </a:r>
            <a:r>
              <a:rPr lang="zh-CN" altLang="en-US" b="1" dirty="0">
                <a:solidFill>
                  <a:srgbClr val="C00000"/>
                </a:solidFill>
                <a:latin typeface="微软雅黑" pitchFamily="34" charset="-122"/>
                <a:ea typeface="微软雅黑" pitchFamily="34" charset="-122"/>
              </a:rPr>
              <a:t>：</a:t>
            </a:r>
          </a:p>
          <a:p>
            <a:pPr marL="342900" indent="-342900">
              <a:lnSpc>
                <a:spcPts val="3000"/>
              </a:lnSpc>
              <a:buClr>
                <a:srgbClr val="0070C0"/>
              </a:buClr>
              <a:buFont typeface="Wingdings" pitchFamily="2" charset="2"/>
              <a:buChar char="l"/>
            </a:pPr>
            <a:endParaRPr lang="zh-CN" altLang="en-US" b="1" dirty="0">
              <a:latin typeface="微软雅黑" pitchFamily="34" charset="-122"/>
              <a:ea typeface="微软雅黑" pitchFamily="34" charset="-122"/>
            </a:endParaRPr>
          </a:p>
          <a:p>
            <a:pPr>
              <a:lnSpc>
                <a:spcPts val="3000"/>
              </a:lnSpc>
              <a:buClr>
                <a:srgbClr val="0070C0"/>
              </a:buClr>
            </a:pPr>
            <a:r>
              <a:rPr lang="en-US" altLang="zh-CN" b="1" dirty="0">
                <a:latin typeface="微软雅黑" pitchFamily="34" charset="-122"/>
                <a:ea typeface="微软雅黑" pitchFamily="34" charset="-122"/>
                <a:sym typeface="Symbol" pitchFamily="18" charset="2"/>
              </a:rPr>
              <a:t>	</a:t>
            </a:r>
            <a:r>
              <a:rPr lang="zh-CN" altLang="en-US" sz="1600" b="1" dirty="0">
                <a:latin typeface="微软雅黑" pitchFamily="34" charset="-122"/>
                <a:ea typeface="微软雅黑" pitchFamily="34" charset="-122"/>
                <a:sym typeface="Symbol" pitchFamily="18" charset="2"/>
              </a:rPr>
              <a:t>其中：</a:t>
            </a:r>
            <a:r>
              <a:rPr lang="en-US" altLang="zh-CN" sz="1600" b="1" dirty="0">
                <a:latin typeface="微软雅黑" pitchFamily="34" charset="-122"/>
                <a:ea typeface="微软雅黑" pitchFamily="34" charset="-122"/>
                <a:sym typeface="Symbol" pitchFamily="18" charset="2"/>
              </a:rPr>
              <a:t> </a:t>
            </a:r>
            <a:r>
              <a:rPr lang="zh-CN" altLang="en-US" sz="1600" b="1" dirty="0">
                <a:latin typeface="微软雅黑" pitchFamily="34" charset="-122"/>
                <a:ea typeface="微软雅黑" pitchFamily="34" charset="-122"/>
              </a:rPr>
              <a:t>是个小于 </a:t>
            </a:r>
            <a:r>
              <a:rPr lang="en-US" altLang="zh-CN" sz="1600" b="1" dirty="0">
                <a:latin typeface="微软雅黑" pitchFamily="34" charset="-122"/>
                <a:ea typeface="微软雅黑" pitchFamily="34" charset="-122"/>
              </a:rPr>
              <a:t>1 </a:t>
            </a:r>
            <a:r>
              <a:rPr lang="zh-CN" altLang="en-US" sz="1600" b="1" dirty="0">
                <a:latin typeface="微软雅黑" pitchFamily="34" charset="-122"/>
                <a:ea typeface="微软雅黑" pitchFamily="34" charset="-122"/>
              </a:rPr>
              <a:t>的系数，其推荐值是 </a:t>
            </a:r>
            <a:r>
              <a:rPr lang="en-US" altLang="zh-CN" sz="1600" b="1" dirty="0">
                <a:latin typeface="微软雅黑" pitchFamily="34" charset="-122"/>
                <a:ea typeface="微软雅黑" pitchFamily="34" charset="-122"/>
              </a:rPr>
              <a:t>1/4</a:t>
            </a:r>
            <a:r>
              <a:rPr lang="zh-CN" altLang="en-US" sz="1600" b="1" dirty="0">
                <a:latin typeface="微软雅黑" pitchFamily="34" charset="-122"/>
                <a:ea typeface="微软雅黑" pitchFamily="34" charset="-122"/>
              </a:rPr>
              <a:t>，即 </a:t>
            </a:r>
            <a:r>
              <a:rPr lang="en-US" altLang="zh-CN" sz="1600" b="1" dirty="0">
                <a:latin typeface="微软雅黑" pitchFamily="34" charset="-122"/>
                <a:ea typeface="微软雅黑" pitchFamily="34" charset="-122"/>
              </a:rPr>
              <a:t>0.25</a:t>
            </a:r>
            <a:r>
              <a:rPr lang="zh-CN" altLang="en-US" sz="1600" b="1" dirty="0">
                <a:latin typeface="微软雅黑" pitchFamily="34" charset="-122"/>
                <a:ea typeface="微软雅黑" pitchFamily="34" charset="-122"/>
              </a:rPr>
              <a:t>。</a:t>
            </a:r>
          </a:p>
        </p:txBody>
      </p:sp>
      <p:sp>
        <p:nvSpPr>
          <p:cNvPr id="15" name="矩形 14"/>
          <p:cNvSpPr/>
          <p:nvPr/>
        </p:nvSpPr>
        <p:spPr>
          <a:xfrm>
            <a:off x="1005840" y="1810030"/>
            <a:ext cx="7408818" cy="369332"/>
          </a:xfrm>
          <a:prstGeom prst="rect">
            <a:avLst/>
          </a:prstGeom>
          <a:solidFill>
            <a:srgbClr val="FFFF99"/>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r>
              <a:rPr lang="en-US" altLang="zh-CN" b="1" dirty="0">
                <a:solidFill>
                  <a:schemeClr val="dk1"/>
                </a:solidFill>
                <a:latin typeface="微软雅黑" pitchFamily="34" charset="-122"/>
                <a:ea typeface="微软雅黑" pitchFamily="34" charset="-122"/>
              </a:rPr>
              <a:t>RTO = RTT</a:t>
            </a:r>
            <a:r>
              <a:rPr lang="en-US" altLang="zh-CN" b="1" baseline="-25000" dirty="0">
                <a:solidFill>
                  <a:schemeClr val="dk1"/>
                </a:solidFill>
                <a:latin typeface="微软雅黑" pitchFamily="34" charset="-122"/>
                <a:ea typeface="微软雅黑" pitchFamily="34" charset="-122"/>
              </a:rPr>
              <a:t>S</a:t>
            </a:r>
            <a:r>
              <a:rPr lang="en-US" altLang="zh-CN" b="1" dirty="0">
                <a:solidFill>
                  <a:schemeClr val="dk1"/>
                </a:solidFill>
                <a:latin typeface="微软雅黑" pitchFamily="34" charset="-122"/>
                <a:ea typeface="微软雅黑" pitchFamily="34" charset="-122"/>
              </a:rPr>
              <a:t> + 4 </a:t>
            </a:r>
            <a:r>
              <a:rPr lang="en-US" altLang="zh-CN" dirty="0">
                <a:solidFill>
                  <a:schemeClr val="tx1"/>
                </a:solidFill>
                <a:latin typeface="微软雅黑" pitchFamily="34" charset="-122"/>
                <a:ea typeface="微软雅黑" pitchFamily="34" charset="-122"/>
                <a:sym typeface="Symbol" pitchFamily="18" charset="2"/>
              </a:rPr>
              <a:t></a:t>
            </a:r>
            <a:r>
              <a:rPr lang="en-US" altLang="zh-CN" b="1" dirty="0">
                <a:solidFill>
                  <a:schemeClr val="dk1"/>
                </a:solidFill>
                <a:latin typeface="微软雅黑" pitchFamily="34" charset="-122"/>
                <a:ea typeface="微软雅黑" pitchFamily="34" charset="-122"/>
              </a:rPr>
              <a:t> RTT</a:t>
            </a:r>
            <a:r>
              <a:rPr lang="en-US" altLang="zh-CN" b="1" baseline="-25000" dirty="0">
                <a:solidFill>
                  <a:schemeClr val="dk1"/>
                </a:solidFill>
                <a:latin typeface="微软雅黑" pitchFamily="34" charset="-122"/>
                <a:ea typeface="微软雅黑" pitchFamily="34" charset="-122"/>
              </a:rPr>
              <a:t>D</a:t>
            </a:r>
            <a:r>
              <a:rPr lang="en-US" altLang="zh-CN" b="1" dirty="0">
                <a:solidFill>
                  <a:schemeClr val="dk1"/>
                </a:solidFill>
                <a:latin typeface="微软雅黑" pitchFamily="34" charset="-122"/>
                <a:ea typeface="微软雅黑" pitchFamily="34" charset="-122"/>
              </a:rPr>
              <a:t> 					 (5-5)</a:t>
            </a:r>
          </a:p>
        </p:txBody>
      </p:sp>
      <p:sp>
        <p:nvSpPr>
          <p:cNvPr id="16" name="矩形 15"/>
          <p:cNvSpPr/>
          <p:nvPr/>
        </p:nvSpPr>
        <p:spPr>
          <a:xfrm>
            <a:off x="1005840" y="2952193"/>
            <a:ext cx="7408818" cy="382678"/>
          </a:xfrm>
          <a:prstGeom prst="rect">
            <a:avLst/>
          </a:prstGeom>
          <a:solidFill>
            <a:srgbClr val="FFFF99"/>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r>
              <a:rPr lang="zh-CN" altLang="en-US" sz="1600" b="1" dirty="0">
                <a:latin typeface="微软雅黑" pitchFamily="34" charset="-122"/>
                <a:ea typeface="微软雅黑" pitchFamily="34" charset="-122"/>
              </a:rPr>
              <a:t>新的 </a:t>
            </a:r>
            <a:r>
              <a:rPr lang="en-US" altLang="zh-CN" sz="1600" b="1" dirty="0">
                <a:latin typeface="微软雅黑" pitchFamily="34" charset="-122"/>
                <a:ea typeface="微软雅黑" pitchFamily="34" charset="-122"/>
              </a:rPr>
              <a:t>RTT</a:t>
            </a:r>
            <a:r>
              <a:rPr lang="en-US" altLang="zh-CN" sz="1600" b="1" baseline="-25000" dirty="0">
                <a:latin typeface="微软雅黑" pitchFamily="34" charset="-122"/>
                <a:ea typeface="微软雅黑" pitchFamily="34" charset="-122"/>
              </a:rPr>
              <a:t>D</a:t>
            </a:r>
            <a:r>
              <a:rPr lang="en-US" altLang="zh-CN" sz="1600" b="1" dirty="0">
                <a:latin typeface="微软雅黑" pitchFamily="34" charset="-122"/>
                <a:ea typeface="微软雅黑" pitchFamily="34" charset="-122"/>
              </a:rPr>
              <a:t> </a:t>
            </a:r>
            <a:r>
              <a:rPr lang="en-US" altLang="zh-CN" sz="1600" b="1" dirty="0">
                <a:solidFill>
                  <a:schemeClr val="tx1"/>
                </a:solidFill>
                <a:latin typeface="微软雅黑" pitchFamily="34" charset="-122"/>
                <a:ea typeface="微软雅黑" pitchFamily="34" charset="-122"/>
              </a:rPr>
              <a:t>= (1 </a:t>
            </a:r>
            <a:r>
              <a:rPr lang="en-US" altLang="zh-CN" sz="1600" b="1" dirty="0">
                <a:solidFill>
                  <a:schemeClr val="tx1"/>
                </a:solidFill>
                <a:latin typeface="微软雅黑" pitchFamily="34" charset="-122"/>
                <a:ea typeface="微软雅黑" pitchFamily="34" charset="-122"/>
                <a:sym typeface="Symbol" pitchFamily="18" charset="2"/>
              </a:rPr>
              <a:t></a:t>
            </a:r>
            <a:r>
              <a:rPr lang="en-US" altLang="zh-CN" sz="1600" b="1" dirty="0">
                <a:solidFill>
                  <a:schemeClr val="tx1"/>
                </a:solidFill>
                <a:latin typeface="微软雅黑" pitchFamily="34" charset="-122"/>
                <a:ea typeface="微软雅黑" pitchFamily="34" charset="-122"/>
              </a:rPr>
              <a:t> </a:t>
            </a:r>
            <a:r>
              <a:rPr lang="en-US" altLang="zh-CN" sz="1600" b="1" dirty="0">
                <a:solidFill>
                  <a:schemeClr val="tx1"/>
                </a:solidFill>
                <a:latin typeface="微软雅黑" pitchFamily="34" charset="-122"/>
                <a:ea typeface="微软雅黑" pitchFamily="34" charset="-122"/>
                <a:sym typeface="Symbol" pitchFamily="18" charset="2"/>
              </a:rPr>
              <a:t> </a:t>
            </a:r>
            <a:r>
              <a:rPr lang="en-US" altLang="zh-CN" sz="1600" b="1" dirty="0">
                <a:solidFill>
                  <a:schemeClr val="tx1"/>
                </a:solidFill>
                <a:latin typeface="微软雅黑" pitchFamily="34" charset="-122"/>
                <a:ea typeface="微软雅黑" pitchFamily="34" charset="-122"/>
              </a:rPr>
              <a:t>) </a:t>
            </a:r>
            <a:r>
              <a:rPr lang="en-US" altLang="zh-CN" sz="1600" b="1" dirty="0">
                <a:solidFill>
                  <a:schemeClr val="tx1"/>
                </a:solidFill>
                <a:latin typeface="微软雅黑" pitchFamily="34" charset="-122"/>
                <a:ea typeface="微软雅黑" pitchFamily="34" charset="-122"/>
                <a:sym typeface="Symbol" pitchFamily="18" charset="2"/>
              </a:rPr>
              <a:t></a:t>
            </a:r>
            <a:r>
              <a:rPr lang="en-US" altLang="zh-CN" sz="1600" b="1" dirty="0">
                <a:solidFill>
                  <a:schemeClr val="tx1"/>
                </a:solidFill>
                <a:latin typeface="微软雅黑" pitchFamily="34" charset="-122"/>
                <a:ea typeface="微软雅黑" pitchFamily="34" charset="-122"/>
              </a:rPr>
              <a:t> (</a:t>
            </a:r>
            <a:r>
              <a:rPr lang="zh-CN" altLang="en-US" sz="1600" b="1" dirty="0">
                <a:solidFill>
                  <a:schemeClr val="tx1"/>
                </a:solidFill>
                <a:latin typeface="微软雅黑" pitchFamily="34" charset="-122"/>
                <a:ea typeface="微软雅黑" pitchFamily="34" charset="-122"/>
              </a:rPr>
              <a:t>旧的 </a:t>
            </a:r>
            <a:r>
              <a:rPr lang="en-US" altLang="zh-CN" sz="1600" b="1" dirty="0">
                <a:solidFill>
                  <a:schemeClr val="tx1"/>
                </a:solidFill>
                <a:latin typeface="微软雅黑" pitchFamily="34" charset="-122"/>
                <a:ea typeface="微软雅黑" pitchFamily="34" charset="-122"/>
              </a:rPr>
              <a:t>RTT</a:t>
            </a:r>
            <a:r>
              <a:rPr lang="en-US" altLang="zh-CN" sz="1600" b="1" baseline="-25000" dirty="0">
                <a:solidFill>
                  <a:schemeClr val="tx1"/>
                </a:solidFill>
                <a:latin typeface="微软雅黑" pitchFamily="34" charset="-122"/>
                <a:ea typeface="微软雅黑" pitchFamily="34" charset="-122"/>
              </a:rPr>
              <a:t>D</a:t>
            </a:r>
            <a:r>
              <a:rPr lang="en-US" altLang="zh-CN" sz="1600" b="1" dirty="0">
                <a:solidFill>
                  <a:schemeClr val="tx1"/>
                </a:solidFill>
                <a:latin typeface="微软雅黑" pitchFamily="34" charset="-122"/>
                <a:ea typeface="微软雅黑" pitchFamily="34" charset="-122"/>
              </a:rPr>
              <a:t>)  +  </a:t>
            </a:r>
            <a:r>
              <a:rPr lang="en-US" altLang="zh-CN" sz="1600" b="1" dirty="0">
                <a:solidFill>
                  <a:schemeClr val="tx1"/>
                </a:solidFill>
                <a:latin typeface="微软雅黑" pitchFamily="34" charset="-122"/>
                <a:ea typeface="微软雅黑" pitchFamily="34" charset="-122"/>
                <a:sym typeface="Symbol" pitchFamily="18" charset="2"/>
              </a:rPr>
              <a:t></a:t>
            </a:r>
            <a:r>
              <a:rPr lang="en-US" altLang="zh-CN" sz="1600" b="1" dirty="0">
                <a:solidFill>
                  <a:schemeClr val="tx1"/>
                </a:solidFill>
                <a:latin typeface="微软雅黑" pitchFamily="34" charset="-122"/>
                <a:ea typeface="微软雅黑" pitchFamily="34" charset="-122"/>
              </a:rPr>
              <a:t> </a:t>
            </a:r>
            <a:r>
              <a:rPr lang="en-US" altLang="zh-CN" sz="1600" b="1" dirty="0">
                <a:solidFill>
                  <a:schemeClr val="tx1"/>
                </a:solidFill>
                <a:latin typeface="微软雅黑" pitchFamily="34" charset="-122"/>
                <a:ea typeface="微软雅黑" pitchFamily="34" charset="-122"/>
                <a:sym typeface="Symbol" pitchFamily="18" charset="2"/>
              </a:rPr>
              <a:t></a:t>
            </a:r>
            <a:r>
              <a:rPr lang="en-US" altLang="zh-CN" sz="1600" b="1" dirty="0">
                <a:solidFill>
                  <a:schemeClr val="tx1"/>
                </a:solidFill>
                <a:latin typeface="微软雅黑" pitchFamily="34" charset="-122"/>
                <a:ea typeface="微软雅黑" pitchFamily="34" charset="-122"/>
              </a:rPr>
              <a:t> </a:t>
            </a:r>
            <a:r>
              <a:rPr lang="en-US" altLang="zh-CN" sz="1600" b="1" dirty="0">
                <a:solidFill>
                  <a:schemeClr val="tx1"/>
                </a:solidFill>
                <a:latin typeface="微软雅黑" pitchFamily="34" charset="-122"/>
                <a:ea typeface="微软雅黑" pitchFamily="34" charset="-122"/>
                <a:sym typeface="Symbol" pitchFamily="18" charset="2"/>
              </a:rPr>
              <a:t></a:t>
            </a:r>
            <a:r>
              <a:rPr lang="en-US" altLang="zh-CN" sz="1600" b="1" dirty="0">
                <a:solidFill>
                  <a:schemeClr val="tx1"/>
                </a:solidFill>
                <a:latin typeface="微软雅黑" pitchFamily="34" charset="-122"/>
                <a:ea typeface="微软雅黑" pitchFamily="34" charset="-122"/>
              </a:rPr>
              <a:t>RTT</a:t>
            </a:r>
            <a:r>
              <a:rPr lang="en-US" altLang="zh-CN" sz="1600" b="1" baseline="-25000" dirty="0">
                <a:solidFill>
                  <a:schemeClr val="tx1"/>
                </a:solidFill>
                <a:latin typeface="微软雅黑" pitchFamily="34" charset="-122"/>
                <a:ea typeface="微软雅黑" pitchFamily="34" charset="-122"/>
              </a:rPr>
              <a:t>S</a:t>
            </a:r>
            <a:r>
              <a:rPr lang="en-US" altLang="zh-CN" sz="1600" b="1" dirty="0">
                <a:solidFill>
                  <a:schemeClr val="tx1"/>
                </a:solidFill>
                <a:latin typeface="微软雅黑" pitchFamily="34" charset="-122"/>
                <a:ea typeface="微软雅黑" pitchFamily="34" charset="-122"/>
              </a:rPr>
              <a:t> </a:t>
            </a:r>
            <a:r>
              <a:rPr lang="en-US" altLang="zh-CN" sz="1600" b="1" dirty="0">
                <a:solidFill>
                  <a:schemeClr val="tx1"/>
                </a:solidFill>
                <a:latin typeface="微软雅黑" pitchFamily="34" charset="-122"/>
                <a:ea typeface="微软雅黑" pitchFamily="34" charset="-122"/>
                <a:sym typeface="Symbol" pitchFamily="18" charset="2"/>
              </a:rPr>
              <a:t></a:t>
            </a:r>
            <a:r>
              <a:rPr lang="en-US" altLang="zh-CN" sz="1600" b="1" dirty="0">
                <a:latin typeface="微软雅黑" pitchFamily="34" charset="-122"/>
                <a:ea typeface="微软雅黑" pitchFamily="34" charset="-122"/>
              </a:rPr>
              <a:t> </a:t>
            </a:r>
            <a:r>
              <a:rPr lang="zh-CN" altLang="en-US" sz="1600" b="1" dirty="0">
                <a:latin typeface="微软雅黑" pitchFamily="34" charset="-122"/>
                <a:ea typeface="微软雅黑" pitchFamily="34" charset="-122"/>
              </a:rPr>
              <a:t>新的 </a:t>
            </a:r>
            <a:r>
              <a:rPr lang="en-US" altLang="zh-CN" sz="1600" b="1" dirty="0">
                <a:latin typeface="微软雅黑" pitchFamily="34" charset="-122"/>
                <a:ea typeface="微软雅黑" pitchFamily="34" charset="-122"/>
              </a:rPr>
              <a:t>RTT </a:t>
            </a:r>
            <a:r>
              <a:rPr lang="zh-CN" altLang="en-US" sz="1600" b="1" dirty="0">
                <a:latin typeface="微软雅黑" pitchFamily="34" charset="-122"/>
                <a:ea typeface="微软雅黑" pitchFamily="34" charset="-122"/>
              </a:rPr>
              <a:t>样本</a:t>
            </a:r>
            <a:r>
              <a:rPr lang="en-US" altLang="zh-CN" sz="1600" b="1" dirty="0">
                <a:solidFill>
                  <a:schemeClr val="tx1"/>
                </a:solidFill>
                <a:latin typeface="微软雅黑" pitchFamily="34" charset="-122"/>
                <a:ea typeface="微软雅黑" pitchFamily="34" charset="-122"/>
                <a:sym typeface="Symbol" pitchFamily="18" charset="2"/>
              </a:rPr>
              <a:t> </a:t>
            </a:r>
            <a:r>
              <a:rPr lang="zh-CN" altLang="en-US" sz="1600" b="1" dirty="0">
                <a:latin typeface="微软雅黑" pitchFamily="34" charset="-122"/>
                <a:ea typeface="微软雅黑" pitchFamily="34" charset="-122"/>
              </a:rPr>
              <a:t>  </a:t>
            </a:r>
            <a:r>
              <a:rPr lang="en-US" altLang="zh-CN" b="1" dirty="0">
                <a:latin typeface="微软雅黑" pitchFamily="34" charset="-122"/>
                <a:ea typeface="微软雅黑" pitchFamily="34" charset="-122"/>
              </a:rPr>
              <a:t>(5-6)</a:t>
            </a:r>
            <a:endParaRPr lang="en-US" altLang="zh-CN" sz="1600" b="1" dirty="0">
              <a:solidFill>
                <a:schemeClr val="dk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07F91650-CACD-4857-A8F9-065397E4BC46}"/>
              </a:ext>
            </a:extLst>
          </p:cNvPr>
          <p:cNvSpPr>
            <a:spLocks noGrp="1"/>
          </p:cNvSpPr>
          <p:nvPr>
            <p:ph type="sldNum" sz="quarter" idx="12"/>
          </p:nvPr>
        </p:nvSpPr>
        <p:spPr/>
        <p:txBody>
          <a:bodyPr/>
          <a:lstStyle/>
          <a:p>
            <a:fld id="{C485880C-E2C3-4DAB-AE74-D9BE691626AC}" type="slidenum">
              <a:rPr lang="zh-CN" altLang="en-US" smtClean="0"/>
              <a:pPr/>
              <a:t>106</a:t>
            </a:fld>
            <a:endParaRPr lang="zh-CN" altLang="en-US"/>
          </a:p>
        </p:txBody>
      </p:sp>
    </p:spTree>
    <p:extLst>
      <p:ext uri="{BB962C8B-B14F-4D97-AF65-F5344CB8AC3E}">
        <p14:creationId xmlns:p14="http://schemas.microsoft.com/office/powerpoint/2010/main" val="149522298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556963" y="1830404"/>
            <a:ext cx="8048776" cy="197063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AutoShape 5"/>
          <p:cNvSpPr>
            <a:spLocks noChangeArrowheads="1"/>
          </p:cNvSpPr>
          <p:nvPr/>
        </p:nvSpPr>
        <p:spPr bwMode="auto">
          <a:xfrm>
            <a:off x="556963" y="626010"/>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2613634" y="592799"/>
            <a:ext cx="39354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往返时间 </a:t>
            </a:r>
            <a:r>
              <a:rPr lang="en-US" altLang="zh-CN" sz="2000" b="1" dirty="0">
                <a:solidFill>
                  <a:schemeClr val="bg1"/>
                </a:solidFill>
                <a:latin typeface="微软雅黑" pitchFamily="34" charset="-122"/>
                <a:ea typeface="微软雅黑" pitchFamily="34" charset="-122"/>
              </a:rPr>
              <a:t>(RTT) </a:t>
            </a:r>
            <a:r>
              <a:rPr lang="zh-CN" altLang="en-US" sz="2000" b="1" dirty="0">
                <a:solidFill>
                  <a:schemeClr val="bg1"/>
                </a:solidFill>
                <a:latin typeface="微软雅黑" pitchFamily="34" charset="-122"/>
                <a:ea typeface="微软雅黑" pitchFamily="34" charset="-122"/>
              </a:rPr>
              <a:t>的测量相当复杂</a:t>
            </a:r>
          </a:p>
        </p:txBody>
      </p:sp>
      <p:sp>
        <p:nvSpPr>
          <p:cNvPr id="7" name="Rectangle 68"/>
          <p:cNvSpPr>
            <a:spLocks noChangeArrowheads="1"/>
          </p:cNvSpPr>
          <p:nvPr/>
        </p:nvSpPr>
        <p:spPr bwMode="auto">
          <a:xfrm>
            <a:off x="556963" y="989109"/>
            <a:ext cx="8184960" cy="7848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2700"/>
              </a:lnSpc>
              <a:buClr>
                <a:srgbClr val="0070C0"/>
              </a:buClr>
              <a:buFont typeface="Wingdings" pitchFamily="2" charset="2"/>
              <a:buChar char="l"/>
            </a:pPr>
            <a:r>
              <a:rPr lang="zh-CN" altLang="en-US" sz="2000" b="1" dirty="0">
                <a:latin typeface="微软雅黑" pitchFamily="34" charset="-122"/>
                <a:ea typeface="微软雅黑" pitchFamily="34" charset="-122"/>
              </a:rPr>
              <a:t>超时重传报文段后，如何判定此确认报文段是对原来的报文段的确认，还是对重传报文段的确认？ </a:t>
            </a:r>
          </a:p>
        </p:txBody>
      </p:sp>
      <p:sp>
        <p:nvSpPr>
          <p:cNvPr id="10" name="Line 2"/>
          <p:cNvSpPr>
            <a:spLocks noChangeShapeType="1"/>
          </p:cNvSpPr>
          <p:nvPr/>
        </p:nvSpPr>
        <p:spPr bwMode="auto">
          <a:xfrm>
            <a:off x="3922783" y="3167077"/>
            <a:ext cx="2463212" cy="0"/>
          </a:xfrm>
          <a:prstGeom prst="line">
            <a:avLst/>
          </a:prstGeom>
          <a:noFill/>
          <a:ln w="28575">
            <a:solidFill>
              <a:srgbClr val="0033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 name="Text Box 3"/>
          <p:cNvSpPr txBox="1">
            <a:spLocks noChangeArrowheads="1"/>
          </p:cNvSpPr>
          <p:nvPr/>
        </p:nvSpPr>
        <p:spPr bwMode="auto">
          <a:xfrm>
            <a:off x="4639446" y="3023153"/>
            <a:ext cx="1146276" cy="276999"/>
          </a:xfrm>
          <a:prstGeom prst="rect">
            <a:avLst/>
          </a:prstGeom>
          <a:solidFill>
            <a:srgbClr val="FFC000"/>
          </a:solidFill>
          <a:ln>
            <a:noFill/>
          </a:ln>
          <a:effectLs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往返时间 </a:t>
            </a:r>
            <a:r>
              <a:rPr kumimoji="1" lang="en-US" altLang="zh-CN" sz="1200" b="1" dirty="0">
                <a:solidFill>
                  <a:srgbClr val="0000FF"/>
                </a:solidFill>
                <a:latin typeface="微软雅黑" pitchFamily="34" charset="-122"/>
                <a:ea typeface="微软雅黑" pitchFamily="34" charset="-122"/>
              </a:rPr>
              <a:t>RTT</a:t>
            </a:r>
          </a:p>
        </p:txBody>
      </p:sp>
      <p:sp>
        <p:nvSpPr>
          <p:cNvPr id="12" name="Line 6"/>
          <p:cNvSpPr>
            <a:spLocks noChangeShapeType="1"/>
          </p:cNvSpPr>
          <p:nvPr/>
        </p:nvSpPr>
        <p:spPr bwMode="auto">
          <a:xfrm>
            <a:off x="1870293" y="2971832"/>
            <a:ext cx="5541947" cy="0"/>
          </a:xfrm>
          <a:prstGeom prst="line">
            <a:avLst/>
          </a:prstGeom>
          <a:noFill/>
          <a:ln w="28575">
            <a:solidFill>
              <a:srgbClr val="0033CC"/>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 name="Line 7"/>
          <p:cNvSpPr>
            <a:spLocks noChangeShapeType="1"/>
          </p:cNvSpPr>
          <p:nvPr/>
        </p:nvSpPr>
        <p:spPr bwMode="auto">
          <a:xfrm rot="16200000">
            <a:off x="1886649" y="2782268"/>
            <a:ext cx="379128" cy="0"/>
          </a:xfrm>
          <a:prstGeom prst="line">
            <a:avLst/>
          </a:prstGeom>
          <a:noFill/>
          <a:ln w="762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 name="Text Box 8"/>
          <p:cNvSpPr txBox="1">
            <a:spLocks noChangeArrowheads="1"/>
          </p:cNvSpPr>
          <p:nvPr/>
        </p:nvSpPr>
        <p:spPr bwMode="auto">
          <a:xfrm>
            <a:off x="1699605" y="2175492"/>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发送一个</a:t>
            </a:r>
          </a:p>
          <a:p>
            <a:pPr algn="ctr"/>
            <a:r>
              <a:rPr kumimoji="1" lang="zh-CN" altLang="en-US" sz="1200" b="1" dirty="0">
                <a:latin typeface="微软雅黑" pitchFamily="34" charset="-122"/>
                <a:ea typeface="微软雅黑" pitchFamily="34" charset="-122"/>
              </a:rPr>
              <a:t>报文段</a:t>
            </a:r>
          </a:p>
        </p:txBody>
      </p:sp>
      <p:sp>
        <p:nvSpPr>
          <p:cNvPr id="15" name="Line 9"/>
          <p:cNvSpPr>
            <a:spLocks noChangeShapeType="1"/>
          </p:cNvSpPr>
          <p:nvPr/>
        </p:nvSpPr>
        <p:spPr bwMode="auto">
          <a:xfrm rot="16200000">
            <a:off x="3733219" y="2782268"/>
            <a:ext cx="379128" cy="0"/>
          </a:xfrm>
          <a:prstGeom prst="line">
            <a:avLst/>
          </a:prstGeom>
          <a:noFill/>
          <a:ln w="762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 name="Text Box 10"/>
          <p:cNvSpPr txBox="1">
            <a:spLocks noChangeArrowheads="1"/>
          </p:cNvSpPr>
          <p:nvPr/>
        </p:nvSpPr>
        <p:spPr bwMode="auto">
          <a:xfrm>
            <a:off x="3576113" y="2175492"/>
            <a:ext cx="6463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重传</a:t>
            </a:r>
          </a:p>
          <a:p>
            <a:pPr algn="ctr"/>
            <a:r>
              <a:rPr kumimoji="1" lang="zh-CN" altLang="en-US" sz="1200" b="1" dirty="0">
                <a:latin typeface="微软雅黑" pitchFamily="34" charset="-122"/>
                <a:ea typeface="微软雅黑" pitchFamily="34" charset="-122"/>
              </a:rPr>
              <a:t>报文段</a:t>
            </a:r>
          </a:p>
        </p:txBody>
      </p:sp>
      <p:sp>
        <p:nvSpPr>
          <p:cNvPr id="17" name="Line 11"/>
          <p:cNvSpPr>
            <a:spLocks noChangeShapeType="1"/>
          </p:cNvSpPr>
          <p:nvPr/>
        </p:nvSpPr>
        <p:spPr bwMode="auto">
          <a:xfrm rot="16200000">
            <a:off x="6196430" y="2782268"/>
            <a:ext cx="379128" cy="0"/>
          </a:xfrm>
          <a:prstGeom prst="line">
            <a:avLst/>
          </a:prstGeom>
          <a:noFill/>
          <a:ln w="76200">
            <a:solidFill>
              <a:srgbClr val="CC00CC"/>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8" name="Text Box 12"/>
          <p:cNvSpPr txBox="1">
            <a:spLocks noChangeArrowheads="1"/>
          </p:cNvSpPr>
          <p:nvPr/>
        </p:nvSpPr>
        <p:spPr bwMode="auto">
          <a:xfrm>
            <a:off x="5954274" y="2384918"/>
            <a:ext cx="86344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收到 </a:t>
            </a:r>
            <a:r>
              <a:rPr kumimoji="1" lang="en-US" altLang="zh-CN" sz="1200" b="1" dirty="0">
                <a:latin typeface="微软雅黑" pitchFamily="34" charset="-122"/>
                <a:ea typeface="微软雅黑" pitchFamily="34" charset="-122"/>
              </a:rPr>
              <a:t>ACK</a:t>
            </a:r>
          </a:p>
        </p:txBody>
      </p:sp>
      <p:sp>
        <p:nvSpPr>
          <p:cNvPr id="19" name="Text Box 13"/>
          <p:cNvSpPr txBox="1">
            <a:spLocks noChangeArrowheads="1"/>
          </p:cNvSpPr>
          <p:nvPr/>
        </p:nvSpPr>
        <p:spPr bwMode="auto">
          <a:xfrm>
            <a:off x="7136153" y="2982436"/>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时间</a:t>
            </a:r>
          </a:p>
        </p:txBody>
      </p:sp>
      <p:sp>
        <p:nvSpPr>
          <p:cNvPr id="22" name="Line 16"/>
          <p:cNvSpPr>
            <a:spLocks noChangeShapeType="1"/>
          </p:cNvSpPr>
          <p:nvPr/>
        </p:nvSpPr>
        <p:spPr bwMode="auto">
          <a:xfrm>
            <a:off x="3922783" y="3025551"/>
            <a:ext cx="0" cy="163221"/>
          </a:xfrm>
          <a:prstGeom prst="line">
            <a:avLst/>
          </a:prstGeom>
          <a:noFill/>
          <a:ln w="1905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3" name="Line 17"/>
          <p:cNvSpPr>
            <a:spLocks noChangeShapeType="1"/>
          </p:cNvSpPr>
          <p:nvPr/>
        </p:nvSpPr>
        <p:spPr bwMode="auto">
          <a:xfrm>
            <a:off x="6385995" y="3025551"/>
            <a:ext cx="0" cy="625824"/>
          </a:xfrm>
          <a:prstGeom prst="line">
            <a:avLst/>
          </a:prstGeom>
          <a:noFill/>
          <a:ln w="1905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4" name="Line 18"/>
          <p:cNvSpPr>
            <a:spLocks noChangeShapeType="1"/>
          </p:cNvSpPr>
          <p:nvPr/>
        </p:nvSpPr>
        <p:spPr bwMode="auto">
          <a:xfrm>
            <a:off x="2076213" y="3025550"/>
            <a:ext cx="0" cy="625825"/>
          </a:xfrm>
          <a:prstGeom prst="line">
            <a:avLst/>
          </a:prstGeom>
          <a:noFill/>
          <a:ln w="1905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Line 19"/>
          <p:cNvSpPr>
            <a:spLocks noChangeShapeType="1"/>
          </p:cNvSpPr>
          <p:nvPr/>
        </p:nvSpPr>
        <p:spPr bwMode="auto">
          <a:xfrm>
            <a:off x="2076213" y="3513992"/>
            <a:ext cx="4309781" cy="0"/>
          </a:xfrm>
          <a:prstGeom prst="line">
            <a:avLst/>
          </a:prstGeom>
          <a:noFill/>
          <a:ln w="28575">
            <a:solidFill>
              <a:srgbClr val="0033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Text Box 20"/>
          <p:cNvSpPr txBox="1">
            <a:spLocks noChangeArrowheads="1"/>
          </p:cNvSpPr>
          <p:nvPr/>
        </p:nvSpPr>
        <p:spPr bwMode="auto">
          <a:xfrm>
            <a:off x="3622372" y="3374377"/>
            <a:ext cx="1146276" cy="276999"/>
          </a:xfrm>
          <a:prstGeom prst="rect">
            <a:avLst/>
          </a:prstGeom>
          <a:solidFill>
            <a:srgbClr val="00FFFF"/>
          </a:solidFill>
          <a:ln>
            <a:noFill/>
          </a:ln>
          <a:effectLs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往返时间 </a:t>
            </a:r>
            <a:r>
              <a:rPr kumimoji="1" lang="en-US" altLang="zh-CN" sz="1200" b="1" dirty="0">
                <a:solidFill>
                  <a:srgbClr val="0000FF"/>
                </a:solidFill>
                <a:latin typeface="微软雅黑" pitchFamily="34" charset="-122"/>
                <a:ea typeface="微软雅黑" pitchFamily="34" charset="-122"/>
              </a:rPr>
              <a:t>RTT</a:t>
            </a:r>
          </a:p>
        </p:txBody>
      </p:sp>
      <p:sp>
        <p:nvSpPr>
          <p:cNvPr id="27" name="Freeform 21"/>
          <p:cNvSpPr>
            <a:spLocks/>
          </p:cNvSpPr>
          <p:nvPr/>
        </p:nvSpPr>
        <p:spPr bwMode="auto">
          <a:xfrm>
            <a:off x="4075394" y="2188782"/>
            <a:ext cx="2174067" cy="254261"/>
          </a:xfrm>
          <a:custGeom>
            <a:avLst/>
            <a:gdLst>
              <a:gd name="T0" fmla="*/ 1472 w 1472"/>
              <a:gd name="T1" fmla="*/ 189 h 189"/>
              <a:gd name="T2" fmla="*/ 1240 w 1472"/>
              <a:gd name="T3" fmla="*/ 85 h 189"/>
              <a:gd name="T4" fmla="*/ 948 w 1472"/>
              <a:gd name="T5" fmla="*/ 17 h 189"/>
              <a:gd name="T6" fmla="*/ 684 w 1472"/>
              <a:gd name="T7" fmla="*/ 1 h 189"/>
              <a:gd name="T8" fmla="*/ 480 w 1472"/>
              <a:gd name="T9" fmla="*/ 13 h 189"/>
              <a:gd name="T10" fmla="*/ 268 w 1472"/>
              <a:gd name="T11" fmla="*/ 61 h 189"/>
              <a:gd name="T12" fmla="*/ 96 w 1472"/>
              <a:gd name="T13" fmla="*/ 117 h 189"/>
              <a:gd name="T14" fmla="*/ 0 w 1472"/>
              <a:gd name="T15" fmla="*/ 165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2" h="189">
                <a:moveTo>
                  <a:pt x="1472" y="189"/>
                </a:moveTo>
                <a:cubicBezTo>
                  <a:pt x="1433" y="172"/>
                  <a:pt x="1327" y="114"/>
                  <a:pt x="1240" y="85"/>
                </a:cubicBezTo>
                <a:cubicBezTo>
                  <a:pt x="1153" y="56"/>
                  <a:pt x="1041" y="31"/>
                  <a:pt x="948" y="17"/>
                </a:cubicBezTo>
                <a:cubicBezTo>
                  <a:pt x="855" y="3"/>
                  <a:pt x="762" y="2"/>
                  <a:pt x="684" y="1"/>
                </a:cubicBezTo>
                <a:cubicBezTo>
                  <a:pt x="606" y="0"/>
                  <a:pt x="549" y="3"/>
                  <a:pt x="480" y="13"/>
                </a:cubicBezTo>
                <a:cubicBezTo>
                  <a:pt x="411" y="23"/>
                  <a:pt x="332" y="44"/>
                  <a:pt x="268" y="61"/>
                </a:cubicBezTo>
                <a:cubicBezTo>
                  <a:pt x="204" y="78"/>
                  <a:pt x="141" y="100"/>
                  <a:pt x="96" y="117"/>
                </a:cubicBezTo>
                <a:cubicBezTo>
                  <a:pt x="51" y="134"/>
                  <a:pt x="28" y="149"/>
                  <a:pt x="0" y="165"/>
                </a:cubicBezTo>
              </a:path>
            </a:pathLst>
          </a:custGeom>
          <a:noFill/>
          <a:ln w="57150" cap="flat" cmpd="sng">
            <a:solidFill>
              <a:srgbClr val="CC00CC"/>
            </a:solidFill>
            <a:prstDash val="sysDot"/>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8" name="Freeform 22"/>
          <p:cNvSpPr>
            <a:spLocks/>
          </p:cNvSpPr>
          <p:nvPr/>
        </p:nvSpPr>
        <p:spPr bwMode="auto">
          <a:xfrm>
            <a:off x="2393576" y="1999735"/>
            <a:ext cx="3855885" cy="443309"/>
          </a:xfrm>
          <a:custGeom>
            <a:avLst/>
            <a:gdLst>
              <a:gd name="T0" fmla="*/ 1472 w 1472"/>
              <a:gd name="T1" fmla="*/ 189 h 189"/>
              <a:gd name="T2" fmla="*/ 1240 w 1472"/>
              <a:gd name="T3" fmla="*/ 85 h 189"/>
              <a:gd name="T4" fmla="*/ 948 w 1472"/>
              <a:gd name="T5" fmla="*/ 17 h 189"/>
              <a:gd name="T6" fmla="*/ 684 w 1472"/>
              <a:gd name="T7" fmla="*/ 1 h 189"/>
              <a:gd name="T8" fmla="*/ 480 w 1472"/>
              <a:gd name="T9" fmla="*/ 13 h 189"/>
              <a:gd name="T10" fmla="*/ 268 w 1472"/>
              <a:gd name="T11" fmla="*/ 61 h 189"/>
              <a:gd name="T12" fmla="*/ 96 w 1472"/>
              <a:gd name="T13" fmla="*/ 117 h 189"/>
              <a:gd name="T14" fmla="*/ 0 w 1472"/>
              <a:gd name="T15" fmla="*/ 165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2" h="189">
                <a:moveTo>
                  <a:pt x="1472" y="189"/>
                </a:moveTo>
                <a:cubicBezTo>
                  <a:pt x="1433" y="172"/>
                  <a:pt x="1327" y="114"/>
                  <a:pt x="1240" y="85"/>
                </a:cubicBezTo>
                <a:cubicBezTo>
                  <a:pt x="1153" y="56"/>
                  <a:pt x="1041" y="31"/>
                  <a:pt x="948" y="17"/>
                </a:cubicBezTo>
                <a:cubicBezTo>
                  <a:pt x="855" y="3"/>
                  <a:pt x="762" y="2"/>
                  <a:pt x="684" y="1"/>
                </a:cubicBezTo>
                <a:cubicBezTo>
                  <a:pt x="606" y="0"/>
                  <a:pt x="549" y="3"/>
                  <a:pt x="480" y="13"/>
                </a:cubicBezTo>
                <a:cubicBezTo>
                  <a:pt x="411" y="23"/>
                  <a:pt x="332" y="44"/>
                  <a:pt x="268" y="61"/>
                </a:cubicBezTo>
                <a:cubicBezTo>
                  <a:pt x="204" y="78"/>
                  <a:pt x="141" y="100"/>
                  <a:pt x="96" y="117"/>
                </a:cubicBezTo>
                <a:cubicBezTo>
                  <a:pt x="51" y="134"/>
                  <a:pt x="28" y="149"/>
                  <a:pt x="0" y="165"/>
                </a:cubicBezTo>
              </a:path>
            </a:pathLst>
          </a:custGeom>
          <a:noFill/>
          <a:ln w="57150" cap="flat" cmpd="sng">
            <a:solidFill>
              <a:srgbClr val="CC00CC"/>
            </a:solidFill>
            <a:prstDash val="sysDot"/>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Text Box 23"/>
          <p:cNvSpPr txBox="1">
            <a:spLocks noChangeArrowheads="1"/>
          </p:cNvSpPr>
          <p:nvPr/>
        </p:nvSpPr>
        <p:spPr bwMode="auto">
          <a:xfrm>
            <a:off x="5798014" y="1866981"/>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是对哪一个报文段</a:t>
            </a:r>
          </a:p>
          <a:p>
            <a:pPr algn="ctr"/>
            <a:r>
              <a:rPr kumimoji="1" lang="zh-CN" altLang="en-US" sz="1200" b="1" dirty="0">
                <a:latin typeface="微软雅黑" pitchFamily="34" charset="-122"/>
                <a:ea typeface="微软雅黑" pitchFamily="34" charset="-122"/>
              </a:rPr>
              <a:t>的确认？</a:t>
            </a:r>
          </a:p>
        </p:txBody>
      </p:sp>
      <p:sp>
        <p:nvSpPr>
          <p:cNvPr id="2" name="矩形 1"/>
          <p:cNvSpPr/>
          <p:nvPr/>
        </p:nvSpPr>
        <p:spPr>
          <a:xfrm>
            <a:off x="2774740" y="2659876"/>
            <a:ext cx="492443" cy="276999"/>
          </a:xfrm>
          <a:prstGeom prst="rect">
            <a:avLst/>
          </a:prstGeom>
        </p:spPr>
        <p:txBody>
          <a:bodyPr wrap="none">
            <a:spAutoFit/>
          </a:bodyPr>
          <a:lstStyle/>
          <a:p>
            <a:r>
              <a:rPr kumimoji="1" lang="zh-CN" altLang="en-US" sz="1200" b="1" dirty="0">
                <a:latin typeface="微软雅黑" pitchFamily="34" charset="-122"/>
                <a:ea typeface="微软雅黑" pitchFamily="34" charset="-122"/>
              </a:rPr>
              <a:t>超时</a:t>
            </a:r>
            <a:endParaRPr lang="zh-CN" altLang="en-US" sz="1200" dirty="0"/>
          </a:p>
        </p:txBody>
      </p:sp>
      <p:sp>
        <p:nvSpPr>
          <p:cNvPr id="30" name="Line 2"/>
          <p:cNvSpPr>
            <a:spLocks noChangeShapeType="1"/>
          </p:cNvSpPr>
          <p:nvPr/>
        </p:nvSpPr>
        <p:spPr bwMode="auto">
          <a:xfrm>
            <a:off x="2124587" y="2891148"/>
            <a:ext cx="1780266" cy="0"/>
          </a:xfrm>
          <a:prstGeom prst="line">
            <a:avLst/>
          </a:prstGeom>
          <a:noFill/>
          <a:ln w="12700">
            <a:solidFill>
              <a:schemeClr val="tx1"/>
            </a:solidFill>
            <a:prstDash val="sys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 name="灯片编号占位符 2">
            <a:extLst>
              <a:ext uri="{FF2B5EF4-FFF2-40B4-BE49-F238E27FC236}">
                <a16:creationId xmlns:a16="http://schemas.microsoft.com/office/drawing/2014/main" id="{62FC4896-91AF-4A0F-8043-20E81576419D}"/>
              </a:ext>
            </a:extLst>
          </p:cNvPr>
          <p:cNvSpPr>
            <a:spLocks noGrp="1"/>
          </p:cNvSpPr>
          <p:nvPr>
            <p:ph type="sldNum" sz="quarter" idx="12"/>
          </p:nvPr>
        </p:nvSpPr>
        <p:spPr/>
        <p:txBody>
          <a:bodyPr/>
          <a:lstStyle/>
          <a:p>
            <a:fld id="{C485880C-E2C3-4DAB-AE74-D9BE691626AC}" type="slidenum">
              <a:rPr lang="zh-CN" altLang="en-US" smtClean="0"/>
              <a:pPr/>
              <a:t>107</a:t>
            </a:fld>
            <a:endParaRPr lang="zh-CN" altLang="en-US"/>
          </a:p>
        </p:txBody>
      </p:sp>
    </p:spTree>
    <p:extLst>
      <p:ext uri="{BB962C8B-B14F-4D97-AF65-F5344CB8AC3E}">
        <p14:creationId xmlns:p14="http://schemas.microsoft.com/office/powerpoint/2010/main" val="288835650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right)">
                                      <p:cBhvr>
                                        <p:cTn id="7" dur="3000"/>
                                        <p:tgtEl>
                                          <p:spTgt spid="2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right)">
                                      <p:cBhvr>
                                        <p:cTn id="10" dur="3000"/>
                                        <p:tgtEl>
                                          <p:spTgt spid="28"/>
                                        </p:tgtEl>
                                      </p:cBhvr>
                                    </p:animEffect>
                                  </p:childTnLst>
                                </p:cTn>
                              </p:par>
                            </p:childTnLst>
                          </p:cTn>
                        </p:par>
                        <p:par>
                          <p:cTn id="11" fill="hold">
                            <p:stCondLst>
                              <p:cond delay="3000"/>
                            </p:stCondLst>
                            <p:childTnLst>
                              <p:par>
                                <p:cTn id="12" presetID="35" presetClass="emph" presetSubtype="0" repeatCount="3000" fill="hold" grpId="0" nodeType="afterEffect">
                                  <p:stCondLst>
                                    <p:cond delay="1000"/>
                                  </p:stCondLst>
                                  <p:childTnLst>
                                    <p:anim calcmode="discrete" valueType="str">
                                      <p:cBhvr>
                                        <p:cTn id="13" dur="1000" fill="hold"/>
                                        <p:tgtEl>
                                          <p:spTgt spid="26"/>
                                        </p:tgtEl>
                                        <p:attrNameLst>
                                          <p:attrName>style.visibility</p:attrName>
                                        </p:attrNameLst>
                                      </p:cBhvr>
                                      <p:tavLst>
                                        <p:tav tm="0">
                                          <p:val>
                                            <p:strVal val="hidden"/>
                                          </p:val>
                                        </p:tav>
                                        <p:tav tm="50000">
                                          <p:val>
                                            <p:strVal val="visible"/>
                                          </p:val>
                                        </p:tav>
                                      </p:tavLst>
                                    </p:anim>
                                  </p:childTnLst>
                                </p:cTn>
                              </p:par>
                              <p:par>
                                <p:cTn id="14" presetID="35" presetClass="emph" presetSubtype="0" repeatCount="3000" fill="hold" grpId="0" nodeType="withEffect">
                                  <p:stCondLst>
                                    <p:cond delay="1000"/>
                                  </p:stCondLst>
                                  <p:childTnLst>
                                    <p:anim calcmode="discrete" valueType="str">
                                      <p:cBhvr>
                                        <p:cTn id="15"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6" grpId="0" animBg="1"/>
      <p:bldP spid="27" grpId="0" animBg="1"/>
      <p:bldP spid="28"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30570"/>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893183" y="597359"/>
            <a:ext cx="13763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err="1">
                <a:solidFill>
                  <a:schemeClr val="bg1"/>
                </a:solidFill>
                <a:latin typeface="微软雅黑" pitchFamily="34" charset="-122"/>
                <a:ea typeface="微软雅黑" pitchFamily="34" charset="-122"/>
              </a:rPr>
              <a:t>Karn</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算法</a:t>
            </a:r>
          </a:p>
        </p:txBody>
      </p:sp>
      <p:sp>
        <p:nvSpPr>
          <p:cNvPr id="7" name="Rectangle 68"/>
          <p:cNvSpPr>
            <a:spLocks noChangeArrowheads="1"/>
          </p:cNvSpPr>
          <p:nvPr/>
        </p:nvSpPr>
        <p:spPr bwMode="auto">
          <a:xfrm>
            <a:off x="556963" y="993669"/>
            <a:ext cx="8184960" cy="25545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在计算平均往返时间 </a:t>
            </a:r>
            <a:r>
              <a:rPr lang="en-US" altLang="zh-CN" sz="2000" b="1" dirty="0">
                <a:solidFill>
                  <a:srgbClr val="0000FF"/>
                </a:solidFill>
                <a:latin typeface="微软雅黑" pitchFamily="34" charset="-122"/>
                <a:ea typeface="微软雅黑" pitchFamily="34" charset="-122"/>
              </a:rPr>
              <a:t>RTT </a:t>
            </a:r>
            <a:r>
              <a:rPr lang="zh-CN" altLang="en-US" sz="2000" b="1" dirty="0">
                <a:solidFill>
                  <a:srgbClr val="0000FF"/>
                </a:solidFill>
                <a:latin typeface="微软雅黑" pitchFamily="34" charset="-122"/>
                <a:ea typeface="微软雅黑" pitchFamily="34" charset="-122"/>
              </a:rPr>
              <a:t>时，只要报文段</a:t>
            </a:r>
            <a:r>
              <a:rPr lang="zh-CN" altLang="en-US" sz="2000" b="1" dirty="0">
                <a:solidFill>
                  <a:srgbClr val="C00000"/>
                </a:solidFill>
                <a:latin typeface="微软雅黑" pitchFamily="34" charset="-122"/>
                <a:ea typeface="微软雅黑" pitchFamily="34" charset="-122"/>
              </a:rPr>
              <a:t>重传</a:t>
            </a:r>
            <a:r>
              <a:rPr lang="zh-CN" altLang="en-US" sz="2000" b="1" dirty="0">
                <a:solidFill>
                  <a:srgbClr val="0000FF"/>
                </a:solidFill>
                <a:latin typeface="微软雅黑" pitchFamily="34" charset="-122"/>
                <a:ea typeface="微软雅黑" pitchFamily="34" charset="-122"/>
              </a:rPr>
              <a:t>了，就</a:t>
            </a:r>
            <a:r>
              <a:rPr lang="zh-CN" altLang="en-US" sz="2000" b="1" dirty="0">
                <a:solidFill>
                  <a:srgbClr val="C00000"/>
                </a:solidFill>
                <a:latin typeface="微软雅黑" pitchFamily="34" charset="-122"/>
                <a:ea typeface="微软雅黑" pitchFamily="34" charset="-122"/>
              </a:rPr>
              <a:t>不采用</a:t>
            </a:r>
            <a:r>
              <a:rPr lang="zh-CN" altLang="en-US" sz="2000" b="1" dirty="0">
                <a:solidFill>
                  <a:srgbClr val="0000FF"/>
                </a:solidFill>
                <a:latin typeface="微软雅黑" pitchFamily="34" charset="-122"/>
                <a:ea typeface="微软雅黑" pitchFamily="34" charset="-122"/>
              </a:rPr>
              <a:t>其往返时间样本。</a:t>
            </a:r>
          </a:p>
          <a:p>
            <a:pPr marL="342900" indent="-34290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新问题：</a:t>
            </a:r>
            <a:r>
              <a:rPr lang="zh-CN" altLang="en-US" sz="2000" b="1" dirty="0">
                <a:latin typeface="微软雅黑" pitchFamily="34" charset="-122"/>
                <a:ea typeface="微软雅黑" pitchFamily="34" charset="-122"/>
              </a:rPr>
              <a:t>当报文段的时延突然</a:t>
            </a:r>
            <a:r>
              <a:rPr lang="zh-CN" altLang="en-US" sz="2000" b="1" dirty="0">
                <a:solidFill>
                  <a:srgbClr val="C00000"/>
                </a:solidFill>
                <a:latin typeface="微软雅黑" pitchFamily="34" charset="-122"/>
                <a:ea typeface="微软雅黑" pitchFamily="34" charset="-122"/>
              </a:rPr>
              <a:t>增大</a:t>
            </a:r>
            <a:r>
              <a:rPr lang="zh-CN" altLang="en-US" sz="2000" b="1" dirty="0">
                <a:latin typeface="微软雅黑" pitchFamily="34" charset="-122"/>
                <a:ea typeface="微软雅黑" pitchFamily="34" charset="-122"/>
              </a:rPr>
              <a:t>很多时，在原来得出的重传时间内，不会收到确认报文段，于是就重传报文段。但根据 </a:t>
            </a:r>
            <a:r>
              <a:rPr lang="en-US" altLang="zh-CN" sz="2000" b="1" dirty="0" err="1">
                <a:latin typeface="微软雅黑" pitchFamily="34" charset="-122"/>
                <a:ea typeface="微软雅黑" pitchFamily="34" charset="-122"/>
              </a:rPr>
              <a:t>Karn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算法，不考虑重传的报文段的往返时间样本。这样，</a:t>
            </a:r>
            <a:r>
              <a:rPr lang="zh-CN" altLang="en-US" sz="2000" b="1" dirty="0">
                <a:solidFill>
                  <a:srgbClr val="C00000"/>
                </a:solidFill>
                <a:latin typeface="微软雅黑" pitchFamily="34" charset="-122"/>
                <a:ea typeface="微软雅黑" pitchFamily="34" charset="-122"/>
              </a:rPr>
              <a:t>超时重传时间就无法更新，造成很多不必要的重传。</a:t>
            </a:r>
          </a:p>
        </p:txBody>
      </p:sp>
      <p:sp>
        <p:nvSpPr>
          <p:cNvPr id="2" name="灯片编号占位符 1">
            <a:extLst>
              <a:ext uri="{FF2B5EF4-FFF2-40B4-BE49-F238E27FC236}">
                <a16:creationId xmlns:a16="http://schemas.microsoft.com/office/drawing/2014/main" id="{DFB36CD9-99FB-49D5-879F-210CE1BE5E0B}"/>
              </a:ext>
            </a:extLst>
          </p:cNvPr>
          <p:cNvSpPr>
            <a:spLocks noGrp="1"/>
          </p:cNvSpPr>
          <p:nvPr>
            <p:ph type="sldNum" sz="quarter" idx="12"/>
          </p:nvPr>
        </p:nvSpPr>
        <p:spPr/>
        <p:txBody>
          <a:bodyPr/>
          <a:lstStyle/>
          <a:p>
            <a:fld id="{C485880C-E2C3-4DAB-AE74-D9BE691626AC}" type="slidenum">
              <a:rPr lang="zh-CN" altLang="en-US" smtClean="0"/>
              <a:pPr/>
              <a:t>108</a:t>
            </a:fld>
            <a:endParaRPr lang="zh-CN" altLang="en-US"/>
          </a:p>
        </p:txBody>
      </p:sp>
    </p:spTree>
    <p:extLst>
      <p:ext uri="{BB962C8B-B14F-4D97-AF65-F5344CB8AC3E}">
        <p14:creationId xmlns:p14="http://schemas.microsoft.com/office/powerpoint/2010/main" val="412073273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56963" y="625371"/>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3431518" y="592160"/>
            <a:ext cx="22996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修正的 </a:t>
            </a:r>
            <a:r>
              <a:rPr lang="en-US" altLang="zh-CN" sz="2000" b="1" dirty="0" err="1">
                <a:solidFill>
                  <a:schemeClr val="bg1"/>
                </a:solidFill>
                <a:latin typeface="微软雅黑" pitchFamily="34" charset="-122"/>
                <a:ea typeface="微软雅黑" pitchFamily="34" charset="-122"/>
              </a:rPr>
              <a:t>Karn</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算法</a:t>
            </a:r>
          </a:p>
        </p:txBody>
      </p:sp>
      <p:sp>
        <p:nvSpPr>
          <p:cNvPr id="9" name="Rectangle 68"/>
          <p:cNvSpPr>
            <a:spLocks noChangeArrowheads="1"/>
          </p:cNvSpPr>
          <p:nvPr/>
        </p:nvSpPr>
        <p:spPr bwMode="auto">
          <a:xfrm>
            <a:off x="556963" y="988470"/>
            <a:ext cx="8184960" cy="2750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报文段每重传一次，就把 </a:t>
            </a:r>
            <a:r>
              <a:rPr lang="en-US" altLang="zh-CN" sz="2000" b="1" dirty="0">
                <a:solidFill>
                  <a:srgbClr val="0000FF"/>
                </a:solidFill>
                <a:latin typeface="微软雅黑" pitchFamily="34" charset="-122"/>
                <a:ea typeface="微软雅黑" pitchFamily="34" charset="-122"/>
              </a:rPr>
              <a:t>RTO </a:t>
            </a:r>
            <a:r>
              <a:rPr lang="zh-CN" altLang="en-US" sz="2000" b="1" dirty="0">
                <a:solidFill>
                  <a:srgbClr val="0000FF"/>
                </a:solidFill>
                <a:latin typeface="微软雅黑" pitchFamily="34" charset="-122"/>
                <a:ea typeface="微软雅黑" pitchFamily="34" charset="-122"/>
              </a:rPr>
              <a:t>增大一些：</a:t>
            </a:r>
          </a:p>
          <a:p>
            <a:pPr marL="342900" indent="-342900">
              <a:lnSpc>
                <a:spcPts val="3000"/>
              </a:lnSpc>
              <a:buClr>
                <a:srgbClr val="0070C0"/>
              </a:buClr>
              <a:buFont typeface="Wingdings" pitchFamily="2" charset="2"/>
              <a:buChar char="l"/>
            </a:pPr>
            <a:endParaRPr lang="zh-CN" altLang="en-US" sz="2000" b="1" dirty="0">
              <a:latin typeface="微软雅黑" pitchFamily="34" charset="-122"/>
              <a:ea typeface="微软雅黑" pitchFamily="34" charset="-122"/>
            </a:endParaRPr>
          </a:p>
          <a:p>
            <a:pPr marL="342900" indent="-342900">
              <a:lnSpc>
                <a:spcPts val="3000"/>
              </a:lnSpc>
              <a:buClr>
                <a:srgbClr val="0070C0"/>
              </a:buClr>
              <a:buFont typeface="Wingdings" pitchFamily="2" charset="2"/>
              <a:buChar char="l"/>
            </a:pPr>
            <a:endParaRPr lang="zh-CN" altLang="en-US" sz="2000" b="1" dirty="0">
              <a:latin typeface="微软雅黑" pitchFamily="34" charset="-122"/>
              <a:ea typeface="微软雅黑" pitchFamily="34" charset="-122"/>
            </a:endParaRPr>
          </a:p>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系数 </a:t>
            </a:r>
            <a:r>
              <a:rPr lang="zh-CN" altLang="en-US" sz="2000" b="1" dirty="0">
                <a:latin typeface="微软雅黑" pitchFamily="34" charset="-122"/>
                <a:ea typeface="微软雅黑" pitchFamily="34" charset="-122"/>
                <a:sym typeface="Symbol" pitchFamily="18" charset="2"/>
              </a:rPr>
              <a:t> </a:t>
            </a:r>
            <a:r>
              <a:rPr lang="zh-CN" altLang="en-US" sz="2000" b="1" dirty="0">
                <a:latin typeface="微软雅黑" pitchFamily="34" charset="-122"/>
                <a:ea typeface="微软雅黑" pitchFamily="34" charset="-122"/>
              </a:rPr>
              <a:t>的典型值 </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a:t>
            </a:r>
          </a:p>
          <a:p>
            <a:pPr marL="342900" indent="-342900">
              <a:lnSpc>
                <a:spcPts val="3000"/>
              </a:lnSpc>
              <a:buClr>
                <a:srgbClr val="0070C0"/>
              </a:buClr>
              <a:buFont typeface="Wingdings" pitchFamily="2" charset="2"/>
              <a:buChar char="l"/>
            </a:pPr>
            <a:endParaRPr lang="en-US" altLang="zh-CN" sz="2000" b="1" dirty="0">
              <a:latin typeface="微软雅黑" pitchFamily="34" charset="-122"/>
              <a:ea typeface="微软雅黑" pitchFamily="34" charset="-122"/>
            </a:endParaRPr>
          </a:p>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当</a:t>
            </a:r>
            <a:r>
              <a:rPr lang="zh-CN" altLang="en-US" sz="2000" b="1" dirty="0">
                <a:solidFill>
                  <a:srgbClr val="C00000"/>
                </a:solidFill>
                <a:latin typeface="微软雅黑" pitchFamily="34" charset="-122"/>
                <a:ea typeface="微软雅黑" pitchFamily="34" charset="-122"/>
              </a:rPr>
              <a:t>不再发生</a:t>
            </a:r>
            <a:r>
              <a:rPr lang="zh-CN" altLang="en-US" sz="2000" b="1" dirty="0">
                <a:latin typeface="微软雅黑" pitchFamily="34" charset="-122"/>
                <a:ea typeface="微软雅黑" pitchFamily="34" charset="-122"/>
              </a:rPr>
              <a:t>报文段的重传时，才根据报文段的往返时延</a:t>
            </a:r>
            <a:r>
              <a:rPr lang="zh-CN" altLang="en-US" sz="2000" b="1" dirty="0">
                <a:solidFill>
                  <a:srgbClr val="C00000"/>
                </a:solidFill>
                <a:latin typeface="微软雅黑" pitchFamily="34" charset="-122"/>
                <a:ea typeface="微软雅黑" pitchFamily="34" charset="-122"/>
              </a:rPr>
              <a:t>更新</a:t>
            </a:r>
            <a:r>
              <a:rPr lang="zh-CN" altLang="en-US" sz="2000" b="1" dirty="0">
                <a:latin typeface="微软雅黑" pitchFamily="34" charset="-122"/>
                <a:ea typeface="微软雅黑" pitchFamily="34" charset="-122"/>
              </a:rPr>
              <a:t>平均往返时延 </a:t>
            </a:r>
            <a:r>
              <a:rPr lang="en-US" altLang="zh-CN" sz="2000" b="1" dirty="0">
                <a:latin typeface="微软雅黑" pitchFamily="34" charset="-122"/>
                <a:ea typeface="微软雅黑" pitchFamily="34" charset="-122"/>
              </a:rPr>
              <a:t>RTT </a:t>
            </a:r>
            <a:r>
              <a:rPr lang="zh-CN" altLang="en-US" sz="2000" b="1" dirty="0">
                <a:latin typeface="微软雅黑" pitchFamily="34" charset="-122"/>
                <a:ea typeface="微软雅黑" pitchFamily="34" charset="-122"/>
              </a:rPr>
              <a:t>和超时重传时间 </a:t>
            </a:r>
            <a:r>
              <a:rPr lang="en-US" altLang="zh-CN" sz="2000" b="1" dirty="0">
                <a:latin typeface="微软雅黑" pitchFamily="34" charset="-122"/>
                <a:ea typeface="微软雅黑" pitchFamily="34" charset="-122"/>
              </a:rPr>
              <a:t>RTO </a:t>
            </a:r>
            <a:r>
              <a:rPr lang="zh-CN" altLang="en-US" sz="2000" b="1" dirty="0">
                <a:latin typeface="微软雅黑" pitchFamily="34" charset="-122"/>
                <a:ea typeface="微软雅黑" pitchFamily="34" charset="-122"/>
              </a:rPr>
              <a:t>的数值。</a:t>
            </a:r>
          </a:p>
        </p:txBody>
      </p:sp>
      <p:sp>
        <p:nvSpPr>
          <p:cNvPr id="11" name="矩形 10"/>
          <p:cNvSpPr/>
          <p:nvPr/>
        </p:nvSpPr>
        <p:spPr>
          <a:xfrm>
            <a:off x="1023770" y="1550232"/>
            <a:ext cx="6470725" cy="484753"/>
          </a:xfrm>
          <a:prstGeom prst="rect">
            <a:avLst/>
          </a:prstGeom>
          <a:solidFill>
            <a:srgbClr val="FFFF99"/>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r>
              <a:rPr lang="zh-CN" altLang="en-US" b="1" dirty="0">
                <a:latin typeface="微软雅黑" pitchFamily="34" charset="-122"/>
                <a:ea typeface="微软雅黑" pitchFamily="34" charset="-122"/>
              </a:rPr>
              <a:t>新的 </a:t>
            </a:r>
            <a:r>
              <a:rPr lang="en-US" altLang="zh-CN" b="1" dirty="0">
                <a:latin typeface="微软雅黑" pitchFamily="34" charset="-122"/>
                <a:ea typeface="微软雅黑" pitchFamily="34" charset="-122"/>
              </a:rPr>
              <a:t>RTO</a:t>
            </a:r>
            <a:r>
              <a:rPr lang="en-US" altLang="zh-CN" b="1" dirty="0">
                <a:solidFill>
                  <a:schemeClr val="tx1"/>
                </a:solidFill>
                <a:latin typeface="微软雅黑" pitchFamily="34" charset="-122"/>
                <a:ea typeface="微软雅黑" pitchFamily="34" charset="-122"/>
              </a:rPr>
              <a:t> </a:t>
            </a:r>
            <a:r>
              <a:rPr lang="en-US" altLang="zh-CN" b="1" dirty="0">
                <a:solidFill>
                  <a:schemeClr val="tx1"/>
                </a:solidFill>
                <a:latin typeface="微软雅黑" pitchFamily="34" charset="-122"/>
                <a:ea typeface="微软雅黑" pitchFamily="34" charset="-122"/>
                <a:sym typeface="Symbol" pitchFamily="18" charset="2"/>
              </a:rPr>
              <a:t></a:t>
            </a:r>
            <a:r>
              <a:rPr lang="en-US" altLang="zh-CN" b="1" dirty="0">
                <a:solidFill>
                  <a:schemeClr val="tx1"/>
                </a:solidFill>
                <a:latin typeface="微软雅黑" pitchFamily="34" charset="-122"/>
                <a:ea typeface="微软雅黑" pitchFamily="34" charset="-122"/>
              </a:rPr>
              <a:t> </a:t>
            </a:r>
            <a:r>
              <a:rPr lang="en-US" altLang="zh-CN" b="1" dirty="0">
                <a:solidFill>
                  <a:schemeClr val="tx1"/>
                </a:solidFill>
                <a:latin typeface="微软雅黑" pitchFamily="34" charset="-122"/>
                <a:ea typeface="微软雅黑" pitchFamily="34" charset="-122"/>
                <a:sym typeface="Symbol" pitchFamily="18" charset="2"/>
              </a:rPr>
              <a:t></a:t>
            </a:r>
            <a:r>
              <a:rPr lang="en-US" altLang="zh-CN" b="1" dirty="0">
                <a:solidFill>
                  <a:schemeClr val="tx1"/>
                </a:solidFill>
                <a:latin typeface="微软雅黑" pitchFamily="34" charset="-122"/>
                <a:ea typeface="微软雅黑" pitchFamily="34" charset="-122"/>
              </a:rPr>
              <a:t> </a:t>
            </a:r>
            <a:r>
              <a:rPr lang="en-US" altLang="zh-CN" b="1" dirty="0">
                <a:solidFill>
                  <a:schemeClr val="tx1"/>
                </a:solidFill>
                <a:latin typeface="微软雅黑" pitchFamily="34" charset="-122"/>
                <a:ea typeface="微软雅黑" pitchFamily="34" charset="-122"/>
                <a:sym typeface="Symbol" pitchFamily="18" charset="2"/>
              </a:rPr>
              <a:t></a:t>
            </a:r>
            <a:r>
              <a:rPr lang="en-US" altLang="zh-CN" b="1" dirty="0">
                <a:solidFill>
                  <a:schemeClr val="tx1"/>
                </a:solidFill>
                <a:latin typeface="微软雅黑" pitchFamily="34" charset="-122"/>
                <a:ea typeface="微软雅黑" pitchFamily="34" charset="-122"/>
              </a:rPr>
              <a:t>  </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旧的 </a:t>
            </a:r>
            <a:r>
              <a:rPr lang="en-US" altLang="zh-CN" b="1" dirty="0">
                <a:latin typeface="微软雅黑" pitchFamily="34" charset="-122"/>
                <a:ea typeface="微软雅黑" pitchFamily="34" charset="-122"/>
              </a:rPr>
              <a:t>RTO) </a:t>
            </a:r>
          </a:p>
        </p:txBody>
      </p:sp>
      <p:sp>
        <p:nvSpPr>
          <p:cNvPr id="2" name="灯片编号占位符 1">
            <a:extLst>
              <a:ext uri="{FF2B5EF4-FFF2-40B4-BE49-F238E27FC236}">
                <a16:creationId xmlns:a16="http://schemas.microsoft.com/office/drawing/2014/main" id="{A387FE8E-2445-4B4B-81C0-B5DEB0CC7E8E}"/>
              </a:ext>
            </a:extLst>
          </p:cNvPr>
          <p:cNvSpPr>
            <a:spLocks noGrp="1"/>
          </p:cNvSpPr>
          <p:nvPr>
            <p:ph type="sldNum" sz="quarter" idx="12"/>
          </p:nvPr>
        </p:nvSpPr>
        <p:spPr/>
        <p:txBody>
          <a:bodyPr/>
          <a:lstStyle/>
          <a:p>
            <a:fld id="{C485880C-E2C3-4DAB-AE74-D9BE691626AC}" type="slidenum">
              <a:rPr lang="zh-CN" altLang="en-US" smtClean="0"/>
              <a:pPr/>
              <a:t>109</a:t>
            </a:fld>
            <a:endParaRPr lang="zh-CN" altLang="en-US"/>
          </a:p>
        </p:txBody>
      </p:sp>
    </p:spTree>
    <p:extLst>
      <p:ext uri="{BB962C8B-B14F-4D97-AF65-F5344CB8AC3E}">
        <p14:creationId xmlns:p14="http://schemas.microsoft.com/office/powerpoint/2010/main" val="11800114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56963" y="624825"/>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0" name="Rectangle 6"/>
          <p:cNvSpPr>
            <a:spLocks noChangeArrowheads="1"/>
          </p:cNvSpPr>
          <p:nvPr/>
        </p:nvSpPr>
        <p:spPr bwMode="auto">
          <a:xfrm>
            <a:off x="3329441" y="591614"/>
            <a:ext cx="25038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UDP </a:t>
            </a:r>
            <a:r>
              <a:rPr lang="zh-CN" altLang="en-US" sz="2000" b="1" dirty="0">
                <a:solidFill>
                  <a:schemeClr val="bg1"/>
                </a:solidFill>
                <a:latin typeface="微软雅黑" pitchFamily="34" charset="-122"/>
                <a:ea typeface="微软雅黑" pitchFamily="34" charset="-122"/>
              </a:rPr>
              <a:t>与 </a:t>
            </a: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的区别</a:t>
            </a:r>
          </a:p>
        </p:txBody>
      </p:sp>
      <p:graphicFrame>
        <p:nvGraphicFramePr>
          <p:cNvPr id="4" name="图示 3"/>
          <p:cNvGraphicFramePr/>
          <p:nvPr>
            <p:extLst>
              <p:ext uri="{D42A27DB-BD31-4B8C-83A1-F6EECF244321}">
                <p14:modId xmlns:p14="http://schemas.microsoft.com/office/powerpoint/2010/main" val="2767767917"/>
              </p:ext>
            </p:extLst>
          </p:nvPr>
        </p:nvGraphicFramePr>
        <p:xfrm>
          <a:off x="1542313" y="1131421"/>
          <a:ext cx="6149405" cy="29923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灯片编号占位符 1">
            <a:extLst>
              <a:ext uri="{FF2B5EF4-FFF2-40B4-BE49-F238E27FC236}">
                <a16:creationId xmlns:a16="http://schemas.microsoft.com/office/drawing/2014/main" id="{CD50813D-21A2-47A7-AC63-324665F421FB}"/>
              </a:ext>
            </a:extLst>
          </p:cNvPr>
          <p:cNvSpPr>
            <a:spLocks noGrp="1"/>
          </p:cNvSpPr>
          <p:nvPr>
            <p:ph type="sldNum" sz="quarter" idx="12"/>
          </p:nvPr>
        </p:nvSpPr>
        <p:spPr/>
        <p:txBody>
          <a:bodyPr/>
          <a:lstStyle/>
          <a:p>
            <a:fld id="{C485880C-E2C3-4DAB-AE74-D9BE691626AC}" type="slidenum">
              <a:rPr lang="zh-CN" altLang="en-US" smtClean="0"/>
              <a:pPr/>
              <a:t>11</a:t>
            </a:fld>
            <a:endParaRPr lang="zh-CN" altLang="en-US"/>
          </a:p>
        </p:txBody>
      </p:sp>
    </p:spTree>
    <p:extLst>
      <p:ext uri="{BB962C8B-B14F-4D97-AF65-F5344CB8AC3E}">
        <p14:creationId xmlns:p14="http://schemas.microsoft.com/office/powerpoint/2010/main" val="179517238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圆角矩形 51"/>
          <p:cNvSpPr/>
          <p:nvPr/>
        </p:nvSpPr>
        <p:spPr>
          <a:xfrm>
            <a:off x="556963" y="1058278"/>
            <a:ext cx="8048776" cy="201177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AutoShape 5"/>
          <p:cNvSpPr>
            <a:spLocks noChangeArrowheads="1"/>
          </p:cNvSpPr>
          <p:nvPr/>
        </p:nvSpPr>
        <p:spPr bwMode="auto">
          <a:xfrm>
            <a:off x="556963" y="627286"/>
            <a:ext cx="8048776"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893563" y="585015"/>
            <a:ext cx="33568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5.6.3   </a:t>
            </a:r>
            <a:r>
              <a:rPr lang="zh-CN" altLang="en-US" sz="2400" b="1" dirty="0">
                <a:solidFill>
                  <a:schemeClr val="bg1"/>
                </a:solidFill>
                <a:latin typeface="微软雅黑" pitchFamily="34" charset="-122"/>
                <a:ea typeface="微软雅黑" pitchFamily="34" charset="-122"/>
              </a:rPr>
              <a:t>选择确认 </a:t>
            </a:r>
            <a:r>
              <a:rPr lang="en-US" altLang="zh-CN" sz="2400" b="1" dirty="0">
                <a:solidFill>
                  <a:schemeClr val="bg1"/>
                </a:solidFill>
                <a:latin typeface="微软雅黑" pitchFamily="34" charset="-122"/>
                <a:ea typeface="微软雅黑" pitchFamily="34" charset="-122"/>
              </a:rPr>
              <a:t>SACK</a:t>
            </a:r>
            <a:endParaRPr lang="zh-CN" altLang="en-US" sz="2400" b="1" dirty="0">
              <a:solidFill>
                <a:schemeClr val="bg1"/>
              </a:solidFill>
              <a:latin typeface="微软雅黑" pitchFamily="34" charset="-122"/>
              <a:ea typeface="微软雅黑" pitchFamily="34" charset="-122"/>
            </a:endParaRPr>
          </a:p>
        </p:txBody>
      </p:sp>
      <p:sp>
        <p:nvSpPr>
          <p:cNvPr id="7" name="Rectangle 8"/>
          <p:cNvSpPr>
            <a:spLocks noChangeArrowheads="1"/>
          </p:cNvSpPr>
          <p:nvPr/>
        </p:nvSpPr>
        <p:spPr bwMode="auto">
          <a:xfrm>
            <a:off x="556963" y="3063667"/>
            <a:ext cx="8048776"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问题：</a:t>
            </a:r>
            <a:r>
              <a:rPr lang="zh-CN" altLang="en-US" sz="2000" b="1" dirty="0">
                <a:latin typeface="微软雅黑" pitchFamily="34" charset="-122"/>
                <a:ea typeface="微软雅黑" pitchFamily="34" charset="-122"/>
              </a:rPr>
              <a:t>若收到的报文段无差错，只是未按序号，中间还缺少一些序号的数据，那么能否设法</a:t>
            </a:r>
            <a:r>
              <a:rPr lang="zh-CN" altLang="en-US" sz="2000" b="1" dirty="0">
                <a:solidFill>
                  <a:srgbClr val="C00000"/>
                </a:solidFill>
                <a:latin typeface="微软雅黑" pitchFamily="34" charset="-122"/>
                <a:ea typeface="微软雅黑" pitchFamily="34" charset="-122"/>
              </a:rPr>
              <a:t>只传送缺少的数据</a:t>
            </a:r>
            <a:r>
              <a:rPr lang="zh-CN" altLang="en-US" sz="2000" b="1" dirty="0">
                <a:latin typeface="微软雅黑" pitchFamily="34" charset="-122"/>
                <a:ea typeface="微软雅黑" pitchFamily="34" charset="-122"/>
              </a:rPr>
              <a:t>而不重传已经正确到达接收方的数据？</a:t>
            </a:r>
          </a:p>
        </p:txBody>
      </p:sp>
      <p:sp>
        <p:nvSpPr>
          <p:cNvPr id="2" name="矩形 1"/>
          <p:cNvSpPr/>
          <p:nvPr/>
        </p:nvSpPr>
        <p:spPr>
          <a:xfrm>
            <a:off x="1589520" y="4242032"/>
            <a:ext cx="5122282" cy="451406"/>
          </a:xfrm>
          <a:prstGeom prst="rect">
            <a:avLst/>
          </a:prstGeom>
          <a:solidFill>
            <a:srgbClr val="FFC000"/>
          </a:solidFill>
        </p:spPr>
        <p:txBody>
          <a:bodyPr wrap="square">
            <a:spAutoFit/>
          </a:bodyPr>
          <a:lstStyle/>
          <a:p>
            <a:pPr algn="ctr">
              <a:lnSpc>
                <a:spcPts val="2800"/>
              </a:lnSpc>
              <a:buClr>
                <a:srgbClr val="0070C0"/>
              </a:buClr>
            </a:pPr>
            <a:r>
              <a:rPr lang="zh-CN" altLang="en-US" b="1" dirty="0">
                <a:solidFill>
                  <a:srgbClr val="0000FF"/>
                </a:solidFill>
                <a:latin typeface="微软雅黑" pitchFamily="34" charset="-122"/>
                <a:ea typeface="微软雅黑" pitchFamily="34" charset="-122"/>
              </a:rPr>
              <a:t>解决：</a:t>
            </a:r>
            <a:r>
              <a:rPr lang="zh-CN" altLang="en-US" b="1" dirty="0">
                <a:solidFill>
                  <a:srgbClr val="C00000"/>
                </a:solidFill>
                <a:latin typeface="微软雅黑" pitchFamily="34" charset="-122"/>
                <a:ea typeface="微软雅黑" pitchFamily="34" charset="-122"/>
              </a:rPr>
              <a:t>选择确认 </a:t>
            </a:r>
            <a:r>
              <a:rPr lang="en-US" altLang="zh-CN" b="1" dirty="0">
                <a:solidFill>
                  <a:srgbClr val="C00000"/>
                </a:solidFill>
                <a:latin typeface="微软雅黑" pitchFamily="34" charset="-122"/>
                <a:ea typeface="微软雅黑" pitchFamily="34" charset="-122"/>
              </a:rPr>
              <a:t>SACK  </a:t>
            </a:r>
            <a:r>
              <a:rPr lang="en-US" altLang="zh-CN" b="1" dirty="0">
                <a:latin typeface="微软雅黑" pitchFamily="34" charset="-122"/>
                <a:ea typeface="微软雅黑" pitchFamily="34" charset="-122"/>
              </a:rPr>
              <a:t>(Selective ACK) </a:t>
            </a:r>
            <a:endParaRPr lang="zh-CN" altLang="en-US" b="1" dirty="0">
              <a:latin typeface="微软雅黑" pitchFamily="34" charset="-122"/>
              <a:ea typeface="微软雅黑" pitchFamily="34" charset="-122"/>
            </a:endParaRPr>
          </a:p>
        </p:txBody>
      </p:sp>
      <p:sp>
        <p:nvSpPr>
          <p:cNvPr id="59" name="Rectangle 6"/>
          <p:cNvSpPr>
            <a:spLocks noChangeArrowheads="1"/>
          </p:cNvSpPr>
          <p:nvPr/>
        </p:nvSpPr>
        <p:spPr bwMode="auto">
          <a:xfrm>
            <a:off x="1403441" y="2284453"/>
            <a:ext cx="1543723" cy="294524"/>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Rectangle 7"/>
          <p:cNvSpPr>
            <a:spLocks noChangeArrowheads="1"/>
          </p:cNvSpPr>
          <p:nvPr/>
        </p:nvSpPr>
        <p:spPr bwMode="auto">
          <a:xfrm>
            <a:off x="3585299" y="2284453"/>
            <a:ext cx="1436975" cy="294524"/>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Rectangle 8"/>
          <p:cNvSpPr>
            <a:spLocks noChangeArrowheads="1"/>
          </p:cNvSpPr>
          <p:nvPr/>
        </p:nvSpPr>
        <p:spPr bwMode="auto">
          <a:xfrm>
            <a:off x="5606448" y="2284453"/>
            <a:ext cx="2022324" cy="294524"/>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3" name="Line 5"/>
          <p:cNvSpPr>
            <a:spLocks noChangeShapeType="1"/>
          </p:cNvSpPr>
          <p:nvPr/>
        </p:nvSpPr>
        <p:spPr bwMode="auto">
          <a:xfrm>
            <a:off x="1403441" y="2098842"/>
            <a:ext cx="1543723"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Text Box 9"/>
          <p:cNvSpPr txBox="1">
            <a:spLocks noChangeArrowheads="1"/>
          </p:cNvSpPr>
          <p:nvPr/>
        </p:nvSpPr>
        <p:spPr bwMode="auto">
          <a:xfrm>
            <a:off x="3052377" y="2221798"/>
            <a:ext cx="357790" cy="30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99"/>
                </a:solidFill>
                <a:latin typeface="微软雅黑" pitchFamily="34" charset="-122"/>
                <a:ea typeface="微软雅黑" pitchFamily="34" charset="-122"/>
              </a:rPr>
              <a:t>…</a:t>
            </a:r>
          </a:p>
        </p:txBody>
      </p:sp>
      <p:sp>
        <p:nvSpPr>
          <p:cNvPr id="65" name="Text Box 10"/>
          <p:cNvSpPr txBox="1">
            <a:spLocks noChangeArrowheads="1"/>
          </p:cNvSpPr>
          <p:nvPr/>
        </p:nvSpPr>
        <p:spPr bwMode="auto">
          <a:xfrm>
            <a:off x="5148159" y="2197773"/>
            <a:ext cx="357790" cy="30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99"/>
                </a:solidFill>
                <a:latin typeface="微软雅黑" pitchFamily="34" charset="-122"/>
                <a:ea typeface="微软雅黑" pitchFamily="34" charset="-122"/>
              </a:rPr>
              <a:t>…</a:t>
            </a:r>
          </a:p>
        </p:txBody>
      </p:sp>
      <p:sp>
        <p:nvSpPr>
          <p:cNvPr id="66" name="Line 11"/>
          <p:cNvSpPr>
            <a:spLocks noChangeShapeType="1"/>
          </p:cNvSpPr>
          <p:nvPr/>
        </p:nvSpPr>
        <p:spPr bwMode="auto">
          <a:xfrm flipH="1">
            <a:off x="1416731" y="2032793"/>
            <a:ext cx="0" cy="1808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Text Box 12"/>
          <p:cNvSpPr txBox="1">
            <a:spLocks noChangeArrowheads="1"/>
          </p:cNvSpPr>
          <p:nvPr/>
        </p:nvSpPr>
        <p:spPr bwMode="auto">
          <a:xfrm>
            <a:off x="1633145" y="1974803"/>
            <a:ext cx="1107996" cy="276999"/>
          </a:xfrm>
          <a:prstGeom prst="rect">
            <a:avLst/>
          </a:prstGeom>
          <a:solidFill>
            <a:srgbClr val="C3E3F9"/>
          </a:solidFill>
          <a:ln>
            <a:noFill/>
          </a:ln>
          <a:effectLst/>
          <a:extLst/>
        </p:spPr>
        <p:txBody>
          <a:bodyPr wrap="none">
            <a:spAutoFit/>
          </a:bodyPr>
          <a:lstStyle/>
          <a:p>
            <a:r>
              <a:rPr lang="zh-CN" altLang="en-US" sz="1200" b="1" dirty="0">
                <a:latin typeface="微软雅黑" pitchFamily="34" charset="-122"/>
                <a:ea typeface="微软雅黑" pitchFamily="34" charset="-122"/>
              </a:rPr>
              <a:t>连续的字节流</a:t>
            </a:r>
          </a:p>
        </p:txBody>
      </p:sp>
      <p:sp>
        <p:nvSpPr>
          <p:cNvPr id="69" name="Text Box 16"/>
          <p:cNvSpPr txBox="1">
            <a:spLocks noChangeArrowheads="1"/>
          </p:cNvSpPr>
          <p:nvPr/>
        </p:nvSpPr>
        <p:spPr bwMode="auto">
          <a:xfrm>
            <a:off x="2000518" y="2217319"/>
            <a:ext cx="357790" cy="30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99"/>
                </a:solidFill>
                <a:latin typeface="微软雅黑" pitchFamily="34" charset="-122"/>
                <a:ea typeface="微软雅黑" pitchFamily="34" charset="-122"/>
              </a:rPr>
              <a:t>…</a:t>
            </a:r>
          </a:p>
        </p:txBody>
      </p:sp>
      <p:sp>
        <p:nvSpPr>
          <p:cNvPr id="74" name="Text Box 17"/>
          <p:cNvSpPr txBox="1">
            <a:spLocks noChangeArrowheads="1"/>
          </p:cNvSpPr>
          <p:nvPr/>
        </p:nvSpPr>
        <p:spPr bwMode="auto">
          <a:xfrm>
            <a:off x="4128416" y="2217319"/>
            <a:ext cx="357790" cy="30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000099"/>
                </a:solidFill>
                <a:latin typeface="微软雅黑" pitchFamily="34" charset="-122"/>
                <a:ea typeface="微软雅黑" pitchFamily="34" charset="-122"/>
              </a:rPr>
              <a:t>…</a:t>
            </a:r>
          </a:p>
        </p:txBody>
      </p:sp>
      <p:sp>
        <p:nvSpPr>
          <p:cNvPr id="75" name="Text Box 18"/>
          <p:cNvSpPr txBox="1">
            <a:spLocks noChangeArrowheads="1"/>
          </p:cNvSpPr>
          <p:nvPr/>
        </p:nvSpPr>
        <p:spPr bwMode="auto">
          <a:xfrm>
            <a:off x="6522594" y="2217319"/>
            <a:ext cx="357790" cy="30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000099"/>
                </a:solidFill>
                <a:latin typeface="微软雅黑" pitchFamily="34" charset="-122"/>
                <a:ea typeface="微软雅黑" pitchFamily="34" charset="-122"/>
              </a:rPr>
              <a:t>…</a:t>
            </a:r>
          </a:p>
        </p:txBody>
      </p:sp>
      <p:sp>
        <p:nvSpPr>
          <p:cNvPr id="86" name="Text Box 24"/>
          <p:cNvSpPr txBox="1">
            <a:spLocks noChangeArrowheads="1"/>
          </p:cNvSpPr>
          <p:nvPr/>
        </p:nvSpPr>
        <p:spPr bwMode="auto">
          <a:xfrm>
            <a:off x="3761042" y="1966141"/>
            <a:ext cx="1107996"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latin typeface="微软雅黑" pitchFamily="34" charset="-122"/>
                <a:ea typeface="微软雅黑" pitchFamily="34" charset="-122"/>
              </a:rPr>
              <a:t>第一个字节块</a:t>
            </a:r>
          </a:p>
        </p:txBody>
      </p:sp>
      <p:sp>
        <p:nvSpPr>
          <p:cNvPr id="87" name="Text Box 25"/>
          <p:cNvSpPr txBox="1">
            <a:spLocks noChangeArrowheads="1"/>
          </p:cNvSpPr>
          <p:nvPr/>
        </p:nvSpPr>
        <p:spPr bwMode="auto">
          <a:xfrm>
            <a:off x="6129413" y="1959644"/>
            <a:ext cx="1107996"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latin typeface="微软雅黑" pitchFamily="34" charset="-122"/>
                <a:ea typeface="微软雅黑" pitchFamily="34" charset="-122"/>
              </a:rPr>
              <a:t>第二个字节块</a:t>
            </a:r>
          </a:p>
        </p:txBody>
      </p:sp>
      <p:sp>
        <p:nvSpPr>
          <p:cNvPr id="88" name="Line 11"/>
          <p:cNvSpPr>
            <a:spLocks noChangeShapeType="1"/>
          </p:cNvSpPr>
          <p:nvPr/>
        </p:nvSpPr>
        <p:spPr bwMode="auto">
          <a:xfrm flipH="1">
            <a:off x="2947164" y="2032793"/>
            <a:ext cx="0" cy="1808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9" name="Text Box 15"/>
          <p:cNvSpPr txBox="1">
            <a:spLocks noChangeArrowheads="1"/>
          </p:cNvSpPr>
          <p:nvPr/>
        </p:nvSpPr>
        <p:spPr bwMode="auto">
          <a:xfrm>
            <a:off x="1412133" y="2271216"/>
            <a:ext cx="6420435" cy="3077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1400" b="1" dirty="0">
                <a:solidFill>
                  <a:srgbClr val="0000FF"/>
                </a:solidFill>
                <a:latin typeface="微软雅黑" pitchFamily="34" charset="-122"/>
                <a:ea typeface="微软雅黑" pitchFamily="34" charset="-122"/>
              </a:rPr>
              <a:t>1                1000              1501         3000              3501                   4500</a:t>
            </a:r>
          </a:p>
        </p:txBody>
      </p:sp>
      <p:sp>
        <p:nvSpPr>
          <p:cNvPr id="3" name="矩形 2"/>
          <p:cNvSpPr/>
          <p:nvPr/>
        </p:nvSpPr>
        <p:spPr>
          <a:xfrm>
            <a:off x="1454783" y="1104853"/>
            <a:ext cx="6544042" cy="861774"/>
          </a:xfrm>
          <a:prstGeom prst="rect">
            <a:avLst/>
          </a:prstGeom>
          <a:solidFill>
            <a:srgbClr val="FFFF99"/>
          </a:solidFill>
        </p:spPr>
        <p:txBody>
          <a:bodyPr wrap="square">
            <a:spAutoFit/>
          </a:bodyPr>
          <a:lstStyle/>
          <a:p>
            <a:pPr>
              <a:lnSpc>
                <a:spcPts val="2000"/>
              </a:lnSpc>
            </a:pPr>
            <a:r>
              <a:rPr lang="zh-CN" altLang="en-US" sz="1400" b="1" dirty="0">
                <a:latin typeface="微软雅黑" panose="020B0503020204020204" pitchFamily="34" charset="-122"/>
                <a:ea typeface="微软雅黑" panose="020B0503020204020204" pitchFamily="34" charset="-122"/>
              </a:rPr>
              <a:t>假设最大报文段长度 </a:t>
            </a:r>
            <a:r>
              <a:rPr lang="en-US" altLang="zh-CN" sz="1400" b="1" dirty="0">
                <a:latin typeface="微软雅黑" panose="020B0503020204020204" pitchFamily="34" charset="-122"/>
                <a:ea typeface="微软雅黑" panose="020B0503020204020204" pitchFamily="34" charset="-122"/>
              </a:rPr>
              <a:t>MSS = 5000 </a:t>
            </a:r>
            <a:r>
              <a:rPr lang="zh-CN" altLang="en-US" sz="1400" b="1" dirty="0">
                <a:latin typeface="微软雅黑" panose="020B0503020204020204" pitchFamily="34" charset="-122"/>
                <a:ea typeface="微软雅黑" panose="020B0503020204020204" pitchFamily="34" charset="-122"/>
              </a:rPr>
              <a:t>字节，起始序号 </a:t>
            </a:r>
            <a:r>
              <a:rPr lang="en-US" altLang="zh-CN" sz="1400" b="1" dirty="0">
                <a:latin typeface="微软雅黑" panose="020B0503020204020204" pitchFamily="34" charset="-122"/>
                <a:ea typeface="微软雅黑" panose="020B0503020204020204" pitchFamily="34" charset="-122"/>
              </a:rPr>
              <a:t>= 1</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a:lnSpc>
                <a:spcPts val="2000"/>
              </a:lnSpc>
            </a:pPr>
            <a:r>
              <a:rPr lang="zh-CN" altLang="en-US" sz="1400" b="1" dirty="0">
                <a:latin typeface="微软雅黑" panose="020B0503020204020204" pitchFamily="34" charset="-122"/>
                <a:ea typeface="微软雅黑" panose="020B0503020204020204" pitchFamily="34" charset="-122"/>
              </a:rPr>
              <a:t>接收方收到了和前面的字节流不连续的两个字节块，缺少序号 </a:t>
            </a:r>
            <a:r>
              <a:rPr lang="en-US" altLang="zh-CN" sz="1400" b="1" dirty="0">
                <a:latin typeface="微软雅黑" panose="020B0503020204020204" pitchFamily="34" charset="-122"/>
                <a:ea typeface="微软雅黑" panose="020B0503020204020204" pitchFamily="34" charset="-122"/>
              </a:rPr>
              <a:t>1001 ~ 1500 </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3001 ~ 3500 </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4501~5000 </a:t>
            </a:r>
            <a:r>
              <a:rPr lang="zh-CN" altLang="en-US" sz="1400" b="1" dirty="0">
                <a:latin typeface="微软雅黑" panose="020B0503020204020204" pitchFamily="34" charset="-122"/>
                <a:ea typeface="微软雅黑" panose="020B0503020204020204" pitchFamily="34" charset="-122"/>
              </a:rPr>
              <a:t>的字节。</a:t>
            </a:r>
          </a:p>
        </p:txBody>
      </p:sp>
      <p:sp>
        <p:nvSpPr>
          <p:cNvPr id="90" name="矩形 89"/>
          <p:cNvSpPr/>
          <p:nvPr/>
        </p:nvSpPr>
        <p:spPr>
          <a:xfrm>
            <a:off x="1454783" y="2685739"/>
            <a:ext cx="6544042" cy="307777"/>
          </a:xfrm>
          <a:prstGeom prst="rect">
            <a:avLst/>
          </a:prstGeom>
          <a:solidFill>
            <a:srgbClr val="92D050"/>
          </a:solidFill>
        </p:spPr>
        <p:txBody>
          <a:bodyPr wrap="square">
            <a:spAutoFit/>
          </a:bodyPr>
          <a:lstStyle/>
          <a:p>
            <a:r>
              <a:rPr lang="zh-CN" altLang="en-US" sz="1400" b="1" dirty="0">
                <a:solidFill>
                  <a:srgbClr val="000099"/>
                </a:solidFill>
                <a:latin typeface="微软雅黑" panose="020B0503020204020204" pitchFamily="34" charset="-122"/>
                <a:ea typeface="微软雅黑" panose="020B0503020204020204" pitchFamily="34" charset="-122"/>
              </a:rPr>
              <a:t>确认报文：</a:t>
            </a:r>
            <a:r>
              <a:rPr lang="en-US" altLang="zh-CN" sz="1400" b="1" dirty="0">
                <a:solidFill>
                  <a:srgbClr val="000099"/>
                </a:solidFill>
                <a:latin typeface="微软雅黑" panose="020B0503020204020204" pitchFamily="34" charset="-122"/>
                <a:ea typeface="微软雅黑" panose="020B0503020204020204" pitchFamily="34" charset="-122"/>
              </a:rPr>
              <a:t>ACK = 1</a:t>
            </a:r>
            <a:r>
              <a:rPr lang="zh-CN" altLang="en-US" sz="1400" b="1" dirty="0">
                <a:solidFill>
                  <a:srgbClr val="000099"/>
                </a:solidFill>
                <a:latin typeface="微软雅黑" panose="020B0503020204020204" pitchFamily="34" charset="-122"/>
                <a:ea typeface="微软雅黑" panose="020B0503020204020204" pitchFamily="34" charset="-122"/>
              </a:rPr>
              <a:t>，确认号 </a:t>
            </a:r>
            <a:r>
              <a:rPr lang="en-US" altLang="zh-CN" sz="1400" b="1" dirty="0">
                <a:solidFill>
                  <a:srgbClr val="000099"/>
                </a:solidFill>
                <a:latin typeface="微软雅黑" panose="020B0503020204020204" pitchFamily="34" charset="-122"/>
                <a:ea typeface="微软雅黑" panose="020B0503020204020204" pitchFamily="34" charset="-122"/>
              </a:rPr>
              <a:t>= 1001</a:t>
            </a:r>
            <a:r>
              <a:rPr lang="zh-CN" altLang="en-US" sz="1400" b="1" dirty="0">
                <a:solidFill>
                  <a:srgbClr val="000099"/>
                </a:solidFill>
                <a:latin typeface="微软雅黑" panose="020B0503020204020204" pitchFamily="34" charset="-122"/>
                <a:ea typeface="微软雅黑" panose="020B0503020204020204" pitchFamily="34" charset="-122"/>
              </a:rPr>
              <a:t>，窗口 </a:t>
            </a:r>
            <a:r>
              <a:rPr lang="en-US" altLang="zh-CN" sz="1400" b="1" dirty="0">
                <a:solidFill>
                  <a:srgbClr val="000099"/>
                </a:solidFill>
                <a:latin typeface="微软雅黑" panose="020B0503020204020204" pitchFamily="34" charset="-122"/>
                <a:ea typeface="微软雅黑" panose="020B0503020204020204" pitchFamily="34" charset="-122"/>
              </a:rPr>
              <a:t>= 6000</a:t>
            </a:r>
          </a:p>
        </p:txBody>
      </p:sp>
      <p:sp>
        <p:nvSpPr>
          <p:cNvPr id="4" name="灯片编号占位符 3">
            <a:extLst>
              <a:ext uri="{FF2B5EF4-FFF2-40B4-BE49-F238E27FC236}">
                <a16:creationId xmlns:a16="http://schemas.microsoft.com/office/drawing/2014/main" id="{5B35EDAD-DBC3-497F-BF0F-19761498D85D}"/>
              </a:ext>
            </a:extLst>
          </p:cNvPr>
          <p:cNvSpPr>
            <a:spLocks noGrp="1"/>
          </p:cNvSpPr>
          <p:nvPr>
            <p:ph type="sldNum" sz="quarter" idx="12"/>
          </p:nvPr>
        </p:nvSpPr>
        <p:spPr/>
        <p:txBody>
          <a:bodyPr/>
          <a:lstStyle/>
          <a:p>
            <a:fld id="{C485880C-E2C3-4DAB-AE74-D9BE691626AC}" type="slidenum">
              <a:rPr lang="zh-CN" altLang="en-US" smtClean="0"/>
              <a:pPr/>
              <a:t>110</a:t>
            </a:fld>
            <a:endParaRPr lang="zh-CN" altLang="en-US"/>
          </a:p>
        </p:txBody>
      </p:sp>
    </p:spTree>
    <p:extLst>
      <p:ext uri="{BB962C8B-B14F-4D97-AF65-F5344CB8AC3E}">
        <p14:creationId xmlns:p14="http://schemas.microsoft.com/office/powerpoint/2010/main" val="5365260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P spid="90"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56963" y="624295"/>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2910511" y="591084"/>
            <a:ext cx="33416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RFC 2018 </a:t>
            </a:r>
            <a:r>
              <a:rPr lang="zh-CN" altLang="en-US" sz="2000" b="1" dirty="0">
                <a:solidFill>
                  <a:schemeClr val="bg1"/>
                </a:solidFill>
                <a:latin typeface="微软雅黑" pitchFamily="34" charset="-122"/>
                <a:ea typeface="微软雅黑" pitchFamily="34" charset="-122"/>
              </a:rPr>
              <a:t>对 </a:t>
            </a:r>
            <a:r>
              <a:rPr lang="en-US" altLang="zh-CN" sz="2000" b="1" dirty="0">
                <a:solidFill>
                  <a:schemeClr val="bg1"/>
                </a:solidFill>
                <a:latin typeface="微软雅黑" pitchFamily="34" charset="-122"/>
                <a:ea typeface="微软雅黑" pitchFamily="34" charset="-122"/>
              </a:rPr>
              <a:t>SACK </a:t>
            </a:r>
            <a:r>
              <a:rPr lang="zh-CN" altLang="en-US" sz="2000" b="1" dirty="0">
                <a:solidFill>
                  <a:schemeClr val="bg1"/>
                </a:solidFill>
                <a:latin typeface="微软雅黑" pitchFamily="34" charset="-122"/>
                <a:ea typeface="微软雅黑" pitchFamily="34" charset="-122"/>
              </a:rPr>
              <a:t>的规定</a:t>
            </a:r>
          </a:p>
        </p:txBody>
      </p:sp>
      <p:sp>
        <p:nvSpPr>
          <p:cNvPr id="9" name="Rectangle 68"/>
          <p:cNvSpPr>
            <a:spLocks noChangeArrowheads="1"/>
          </p:cNvSpPr>
          <p:nvPr/>
        </p:nvSpPr>
        <p:spPr bwMode="auto">
          <a:xfrm>
            <a:off x="556963" y="987394"/>
            <a:ext cx="3701272" cy="36830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2800"/>
              </a:lnSpc>
              <a:buClr>
                <a:srgbClr val="0070C0"/>
              </a:buClr>
              <a:buFont typeface="Wingdings" pitchFamily="2" charset="2"/>
              <a:buChar char="l"/>
            </a:pPr>
            <a:r>
              <a:rPr lang="zh-CN" altLang="en-US" b="1" dirty="0">
                <a:latin typeface="微软雅黑" pitchFamily="34" charset="-122"/>
                <a:ea typeface="微软雅黑" pitchFamily="34" charset="-122"/>
              </a:rPr>
              <a:t>如果要使用</a:t>
            </a:r>
            <a:r>
              <a:rPr lang="zh-CN" altLang="en-US" b="1" dirty="0">
                <a:solidFill>
                  <a:srgbClr val="C00000"/>
                </a:solidFill>
                <a:latin typeface="微软雅黑" pitchFamily="34" charset="-122"/>
                <a:ea typeface="微软雅黑" pitchFamily="34" charset="-122"/>
              </a:rPr>
              <a:t>选择确认，</a:t>
            </a:r>
            <a:r>
              <a:rPr lang="zh-CN" altLang="en-US" b="1" dirty="0">
                <a:latin typeface="微软雅黑" pitchFamily="34" charset="-122"/>
                <a:ea typeface="微软雅黑" pitchFamily="34" charset="-122"/>
              </a:rPr>
              <a:t>在建立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连接时，要在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首部的选项中加上</a:t>
            </a:r>
            <a:r>
              <a:rPr lang="zh-CN" altLang="en-US" b="1" dirty="0">
                <a:solidFill>
                  <a:srgbClr val="C00000"/>
                </a:solidFill>
                <a:latin typeface="微软雅黑" pitchFamily="34" charset="-122"/>
                <a:ea typeface="微软雅黑" pitchFamily="34" charset="-122"/>
              </a:rPr>
              <a:t>允许 </a:t>
            </a:r>
            <a:r>
              <a:rPr lang="en-US" altLang="zh-CN" b="1" dirty="0">
                <a:solidFill>
                  <a:srgbClr val="C00000"/>
                </a:solidFill>
                <a:latin typeface="微软雅黑" pitchFamily="34" charset="-122"/>
                <a:ea typeface="微软雅黑" pitchFamily="34" charset="-122"/>
              </a:rPr>
              <a:t>SACK </a:t>
            </a:r>
            <a:r>
              <a:rPr lang="zh-CN" altLang="en-US" b="1" dirty="0">
                <a:latin typeface="微软雅黑" pitchFamily="34" charset="-122"/>
                <a:ea typeface="微软雅黑" pitchFamily="34" charset="-122"/>
              </a:rPr>
              <a:t>选项，且双方必须事先商定好。</a:t>
            </a:r>
            <a:endParaRPr lang="en-US" altLang="zh-CN" b="1" dirty="0">
              <a:latin typeface="微软雅黑" pitchFamily="34" charset="-122"/>
              <a:ea typeface="微软雅黑" pitchFamily="34" charset="-122"/>
            </a:endParaRPr>
          </a:p>
          <a:p>
            <a:pPr marL="342900" indent="-342900">
              <a:lnSpc>
                <a:spcPts val="2800"/>
              </a:lnSpc>
              <a:buClr>
                <a:srgbClr val="0070C0"/>
              </a:buClr>
              <a:buFont typeface="Wingdings" pitchFamily="2" charset="2"/>
              <a:buChar char="l"/>
            </a:pPr>
            <a:r>
              <a:rPr lang="zh-CN" altLang="en-US" b="1" dirty="0">
                <a:latin typeface="微软雅黑" pitchFamily="34" charset="-122"/>
                <a:ea typeface="微软雅黑" pitchFamily="34" charset="-122"/>
              </a:rPr>
              <a:t>如果使用选择确认，原来首部中的</a:t>
            </a:r>
            <a:r>
              <a:rPr lang="zh-CN" altLang="en-US" b="1" dirty="0">
                <a:solidFill>
                  <a:srgbClr val="C00000"/>
                </a:solidFill>
                <a:latin typeface="微软雅黑" pitchFamily="34" charset="-122"/>
                <a:ea typeface="微软雅黑" pitchFamily="34" charset="-122"/>
              </a:rPr>
              <a:t>确认号</a:t>
            </a:r>
            <a:r>
              <a:rPr lang="zh-CN" altLang="en-US" b="1" dirty="0">
                <a:latin typeface="微软雅黑" pitchFamily="34" charset="-122"/>
                <a:ea typeface="微软雅黑" pitchFamily="34" charset="-122"/>
              </a:rPr>
              <a:t>的用法仍然不变（累积确认）。只是在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首部中都增加了 </a:t>
            </a:r>
            <a:r>
              <a:rPr lang="en-US" altLang="zh-CN" b="1" dirty="0">
                <a:solidFill>
                  <a:srgbClr val="C00000"/>
                </a:solidFill>
                <a:latin typeface="微软雅黑" pitchFamily="34" charset="-122"/>
                <a:ea typeface="微软雅黑" pitchFamily="34" charset="-122"/>
              </a:rPr>
              <a:t>SACK </a:t>
            </a:r>
            <a:r>
              <a:rPr lang="zh-CN" altLang="en-US" b="1" dirty="0">
                <a:solidFill>
                  <a:srgbClr val="C00000"/>
                </a:solidFill>
                <a:latin typeface="微软雅黑" pitchFamily="34" charset="-122"/>
                <a:ea typeface="微软雅黑" pitchFamily="34" charset="-122"/>
              </a:rPr>
              <a:t>选项，</a:t>
            </a:r>
            <a:r>
              <a:rPr lang="zh-CN" altLang="en-US" b="1" dirty="0">
                <a:latin typeface="微软雅黑" pitchFamily="34" charset="-122"/>
                <a:ea typeface="微软雅黑" pitchFamily="34" charset="-122"/>
              </a:rPr>
              <a:t>以便报告收到的</a:t>
            </a:r>
            <a:r>
              <a:rPr lang="zh-CN" altLang="en-US" b="1" dirty="0">
                <a:solidFill>
                  <a:srgbClr val="0000FF"/>
                </a:solidFill>
                <a:latin typeface="微软雅黑" pitchFamily="34" charset="-122"/>
                <a:ea typeface="微软雅黑" pitchFamily="34" charset="-122"/>
              </a:rPr>
              <a:t>不连续的</a:t>
            </a:r>
            <a:r>
              <a:rPr lang="zh-CN" altLang="en-US" b="1" dirty="0">
                <a:latin typeface="微软雅黑" pitchFamily="34" charset="-122"/>
                <a:ea typeface="微软雅黑" pitchFamily="34" charset="-122"/>
              </a:rPr>
              <a:t>字节块的</a:t>
            </a:r>
            <a:r>
              <a:rPr lang="zh-CN" altLang="en-US" b="1" dirty="0">
                <a:solidFill>
                  <a:srgbClr val="C00000"/>
                </a:solidFill>
                <a:latin typeface="微软雅黑" pitchFamily="34" charset="-122"/>
                <a:ea typeface="微软雅黑" pitchFamily="34" charset="-122"/>
              </a:rPr>
              <a:t>边界。</a:t>
            </a:r>
          </a:p>
        </p:txBody>
      </p:sp>
      <p:grpSp>
        <p:nvGrpSpPr>
          <p:cNvPr id="4" name="组合 3"/>
          <p:cNvGrpSpPr/>
          <p:nvPr/>
        </p:nvGrpSpPr>
        <p:grpSpPr>
          <a:xfrm>
            <a:off x="5988418" y="1213171"/>
            <a:ext cx="1922724" cy="259977"/>
            <a:chOff x="6306464" y="1362635"/>
            <a:chExt cx="2043954" cy="259977"/>
          </a:xfrm>
        </p:grpSpPr>
        <p:sp>
          <p:nvSpPr>
            <p:cNvPr id="2" name="矩形 1"/>
            <p:cNvSpPr/>
            <p:nvPr/>
          </p:nvSpPr>
          <p:spPr>
            <a:xfrm>
              <a:off x="6306464" y="1362635"/>
              <a:ext cx="1021977" cy="259977"/>
            </a:xfrm>
            <a:prstGeom prst="rect">
              <a:avLst/>
            </a:prstGeom>
            <a:solidFill>
              <a:srgbClr val="FF99FF"/>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类别 </a:t>
              </a:r>
              <a:r>
                <a:rPr lang="en-US" altLang="zh-CN" sz="1200" b="1" dirty="0">
                  <a:solidFill>
                    <a:srgbClr val="000066"/>
                  </a:solidFill>
                  <a:latin typeface="微软雅黑" panose="020B0503020204020204" pitchFamily="34" charset="-122"/>
                  <a:ea typeface="微软雅黑" panose="020B0503020204020204" pitchFamily="34" charset="-122"/>
                </a:rPr>
                <a:t>= 4</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sp>
          <p:nvSpPr>
            <p:cNvPr id="11" name="矩形 10"/>
            <p:cNvSpPr/>
            <p:nvPr/>
          </p:nvSpPr>
          <p:spPr>
            <a:xfrm>
              <a:off x="7328441" y="1362635"/>
              <a:ext cx="1021977" cy="259977"/>
            </a:xfrm>
            <a:prstGeom prst="rect">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长度 </a:t>
              </a:r>
              <a:r>
                <a:rPr lang="en-US" altLang="zh-CN" sz="1200" b="1" dirty="0">
                  <a:solidFill>
                    <a:srgbClr val="000066"/>
                  </a:solidFill>
                  <a:latin typeface="微软雅黑" panose="020B0503020204020204" pitchFamily="34" charset="-122"/>
                  <a:ea typeface="微软雅黑" panose="020B0503020204020204" pitchFamily="34" charset="-122"/>
                </a:rPr>
                <a:t>=2</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grpSp>
      <p:sp>
        <p:nvSpPr>
          <p:cNvPr id="12" name="Rectangle 12"/>
          <p:cNvSpPr>
            <a:spLocks noChangeArrowheads="1"/>
          </p:cNvSpPr>
          <p:nvPr/>
        </p:nvSpPr>
        <p:spPr bwMode="auto">
          <a:xfrm>
            <a:off x="6078248" y="1472381"/>
            <a:ext cx="181095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1400" b="1" dirty="0">
                <a:solidFill>
                  <a:srgbClr val="C00000"/>
                </a:solidFill>
                <a:latin typeface="微软雅黑" panose="020B0503020204020204" pitchFamily="34" charset="-122"/>
                <a:ea typeface="微软雅黑" panose="020B0503020204020204" pitchFamily="34" charset="-122"/>
              </a:rPr>
              <a:t>允许 </a:t>
            </a:r>
            <a:r>
              <a:rPr lang="en-US" altLang="zh-CN" sz="1400" b="1" dirty="0">
                <a:solidFill>
                  <a:srgbClr val="C00000"/>
                </a:solidFill>
                <a:latin typeface="微软雅黑" panose="020B0503020204020204" pitchFamily="34" charset="-122"/>
                <a:ea typeface="微软雅黑" panose="020B0503020204020204" pitchFamily="34" charset="-122"/>
              </a:rPr>
              <a:t>SACK </a:t>
            </a:r>
            <a:r>
              <a:rPr lang="zh-CN" altLang="en-US" sz="1400" b="1" dirty="0">
                <a:solidFill>
                  <a:srgbClr val="C00000"/>
                </a:solidFill>
                <a:latin typeface="微软雅黑" panose="020B0503020204020204" pitchFamily="34" charset="-122"/>
                <a:ea typeface="微软雅黑" panose="020B0503020204020204" pitchFamily="34" charset="-122"/>
              </a:rPr>
              <a:t>选项</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4365806" y="1903438"/>
            <a:ext cx="4598901" cy="2643577"/>
            <a:chOff x="4365806" y="1903438"/>
            <a:chExt cx="4598901" cy="2643577"/>
          </a:xfrm>
        </p:grpSpPr>
        <p:sp>
          <p:nvSpPr>
            <p:cNvPr id="10" name="AutoShape 13"/>
            <p:cNvSpPr>
              <a:spLocks/>
            </p:cNvSpPr>
            <p:nvPr/>
          </p:nvSpPr>
          <p:spPr bwMode="auto">
            <a:xfrm flipH="1">
              <a:off x="7933757" y="2190662"/>
              <a:ext cx="175656" cy="2039611"/>
            </a:xfrm>
            <a:prstGeom prst="leftBrace">
              <a:avLst>
                <a:gd name="adj1" fmla="val 42270"/>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Rectangle 12"/>
            <p:cNvSpPr>
              <a:spLocks noChangeArrowheads="1"/>
            </p:cNvSpPr>
            <p:nvPr/>
          </p:nvSpPr>
          <p:spPr bwMode="auto">
            <a:xfrm>
              <a:off x="5400543" y="4239238"/>
              <a:ext cx="181095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zh-CN" sz="1400" b="1" dirty="0">
                  <a:solidFill>
                    <a:srgbClr val="C00000"/>
                  </a:solidFill>
                  <a:latin typeface="微软雅黑" panose="020B0503020204020204" pitchFamily="34" charset="-122"/>
                  <a:ea typeface="微软雅黑" panose="020B0503020204020204" pitchFamily="34" charset="-122"/>
                </a:rPr>
                <a:t>SACK </a:t>
              </a:r>
              <a:r>
                <a:rPr lang="zh-CN" altLang="en-US" sz="1400" b="1" dirty="0">
                  <a:solidFill>
                    <a:srgbClr val="C00000"/>
                  </a:solidFill>
                  <a:latin typeface="微软雅黑" panose="020B0503020204020204" pitchFamily="34" charset="-122"/>
                  <a:ea typeface="微软雅黑" panose="020B0503020204020204" pitchFamily="34" charset="-122"/>
                </a:rPr>
                <a:t>选项</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4365806" y="1903438"/>
              <a:ext cx="3545336" cy="2336725"/>
              <a:chOff x="4805082" y="2217885"/>
              <a:chExt cx="3545336" cy="2336725"/>
            </a:xfrm>
          </p:grpSpPr>
          <p:grpSp>
            <p:nvGrpSpPr>
              <p:cNvPr id="3" name="组合 2"/>
              <p:cNvGrpSpPr/>
              <p:nvPr/>
            </p:nvGrpSpPr>
            <p:grpSpPr>
              <a:xfrm>
                <a:off x="6427694" y="2217885"/>
                <a:ext cx="1922724" cy="259977"/>
                <a:chOff x="6306464" y="2217885"/>
                <a:chExt cx="2043954" cy="259977"/>
              </a:xfrm>
            </p:grpSpPr>
            <p:sp>
              <p:nvSpPr>
                <p:cNvPr id="13" name="矩形 12"/>
                <p:cNvSpPr/>
                <p:nvPr/>
              </p:nvSpPr>
              <p:spPr>
                <a:xfrm>
                  <a:off x="6306464" y="2217885"/>
                  <a:ext cx="1021977" cy="259977"/>
                </a:xfrm>
                <a:prstGeom prst="rect">
                  <a:avLst/>
                </a:prstGeom>
                <a:solidFill>
                  <a:srgbClr val="FF99FF"/>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类别 </a:t>
                  </a:r>
                  <a:r>
                    <a:rPr lang="en-US" altLang="zh-CN" sz="1200" b="1" dirty="0">
                      <a:solidFill>
                        <a:srgbClr val="000066"/>
                      </a:solidFill>
                      <a:latin typeface="微软雅黑" panose="020B0503020204020204" pitchFamily="34" charset="-122"/>
                      <a:ea typeface="微软雅黑" panose="020B0503020204020204" pitchFamily="34" charset="-122"/>
                    </a:rPr>
                    <a:t>= 5</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sp>
              <p:nvSpPr>
                <p:cNvPr id="14" name="矩形 13"/>
                <p:cNvSpPr/>
                <p:nvPr/>
              </p:nvSpPr>
              <p:spPr>
                <a:xfrm>
                  <a:off x="7328441" y="2217885"/>
                  <a:ext cx="1021977" cy="259977"/>
                </a:xfrm>
                <a:prstGeom prst="rect">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长度 </a:t>
                  </a:r>
                  <a:r>
                    <a:rPr lang="en-US" altLang="zh-CN" sz="1200" b="1" dirty="0">
                      <a:solidFill>
                        <a:srgbClr val="000066"/>
                      </a:solidFill>
                      <a:latin typeface="微软雅黑" panose="020B0503020204020204" pitchFamily="34" charset="-122"/>
                      <a:ea typeface="微软雅黑" panose="020B0503020204020204" pitchFamily="34" charset="-122"/>
                    </a:rPr>
                    <a:t>=</a:t>
                  </a:r>
                  <a:r>
                    <a:rPr lang="zh-CN" altLang="en-US" sz="1200" b="1" dirty="0">
                      <a:solidFill>
                        <a:srgbClr val="000066"/>
                      </a:solidFill>
                      <a:latin typeface="微软雅黑" panose="020B0503020204020204" pitchFamily="34" charset="-122"/>
                      <a:ea typeface="微软雅黑" panose="020B0503020204020204" pitchFamily="34" charset="-122"/>
                    </a:rPr>
                    <a:t>？</a:t>
                  </a:r>
                </a:p>
              </p:txBody>
            </p:sp>
          </p:grpSp>
          <p:sp>
            <p:nvSpPr>
              <p:cNvPr id="16" name="矩形 15"/>
              <p:cNvSpPr/>
              <p:nvPr/>
            </p:nvSpPr>
            <p:spPr>
              <a:xfrm>
                <a:off x="4805082" y="2477095"/>
                <a:ext cx="3545336" cy="259977"/>
              </a:xfrm>
              <a:prstGeom prst="rect">
                <a:avLst/>
              </a:prstGeom>
              <a:solidFill>
                <a:srgbClr val="FFFF99"/>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第 </a:t>
                </a:r>
                <a:r>
                  <a:rPr lang="en-US" altLang="zh-CN" sz="1200" b="1" dirty="0">
                    <a:solidFill>
                      <a:srgbClr val="000066"/>
                    </a:solidFill>
                    <a:latin typeface="微软雅黑" panose="020B0503020204020204" pitchFamily="34" charset="-122"/>
                    <a:ea typeface="微软雅黑" panose="020B0503020204020204" pitchFamily="34" charset="-122"/>
                  </a:rPr>
                  <a:t>1 </a:t>
                </a:r>
                <a:r>
                  <a:rPr lang="zh-CN" altLang="en-US" sz="1200" b="1" dirty="0">
                    <a:solidFill>
                      <a:srgbClr val="000066"/>
                    </a:solidFill>
                    <a:latin typeface="微软雅黑" panose="020B0503020204020204" pitchFamily="34" charset="-122"/>
                    <a:ea typeface="微软雅黑" panose="020B0503020204020204" pitchFamily="34" charset="-122"/>
                  </a:rPr>
                  <a:t>个字节块的左边界</a:t>
                </a:r>
              </a:p>
            </p:txBody>
          </p:sp>
          <p:sp>
            <p:nvSpPr>
              <p:cNvPr id="17" name="矩形 16"/>
              <p:cNvSpPr/>
              <p:nvPr/>
            </p:nvSpPr>
            <p:spPr>
              <a:xfrm>
                <a:off x="4805082" y="2737072"/>
                <a:ext cx="3545336" cy="259977"/>
              </a:xfrm>
              <a:prstGeom prst="rect">
                <a:avLst/>
              </a:prstGeom>
              <a:solidFill>
                <a:srgbClr val="FFFF99"/>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第 </a:t>
                </a:r>
                <a:r>
                  <a:rPr lang="en-US" altLang="zh-CN" sz="1200" b="1" dirty="0">
                    <a:solidFill>
                      <a:srgbClr val="000066"/>
                    </a:solidFill>
                    <a:latin typeface="微软雅黑" panose="020B0503020204020204" pitchFamily="34" charset="-122"/>
                    <a:ea typeface="微软雅黑" panose="020B0503020204020204" pitchFamily="34" charset="-122"/>
                  </a:rPr>
                  <a:t>1 </a:t>
                </a:r>
                <a:r>
                  <a:rPr lang="zh-CN" altLang="en-US" sz="1200" b="1" dirty="0">
                    <a:solidFill>
                      <a:srgbClr val="000066"/>
                    </a:solidFill>
                    <a:latin typeface="微软雅黑" panose="020B0503020204020204" pitchFamily="34" charset="-122"/>
                    <a:ea typeface="微软雅黑" panose="020B0503020204020204" pitchFamily="34" charset="-122"/>
                  </a:rPr>
                  <a:t>个字节块的右边界</a:t>
                </a:r>
              </a:p>
            </p:txBody>
          </p:sp>
          <p:sp>
            <p:nvSpPr>
              <p:cNvPr id="18" name="矩形 17"/>
              <p:cNvSpPr/>
              <p:nvPr/>
            </p:nvSpPr>
            <p:spPr>
              <a:xfrm>
                <a:off x="4805082" y="2996282"/>
                <a:ext cx="3545336" cy="259977"/>
              </a:xfrm>
              <a:prstGeom prst="rect">
                <a:avLst/>
              </a:prstGeom>
              <a:solidFill>
                <a:srgbClr val="92D050"/>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第 </a:t>
                </a:r>
                <a:r>
                  <a:rPr lang="en-US" altLang="zh-CN" sz="1200" b="1" dirty="0">
                    <a:solidFill>
                      <a:srgbClr val="000066"/>
                    </a:solidFill>
                    <a:latin typeface="微软雅黑" panose="020B0503020204020204" pitchFamily="34" charset="-122"/>
                    <a:ea typeface="微软雅黑" panose="020B0503020204020204" pitchFamily="34" charset="-122"/>
                  </a:rPr>
                  <a:t>2 </a:t>
                </a:r>
                <a:r>
                  <a:rPr lang="zh-CN" altLang="en-US" sz="1200" b="1" dirty="0">
                    <a:solidFill>
                      <a:srgbClr val="000066"/>
                    </a:solidFill>
                    <a:latin typeface="微软雅黑" panose="020B0503020204020204" pitchFamily="34" charset="-122"/>
                    <a:ea typeface="微软雅黑" panose="020B0503020204020204" pitchFamily="34" charset="-122"/>
                  </a:rPr>
                  <a:t>个字节块的左边界</a:t>
                </a:r>
              </a:p>
            </p:txBody>
          </p:sp>
          <p:sp>
            <p:nvSpPr>
              <p:cNvPr id="19" name="矩形 18"/>
              <p:cNvSpPr/>
              <p:nvPr/>
            </p:nvSpPr>
            <p:spPr>
              <a:xfrm>
                <a:off x="4805082" y="3256259"/>
                <a:ext cx="3545336" cy="259977"/>
              </a:xfrm>
              <a:prstGeom prst="rect">
                <a:avLst/>
              </a:prstGeom>
              <a:solidFill>
                <a:srgbClr val="92D050"/>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第 </a:t>
                </a:r>
                <a:r>
                  <a:rPr lang="en-US" altLang="zh-CN" sz="1200" b="1" dirty="0">
                    <a:solidFill>
                      <a:srgbClr val="000066"/>
                    </a:solidFill>
                    <a:latin typeface="微软雅黑" panose="020B0503020204020204" pitchFamily="34" charset="-122"/>
                    <a:ea typeface="微软雅黑" panose="020B0503020204020204" pitchFamily="34" charset="-122"/>
                  </a:rPr>
                  <a:t>2 </a:t>
                </a:r>
                <a:r>
                  <a:rPr lang="zh-CN" altLang="en-US" sz="1200" b="1" dirty="0">
                    <a:solidFill>
                      <a:srgbClr val="000066"/>
                    </a:solidFill>
                    <a:latin typeface="微软雅黑" panose="020B0503020204020204" pitchFamily="34" charset="-122"/>
                    <a:ea typeface="微软雅黑" panose="020B0503020204020204" pitchFamily="34" charset="-122"/>
                  </a:rPr>
                  <a:t>个字节块的右边界</a:t>
                </a:r>
              </a:p>
            </p:txBody>
          </p:sp>
          <p:sp>
            <p:nvSpPr>
              <p:cNvPr id="20" name="矩形 19"/>
              <p:cNvSpPr/>
              <p:nvPr/>
            </p:nvSpPr>
            <p:spPr>
              <a:xfrm>
                <a:off x="4805082" y="3515469"/>
                <a:ext cx="3545336" cy="259977"/>
              </a:xfrm>
              <a:prstGeom prst="rect">
                <a:avLst/>
              </a:prstGeom>
              <a:solidFill>
                <a:srgbClr val="FFFF99"/>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第 </a:t>
                </a:r>
                <a:r>
                  <a:rPr lang="en-US" altLang="zh-CN" sz="1200" b="1" dirty="0">
                    <a:solidFill>
                      <a:srgbClr val="000066"/>
                    </a:solidFill>
                    <a:latin typeface="微软雅黑" panose="020B0503020204020204" pitchFamily="34" charset="-122"/>
                    <a:ea typeface="微软雅黑" panose="020B0503020204020204" pitchFamily="34" charset="-122"/>
                  </a:rPr>
                  <a:t>3 </a:t>
                </a:r>
                <a:r>
                  <a:rPr lang="zh-CN" altLang="en-US" sz="1200" b="1" dirty="0">
                    <a:solidFill>
                      <a:srgbClr val="000066"/>
                    </a:solidFill>
                    <a:latin typeface="微软雅黑" panose="020B0503020204020204" pitchFamily="34" charset="-122"/>
                    <a:ea typeface="微软雅黑" panose="020B0503020204020204" pitchFamily="34" charset="-122"/>
                  </a:rPr>
                  <a:t>个字节块的左边界</a:t>
                </a:r>
              </a:p>
            </p:txBody>
          </p:sp>
          <p:sp>
            <p:nvSpPr>
              <p:cNvPr id="21" name="矩形 20"/>
              <p:cNvSpPr/>
              <p:nvPr/>
            </p:nvSpPr>
            <p:spPr>
              <a:xfrm>
                <a:off x="4805082" y="3775446"/>
                <a:ext cx="3545336" cy="259977"/>
              </a:xfrm>
              <a:prstGeom prst="rect">
                <a:avLst/>
              </a:prstGeom>
              <a:solidFill>
                <a:srgbClr val="FFFF99"/>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第 </a:t>
                </a:r>
                <a:r>
                  <a:rPr lang="en-US" altLang="zh-CN" sz="1200" b="1" dirty="0">
                    <a:solidFill>
                      <a:srgbClr val="000066"/>
                    </a:solidFill>
                    <a:latin typeface="微软雅黑" panose="020B0503020204020204" pitchFamily="34" charset="-122"/>
                    <a:ea typeface="微软雅黑" panose="020B0503020204020204" pitchFamily="34" charset="-122"/>
                  </a:rPr>
                  <a:t>3 </a:t>
                </a:r>
                <a:r>
                  <a:rPr lang="zh-CN" altLang="en-US" sz="1200" b="1" dirty="0">
                    <a:solidFill>
                      <a:srgbClr val="000066"/>
                    </a:solidFill>
                    <a:latin typeface="微软雅黑" panose="020B0503020204020204" pitchFamily="34" charset="-122"/>
                    <a:ea typeface="微软雅黑" panose="020B0503020204020204" pitchFamily="34" charset="-122"/>
                  </a:rPr>
                  <a:t>个字节块的右边界</a:t>
                </a:r>
              </a:p>
            </p:txBody>
          </p:sp>
          <p:sp>
            <p:nvSpPr>
              <p:cNvPr id="22" name="矩形 21"/>
              <p:cNvSpPr/>
              <p:nvPr/>
            </p:nvSpPr>
            <p:spPr>
              <a:xfrm>
                <a:off x="4805082" y="4034656"/>
                <a:ext cx="3545336" cy="259977"/>
              </a:xfrm>
              <a:prstGeom prst="rect">
                <a:avLst/>
              </a:prstGeom>
              <a:solidFill>
                <a:srgbClr val="92D050"/>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第 </a:t>
                </a:r>
                <a:r>
                  <a:rPr lang="en-US" altLang="zh-CN" sz="1200" b="1" dirty="0">
                    <a:solidFill>
                      <a:srgbClr val="000066"/>
                    </a:solidFill>
                    <a:latin typeface="微软雅黑" panose="020B0503020204020204" pitchFamily="34" charset="-122"/>
                    <a:ea typeface="微软雅黑" panose="020B0503020204020204" pitchFamily="34" charset="-122"/>
                  </a:rPr>
                  <a:t>4 </a:t>
                </a:r>
                <a:r>
                  <a:rPr lang="zh-CN" altLang="en-US" sz="1200" b="1" dirty="0">
                    <a:solidFill>
                      <a:srgbClr val="000066"/>
                    </a:solidFill>
                    <a:latin typeface="微软雅黑" panose="020B0503020204020204" pitchFamily="34" charset="-122"/>
                    <a:ea typeface="微软雅黑" panose="020B0503020204020204" pitchFamily="34" charset="-122"/>
                  </a:rPr>
                  <a:t>个字节块的左边界</a:t>
                </a:r>
              </a:p>
            </p:txBody>
          </p:sp>
          <p:sp>
            <p:nvSpPr>
              <p:cNvPr id="23" name="矩形 22"/>
              <p:cNvSpPr/>
              <p:nvPr/>
            </p:nvSpPr>
            <p:spPr>
              <a:xfrm>
                <a:off x="4805082" y="4294633"/>
                <a:ext cx="3545336" cy="259977"/>
              </a:xfrm>
              <a:prstGeom prst="rect">
                <a:avLst/>
              </a:prstGeom>
              <a:solidFill>
                <a:srgbClr val="92D050"/>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第 </a:t>
                </a:r>
                <a:r>
                  <a:rPr lang="en-US" altLang="zh-CN" sz="1200" b="1" dirty="0">
                    <a:solidFill>
                      <a:srgbClr val="000066"/>
                    </a:solidFill>
                    <a:latin typeface="微软雅黑" panose="020B0503020204020204" pitchFamily="34" charset="-122"/>
                    <a:ea typeface="微软雅黑" panose="020B0503020204020204" pitchFamily="34" charset="-122"/>
                  </a:rPr>
                  <a:t>4 </a:t>
                </a:r>
                <a:r>
                  <a:rPr lang="zh-CN" altLang="en-US" sz="1200" b="1" dirty="0">
                    <a:solidFill>
                      <a:srgbClr val="000066"/>
                    </a:solidFill>
                    <a:latin typeface="微软雅黑" panose="020B0503020204020204" pitchFamily="34" charset="-122"/>
                    <a:ea typeface="微软雅黑" panose="020B0503020204020204" pitchFamily="34" charset="-122"/>
                  </a:rPr>
                  <a:t>个字节块的右边界</a:t>
                </a:r>
              </a:p>
            </p:txBody>
          </p:sp>
        </p:grpSp>
        <p:sp>
          <p:nvSpPr>
            <p:cNvPr id="25" name="Rectangle 12"/>
            <p:cNvSpPr>
              <a:spLocks noChangeArrowheads="1"/>
            </p:cNvSpPr>
            <p:nvPr/>
          </p:nvSpPr>
          <p:spPr bwMode="auto">
            <a:xfrm>
              <a:off x="8021585" y="2934685"/>
              <a:ext cx="94312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1400" b="1" dirty="0">
                  <a:latin typeface="微软雅黑" panose="020B0503020204020204" pitchFamily="34" charset="-122"/>
                  <a:ea typeface="微软雅黑" panose="020B0503020204020204" pitchFamily="34" charset="-122"/>
                </a:rPr>
                <a:t>最多 </a:t>
              </a:r>
              <a:r>
                <a:rPr lang="en-US" altLang="zh-CN" sz="1400" b="1" dirty="0">
                  <a:latin typeface="微软雅黑" panose="020B0503020204020204" pitchFamily="34" charset="-122"/>
                  <a:ea typeface="微软雅黑" panose="020B0503020204020204" pitchFamily="34" charset="-122"/>
                </a:rPr>
                <a:t>4 </a:t>
              </a:r>
              <a:r>
                <a:rPr lang="zh-CN" altLang="en-US" sz="1400" b="1" dirty="0">
                  <a:latin typeface="微软雅黑" panose="020B0503020204020204" pitchFamily="34" charset="-122"/>
                  <a:ea typeface="微软雅黑" panose="020B0503020204020204" pitchFamily="34" charset="-122"/>
                </a:rPr>
                <a:t>个</a:t>
              </a:r>
              <a:endParaRPr lang="en-US" altLang="zh-CN"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字节块</a:t>
              </a:r>
              <a:endParaRPr lang="en-US" altLang="zh-CN" sz="1400" b="1" dirty="0">
                <a:latin typeface="微软雅黑" panose="020B0503020204020204" pitchFamily="34" charset="-122"/>
                <a:ea typeface="微软雅黑" panose="020B0503020204020204" pitchFamily="34" charset="-122"/>
              </a:endParaRPr>
            </a:p>
          </p:txBody>
        </p:sp>
      </p:grpSp>
      <p:sp>
        <p:nvSpPr>
          <p:cNvPr id="5" name="灯片编号占位符 4">
            <a:extLst>
              <a:ext uri="{FF2B5EF4-FFF2-40B4-BE49-F238E27FC236}">
                <a16:creationId xmlns:a16="http://schemas.microsoft.com/office/drawing/2014/main" id="{86900A1F-F4DC-45B8-9D8C-AA2FD7BD20F8}"/>
              </a:ext>
            </a:extLst>
          </p:cNvPr>
          <p:cNvSpPr>
            <a:spLocks noGrp="1"/>
          </p:cNvSpPr>
          <p:nvPr>
            <p:ph type="sldNum" sz="quarter" idx="12"/>
          </p:nvPr>
        </p:nvSpPr>
        <p:spPr/>
        <p:txBody>
          <a:bodyPr/>
          <a:lstStyle/>
          <a:p>
            <a:fld id="{C485880C-E2C3-4DAB-AE74-D9BE691626AC}" type="slidenum">
              <a:rPr lang="zh-CN" altLang="en-US" smtClean="0"/>
              <a:pPr/>
              <a:t>111</a:t>
            </a:fld>
            <a:endParaRPr lang="zh-CN" altLang="en-US"/>
          </a:p>
        </p:txBody>
      </p:sp>
    </p:spTree>
    <p:extLst>
      <p:ext uri="{BB962C8B-B14F-4D97-AF65-F5344CB8AC3E}">
        <p14:creationId xmlns:p14="http://schemas.microsoft.com/office/powerpoint/2010/main" val="376044099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2820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4124420" y="605119"/>
            <a:ext cx="8778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SACK</a:t>
            </a:r>
            <a:endParaRPr lang="zh-CN" altLang="en-US" sz="2000" b="1" dirty="0">
              <a:solidFill>
                <a:schemeClr val="bg1"/>
              </a:solidFill>
              <a:latin typeface="微软雅黑" pitchFamily="34" charset="-122"/>
              <a:ea typeface="微软雅黑" pitchFamily="34" charset="-122"/>
            </a:endParaRPr>
          </a:p>
        </p:txBody>
      </p:sp>
      <p:sp>
        <p:nvSpPr>
          <p:cNvPr id="7" name="圆角矩形 6"/>
          <p:cNvSpPr/>
          <p:nvPr/>
        </p:nvSpPr>
        <p:spPr>
          <a:xfrm>
            <a:off x="556963" y="1025024"/>
            <a:ext cx="8048776" cy="290151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6"/>
          <p:cNvSpPr>
            <a:spLocks noChangeArrowheads="1"/>
          </p:cNvSpPr>
          <p:nvPr/>
        </p:nvSpPr>
        <p:spPr bwMode="auto">
          <a:xfrm>
            <a:off x="1403441" y="1417747"/>
            <a:ext cx="1543723" cy="294524"/>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 name="Rectangle 7"/>
          <p:cNvSpPr>
            <a:spLocks noChangeArrowheads="1"/>
          </p:cNvSpPr>
          <p:nvPr/>
        </p:nvSpPr>
        <p:spPr bwMode="auto">
          <a:xfrm>
            <a:off x="3585299" y="1417747"/>
            <a:ext cx="1436975" cy="294524"/>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 name="Rectangle 8"/>
          <p:cNvSpPr>
            <a:spLocks noChangeArrowheads="1"/>
          </p:cNvSpPr>
          <p:nvPr/>
        </p:nvSpPr>
        <p:spPr bwMode="auto">
          <a:xfrm>
            <a:off x="5606448" y="1417747"/>
            <a:ext cx="2022324" cy="294524"/>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Text Box 19"/>
          <p:cNvSpPr txBox="1">
            <a:spLocks noChangeArrowheads="1"/>
          </p:cNvSpPr>
          <p:nvPr/>
        </p:nvSpPr>
        <p:spPr bwMode="auto">
          <a:xfrm>
            <a:off x="2062023" y="1908649"/>
            <a:ext cx="1234633" cy="27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solidFill>
                  <a:srgbClr val="CC00CC"/>
                </a:solidFill>
                <a:latin typeface="微软雅黑" pitchFamily="34" charset="-122"/>
                <a:ea typeface="微软雅黑" pitchFamily="34" charset="-122"/>
              </a:rPr>
              <a:t>确认号 </a:t>
            </a:r>
            <a:r>
              <a:rPr lang="en-US" altLang="zh-CN" sz="1200" b="1" dirty="0">
                <a:solidFill>
                  <a:srgbClr val="CC00CC"/>
                </a:solidFill>
                <a:latin typeface="微软雅黑" pitchFamily="34" charset="-122"/>
                <a:ea typeface="微软雅黑" pitchFamily="34" charset="-122"/>
              </a:rPr>
              <a:t>= 1001</a:t>
            </a:r>
          </a:p>
        </p:txBody>
      </p:sp>
      <p:sp>
        <p:nvSpPr>
          <p:cNvPr id="19" name="Line 5"/>
          <p:cNvSpPr>
            <a:spLocks noChangeShapeType="1"/>
          </p:cNvSpPr>
          <p:nvPr/>
        </p:nvSpPr>
        <p:spPr bwMode="auto">
          <a:xfrm>
            <a:off x="1403441" y="1232136"/>
            <a:ext cx="1543723"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0" name="Text Box 9"/>
          <p:cNvSpPr txBox="1">
            <a:spLocks noChangeArrowheads="1"/>
          </p:cNvSpPr>
          <p:nvPr/>
        </p:nvSpPr>
        <p:spPr bwMode="auto">
          <a:xfrm>
            <a:off x="3052377" y="1355092"/>
            <a:ext cx="357790" cy="30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99"/>
                </a:solidFill>
                <a:latin typeface="微软雅黑" pitchFamily="34" charset="-122"/>
                <a:ea typeface="微软雅黑" pitchFamily="34" charset="-122"/>
              </a:rPr>
              <a:t>…</a:t>
            </a:r>
          </a:p>
        </p:txBody>
      </p:sp>
      <p:sp>
        <p:nvSpPr>
          <p:cNvPr id="21" name="Text Box 10"/>
          <p:cNvSpPr txBox="1">
            <a:spLocks noChangeArrowheads="1"/>
          </p:cNvSpPr>
          <p:nvPr/>
        </p:nvSpPr>
        <p:spPr bwMode="auto">
          <a:xfrm>
            <a:off x="5148159" y="1331067"/>
            <a:ext cx="357790" cy="30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99"/>
                </a:solidFill>
                <a:latin typeface="微软雅黑" pitchFamily="34" charset="-122"/>
                <a:ea typeface="微软雅黑" pitchFamily="34" charset="-122"/>
              </a:rPr>
              <a:t>…</a:t>
            </a:r>
          </a:p>
        </p:txBody>
      </p:sp>
      <p:sp>
        <p:nvSpPr>
          <p:cNvPr id="22" name="Line 11"/>
          <p:cNvSpPr>
            <a:spLocks noChangeShapeType="1"/>
          </p:cNvSpPr>
          <p:nvPr/>
        </p:nvSpPr>
        <p:spPr bwMode="auto">
          <a:xfrm flipH="1">
            <a:off x="1416731" y="1166087"/>
            <a:ext cx="0" cy="1808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3" name="Text Box 12"/>
          <p:cNvSpPr txBox="1">
            <a:spLocks noChangeArrowheads="1"/>
          </p:cNvSpPr>
          <p:nvPr/>
        </p:nvSpPr>
        <p:spPr bwMode="auto">
          <a:xfrm>
            <a:off x="1633145" y="1108097"/>
            <a:ext cx="1107996" cy="276999"/>
          </a:xfrm>
          <a:prstGeom prst="rect">
            <a:avLst/>
          </a:prstGeom>
          <a:solidFill>
            <a:srgbClr val="C3E3F9"/>
          </a:solidFill>
          <a:ln>
            <a:noFill/>
          </a:ln>
          <a:effectLst/>
          <a:extLst/>
        </p:spPr>
        <p:txBody>
          <a:bodyPr wrap="none">
            <a:spAutoFit/>
          </a:bodyPr>
          <a:lstStyle/>
          <a:p>
            <a:r>
              <a:rPr lang="zh-CN" altLang="en-US" sz="1200" b="1" dirty="0">
                <a:latin typeface="微软雅黑" pitchFamily="34" charset="-122"/>
                <a:ea typeface="微软雅黑" pitchFamily="34" charset="-122"/>
              </a:rPr>
              <a:t>连续的字节流</a:t>
            </a:r>
          </a:p>
        </p:txBody>
      </p:sp>
      <p:sp>
        <p:nvSpPr>
          <p:cNvPr id="24" name="Line 14"/>
          <p:cNvSpPr>
            <a:spLocks noChangeShapeType="1"/>
          </p:cNvSpPr>
          <p:nvPr/>
        </p:nvSpPr>
        <p:spPr bwMode="auto">
          <a:xfrm flipV="1">
            <a:off x="2981181" y="1613736"/>
            <a:ext cx="0" cy="294524"/>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Text Box 16"/>
          <p:cNvSpPr txBox="1">
            <a:spLocks noChangeArrowheads="1"/>
          </p:cNvSpPr>
          <p:nvPr/>
        </p:nvSpPr>
        <p:spPr bwMode="auto">
          <a:xfrm>
            <a:off x="2000518" y="1350613"/>
            <a:ext cx="357790" cy="30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99"/>
                </a:solidFill>
                <a:latin typeface="微软雅黑" pitchFamily="34" charset="-122"/>
                <a:ea typeface="微软雅黑" pitchFamily="34" charset="-122"/>
              </a:rPr>
              <a:t>…</a:t>
            </a:r>
          </a:p>
        </p:txBody>
      </p:sp>
      <p:sp>
        <p:nvSpPr>
          <p:cNvPr id="26" name="Text Box 17"/>
          <p:cNvSpPr txBox="1">
            <a:spLocks noChangeArrowheads="1"/>
          </p:cNvSpPr>
          <p:nvPr/>
        </p:nvSpPr>
        <p:spPr bwMode="auto">
          <a:xfrm>
            <a:off x="4128416" y="1350613"/>
            <a:ext cx="357790" cy="30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000099"/>
                </a:solidFill>
                <a:latin typeface="微软雅黑" pitchFamily="34" charset="-122"/>
                <a:ea typeface="微软雅黑" pitchFamily="34" charset="-122"/>
              </a:rPr>
              <a:t>…</a:t>
            </a:r>
          </a:p>
        </p:txBody>
      </p:sp>
      <p:sp>
        <p:nvSpPr>
          <p:cNvPr id="27" name="Text Box 18"/>
          <p:cNvSpPr txBox="1">
            <a:spLocks noChangeArrowheads="1"/>
          </p:cNvSpPr>
          <p:nvPr/>
        </p:nvSpPr>
        <p:spPr bwMode="auto">
          <a:xfrm>
            <a:off x="6522594" y="1350613"/>
            <a:ext cx="357790" cy="30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000099"/>
                </a:solidFill>
                <a:latin typeface="微软雅黑" pitchFamily="34" charset="-122"/>
                <a:ea typeface="微软雅黑" pitchFamily="34" charset="-122"/>
              </a:rPr>
              <a:t>…</a:t>
            </a:r>
          </a:p>
        </p:txBody>
      </p:sp>
      <p:grpSp>
        <p:nvGrpSpPr>
          <p:cNvPr id="2" name="组合 1"/>
          <p:cNvGrpSpPr/>
          <p:nvPr/>
        </p:nvGrpSpPr>
        <p:grpSpPr>
          <a:xfrm>
            <a:off x="3415064" y="1613736"/>
            <a:ext cx="2087943" cy="571913"/>
            <a:chOff x="3415064" y="2475207"/>
            <a:chExt cx="2087943" cy="571913"/>
          </a:xfrm>
        </p:grpSpPr>
        <p:sp>
          <p:nvSpPr>
            <p:cNvPr id="15" name="Text Box 26"/>
            <p:cNvSpPr txBox="1">
              <a:spLocks noChangeArrowheads="1"/>
            </p:cNvSpPr>
            <p:nvPr/>
          </p:nvSpPr>
          <p:spPr bwMode="auto">
            <a:xfrm>
              <a:off x="3415064" y="2770120"/>
              <a:ext cx="920445" cy="27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a:latin typeface="微软雅黑" pitchFamily="34" charset="-122"/>
                  <a:ea typeface="微软雅黑" pitchFamily="34" charset="-122"/>
                </a:rPr>
                <a:t>L</a:t>
              </a:r>
              <a:r>
                <a:rPr lang="en-US" altLang="zh-CN" sz="1200" b="1" baseline="-25000">
                  <a:latin typeface="微软雅黑" pitchFamily="34" charset="-122"/>
                  <a:ea typeface="微软雅黑" pitchFamily="34" charset="-122"/>
                </a:rPr>
                <a:t>1</a:t>
              </a:r>
              <a:r>
                <a:rPr lang="en-US" altLang="zh-CN" sz="1200" b="1">
                  <a:latin typeface="微软雅黑" pitchFamily="34" charset="-122"/>
                  <a:ea typeface="微软雅黑" pitchFamily="34" charset="-122"/>
                </a:rPr>
                <a:t> = 1501</a:t>
              </a:r>
            </a:p>
          </p:txBody>
        </p:sp>
        <p:sp>
          <p:nvSpPr>
            <p:cNvPr id="17" name="Text Box 28"/>
            <p:cNvSpPr txBox="1">
              <a:spLocks noChangeArrowheads="1"/>
            </p:cNvSpPr>
            <p:nvPr/>
          </p:nvSpPr>
          <p:spPr bwMode="auto">
            <a:xfrm>
              <a:off x="4560120" y="2770120"/>
              <a:ext cx="942887" cy="27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R</a:t>
              </a:r>
              <a:r>
                <a:rPr lang="en-US" altLang="zh-CN" sz="1200" b="1" baseline="-25000" dirty="0">
                  <a:latin typeface="微软雅黑" pitchFamily="34" charset="-122"/>
                  <a:ea typeface="微软雅黑" pitchFamily="34" charset="-122"/>
                </a:rPr>
                <a:t>1</a:t>
              </a:r>
              <a:r>
                <a:rPr lang="en-US" altLang="zh-CN" sz="1200" b="1" dirty="0">
                  <a:latin typeface="微软雅黑" pitchFamily="34" charset="-122"/>
                  <a:ea typeface="微软雅黑" pitchFamily="34" charset="-122"/>
                </a:rPr>
                <a:t> = 3001</a:t>
              </a:r>
            </a:p>
          </p:txBody>
        </p:sp>
        <p:sp>
          <p:nvSpPr>
            <p:cNvPr id="28" name="Line 20"/>
            <p:cNvSpPr>
              <a:spLocks noChangeShapeType="1"/>
            </p:cNvSpPr>
            <p:nvPr/>
          </p:nvSpPr>
          <p:spPr bwMode="auto">
            <a:xfrm flipV="1">
              <a:off x="3833544" y="2475207"/>
              <a:ext cx="0" cy="294524"/>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Line 21"/>
            <p:cNvSpPr>
              <a:spLocks noChangeShapeType="1"/>
            </p:cNvSpPr>
            <p:nvPr/>
          </p:nvSpPr>
          <p:spPr bwMode="auto">
            <a:xfrm flipV="1">
              <a:off x="5075061" y="2475207"/>
              <a:ext cx="0" cy="294524"/>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nvGrpSpPr>
          <p:cNvPr id="3" name="组合 2"/>
          <p:cNvGrpSpPr/>
          <p:nvPr/>
        </p:nvGrpSpPr>
        <p:grpSpPr>
          <a:xfrm>
            <a:off x="5527383" y="1613736"/>
            <a:ext cx="2522583" cy="571913"/>
            <a:chOff x="5527383" y="2475207"/>
            <a:chExt cx="2522583" cy="571913"/>
          </a:xfrm>
        </p:grpSpPr>
        <p:sp>
          <p:nvSpPr>
            <p:cNvPr id="16" name="Text Box 27"/>
            <p:cNvSpPr txBox="1">
              <a:spLocks noChangeArrowheads="1"/>
            </p:cNvSpPr>
            <p:nvPr/>
          </p:nvSpPr>
          <p:spPr bwMode="auto">
            <a:xfrm>
              <a:off x="5527383" y="2770120"/>
              <a:ext cx="920445" cy="27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L</a:t>
              </a:r>
              <a:r>
                <a:rPr lang="en-US" altLang="zh-CN" sz="1200" b="1" baseline="-25000" dirty="0">
                  <a:latin typeface="微软雅黑" pitchFamily="34" charset="-122"/>
                  <a:ea typeface="微软雅黑" pitchFamily="34" charset="-122"/>
                </a:rPr>
                <a:t>2</a:t>
              </a:r>
              <a:r>
                <a:rPr lang="en-US" altLang="zh-CN" sz="1200" b="1" dirty="0">
                  <a:latin typeface="微软雅黑" pitchFamily="34" charset="-122"/>
                  <a:ea typeface="微软雅黑" pitchFamily="34" charset="-122"/>
                </a:rPr>
                <a:t> = 3501</a:t>
              </a:r>
            </a:p>
          </p:txBody>
        </p:sp>
        <p:sp>
          <p:nvSpPr>
            <p:cNvPr id="18" name="Text Box 29"/>
            <p:cNvSpPr txBox="1">
              <a:spLocks noChangeArrowheads="1"/>
            </p:cNvSpPr>
            <p:nvPr/>
          </p:nvSpPr>
          <p:spPr bwMode="auto">
            <a:xfrm>
              <a:off x="7107079" y="2755465"/>
              <a:ext cx="942887" cy="27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R</a:t>
              </a:r>
              <a:r>
                <a:rPr lang="en-US" altLang="zh-CN" sz="1200" b="1" baseline="-25000" dirty="0">
                  <a:latin typeface="微软雅黑" pitchFamily="34" charset="-122"/>
                  <a:ea typeface="微软雅黑" pitchFamily="34" charset="-122"/>
                </a:rPr>
                <a:t>1</a:t>
              </a:r>
              <a:r>
                <a:rPr lang="en-US" altLang="zh-CN" sz="1200" b="1" dirty="0">
                  <a:latin typeface="微软雅黑" pitchFamily="34" charset="-122"/>
                  <a:ea typeface="微软雅黑" pitchFamily="34" charset="-122"/>
                </a:rPr>
                <a:t> = 4501</a:t>
              </a:r>
            </a:p>
          </p:txBody>
        </p:sp>
        <p:sp>
          <p:nvSpPr>
            <p:cNvPr id="30" name="Line 22"/>
            <p:cNvSpPr>
              <a:spLocks noChangeShapeType="1"/>
            </p:cNvSpPr>
            <p:nvPr/>
          </p:nvSpPr>
          <p:spPr bwMode="auto">
            <a:xfrm flipV="1">
              <a:off x="5910459" y="2475207"/>
              <a:ext cx="0" cy="294524"/>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1" name="Line 23"/>
            <p:cNvSpPr>
              <a:spLocks noChangeShapeType="1"/>
            </p:cNvSpPr>
            <p:nvPr/>
          </p:nvSpPr>
          <p:spPr bwMode="auto">
            <a:xfrm flipV="1">
              <a:off x="7681559" y="2475207"/>
              <a:ext cx="0" cy="294524"/>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sp>
        <p:nvSpPr>
          <p:cNvPr id="32" name="Text Box 24"/>
          <p:cNvSpPr txBox="1">
            <a:spLocks noChangeArrowheads="1"/>
          </p:cNvSpPr>
          <p:nvPr/>
        </p:nvSpPr>
        <p:spPr bwMode="auto">
          <a:xfrm>
            <a:off x="3761042" y="1099435"/>
            <a:ext cx="1107996"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latin typeface="微软雅黑" pitchFamily="34" charset="-122"/>
                <a:ea typeface="微软雅黑" pitchFamily="34" charset="-122"/>
              </a:rPr>
              <a:t>第一个字节块</a:t>
            </a:r>
          </a:p>
        </p:txBody>
      </p:sp>
      <p:sp>
        <p:nvSpPr>
          <p:cNvPr id="33" name="Text Box 25"/>
          <p:cNvSpPr txBox="1">
            <a:spLocks noChangeArrowheads="1"/>
          </p:cNvSpPr>
          <p:nvPr/>
        </p:nvSpPr>
        <p:spPr bwMode="auto">
          <a:xfrm>
            <a:off x="6129413" y="1092938"/>
            <a:ext cx="1107996"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latin typeface="微软雅黑" pitchFamily="34" charset="-122"/>
                <a:ea typeface="微软雅黑" pitchFamily="34" charset="-122"/>
              </a:rPr>
              <a:t>第二个字节块</a:t>
            </a:r>
          </a:p>
        </p:txBody>
      </p:sp>
      <p:sp>
        <p:nvSpPr>
          <p:cNvPr id="34" name="Line 11"/>
          <p:cNvSpPr>
            <a:spLocks noChangeShapeType="1"/>
          </p:cNvSpPr>
          <p:nvPr/>
        </p:nvSpPr>
        <p:spPr bwMode="auto">
          <a:xfrm flipH="1">
            <a:off x="2947164" y="1166087"/>
            <a:ext cx="0" cy="1808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7" name="Text Box 15"/>
          <p:cNvSpPr txBox="1">
            <a:spLocks noChangeArrowheads="1"/>
          </p:cNvSpPr>
          <p:nvPr/>
        </p:nvSpPr>
        <p:spPr bwMode="auto">
          <a:xfrm>
            <a:off x="1412133" y="1404510"/>
            <a:ext cx="6420435" cy="3077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1400" b="1" dirty="0">
                <a:solidFill>
                  <a:srgbClr val="0000FF"/>
                </a:solidFill>
                <a:latin typeface="微软雅黑" pitchFamily="34" charset="-122"/>
                <a:ea typeface="微软雅黑" pitchFamily="34" charset="-122"/>
              </a:rPr>
              <a:t>1                1000              1501         3000              3501                   4500</a:t>
            </a:r>
          </a:p>
        </p:txBody>
      </p:sp>
      <p:grpSp>
        <p:nvGrpSpPr>
          <p:cNvPr id="4" name="组合 3"/>
          <p:cNvGrpSpPr/>
          <p:nvPr/>
        </p:nvGrpSpPr>
        <p:grpSpPr>
          <a:xfrm>
            <a:off x="1836669" y="2453730"/>
            <a:ext cx="5628778" cy="1298351"/>
            <a:chOff x="1836669" y="2453730"/>
            <a:chExt cx="5628778" cy="1298351"/>
          </a:xfrm>
        </p:grpSpPr>
        <p:sp>
          <p:nvSpPr>
            <p:cNvPr id="38" name="矩形 37"/>
            <p:cNvSpPr/>
            <p:nvPr/>
          </p:nvSpPr>
          <p:spPr>
            <a:xfrm>
              <a:off x="1836669" y="2712940"/>
              <a:ext cx="1808943" cy="259977"/>
            </a:xfrm>
            <a:prstGeom prst="rect">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确认号 </a:t>
              </a:r>
              <a:r>
                <a:rPr lang="en-US" altLang="zh-CN" sz="1200" b="1" dirty="0">
                  <a:solidFill>
                    <a:srgbClr val="000066"/>
                  </a:solidFill>
                  <a:latin typeface="微软雅黑" panose="020B0503020204020204" pitchFamily="34" charset="-122"/>
                  <a:ea typeface="微软雅黑" panose="020B0503020204020204" pitchFamily="34" charset="-122"/>
                </a:rPr>
                <a:t>=1001</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3920111" y="2453730"/>
              <a:ext cx="3545336" cy="1298351"/>
              <a:chOff x="4805082" y="2217885"/>
              <a:chExt cx="3545336" cy="1298351"/>
            </a:xfrm>
          </p:grpSpPr>
          <p:grpSp>
            <p:nvGrpSpPr>
              <p:cNvPr id="44" name="组合 43"/>
              <p:cNvGrpSpPr/>
              <p:nvPr/>
            </p:nvGrpSpPr>
            <p:grpSpPr>
              <a:xfrm>
                <a:off x="6427694" y="2217885"/>
                <a:ext cx="1922724" cy="259977"/>
                <a:chOff x="6306464" y="2217885"/>
                <a:chExt cx="2043954" cy="259977"/>
              </a:xfrm>
            </p:grpSpPr>
            <p:sp>
              <p:nvSpPr>
                <p:cNvPr id="53" name="矩形 52"/>
                <p:cNvSpPr/>
                <p:nvPr/>
              </p:nvSpPr>
              <p:spPr>
                <a:xfrm>
                  <a:off x="6306464" y="2217885"/>
                  <a:ext cx="1021977" cy="259977"/>
                </a:xfrm>
                <a:prstGeom prst="rect">
                  <a:avLst/>
                </a:prstGeom>
                <a:solidFill>
                  <a:srgbClr val="FF99FF"/>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类别 </a:t>
                  </a:r>
                  <a:r>
                    <a:rPr lang="en-US" altLang="zh-CN" sz="1200" b="1" dirty="0">
                      <a:solidFill>
                        <a:srgbClr val="000066"/>
                      </a:solidFill>
                      <a:latin typeface="微软雅黑" panose="020B0503020204020204" pitchFamily="34" charset="-122"/>
                      <a:ea typeface="微软雅黑" panose="020B0503020204020204" pitchFamily="34" charset="-122"/>
                    </a:rPr>
                    <a:t>= 5</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sp>
              <p:nvSpPr>
                <p:cNvPr id="54" name="矩形 53"/>
                <p:cNvSpPr/>
                <p:nvPr/>
              </p:nvSpPr>
              <p:spPr>
                <a:xfrm>
                  <a:off x="7328441" y="2217885"/>
                  <a:ext cx="1021977" cy="259977"/>
                </a:xfrm>
                <a:prstGeom prst="rect">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长度 </a:t>
                  </a:r>
                  <a:r>
                    <a:rPr lang="en-US" altLang="zh-CN" sz="1200" b="1" dirty="0">
                      <a:solidFill>
                        <a:srgbClr val="000066"/>
                      </a:solidFill>
                      <a:latin typeface="微软雅黑" panose="020B0503020204020204" pitchFamily="34" charset="-122"/>
                      <a:ea typeface="微软雅黑" panose="020B0503020204020204" pitchFamily="34" charset="-122"/>
                    </a:rPr>
                    <a:t>=18</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grpSp>
          <p:sp>
            <p:nvSpPr>
              <p:cNvPr id="45" name="矩形 44"/>
              <p:cNvSpPr/>
              <p:nvPr/>
            </p:nvSpPr>
            <p:spPr>
              <a:xfrm>
                <a:off x="4805082" y="2477095"/>
                <a:ext cx="3545336" cy="259977"/>
              </a:xfrm>
              <a:prstGeom prst="rect">
                <a:avLst/>
              </a:prstGeom>
              <a:solidFill>
                <a:srgbClr val="FFFF99"/>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rgbClr val="000066"/>
                    </a:solidFill>
                    <a:latin typeface="微软雅黑" panose="020B0503020204020204" pitchFamily="34" charset="-122"/>
                    <a:ea typeface="微软雅黑" panose="020B0503020204020204" pitchFamily="34" charset="-122"/>
                  </a:rPr>
                  <a:t>1501</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sp>
            <p:nvSpPr>
              <p:cNvPr id="46" name="矩形 45"/>
              <p:cNvSpPr/>
              <p:nvPr/>
            </p:nvSpPr>
            <p:spPr>
              <a:xfrm>
                <a:off x="4805082" y="2737072"/>
                <a:ext cx="3545336" cy="259977"/>
              </a:xfrm>
              <a:prstGeom prst="rect">
                <a:avLst/>
              </a:prstGeom>
              <a:solidFill>
                <a:srgbClr val="FFFF99"/>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rgbClr val="000066"/>
                    </a:solidFill>
                    <a:latin typeface="微软雅黑" panose="020B0503020204020204" pitchFamily="34" charset="-122"/>
                    <a:ea typeface="微软雅黑" panose="020B0503020204020204" pitchFamily="34" charset="-122"/>
                  </a:rPr>
                  <a:t>3001</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sp>
            <p:nvSpPr>
              <p:cNvPr id="47" name="矩形 46"/>
              <p:cNvSpPr/>
              <p:nvPr/>
            </p:nvSpPr>
            <p:spPr>
              <a:xfrm>
                <a:off x="4805082" y="2996282"/>
                <a:ext cx="3545336" cy="259977"/>
              </a:xfrm>
              <a:prstGeom prst="rect">
                <a:avLst/>
              </a:prstGeom>
              <a:solidFill>
                <a:srgbClr val="92D050"/>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rgbClr val="000066"/>
                    </a:solidFill>
                    <a:latin typeface="微软雅黑" panose="020B0503020204020204" pitchFamily="34" charset="-122"/>
                    <a:ea typeface="微软雅黑" panose="020B0503020204020204" pitchFamily="34" charset="-122"/>
                  </a:rPr>
                  <a:t>3501</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sp>
            <p:nvSpPr>
              <p:cNvPr id="48" name="矩形 47"/>
              <p:cNvSpPr/>
              <p:nvPr/>
            </p:nvSpPr>
            <p:spPr>
              <a:xfrm>
                <a:off x="4805082" y="3256259"/>
                <a:ext cx="3545336" cy="259977"/>
              </a:xfrm>
              <a:prstGeom prst="rect">
                <a:avLst/>
              </a:prstGeom>
              <a:solidFill>
                <a:srgbClr val="92D050"/>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rgbClr val="000066"/>
                    </a:solidFill>
                    <a:latin typeface="微软雅黑" panose="020B0503020204020204" pitchFamily="34" charset="-122"/>
                    <a:ea typeface="微软雅黑" panose="020B0503020204020204" pitchFamily="34" charset="-122"/>
                  </a:rPr>
                  <a:t>4501</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grpSp>
      </p:grpSp>
      <p:sp>
        <p:nvSpPr>
          <p:cNvPr id="13" name="矩形 12"/>
          <p:cNvSpPr/>
          <p:nvPr/>
        </p:nvSpPr>
        <p:spPr>
          <a:xfrm>
            <a:off x="906187" y="3939311"/>
            <a:ext cx="7432326"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左边界 </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第一个字节的序号，右边界 </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最后一个字节序号 </a:t>
            </a:r>
            <a:r>
              <a:rPr lang="en-US" altLang="zh-CN" sz="1600" b="1" dirty="0">
                <a:latin typeface="微软雅黑" panose="020B0503020204020204" pitchFamily="34" charset="-122"/>
                <a:ea typeface="微软雅黑" panose="020B0503020204020204" pitchFamily="34" charset="-122"/>
              </a:rPr>
              <a:t>+ 1</a:t>
            </a:r>
            <a:r>
              <a:rPr lang="zh-CN" altLang="en-US" sz="1600" b="1" dirty="0">
                <a:latin typeface="微软雅黑" panose="020B0503020204020204" pitchFamily="34" charset="-122"/>
                <a:ea typeface="微软雅黑" panose="020B0503020204020204" pitchFamily="34" charset="-122"/>
              </a:rPr>
              <a:t>。</a:t>
            </a:r>
          </a:p>
        </p:txBody>
      </p:sp>
      <p:sp>
        <p:nvSpPr>
          <p:cNvPr id="8" name="灯片编号占位符 7">
            <a:extLst>
              <a:ext uri="{FF2B5EF4-FFF2-40B4-BE49-F238E27FC236}">
                <a16:creationId xmlns:a16="http://schemas.microsoft.com/office/drawing/2014/main" id="{30FFEE82-D9CB-42C8-9AB8-B93781FCC433}"/>
              </a:ext>
            </a:extLst>
          </p:cNvPr>
          <p:cNvSpPr>
            <a:spLocks noGrp="1"/>
          </p:cNvSpPr>
          <p:nvPr>
            <p:ph type="sldNum" sz="quarter" idx="12"/>
          </p:nvPr>
        </p:nvSpPr>
        <p:spPr/>
        <p:txBody>
          <a:bodyPr/>
          <a:lstStyle/>
          <a:p>
            <a:fld id="{C485880C-E2C3-4DAB-AE74-D9BE691626AC}" type="slidenum">
              <a:rPr lang="zh-CN" altLang="en-US" smtClean="0"/>
              <a:pPr/>
              <a:t>112</a:t>
            </a:fld>
            <a:endParaRPr lang="zh-CN" altLang="en-US"/>
          </a:p>
        </p:txBody>
      </p:sp>
    </p:spTree>
    <p:extLst>
      <p:ext uri="{BB962C8B-B14F-4D97-AF65-F5344CB8AC3E}">
        <p14:creationId xmlns:p14="http://schemas.microsoft.com/office/powerpoint/2010/main" val="189585275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withEffect">
                                  <p:stCondLst>
                                    <p:cond delay="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nodeType="withEffect">
                                  <p:stCondLst>
                                    <p:cond delay="0"/>
                                  </p:stCondLst>
                                  <p:childTnLst>
                                    <p:anim calcmode="discrete" valueType="str">
                                      <p:cBhvr>
                                        <p:cTn id="8"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ChangeArrowheads="1"/>
          </p:cNvSpPr>
          <p:nvPr/>
        </p:nvSpPr>
        <p:spPr bwMode="auto">
          <a:xfrm>
            <a:off x="2629135" y="130792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7" name="Rectangle 10"/>
          <p:cNvSpPr>
            <a:spLocks noChangeArrowheads="1"/>
          </p:cNvSpPr>
          <p:nvPr/>
        </p:nvSpPr>
        <p:spPr bwMode="auto">
          <a:xfrm>
            <a:off x="2629135" y="191434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8" name="Line 16"/>
          <p:cNvSpPr>
            <a:spLocks noChangeShapeType="1"/>
          </p:cNvSpPr>
          <p:nvPr/>
        </p:nvSpPr>
        <p:spPr bwMode="auto">
          <a:xfrm>
            <a:off x="3637198" y="1236484"/>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8"/>
          <p:cNvSpPr>
            <a:spLocks noChangeArrowheads="1"/>
          </p:cNvSpPr>
          <p:nvPr/>
        </p:nvSpPr>
        <p:spPr bwMode="auto">
          <a:xfrm>
            <a:off x="2700573" y="1053922"/>
            <a:ext cx="560970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5.7.1                       </a:t>
            </a:r>
            <a:r>
              <a:rPr lang="zh-CN" altLang="en-US" sz="2000" b="1" dirty="0">
                <a:solidFill>
                  <a:schemeClr val="bg1"/>
                </a:solidFill>
                <a:latin typeface="微软雅黑" pitchFamily="34" charset="-122"/>
                <a:ea typeface="微软雅黑" pitchFamily="34" charset="-122"/>
              </a:rPr>
              <a:t>利用滑动窗口实现流量控制</a:t>
            </a:r>
          </a:p>
          <a:p>
            <a:pPr eaLnBrk="0" hangingPunct="0">
              <a:lnSpc>
                <a:spcPct val="200000"/>
              </a:lnSpc>
            </a:pPr>
            <a:r>
              <a:rPr lang="en-US" altLang="zh-CN" sz="2000" b="1" dirty="0">
                <a:solidFill>
                  <a:schemeClr val="bg1"/>
                </a:solidFill>
                <a:latin typeface="微软雅黑" pitchFamily="34" charset="-122"/>
                <a:ea typeface="微软雅黑" pitchFamily="34" charset="-122"/>
              </a:rPr>
              <a:t>5.7.2                                       TCP </a:t>
            </a:r>
            <a:r>
              <a:rPr lang="zh-CN" altLang="en-US" sz="2000" b="1" dirty="0">
                <a:solidFill>
                  <a:schemeClr val="bg1"/>
                </a:solidFill>
                <a:latin typeface="微软雅黑" pitchFamily="34" charset="-122"/>
                <a:ea typeface="微软雅黑" pitchFamily="34" charset="-122"/>
              </a:rPr>
              <a:t>的传输效率</a:t>
            </a:r>
          </a:p>
        </p:txBody>
      </p:sp>
      <p:sp>
        <p:nvSpPr>
          <p:cNvPr id="10" name="Rectangle 27"/>
          <p:cNvSpPr>
            <a:spLocks noChangeArrowheads="1"/>
          </p:cNvSpPr>
          <p:nvPr/>
        </p:nvSpPr>
        <p:spPr bwMode="auto">
          <a:xfrm>
            <a:off x="639730" y="130792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1" name="Rectangle 29"/>
          <p:cNvSpPr>
            <a:spLocks noChangeArrowheads="1"/>
          </p:cNvSpPr>
          <p:nvPr/>
        </p:nvSpPr>
        <p:spPr bwMode="auto">
          <a:xfrm>
            <a:off x="648619" y="1402854"/>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5.7</a:t>
            </a:r>
          </a:p>
          <a:p>
            <a:pPr eaLnBrk="0" hangingPunct="0"/>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的流量控制</a:t>
            </a:r>
            <a:endParaRPr lang="zh-CN" altLang="fr-FR"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9ED64120-85DC-480A-B0C3-D88AAF69E844}"/>
              </a:ext>
            </a:extLst>
          </p:cNvPr>
          <p:cNvSpPr>
            <a:spLocks noGrp="1"/>
          </p:cNvSpPr>
          <p:nvPr>
            <p:ph type="sldNum" sz="quarter" idx="12"/>
          </p:nvPr>
        </p:nvSpPr>
        <p:spPr/>
        <p:txBody>
          <a:bodyPr/>
          <a:lstStyle/>
          <a:p>
            <a:fld id="{C485880C-E2C3-4DAB-AE74-D9BE691626AC}" type="slidenum">
              <a:rPr lang="zh-CN" altLang="en-US" smtClean="0"/>
              <a:pPr/>
              <a:t>113</a:t>
            </a:fld>
            <a:endParaRPr lang="zh-CN" altLang="en-US"/>
          </a:p>
        </p:txBody>
      </p:sp>
    </p:spTree>
    <p:extLst>
      <p:ext uri="{BB962C8B-B14F-4D97-AF65-F5344CB8AC3E}">
        <p14:creationId xmlns:p14="http://schemas.microsoft.com/office/powerpoint/2010/main" val="31530083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19041"/>
            <a:ext cx="8048776"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124057" y="576770"/>
            <a:ext cx="48958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5.7.1   </a:t>
            </a:r>
            <a:r>
              <a:rPr lang="zh-CN" altLang="en-US" sz="2400" b="1" dirty="0">
                <a:solidFill>
                  <a:schemeClr val="bg1"/>
                </a:solidFill>
                <a:latin typeface="微软雅黑" pitchFamily="34" charset="-122"/>
                <a:ea typeface="微软雅黑" pitchFamily="34" charset="-122"/>
              </a:rPr>
              <a:t>利用滑动窗口实现流量控制</a:t>
            </a:r>
          </a:p>
        </p:txBody>
      </p:sp>
      <p:sp>
        <p:nvSpPr>
          <p:cNvPr id="7" name="Rectangle 8"/>
          <p:cNvSpPr>
            <a:spLocks noChangeArrowheads="1"/>
          </p:cNvSpPr>
          <p:nvPr/>
        </p:nvSpPr>
        <p:spPr bwMode="auto">
          <a:xfrm>
            <a:off x="556963" y="1005171"/>
            <a:ext cx="8048776"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流量控制</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(flow control) </a:t>
            </a:r>
            <a:r>
              <a:rPr lang="zh-CN" altLang="en-US" sz="2000" b="1" dirty="0">
                <a:latin typeface="微软雅黑" pitchFamily="34" charset="-122"/>
                <a:ea typeface="微软雅黑" pitchFamily="34" charset="-122"/>
              </a:rPr>
              <a:t>：让发送方的发送速率不要太快，使接收方来得及接收。</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利用</a:t>
            </a:r>
            <a:r>
              <a:rPr lang="zh-CN" altLang="en-US" sz="2000" b="1" dirty="0">
                <a:solidFill>
                  <a:srgbClr val="0000FF"/>
                </a:solidFill>
                <a:latin typeface="微软雅黑" pitchFamily="34" charset="-122"/>
                <a:ea typeface="微软雅黑" pitchFamily="34" charset="-122"/>
              </a:rPr>
              <a:t>滑动窗口机制</a:t>
            </a:r>
            <a:r>
              <a:rPr lang="zh-CN" altLang="en-US" sz="2000" b="1" dirty="0">
                <a:latin typeface="微软雅黑" pitchFamily="34" charset="-122"/>
                <a:ea typeface="微软雅黑" pitchFamily="34" charset="-122"/>
              </a:rPr>
              <a:t>可以很方便地在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连接上实现对发送方的流量控制。 </a:t>
            </a:r>
            <a:endParaRPr lang="en-US" altLang="zh-CN" sz="2000" b="1" dirty="0">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9280DCB0-5444-434E-9B1A-675987B27EFB}"/>
              </a:ext>
            </a:extLst>
          </p:cNvPr>
          <p:cNvSpPr>
            <a:spLocks noGrp="1"/>
          </p:cNvSpPr>
          <p:nvPr>
            <p:ph type="sldNum" sz="quarter" idx="12"/>
          </p:nvPr>
        </p:nvSpPr>
        <p:spPr/>
        <p:txBody>
          <a:bodyPr/>
          <a:lstStyle/>
          <a:p>
            <a:fld id="{C485880C-E2C3-4DAB-AE74-D9BE691626AC}" type="slidenum">
              <a:rPr lang="zh-CN" altLang="en-US" smtClean="0"/>
              <a:pPr/>
              <a:t>114</a:t>
            </a:fld>
            <a:endParaRPr lang="zh-CN" altLang="en-US"/>
          </a:p>
        </p:txBody>
      </p:sp>
    </p:spTree>
    <p:extLst>
      <p:ext uri="{BB962C8B-B14F-4D97-AF65-F5344CB8AC3E}">
        <p14:creationId xmlns:p14="http://schemas.microsoft.com/office/powerpoint/2010/main" val="362800036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19244"/>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2675658" y="596154"/>
            <a:ext cx="37753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利用可变窗口进行流量控制举例</a:t>
            </a:r>
          </a:p>
        </p:txBody>
      </p:sp>
      <p:sp>
        <p:nvSpPr>
          <p:cNvPr id="7" name="圆角矩形 6"/>
          <p:cNvSpPr/>
          <p:nvPr/>
        </p:nvSpPr>
        <p:spPr>
          <a:xfrm>
            <a:off x="556963" y="1016058"/>
            <a:ext cx="8048776"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Line 4"/>
          <p:cNvSpPr>
            <a:spLocks noChangeShapeType="1"/>
          </p:cNvSpPr>
          <p:nvPr/>
        </p:nvSpPr>
        <p:spPr bwMode="auto">
          <a:xfrm>
            <a:off x="4175828" y="1875281"/>
            <a:ext cx="0" cy="2257416"/>
          </a:xfrm>
          <a:prstGeom prst="line">
            <a:avLst/>
          </a:prstGeom>
          <a:noFill/>
          <a:ln w="1905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2" name="组合 1"/>
          <p:cNvGrpSpPr/>
          <p:nvPr/>
        </p:nvGrpSpPr>
        <p:grpSpPr>
          <a:xfrm>
            <a:off x="1677792" y="2430765"/>
            <a:ext cx="2498033" cy="243656"/>
            <a:chOff x="1677792" y="2484555"/>
            <a:chExt cx="2498033" cy="243656"/>
          </a:xfrm>
        </p:grpSpPr>
        <p:sp>
          <p:nvSpPr>
            <p:cNvPr id="24" name="Line 19"/>
            <p:cNvSpPr>
              <a:spLocks noChangeShapeType="1"/>
            </p:cNvSpPr>
            <p:nvPr/>
          </p:nvSpPr>
          <p:spPr bwMode="auto">
            <a:xfrm flipH="1">
              <a:off x="1677792" y="2719123"/>
              <a:ext cx="2498033"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5" name="Rectangle 20"/>
            <p:cNvSpPr>
              <a:spLocks noChangeArrowheads="1"/>
            </p:cNvSpPr>
            <p:nvPr/>
          </p:nvSpPr>
          <p:spPr bwMode="auto">
            <a:xfrm flipH="1">
              <a:off x="1824091" y="2484555"/>
              <a:ext cx="222657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201, </a:t>
              </a:r>
              <a:r>
                <a:rPr kumimoji="1" lang="en-US" altLang="zh-CN" sz="1000" b="1" dirty="0" err="1">
                  <a:solidFill>
                    <a:srgbClr val="0000FF"/>
                  </a:solidFill>
                  <a:latin typeface="微软雅黑" pitchFamily="34" charset="-122"/>
                  <a:ea typeface="微软雅黑" pitchFamily="34" charset="-122"/>
                </a:rPr>
                <a:t>rwnd</a:t>
              </a:r>
              <a:r>
                <a:rPr kumimoji="1" lang="en-US" altLang="zh-CN" sz="1000" b="1" dirty="0">
                  <a:solidFill>
                    <a:srgbClr val="0000FF"/>
                  </a:solidFill>
                  <a:latin typeface="微软雅黑" pitchFamily="34" charset="-122"/>
                  <a:ea typeface="微软雅黑" pitchFamily="34" charset="-122"/>
                </a:rPr>
                <a:t> = 300</a:t>
              </a:r>
            </a:p>
          </p:txBody>
        </p:sp>
      </p:grpSp>
      <p:grpSp>
        <p:nvGrpSpPr>
          <p:cNvPr id="4" name="组合 3"/>
          <p:cNvGrpSpPr/>
          <p:nvPr/>
        </p:nvGrpSpPr>
        <p:grpSpPr>
          <a:xfrm>
            <a:off x="1685307" y="3824413"/>
            <a:ext cx="2490520" cy="243656"/>
            <a:chOff x="1685307" y="3878203"/>
            <a:chExt cx="2490520" cy="243656"/>
          </a:xfrm>
        </p:grpSpPr>
        <p:sp>
          <p:nvSpPr>
            <p:cNvPr id="26" name="Line 21"/>
            <p:cNvSpPr>
              <a:spLocks noChangeShapeType="1"/>
            </p:cNvSpPr>
            <p:nvPr/>
          </p:nvSpPr>
          <p:spPr bwMode="auto">
            <a:xfrm flipH="1">
              <a:off x="1685307" y="4112773"/>
              <a:ext cx="2490520"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7" name="Rectangle 22"/>
            <p:cNvSpPr>
              <a:spLocks noChangeArrowheads="1"/>
            </p:cNvSpPr>
            <p:nvPr/>
          </p:nvSpPr>
          <p:spPr bwMode="auto">
            <a:xfrm flipH="1">
              <a:off x="1902638" y="3878203"/>
              <a:ext cx="2069478"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601, </a:t>
              </a:r>
              <a:r>
                <a:rPr kumimoji="1" lang="en-US" altLang="zh-CN" sz="1000" b="1" dirty="0" err="1">
                  <a:solidFill>
                    <a:srgbClr val="0000FF"/>
                  </a:solidFill>
                  <a:latin typeface="微软雅黑" pitchFamily="34" charset="-122"/>
                  <a:ea typeface="微软雅黑" pitchFamily="34" charset="-122"/>
                </a:rPr>
                <a:t>rwnd</a:t>
              </a:r>
              <a:r>
                <a:rPr kumimoji="1" lang="en-US" altLang="zh-CN" sz="1000" b="1" dirty="0">
                  <a:solidFill>
                    <a:srgbClr val="0000FF"/>
                  </a:solidFill>
                  <a:latin typeface="微软雅黑" pitchFamily="34" charset="-122"/>
                  <a:ea typeface="微软雅黑" pitchFamily="34" charset="-122"/>
                </a:rPr>
                <a:t> = 0</a:t>
              </a:r>
            </a:p>
          </p:txBody>
        </p:sp>
      </p:grpSp>
      <p:grpSp>
        <p:nvGrpSpPr>
          <p:cNvPr id="3" name="组合 2"/>
          <p:cNvGrpSpPr/>
          <p:nvPr/>
        </p:nvGrpSpPr>
        <p:grpSpPr>
          <a:xfrm>
            <a:off x="1675914" y="3359574"/>
            <a:ext cx="2499912" cy="243656"/>
            <a:chOff x="1675914" y="3413364"/>
            <a:chExt cx="2499912" cy="243656"/>
          </a:xfrm>
        </p:grpSpPr>
        <p:sp>
          <p:nvSpPr>
            <p:cNvPr id="28" name="Line 23"/>
            <p:cNvSpPr>
              <a:spLocks noChangeShapeType="1"/>
            </p:cNvSpPr>
            <p:nvPr/>
          </p:nvSpPr>
          <p:spPr bwMode="auto">
            <a:xfrm flipH="1">
              <a:off x="1675914" y="3643597"/>
              <a:ext cx="2499912"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9" name="Rectangle 24"/>
            <p:cNvSpPr>
              <a:spLocks noChangeArrowheads="1"/>
            </p:cNvSpPr>
            <p:nvPr/>
          </p:nvSpPr>
          <p:spPr bwMode="auto">
            <a:xfrm flipH="1">
              <a:off x="1824091" y="3413364"/>
              <a:ext cx="222657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501, </a:t>
              </a:r>
              <a:r>
                <a:rPr kumimoji="1" lang="en-US" altLang="zh-CN" sz="1000" b="1" dirty="0" err="1">
                  <a:solidFill>
                    <a:srgbClr val="0000FF"/>
                  </a:solidFill>
                  <a:latin typeface="微软雅黑" pitchFamily="34" charset="-122"/>
                  <a:ea typeface="微软雅黑" pitchFamily="34" charset="-122"/>
                </a:rPr>
                <a:t>rwnd</a:t>
              </a:r>
              <a:r>
                <a:rPr kumimoji="1" lang="en-US" altLang="zh-CN" sz="1000" b="1" dirty="0">
                  <a:solidFill>
                    <a:srgbClr val="0000FF"/>
                  </a:solidFill>
                  <a:latin typeface="微软雅黑" pitchFamily="34" charset="-122"/>
                  <a:ea typeface="微软雅黑" pitchFamily="34" charset="-122"/>
                </a:rPr>
                <a:t> = 100</a:t>
              </a:r>
            </a:p>
          </p:txBody>
        </p:sp>
      </p:grpSp>
      <p:sp>
        <p:nvSpPr>
          <p:cNvPr id="30" name="Rectangle 25"/>
          <p:cNvSpPr>
            <a:spLocks noChangeArrowheads="1"/>
          </p:cNvSpPr>
          <p:nvPr/>
        </p:nvSpPr>
        <p:spPr bwMode="auto">
          <a:xfrm>
            <a:off x="1579145" y="1676684"/>
            <a:ext cx="28854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solidFill>
                  <a:srgbClr val="0033CC"/>
                </a:solidFill>
                <a:latin typeface="微软雅黑" pitchFamily="34" charset="-122"/>
                <a:ea typeface="微软雅黑" pitchFamily="34" charset="-122"/>
              </a:rPr>
              <a:t>A</a:t>
            </a:r>
          </a:p>
        </p:txBody>
      </p:sp>
      <p:sp>
        <p:nvSpPr>
          <p:cNvPr id="31" name="Rectangle 26"/>
          <p:cNvSpPr>
            <a:spLocks noChangeArrowheads="1"/>
          </p:cNvSpPr>
          <p:nvPr/>
        </p:nvSpPr>
        <p:spPr bwMode="auto">
          <a:xfrm>
            <a:off x="4064966" y="1676684"/>
            <a:ext cx="27892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solidFill>
                  <a:srgbClr val="0033CC"/>
                </a:solidFill>
                <a:latin typeface="微软雅黑" pitchFamily="34" charset="-122"/>
                <a:ea typeface="微软雅黑" pitchFamily="34" charset="-122"/>
              </a:rPr>
              <a:t>B</a:t>
            </a:r>
          </a:p>
        </p:txBody>
      </p:sp>
      <p:sp>
        <p:nvSpPr>
          <p:cNvPr id="32" name="Rectangle 27"/>
          <p:cNvSpPr>
            <a:spLocks noChangeArrowheads="1"/>
          </p:cNvSpPr>
          <p:nvPr/>
        </p:nvSpPr>
        <p:spPr bwMode="auto">
          <a:xfrm>
            <a:off x="4235218" y="2519487"/>
            <a:ext cx="285334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solidFill>
                  <a:srgbClr val="C00000"/>
                </a:solidFill>
                <a:latin typeface="微软雅黑" pitchFamily="34" charset="-122"/>
                <a:ea typeface="微软雅黑" pitchFamily="34" charset="-122"/>
              </a:rPr>
              <a:t>允许 </a:t>
            </a:r>
            <a:r>
              <a:rPr kumimoji="1" lang="en-US" altLang="zh-CN" sz="1100" b="1" dirty="0">
                <a:solidFill>
                  <a:srgbClr val="C00000"/>
                </a:solidFill>
                <a:latin typeface="微软雅黑" pitchFamily="34" charset="-122"/>
                <a:ea typeface="微软雅黑" pitchFamily="34" charset="-122"/>
              </a:rPr>
              <a:t>A </a:t>
            </a:r>
            <a:r>
              <a:rPr kumimoji="1" lang="zh-CN" altLang="en-US" sz="1100" b="1" dirty="0">
                <a:solidFill>
                  <a:srgbClr val="C00000"/>
                </a:solidFill>
                <a:latin typeface="微软雅黑" pitchFamily="34" charset="-122"/>
                <a:ea typeface="微软雅黑" pitchFamily="34" charset="-122"/>
              </a:rPr>
              <a:t>发送序号 </a:t>
            </a:r>
            <a:r>
              <a:rPr kumimoji="1" lang="en-US" altLang="zh-CN" sz="1100" b="1" dirty="0">
                <a:solidFill>
                  <a:srgbClr val="C00000"/>
                </a:solidFill>
                <a:latin typeface="微软雅黑" pitchFamily="34" charset="-122"/>
                <a:ea typeface="微软雅黑" pitchFamily="34" charset="-122"/>
              </a:rPr>
              <a:t>201 </a:t>
            </a:r>
            <a:r>
              <a:rPr kumimoji="1" lang="zh-CN" altLang="en-US" sz="1100" b="1" dirty="0">
                <a:solidFill>
                  <a:srgbClr val="C00000"/>
                </a:solidFill>
                <a:latin typeface="微软雅黑" pitchFamily="34" charset="-122"/>
                <a:ea typeface="微软雅黑" pitchFamily="34" charset="-122"/>
              </a:rPr>
              <a:t>至 </a:t>
            </a:r>
            <a:r>
              <a:rPr kumimoji="1" lang="en-US" altLang="zh-CN" sz="1100" b="1" dirty="0">
                <a:solidFill>
                  <a:srgbClr val="C00000"/>
                </a:solidFill>
                <a:latin typeface="微软雅黑" pitchFamily="34" charset="-122"/>
                <a:ea typeface="微软雅黑" pitchFamily="34" charset="-122"/>
              </a:rPr>
              <a:t>500  </a:t>
            </a:r>
            <a:r>
              <a:rPr kumimoji="1" lang="zh-CN" altLang="en-US" sz="1100" b="1" dirty="0">
                <a:solidFill>
                  <a:srgbClr val="C00000"/>
                </a:solidFill>
                <a:latin typeface="微软雅黑" pitchFamily="34" charset="-122"/>
                <a:ea typeface="微软雅黑" pitchFamily="34" charset="-122"/>
              </a:rPr>
              <a:t>共 </a:t>
            </a:r>
            <a:r>
              <a:rPr kumimoji="1" lang="en-US" altLang="zh-CN" sz="1100" b="1" dirty="0">
                <a:solidFill>
                  <a:srgbClr val="C00000"/>
                </a:solidFill>
                <a:latin typeface="微软雅黑" pitchFamily="34" charset="-122"/>
                <a:ea typeface="微软雅黑" pitchFamily="34" charset="-122"/>
              </a:rPr>
              <a:t>300 </a:t>
            </a:r>
            <a:r>
              <a:rPr kumimoji="1" lang="zh-CN" altLang="en-US" sz="1100" b="1" dirty="0">
                <a:solidFill>
                  <a:srgbClr val="C00000"/>
                </a:solidFill>
                <a:latin typeface="微软雅黑" pitchFamily="34" charset="-122"/>
                <a:ea typeface="微软雅黑" pitchFamily="34" charset="-122"/>
              </a:rPr>
              <a:t>字节</a:t>
            </a:r>
          </a:p>
        </p:txBody>
      </p:sp>
      <p:grpSp>
        <p:nvGrpSpPr>
          <p:cNvPr id="46" name="组合 45"/>
          <p:cNvGrpSpPr/>
          <p:nvPr/>
        </p:nvGrpSpPr>
        <p:grpSpPr>
          <a:xfrm>
            <a:off x="1694704" y="1947714"/>
            <a:ext cx="5692018" cy="352971"/>
            <a:chOff x="1694704" y="1947714"/>
            <a:chExt cx="5692018" cy="352971"/>
          </a:xfrm>
        </p:grpSpPr>
        <p:sp>
          <p:nvSpPr>
            <p:cNvPr id="18" name="Line 13"/>
            <p:cNvSpPr>
              <a:spLocks noChangeShapeType="1"/>
            </p:cNvSpPr>
            <p:nvPr/>
          </p:nvSpPr>
          <p:spPr bwMode="auto">
            <a:xfrm>
              <a:off x="1694704" y="2190955"/>
              <a:ext cx="2509724"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9" name="Rectangle 14"/>
            <p:cNvSpPr>
              <a:spLocks noChangeArrowheads="1"/>
            </p:cNvSpPr>
            <p:nvPr/>
          </p:nvSpPr>
          <p:spPr bwMode="auto">
            <a:xfrm>
              <a:off x="2304992" y="1947714"/>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101, DATA</a:t>
              </a:r>
            </a:p>
          </p:txBody>
        </p:sp>
        <p:sp>
          <p:nvSpPr>
            <p:cNvPr id="33" name="Rectangle 28"/>
            <p:cNvSpPr>
              <a:spLocks noChangeArrowheads="1"/>
            </p:cNvSpPr>
            <p:nvPr/>
          </p:nvSpPr>
          <p:spPr bwMode="auto">
            <a:xfrm>
              <a:off x="4235217" y="2041640"/>
              <a:ext cx="315150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发送了序号 </a:t>
              </a:r>
              <a:r>
                <a:rPr kumimoji="1" lang="en-US" altLang="zh-CN" sz="1100" b="1" dirty="0">
                  <a:latin typeface="微软雅黑" pitchFamily="34" charset="-122"/>
                  <a:ea typeface="微软雅黑" pitchFamily="34" charset="-122"/>
                </a:rPr>
                <a:t>101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200</a:t>
              </a:r>
              <a:r>
                <a:rPr kumimoji="1" lang="zh-CN" altLang="en-US" sz="1100" b="1" dirty="0">
                  <a:latin typeface="微软雅黑" pitchFamily="34" charset="-122"/>
                  <a:ea typeface="微软雅黑" pitchFamily="34" charset="-122"/>
                </a:rPr>
                <a:t>，还能发送 </a:t>
              </a:r>
              <a:r>
                <a:rPr kumimoji="1" lang="en-US" altLang="zh-CN" sz="1100" b="1" dirty="0">
                  <a:latin typeface="微软雅黑" pitchFamily="34" charset="-122"/>
                  <a:ea typeface="微软雅黑" pitchFamily="34" charset="-122"/>
                </a:rPr>
                <a:t>200 </a:t>
              </a:r>
              <a:r>
                <a:rPr kumimoji="1" lang="zh-CN" altLang="en-US" sz="1100" b="1" dirty="0">
                  <a:latin typeface="微软雅黑" pitchFamily="34" charset="-122"/>
                  <a:ea typeface="微软雅黑" pitchFamily="34" charset="-122"/>
                </a:rPr>
                <a:t>字节</a:t>
              </a:r>
            </a:p>
          </p:txBody>
        </p:sp>
      </p:grpSp>
      <p:grpSp>
        <p:nvGrpSpPr>
          <p:cNvPr id="49" name="组合 48"/>
          <p:cNvGrpSpPr/>
          <p:nvPr/>
        </p:nvGrpSpPr>
        <p:grpSpPr>
          <a:xfrm>
            <a:off x="1693764" y="2637168"/>
            <a:ext cx="6257216" cy="365979"/>
            <a:chOff x="1693764" y="2637168"/>
            <a:chExt cx="6257216" cy="365979"/>
          </a:xfrm>
        </p:grpSpPr>
        <p:sp>
          <p:nvSpPr>
            <p:cNvPr id="16" name="Line 11"/>
            <p:cNvSpPr>
              <a:spLocks noChangeShapeType="1"/>
            </p:cNvSpPr>
            <p:nvPr/>
          </p:nvSpPr>
          <p:spPr bwMode="auto">
            <a:xfrm>
              <a:off x="1693764" y="2889080"/>
              <a:ext cx="2482062"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7" name="Rectangle 12"/>
            <p:cNvSpPr>
              <a:spLocks noChangeArrowheads="1"/>
            </p:cNvSpPr>
            <p:nvPr/>
          </p:nvSpPr>
          <p:spPr bwMode="auto">
            <a:xfrm>
              <a:off x="2304992" y="2637168"/>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301, DATA</a:t>
              </a:r>
            </a:p>
          </p:txBody>
        </p:sp>
        <p:sp>
          <p:nvSpPr>
            <p:cNvPr id="34" name="Rectangle 29"/>
            <p:cNvSpPr>
              <a:spLocks noChangeArrowheads="1"/>
            </p:cNvSpPr>
            <p:nvPr/>
          </p:nvSpPr>
          <p:spPr bwMode="auto">
            <a:xfrm>
              <a:off x="4235218" y="2744102"/>
              <a:ext cx="371576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微软雅黑" pitchFamily="34" charset="-122"/>
                  <a:ea typeface="微软雅黑" pitchFamily="34" charset="-122"/>
                </a:rPr>
                <a:t>A </a:t>
              </a:r>
              <a:r>
                <a:rPr kumimoji="1" lang="zh-CN" altLang="en-US" sz="1100" b="1">
                  <a:latin typeface="微软雅黑" pitchFamily="34" charset="-122"/>
                  <a:ea typeface="微软雅黑" pitchFamily="34" charset="-122"/>
                </a:rPr>
                <a:t>发送了序号 </a:t>
              </a:r>
              <a:r>
                <a:rPr kumimoji="1" lang="en-US" altLang="zh-CN" sz="1100" b="1">
                  <a:latin typeface="微软雅黑" pitchFamily="34" charset="-122"/>
                  <a:ea typeface="微软雅黑" pitchFamily="34" charset="-122"/>
                </a:rPr>
                <a:t>301 </a:t>
              </a:r>
              <a:r>
                <a:rPr kumimoji="1" lang="zh-CN" altLang="en-US" sz="1100" b="1">
                  <a:latin typeface="微软雅黑" pitchFamily="34" charset="-122"/>
                  <a:ea typeface="微软雅黑" pitchFamily="34" charset="-122"/>
                </a:rPr>
                <a:t>至 </a:t>
              </a:r>
              <a:r>
                <a:rPr kumimoji="1" lang="en-US" altLang="zh-CN" sz="1100" b="1">
                  <a:latin typeface="微软雅黑" pitchFamily="34" charset="-122"/>
                  <a:ea typeface="微软雅黑" pitchFamily="34" charset="-122"/>
                </a:rPr>
                <a:t>400</a:t>
              </a:r>
              <a:r>
                <a:rPr kumimoji="1" lang="zh-CN" altLang="en-US" sz="1100" b="1">
                  <a:latin typeface="微软雅黑" pitchFamily="34" charset="-122"/>
                  <a:ea typeface="微软雅黑" pitchFamily="34" charset="-122"/>
                </a:rPr>
                <a:t>，还能再发送 </a:t>
              </a:r>
              <a:r>
                <a:rPr kumimoji="1" lang="en-US" altLang="zh-CN" sz="1100" b="1">
                  <a:latin typeface="微软雅黑" pitchFamily="34" charset="-122"/>
                  <a:ea typeface="微软雅黑" pitchFamily="34" charset="-122"/>
                </a:rPr>
                <a:t>100 </a:t>
              </a:r>
              <a:r>
                <a:rPr kumimoji="1" lang="zh-CN" altLang="en-US" sz="1100" b="1">
                  <a:latin typeface="微软雅黑" pitchFamily="34" charset="-122"/>
                  <a:ea typeface="微软雅黑" pitchFamily="34" charset="-122"/>
                </a:rPr>
                <a:t>字节新数据</a:t>
              </a:r>
            </a:p>
          </p:txBody>
        </p:sp>
      </p:grpSp>
      <p:grpSp>
        <p:nvGrpSpPr>
          <p:cNvPr id="45" name="组合 44"/>
          <p:cNvGrpSpPr/>
          <p:nvPr/>
        </p:nvGrpSpPr>
        <p:grpSpPr>
          <a:xfrm>
            <a:off x="1695644" y="1727436"/>
            <a:ext cx="5517954" cy="346900"/>
            <a:chOff x="1695644" y="1727436"/>
            <a:chExt cx="5517954" cy="346900"/>
          </a:xfrm>
        </p:grpSpPr>
        <p:sp>
          <p:nvSpPr>
            <p:cNvPr id="10" name="Line 5"/>
            <p:cNvSpPr>
              <a:spLocks noChangeShapeType="1"/>
            </p:cNvSpPr>
            <p:nvPr/>
          </p:nvSpPr>
          <p:spPr bwMode="auto">
            <a:xfrm>
              <a:off x="1695644" y="1962005"/>
              <a:ext cx="2480184"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1" name="Rectangle 6"/>
            <p:cNvSpPr>
              <a:spLocks noChangeArrowheads="1"/>
            </p:cNvSpPr>
            <p:nvPr/>
          </p:nvSpPr>
          <p:spPr bwMode="auto">
            <a:xfrm>
              <a:off x="2383539" y="1727436"/>
              <a:ext cx="1107677"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1, DATA</a:t>
              </a:r>
            </a:p>
          </p:txBody>
        </p:sp>
        <p:sp>
          <p:nvSpPr>
            <p:cNvPr id="35" name="Rectangle 30"/>
            <p:cNvSpPr>
              <a:spLocks noChangeArrowheads="1"/>
            </p:cNvSpPr>
            <p:nvPr/>
          </p:nvSpPr>
          <p:spPr bwMode="auto">
            <a:xfrm>
              <a:off x="4235218" y="1815291"/>
              <a:ext cx="2978380"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发送了序号 </a:t>
              </a:r>
              <a:r>
                <a:rPr kumimoji="1" lang="en-US" altLang="zh-CN" sz="1100" b="1" dirty="0">
                  <a:latin typeface="微软雅黑" pitchFamily="34" charset="-122"/>
                  <a:ea typeface="微软雅黑" pitchFamily="34" charset="-122"/>
                </a:rPr>
                <a:t>1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100</a:t>
              </a:r>
              <a:r>
                <a:rPr kumimoji="1" lang="zh-CN" altLang="en-US" sz="1100" b="1" dirty="0">
                  <a:latin typeface="微软雅黑" pitchFamily="34" charset="-122"/>
                  <a:ea typeface="微软雅黑" pitchFamily="34" charset="-122"/>
                </a:rPr>
                <a:t>，还能发送 </a:t>
              </a:r>
              <a:r>
                <a:rPr kumimoji="1" lang="en-US" altLang="zh-CN" sz="1100" b="1" dirty="0">
                  <a:latin typeface="微软雅黑" pitchFamily="34" charset="-122"/>
                  <a:ea typeface="微软雅黑" pitchFamily="34" charset="-122"/>
                </a:rPr>
                <a:t>300 </a:t>
              </a:r>
              <a:r>
                <a:rPr kumimoji="1" lang="zh-CN" altLang="en-US" sz="1100" b="1" dirty="0">
                  <a:latin typeface="微软雅黑" pitchFamily="34" charset="-122"/>
                  <a:ea typeface="微软雅黑" pitchFamily="34" charset="-122"/>
                </a:rPr>
                <a:t>字节</a:t>
              </a:r>
            </a:p>
          </p:txBody>
        </p:sp>
      </p:grpSp>
      <p:grpSp>
        <p:nvGrpSpPr>
          <p:cNvPr id="50" name="组合 49"/>
          <p:cNvGrpSpPr/>
          <p:nvPr/>
        </p:nvGrpSpPr>
        <p:grpSpPr>
          <a:xfrm>
            <a:off x="1697522" y="2879993"/>
            <a:ext cx="5769351" cy="363378"/>
            <a:chOff x="1697522" y="2879993"/>
            <a:chExt cx="5769351" cy="363378"/>
          </a:xfrm>
        </p:grpSpPr>
        <p:sp>
          <p:nvSpPr>
            <p:cNvPr id="14" name="Line 9"/>
            <p:cNvSpPr>
              <a:spLocks noChangeShapeType="1"/>
            </p:cNvSpPr>
            <p:nvPr/>
          </p:nvSpPr>
          <p:spPr bwMode="auto">
            <a:xfrm>
              <a:off x="1697522" y="3126703"/>
              <a:ext cx="2478304"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5" name="Rectangle 10"/>
            <p:cNvSpPr>
              <a:spLocks noChangeArrowheads="1"/>
            </p:cNvSpPr>
            <p:nvPr/>
          </p:nvSpPr>
          <p:spPr bwMode="auto">
            <a:xfrm>
              <a:off x="2304992" y="2879993"/>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401, DATA</a:t>
              </a:r>
            </a:p>
          </p:txBody>
        </p:sp>
        <p:sp>
          <p:nvSpPr>
            <p:cNvPr id="36" name="Rectangle 31"/>
            <p:cNvSpPr>
              <a:spLocks noChangeArrowheads="1"/>
            </p:cNvSpPr>
            <p:nvPr/>
          </p:nvSpPr>
          <p:spPr bwMode="auto">
            <a:xfrm>
              <a:off x="4235218" y="2984326"/>
              <a:ext cx="323165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微软雅黑" pitchFamily="34" charset="-122"/>
                  <a:ea typeface="微软雅黑" pitchFamily="34" charset="-122"/>
                </a:rPr>
                <a:t>A </a:t>
              </a:r>
              <a:r>
                <a:rPr kumimoji="1" lang="zh-CN" altLang="en-US" sz="1100" b="1">
                  <a:latin typeface="微软雅黑" pitchFamily="34" charset="-122"/>
                  <a:ea typeface="微软雅黑" pitchFamily="34" charset="-122"/>
                </a:rPr>
                <a:t>发送了序号 </a:t>
              </a:r>
              <a:r>
                <a:rPr kumimoji="1" lang="en-US" altLang="zh-CN" sz="1100" b="1">
                  <a:latin typeface="微软雅黑" pitchFamily="34" charset="-122"/>
                  <a:ea typeface="微软雅黑" pitchFamily="34" charset="-122"/>
                </a:rPr>
                <a:t>401 </a:t>
              </a:r>
              <a:r>
                <a:rPr kumimoji="1" lang="zh-CN" altLang="en-US" sz="1100" b="1">
                  <a:latin typeface="微软雅黑" pitchFamily="34" charset="-122"/>
                  <a:ea typeface="微软雅黑" pitchFamily="34" charset="-122"/>
                </a:rPr>
                <a:t>至 </a:t>
              </a:r>
              <a:r>
                <a:rPr kumimoji="1" lang="en-US" altLang="zh-CN" sz="1100" b="1">
                  <a:latin typeface="微软雅黑" pitchFamily="34" charset="-122"/>
                  <a:ea typeface="微软雅黑" pitchFamily="34" charset="-122"/>
                </a:rPr>
                <a:t>500</a:t>
              </a:r>
              <a:r>
                <a:rPr kumimoji="1" lang="zh-CN" altLang="en-US" sz="1100" b="1">
                  <a:latin typeface="微软雅黑" pitchFamily="34" charset="-122"/>
                  <a:ea typeface="微软雅黑" pitchFamily="34" charset="-122"/>
                </a:rPr>
                <a:t>，不能再发送新数据了</a:t>
              </a:r>
            </a:p>
          </p:txBody>
        </p:sp>
      </p:grpSp>
      <p:grpSp>
        <p:nvGrpSpPr>
          <p:cNvPr id="51" name="组合 50"/>
          <p:cNvGrpSpPr/>
          <p:nvPr/>
        </p:nvGrpSpPr>
        <p:grpSpPr>
          <a:xfrm>
            <a:off x="1696582" y="3108075"/>
            <a:ext cx="5408012" cy="368583"/>
            <a:chOff x="1696582" y="3108075"/>
            <a:chExt cx="5408012" cy="368583"/>
          </a:xfrm>
        </p:grpSpPr>
        <p:sp>
          <p:nvSpPr>
            <p:cNvPr id="12" name="Line 7"/>
            <p:cNvSpPr>
              <a:spLocks noChangeShapeType="1"/>
            </p:cNvSpPr>
            <p:nvPr/>
          </p:nvSpPr>
          <p:spPr bwMode="auto">
            <a:xfrm>
              <a:off x="1696582" y="3355654"/>
              <a:ext cx="2479245"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3" name="Rectangle 8"/>
            <p:cNvSpPr>
              <a:spLocks noChangeArrowheads="1"/>
            </p:cNvSpPr>
            <p:nvPr/>
          </p:nvSpPr>
          <p:spPr bwMode="auto">
            <a:xfrm>
              <a:off x="2304992" y="3108075"/>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201, DATA</a:t>
              </a:r>
            </a:p>
          </p:txBody>
        </p:sp>
        <p:sp>
          <p:nvSpPr>
            <p:cNvPr id="37" name="Rectangle 32"/>
            <p:cNvSpPr>
              <a:spLocks noChangeArrowheads="1"/>
            </p:cNvSpPr>
            <p:nvPr/>
          </p:nvSpPr>
          <p:spPr bwMode="auto">
            <a:xfrm>
              <a:off x="4235218" y="3217613"/>
              <a:ext cx="286937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solidFill>
                    <a:srgbClr val="0000FF"/>
                  </a:solidFill>
                  <a:latin typeface="微软雅黑" pitchFamily="34" charset="-122"/>
                  <a:ea typeface="微软雅黑" pitchFamily="34" charset="-122"/>
                </a:rPr>
                <a:t>A </a:t>
              </a:r>
              <a:r>
                <a:rPr kumimoji="1" lang="zh-CN" altLang="en-US" sz="1100" b="1" dirty="0">
                  <a:solidFill>
                    <a:srgbClr val="CC00CC"/>
                  </a:solidFill>
                  <a:latin typeface="微软雅黑" pitchFamily="34" charset="-122"/>
                  <a:ea typeface="微软雅黑" pitchFamily="34" charset="-122"/>
                </a:rPr>
                <a:t>超时重传</a:t>
              </a:r>
              <a:r>
                <a:rPr kumimoji="1" lang="zh-CN" altLang="en-US" sz="1100" b="1" dirty="0">
                  <a:solidFill>
                    <a:srgbClr val="0000FF"/>
                  </a:solidFill>
                  <a:latin typeface="微软雅黑" pitchFamily="34" charset="-122"/>
                  <a:ea typeface="微软雅黑" pitchFamily="34" charset="-122"/>
                </a:rPr>
                <a:t>旧的数据，但不能发送新的数据</a:t>
              </a:r>
            </a:p>
          </p:txBody>
        </p:sp>
      </p:grpSp>
      <p:sp>
        <p:nvSpPr>
          <p:cNvPr id="38" name="Rectangle 33"/>
          <p:cNvSpPr>
            <a:spLocks noChangeArrowheads="1"/>
          </p:cNvSpPr>
          <p:nvPr/>
        </p:nvSpPr>
        <p:spPr bwMode="auto">
          <a:xfrm>
            <a:off x="4235218" y="3443960"/>
            <a:ext cx="280846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100" b="1" dirty="0">
                <a:solidFill>
                  <a:srgbClr val="C00000"/>
                </a:solidFill>
                <a:latin typeface="微软雅黑" pitchFamily="34" charset="-122"/>
                <a:ea typeface="微软雅黑" pitchFamily="34" charset="-122"/>
              </a:rPr>
              <a:t>允许 </a:t>
            </a:r>
            <a:r>
              <a:rPr kumimoji="1" lang="en-US" altLang="zh-CN" sz="1100" b="1" dirty="0">
                <a:solidFill>
                  <a:srgbClr val="C00000"/>
                </a:solidFill>
                <a:latin typeface="微软雅黑" pitchFamily="34" charset="-122"/>
                <a:ea typeface="微软雅黑" pitchFamily="34" charset="-122"/>
              </a:rPr>
              <a:t>A </a:t>
            </a:r>
            <a:r>
              <a:rPr kumimoji="1" lang="zh-CN" altLang="en-US" sz="1100" b="1" dirty="0">
                <a:solidFill>
                  <a:srgbClr val="C00000"/>
                </a:solidFill>
                <a:latin typeface="微软雅黑" pitchFamily="34" charset="-122"/>
                <a:ea typeface="微软雅黑" pitchFamily="34" charset="-122"/>
              </a:rPr>
              <a:t>发送序号 </a:t>
            </a:r>
            <a:r>
              <a:rPr kumimoji="1" lang="en-US" altLang="zh-CN" sz="1100" b="1" dirty="0">
                <a:solidFill>
                  <a:srgbClr val="C00000"/>
                </a:solidFill>
                <a:latin typeface="微软雅黑" pitchFamily="34" charset="-122"/>
                <a:ea typeface="微软雅黑" pitchFamily="34" charset="-122"/>
              </a:rPr>
              <a:t>501 </a:t>
            </a:r>
            <a:r>
              <a:rPr kumimoji="1" lang="zh-CN" altLang="en-US" sz="1100" b="1" dirty="0">
                <a:solidFill>
                  <a:srgbClr val="C00000"/>
                </a:solidFill>
                <a:latin typeface="微软雅黑" pitchFamily="34" charset="-122"/>
                <a:ea typeface="微软雅黑" pitchFamily="34" charset="-122"/>
              </a:rPr>
              <a:t>至 </a:t>
            </a:r>
            <a:r>
              <a:rPr kumimoji="1" lang="en-US" altLang="zh-CN" sz="1100" b="1" dirty="0">
                <a:solidFill>
                  <a:srgbClr val="C00000"/>
                </a:solidFill>
                <a:latin typeface="微软雅黑" pitchFamily="34" charset="-122"/>
                <a:ea typeface="微软雅黑" pitchFamily="34" charset="-122"/>
              </a:rPr>
              <a:t>600 </a:t>
            </a:r>
            <a:r>
              <a:rPr kumimoji="1" lang="zh-CN" altLang="en-US" sz="1100" b="1" dirty="0">
                <a:solidFill>
                  <a:srgbClr val="C00000"/>
                </a:solidFill>
                <a:latin typeface="微软雅黑" pitchFamily="34" charset="-122"/>
                <a:ea typeface="微软雅黑" pitchFamily="34" charset="-122"/>
              </a:rPr>
              <a:t>共 </a:t>
            </a:r>
            <a:r>
              <a:rPr kumimoji="1" lang="en-US" altLang="zh-CN" sz="1100" b="1" dirty="0">
                <a:solidFill>
                  <a:srgbClr val="C00000"/>
                </a:solidFill>
                <a:latin typeface="微软雅黑" pitchFamily="34" charset="-122"/>
                <a:ea typeface="微软雅黑" pitchFamily="34" charset="-122"/>
              </a:rPr>
              <a:t>100 </a:t>
            </a:r>
            <a:r>
              <a:rPr kumimoji="1" lang="zh-CN" altLang="en-US" sz="1100" b="1" dirty="0">
                <a:solidFill>
                  <a:srgbClr val="C00000"/>
                </a:solidFill>
                <a:latin typeface="微软雅黑" pitchFamily="34" charset="-122"/>
                <a:ea typeface="微软雅黑" pitchFamily="34" charset="-122"/>
              </a:rPr>
              <a:t>字节</a:t>
            </a:r>
          </a:p>
        </p:txBody>
      </p:sp>
      <p:grpSp>
        <p:nvGrpSpPr>
          <p:cNvPr id="52" name="组合 51"/>
          <p:cNvGrpSpPr/>
          <p:nvPr/>
        </p:nvGrpSpPr>
        <p:grpSpPr>
          <a:xfrm>
            <a:off x="1695643" y="3592861"/>
            <a:ext cx="5348037" cy="345167"/>
            <a:chOff x="1695643" y="3592861"/>
            <a:chExt cx="5348037" cy="345167"/>
          </a:xfrm>
        </p:grpSpPr>
        <p:sp>
          <p:nvSpPr>
            <p:cNvPr id="22" name="Line 17"/>
            <p:cNvSpPr>
              <a:spLocks noChangeShapeType="1"/>
            </p:cNvSpPr>
            <p:nvPr/>
          </p:nvSpPr>
          <p:spPr bwMode="auto">
            <a:xfrm>
              <a:off x="1695643" y="3823961"/>
              <a:ext cx="2480183"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3" name="Rectangle 18"/>
            <p:cNvSpPr>
              <a:spLocks noChangeArrowheads="1"/>
            </p:cNvSpPr>
            <p:nvPr/>
          </p:nvSpPr>
          <p:spPr bwMode="auto">
            <a:xfrm>
              <a:off x="2304992" y="3592861"/>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501, DATA</a:t>
              </a:r>
            </a:p>
          </p:txBody>
        </p:sp>
        <p:sp>
          <p:nvSpPr>
            <p:cNvPr id="39" name="Rectangle 34"/>
            <p:cNvSpPr>
              <a:spLocks noChangeArrowheads="1"/>
            </p:cNvSpPr>
            <p:nvPr/>
          </p:nvSpPr>
          <p:spPr bwMode="auto">
            <a:xfrm>
              <a:off x="4235218" y="3678983"/>
              <a:ext cx="280846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发送了序号 </a:t>
              </a:r>
              <a:r>
                <a:rPr kumimoji="1" lang="en-US" altLang="zh-CN" sz="1100" b="1" dirty="0">
                  <a:latin typeface="微软雅黑" pitchFamily="34" charset="-122"/>
                  <a:ea typeface="微软雅黑" pitchFamily="34" charset="-122"/>
                </a:rPr>
                <a:t>501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600</a:t>
              </a:r>
              <a:r>
                <a:rPr kumimoji="1" lang="zh-CN" altLang="en-US" sz="1100" b="1" dirty="0">
                  <a:latin typeface="微软雅黑" pitchFamily="34" charset="-122"/>
                  <a:ea typeface="微软雅黑" pitchFamily="34" charset="-122"/>
                </a:rPr>
                <a:t>，不能再发送了</a:t>
              </a:r>
            </a:p>
          </p:txBody>
        </p:sp>
      </p:grpSp>
      <p:sp>
        <p:nvSpPr>
          <p:cNvPr id="40" name="Rectangle 35"/>
          <p:cNvSpPr>
            <a:spLocks noChangeArrowheads="1"/>
          </p:cNvSpPr>
          <p:nvPr/>
        </p:nvSpPr>
        <p:spPr bwMode="auto">
          <a:xfrm>
            <a:off x="4235218" y="3922676"/>
            <a:ext cx="353622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solidFill>
                  <a:srgbClr val="FF0000"/>
                </a:solidFill>
                <a:latin typeface="微软雅黑" pitchFamily="34" charset="-122"/>
                <a:ea typeface="微软雅黑" pitchFamily="34" charset="-122"/>
              </a:rPr>
              <a:t>不允许 </a:t>
            </a:r>
            <a:r>
              <a:rPr kumimoji="1" lang="en-US" altLang="zh-CN" sz="1100" b="1" dirty="0">
                <a:solidFill>
                  <a:srgbClr val="FF0000"/>
                </a:solidFill>
                <a:latin typeface="微软雅黑" pitchFamily="34" charset="-122"/>
                <a:ea typeface="微软雅黑" pitchFamily="34" charset="-122"/>
              </a:rPr>
              <a:t>A </a:t>
            </a:r>
            <a:r>
              <a:rPr kumimoji="1" lang="zh-CN" altLang="en-US" sz="1100" b="1" dirty="0">
                <a:solidFill>
                  <a:srgbClr val="FF0000"/>
                </a:solidFill>
                <a:latin typeface="微软雅黑" pitchFamily="34" charset="-122"/>
                <a:ea typeface="微软雅黑" pitchFamily="34" charset="-122"/>
              </a:rPr>
              <a:t>再发送（到序号 </a:t>
            </a:r>
            <a:r>
              <a:rPr kumimoji="1" lang="en-US" altLang="zh-CN" sz="1100" b="1" dirty="0">
                <a:solidFill>
                  <a:srgbClr val="FF0000"/>
                </a:solidFill>
                <a:latin typeface="微软雅黑" pitchFamily="34" charset="-122"/>
                <a:ea typeface="微软雅黑" pitchFamily="34" charset="-122"/>
              </a:rPr>
              <a:t>600 </a:t>
            </a:r>
            <a:r>
              <a:rPr kumimoji="1" lang="zh-CN" altLang="en-US" sz="1100" b="1" dirty="0">
                <a:solidFill>
                  <a:srgbClr val="FF0000"/>
                </a:solidFill>
                <a:latin typeface="微软雅黑" pitchFamily="34" charset="-122"/>
                <a:ea typeface="微软雅黑" pitchFamily="34" charset="-122"/>
              </a:rPr>
              <a:t>为止的数据都收到了）</a:t>
            </a:r>
          </a:p>
        </p:txBody>
      </p:sp>
      <p:grpSp>
        <p:nvGrpSpPr>
          <p:cNvPr id="48" name="组合 47"/>
          <p:cNvGrpSpPr/>
          <p:nvPr/>
        </p:nvGrpSpPr>
        <p:grpSpPr>
          <a:xfrm>
            <a:off x="1691887" y="2103596"/>
            <a:ext cx="2236835" cy="415665"/>
            <a:chOff x="1691887" y="2103596"/>
            <a:chExt cx="2236835" cy="415665"/>
          </a:xfrm>
        </p:grpSpPr>
        <p:sp>
          <p:nvSpPr>
            <p:cNvPr id="20" name="Line 15"/>
            <p:cNvSpPr>
              <a:spLocks noChangeShapeType="1"/>
            </p:cNvSpPr>
            <p:nvPr/>
          </p:nvSpPr>
          <p:spPr bwMode="auto">
            <a:xfrm>
              <a:off x="1691887" y="2432914"/>
              <a:ext cx="1481082"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1" name="Rectangle 16"/>
            <p:cNvSpPr>
              <a:spLocks noChangeArrowheads="1"/>
            </p:cNvSpPr>
            <p:nvPr/>
          </p:nvSpPr>
          <p:spPr bwMode="auto">
            <a:xfrm>
              <a:off x="2004741" y="2199212"/>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201, DATA</a:t>
              </a:r>
            </a:p>
          </p:txBody>
        </p:sp>
        <p:grpSp>
          <p:nvGrpSpPr>
            <p:cNvPr id="47" name="组合 46"/>
            <p:cNvGrpSpPr/>
            <p:nvPr/>
          </p:nvGrpSpPr>
          <p:grpSpPr>
            <a:xfrm>
              <a:off x="3240064" y="2103596"/>
              <a:ext cx="688658" cy="415665"/>
              <a:chOff x="3240064" y="2103596"/>
              <a:chExt cx="688658" cy="415665"/>
            </a:xfrm>
          </p:grpSpPr>
          <p:sp>
            <p:nvSpPr>
              <p:cNvPr id="41" name="AutoShape 36"/>
              <p:cNvSpPr>
                <a:spLocks noChangeArrowheads="1"/>
              </p:cNvSpPr>
              <p:nvPr/>
            </p:nvSpPr>
            <p:spPr bwMode="auto">
              <a:xfrm>
                <a:off x="3240064" y="2103596"/>
                <a:ext cx="688658" cy="415665"/>
              </a:xfrm>
              <a:prstGeom prst="irregularSeal1">
                <a:avLst/>
              </a:prstGeom>
              <a:solidFill>
                <a:srgbClr val="C00000"/>
              </a:solidFill>
              <a:ln w="6350">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sp>
            <p:nvSpPr>
              <p:cNvPr id="42" name="Rectangle 37"/>
              <p:cNvSpPr>
                <a:spLocks noChangeArrowheads="1"/>
              </p:cNvSpPr>
              <p:nvPr/>
            </p:nvSpPr>
            <p:spPr bwMode="auto">
              <a:xfrm>
                <a:off x="3359784" y="2184319"/>
                <a:ext cx="56746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dirty="0">
                    <a:solidFill>
                      <a:schemeClr val="bg1"/>
                    </a:solidFill>
                    <a:latin typeface="微软雅黑" pitchFamily="34" charset="-122"/>
                    <a:ea typeface="微软雅黑" pitchFamily="34" charset="-122"/>
                  </a:rPr>
                  <a:t>丢失！</a:t>
                </a:r>
              </a:p>
            </p:txBody>
          </p:sp>
        </p:grpSp>
      </p:grpSp>
      <p:sp>
        <p:nvSpPr>
          <p:cNvPr id="43" name="Line 38"/>
          <p:cNvSpPr>
            <a:spLocks noChangeShapeType="1"/>
          </p:cNvSpPr>
          <p:nvPr/>
        </p:nvSpPr>
        <p:spPr bwMode="auto">
          <a:xfrm>
            <a:off x="1676853" y="1875281"/>
            <a:ext cx="0" cy="2257416"/>
          </a:xfrm>
          <a:prstGeom prst="line">
            <a:avLst/>
          </a:prstGeom>
          <a:noFill/>
          <a:ln w="1905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44" name="Text Box 155"/>
          <p:cNvSpPr txBox="1">
            <a:spLocks noChangeArrowheads="1"/>
          </p:cNvSpPr>
          <p:nvPr/>
        </p:nvSpPr>
        <p:spPr bwMode="auto">
          <a:xfrm>
            <a:off x="1398495" y="1040836"/>
            <a:ext cx="6552485" cy="634020"/>
          </a:xfrm>
          <a:prstGeom prst="rect">
            <a:avLst/>
          </a:prstGeom>
          <a:solidFill>
            <a:srgbClr val="000099"/>
          </a:solidFill>
          <a:ln w="9525">
            <a:noFill/>
            <a:miter lim="800000"/>
            <a:headEnd/>
            <a:tailEnd/>
          </a:ln>
          <a:effectLst/>
          <a:extLst/>
        </p:spPr>
        <p:txBody>
          <a:bodyPr wrap="square">
            <a:spAutoFit/>
          </a:bodyPr>
          <a:lstStyle/>
          <a:p>
            <a:pPr algn="ctr">
              <a:lnSpc>
                <a:spcPct val="110000"/>
              </a:lnSpc>
            </a:pPr>
            <a:r>
              <a:rPr lang="en-US" altLang="zh-CN" sz="1600" b="1" dirty="0">
                <a:solidFill>
                  <a:schemeClr val="bg1"/>
                </a:solidFill>
                <a:latin typeface="微软雅黑" pitchFamily="34" charset="-122"/>
                <a:ea typeface="微软雅黑" pitchFamily="34" charset="-122"/>
              </a:rPr>
              <a:t>A </a:t>
            </a:r>
            <a:r>
              <a:rPr lang="zh-CN" altLang="en-US" sz="1600" b="1" dirty="0">
                <a:solidFill>
                  <a:schemeClr val="bg1"/>
                </a:solidFill>
                <a:latin typeface="微软雅黑" pitchFamily="34" charset="-122"/>
                <a:ea typeface="微软雅黑" pitchFamily="34" charset="-122"/>
              </a:rPr>
              <a:t>向 </a:t>
            </a:r>
            <a:r>
              <a:rPr lang="en-US" altLang="zh-CN" sz="1600" b="1" dirty="0">
                <a:solidFill>
                  <a:schemeClr val="bg1"/>
                </a:solidFill>
                <a:latin typeface="微软雅黑" pitchFamily="34" charset="-122"/>
                <a:ea typeface="微软雅黑" pitchFamily="34" charset="-122"/>
              </a:rPr>
              <a:t>B </a:t>
            </a:r>
            <a:r>
              <a:rPr lang="zh-CN" altLang="en-US" sz="1600" b="1" dirty="0">
                <a:solidFill>
                  <a:schemeClr val="bg1"/>
                </a:solidFill>
                <a:latin typeface="微软雅黑" pitchFamily="34" charset="-122"/>
                <a:ea typeface="微软雅黑" pitchFamily="34" charset="-122"/>
              </a:rPr>
              <a:t>发送数据，</a:t>
            </a:r>
            <a:r>
              <a:rPr lang="en-US" altLang="zh-CN" sz="1600" b="1" dirty="0">
                <a:solidFill>
                  <a:schemeClr val="bg1"/>
                </a:solidFill>
                <a:latin typeface="微软雅黑" pitchFamily="34" charset="-122"/>
                <a:ea typeface="微软雅黑" pitchFamily="34" charset="-122"/>
              </a:rPr>
              <a:t>MSS = 100 </a:t>
            </a:r>
            <a:r>
              <a:rPr lang="zh-CN" altLang="en-US" sz="1600" b="1" dirty="0">
                <a:solidFill>
                  <a:schemeClr val="bg1"/>
                </a:solidFill>
                <a:latin typeface="微软雅黑" pitchFamily="34" charset="-122"/>
                <a:ea typeface="微软雅黑" pitchFamily="34" charset="-122"/>
              </a:rPr>
              <a:t>字节。</a:t>
            </a:r>
            <a:endParaRPr lang="en-US" altLang="zh-CN" sz="1600" b="1" dirty="0">
              <a:solidFill>
                <a:schemeClr val="bg1"/>
              </a:solidFill>
              <a:latin typeface="微软雅黑" pitchFamily="34" charset="-122"/>
              <a:ea typeface="微软雅黑" pitchFamily="34" charset="-122"/>
            </a:endParaRPr>
          </a:p>
          <a:p>
            <a:pPr algn="ctr">
              <a:lnSpc>
                <a:spcPct val="110000"/>
              </a:lnSpc>
            </a:pPr>
            <a:r>
              <a:rPr lang="zh-CN" altLang="en-US" sz="1600" b="1" dirty="0">
                <a:solidFill>
                  <a:schemeClr val="bg1"/>
                </a:solidFill>
                <a:latin typeface="微软雅黑" pitchFamily="34" charset="-122"/>
                <a:ea typeface="微软雅黑" pitchFamily="34" charset="-122"/>
              </a:rPr>
              <a:t>在连接建立时，</a:t>
            </a:r>
            <a:r>
              <a:rPr lang="en-US" altLang="zh-CN" sz="1600" b="1" dirty="0">
                <a:solidFill>
                  <a:schemeClr val="bg1"/>
                </a:solidFill>
                <a:latin typeface="微软雅黑" pitchFamily="34" charset="-122"/>
                <a:ea typeface="微软雅黑" pitchFamily="34" charset="-122"/>
              </a:rPr>
              <a:t>B </a:t>
            </a:r>
            <a:r>
              <a:rPr lang="zh-CN" altLang="en-US" sz="1600" b="1" dirty="0">
                <a:solidFill>
                  <a:schemeClr val="bg1"/>
                </a:solidFill>
                <a:latin typeface="微软雅黑" pitchFamily="34" charset="-122"/>
                <a:ea typeface="微软雅黑" pitchFamily="34" charset="-122"/>
              </a:rPr>
              <a:t>告诉 </a:t>
            </a:r>
            <a:r>
              <a:rPr lang="en-US" altLang="zh-CN" sz="1600" b="1" dirty="0">
                <a:solidFill>
                  <a:schemeClr val="bg1"/>
                </a:solidFill>
                <a:latin typeface="微软雅黑" pitchFamily="34" charset="-122"/>
                <a:ea typeface="微软雅黑" pitchFamily="34" charset="-122"/>
              </a:rPr>
              <a:t>A</a:t>
            </a:r>
            <a:r>
              <a:rPr lang="zh-CN" altLang="en-US" sz="1600" b="1" dirty="0">
                <a:solidFill>
                  <a:schemeClr val="bg1"/>
                </a:solidFill>
                <a:latin typeface="微软雅黑" pitchFamily="34" charset="-122"/>
                <a:ea typeface="微软雅黑" pitchFamily="34" charset="-122"/>
              </a:rPr>
              <a:t>：“我的接收窗口 </a:t>
            </a:r>
            <a:r>
              <a:rPr lang="en-US" altLang="zh-CN" sz="1600" b="1" dirty="0" err="1">
                <a:solidFill>
                  <a:schemeClr val="bg1"/>
                </a:solidFill>
                <a:latin typeface="微软雅黑" pitchFamily="34" charset="-122"/>
                <a:ea typeface="微软雅黑" pitchFamily="34" charset="-122"/>
              </a:rPr>
              <a:t>rwnd</a:t>
            </a:r>
            <a:r>
              <a:rPr lang="en-US" altLang="zh-CN" sz="1600" b="1" dirty="0">
                <a:solidFill>
                  <a:schemeClr val="bg1"/>
                </a:solidFill>
                <a:latin typeface="微软雅黑" pitchFamily="34" charset="-122"/>
                <a:ea typeface="微软雅黑" pitchFamily="34" charset="-122"/>
              </a:rPr>
              <a:t> = 400</a:t>
            </a:r>
            <a:r>
              <a:rPr lang="zh-CN" altLang="en-US" sz="1600" b="1" dirty="0">
                <a:solidFill>
                  <a:schemeClr val="bg1"/>
                </a:solidFill>
                <a:latin typeface="微软雅黑" pitchFamily="34" charset="-122"/>
                <a:ea typeface="微软雅黑" pitchFamily="34" charset="-122"/>
              </a:rPr>
              <a:t>（字节）”。</a:t>
            </a:r>
          </a:p>
        </p:txBody>
      </p:sp>
      <p:sp>
        <p:nvSpPr>
          <p:cNvPr id="8" name="灯片编号占位符 7">
            <a:extLst>
              <a:ext uri="{FF2B5EF4-FFF2-40B4-BE49-F238E27FC236}">
                <a16:creationId xmlns:a16="http://schemas.microsoft.com/office/drawing/2014/main" id="{BBDDC587-823B-4C83-9DC6-560FFAD024BA}"/>
              </a:ext>
            </a:extLst>
          </p:cNvPr>
          <p:cNvSpPr>
            <a:spLocks noGrp="1"/>
          </p:cNvSpPr>
          <p:nvPr>
            <p:ph type="sldNum" sz="quarter" idx="12"/>
          </p:nvPr>
        </p:nvSpPr>
        <p:spPr/>
        <p:txBody>
          <a:bodyPr/>
          <a:lstStyle/>
          <a:p>
            <a:fld id="{C485880C-E2C3-4DAB-AE74-D9BE691626AC}" type="slidenum">
              <a:rPr lang="zh-CN" altLang="en-US" smtClean="0"/>
              <a:pPr/>
              <a:t>115</a:t>
            </a:fld>
            <a:endParaRPr lang="zh-CN" altLang="en-US"/>
          </a:p>
        </p:txBody>
      </p:sp>
    </p:spTree>
    <p:extLst>
      <p:ext uri="{BB962C8B-B14F-4D97-AF65-F5344CB8AC3E}">
        <p14:creationId xmlns:p14="http://schemas.microsoft.com/office/powerpoint/2010/main" val="236436249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1000"/>
                                        <p:tgtEl>
                                          <p:spTgt spid="4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left)">
                                      <p:cBhvr>
                                        <p:cTn id="11" dur="1000"/>
                                        <p:tgtEl>
                                          <p:spTgt spid="46"/>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wipe(left)">
                                      <p:cBhvr>
                                        <p:cTn id="15" dur="1000"/>
                                        <p:tgtEl>
                                          <p:spTgt spid="4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right)">
                                      <p:cBhvr>
                                        <p:cTn id="20" dur="1000"/>
                                        <p:tgtEl>
                                          <p:spTgt spid="2"/>
                                        </p:tgtEl>
                                      </p:cBhvr>
                                    </p:animEffect>
                                  </p:childTnLst>
                                </p:cTn>
                              </p:par>
                            </p:childTnLst>
                          </p:cTn>
                        </p:par>
                        <p:par>
                          <p:cTn id="21" fill="hold">
                            <p:stCondLst>
                              <p:cond delay="1000"/>
                            </p:stCondLst>
                            <p:childTnLst>
                              <p:par>
                                <p:cTn id="22" presetID="1" presetClass="entr" presetSubtype="0" fill="hold" grpId="1" nodeType="afterEffect">
                                  <p:stCondLst>
                                    <p:cond delay="0"/>
                                  </p:stCondLst>
                                  <p:childTnLst>
                                    <p:set>
                                      <p:cBhvr>
                                        <p:cTn id="23" dur="1" fill="hold">
                                          <p:stCondLst>
                                            <p:cond delay="0"/>
                                          </p:stCondLst>
                                        </p:cTn>
                                        <p:tgtEl>
                                          <p:spTgt spid="32"/>
                                        </p:tgtEl>
                                        <p:attrNameLst>
                                          <p:attrName>style.visibility</p:attrName>
                                        </p:attrNameLst>
                                      </p:cBhvr>
                                      <p:to>
                                        <p:strVal val="visible"/>
                                      </p:to>
                                    </p:set>
                                  </p:childTnLst>
                                </p:cTn>
                              </p:par>
                              <p:par>
                                <p:cTn id="24" presetID="35" presetClass="emph" presetSubtype="0" repeatCount="3000" fill="hold" grpId="0" nodeType="withEffect">
                                  <p:stCondLst>
                                    <p:cond delay="0"/>
                                  </p:stCondLst>
                                  <p:childTnLst>
                                    <p:anim calcmode="discrete" valueType="str">
                                      <p:cBhvr>
                                        <p:cTn id="25" dur="1000" fill="hold"/>
                                        <p:tgtEl>
                                          <p:spTgt spid="32"/>
                                        </p:tgtEl>
                                        <p:attrNameLst>
                                          <p:attrName>style.visibility</p:attrName>
                                        </p:attrNameLst>
                                      </p:cBhvr>
                                      <p:tavLst>
                                        <p:tav tm="0">
                                          <p:val>
                                            <p:strVal val="hidden"/>
                                          </p:val>
                                        </p:tav>
                                        <p:tav tm="50000">
                                          <p:val>
                                            <p:strVal val="visible"/>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wipe(left)">
                                      <p:cBhvr>
                                        <p:cTn id="30" dur="1000"/>
                                        <p:tgtEl>
                                          <p:spTgt spid="49"/>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wipe(left)">
                                      <p:cBhvr>
                                        <p:cTn id="34" dur="1000"/>
                                        <p:tgtEl>
                                          <p:spTgt spid="5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wipe(left)">
                                      <p:cBhvr>
                                        <p:cTn id="39" dur="1000"/>
                                        <p:tgtEl>
                                          <p:spTgt spid="5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wipe(right)">
                                      <p:cBhvr>
                                        <p:cTn id="44" dur="1000"/>
                                        <p:tgtEl>
                                          <p:spTgt spid="3"/>
                                        </p:tgtEl>
                                      </p:cBhvr>
                                    </p:animEffect>
                                  </p:childTnLst>
                                </p:cTn>
                              </p:par>
                            </p:childTnLst>
                          </p:cTn>
                        </p:par>
                        <p:par>
                          <p:cTn id="45" fill="hold">
                            <p:stCondLst>
                              <p:cond delay="1000"/>
                            </p:stCondLst>
                            <p:childTnLst>
                              <p:par>
                                <p:cTn id="46" presetID="1" presetClass="entr" presetSubtype="0" fill="hold" grpId="1" nodeType="afterEffect">
                                  <p:stCondLst>
                                    <p:cond delay="0"/>
                                  </p:stCondLst>
                                  <p:childTnLst>
                                    <p:set>
                                      <p:cBhvr>
                                        <p:cTn id="47" dur="1" fill="hold">
                                          <p:stCondLst>
                                            <p:cond delay="0"/>
                                          </p:stCondLst>
                                        </p:cTn>
                                        <p:tgtEl>
                                          <p:spTgt spid="38"/>
                                        </p:tgtEl>
                                        <p:attrNameLst>
                                          <p:attrName>style.visibility</p:attrName>
                                        </p:attrNameLst>
                                      </p:cBhvr>
                                      <p:to>
                                        <p:strVal val="visible"/>
                                      </p:to>
                                    </p:set>
                                  </p:childTnLst>
                                </p:cTn>
                              </p:par>
                            </p:childTnLst>
                          </p:cTn>
                        </p:par>
                        <p:par>
                          <p:cTn id="48" fill="hold">
                            <p:stCondLst>
                              <p:cond delay="1000"/>
                            </p:stCondLst>
                            <p:childTnLst>
                              <p:par>
                                <p:cTn id="49" presetID="35" presetClass="emph" presetSubtype="0" repeatCount="3000" fill="hold" grpId="0" nodeType="afterEffect">
                                  <p:stCondLst>
                                    <p:cond delay="0"/>
                                  </p:stCondLst>
                                  <p:childTnLst>
                                    <p:anim calcmode="discrete" valueType="str">
                                      <p:cBhvr>
                                        <p:cTn id="50" dur="1000" fill="hold"/>
                                        <p:tgtEl>
                                          <p:spTgt spid="38"/>
                                        </p:tgtEl>
                                        <p:attrNameLst>
                                          <p:attrName>style.visibility</p:attrName>
                                        </p:attrNameLst>
                                      </p:cBhvr>
                                      <p:tavLst>
                                        <p:tav tm="0">
                                          <p:val>
                                            <p:strVal val="hidden"/>
                                          </p:val>
                                        </p:tav>
                                        <p:tav tm="50000">
                                          <p:val>
                                            <p:strVal val="visible"/>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wipe(left)">
                                      <p:cBhvr>
                                        <p:cTn id="55" dur="1000"/>
                                        <p:tgtEl>
                                          <p:spTgt spid="5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2" fill="hold" nodeType="click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wipe(right)">
                                      <p:cBhvr>
                                        <p:cTn id="60" dur="1000"/>
                                        <p:tgtEl>
                                          <p:spTgt spid="4"/>
                                        </p:tgtEl>
                                      </p:cBhvr>
                                    </p:animEffect>
                                  </p:childTnLst>
                                </p:cTn>
                              </p:par>
                            </p:childTnLst>
                          </p:cTn>
                        </p:par>
                        <p:par>
                          <p:cTn id="61" fill="hold">
                            <p:stCondLst>
                              <p:cond delay="1000"/>
                            </p:stCondLst>
                            <p:childTnLst>
                              <p:par>
                                <p:cTn id="62" presetID="1" presetClass="entr" presetSubtype="0" fill="hold" grpId="1" nodeType="afterEffect">
                                  <p:stCondLst>
                                    <p:cond delay="0"/>
                                  </p:stCondLst>
                                  <p:childTnLst>
                                    <p:set>
                                      <p:cBhvr>
                                        <p:cTn id="63" dur="1" fill="hold">
                                          <p:stCondLst>
                                            <p:cond delay="0"/>
                                          </p:stCondLst>
                                        </p:cTn>
                                        <p:tgtEl>
                                          <p:spTgt spid="40"/>
                                        </p:tgtEl>
                                        <p:attrNameLst>
                                          <p:attrName>style.visibility</p:attrName>
                                        </p:attrNameLst>
                                      </p:cBhvr>
                                      <p:to>
                                        <p:strVal val="visible"/>
                                      </p:to>
                                    </p:set>
                                  </p:childTnLst>
                                </p:cTn>
                              </p:par>
                            </p:childTnLst>
                          </p:cTn>
                        </p:par>
                        <p:par>
                          <p:cTn id="64" fill="hold">
                            <p:stCondLst>
                              <p:cond delay="1000"/>
                            </p:stCondLst>
                            <p:childTnLst>
                              <p:par>
                                <p:cTn id="65" presetID="35" presetClass="emph" presetSubtype="0" repeatCount="3000" fill="hold" grpId="0" nodeType="afterEffect">
                                  <p:stCondLst>
                                    <p:cond delay="0"/>
                                  </p:stCondLst>
                                  <p:childTnLst>
                                    <p:anim calcmode="discrete" valueType="str">
                                      <p:cBhvr>
                                        <p:cTn id="66" dur="1000" fill="hold"/>
                                        <p:tgtEl>
                                          <p:spTgt spid="4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2" grpId="1"/>
      <p:bldP spid="38" grpId="0"/>
      <p:bldP spid="38" grpId="1"/>
      <p:bldP spid="40" grpId="0"/>
      <p:bldP spid="40" grpId="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19244"/>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701580" y="59615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C000"/>
                </a:solidFill>
                <a:latin typeface="微软雅黑" pitchFamily="34" charset="-122"/>
                <a:ea typeface="微软雅黑" pitchFamily="34" charset="-122"/>
              </a:rPr>
              <a:t>可能发生死锁</a:t>
            </a:r>
          </a:p>
        </p:txBody>
      </p:sp>
      <p:sp>
        <p:nvSpPr>
          <p:cNvPr id="7" name="圆角矩形 6"/>
          <p:cNvSpPr/>
          <p:nvPr/>
        </p:nvSpPr>
        <p:spPr>
          <a:xfrm>
            <a:off x="556963" y="1016058"/>
            <a:ext cx="8048776" cy="375316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Line 4"/>
          <p:cNvSpPr>
            <a:spLocks noChangeShapeType="1"/>
          </p:cNvSpPr>
          <p:nvPr/>
        </p:nvSpPr>
        <p:spPr bwMode="auto">
          <a:xfrm>
            <a:off x="4175827" y="1875280"/>
            <a:ext cx="64290" cy="2822225"/>
          </a:xfrm>
          <a:prstGeom prst="line">
            <a:avLst/>
          </a:prstGeom>
          <a:noFill/>
          <a:ln w="1905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2" name="组合 1"/>
          <p:cNvGrpSpPr/>
          <p:nvPr/>
        </p:nvGrpSpPr>
        <p:grpSpPr>
          <a:xfrm>
            <a:off x="1677792" y="2430765"/>
            <a:ext cx="2498033" cy="243656"/>
            <a:chOff x="1677792" y="2484555"/>
            <a:chExt cx="2498033" cy="243656"/>
          </a:xfrm>
        </p:grpSpPr>
        <p:sp>
          <p:nvSpPr>
            <p:cNvPr id="24" name="Line 19"/>
            <p:cNvSpPr>
              <a:spLocks noChangeShapeType="1"/>
            </p:cNvSpPr>
            <p:nvPr/>
          </p:nvSpPr>
          <p:spPr bwMode="auto">
            <a:xfrm flipH="1">
              <a:off x="1677792" y="2719123"/>
              <a:ext cx="2498033"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5" name="Rectangle 20"/>
            <p:cNvSpPr>
              <a:spLocks noChangeArrowheads="1"/>
            </p:cNvSpPr>
            <p:nvPr/>
          </p:nvSpPr>
          <p:spPr bwMode="auto">
            <a:xfrm flipH="1">
              <a:off x="1824091" y="2484555"/>
              <a:ext cx="222657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201, </a:t>
              </a:r>
              <a:r>
                <a:rPr kumimoji="1" lang="en-US" altLang="zh-CN" sz="1000" b="1" dirty="0" err="1">
                  <a:solidFill>
                    <a:srgbClr val="0000FF"/>
                  </a:solidFill>
                  <a:latin typeface="微软雅黑" pitchFamily="34" charset="-122"/>
                  <a:ea typeface="微软雅黑" pitchFamily="34" charset="-122"/>
                </a:rPr>
                <a:t>rwnd</a:t>
              </a:r>
              <a:r>
                <a:rPr kumimoji="1" lang="en-US" altLang="zh-CN" sz="1000" b="1" dirty="0">
                  <a:solidFill>
                    <a:srgbClr val="0000FF"/>
                  </a:solidFill>
                  <a:latin typeface="微软雅黑" pitchFamily="34" charset="-122"/>
                  <a:ea typeface="微软雅黑" pitchFamily="34" charset="-122"/>
                </a:rPr>
                <a:t> = 300</a:t>
              </a:r>
            </a:p>
          </p:txBody>
        </p:sp>
      </p:grpSp>
      <p:grpSp>
        <p:nvGrpSpPr>
          <p:cNvPr id="4" name="组合 3"/>
          <p:cNvGrpSpPr/>
          <p:nvPr/>
        </p:nvGrpSpPr>
        <p:grpSpPr>
          <a:xfrm>
            <a:off x="1685307" y="3824413"/>
            <a:ext cx="2490520" cy="243656"/>
            <a:chOff x="1685307" y="3878203"/>
            <a:chExt cx="2490520" cy="243656"/>
          </a:xfrm>
        </p:grpSpPr>
        <p:sp>
          <p:nvSpPr>
            <p:cNvPr id="26" name="Line 21"/>
            <p:cNvSpPr>
              <a:spLocks noChangeShapeType="1"/>
            </p:cNvSpPr>
            <p:nvPr/>
          </p:nvSpPr>
          <p:spPr bwMode="auto">
            <a:xfrm flipH="1">
              <a:off x="1685307" y="4112773"/>
              <a:ext cx="2490520"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7" name="Rectangle 22"/>
            <p:cNvSpPr>
              <a:spLocks noChangeArrowheads="1"/>
            </p:cNvSpPr>
            <p:nvPr/>
          </p:nvSpPr>
          <p:spPr bwMode="auto">
            <a:xfrm flipH="1">
              <a:off x="1902638" y="3878203"/>
              <a:ext cx="2069478"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601, </a:t>
              </a:r>
              <a:r>
                <a:rPr kumimoji="1" lang="en-US" altLang="zh-CN" sz="1000" b="1" dirty="0" err="1">
                  <a:solidFill>
                    <a:srgbClr val="0000FF"/>
                  </a:solidFill>
                  <a:latin typeface="微软雅黑" pitchFamily="34" charset="-122"/>
                  <a:ea typeface="微软雅黑" pitchFamily="34" charset="-122"/>
                </a:rPr>
                <a:t>rwnd</a:t>
              </a:r>
              <a:r>
                <a:rPr kumimoji="1" lang="en-US" altLang="zh-CN" sz="1000" b="1" dirty="0">
                  <a:solidFill>
                    <a:srgbClr val="0000FF"/>
                  </a:solidFill>
                  <a:latin typeface="微软雅黑" pitchFamily="34" charset="-122"/>
                  <a:ea typeface="微软雅黑" pitchFamily="34" charset="-122"/>
                </a:rPr>
                <a:t> = 0</a:t>
              </a:r>
            </a:p>
          </p:txBody>
        </p:sp>
      </p:grpSp>
      <p:grpSp>
        <p:nvGrpSpPr>
          <p:cNvPr id="3" name="组合 2"/>
          <p:cNvGrpSpPr/>
          <p:nvPr/>
        </p:nvGrpSpPr>
        <p:grpSpPr>
          <a:xfrm>
            <a:off x="1675914" y="3359574"/>
            <a:ext cx="2499912" cy="243656"/>
            <a:chOff x="1675914" y="3413364"/>
            <a:chExt cx="2499912" cy="243656"/>
          </a:xfrm>
        </p:grpSpPr>
        <p:sp>
          <p:nvSpPr>
            <p:cNvPr id="28" name="Line 23"/>
            <p:cNvSpPr>
              <a:spLocks noChangeShapeType="1"/>
            </p:cNvSpPr>
            <p:nvPr/>
          </p:nvSpPr>
          <p:spPr bwMode="auto">
            <a:xfrm flipH="1">
              <a:off x="1675914" y="3643597"/>
              <a:ext cx="2499912"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9" name="Rectangle 24"/>
            <p:cNvSpPr>
              <a:spLocks noChangeArrowheads="1"/>
            </p:cNvSpPr>
            <p:nvPr/>
          </p:nvSpPr>
          <p:spPr bwMode="auto">
            <a:xfrm flipH="1">
              <a:off x="1824091" y="3413364"/>
              <a:ext cx="222657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501, </a:t>
              </a:r>
              <a:r>
                <a:rPr kumimoji="1" lang="en-US" altLang="zh-CN" sz="1000" b="1" dirty="0" err="1">
                  <a:solidFill>
                    <a:srgbClr val="0000FF"/>
                  </a:solidFill>
                  <a:latin typeface="微软雅黑" pitchFamily="34" charset="-122"/>
                  <a:ea typeface="微软雅黑" pitchFamily="34" charset="-122"/>
                </a:rPr>
                <a:t>rwnd</a:t>
              </a:r>
              <a:r>
                <a:rPr kumimoji="1" lang="en-US" altLang="zh-CN" sz="1000" b="1" dirty="0">
                  <a:solidFill>
                    <a:srgbClr val="0000FF"/>
                  </a:solidFill>
                  <a:latin typeface="微软雅黑" pitchFamily="34" charset="-122"/>
                  <a:ea typeface="微软雅黑" pitchFamily="34" charset="-122"/>
                </a:rPr>
                <a:t> = 100</a:t>
              </a:r>
            </a:p>
          </p:txBody>
        </p:sp>
      </p:grpSp>
      <p:sp>
        <p:nvSpPr>
          <p:cNvPr id="30" name="Rectangle 25"/>
          <p:cNvSpPr>
            <a:spLocks noChangeArrowheads="1"/>
          </p:cNvSpPr>
          <p:nvPr/>
        </p:nvSpPr>
        <p:spPr bwMode="auto">
          <a:xfrm>
            <a:off x="1579145" y="1676684"/>
            <a:ext cx="28854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solidFill>
                  <a:srgbClr val="0033CC"/>
                </a:solidFill>
                <a:latin typeface="微软雅黑" pitchFamily="34" charset="-122"/>
                <a:ea typeface="微软雅黑" pitchFamily="34" charset="-122"/>
              </a:rPr>
              <a:t>A</a:t>
            </a:r>
          </a:p>
        </p:txBody>
      </p:sp>
      <p:sp>
        <p:nvSpPr>
          <p:cNvPr id="31" name="Rectangle 26"/>
          <p:cNvSpPr>
            <a:spLocks noChangeArrowheads="1"/>
          </p:cNvSpPr>
          <p:nvPr/>
        </p:nvSpPr>
        <p:spPr bwMode="auto">
          <a:xfrm>
            <a:off x="4064966" y="1676684"/>
            <a:ext cx="27892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solidFill>
                  <a:srgbClr val="0033CC"/>
                </a:solidFill>
                <a:latin typeface="微软雅黑" pitchFamily="34" charset="-122"/>
                <a:ea typeface="微软雅黑" pitchFamily="34" charset="-122"/>
              </a:rPr>
              <a:t>B</a:t>
            </a:r>
          </a:p>
        </p:txBody>
      </p:sp>
      <p:sp>
        <p:nvSpPr>
          <p:cNvPr id="32" name="Rectangle 27"/>
          <p:cNvSpPr>
            <a:spLocks noChangeArrowheads="1"/>
          </p:cNvSpPr>
          <p:nvPr/>
        </p:nvSpPr>
        <p:spPr bwMode="auto">
          <a:xfrm>
            <a:off x="4235218" y="2519487"/>
            <a:ext cx="285334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solidFill>
                  <a:srgbClr val="C00000"/>
                </a:solidFill>
                <a:latin typeface="微软雅黑" pitchFamily="34" charset="-122"/>
                <a:ea typeface="微软雅黑" pitchFamily="34" charset="-122"/>
              </a:rPr>
              <a:t>允许 </a:t>
            </a:r>
            <a:r>
              <a:rPr kumimoji="1" lang="en-US" altLang="zh-CN" sz="1100" b="1" dirty="0">
                <a:solidFill>
                  <a:srgbClr val="C00000"/>
                </a:solidFill>
                <a:latin typeface="微软雅黑" pitchFamily="34" charset="-122"/>
                <a:ea typeface="微软雅黑" pitchFamily="34" charset="-122"/>
              </a:rPr>
              <a:t>A </a:t>
            </a:r>
            <a:r>
              <a:rPr kumimoji="1" lang="zh-CN" altLang="en-US" sz="1100" b="1" dirty="0">
                <a:solidFill>
                  <a:srgbClr val="C00000"/>
                </a:solidFill>
                <a:latin typeface="微软雅黑" pitchFamily="34" charset="-122"/>
                <a:ea typeface="微软雅黑" pitchFamily="34" charset="-122"/>
              </a:rPr>
              <a:t>发送序号 </a:t>
            </a:r>
            <a:r>
              <a:rPr kumimoji="1" lang="en-US" altLang="zh-CN" sz="1100" b="1" dirty="0">
                <a:solidFill>
                  <a:srgbClr val="C00000"/>
                </a:solidFill>
                <a:latin typeface="微软雅黑" pitchFamily="34" charset="-122"/>
                <a:ea typeface="微软雅黑" pitchFamily="34" charset="-122"/>
              </a:rPr>
              <a:t>201 </a:t>
            </a:r>
            <a:r>
              <a:rPr kumimoji="1" lang="zh-CN" altLang="en-US" sz="1100" b="1" dirty="0">
                <a:solidFill>
                  <a:srgbClr val="C00000"/>
                </a:solidFill>
                <a:latin typeface="微软雅黑" pitchFamily="34" charset="-122"/>
                <a:ea typeface="微软雅黑" pitchFamily="34" charset="-122"/>
              </a:rPr>
              <a:t>至 </a:t>
            </a:r>
            <a:r>
              <a:rPr kumimoji="1" lang="en-US" altLang="zh-CN" sz="1100" b="1" dirty="0">
                <a:solidFill>
                  <a:srgbClr val="C00000"/>
                </a:solidFill>
                <a:latin typeface="微软雅黑" pitchFamily="34" charset="-122"/>
                <a:ea typeface="微软雅黑" pitchFamily="34" charset="-122"/>
              </a:rPr>
              <a:t>500  </a:t>
            </a:r>
            <a:r>
              <a:rPr kumimoji="1" lang="zh-CN" altLang="en-US" sz="1100" b="1" dirty="0">
                <a:solidFill>
                  <a:srgbClr val="C00000"/>
                </a:solidFill>
                <a:latin typeface="微软雅黑" pitchFamily="34" charset="-122"/>
                <a:ea typeface="微软雅黑" pitchFamily="34" charset="-122"/>
              </a:rPr>
              <a:t>共 </a:t>
            </a:r>
            <a:r>
              <a:rPr kumimoji="1" lang="en-US" altLang="zh-CN" sz="1100" b="1" dirty="0">
                <a:solidFill>
                  <a:srgbClr val="C00000"/>
                </a:solidFill>
                <a:latin typeface="微软雅黑" pitchFamily="34" charset="-122"/>
                <a:ea typeface="微软雅黑" pitchFamily="34" charset="-122"/>
              </a:rPr>
              <a:t>300 </a:t>
            </a:r>
            <a:r>
              <a:rPr kumimoji="1" lang="zh-CN" altLang="en-US" sz="1100" b="1" dirty="0">
                <a:solidFill>
                  <a:srgbClr val="C00000"/>
                </a:solidFill>
                <a:latin typeface="微软雅黑" pitchFamily="34" charset="-122"/>
                <a:ea typeface="微软雅黑" pitchFamily="34" charset="-122"/>
              </a:rPr>
              <a:t>字节</a:t>
            </a:r>
          </a:p>
        </p:txBody>
      </p:sp>
      <p:grpSp>
        <p:nvGrpSpPr>
          <p:cNvPr id="46" name="组合 45"/>
          <p:cNvGrpSpPr/>
          <p:nvPr/>
        </p:nvGrpSpPr>
        <p:grpSpPr>
          <a:xfrm>
            <a:off x="1694704" y="1947714"/>
            <a:ext cx="5692018" cy="352971"/>
            <a:chOff x="1694704" y="1947714"/>
            <a:chExt cx="5692018" cy="352971"/>
          </a:xfrm>
        </p:grpSpPr>
        <p:sp>
          <p:nvSpPr>
            <p:cNvPr id="18" name="Line 13"/>
            <p:cNvSpPr>
              <a:spLocks noChangeShapeType="1"/>
            </p:cNvSpPr>
            <p:nvPr/>
          </p:nvSpPr>
          <p:spPr bwMode="auto">
            <a:xfrm>
              <a:off x="1694704" y="2190955"/>
              <a:ext cx="2481121"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9" name="Rectangle 14"/>
            <p:cNvSpPr>
              <a:spLocks noChangeArrowheads="1"/>
            </p:cNvSpPr>
            <p:nvPr/>
          </p:nvSpPr>
          <p:spPr bwMode="auto">
            <a:xfrm>
              <a:off x="2304992" y="1947714"/>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101, DATA</a:t>
              </a:r>
            </a:p>
          </p:txBody>
        </p:sp>
        <p:sp>
          <p:nvSpPr>
            <p:cNvPr id="33" name="Rectangle 28"/>
            <p:cNvSpPr>
              <a:spLocks noChangeArrowheads="1"/>
            </p:cNvSpPr>
            <p:nvPr/>
          </p:nvSpPr>
          <p:spPr bwMode="auto">
            <a:xfrm>
              <a:off x="4235217" y="2041640"/>
              <a:ext cx="315150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发送了序号 </a:t>
              </a:r>
              <a:r>
                <a:rPr kumimoji="1" lang="en-US" altLang="zh-CN" sz="1100" b="1" dirty="0">
                  <a:latin typeface="微软雅黑" pitchFamily="34" charset="-122"/>
                  <a:ea typeface="微软雅黑" pitchFamily="34" charset="-122"/>
                </a:rPr>
                <a:t>101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200</a:t>
              </a:r>
              <a:r>
                <a:rPr kumimoji="1" lang="zh-CN" altLang="en-US" sz="1100" b="1" dirty="0">
                  <a:latin typeface="微软雅黑" pitchFamily="34" charset="-122"/>
                  <a:ea typeface="微软雅黑" pitchFamily="34" charset="-122"/>
                </a:rPr>
                <a:t>，还能发送 </a:t>
              </a:r>
              <a:r>
                <a:rPr kumimoji="1" lang="en-US" altLang="zh-CN" sz="1100" b="1" dirty="0">
                  <a:latin typeface="微软雅黑" pitchFamily="34" charset="-122"/>
                  <a:ea typeface="微软雅黑" pitchFamily="34" charset="-122"/>
                </a:rPr>
                <a:t>200 </a:t>
              </a:r>
              <a:r>
                <a:rPr kumimoji="1" lang="zh-CN" altLang="en-US" sz="1100" b="1" dirty="0">
                  <a:latin typeface="微软雅黑" pitchFamily="34" charset="-122"/>
                  <a:ea typeface="微软雅黑" pitchFamily="34" charset="-122"/>
                </a:rPr>
                <a:t>字节</a:t>
              </a:r>
            </a:p>
          </p:txBody>
        </p:sp>
      </p:grpSp>
      <p:grpSp>
        <p:nvGrpSpPr>
          <p:cNvPr id="49" name="组合 48"/>
          <p:cNvGrpSpPr/>
          <p:nvPr/>
        </p:nvGrpSpPr>
        <p:grpSpPr>
          <a:xfrm>
            <a:off x="1693764" y="2637168"/>
            <a:ext cx="6257216" cy="365979"/>
            <a:chOff x="1693764" y="2637168"/>
            <a:chExt cx="6257216" cy="365979"/>
          </a:xfrm>
        </p:grpSpPr>
        <p:sp>
          <p:nvSpPr>
            <p:cNvPr id="16" name="Line 11"/>
            <p:cNvSpPr>
              <a:spLocks noChangeShapeType="1"/>
            </p:cNvSpPr>
            <p:nvPr/>
          </p:nvSpPr>
          <p:spPr bwMode="auto">
            <a:xfrm>
              <a:off x="1693764" y="2889080"/>
              <a:ext cx="2482062"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7" name="Rectangle 12"/>
            <p:cNvSpPr>
              <a:spLocks noChangeArrowheads="1"/>
            </p:cNvSpPr>
            <p:nvPr/>
          </p:nvSpPr>
          <p:spPr bwMode="auto">
            <a:xfrm>
              <a:off x="2304992" y="2637168"/>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301, DATA</a:t>
              </a:r>
            </a:p>
          </p:txBody>
        </p:sp>
        <p:sp>
          <p:nvSpPr>
            <p:cNvPr id="34" name="Rectangle 29"/>
            <p:cNvSpPr>
              <a:spLocks noChangeArrowheads="1"/>
            </p:cNvSpPr>
            <p:nvPr/>
          </p:nvSpPr>
          <p:spPr bwMode="auto">
            <a:xfrm>
              <a:off x="4235218" y="2744102"/>
              <a:ext cx="371576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微软雅黑" pitchFamily="34" charset="-122"/>
                  <a:ea typeface="微软雅黑" pitchFamily="34" charset="-122"/>
                </a:rPr>
                <a:t>A </a:t>
              </a:r>
              <a:r>
                <a:rPr kumimoji="1" lang="zh-CN" altLang="en-US" sz="1100" b="1">
                  <a:latin typeface="微软雅黑" pitchFamily="34" charset="-122"/>
                  <a:ea typeface="微软雅黑" pitchFamily="34" charset="-122"/>
                </a:rPr>
                <a:t>发送了序号 </a:t>
              </a:r>
              <a:r>
                <a:rPr kumimoji="1" lang="en-US" altLang="zh-CN" sz="1100" b="1">
                  <a:latin typeface="微软雅黑" pitchFamily="34" charset="-122"/>
                  <a:ea typeface="微软雅黑" pitchFamily="34" charset="-122"/>
                </a:rPr>
                <a:t>301 </a:t>
              </a:r>
              <a:r>
                <a:rPr kumimoji="1" lang="zh-CN" altLang="en-US" sz="1100" b="1">
                  <a:latin typeface="微软雅黑" pitchFamily="34" charset="-122"/>
                  <a:ea typeface="微软雅黑" pitchFamily="34" charset="-122"/>
                </a:rPr>
                <a:t>至 </a:t>
              </a:r>
              <a:r>
                <a:rPr kumimoji="1" lang="en-US" altLang="zh-CN" sz="1100" b="1">
                  <a:latin typeface="微软雅黑" pitchFamily="34" charset="-122"/>
                  <a:ea typeface="微软雅黑" pitchFamily="34" charset="-122"/>
                </a:rPr>
                <a:t>400</a:t>
              </a:r>
              <a:r>
                <a:rPr kumimoji="1" lang="zh-CN" altLang="en-US" sz="1100" b="1">
                  <a:latin typeface="微软雅黑" pitchFamily="34" charset="-122"/>
                  <a:ea typeface="微软雅黑" pitchFamily="34" charset="-122"/>
                </a:rPr>
                <a:t>，还能再发送 </a:t>
              </a:r>
              <a:r>
                <a:rPr kumimoji="1" lang="en-US" altLang="zh-CN" sz="1100" b="1">
                  <a:latin typeface="微软雅黑" pitchFamily="34" charset="-122"/>
                  <a:ea typeface="微软雅黑" pitchFamily="34" charset="-122"/>
                </a:rPr>
                <a:t>100 </a:t>
              </a:r>
              <a:r>
                <a:rPr kumimoji="1" lang="zh-CN" altLang="en-US" sz="1100" b="1">
                  <a:latin typeface="微软雅黑" pitchFamily="34" charset="-122"/>
                  <a:ea typeface="微软雅黑" pitchFamily="34" charset="-122"/>
                </a:rPr>
                <a:t>字节新数据</a:t>
              </a:r>
            </a:p>
          </p:txBody>
        </p:sp>
      </p:grpSp>
      <p:grpSp>
        <p:nvGrpSpPr>
          <p:cNvPr id="45" name="组合 44"/>
          <p:cNvGrpSpPr/>
          <p:nvPr/>
        </p:nvGrpSpPr>
        <p:grpSpPr>
          <a:xfrm>
            <a:off x="1695644" y="1727436"/>
            <a:ext cx="5517954" cy="346900"/>
            <a:chOff x="1695644" y="1727436"/>
            <a:chExt cx="5517954" cy="346900"/>
          </a:xfrm>
        </p:grpSpPr>
        <p:sp>
          <p:nvSpPr>
            <p:cNvPr id="10" name="Line 5"/>
            <p:cNvSpPr>
              <a:spLocks noChangeShapeType="1"/>
            </p:cNvSpPr>
            <p:nvPr/>
          </p:nvSpPr>
          <p:spPr bwMode="auto">
            <a:xfrm>
              <a:off x="1695644" y="1962005"/>
              <a:ext cx="2480184"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1" name="Rectangle 6"/>
            <p:cNvSpPr>
              <a:spLocks noChangeArrowheads="1"/>
            </p:cNvSpPr>
            <p:nvPr/>
          </p:nvSpPr>
          <p:spPr bwMode="auto">
            <a:xfrm>
              <a:off x="2383539" y="1727436"/>
              <a:ext cx="1107677"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1, DATA</a:t>
              </a:r>
            </a:p>
          </p:txBody>
        </p:sp>
        <p:sp>
          <p:nvSpPr>
            <p:cNvPr id="35" name="Rectangle 30"/>
            <p:cNvSpPr>
              <a:spLocks noChangeArrowheads="1"/>
            </p:cNvSpPr>
            <p:nvPr/>
          </p:nvSpPr>
          <p:spPr bwMode="auto">
            <a:xfrm>
              <a:off x="4235218" y="1815291"/>
              <a:ext cx="2978380"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发送了序号 </a:t>
              </a:r>
              <a:r>
                <a:rPr kumimoji="1" lang="en-US" altLang="zh-CN" sz="1100" b="1" dirty="0">
                  <a:latin typeface="微软雅黑" pitchFamily="34" charset="-122"/>
                  <a:ea typeface="微软雅黑" pitchFamily="34" charset="-122"/>
                </a:rPr>
                <a:t>1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100</a:t>
              </a:r>
              <a:r>
                <a:rPr kumimoji="1" lang="zh-CN" altLang="en-US" sz="1100" b="1" dirty="0">
                  <a:latin typeface="微软雅黑" pitchFamily="34" charset="-122"/>
                  <a:ea typeface="微软雅黑" pitchFamily="34" charset="-122"/>
                </a:rPr>
                <a:t>，还能发送 </a:t>
              </a:r>
              <a:r>
                <a:rPr kumimoji="1" lang="en-US" altLang="zh-CN" sz="1100" b="1" dirty="0">
                  <a:latin typeface="微软雅黑" pitchFamily="34" charset="-122"/>
                  <a:ea typeface="微软雅黑" pitchFamily="34" charset="-122"/>
                </a:rPr>
                <a:t>300 </a:t>
              </a:r>
              <a:r>
                <a:rPr kumimoji="1" lang="zh-CN" altLang="en-US" sz="1100" b="1" dirty="0">
                  <a:latin typeface="微软雅黑" pitchFamily="34" charset="-122"/>
                  <a:ea typeface="微软雅黑" pitchFamily="34" charset="-122"/>
                </a:rPr>
                <a:t>字节</a:t>
              </a:r>
            </a:p>
          </p:txBody>
        </p:sp>
      </p:grpSp>
      <p:grpSp>
        <p:nvGrpSpPr>
          <p:cNvPr id="50" name="组合 49"/>
          <p:cNvGrpSpPr/>
          <p:nvPr/>
        </p:nvGrpSpPr>
        <p:grpSpPr>
          <a:xfrm>
            <a:off x="1697522" y="2879993"/>
            <a:ext cx="5769351" cy="363378"/>
            <a:chOff x="1697522" y="2879993"/>
            <a:chExt cx="5769351" cy="363378"/>
          </a:xfrm>
        </p:grpSpPr>
        <p:sp>
          <p:nvSpPr>
            <p:cNvPr id="14" name="Line 9"/>
            <p:cNvSpPr>
              <a:spLocks noChangeShapeType="1"/>
            </p:cNvSpPr>
            <p:nvPr/>
          </p:nvSpPr>
          <p:spPr bwMode="auto">
            <a:xfrm>
              <a:off x="1697522" y="3126703"/>
              <a:ext cx="2478304"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5" name="Rectangle 10"/>
            <p:cNvSpPr>
              <a:spLocks noChangeArrowheads="1"/>
            </p:cNvSpPr>
            <p:nvPr/>
          </p:nvSpPr>
          <p:spPr bwMode="auto">
            <a:xfrm>
              <a:off x="2304992" y="2879993"/>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401, DATA</a:t>
              </a:r>
            </a:p>
          </p:txBody>
        </p:sp>
        <p:sp>
          <p:nvSpPr>
            <p:cNvPr id="36" name="Rectangle 31"/>
            <p:cNvSpPr>
              <a:spLocks noChangeArrowheads="1"/>
            </p:cNvSpPr>
            <p:nvPr/>
          </p:nvSpPr>
          <p:spPr bwMode="auto">
            <a:xfrm>
              <a:off x="4235218" y="2984326"/>
              <a:ext cx="323165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微软雅黑" pitchFamily="34" charset="-122"/>
                  <a:ea typeface="微软雅黑" pitchFamily="34" charset="-122"/>
                </a:rPr>
                <a:t>A </a:t>
              </a:r>
              <a:r>
                <a:rPr kumimoji="1" lang="zh-CN" altLang="en-US" sz="1100" b="1">
                  <a:latin typeface="微软雅黑" pitchFamily="34" charset="-122"/>
                  <a:ea typeface="微软雅黑" pitchFamily="34" charset="-122"/>
                </a:rPr>
                <a:t>发送了序号 </a:t>
              </a:r>
              <a:r>
                <a:rPr kumimoji="1" lang="en-US" altLang="zh-CN" sz="1100" b="1">
                  <a:latin typeface="微软雅黑" pitchFamily="34" charset="-122"/>
                  <a:ea typeface="微软雅黑" pitchFamily="34" charset="-122"/>
                </a:rPr>
                <a:t>401 </a:t>
              </a:r>
              <a:r>
                <a:rPr kumimoji="1" lang="zh-CN" altLang="en-US" sz="1100" b="1">
                  <a:latin typeface="微软雅黑" pitchFamily="34" charset="-122"/>
                  <a:ea typeface="微软雅黑" pitchFamily="34" charset="-122"/>
                </a:rPr>
                <a:t>至 </a:t>
              </a:r>
              <a:r>
                <a:rPr kumimoji="1" lang="en-US" altLang="zh-CN" sz="1100" b="1">
                  <a:latin typeface="微软雅黑" pitchFamily="34" charset="-122"/>
                  <a:ea typeface="微软雅黑" pitchFamily="34" charset="-122"/>
                </a:rPr>
                <a:t>500</a:t>
              </a:r>
              <a:r>
                <a:rPr kumimoji="1" lang="zh-CN" altLang="en-US" sz="1100" b="1">
                  <a:latin typeface="微软雅黑" pitchFamily="34" charset="-122"/>
                  <a:ea typeface="微软雅黑" pitchFamily="34" charset="-122"/>
                </a:rPr>
                <a:t>，不能再发送新数据了</a:t>
              </a:r>
            </a:p>
          </p:txBody>
        </p:sp>
      </p:grpSp>
      <p:grpSp>
        <p:nvGrpSpPr>
          <p:cNvPr id="51" name="组合 50"/>
          <p:cNvGrpSpPr/>
          <p:nvPr/>
        </p:nvGrpSpPr>
        <p:grpSpPr>
          <a:xfrm>
            <a:off x="1696582" y="3108075"/>
            <a:ext cx="5408012" cy="368583"/>
            <a:chOff x="1696582" y="3108075"/>
            <a:chExt cx="5408012" cy="368583"/>
          </a:xfrm>
        </p:grpSpPr>
        <p:sp>
          <p:nvSpPr>
            <p:cNvPr id="12" name="Line 7"/>
            <p:cNvSpPr>
              <a:spLocks noChangeShapeType="1"/>
            </p:cNvSpPr>
            <p:nvPr/>
          </p:nvSpPr>
          <p:spPr bwMode="auto">
            <a:xfrm>
              <a:off x="1696582" y="3355654"/>
              <a:ext cx="2479245"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3" name="Rectangle 8"/>
            <p:cNvSpPr>
              <a:spLocks noChangeArrowheads="1"/>
            </p:cNvSpPr>
            <p:nvPr/>
          </p:nvSpPr>
          <p:spPr bwMode="auto">
            <a:xfrm>
              <a:off x="2304992" y="3108075"/>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201, DATA</a:t>
              </a:r>
            </a:p>
          </p:txBody>
        </p:sp>
        <p:sp>
          <p:nvSpPr>
            <p:cNvPr id="37" name="Rectangle 32"/>
            <p:cNvSpPr>
              <a:spLocks noChangeArrowheads="1"/>
            </p:cNvSpPr>
            <p:nvPr/>
          </p:nvSpPr>
          <p:spPr bwMode="auto">
            <a:xfrm>
              <a:off x="4235218" y="3217613"/>
              <a:ext cx="286937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solidFill>
                    <a:srgbClr val="0000FF"/>
                  </a:solidFill>
                  <a:latin typeface="微软雅黑" pitchFamily="34" charset="-122"/>
                  <a:ea typeface="微软雅黑" pitchFamily="34" charset="-122"/>
                </a:rPr>
                <a:t>A </a:t>
              </a:r>
              <a:r>
                <a:rPr kumimoji="1" lang="zh-CN" altLang="en-US" sz="1100" b="1" dirty="0">
                  <a:solidFill>
                    <a:srgbClr val="CC00CC"/>
                  </a:solidFill>
                  <a:latin typeface="微软雅黑" pitchFamily="34" charset="-122"/>
                  <a:ea typeface="微软雅黑" pitchFamily="34" charset="-122"/>
                </a:rPr>
                <a:t>超时重传</a:t>
              </a:r>
              <a:r>
                <a:rPr kumimoji="1" lang="zh-CN" altLang="en-US" sz="1100" b="1" dirty="0">
                  <a:solidFill>
                    <a:srgbClr val="0000FF"/>
                  </a:solidFill>
                  <a:latin typeface="微软雅黑" pitchFamily="34" charset="-122"/>
                  <a:ea typeface="微软雅黑" pitchFamily="34" charset="-122"/>
                </a:rPr>
                <a:t>旧的数据，但不能发送新的数据</a:t>
              </a:r>
            </a:p>
          </p:txBody>
        </p:sp>
      </p:grpSp>
      <p:sp>
        <p:nvSpPr>
          <p:cNvPr id="38" name="Rectangle 33"/>
          <p:cNvSpPr>
            <a:spLocks noChangeArrowheads="1"/>
          </p:cNvSpPr>
          <p:nvPr/>
        </p:nvSpPr>
        <p:spPr bwMode="auto">
          <a:xfrm>
            <a:off x="4235218" y="3443960"/>
            <a:ext cx="280846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100" b="1" dirty="0">
                <a:solidFill>
                  <a:srgbClr val="C00000"/>
                </a:solidFill>
                <a:latin typeface="微软雅黑" pitchFamily="34" charset="-122"/>
                <a:ea typeface="微软雅黑" pitchFamily="34" charset="-122"/>
              </a:rPr>
              <a:t>允许 </a:t>
            </a:r>
            <a:r>
              <a:rPr kumimoji="1" lang="en-US" altLang="zh-CN" sz="1100" b="1" dirty="0">
                <a:solidFill>
                  <a:srgbClr val="C00000"/>
                </a:solidFill>
                <a:latin typeface="微软雅黑" pitchFamily="34" charset="-122"/>
                <a:ea typeface="微软雅黑" pitchFamily="34" charset="-122"/>
              </a:rPr>
              <a:t>A </a:t>
            </a:r>
            <a:r>
              <a:rPr kumimoji="1" lang="zh-CN" altLang="en-US" sz="1100" b="1" dirty="0">
                <a:solidFill>
                  <a:srgbClr val="C00000"/>
                </a:solidFill>
                <a:latin typeface="微软雅黑" pitchFamily="34" charset="-122"/>
                <a:ea typeface="微软雅黑" pitchFamily="34" charset="-122"/>
              </a:rPr>
              <a:t>发送序号 </a:t>
            </a:r>
            <a:r>
              <a:rPr kumimoji="1" lang="en-US" altLang="zh-CN" sz="1100" b="1" dirty="0">
                <a:solidFill>
                  <a:srgbClr val="C00000"/>
                </a:solidFill>
                <a:latin typeface="微软雅黑" pitchFamily="34" charset="-122"/>
                <a:ea typeface="微软雅黑" pitchFamily="34" charset="-122"/>
              </a:rPr>
              <a:t>501 </a:t>
            </a:r>
            <a:r>
              <a:rPr kumimoji="1" lang="zh-CN" altLang="en-US" sz="1100" b="1" dirty="0">
                <a:solidFill>
                  <a:srgbClr val="C00000"/>
                </a:solidFill>
                <a:latin typeface="微软雅黑" pitchFamily="34" charset="-122"/>
                <a:ea typeface="微软雅黑" pitchFamily="34" charset="-122"/>
              </a:rPr>
              <a:t>至 </a:t>
            </a:r>
            <a:r>
              <a:rPr kumimoji="1" lang="en-US" altLang="zh-CN" sz="1100" b="1" dirty="0">
                <a:solidFill>
                  <a:srgbClr val="C00000"/>
                </a:solidFill>
                <a:latin typeface="微软雅黑" pitchFamily="34" charset="-122"/>
                <a:ea typeface="微软雅黑" pitchFamily="34" charset="-122"/>
              </a:rPr>
              <a:t>600 </a:t>
            </a:r>
            <a:r>
              <a:rPr kumimoji="1" lang="zh-CN" altLang="en-US" sz="1100" b="1" dirty="0">
                <a:solidFill>
                  <a:srgbClr val="C00000"/>
                </a:solidFill>
                <a:latin typeface="微软雅黑" pitchFamily="34" charset="-122"/>
                <a:ea typeface="微软雅黑" pitchFamily="34" charset="-122"/>
              </a:rPr>
              <a:t>共 </a:t>
            </a:r>
            <a:r>
              <a:rPr kumimoji="1" lang="en-US" altLang="zh-CN" sz="1100" b="1" dirty="0">
                <a:solidFill>
                  <a:srgbClr val="C00000"/>
                </a:solidFill>
                <a:latin typeface="微软雅黑" pitchFamily="34" charset="-122"/>
                <a:ea typeface="微软雅黑" pitchFamily="34" charset="-122"/>
              </a:rPr>
              <a:t>100 </a:t>
            </a:r>
            <a:r>
              <a:rPr kumimoji="1" lang="zh-CN" altLang="en-US" sz="1100" b="1" dirty="0">
                <a:solidFill>
                  <a:srgbClr val="C00000"/>
                </a:solidFill>
                <a:latin typeface="微软雅黑" pitchFamily="34" charset="-122"/>
                <a:ea typeface="微软雅黑" pitchFamily="34" charset="-122"/>
              </a:rPr>
              <a:t>字节</a:t>
            </a:r>
          </a:p>
        </p:txBody>
      </p:sp>
      <p:grpSp>
        <p:nvGrpSpPr>
          <p:cNvPr id="52" name="组合 51"/>
          <p:cNvGrpSpPr/>
          <p:nvPr/>
        </p:nvGrpSpPr>
        <p:grpSpPr>
          <a:xfrm>
            <a:off x="1695643" y="3592861"/>
            <a:ext cx="5348037" cy="345167"/>
            <a:chOff x="1695643" y="3592861"/>
            <a:chExt cx="5348037" cy="345167"/>
          </a:xfrm>
        </p:grpSpPr>
        <p:sp>
          <p:nvSpPr>
            <p:cNvPr id="22" name="Line 17"/>
            <p:cNvSpPr>
              <a:spLocks noChangeShapeType="1"/>
            </p:cNvSpPr>
            <p:nvPr/>
          </p:nvSpPr>
          <p:spPr bwMode="auto">
            <a:xfrm>
              <a:off x="1695643" y="3823961"/>
              <a:ext cx="2480183"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3" name="Rectangle 18"/>
            <p:cNvSpPr>
              <a:spLocks noChangeArrowheads="1"/>
            </p:cNvSpPr>
            <p:nvPr/>
          </p:nvSpPr>
          <p:spPr bwMode="auto">
            <a:xfrm>
              <a:off x="2304992" y="3592861"/>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501, DATA</a:t>
              </a:r>
            </a:p>
          </p:txBody>
        </p:sp>
        <p:sp>
          <p:nvSpPr>
            <p:cNvPr id="39" name="Rectangle 34"/>
            <p:cNvSpPr>
              <a:spLocks noChangeArrowheads="1"/>
            </p:cNvSpPr>
            <p:nvPr/>
          </p:nvSpPr>
          <p:spPr bwMode="auto">
            <a:xfrm>
              <a:off x="4235218" y="3678983"/>
              <a:ext cx="280846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发送了序号 </a:t>
              </a:r>
              <a:r>
                <a:rPr kumimoji="1" lang="en-US" altLang="zh-CN" sz="1100" b="1" dirty="0">
                  <a:latin typeface="微软雅黑" pitchFamily="34" charset="-122"/>
                  <a:ea typeface="微软雅黑" pitchFamily="34" charset="-122"/>
                </a:rPr>
                <a:t>501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600</a:t>
              </a:r>
              <a:r>
                <a:rPr kumimoji="1" lang="zh-CN" altLang="en-US" sz="1100" b="1" dirty="0">
                  <a:latin typeface="微软雅黑" pitchFamily="34" charset="-122"/>
                  <a:ea typeface="微软雅黑" pitchFamily="34" charset="-122"/>
                </a:rPr>
                <a:t>，不能再发送了</a:t>
              </a:r>
            </a:p>
          </p:txBody>
        </p:sp>
      </p:grpSp>
      <p:sp>
        <p:nvSpPr>
          <p:cNvPr id="40" name="Rectangle 35"/>
          <p:cNvSpPr>
            <a:spLocks noChangeArrowheads="1"/>
          </p:cNvSpPr>
          <p:nvPr/>
        </p:nvSpPr>
        <p:spPr bwMode="auto">
          <a:xfrm>
            <a:off x="4235218" y="3922676"/>
            <a:ext cx="353622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solidFill>
                  <a:srgbClr val="FF0000"/>
                </a:solidFill>
                <a:latin typeface="微软雅黑" pitchFamily="34" charset="-122"/>
                <a:ea typeface="微软雅黑" pitchFamily="34" charset="-122"/>
              </a:rPr>
              <a:t>不允许 </a:t>
            </a:r>
            <a:r>
              <a:rPr kumimoji="1" lang="en-US" altLang="zh-CN" sz="1100" b="1" dirty="0">
                <a:solidFill>
                  <a:srgbClr val="FF0000"/>
                </a:solidFill>
                <a:latin typeface="微软雅黑" pitchFamily="34" charset="-122"/>
                <a:ea typeface="微软雅黑" pitchFamily="34" charset="-122"/>
              </a:rPr>
              <a:t>A </a:t>
            </a:r>
            <a:r>
              <a:rPr kumimoji="1" lang="zh-CN" altLang="en-US" sz="1100" b="1" dirty="0">
                <a:solidFill>
                  <a:srgbClr val="FF0000"/>
                </a:solidFill>
                <a:latin typeface="微软雅黑" pitchFamily="34" charset="-122"/>
                <a:ea typeface="微软雅黑" pitchFamily="34" charset="-122"/>
              </a:rPr>
              <a:t>再发送（到序号 </a:t>
            </a:r>
            <a:r>
              <a:rPr kumimoji="1" lang="en-US" altLang="zh-CN" sz="1100" b="1" dirty="0">
                <a:solidFill>
                  <a:srgbClr val="FF0000"/>
                </a:solidFill>
                <a:latin typeface="微软雅黑" pitchFamily="34" charset="-122"/>
                <a:ea typeface="微软雅黑" pitchFamily="34" charset="-122"/>
              </a:rPr>
              <a:t>600 </a:t>
            </a:r>
            <a:r>
              <a:rPr kumimoji="1" lang="zh-CN" altLang="en-US" sz="1100" b="1" dirty="0">
                <a:solidFill>
                  <a:srgbClr val="FF0000"/>
                </a:solidFill>
                <a:latin typeface="微软雅黑" pitchFamily="34" charset="-122"/>
                <a:ea typeface="微软雅黑" pitchFamily="34" charset="-122"/>
              </a:rPr>
              <a:t>为止的数据都收到了）</a:t>
            </a:r>
          </a:p>
        </p:txBody>
      </p:sp>
      <p:grpSp>
        <p:nvGrpSpPr>
          <p:cNvPr id="48" name="组合 47"/>
          <p:cNvGrpSpPr/>
          <p:nvPr/>
        </p:nvGrpSpPr>
        <p:grpSpPr>
          <a:xfrm>
            <a:off x="1691887" y="2103596"/>
            <a:ext cx="2236835" cy="415665"/>
            <a:chOff x="1691887" y="2103596"/>
            <a:chExt cx="2236835" cy="415665"/>
          </a:xfrm>
        </p:grpSpPr>
        <p:sp>
          <p:nvSpPr>
            <p:cNvPr id="20" name="Line 15"/>
            <p:cNvSpPr>
              <a:spLocks noChangeShapeType="1"/>
            </p:cNvSpPr>
            <p:nvPr/>
          </p:nvSpPr>
          <p:spPr bwMode="auto">
            <a:xfrm>
              <a:off x="1691887" y="2432914"/>
              <a:ext cx="1481082"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1" name="Rectangle 16"/>
            <p:cNvSpPr>
              <a:spLocks noChangeArrowheads="1"/>
            </p:cNvSpPr>
            <p:nvPr/>
          </p:nvSpPr>
          <p:spPr bwMode="auto">
            <a:xfrm>
              <a:off x="2004741" y="2199212"/>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201, DATA</a:t>
              </a:r>
            </a:p>
          </p:txBody>
        </p:sp>
        <p:grpSp>
          <p:nvGrpSpPr>
            <p:cNvPr id="47" name="组合 46"/>
            <p:cNvGrpSpPr/>
            <p:nvPr/>
          </p:nvGrpSpPr>
          <p:grpSpPr>
            <a:xfrm>
              <a:off x="3240064" y="2103596"/>
              <a:ext cx="688658" cy="415665"/>
              <a:chOff x="3240064" y="2103596"/>
              <a:chExt cx="688658" cy="415665"/>
            </a:xfrm>
          </p:grpSpPr>
          <p:sp>
            <p:nvSpPr>
              <p:cNvPr id="41" name="AutoShape 36"/>
              <p:cNvSpPr>
                <a:spLocks noChangeArrowheads="1"/>
              </p:cNvSpPr>
              <p:nvPr/>
            </p:nvSpPr>
            <p:spPr bwMode="auto">
              <a:xfrm>
                <a:off x="3240064" y="2103596"/>
                <a:ext cx="688658" cy="415665"/>
              </a:xfrm>
              <a:prstGeom prst="irregularSeal1">
                <a:avLst/>
              </a:prstGeom>
              <a:solidFill>
                <a:srgbClr val="C00000"/>
              </a:solidFill>
              <a:ln w="6350">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sp>
            <p:nvSpPr>
              <p:cNvPr id="42" name="Rectangle 37"/>
              <p:cNvSpPr>
                <a:spLocks noChangeArrowheads="1"/>
              </p:cNvSpPr>
              <p:nvPr/>
            </p:nvSpPr>
            <p:spPr bwMode="auto">
              <a:xfrm>
                <a:off x="3359784" y="2184319"/>
                <a:ext cx="56746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dirty="0">
                    <a:solidFill>
                      <a:schemeClr val="bg1"/>
                    </a:solidFill>
                    <a:latin typeface="微软雅黑" pitchFamily="34" charset="-122"/>
                    <a:ea typeface="微软雅黑" pitchFamily="34" charset="-122"/>
                  </a:rPr>
                  <a:t>丢失！</a:t>
                </a:r>
              </a:p>
            </p:txBody>
          </p:sp>
        </p:grpSp>
      </p:grpSp>
      <p:sp>
        <p:nvSpPr>
          <p:cNvPr id="43" name="Line 38"/>
          <p:cNvSpPr>
            <a:spLocks noChangeShapeType="1"/>
          </p:cNvSpPr>
          <p:nvPr/>
        </p:nvSpPr>
        <p:spPr bwMode="auto">
          <a:xfrm>
            <a:off x="1676853" y="1875281"/>
            <a:ext cx="0" cy="2822224"/>
          </a:xfrm>
          <a:prstGeom prst="line">
            <a:avLst/>
          </a:prstGeom>
          <a:noFill/>
          <a:ln w="1905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44" name="Text Box 155"/>
          <p:cNvSpPr txBox="1">
            <a:spLocks noChangeArrowheads="1"/>
          </p:cNvSpPr>
          <p:nvPr/>
        </p:nvSpPr>
        <p:spPr bwMode="auto">
          <a:xfrm>
            <a:off x="1398495" y="1040836"/>
            <a:ext cx="6552485" cy="634020"/>
          </a:xfrm>
          <a:prstGeom prst="rect">
            <a:avLst/>
          </a:prstGeom>
          <a:solidFill>
            <a:srgbClr val="000099"/>
          </a:solidFill>
          <a:ln w="9525">
            <a:noFill/>
            <a:miter lim="800000"/>
            <a:headEnd/>
            <a:tailEnd/>
          </a:ln>
          <a:effectLst/>
          <a:extLst/>
        </p:spPr>
        <p:txBody>
          <a:bodyPr wrap="square">
            <a:spAutoFit/>
          </a:bodyPr>
          <a:lstStyle/>
          <a:p>
            <a:pPr algn="ctr">
              <a:lnSpc>
                <a:spcPct val="110000"/>
              </a:lnSpc>
            </a:pPr>
            <a:r>
              <a:rPr lang="en-US" altLang="zh-CN" sz="1600" b="1" dirty="0">
                <a:solidFill>
                  <a:schemeClr val="bg1"/>
                </a:solidFill>
                <a:latin typeface="微软雅黑" pitchFamily="34" charset="-122"/>
                <a:ea typeface="微软雅黑" pitchFamily="34" charset="-122"/>
              </a:rPr>
              <a:t>A </a:t>
            </a:r>
            <a:r>
              <a:rPr lang="zh-CN" altLang="en-US" sz="1600" b="1" dirty="0">
                <a:solidFill>
                  <a:schemeClr val="bg1"/>
                </a:solidFill>
                <a:latin typeface="微软雅黑" pitchFamily="34" charset="-122"/>
                <a:ea typeface="微软雅黑" pitchFamily="34" charset="-122"/>
              </a:rPr>
              <a:t>向 </a:t>
            </a:r>
            <a:r>
              <a:rPr lang="en-US" altLang="zh-CN" sz="1600" b="1" dirty="0">
                <a:solidFill>
                  <a:schemeClr val="bg1"/>
                </a:solidFill>
                <a:latin typeface="微软雅黑" pitchFamily="34" charset="-122"/>
                <a:ea typeface="微软雅黑" pitchFamily="34" charset="-122"/>
              </a:rPr>
              <a:t>B </a:t>
            </a:r>
            <a:r>
              <a:rPr lang="zh-CN" altLang="en-US" sz="1600" b="1" dirty="0">
                <a:solidFill>
                  <a:schemeClr val="bg1"/>
                </a:solidFill>
                <a:latin typeface="微软雅黑" pitchFamily="34" charset="-122"/>
                <a:ea typeface="微软雅黑" pitchFamily="34" charset="-122"/>
              </a:rPr>
              <a:t>发送数据，</a:t>
            </a:r>
            <a:r>
              <a:rPr lang="en-US" altLang="zh-CN" sz="1600" b="1" dirty="0">
                <a:solidFill>
                  <a:schemeClr val="bg1"/>
                </a:solidFill>
                <a:latin typeface="微软雅黑" pitchFamily="34" charset="-122"/>
                <a:ea typeface="微软雅黑" pitchFamily="34" charset="-122"/>
              </a:rPr>
              <a:t>MSS = 100 </a:t>
            </a:r>
            <a:r>
              <a:rPr lang="zh-CN" altLang="en-US" sz="1600" b="1" dirty="0">
                <a:solidFill>
                  <a:schemeClr val="bg1"/>
                </a:solidFill>
                <a:latin typeface="微软雅黑" pitchFamily="34" charset="-122"/>
                <a:ea typeface="微软雅黑" pitchFamily="34" charset="-122"/>
              </a:rPr>
              <a:t>字节。</a:t>
            </a:r>
            <a:endParaRPr lang="en-US" altLang="zh-CN" sz="1600" b="1" dirty="0">
              <a:solidFill>
                <a:schemeClr val="bg1"/>
              </a:solidFill>
              <a:latin typeface="微软雅黑" pitchFamily="34" charset="-122"/>
              <a:ea typeface="微软雅黑" pitchFamily="34" charset="-122"/>
            </a:endParaRPr>
          </a:p>
          <a:p>
            <a:pPr algn="ctr">
              <a:lnSpc>
                <a:spcPct val="110000"/>
              </a:lnSpc>
            </a:pPr>
            <a:r>
              <a:rPr lang="zh-CN" altLang="en-US" sz="1600" b="1" dirty="0">
                <a:solidFill>
                  <a:schemeClr val="bg1"/>
                </a:solidFill>
                <a:latin typeface="微软雅黑" pitchFamily="34" charset="-122"/>
                <a:ea typeface="微软雅黑" pitchFamily="34" charset="-122"/>
              </a:rPr>
              <a:t>在连接建立时，</a:t>
            </a:r>
            <a:r>
              <a:rPr lang="en-US" altLang="zh-CN" sz="1600" b="1" dirty="0">
                <a:solidFill>
                  <a:schemeClr val="bg1"/>
                </a:solidFill>
                <a:latin typeface="微软雅黑" pitchFamily="34" charset="-122"/>
                <a:ea typeface="微软雅黑" pitchFamily="34" charset="-122"/>
              </a:rPr>
              <a:t>B </a:t>
            </a:r>
            <a:r>
              <a:rPr lang="zh-CN" altLang="en-US" sz="1600" b="1" dirty="0">
                <a:solidFill>
                  <a:schemeClr val="bg1"/>
                </a:solidFill>
                <a:latin typeface="微软雅黑" pitchFamily="34" charset="-122"/>
                <a:ea typeface="微软雅黑" pitchFamily="34" charset="-122"/>
              </a:rPr>
              <a:t>告诉 </a:t>
            </a:r>
            <a:r>
              <a:rPr lang="en-US" altLang="zh-CN" sz="1600" b="1" dirty="0">
                <a:solidFill>
                  <a:schemeClr val="bg1"/>
                </a:solidFill>
                <a:latin typeface="微软雅黑" pitchFamily="34" charset="-122"/>
                <a:ea typeface="微软雅黑" pitchFamily="34" charset="-122"/>
              </a:rPr>
              <a:t>A</a:t>
            </a:r>
            <a:r>
              <a:rPr lang="zh-CN" altLang="en-US" sz="1600" b="1" dirty="0">
                <a:solidFill>
                  <a:schemeClr val="bg1"/>
                </a:solidFill>
                <a:latin typeface="微软雅黑" pitchFamily="34" charset="-122"/>
                <a:ea typeface="微软雅黑" pitchFamily="34" charset="-122"/>
              </a:rPr>
              <a:t>：“我的接收窗口 </a:t>
            </a:r>
            <a:r>
              <a:rPr lang="en-US" altLang="zh-CN" sz="1600" b="1" dirty="0" err="1">
                <a:solidFill>
                  <a:schemeClr val="bg1"/>
                </a:solidFill>
                <a:latin typeface="微软雅黑" pitchFamily="34" charset="-122"/>
                <a:ea typeface="微软雅黑" pitchFamily="34" charset="-122"/>
              </a:rPr>
              <a:t>rwnd</a:t>
            </a:r>
            <a:r>
              <a:rPr lang="en-US" altLang="zh-CN" sz="1600" b="1" dirty="0">
                <a:solidFill>
                  <a:schemeClr val="bg1"/>
                </a:solidFill>
                <a:latin typeface="微软雅黑" pitchFamily="34" charset="-122"/>
                <a:ea typeface="微软雅黑" pitchFamily="34" charset="-122"/>
              </a:rPr>
              <a:t> = 400</a:t>
            </a:r>
            <a:r>
              <a:rPr lang="zh-CN" altLang="en-US" sz="1600" b="1" dirty="0">
                <a:solidFill>
                  <a:schemeClr val="bg1"/>
                </a:solidFill>
                <a:latin typeface="微软雅黑" pitchFamily="34" charset="-122"/>
                <a:ea typeface="微软雅黑" pitchFamily="34" charset="-122"/>
              </a:rPr>
              <a:t>（字节）”。</a:t>
            </a:r>
          </a:p>
        </p:txBody>
      </p:sp>
      <p:sp>
        <p:nvSpPr>
          <p:cNvPr id="54" name="Rectangle 27"/>
          <p:cNvSpPr>
            <a:spLocks noChangeArrowheads="1"/>
          </p:cNvSpPr>
          <p:nvPr/>
        </p:nvSpPr>
        <p:spPr bwMode="auto">
          <a:xfrm>
            <a:off x="4235218" y="4181721"/>
            <a:ext cx="2939908"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solidFill>
                  <a:srgbClr val="C00000"/>
                </a:solidFill>
                <a:latin typeface="微软雅黑" pitchFamily="34" charset="-122"/>
                <a:ea typeface="微软雅黑" pitchFamily="34" charset="-122"/>
              </a:rPr>
              <a:t>允许 </a:t>
            </a:r>
            <a:r>
              <a:rPr kumimoji="1" lang="en-US" altLang="zh-CN" sz="1100" b="1" dirty="0">
                <a:solidFill>
                  <a:srgbClr val="C00000"/>
                </a:solidFill>
                <a:latin typeface="微软雅黑" pitchFamily="34" charset="-122"/>
                <a:ea typeface="微软雅黑" pitchFamily="34" charset="-122"/>
              </a:rPr>
              <a:t>A </a:t>
            </a:r>
            <a:r>
              <a:rPr kumimoji="1" lang="zh-CN" altLang="en-US" sz="1100" b="1" dirty="0">
                <a:solidFill>
                  <a:srgbClr val="C00000"/>
                </a:solidFill>
                <a:latin typeface="微软雅黑" pitchFamily="34" charset="-122"/>
                <a:ea typeface="微软雅黑" pitchFamily="34" charset="-122"/>
              </a:rPr>
              <a:t>发送序号 </a:t>
            </a:r>
            <a:r>
              <a:rPr kumimoji="1" lang="en-US" altLang="zh-CN" sz="1100" b="1" dirty="0">
                <a:solidFill>
                  <a:srgbClr val="C00000"/>
                </a:solidFill>
                <a:latin typeface="微软雅黑" pitchFamily="34" charset="-122"/>
                <a:ea typeface="微软雅黑" pitchFamily="34" charset="-122"/>
              </a:rPr>
              <a:t>601 </a:t>
            </a:r>
            <a:r>
              <a:rPr kumimoji="1" lang="zh-CN" altLang="en-US" sz="1100" b="1" dirty="0">
                <a:solidFill>
                  <a:srgbClr val="C00000"/>
                </a:solidFill>
                <a:latin typeface="微软雅黑" pitchFamily="34" charset="-122"/>
                <a:ea typeface="微软雅黑" pitchFamily="34" charset="-122"/>
              </a:rPr>
              <a:t>至 </a:t>
            </a:r>
            <a:r>
              <a:rPr kumimoji="1" lang="en-US" altLang="zh-CN" sz="1100" b="1" dirty="0">
                <a:solidFill>
                  <a:srgbClr val="C00000"/>
                </a:solidFill>
                <a:latin typeface="微软雅黑" pitchFamily="34" charset="-122"/>
                <a:ea typeface="微软雅黑" pitchFamily="34" charset="-122"/>
              </a:rPr>
              <a:t>1000  </a:t>
            </a:r>
            <a:r>
              <a:rPr kumimoji="1" lang="zh-CN" altLang="en-US" sz="1100" b="1" dirty="0">
                <a:solidFill>
                  <a:srgbClr val="C00000"/>
                </a:solidFill>
                <a:latin typeface="微软雅黑" pitchFamily="34" charset="-122"/>
                <a:ea typeface="微软雅黑" pitchFamily="34" charset="-122"/>
              </a:rPr>
              <a:t>共 </a:t>
            </a:r>
            <a:r>
              <a:rPr kumimoji="1" lang="en-US" altLang="zh-CN" sz="1100" b="1" dirty="0">
                <a:solidFill>
                  <a:srgbClr val="C00000"/>
                </a:solidFill>
                <a:latin typeface="微软雅黑" pitchFamily="34" charset="-122"/>
                <a:ea typeface="微软雅黑" pitchFamily="34" charset="-122"/>
              </a:rPr>
              <a:t>400 </a:t>
            </a:r>
            <a:r>
              <a:rPr kumimoji="1" lang="zh-CN" altLang="en-US" sz="1100" b="1" dirty="0">
                <a:solidFill>
                  <a:srgbClr val="C00000"/>
                </a:solidFill>
                <a:latin typeface="微软雅黑" pitchFamily="34" charset="-122"/>
                <a:ea typeface="微软雅黑" pitchFamily="34" charset="-122"/>
              </a:rPr>
              <a:t>字节</a:t>
            </a:r>
          </a:p>
        </p:txBody>
      </p:sp>
      <p:grpSp>
        <p:nvGrpSpPr>
          <p:cNvPr id="61" name="组合 60"/>
          <p:cNvGrpSpPr/>
          <p:nvPr/>
        </p:nvGrpSpPr>
        <p:grpSpPr>
          <a:xfrm>
            <a:off x="1896233" y="4094049"/>
            <a:ext cx="2288554" cy="243656"/>
            <a:chOff x="1896233" y="4094049"/>
            <a:chExt cx="2288554" cy="243656"/>
          </a:xfrm>
        </p:grpSpPr>
        <p:sp>
          <p:nvSpPr>
            <p:cNvPr id="53" name="Rectangle 22"/>
            <p:cNvSpPr>
              <a:spLocks noChangeArrowheads="1"/>
            </p:cNvSpPr>
            <p:nvPr/>
          </p:nvSpPr>
          <p:spPr bwMode="auto">
            <a:xfrm flipH="1">
              <a:off x="1896233" y="4094049"/>
              <a:ext cx="222657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601, </a:t>
              </a:r>
              <a:r>
                <a:rPr kumimoji="1" lang="en-US" altLang="zh-CN" sz="1000" b="1" dirty="0" err="1">
                  <a:solidFill>
                    <a:srgbClr val="0000FF"/>
                  </a:solidFill>
                  <a:latin typeface="微软雅黑" pitchFamily="34" charset="-122"/>
                  <a:ea typeface="微软雅黑" pitchFamily="34" charset="-122"/>
                </a:rPr>
                <a:t>rwnd</a:t>
              </a:r>
              <a:r>
                <a:rPr kumimoji="1" lang="en-US" altLang="zh-CN" sz="1000" b="1" dirty="0">
                  <a:solidFill>
                    <a:srgbClr val="0000FF"/>
                  </a:solidFill>
                  <a:latin typeface="微软雅黑" pitchFamily="34" charset="-122"/>
                  <a:ea typeface="微软雅黑" pitchFamily="34" charset="-122"/>
                </a:rPr>
                <a:t> = 400</a:t>
              </a:r>
            </a:p>
          </p:txBody>
        </p:sp>
        <p:sp>
          <p:nvSpPr>
            <p:cNvPr id="55" name="Line 21"/>
            <p:cNvSpPr>
              <a:spLocks noChangeShapeType="1"/>
            </p:cNvSpPr>
            <p:nvPr/>
          </p:nvSpPr>
          <p:spPr bwMode="auto">
            <a:xfrm flipH="1">
              <a:off x="1990896" y="4318963"/>
              <a:ext cx="2193891"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grpSp>
      <p:grpSp>
        <p:nvGrpSpPr>
          <p:cNvPr id="8" name="组合 7"/>
          <p:cNvGrpSpPr/>
          <p:nvPr/>
        </p:nvGrpSpPr>
        <p:grpSpPr>
          <a:xfrm>
            <a:off x="1348538" y="4048078"/>
            <a:ext cx="688658" cy="415665"/>
            <a:chOff x="944890" y="3823961"/>
            <a:chExt cx="688658" cy="415665"/>
          </a:xfrm>
        </p:grpSpPr>
        <p:sp>
          <p:nvSpPr>
            <p:cNvPr id="57" name="AutoShape 36"/>
            <p:cNvSpPr>
              <a:spLocks noChangeArrowheads="1"/>
            </p:cNvSpPr>
            <p:nvPr/>
          </p:nvSpPr>
          <p:spPr bwMode="auto">
            <a:xfrm>
              <a:off x="944890" y="3823961"/>
              <a:ext cx="688658" cy="415665"/>
            </a:xfrm>
            <a:prstGeom prst="irregularSeal1">
              <a:avLst/>
            </a:prstGeom>
            <a:solidFill>
              <a:srgbClr val="C00000"/>
            </a:solidFill>
            <a:ln w="6350">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sp>
          <p:nvSpPr>
            <p:cNvPr id="58" name="Rectangle 37"/>
            <p:cNvSpPr>
              <a:spLocks noChangeArrowheads="1"/>
            </p:cNvSpPr>
            <p:nvPr/>
          </p:nvSpPr>
          <p:spPr bwMode="auto">
            <a:xfrm>
              <a:off x="1064610" y="3904684"/>
              <a:ext cx="56746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dirty="0">
                  <a:solidFill>
                    <a:schemeClr val="bg1"/>
                  </a:solidFill>
                  <a:latin typeface="微软雅黑" pitchFamily="34" charset="-122"/>
                  <a:ea typeface="微软雅黑" pitchFamily="34" charset="-122"/>
                </a:rPr>
                <a:t>丢失！</a:t>
              </a:r>
            </a:p>
          </p:txBody>
        </p:sp>
      </p:grpSp>
      <p:grpSp>
        <p:nvGrpSpPr>
          <p:cNvPr id="64" name="组合 63"/>
          <p:cNvGrpSpPr/>
          <p:nvPr/>
        </p:nvGrpSpPr>
        <p:grpSpPr>
          <a:xfrm>
            <a:off x="676495" y="4425557"/>
            <a:ext cx="4494877" cy="259045"/>
            <a:chOff x="676495" y="4425557"/>
            <a:chExt cx="4494877" cy="259045"/>
          </a:xfrm>
        </p:grpSpPr>
        <p:sp>
          <p:nvSpPr>
            <p:cNvPr id="62" name="Rectangle 28"/>
            <p:cNvSpPr>
              <a:spLocks noChangeArrowheads="1"/>
            </p:cNvSpPr>
            <p:nvPr/>
          </p:nvSpPr>
          <p:spPr bwMode="auto">
            <a:xfrm>
              <a:off x="4235217" y="4425557"/>
              <a:ext cx="93615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latin typeface="微软雅黑" pitchFamily="34" charset="-122"/>
                  <a:ea typeface="微软雅黑" pitchFamily="34" charset="-122"/>
                </a:rPr>
                <a:t>等待 </a:t>
              </a:r>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a:t>
              </a:r>
            </a:p>
          </p:txBody>
        </p:sp>
        <p:sp>
          <p:nvSpPr>
            <p:cNvPr id="63" name="Rectangle 28"/>
            <p:cNvSpPr>
              <a:spLocks noChangeArrowheads="1"/>
            </p:cNvSpPr>
            <p:nvPr/>
          </p:nvSpPr>
          <p:spPr bwMode="auto">
            <a:xfrm>
              <a:off x="676495" y="4425557"/>
              <a:ext cx="1057983"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latin typeface="微软雅黑" pitchFamily="34" charset="-122"/>
                  <a:ea typeface="微软雅黑" pitchFamily="34" charset="-122"/>
                </a:rPr>
                <a:t>等待非 </a:t>
              </a:r>
              <a:r>
                <a:rPr kumimoji="1" lang="en-US" altLang="zh-CN" sz="1100" b="1" dirty="0">
                  <a:latin typeface="微软雅黑" pitchFamily="34" charset="-122"/>
                  <a:ea typeface="微软雅黑" pitchFamily="34" charset="-122"/>
                </a:rPr>
                <a:t>0 </a:t>
              </a:r>
              <a:r>
                <a:rPr kumimoji="1" lang="zh-CN" altLang="en-US" sz="1100" b="1" dirty="0">
                  <a:latin typeface="微软雅黑" pitchFamily="34" charset="-122"/>
                  <a:ea typeface="微软雅黑" pitchFamily="34" charset="-122"/>
                </a:rPr>
                <a:t>窗口</a:t>
              </a:r>
            </a:p>
          </p:txBody>
        </p:sp>
      </p:grpSp>
      <p:sp>
        <p:nvSpPr>
          <p:cNvPr id="56" name="灯片编号占位符 55">
            <a:extLst>
              <a:ext uri="{FF2B5EF4-FFF2-40B4-BE49-F238E27FC236}">
                <a16:creationId xmlns:a16="http://schemas.microsoft.com/office/drawing/2014/main" id="{C015BA3E-C256-4616-97EF-A1C49B17CA12}"/>
              </a:ext>
            </a:extLst>
          </p:cNvPr>
          <p:cNvSpPr>
            <a:spLocks noGrp="1"/>
          </p:cNvSpPr>
          <p:nvPr>
            <p:ph type="sldNum" sz="quarter" idx="12"/>
          </p:nvPr>
        </p:nvSpPr>
        <p:spPr/>
        <p:txBody>
          <a:bodyPr/>
          <a:lstStyle/>
          <a:p>
            <a:fld id="{C485880C-E2C3-4DAB-AE74-D9BE691626AC}" type="slidenum">
              <a:rPr lang="zh-CN" altLang="en-US" smtClean="0"/>
              <a:pPr/>
              <a:t>116</a:t>
            </a:fld>
            <a:endParaRPr lang="zh-CN" altLang="en-US"/>
          </a:p>
        </p:txBody>
      </p:sp>
    </p:spTree>
    <p:extLst>
      <p:ext uri="{BB962C8B-B14F-4D97-AF65-F5344CB8AC3E}">
        <p14:creationId xmlns:p14="http://schemas.microsoft.com/office/powerpoint/2010/main" val="22601851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right)">
                                      <p:cBhvr>
                                        <p:cTn id="7" dur="1000"/>
                                        <p:tgtEl>
                                          <p:spTgt spid="6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childTnLst>
                                </p:cTn>
                              </p:par>
                              <p:par>
                                <p:cTn id="10" presetID="35" presetClass="emph" presetSubtype="0" repeatCount="3000" fill="hold" grpId="1" nodeType="withEffect">
                                  <p:stCondLst>
                                    <p:cond delay="0"/>
                                  </p:stCondLst>
                                  <p:childTnLst>
                                    <p:anim calcmode="discrete" valueType="str">
                                      <p:cBhvr>
                                        <p:cTn id="11" dur="1000" fill="hold"/>
                                        <p:tgtEl>
                                          <p:spTgt spid="54"/>
                                        </p:tgtEl>
                                        <p:attrNameLst>
                                          <p:attrName>style.visibility</p:attrName>
                                        </p:attrNameLst>
                                      </p:cBhvr>
                                      <p:tavLst>
                                        <p:tav tm="0">
                                          <p:val>
                                            <p:strVal val="hidden"/>
                                          </p:val>
                                        </p:tav>
                                        <p:tav tm="50000">
                                          <p:val>
                                            <p:strVal val="visible"/>
                                          </p:val>
                                        </p:tav>
                                      </p:tavLst>
                                    </p:anim>
                                  </p:childTnLst>
                                </p:cTn>
                              </p:par>
                            </p:childTnLst>
                          </p:cTn>
                        </p:par>
                        <p:par>
                          <p:cTn id="12" fill="hold">
                            <p:stCondLst>
                              <p:cond delay="3000"/>
                            </p:stCondLst>
                            <p:childTnLst>
                              <p:par>
                                <p:cTn id="13" presetID="22" presetClass="entr" presetSubtype="2"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1000"/>
                                        <p:tgtEl>
                                          <p:spTgt spid="8"/>
                                        </p:tgtEl>
                                      </p:cBhvr>
                                    </p:animEffect>
                                  </p:childTnLst>
                                </p:cTn>
                              </p:par>
                            </p:childTnLst>
                          </p:cTn>
                        </p:par>
                        <p:par>
                          <p:cTn id="16" fill="hold">
                            <p:stCondLst>
                              <p:cond delay="4000"/>
                            </p:stCondLst>
                            <p:childTnLst>
                              <p:par>
                                <p:cTn id="17" presetID="35" presetClass="emph" presetSubtype="0" repeatCount="3000" fill="hold" nodeType="afterEffect">
                                  <p:stCondLst>
                                    <p:cond delay="0"/>
                                  </p:stCondLst>
                                  <p:childTnLst>
                                    <p:anim calcmode="discrete" valueType="str">
                                      <p:cBhvr>
                                        <p:cTn id="18" dur="1000" fill="hold"/>
                                        <p:tgtEl>
                                          <p:spTgt spid="8"/>
                                        </p:tgtEl>
                                        <p:attrNameLst>
                                          <p:attrName>style.visibility</p:attrName>
                                        </p:attrNameLst>
                                      </p:cBhvr>
                                      <p:tavLst>
                                        <p:tav tm="0">
                                          <p:val>
                                            <p:strVal val="hidden"/>
                                          </p:val>
                                        </p:tav>
                                        <p:tav tm="50000">
                                          <p:val>
                                            <p:strVal val="visible"/>
                                          </p:val>
                                        </p:tav>
                                      </p:tavLst>
                                    </p:anim>
                                  </p:childTnLst>
                                </p:cTn>
                              </p:par>
                            </p:childTnLst>
                          </p:cTn>
                        </p:par>
                        <p:par>
                          <p:cTn id="19" fill="hold">
                            <p:stCondLst>
                              <p:cond delay="7000"/>
                            </p:stCondLst>
                            <p:childTnLst>
                              <p:par>
                                <p:cTn id="20" presetID="22" presetClass="entr" presetSubtype="1" fill="hold" nodeType="after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wipe(up)">
                                      <p:cBhvr>
                                        <p:cTn id="22"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4" grpId="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AutoShape 5"/>
          <p:cNvSpPr>
            <a:spLocks noChangeArrowheads="1"/>
          </p:cNvSpPr>
          <p:nvPr/>
        </p:nvSpPr>
        <p:spPr bwMode="auto">
          <a:xfrm>
            <a:off x="556963" y="618371"/>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0" name="Rectangle 6"/>
          <p:cNvSpPr>
            <a:spLocks noChangeArrowheads="1"/>
          </p:cNvSpPr>
          <p:nvPr/>
        </p:nvSpPr>
        <p:spPr bwMode="auto">
          <a:xfrm>
            <a:off x="3847818" y="585160"/>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持续计时器</a:t>
            </a:r>
          </a:p>
        </p:txBody>
      </p:sp>
      <p:sp>
        <p:nvSpPr>
          <p:cNvPr id="41" name="Rectangle 68"/>
          <p:cNvSpPr>
            <a:spLocks noChangeArrowheads="1"/>
          </p:cNvSpPr>
          <p:nvPr/>
        </p:nvSpPr>
        <p:spPr bwMode="auto">
          <a:xfrm>
            <a:off x="556963" y="967072"/>
            <a:ext cx="8184960" cy="2785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持续计时器  </a:t>
            </a:r>
            <a:r>
              <a:rPr lang="en-US" altLang="zh-CN" sz="2000" b="1" dirty="0">
                <a:latin typeface="微软雅黑" pitchFamily="34" charset="-122"/>
                <a:ea typeface="微软雅黑" pitchFamily="34" charset="-122"/>
              </a:rPr>
              <a:t>(persistence timer)</a:t>
            </a:r>
            <a:r>
              <a:rPr lang="zh-CN" altLang="en-US" sz="2000" b="1" dirty="0">
                <a:latin typeface="微软雅黑" pitchFamily="34" charset="-122"/>
                <a:ea typeface="微软雅黑" pitchFamily="34" charset="-122"/>
              </a:rPr>
              <a:t>：只要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连接的一方收到对方的</a:t>
            </a:r>
            <a:r>
              <a:rPr lang="zh-CN" altLang="en-US" sz="2000" b="1" dirty="0">
                <a:solidFill>
                  <a:srgbClr val="0000FF"/>
                </a:solidFill>
                <a:latin typeface="微软雅黑" pitchFamily="34" charset="-122"/>
                <a:ea typeface="微软雅黑" pitchFamily="34" charset="-122"/>
              </a:rPr>
              <a:t>零窗口</a:t>
            </a:r>
            <a:r>
              <a:rPr lang="zh-CN" altLang="en-US" sz="2000" b="1" dirty="0">
                <a:latin typeface="微软雅黑" pitchFamily="34" charset="-122"/>
                <a:ea typeface="微软雅黑" pitchFamily="34" charset="-122"/>
              </a:rPr>
              <a:t>通知，就启动该持续计时器。</a:t>
            </a:r>
          </a:p>
          <a:p>
            <a:pPr marL="627063" lvl="1" indent="-342900">
              <a:lnSpc>
                <a:spcPts val="3000"/>
              </a:lnSpc>
              <a:buClr>
                <a:srgbClr val="CC00CC"/>
              </a:buClr>
              <a:buSzPct val="85000"/>
              <a:buFont typeface="Wingdings" panose="05000000000000000000" pitchFamily="2" charset="2"/>
              <a:buChar char="u"/>
            </a:pPr>
            <a:r>
              <a:rPr lang="zh-CN" altLang="en-US" sz="2000" b="1" dirty="0">
                <a:latin typeface="微软雅黑" pitchFamily="34" charset="-122"/>
                <a:ea typeface="微软雅黑" pitchFamily="34" charset="-122"/>
              </a:rPr>
              <a:t>若持续计时器设置的时间到期，就发送一个</a:t>
            </a:r>
            <a:r>
              <a:rPr lang="zh-CN" altLang="en-US" sz="2000" b="1" dirty="0">
                <a:solidFill>
                  <a:srgbClr val="0000FF"/>
                </a:solidFill>
                <a:latin typeface="微软雅黑" pitchFamily="34" charset="-122"/>
                <a:ea typeface="微软雅黑" pitchFamily="34" charset="-122"/>
              </a:rPr>
              <a:t>零窗口探测报文段</a:t>
            </a:r>
            <a:r>
              <a:rPr lang="zh-CN" altLang="en-US" sz="2000" b="1" dirty="0">
                <a:latin typeface="微软雅黑" pitchFamily="34" charset="-122"/>
                <a:ea typeface="微软雅黑" pitchFamily="34" charset="-122"/>
              </a:rPr>
              <a:t>（仅携带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字节的数据），对方在确认这个探测报文段时给出当前窗口值。</a:t>
            </a:r>
          </a:p>
          <a:p>
            <a:pPr marL="627063" lvl="1" indent="-342900">
              <a:lnSpc>
                <a:spcPts val="3000"/>
              </a:lnSpc>
              <a:buClr>
                <a:srgbClr val="CC00CC"/>
              </a:buClr>
              <a:buSzPct val="85000"/>
              <a:buFont typeface="Wingdings" panose="05000000000000000000" pitchFamily="2" charset="2"/>
              <a:buChar char="u"/>
            </a:pPr>
            <a:r>
              <a:rPr lang="zh-CN" altLang="en-US" sz="2000" b="1" dirty="0">
                <a:latin typeface="微软雅黑" pitchFamily="34" charset="-122"/>
                <a:ea typeface="微软雅黑" pitchFamily="34" charset="-122"/>
              </a:rPr>
              <a:t>若窗口仍然是零，收到这个报文段的一方就重新设置持续计时器。</a:t>
            </a:r>
          </a:p>
          <a:p>
            <a:pPr marL="627063" lvl="1" indent="-342900">
              <a:lnSpc>
                <a:spcPts val="3000"/>
              </a:lnSpc>
              <a:buClr>
                <a:srgbClr val="CC00CC"/>
              </a:buClr>
              <a:buSzPct val="85000"/>
              <a:buFont typeface="Wingdings" panose="05000000000000000000" pitchFamily="2" charset="2"/>
              <a:buChar char="u"/>
            </a:pPr>
            <a:r>
              <a:rPr lang="zh-CN" altLang="en-US" sz="2000" b="1" dirty="0">
                <a:latin typeface="微软雅黑" pitchFamily="34" charset="-122"/>
                <a:ea typeface="微软雅黑" pitchFamily="34" charset="-122"/>
              </a:rPr>
              <a:t>若窗口不是零，则死锁的僵局就可以打破了。 </a:t>
            </a:r>
          </a:p>
        </p:txBody>
      </p:sp>
      <p:sp>
        <p:nvSpPr>
          <p:cNvPr id="2" name="灯片编号占位符 1">
            <a:extLst>
              <a:ext uri="{FF2B5EF4-FFF2-40B4-BE49-F238E27FC236}">
                <a16:creationId xmlns:a16="http://schemas.microsoft.com/office/drawing/2014/main" id="{6709E77F-511B-40A8-9E0F-82B30463F8F7}"/>
              </a:ext>
            </a:extLst>
          </p:cNvPr>
          <p:cNvSpPr>
            <a:spLocks noGrp="1"/>
          </p:cNvSpPr>
          <p:nvPr>
            <p:ph type="sldNum" sz="quarter" idx="12"/>
          </p:nvPr>
        </p:nvSpPr>
        <p:spPr/>
        <p:txBody>
          <a:bodyPr/>
          <a:lstStyle/>
          <a:p>
            <a:fld id="{C485880C-E2C3-4DAB-AE74-D9BE691626AC}" type="slidenum">
              <a:rPr lang="zh-CN" altLang="en-US" smtClean="0"/>
              <a:pPr/>
              <a:t>117</a:t>
            </a:fld>
            <a:endParaRPr lang="zh-CN" altLang="en-US"/>
          </a:p>
        </p:txBody>
      </p:sp>
    </p:spTree>
    <p:extLst>
      <p:ext uri="{BB962C8B-B14F-4D97-AF65-F5344CB8AC3E}">
        <p14:creationId xmlns:p14="http://schemas.microsoft.com/office/powerpoint/2010/main" val="303536146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AutoShape 5"/>
          <p:cNvSpPr>
            <a:spLocks noChangeArrowheads="1"/>
          </p:cNvSpPr>
          <p:nvPr/>
        </p:nvSpPr>
        <p:spPr bwMode="auto">
          <a:xfrm>
            <a:off x="556963" y="617067"/>
            <a:ext cx="8048776"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52" name="Rectangle 6"/>
          <p:cNvSpPr>
            <a:spLocks noChangeArrowheads="1"/>
          </p:cNvSpPr>
          <p:nvPr/>
        </p:nvSpPr>
        <p:spPr bwMode="auto">
          <a:xfrm>
            <a:off x="2861053" y="574796"/>
            <a:ext cx="34218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5.7.2   TCP </a:t>
            </a:r>
            <a:r>
              <a:rPr lang="zh-CN" altLang="en-US" sz="2400" b="1" dirty="0">
                <a:solidFill>
                  <a:schemeClr val="bg1"/>
                </a:solidFill>
                <a:latin typeface="微软雅黑" pitchFamily="34" charset="-122"/>
                <a:ea typeface="微软雅黑" pitchFamily="34" charset="-122"/>
              </a:rPr>
              <a:t>的传输效率</a:t>
            </a:r>
          </a:p>
        </p:txBody>
      </p:sp>
      <p:sp>
        <p:nvSpPr>
          <p:cNvPr id="53" name="Rectangle 8"/>
          <p:cNvSpPr>
            <a:spLocks noChangeArrowheads="1"/>
          </p:cNvSpPr>
          <p:nvPr/>
        </p:nvSpPr>
        <p:spPr bwMode="auto">
          <a:xfrm>
            <a:off x="556963" y="1030092"/>
            <a:ext cx="8048776" cy="2516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控制</a:t>
            </a:r>
            <a:r>
              <a:rPr lang="en-US" altLang="zh-CN" b="1" dirty="0">
                <a:latin typeface="微软雅黑" pitchFamily="34" charset="-122"/>
                <a:ea typeface="微软雅黑" pitchFamily="34" charset="-122"/>
              </a:rPr>
              <a:t>TCP</a:t>
            </a:r>
            <a:r>
              <a:rPr lang="zh-CN" altLang="en-US" b="1" dirty="0">
                <a:latin typeface="微软雅黑" pitchFamily="34" charset="-122"/>
                <a:ea typeface="微软雅黑" pitchFamily="34" charset="-122"/>
              </a:rPr>
              <a:t>发送报文段的时机：三种机制</a:t>
            </a:r>
            <a:endParaRPr lang="en-US" altLang="zh-CN" b="1" dirty="0">
              <a:latin typeface="微软雅黑" pitchFamily="34" charset="-122"/>
              <a:ea typeface="微软雅黑" pitchFamily="34" charset="-122"/>
            </a:endParaRPr>
          </a:p>
          <a:p>
            <a:pPr marL="633413" indent="-342900">
              <a:lnSpc>
                <a:spcPts val="2700"/>
              </a:lnSpc>
              <a:buClr>
                <a:srgbClr val="7030A0"/>
              </a:buClr>
              <a:buFont typeface="+mj-lt"/>
              <a:buAutoNum type="arabicPeriod"/>
            </a:pP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维持一个变量，它等于最大报文段长度 </a:t>
            </a:r>
            <a:r>
              <a:rPr lang="en-US" altLang="zh-CN" b="1" dirty="0">
                <a:latin typeface="微软雅黑" pitchFamily="34" charset="-122"/>
                <a:ea typeface="微软雅黑" pitchFamily="34" charset="-122"/>
              </a:rPr>
              <a:t>MSS</a:t>
            </a:r>
            <a:r>
              <a:rPr lang="zh-CN" altLang="en-US" b="1" dirty="0">
                <a:latin typeface="微软雅黑" pitchFamily="34" charset="-122"/>
                <a:ea typeface="微软雅黑" pitchFamily="34" charset="-122"/>
              </a:rPr>
              <a:t>。只要缓存中存放的数据达到 </a:t>
            </a:r>
            <a:r>
              <a:rPr lang="en-US" altLang="zh-CN" b="1" dirty="0">
                <a:latin typeface="微软雅黑" pitchFamily="34" charset="-122"/>
                <a:ea typeface="微软雅黑" pitchFamily="34" charset="-122"/>
              </a:rPr>
              <a:t>MSS </a:t>
            </a:r>
            <a:r>
              <a:rPr lang="zh-CN" altLang="en-US" b="1" dirty="0">
                <a:latin typeface="微软雅黑" pitchFamily="34" charset="-122"/>
                <a:ea typeface="微软雅黑" pitchFamily="34" charset="-122"/>
              </a:rPr>
              <a:t>字节时，就组装成一个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报文段发送出去。</a:t>
            </a:r>
          </a:p>
          <a:p>
            <a:pPr marL="633413" indent="-342900">
              <a:lnSpc>
                <a:spcPts val="2700"/>
              </a:lnSpc>
              <a:buClr>
                <a:srgbClr val="7030A0"/>
              </a:buClr>
              <a:buFont typeface="+mj-lt"/>
              <a:buAutoNum type="arabicPeriod"/>
            </a:pPr>
            <a:r>
              <a:rPr lang="zh-CN" altLang="en-US" b="1" dirty="0">
                <a:latin typeface="微软雅黑" pitchFamily="34" charset="-122"/>
                <a:ea typeface="微软雅黑" pitchFamily="34" charset="-122"/>
              </a:rPr>
              <a:t>由发送方的应用进程指明要求发送报文段，即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支持的</a:t>
            </a:r>
            <a:r>
              <a:rPr lang="zh-CN" altLang="en-US" b="1" dirty="0">
                <a:solidFill>
                  <a:srgbClr val="0000FF"/>
                </a:solidFill>
                <a:latin typeface="微软雅黑" pitchFamily="34" charset="-122"/>
                <a:ea typeface="微软雅黑" pitchFamily="34" charset="-122"/>
              </a:rPr>
              <a:t>推送 </a:t>
            </a:r>
            <a:r>
              <a:rPr lang="en-US" altLang="zh-CN" b="1" dirty="0">
                <a:latin typeface="微软雅黑" pitchFamily="34" charset="-122"/>
                <a:ea typeface="微软雅黑" pitchFamily="34" charset="-122"/>
              </a:rPr>
              <a:t>(push) </a:t>
            </a:r>
            <a:r>
              <a:rPr lang="zh-CN" altLang="en-US" b="1" dirty="0">
                <a:latin typeface="微软雅黑" pitchFamily="34" charset="-122"/>
                <a:ea typeface="微软雅黑" pitchFamily="34" charset="-122"/>
              </a:rPr>
              <a:t>操作。</a:t>
            </a:r>
          </a:p>
          <a:p>
            <a:pPr marL="633413" indent="-342900">
              <a:lnSpc>
                <a:spcPts val="2700"/>
              </a:lnSpc>
              <a:buClr>
                <a:srgbClr val="7030A0"/>
              </a:buClr>
              <a:buFont typeface="+mj-lt"/>
              <a:buAutoNum type="arabicPeriod"/>
            </a:pPr>
            <a:r>
              <a:rPr lang="zh-CN" altLang="en-US" b="1" dirty="0">
                <a:latin typeface="微软雅黑" pitchFamily="34" charset="-122"/>
                <a:ea typeface="微软雅黑" pitchFamily="34" charset="-122"/>
              </a:rPr>
              <a:t>发送方的一个计时器期限到了，这时就把当前已有的缓存数据装入报文段（但长度不能超过 </a:t>
            </a:r>
            <a:r>
              <a:rPr lang="en-US" altLang="zh-CN" b="1" dirty="0">
                <a:latin typeface="微软雅黑" pitchFamily="34" charset="-122"/>
                <a:ea typeface="微软雅黑" pitchFamily="34" charset="-122"/>
              </a:rPr>
              <a:t>MSS</a:t>
            </a:r>
            <a:r>
              <a:rPr lang="zh-CN" altLang="en-US" b="1" dirty="0">
                <a:latin typeface="微软雅黑" pitchFamily="34" charset="-122"/>
                <a:ea typeface="微软雅黑" pitchFamily="34" charset="-122"/>
              </a:rPr>
              <a:t>）发送出去。</a:t>
            </a:r>
          </a:p>
        </p:txBody>
      </p:sp>
      <p:sp>
        <p:nvSpPr>
          <p:cNvPr id="2" name="矩形 1"/>
          <p:cNvSpPr/>
          <p:nvPr/>
        </p:nvSpPr>
        <p:spPr>
          <a:xfrm>
            <a:off x="1398495" y="3570469"/>
            <a:ext cx="6660776" cy="438582"/>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lnSpc>
                <a:spcPts val="2700"/>
              </a:lnSpc>
              <a:buClr>
                <a:srgbClr val="0070C0"/>
              </a:buClr>
            </a:pPr>
            <a:r>
              <a:rPr lang="zh-CN" altLang="en-US" b="1" dirty="0">
                <a:solidFill>
                  <a:schemeClr val="bg1"/>
                </a:solidFill>
                <a:latin typeface="微软雅黑" pitchFamily="34" charset="-122"/>
                <a:ea typeface="微软雅黑" pitchFamily="34" charset="-122"/>
              </a:rPr>
              <a:t>如何控制 </a:t>
            </a:r>
            <a:r>
              <a:rPr lang="en-US" altLang="zh-CN" b="1" dirty="0">
                <a:solidFill>
                  <a:schemeClr val="bg1"/>
                </a:solidFill>
                <a:latin typeface="微软雅黑" pitchFamily="34" charset="-122"/>
                <a:ea typeface="微软雅黑" pitchFamily="34" charset="-122"/>
              </a:rPr>
              <a:t>TCP </a:t>
            </a:r>
            <a:r>
              <a:rPr lang="zh-CN" altLang="en-US" b="1" dirty="0">
                <a:solidFill>
                  <a:schemeClr val="bg1"/>
                </a:solidFill>
                <a:latin typeface="微软雅黑" pitchFamily="34" charset="-122"/>
                <a:ea typeface="微软雅黑" pitchFamily="34" charset="-122"/>
              </a:rPr>
              <a:t>发送报文段的时机仍然是一个较为复杂的问题。</a:t>
            </a:r>
          </a:p>
        </p:txBody>
      </p:sp>
      <p:sp>
        <p:nvSpPr>
          <p:cNvPr id="3" name="灯片编号占位符 2">
            <a:extLst>
              <a:ext uri="{FF2B5EF4-FFF2-40B4-BE49-F238E27FC236}">
                <a16:creationId xmlns:a16="http://schemas.microsoft.com/office/drawing/2014/main" id="{59E31CA7-B3F6-4A79-B3A7-58876E73CAC1}"/>
              </a:ext>
            </a:extLst>
          </p:cNvPr>
          <p:cNvSpPr>
            <a:spLocks noGrp="1"/>
          </p:cNvSpPr>
          <p:nvPr>
            <p:ph type="sldNum" sz="quarter" idx="12"/>
          </p:nvPr>
        </p:nvSpPr>
        <p:spPr/>
        <p:txBody>
          <a:bodyPr/>
          <a:lstStyle/>
          <a:p>
            <a:fld id="{C485880C-E2C3-4DAB-AE74-D9BE691626AC}" type="slidenum">
              <a:rPr lang="zh-CN" altLang="en-US" smtClean="0"/>
              <a:pPr/>
              <a:t>118</a:t>
            </a:fld>
            <a:endParaRPr lang="zh-CN" altLang="en-US"/>
          </a:p>
        </p:txBody>
      </p:sp>
    </p:spTree>
    <p:extLst>
      <p:ext uri="{BB962C8B-B14F-4D97-AF65-F5344CB8AC3E}">
        <p14:creationId xmlns:p14="http://schemas.microsoft.com/office/powerpoint/2010/main" val="212412450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556963" y="1875124"/>
            <a:ext cx="8048776" cy="234735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AutoShape 5"/>
          <p:cNvSpPr>
            <a:spLocks noChangeArrowheads="1"/>
          </p:cNvSpPr>
          <p:nvPr/>
        </p:nvSpPr>
        <p:spPr bwMode="auto">
          <a:xfrm>
            <a:off x="556963" y="618245"/>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1" name="Rectangle 6"/>
          <p:cNvSpPr>
            <a:spLocks noChangeArrowheads="1"/>
          </p:cNvSpPr>
          <p:nvPr/>
        </p:nvSpPr>
        <p:spPr bwMode="auto">
          <a:xfrm>
            <a:off x="3591337" y="585034"/>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糊涂窗口综合症</a:t>
            </a:r>
          </a:p>
        </p:txBody>
      </p:sp>
      <p:sp>
        <p:nvSpPr>
          <p:cNvPr id="12" name="Rectangle 68"/>
          <p:cNvSpPr>
            <a:spLocks noChangeArrowheads="1"/>
          </p:cNvSpPr>
          <p:nvPr/>
        </p:nvSpPr>
        <p:spPr bwMode="auto">
          <a:xfrm>
            <a:off x="556963" y="977425"/>
            <a:ext cx="8184960"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糊涂窗口综合症</a:t>
            </a:r>
            <a:r>
              <a:rPr lang="zh-CN" altLang="en-US" sz="2000" b="1" dirty="0">
                <a:latin typeface="微软雅黑" pitchFamily="34" charset="-122"/>
                <a:ea typeface="微软雅黑" pitchFamily="34" charset="-122"/>
              </a:rPr>
              <a:t>：每次仅发送一个字节或很少几个字节的数据时，有效数据传输效率变得很低的现象。</a:t>
            </a:r>
          </a:p>
        </p:txBody>
      </p:sp>
      <p:sp>
        <p:nvSpPr>
          <p:cNvPr id="2" name="矩形 1"/>
          <p:cNvSpPr/>
          <p:nvPr/>
        </p:nvSpPr>
        <p:spPr>
          <a:xfrm>
            <a:off x="5999256" y="2287616"/>
            <a:ext cx="741178" cy="339634"/>
          </a:xfrm>
          <a:prstGeom prst="rect">
            <a:avLst/>
          </a:prstGeom>
          <a:solidFill>
            <a:srgbClr val="FF66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微软雅黑" pitchFamily="34" charset="-122"/>
                <a:ea typeface="微软雅黑" pitchFamily="34" charset="-122"/>
              </a:rPr>
              <a:t>1</a:t>
            </a:r>
            <a:r>
              <a:rPr lang="zh-CN" altLang="en-US" sz="1200" b="1" dirty="0">
                <a:solidFill>
                  <a:schemeClr val="tx1"/>
                </a:solidFill>
                <a:latin typeface="微软雅黑" pitchFamily="34" charset="-122"/>
                <a:ea typeface="微软雅黑" pitchFamily="34" charset="-122"/>
              </a:rPr>
              <a:t> 字节</a:t>
            </a:r>
          </a:p>
        </p:txBody>
      </p:sp>
      <p:sp>
        <p:nvSpPr>
          <p:cNvPr id="3" name="矩形 2"/>
          <p:cNvSpPr/>
          <p:nvPr/>
        </p:nvSpPr>
        <p:spPr>
          <a:xfrm>
            <a:off x="6080084" y="2002886"/>
            <a:ext cx="543739" cy="307777"/>
          </a:xfrm>
          <a:prstGeom prst="rect">
            <a:avLst/>
          </a:prstGeom>
        </p:spPr>
        <p:txBody>
          <a:bodyPr wrap="none">
            <a:spAutoFit/>
          </a:bodyPr>
          <a:lstStyle/>
          <a:p>
            <a:pPr algn="ctr"/>
            <a:r>
              <a:rPr lang="zh-CN" altLang="en-US" sz="1400" b="1" dirty="0">
                <a:latin typeface="微软雅黑" pitchFamily="34" charset="-122"/>
                <a:ea typeface="微软雅黑" pitchFamily="34" charset="-122"/>
              </a:rPr>
              <a:t>数据</a:t>
            </a:r>
          </a:p>
        </p:txBody>
      </p:sp>
      <p:sp>
        <p:nvSpPr>
          <p:cNvPr id="7" name="矩形 6"/>
          <p:cNvSpPr/>
          <p:nvPr/>
        </p:nvSpPr>
        <p:spPr>
          <a:xfrm>
            <a:off x="5999256" y="2770942"/>
            <a:ext cx="741178" cy="339634"/>
          </a:xfrm>
          <a:prstGeom prst="rect">
            <a:avLst/>
          </a:prstGeom>
          <a:solidFill>
            <a:srgbClr val="FF66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微软雅黑" pitchFamily="34" charset="-122"/>
                <a:ea typeface="微软雅黑" pitchFamily="34" charset="-122"/>
              </a:rPr>
              <a:t>1</a:t>
            </a:r>
            <a:r>
              <a:rPr lang="zh-CN" altLang="en-US" sz="1200" b="1" dirty="0">
                <a:solidFill>
                  <a:schemeClr val="tx1"/>
                </a:solidFill>
                <a:latin typeface="微软雅黑" pitchFamily="34" charset="-122"/>
                <a:ea typeface="微软雅黑" pitchFamily="34" charset="-122"/>
              </a:rPr>
              <a:t> 字节</a:t>
            </a:r>
          </a:p>
        </p:txBody>
      </p:sp>
      <p:sp>
        <p:nvSpPr>
          <p:cNvPr id="8" name="矩形 7"/>
          <p:cNvSpPr/>
          <p:nvPr/>
        </p:nvSpPr>
        <p:spPr>
          <a:xfrm>
            <a:off x="3591337" y="2770942"/>
            <a:ext cx="2411325" cy="339634"/>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微软雅黑" pitchFamily="34" charset="-122"/>
                <a:ea typeface="微软雅黑" pitchFamily="34" charset="-122"/>
              </a:rPr>
              <a:t>20</a:t>
            </a:r>
            <a:r>
              <a:rPr lang="zh-CN" altLang="en-US" sz="1200" b="1" dirty="0">
                <a:solidFill>
                  <a:schemeClr val="tx1"/>
                </a:solidFill>
                <a:latin typeface="微软雅黑" pitchFamily="34" charset="-122"/>
                <a:ea typeface="微软雅黑" pitchFamily="34" charset="-122"/>
              </a:rPr>
              <a:t> 字节</a:t>
            </a:r>
          </a:p>
        </p:txBody>
      </p:sp>
      <p:sp>
        <p:nvSpPr>
          <p:cNvPr id="9" name="矩形 8"/>
          <p:cNvSpPr/>
          <p:nvPr/>
        </p:nvSpPr>
        <p:spPr>
          <a:xfrm>
            <a:off x="5999256" y="3267330"/>
            <a:ext cx="741178" cy="339634"/>
          </a:xfrm>
          <a:prstGeom prst="rect">
            <a:avLst/>
          </a:prstGeom>
          <a:solidFill>
            <a:srgbClr val="FF66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微软雅黑" pitchFamily="34" charset="-122"/>
                <a:ea typeface="微软雅黑" pitchFamily="34" charset="-122"/>
              </a:rPr>
              <a:t>1</a:t>
            </a:r>
            <a:r>
              <a:rPr lang="zh-CN" altLang="en-US" sz="1200" b="1" dirty="0">
                <a:solidFill>
                  <a:schemeClr val="tx1"/>
                </a:solidFill>
                <a:latin typeface="微软雅黑" pitchFamily="34" charset="-122"/>
                <a:ea typeface="微软雅黑" pitchFamily="34" charset="-122"/>
              </a:rPr>
              <a:t> 字节</a:t>
            </a:r>
          </a:p>
        </p:txBody>
      </p:sp>
      <p:sp>
        <p:nvSpPr>
          <p:cNvPr id="13" name="矩形 12"/>
          <p:cNvSpPr/>
          <p:nvPr/>
        </p:nvSpPr>
        <p:spPr>
          <a:xfrm>
            <a:off x="3591337" y="3267330"/>
            <a:ext cx="2411325" cy="339634"/>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微软雅黑" pitchFamily="34" charset="-122"/>
                <a:ea typeface="微软雅黑" pitchFamily="34" charset="-122"/>
              </a:rPr>
              <a:t>20</a:t>
            </a:r>
            <a:r>
              <a:rPr lang="zh-CN" altLang="en-US" sz="1200" b="1" dirty="0">
                <a:solidFill>
                  <a:schemeClr val="tx1"/>
                </a:solidFill>
                <a:latin typeface="微软雅黑" pitchFamily="34" charset="-122"/>
                <a:ea typeface="微软雅黑" pitchFamily="34" charset="-122"/>
              </a:rPr>
              <a:t> 字节</a:t>
            </a:r>
          </a:p>
        </p:txBody>
      </p:sp>
      <p:sp>
        <p:nvSpPr>
          <p:cNvPr id="14" name="矩形 13"/>
          <p:cNvSpPr/>
          <p:nvPr/>
        </p:nvSpPr>
        <p:spPr>
          <a:xfrm>
            <a:off x="1180012" y="3267330"/>
            <a:ext cx="2411325" cy="339634"/>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微软雅黑" pitchFamily="34" charset="-122"/>
                <a:ea typeface="微软雅黑" pitchFamily="34" charset="-122"/>
              </a:rPr>
              <a:t>20</a:t>
            </a:r>
            <a:r>
              <a:rPr lang="zh-CN" altLang="en-US" sz="1200" b="1" dirty="0">
                <a:solidFill>
                  <a:schemeClr val="tx1"/>
                </a:solidFill>
                <a:latin typeface="微软雅黑" pitchFamily="34" charset="-122"/>
                <a:ea typeface="微软雅黑" pitchFamily="34" charset="-122"/>
              </a:rPr>
              <a:t> 字节</a:t>
            </a:r>
          </a:p>
        </p:txBody>
      </p:sp>
      <p:sp>
        <p:nvSpPr>
          <p:cNvPr id="15" name="矩形 14"/>
          <p:cNvSpPr/>
          <p:nvPr/>
        </p:nvSpPr>
        <p:spPr>
          <a:xfrm>
            <a:off x="4057342" y="2473361"/>
            <a:ext cx="1479315" cy="307777"/>
          </a:xfrm>
          <a:prstGeom prst="rect">
            <a:avLst/>
          </a:prstGeom>
        </p:spPr>
        <p:txBody>
          <a:bodyPr wrap="none">
            <a:spAutoFit/>
          </a:bodyPr>
          <a:lstStyle/>
          <a:p>
            <a:pPr algn="ctr"/>
            <a:r>
              <a:rPr lang="en-US" altLang="zh-CN" sz="1400" b="1" dirty="0">
                <a:latin typeface="微软雅黑" pitchFamily="34" charset="-122"/>
                <a:ea typeface="微软雅黑" pitchFamily="34" charset="-122"/>
              </a:rPr>
              <a:t>TCP </a:t>
            </a:r>
            <a:r>
              <a:rPr lang="zh-CN" altLang="en-US" sz="1400" b="1" dirty="0">
                <a:latin typeface="微软雅黑" pitchFamily="34" charset="-122"/>
                <a:ea typeface="微软雅黑" pitchFamily="34" charset="-122"/>
              </a:rPr>
              <a:t>报文段首部</a:t>
            </a:r>
          </a:p>
        </p:txBody>
      </p:sp>
      <p:sp>
        <p:nvSpPr>
          <p:cNvPr id="16" name="矩形 15"/>
          <p:cNvSpPr/>
          <p:nvPr/>
        </p:nvSpPr>
        <p:spPr>
          <a:xfrm>
            <a:off x="1728284" y="2959553"/>
            <a:ext cx="1314782" cy="307777"/>
          </a:xfrm>
          <a:prstGeom prst="rect">
            <a:avLst/>
          </a:prstGeom>
        </p:spPr>
        <p:txBody>
          <a:bodyPr wrap="none">
            <a:spAutoFit/>
          </a:bodyPr>
          <a:lstStyle/>
          <a:p>
            <a:pPr algn="ctr"/>
            <a:r>
              <a:rPr lang="en-US" altLang="zh-CN" sz="1400" b="1" dirty="0">
                <a:latin typeface="微软雅黑" pitchFamily="34" charset="-122"/>
                <a:ea typeface="微软雅黑" pitchFamily="34" charset="-122"/>
              </a:rPr>
              <a:t>IP </a:t>
            </a:r>
            <a:r>
              <a:rPr lang="zh-CN" altLang="en-US" sz="1400" b="1" dirty="0">
                <a:latin typeface="微软雅黑" pitchFamily="34" charset="-122"/>
                <a:ea typeface="微软雅黑" pitchFamily="34" charset="-122"/>
              </a:rPr>
              <a:t>数据报首部</a:t>
            </a:r>
          </a:p>
        </p:txBody>
      </p:sp>
      <p:sp>
        <p:nvSpPr>
          <p:cNvPr id="17" name="矩形 16"/>
          <p:cNvSpPr/>
          <p:nvPr/>
        </p:nvSpPr>
        <p:spPr>
          <a:xfrm>
            <a:off x="6758006" y="2786870"/>
            <a:ext cx="1120243" cy="307777"/>
          </a:xfrm>
          <a:prstGeom prst="rect">
            <a:avLst/>
          </a:prstGeom>
        </p:spPr>
        <p:txBody>
          <a:bodyPr wrap="none">
            <a:spAutoFit/>
          </a:bodyPr>
          <a:lstStyle/>
          <a:p>
            <a:pPr algn="ctr"/>
            <a:r>
              <a:rPr lang="en-US" altLang="zh-CN" sz="1400" b="1" dirty="0">
                <a:latin typeface="微软雅黑" pitchFamily="34" charset="-122"/>
                <a:ea typeface="微软雅黑" pitchFamily="34" charset="-122"/>
              </a:rPr>
              <a:t>TCP </a:t>
            </a:r>
            <a:r>
              <a:rPr lang="zh-CN" altLang="en-US" sz="1400" b="1" dirty="0">
                <a:latin typeface="微软雅黑" pitchFamily="34" charset="-122"/>
                <a:ea typeface="微软雅黑" pitchFamily="34" charset="-122"/>
              </a:rPr>
              <a:t>报文段</a:t>
            </a:r>
          </a:p>
        </p:txBody>
      </p:sp>
      <p:sp>
        <p:nvSpPr>
          <p:cNvPr id="18" name="矩形 17"/>
          <p:cNvSpPr/>
          <p:nvPr/>
        </p:nvSpPr>
        <p:spPr>
          <a:xfrm>
            <a:off x="6758006" y="3296321"/>
            <a:ext cx="955711" cy="307777"/>
          </a:xfrm>
          <a:prstGeom prst="rect">
            <a:avLst/>
          </a:prstGeom>
        </p:spPr>
        <p:txBody>
          <a:bodyPr wrap="none">
            <a:spAutoFit/>
          </a:bodyPr>
          <a:lstStyle/>
          <a:p>
            <a:pPr algn="ctr"/>
            <a:r>
              <a:rPr lang="en-US" altLang="zh-CN" sz="1400" b="1" dirty="0">
                <a:latin typeface="微软雅黑" pitchFamily="34" charset="-122"/>
                <a:ea typeface="微软雅黑" pitchFamily="34" charset="-122"/>
              </a:rPr>
              <a:t>IP </a:t>
            </a:r>
            <a:r>
              <a:rPr lang="zh-CN" altLang="en-US" sz="1400" b="1" dirty="0">
                <a:latin typeface="微软雅黑" pitchFamily="34" charset="-122"/>
                <a:ea typeface="微软雅黑" pitchFamily="34" charset="-122"/>
              </a:rPr>
              <a:t>数据报</a:t>
            </a:r>
          </a:p>
        </p:txBody>
      </p:sp>
      <p:sp>
        <p:nvSpPr>
          <p:cNvPr id="4" name="矩形 3"/>
          <p:cNvSpPr/>
          <p:nvPr/>
        </p:nvSpPr>
        <p:spPr>
          <a:xfrm>
            <a:off x="2408898" y="3770606"/>
            <a:ext cx="4104009" cy="338554"/>
          </a:xfrm>
          <a:prstGeom prst="rect">
            <a:avLst/>
          </a:prstGeom>
        </p:spPr>
        <p:txBody>
          <a:bodyPr wrap="none">
            <a:spAutoFit/>
          </a:bodyPr>
          <a:lstStyle/>
          <a:p>
            <a:r>
              <a:rPr lang="zh-CN" altLang="en-US" sz="1600" b="1" dirty="0">
                <a:latin typeface="微软雅黑" pitchFamily="34" charset="-122"/>
                <a:ea typeface="微软雅黑" pitchFamily="34" charset="-122"/>
              </a:rPr>
              <a:t>此时，有效数据传输效率 </a:t>
            </a:r>
            <a:r>
              <a:rPr lang="en-US" altLang="zh-CN" sz="1600" b="1" dirty="0">
                <a:latin typeface="微软雅黑" pitchFamily="34" charset="-122"/>
                <a:ea typeface="微软雅黑" pitchFamily="34" charset="-122"/>
              </a:rPr>
              <a:t>= 1/41 = 2.44%</a:t>
            </a:r>
            <a:endParaRPr lang="zh-CN" altLang="en-US" sz="1600" dirty="0"/>
          </a:p>
        </p:txBody>
      </p:sp>
      <p:sp>
        <p:nvSpPr>
          <p:cNvPr id="5" name="灯片编号占位符 4">
            <a:extLst>
              <a:ext uri="{FF2B5EF4-FFF2-40B4-BE49-F238E27FC236}">
                <a16:creationId xmlns:a16="http://schemas.microsoft.com/office/drawing/2014/main" id="{4F191147-9F27-431D-A87E-59A98CF7C810}"/>
              </a:ext>
            </a:extLst>
          </p:cNvPr>
          <p:cNvSpPr>
            <a:spLocks noGrp="1"/>
          </p:cNvSpPr>
          <p:nvPr>
            <p:ph type="sldNum" sz="quarter" idx="12"/>
          </p:nvPr>
        </p:nvSpPr>
        <p:spPr/>
        <p:txBody>
          <a:bodyPr/>
          <a:lstStyle/>
          <a:p>
            <a:fld id="{C485880C-E2C3-4DAB-AE74-D9BE691626AC}" type="slidenum">
              <a:rPr lang="zh-CN" altLang="en-US" smtClean="0"/>
              <a:pPr/>
              <a:t>119</a:t>
            </a:fld>
            <a:endParaRPr lang="zh-CN" altLang="en-US"/>
          </a:p>
        </p:txBody>
      </p:sp>
    </p:spTree>
    <p:extLst>
      <p:ext uri="{BB962C8B-B14F-4D97-AF65-F5344CB8AC3E}">
        <p14:creationId xmlns:p14="http://schemas.microsoft.com/office/powerpoint/2010/main" val="361100651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56963" y="627462"/>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0" name="Rectangle 6"/>
          <p:cNvSpPr>
            <a:spLocks noChangeArrowheads="1"/>
          </p:cNvSpPr>
          <p:nvPr/>
        </p:nvSpPr>
        <p:spPr bwMode="auto">
          <a:xfrm>
            <a:off x="2008565" y="594251"/>
            <a:ext cx="51455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使用 </a:t>
            </a:r>
            <a:r>
              <a:rPr lang="en-US" altLang="zh-CN" sz="2000" b="1" dirty="0">
                <a:solidFill>
                  <a:schemeClr val="bg1"/>
                </a:solidFill>
                <a:latin typeface="微软雅黑" pitchFamily="34" charset="-122"/>
                <a:ea typeface="微软雅黑" pitchFamily="34" charset="-122"/>
              </a:rPr>
              <a:t>UDP </a:t>
            </a:r>
            <a:r>
              <a:rPr lang="zh-CN" altLang="en-US" sz="2000" b="1" dirty="0">
                <a:solidFill>
                  <a:schemeClr val="bg1"/>
                </a:solidFill>
                <a:latin typeface="微软雅黑" pitchFamily="34" charset="-122"/>
                <a:ea typeface="微软雅黑" pitchFamily="34" charset="-122"/>
              </a:rPr>
              <a:t>和 </a:t>
            </a: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的典型应用和应用层协议</a:t>
            </a:r>
          </a:p>
        </p:txBody>
      </p:sp>
      <p:sp>
        <p:nvSpPr>
          <p:cNvPr id="45" name="圆角矩形 44"/>
          <p:cNvSpPr/>
          <p:nvPr/>
        </p:nvSpPr>
        <p:spPr>
          <a:xfrm>
            <a:off x="556963" y="1022076"/>
            <a:ext cx="7978112" cy="26636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441896" y="2893891"/>
            <a:ext cx="6582637" cy="376517"/>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微软雅黑" pitchFamily="34" charset="-122"/>
                <a:ea typeface="微软雅黑" pitchFamily="34" charset="-122"/>
              </a:rPr>
              <a:t>IP</a:t>
            </a:r>
            <a:endParaRPr lang="zh-CN" altLang="en-US" b="1" dirty="0">
              <a:solidFill>
                <a:schemeClr val="bg1"/>
              </a:solidFill>
              <a:latin typeface="微软雅黑" pitchFamily="34" charset="-122"/>
              <a:ea typeface="微软雅黑" pitchFamily="34" charset="-122"/>
            </a:endParaRPr>
          </a:p>
        </p:txBody>
      </p:sp>
      <p:sp>
        <p:nvSpPr>
          <p:cNvPr id="22" name="矩形 21"/>
          <p:cNvSpPr/>
          <p:nvPr/>
        </p:nvSpPr>
        <p:spPr>
          <a:xfrm>
            <a:off x="4888680" y="2334494"/>
            <a:ext cx="3135854" cy="559398"/>
          </a:xfrm>
          <a:prstGeom prst="rect">
            <a:avLst/>
          </a:prstGeom>
          <a:solidFill>
            <a:srgbClr val="9BBB5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微软雅黑" pitchFamily="34" charset="-122"/>
                <a:ea typeface="微软雅黑" pitchFamily="34" charset="-122"/>
              </a:rPr>
              <a:t>TCP</a:t>
            </a:r>
            <a:endParaRPr lang="zh-CN" altLang="en-US" b="1" dirty="0">
              <a:solidFill>
                <a:schemeClr val="bg1"/>
              </a:solidFill>
              <a:latin typeface="微软雅黑" pitchFamily="34" charset="-122"/>
              <a:ea typeface="微软雅黑" pitchFamily="34" charset="-122"/>
            </a:endParaRPr>
          </a:p>
        </p:txBody>
      </p:sp>
      <p:sp>
        <p:nvSpPr>
          <p:cNvPr id="23" name="矩形 22"/>
          <p:cNvSpPr/>
          <p:nvPr/>
        </p:nvSpPr>
        <p:spPr>
          <a:xfrm>
            <a:off x="1441740" y="2334494"/>
            <a:ext cx="3399202" cy="559398"/>
          </a:xfrm>
          <a:prstGeom prst="rect">
            <a:avLst/>
          </a:prstGeom>
          <a:solidFill>
            <a:srgbClr val="C0504D"/>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微软雅黑" pitchFamily="34" charset="-122"/>
                <a:ea typeface="微软雅黑" pitchFamily="34" charset="-122"/>
              </a:rPr>
              <a:t>UDP</a:t>
            </a:r>
            <a:endParaRPr lang="zh-CN" altLang="en-US" b="1" dirty="0">
              <a:solidFill>
                <a:schemeClr val="bg1"/>
              </a:solidFill>
              <a:latin typeface="微软雅黑" pitchFamily="34" charset="-122"/>
              <a:ea typeface="微软雅黑" pitchFamily="34" charset="-122"/>
            </a:endParaRPr>
          </a:p>
        </p:txBody>
      </p:sp>
      <p:sp>
        <p:nvSpPr>
          <p:cNvPr id="47" name="Text Box 14"/>
          <p:cNvSpPr txBox="1">
            <a:spLocks noChangeArrowheads="1"/>
          </p:cNvSpPr>
          <p:nvPr/>
        </p:nvSpPr>
        <p:spPr bwMode="auto">
          <a:xfrm>
            <a:off x="627627" y="2475693"/>
            <a:ext cx="8060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zh-CN" altLang="en-US" sz="1200" dirty="0">
                <a:latin typeface="微软雅黑" pitchFamily="34" charset="-122"/>
                <a:ea typeface="微软雅黑" pitchFamily="34" charset="-122"/>
              </a:rPr>
              <a:t>运输层</a:t>
            </a:r>
          </a:p>
        </p:txBody>
      </p:sp>
      <p:sp>
        <p:nvSpPr>
          <p:cNvPr id="48" name="Text Box 15"/>
          <p:cNvSpPr txBox="1">
            <a:spLocks noChangeArrowheads="1"/>
          </p:cNvSpPr>
          <p:nvPr/>
        </p:nvSpPr>
        <p:spPr bwMode="auto">
          <a:xfrm>
            <a:off x="724444" y="2939458"/>
            <a:ext cx="7092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zh-CN" altLang="en-US" sz="1200" dirty="0">
                <a:latin typeface="微软雅黑" pitchFamily="34" charset="-122"/>
                <a:ea typeface="微软雅黑" pitchFamily="34" charset="-122"/>
              </a:rPr>
              <a:t>网络层</a:t>
            </a:r>
          </a:p>
        </p:txBody>
      </p:sp>
      <p:grpSp>
        <p:nvGrpSpPr>
          <p:cNvPr id="2" name="组合 1"/>
          <p:cNvGrpSpPr/>
          <p:nvPr/>
        </p:nvGrpSpPr>
        <p:grpSpPr>
          <a:xfrm>
            <a:off x="627627" y="1703994"/>
            <a:ext cx="4213315" cy="670388"/>
            <a:chOff x="627627" y="1695029"/>
            <a:chExt cx="4213315" cy="670388"/>
          </a:xfrm>
        </p:grpSpPr>
        <p:sp>
          <p:nvSpPr>
            <p:cNvPr id="37" name="矩形 36"/>
            <p:cNvSpPr/>
            <p:nvPr/>
          </p:nvSpPr>
          <p:spPr>
            <a:xfrm>
              <a:off x="1442249" y="2034783"/>
              <a:ext cx="641767" cy="290745"/>
            </a:xfrm>
            <a:prstGeom prst="rect">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lnSpc>
                  <a:spcPts val="1200"/>
                </a:lnSpc>
              </a:pPr>
              <a:r>
                <a:rPr lang="en-US" altLang="zh-CN" sz="1200" b="1" dirty="0">
                  <a:solidFill>
                    <a:schemeClr val="tx1"/>
                  </a:solidFill>
                  <a:latin typeface="微软雅黑" pitchFamily="34" charset="-122"/>
                  <a:ea typeface="微软雅黑" pitchFamily="34" charset="-122"/>
                </a:rPr>
                <a:t>DNS</a:t>
              </a:r>
              <a:endParaRPr lang="zh-CN" altLang="en-US" sz="1200" b="1" dirty="0">
                <a:solidFill>
                  <a:schemeClr val="tx1"/>
                </a:solidFill>
                <a:latin typeface="微软雅黑" pitchFamily="34" charset="-122"/>
                <a:ea typeface="微软雅黑" pitchFamily="34" charset="-122"/>
              </a:endParaRPr>
            </a:p>
          </p:txBody>
        </p:sp>
        <p:sp>
          <p:nvSpPr>
            <p:cNvPr id="38" name="矩形 37"/>
            <p:cNvSpPr/>
            <p:nvPr/>
          </p:nvSpPr>
          <p:spPr>
            <a:xfrm>
              <a:off x="2092077" y="2034783"/>
              <a:ext cx="644561" cy="290745"/>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lnSpc>
                  <a:spcPts val="1200"/>
                </a:lnSpc>
              </a:pPr>
              <a:r>
                <a:rPr lang="en-US" altLang="zh-CN" sz="1200" b="1" dirty="0">
                  <a:solidFill>
                    <a:schemeClr val="tx1"/>
                  </a:solidFill>
                  <a:latin typeface="微软雅黑" pitchFamily="34" charset="-122"/>
                  <a:ea typeface="微软雅黑" pitchFamily="34" charset="-122"/>
                </a:rPr>
                <a:t>DHCP</a:t>
              </a:r>
              <a:endParaRPr lang="zh-CN" altLang="en-US" sz="1200" b="1" dirty="0">
                <a:solidFill>
                  <a:schemeClr val="tx1"/>
                </a:solidFill>
                <a:latin typeface="微软雅黑" pitchFamily="34" charset="-122"/>
                <a:ea typeface="微软雅黑" pitchFamily="34" charset="-122"/>
              </a:endParaRPr>
            </a:p>
          </p:txBody>
        </p:sp>
        <p:sp>
          <p:nvSpPr>
            <p:cNvPr id="39" name="矩形 38"/>
            <p:cNvSpPr/>
            <p:nvPr/>
          </p:nvSpPr>
          <p:spPr>
            <a:xfrm>
              <a:off x="2729570" y="2034783"/>
              <a:ext cx="560477" cy="290745"/>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lnSpc>
                  <a:spcPts val="1200"/>
                </a:lnSpc>
              </a:pPr>
              <a:r>
                <a:rPr lang="en-US" altLang="zh-CN" sz="1200" b="1" dirty="0">
                  <a:solidFill>
                    <a:schemeClr val="tx1"/>
                  </a:solidFill>
                  <a:latin typeface="微软雅黑" pitchFamily="34" charset="-122"/>
                  <a:ea typeface="微软雅黑" pitchFamily="34" charset="-122"/>
                </a:rPr>
                <a:t>RIP</a:t>
              </a:r>
              <a:endParaRPr lang="zh-CN" altLang="en-US" sz="1200" b="1" dirty="0">
                <a:solidFill>
                  <a:schemeClr val="tx1"/>
                </a:solidFill>
                <a:latin typeface="微软雅黑" pitchFamily="34" charset="-122"/>
                <a:ea typeface="微软雅黑" pitchFamily="34" charset="-122"/>
              </a:endParaRPr>
            </a:p>
          </p:txBody>
        </p:sp>
        <p:sp>
          <p:nvSpPr>
            <p:cNvPr id="40" name="矩形 39"/>
            <p:cNvSpPr/>
            <p:nvPr/>
          </p:nvSpPr>
          <p:spPr>
            <a:xfrm>
              <a:off x="4476746" y="2034783"/>
              <a:ext cx="364196" cy="290745"/>
            </a:xfrm>
            <a:prstGeom prst="rect">
              <a:avLst/>
            </a:prstGeom>
            <a:solidFill>
              <a:srgbClr val="FFCC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lnSpc>
                  <a:spcPts val="1200"/>
                </a:lnSpc>
              </a:pPr>
              <a:r>
                <a:rPr lang="en-US" altLang="zh-CN" sz="1200" b="1" dirty="0">
                  <a:solidFill>
                    <a:schemeClr val="tx1"/>
                  </a:solidFill>
                  <a:latin typeface="微软雅黑" pitchFamily="34" charset="-122"/>
                  <a:ea typeface="微软雅黑" pitchFamily="34" charset="-122"/>
                </a:rPr>
                <a:t>…</a:t>
              </a:r>
              <a:endParaRPr lang="zh-CN" altLang="en-US" sz="1200" b="1" dirty="0">
                <a:solidFill>
                  <a:schemeClr val="tx1"/>
                </a:solidFill>
                <a:latin typeface="微软雅黑" pitchFamily="34" charset="-122"/>
                <a:ea typeface="微软雅黑" pitchFamily="34" charset="-122"/>
              </a:endParaRPr>
            </a:p>
          </p:txBody>
        </p:sp>
        <p:sp>
          <p:nvSpPr>
            <p:cNvPr id="41" name="矩形 40"/>
            <p:cNvSpPr/>
            <p:nvPr/>
          </p:nvSpPr>
          <p:spPr>
            <a:xfrm>
              <a:off x="1442249" y="1695029"/>
              <a:ext cx="641767" cy="415347"/>
            </a:xfrm>
            <a:prstGeom prst="rect">
              <a:avLst/>
            </a:prstGeom>
            <a:solidFill>
              <a:srgbClr val="FFFFCC"/>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zh-CN" altLang="en-US" sz="1200" b="1" dirty="0">
                  <a:solidFill>
                    <a:schemeClr val="tx1"/>
                  </a:solidFill>
                  <a:latin typeface="微软雅黑" pitchFamily="34" charset="-122"/>
                  <a:ea typeface="微软雅黑" pitchFamily="34" charset="-122"/>
                </a:rPr>
                <a:t>域名解析服务</a:t>
              </a:r>
            </a:p>
          </p:txBody>
        </p:sp>
        <p:sp>
          <p:nvSpPr>
            <p:cNvPr id="42" name="矩形 41"/>
            <p:cNvSpPr/>
            <p:nvPr/>
          </p:nvSpPr>
          <p:spPr>
            <a:xfrm>
              <a:off x="2094871" y="1695029"/>
              <a:ext cx="641767" cy="415347"/>
            </a:xfrm>
            <a:prstGeom prst="rect">
              <a:avLst/>
            </a:prstGeom>
            <a:solidFill>
              <a:srgbClr val="66FF99"/>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zh-CN" altLang="en-US" sz="1200" b="1" dirty="0">
                  <a:solidFill>
                    <a:schemeClr val="tx1"/>
                  </a:solidFill>
                  <a:latin typeface="微软雅黑" pitchFamily="34" charset="-122"/>
                  <a:ea typeface="微软雅黑" pitchFamily="34" charset="-122"/>
                </a:rPr>
                <a:t>动态主机配置</a:t>
              </a:r>
            </a:p>
          </p:txBody>
        </p:sp>
        <p:sp>
          <p:nvSpPr>
            <p:cNvPr id="43" name="矩形 42"/>
            <p:cNvSpPr/>
            <p:nvPr/>
          </p:nvSpPr>
          <p:spPr>
            <a:xfrm>
              <a:off x="2729570" y="1695029"/>
              <a:ext cx="560477" cy="415347"/>
            </a:xfrm>
            <a:prstGeom prst="rect">
              <a:avLst/>
            </a:prstGeom>
            <a:solidFill>
              <a:srgbClr val="00FFFF"/>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zh-CN" altLang="en-US" sz="1200" b="1" dirty="0">
                  <a:solidFill>
                    <a:schemeClr val="tx1"/>
                  </a:solidFill>
                  <a:latin typeface="微软雅黑" pitchFamily="34" charset="-122"/>
                  <a:ea typeface="微软雅黑" pitchFamily="34" charset="-122"/>
                </a:rPr>
                <a:t>路由</a:t>
              </a:r>
              <a:endParaRPr lang="en-US" altLang="zh-CN" sz="1200" b="1" dirty="0">
                <a:solidFill>
                  <a:schemeClr val="tx1"/>
                </a:solidFill>
                <a:latin typeface="微软雅黑" pitchFamily="34" charset="-122"/>
                <a:ea typeface="微软雅黑" pitchFamily="34" charset="-122"/>
              </a:endParaRPr>
            </a:p>
            <a:p>
              <a:pPr algn="ctr">
                <a:lnSpc>
                  <a:spcPts val="1400"/>
                </a:lnSpc>
              </a:pPr>
              <a:r>
                <a:rPr lang="zh-CN" altLang="en-US" sz="1200" b="1" dirty="0">
                  <a:solidFill>
                    <a:schemeClr val="tx1"/>
                  </a:solidFill>
                  <a:latin typeface="微软雅黑" pitchFamily="34" charset="-122"/>
                  <a:ea typeface="微软雅黑" pitchFamily="34" charset="-122"/>
                </a:rPr>
                <a:t>选择</a:t>
              </a:r>
            </a:p>
          </p:txBody>
        </p:sp>
        <p:sp>
          <p:nvSpPr>
            <p:cNvPr id="44" name="矩形 43"/>
            <p:cNvSpPr/>
            <p:nvPr/>
          </p:nvSpPr>
          <p:spPr>
            <a:xfrm>
              <a:off x="4476746" y="1695029"/>
              <a:ext cx="364196" cy="415347"/>
            </a:xfrm>
            <a:prstGeom prst="rect">
              <a:avLst/>
            </a:prstGeom>
            <a:solidFill>
              <a:srgbClr val="FFCCCC"/>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en-US" altLang="zh-CN" sz="1200" b="1" dirty="0">
                  <a:solidFill>
                    <a:schemeClr val="tx1"/>
                  </a:solidFill>
                  <a:latin typeface="微软雅黑" pitchFamily="34" charset="-122"/>
                  <a:ea typeface="微软雅黑" pitchFamily="34" charset="-122"/>
                </a:rPr>
                <a:t>…</a:t>
              </a:r>
              <a:endParaRPr lang="zh-CN" altLang="en-US" sz="1200" b="1" dirty="0">
                <a:solidFill>
                  <a:schemeClr val="tx1"/>
                </a:solidFill>
                <a:latin typeface="微软雅黑" pitchFamily="34" charset="-122"/>
                <a:ea typeface="微软雅黑" pitchFamily="34" charset="-122"/>
              </a:endParaRPr>
            </a:p>
          </p:txBody>
        </p:sp>
        <p:sp>
          <p:nvSpPr>
            <p:cNvPr id="49" name="Text Box 14"/>
            <p:cNvSpPr txBox="1">
              <a:spLocks noChangeArrowheads="1"/>
            </p:cNvSpPr>
            <p:nvPr/>
          </p:nvSpPr>
          <p:spPr bwMode="auto">
            <a:xfrm>
              <a:off x="627627" y="2088418"/>
              <a:ext cx="8060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zh-CN" altLang="en-US" sz="1200" dirty="0">
                  <a:latin typeface="微软雅黑" pitchFamily="34" charset="-122"/>
                  <a:ea typeface="微软雅黑" pitchFamily="34" charset="-122"/>
                </a:rPr>
                <a:t>应用层</a:t>
              </a:r>
            </a:p>
          </p:txBody>
        </p:sp>
        <p:sp>
          <p:nvSpPr>
            <p:cNvPr id="50" name="Text Box 14"/>
            <p:cNvSpPr txBox="1">
              <a:spLocks noChangeArrowheads="1"/>
            </p:cNvSpPr>
            <p:nvPr/>
          </p:nvSpPr>
          <p:spPr bwMode="auto">
            <a:xfrm>
              <a:off x="627627" y="1738795"/>
              <a:ext cx="8060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zh-CN" altLang="en-US" sz="1200" dirty="0">
                  <a:latin typeface="微软雅黑" pitchFamily="34" charset="-122"/>
                  <a:ea typeface="微软雅黑" pitchFamily="34" charset="-122"/>
                </a:rPr>
                <a:t>应用</a:t>
              </a:r>
            </a:p>
          </p:txBody>
        </p:sp>
        <p:sp>
          <p:nvSpPr>
            <p:cNvPr id="46" name="矩形 45"/>
            <p:cNvSpPr/>
            <p:nvPr/>
          </p:nvSpPr>
          <p:spPr>
            <a:xfrm>
              <a:off x="3289143" y="2034783"/>
              <a:ext cx="560477" cy="29074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lnSpc>
                  <a:spcPts val="1200"/>
                </a:lnSpc>
              </a:pPr>
              <a:r>
                <a:rPr lang="en-US" altLang="zh-CN" sz="1100" b="1" dirty="0">
                  <a:solidFill>
                    <a:schemeClr val="tx1"/>
                  </a:solidFill>
                  <a:latin typeface="微软雅黑" pitchFamily="34" charset="-122"/>
                  <a:ea typeface="微软雅黑" pitchFamily="34" charset="-122"/>
                </a:rPr>
                <a:t>TFTP</a:t>
              </a:r>
              <a:endParaRPr lang="zh-CN" altLang="en-US" sz="1100" b="1" dirty="0">
                <a:solidFill>
                  <a:schemeClr val="tx1"/>
                </a:solidFill>
                <a:latin typeface="微软雅黑" pitchFamily="34" charset="-122"/>
                <a:ea typeface="微软雅黑" pitchFamily="34" charset="-122"/>
              </a:endParaRPr>
            </a:p>
          </p:txBody>
        </p:sp>
        <p:sp>
          <p:nvSpPr>
            <p:cNvPr id="51" name="矩形 50"/>
            <p:cNvSpPr/>
            <p:nvPr/>
          </p:nvSpPr>
          <p:spPr>
            <a:xfrm>
              <a:off x="3289143" y="1695029"/>
              <a:ext cx="560477" cy="415347"/>
            </a:xfrm>
            <a:prstGeom prst="rect">
              <a:avLst/>
            </a:prstGeom>
            <a:solidFill>
              <a:srgbClr val="FF99FF"/>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zh-CN" altLang="en-US" sz="1200" b="1" dirty="0">
                  <a:solidFill>
                    <a:schemeClr val="tx1"/>
                  </a:solidFill>
                  <a:latin typeface="微软雅黑" pitchFamily="34" charset="-122"/>
                  <a:ea typeface="微软雅黑" pitchFamily="34" charset="-122"/>
                </a:rPr>
                <a:t>文件传输</a:t>
              </a:r>
            </a:p>
          </p:txBody>
        </p:sp>
        <p:sp>
          <p:nvSpPr>
            <p:cNvPr id="52" name="矩形 51"/>
            <p:cNvSpPr/>
            <p:nvPr/>
          </p:nvSpPr>
          <p:spPr>
            <a:xfrm>
              <a:off x="3851146" y="2034783"/>
              <a:ext cx="644561" cy="290745"/>
            </a:xfrm>
            <a:prstGeom prst="rect">
              <a:avLst/>
            </a:prstGeom>
            <a:solidFill>
              <a:srgbClr val="CCFF6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lnSpc>
                  <a:spcPts val="1200"/>
                </a:lnSpc>
              </a:pPr>
              <a:r>
                <a:rPr lang="zh-CN" altLang="en-US" sz="900" b="1" dirty="0">
                  <a:solidFill>
                    <a:schemeClr val="tx1"/>
                  </a:solidFill>
                  <a:latin typeface="微软雅黑" pitchFamily="34" charset="-122"/>
                  <a:ea typeface="微软雅黑" pitchFamily="34" charset="-122"/>
                </a:rPr>
                <a:t>专用协议</a:t>
              </a:r>
            </a:p>
          </p:txBody>
        </p:sp>
        <p:sp>
          <p:nvSpPr>
            <p:cNvPr id="53" name="矩形 52"/>
            <p:cNvSpPr/>
            <p:nvPr/>
          </p:nvSpPr>
          <p:spPr>
            <a:xfrm>
              <a:off x="3853940" y="1695029"/>
              <a:ext cx="641767" cy="415347"/>
            </a:xfrm>
            <a:prstGeom prst="rect">
              <a:avLst/>
            </a:prstGeom>
            <a:solidFill>
              <a:srgbClr val="CCFF66"/>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zh-CN" altLang="en-US" sz="900" b="1" dirty="0">
                  <a:solidFill>
                    <a:schemeClr val="tx1"/>
                  </a:solidFill>
                  <a:latin typeface="微软雅黑" pitchFamily="34" charset="-122"/>
                  <a:ea typeface="微软雅黑" pitchFamily="34" charset="-122"/>
                </a:rPr>
                <a:t>流式多媒体通信</a:t>
              </a:r>
            </a:p>
          </p:txBody>
        </p:sp>
      </p:grpSp>
      <p:grpSp>
        <p:nvGrpSpPr>
          <p:cNvPr id="3" name="组合 2"/>
          <p:cNvGrpSpPr/>
          <p:nvPr/>
        </p:nvGrpSpPr>
        <p:grpSpPr>
          <a:xfrm>
            <a:off x="4885767" y="1702937"/>
            <a:ext cx="3138766" cy="631556"/>
            <a:chOff x="4885767" y="1693972"/>
            <a:chExt cx="3138766" cy="631556"/>
          </a:xfrm>
        </p:grpSpPr>
        <p:sp>
          <p:nvSpPr>
            <p:cNvPr id="24" name="矩形 23"/>
            <p:cNvSpPr/>
            <p:nvPr/>
          </p:nvSpPr>
          <p:spPr>
            <a:xfrm>
              <a:off x="4885767" y="2034783"/>
              <a:ext cx="602477" cy="290745"/>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lnSpc>
                  <a:spcPts val="1400"/>
                </a:lnSpc>
              </a:pPr>
              <a:r>
                <a:rPr lang="en-US" altLang="zh-CN" sz="1200" b="1" dirty="0">
                  <a:solidFill>
                    <a:schemeClr val="tx1"/>
                  </a:solidFill>
                  <a:latin typeface="微软雅黑" pitchFamily="34" charset="-122"/>
                  <a:ea typeface="微软雅黑" pitchFamily="34" charset="-122"/>
                </a:rPr>
                <a:t>HTTP</a:t>
              </a:r>
              <a:endParaRPr lang="zh-CN" altLang="en-US" sz="1200" b="1" dirty="0">
                <a:solidFill>
                  <a:schemeClr val="tx1"/>
                </a:solidFill>
                <a:latin typeface="微软雅黑" pitchFamily="34" charset="-122"/>
                <a:ea typeface="微软雅黑" pitchFamily="34" charset="-122"/>
              </a:endParaRPr>
            </a:p>
          </p:txBody>
        </p:sp>
        <p:sp>
          <p:nvSpPr>
            <p:cNvPr id="30" name="矩形 29"/>
            <p:cNvSpPr/>
            <p:nvPr/>
          </p:nvSpPr>
          <p:spPr>
            <a:xfrm>
              <a:off x="5519791" y="2034783"/>
              <a:ext cx="638646" cy="290745"/>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lnSpc>
                  <a:spcPts val="1400"/>
                </a:lnSpc>
              </a:pPr>
              <a:r>
                <a:rPr lang="en-US" altLang="zh-CN" sz="1200" b="1" dirty="0">
                  <a:solidFill>
                    <a:schemeClr val="tx1"/>
                  </a:solidFill>
                  <a:latin typeface="微软雅黑" pitchFamily="34" charset="-122"/>
                  <a:ea typeface="微软雅黑" pitchFamily="34" charset="-122"/>
                </a:rPr>
                <a:t>SMTP</a:t>
              </a:r>
              <a:endParaRPr lang="zh-CN" altLang="en-US" sz="1200" b="1" dirty="0">
                <a:solidFill>
                  <a:schemeClr val="tx1"/>
                </a:solidFill>
                <a:latin typeface="微软雅黑" pitchFamily="34" charset="-122"/>
                <a:ea typeface="微软雅黑" pitchFamily="34" charset="-122"/>
              </a:endParaRPr>
            </a:p>
          </p:txBody>
        </p:sp>
        <p:sp>
          <p:nvSpPr>
            <p:cNvPr id="31" name="矩形 30"/>
            <p:cNvSpPr/>
            <p:nvPr/>
          </p:nvSpPr>
          <p:spPr>
            <a:xfrm>
              <a:off x="6165877" y="2034783"/>
              <a:ext cx="641599" cy="290745"/>
            </a:xfrm>
            <a:prstGeom prst="rect">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lnSpc>
                  <a:spcPts val="1400"/>
                </a:lnSpc>
              </a:pPr>
              <a:r>
                <a:rPr lang="en-US" altLang="zh-CN" sz="1200" b="1" dirty="0">
                  <a:solidFill>
                    <a:schemeClr val="tx1"/>
                  </a:solidFill>
                  <a:latin typeface="微软雅黑" pitchFamily="34" charset="-122"/>
                  <a:ea typeface="微软雅黑" pitchFamily="34" charset="-122"/>
                </a:rPr>
                <a:t>FTP</a:t>
              </a:r>
              <a:endParaRPr lang="zh-CN" altLang="en-US" sz="1200" b="1" dirty="0">
                <a:solidFill>
                  <a:schemeClr val="tx1"/>
                </a:solidFill>
                <a:latin typeface="微软雅黑" pitchFamily="34" charset="-122"/>
                <a:ea typeface="微软雅黑" pitchFamily="34" charset="-122"/>
              </a:endParaRPr>
            </a:p>
          </p:txBody>
        </p:sp>
        <p:sp>
          <p:nvSpPr>
            <p:cNvPr id="32" name="矩形 31"/>
            <p:cNvSpPr/>
            <p:nvPr/>
          </p:nvSpPr>
          <p:spPr>
            <a:xfrm>
              <a:off x="7545130" y="2034783"/>
              <a:ext cx="479403" cy="290745"/>
            </a:xfrm>
            <a:prstGeom prst="rect">
              <a:avLst/>
            </a:prstGeom>
            <a:solidFill>
              <a:srgbClr val="FFCC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lnSpc>
                  <a:spcPts val="1400"/>
                </a:lnSpc>
              </a:pPr>
              <a:r>
                <a:rPr lang="en-US" altLang="zh-CN" sz="1200" b="1" dirty="0">
                  <a:solidFill>
                    <a:schemeClr val="tx1"/>
                  </a:solidFill>
                  <a:latin typeface="微软雅黑" pitchFamily="34" charset="-122"/>
                  <a:ea typeface="微软雅黑" pitchFamily="34" charset="-122"/>
                </a:rPr>
                <a:t>…</a:t>
              </a:r>
              <a:endParaRPr lang="zh-CN" altLang="en-US" sz="1200" b="1" dirty="0">
                <a:solidFill>
                  <a:schemeClr val="tx1"/>
                </a:solidFill>
                <a:latin typeface="微软雅黑" pitchFamily="34" charset="-122"/>
                <a:ea typeface="微软雅黑" pitchFamily="34" charset="-122"/>
              </a:endParaRPr>
            </a:p>
          </p:txBody>
        </p:sp>
        <p:sp>
          <p:nvSpPr>
            <p:cNvPr id="33" name="矩形 32"/>
            <p:cNvSpPr/>
            <p:nvPr/>
          </p:nvSpPr>
          <p:spPr>
            <a:xfrm>
              <a:off x="4885767" y="1693972"/>
              <a:ext cx="638646" cy="416404"/>
            </a:xfrm>
            <a:prstGeom prst="rect">
              <a:avLst/>
            </a:prstGeom>
            <a:solidFill>
              <a:srgbClr val="00FFFF"/>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zh-CN" altLang="en-US" sz="1100" b="1" dirty="0">
                  <a:solidFill>
                    <a:schemeClr val="tx1"/>
                  </a:solidFill>
                  <a:latin typeface="微软雅黑" pitchFamily="34" charset="-122"/>
                  <a:ea typeface="微软雅黑" pitchFamily="34" charset="-122"/>
                </a:rPr>
                <a:t>万维网</a:t>
              </a:r>
              <a:endParaRPr lang="en-US" altLang="zh-CN" sz="1100" b="1" dirty="0">
                <a:solidFill>
                  <a:schemeClr val="tx1"/>
                </a:solidFill>
                <a:latin typeface="微软雅黑" pitchFamily="34" charset="-122"/>
                <a:ea typeface="微软雅黑" pitchFamily="34" charset="-122"/>
              </a:endParaRPr>
            </a:p>
            <a:p>
              <a:pPr algn="ctr">
                <a:lnSpc>
                  <a:spcPts val="1400"/>
                </a:lnSpc>
              </a:pPr>
              <a:r>
                <a:rPr lang="en-US" altLang="zh-CN" sz="1100" b="1" dirty="0">
                  <a:solidFill>
                    <a:schemeClr val="tx1"/>
                  </a:solidFill>
                  <a:latin typeface="微软雅黑" pitchFamily="34" charset="-122"/>
                  <a:ea typeface="微软雅黑" pitchFamily="34" charset="-122"/>
                </a:rPr>
                <a:t>WWW</a:t>
              </a:r>
              <a:endParaRPr lang="zh-CN" altLang="en-US" sz="1100" b="1" dirty="0">
                <a:solidFill>
                  <a:schemeClr val="tx1"/>
                </a:solidFill>
                <a:latin typeface="微软雅黑" pitchFamily="34" charset="-122"/>
                <a:ea typeface="微软雅黑" pitchFamily="34" charset="-122"/>
              </a:endParaRPr>
            </a:p>
          </p:txBody>
        </p:sp>
        <p:sp>
          <p:nvSpPr>
            <p:cNvPr id="34" name="矩形 33"/>
            <p:cNvSpPr/>
            <p:nvPr/>
          </p:nvSpPr>
          <p:spPr>
            <a:xfrm>
              <a:off x="5519791" y="1693972"/>
              <a:ext cx="638646" cy="416404"/>
            </a:xfrm>
            <a:prstGeom prst="rect">
              <a:avLst/>
            </a:prstGeom>
            <a:solidFill>
              <a:srgbClr val="00B0F0"/>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zh-CN" altLang="en-US" sz="1200" b="1" dirty="0">
                  <a:solidFill>
                    <a:schemeClr val="tx1"/>
                  </a:solidFill>
                  <a:latin typeface="微软雅黑" pitchFamily="34" charset="-122"/>
                  <a:ea typeface="微软雅黑" pitchFamily="34" charset="-122"/>
                </a:rPr>
                <a:t>电子</a:t>
              </a:r>
              <a:endParaRPr lang="en-US" altLang="zh-CN" sz="1200" b="1" dirty="0">
                <a:solidFill>
                  <a:schemeClr val="tx1"/>
                </a:solidFill>
                <a:latin typeface="微软雅黑" pitchFamily="34" charset="-122"/>
                <a:ea typeface="微软雅黑" pitchFamily="34" charset="-122"/>
              </a:endParaRPr>
            </a:p>
            <a:p>
              <a:pPr algn="ctr">
                <a:lnSpc>
                  <a:spcPts val="1400"/>
                </a:lnSpc>
              </a:pPr>
              <a:r>
                <a:rPr lang="zh-CN" altLang="en-US" sz="1200" b="1" dirty="0">
                  <a:solidFill>
                    <a:schemeClr val="tx1"/>
                  </a:solidFill>
                  <a:latin typeface="微软雅黑" pitchFamily="34" charset="-122"/>
                  <a:ea typeface="微软雅黑" pitchFamily="34" charset="-122"/>
                </a:rPr>
                <a:t>邮件</a:t>
              </a:r>
            </a:p>
          </p:txBody>
        </p:sp>
        <p:sp>
          <p:nvSpPr>
            <p:cNvPr id="35" name="矩形 34"/>
            <p:cNvSpPr/>
            <p:nvPr/>
          </p:nvSpPr>
          <p:spPr>
            <a:xfrm>
              <a:off x="6168831" y="1693972"/>
              <a:ext cx="638646" cy="416404"/>
            </a:xfrm>
            <a:prstGeom prst="rect">
              <a:avLst/>
            </a:prstGeom>
            <a:solidFill>
              <a:srgbClr val="FFFFCC"/>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zh-CN" altLang="en-US" sz="1200" b="1" dirty="0">
                  <a:solidFill>
                    <a:schemeClr val="tx1"/>
                  </a:solidFill>
                  <a:latin typeface="微软雅黑" pitchFamily="34" charset="-122"/>
                  <a:ea typeface="微软雅黑" pitchFamily="34" charset="-122"/>
                </a:rPr>
                <a:t>文件</a:t>
              </a:r>
              <a:endParaRPr lang="en-US" altLang="zh-CN" sz="1200" b="1" dirty="0">
                <a:solidFill>
                  <a:schemeClr val="tx1"/>
                </a:solidFill>
                <a:latin typeface="微软雅黑" pitchFamily="34" charset="-122"/>
                <a:ea typeface="微软雅黑" pitchFamily="34" charset="-122"/>
              </a:endParaRPr>
            </a:p>
            <a:p>
              <a:pPr algn="ctr">
                <a:lnSpc>
                  <a:spcPts val="1400"/>
                </a:lnSpc>
              </a:pPr>
              <a:r>
                <a:rPr lang="zh-CN" altLang="en-US" sz="1200" b="1" dirty="0">
                  <a:solidFill>
                    <a:schemeClr val="tx1"/>
                  </a:solidFill>
                  <a:latin typeface="微软雅黑" pitchFamily="34" charset="-122"/>
                  <a:ea typeface="微软雅黑" pitchFamily="34" charset="-122"/>
                </a:rPr>
                <a:t>传送</a:t>
              </a:r>
            </a:p>
          </p:txBody>
        </p:sp>
        <p:sp>
          <p:nvSpPr>
            <p:cNvPr id="36" name="矩形 35"/>
            <p:cNvSpPr/>
            <p:nvPr/>
          </p:nvSpPr>
          <p:spPr>
            <a:xfrm>
              <a:off x="7545130" y="1693972"/>
              <a:ext cx="479403" cy="416404"/>
            </a:xfrm>
            <a:prstGeom prst="rect">
              <a:avLst/>
            </a:prstGeom>
            <a:solidFill>
              <a:srgbClr val="FFCCCC"/>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en-US" altLang="zh-CN" sz="1200" b="1" dirty="0">
                  <a:solidFill>
                    <a:schemeClr val="tx1"/>
                  </a:solidFill>
                  <a:latin typeface="微软雅黑" pitchFamily="34" charset="-122"/>
                  <a:ea typeface="微软雅黑" pitchFamily="34" charset="-122"/>
                </a:rPr>
                <a:t>…</a:t>
              </a:r>
              <a:endParaRPr lang="zh-CN" altLang="en-US" sz="1200" b="1" dirty="0">
                <a:solidFill>
                  <a:schemeClr val="tx1"/>
                </a:solidFill>
                <a:latin typeface="微软雅黑" pitchFamily="34" charset="-122"/>
                <a:ea typeface="微软雅黑" pitchFamily="34" charset="-122"/>
              </a:endParaRPr>
            </a:p>
          </p:txBody>
        </p:sp>
        <p:sp>
          <p:nvSpPr>
            <p:cNvPr id="54" name="矩形 53"/>
            <p:cNvSpPr/>
            <p:nvPr/>
          </p:nvSpPr>
          <p:spPr>
            <a:xfrm>
              <a:off x="6810258" y="2034783"/>
              <a:ext cx="729061" cy="29074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lnSpc>
                  <a:spcPts val="1200"/>
                </a:lnSpc>
              </a:pPr>
              <a:r>
                <a:rPr lang="en-US" altLang="zh-CN" sz="1100" b="1" dirty="0">
                  <a:solidFill>
                    <a:schemeClr val="tx1"/>
                  </a:solidFill>
                  <a:latin typeface="微软雅黑" pitchFamily="34" charset="-122"/>
                  <a:ea typeface="微软雅黑" pitchFamily="34" charset="-122"/>
                </a:rPr>
                <a:t>TELNET</a:t>
              </a:r>
              <a:endParaRPr lang="zh-CN" altLang="en-US" sz="1100" b="1" dirty="0">
                <a:solidFill>
                  <a:schemeClr val="tx1"/>
                </a:solidFill>
                <a:latin typeface="微软雅黑" pitchFamily="34" charset="-122"/>
                <a:ea typeface="微软雅黑" pitchFamily="34" charset="-122"/>
              </a:endParaRPr>
            </a:p>
          </p:txBody>
        </p:sp>
        <p:sp>
          <p:nvSpPr>
            <p:cNvPr id="55" name="矩形 54"/>
            <p:cNvSpPr/>
            <p:nvPr/>
          </p:nvSpPr>
          <p:spPr>
            <a:xfrm>
              <a:off x="6810258" y="1695029"/>
              <a:ext cx="729061" cy="415347"/>
            </a:xfrm>
            <a:prstGeom prst="rect">
              <a:avLst/>
            </a:prstGeom>
            <a:solidFill>
              <a:srgbClr val="FF99FF"/>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zh-CN" altLang="en-US" sz="1200" b="1" dirty="0">
                  <a:solidFill>
                    <a:schemeClr val="tx1"/>
                  </a:solidFill>
                  <a:latin typeface="微软雅黑" pitchFamily="34" charset="-122"/>
                  <a:ea typeface="微软雅黑" pitchFamily="34" charset="-122"/>
                </a:rPr>
                <a:t>远程终端接入</a:t>
              </a:r>
            </a:p>
          </p:txBody>
        </p:sp>
      </p:grpSp>
      <p:sp>
        <p:nvSpPr>
          <p:cNvPr id="5" name="灯片编号占位符 4">
            <a:extLst>
              <a:ext uri="{FF2B5EF4-FFF2-40B4-BE49-F238E27FC236}">
                <a16:creationId xmlns:a16="http://schemas.microsoft.com/office/drawing/2014/main" id="{3DF03146-9279-4F6F-9255-9FFAC1920314}"/>
              </a:ext>
            </a:extLst>
          </p:cNvPr>
          <p:cNvSpPr>
            <a:spLocks noGrp="1"/>
          </p:cNvSpPr>
          <p:nvPr>
            <p:ph type="sldNum" sz="quarter" idx="12"/>
          </p:nvPr>
        </p:nvSpPr>
        <p:spPr/>
        <p:txBody>
          <a:bodyPr/>
          <a:lstStyle/>
          <a:p>
            <a:fld id="{C485880C-E2C3-4DAB-AE74-D9BE691626AC}" type="slidenum">
              <a:rPr lang="zh-CN" altLang="en-US" smtClean="0"/>
              <a:pPr/>
              <a:t>12</a:t>
            </a:fld>
            <a:endParaRPr lang="zh-CN" altLang="en-US"/>
          </a:p>
        </p:txBody>
      </p:sp>
    </p:spTree>
    <p:extLst>
      <p:ext uri="{BB962C8B-B14F-4D97-AF65-F5344CB8AC3E}">
        <p14:creationId xmlns:p14="http://schemas.microsoft.com/office/powerpoint/2010/main" val="170417979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5"/>
          <p:cNvSpPr>
            <a:spLocks noChangeArrowheads="1"/>
          </p:cNvSpPr>
          <p:nvPr/>
        </p:nvSpPr>
        <p:spPr bwMode="auto">
          <a:xfrm>
            <a:off x="556963" y="618834"/>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1" name="Rectangle 6"/>
          <p:cNvSpPr>
            <a:spLocks noChangeArrowheads="1"/>
          </p:cNvSpPr>
          <p:nvPr/>
        </p:nvSpPr>
        <p:spPr bwMode="auto">
          <a:xfrm>
            <a:off x="3206617" y="585623"/>
            <a:ext cx="2749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发送方糊涂窗口综合症</a:t>
            </a:r>
          </a:p>
        </p:txBody>
      </p:sp>
      <p:sp>
        <p:nvSpPr>
          <p:cNvPr id="12" name="Rectangle 68"/>
          <p:cNvSpPr>
            <a:spLocks noChangeArrowheads="1"/>
          </p:cNvSpPr>
          <p:nvPr/>
        </p:nvSpPr>
        <p:spPr bwMode="auto">
          <a:xfrm>
            <a:off x="556963" y="982112"/>
            <a:ext cx="8048776" cy="114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2800"/>
              </a:lnSpc>
              <a:buClr>
                <a:srgbClr val="0070C0"/>
              </a:buClr>
              <a:buFont typeface="Wingdings" pitchFamily="2" charset="2"/>
              <a:buChar char="l"/>
            </a:pPr>
            <a:r>
              <a:rPr lang="zh-CN" altLang="en-US" sz="2000" b="1" dirty="0">
                <a:latin typeface="微软雅黑" pitchFamily="34" charset="-122"/>
                <a:ea typeface="微软雅黑" pitchFamily="34" charset="-122"/>
              </a:rPr>
              <a:t>发送方 </a:t>
            </a:r>
            <a:r>
              <a:rPr lang="en-US" altLang="zh-CN" sz="2000" b="1" dirty="0">
                <a:latin typeface="微软雅黑" pitchFamily="34" charset="-122"/>
                <a:ea typeface="微软雅黑" pitchFamily="34" charset="-122"/>
              </a:rPr>
              <a:t>TCP </a:t>
            </a:r>
            <a:r>
              <a:rPr lang="zh-CN" altLang="en-US" sz="2000" b="1" dirty="0">
                <a:solidFill>
                  <a:srgbClr val="C00000"/>
                </a:solidFill>
                <a:latin typeface="微软雅黑" pitchFamily="34" charset="-122"/>
                <a:ea typeface="微软雅黑" pitchFamily="34" charset="-122"/>
              </a:rPr>
              <a:t>每次接收到一字节</a:t>
            </a:r>
            <a:r>
              <a:rPr lang="zh-CN" altLang="en-US" sz="2000" b="1" dirty="0">
                <a:latin typeface="微软雅黑" pitchFamily="34" charset="-122"/>
                <a:ea typeface="微软雅黑" pitchFamily="34" charset="-122"/>
              </a:rPr>
              <a:t>的数据后就发送。</a:t>
            </a:r>
          </a:p>
          <a:p>
            <a:pPr marL="342900" indent="-342900">
              <a:lnSpc>
                <a:spcPts val="2800"/>
              </a:lnSpc>
              <a:buClr>
                <a:srgbClr val="0070C0"/>
              </a:buClr>
              <a:buFont typeface="Wingdings" pitchFamily="2" charset="2"/>
              <a:buChar char="l"/>
            </a:pPr>
            <a:r>
              <a:rPr lang="zh-CN" altLang="en-US" sz="2000" b="1" dirty="0">
                <a:latin typeface="微软雅黑" pitchFamily="34" charset="-122"/>
                <a:ea typeface="微软雅黑" pitchFamily="34" charset="-122"/>
              </a:rPr>
              <a:t>发送一个字节需要形成 </a:t>
            </a:r>
            <a:r>
              <a:rPr lang="en-US" altLang="zh-CN" sz="2000" b="1" dirty="0">
                <a:latin typeface="微软雅黑" pitchFamily="34" charset="-122"/>
                <a:ea typeface="微软雅黑" pitchFamily="34" charset="-122"/>
              </a:rPr>
              <a:t>41 </a:t>
            </a:r>
            <a:r>
              <a:rPr lang="zh-CN" altLang="en-US" sz="2000" b="1" dirty="0">
                <a:latin typeface="微软雅黑" pitchFamily="34" charset="-122"/>
                <a:ea typeface="微软雅黑" pitchFamily="34" charset="-122"/>
              </a:rPr>
              <a:t>字节长的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数据报。效率很低。</a:t>
            </a:r>
          </a:p>
          <a:p>
            <a:pPr marL="342900" indent="-342900">
              <a:lnSpc>
                <a:spcPts val="28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解决方法</a:t>
            </a:r>
            <a:r>
              <a:rPr lang="zh-CN" altLang="en-US" sz="2000" b="1" dirty="0">
                <a:latin typeface="微软雅黑" pitchFamily="34" charset="-122"/>
                <a:ea typeface="微软雅黑" pitchFamily="34" charset="-122"/>
              </a:rPr>
              <a:t>：使用 </a:t>
            </a:r>
            <a:r>
              <a:rPr lang="en-US" altLang="zh-CN" sz="2000" b="1" dirty="0">
                <a:latin typeface="微软雅黑" pitchFamily="34" charset="-122"/>
                <a:ea typeface="微软雅黑" pitchFamily="34" charset="-122"/>
              </a:rPr>
              <a:t>Nagle </a:t>
            </a:r>
            <a:r>
              <a:rPr lang="zh-CN" altLang="en-US" sz="2000" b="1" dirty="0">
                <a:latin typeface="微软雅黑" pitchFamily="34" charset="-122"/>
                <a:ea typeface="微软雅黑" pitchFamily="34" charset="-122"/>
              </a:rPr>
              <a:t>算法。</a:t>
            </a:r>
          </a:p>
        </p:txBody>
      </p:sp>
      <p:sp>
        <p:nvSpPr>
          <p:cNvPr id="5" name="圆角矩形 4"/>
          <p:cNvSpPr/>
          <p:nvPr/>
        </p:nvSpPr>
        <p:spPr>
          <a:xfrm>
            <a:off x="556963" y="2122938"/>
            <a:ext cx="8048776" cy="223391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 name="组合 5"/>
          <p:cNvGrpSpPr/>
          <p:nvPr/>
        </p:nvGrpSpPr>
        <p:grpSpPr>
          <a:xfrm>
            <a:off x="1703293" y="2289634"/>
            <a:ext cx="6033247" cy="1900517"/>
            <a:chOff x="1442554" y="1293222"/>
            <a:chExt cx="6186146" cy="2913016"/>
          </a:xfrm>
        </p:grpSpPr>
        <p:sp>
          <p:nvSpPr>
            <p:cNvPr id="7" name="矩形 6"/>
            <p:cNvSpPr/>
            <p:nvPr/>
          </p:nvSpPr>
          <p:spPr>
            <a:xfrm>
              <a:off x="1442554" y="1293222"/>
              <a:ext cx="2592000" cy="418011"/>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a:solidFill>
                    <a:schemeClr val="tx1"/>
                  </a:solidFill>
                  <a:latin typeface="微软雅黑" pitchFamily="34" charset="-122"/>
                  <a:ea typeface="微软雅黑" pitchFamily="34" charset="-122"/>
                </a:rPr>
                <a:t>发送第 </a:t>
              </a:r>
              <a:r>
                <a:rPr lang="en-US" altLang="zh-CN" sz="1100" b="1" dirty="0">
                  <a:solidFill>
                    <a:schemeClr val="tx1"/>
                  </a:solidFill>
                  <a:latin typeface="微软雅黑" pitchFamily="34" charset="-122"/>
                  <a:ea typeface="微软雅黑" pitchFamily="34" charset="-122"/>
                </a:rPr>
                <a:t>1 </a:t>
              </a:r>
              <a:r>
                <a:rPr lang="zh-CN" altLang="en-US" sz="1100" b="1" dirty="0">
                  <a:solidFill>
                    <a:schemeClr val="tx1"/>
                  </a:solidFill>
                  <a:latin typeface="微软雅黑" pitchFamily="34" charset="-122"/>
                  <a:ea typeface="微软雅黑" pitchFamily="34" charset="-122"/>
                </a:rPr>
                <a:t>个数据字节</a:t>
              </a:r>
            </a:p>
          </p:txBody>
        </p:sp>
        <p:sp>
          <p:nvSpPr>
            <p:cNvPr id="8" name="流程图: 决策 7"/>
            <p:cNvSpPr/>
            <p:nvPr/>
          </p:nvSpPr>
          <p:spPr>
            <a:xfrm>
              <a:off x="1442554" y="2063927"/>
              <a:ext cx="2592000" cy="1084219"/>
            </a:xfrm>
            <a:prstGeom prst="flowChartDecision">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a:solidFill>
                    <a:schemeClr val="bg1"/>
                  </a:solidFill>
                  <a:latin typeface="微软雅黑" pitchFamily="34" charset="-122"/>
                  <a:ea typeface="微软雅黑" pitchFamily="34" charset="-122"/>
                </a:rPr>
                <a:t>收到确认？</a:t>
              </a:r>
            </a:p>
          </p:txBody>
        </p:sp>
        <p:sp>
          <p:nvSpPr>
            <p:cNvPr id="9" name="矩形 8"/>
            <p:cNvSpPr/>
            <p:nvPr/>
          </p:nvSpPr>
          <p:spPr>
            <a:xfrm>
              <a:off x="1442554" y="3446592"/>
              <a:ext cx="2592000" cy="418011"/>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a:solidFill>
                    <a:schemeClr val="tx1"/>
                  </a:solidFill>
                  <a:latin typeface="微软雅黑" pitchFamily="34" charset="-122"/>
                  <a:ea typeface="微软雅黑" pitchFamily="34" charset="-122"/>
                </a:rPr>
                <a:t>发送缓存中的所有数据</a:t>
              </a:r>
            </a:p>
          </p:txBody>
        </p:sp>
        <p:sp>
          <p:nvSpPr>
            <p:cNvPr id="13" name="流程图: 决策 12"/>
            <p:cNvSpPr/>
            <p:nvPr/>
          </p:nvSpPr>
          <p:spPr>
            <a:xfrm>
              <a:off x="4532808" y="2063926"/>
              <a:ext cx="2592000" cy="1084219"/>
            </a:xfrm>
            <a:prstGeom prst="flowChartDecision">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900" b="1" dirty="0">
                  <a:solidFill>
                    <a:schemeClr val="bg1"/>
                  </a:solidFill>
                  <a:latin typeface="微软雅黑" pitchFamily="34" charset="-122"/>
                  <a:ea typeface="微软雅黑" pitchFamily="34" charset="-122"/>
                </a:rPr>
                <a:t>到达的数据</a:t>
              </a:r>
              <a:endParaRPr lang="en-US" altLang="zh-CN" sz="900" b="1" dirty="0">
                <a:solidFill>
                  <a:schemeClr val="bg1"/>
                </a:solidFill>
                <a:latin typeface="微软雅黑" pitchFamily="34" charset="-122"/>
                <a:ea typeface="微软雅黑" pitchFamily="34" charset="-122"/>
              </a:endParaRPr>
            </a:p>
            <a:p>
              <a:pPr algn="ctr"/>
              <a:r>
                <a:rPr lang="zh-CN" altLang="en-US" sz="900" b="1" dirty="0">
                  <a:solidFill>
                    <a:schemeClr val="bg1"/>
                  </a:solidFill>
                  <a:latin typeface="微软雅黑" pitchFamily="34" charset="-122"/>
                  <a:ea typeface="微软雅黑" pitchFamily="34" charset="-122"/>
                </a:rPr>
                <a:t>已达到发送窗口一半 或 </a:t>
              </a:r>
              <a:endParaRPr lang="en-US" altLang="zh-CN" sz="900" b="1" dirty="0">
                <a:solidFill>
                  <a:schemeClr val="bg1"/>
                </a:solidFill>
                <a:latin typeface="微软雅黑" pitchFamily="34" charset="-122"/>
                <a:ea typeface="微软雅黑" pitchFamily="34" charset="-122"/>
              </a:endParaRPr>
            </a:p>
            <a:p>
              <a:pPr algn="ctr"/>
              <a:r>
                <a:rPr lang="zh-CN" altLang="en-US" sz="900" b="1" dirty="0">
                  <a:solidFill>
                    <a:schemeClr val="bg1"/>
                  </a:solidFill>
                  <a:latin typeface="微软雅黑" pitchFamily="34" charset="-122"/>
                  <a:ea typeface="微软雅黑" pitchFamily="34" charset="-122"/>
                </a:rPr>
                <a:t>已达到报文段的最大长度时？</a:t>
              </a:r>
            </a:p>
          </p:txBody>
        </p:sp>
        <p:sp>
          <p:nvSpPr>
            <p:cNvPr id="14" name="矩形 13"/>
            <p:cNvSpPr/>
            <p:nvPr/>
          </p:nvSpPr>
          <p:spPr>
            <a:xfrm>
              <a:off x="4532808" y="3446592"/>
              <a:ext cx="2592000" cy="418011"/>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a:solidFill>
                    <a:schemeClr val="tx1"/>
                  </a:solidFill>
                  <a:latin typeface="微软雅黑" pitchFamily="34" charset="-122"/>
                  <a:ea typeface="微软雅黑" pitchFamily="34" charset="-122"/>
                </a:rPr>
                <a:t>立即发送数据</a:t>
              </a:r>
            </a:p>
          </p:txBody>
        </p:sp>
        <p:cxnSp>
          <p:nvCxnSpPr>
            <p:cNvPr id="15" name="直接箭头连接符 14"/>
            <p:cNvCxnSpPr>
              <a:stCxn id="7" idx="2"/>
              <a:endCxn id="8" idx="0"/>
            </p:cNvCxnSpPr>
            <p:nvPr/>
          </p:nvCxnSpPr>
          <p:spPr>
            <a:xfrm>
              <a:off x="2738554" y="1711233"/>
              <a:ext cx="0" cy="35269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2"/>
              <a:endCxn id="9" idx="0"/>
            </p:cNvCxnSpPr>
            <p:nvPr/>
          </p:nvCxnSpPr>
          <p:spPr>
            <a:xfrm>
              <a:off x="2738554" y="3148146"/>
              <a:ext cx="0" cy="29844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8" idx="3"/>
              <a:endCxn id="13" idx="1"/>
            </p:cNvCxnSpPr>
            <p:nvPr/>
          </p:nvCxnSpPr>
          <p:spPr>
            <a:xfrm flipV="1">
              <a:off x="4034554" y="2606036"/>
              <a:ext cx="498254"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3" idx="2"/>
              <a:endCxn id="14" idx="0"/>
            </p:cNvCxnSpPr>
            <p:nvPr/>
          </p:nvCxnSpPr>
          <p:spPr>
            <a:xfrm>
              <a:off x="5828808" y="3148145"/>
              <a:ext cx="0" cy="29844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9" idx="2"/>
            </p:cNvCxnSpPr>
            <p:nvPr/>
          </p:nvCxnSpPr>
          <p:spPr>
            <a:xfrm>
              <a:off x="2738554" y="3864603"/>
              <a:ext cx="0" cy="34163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4" idx="2"/>
            </p:cNvCxnSpPr>
            <p:nvPr/>
          </p:nvCxnSpPr>
          <p:spPr>
            <a:xfrm>
              <a:off x="5828808" y="3864603"/>
              <a:ext cx="0" cy="34163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2744151" y="1887580"/>
              <a:ext cx="4884549" cy="2318658"/>
              <a:chOff x="2744151" y="1952894"/>
              <a:chExt cx="5694455" cy="2462354"/>
            </a:xfrm>
          </p:grpSpPr>
          <p:cxnSp>
            <p:nvCxnSpPr>
              <p:cNvPr id="28" name="直接箭头连接符 27"/>
              <p:cNvCxnSpPr/>
              <p:nvPr/>
            </p:nvCxnSpPr>
            <p:spPr>
              <a:xfrm flipV="1">
                <a:off x="2744151" y="4415247"/>
                <a:ext cx="5681392" cy="1"/>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flipV="1">
                <a:off x="2757214" y="1952894"/>
                <a:ext cx="5681392"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22" name="直接箭头连接符 21"/>
            <p:cNvCxnSpPr/>
            <p:nvPr/>
          </p:nvCxnSpPr>
          <p:spPr>
            <a:xfrm>
              <a:off x="7628700" y="1887580"/>
              <a:ext cx="0" cy="231865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7124808" y="2606037"/>
              <a:ext cx="503892"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44"/>
            <p:cNvSpPr txBox="1"/>
            <p:nvPr/>
          </p:nvSpPr>
          <p:spPr>
            <a:xfrm>
              <a:off x="2381117" y="3103226"/>
              <a:ext cx="383563" cy="400983"/>
            </a:xfrm>
            <a:prstGeom prst="rect">
              <a:avLst/>
            </a:prstGeom>
            <a:noFill/>
          </p:spPr>
          <p:txBody>
            <a:bodyPr wrap="square" rtlCol="0">
              <a:spAutoFit/>
            </a:bodyPr>
            <a:lstStyle/>
            <a:p>
              <a:pPr algn="ctr"/>
              <a:r>
                <a:rPr lang="zh-CN" altLang="en-US" sz="1100" b="1" dirty="0">
                  <a:latin typeface="微软雅黑" pitchFamily="34" charset="-122"/>
                  <a:ea typeface="微软雅黑" pitchFamily="34" charset="-122"/>
                </a:rPr>
                <a:t>是</a:t>
              </a:r>
            </a:p>
          </p:txBody>
        </p:sp>
        <p:sp>
          <p:nvSpPr>
            <p:cNvPr id="25" name="TextBox 45"/>
            <p:cNvSpPr txBox="1"/>
            <p:nvPr/>
          </p:nvSpPr>
          <p:spPr>
            <a:xfrm>
              <a:off x="5471371" y="3103227"/>
              <a:ext cx="383563" cy="400983"/>
            </a:xfrm>
            <a:prstGeom prst="rect">
              <a:avLst/>
            </a:prstGeom>
            <a:noFill/>
          </p:spPr>
          <p:txBody>
            <a:bodyPr wrap="square" rtlCol="0">
              <a:spAutoFit/>
            </a:bodyPr>
            <a:lstStyle/>
            <a:p>
              <a:pPr algn="ctr"/>
              <a:r>
                <a:rPr lang="zh-CN" altLang="en-US" sz="1100" b="1" dirty="0">
                  <a:latin typeface="微软雅黑" pitchFamily="34" charset="-122"/>
                  <a:ea typeface="微软雅黑" pitchFamily="34" charset="-122"/>
                </a:rPr>
                <a:t>是</a:t>
              </a:r>
            </a:p>
          </p:txBody>
        </p:sp>
        <p:sp>
          <p:nvSpPr>
            <p:cNvPr id="26" name="TextBox 46"/>
            <p:cNvSpPr txBox="1"/>
            <p:nvPr/>
          </p:nvSpPr>
          <p:spPr>
            <a:xfrm>
              <a:off x="4037278" y="2260333"/>
              <a:ext cx="383563" cy="400983"/>
            </a:xfrm>
            <a:prstGeom prst="rect">
              <a:avLst/>
            </a:prstGeom>
            <a:noFill/>
          </p:spPr>
          <p:txBody>
            <a:bodyPr wrap="square" rtlCol="0">
              <a:spAutoFit/>
            </a:bodyPr>
            <a:lstStyle/>
            <a:p>
              <a:pPr algn="ctr"/>
              <a:r>
                <a:rPr lang="zh-CN" altLang="en-US" sz="1100" b="1" dirty="0">
                  <a:latin typeface="微软雅黑" pitchFamily="34" charset="-122"/>
                  <a:ea typeface="微软雅黑" pitchFamily="34" charset="-122"/>
                </a:rPr>
                <a:t>否</a:t>
              </a:r>
            </a:p>
          </p:txBody>
        </p:sp>
        <p:sp>
          <p:nvSpPr>
            <p:cNvPr id="27" name="TextBox 47"/>
            <p:cNvSpPr txBox="1"/>
            <p:nvPr/>
          </p:nvSpPr>
          <p:spPr>
            <a:xfrm>
              <a:off x="7150933" y="2260333"/>
              <a:ext cx="383563" cy="400983"/>
            </a:xfrm>
            <a:prstGeom prst="rect">
              <a:avLst/>
            </a:prstGeom>
            <a:noFill/>
          </p:spPr>
          <p:txBody>
            <a:bodyPr wrap="square" rtlCol="0">
              <a:spAutoFit/>
            </a:bodyPr>
            <a:lstStyle/>
            <a:p>
              <a:pPr algn="ctr"/>
              <a:r>
                <a:rPr lang="zh-CN" altLang="en-US" sz="1100" b="1" dirty="0">
                  <a:latin typeface="微软雅黑" pitchFamily="34" charset="-122"/>
                  <a:ea typeface="微软雅黑" pitchFamily="34" charset="-122"/>
                </a:rPr>
                <a:t>否</a:t>
              </a:r>
            </a:p>
          </p:txBody>
        </p:sp>
      </p:grpSp>
      <p:sp>
        <p:nvSpPr>
          <p:cNvPr id="2" name="灯片编号占位符 1">
            <a:extLst>
              <a:ext uri="{FF2B5EF4-FFF2-40B4-BE49-F238E27FC236}">
                <a16:creationId xmlns:a16="http://schemas.microsoft.com/office/drawing/2014/main" id="{0CC13EF3-0FD3-463F-AEA0-57D32390254E}"/>
              </a:ext>
            </a:extLst>
          </p:cNvPr>
          <p:cNvSpPr>
            <a:spLocks noGrp="1"/>
          </p:cNvSpPr>
          <p:nvPr>
            <p:ph type="sldNum" sz="quarter" idx="12"/>
          </p:nvPr>
        </p:nvSpPr>
        <p:spPr/>
        <p:txBody>
          <a:bodyPr/>
          <a:lstStyle/>
          <a:p>
            <a:fld id="{C485880C-E2C3-4DAB-AE74-D9BE691626AC}" type="slidenum">
              <a:rPr lang="zh-CN" altLang="en-US" smtClean="0"/>
              <a:pPr/>
              <a:t>120</a:t>
            </a:fld>
            <a:endParaRPr lang="zh-CN" altLang="en-US"/>
          </a:p>
        </p:txBody>
      </p:sp>
    </p:spTree>
    <p:extLst>
      <p:ext uri="{BB962C8B-B14F-4D97-AF65-F5344CB8AC3E}">
        <p14:creationId xmlns:p14="http://schemas.microsoft.com/office/powerpoint/2010/main" val="332482411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7819" y="621201"/>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197472" y="587990"/>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接收方糊涂窗口综合症</a:t>
            </a:r>
          </a:p>
        </p:txBody>
      </p:sp>
      <p:sp>
        <p:nvSpPr>
          <p:cNvPr id="8" name="圆角矩形 7"/>
          <p:cNvSpPr/>
          <p:nvPr/>
        </p:nvSpPr>
        <p:spPr>
          <a:xfrm>
            <a:off x="556963" y="1045338"/>
            <a:ext cx="8048776"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 Box 155"/>
          <p:cNvSpPr txBox="1">
            <a:spLocks noChangeArrowheads="1"/>
          </p:cNvSpPr>
          <p:nvPr/>
        </p:nvSpPr>
        <p:spPr bwMode="auto">
          <a:xfrm>
            <a:off x="1470212" y="1138986"/>
            <a:ext cx="6480767" cy="363176"/>
          </a:xfrm>
          <a:prstGeom prst="rect">
            <a:avLst/>
          </a:prstGeom>
          <a:solidFill>
            <a:srgbClr val="000099"/>
          </a:solidFill>
          <a:ln w="9525">
            <a:noFill/>
            <a:miter lim="800000"/>
            <a:headEnd/>
            <a:tailEnd/>
          </a:ln>
          <a:effectLst/>
          <a:ex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原因：接收方应用进程消耗数据太慢，例如：每次只读取一个字节。</a:t>
            </a:r>
          </a:p>
        </p:txBody>
      </p:sp>
      <p:sp>
        <p:nvSpPr>
          <p:cNvPr id="11" name="Line 4"/>
          <p:cNvSpPr>
            <a:spLocks noChangeShapeType="1"/>
          </p:cNvSpPr>
          <p:nvPr/>
        </p:nvSpPr>
        <p:spPr bwMode="auto">
          <a:xfrm>
            <a:off x="4175828" y="1861577"/>
            <a:ext cx="0" cy="2257416"/>
          </a:xfrm>
          <a:prstGeom prst="line">
            <a:avLst/>
          </a:prstGeom>
          <a:noFill/>
          <a:ln w="1905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2" name="组合 1"/>
          <p:cNvGrpSpPr/>
          <p:nvPr/>
        </p:nvGrpSpPr>
        <p:grpSpPr>
          <a:xfrm>
            <a:off x="1695644" y="2658984"/>
            <a:ext cx="2480184" cy="243656"/>
            <a:chOff x="1695644" y="2200317"/>
            <a:chExt cx="2480184" cy="243656"/>
          </a:xfrm>
        </p:grpSpPr>
        <p:sp>
          <p:nvSpPr>
            <p:cNvPr id="12" name="Line 5"/>
            <p:cNvSpPr>
              <a:spLocks noChangeShapeType="1"/>
            </p:cNvSpPr>
            <p:nvPr/>
          </p:nvSpPr>
          <p:spPr bwMode="auto">
            <a:xfrm>
              <a:off x="1695644" y="2434886"/>
              <a:ext cx="2480184"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3" name="Rectangle 6"/>
            <p:cNvSpPr>
              <a:spLocks noChangeArrowheads="1"/>
            </p:cNvSpPr>
            <p:nvPr/>
          </p:nvSpPr>
          <p:spPr bwMode="auto">
            <a:xfrm>
              <a:off x="2383539" y="2200317"/>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601, DATA</a:t>
              </a:r>
            </a:p>
          </p:txBody>
        </p:sp>
      </p:grpSp>
      <p:grpSp>
        <p:nvGrpSpPr>
          <p:cNvPr id="46" name="组合 45"/>
          <p:cNvGrpSpPr/>
          <p:nvPr/>
        </p:nvGrpSpPr>
        <p:grpSpPr>
          <a:xfrm>
            <a:off x="1685307" y="1806415"/>
            <a:ext cx="2490520" cy="243656"/>
            <a:chOff x="1685307" y="3878203"/>
            <a:chExt cx="2490520" cy="243656"/>
          </a:xfrm>
        </p:grpSpPr>
        <p:sp>
          <p:nvSpPr>
            <p:cNvPr id="28" name="Line 21"/>
            <p:cNvSpPr>
              <a:spLocks noChangeShapeType="1"/>
            </p:cNvSpPr>
            <p:nvPr/>
          </p:nvSpPr>
          <p:spPr bwMode="auto">
            <a:xfrm flipH="1">
              <a:off x="1685307" y="4112773"/>
              <a:ext cx="2490520"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9" name="Rectangle 22"/>
            <p:cNvSpPr>
              <a:spLocks noChangeArrowheads="1"/>
            </p:cNvSpPr>
            <p:nvPr/>
          </p:nvSpPr>
          <p:spPr bwMode="auto">
            <a:xfrm flipH="1">
              <a:off x="1902638" y="3878203"/>
              <a:ext cx="2069478"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601, </a:t>
              </a:r>
              <a:r>
                <a:rPr kumimoji="1" lang="en-US" altLang="zh-CN" sz="1000" b="1" dirty="0" err="1">
                  <a:solidFill>
                    <a:srgbClr val="CC00CC"/>
                  </a:solidFill>
                  <a:latin typeface="微软雅黑" pitchFamily="34" charset="-122"/>
                  <a:ea typeface="微软雅黑" pitchFamily="34" charset="-122"/>
                </a:rPr>
                <a:t>rwnd</a:t>
              </a:r>
              <a:r>
                <a:rPr kumimoji="1" lang="en-US" altLang="zh-CN" sz="1000" b="1" dirty="0">
                  <a:solidFill>
                    <a:srgbClr val="CC00CC"/>
                  </a:solidFill>
                  <a:latin typeface="微软雅黑" pitchFamily="34" charset="-122"/>
                  <a:ea typeface="微软雅黑" pitchFamily="34" charset="-122"/>
                </a:rPr>
                <a:t> = 0</a:t>
              </a:r>
            </a:p>
          </p:txBody>
        </p:sp>
      </p:grpSp>
      <p:sp>
        <p:nvSpPr>
          <p:cNvPr id="32" name="Rectangle 25"/>
          <p:cNvSpPr>
            <a:spLocks noChangeArrowheads="1"/>
          </p:cNvSpPr>
          <p:nvPr/>
        </p:nvSpPr>
        <p:spPr bwMode="auto">
          <a:xfrm>
            <a:off x="1579145" y="1662980"/>
            <a:ext cx="28854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solidFill>
                  <a:srgbClr val="0033CC"/>
                </a:solidFill>
                <a:latin typeface="微软雅黑" pitchFamily="34" charset="-122"/>
                <a:ea typeface="微软雅黑" pitchFamily="34" charset="-122"/>
              </a:rPr>
              <a:t>A</a:t>
            </a:r>
          </a:p>
        </p:txBody>
      </p:sp>
      <p:sp>
        <p:nvSpPr>
          <p:cNvPr id="33" name="Rectangle 26"/>
          <p:cNvSpPr>
            <a:spLocks noChangeArrowheads="1"/>
          </p:cNvSpPr>
          <p:nvPr/>
        </p:nvSpPr>
        <p:spPr bwMode="auto">
          <a:xfrm>
            <a:off x="4064966" y="1662980"/>
            <a:ext cx="27892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solidFill>
                  <a:srgbClr val="0033CC"/>
                </a:solidFill>
                <a:latin typeface="微软雅黑" pitchFamily="34" charset="-122"/>
                <a:ea typeface="微软雅黑" pitchFamily="34" charset="-122"/>
              </a:rPr>
              <a:t>B</a:t>
            </a:r>
          </a:p>
        </p:txBody>
      </p:sp>
      <p:sp>
        <p:nvSpPr>
          <p:cNvPr id="34" name="Rectangle 27"/>
          <p:cNvSpPr>
            <a:spLocks noChangeArrowheads="1"/>
          </p:cNvSpPr>
          <p:nvPr/>
        </p:nvSpPr>
        <p:spPr bwMode="auto">
          <a:xfrm>
            <a:off x="4235218" y="2432213"/>
            <a:ext cx="268022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latin typeface="微软雅黑" pitchFamily="34" charset="-122"/>
                <a:ea typeface="微软雅黑" pitchFamily="34" charset="-122"/>
              </a:rPr>
              <a:t>允许 </a:t>
            </a:r>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发送序号 </a:t>
            </a:r>
            <a:r>
              <a:rPr kumimoji="1" lang="en-US" altLang="zh-CN" sz="1100" b="1" dirty="0">
                <a:latin typeface="微软雅黑" pitchFamily="34" charset="-122"/>
                <a:ea typeface="微软雅黑" pitchFamily="34" charset="-122"/>
              </a:rPr>
              <a:t>601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601  </a:t>
            </a:r>
            <a:r>
              <a:rPr kumimoji="1" lang="zh-CN" altLang="en-US" sz="1100" b="1" dirty="0">
                <a:latin typeface="微软雅黑" pitchFamily="34" charset="-122"/>
                <a:ea typeface="微软雅黑" pitchFamily="34" charset="-122"/>
              </a:rPr>
              <a:t>共 </a:t>
            </a:r>
            <a:r>
              <a:rPr kumimoji="1" lang="en-US" altLang="zh-CN" sz="1100" b="1" dirty="0">
                <a:latin typeface="微软雅黑" pitchFamily="34" charset="-122"/>
                <a:ea typeface="微软雅黑" pitchFamily="34" charset="-122"/>
              </a:rPr>
              <a:t>1 </a:t>
            </a:r>
            <a:r>
              <a:rPr kumimoji="1" lang="zh-CN" altLang="en-US" sz="1100" b="1" dirty="0">
                <a:latin typeface="微软雅黑" pitchFamily="34" charset="-122"/>
                <a:ea typeface="微软雅黑" pitchFamily="34" charset="-122"/>
              </a:rPr>
              <a:t>字节</a:t>
            </a:r>
          </a:p>
        </p:txBody>
      </p:sp>
      <p:sp>
        <p:nvSpPr>
          <p:cNvPr id="42" name="Rectangle 35"/>
          <p:cNvSpPr>
            <a:spLocks noChangeArrowheads="1"/>
          </p:cNvSpPr>
          <p:nvPr/>
        </p:nvSpPr>
        <p:spPr bwMode="auto">
          <a:xfrm>
            <a:off x="4235218" y="1896713"/>
            <a:ext cx="353622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latin typeface="微软雅黑" pitchFamily="34" charset="-122"/>
                <a:ea typeface="微软雅黑" pitchFamily="34" charset="-122"/>
              </a:rPr>
              <a:t>不允许 </a:t>
            </a:r>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再发送（到序号 </a:t>
            </a:r>
            <a:r>
              <a:rPr kumimoji="1" lang="en-US" altLang="zh-CN" sz="1100" b="1" dirty="0">
                <a:latin typeface="微软雅黑" pitchFamily="34" charset="-122"/>
                <a:ea typeface="微软雅黑" pitchFamily="34" charset="-122"/>
              </a:rPr>
              <a:t>600 </a:t>
            </a:r>
            <a:r>
              <a:rPr kumimoji="1" lang="zh-CN" altLang="en-US" sz="1100" b="1" dirty="0">
                <a:latin typeface="微软雅黑" pitchFamily="34" charset="-122"/>
                <a:ea typeface="微软雅黑" pitchFamily="34" charset="-122"/>
              </a:rPr>
              <a:t>为止的数据都收到了）</a:t>
            </a:r>
          </a:p>
        </p:txBody>
      </p:sp>
      <p:sp>
        <p:nvSpPr>
          <p:cNvPr id="45" name="Line 38"/>
          <p:cNvSpPr>
            <a:spLocks noChangeShapeType="1"/>
          </p:cNvSpPr>
          <p:nvPr/>
        </p:nvSpPr>
        <p:spPr bwMode="auto">
          <a:xfrm>
            <a:off x="1676853" y="1861577"/>
            <a:ext cx="0" cy="2257416"/>
          </a:xfrm>
          <a:prstGeom prst="line">
            <a:avLst/>
          </a:prstGeom>
          <a:noFill/>
          <a:ln w="1905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47" name="Rectangle 35"/>
          <p:cNvSpPr>
            <a:spLocks noChangeArrowheads="1"/>
          </p:cNvSpPr>
          <p:nvPr/>
        </p:nvSpPr>
        <p:spPr bwMode="auto">
          <a:xfrm>
            <a:off x="4235218" y="2155758"/>
            <a:ext cx="306975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solidFill>
                  <a:srgbClr val="CC00CC"/>
                </a:solidFill>
                <a:latin typeface="微软雅黑" pitchFamily="34" charset="-122"/>
                <a:ea typeface="微软雅黑" pitchFamily="34" charset="-122"/>
              </a:rPr>
              <a:t>应用进程读取 </a:t>
            </a:r>
            <a:r>
              <a:rPr kumimoji="1" lang="en-US" altLang="zh-CN" sz="1100" b="1" dirty="0">
                <a:solidFill>
                  <a:srgbClr val="CC00CC"/>
                </a:solidFill>
                <a:latin typeface="微软雅黑" pitchFamily="34" charset="-122"/>
                <a:ea typeface="微软雅黑" pitchFamily="34" charset="-122"/>
              </a:rPr>
              <a:t>1 </a:t>
            </a:r>
            <a:r>
              <a:rPr kumimoji="1" lang="zh-CN" altLang="en-US" sz="1100" b="1" dirty="0">
                <a:solidFill>
                  <a:srgbClr val="CC00CC"/>
                </a:solidFill>
                <a:latin typeface="微软雅黑" pitchFamily="34" charset="-122"/>
                <a:ea typeface="微软雅黑" pitchFamily="34" charset="-122"/>
              </a:rPr>
              <a:t>字节。接收缓存大小 </a:t>
            </a:r>
            <a:r>
              <a:rPr kumimoji="1" lang="en-US" altLang="zh-CN" sz="1100" b="1" dirty="0">
                <a:solidFill>
                  <a:srgbClr val="CC00CC"/>
                </a:solidFill>
                <a:latin typeface="微软雅黑" pitchFamily="34" charset="-122"/>
                <a:ea typeface="微软雅黑" pitchFamily="34" charset="-122"/>
              </a:rPr>
              <a:t>= 1</a:t>
            </a:r>
            <a:r>
              <a:rPr kumimoji="1" lang="zh-CN" altLang="en-US" sz="1100" b="1" dirty="0">
                <a:solidFill>
                  <a:srgbClr val="CC00CC"/>
                </a:solidFill>
                <a:latin typeface="微软雅黑" pitchFamily="34" charset="-122"/>
                <a:ea typeface="微软雅黑" pitchFamily="34" charset="-122"/>
              </a:rPr>
              <a:t> 字节</a:t>
            </a:r>
          </a:p>
        </p:txBody>
      </p:sp>
      <p:grpSp>
        <p:nvGrpSpPr>
          <p:cNvPr id="48" name="组合 47"/>
          <p:cNvGrpSpPr/>
          <p:nvPr/>
        </p:nvGrpSpPr>
        <p:grpSpPr>
          <a:xfrm>
            <a:off x="1685307" y="2358588"/>
            <a:ext cx="2490520" cy="243656"/>
            <a:chOff x="1685307" y="3878203"/>
            <a:chExt cx="2490520" cy="243656"/>
          </a:xfrm>
        </p:grpSpPr>
        <p:sp>
          <p:nvSpPr>
            <p:cNvPr id="49" name="Line 21"/>
            <p:cNvSpPr>
              <a:spLocks noChangeShapeType="1"/>
            </p:cNvSpPr>
            <p:nvPr/>
          </p:nvSpPr>
          <p:spPr bwMode="auto">
            <a:xfrm flipH="1">
              <a:off x="1685307" y="4112773"/>
              <a:ext cx="2490520"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50" name="Rectangle 22"/>
            <p:cNvSpPr>
              <a:spLocks noChangeArrowheads="1"/>
            </p:cNvSpPr>
            <p:nvPr/>
          </p:nvSpPr>
          <p:spPr bwMode="auto">
            <a:xfrm flipH="1">
              <a:off x="1902638" y="3878203"/>
              <a:ext cx="2069478"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601, </a:t>
              </a:r>
              <a:r>
                <a:rPr kumimoji="1" lang="en-US" altLang="zh-CN" sz="1000" b="1" dirty="0" err="1">
                  <a:solidFill>
                    <a:srgbClr val="CC00CC"/>
                  </a:solidFill>
                  <a:latin typeface="微软雅黑" pitchFamily="34" charset="-122"/>
                  <a:ea typeface="微软雅黑" pitchFamily="34" charset="-122"/>
                </a:rPr>
                <a:t>rwnd</a:t>
              </a:r>
              <a:r>
                <a:rPr kumimoji="1" lang="en-US" altLang="zh-CN" sz="1000" b="1" dirty="0">
                  <a:solidFill>
                    <a:srgbClr val="CC00CC"/>
                  </a:solidFill>
                  <a:latin typeface="微软雅黑" pitchFamily="34" charset="-122"/>
                  <a:ea typeface="微软雅黑" pitchFamily="34" charset="-122"/>
                </a:rPr>
                <a:t> = 1</a:t>
              </a:r>
            </a:p>
          </p:txBody>
        </p:sp>
      </p:grpSp>
      <p:sp>
        <p:nvSpPr>
          <p:cNvPr id="52" name="Rectangle 29"/>
          <p:cNvSpPr>
            <a:spLocks noChangeArrowheads="1"/>
          </p:cNvSpPr>
          <p:nvPr/>
        </p:nvSpPr>
        <p:spPr bwMode="auto">
          <a:xfrm>
            <a:off x="4235218" y="2740908"/>
            <a:ext cx="3132269"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发送了序号 </a:t>
            </a:r>
            <a:r>
              <a:rPr kumimoji="1" lang="en-US" altLang="zh-CN" sz="1100" b="1" dirty="0">
                <a:latin typeface="微软雅黑" pitchFamily="34" charset="-122"/>
                <a:ea typeface="微软雅黑" pitchFamily="34" charset="-122"/>
              </a:rPr>
              <a:t>601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601 </a:t>
            </a:r>
            <a:r>
              <a:rPr kumimoji="1" lang="zh-CN" altLang="en-US" sz="1100" b="1" dirty="0">
                <a:latin typeface="微软雅黑" pitchFamily="34" charset="-122"/>
                <a:ea typeface="微软雅黑" pitchFamily="34" charset="-122"/>
              </a:rPr>
              <a:t>字节，不能再发送了</a:t>
            </a:r>
          </a:p>
        </p:txBody>
      </p:sp>
      <p:sp>
        <p:nvSpPr>
          <p:cNvPr id="67" name="Rectangle 35"/>
          <p:cNvSpPr>
            <a:spLocks noChangeArrowheads="1"/>
          </p:cNvSpPr>
          <p:nvPr/>
        </p:nvSpPr>
        <p:spPr bwMode="auto">
          <a:xfrm>
            <a:off x="4235218" y="3046209"/>
            <a:ext cx="306975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solidFill>
                  <a:srgbClr val="CC00CC"/>
                </a:solidFill>
                <a:latin typeface="微软雅黑" pitchFamily="34" charset="-122"/>
                <a:ea typeface="微软雅黑" pitchFamily="34" charset="-122"/>
              </a:rPr>
              <a:t>应用进程读取 </a:t>
            </a:r>
            <a:r>
              <a:rPr kumimoji="1" lang="en-US" altLang="zh-CN" sz="1100" b="1" dirty="0">
                <a:solidFill>
                  <a:srgbClr val="CC00CC"/>
                </a:solidFill>
                <a:latin typeface="微软雅黑" pitchFamily="34" charset="-122"/>
                <a:ea typeface="微软雅黑" pitchFamily="34" charset="-122"/>
              </a:rPr>
              <a:t>1 </a:t>
            </a:r>
            <a:r>
              <a:rPr kumimoji="1" lang="zh-CN" altLang="en-US" sz="1100" b="1" dirty="0">
                <a:solidFill>
                  <a:srgbClr val="CC00CC"/>
                </a:solidFill>
                <a:latin typeface="微软雅黑" pitchFamily="34" charset="-122"/>
                <a:ea typeface="微软雅黑" pitchFamily="34" charset="-122"/>
              </a:rPr>
              <a:t>字节。接收缓存大小 </a:t>
            </a:r>
            <a:r>
              <a:rPr kumimoji="1" lang="en-US" altLang="zh-CN" sz="1100" b="1" dirty="0">
                <a:solidFill>
                  <a:srgbClr val="CC00CC"/>
                </a:solidFill>
                <a:latin typeface="微软雅黑" pitchFamily="34" charset="-122"/>
                <a:ea typeface="微软雅黑" pitchFamily="34" charset="-122"/>
              </a:rPr>
              <a:t>= 1</a:t>
            </a:r>
            <a:r>
              <a:rPr kumimoji="1" lang="zh-CN" altLang="en-US" sz="1100" b="1" dirty="0">
                <a:solidFill>
                  <a:srgbClr val="CC00CC"/>
                </a:solidFill>
                <a:latin typeface="微软雅黑" pitchFamily="34" charset="-122"/>
                <a:ea typeface="微软雅黑" pitchFamily="34" charset="-122"/>
              </a:rPr>
              <a:t> 字节</a:t>
            </a:r>
          </a:p>
        </p:txBody>
      </p:sp>
      <p:grpSp>
        <p:nvGrpSpPr>
          <p:cNvPr id="68" name="组合 67"/>
          <p:cNvGrpSpPr/>
          <p:nvPr/>
        </p:nvGrpSpPr>
        <p:grpSpPr>
          <a:xfrm>
            <a:off x="1695644" y="3563784"/>
            <a:ext cx="2480184" cy="243656"/>
            <a:chOff x="1695644" y="2200317"/>
            <a:chExt cx="2480184" cy="243656"/>
          </a:xfrm>
        </p:grpSpPr>
        <p:sp>
          <p:nvSpPr>
            <p:cNvPr id="69" name="Line 5"/>
            <p:cNvSpPr>
              <a:spLocks noChangeShapeType="1"/>
            </p:cNvSpPr>
            <p:nvPr/>
          </p:nvSpPr>
          <p:spPr bwMode="auto">
            <a:xfrm>
              <a:off x="1695644" y="2434886"/>
              <a:ext cx="2480184"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70" name="Rectangle 6"/>
            <p:cNvSpPr>
              <a:spLocks noChangeArrowheads="1"/>
            </p:cNvSpPr>
            <p:nvPr/>
          </p:nvSpPr>
          <p:spPr bwMode="auto">
            <a:xfrm>
              <a:off x="2383539" y="2200317"/>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602, DATA</a:t>
              </a:r>
            </a:p>
          </p:txBody>
        </p:sp>
      </p:grpSp>
      <p:sp>
        <p:nvSpPr>
          <p:cNvPr id="71" name="Rectangle 27"/>
          <p:cNvSpPr>
            <a:spLocks noChangeArrowheads="1"/>
          </p:cNvSpPr>
          <p:nvPr/>
        </p:nvSpPr>
        <p:spPr bwMode="auto">
          <a:xfrm>
            <a:off x="4235218" y="3337013"/>
            <a:ext cx="268022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latin typeface="微软雅黑" pitchFamily="34" charset="-122"/>
                <a:ea typeface="微软雅黑" pitchFamily="34" charset="-122"/>
              </a:rPr>
              <a:t>允许 </a:t>
            </a:r>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发送序号 </a:t>
            </a:r>
            <a:r>
              <a:rPr kumimoji="1" lang="en-US" altLang="zh-CN" sz="1100" b="1" dirty="0">
                <a:latin typeface="微软雅黑" pitchFamily="34" charset="-122"/>
                <a:ea typeface="微软雅黑" pitchFamily="34" charset="-122"/>
              </a:rPr>
              <a:t>602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602  </a:t>
            </a:r>
            <a:r>
              <a:rPr kumimoji="1" lang="zh-CN" altLang="en-US" sz="1100" b="1" dirty="0">
                <a:latin typeface="微软雅黑" pitchFamily="34" charset="-122"/>
                <a:ea typeface="微软雅黑" pitchFamily="34" charset="-122"/>
              </a:rPr>
              <a:t>共 </a:t>
            </a:r>
            <a:r>
              <a:rPr kumimoji="1" lang="en-US" altLang="zh-CN" sz="1100" b="1" dirty="0">
                <a:latin typeface="微软雅黑" pitchFamily="34" charset="-122"/>
                <a:ea typeface="微软雅黑" pitchFamily="34" charset="-122"/>
              </a:rPr>
              <a:t>1 </a:t>
            </a:r>
            <a:r>
              <a:rPr kumimoji="1" lang="zh-CN" altLang="en-US" sz="1100" b="1" dirty="0">
                <a:latin typeface="微软雅黑" pitchFamily="34" charset="-122"/>
                <a:ea typeface="微软雅黑" pitchFamily="34" charset="-122"/>
              </a:rPr>
              <a:t>字节</a:t>
            </a:r>
          </a:p>
        </p:txBody>
      </p:sp>
      <p:grpSp>
        <p:nvGrpSpPr>
          <p:cNvPr id="72" name="组合 71"/>
          <p:cNvGrpSpPr/>
          <p:nvPr/>
        </p:nvGrpSpPr>
        <p:grpSpPr>
          <a:xfrm>
            <a:off x="1685307" y="3263388"/>
            <a:ext cx="2490520" cy="243656"/>
            <a:chOff x="1685307" y="3878203"/>
            <a:chExt cx="2490520" cy="243656"/>
          </a:xfrm>
        </p:grpSpPr>
        <p:sp>
          <p:nvSpPr>
            <p:cNvPr id="73" name="Line 21"/>
            <p:cNvSpPr>
              <a:spLocks noChangeShapeType="1"/>
            </p:cNvSpPr>
            <p:nvPr/>
          </p:nvSpPr>
          <p:spPr bwMode="auto">
            <a:xfrm flipH="1">
              <a:off x="1685307" y="4112773"/>
              <a:ext cx="2490520"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74" name="Rectangle 22"/>
            <p:cNvSpPr>
              <a:spLocks noChangeArrowheads="1"/>
            </p:cNvSpPr>
            <p:nvPr/>
          </p:nvSpPr>
          <p:spPr bwMode="auto">
            <a:xfrm flipH="1">
              <a:off x="1902638" y="3878203"/>
              <a:ext cx="2069478"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602, </a:t>
              </a:r>
              <a:r>
                <a:rPr kumimoji="1" lang="en-US" altLang="zh-CN" sz="1000" b="1" dirty="0" err="1">
                  <a:solidFill>
                    <a:srgbClr val="CC00CC"/>
                  </a:solidFill>
                  <a:latin typeface="微软雅黑" pitchFamily="34" charset="-122"/>
                  <a:ea typeface="微软雅黑" pitchFamily="34" charset="-122"/>
                </a:rPr>
                <a:t>rwnd</a:t>
              </a:r>
              <a:r>
                <a:rPr kumimoji="1" lang="en-US" altLang="zh-CN" sz="1000" b="1" dirty="0">
                  <a:solidFill>
                    <a:srgbClr val="CC00CC"/>
                  </a:solidFill>
                  <a:latin typeface="微软雅黑" pitchFamily="34" charset="-122"/>
                  <a:ea typeface="微软雅黑" pitchFamily="34" charset="-122"/>
                </a:rPr>
                <a:t> = 1</a:t>
              </a:r>
            </a:p>
          </p:txBody>
        </p:sp>
      </p:grpSp>
      <p:sp>
        <p:nvSpPr>
          <p:cNvPr id="75" name="Rectangle 29"/>
          <p:cNvSpPr>
            <a:spLocks noChangeArrowheads="1"/>
          </p:cNvSpPr>
          <p:nvPr/>
        </p:nvSpPr>
        <p:spPr bwMode="auto">
          <a:xfrm>
            <a:off x="4235218" y="3645708"/>
            <a:ext cx="3132269"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发送了序号 </a:t>
            </a:r>
            <a:r>
              <a:rPr kumimoji="1" lang="en-US" altLang="zh-CN" sz="1100" b="1" dirty="0">
                <a:latin typeface="微软雅黑" pitchFamily="34" charset="-122"/>
                <a:ea typeface="微软雅黑" pitchFamily="34" charset="-122"/>
              </a:rPr>
              <a:t>602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602 </a:t>
            </a:r>
            <a:r>
              <a:rPr kumimoji="1" lang="zh-CN" altLang="en-US" sz="1100" b="1" dirty="0">
                <a:latin typeface="微软雅黑" pitchFamily="34" charset="-122"/>
                <a:ea typeface="微软雅黑" pitchFamily="34" charset="-122"/>
              </a:rPr>
              <a:t>字节，不能再发送了</a:t>
            </a:r>
          </a:p>
        </p:txBody>
      </p:sp>
      <p:sp>
        <p:nvSpPr>
          <p:cNvPr id="3" name="灯片编号占位符 2">
            <a:extLst>
              <a:ext uri="{FF2B5EF4-FFF2-40B4-BE49-F238E27FC236}">
                <a16:creationId xmlns:a16="http://schemas.microsoft.com/office/drawing/2014/main" id="{CEBE6A5A-37F1-4A74-AC27-3635E058BF6D}"/>
              </a:ext>
            </a:extLst>
          </p:cNvPr>
          <p:cNvSpPr>
            <a:spLocks noGrp="1"/>
          </p:cNvSpPr>
          <p:nvPr>
            <p:ph type="sldNum" sz="quarter" idx="12"/>
          </p:nvPr>
        </p:nvSpPr>
        <p:spPr/>
        <p:txBody>
          <a:bodyPr/>
          <a:lstStyle/>
          <a:p>
            <a:fld id="{C485880C-E2C3-4DAB-AE74-D9BE691626AC}" type="slidenum">
              <a:rPr lang="zh-CN" altLang="en-US" smtClean="0"/>
              <a:pPr/>
              <a:t>121</a:t>
            </a:fld>
            <a:endParaRPr lang="zh-CN" altLang="en-US"/>
          </a:p>
        </p:txBody>
      </p:sp>
    </p:spTree>
    <p:extLst>
      <p:ext uri="{BB962C8B-B14F-4D97-AF65-F5344CB8AC3E}">
        <p14:creationId xmlns:p14="http://schemas.microsoft.com/office/powerpoint/2010/main" val="158837238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right)">
                                      <p:cBhvr>
                                        <p:cTn id="7" dur="2000"/>
                                        <p:tgtEl>
                                          <p:spTgt spid="46"/>
                                        </p:tgtEl>
                                      </p:cBhvr>
                                    </p:animEffect>
                                  </p:childTnLst>
                                </p:cTn>
                              </p:par>
                            </p:childTnLst>
                          </p:cTn>
                        </p:par>
                        <p:par>
                          <p:cTn id="8" fill="hold">
                            <p:stCondLst>
                              <p:cond delay="2000"/>
                            </p:stCondLst>
                            <p:childTnLst>
                              <p:par>
                                <p:cTn id="9" presetID="22" presetClass="entr" presetSubtype="1"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up)">
                                      <p:cBhvr>
                                        <p:cTn id="11" dur="1000"/>
                                        <p:tgtEl>
                                          <p:spTgt spid="42"/>
                                        </p:tgtEl>
                                      </p:cBhvr>
                                    </p:animEffect>
                                  </p:childTnLst>
                                </p:cTn>
                              </p:par>
                            </p:childTnLst>
                          </p:cTn>
                        </p:par>
                        <p:par>
                          <p:cTn id="12" fill="hold">
                            <p:stCondLst>
                              <p:cond delay="3000"/>
                            </p:stCondLst>
                            <p:childTnLst>
                              <p:par>
                                <p:cTn id="13" presetID="1" presetClass="entr" presetSubtype="0" fill="hold" grpId="0" nodeType="after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35" presetClass="emph" presetSubtype="0" repeatCount="3000" fill="hold" grpId="1" nodeType="withEffect">
                                  <p:stCondLst>
                                    <p:cond delay="0"/>
                                  </p:stCondLst>
                                  <p:childTnLst>
                                    <p:anim calcmode="discrete" valueType="str">
                                      <p:cBhvr>
                                        <p:cTn id="16" dur="1000" fill="hold"/>
                                        <p:tgtEl>
                                          <p:spTgt spid="47"/>
                                        </p:tgtEl>
                                        <p:attrNameLst>
                                          <p:attrName>style.visibility</p:attrName>
                                        </p:attrNameLst>
                                      </p:cBhvr>
                                      <p:tavLst>
                                        <p:tav tm="0">
                                          <p:val>
                                            <p:strVal val="hidden"/>
                                          </p:val>
                                        </p:tav>
                                        <p:tav tm="50000">
                                          <p:val>
                                            <p:strVal val="visible"/>
                                          </p:val>
                                        </p:tav>
                                      </p:tavLst>
                                    </p:anim>
                                  </p:childTnLst>
                                </p:cTn>
                              </p:par>
                            </p:childTnLst>
                          </p:cTn>
                        </p:par>
                        <p:par>
                          <p:cTn id="17" fill="hold">
                            <p:stCondLst>
                              <p:cond delay="6000"/>
                            </p:stCondLst>
                            <p:childTnLst>
                              <p:par>
                                <p:cTn id="18" presetID="22" presetClass="entr" presetSubtype="2" fill="hold" nodeType="after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wipe(right)">
                                      <p:cBhvr>
                                        <p:cTn id="20" dur="2000"/>
                                        <p:tgtEl>
                                          <p:spTgt spid="48"/>
                                        </p:tgtEl>
                                      </p:cBhvr>
                                    </p:animEffect>
                                  </p:childTnLst>
                                </p:cTn>
                              </p:par>
                            </p:childTnLst>
                          </p:cTn>
                        </p:par>
                        <p:par>
                          <p:cTn id="21" fill="hold">
                            <p:stCondLst>
                              <p:cond delay="8000"/>
                            </p:stCondLst>
                            <p:childTnLst>
                              <p:par>
                                <p:cTn id="22" presetID="22" presetClass="entr" presetSubtype="1"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up)">
                                      <p:cBhvr>
                                        <p:cTn id="24" dur="2000"/>
                                        <p:tgtEl>
                                          <p:spTgt spid="34"/>
                                        </p:tgtEl>
                                      </p:cBhvr>
                                    </p:animEffect>
                                  </p:childTnLst>
                                </p:cTn>
                              </p:par>
                            </p:childTnLst>
                          </p:cTn>
                        </p:par>
                        <p:par>
                          <p:cTn id="25" fill="hold">
                            <p:stCondLst>
                              <p:cond delay="10000"/>
                            </p:stCondLst>
                            <p:childTnLst>
                              <p:par>
                                <p:cTn id="26" presetID="22" presetClass="entr" presetSubtype="8"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2000"/>
                                        <p:tgtEl>
                                          <p:spTgt spid="2"/>
                                        </p:tgtEl>
                                      </p:cBhvr>
                                    </p:animEffect>
                                  </p:childTnLst>
                                </p:cTn>
                              </p:par>
                            </p:childTnLst>
                          </p:cTn>
                        </p:par>
                        <p:par>
                          <p:cTn id="29" fill="hold">
                            <p:stCondLst>
                              <p:cond delay="12000"/>
                            </p:stCondLst>
                            <p:childTnLst>
                              <p:par>
                                <p:cTn id="30" presetID="22" presetClass="entr" presetSubtype="8" fill="hold" grpId="0" nodeType="after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wipe(left)">
                                      <p:cBhvr>
                                        <p:cTn id="32" dur="2000"/>
                                        <p:tgtEl>
                                          <p:spTgt spid="52"/>
                                        </p:tgtEl>
                                      </p:cBhvr>
                                    </p:animEffect>
                                  </p:childTnLst>
                                </p:cTn>
                              </p:par>
                            </p:childTnLst>
                          </p:cTn>
                        </p:par>
                        <p:par>
                          <p:cTn id="33" fill="hold">
                            <p:stCondLst>
                              <p:cond delay="14000"/>
                            </p:stCondLst>
                            <p:childTnLst>
                              <p:par>
                                <p:cTn id="34" presetID="1" presetClass="entr" presetSubtype="0" fill="hold" grpId="0" nodeType="afterEffect">
                                  <p:stCondLst>
                                    <p:cond delay="1000"/>
                                  </p:stCondLst>
                                  <p:childTnLst>
                                    <p:set>
                                      <p:cBhvr>
                                        <p:cTn id="35" dur="1" fill="hold">
                                          <p:stCondLst>
                                            <p:cond delay="0"/>
                                          </p:stCondLst>
                                        </p:cTn>
                                        <p:tgtEl>
                                          <p:spTgt spid="67"/>
                                        </p:tgtEl>
                                        <p:attrNameLst>
                                          <p:attrName>style.visibility</p:attrName>
                                        </p:attrNameLst>
                                      </p:cBhvr>
                                      <p:to>
                                        <p:strVal val="visible"/>
                                      </p:to>
                                    </p:set>
                                  </p:childTnLst>
                                </p:cTn>
                              </p:par>
                              <p:par>
                                <p:cTn id="36" presetID="35" presetClass="emph" presetSubtype="0" repeatCount="3000" fill="hold" grpId="1" nodeType="withEffect">
                                  <p:stCondLst>
                                    <p:cond delay="1000"/>
                                  </p:stCondLst>
                                  <p:childTnLst>
                                    <p:anim calcmode="discrete" valueType="str">
                                      <p:cBhvr>
                                        <p:cTn id="37" dur="1000" fill="hold"/>
                                        <p:tgtEl>
                                          <p:spTgt spid="67"/>
                                        </p:tgtEl>
                                        <p:attrNameLst>
                                          <p:attrName>style.visibility</p:attrName>
                                        </p:attrNameLst>
                                      </p:cBhvr>
                                      <p:tavLst>
                                        <p:tav tm="0">
                                          <p:val>
                                            <p:strVal val="hidden"/>
                                          </p:val>
                                        </p:tav>
                                        <p:tav tm="50000">
                                          <p:val>
                                            <p:strVal val="visible"/>
                                          </p:val>
                                        </p:tav>
                                      </p:tavLst>
                                    </p:anim>
                                  </p:childTnLst>
                                </p:cTn>
                              </p:par>
                            </p:childTnLst>
                          </p:cTn>
                        </p:par>
                        <p:par>
                          <p:cTn id="38" fill="hold">
                            <p:stCondLst>
                              <p:cond delay="18000"/>
                            </p:stCondLst>
                            <p:childTnLst>
                              <p:par>
                                <p:cTn id="39" presetID="22" presetClass="entr" presetSubtype="2" fill="hold" nodeType="afterEffect">
                                  <p:stCondLst>
                                    <p:cond delay="0"/>
                                  </p:stCondLst>
                                  <p:childTnLst>
                                    <p:set>
                                      <p:cBhvr>
                                        <p:cTn id="40" dur="1" fill="hold">
                                          <p:stCondLst>
                                            <p:cond delay="0"/>
                                          </p:stCondLst>
                                        </p:cTn>
                                        <p:tgtEl>
                                          <p:spTgt spid="72"/>
                                        </p:tgtEl>
                                        <p:attrNameLst>
                                          <p:attrName>style.visibility</p:attrName>
                                        </p:attrNameLst>
                                      </p:cBhvr>
                                      <p:to>
                                        <p:strVal val="visible"/>
                                      </p:to>
                                    </p:set>
                                    <p:animEffect transition="in" filter="wipe(right)">
                                      <p:cBhvr>
                                        <p:cTn id="41" dur="2000"/>
                                        <p:tgtEl>
                                          <p:spTgt spid="72"/>
                                        </p:tgtEl>
                                      </p:cBhvr>
                                    </p:animEffect>
                                  </p:childTnLst>
                                </p:cTn>
                              </p:par>
                            </p:childTnLst>
                          </p:cTn>
                        </p:par>
                        <p:par>
                          <p:cTn id="42" fill="hold">
                            <p:stCondLst>
                              <p:cond delay="20000"/>
                            </p:stCondLst>
                            <p:childTnLst>
                              <p:par>
                                <p:cTn id="43" presetID="22" presetClass="entr" presetSubtype="1" fill="hold" grpId="0" nodeType="afterEffect">
                                  <p:stCondLst>
                                    <p:cond delay="0"/>
                                  </p:stCondLst>
                                  <p:childTnLst>
                                    <p:set>
                                      <p:cBhvr>
                                        <p:cTn id="44" dur="1" fill="hold">
                                          <p:stCondLst>
                                            <p:cond delay="0"/>
                                          </p:stCondLst>
                                        </p:cTn>
                                        <p:tgtEl>
                                          <p:spTgt spid="71"/>
                                        </p:tgtEl>
                                        <p:attrNameLst>
                                          <p:attrName>style.visibility</p:attrName>
                                        </p:attrNameLst>
                                      </p:cBhvr>
                                      <p:to>
                                        <p:strVal val="visible"/>
                                      </p:to>
                                    </p:set>
                                    <p:animEffect transition="in" filter="wipe(up)">
                                      <p:cBhvr>
                                        <p:cTn id="45" dur="2000"/>
                                        <p:tgtEl>
                                          <p:spTgt spid="71"/>
                                        </p:tgtEl>
                                      </p:cBhvr>
                                    </p:animEffect>
                                  </p:childTnLst>
                                </p:cTn>
                              </p:par>
                            </p:childTnLst>
                          </p:cTn>
                        </p:par>
                        <p:par>
                          <p:cTn id="46" fill="hold">
                            <p:stCondLst>
                              <p:cond delay="22000"/>
                            </p:stCondLst>
                            <p:childTnLst>
                              <p:par>
                                <p:cTn id="47" presetID="22" presetClass="entr" presetSubtype="8" fill="hold" nodeType="afterEffect">
                                  <p:stCondLst>
                                    <p:cond delay="0"/>
                                  </p:stCondLst>
                                  <p:childTnLst>
                                    <p:set>
                                      <p:cBhvr>
                                        <p:cTn id="48" dur="1" fill="hold">
                                          <p:stCondLst>
                                            <p:cond delay="0"/>
                                          </p:stCondLst>
                                        </p:cTn>
                                        <p:tgtEl>
                                          <p:spTgt spid="68"/>
                                        </p:tgtEl>
                                        <p:attrNameLst>
                                          <p:attrName>style.visibility</p:attrName>
                                        </p:attrNameLst>
                                      </p:cBhvr>
                                      <p:to>
                                        <p:strVal val="visible"/>
                                      </p:to>
                                    </p:set>
                                    <p:animEffect transition="in" filter="wipe(left)">
                                      <p:cBhvr>
                                        <p:cTn id="49" dur="2000"/>
                                        <p:tgtEl>
                                          <p:spTgt spid="68"/>
                                        </p:tgtEl>
                                      </p:cBhvr>
                                    </p:animEffect>
                                  </p:childTnLst>
                                </p:cTn>
                              </p:par>
                            </p:childTnLst>
                          </p:cTn>
                        </p:par>
                        <p:par>
                          <p:cTn id="50" fill="hold">
                            <p:stCondLst>
                              <p:cond delay="24000"/>
                            </p:stCondLst>
                            <p:childTnLst>
                              <p:par>
                                <p:cTn id="51" presetID="22" presetClass="entr" presetSubtype="8" fill="hold" grpId="0" nodeType="afterEffect">
                                  <p:stCondLst>
                                    <p:cond delay="0"/>
                                  </p:stCondLst>
                                  <p:childTnLst>
                                    <p:set>
                                      <p:cBhvr>
                                        <p:cTn id="52" dur="1" fill="hold">
                                          <p:stCondLst>
                                            <p:cond delay="0"/>
                                          </p:stCondLst>
                                        </p:cTn>
                                        <p:tgtEl>
                                          <p:spTgt spid="75"/>
                                        </p:tgtEl>
                                        <p:attrNameLst>
                                          <p:attrName>style.visibility</p:attrName>
                                        </p:attrNameLst>
                                      </p:cBhvr>
                                      <p:to>
                                        <p:strVal val="visible"/>
                                      </p:to>
                                    </p:set>
                                    <p:animEffect transition="in" filter="wipe(left)">
                                      <p:cBhvr>
                                        <p:cTn id="53"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2" grpId="0"/>
      <p:bldP spid="47" grpId="0"/>
      <p:bldP spid="47" grpId="1"/>
      <p:bldP spid="52" grpId="0"/>
      <p:bldP spid="67" grpId="0"/>
      <p:bldP spid="67" grpId="1"/>
      <p:bldP spid="71" grpId="0"/>
      <p:bldP spid="75"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7819" y="620324"/>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197472" y="587113"/>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接收方糊涂窗口综合症</a:t>
            </a:r>
          </a:p>
        </p:txBody>
      </p:sp>
      <p:sp>
        <p:nvSpPr>
          <p:cNvPr id="7" name="Rectangle 68"/>
          <p:cNvSpPr>
            <a:spLocks noChangeArrowheads="1"/>
          </p:cNvSpPr>
          <p:nvPr/>
        </p:nvSpPr>
        <p:spPr bwMode="auto">
          <a:xfrm>
            <a:off x="547819" y="983423"/>
            <a:ext cx="8184960"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b="1" dirty="0">
                <a:solidFill>
                  <a:srgbClr val="C00000"/>
                </a:solidFill>
                <a:latin typeface="微软雅黑" pitchFamily="34" charset="-122"/>
                <a:ea typeface="微软雅黑" pitchFamily="34" charset="-122"/>
              </a:rPr>
              <a:t>解决方法：</a:t>
            </a:r>
            <a:r>
              <a:rPr lang="zh-CN" altLang="en-US" b="1" dirty="0">
                <a:latin typeface="微软雅黑" pitchFamily="34" charset="-122"/>
                <a:ea typeface="微软雅黑" pitchFamily="34" charset="-122"/>
              </a:rPr>
              <a:t>让接收方等待一段时间，使得或者接收缓存</a:t>
            </a:r>
            <a:r>
              <a:rPr lang="zh-CN" altLang="en-US" b="1" dirty="0">
                <a:solidFill>
                  <a:srgbClr val="C00000"/>
                </a:solidFill>
                <a:latin typeface="微软雅黑" pitchFamily="34" charset="-122"/>
                <a:ea typeface="微软雅黑" pitchFamily="34" charset="-122"/>
              </a:rPr>
              <a:t>已有足够空间</a:t>
            </a:r>
            <a:r>
              <a:rPr lang="zh-CN" altLang="en-US" b="1" dirty="0">
                <a:latin typeface="微软雅黑" pitchFamily="34" charset="-122"/>
                <a:ea typeface="微软雅黑" pitchFamily="34" charset="-122"/>
              </a:rPr>
              <a:t>容纳一个最长的报文段，或者等到接收缓存</a:t>
            </a:r>
            <a:r>
              <a:rPr lang="zh-CN" altLang="en-US" b="1" dirty="0">
                <a:solidFill>
                  <a:srgbClr val="C00000"/>
                </a:solidFill>
                <a:latin typeface="微软雅黑" pitchFamily="34" charset="-122"/>
                <a:ea typeface="微软雅黑" pitchFamily="34" charset="-122"/>
              </a:rPr>
              <a:t>已有一半空闲的空间。</a:t>
            </a:r>
            <a:r>
              <a:rPr lang="zh-CN" altLang="en-US" b="1" dirty="0">
                <a:solidFill>
                  <a:srgbClr val="0000FF"/>
                </a:solidFill>
                <a:latin typeface="微软雅黑" pitchFamily="34" charset="-122"/>
                <a:ea typeface="微软雅黑" pitchFamily="34" charset="-122"/>
              </a:rPr>
              <a:t>只要出现这两种情况之一，</a:t>
            </a:r>
            <a:r>
              <a:rPr lang="zh-CN" altLang="en-US" b="1" dirty="0">
                <a:latin typeface="微软雅黑" pitchFamily="34" charset="-122"/>
                <a:ea typeface="微软雅黑" pitchFamily="34" charset="-122"/>
              </a:rPr>
              <a:t>接收方就发出确认报文，并向发送方通知当前的窗口大小。</a:t>
            </a:r>
          </a:p>
        </p:txBody>
      </p:sp>
      <p:grpSp>
        <p:nvGrpSpPr>
          <p:cNvPr id="8" name="组合 7"/>
          <p:cNvGrpSpPr/>
          <p:nvPr/>
        </p:nvGrpSpPr>
        <p:grpSpPr>
          <a:xfrm>
            <a:off x="1264885" y="2398384"/>
            <a:ext cx="6758814" cy="1438510"/>
            <a:chOff x="502922" y="2655525"/>
            <a:chExt cx="8129014" cy="1438510"/>
          </a:xfrm>
        </p:grpSpPr>
        <p:sp>
          <p:nvSpPr>
            <p:cNvPr id="9" name="对角圆角矩形 8"/>
            <p:cNvSpPr/>
            <p:nvPr/>
          </p:nvSpPr>
          <p:spPr>
            <a:xfrm>
              <a:off x="502922" y="2655525"/>
              <a:ext cx="8129014" cy="1438510"/>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97141" y="2778402"/>
              <a:ext cx="7699646" cy="1169551"/>
            </a:xfrm>
            <a:prstGeom prst="rect">
              <a:avLst/>
            </a:prstGeom>
          </p:spPr>
          <p:txBody>
            <a:bodyPr wrap="square">
              <a:spAutoFit/>
            </a:bodyPr>
            <a:lstStyle/>
            <a:p>
              <a:pPr>
                <a:lnSpc>
                  <a:spcPts val="2800"/>
                </a:lnSpc>
              </a:pPr>
              <a:r>
                <a:rPr lang="zh-CN" altLang="en-US" b="1" dirty="0">
                  <a:solidFill>
                    <a:schemeClr val="bg1"/>
                  </a:solidFill>
                  <a:latin typeface="微软雅黑" pitchFamily="34" charset="-122"/>
                  <a:ea typeface="微软雅黑" pitchFamily="34" charset="-122"/>
                </a:rPr>
                <a:t>上述两种方法可配合使用，使得在发送方不发送很小的报文段的同时，接收方也不要在缓存刚刚有了一点小的空间就急忙把这个很小的窗口大小信息通知给发送方。</a:t>
              </a:r>
            </a:p>
          </p:txBody>
        </p:sp>
      </p:grpSp>
      <p:sp>
        <p:nvSpPr>
          <p:cNvPr id="2" name="灯片编号占位符 1">
            <a:extLst>
              <a:ext uri="{FF2B5EF4-FFF2-40B4-BE49-F238E27FC236}">
                <a16:creationId xmlns:a16="http://schemas.microsoft.com/office/drawing/2014/main" id="{7955CA73-3FD3-4C08-AAA7-E6F3682029AB}"/>
              </a:ext>
            </a:extLst>
          </p:cNvPr>
          <p:cNvSpPr>
            <a:spLocks noGrp="1"/>
          </p:cNvSpPr>
          <p:nvPr>
            <p:ph type="sldNum" sz="quarter" idx="12"/>
          </p:nvPr>
        </p:nvSpPr>
        <p:spPr/>
        <p:txBody>
          <a:bodyPr/>
          <a:lstStyle/>
          <a:p>
            <a:fld id="{C485880C-E2C3-4DAB-AE74-D9BE691626AC}" type="slidenum">
              <a:rPr lang="zh-CN" altLang="en-US" smtClean="0"/>
              <a:pPr/>
              <a:t>122</a:t>
            </a:fld>
            <a:endParaRPr lang="zh-CN" altLang="en-US"/>
          </a:p>
        </p:txBody>
      </p:sp>
    </p:spTree>
    <p:extLst>
      <p:ext uri="{BB962C8B-B14F-4D97-AF65-F5344CB8AC3E}">
        <p14:creationId xmlns:p14="http://schemas.microsoft.com/office/powerpoint/2010/main" val="41336463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2629135" y="2636270"/>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6" name="Rectangle 9"/>
          <p:cNvSpPr>
            <a:spLocks noChangeArrowheads="1"/>
          </p:cNvSpPr>
          <p:nvPr/>
        </p:nvSpPr>
        <p:spPr bwMode="auto">
          <a:xfrm>
            <a:off x="2629135" y="1433966"/>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7" name="Rectangle 10"/>
          <p:cNvSpPr>
            <a:spLocks noChangeArrowheads="1"/>
          </p:cNvSpPr>
          <p:nvPr/>
        </p:nvSpPr>
        <p:spPr bwMode="auto">
          <a:xfrm>
            <a:off x="2629135" y="2040391"/>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8" name="Line 16"/>
          <p:cNvSpPr>
            <a:spLocks noChangeShapeType="1"/>
          </p:cNvSpPr>
          <p:nvPr/>
        </p:nvSpPr>
        <p:spPr bwMode="auto">
          <a:xfrm>
            <a:off x="3637198" y="1362528"/>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8"/>
          <p:cNvSpPr>
            <a:spLocks noChangeArrowheads="1"/>
          </p:cNvSpPr>
          <p:nvPr/>
        </p:nvSpPr>
        <p:spPr bwMode="auto">
          <a:xfrm>
            <a:off x="2700573" y="1179966"/>
            <a:ext cx="562763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5.8.1                                 </a:t>
            </a:r>
            <a:r>
              <a:rPr lang="zh-CN" altLang="en-US" sz="2000" b="1" dirty="0">
                <a:solidFill>
                  <a:schemeClr val="bg1"/>
                </a:solidFill>
                <a:latin typeface="微软雅黑" pitchFamily="34" charset="-122"/>
                <a:ea typeface="微软雅黑" pitchFamily="34" charset="-122"/>
              </a:rPr>
              <a:t>拥塞控制的一般原理</a:t>
            </a:r>
          </a:p>
          <a:p>
            <a:pPr eaLnBrk="0" hangingPunct="0">
              <a:lnSpc>
                <a:spcPct val="200000"/>
              </a:lnSpc>
            </a:pPr>
            <a:r>
              <a:rPr lang="en-US" altLang="zh-CN" sz="2000" b="1" dirty="0">
                <a:solidFill>
                  <a:schemeClr val="bg1"/>
                </a:solidFill>
                <a:latin typeface="微软雅黑" pitchFamily="34" charset="-122"/>
                <a:ea typeface="微软雅黑" pitchFamily="34" charset="-122"/>
              </a:rPr>
              <a:t>5.8.2                                TCP </a:t>
            </a:r>
            <a:r>
              <a:rPr lang="zh-CN" altLang="en-US" sz="2000" b="1" dirty="0">
                <a:solidFill>
                  <a:schemeClr val="bg1"/>
                </a:solidFill>
                <a:latin typeface="微软雅黑" pitchFamily="34" charset="-122"/>
                <a:ea typeface="微软雅黑" pitchFamily="34" charset="-122"/>
              </a:rPr>
              <a:t>的拥塞控制方法</a:t>
            </a:r>
          </a:p>
          <a:p>
            <a:pPr eaLnBrk="0" hangingPunct="0">
              <a:lnSpc>
                <a:spcPct val="200000"/>
              </a:lnSpc>
            </a:pPr>
            <a:r>
              <a:rPr lang="en-US" altLang="zh-CN" sz="2000" b="1" dirty="0">
                <a:solidFill>
                  <a:schemeClr val="bg1"/>
                </a:solidFill>
                <a:latin typeface="微软雅黑" pitchFamily="34" charset="-122"/>
                <a:ea typeface="微软雅黑" pitchFamily="34" charset="-122"/>
              </a:rPr>
              <a:t>5.8.3                                 </a:t>
            </a:r>
            <a:r>
              <a:rPr lang="zh-CN" altLang="en-US" sz="2000" b="1" dirty="0">
                <a:solidFill>
                  <a:schemeClr val="bg1"/>
                </a:solidFill>
                <a:latin typeface="微软雅黑" pitchFamily="34" charset="-122"/>
                <a:ea typeface="微软雅黑" pitchFamily="34" charset="-122"/>
              </a:rPr>
              <a:t>主动队列管理 </a:t>
            </a:r>
            <a:r>
              <a:rPr lang="en-US" altLang="zh-CN" sz="2000" b="1" dirty="0">
                <a:solidFill>
                  <a:schemeClr val="bg1"/>
                </a:solidFill>
                <a:latin typeface="微软雅黑" pitchFamily="34" charset="-122"/>
                <a:ea typeface="微软雅黑" pitchFamily="34" charset="-122"/>
              </a:rPr>
              <a:t>AQM</a:t>
            </a:r>
          </a:p>
        </p:txBody>
      </p:sp>
      <p:sp>
        <p:nvSpPr>
          <p:cNvPr id="10" name="Rectangle 27"/>
          <p:cNvSpPr>
            <a:spLocks noChangeArrowheads="1"/>
          </p:cNvSpPr>
          <p:nvPr/>
        </p:nvSpPr>
        <p:spPr bwMode="auto">
          <a:xfrm>
            <a:off x="639730" y="1433966"/>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1" name="Rectangle 29"/>
          <p:cNvSpPr>
            <a:spLocks noChangeArrowheads="1"/>
          </p:cNvSpPr>
          <p:nvPr/>
        </p:nvSpPr>
        <p:spPr bwMode="auto">
          <a:xfrm>
            <a:off x="648619" y="1528898"/>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5.8</a:t>
            </a:r>
          </a:p>
          <a:p>
            <a:pPr eaLnBrk="0" hangingPunct="0"/>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的拥塞控制</a:t>
            </a:r>
            <a:endParaRPr lang="zh-CN" altLang="fr-FR"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F940E477-C336-4C63-B8BB-1FAB4157E754}"/>
              </a:ext>
            </a:extLst>
          </p:cNvPr>
          <p:cNvSpPr>
            <a:spLocks noGrp="1"/>
          </p:cNvSpPr>
          <p:nvPr>
            <p:ph type="sldNum" sz="quarter" idx="12"/>
          </p:nvPr>
        </p:nvSpPr>
        <p:spPr/>
        <p:txBody>
          <a:bodyPr/>
          <a:lstStyle/>
          <a:p>
            <a:fld id="{C485880C-E2C3-4DAB-AE74-D9BE691626AC}" type="slidenum">
              <a:rPr lang="zh-CN" altLang="en-US" smtClean="0"/>
              <a:pPr/>
              <a:t>123</a:t>
            </a:fld>
            <a:endParaRPr lang="zh-CN" altLang="en-US"/>
          </a:p>
        </p:txBody>
      </p:sp>
    </p:spTree>
    <p:extLst>
      <p:ext uri="{BB962C8B-B14F-4D97-AF65-F5344CB8AC3E}">
        <p14:creationId xmlns:p14="http://schemas.microsoft.com/office/powerpoint/2010/main" val="312950815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32"/>
          <p:cNvSpPr/>
          <p:nvPr/>
        </p:nvSpPr>
        <p:spPr>
          <a:xfrm>
            <a:off x="4498429" y="1164624"/>
            <a:ext cx="4107310" cy="31005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556963" y="622506"/>
            <a:ext cx="8048776"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585722" y="580235"/>
            <a:ext cx="39725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5.8.1   </a:t>
            </a:r>
            <a:r>
              <a:rPr lang="zh-CN" altLang="en-US" sz="2400" b="1" dirty="0">
                <a:solidFill>
                  <a:schemeClr val="bg1"/>
                </a:solidFill>
                <a:latin typeface="微软雅黑" pitchFamily="34" charset="-122"/>
                <a:ea typeface="微软雅黑" pitchFamily="34" charset="-122"/>
              </a:rPr>
              <a:t>拥塞控制的一般原理</a:t>
            </a:r>
          </a:p>
        </p:txBody>
      </p:sp>
      <p:sp>
        <p:nvSpPr>
          <p:cNvPr id="7" name="Rectangle 8"/>
          <p:cNvSpPr>
            <a:spLocks noChangeArrowheads="1"/>
          </p:cNvSpPr>
          <p:nvPr/>
        </p:nvSpPr>
        <p:spPr bwMode="auto">
          <a:xfrm>
            <a:off x="556963" y="1035531"/>
            <a:ext cx="3552582"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在某段时间，若对网络中某资源的需求超过了该资源所能提供的可用部分，</a:t>
            </a:r>
            <a:r>
              <a:rPr lang="zh-CN" altLang="en-US" sz="2000" b="1" dirty="0">
                <a:solidFill>
                  <a:srgbClr val="0000FF"/>
                </a:solidFill>
                <a:latin typeface="微软雅黑" pitchFamily="34" charset="-122"/>
                <a:ea typeface="微软雅黑" pitchFamily="34" charset="-122"/>
              </a:rPr>
              <a:t>网络的性能就要明显变坏，</a:t>
            </a:r>
            <a:r>
              <a:rPr lang="zh-CN" altLang="en-US" sz="2000" b="1" dirty="0">
                <a:latin typeface="微软雅黑" pitchFamily="34" charset="-122"/>
                <a:ea typeface="微软雅黑" pitchFamily="34" charset="-122"/>
              </a:rPr>
              <a:t>整个网络的吞吐量将随输入负荷的增大而下降。这种现象称为</a:t>
            </a:r>
            <a:r>
              <a:rPr lang="zh-CN" altLang="en-US" sz="2000" b="1" dirty="0">
                <a:solidFill>
                  <a:srgbClr val="0000FF"/>
                </a:solidFill>
                <a:latin typeface="微软雅黑" pitchFamily="34" charset="-122"/>
                <a:ea typeface="微软雅黑" pitchFamily="34" charset="-122"/>
              </a:rPr>
              <a:t>拥塞 </a:t>
            </a:r>
            <a:r>
              <a:rPr lang="en-US" altLang="zh-CN" sz="2000" b="1" dirty="0">
                <a:latin typeface="微软雅黑" pitchFamily="34" charset="-122"/>
                <a:ea typeface="微软雅黑" pitchFamily="34" charset="-122"/>
              </a:rPr>
              <a:t>(congestion)</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最坏结果：</a:t>
            </a:r>
            <a:r>
              <a:rPr lang="zh-CN" altLang="en-US" sz="2000" b="1" dirty="0">
                <a:solidFill>
                  <a:srgbClr val="C00000"/>
                </a:solidFill>
                <a:latin typeface="微软雅黑" pitchFamily="34" charset="-122"/>
                <a:ea typeface="微软雅黑" pitchFamily="34" charset="-122"/>
              </a:rPr>
              <a:t>系统崩溃。</a:t>
            </a:r>
          </a:p>
        </p:txBody>
      </p:sp>
      <p:sp>
        <p:nvSpPr>
          <p:cNvPr id="8" name="Rectangle 2"/>
          <p:cNvSpPr>
            <a:spLocks noChangeArrowheads="1"/>
          </p:cNvSpPr>
          <p:nvPr/>
        </p:nvSpPr>
        <p:spPr bwMode="auto">
          <a:xfrm>
            <a:off x="6798893" y="1586270"/>
            <a:ext cx="484747" cy="2317428"/>
          </a:xfrm>
          <a:prstGeom prst="rect">
            <a:avLst/>
          </a:prstGeom>
          <a:solidFill>
            <a:srgbClr val="00FFFF"/>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zh-CN" altLang="en-US" sz="1200" b="1">
              <a:latin typeface="微软雅黑" pitchFamily="34" charset="-122"/>
              <a:ea typeface="微软雅黑" pitchFamily="34" charset="-122"/>
            </a:endParaRPr>
          </a:p>
        </p:txBody>
      </p:sp>
      <p:grpSp>
        <p:nvGrpSpPr>
          <p:cNvPr id="3" name="组合 2"/>
          <p:cNvGrpSpPr/>
          <p:nvPr/>
        </p:nvGrpSpPr>
        <p:grpSpPr>
          <a:xfrm>
            <a:off x="5018115" y="1419034"/>
            <a:ext cx="3122419" cy="2737100"/>
            <a:chOff x="4857857" y="1639611"/>
            <a:chExt cx="3122419" cy="2737100"/>
          </a:xfrm>
        </p:grpSpPr>
        <p:sp>
          <p:nvSpPr>
            <p:cNvPr id="10" name="Line 5"/>
            <p:cNvSpPr>
              <a:spLocks noChangeShapeType="1"/>
            </p:cNvSpPr>
            <p:nvPr/>
          </p:nvSpPr>
          <p:spPr bwMode="auto">
            <a:xfrm flipH="1" flipV="1">
              <a:off x="5130534" y="1722576"/>
              <a:ext cx="0" cy="105337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11" name="Line 6"/>
            <p:cNvSpPr>
              <a:spLocks noChangeShapeType="1"/>
            </p:cNvSpPr>
            <p:nvPr/>
          </p:nvSpPr>
          <p:spPr bwMode="auto">
            <a:xfrm>
              <a:off x="5130534" y="2775953"/>
              <a:ext cx="2208291"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12" name="Freeform 7"/>
            <p:cNvSpPr>
              <a:spLocks/>
            </p:cNvSpPr>
            <p:nvPr/>
          </p:nvSpPr>
          <p:spPr bwMode="auto">
            <a:xfrm>
              <a:off x="5130534" y="1806847"/>
              <a:ext cx="1777405" cy="979640"/>
            </a:xfrm>
            <a:custGeom>
              <a:avLst/>
              <a:gdLst>
                <a:gd name="T0" fmla="*/ 0 w 1584"/>
                <a:gd name="T1" fmla="*/ 2147483647 h 1212"/>
                <a:gd name="T2" fmla="*/ 0 w 1584"/>
                <a:gd name="T3" fmla="*/ 2147483647 h 1212"/>
                <a:gd name="T4" fmla="*/ 2147483647 w 1584"/>
                <a:gd name="T5" fmla="*/ 2147483647 h 1212"/>
                <a:gd name="T6" fmla="*/ 2147483647 w 1584"/>
                <a:gd name="T7" fmla="*/ 2147483647 h 1212"/>
                <a:gd name="T8" fmla="*/ 2147483647 w 1584"/>
                <a:gd name="T9" fmla="*/ 2147483647 h 1212"/>
                <a:gd name="T10" fmla="*/ 2147483647 w 1584"/>
                <a:gd name="T11" fmla="*/ 2147483647 h 1212"/>
                <a:gd name="T12" fmla="*/ 2147483647 w 1584"/>
                <a:gd name="T13" fmla="*/ 0 h 1212"/>
                <a:gd name="T14" fmla="*/ 2147483647 w 1584"/>
                <a:gd name="T15" fmla="*/ 0 h 1212"/>
                <a:gd name="T16" fmla="*/ 2147483647 w 1584"/>
                <a:gd name="T17" fmla="*/ 2147483647 h 1212"/>
                <a:gd name="T18" fmla="*/ 2147483647 w 1584"/>
                <a:gd name="T19" fmla="*/ 2147483647 h 1212"/>
                <a:gd name="T20" fmla="*/ 2147483647 w 1584"/>
                <a:gd name="T21" fmla="*/ 2147483647 h 1212"/>
                <a:gd name="T22" fmla="*/ 2147483647 w 1584"/>
                <a:gd name="T23" fmla="*/ 2147483647 h 12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4" h="1212">
                  <a:moveTo>
                    <a:pt x="0" y="1212"/>
                  </a:moveTo>
                  <a:cubicBezTo>
                    <a:pt x="0" y="1198"/>
                    <a:pt x="0" y="1184"/>
                    <a:pt x="0" y="1170"/>
                  </a:cubicBezTo>
                  <a:lnTo>
                    <a:pt x="96" y="768"/>
                  </a:lnTo>
                  <a:lnTo>
                    <a:pt x="240" y="480"/>
                  </a:lnTo>
                  <a:lnTo>
                    <a:pt x="480" y="192"/>
                  </a:lnTo>
                  <a:lnTo>
                    <a:pt x="816" y="48"/>
                  </a:lnTo>
                  <a:lnTo>
                    <a:pt x="1104" y="0"/>
                  </a:lnTo>
                  <a:lnTo>
                    <a:pt x="1344" y="0"/>
                  </a:lnTo>
                  <a:lnTo>
                    <a:pt x="1392" y="480"/>
                  </a:lnTo>
                  <a:lnTo>
                    <a:pt x="1488" y="1008"/>
                  </a:lnTo>
                  <a:lnTo>
                    <a:pt x="1536" y="1152"/>
                  </a:lnTo>
                  <a:lnTo>
                    <a:pt x="1584" y="1200"/>
                  </a:lnTo>
                </a:path>
              </a:pathLst>
            </a:custGeom>
            <a:noFill/>
            <a:ln w="2540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13" name="Line 8"/>
            <p:cNvSpPr>
              <a:spLocks noChangeShapeType="1"/>
            </p:cNvSpPr>
            <p:nvPr/>
          </p:nvSpPr>
          <p:spPr bwMode="auto">
            <a:xfrm>
              <a:off x="6628125" y="1722576"/>
              <a:ext cx="0" cy="1137647"/>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14" name="Line 9"/>
            <p:cNvSpPr>
              <a:spLocks noChangeShapeType="1"/>
            </p:cNvSpPr>
            <p:nvPr/>
          </p:nvSpPr>
          <p:spPr bwMode="auto">
            <a:xfrm>
              <a:off x="5669141" y="1722576"/>
              <a:ext cx="0" cy="1137647"/>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15" name="Line 10"/>
            <p:cNvSpPr>
              <a:spLocks noChangeShapeType="1"/>
            </p:cNvSpPr>
            <p:nvPr/>
          </p:nvSpPr>
          <p:spPr bwMode="auto">
            <a:xfrm flipH="1" flipV="1">
              <a:off x="5130534" y="2944493"/>
              <a:ext cx="0" cy="117978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16" name="Line 11"/>
            <p:cNvSpPr>
              <a:spLocks noChangeShapeType="1"/>
            </p:cNvSpPr>
            <p:nvPr/>
          </p:nvSpPr>
          <p:spPr bwMode="auto">
            <a:xfrm>
              <a:off x="5130534" y="4114218"/>
              <a:ext cx="2208291"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17" name="Line 12"/>
            <p:cNvSpPr>
              <a:spLocks noChangeShapeType="1"/>
            </p:cNvSpPr>
            <p:nvPr/>
          </p:nvSpPr>
          <p:spPr bwMode="auto">
            <a:xfrm>
              <a:off x="5669141" y="2944493"/>
              <a:ext cx="0" cy="1221917"/>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18" name="Line 13"/>
            <p:cNvSpPr>
              <a:spLocks noChangeShapeType="1"/>
            </p:cNvSpPr>
            <p:nvPr/>
          </p:nvSpPr>
          <p:spPr bwMode="auto">
            <a:xfrm>
              <a:off x="6628125" y="2944494"/>
              <a:ext cx="0" cy="1221917"/>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19" name="Line 14"/>
            <p:cNvSpPr>
              <a:spLocks noChangeShapeType="1"/>
            </p:cNvSpPr>
            <p:nvPr/>
          </p:nvSpPr>
          <p:spPr bwMode="auto">
            <a:xfrm>
              <a:off x="5669141" y="1806847"/>
              <a:ext cx="969494"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21" name="Freeform 16"/>
            <p:cNvSpPr>
              <a:spLocks/>
            </p:cNvSpPr>
            <p:nvPr/>
          </p:nvSpPr>
          <p:spPr bwMode="auto">
            <a:xfrm>
              <a:off x="5130534" y="3018331"/>
              <a:ext cx="1561962" cy="1061900"/>
            </a:xfrm>
            <a:custGeom>
              <a:avLst/>
              <a:gdLst>
                <a:gd name="T0" fmla="*/ 0 w 1392"/>
                <a:gd name="T1" fmla="*/ 2147483647 h 1248"/>
                <a:gd name="T2" fmla="*/ 2147483647 w 1392"/>
                <a:gd name="T3" fmla="*/ 2147483647 h 1248"/>
                <a:gd name="T4" fmla="*/ 2147483647 w 1392"/>
                <a:gd name="T5" fmla="*/ 2147483647 h 1248"/>
                <a:gd name="T6" fmla="*/ 2147483647 w 1392"/>
                <a:gd name="T7" fmla="*/ 2147483647 h 1248"/>
                <a:gd name="T8" fmla="*/ 2147483647 w 1392"/>
                <a:gd name="T9" fmla="*/ 2147483647 h 1248"/>
                <a:gd name="T10" fmla="*/ 2147483647 w 1392"/>
                <a:gd name="T11" fmla="*/ 2147483647 h 1248"/>
                <a:gd name="T12" fmla="*/ 2147483647 w 1392"/>
                <a:gd name="T13" fmla="*/ 0 h 12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92" h="1248">
                  <a:moveTo>
                    <a:pt x="0" y="1248"/>
                  </a:moveTo>
                  <a:lnTo>
                    <a:pt x="480" y="1152"/>
                  </a:lnTo>
                  <a:lnTo>
                    <a:pt x="816" y="912"/>
                  </a:lnTo>
                  <a:lnTo>
                    <a:pt x="1104" y="624"/>
                  </a:lnTo>
                  <a:lnTo>
                    <a:pt x="1296" y="384"/>
                  </a:lnTo>
                  <a:lnTo>
                    <a:pt x="1344" y="288"/>
                  </a:lnTo>
                  <a:lnTo>
                    <a:pt x="1392" y="0"/>
                  </a:lnTo>
                </a:path>
              </a:pathLst>
            </a:custGeom>
            <a:noFill/>
            <a:ln w="2540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22" name="Text Box 17"/>
            <p:cNvSpPr txBox="1">
              <a:spLocks noChangeArrowheads="1"/>
            </p:cNvSpPr>
            <p:nvPr/>
          </p:nvSpPr>
          <p:spPr bwMode="auto">
            <a:xfrm>
              <a:off x="7152187" y="4124276"/>
              <a:ext cx="469343" cy="25243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200" b="1" dirty="0">
                  <a:latin typeface="微软雅黑" pitchFamily="34" charset="-122"/>
                  <a:ea typeface="微软雅黑" pitchFamily="34" charset="-122"/>
                </a:rPr>
                <a:t>负载</a:t>
              </a:r>
              <a:endParaRPr kumimoji="0" lang="en-US" altLang="zh-CN" sz="1200" b="1" dirty="0">
                <a:latin typeface="微软雅黑" pitchFamily="34" charset="-122"/>
                <a:ea typeface="微软雅黑" pitchFamily="34" charset="-122"/>
              </a:endParaRPr>
            </a:p>
          </p:txBody>
        </p:sp>
        <p:sp>
          <p:nvSpPr>
            <p:cNvPr id="23" name="Text Box 18"/>
            <p:cNvSpPr txBox="1">
              <a:spLocks noChangeArrowheads="1"/>
            </p:cNvSpPr>
            <p:nvPr/>
          </p:nvSpPr>
          <p:spPr bwMode="auto">
            <a:xfrm>
              <a:off x="7152187" y="2775953"/>
              <a:ext cx="469343" cy="25243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200" b="1" dirty="0">
                  <a:latin typeface="微软雅黑" pitchFamily="34" charset="-122"/>
                  <a:ea typeface="微软雅黑" pitchFamily="34" charset="-122"/>
                </a:rPr>
                <a:t>负载</a:t>
              </a:r>
              <a:endParaRPr kumimoji="0" lang="en-US" altLang="zh-CN" sz="1200" b="1" dirty="0">
                <a:latin typeface="微软雅黑" pitchFamily="34" charset="-122"/>
                <a:ea typeface="微软雅黑" pitchFamily="34" charset="-122"/>
              </a:endParaRPr>
            </a:p>
          </p:txBody>
        </p:sp>
        <p:sp>
          <p:nvSpPr>
            <p:cNvPr id="24" name="Text Box 19"/>
            <p:cNvSpPr txBox="1">
              <a:spLocks noChangeArrowheads="1"/>
            </p:cNvSpPr>
            <p:nvPr/>
          </p:nvSpPr>
          <p:spPr bwMode="auto">
            <a:xfrm rot="16200000">
              <a:off x="4695016" y="1958209"/>
              <a:ext cx="592753" cy="26258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200" b="1" dirty="0">
                  <a:latin typeface="微软雅黑" pitchFamily="34" charset="-122"/>
                  <a:ea typeface="微软雅黑" pitchFamily="34" charset="-122"/>
                </a:rPr>
                <a:t>吞量率</a:t>
              </a:r>
              <a:endParaRPr kumimoji="0" lang="en-US" altLang="zh-CN" sz="1200" b="1" dirty="0">
                <a:latin typeface="微软雅黑" pitchFamily="34" charset="-122"/>
                <a:ea typeface="微软雅黑" pitchFamily="34" charset="-122"/>
              </a:endParaRPr>
            </a:p>
          </p:txBody>
        </p:sp>
        <p:sp>
          <p:nvSpPr>
            <p:cNvPr id="25" name="Text Box 20"/>
            <p:cNvSpPr txBox="1">
              <a:spLocks noChangeArrowheads="1"/>
            </p:cNvSpPr>
            <p:nvPr/>
          </p:nvSpPr>
          <p:spPr bwMode="auto">
            <a:xfrm rot="16200000">
              <a:off x="4763550" y="3001052"/>
              <a:ext cx="451200" cy="26258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200" b="1" dirty="0">
                  <a:latin typeface="微软雅黑" pitchFamily="34" charset="-122"/>
                  <a:ea typeface="微软雅黑" pitchFamily="34" charset="-122"/>
                </a:rPr>
                <a:t>延迟</a:t>
              </a:r>
              <a:endParaRPr kumimoji="0" lang="en-US" altLang="zh-CN" sz="1200" b="1" dirty="0">
                <a:latin typeface="微软雅黑" pitchFamily="34" charset="-122"/>
                <a:ea typeface="微软雅黑" pitchFamily="34" charset="-122"/>
              </a:endParaRPr>
            </a:p>
          </p:txBody>
        </p:sp>
        <p:sp>
          <p:nvSpPr>
            <p:cNvPr id="28" name="Text Box 23"/>
            <p:cNvSpPr txBox="1">
              <a:spLocks noChangeArrowheads="1"/>
            </p:cNvSpPr>
            <p:nvPr/>
          </p:nvSpPr>
          <p:spPr bwMode="auto">
            <a:xfrm>
              <a:off x="7378708" y="2244822"/>
              <a:ext cx="570038" cy="4591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200" b="1" dirty="0">
                  <a:solidFill>
                    <a:srgbClr val="C00000"/>
                  </a:solidFill>
                  <a:latin typeface="微软雅黑" pitchFamily="34" charset="-122"/>
                  <a:ea typeface="微软雅黑" pitchFamily="34" charset="-122"/>
                </a:rPr>
                <a:t>系统</a:t>
              </a:r>
              <a:endParaRPr kumimoji="0" lang="en-US" altLang="zh-CN" sz="1200" b="1" dirty="0">
                <a:solidFill>
                  <a:srgbClr val="C00000"/>
                </a:solidFill>
                <a:latin typeface="微软雅黑" pitchFamily="34" charset="-122"/>
                <a:ea typeface="微软雅黑" pitchFamily="34" charset="-122"/>
              </a:endParaRPr>
            </a:p>
            <a:p>
              <a:r>
                <a:rPr kumimoji="0" lang="zh-CN" altLang="en-US" sz="1200" b="1" dirty="0">
                  <a:solidFill>
                    <a:srgbClr val="C00000"/>
                  </a:solidFill>
                  <a:latin typeface="微软雅黑" pitchFamily="34" charset="-122"/>
                  <a:ea typeface="微软雅黑" pitchFamily="34" charset="-122"/>
                </a:rPr>
                <a:t>崩溃</a:t>
              </a:r>
              <a:endParaRPr kumimoji="0" lang="en-US" altLang="zh-CN" sz="1200" b="1" dirty="0">
                <a:solidFill>
                  <a:srgbClr val="C00000"/>
                </a:solidFill>
                <a:latin typeface="微软雅黑" pitchFamily="34" charset="-122"/>
                <a:ea typeface="微软雅黑" pitchFamily="34" charset="-122"/>
              </a:endParaRPr>
            </a:p>
          </p:txBody>
        </p:sp>
        <p:sp>
          <p:nvSpPr>
            <p:cNvPr id="30" name="Line 25"/>
            <p:cNvSpPr>
              <a:spLocks noChangeShapeType="1"/>
            </p:cNvSpPr>
            <p:nvPr/>
          </p:nvSpPr>
          <p:spPr bwMode="auto">
            <a:xfrm flipH="1">
              <a:off x="6891107" y="2396737"/>
              <a:ext cx="538608" cy="33708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31" name="Text Box 26"/>
            <p:cNvSpPr txBox="1">
              <a:spLocks noChangeArrowheads="1"/>
            </p:cNvSpPr>
            <p:nvPr/>
          </p:nvSpPr>
          <p:spPr bwMode="auto">
            <a:xfrm>
              <a:off x="7289563" y="1639611"/>
              <a:ext cx="690713" cy="43929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200" b="1" dirty="0">
                  <a:solidFill>
                    <a:srgbClr val="CC00CC"/>
                  </a:solidFill>
                  <a:latin typeface="微软雅黑" pitchFamily="34" charset="-122"/>
                  <a:ea typeface="微软雅黑" pitchFamily="34" charset="-122"/>
                </a:rPr>
                <a:t>分组丢失增多</a:t>
              </a:r>
              <a:endParaRPr kumimoji="0" lang="en-US" altLang="zh-CN" sz="1200" b="1" dirty="0">
                <a:solidFill>
                  <a:srgbClr val="CC00CC"/>
                </a:solidFill>
                <a:latin typeface="微软雅黑" pitchFamily="34" charset="-122"/>
                <a:ea typeface="微软雅黑" pitchFamily="34" charset="-122"/>
              </a:endParaRPr>
            </a:p>
          </p:txBody>
        </p:sp>
        <p:sp>
          <p:nvSpPr>
            <p:cNvPr id="32" name="Line 27"/>
            <p:cNvSpPr>
              <a:spLocks noChangeShapeType="1"/>
            </p:cNvSpPr>
            <p:nvPr/>
          </p:nvSpPr>
          <p:spPr bwMode="auto">
            <a:xfrm flipH="1">
              <a:off x="6954167" y="1859016"/>
              <a:ext cx="377025" cy="8427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grpSp>
      <p:sp>
        <p:nvSpPr>
          <p:cNvPr id="2" name="灯片编号占位符 1">
            <a:extLst>
              <a:ext uri="{FF2B5EF4-FFF2-40B4-BE49-F238E27FC236}">
                <a16:creationId xmlns:a16="http://schemas.microsoft.com/office/drawing/2014/main" id="{C0B74D83-B80F-43BF-AC96-98768A6B6A33}"/>
              </a:ext>
            </a:extLst>
          </p:cNvPr>
          <p:cNvSpPr>
            <a:spLocks noGrp="1"/>
          </p:cNvSpPr>
          <p:nvPr>
            <p:ph type="sldNum" sz="quarter" idx="12"/>
          </p:nvPr>
        </p:nvSpPr>
        <p:spPr/>
        <p:txBody>
          <a:bodyPr/>
          <a:lstStyle/>
          <a:p>
            <a:fld id="{C485880C-E2C3-4DAB-AE74-D9BE691626AC}" type="slidenum">
              <a:rPr lang="zh-CN" altLang="en-US" smtClean="0"/>
              <a:pPr/>
              <a:t>124</a:t>
            </a:fld>
            <a:endParaRPr lang="zh-CN" altLang="en-US"/>
          </a:p>
        </p:txBody>
      </p:sp>
    </p:spTree>
    <p:extLst>
      <p:ext uri="{BB962C8B-B14F-4D97-AF65-F5344CB8AC3E}">
        <p14:creationId xmlns:p14="http://schemas.microsoft.com/office/powerpoint/2010/main" val="29408961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grpId="0" nodeType="withEffect">
                                  <p:stCondLst>
                                    <p:cond delay="0"/>
                                  </p:stCondLst>
                                  <p:endCondLst>
                                    <p:cond evt="onNext" delay="0">
                                      <p:tgtEl>
                                        <p:sldTgt/>
                                      </p:tgtEl>
                                    </p:cond>
                                  </p:endCondLst>
                                  <p:childTnLst>
                                    <p:anim calcmode="discrete" valueType="str">
                                      <p:cBhvr>
                                        <p:cTn id="6" dur="10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AutoShape 5"/>
          <p:cNvSpPr>
            <a:spLocks noChangeArrowheads="1"/>
          </p:cNvSpPr>
          <p:nvPr/>
        </p:nvSpPr>
        <p:spPr bwMode="auto">
          <a:xfrm>
            <a:off x="556963" y="620724"/>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50" name="Rectangle 6"/>
          <p:cNvSpPr>
            <a:spLocks noChangeArrowheads="1"/>
          </p:cNvSpPr>
          <p:nvPr/>
        </p:nvSpPr>
        <p:spPr bwMode="auto">
          <a:xfrm>
            <a:off x="3591338" y="587513"/>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拥塞产生的原因</a:t>
            </a:r>
          </a:p>
        </p:txBody>
      </p:sp>
      <p:sp>
        <p:nvSpPr>
          <p:cNvPr id="51" name="Rectangle 68"/>
          <p:cNvSpPr>
            <a:spLocks noChangeArrowheads="1"/>
          </p:cNvSpPr>
          <p:nvPr/>
        </p:nvSpPr>
        <p:spPr bwMode="auto">
          <a:xfrm>
            <a:off x="556963" y="983823"/>
            <a:ext cx="8048776"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由许多因素引起。例如：</a:t>
            </a:r>
            <a:endParaRPr lang="en-US" altLang="zh-CN" sz="2000" b="1" dirty="0">
              <a:latin typeface="微软雅黑" pitchFamily="34" charset="-122"/>
              <a:ea typeface="微软雅黑" pitchFamily="34" charset="-122"/>
            </a:endParaRP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节点缓存容量太小；</a:t>
            </a:r>
            <a:endParaRPr lang="en-US" altLang="zh-CN" sz="2000" b="1" dirty="0">
              <a:latin typeface="微软雅黑" pitchFamily="34" charset="-122"/>
              <a:ea typeface="微软雅黑" pitchFamily="34" charset="-122"/>
            </a:endParaRP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链路容量不足；</a:t>
            </a:r>
            <a:endParaRPr lang="en-US" altLang="zh-CN" sz="2000" b="1" dirty="0">
              <a:latin typeface="微软雅黑" pitchFamily="34" charset="-122"/>
              <a:ea typeface="微软雅黑" pitchFamily="34" charset="-122"/>
            </a:endParaRP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处理机处理速率太慢；</a:t>
            </a:r>
            <a:endParaRPr lang="en-US" altLang="zh-CN" sz="2000" b="1" dirty="0">
              <a:latin typeface="微软雅黑" pitchFamily="34" charset="-122"/>
              <a:ea typeface="微软雅黑" pitchFamily="34" charset="-122"/>
            </a:endParaRP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拥塞本身会进一步加剧拥塞；</a:t>
            </a:r>
            <a:endParaRPr lang="en-US" altLang="zh-CN" sz="2000" b="1" dirty="0">
              <a:latin typeface="微软雅黑" pitchFamily="34" charset="-122"/>
              <a:ea typeface="微软雅黑" pitchFamily="34" charset="-122"/>
            </a:endParaRPr>
          </a:p>
          <a:p>
            <a:pPr marL="342900" indent="-34290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出现网络拥塞的条件：</a:t>
            </a:r>
          </a:p>
        </p:txBody>
      </p:sp>
      <p:sp>
        <p:nvSpPr>
          <p:cNvPr id="5" name="矩形 4"/>
          <p:cNvSpPr/>
          <p:nvPr/>
        </p:nvSpPr>
        <p:spPr>
          <a:xfrm>
            <a:off x="1164330" y="3610397"/>
            <a:ext cx="6834042" cy="509959"/>
          </a:xfrm>
          <a:prstGeom prst="rect">
            <a:avLst/>
          </a:prstGeom>
          <a:solidFill>
            <a:srgbClr val="FFFF99"/>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2000" b="1" dirty="0">
                <a:latin typeface="微软雅黑" pitchFamily="34" charset="-122"/>
                <a:ea typeface="微软雅黑" pitchFamily="34" charset="-122"/>
              </a:rPr>
              <a:t> </a:t>
            </a:r>
            <a:r>
              <a:rPr lang="zh-CN" altLang="en-US" sz="24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 对资源需求  </a:t>
            </a:r>
            <a:r>
              <a:rPr lang="en-US" altLang="zh-CN" sz="2000" b="1" dirty="0">
                <a:latin typeface="微软雅黑" pitchFamily="34" charset="-122"/>
                <a:ea typeface="微软雅黑" pitchFamily="34" charset="-122"/>
              </a:rPr>
              <a:t>&gt; </a:t>
            </a:r>
            <a:r>
              <a:rPr lang="zh-CN" altLang="en-US" sz="2000" b="1" dirty="0">
                <a:latin typeface="微软雅黑" pitchFamily="34" charset="-122"/>
                <a:ea typeface="微软雅黑" pitchFamily="34" charset="-122"/>
              </a:rPr>
              <a:t>可用资源                      </a:t>
            </a:r>
            <a:r>
              <a:rPr lang="en-US" altLang="zh-CN" sz="2000" b="1" dirty="0">
                <a:latin typeface="微软雅黑" pitchFamily="34" charset="-122"/>
                <a:ea typeface="微软雅黑" pitchFamily="34" charset="-122"/>
              </a:rPr>
              <a:t>(5-7)</a:t>
            </a:r>
          </a:p>
        </p:txBody>
      </p:sp>
      <p:sp>
        <p:nvSpPr>
          <p:cNvPr id="2" name="灯片编号占位符 1">
            <a:extLst>
              <a:ext uri="{FF2B5EF4-FFF2-40B4-BE49-F238E27FC236}">
                <a16:creationId xmlns:a16="http://schemas.microsoft.com/office/drawing/2014/main" id="{E8036EBC-FB6B-4DB5-AF07-26C68BD58C33}"/>
              </a:ext>
            </a:extLst>
          </p:cNvPr>
          <p:cNvSpPr>
            <a:spLocks noGrp="1"/>
          </p:cNvSpPr>
          <p:nvPr>
            <p:ph type="sldNum" sz="quarter" idx="12"/>
          </p:nvPr>
        </p:nvSpPr>
        <p:spPr/>
        <p:txBody>
          <a:bodyPr/>
          <a:lstStyle/>
          <a:p>
            <a:fld id="{C485880C-E2C3-4DAB-AE74-D9BE691626AC}" type="slidenum">
              <a:rPr lang="zh-CN" altLang="en-US" smtClean="0"/>
              <a:pPr/>
              <a:t>125</a:t>
            </a:fld>
            <a:endParaRPr lang="zh-CN" altLang="en-US"/>
          </a:p>
        </p:txBody>
      </p:sp>
    </p:spTree>
    <p:extLst>
      <p:ext uri="{BB962C8B-B14F-4D97-AF65-F5344CB8AC3E}">
        <p14:creationId xmlns:p14="http://schemas.microsoft.com/office/powerpoint/2010/main" val="19341315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5580"/>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078377" y="592369"/>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增加资源能解决拥塞吗？</a:t>
            </a:r>
          </a:p>
        </p:txBody>
      </p:sp>
      <p:sp>
        <p:nvSpPr>
          <p:cNvPr id="4" name="Rectangle 68"/>
          <p:cNvSpPr>
            <a:spLocks noChangeArrowheads="1"/>
          </p:cNvSpPr>
          <p:nvPr/>
        </p:nvSpPr>
        <p:spPr bwMode="auto">
          <a:xfrm>
            <a:off x="556963" y="979252"/>
            <a:ext cx="8048776" cy="4707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不能，而且还可能使网络的性能更坏。</a:t>
            </a:r>
            <a:endParaRPr lang="zh-CN" altLang="en-US" sz="2000" b="1" dirty="0">
              <a:latin typeface="微软雅黑" pitchFamily="34" charset="-122"/>
              <a:ea typeface="微软雅黑" pitchFamily="34" charset="-122"/>
            </a:endParaRPr>
          </a:p>
        </p:txBody>
      </p:sp>
      <p:sp>
        <p:nvSpPr>
          <p:cNvPr id="6" name="Rectangle 68"/>
          <p:cNvSpPr>
            <a:spLocks noChangeArrowheads="1"/>
          </p:cNvSpPr>
          <p:nvPr/>
        </p:nvSpPr>
        <p:spPr bwMode="auto">
          <a:xfrm>
            <a:off x="556963" y="1412885"/>
            <a:ext cx="8048776"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例如：</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增大缓存，但未提高输出链路的容量和处理机的速度，排队等待时间将会大大增加，引起大量超时重传，解决不了网络拥塞；</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提高处理机处理的速率会将瓶颈转移到其他地方；</a:t>
            </a:r>
            <a:endParaRPr lang="en-US" altLang="zh-CN" sz="2000" b="1" dirty="0">
              <a:latin typeface="微软雅黑" pitchFamily="34" charset="-122"/>
              <a:ea typeface="微软雅黑" pitchFamily="34" charset="-122"/>
            </a:endParaRP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拥塞引起的</a:t>
            </a:r>
            <a:r>
              <a:rPr lang="zh-CN" altLang="en-US" sz="2000" b="1" dirty="0">
                <a:solidFill>
                  <a:srgbClr val="0000FF"/>
                </a:solidFill>
                <a:latin typeface="微软雅黑" pitchFamily="34" charset="-122"/>
                <a:ea typeface="微软雅黑" pitchFamily="34" charset="-122"/>
              </a:rPr>
              <a:t>重传</a:t>
            </a:r>
            <a:r>
              <a:rPr lang="zh-CN" altLang="en-US" sz="2000" b="1" dirty="0">
                <a:latin typeface="微软雅黑" pitchFamily="34" charset="-122"/>
                <a:ea typeface="微软雅黑" pitchFamily="34" charset="-122"/>
              </a:rPr>
              <a:t>并不会缓解网络的拥塞，反而会加剧网络的拥塞。</a:t>
            </a:r>
          </a:p>
        </p:txBody>
      </p:sp>
      <p:sp>
        <p:nvSpPr>
          <p:cNvPr id="5" name="灯片编号占位符 4">
            <a:extLst>
              <a:ext uri="{FF2B5EF4-FFF2-40B4-BE49-F238E27FC236}">
                <a16:creationId xmlns:a16="http://schemas.microsoft.com/office/drawing/2014/main" id="{9E92D07B-5CE8-4524-BA92-BD7EAF328247}"/>
              </a:ext>
            </a:extLst>
          </p:cNvPr>
          <p:cNvSpPr>
            <a:spLocks noGrp="1"/>
          </p:cNvSpPr>
          <p:nvPr>
            <p:ph type="sldNum" sz="quarter" idx="12"/>
          </p:nvPr>
        </p:nvSpPr>
        <p:spPr/>
        <p:txBody>
          <a:bodyPr/>
          <a:lstStyle/>
          <a:p>
            <a:fld id="{C485880C-E2C3-4DAB-AE74-D9BE691626AC}" type="slidenum">
              <a:rPr lang="zh-CN" altLang="en-US" smtClean="0"/>
              <a:pPr/>
              <a:t>126</a:t>
            </a:fld>
            <a:endParaRPr lang="zh-CN" altLang="en-US"/>
          </a:p>
        </p:txBody>
      </p:sp>
    </p:spTree>
    <p:extLst>
      <p:ext uri="{BB962C8B-B14F-4D97-AF65-F5344CB8AC3E}">
        <p14:creationId xmlns:p14="http://schemas.microsoft.com/office/powerpoint/2010/main" val="298206758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56963" y="62336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7" name="Rectangle 6"/>
          <p:cNvSpPr>
            <a:spLocks noChangeArrowheads="1"/>
          </p:cNvSpPr>
          <p:nvPr/>
        </p:nvSpPr>
        <p:spPr bwMode="auto">
          <a:xfrm>
            <a:off x="2911664" y="590156"/>
            <a:ext cx="33393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拥塞控制与流量控制的区别</a:t>
            </a:r>
          </a:p>
        </p:txBody>
      </p:sp>
      <p:graphicFrame>
        <p:nvGraphicFramePr>
          <p:cNvPr id="2" name="图示 1"/>
          <p:cNvGraphicFramePr/>
          <p:nvPr>
            <p:extLst>
              <p:ext uri="{D42A27DB-BD31-4B8C-83A1-F6EECF244321}">
                <p14:modId xmlns:p14="http://schemas.microsoft.com/office/powerpoint/2010/main" val="711734731"/>
              </p:ext>
            </p:extLst>
          </p:nvPr>
        </p:nvGraphicFramePr>
        <p:xfrm>
          <a:off x="1062087" y="1042331"/>
          <a:ext cx="7110952" cy="34448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a:extLst>
              <a:ext uri="{FF2B5EF4-FFF2-40B4-BE49-F238E27FC236}">
                <a16:creationId xmlns:a16="http://schemas.microsoft.com/office/drawing/2014/main" id="{AE65A47B-951C-4FBF-9785-721E781AC470}"/>
              </a:ext>
            </a:extLst>
          </p:cNvPr>
          <p:cNvSpPr>
            <a:spLocks noGrp="1"/>
          </p:cNvSpPr>
          <p:nvPr>
            <p:ph type="sldNum" sz="quarter" idx="12"/>
          </p:nvPr>
        </p:nvSpPr>
        <p:spPr/>
        <p:txBody>
          <a:bodyPr/>
          <a:lstStyle/>
          <a:p>
            <a:fld id="{C485880C-E2C3-4DAB-AE74-D9BE691626AC}" type="slidenum">
              <a:rPr lang="zh-CN" altLang="en-US" smtClean="0"/>
              <a:pPr/>
              <a:t>127</a:t>
            </a:fld>
            <a:endParaRPr lang="zh-CN" altLang="en-US"/>
          </a:p>
        </p:txBody>
      </p:sp>
    </p:spTree>
    <p:extLst>
      <p:ext uri="{BB962C8B-B14F-4D97-AF65-F5344CB8AC3E}">
        <p14:creationId xmlns:p14="http://schemas.microsoft.com/office/powerpoint/2010/main" val="173579302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圆角矩形 39"/>
          <p:cNvSpPr/>
          <p:nvPr/>
        </p:nvSpPr>
        <p:spPr>
          <a:xfrm>
            <a:off x="556963" y="1012072"/>
            <a:ext cx="8048776"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1" name="Group 23"/>
          <p:cNvGrpSpPr>
            <a:grpSpLocks/>
          </p:cNvGrpSpPr>
          <p:nvPr/>
        </p:nvGrpSpPr>
        <p:grpSpPr bwMode="auto">
          <a:xfrm>
            <a:off x="1727122" y="2465424"/>
            <a:ext cx="4605001" cy="1692477"/>
            <a:chOff x="651" y="2544"/>
            <a:chExt cx="3908" cy="1556"/>
          </a:xfrm>
        </p:grpSpPr>
        <p:sp>
          <p:nvSpPr>
            <p:cNvPr id="62" name="Line 24"/>
            <p:cNvSpPr>
              <a:spLocks noChangeShapeType="1"/>
            </p:cNvSpPr>
            <p:nvPr/>
          </p:nvSpPr>
          <p:spPr bwMode="auto">
            <a:xfrm>
              <a:off x="2585" y="3737"/>
              <a:ext cx="848"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99"/>
                </a:solidFill>
                <a:latin typeface="微软雅黑" pitchFamily="34" charset="-122"/>
                <a:ea typeface="微软雅黑" pitchFamily="34" charset="-122"/>
              </a:endParaRPr>
            </a:p>
          </p:txBody>
        </p:sp>
        <p:sp>
          <p:nvSpPr>
            <p:cNvPr id="63" name="Line 25"/>
            <p:cNvSpPr>
              <a:spLocks noChangeShapeType="1"/>
            </p:cNvSpPr>
            <p:nvPr/>
          </p:nvSpPr>
          <p:spPr bwMode="auto">
            <a:xfrm>
              <a:off x="1633" y="3737"/>
              <a:ext cx="94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99"/>
                </a:solidFill>
                <a:latin typeface="微软雅黑" pitchFamily="34" charset="-122"/>
                <a:ea typeface="微软雅黑" pitchFamily="34" charset="-122"/>
              </a:endParaRPr>
            </a:p>
          </p:txBody>
        </p:sp>
        <p:grpSp>
          <p:nvGrpSpPr>
            <p:cNvPr id="64" name="Group 26"/>
            <p:cNvGrpSpPr>
              <a:grpSpLocks/>
            </p:cNvGrpSpPr>
            <p:nvPr/>
          </p:nvGrpSpPr>
          <p:grpSpPr bwMode="auto">
            <a:xfrm>
              <a:off x="651" y="2544"/>
              <a:ext cx="3908" cy="1556"/>
              <a:chOff x="651" y="2544"/>
              <a:chExt cx="3908" cy="1556"/>
            </a:xfrm>
          </p:grpSpPr>
          <p:grpSp>
            <p:nvGrpSpPr>
              <p:cNvPr id="65" name="Group 27"/>
              <p:cNvGrpSpPr>
                <a:grpSpLocks/>
              </p:cNvGrpSpPr>
              <p:nvPr/>
            </p:nvGrpSpPr>
            <p:grpSpPr bwMode="auto">
              <a:xfrm>
                <a:off x="651" y="2544"/>
                <a:ext cx="3908" cy="1252"/>
                <a:chOff x="651" y="2544"/>
                <a:chExt cx="3908" cy="1252"/>
              </a:xfrm>
            </p:grpSpPr>
            <p:sp>
              <p:nvSpPr>
                <p:cNvPr id="68" name="Freeform 28"/>
                <p:cNvSpPr>
                  <a:spLocks/>
                </p:cNvSpPr>
                <p:nvPr/>
              </p:nvSpPr>
              <p:spPr bwMode="auto">
                <a:xfrm>
                  <a:off x="651" y="2595"/>
                  <a:ext cx="2773" cy="964"/>
                </a:xfrm>
                <a:custGeom>
                  <a:avLst/>
                  <a:gdLst>
                    <a:gd name="T0" fmla="*/ 0 w 1728"/>
                    <a:gd name="T1" fmla="*/ 964 h 781"/>
                    <a:gd name="T2" fmla="*/ 1204 w 1728"/>
                    <a:gd name="T3" fmla="*/ 186 h 781"/>
                    <a:gd name="T4" fmla="*/ 1733 w 1728"/>
                    <a:gd name="T5" fmla="*/ 23 h 781"/>
                    <a:gd name="T6" fmla="*/ 2109 w 1728"/>
                    <a:gd name="T7" fmla="*/ 46 h 781"/>
                    <a:gd name="T8" fmla="*/ 2388 w 1728"/>
                    <a:gd name="T9" fmla="*/ 216 h 781"/>
                    <a:gd name="T10" fmla="*/ 2571 w 1728"/>
                    <a:gd name="T11" fmla="*/ 453 h 781"/>
                    <a:gd name="T12" fmla="*/ 2706 w 1728"/>
                    <a:gd name="T13" fmla="*/ 727 h 781"/>
                    <a:gd name="T14" fmla="*/ 2773 w 1728"/>
                    <a:gd name="T15" fmla="*/ 964 h 7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28" h="781">
                      <a:moveTo>
                        <a:pt x="0" y="781"/>
                      </a:moveTo>
                      <a:cubicBezTo>
                        <a:pt x="285" y="529"/>
                        <a:pt x="570" y="278"/>
                        <a:pt x="750" y="151"/>
                      </a:cubicBezTo>
                      <a:cubicBezTo>
                        <a:pt x="930" y="24"/>
                        <a:pt x="986" y="38"/>
                        <a:pt x="1080" y="19"/>
                      </a:cubicBezTo>
                      <a:cubicBezTo>
                        <a:pt x="1174" y="0"/>
                        <a:pt x="1246" y="11"/>
                        <a:pt x="1314" y="37"/>
                      </a:cubicBezTo>
                      <a:cubicBezTo>
                        <a:pt x="1382" y="63"/>
                        <a:pt x="1440" y="120"/>
                        <a:pt x="1488" y="175"/>
                      </a:cubicBezTo>
                      <a:cubicBezTo>
                        <a:pt x="1536" y="230"/>
                        <a:pt x="1569" y="298"/>
                        <a:pt x="1602" y="367"/>
                      </a:cubicBezTo>
                      <a:cubicBezTo>
                        <a:pt x="1635" y="436"/>
                        <a:pt x="1665" y="520"/>
                        <a:pt x="1686" y="589"/>
                      </a:cubicBezTo>
                      <a:cubicBezTo>
                        <a:pt x="1707" y="658"/>
                        <a:pt x="1717" y="719"/>
                        <a:pt x="1728" y="781"/>
                      </a:cubicBezTo>
                    </a:path>
                  </a:pathLst>
                </a:custGeom>
                <a:noFill/>
                <a:ln w="38100" cmpd="sng">
                  <a:solidFill>
                    <a:srgbClr val="00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99"/>
                    </a:solidFill>
                    <a:latin typeface="微软雅黑" pitchFamily="34" charset="-122"/>
                    <a:ea typeface="微软雅黑" pitchFamily="34" charset="-122"/>
                  </a:endParaRPr>
                </a:p>
              </p:txBody>
            </p:sp>
            <p:sp>
              <p:nvSpPr>
                <p:cNvPr id="69" name="Line 29"/>
                <p:cNvSpPr>
                  <a:spLocks noChangeShapeType="1"/>
                </p:cNvSpPr>
                <p:nvPr/>
              </p:nvSpPr>
              <p:spPr bwMode="auto">
                <a:xfrm>
                  <a:off x="2576" y="2611"/>
                  <a:ext cx="0" cy="948"/>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99"/>
                    </a:solidFill>
                    <a:latin typeface="微软雅黑" pitchFamily="34" charset="-122"/>
                    <a:ea typeface="微软雅黑" pitchFamily="34" charset="-122"/>
                  </a:endParaRPr>
                </a:p>
              </p:txBody>
            </p:sp>
            <p:sp>
              <p:nvSpPr>
                <p:cNvPr id="70" name="Text Box 30"/>
                <p:cNvSpPr txBox="1">
                  <a:spLocks noChangeArrowheads="1"/>
                </p:cNvSpPr>
                <p:nvPr/>
              </p:nvSpPr>
              <p:spPr bwMode="auto">
                <a:xfrm>
                  <a:off x="3532" y="2544"/>
                  <a:ext cx="1027"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600" dirty="0">
                      <a:solidFill>
                        <a:srgbClr val="000066"/>
                      </a:solidFill>
                      <a:latin typeface="微软雅黑" pitchFamily="34" charset="-122"/>
                      <a:ea typeface="微软雅黑" pitchFamily="34" charset="-122"/>
                    </a:rPr>
                    <a:t>无拥塞控制</a:t>
                  </a:r>
                </a:p>
              </p:txBody>
            </p:sp>
            <p:sp>
              <p:nvSpPr>
                <p:cNvPr id="71" name="Line 31"/>
                <p:cNvSpPr>
                  <a:spLocks noChangeShapeType="1"/>
                </p:cNvSpPr>
                <p:nvPr/>
              </p:nvSpPr>
              <p:spPr bwMode="auto">
                <a:xfrm flipH="1">
                  <a:off x="3125" y="2759"/>
                  <a:ext cx="453" cy="1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99"/>
                    </a:solidFill>
                    <a:latin typeface="微软雅黑" pitchFamily="34" charset="-122"/>
                    <a:ea typeface="微软雅黑" pitchFamily="34" charset="-122"/>
                  </a:endParaRPr>
                </a:p>
              </p:txBody>
            </p:sp>
            <p:sp>
              <p:nvSpPr>
                <p:cNvPr id="72" name="Line 32"/>
                <p:cNvSpPr>
                  <a:spLocks noChangeShapeType="1"/>
                </p:cNvSpPr>
                <p:nvPr/>
              </p:nvSpPr>
              <p:spPr bwMode="auto">
                <a:xfrm>
                  <a:off x="1619" y="2848"/>
                  <a:ext cx="0" cy="71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99"/>
                    </a:solidFill>
                    <a:latin typeface="微软雅黑" pitchFamily="34" charset="-122"/>
                    <a:ea typeface="微软雅黑" pitchFamily="34" charset="-122"/>
                  </a:endParaRPr>
                </a:p>
              </p:txBody>
            </p:sp>
            <p:sp>
              <p:nvSpPr>
                <p:cNvPr id="73" name="Line 33"/>
                <p:cNvSpPr>
                  <a:spLocks noChangeShapeType="1"/>
                </p:cNvSpPr>
                <p:nvPr/>
              </p:nvSpPr>
              <p:spPr bwMode="auto">
                <a:xfrm>
                  <a:off x="2576" y="3559"/>
                  <a:ext cx="0" cy="2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99"/>
                    </a:solidFill>
                    <a:latin typeface="微软雅黑" pitchFamily="34" charset="-122"/>
                    <a:ea typeface="微软雅黑" pitchFamily="34" charset="-122"/>
                  </a:endParaRPr>
                </a:p>
              </p:txBody>
            </p:sp>
            <p:sp>
              <p:nvSpPr>
                <p:cNvPr id="74" name="Line 34"/>
                <p:cNvSpPr>
                  <a:spLocks noChangeShapeType="1"/>
                </p:cNvSpPr>
                <p:nvPr/>
              </p:nvSpPr>
              <p:spPr bwMode="auto">
                <a:xfrm>
                  <a:off x="3424" y="3559"/>
                  <a:ext cx="0" cy="2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99"/>
                    </a:solidFill>
                    <a:latin typeface="微软雅黑" pitchFamily="34" charset="-122"/>
                    <a:ea typeface="微软雅黑" pitchFamily="34" charset="-122"/>
                  </a:endParaRPr>
                </a:p>
              </p:txBody>
            </p:sp>
            <p:sp>
              <p:nvSpPr>
                <p:cNvPr id="75" name="Line 35"/>
                <p:cNvSpPr>
                  <a:spLocks noChangeShapeType="1"/>
                </p:cNvSpPr>
                <p:nvPr/>
              </p:nvSpPr>
              <p:spPr bwMode="auto">
                <a:xfrm>
                  <a:off x="1619" y="3559"/>
                  <a:ext cx="0" cy="2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99"/>
                    </a:solidFill>
                    <a:latin typeface="微软雅黑" pitchFamily="34" charset="-122"/>
                    <a:ea typeface="微软雅黑" pitchFamily="34" charset="-122"/>
                  </a:endParaRPr>
                </a:p>
              </p:txBody>
            </p:sp>
          </p:grpSp>
          <p:sp>
            <p:nvSpPr>
              <p:cNvPr id="66" name="Text Box 36"/>
              <p:cNvSpPr txBox="1">
                <a:spLocks noChangeArrowheads="1"/>
              </p:cNvSpPr>
              <p:nvPr/>
            </p:nvSpPr>
            <p:spPr bwMode="auto">
              <a:xfrm>
                <a:off x="2748" y="3589"/>
                <a:ext cx="461" cy="283"/>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solidFill>
                      <a:srgbClr val="0000FF"/>
                    </a:solidFill>
                    <a:latin typeface="微软雅黑" pitchFamily="34" charset="-122"/>
                    <a:ea typeface="微软雅黑" pitchFamily="34" charset="-122"/>
                  </a:rPr>
                  <a:t>拥塞</a:t>
                </a:r>
              </a:p>
            </p:txBody>
          </p:sp>
          <p:sp>
            <p:nvSpPr>
              <p:cNvPr id="67" name="Text Box 37"/>
              <p:cNvSpPr txBox="1">
                <a:spLocks noChangeArrowheads="1"/>
              </p:cNvSpPr>
              <p:nvPr/>
            </p:nvSpPr>
            <p:spPr bwMode="auto">
              <a:xfrm>
                <a:off x="1872" y="3619"/>
                <a:ext cx="461" cy="481"/>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eaLnBrk="1" hangingPunct="1"/>
                <a:r>
                  <a:rPr lang="zh-CN" altLang="en-US" sz="1400" dirty="0">
                    <a:latin typeface="微软雅黑" pitchFamily="34" charset="-122"/>
                    <a:ea typeface="微软雅黑" pitchFamily="34" charset="-122"/>
                  </a:rPr>
                  <a:t>轻度</a:t>
                </a:r>
              </a:p>
              <a:p>
                <a:pPr algn="ctr" eaLnBrk="1" hangingPunct="1"/>
                <a:r>
                  <a:rPr lang="zh-CN" altLang="en-US" sz="1400" dirty="0">
                    <a:latin typeface="微软雅黑" pitchFamily="34" charset="-122"/>
                    <a:ea typeface="微软雅黑" pitchFamily="34" charset="-122"/>
                  </a:rPr>
                  <a:t>拥塞</a:t>
                </a:r>
              </a:p>
            </p:txBody>
          </p:sp>
        </p:grpSp>
      </p:grpSp>
      <p:sp>
        <p:nvSpPr>
          <p:cNvPr id="38" name="AutoShape 5"/>
          <p:cNvSpPr>
            <a:spLocks noChangeArrowheads="1"/>
          </p:cNvSpPr>
          <p:nvPr/>
        </p:nvSpPr>
        <p:spPr bwMode="auto">
          <a:xfrm>
            <a:off x="556963" y="618782"/>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9" name="Rectangle 6"/>
          <p:cNvSpPr>
            <a:spLocks noChangeArrowheads="1"/>
          </p:cNvSpPr>
          <p:nvPr/>
        </p:nvSpPr>
        <p:spPr bwMode="auto">
          <a:xfrm>
            <a:off x="3278387" y="595692"/>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拥塞控制所起的作用</a:t>
            </a:r>
          </a:p>
        </p:txBody>
      </p:sp>
      <p:sp>
        <p:nvSpPr>
          <p:cNvPr id="41" name="Line 3"/>
          <p:cNvSpPr>
            <a:spLocks noChangeShapeType="1"/>
          </p:cNvSpPr>
          <p:nvPr/>
        </p:nvSpPr>
        <p:spPr bwMode="auto">
          <a:xfrm rot="16200000">
            <a:off x="534447" y="2382214"/>
            <a:ext cx="2385349"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2" name="Text Box 4"/>
          <p:cNvSpPr txBox="1">
            <a:spLocks noChangeArrowheads="1"/>
          </p:cNvSpPr>
          <p:nvPr/>
        </p:nvSpPr>
        <p:spPr bwMode="auto">
          <a:xfrm>
            <a:off x="6275535" y="3599906"/>
            <a:ext cx="10823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latin typeface="微软雅黑" pitchFamily="34" charset="-122"/>
                <a:ea typeface="微软雅黑" pitchFamily="34" charset="-122"/>
              </a:rPr>
              <a:t>提供的负载</a:t>
            </a:r>
          </a:p>
        </p:txBody>
      </p:sp>
      <p:sp>
        <p:nvSpPr>
          <p:cNvPr id="43" name="Text Box 5"/>
          <p:cNvSpPr txBox="1">
            <a:spLocks noChangeArrowheads="1"/>
          </p:cNvSpPr>
          <p:nvPr/>
        </p:nvSpPr>
        <p:spPr bwMode="auto">
          <a:xfrm>
            <a:off x="1727121" y="1116496"/>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latin typeface="微软雅黑" pitchFamily="34" charset="-122"/>
                <a:ea typeface="微软雅黑" pitchFamily="34" charset="-122"/>
              </a:rPr>
              <a:t>吞吐量</a:t>
            </a:r>
          </a:p>
        </p:txBody>
      </p:sp>
      <p:grpSp>
        <p:nvGrpSpPr>
          <p:cNvPr id="44" name="Group 6"/>
          <p:cNvGrpSpPr>
            <a:grpSpLocks/>
          </p:cNvGrpSpPr>
          <p:nvPr/>
        </p:nvGrpSpPr>
        <p:grpSpPr bwMode="auto">
          <a:xfrm>
            <a:off x="1727121" y="1622449"/>
            <a:ext cx="4810036" cy="1952440"/>
            <a:chOff x="651" y="1764"/>
            <a:chExt cx="4082" cy="1795"/>
          </a:xfrm>
        </p:grpSpPr>
        <p:sp>
          <p:nvSpPr>
            <p:cNvPr id="45" name="Line 7"/>
            <p:cNvSpPr>
              <a:spLocks noChangeShapeType="1"/>
            </p:cNvSpPr>
            <p:nvPr/>
          </p:nvSpPr>
          <p:spPr bwMode="auto">
            <a:xfrm flipV="1">
              <a:off x="651" y="2077"/>
              <a:ext cx="1925" cy="1482"/>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6" name="Line 8"/>
            <p:cNvSpPr>
              <a:spLocks noChangeShapeType="1"/>
            </p:cNvSpPr>
            <p:nvPr/>
          </p:nvSpPr>
          <p:spPr bwMode="auto">
            <a:xfrm>
              <a:off x="2576" y="2077"/>
              <a:ext cx="2157" cy="0"/>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7" name="Text Box 9"/>
            <p:cNvSpPr txBox="1">
              <a:spLocks noChangeArrowheads="1"/>
            </p:cNvSpPr>
            <p:nvPr/>
          </p:nvSpPr>
          <p:spPr bwMode="auto">
            <a:xfrm>
              <a:off x="2901" y="1764"/>
              <a:ext cx="1376"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600" dirty="0">
                  <a:solidFill>
                    <a:srgbClr val="CC00CC"/>
                  </a:solidFill>
                  <a:latin typeface="微软雅黑" pitchFamily="34" charset="-122"/>
                  <a:ea typeface="微软雅黑" pitchFamily="34" charset="-122"/>
                </a:rPr>
                <a:t>理想的拥塞控制</a:t>
              </a:r>
            </a:p>
          </p:txBody>
        </p:sp>
      </p:grpSp>
      <p:grpSp>
        <p:nvGrpSpPr>
          <p:cNvPr id="49" name="Group 11"/>
          <p:cNvGrpSpPr>
            <a:grpSpLocks/>
          </p:cNvGrpSpPr>
          <p:nvPr/>
        </p:nvGrpSpPr>
        <p:grpSpPr bwMode="auto">
          <a:xfrm>
            <a:off x="1727121" y="2014024"/>
            <a:ext cx="4879559" cy="1560864"/>
            <a:chOff x="651" y="2124"/>
            <a:chExt cx="4141" cy="1435"/>
          </a:xfrm>
        </p:grpSpPr>
        <p:sp>
          <p:nvSpPr>
            <p:cNvPr id="50" name="Freeform 12"/>
            <p:cNvSpPr>
              <a:spLocks/>
            </p:cNvSpPr>
            <p:nvPr/>
          </p:nvSpPr>
          <p:spPr bwMode="auto">
            <a:xfrm>
              <a:off x="651" y="2422"/>
              <a:ext cx="4141" cy="1137"/>
            </a:xfrm>
            <a:custGeom>
              <a:avLst/>
              <a:gdLst>
                <a:gd name="T0" fmla="*/ 0 w 2581"/>
                <a:gd name="T1" fmla="*/ 1137 h 921"/>
                <a:gd name="T2" fmla="*/ 1405 w 2581"/>
                <a:gd name="T3" fmla="*/ 426 h 921"/>
                <a:gd name="T4" fmla="*/ 2002 w 2581"/>
                <a:gd name="T5" fmla="*/ 226 h 921"/>
                <a:gd name="T6" fmla="*/ 2541 w 2581"/>
                <a:gd name="T7" fmla="*/ 130 h 921"/>
                <a:gd name="T8" fmla="*/ 3032 w 2581"/>
                <a:gd name="T9" fmla="*/ 78 h 921"/>
                <a:gd name="T10" fmla="*/ 3581 w 2581"/>
                <a:gd name="T11" fmla="*/ 26 h 921"/>
                <a:gd name="T12" fmla="*/ 4072 w 2581"/>
                <a:gd name="T13" fmla="*/ 4 h 921"/>
                <a:gd name="T14" fmla="*/ 3995 w 2581"/>
                <a:gd name="T15" fmla="*/ 4 h 9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81" h="921">
                  <a:moveTo>
                    <a:pt x="0" y="921"/>
                  </a:moveTo>
                  <a:cubicBezTo>
                    <a:pt x="334" y="694"/>
                    <a:pt x="668" y="468"/>
                    <a:pt x="876" y="345"/>
                  </a:cubicBezTo>
                  <a:cubicBezTo>
                    <a:pt x="1084" y="222"/>
                    <a:pt x="1130" y="223"/>
                    <a:pt x="1248" y="183"/>
                  </a:cubicBezTo>
                  <a:cubicBezTo>
                    <a:pt x="1366" y="143"/>
                    <a:pt x="1477" y="125"/>
                    <a:pt x="1584" y="105"/>
                  </a:cubicBezTo>
                  <a:cubicBezTo>
                    <a:pt x="1691" y="85"/>
                    <a:pt x="1782" y="77"/>
                    <a:pt x="1890" y="63"/>
                  </a:cubicBezTo>
                  <a:cubicBezTo>
                    <a:pt x="1998" y="49"/>
                    <a:pt x="2124" y="31"/>
                    <a:pt x="2232" y="21"/>
                  </a:cubicBezTo>
                  <a:cubicBezTo>
                    <a:pt x="2340" y="11"/>
                    <a:pt x="2495" y="6"/>
                    <a:pt x="2538" y="3"/>
                  </a:cubicBezTo>
                  <a:cubicBezTo>
                    <a:pt x="2581" y="0"/>
                    <a:pt x="2498" y="3"/>
                    <a:pt x="2490" y="3"/>
                  </a:cubicBezTo>
                </a:path>
              </a:pathLst>
            </a:custGeom>
            <a:noFill/>
            <a:ln w="3810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nvGrpSpPr>
            <p:cNvPr id="51" name="Group 13"/>
            <p:cNvGrpSpPr>
              <a:grpSpLocks/>
            </p:cNvGrpSpPr>
            <p:nvPr/>
          </p:nvGrpSpPr>
          <p:grpSpPr bwMode="auto">
            <a:xfrm>
              <a:off x="2451" y="2124"/>
              <a:ext cx="1376" cy="439"/>
              <a:chOff x="2451" y="2124"/>
              <a:chExt cx="1376" cy="439"/>
            </a:xfrm>
          </p:grpSpPr>
          <p:sp>
            <p:nvSpPr>
              <p:cNvPr id="52" name="Text Box 14"/>
              <p:cNvSpPr txBox="1">
                <a:spLocks noChangeArrowheads="1"/>
              </p:cNvSpPr>
              <p:nvPr/>
            </p:nvSpPr>
            <p:spPr bwMode="auto">
              <a:xfrm>
                <a:off x="2451" y="2124"/>
                <a:ext cx="1376" cy="31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600" dirty="0">
                    <a:solidFill>
                      <a:srgbClr val="0000FF"/>
                    </a:solidFill>
                    <a:latin typeface="微软雅黑" pitchFamily="34" charset="-122"/>
                    <a:ea typeface="微软雅黑" pitchFamily="34" charset="-122"/>
                  </a:rPr>
                  <a:t>实际的拥塞控制</a:t>
                </a:r>
              </a:p>
            </p:txBody>
          </p:sp>
          <p:sp>
            <p:nvSpPr>
              <p:cNvPr id="53" name="Line 15"/>
              <p:cNvSpPr>
                <a:spLocks noChangeShapeType="1"/>
              </p:cNvSpPr>
              <p:nvPr/>
            </p:nvSpPr>
            <p:spPr bwMode="auto">
              <a:xfrm>
                <a:off x="3016" y="2387"/>
                <a:ext cx="100" cy="1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grpSp>
      <p:sp>
        <p:nvSpPr>
          <p:cNvPr id="54" name="Line 16"/>
          <p:cNvSpPr>
            <a:spLocks noChangeShapeType="1"/>
          </p:cNvSpPr>
          <p:nvPr/>
        </p:nvSpPr>
        <p:spPr bwMode="auto">
          <a:xfrm>
            <a:off x="1727121" y="3574888"/>
            <a:ext cx="5174147"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5" name="Text Box 17"/>
          <p:cNvSpPr txBox="1">
            <a:spLocks noChangeArrowheads="1"/>
          </p:cNvSpPr>
          <p:nvPr/>
        </p:nvSpPr>
        <p:spPr bwMode="auto">
          <a:xfrm>
            <a:off x="1442736" y="3422881"/>
            <a:ext cx="31130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600" dirty="0">
                <a:solidFill>
                  <a:srgbClr val="333399"/>
                </a:solidFill>
                <a:latin typeface="微软雅黑" pitchFamily="34" charset="-122"/>
                <a:ea typeface="微软雅黑" pitchFamily="34" charset="-122"/>
              </a:rPr>
              <a:t>0</a:t>
            </a:r>
          </a:p>
        </p:txBody>
      </p:sp>
      <p:grpSp>
        <p:nvGrpSpPr>
          <p:cNvPr id="56" name="Group 18"/>
          <p:cNvGrpSpPr>
            <a:grpSpLocks/>
          </p:cNvGrpSpPr>
          <p:nvPr/>
        </p:nvGrpSpPr>
        <p:grpSpPr bwMode="auto">
          <a:xfrm>
            <a:off x="4906315" y="2847212"/>
            <a:ext cx="2651294" cy="792941"/>
            <a:chOff x="3349" y="2890"/>
            <a:chExt cx="2250" cy="729"/>
          </a:xfrm>
        </p:grpSpPr>
        <p:grpSp>
          <p:nvGrpSpPr>
            <p:cNvPr id="57" name="Group 19"/>
            <p:cNvGrpSpPr>
              <a:grpSpLocks/>
            </p:cNvGrpSpPr>
            <p:nvPr/>
          </p:nvGrpSpPr>
          <p:grpSpPr bwMode="auto">
            <a:xfrm>
              <a:off x="3477" y="2890"/>
              <a:ext cx="2122" cy="600"/>
              <a:chOff x="3477" y="2890"/>
              <a:chExt cx="2122" cy="600"/>
            </a:xfrm>
          </p:grpSpPr>
          <p:sp>
            <p:nvSpPr>
              <p:cNvPr id="59" name="Text Box 20"/>
              <p:cNvSpPr txBox="1">
                <a:spLocks noChangeArrowheads="1"/>
              </p:cNvSpPr>
              <p:nvPr/>
            </p:nvSpPr>
            <p:spPr bwMode="auto">
              <a:xfrm>
                <a:off x="3881" y="2890"/>
                <a:ext cx="171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600" dirty="0">
                    <a:solidFill>
                      <a:srgbClr val="C00000"/>
                    </a:solidFill>
                    <a:latin typeface="微软雅黑" pitchFamily="34" charset="-122"/>
                    <a:ea typeface="微软雅黑" pitchFamily="34" charset="-122"/>
                  </a:rPr>
                  <a:t>死锁（吞吐量 </a:t>
                </a:r>
                <a:r>
                  <a:rPr lang="en-US" altLang="zh-CN" sz="1600" dirty="0">
                    <a:solidFill>
                      <a:srgbClr val="C00000"/>
                    </a:solidFill>
                    <a:latin typeface="微软雅黑" pitchFamily="34" charset="-122"/>
                    <a:ea typeface="微软雅黑" pitchFamily="34" charset="-122"/>
                  </a:rPr>
                  <a:t>= 0</a:t>
                </a:r>
                <a:r>
                  <a:rPr lang="zh-CN" altLang="en-US" sz="1600" dirty="0">
                    <a:solidFill>
                      <a:srgbClr val="C00000"/>
                    </a:solidFill>
                    <a:latin typeface="微软雅黑" pitchFamily="34" charset="-122"/>
                    <a:ea typeface="微软雅黑" pitchFamily="34" charset="-122"/>
                  </a:rPr>
                  <a:t>）</a:t>
                </a:r>
              </a:p>
            </p:txBody>
          </p:sp>
          <p:sp>
            <p:nvSpPr>
              <p:cNvPr id="60" name="Line 21"/>
              <p:cNvSpPr>
                <a:spLocks noChangeShapeType="1"/>
              </p:cNvSpPr>
              <p:nvPr/>
            </p:nvSpPr>
            <p:spPr bwMode="auto">
              <a:xfrm flipH="1">
                <a:off x="3477" y="3104"/>
                <a:ext cx="457" cy="386"/>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sp>
          <p:nvSpPr>
            <p:cNvPr id="58" name="Oval 22"/>
            <p:cNvSpPr>
              <a:spLocks noChangeArrowheads="1"/>
            </p:cNvSpPr>
            <p:nvPr/>
          </p:nvSpPr>
          <p:spPr bwMode="auto">
            <a:xfrm>
              <a:off x="3349" y="3485"/>
              <a:ext cx="141" cy="134"/>
            </a:xfrm>
            <a:prstGeom prst="ellipse">
              <a:avLst/>
            </a:prstGeom>
            <a:solidFill>
              <a:srgbClr val="C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sp>
        <p:nvSpPr>
          <p:cNvPr id="2" name="灯片编号占位符 1">
            <a:extLst>
              <a:ext uri="{FF2B5EF4-FFF2-40B4-BE49-F238E27FC236}">
                <a16:creationId xmlns:a16="http://schemas.microsoft.com/office/drawing/2014/main" id="{F3012B31-F702-417A-A29B-288E2F164DA2}"/>
              </a:ext>
            </a:extLst>
          </p:cNvPr>
          <p:cNvSpPr>
            <a:spLocks noGrp="1"/>
          </p:cNvSpPr>
          <p:nvPr>
            <p:ph type="sldNum" sz="quarter" idx="12"/>
          </p:nvPr>
        </p:nvSpPr>
        <p:spPr/>
        <p:txBody>
          <a:bodyPr/>
          <a:lstStyle/>
          <a:p>
            <a:fld id="{C485880C-E2C3-4DAB-AE74-D9BE691626AC}" type="slidenum">
              <a:rPr lang="zh-CN" altLang="en-US" smtClean="0"/>
              <a:pPr/>
              <a:t>128</a:t>
            </a:fld>
            <a:endParaRPr lang="zh-CN" altLang="en-US"/>
          </a:p>
        </p:txBody>
      </p:sp>
    </p:spTree>
    <p:extLst>
      <p:ext uri="{BB962C8B-B14F-4D97-AF65-F5344CB8AC3E}">
        <p14:creationId xmlns:p14="http://schemas.microsoft.com/office/powerpoint/2010/main" val="397107288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3000"/>
                                        <p:tgtEl>
                                          <p:spTgt spid="61"/>
                                        </p:tgtEl>
                                      </p:cBhvr>
                                    </p:animEffect>
                                  </p:childTnLst>
                                </p:cTn>
                              </p:par>
                            </p:childTnLst>
                          </p:cTn>
                        </p:par>
                        <p:par>
                          <p:cTn id="8" fill="hold">
                            <p:stCondLst>
                              <p:cond delay="3000"/>
                            </p:stCondLst>
                            <p:childTnLst>
                              <p:par>
                                <p:cTn id="9" presetID="1" presetClass="entr" presetSubtype="0"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275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3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556963" y="626294"/>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9" name="Rectangle 6"/>
          <p:cNvSpPr>
            <a:spLocks noChangeArrowheads="1"/>
          </p:cNvSpPr>
          <p:nvPr/>
        </p:nvSpPr>
        <p:spPr bwMode="auto">
          <a:xfrm>
            <a:off x="3296385" y="593083"/>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拥塞控制的一般原理</a:t>
            </a:r>
          </a:p>
        </p:txBody>
      </p:sp>
      <p:sp>
        <p:nvSpPr>
          <p:cNvPr id="40" name="Rectangle 68"/>
          <p:cNvSpPr>
            <a:spLocks noChangeArrowheads="1"/>
          </p:cNvSpPr>
          <p:nvPr/>
        </p:nvSpPr>
        <p:spPr bwMode="auto">
          <a:xfrm>
            <a:off x="556963" y="989393"/>
            <a:ext cx="8048776"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拥塞控制的前提：</a:t>
            </a:r>
            <a:r>
              <a:rPr lang="zh-CN" altLang="en-US" sz="2000" b="1" dirty="0">
                <a:latin typeface="微软雅黑" pitchFamily="34" charset="-122"/>
                <a:ea typeface="微软雅黑" pitchFamily="34" charset="-122"/>
              </a:rPr>
              <a:t>网络能够</a:t>
            </a:r>
            <a:r>
              <a:rPr lang="zh-CN" altLang="en-US" sz="2000" b="1" dirty="0">
                <a:solidFill>
                  <a:srgbClr val="0000FF"/>
                </a:solidFill>
                <a:latin typeface="微软雅黑" pitchFamily="34" charset="-122"/>
                <a:ea typeface="微软雅黑" pitchFamily="34" charset="-122"/>
              </a:rPr>
              <a:t>承受</a:t>
            </a:r>
            <a:r>
              <a:rPr lang="zh-CN" altLang="en-US" sz="2000" b="1" dirty="0">
                <a:latin typeface="微软雅黑" pitchFamily="34" charset="-122"/>
                <a:ea typeface="微软雅黑" pitchFamily="34" charset="-122"/>
              </a:rPr>
              <a:t>现有的网络负荷。</a:t>
            </a:r>
            <a:endParaRPr lang="en-US" altLang="zh-CN" sz="2000" b="1" dirty="0">
              <a:latin typeface="微软雅黑" pitchFamily="34" charset="-122"/>
              <a:ea typeface="微软雅黑" pitchFamily="34" charset="-122"/>
            </a:endParaRP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实践证明，拥塞控制是很难设计的，因为它是一个</a:t>
            </a:r>
            <a:r>
              <a:rPr lang="zh-CN" altLang="en-US" sz="2000" b="1" dirty="0">
                <a:solidFill>
                  <a:srgbClr val="C00000"/>
                </a:solidFill>
                <a:latin typeface="微软雅黑" pitchFamily="34" charset="-122"/>
                <a:ea typeface="微软雅黑" pitchFamily="34" charset="-122"/>
              </a:rPr>
              <a:t>动态问题。</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分组的丢失是网络发生拥塞的</a:t>
            </a:r>
            <a:r>
              <a:rPr lang="zh-CN" altLang="en-US" sz="2000" b="1" dirty="0">
                <a:solidFill>
                  <a:srgbClr val="C00000"/>
                </a:solidFill>
                <a:latin typeface="微软雅黑" pitchFamily="34" charset="-122"/>
                <a:ea typeface="微软雅黑" pitchFamily="34" charset="-122"/>
              </a:rPr>
              <a:t>征兆，</a:t>
            </a:r>
            <a:r>
              <a:rPr lang="zh-CN" altLang="en-US" sz="2000" b="1" dirty="0">
                <a:latin typeface="微软雅黑" pitchFamily="34" charset="-122"/>
                <a:ea typeface="微软雅黑" pitchFamily="34" charset="-122"/>
              </a:rPr>
              <a:t>而不是原因。</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在许多情况下，甚至正是</a:t>
            </a:r>
            <a:r>
              <a:rPr lang="zh-CN" altLang="en-US" sz="2000" b="1" dirty="0">
                <a:solidFill>
                  <a:srgbClr val="C00000"/>
                </a:solidFill>
                <a:latin typeface="微软雅黑" pitchFamily="34" charset="-122"/>
                <a:ea typeface="微软雅黑" pitchFamily="34" charset="-122"/>
              </a:rPr>
              <a:t>拥塞控制本身</a:t>
            </a:r>
            <a:r>
              <a:rPr lang="zh-CN" altLang="en-US" sz="2000" b="1" dirty="0">
                <a:latin typeface="微软雅黑" pitchFamily="34" charset="-122"/>
                <a:ea typeface="微软雅黑" pitchFamily="34" charset="-122"/>
              </a:rPr>
              <a:t>成为引起网络性能恶化、甚至发生死锁的原因。</a:t>
            </a:r>
          </a:p>
        </p:txBody>
      </p:sp>
      <p:sp>
        <p:nvSpPr>
          <p:cNvPr id="2" name="灯片编号占位符 1">
            <a:extLst>
              <a:ext uri="{FF2B5EF4-FFF2-40B4-BE49-F238E27FC236}">
                <a16:creationId xmlns:a16="http://schemas.microsoft.com/office/drawing/2014/main" id="{D80125BF-2F67-4F42-A2B8-E94B4BE49691}"/>
              </a:ext>
            </a:extLst>
          </p:cNvPr>
          <p:cNvSpPr>
            <a:spLocks noGrp="1"/>
          </p:cNvSpPr>
          <p:nvPr>
            <p:ph type="sldNum" sz="quarter" idx="12"/>
          </p:nvPr>
        </p:nvSpPr>
        <p:spPr/>
        <p:txBody>
          <a:bodyPr/>
          <a:lstStyle/>
          <a:p>
            <a:fld id="{C485880C-E2C3-4DAB-AE74-D9BE691626AC}" type="slidenum">
              <a:rPr lang="zh-CN" altLang="en-US" smtClean="0"/>
              <a:pPr/>
              <a:t>129</a:t>
            </a:fld>
            <a:endParaRPr lang="zh-CN" altLang="en-US"/>
          </a:p>
        </p:txBody>
      </p:sp>
    </p:spTree>
    <p:extLst>
      <p:ext uri="{BB962C8B-B14F-4D97-AF65-F5344CB8AC3E}">
        <p14:creationId xmlns:p14="http://schemas.microsoft.com/office/powerpoint/2010/main" val="32467308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631411"/>
            <a:ext cx="8053711"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3047386" y="589140"/>
            <a:ext cx="30492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5.1.3   </a:t>
            </a:r>
            <a:r>
              <a:rPr lang="zh-CN" altLang="en-US" sz="2400" b="1" dirty="0">
                <a:solidFill>
                  <a:schemeClr val="bg1"/>
                </a:solidFill>
                <a:latin typeface="微软雅黑" pitchFamily="34" charset="-122"/>
                <a:ea typeface="微软雅黑" pitchFamily="34" charset="-122"/>
              </a:rPr>
              <a:t>运输层的端口</a:t>
            </a:r>
          </a:p>
        </p:txBody>
      </p:sp>
      <p:sp>
        <p:nvSpPr>
          <p:cNvPr id="5" name="圆角矩形 4"/>
          <p:cNvSpPr/>
          <p:nvPr/>
        </p:nvSpPr>
        <p:spPr>
          <a:xfrm>
            <a:off x="545145" y="1064710"/>
            <a:ext cx="8053710" cy="20639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4" name="组合 163"/>
          <p:cNvGrpSpPr/>
          <p:nvPr/>
        </p:nvGrpSpPr>
        <p:grpSpPr>
          <a:xfrm>
            <a:off x="1354795" y="1123857"/>
            <a:ext cx="6308631" cy="1585772"/>
            <a:chOff x="1354795" y="1123857"/>
            <a:chExt cx="6308631" cy="1585772"/>
          </a:xfrm>
        </p:grpSpPr>
        <p:sp>
          <p:nvSpPr>
            <p:cNvPr id="7" name="Rectangle 174"/>
            <p:cNvSpPr>
              <a:spLocks noChangeArrowheads="1"/>
            </p:cNvSpPr>
            <p:nvPr/>
          </p:nvSpPr>
          <p:spPr bwMode="auto">
            <a:xfrm>
              <a:off x="1518204" y="1951646"/>
              <a:ext cx="5989193" cy="243382"/>
            </a:xfrm>
            <a:prstGeom prst="rect">
              <a:avLst/>
            </a:prstGeom>
            <a:solidFill>
              <a:srgbClr val="33CC33"/>
            </a:solidFill>
            <a:ln>
              <a:noFill/>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8" name="Rectangle 2"/>
            <p:cNvSpPr>
              <a:spLocks noChangeArrowheads="1"/>
            </p:cNvSpPr>
            <p:nvPr/>
          </p:nvSpPr>
          <p:spPr bwMode="auto">
            <a:xfrm>
              <a:off x="1523156" y="1377825"/>
              <a:ext cx="996549" cy="13142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0" name="Line 7"/>
            <p:cNvSpPr>
              <a:spLocks noChangeShapeType="1"/>
            </p:cNvSpPr>
            <p:nvPr/>
          </p:nvSpPr>
          <p:spPr bwMode="auto">
            <a:xfrm>
              <a:off x="1523156" y="2198772"/>
              <a:ext cx="99531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 name="Line 8"/>
            <p:cNvSpPr>
              <a:spLocks noChangeShapeType="1"/>
            </p:cNvSpPr>
            <p:nvPr/>
          </p:nvSpPr>
          <p:spPr bwMode="auto">
            <a:xfrm>
              <a:off x="1523156" y="2446835"/>
              <a:ext cx="99531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 name="Rectangle 9"/>
            <p:cNvSpPr>
              <a:spLocks noChangeArrowheads="1"/>
            </p:cNvSpPr>
            <p:nvPr/>
          </p:nvSpPr>
          <p:spPr bwMode="auto">
            <a:xfrm>
              <a:off x="1528108" y="1720432"/>
              <a:ext cx="989121" cy="231214"/>
            </a:xfrm>
            <a:prstGeom prst="rect">
              <a:avLst/>
            </a:prstGeom>
            <a:solidFill>
              <a:srgbClr val="FF66FF"/>
            </a:solidFill>
            <a:ln w="19050">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3" name="Rectangle 10"/>
            <p:cNvSpPr>
              <a:spLocks noChangeArrowheads="1"/>
            </p:cNvSpPr>
            <p:nvPr/>
          </p:nvSpPr>
          <p:spPr bwMode="auto">
            <a:xfrm>
              <a:off x="1490519" y="1542643"/>
              <a:ext cx="277321" cy="1166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ts val="1200"/>
                </a:lnSpc>
              </a:pPr>
              <a:r>
                <a:rPr lang="en-US" altLang="zh-CN" sz="1200" b="1" dirty="0">
                  <a:latin typeface="微软雅黑" panose="020B0503020204020204" pitchFamily="34" charset="-122"/>
                  <a:ea typeface="微软雅黑" panose="020B0503020204020204" pitchFamily="34" charset="-122"/>
                </a:rPr>
                <a:t>5</a:t>
              </a:r>
            </a:p>
            <a:p>
              <a:pPr>
                <a:lnSpc>
                  <a:spcPts val="4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4</a:t>
              </a:r>
            </a:p>
            <a:p>
              <a:pPr>
                <a:lnSpc>
                  <a:spcPts val="6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3</a:t>
              </a:r>
            </a:p>
            <a:p>
              <a:pPr>
                <a:lnSpc>
                  <a:spcPts val="8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2</a:t>
              </a:r>
            </a:p>
            <a:p>
              <a:pPr>
                <a:lnSpc>
                  <a:spcPts val="6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1</a:t>
              </a:r>
            </a:p>
          </p:txBody>
        </p:sp>
        <p:grpSp>
          <p:nvGrpSpPr>
            <p:cNvPr id="14" name="Group 15"/>
            <p:cNvGrpSpPr>
              <a:grpSpLocks/>
            </p:cNvGrpSpPr>
            <p:nvPr/>
          </p:nvGrpSpPr>
          <p:grpSpPr bwMode="auto">
            <a:xfrm>
              <a:off x="3388744" y="1957262"/>
              <a:ext cx="729151" cy="734827"/>
              <a:chOff x="2017" y="1543"/>
              <a:chExt cx="619" cy="922"/>
            </a:xfrm>
          </p:grpSpPr>
          <p:sp>
            <p:nvSpPr>
              <p:cNvPr id="141" name="Rectangle 12"/>
              <p:cNvSpPr>
                <a:spLocks noChangeArrowheads="1"/>
              </p:cNvSpPr>
              <p:nvPr/>
            </p:nvSpPr>
            <p:spPr bwMode="auto">
              <a:xfrm>
                <a:off x="2017" y="1543"/>
                <a:ext cx="619" cy="9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42" name="Line 13"/>
              <p:cNvSpPr>
                <a:spLocks noChangeShapeType="1"/>
              </p:cNvSpPr>
              <p:nvPr/>
            </p:nvSpPr>
            <p:spPr bwMode="auto">
              <a:xfrm>
                <a:off x="2017" y="1845"/>
                <a:ext cx="6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3" name="Line 14"/>
              <p:cNvSpPr>
                <a:spLocks noChangeShapeType="1"/>
              </p:cNvSpPr>
              <p:nvPr/>
            </p:nvSpPr>
            <p:spPr bwMode="auto">
              <a:xfrm>
                <a:off x="2017" y="2157"/>
                <a:ext cx="6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sp>
          <p:nvSpPr>
            <p:cNvPr id="15" name="Rectangle 16"/>
            <p:cNvSpPr>
              <a:spLocks noChangeArrowheads="1"/>
            </p:cNvSpPr>
            <p:nvPr/>
          </p:nvSpPr>
          <p:spPr bwMode="auto">
            <a:xfrm>
              <a:off x="6505897" y="1377825"/>
              <a:ext cx="997786" cy="13142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6" name="Line 21"/>
            <p:cNvSpPr>
              <a:spLocks noChangeShapeType="1"/>
            </p:cNvSpPr>
            <p:nvPr/>
          </p:nvSpPr>
          <p:spPr bwMode="auto">
            <a:xfrm>
              <a:off x="6505897" y="2198772"/>
              <a:ext cx="9965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7" name="Line 22"/>
            <p:cNvSpPr>
              <a:spLocks noChangeShapeType="1"/>
            </p:cNvSpPr>
            <p:nvPr/>
          </p:nvSpPr>
          <p:spPr bwMode="auto">
            <a:xfrm>
              <a:off x="6505897" y="2446835"/>
              <a:ext cx="9965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23"/>
            <p:cNvSpPr>
              <a:spLocks noChangeArrowheads="1"/>
            </p:cNvSpPr>
            <p:nvPr/>
          </p:nvSpPr>
          <p:spPr bwMode="auto">
            <a:xfrm>
              <a:off x="6508373" y="1720432"/>
              <a:ext cx="995310" cy="231214"/>
            </a:xfrm>
            <a:prstGeom prst="rect">
              <a:avLst/>
            </a:prstGeom>
            <a:solidFill>
              <a:srgbClr val="FF66FF"/>
            </a:solidFill>
            <a:ln w="19050">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grpSp>
          <p:nvGrpSpPr>
            <p:cNvPr id="19" name="Group 29"/>
            <p:cNvGrpSpPr>
              <a:grpSpLocks/>
            </p:cNvGrpSpPr>
            <p:nvPr/>
          </p:nvGrpSpPr>
          <p:grpSpPr bwMode="auto">
            <a:xfrm>
              <a:off x="4896565" y="1957262"/>
              <a:ext cx="729151" cy="734827"/>
              <a:chOff x="3295" y="1543"/>
              <a:chExt cx="619" cy="922"/>
            </a:xfrm>
          </p:grpSpPr>
          <p:sp>
            <p:nvSpPr>
              <p:cNvPr id="138" name="Rectangle 26"/>
              <p:cNvSpPr>
                <a:spLocks noChangeArrowheads="1"/>
              </p:cNvSpPr>
              <p:nvPr/>
            </p:nvSpPr>
            <p:spPr bwMode="auto">
              <a:xfrm>
                <a:off x="3295" y="1543"/>
                <a:ext cx="619" cy="9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39" name="Line 27"/>
              <p:cNvSpPr>
                <a:spLocks noChangeShapeType="1"/>
              </p:cNvSpPr>
              <p:nvPr/>
            </p:nvSpPr>
            <p:spPr bwMode="auto">
              <a:xfrm>
                <a:off x="3295" y="1845"/>
                <a:ext cx="6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0" name="Line 28"/>
              <p:cNvSpPr>
                <a:spLocks noChangeShapeType="1"/>
              </p:cNvSpPr>
              <p:nvPr/>
            </p:nvSpPr>
            <p:spPr bwMode="auto">
              <a:xfrm>
                <a:off x="3295" y="2157"/>
                <a:ext cx="6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sp>
          <p:nvSpPr>
            <p:cNvPr id="20" name="Rectangle 31"/>
            <p:cNvSpPr>
              <a:spLocks noChangeArrowheads="1"/>
            </p:cNvSpPr>
            <p:nvPr/>
          </p:nvSpPr>
          <p:spPr bwMode="auto">
            <a:xfrm>
              <a:off x="3242326" y="1552980"/>
              <a:ext cx="266282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dirty="0">
                  <a:latin typeface="微软雅黑" panose="020B0503020204020204" pitchFamily="34" charset="-122"/>
                  <a:ea typeface="微软雅黑" panose="020B0503020204020204" pitchFamily="34" charset="-122"/>
                </a:rPr>
                <a:t>运输层提供应用进程</a:t>
              </a:r>
              <a:r>
                <a:rPr lang="zh-CN" altLang="zh-CN" sz="1200" b="1" dirty="0">
                  <a:latin typeface="微软雅黑" panose="020B0503020204020204" pitchFamily="34" charset="-122"/>
                  <a:ea typeface="微软雅黑" panose="020B0503020204020204" pitchFamily="34" charset="-122"/>
                </a:rPr>
                <a:t>间的</a:t>
              </a:r>
              <a:r>
                <a:rPr lang="zh-CN" altLang="zh-CN" sz="1200" b="1" dirty="0">
                  <a:solidFill>
                    <a:srgbClr val="9900FF"/>
                  </a:solidFill>
                  <a:latin typeface="微软雅黑" panose="020B0503020204020204" pitchFamily="34" charset="-122"/>
                  <a:ea typeface="微软雅黑" panose="020B0503020204020204" pitchFamily="34" charset="-122"/>
                </a:rPr>
                <a:t>逻辑</a:t>
              </a:r>
              <a:r>
                <a:rPr lang="zh-CN" altLang="en-US" sz="1200" b="1" dirty="0">
                  <a:solidFill>
                    <a:srgbClr val="9900FF"/>
                  </a:solidFill>
                  <a:latin typeface="微软雅黑" panose="020B0503020204020204" pitchFamily="34" charset="-122"/>
                  <a:ea typeface="微软雅黑" panose="020B0503020204020204" pitchFamily="34" charset="-122"/>
                </a:rPr>
                <a:t>通信</a:t>
              </a:r>
            </a:p>
          </p:txBody>
        </p:sp>
        <p:sp>
          <p:nvSpPr>
            <p:cNvPr id="26" name="Rectangle 98"/>
            <p:cNvSpPr>
              <a:spLocks noChangeArrowheads="1"/>
            </p:cNvSpPr>
            <p:nvPr/>
          </p:nvSpPr>
          <p:spPr bwMode="auto">
            <a:xfrm>
              <a:off x="2650927" y="1301066"/>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dirty="0">
                  <a:solidFill>
                    <a:srgbClr val="C00000"/>
                  </a:solidFill>
                  <a:latin typeface="微软雅黑" panose="020B0503020204020204" pitchFamily="34" charset="-122"/>
                  <a:ea typeface="微软雅黑" panose="020B0503020204020204" pitchFamily="34" charset="-122"/>
                </a:rPr>
                <a:t>应用进程</a:t>
              </a:r>
            </a:p>
          </p:txBody>
        </p:sp>
        <p:sp>
          <p:nvSpPr>
            <p:cNvPr id="27" name="Freeform 100"/>
            <p:cNvSpPr>
              <a:spLocks/>
            </p:cNvSpPr>
            <p:nvPr/>
          </p:nvSpPr>
          <p:spPr bwMode="auto">
            <a:xfrm>
              <a:off x="6218693" y="1451776"/>
              <a:ext cx="370146" cy="83311"/>
            </a:xfrm>
            <a:custGeom>
              <a:avLst/>
              <a:gdLst>
                <a:gd name="T0" fmla="*/ 0 w 297"/>
                <a:gd name="T1" fmla="*/ 0 h 105"/>
                <a:gd name="T2" fmla="*/ 2147483647 w 297"/>
                <a:gd name="T3" fmla="*/ 2147483647 h 105"/>
                <a:gd name="T4" fmla="*/ 0 60000 65536"/>
                <a:gd name="T5" fmla="*/ 0 60000 65536"/>
                <a:gd name="T6" fmla="*/ 0 w 297"/>
                <a:gd name="T7" fmla="*/ 0 h 105"/>
                <a:gd name="T8" fmla="*/ 297 w 297"/>
                <a:gd name="T9" fmla="*/ 105 h 105"/>
              </a:gdLst>
              <a:ahLst/>
              <a:cxnLst>
                <a:cxn ang="T4">
                  <a:pos x="T0" y="T1"/>
                </a:cxn>
                <a:cxn ang="T5">
                  <a:pos x="T2" y="T3"/>
                </a:cxn>
              </a:cxnLst>
              <a:rect l="T6" t="T7" r="T8" b="T9"/>
              <a:pathLst>
                <a:path w="297" h="105">
                  <a:moveTo>
                    <a:pt x="0" y="0"/>
                  </a:moveTo>
                  <a:lnTo>
                    <a:pt x="297" y="105"/>
                  </a:lnTo>
                </a:path>
              </a:pathLst>
            </a:custGeom>
            <a:noFill/>
            <a:ln w="12700">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8" name="Rectangle 101"/>
            <p:cNvSpPr>
              <a:spLocks noChangeArrowheads="1"/>
            </p:cNvSpPr>
            <p:nvPr/>
          </p:nvSpPr>
          <p:spPr bwMode="auto">
            <a:xfrm>
              <a:off x="5474686" y="1301066"/>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a:solidFill>
                    <a:srgbClr val="C00000"/>
                  </a:solidFill>
                  <a:latin typeface="微软雅黑" panose="020B0503020204020204" pitchFamily="34" charset="-122"/>
                  <a:ea typeface="微软雅黑" panose="020B0503020204020204" pitchFamily="34" charset="-122"/>
                </a:rPr>
                <a:t>应用进程</a:t>
              </a:r>
            </a:p>
          </p:txBody>
        </p:sp>
        <p:sp>
          <p:nvSpPr>
            <p:cNvPr id="29" name="AutoShape 102"/>
            <p:cNvSpPr>
              <a:spLocks noChangeArrowheads="1"/>
            </p:cNvSpPr>
            <p:nvPr/>
          </p:nvSpPr>
          <p:spPr bwMode="auto">
            <a:xfrm>
              <a:off x="2533322" y="1770045"/>
              <a:ext cx="3996096" cy="111394"/>
            </a:xfrm>
            <a:prstGeom prst="leftRightArrow">
              <a:avLst>
                <a:gd name="adj1" fmla="val 59167"/>
                <a:gd name="adj2" fmla="val 216108"/>
              </a:avLst>
            </a:prstGeom>
            <a:solidFill>
              <a:schemeClr val="accent6">
                <a:lumMod val="75000"/>
              </a:schemeClr>
            </a:solidFill>
            <a:ln w="6350">
              <a:solidFill>
                <a:srgbClr val="000066"/>
              </a:solidFill>
              <a:miter lim="800000"/>
              <a:headEnd/>
              <a:tailEnd/>
            </a:ln>
          </p:spPr>
          <p:txBody>
            <a:bodyPr wrap="none" anchor="ctr"/>
            <a:lstStyle/>
            <a:p>
              <a:pPr>
                <a:defRPr/>
              </a:pPr>
              <a:endParaRPr lang="zh-CN" altLang="en-US" sz="1200" b="1">
                <a:latin typeface="微软雅黑" panose="020B0503020204020204" pitchFamily="34" charset="-122"/>
                <a:ea typeface="微软雅黑" panose="020B0503020204020204" pitchFamily="34" charset="-122"/>
              </a:endParaRPr>
            </a:p>
          </p:txBody>
        </p:sp>
        <p:sp>
          <p:nvSpPr>
            <p:cNvPr id="35" name="Oval 138"/>
            <p:cNvSpPr>
              <a:spLocks noChangeArrowheads="1"/>
            </p:cNvSpPr>
            <p:nvPr/>
          </p:nvSpPr>
          <p:spPr bwMode="auto">
            <a:xfrm>
              <a:off x="6984983" y="1413396"/>
              <a:ext cx="434520" cy="161943"/>
            </a:xfrm>
            <a:prstGeom prst="ellipse">
              <a:avLst/>
            </a:prstGeom>
            <a:solidFill>
              <a:schemeClr val="accent6">
                <a:lumMod val="75000"/>
              </a:schemeClr>
            </a:solid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36" name="Line 157"/>
            <p:cNvSpPr>
              <a:spLocks noChangeShapeType="1"/>
            </p:cNvSpPr>
            <p:nvPr/>
          </p:nvSpPr>
          <p:spPr bwMode="auto">
            <a:xfrm rot="5400000">
              <a:off x="3501724" y="2444495"/>
              <a:ext cx="48957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7" name="Line 158"/>
            <p:cNvSpPr>
              <a:spLocks noChangeShapeType="1"/>
            </p:cNvSpPr>
            <p:nvPr/>
          </p:nvSpPr>
          <p:spPr bwMode="auto">
            <a:xfrm rot="5400000">
              <a:off x="5007507" y="2443091"/>
              <a:ext cx="4961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9" name="Rectangle 175"/>
            <p:cNvSpPr>
              <a:spLocks noChangeArrowheads="1"/>
            </p:cNvSpPr>
            <p:nvPr/>
          </p:nvSpPr>
          <p:spPr bwMode="auto">
            <a:xfrm>
              <a:off x="4266449" y="1974112"/>
              <a:ext cx="535404"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latin typeface="微软雅黑" panose="020B0503020204020204" pitchFamily="34" charset="-122"/>
                  <a:ea typeface="微软雅黑" panose="020B0503020204020204" pitchFamily="34" charset="-122"/>
                </a:rPr>
                <a:t>IP </a:t>
              </a:r>
              <a:r>
                <a:rPr lang="zh-CN" altLang="en-US" sz="1200" b="1">
                  <a:latin typeface="微软雅黑" panose="020B0503020204020204" pitchFamily="34" charset="-122"/>
                  <a:ea typeface="微软雅黑" panose="020B0503020204020204" pitchFamily="34" charset="-122"/>
                </a:rPr>
                <a:t>层</a:t>
              </a:r>
            </a:p>
          </p:txBody>
        </p:sp>
        <p:sp>
          <p:nvSpPr>
            <p:cNvPr id="50" name="Freeform 99"/>
            <p:cNvSpPr>
              <a:spLocks/>
            </p:cNvSpPr>
            <p:nvPr/>
          </p:nvSpPr>
          <p:spPr bwMode="auto">
            <a:xfrm>
              <a:off x="2461521" y="1459264"/>
              <a:ext cx="225307" cy="66462"/>
            </a:xfrm>
            <a:custGeom>
              <a:avLst/>
              <a:gdLst>
                <a:gd name="T0" fmla="*/ 2147483647 w 174"/>
                <a:gd name="T1" fmla="*/ 0 h 84"/>
                <a:gd name="T2" fmla="*/ 0 w 174"/>
                <a:gd name="T3" fmla="*/ 2147483647 h 84"/>
                <a:gd name="T4" fmla="*/ 0 60000 65536"/>
                <a:gd name="T5" fmla="*/ 0 60000 65536"/>
                <a:gd name="T6" fmla="*/ 0 w 174"/>
                <a:gd name="T7" fmla="*/ 0 h 84"/>
                <a:gd name="T8" fmla="*/ 174 w 174"/>
                <a:gd name="T9" fmla="*/ 84 h 84"/>
              </a:gdLst>
              <a:ahLst/>
              <a:cxnLst>
                <a:cxn ang="T4">
                  <a:pos x="T0" y="T1"/>
                </a:cxn>
                <a:cxn ang="T5">
                  <a:pos x="T2" y="T3"/>
                </a:cxn>
              </a:cxnLst>
              <a:rect l="T6" t="T7" r="T8" b="T9"/>
              <a:pathLst>
                <a:path w="174" h="84">
                  <a:moveTo>
                    <a:pt x="174" y="0"/>
                  </a:moveTo>
                  <a:lnTo>
                    <a:pt x="0" y="84"/>
                  </a:lnTo>
                </a:path>
              </a:pathLst>
            </a:custGeom>
            <a:noFill/>
            <a:ln w="12700">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1" name="Oval 131"/>
            <p:cNvSpPr>
              <a:spLocks noChangeArrowheads="1"/>
            </p:cNvSpPr>
            <p:nvPr/>
          </p:nvSpPr>
          <p:spPr bwMode="auto">
            <a:xfrm>
              <a:off x="1576388" y="1409652"/>
              <a:ext cx="434519" cy="163815"/>
            </a:xfrm>
            <a:prstGeom prst="ellipse">
              <a:avLst/>
            </a:prstGeom>
            <a:solidFill>
              <a:schemeClr val="accent6">
                <a:lumMod val="75000"/>
              </a:schemeClr>
            </a:solid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52" name="Rectangle 132"/>
            <p:cNvSpPr>
              <a:spLocks noChangeArrowheads="1"/>
            </p:cNvSpPr>
            <p:nvPr/>
          </p:nvSpPr>
          <p:spPr bwMode="auto">
            <a:xfrm>
              <a:off x="1608575" y="1355633"/>
              <a:ext cx="46166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dirty="0">
                  <a:latin typeface="微软雅黑" panose="020B0503020204020204" pitchFamily="34" charset="-122"/>
                  <a:ea typeface="微软雅黑" panose="020B0503020204020204" pitchFamily="34" charset="-122"/>
                </a:rPr>
                <a:t>AP</a:t>
              </a:r>
              <a:r>
                <a:rPr lang="en-US" altLang="zh-CN" sz="1200" b="1" baseline="-25000" dirty="0">
                  <a:latin typeface="微软雅黑" panose="020B0503020204020204" pitchFamily="34" charset="-122"/>
                  <a:ea typeface="微软雅黑" panose="020B0503020204020204" pitchFamily="34" charset="-122"/>
                </a:rPr>
                <a:t>1</a:t>
              </a:r>
              <a:endParaRPr lang="en-US" altLang="zh-CN" sz="1200" b="1" dirty="0">
                <a:latin typeface="微软雅黑" panose="020B0503020204020204" pitchFamily="34" charset="-122"/>
                <a:ea typeface="微软雅黑" panose="020B0503020204020204" pitchFamily="34" charset="-122"/>
              </a:endParaRPr>
            </a:p>
          </p:txBody>
        </p:sp>
        <p:grpSp>
          <p:nvGrpSpPr>
            <p:cNvPr id="53" name="Group 197"/>
            <p:cNvGrpSpPr>
              <a:grpSpLocks/>
            </p:cNvGrpSpPr>
            <p:nvPr/>
          </p:nvGrpSpPr>
          <p:grpSpPr bwMode="auto">
            <a:xfrm>
              <a:off x="2045571" y="1424580"/>
              <a:ext cx="481751" cy="274572"/>
              <a:chOff x="798" y="803"/>
              <a:chExt cx="408" cy="345"/>
            </a:xfrm>
            <a:solidFill>
              <a:schemeClr val="accent6">
                <a:lumMod val="75000"/>
              </a:schemeClr>
            </a:solidFill>
          </p:grpSpPr>
          <p:sp>
            <p:nvSpPr>
              <p:cNvPr id="136" name="Oval 128"/>
              <p:cNvSpPr>
                <a:spLocks noChangeArrowheads="1"/>
              </p:cNvSpPr>
              <p:nvPr/>
            </p:nvSpPr>
            <p:spPr bwMode="auto">
              <a:xfrm>
                <a:off x="798" y="849"/>
                <a:ext cx="368" cy="204"/>
              </a:xfrm>
              <a:prstGeom prst="ellipse">
                <a:avLst/>
              </a:prstGeom>
              <a:grp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37" name="Rectangle 129"/>
              <p:cNvSpPr>
                <a:spLocks noChangeArrowheads="1"/>
              </p:cNvSpPr>
              <p:nvPr/>
            </p:nvSpPr>
            <p:spPr bwMode="auto">
              <a:xfrm>
                <a:off x="815" y="803"/>
                <a:ext cx="391" cy="345"/>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dirty="0">
                    <a:latin typeface="微软雅黑" panose="020B0503020204020204" pitchFamily="34" charset="-122"/>
                    <a:ea typeface="微软雅黑" panose="020B0503020204020204" pitchFamily="34" charset="-122"/>
                  </a:rPr>
                  <a:t>AP</a:t>
                </a:r>
                <a:r>
                  <a:rPr lang="en-US" altLang="zh-CN" sz="1200" b="1" baseline="-25000" dirty="0">
                    <a:latin typeface="微软雅黑" panose="020B0503020204020204" pitchFamily="34" charset="-122"/>
                    <a:ea typeface="微软雅黑" panose="020B0503020204020204" pitchFamily="34" charset="-122"/>
                  </a:rPr>
                  <a:t>2</a:t>
                </a:r>
                <a:endParaRPr lang="en-US" altLang="zh-CN" sz="1200" b="1" dirty="0">
                  <a:latin typeface="微软雅黑" panose="020B0503020204020204" pitchFamily="34" charset="-122"/>
                  <a:ea typeface="微软雅黑" panose="020B0503020204020204" pitchFamily="34" charset="-122"/>
                </a:endParaRPr>
              </a:p>
            </p:txBody>
          </p:sp>
        </p:grpSp>
        <p:sp>
          <p:nvSpPr>
            <p:cNvPr id="54" name="Rectangle 139"/>
            <p:cNvSpPr>
              <a:spLocks noChangeArrowheads="1"/>
            </p:cNvSpPr>
            <p:nvPr/>
          </p:nvSpPr>
          <p:spPr bwMode="auto">
            <a:xfrm>
              <a:off x="7003552" y="1375291"/>
              <a:ext cx="46166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latin typeface="微软雅黑" panose="020B0503020204020204" pitchFamily="34" charset="-122"/>
                  <a:ea typeface="微软雅黑" panose="020B0503020204020204" pitchFamily="34" charset="-122"/>
                </a:rPr>
                <a:t>AP</a:t>
              </a:r>
              <a:r>
                <a:rPr lang="en-US" altLang="zh-CN" sz="1200" b="1" baseline="-25000">
                  <a:latin typeface="微软雅黑" panose="020B0503020204020204" pitchFamily="34" charset="-122"/>
                  <a:ea typeface="微软雅黑" panose="020B0503020204020204" pitchFamily="34" charset="-122"/>
                </a:rPr>
                <a:t>4</a:t>
              </a:r>
              <a:endParaRPr lang="en-US" altLang="zh-CN" sz="1200" b="1">
                <a:latin typeface="微软雅黑" panose="020B0503020204020204" pitchFamily="34" charset="-122"/>
                <a:ea typeface="微软雅黑" panose="020B0503020204020204" pitchFamily="34" charset="-122"/>
              </a:endParaRPr>
            </a:p>
          </p:txBody>
        </p:sp>
        <p:sp>
          <p:nvSpPr>
            <p:cNvPr id="55" name="Oval 135"/>
            <p:cNvSpPr>
              <a:spLocks noChangeArrowheads="1"/>
            </p:cNvSpPr>
            <p:nvPr/>
          </p:nvSpPr>
          <p:spPr bwMode="auto">
            <a:xfrm>
              <a:off x="6555415" y="1480794"/>
              <a:ext cx="433282" cy="162879"/>
            </a:xfrm>
            <a:prstGeom prst="ellipse">
              <a:avLst/>
            </a:prstGeom>
            <a:solidFill>
              <a:schemeClr val="accent6">
                <a:lumMod val="75000"/>
              </a:schemeClr>
            </a:solid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56" name="Rectangle 136"/>
            <p:cNvSpPr>
              <a:spLocks noChangeArrowheads="1"/>
            </p:cNvSpPr>
            <p:nvPr/>
          </p:nvSpPr>
          <p:spPr bwMode="auto">
            <a:xfrm>
              <a:off x="6572747" y="1436136"/>
              <a:ext cx="46166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latin typeface="微软雅黑" panose="020B0503020204020204" pitchFamily="34" charset="-122"/>
                  <a:ea typeface="微软雅黑" panose="020B0503020204020204" pitchFamily="34" charset="-122"/>
                </a:rPr>
                <a:t>AP</a:t>
              </a:r>
              <a:r>
                <a:rPr lang="en-US" altLang="zh-CN" sz="1200" b="1" baseline="-25000">
                  <a:latin typeface="微软雅黑" panose="020B0503020204020204" pitchFamily="34" charset="-122"/>
                  <a:ea typeface="微软雅黑" panose="020B0503020204020204" pitchFamily="34" charset="-122"/>
                </a:rPr>
                <a:t>3</a:t>
              </a:r>
              <a:endParaRPr lang="en-US" altLang="zh-CN" sz="1200" b="1">
                <a:latin typeface="微软雅黑" panose="020B0503020204020204" pitchFamily="34" charset="-122"/>
                <a:ea typeface="微软雅黑" panose="020B0503020204020204" pitchFamily="34" charset="-122"/>
              </a:endParaRPr>
            </a:p>
          </p:txBody>
        </p:sp>
        <p:sp>
          <p:nvSpPr>
            <p:cNvPr id="66" name="Rectangle 244"/>
            <p:cNvSpPr>
              <a:spLocks noChangeArrowheads="1"/>
            </p:cNvSpPr>
            <p:nvPr/>
          </p:nvSpPr>
          <p:spPr bwMode="auto">
            <a:xfrm>
              <a:off x="1354795" y="1123857"/>
              <a:ext cx="13144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dirty="0">
                  <a:solidFill>
                    <a:srgbClr val="0000FF"/>
                  </a:solidFill>
                  <a:latin typeface="微软雅黑" panose="020B0503020204020204" pitchFamily="34" charset="-122"/>
                  <a:ea typeface="微软雅黑" panose="020B0503020204020204" pitchFamily="34" charset="-122"/>
                </a:rPr>
                <a:t>主机 </a:t>
              </a:r>
              <a:r>
                <a:rPr lang="en-US" altLang="zh-CN" sz="1200" b="1" dirty="0">
                  <a:solidFill>
                    <a:srgbClr val="0000FF"/>
                  </a:solidFill>
                  <a:latin typeface="微软雅黑" panose="020B0503020204020204" pitchFamily="34" charset="-122"/>
                  <a:ea typeface="微软雅黑" panose="020B0503020204020204" pitchFamily="34" charset="-122"/>
                </a:rPr>
                <a:t>A </a:t>
              </a:r>
              <a:r>
                <a:rPr lang="zh-CN" altLang="en-US" sz="1200" b="1" dirty="0">
                  <a:solidFill>
                    <a:srgbClr val="0000FF"/>
                  </a:solidFill>
                  <a:latin typeface="微软雅黑" panose="020B0503020204020204" pitchFamily="34" charset="-122"/>
                  <a:ea typeface="微软雅黑" panose="020B0503020204020204" pitchFamily="34" charset="-122"/>
                </a:rPr>
                <a:t>的协议栈</a:t>
              </a:r>
            </a:p>
          </p:txBody>
        </p:sp>
        <p:sp>
          <p:nvSpPr>
            <p:cNvPr id="67" name="Rectangle 245"/>
            <p:cNvSpPr>
              <a:spLocks noChangeArrowheads="1"/>
            </p:cNvSpPr>
            <p:nvPr/>
          </p:nvSpPr>
          <p:spPr bwMode="auto">
            <a:xfrm>
              <a:off x="6358581" y="1123857"/>
              <a:ext cx="1304845"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a:solidFill>
                    <a:srgbClr val="0000FF"/>
                  </a:solidFill>
                  <a:latin typeface="微软雅黑" panose="020B0503020204020204" pitchFamily="34" charset="-122"/>
                  <a:ea typeface="微软雅黑" panose="020B0503020204020204" pitchFamily="34" charset="-122"/>
                </a:rPr>
                <a:t>主机 </a:t>
              </a:r>
              <a:r>
                <a:rPr lang="en-US" altLang="zh-CN" sz="1200" b="1">
                  <a:solidFill>
                    <a:srgbClr val="0000FF"/>
                  </a:solidFill>
                  <a:latin typeface="微软雅黑" panose="020B0503020204020204" pitchFamily="34" charset="-122"/>
                  <a:ea typeface="微软雅黑" panose="020B0503020204020204" pitchFamily="34" charset="-122"/>
                </a:rPr>
                <a:t>B </a:t>
              </a:r>
              <a:r>
                <a:rPr lang="zh-CN" altLang="en-US" sz="1200" b="1">
                  <a:solidFill>
                    <a:srgbClr val="0000FF"/>
                  </a:solidFill>
                  <a:latin typeface="微软雅黑" panose="020B0503020204020204" pitchFamily="34" charset="-122"/>
                  <a:ea typeface="微软雅黑" panose="020B0503020204020204" pitchFamily="34" charset="-122"/>
                </a:rPr>
                <a:t>的协议栈</a:t>
              </a:r>
            </a:p>
          </p:txBody>
        </p:sp>
        <p:sp>
          <p:nvSpPr>
            <p:cNvPr id="78" name="Rectangle 10"/>
            <p:cNvSpPr>
              <a:spLocks noChangeArrowheads="1"/>
            </p:cNvSpPr>
            <p:nvPr/>
          </p:nvSpPr>
          <p:spPr bwMode="auto">
            <a:xfrm>
              <a:off x="7281090" y="1542643"/>
              <a:ext cx="277321" cy="1166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ts val="1200"/>
                </a:lnSpc>
              </a:pPr>
              <a:r>
                <a:rPr lang="en-US" altLang="zh-CN" sz="1200" b="1" dirty="0">
                  <a:latin typeface="微软雅黑" panose="020B0503020204020204" pitchFamily="34" charset="-122"/>
                  <a:ea typeface="微软雅黑" panose="020B0503020204020204" pitchFamily="34" charset="-122"/>
                </a:rPr>
                <a:t>5</a:t>
              </a:r>
            </a:p>
            <a:p>
              <a:pPr>
                <a:lnSpc>
                  <a:spcPts val="4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4</a:t>
              </a:r>
            </a:p>
            <a:p>
              <a:pPr>
                <a:lnSpc>
                  <a:spcPts val="6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3</a:t>
              </a:r>
            </a:p>
            <a:p>
              <a:pPr>
                <a:lnSpc>
                  <a:spcPts val="8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2</a:t>
              </a:r>
            </a:p>
            <a:p>
              <a:pPr>
                <a:lnSpc>
                  <a:spcPts val="6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1</a:t>
              </a:r>
            </a:p>
          </p:txBody>
        </p:sp>
      </p:grpSp>
      <p:grpSp>
        <p:nvGrpSpPr>
          <p:cNvPr id="144" name="组合 143"/>
          <p:cNvGrpSpPr/>
          <p:nvPr/>
        </p:nvGrpSpPr>
        <p:grpSpPr>
          <a:xfrm>
            <a:off x="811003" y="1476607"/>
            <a:ext cx="1501964" cy="534806"/>
            <a:chOff x="811003" y="1423671"/>
            <a:chExt cx="1501964" cy="534806"/>
          </a:xfrm>
        </p:grpSpPr>
        <p:sp>
          <p:nvSpPr>
            <p:cNvPr id="145" name="椭圆 144"/>
            <p:cNvSpPr/>
            <p:nvPr/>
          </p:nvSpPr>
          <p:spPr>
            <a:xfrm>
              <a:off x="1765743" y="1593158"/>
              <a:ext cx="547224" cy="365319"/>
            </a:xfrm>
            <a:prstGeom prst="ellipse">
              <a:avLst/>
            </a:prstGeom>
            <a:solidFill>
              <a:schemeClr val="bg1"/>
            </a:solidFill>
            <a:ln w="19050">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Rectangle 98"/>
            <p:cNvSpPr>
              <a:spLocks noChangeArrowheads="1"/>
            </p:cNvSpPr>
            <p:nvPr/>
          </p:nvSpPr>
          <p:spPr bwMode="auto">
            <a:xfrm>
              <a:off x="811003" y="1423671"/>
              <a:ext cx="541816"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400" b="1" dirty="0">
                  <a:solidFill>
                    <a:srgbClr val="C00000"/>
                  </a:solidFill>
                  <a:latin typeface="微软雅黑" panose="020B0503020204020204" pitchFamily="34" charset="-122"/>
                  <a:ea typeface="微软雅黑" panose="020B0503020204020204" pitchFamily="34" charset="-122"/>
                </a:rPr>
                <a:t>复用</a:t>
              </a:r>
            </a:p>
          </p:txBody>
        </p:sp>
        <p:cxnSp>
          <p:nvCxnSpPr>
            <p:cNvPr id="147" name="直接连接符 146"/>
            <p:cNvCxnSpPr/>
            <p:nvPr/>
          </p:nvCxnSpPr>
          <p:spPr>
            <a:xfrm>
              <a:off x="1284233" y="1633378"/>
              <a:ext cx="562557" cy="110949"/>
            </a:xfrm>
            <a:prstGeom prst="line">
              <a:avLst/>
            </a:prstGeom>
            <a:ln w="12700">
              <a:headEnd type="triangle" w="med" len="med"/>
              <a:tailEnd type="none" w="med" len="med"/>
            </a:ln>
          </p:spPr>
          <p:style>
            <a:lnRef idx="1">
              <a:schemeClr val="dk1"/>
            </a:lnRef>
            <a:fillRef idx="0">
              <a:schemeClr val="dk1"/>
            </a:fillRef>
            <a:effectRef idx="0">
              <a:schemeClr val="dk1"/>
            </a:effectRef>
            <a:fontRef idx="minor">
              <a:schemeClr val="tx1"/>
            </a:fontRef>
          </p:style>
        </p:cxnSp>
      </p:grpSp>
      <p:grpSp>
        <p:nvGrpSpPr>
          <p:cNvPr id="148" name="组合 147"/>
          <p:cNvGrpSpPr/>
          <p:nvPr/>
        </p:nvGrpSpPr>
        <p:grpSpPr>
          <a:xfrm>
            <a:off x="6744719" y="1500989"/>
            <a:ext cx="1465661" cy="510534"/>
            <a:chOff x="-297165" y="1386983"/>
            <a:chExt cx="1465661" cy="510534"/>
          </a:xfrm>
        </p:grpSpPr>
        <p:sp>
          <p:nvSpPr>
            <p:cNvPr id="149" name="椭圆 148"/>
            <p:cNvSpPr/>
            <p:nvPr/>
          </p:nvSpPr>
          <p:spPr>
            <a:xfrm>
              <a:off x="-297165" y="1532198"/>
              <a:ext cx="547224" cy="365319"/>
            </a:xfrm>
            <a:prstGeom prst="ellipse">
              <a:avLst/>
            </a:prstGeom>
            <a:solidFill>
              <a:schemeClr val="bg1"/>
            </a:solidFill>
            <a:ln w="19050">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Rectangle 98"/>
            <p:cNvSpPr>
              <a:spLocks noChangeArrowheads="1"/>
            </p:cNvSpPr>
            <p:nvPr/>
          </p:nvSpPr>
          <p:spPr bwMode="auto">
            <a:xfrm>
              <a:off x="626680" y="1386983"/>
              <a:ext cx="541816"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400" b="1" dirty="0">
                  <a:solidFill>
                    <a:srgbClr val="C00000"/>
                  </a:solidFill>
                  <a:latin typeface="微软雅黑" panose="020B0503020204020204" pitchFamily="34" charset="-122"/>
                  <a:ea typeface="微软雅黑" panose="020B0503020204020204" pitchFamily="34" charset="-122"/>
                </a:rPr>
                <a:t>分用</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cxnSp>
          <p:nvCxnSpPr>
            <p:cNvPr id="151" name="直接连接符 150"/>
            <p:cNvCxnSpPr/>
            <p:nvPr/>
          </p:nvCxnSpPr>
          <p:spPr>
            <a:xfrm flipH="1">
              <a:off x="148855" y="1605572"/>
              <a:ext cx="545860" cy="80939"/>
            </a:xfrm>
            <a:prstGeom prst="line">
              <a:avLst/>
            </a:prstGeom>
            <a:ln w="12700">
              <a:headEnd type="triangle" w="med" len="med"/>
              <a:tailEnd type="none" w="med" len="med"/>
            </a:ln>
          </p:spPr>
          <p:style>
            <a:lnRef idx="1">
              <a:schemeClr val="dk1"/>
            </a:lnRef>
            <a:fillRef idx="0">
              <a:schemeClr val="dk1"/>
            </a:fillRef>
            <a:effectRef idx="0">
              <a:schemeClr val="dk1"/>
            </a:effectRef>
            <a:fontRef idx="minor">
              <a:schemeClr val="tx1"/>
            </a:fontRef>
          </p:style>
        </p:cxnSp>
      </p:grpSp>
      <p:grpSp>
        <p:nvGrpSpPr>
          <p:cNvPr id="152" name="组合 151"/>
          <p:cNvGrpSpPr/>
          <p:nvPr/>
        </p:nvGrpSpPr>
        <p:grpSpPr>
          <a:xfrm>
            <a:off x="1814331" y="1564188"/>
            <a:ext cx="5408594" cy="1293671"/>
            <a:chOff x="1804171" y="1511252"/>
            <a:chExt cx="5408594" cy="1293671"/>
          </a:xfrm>
        </p:grpSpPr>
        <p:sp>
          <p:nvSpPr>
            <p:cNvPr id="153" name="Line 248"/>
            <p:cNvSpPr>
              <a:spLocks noChangeShapeType="1"/>
            </p:cNvSpPr>
            <p:nvPr/>
          </p:nvSpPr>
          <p:spPr bwMode="auto">
            <a:xfrm>
              <a:off x="6781959" y="1588011"/>
              <a:ext cx="262445" cy="312653"/>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4" name="Line 249"/>
            <p:cNvSpPr>
              <a:spLocks noChangeShapeType="1"/>
            </p:cNvSpPr>
            <p:nvPr/>
          </p:nvSpPr>
          <p:spPr bwMode="auto">
            <a:xfrm flipH="1">
              <a:off x="7044404" y="1511252"/>
              <a:ext cx="168361" cy="381923"/>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5" name="椭圆 85"/>
            <p:cNvSpPr>
              <a:spLocks noChangeArrowheads="1"/>
            </p:cNvSpPr>
            <p:nvPr/>
          </p:nvSpPr>
          <p:spPr bwMode="auto">
            <a:xfrm>
              <a:off x="7123633" y="1645112"/>
              <a:ext cx="56946" cy="43060"/>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56" name="椭圆 85"/>
            <p:cNvSpPr>
              <a:spLocks noChangeArrowheads="1"/>
            </p:cNvSpPr>
            <p:nvPr/>
          </p:nvSpPr>
          <p:spPr bwMode="auto">
            <a:xfrm>
              <a:off x="7010980" y="1883814"/>
              <a:ext cx="55707" cy="42124"/>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57" name="椭圆 85"/>
            <p:cNvSpPr>
              <a:spLocks noChangeArrowheads="1"/>
            </p:cNvSpPr>
            <p:nvPr/>
          </p:nvSpPr>
          <p:spPr bwMode="auto">
            <a:xfrm>
              <a:off x="6817860" y="1645112"/>
              <a:ext cx="56946" cy="43060"/>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58" name="Freeform 32"/>
            <p:cNvSpPr>
              <a:spLocks/>
            </p:cNvSpPr>
            <p:nvPr/>
          </p:nvSpPr>
          <p:spPr bwMode="auto">
            <a:xfrm>
              <a:off x="1999766" y="1897856"/>
              <a:ext cx="5039686" cy="907067"/>
            </a:xfrm>
            <a:custGeom>
              <a:avLst/>
              <a:gdLst>
                <a:gd name="T0" fmla="*/ 0 w 4272"/>
                <a:gd name="T1" fmla="*/ 0 h 1138"/>
                <a:gd name="T2" fmla="*/ 0 w 4272"/>
                <a:gd name="T3" fmla="*/ 2147483647 h 1138"/>
                <a:gd name="T4" fmla="*/ 2147483647 w 4272"/>
                <a:gd name="T5" fmla="*/ 2147483647 h 1138"/>
                <a:gd name="T6" fmla="*/ 2147483647 w 4272"/>
                <a:gd name="T7" fmla="*/ 2147483647 h 1138"/>
                <a:gd name="T8" fmla="*/ 2147483647 w 4272"/>
                <a:gd name="T9" fmla="*/ 2147483647 h 1138"/>
                <a:gd name="T10" fmla="*/ 2147483647 w 4272"/>
                <a:gd name="T11" fmla="*/ 2147483647 h 1138"/>
                <a:gd name="T12" fmla="*/ 2147483647 w 4272"/>
                <a:gd name="T13" fmla="*/ 2147483647 h 1138"/>
                <a:gd name="T14" fmla="*/ 2147483647 w 4272"/>
                <a:gd name="T15" fmla="*/ 2147483647 h 1138"/>
                <a:gd name="T16" fmla="*/ 2147483647 w 4272"/>
                <a:gd name="T17" fmla="*/ 2147483647 h 1138"/>
                <a:gd name="T18" fmla="*/ 2147483647 w 4272"/>
                <a:gd name="T19" fmla="*/ 2147483647 h 1138"/>
                <a:gd name="T20" fmla="*/ 2147483647 w 4272"/>
                <a:gd name="T21" fmla="*/ 2147483647 h 1138"/>
                <a:gd name="T22" fmla="*/ 2147483647 w 4272"/>
                <a:gd name="T23" fmla="*/ 2147483647 h 1138"/>
                <a:gd name="T24" fmla="*/ 2147483647 w 4272"/>
                <a:gd name="T25" fmla="*/ 2147483647 h 1138"/>
                <a:gd name="T26" fmla="*/ 2147483647 w 4272"/>
                <a:gd name="T27" fmla="*/ 2147483647 h 1138"/>
                <a:gd name="T28" fmla="*/ 2147483647 w 4272"/>
                <a:gd name="T29" fmla="*/ 2147483647 h 1138"/>
                <a:gd name="T30" fmla="*/ 2147483647 w 4272"/>
                <a:gd name="T31" fmla="*/ 2147483647 h 1138"/>
                <a:gd name="T32" fmla="*/ 2147483647 w 4272"/>
                <a:gd name="T33" fmla="*/ 2147483647 h 1138"/>
                <a:gd name="T34" fmla="*/ 2147483647 w 4272"/>
                <a:gd name="T35" fmla="*/ 2147483647 h 1138"/>
                <a:gd name="T36" fmla="*/ 2147483647 w 4272"/>
                <a:gd name="T37" fmla="*/ 2147483647 h 1138"/>
                <a:gd name="T38" fmla="*/ 2147483647 w 4272"/>
                <a:gd name="T39" fmla="*/ 2147483647 h 1138"/>
                <a:gd name="T40" fmla="*/ 2147483647 w 4272"/>
                <a:gd name="T41" fmla="*/ 2147483647 h 1138"/>
                <a:gd name="T42" fmla="*/ 2147483647 w 4272"/>
                <a:gd name="T43" fmla="*/ 2147483647 h 1138"/>
                <a:gd name="T44" fmla="*/ 2147483647 w 4272"/>
                <a:gd name="T45" fmla="*/ 2147483647 h 1138"/>
                <a:gd name="T46" fmla="*/ 2147483647 w 4272"/>
                <a:gd name="T47" fmla="*/ 2147483647 h 1138"/>
                <a:gd name="T48" fmla="*/ 2147483647 w 4272"/>
                <a:gd name="T49" fmla="*/ 2147483647 h 1138"/>
                <a:gd name="T50" fmla="*/ 2147483647 w 4272"/>
                <a:gd name="T51" fmla="*/ 2147483647 h 1138"/>
                <a:gd name="T52" fmla="*/ 2147483647 w 4272"/>
                <a:gd name="T53" fmla="*/ 2147483647 h 1138"/>
                <a:gd name="T54" fmla="*/ 2147483647 w 4272"/>
                <a:gd name="T55" fmla="*/ 2147483647 h 1138"/>
                <a:gd name="T56" fmla="*/ 2147483647 w 4272"/>
                <a:gd name="T57" fmla="*/ 2147483647 h 1138"/>
                <a:gd name="T58" fmla="*/ 2147483647 w 4272"/>
                <a:gd name="T59" fmla="*/ 2147483647 h 1138"/>
                <a:gd name="T60" fmla="*/ 2147483647 w 4272"/>
                <a:gd name="T61" fmla="*/ 2147483647 h 1138"/>
                <a:gd name="T62" fmla="*/ 2147483647 w 4272"/>
                <a:gd name="T63" fmla="*/ 2147483647 h 1138"/>
                <a:gd name="T64" fmla="*/ 2147483647 w 4272"/>
                <a:gd name="T65" fmla="*/ 2147483647 h 1138"/>
                <a:gd name="T66" fmla="*/ 2147483647 w 4272"/>
                <a:gd name="T67" fmla="*/ 2147483647 h 1138"/>
                <a:gd name="T68" fmla="*/ 2147483647 w 4272"/>
                <a:gd name="T69" fmla="*/ 2147483647 h 1138"/>
                <a:gd name="T70" fmla="*/ 2147483647 w 4272"/>
                <a:gd name="T71" fmla="*/ 2147483647 h 1138"/>
                <a:gd name="T72" fmla="*/ 2147483647 w 4272"/>
                <a:gd name="T73" fmla="*/ 2147483647 h 1138"/>
                <a:gd name="T74" fmla="*/ 2147483647 w 4272"/>
                <a:gd name="T75" fmla="*/ 2147483647 h 1138"/>
                <a:gd name="T76" fmla="*/ 2147483647 w 4272"/>
                <a:gd name="T77" fmla="*/ 2147483647 h 1138"/>
                <a:gd name="T78" fmla="*/ 2147483647 w 4272"/>
                <a:gd name="T79" fmla="*/ 2147483647 h 1138"/>
                <a:gd name="T80" fmla="*/ 2147483647 w 4272"/>
                <a:gd name="T81" fmla="*/ 2147483647 h 1138"/>
                <a:gd name="T82" fmla="*/ 2147483647 w 4272"/>
                <a:gd name="T83" fmla="*/ 0 h 113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72"/>
                <a:gd name="T127" fmla="*/ 0 h 1138"/>
                <a:gd name="T128" fmla="*/ 4272 w 4272"/>
                <a:gd name="T129" fmla="*/ 1138 h 113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28575" cap="flat" cmpd="sng">
              <a:solidFill>
                <a:srgbClr val="0000FF"/>
              </a:solidFill>
              <a:prstDash val="sysDot"/>
              <a:round/>
              <a:headEnd type="none" w="med" len="lg"/>
              <a:tailEnd type="none" w="med" len="lg"/>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9" name="椭圆 85"/>
            <p:cNvSpPr>
              <a:spLocks noChangeArrowheads="1"/>
            </p:cNvSpPr>
            <p:nvPr/>
          </p:nvSpPr>
          <p:spPr bwMode="auto">
            <a:xfrm>
              <a:off x="2153272" y="1650728"/>
              <a:ext cx="48610" cy="45719"/>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60" name="椭圆 85"/>
            <p:cNvSpPr>
              <a:spLocks noChangeArrowheads="1"/>
            </p:cNvSpPr>
            <p:nvPr/>
          </p:nvSpPr>
          <p:spPr bwMode="auto">
            <a:xfrm>
              <a:off x="1846261" y="1652600"/>
              <a:ext cx="48610" cy="45719"/>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61" name="椭圆 85"/>
            <p:cNvSpPr>
              <a:spLocks noChangeArrowheads="1"/>
            </p:cNvSpPr>
            <p:nvPr/>
          </p:nvSpPr>
          <p:spPr bwMode="auto">
            <a:xfrm>
              <a:off x="1966341" y="1876324"/>
              <a:ext cx="48610" cy="45719"/>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62" name="Line 246"/>
            <p:cNvSpPr>
              <a:spLocks noChangeShapeType="1"/>
            </p:cNvSpPr>
            <p:nvPr/>
          </p:nvSpPr>
          <p:spPr bwMode="auto">
            <a:xfrm>
              <a:off x="1804171" y="1530910"/>
              <a:ext cx="189406" cy="362265"/>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3" name="Line 247"/>
            <p:cNvSpPr>
              <a:spLocks noChangeShapeType="1"/>
            </p:cNvSpPr>
            <p:nvPr/>
          </p:nvSpPr>
          <p:spPr bwMode="auto">
            <a:xfrm flipH="1">
              <a:off x="2013383" y="1573034"/>
              <a:ext cx="240162" cy="320141"/>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165" name="矩形 164"/>
          <p:cNvSpPr/>
          <p:nvPr/>
        </p:nvSpPr>
        <p:spPr>
          <a:xfrm>
            <a:off x="990543" y="3138544"/>
            <a:ext cx="7162909" cy="416589"/>
          </a:xfrm>
          <a:prstGeom prst="rect">
            <a:avLst/>
          </a:prstGeom>
        </p:spPr>
        <p:txBody>
          <a:bodyPr wrap="square">
            <a:spAutoFit/>
          </a:bodyPr>
          <a:lstStyle/>
          <a:p>
            <a:pPr marL="285750" indent="-285750">
              <a:lnSpc>
                <a:spcPts val="2800"/>
              </a:lnSpc>
              <a:buFont typeface="Wingdings" panose="05000000000000000000" pitchFamily="2" charset="2"/>
              <a:buChar char="l"/>
            </a:pPr>
            <a:r>
              <a:rPr lang="zh-CN" altLang="en-US" b="1" dirty="0">
                <a:solidFill>
                  <a:srgbClr val="C00000"/>
                </a:solidFill>
                <a:latin typeface="微软雅黑" panose="020B0503020204020204" pitchFamily="34" charset="-122"/>
                <a:ea typeface="微软雅黑" panose="020B0503020204020204" pitchFamily="34" charset="-122"/>
              </a:rPr>
              <a:t>复用：</a:t>
            </a:r>
            <a:r>
              <a:rPr lang="zh-CN" altLang="en-US" b="1" dirty="0">
                <a:latin typeface="微软雅黑" panose="020B0503020204020204" pitchFamily="34" charset="-122"/>
                <a:ea typeface="微软雅黑" panose="020B0503020204020204" pitchFamily="34" charset="-122"/>
              </a:rPr>
              <a:t>应用进程都可以通过运输层再传送到 </a:t>
            </a:r>
            <a:r>
              <a:rPr lang="en-US" altLang="zh-CN" b="1" dirty="0">
                <a:latin typeface="微软雅黑" panose="020B0503020204020204" pitchFamily="34" charset="-122"/>
                <a:ea typeface="微软雅黑" panose="020B0503020204020204" pitchFamily="34" charset="-122"/>
              </a:rPr>
              <a:t>IP </a:t>
            </a:r>
            <a:r>
              <a:rPr lang="zh-CN" altLang="en-US" b="1" dirty="0">
                <a:latin typeface="微软雅黑" panose="020B0503020204020204" pitchFamily="34" charset="-122"/>
                <a:ea typeface="微软雅黑" panose="020B0503020204020204" pitchFamily="34" charset="-122"/>
              </a:rPr>
              <a:t>层（网络层）。</a:t>
            </a:r>
            <a:endParaRPr lang="en-US" altLang="zh-CN" b="1" dirty="0">
              <a:latin typeface="微软雅黑" panose="020B0503020204020204" pitchFamily="34" charset="-122"/>
              <a:ea typeface="微软雅黑" panose="020B0503020204020204" pitchFamily="34" charset="-122"/>
            </a:endParaRPr>
          </a:p>
        </p:txBody>
      </p:sp>
      <p:sp>
        <p:nvSpPr>
          <p:cNvPr id="166" name="矩形 165"/>
          <p:cNvSpPr/>
          <p:nvPr/>
        </p:nvSpPr>
        <p:spPr>
          <a:xfrm>
            <a:off x="3967282" y="3904953"/>
            <a:ext cx="2565182" cy="359073"/>
          </a:xfrm>
          <a:prstGeom prst="rect">
            <a:avLst/>
          </a:prstGeom>
          <a:solidFill>
            <a:srgbClr val="C00000"/>
          </a:solidFill>
        </p:spPr>
        <p:txBody>
          <a:bodyPr wrap="square" tIns="0" bIns="0">
            <a:spAutoFit/>
          </a:bodyPr>
          <a:lstStyle/>
          <a:p>
            <a:pPr algn="ctr">
              <a:lnSpc>
                <a:spcPts val="2800"/>
              </a:lnSpc>
            </a:pPr>
            <a:r>
              <a:rPr lang="zh-CN" altLang="en-US" b="1" dirty="0">
                <a:solidFill>
                  <a:schemeClr val="bg1"/>
                </a:solidFill>
                <a:latin typeface="微软雅黑" panose="020B0503020204020204" pitchFamily="34" charset="-122"/>
                <a:ea typeface="微软雅黑" panose="020B0503020204020204" pitchFamily="34" charset="-122"/>
              </a:rPr>
              <a:t>如何指明各应用进程？</a:t>
            </a:r>
          </a:p>
        </p:txBody>
      </p:sp>
      <p:sp>
        <p:nvSpPr>
          <p:cNvPr id="167" name="矩形 166"/>
          <p:cNvSpPr/>
          <p:nvPr/>
        </p:nvSpPr>
        <p:spPr>
          <a:xfrm>
            <a:off x="990543" y="3499713"/>
            <a:ext cx="7162909" cy="810478"/>
          </a:xfrm>
          <a:prstGeom prst="rect">
            <a:avLst/>
          </a:prstGeom>
        </p:spPr>
        <p:txBody>
          <a:bodyPr wrap="square">
            <a:spAutoFit/>
          </a:bodyPr>
          <a:lstStyle/>
          <a:p>
            <a:pPr marL="285750" indent="-285750">
              <a:lnSpc>
                <a:spcPts val="2800"/>
              </a:lnSpc>
              <a:buFont typeface="Wingdings" panose="05000000000000000000" pitchFamily="2" charset="2"/>
              <a:buChar char="l"/>
            </a:pPr>
            <a:r>
              <a:rPr lang="zh-CN" altLang="en-US" b="1" dirty="0">
                <a:solidFill>
                  <a:srgbClr val="C00000"/>
                </a:solidFill>
                <a:latin typeface="微软雅黑" panose="020B0503020204020204" pitchFamily="34" charset="-122"/>
                <a:ea typeface="微软雅黑" panose="020B0503020204020204" pitchFamily="34" charset="-122"/>
              </a:rPr>
              <a:t>分用：</a:t>
            </a:r>
            <a:r>
              <a:rPr lang="zh-CN" altLang="en-US" b="1" dirty="0">
                <a:latin typeface="微软雅黑" panose="020B0503020204020204" pitchFamily="34" charset="-122"/>
                <a:ea typeface="微软雅黑" panose="020B0503020204020204" pitchFamily="34" charset="-122"/>
              </a:rPr>
              <a:t>运输层从 </a:t>
            </a:r>
            <a:r>
              <a:rPr lang="en-US" altLang="zh-CN" b="1" dirty="0">
                <a:latin typeface="微软雅黑" panose="020B0503020204020204" pitchFamily="34" charset="-122"/>
                <a:ea typeface="微软雅黑" panose="020B0503020204020204" pitchFamily="34" charset="-122"/>
              </a:rPr>
              <a:t>IP </a:t>
            </a:r>
            <a:r>
              <a:rPr lang="zh-CN" altLang="en-US" b="1" dirty="0">
                <a:latin typeface="微软雅黑" panose="020B0503020204020204" pitchFamily="34" charset="-122"/>
                <a:ea typeface="微软雅黑" panose="020B0503020204020204" pitchFamily="34" charset="-122"/>
              </a:rPr>
              <a:t>层收到发送给应用进程的数据后，必须分别交付给</a:t>
            </a:r>
            <a:r>
              <a:rPr lang="zh-CN" altLang="en-US" b="1" dirty="0">
                <a:solidFill>
                  <a:srgbClr val="0000FF"/>
                </a:solidFill>
                <a:latin typeface="微软雅黑" panose="020B0503020204020204" pitchFamily="34" charset="-122"/>
                <a:ea typeface="微软雅黑" panose="020B0503020204020204" pitchFamily="34" charset="-122"/>
              </a:rPr>
              <a:t>指明的</a:t>
            </a:r>
            <a:r>
              <a:rPr lang="zh-CN" altLang="en-US" b="1" dirty="0">
                <a:latin typeface="微软雅黑" panose="020B0503020204020204" pitchFamily="34" charset="-122"/>
                <a:ea typeface="微软雅黑" panose="020B0503020204020204" pitchFamily="34" charset="-122"/>
              </a:rPr>
              <a:t>各应用进程。</a:t>
            </a:r>
          </a:p>
        </p:txBody>
      </p:sp>
      <p:sp>
        <p:nvSpPr>
          <p:cNvPr id="4" name="灯片编号占位符 3">
            <a:extLst>
              <a:ext uri="{FF2B5EF4-FFF2-40B4-BE49-F238E27FC236}">
                <a16:creationId xmlns:a16="http://schemas.microsoft.com/office/drawing/2014/main" id="{3FDC6CAF-22B4-4DEB-982A-ACBC1002839E}"/>
              </a:ext>
            </a:extLst>
          </p:cNvPr>
          <p:cNvSpPr>
            <a:spLocks noGrp="1"/>
          </p:cNvSpPr>
          <p:nvPr>
            <p:ph type="sldNum" sz="quarter" idx="12"/>
          </p:nvPr>
        </p:nvSpPr>
        <p:spPr/>
        <p:txBody>
          <a:bodyPr/>
          <a:lstStyle/>
          <a:p>
            <a:fld id="{C485880C-E2C3-4DAB-AE74-D9BE691626AC}" type="slidenum">
              <a:rPr lang="zh-CN" altLang="en-US" smtClean="0"/>
              <a:pPr/>
              <a:t>13</a:t>
            </a:fld>
            <a:endParaRPr lang="zh-CN" altLang="en-US"/>
          </a:p>
        </p:txBody>
      </p:sp>
    </p:spTree>
    <p:extLst>
      <p:ext uri="{BB962C8B-B14F-4D97-AF65-F5344CB8AC3E}">
        <p14:creationId xmlns:p14="http://schemas.microsoft.com/office/powerpoint/2010/main" val="179513080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fade">
                                      <p:cBhvr>
                                        <p:cTn id="7" dur="500"/>
                                        <p:tgtEl>
                                          <p:spTgt spid="144"/>
                                        </p:tgtEl>
                                      </p:cBhvr>
                                    </p:animEffect>
                                  </p:childTnLst>
                                </p:cTn>
                              </p:par>
                            </p:childTnLst>
                          </p:cTn>
                        </p:par>
                        <p:par>
                          <p:cTn id="8" fill="hold">
                            <p:stCondLst>
                              <p:cond delay="500"/>
                            </p:stCondLst>
                            <p:childTnLst>
                              <p:par>
                                <p:cTn id="9" presetID="35" presetClass="emph" presetSubtype="0" repeatCount="3000" fill="hold" nodeType="afterEffect">
                                  <p:stCondLst>
                                    <p:cond delay="0"/>
                                  </p:stCondLst>
                                  <p:childTnLst>
                                    <p:anim calcmode="discrete" valueType="str">
                                      <p:cBhvr>
                                        <p:cTn id="10" dur="1000" fill="hold"/>
                                        <p:tgtEl>
                                          <p:spTgt spid="144"/>
                                        </p:tgtEl>
                                        <p:attrNameLst>
                                          <p:attrName>style.visibility</p:attrName>
                                        </p:attrNameLst>
                                      </p:cBhvr>
                                      <p:tavLst>
                                        <p:tav tm="0">
                                          <p:val>
                                            <p:strVal val="hidden"/>
                                          </p:val>
                                        </p:tav>
                                        <p:tav tm="50000">
                                          <p:val>
                                            <p:strVal val="visible"/>
                                          </p:val>
                                        </p:tav>
                                      </p:tavLst>
                                    </p:anim>
                                  </p:childTnLst>
                                </p:cTn>
                              </p:par>
                              <p:par>
                                <p:cTn id="11" presetID="1" presetClass="entr" presetSubtype="0" fill="hold" grpId="0" nodeType="withEffect">
                                  <p:stCondLst>
                                    <p:cond delay="0"/>
                                  </p:stCondLst>
                                  <p:childTnLst>
                                    <p:set>
                                      <p:cBhvr>
                                        <p:cTn id="12" dur="1" fill="hold">
                                          <p:stCondLst>
                                            <p:cond delay="0"/>
                                          </p:stCondLst>
                                        </p:cTn>
                                        <p:tgtEl>
                                          <p:spTgt spid="1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8"/>
                                        </p:tgtEl>
                                        <p:attrNameLst>
                                          <p:attrName>style.visibility</p:attrName>
                                        </p:attrNameLst>
                                      </p:cBhvr>
                                      <p:to>
                                        <p:strVal val="visible"/>
                                      </p:to>
                                    </p:set>
                                    <p:animEffect transition="in" filter="fade">
                                      <p:cBhvr>
                                        <p:cTn id="17" dur="500"/>
                                        <p:tgtEl>
                                          <p:spTgt spid="148"/>
                                        </p:tgtEl>
                                      </p:cBhvr>
                                    </p:animEffect>
                                  </p:childTnLst>
                                </p:cTn>
                              </p:par>
                            </p:childTnLst>
                          </p:cTn>
                        </p:par>
                        <p:par>
                          <p:cTn id="18" fill="hold">
                            <p:stCondLst>
                              <p:cond delay="500"/>
                            </p:stCondLst>
                            <p:childTnLst>
                              <p:par>
                                <p:cTn id="19" presetID="35" presetClass="emph" presetSubtype="0" repeatCount="3000" fill="hold" nodeType="afterEffect">
                                  <p:stCondLst>
                                    <p:cond delay="0"/>
                                  </p:stCondLst>
                                  <p:childTnLst>
                                    <p:anim calcmode="discrete" valueType="str">
                                      <p:cBhvr>
                                        <p:cTn id="20" dur="1000" fill="hold"/>
                                        <p:tgtEl>
                                          <p:spTgt spid="148"/>
                                        </p:tgtEl>
                                        <p:attrNameLst>
                                          <p:attrName>style.visibility</p:attrName>
                                        </p:attrNameLst>
                                      </p:cBhvr>
                                      <p:tavLst>
                                        <p:tav tm="0">
                                          <p:val>
                                            <p:strVal val="hidden"/>
                                          </p:val>
                                        </p:tav>
                                        <p:tav tm="50000">
                                          <p:val>
                                            <p:strVal val="visible"/>
                                          </p:val>
                                        </p:tav>
                                      </p:tavLst>
                                    </p:anim>
                                  </p:childTnLst>
                                </p:cTn>
                              </p:par>
                              <p:par>
                                <p:cTn id="21" presetID="1" presetClass="entr" presetSubtype="0" fill="hold" grpId="0" nodeType="withEffect">
                                  <p:stCondLst>
                                    <p:cond delay="0"/>
                                  </p:stCondLst>
                                  <p:childTnLst>
                                    <p:set>
                                      <p:cBhvr>
                                        <p:cTn id="22" dur="1" fill="hold">
                                          <p:stCondLst>
                                            <p:cond delay="0"/>
                                          </p:stCondLst>
                                        </p:cTn>
                                        <p:tgtEl>
                                          <p:spTgt spid="16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66" grpId="0" animBg="1"/>
      <p:bldP spid="167"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56963" y="62336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6" name="Rectangle 6"/>
          <p:cNvSpPr>
            <a:spLocks noChangeArrowheads="1"/>
          </p:cNvSpPr>
          <p:nvPr/>
        </p:nvSpPr>
        <p:spPr bwMode="auto">
          <a:xfrm>
            <a:off x="3334857" y="590156"/>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开环控制和闭环控制</a:t>
            </a:r>
          </a:p>
        </p:txBody>
      </p:sp>
      <p:graphicFrame>
        <p:nvGraphicFramePr>
          <p:cNvPr id="13" name="图示 12"/>
          <p:cNvGraphicFramePr/>
          <p:nvPr>
            <p:extLst>
              <p:ext uri="{D42A27DB-BD31-4B8C-83A1-F6EECF244321}">
                <p14:modId xmlns:p14="http://schemas.microsoft.com/office/powerpoint/2010/main" val="3329579859"/>
              </p:ext>
            </p:extLst>
          </p:nvPr>
        </p:nvGraphicFramePr>
        <p:xfrm>
          <a:off x="1062087" y="1042332"/>
          <a:ext cx="7110952" cy="2737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灯片编号占位符 1">
            <a:extLst>
              <a:ext uri="{FF2B5EF4-FFF2-40B4-BE49-F238E27FC236}">
                <a16:creationId xmlns:a16="http://schemas.microsoft.com/office/drawing/2014/main" id="{8E755E82-83D8-457B-BBE0-15BFC7C8C2E1}"/>
              </a:ext>
            </a:extLst>
          </p:cNvPr>
          <p:cNvSpPr>
            <a:spLocks noGrp="1"/>
          </p:cNvSpPr>
          <p:nvPr>
            <p:ph type="sldNum" sz="quarter" idx="12"/>
          </p:nvPr>
        </p:nvSpPr>
        <p:spPr/>
        <p:txBody>
          <a:bodyPr/>
          <a:lstStyle/>
          <a:p>
            <a:fld id="{C485880C-E2C3-4DAB-AE74-D9BE691626AC}" type="slidenum">
              <a:rPr lang="zh-CN" altLang="en-US" smtClean="0"/>
              <a:pPr/>
              <a:t>130</a:t>
            </a:fld>
            <a:endParaRPr lang="zh-CN" altLang="en-US"/>
          </a:p>
        </p:txBody>
      </p:sp>
    </p:spTree>
    <p:extLst>
      <p:ext uri="{BB962C8B-B14F-4D97-AF65-F5344CB8AC3E}">
        <p14:creationId xmlns:p14="http://schemas.microsoft.com/office/powerpoint/2010/main" val="178384044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556963" y="621200"/>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9" name="Rectangle 6"/>
          <p:cNvSpPr>
            <a:spLocks noChangeArrowheads="1"/>
          </p:cNvSpPr>
          <p:nvPr/>
        </p:nvSpPr>
        <p:spPr bwMode="auto">
          <a:xfrm>
            <a:off x="3719577" y="58798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闭环控制措施</a:t>
            </a:r>
          </a:p>
        </p:txBody>
      </p:sp>
      <p:graphicFrame>
        <p:nvGraphicFramePr>
          <p:cNvPr id="2" name="图示 1"/>
          <p:cNvGraphicFramePr/>
          <p:nvPr>
            <p:extLst>
              <p:ext uri="{D42A27DB-BD31-4B8C-83A1-F6EECF244321}">
                <p14:modId xmlns:p14="http://schemas.microsoft.com/office/powerpoint/2010/main" val="3406505213"/>
              </p:ext>
            </p:extLst>
          </p:nvPr>
        </p:nvGraphicFramePr>
        <p:xfrm>
          <a:off x="2376691" y="1225156"/>
          <a:ext cx="4409319" cy="28189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灯片编号占位符 2">
            <a:extLst>
              <a:ext uri="{FF2B5EF4-FFF2-40B4-BE49-F238E27FC236}">
                <a16:creationId xmlns:a16="http://schemas.microsoft.com/office/drawing/2014/main" id="{804ABE5A-372E-4F8D-A6A0-37C0508DAEF1}"/>
              </a:ext>
            </a:extLst>
          </p:cNvPr>
          <p:cNvSpPr>
            <a:spLocks noGrp="1"/>
          </p:cNvSpPr>
          <p:nvPr>
            <p:ph type="sldNum" sz="quarter" idx="12"/>
          </p:nvPr>
        </p:nvSpPr>
        <p:spPr/>
        <p:txBody>
          <a:bodyPr/>
          <a:lstStyle/>
          <a:p>
            <a:fld id="{C485880C-E2C3-4DAB-AE74-D9BE691626AC}" type="slidenum">
              <a:rPr lang="zh-CN" altLang="en-US" smtClean="0"/>
              <a:pPr/>
              <a:t>131</a:t>
            </a:fld>
            <a:endParaRPr lang="zh-CN" altLang="en-US"/>
          </a:p>
        </p:txBody>
      </p:sp>
    </p:spTree>
    <p:extLst>
      <p:ext uri="{BB962C8B-B14F-4D97-AF65-F5344CB8AC3E}">
        <p14:creationId xmlns:p14="http://schemas.microsoft.com/office/powerpoint/2010/main" val="281444753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556963" y="621200"/>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9" name="Rectangle 6"/>
          <p:cNvSpPr>
            <a:spLocks noChangeArrowheads="1"/>
          </p:cNvSpPr>
          <p:nvPr/>
        </p:nvSpPr>
        <p:spPr bwMode="auto">
          <a:xfrm>
            <a:off x="3719577" y="58798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闭环控制措施</a:t>
            </a:r>
          </a:p>
        </p:txBody>
      </p:sp>
      <p:graphicFrame>
        <p:nvGraphicFramePr>
          <p:cNvPr id="2" name="图示 1"/>
          <p:cNvGraphicFramePr/>
          <p:nvPr>
            <p:extLst>
              <p:ext uri="{D42A27DB-BD31-4B8C-83A1-F6EECF244321}">
                <p14:modId xmlns:p14="http://schemas.microsoft.com/office/powerpoint/2010/main" val="2424495821"/>
              </p:ext>
            </p:extLst>
          </p:nvPr>
        </p:nvGraphicFramePr>
        <p:xfrm>
          <a:off x="619025" y="1225156"/>
          <a:ext cx="4409319" cy="28189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线形标注 1 2"/>
          <p:cNvSpPr/>
          <p:nvPr/>
        </p:nvSpPr>
        <p:spPr>
          <a:xfrm>
            <a:off x="5207452" y="1442302"/>
            <a:ext cx="3323803" cy="2205872"/>
          </a:xfrm>
          <a:prstGeom prst="borderCallout1">
            <a:avLst>
              <a:gd name="adj1" fmla="val 8441"/>
              <a:gd name="adj2" fmla="val -96"/>
              <a:gd name="adj3" fmla="val 696"/>
              <a:gd name="adj4" fmla="val -10217"/>
            </a:avLst>
          </a:prstGeom>
          <a:no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388" indent="-179388">
              <a:lnSpc>
                <a:spcPts val="2000"/>
              </a:lnSpc>
              <a:buClr>
                <a:srgbClr val="0070C0"/>
              </a:buClr>
              <a:buFont typeface="Wingdings" pitchFamily="2" charset="2"/>
              <a:buChar char="l"/>
            </a:pPr>
            <a:r>
              <a:rPr lang="zh-CN" altLang="en-US" sz="1400" b="1" dirty="0">
                <a:solidFill>
                  <a:schemeClr val="tx1"/>
                </a:solidFill>
                <a:latin typeface="微软雅黑" pitchFamily="34" charset="-122"/>
                <a:ea typeface="微软雅黑" pitchFamily="34" charset="-122"/>
              </a:rPr>
              <a:t>主要指标有：</a:t>
            </a:r>
          </a:p>
          <a:p>
            <a:pPr marL="358775" indent="-179388">
              <a:lnSpc>
                <a:spcPts val="2000"/>
              </a:lnSpc>
              <a:buClr>
                <a:srgbClr val="9900CC"/>
              </a:buClr>
              <a:buFont typeface="+mj-lt"/>
              <a:buAutoNum type="arabicPeriod"/>
            </a:pPr>
            <a:r>
              <a:rPr lang="zh-CN" altLang="en-US" sz="1400" b="1" dirty="0">
                <a:solidFill>
                  <a:schemeClr val="tx1"/>
                </a:solidFill>
                <a:latin typeface="微软雅黑" pitchFamily="34" charset="-122"/>
                <a:ea typeface="微软雅黑" pitchFamily="34" charset="-122"/>
              </a:rPr>
              <a:t>由于缺少缓存空间而被丢弃的分组的百分数；</a:t>
            </a:r>
          </a:p>
          <a:p>
            <a:pPr marL="358775" indent="-179388">
              <a:lnSpc>
                <a:spcPts val="2000"/>
              </a:lnSpc>
              <a:buClr>
                <a:srgbClr val="9900CC"/>
              </a:buClr>
              <a:buFont typeface="+mj-lt"/>
              <a:buAutoNum type="arabicPeriod"/>
            </a:pPr>
            <a:r>
              <a:rPr lang="zh-CN" altLang="en-US" sz="1400" b="1" dirty="0">
                <a:solidFill>
                  <a:schemeClr val="tx1"/>
                </a:solidFill>
                <a:latin typeface="微软雅黑" pitchFamily="34" charset="-122"/>
                <a:ea typeface="微软雅黑" pitchFamily="34" charset="-122"/>
              </a:rPr>
              <a:t>平均队列长度；</a:t>
            </a:r>
          </a:p>
          <a:p>
            <a:pPr marL="358775" indent="-179388">
              <a:lnSpc>
                <a:spcPts val="2000"/>
              </a:lnSpc>
              <a:buClr>
                <a:srgbClr val="9900CC"/>
              </a:buClr>
              <a:buFont typeface="+mj-lt"/>
              <a:buAutoNum type="arabicPeriod"/>
            </a:pPr>
            <a:r>
              <a:rPr lang="zh-CN" altLang="en-US" sz="1400" b="1" dirty="0">
                <a:solidFill>
                  <a:schemeClr val="tx1"/>
                </a:solidFill>
                <a:latin typeface="微软雅黑" pitchFamily="34" charset="-122"/>
                <a:ea typeface="微软雅黑" pitchFamily="34" charset="-122"/>
              </a:rPr>
              <a:t>超时重传的分组数；</a:t>
            </a:r>
          </a:p>
          <a:p>
            <a:pPr marL="358775" indent="-179388">
              <a:lnSpc>
                <a:spcPts val="2000"/>
              </a:lnSpc>
              <a:buClr>
                <a:srgbClr val="9900CC"/>
              </a:buClr>
              <a:buFont typeface="+mj-lt"/>
              <a:buAutoNum type="arabicPeriod"/>
            </a:pPr>
            <a:r>
              <a:rPr lang="zh-CN" altLang="en-US" sz="1400" b="1" dirty="0">
                <a:solidFill>
                  <a:schemeClr val="tx1"/>
                </a:solidFill>
                <a:latin typeface="微软雅黑" pitchFamily="34" charset="-122"/>
                <a:ea typeface="微软雅黑" pitchFamily="34" charset="-122"/>
              </a:rPr>
              <a:t>平均分组时延；</a:t>
            </a:r>
          </a:p>
          <a:p>
            <a:pPr marL="358775" indent="-179388">
              <a:lnSpc>
                <a:spcPts val="2000"/>
              </a:lnSpc>
              <a:buClr>
                <a:srgbClr val="9900CC"/>
              </a:buClr>
              <a:buFont typeface="+mj-lt"/>
              <a:buAutoNum type="arabicPeriod"/>
            </a:pPr>
            <a:r>
              <a:rPr lang="zh-CN" altLang="en-US" sz="1400" b="1" dirty="0">
                <a:solidFill>
                  <a:schemeClr val="tx1"/>
                </a:solidFill>
                <a:latin typeface="微软雅黑" pitchFamily="34" charset="-122"/>
                <a:ea typeface="微软雅黑" pitchFamily="34" charset="-122"/>
              </a:rPr>
              <a:t>分组时延的标准差，等等。</a:t>
            </a:r>
          </a:p>
          <a:p>
            <a:pPr marL="179388" indent="-179388">
              <a:lnSpc>
                <a:spcPts val="2000"/>
              </a:lnSpc>
              <a:buClr>
                <a:srgbClr val="0070C0"/>
              </a:buClr>
              <a:buFont typeface="Wingdings" pitchFamily="2" charset="2"/>
              <a:buChar char="l"/>
            </a:pPr>
            <a:r>
              <a:rPr lang="zh-CN" altLang="en-US" sz="1400" b="1" dirty="0">
                <a:solidFill>
                  <a:srgbClr val="0000FF"/>
                </a:solidFill>
                <a:latin typeface="微软雅黑" pitchFamily="34" charset="-122"/>
                <a:ea typeface="微软雅黑" pitchFamily="34" charset="-122"/>
              </a:rPr>
              <a:t>这些指标的上升都标志着拥塞的增长。</a:t>
            </a:r>
          </a:p>
        </p:txBody>
      </p:sp>
      <p:sp>
        <p:nvSpPr>
          <p:cNvPr id="4" name="灯片编号占位符 3">
            <a:extLst>
              <a:ext uri="{FF2B5EF4-FFF2-40B4-BE49-F238E27FC236}">
                <a16:creationId xmlns:a16="http://schemas.microsoft.com/office/drawing/2014/main" id="{A0ED61E8-3A19-4EF4-8D9B-E9DFB29F187A}"/>
              </a:ext>
            </a:extLst>
          </p:cNvPr>
          <p:cNvSpPr>
            <a:spLocks noGrp="1"/>
          </p:cNvSpPr>
          <p:nvPr>
            <p:ph type="sldNum" sz="quarter" idx="12"/>
          </p:nvPr>
        </p:nvSpPr>
        <p:spPr/>
        <p:txBody>
          <a:bodyPr/>
          <a:lstStyle/>
          <a:p>
            <a:fld id="{C485880C-E2C3-4DAB-AE74-D9BE691626AC}" type="slidenum">
              <a:rPr lang="zh-CN" altLang="en-US" smtClean="0"/>
              <a:pPr/>
              <a:t>132</a:t>
            </a:fld>
            <a:endParaRPr lang="zh-CN" altLang="en-US"/>
          </a:p>
        </p:txBody>
      </p:sp>
    </p:spTree>
    <p:extLst>
      <p:ext uri="{BB962C8B-B14F-4D97-AF65-F5344CB8AC3E}">
        <p14:creationId xmlns:p14="http://schemas.microsoft.com/office/powerpoint/2010/main" val="62928915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556963" y="621200"/>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9" name="Rectangle 6"/>
          <p:cNvSpPr>
            <a:spLocks noChangeArrowheads="1"/>
          </p:cNvSpPr>
          <p:nvPr/>
        </p:nvSpPr>
        <p:spPr bwMode="auto">
          <a:xfrm>
            <a:off x="3719577" y="58798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闭环控制措施</a:t>
            </a:r>
          </a:p>
        </p:txBody>
      </p:sp>
      <p:graphicFrame>
        <p:nvGraphicFramePr>
          <p:cNvPr id="2" name="图示 1"/>
          <p:cNvGraphicFramePr/>
          <p:nvPr>
            <p:extLst>
              <p:ext uri="{D42A27DB-BD31-4B8C-83A1-F6EECF244321}">
                <p14:modId xmlns:p14="http://schemas.microsoft.com/office/powerpoint/2010/main" val="985682877"/>
              </p:ext>
            </p:extLst>
          </p:nvPr>
        </p:nvGraphicFramePr>
        <p:xfrm>
          <a:off x="619025" y="1225156"/>
          <a:ext cx="4409319" cy="28189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线形标注 1 2"/>
          <p:cNvSpPr/>
          <p:nvPr/>
        </p:nvSpPr>
        <p:spPr>
          <a:xfrm>
            <a:off x="5207452" y="1894788"/>
            <a:ext cx="3323803" cy="1753385"/>
          </a:xfrm>
          <a:prstGeom prst="borderCallout1">
            <a:avLst>
              <a:gd name="adj1" fmla="val 42353"/>
              <a:gd name="adj2" fmla="val -96"/>
              <a:gd name="adj3" fmla="val 34925"/>
              <a:gd name="adj4" fmla="val -9366"/>
            </a:avLst>
          </a:prstGeom>
          <a:no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388" indent="-179388">
              <a:lnSpc>
                <a:spcPts val="2000"/>
              </a:lnSpc>
              <a:buClr>
                <a:srgbClr val="9900CC"/>
              </a:buClr>
              <a:buFont typeface="+mj-lt"/>
              <a:buAutoNum type="arabicPeriod"/>
            </a:pPr>
            <a:r>
              <a:rPr lang="zh-CN" altLang="en-US" sz="1400" b="1" dirty="0">
                <a:solidFill>
                  <a:schemeClr val="tx1"/>
                </a:solidFill>
                <a:latin typeface="微软雅黑" pitchFamily="34" charset="-122"/>
                <a:ea typeface="微软雅黑" pitchFamily="34" charset="-122"/>
              </a:rPr>
              <a:t>将拥塞发生的信息传送到产生分组的</a:t>
            </a:r>
            <a:r>
              <a:rPr lang="zh-CN" altLang="en-US" sz="1400" b="1" dirty="0">
                <a:solidFill>
                  <a:srgbClr val="C00000"/>
                </a:solidFill>
                <a:latin typeface="微软雅黑" pitchFamily="34" charset="-122"/>
                <a:ea typeface="微软雅黑" pitchFamily="34" charset="-122"/>
              </a:rPr>
              <a:t>源站。</a:t>
            </a:r>
          </a:p>
          <a:p>
            <a:pPr marL="179388" indent="-179388">
              <a:lnSpc>
                <a:spcPts val="2000"/>
              </a:lnSpc>
              <a:buClr>
                <a:srgbClr val="9900CC"/>
              </a:buClr>
              <a:buFont typeface="+mj-lt"/>
              <a:buAutoNum type="arabicPeriod"/>
            </a:pPr>
            <a:r>
              <a:rPr lang="zh-CN" altLang="en-US" sz="1400" b="1" dirty="0">
                <a:solidFill>
                  <a:schemeClr val="tx1"/>
                </a:solidFill>
                <a:latin typeface="微软雅黑" pitchFamily="34" charset="-122"/>
                <a:ea typeface="微软雅黑" pitchFamily="34" charset="-122"/>
              </a:rPr>
              <a:t>在路由器转发的分组中保留一个比特或字段，用该</a:t>
            </a:r>
            <a:r>
              <a:rPr lang="zh-CN" altLang="en-US" sz="1400" b="1" dirty="0">
                <a:solidFill>
                  <a:srgbClr val="C00000"/>
                </a:solidFill>
                <a:latin typeface="微软雅黑" pitchFamily="34" charset="-122"/>
                <a:ea typeface="微软雅黑" pitchFamily="34" charset="-122"/>
              </a:rPr>
              <a:t>比特或字段</a:t>
            </a:r>
            <a:r>
              <a:rPr lang="zh-CN" altLang="en-US" sz="1400" b="1" dirty="0">
                <a:solidFill>
                  <a:schemeClr val="tx1"/>
                </a:solidFill>
                <a:latin typeface="微软雅黑" pitchFamily="34" charset="-122"/>
                <a:ea typeface="微软雅黑" pitchFamily="34" charset="-122"/>
              </a:rPr>
              <a:t>的值表示网络没有拥塞或产生了拥塞。</a:t>
            </a:r>
          </a:p>
          <a:p>
            <a:pPr marL="179388" indent="-179388">
              <a:lnSpc>
                <a:spcPts val="2000"/>
              </a:lnSpc>
              <a:buClr>
                <a:srgbClr val="9900CC"/>
              </a:buClr>
              <a:buFont typeface="+mj-lt"/>
              <a:buAutoNum type="arabicPeriod"/>
            </a:pPr>
            <a:r>
              <a:rPr lang="zh-CN" altLang="en-US" sz="1400" b="1" dirty="0">
                <a:solidFill>
                  <a:srgbClr val="C00000"/>
                </a:solidFill>
                <a:latin typeface="微软雅黑" pitchFamily="34" charset="-122"/>
                <a:ea typeface="微软雅黑" pitchFamily="34" charset="-122"/>
              </a:rPr>
              <a:t>周期性</a:t>
            </a:r>
            <a:r>
              <a:rPr lang="zh-CN" altLang="en-US" sz="1400" b="1" dirty="0">
                <a:solidFill>
                  <a:schemeClr val="tx1"/>
                </a:solidFill>
                <a:latin typeface="微软雅黑" pitchFamily="34" charset="-122"/>
                <a:ea typeface="微软雅黑" pitchFamily="34" charset="-122"/>
              </a:rPr>
              <a:t>地发出探测分组等。</a:t>
            </a:r>
          </a:p>
        </p:txBody>
      </p:sp>
      <p:sp>
        <p:nvSpPr>
          <p:cNvPr id="4" name="灯片编号占位符 3">
            <a:extLst>
              <a:ext uri="{FF2B5EF4-FFF2-40B4-BE49-F238E27FC236}">
                <a16:creationId xmlns:a16="http://schemas.microsoft.com/office/drawing/2014/main" id="{628AAD57-1F70-4B18-A251-26E4A98555A2}"/>
              </a:ext>
            </a:extLst>
          </p:cNvPr>
          <p:cNvSpPr>
            <a:spLocks noGrp="1"/>
          </p:cNvSpPr>
          <p:nvPr>
            <p:ph type="sldNum" sz="quarter" idx="12"/>
          </p:nvPr>
        </p:nvSpPr>
        <p:spPr/>
        <p:txBody>
          <a:bodyPr/>
          <a:lstStyle/>
          <a:p>
            <a:fld id="{C485880C-E2C3-4DAB-AE74-D9BE691626AC}" type="slidenum">
              <a:rPr lang="zh-CN" altLang="en-US" smtClean="0"/>
              <a:pPr/>
              <a:t>133</a:t>
            </a:fld>
            <a:endParaRPr lang="zh-CN" altLang="en-US"/>
          </a:p>
        </p:txBody>
      </p:sp>
    </p:spTree>
    <p:extLst>
      <p:ext uri="{BB962C8B-B14F-4D97-AF65-F5344CB8AC3E}">
        <p14:creationId xmlns:p14="http://schemas.microsoft.com/office/powerpoint/2010/main" val="127491819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556963" y="621200"/>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9" name="Rectangle 6"/>
          <p:cNvSpPr>
            <a:spLocks noChangeArrowheads="1"/>
          </p:cNvSpPr>
          <p:nvPr/>
        </p:nvSpPr>
        <p:spPr bwMode="auto">
          <a:xfrm>
            <a:off x="3719577" y="58798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闭环控制措施</a:t>
            </a:r>
          </a:p>
        </p:txBody>
      </p:sp>
      <p:graphicFrame>
        <p:nvGraphicFramePr>
          <p:cNvPr id="2" name="图示 1"/>
          <p:cNvGraphicFramePr/>
          <p:nvPr>
            <p:extLst>
              <p:ext uri="{D42A27DB-BD31-4B8C-83A1-F6EECF244321}">
                <p14:modId xmlns:p14="http://schemas.microsoft.com/office/powerpoint/2010/main" val="561655422"/>
              </p:ext>
            </p:extLst>
          </p:nvPr>
        </p:nvGraphicFramePr>
        <p:xfrm>
          <a:off x="619025" y="1225156"/>
          <a:ext cx="4409319" cy="28189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线形标注 1 2"/>
          <p:cNvSpPr/>
          <p:nvPr/>
        </p:nvSpPr>
        <p:spPr>
          <a:xfrm>
            <a:off x="5207452" y="2686639"/>
            <a:ext cx="3398287" cy="961534"/>
          </a:xfrm>
          <a:prstGeom prst="borderCallout1">
            <a:avLst>
              <a:gd name="adj1" fmla="val 74102"/>
              <a:gd name="adj2" fmla="val -96"/>
              <a:gd name="adj3" fmla="val 89195"/>
              <a:gd name="adj4" fmla="val -9915"/>
            </a:avLst>
          </a:prstGeom>
          <a:no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388" indent="-179388">
              <a:lnSpc>
                <a:spcPts val="2000"/>
              </a:lnSpc>
              <a:buClr>
                <a:srgbClr val="0070C0"/>
              </a:buClr>
              <a:buFont typeface="Wingdings" pitchFamily="2" charset="2"/>
              <a:buChar char="l"/>
            </a:pPr>
            <a:r>
              <a:rPr lang="zh-CN" altLang="en-US" sz="1400" b="1" dirty="0">
                <a:solidFill>
                  <a:schemeClr val="tx1"/>
                </a:solidFill>
                <a:latin typeface="微软雅黑" pitchFamily="34" charset="-122"/>
                <a:ea typeface="微软雅黑" pitchFamily="34" charset="-122"/>
              </a:rPr>
              <a:t>过于频繁，会使系统产生不稳定的振荡。</a:t>
            </a:r>
          </a:p>
          <a:p>
            <a:pPr marL="179388" indent="-179388">
              <a:lnSpc>
                <a:spcPts val="2000"/>
              </a:lnSpc>
              <a:buClr>
                <a:srgbClr val="0070C0"/>
              </a:buClr>
              <a:buFont typeface="Wingdings" pitchFamily="2" charset="2"/>
              <a:buChar char="l"/>
            </a:pPr>
            <a:r>
              <a:rPr lang="zh-CN" altLang="en-US" sz="1400" b="1" dirty="0">
                <a:solidFill>
                  <a:schemeClr val="tx1"/>
                </a:solidFill>
                <a:latin typeface="微软雅黑" pitchFamily="34" charset="-122"/>
                <a:ea typeface="微软雅黑" pitchFamily="34" charset="-122"/>
              </a:rPr>
              <a:t>过于迟缓，不具有任何实用价值。</a:t>
            </a:r>
          </a:p>
          <a:p>
            <a:pPr marL="179388" indent="-179388">
              <a:lnSpc>
                <a:spcPts val="2000"/>
              </a:lnSpc>
              <a:buClr>
                <a:srgbClr val="0070C0"/>
              </a:buClr>
              <a:buFont typeface="Wingdings" pitchFamily="2" charset="2"/>
              <a:buChar char="l"/>
            </a:pPr>
            <a:r>
              <a:rPr lang="zh-CN" altLang="en-US" sz="1400" b="1" dirty="0">
                <a:solidFill>
                  <a:srgbClr val="0000FF"/>
                </a:solidFill>
                <a:latin typeface="微软雅黑" pitchFamily="34" charset="-122"/>
                <a:ea typeface="微软雅黑" pitchFamily="34" charset="-122"/>
              </a:rPr>
              <a:t>选择正确的时间常数是相当困难的。</a:t>
            </a:r>
          </a:p>
        </p:txBody>
      </p:sp>
      <p:sp>
        <p:nvSpPr>
          <p:cNvPr id="4" name="灯片编号占位符 3">
            <a:extLst>
              <a:ext uri="{FF2B5EF4-FFF2-40B4-BE49-F238E27FC236}">
                <a16:creationId xmlns:a16="http://schemas.microsoft.com/office/drawing/2014/main" id="{F4F83FF7-B275-4414-ADFC-50B67EAD392A}"/>
              </a:ext>
            </a:extLst>
          </p:cNvPr>
          <p:cNvSpPr>
            <a:spLocks noGrp="1"/>
          </p:cNvSpPr>
          <p:nvPr>
            <p:ph type="sldNum" sz="quarter" idx="12"/>
          </p:nvPr>
        </p:nvSpPr>
        <p:spPr/>
        <p:txBody>
          <a:bodyPr/>
          <a:lstStyle/>
          <a:p>
            <a:fld id="{C485880C-E2C3-4DAB-AE74-D9BE691626AC}" type="slidenum">
              <a:rPr lang="zh-CN" altLang="en-US" smtClean="0"/>
              <a:pPr/>
              <a:t>134</a:t>
            </a:fld>
            <a:endParaRPr lang="zh-CN" altLang="en-US"/>
          </a:p>
        </p:txBody>
      </p:sp>
    </p:spTree>
    <p:extLst>
      <p:ext uri="{BB962C8B-B14F-4D97-AF65-F5344CB8AC3E}">
        <p14:creationId xmlns:p14="http://schemas.microsoft.com/office/powerpoint/2010/main" val="226393229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5"/>
          <p:cNvSpPr>
            <a:spLocks noChangeArrowheads="1"/>
          </p:cNvSpPr>
          <p:nvPr/>
        </p:nvSpPr>
        <p:spPr bwMode="auto">
          <a:xfrm>
            <a:off x="556963" y="617656"/>
            <a:ext cx="8048776"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7" name="Rectangle 6"/>
          <p:cNvSpPr>
            <a:spLocks noChangeArrowheads="1"/>
          </p:cNvSpPr>
          <p:nvPr/>
        </p:nvSpPr>
        <p:spPr bwMode="auto">
          <a:xfrm>
            <a:off x="2598963" y="566241"/>
            <a:ext cx="39460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5.8.2  TCP </a:t>
            </a:r>
            <a:r>
              <a:rPr lang="zh-CN" altLang="en-US" sz="2400" b="1" dirty="0">
                <a:solidFill>
                  <a:schemeClr val="bg1"/>
                </a:solidFill>
                <a:latin typeface="微软雅黑" pitchFamily="34" charset="-122"/>
                <a:ea typeface="微软雅黑" pitchFamily="34" charset="-122"/>
              </a:rPr>
              <a:t>的拥塞控制方法</a:t>
            </a:r>
          </a:p>
        </p:txBody>
      </p:sp>
      <p:sp>
        <p:nvSpPr>
          <p:cNvPr id="38" name="Rectangle 8"/>
          <p:cNvSpPr>
            <a:spLocks noChangeArrowheads="1"/>
          </p:cNvSpPr>
          <p:nvPr/>
        </p:nvSpPr>
        <p:spPr bwMode="auto">
          <a:xfrm>
            <a:off x="556963" y="1021254"/>
            <a:ext cx="8048776"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采用基于</a:t>
            </a:r>
            <a:r>
              <a:rPr lang="zh-CN" altLang="en-US" sz="2000" b="1" dirty="0">
                <a:solidFill>
                  <a:srgbClr val="C00000"/>
                </a:solidFill>
                <a:latin typeface="微软雅黑" pitchFamily="34" charset="-122"/>
                <a:ea typeface="微软雅黑" pitchFamily="34" charset="-122"/>
              </a:rPr>
              <a:t>滑动窗口的方法</a:t>
            </a:r>
            <a:r>
              <a:rPr lang="zh-CN" altLang="en-US" sz="2000" b="1" dirty="0">
                <a:latin typeface="微软雅黑" pitchFamily="34" charset="-122"/>
                <a:ea typeface="微软雅黑" pitchFamily="34" charset="-122"/>
              </a:rPr>
              <a:t>进行拥塞控制，属于闭环控制方法。</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发送方维持一个</a:t>
            </a:r>
            <a:r>
              <a:rPr lang="zh-CN" altLang="en-US" sz="2000" b="1" dirty="0">
                <a:solidFill>
                  <a:srgbClr val="C00000"/>
                </a:solidFill>
                <a:latin typeface="微软雅黑" pitchFamily="34" charset="-122"/>
                <a:ea typeface="微软雅黑" pitchFamily="34" charset="-122"/>
              </a:rPr>
              <a:t>拥塞窗口 </a:t>
            </a:r>
            <a:r>
              <a:rPr lang="en-US" altLang="zh-CN" sz="2000" b="1" dirty="0" err="1">
                <a:solidFill>
                  <a:srgbClr val="C00000"/>
                </a:solidFill>
                <a:latin typeface="微软雅黑" pitchFamily="34" charset="-122"/>
                <a:ea typeface="微软雅黑" pitchFamily="34" charset="-122"/>
              </a:rPr>
              <a:t>cwnd</a:t>
            </a:r>
            <a:r>
              <a:rPr lang="en-US" altLang="zh-CN" sz="2000" b="1" dirty="0">
                <a:solidFill>
                  <a:srgbClr val="C00000"/>
                </a:solidFill>
                <a:latin typeface="微软雅黑" pitchFamily="34" charset="-122"/>
                <a:ea typeface="微软雅黑" pitchFamily="34" charset="-122"/>
              </a:rPr>
              <a:t> </a:t>
            </a:r>
            <a:r>
              <a:rPr lang="en-US" altLang="zh-CN" sz="2000" b="1" dirty="0">
                <a:latin typeface="微软雅黑" pitchFamily="34" charset="-122"/>
                <a:ea typeface="微软雅黑" pitchFamily="34" charset="-122"/>
              </a:rPr>
              <a:t>(Congestion Window)</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拥塞窗口</a:t>
            </a:r>
            <a:r>
              <a:rPr lang="zh-CN" altLang="en-US" sz="2000" b="1" dirty="0">
                <a:latin typeface="微软雅黑" pitchFamily="34" charset="-122"/>
                <a:ea typeface="微软雅黑" pitchFamily="34" charset="-122"/>
              </a:rPr>
              <a:t>的大小取决于网络的拥塞程度，并且是</a:t>
            </a:r>
            <a:r>
              <a:rPr lang="zh-CN" altLang="en-US" sz="2000" b="1" dirty="0">
                <a:solidFill>
                  <a:srgbClr val="C00000"/>
                </a:solidFill>
                <a:latin typeface="微软雅黑" pitchFamily="34" charset="-122"/>
                <a:ea typeface="微软雅黑" pitchFamily="34" charset="-122"/>
              </a:rPr>
              <a:t>动态变化</a:t>
            </a:r>
            <a:r>
              <a:rPr lang="zh-CN" altLang="en-US" sz="2000" b="1" dirty="0">
                <a:latin typeface="微软雅黑" pitchFamily="34" charset="-122"/>
                <a:ea typeface="微软雅黑" pitchFamily="34" charset="-122"/>
              </a:rPr>
              <a:t>的。</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发送端利用</a:t>
            </a:r>
            <a:r>
              <a:rPr lang="zh-CN" altLang="en-US" sz="2000" b="1" dirty="0">
                <a:solidFill>
                  <a:srgbClr val="0000FF"/>
                </a:solidFill>
                <a:latin typeface="微软雅黑" pitchFamily="34" charset="-122"/>
                <a:ea typeface="微软雅黑" pitchFamily="34" charset="-122"/>
              </a:rPr>
              <a:t>拥塞窗口</a:t>
            </a:r>
            <a:r>
              <a:rPr lang="zh-CN" altLang="en-US" sz="2000" b="1" dirty="0">
                <a:latin typeface="微软雅黑" pitchFamily="34" charset="-122"/>
                <a:ea typeface="微软雅黑" pitchFamily="34" charset="-122"/>
              </a:rPr>
              <a:t>根据网络的拥塞情况调整发送的数据量。</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发送窗口大小不仅取决于接收方窗口，还取决于网络的拥塞状况。</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真正的发送窗口值</a:t>
            </a:r>
            <a:r>
              <a:rPr lang="zh-CN" altLang="en-US" sz="2000" b="1" dirty="0">
                <a:latin typeface="微软雅黑" pitchFamily="34" charset="-122"/>
                <a:ea typeface="微软雅黑" pitchFamily="34" charset="-122"/>
              </a:rPr>
              <a:t>：</a:t>
            </a:r>
          </a:p>
        </p:txBody>
      </p:sp>
      <p:sp>
        <p:nvSpPr>
          <p:cNvPr id="40" name="矩形 39"/>
          <p:cNvSpPr/>
          <p:nvPr/>
        </p:nvSpPr>
        <p:spPr>
          <a:xfrm>
            <a:off x="556963" y="3686475"/>
            <a:ext cx="8048776" cy="499026"/>
          </a:xfrm>
          <a:prstGeom prst="rect">
            <a:avLst/>
          </a:prstGeom>
          <a:solidFill>
            <a:srgbClr val="FFFF99"/>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2000" b="1" dirty="0">
                <a:latin typeface="微软雅黑" pitchFamily="34" charset="-122"/>
                <a:ea typeface="微软雅黑" pitchFamily="34" charset="-122"/>
              </a:rPr>
              <a:t>真正的发送窗口值 </a:t>
            </a:r>
            <a:r>
              <a:rPr lang="en-US" altLang="zh-CN" sz="2000" b="1" dirty="0">
                <a:latin typeface="微软雅黑" pitchFamily="34" charset="-122"/>
                <a:ea typeface="微软雅黑" pitchFamily="34" charset="-122"/>
              </a:rPr>
              <a:t>= Min (</a:t>
            </a:r>
            <a:r>
              <a:rPr lang="zh-CN" altLang="en-US" sz="2000" b="1" dirty="0">
                <a:latin typeface="微软雅黑" pitchFamily="34" charset="-122"/>
                <a:ea typeface="微软雅黑" pitchFamily="34" charset="-122"/>
              </a:rPr>
              <a:t>接收方通知的窗口值，拥塞窗口值</a:t>
            </a:r>
            <a:r>
              <a:rPr lang="en-US" altLang="zh-CN" sz="2000" b="1" dirty="0">
                <a:latin typeface="微软雅黑" pitchFamily="34" charset="-122"/>
                <a:ea typeface="微软雅黑" pitchFamily="34" charset="-122"/>
              </a:rPr>
              <a:t>)</a:t>
            </a:r>
          </a:p>
        </p:txBody>
      </p:sp>
      <p:sp>
        <p:nvSpPr>
          <p:cNvPr id="2" name="灯片编号占位符 1">
            <a:extLst>
              <a:ext uri="{FF2B5EF4-FFF2-40B4-BE49-F238E27FC236}">
                <a16:creationId xmlns:a16="http://schemas.microsoft.com/office/drawing/2014/main" id="{85BABE44-C3A3-48DE-A704-EC13E95E20D1}"/>
              </a:ext>
            </a:extLst>
          </p:cNvPr>
          <p:cNvSpPr>
            <a:spLocks noGrp="1"/>
          </p:cNvSpPr>
          <p:nvPr>
            <p:ph type="sldNum" sz="quarter" idx="12"/>
          </p:nvPr>
        </p:nvSpPr>
        <p:spPr/>
        <p:txBody>
          <a:bodyPr/>
          <a:lstStyle/>
          <a:p>
            <a:fld id="{C485880C-E2C3-4DAB-AE74-D9BE691626AC}" type="slidenum">
              <a:rPr lang="zh-CN" altLang="en-US" smtClean="0"/>
              <a:pPr/>
              <a:t>135</a:t>
            </a:fld>
            <a:endParaRPr lang="zh-CN" altLang="en-US"/>
          </a:p>
        </p:txBody>
      </p:sp>
    </p:spTree>
    <p:extLst>
      <p:ext uri="{BB962C8B-B14F-4D97-AF65-F5344CB8AC3E}">
        <p14:creationId xmlns:p14="http://schemas.microsoft.com/office/powerpoint/2010/main" val="40539807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56963" y="620054"/>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7" name="Rectangle 6"/>
          <p:cNvSpPr>
            <a:spLocks noChangeArrowheads="1"/>
          </p:cNvSpPr>
          <p:nvPr/>
        </p:nvSpPr>
        <p:spPr bwMode="auto">
          <a:xfrm>
            <a:off x="3078377" y="586843"/>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控制拥塞窗口变化的原则</a:t>
            </a:r>
          </a:p>
        </p:txBody>
      </p:sp>
      <p:sp>
        <p:nvSpPr>
          <p:cNvPr id="38" name="Rectangle 68"/>
          <p:cNvSpPr>
            <a:spLocks noChangeArrowheads="1"/>
          </p:cNvSpPr>
          <p:nvPr/>
        </p:nvSpPr>
        <p:spPr bwMode="auto">
          <a:xfrm>
            <a:off x="556963" y="983153"/>
            <a:ext cx="8048776"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只要网络没有出现拥塞，拥塞窗口就可以再增大一些，以便把更多的分组发送出去，提高网络的利用率。</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但只要网络出现拥塞或有可能出现拥塞，就必须把拥塞窗口减小一些，以减少注入到网络中的分组数，缓解网络出现的拥塞。</a:t>
            </a:r>
          </a:p>
        </p:txBody>
      </p:sp>
      <p:sp>
        <p:nvSpPr>
          <p:cNvPr id="2" name="灯片编号占位符 1">
            <a:extLst>
              <a:ext uri="{FF2B5EF4-FFF2-40B4-BE49-F238E27FC236}">
                <a16:creationId xmlns:a16="http://schemas.microsoft.com/office/drawing/2014/main" id="{373FB974-CF9E-4F8F-8D4F-CDB4F6993ACE}"/>
              </a:ext>
            </a:extLst>
          </p:cNvPr>
          <p:cNvSpPr>
            <a:spLocks noGrp="1"/>
          </p:cNvSpPr>
          <p:nvPr>
            <p:ph type="sldNum" sz="quarter" idx="12"/>
          </p:nvPr>
        </p:nvSpPr>
        <p:spPr/>
        <p:txBody>
          <a:bodyPr/>
          <a:lstStyle/>
          <a:p>
            <a:fld id="{C485880C-E2C3-4DAB-AE74-D9BE691626AC}" type="slidenum">
              <a:rPr lang="zh-CN" altLang="en-US" smtClean="0"/>
              <a:pPr/>
              <a:t>136</a:t>
            </a:fld>
            <a:endParaRPr lang="zh-CN" altLang="en-US"/>
          </a:p>
        </p:txBody>
      </p:sp>
    </p:spTree>
    <p:extLst>
      <p:ext uri="{BB962C8B-B14F-4D97-AF65-F5344CB8AC3E}">
        <p14:creationId xmlns:p14="http://schemas.microsoft.com/office/powerpoint/2010/main" val="267103595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56963" y="622031"/>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7" name="Rectangle 6"/>
          <p:cNvSpPr>
            <a:spLocks noChangeArrowheads="1"/>
          </p:cNvSpPr>
          <p:nvPr/>
        </p:nvSpPr>
        <p:spPr bwMode="auto">
          <a:xfrm>
            <a:off x="2565420" y="588820"/>
            <a:ext cx="4031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发送方判断拥塞的方法：隐式反馈</a:t>
            </a:r>
          </a:p>
        </p:txBody>
      </p:sp>
      <p:graphicFrame>
        <p:nvGraphicFramePr>
          <p:cNvPr id="11" name="图示 10"/>
          <p:cNvGraphicFramePr/>
          <p:nvPr>
            <p:extLst>
              <p:ext uri="{D42A27DB-BD31-4B8C-83A1-F6EECF244321}">
                <p14:modId xmlns:p14="http://schemas.microsoft.com/office/powerpoint/2010/main" val="4178475380"/>
              </p:ext>
            </p:extLst>
          </p:nvPr>
        </p:nvGraphicFramePr>
        <p:xfrm>
          <a:off x="875047" y="1155452"/>
          <a:ext cx="7429968" cy="15751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矩形 1"/>
          <p:cNvSpPr/>
          <p:nvPr/>
        </p:nvSpPr>
        <p:spPr>
          <a:xfrm>
            <a:off x="1186111" y="2910102"/>
            <a:ext cx="6790480" cy="861774"/>
          </a:xfrm>
          <a:prstGeom prst="rect">
            <a:avLst/>
          </a:prstGeom>
        </p:spPr>
        <p:txBody>
          <a:bodyPr wrap="square">
            <a:spAutoFit/>
          </a:bodyPr>
          <a:lstStyle/>
          <a:p>
            <a:pPr>
              <a:lnSpc>
                <a:spcPts val="3000"/>
              </a:lnSpc>
            </a:pPr>
            <a:r>
              <a:rPr lang="zh-CN" altLang="en-US" b="1" dirty="0">
                <a:latin typeface="微软雅黑" panose="020B0503020204020204" pitchFamily="34" charset="-122"/>
                <a:ea typeface="微软雅黑" panose="020B0503020204020204" pitchFamily="34" charset="-122"/>
              </a:rPr>
              <a:t>因传输出差错而丢弃分组的</a:t>
            </a:r>
            <a:r>
              <a:rPr lang="zh-CN" altLang="en-US" b="1" dirty="0">
                <a:solidFill>
                  <a:srgbClr val="C00000"/>
                </a:solidFill>
                <a:latin typeface="微软雅黑" panose="020B0503020204020204" pitchFamily="34" charset="-122"/>
                <a:ea typeface="微软雅黑" panose="020B0503020204020204" pitchFamily="34" charset="-122"/>
              </a:rPr>
              <a:t>概率很小</a:t>
            </a:r>
            <a:r>
              <a:rPr lang="zh-CN" altLang="en-US" b="1" dirty="0">
                <a:latin typeface="微软雅黑" panose="020B0503020204020204" pitchFamily="34" charset="-122"/>
                <a:ea typeface="微软雅黑" panose="020B0503020204020204" pitchFamily="34" charset="-122"/>
              </a:rPr>
              <a:t>（远小于</a:t>
            </a:r>
            <a:r>
              <a:rPr lang="en-US" altLang="zh-CN" b="1" dirty="0">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a:lnSpc>
                <a:spcPts val="3000"/>
              </a:lnSpc>
            </a:pPr>
            <a:r>
              <a:rPr lang="zh-CN" altLang="en-US" b="1" dirty="0">
                <a:latin typeface="微软雅黑" panose="020B0503020204020204" pitchFamily="34" charset="-122"/>
                <a:ea typeface="微软雅黑" panose="020B0503020204020204" pitchFamily="34" charset="-122"/>
              </a:rPr>
              <a:t>因此，发送方在超时重传计时器启动时，</a:t>
            </a:r>
            <a:r>
              <a:rPr lang="zh-CN" altLang="en-US" b="1" dirty="0">
                <a:solidFill>
                  <a:srgbClr val="C00000"/>
                </a:solidFill>
                <a:latin typeface="微软雅黑" panose="020B0503020204020204" pitchFamily="34" charset="-122"/>
                <a:ea typeface="微软雅黑" panose="020B0503020204020204" pitchFamily="34" charset="-122"/>
              </a:rPr>
              <a:t>就判断网络出现了拥塞。</a:t>
            </a:r>
          </a:p>
        </p:txBody>
      </p:sp>
      <p:sp>
        <p:nvSpPr>
          <p:cNvPr id="3" name="灯片编号占位符 2">
            <a:extLst>
              <a:ext uri="{FF2B5EF4-FFF2-40B4-BE49-F238E27FC236}">
                <a16:creationId xmlns:a16="http://schemas.microsoft.com/office/drawing/2014/main" id="{2F8CF502-B9B5-41FF-9C73-86EAAE0742F1}"/>
              </a:ext>
            </a:extLst>
          </p:cNvPr>
          <p:cNvSpPr>
            <a:spLocks noGrp="1"/>
          </p:cNvSpPr>
          <p:nvPr>
            <p:ph type="sldNum" sz="quarter" idx="12"/>
          </p:nvPr>
        </p:nvSpPr>
        <p:spPr/>
        <p:txBody>
          <a:bodyPr/>
          <a:lstStyle/>
          <a:p>
            <a:fld id="{C485880C-E2C3-4DAB-AE74-D9BE691626AC}" type="slidenum">
              <a:rPr lang="zh-CN" altLang="en-US" smtClean="0"/>
              <a:pPr/>
              <a:t>137</a:t>
            </a:fld>
            <a:endParaRPr lang="zh-CN" altLang="en-US"/>
          </a:p>
        </p:txBody>
      </p:sp>
    </p:spTree>
    <p:extLst>
      <p:ext uri="{BB962C8B-B14F-4D97-AF65-F5344CB8AC3E}">
        <p14:creationId xmlns:p14="http://schemas.microsoft.com/office/powerpoint/2010/main" val="418134887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56963" y="619530"/>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7" name="Rectangle 6"/>
          <p:cNvSpPr>
            <a:spLocks noChangeArrowheads="1"/>
          </p:cNvSpPr>
          <p:nvPr/>
        </p:nvSpPr>
        <p:spPr bwMode="auto">
          <a:xfrm>
            <a:off x="3435237" y="586319"/>
            <a:ext cx="22922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拥塞控制算法</a:t>
            </a:r>
          </a:p>
        </p:txBody>
      </p:sp>
      <p:sp>
        <p:nvSpPr>
          <p:cNvPr id="38" name="Rectangle 68"/>
          <p:cNvSpPr>
            <a:spLocks noChangeArrowheads="1"/>
          </p:cNvSpPr>
          <p:nvPr/>
        </p:nvSpPr>
        <p:spPr bwMode="auto">
          <a:xfrm>
            <a:off x="556963" y="979999"/>
            <a:ext cx="8048776"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四种拥塞控制算法（ </a:t>
            </a:r>
            <a:r>
              <a:rPr lang="en-US" altLang="zh-CN" sz="2000" b="1" dirty="0">
                <a:latin typeface="微软雅黑" pitchFamily="34" charset="-122"/>
                <a:ea typeface="微软雅黑" pitchFamily="34" charset="-122"/>
              </a:rPr>
              <a:t>RFC 5681</a:t>
            </a:r>
            <a:r>
              <a:rPr lang="zh-CN" altLang="en-US" sz="2000" b="1" dirty="0">
                <a:latin typeface="微软雅黑" pitchFamily="34" charset="-122"/>
                <a:ea typeface="微软雅黑" pitchFamily="34" charset="-122"/>
              </a:rPr>
              <a:t>） ：</a:t>
            </a:r>
          </a:p>
          <a:p>
            <a:pPr marL="633413" indent="-342900">
              <a:lnSpc>
                <a:spcPts val="3300"/>
              </a:lnSpc>
              <a:buClr>
                <a:srgbClr val="7030A0"/>
              </a:buClr>
              <a:buFont typeface="Wingdings" panose="05000000000000000000" pitchFamily="2" charset="2"/>
              <a:buChar char="l"/>
            </a:pPr>
            <a:r>
              <a:rPr lang="zh-CN" altLang="en-US" sz="2000" b="1" dirty="0">
                <a:latin typeface="微软雅黑" pitchFamily="34" charset="-122"/>
                <a:ea typeface="微软雅黑" pitchFamily="34" charset="-122"/>
              </a:rPr>
              <a:t>慢开始 </a:t>
            </a:r>
            <a:r>
              <a:rPr lang="en-US" altLang="zh-CN" sz="2000" b="1" dirty="0">
                <a:latin typeface="微软雅黑" pitchFamily="34" charset="-122"/>
                <a:ea typeface="微软雅黑" pitchFamily="34" charset="-122"/>
              </a:rPr>
              <a:t>(slow-start)</a:t>
            </a:r>
          </a:p>
          <a:p>
            <a:pPr marL="633413" indent="-342900">
              <a:lnSpc>
                <a:spcPts val="3300"/>
              </a:lnSpc>
              <a:buClr>
                <a:srgbClr val="7030A0"/>
              </a:buClr>
              <a:buFont typeface="Wingdings" panose="05000000000000000000" pitchFamily="2" charset="2"/>
              <a:buChar char="l"/>
            </a:pPr>
            <a:r>
              <a:rPr lang="zh-CN" altLang="en-US" sz="2000" b="1" dirty="0">
                <a:latin typeface="微软雅黑" pitchFamily="34" charset="-122"/>
                <a:ea typeface="微软雅黑" pitchFamily="34" charset="-122"/>
              </a:rPr>
              <a:t>拥塞避免 </a:t>
            </a:r>
            <a:r>
              <a:rPr lang="en-US" altLang="zh-CN" sz="2000" b="1" dirty="0">
                <a:latin typeface="微软雅黑" pitchFamily="34" charset="-122"/>
                <a:ea typeface="微软雅黑" pitchFamily="34" charset="-122"/>
              </a:rPr>
              <a:t>(congestion avoidance)</a:t>
            </a:r>
          </a:p>
          <a:p>
            <a:pPr marL="633413" indent="-342900">
              <a:lnSpc>
                <a:spcPts val="3300"/>
              </a:lnSpc>
              <a:buClr>
                <a:srgbClr val="7030A0"/>
              </a:buClr>
              <a:buFont typeface="Wingdings" panose="05000000000000000000" pitchFamily="2" charset="2"/>
              <a:buChar char="l"/>
            </a:pPr>
            <a:r>
              <a:rPr lang="zh-CN" altLang="en-US" sz="2000" b="1" dirty="0">
                <a:latin typeface="微软雅黑" pitchFamily="34" charset="-122"/>
                <a:ea typeface="微软雅黑" pitchFamily="34" charset="-122"/>
              </a:rPr>
              <a:t>快重传 </a:t>
            </a:r>
            <a:r>
              <a:rPr lang="en-US" altLang="zh-CN" sz="2000" b="1" dirty="0">
                <a:latin typeface="微软雅黑" pitchFamily="34" charset="-122"/>
                <a:ea typeface="微软雅黑" pitchFamily="34" charset="-122"/>
              </a:rPr>
              <a:t>(fast retransmit)</a:t>
            </a:r>
          </a:p>
          <a:p>
            <a:pPr marL="633413" indent="-342900">
              <a:lnSpc>
                <a:spcPts val="3300"/>
              </a:lnSpc>
              <a:buClr>
                <a:srgbClr val="7030A0"/>
              </a:buClr>
              <a:buFont typeface="Wingdings" panose="05000000000000000000" pitchFamily="2" charset="2"/>
              <a:buChar char="l"/>
            </a:pPr>
            <a:r>
              <a:rPr lang="zh-CN" altLang="en-US" sz="2000" b="1" dirty="0">
                <a:latin typeface="微软雅黑" pitchFamily="34" charset="-122"/>
                <a:ea typeface="微软雅黑" pitchFamily="34" charset="-122"/>
              </a:rPr>
              <a:t>快恢复 </a:t>
            </a:r>
            <a:r>
              <a:rPr lang="en-US" altLang="zh-CN" sz="2000" b="1" dirty="0">
                <a:latin typeface="微软雅黑" pitchFamily="34" charset="-122"/>
                <a:ea typeface="微软雅黑" pitchFamily="34" charset="-122"/>
              </a:rPr>
              <a:t>(fast recovery)</a:t>
            </a:r>
          </a:p>
        </p:txBody>
      </p:sp>
      <p:sp>
        <p:nvSpPr>
          <p:cNvPr id="2" name="灯片编号占位符 1">
            <a:extLst>
              <a:ext uri="{FF2B5EF4-FFF2-40B4-BE49-F238E27FC236}">
                <a16:creationId xmlns:a16="http://schemas.microsoft.com/office/drawing/2014/main" id="{37643779-CE0A-4960-B71F-6E17FBA75D03}"/>
              </a:ext>
            </a:extLst>
          </p:cNvPr>
          <p:cNvSpPr>
            <a:spLocks noGrp="1"/>
          </p:cNvSpPr>
          <p:nvPr>
            <p:ph type="sldNum" sz="quarter" idx="12"/>
          </p:nvPr>
        </p:nvSpPr>
        <p:spPr/>
        <p:txBody>
          <a:bodyPr/>
          <a:lstStyle/>
          <a:p>
            <a:fld id="{C485880C-E2C3-4DAB-AE74-D9BE691626AC}" type="slidenum">
              <a:rPr lang="zh-CN" altLang="en-US" smtClean="0"/>
              <a:pPr/>
              <a:t>138</a:t>
            </a:fld>
            <a:endParaRPr lang="zh-CN" altLang="en-US"/>
          </a:p>
        </p:txBody>
      </p:sp>
    </p:spTree>
    <p:extLst>
      <p:ext uri="{BB962C8B-B14F-4D97-AF65-F5344CB8AC3E}">
        <p14:creationId xmlns:p14="http://schemas.microsoft.com/office/powerpoint/2010/main" val="325894192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56963" y="62603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7" name="Rectangle 6"/>
          <p:cNvSpPr>
            <a:spLocks noChangeArrowheads="1"/>
          </p:cNvSpPr>
          <p:nvPr/>
        </p:nvSpPr>
        <p:spPr bwMode="auto">
          <a:xfrm>
            <a:off x="3164201" y="592828"/>
            <a:ext cx="28343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慢开始 </a:t>
            </a:r>
            <a:r>
              <a:rPr lang="en-US" altLang="zh-CN" sz="2000" b="1" dirty="0">
                <a:solidFill>
                  <a:schemeClr val="bg1"/>
                </a:solidFill>
                <a:latin typeface="微软雅黑" pitchFamily="34" charset="-122"/>
                <a:ea typeface="微软雅黑" pitchFamily="34" charset="-122"/>
              </a:rPr>
              <a:t>(Slow start)</a:t>
            </a:r>
            <a:endParaRPr lang="zh-CN" altLang="en-US" sz="2000" b="1" dirty="0">
              <a:solidFill>
                <a:schemeClr val="bg1"/>
              </a:solidFill>
              <a:latin typeface="微软雅黑" pitchFamily="34" charset="-122"/>
              <a:ea typeface="微软雅黑" pitchFamily="34" charset="-122"/>
            </a:endParaRPr>
          </a:p>
        </p:txBody>
      </p:sp>
      <p:sp>
        <p:nvSpPr>
          <p:cNvPr id="38" name="Rectangle 68"/>
          <p:cNvSpPr>
            <a:spLocks noChangeArrowheads="1"/>
          </p:cNvSpPr>
          <p:nvPr/>
        </p:nvSpPr>
        <p:spPr bwMode="auto">
          <a:xfrm>
            <a:off x="556963" y="989138"/>
            <a:ext cx="8184960" cy="1579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29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目的：</a:t>
            </a:r>
            <a:r>
              <a:rPr lang="zh-CN" altLang="en-US" sz="2000" b="1" dirty="0">
                <a:latin typeface="微软雅黑" pitchFamily="34" charset="-122"/>
                <a:ea typeface="微软雅黑" pitchFamily="34" charset="-122"/>
              </a:rPr>
              <a:t>探测网络的负载能力或拥塞程度。</a:t>
            </a:r>
          </a:p>
          <a:p>
            <a:pPr marL="342900" indent="-342900">
              <a:lnSpc>
                <a:spcPts val="29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算法：</a:t>
            </a:r>
            <a:r>
              <a:rPr lang="zh-CN" altLang="en-US" sz="2000" b="1" dirty="0">
                <a:latin typeface="微软雅黑" pitchFamily="34" charset="-122"/>
                <a:ea typeface="微软雅黑" pitchFamily="34" charset="-122"/>
              </a:rPr>
              <a:t>由小到大逐渐增大注入到网络中的数据字节，即：由小到大逐渐</a:t>
            </a:r>
            <a:r>
              <a:rPr lang="zh-CN" altLang="en-US" sz="2000" b="1" dirty="0">
                <a:solidFill>
                  <a:srgbClr val="0000FF"/>
                </a:solidFill>
                <a:latin typeface="微软雅黑" pitchFamily="34" charset="-122"/>
                <a:ea typeface="微软雅黑" pitchFamily="34" charset="-122"/>
              </a:rPr>
              <a:t>增大拥塞窗口</a:t>
            </a:r>
            <a:r>
              <a:rPr lang="zh-CN" altLang="en-US" sz="2000" b="1" dirty="0">
                <a:latin typeface="微软雅黑" pitchFamily="34" charset="-122"/>
                <a:ea typeface="微软雅黑" pitchFamily="34" charset="-122"/>
              </a:rPr>
              <a:t>数值。</a:t>
            </a:r>
            <a:endParaRPr lang="en-US" altLang="zh-CN" sz="2000" b="1" dirty="0">
              <a:latin typeface="微软雅黑" pitchFamily="34" charset="-122"/>
              <a:ea typeface="微软雅黑" pitchFamily="34" charset="-122"/>
            </a:endParaRPr>
          </a:p>
          <a:p>
            <a:pPr marL="342900" indent="-342900">
              <a:lnSpc>
                <a:spcPts val="2900"/>
              </a:lnSpc>
              <a:buClr>
                <a:srgbClr val="0070C0"/>
              </a:buClr>
              <a:buFont typeface="Wingdings" pitchFamily="2" charset="2"/>
              <a:buChar char="l"/>
            </a:pPr>
            <a:r>
              <a:rPr lang="en-US" altLang="zh-CN" sz="2000" b="1" dirty="0">
                <a:solidFill>
                  <a:srgbClr val="C00000"/>
                </a:solidFill>
                <a:latin typeface="微软雅黑" pitchFamily="34" charset="-122"/>
                <a:ea typeface="微软雅黑" pitchFamily="34" charset="-122"/>
              </a:rPr>
              <a:t>2 </a:t>
            </a:r>
            <a:r>
              <a:rPr lang="zh-CN" altLang="en-US" sz="2000" b="1" dirty="0">
                <a:solidFill>
                  <a:srgbClr val="C00000"/>
                </a:solidFill>
                <a:latin typeface="微软雅黑" pitchFamily="34" charset="-122"/>
                <a:ea typeface="微软雅黑" pitchFamily="34" charset="-122"/>
              </a:rPr>
              <a:t>个控制变量：</a:t>
            </a:r>
            <a:endParaRPr lang="zh-CN" altLang="en-US" sz="2000" b="1" dirty="0">
              <a:solidFill>
                <a:srgbClr val="0000FF"/>
              </a:solidFill>
              <a:latin typeface="微软雅黑" pitchFamily="34" charset="-122"/>
              <a:ea typeface="微软雅黑" pitchFamily="34" charset="-122"/>
            </a:endParaRPr>
          </a:p>
        </p:txBody>
      </p:sp>
      <p:graphicFrame>
        <p:nvGraphicFramePr>
          <p:cNvPr id="2" name="图示 1"/>
          <p:cNvGraphicFramePr/>
          <p:nvPr>
            <p:extLst>
              <p:ext uri="{D42A27DB-BD31-4B8C-83A1-F6EECF244321}">
                <p14:modId xmlns:p14="http://schemas.microsoft.com/office/powerpoint/2010/main" val="3299569659"/>
              </p:ext>
            </p:extLst>
          </p:nvPr>
        </p:nvGraphicFramePr>
        <p:xfrm>
          <a:off x="2932192" y="2187018"/>
          <a:ext cx="4448995" cy="2356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灯片编号占位符 2">
            <a:extLst>
              <a:ext uri="{FF2B5EF4-FFF2-40B4-BE49-F238E27FC236}">
                <a16:creationId xmlns:a16="http://schemas.microsoft.com/office/drawing/2014/main" id="{420C3126-9AE3-45C8-9311-343E574D66CE}"/>
              </a:ext>
            </a:extLst>
          </p:cNvPr>
          <p:cNvSpPr>
            <a:spLocks noGrp="1"/>
          </p:cNvSpPr>
          <p:nvPr>
            <p:ph type="sldNum" sz="quarter" idx="12"/>
          </p:nvPr>
        </p:nvSpPr>
        <p:spPr/>
        <p:txBody>
          <a:bodyPr/>
          <a:lstStyle/>
          <a:p>
            <a:fld id="{C485880C-E2C3-4DAB-AE74-D9BE691626AC}" type="slidenum">
              <a:rPr lang="zh-CN" altLang="en-US" smtClean="0"/>
              <a:pPr/>
              <a:t>139</a:t>
            </a:fld>
            <a:endParaRPr lang="zh-CN" altLang="en-US"/>
          </a:p>
        </p:txBody>
      </p:sp>
    </p:spTree>
    <p:extLst>
      <p:ext uri="{BB962C8B-B14F-4D97-AF65-F5344CB8AC3E}">
        <p14:creationId xmlns:p14="http://schemas.microsoft.com/office/powerpoint/2010/main" val="309888429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9860"/>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552865" y="596649"/>
            <a:ext cx="20569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需要考虑的问题 </a:t>
            </a:r>
          </a:p>
        </p:txBody>
      </p:sp>
      <p:sp>
        <p:nvSpPr>
          <p:cNvPr id="4" name="Rectangle 68"/>
          <p:cNvSpPr>
            <a:spLocks noChangeArrowheads="1"/>
          </p:cNvSpPr>
          <p:nvPr/>
        </p:nvSpPr>
        <p:spPr bwMode="auto">
          <a:xfrm>
            <a:off x="556963" y="995109"/>
            <a:ext cx="8184960"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进程的创建和撤销都是</a:t>
            </a:r>
            <a:r>
              <a:rPr lang="zh-CN" altLang="en-US" sz="2000" b="1" dirty="0">
                <a:solidFill>
                  <a:srgbClr val="C00000"/>
                </a:solidFill>
                <a:latin typeface="微软雅黑" pitchFamily="34" charset="-122"/>
                <a:ea typeface="微软雅黑" pitchFamily="34" charset="-122"/>
              </a:rPr>
              <a:t>动态</a:t>
            </a:r>
            <a:r>
              <a:rPr lang="zh-CN" altLang="en-US" sz="2000" b="1" dirty="0">
                <a:latin typeface="微软雅黑" pitchFamily="34" charset="-122"/>
                <a:ea typeface="微软雅黑" pitchFamily="34" charset="-122"/>
              </a:rPr>
              <a:t>的，因此发送方几乎无法识别其他机器上的进程。</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我们往往需要利用</a:t>
            </a:r>
            <a:r>
              <a:rPr lang="zh-CN" altLang="en-US" sz="2000" b="1" dirty="0">
                <a:solidFill>
                  <a:srgbClr val="C00000"/>
                </a:solidFill>
                <a:latin typeface="微软雅黑" pitchFamily="34" charset="-122"/>
                <a:ea typeface="微软雅黑" pitchFamily="34" charset="-122"/>
              </a:rPr>
              <a:t>目的主机</a:t>
            </a:r>
            <a:r>
              <a:rPr lang="zh-CN" altLang="en-US" sz="2000" b="1" dirty="0">
                <a:latin typeface="微软雅黑" pitchFamily="34" charset="-122"/>
                <a:ea typeface="微软雅黑" pitchFamily="34" charset="-122"/>
              </a:rPr>
              <a:t>提供的功能来</a:t>
            </a:r>
            <a:r>
              <a:rPr lang="zh-CN" altLang="en-US" sz="2000" b="1" dirty="0">
                <a:solidFill>
                  <a:srgbClr val="C00000"/>
                </a:solidFill>
                <a:latin typeface="微软雅黑" pitchFamily="34" charset="-122"/>
                <a:ea typeface="微软雅黑" pitchFamily="34" charset="-122"/>
              </a:rPr>
              <a:t>识别</a:t>
            </a:r>
            <a:r>
              <a:rPr lang="zh-CN" altLang="en-US" sz="2000" b="1" dirty="0">
                <a:latin typeface="微软雅黑" pitchFamily="34" charset="-122"/>
                <a:ea typeface="微软雅黑" pitchFamily="34" charset="-122"/>
              </a:rPr>
              <a:t>终点，而</a:t>
            </a:r>
            <a:r>
              <a:rPr lang="zh-CN" altLang="en-US" sz="2000" b="1" dirty="0">
                <a:solidFill>
                  <a:srgbClr val="C00000"/>
                </a:solidFill>
                <a:latin typeface="微软雅黑" pitchFamily="34" charset="-122"/>
                <a:ea typeface="微软雅黑" pitchFamily="34" charset="-122"/>
              </a:rPr>
              <a:t>不需要知道</a:t>
            </a:r>
            <a:r>
              <a:rPr lang="zh-CN" altLang="en-US" sz="2000" b="1" dirty="0">
                <a:latin typeface="微软雅黑" pitchFamily="34" charset="-122"/>
                <a:ea typeface="微软雅黑" pitchFamily="34" charset="-122"/>
              </a:rPr>
              <a:t>具体实现这个功能的进程是哪一个。</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有时我们会</a:t>
            </a:r>
            <a:r>
              <a:rPr lang="zh-CN" altLang="en-US" sz="2000" b="1" dirty="0">
                <a:solidFill>
                  <a:srgbClr val="C00000"/>
                </a:solidFill>
                <a:latin typeface="微软雅黑" pitchFamily="34" charset="-122"/>
                <a:ea typeface="微软雅黑" pitchFamily="34" charset="-122"/>
              </a:rPr>
              <a:t>改换</a:t>
            </a:r>
            <a:r>
              <a:rPr lang="zh-CN" altLang="en-US" sz="2000" b="1" dirty="0">
                <a:latin typeface="微软雅黑" pitchFamily="34" charset="-122"/>
                <a:ea typeface="微软雅黑" pitchFamily="34" charset="-122"/>
              </a:rPr>
              <a:t>接收报文的进程，但并不需要通知所有的发送方。</a:t>
            </a:r>
          </a:p>
        </p:txBody>
      </p:sp>
      <p:sp>
        <p:nvSpPr>
          <p:cNvPr id="5" name="灯片编号占位符 4">
            <a:extLst>
              <a:ext uri="{FF2B5EF4-FFF2-40B4-BE49-F238E27FC236}">
                <a16:creationId xmlns:a16="http://schemas.microsoft.com/office/drawing/2014/main" id="{793875E0-E853-4283-8A7D-08F73824D611}"/>
              </a:ext>
            </a:extLst>
          </p:cNvPr>
          <p:cNvSpPr>
            <a:spLocks noGrp="1"/>
          </p:cNvSpPr>
          <p:nvPr>
            <p:ph type="sldNum" sz="quarter" idx="12"/>
          </p:nvPr>
        </p:nvSpPr>
        <p:spPr/>
        <p:txBody>
          <a:bodyPr/>
          <a:lstStyle/>
          <a:p>
            <a:fld id="{C485880C-E2C3-4DAB-AE74-D9BE691626AC}" type="slidenum">
              <a:rPr lang="zh-CN" altLang="en-US" smtClean="0"/>
              <a:pPr/>
              <a:t>14</a:t>
            </a:fld>
            <a:endParaRPr lang="zh-CN" altLang="en-US"/>
          </a:p>
        </p:txBody>
      </p:sp>
    </p:spTree>
    <p:extLst>
      <p:ext uri="{BB962C8B-B14F-4D97-AF65-F5344CB8AC3E}">
        <p14:creationId xmlns:p14="http://schemas.microsoft.com/office/powerpoint/2010/main" val="423920244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68"/>
          <p:cNvSpPr>
            <a:spLocks noChangeArrowheads="1"/>
          </p:cNvSpPr>
          <p:nvPr/>
        </p:nvSpPr>
        <p:spPr bwMode="auto">
          <a:xfrm>
            <a:off x="556963" y="958363"/>
            <a:ext cx="8184960" cy="2400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拥塞窗口 </a:t>
            </a:r>
            <a:r>
              <a:rPr lang="en-US" altLang="zh-CN" sz="2000" b="1" dirty="0" err="1">
                <a:solidFill>
                  <a:srgbClr val="C00000"/>
                </a:solidFill>
                <a:latin typeface="微软雅黑" pitchFamily="34" charset="-122"/>
                <a:ea typeface="微软雅黑" pitchFamily="34" charset="-122"/>
              </a:rPr>
              <a:t>cwnd</a:t>
            </a:r>
            <a:r>
              <a:rPr lang="en-US" altLang="zh-CN" sz="2000" b="1" dirty="0">
                <a:solidFill>
                  <a:srgbClr val="C00000"/>
                </a:solidFill>
                <a:latin typeface="微软雅黑" pitchFamily="34" charset="-122"/>
                <a:ea typeface="微软雅黑" pitchFamily="34" charset="-122"/>
              </a:rPr>
              <a:t> </a:t>
            </a:r>
            <a:r>
              <a:rPr lang="zh-CN" altLang="en-US" sz="2000" b="1" dirty="0">
                <a:solidFill>
                  <a:srgbClr val="C00000"/>
                </a:solidFill>
                <a:latin typeface="微软雅黑" pitchFamily="34" charset="-122"/>
                <a:ea typeface="微软雅黑" pitchFamily="34" charset="-122"/>
              </a:rPr>
              <a:t>增大：</a:t>
            </a:r>
            <a:r>
              <a:rPr lang="zh-CN" altLang="en-US" sz="2000" b="1" dirty="0">
                <a:latin typeface="微软雅黑" pitchFamily="34" charset="-122"/>
                <a:ea typeface="微软雅黑" pitchFamily="34" charset="-122"/>
              </a:rPr>
              <a:t>在每收到一个</a:t>
            </a:r>
            <a:r>
              <a:rPr lang="zh-CN" altLang="en-US" sz="2000" b="1" dirty="0">
                <a:solidFill>
                  <a:srgbClr val="0000FF"/>
                </a:solidFill>
                <a:latin typeface="微软雅黑" pitchFamily="34" charset="-122"/>
                <a:ea typeface="微软雅黑" pitchFamily="34" charset="-122"/>
              </a:rPr>
              <a:t>对</a:t>
            </a:r>
            <a:r>
              <a:rPr lang="zh-CN" altLang="en-US" sz="2000" b="1" dirty="0">
                <a:solidFill>
                  <a:srgbClr val="C00000"/>
                </a:solidFill>
                <a:latin typeface="微软雅黑" pitchFamily="34" charset="-122"/>
                <a:ea typeface="微软雅黑" pitchFamily="34" charset="-122"/>
              </a:rPr>
              <a:t>新的</a:t>
            </a:r>
            <a:r>
              <a:rPr lang="zh-CN" altLang="en-US" sz="2000" b="1" dirty="0">
                <a:solidFill>
                  <a:srgbClr val="0000FF"/>
                </a:solidFill>
                <a:latin typeface="微软雅黑" pitchFamily="34" charset="-122"/>
                <a:ea typeface="微软雅黑" pitchFamily="34" charset="-122"/>
              </a:rPr>
              <a:t>报文段的确认</a:t>
            </a:r>
            <a:r>
              <a:rPr lang="zh-CN" altLang="en-US" sz="2000" b="1" dirty="0">
                <a:latin typeface="微软雅黑" pitchFamily="34" charset="-122"/>
                <a:ea typeface="微软雅黑" pitchFamily="34" charset="-122"/>
              </a:rPr>
              <a:t>，就把拥塞窗口增加最多一个</a:t>
            </a:r>
            <a:r>
              <a:rPr lang="zh-CN" altLang="en-US" sz="2000" b="1" dirty="0">
                <a:solidFill>
                  <a:srgbClr val="0000FF"/>
                </a:solidFill>
                <a:latin typeface="微软雅黑" pitchFamily="34" charset="-122"/>
                <a:ea typeface="微软雅黑" pitchFamily="34" charset="-122"/>
              </a:rPr>
              <a:t>发送方的最大报文段 </a:t>
            </a:r>
            <a:r>
              <a:rPr lang="en-US" altLang="zh-CN" sz="2000" b="1" dirty="0">
                <a:solidFill>
                  <a:srgbClr val="0000FF"/>
                </a:solidFill>
                <a:latin typeface="微软雅黑" pitchFamily="34" charset="-122"/>
                <a:ea typeface="微软雅黑" pitchFamily="34" charset="-122"/>
              </a:rPr>
              <a:t>SMSS</a:t>
            </a:r>
            <a:r>
              <a:rPr lang="en-US" altLang="zh-CN" sz="2000" b="1" dirty="0">
                <a:latin typeface="微软雅黑" pitchFamily="34" charset="-122"/>
                <a:ea typeface="微软雅黑" pitchFamily="34" charset="-122"/>
              </a:rPr>
              <a:t>  (Sender Maximum Segment Size) </a:t>
            </a:r>
            <a:r>
              <a:rPr lang="zh-CN" altLang="en-US" sz="2000" b="1" dirty="0">
                <a:latin typeface="微软雅黑" pitchFamily="34" charset="-122"/>
                <a:ea typeface="微软雅黑" pitchFamily="34" charset="-122"/>
              </a:rPr>
              <a:t>的数值。</a:t>
            </a:r>
          </a:p>
          <a:p>
            <a:pPr marL="342900" indent="-342900">
              <a:lnSpc>
                <a:spcPts val="3000"/>
              </a:lnSpc>
              <a:buClr>
                <a:srgbClr val="0070C0"/>
              </a:buClr>
              <a:buFont typeface="Wingdings" pitchFamily="2" charset="2"/>
              <a:buChar char="l"/>
            </a:pPr>
            <a:endParaRPr lang="zh-CN" altLang="en-US" sz="2000" b="1" dirty="0">
              <a:latin typeface="微软雅黑" pitchFamily="34" charset="-122"/>
              <a:ea typeface="微软雅黑" pitchFamily="34" charset="-122"/>
            </a:endParaRPr>
          </a:p>
          <a:p>
            <a:pPr marL="342900" indent="-342900">
              <a:lnSpc>
                <a:spcPts val="3000"/>
              </a:lnSpc>
              <a:buClr>
                <a:srgbClr val="0070C0"/>
              </a:buClr>
              <a:buFont typeface="Wingdings" pitchFamily="2" charset="2"/>
              <a:buChar char="l"/>
            </a:pPr>
            <a:endParaRPr lang="zh-CN" altLang="en-US" sz="2000" b="1" dirty="0">
              <a:latin typeface="微软雅黑" pitchFamily="34" charset="-122"/>
              <a:ea typeface="微软雅黑" pitchFamily="34" charset="-122"/>
            </a:endParaRPr>
          </a:p>
          <a:p>
            <a:pPr>
              <a:lnSpc>
                <a:spcPts val="3000"/>
              </a:lnSpc>
              <a:buClr>
                <a:srgbClr val="0070C0"/>
              </a:buClr>
            </a:pP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其中 </a:t>
            </a:r>
            <a:r>
              <a:rPr lang="en-US" altLang="zh-CN" b="1" i="1" dirty="0">
                <a:latin typeface="微软雅黑" pitchFamily="34" charset="-122"/>
                <a:ea typeface="微软雅黑" pitchFamily="34" charset="-122"/>
              </a:rPr>
              <a:t>N</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是原先未被确认的、但现在被刚收到的确认报文段所确认的字节数。</a:t>
            </a:r>
          </a:p>
        </p:txBody>
      </p:sp>
      <p:sp>
        <p:nvSpPr>
          <p:cNvPr id="39" name="矩形 38"/>
          <p:cNvSpPr/>
          <p:nvPr/>
        </p:nvSpPr>
        <p:spPr>
          <a:xfrm>
            <a:off x="1042543" y="2261782"/>
            <a:ext cx="7213799" cy="575688"/>
          </a:xfrm>
          <a:prstGeom prst="rect">
            <a:avLst/>
          </a:prstGeom>
          <a:solidFill>
            <a:srgbClr val="FFFF99"/>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b="1" dirty="0">
                <a:latin typeface="微软雅黑" pitchFamily="34" charset="-122"/>
                <a:ea typeface="微软雅黑" pitchFamily="34" charset="-122"/>
              </a:rPr>
              <a:t>拥塞窗口 </a:t>
            </a:r>
            <a:r>
              <a:rPr lang="en-US" altLang="zh-CN" b="1" dirty="0" err="1">
                <a:latin typeface="微软雅黑" pitchFamily="34" charset="-122"/>
                <a:ea typeface="微软雅黑" pitchFamily="34" charset="-122"/>
              </a:rPr>
              <a:t>cwnd</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每次的增加量 </a:t>
            </a:r>
            <a:r>
              <a:rPr lang="en-US" altLang="zh-CN" b="1" dirty="0">
                <a:latin typeface="微软雅黑" pitchFamily="34" charset="-122"/>
                <a:ea typeface="微软雅黑" pitchFamily="34" charset="-122"/>
              </a:rPr>
              <a:t>= min (</a:t>
            </a:r>
            <a:r>
              <a:rPr lang="en-US" altLang="zh-CN" b="1" i="1" dirty="0">
                <a:latin typeface="微软雅黑" pitchFamily="34" charset="-122"/>
                <a:ea typeface="微软雅黑" pitchFamily="34" charset="-122"/>
              </a:rPr>
              <a:t>N</a:t>
            </a:r>
            <a:r>
              <a:rPr lang="en-US" altLang="zh-CN" b="1" dirty="0">
                <a:latin typeface="微软雅黑" pitchFamily="34" charset="-122"/>
                <a:ea typeface="微软雅黑" pitchFamily="34" charset="-122"/>
              </a:rPr>
              <a:t>, SMSS)          (5-8)</a:t>
            </a:r>
          </a:p>
        </p:txBody>
      </p:sp>
      <p:sp>
        <p:nvSpPr>
          <p:cNvPr id="6" name="AutoShape 5"/>
          <p:cNvSpPr>
            <a:spLocks noChangeArrowheads="1"/>
          </p:cNvSpPr>
          <p:nvPr/>
        </p:nvSpPr>
        <p:spPr bwMode="auto">
          <a:xfrm>
            <a:off x="556963" y="62603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7" name="Rectangle 6"/>
          <p:cNvSpPr>
            <a:spLocks noChangeArrowheads="1"/>
          </p:cNvSpPr>
          <p:nvPr/>
        </p:nvSpPr>
        <p:spPr bwMode="auto">
          <a:xfrm>
            <a:off x="3164201" y="592828"/>
            <a:ext cx="28343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慢开始 </a:t>
            </a:r>
            <a:r>
              <a:rPr lang="en-US" altLang="zh-CN" sz="2000" b="1" dirty="0">
                <a:solidFill>
                  <a:schemeClr val="bg1"/>
                </a:solidFill>
                <a:latin typeface="微软雅黑" pitchFamily="34" charset="-122"/>
                <a:ea typeface="微软雅黑" pitchFamily="34" charset="-122"/>
              </a:rPr>
              <a:t>(Slow start)</a:t>
            </a:r>
            <a:endParaRPr lang="zh-CN" altLang="en-US"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99E6E262-F991-49CE-8DFD-4AF547E09D92}"/>
              </a:ext>
            </a:extLst>
          </p:cNvPr>
          <p:cNvSpPr>
            <a:spLocks noGrp="1"/>
          </p:cNvSpPr>
          <p:nvPr>
            <p:ph type="sldNum" sz="quarter" idx="12"/>
          </p:nvPr>
        </p:nvSpPr>
        <p:spPr/>
        <p:txBody>
          <a:bodyPr/>
          <a:lstStyle/>
          <a:p>
            <a:fld id="{C485880C-E2C3-4DAB-AE74-D9BE691626AC}" type="slidenum">
              <a:rPr lang="zh-CN" altLang="en-US" smtClean="0"/>
              <a:pPr/>
              <a:t>140</a:t>
            </a:fld>
            <a:endParaRPr lang="zh-CN" altLang="en-US"/>
          </a:p>
        </p:txBody>
      </p:sp>
    </p:spTree>
    <p:extLst>
      <p:ext uri="{BB962C8B-B14F-4D97-AF65-F5344CB8AC3E}">
        <p14:creationId xmlns:p14="http://schemas.microsoft.com/office/powerpoint/2010/main" val="196961512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圆角矩形 52"/>
          <p:cNvSpPr/>
          <p:nvPr/>
        </p:nvSpPr>
        <p:spPr>
          <a:xfrm>
            <a:off x="556963" y="1022411"/>
            <a:ext cx="8048776" cy="327943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 name="组合 9"/>
          <p:cNvGrpSpPr/>
          <p:nvPr/>
        </p:nvGrpSpPr>
        <p:grpSpPr>
          <a:xfrm>
            <a:off x="1212822" y="1167329"/>
            <a:ext cx="6289448" cy="2890602"/>
            <a:chOff x="1646458" y="1195610"/>
            <a:chExt cx="6289448" cy="2890602"/>
          </a:xfrm>
        </p:grpSpPr>
        <p:sp>
          <p:nvSpPr>
            <p:cNvPr id="2" name="矩形 1"/>
            <p:cNvSpPr/>
            <p:nvPr/>
          </p:nvSpPr>
          <p:spPr>
            <a:xfrm>
              <a:off x="2794241" y="1195610"/>
              <a:ext cx="2592000" cy="418011"/>
            </a:xfrm>
            <a:prstGeom prst="rect">
              <a:avLst/>
            </a:prstGeom>
            <a:solidFill>
              <a:srgbClr val="66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200" b="1" dirty="0">
                  <a:solidFill>
                    <a:schemeClr val="tx1"/>
                  </a:solidFill>
                  <a:latin typeface="微软雅黑" pitchFamily="34" charset="-122"/>
                  <a:ea typeface="微软雅黑" pitchFamily="34" charset="-122"/>
                </a:rPr>
                <a:t>初始拥塞窗口 </a:t>
              </a:r>
              <a:r>
                <a:rPr lang="en-US" altLang="zh-CN" sz="1200" b="1" dirty="0" err="1">
                  <a:solidFill>
                    <a:schemeClr val="tx1"/>
                  </a:solidFill>
                  <a:latin typeface="微软雅黑" pitchFamily="34" charset="-122"/>
                  <a:ea typeface="微软雅黑" pitchFamily="34" charset="-122"/>
                </a:rPr>
                <a:t>cwnd</a:t>
              </a:r>
              <a:r>
                <a:rPr lang="en-US" altLang="zh-CN" sz="1200" b="1" dirty="0">
                  <a:solidFill>
                    <a:schemeClr val="tx1"/>
                  </a:solidFill>
                  <a:latin typeface="微软雅黑" pitchFamily="34" charset="-122"/>
                  <a:ea typeface="微软雅黑" pitchFamily="34" charset="-122"/>
                </a:rPr>
                <a:t> = 1</a:t>
              </a:r>
              <a:r>
                <a:rPr lang="zh-CN" altLang="en-US" sz="1200" b="1" dirty="0">
                  <a:solidFill>
                    <a:schemeClr val="tx1"/>
                  </a:solidFill>
                  <a:latin typeface="微软雅黑" pitchFamily="34" charset="-122"/>
                  <a:ea typeface="微软雅黑" pitchFamily="34" charset="-122"/>
                </a:rPr>
                <a:t>； </a:t>
              </a:r>
            </a:p>
            <a:p>
              <a:pPr algn="ctr">
                <a:lnSpc>
                  <a:spcPts val="1600"/>
                </a:lnSpc>
              </a:pPr>
              <a:r>
                <a:rPr lang="zh-CN" altLang="en-US" sz="1200" b="1" dirty="0">
                  <a:solidFill>
                    <a:schemeClr val="tx1"/>
                  </a:solidFill>
                  <a:latin typeface="微软雅黑" pitchFamily="34" charset="-122"/>
                  <a:ea typeface="微软雅黑" pitchFamily="34" charset="-122"/>
                </a:rPr>
                <a:t>慢开始门限 </a:t>
              </a:r>
              <a:r>
                <a:rPr lang="en-US" altLang="zh-CN" sz="1200" b="1" dirty="0">
                  <a:solidFill>
                    <a:schemeClr val="tx1"/>
                  </a:solidFill>
                  <a:latin typeface="微软雅黑" pitchFamily="34" charset="-122"/>
                  <a:ea typeface="微软雅黑" pitchFamily="34" charset="-122"/>
                </a:rPr>
                <a:t>SSTH </a:t>
              </a:r>
              <a:r>
                <a:rPr lang="zh-CN" altLang="en-US" sz="1200" b="1" dirty="0">
                  <a:solidFill>
                    <a:schemeClr val="tx1"/>
                  </a:solidFill>
                  <a:latin typeface="微软雅黑" pitchFamily="34" charset="-122"/>
                  <a:ea typeface="微软雅黑" pitchFamily="34" charset="-122"/>
                </a:rPr>
                <a:t>＝ </a:t>
              </a:r>
              <a:r>
                <a:rPr lang="en-US" altLang="zh-CN" sz="1200" b="1" i="1" dirty="0">
                  <a:solidFill>
                    <a:schemeClr val="tx1"/>
                  </a:solidFill>
                  <a:latin typeface="微软雅黑" pitchFamily="34" charset="-122"/>
                  <a:ea typeface="微软雅黑" pitchFamily="34" charset="-122"/>
                </a:rPr>
                <a:t>n</a:t>
              </a:r>
              <a:r>
                <a:rPr lang="zh-CN" altLang="en-US" sz="1200" b="1" dirty="0">
                  <a:solidFill>
                    <a:schemeClr val="tx1"/>
                  </a:solidFill>
                  <a:latin typeface="微软雅黑" pitchFamily="34" charset="-122"/>
                  <a:ea typeface="微软雅黑" pitchFamily="34" charset="-122"/>
                </a:rPr>
                <a:t>；</a:t>
              </a:r>
            </a:p>
          </p:txBody>
        </p:sp>
        <p:sp>
          <p:nvSpPr>
            <p:cNvPr id="8" name="矩形 7"/>
            <p:cNvSpPr/>
            <p:nvPr/>
          </p:nvSpPr>
          <p:spPr>
            <a:xfrm>
              <a:off x="6170189" y="3606150"/>
              <a:ext cx="1765717" cy="418011"/>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itchFamily="34" charset="-122"/>
                  <a:ea typeface="微软雅黑" pitchFamily="34" charset="-122"/>
                </a:rPr>
                <a:t>执行拥塞避免算法</a:t>
              </a:r>
            </a:p>
          </p:txBody>
        </p:sp>
        <p:cxnSp>
          <p:nvCxnSpPr>
            <p:cNvPr id="11" name="直接箭头连接符 10"/>
            <p:cNvCxnSpPr>
              <a:stCxn id="2" idx="2"/>
              <a:endCxn id="27" idx="0"/>
            </p:cNvCxnSpPr>
            <p:nvPr/>
          </p:nvCxnSpPr>
          <p:spPr>
            <a:xfrm>
              <a:off x="4090241" y="1613621"/>
              <a:ext cx="0" cy="35426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27" idx="2"/>
              <a:endCxn id="37" idx="0"/>
            </p:cNvCxnSpPr>
            <p:nvPr/>
          </p:nvCxnSpPr>
          <p:spPr>
            <a:xfrm>
              <a:off x="4090241" y="2254223"/>
              <a:ext cx="0" cy="28166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37" idx="2"/>
              <a:endCxn id="42" idx="0"/>
            </p:cNvCxnSpPr>
            <p:nvPr/>
          </p:nvCxnSpPr>
          <p:spPr>
            <a:xfrm>
              <a:off x="4090241" y="3256983"/>
              <a:ext cx="0" cy="28711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flipH="1">
              <a:off x="1646458" y="1807082"/>
              <a:ext cx="2420309" cy="2008075"/>
              <a:chOff x="3328850" y="1780018"/>
              <a:chExt cx="4331082" cy="2120155"/>
            </a:xfrm>
          </p:grpSpPr>
          <p:cxnSp>
            <p:nvCxnSpPr>
              <p:cNvPr id="38" name="直接箭头连接符 37"/>
              <p:cNvCxnSpPr/>
              <p:nvPr/>
            </p:nvCxnSpPr>
            <p:spPr>
              <a:xfrm>
                <a:off x="4674447" y="3900172"/>
                <a:ext cx="2975527" cy="1"/>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flipV="1">
                <a:off x="3328850" y="1780018"/>
                <a:ext cx="4331082"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7659932" y="1780018"/>
                <a:ext cx="0" cy="2120154"/>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43" name="直接箭头连接符 42"/>
            <p:cNvCxnSpPr>
              <a:stCxn id="42" idx="3"/>
              <a:endCxn id="8" idx="1"/>
            </p:cNvCxnSpPr>
            <p:nvPr/>
          </p:nvCxnSpPr>
          <p:spPr>
            <a:xfrm flipV="1">
              <a:off x="5386241" y="3815156"/>
              <a:ext cx="783948"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443336" y="3565624"/>
              <a:ext cx="383563" cy="276999"/>
            </a:xfrm>
            <a:prstGeom prst="rect">
              <a:avLst/>
            </a:prstGeom>
            <a:noFill/>
          </p:spPr>
          <p:txBody>
            <a:bodyPr wrap="square" rtlCol="0">
              <a:spAutoFit/>
            </a:bodyPr>
            <a:lstStyle/>
            <a:p>
              <a:pPr algn="ctr"/>
              <a:r>
                <a:rPr lang="zh-CN" altLang="en-US" sz="1200" b="1" dirty="0">
                  <a:latin typeface="微软雅黑" pitchFamily="34" charset="-122"/>
                  <a:ea typeface="微软雅黑" pitchFamily="34" charset="-122"/>
                </a:rPr>
                <a:t>是</a:t>
              </a:r>
            </a:p>
          </p:txBody>
        </p:sp>
        <p:sp>
          <p:nvSpPr>
            <p:cNvPr id="48" name="TextBox 47"/>
            <p:cNvSpPr txBox="1"/>
            <p:nvPr/>
          </p:nvSpPr>
          <p:spPr>
            <a:xfrm>
              <a:off x="5376565" y="3565786"/>
              <a:ext cx="383563" cy="276999"/>
            </a:xfrm>
            <a:prstGeom prst="rect">
              <a:avLst/>
            </a:prstGeom>
            <a:noFill/>
          </p:spPr>
          <p:txBody>
            <a:bodyPr wrap="square" rtlCol="0">
              <a:spAutoFit/>
            </a:bodyPr>
            <a:lstStyle/>
            <a:p>
              <a:pPr algn="ctr"/>
              <a:r>
                <a:rPr lang="zh-CN" altLang="en-US" sz="1200" b="1" dirty="0">
                  <a:latin typeface="微软雅黑" pitchFamily="34" charset="-122"/>
                  <a:ea typeface="微软雅黑" pitchFamily="34" charset="-122"/>
                </a:rPr>
                <a:t>否</a:t>
              </a:r>
            </a:p>
          </p:txBody>
        </p:sp>
        <p:sp>
          <p:nvSpPr>
            <p:cNvPr id="27" name="矩形 26"/>
            <p:cNvSpPr/>
            <p:nvPr/>
          </p:nvSpPr>
          <p:spPr>
            <a:xfrm>
              <a:off x="2794241" y="1967885"/>
              <a:ext cx="2592000" cy="286338"/>
            </a:xfrm>
            <a:prstGeom prst="rect">
              <a:avLst/>
            </a:prstGeom>
            <a:solidFill>
              <a:schemeClr val="accent6">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itchFamily="34" charset="-122"/>
                  <a:ea typeface="微软雅黑" pitchFamily="34" charset="-122"/>
                </a:rPr>
                <a:t>发送报文段</a:t>
              </a:r>
            </a:p>
          </p:txBody>
        </p:sp>
        <p:sp>
          <p:nvSpPr>
            <p:cNvPr id="37" name="矩形 36"/>
            <p:cNvSpPr/>
            <p:nvPr/>
          </p:nvSpPr>
          <p:spPr>
            <a:xfrm>
              <a:off x="2794241" y="2535891"/>
              <a:ext cx="2592000" cy="721092"/>
            </a:xfrm>
            <a:prstGeom prst="rect">
              <a:avLst/>
            </a:prstGeom>
            <a:solidFill>
              <a:schemeClr val="accent6">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800"/>
                </a:lnSpc>
              </a:pPr>
              <a:r>
                <a:rPr lang="zh-CN" altLang="en-US" sz="1200" b="1" dirty="0">
                  <a:solidFill>
                    <a:srgbClr val="000066"/>
                  </a:solidFill>
                  <a:latin typeface="微软雅黑" pitchFamily="34" charset="-122"/>
                  <a:ea typeface="微软雅黑" pitchFamily="34" charset="-122"/>
                </a:rPr>
                <a:t>（重传定时器未超时）</a:t>
              </a:r>
              <a:endParaRPr lang="en-US" altLang="zh-CN" sz="1200" b="1" dirty="0">
                <a:solidFill>
                  <a:srgbClr val="000066"/>
                </a:solidFill>
                <a:latin typeface="微软雅黑" pitchFamily="34" charset="-122"/>
                <a:ea typeface="微软雅黑" pitchFamily="34" charset="-122"/>
              </a:endParaRPr>
            </a:p>
            <a:p>
              <a:pPr algn="ctr">
                <a:lnSpc>
                  <a:spcPts val="1800"/>
                </a:lnSpc>
              </a:pPr>
              <a:r>
                <a:rPr lang="zh-CN" altLang="en-US" sz="1200" b="1" dirty="0">
                  <a:solidFill>
                    <a:srgbClr val="000066"/>
                  </a:solidFill>
                  <a:latin typeface="微软雅黑" pitchFamily="34" charset="-122"/>
                  <a:ea typeface="微软雅黑" pitchFamily="34" charset="-122"/>
                </a:rPr>
                <a:t>每收到一个对新的报文段的确认</a:t>
              </a:r>
            </a:p>
            <a:p>
              <a:pPr algn="ctr">
                <a:lnSpc>
                  <a:spcPts val="1800"/>
                </a:lnSpc>
              </a:pPr>
              <a:r>
                <a:rPr lang="en-US" altLang="zh-CN" sz="1200" b="1" dirty="0" err="1">
                  <a:solidFill>
                    <a:srgbClr val="000066"/>
                  </a:solidFill>
                  <a:latin typeface="微软雅黑" pitchFamily="34" charset="-122"/>
                  <a:ea typeface="微软雅黑" pitchFamily="34" charset="-122"/>
                </a:rPr>
                <a:t>cwnd</a:t>
              </a:r>
              <a:r>
                <a:rPr lang="en-US" altLang="zh-CN" sz="1200" b="1" dirty="0">
                  <a:solidFill>
                    <a:srgbClr val="000066"/>
                  </a:solidFill>
                  <a:latin typeface="微软雅黑" pitchFamily="34" charset="-122"/>
                  <a:ea typeface="微软雅黑" pitchFamily="34" charset="-122"/>
                </a:rPr>
                <a:t>= </a:t>
              </a:r>
              <a:r>
                <a:rPr lang="en-US" altLang="zh-CN" sz="1200" b="1" dirty="0" err="1">
                  <a:solidFill>
                    <a:srgbClr val="000066"/>
                  </a:solidFill>
                  <a:latin typeface="微软雅黑" pitchFamily="34" charset="-122"/>
                  <a:ea typeface="微软雅黑" pitchFamily="34" charset="-122"/>
                </a:rPr>
                <a:t>cwnd</a:t>
              </a:r>
              <a:r>
                <a:rPr lang="en-US" altLang="zh-CN" sz="1200" b="1" dirty="0">
                  <a:solidFill>
                    <a:srgbClr val="000066"/>
                  </a:solidFill>
                  <a:latin typeface="微软雅黑" pitchFamily="34" charset="-122"/>
                  <a:ea typeface="微软雅黑" pitchFamily="34" charset="-122"/>
                </a:rPr>
                <a:t> +1</a:t>
              </a:r>
              <a:endParaRPr lang="zh-CN" altLang="en-US" sz="1200" b="1" dirty="0">
                <a:solidFill>
                  <a:srgbClr val="000066"/>
                </a:solidFill>
                <a:latin typeface="微软雅黑" pitchFamily="34" charset="-122"/>
                <a:ea typeface="微软雅黑" pitchFamily="34" charset="-122"/>
              </a:endParaRPr>
            </a:p>
          </p:txBody>
        </p:sp>
        <p:sp>
          <p:nvSpPr>
            <p:cNvPr id="42" name="流程图: 决策 41"/>
            <p:cNvSpPr/>
            <p:nvPr/>
          </p:nvSpPr>
          <p:spPr>
            <a:xfrm>
              <a:off x="2794241" y="3544102"/>
              <a:ext cx="2592000" cy="542110"/>
            </a:xfrm>
            <a:prstGeom prst="flowChartDecision">
              <a:avLst/>
            </a:prstGeom>
            <a:solidFill>
              <a:schemeClr val="accent6">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err="1">
                  <a:solidFill>
                    <a:srgbClr val="000066"/>
                  </a:solidFill>
                  <a:latin typeface="微软雅黑" pitchFamily="34" charset="-122"/>
                  <a:ea typeface="微软雅黑" pitchFamily="34" charset="-122"/>
                </a:rPr>
                <a:t>cwnd</a:t>
              </a:r>
              <a:r>
                <a:rPr lang="en-US" altLang="zh-CN" sz="1200" b="1" dirty="0">
                  <a:solidFill>
                    <a:srgbClr val="000066"/>
                  </a:solidFill>
                  <a:latin typeface="微软雅黑" pitchFamily="34" charset="-122"/>
                  <a:ea typeface="微软雅黑" pitchFamily="34" charset="-122"/>
                </a:rPr>
                <a:t> &lt; SSTH</a:t>
              </a:r>
              <a:r>
                <a:rPr lang="zh-CN" altLang="en-US" sz="1200" b="1" dirty="0">
                  <a:solidFill>
                    <a:srgbClr val="000066"/>
                  </a:solidFill>
                  <a:latin typeface="微软雅黑" pitchFamily="34" charset="-122"/>
                  <a:ea typeface="微软雅黑" pitchFamily="34" charset="-122"/>
                </a:rPr>
                <a:t>？</a:t>
              </a:r>
            </a:p>
          </p:txBody>
        </p:sp>
      </p:grpSp>
      <p:sp>
        <p:nvSpPr>
          <p:cNvPr id="20" name="AutoShape 5"/>
          <p:cNvSpPr>
            <a:spLocks noChangeArrowheads="1"/>
          </p:cNvSpPr>
          <p:nvPr/>
        </p:nvSpPr>
        <p:spPr bwMode="auto">
          <a:xfrm>
            <a:off x="556963" y="62603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21" name="Rectangle 6"/>
          <p:cNvSpPr>
            <a:spLocks noChangeArrowheads="1"/>
          </p:cNvSpPr>
          <p:nvPr/>
        </p:nvSpPr>
        <p:spPr bwMode="auto">
          <a:xfrm>
            <a:off x="3164201" y="592828"/>
            <a:ext cx="28343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慢开始 </a:t>
            </a:r>
            <a:r>
              <a:rPr lang="en-US" altLang="zh-CN" sz="2000" b="1" dirty="0">
                <a:solidFill>
                  <a:schemeClr val="bg1"/>
                </a:solidFill>
                <a:latin typeface="微软雅黑" pitchFamily="34" charset="-122"/>
                <a:ea typeface="微软雅黑" pitchFamily="34" charset="-122"/>
              </a:rPr>
              <a:t>(Slow start)</a:t>
            </a:r>
            <a:endParaRPr lang="zh-CN" altLang="en-US" sz="2000" b="1" dirty="0">
              <a:solidFill>
                <a:schemeClr val="bg1"/>
              </a:solidFill>
              <a:latin typeface="微软雅黑" pitchFamily="34" charset="-122"/>
              <a:ea typeface="微软雅黑" pitchFamily="34" charset="-122"/>
            </a:endParaRPr>
          </a:p>
        </p:txBody>
      </p:sp>
      <p:sp>
        <p:nvSpPr>
          <p:cNvPr id="9" name="矩形 8"/>
          <p:cNvSpPr/>
          <p:nvPr/>
        </p:nvSpPr>
        <p:spPr>
          <a:xfrm>
            <a:off x="4952605" y="1201058"/>
            <a:ext cx="3388665" cy="307777"/>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rPr>
              <a:t>（假设发送方设置 </a:t>
            </a:r>
            <a:r>
              <a:rPr lang="en-US" altLang="zh-CN" sz="1400" b="1" dirty="0" err="1">
                <a:latin typeface="微软雅黑" panose="020B0503020204020204" pitchFamily="34" charset="-122"/>
                <a:ea typeface="微软雅黑" panose="020B0503020204020204" pitchFamily="34" charset="-122"/>
              </a:rPr>
              <a:t>cwnd</a:t>
            </a:r>
            <a:r>
              <a:rPr lang="en-US" altLang="zh-CN" sz="1400" b="1" dirty="0">
                <a:latin typeface="微软雅黑" panose="020B0503020204020204" pitchFamily="34" charset="-122"/>
                <a:ea typeface="微软雅黑" panose="020B0503020204020204" pitchFamily="34" charset="-122"/>
              </a:rPr>
              <a:t> = 1 </a:t>
            </a:r>
            <a:r>
              <a:rPr lang="zh-CN" altLang="en-US" sz="1400" b="1" dirty="0">
                <a:latin typeface="微软雅黑" panose="020B0503020204020204" pitchFamily="34" charset="-122"/>
                <a:ea typeface="微软雅黑" panose="020B0503020204020204" pitchFamily="34" charset="-122"/>
              </a:rPr>
              <a:t>个 </a:t>
            </a:r>
            <a:r>
              <a:rPr lang="en-US" altLang="zh-CN" sz="1400" b="1" dirty="0">
                <a:latin typeface="微软雅黑" panose="020B0503020204020204" pitchFamily="34" charset="-122"/>
                <a:ea typeface="微软雅黑" panose="020B0503020204020204" pitchFamily="34" charset="-122"/>
              </a:rPr>
              <a:t>SMSS</a:t>
            </a:r>
            <a:r>
              <a:rPr lang="zh-CN" altLang="en-US" sz="1400" b="1" dirty="0">
                <a:latin typeface="微软雅黑" panose="020B0503020204020204" pitchFamily="34" charset="-122"/>
                <a:ea typeface="微软雅黑" panose="020B0503020204020204" pitchFamily="34" charset="-122"/>
              </a:rPr>
              <a:t>）</a:t>
            </a:r>
          </a:p>
        </p:txBody>
      </p:sp>
      <p:sp>
        <p:nvSpPr>
          <p:cNvPr id="3" name="灯片编号占位符 2">
            <a:extLst>
              <a:ext uri="{FF2B5EF4-FFF2-40B4-BE49-F238E27FC236}">
                <a16:creationId xmlns:a16="http://schemas.microsoft.com/office/drawing/2014/main" id="{0DB6A220-F890-4BD3-A872-F929F3ACBA16}"/>
              </a:ext>
            </a:extLst>
          </p:cNvPr>
          <p:cNvSpPr>
            <a:spLocks noGrp="1"/>
          </p:cNvSpPr>
          <p:nvPr>
            <p:ph type="sldNum" sz="quarter" idx="12"/>
          </p:nvPr>
        </p:nvSpPr>
        <p:spPr/>
        <p:txBody>
          <a:bodyPr/>
          <a:lstStyle/>
          <a:p>
            <a:fld id="{C485880C-E2C3-4DAB-AE74-D9BE691626AC}" type="slidenum">
              <a:rPr lang="zh-CN" altLang="en-US" smtClean="0"/>
              <a:pPr/>
              <a:t>141</a:t>
            </a:fld>
            <a:endParaRPr lang="zh-CN" altLang="en-US"/>
          </a:p>
        </p:txBody>
      </p:sp>
    </p:spTree>
    <p:extLst>
      <p:ext uri="{BB962C8B-B14F-4D97-AF65-F5344CB8AC3E}">
        <p14:creationId xmlns:p14="http://schemas.microsoft.com/office/powerpoint/2010/main" val="351395344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圆角矩形 113"/>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Text Box 155"/>
          <p:cNvSpPr txBox="1">
            <a:spLocks noChangeArrowheads="1"/>
          </p:cNvSpPr>
          <p:nvPr/>
        </p:nvSpPr>
        <p:spPr bwMode="auto">
          <a:xfrm>
            <a:off x="2394408" y="731528"/>
            <a:ext cx="4374038" cy="634020"/>
          </a:xfrm>
          <a:prstGeom prst="rect">
            <a:avLst/>
          </a:prstGeom>
          <a:solidFill>
            <a:srgbClr val="000099"/>
          </a:solidFill>
          <a:ln w="9525">
            <a:noFill/>
            <a:miter lim="800000"/>
            <a:headEnd/>
            <a:tailEnd/>
          </a:ln>
          <a:effectLst/>
          <a:ex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发送方每收到一个对新报文段的确认</a:t>
            </a:r>
          </a:p>
          <a:p>
            <a:pPr algn="ctr">
              <a:lnSpc>
                <a:spcPct val="110000"/>
              </a:lnSpc>
            </a:pPr>
            <a:r>
              <a:rPr lang="zh-CN" altLang="en-US" sz="1600" b="1" dirty="0">
                <a:solidFill>
                  <a:schemeClr val="bg1"/>
                </a:solidFill>
                <a:latin typeface="微软雅黑" pitchFamily="34" charset="-122"/>
                <a:ea typeface="微软雅黑" pitchFamily="34" charset="-122"/>
              </a:rPr>
              <a:t>（重传的不算在内）就使 </a:t>
            </a:r>
            <a:r>
              <a:rPr lang="en-US" altLang="zh-CN" sz="1600" b="1" dirty="0" err="1">
                <a:solidFill>
                  <a:schemeClr val="bg1"/>
                </a:solidFill>
                <a:latin typeface="微软雅黑" pitchFamily="34" charset="-122"/>
                <a:ea typeface="微软雅黑" pitchFamily="34" charset="-122"/>
              </a:rPr>
              <a:t>cwnd</a:t>
            </a:r>
            <a:r>
              <a:rPr lang="en-US" altLang="zh-CN" sz="1600" b="1" dirty="0">
                <a:solidFill>
                  <a:schemeClr val="bg1"/>
                </a:solidFill>
                <a:latin typeface="微软雅黑" pitchFamily="34" charset="-122"/>
                <a:ea typeface="微软雅黑" pitchFamily="34" charset="-122"/>
              </a:rPr>
              <a:t> </a:t>
            </a:r>
            <a:r>
              <a:rPr lang="zh-CN" altLang="en-US" sz="1600" b="1" dirty="0">
                <a:solidFill>
                  <a:schemeClr val="bg1"/>
                </a:solidFill>
                <a:latin typeface="微软雅黑" pitchFamily="34" charset="-122"/>
                <a:ea typeface="微软雅黑" pitchFamily="34" charset="-122"/>
              </a:rPr>
              <a:t>加 </a:t>
            </a:r>
            <a:r>
              <a:rPr lang="en-US" altLang="zh-CN" sz="1600" b="1" dirty="0">
                <a:solidFill>
                  <a:schemeClr val="bg1"/>
                </a:solidFill>
                <a:latin typeface="微软雅黑" pitchFamily="34" charset="-122"/>
                <a:ea typeface="微软雅黑" pitchFamily="34" charset="-122"/>
              </a:rPr>
              <a:t>1</a:t>
            </a:r>
            <a:r>
              <a:rPr lang="zh-CN" altLang="en-US" sz="1600" b="1" dirty="0">
                <a:solidFill>
                  <a:schemeClr val="bg1"/>
                </a:solidFill>
                <a:latin typeface="微软雅黑" pitchFamily="34" charset="-122"/>
                <a:ea typeface="微软雅黑" pitchFamily="34" charset="-122"/>
              </a:rPr>
              <a:t>。 </a:t>
            </a:r>
          </a:p>
        </p:txBody>
      </p:sp>
      <p:sp>
        <p:nvSpPr>
          <p:cNvPr id="116" name="Rectangle 2"/>
          <p:cNvSpPr>
            <a:spLocks noChangeArrowheads="1"/>
          </p:cNvSpPr>
          <p:nvPr/>
        </p:nvSpPr>
        <p:spPr bwMode="auto">
          <a:xfrm>
            <a:off x="3613957" y="2286101"/>
            <a:ext cx="4768069" cy="570494"/>
          </a:xfrm>
          <a:prstGeom prst="rect">
            <a:avLst/>
          </a:prstGeom>
          <a:solidFill>
            <a:schemeClr val="bg1"/>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17" name="Rectangle 3"/>
          <p:cNvSpPr>
            <a:spLocks noChangeArrowheads="1"/>
          </p:cNvSpPr>
          <p:nvPr/>
        </p:nvSpPr>
        <p:spPr bwMode="auto">
          <a:xfrm>
            <a:off x="3618875" y="2904955"/>
            <a:ext cx="4761551" cy="885249"/>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18" name="Rectangle 4"/>
          <p:cNvSpPr>
            <a:spLocks noChangeArrowheads="1"/>
          </p:cNvSpPr>
          <p:nvPr/>
        </p:nvSpPr>
        <p:spPr bwMode="auto">
          <a:xfrm>
            <a:off x="3612318" y="1772164"/>
            <a:ext cx="4770241" cy="426231"/>
          </a:xfrm>
          <a:prstGeom prst="rect">
            <a:avLst/>
          </a:prstGeom>
          <a:solidFill>
            <a:srgbClr val="00FFFF"/>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19" name="Text Box 5"/>
          <p:cNvSpPr txBox="1">
            <a:spLocks noChangeArrowheads="1"/>
          </p:cNvSpPr>
          <p:nvPr/>
        </p:nvSpPr>
        <p:spPr bwMode="auto">
          <a:xfrm>
            <a:off x="3350021" y="137871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发送方</a:t>
            </a:r>
          </a:p>
        </p:txBody>
      </p:sp>
      <p:sp>
        <p:nvSpPr>
          <p:cNvPr id="120" name="Text Box 6"/>
          <p:cNvSpPr txBox="1">
            <a:spLocks noChangeArrowheads="1"/>
          </p:cNvSpPr>
          <p:nvPr/>
        </p:nvSpPr>
        <p:spPr bwMode="auto">
          <a:xfrm>
            <a:off x="5060684" y="137789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接收方</a:t>
            </a:r>
          </a:p>
        </p:txBody>
      </p:sp>
      <p:sp>
        <p:nvSpPr>
          <p:cNvPr id="121" name="Text Box 7"/>
          <p:cNvSpPr txBox="1">
            <a:spLocks noChangeArrowheads="1"/>
          </p:cNvSpPr>
          <p:nvPr/>
        </p:nvSpPr>
        <p:spPr bwMode="auto">
          <a:xfrm>
            <a:off x="2897100" y="1649213"/>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1</a:t>
            </a:r>
          </a:p>
        </p:txBody>
      </p:sp>
      <p:sp>
        <p:nvSpPr>
          <p:cNvPr id="122" name="Line 8"/>
          <p:cNvSpPr>
            <a:spLocks noChangeShapeType="1"/>
          </p:cNvSpPr>
          <p:nvPr/>
        </p:nvSpPr>
        <p:spPr bwMode="auto">
          <a:xfrm>
            <a:off x="3613957" y="1788558"/>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3" name="Line 9"/>
          <p:cNvSpPr>
            <a:spLocks noChangeShapeType="1"/>
          </p:cNvSpPr>
          <p:nvPr/>
        </p:nvSpPr>
        <p:spPr bwMode="auto">
          <a:xfrm>
            <a:off x="3613957" y="2299216"/>
            <a:ext cx="1709023" cy="164754"/>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4" name="Line 10"/>
          <p:cNvSpPr>
            <a:spLocks noChangeShapeType="1"/>
          </p:cNvSpPr>
          <p:nvPr/>
        </p:nvSpPr>
        <p:spPr bwMode="auto">
          <a:xfrm flipH="1">
            <a:off x="3613957" y="2023805"/>
            <a:ext cx="1709023" cy="16475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5" name="Text Box 11"/>
          <p:cNvSpPr txBox="1">
            <a:spLocks noChangeArrowheads="1"/>
          </p:cNvSpPr>
          <p:nvPr/>
        </p:nvSpPr>
        <p:spPr bwMode="auto">
          <a:xfrm>
            <a:off x="5281176" y="1871180"/>
            <a:ext cx="8066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1</a:t>
            </a:r>
            <a:endParaRPr kumimoji="0" lang="en-US" altLang="zh-CN" sz="12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126" name="Line 12"/>
          <p:cNvSpPr>
            <a:spLocks noChangeShapeType="1"/>
          </p:cNvSpPr>
          <p:nvPr/>
        </p:nvSpPr>
        <p:spPr bwMode="auto">
          <a:xfrm>
            <a:off x="3613957" y="3855202"/>
            <a:ext cx="1709023" cy="164754"/>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7" name="Line 13"/>
          <p:cNvSpPr>
            <a:spLocks noChangeShapeType="1"/>
          </p:cNvSpPr>
          <p:nvPr/>
        </p:nvSpPr>
        <p:spPr bwMode="auto">
          <a:xfrm flipH="1">
            <a:off x="3613957" y="3122989"/>
            <a:ext cx="1709023" cy="164755"/>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nvGrpSpPr>
          <p:cNvPr id="128" name="Group 14"/>
          <p:cNvGrpSpPr>
            <a:grpSpLocks/>
          </p:cNvGrpSpPr>
          <p:nvPr/>
        </p:nvGrpSpPr>
        <p:grpSpPr bwMode="auto">
          <a:xfrm>
            <a:off x="3613957" y="1707410"/>
            <a:ext cx="1709023" cy="2515583"/>
            <a:chOff x="2042" y="674"/>
            <a:chExt cx="1569" cy="2711"/>
          </a:xfrm>
        </p:grpSpPr>
        <p:sp>
          <p:nvSpPr>
            <p:cNvPr id="129" name="Line 15"/>
            <p:cNvSpPr>
              <a:spLocks noChangeShapeType="1"/>
            </p:cNvSpPr>
            <p:nvPr/>
          </p:nvSpPr>
          <p:spPr bwMode="auto">
            <a:xfrm>
              <a:off x="2042" y="674"/>
              <a:ext cx="0" cy="2711"/>
            </a:xfrm>
            <a:prstGeom prst="line">
              <a:avLst/>
            </a:prstGeom>
            <a:noFill/>
            <a:ln w="127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0" name="Line 16"/>
            <p:cNvSpPr>
              <a:spLocks noChangeShapeType="1"/>
            </p:cNvSpPr>
            <p:nvPr/>
          </p:nvSpPr>
          <p:spPr bwMode="auto">
            <a:xfrm>
              <a:off x="3611" y="674"/>
              <a:ext cx="0" cy="2711"/>
            </a:xfrm>
            <a:prstGeom prst="line">
              <a:avLst/>
            </a:prstGeom>
            <a:noFill/>
            <a:ln w="127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sp>
        <p:nvSpPr>
          <p:cNvPr id="131" name="Text Box 17"/>
          <p:cNvSpPr txBox="1">
            <a:spLocks noChangeArrowheads="1"/>
          </p:cNvSpPr>
          <p:nvPr/>
        </p:nvSpPr>
        <p:spPr bwMode="auto">
          <a:xfrm>
            <a:off x="2558866" y="2174542"/>
            <a:ext cx="1098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2</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3</a:t>
            </a:r>
          </a:p>
        </p:txBody>
      </p:sp>
      <p:sp>
        <p:nvSpPr>
          <p:cNvPr id="132" name="Line 18"/>
          <p:cNvSpPr>
            <a:spLocks noChangeShapeType="1"/>
          </p:cNvSpPr>
          <p:nvPr/>
        </p:nvSpPr>
        <p:spPr bwMode="auto">
          <a:xfrm>
            <a:off x="3613957" y="2463970"/>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3" name="Text Box 19"/>
          <p:cNvSpPr txBox="1">
            <a:spLocks noChangeArrowheads="1"/>
          </p:cNvSpPr>
          <p:nvPr/>
        </p:nvSpPr>
        <p:spPr bwMode="auto">
          <a:xfrm>
            <a:off x="5281176" y="2402495"/>
            <a:ext cx="117532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2</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3 </a:t>
            </a:r>
            <a:endParaRPr kumimoji="0" lang="en-US" altLang="zh-CN"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4" name="Line 20"/>
          <p:cNvSpPr>
            <a:spLocks noChangeShapeType="1"/>
          </p:cNvSpPr>
          <p:nvPr/>
        </p:nvSpPr>
        <p:spPr bwMode="auto">
          <a:xfrm flipH="1">
            <a:off x="3613957" y="2519708"/>
            <a:ext cx="1709023" cy="164755"/>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5" name="Line 21"/>
          <p:cNvSpPr>
            <a:spLocks noChangeShapeType="1"/>
          </p:cNvSpPr>
          <p:nvPr/>
        </p:nvSpPr>
        <p:spPr bwMode="auto">
          <a:xfrm flipH="1">
            <a:off x="3613957" y="2684463"/>
            <a:ext cx="1709023" cy="16475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6" name="Text Box 22"/>
          <p:cNvSpPr txBox="1">
            <a:spLocks noChangeArrowheads="1"/>
          </p:cNvSpPr>
          <p:nvPr/>
        </p:nvSpPr>
        <p:spPr bwMode="auto">
          <a:xfrm>
            <a:off x="2558866" y="2734052"/>
            <a:ext cx="1098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4</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7</a:t>
            </a:r>
          </a:p>
        </p:txBody>
      </p:sp>
      <p:sp>
        <p:nvSpPr>
          <p:cNvPr id="137" name="Text Box 23"/>
          <p:cNvSpPr txBox="1">
            <a:spLocks noChangeArrowheads="1"/>
          </p:cNvSpPr>
          <p:nvPr/>
        </p:nvSpPr>
        <p:spPr bwMode="auto">
          <a:xfrm>
            <a:off x="5281176" y="3016431"/>
            <a:ext cx="117532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4</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7 </a:t>
            </a:r>
            <a:endParaRPr kumimoji="0" lang="en-US" altLang="zh-CN"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8" name="Line 24"/>
          <p:cNvSpPr>
            <a:spLocks noChangeShapeType="1"/>
          </p:cNvSpPr>
          <p:nvPr/>
        </p:nvSpPr>
        <p:spPr bwMode="auto">
          <a:xfrm flipH="1">
            <a:off x="3613957" y="3287744"/>
            <a:ext cx="1709023" cy="16557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9" name="Line 25"/>
          <p:cNvSpPr>
            <a:spLocks noChangeShapeType="1"/>
          </p:cNvSpPr>
          <p:nvPr/>
        </p:nvSpPr>
        <p:spPr bwMode="auto">
          <a:xfrm flipH="1">
            <a:off x="3613957" y="3453318"/>
            <a:ext cx="1709023" cy="16475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40" name="Line 26"/>
          <p:cNvSpPr>
            <a:spLocks noChangeShapeType="1"/>
          </p:cNvSpPr>
          <p:nvPr/>
        </p:nvSpPr>
        <p:spPr bwMode="auto">
          <a:xfrm flipH="1">
            <a:off x="3613957" y="3618073"/>
            <a:ext cx="1709023" cy="164755"/>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41" name="Text Box 27"/>
          <p:cNvSpPr txBox="1">
            <a:spLocks noChangeArrowheads="1"/>
          </p:cNvSpPr>
          <p:nvPr/>
        </p:nvSpPr>
        <p:spPr bwMode="auto">
          <a:xfrm>
            <a:off x="1415576" y="1653312"/>
            <a:ext cx="663937" cy="209837"/>
          </a:xfrm>
          <a:prstGeom prst="rect">
            <a:avLst/>
          </a:prstGeom>
          <a:solidFill>
            <a:srgbClr val="00FFFF"/>
          </a:solidFill>
          <a:ln>
            <a:noFill/>
          </a:ln>
          <a:effectLs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1 </a:t>
            </a:r>
          </a:p>
        </p:txBody>
      </p:sp>
      <p:sp>
        <p:nvSpPr>
          <p:cNvPr id="142" name="Text Box 28"/>
          <p:cNvSpPr txBox="1">
            <a:spLocks noChangeArrowheads="1"/>
          </p:cNvSpPr>
          <p:nvPr/>
        </p:nvSpPr>
        <p:spPr bwMode="auto">
          <a:xfrm>
            <a:off x="1415576" y="2209051"/>
            <a:ext cx="663937" cy="209837"/>
          </a:xfrm>
          <a:prstGeom prst="rect">
            <a:avLst/>
          </a:prstGeom>
          <a:solidFill>
            <a:schemeClr val="bg1"/>
          </a:solidFill>
          <a:ln>
            <a:noFill/>
          </a:ln>
          <a:effectLs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2 </a:t>
            </a:r>
          </a:p>
        </p:txBody>
      </p:sp>
      <p:sp>
        <p:nvSpPr>
          <p:cNvPr id="143" name="Text Box 29"/>
          <p:cNvSpPr txBox="1">
            <a:spLocks noChangeArrowheads="1"/>
          </p:cNvSpPr>
          <p:nvPr/>
        </p:nvSpPr>
        <p:spPr bwMode="auto">
          <a:xfrm>
            <a:off x="1415576" y="2773807"/>
            <a:ext cx="663937" cy="209837"/>
          </a:xfrm>
          <a:prstGeom prst="rect">
            <a:avLst/>
          </a:prstGeom>
          <a:solidFill>
            <a:srgbClr val="99FF33"/>
          </a:solidFill>
          <a:ln>
            <a:noFill/>
          </a:ln>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4 </a:t>
            </a:r>
          </a:p>
        </p:txBody>
      </p:sp>
      <p:sp>
        <p:nvSpPr>
          <p:cNvPr id="144" name="Text Box 30"/>
          <p:cNvSpPr txBox="1">
            <a:spLocks noChangeArrowheads="1"/>
          </p:cNvSpPr>
          <p:nvPr/>
        </p:nvSpPr>
        <p:spPr bwMode="auto">
          <a:xfrm>
            <a:off x="2496349" y="3796877"/>
            <a:ext cx="11608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8</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15</a:t>
            </a:r>
          </a:p>
        </p:txBody>
      </p:sp>
      <p:sp>
        <p:nvSpPr>
          <p:cNvPr id="146" name="Text Box 32"/>
          <p:cNvSpPr txBox="1">
            <a:spLocks noChangeArrowheads="1"/>
          </p:cNvSpPr>
          <p:nvPr/>
        </p:nvSpPr>
        <p:spPr bwMode="auto">
          <a:xfrm rot="5400000">
            <a:off x="4349938" y="3964411"/>
            <a:ext cx="3321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effectLst/>
                <a:uLnTx/>
                <a:uFillTx/>
                <a:latin typeface="微软雅黑" pitchFamily="34" charset="-122"/>
                <a:ea typeface="微软雅黑" pitchFamily="34" charset="-122"/>
              </a:rPr>
              <a:t>…</a:t>
            </a:r>
          </a:p>
        </p:txBody>
      </p:sp>
      <p:sp>
        <p:nvSpPr>
          <p:cNvPr id="147" name="Line 33"/>
          <p:cNvSpPr>
            <a:spLocks noChangeShapeType="1"/>
          </p:cNvSpPr>
          <p:nvPr/>
        </p:nvSpPr>
        <p:spPr bwMode="auto">
          <a:xfrm>
            <a:off x="3613957" y="2904136"/>
            <a:ext cx="1709023" cy="164754"/>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48" name="Line 34"/>
          <p:cNvSpPr>
            <a:spLocks noChangeShapeType="1"/>
          </p:cNvSpPr>
          <p:nvPr/>
        </p:nvSpPr>
        <p:spPr bwMode="auto">
          <a:xfrm>
            <a:off x="3613957" y="3068890"/>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49" name="Line 35"/>
          <p:cNvSpPr>
            <a:spLocks noChangeShapeType="1"/>
          </p:cNvSpPr>
          <p:nvPr/>
        </p:nvSpPr>
        <p:spPr bwMode="auto">
          <a:xfrm>
            <a:off x="3613957" y="3233645"/>
            <a:ext cx="1709023" cy="164754"/>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50" name="Line 36"/>
          <p:cNvSpPr>
            <a:spLocks noChangeShapeType="1"/>
          </p:cNvSpPr>
          <p:nvPr/>
        </p:nvSpPr>
        <p:spPr bwMode="auto">
          <a:xfrm>
            <a:off x="3613957" y="3398400"/>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42" name="Text Box 29"/>
          <p:cNvSpPr txBox="1">
            <a:spLocks noChangeArrowheads="1"/>
          </p:cNvSpPr>
          <p:nvPr/>
        </p:nvSpPr>
        <p:spPr bwMode="auto">
          <a:xfrm>
            <a:off x="1415576" y="3843380"/>
            <a:ext cx="663937" cy="209837"/>
          </a:xfrm>
          <a:prstGeom prst="rect">
            <a:avLst/>
          </a:prstGeom>
          <a:solidFill>
            <a:srgbClr val="FF66FF"/>
          </a:solidFill>
          <a:ln>
            <a:noFill/>
          </a:ln>
          <a:effectLs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8 </a:t>
            </a:r>
          </a:p>
        </p:txBody>
      </p:sp>
      <p:sp>
        <p:nvSpPr>
          <p:cNvPr id="43" name="Text Box 40"/>
          <p:cNvSpPr txBox="1">
            <a:spLocks noChangeArrowheads="1"/>
          </p:cNvSpPr>
          <p:nvPr/>
        </p:nvSpPr>
        <p:spPr bwMode="auto">
          <a:xfrm>
            <a:off x="6474163" y="1851671"/>
            <a:ext cx="1760418" cy="276999"/>
          </a:xfrm>
          <a:prstGeom prst="rect">
            <a:avLst/>
          </a:prstGeom>
          <a:solidFill>
            <a:srgbClr val="00B050"/>
          </a:solidFill>
          <a:ln>
            <a:noFill/>
          </a:ln>
          <a:effectLs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lvl="0" eaLnBrk="1" hangingPunct="1">
              <a:defRPr/>
            </a:pPr>
            <a:r>
              <a:rPr kumimoji="0" lang="zh-CN" altLang="en-US" sz="1200" kern="0" dirty="0">
                <a:solidFill>
                  <a:schemeClr val="bg1"/>
                </a:solidFill>
                <a:latin typeface="微软雅黑" pitchFamily="34" charset="-122"/>
                <a:ea typeface="微软雅黑" pitchFamily="34" charset="-122"/>
              </a:rPr>
              <a:t>往返时延 </a:t>
            </a:r>
            <a:r>
              <a:rPr kumimoji="0" lang="en-US" altLang="zh-CN" sz="1200" kern="0" dirty="0">
                <a:solidFill>
                  <a:schemeClr val="bg1"/>
                </a:solidFill>
                <a:latin typeface="微软雅黑" pitchFamily="34" charset="-122"/>
                <a:ea typeface="微软雅黑" pitchFamily="34" charset="-122"/>
              </a:rPr>
              <a:t>RTT (</a:t>
            </a:r>
            <a:r>
              <a:rPr kumimoji="0" lang="zh-CN" altLang="en-US" sz="1200" kern="0" dirty="0">
                <a:solidFill>
                  <a:schemeClr val="bg1"/>
                </a:solidFill>
                <a:latin typeface="微软雅黑" pitchFamily="34" charset="-122"/>
                <a:ea typeface="微软雅黑" pitchFamily="34" charset="-122"/>
              </a:rPr>
              <a:t>轮次 </a:t>
            </a:r>
            <a:r>
              <a:rPr kumimoji="0" lang="en-US" altLang="zh-CN" sz="1200" kern="0" dirty="0">
                <a:solidFill>
                  <a:schemeClr val="bg1"/>
                </a:solidFill>
                <a:latin typeface="微软雅黑" pitchFamily="34" charset="-122"/>
                <a:ea typeface="微软雅黑" pitchFamily="34" charset="-122"/>
              </a:rPr>
              <a:t>1)</a:t>
            </a:r>
            <a:endParaRPr kumimoji="0" lang="en-US" altLang="zh-CN" sz="1200" b="1"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44" name="Text Box 41"/>
          <p:cNvSpPr txBox="1">
            <a:spLocks noChangeArrowheads="1"/>
          </p:cNvSpPr>
          <p:nvPr/>
        </p:nvSpPr>
        <p:spPr bwMode="auto">
          <a:xfrm>
            <a:off x="6474163" y="2430775"/>
            <a:ext cx="1760418" cy="276999"/>
          </a:xfrm>
          <a:prstGeom prst="rect">
            <a:avLst/>
          </a:prstGeom>
          <a:solidFill>
            <a:srgbClr val="00B050"/>
          </a:solidFill>
          <a:ln>
            <a:noFill/>
          </a:ln>
          <a:effectLs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lvl="0" eaLnBrk="1" hangingPunct="1">
              <a:defRPr/>
            </a:pPr>
            <a:r>
              <a:rPr kumimoji="0" lang="zh-CN" altLang="en-US" sz="1200" kern="0" dirty="0">
                <a:solidFill>
                  <a:schemeClr val="bg1"/>
                </a:solidFill>
                <a:latin typeface="微软雅黑" pitchFamily="34" charset="-122"/>
                <a:ea typeface="微软雅黑" pitchFamily="34" charset="-122"/>
              </a:rPr>
              <a:t>往返时延 </a:t>
            </a:r>
            <a:r>
              <a:rPr kumimoji="0" lang="en-US" altLang="zh-CN" sz="1200" kern="0" dirty="0">
                <a:solidFill>
                  <a:schemeClr val="bg1"/>
                </a:solidFill>
                <a:latin typeface="微软雅黑" pitchFamily="34" charset="-122"/>
                <a:ea typeface="微软雅黑" pitchFamily="34" charset="-122"/>
              </a:rPr>
              <a:t>RTT (</a:t>
            </a:r>
            <a:r>
              <a:rPr kumimoji="0" lang="zh-CN" altLang="en-US" sz="1200" kern="0" dirty="0">
                <a:solidFill>
                  <a:schemeClr val="bg1"/>
                </a:solidFill>
                <a:latin typeface="微软雅黑" pitchFamily="34" charset="-122"/>
                <a:ea typeface="微软雅黑" pitchFamily="34" charset="-122"/>
              </a:rPr>
              <a:t>轮次 </a:t>
            </a:r>
            <a:r>
              <a:rPr kumimoji="0" lang="en-US" altLang="zh-CN" sz="1200" kern="0" dirty="0">
                <a:solidFill>
                  <a:schemeClr val="bg1"/>
                </a:solidFill>
                <a:latin typeface="微软雅黑" pitchFamily="34" charset="-122"/>
                <a:ea typeface="微软雅黑" pitchFamily="34" charset="-122"/>
              </a:rPr>
              <a:t>2)</a:t>
            </a:r>
          </a:p>
        </p:txBody>
      </p:sp>
      <p:sp>
        <p:nvSpPr>
          <p:cNvPr id="45" name="Text Box 42"/>
          <p:cNvSpPr txBox="1">
            <a:spLocks noChangeArrowheads="1"/>
          </p:cNvSpPr>
          <p:nvPr/>
        </p:nvSpPr>
        <p:spPr bwMode="auto">
          <a:xfrm>
            <a:off x="6474163" y="3200853"/>
            <a:ext cx="1760418" cy="276999"/>
          </a:xfrm>
          <a:prstGeom prst="rect">
            <a:avLst/>
          </a:prstGeom>
          <a:solidFill>
            <a:srgbClr val="00B050"/>
          </a:solidFill>
          <a:ln>
            <a:noFill/>
          </a:ln>
          <a:effectLs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lvl="0" eaLnBrk="1" hangingPunct="1">
              <a:defRPr/>
            </a:pPr>
            <a:r>
              <a:rPr kumimoji="0" lang="zh-CN" altLang="en-US" sz="1200" kern="0" dirty="0">
                <a:solidFill>
                  <a:schemeClr val="bg1"/>
                </a:solidFill>
                <a:latin typeface="微软雅黑" pitchFamily="34" charset="-122"/>
                <a:ea typeface="微软雅黑" pitchFamily="34" charset="-122"/>
              </a:rPr>
              <a:t>往返时延 </a:t>
            </a:r>
            <a:r>
              <a:rPr kumimoji="0" lang="en-US" altLang="zh-CN" sz="1200" kern="0" dirty="0">
                <a:solidFill>
                  <a:schemeClr val="bg1"/>
                </a:solidFill>
                <a:latin typeface="微软雅黑" pitchFamily="34" charset="-122"/>
                <a:ea typeface="微软雅黑" pitchFamily="34" charset="-122"/>
              </a:rPr>
              <a:t>RTT (</a:t>
            </a:r>
            <a:r>
              <a:rPr kumimoji="0" lang="zh-CN" altLang="en-US" sz="1200" kern="0" dirty="0">
                <a:solidFill>
                  <a:schemeClr val="bg1"/>
                </a:solidFill>
                <a:latin typeface="微软雅黑" pitchFamily="34" charset="-122"/>
                <a:ea typeface="微软雅黑" pitchFamily="34" charset="-122"/>
              </a:rPr>
              <a:t>轮次 </a:t>
            </a:r>
            <a:r>
              <a:rPr kumimoji="0" lang="en-US" altLang="zh-CN" sz="1200" kern="0" dirty="0">
                <a:solidFill>
                  <a:schemeClr val="bg1"/>
                </a:solidFill>
                <a:latin typeface="微软雅黑" pitchFamily="34" charset="-122"/>
                <a:ea typeface="微软雅黑" pitchFamily="34" charset="-122"/>
              </a:rPr>
              <a:t>3)</a:t>
            </a:r>
          </a:p>
        </p:txBody>
      </p:sp>
      <p:sp>
        <p:nvSpPr>
          <p:cNvPr id="2" name="灯片编号占位符 1">
            <a:extLst>
              <a:ext uri="{FF2B5EF4-FFF2-40B4-BE49-F238E27FC236}">
                <a16:creationId xmlns:a16="http://schemas.microsoft.com/office/drawing/2014/main" id="{3E8DF3F3-729E-4C50-8EBB-DE7465A5564D}"/>
              </a:ext>
            </a:extLst>
          </p:cNvPr>
          <p:cNvSpPr>
            <a:spLocks noGrp="1"/>
          </p:cNvSpPr>
          <p:nvPr>
            <p:ph type="sldNum" sz="quarter" idx="12"/>
          </p:nvPr>
        </p:nvSpPr>
        <p:spPr/>
        <p:txBody>
          <a:bodyPr/>
          <a:lstStyle/>
          <a:p>
            <a:fld id="{C485880C-E2C3-4DAB-AE74-D9BE691626AC}" type="slidenum">
              <a:rPr lang="zh-CN" altLang="en-US" smtClean="0"/>
              <a:pPr/>
              <a:t>142</a:t>
            </a:fld>
            <a:endParaRPr lang="zh-CN" altLang="en-US"/>
          </a:p>
        </p:txBody>
      </p:sp>
    </p:spTree>
    <p:extLst>
      <p:ext uri="{BB962C8B-B14F-4D97-AF65-F5344CB8AC3E}">
        <p14:creationId xmlns:p14="http://schemas.microsoft.com/office/powerpoint/2010/main" val="213916290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0"/>
                                  </p:stCondLst>
                                  <p:endCondLst>
                                    <p:cond evt="onNext" delay="0">
                                      <p:tgtEl>
                                        <p:sldTgt/>
                                      </p:tgtEl>
                                    </p:cond>
                                  </p:endCondLst>
                                  <p:childTnLst>
                                    <p:anim calcmode="discrete" valueType="str">
                                      <p:cBhvr>
                                        <p:cTn id="6" dur="1000" fill="hold"/>
                                        <p:tgtEl>
                                          <p:spTgt spid="45"/>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44"/>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4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圆角矩形 113"/>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Rectangle 2"/>
          <p:cNvSpPr>
            <a:spLocks noChangeArrowheads="1"/>
          </p:cNvSpPr>
          <p:nvPr/>
        </p:nvSpPr>
        <p:spPr bwMode="auto">
          <a:xfrm>
            <a:off x="3613957" y="2286101"/>
            <a:ext cx="4768068" cy="570494"/>
          </a:xfrm>
          <a:prstGeom prst="rect">
            <a:avLst/>
          </a:prstGeom>
          <a:solidFill>
            <a:schemeClr val="bg1"/>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17" name="Rectangle 3"/>
          <p:cNvSpPr>
            <a:spLocks noChangeArrowheads="1"/>
          </p:cNvSpPr>
          <p:nvPr/>
        </p:nvSpPr>
        <p:spPr bwMode="auto">
          <a:xfrm>
            <a:off x="3618874" y="2904955"/>
            <a:ext cx="4761551" cy="885249"/>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18" name="Rectangle 4"/>
          <p:cNvSpPr>
            <a:spLocks noChangeArrowheads="1"/>
          </p:cNvSpPr>
          <p:nvPr/>
        </p:nvSpPr>
        <p:spPr bwMode="auto">
          <a:xfrm>
            <a:off x="3612318" y="1772164"/>
            <a:ext cx="4770240" cy="426231"/>
          </a:xfrm>
          <a:prstGeom prst="rect">
            <a:avLst/>
          </a:prstGeom>
          <a:solidFill>
            <a:srgbClr val="00FFFF"/>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1" name="Text Box 7"/>
          <p:cNvSpPr txBox="1">
            <a:spLocks noChangeArrowheads="1"/>
          </p:cNvSpPr>
          <p:nvPr/>
        </p:nvSpPr>
        <p:spPr bwMode="auto">
          <a:xfrm>
            <a:off x="2897100" y="1649213"/>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1</a:t>
            </a:r>
          </a:p>
        </p:txBody>
      </p:sp>
      <p:sp>
        <p:nvSpPr>
          <p:cNvPr id="122" name="Line 8"/>
          <p:cNvSpPr>
            <a:spLocks noChangeShapeType="1"/>
          </p:cNvSpPr>
          <p:nvPr/>
        </p:nvSpPr>
        <p:spPr bwMode="auto">
          <a:xfrm>
            <a:off x="3613957" y="1788558"/>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3" name="Line 9"/>
          <p:cNvSpPr>
            <a:spLocks noChangeShapeType="1"/>
          </p:cNvSpPr>
          <p:nvPr/>
        </p:nvSpPr>
        <p:spPr bwMode="auto">
          <a:xfrm>
            <a:off x="3613957" y="2299216"/>
            <a:ext cx="1709023" cy="164754"/>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4" name="Line 10"/>
          <p:cNvSpPr>
            <a:spLocks noChangeShapeType="1"/>
          </p:cNvSpPr>
          <p:nvPr/>
        </p:nvSpPr>
        <p:spPr bwMode="auto">
          <a:xfrm flipH="1">
            <a:off x="3613957" y="2023805"/>
            <a:ext cx="1709023" cy="16475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5" name="Text Box 11"/>
          <p:cNvSpPr txBox="1">
            <a:spLocks noChangeArrowheads="1"/>
          </p:cNvSpPr>
          <p:nvPr/>
        </p:nvSpPr>
        <p:spPr bwMode="auto">
          <a:xfrm>
            <a:off x="5281176" y="1871180"/>
            <a:ext cx="8066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1</a:t>
            </a:r>
            <a:endParaRPr kumimoji="0" lang="en-US" altLang="zh-CN" sz="12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126" name="Line 12"/>
          <p:cNvSpPr>
            <a:spLocks noChangeShapeType="1"/>
          </p:cNvSpPr>
          <p:nvPr/>
        </p:nvSpPr>
        <p:spPr bwMode="auto">
          <a:xfrm>
            <a:off x="3613957" y="3855202"/>
            <a:ext cx="1709023" cy="164754"/>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7" name="Line 13"/>
          <p:cNvSpPr>
            <a:spLocks noChangeShapeType="1"/>
          </p:cNvSpPr>
          <p:nvPr/>
        </p:nvSpPr>
        <p:spPr bwMode="auto">
          <a:xfrm flipH="1">
            <a:off x="3613957" y="3122989"/>
            <a:ext cx="1709023" cy="164755"/>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nvGrpSpPr>
          <p:cNvPr id="128" name="Group 14"/>
          <p:cNvGrpSpPr>
            <a:grpSpLocks/>
          </p:cNvGrpSpPr>
          <p:nvPr/>
        </p:nvGrpSpPr>
        <p:grpSpPr bwMode="auto">
          <a:xfrm>
            <a:off x="3613957" y="1707410"/>
            <a:ext cx="1709023" cy="2515583"/>
            <a:chOff x="2042" y="674"/>
            <a:chExt cx="1569" cy="2711"/>
          </a:xfrm>
        </p:grpSpPr>
        <p:sp>
          <p:nvSpPr>
            <p:cNvPr id="129" name="Line 15"/>
            <p:cNvSpPr>
              <a:spLocks noChangeShapeType="1"/>
            </p:cNvSpPr>
            <p:nvPr/>
          </p:nvSpPr>
          <p:spPr bwMode="auto">
            <a:xfrm>
              <a:off x="2042" y="674"/>
              <a:ext cx="0" cy="2711"/>
            </a:xfrm>
            <a:prstGeom prst="line">
              <a:avLst/>
            </a:prstGeom>
            <a:noFill/>
            <a:ln w="127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0" name="Line 16"/>
            <p:cNvSpPr>
              <a:spLocks noChangeShapeType="1"/>
            </p:cNvSpPr>
            <p:nvPr/>
          </p:nvSpPr>
          <p:spPr bwMode="auto">
            <a:xfrm>
              <a:off x="3611" y="674"/>
              <a:ext cx="0" cy="2711"/>
            </a:xfrm>
            <a:prstGeom prst="line">
              <a:avLst/>
            </a:prstGeom>
            <a:noFill/>
            <a:ln w="127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sp>
        <p:nvSpPr>
          <p:cNvPr id="131" name="Text Box 17"/>
          <p:cNvSpPr txBox="1">
            <a:spLocks noChangeArrowheads="1"/>
          </p:cNvSpPr>
          <p:nvPr/>
        </p:nvSpPr>
        <p:spPr bwMode="auto">
          <a:xfrm>
            <a:off x="2558866" y="2174542"/>
            <a:ext cx="1098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2</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3</a:t>
            </a:r>
          </a:p>
        </p:txBody>
      </p:sp>
      <p:sp>
        <p:nvSpPr>
          <p:cNvPr id="132" name="Line 18"/>
          <p:cNvSpPr>
            <a:spLocks noChangeShapeType="1"/>
          </p:cNvSpPr>
          <p:nvPr/>
        </p:nvSpPr>
        <p:spPr bwMode="auto">
          <a:xfrm>
            <a:off x="3613957" y="2463970"/>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3" name="Text Box 19"/>
          <p:cNvSpPr txBox="1">
            <a:spLocks noChangeArrowheads="1"/>
          </p:cNvSpPr>
          <p:nvPr/>
        </p:nvSpPr>
        <p:spPr bwMode="auto">
          <a:xfrm>
            <a:off x="5281176" y="2402495"/>
            <a:ext cx="117532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2</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3 </a:t>
            </a:r>
            <a:endParaRPr kumimoji="0" lang="en-US" altLang="zh-CN"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4" name="Line 20"/>
          <p:cNvSpPr>
            <a:spLocks noChangeShapeType="1"/>
          </p:cNvSpPr>
          <p:nvPr/>
        </p:nvSpPr>
        <p:spPr bwMode="auto">
          <a:xfrm flipH="1">
            <a:off x="3613957" y="2519708"/>
            <a:ext cx="1709023" cy="164755"/>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5" name="Line 21"/>
          <p:cNvSpPr>
            <a:spLocks noChangeShapeType="1"/>
          </p:cNvSpPr>
          <p:nvPr/>
        </p:nvSpPr>
        <p:spPr bwMode="auto">
          <a:xfrm flipH="1">
            <a:off x="3613957" y="2684463"/>
            <a:ext cx="1709023" cy="16475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6" name="Text Box 22"/>
          <p:cNvSpPr txBox="1">
            <a:spLocks noChangeArrowheads="1"/>
          </p:cNvSpPr>
          <p:nvPr/>
        </p:nvSpPr>
        <p:spPr bwMode="auto">
          <a:xfrm>
            <a:off x="2558866" y="2734052"/>
            <a:ext cx="1098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4</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7</a:t>
            </a:r>
          </a:p>
        </p:txBody>
      </p:sp>
      <p:sp>
        <p:nvSpPr>
          <p:cNvPr id="137" name="Text Box 23"/>
          <p:cNvSpPr txBox="1">
            <a:spLocks noChangeArrowheads="1"/>
          </p:cNvSpPr>
          <p:nvPr/>
        </p:nvSpPr>
        <p:spPr bwMode="auto">
          <a:xfrm>
            <a:off x="5281176" y="3016431"/>
            <a:ext cx="117532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4</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7 </a:t>
            </a:r>
            <a:endParaRPr kumimoji="0" lang="en-US" altLang="zh-CN"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8" name="Line 24"/>
          <p:cNvSpPr>
            <a:spLocks noChangeShapeType="1"/>
          </p:cNvSpPr>
          <p:nvPr/>
        </p:nvSpPr>
        <p:spPr bwMode="auto">
          <a:xfrm flipH="1">
            <a:off x="3613957" y="3287744"/>
            <a:ext cx="1709023" cy="16557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9" name="Line 25"/>
          <p:cNvSpPr>
            <a:spLocks noChangeShapeType="1"/>
          </p:cNvSpPr>
          <p:nvPr/>
        </p:nvSpPr>
        <p:spPr bwMode="auto">
          <a:xfrm flipH="1">
            <a:off x="3613957" y="3453318"/>
            <a:ext cx="1709023" cy="16475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40" name="Line 26"/>
          <p:cNvSpPr>
            <a:spLocks noChangeShapeType="1"/>
          </p:cNvSpPr>
          <p:nvPr/>
        </p:nvSpPr>
        <p:spPr bwMode="auto">
          <a:xfrm flipH="1">
            <a:off x="3613957" y="3618073"/>
            <a:ext cx="1709023" cy="164755"/>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41" name="Text Box 27"/>
          <p:cNvSpPr txBox="1">
            <a:spLocks noChangeArrowheads="1"/>
          </p:cNvSpPr>
          <p:nvPr/>
        </p:nvSpPr>
        <p:spPr bwMode="auto">
          <a:xfrm>
            <a:off x="1415576" y="1653312"/>
            <a:ext cx="663937" cy="209837"/>
          </a:xfrm>
          <a:prstGeom prst="rect">
            <a:avLst/>
          </a:prstGeom>
          <a:solidFill>
            <a:srgbClr val="00FFFF"/>
          </a:solidFill>
          <a:ln>
            <a:noFill/>
          </a:ln>
          <a:effectLs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1 </a:t>
            </a:r>
          </a:p>
        </p:txBody>
      </p:sp>
      <p:sp>
        <p:nvSpPr>
          <p:cNvPr id="142" name="Text Box 28"/>
          <p:cNvSpPr txBox="1">
            <a:spLocks noChangeArrowheads="1"/>
          </p:cNvSpPr>
          <p:nvPr/>
        </p:nvSpPr>
        <p:spPr bwMode="auto">
          <a:xfrm>
            <a:off x="1415576" y="2209051"/>
            <a:ext cx="663937" cy="209837"/>
          </a:xfrm>
          <a:prstGeom prst="rect">
            <a:avLst/>
          </a:prstGeom>
          <a:solidFill>
            <a:schemeClr val="bg1"/>
          </a:solidFill>
          <a:ln>
            <a:noFill/>
          </a:ln>
          <a:effectLs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2 </a:t>
            </a:r>
          </a:p>
        </p:txBody>
      </p:sp>
      <p:sp>
        <p:nvSpPr>
          <p:cNvPr id="143" name="Text Box 29"/>
          <p:cNvSpPr txBox="1">
            <a:spLocks noChangeArrowheads="1"/>
          </p:cNvSpPr>
          <p:nvPr/>
        </p:nvSpPr>
        <p:spPr bwMode="auto">
          <a:xfrm>
            <a:off x="1415576" y="2773807"/>
            <a:ext cx="663937" cy="209837"/>
          </a:xfrm>
          <a:prstGeom prst="rect">
            <a:avLst/>
          </a:prstGeom>
          <a:solidFill>
            <a:srgbClr val="99FF33"/>
          </a:solidFill>
          <a:ln>
            <a:noFill/>
          </a:ln>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4 </a:t>
            </a:r>
          </a:p>
        </p:txBody>
      </p:sp>
      <p:sp>
        <p:nvSpPr>
          <p:cNvPr id="144" name="Text Box 30"/>
          <p:cNvSpPr txBox="1">
            <a:spLocks noChangeArrowheads="1"/>
          </p:cNvSpPr>
          <p:nvPr/>
        </p:nvSpPr>
        <p:spPr bwMode="auto">
          <a:xfrm>
            <a:off x="2496349" y="3796877"/>
            <a:ext cx="11608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8</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15</a:t>
            </a:r>
          </a:p>
        </p:txBody>
      </p:sp>
      <p:sp>
        <p:nvSpPr>
          <p:cNvPr id="146" name="Text Box 32"/>
          <p:cNvSpPr txBox="1">
            <a:spLocks noChangeArrowheads="1"/>
          </p:cNvSpPr>
          <p:nvPr/>
        </p:nvSpPr>
        <p:spPr bwMode="auto">
          <a:xfrm rot="5400000">
            <a:off x="4349938" y="3964411"/>
            <a:ext cx="3321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effectLst/>
                <a:uLnTx/>
                <a:uFillTx/>
                <a:latin typeface="微软雅黑" pitchFamily="34" charset="-122"/>
                <a:ea typeface="微软雅黑" pitchFamily="34" charset="-122"/>
              </a:rPr>
              <a:t>…</a:t>
            </a:r>
          </a:p>
        </p:txBody>
      </p:sp>
      <p:sp>
        <p:nvSpPr>
          <p:cNvPr id="147" name="Line 33"/>
          <p:cNvSpPr>
            <a:spLocks noChangeShapeType="1"/>
          </p:cNvSpPr>
          <p:nvPr/>
        </p:nvSpPr>
        <p:spPr bwMode="auto">
          <a:xfrm>
            <a:off x="3613957" y="2904136"/>
            <a:ext cx="1709023" cy="164754"/>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48" name="Line 34"/>
          <p:cNvSpPr>
            <a:spLocks noChangeShapeType="1"/>
          </p:cNvSpPr>
          <p:nvPr/>
        </p:nvSpPr>
        <p:spPr bwMode="auto">
          <a:xfrm>
            <a:off x="3613957" y="3068890"/>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49" name="Line 35"/>
          <p:cNvSpPr>
            <a:spLocks noChangeShapeType="1"/>
          </p:cNvSpPr>
          <p:nvPr/>
        </p:nvSpPr>
        <p:spPr bwMode="auto">
          <a:xfrm>
            <a:off x="3613957" y="3233645"/>
            <a:ext cx="1709023" cy="164754"/>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50" name="Line 36"/>
          <p:cNvSpPr>
            <a:spLocks noChangeShapeType="1"/>
          </p:cNvSpPr>
          <p:nvPr/>
        </p:nvSpPr>
        <p:spPr bwMode="auto">
          <a:xfrm>
            <a:off x="3613957" y="3398400"/>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51" name="Text Box 40"/>
          <p:cNvSpPr txBox="1">
            <a:spLocks noChangeArrowheads="1"/>
          </p:cNvSpPr>
          <p:nvPr/>
        </p:nvSpPr>
        <p:spPr bwMode="auto">
          <a:xfrm>
            <a:off x="6474163" y="1851671"/>
            <a:ext cx="1760418" cy="276999"/>
          </a:xfrm>
          <a:prstGeom prst="rect">
            <a:avLst/>
          </a:prstGeom>
          <a:solidFill>
            <a:srgbClr val="00B050"/>
          </a:solidFill>
          <a:ln>
            <a:noFill/>
          </a:ln>
          <a:effectLs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lvl="0" eaLnBrk="1" hangingPunct="1">
              <a:defRPr/>
            </a:pPr>
            <a:r>
              <a:rPr kumimoji="0" lang="zh-CN" altLang="en-US" sz="1200" kern="0" dirty="0">
                <a:solidFill>
                  <a:schemeClr val="bg1"/>
                </a:solidFill>
                <a:latin typeface="微软雅黑" pitchFamily="34" charset="-122"/>
                <a:ea typeface="微软雅黑" pitchFamily="34" charset="-122"/>
              </a:rPr>
              <a:t>往返时延 </a:t>
            </a:r>
            <a:r>
              <a:rPr kumimoji="0" lang="en-US" altLang="zh-CN" sz="1200" kern="0" dirty="0">
                <a:solidFill>
                  <a:schemeClr val="bg1"/>
                </a:solidFill>
                <a:latin typeface="微软雅黑" pitchFamily="34" charset="-122"/>
                <a:ea typeface="微软雅黑" pitchFamily="34" charset="-122"/>
              </a:rPr>
              <a:t>RTT (</a:t>
            </a:r>
            <a:r>
              <a:rPr kumimoji="0" lang="zh-CN" altLang="en-US" sz="1200" kern="0" dirty="0">
                <a:solidFill>
                  <a:schemeClr val="bg1"/>
                </a:solidFill>
                <a:latin typeface="微软雅黑" pitchFamily="34" charset="-122"/>
                <a:ea typeface="微软雅黑" pitchFamily="34" charset="-122"/>
              </a:rPr>
              <a:t>轮次 </a:t>
            </a:r>
            <a:r>
              <a:rPr kumimoji="0" lang="en-US" altLang="zh-CN" sz="1200" kern="0" dirty="0">
                <a:solidFill>
                  <a:schemeClr val="bg1"/>
                </a:solidFill>
                <a:latin typeface="微软雅黑" pitchFamily="34" charset="-122"/>
                <a:ea typeface="微软雅黑" pitchFamily="34" charset="-122"/>
              </a:rPr>
              <a:t>1)</a:t>
            </a:r>
          </a:p>
        </p:txBody>
      </p:sp>
      <p:sp>
        <p:nvSpPr>
          <p:cNvPr id="152" name="Text Box 41"/>
          <p:cNvSpPr txBox="1">
            <a:spLocks noChangeArrowheads="1"/>
          </p:cNvSpPr>
          <p:nvPr/>
        </p:nvSpPr>
        <p:spPr bwMode="auto">
          <a:xfrm>
            <a:off x="6474163" y="2430775"/>
            <a:ext cx="1760418" cy="276999"/>
          </a:xfrm>
          <a:prstGeom prst="rect">
            <a:avLst/>
          </a:prstGeom>
          <a:solidFill>
            <a:srgbClr val="00B050"/>
          </a:solidFill>
          <a:ln>
            <a:noFill/>
          </a:ln>
          <a:effectLs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lvl="0" eaLnBrk="1" hangingPunct="1">
              <a:defRPr/>
            </a:pPr>
            <a:r>
              <a:rPr kumimoji="0" lang="zh-CN" altLang="en-US" sz="1200" kern="0" dirty="0">
                <a:solidFill>
                  <a:schemeClr val="bg1"/>
                </a:solidFill>
                <a:latin typeface="微软雅黑" pitchFamily="34" charset="-122"/>
                <a:ea typeface="微软雅黑" pitchFamily="34" charset="-122"/>
              </a:rPr>
              <a:t>往返时延 </a:t>
            </a:r>
            <a:r>
              <a:rPr kumimoji="0" lang="en-US" altLang="zh-CN" sz="1200" kern="0" dirty="0">
                <a:solidFill>
                  <a:schemeClr val="bg1"/>
                </a:solidFill>
                <a:latin typeface="微软雅黑" pitchFamily="34" charset="-122"/>
                <a:ea typeface="微软雅黑" pitchFamily="34" charset="-122"/>
              </a:rPr>
              <a:t>RTT (</a:t>
            </a:r>
            <a:r>
              <a:rPr kumimoji="0" lang="zh-CN" altLang="en-US" sz="1200" kern="0" dirty="0">
                <a:solidFill>
                  <a:schemeClr val="bg1"/>
                </a:solidFill>
                <a:latin typeface="微软雅黑" pitchFamily="34" charset="-122"/>
                <a:ea typeface="微软雅黑" pitchFamily="34" charset="-122"/>
              </a:rPr>
              <a:t>轮次 </a:t>
            </a:r>
            <a:r>
              <a:rPr kumimoji="0" lang="en-US" altLang="zh-CN" sz="1200" kern="0" dirty="0">
                <a:solidFill>
                  <a:schemeClr val="bg1"/>
                </a:solidFill>
                <a:latin typeface="微软雅黑" pitchFamily="34" charset="-122"/>
                <a:ea typeface="微软雅黑" pitchFamily="34" charset="-122"/>
              </a:rPr>
              <a:t>2)</a:t>
            </a:r>
          </a:p>
        </p:txBody>
      </p:sp>
      <p:sp>
        <p:nvSpPr>
          <p:cNvPr id="153" name="Text Box 42"/>
          <p:cNvSpPr txBox="1">
            <a:spLocks noChangeArrowheads="1"/>
          </p:cNvSpPr>
          <p:nvPr/>
        </p:nvSpPr>
        <p:spPr bwMode="auto">
          <a:xfrm>
            <a:off x="6474163" y="3200853"/>
            <a:ext cx="1760418" cy="276999"/>
          </a:xfrm>
          <a:prstGeom prst="rect">
            <a:avLst/>
          </a:prstGeom>
          <a:solidFill>
            <a:srgbClr val="00B050"/>
          </a:solidFill>
          <a:ln>
            <a:noFill/>
          </a:ln>
          <a:effectLs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lvl="0" eaLnBrk="1" hangingPunct="1">
              <a:defRPr/>
            </a:pPr>
            <a:r>
              <a:rPr kumimoji="0" lang="zh-CN" altLang="en-US" sz="1200" kern="0" dirty="0">
                <a:solidFill>
                  <a:schemeClr val="bg1"/>
                </a:solidFill>
                <a:latin typeface="微软雅黑" pitchFamily="34" charset="-122"/>
                <a:ea typeface="微软雅黑" pitchFamily="34" charset="-122"/>
              </a:rPr>
              <a:t>往返时延 </a:t>
            </a:r>
            <a:r>
              <a:rPr kumimoji="0" lang="en-US" altLang="zh-CN" sz="1200" kern="0" dirty="0">
                <a:solidFill>
                  <a:schemeClr val="bg1"/>
                </a:solidFill>
                <a:latin typeface="微软雅黑" pitchFamily="34" charset="-122"/>
                <a:ea typeface="微软雅黑" pitchFamily="34" charset="-122"/>
              </a:rPr>
              <a:t>RTT (</a:t>
            </a:r>
            <a:r>
              <a:rPr kumimoji="0" lang="zh-CN" altLang="en-US" sz="1200" kern="0" dirty="0">
                <a:solidFill>
                  <a:schemeClr val="bg1"/>
                </a:solidFill>
                <a:latin typeface="微软雅黑" pitchFamily="34" charset="-122"/>
                <a:ea typeface="微软雅黑" pitchFamily="34" charset="-122"/>
              </a:rPr>
              <a:t>轮次 </a:t>
            </a:r>
            <a:r>
              <a:rPr kumimoji="0" lang="en-US" altLang="zh-CN" sz="1200" kern="0" dirty="0">
                <a:solidFill>
                  <a:schemeClr val="bg1"/>
                </a:solidFill>
                <a:latin typeface="微软雅黑" pitchFamily="34" charset="-122"/>
                <a:ea typeface="微软雅黑" pitchFamily="34" charset="-122"/>
              </a:rPr>
              <a:t>3)</a:t>
            </a:r>
          </a:p>
        </p:txBody>
      </p:sp>
      <p:sp>
        <p:nvSpPr>
          <p:cNvPr id="154" name="Text Box 43"/>
          <p:cNvSpPr txBox="1">
            <a:spLocks noChangeArrowheads="1"/>
          </p:cNvSpPr>
          <p:nvPr/>
        </p:nvSpPr>
        <p:spPr bwMode="auto">
          <a:xfrm>
            <a:off x="980385" y="3520463"/>
            <a:ext cx="2558190" cy="307777"/>
          </a:xfrm>
          <a:prstGeom prst="rect">
            <a:avLst/>
          </a:prstGeom>
          <a:solidFill>
            <a:srgbClr val="FFFF00"/>
          </a:solidFill>
          <a:ln w="19050">
            <a:solidFill>
              <a:srgbClr val="333399"/>
            </a:solidFill>
            <a:miter lim="800000"/>
            <a:headEnd/>
            <a:tailEnd/>
          </a:ln>
          <a:effectLs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400" b="1" i="0" u="none" strike="noStrike" kern="0" cap="none" spc="0" normalizeH="0" baseline="0" noProof="0" dirty="0">
                <a:ln>
                  <a:noFill/>
                </a:ln>
                <a:effectLst/>
                <a:uLnTx/>
                <a:uFillTx/>
                <a:latin typeface="微软雅黑" pitchFamily="34" charset="-122"/>
                <a:ea typeface="微软雅黑" pitchFamily="34" charset="-122"/>
              </a:rPr>
              <a:t>窗口大小</a:t>
            </a:r>
            <a:r>
              <a:rPr kumimoji="1" lang="zh-CN" altLang="en-US" sz="1400" b="1" i="0" u="none" strike="noStrike" kern="0" cap="none" spc="0" normalizeH="0" baseline="0" noProof="0" dirty="0">
                <a:ln>
                  <a:noFill/>
                </a:ln>
                <a:solidFill>
                  <a:srgbClr val="C00000"/>
                </a:solidFill>
                <a:effectLst/>
                <a:uLnTx/>
                <a:uFillTx/>
                <a:latin typeface="微软雅黑" pitchFamily="34" charset="-122"/>
                <a:ea typeface="微软雅黑" pitchFamily="34" charset="-122"/>
              </a:rPr>
              <a:t>按指数</a:t>
            </a:r>
            <a:r>
              <a:rPr kumimoji="1" lang="zh-CN" altLang="en-US" sz="1400" b="1" i="0" u="none" strike="noStrike" kern="0" cap="none" spc="0" normalizeH="0" baseline="0" noProof="0" dirty="0">
                <a:ln>
                  <a:noFill/>
                </a:ln>
                <a:effectLst/>
                <a:uLnTx/>
                <a:uFillTx/>
                <a:latin typeface="微软雅黑" pitchFamily="34" charset="-122"/>
                <a:ea typeface="微软雅黑" pitchFamily="34" charset="-122"/>
              </a:rPr>
              <a:t>增加，不慢！</a:t>
            </a:r>
          </a:p>
        </p:txBody>
      </p:sp>
      <p:sp>
        <p:nvSpPr>
          <p:cNvPr id="155" name="矩形 154"/>
          <p:cNvSpPr/>
          <p:nvPr/>
        </p:nvSpPr>
        <p:spPr>
          <a:xfrm>
            <a:off x="980385" y="3006671"/>
            <a:ext cx="2558189" cy="523220"/>
          </a:xfrm>
          <a:prstGeom prst="rect">
            <a:avLst/>
          </a:prstGeom>
          <a:solidFill>
            <a:srgbClr val="0000FF"/>
          </a:solidFill>
          <a:ln w="19050">
            <a:solidFill>
              <a:srgbClr val="333399"/>
            </a:solidFill>
            <a:miter lim="800000"/>
            <a:headEnd/>
            <a:tailEnd/>
          </a:ln>
          <a:effectLst/>
        </p:spPr>
        <p:txBody>
          <a:bodyPr wrap="square">
            <a:spAutoFit/>
          </a:bodyPr>
          <a:lstStyle/>
          <a:p>
            <a:pPr eaLnBrk="1" fontAlgn="auto" hangingPunct="1">
              <a:spcBef>
                <a:spcPts val="0"/>
              </a:spcBef>
              <a:spcAft>
                <a:spcPts val="0"/>
              </a:spcAft>
            </a:pPr>
            <a:r>
              <a:rPr kumimoji="1" lang="zh-CN" altLang="zh-CN" sz="1400" b="1" kern="0" dirty="0">
                <a:solidFill>
                  <a:schemeClr val="bg1"/>
                </a:solidFill>
                <a:latin typeface="微软雅黑" pitchFamily="34" charset="-122"/>
                <a:ea typeface="微软雅黑" pitchFamily="34" charset="-122"/>
              </a:rPr>
              <a:t>每经过一个传输轮次，拥塞窗口就加倍。</a:t>
            </a:r>
            <a:endParaRPr kumimoji="1" lang="zh-CN" altLang="en-US" sz="1400" b="1" kern="0" dirty="0">
              <a:solidFill>
                <a:schemeClr val="bg1"/>
              </a:solidFill>
              <a:latin typeface="微软雅黑" pitchFamily="34" charset="-122"/>
              <a:ea typeface="微软雅黑" pitchFamily="34" charset="-122"/>
            </a:endParaRPr>
          </a:p>
        </p:txBody>
      </p:sp>
      <p:sp>
        <p:nvSpPr>
          <p:cNvPr id="44" name="Text Box 29"/>
          <p:cNvSpPr txBox="1">
            <a:spLocks noChangeArrowheads="1"/>
          </p:cNvSpPr>
          <p:nvPr/>
        </p:nvSpPr>
        <p:spPr bwMode="auto">
          <a:xfrm>
            <a:off x="1415576" y="3843380"/>
            <a:ext cx="663937" cy="209837"/>
          </a:xfrm>
          <a:prstGeom prst="rect">
            <a:avLst/>
          </a:prstGeom>
          <a:solidFill>
            <a:srgbClr val="FF66FF"/>
          </a:solidFill>
          <a:ln>
            <a:noFill/>
          </a:ln>
          <a:effectLs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8 </a:t>
            </a:r>
          </a:p>
        </p:txBody>
      </p:sp>
      <p:sp>
        <p:nvSpPr>
          <p:cNvPr id="45" name="Text Box 155"/>
          <p:cNvSpPr txBox="1">
            <a:spLocks noChangeArrowheads="1"/>
          </p:cNvSpPr>
          <p:nvPr/>
        </p:nvSpPr>
        <p:spPr bwMode="auto">
          <a:xfrm>
            <a:off x="2394408" y="731528"/>
            <a:ext cx="4374038" cy="634020"/>
          </a:xfrm>
          <a:prstGeom prst="rect">
            <a:avLst/>
          </a:prstGeom>
          <a:solidFill>
            <a:srgbClr val="000099"/>
          </a:solidFill>
          <a:ln w="9525">
            <a:noFill/>
            <a:miter lim="800000"/>
            <a:headEnd/>
            <a:tailEnd/>
          </a:ln>
          <a:effectLst/>
          <a:ex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发送方每收到一个对新报文段的确认</a:t>
            </a:r>
          </a:p>
          <a:p>
            <a:pPr algn="ctr">
              <a:lnSpc>
                <a:spcPct val="110000"/>
              </a:lnSpc>
            </a:pPr>
            <a:r>
              <a:rPr lang="zh-CN" altLang="en-US" sz="1600" b="1" dirty="0">
                <a:solidFill>
                  <a:schemeClr val="bg1"/>
                </a:solidFill>
                <a:latin typeface="微软雅黑" pitchFamily="34" charset="-122"/>
                <a:ea typeface="微软雅黑" pitchFamily="34" charset="-122"/>
              </a:rPr>
              <a:t>（重传的不算在内）就使 </a:t>
            </a:r>
            <a:r>
              <a:rPr lang="en-US" altLang="zh-CN" sz="1600" b="1" dirty="0" err="1">
                <a:solidFill>
                  <a:schemeClr val="bg1"/>
                </a:solidFill>
                <a:latin typeface="微软雅黑" pitchFamily="34" charset="-122"/>
                <a:ea typeface="微软雅黑" pitchFamily="34" charset="-122"/>
              </a:rPr>
              <a:t>cwnd</a:t>
            </a:r>
            <a:r>
              <a:rPr lang="en-US" altLang="zh-CN" sz="1600" b="1" dirty="0">
                <a:solidFill>
                  <a:schemeClr val="bg1"/>
                </a:solidFill>
                <a:latin typeface="微软雅黑" pitchFamily="34" charset="-122"/>
                <a:ea typeface="微软雅黑" pitchFamily="34" charset="-122"/>
              </a:rPr>
              <a:t> </a:t>
            </a:r>
            <a:r>
              <a:rPr lang="zh-CN" altLang="en-US" sz="1600" b="1" dirty="0">
                <a:solidFill>
                  <a:schemeClr val="bg1"/>
                </a:solidFill>
                <a:latin typeface="微软雅黑" pitchFamily="34" charset="-122"/>
                <a:ea typeface="微软雅黑" pitchFamily="34" charset="-122"/>
              </a:rPr>
              <a:t>加 </a:t>
            </a:r>
            <a:r>
              <a:rPr lang="en-US" altLang="zh-CN" sz="1600" b="1" dirty="0">
                <a:solidFill>
                  <a:schemeClr val="bg1"/>
                </a:solidFill>
                <a:latin typeface="微软雅黑" pitchFamily="34" charset="-122"/>
                <a:ea typeface="微软雅黑" pitchFamily="34" charset="-122"/>
              </a:rPr>
              <a:t>1</a:t>
            </a:r>
            <a:r>
              <a:rPr lang="zh-CN" altLang="en-US" sz="1600" b="1" dirty="0">
                <a:solidFill>
                  <a:schemeClr val="bg1"/>
                </a:solidFill>
                <a:latin typeface="微软雅黑" pitchFamily="34" charset="-122"/>
                <a:ea typeface="微软雅黑" pitchFamily="34" charset="-122"/>
              </a:rPr>
              <a:t>。 </a:t>
            </a:r>
          </a:p>
        </p:txBody>
      </p:sp>
      <p:sp>
        <p:nvSpPr>
          <p:cNvPr id="46" name="Text Box 5"/>
          <p:cNvSpPr txBox="1">
            <a:spLocks noChangeArrowheads="1"/>
          </p:cNvSpPr>
          <p:nvPr/>
        </p:nvSpPr>
        <p:spPr bwMode="auto">
          <a:xfrm>
            <a:off x="3350021" y="137871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发送方</a:t>
            </a:r>
          </a:p>
        </p:txBody>
      </p:sp>
      <p:sp>
        <p:nvSpPr>
          <p:cNvPr id="47" name="Text Box 6"/>
          <p:cNvSpPr txBox="1">
            <a:spLocks noChangeArrowheads="1"/>
          </p:cNvSpPr>
          <p:nvPr/>
        </p:nvSpPr>
        <p:spPr bwMode="auto">
          <a:xfrm>
            <a:off x="5060684" y="137789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接收方</a:t>
            </a:r>
          </a:p>
        </p:txBody>
      </p:sp>
      <p:sp>
        <p:nvSpPr>
          <p:cNvPr id="2" name="灯片编号占位符 1">
            <a:extLst>
              <a:ext uri="{FF2B5EF4-FFF2-40B4-BE49-F238E27FC236}">
                <a16:creationId xmlns:a16="http://schemas.microsoft.com/office/drawing/2014/main" id="{5DA07C0F-A833-4753-9E4E-7268F06F084C}"/>
              </a:ext>
            </a:extLst>
          </p:cNvPr>
          <p:cNvSpPr>
            <a:spLocks noGrp="1"/>
          </p:cNvSpPr>
          <p:nvPr>
            <p:ph type="sldNum" sz="quarter" idx="12"/>
          </p:nvPr>
        </p:nvSpPr>
        <p:spPr/>
        <p:txBody>
          <a:bodyPr/>
          <a:lstStyle/>
          <a:p>
            <a:fld id="{C485880C-E2C3-4DAB-AE74-D9BE691626AC}" type="slidenum">
              <a:rPr lang="zh-CN" altLang="en-US" smtClean="0"/>
              <a:pPr/>
              <a:t>143</a:t>
            </a:fld>
            <a:endParaRPr lang="zh-CN" altLang="en-US"/>
          </a:p>
        </p:txBody>
      </p:sp>
    </p:spTree>
    <p:extLst>
      <p:ext uri="{BB962C8B-B14F-4D97-AF65-F5344CB8AC3E}">
        <p14:creationId xmlns:p14="http://schemas.microsoft.com/office/powerpoint/2010/main" val="21328677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0"/>
                                  </p:stCondLst>
                                  <p:endCondLst>
                                    <p:cond evt="onNext" delay="0">
                                      <p:tgtEl>
                                        <p:sldTgt/>
                                      </p:tgtEl>
                                    </p:cond>
                                  </p:endCondLst>
                                  <p:childTnLst>
                                    <p:anim calcmode="discrete" valueType="str">
                                      <p:cBhvr>
                                        <p:cTn id="6" dur="1000" fill="hold"/>
                                        <p:tgtEl>
                                          <p:spTgt spid="153"/>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152"/>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151"/>
                                        </p:tgtEl>
                                        <p:attrNameLst>
                                          <p:attrName>style.visibility</p:attrName>
                                        </p:attrNameLst>
                                      </p:cBhvr>
                                      <p:tavLst>
                                        <p:tav tm="0">
                                          <p:val>
                                            <p:strVal val="hidden"/>
                                          </p:val>
                                        </p:tav>
                                        <p:tav tm="50000">
                                          <p:val>
                                            <p:strVal val="visible"/>
                                          </p:val>
                                        </p:tav>
                                      </p:tavLst>
                                    </p:anim>
                                  </p:childTnLst>
                                </p:cTn>
                              </p:par>
                              <p:par>
                                <p:cTn id="11" presetID="22" presetClass="entr" presetSubtype="1" fill="hold" grpId="0" nodeType="withEffect">
                                  <p:stCondLst>
                                    <p:cond delay="3000"/>
                                  </p:stCondLst>
                                  <p:childTnLst>
                                    <p:set>
                                      <p:cBhvr>
                                        <p:cTn id="12" dur="1" fill="hold">
                                          <p:stCondLst>
                                            <p:cond delay="0"/>
                                          </p:stCondLst>
                                        </p:cTn>
                                        <p:tgtEl>
                                          <p:spTgt spid="155"/>
                                        </p:tgtEl>
                                        <p:attrNameLst>
                                          <p:attrName>style.visibility</p:attrName>
                                        </p:attrNameLst>
                                      </p:cBhvr>
                                      <p:to>
                                        <p:strVal val="visible"/>
                                      </p:to>
                                    </p:set>
                                    <p:animEffect transition="in" filter="wipe(up)">
                                      <p:cBhvr>
                                        <p:cTn id="13" dur="2000"/>
                                        <p:tgtEl>
                                          <p:spTgt spid="155"/>
                                        </p:tgtEl>
                                      </p:cBhvr>
                                    </p:animEffect>
                                  </p:childTnLst>
                                </p:cTn>
                              </p:par>
                              <p:par>
                                <p:cTn id="14" presetID="22" presetClass="entr" presetSubtype="1" fill="hold" grpId="0" nodeType="withEffect">
                                  <p:stCondLst>
                                    <p:cond delay="5000"/>
                                  </p:stCondLst>
                                  <p:childTnLst>
                                    <p:set>
                                      <p:cBhvr>
                                        <p:cTn id="15" dur="1" fill="hold">
                                          <p:stCondLst>
                                            <p:cond delay="0"/>
                                          </p:stCondLst>
                                        </p:cTn>
                                        <p:tgtEl>
                                          <p:spTgt spid="154"/>
                                        </p:tgtEl>
                                        <p:attrNameLst>
                                          <p:attrName>style.visibility</p:attrName>
                                        </p:attrNameLst>
                                      </p:cBhvr>
                                      <p:to>
                                        <p:strVal val="visible"/>
                                      </p:to>
                                    </p:set>
                                    <p:animEffect transition="in" filter="wipe(up)">
                                      <p:cBhvr>
                                        <p:cTn id="16" dur="10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P spid="152" grpId="0" animBg="1"/>
      <p:bldP spid="153" grpId="0" animBg="1"/>
      <p:bldP spid="154" grpId="0" animBg="1"/>
      <p:bldP spid="155"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6750"/>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2451609" y="593539"/>
            <a:ext cx="4259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传输轮次（</a:t>
            </a:r>
            <a:r>
              <a:rPr lang="en-US" altLang="zh-CN" sz="2000" b="1" dirty="0">
                <a:solidFill>
                  <a:schemeClr val="bg1"/>
                </a:solidFill>
                <a:latin typeface="微软雅黑" pitchFamily="34" charset="-122"/>
                <a:ea typeface="微软雅黑" pitchFamily="34" charset="-122"/>
              </a:rPr>
              <a:t>transmission round</a:t>
            </a:r>
            <a:r>
              <a:rPr lang="zh-CN" altLang="en-US" sz="2000" b="1" dirty="0">
                <a:solidFill>
                  <a:schemeClr val="bg1"/>
                </a:solidFill>
                <a:latin typeface="微软雅黑" pitchFamily="34" charset="-122"/>
                <a:ea typeface="微软雅黑" pitchFamily="34" charset="-122"/>
              </a:rPr>
              <a:t>）</a:t>
            </a:r>
          </a:p>
        </p:txBody>
      </p:sp>
      <p:sp>
        <p:nvSpPr>
          <p:cNvPr id="4" name="Rectangle 68"/>
          <p:cNvSpPr>
            <a:spLocks noChangeArrowheads="1"/>
          </p:cNvSpPr>
          <p:nvPr/>
        </p:nvSpPr>
        <p:spPr bwMode="auto">
          <a:xfrm>
            <a:off x="556963" y="989566"/>
            <a:ext cx="8048776"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一个传输轮次</a:t>
            </a:r>
            <a:r>
              <a:rPr lang="zh-CN" altLang="en-US" sz="2000" b="1" dirty="0">
                <a:latin typeface="微软雅黑" pitchFamily="34" charset="-122"/>
                <a:ea typeface="微软雅黑" pitchFamily="34" charset="-122"/>
              </a:rPr>
              <a:t>所经历的时间其实就是</a:t>
            </a:r>
            <a:r>
              <a:rPr lang="zh-CN" altLang="en-US" sz="2000" b="1" dirty="0">
                <a:solidFill>
                  <a:srgbClr val="C00000"/>
                </a:solidFill>
                <a:latin typeface="微软雅黑" pitchFamily="34" charset="-122"/>
                <a:ea typeface="微软雅黑" pitchFamily="34" charset="-122"/>
              </a:rPr>
              <a:t>往返时间 </a:t>
            </a:r>
            <a:r>
              <a:rPr lang="en-US" altLang="zh-CN" sz="2000" b="1" dirty="0">
                <a:latin typeface="微软雅黑" pitchFamily="34" charset="-122"/>
                <a:ea typeface="微软雅黑" pitchFamily="34" charset="-122"/>
              </a:rPr>
              <a:t>RTT</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传输轮次</a:t>
            </a:r>
            <a:r>
              <a:rPr lang="zh-CN" altLang="en-US" sz="2000" b="1" dirty="0">
                <a:solidFill>
                  <a:srgbClr val="C00000"/>
                </a:solidFill>
                <a:latin typeface="微软雅黑" pitchFamily="34" charset="-122"/>
                <a:ea typeface="微软雅黑" pitchFamily="34" charset="-122"/>
              </a:rPr>
              <a:t>强调：</a:t>
            </a:r>
            <a:r>
              <a:rPr lang="zh-CN" altLang="en-US" sz="2000" b="1" dirty="0">
                <a:latin typeface="微软雅黑" pitchFamily="34" charset="-122"/>
                <a:ea typeface="微软雅黑" pitchFamily="34" charset="-122"/>
              </a:rPr>
              <a:t>把拥塞窗口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所允许发送的报文段都连续发送出去，并收到了对已发送的最后一个字节的确认。</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例如：拥塞窗口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 4</a:t>
            </a:r>
            <a:r>
              <a:rPr lang="zh-CN" altLang="en-US" sz="2000" b="1" dirty="0">
                <a:latin typeface="微软雅黑" pitchFamily="34" charset="-122"/>
                <a:ea typeface="微软雅黑" pitchFamily="34" charset="-122"/>
              </a:rPr>
              <a:t>，这时的往返时间 </a:t>
            </a:r>
            <a:r>
              <a:rPr lang="en-US" altLang="zh-CN" sz="2000" b="1" dirty="0">
                <a:latin typeface="微软雅黑" pitchFamily="34" charset="-122"/>
                <a:ea typeface="微软雅黑" pitchFamily="34" charset="-122"/>
              </a:rPr>
              <a:t>RTT </a:t>
            </a:r>
            <a:r>
              <a:rPr lang="zh-CN" altLang="en-US" sz="2000" b="1" dirty="0">
                <a:latin typeface="微软雅黑" pitchFamily="34" charset="-122"/>
                <a:ea typeface="微软雅黑" pitchFamily="34" charset="-122"/>
              </a:rPr>
              <a:t>就是发送方连续发送 </a:t>
            </a:r>
            <a:r>
              <a:rPr lang="en-US" altLang="zh-CN" sz="2000" b="1" dirty="0">
                <a:latin typeface="微软雅黑" pitchFamily="34" charset="-122"/>
                <a:ea typeface="微软雅黑" pitchFamily="34" charset="-122"/>
              </a:rPr>
              <a:t>4 </a:t>
            </a:r>
            <a:r>
              <a:rPr lang="zh-CN" altLang="en-US" sz="2000" b="1" dirty="0">
                <a:latin typeface="微软雅黑" pitchFamily="34" charset="-122"/>
                <a:ea typeface="微软雅黑" pitchFamily="34" charset="-122"/>
              </a:rPr>
              <a:t>个报文段，并收到这 </a:t>
            </a:r>
            <a:r>
              <a:rPr lang="en-US" altLang="zh-CN" sz="2000" b="1" dirty="0">
                <a:latin typeface="微软雅黑" pitchFamily="34" charset="-122"/>
                <a:ea typeface="微软雅黑" pitchFamily="34" charset="-122"/>
              </a:rPr>
              <a:t>4 </a:t>
            </a:r>
            <a:r>
              <a:rPr lang="zh-CN" altLang="en-US" sz="2000" b="1" dirty="0">
                <a:latin typeface="微软雅黑" pitchFamily="34" charset="-122"/>
                <a:ea typeface="微软雅黑" pitchFamily="34" charset="-122"/>
              </a:rPr>
              <a:t>个报文段的确认，总共经历的时间。 </a:t>
            </a:r>
          </a:p>
        </p:txBody>
      </p:sp>
      <p:sp>
        <p:nvSpPr>
          <p:cNvPr id="5" name="灯片编号占位符 4">
            <a:extLst>
              <a:ext uri="{FF2B5EF4-FFF2-40B4-BE49-F238E27FC236}">
                <a16:creationId xmlns:a16="http://schemas.microsoft.com/office/drawing/2014/main" id="{0422E53A-74C1-42E0-9AD8-893CDC6DA7D3}"/>
              </a:ext>
            </a:extLst>
          </p:cNvPr>
          <p:cNvSpPr>
            <a:spLocks noGrp="1"/>
          </p:cNvSpPr>
          <p:nvPr>
            <p:ph type="sldNum" sz="quarter" idx="12"/>
          </p:nvPr>
        </p:nvSpPr>
        <p:spPr/>
        <p:txBody>
          <a:bodyPr/>
          <a:lstStyle/>
          <a:p>
            <a:fld id="{C485880C-E2C3-4DAB-AE74-D9BE691626AC}" type="slidenum">
              <a:rPr lang="zh-CN" altLang="en-US" smtClean="0"/>
              <a:pPr/>
              <a:t>144</a:t>
            </a:fld>
            <a:endParaRPr lang="zh-CN" altLang="en-US"/>
          </a:p>
        </p:txBody>
      </p:sp>
    </p:spTree>
    <p:extLst>
      <p:ext uri="{BB962C8B-B14F-4D97-AF65-F5344CB8AC3E}">
        <p14:creationId xmlns:p14="http://schemas.microsoft.com/office/powerpoint/2010/main" val="386322414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1090"/>
            <a:ext cx="8048776" cy="353930"/>
          </a:xfrm>
          <a:prstGeom prst="roundRect">
            <a:avLst>
              <a:gd name="adj" fmla="val 16667"/>
            </a:avLst>
          </a:prstGeom>
          <a:solidFill>
            <a:srgbClr val="00B050"/>
          </a:solidFill>
          <a:ln>
            <a:noFill/>
          </a:ln>
          <a:effectLst/>
          <a:extLst/>
        </p:spPr>
        <p:txBody>
          <a:bodyPr wrap="none" anchor="ctr"/>
          <a:lstStyle/>
          <a:p>
            <a:endParaRPr lang="zh-CN" altLang="en-US" dirty="0"/>
          </a:p>
        </p:txBody>
      </p:sp>
      <p:sp>
        <p:nvSpPr>
          <p:cNvPr id="3" name="Rectangle 6"/>
          <p:cNvSpPr>
            <a:spLocks noChangeArrowheads="1"/>
          </p:cNvSpPr>
          <p:nvPr/>
        </p:nvSpPr>
        <p:spPr bwMode="auto">
          <a:xfrm>
            <a:off x="3272981" y="587879"/>
            <a:ext cx="26167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慢开始门限 </a:t>
            </a:r>
            <a:r>
              <a:rPr lang="en-US" altLang="zh-CN" sz="2000" b="1" dirty="0" err="1">
                <a:solidFill>
                  <a:schemeClr val="bg1"/>
                </a:solidFill>
                <a:latin typeface="微软雅黑" pitchFamily="34" charset="-122"/>
                <a:ea typeface="微软雅黑" pitchFamily="34" charset="-122"/>
              </a:rPr>
              <a:t>ssthresh</a:t>
            </a:r>
            <a:endParaRPr lang="zh-CN" altLang="en-US" sz="2000" b="1" dirty="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556963" y="984189"/>
            <a:ext cx="8184960" cy="2785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防止拥塞窗口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增长过大引起网络拥塞。</a:t>
            </a:r>
            <a:endParaRPr lang="en-US" altLang="zh-CN" sz="2000" b="1" dirty="0">
              <a:latin typeface="微软雅黑" pitchFamily="34" charset="-122"/>
              <a:ea typeface="微软雅黑" pitchFamily="34" charset="-122"/>
            </a:endParaRPr>
          </a:p>
          <a:p>
            <a:pPr marL="342900" indent="-342900">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用法：</a:t>
            </a:r>
          </a:p>
          <a:p>
            <a:pPr marL="720725" indent="-342900">
              <a:lnSpc>
                <a:spcPts val="3000"/>
              </a:lnSpc>
              <a:buClr>
                <a:srgbClr val="7030A0"/>
              </a:buClr>
              <a:buFont typeface="+mj-lt"/>
              <a:buAutoNum type="arabicPeriod"/>
            </a:pPr>
            <a:r>
              <a:rPr lang="zh-CN" altLang="en-US" sz="2000" b="1" dirty="0">
                <a:latin typeface="微软雅黑" pitchFamily="34" charset="-122"/>
                <a:ea typeface="微软雅黑" pitchFamily="34" charset="-122"/>
              </a:rPr>
              <a:t>当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&lt; </a:t>
            </a:r>
            <a:r>
              <a:rPr lang="en-US" altLang="zh-CN" sz="2000" b="1" dirty="0" err="1">
                <a:latin typeface="微软雅黑" pitchFamily="34" charset="-122"/>
                <a:ea typeface="微软雅黑" pitchFamily="34" charset="-122"/>
              </a:rPr>
              <a:t>ssthresh</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时，使用慢开始算法。</a:t>
            </a:r>
          </a:p>
          <a:p>
            <a:pPr marL="720725" indent="-342900">
              <a:lnSpc>
                <a:spcPts val="3000"/>
              </a:lnSpc>
              <a:buClr>
                <a:srgbClr val="7030A0"/>
              </a:buClr>
              <a:buFont typeface="+mj-lt"/>
              <a:buAutoNum type="arabicPeriod"/>
            </a:pPr>
            <a:r>
              <a:rPr lang="zh-CN" altLang="en-US" sz="2000" b="1" dirty="0">
                <a:latin typeface="微软雅黑" pitchFamily="34" charset="-122"/>
                <a:ea typeface="微软雅黑" pitchFamily="34" charset="-122"/>
              </a:rPr>
              <a:t>当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&gt; </a:t>
            </a:r>
            <a:r>
              <a:rPr lang="en-US" altLang="zh-CN" sz="2000" b="1" dirty="0" err="1">
                <a:latin typeface="微软雅黑" pitchFamily="34" charset="-122"/>
                <a:ea typeface="微软雅黑" pitchFamily="34" charset="-122"/>
              </a:rPr>
              <a:t>ssthresh</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时，停止使用慢开始算法，改用拥塞避免算法。</a:t>
            </a:r>
          </a:p>
          <a:p>
            <a:pPr marL="720725" indent="-342900">
              <a:lnSpc>
                <a:spcPts val="3000"/>
              </a:lnSpc>
              <a:buClr>
                <a:srgbClr val="7030A0"/>
              </a:buClr>
              <a:buFont typeface="+mj-lt"/>
              <a:buAutoNum type="arabicPeriod"/>
            </a:pPr>
            <a:r>
              <a:rPr lang="zh-CN" altLang="en-US" sz="2000" b="1" dirty="0">
                <a:latin typeface="微软雅黑" pitchFamily="34" charset="-122"/>
                <a:ea typeface="微软雅黑" pitchFamily="34" charset="-122"/>
              </a:rPr>
              <a:t>当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 </a:t>
            </a:r>
            <a:r>
              <a:rPr lang="en-US" altLang="zh-CN" sz="2000" b="1" dirty="0" err="1">
                <a:latin typeface="微软雅黑" pitchFamily="34" charset="-122"/>
                <a:ea typeface="微软雅黑" pitchFamily="34" charset="-122"/>
              </a:rPr>
              <a:t>ssthresh</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时，既可使用慢开始算法，也可使用拥塞避免算法。</a:t>
            </a:r>
          </a:p>
        </p:txBody>
      </p:sp>
      <p:sp>
        <p:nvSpPr>
          <p:cNvPr id="5" name="灯片编号占位符 4">
            <a:extLst>
              <a:ext uri="{FF2B5EF4-FFF2-40B4-BE49-F238E27FC236}">
                <a16:creationId xmlns:a16="http://schemas.microsoft.com/office/drawing/2014/main" id="{DEDCDDA7-CBB5-4F3F-BDFA-3F8D592A7DA0}"/>
              </a:ext>
            </a:extLst>
          </p:cNvPr>
          <p:cNvSpPr>
            <a:spLocks noGrp="1"/>
          </p:cNvSpPr>
          <p:nvPr>
            <p:ph type="sldNum" sz="quarter" idx="12"/>
          </p:nvPr>
        </p:nvSpPr>
        <p:spPr/>
        <p:txBody>
          <a:bodyPr/>
          <a:lstStyle/>
          <a:p>
            <a:fld id="{C485880C-E2C3-4DAB-AE74-D9BE691626AC}" type="slidenum">
              <a:rPr lang="zh-CN" altLang="en-US" smtClean="0"/>
              <a:pPr/>
              <a:t>145</a:t>
            </a:fld>
            <a:endParaRPr lang="zh-CN" altLang="en-US"/>
          </a:p>
        </p:txBody>
      </p:sp>
    </p:spTree>
    <p:extLst>
      <p:ext uri="{BB962C8B-B14F-4D97-AF65-F5344CB8AC3E}">
        <p14:creationId xmlns:p14="http://schemas.microsoft.com/office/powerpoint/2010/main" val="425802581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AutoShape 5"/>
          <p:cNvSpPr>
            <a:spLocks noChangeArrowheads="1"/>
          </p:cNvSpPr>
          <p:nvPr/>
        </p:nvSpPr>
        <p:spPr bwMode="auto">
          <a:xfrm>
            <a:off x="556963" y="625565"/>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7" name="Rectangle 6"/>
          <p:cNvSpPr>
            <a:spLocks noChangeArrowheads="1"/>
          </p:cNvSpPr>
          <p:nvPr/>
        </p:nvSpPr>
        <p:spPr bwMode="auto">
          <a:xfrm>
            <a:off x="3821367" y="592354"/>
            <a:ext cx="15199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拥塞避免</a:t>
            </a:r>
          </a:p>
        </p:txBody>
      </p:sp>
      <p:sp>
        <p:nvSpPr>
          <p:cNvPr id="62" name="Rectangle 68"/>
          <p:cNvSpPr>
            <a:spLocks noChangeArrowheads="1"/>
          </p:cNvSpPr>
          <p:nvPr/>
        </p:nvSpPr>
        <p:spPr bwMode="auto">
          <a:xfrm>
            <a:off x="556963" y="992181"/>
            <a:ext cx="8184960"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目的：</a:t>
            </a:r>
            <a:r>
              <a:rPr lang="zh-CN" altLang="en-US" sz="2000" b="1" dirty="0">
                <a:latin typeface="微软雅黑" pitchFamily="34" charset="-122"/>
                <a:ea typeface="微软雅黑" pitchFamily="34" charset="-122"/>
              </a:rPr>
              <a:t>让拥塞窗口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缓慢地</a:t>
            </a:r>
            <a:r>
              <a:rPr lang="zh-CN" altLang="en-US" sz="2000" b="1" dirty="0">
                <a:latin typeface="微软雅黑" pitchFamily="34" charset="-122"/>
                <a:ea typeface="微软雅黑" pitchFamily="34" charset="-122"/>
              </a:rPr>
              <a:t>增大，</a:t>
            </a:r>
            <a:r>
              <a:rPr lang="zh-CN" altLang="en-US" sz="2000" b="1" dirty="0">
                <a:solidFill>
                  <a:srgbClr val="0000FF"/>
                </a:solidFill>
                <a:latin typeface="微软雅黑" pitchFamily="34" charset="-122"/>
                <a:ea typeface="微软雅黑" pitchFamily="34" charset="-122"/>
              </a:rPr>
              <a:t>避免</a:t>
            </a:r>
            <a:r>
              <a:rPr lang="zh-CN" altLang="en-US" sz="2000" b="1" dirty="0">
                <a:latin typeface="微软雅黑" pitchFamily="34" charset="-122"/>
                <a:ea typeface="微软雅黑" pitchFamily="34" charset="-122"/>
              </a:rPr>
              <a:t>出现拥塞。</a:t>
            </a:r>
            <a:endParaRPr lang="en-US" altLang="zh-CN" sz="2000" b="1" dirty="0">
              <a:latin typeface="微软雅黑" pitchFamily="34" charset="-122"/>
              <a:ea typeface="微软雅黑" pitchFamily="34" charset="-122"/>
            </a:endParaRPr>
          </a:p>
          <a:p>
            <a:pPr marL="342900" indent="-34290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拥塞窗口 </a:t>
            </a:r>
            <a:r>
              <a:rPr lang="en-US" altLang="zh-CN" sz="2000" b="1" dirty="0" err="1">
                <a:solidFill>
                  <a:srgbClr val="C00000"/>
                </a:solidFill>
                <a:latin typeface="微软雅黑" pitchFamily="34" charset="-122"/>
                <a:ea typeface="微软雅黑" pitchFamily="34" charset="-122"/>
              </a:rPr>
              <a:t>cwnd</a:t>
            </a:r>
            <a:r>
              <a:rPr lang="en-US" altLang="zh-CN" sz="2000" b="1" dirty="0">
                <a:solidFill>
                  <a:srgbClr val="C00000"/>
                </a:solidFill>
                <a:latin typeface="微软雅黑" pitchFamily="34" charset="-122"/>
                <a:ea typeface="微软雅黑" pitchFamily="34" charset="-122"/>
              </a:rPr>
              <a:t> </a:t>
            </a:r>
            <a:r>
              <a:rPr lang="zh-CN" altLang="en-US" sz="2000" b="1" dirty="0">
                <a:solidFill>
                  <a:srgbClr val="C00000"/>
                </a:solidFill>
                <a:latin typeface="微软雅黑" pitchFamily="34" charset="-122"/>
                <a:ea typeface="微软雅黑" pitchFamily="34" charset="-122"/>
              </a:rPr>
              <a:t>增大：</a:t>
            </a:r>
            <a:r>
              <a:rPr lang="zh-CN" altLang="en-US" sz="2000" b="1" dirty="0">
                <a:solidFill>
                  <a:srgbClr val="0000FF"/>
                </a:solidFill>
                <a:latin typeface="微软雅黑" pitchFamily="34" charset="-122"/>
                <a:ea typeface="微软雅黑" pitchFamily="34" charset="-122"/>
              </a:rPr>
              <a:t>每经过一个往返时间 </a:t>
            </a:r>
            <a:r>
              <a:rPr lang="en-US" altLang="zh-CN" sz="2000" b="1" dirty="0">
                <a:solidFill>
                  <a:srgbClr val="0000FF"/>
                </a:solidFill>
                <a:latin typeface="微软雅黑" pitchFamily="34" charset="-122"/>
                <a:ea typeface="微软雅黑" pitchFamily="34" charset="-122"/>
              </a:rPr>
              <a:t>RTT</a:t>
            </a:r>
            <a:r>
              <a:rPr lang="zh-CN" altLang="en-US" sz="2000" b="1" dirty="0">
                <a:latin typeface="微软雅黑" pitchFamily="34" charset="-122"/>
                <a:ea typeface="微软雅黑" pitchFamily="34" charset="-122"/>
              </a:rPr>
              <a:t>（不管在此期间收到了多少确认），发送方的拥塞窗口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+ 1</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具有</a:t>
            </a:r>
            <a:r>
              <a:rPr lang="zh-CN" altLang="en-US" sz="2000" b="1" dirty="0">
                <a:solidFill>
                  <a:srgbClr val="C00000"/>
                </a:solidFill>
                <a:latin typeface="微软雅黑" pitchFamily="34" charset="-122"/>
                <a:ea typeface="微软雅黑" pitchFamily="34" charset="-122"/>
              </a:rPr>
              <a:t>加法增大 </a:t>
            </a:r>
            <a:r>
              <a:rPr lang="en-US" altLang="zh-CN" sz="2000" b="1" dirty="0">
                <a:solidFill>
                  <a:srgbClr val="C00000"/>
                </a:solidFill>
                <a:latin typeface="微软雅黑" pitchFamily="34" charset="-122"/>
                <a:ea typeface="微软雅黑" pitchFamily="34" charset="-122"/>
              </a:rPr>
              <a:t>AI</a:t>
            </a:r>
            <a:r>
              <a:rPr lang="zh-CN" altLang="en-US" sz="2000" b="1" dirty="0">
                <a:solidFill>
                  <a:srgbClr val="C00000"/>
                </a:solidFill>
                <a:latin typeface="微软雅黑" pitchFamily="34" charset="-122"/>
                <a:ea typeface="微软雅黑" pitchFamily="34" charset="-122"/>
              </a:rPr>
              <a:t> </a:t>
            </a:r>
            <a:r>
              <a:rPr lang="en-US" altLang="zh-CN" sz="2000" b="1" dirty="0">
                <a:latin typeface="微软雅黑" pitchFamily="34" charset="-122"/>
                <a:ea typeface="微软雅黑" pitchFamily="34" charset="-122"/>
              </a:rPr>
              <a:t>(Additive Increase) </a:t>
            </a:r>
            <a:r>
              <a:rPr lang="zh-CN" altLang="en-US" sz="2000" b="1" dirty="0">
                <a:latin typeface="微软雅黑" pitchFamily="34" charset="-122"/>
                <a:ea typeface="微软雅黑" pitchFamily="34" charset="-122"/>
              </a:rPr>
              <a:t>特点：使拥塞窗口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按</a:t>
            </a:r>
            <a:r>
              <a:rPr lang="zh-CN" altLang="en-US" sz="2000" b="1" dirty="0">
                <a:solidFill>
                  <a:srgbClr val="C00000"/>
                </a:solidFill>
                <a:latin typeface="微软雅黑" pitchFamily="34" charset="-122"/>
                <a:ea typeface="微软雅黑" pitchFamily="34" charset="-122"/>
              </a:rPr>
              <a:t>线性</a:t>
            </a:r>
            <a:r>
              <a:rPr lang="zh-CN" altLang="en-US" sz="2000" b="1" dirty="0">
                <a:latin typeface="微软雅黑" pitchFamily="34" charset="-122"/>
                <a:ea typeface="微软雅黑" pitchFamily="34" charset="-122"/>
              </a:rPr>
              <a:t>规律缓慢增长。</a:t>
            </a:r>
          </a:p>
        </p:txBody>
      </p:sp>
      <p:sp>
        <p:nvSpPr>
          <p:cNvPr id="2" name="矩形 1"/>
          <p:cNvSpPr/>
          <p:nvPr/>
        </p:nvSpPr>
        <p:spPr>
          <a:xfrm>
            <a:off x="1725101" y="3203737"/>
            <a:ext cx="6127425" cy="1092607"/>
          </a:xfrm>
          <a:prstGeom prst="rect">
            <a:avLst/>
          </a:prstGeom>
          <a:solidFill>
            <a:srgbClr val="A50021"/>
          </a:solidFill>
        </p:spPr>
        <p:txBody>
          <a:bodyPr wrap="square">
            <a:spAutoFit/>
          </a:bodyPr>
          <a:lstStyle/>
          <a:p>
            <a:pPr>
              <a:lnSpc>
                <a:spcPts val="2600"/>
              </a:lnSpc>
            </a:pPr>
            <a:r>
              <a:rPr lang="zh-CN" altLang="en-US" sz="2000" b="1" dirty="0">
                <a:solidFill>
                  <a:schemeClr val="bg1"/>
                </a:solidFill>
                <a:latin typeface="微软雅黑" panose="020B0503020204020204" pitchFamily="34" charset="-122"/>
                <a:ea typeface="微软雅黑" panose="020B0503020204020204" pitchFamily="34" charset="-122"/>
              </a:rPr>
              <a:t>注意：</a:t>
            </a:r>
            <a:endParaRPr lang="en-US" altLang="zh-CN" sz="2000" b="1" dirty="0">
              <a:solidFill>
                <a:schemeClr val="bg1"/>
              </a:solidFill>
              <a:latin typeface="微软雅黑" panose="020B0503020204020204" pitchFamily="34" charset="-122"/>
              <a:ea typeface="微软雅黑" panose="020B0503020204020204" pitchFamily="34" charset="-122"/>
            </a:endParaRPr>
          </a:p>
          <a:p>
            <a:pPr>
              <a:lnSpc>
                <a:spcPts val="2600"/>
              </a:lnSpc>
            </a:pPr>
            <a:r>
              <a:rPr lang="zh-CN" altLang="en-US" sz="2000" b="1" dirty="0">
                <a:solidFill>
                  <a:schemeClr val="bg1"/>
                </a:solidFill>
                <a:latin typeface="微软雅黑" panose="020B0503020204020204" pitchFamily="34" charset="-122"/>
                <a:ea typeface="微软雅黑" panose="020B0503020204020204" pitchFamily="34" charset="-122"/>
              </a:rPr>
              <a:t>拥塞避免并非完全避免拥塞，而是让拥塞窗口增长得缓慢些，使网络不容易出现拥塞。</a:t>
            </a:r>
          </a:p>
        </p:txBody>
      </p:sp>
      <p:sp>
        <p:nvSpPr>
          <p:cNvPr id="3" name="灯片编号占位符 2">
            <a:extLst>
              <a:ext uri="{FF2B5EF4-FFF2-40B4-BE49-F238E27FC236}">
                <a16:creationId xmlns:a16="http://schemas.microsoft.com/office/drawing/2014/main" id="{398F894B-2E75-46D6-8F2D-B2ABDD989035}"/>
              </a:ext>
            </a:extLst>
          </p:cNvPr>
          <p:cNvSpPr>
            <a:spLocks noGrp="1"/>
          </p:cNvSpPr>
          <p:nvPr>
            <p:ph type="sldNum" sz="quarter" idx="12"/>
          </p:nvPr>
        </p:nvSpPr>
        <p:spPr/>
        <p:txBody>
          <a:bodyPr/>
          <a:lstStyle/>
          <a:p>
            <a:fld id="{C485880C-E2C3-4DAB-AE74-D9BE691626AC}" type="slidenum">
              <a:rPr lang="zh-CN" altLang="en-US" smtClean="0"/>
              <a:pPr/>
              <a:t>146</a:t>
            </a:fld>
            <a:endParaRPr lang="zh-CN" altLang="en-US"/>
          </a:p>
        </p:txBody>
      </p:sp>
    </p:spTree>
    <p:extLst>
      <p:ext uri="{BB962C8B-B14F-4D97-AF65-F5344CB8AC3E}">
        <p14:creationId xmlns:p14="http://schemas.microsoft.com/office/powerpoint/2010/main" val="302774169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圆角矩形 113"/>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Rectangle 2"/>
          <p:cNvSpPr>
            <a:spLocks noChangeArrowheads="1"/>
          </p:cNvSpPr>
          <p:nvPr/>
        </p:nvSpPr>
        <p:spPr bwMode="auto">
          <a:xfrm>
            <a:off x="3613957" y="2048866"/>
            <a:ext cx="4768069" cy="570494"/>
          </a:xfrm>
          <a:prstGeom prst="rect">
            <a:avLst/>
          </a:prstGeom>
          <a:solidFill>
            <a:schemeClr val="bg1"/>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17" name="Rectangle 3"/>
          <p:cNvSpPr>
            <a:spLocks noChangeArrowheads="1"/>
          </p:cNvSpPr>
          <p:nvPr/>
        </p:nvSpPr>
        <p:spPr bwMode="auto">
          <a:xfrm>
            <a:off x="3618875" y="2667719"/>
            <a:ext cx="4761551" cy="756000"/>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18" name="Rectangle 4"/>
          <p:cNvSpPr>
            <a:spLocks noChangeArrowheads="1"/>
          </p:cNvSpPr>
          <p:nvPr/>
        </p:nvSpPr>
        <p:spPr bwMode="auto">
          <a:xfrm>
            <a:off x="3612317" y="1534929"/>
            <a:ext cx="4770240" cy="426231"/>
          </a:xfrm>
          <a:prstGeom prst="rect">
            <a:avLst/>
          </a:prstGeom>
          <a:solidFill>
            <a:srgbClr val="00FFFF"/>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19" name="Text Box 5"/>
          <p:cNvSpPr txBox="1">
            <a:spLocks noChangeArrowheads="1"/>
          </p:cNvSpPr>
          <p:nvPr/>
        </p:nvSpPr>
        <p:spPr bwMode="auto">
          <a:xfrm>
            <a:off x="3350021" y="1160335"/>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发送方</a:t>
            </a:r>
          </a:p>
        </p:txBody>
      </p:sp>
      <p:sp>
        <p:nvSpPr>
          <p:cNvPr id="120" name="Text Box 6"/>
          <p:cNvSpPr txBox="1">
            <a:spLocks noChangeArrowheads="1"/>
          </p:cNvSpPr>
          <p:nvPr/>
        </p:nvSpPr>
        <p:spPr bwMode="auto">
          <a:xfrm>
            <a:off x="5060684" y="1159515"/>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effectLst/>
                <a:uLnTx/>
                <a:uFillTx/>
                <a:latin typeface="微软雅黑" pitchFamily="34" charset="-122"/>
                <a:ea typeface="微软雅黑" pitchFamily="34" charset="-122"/>
              </a:rPr>
              <a:t>接收方</a:t>
            </a:r>
          </a:p>
        </p:txBody>
      </p:sp>
      <p:sp>
        <p:nvSpPr>
          <p:cNvPr id="121" name="Text Box 7"/>
          <p:cNvSpPr txBox="1">
            <a:spLocks noChangeArrowheads="1"/>
          </p:cNvSpPr>
          <p:nvPr/>
        </p:nvSpPr>
        <p:spPr bwMode="auto">
          <a:xfrm>
            <a:off x="2897100" y="1411978"/>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1</a:t>
            </a:r>
          </a:p>
        </p:txBody>
      </p:sp>
      <p:sp>
        <p:nvSpPr>
          <p:cNvPr id="122" name="Line 8"/>
          <p:cNvSpPr>
            <a:spLocks noChangeShapeType="1"/>
          </p:cNvSpPr>
          <p:nvPr/>
        </p:nvSpPr>
        <p:spPr bwMode="auto">
          <a:xfrm>
            <a:off x="3613957" y="1551323"/>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3" name="Line 9"/>
          <p:cNvSpPr>
            <a:spLocks noChangeShapeType="1"/>
          </p:cNvSpPr>
          <p:nvPr/>
        </p:nvSpPr>
        <p:spPr bwMode="auto">
          <a:xfrm>
            <a:off x="3613957" y="2061981"/>
            <a:ext cx="1709023" cy="164754"/>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4" name="Line 10"/>
          <p:cNvSpPr>
            <a:spLocks noChangeShapeType="1"/>
          </p:cNvSpPr>
          <p:nvPr/>
        </p:nvSpPr>
        <p:spPr bwMode="auto">
          <a:xfrm flipH="1">
            <a:off x="3613957" y="1786570"/>
            <a:ext cx="1709023" cy="16475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5" name="Text Box 11"/>
          <p:cNvSpPr txBox="1">
            <a:spLocks noChangeArrowheads="1"/>
          </p:cNvSpPr>
          <p:nvPr/>
        </p:nvSpPr>
        <p:spPr bwMode="auto">
          <a:xfrm>
            <a:off x="5281176" y="1633945"/>
            <a:ext cx="8066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1</a:t>
            </a:r>
            <a:endParaRPr kumimoji="0" lang="en-US" altLang="zh-CN" sz="12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126" name="Line 12"/>
          <p:cNvSpPr>
            <a:spLocks noChangeShapeType="1"/>
          </p:cNvSpPr>
          <p:nvPr/>
        </p:nvSpPr>
        <p:spPr bwMode="auto">
          <a:xfrm>
            <a:off x="3613957" y="3454191"/>
            <a:ext cx="1709023" cy="164754"/>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7" name="Line 13"/>
          <p:cNvSpPr>
            <a:spLocks noChangeShapeType="1"/>
          </p:cNvSpPr>
          <p:nvPr/>
        </p:nvSpPr>
        <p:spPr bwMode="auto">
          <a:xfrm flipH="1">
            <a:off x="3613957" y="2885754"/>
            <a:ext cx="1709023" cy="164755"/>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nvGrpSpPr>
          <p:cNvPr id="128" name="Group 14"/>
          <p:cNvGrpSpPr>
            <a:grpSpLocks/>
          </p:cNvGrpSpPr>
          <p:nvPr/>
        </p:nvGrpSpPr>
        <p:grpSpPr bwMode="auto">
          <a:xfrm>
            <a:off x="3613957" y="1470175"/>
            <a:ext cx="1709023" cy="2515583"/>
            <a:chOff x="2042" y="674"/>
            <a:chExt cx="1569" cy="2711"/>
          </a:xfrm>
        </p:grpSpPr>
        <p:sp>
          <p:nvSpPr>
            <p:cNvPr id="129" name="Line 15"/>
            <p:cNvSpPr>
              <a:spLocks noChangeShapeType="1"/>
            </p:cNvSpPr>
            <p:nvPr/>
          </p:nvSpPr>
          <p:spPr bwMode="auto">
            <a:xfrm>
              <a:off x="2042" y="674"/>
              <a:ext cx="0" cy="2711"/>
            </a:xfrm>
            <a:prstGeom prst="line">
              <a:avLst/>
            </a:prstGeom>
            <a:noFill/>
            <a:ln w="127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0" name="Line 16"/>
            <p:cNvSpPr>
              <a:spLocks noChangeShapeType="1"/>
            </p:cNvSpPr>
            <p:nvPr/>
          </p:nvSpPr>
          <p:spPr bwMode="auto">
            <a:xfrm>
              <a:off x="3611" y="674"/>
              <a:ext cx="0" cy="2711"/>
            </a:xfrm>
            <a:prstGeom prst="line">
              <a:avLst/>
            </a:prstGeom>
            <a:noFill/>
            <a:ln w="127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sp>
        <p:nvSpPr>
          <p:cNvPr id="131" name="Text Box 17"/>
          <p:cNvSpPr txBox="1">
            <a:spLocks noChangeArrowheads="1"/>
          </p:cNvSpPr>
          <p:nvPr/>
        </p:nvSpPr>
        <p:spPr bwMode="auto">
          <a:xfrm>
            <a:off x="2558866" y="1937307"/>
            <a:ext cx="1098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2</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3</a:t>
            </a:r>
          </a:p>
        </p:txBody>
      </p:sp>
      <p:sp>
        <p:nvSpPr>
          <p:cNvPr id="132" name="Line 18"/>
          <p:cNvSpPr>
            <a:spLocks noChangeShapeType="1"/>
          </p:cNvSpPr>
          <p:nvPr/>
        </p:nvSpPr>
        <p:spPr bwMode="auto">
          <a:xfrm>
            <a:off x="3613957" y="2226735"/>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3" name="Text Box 19"/>
          <p:cNvSpPr txBox="1">
            <a:spLocks noChangeArrowheads="1"/>
          </p:cNvSpPr>
          <p:nvPr/>
        </p:nvSpPr>
        <p:spPr bwMode="auto">
          <a:xfrm>
            <a:off x="5281176" y="2165260"/>
            <a:ext cx="117532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2</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3 </a:t>
            </a:r>
            <a:endParaRPr kumimoji="0" lang="en-US" altLang="zh-CN"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4" name="Line 20"/>
          <p:cNvSpPr>
            <a:spLocks noChangeShapeType="1"/>
          </p:cNvSpPr>
          <p:nvPr/>
        </p:nvSpPr>
        <p:spPr bwMode="auto">
          <a:xfrm flipH="1">
            <a:off x="3613957" y="2282473"/>
            <a:ext cx="1709023" cy="164755"/>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5" name="Line 21"/>
          <p:cNvSpPr>
            <a:spLocks noChangeShapeType="1"/>
          </p:cNvSpPr>
          <p:nvPr/>
        </p:nvSpPr>
        <p:spPr bwMode="auto">
          <a:xfrm flipH="1">
            <a:off x="3613957" y="2447228"/>
            <a:ext cx="1709023" cy="16475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6" name="Text Box 22"/>
          <p:cNvSpPr txBox="1">
            <a:spLocks noChangeArrowheads="1"/>
          </p:cNvSpPr>
          <p:nvPr/>
        </p:nvSpPr>
        <p:spPr bwMode="auto">
          <a:xfrm>
            <a:off x="2558866" y="2496817"/>
            <a:ext cx="1098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4</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kern="0" baseline="-25000" dirty="0">
                <a:latin typeface="微软雅黑" pitchFamily="34" charset="-122"/>
                <a:ea typeface="微软雅黑" pitchFamily="34" charset="-122"/>
              </a:rPr>
              <a:t>6</a:t>
            </a:r>
            <a:endParaRPr kumimoji="0" lang="en-US" altLang="zh-CN" sz="1200" b="1" i="0" u="none" strike="noStrike" kern="0" cap="none" spc="0" normalizeH="0" baseline="-25000" noProof="0" dirty="0">
              <a:ln>
                <a:noFill/>
              </a:ln>
              <a:effectLst/>
              <a:uLnTx/>
              <a:uFillTx/>
              <a:latin typeface="微软雅黑" pitchFamily="34" charset="-122"/>
              <a:ea typeface="微软雅黑" pitchFamily="34" charset="-122"/>
            </a:endParaRPr>
          </a:p>
        </p:txBody>
      </p:sp>
      <p:sp>
        <p:nvSpPr>
          <p:cNvPr id="137" name="Text Box 23"/>
          <p:cNvSpPr txBox="1">
            <a:spLocks noChangeArrowheads="1"/>
          </p:cNvSpPr>
          <p:nvPr/>
        </p:nvSpPr>
        <p:spPr bwMode="auto">
          <a:xfrm>
            <a:off x="5281176" y="2915676"/>
            <a:ext cx="117532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4</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kern="0" baseline="-25000" dirty="0">
                <a:latin typeface="微软雅黑" pitchFamily="34" charset="-122"/>
                <a:ea typeface="微软雅黑" pitchFamily="34" charset="-122"/>
              </a:rPr>
              <a:t>6</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 </a:t>
            </a:r>
            <a:endParaRPr kumimoji="0" lang="en-US" altLang="zh-CN" sz="12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138" name="Line 24"/>
          <p:cNvSpPr>
            <a:spLocks noChangeShapeType="1"/>
          </p:cNvSpPr>
          <p:nvPr/>
        </p:nvSpPr>
        <p:spPr bwMode="auto">
          <a:xfrm flipH="1">
            <a:off x="3613957" y="3050509"/>
            <a:ext cx="1709023" cy="16557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9" name="Line 25"/>
          <p:cNvSpPr>
            <a:spLocks noChangeShapeType="1"/>
          </p:cNvSpPr>
          <p:nvPr/>
        </p:nvSpPr>
        <p:spPr bwMode="auto">
          <a:xfrm flipH="1">
            <a:off x="3613957" y="3216083"/>
            <a:ext cx="1709023" cy="16475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41" name="Text Box 27"/>
          <p:cNvSpPr txBox="1">
            <a:spLocks noChangeArrowheads="1"/>
          </p:cNvSpPr>
          <p:nvPr/>
        </p:nvSpPr>
        <p:spPr bwMode="auto">
          <a:xfrm>
            <a:off x="1401928" y="1416077"/>
            <a:ext cx="663937" cy="209837"/>
          </a:xfrm>
          <a:prstGeom prst="rect">
            <a:avLst/>
          </a:prstGeom>
          <a:solidFill>
            <a:srgbClr val="00FFFF"/>
          </a:solidFill>
          <a:ln>
            <a:noFill/>
          </a:ln>
          <a:effectLs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1 </a:t>
            </a:r>
          </a:p>
        </p:txBody>
      </p:sp>
      <p:sp>
        <p:nvSpPr>
          <p:cNvPr id="142" name="Text Box 28"/>
          <p:cNvSpPr txBox="1">
            <a:spLocks noChangeArrowheads="1"/>
          </p:cNvSpPr>
          <p:nvPr/>
        </p:nvSpPr>
        <p:spPr bwMode="auto">
          <a:xfrm>
            <a:off x="1401928" y="1971816"/>
            <a:ext cx="663937" cy="209837"/>
          </a:xfrm>
          <a:prstGeom prst="rect">
            <a:avLst/>
          </a:prstGeom>
          <a:solidFill>
            <a:schemeClr val="bg1"/>
          </a:solidFill>
          <a:ln>
            <a:noFill/>
          </a:ln>
          <a:effectLs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2 </a:t>
            </a:r>
          </a:p>
        </p:txBody>
      </p:sp>
      <p:sp>
        <p:nvSpPr>
          <p:cNvPr id="143" name="Text Box 29"/>
          <p:cNvSpPr txBox="1">
            <a:spLocks noChangeArrowheads="1"/>
          </p:cNvSpPr>
          <p:nvPr/>
        </p:nvSpPr>
        <p:spPr bwMode="auto">
          <a:xfrm>
            <a:off x="1401928" y="2536572"/>
            <a:ext cx="663937" cy="209837"/>
          </a:xfrm>
          <a:prstGeom prst="rect">
            <a:avLst/>
          </a:prstGeom>
          <a:solidFill>
            <a:srgbClr val="99FF33"/>
          </a:solidFill>
          <a:ln>
            <a:noFill/>
          </a:ln>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3 </a:t>
            </a:r>
          </a:p>
        </p:txBody>
      </p:sp>
      <p:sp>
        <p:nvSpPr>
          <p:cNvPr id="144" name="Text Box 30"/>
          <p:cNvSpPr txBox="1">
            <a:spLocks noChangeArrowheads="1"/>
          </p:cNvSpPr>
          <p:nvPr/>
        </p:nvSpPr>
        <p:spPr bwMode="auto">
          <a:xfrm>
            <a:off x="2496349" y="3313978"/>
            <a:ext cx="11608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kern="0" baseline="-25000" dirty="0">
                <a:latin typeface="微软雅黑" pitchFamily="34" charset="-122"/>
                <a:ea typeface="微软雅黑" pitchFamily="34" charset="-122"/>
              </a:rPr>
              <a:t>7</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10</a:t>
            </a:r>
          </a:p>
        </p:txBody>
      </p:sp>
      <p:sp>
        <p:nvSpPr>
          <p:cNvPr id="145" name="Text Box 31"/>
          <p:cNvSpPr txBox="1">
            <a:spLocks noChangeArrowheads="1"/>
          </p:cNvSpPr>
          <p:nvPr/>
        </p:nvSpPr>
        <p:spPr bwMode="auto">
          <a:xfrm>
            <a:off x="1401928" y="3325756"/>
            <a:ext cx="677585" cy="251573"/>
          </a:xfrm>
          <a:prstGeom prst="rect">
            <a:avLst/>
          </a:prstGeom>
          <a:solidFill>
            <a:srgbClr val="FF66FF"/>
          </a:solidFill>
          <a:ln>
            <a:noFill/>
          </a:ln>
          <a:effectLst/>
          <a:extLst/>
        </p:spPr>
        <p:txBody>
          <a:bodyPr wrap="none">
            <a:no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4 </a:t>
            </a:r>
          </a:p>
        </p:txBody>
      </p:sp>
      <p:sp>
        <p:nvSpPr>
          <p:cNvPr id="146" name="Text Box 32"/>
          <p:cNvSpPr txBox="1">
            <a:spLocks noChangeArrowheads="1"/>
          </p:cNvSpPr>
          <p:nvPr/>
        </p:nvSpPr>
        <p:spPr bwMode="auto">
          <a:xfrm rot="5400000">
            <a:off x="4349938" y="3563400"/>
            <a:ext cx="3321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effectLst/>
                <a:uLnTx/>
                <a:uFillTx/>
                <a:latin typeface="微软雅黑" pitchFamily="34" charset="-122"/>
                <a:ea typeface="微软雅黑" pitchFamily="34" charset="-122"/>
              </a:rPr>
              <a:t>…</a:t>
            </a:r>
          </a:p>
        </p:txBody>
      </p:sp>
      <p:sp>
        <p:nvSpPr>
          <p:cNvPr id="147" name="Line 33"/>
          <p:cNvSpPr>
            <a:spLocks noChangeShapeType="1"/>
          </p:cNvSpPr>
          <p:nvPr/>
        </p:nvSpPr>
        <p:spPr bwMode="auto">
          <a:xfrm>
            <a:off x="3613957" y="2666901"/>
            <a:ext cx="1709023" cy="164754"/>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48" name="Line 34"/>
          <p:cNvSpPr>
            <a:spLocks noChangeShapeType="1"/>
          </p:cNvSpPr>
          <p:nvPr/>
        </p:nvSpPr>
        <p:spPr bwMode="auto">
          <a:xfrm>
            <a:off x="3613957" y="2831655"/>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50" name="Line 36"/>
          <p:cNvSpPr>
            <a:spLocks noChangeShapeType="1"/>
          </p:cNvSpPr>
          <p:nvPr/>
        </p:nvSpPr>
        <p:spPr bwMode="auto">
          <a:xfrm>
            <a:off x="3613957" y="2983741"/>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51" name="Text Box 40"/>
          <p:cNvSpPr txBox="1">
            <a:spLocks noChangeArrowheads="1"/>
          </p:cNvSpPr>
          <p:nvPr/>
        </p:nvSpPr>
        <p:spPr bwMode="auto">
          <a:xfrm>
            <a:off x="6474163" y="1614436"/>
            <a:ext cx="1760418" cy="276999"/>
          </a:xfrm>
          <a:prstGeom prst="rect">
            <a:avLst/>
          </a:prstGeom>
          <a:solidFill>
            <a:srgbClr val="00B050"/>
          </a:solidFill>
          <a:ln>
            <a:noFill/>
          </a:ln>
          <a:effectLs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lvl="0" eaLnBrk="1" hangingPunct="1">
              <a:defRPr/>
            </a:pPr>
            <a:r>
              <a:rPr kumimoji="0" lang="zh-CN" altLang="en-US" sz="1200" kern="0" dirty="0">
                <a:solidFill>
                  <a:schemeClr val="bg1"/>
                </a:solidFill>
                <a:latin typeface="微软雅黑" pitchFamily="34" charset="-122"/>
                <a:ea typeface="微软雅黑" pitchFamily="34" charset="-122"/>
              </a:rPr>
              <a:t>往返时延 </a:t>
            </a:r>
            <a:r>
              <a:rPr kumimoji="0" lang="en-US" altLang="zh-CN" sz="1200" kern="0" dirty="0">
                <a:solidFill>
                  <a:schemeClr val="bg1"/>
                </a:solidFill>
                <a:latin typeface="微软雅黑" pitchFamily="34" charset="-122"/>
                <a:ea typeface="微软雅黑" pitchFamily="34" charset="-122"/>
              </a:rPr>
              <a:t>RTT (</a:t>
            </a:r>
            <a:r>
              <a:rPr kumimoji="0" lang="zh-CN" altLang="en-US" sz="1200" kern="0" dirty="0">
                <a:solidFill>
                  <a:schemeClr val="bg1"/>
                </a:solidFill>
                <a:latin typeface="微软雅黑" pitchFamily="34" charset="-122"/>
                <a:ea typeface="微软雅黑" pitchFamily="34" charset="-122"/>
              </a:rPr>
              <a:t>轮次 </a:t>
            </a:r>
            <a:r>
              <a:rPr kumimoji="0" lang="en-US" altLang="zh-CN" sz="1200" kern="0" dirty="0">
                <a:solidFill>
                  <a:schemeClr val="bg1"/>
                </a:solidFill>
                <a:latin typeface="微软雅黑" pitchFamily="34" charset="-122"/>
                <a:ea typeface="微软雅黑" pitchFamily="34" charset="-122"/>
              </a:rPr>
              <a:t>1)</a:t>
            </a:r>
          </a:p>
        </p:txBody>
      </p:sp>
      <p:sp>
        <p:nvSpPr>
          <p:cNvPr id="152" name="Text Box 41"/>
          <p:cNvSpPr txBox="1">
            <a:spLocks noChangeArrowheads="1"/>
          </p:cNvSpPr>
          <p:nvPr/>
        </p:nvSpPr>
        <p:spPr bwMode="auto">
          <a:xfrm>
            <a:off x="6474163" y="2184113"/>
            <a:ext cx="1760418" cy="276999"/>
          </a:xfrm>
          <a:prstGeom prst="rect">
            <a:avLst/>
          </a:prstGeom>
          <a:solidFill>
            <a:srgbClr val="00B050"/>
          </a:solidFill>
          <a:ln>
            <a:noFill/>
          </a:ln>
          <a:effectLs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lvl="0" eaLnBrk="1" hangingPunct="1">
              <a:defRPr/>
            </a:pPr>
            <a:r>
              <a:rPr kumimoji="0" lang="zh-CN" altLang="en-US" sz="1200" kern="0" dirty="0">
                <a:solidFill>
                  <a:schemeClr val="bg1"/>
                </a:solidFill>
                <a:latin typeface="微软雅黑" pitchFamily="34" charset="-122"/>
                <a:ea typeface="微软雅黑" pitchFamily="34" charset="-122"/>
              </a:rPr>
              <a:t>往返时延 </a:t>
            </a:r>
            <a:r>
              <a:rPr kumimoji="0" lang="en-US" altLang="zh-CN" sz="1200" kern="0" dirty="0">
                <a:solidFill>
                  <a:schemeClr val="bg1"/>
                </a:solidFill>
                <a:latin typeface="微软雅黑" pitchFamily="34" charset="-122"/>
                <a:ea typeface="微软雅黑" pitchFamily="34" charset="-122"/>
              </a:rPr>
              <a:t>RTT (</a:t>
            </a:r>
            <a:r>
              <a:rPr kumimoji="0" lang="zh-CN" altLang="en-US" sz="1200" kern="0" dirty="0">
                <a:solidFill>
                  <a:schemeClr val="bg1"/>
                </a:solidFill>
                <a:latin typeface="微软雅黑" pitchFamily="34" charset="-122"/>
                <a:ea typeface="微软雅黑" pitchFamily="34" charset="-122"/>
              </a:rPr>
              <a:t>轮次 </a:t>
            </a:r>
            <a:r>
              <a:rPr kumimoji="0" lang="en-US" altLang="zh-CN" sz="1200" kern="0" dirty="0">
                <a:solidFill>
                  <a:schemeClr val="bg1"/>
                </a:solidFill>
                <a:latin typeface="微软雅黑" pitchFamily="34" charset="-122"/>
                <a:ea typeface="微软雅黑" pitchFamily="34" charset="-122"/>
              </a:rPr>
              <a:t>1)</a:t>
            </a:r>
          </a:p>
        </p:txBody>
      </p:sp>
      <p:sp>
        <p:nvSpPr>
          <p:cNvPr id="153" name="Text Box 42"/>
          <p:cNvSpPr txBox="1">
            <a:spLocks noChangeArrowheads="1"/>
          </p:cNvSpPr>
          <p:nvPr/>
        </p:nvSpPr>
        <p:spPr bwMode="auto">
          <a:xfrm>
            <a:off x="6474163" y="2924644"/>
            <a:ext cx="1760418" cy="276999"/>
          </a:xfrm>
          <a:prstGeom prst="rect">
            <a:avLst/>
          </a:prstGeom>
          <a:solidFill>
            <a:srgbClr val="00B050"/>
          </a:solidFill>
          <a:ln>
            <a:noFill/>
          </a:ln>
          <a:effectLs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lvl="0" eaLnBrk="1" hangingPunct="1">
              <a:defRPr/>
            </a:pPr>
            <a:r>
              <a:rPr kumimoji="0" lang="zh-CN" altLang="en-US" sz="1200" kern="0" dirty="0">
                <a:solidFill>
                  <a:schemeClr val="bg1"/>
                </a:solidFill>
                <a:latin typeface="微软雅黑" pitchFamily="34" charset="-122"/>
                <a:ea typeface="微软雅黑" pitchFamily="34" charset="-122"/>
              </a:rPr>
              <a:t>往返时延 </a:t>
            </a:r>
            <a:r>
              <a:rPr kumimoji="0" lang="en-US" altLang="zh-CN" sz="1200" kern="0" dirty="0">
                <a:solidFill>
                  <a:schemeClr val="bg1"/>
                </a:solidFill>
                <a:latin typeface="微软雅黑" pitchFamily="34" charset="-122"/>
                <a:ea typeface="微软雅黑" pitchFamily="34" charset="-122"/>
              </a:rPr>
              <a:t>RTT (</a:t>
            </a:r>
            <a:r>
              <a:rPr kumimoji="0" lang="zh-CN" altLang="en-US" sz="1200" kern="0" dirty="0">
                <a:solidFill>
                  <a:schemeClr val="bg1"/>
                </a:solidFill>
                <a:latin typeface="微软雅黑" pitchFamily="34" charset="-122"/>
                <a:ea typeface="微软雅黑" pitchFamily="34" charset="-122"/>
              </a:rPr>
              <a:t>轮次 </a:t>
            </a:r>
            <a:r>
              <a:rPr kumimoji="0" lang="en-US" altLang="zh-CN" sz="1200" kern="0" dirty="0">
                <a:solidFill>
                  <a:schemeClr val="bg1"/>
                </a:solidFill>
                <a:latin typeface="微软雅黑" pitchFamily="34" charset="-122"/>
                <a:ea typeface="微软雅黑" pitchFamily="34" charset="-122"/>
              </a:rPr>
              <a:t>1)</a:t>
            </a:r>
          </a:p>
        </p:txBody>
      </p:sp>
      <p:sp>
        <p:nvSpPr>
          <p:cNvPr id="40" name="Text Box 155"/>
          <p:cNvSpPr txBox="1">
            <a:spLocks noChangeArrowheads="1"/>
          </p:cNvSpPr>
          <p:nvPr/>
        </p:nvSpPr>
        <p:spPr bwMode="auto">
          <a:xfrm>
            <a:off x="1659118" y="731528"/>
            <a:ext cx="5910606" cy="363176"/>
          </a:xfrm>
          <a:prstGeom prst="rect">
            <a:avLst/>
          </a:prstGeom>
          <a:solidFill>
            <a:srgbClr val="000099"/>
          </a:solidFill>
          <a:ln w="9525">
            <a:noFill/>
            <a:miter lim="800000"/>
            <a:headEnd/>
            <a:tailEnd/>
          </a:ln>
          <a:effectLst/>
          <a:ex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每经过一个往返时间 </a:t>
            </a:r>
            <a:r>
              <a:rPr lang="en-US" altLang="zh-CN" sz="1600" b="1" dirty="0">
                <a:solidFill>
                  <a:schemeClr val="bg1"/>
                </a:solidFill>
                <a:latin typeface="微软雅黑" pitchFamily="34" charset="-122"/>
                <a:ea typeface="微软雅黑" pitchFamily="34" charset="-122"/>
              </a:rPr>
              <a:t>RTT</a:t>
            </a:r>
            <a:r>
              <a:rPr lang="zh-CN" altLang="en-US" sz="1600" b="1" dirty="0">
                <a:solidFill>
                  <a:schemeClr val="bg1"/>
                </a:solidFill>
                <a:latin typeface="微软雅黑" pitchFamily="34" charset="-122"/>
                <a:ea typeface="微软雅黑" pitchFamily="34" charset="-122"/>
              </a:rPr>
              <a:t>，发送方就把拥塞窗口 </a:t>
            </a:r>
            <a:r>
              <a:rPr lang="en-US" altLang="zh-CN" sz="1600" b="1" dirty="0" err="1">
                <a:solidFill>
                  <a:schemeClr val="bg1"/>
                </a:solidFill>
                <a:latin typeface="微软雅黑" pitchFamily="34" charset="-122"/>
                <a:ea typeface="微软雅黑" pitchFamily="34" charset="-122"/>
              </a:rPr>
              <a:t>cwnd</a:t>
            </a:r>
            <a:r>
              <a:rPr lang="en-US" altLang="zh-CN" sz="1600" b="1" dirty="0">
                <a:solidFill>
                  <a:schemeClr val="bg1"/>
                </a:solidFill>
                <a:latin typeface="微软雅黑" pitchFamily="34" charset="-122"/>
                <a:ea typeface="微软雅黑" pitchFamily="34" charset="-122"/>
              </a:rPr>
              <a:t> </a:t>
            </a:r>
            <a:r>
              <a:rPr lang="zh-CN" altLang="en-US" sz="1600" b="1" dirty="0">
                <a:solidFill>
                  <a:schemeClr val="bg1"/>
                </a:solidFill>
                <a:latin typeface="微软雅黑" pitchFamily="34" charset="-122"/>
                <a:ea typeface="微软雅黑" pitchFamily="34" charset="-122"/>
              </a:rPr>
              <a:t>加 </a:t>
            </a:r>
            <a:r>
              <a:rPr lang="en-US" altLang="zh-CN" sz="1600" b="1" dirty="0">
                <a:solidFill>
                  <a:schemeClr val="bg1"/>
                </a:solidFill>
                <a:latin typeface="微软雅黑" pitchFamily="34" charset="-122"/>
                <a:ea typeface="微软雅黑" pitchFamily="34" charset="-122"/>
              </a:rPr>
              <a:t>1</a:t>
            </a:r>
            <a:r>
              <a:rPr lang="zh-CN" altLang="en-US" sz="1600" b="1" dirty="0">
                <a:solidFill>
                  <a:schemeClr val="bg1"/>
                </a:solidFill>
                <a:latin typeface="微软雅黑" pitchFamily="34" charset="-122"/>
                <a:ea typeface="微软雅黑" pitchFamily="34" charset="-122"/>
              </a:rPr>
              <a:t>。 </a:t>
            </a:r>
          </a:p>
        </p:txBody>
      </p:sp>
      <p:sp>
        <p:nvSpPr>
          <p:cNvPr id="2" name="灯片编号占位符 1">
            <a:extLst>
              <a:ext uri="{FF2B5EF4-FFF2-40B4-BE49-F238E27FC236}">
                <a16:creationId xmlns:a16="http://schemas.microsoft.com/office/drawing/2014/main" id="{1819FD0F-A0E5-4869-AF61-9A4F01F3E981}"/>
              </a:ext>
            </a:extLst>
          </p:cNvPr>
          <p:cNvSpPr>
            <a:spLocks noGrp="1"/>
          </p:cNvSpPr>
          <p:nvPr>
            <p:ph type="sldNum" sz="quarter" idx="12"/>
          </p:nvPr>
        </p:nvSpPr>
        <p:spPr/>
        <p:txBody>
          <a:bodyPr/>
          <a:lstStyle/>
          <a:p>
            <a:fld id="{C485880C-E2C3-4DAB-AE74-D9BE691626AC}" type="slidenum">
              <a:rPr lang="zh-CN" altLang="en-US" smtClean="0"/>
              <a:pPr/>
              <a:t>147</a:t>
            </a:fld>
            <a:endParaRPr lang="zh-CN" altLang="en-US"/>
          </a:p>
        </p:txBody>
      </p:sp>
    </p:spTree>
    <p:extLst>
      <p:ext uri="{BB962C8B-B14F-4D97-AF65-F5344CB8AC3E}">
        <p14:creationId xmlns:p14="http://schemas.microsoft.com/office/powerpoint/2010/main" val="141415585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utoShape 5"/>
          <p:cNvSpPr>
            <a:spLocks noChangeArrowheads="1"/>
          </p:cNvSpPr>
          <p:nvPr/>
        </p:nvSpPr>
        <p:spPr bwMode="auto">
          <a:xfrm>
            <a:off x="556963" y="617323"/>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5" name="Rectangle 6"/>
          <p:cNvSpPr>
            <a:spLocks noChangeArrowheads="1"/>
          </p:cNvSpPr>
          <p:nvPr/>
        </p:nvSpPr>
        <p:spPr bwMode="auto">
          <a:xfrm>
            <a:off x="3463097" y="584112"/>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当网络出现拥塞时</a:t>
            </a:r>
          </a:p>
        </p:txBody>
      </p:sp>
      <p:sp>
        <p:nvSpPr>
          <p:cNvPr id="58" name="Rectangle 68"/>
          <p:cNvSpPr>
            <a:spLocks noChangeArrowheads="1"/>
          </p:cNvSpPr>
          <p:nvPr/>
        </p:nvSpPr>
        <p:spPr bwMode="auto">
          <a:xfrm>
            <a:off x="556963" y="980422"/>
            <a:ext cx="8048776" cy="2750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无论在慢开始阶段还是在拥塞避免阶段，只要发送方判断网络出现拥塞（</a:t>
            </a:r>
            <a:r>
              <a:rPr lang="zh-CN" altLang="en-US" sz="2000" b="1" dirty="0">
                <a:solidFill>
                  <a:srgbClr val="0000FF"/>
                </a:solidFill>
                <a:latin typeface="微软雅黑" pitchFamily="34" charset="-122"/>
                <a:ea typeface="微软雅黑" pitchFamily="34" charset="-122"/>
              </a:rPr>
              <a:t>重传定时器超时</a:t>
            </a:r>
            <a:r>
              <a:rPr lang="zh-CN" altLang="en-US" sz="2000" b="1" dirty="0">
                <a:latin typeface="微软雅黑" pitchFamily="34" charset="-122"/>
                <a:ea typeface="微软雅黑" pitchFamily="34" charset="-122"/>
              </a:rPr>
              <a:t>）：</a:t>
            </a:r>
          </a:p>
          <a:p>
            <a:pPr marL="633413" indent="-342900">
              <a:lnSpc>
                <a:spcPts val="3000"/>
              </a:lnSpc>
              <a:buClr>
                <a:srgbClr val="7030A0"/>
              </a:buClr>
              <a:buFont typeface="+mj-lt"/>
              <a:buAutoNum type="arabicPeriod"/>
            </a:pPr>
            <a:r>
              <a:rPr lang="en-US" altLang="zh-CN" sz="2000" b="1" dirty="0" err="1">
                <a:solidFill>
                  <a:srgbClr val="0000FF"/>
                </a:solidFill>
                <a:latin typeface="微软雅黑" pitchFamily="34" charset="-122"/>
                <a:ea typeface="微软雅黑" pitchFamily="34" charset="-122"/>
              </a:rPr>
              <a:t>ssthresh</a:t>
            </a:r>
            <a:r>
              <a:rPr lang="en-US" altLang="zh-CN" sz="2000" b="1" dirty="0">
                <a:solidFill>
                  <a:srgbClr val="0000FF"/>
                </a:solidFill>
                <a:latin typeface="微软雅黑" pitchFamily="34" charset="-122"/>
                <a:ea typeface="微软雅黑" pitchFamily="34" charset="-122"/>
              </a:rPr>
              <a:t> = max (</a:t>
            </a:r>
            <a:r>
              <a:rPr lang="en-US" altLang="zh-CN" sz="2000" b="1" dirty="0" err="1">
                <a:solidFill>
                  <a:srgbClr val="0000FF"/>
                </a:solidFill>
                <a:latin typeface="微软雅黑" pitchFamily="34" charset="-122"/>
                <a:ea typeface="微软雅黑" pitchFamily="34" charset="-122"/>
              </a:rPr>
              <a:t>cwnd</a:t>
            </a:r>
            <a:r>
              <a:rPr lang="en-US" altLang="zh-CN" sz="2000" b="1" dirty="0">
                <a:solidFill>
                  <a:srgbClr val="0000FF"/>
                </a:solidFill>
                <a:latin typeface="微软雅黑" pitchFamily="34" charset="-122"/>
                <a:ea typeface="微软雅黑" pitchFamily="34" charset="-122"/>
              </a:rPr>
              <a:t>/2</a:t>
            </a:r>
            <a:r>
              <a:rPr lang="zh-CN" altLang="en-US" sz="2000" b="1" dirty="0">
                <a:solidFill>
                  <a:srgbClr val="0000FF"/>
                </a:solidFill>
                <a:latin typeface="微软雅黑" pitchFamily="34" charset="-122"/>
                <a:ea typeface="微软雅黑" pitchFamily="34" charset="-122"/>
              </a:rPr>
              <a:t>，</a:t>
            </a:r>
            <a:r>
              <a:rPr lang="en-US" altLang="zh-CN" sz="2000" b="1" dirty="0">
                <a:solidFill>
                  <a:srgbClr val="0000FF"/>
                </a:solidFill>
                <a:latin typeface="微软雅黑" pitchFamily="34" charset="-122"/>
                <a:ea typeface="微软雅黑" pitchFamily="34" charset="-122"/>
              </a:rPr>
              <a:t>2)</a:t>
            </a:r>
          </a:p>
          <a:p>
            <a:pPr marL="633413" indent="-342900">
              <a:lnSpc>
                <a:spcPts val="3000"/>
              </a:lnSpc>
              <a:buClr>
                <a:srgbClr val="7030A0"/>
              </a:buClr>
              <a:buFont typeface="+mj-lt"/>
              <a:buAutoNum type="arabicPeriod"/>
            </a:pPr>
            <a:r>
              <a:rPr lang="en-US" altLang="zh-CN" sz="2000" b="1" dirty="0" err="1">
                <a:solidFill>
                  <a:srgbClr val="0000FF"/>
                </a:solidFill>
                <a:latin typeface="微软雅黑" pitchFamily="34" charset="-122"/>
                <a:ea typeface="微软雅黑" pitchFamily="34" charset="-122"/>
              </a:rPr>
              <a:t>cwnd</a:t>
            </a:r>
            <a:r>
              <a:rPr lang="en-US" altLang="zh-CN" sz="2000" b="1" dirty="0">
                <a:solidFill>
                  <a:srgbClr val="0000FF"/>
                </a:solidFill>
                <a:latin typeface="微软雅黑" pitchFamily="34" charset="-122"/>
                <a:ea typeface="微软雅黑" pitchFamily="34" charset="-122"/>
              </a:rPr>
              <a:t> = 1</a:t>
            </a:r>
          </a:p>
          <a:p>
            <a:pPr marL="633413" indent="-34290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执行慢开始算法</a:t>
            </a:r>
          </a:p>
          <a:p>
            <a:pPr marL="342900" indent="-342900">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目的：</a:t>
            </a:r>
            <a:r>
              <a:rPr lang="zh-CN" altLang="en-US" sz="2000" b="1" dirty="0">
                <a:latin typeface="微软雅黑" pitchFamily="34" charset="-122"/>
                <a:ea typeface="微软雅黑" pitchFamily="34" charset="-122"/>
              </a:rPr>
              <a:t>迅速减少主机发送到网络中的分组数，使得发生拥塞的路由器有足够时间把队列中积压的分组处理完毕。 </a:t>
            </a:r>
          </a:p>
        </p:txBody>
      </p:sp>
      <p:sp>
        <p:nvSpPr>
          <p:cNvPr id="2" name="灯片编号占位符 1">
            <a:extLst>
              <a:ext uri="{FF2B5EF4-FFF2-40B4-BE49-F238E27FC236}">
                <a16:creationId xmlns:a16="http://schemas.microsoft.com/office/drawing/2014/main" id="{102F1E5C-9FF9-4787-A2EF-D7F5D995CB83}"/>
              </a:ext>
            </a:extLst>
          </p:cNvPr>
          <p:cNvSpPr>
            <a:spLocks noGrp="1"/>
          </p:cNvSpPr>
          <p:nvPr>
            <p:ph type="sldNum" sz="quarter" idx="12"/>
          </p:nvPr>
        </p:nvSpPr>
        <p:spPr/>
        <p:txBody>
          <a:bodyPr/>
          <a:lstStyle/>
          <a:p>
            <a:fld id="{C485880C-E2C3-4DAB-AE74-D9BE691626AC}" type="slidenum">
              <a:rPr lang="zh-CN" altLang="en-US" smtClean="0"/>
              <a:pPr/>
              <a:t>148</a:t>
            </a:fld>
            <a:endParaRPr lang="zh-CN" altLang="en-US"/>
          </a:p>
        </p:txBody>
      </p:sp>
    </p:spTree>
    <p:extLst>
      <p:ext uri="{BB962C8B-B14F-4D97-AF65-F5344CB8AC3E}">
        <p14:creationId xmlns:p14="http://schemas.microsoft.com/office/powerpoint/2010/main" val="224375929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矩形 39"/>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慢开始和拥塞避免算法的实现举例</a:t>
            </a:r>
          </a:p>
        </p:txBody>
      </p:sp>
      <p:sp>
        <p:nvSpPr>
          <p:cNvPr id="41" name="圆角矩形 40"/>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Text Box 155"/>
          <p:cNvSpPr txBox="1">
            <a:spLocks noChangeArrowheads="1"/>
          </p:cNvSpPr>
          <p:nvPr/>
        </p:nvSpPr>
        <p:spPr bwMode="auto">
          <a:xfrm>
            <a:off x="1655268" y="3391025"/>
            <a:ext cx="5797092" cy="634020"/>
          </a:xfrm>
          <a:prstGeom prst="rect">
            <a:avLst/>
          </a:prstGeom>
          <a:noFill/>
          <a:ln w="9525">
            <a:noFill/>
            <a:miter lim="800000"/>
            <a:headEnd/>
            <a:tailEnd/>
          </a:ln>
          <a:effectLst/>
          <a:ex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当 </a:t>
            </a:r>
            <a:r>
              <a:rPr lang="en-US" altLang="zh-CN" sz="1600" b="1" dirty="0">
                <a:solidFill>
                  <a:srgbClr val="0000FF"/>
                </a:solidFill>
                <a:latin typeface="微软雅黑" pitchFamily="34" charset="-122"/>
                <a:ea typeface="微软雅黑" pitchFamily="34" charset="-122"/>
              </a:rPr>
              <a:t>TCP </a:t>
            </a:r>
            <a:r>
              <a:rPr lang="zh-CN" altLang="en-US" sz="1600" b="1" dirty="0">
                <a:solidFill>
                  <a:srgbClr val="0000FF"/>
                </a:solidFill>
                <a:latin typeface="微软雅黑" pitchFamily="34" charset="-122"/>
                <a:ea typeface="微软雅黑" pitchFamily="34" charset="-122"/>
              </a:rPr>
              <a:t>连接进行初始化时，将拥塞窗口置为 </a:t>
            </a:r>
            <a:r>
              <a:rPr lang="en-US" altLang="zh-CN" sz="1600" b="1" dirty="0">
                <a:solidFill>
                  <a:srgbClr val="0000FF"/>
                </a:solidFill>
                <a:latin typeface="微软雅黑" pitchFamily="34" charset="-122"/>
                <a:ea typeface="微软雅黑" pitchFamily="34" charset="-122"/>
              </a:rPr>
              <a:t>1</a:t>
            </a:r>
            <a:r>
              <a:rPr lang="zh-CN" altLang="en-US" sz="1600" b="1" dirty="0">
                <a:solidFill>
                  <a:srgbClr val="0000FF"/>
                </a:solidFill>
                <a:latin typeface="微软雅黑" pitchFamily="34" charset="-122"/>
                <a:ea typeface="微软雅黑" pitchFamily="34" charset="-122"/>
              </a:rPr>
              <a:t>（窗口单位不使用字节而使用报文段）。</a:t>
            </a:r>
          </a:p>
        </p:txBody>
      </p:sp>
      <p:sp>
        <p:nvSpPr>
          <p:cNvPr id="170" name="Text Box 155"/>
          <p:cNvSpPr txBox="1">
            <a:spLocks noChangeArrowheads="1"/>
          </p:cNvSpPr>
          <p:nvPr/>
        </p:nvSpPr>
        <p:spPr bwMode="auto">
          <a:xfrm>
            <a:off x="1655268" y="3954770"/>
            <a:ext cx="6300012" cy="363176"/>
          </a:xfrm>
          <a:prstGeom prst="rect">
            <a:avLst/>
          </a:prstGeom>
          <a:noFill/>
          <a:ln w="9525">
            <a:noFill/>
            <a:miter lim="800000"/>
            <a:headEnd/>
            <a:tailEnd/>
          </a:ln>
          <a:effectLst/>
          <a:ex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将慢开始门限的初始值设置为 </a:t>
            </a:r>
            <a:r>
              <a:rPr lang="en-US" altLang="zh-CN" sz="1600" b="1" dirty="0">
                <a:solidFill>
                  <a:srgbClr val="0000FF"/>
                </a:solidFill>
                <a:latin typeface="微软雅黑" pitchFamily="34" charset="-122"/>
                <a:ea typeface="微软雅黑" pitchFamily="34" charset="-122"/>
              </a:rPr>
              <a:t>16 </a:t>
            </a:r>
            <a:r>
              <a:rPr lang="zh-CN" altLang="en-US" sz="1600" b="1" dirty="0">
                <a:solidFill>
                  <a:srgbClr val="0000FF"/>
                </a:solidFill>
                <a:latin typeface="微软雅黑" pitchFamily="34" charset="-122"/>
                <a:ea typeface="微软雅黑" pitchFamily="34" charset="-122"/>
              </a:rPr>
              <a:t>个报文段，即 </a:t>
            </a:r>
            <a:r>
              <a:rPr lang="en-US" altLang="zh-CN" sz="1600" b="1" dirty="0" err="1">
                <a:solidFill>
                  <a:srgbClr val="0000FF"/>
                </a:solidFill>
                <a:latin typeface="微软雅黑" pitchFamily="34" charset="-122"/>
                <a:ea typeface="微软雅黑" pitchFamily="34" charset="-122"/>
              </a:rPr>
              <a:t>ssthresh</a:t>
            </a:r>
            <a:r>
              <a:rPr lang="en-US" altLang="zh-CN" sz="1600" b="1" dirty="0">
                <a:solidFill>
                  <a:srgbClr val="0000FF"/>
                </a:solidFill>
                <a:latin typeface="微软雅黑" pitchFamily="34" charset="-122"/>
                <a:ea typeface="微软雅黑" pitchFamily="34" charset="-122"/>
              </a:rPr>
              <a:t> = 16</a:t>
            </a:r>
            <a:r>
              <a:rPr lang="zh-CN" altLang="en-US" sz="1600" b="1" dirty="0">
                <a:solidFill>
                  <a:srgbClr val="0000FF"/>
                </a:solidFill>
                <a:latin typeface="微软雅黑" pitchFamily="34" charset="-122"/>
                <a:ea typeface="微软雅黑" pitchFamily="34" charset="-122"/>
              </a:rPr>
              <a:t>。</a:t>
            </a:r>
          </a:p>
        </p:txBody>
      </p:sp>
      <p:grpSp>
        <p:nvGrpSpPr>
          <p:cNvPr id="122" name="组合 121"/>
          <p:cNvGrpSpPr/>
          <p:nvPr/>
        </p:nvGrpSpPr>
        <p:grpSpPr>
          <a:xfrm>
            <a:off x="1317046" y="1115751"/>
            <a:ext cx="6855510" cy="2262108"/>
            <a:chOff x="1317046" y="1115751"/>
            <a:chExt cx="6855510" cy="2262108"/>
          </a:xfrm>
        </p:grpSpPr>
        <p:grpSp>
          <p:nvGrpSpPr>
            <p:cNvPr id="153" name="组合 152"/>
            <p:cNvGrpSpPr/>
            <p:nvPr/>
          </p:nvGrpSpPr>
          <p:grpSpPr>
            <a:xfrm>
              <a:off x="1317046" y="1115751"/>
              <a:ext cx="6808860" cy="2262108"/>
              <a:chOff x="300646" y="840152"/>
              <a:chExt cx="9638211" cy="3093013"/>
            </a:xfrm>
          </p:grpSpPr>
          <p:sp>
            <p:nvSpPr>
              <p:cNvPr id="172"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超时（网络发生拥塞，执行拥塞避免算法）</a:t>
                </a:r>
                <a:endParaRPr lang="en-US" altLang="zh-CN" sz="1200" b="1" kern="0" dirty="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1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173"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4"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5"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6"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7"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8"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9"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0"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1"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2"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3"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4"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5"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6"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7"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8"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9"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0"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1"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2"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3"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4"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5"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6"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7"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8"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9"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0"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1"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2"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3"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a:t>
                </a:r>
              </a:p>
            </p:txBody>
          </p:sp>
          <p:sp>
            <p:nvSpPr>
              <p:cNvPr id="204"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205"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6</a:t>
                </a:r>
              </a:p>
            </p:txBody>
          </p:sp>
          <p:sp>
            <p:nvSpPr>
              <p:cNvPr id="206"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8</a:t>
                </a:r>
              </a:p>
            </p:txBody>
          </p:sp>
          <p:sp>
            <p:nvSpPr>
              <p:cNvPr id="207"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10</a:t>
                </a:r>
              </a:p>
            </p:txBody>
          </p:sp>
          <p:sp>
            <p:nvSpPr>
              <p:cNvPr id="208"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12</a:t>
                </a:r>
              </a:p>
            </p:txBody>
          </p:sp>
          <p:sp>
            <p:nvSpPr>
              <p:cNvPr id="209"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14</a:t>
                </a:r>
              </a:p>
            </p:txBody>
          </p:sp>
          <p:sp>
            <p:nvSpPr>
              <p:cNvPr id="210"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211"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18</a:t>
                </a:r>
              </a:p>
            </p:txBody>
          </p:sp>
          <p:sp>
            <p:nvSpPr>
              <p:cNvPr id="212"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213"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22</a:t>
                </a:r>
              </a:p>
            </p:txBody>
          </p:sp>
          <p:sp>
            <p:nvSpPr>
              <p:cNvPr id="214"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215"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216"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217"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8</a:t>
                </a:r>
              </a:p>
            </p:txBody>
          </p:sp>
          <p:sp>
            <p:nvSpPr>
              <p:cNvPr id="218"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12</a:t>
                </a:r>
              </a:p>
            </p:txBody>
          </p:sp>
          <p:sp>
            <p:nvSpPr>
              <p:cNvPr id="219"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220"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221"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24</a:t>
                </a:r>
              </a:p>
            </p:txBody>
          </p:sp>
          <p:sp>
            <p:nvSpPr>
              <p:cNvPr id="222"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3"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4"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5"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6"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7"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8"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9"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0"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1"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2"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3"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4"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5"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6"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237"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238"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39"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0"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1"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版本</a:t>
                </a:r>
              </a:p>
            </p:txBody>
          </p:sp>
          <p:sp>
            <p:nvSpPr>
              <p:cNvPr id="242" name="Text Box 205"/>
              <p:cNvSpPr txBox="1">
                <a:spLocks noChangeArrowheads="1"/>
              </p:cNvSpPr>
              <p:nvPr/>
            </p:nvSpPr>
            <p:spPr bwMode="auto">
              <a:xfrm>
                <a:off x="300646" y="1861369"/>
                <a:ext cx="1198546" cy="631241"/>
              </a:xfrm>
              <a:prstGeom prst="rect">
                <a:avLst/>
              </a:prstGeom>
              <a:noFill/>
              <a:ln w="9525">
                <a:noFill/>
                <a:miter lim="800000"/>
                <a:headEnd/>
                <a:tailEnd/>
              </a:ln>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 的初始值</a:t>
                </a:r>
              </a:p>
            </p:txBody>
          </p:sp>
          <p:sp>
            <p:nvSpPr>
              <p:cNvPr id="243"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4"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a:ln>
                      <a:noFill/>
                    </a:ln>
                    <a:solidFill>
                      <a:srgbClr val="000000"/>
                    </a:solidFill>
                    <a:effectLst/>
                    <a:uLnTx/>
                    <a:uFillTx/>
                    <a:latin typeface="微软雅黑" pitchFamily="34" charset="-122"/>
                    <a:ea typeface="微软雅黑" pitchFamily="34" charset="-122"/>
                  </a:rPr>
                  <a:t>拥塞避免</a:t>
                </a:r>
              </a:p>
            </p:txBody>
          </p:sp>
          <p:sp>
            <p:nvSpPr>
              <p:cNvPr id="245"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6"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7"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8"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9"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0"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1"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2"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3"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54"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255"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56"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7"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8"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cxnSp>
            <p:nvCxnSpPr>
              <p:cNvPr id="259"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260"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261"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2"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3"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4"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24</a:t>
                </a:r>
              </a:p>
            </p:txBody>
          </p:sp>
          <p:sp>
            <p:nvSpPr>
              <p:cNvPr id="265"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66" name="直接连接符 134"/>
              <p:cNvCxnSpPr>
                <a:cxnSpLocks noChangeShapeType="1"/>
                <a:stCxn id="257" idx="4"/>
                <a:endCxn id="261" idx="3"/>
              </p:cNvCxnSpPr>
              <p:nvPr/>
            </p:nvCxnSpPr>
            <p:spPr bwMode="auto">
              <a:xfrm>
                <a:off x="6706617" y="2109019"/>
                <a:ext cx="200025" cy="785812"/>
              </a:xfrm>
              <a:prstGeom prst="line">
                <a:avLst/>
              </a:prstGeom>
              <a:noFill/>
              <a:ln w="19050" algn="ctr">
                <a:solidFill>
                  <a:srgbClr val="0000FF"/>
                </a:solidFill>
                <a:round/>
                <a:headEnd/>
                <a:tailEnd/>
              </a:ln>
            </p:spPr>
          </p:cxnSp>
          <p:sp>
            <p:nvSpPr>
              <p:cNvPr id="267"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68"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69"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70"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endParaRPr>
              </a:p>
            </p:txBody>
          </p:sp>
          <p:cxnSp>
            <p:nvCxnSpPr>
              <p:cNvPr id="271"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272" name="直接连接符 271"/>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273"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274"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75"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76"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77"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78"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79" name="直接连接符 278"/>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80"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56"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2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171"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81" name="Line 167"/>
          <p:cNvSpPr>
            <a:spLocks noChangeShapeType="1"/>
          </p:cNvSpPr>
          <p:nvPr/>
        </p:nvSpPr>
        <p:spPr bwMode="auto">
          <a:xfrm>
            <a:off x="2058564" y="2960685"/>
            <a:ext cx="376817" cy="111459"/>
          </a:xfrm>
          <a:prstGeom prst="line">
            <a:avLst/>
          </a:prstGeom>
          <a:noFill/>
          <a:ln w="19050">
            <a:solidFill>
              <a:srgbClr val="FF00FF"/>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82" name="Line 167"/>
          <p:cNvSpPr>
            <a:spLocks noChangeShapeType="1"/>
          </p:cNvSpPr>
          <p:nvPr/>
        </p:nvSpPr>
        <p:spPr bwMode="auto">
          <a:xfrm>
            <a:off x="4264620" y="2953682"/>
            <a:ext cx="262426" cy="98688"/>
          </a:xfrm>
          <a:prstGeom prst="line">
            <a:avLst/>
          </a:prstGeom>
          <a:noFill/>
          <a:ln w="19050">
            <a:solidFill>
              <a:srgbClr val="FF00FF"/>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83" name="Text Box 209"/>
          <p:cNvSpPr txBox="1">
            <a:spLocks noChangeArrowheads="1"/>
          </p:cNvSpPr>
          <p:nvPr/>
        </p:nvSpPr>
        <p:spPr bwMode="auto">
          <a:xfrm>
            <a:off x="1393490" y="2710463"/>
            <a:ext cx="753634" cy="297093"/>
          </a:xfrm>
          <a:prstGeom prst="rect">
            <a:avLst/>
          </a:prstGeom>
          <a:solidFill>
            <a:srgbClr val="00FF99"/>
          </a:solidFill>
          <a:ln w="9525">
            <a:solidFill>
              <a:srgbClr val="000000"/>
            </a:solidFill>
            <a:miter lim="800000"/>
            <a:headEnd/>
            <a:tailEnd/>
          </a:ln>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慢开始</a:t>
            </a:r>
          </a:p>
        </p:txBody>
      </p:sp>
      <p:sp>
        <p:nvSpPr>
          <p:cNvPr id="284" name="Text Box 209"/>
          <p:cNvSpPr txBox="1">
            <a:spLocks noChangeArrowheads="1"/>
          </p:cNvSpPr>
          <p:nvPr/>
        </p:nvSpPr>
        <p:spPr bwMode="auto">
          <a:xfrm>
            <a:off x="3532258" y="2694952"/>
            <a:ext cx="753635" cy="297093"/>
          </a:xfrm>
          <a:prstGeom prst="rect">
            <a:avLst/>
          </a:prstGeom>
          <a:solidFill>
            <a:srgbClr val="00FF99"/>
          </a:solidFill>
          <a:ln w="9525">
            <a:solidFill>
              <a:srgbClr val="000000"/>
            </a:solidFill>
            <a:miter lim="800000"/>
            <a:headEnd/>
            <a:tailEnd/>
          </a:ln>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慢开始</a:t>
            </a:r>
          </a:p>
        </p:txBody>
      </p:sp>
      <p:sp>
        <p:nvSpPr>
          <p:cNvPr id="2" name="灯片编号占位符 1">
            <a:extLst>
              <a:ext uri="{FF2B5EF4-FFF2-40B4-BE49-F238E27FC236}">
                <a16:creationId xmlns:a16="http://schemas.microsoft.com/office/drawing/2014/main" id="{9EE6185F-6CB6-4D78-92CB-119827295F45}"/>
              </a:ext>
            </a:extLst>
          </p:cNvPr>
          <p:cNvSpPr>
            <a:spLocks noGrp="1"/>
          </p:cNvSpPr>
          <p:nvPr>
            <p:ph type="sldNum" sz="quarter" idx="12"/>
          </p:nvPr>
        </p:nvSpPr>
        <p:spPr/>
        <p:txBody>
          <a:bodyPr/>
          <a:lstStyle/>
          <a:p>
            <a:fld id="{C485880C-E2C3-4DAB-AE74-D9BE691626AC}" type="slidenum">
              <a:rPr lang="zh-CN" altLang="en-US" smtClean="0"/>
              <a:pPr/>
              <a:t>149</a:t>
            </a:fld>
            <a:endParaRPr lang="zh-CN" altLang="en-US"/>
          </a:p>
        </p:txBody>
      </p:sp>
    </p:spTree>
    <p:extLst>
      <p:ext uri="{BB962C8B-B14F-4D97-AF65-F5344CB8AC3E}">
        <p14:creationId xmlns:p14="http://schemas.microsoft.com/office/powerpoint/2010/main" val="235680843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9506"/>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2552270" y="596295"/>
            <a:ext cx="40581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端口号 </a:t>
            </a:r>
            <a:r>
              <a:rPr lang="en-US" altLang="zh-CN" sz="2000" b="1" dirty="0">
                <a:solidFill>
                  <a:schemeClr val="bg1"/>
                </a:solidFill>
                <a:latin typeface="微软雅黑" pitchFamily="34" charset="-122"/>
                <a:ea typeface="微软雅黑" pitchFamily="34" charset="-122"/>
              </a:rPr>
              <a:t>(protocol port number)</a:t>
            </a:r>
            <a:endParaRPr lang="zh-CN" altLang="en-US" sz="2000" b="1" dirty="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556963" y="985792"/>
            <a:ext cx="8184960" cy="893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解决方法：</a:t>
            </a:r>
            <a:r>
              <a:rPr lang="zh-CN" altLang="en-US" sz="2000" b="1" dirty="0">
                <a:latin typeface="微软雅黑" pitchFamily="34" charset="-122"/>
                <a:ea typeface="微软雅黑" pitchFamily="34" charset="-122"/>
              </a:rPr>
              <a:t>在运输层使用</a:t>
            </a:r>
            <a:r>
              <a:rPr lang="zh-CN" altLang="en-US" sz="2000" b="1" dirty="0">
                <a:solidFill>
                  <a:srgbClr val="0000FF"/>
                </a:solidFill>
                <a:latin typeface="微软雅黑" pitchFamily="34" charset="-122"/>
                <a:ea typeface="微软雅黑" pitchFamily="34" charset="-122"/>
              </a:rPr>
              <a:t>协议端口号 </a:t>
            </a:r>
            <a:r>
              <a:rPr lang="en-US" altLang="zh-CN" sz="2000" b="1" dirty="0">
                <a:latin typeface="微软雅黑" pitchFamily="34" charset="-122"/>
                <a:ea typeface="微软雅黑" pitchFamily="34" charset="-122"/>
              </a:rPr>
              <a:t>(protocol port number)</a:t>
            </a:r>
            <a:r>
              <a:rPr lang="zh-CN" altLang="en-US" sz="2000" b="1" dirty="0">
                <a:latin typeface="微软雅黑" pitchFamily="34" charset="-122"/>
                <a:ea typeface="微软雅黑" pitchFamily="34" charset="-122"/>
              </a:rPr>
              <a:t>，或通常简称为</a:t>
            </a:r>
            <a:r>
              <a:rPr lang="zh-CN" altLang="en-US" sz="2000" b="1" dirty="0">
                <a:solidFill>
                  <a:srgbClr val="C00000"/>
                </a:solidFill>
                <a:latin typeface="微软雅黑" pitchFamily="34" charset="-122"/>
                <a:ea typeface="微软雅黑" pitchFamily="34" charset="-122"/>
              </a:rPr>
              <a:t>端口</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(port)</a:t>
            </a: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把端口设为通信的</a:t>
            </a:r>
            <a:r>
              <a:rPr lang="zh-CN" altLang="en-US" sz="2000" b="1" dirty="0">
                <a:solidFill>
                  <a:srgbClr val="C00000"/>
                </a:solidFill>
                <a:latin typeface="微软雅黑" pitchFamily="34" charset="-122"/>
                <a:ea typeface="微软雅黑" pitchFamily="34" charset="-122"/>
              </a:rPr>
              <a:t>抽象终点。</a:t>
            </a:r>
          </a:p>
        </p:txBody>
      </p:sp>
      <p:sp>
        <p:nvSpPr>
          <p:cNvPr id="5" name="圆角矩形 4"/>
          <p:cNvSpPr/>
          <p:nvPr/>
        </p:nvSpPr>
        <p:spPr>
          <a:xfrm>
            <a:off x="556963" y="1808034"/>
            <a:ext cx="8048776" cy="25129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组合 60"/>
          <p:cNvGrpSpPr/>
          <p:nvPr/>
        </p:nvGrpSpPr>
        <p:grpSpPr>
          <a:xfrm>
            <a:off x="3635765" y="4055746"/>
            <a:ext cx="2075855" cy="193528"/>
            <a:chOff x="3635765" y="3966096"/>
            <a:chExt cx="2075855" cy="193528"/>
          </a:xfrm>
        </p:grpSpPr>
        <p:sp>
          <p:nvSpPr>
            <p:cNvPr id="49" name="矩形 48"/>
            <p:cNvSpPr/>
            <p:nvPr/>
          </p:nvSpPr>
          <p:spPr>
            <a:xfrm>
              <a:off x="5139252" y="3966096"/>
              <a:ext cx="572368" cy="193528"/>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itchFamily="34" charset="-122"/>
                  <a:ea typeface="微软雅黑" pitchFamily="34" charset="-122"/>
                </a:rPr>
                <a:t>数据</a:t>
              </a:r>
            </a:p>
          </p:txBody>
        </p:sp>
        <p:sp>
          <p:nvSpPr>
            <p:cNvPr id="50" name="矩形 49"/>
            <p:cNvSpPr/>
            <p:nvPr/>
          </p:nvSpPr>
          <p:spPr>
            <a:xfrm>
              <a:off x="3918957" y="3966096"/>
              <a:ext cx="572368" cy="19352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latin typeface="微软雅黑" pitchFamily="34" charset="-122"/>
                  <a:ea typeface="微软雅黑" pitchFamily="34" charset="-122"/>
                </a:rPr>
                <a:t>80</a:t>
              </a:r>
              <a:endParaRPr lang="zh-CN" altLang="en-US" sz="1200" b="1" dirty="0">
                <a:solidFill>
                  <a:schemeClr val="bg1"/>
                </a:solidFill>
                <a:latin typeface="微软雅黑" pitchFamily="34" charset="-122"/>
                <a:ea typeface="微软雅黑" pitchFamily="34" charset="-122"/>
              </a:endParaRPr>
            </a:p>
          </p:txBody>
        </p:sp>
        <p:sp>
          <p:nvSpPr>
            <p:cNvPr id="51" name="矩形 50"/>
            <p:cNvSpPr/>
            <p:nvPr/>
          </p:nvSpPr>
          <p:spPr>
            <a:xfrm>
              <a:off x="4483468" y="3966096"/>
              <a:ext cx="653245" cy="193528"/>
            </a:xfrm>
            <a:prstGeom prst="rect">
              <a:avLst/>
            </a:prstGeom>
            <a:solidFill>
              <a:srgbClr val="80008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latin typeface="微软雅黑" pitchFamily="34" charset="-122"/>
                  <a:ea typeface="微软雅黑" pitchFamily="34" charset="-122"/>
                </a:rPr>
                <a:t>58800</a:t>
              </a:r>
              <a:endParaRPr lang="zh-CN" altLang="en-US" sz="1200" b="1" dirty="0">
                <a:solidFill>
                  <a:schemeClr val="bg1"/>
                </a:solidFill>
                <a:latin typeface="微软雅黑" pitchFamily="34" charset="-122"/>
                <a:ea typeface="微软雅黑" pitchFamily="34" charset="-122"/>
              </a:endParaRPr>
            </a:p>
          </p:txBody>
        </p:sp>
        <p:sp>
          <p:nvSpPr>
            <p:cNvPr id="58" name="右箭头 57"/>
            <p:cNvSpPr/>
            <p:nvPr/>
          </p:nvSpPr>
          <p:spPr>
            <a:xfrm flipH="1">
              <a:off x="3635765" y="4014478"/>
              <a:ext cx="262817" cy="96764"/>
            </a:xfrm>
            <a:prstGeom prst="rightArrow">
              <a:avLst/>
            </a:prstGeom>
            <a:solidFill>
              <a:srgbClr val="CC0099"/>
            </a:solidFill>
            <a:ln>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p>
          </p:txBody>
        </p:sp>
      </p:grpSp>
      <p:grpSp>
        <p:nvGrpSpPr>
          <p:cNvPr id="77" name="组合 76"/>
          <p:cNvGrpSpPr/>
          <p:nvPr/>
        </p:nvGrpSpPr>
        <p:grpSpPr>
          <a:xfrm>
            <a:off x="1658470" y="1855689"/>
            <a:ext cx="6381519" cy="2145126"/>
            <a:chOff x="1658470" y="1927409"/>
            <a:chExt cx="6381519" cy="2145126"/>
          </a:xfrm>
        </p:grpSpPr>
        <p:sp>
          <p:nvSpPr>
            <p:cNvPr id="6" name="矩形 5"/>
            <p:cNvSpPr/>
            <p:nvPr/>
          </p:nvSpPr>
          <p:spPr>
            <a:xfrm>
              <a:off x="1658470" y="2808257"/>
              <a:ext cx="2578362" cy="602500"/>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781285" y="2736305"/>
              <a:ext cx="513452" cy="185596"/>
              <a:chOff x="1452836" y="2079261"/>
              <a:chExt cx="586980" cy="241909"/>
            </a:xfrm>
          </p:grpSpPr>
          <p:sp>
            <p:nvSpPr>
              <p:cNvPr id="10" name="矩形 9"/>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Text Box 20"/>
            <p:cNvSpPr txBox="1">
              <a:spLocks noChangeArrowheads="1"/>
            </p:cNvSpPr>
            <p:nvPr/>
          </p:nvSpPr>
          <p:spPr bwMode="auto">
            <a:xfrm>
              <a:off x="1698199" y="2030307"/>
              <a:ext cx="91913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5400" dirty="0">
                  <a:solidFill>
                    <a:srgbClr val="0000FF"/>
                  </a:solidFill>
                  <a:latin typeface="微软雅黑" pitchFamily="34" charset="-122"/>
                  <a:ea typeface="微软雅黑" pitchFamily="34" charset="-122"/>
                  <a:sym typeface="Wingdings" pitchFamily="2" charset="2"/>
                </a:rPr>
                <a:t></a:t>
              </a:r>
              <a:endParaRPr lang="en-US" altLang="zh-CN" sz="5400" dirty="0">
                <a:solidFill>
                  <a:srgbClr val="0000FF"/>
                </a:solidFill>
                <a:latin typeface="微软雅黑" pitchFamily="34" charset="-122"/>
                <a:ea typeface="微软雅黑" pitchFamily="34" charset="-122"/>
              </a:endParaRPr>
            </a:p>
          </p:txBody>
        </p:sp>
        <p:grpSp>
          <p:nvGrpSpPr>
            <p:cNvPr id="14" name="组合 13"/>
            <p:cNvGrpSpPr/>
            <p:nvPr/>
          </p:nvGrpSpPr>
          <p:grpSpPr>
            <a:xfrm>
              <a:off x="2712498" y="2736305"/>
              <a:ext cx="513452" cy="185596"/>
              <a:chOff x="1452836" y="2079261"/>
              <a:chExt cx="586980" cy="241909"/>
            </a:xfrm>
          </p:grpSpPr>
          <p:sp>
            <p:nvSpPr>
              <p:cNvPr id="15" name="矩形 14"/>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3623084" y="2736305"/>
              <a:ext cx="513452" cy="185596"/>
              <a:chOff x="1452836" y="2079261"/>
              <a:chExt cx="586980" cy="241909"/>
            </a:xfrm>
          </p:grpSpPr>
          <p:sp>
            <p:nvSpPr>
              <p:cNvPr id="19" name="矩形 18"/>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Rectangle 396"/>
            <p:cNvSpPr>
              <a:spLocks noChangeArrowheads="1"/>
            </p:cNvSpPr>
            <p:nvPr/>
          </p:nvSpPr>
          <p:spPr bwMode="auto">
            <a:xfrm>
              <a:off x="4483809" y="3029392"/>
              <a:ext cx="54181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a:solidFill>
                    <a:srgbClr val="C00000"/>
                  </a:solidFill>
                  <a:latin typeface="微软雅黑" pitchFamily="34" charset="-122"/>
                  <a:ea typeface="微软雅黑" pitchFamily="34" charset="-122"/>
                </a:rPr>
                <a:t>端口</a:t>
              </a:r>
            </a:p>
          </p:txBody>
        </p:sp>
        <p:sp>
          <p:nvSpPr>
            <p:cNvPr id="23" name="Line 399"/>
            <p:cNvSpPr>
              <a:spLocks noChangeShapeType="1"/>
            </p:cNvSpPr>
            <p:nvPr/>
          </p:nvSpPr>
          <p:spPr bwMode="auto">
            <a:xfrm flipH="1" flipV="1">
              <a:off x="3920828" y="2870549"/>
              <a:ext cx="563316" cy="238958"/>
            </a:xfrm>
            <a:prstGeom prst="line">
              <a:avLst/>
            </a:prstGeom>
            <a:noFill/>
            <a:ln w="28575">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sp>
          <p:nvSpPr>
            <p:cNvPr id="24" name="TextBox 29"/>
            <p:cNvSpPr txBox="1"/>
            <p:nvPr/>
          </p:nvSpPr>
          <p:spPr>
            <a:xfrm>
              <a:off x="2715623" y="2727311"/>
              <a:ext cx="577402" cy="261610"/>
            </a:xfrm>
            <a:prstGeom prst="rect">
              <a:avLst/>
            </a:prstGeom>
            <a:noFill/>
          </p:spPr>
          <p:txBody>
            <a:bodyPr wrap="none" rtlCol="0">
              <a:spAutoFit/>
            </a:bodyPr>
            <a:lstStyle/>
            <a:p>
              <a:r>
                <a:rPr lang="en-US" altLang="zh-CN" sz="1100" b="1" dirty="0">
                  <a:solidFill>
                    <a:srgbClr val="FF0000"/>
                  </a:solidFill>
                  <a:latin typeface="Arial" pitchFamily="34" charset="0"/>
                  <a:ea typeface="微软雅黑" pitchFamily="34" charset="-122"/>
                  <a:cs typeface="Arial" pitchFamily="34" charset="0"/>
                </a:rPr>
                <a:t>58800</a:t>
              </a:r>
              <a:endParaRPr lang="zh-CN" altLang="en-US" sz="1100" b="1" dirty="0">
                <a:solidFill>
                  <a:srgbClr val="FF0000"/>
                </a:solidFill>
                <a:latin typeface="Arial" pitchFamily="34" charset="0"/>
                <a:ea typeface="微软雅黑" pitchFamily="34" charset="-122"/>
                <a:cs typeface="Arial" pitchFamily="34" charset="0"/>
              </a:endParaRPr>
            </a:p>
          </p:txBody>
        </p:sp>
        <p:sp>
          <p:nvSpPr>
            <p:cNvPr id="25" name="矩形 24"/>
            <p:cNvSpPr/>
            <p:nvPr/>
          </p:nvSpPr>
          <p:spPr>
            <a:xfrm>
              <a:off x="5247572" y="2808257"/>
              <a:ext cx="2578362" cy="602500"/>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5370387" y="2736305"/>
              <a:ext cx="513452" cy="185596"/>
              <a:chOff x="1452836" y="2079261"/>
              <a:chExt cx="586980" cy="241909"/>
            </a:xfrm>
          </p:grpSpPr>
          <p:sp>
            <p:nvSpPr>
              <p:cNvPr id="27" name="矩形 26"/>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301600" y="2736305"/>
              <a:ext cx="513452" cy="185596"/>
              <a:chOff x="1452836" y="2079261"/>
              <a:chExt cx="586980" cy="241909"/>
            </a:xfrm>
          </p:grpSpPr>
          <p:sp>
            <p:nvSpPr>
              <p:cNvPr id="31" name="矩形 30"/>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7212186" y="2736305"/>
              <a:ext cx="513452" cy="185596"/>
              <a:chOff x="1452836" y="2079261"/>
              <a:chExt cx="586980" cy="241909"/>
            </a:xfrm>
          </p:grpSpPr>
          <p:sp>
            <p:nvSpPr>
              <p:cNvPr id="35" name="矩形 34"/>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Line 399"/>
            <p:cNvSpPr>
              <a:spLocks noChangeShapeType="1"/>
            </p:cNvSpPr>
            <p:nvPr/>
          </p:nvSpPr>
          <p:spPr bwMode="auto">
            <a:xfrm flipV="1">
              <a:off x="5042962" y="2870549"/>
              <a:ext cx="500127" cy="238958"/>
            </a:xfrm>
            <a:prstGeom prst="line">
              <a:avLst/>
            </a:prstGeom>
            <a:noFill/>
            <a:ln w="28575">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sp>
          <p:nvSpPr>
            <p:cNvPr id="39" name="TextBox 44"/>
            <p:cNvSpPr txBox="1"/>
            <p:nvPr/>
          </p:nvSpPr>
          <p:spPr>
            <a:xfrm>
              <a:off x="6407270" y="2727311"/>
              <a:ext cx="341760" cy="261610"/>
            </a:xfrm>
            <a:prstGeom prst="rect">
              <a:avLst/>
            </a:prstGeom>
            <a:noFill/>
          </p:spPr>
          <p:txBody>
            <a:bodyPr wrap="none" rtlCol="0">
              <a:spAutoFit/>
            </a:bodyPr>
            <a:lstStyle/>
            <a:p>
              <a:r>
                <a:rPr lang="en-US" altLang="zh-CN" sz="1100" b="1" dirty="0">
                  <a:solidFill>
                    <a:srgbClr val="FF0000"/>
                  </a:solidFill>
                  <a:latin typeface="Arial" pitchFamily="34" charset="0"/>
                  <a:ea typeface="微软雅黑" pitchFamily="34" charset="-122"/>
                  <a:cs typeface="Arial" pitchFamily="34" charset="0"/>
                </a:rPr>
                <a:t>80</a:t>
              </a:r>
              <a:endParaRPr lang="zh-CN" altLang="en-US" sz="1100" b="1" dirty="0">
                <a:solidFill>
                  <a:srgbClr val="FF0000"/>
                </a:solidFill>
                <a:latin typeface="Arial" pitchFamily="34" charset="0"/>
                <a:ea typeface="微软雅黑" pitchFamily="34" charset="-122"/>
                <a:cs typeface="Arial" pitchFamily="34" charset="0"/>
              </a:endParaRPr>
            </a:p>
          </p:txBody>
        </p:sp>
        <p:sp>
          <p:nvSpPr>
            <p:cNvPr id="40" name="Text Box 25"/>
            <p:cNvSpPr txBox="1">
              <a:spLocks noChangeArrowheads="1"/>
            </p:cNvSpPr>
            <p:nvPr/>
          </p:nvSpPr>
          <p:spPr bwMode="auto">
            <a:xfrm>
              <a:off x="7120854" y="2030307"/>
              <a:ext cx="91913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5400" dirty="0">
                  <a:solidFill>
                    <a:srgbClr val="00CC66"/>
                  </a:solidFill>
                  <a:latin typeface="微软雅黑" pitchFamily="34" charset="-122"/>
                  <a:ea typeface="微软雅黑" pitchFamily="34" charset="-122"/>
                  <a:sym typeface="Wingdings" pitchFamily="2" charset="2"/>
                </a:rPr>
                <a:t></a:t>
              </a:r>
              <a:endParaRPr lang="en-US" altLang="zh-CN" sz="5400" dirty="0">
                <a:solidFill>
                  <a:srgbClr val="00CC66"/>
                </a:solidFill>
                <a:latin typeface="微软雅黑" pitchFamily="34" charset="-122"/>
                <a:ea typeface="微软雅黑" pitchFamily="34" charset="-122"/>
              </a:endParaRPr>
            </a:p>
          </p:txBody>
        </p:sp>
        <p:sp>
          <p:nvSpPr>
            <p:cNvPr id="42" name="Text Box 20"/>
            <p:cNvSpPr txBox="1">
              <a:spLocks noChangeArrowheads="1"/>
            </p:cNvSpPr>
            <p:nvPr/>
          </p:nvSpPr>
          <p:spPr bwMode="auto">
            <a:xfrm>
              <a:off x="5277045" y="2030307"/>
              <a:ext cx="91913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5400" dirty="0">
                  <a:solidFill>
                    <a:srgbClr val="0000FF"/>
                  </a:solidFill>
                  <a:latin typeface="微软雅黑" pitchFamily="34" charset="-122"/>
                  <a:ea typeface="微软雅黑" pitchFamily="34" charset="-122"/>
                  <a:sym typeface="Wingdings" pitchFamily="2" charset="2"/>
                </a:rPr>
                <a:t></a:t>
              </a:r>
              <a:endParaRPr lang="en-US" altLang="zh-CN" sz="5400" dirty="0">
                <a:solidFill>
                  <a:srgbClr val="0000FF"/>
                </a:solidFill>
                <a:latin typeface="微软雅黑" pitchFamily="34" charset="-122"/>
                <a:ea typeface="微软雅黑" pitchFamily="34" charset="-122"/>
              </a:endParaRPr>
            </a:p>
          </p:txBody>
        </p:sp>
        <p:sp>
          <p:nvSpPr>
            <p:cNvPr id="43" name="Rectangle 396"/>
            <p:cNvSpPr>
              <a:spLocks noChangeArrowheads="1"/>
            </p:cNvSpPr>
            <p:nvPr/>
          </p:nvSpPr>
          <p:spPr bwMode="auto">
            <a:xfrm>
              <a:off x="6177680" y="1927409"/>
              <a:ext cx="718147"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主机 </a:t>
              </a:r>
              <a:r>
                <a:rPr kumimoji="1" lang="en-US" altLang="zh-CN" sz="1400" b="1" dirty="0">
                  <a:solidFill>
                    <a:srgbClr val="0000FF"/>
                  </a:solidFill>
                  <a:latin typeface="微软雅黑" pitchFamily="34" charset="-122"/>
                  <a:ea typeface="微软雅黑" pitchFamily="34" charset="-122"/>
                </a:rPr>
                <a:t>B</a:t>
              </a:r>
              <a:endParaRPr kumimoji="1" lang="zh-CN" altLang="en-US" sz="1400" b="1" dirty="0">
                <a:solidFill>
                  <a:srgbClr val="0000FF"/>
                </a:solidFill>
                <a:latin typeface="微软雅黑" pitchFamily="34" charset="-122"/>
                <a:ea typeface="微软雅黑" pitchFamily="34" charset="-122"/>
              </a:endParaRPr>
            </a:p>
          </p:txBody>
        </p:sp>
        <p:sp>
          <p:nvSpPr>
            <p:cNvPr id="44" name="Rectangle 396"/>
            <p:cNvSpPr>
              <a:spLocks noChangeArrowheads="1"/>
            </p:cNvSpPr>
            <p:nvPr/>
          </p:nvSpPr>
          <p:spPr bwMode="auto">
            <a:xfrm>
              <a:off x="2582966" y="1927409"/>
              <a:ext cx="729367"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主机 </a:t>
              </a:r>
              <a:r>
                <a:rPr kumimoji="1" lang="en-US" altLang="zh-CN" sz="1400" b="1" dirty="0">
                  <a:solidFill>
                    <a:srgbClr val="0000FF"/>
                  </a:solidFill>
                  <a:latin typeface="微软雅黑" pitchFamily="34" charset="-122"/>
                  <a:ea typeface="微软雅黑" pitchFamily="34" charset="-122"/>
                </a:rPr>
                <a:t>A</a:t>
              </a:r>
              <a:endParaRPr kumimoji="1" lang="zh-CN" altLang="en-US" sz="1400" b="1" dirty="0">
                <a:solidFill>
                  <a:srgbClr val="0000FF"/>
                </a:solidFill>
                <a:latin typeface="微软雅黑" pitchFamily="34" charset="-122"/>
                <a:ea typeface="微软雅黑" pitchFamily="34" charset="-122"/>
              </a:endParaRPr>
            </a:p>
          </p:txBody>
        </p:sp>
        <p:cxnSp>
          <p:nvCxnSpPr>
            <p:cNvPr id="45" name="直接连接符 44"/>
            <p:cNvCxnSpPr/>
            <p:nvPr/>
          </p:nvCxnSpPr>
          <p:spPr>
            <a:xfrm>
              <a:off x="2964781" y="4072535"/>
              <a:ext cx="35924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2964781" y="2907271"/>
              <a:ext cx="3592481" cy="1165264"/>
              <a:chOff x="2665137" y="2409968"/>
              <a:chExt cx="4106940" cy="1165570"/>
            </a:xfrm>
          </p:grpSpPr>
          <p:cxnSp>
            <p:nvCxnSpPr>
              <p:cNvPr id="47" name="直接连接符 46"/>
              <p:cNvCxnSpPr/>
              <p:nvPr/>
            </p:nvCxnSpPr>
            <p:spPr>
              <a:xfrm>
                <a:off x="6772077" y="2409968"/>
                <a:ext cx="0" cy="1165570"/>
              </a:xfrm>
              <a:prstGeom prst="line">
                <a:avLst/>
              </a:prstGeom>
              <a:ln w="28575">
                <a:solidFill>
                  <a:schemeClr val="tx1"/>
                </a:solidFill>
                <a:headEnd type="triangle" w="med" len="lg"/>
                <a:tailEnd type="none" w="med" len="me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2665137" y="2409968"/>
                <a:ext cx="0" cy="1165570"/>
              </a:xfrm>
              <a:prstGeom prst="line">
                <a:avLst/>
              </a:prstGeom>
              <a:ln w="28575">
                <a:solidFill>
                  <a:schemeClr val="tx1"/>
                </a:solidFill>
                <a:headEnd type="triangle" w="med" len="lg"/>
                <a:tailEnd type="none" w="med" len="med"/>
              </a:ln>
            </p:spPr>
            <p:style>
              <a:lnRef idx="1">
                <a:schemeClr val="accent1"/>
              </a:lnRef>
              <a:fillRef idx="0">
                <a:schemeClr val="accent1"/>
              </a:fillRef>
              <a:effectRef idx="0">
                <a:schemeClr val="accent1"/>
              </a:effectRef>
              <a:fontRef idx="minor">
                <a:schemeClr val="tx1"/>
              </a:fontRef>
            </p:style>
          </p:cxnSp>
        </p:grpSp>
        <p:sp>
          <p:nvSpPr>
            <p:cNvPr id="55" name="Rectangle 396"/>
            <p:cNvSpPr>
              <a:spLocks noChangeArrowheads="1"/>
            </p:cNvSpPr>
            <p:nvPr/>
          </p:nvSpPr>
          <p:spPr bwMode="auto">
            <a:xfrm>
              <a:off x="3483049" y="3149824"/>
              <a:ext cx="72135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a:latin typeface="微软雅黑" pitchFamily="34" charset="-122"/>
                  <a:ea typeface="微软雅黑" pitchFamily="34" charset="-122"/>
                </a:rPr>
                <a:t>运输层</a:t>
              </a:r>
            </a:p>
          </p:txBody>
        </p:sp>
        <p:sp>
          <p:nvSpPr>
            <p:cNvPr id="56" name="Rectangle 396"/>
            <p:cNvSpPr>
              <a:spLocks noChangeArrowheads="1"/>
            </p:cNvSpPr>
            <p:nvPr/>
          </p:nvSpPr>
          <p:spPr bwMode="auto">
            <a:xfrm>
              <a:off x="5323913" y="3149824"/>
              <a:ext cx="72135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运输层</a:t>
              </a:r>
            </a:p>
          </p:txBody>
        </p:sp>
        <p:sp>
          <p:nvSpPr>
            <p:cNvPr id="7" name="Text Box 25"/>
            <p:cNvSpPr txBox="1">
              <a:spLocks noChangeArrowheads="1"/>
            </p:cNvSpPr>
            <p:nvPr/>
          </p:nvSpPr>
          <p:spPr bwMode="auto">
            <a:xfrm>
              <a:off x="3542007" y="2030307"/>
              <a:ext cx="91913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5400" dirty="0">
                  <a:solidFill>
                    <a:srgbClr val="00CC66"/>
                  </a:solidFill>
                  <a:latin typeface="微软雅黑" pitchFamily="34" charset="-122"/>
                  <a:ea typeface="微软雅黑" pitchFamily="34" charset="-122"/>
                  <a:sym typeface="Wingdings" pitchFamily="2" charset="2"/>
                </a:rPr>
                <a:t></a:t>
              </a:r>
              <a:endParaRPr lang="en-US" altLang="zh-CN" sz="5400" dirty="0">
                <a:solidFill>
                  <a:srgbClr val="00CC66"/>
                </a:solidFill>
                <a:latin typeface="微软雅黑" pitchFamily="34" charset="-122"/>
                <a:ea typeface="微软雅黑" pitchFamily="34" charset="-122"/>
              </a:endParaRPr>
            </a:p>
          </p:txBody>
        </p:sp>
      </p:grpSp>
      <p:grpSp>
        <p:nvGrpSpPr>
          <p:cNvPr id="78" name="组合 77"/>
          <p:cNvGrpSpPr/>
          <p:nvPr/>
        </p:nvGrpSpPr>
        <p:grpSpPr>
          <a:xfrm>
            <a:off x="3911776" y="3394682"/>
            <a:ext cx="2217760" cy="548783"/>
            <a:chOff x="3911776" y="3466402"/>
            <a:chExt cx="2217760" cy="548783"/>
          </a:xfrm>
        </p:grpSpPr>
        <p:grpSp>
          <p:nvGrpSpPr>
            <p:cNvPr id="63" name="组合 62"/>
            <p:cNvGrpSpPr/>
            <p:nvPr/>
          </p:nvGrpSpPr>
          <p:grpSpPr>
            <a:xfrm>
              <a:off x="3911776" y="3821657"/>
              <a:ext cx="2094060" cy="193528"/>
              <a:chOff x="3911776" y="3660291"/>
              <a:chExt cx="2094060" cy="193528"/>
            </a:xfrm>
          </p:grpSpPr>
          <p:sp>
            <p:nvSpPr>
              <p:cNvPr id="52" name="矩形 51"/>
              <p:cNvSpPr/>
              <p:nvPr/>
            </p:nvSpPr>
            <p:spPr>
              <a:xfrm>
                <a:off x="3911776" y="3660291"/>
                <a:ext cx="572368" cy="193528"/>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itchFamily="34" charset="-122"/>
                    <a:ea typeface="微软雅黑" pitchFamily="34" charset="-122"/>
                  </a:rPr>
                  <a:t>数据</a:t>
                </a:r>
              </a:p>
            </p:txBody>
          </p:sp>
          <p:sp>
            <p:nvSpPr>
              <p:cNvPr id="53" name="矩形 52"/>
              <p:cNvSpPr/>
              <p:nvPr/>
            </p:nvSpPr>
            <p:spPr>
              <a:xfrm>
                <a:off x="4484143" y="3660291"/>
                <a:ext cx="572368" cy="193528"/>
              </a:xfrm>
              <a:prstGeom prst="rect">
                <a:avLst/>
              </a:prstGeom>
              <a:solidFill>
                <a:srgbClr val="80008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latin typeface="微软雅黑" pitchFamily="34" charset="-122"/>
                    <a:ea typeface="微软雅黑" pitchFamily="34" charset="-122"/>
                  </a:rPr>
                  <a:t>80</a:t>
                </a:r>
                <a:endParaRPr lang="zh-CN" altLang="en-US" sz="1200" b="1" dirty="0">
                  <a:solidFill>
                    <a:schemeClr val="bg1"/>
                  </a:solidFill>
                  <a:latin typeface="微软雅黑" pitchFamily="34" charset="-122"/>
                  <a:ea typeface="微软雅黑" pitchFamily="34" charset="-122"/>
                </a:endParaRPr>
              </a:p>
            </p:txBody>
          </p:sp>
          <p:sp>
            <p:nvSpPr>
              <p:cNvPr id="54" name="矩形 53"/>
              <p:cNvSpPr/>
              <p:nvPr/>
            </p:nvSpPr>
            <p:spPr>
              <a:xfrm>
                <a:off x="5048655" y="3660291"/>
                <a:ext cx="678992" cy="19352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latin typeface="微软雅黑" pitchFamily="34" charset="-122"/>
                    <a:ea typeface="微软雅黑" pitchFamily="34" charset="-122"/>
                  </a:rPr>
                  <a:t>58800</a:t>
                </a:r>
                <a:endParaRPr lang="zh-CN" altLang="en-US" sz="1200" b="1" dirty="0">
                  <a:solidFill>
                    <a:schemeClr val="bg1"/>
                  </a:solidFill>
                  <a:latin typeface="微软雅黑" pitchFamily="34" charset="-122"/>
                  <a:ea typeface="微软雅黑" pitchFamily="34" charset="-122"/>
                </a:endParaRPr>
              </a:p>
            </p:txBody>
          </p:sp>
          <p:sp>
            <p:nvSpPr>
              <p:cNvPr id="57" name="右箭头 56"/>
              <p:cNvSpPr/>
              <p:nvPr/>
            </p:nvSpPr>
            <p:spPr>
              <a:xfrm>
                <a:off x="5743019" y="3708675"/>
                <a:ext cx="262817" cy="96764"/>
              </a:xfrm>
              <a:prstGeom prst="rightArrow">
                <a:avLst/>
              </a:prstGeom>
              <a:solidFill>
                <a:srgbClr val="CC0099"/>
              </a:solidFill>
              <a:ln>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矩形 59"/>
            <p:cNvSpPr/>
            <p:nvPr/>
          </p:nvSpPr>
          <p:spPr>
            <a:xfrm>
              <a:off x="3978955" y="3466402"/>
              <a:ext cx="800219" cy="276999"/>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目的端口</a:t>
              </a:r>
            </a:p>
          </p:txBody>
        </p:sp>
        <p:sp>
          <p:nvSpPr>
            <p:cNvPr id="66" name="矩形 65"/>
            <p:cNvSpPr/>
            <p:nvPr/>
          </p:nvSpPr>
          <p:spPr>
            <a:xfrm>
              <a:off x="5483205" y="3466402"/>
              <a:ext cx="646331" cy="276999"/>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源端口</a:t>
              </a:r>
            </a:p>
          </p:txBody>
        </p:sp>
        <p:cxnSp>
          <p:nvCxnSpPr>
            <p:cNvPr id="68" name="直接箭头连接符 67"/>
            <p:cNvCxnSpPr/>
            <p:nvPr/>
          </p:nvCxnSpPr>
          <p:spPr>
            <a:xfrm flipH="1" flipV="1">
              <a:off x="4517744" y="3690857"/>
              <a:ext cx="131700" cy="179186"/>
            </a:xfrm>
            <a:prstGeom prst="straightConnector1">
              <a:avLst/>
            </a:prstGeom>
            <a:ln w="127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69" name="直接箭头连接符 68"/>
            <p:cNvCxnSpPr/>
            <p:nvPr/>
          </p:nvCxnSpPr>
          <p:spPr>
            <a:xfrm flipV="1">
              <a:off x="5655101" y="3690857"/>
              <a:ext cx="87918" cy="169660"/>
            </a:xfrm>
            <a:prstGeom prst="straightConnector1">
              <a:avLst/>
            </a:prstGeom>
            <a:ln w="12700">
              <a:solidFill>
                <a:srgbClr val="C00000"/>
              </a:solidFill>
              <a:tailEnd type="triangle"/>
            </a:ln>
          </p:spPr>
          <p:style>
            <a:lnRef idx="1">
              <a:schemeClr val="dk1"/>
            </a:lnRef>
            <a:fillRef idx="0">
              <a:schemeClr val="dk1"/>
            </a:fillRef>
            <a:effectRef idx="0">
              <a:schemeClr val="dk1"/>
            </a:effectRef>
            <a:fontRef idx="minor">
              <a:schemeClr val="tx1"/>
            </a:fontRef>
          </p:style>
        </p:cxnSp>
      </p:grpSp>
      <p:sp>
        <p:nvSpPr>
          <p:cNvPr id="41" name="Text Box 26"/>
          <p:cNvSpPr txBox="1">
            <a:spLocks noChangeArrowheads="1"/>
          </p:cNvSpPr>
          <p:nvPr/>
        </p:nvSpPr>
        <p:spPr bwMode="auto">
          <a:xfrm>
            <a:off x="6218995" y="1977576"/>
            <a:ext cx="91913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5400" dirty="0">
                <a:solidFill>
                  <a:srgbClr val="CC6600"/>
                </a:solidFill>
                <a:latin typeface="微软雅黑" pitchFamily="34" charset="-122"/>
                <a:ea typeface="微软雅黑" pitchFamily="34" charset="-122"/>
                <a:sym typeface="Wingdings" pitchFamily="2" charset="2"/>
              </a:rPr>
              <a:t></a:t>
            </a:r>
            <a:endParaRPr lang="en-US" altLang="zh-CN" sz="5400" dirty="0">
              <a:solidFill>
                <a:srgbClr val="CC6600"/>
              </a:solidFill>
              <a:latin typeface="微软雅黑" pitchFamily="34" charset="-122"/>
              <a:ea typeface="微软雅黑" pitchFamily="34" charset="-122"/>
            </a:endParaRPr>
          </a:p>
        </p:txBody>
      </p:sp>
      <p:sp>
        <p:nvSpPr>
          <p:cNvPr id="8" name="Text Box 26"/>
          <p:cNvSpPr txBox="1">
            <a:spLocks noChangeArrowheads="1"/>
          </p:cNvSpPr>
          <p:nvPr/>
        </p:nvSpPr>
        <p:spPr bwMode="auto">
          <a:xfrm>
            <a:off x="2630157" y="1960325"/>
            <a:ext cx="91913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5400" dirty="0">
                <a:solidFill>
                  <a:srgbClr val="CC6600"/>
                </a:solidFill>
                <a:latin typeface="微软雅黑" pitchFamily="34" charset="-122"/>
                <a:ea typeface="微软雅黑" pitchFamily="34" charset="-122"/>
                <a:sym typeface="Wingdings" pitchFamily="2" charset="2"/>
              </a:rPr>
              <a:t></a:t>
            </a:r>
            <a:endParaRPr lang="en-US" altLang="zh-CN" sz="5400" dirty="0">
              <a:solidFill>
                <a:srgbClr val="CC6600"/>
              </a:solidFill>
              <a:latin typeface="微软雅黑" pitchFamily="34" charset="-122"/>
              <a:ea typeface="微软雅黑" pitchFamily="34" charset="-122"/>
            </a:endParaRPr>
          </a:p>
        </p:txBody>
      </p:sp>
      <p:sp>
        <p:nvSpPr>
          <p:cNvPr id="59" name="灯片编号占位符 58">
            <a:extLst>
              <a:ext uri="{FF2B5EF4-FFF2-40B4-BE49-F238E27FC236}">
                <a16:creationId xmlns:a16="http://schemas.microsoft.com/office/drawing/2014/main" id="{40E5C1BD-A3EE-4601-8187-8287F6EC2952}"/>
              </a:ext>
            </a:extLst>
          </p:cNvPr>
          <p:cNvSpPr>
            <a:spLocks noGrp="1"/>
          </p:cNvSpPr>
          <p:nvPr>
            <p:ph type="sldNum" sz="quarter" idx="12"/>
          </p:nvPr>
        </p:nvSpPr>
        <p:spPr/>
        <p:txBody>
          <a:bodyPr/>
          <a:lstStyle/>
          <a:p>
            <a:fld id="{C485880C-E2C3-4DAB-AE74-D9BE691626AC}" type="slidenum">
              <a:rPr lang="zh-CN" altLang="en-US" smtClean="0"/>
              <a:pPr/>
              <a:t>15</a:t>
            </a:fld>
            <a:endParaRPr lang="zh-CN" altLang="en-US"/>
          </a:p>
        </p:txBody>
      </p:sp>
    </p:spTree>
    <p:extLst>
      <p:ext uri="{BB962C8B-B14F-4D97-AF65-F5344CB8AC3E}">
        <p14:creationId xmlns:p14="http://schemas.microsoft.com/office/powerpoint/2010/main" val="93622188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8"/>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41"/>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78"/>
                                        </p:tgtEl>
                                        <p:attrNameLst>
                                          <p:attrName>style.visibility</p:attrName>
                                        </p:attrNameLst>
                                      </p:cBhvr>
                                      <p:to>
                                        <p:strVal val="visible"/>
                                      </p:to>
                                    </p:set>
                                    <p:animEffect transition="in" filter="wipe(left)">
                                      <p:cBhvr>
                                        <p:cTn id="13" dur="1000"/>
                                        <p:tgtEl>
                                          <p:spTgt spid="78"/>
                                        </p:tgtEl>
                                      </p:cBhvr>
                                    </p:animEffect>
                                  </p:childTnLst>
                                </p:cTn>
                              </p:par>
                            </p:childTnLst>
                          </p:cTn>
                        </p:par>
                        <p:par>
                          <p:cTn id="14" fill="hold">
                            <p:stCondLst>
                              <p:cond delay="1000"/>
                            </p:stCondLst>
                            <p:childTnLst>
                              <p:par>
                                <p:cTn id="15" presetID="22" presetClass="entr" presetSubtype="2" fill="hold" nodeType="afterEffect">
                                  <p:stCondLst>
                                    <p:cond delay="1000"/>
                                  </p:stCondLst>
                                  <p:childTnLst>
                                    <p:set>
                                      <p:cBhvr>
                                        <p:cTn id="16" dur="1" fill="hold">
                                          <p:stCondLst>
                                            <p:cond delay="0"/>
                                          </p:stCondLst>
                                        </p:cTn>
                                        <p:tgtEl>
                                          <p:spTgt spid="61"/>
                                        </p:tgtEl>
                                        <p:attrNameLst>
                                          <p:attrName>style.visibility</p:attrName>
                                        </p:attrNameLst>
                                      </p:cBhvr>
                                      <p:to>
                                        <p:strVal val="visible"/>
                                      </p:to>
                                    </p:set>
                                    <p:animEffect transition="in" filter="wipe(right)">
                                      <p:cBhvr>
                                        <p:cTn id="17"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8"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圆角矩形 123"/>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Text Box 155"/>
          <p:cNvSpPr txBox="1">
            <a:spLocks noChangeArrowheads="1"/>
          </p:cNvSpPr>
          <p:nvPr/>
        </p:nvSpPr>
        <p:spPr bwMode="auto">
          <a:xfrm>
            <a:off x="1702402" y="3485394"/>
            <a:ext cx="6131271" cy="363176"/>
          </a:xfrm>
          <a:prstGeom prst="rect">
            <a:avLst/>
          </a:prstGeom>
          <a:noFill/>
          <a:ln w="9525">
            <a:noFill/>
            <a:miter lim="800000"/>
            <a:headEnd/>
            <a:tailEnd/>
          </a:ln>
          <a:effectLst/>
          <a:ex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开始执行慢开始算法时，拥塞窗口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=1</a:t>
            </a:r>
            <a:r>
              <a:rPr lang="zh-CN" altLang="en-US" sz="1600" b="1" dirty="0">
                <a:solidFill>
                  <a:srgbClr val="0000FF"/>
                </a:solidFill>
                <a:latin typeface="微软雅黑" pitchFamily="34" charset="-122"/>
                <a:ea typeface="微软雅黑" pitchFamily="34" charset="-122"/>
              </a:rPr>
              <a:t>，发送第一个报文段。</a:t>
            </a:r>
          </a:p>
        </p:txBody>
      </p:sp>
      <p:grpSp>
        <p:nvGrpSpPr>
          <p:cNvPr id="125" name="组合 124"/>
          <p:cNvGrpSpPr/>
          <p:nvPr/>
        </p:nvGrpSpPr>
        <p:grpSpPr>
          <a:xfrm>
            <a:off x="1317046" y="1115751"/>
            <a:ext cx="6855510" cy="2262108"/>
            <a:chOff x="1317046" y="1115751"/>
            <a:chExt cx="6855510" cy="2262108"/>
          </a:xfrm>
        </p:grpSpPr>
        <p:grpSp>
          <p:nvGrpSpPr>
            <p:cNvPr id="126" name="组合 125"/>
            <p:cNvGrpSpPr/>
            <p:nvPr/>
          </p:nvGrpSpPr>
          <p:grpSpPr>
            <a:xfrm>
              <a:off x="1317046" y="1115751"/>
              <a:ext cx="6808860" cy="2262108"/>
              <a:chOff x="300646" y="840152"/>
              <a:chExt cx="9638211" cy="3093013"/>
            </a:xfrm>
          </p:grpSpPr>
          <p:sp>
            <p:nvSpPr>
              <p:cNvPr id="129"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超时（网络发生拥塞，执行拥塞避免算法）</a:t>
                </a:r>
                <a:endParaRPr lang="en-US" altLang="zh-CN" sz="1200" b="1" kern="0" dirty="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1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130"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1"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2"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3"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4"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5"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6"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7"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8"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9"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0"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1"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2"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3"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4"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5"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6"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7"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8"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9"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0"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1"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2"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3"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4"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5"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6"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7"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8"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9"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0"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a:t>
                </a:r>
              </a:p>
            </p:txBody>
          </p:sp>
          <p:sp>
            <p:nvSpPr>
              <p:cNvPr id="161"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62"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6</a:t>
                </a:r>
              </a:p>
            </p:txBody>
          </p:sp>
          <p:sp>
            <p:nvSpPr>
              <p:cNvPr id="163"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8</a:t>
                </a:r>
              </a:p>
            </p:txBody>
          </p:sp>
          <p:sp>
            <p:nvSpPr>
              <p:cNvPr id="164"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10</a:t>
                </a:r>
              </a:p>
            </p:txBody>
          </p:sp>
          <p:sp>
            <p:nvSpPr>
              <p:cNvPr id="165"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12</a:t>
                </a:r>
              </a:p>
            </p:txBody>
          </p:sp>
          <p:sp>
            <p:nvSpPr>
              <p:cNvPr id="166"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14</a:t>
                </a:r>
              </a:p>
            </p:txBody>
          </p:sp>
          <p:sp>
            <p:nvSpPr>
              <p:cNvPr id="167"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68"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18</a:t>
                </a:r>
              </a:p>
            </p:txBody>
          </p:sp>
          <p:sp>
            <p:nvSpPr>
              <p:cNvPr id="169"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170"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22</a:t>
                </a:r>
              </a:p>
            </p:txBody>
          </p:sp>
          <p:sp>
            <p:nvSpPr>
              <p:cNvPr id="171"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72"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73"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74"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8</a:t>
                </a:r>
              </a:p>
            </p:txBody>
          </p:sp>
          <p:sp>
            <p:nvSpPr>
              <p:cNvPr id="175"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12</a:t>
                </a:r>
              </a:p>
            </p:txBody>
          </p:sp>
          <p:sp>
            <p:nvSpPr>
              <p:cNvPr id="176"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77"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178"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24</a:t>
                </a:r>
              </a:p>
            </p:txBody>
          </p:sp>
          <p:sp>
            <p:nvSpPr>
              <p:cNvPr id="179"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0"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1"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2"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3"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4"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5"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6"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7"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8"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9"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0"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1"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2"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3"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194"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195"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196"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7"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8"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版本</a:t>
                </a:r>
              </a:p>
            </p:txBody>
          </p:sp>
          <p:sp>
            <p:nvSpPr>
              <p:cNvPr id="199" name="Text Box 205"/>
              <p:cNvSpPr txBox="1">
                <a:spLocks noChangeArrowheads="1"/>
              </p:cNvSpPr>
              <p:nvPr/>
            </p:nvSpPr>
            <p:spPr bwMode="auto">
              <a:xfrm>
                <a:off x="300646" y="1861369"/>
                <a:ext cx="1198546" cy="631241"/>
              </a:xfrm>
              <a:prstGeom prst="rect">
                <a:avLst/>
              </a:prstGeom>
              <a:noFill/>
              <a:ln w="9525">
                <a:noFill/>
                <a:miter lim="800000"/>
                <a:headEnd/>
                <a:tailEnd/>
              </a:ln>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 的初始值</a:t>
                </a:r>
              </a:p>
            </p:txBody>
          </p:sp>
          <p:sp>
            <p:nvSpPr>
              <p:cNvPr id="200"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1"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a:ln>
                      <a:noFill/>
                    </a:ln>
                    <a:solidFill>
                      <a:srgbClr val="000000"/>
                    </a:solidFill>
                    <a:effectLst/>
                    <a:uLnTx/>
                    <a:uFillTx/>
                    <a:latin typeface="微软雅黑" pitchFamily="34" charset="-122"/>
                    <a:ea typeface="微软雅黑" pitchFamily="34" charset="-122"/>
                  </a:rPr>
                  <a:t>拥塞避免</a:t>
                </a:r>
              </a:p>
            </p:txBody>
          </p:sp>
          <p:sp>
            <p:nvSpPr>
              <p:cNvPr id="202"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3"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4"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5"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6"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7"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8"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9"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0"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11"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212"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13"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4"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5"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cxnSp>
            <p:nvCxnSpPr>
              <p:cNvPr id="216"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217"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218"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9"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0"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1"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24</a:t>
                </a:r>
              </a:p>
            </p:txBody>
          </p:sp>
          <p:sp>
            <p:nvSpPr>
              <p:cNvPr id="222"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23" name="直接连接符 134"/>
              <p:cNvCxnSpPr>
                <a:cxnSpLocks noChangeShapeType="1"/>
                <a:stCxn id="214" idx="4"/>
                <a:endCxn id="218" idx="3"/>
              </p:cNvCxnSpPr>
              <p:nvPr/>
            </p:nvCxnSpPr>
            <p:spPr bwMode="auto">
              <a:xfrm>
                <a:off x="6706617" y="2109019"/>
                <a:ext cx="200025" cy="785812"/>
              </a:xfrm>
              <a:prstGeom prst="line">
                <a:avLst/>
              </a:prstGeom>
              <a:noFill/>
              <a:ln w="19050" algn="ctr">
                <a:solidFill>
                  <a:srgbClr val="0000FF"/>
                </a:solidFill>
                <a:round/>
                <a:headEnd/>
                <a:tailEnd/>
              </a:ln>
            </p:spPr>
          </p:cxnSp>
          <p:sp>
            <p:nvSpPr>
              <p:cNvPr id="224"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25"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26"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27"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endParaRPr>
              </a:p>
            </p:txBody>
          </p:sp>
          <p:cxnSp>
            <p:nvCxnSpPr>
              <p:cNvPr id="228"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229" name="直接连接符 228"/>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230"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231"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2"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3"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4"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35"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36" name="直接连接符 235"/>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37"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27"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2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128"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3" name="Line 167"/>
          <p:cNvSpPr>
            <a:spLocks noChangeShapeType="1"/>
          </p:cNvSpPr>
          <p:nvPr/>
        </p:nvSpPr>
        <p:spPr bwMode="auto">
          <a:xfrm>
            <a:off x="1968382" y="2724494"/>
            <a:ext cx="440153" cy="326776"/>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8"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 name="矩形 238"/>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慢开始和拥塞避免算法的实现举例</a:t>
            </a:r>
          </a:p>
        </p:txBody>
      </p:sp>
      <p:sp>
        <p:nvSpPr>
          <p:cNvPr id="2" name="灯片编号占位符 1">
            <a:extLst>
              <a:ext uri="{FF2B5EF4-FFF2-40B4-BE49-F238E27FC236}">
                <a16:creationId xmlns:a16="http://schemas.microsoft.com/office/drawing/2014/main" id="{690FB457-26C7-480D-8021-FF91F4A4288A}"/>
              </a:ext>
            </a:extLst>
          </p:cNvPr>
          <p:cNvSpPr>
            <a:spLocks noGrp="1"/>
          </p:cNvSpPr>
          <p:nvPr>
            <p:ph type="sldNum" sz="quarter" idx="12"/>
          </p:nvPr>
        </p:nvSpPr>
        <p:spPr/>
        <p:txBody>
          <a:bodyPr/>
          <a:lstStyle/>
          <a:p>
            <a:fld id="{C485880C-E2C3-4DAB-AE74-D9BE691626AC}" type="slidenum">
              <a:rPr lang="zh-CN" altLang="en-US" smtClean="0"/>
              <a:pPr/>
              <a:t>150</a:t>
            </a:fld>
            <a:endParaRPr lang="zh-CN" altLang="en-US"/>
          </a:p>
        </p:txBody>
      </p:sp>
    </p:spTree>
    <p:extLst>
      <p:ext uri="{BB962C8B-B14F-4D97-AF65-F5344CB8AC3E}">
        <p14:creationId xmlns:p14="http://schemas.microsoft.com/office/powerpoint/2010/main" val="290829617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圆角矩形 122"/>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Text Box 155"/>
          <p:cNvSpPr txBox="1">
            <a:spLocks noChangeArrowheads="1"/>
          </p:cNvSpPr>
          <p:nvPr/>
        </p:nvSpPr>
        <p:spPr bwMode="auto">
          <a:xfrm>
            <a:off x="1655268" y="3420248"/>
            <a:ext cx="6328672" cy="634020"/>
          </a:xfrm>
          <a:prstGeom prst="rect">
            <a:avLst/>
          </a:prstGeom>
          <a:noFill/>
          <a:ln w="9525">
            <a:noFill/>
            <a:miter lim="800000"/>
            <a:headEnd/>
            <a:tailEnd/>
          </a:ln>
          <a:effectLst/>
          <a:ex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发送方每收到一个对新报文段的确认 </a:t>
            </a:r>
            <a:r>
              <a:rPr lang="en-US" altLang="zh-CN" sz="1600" b="1" dirty="0">
                <a:solidFill>
                  <a:srgbClr val="0000FF"/>
                </a:solidFill>
                <a:latin typeface="微软雅黑" pitchFamily="34" charset="-122"/>
                <a:ea typeface="微软雅黑" pitchFamily="34" charset="-122"/>
              </a:rPr>
              <a:t>ACK</a:t>
            </a:r>
            <a:r>
              <a:rPr lang="zh-CN" altLang="en-US" sz="1600" b="1" dirty="0">
                <a:solidFill>
                  <a:srgbClr val="0000FF"/>
                </a:solidFill>
                <a:latin typeface="微软雅黑" pitchFamily="34" charset="-122"/>
                <a:ea typeface="微软雅黑" pitchFamily="34" charset="-122"/>
              </a:rPr>
              <a:t>，就把拥塞窗口值加 </a:t>
            </a:r>
            <a:r>
              <a:rPr lang="en-US" altLang="zh-CN" sz="1600" b="1" dirty="0">
                <a:solidFill>
                  <a:srgbClr val="0000FF"/>
                </a:solidFill>
                <a:latin typeface="微软雅黑" pitchFamily="34" charset="-122"/>
                <a:ea typeface="微软雅黑" pitchFamily="34" charset="-122"/>
              </a:rPr>
              <a:t>1</a:t>
            </a:r>
            <a:r>
              <a:rPr lang="zh-CN" altLang="en-US" sz="1600" b="1" dirty="0">
                <a:solidFill>
                  <a:srgbClr val="0000FF"/>
                </a:solidFill>
                <a:latin typeface="微软雅黑" pitchFamily="34" charset="-122"/>
                <a:ea typeface="微软雅黑" pitchFamily="34" charset="-122"/>
              </a:rPr>
              <a:t>，因此拥塞窗口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 </a:t>
            </a:r>
            <a:r>
              <a:rPr lang="zh-CN" altLang="en-US" sz="1600" b="1" dirty="0">
                <a:solidFill>
                  <a:srgbClr val="0000FF"/>
                </a:solidFill>
                <a:latin typeface="微软雅黑" pitchFamily="34" charset="-122"/>
                <a:ea typeface="微软雅黑" pitchFamily="34" charset="-122"/>
              </a:rPr>
              <a:t>随着往返时延 </a:t>
            </a:r>
            <a:r>
              <a:rPr lang="en-US" altLang="zh-CN" sz="1600" b="1" dirty="0">
                <a:solidFill>
                  <a:srgbClr val="0000FF"/>
                </a:solidFill>
                <a:latin typeface="微软雅黑" pitchFamily="34" charset="-122"/>
                <a:ea typeface="微软雅黑" pitchFamily="34" charset="-122"/>
              </a:rPr>
              <a:t>RTT </a:t>
            </a:r>
            <a:r>
              <a:rPr lang="zh-CN" altLang="en-US" sz="1600" b="1" dirty="0">
                <a:solidFill>
                  <a:srgbClr val="0000FF"/>
                </a:solidFill>
                <a:latin typeface="微软雅黑" pitchFamily="34" charset="-122"/>
                <a:ea typeface="微软雅黑" pitchFamily="34" charset="-122"/>
              </a:rPr>
              <a:t>按指数规律增长。</a:t>
            </a:r>
          </a:p>
        </p:txBody>
      </p:sp>
      <p:grpSp>
        <p:nvGrpSpPr>
          <p:cNvPr id="124" name="组合 123"/>
          <p:cNvGrpSpPr/>
          <p:nvPr/>
        </p:nvGrpSpPr>
        <p:grpSpPr>
          <a:xfrm>
            <a:off x="1317046" y="1115751"/>
            <a:ext cx="6855510" cy="2262108"/>
            <a:chOff x="1317046" y="1115751"/>
            <a:chExt cx="6855510" cy="2262108"/>
          </a:xfrm>
        </p:grpSpPr>
        <p:grpSp>
          <p:nvGrpSpPr>
            <p:cNvPr id="125" name="组合 124"/>
            <p:cNvGrpSpPr/>
            <p:nvPr/>
          </p:nvGrpSpPr>
          <p:grpSpPr>
            <a:xfrm>
              <a:off x="1317046" y="1115751"/>
              <a:ext cx="6808860" cy="2262108"/>
              <a:chOff x="300646" y="840152"/>
              <a:chExt cx="9638211" cy="3093013"/>
            </a:xfrm>
          </p:grpSpPr>
          <p:sp>
            <p:nvSpPr>
              <p:cNvPr id="128"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超时（网络发生拥塞，执行拥塞避免算法）</a:t>
                </a:r>
                <a:endParaRPr lang="en-US" altLang="zh-CN" sz="1200" b="1" kern="0" dirty="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1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129"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0"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1"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2"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3"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4"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5"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6"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7"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8"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9"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0"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1"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2"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3"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4"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5"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6"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7"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8"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9"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0"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1"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2"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3"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4"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5"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6"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7"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8"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9"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a:t>
                </a:r>
              </a:p>
            </p:txBody>
          </p:sp>
          <p:sp>
            <p:nvSpPr>
              <p:cNvPr id="160"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61"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6</a:t>
                </a:r>
              </a:p>
            </p:txBody>
          </p:sp>
          <p:sp>
            <p:nvSpPr>
              <p:cNvPr id="162"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8</a:t>
                </a:r>
              </a:p>
            </p:txBody>
          </p:sp>
          <p:sp>
            <p:nvSpPr>
              <p:cNvPr id="163"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10</a:t>
                </a:r>
              </a:p>
            </p:txBody>
          </p:sp>
          <p:sp>
            <p:nvSpPr>
              <p:cNvPr id="164"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12</a:t>
                </a:r>
              </a:p>
            </p:txBody>
          </p:sp>
          <p:sp>
            <p:nvSpPr>
              <p:cNvPr id="165"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14</a:t>
                </a:r>
              </a:p>
            </p:txBody>
          </p:sp>
          <p:sp>
            <p:nvSpPr>
              <p:cNvPr id="166"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67"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18</a:t>
                </a:r>
              </a:p>
            </p:txBody>
          </p:sp>
          <p:sp>
            <p:nvSpPr>
              <p:cNvPr id="168"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169"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22</a:t>
                </a:r>
              </a:p>
            </p:txBody>
          </p:sp>
          <p:sp>
            <p:nvSpPr>
              <p:cNvPr id="170"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71"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72"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73"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8</a:t>
                </a:r>
              </a:p>
            </p:txBody>
          </p:sp>
          <p:sp>
            <p:nvSpPr>
              <p:cNvPr id="174"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12</a:t>
                </a:r>
              </a:p>
            </p:txBody>
          </p:sp>
          <p:sp>
            <p:nvSpPr>
              <p:cNvPr id="175"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76"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177"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24</a:t>
                </a:r>
              </a:p>
            </p:txBody>
          </p:sp>
          <p:sp>
            <p:nvSpPr>
              <p:cNvPr id="178"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9"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0"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1"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2"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3"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4"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5"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6"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7"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8"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9"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0"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1"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2"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193"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194"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195"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6"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7"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版本</a:t>
                </a:r>
              </a:p>
            </p:txBody>
          </p:sp>
          <p:sp>
            <p:nvSpPr>
              <p:cNvPr id="198" name="Text Box 205"/>
              <p:cNvSpPr txBox="1">
                <a:spLocks noChangeArrowheads="1"/>
              </p:cNvSpPr>
              <p:nvPr/>
            </p:nvSpPr>
            <p:spPr bwMode="auto">
              <a:xfrm>
                <a:off x="300646" y="1861369"/>
                <a:ext cx="1198546" cy="631241"/>
              </a:xfrm>
              <a:prstGeom prst="rect">
                <a:avLst/>
              </a:prstGeom>
              <a:noFill/>
              <a:ln w="9525">
                <a:noFill/>
                <a:miter lim="800000"/>
                <a:headEnd/>
                <a:tailEnd/>
              </a:ln>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 的初始值</a:t>
                </a:r>
              </a:p>
            </p:txBody>
          </p:sp>
          <p:sp>
            <p:nvSpPr>
              <p:cNvPr id="199"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0"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a:ln>
                      <a:noFill/>
                    </a:ln>
                    <a:solidFill>
                      <a:srgbClr val="000000"/>
                    </a:solidFill>
                    <a:effectLst/>
                    <a:uLnTx/>
                    <a:uFillTx/>
                    <a:latin typeface="微软雅黑" pitchFamily="34" charset="-122"/>
                    <a:ea typeface="微软雅黑" pitchFamily="34" charset="-122"/>
                  </a:rPr>
                  <a:t>拥塞避免</a:t>
                </a:r>
              </a:p>
            </p:txBody>
          </p:sp>
          <p:sp>
            <p:nvSpPr>
              <p:cNvPr id="201"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2"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3"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4"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5"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6"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7"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8"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9"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10"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211"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12"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3"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4"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cxnSp>
            <p:nvCxnSpPr>
              <p:cNvPr id="215"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216"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217"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8"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9"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0"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24</a:t>
                </a:r>
              </a:p>
            </p:txBody>
          </p:sp>
          <p:sp>
            <p:nvSpPr>
              <p:cNvPr id="221"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22" name="直接连接符 134"/>
              <p:cNvCxnSpPr>
                <a:cxnSpLocks noChangeShapeType="1"/>
                <a:stCxn id="213" idx="4"/>
                <a:endCxn id="217" idx="3"/>
              </p:cNvCxnSpPr>
              <p:nvPr/>
            </p:nvCxnSpPr>
            <p:spPr bwMode="auto">
              <a:xfrm>
                <a:off x="6706617" y="2109019"/>
                <a:ext cx="200025" cy="785812"/>
              </a:xfrm>
              <a:prstGeom prst="line">
                <a:avLst/>
              </a:prstGeom>
              <a:noFill/>
              <a:ln w="19050" algn="ctr">
                <a:solidFill>
                  <a:srgbClr val="0000FF"/>
                </a:solidFill>
                <a:round/>
                <a:headEnd/>
                <a:tailEnd/>
              </a:ln>
            </p:spPr>
          </p:cxnSp>
          <p:sp>
            <p:nvSpPr>
              <p:cNvPr id="223"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24"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25"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26"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endParaRPr>
              </a:p>
            </p:txBody>
          </p:sp>
          <p:cxnSp>
            <p:nvCxnSpPr>
              <p:cNvPr id="227"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228" name="直接连接符 227"/>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229"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230"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1"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2"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3"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34"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35" name="直接连接符 234"/>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36"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26"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2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127"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0" name="Line 167"/>
          <p:cNvSpPr>
            <a:spLocks noChangeShapeType="1"/>
          </p:cNvSpPr>
          <p:nvPr/>
        </p:nvSpPr>
        <p:spPr bwMode="auto">
          <a:xfrm>
            <a:off x="2117253" y="2660866"/>
            <a:ext cx="440153" cy="326776"/>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7"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 name="矩形 237"/>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慢开始和拥塞避免算法的实现举例</a:t>
            </a:r>
          </a:p>
        </p:txBody>
      </p:sp>
      <p:sp>
        <p:nvSpPr>
          <p:cNvPr id="2" name="灯片编号占位符 1">
            <a:extLst>
              <a:ext uri="{FF2B5EF4-FFF2-40B4-BE49-F238E27FC236}">
                <a16:creationId xmlns:a16="http://schemas.microsoft.com/office/drawing/2014/main" id="{C752D510-621B-4828-BF26-A0D9FA742DEF}"/>
              </a:ext>
            </a:extLst>
          </p:cNvPr>
          <p:cNvSpPr>
            <a:spLocks noGrp="1"/>
          </p:cNvSpPr>
          <p:nvPr>
            <p:ph type="sldNum" sz="quarter" idx="12"/>
          </p:nvPr>
        </p:nvSpPr>
        <p:spPr/>
        <p:txBody>
          <a:bodyPr/>
          <a:lstStyle/>
          <a:p>
            <a:fld id="{C485880C-E2C3-4DAB-AE74-D9BE691626AC}" type="slidenum">
              <a:rPr lang="zh-CN" altLang="en-US" smtClean="0"/>
              <a:pPr/>
              <a:t>151</a:t>
            </a:fld>
            <a:endParaRPr lang="zh-CN" altLang="en-US"/>
          </a:p>
        </p:txBody>
      </p:sp>
    </p:spTree>
    <p:extLst>
      <p:ext uri="{BB962C8B-B14F-4D97-AF65-F5344CB8AC3E}">
        <p14:creationId xmlns:p14="http://schemas.microsoft.com/office/powerpoint/2010/main" val="156007124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圆角矩形 121"/>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Text Box 155"/>
          <p:cNvSpPr txBox="1">
            <a:spLocks noChangeArrowheads="1"/>
          </p:cNvSpPr>
          <p:nvPr/>
        </p:nvSpPr>
        <p:spPr bwMode="auto">
          <a:xfrm>
            <a:off x="1655268" y="3420248"/>
            <a:ext cx="6328672" cy="634020"/>
          </a:xfrm>
          <a:prstGeom prst="rect">
            <a:avLst/>
          </a:prstGeom>
          <a:noFill/>
          <a:ln w="9525">
            <a:noFill/>
            <a:miter lim="800000"/>
            <a:headEnd/>
            <a:tailEnd/>
          </a:ln>
          <a:effectLst/>
          <a:ex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发送方每收到一个对新报文段的确认 </a:t>
            </a:r>
            <a:r>
              <a:rPr lang="en-US" altLang="zh-CN" sz="1600" b="1" dirty="0">
                <a:solidFill>
                  <a:srgbClr val="0000FF"/>
                </a:solidFill>
                <a:latin typeface="微软雅黑" pitchFamily="34" charset="-122"/>
                <a:ea typeface="微软雅黑" pitchFamily="34" charset="-122"/>
              </a:rPr>
              <a:t>ACK</a:t>
            </a:r>
            <a:r>
              <a:rPr lang="zh-CN" altLang="en-US" sz="1600" b="1" dirty="0">
                <a:solidFill>
                  <a:srgbClr val="0000FF"/>
                </a:solidFill>
                <a:latin typeface="微软雅黑" pitchFamily="34" charset="-122"/>
                <a:ea typeface="微软雅黑" pitchFamily="34" charset="-122"/>
              </a:rPr>
              <a:t>，就把拥塞窗口值加 </a:t>
            </a:r>
            <a:r>
              <a:rPr lang="en-US" altLang="zh-CN" sz="1600" b="1" dirty="0">
                <a:solidFill>
                  <a:srgbClr val="0000FF"/>
                </a:solidFill>
                <a:latin typeface="微软雅黑" pitchFamily="34" charset="-122"/>
                <a:ea typeface="微软雅黑" pitchFamily="34" charset="-122"/>
              </a:rPr>
              <a:t>1</a:t>
            </a:r>
            <a:r>
              <a:rPr lang="zh-CN" altLang="en-US" sz="1600" b="1" dirty="0">
                <a:solidFill>
                  <a:srgbClr val="0000FF"/>
                </a:solidFill>
                <a:latin typeface="微软雅黑" pitchFamily="34" charset="-122"/>
                <a:ea typeface="微软雅黑" pitchFamily="34" charset="-122"/>
              </a:rPr>
              <a:t>，因此拥塞窗口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 </a:t>
            </a:r>
            <a:r>
              <a:rPr lang="zh-CN" altLang="en-US" sz="1600" b="1" dirty="0">
                <a:solidFill>
                  <a:srgbClr val="0000FF"/>
                </a:solidFill>
                <a:latin typeface="微软雅黑" pitchFamily="34" charset="-122"/>
                <a:ea typeface="微软雅黑" pitchFamily="34" charset="-122"/>
              </a:rPr>
              <a:t>随着往返时延 </a:t>
            </a:r>
            <a:r>
              <a:rPr lang="en-US" altLang="zh-CN" sz="1600" b="1" dirty="0">
                <a:solidFill>
                  <a:srgbClr val="0000FF"/>
                </a:solidFill>
                <a:latin typeface="微软雅黑" pitchFamily="34" charset="-122"/>
                <a:ea typeface="微软雅黑" pitchFamily="34" charset="-122"/>
              </a:rPr>
              <a:t>RTT </a:t>
            </a:r>
            <a:r>
              <a:rPr lang="zh-CN" altLang="en-US" sz="1600" b="1" dirty="0">
                <a:solidFill>
                  <a:srgbClr val="0000FF"/>
                </a:solidFill>
                <a:latin typeface="微软雅黑" pitchFamily="34" charset="-122"/>
                <a:ea typeface="微软雅黑" pitchFamily="34" charset="-122"/>
              </a:rPr>
              <a:t>按指数规律增长。</a:t>
            </a:r>
          </a:p>
        </p:txBody>
      </p:sp>
      <p:grpSp>
        <p:nvGrpSpPr>
          <p:cNvPr id="124" name="组合 123"/>
          <p:cNvGrpSpPr/>
          <p:nvPr/>
        </p:nvGrpSpPr>
        <p:grpSpPr>
          <a:xfrm>
            <a:off x="1317046" y="1115751"/>
            <a:ext cx="6855510" cy="2262108"/>
            <a:chOff x="1317046" y="1115751"/>
            <a:chExt cx="6855510" cy="2262108"/>
          </a:xfrm>
        </p:grpSpPr>
        <p:grpSp>
          <p:nvGrpSpPr>
            <p:cNvPr id="125" name="组合 124"/>
            <p:cNvGrpSpPr/>
            <p:nvPr/>
          </p:nvGrpSpPr>
          <p:grpSpPr>
            <a:xfrm>
              <a:off x="1317046" y="1115751"/>
              <a:ext cx="6808860" cy="2262108"/>
              <a:chOff x="300646" y="840152"/>
              <a:chExt cx="9638211" cy="3093013"/>
            </a:xfrm>
          </p:grpSpPr>
          <p:sp>
            <p:nvSpPr>
              <p:cNvPr id="128"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超时（网络发生拥塞，执行拥塞避免算法）</a:t>
                </a:r>
                <a:endParaRPr lang="en-US" altLang="zh-CN" sz="1200" b="1" kern="0" dirty="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1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129"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0"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1"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2"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3"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4"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5"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6"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7"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8"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9"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0"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1"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2"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3"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4"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5"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6"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7"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8"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9"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0"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1"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2"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3"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4"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5"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6"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7"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8"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9"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a:t>
                </a:r>
              </a:p>
            </p:txBody>
          </p:sp>
          <p:sp>
            <p:nvSpPr>
              <p:cNvPr id="160"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61"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6</a:t>
                </a:r>
              </a:p>
            </p:txBody>
          </p:sp>
          <p:sp>
            <p:nvSpPr>
              <p:cNvPr id="162"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8</a:t>
                </a:r>
              </a:p>
            </p:txBody>
          </p:sp>
          <p:sp>
            <p:nvSpPr>
              <p:cNvPr id="163"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10</a:t>
                </a:r>
              </a:p>
            </p:txBody>
          </p:sp>
          <p:sp>
            <p:nvSpPr>
              <p:cNvPr id="164"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12</a:t>
                </a:r>
              </a:p>
            </p:txBody>
          </p:sp>
          <p:sp>
            <p:nvSpPr>
              <p:cNvPr id="165"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14</a:t>
                </a:r>
              </a:p>
            </p:txBody>
          </p:sp>
          <p:sp>
            <p:nvSpPr>
              <p:cNvPr id="166"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67"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18</a:t>
                </a:r>
              </a:p>
            </p:txBody>
          </p:sp>
          <p:sp>
            <p:nvSpPr>
              <p:cNvPr id="168"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169"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22</a:t>
                </a:r>
              </a:p>
            </p:txBody>
          </p:sp>
          <p:sp>
            <p:nvSpPr>
              <p:cNvPr id="170"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71"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72"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73"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8</a:t>
                </a:r>
              </a:p>
            </p:txBody>
          </p:sp>
          <p:sp>
            <p:nvSpPr>
              <p:cNvPr id="174"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12</a:t>
                </a:r>
              </a:p>
            </p:txBody>
          </p:sp>
          <p:sp>
            <p:nvSpPr>
              <p:cNvPr id="175"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76"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177"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24</a:t>
                </a:r>
              </a:p>
            </p:txBody>
          </p:sp>
          <p:sp>
            <p:nvSpPr>
              <p:cNvPr id="178"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9"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0"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1"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2"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3"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4"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5"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6"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7"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8"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9"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0"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1"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2"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193"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194"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195"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6"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7"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版本</a:t>
                </a:r>
              </a:p>
            </p:txBody>
          </p:sp>
          <p:sp>
            <p:nvSpPr>
              <p:cNvPr id="198" name="Text Box 205"/>
              <p:cNvSpPr txBox="1">
                <a:spLocks noChangeArrowheads="1"/>
              </p:cNvSpPr>
              <p:nvPr/>
            </p:nvSpPr>
            <p:spPr bwMode="auto">
              <a:xfrm>
                <a:off x="300646" y="1861369"/>
                <a:ext cx="1198546" cy="631241"/>
              </a:xfrm>
              <a:prstGeom prst="rect">
                <a:avLst/>
              </a:prstGeom>
              <a:noFill/>
              <a:ln w="9525">
                <a:noFill/>
                <a:miter lim="800000"/>
                <a:headEnd/>
                <a:tailEnd/>
              </a:ln>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 的初始值</a:t>
                </a:r>
              </a:p>
            </p:txBody>
          </p:sp>
          <p:sp>
            <p:nvSpPr>
              <p:cNvPr id="199"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0"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a:ln>
                      <a:noFill/>
                    </a:ln>
                    <a:solidFill>
                      <a:srgbClr val="000000"/>
                    </a:solidFill>
                    <a:effectLst/>
                    <a:uLnTx/>
                    <a:uFillTx/>
                    <a:latin typeface="微软雅黑" pitchFamily="34" charset="-122"/>
                    <a:ea typeface="微软雅黑" pitchFamily="34" charset="-122"/>
                  </a:rPr>
                  <a:t>拥塞避免</a:t>
                </a:r>
              </a:p>
            </p:txBody>
          </p:sp>
          <p:sp>
            <p:nvSpPr>
              <p:cNvPr id="201"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2"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3"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4"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5"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6"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7"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8"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9"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10"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211"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12"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3"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4"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cxnSp>
            <p:nvCxnSpPr>
              <p:cNvPr id="215"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216"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217"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8"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9"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0"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24</a:t>
                </a:r>
              </a:p>
            </p:txBody>
          </p:sp>
          <p:sp>
            <p:nvSpPr>
              <p:cNvPr id="221"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22" name="直接连接符 134"/>
              <p:cNvCxnSpPr>
                <a:cxnSpLocks noChangeShapeType="1"/>
                <a:stCxn id="213" idx="4"/>
                <a:endCxn id="217" idx="3"/>
              </p:cNvCxnSpPr>
              <p:nvPr/>
            </p:nvCxnSpPr>
            <p:spPr bwMode="auto">
              <a:xfrm>
                <a:off x="6706617" y="2109019"/>
                <a:ext cx="200025" cy="785812"/>
              </a:xfrm>
              <a:prstGeom prst="line">
                <a:avLst/>
              </a:prstGeom>
              <a:noFill/>
              <a:ln w="19050" algn="ctr">
                <a:solidFill>
                  <a:srgbClr val="0000FF"/>
                </a:solidFill>
                <a:round/>
                <a:headEnd/>
                <a:tailEnd/>
              </a:ln>
            </p:spPr>
          </p:cxnSp>
          <p:sp>
            <p:nvSpPr>
              <p:cNvPr id="223"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24"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25"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26"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endParaRPr>
              </a:p>
            </p:txBody>
          </p:sp>
          <p:cxnSp>
            <p:nvCxnSpPr>
              <p:cNvPr id="227"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228" name="直接连接符 227"/>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229"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230"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1"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2"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3"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34"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35" name="直接连接符 234"/>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36"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26"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2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127"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9" name="Line 167"/>
          <p:cNvSpPr>
            <a:spLocks noChangeShapeType="1"/>
          </p:cNvSpPr>
          <p:nvPr/>
        </p:nvSpPr>
        <p:spPr bwMode="auto">
          <a:xfrm>
            <a:off x="2279464" y="2531644"/>
            <a:ext cx="440153" cy="326776"/>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7"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 name="矩形 237"/>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慢开始和拥塞避免算法的实现举例</a:t>
            </a:r>
          </a:p>
        </p:txBody>
      </p:sp>
      <p:sp>
        <p:nvSpPr>
          <p:cNvPr id="2" name="灯片编号占位符 1">
            <a:extLst>
              <a:ext uri="{FF2B5EF4-FFF2-40B4-BE49-F238E27FC236}">
                <a16:creationId xmlns:a16="http://schemas.microsoft.com/office/drawing/2014/main" id="{6543A415-BFD0-46F8-AD9A-E45AC7D66DC9}"/>
              </a:ext>
            </a:extLst>
          </p:cNvPr>
          <p:cNvSpPr>
            <a:spLocks noGrp="1"/>
          </p:cNvSpPr>
          <p:nvPr>
            <p:ph type="sldNum" sz="quarter" idx="12"/>
          </p:nvPr>
        </p:nvSpPr>
        <p:spPr/>
        <p:txBody>
          <a:bodyPr/>
          <a:lstStyle/>
          <a:p>
            <a:fld id="{C485880C-E2C3-4DAB-AE74-D9BE691626AC}" type="slidenum">
              <a:rPr lang="zh-CN" altLang="en-US" smtClean="0"/>
              <a:pPr/>
              <a:t>152</a:t>
            </a:fld>
            <a:endParaRPr lang="zh-CN" altLang="en-US"/>
          </a:p>
        </p:txBody>
      </p:sp>
    </p:spTree>
    <p:extLst>
      <p:ext uri="{BB962C8B-B14F-4D97-AF65-F5344CB8AC3E}">
        <p14:creationId xmlns:p14="http://schemas.microsoft.com/office/powerpoint/2010/main" val="22341992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圆角矩形 121"/>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Text Box 155"/>
          <p:cNvSpPr txBox="1">
            <a:spLocks noChangeArrowheads="1"/>
          </p:cNvSpPr>
          <p:nvPr/>
        </p:nvSpPr>
        <p:spPr bwMode="auto">
          <a:xfrm>
            <a:off x="1655268" y="3420248"/>
            <a:ext cx="6328672" cy="634020"/>
          </a:xfrm>
          <a:prstGeom prst="rect">
            <a:avLst/>
          </a:prstGeom>
          <a:noFill/>
          <a:ln w="9525">
            <a:noFill/>
            <a:miter lim="800000"/>
            <a:headEnd/>
            <a:tailEnd/>
          </a:ln>
          <a:effectLst/>
          <a:ex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发送方每收到一个对新报文段的确认 </a:t>
            </a:r>
            <a:r>
              <a:rPr lang="en-US" altLang="zh-CN" sz="1600" b="1" dirty="0">
                <a:solidFill>
                  <a:srgbClr val="0000FF"/>
                </a:solidFill>
                <a:latin typeface="微软雅黑" pitchFamily="34" charset="-122"/>
                <a:ea typeface="微软雅黑" pitchFamily="34" charset="-122"/>
              </a:rPr>
              <a:t>ACK</a:t>
            </a:r>
            <a:r>
              <a:rPr lang="zh-CN" altLang="en-US" sz="1600" b="1" dirty="0">
                <a:solidFill>
                  <a:srgbClr val="0000FF"/>
                </a:solidFill>
                <a:latin typeface="微软雅黑" pitchFamily="34" charset="-122"/>
                <a:ea typeface="微软雅黑" pitchFamily="34" charset="-122"/>
              </a:rPr>
              <a:t>，就把拥塞窗口值加 </a:t>
            </a:r>
            <a:r>
              <a:rPr lang="en-US" altLang="zh-CN" sz="1600" b="1" dirty="0">
                <a:solidFill>
                  <a:srgbClr val="0000FF"/>
                </a:solidFill>
                <a:latin typeface="微软雅黑" pitchFamily="34" charset="-122"/>
                <a:ea typeface="微软雅黑" pitchFamily="34" charset="-122"/>
              </a:rPr>
              <a:t>1</a:t>
            </a:r>
            <a:r>
              <a:rPr lang="zh-CN" altLang="en-US" sz="1600" b="1" dirty="0">
                <a:solidFill>
                  <a:srgbClr val="0000FF"/>
                </a:solidFill>
                <a:latin typeface="微软雅黑" pitchFamily="34" charset="-122"/>
                <a:ea typeface="微软雅黑" pitchFamily="34" charset="-122"/>
              </a:rPr>
              <a:t>，因此拥塞窗口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 </a:t>
            </a:r>
            <a:r>
              <a:rPr lang="zh-CN" altLang="en-US" sz="1600" b="1" dirty="0">
                <a:solidFill>
                  <a:srgbClr val="0000FF"/>
                </a:solidFill>
                <a:latin typeface="微软雅黑" pitchFamily="34" charset="-122"/>
                <a:ea typeface="微软雅黑" pitchFamily="34" charset="-122"/>
              </a:rPr>
              <a:t>随着往返时延 </a:t>
            </a:r>
            <a:r>
              <a:rPr lang="en-US" altLang="zh-CN" sz="1600" b="1" dirty="0">
                <a:solidFill>
                  <a:srgbClr val="0000FF"/>
                </a:solidFill>
                <a:latin typeface="微软雅黑" pitchFamily="34" charset="-122"/>
                <a:ea typeface="微软雅黑" pitchFamily="34" charset="-122"/>
              </a:rPr>
              <a:t>RTT </a:t>
            </a:r>
            <a:r>
              <a:rPr lang="zh-CN" altLang="en-US" sz="1600" b="1" dirty="0">
                <a:solidFill>
                  <a:srgbClr val="0000FF"/>
                </a:solidFill>
                <a:latin typeface="微软雅黑" pitchFamily="34" charset="-122"/>
                <a:ea typeface="微软雅黑" pitchFamily="34" charset="-122"/>
              </a:rPr>
              <a:t>按指数规律增长。</a:t>
            </a:r>
          </a:p>
        </p:txBody>
      </p:sp>
      <p:grpSp>
        <p:nvGrpSpPr>
          <p:cNvPr id="237" name="组合 236"/>
          <p:cNvGrpSpPr/>
          <p:nvPr/>
        </p:nvGrpSpPr>
        <p:grpSpPr>
          <a:xfrm>
            <a:off x="1317046" y="1115751"/>
            <a:ext cx="6855510" cy="2262108"/>
            <a:chOff x="1317046" y="1115751"/>
            <a:chExt cx="6855510" cy="2262108"/>
          </a:xfrm>
        </p:grpSpPr>
        <p:grpSp>
          <p:nvGrpSpPr>
            <p:cNvPr id="238" name="组合 237"/>
            <p:cNvGrpSpPr/>
            <p:nvPr/>
          </p:nvGrpSpPr>
          <p:grpSpPr>
            <a:xfrm>
              <a:off x="1317046" y="1115751"/>
              <a:ext cx="6808860" cy="2262108"/>
              <a:chOff x="300646" y="840152"/>
              <a:chExt cx="9638211" cy="3093013"/>
            </a:xfrm>
          </p:grpSpPr>
          <p:sp>
            <p:nvSpPr>
              <p:cNvPr id="241"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超时（网络发生拥塞，执行拥塞避免算法）</a:t>
                </a:r>
                <a:endParaRPr lang="en-US" altLang="zh-CN" sz="1200" b="1" kern="0" dirty="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1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242"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3"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4"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5"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6"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7"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8"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9"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0"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1"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2"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3"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4"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5"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6"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7"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8"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9"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0"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1"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2"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3"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4"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5"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6"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7"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8"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9"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70"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71"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72"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a:t>
                </a:r>
              </a:p>
            </p:txBody>
          </p:sp>
          <p:sp>
            <p:nvSpPr>
              <p:cNvPr id="273"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274"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6</a:t>
                </a:r>
              </a:p>
            </p:txBody>
          </p:sp>
          <p:sp>
            <p:nvSpPr>
              <p:cNvPr id="275"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8</a:t>
                </a:r>
              </a:p>
            </p:txBody>
          </p:sp>
          <p:sp>
            <p:nvSpPr>
              <p:cNvPr id="276"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10</a:t>
                </a:r>
              </a:p>
            </p:txBody>
          </p:sp>
          <p:sp>
            <p:nvSpPr>
              <p:cNvPr id="277"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12</a:t>
                </a:r>
              </a:p>
            </p:txBody>
          </p:sp>
          <p:sp>
            <p:nvSpPr>
              <p:cNvPr id="278"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14</a:t>
                </a:r>
              </a:p>
            </p:txBody>
          </p:sp>
          <p:sp>
            <p:nvSpPr>
              <p:cNvPr id="279"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280"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18</a:t>
                </a:r>
              </a:p>
            </p:txBody>
          </p:sp>
          <p:sp>
            <p:nvSpPr>
              <p:cNvPr id="281"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282"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22</a:t>
                </a:r>
              </a:p>
            </p:txBody>
          </p:sp>
          <p:sp>
            <p:nvSpPr>
              <p:cNvPr id="283"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284"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285"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286"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8</a:t>
                </a:r>
              </a:p>
            </p:txBody>
          </p:sp>
          <p:sp>
            <p:nvSpPr>
              <p:cNvPr id="287"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12</a:t>
                </a:r>
              </a:p>
            </p:txBody>
          </p:sp>
          <p:sp>
            <p:nvSpPr>
              <p:cNvPr id="288"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289"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290"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24</a:t>
                </a:r>
              </a:p>
            </p:txBody>
          </p:sp>
          <p:sp>
            <p:nvSpPr>
              <p:cNvPr id="291"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92"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93"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94"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95"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96"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97"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98"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99"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00"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01"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02"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03"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04"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05"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306"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307"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308"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09"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10"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版本</a:t>
                </a:r>
              </a:p>
            </p:txBody>
          </p:sp>
          <p:sp>
            <p:nvSpPr>
              <p:cNvPr id="311" name="Text Box 205"/>
              <p:cNvSpPr txBox="1">
                <a:spLocks noChangeArrowheads="1"/>
              </p:cNvSpPr>
              <p:nvPr/>
            </p:nvSpPr>
            <p:spPr bwMode="auto">
              <a:xfrm>
                <a:off x="300646" y="1861369"/>
                <a:ext cx="1198546" cy="631241"/>
              </a:xfrm>
              <a:prstGeom prst="rect">
                <a:avLst/>
              </a:prstGeom>
              <a:noFill/>
              <a:ln w="9525">
                <a:noFill/>
                <a:miter lim="800000"/>
                <a:headEnd/>
                <a:tailEnd/>
              </a:ln>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 的初始值</a:t>
                </a:r>
              </a:p>
            </p:txBody>
          </p:sp>
          <p:sp>
            <p:nvSpPr>
              <p:cNvPr id="312"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13"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a:ln>
                      <a:noFill/>
                    </a:ln>
                    <a:solidFill>
                      <a:srgbClr val="000000"/>
                    </a:solidFill>
                    <a:effectLst/>
                    <a:uLnTx/>
                    <a:uFillTx/>
                    <a:latin typeface="微软雅黑" pitchFamily="34" charset="-122"/>
                    <a:ea typeface="微软雅黑" pitchFamily="34" charset="-122"/>
                  </a:rPr>
                  <a:t>拥塞避免</a:t>
                </a:r>
              </a:p>
            </p:txBody>
          </p:sp>
          <p:sp>
            <p:nvSpPr>
              <p:cNvPr id="314"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15"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16"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17"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18"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19"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20"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21"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22"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323"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324"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325"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26"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27"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cxnSp>
            <p:nvCxnSpPr>
              <p:cNvPr id="328"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329"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330"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31"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32"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33"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24</a:t>
                </a:r>
              </a:p>
            </p:txBody>
          </p:sp>
          <p:sp>
            <p:nvSpPr>
              <p:cNvPr id="334"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335" name="直接连接符 134"/>
              <p:cNvCxnSpPr>
                <a:cxnSpLocks noChangeShapeType="1"/>
                <a:stCxn id="326" idx="4"/>
                <a:endCxn id="330" idx="3"/>
              </p:cNvCxnSpPr>
              <p:nvPr/>
            </p:nvCxnSpPr>
            <p:spPr bwMode="auto">
              <a:xfrm>
                <a:off x="6706617" y="2109019"/>
                <a:ext cx="200025" cy="785812"/>
              </a:xfrm>
              <a:prstGeom prst="line">
                <a:avLst/>
              </a:prstGeom>
              <a:noFill/>
              <a:ln w="19050" algn="ctr">
                <a:solidFill>
                  <a:srgbClr val="0000FF"/>
                </a:solidFill>
                <a:round/>
                <a:headEnd/>
                <a:tailEnd/>
              </a:ln>
            </p:spPr>
          </p:cxnSp>
          <p:sp>
            <p:nvSpPr>
              <p:cNvPr id="336"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337"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338"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339"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endParaRPr>
              </a:p>
            </p:txBody>
          </p:sp>
          <p:cxnSp>
            <p:nvCxnSpPr>
              <p:cNvPr id="340"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341" name="直接连接符 340"/>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342"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343"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44"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45"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46"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347"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348" name="直接连接符 347"/>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49"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239"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2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240"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9" name="Line 167"/>
          <p:cNvSpPr>
            <a:spLocks noChangeShapeType="1"/>
          </p:cNvSpPr>
          <p:nvPr/>
        </p:nvSpPr>
        <p:spPr bwMode="auto">
          <a:xfrm>
            <a:off x="2434414" y="2267461"/>
            <a:ext cx="440153" cy="326776"/>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50"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1" name="矩形 350"/>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慢开始和拥塞避免算法的实现举例</a:t>
            </a:r>
          </a:p>
        </p:txBody>
      </p:sp>
      <p:sp>
        <p:nvSpPr>
          <p:cNvPr id="2" name="灯片编号占位符 1">
            <a:extLst>
              <a:ext uri="{FF2B5EF4-FFF2-40B4-BE49-F238E27FC236}">
                <a16:creationId xmlns:a16="http://schemas.microsoft.com/office/drawing/2014/main" id="{104EBDF1-F5E8-4955-A379-ADF353F98BA7}"/>
              </a:ext>
            </a:extLst>
          </p:cNvPr>
          <p:cNvSpPr>
            <a:spLocks noGrp="1"/>
          </p:cNvSpPr>
          <p:nvPr>
            <p:ph type="sldNum" sz="quarter" idx="12"/>
          </p:nvPr>
        </p:nvSpPr>
        <p:spPr/>
        <p:txBody>
          <a:bodyPr/>
          <a:lstStyle/>
          <a:p>
            <a:fld id="{C485880C-E2C3-4DAB-AE74-D9BE691626AC}" type="slidenum">
              <a:rPr lang="zh-CN" altLang="en-US" smtClean="0"/>
              <a:pPr/>
              <a:t>153</a:t>
            </a:fld>
            <a:endParaRPr lang="zh-CN" altLang="en-US"/>
          </a:p>
        </p:txBody>
      </p:sp>
    </p:spTree>
    <p:extLst>
      <p:ext uri="{BB962C8B-B14F-4D97-AF65-F5344CB8AC3E}">
        <p14:creationId xmlns:p14="http://schemas.microsoft.com/office/powerpoint/2010/main" val="25151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圆角矩形 150"/>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Text Box 155"/>
          <p:cNvSpPr txBox="1">
            <a:spLocks noChangeArrowheads="1"/>
          </p:cNvSpPr>
          <p:nvPr/>
        </p:nvSpPr>
        <p:spPr bwMode="auto">
          <a:xfrm>
            <a:off x="1655268" y="3420248"/>
            <a:ext cx="5797092" cy="634020"/>
          </a:xfrm>
          <a:prstGeom prst="rect">
            <a:avLst/>
          </a:prstGeom>
          <a:noFill/>
          <a:ln w="9525">
            <a:noFill/>
            <a:miter lim="800000"/>
            <a:headEnd/>
            <a:tailEnd/>
          </a:ln>
          <a:effectLst/>
          <a:ex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当拥塞窗口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 </a:t>
            </a:r>
            <a:r>
              <a:rPr lang="zh-CN" altLang="en-US" sz="1600" b="1" dirty="0">
                <a:solidFill>
                  <a:srgbClr val="0000FF"/>
                </a:solidFill>
                <a:latin typeface="微软雅黑" pitchFamily="34" charset="-122"/>
                <a:ea typeface="微软雅黑" pitchFamily="34" charset="-122"/>
              </a:rPr>
              <a:t>增长到慢开始门限值 </a:t>
            </a:r>
            <a:r>
              <a:rPr lang="en-US" altLang="zh-CN" sz="1600" b="1" dirty="0" err="1">
                <a:solidFill>
                  <a:srgbClr val="0000FF"/>
                </a:solidFill>
                <a:latin typeface="微软雅黑" pitchFamily="34" charset="-122"/>
                <a:ea typeface="微软雅黑" pitchFamily="34" charset="-122"/>
              </a:rPr>
              <a:t>ssthresh</a:t>
            </a:r>
            <a:r>
              <a:rPr lang="en-US" altLang="zh-CN" sz="1600" b="1" dirty="0">
                <a:solidFill>
                  <a:srgbClr val="0000FF"/>
                </a:solidFill>
                <a:latin typeface="微软雅黑" pitchFamily="34" charset="-122"/>
                <a:ea typeface="微软雅黑" pitchFamily="34" charset="-122"/>
              </a:rPr>
              <a:t> </a:t>
            </a:r>
            <a:r>
              <a:rPr lang="zh-CN" altLang="en-US" sz="1600" b="1" dirty="0">
                <a:solidFill>
                  <a:srgbClr val="0000FF"/>
                </a:solidFill>
                <a:latin typeface="微软雅黑" pitchFamily="34" charset="-122"/>
                <a:ea typeface="微软雅黑" pitchFamily="34" charset="-122"/>
              </a:rPr>
              <a:t>时，改为执行拥塞避免算法，拥塞窗口按线性规律增长。</a:t>
            </a:r>
          </a:p>
        </p:txBody>
      </p:sp>
      <p:sp>
        <p:nvSpPr>
          <p:cNvPr id="148" name="Line 167"/>
          <p:cNvSpPr>
            <a:spLocks noChangeShapeType="1"/>
          </p:cNvSpPr>
          <p:nvPr/>
        </p:nvSpPr>
        <p:spPr bwMode="auto">
          <a:xfrm>
            <a:off x="2597067" y="1700944"/>
            <a:ext cx="440153" cy="326776"/>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grpSp>
        <p:nvGrpSpPr>
          <p:cNvPr id="2" name="组合 1"/>
          <p:cNvGrpSpPr/>
          <p:nvPr/>
        </p:nvGrpSpPr>
        <p:grpSpPr>
          <a:xfrm>
            <a:off x="1317046" y="1115751"/>
            <a:ext cx="6855510" cy="2262108"/>
            <a:chOff x="1317046" y="1115751"/>
            <a:chExt cx="6855510" cy="2262108"/>
          </a:xfrm>
        </p:grpSpPr>
        <p:grpSp>
          <p:nvGrpSpPr>
            <p:cNvPr id="37" name="组合 36"/>
            <p:cNvGrpSpPr/>
            <p:nvPr/>
          </p:nvGrpSpPr>
          <p:grpSpPr>
            <a:xfrm>
              <a:off x="1317046" y="1115751"/>
              <a:ext cx="6808860" cy="2262108"/>
              <a:chOff x="300646" y="840152"/>
              <a:chExt cx="9638211" cy="3093013"/>
            </a:xfrm>
          </p:grpSpPr>
          <p:sp>
            <p:nvSpPr>
              <p:cNvPr id="38"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超时（网络发生拥塞，执行拥塞避免算法）</a:t>
                </a:r>
                <a:endParaRPr lang="en-US" altLang="zh-CN" sz="1200" b="1" kern="0" dirty="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1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39"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0"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1"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2"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3"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4"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5"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6"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7"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8"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9"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0"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1"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2"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3"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4"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5"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6"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7"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8"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9"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60"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61"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62"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63"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64"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65"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66"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67"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68"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69"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a:t>
                </a:r>
              </a:p>
            </p:txBody>
          </p:sp>
          <p:sp>
            <p:nvSpPr>
              <p:cNvPr id="70"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71"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6</a:t>
                </a:r>
              </a:p>
            </p:txBody>
          </p:sp>
          <p:sp>
            <p:nvSpPr>
              <p:cNvPr id="72"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8</a:t>
                </a:r>
              </a:p>
            </p:txBody>
          </p:sp>
          <p:sp>
            <p:nvSpPr>
              <p:cNvPr id="73"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10</a:t>
                </a:r>
              </a:p>
            </p:txBody>
          </p:sp>
          <p:sp>
            <p:nvSpPr>
              <p:cNvPr id="74"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12</a:t>
                </a:r>
              </a:p>
            </p:txBody>
          </p:sp>
          <p:sp>
            <p:nvSpPr>
              <p:cNvPr id="75"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14</a:t>
                </a:r>
              </a:p>
            </p:txBody>
          </p:sp>
          <p:sp>
            <p:nvSpPr>
              <p:cNvPr id="76"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77"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18</a:t>
                </a:r>
              </a:p>
            </p:txBody>
          </p:sp>
          <p:sp>
            <p:nvSpPr>
              <p:cNvPr id="78"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79"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22</a:t>
                </a:r>
              </a:p>
            </p:txBody>
          </p:sp>
          <p:sp>
            <p:nvSpPr>
              <p:cNvPr id="80"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81"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82"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83"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8</a:t>
                </a:r>
              </a:p>
            </p:txBody>
          </p:sp>
          <p:sp>
            <p:nvSpPr>
              <p:cNvPr id="84"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12</a:t>
                </a:r>
              </a:p>
            </p:txBody>
          </p:sp>
          <p:sp>
            <p:nvSpPr>
              <p:cNvPr id="85"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86"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87"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24</a:t>
                </a:r>
              </a:p>
            </p:txBody>
          </p:sp>
          <p:sp>
            <p:nvSpPr>
              <p:cNvPr id="88"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89"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90"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91"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92"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93"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94"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95"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96"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97"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98"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99"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00"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01"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02"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103"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104"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105"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06"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07"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版本</a:t>
                </a:r>
              </a:p>
            </p:txBody>
          </p:sp>
          <p:sp>
            <p:nvSpPr>
              <p:cNvPr id="108" name="Text Box 205"/>
              <p:cNvSpPr txBox="1">
                <a:spLocks noChangeArrowheads="1"/>
              </p:cNvSpPr>
              <p:nvPr/>
            </p:nvSpPr>
            <p:spPr bwMode="auto">
              <a:xfrm>
                <a:off x="300646" y="1861369"/>
                <a:ext cx="1198546" cy="631241"/>
              </a:xfrm>
              <a:prstGeom prst="rect">
                <a:avLst/>
              </a:prstGeom>
              <a:noFill/>
              <a:ln w="9525">
                <a:noFill/>
                <a:miter lim="800000"/>
                <a:headEnd/>
                <a:tailEnd/>
              </a:ln>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 的初始值</a:t>
                </a:r>
              </a:p>
            </p:txBody>
          </p:sp>
          <p:sp>
            <p:nvSpPr>
              <p:cNvPr id="109"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10"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a:ln>
                      <a:noFill/>
                    </a:ln>
                    <a:solidFill>
                      <a:srgbClr val="000000"/>
                    </a:solidFill>
                    <a:effectLst/>
                    <a:uLnTx/>
                    <a:uFillTx/>
                    <a:latin typeface="微软雅黑" pitchFamily="34" charset="-122"/>
                    <a:ea typeface="微软雅黑" pitchFamily="34" charset="-122"/>
                  </a:rPr>
                  <a:t>拥塞避免</a:t>
                </a:r>
              </a:p>
            </p:txBody>
          </p:sp>
          <p:sp>
            <p:nvSpPr>
              <p:cNvPr id="111"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12"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13"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14"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15"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16"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17"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18"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19"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120"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121"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122"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23"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24"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cxnSp>
            <p:nvCxnSpPr>
              <p:cNvPr id="125"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126"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127"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28"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29"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0"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24</a:t>
                </a:r>
              </a:p>
            </p:txBody>
          </p:sp>
          <p:sp>
            <p:nvSpPr>
              <p:cNvPr id="131"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132" name="直接连接符 134"/>
              <p:cNvCxnSpPr>
                <a:cxnSpLocks noChangeShapeType="1"/>
                <a:stCxn id="123" idx="4"/>
                <a:endCxn id="127" idx="3"/>
              </p:cNvCxnSpPr>
              <p:nvPr/>
            </p:nvCxnSpPr>
            <p:spPr bwMode="auto">
              <a:xfrm>
                <a:off x="6706617" y="2109019"/>
                <a:ext cx="200025" cy="785812"/>
              </a:xfrm>
              <a:prstGeom prst="line">
                <a:avLst/>
              </a:prstGeom>
              <a:noFill/>
              <a:ln w="19050" algn="ctr">
                <a:solidFill>
                  <a:srgbClr val="0000FF"/>
                </a:solidFill>
                <a:round/>
                <a:headEnd/>
                <a:tailEnd/>
              </a:ln>
            </p:spPr>
          </p:cxnSp>
          <p:sp>
            <p:nvSpPr>
              <p:cNvPr id="133"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134"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135"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136"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endParaRPr>
              </a:p>
            </p:txBody>
          </p:sp>
          <p:cxnSp>
            <p:nvCxnSpPr>
              <p:cNvPr id="137"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138" name="直接连接符 137"/>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139"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140"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1"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2"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3"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144"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145" name="直接连接符 144"/>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146"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52"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2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153"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4"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 name="矩形 154"/>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慢开始和拥塞避免算法的实现举例</a:t>
            </a:r>
          </a:p>
        </p:txBody>
      </p:sp>
      <p:sp>
        <p:nvSpPr>
          <p:cNvPr id="3" name="灯片编号占位符 2">
            <a:extLst>
              <a:ext uri="{FF2B5EF4-FFF2-40B4-BE49-F238E27FC236}">
                <a16:creationId xmlns:a16="http://schemas.microsoft.com/office/drawing/2014/main" id="{4954B27B-FF22-4796-9872-9E1530AA9D40}"/>
              </a:ext>
            </a:extLst>
          </p:cNvPr>
          <p:cNvSpPr>
            <a:spLocks noGrp="1"/>
          </p:cNvSpPr>
          <p:nvPr>
            <p:ph type="sldNum" sz="quarter" idx="12"/>
          </p:nvPr>
        </p:nvSpPr>
        <p:spPr/>
        <p:txBody>
          <a:bodyPr/>
          <a:lstStyle/>
          <a:p>
            <a:fld id="{C485880C-E2C3-4DAB-AE74-D9BE691626AC}" type="slidenum">
              <a:rPr lang="zh-CN" altLang="en-US" smtClean="0"/>
              <a:pPr/>
              <a:t>154</a:t>
            </a:fld>
            <a:endParaRPr lang="zh-CN" altLang="en-US"/>
          </a:p>
        </p:txBody>
      </p:sp>
    </p:spTree>
    <p:extLst>
      <p:ext uri="{BB962C8B-B14F-4D97-AF65-F5344CB8AC3E}">
        <p14:creationId xmlns:p14="http://schemas.microsoft.com/office/powerpoint/2010/main" val="394175303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圆角矩形 121"/>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Text Box 155"/>
          <p:cNvSpPr txBox="1">
            <a:spLocks noChangeArrowheads="1"/>
          </p:cNvSpPr>
          <p:nvPr/>
        </p:nvSpPr>
        <p:spPr bwMode="auto">
          <a:xfrm>
            <a:off x="1655267" y="3420248"/>
            <a:ext cx="6396911" cy="904863"/>
          </a:xfrm>
          <a:prstGeom prst="rect">
            <a:avLst/>
          </a:prstGeom>
          <a:noFill/>
          <a:ln w="9525">
            <a:noFill/>
            <a:miter lim="800000"/>
            <a:headEnd/>
            <a:tailEnd/>
          </a:ln>
          <a:effectLst/>
          <a:ex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当拥塞窗口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 = 24 </a:t>
            </a:r>
            <a:r>
              <a:rPr lang="zh-CN" altLang="en-US" sz="1600" b="1" dirty="0">
                <a:solidFill>
                  <a:srgbClr val="0000FF"/>
                </a:solidFill>
                <a:latin typeface="微软雅黑" pitchFamily="34" charset="-122"/>
                <a:ea typeface="微软雅黑" pitchFamily="34" charset="-122"/>
              </a:rPr>
              <a:t>时，网络出现了超时，发送方判断为网络拥塞。</a:t>
            </a:r>
            <a:r>
              <a:rPr lang="zh-CN" altLang="en-US" sz="1600" b="1" dirty="0">
                <a:latin typeface="微软雅黑" pitchFamily="34" charset="-122"/>
                <a:ea typeface="微软雅黑" pitchFamily="34" charset="-122"/>
              </a:rPr>
              <a:t>调整门限值 </a:t>
            </a:r>
            <a:r>
              <a:rPr lang="en-US" altLang="zh-CN" sz="1600" b="1" dirty="0" err="1">
                <a:latin typeface="微软雅黑" pitchFamily="34" charset="-122"/>
                <a:ea typeface="微软雅黑" pitchFamily="34" charset="-122"/>
              </a:rPr>
              <a:t>ssthresh</a:t>
            </a:r>
            <a:r>
              <a:rPr lang="en-US" altLang="zh-CN" sz="1600" b="1" dirty="0">
                <a:latin typeface="微软雅黑" pitchFamily="34" charset="-122"/>
                <a:ea typeface="微软雅黑" pitchFamily="34" charset="-122"/>
              </a:rPr>
              <a:t> = </a:t>
            </a:r>
            <a:r>
              <a:rPr lang="en-US" altLang="zh-CN" sz="1600" b="1" dirty="0" err="1">
                <a:latin typeface="微软雅黑" pitchFamily="34" charset="-122"/>
                <a:ea typeface="微软雅黑" pitchFamily="34" charset="-122"/>
              </a:rPr>
              <a:t>cwnd</a:t>
            </a:r>
            <a:r>
              <a:rPr lang="en-US" altLang="zh-CN" sz="1600" b="1" dirty="0">
                <a:latin typeface="微软雅黑" pitchFamily="34" charset="-122"/>
                <a:ea typeface="微软雅黑" pitchFamily="34" charset="-122"/>
              </a:rPr>
              <a:t> / 2 = 12</a:t>
            </a:r>
            <a:r>
              <a:rPr lang="zh-CN" altLang="en-US" sz="1600" b="1" dirty="0">
                <a:latin typeface="微软雅黑" pitchFamily="34" charset="-122"/>
                <a:ea typeface="微软雅黑" pitchFamily="34" charset="-122"/>
              </a:rPr>
              <a:t>，同时设置拥塞窗口 </a:t>
            </a:r>
            <a:r>
              <a:rPr lang="en-US" altLang="zh-CN" sz="1600" b="1" dirty="0" err="1">
                <a:latin typeface="微软雅黑" pitchFamily="34" charset="-122"/>
                <a:ea typeface="微软雅黑" pitchFamily="34" charset="-122"/>
              </a:rPr>
              <a:t>cwnd</a:t>
            </a:r>
            <a:r>
              <a:rPr lang="en-US" altLang="zh-CN" sz="1600" b="1" dirty="0">
                <a:latin typeface="微软雅黑" pitchFamily="34" charset="-122"/>
                <a:ea typeface="微软雅黑" pitchFamily="34" charset="-122"/>
              </a:rPr>
              <a:t> = 1</a:t>
            </a:r>
            <a:r>
              <a:rPr lang="zh-CN" altLang="en-US" sz="1600" b="1" dirty="0">
                <a:latin typeface="微软雅黑" pitchFamily="34" charset="-122"/>
                <a:ea typeface="微软雅黑" pitchFamily="34" charset="-122"/>
              </a:rPr>
              <a:t>，进入慢开始阶段。</a:t>
            </a:r>
          </a:p>
        </p:txBody>
      </p:sp>
      <p:sp>
        <p:nvSpPr>
          <p:cNvPr id="123"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 name="矩形 123"/>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慢开始和拥塞避免算法的实现举例</a:t>
            </a:r>
          </a:p>
        </p:txBody>
      </p:sp>
      <p:grpSp>
        <p:nvGrpSpPr>
          <p:cNvPr id="125" name="组合 124"/>
          <p:cNvGrpSpPr/>
          <p:nvPr/>
        </p:nvGrpSpPr>
        <p:grpSpPr>
          <a:xfrm>
            <a:off x="1317046" y="1115751"/>
            <a:ext cx="6855510" cy="2262108"/>
            <a:chOff x="1317046" y="1115751"/>
            <a:chExt cx="6855510" cy="2262108"/>
          </a:xfrm>
        </p:grpSpPr>
        <p:grpSp>
          <p:nvGrpSpPr>
            <p:cNvPr id="126" name="组合 125"/>
            <p:cNvGrpSpPr/>
            <p:nvPr/>
          </p:nvGrpSpPr>
          <p:grpSpPr>
            <a:xfrm>
              <a:off x="1317046" y="1115751"/>
              <a:ext cx="6808860" cy="2262108"/>
              <a:chOff x="300646" y="840152"/>
              <a:chExt cx="9638211" cy="3093013"/>
            </a:xfrm>
          </p:grpSpPr>
          <p:sp>
            <p:nvSpPr>
              <p:cNvPr id="129"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超时（网络发生拥塞，执行拥塞避免算法）</a:t>
                </a:r>
                <a:endParaRPr lang="en-US" altLang="zh-CN" sz="1200" b="1" kern="0" dirty="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1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130"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1"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2"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3"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4"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5"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6"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7"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8"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9"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0"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1"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2"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3"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4"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5"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6"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7"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8"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9"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0"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1"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2"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3"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4"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5"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6"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7"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8"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9"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0"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a:t>
                </a:r>
              </a:p>
            </p:txBody>
          </p:sp>
          <p:sp>
            <p:nvSpPr>
              <p:cNvPr id="161"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62"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6</a:t>
                </a:r>
              </a:p>
            </p:txBody>
          </p:sp>
          <p:sp>
            <p:nvSpPr>
              <p:cNvPr id="163"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8</a:t>
                </a:r>
              </a:p>
            </p:txBody>
          </p:sp>
          <p:sp>
            <p:nvSpPr>
              <p:cNvPr id="164"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10</a:t>
                </a:r>
              </a:p>
            </p:txBody>
          </p:sp>
          <p:sp>
            <p:nvSpPr>
              <p:cNvPr id="165"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12</a:t>
                </a:r>
              </a:p>
            </p:txBody>
          </p:sp>
          <p:sp>
            <p:nvSpPr>
              <p:cNvPr id="166"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14</a:t>
                </a:r>
              </a:p>
            </p:txBody>
          </p:sp>
          <p:sp>
            <p:nvSpPr>
              <p:cNvPr id="167"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68"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18</a:t>
                </a:r>
              </a:p>
            </p:txBody>
          </p:sp>
          <p:sp>
            <p:nvSpPr>
              <p:cNvPr id="169"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170"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22</a:t>
                </a:r>
              </a:p>
            </p:txBody>
          </p:sp>
          <p:sp>
            <p:nvSpPr>
              <p:cNvPr id="171"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72"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73"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74"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8</a:t>
                </a:r>
              </a:p>
            </p:txBody>
          </p:sp>
          <p:sp>
            <p:nvSpPr>
              <p:cNvPr id="175"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12</a:t>
                </a:r>
              </a:p>
            </p:txBody>
          </p:sp>
          <p:sp>
            <p:nvSpPr>
              <p:cNvPr id="176"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77"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178"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24</a:t>
                </a:r>
              </a:p>
            </p:txBody>
          </p:sp>
          <p:sp>
            <p:nvSpPr>
              <p:cNvPr id="179"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0"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1"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2"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3"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4"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5"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6"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7"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8"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9"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0"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1"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2"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3"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194"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195"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196"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7"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8"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版本</a:t>
                </a:r>
              </a:p>
            </p:txBody>
          </p:sp>
          <p:sp>
            <p:nvSpPr>
              <p:cNvPr id="199" name="Text Box 205"/>
              <p:cNvSpPr txBox="1">
                <a:spLocks noChangeArrowheads="1"/>
              </p:cNvSpPr>
              <p:nvPr/>
            </p:nvSpPr>
            <p:spPr bwMode="auto">
              <a:xfrm>
                <a:off x="300646" y="1861369"/>
                <a:ext cx="1198546" cy="631241"/>
              </a:xfrm>
              <a:prstGeom prst="rect">
                <a:avLst/>
              </a:prstGeom>
              <a:noFill/>
              <a:ln w="9525">
                <a:noFill/>
                <a:miter lim="800000"/>
                <a:headEnd/>
                <a:tailEnd/>
              </a:ln>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 的初始值</a:t>
                </a:r>
              </a:p>
            </p:txBody>
          </p:sp>
          <p:sp>
            <p:nvSpPr>
              <p:cNvPr id="200"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1"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a:ln>
                      <a:noFill/>
                    </a:ln>
                    <a:solidFill>
                      <a:srgbClr val="000000"/>
                    </a:solidFill>
                    <a:effectLst/>
                    <a:uLnTx/>
                    <a:uFillTx/>
                    <a:latin typeface="微软雅黑" pitchFamily="34" charset="-122"/>
                    <a:ea typeface="微软雅黑" pitchFamily="34" charset="-122"/>
                  </a:rPr>
                  <a:t>拥塞避免</a:t>
                </a:r>
              </a:p>
            </p:txBody>
          </p:sp>
          <p:sp>
            <p:nvSpPr>
              <p:cNvPr id="202"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3"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4"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5"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6"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7"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8"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9"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0"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11"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212"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13"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4"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5"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cxnSp>
            <p:nvCxnSpPr>
              <p:cNvPr id="216"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217"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218"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9"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0"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1"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24</a:t>
                </a:r>
              </a:p>
            </p:txBody>
          </p:sp>
          <p:sp>
            <p:nvSpPr>
              <p:cNvPr id="222"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23" name="直接连接符 134"/>
              <p:cNvCxnSpPr>
                <a:cxnSpLocks noChangeShapeType="1"/>
                <a:stCxn id="214" idx="4"/>
                <a:endCxn id="218" idx="3"/>
              </p:cNvCxnSpPr>
              <p:nvPr/>
            </p:nvCxnSpPr>
            <p:spPr bwMode="auto">
              <a:xfrm>
                <a:off x="6706617" y="2109019"/>
                <a:ext cx="200025" cy="785812"/>
              </a:xfrm>
              <a:prstGeom prst="line">
                <a:avLst/>
              </a:prstGeom>
              <a:noFill/>
              <a:ln w="19050" algn="ctr">
                <a:solidFill>
                  <a:srgbClr val="0000FF"/>
                </a:solidFill>
                <a:round/>
                <a:headEnd/>
                <a:tailEnd/>
              </a:ln>
            </p:spPr>
          </p:cxnSp>
          <p:sp>
            <p:nvSpPr>
              <p:cNvPr id="224"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25"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26"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27"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endParaRPr>
              </a:p>
            </p:txBody>
          </p:sp>
          <p:cxnSp>
            <p:nvCxnSpPr>
              <p:cNvPr id="228"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229" name="直接连接符 228"/>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230"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231"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2"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3"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4"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35"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36" name="直接连接符 235"/>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37"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27"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2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128"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9" name="Line 167"/>
          <p:cNvSpPr>
            <a:spLocks noChangeShapeType="1"/>
          </p:cNvSpPr>
          <p:nvPr/>
        </p:nvSpPr>
        <p:spPr bwMode="auto">
          <a:xfrm>
            <a:off x="3886896" y="1128042"/>
            <a:ext cx="440153" cy="326776"/>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 name="灯片编号占位符 1">
            <a:extLst>
              <a:ext uri="{FF2B5EF4-FFF2-40B4-BE49-F238E27FC236}">
                <a16:creationId xmlns:a16="http://schemas.microsoft.com/office/drawing/2014/main" id="{92AFBCDE-8DD6-4076-AF70-1C5F2FE7D9D3}"/>
              </a:ext>
            </a:extLst>
          </p:cNvPr>
          <p:cNvSpPr>
            <a:spLocks noGrp="1"/>
          </p:cNvSpPr>
          <p:nvPr>
            <p:ph type="sldNum" sz="quarter" idx="12"/>
          </p:nvPr>
        </p:nvSpPr>
        <p:spPr/>
        <p:txBody>
          <a:bodyPr/>
          <a:lstStyle/>
          <a:p>
            <a:fld id="{C485880C-E2C3-4DAB-AE74-D9BE691626AC}" type="slidenum">
              <a:rPr lang="zh-CN" altLang="en-US" smtClean="0"/>
              <a:pPr/>
              <a:t>155</a:t>
            </a:fld>
            <a:endParaRPr lang="zh-CN" altLang="en-US"/>
          </a:p>
        </p:txBody>
      </p:sp>
    </p:spTree>
    <p:extLst>
      <p:ext uri="{BB962C8B-B14F-4D97-AF65-F5344CB8AC3E}">
        <p14:creationId xmlns:p14="http://schemas.microsoft.com/office/powerpoint/2010/main" val="419843837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圆角矩形 145"/>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2" name="组合 141"/>
          <p:cNvGrpSpPr/>
          <p:nvPr/>
        </p:nvGrpSpPr>
        <p:grpSpPr>
          <a:xfrm>
            <a:off x="1317046" y="1115751"/>
            <a:ext cx="6855510" cy="2262108"/>
            <a:chOff x="1317046" y="1115751"/>
            <a:chExt cx="6855510" cy="2262108"/>
          </a:xfrm>
        </p:grpSpPr>
        <p:grpSp>
          <p:nvGrpSpPr>
            <p:cNvPr id="148" name="组合 147"/>
            <p:cNvGrpSpPr/>
            <p:nvPr/>
          </p:nvGrpSpPr>
          <p:grpSpPr>
            <a:xfrm>
              <a:off x="1317046" y="1115751"/>
              <a:ext cx="6808860" cy="2262108"/>
              <a:chOff x="300646" y="840152"/>
              <a:chExt cx="9638211" cy="3093013"/>
            </a:xfrm>
          </p:grpSpPr>
          <p:sp>
            <p:nvSpPr>
              <p:cNvPr id="151"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超时（网络发生拥塞，执行拥塞避免算法）</a:t>
                </a:r>
                <a:endParaRPr lang="en-US" altLang="zh-CN" sz="1200" b="1" kern="0" dirty="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1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152"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3"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4"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5"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6"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7"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8"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9"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0"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1"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2"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3"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4"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5"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6"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7"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8"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9"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0"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1"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2"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3"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4"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5"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6"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7"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8"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9"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0"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1"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2"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a:t>
                </a:r>
              </a:p>
            </p:txBody>
          </p:sp>
          <p:sp>
            <p:nvSpPr>
              <p:cNvPr id="183"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84"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6</a:t>
                </a:r>
              </a:p>
            </p:txBody>
          </p:sp>
          <p:sp>
            <p:nvSpPr>
              <p:cNvPr id="185"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8</a:t>
                </a:r>
              </a:p>
            </p:txBody>
          </p:sp>
          <p:sp>
            <p:nvSpPr>
              <p:cNvPr id="186"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10</a:t>
                </a:r>
              </a:p>
            </p:txBody>
          </p:sp>
          <p:sp>
            <p:nvSpPr>
              <p:cNvPr id="187"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12</a:t>
                </a:r>
              </a:p>
            </p:txBody>
          </p:sp>
          <p:sp>
            <p:nvSpPr>
              <p:cNvPr id="188"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14</a:t>
                </a:r>
              </a:p>
            </p:txBody>
          </p:sp>
          <p:sp>
            <p:nvSpPr>
              <p:cNvPr id="189"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90"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18</a:t>
                </a:r>
              </a:p>
            </p:txBody>
          </p:sp>
          <p:sp>
            <p:nvSpPr>
              <p:cNvPr id="191"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192"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22</a:t>
                </a:r>
              </a:p>
            </p:txBody>
          </p:sp>
          <p:sp>
            <p:nvSpPr>
              <p:cNvPr id="193"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94"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95"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96"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8</a:t>
                </a:r>
              </a:p>
            </p:txBody>
          </p:sp>
          <p:sp>
            <p:nvSpPr>
              <p:cNvPr id="197"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12</a:t>
                </a:r>
              </a:p>
            </p:txBody>
          </p:sp>
          <p:sp>
            <p:nvSpPr>
              <p:cNvPr id="198"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99"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200"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24</a:t>
                </a:r>
              </a:p>
            </p:txBody>
          </p:sp>
          <p:sp>
            <p:nvSpPr>
              <p:cNvPr id="201"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2"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3"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4"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5"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6"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7"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8"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9"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0"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1"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2"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3"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4"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5"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216"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217"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18"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9"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0"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版本</a:t>
                </a:r>
              </a:p>
            </p:txBody>
          </p:sp>
          <p:sp>
            <p:nvSpPr>
              <p:cNvPr id="221" name="Text Box 205"/>
              <p:cNvSpPr txBox="1">
                <a:spLocks noChangeArrowheads="1"/>
              </p:cNvSpPr>
              <p:nvPr/>
            </p:nvSpPr>
            <p:spPr bwMode="auto">
              <a:xfrm>
                <a:off x="300646" y="1861369"/>
                <a:ext cx="1198546" cy="631241"/>
              </a:xfrm>
              <a:prstGeom prst="rect">
                <a:avLst/>
              </a:prstGeom>
              <a:noFill/>
              <a:ln w="9525">
                <a:noFill/>
                <a:miter lim="800000"/>
                <a:headEnd/>
                <a:tailEnd/>
              </a:ln>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 的初始值</a:t>
                </a:r>
              </a:p>
            </p:txBody>
          </p:sp>
          <p:sp>
            <p:nvSpPr>
              <p:cNvPr id="222"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3"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a:ln>
                      <a:noFill/>
                    </a:ln>
                    <a:solidFill>
                      <a:srgbClr val="000000"/>
                    </a:solidFill>
                    <a:effectLst/>
                    <a:uLnTx/>
                    <a:uFillTx/>
                    <a:latin typeface="微软雅黑" pitchFamily="34" charset="-122"/>
                    <a:ea typeface="微软雅黑" pitchFamily="34" charset="-122"/>
                  </a:rPr>
                  <a:t>拥塞避免</a:t>
                </a:r>
              </a:p>
            </p:txBody>
          </p:sp>
          <p:sp>
            <p:nvSpPr>
              <p:cNvPr id="224"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5"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6"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7"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8"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9"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0"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1"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2"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33"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234"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35"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6"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7"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cxnSp>
            <p:nvCxnSpPr>
              <p:cNvPr id="238"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239"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240"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1"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2"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3"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24</a:t>
                </a:r>
              </a:p>
            </p:txBody>
          </p:sp>
          <p:sp>
            <p:nvSpPr>
              <p:cNvPr id="244"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45" name="直接连接符 134"/>
              <p:cNvCxnSpPr>
                <a:cxnSpLocks noChangeShapeType="1"/>
                <a:stCxn id="236" idx="4"/>
                <a:endCxn id="240" idx="3"/>
              </p:cNvCxnSpPr>
              <p:nvPr/>
            </p:nvCxnSpPr>
            <p:spPr bwMode="auto">
              <a:xfrm>
                <a:off x="6706617" y="2109019"/>
                <a:ext cx="200025" cy="785812"/>
              </a:xfrm>
              <a:prstGeom prst="line">
                <a:avLst/>
              </a:prstGeom>
              <a:noFill/>
              <a:ln w="19050" algn="ctr">
                <a:solidFill>
                  <a:srgbClr val="0000FF"/>
                </a:solidFill>
                <a:round/>
                <a:headEnd/>
                <a:tailEnd/>
              </a:ln>
            </p:spPr>
          </p:cxnSp>
          <p:sp>
            <p:nvSpPr>
              <p:cNvPr id="246"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47"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48"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49"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endParaRPr>
              </a:p>
            </p:txBody>
          </p:sp>
          <p:cxnSp>
            <p:nvCxnSpPr>
              <p:cNvPr id="250"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251" name="直接连接符 250"/>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252"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253"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4"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5"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6"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57"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58" name="直接连接符 257"/>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59"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49"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2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150"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3" name="Line 167"/>
          <p:cNvSpPr>
            <a:spLocks noChangeShapeType="1"/>
          </p:cNvSpPr>
          <p:nvPr/>
        </p:nvSpPr>
        <p:spPr bwMode="auto">
          <a:xfrm>
            <a:off x="4052839" y="2709948"/>
            <a:ext cx="440153" cy="326776"/>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dirty="0">
              <a:ln>
                <a:noFill/>
              </a:ln>
              <a:solidFill>
                <a:sysClr val="windowText" lastClr="000000"/>
              </a:solidFill>
              <a:effectLst/>
              <a:uLnTx/>
              <a:uFillTx/>
            </a:endParaRPr>
          </a:p>
        </p:txBody>
      </p:sp>
      <p:sp>
        <p:nvSpPr>
          <p:cNvPr id="260" name="Text Box 155"/>
          <p:cNvSpPr txBox="1">
            <a:spLocks noChangeArrowheads="1"/>
          </p:cNvSpPr>
          <p:nvPr/>
        </p:nvSpPr>
        <p:spPr bwMode="auto">
          <a:xfrm>
            <a:off x="1655267" y="3420248"/>
            <a:ext cx="6396911" cy="904863"/>
          </a:xfrm>
          <a:prstGeom prst="rect">
            <a:avLst/>
          </a:prstGeom>
          <a:noFill/>
          <a:ln w="9525">
            <a:noFill/>
            <a:miter lim="800000"/>
            <a:headEnd/>
            <a:tailEnd/>
          </a:ln>
          <a:effectLst/>
          <a:ex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当拥塞窗口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 = 24 </a:t>
            </a:r>
            <a:r>
              <a:rPr lang="zh-CN" altLang="en-US" sz="1600" b="1" dirty="0">
                <a:solidFill>
                  <a:srgbClr val="0000FF"/>
                </a:solidFill>
                <a:latin typeface="微软雅黑" pitchFamily="34" charset="-122"/>
                <a:ea typeface="微软雅黑" pitchFamily="34" charset="-122"/>
              </a:rPr>
              <a:t>时，网络出现了超时，发送方判断为网络拥塞。</a:t>
            </a:r>
            <a:r>
              <a:rPr lang="zh-CN" altLang="en-US" sz="1600" b="1" dirty="0">
                <a:latin typeface="微软雅黑" pitchFamily="34" charset="-122"/>
                <a:ea typeface="微软雅黑" pitchFamily="34" charset="-122"/>
              </a:rPr>
              <a:t>调整门限值 </a:t>
            </a:r>
            <a:r>
              <a:rPr lang="en-US" altLang="zh-CN" sz="1600" b="1" dirty="0" err="1">
                <a:latin typeface="微软雅黑" pitchFamily="34" charset="-122"/>
                <a:ea typeface="微软雅黑" pitchFamily="34" charset="-122"/>
              </a:rPr>
              <a:t>ssthresh</a:t>
            </a:r>
            <a:r>
              <a:rPr lang="en-US" altLang="zh-CN" sz="1600" b="1" dirty="0">
                <a:latin typeface="微软雅黑" pitchFamily="34" charset="-122"/>
                <a:ea typeface="微软雅黑" pitchFamily="34" charset="-122"/>
              </a:rPr>
              <a:t> = </a:t>
            </a:r>
            <a:r>
              <a:rPr lang="en-US" altLang="zh-CN" sz="1600" b="1" dirty="0" err="1">
                <a:latin typeface="微软雅黑" pitchFamily="34" charset="-122"/>
                <a:ea typeface="微软雅黑" pitchFamily="34" charset="-122"/>
              </a:rPr>
              <a:t>cwnd</a:t>
            </a:r>
            <a:r>
              <a:rPr lang="en-US" altLang="zh-CN" sz="1600" b="1" dirty="0">
                <a:latin typeface="微软雅黑" pitchFamily="34" charset="-122"/>
                <a:ea typeface="微软雅黑" pitchFamily="34" charset="-122"/>
              </a:rPr>
              <a:t> / 2 = 12</a:t>
            </a:r>
            <a:r>
              <a:rPr lang="zh-CN" altLang="en-US" sz="1600" b="1" dirty="0">
                <a:latin typeface="微软雅黑" pitchFamily="34" charset="-122"/>
                <a:ea typeface="微软雅黑" pitchFamily="34" charset="-122"/>
              </a:rPr>
              <a:t>，同时设置拥塞窗口 </a:t>
            </a:r>
            <a:r>
              <a:rPr lang="en-US" altLang="zh-CN" sz="1600" b="1" dirty="0" err="1">
                <a:latin typeface="微软雅黑" pitchFamily="34" charset="-122"/>
                <a:ea typeface="微软雅黑" pitchFamily="34" charset="-122"/>
              </a:rPr>
              <a:t>cwnd</a:t>
            </a:r>
            <a:r>
              <a:rPr lang="en-US" altLang="zh-CN" sz="1600" b="1" dirty="0">
                <a:latin typeface="微软雅黑" pitchFamily="34" charset="-122"/>
                <a:ea typeface="微软雅黑" pitchFamily="34" charset="-122"/>
              </a:rPr>
              <a:t> = 1</a:t>
            </a:r>
            <a:r>
              <a:rPr lang="zh-CN" altLang="en-US" sz="1600" b="1" dirty="0">
                <a:latin typeface="微软雅黑" pitchFamily="34" charset="-122"/>
                <a:ea typeface="微软雅黑" pitchFamily="34" charset="-122"/>
              </a:rPr>
              <a:t>，进入慢开始阶段。</a:t>
            </a:r>
          </a:p>
        </p:txBody>
      </p:sp>
      <p:sp>
        <p:nvSpPr>
          <p:cNvPr id="261"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 name="矩形 261"/>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慢开始和拥塞避免算法的实现举例</a:t>
            </a:r>
          </a:p>
        </p:txBody>
      </p:sp>
      <p:sp>
        <p:nvSpPr>
          <p:cNvPr id="2" name="灯片编号占位符 1">
            <a:extLst>
              <a:ext uri="{FF2B5EF4-FFF2-40B4-BE49-F238E27FC236}">
                <a16:creationId xmlns:a16="http://schemas.microsoft.com/office/drawing/2014/main" id="{7C698EEF-A4A3-445F-BCD5-33EEF4021F59}"/>
              </a:ext>
            </a:extLst>
          </p:cNvPr>
          <p:cNvSpPr>
            <a:spLocks noGrp="1"/>
          </p:cNvSpPr>
          <p:nvPr>
            <p:ph type="sldNum" sz="quarter" idx="12"/>
          </p:nvPr>
        </p:nvSpPr>
        <p:spPr/>
        <p:txBody>
          <a:bodyPr/>
          <a:lstStyle/>
          <a:p>
            <a:fld id="{C485880C-E2C3-4DAB-AE74-D9BE691626AC}" type="slidenum">
              <a:rPr lang="zh-CN" altLang="en-US" smtClean="0"/>
              <a:pPr/>
              <a:t>156</a:t>
            </a:fld>
            <a:endParaRPr lang="zh-CN" altLang="en-US"/>
          </a:p>
        </p:txBody>
      </p:sp>
    </p:spTree>
    <p:extLst>
      <p:ext uri="{BB962C8B-B14F-4D97-AF65-F5344CB8AC3E}">
        <p14:creationId xmlns:p14="http://schemas.microsoft.com/office/powerpoint/2010/main" val="181451237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圆角矩形 121"/>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Text Box 155"/>
          <p:cNvSpPr txBox="1">
            <a:spLocks noChangeArrowheads="1"/>
          </p:cNvSpPr>
          <p:nvPr/>
        </p:nvSpPr>
        <p:spPr bwMode="auto">
          <a:xfrm>
            <a:off x="1121791" y="3419682"/>
            <a:ext cx="7051250" cy="886012"/>
          </a:xfrm>
          <a:prstGeom prst="rect">
            <a:avLst/>
          </a:prstGeom>
          <a:noFill/>
          <a:ln w="9525">
            <a:noFill/>
            <a:miter lim="800000"/>
            <a:headEnd/>
            <a:tailEnd/>
          </a:ln>
          <a:effectLst/>
          <a:ex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按照慢开始算法，发送方每收到一个对新报文段的确认 </a:t>
            </a:r>
            <a:r>
              <a:rPr lang="en-US" altLang="zh-CN" sz="1600" b="1" dirty="0">
                <a:solidFill>
                  <a:srgbClr val="0000FF"/>
                </a:solidFill>
                <a:latin typeface="微软雅黑" pitchFamily="34" charset="-122"/>
                <a:ea typeface="微软雅黑" pitchFamily="34" charset="-122"/>
              </a:rPr>
              <a:t>ACK</a:t>
            </a:r>
            <a:r>
              <a:rPr lang="zh-CN" altLang="en-US" sz="1600" b="1" dirty="0">
                <a:solidFill>
                  <a:srgbClr val="0000FF"/>
                </a:solidFill>
                <a:latin typeface="微软雅黑" pitchFamily="34" charset="-122"/>
                <a:ea typeface="微软雅黑" pitchFamily="34" charset="-122"/>
              </a:rPr>
              <a:t>，就把拥塞窗口值加 </a:t>
            </a:r>
            <a:r>
              <a:rPr lang="en-US" altLang="zh-CN" sz="1600" b="1" dirty="0">
                <a:solidFill>
                  <a:srgbClr val="0000FF"/>
                </a:solidFill>
                <a:latin typeface="微软雅黑" pitchFamily="34" charset="-122"/>
                <a:ea typeface="微软雅黑" pitchFamily="34" charset="-122"/>
              </a:rPr>
              <a:t>1</a:t>
            </a:r>
            <a:r>
              <a:rPr lang="zh-CN" altLang="en-US" sz="1600" b="1" dirty="0">
                <a:solidFill>
                  <a:srgbClr val="0000FF"/>
                </a:solidFill>
                <a:latin typeface="微软雅黑" pitchFamily="34" charset="-122"/>
                <a:ea typeface="微软雅黑" pitchFamily="34" charset="-122"/>
              </a:rPr>
              <a:t>。当拥塞窗口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 = </a:t>
            </a:r>
            <a:r>
              <a:rPr lang="en-US" altLang="zh-CN" sz="1600" b="1" dirty="0" err="1">
                <a:solidFill>
                  <a:srgbClr val="0000FF"/>
                </a:solidFill>
                <a:latin typeface="微软雅黑" pitchFamily="34" charset="-122"/>
                <a:ea typeface="微软雅黑" pitchFamily="34" charset="-122"/>
              </a:rPr>
              <a:t>ssthresh</a:t>
            </a:r>
            <a:r>
              <a:rPr lang="en-US" altLang="zh-CN" sz="1600" b="1" dirty="0">
                <a:solidFill>
                  <a:srgbClr val="0000FF"/>
                </a:solidFill>
                <a:latin typeface="微软雅黑" pitchFamily="34" charset="-122"/>
                <a:ea typeface="微软雅黑" pitchFamily="34" charset="-122"/>
              </a:rPr>
              <a:t> = 12 </a:t>
            </a:r>
            <a:r>
              <a:rPr lang="zh-CN" altLang="en-US" sz="1600" b="1" dirty="0">
                <a:solidFill>
                  <a:srgbClr val="0000FF"/>
                </a:solidFill>
                <a:latin typeface="微软雅黑" pitchFamily="34" charset="-122"/>
                <a:ea typeface="微软雅黑" pitchFamily="34" charset="-122"/>
              </a:rPr>
              <a:t>时，改为执行拥塞避免算法，拥塞窗口按线性规律增大。</a:t>
            </a:r>
          </a:p>
        </p:txBody>
      </p:sp>
      <p:grpSp>
        <p:nvGrpSpPr>
          <p:cNvPr id="124" name="组合 123"/>
          <p:cNvGrpSpPr/>
          <p:nvPr/>
        </p:nvGrpSpPr>
        <p:grpSpPr>
          <a:xfrm>
            <a:off x="1317046" y="1115751"/>
            <a:ext cx="6855510" cy="2262108"/>
            <a:chOff x="1317046" y="1115751"/>
            <a:chExt cx="6855510" cy="2262108"/>
          </a:xfrm>
        </p:grpSpPr>
        <p:grpSp>
          <p:nvGrpSpPr>
            <p:cNvPr id="125" name="组合 124"/>
            <p:cNvGrpSpPr/>
            <p:nvPr/>
          </p:nvGrpSpPr>
          <p:grpSpPr>
            <a:xfrm>
              <a:off x="1317046" y="1115751"/>
              <a:ext cx="6808860" cy="2262108"/>
              <a:chOff x="300646" y="840152"/>
              <a:chExt cx="9638211" cy="3093013"/>
            </a:xfrm>
          </p:grpSpPr>
          <p:sp>
            <p:nvSpPr>
              <p:cNvPr id="128"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超时（网络发生拥塞，执行拥塞避免算法）</a:t>
                </a:r>
                <a:endParaRPr lang="en-US" altLang="zh-CN" sz="1200" b="1" kern="0" dirty="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1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129"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0"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1"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2"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3"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4"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5"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6"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7"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8"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9"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0"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1"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2"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3"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4"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5"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6"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7"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8"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9"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0"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1"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2"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3"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4"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5"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6"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7"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8"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9"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a:t>
                </a:r>
              </a:p>
            </p:txBody>
          </p:sp>
          <p:sp>
            <p:nvSpPr>
              <p:cNvPr id="160"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61"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6</a:t>
                </a:r>
              </a:p>
            </p:txBody>
          </p:sp>
          <p:sp>
            <p:nvSpPr>
              <p:cNvPr id="162"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8</a:t>
                </a:r>
              </a:p>
            </p:txBody>
          </p:sp>
          <p:sp>
            <p:nvSpPr>
              <p:cNvPr id="163"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10</a:t>
                </a:r>
              </a:p>
            </p:txBody>
          </p:sp>
          <p:sp>
            <p:nvSpPr>
              <p:cNvPr id="164"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12</a:t>
                </a:r>
              </a:p>
            </p:txBody>
          </p:sp>
          <p:sp>
            <p:nvSpPr>
              <p:cNvPr id="165"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14</a:t>
                </a:r>
              </a:p>
            </p:txBody>
          </p:sp>
          <p:sp>
            <p:nvSpPr>
              <p:cNvPr id="166"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67"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18</a:t>
                </a:r>
              </a:p>
            </p:txBody>
          </p:sp>
          <p:sp>
            <p:nvSpPr>
              <p:cNvPr id="168"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169"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22</a:t>
                </a:r>
              </a:p>
            </p:txBody>
          </p:sp>
          <p:sp>
            <p:nvSpPr>
              <p:cNvPr id="170"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71"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72"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73"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8</a:t>
                </a:r>
              </a:p>
            </p:txBody>
          </p:sp>
          <p:sp>
            <p:nvSpPr>
              <p:cNvPr id="174"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12</a:t>
                </a:r>
              </a:p>
            </p:txBody>
          </p:sp>
          <p:sp>
            <p:nvSpPr>
              <p:cNvPr id="175"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76"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177"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24</a:t>
                </a:r>
              </a:p>
            </p:txBody>
          </p:sp>
          <p:sp>
            <p:nvSpPr>
              <p:cNvPr id="178"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9"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0"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1"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2"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3"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4"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5"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6"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7"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8"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9"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0"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1"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2"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193"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194"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195"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6"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7"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版本</a:t>
                </a:r>
              </a:p>
            </p:txBody>
          </p:sp>
          <p:sp>
            <p:nvSpPr>
              <p:cNvPr id="198" name="Text Box 205"/>
              <p:cNvSpPr txBox="1">
                <a:spLocks noChangeArrowheads="1"/>
              </p:cNvSpPr>
              <p:nvPr/>
            </p:nvSpPr>
            <p:spPr bwMode="auto">
              <a:xfrm>
                <a:off x="300646" y="1861369"/>
                <a:ext cx="1198546" cy="631241"/>
              </a:xfrm>
              <a:prstGeom prst="rect">
                <a:avLst/>
              </a:prstGeom>
              <a:noFill/>
              <a:ln w="9525">
                <a:noFill/>
                <a:miter lim="800000"/>
                <a:headEnd/>
                <a:tailEnd/>
              </a:ln>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 的初始值</a:t>
                </a:r>
              </a:p>
            </p:txBody>
          </p:sp>
          <p:sp>
            <p:nvSpPr>
              <p:cNvPr id="199"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0"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a:ln>
                      <a:noFill/>
                    </a:ln>
                    <a:solidFill>
                      <a:srgbClr val="000000"/>
                    </a:solidFill>
                    <a:effectLst/>
                    <a:uLnTx/>
                    <a:uFillTx/>
                    <a:latin typeface="微软雅黑" pitchFamily="34" charset="-122"/>
                    <a:ea typeface="微软雅黑" pitchFamily="34" charset="-122"/>
                  </a:rPr>
                  <a:t>拥塞避免</a:t>
                </a:r>
              </a:p>
            </p:txBody>
          </p:sp>
          <p:sp>
            <p:nvSpPr>
              <p:cNvPr id="201"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2"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3"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4"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5"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6"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7"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8"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9"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10"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211"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12"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3"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4"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cxnSp>
            <p:nvCxnSpPr>
              <p:cNvPr id="215"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216"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217"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8"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9"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0"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24</a:t>
                </a:r>
              </a:p>
            </p:txBody>
          </p:sp>
          <p:sp>
            <p:nvSpPr>
              <p:cNvPr id="221"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22" name="直接连接符 134"/>
              <p:cNvCxnSpPr>
                <a:cxnSpLocks noChangeShapeType="1"/>
                <a:stCxn id="213" idx="4"/>
                <a:endCxn id="217" idx="3"/>
              </p:cNvCxnSpPr>
              <p:nvPr/>
            </p:nvCxnSpPr>
            <p:spPr bwMode="auto">
              <a:xfrm>
                <a:off x="6706617" y="2109019"/>
                <a:ext cx="200025" cy="785812"/>
              </a:xfrm>
              <a:prstGeom prst="line">
                <a:avLst/>
              </a:prstGeom>
              <a:noFill/>
              <a:ln w="19050" algn="ctr">
                <a:solidFill>
                  <a:srgbClr val="0000FF"/>
                </a:solidFill>
                <a:round/>
                <a:headEnd/>
                <a:tailEnd/>
              </a:ln>
            </p:spPr>
          </p:cxnSp>
          <p:sp>
            <p:nvSpPr>
              <p:cNvPr id="223"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24"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25"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26"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endParaRPr>
              </a:p>
            </p:txBody>
          </p:sp>
          <p:cxnSp>
            <p:nvCxnSpPr>
              <p:cNvPr id="227"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228" name="直接连接符 227"/>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229"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230"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1"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2"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3"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34"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35" name="直接连接符 234"/>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36"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26"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2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127"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9" name="Line 167"/>
          <p:cNvSpPr>
            <a:spLocks noChangeShapeType="1"/>
          </p:cNvSpPr>
          <p:nvPr/>
        </p:nvSpPr>
        <p:spPr bwMode="auto">
          <a:xfrm flipH="1" flipV="1">
            <a:off x="5235509" y="2380562"/>
            <a:ext cx="409373" cy="327412"/>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dirty="0">
              <a:ln>
                <a:noFill/>
              </a:ln>
              <a:solidFill>
                <a:sysClr val="windowText" lastClr="000000"/>
              </a:solidFill>
              <a:effectLst/>
              <a:uLnTx/>
              <a:uFillTx/>
            </a:endParaRPr>
          </a:p>
        </p:txBody>
      </p:sp>
      <p:sp>
        <p:nvSpPr>
          <p:cNvPr id="238"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 name="矩形 238"/>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慢开始和拥塞避免算法的实现举例</a:t>
            </a:r>
          </a:p>
        </p:txBody>
      </p:sp>
      <p:sp>
        <p:nvSpPr>
          <p:cNvPr id="2" name="灯片编号占位符 1">
            <a:extLst>
              <a:ext uri="{FF2B5EF4-FFF2-40B4-BE49-F238E27FC236}">
                <a16:creationId xmlns:a16="http://schemas.microsoft.com/office/drawing/2014/main" id="{B1AEAF84-2BB4-483E-96EE-C7E35C5D0379}"/>
              </a:ext>
            </a:extLst>
          </p:cNvPr>
          <p:cNvSpPr>
            <a:spLocks noGrp="1"/>
          </p:cNvSpPr>
          <p:nvPr>
            <p:ph type="sldNum" sz="quarter" idx="12"/>
          </p:nvPr>
        </p:nvSpPr>
        <p:spPr/>
        <p:txBody>
          <a:bodyPr/>
          <a:lstStyle/>
          <a:p>
            <a:fld id="{C485880C-E2C3-4DAB-AE74-D9BE691626AC}" type="slidenum">
              <a:rPr lang="zh-CN" altLang="en-US" smtClean="0"/>
              <a:pPr/>
              <a:t>157</a:t>
            </a:fld>
            <a:endParaRPr lang="zh-CN" altLang="en-US"/>
          </a:p>
        </p:txBody>
      </p:sp>
    </p:spTree>
    <p:extLst>
      <p:ext uri="{BB962C8B-B14F-4D97-AF65-F5344CB8AC3E}">
        <p14:creationId xmlns:p14="http://schemas.microsoft.com/office/powerpoint/2010/main" val="382128103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圆角矩形 149"/>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Text Box 155"/>
          <p:cNvSpPr txBox="1">
            <a:spLocks noChangeArrowheads="1"/>
          </p:cNvSpPr>
          <p:nvPr/>
        </p:nvSpPr>
        <p:spPr bwMode="auto">
          <a:xfrm>
            <a:off x="1655268" y="3467383"/>
            <a:ext cx="6316124" cy="634020"/>
          </a:xfrm>
          <a:prstGeom prst="rect">
            <a:avLst/>
          </a:prstGeom>
          <a:noFill/>
          <a:ln w="9525">
            <a:noFill/>
            <a:miter lim="800000"/>
            <a:headEnd/>
            <a:tailEnd/>
          </a:ln>
          <a:effectLst/>
          <a:ex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当拥塞窗口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 = 16 </a:t>
            </a:r>
            <a:r>
              <a:rPr lang="zh-CN" altLang="en-US" sz="1600" b="1" dirty="0">
                <a:solidFill>
                  <a:srgbClr val="0000FF"/>
                </a:solidFill>
                <a:latin typeface="微软雅黑" pitchFamily="34" charset="-122"/>
                <a:ea typeface="微软雅黑" pitchFamily="34" charset="-122"/>
              </a:rPr>
              <a:t>时，发送方连续收到 </a:t>
            </a:r>
            <a:r>
              <a:rPr lang="en-US" altLang="zh-CN" sz="1600" b="1" dirty="0">
                <a:solidFill>
                  <a:srgbClr val="0000FF"/>
                </a:solidFill>
                <a:latin typeface="微软雅黑" pitchFamily="34" charset="-122"/>
                <a:ea typeface="微软雅黑" pitchFamily="34" charset="-122"/>
              </a:rPr>
              <a:t>3 </a:t>
            </a:r>
            <a:r>
              <a:rPr lang="zh-CN" altLang="en-US" sz="1600" b="1" dirty="0">
                <a:solidFill>
                  <a:srgbClr val="0000FF"/>
                </a:solidFill>
                <a:latin typeface="微软雅黑" pitchFamily="34" charset="-122"/>
                <a:ea typeface="微软雅黑" pitchFamily="34" charset="-122"/>
              </a:rPr>
              <a:t>个对同一个报文段的重复确认（记为 </a:t>
            </a:r>
            <a:r>
              <a:rPr lang="en-US" altLang="zh-CN" sz="1600" b="1" dirty="0">
                <a:solidFill>
                  <a:srgbClr val="0000FF"/>
                </a:solidFill>
                <a:latin typeface="微软雅黑" pitchFamily="34" charset="-122"/>
                <a:ea typeface="微软雅黑" pitchFamily="34" charset="-122"/>
              </a:rPr>
              <a:t>3-ACK</a:t>
            </a:r>
            <a:r>
              <a:rPr lang="zh-CN" altLang="en-US" sz="1600" b="1" dirty="0">
                <a:solidFill>
                  <a:srgbClr val="0000FF"/>
                </a:solidFill>
                <a:latin typeface="微软雅黑" pitchFamily="34" charset="-122"/>
                <a:ea typeface="微软雅黑" pitchFamily="34" charset="-122"/>
              </a:rPr>
              <a:t>）。发送方改为执行</a:t>
            </a:r>
            <a:r>
              <a:rPr lang="zh-CN" altLang="en-US" sz="1600" b="1" dirty="0">
                <a:solidFill>
                  <a:srgbClr val="C00000"/>
                </a:solidFill>
                <a:latin typeface="微软雅黑" pitchFamily="34" charset="-122"/>
                <a:ea typeface="微软雅黑" pitchFamily="34" charset="-122"/>
              </a:rPr>
              <a:t>快重传</a:t>
            </a:r>
            <a:r>
              <a:rPr lang="zh-CN" altLang="en-US" sz="1600" b="1" dirty="0">
                <a:solidFill>
                  <a:srgbClr val="0000FF"/>
                </a:solidFill>
                <a:latin typeface="微软雅黑" pitchFamily="34" charset="-122"/>
                <a:ea typeface="微软雅黑" pitchFamily="34" charset="-122"/>
              </a:rPr>
              <a:t>和</a:t>
            </a:r>
            <a:r>
              <a:rPr lang="zh-CN" altLang="en-US" sz="1600" b="1" dirty="0">
                <a:solidFill>
                  <a:srgbClr val="C00000"/>
                </a:solidFill>
                <a:latin typeface="微软雅黑" pitchFamily="34" charset="-122"/>
                <a:ea typeface="微软雅黑" pitchFamily="34" charset="-122"/>
              </a:rPr>
              <a:t>快恢复</a:t>
            </a:r>
            <a:r>
              <a:rPr lang="zh-CN" altLang="en-US" sz="1600" b="1" dirty="0">
                <a:solidFill>
                  <a:srgbClr val="0000FF"/>
                </a:solidFill>
                <a:latin typeface="微软雅黑" pitchFamily="34" charset="-122"/>
                <a:ea typeface="微软雅黑" pitchFamily="34" charset="-122"/>
              </a:rPr>
              <a:t>算法。</a:t>
            </a:r>
          </a:p>
        </p:txBody>
      </p:sp>
      <p:grpSp>
        <p:nvGrpSpPr>
          <p:cNvPr id="151" name="组合 150"/>
          <p:cNvGrpSpPr/>
          <p:nvPr/>
        </p:nvGrpSpPr>
        <p:grpSpPr>
          <a:xfrm>
            <a:off x="1317046" y="1115751"/>
            <a:ext cx="6855510" cy="2262108"/>
            <a:chOff x="1317046" y="1115751"/>
            <a:chExt cx="6855510" cy="2262108"/>
          </a:xfrm>
        </p:grpSpPr>
        <p:grpSp>
          <p:nvGrpSpPr>
            <p:cNvPr id="152" name="组合 151"/>
            <p:cNvGrpSpPr/>
            <p:nvPr/>
          </p:nvGrpSpPr>
          <p:grpSpPr>
            <a:xfrm>
              <a:off x="1317046" y="1115751"/>
              <a:ext cx="6808860" cy="2262108"/>
              <a:chOff x="300646" y="840152"/>
              <a:chExt cx="9638211" cy="3093013"/>
            </a:xfrm>
          </p:grpSpPr>
          <p:sp>
            <p:nvSpPr>
              <p:cNvPr id="155"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超时（网络发生拥塞，执行拥塞避免算法）</a:t>
                </a:r>
                <a:endParaRPr lang="en-US" altLang="zh-CN" sz="1200" b="1" kern="0" dirty="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1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156"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7"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8"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9"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0"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1"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2"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3"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4"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5"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6"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7"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8"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9"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0"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1"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2"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3"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4"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5"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6"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7"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8"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9"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0"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1"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2"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3"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4"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5"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6"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a:t>
                </a:r>
              </a:p>
            </p:txBody>
          </p:sp>
          <p:sp>
            <p:nvSpPr>
              <p:cNvPr id="187"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88"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6</a:t>
                </a:r>
              </a:p>
            </p:txBody>
          </p:sp>
          <p:sp>
            <p:nvSpPr>
              <p:cNvPr id="189"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8</a:t>
                </a:r>
              </a:p>
            </p:txBody>
          </p:sp>
          <p:sp>
            <p:nvSpPr>
              <p:cNvPr id="190"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10</a:t>
                </a:r>
              </a:p>
            </p:txBody>
          </p:sp>
          <p:sp>
            <p:nvSpPr>
              <p:cNvPr id="191"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12</a:t>
                </a:r>
              </a:p>
            </p:txBody>
          </p:sp>
          <p:sp>
            <p:nvSpPr>
              <p:cNvPr id="192"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14</a:t>
                </a:r>
              </a:p>
            </p:txBody>
          </p:sp>
          <p:sp>
            <p:nvSpPr>
              <p:cNvPr id="193"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94"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18</a:t>
                </a:r>
              </a:p>
            </p:txBody>
          </p:sp>
          <p:sp>
            <p:nvSpPr>
              <p:cNvPr id="195"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196"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22</a:t>
                </a:r>
              </a:p>
            </p:txBody>
          </p:sp>
          <p:sp>
            <p:nvSpPr>
              <p:cNvPr id="197"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98"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99"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200"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8</a:t>
                </a:r>
              </a:p>
            </p:txBody>
          </p:sp>
          <p:sp>
            <p:nvSpPr>
              <p:cNvPr id="201"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12</a:t>
                </a:r>
              </a:p>
            </p:txBody>
          </p:sp>
          <p:sp>
            <p:nvSpPr>
              <p:cNvPr id="202"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203"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204"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24</a:t>
                </a:r>
              </a:p>
            </p:txBody>
          </p:sp>
          <p:sp>
            <p:nvSpPr>
              <p:cNvPr id="205"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6"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7"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8"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9"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0"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1"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2"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3"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4"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5"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6"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7"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8"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9"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220"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221"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22"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3"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4"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版本</a:t>
                </a:r>
              </a:p>
            </p:txBody>
          </p:sp>
          <p:sp>
            <p:nvSpPr>
              <p:cNvPr id="225" name="Text Box 205"/>
              <p:cNvSpPr txBox="1">
                <a:spLocks noChangeArrowheads="1"/>
              </p:cNvSpPr>
              <p:nvPr/>
            </p:nvSpPr>
            <p:spPr bwMode="auto">
              <a:xfrm>
                <a:off x="300646" y="1861369"/>
                <a:ext cx="1198546" cy="631241"/>
              </a:xfrm>
              <a:prstGeom prst="rect">
                <a:avLst/>
              </a:prstGeom>
              <a:noFill/>
              <a:ln w="9525">
                <a:noFill/>
                <a:miter lim="800000"/>
                <a:headEnd/>
                <a:tailEnd/>
              </a:ln>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 的初始值</a:t>
                </a:r>
              </a:p>
            </p:txBody>
          </p:sp>
          <p:sp>
            <p:nvSpPr>
              <p:cNvPr id="226"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7"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a:ln>
                      <a:noFill/>
                    </a:ln>
                    <a:solidFill>
                      <a:srgbClr val="000000"/>
                    </a:solidFill>
                    <a:effectLst/>
                    <a:uLnTx/>
                    <a:uFillTx/>
                    <a:latin typeface="微软雅黑" pitchFamily="34" charset="-122"/>
                    <a:ea typeface="微软雅黑" pitchFamily="34" charset="-122"/>
                  </a:rPr>
                  <a:t>拥塞避免</a:t>
                </a:r>
              </a:p>
            </p:txBody>
          </p:sp>
          <p:sp>
            <p:nvSpPr>
              <p:cNvPr id="228"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9"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0"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1"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2"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3"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4"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5"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6"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37"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238"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39"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0"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1"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cxnSp>
            <p:nvCxnSpPr>
              <p:cNvPr id="242"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243"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244"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5"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6"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7"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24</a:t>
                </a:r>
              </a:p>
            </p:txBody>
          </p:sp>
          <p:sp>
            <p:nvSpPr>
              <p:cNvPr id="248"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49" name="直接连接符 134"/>
              <p:cNvCxnSpPr>
                <a:cxnSpLocks noChangeShapeType="1"/>
                <a:stCxn id="240" idx="4"/>
                <a:endCxn id="244" idx="3"/>
              </p:cNvCxnSpPr>
              <p:nvPr/>
            </p:nvCxnSpPr>
            <p:spPr bwMode="auto">
              <a:xfrm>
                <a:off x="6706617" y="2109019"/>
                <a:ext cx="200025" cy="785812"/>
              </a:xfrm>
              <a:prstGeom prst="line">
                <a:avLst/>
              </a:prstGeom>
              <a:noFill/>
              <a:ln w="19050" algn="ctr">
                <a:solidFill>
                  <a:srgbClr val="0000FF"/>
                </a:solidFill>
                <a:round/>
                <a:headEnd/>
                <a:tailEnd/>
              </a:ln>
            </p:spPr>
          </p:cxnSp>
          <p:sp>
            <p:nvSpPr>
              <p:cNvPr id="250"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51"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52"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53"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endParaRPr>
              </a:p>
            </p:txBody>
          </p:sp>
          <p:cxnSp>
            <p:nvCxnSpPr>
              <p:cNvPr id="254"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255" name="直接连接符 254"/>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256"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257"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8"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9"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0"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61"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62" name="直接连接符 261"/>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63"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53"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2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154"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8" name="Line 167"/>
          <p:cNvSpPr>
            <a:spLocks noChangeShapeType="1"/>
          </p:cNvSpPr>
          <p:nvPr/>
        </p:nvSpPr>
        <p:spPr bwMode="auto">
          <a:xfrm flipV="1">
            <a:off x="5503821" y="2113699"/>
            <a:ext cx="305213" cy="418990"/>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dirty="0">
              <a:ln>
                <a:noFill/>
              </a:ln>
              <a:solidFill>
                <a:sysClr val="windowText" lastClr="000000"/>
              </a:solidFill>
              <a:effectLst/>
              <a:uLnTx/>
              <a:uFillTx/>
            </a:endParaRPr>
          </a:p>
        </p:txBody>
      </p:sp>
      <p:sp>
        <p:nvSpPr>
          <p:cNvPr id="264"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 name="矩形 264"/>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慢开始和拥塞避免算法的实现举例</a:t>
            </a:r>
          </a:p>
        </p:txBody>
      </p:sp>
      <p:sp>
        <p:nvSpPr>
          <p:cNvPr id="2" name="灯片编号占位符 1">
            <a:extLst>
              <a:ext uri="{FF2B5EF4-FFF2-40B4-BE49-F238E27FC236}">
                <a16:creationId xmlns:a16="http://schemas.microsoft.com/office/drawing/2014/main" id="{88E1699D-3A9A-449A-8566-964730937ECF}"/>
              </a:ext>
            </a:extLst>
          </p:cNvPr>
          <p:cNvSpPr>
            <a:spLocks noGrp="1"/>
          </p:cNvSpPr>
          <p:nvPr>
            <p:ph type="sldNum" sz="quarter" idx="12"/>
          </p:nvPr>
        </p:nvSpPr>
        <p:spPr/>
        <p:txBody>
          <a:bodyPr/>
          <a:lstStyle/>
          <a:p>
            <a:fld id="{C485880C-E2C3-4DAB-AE74-D9BE691626AC}" type="slidenum">
              <a:rPr lang="zh-CN" altLang="en-US" smtClean="0"/>
              <a:pPr/>
              <a:t>158</a:t>
            </a:fld>
            <a:endParaRPr lang="zh-CN" altLang="en-US"/>
          </a:p>
        </p:txBody>
      </p:sp>
    </p:spTree>
    <p:extLst>
      <p:ext uri="{BB962C8B-B14F-4D97-AF65-F5344CB8AC3E}">
        <p14:creationId xmlns:p14="http://schemas.microsoft.com/office/powerpoint/2010/main" val="279525143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AutoShape 5"/>
          <p:cNvSpPr>
            <a:spLocks noChangeArrowheads="1"/>
          </p:cNvSpPr>
          <p:nvPr/>
        </p:nvSpPr>
        <p:spPr bwMode="auto">
          <a:xfrm>
            <a:off x="556963" y="634478"/>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6" name="Rectangle 6"/>
          <p:cNvSpPr>
            <a:spLocks noChangeArrowheads="1"/>
          </p:cNvSpPr>
          <p:nvPr/>
        </p:nvSpPr>
        <p:spPr bwMode="auto">
          <a:xfrm>
            <a:off x="2192460" y="601267"/>
            <a:ext cx="47777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快重传 </a:t>
            </a:r>
            <a:r>
              <a:rPr lang="en-US" altLang="zh-CN" sz="2000" b="1" dirty="0">
                <a:solidFill>
                  <a:schemeClr val="bg1"/>
                </a:solidFill>
                <a:latin typeface="微软雅黑" pitchFamily="34" charset="-122"/>
                <a:ea typeface="微软雅黑" pitchFamily="34" charset="-122"/>
              </a:rPr>
              <a:t>FR (Fast Retransmission) </a:t>
            </a:r>
            <a:r>
              <a:rPr lang="zh-CN" altLang="en-US" sz="2000" b="1" dirty="0">
                <a:solidFill>
                  <a:schemeClr val="bg1"/>
                </a:solidFill>
                <a:latin typeface="微软雅黑" pitchFamily="34" charset="-122"/>
                <a:ea typeface="微软雅黑" pitchFamily="34" charset="-122"/>
              </a:rPr>
              <a:t>算法</a:t>
            </a:r>
          </a:p>
        </p:txBody>
      </p:sp>
      <p:sp>
        <p:nvSpPr>
          <p:cNvPr id="47" name="Rectangle 68"/>
          <p:cNvSpPr>
            <a:spLocks noChangeArrowheads="1"/>
          </p:cNvSpPr>
          <p:nvPr/>
        </p:nvSpPr>
        <p:spPr bwMode="auto">
          <a:xfrm>
            <a:off x="556963" y="997577"/>
            <a:ext cx="8048776" cy="2400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目的：</a:t>
            </a:r>
            <a:r>
              <a:rPr lang="zh-CN" altLang="en-US" sz="2000" b="1" dirty="0">
                <a:latin typeface="微软雅黑" pitchFamily="34" charset="-122"/>
                <a:ea typeface="微软雅黑" pitchFamily="34" charset="-122"/>
              </a:rPr>
              <a:t>让发送方</a:t>
            </a:r>
            <a:r>
              <a:rPr lang="zh-CN" altLang="en-US" sz="2000" b="1" dirty="0">
                <a:solidFill>
                  <a:srgbClr val="0000FF"/>
                </a:solidFill>
                <a:latin typeface="微软雅黑" pitchFamily="34" charset="-122"/>
                <a:ea typeface="微软雅黑" pitchFamily="34" charset="-122"/>
              </a:rPr>
              <a:t>尽早</a:t>
            </a:r>
            <a:r>
              <a:rPr lang="zh-CN" altLang="en-US" sz="2000" b="1" dirty="0">
                <a:latin typeface="微软雅黑" pitchFamily="34" charset="-122"/>
                <a:ea typeface="微软雅黑" pitchFamily="34" charset="-122"/>
              </a:rPr>
              <a:t>知道发生了个别报文段的丢失。</a:t>
            </a:r>
            <a:endParaRPr lang="en-US" altLang="zh-CN" sz="2000" b="1" dirty="0">
              <a:latin typeface="微软雅黑" pitchFamily="34" charset="-122"/>
              <a:ea typeface="微软雅黑" pitchFamily="34" charset="-122"/>
            </a:endParaRPr>
          </a:p>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发送方只要连续收到</a:t>
            </a:r>
            <a:r>
              <a:rPr lang="zh-CN" altLang="en-US" sz="2000" b="1" dirty="0">
                <a:solidFill>
                  <a:srgbClr val="0000FF"/>
                </a:solidFill>
                <a:latin typeface="微软雅黑" pitchFamily="34" charset="-122"/>
                <a:ea typeface="微软雅黑" pitchFamily="34" charset="-122"/>
              </a:rPr>
              <a:t>三个重复的确认，</a:t>
            </a:r>
            <a:r>
              <a:rPr lang="zh-CN" altLang="en-US" sz="2000" b="1" dirty="0">
                <a:latin typeface="微软雅黑" pitchFamily="34" charset="-122"/>
                <a:ea typeface="微软雅黑" pitchFamily="34" charset="-122"/>
              </a:rPr>
              <a:t>就</a:t>
            </a:r>
            <a:r>
              <a:rPr lang="zh-CN" altLang="en-US" sz="2000" b="1" dirty="0">
                <a:solidFill>
                  <a:srgbClr val="C00000"/>
                </a:solidFill>
                <a:latin typeface="微软雅黑" pitchFamily="34" charset="-122"/>
                <a:ea typeface="微软雅黑" pitchFamily="34" charset="-122"/>
              </a:rPr>
              <a:t>立即进行重传</a:t>
            </a:r>
            <a:r>
              <a:rPr lang="zh-CN" altLang="en-US" sz="2000" b="1" dirty="0">
                <a:solidFill>
                  <a:srgbClr val="0000FF"/>
                </a:solidFill>
                <a:latin typeface="微软雅黑" pitchFamily="34" charset="-122"/>
                <a:ea typeface="微软雅黑" pitchFamily="34" charset="-122"/>
              </a:rPr>
              <a:t>（即“快重传”）</a:t>
            </a:r>
            <a:r>
              <a:rPr lang="zh-CN" altLang="en-US" sz="2000" b="1" dirty="0">
                <a:latin typeface="微软雅黑" pitchFamily="34" charset="-122"/>
                <a:ea typeface="微软雅黑" pitchFamily="34" charset="-122"/>
              </a:rPr>
              <a:t>，这样就不会出现超时。</a:t>
            </a:r>
          </a:p>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使用快重传可以使整个网络的吞吐量提高约 </a:t>
            </a:r>
            <a:r>
              <a:rPr lang="en-US" altLang="zh-CN" sz="2000" b="1" dirty="0">
                <a:latin typeface="微软雅黑" pitchFamily="34" charset="-122"/>
                <a:ea typeface="微软雅黑" pitchFamily="34" charset="-122"/>
              </a:rPr>
              <a:t>20%</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快重传算法要求接收方</a:t>
            </a:r>
            <a:r>
              <a:rPr lang="zh-CN" altLang="en-US" sz="2000" b="1" dirty="0">
                <a:solidFill>
                  <a:srgbClr val="C00000"/>
                </a:solidFill>
                <a:latin typeface="微软雅黑" pitchFamily="34" charset="-122"/>
                <a:ea typeface="微软雅黑" pitchFamily="34" charset="-122"/>
              </a:rPr>
              <a:t>立即发送确认，</a:t>
            </a:r>
            <a:r>
              <a:rPr lang="zh-CN" altLang="en-US" sz="2000" b="1" dirty="0">
                <a:latin typeface="微软雅黑" pitchFamily="34" charset="-122"/>
                <a:ea typeface="微软雅黑" pitchFamily="34" charset="-122"/>
              </a:rPr>
              <a:t>即使收到了失序的报文段，也要立即发出对已收到的报文段的重复确认。</a:t>
            </a:r>
          </a:p>
        </p:txBody>
      </p:sp>
      <p:sp>
        <p:nvSpPr>
          <p:cNvPr id="48" name="对角圆角矩形 47"/>
          <p:cNvSpPr/>
          <p:nvPr/>
        </p:nvSpPr>
        <p:spPr>
          <a:xfrm>
            <a:off x="1000026" y="3373347"/>
            <a:ext cx="6758236" cy="1202973"/>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1272621" y="3467999"/>
            <a:ext cx="6297103" cy="1015663"/>
          </a:xfrm>
          <a:prstGeom prst="rect">
            <a:avLst/>
          </a:prstGeom>
        </p:spPr>
        <p:txBody>
          <a:bodyPr wrap="square">
            <a:spAutoFit/>
          </a:bodyPr>
          <a:lstStyle/>
          <a:p>
            <a:pPr>
              <a:lnSpc>
                <a:spcPts val="2400"/>
              </a:lnSpc>
            </a:pPr>
            <a:r>
              <a:rPr lang="zh-CN" altLang="en-US" b="1" dirty="0">
                <a:solidFill>
                  <a:srgbClr val="FFFF00"/>
                </a:solidFill>
                <a:latin typeface="微软雅黑" pitchFamily="34" charset="-122"/>
                <a:ea typeface="微软雅黑" pitchFamily="34" charset="-122"/>
              </a:rPr>
              <a:t>注意：</a:t>
            </a:r>
            <a:endParaRPr lang="en-US" altLang="zh-CN" b="1" dirty="0">
              <a:solidFill>
                <a:srgbClr val="FFFF00"/>
              </a:solidFill>
              <a:latin typeface="微软雅黑" pitchFamily="34" charset="-122"/>
              <a:ea typeface="微软雅黑" pitchFamily="34" charset="-122"/>
            </a:endParaRPr>
          </a:p>
          <a:p>
            <a:pPr>
              <a:lnSpc>
                <a:spcPts val="2400"/>
              </a:lnSpc>
            </a:pPr>
            <a:r>
              <a:rPr lang="zh-CN" altLang="en-US" b="1" dirty="0">
                <a:solidFill>
                  <a:schemeClr val="bg1"/>
                </a:solidFill>
                <a:latin typeface="微软雅黑" pitchFamily="34" charset="-122"/>
                <a:ea typeface="微软雅黑" pitchFamily="34" charset="-122"/>
              </a:rPr>
              <a:t>快重传并非取消重传计时器，而是在某些情况下可以更早地（</a:t>
            </a:r>
            <a:r>
              <a:rPr lang="zh-CN" altLang="en-US" b="1" dirty="0">
                <a:solidFill>
                  <a:srgbClr val="FFFF00"/>
                </a:solidFill>
                <a:latin typeface="微软雅黑" pitchFamily="34" charset="-122"/>
                <a:ea typeface="微软雅黑" pitchFamily="34" charset="-122"/>
              </a:rPr>
              <a:t>更快地</a:t>
            </a:r>
            <a:r>
              <a:rPr lang="zh-CN" altLang="en-US" b="1" dirty="0">
                <a:solidFill>
                  <a:schemeClr val="bg1"/>
                </a:solidFill>
                <a:latin typeface="微软雅黑" pitchFamily="34" charset="-122"/>
                <a:ea typeface="微软雅黑" pitchFamily="34" charset="-122"/>
              </a:rPr>
              <a:t>）重传丢失的报文段。 </a:t>
            </a:r>
          </a:p>
        </p:txBody>
      </p:sp>
      <p:sp>
        <p:nvSpPr>
          <p:cNvPr id="2" name="灯片编号占位符 1">
            <a:extLst>
              <a:ext uri="{FF2B5EF4-FFF2-40B4-BE49-F238E27FC236}">
                <a16:creationId xmlns:a16="http://schemas.microsoft.com/office/drawing/2014/main" id="{5BC505D3-959C-4A4F-8473-168873B51956}"/>
              </a:ext>
            </a:extLst>
          </p:cNvPr>
          <p:cNvSpPr>
            <a:spLocks noGrp="1"/>
          </p:cNvSpPr>
          <p:nvPr>
            <p:ph type="sldNum" sz="quarter" idx="12"/>
          </p:nvPr>
        </p:nvSpPr>
        <p:spPr/>
        <p:txBody>
          <a:bodyPr/>
          <a:lstStyle/>
          <a:p>
            <a:fld id="{C485880C-E2C3-4DAB-AE74-D9BE691626AC}" type="slidenum">
              <a:rPr lang="zh-CN" altLang="en-US" smtClean="0"/>
              <a:pPr/>
              <a:t>159</a:t>
            </a:fld>
            <a:endParaRPr lang="zh-CN" altLang="en-US"/>
          </a:p>
        </p:txBody>
      </p:sp>
    </p:spTree>
    <p:extLst>
      <p:ext uri="{BB962C8B-B14F-4D97-AF65-F5344CB8AC3E}">
        <p14:creationId xmlns:p14="http://schemas.microsoft.com/office/powerpoint/2010/main" val="28094863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20004"/>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334856" y="586793"/>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软件端口与硬件端口</a:t>
            </a:r>
          </a:p>
        </p:txBody>
      </p:sp>
      <p:graphicFrame>
        <p:nvGraphicFramePr>
          <p:cNvPr id="2" name="图示 1"/>
          <p:cNvGraphicFramePr/>
          <p:nvPr>
            <p:extLst>
              <p:ext uri="{D42A27DB-BD31-4B8C-83A1-F6EECF244321}">
                <p14:modId xmlns:p14="http://schemas.microsoft.com/office/powerpoint/2010/main" val="4236867915"/>
              </p:ext>
            </p:extLst>
          </p:nvPr>
        </p:nvGraphicFramePr>
        <p:xfrm>
          <a:off x="1505694" y="1201273"/>
          <a:ext cx="6377146" cy="28955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灯片编号占位符 2">
            <a:extLst>
              <a:ext uri="{FF2B5EF4-FFF2-40B4-BE49-F238E27FC236}">
                <a16:creationId xmlns:a16="http://schemas.microsoft.com/office/drawing/2014/main" id="{1E96DE79-5F0C-4CA8-A0E8-92BA2DB36514}"/>
              </a:ext>
            </a:extLst>
          </p:cNvPr>
          <p:cNvSpPr>
            <a:spLocks noGrp="1"/>
          </p:cNvSpPr>
          <p:nvPr>
            <p:ph type="sldNum" sz="quarter" idx="12"/>
          </p:nvPr>
        </p:nvSpPr>
        <p:spPr/>
        <p:txBody>
          <a:bodyPr/>
          <a:lstStyle/>
          <a:p>
            <a:fld id="{C485880C-E2C3-4DAB-AE74-D9BE691626AC}" type="slidenum">
              <a:rPr lang="zh-CN" altLang="en-US" smtClean="0"/>
              <a:pPr/>
              <a:t>16</a:t>
            </a:fld>
            <a:endParaRPr lang="zh-CN" altLang="en-US"/>
          </a:p>
        </p:txBody>
      </p:sp>
    </p:spTree>
    <p:extLst>
      <p:ext uri="{BB962C8B-B14F-4D97-AF65-F5344CB8AC3E}">
        <p14:creationId xmlns:p14="http://schemas.microsoft.com/office/powerpoint/2010/main" val="1764252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AutoShape 5"/>
          <p:cNvSpPr>
            <a:spLocks noChangeArrowheads="1"/>
          </p:cNvSpPr>
          <p:nvPr/>
        </p:nvSpPr>
        <p:spPr bwMode="auto">
          <a:xfrm>
            <a:off x="545144" y="630731"/>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矩形 75"/>
          <p:cNvSpPr/>
          <p:nvPr/>
        </p:nvSpPr>
        <p:spPr>
          <a:xfrm>
            <a:off x="616085" y="588491"/>
            <a:ext cx="1467068" cy="400110"/>
          </a:xfrm>
          <a:prstGeom prst="rect">
            <a:avLst/>
          </a:prstGeom>
        </p:spPr>
        <p:txBody>
          <a:bodyPr wrap="none">
            <a:spAutoFit/>
          </a:bodyPr>
          <a:lstStyle/>
          <a:p>
            <a:r>
              <a:rPr lang="zh-CN" altLang="en-US" sz="2000" b="1" dirty="0">
                <a:latin typeface="微软雅黑" pitchFamily="34" charset="-122"/>
                <a:ea typeface="微软雅黑" pitchFamily="34" charset="-122"/>
              </a:rPr>
              <a:t>快重传举例</a:t>
            </a:r>
          </a:p>
        </p:txBody>
      </p:sp>
      <p:sp>
        <p:nvSpPr>
          <p:cNvPr id="77" name="圆角矩形 76"/>
          <p:cNvSpPr/>
          <p:nvPr/>
        </p:nvSpPr>
        <p:spPr>
          <a:xfrm>
            <a:off x="545144" y="1013286"/>
            <a:ext cx="8053711" cy="33607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Text Box 3"/>
          <p:cNvSpPr txBox="1">
            <a:spLocks noChangeArrowheads="1"/>
          </p:cNvSpPr>
          <p:nvPr/>
        </p:nvSpPr>
        <p:spPr bwMode="auto">
          <a:xfrm>
            <a:off x="4178937" y="1091334"/>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发送方</a:t>
            </a:r>
          </a:p>
        </p:txBody>
      </p:sp>
      <p:sp>
        <p:nvSpPr>
          <p:cNvPr id="79" name="Text Box 4"/>
          <p:cNvSpPr txBox="1">
            <a:spLocks noChangeArrowheads="1"/>
          </p:cNvSpPr>
          <p:nvPr/>
        </p:nvSpPr>
        <p:spPr bwMode="auto">
          <a:xfrm>
            <a:off x="6361439" y="1099394"/>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接收方</a:t>
            </a:r>
          </a:p>
        </p:txBody>
      </p:sp>
      <p:grpSp>
        <p:nvGrpSpPr>
          <p:cNvPr id="9" name="组合 8"/>
          <p:cNvGrpSpPr/>
          <p:nvPr/>
        </p:nvGrpSpPr>
        <p:grpSpPr>
          <a:xfrm>
            <a:off x="3776205" y="1332324"/>
            <a:ext cx="2906522" cy="362860"/>
            <a:chOff x="3776205" y="1332324"/>
            <a:chExt cx="2906522" cy="362860"/>
          </a:xfrm>
        </p:grpSpPr>
        <p:sp>
          <p:nvSpPr>
            <p:cNvPr id="80" name="Text Box 5"/>
            <p:cNvSpPr txBox="1">
              <a:spLocks noChangeArrowheads="1"/>
            </p:cNvSpPr>
            <p:nvPr/>
          </p:nvSpPr>
          <p:spPr bwMode="auto">
            <a:xfrm>
              <a:off x="3776205" y="1332324"/>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1</a:t>
              </a:r>
            </a:p>
          </p:txBody>
        </p:sp>
        <p:sp>
          <p:nvSpPr>
            <p:cNvPr id="81" name="Line 6"/>
            <p:cNvSpPr>
              <a:spLocks noChangeShapeType="1"/>
            </p:cNvSpPr>
            <p:nvPr/>
          </p:nvSpPr>
          <p:spPr bwMode="auto">
            <a:xfrm>
              <a:off x="4493304" y="1492800"/>
              <a:ext cx="2189423" cy="20238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grpSp>
        <p:nvGrpSpPr>
          <p:cNvPr id="3" name="组合 2"/>
          <p:cNvGrpSpPr/>
          <p:nvPr/>
        </p:nvGrpSpPr>
        <p:grpSpPr>
          <a:xfrm>
            <a:off x="4493304" y="1657364"/>
            <a:ext cx="2930637" cy="318908"/>
            <a:chOff x="4493304" y="1657364"/>
            <a:chExt cx="2930637" cy="318908"/>
          </a:xfrm>
        </p:grpSpPr>
        <p:sp>
          <p:nvSpPr>
            <p:cNvPr id="82" name="Line 7"/>
            <p:cNvSpPr>
              <a:spLocks noChangeShapeType="1"/>
            </p:cNvSpPr>
            <p:nvPr/>
          </p:nvSpPr>
          <p:spPr bwMode="auto">
            <a:xfrm flipH="1">
              <a:off x="4493304" y="1773888"/>
              <a:ext cx="2189423" cy="202384"/>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83" name="Text Box 8"/>
            <p:cNvSpPr txBox="1">
              <a:spLocks noChangeArrowheads="1"/>
            </p:cNvSpPr>
            <p:nvPr/>
          </p:nvSpPr>
          <p:spPr bwMode="auto">
            <a:xfrm>
              <a:off x="6617310" y="1657364"/>
              <a:ext cx="8066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1</a:t>
              </a:r>
              <a:endParaRPr kumimoji="0" lang="en-US" altLang="zh-CN" sz="1200" b="1" i="0" u="none" strike="noStrike" kern="0" cap="none" spc="0" normalizeH="0" baseline="0" noProof="0" dirty="0">
                <a:ln>
                  <a:noFill/>
                </a:ln>
                <a:effectLst/>
                <a:uLnTx/>
                <a:uFillTx/>
                <a:latin typeface="微软雅黑" pitchFamily="34" charset="-122"/>
                <a:ea typeface="微软雅黑" pitchFamily="34" charset="-122"/>
              </a:endParaRPr>
            </a:p>
          </p:txBody>
        </p:sp>
      </p:grpSp>
      <p:grpSp>
        <p:nvGrpSpPr>
          <p:cNvPr id="85" name="Group 10"/>
          <p:cNvGrpSpPr>
            <a:grpSpLocks/>
          </p:cNvGrpSpPr>
          <p:nvPr/>
        </p:nvGrpSpPr>
        <p:grpSpPr bwMode="auto">
          <a:xfrm>
            <a:off x="4493304" y="1393652"/>
            <a:ext cx="2189423" cy="2798618"/>
            <a:chOff x="1607" y="677"/>
            <a:chExt cx="1640" cy="2728"/>
          </a:xfrm>
        </p:grpSpPr>
        <p:sp>
          <p:nvSpPr>
            <p:cNvPr id="86" name="Line 11"/>
            <p:cNvSpPr>
              <a:spLocks noChangeShapeType="1"/>
            </p:cNvSpPr>
            <p:nvPr/>
          </p:nvSpPr>
          <p:spPr bwMode="auto">
            <a:xfrm>
              <a:off x="1607" y="677"/>
              <a:ext cx="0" cy="272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87" name="Line 12"/>
            <p:cNvSpPr>
              <a:spLocks noChangeShapeType="1"/>
            </p:cNvSpPr>
            <p:nvPr/>
          </p:nvSpPr>
          <p:spPr bwMode="auto">
            <a:xfrm>
              <a:off x="3247" y="677"/>
              <a:ext cx="0" cy="272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grpSp>
        <p:nvGrpSpPr>
          <p:cNvPr id="4" name="组合 3"/>
          <p:cNvGrpSpPr/>
          <p:nvPr/>
        </p:nvGrpSpPr>
        <p:grpSpPr>
          <a:xfrm>
            <a:off x="4493304" y="1974228"/>
            <a:ext cx="3086862" cy="338328"/>
            <a:chOff x="4493304" y="1974228"/>
            <a:chExt cx="3086862" cy="338328"/>
          </a:xfrm>
        </p:grpSpPr>
        <p:sp>
          <p:nvSpPr>
            <p:cNvPr id="88" name="Text Box 13"/>
            <p:cNvSpPr txBox="1">
              <a:spLocks noChangeArrowheads="1"/>
            </p:cNvSpPr>
            <p:nvPr/>
          </p:nvSpPr>
          <p:spPr bwMode="auto">
            <a:xfrm>
              <a:off x="6617310" y="1974228"/>
              <a:ext cx="962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2 </a:t>
              </a:r>
              <a:endParaRPr kumimoji="0" lang="en-US" altLang="zh-CN" sz="12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89" name="Line 14"/>
            <p:cNvSpPr>
              <a:spLocks noChangeShapeType="1"/>
            </p:cNvSpPr>
            <p:nvPr/>
          </p:nvSpPr>
          <p:spPr bwMode="auto">
            <a:xfrm flipH="1">
              <a:off x="4493304" y="2111194"/>
              <a:ext cx="2189423" cy="201362"/>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grpSp>
        <p:nvGrpSpPr>
          <p:cNvPr id="12" name="组合 11"/>
          <p:cNvGrpSpPr/>
          <p:nvPr/>
        </p:nvGrpSpPr>
        <p:grpSpPr>
          <a:xfrm>
            <a:off x="3776205" y="2310512"/>
            <a:ext cx="2906522" cy="404768"/>
            <a:chOff x="3776205" y="2310512"/>
            <a:chExt cx="2906522" cy="404768"/>
          </a:xfrm>
        </p:grpSpPr>
        <p:sp>
          <p:nvSpPr>
            <p:cNvPr id="95" name="Text Box 20"/>
            <p:cNvSpPr txBox="1">
              <a:spLocks noChangeArrowheads="1"/>
            </p:cNvSpPr>
            <p:nvPr/>
          </p:nvSpPr>
          <p:spPr bwMode="auto">
            <a:xfrm>
              <a:off x="3776205" y="2310512"/>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4</a:t>
              </a:r>
            </a:p>
          </p:txBody>
        </p:sp>
        <p:sp>
          <p:nvSpPr>
            <p:cNvPr id="96" name="Line 21"/>
            <p:cNvSpPr>
              <a:spLocks noChangeShapeType="1"/>
            </p:cNvSpPr>
            <p:nvPr/>
          </p:nvSpPr>
          <p:spPr bwMode="auto">
            <a:xfrm>
              <a:off x="4493304" y="2512896"/>
              <a:ext cx="2189423" cy="20238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grpSp>
        <p:nvGrpSpPr>
          <p:cNvPr id="6" name="组合 5"/>
          <p:cNvGrpSpPr/>
          <p:nvPr/>
        </p:nvGrpSpPr>
        <p:grpSpPr>
          <a:xfrm>
            <a:off x="4493304" y="2596711"/>
            <a:ext cx="2961095" cy="387390"/>
            <a:chOff x="4493304" y="2596711"/>
            <a:chExt cx="2961095" cy="387390"/>
          </a:xfrm>
        </p:grpSpPr>
        <p:sp>
          <p:nvSpPr>
            <p:cNvPr id="90" name="Line 15"/>
            <p:cNvSpPr>
              <a:spLocks noChangeShapeType="1"/>
            </p:cNvSpPr>
            <p:nvPr/>
          </p:nvSpPr>
          <p:spPr bwMode="auto">
            <a:xfrm flipH="1">
              <a:off x="4493304" y="2783762"/>
              <a:ext cx="2189423" cy="200339"/>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00" name="Text Box 25"/>
            <p:cNvSpPr txBox="1">
              <a:spLocks noChangeArrowheads="1"/>
            </p:cNvSpPr>
            <p:nvPr/>
          </p:nvSpPr>
          <p:spPr bwMode="auto">
            <a:xfrm>
              <a:off x="6617310" y="2596711"/>
              <a:ext cx="83708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3 </a:t>
              </a:r>
              <a:endParaRPr kumimoji="0" lang="en-US" altLang="zh-CN" sz="1200" b="1" i="0" u="none" strike="noStrike" kern="0" cap="none" spc="0" normalizeH="0" baseline="0" noProof="0" dirty="0">
                <a:ln>
                  <a:noFill/>
                </a:ln>
                <a:effectLst/>
                <a:uLnTx/>
                <a:uFillTx/>
                <a:latin typeface="微软雅黑" pitchFamily="34" charset="-122"/>
                <a:ea typeface="微软雅黑" pitchFamily="34" charset="-122"/>
              </a:endParaRPr>
            </a:p>
          </p:txBody>
        </p:sp>
      </p:grpSp>
      <p:grpSp>
        <p:nvGrpSpPr>
          <p:cNvPr id="7" name="组合 6"/>
          <p:cNvGrpSpPr/>
          <p:nvPr/>
        </p:nvGrpSpPr>
        <p:grpSpPr>
          <a:xfrm>
            <a:off x="4493304" y="2953436"/>
            <a:ext cx="3268871" cy="366950"/>
            <a:chOff x="4493304" y="2953436"/>
            <a:chExt cx="3268871" cy="366950"/>
          </a:xfrm>
        </p:grpSpPr>
        <p:sp>
          <p:nvSpPr>
            <p:cNvPr id="91" name="Line 16"/>
            <p:cNvSpPr>
              <a:spLocks noChangeShapeType="1"/>
            </p:cNvSpPr>
            <p:nvPr/>
          </p:nvSpPr>
          <p:spPr bwMode="auto">
            <a:xfrm flipH="1">
              <a:off x="4493304" y="3118002"/>
              <a:ext cx="2189423" cy="202384"/>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04" name="Text Box 29"/>
            <p:cNvSpPr txBox="1">
              <a:spLocks noChangeArrowheads="1"/>
            </p:cNvSpPr>
            <p:nvPr/>
          </p:nvSpPr>
          <p:spPr bwMode="auto">
            <a:xfrm>
              <a:off x="6617310" y="2953436"/>
              <a:ext cx="11448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重复确认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3 </a:t>
              </a:r>
              <a:endParaRPr kumimoji="0" lang="en-US" altLang="zh-CN" sz="1200" b="1" i="0" u="none" strike="noStrike" kern="0" cap="none" spc="0" normalizeH="0" baseline="0" noProof="0" dirty="0">
                <a:ln>
                  <a:noFill/>
                </a:ln>
                <a:effectLst/>
                <a:uLnTx/>
                <a:uFillTx/>
                <a:latin typeface="微软雅黑" pitchFamily="34" charset="-122"/>
                <a:ea typeface="微软雅黑" pitchFamily="34" charset="-122"/>
              </a:endParaRPr>
            </a:p>
          </p:txBody>
        </p:sp>
      </p:grpSp>
      <p:grpSp>
        <p:nvGrpSpPr>
          <p:cNvPr id="8" name="组合 7"/>
          <p:cNvGrpSpPr/>
          <p:nvPr/>
        </p:nvGrpSpPr>
        <p:grpSpPr>
          <a:xfrm>
            <a:off x="4493304" y="3289722"/>
            <a:ext cx="3268871" cy="365925"/>
            <a:chOff x="4493304" y="3289722"/>
            <a:chExt cx="3268871" cy="365925"/>
          </a:xfrm>
        </p:grpSpPr>
        <p:sp>
          <p:nvSpPr>
            <p:cNvPr id="92" name="Line 17"/>
            <p:cNvSpPr>
              <a:spLocks noChangeShapeType="1"/>
            </p:cNvSpPr>
            <p:nvPr/>
          </p:nvSpPr>
          <p:spPr bwMode="auto">
            <a:xfrm flipH="1">
              <a:off x="4493304" y="3452241"/>
              <a:ext cx="2189423" cy="203406"/>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05" name="Text Box 30"/>
            <p:cNvSpPr txBox="1">
              <a:spLocks noChangeArrowheads="1"/>
            </p:cNvSpPr>
            <p:nvPr/>
          </p:nvSpPr>
          <p:spPr bwMode="auto">
            <a:xfrm>
              <a:off x="6617310" y="3289722"/>
              <a:ext cx="11448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重复确认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3 </a:t>
              </a:r>
              <a:endParaRPr kumimoji="0" lang="en-US" altLang="zh-CN" sz="1200" b="1" i="0" u="none" strike="noStrike" kern="0" cap="none" spc="0" normalizeH="0" baseline="0" noProof="0" dirty="0">
                <a:ln>
                  <a:noFill/>
                </a:ln>
                <a:effectLst/>
                <a:uLnTx/>
                <a:uFillTx/>
                <a:latin typeface="微软雅黑" pitchFamily="34" charset="-122"/>
                <a:ea typeface="微软雅黑" pitchFamily="34" charset="-122"/>
              </a:endParaRPr>
            </a:p>
          </p:txBody>
        </p:sp>
      </p:grpSp>
      <p:grpSp>
        <p:nvGrpSpPr>
          <p:cNvPr id="15" name="组合 14"/>
          <p:cNvGrpSpPr/>
          <p:nvPr/>
        </p:nvGrpSpPr>
        <p:grpSpPr>
          <a:xfrm>
            <a:off x="3776205" y="3355138"/>
            <a:ext cx="2909587" cy="367971"/>
            <a:chOff x="3776205" y="3355138"/>
            <a:chExt cx="2909587" cy="367971"/>
          </a:xfrm>
        </p:grpSpPr>
        <p:sp>
          <p:nvSpPr>
            <p:cNvPr id="107" name="Line 32"/>
            <p:cNvSpPr>
              <a:spLocks noChangeShapeType="1"/>
            </p:cNvSpPr>
            <p:nvPr/>
          </p:nvSpPr>
          <p:spPr bwMode="auto">
            <a:xfrm>
              <a:off x="4497392" y="3520725"/>
              <a:ext cx="2188400" cy="20238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08" name="Text Box 33"/>
            <p:cNvSpPr txBox="1">
              <a:spLocks noChangeArrowheads="1"/>
            </p:cNvSpPr>
            <p:nvPr/>
          </p:nvSpPr>
          <p:spPr bwMode="auto">
            <a:xfrm>
              <a:off x="3776205" y="3355138"/>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7</a:t>
              </a:r>
            </a:p>
          </p:txBody>
        </p:sp>
      </p:grpSp>
      <p:grpSp>
        <p:nvGrpSpPr>
          <p:cNvPr id="109" name="Group 34"/>
          <p:cNvGrpSpPr>
            <a:grpSpLocks/>
          </p:cNvGrpSpPr>
          <p:nvPr/>
        </p:nvGrpSpPr>
        <p:grpSpPr bwMode="auto">
          <a:xfrm>
            <a:off x="1488265" y="2924811"/>
            <a:ext cx="3018729" cy="830998"/>
            <a:chOff x="91" y="2556"/>
            <a:chExt cx="2765" cy="813"/>
          </a:xfrm>
        </p:grpSpPr>
        <p:sp>
          <p:nvSpPr>
            <p:cNvPr id="114" name="Line 38"/>
            <p:cNvSpPr>
              <a:spLocks noChangeShapeType="1"/>
            </p:cNvSpPr>
            <p:nvPr/>
          </p:nvSpPr>
          <p:spPr bwMode="auto">
            <a:xfrm>
              <a:off x="1919" y="3270"/>
              <a:ext cx="937" cy="0"/>
            </a:xfrm>
            <a:prstGeom prst="line">
              <a:avLst/>
            </a:prstGeom>
            <a:noFill/>
            <a:ln w="28575">
              <a:solidFill>
                <a:srgbClr val="000066"/>
              </a:solidFill>
              <a:prstDash val="sys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11" name="Text Box 39"/>
            <p:cNvSpPr txBox="1">
              <a:spLocks noChangeArrowheads="1"/>
            </p:cNvSpPr>
            <p:nvPr/>
          </p:nvSpPr>
          <p:spPr bwMode="auto">
            <a:xfrm>
              <a:off x="91" y="2556"/>
              <a:ext cx="1836" cy="813"/>
            </a:xfrm>
            <a:prstGeom prst="rect">
              <a:avLst/>
            </a:prstGeom>
            <a:solidFill>
              <a:srgbClr val="00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effectLst/>
                  <a:uLnTx/>
                  <a:uFillTx/>
                  <a:latin typeface="微软雅黑" pitchFamily="34" charset="-122"/>
                  <a:ea typeface="微软雅黑" pitchFamily="34" charset="-122"/>
                </a:rPr>
                <a:t>收到三个连续的</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effectLst/>
                  <a:uLnTx/>
                  <a:uFillTx/>
                  <a:latin typeface="微软雅黑" pitchFamily="34" charset="-122"/>
                  <a:ea typeface="微软雅黑" pitchFamily="34" charset="-122"/>
                </a:rPr>
                <a:t>对 </a:t>
              </a:r>
              <a:r>
                <a:rPr kumimoji="0" lang="en-US" altLang="zh-CN" sz="16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600" b="1" i="0" u="none" strike="noStrike" kern="0" cap="none" spc="0" normalizeH="0" baseline="-25000" noProof="0" dirty="0">
                  <a:ln>
                    <a:noFill/>
                  </a:ln>
                  <a:effectLst/>
                  <a:uLnTx/>
                  <a:uFillTx/>
                  <a:latin typeface="微软雅黑" pitchFamily="34" charset="-122"/>
                  <a:ea typeface="微软雅黑" pitchFamily="34" charset="-122"/>
                </a:rPr>
                <a:t>3</a:t>
              </a:r>
              <a:r>
                <a:rPr kumimoji="0" lang="en-US" altLang="zh-CN" sz="1600" b="1" i="0" u="none" strike="noStrike" kern="0" cap="none" spc="0" normalizeH="0" baseline="0" noProof="0" dirty="0">
                  <a:ln>
                    <a:noFill/>
                  </a:ln>
                  <a:effectLst/>
                  <a:uLnTx/>
                  <a:uFillTx/>
                  <a:latin typeface="微软雅黑" pitchFamily="34" charset="-122"/>
                  <a:ea typeface="微软雅黑" pitchFamily="34" charset="-122"/>
                </a:rPr>
                <a:t> </a:t>
              </a:r>
              <a:r>
                <a:rPr kumimoji="0" lang="zh-CN" altLang="en-US" sz="1600" b="1" i="0" u="none" strike="noStrike" kern="0" cap="none" spc="0" normalizeH="0" baseline="0" noProof="0" dirty="0">
                  <a:ln>
                    <a:noFill/>
                  </a:ln>
                  <a:effectLst/>
                  <a:uLnTx/>
                  <a:uFillTx/>
                  <a:latin typeface="微软雅黑" pitchFamily="34" charset="-122"/>
                  <a:ea typeface="微软雅黑" pitchFamily="34" charset="-122"/>
                </a:rPr>
                <a:t>的重复确认</a:t>
              </a:r>
              <a:r>
                <a:rPr kumimoji="0" lang="zh-CN" altLang="en-US" sz="1600" kern="0" dirty="0">
                  <a:latin typeface="微软雅黑" pitchFamily="34" charset="-122"/>
                  <a:ea typeface="微软雅黑" pitchFamily="34" charset="-122"/>
                </a:rPr>
                <a:t>，</a:t>
              </a:r>
              <a:r>
                <a:rPr kumimoji="0" lang="zh-CN" altLang="en-US" sz="1600" b="1" i="0" u="none" strike="noStrike" kern="0" cap="none" spc="0" normalizeH="0" baseline="0" noProof="0" dirty="0">
                  <a:ln>
                    <a:noFill/>
                  </a:ln>
                  <a:effectLst/>
                  <a:uLnTx/>
                  <a:uFillTx/>
                  <a:latin typeface="微软雅黑" pitchFamily="34" charset="-122"/>
                  <a:ea typeface="微软雅黑" pitchFamily="34" charset="-122"/>
                </a:rPr>
                <a:t>立即重传 </a:t>
              </a:r>
              <a:r>
                <a:rPr kumimoji="0" lang="en-US" altLang="zh-CN" sz="16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600" b="1" i="0" u="none" strike="noStrike" kern="0" cap="none" spc="0" normalizeH="0" baseline="-25000" noProof="0" dirty="0">
                  <a:ln>
                    <a:noFill/>
                  </a:ln>
                  <a:effectLst/>
                  <a:uLnTx/>
                  <a:uFillTx/>
                  <a:latin typeface="微软雅黑" pitchFamily="34" charset="-122"/>
                  <a:ea typeface="微软雅黑" pitchFamily="34" charset="-122"/>
                </a:rPr>
                <a:t>3</a:t>
              </a:r>
            </a:p>
          </p:txBody>
        </p:sp>
      </p:grpSp>
      <p:grpSp>
        <p:nvGrpSpPr>
          <p:cNvPr id="10" name="组合 9"/>
          <p:cNvGrpSpPr/>
          <p:nvPr/>
        </p:nvGrpSpPr>
        <p:grpSpPr>
          <a:xfrm>
            <a:off x="3776205" y="1656343"/>
            <a:ext cx="2906522" cy="389435"/>
            <a:chOff x="3776205" y="1656343"/>
            <a:chExt cx="2906522" cy="389435"/>
          </a:xfrm>
        </p:grpSpPr>
        <p:sp>
          <p:nvSpPr>
            <p:cNvPr id="93" name="Text Box 18"/>
            <p:cNvSpPr txBox="1">
              <a:spLocks noChangeArrowheads="1"/>
            </p:cNvSpPr>
            <p:nvPr/>
          </p:nvSpPr>
          <p:spPr bwMode="auto">
            <a:xfrm>
              <a:off x="3776205" y="1656343"/>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2</a:t>
              </a:r>
            </a:p>
          </p:txBody>
        </p:sp>
        <p:sp>
          <p:nvSpPr>
            <p:cNvPr id="117" name="Line 42"/>
            <p:cNvSpPr>
              <a:spLocks noChangeShapeType="1"/>
            </p:cNvSpPr>
            <p:nvPr/>
          </p:nvSpPr>
          <p:spPr bwMode="auto">
            <a:xfrm>
              <a:off x="4493304" y="1843394"/>
              <a:ext cx="2189423" cy="20238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grpSp>
        <p:nvGrpSpPr>
          <p:cNvPr id="11" name="组合 10"/>
          <p:cNvGrpSpPr/>
          <p:nvPr/>
        </p:nvGrpSpPr>
        <p:grpSpPr>
          <a:xfrm>
            <a:off x="3776205" y="1938453"/>
            <a:ext cx="2400562" cy="706298"/>
            <a:chOff x="3776205" y="1938453"/>
            <a:chExt cx="2400562" cy="706298"/>
          </a:xfrm>
        </p:grpSpPr>
        <p:sp>
          <p:nvSpPr>
            <p:cNvPr id="94" name="Text Box 19"/>
            <p:cNvSpPr txBox="1">
              <a:spLocks noChangeArrowheads="1"/>
            </p:cNvSpPr>
            <p:nvPr/>
          </p:nvSpPr>
          <p:spPr bwMode="auto">
            <a:xfrm>
              <a:off x="3776205" y="1984449"/>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3</a:t>
              </a:r>
            </a:p>
          </p:txBody>
        </p:sp>
        <p:grpSp>
          <p:nvGrpSpPr>
            <p:cNvPr id="5" name="组合 4"/>
            <p:cNvGrpSpPr/>
            <p:nvPr/>
          </p:nvGrpSpPr>
          <p:grpSpPr>
            <a:xfrm>
              <a:off x="4493304" y="1938453"/>
              <a:ext cx="1683463" cy="706298"/>
              <a:chOff x="4493304" y="1938453"/>
              <a:chExt cx="1683463" cy="706298"/>
            </a:xfrm>
          </p:grpSpPr>
          <p:sp>
            <p:nvSpPr>
              <p:cNvPr id="115" name="AutoShape 40"/>
              <p:cNvSpPr>
                <a:spLocks noChangeArrowheads="1"/>
              </p:cNvSpPr>
              <p:nvPr/>
            </p:nvSpPr>
            <p:spPr bwMode="auto">
              <a:xfrm>
                <a:off x="5615613" y="1938453"/>
                <a:ext cx="561154" cy="706298"/>
              </a:xfrm>
              <a:prstGeom prst="irregularSeal1">
                <a:avLst/>
              </a:prstGeom>
              <a:solidFill>
                <a:srgbClr val="C00000"/>
              </a:solidFill>
              <a:ln w="9525">
                <a:solidFill>
                  <a:schemeClr val="tx1"/>
                </a:solidFill>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16" name="Text Box 41"/>
              <p:cNvSpPr txBox="1">
                <a:spLocks noChangeArrowheads="1"/>
              </p:cNvSpPr>
              <p:nvPr/>
            </p:nvSpPr>
            <p:spPr bwMode="auto">
              <a:xfrm>
                <a:off x="5661609" y="2152198"/>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丢失</a:t>
                </a:r>
              </a:p>
            </p:txBody>
          </p:sp>
          <p:sp>
            <p:nvSpPr>
              <p:cNvPr id="118" name="Line 43"/>
              <p:cNvSpPr>
                <a:spLocks noChangeShapeType="1"/>
              </p:cNvSpPr>
              <p:nvPr/>
            </p:nvSpPr>
            <p:spPr bwMode="auto">
              <a:xfrm>
                <a:off x="4493304" y="2177634"/>
                <a:ext cx="1178527" cy="10221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grpSp>
      <p:grpSp>
        <p:nvGrpSpPr>
          <p:cNvPr id="13" name="组合 12"/>
          <p:cNvGrpSpPr/>
          <p:nvPr/>
        </p:nvGrpSpPr>
        <p:grpSpPr>
          <a:xfrm>
            <a:off x="3776205" y="2663150"/>
            <a:ext cx="2909587" cy="388412"/>
            <a:chOff x="3776205" y="2663150"/>
            <a:chExt cx="2909587" cy="388412"/>
          </a:xfrm>
        </p:grpSpPr>
        <p:sp>
          <p:nvSpPr>
            <p:cNvPr id="98" name="Text Box 23"/>
            <p:cNvSpPr txBox="1">
              <a:spLocks noChangeArrowheads="1"/>
            </p:cNvSpPr>
            <p:nvPr/>
          </p:nvSpPr>
          <p:spPr bwMode="auto">
            <a:xfrm>
              <a:off x="3776205" y="2663150"/>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5</a:t>
              </a:r>
            </a:p>
          </p:txBody>
        </p:sp>
        <p:sp>
          <p:nvSpPr>
            <p:cNvPr id="119" name="Line 44"/>
            <p:cNvSpPr>
              <a:spLocks noChangeShapeType="1"/>
            </p:cNvSpPr>
            <p:nvPr/>
          </p:nvSpPr>
          <p:spPr bwMode="auto">
            <a:xfrm>
              <a:off x="4497392" y="2848157"/>
              <a:ext cx="2188400" cy="203405"/>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grpSp>
        <p:nvGrpSpPr>
          <p:cNvPr id="14" name="组合 13"/>
          <p:cNvGrpSpPr/>
          <p:nvPr/>
        </p:nvGrpSpPr>
        <p:grpSpPr>
          <a:xfrm>
            <a:off x="3776205" y="2998412"/>
            <a:ext cx="2909587" cy="388413"/>
            <a:chOff x="3776205" y="2998412"/>
            <a:chExt cx="2909587" cy="388413"/>
          </a:xfrm>
        </p:grpSpPr>
        <p:sp>
          <p:nvSpPr>
            <p:cNvPr id="99" name="Text Box 24"/>
            <p:cNvSpPr txBox="1">
              <a:spLocks noChangeArrowheads="1"/>
            </p:cNvSpPr>
            <p:nvPr/>
          </p:nvSpPr>
          <p:spPr bwMode="auto">
            <a:xfrm>
              <a:off x="3776205" y="2998412"/>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6</a:t>
              </a:r>
            </a:p>
          </p:txBody>
        </p:sp>
        <p:sp>
          <p:nvSpPr>
            <p:cNvPr id="120" name="Line 45"/>
            <p:cNvSpPr>
              <a:spLocks noChangeShapeType="1"/>
            </p:cNvSpPr>
            <p:nvPr/>
          </p:nvSpPr>
          <p:spPr bwMode="auto">
            <a:xfrm>
              <a:off x="4497392" y="3184441"/>
              <a:ext cx="2188400" cy="20238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grpSp>
        <p:nvGrpSpPr>
          <p:cNvPr id="16" name="组合 15"/>
          <p:cNvGrpSpPr/>
          <p:nvPr/>
        </p:nvGrpSpPr>
        <p:grpSpPr>
          <a:xfrm>
            <a:off x="3483631" y="3666889"/>
            <a:ext cx="3199096" cy="326064"/>
            <a:chOff x="3483631" y="3666889"/>
            <a:chExt cx="3199096" cy="326064"/>
          </a:xfrm>
        </p:grpSpPr>
        <p:sp>
          <p:nvSpPr>
            <p:cNvPr id="102" name="Line 27"/>
            <p:cNvSpPr>
              <a:spLocks noChangeShapeType="1"/>
            </p:cNvSpPr>
            <p:nvPr/>
          </p:nvSpPr>
          <p:spPr bwMode="auto">
            <a:xfrm>
              <a:off x="4493304" y="3789547"/>
              <a:ext cx="2189423" cy="203406"/>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60" name="Text Box 33"/>
            <p:cNvSpPr txBox="1">
              <a:spLocks noChangeArrowheads="1"/>
            </p:cNvSpPr>
            <p:nvPr/>
          </p:nvSpPr>
          <p:spPr bwMode="auto">
            <a:xfrm>
              <a:off x="3483631" y="3666889"/>
              <a:ext cx="106792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kern="0" dirty="0">
                  <a:solidFill>
                    <a:srgbClr val="C00000"/>
                  </a:solidFill>
                  <a:latin typeface="微软雅黑" pitchFamily="34" charset="-122"/>
                  <a:ea typeface="微软雅黑" pitchFamily="34" charset="-122"/>
                </a:rPr>
                <a:t>立即重传</a:t>
              </a:r>
              <a:r>
                <a:rPr kumimoji="0" lang="zh-CN" altLang="en-US" sz="1200" b="1" i="0" u="none" strike="noStrike" kern="0" cap="none" spc="0" normalizeH="0" baseline="0" noProof="0" dirty="0">
                  <a:ln>
                    <a:noFill/>
                  </a:ln>
                  <a:solidFill>
                    <a:srgbClr val="C00000"/>
                  </a:solidFill>
                  <a:effectLst/>
                  <a:uLnTx/>
                  <a:uFillTx/>
                  <a:latin typeface="微软雅黑" pitchFamily="34" charset="-122"/>
                  <a:ea typeface="微软雅黑" pitchFamily="34" charset="-122"/>
                </a:rPr>
                <a:t> </a:t>
              </a:r>
              <a:r>
                <a:rPr kumimoji="0" lang="en-US" altLang="zh-CN" sz="1200" b="1" i="0" u="none" strike="noStrike" kern="0" cap="none" spc="0" normalizeH="0" baseline="0" noProof="0" dirty="0">
                  <a:ln>
                    <a:noFill/>
                  </a:ln>
                  <a:solidFill>
                    <a:srgbClr val="C00000"/>
                  </a:solidFill>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solidFill>
                    <a:srgbClr val="C00000"/>
                  </a:solidFill>
                  <a:effectLst/>
                  <a:uLnTx/>
                  <a:uFillTx/>
                  <a:latin typeface="微软雅黑" pitchFamily="34" charset="-122"/>
                  <a:ea typeface="微软雅黑" pitchFamily="34" charset="-122"/>
                </a:rPr>
                <a:t>3</a:t>
              </a:r>
            </a:p>
          </p:txBody>
        </p:sp>
      </p:grpSp>
      <p:grpSp>
        <p:nvGrpSpPr>
          <p:cNvPr id="63" name="组合 62"/>
          <p:cNvGrpSpPr/>
          <p:nvPr/>
        </p:nvGrpSpPr>
        <p:grpSpPr>
          <a:xfrm>
            <a:off x="6154051" y="3617826"/>
            <a:ext cx="1608124" cy="276999"/>
            <a:chOff x="6154051" y="3289722"/>
            <a:chExt cx="1608124" cy="276999"/>
          </a:xfrm>
        </p:grpSpPr>
        <p:sp>
          <p:nvSpPr>
            <p:cNvPr id="64" name="Line 17"/>
            <p:cNvSpPr>
              <a:spLocks noChangeShapeType="1"/>
            </p:cNvSpPr>
            <p:nvPr/>
          </p:nvSpPr>
          <p:spPr bwMode="auto">
            <a:xfrm flipH="1">
              <a:off x="6154051" y="3452241"/>
              <a:ext cx="528675" cy="76664"/>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65" name="Text Box 30"/>
            <p:cNvSpPr txBox="1">
              <a:spLocks noChangeArrowheads="1"/>
            </p:cNvSpPr>
            <p:nvPr/>
          </p:nvSpPr>
          <p:spPr bwMode="auto">
            <a:xfrm>
              <a:off x="6617310" y="3289722"/>
              <a:ext cx="11448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重复确认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3 </a:t>
              </a:r>
              <a:endParaRPr kumimoji="0" lang="en-US" altLang="zh-CN" sz="1200" b="1" i="0" u="none" strike="noStrike" kern="0" cap="none" spc="0" normalizeH="0" baseline="0" noProof="0" dirty="0">
                <a:ln>
                  <a:noFill/>
                </a:ln>
                <a:effectLst/>
                <a:uLnTx/>
                <a:uFillTx/>
                <a:latin typeface="微软雅黑" pitchFamily="34" charset="-122"/>
                <a:ea typeface="微软雅黑" pitchFamily="34" charset="-122"/>
              </a:endParaRPr>
            </a:p>
          </p:txBody>
        </p:sp>
      </p:grpSp>
      <p:sp>
        <p:nvSpPr>
          <p:cNvPr id="2" name="灯片编号占位符 1">
            <a:extLst>
              <a:ext uri="{FF2B5EF4-FFF2-40B4-BE49-F238E27FC236}">
                <a16:creationId xmlns:a16="http://schemas.microsoft.com/office/drawing/2014/main" id="{D8C75EF6-D3A8-4C14-9500-5729AE1A9FFE}"/>
              </a:ext>
            </a:extLst>
          </p:cNvPr>
          <p:cNvSpPr>
            <a:spLocks noGrp="1"/>
          </p:cNvSpPr>
          <p:nvPr>
            <p:ph type="sldNum" sz="quarter" idx="12"/>
          </p:nvPr>
        </p:nvSpPr>
        <p:spPr/>
        <p:txBody>
          <a:bodyPr/>
          <a:lstStyle/>
          <a:p>
            <a:fld id="{C485880C-E2C3-4DAB-AE74-D9BE691626AC}" type="slidenum">
              <a:rPr lang="zh-CN" altLang="en-US" smtClean="0"/>
              <a:pPr/>
              <a:t>160</a:t>
            </a:fld>
            <a:endParaRPr lang="zh-CN" altLang="en-US"/>
          </a:p>
        </p:txBody>
      </p:sp>
    </p:spTree>
    <p:extLst>
      <p:ext uri="{BB962C8B-B14F-4D97-AF65-F5344CB8AC3E}">
        <p14:creationId xmlns:p14="http://schemas.microsoft.com/office/powerpoint/2010/main" val="327812260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10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1000"/>
                                        <p:tgtEl>
                                          <p:spTgt spid="10"/>
                                        </p:tgtEl>
                                      </p:cBhvr>
                                    </p:animEffect>
                                  </p:childTnLst>
                                </p:cTn>
                              </p:par>
                            </p:childTnLst>
                          </p:cTn>
                        </p:par>
                        <p:par>
                          <p:cTn id="17" fill="hold">
                            <p:stCondLst>
                              <p:cond delay="1000"/>
                            </p:stCondLst>
                            <p:childTnLst>
                              <p:par>
                                <p:cTn id="18" presetID="22" presetClass="entr" presetSubtype="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10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10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1000"/>
                                        <p:tgtEl>
                                          <p:spTgt spid="12"/>
                                        </p:tgtEl>
                                      </p:cBhvr>
                                    </p:animEffect>
                                  </p:childTnLst>
                                </p:cTn>
                              </p:par>
                            </p:childTnLst>
                          </p:cTn>
                        </p:par>
                        <p:par>
                          <p:cTn id="31" fill="hold">
                            <p:stCondLst>
                              <p:cond delay="1000"/>
                            </p:stCondLst>
                            <p:childTnLst>
                              <p:par>
                                <p:cTn id="32" presetID="22" presetClass="entr" presetSubtype="2"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right)">
                                      <p:cBhvr>
                                        <p:cTn id="34" dur="10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1000"/>
                                        <p:tgtEl>
                                          <p:spTgt spid="13"/>
                                        </p:tgtEl>
                                      </p:cBhvr>
                                    </p:animEffect>
                                  </p:childTnLst>
                                </p:cTn>
                              </p:par>
                            </p:childTnLst>
                          </p:cTn>
                        </p:par>
                        <p:par>
                          <p:cTn id="40" fill="hold">
                            <p:stCondLst>
                              <p:cond delay="1000"/>
                            </p:stCondLst>
                            <p:childTnLst>
                              <p:par>
                                <p:cTn id="41" presetID="22" presetClass="entr" presetSubtype="2"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right)">
                                      <p:cBhvr>
                                        <p:cTn id="43" dur="10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left)">
                                      <p:cBhvr>
                                        <p:cTn id="48" dur="1000"/>
                                        <p:tgtEl>
                                          <p:spTgt spid="14"/>
                                        </p:tgtEl>
                                      </p:cBhvr>
                                    </p:animEffect>
                                  </p:childTnLst>
                                </p:cTn>
                              </p:par>
                            </p:childTnLst>
                          </p:cTn>
                        </p:par>
                        <p:par>
                          <p:cTn id="49" fill="hold">
                            <p:stCondLst>
                              <p:cond delay="1000"/>
                            </p:stCondLst>
                            <p:childTnLst>
                              <p:par>
                                <p:cTn id="50" presetID="22" presetClass="entr" presetSubtype="2"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right)">
                                      <p:cBhvr>
                                        <p:cTn id="52" dur="10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1000"/>
                                        <p:tgtEl>
                                          <p:spTgt spid="15"/>
                                        </p:tgtEl>
                                      </p:cBhvr>
                                    </p:animEffect>
                                  </p:childTnLst>
                                </p:cTn>
                              </p:par>
                            </p:childTnLst>
                          </p:cTn>
                        </p:par>
                        <p:par>
                          <p:cTn id="58" fill="hold">
                            <p:stCondLst>
                              <p:cond delay="1000"/>
                            </p:stCondLst>
                            <p:childTnLst>
                              <p:par>
                                <p:cTn id="59" presetID="22" presetClass="entr" presetSubtype="2" fill="hold" nodeType="afterEffect">
                                  <p:stCondLst>
                                    <p:cond delay="0"/>
                                  </p:stCondLst>
                                  <p:childTnLst>
                                    <p:set>
                                      <p:cBhvr>
                                        <p:cTn id="60" dur="1" fill="hold">
                                          <p:stCondLst>
                                            <p:cond delay="0"/>
                                          </p:stCondLst>
                                        </p:cTn>
                                        <p:tgtEl>
                                          <p:spTgt spid="63"/>
                                        </p:tgtEl>
                                        <p:attrNameLst>
                                          <p:attrName>style.visibility</p:attrName>
                                        </p:attrNameLst>
                                      </p:cBhvr>
                                      <p:to>
                                        <p:strVal val="visible"/>
                                      </p:to>
                                    </p:set>
                                    <p:animEffect transition="in" filter="wipe(right)">
                                      <p:cBhvr>
                                        <p:cTn id="61" dur="1000"/>
                                        <p:tgtEl>
                                          <p:spTgt spid="6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2" fill="hold" nodeType="clickEffect">
                                  <p:stCondLst>
                                    <p:cond delay="0"/>
                                  </p:stCondLst>
                                  <p:childTnLst>
                                    <p:set>
                                      <p:cBhvr>
                                        <p:cTn id="65" dur="1" fill="hold">
                                          <p:stCondLst>
                                            <p:cond delay="0"/>
                                          </p:stCondLst>
                                        </p:cTn>
                                        <p:tgtEl>
                                          <p:spTgt spid="109"/>
                                        </p:tgtEl>
                                        <p:attrNameLst>
                                          <p:attrName>style.visibility</p:attrName>
                                        </p:attrNameLst>
                                      </p:cBhvr>
                                      <p:to>
                                        <p:strVal val="visible"/>
                                      </p:to>
                                    </p:set>
                                    <p:animEffect transition="in" filter="wipe(right)">
                                      <p:cBhvr>
                                        <p:cTn id="66" dur="1000"/>
                                        <p:tgtEl>
                                          <p:spTgt spid="109"/>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wipe(left)">
                                      <p:cBhvr>
                                        <p:cTn id="71"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AutoShape 5"/>
          <p:cNvSpPr>
            <a:spLocks noChangeArrowheads="1"/>
          </p:cNvSpPr>
          <p:nvPr/>
        </p:nvSpPr>
        <p:spPr bwMode="auto">
          <a:xfrm>
            <a:off x="556963" y="630801"/>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05" name="Rectangle 6"/>
          <p:cNvSpPr>
            <a:spLocks noChangeArrowheads="1"/>
          </p:cNvSpPr>
          <p:nvPr/>
        </p:nvSpPr>
        <p:spPr bwMode="auto">
          <a:xfrm>
            <a:off x="2622738" y="597590"/>
            <a:ext cx="39172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快恢复 </a:t>
            </a:r>
            <a:r>
              <a:rPr lang="en-US" altLang="zh-CN" sz="2000" b="1" dirty="0">
                <a:solidFill>
                  <a:schemeClr val="bg1"/>
                </a:solidFill>
                <a:latin typeface="微软雅黑" pitchFamily="34" charset="-122"/>
                <a:ea typeface="微软雅黑" pitchFamily="34" charset="-122"/>
              </a:rPr>
              <a:t>FR (Fast Recovery)</a:t>
            </a:r>
            <a:r>
              <a:rPr lang="zh-CN" altLang="en-US" sz="2000" b="1" dirty="0">
                <a:solidFill>
                  <a:schemeClr val="bg1"/>
                </a:solidFill>
                <a:latin typeface="微软雅黑" pitchFamily="34" charset="-122"/>
                <a:ea typeface="微软雅黑" pitchFamily="34" charset="-122"/>
              </a:rPr>
              <a:t>算法</a:t>
            </a:r>
          </a:p>
        </p:txBody>
      </p:sp>
      <p:sp>
        <p:nvSpPr>
          <p:cNvPr id="106" name="Rectangle 68"/>
          <p:cNvSpPr>
            <a:spLocks noChangeArrowheads="1"/>
          </p:cNvSpPr>
          <p:nvPr/>
        </p:nvSpPr>
        <p:spPr bwMode="auto">
          <a:xfrm>
            <a:off x="556963" y="993900"/>
            <a:ext cx="8048776" cy="2400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当发送端收到连续三个重复的确认时，</a:t>
            </a:r>
            <a:r>
              <a:rPr lang="zh-CN" altLang="en-US" sz="2000" b="1" dirty="0">
                <a:solidFill>
                  <a:srgbClr val="C00000"/>
                </a:solidFill>
                <a:latin typeface="微软雅黑" pitchFamily="34" charset="-122"/>
                <a:ea typeface="微软雅黑" pitchFamily="34" charset="-122"/>
              </a:rPr>
              <a:t>不执行</a:t>
            </a:r>
            <a:r>
              <a:rPr lang="zh-CN" altLang="en-US" sz="2000" b="1" dirty="0">
                <a:latin typeface="微软雅黑" pitchFamily="34" charset="-122"/>
                <a:ea typeface="微软雅黑" pitchFamily="34" charset="-122"/>
              </a:rPr>
              <a:t>慢开始算法，而是</a:t>
            </a:r>
            <a:r>
              <a:rPr lang="zh-CN" altLang="en-US" sz="2000" b="1" dirty="0">
                <a:solidFill>
                  <a:srgbClr val="0000FF"/>
                </a:solidFill>
                <a:latin typeface="微软雅黑" pitchFamily="34" charset="-122"/>
                <a:ea typeface="微软雅黑" pitchFamily="34" charset="-122"/>
              </a:rPr>
              <a:t>执行</a:t>
            </a:r>
            <a:r>
              <a:rPr lang="zh-CN" altLang="en-US" sz="2000" b="1" dirty="0">
                <a:solidFill>
                  <a:srgbClr val="C00000"/>
                </a:solidFill>
                <a:latin typeface="微软雅黑" pitchFamily="34" charset="-122"/>
                <a:ea typeface="微软雅黑" pitchFamily="34" charset="-122"/>
              </a:rPr>
              <a:t>快恢复算法 </a:t>
            </a:r>
            <a:r>
              <a:rPr lang="en-US" altLang="zh-CN" sz="2000" b="1" dirty="0">
                <a:solidFill>
                  <a:srgbClr val="C00000"/>
                </a:solidFill>
                <a:latin typeface="微软雅黑" pitchFamily="34" charset="-122"/>
                <a:ea typeface="微软雅黑" pitchFamily="34" charset="-122"/>
              </a:rPr>
              <a:t>FR </a:t>
            </a:r>
            <a:r>
              <a:rPr lang="en-US" altLang="zh-CN" sz="2000" b="1" dirty="0">
                <a:latin typeface="微软雅黑" pitchFamily="34" charset="-122"/>
                <a:ea typeface="微软雅黑" pitchFamily="34" charset="-122"/>
              </a:rPr>
              <a:t>(Fast Recovery) </a:t>
            </a:r>
            <a:r>
              <a:rPr lang="zh-CN" altLang="en-US" sz="2000" b="1" dirty="0">
                <a:latin typeface="微软雅黑" pitchFamily="34" charset="-122"/>
                <a:ea typeface="微软雅黑" pitchFamily="34" charset="-122"/>
              </a:rPr>
              <a:t>算法：</a:t>
            </a:r>
          </a:p>
          <a:p>
            <a:pPr marL="633413" indent="-342900">
              <a:lnSpc>
                <a:spcPts val="3000"/>
              </a:lnSpc>
              <a:buClr>
                <a:srgbClr val="7030A0"/>
              </a:buClr>
              <a:buFont typeface="+mj-lt"/>
              <a:buAutoNum type="arabicPeriod"/>
            </a:pPr>
            <a:r>
              <a:rPr lang="zh-CN" altLang="en-US" sz="2000" b="1" dirty="0">
                <a:latin typeface="微软雅黑" pitchFamily="34" charset="-122"/>
                <a:ea typeface="微软雅黑" pitchFamily="34" charset="-122"/>
              </a:rPr>
              <a:t>慢开始门限 </a:t>
            </a:r>
            <a:r>
              <a:rPr lang="en-US" altLang="zh-CN" sz="2000" b="1" dirty="0" err="1">
                <a:latin typeface="微软雅黑" pitchFamily="34" charset="-122"/>
                <a:ea typeface="微软雅黑" pitchFamily="34" charset="-122"/>
              </a:rPr>
              <a:t>ssthresh</a:t>
            </a:r>
            <a:r>
              <a:rPr lang="en-US" altLang="zh-CN" sz="2000" b="1" dirty="0">
                <a:latin typeface="微软雅黑" pitchFamily="34" charset="-122"/>
                <a:ea typeface="微软雅黑" pitchFamily="34" charset="-122"/>
              </a:rPr>
              <a:t> = </a:t>
            </a:r>
            <a:r>
              <a:rPr lang="zh-CN" altLang="en-US" sz="2000" b="1" dirty="0">
                <a:latin typeface="微软雅黑" pitchFamily="34" charset="-122"/>
                <a:ea typeface="微软雅黑" pitchFamily="34" charset="-122"/>
              </a:rPr>
              <a:t>当前拥塞窗口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 2 </a:t>
            </a:r>
            <a:r>
              <a:rPr lang="zh-CN" altLang="en-US" sz="2000" b="1" dirty="0">
                <a:latin typeface="微软雅黑" pitchFamily="34" charset="-122"/>
                <a:ea typeface="微软雅黑" pitchFamily="34" charset="-122"/>
              </a:rPr>
              <a:t>；</a:t>
            </a:r>
          </a:p>
          <a:p>
            <a:pPr marL="633413" indent="-342900">
              <a:lnSpc>
                <a:spcPts val="3000"/>
              </a:lnSpc>
              <a:buClr>
                <a:srgbClr val="7030A0"/>
              </a:buClr>
              <a:buFont typeface="+mj-lt"/>
              <a:buAutoNum type="arabicPeriod"/>
            </a:pPr>
            <a:r>
              <a:rPr lang="zh-CN" altLang="en-US" sz="2000" b="1" dirty="0">
                <a:solidFill>
                  <a:srgbClr val="C00000"/>
                </a:solidFill>
                <a:latin typeface="微软雅黑" pitchFamily="34" charset="-122"/>
                <a:ea typeface="微软雅黑" pitchFamily="34" charset="-122"/>
              </a:rPr>
              <a:t>乘法减小 </a:t>
            </a:r>
            <a:r>
              <a:rPr lang="en-US" altLang="zh-CN" sz="2000" b="1" dirty="0">
                <a:solidFill>
                  <a:srgbClr val="C00000"/>
                </a:solidFill>
                <a:latin typeface="微软雅黑" pitchFamily="34" charset="-122"/>
                <a:ea typeface="微软雅黑" pitchFamily="34" charset="-122"/>
              </a:rPr>
              <a:t>MD </a:t>
            </a:r>
            <a:r>
              <a:rPr lang="en-US" altLang="zh-CN" sz="2000" b="1" dirty="0">
                <a:latin typeface="微软雅黑" pitchFamily="34" charset="-122"/>
                <a:ea typeface="微软雅黑" pitchFamily="34" charset="-122"/>
              </a:rPr>
              <a:t>(Multiplicative Decrease) </a:t>
            </a:r>
            <a:r>
              <a:rPr lang="zh-CN" altLang="en-US" sz="2000" b="1" dirty="0">
                <a:latin typeface="微软雅黑" pitchFamily="34" charset="-122"/>
                <a:ea typeface="微软雅黑" pitchFamily="34" charset="-122"/>
              </a:rPr>
              <a:t>拥塞窗口。</a:t>
            </a:r>
            <a:endParaRPr lang="en-US" altLang="zh-CN" sz="2000" b="1" dirty="0">
              <a:latin typeface="微软雅黑" pitchFamily="34" charset="-122"/>
              <a:ea typeface="微软雅黑" pitchFamily="34" charset="-122"/>
            </a:endParaRPr>
          </a:p>
          <a:p>
            <a:pPr marL="290513">
              <a:lnSpc>
                <a:spcPts val="3000"/>
              </a:lnSpc>
              <a:buClr>
                <a:srgbClr val="7030A0"/>
              </a:buClr>
            </a:pP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新拥塞窗口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 </a:t>
            </a:r>
            <a:r>
              <a:rPr lang="zh-CN" altLang="en-US" sz="2000" b="1" dirty="0">
                <a:latin typeface="微软雅黑" pitchFamily="34" charset="-122"/>
                <a:ea typeface="微软雅黑" pitchFamily="34" charset="-122"/>
              </a:rPr>
              <a:t>慢开始门限 </a:t>
            </a:r>
            <a:r>
              <a:rPr lang="en-US" altLang="zh-CN" sz="2000" b="1" dirty="0" err="1">
                <a:latin typeface="微软雅黑" pitchFamily="34" charset="-122"/>
                <a:ea typeface="微软雅黑" pitchFamily="34" charset="-122"/>
              </a:rPr>
              <a:t>ssthresh</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a:t>
            </a:r>
          </a:p>
          <a:p>
            <a:pPr marL="631825" indent="-341313">
              <a:lnSpc>
                <a:spcPts val="3000"/>
              </a:lnSpc>
              <a:buClr>
                <a:srgbClr val="7030A0"/>
              </a:buClr>
              <a:buFont typeface="+mj-lt"/>
              <a:buAutoNum type="arabicPeriod" startAt="3"/>
            </a:pPr>
            <a:r>
              <a:rPr lang="zh-CN" altLang="en-US" sz="2000" b="1" dirty="0">
                <a:latin typeface="微软雅黑" pitchFamily="34" charset="-122"/>
                <a:ea typeface="微软雅黑" pitchFamily="34" charset="-122"/>
              </a:rPr>
              <a:t>执行拥塞避免算法，使拥塞窗口缓慢地</a:t>
            </a:r>
            <a:r>
              <a:rPr lang="zh-CN" altLang="en-US" sz="2000" b="1" dirty="0">
                <a:solidFill>
                  <a:srgbClr val="C00000"/>
                </a:solidFill>
                <a:latin typeface="微软雅黑" pitchFamily="34" charset="-122"/>
                <a:ea typeface="微软雅黑" pitchFamily="34" charset="-122"/>
              </a:rPr>
              <a:t>线性增大</a:t>
            </a:r>
            <a:r>
              <a:rPr lang="zh-CN" altLang="en-US" sz="2000" b="1" dirty="0">
                <a:latin typeface="微软雅黑" pitchFamily="34" charset="-122"/>
                <a:ea typeface="微软雅黑" pitchFamily="34" charset="-122"/>
              </a:rPr>
              <a:t>（</a:t>
            </a:r>
            <a:r>
              <a:rPr lang="zh-CN" altLang="en-US" sz="2000" b="1" dirty="0">
                <a:solidFill>
                  <a:srgbClr val="C00000"/>
                </a:solidFill>
                <a:latin typeface="微软雅黑" pitchFamily="34" charset="-122"/>
                <a:ea typeface="微软雅黑" pitchFamily="34" charset="-122"/>
              </a:rPr>
              <a:t>加法增大 </a:t>
            </a:r>
            <a:r>
              <a:rPr lang="en-US" altLang="zh-CN" sz="2000" b="1" dirty="0">
                <a:solidFill>
                  <a:srgbClr val="C00000"/>
                </a:solidFill>
                <a:latin typeface="微软雅黑" pitchFamily="34" charset="-122"/>
                <a:ea typeface="微软雅黑" pitchFamily="34" charset="-122"/>
              </a:rPr>
              <a:t>AI</a:t>
            </a:r>
            <a:r>
              <a:rPr lang="zh-CN" altLang="en-US" sz="2000" b="1" dirty="0">
                <a:latin typeface="微软雅黑" pitchFamily="34" charset="-122"/>
                <a:ea typeface="微软雅黑" pitchFamily="34" charset="-122"/>
              </a:rPr>
              <a:t>）。 </a:t>
            </a:r>
            <a:endParaRPr lang="en-US" altLang="zh-CN" sz="2000" b="1" dirty="0">
              <a:latin typeface="微软雅黑" pitchFamily="34" charset="-122"/>
              <a:ea typeface="微软雅黑" pitchFamily="34" charset="-122"/>
            </a:endParaRPr>
          </a:p>
        </p:txBody>
      </p:sp>
      <p:sp>
        <p:nvSpPr>
          <p:cNvPr id="6" name="对角圆角矩形 5"/>
          <p:cNvSpPr/>
          <p:nvPr/>
        </p:nvSpPr>
        <p:spPr>
          <a:xfrm>
            <a:off x="764353" y="3458761"/>
            <a:ext cx="7823464" cy="69845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4919" y="3580325"/>
            <a:ext cx="7413788" cy="400110"/>
          </a:xfrm>
          <a:prstGeom prst="rect">
            <a:avLst/>
          </a:prstGeom>
        </p:spPr>
        <p:txBody>
          <a:bodyPr wrap="square">
            <a:spAutoFit/>
          </a:bodyPr>
          <a:lstStyle/>
          <a:p>
            <a:pPr>
              <a:lnSpc>
                <a:spcPts val="2400"/>
              </a:lnSpc>
            </a:pPr>
            <a:r>
              <a:rPr lang="zh-CN" altLang="en-US" sz="2000" b="1" dirty="0">
                <a:solidFill>
                  <a:schemeClr val="bg1"/>
                </a:solidFill>
                <a:latin typeface="微软雅黑" pitchFamily="34" charset="-122"/>
                <a:ea typeface="微软雅黑" pitchFamily="34" charset="-122"/>
              </a:rPr>
              <a:t>二者合在一起就是所谓的 </a:t>
            </a:r>
            <a:r>
              <a:rPr lang="en-US" altLang="zh-CN" sz="2000" b="1" dirty="0">
                <a:solidFill>
                  <a:srgbClr val="FFFF00"/>
                </a:solidFill>
                <a:latin typeface="微软雅黑" pitchFamily="34" charset="-122"/>
                <a:ea typeface="微软雅黑" pitchFamily="34" charset="-122"/>
              </a:rPr>
              <a:t>AIMD</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算法，使 </a:t>
            </a: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性能有明显改进。</a:t>
            </a:r>
          </a:p>
        </p:txBody>
      </p:sp>
      <p:sp>
        <p:nvSpPr>
          <p:cNvPr id="2" name="灯片编号占位符 1">
            <a:extLst>
              <a:ext uri="{FF2B5EF4-FFF2-40B4-BE49-F238E27FC236}">
                <a16:creationId xmlns:a16="http://schemas.microsoft.com/office/drawing/2014/main" id="{7146EBCF-3799-4988-A692-945C887AACFC}"/>
              </a:ext>
            </a:extLst>
          </p:cNvPr>
          <p:cNvSpPr>
            <a:spLocks noGrp="1"/>
          </p:cNvSpPr>
          <p:nvPr>
            <p:ph type="sldNum" sz="quarter" idx="12"/>
          </p:nvPr>
        </p:nvSpPr>
        <p:spPr/>
        <p:txBody>
          <a:bodyPr/>
          <a:lstStyle/>
          <a:p>
            <a:fld id="{C485880C-E2C3-4DAB-AE74-D9BE691626AC}" type="slidenum">
              <a:rPr lang="zh-CN" altLang="en-US" smtClean="0"/>
              <a:pPr/>
              <a:t>161</a:t>
            </a:fld>
            <a:endParaRPr lang="zh-CN" altLang="en-US"/>
          </a:p>
        </p:txBody>
      </p:sp>
    </p:spTree>
    <p:extLst>
      <p:ext uri="{BB962C8B-B14F-4D97-AF65-F5344CB8AC3E}">
        <p14:creationId xmlns:p14="http://schemas.microsoft.com/office/powerpoint/2010/main" val="30160134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圆角矩形 149"/>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Text Box 155"/>
          <p:cNvSpPr txBox="1">
            <a:spLocks noChangeArrowheads="1"/>
          </p:cNvSpPr>
          <p:nvPr/>
        </p:nvSpPr>
        <p:spPr bwMode="auto">
          <a:xfrm>
            <a:off x="1655268" y="3467383"/>
            <a:ext cx="6316124" cy="634020"/>
          </a:xfrm>
          <a:prstGeom prst="rect">
            <a:avLst/>
          </a:prstGeom>
          <a:noFill/>
          <a:ln w="9525">
            <a:noFill/>
            <a:miter lim="800000"/>
            <a:headEnd/>
            <a:tailEnd/>
          </a:ln>
          <a:effectLst/>
          <a:ex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当拥塞窗口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 = 16 </a:t>
            </a:r>
            <a:r>
              <a:rPr lang="zh-CN" altLang="en-US" sz="1600" b="1" dirty="0">
                <a:solidFill>
                  <a:srgbClr val="0000FF"/>
                </a:solidFill>
                <a:latin typeface="微软雅黑" pitchFamily="34" charset="-122"/>
                <a:ea typeface="微软雅黑" pitchFamily="34" charset="-122"/>
              </a:rPr>
              <a:t>时，发送方连续收到 </a:t>
            </a:r>
            <a:r>
              <a:rPr lang="en-US" altLang="zh-CN" sz="1600" b="1" dirty="0">
                <a:solidFill>
                  <a:srgbClr val="0000FF"/>
                </a:solidFill>
                <a:latin typeface="微软雅黑" pitchFamily="34" charset="-122"/>
                <a:ea typeface="微软雅黑" pitchFamily="34" charset="-122"/>
              </a:rPr>
              <a:t>3 </a:t>
            </a:r>
            <a:r>
              <a:rPr lang="zh-CN" altLang="en-US" sz="1600" b="1" dirty="0">
                <a:solidFill>
                  <a:srgbClr val="0000FF"/>
                </a:solidFill>
                <a:latin typeface="微软雅黑" pitchFamily="34" charset="-122"/>
                <a:ea typeface="微软雅黑" pitchFamily="34" charset="-122"/>
              </a:rPr>
              <a:t>个对同一个报文段的重复确认（记为 </a:t>
            </a:r>
            <a:r>
              <a:rPr lang="en-US" altLang="zh-CN" sz="1600" b="1" dirty="0">
                <a:solidFill>
                  <a:srgbClr val="0000FF"/>
                </a:solidFill>
                <a:latin typeface="微软雅黑" pitchFamily="34" charset="-122"/>
                <a:ea typeface="微软雅黑" pitchFamily="34" charset="-122"/>
              </a:rPr>
              <a:t>3-ACK</a:t>
            </a:r>
            <a:r>
              <a:rPr lang="zh-CN" altLang="en-US" sz="1600" b="1" dirty="0">
                <a:solidFill>
                  <a:srgbClr val="0000FF"/>
                </a:solidFill>
                <a:latin typeface="微软雅黑" pitchFamily="34" charset="-122"/>
                <a:ea typeface="微软雅黑" pitchFamily="34" charset="-122"/>
              </a:rPr>
              <a:t>）。发送方改为执行</a:t>
            </a:r>
            <a:r>
              <a:rPr lang="zh-CN" altLang="en-US" sz="1600" b="1" dirty="0">
                <a:solidFill>
                  <a:srgbClr val="C00000"/>
                </a:solidFill>
                <a:latin typeface="微软雅黑" pitchFamily="34" charset="-122"/>
                <a:ea typeface="微软雅黑" pitchFamily="34" charset="-122"/>
              </a:rPr>
              <a:t>快重传</a:t>
            </a:r>
            <a:r>
              <a:rPr lang="zh-CN" altLang="en-US" sz="1600" b="1" dirty="0">
                <a:solidFill>
                  <a:srgbClr val="0000FF"/>
                </a:solidFill>
                <a:latin typeface="微软雅黑" pitchFamily="34" charset="-122"/>
                <a:ea typeface="微软雅黑" pitchFamily="34" charset="-122"/>
              </a:rPr>
              <a:t>和</a:t>
            </a:r>
            <a:r>
              <a:rPr lang="zh-CN" altLang="en-US" sz="1600" b="1" dirty="0">
                <a:solidFill>
                  <a:srgbClr val="C00000"/>
                </a:solidFill>
                <a:latin typeface="微软雅黑" pitchFamily="34" charset="-122"/>
                <a:ea typeface="微软雅黑" pitchFamily="34" charset="-122"/>
              </a:rPr>
              <a:t>快恢复</a:t>
            </a:r>
            <a:r>
              <a:rPr lang="zh-CN" altLang="en-US" sz="1600" b="1" dirty="0">
                <a:solidFill>
                  <a:srgbClr val="0000FF"/>
                </a:solidFill>
                <a:latin typeface="微软雅黑" pitchFamily="34" charset="-122"/>
                <a:ea typeface="微软雅黑" pitchFamily="34" charset="-122"/>
              </a:rPr>
              <a:t>算法。</a:t>
            </a:r>
          </a:p>
        </p:txBody>
      </p:sp>
      <p:grpSp>
        <p:nvGrpSpPr>
          <p:cNvPr id="151" name="组合 150"/>
          <p:cNvGrpSpPr/>
          <p:nvPr/>
        </p:nvGrpSpPr>
        <p:grpSpPr>
          <a:xfrm>
            <a:off x="1317046" y="1115751"/>
            <a:ext cx="6855510" cy="2262108"/>
            <a:chOff x="1317046" y="1115751"/>
            <a:chExt cx="6855510" cy="2262108"/>
          </a:xfrm>
        </p:grpSpPr>
        <p:grpSp>
          <p:nvGrpSpPr>
            <p:cNvPr id="152" name="组合 151"/>
            <p:cNvGrpSpPr/>
            <p:nvPr/>
          </p:nvGrpSpPr>
          <p:grpSpPr>
            <a:xfrm>
              <a:off x="1317046" y="1115751"/>
              <a:ext cx="6808860" cy="2262108"/>
              <a:chOff x="300646" y="840152"/>
              <a:chExt cx="9638211" cy="3093013"/>
            </a:xfrm>
          </p:grpSpPr>
          <p:sp>
            <p:nvSpPr>
              <p:cNvPr id="155"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超时（网络发生拥塞，执行拥塞避免算法）</a:t>
                </a:r>
                <a:endParaRPr lang="en-US" altLang="zh-CN" sz="1200" b="1" kern="0" dirty="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1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156"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7"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8"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9"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0"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1"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2"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3"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4"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5"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6"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7"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8"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9"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0"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1"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2"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3"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4"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5"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6"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7"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8"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9"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0"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1"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2"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3"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4"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5"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6"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a:t>
                </a:r>
              </a:p>
            </p:txBody>
          </p:sp>
          <p:sp>
            <p:nvSpPr>
              <p:cNvPr id="187"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88"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6</a:t>
                </a:r>
              </a:p>
            </p:txBody>
          </p:sp>
          <p:sp>
            <p:nvSpPr>
              <p:cNvPr id="189"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8</a:t>
                </a:r>
              </a:p>
            </p:txBody>
          </p:sp>
          <p:sp>
            <p:nvSpPr>
              <p:cNvPr id="190"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10</a:t>
                </a:r>
              </a:p>
            </p:txBody>
          </p:sp>
          <p:sp>
            <p:nvSpPr>
              <p:cNvPr id="191"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12</a:t>
                </a:r>
              </a:p>
            </p:txBody>
          </p:sp>
          <p:sp>
            <p:nvSpPr>
              <p:cNvPr id="192"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14</a:t>
                </a:r>
              </a:p>
            </p:txBody>
          </p:sp>
          <p:sp>
            <p:nvSpPr>
              <p:cNvPr id="193"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94"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18</a:t>
                </a:r>
              </a:p>
            </p:txBody>
          </p:sp>
          <p:sp>
            <p:nvSpPr>
              <p:cNvPr id="195"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196"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22</a:t>
                </a:r>
              </a:p>
            </p:txBody>
          </p:sp>
          <p:sp>
            <p:nvSpPr>
              <p:cNvPr id="197"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98"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99"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200"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8</a:t>
                </a:r>
              </a:p>
            </p:txBody>
          </p:sp>
          <p:sp>
            <p:nvSpPr>
              <p:cNvPr id="201"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12</a:t>
                </a:r>
              </a:p>
            </p:txBody>
          </p:sp>
          <p:sp>
            <p:nvSpPr>
              <p:cNvPr id="202"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203"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204"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24</a:t>
                </a:r>
              </a:p>
            </p:txBody>
          </p:sp>
          <p:sp>
            <p:nvSpPr>
              <p:cNvPr id="205"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6"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7"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8"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9"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0"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1"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2"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3"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4"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5"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6"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7"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8"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9"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220"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221"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22"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3"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4"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版本</a:t>
                </a:r>
              </a:p>
            </p:txBody>
          </p:sp>
          <p:sp>
            <p:nvSpPr>
              <p:cNvPr id="225" name="Text Box 205"/>
              <p:cNvSpPr txBox="1">
                <a:spLocks noChangeArrowheads="1"/>
              </p:cNvSpPr>
              <p:nvPr/>
            </p:nvSpPr>
            <p:spPr bwMode="auto">
              <a:xfrm>
                <a:off x="300646" y="1861369"/>
                <a:ext cx="1198546" cy="631241"/>
              </a:xfrm>
              <a:prstGeom prst="rect">
                <a:avLst/>
              </a:prstGeom>
              <a:noFill/>
              <a:ln w="9525">
                <a:noFill/>
                <a:miter lim="800000"/>
                <a:headEnd/>
                <a:tailEnd/>
              </a:ln>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 的初始值</a:t>
                </a:r>
              </a:p>
            </p:txBody>
          </p:sp>
          <p:sp>
            <p:nvSpPr>
              <p:cNvPr id="226"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7"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a:ln>
                      <a:noFill/>
                    </a:ln>
                    <a:solidFill>
                      <a:srgbClr val="000000"/>
                    </a:solidFill>
                    <a:effectLst/>
                    <a:uLnTx/>
                    <a:uFillTx/>
                    <a:latin typeface="微软雅黑" pitchFamily="34" charset="-122"/>
                    <a:ea typeface="微软雅黑" pitchFamily="34" charset="-122"/>
                  </a:rPr>
                  <a:t>拥塞避免</a:t>
                </a:r>
              </a:p>
            </p:txBody>
          </p:sp>
          <p:sp>
            <p:nvSpPr>
              <p:cNvPr id="228"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9"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0"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1"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2"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3"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4"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5"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6"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37"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238"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39"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0"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1"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cxnSp>
            <p:nvCxnSpPr>
              <p:cNvPr id="242"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243"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244"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5"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6"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7"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24</a:t>
                </a:r>
              </a:p>
            </p:txBody>
          </p:sp>
          <p:sp>
            <p:nvSpPr>
              <p:cNvPr id="248"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49" name="直接连接符 134"/>
              <p:cNvCxnSpPr>
                <a:cxnSpLocks noChangeShapeType="1"/>
                <a:stCxn id="240" idx="4"/>
                <a:endCxn id="244" idx="3"/>
              </p:cNvCxnSpPr>
              <p:nvPr/>
            </p:nvCxnSpPr>
            <p:spPr bwMode="auto">
              <a:xfrm>
                <a:off x="6706617" y="2109019"/>
                <a:ext cx="200025" cy="785812"/>
              </a:xfrm>
              <a:prstGeom prst="line">
                <a:avLst/>
              </a:prstGeom>
              <a:noFill/>
              <a:ln w="19050" algn="ctr">
                <a:solidFill>
                  <a:srgbClr val="0000FF"/>
                </a:solidFill>
                <a:round/>
                <a:headEnd/>
                <a:tailEnd/>
              </a:ln>
            </p:spPr>
          </p:cxnSp>
          <p:sp>
            <p:nvSpPr>
              <p:cNvPr id="250"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51"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52"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53"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endParaRPr>
              </a:p>
            </p:txBody>
          </p:sp>
          <p:cxnSp>
            <p:nvCxnSpPr>
              <p:cNvPr id="254"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255" name="直接连接符 254"/>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256"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257"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8"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9"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0"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61"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62" name="直接连接符 261"/>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63"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53"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2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154"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8" name="Line 167"/>
          <p:cNvSpPr>
            <a:spLocks noChangeShapeType="1"/>
          </p:cNvSpPr>
          <p:nvPr/>
        </p:nvSpPr>
        <p:spPr bwMode="auto">
          <a:xfrm flipV="1">
            <a:off x="5503821" y="2113699"/>
            <a:ext cx="305213" cy="418990"/>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dirty="0">
              <a:ln>
                <a:noFill/>
              </a:ln>
              <a:solidFill>
                <a:sysClr val="windowText" lastClr="000000"/>
              </a:solidFill>
              <a:effectLst/>
              <a:uLnTx/>
              <a:uFillTx/>
            </a:endParaRPr>
          </a:p>
        </p:txBody>
      </p:sp>
      <p:sp>
        <p:nvSpPr>
          <p:cNvPr id="264"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 name="矩形 264"/>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慢开始和拥塞避免算法的实现举例</a:t>
            </a:r>
          </a:p>
        </p:txBody>
      </p:sp>
      <p:sp>
        <p:nvSpPr>
          <p:cNvPr id="2" name="灯片编号占位符 1">
            <a:extLst>
              <a:ext uri="{FF2B5EF4-FFF2-40B4-BE49-F238E27FC236}">
                <a16:creationId xmlns:a16="http://schemas.microsoft.com/office/drawing/2014/main" id="{1A487193-C804-42C8-9279-D5E289A4B180}"/>
              </a:ext>
            </a:extLst>
          </p:cNvPr>
          <p:cNvSpPr>
            <a:spLocks noGrp="1"/>
          </p:cNvSpPr>
          <p:nvPr>
            <p:ph type="sldNum" sz="quarter" idx="12"/>
          </p:nvPr>
        </p:nvSpPr>
        <p:spPr/>
        <p:txBody>
          <a:bodyPr/>
          <a:lstStyle/>
          <a:p>
            <a:fld id="{C485880C-E2C3-4DAB-AE74-D9BE691626AC}" type="slidenum">
              <a:rPr lang="zh-CN" altLang="en-US" smtClean="0"/>
              <a:pPr/>
              <a:t>162</a:t>
            </a:fld>
            <a:endParaRPr lang="zh-CN" altLang="en-US"/>
          </a:p>
        </p:txBody>
      </p:sp>
    </p:spTree>
    <p:extLst>
      <p:ext uri="{BB962C8B-B14F-4D97-AF65-F5344CB8AC3E}">
        <p14:creationId xmlns:p14="http://schemas.microsoft.com/office/powerpoint/2010/main" val="262753450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圆角矩形 149"/>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Text Box 155"/>
          <p:cNvSpPr txBox="1">
            <a:spLocks noChangeArrowheads="1"/>
          </p:cNvSpPr>
          <p:nvPr/>
        </p:nvSpPr>
        <p:spPr bwMode="auto">
          <a:xfrm>
            <a:off x="1317046" y="3467383"/>
            <a:ext cx="7119944" cy="634020"/>
          </a:xfrm>
          <a:prstGeom prst="rect">
            <a:avLst/>
          </a:prstGeom>
          <a:noFill/>
          <a:ln w="9525">
            <a:noFill/>
            <a:miter lim="800000"/>
            <a:headEnd/>
            <a:tailEnd/>
          </a:ln>
          <a:effectLst/>
          <a:ex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执行</a:t>
            </a:r>
            <a:r>
              <a:rPr lang="zh-CN" altLang="en-US" sz="1600" b="1" dirty="0">
                <a:solidFill>
                  <a:srgbClr val="C00000"/>
                </a:solidFill>
                <a:latin typeface="微软雅黑" pitchFamily="34" charset="-122"/>
                <a:ea typeface="微软雅黑" pitchFamily="34" charset="-122"/>
              </a:rPr>
              <a:t>快重传</a:t>
            </a:r>
            <a:r>
              <a:rPr lang="zh-CN" altLang="en-US" sz="1600" b="1" dirty="0">
                <a:solidFill>
                  <a:srgbClr val="0000FF"/>
                </a:solidFill>
                <a:latin typeface="微软雅黑" pitchFamily="34" charset="-122"/>
                <a:ea typeface="微软雅黑" pitchFamily="34" charset="-122"/>
              </a:rPr>
              <a:t>和</a:t>
            </a:r>
            <a:r>
              <a:rPr lang="zh-CN" altLang="en-US" sz="1600" b="1" dirty="0">
                <a:solidFill>
                  <a:srgbClr val="C00000"/>
                </a:solidFill>
                <a:latin typeface="微软雅黑" pitchFamily="34" charset="-122"/>
                <a:ea typeface="微软雅黑" pitchFamily="34" charset="-122"/>
              </a:rPr>
              <a:t>快恢复</a:t>
            </a:r>
            <a:r>
              <a:rPr lang="zh-CN" altLang="en-US" sz="1600" b="1" dirty="0">
                <a:solidFill>
                  <a:srgbClr val="0000FF"/>
                </a:solidFill>
                <a:latin typeface="微软雅黑" pitchFamily="34" charset="-122"/>
                <a:ea typeface="微软雅黑" pitchFamily="34" charset="-122"/>
              </a:rPr>
              <a:t>算法：发送方调整门限值 </a:t>
            </a:r>
            <a:r>
              <a:rPr lang="en-US" altLang="zh-CN" sz="1600" b="1" dirty="0" err="1">
                <a:solidFill>
                  <a:srgbClr val="0000FF"/>
                </a:solidFill>
                <a:latin typeface="微软雅黑" pitchFamily="34" charset="-122"/>
                <a:ea typeface="微软雅黑" pitchFamily="34" charset="-122"/>
              </a:rPr>
              <a:t>ssthresh</a:t>
            </a:r>
            <a:r>
              <a:rPr lang="en-US" altLang="zh-CN" sz="1600" b="1" dirty="0">
                <a:solidFill>
                  <a:srgbClr val="0000FF"/>
                </a:solidFill>
                <a:latin typeface="微软雅黑" pitchFamily="34" charset="-122"/>
                <a:ea typeface="微软雅黑" pitchFamily="34" charset="-122"/>
              </a:rPr>
              <a:t> =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 / 2 = 8</a:t>
            </a:r>
            <a:r>
              <a:rPr lang="zh-CN" altLang="en-US" sz="1600" b="1" dirty="0">
                <a:solidFill>
                  <a:srgbClr val="0000FF"/>
                </a:solidFill>
                <a:latin typeface="微软雅黑" pitchFamily="34" charset="-122"/>
                <a:ea typeface="微软雅黑" pitchFamily="34" charset="-122"/>
              </a:rPr>
              <a:t>，设置拥塞窗口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 = </a:t>
            </a:r>
            <a:r>
              <a:rPr lang="en-US" altLang="zh-CN" sz="1600" b="1" dirty="0" err="1">
                <a:solidFill>
                  <a:srgbClr val="0000FF"/>
                </a:solidFill>
                <a:latin typeface="微软雅黑" pitchFamily="34" charset="-122"/>
                <a:ea typeface="微软雅黑" pitchFamily="34" charset="-122"/>
              </a:rPr>
              <a:t>ssthresh</a:t>
            </a:r>
            <a:r>
              <a:rPr lang="en-US" altLang="zh-CN" sz="1600" b="1" dirty="0">
                <a:solidFill>
                  <a:srgbClr val="0000FF"/>
                </a:solidFill>
                <a:latin typeface="微软雅黑" pitchFamily="34" charset="-122"/>
                <a:ea typeface="微软雅黑" pitchFamily="34" charset="-122"/>
              </a:rPr>
              <a:t> = 8</a:t>
            </a:r>
            <a:r>
              <a:rPr lang="zh-CN" altLang="en-US" sz="1600" b="1" dirty="0">
                <a:solidFill>
                  <a:srgbClr val="0000FF"/>
                </a:solidFill>
                <a:latin typeface="微软雅黑" pitchFamily="34" charset="-122"/>
                <a:ea typeface="微软雅黑" pitchFamily="34" charset="-122"/>
              </a:rPr>
              <a:t>，开始执行拥塞避免算法。</a:t>
            </a:r>
          </a:p>
        </p:txBody>
      </p:sp>
      <p:grpSp>
        <p:nvGrpSpPr>
          <p:cNvPr id="151" name="组合 150"/>
          <p:cNvGrpSpPr/>
          <p:nvPr/>
        </p:nvGrpSpPr>
        <p:grpSpPr>
          <a:xfrm>
            <a:off x="1317046" y="1115751"/>
            <a:ext cx="6855510" cy="2262108"/>
            <a:chOff x="1317046" y="1115751"/>
            <a:chExt cx="6855510" cy="2262108"/>
          </a:xfrm>
        </p:grpSpPr>
        <p:grpSp>
          <p:nvGrpSpPr>
            <p:cNvPr id="152" name="组合 151"/>
            <p:cNvGrpSpPr/>
            <p:nvPr/>
          </p:nvGrpSpPr>
          <p:grpSpPr>
            <a:xfrm>
              <a:off x="1317046" y="1115751"/>
              <a:ext cx="6808860" cy="2262108"/>
              <a:chOff x="300646" y="840152"/>
              <a:chExt cx="9638211" cy="3093013"/>
            </a:xfrm>
          </p:grpSpPr>
          <p:sp>
            <p:nvSpPr>
              <p:cNvPr id="155"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超时（网络发生拥塞，执行拥塞避免算法）</a:t>
                </a:r>
                <a:endParaRPr lang="en-US" altLang="zh-CN" sz="1200" b="1" kern="0" dirty="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1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156"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7"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8"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9"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0"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1"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2"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3"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4"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5"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6"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7"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8"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9"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0"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1"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2"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3"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4"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5"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6"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7"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8"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9"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0"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1"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2"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3"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4"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5"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6"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a:t>
                </a:r>
              </a:p>
            </p:txBody>
          </p:sp>
          <p:sp>
            <p:nvSpPr>
              <p:cNvPr id="187"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88"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6</a:t>
                </a:r>
              </a:p>
            </p:txBody>
          </p:sp>
          <p:sp>
            <p:nvSpPr>
              <p:cNvPr id="189"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8</a:t>
                </a:r>
              </a:p>
            </p:txBody>
          </p:sp>
          <p:sp>
            <p:nvSpPr>
              <p:cNvPr id="190"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10</a:t>
                </a:r>
              </a:p>
            </p:txBody>
          </p:sp>
          <p:sp>
            <p:nvSpPr>
              <p:cNvPr id="191"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12</a:t>
                </a:r>
              </a:p>
            </p:txBody>
          </p:sp>
          <p:sp>
            <p:nvSpPr>
              <p:cNvPr id="192"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14</a:t>
                </a:r>
              </a:p>
            </p:txBody>
          </p:sp>
          <p:sp>
            <p:nvSpPr>
              <p:cNvPr id="193"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94"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18</a:t>
                </a:r>
              </a:p>
            </p:txBody>
          </p:sp>
          <p:sp>
            <p:nvSpPr>
              <p:cNvPr id="195"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196"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22</a:t>
                </a:r>
              </a:p>
            </p:txBody>
          </p:sp>
          <p:sp>
            <p:nvSpPr>
              <p:cNvPr id="197"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98"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99"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200"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8</a:t>
                </a:r>
              </a:p>
            </p:txBody>
          </p:sp>
          <p:sp>
            <p:nvSpPr>
              <p:cNvPr id="201"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12</a:t>
                </a:r>
              </a:p>
            </p:txBody>
          </p:sp>
          <p:sp>
            <p:nvSpPr>
              <p:cNvPr id="202"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203"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204"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24</a:t>
                </a:r>
              </a:p>
            </p:txBody>
          </p:sp>
          <p:sp>
            <p:nvSpPr>
              <p:cNvPr id="205"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6"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7"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8"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9"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0"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1"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2"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3"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4"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5"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6"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7"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8"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9"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220"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221"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22"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3"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4"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版本</a:t>
                </a:r>
              </a:p>
            </p:txBody>
          </p:sp>
          <p:sp>
            <p:nvSpPr>
              <p:cNvPr id="225" name="Text Box 205"/>
              <p:cNvSpPr txBox="1">
                <a:spLocks noChangeArrowheads="1"/>
              </p:cNvSpPr>
              <p:nvPr/>
            </p:nvSpPr>
            <p:spPr bwMode="auto">
              <a:xfrm>
                <a:off x="300646" y="1861369"/>
                <a:ext cx="1198546" cy="631241"/>
              </a:xfrm>
              <a:prstGeom prst="rect">
                <a:avLst/>
              </a:prstGeom>
              <a:noFill/>
              <a:ln w="9525">
                <a:noFill/>
                <a:miter lim="800000"/>
                <a:headEnd/>
                <a:tailEnd/>
              </a:ln>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 的初始值</a:t>
                </a:r>
              </a:p>
            </p:txBody>
          </p:sp>
          <p:sp>
            <p:nvSpPr>
              <p:cNvPr id="226"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7"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a:ln>
                      <a:noFill/>
                    </a:ln>
                    <a:solidFill>
                      <a:srgbClr val="000000"/>
                    </a:solidFill>
                    <a:effectLst/>
                    <a:uLnTx/>
                    <a:uFillTx/>
                    <a:latin typeface="微软雅黑" pitchFamily="34" charset="-122"/>
                    <a:ea typeface="微软雅黑" pitchFamily="34" charset="-122"/>
                  </a:rPr>
                  <a:t>拥塞避免</a:t>
                </a:r>
              </a:p>
            </p:txBody>
          </p:sp>
          <p:sp>
            <p:nvSpPr>
              <p:cNvPr id="228"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9"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0"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1"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2"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3"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4"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5"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6"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37"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238"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39"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0"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1"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cxnSp>
            <p:nvCxnSpPr>
              <p:cNvPr id="242"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243"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244"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5"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6"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7"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24</a:t>
                </a:r>
              </a:p>
            </p:txBody>
          </p:sp>
          <p:sp>
            <p:nvSpPr>
              <p:cNvPr id="248"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49" name="直接连接符 134"/>
              <p:cNvCxnSpPr>
                <a:cxnSpLocks noChangeShapeType="1"/>
                <a:stCxn id="240" idx="4"/>
                <a:endCxn id="244" idx="3"/>
              </p:cNvCxnSpPr>
              <p:nvPr/>
            </p:nvCxnSpPr>
            <p:spPr bwMode="auto">
              <a:xfrm>
                <a:off x="6706617" y="2109019"/>
                <a:ext cx="200025" cy="785812"/>
              </a:xfrm>
              <a:prstGeom prst="line">
                <a:avLst/>
              </a:prstGeom>
              <a:noFill/>
              <a:ln w="19050" algn="ctr">
                <a:solidFill>
                  <a:srgbClr val="0000FF"/>
                </a:solidFill>
                <a:round/>
                <a:headEnd/>
                <a:tailEnd/>
              </a:ln>
            </p:spPr>
          </p:cxnSp>
          <p:sp>
            <p:nvSpPr>
              <p:cNvPr id="250"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51"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52"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53"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endParaRPr>
              </a:p>
            </p:txBody>
          </p:sp>
          <p:cxnSp>
            <p:nvCxnSpPr>
              <p:cNvPr id="254"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255" name="直接连接符 254"/>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256"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257"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8"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9"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0"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61"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62" name="直接连接符 261"/>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63"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53"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2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154"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4"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 name="矩形 264"/>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慢开始和拥塞避免算法的实现举例</a:t>
            </a:r>
          </a:p>
        </p:txBody>
      </p:sp>
      <p:sp>
        <p:nvSpPr>
          <p:cNvPr id="120" name="Line 167"/>
          <p:cNvSpPr>
            <a:spLocks noChangeShapeType="1"/>
          </p:cNvSpPr>
          <p:nvPr/>
        </p:nvSpPr>
        <p:spPr bwMode="auto">
          <a:xfrm>
            <a:off x="5583023" y="2304434"/>
            <a:ext cx="367846" cy="292541"/>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dirty="0">
              <a:ln>
                <a:noFill/>
              </a:ln>
              <a:solidFill>
                <a:sysClr val="windowText" lastClr="000000"/>
              </a:solidFill>
              <a:effectLst/>
              <a:uLnTx/>
              <a:uFillTx/>
            </a:endParaRPr>
          </a:p>
        </p:txBody>
      </p:sp>
      <p:sp>
        <p:nvSpPr>
          <p:cNvPr id="2" name="灯片编号占位符 1">
            <a:extLst>
              <a:ext uri="{FF2B5EF4-FFF2-40B4-BE49-F238E27FC236}">
                <a16:creationId xmlns:a16="http://schemas.microsoft.com/office/drawing/2014/main" id="{929C3613-2D7A-47FD-A89B-6916627C2943}"/>
              </a:ext>
            </a:extLst>
          </p:cNvPr>
          <p:cNvSpPr>
            <a:spLocks noGrp="1"/>
          </p:cNvSpPr>
          <p:nvPr>
            <p:ph type="sldNum" sz="quarter" idx="12"/>
          </p:nvPr>
        </p:nvSpPr>
        <p:spPr/>
        <p:txBody>
          <a:bodyPr/>
          <a:lstStyle/>
          <a:p>
            <a:fld id="{C485880C-E2C3-4DAB-AE74-D9BE691626AC}" type="slidenum">
              <a:rPr lang="zh-CN" altLang="en-US" smtClean="0"/>
              <a:pPr/>
              <a:t>163</a:t>
            </a:fld>
            <a:endParaRPr lang="zh-CN" altLang="en-US"/>
          </a:p>
        </p:txBody>
      </p:sp>
    </p:spTree>
    <p:extLst>
      <p:ext uri="{BB962C8B-B14F-4D97-AF65-F5344CB8AC3E}">
        <p14:creationId xmlns:p14="http://schemas.microsoft.com/office/powerpoint/2010/main" val="396682535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5145" y="1069848"/>
            <a:ext cx="8053710"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AutoShape 5"/>
          <p:cNvSpPr>
            <a:spLocks noChangeArrowheads="1"/>
          </p:cNvSpPr>
          <p:nvPr/>
        </p:nvSpPr>
        <p:spPr bwMode="auto">
          <a:xfrm>
            <a:off x="545145" y="628209"/>
            <a:ext cx="8053710"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 name="Rectangle 6"/>
          <p:cNvSpPr>
            <a:spLocks noChangeArrowheads="1"/>
          </p:cNvSpPr>
          <p:nvPr/>
        </p:nvSpPr>
        <p:spPr bwMode="auto">
          <a:xfrm>
            <a:off x="3278387" y="605119"/>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拥塞控制流程图</a:t>
            </a:r>
          </a:p>
        </p:txBody>
      </p:sp>
      <p:grpSp>
        <p:nvGrpSpPr>
          <p:cNvPr id="31" name="组合 30"/>
          <p:cNvGrpSpPr/>
          <p:nvPr/>
        </p:nvGrpSpPr>
        <p:grpSpPr>
          <a:xfrm>
            <a:off x="1382573" y="1139152"/>
            <a:ext cx="6744092" cy="3248935"/>
            <a:chOff x="41479" y="1207205"/>
            <a:chExt cx="10835585" cy="5219993"/>
          </a:xfrm>
        </p:grpSpPr>
        <p:cxnSp>
          <p:nvCxnSpPr>
            <p:cNvPr id="15" name="肘形连接符 105"/>
            <p:cNvCxnSpPr>
              <a:endCxn id="12" idx="0"/>
            </p:cNvCxnSpPr>
            <p:nvPr/>
          </p:nvCxnSpPr>
          <p:spPr>
            <a:xfrm>
              <a:off x="7565199" y="2730400"/>
              <a:ext cx="1800394" cy="863599"/>
            </a:xfrm>
            <a:prstGeom prst="bentConnector2">
              <a:avLst/>
            </a:prstGeom>
            <a:ln w="12700">
              <a:solidFill>
                <a:srgbClr val="0033CC"/>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4" name="肘形连接符 13"/>
            <p:cNvCxnSpPr>
              <a:endCxn id="12" idx="2"/>
            </p:cNvCxnSpPr>
            <p:nvPr/>
          </p:nvCxnSpPr>
          <p:spPr>
            <a:xfrm flipV="1">
              <a:off x="7565199" y="4335747"/>
              <a:ext cx="1800394" cy="555172"/>
            </a:xfrm>
            <a:prstGeom prst="bentConnector2">
              <a:avLst/>
            </a:prstGeom>
            <a:ln w="12700">
              <a:solidFill>
                <a:srgbClr val="0033CC"/>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5005388" y="1668870"/>
              <a:ext cx="0" cy="499555"/>
            </a:xfrm>
            <a:prstGeom prst="straightConnector1">
              <a:avLst/>
            </a:prstGeom>
            <a:ln w="12700">
              <a:solidFill>
                <a:srgbClr val="0033CC"/>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6" name="TextBox 31"/>
            <p:cNvSpPr txBox="1">
              <a:spLocks noChangeArrowheads="1"/>
            </p:cNvSpPr>
            <p:nvPr/>
          </p:nvSpPr>
          <p:spPr bwMode="auto">
            <a:xfrm>
              <a:off x="4091988" y="1207205"/>
              <a:ext cx="1834898" cy="44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200" b="1" dirty="0">
                  <a:latin typeface="微软雅黑" pitchFamily="34" charset="-122"/>
                  <a:ea typeface="微软雅黑" pitchFamily="34" charset="-122"/>
                </a:rPr>
                <a:t>TCP </a:t>
              </a:r>
              <a:r>
                <a:rPr lang="zh-CN" altLang="en-US" sz="1200" b="1" dirty="0">
                  <a:latin typeface="微软雅黑" pitchFamily="34" charset="-122"/>
                  <a:ea typeface="微软雅黑" pitchFamily="34" charset="-122"/>
                </a:rPr>
                <a:t>连接建立</a:t>
              </a:r>
            </a:p>
          </p:txBody>
        </p:sp>
        <p:cxnSp>
          <p:nvCxnSpPr>
            <p:cNvPr id="7" name="直接箭头连接符 6"/>
            <p:cNvCxnSpPr/>
            <p:nvPr/>
          </p:nvCxnSpPr>
          <p:spPr>
            <a:xfrm>
              <a:off x="5023645" y="3451125"/>
              <a:ext cx="0" cy="939330"/>
            </a:xfrm>
            <a:prstGeom prst="straightConnector1">
              <a:avLst/>
            </a:prstGeom>
            <a:ln w="12700">
              <a:solidFill>
                <a:srgbClr val="0033CC"/>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8" name="AutoShape 5"/>
            <p:cNvSpPr>
              <a:spLocks noChangeArrowheads="1"/>
            </p:cNvSpPr>
            <p:nvPr/>
          </p:nvSpPr>
          <p:spPr bwMode="auto">
            <a:xfrm>
              <a:off x="2809082" y="4390456"/>
              <a:ext cx="4870860" cy="1169986"/>
            </a:xfrm>
            <a:prstGeom prst="flowChartProcess">
              <a:avLst/>
            </a:prstGeom>
            <a:solidFill>
              <a:srgbClr val="66FFCC"/>
            </a:solidFill>
            <a:ln w="9525">
              <a:solidFill>
                <a:schemeClr val="tx1"/>
              </a:solidFill>
              <a:miter lim="800000"/>
              <a:headEnd/>
              <a:tailEnd/>
            </a:ln>
          </p:spPr>
          <p:txBody>
            <a:bodyPr wrap="none" anchor="ctr"/>
            <a:lstStyle/>
            <a:p>
              <a:pPr algn="ctr"/>
              <a:endParaRPr lang="zh-CN" altLang="zh-CN" sz="1200" b="1">
                <a:latin typeface="微软雅黑" pitchFamily="34" charset="-122"/>
                <a:ea typeface="微软雅黑" pitchFamily="34" charset="-122"/>
              </a:endParaRPr>
            </a:p>
          </p:txBody>
        </p:sp>
        <p:sp>
          <p:nvSpPr>
            <p:cNvPr id="9" name="TextBox 65"/>
            <p:cNvSpPr txBox="1">
              <a:spLocks noChangeArrowheads="1"/>
            </p:cNvSpPr>
            <p:nvPr/>
          </p:nvSpPr>
          <p:spPr bwMode="auto">
            <a:xfrm>
              <a:off x="41479" y="1387974"/>
              <a:ext cx="2733943" cy="741747"/>
            </a:xfrm>
            <a:prstGeom prst="rect">
              <a:avLst/>
            </a:prstGeom>
            <a:solidFill>
              <a:srgbClr val="FFFF99"/>
            </a:solidFill>
            <a:ln w="12700">
              <a:solidFill>
                <a:schemeClr val="tx1"/>
              </a:solidFill>
              <a:miter lim="800000"/>
              <a:headEnd/>
              <a:tailEnd/>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1200" b="1" dirty="0" err="1">
                  <a:latin typeface="微软雅黑" pitchFamily="34" charset="-122"/>
                  <a:ea typeface="微软雅黑" pitchFamily="34" charset="-122"/>
                  <a:cs typeface="Times New Roman" pitchFamily="18" charset="0"/>
                </a:rPr>
                <a:t>ssthresh</a:t>
              </a:r>
              <a:r>
                <a:rPr lang="en-US" altLang="zh-CN" sz="1200" b="1" dirty="0">
                  <a:latin typeface="微软雅黑" pitchFamily="34" charset="-122"/>
                  <a:ea typeface="微软雅黑" pitchFamily="34" charset="-122"/>
                  <a:cs typeface="Times New Roman" pitchFamily="18" charset="0"/>
                </a:rPr>
                <a:t> = </a:t>
              </a:r>
              <a:r>
                <a:rPr lang="en-US" altLang="zh-CN" sz="1200" b="1" dirty="0" err="1">
                  <a:latin typeface="微软雅黑" pitchFamily="34" charset="-122"/>
                  <a:ea typeface="微软雅黑" pitchFamily="34" charset="-122"/>
                  <a:cs typeface="Times New Roman" pitchFamily="18" charset="0"/>
                </a:rPr>
                <a:t>cwnd</a:t>
              </a:r>
              <a:r>
                <a:rPr lang="en-US" altLang="zh-CN" sz="1200" b="1" dirty="0">
                  <a:latin typeface="微软雅黑" pitchFamily="34" charset="-122"/>
                  <a:ea typeface="微软雅黑" pitchFamily="34" charset="-122"/>
                  <a:cs typeface="Times New Roman" pitchFamily="18" charset="0"/>
                </a:rPr>
                <a:t> / 2</a:t>
              </a:r>
            </a:p>
            <a:p>
              <a:pPr algn="ctr" eaLnBrk="1" hangingPunct="1"/>
              <a:r>
                <a:rPr lang="en-US" altLang="zh-CN" sz="1200" b="1" dirty="0" err="1">
                  <a:latin typeface="微软雅黑" pitchFamily="34" charset="-122"/>
                  <a:ea typeface="微软雅黑" pitchFamily="34" charset="-122"/>
                  <a:cs typeface="Times New Roman" pitchFamily="18" charset="0"/>
                </a:rPr>
                <a:t>cwnd</a:t>
              </a:r>
              <a:r>
                <a:rPr lang="en-US" altLang="zh-CN" sz="1200" b="1" dirty="0">
                  <a:latin typeface="微软雅黑" pitchFamily="34" charset="-122"/>
                  <a:ea typeface="微软雅黑" pitchFamily="34" charset="-122"/>
                  <a:cs typeface="Times New Roman" pitchFamily="18" charset="0"/>
                </a:rPr>
                <a:t> = 1</a:t>
              </a:r>
              <a:endParaRPr lang="zh-CN" altLang="en-US" sz="1200" b="1" dirty="0">
                <a:latin typeface="微软雅黑" pitchFamily="34" charset="-122"/>
                <a:ea typeface="微软雅黑" pitchFamily="34" charset="-122"/>
                <a:cs typeface="Times New Roman" pitchFamily="18" charset="0"/>
              </a:endParaRPr>
            </a:p>
          </p:txBody>
        </p:sp>
        <p:cxnSp>
          <p:nvCxnSpPr>
            <p:cNvPr id="10" name="肘形连接符 9"/>
            <p:cNvCxnSpPr>
              <a:stCxn id="22" idx="1"/>
              <a:endCxn id="9" idx="2"/>
            </p:cNvCxnSpPr>
            <p:nvPr/>
          </p:nvCxnSpPr>
          <p:spPr>
            <a:xfrm rot="10800000">
              <a:off x="1408450" y="2129721"/>
              <a:ext cx="1402453" cy="678741"/>
            </a:xfrm>
            <a:prstGeom prst="bentConnector2">
              <a:avLst/>
            </a:prstGeom>
            <a:ln w="12700">
              <a:solidFill>
                <a:srgbClr val="0033CC"/>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8" idx="1"/>
              <a:endCxn id="9" idx="2"/>
            </p:cNvCxnSpPr>
            <p:nvPr/>
          </p:nvCxnSpPr>
          <p:spPr>
            <a:xfrm rot="10800000">
              <a:off x="1408450" y="2129723"/>
              <a:ext cx="1400631" cy="2845728"/>
            </a:xfrm>
            <a:prstGeom prst="bentConnector2">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sp>
          <p:nvSpPr>
            <p:cNvPr id="12" name="TextBox 36"/>
            <p:cNvSpPr txBox="1">
              <a:spLocks noChangeArrowheads="1"/>
            </p:cNvSpPr>
            <p:nvPr/>
          </p:nvSpPr>
          <p:spPr bwMode="auto">
            <a:xfrm>
              <a:off x="7854125" y="3594000"/>
              <a:ext cx="3022939" cy="741747"/>
            </a:xfrm>
            <a:prstGeom prst="rect">
              <a:avLst/>
            </a:prstGeom>
            <a:solidFill>
              <a:srgbClr val="FFFF99"/>
            </a:solidFill>
            <a:ln w="9525">
              <a:solidFill>
                <a:schemeClr val="tx1"/>
              </a:solidFill>
              <a:miter lim="800000"/>
              <a:headEnd/>
              <a:tailEnd/>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1200" b="1">
                  <a:latin typeface="微软雅黑" pitchFamily="34" charset="-122"/>
                  <a:ea typeface="微软雅黑" pitchFamily="34" charset="-122"/>
                  <a:cs typeface="Times New Roman" pitchFamily="18" charset="0"/>
                </a:rPr>
                <a:t>ssthresh = cwnd / 2</a:t>
              </a:r>
            </a:p>
            <a:p>
              <a:pPr algn="ctr" eaLnBrk="1" hangingPunct="1"/>
              <a:r>
                <a:rPr lang="en-US" altLang="zh-CN" sz="1200" b="1">
                  <a:latin typeface="微软雅黑" pitchFamily="34" charset="-122"/>
                  <a:ea typeface="微软雅黑" pitchFamily="34" charset="-122"/>
                  <a:cs typeface="Times New Roman" pitchFamily="18" charset="0"/>
                </a:rPr>
                <a:t>cwnd = ssthresh</a:t>
              </a:r>
              <a:endParaRPr lang="zh-CN" altLang="en-US" sz="1200" b="1">
                <a:latin typeface="微软雅黑" pitchFamily="34" charset="-122"/>
                <a:ea typeface="微软雅黑" pitchFamily="34" charset="-122"/>
                <a:cs typeface="Times New Roman" pitchFamily="18" charset="0"/>
              </a:endParaRPr>
            </a:p>
          </p:txBody>
        </p:sp>
        <p:cxnSp>
          <p:nvCxnSpPr>
            <p:cNvPr id="13" name="直接箭头连接符 12"/>
            <p:cNvCxnSpPr>
              <a:stCxn id="12" idx="1"/>
            </p:cNvCxnSpPr>
            <p:nvPr/>
          </p:nvCxnSpPr>
          <p:spPr>
            <a:xfrm flipH="1">
              <a:off x="5022057" y="3964874"/>
              <a:ext cx="2832067" cy="1271"/>
            </a:xfrm>
            <a:prstGeom prst="straightConnector1">
              <a:avLst/>
            </a:prstGeom>
            <a:ln w="12700">
              <a:solidFill>
                <a:srgbClr val="0033CC"/>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5022057" y="5558286"/>
              <a:ext cx="4762" cy="466726"/>
            </a:xfrm>
            <a:prstGeom prst="straightConnector1">
              <a:avLst/>
            </a:prstGeom>
            <a:ln w="12700">
              <a:solidFill>
                <a:srgbClr val="0033CC"/>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17" name="TextBox 114"/>
            <p:cNvSpPr txBox="1">
              <a:spLocks noChangeArrowheads="1"/>
            </p:cNvSpPr>
            <p:nvPr/>
          </p:nvSpPr>
          <p:spPr bwMode="auto">
            <a:xfrm>
              <a:off x="4119516" y="5982150"/>
              <a:ext cx="1834895" cy="44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1200" b="1" dirty="0">
                  <a:latin typeface="微软雅黑" pitchFamily="34" charset="-122"/>
                  <a:ea typeface="微软雅黑" pitchFamily="34" charset="-122"/>
                </a:rPr>
                <a:t>TCP </a:t>
              </a:r>
              <a:r>
                <a:rPr lang="zh-CN" altLang="en-US" sz="1200" b="1" dirty="0">
                  <a:latin typeface="微软雅黑" pitchFamily="34" charset="-122"/>
                  <a:ea typeface="微软雅黑" pitchFamily="34" charset="-122"/>
                </a:rPr>
                <a:t>连接释放</a:t>
              </a:r>
            </a:p>
          </p:txBody>
        </p:sp>
        <p:sp>
          <p:nvSpPr>
            <p:cNvPr id="18" name="AutoShape 5"/>
            <p:cNvSpPr>
              <a:spLocks noChangeArrowheads="1"/>
            </p:cNvSpPr>
            <p:nvPr/>
          </p:nvSpPr>
          <p:spPr bwMode="auto">
            <a:xfrm>
              <a:off x="2809081" y="2154138"/>
              <a:ext cx="4870860" cy="1358938"/>
            </a:xfrm>
            <a:prstGeom prst="flowChartProcess">
              <a:avLst/>
            </a:prstGeom>
            <a:solidFill>
              <a:srgbClr val="0000FF"/>
            </a:solidFill>
            <a:ln w="12700">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zh-CN" altLang="zh-CN" sz="1200" b="1">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9" name="Text Box 15"/>
            <p:cNvSpPr txBox="1">
              <a:spLocks noChangeArrowheads="1"/>
            </p:cNvSpPr>
            <p:nvPr/>
          </p:nvSpPr>
          <p:spPr bwMode="auto">
            <a:xfrm>
              <a:off x="4472450" y="2118881"/>
              <a:ext cx="1038446" cy="44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200" b="1" dirty="0">
                  <a:solidFill>
                    <a:srgbClr val="FFFF00"/>
                  </a:solidFill>
                  <a:latin typeface="微软雅黑" pitchFamily="34" charset="-122"/>
                  <a:ea typeface="微软雅黑" pitchFamily="34" charset="-122"/>
                </a:rPr>
                <a:t>慢开始</a:t>
              </a:r>
            </a:p>
          </p:txBody>
        </p:sp>
        <p:sp>
          <p:nvSpPr>
            <p:cNvPr id="20" name="Text Box 16"/>
            <p:cNvSpPr txBox="1">
              <a:spLocks noChangeArrowheads="1"/>
            </p:cNvSpPr>
            <p:nvPr/>
          </p:nvSpPr>
          <p:spPr bwMode="auto">
            <a:xfrm>
              <a:off x="3449325" y="2461317"/>
              <a:ext cx="3197835" cy="74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1200" b="1" dirty="0">
                  <a:solidFill>
                    <a:srgbClr val="00FFFF"/>
                  </a:solidFill>
                  <a:latin typeface="微软雅黑" pitchFamily="34" charset="-122"/>
                  <a:ea typeface="微软雅黑" pitchFamily="34" charset="-122"/>
                </a:rPr>
                <a:t>初始拥塞窗口 </a:t>
              </a:r>
              <a:r>
                <a:rPr lang="en-US" altLang="zh-CN" sz="1200" b="1" dirty="0" err="1">
                  <a:solidFill>
                    <a:srgbClr val="00FFFF"/>
                  </a:solidFill>
                  <a:latin typeface="微软雅黑" pitchFamily="34" charset="-122"/>
                  <a:ea typeface="微软雅黑" pitchFamily="34" charset="-122"/>
                </a:rPr>
                <a:t>cwnd</a:t>
              </a:r>
              <a:r>
                <a:rPr lang="en-US" altLang="zh-CN" sz="1200" b="1" dirty="0">
                  <a:solidFill>
                    <a:srgbClr val="00FFFF"/>
                  </a:solidFill>
                  <a:latin typeface="微软雅黑" pitchFamily="34" charset="-122"/>
                  <a:ea typeface="微软雅黑" pitchFamily="34" charset="-122"/>
                </a:rPr>
                <a:t> =</a:t>
              </a:r>
              <a:r>
                <a:rPr lang="zh-CN" altLang="en-US" sz="1200" b="1" dirty="0">
                  <a:solidFill>
                    <a:srgbClr val="00FFFF"/>
                  </a:solidFill>
                  <a:latin typeface="微软雅黑" pitchFamily="34" charset="-122"/>
                  <a:ea typeface="微软雅黑" pitchFamily="34" charset="-122"/>
                </a:rPr>
                <a:t> </a:t>
              </a:r>
              <a:r>
                <a:rPr lang="en-US" altLang="zh-CN" sz="1200" b="1" dirty="0">
                  <a:solidFill>
                    <a:srgbClr val="00FFFF"/>
                  </a:solidFill>
                  <a:latin typeface="微软雅黑" pitchFamily="34" charset="-122"/>
                  <a:ea typeface="微软雅黑" pitchFamily="34" charset="-122"/>
                </a:rPr>
                <a:t>1 </a:t>
              </a:r>
              <a:endParaRPr lang="zh-CN" altLang="en-US" sz="1200" b="1" dirty="0">
                <a:solidFill>
                  <a:srgbClr val="00FFFF"/>
                </a:solidFill>
                <a:latin typeface="微软雅黑" pitchFamily="34" charset="-122"/>
                <a:ea typeface="微软雅黑" pitchFamily="34" charset="-122"/>
              </a:endParaRPr>
            </a:p>
            <a:p>
              <a:pPr algn="ctr" eaLnBrk="1" hangingPunct="1"/>
              <a:r>
                <a:rPr lang="zh-CN" altLang="en-US" sz="1200" b="1" dirty="0">
                  <a:solidFill>
                    <a:srgbClr val="00FFFF"/>
                  </a:solidFill>
                  <a:latin typeface="微软雅黑" pitchFamily="34" charset="-122"/>
                  <a:ea typeface="微软雅黑" pitchFamily="34" charset="-122"/>
                </a:rPr>
                <a:t>按指数规律</a:t>
              </a:r>
              <a:r>
                <a:rPr lang="zh-CN" altLang="en-US" sz="1100" b="1" dirty="0">
                  <a:solidFill>
                    <a:srgbClr val="00FFFF"/>
                  </a:solidFill>
                  <a:latin typeface="微软雅黑" pitchFamily="34" charset="-122"/>
                  <a:ea typeface="微软雅黑" pitchFamily="34" charset="-122"/>
                </a:rPr>
                <a:t>增大</a:t>
              </a:r>
              <a:endParaRPr lang="en-US" altLang="zh-CN" sz="1200" b="1" u="sng" dirty="0">
                <a:solidFill>
                  <a:srgbClr val="00FFFF"/>
                </a:solidFill>
                <a:latin typeface="微软雅黑" pitchFamily="34" charset="-122"/>
                <a:ea typeface="微软雅黑" pitchFamily="34" charset="-122"/>
                <a:sym typeface="Symbol" pitchFamily="18" charset="2"/>
              </a:endParaRPr>
            </a:p>
          </p:txBody>
        </p:sp>
        <p:sp>
          <p:nvSpPr>
            <p:cNvPr id="21" name="TextBox 25"/>
            <p:cNvSpPr txBox="1">
              <a:spLocks noChangeArrowheads="1"/>
            </p:cNvSpPr>
            <p:nvPr/>
          </p:nvSpPr>
          <p:spPr bwMode="auto">
            <a:xfrm>
              <a:off x="6332090" y="2443063"/>
              <a:ext cx="1395328" cy="74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r>
                <a:rPr lang="en-US" altLang="zh-CN" sz="1200" b="1" dirty="0">
                  <a:solidFill>
                    <a:schemeClr val="bg1"/>
                  </a:solidFill>
                  <a:latin typeface="微软雅黑" pitchFamily="34" charset="-122"/>
                  <a:ea typeface="微软雅黑" pitchFamily="34" charset="-122"/>
                  <a:cs typeface="Times New Roman" pitchFamily="18" charset="0"/>
                </a:rPr>
                <a:t>3 </a:t>
              </a:r>
              <a:r>
                <a:rPr lang="zh-CN" altLang="en-US" sz="1200" b="1" dirty="0">
                  <a:solidFill>
                    <a:schemeClr val="bg1"/>
                  </a:solidFill>
                  <a:latin typeface="微软雅黑" pitchFamily="34" charset="-122"/>
                  <a:ea typeface="微软雅黑" pitchFamily="34" charset="-122"/>
                  <a:cs typeface="Times New Roman" pitchFamily="18" charset="0"/>
                </a:rPr>
                <a:t>个重复</a:t>
              </a:r>
              <a:endParaRPr lang="en-US" altLang="zh-CN" sz="1200" b="1" dirty="0">
                <a:solidFill>
                  <a:schemeClr val="bg1"/>
                </a:solidFill>
                <a:latin typeface="微软雅黑" pitchFamily="34" charset="-122"/>
                <a:ea typeface="微软雅黑" pitchFamily="34" charset="-122"/>
                <a:cs typeface="Times New Roman" pitchFamily="18" charset="0"/>
              </a:endParaRPr>
            </a:p>
            <a:p>
              <a:pPr algn="r" eaLnBrk="1" hangingPunct="1"/>
              <a:r>
                <a:rPr lang="zh-CN" altLang="en-US" sz="1200" b="1" dirty="0">
                  <a:solidFill>
                    <a:schemeClr val="bg1"/>
                  </a:solidFill>
                  <a:latin typeface="微软雅黑" pitchFamily="34" charset="-122"/>
                  <a:ea typeface="微软雅黑" pitchFamily="34" charset="-122"/>
                  <a:cs typeface="Times New Roman" pitchFamily="18" charset="0"/>
                </a:rPr>
                <a:t>的 </a:t>
              </a:r>
              <a:r>
                <a:rPr lang="en-US" altLang="zh-CN" sz="1200" b="1" dirty="0">
                  <a:solidFill>
                    <a:schemeClr val="bg1"/>
                  </a:solidFill>
                  <a:latin typeface="微软雅黑" pitchFamily="34" charset="-122"/>
                  <a:ea typeface="微软雅黑" pitchFamily="34" charset="-122"/>
                  <a:cs typeface="Times New Roman" pitchFamily="18" charset="0"/>
                </a:rPr>
                <a:t>ACK</a:t>
              </a:r>
              <a:endParaRPr lang="zh-CN" altLang="en-US" sz="1200" b="1" dirty="0">
                <a:solidFill>
                  <a:schemeClr val="bg1"/>
                </a:solidFill>
                <a:latin typeface="微软雅黑" pitchFamily="34" charset="-122"/>
                <a:ea typeface="微软雅黑" pitchFamily="34" charset="-122"/>
                <a:cs typeface="Times New Roman" pitchFamily="18" charset="0"/>
              </a:endParaRPr>
            </a:p>
          </p:txBody>
        </p:sp>
        <p:sp>
          <p:nvSpPr>
            <p:cNvPr id="22" name="TextBox 26"/>
            <p:cNvSpPr txBox="1">
              <a:spLocks noChangeArrowheads="1"/>
            </p:cNvSpPr>
            <p:nvPr/>
          </p:nvSpPr>
          <p:spPr bwMode="auto">
            <a:xfrm>
              <a:off x="2810904" y="2585937"/>
              <a:ext cx="791197" cy="44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200" b="1" dirty="0">
                  <a:solidFill>
                    <a:schemeClr val="bg1"/>
                  </a:solidFill>
                  <a:latin typeface="微软雅黑" pitchFamily="34" charset="-122"/>
                  <a:ea typeface="微软雅黑" pitchFamily="34" charset="-122"/>
                </a:rPr>
                <a:t>超时</a:t>
              </a:r>
            </a:p>
          </p:txBody>
        </p:sp>
        <p:sp>
          <p:nvSpPr>
            <p:cNvPr id="23" name="TextBox 32"/>
            <p:cNvSpPr txBox="1">
              <a:spLocks noChangeArrowheads="1"/>
            </p:cNvSpPr>
            <p:nvPr/>
          </p:nvSpPr>
          <p:spPr bwMode="auto">
            <a:xfrm>
              <a:off x="3871432" y="3072779"/>
              <a:ext cx="2281180" cy="44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1200" b="1" dirty="0" err="1">
                  <a:solidFill>
                    <a:schemeClr val="bg1"/>
                  </a:solidFill>
                  <a:latin typeface="微软雅黑" pitchFamily="34" charset="-122"/>
                  <a:ea typeface="微软雅黑" pitchFamily="34" charset="-122"/>
                </a:rPr>
                <a:t>cwnd</a:t>
              </a:r>
              <a:r>
                <a:rPr lang="en-US" altLang="zh-CN" sz="1200" b="1" dirty="0">
                  <a:solidFill>
                    <a:schemeClr val="bg1"/>
                  </a:solidFill>
                  <a:latin typeface="微软雅黑" pitchFamily="34" charset="-122"/>
                  <a:ea typeface="微软雅黑" pitchFamily="34" charset="-122"/>
                </a:rPr>
                <a:t> </a:t>
              </a:r>
              <a:r>
                <a:rPr lang="en-US" altLang="zh-CN" sz="1200" b="1" dirty="0">
                  <a:solidFill>
                    <a:schemeClr val="bg1"/>
                  </a:solidFill>
                  <a:latin typeface="微软雅黑" pitchFamily="34" charset="-122"/>
                  <a:ea typeface="微软雅黑" pitchFamily="34" charset="-122"/>
                  <a:sym typeface="Symbol" pitchFamily="18" charset="2"/>
                </a:rPr>
                <a:t> </a:t>
              </a:r>
              <a:r>
                <a:rPr lang="en-US" altLang="zh-CN" sz="1200" b="1" dirty="0" err="1">
                  <a:solidFill>
                    <a:schemeClr val="bg1"/>
                  </a:solidFill>
                  <a:latin typeface="微软雅黑" pitchFamily="34" charset="-122"/>
                  <a:ea typeface="微软雅黑" pitchFamily="34" charset="-122"/>
                  <a:sym typeface="Symbol" pitchFamily="18" charset="2"/>
                </a:rPr>
                <a:t>ssthresh</a:t>
              </a:r>
              <a:endParaRPr lang="zh-CN" altLang="en-US" sz="1200" b="1" dirty="0">
                <a:solidFill>
                  <a:schemeClr val="bg1"/>
                </a:solidFill>
                <a:latin typeface="微软雅黑" pitchFamily="34" charset="-122"/>
                <a:ea typeface="微软雅黑" pitchFamily="34" charset="-122"/>
              </a:endParaRPr>
            </a:p>
          </p:txBody>
        </p:sp>
        <p:sp>
          <p:nvSpPr>
            <p:cNvPr id="24" name="Text Box 15"/>
            <p:cNvSpPr txBox="1">
              <a:spLocks noChangeArrowheads="1"/>
            </p:cNvSpPr>
            <p:nvPr/>
          </p:nvSpPr>
          <p:spPr bwMode="auto">
            <a:xfrm>
              <a:off x="4411395" y="4338229"/>
              <a:ext cx="1285695" cy="44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1200" b="1" dirty="0">
                  <a:solidFill>
                    <a:srgbClr val="A50021"/>
                  </a:solidFill>
                  <a:latin typeface="微软雅黑" pitchFamily="34" charset="-122"/>
                  <a:ea typeface="微软雅黑" pitchFamily="34" charset="-122"/>
                </a:rPr>
                <a:t>拥塞避免</a:t>
              </a:r>
            </a:p>
          </p:txBody>
        </p:sp>
        <p:sp>
          <p:nvSpPr>
            <p:cNvPr id="25" name="TextBox 41"/>
            <p:cNvSpPr txBox="1">
              <a:spLocks noChangeArrowheads="1"/>
            </p:cNvSpPr>
            <p:nvPr/>
          </p:nvSpPr>
          <p:spPr bwMode="auto">
            <a:xfrm>
              <a:off x="6379567" y="4642166"/>
              <a:ext cx="1347850" cy="74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r>
                <a:rPr lang="en-US" altLang="zh-CN" sz="1200" b="1" dirty="0">
                  <a:solidFill>
                    <a:srgbClr val="0000FF"/>
                  </a:solidFill>
                  <a:latin typeface="微软雅黑" pitchFamily="34" charset="-122"/>
                  <a:ea typeface="微软雅黑" pitchFamily="34" charset="-122"/>
                  <a:cs typeface="Times New Roman" pitchFamily="18" charset="0"/>
                </a:rPr>
                <a:t>3 </a:t>
              </a:r>
              <a:r>
                <a:rPr lang="zh-CN" altLang="en-US" sz="1200" b="1" dirty="0">
                  <a:solidFill>
                    <a:srgbClr val="0000FF"/>
                  </a:solidFill>
                  <a:latin typeface="微软雅黑" pitchFamily="34" charset="-122"/>
                  <a:ea typeface="微软雅黑" pitchFamily="34" charset="-122"/>
                  <a:cs typeface="Times New Roman" pitchFamily="18" charset="0"/>
                </a:rPr>
                <a:t>个重复</a:t>
              </a:r>
              <a:endParaRPr lang="en-US" altLang="zh-CN" sz="1200" b="1" dirty="0">
                <a:solidFill>
                  <a:srgbClr val="0000FF"/>
                </a:solidFill>
                <a:latin typeface="微软雅黑" pitchFamily="34" charset="-122"/>
                <a:ea typeface="微软雅黑" pitchFamily="34" charset="-122"/>
                <a:cs typeface="Times New Roman" pitchFamily="18" charset="0"/>
              </a:endParaRPr>
            </a:p>
            <a:p>
              <a:pPr algn="r" eaLnBrk="1" hangingPunct="1"/>
              <a:r>
                <a:rPr lang="zh-CN" altLang="en-US" sz="1200" b="1" dirty="0">
                  <a:solidFill>
                    <a:srgbClr val="0000FF"/>
                  </a:solidFill>
                  <a:latin typeface="微软雅黑" pitchFamily="34" charset="-122"/>
                  <a:ea typeface="微软雅黑" pitchFamily="34" charset="-122"/>
                  <a:cs typeface="Times New Roman" pitchFamily="18" charset="0"/>
                </a:rPr>
                <a:t>的 </a:t>
              </a:r>
              <a:r>
                <a:rPr lang="en-US" altLang="zh-CN" sz="1200" b="1" dirty="0">
                  <a:solidFill>
                    <a:srgbClr val="0000FF"/>
                  </a:solidFill>
                  <a:latin typeface="微软雅黑" pitchFamily="34" charset="-122"/>
                  <a:ea typeface="微软雅黑" pitchFamily="34" charset="-122"/>
                  <a:cs typeface="Times New Roman" pitchFamily="18" charset="0"/>
                </a:rPr>
                <a:t>ACK</a:t>
              </a:r>
              <a:endParaRPr lang="zh-CN" altLang="en-US" sz="1200" b="1" dirty="0">
                <a:solidFill>
                  <a:srgbClr val="0000FF"/>
                </a:solidFill>
                <a:latin typeface="微软雅黑" pitchFamily="34" charset="-122"/>
                <a:ea typeface="微软雅黑" pitchFamily="34" charset="-122"/>
                <a:cs typeface="Times New Roman" pitchFamily="18" charset="0"/>
              </a:endParaRPr>
            </a:p>
          </p:txBody>
        </p:sp>
        <p:sp>
          <p:nvSpPr>
            <p:cNvPr id="26" name="TextBox 42"/>
            <p:cNvSpPr txBox="1">
              <a:spLocks noChangeArrowheads="1"/>
            </p:cNvSpPr>
            <p:nvPr/>
          </p:nvSpPr>
          <p:spPr bwMode="auto">
            <a:xfrm>
              <a:off x="2810904" y="4715163"/>
              <a:ext cx="791197" cy="44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200" b="1" dirty="0">
                  <a:solidFill>
                    <a:srgbClr val="0000FF"/>
                  </a:solidFill>
                  <a:latin typeface="微软雅黑" pitchFamily="34" charset="-122"/>
                  <a:ea typeface="微软雅黑" pitchFamily="34" charset="-122"/>
                </a:rPr>
                <a:t>超时</a:t>
              </a:r>
            </a:p>
          </p:txBody>
        </p:sp>
        <p:sp>
          <p:nvSpPr>
            <p:cNvPr id="27" name="Text Box 16"/>
            <p:cNvSpPr txBox="1">
              <a:spLocks noChangeArrowheads="1"/>
            </p:cNvSpPr>
            <p:nvPr/>
          </p:nvSpPr>
          <p:spPr bwMode="auto">
            <a:xfrm>
              <a:off x="3932016" y="4664561"/>
              <a:ext cx="2220366" cy="74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1200" b="1" dirty="0">
                  <a:latin typeface="微软雅黑" pitchFamily="34" charset="-122"/>
                  <a:ea typeface="微软雅黑" pitchFamily="34" charset="-122"/>
                </a:rPr>
                <a:t>拥塞窗口 </a:t>
              </a:r>
              <a:r>
                <a:rPr lang="en-US" altLang="zh-CN" sz="1200" b="1" dirty="0" err="1">
                  <a:latin typeface="微软雅黑" pitchFamily="34" charset="-122"/>
                  <a:ea typeface="微软雅黑" pitchFamily="34" charset="-122"/>
                </a:rPr>
                <a:t>cwnd</a:t>
              </a:r>
              <a:r>
                <a:rPr lang="en-US" altLang="zh-CN" sz="1200" b="1" dirty="0">
                  <a:latin typeface="微软雅黑" pitchFamily="34" charset="-122"/>
                  <a:ea typeface="微软雅黑" pitchFamily="34" charset="-122"/>
                </a:rPr>
                <a:t> </a:t>
              </a:r>
              <a:endParaRPr lang="zh-CN" altLang="en-US" sz="1200" b="1" dirty="0">
                <a:latin typeface="微软雅黑" pitchFamily="34" charset="-122"/>
                <a:ea typeface="微软雅黑" pitchFamily="34" charset="-122"/>
              </a:endParaRPr>
            </a:p>
            <a:p>
              <a:pPr algn="ctr" eaLnBrk="1" hangingPunct="1"/>
              <a:r>
                <a:rPr lang="zh-CN" altLang="en-US" sz="1200" b="1" dirty="0">
                  <a:latin typeface="微软雅黑" pitchFamily="34" charset="-122"/>
                  <a:ea typeface="微软雅黑" pitchFamily="34" charset="-122"/>
                </a:rPr>
                <a:t>按线性规律增大</a:t>
              </a:r>
              <a:endParaRPr lang="en-US" altLang="zh-CN" sz="1200" b="1" u="sng" dirty="0">
                <a:latin typeface="微软雅黑" pitchFamily="34" charset="-122"/>
                <a:ea typeface="微软雅黑" pitchFamily="34" charset="-122"/>
                <a:sym typeface="Symbol" pitchFamily="18" charset="2"/>
              </a:endParaRPr>
            </a:p>
          </p:txBody>
        </p:sp>
        <p:grpSp>
          <p:nvGrpSpPr>
            <p:cNvPr id="28" name="组合 27"/>
            <p:cNvGrpSpPr/>
            <p:nvPr/>
          </p:nvGrpSpPr>
          <p:grpSpPr>
            <a:xfrm>
              <a:off x="2775422" y="1756579"/>
              <a:ext cx="1169466" cy="397559"/>
              <a:chOff x="2775422" y="1756579"/>
              <a:chExt cx="1169466" cy="397559"/>
            </a:xfrm>
          </p:grpSpPr>
          <p:cxnSp>
            <p:nvCxnSpPr>
              <p:cNvPr id="29" name="直接连接符 28"/>
              <p:cNvCxnSpPr/>
              <p:nvPr/>
            </p:nvCxnSpPr>
            <p:spPr bwMode="auto">
              <a:xfrm>
                <a:off x="2775422" y="1756579"/>
                <a:ext cx="1169466" cy="5"/>
              </a:xfrm>
              <a:prstGeom prst="line">
                <a:avLst/>
              </a:prstGeom>
              <a:solidFill>
                <a:schemeClr val="accent1"/>
              </a:solidFill>
              <a:ln w="12700" cap="flat" cmpd="sng" algn="ctr">
                <a:solidFill>
                  <a:srgbClr val="0033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箭头连接符 29"/>
              <p:cNvCxnSpPr/>
              <p:nvPr/>
            </p:nvCxnSpPr>
            <p:spPr bwMode="auto">
              <a:xfrm>
                <a:off x="3944888" y="1756579"/>
                <a:ext cx="0" cy="397559"/>
              </a:xfrm>
              <a:prstGeom prst="straightConnector1">
                <a:avLst/>
              </a:prstGeom>
              <a:ln w="12700">
                <a:solidFill>
                  <a:srgbClr val="0033CC"/>
                </a:solidFill>
                <a:headEnd type="none" w="med" len="med"/>
                <a:tailEnd type="triangle" w="sm" len="lg"/>
              </a:ln>
              <a:extLst/>
            </p:spPr>
            <p:style>
              <a:lnRef idx="1">
                <a:schemeClr val="accent1"/>
              </a:lnRef>
              <a:fillRef idx="0">
                <a:schemeClr val="accent1"/>
              </a:fillRef>
              <a:effectRef idx="0">
                <a:schemeClr val="accent1"/>
              </a:effectRef>
              <a:fontRef idx="minor">
                <a:schemeClr val="tx1"/>
              </a:fontRef>
            </p:style>
          </p:cxnSp>
        </p:grpSp>
      </p:grpSp>
      <p:sp>
        <p:nvSpPr>
          <p:cNvPr id="32" name="灯片编号占位符 31">
            <a:extLst>
              <a:ext uri="{FF2B5EF4-FFF2-40B4-BE49-F238E27FC236}">
                <a16:creationId xmlns:a16="http://schemas.microsoft.com/office/drawing/2014/main" id="{90404133-F66A-45BC-9A15-096F4B55D66B}"/>
              </a:ext>
            </a:extLst>
          </p:cNvPr>
          <p:cNvSpPr>
            <a:spLocks noGrp="1"/>
          </p:cNvSpPr>
          <p:nvPr>
            <p:ph type="sldNum" sz="quarter" idx="12"/>
          </p:nvPr>
        </p:nvSpPr>
        <p:spPr/>
        <p:txBody>
          <a:bodyPr/>
          <a:lstStyle/>
          <a:p>
            <a:fld id="{C485880C-E2C3-4DAB-AE74-D9BE691626AC}" type="slidenum">
              <a:rPr lang="zh-CN" altLang="en-US" smtClean="0"/>
              <a:pPr/>
              <a:t>164</a:t>
            </a:fld>
            <a:endParaRPr lang="zh-CN" altLang="en-US"/>
          </a:p>
        </p:txBody>
      </p:sp>
    </p:spTree>
    <p:extLst>
      <p:ext uri="{BB962C8B-B14F-4D97-AF65-F5344CB8AC3E}">
        <p14:creationId xmlns:p14="http://schemas.microsoft.com/office/powerpoint/2010/main" val="371984861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7595"/>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463096" y="594384"/>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发送窗口的上限值</a:t>
            </a:r>
          </a:p>
        </p:txBody>
      </p:sp>
      <p:sp>
        <p:nvSpPr>
          <p:cNvPr id="4" name="Rectangle 68"/>
          <p:cNvSpPr>
            <a:spLocks noChangeArrowheads="1"/>
          </p:cNvSpPr>
          <p:nvPr/>
        </p:nvSpPr>
        <p:spPr bwMode="auto">
          <a:xfrm>
            <a:off x="556963" y="1895671"/>
            <a:ext cx="8184960" cy="86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当 </a:t>
            </a:r>
            <a:r>
              <a:rPr lang="en-US" altLang="zh-CN" sz="2000" b="1" dirty="0" err="1">
                <a:latin typeface="微软雅黑" pitchFamily="34" charset="-122"/>
                <a:ea typeface="微软雅黑" pitchFamily="34" charset="-122"/>
              </a:rPr>
              <a:t>rwnd</a:t>
            </a:r>
            <a:r>
              <a:rPr lang="en-US" altLang="zh-CN" sz="2000" b="1" dirty="0">
                <a:latin typeface="微软雅黑" pitchFamily="34" charset="-122"/>
                <a:ea typeface="微软雅黑" pitchFamily="34" charset="-122"/>
              </a:rPr>
              <a:t> &lt;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时，是接收方的</a:t>
            </a:r>
            <a:r>
              <a:rPr lang="zh-CN" altLang="en-US" sz="2000" b="1" dirty="0">
                <a:solidFill>
                  <a:srgbClr val="0000FF"/>
                </a:solidFill>
                <a:latin typeface="微软雅黑" pitchFamily="34" charset="-122"/>
                <a:ea typeface="微软雅黑" pitchFamily="34" charset="-122"/>
              </a:rPr>
              <a:t>接收能力</a:t>
            </a:r>
            <a:r>
              <a:rPr lang="zh-CN" altLang="en-US" sz="2000" b="1" dirty="0">
                <a:solidFill>
                  <a:srgbClr val="C00000"/>
                </a:solidFill>
                <a:latin typeface="微软雅黑" pitchFamily="34" charset="-122"/>
                <a:ea typeface="微软雅黑" pitchFamily="34" charset="-122"/>
              </a:rPr>
              <a:t>限制</a:t>
            </a:r>
            <a:r>
              <a:rPr lang="zh-CN" altLang="en-US" sz="2000" b="1" dirty="0">
                <a:latin typeface="微软雅黑" pitchFamily="34" charset="-122"/>
                <a:ea typeface="微软雅黑" pitchFamily="34" charset="-122"/>
              </a:rPr>
              <a:t>发送窗口的最大值。</a:t>
            </a:r>
          </a:p>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当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&lt; </a:t>
            </a:r>
            <a:r>
              <a:rPr lang="en-US" altLang="zh-CN" sz="2000" b="1" dirty="0" err="1">
                <a:latin typeface="微软雅黑" pitchFamily="34" charset="-122"/>
                <a:ea typeface="微软雅黑" pitchFamily="34" charset="-122"/>
              </a:rPr>
              <a:t>rwnd</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时，是</a:t>
            </a:r>
            <a:r>
              <a:rPr lang="zh-CN" altLang="en-US" sz="2000" b="1" dirty="0">
                <a:solidFill>
                  <a:srgbClr val="0000FF"/>
                </a:solidFill>
                <a:latin typeface="微软雅黑" pitchFamily="34" charset="-122"/>
                <a:ea typeface="微软雅黑" pitchFamily="34" charset="-122"/>
              </a:rPr>
              <a:t>网络拥塞</a:t>
            </a:r>
            <a:r>
              <a:rPr lang="zh-CN" altLang="en-US" sz="2000" b="1" dirty="0">
                <a:solidFill>
                  <a:srgbClr val="C00000"/>
                </a:solidFill>
                <a:latin typeface="微软雅黑" pitchFamily="34" charset="-122"/>
                <a:ea typeface="微软雅黑" pitchFamily="34" charset="-122"/>
              </a:rPr>
              <a:t>限制</a:t>
            </a:r>
            <a:r>
              <a:rPr lang="zh-CN" altLang="en-US" sz="2000" b="1" dirty="0">
                <a:latin typeface="微软雅黑" pitchFamily="34" charset="-122"/>
                <a:ea typeface="微软雅黑" pitchFamily="34" charset="-122"/>
              </a:rPr>
              <a:t>发送窗口的最大值。 </a:t>
            </a:r>
          </a:p>
        </p:txBody>
      </p:sp>
      <p:sp>
        <p:nvSpPr>
          <p:cNvPr id="5" name="矩形 4"/>
          <p:cNvSpPr/>
          <p:nvPr/>
        </p:nvSpPr>
        <p:spPr>
          <a:xfrm>
            <a:off x="868047" y="1241137"/>
            <a:ext cx="7267284" cy="531100"/>
          </a:xfrm>
          <a:prstGeom prst="rect">
            <a:avLst/>
          </a:prstGeom>
          <a:solidFill>
            <a:srgbClr val="FFFF99"/>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2000" b="1" dirty="0">
                <a:latin typeface="微软雅黑" pitchFamily="34" charset="-122"/>
                <a:ea typeface="微软雅黑" pitchFamily="34" charset="-122"/>
              </a:rPr>
              <a:t>发送窗口的上限值 </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Min [</a:t>
            </a:r>
            <a:r>
              <a:rPr lang="en-US" altLang="zh-CN" sz="2000" b="1" dirty="0" err="1">
                <a:latin typeface="微软雅黑" pitchFamily="34" charset="-122"/>
                <a:ea typeface="微软雅黑" pitchFamily="34" charset="-122"/>
              </a:rPr>
              <a:t>rwnd</a:t>
            </a:r>
            <a:r>
              <a:rPr lang="en-US" altLang="zh-CN" sz="2000" b="1" dirty="0">
                <a:latin typeface="微软雅黑" pitchFamily="34" charset="-122"/>
                <a:ea typeface="微软雅黑" pitchFamily="34" charset="-122"/>
              </a:rPr>
              <a:t>,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(5-9)</a:t>
            </a:r>
          </a:p>
        </p:txBody>
      </p:sp>
      <p:sp>
        <p:nvSpPr>
          <p:cNvPr id="6" name="灯片编号占位符 5">
            <a:extLst>
              <a:ext uri="{FF2B5EF4-FFF2-40B4-BE49-F238E27FC236}">
                <a16:creationId xmlns:a16="http://schemas.microsoft.com/office/drawing/2014/main" id="{D8B44B03-37EB-4A43-A11D-9B23BE22AF3F}"/>
              </a:ext>
            </a:extLst>
          </p:cNvPr>
          <p:cNvSpPr>
            <a:spLocks noGrp="1"/>
          </p:cNvSpPr>
          <p:nvPr>
            <p:ph type="sldNum" sz="quarter" idx="12"/>
          </p:nvPr>
        </p:nvSpPr>
        <p:spPr/>
        <p:txBody>
          <a:bodyPr/>
          <a:lstStyle/>
          <a:p>
            <a:fld id="{C485880C-E2C3-4DAB-AE74-D9BE691626AC}" type="slidenum">
              <a:rPr lang="zh-CN" altLang="en-US" smtClean="0"/>
              <a:pPr/>
              <a:t>165</a:t>
            </a:fld>
            <a:endParaRPr lang="zh-CN" altLang="en-US"/>
          </a:p>
        </p:txBody>
      </p:sp>
    </p:spTree>
    <p:extLst>
      <p:ext uri="{BB962C8B-B14F-4D97-AF65-F5344CB8AC3E}">
        <p14:creationId xmlns:p14="http://schemas.microsoft.com/office/powerpoint/2010/main" val="403953565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625919"/>
            <a:ext cx="8053711"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2602553" y="583648"/>
            <a:ext cx="39389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5.8.3   </a:t>
            </a:r>
            <a:r>
              <a:rPr lang="zh-CN" altLang="en-US" sz="2400" b="1" dirty="0">
                <a:solidFill>
                  <a:schemeClr val="bg1"/>
                </a:solidFill>
                <a:latin typeface="微软雅黑" pitchFamily="34" charset="-122"/>
                <a:ea typeface="微软雅黑" pitchFamily="34" charset="-122"/>
              </a:rPr>
              <a:t>主动队列管理 </a:t>
            </a:r>
            <a:r>
              <a:rPr lang="en-US" altLang="zh-CN" sz="2400" b="1" dirty="0">
                <a:solidFill>
                  <a:schemeClr val="bg1"/>
                </a:solidFill>
                <a:latin typeface="微软雅黑" pitchFamily="34" charset="-122"/>
                <a:ea typeface="微软雅黑" pitchFamily="34" charset="-122"/>
              </a:rPr>
              <a:t>AQM</a:t>
            </a:r>
            <a:endParaRPr lang="zh-CN" altLang="en-US" sz="2400" b="1" dirty="0">
              <a:solidFill>
                <a:schemeClr val="bg1"/>
              </a:solidFill>
              <a:latin typeface="微软雅黑" pitchFamily="34" charset="-122"/>
              <a:ea typeface="微软雅黑" pitchFamily="34" charset="-122"/>
            </a:endParaRPr>
          </a:p>
        </p:txBody>
      </p:sp>
      <p:sp>
        <p:nvSpPr>
          <p:cNvPr id="4" name="Rectangle 8"/>
          <p:cNvSpPr>
            <a:spLocks noChangeArrowheads="1"/>
          </p:cNvSpPr>
          <p:nvPr/>
        </p:nvSpPr>
        <p:spPr bwMode="auto">
          <a:xfrm>
            <a:off x="545143" y="1029517"/>
            <a:ext cx="8053711" cy="275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0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拥塞控制和网络层采取的策略有密切联系。</a:t>
            </a:r>
            <a:endParaRPr lang="en-US" altLang="zh-CN" sz="2000" b="1" dirty="0">
              <a:latin typeface="微软雅黑" pitchFamily="34" charset="-122"/>
              <a:ea typeface="微软雅黑" pitchFamily="34" charset="-122"/>
            </a:endParaRPr>
          </a:p>
          <a:p>
            <a:pPr marL="285750" indent="-28575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例如：</a:t>
            </a:r>
            <a:endParaRPr lang="en-US" altLang="zh-CN" sz="2000" b="1" dirty="0">
              <a:latin typeface="微软雅黑" pitchFamily="34" charset="-122"/>
              <a:ea typeface="微软雅黑" pitchFamily="34" charset="-122"/>
            </a:endParaRPr>
          </a:p>
          <a:p>
            <a:pPr marL="631825" lvl="1" indent="-342900">
              <a:lnSpc>
                <a:spcPts val="3000"/>
              </a:lnSpc>
              <a:buClr>
                <a:srgbClr val="9900CC"/>
              </a:buClr>
              <a:buSzPct val="85000"/>
              <a:buFont typeface="Wingdings" panose="05000000000000000000" pitchFamily="2" charset="2"/>
              <a:buChar char="u"/>
            </a:pPr>
            <a:r>
              <a:rPr lang="zh-CN" altLang="en-US" sz="2000" b="1" dirty="0">
                <a:latin typeface="微软雅黑" pitchFamily="34" charset="-122"/>
                <a:ea typeface="微软雅黑" pitchFamily="34" charset="-122"/>
              </a:rPr>
              <a:t>若路由器对某些分组的处理时间特别长，就可能引起发送方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超时，对这些报文段进行重传。</a:t>
            </a:r>
          </a:p>
          <a:p>
            <a:pPr marL="631825" lvl="1" indent="-342900">
              <a:lnSpc>
                <a:spcPts val="3000"/>
              </a:lnSpc>
              <a:buClr>
                <a:srgbClr val="9900CC"/>
              </a:buClr>
              <a:buSzPct val="85000"/>
              <a:buFont typeface="Wingdings" panose="05000000000000000000" pitchFamily="2" charset="2"/>
              <a:buChar char="u"/>
            </a:pPr>
            <a:r>
              <a:rPr lang="zh-CN" altLang="en-US" sz="2000" b="1" dirty="0">
                <a:latin typeface="微软雅黑" pitchFamily="34" charset="-122"/>
                <a:ea typeface="微软雅黑" pitchFamily="34" charset="-122"/>
              </a:rPr>
              <a:t>重传会使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连接的发送端认为在网络中发生了拥塞，但实际上网络并没有发生拥塞。</a:t>
            </a:r>
            <a:endParaRPr lang="en-US" altLang="zh-CN" sz="2000" b="1" dirty="0">
              <a:latin typeface="微软雅黑" pitchFamily="34" charset="-122"/>
              <a:ea typeface="微软雅黑" pitchFamily="34" charset="-122"/>
            </a:endParaRPr>
          </a:p>
          <a:p>
            <a:pPr marL="285750" indent="-285750">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对 </a:t>
            </a:r>
            <a:r>
              <a:rPr lang="en-US" altLang="zh-CN" sz="2000" b="1" dirty="0">
                <a:solidFill>
                  <a:srgbClr val="0000FF"/>
                </a:solidFill>
                <a:latin typeface="微软雅黑" pitchFamily="34" charset="-122"/>
                <a:ea typeface="微软雅黑" pitchFamily="34" charset="-122"/>
              </a:rPr>
              <a:t>TCP </a:t>
            </a:r>
            <a:r>
              <a:rPr lang="zh-CN" altLang="en-US" sz="2000" b="1" dirty="0">
                <a:solidFill>
                  <a:srgbClr val="0000FF"/>
                </a:solidFill>
                <a:latin typeface="微软雅黑" pitchFamily="34" charset="-122"/>
                <a:ea typeface="微软雅黑" pitchFamily="34" charset="-122"/>
              </a:rPr>
              <a:t>拥塞控制</a:t>
            </a:r>
            <a:r>
              <a:rPr lang="zh-CN" altLang="en-US" sz="2000" b="1" dirty="0">
                <a:solidFill>
                  <a:srgbClr val="C00000"/>
                </a:solidFill>
                <a:latin typeface="微软雅黑" pitchFamily="34" charset="-122"/>
                <a:ea typeface="微软雅黑" pitchFamily="34" charset="-122"/>
              </a:rPr>
              <a:t>影响最大</a:t>
            </a:r>
            <a:r>
              <a:rPr lang="zh-CN" altLang="en-US" sz="2000" b="1" dirty="0">
                <a:solidFill>
                  <a:srgbClr val="0000FF"/>
                </a:solidFill>
                <a:latin typeface="微软雅黑" pitchFamily="34" charset="-122"/>
                <a:ea typeface="微软雅黑" pitchFamily="34" charset="-122"/>
              </a:rPr>
              <a:t>的就是路由器的</a:t>
            </a:r>
            <a:r>
              <a:rPr lang="zh-CN" altLang="en-US" sz="2000" b="1" dirty="0">
                <a:solidFill>
                  <a:srgbClr val="C00000"/>
                </a:solidFill>
                <a:latin typeface="微软雅黑" pitchFamily="34" charset="-122"/>
                <a:ea typeface="微软雅黑" pitchFamily="34" charset="-122"/>
              </a:rPr>
              <a:t>分组丢弃策略。</a:t>
            </a:r>
          </a:p>
        </p:txBody>
      </p:sp>
      <p:sp>
        <p:nvSpPr>
          <p:cNvPr id="5" name="灯片编号占位符 4">
            <a:extLst>
              <a:ext uri="{FF2B5EF4-FFF2-40B4-BE49-F238E27FC236}">
                <a16:creationId xmlns:a16="http://schemas.microsoft.com/office/drawing/2014/main" id="{E7D48D1D-F7D4-4143-B958-813FCAC8629B}"/>
              </a:ext>
            </a:extLst>
          </p:cNvPr>
          <p:cNvSpPr>
            <a:spLocks noGrp="1"/>
          </p:cNvSpPr>
          <p:nvPr>
            <p:ph type="sldNum" sz="quarter" idx="12"/>
          </p:nvPr>
        </p:nvSpPr>
        <p:spPr/>
        <p:txBody>
          <a:bodyPr/>
          <a:lstStyle/>
          <a:p>
            <a:fld id="{C485880C-E2C3-4DAB-AE74-D9BE691626AC}" type="slidenum">
              <a:rPr lang="zh-CN" altLang="en-US" smtClean="0"/>
              <a:pPr/>
              <a:t>166</a:t>
            </a:fld>
            <a:endParaRPr lang="zh-CN" altLang="en-US"/>
          </a:p>
        </p:txBody>
      </p:sp>
    </p:spTree>
    <p:extLst>
      <p:ext uri="{BB962C8B-B14F-4D97-AF65-F5344CB8AC3E}">
        <p14:creationId xmlns:p14="http://schemas.microsoft.com/office/powerpoint/2010/main" val="228456227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2413"/>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2823498" y="589202"/>
            <a:ext cx="35157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“先进先出”</a:t>
            </a:r>
            <a:r>
              <a:rPr lang="en-US" altLang="zh-CN" sz="2000" b="1" dirty="0">
                <a:solidFill>
                  <a:schemeClr val="bg1"/>
                </a:solidFill>
                <a:latin typeface="微软雅黑" pitchFamily="34" charset="-122"/>
                <a:ea typeface="微软雅黑" pitchFamily="34" charset="-122"/>
              </a:rPr>
              <a:t>FIFO </a:t>
            </a:r>
            <a:r>
              <a:rPr lang="zh-CN" altLang="en-US" sz="2000" b="1" dirty="0">
                <a:solidFill>
                  <a:schemeClr val="bg1"/>
                </a:solidFill>
                <a:latin typeface="微软雅黑" pitchFamily="34" charset="-122"/>
                <a:ea typeface="微软雅黑" pitchFamily="34" charset="-122"/>
              </a:rPr>
              <a:t>处理规则</a:t>
            </a:r>
          </a:p>
        </p:txBody>
      </p:sp>
      <p:sp>
        <p:nvSpPr>
          <p:cNvPr id="4" name="Rectangle 68"/>
          <p:cNvSpPr>
            <a:spLocks noChangeArrowheads="1"/>
          </p:cNvSpPr>
          <p:nvPr/>
        </p:nvSpPr>
        <p:spPr bwMode="auto">
          <a:xfrm>
            <a:off x="556963" y="985512"/>
            <a:ext cx="8048776"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先进先出</a:t>
            </a:r>
            <a:r>
              <a:rPr lang="en-US" altLang="zh-CN" sz="2000" b="1" dirty="0">
                <a:solidFill>
                  <a:srgbClr val="C00000"/>
                </a:solidFill>
                <a:latin typeface="微软雅黑" pitchFamily="34" charset="-122"/>
                <a:ea typeface="微软雅黑" pitchFamily="34" charset="-122"/>
              </a:rPr>
              <a:t>FIFO </a:t>
            </a:r>
            <a:r>
              <a:rPr lang="en-US" altLang="zh-CN" sz="2000" b="1" dirty="0">
                <a:latin typeface="微软雅黑" pitchFamily="34" charset="-122"/>
                <a:ea typeface="微软雅黑" pitchFamily="34" charset="-122"/>
              </a:rPr>
              <a:t>(First In First Out) </a:t>
            </a:r>
            <a:r>
              <a:rPr lang="zh-CN" altLang="en-US" sz="2000" b="1" dirty="0">
                <a:latin typeface="微软雅黑" pitchFamily="34" charset="-122"/>
                <a:ea typeface="微软雅黑" pitchFamily="34" charset="-122"/>
              </a:rPr>
              <a:t>处理规则：</a:t>
            </a:r>
          </a:p>
          <a:p>
            <a:pPr marL="342900" indent="-34290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尾部丢弃策略 </a:t>
            </a:r>
            <a:r>
              <a:rPr lang="en-US" altLang="zh-CN" sz="2000" b="1" dirty="0">
                <a:latin typeface="微软雅黑" pitchFamily="34" charset="-122"/>
                <a:ea typeface="微软雅黑" pitchFamily="34" charset="-122"/>
              </a:rPr>
              <a:t>(tail-drop policy)</a:t>
            </a:r>
            <a:r>
              <a:rPr lang="zh-CN" altLang="en-US" sz="2000" b="1" dirty="0">
                <a:latin typeface="微软雅黑" pitchFamily="34" charset="-122"/>
                <a:ea typeface="微软雅黑" pitchFamily="34" charset="-122"/>
              </a:rPr>
              <a:t>：当队列已满时，以后到达的所有分组（如果能够继续排队，这些分组都将排在队列的尾部）将都被丢弃。</a:t>
            </a:r>
            <a:endParaRPr lang="en-US" altLang="zh-CN" sz="2000" b="1" dirty="0">
              <a:latin typeface="微软雅黑" pitchFamily="34" charset="-122"/>
              <a:ea typeface="微软雅黑" pitchFamily="34" charset="-122"/>
            </a:endParaRP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路由器的尾部丢弃往往会导致一连串分组的丢失，这就使发送方出现超时重传，使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进入拥塞控制的慢开始状态，结果使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连接的发送方突然把数据的发送速率降低到很小的数值。</a:t>
            </a:r>
          </a:p>
        </p:txBody>
      </p:sp>
      <p:sp>
        <p:nvSpPr>
          <p:cNvPr id="5" name="灯片编号占位符 4">
            <a:extLst>
              <a:ext uri="{FF2B5EF4-FFF2-40B4-BE49-F238E27FC236}">
                <a16:creationId xmlns:a16="http://schemas.microsoft.com/office/drawing/2014/main" id="{0504EA2A-8BC7-4EB2-B8F0-4D4E80A4F9C4}"/>
              </a:ext>
            </a:extLst>
          </p:cNvPr>
          <p:cNvSpPr>
            <a:spLocks noGrp="1"/>
          </p:cNvSpPr>
          <p:nvPr>
            <p:ph type="sldNum" sz="quarter" idx="12"/>
          </p:nvPr>
        </p:nvSpPr>
        <p:spPr/>
        <p:txBody>
          <a:bodyPr/>
          <a:lstStyle/>
          <a:p>
            <a:fld id="{C485880C-E2C3-4DAB-AE74-D9BE691626AC}" type="slidenum">
              <a:rPr lang="zh-CN" altLang="en-US" smtClean="0"/>
              <a:pPr/>
              <a:t>167</a:t>
            </a:fld>
            <a:endParaRPr lang="zh-CN" altLang="en-US"/>
          </a:p>
        </p:txBody>
      </p:sp>
    </p:spTree>
    <p:extLst>
      <p:ext uri="{BB962C8B-B14F-4D97-AF65-F5344CB8AC3E}">
        <p14:creationId xmlns:p14="http://schemas.microsoft.com/office/powerpoint/2010/main" val="30744582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56963" y="1015398"/>
            <a:ext cx="8048776" cy="32078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AutoShape 5"/>
          <p:cNvSpPr>
            <a:spLocks noChangeArrowheads="1"/>
          </p:cNvSpPr>
          <p:nvPr/>
        </p:nvSpPr>
        <p:spPr bwMode="auto">
          <a:xfrm>
            <a:off x="556963" y="622413"/>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1932808" y="589202"/>
            <a:ext cx="52970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先进先出（</a:t>
            </a:r>
            <a:r>
              <a:rPr lang="en-US" altLang="zh-CN" sz="2000" b="1" dirty="0">
                <a:solidFill>
                  <a:schemeClr val="bg1"/>
                </a:solidFill>
                <a:latin typeface="微软雅黑" pitchFamily="34" charset="-122"/>
                <a:ea typeface="微软雅黑" pitchFamily="34" charset="-122"/>
              </a:rPr>
              <a:t>FIFO</a:t>
            </a:r>
            <a:r>
              <a:rPr lang="zh-CN" altLang="en-US" sz="2000" b="1" dirty="0">
                <a:solidFill>
                  <a:schemeClr val="bg1"/>
                </a:solidFill>
                <a:latin typeface="微软雅黑" pitchFamily="34" charset="-122"/>
                <a:ea typeface="微软雅黑" pitchFamily="34" charset="-122"/>
              </a:rPr>
              <a:t>）处理规则与尾部丢弃策略</a:t>
            </a:r>
          </a:p>
        </p:txBody>
      </p:sp>
      <p:sp>
        <p:nvSpPr>
          <p:cNvPr id="9" name="Rectangle 9"/>
          <p:cNvSpPr>
            <a:spLocks noChangeArrowheads="1"/>
          </p:cNvSpPr>
          <p:nvPr/>
        </p:nvSpPr>
        <p:spPr bwMode="auto">
          <a:xfrm>
            <a:off x="3516080" y="2606106"/>
            <a:ext cx="457200" cy="228600"/>
          </a:xfrm>
          <a:prstGeom prst="rect">
            <a:avLst/>
          </a:prstGeom>
          <a:solidFill>
            <a:srgbClr val="FFFF00"/>
          </a:solidFill>
          <a:ln w="9525">
            <a:solidFill>
              <a:schemeClr val="tx1"/>
            </a:solidFill>
            <a:miter lim="800000"/>
            <a:headEnd/>
            <a:tailEnd/>
          </a:ln>
          <a:effectLst/>
          <a:extLst/>
        </p:spPr>
        <p:txBody>
          <a:bodyPr wrap="none" anchor="ctr"/>
          <a:lstStyle/>
          <a:p>
            <a:endParaRPr lang="zh-CN" altLang="en-US"/>
          </a:p>
        </p:txBody>
      </p:sp>
      <p:sp>
        <p:nvSpPr>
          <p:cNvPr id="10" name="Rectangle 10"/>
          <p:cNvSpPr>
            <a:spLocks noChangeArrowheads="1"/>
          </p:cNvSpPr>
          <p:nvPr/>
        </p:nvSpPr>
        <p:spPr bwMode="auto">
          <a:xfrm>
            <a:off x="2873825" y="2708432"/>
            <a:ext cx="457200" cy="228600"/>
          </a:xfrm>
          <a:prstGeom prst="rect">
            <a:avLst/>
          </a:prstGeom>
          <a:solidFill>
            <a:srgbClr val="FFFF00"/>
          </a:solidFill>
          <a:ln w="9525">
            <a:solidFill>
              <a:schemeClr val="tx1"/>
            </a:solidFill>
            <a:miter lim="800000"/>
            <a:headEnd/>
            <a:tailEnd/>
          </a:ln>
          <a:effectLst/>
          <a:extLst/>
        </p:spPr>
        <p:txBody>
          <a:bodyPr wrap="none" anchor="ctr"/>
          <a:lstStyle/>
          <a:p>
            <a:endParaRPr lang="zh-CN" altLang="en-US"/>
          </a:p>
        </p:txBody>
      </p:sp>
      <p:sp>
        <p:nvSpPr>
          <p:cNvPr id="11" name="Rectangle 11"/>
          <p:cNvSpPr>
            <a:spLocks noChangeArrowheads="1"/>
          </p:cNvSpPr>
          <p:nvPr/>
        </p:nvSpPr>
        <p:spPr bwMode="auto">
          <a:xfrm>
            <a:off x="2270759" y="2823821"/>
            <a:ext cx="457200" cy="228600"/>
          </a:xfrm>
          <a:prstGeom prst="rect">
            <a:avLst/>
          </a:prstGeom>
          <a:solidFill>
            <a:srgbClr val="FFFF00"/>
          </a:solidFill>
          <a:ln w="9525">
            <a:solidFill>
              <a:schemeClr val="tx1"/>
            </a:solidFill>
            <a:miter lim="800000"/>
            <a:headEnd/>
            <a:tailEnd/>
          </a:ln>
          <a:effectLst/>
          <a:extLst/>
        </p:spPr>
        <p:txBody>
          <a:bodyPr wrap="none" anchor="ctr"/>
          <a:lstStyle/>
          <a:p>
            <a:endParaRPr lang="zh-CN" altLang="en-US"/>
          </a:p>
        </p:txBody>
      </p:sp>
      <p:sp>
        <p:nvSpPr>
          <p:cNvPr id="17" name="Rectangle 17"/>
          <p:cNvSpPr>
            <a:spLocks noChangeArrowheads="1"/>
          </p:cNvSpPr>
          <p:nvPr/>
        </p:nvSpPr>
        <p:spPr bwMode="auto">
          <a:xfrm>
            <a:off x="1693819" y="3052421"/>
            <a:ext cx="457200" cy="228600"/>
          </a:xfrm>
          <a:prstGeom prst="rect">
            <a:avLst/>
          </a:prstGeom>
          <a:solidFill>
            <a:srgbClr val="FFFF00"/>
          </a:solidFill>
          <a:ln w="9525">
            <a:solidFill>
              <a:schemeClr val="tx1"/>
            </a:solidFill>
            <a:miter lim="800000"/>
            <a:headEnd/>
            <a:tailEnd/>
          </a:ln>
          <a:effectLst/>
          <a:extLst/>
        </p:spPr>
        <p:txBody>
          <a:bodyPr wrap="none" anchor="ctr"/>
          <a:lstStyle/>
          <a:p>
            <a:endParaRPr lang="zh-CN" altLang="en-US"/>
          </a:p>
        </p:txBody>
      </p:sp>
      <p:sp>
        <p:nvSpPr>
          <p:cNvPr id="18" name="Rectangle 18"/>
          <p:cNvSpPr>
            <a:spLocks noChangeArrowheads="1"/>
          </p:cNvSpPr>
          <p:nvPr/>
        </p:nvSpPr>
        <p:spPr bwMode="auto">
          <a:xfrm>
            <a:off x="1127764" y="3357221"/>
            <a:ext cx="457200" cy="228600"/>
          </a:xfrm>
          <a:prstGeom prst="rect">
            <a:avLst/>
          </a:prstGeom>
          <a:solidFill>
            <a:srgbClr val="FFFF00"/>
          </a:solidFill>
          <a:ln w="9525">
            <a:solidFill>
              <a:schemeClr val="tx1"/>
            </a:solidFill>
            <a:miter lim="800000"/>
            <a:headEnd/>
            <a:tailEnd/>
          </a:ln>
          <a:effectLst/>
          <a:extLst/>
        </p:spPr>
        <p:txBody>
          <a:bodyPr wrap="none" anchor="ctr"/>
          <a:lstStyle/>
          <a:p>
            <a:endParaRPr lang="zh-CN" altLang="en-US"/>
          </a:p>
        </p:txBody>
      </p:sp>
      <p:sp>
        <p:nvSpPr>
          <p:cNvPr id="29" name="矩形 28"/>
          <p:cNvSpPr/>
          <p:nvPr/>
        </p:nvSpPr>
        <p:spPr>
          <a:xfrm>
            <a:off x="1652453" y="1140973"/>
            <a:ext cx="6096380" cy="861774"/>
          </a:xfrm>
          <a:prstGeom prst="rect">
            <a:avLst/>
          </a:prstGeom>
          <a:solidFill>
            <a:srgbClr val="000099"/>
          </a:solidFill>
        </p:spPr>
        <p:txBody>
          <a:bodyPr wrap="square" anchor="ctr">
            <a:spAutoFit/>
          </a:bodyPr>
          <a:lstStyle/>
          <a:p>
            <a:pPr algn="ctr">
              <a:lnSpc>
                <a:spcPts val="2000"/>
              </a:lnSpc>
            </a:pPr>
            <a:r>
              <a:rPr lang="zh-CN" altLang="en-US" sz="1600" b="1" dirty="0">
                <a:solidFill>
                  <a:schemeClr val="bg1"/>
                </a:solidFill>
                <a:latin typeface="微软雅黑" pitchFamily="34" charset="-122"/>
                <a:ea typeface="微软雅黑" pitchFamily="34" charset="-122"/>
              </a:rPr>
              <a:t>在最简单的情况下，路由器队列通常采用</a:t>
            </a:r>
            <a:endParaRPr lang="en-US" altLang="zh-CN" sz="1600" b="1" dirty="0">
              <a:solidFill>
                <a:schemeClr val="bg1"/>
              </a:solidFill>
              <a:latin typeface="微软雅黑" pitchFamily="34" charset="-122"/>
              <a:ea typeface="微软雅黑" pitchFamily="34" charset="-122"/>
            </a:endParaRPr>
          </a:p>
          <a:p>
            <a:pPr algn="ctr">
              <a:lnSpc>
                <a:spcPts val="2000"/>
              </a:lnSpc>
            </a:pPr>
            <a:r>
              <a:rPr lang="zh-CN" altLang="en-US" sz="1600" b="1" dirty="0">
                <a:solidFill>
                  <a:srgbClr val="FFC000"/>
                </a:solidFill>
                <a:latin typeface="微软雅黑" pitchFamily="34" charset="-122"/>
                <a:ea typeface="微软雅黑" pitchFamily="34" charset="-122"/>
              </a:rPr>
              <a:t>先进先出</a:t>
            </a:r>
            <a:r>
              <a:rPr lang="zh-CN" altLang="en-US" sz="1600" b="1" dirty="0">
                <a:solidFill>
                  <a:schemeClr val="bg1"/>
                </a:solidFill>
                <a:latin typeface="微软雅黑" pitchFamily="34" charset="-122"/>
                <a:ea typeface="微软雅黑" pitchFamily="34" charset="-122"/>
              </a:rPr>
              <a:t> </a:t>
            </a:r>
            <a:r>
              <a:rPr lang="en-US" altLang="zh-CN" sz="1600" b="1" dirty="0">
                <a:solidFill>
                  <a:schemeClr val="bg1"/>
                </a:solidFill>
                <a:latin typeface="微软雅黑" pitchFamily="34" charset="-122"/>
                <a:ea typeface="微软雅黑" pitchFamily="34" charset="-122"/>
              </a:rPr>
              <a:t>(FIFO) </a:t>
            </a:r>
            <a:r>
              <a:rPr lang="zh-CN" altLang="en-US" sz="1600" b="1" dirty="0">
                <a:solidFill>
                  <a:schemeClr val="bg1"/>
                </a:solidFill>
                <a:latin typeface="微软雅黑" pitchFamily="34" charset="-122"/>
                <a:ea typeface="微软雅黑" pitchFamily="34" charset="-122"/>
              </a:rPr>
              <a:t>处理规则与</a:t>
            </a:r>
            <a:r>
              <a:rPr lang="zh-CN" altLang="en-US" sz="1600" b="1" dirty="0">
                <a:solidFill>
                  <a:srgbClr val="FFC000"/>
                </a:solidFill>
                <a:latin typeface="微软雅黑" pitchFamily="34" charset="-122"/>
                <a:ea typeface="微软雅黑" pitchFamily="34" charset="-122"/>
              </a:rPr>
              <a:t>尾部丢弃策略 </a:t>
            </a:r>
            <a:r>
              <a:rPr lang="en-US" altLang="zh-CN" sz="1600" b="1" dirty="0">
                <a:solidFill>
                  <a:schemeClr val="bg1"/>
                </a:solidFill>
                <a:latin typeface="微软雅黑" pitchFamily="34" charset="-122"/>
                <a:ea typeface="微软雅黑" pitchFamily="34" charset="-122"/>
              </a:rPr>
              <a:t>(tail-drop policy)</a:t>
            </a:r>
            <a:r>
              <a:rPr lang="zh-CN" altLang="en-US" sz="1600" b="1" dirty="0">
                <a:solidFill>
                  <a:schemeClr val="bg1"/>
                </a:solidFill>
                <a:latin typeface="微软雅黑" pitchFamily="34" charset="-122"/>
                <a:ea typeface="微软雅黑" pitchFamily="34" charset="-122"/>
              </a:rPr>
              <a:t>。</a:t>
            </a:r>
            <a:endParaRPr lang="en-US" altLang="zh-CN" sz="1600" b="1" dirty="0">
              <a:solidFill>
                <a:schemeClr val="bg1"/>
              </a:solidFill>
              <a:latin typeface="微软雅黑" pitchFamily="34" charset="-122"/>
              <a:ea typeface="微软雅黑" pitchFamily="34" charset="-122"/>
            </a:endParaRPr>
          </a:p>
          <a:p>
            <a:pPr algn="ctr">
              <a:lnSpc>
                <a:spcPts val="2000"/>
              </a:lnSpc>
            </a:pPr>
            <a:r>
              <a:rPr lang="zh-CN" altLang="en-US" sz="1600" b="1" dirty="0">
                <a:solidFill>
                  <a:schemeClr val="bg1"/>
                </a:solidFill>
                <a:latin typeface="微软雅黑" pitchFamily="34" charset="-122"/>
                <a:ea typeface="微软雅黑" pitchFamily="34" charset="-122"/>
              </a:rPr>
              <a:t>当队列已满时，以后到达的所有分组将都被丢弃。</a:t>
            </a:r>
          </a:p>
        </p:txBody>
      </p:sp>
      <p:grpSp>
        <p:nvGrpSpPr>
          <p:cNvPr id="39" name="组合 38"/>
          <p:cNvGrpSpPr/>
          <p:nvPr/>
        </p:nvGrpSpPr>
        <p:grpSpPr>
          <a:xfrm>
            <a:off x="4235261" y="2161969"/>
            <a:ext cx="4165845" cy="1143000"/>
            <a:chOff x="4235261" y="2103118"/>
            <a:chExt cx="4165845" cy="1143000"/>
          </a:xfrm>
        </p:grpSpPr>
        <p:grpSp>
          <p:nvGrpSpPr>
            <p:cNvPr id="40" name="组合 39"/>
            <p:cNvGrpSpPr/>
            <p:nvPr/>
          </p:nvGrpSpPr>
          <p:grpSpPr>
            <a:xfrm>
              <a:off x="4235261" y="2103118"/>
              <a:ext cx="3864782" cy="1143000"/>
              <a:chOff x="4313639" y="2103118"/>
              <a:chExt cx="3864782" cy="1143000"/>
            </a:xfrm>
          </p:grpSpPr>
          <p:sp>
            <p:nvSpPr>
              <p:cNvPr id="42" name="Freeform 24"/>
              <p:cNvSpPr>
                <a:spLocks/>
              </p:cNvSpPr>
              <p:nvPr/>
            </p:nvSpPr>
            <p:spPr bwMode="auto">
              <a:xfrm>
                <a:off x="4313639" y="2103118"/>
                <a:ext cx="3073400" cy="1143000"/>
              </a:xfrm>
              <a:custGeom>
                <a:avLst/>
                <a:gdLst>
                  <a:gd name="T0" fmla="*/ 0 w 2688"/>
                  <a:gd name="T1" fmla="*/ 960 h 960"/>
                  <a:gd name="T2" fmla="*/ 2688 w 2688"/>
                  <a:gd name="T3" fmla="*/ 960 h 960"/>
                  <a:gd name="T4" fmla="*/ 2688 w 2688"/>
                  <a:gd name="T5" fmla="*/ 0 h 960"/>
                  <a:gd name="T6" fmla="*/ 0 w 2688"/>
                  <a:gd name="T7" fmla="*/ 0 h 960"/>
                </a:gdLst>
                <a:ahLst/>
                <a:cxnLst>
                  <a:cxn ang="0">
                    <a:pos x="T0" y="T1"/>
                  </a:cxn>
                  <a:cxn ang="0">
                    <a:pos x="T2" y="T3"/>
                  </a:cxn>
                  <a:cxn ang="0">
                    <a:pos x="T4" y="T5"/>
                  </a:cxn>
                  <a:cxn ang="0">
                    <a:pos x="T6" y="T7"/>
                  </a:cxn>
                </a:cxnLst>
                <a:rect l="0" t="0" r="r" b="b"/>
                <a:pathLst>
                  <a:path w="2688" h="960">
                    <a:moveTo>
                      <a:pt x="0" y="960"/>
                    </a:moveTo>
                    <a:lnTo>
                      <a:pt x="2688" y="960"/>
                    </a:lnTo>
                    <a:lnTo>
                      <a:pt x="2688" y="0"/>
                    </a:lnTo>
                    <a:lnTo>
                      <a:pt x="0" y="0"/>
                    </a:lnTo>
                  </a:path>
                </a:pathLst>
              </a:custGeom>
              <a:solidFill>
                <a:srgbClr val="66CCFF"/>
              </a:solidFill>
              <a:ln w="19050">
                <a:solidFill>
                  <a:schemeClr val="tx1"/>
                </a:solidFill>
                <a:round/>
                <a:headEnd/>
                <a:tailEnd/>
              </a:ln>
              <a:effectLst/>
            </p:spPr>
            <p:txBody>
              <a:bodyPr/>
              <a:lstStyle/>
              <a:p>
                <a:endParaRPr lang="zh-CN" altLang="en-US"/>
              </a:p>
            </p:txBody>
          </p:sp>
          <p:sp>
            <p:nvSpPr>
              <p:cNvPr id="43" name="Line 20"/>
              <p:cNvSpPr>
                <a:spLocks noChangeShapeType="1"/>
              </p:cNvSpPr>
              <p:nvPr/>
            </p:nvSpPr>
            <p:spPr bwMode="auto">
              <a:xfrm>
                <a:off x="6603268" y="2103118"/>
                <a:ext cx="0" cy="1143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21"/>
              <p:cNvSpPr>
                <a:spLocks noChangeShapeType="1"/>
              </p:cNvSpPr>
              <p:nvPr/>
            </p:nvSpPr>
            <p:spPr bwMode="auto">
              <a:xfrm>
                <a:off x="5841268" y="2103118"/>
                <a:ext cx="0" cy="1143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22"/>
              <p:cNvSpPr>
                <a:spLocks noChangeShapeType="1"/>
              </p:cNvSpPr>
              <p:nvPr/>
            </p:nvSpPr>
            <p:spPr bwMode="auto">
              <a:xfrm>
                <a:off x="5079268" y="2103118"/>
                <a:ext cx="0" cy="1143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25"/>
              <p:cNvSpPr>
                <a:spLocks noChangeShapeType="1"/>
              </p:cNvSpPr>
              <p:nvPr/>
            </p:nvSpPr>
            <p:spPr bwMode="auto">
              <a:xfrm>
                <a:off x="7387039" y="2674616"/>
                <a:ext cx="288000" cy="1"/>
              </a:xfrm>
              <a:prstGeom prst="line">
                <a:avLst/>
              </a:prstGeom>
              <a:noFill/>
              <a:ln w="5715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Oval 2058"/>
              <p:cNvSpPr>
                <a:spLocks noChangeArrowheads="1"/>
              </p:cNvSpPr>
              <p:nvPr/>
            </p:nvSpPr>
            <p:spPr bwMode="auto">
              <a:xfrm>
                <a:off x="7674421" y="2416627"/>
                <a:ext cx="504000" cy="504000"/>
              </a:xfrm>
              <a:prstGeom prst="ellipse">
                <a:avLst/>
              </a:prstGeom>
              <a:solidFill>
                <a:srgbClr val="0066FF"/>
              </a:solidFill>
              <a:ln w="12700">
                <a:solidFill>
                  <a:schemeClr val="tx1"/>
                </a:solidFill>
                <a:round/>
                <a:headEnd type="none" w="sm" len="sm"/>
                <a:tailEnd type="none" w="sm" len="sm"/>
              </a:ln>
            </p:spPr>
            <p:txBody>
              <a:bodyPr wrap="none" anchor="ctr"/>
              <a:lstStyle/>
              <a:p>
                <a:endParaRPr lang="en-US"/>
              </a:p>
            </p:txBody>
          </p:sp>
        </p:grpSp>
        <p:sp>
          <p:nvSpPr>
            <p:cNvPr id="41" name="Line 25"/>
            <p:cNvSpPr>
              <a:spLocks noChangeShapeType="1"/>
            </p:cNvSpPr>
            <p:nvPr/>
          </p:nvSpPr>
          <p:spPr bwMode="auto">
            <a:xfrm>
              <a:off x="8113106" y="2674616"/>
              <a:ext cx="288000" cy="1"/>
            </a:xfrm>
            <a:prstGeom prst="line">
              <a:avLst/>
            </a:prstGeom>
            <a:noFill/>
            <a:ln w="5715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5" name="Line 25"/>
          <p:cNvSpPr>
            <a:spLocks noChangeShapeType="1"/>
          </p:cNvSpPr>
          <p:nvPr/>
        </p:nvSpPr>
        <p:spPr bwMode="auto">
          <a:xfrm flipV="1">
            <a:off x="4260713" y="3355043"/>
            <a:ext cx="0" cy="495300"/>
          </a:xfrm>
          <a:prstGeom prst="line">
            <a:avLst/>
          </a:prstGeom>
          <a:noFill/>
          <a:ln w="381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Text Box 26"/>
          <p:cNvSpPr txBox="1">
            <a:spLocks noChangeArrowheads="1"/>
          </p:cNvSpPr>
          <p:nvPr/>
        </p:nvSpPr>
        <p:spPr bwMode="auto">
          <a:xfrm>
            <a:off x="4263664" y="3532827"/>
            <a:ext cx="1261884" cy="307777"/>
          </a:xfrm>
          <a:prstGeom prst="rect">
            <a:avLst/>
          </a:prstGeom>
          <a:noFill/>
          <a:ln>
            <a:noFill/>
          </a:ln>
          <a:effectLst/>
        </p:spPr>
        <p:txBody>
          <a:bodyPr wrap="none">
            <a:spAutoFit/>
          </a:bodyPr>
          <a:lstStyle/>
          <a:p>
            <a:pPr algn="l" eaLnBrk="1" hangingPunct="1"/>
            <a:r>
              <a:rPr lang="zh-CN" altLang="en-US" sz="1400" b="1" dirty="0">
                <a:solidFill>
                  <a:srgbClr val="000099"/>
                </a:solidFill>
                <a:effectLst/>
                <a:latin typeface="微软雅黑" pitchFamily="34" charset="-122"/>
                <a:ea typeface="微软雅黑" pitchFamily="34" charset="-122"/>
              </a:rPr>
              <a:t>最大队列长度</a:t>
            </a:r>
            <a:endParaRPr lang="en-US" altLang="zh-TW" sz="1400" b="1" dirty="0">
              <a:solidFill>
                <a:srgbClr val="000099"/>
              </a:solidFill>
              <a:effectLst/>
              <a:latin typeface="微软雅黑" pitchFamily="34" charset="-122"/>
              <a:ea typeface="微软雅黑" pitchFamily="34" charset="-122"/>
            </a:endParaRPr>
          </a:p>
        </p:txBody>
      </p:sp>
      <p:sp>
        <p:nvSpPr>
          <p:cNvPr id="5" name="Rectangle 5"/>
          <p:cNvSpPr>
            <a:spLocks noChangeArrowheads="1"/>
          </p:cNvSpPr>
          <p:nvPr/>
        </p:nvSpPr>
        <p:spPr bwMode="auto">
          <a:xfrm>
            <a:off x="6777439" y="2606106"/>
            <a:ext cx="457200" cy="228600"/>
          </a:xfrm>
          <a:prstGeom prst="rect">
            <a:avLst/>
          </a:prstGeom>
          <a:solidFill>
            <a:srgbClr val="FFFF00"/>
          </a:solidFill>
          <a:ln w="9525" algn="ctr">
            <a:solidFill>
              <a:schemeClr val="tx1"/>
            </a:solidFill>
            <a:miter lim="800000"/>
            <a:headEnd/>
            <a:tailEnd/>
          </a:ln>
          <a:effectLst/>
        </p:spPr>
        <p:txBody>
          <a:bodyPr wrap="none" anchor="ctr"/>
          <a:lstStyle/>
          <a:p>
            <a:endParaRPr lang="zh-CN" altLang="en-US"/>
          </a:p>
        </p:txBody>
      </p:sp>
      <p:sp>
        <p:nvSpPr>
          <p:cNvPr id="6" name="Rectangle 6"/>
          <p:cNvSpPr>
            <a:spLocks noChangeArrowheads="1"/>
          </p:cNvSpPr>
          <p:nvPr/>
        </p:nvSpPr>
        <p:spPr bwMode="auto">
          <a:xfrm>
            <a:off x="6015439" y="2606106"/>
            <a:ext cx="457200" cy="228600"/>
          </a:xfrm>
          <a:prstGeom prst="rect">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7" name="Rectangle 7"/>
          <p:cNvSpPr>
            <a:spLocks noChangeArrowheads="1"/>
          </p:cNvSpPr>
          <p:nvPr/>
        </p:nvSpPr>
        <p:spPr bwMode="auto">
          <a:xfrm>
            <a:off x="5177239" y="2606106"/>
            <a:ext cx="457200" cy="228600"/>
          </a:xfrm>
          <a:prstGeom prst="rect">
            <a:avLst/>
          </a:prstGeom>
          <a:solidFill>
            <a:srgbClr val="FFFF00"/>
          </a:solidFill>
          <a:ln w="9525" algn="ctr">
            <a:solidFill>
              <a:schemeClr val="tx1"/>
            </a:solidFill>
            <a:miter lim="800000"/>
            <a:headEnd/>
            <a:tailEnd/>
          </a:ln>
          <a:effectLst/>
        </p:spPr>
        <p:txBody>
          <a:bodyPr wrap="none" anchor="ctr"/>
          <a:lstStyle/>
          <a:p>
            <a:endParaRPr lang="zh-CN" altLang="en-US"/>
          </a:p>
        </p:txBody>
      </p:sp>
      <p:sp>
        <p:nvSpPr>
          <p:cNvPr id="8" name="Rectangle 8"/>
          <p:cNvSpPr>
            <a:spLocks noChangeArrowheads="1"/>
          </p:cNvSpPr>
          <p:nvPr/>
        </p:nvSpPr>
        <p:spPr bwMode="auto">
          <a:xfrm>
            <a:off x="4415239" y="2606106"/>
            <a:ext cx="457200" cy="228600"/>
          </a:xfrm>
          <a:prstGeom prst="rect">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4" name="灯片编号占位符 3">
            <a:extLst>
              <a:ext uri="{FF2B5EF4-FFF2-40B4-BE49-F238E27FC236}">
                <a16:creationId xmlns:a16="http://schemas.microsoft.com/office/drawing/2014/main" id="{9BCDA800-9441-4035-8E5F-90D0DBE624EE}"/>
              </a:ext>
            </a:extLst>
          </p:cNvPr>
          <p:cNvSpPr>
            <a:spLocks noGrp="1"/>
          </p:cNvSpPr>
          <p:nvPr>
            <p:ph type="sldNum" sz="quarter" idx="12"/>
          </p:nvPr>
        </p:nvSpPr>
        <p:spPr/>
        <p:txBody>
          <a:bodyPr/>
          <a:lstStyle/>
          <a:p>
            <a:fld id="{C485880C-E2C3-4DAB-AE74-D9BE691626AC}" type="slidenum">
              <a:rPr lang="zh-CN" altLang="en-US" smtClean="0"/>
              <a:pPr/>
              <a:t>168</a:t>
            </a:fld>
            <a:endParaRPr lang="zh-CN" altLang="en-US"/>
          </a:p>
        </p:txBody>
      </p:sp>
    </p:spTree>
    <p:extLst>
      <p:ext uri="{BB962C8B-B14F-4D97-AF65-F5344CB8AC3E}">
        <p14:creationId xmlns:p14="http://schemas.microsoft.com/office/powerpoint/2010/main" val="162842517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0-#ppt_w/2"/>
                                          </p:val>
                                        </p:tav>
                                        <p:tav tm="100000">
                                          <p:val>
                                            <p:strVal val="#ppt_x"/>
                                          </p:val>
                                        </p:tav>
                                      </p:tavLst>
                                    </p:anim>
                                    <p:anim calcmode="lin" valueType="num">
                                      <p:cBhvr additive="base">
                                        <p:cTn id="8" dur="20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2000" fill="hold"/>
                                        <p:tgtEl>
                                          <p:spTgt spid="6"/>
                                        </p:tgtEl>
                                        <p:attrNameLst>
                                          <p:attrName>ppt_x</p:attrName>
                                        </p:attrNameLst>
                                      </p:cBhvr>
                                      <p:tavLst>
                                        <p:tav tm="0">
                                          <p:val>
                                            <p:strVal val="0-#ppt_w/2"/>
                                          </p:val>
                                        </p:tav>
                                        <p:tav tm="100000">
                                          <p:val>
                                            <p:strVal val="#ppt_x"/>
                                          </p:val>
                                        </p:tav>
                                      </p:tavLst>
                                    </p:anim>
                                    <p:anim calcmode="lin" valueType="num">
                                      <p:cBhvr additive="base">
                                        <p:cTn id="12" dur="20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2000" fill="hold"/>
                                        <p:tgtEl>
                                          <p:spTgt spid="7"/>
                                        </p:tgtEl>
                                        <p:attrNameLst>
                                          <p:attrName>ppt_x</p:attrName>
                                        </p:attrNameLst>
                                      </p:cBhvr>
                                      <p:tavLst>
                                        <p:tav tm="0">
                                          <p:val>
                                            <p:strVal val="0-#ppt_w/2"/>
                                          </p:val>
                                        </p:tav>
                                        <p:tav tm="100000">
                                          <p:val>
                                            <p:strVal val="#ppt_x"/>
                                          </p:val>
                                        </p:tav>
                                      </p:tavLst>
                                    </p:anim>
                                    <p:anim calcmode="lin" valueType="num">
                                      <p:cBhvr additive="base">
                                        <p:cTn id="16" dur="20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2000" fill="hold"/>
                                        <p:tgtEl>
                                          <p:spTgt spid="8"/>
                                        </p:tgtEl>
                                        <p:attrNameLst>
                                          <p:attrName>ppt_x</p:attrName>
                                        </p:attrNameLst>
                                      </p:cBhvr>
                                      <p:tavLst>
                                        <p:tav tm="0">
                                          <p:val>
                                            <p:strVal val="0-#ppt_w/2"/>
                                          </p:val>
                                        </p:tav>
                                        <p:tav tm="100000">
                                          <p:val>
                                            <p:strVal val="#ppt_x"/>
                                          </p:val>
                                        </p:tav>
                                      </p:tavLst>
                                    </p:anim>
                                    <p:anim calcmode="lin" valueType="num">
                                      <p:cBhvr additive="base">
                                        <p:cTn id="20" dur="2000" fill="hold"/>
                                        <p:tgtEl>
                                          <p:spTgt spid="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2000" fill="hold"/>
                                        <p:tgtEl>
                                          <p:spTgt spid="9"/>
                                        </p:tgtEl>
                                        <p:attrNameLst>
                                          <p:attrName>ppt_x</p:attrName>
                                        </p:attrNameLst>
                                      </p:cBhvr>
                                      <p:tavLst>
                                        <p:tav tm="0">
                                          <p:val>
                                            <p:strVal val="0-#ppt_w/2"/>
                                          </p:val>
                                        </p:tav>
                                        <p:tav tm="100000">
                                          <p:val>
                                            <p:strVal val="#ppt_x"/>
                                          </p:val>
                                        </p:tav>
                                      </p:tavLst>
                                    </p:anim>
                                    <p:anim calcmode="lin" valueType="num">
                                      <p:cBhvr additive="base">
                                        <p:cTn id="24" dur="20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2000" fill="hold"/>
                                        <p:tgtEl>
                                          <p:spTgt spid="10"/>
                                        </p:tgtEl>
                                        <p:attrNameLst>
                                          <p:attrName>ppt_x</p:attrName>
                                        </p:attrNameLst>
                                      </p:cBhvr>
                                      <p:tavLst>
                                        <p:tav tm="0">
                                          <p:val>
                                            <p:strVal val="0-#ppt_w/2"/>
                                          </p:val>
                                        </p:tav>
                                        <p:tav tm="100000">
                                          <p:val>
                                            <p:strVal val="#ppt_x"/>
                                          </p:val>
                                        </p:tav>
                                      </p:tavLst>
                                    </p:anim>
                                    <p:anim calcmode="lin" valueType="num">
                                      <p:cBhvr additive="base">
                                        <p:cTn id="28" dur="2000" fill="hold"/>
                                        <p:tgtEl>
                                          <p:spTgt spid="1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2000" fill="hold"/>
                                        <p:tgtEl>
                                          <p:spTgt spid="11"/>
                                        </p:tgtEl>
                                        <p:attrNameLst>
                                          <p:attrName>ppt_x</p:attrName>
                                        </p:attrNameLst>
                                      </p:cBhvr>
                                      <p:tavLst>
                                        <p:tav tm="0">
                                          <p:val>
                                            <p:strVal val="0-#ppt_w/2"/>
                                          </p:val>
                                        </p:tav>
                                        <p:tav tm="100000">
                                          <p:val>
                                            <p:strVal val="#ppt_x"/>
                                          </p:val>
                                        </p:tav>
                                      </p:tavLst>
                                    </p:anim>
                                    <p:anim calcmode="lin" valueType="num">
                                      <p:cBhvr additive="base">
                                        <p:cTn id="32" dur="2000" fill="hold"/>
                                        <p:tgtEl>
                                          <p:spTgt spid="1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2000" fill="hold"/>
                                        <p:tgtEl>
                                          <p:spTgt spid="17"/>
                                        </p:tgtEl>
                                        <p:attrNameLst>
                                          <p:attrName>ppt_x</p:attrName>
                                        </p:attrNameLst>
                                      </p:cBhvr>
                                      <p:tavLst>
                                        <p:tav tm="0">
                                          <p:val>
                                            <p:strVal val="0-#ppt_w/2"/>
                                          </p:val>
                                        </p:tav>
                                        <p:tav tm="100000">
                                          <p:val>
                                            <p:strVal val="#ppt_x"/>
                                          </p:val>
                                        </p:tav>
                                      </p:tavLst>
                                    </p:anim>
                                    <p:anim calcmode="lin" valueType="num">
                                      <p:cBhvr additive="base">
                                        <p:cTn id="36" dur="2000" fill="hold"/>
                                        <p:tgtEl>
                                          <p:spTgt spid="17"/>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2000" fill="hold"/>
                                        <p:tgtEl>
                                          <p:spTgt spid="18"/>
                                        </p:tgtEl>
                                        <p:attrNameLst>
                                          <p:attrName>ppt_x</p:attrName>
                                        </p:attrNameLst>
                                      </p:cBhvr>
                                      <p:tavLst>
                                        <p:tav tm="0">
                                          <p:val>
                                            <p:strVal val="0-#ppt_w/2"/>
                                          </p:val>
                                        </p:tav>
                                        <p:tav tm="100000">
                                          <p:val>
                                            <p:strVal val="#ppt_x"/>
                                          </p:val>
                                        </p:tav>
                                      </p:tavLst>
                                    </p:anim>
                                    <p:anim calcmode="lin" valueType="num">
                                      <p:cBhvr additive="base">
                                        <p:cTn id="40" dur="2000" fill="hold"/>
                                        <p:tgtEl>
                                          <p:spTgt spid="18"/>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2" presetClass="exit" presetSubtype="4" fill="hold" grpId="1" nodeType="afterEffect">
                                  <p:stCondLst>
                                    <p:cond delay="1000"/>
                                  </p:stCondLst>
                                  <p:childTnLst>
                                    <p:anim calcmode="lin" valueType="num">
                                      <p:cBhvr additive="base">
                                        <p:cTn id="43" dur="2000"/>
                                        <p:tgtEl>
                                          <p:spTgt spid="9"/>
                                        </p:tgtEl>
                                        <p:attrNameLst>
                                          <p:attrName>ppt_x</p:attrName>
                                        </p:attrNameLst>
                                      </p:cBhvr>
                                      <p:tavLst>
                                        <p:tav tm="0">
                                          <p:val>
                                            <p:strVal val="ppt_x"/>
                                          </p:val>
                                        </p:tav>
                                        <p:tav tm="100000">
                                          <p:val>
                                            <p:strVal val="ppt_x"/>
                                          </p:val>
                                        </p:tav>
                                      </p:tavLst>
                                    </p:anim>
                                    <p:anim calcmode="lin" valueType="num">
                                      <p:cBhvr additive="base">
                                        <p:cTn id="44" dur="2000"/>
                                        <p:tgtEl>
                                          <p:spTgt spid="9"/>
                                        </p:tgtEl>
                                        <p:attrNameLst>
                                          <p:attrName>ppt_y</p:attrName>
                                        </p:attrNameLst>
                                      </p:cBhvr>
                                      <p:tavLst>
                                        <p:tav tm="0">
                                          <p:val>
                                            <p:strVal val="ppt_y"/>
                                          </p:val>
                                        </p:tav>
                                        <p:tav tm="100000">
                                          <p:val>
                                            <p:strVal val="1+ppt_h/2"/>
                                          </p:val>
                                        </p:tav>
                                      </p:tavLst>
                                    </p:anim>
                                    <p:set>
                                      <p:cBhvr>
                                        <p:cTn id="45" dur="1" fill="hold">
                                          <p:stCondLst>
                                            <p:cond delay="1999"/>
                                          </p:stCondLst>
                                        </p:cTn>
                                        <p:tgtEl>
                                          <p:spTgt spid="9"/>
                                        </p:tgtEl>
                                        <p:attrNameLst>
                                          <p:attrName>style.visibility</p:attrName>
                                        </p:attrNameLst>
                                      </p:cBhvr>
                                      <p:to>
                                        <p:strVal val="hidden"/>
                                      </p:to>
                                    </p:set>
                                  </p:childTnLst>
                                </p:cTn>
                              </p:par>
                              <p:par>
                                <p:cTn id="46" presetID="2" presetClass="exit" presetSubtype="4" fill="hold" grpId="1" nodeType="withEffect">
                                  <p:stCondLst>
                                    <p:cond delay="1000"/>
                                  </p:stCondLst>
                                  <p:childTnLst>
                                    <p:anim calcmode="lin" valueType="num">
                                      <p:cBhvr additive="base">
                                        <p:cTn id="47" dur="2000"/>
                                        <p:tgtEl>
                                          <p:spTgt spid="10"/>
                                        </p:tgtEl>
                                        <p:attrNameLst>
                                          <p:attrName>ppt_x</p:attrName>
                                        </p:attrNameLst>
                                      </p:cBhvr>
                                      <p:tavLst>
                                        <p:tav tm="0">
                                          <p:val>
                                            <p:strVal val="ppt_x"/>
                                          </p:val>
                                        </p:tav>
                                        <p:tav tm="100000">
                                          <p:val>
                                            <p:strVal val="ppt_x"/>
                                          </p:val>
                                        </p:tav>
                                      </p:tavLst>
                                    </p:anim>
                                    <p:anim calcmode="lin" valueType="num">
                                      <p:cBhvr additive="base">
                                        <p:cTn id="48" dur="2000"/>
                                        <p:tgtEl>
                                          <p:spTgt spid="10"/>
                                        </p:tgtEl>
                                        <p:attrNameLst>
                                          <p:attrName>ppt_y</p:attrName>
                                        </p:attrNameLst>
                                      </p:cBhvr>
                                      <p:tavLst>
                                        <p:tav tm="0">
                                          <p:val>
                                            <p:strVal val="ppt_y"/>
                                          </p:val>
                                        </p:tav>
                                        <p:tav tm="100000">
                                          <p:val>
                                            <p:strVal val="1+ppt_h/2"/>
                                          </p:val>
                                        </p:tav>
                                      </p:tavLst>
                                    </p:anim>
                                    <p:set>
                                      <p:cBhvr>
                                        <p:cTn id="49" dur="1" fill="hold">
                                          <p:stCondLst>
                                            <p:cond delay="1999"/>
                                          </p:stCondLst>
                                        </p:cTn>
                                        <p:tgtEl>
                                          <p:spTgt spid="10"/>
                                        </p:tgtEl>
                                        <p:attrNameLst>
                                          <p:attrName>style.visibility</p:attrName>
                                        </p:attrNameLst>
                                      </p:cBhvr>
                                      <p:to>
                                        <p:strVal val="hidden"/>
                                      </p:to>
                                    </p:set>
                                  </p:childTnLst>
                                </p:cTn>
                              </p:par>
                              <p:par>
                                <p:cTn id="50" presetID="2" presetClass="exit" presetSubtype="4" fill="hold" grpId="1" nodeType="withEffect">
                                  <p:stCondLst>
                                    <p:cond delay="1000"/>
                                  </p:stCondLst>
                                  <p:childTnLst>
                                    <p:anim calcmode="lin" valueType="num">
                                      <p:cBhvr additive="base">
                                        <p:cTn id="51" dur="2000"/>
                                        <p:tgtEl>
                                          <p:spTgt spid="11"/>
                                        </p:tgtEl>
                                        <p:attrNameLst>
                                          <p:attrName>ppt_x</p:attrName>
                                        </p:attrNameLst>
                                      </p:cBhvr>
                                      <p:tavLst>
                                        <p:tav tm="0">
                                          <p:val>
                                            <p:strVal val="ppt_x"/>
                                          </p:val>
                                        </p:tav>
                                        <p:tav tm="100000">
                                          <p:val>
                                            <p:strVal val="ppt_x"/>
                                          </p:val>
                                        </p:tav>
                                      </p:tavLst>
                                    </p:anim>
                                    <p:anim calcmode="lin" valueType="num">
                                      <p:cBhvr additive="base">
                                        <p:cTn id="52" dur="2000"/>
                                        <p:tgtEl>
                                          <p:spTgt spid="11"/>
                                        </p:tgtEl>
                                        <p:attrNameLst>
                                          <p:attrName>ppt_y</p:attrName>
                                        </p:attrNameLst>
                                      </p:cBhvr>
                                      <p:tavLst>
                                        <p:tav tm="0">
                                          <p:val>
                                            <p:strVal val="ppt_y"/>
                                          </p:val>
                                        </p:tav>
                                        <p:tav tm="100000">
                                          <p:val>
                                            <p:strVal val="1+ppt_h/2"/>
                                          </p:val>
                                        </p:tav>
                                      </p:tavLst>
                                    </p:anim>
                                    <p:set>
                                      <p:cBhvr>
                                        <p:cTn id="53" dur="1" fill="hold">
                                          <p:stCondLst>
                                            <p:cond delay="1999"/>
                                          </p:stCondLst>
                                        </p:cTn>
                                        <p:tgtEl>
                                          <p:spTgt spid="11"/>
                                        </p:tgtEl>
                                        <p:attrNameLst>
                                          <p:attrName>style.visibility</p:attrName>
                                        </p:attrNameLst>
                                      </p:cBhvr>
                                      <p:to>
                                        <p:strVal val="hidden"/>
                                      </p:to>
                                    </p:set>
                                  </p:childTnLst>
                                </p:cTn>
                              </p:par>
                              <p:par>
                                <p:cTn id="54" presetID="2" presetClass="exit" presetSubtype="4" fill="hold" grpId="1" nodeType="withEffect">
                                  <p:stCondLst>
                                    <p:cond delay="1000"/>
                                  </p:stCondLst>
                                  <p:childTnLst>
                                    <p:anim calcmode="lin" valueType="num">
                                      <p:cBhvr additive="base">
                                        <p:cTn id="55" dur="2000"/>
                                        <p:tgtEl>
                                          <p:spTgt spid="17"/>
                                        </p:tgtEl>
                                        <p:attrNameLst>
                                          <p:attrName>ppt_x</p:attrName>
                                        </p:attrNameLst>
                                      </p:cBhvr>
                                      <p:tavLst>
                                        <p:tav tm="0">
                                          <p:val>
                                            <p:strVal val="ppt_x"/>
                                          </p:val>
                                        </p:tav>
                                        <p:tav tm="100000">
                                          <p:val>
                                            <p:strVal val="ppt_x"/>
                                          </p:val>
                                        </p:tav>
                                      </p:tavLst>
                                    </p:anim>
                                    <p:anim calcmode="lin" valueType="num">
                                      <p:cBhvr additive="base">
                                        <p:cTn id="56" dur="2000"/>
                                        <p:tgtEl>
                                          <p:spTgt spid="17"/>
                                        </p:tgtEl>
                                        <p:attrNameLst>
                                          <p:attrName>ppt_y</p:attrName>
                                        </p:attrNameLst>
                                      </p:cBhvr>
                                      <p:tavLst>
                                        <p:tav tm="0">
                                          <p:val>
                                            <p:strVal val="ppt_y"/>
                                          </p:val>
                                        </p:tav>
                                        <p:tav tm="100000">
                                          <p:val>
                                            <p:strVal val="1+ppt_h/2"/>
                                          </p:val>
                                        </p:tav>
                                      </p:tavLst>
                                    </p:anim>
                                    <p:set>
                                      <p:cBhvr>
                                        <p:cTn id="57" dur="1" fill="hold">
                                          <p:stCondLst>
                                            <p:cond delay="1999"/>
                                          </p:stCondLst>
                                        </p:cTn>
                                        <p:tgtEl>
                                          <p:spTgt spid="17"/>
                                        </p:tgtEl>
                                        <p:attrNameLst>
                                          <p:attrName>style.visibility</p:attrName>
                                        </p:attrNameLst>
                                      </p:cBhvr>
                                      <p:to>
                                        <p:strVal val="hidden"/>
                                      </p:to>
                                    </p:set>
                                  </p:childTnLst>
                                </p:cTn>
                              </p:par>
                              <p:par>
                                <p:cTn id="58" presetID="2" presetClass="exit" presetSubtype="4" fill="hold" grpId="1" nodeType="withEffect">
                                  <p:stCondLst>
                                    <p:cond delay="1000"/>
                                  </p:stCondLst>
                                  <p:childTnLst>
                                    <p:anim calcmode="lin" valueType="num">
                                      <p:cBhvr additive="base">
                                        <p:cTn id="59" dur="2000"/>
                                        <p:tgtEl>
                                          <p:spTgt spid="18"/>
                                        </p:tgtEl>
                                        <p:attrNameLst>
                                          <p:attrName>ppt_x</p:attrName>
                                        </p:attrNameLst>
                                      </p:cBhvr>
                                      <p:tavLst>
                                        <p:tav tm="0">
                                          <p:val>
                                            <p:strVal val="ppt_x"/>
                                          </p:val>
                                        </p:tav>
                                        <p:tav tm="100000">
                                          <p:val>
                                            <p:strVal val="ppt_x"/>
                                          </p:val>
                                        </p:tav>
                                      </p:tavLst>
                                    </p:anim>
                                    <p:anim calcmode="lin" valueType="num">
                                      <p:cBhvr additive="base">
                                        <p:cTn id="60" dur="2000"/>
                                        <p:tgtEl>
                                          <p:spTgt spid="18"/>
                                        </p:tgtEl>
                                        <p:attrNameLst>
                                          <p:attrName>ppt_y</p:attrName>
                                        </p:attrNameLst>
                                      </p:cBhvr>
                                      <p:tavLst>
                                        <p:tav tm="0">
                                          <p:val>
                                            <p:strVal val="ppt_y"/>
                                          </p:val>
                                        </p:tav>
                                        <p:tav tm="100000">
                                          <p:val>
                                            <p:strVal val="1+ppt_h/2"/>
                                          </p:val>
                                        </p:tav>
                                      </p:tavLst>
                                    </p:anim>
                                    <p:set>
                                      <p:cBhvr>
                                        <p:cTn id="61" dur="1" fill="hold">
                                          <p:stCondLst>
                                            <p:cond delay="19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P spid="11" grpId="1" animBg="1"/>
      <p:bldP spid="17" grpId="0" animBg="1"/>
      <p:bldP spid="17" grpId="1" animBg="1"/>
      <p:bldP spid="18" grpId="0" animBg="1"/>
      <p:bldP spid="18" grpId="1" animBg="1"/>
      <p:bldP spid="5" grpId="0" animBg="1"/>
      <p:bldP spid="6" grpId="0" animBg="1"/>
      <p:bldP spid="7" grpId="0" animBg="1"/>
      <p:bldP spid="8" grpId="0" animBg="1"/>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56963" y="1008799"/>
            <a:ext cx="8048776" cy="331810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1621410" y="1145619"/>
            <a:ext cx="6099143" cy="348813"/>
          </a:xfrm>
          <a:prstGeom prst="rect">
            <a:avLst/>
          </a:prstGeom>
          <a:solidFill>
            <a:srgbClr val="000099"/>
          </a:solidFill>
        </p:spPr>
        <p:txBody>
          <a:bodyPr wrap="square" anchor="ctr">
            <a:spAutoFit/>
          </a:bodyPr>
          <a:lstStyle/>
          <a:p>
            <a:pPr algn="ctr">
              <a:lnSpc>
                <a:spcPts val="2000"/>
              </a:lnSpc>
            </a:pPr>
            <a:r>
              <a:rPr lang="zh-CN" altLang="en-US" sz="1600" b="1" dirty="0">
                <a:solidFill>
                  <a:schemeClr val="bg1"/>
                </a:solidFill>
                <a:latin typeface="微软雅黑" pitchFamily="34" charset="-122"/>
                <a:ea typeface="微软雅黑" pitchFamily="34" charset="-122"/>
              </a:rPr>
              <a:t>分组丢弃使发送方出现超时重传，使 </a:t>
            </a:r>
            <a:r>
              <a:rPr lang="en-US" altLang="zh-CN" sz="1600" b="1" dirty="0">
                <a:solidFill>
                  <a:schemeClr val="bg1"/>
                </a:solidFill>
                <a:latin typeface="微软雅黑" pitchFamily="34" charset="-122"/>
                <a:ea typeface="微软雅黑" pitchFamily="34" charset="-122"/>
              </a:rPr>
              <a:t>TCP </a:t>
            </a:r>
            <a:r>
              <a:rPr lang="zh-CN" altLang="en-US" sz="1600" b="1" dirty="0">
                <a:solidFill>
                  <a:schemeClr val="bg1"/>
                </a:solidFill>
                <a:latin typeface="微软雅黑" pitchFamily="34" charset="-122"/>
                <a:ea typeface="微软雅黑" pitchFamily="34" charset="-122"/>
              </a:rPr>
              <a:t>连接进入</a:t>
            </a:r>
            <a:r>
              <a:rPr lang="zh-CN" altLang="en-US" sz="1600" b="1" dirty="0">
                <a:solidFill>
                  <a:srgbClr val="FFC000"/>
                </a:solidFill>
                <a:latin typeface="微软雅黑" pitchFamily="34" charset="-122"/>
                <a:ea typeface="微软雅黑" pitchFamily="34" charset="-122"/>
              </a:rPr>
              <a:t>慢开始</a:t>
            </a:r>
            <a:r>
              <a:rPr lang="zh-CN" altLang="en-US" sz="1600" b="1" dirty="0">
                <a:solidFill>
                  <a:schemeClr val="bg1"/>
                </a:solidFill>
                <a:latin typeface="微软雅黑" pitchFamily="34" charset="-122"/>
                <a:ea typeface="微软雅黑" pitchFamily="34" charset="-122"/>
              </a:rPr>
              <a:t>状态。</a:t>
            </a:r>
          </a:p>
        </p:txBody>
      </p:sp>
      <p:sp>
        <p:nvSpPr>
          <p:cNvPr id="70" name="Line 6"/>
          <p:cNvSpPr>
            <a:spLocks noChangeShapeType="1"/>
          </p:cNvSpPr>
          <p:nvPr/>
        </p:nvSpPr>
        <p:spPr bwMode="auto">
          <a:xfrm>
            <a:off x="2286000" y="4035834"/>
            <a:ext cx="4724400" cy="15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wrap="none" tIns="36000"/>
          <a:lstStyle/>
          <a:p>
            <a:endParaRPr lang="zh-CN" altLang="en-US"/>
          </a:p>
        </p:txBody>
      </p:sp>
      <p:sp>
        <p:nvSpPr>
          <p:cNvPr id="71" name="Line 7"/>
          <p:cNvSpPr>
            <a:spLocks noChangeShapeType="1"/>
          </p:cNvSpPr>
          <p:nvPr/>
        </p:nvSpPr>
        <p:spPr bwMode="auto">
          <a:xfrm>
            <a:off x="2286000" y="2511834"/>
            <a:ext cx="4419600" cy="158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Lst>
        </p:spPr>
        <p:txBody>
          <a:bodyPr wrap="none" tIns="36000"/>
          <a:lstStyle/>
          <a:p>
            <a:endParaRPr lang="zh-CN" altLang="en-US"/>
          </a:p>
        </p:txBody>
      </p:sp>
      <p:sp>
        <p:nvSpPr>
          <p:cNvPr id="72" name="Text Box 8"/>
          <p:cNvSpPr txBox="1">
            <a:spLocks noChangeArrowheads="1"/>
          </p:cNvSpPr>
          <p:nvPr/>
        </p:nvSpPr>
        <p:spPr bwMode="auto">
          <a:xfrm>
            <a:off x="914400" y="2105179"/>
            <a:ext cx="1371600" cy="297962"/>
          </a:xfrm>
          <a:prstGeom prst="rect">
            <a:avLst/>
          </a:prstGeom>
          <a:noFill/>
          <a:ln>
            <a:noFill/>
          </a:ln>
          <a:effectLst/>
          <a:extLst>
            <a:ext uri="{909E8E84-426E-40DD-AFC4-6F175D3DCCD1}">
              <a14:hiddenFill xmlns:a14="http://schemas.microsoft.com/office/drawing/2010/main">
                <a:solidFill>
                  <a:srgbClr val="7E87B6"/>
                </a:solidFill>
              </a14:hiddenFill>
            </a:ext>
            <a:ext uri="{91240B29-F687-4F45-9708-019B960494DF}">
              <a14:hiddenLine xmlns:a14="http://schemas.microsoft.com/office/drawing/2010/main" w="50800">
                <a:solidFill>
                  <a:srgbClr val="0E3192"/>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tIns="36000">
            <a:spAutoFit/>
          </a:bodyPr>
          <a:lstStyle/>
          <a:p>
            <a:pPr algn="r" eaLnBrk="1" latinLnBrk="1" hangingPunct="1">
              <a:spcBef>
                <a:spcPct val="50000"/>
              </a:spcBef>
              <a:buClr>
                <a:schemeClr val="folHlink"/>
              </a:buClr>
              <a:buFont typeface="Wingdings" pitchFamily="2" charset="2"/>
              <a:buNone/>
            </a:pPr>
            <a:r>
              <a:rPr kumimoji="1" lang="zh-CN" altLang="en-US" sz="1400" b="1" dirty="0">
                <a:effectLst/>
                <a:latin typeface="微软雅黑" pitchFamily="34" charset="-122"/>
                <a:ea typeface="微软雅黑" pitchFamily="34" charset="-122"/>
              </a:rPr>
              <a:t>队列长度</a:t>
            </a:r>
            <a:endParaRPr kumimoji="1" lang="en-US" altLang="ko-KR" sz="1400" b="1" dirty="0">
              <a:effectLst/>
              <a:latin typeface="微软雅黑" pitchFamily="34" charset="-122"/>
              <a:ea typeface="微软雅黑" pitchFamily="34" charset="-122"/>
            </a:endParaRPr>
          </a:p>
        </p:txBody>
      </p:sp>
      <p:sp>
        <p:nvSpPr>
          <p:cNvPr id="73" name="Text Box 9"/>
          <p:cNvSpPr txBox="1">
            <a:spLocks noChangeArrowheads="1"/>
          </p:cNvSpPr>
          <p:nvPr/>
        </p:nvSpPr>
        <p:spPr bwMode="auto">
          <a:xfrm>
            <a:off x="7010400" y="3877084"/>
            <a:ext cx="838200" cy="297962"/>
          </a:xfrm>
          <a:prstGeom prst="rect">
            <a:avLst/>
          </a:prstGeom>
          <a:noFill/>
          <a:ln>
            <a:noFill/>
          </a:ln>
          <a:effectLst/>
          <a:extLst>
            <a:ext uri="{909E8E84-426E-40DD-AFC4-6F175D3DCCD1}">
              <a14:hiddenFill xmlns:a14="http://schemas.microsoft.com/office/drawing/2010/main">
                <a:solidFill>
                  <a:srgbClr val="7E87B6"/>
                </a:solidFill>
              </a14:hiddenFill>
            </a:ext>
            <a:ext uri="{91240B29-F687-4F45-9708-019B960494DF}">
              <a14:hiddenLine xmlns:a14="http://schemas.microsoft.com/office/drawing/2010/main" w="50800">
                <a:solidFill>
                  <a:srgbClr val="0E3192"/>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tIns="36000">
            <a:spAutoFit/>
          </a:bodyPr>
          <a:lstStyle/>
          <a:p>
            <a:pPr algn="l" eaLnBrk="1" latinLnBrk="1" hangingPunct="1">
              <a:spcBef>
                <a:spcPct val="50000"/>
              </a:spcBef>
              <a:buClr>
                <a:schemeClr val="folHlink"/>
              </a:buClr>
              <a:buFont typeface="Wingdings" pitchFamily="2" charset="2"/>
              <a:buNone/>
            </a:pPr>
            <a:r>
              <a:rPr kumimoji="1" lang="zh-CN" altLang="en-US" sz="1400" b="1" dirty="0">
                <a:effectLst/>
                <a:latin typeface="微软雅黑" pitchFamily="34" charset="-122"/>
                <a:ea typeface="微软雅黑" pitchFamily="34" charset="-122"/>
              </a:rPr>
              <a:t>时间</a:t>
            </a:r>
            <a:endParaRPr kumimoji="1" lang="en-US" altLang="ko-KR" sz="1400" b="1" dirty="0">
              <a:effectLst/>
              <a:latin typeface="微软雅黑" pitchFamily="34" charset="-122"/>
              <a:ea typeface="微软雅黑" pitchFamily="34" charset="-122"/>
            </a:endParaRPr>
          </a:p>
        </p:txBody>
      </p:sp>
      <p:sp>
        <p:nvSpPr>
          <p:cNvPr id="74" name="Freeform 10"/>
          <p:cNvSpPr>
            <a:spLocks/>
          </p:cNvSpPr>
          <p:nvPr/>
        </p:nvSpPr>
        <p:spPr bwMode="auto">
          <a:xfrm>
            <a:off x="22860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75" name="Line 11"/>
          <p:cNvSpPr>
            <a:spLocks noChangeShapeType="1"/>
          </p:cNvSpPr>
          <p:nvPr/>
        </p:nvSpPr>
        <p:spPr bwMode="auto">
          <a:xfrm>
            <a:off x="32004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76" name="Line 12"/>
          <p:cNvSpPr>
            <a:spLocks noChangeShapeType="1"/>
          </p:cNvSpPr>
          <p:nvPr/>
        </p:nvSpPr>
        <p:spPr bwMode="auto">
          <a:xfrm>
            <a:off x="2286000" y="3794534"/>
            <a:ext cx="4419600" cy="158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Lst>
        </p:spPr>
        <p:txBody>
          <a:bodyPr wrap="none" tIns="36000"/>
          <a:lstStyle/>
          <a:p>
            <a:endParaRPr lang="zh-CN" altLang="en-US"/>
          </a:p>
        </p:txBody>
      </p:sp>
      <p:sp>
        <p:nvSpPr>
          <p:cNvPr id="77" name="Freeform 13"/>
          <p:cNvSpPr>
            <a:spLocks/>
          </p:cNvSpPr>
          <p:nvPr/>
        </p:nvSpPr>
        <p:spPr bwMode="auto">
          <a:xfrm>
            <a:off x="32004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78" name="Line 14"/>
          <p:cNvSpPr>
            <a:spLocks noChangeShapeType="1"/>
          </p:cNvSpPr>
          <p:nvPr/>
        </p:nvSpPr>
        <p:spPr bwMode="auto">
          <a:xfrm>
            <a:off x="41148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79" name="Freeform 15"/>
          <p:cNvSpPr>
            <a:spLocks/>
          </p:cNvSpPr>
          <p:nvPr/>
        </p:nvSpPr>
        <p:spPr bwMode="auto">
          <a:xfrm>
            <a:off x="41148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80" name="Line 16"/>
          <p:cNvSpPr>
            <a:spLocks noChangeShapeType="1"/>
          </p:cNvSpPr>
          <p:nvPr/>
        </p:nvSpPr>
        <p:spPr bwMode="auto">
          <a:xfrm>
            <a:off x="50292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81" name="Freeform 17"/>
          <p:cNvSpPr>
            <a:spLocks/>
          </p:cNvSpPr>
          <p:nvPr/>
        </p:nvSpPr>
        <p:spPr bwMode="auto">
          <a:xfrm>
            <a:off x="50292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82" name="Line 18"/>
          <p:cNvSpPr>
            <a:spLocks noChangeShapeType="1"/>
          </p:cNvSpPr>
          <p:nvPr/>
        </p:nvSpPr>
        <p:spPr bwMode="auto">
          <a:xfrm>
            <a:off x="59436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83" name="Text Box 19"/>
          <p:cNvSpPr txBox="1">
            <a:spLocks noChangeArrowheads="1"/>
          </p:cNvSpPr>
          <p:nvPr/>
        </p:nvSpPr>
        <p:spPr bwMode="auto">
          <a:xfrm>
            <a:off x="6891311" y="2353084"/>
            <a:ext cx="957289" cy="297962"/>
          </a:xfrm>
          <a:prstGeom prst="rect">
            <a:avLst/>
          </a:prstGeom>
          <a:noFill/>
          <a:ln>
            <a:noFill/>
          </a:ln>
          <a:effectLst/>
          <a:extLst>
            <a:ext uri="{909E8E84-426E-40DD-AFC4-6F175D3DCCD1}">
              <a14:hiddenFill xmlns:a14="http://schemas.microsoft.com/office/drawing/2010/main">
                <a:solidFill>
                  <a:srgbClr val="7E87B6"/>
                </a:solidFill>
              </a14:hiddenFill>
            </a:ext>
            <a:ext uri="{91240B29-F687-4F45-9708-019B960494DF}">
              <a14:hiddenLine xmlns:a14="http://schemas.microsoft.com/office/drawing/2010/main" w="50800">
                <a:solidFill>
                  <a:srgbClr val="0E3192"/>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tIns="36000">
            <a:spAutoFit/>
          </a:bodyPr>
          <a:lstStyle/>
          <a:p>
            <a:pPr algn="l" eaLnBrk="1" latinLnBrk="1" hangingPunct="1">
              <a:spcBef>
                <a:spcPct val="50000"/>
              </a:spcBef>
              <a:buClr>
                <a:schemeClr val="folHlink"/>
              </a:buClr>
              <a:buFont typeface="Wingdings" pitchFamily="2" charset="2"/>
              <a:buNone/>
            </a:pPr>
            <a:r>
              <a:rPr kumimoji="1" lang="zh-CN" altLang="en-US" sz="1400" b="1" dirty="0">
                <a:solidFill>
                  <a:srgbClr val="C00000"/>
                </a:solidFill>
                <a:effectLst/>
                <a:latin typeface="微软雅黑" pitchFamily="34" charset="-122"/>
                <a:ea typeface="微软雅黑" pitchFamily="34" charset="-122"/>
              </a:rPr>
              <a:t>队列满</a:t>
            </a:r>
            <a:endParaRPr kumimoji="1" lang="en-US" altLang="ko-KR" sz="1400" b="1" dirty="0">
              <a:solidFill>
                <a:srgbClr val="C00000"/>
              </a:solidFill>
              <a:effectLst/>
              <a:latin typeface="微软雅黑" pitchFamily="34" charset="-122"/>
              <a:ea typeface="微软雅黑" pitchFamily="34" charset="-122"/>
            </a:endParaRPr>
          </a:p>
        </p:txBody>
      </p:sp>
      <p:sp>
        <p:nvSpPr>
          <p:cNvPr id="84" name="Rectangle 20"/>
          <p:cNvSpPr>
            <a:spLocks noChangeArrowheads="1"/>
          </p:cNvSpPr>
          <p:nvPr/>
        </p:nvSpPr>
        <p:spPr bwMode="auto">
          <a:xfrm>
            <a:off x="2392092" y="1648619"/>
            <a:ext cx="1605143" cy="685800"/>
          </a:xfrm>
          <a:prstGeom prst="rect">
            <a:avLst/>
          </a:prstGeom>
          <a:solidFill>
            <a:srgbClr val="FFFF99"/>
          </a:solidFill>
          <a:ln w="9525">
            <a:solidFill>
              <a:schemeClr val="tx1"/>
            </a:solidFill>
            <a:miter lim="800000"/>
            <a:headEnd/>
            <a:tailEnd/>
          </a:ln>
          <a:effectLst/>
          <a:extLst/>
        </p:spPr>
        <p:txBody>
          <a:bodyPr lIns="90000" tIns="46800" rIns="90000" bIns="46800" anchor="ctr" anchorCtr="1"/>
          <a:lstStyle/>
          <a:p>
            <a:pPr algn="l" eaLnBrk="1" latinLnBrk="1" hangingPunct="1"/>
            <a:r>
              <a:rPr kumimoji="1" lang="zh-CN" altLang="en-US" sz="1100" b="1" dirty="0">
                <a:effectLst/>
                <a:latin typeface="微软雅黑" pitchFamily="34" charset="-122"/>
                <a:ea typeface="微软雅黑" pitchFamily="34" charset="-122"/>
              </a:rPr>
              <a:t>队列满时，</a:t>
            </a:r>
            <a:r>
              <a:rPr kumimoji="1" lang="en-US" altLang="zh-CN" sz="1100" b="1" dirty="0">
                <a:effectLst/>
                <a:latin typeface="微软雅黑" pitchFamily="34" charset="-122"/>
                <a:ea typeface="微软雅黑" pitchFamily="34" charset="-122"/>
              </a:rPr>
              <a:t>TCP </a:t>
            </a:r>
            <a:r>
              <a:rPr kumimoji="1" lang="zh-CN" altLang="en-US" sz="1100" b="1" dirty="0">
                <a:effectLst/>
                <a:latin typeface="微软雅黑" pitchFamily="34" charset="-122"/>
                <a:ea typeface="微软雅黑" pitchFamily="34" charset="-122"/>
              </a:rPr>
              <a:t>重传定时器超时，重新开始慢启动，减少数据率。</a:t>
            </a:r>
            <a:endParaRPr kumimoji="1" lang="en-US" altLang="ko-KR" sz="1100" b="1" dirty="0">
              <a:effectLst/>
              <a:latin typeface="微软雅黑" pitchFamily="34" charset="-122"/>
              <a:ea typeface="微软雅黑" pitchFamily="34" charset="-122"/>
            </a:endParaRPr>
          </a:p>
        </p:txBody>
      </p:sp>
      <p:sp>
        <p:nvSpPr>
          <p:cNvPr id="85" name="Line 21"/>
          <p:cNvSpPr>
            <a:spLocks noChangeShapeType="1"/>
          </p:cNvSpPr>
          <p:nvPr/>
        </p:nvSpPr>
        <p:spPr bwMode="auto">
          <a:xfrm>
            <a:off x="3807817" y="2334419"/>
            <a:ext cx="304800" cy="180704"/>
          </a:xfrm>
          <a:prstGeom prst="line">
            <a:avLst/>
          </a:prstGeom>
          <a:noFill/>
          <a:ln w="12700">
            <a:solidFill>
              <a:srgbClr val="C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86" name="Rectangle 22"/>
          <p:cNvSpPr>
            <a:spLocks noChangeArrowheads="1"/>
          </p:cNvSpPr>
          <p:nvPr/>
        </p:nvSpPr>
        <p:spPr bwMode="auto">
          <a:xfrm>
            <a:off x="4062543" y="1648619"/>
            <a:ext cx="1267890" cy="685800"/>
          </a:xfrm>
          <a:prstGeom prst="rect">
            <a:avLst/>
          </a:prstGeom>
          <a:solidFill>
            <a:srgbClr val="FFFF99"/>
          </a:solidFill>
          <a:ln w="9525">
            <a:solidFill>
              <a:schemeClr val="tx1"/>
            </a:solidFill>
            <a:miter lim="800000"/>
            <a:headEnd/>
            <a:tailEnd/>
          </a:ln>
          <a:effectLst/>
          <a:extLst/>
        </p:spPr>
        <p:txBody>
          <a:bodyPr lIns="90000" tIns="46800" rIns="90000" bIns="46800" anchor="ctr" anchorCtr="1"/>
          <a:lstStyle/>
          <a:p>
            <a:pPr latinLnBrk="1"/>
            <a:r>
              <a:rPr kumimoji="1" lang="zh-CN" altLang="en-US" sz="1100" b="1" dirty="0">
                <a:latin typeface="微软雅黑" pitchFamily="34" charset="-122"/>
                <a:ea typeface="微软雅黑" pitchFamily="34" charset="-122"/>
              </a:rPr>
              <a:t>分组离开队列，之后执行慢启动增大数据传输率。</a:t>
            </a:r>
            <a:endParaRPr kumimoji="1" lang="en-US" altLang="ko-KR" sz="1100" b="1" dirty="0">
              <a:latin typeface="微软雅黑" pitchFamily="34" charset="-122"/>
              <a:ea typeface="微软雅黑" pitchFamily="34" charset="-122"/>
            </a:endParaRPr>
          </a:p>
        </p:txBody>
      </p:sp>
      <p:sp>
        <p:nvSpPr>
          <p:cNvPr id="87" name="Rectangle 23"/>
          <p:cNvSpPr>
            <a:spLocks noChangeArrowheads="1"/>
          </p:cNvSpPr>
          <p:nvPr/>
        </p:nvSpPr>
        <p:spPr bwMode="auto">
          <a:xfrm>
            <a:off x="5630083" y="1648619"/>
            <a:ext cx="1380317" cy="685800"/>
          </a:xfrm>
          <a:prstGeom prst="rect">
            <a:avLst/>
          </a:prstGeom>
          <a:solidFill>
            <a:srgbClr val="FFFF99"/>
          </a:solidFill>
          <a:ln w="9525">
            <a:solidFill>
              <a:schemeClr val="tx1"/>
            </a:solidFill>
            <a:miter lim="800000"/>
            <a:headEnd/>
            <a:tailEnd/>
          </a:ln>
          <a:effectLst/>
          <a:extLst/>
        </p:spPr>
        <p:txBody>
          <a:bodyPr lIns="90000" tIns="46800" rIns="90000" bIns="46800" anchor="ctr" anchorCtr="1"/>
          <a:lstStyle/>
          <a:p>
            <a:pPr latinLnBrk="1"/>
            <a:r>
              <a:rPr kumimoji="1" lang="zh-CN" altLang="en-US" sz="1000" b="1" dirty="0">
                <a:latin typeface="微软雅黑" pitchFamily="34" charset="-122"/>
                <a:ea typeface="微软雅黑" pitchFamily="34" charset="-122"/>
              </a:rPr>
              <a:t>队列又满时，</a:t>
            </a:r>
            <a:r>
              <a:rPr kumimoji="1" lang="en-US" altLang="zh-CN" sz="1000" b="1" dirty="0">
                <a:latin typeface="微软雅黑" pitchFamily="34" charset="-122"/>
                <a:ea typeface="微软雅黑" pitchFamily="34" charset="-122"/>
              </a:rPr>
              <a:t>TCP </a:t>
            </a:r>
            <a:r>
              <a:rPr kumimoji="1" lang="zh-CN" altLang="en-US" sz="1000" b="1" dirty="0">
                <a:latin typeface="微软雅黑" pitchFamily="34" charset="-122"/>
                <a:ea typeface="微软雅黑" pitchFamily="34" charset="-122"/>
              </a:rPr>
              <a:t>重传定时器超时，重新再次开始慢启动，减少数据率。</a:t>
            </a:r>
            <a:endParaRPr kumimoji="1" lang="en-US" altLang="ko-KR" sz="1000" b="1" dirty="0">
              <a:latin typeface="微软雅黑" pitchFamily="34" charset="-122"/>
              <a:ea typeface="微软雅黑" pitchFamily="34" charset="-122"/>
            </a:endParaRPr>
          </a:p>
        </p:txBody>
      </p:sp>
      <p:sp>
        <p:nvSpPr>
          <p:cNvPr id="88" name="Line 24"/>
          <p:cNvSpPr>
            <a:spLocks noChangeShapeType="1"/>
          </p:cNvSpPr>
          <p:nvPr/>
        </p:nvSpPr>
        <p:spPr bwMode="auto">
          <a:xfrm>
            <a:off x="4495800" y="2334419"/>
            <a:ext cx="226417" cy="942704"/>
          </a:xfrm>
          <a:prstGeom prst="line">
            <a:avLst/>
          </a:prstGeom>
          <a:noFill/>
          <a:ln w="12700">
            <a:solidFill>
              <a:srgbClr val="C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89" name="Line 25"/>
          <p:cNvSpPr>
            <a:spLocks noChangeShapeType="1"/>
          </p:cNvSpPr>
          <p:nvPr/>
        </p:nvSpPr>
        <p:spPr bwMode="auto">
          <a:xfrm flipH="1">
            <a:off x="5030787" y="2168005"/>
            <a:ext cx="599293" cy="334060"/>
          </a:xfrm>
          <a:prstGeom prst="line">
            <a:avLst/>
          </a:prstGeom>
          <a:noFill/>
          <a:ln w="12700">
            <a:solidFill>
              <a:srgbClr val="C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69" name="Line 5"/>
          <p:cNvSpPr>
            <a:spLocks noChangeShapeType="1"/>
          </p:cNvSpPr>
          <p:nvPr/>
        </p:nvSpPr>
        <p:spPr bwMode="auto">
          <a:xfrm flipV="1">
            <a:off x="2299063" y="2168006"/>
            <a:ext cx="1588" cy="186782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wrap="none" tIns="36000"/>
          <a:lstStyle/>
          <a:p>
            <a:endParaRPr lang="zh-CN" altLang="en-US"/>
          </a:p>
        </p:txBody>
      </p:sp>
      <p:sp>
        <p:nvSpPr>
          <p:cNvPr id="27" name="AutoShape 5"/>
          <p:cNvSpPr>
            <a:spLocks noChangeArrowheads="1"/>
          </p:cNvSpPr>
          <p:nvPr/>
        </p:nvSpPr>
        <p:spPr bwMode="auto">
          <a:xfrm>
            <a:off x="556963" y="622413"/>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28" name="Rectangle 6"/>
          <p:cNvSpPr>
            <a:spLocks noChangeArrowheads="1"/>
          </p:cNvSpPr>
          <p:nvPr/>
        </p:nvSpPr>
        <p:spPr bwMode="auto">
          <a:xfrm>
            <a:off x="1932808" y="589202"/>
            <a:ext cx="52970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先进先出（</a:t>
            </a:r>
            <a:r>
              <a:rPr lang="en-US" altLang="zh-CN" sz="2000" b="1" dirty="0">
                <a:solidFill>
                  <a:schemeClr val="bg1"/>
                </a:solidFill>
                <a:latin typeface="微软雅黑" pitchFamily="34" charset="-122"/>
                <a:ea typeface="微软雅黑" pitchFamily="34" charset="-122"/>
              </a:rPr>
              <a:t>FIFO</a:t>
            </a:r>
            <a:r>
              <a:rPr lang="zh-CN" altLang="en-US" sz="2000" b="1" dirty="0">
                <a:solidFill>
                  <a:schemeClr val="bg1"/>
                </a:solidFill>
                <a:latin typeface="微软雅黑" pitchFamily="34" charset="-122"/>
                <a:ea typeface="微软雅黑" pitchFamily="34" charset="-122"/>
              </a:rPr>
              <a:t>）处理规则与尾部丢弃策略</a:t>
            </a:r>
          </a:p>
        </p:txBody>
      </p:sp>
      <p:sp>
        <p:nvSpPr>
          <p:cNvPr id="2" name="灯片编号占位符 1">
            <a:extLst>
              <a:ext uri="{FF2B5EF4-FFF2-40B4-BE49-F238E27FC236}">
                <a16:creationId xmlns:a16="http://schemas.microsoft.com/office/drawing/2014/main" id="{575DB2CB-55CF-4FD3-B787-23045A495A81}"/>
              </a:ext>
            </a:extLst>
          </p:cNvPr>
          <p:cNvSpPr>
            <a:spLocks noGrp="1"/>
          </p:cNvSpPr>
          <p:nvPr>
            <p:ph type="sldNum" sz="quarter" idx="12"/>
          </p:nvPr>
        </p:nvSpPr>
        <p:spPr/>
        <p:txBody>
          <a:bodyPr/>
          <a:lstStyle/>
          <a:p>
            <a:fld id="{C485880C-E2C3-4DAB-AE74-D9BE691626AC}" type="slidenum">
              <a:rPr lang="zh-CN" altLang="en-US" smtClean="0"/>
              <a:pPr/>
              <a:t>169</a:t>
            </a:fld>
            <a:endParaRPr lang="zh-CN" altLang="en-US"/>
          </a:p>
        </p:txBody>
      </p:sp>
    </p:spTree>
    <p:extLst>
      <p:ext uri="{BB962C8B-B14F-4D97-AF65-F5344CB8AC3E}">
        <p14:creationId xmlns:p14="http://schemas.microsoft.com/office/powerpoint/2010/main" val="404863189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圆角矩形 67"/>
          <p:cNvSpPr/>
          <p:nvPr/>
        </p:nvSpPr>
        <p:spPr>
          <a:xfrm>
            <a:off x="556963" y="2170619"/>
            <a:ext cx="8048776" cy="184793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556963" y="617000"/>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2990403" y="583789"/>
            <a:ext cx="31818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TCP/IP </a:t>
            </a:r>
            <a:r>
              <a:rPr lang="zh-CN" altLang="en-US" sz="2000" b="1" dirty="0">
                <a:solidFill>
                  <a:schemeClr val="bg1"/>
                </a:solidFill>
                <a:latin typeface="微软雅黑" pitchFamily="34" charset="-122"/>
                <a:ea typeface="微软雅黑" pitchFamily="34" charset="-122"/>
              </a:rPr>
              <a:t>运输层端口的标志</a:t>
            </a:r>
          </a:p>
        </p:txBody>
      </p:sp>
      <p:sp>
        <p:nvSpPr>
          <p:cNvPr id="7" name="Rectangle 68"/>
          <p:cNvSpPr>
            <a:spLocks noChangeArrowheads="1"/>
          </p:cNvSpPr>
          <p:nvPr/>
        </p:nvSpPr>
        <p:spPr bwMode="auto">
          <a:xfrm>
            <a:off x="556963" y="971600"/>
            <a:ext cx="8184960" cy="12464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端口用一个 </a:t>
            </a:r>
            <a:r>
              <a:rPr lang="en-US" altLang="zh-CN" sz="2000" b="1" dirty="0">
                <a:solidFill>
                  <a:srgbClr val="C00000"/>
                </a:solidFill>
                <a:latin typeface="微软雅黑" pitchFamily="34" charset="-122"/>
                <a:ea typeface="微软雅黑" pitchFamily="34" charset="-122"/>
              </a:rPr>
              <a:t>16 </a:t>
            </a:r>
            <a:r>
              <a:rPr lang="zh-CN" altLang="en-US" sz="2000" b="1" dirty="0">
                <a:solidFill>
                  <a:srgbClr val="C00000"/>
                </a:solidFill>
                <a:latin typeface="微软雅黑" pitchFamily="34" charset="-122"/>
                <a:ea typeface="微软雅黑" pitchFamily="34" charset="-122"/>
              </a:rPr>
              <a:t>位端口号</a:t>
            </a:r>
            <a:r>
              <a:rPr lang="zh-CN" altLang="en-US" sz="2000" b="1" dirty="0">
                <a:latin typeface="微软雅黑" pitchFamily="34" charset="-122"/>
                <a:ea typeface="微软雅黑" pitchFamily="34" charset="-122"/>
              </a:rPr>
              <a:t>进行标志，允许有 </a:t>
            </a:r>
            <a:r>
              <a:rPr lang="en-US" altLang="zh-CN" sz="2000" b="1" dirty="0">
                <a:latin typeface="微软雅黑" pitchFamily="34" charset="-122"/>
                <a:ea typeface="微软雅黑" pitchFamily="34" charset="-122"/>
              </a:rPr>
              <a:t>65,535 </a:t>
            </a:r>
            <a:r>
              <a:rPr lang="zh-CN" altLang="en-US" sz="2000" b="1" dirty="0">
                <a:latin typeface="微软雅黑" pitchFamily="34" charset="-122"/>
                <a:ea typeface="微软雅黑" pitchFamily="34" charset="-122"/>
              </a:rPr>
              <a:t>个不同的端口号。</a:t>
            </a:r>
          </a:p>
          <a:p>
            <a:pPr marL="268288" indent="-268288">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端口号只具有</a:t>
            </a:r>
            <a:r>
              <a:rPr lang="zh-CN" altLang="en-US" sz="2000" b="1" dirty="0">
                <a:solidFill>
                  <a:srgbClr val="C00000"/>
                </a:solidFill>
                <a:latin typeface="微软雅黑" pitchFamily="34" charset="-122"/>
                <a:ea typeface="微软雅黑" pitchFamily="34" charset="-122"/>
              </a:rPr>
              <a:t>本地意义，</a:t>
            </a:r>
            <a:r>
              <a:rPr lang="zh-CN" altLang="en-US" sz="2000" b="1" dirty="0">
                <a:latin typeface="微软雅黑" pitchFamily="34" charset="-122"/>
                <a:ea typeface="微软雅黑" pitchFamily="34" charset="-122"/>
              </a:rPr>
              <a:t>只是为了标志</a:t>
            </a:r>
            <a:r>
              <a:rPr lang="zh-CN" altLang="en-US" sz="2000" b="1" dirty="0">
                <a:solidFill>
                  <a:srgbClr val="0000FF"/>
                </a:solidFill>
                <a:latin typeface="微软雅黑" pitchFamily="34" charset="-122"/>
                <a:ea typeface="微软雅黑" pitchFamily="34" charset="-122"/>
              </a:rPr>
              <a:t>本计算机应用层中的各进程</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在互联网中，不同计算机的相同端口号没有联系。</a:t>
            </a:r>
          </a:p>
        </p:txBody>
      </p:sp>
      <p:grpSp>
        <p:nvGrpSpPr>
          <p:cNvPr id="67" name="组合 66"/>
          <p:cNvGrpSpPr/>
          <p:nvPr/>
        </p:nvGrpSpPr>
        <p:grpSpPr>
          <a:xfrm>
            <a:off x="2452764" y="2278276"/>
            <a:ext cx="4079887" cy="1740276"/>
            <a:chOff x="2452764" y="2487614"/>
            <a:chExt cx="4079887" cy="1740276"/>
          </a:xfrm>
        </p:grpSpPr>
        <p:grpSp>
          <p:nvGrpSpPr>
            <p:cNvPr id="4" name="组合 3"/>
            <p:cNvGrpSpPr/>
            <p:nvPr/>
          </p:nvGrpSpPr>
          <p:grpSpPr>
            <a:xfrm>
              <a:off x="5036729" y="2487614"/>
              <a:ext cx="1495922" cy="1740276"/>
              <a:chOff x="5020936" y="2487613"/>
              <a:chExt cx="1922848" cy="2160773"/>
            </a:xfrm>
          </p:grpSpPr>
          <p:grpSp>
            <p:nvGrpSpPr>
              <p:cNvPr id="25" name="Group 223"/>
              <p:cNvGrpSpPr>
                <a:grpSpLocks/>
              </p:cNvGrpSpPr>
              <p:nvPr/>
            </p:nvGrpSpPr>
            <p:grpSpPr bwMode="auto">
              <a:xfrm>
                <a:off x="5025269" y="2487613"/>
                <a:ext cx="1819273" cy="1360190"/>
                <a:chOff x="1234" y="3088"/>
                <a:chExt cx="572" cy="571"/>
              </a:xfrm>
            </p:grpSpPr>
            <p:sp>
              <p:nvSpPr>
                <p:cNvPr id="26" name="Rectangle 224"/>
                <p:cNvSpPr>
                  <a:spLocks noChangeArrowheads="1"/>
                </p:cNvSpPr>
                <p:nvPr/>
              </p:nvSpPr>
              <p:spPr bwMode="auto">
                <a:xfrm>
                  <a:off x="1270" y="3127"/>
                  <a:ext cx="503" cy="376"/>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27" name="Freeform 225"/>
                <p:cNvSpPr>
                  <a:spLocks noEditPoints="1"/>
                </p:cNvSpPr>
                <p:nvPr/>
              </p:nvSpPr>
              <p:spPr bwMode="auto">
                <a:xfrm>
                  <a:off x="1234" y="3088"/>
                  <a:ext cx="572" cy="476"/>
                </a:xfrm>
                <a:custGeom>
                  <a:avLst/>
                  <a:gdLst>
                    <a:gd name="T0" fmla="*/ 0 w 10862"/>
                    <a:gd name="T1" fmla="*/ 0 h 9055"/>
                    <a:gd name="T2" fmla="*/ 572 w 10862"/>
                    <a:gd name="T3" fmla="*/ 0 h 9055"/>
                    <a:gd name="T4" fmla="*/ 572 w 10862"/>
                    <a:gd name="T5" fmla="*/ 476 h 9055"/>
                    <a:gd name="T6" fmla="*/ 0 w 10862"/>
                    <a:gd name="T7" fmla="*/ 476 h 9055"/>
                    <a:gd name="T8" fmla="*/ 0 w 10862"/>
                    <a:gd name="T9" fmla="*/ 0 h 9055"/>
                    <a:gd name="T10" fmla="*/ 51 w 10862"/>
                    <a:gd name="T11" fmla="*/ 48 h 9055"/>
                    <a:gd name="T12" fmla="*/ 527 w 10862"/>
                    <a:gd name="T13" fmla="*/ 48 h 9055"/>
                    <a:gd name="T14" fmla="*/ 527 w 10862"/>
                    <a:gd name="T15" fmla="*/ 403 h 9055"/>
                    <a:gd name="T16" fmla="*/ 51 w 10862"/>
                    <a:gd name="T17" fmla="*/ 403 h 9055"/>
                    <a:gd name="T18" fmla="*/ 51 w 10862"/>
                    <a:gd name="T19" fmla="*/ 48 h 90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62" h="9055">
                      <a:moveTo>
                        <a:pt x="0" y="0"/>
                      </a:moveTo>
                      <a:lnTo>
                        <a:pt x="10862" y="0"/>
                      </a:lnTo>
                      <a:lnTo>
                        <a:pt x="10862" y="9055"/>
                      </a:lnTo>
                      <a:lnTo>
                        <a:pt x="0" y="9055"/>
                      </a:lnTo>
                      <a:lnTo>
                        <a:pt x="0" y="0"/>
                      </a:lnTo>
                      <a:close/>
                      <a:moveTo>
                        <a:pt x="963" y="922"/>
                      </a:moveTo>
                      <a:lnTo>
                        <a:pt x="9998" y="922"/>
                      </a:lnTo>
                      <a:lnTo>
                        <a:pt x="9998" y="7663"/>
                      </a:lnTo>
                      <a:lnTo>
                        <a:pt x="963" y="7663"/>
                      </a:lnTo>
                      <a:lnTo>
                        <a:pt x="963" y="922"/>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sz="2000"/>
                </a:p>
              </p:txBody>
            </p:sp>
            <p:sp>
              <p:nvSpPr>
                <p:cNvPr id="28" name="Rectangle 226"/>
                <p:cNvSpPr>
                  <a:spLocks noChangeArrowheads="1"/>
                </p:cNvSpPr>
                <p:nvPr/>
              </p:nvSpPr>
              <p:spPr bwMode="auto">
                <a:xfrm>
                  <a:off x="1285" y="3136"/>
                  <a:ext cx="475" cy="8"/>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29" name="Rectangle 227"/>
                <p:cNvSpPr>
                  <a:spLocks noChangeArrowheads="1"/>
                </p:cNvSpPr>
                <p:nvPr/>
              </p:nvSpPr>
              <p:spPr bwMode="auto">
                <a:xfrm>
                  <a:off x="1285" y="3138"/>
                  <a:ext cx="9" cy="349"/>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30" name="Rectangle 228"/>
                <p:cNvSpPr>
                  <a:spLocks noChangeArrowheads="1"/>
                </p:cNvSpPr>
                <p:nvPr/>
              </p:nvSpPr>
              <p:spPr bwMode="auto">
                <a:xfrm>
                  <a:off x="1752" y="3136"/>
                  <a:ext cx="8" cy="3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31" name="Rectangle 229"/>
                <p:cNvSpPr>
                  <a:spLocks noChangeArrowheads="1"/>
                </p:cNvSpPr>
                <p:nvPr/>
              </p:nvSpPr>
              <p:spPr bwMode="auto">
                <a:xfrm>
                  <a:off x="1285" y="3482"/>
                  <a:ext cx="475" cy="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32" name="Rectangle 230"/>
                <p:cNvSpPr>
                  <a:spLocks noChangeArrowheads="1"/>
                </p:cNvSpPr>
                <p:nvPr/>
              </p:nvSpPr>
              <p:spPr bwMode="auto">
                <a:xfrm>
                  <a:off x="1417" y="3565"/>
                  <a:ext cx="228" cy="32"/>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33" name="Rectangle 231"/>
                <p:cNvSpPr>
                  <a:spLocks noChangeArrowheads="1"/>
                </p:cNvSpPr>
                <p:nvPr/>
              </p:nvSpPr>
              <p:spPr bwMode="auto">
                <a:xfrm>
                  <a:off x="1436" y="3598"/>
                  <a:ext cx="186" cy="19"/>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34" name="Rectangle 232"/>
                <p:cNvSpPr>
                  <a:spLocks noChangeArrowheads="1"/>
                </p:cNvSpPr>
                <p:nvPr/>
              </p:nvSpPr>
              <p:spPr bwMode="auto">
                <a:xfrm>
                  <a:off x="1334" y="3620"/>
                  <a:ext cx="384" cy="39"/>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grpSp>
          <p:grpSp>
            <p:nvGrpSpPr>
              <p:cNvPr id="35" name="Group 5"/>
              <p:cNvGrpSpPr>
                <a:grpSpLocks/>
              </p:cNvGrpSpPr>
              <p:nvPr/>
            </p:nvGrpSpPr>
            <p:grpSpPr bwMode="auto">
              <a:xfrm>
                <a:off x="5055491" y="3835401"/>
                <a:ext cx="1828800" cy="451861"/>
                <a:chOff x="3504" y="3216"/>
                <a:chExt cx="1200" cy="496"/>
              </a:xfrm>
              <a:solidFill>
                <a:srgbClr val="66FFFF"/>
              </a:solidFill>
            </p:grpSpPr>
            <p:sp>
              <p:nvSpPr>
                <p:cNvPr id="36" name="Rectangle 6"/>
                <p:cNvSpPr>
                  <a:spLocks noChangeArrowheads="1"/>
                </p:cNvSpPr>
                <p:nvPr/>
              </p:nvSpPr>
              <p:spPr bwMode="auto">
                <a:xfrm>
                  <a:off x="3504" y="3216"/>
                  <a:ext cx="1200" cy="496"/>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37" name="Rectangle 7"/>
                <p:cNvSpPr>
                  <a:spLocks noChangeArrowheads="1"/>
                </p:cNvSpPr>
                <p:nvPr/>
              </p:nvSpPr>
              <p:spPr bwMode="auto">
                <a:xfrm>
                  <a:off x="3648" y="3419"/>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70</a:t>
                  </a:r>
                  <a:endParaRPr kumimoji="1" lang="zh-CN" altLang="en-US" sz="1200" b="1" dirty="0">
                    <a:latin typeface="微软雅黑" pitchFamily="34" charset="-122"/>
                    <a:ea typeface="微软雅黑" pitchFamily="34" charset="-122"/>
                  </a:endParaRPr>
                </a:p>
              </p:txBody>
            </p:sp>
            <p:sp>
              <p:nvSpPr>
                <p:cNvPr id="38" name="Rectangle 8"/>
                <p:cNvSpPr>
                  <a:spLocks noChangeArrowheads="1"/>
                </p:cNvSpPr>
                <p:nvPr/>
              </p:nvSpPr>
              <p:spPr bwMode="auto">
                <a:xfrm>
                  <a:off x="3984" y="3419"/>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a:latin typeface="微软雅黑" pitchFamily="34" charset="-122"/>
                      <a:ea typeface="微软雅黑" pitchFamily="34" charset="-122"/>
                    </a:rPr>
                    <a:t>80</a:t>
                  </a:r>
                </a:p>
              </p:txBody>
            </p:sp>
            <p:sp>
              <p:nvSpPr>
                <p:cNvPr id="39" name="Rectangle 9"/>
                <p:cNvSpPr>
                  <a:spLocks noChangeArrowheads="1"/>
                </p:cNvSpPr>
                <p:nvPr/>
              </p:nvSpPr>
              <p:spPr bwMode="auto">
                <a:xfrm>
                  <a:off x="4320" y="3419"/>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90</a:t>
                  </a:r>
                  <a:endParaRPr kumimoji="1" lang="zh-CN" altLang="en-US" sz="1200" b="1" dirty="0">
                    <a:latin typeface="微软雅黑" pitchFamily="34" charset="-122"/>
                    <a:ea typeface="微软雅黑" pitchFamily="34" charset="-122"/>
                  </a:endParaRPr>
                </a:p>
              </p:txBody>
            </p:sp>
          </p:grpSp>
          <p:sp>
            <p:nvSpPr>
              <p:cNvPr id="40" name="Oval 13"/>
              <p:cNvSpPr>
                <a:spLocks noChangeArrowheads="1"/>
              </p:cNvSpPr>
              <p:nvPr/>
            </p:nvSpPr>
            <p:spPr bwMode="auto">
              <a:xfrm>
                <a:off x="5743263" y="2818789"/>
                <a:ext cx="381000" cy="381000"/>
              </a:xfrm>
              <a:prstGeom prst="ellipse">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P2</a:t>
                </a:r>
              </a:p>
            </p:txBody>
          </p:sp>
          <p:sp>
            <p:nvSpPr>
              <p:cNvPr id="41" name="Oval 14"/>
              <p:cNvSpPr>
                <a:spLocks noChangeArrowheads="1"/>
              </p:cNvSpPr>
              <p:nvPr/>
            </p:nvSpPr>
            <p:spPr bwMode="auto">
              <a:xfrm>
                <a:off x="5224517" y="2719143"/>
                <a:ext cx="381000" cy="381000"/>
              </a:xfrm>
              <a:prstGeom prst="ellipse">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P1</a:t>
                </a:r>
              </a:p>
            </p:txBody>
          </p:sp>
          <p:sp>
            <p:nvSpPr>
              <p:cNvPr id="42" name="Oval 15"/>
              <p:cNvSpPr>
                <a:spLocks noChangeArrowheads="1"/>
              </p:cNvSpPr>
              <p:nvPr/>
            </p:nvSpPr>
            <p:spPr bwMode="auto">
              <a:xfrm>
                <a:off x="6215117" y="2719143"/>
                <a:ext cx="381000" cy="381000"/>
              </a:xfrm>
              <a:prstGeom prst="ellipse">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P3</a:t>
                </a:r>
              </a:p>
            </p:txBody>
          </p:sp>
          <p:sp>
            <p:nvSpPr>
              <p:cNvPr id="43" name="AutoShape 16"/>
              <p:cNvSpPr>
                <a:spLocks noChangeArrowheads="1"/>
              </p:cNvSpPr>
              <p:nvPr/>
            </p:nvSpPr>
            <p:spPr bwMode="auto">
              <a:xfrm>
                <a:off x="5826466" y="3234959"/>
                <a:ext cx="225486" cy="671900"/>
              </a:xfrm>
              <a:prstGeom prst="upArrow">
                <a:avLst>
                  <a:gd name="adj1" fmla="val 50000"/>
                  <a:gd name="adj2" fmla="val 45000"/>
                </a:avLst>
              </a:prstGeom>
              <a:solidFill>
                <a:srgbClr val="FF66FF"/>
              </a:solidFill>
              <a:ln w="9525">
                <a:solidFill>
                  <a:schemeClr val="tx1"/>
                </a:solidFill>
                <a:miter lim="800000"/>
                <a:headEnd/>
                <a:tailEnd/>
              </a:ln>
              <a:effectLst/>
            </p:spPr>
            <p:txBody>
              <a:bodyPr wrap="none" anchor="ctr"/>
              <a:lstStyle/>
              <a:p>
                <a:endParaRPr lang="zh-CN" altLang="en-US" sz="1600"/>
              </a:p>
            </p:txBody>
          </p:sp>
          <p:sp>
            <p:nvSpPr>
              <p:cNvPr id="12" name="Text Box 10"/>
              <p:cNvSpPr txBox="1">
                <a:spLocks noChangeArrowheads="1"/>
              </p:cNvSpPr>
              <p:nvPr/>
            </p:nvSpPr>
            <p:spPr bwMode="auto">
              <a:xfrm>
                <a:off x="5020936" y="4266242"/>
                <a:ext cx="1922848" cy="382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00000"/>
                    </a:solidFill>
                    <a:latin typeface="微软雅黑" pitchFamily="34" charset="-122"/>
                    <a:ea typeface="微软雅黑" pitchFamily="34" charset="-122"/>
                  </a:rPr>
                  <a:t>1</a:t>
                </a:r>
                <a:r>
                  <a:rPr kumimoji="1" lang="en-US" altLang="zh-CN" sz="1400" b="1" dirty="0">
                    <a:solidFill>
                      <a:srgbClr val="C00000"/>
                    </a:solidFill>
                    <a:latin typeface="微软雅黑" pitchFamily="34" charset="-122"/>
                    <a:ea typeface="微软雅黑" pitchFamily="34" charset="-122"/>
                  </a:rPr>
                  <a:t>92</a:t>
                </a:r>
                <a:r>
                  <a:rPr kumimoji="1" lang="zh-CN" altLang="en-US" sz="1400" b="1" dirty="0">
                    <a:solidFill>
                      <a:srgbClr val="C00000"/>
                    </a:solidFill>
                    <a:latin typeface="微软雅黑" pitchFamily="34" charset="-122"/>
                    <a:ea typeface="微软雅黑" pitchFamily="34" charset="-122"/>
                  </a:rPr>
                  <a:t>.1</a:t>
                </a:r>
                <a:r>
                  <a:rPr kumimoji="1" lang="en-US" altLang="zh-CN" sz="1400" b="1" dirty="0">
                    <a:solidFill>
                      <a:srgbClr val="C00000"/>
                    </a:solidFill>
                    <a:latin typeface="微软雅黑" pitchFamily="34" charset="-122"/>
                    <a:ea typeface="微软雅黑" pitchFamily="34" charset="-122"/>
                  </a:rPr>
                  <a:t>68</a:t>
                </a:r>
                <a:r>
                  <a:rPr kumimoji="1" lang="zh-CN" altLang="en-US" sz="1400" b="1" dirty="0">
                    <a:solidFill>
                      <a:srgbClr val="C00000"/>
                    </a:solidFill>
                    <a:latin typeface="微软雅黑" pitchFamily="34" charset="-122"/>
                    <a:ea typeface="微软雅黑" pitchFamily="34" charset="-122"/>
                  </a:rPr>
                  <a:t>.</a:t>
                </a:r>
                <a:r>
                  <a:rPr kumimoji="1" lang="en-US" altLang="zh-CN" sz="1400" b="1" dirty="0">
                    <a:solidFill>
                      <a:srgbClr val="C00000"/>
                    </a:solidFill>
                    <a:latin typeface="微软雅黑" pitchFamily="34" charset="-122"/>
                    <a:ea typeface="微软雅黑" pitchFamily="34" charset="-122"/>
                  </a:rPr>
                  <a:t>1</a:t>
                </a:r>
                <a:r>
                  <a:rPr kumimoji="1" lang="zh-CN" altLang="en-US" sz="1400" b="1" dirty="0">
                    <a:solidFill>
                      <a:srgbClr val="C00000"/>
                    </a:solidFill>
                    <a:latin typeface="微软雅黑" pitchFamily="34" charset="-122"/>
                    <a:ea typeface="微软雅黑" pitchFamily="34" charset="-122"/>
                  </a:rPr>
                  <a:t>.</a:t>
                </a:r>
                <a:r>
                  <a:rPr kumimoji="1" lang="en-US" altLang="zh-CN" sz="1400" b="1" dirty="0">
                    <a:solidFill>
                      <a:srgbClr val="C00000"/>
                    </a:solidFill>
                    <a:latin typeface="微软雅黑" pitchFamily="34" charset="-122"/>
                    <a:ea typeface="微软雅黑" pitchFamily="34" charset="-122"/>
                  </a:rPr>
                  <a:t>7</a:t>
                </a:r>
                <a:r>
                  <a:rPr kumimoji="1" lang="zh-CN" altLang="en-US" sz="1400" b="1" dirty="0">
                    <a:solidFill>
                      <a:srgbClr val="C00000"/>
                    </a:solidFill>
                    <a:latin typeface="微软雅黑" pitchFamily="34" charset="-122"/>
                    <a:ea typeface="微软雅黑" pitchFamily="34" charset="-122"/>
                  </a:rPr>
                  <a:t>:80</a:t>
                </a:r>
                <a:endParaRPr kumimoji="1" lang="en-US" altLang="zh-CN" sz="1400" b="1" dirty="0">
                  <a:solidFill>
                    <a:srgbClr val="C00000"/>
                  </a:solidFill>
                  <a:latin typeface="微软雅黑" pitchFamily="34" charset="-122"/>
                  <a:ea typeface="微软雅黑" pitchFamily="34" charset="-122"/>
                </a:endParaRPr>
              </a:p>
            </p:txBody>
          </p:sp>
        </p:grpSp>
        <p:grpSp>
          <p:nvGrpSpPr>
            <p:cNvPr id="3" name="组合 2"/>
            <p:cNvGrpSpPr/>
            <p:nvPr/>
          </p:nvGrpSpPr>
          <p:grpSpPr>
            <a:xfrm>
              <a:off x="2452764" y="2487614"/>
              <a:ext cx="1606529" cy="1740276"/>
              <a:chOff x="1859918" y="2487613"/>
              <a:chExt cx="2065020" cy="2160773"/>
            </a:xfrm>
          </p:grpSpPr>
          <p:grpSp>
            <p:nvGrpSpPr>
              <p:cNvPr id="44" name="Group 223"/>
              <p:cNvGrpSpPr>
                <a:grpSpLocks/>
              </p:cNvGrpSpPr>
              <p:nvPr/>
            </p:nvGrpSpPr>
            <p:grpSpPr bwMode="auto">
              <a:xfrm>
                <a:off x="1935339" y="2487613"/>
                <a:ext cx="1819273" cy="1360190"/>
                <a:chOff x="1234" y="3088"/>
                <a:chExt cx="572" cy="571"/>
              </a:xfrm>
            </p:grpSpPr>
            <p:sp>
              <p:nvSpPr>
                <p:cNvPr id="45" name="Rectangle 224"/>
                <p:cNvSpPr>
                  <a:spLocks noChangeArrowheads="1"/>
                </p:cNvSpPr>
                <p:nvPr/>
              </p:nvSpPr>
              <p:spPr bwMode="auto">
                <a:xfrm>
                  <a:off x="1270" y="3127"/>
                  <a:ext cx="503" cy="376"/>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46" name="Freeform 225"/>
                <p:cNvSpPr>
                  <a:spLocks noEditPoints="1"/>
                </p:cNvSpPr>
                <p:nvPr/>
              </p:nvSpPr>
              <p:spPr bwMode="auto">
                <a:xfrm>
                  <a:off x="1234" y="3088"/>
                  <a:ext cx="572" cy="476"/>
                </a:xfrm>
                <a:custGeom>
                  <a:avLst/>
                  <a:gdLst>
                    <a:gd name="T0" fmla="*/ 0 w 10862"/>
                    <a:gd name="T1" fmla="*/ 0 h 9055"/>
                    <a:gd name="T2" fmla="*/ 572 w 10862"/>
                    <a:gd name="T3" fmla="*/ 0 h 9055"/>
                    <a:gd name="T4" fmla="*/ 572 w 10862"/>
                    <a:gd name="T5" fmla="*/ 476 h 9055"/>
                    <a:gd name="T6" fmla="*/ 0 w 10862"/>
                    <a:gd name="T7" fmla="*/ 476 h 9055"/>
                    <a:gd name="T8" fmla="*/ 0 w 10862"/>
                    <a:gd name="T9" fmla="*/ 0 h 9055"/>
                    <a:gd name="T10" fmla="*/ 51 w 10862"/>
                    <a:gd name="T11" fmla="*/ 48 h 9055"/>
                    <a:gd name="T12" fmla="*/ 527 w 10862"/>
                    <a:gd name="T13" fmla="*/ 48 h 9055"/>
                    <a:gd name="T14" fmla="*/ 527 w 10862"/>
                    <a:gd name="T15" fmla="*/ 403 h 9055"/>
                    <a:gd name="T16" fmla="*/ 51 w 10862"/>
                    <a:gd name="T17" fmla="*/ 403 h 9055"/>
                    <a:gd name="T18" fmla="*/ 51 w 10862"/>
                    <a:gd name="T19" fmla="*/ 48 h 90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62" h="9055">
                      <a:moveTo>
                        <a:pt x="0" y="0"/>
                      </a:moveTo>
                      <a:lnTo>
                        <a:pt x="10862" y="0"/>
                      </a:lnTo>
                      <a:lnTo>
                        <a:pt x="10862" y="9055"/>
                      </a:lnTo>
                      <a:lnTo>
                        <a:pt x="0" y="9055"/>
                      </a:lnTo>
                      <a:lnTo>
                        <a:pt x="0" y="0"/>
                      </a:lnTo>
                      <a:close/>
                      <a:moveTo>
                        <a:pt x="963" y="922"/>
                      </a:moveTo>
                      <a:lnTo>
                        <a:pt x="9998" y="922"/>
                      </a:lnTo>
                      <a:lnTo>
                        <a:pt x="9998" y="7663"/>
                      </a:lnTo>
                      <a:lnTo>
                        <a:pt x="963" y="7663"/>
                      </a:lnTo>
                      <a:lnTo>
                        <a:pt x="963" y="922"/>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sz="2000"/>
                </a:p>
              </p:txBody>
            </p:sp>
            <p:sp>
              <p:nvSpPr>
                <p:cNvPr id="47" name="Rectangle 226"/>
                <p:cNvSpPr>
                  <a:spLocks noChangeArrowheads="1"/>
                </p:cNvSpPr>
                <p:nvPr/>
              </p:nvSpPr>
              <p:spPr bwMode="auto">
                <a:xfrm>
                  <a:off x="1285" y="3136"/>
                  <a:ext cx="475" cy="8"/>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48" name="Rectangle 227"/>
                <p:cNvSpPr>
                  <a:spLocks noChangeArrowheads="1"/>
                </p:cNvSpPr>
                <p:nvPr/>
              </p:nvSpPr>
              <p:spPr bwMode="auto">
                <a:xfrm>
                  <a:off x="1285" y="3138"/>
                  <a:ext cx="9" cy="349"/>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49" name="Rectangle 228"/>
                <p:cNvSpPr>
                  <a:spLocks noChangeArrowheads="1"/>
                </p:cNvSpPr>
                <p:nvPr/>
              </p:nvSpPr>
              <p:spPr bwMode="auto">
                <a:xfrm>
                  <a:off x="1752" y="3136"/>
                  <a:ext cx="8" cy="3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50" name="Rectangle 229"/>
                <p:cNvSpPr>
                  <a:spLocks noChangeArrowheads="1"/>
                </p:cNvSpPr>
                <p:nvPr/>
              </p:nvSpPr>
              <p:spPr bwMode="auto">
                <a:xfrm>
                  <a:off x="1285" y="3482"/>
                  <a:ext cx="475" cy="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51" name="Rectangle 230"/>
                <p:cNvSpPr>
                  <a:spLocks noChangeArrowheads="1"/>
                </p:cNvSpPr>
                <p:nvPr/>
              </p:nvSpPr>
              <p:spPr bwMode="auto">
                <a:xfrm>
                  <a:off x="1417" y="3565"/>
                  <a:ext cx="228" cy="32"/>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52" name="Rectangle 231"/>
                <p:cNvSpPr>
                  <a:spLocks noChangeArrowheads="1"/>
                </p:cNvSpPr>
                <p:nvPr/>
              </p:nvSpPr>
              <p:spPr bwMode="auto">
                <a:xfrm>
                  <a:off x="1436" y="3598"/>
                  <a:ext cx="186" cy="19"/>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53" name="Rectangle 232"/>
                <p:cNvSpPr>
                  <a:spLocks noChangeArrowheads="1"/>
                </p:cNvSpPr>
                <p:nvPr/>
              </p:nvSpPr>
              <p:spPr bwMode="auto">
                <a:xfrm>
                  <a:off x="1334" y="3620"/>
                  <a:ext cx="384" cy="39"/>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grpSp>
          <p:grpSp>
            <p:nvGrpSpPr>
              <p:cNvPr id="54" name="Group 5"/>
              <p:cNvGrpSpPr>
                <a:grpSpLocks/>
              </p:cNvGrpSpPr>
              <p:nvPr/>
            </p:nvGrpSpPr>
            <p:grpSpPr bwMode="auto">
              <a:xfrm>
                <a:off x="1965561" y="3835401"/>
                <a:ext cx="1828800" cy="451861"/>
                <a:chOff x="3504" y="3216"/>
                <a:chExt cx="1200" cy="496"/>
              </a:xfrm>
              <a:solidFill>
                <a:srgbClr val="66FFFF"/>
              </a:solidFill>
            </p:grpSpPr>
            <p:sp>
              <p:nvSpPr>
                <p:cNvPr id="55" name="Rectangle 6"/>
                <p:cNvSpPr>
                  <a:spLocks noChangeArrowheads="1"/>
                </p:cNvSpPr>
                <p:nvPr/>
              </p:nvSpPr>
              <p:spPr bwMode="auto">
                <a:xfrm>
                  <a:off x="3504" y="3216"/>
                  <a:ext cx="1200" cy="496"/>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56" name="Rectangle 7"/>
                <p:cNvSpPr>
                  <a:spLocks noChangeArrowheads="1"/>
                </p:cNvSpPr>
                <p:nvPr/>
              </p:nvSpPr>
              <p:spPr bwMode="auto">
                <a:xfrm>
                  <a:off x="3648" y="3419"/>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70</a:t>
                  </a:r>
                  <a:endParaRPr kumimoji="1" lang="zh-CN" altLang="en-US" sz="1200" b="1" dirty="0">
                    <a:latin typeface="微软雅黑" pitchFamily="34" charset="-122"/>
                    <a:ea typeface="微软雅黑" pitchFamily="34" charset="-122"/>
                  </a:endParaRPr>
                </a:p>
              </p:txBody>
            </p:sp>
            <p:sp>
              <p:nvSpPr>
                <p:cNvPr id="57" name="Rectangle 8"/>
                <p:cNvSpPr>
                  <a:spLocks noChangeArrowheads="1"/>
                </p:cNvSpPr>
                <p:nvPr/>
              </p:nvSpPr>
              <p:spPr bwMode="auto">
                <a:xfrm>
                  <a:off x="3984" y="3419"/>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a:latin typeface="微软雅黑" pitchFamily="34" charset="-122"/>
                      <a:ea typeface="微软雅黑" pitchFamily="34" charset="-122"/>
                    </a:rPr>
                    <a:t>80</a:t>
                  </a:r>
                </a:p>
              </p:txBody>
            </p:sp>
            <p:sp>
              <p:nvSpPr>
                <p:cNvPr id="58" name="Rectangle 9"/>
                <p:cNvSpPr>
                  <a:spLocks noChangeArrowheads="1"/>
                </p:cNvSpPr>
                <p:nvPr/>
              </p:nvSpPr>
              <p:spPr bwMode="auto">
                <a:xfrm>
                  <a:off x="4320" y="3419"/>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90</a:t>
                  </a:r>
                  <a:endParaRPr kumimoji="1" lang="zh-CN" altLang="en-US" sz="1200" b="1" dirty="0">
                    <a:latin typeface="微软雅黑" pitchFamily="34" charset="-122"/>
                    <a:ea typeface="微软雅黑" pitchFamily="34" charset="-122"/>
                  </a:endParaRPr>
                </a:p>
              </p:txBody>
            </p:sp>
          </p:grpSp>
          <p:sp>
            <p:nvSpPr>
              <p:cNvPr id="59" name="Oval 13"/>
              <p:cNvSpPr>
                <a:spLocks noChangeArrowheads="1"/>
              </p:cNvSpPr>
              <p:nvPr/>
            </p:nvSpPr>
            <p:spPr bwMode="auto">
              <a:xfrm>
                <a:off x="2653333" y="2818789"/>
                <a:ext cx="381000" cy="381000"/>
              </a:xfrm>
              <a:prstGeom prst="ellipse">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P2</a:t>
                </a:r>
              </a:p>
            </p:txBody>
          </p:sp>
          <p:sp>
            <p:nvSpPr>
              <p:cNvPr id="60" name="Oval 14"/>
              <p:cNvSpPr>
                <a:spLocks noChangeArrowheads="1"/>
              </p:cNvSpPr>
              <p:nvPr/>
            </p:nvSpPr>
            <p:spPr bwMode="auto">
              <a:xfrm>
                <a:off x="2134587" y="2719143"/>
                <a:ext cx="381000" cy="381000"/>
              </a:xfrm>
              <a:prstGeom prst="ellipse">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P1</a:t>
                </a:r>
              </a:p>
            </p:txBody>
          </p:sp>
          <p:sp>
            <p:nvSpPr>
              <p:cNvPr id="61" name="Oval 15"/>
              <p:cNvSpPr>
                <a:spLocks noChangeArrowheads="1"/>
              </p:cNvSpPr>
              <p:nvPr/>
            </p:nvSpPr>
            <p:spPr bwMode="auto">
              <a:xfrm>
                <a:off x="3125187" y="2719143"/>
                <a:ext cx="381000" cy="381000"/>
              </a:xfrm>
              <a:prstGeom prst="ellipse">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P3</a:t>
                </a:r>
              </a:p>
            </p:txBody>
          </p:sp>
          <p:sp>
            <p:nvSpPr>
              <p:cNvPr id="62" name="AutoShape 16"/>
              <p:cNvSpPr>
                <a:spLocks noChangeArrowheads="1"/>
              </p:cNvSpPr>
              <p:nvPr/>
            </p:nvSpPr>
            <p:spPr bwMode="auto">
              <a:xfrm>
                <a:off x="2736536" y="3234959"/>
                <a:ext cx="225486" cy="671900"/>
              </a:xfrm>
              <a:prstGeom prst="upArrow">
                <a:avLst>
                  <a:gd name="adj1" fmla="val 50000"/>
                  <a:gd name="adj2" fmla="val 45000"/>
                </a:avLst>
              </a:prstGeom>
              <a:solidFill>
                <a:srgbClr val="FF66FF"/>
              </a:solidFill>
              <a:ln w="9525">
                <a:solidFill>
                  <a:schemeClr val="tx1"/>
                </a:solidFill>
                <a:miter lim="800000"/>
                <a:headEnd/>
                <a:tailEnd/>
              </a:ln>
              <a:effectLst/>
            </p:spPr>
            <p:txBody>
              <a:bodyPr wrap="none" anchor="ctr"/>
              <a:lstStyle/>
              <a:p>
                <a:endParaRPr lang="zh-CN" altLang="en-US" sz="1600"/>
              </a:p>
            </p:txBody>
          </p:sp>
          <p:sp>
            <p:nvSpPr>
              <p:cNvPr id="63" name="Text Box 10"/>
              <p:cNvSpPr txBox="1">
                <a:spLocks noChangeArrowheads="1"/>
              </p:cNvSpPr>
              <p:nvPr/>
            </p:nvSpPr>
            <p:spPr bwMode="auto">
              <a:xfrm>
                <a:off x="1859918" y="4266242"/>
                <a:ext cx="2065020" cy="382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1</a:t>
                </a:r>
                <a:r>
                  <a:rPr kumimoji="1" lang="en-US" altLang="zh-CN" sz="1400" b="1" dirty="0">
                    <a:solidFill>
                      <a:srgbClr val="0000FF"/>
                    </a:solidFill>
                    <a:latin typeface="微软雅黑" pitchFamily="34" charset="-122"/>
                    <a:ea typeface="微软雅黑" pitchFamily="34" charset="-122"/>
                  </a:rPr>
                  <a:t>92</a:t>
                </a:r>
                <a:r>
                  <a:rPr kumimoji="1" lang="zh-CN" altLang="en-US" sz="1400" b="1" dirty="0">
                    <a:solidFill>
                      <a:srgbClr val="0000FF"/>
                    </a:solidFill>
                    <a:latin typeface="微软雅黑" pitchFamily="34" charset="-122"/>
                    <a:ea typeface="微软雅黑" pitchFamily="34" charset="-122"/>
                  </a:rPr>
                  <a:t>.1</a:t>
                </a:r>
                <a:r>
                  <a:rPr kumimoji="1" lang="en-US" altLang="zh-CN" sz="1400" b="1" dirty="0">
                    <a:solidFill>
                      <a:srgbClr val="0000FF"/>
                    </a:solidFill>
                    <a:latin typeface="微软雅黑" pitchFamily="34" charset="-122"/>
                    <a:ea typeface="微软雅黑" pitchFamily="34" charset="-122"/>
                  </a:rPr>
                  <a:t>68</a:t>
                </a:r>
                <a:r>
                  <a:rPr kumimoji="1" lang="zh-CN" altLang="en-US" sz="1400" b="1" dirty="0">
                    <a:solidFill>
                      <a:srgbClr val="0000FF"/>
                    </a:solidFill>
                    <a:latin typeface="微软雅黑" pitchFamily="34" charset="-122"/>
                    <a:ea typeface="微软雅黑" pitchFamily="34" charset="-122"/>
                  </a:rPr>
                  <a:t>.</a:t>
                </a:r>
                <a:r>
                  <a:rPr kumimoji="1" lang="en-US" altLang="zh-CN" sz="1400" b="1" dirty="0">
                    <a:solidFill>
                      <a:srgbClr val="0000FF"/>
                    </a:solidFill>
                    <a:latin typeface="微软雅黑" pitchFamily="34" charset="-122"/>
                    <a:ea typeface="微软雅黑" pitchFamily="34" charset="-122"/>
                  </a:rPr>
                  <a:t>10</a:t>
                </a:r>
                <a:r>
                  <a:rPr kumimoji="1" lang="zh-CN" altLang="en-US" sz="1400" b="1" dirty="0">
                    <a:solidFill>
                      <a:srgbClr val="0000FF"/>
                    </a:solidFill>
                    <a:latin typeface="微软雅黑" pitchFamily="34" charset="-122"/>
                    <a:ea typeface="微软雅黑" pitchFamily="34" charset="-122"/>
                  </a:rPr>
                  <a:t>.</a:t>
                </a:r>
                <a:r>
                  <a:rPr kumimoji="1" lang="en-US" altLang="zh-CN" sz="1400" b="1" dirty="0">
                    <a:solidFill>
                      <a:srgbClr val="0000FF"/>
                    </a:solidFill>
                    <a:latin typeface="微软雅黑" pitchFamily="34" charset="-122"/>
                    <a:ea typeface="微软雅黑" pitchFamily="34" charset="-122"/>
                  </a:rPr>
                  <a:t>2</a:t>
                </a:r>
                <a:r>
                  <a:rPr kumimoji="1" lang="zh-CN" altLang="en-US" sz="1400" b="1" dirty="0">
                    <a:solidFill>
                      <a:srgbClr val="0000FF"/>
                    </a:solidFill>
                    <a:latin typeface="微软雅黑" pitchFamily="34" charset="-122"/>
                    <a:ea typeface="微软雅黑" pitchFamily="34" charset="-122"/>
                  </a:rPr>
                  <a:t>:80</a:t>
                </a:r>
                <a:endParaRPr kumimoji="1" lang="en-US" altLang="zh-CN" sz="1400" b="1" dirty="0">
                  <a:solidFill>
                    <a:srgbClr val="0000FF"/>
                  </a:solidFill>
                  <a:latin typeface="微软雅黑" pitchFamily="34" charset="-122"/>
                  <a:ea typeface="微软雅黑" pitchFamily="34" charset="-122"/>
                </a:endParaRPr>
              </a:p>
            </p:txBody>
          </p:sp>
        </p:grpSp>
        <p:sp>
          <p:nvSpPr>
            <p:cNvPr id="64" name="Rectangle 396"/>
            <p:cNvSpPr>
              <a:spLocks noChangeArrowheads="1"/>
            </p:cNvSpPr>
            <p:nvPr/>
          </p:nvSpPr>
          <p:spPr bwMode="auto">
            <a:xfrm>
              <a:off x="4264969" y="332061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200" b="1" dirty="0">
                  <a:solidFill>
                    <a:srgbClr val="C00000"/>
                  </a:solidFill>
                  <a:latin typeface="微软雅黑" pitchFamily="34" charset="-122"/>
                  <a:ea typeface="微软雅黑" pitchFamily="34" charset="-122"/>
                </a:rPr>
                <a:t>端口</a:t>
              </a:r>
            </a:p>
          </p:txBody>
        </p:sp>
        <p:sp>
          <p:nvSpPr>
            <p:cNvPr id="65" name="Line 399"/>
            <p:cNvSpPr>
              <a:spLocks noChangeShapeType="1"/>
            </p:cNvSpPr>
            <p:nvPr/>
          </p:nvSpPr>
          <p:spPr bwMode="auto">
            <a:xfrm flipH="1">
              <a:off x="3761794" y="3519669"/>
              <a:ext cx="488037" cy="303717"/>
            </a:xfrm>
            <a:prstGeom prst="line">
              <a:avLst/>
            </a:prstGeom>
            <a:noFill/>
            <a:ln w="28575">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sp>
          <p:nvSpPr>
            <p:cNvPr id="66" name="Line 399"/>
            <p:cNvSpPr>
              <a:spLocks noChangeShapeType="1"/>
            </p:cNvSpPr>
            <p:nvPr/>
          </p:nvSpPr>
          <p:spPr bwMode="auto">
            <a:xfrm>
              <a:off x="4744254" y="3498824"/>
              <a:ext cx="496873" cy="324563"/>
            </a:xfrm>
            <a:prstGeom prst="line">
              <a:avLst/>
            </a:prstGeom>
            <a:noFill/>
            <a:ln w="28575">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grpSp>
      <p:sp>
        <p:nvSpPr>
          <p:cNvPr id="2" name="矩形 1"/>
          <p:cNvSpPr/>
          <p:nvPr/>
        </p:nvSpPr>
        <p:spPr>
          <a:xfrm>
            <a:off x="1452284" y="3997543"/>
            <a:ext cx="6302188" cy="759182"/>
          </a:xfrm>
          <a:prstGeom prst="rect">
            <a:avLst/>
          </a:prstGeom>
        </p:spPr>
        <p:txBody>
          <a:bodyPr wrap="square">
            <a:spAutoFit/>
          </a:bodyPr>
          <a:lstStyle/>
          <a:p>
            <a:pPr>
              <a:lnSpc>
                <a:spcPts val="2600"/>
              </a:lnSpc>
              <a:spcBef>
                <a:spcPts val="600"/>
              </a:spcBef>
            </a:pPr>
            <a:r>
              <a:rPr lang="zh-CN" altLang="en-US" b="1" dirty="0">
                <a:latin typeface="微软雅黑" pitchFamily="34" charset="-122"/>
                <a:ea typeface="微软雅黑" pitchFamily="34" charset="-122"/>
              </a:rPr>
              <a:t>由此可见，两个计算机中的进程要互相通信，不仅必须知道对方的端口号，而且还要知道对方的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地址。</a:t>
            </a:r>
          </a:p>
        </p:txBody>
      </p:sp>
      <p:sp>
        <p:nvSpPr>
          <p:cNvPr id="8" name="灯片编号占位符 7">
            <a:extLst>
              <a:ext uri="{FF2B5EF4-FFF2-40B4-BE49-F238E27FC236}">
                <a16:creationId xmlns:a16="http://schemas.microsoft.com/office/drawing/2014/main" id="{CC9A6248-1D88-4853-A524-86E03E68A8AD}"/>
              </a:ext>
            </a:extLst>
          </p:cNvPr>
          <p:cNvSpPr>
            <a:spLocks noGrp="1"/>
          </p:cNvSpPr>
          <p:nvPr>
            <p:ph type="sldNum" sz="quarter" idx="12"/>
          </p:nvPr>
        </p:nvSpPr>
        <p:spPr/>
        <p:txBody>
          <a:bodyPr/>
          <a:lstStyle/>
          <a:p>
            <a:fld id="{C485880C-E2C3-4DAB-AE74-D9BE691626AC}" type="slidenum">
              <a:rPr lang="zh-CN" altLang="en-US" smtClean="0"/>
              <a:pPr/>
              <a:t>17</a:t>
            </a:fld>
            <a:endParaRPr lang="zh-CN" altLang="en-US"/>
          </a:p>
        </p:txBody>
      </p:sp>
    </p:spTree>
    <p:extLst>
      <p:ext uri="{BB962C8B-B14F-4D97-AF65-F5344CB8AC3E}">
        <p14:creationId xmlns:p14="http://schemas.microsoft.com/office/powerpoint/2010/main" val="39743446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1564"/>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334856" y="588353"/>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严重问题：全局同步</a:t>
            </a:r>
          </a:p>
        </p:txBody>
      </p:sp>
      <p:sp>
        <p:nvSpPr>
          <p:cNvPr id="5" name="圆角矩形 4"/>
          <p:cNvSpPr/>
          <p:nvPr/>
        </p:nvSpPr>
        <p:spPr>
          <a:xfrm>
            <a:off x="556963" y="1005971"/>
            <a:ext cx="8048776" cy="288689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9"/>
          <p:cNvSpPr>
            <a:spLocks noChangeArrowheads="1"/>
          </p:cNvSpPr>
          <p:nvPr/>
        </p:nvSpPr>
        <p:spPr bwMode="auto">
          <a:xfrm>
            <a:off x="3634390" y="2196375"/>
            <a:ext cx="457200" cy="228600"/>
          </a:xfrm>
          <a:prstGeom prst="rect">
            <a:avLst/>
          </a:prstGeom>
          <a:solidFill>
            <a:srgbClr val="FFFF00"/>
          </a:solidFill>
          <a:ln w="9525">
            <a:solidFill>
              <a:schemeClr val="tx1"/>
            </a:solidFill>
            <a:miter lim="800000"/>
            <a:headEnd/>
            <a:tailEnd/>
          </a:ln>
          <a:effectLst/>
          <a:extLst/>
        </p:spPr>
        <p:txBody>
          <a:bodyPr wrap="none" anchor="ctr"/>
          <a:lstStyle/>
          <a:p>
            <a:endParaRPr lang="zh-CN" altLang="en-US"/>
          </a:p>
        </p:txBody>
      </p:sp>
      <p:sp>
        <p:nvSpPr>
          <p:cNvPr id="11" name="Rectangle 10"/>
          <p:cNvSpPr>
            <a:spLocks noChangeArrowheads="1"/>
          </p:cNvSpPr>
          <p:nvPr/>
        </p:nvSpPr>
        <p:spPr bwMode="auto">
          <a:xfrm>
            <a:off x="3101537" y="2196375"/>
            <a:ext cx="457200" cy="228600"/>
          </a:xfrm>
          <a:prstGeom prst="rect">
            <a:avLst/>
          </a:prstGeom>
          <a:solidFill>
            <a:srgbClr val="00FF99"/>
          </a:solidFill>
          <a:ln w="9525">
            <a:solidFill>
              <a:schemeClr val="tx1"/>
            </a:solidFill>
            <a:miter lim="800000"/>
            <a:headEnd/>
            <a:tailEnd/>
          </a:ln>
          <a:effectLst/>
        </p:spPr>
        <p:txBody>
          <a:bodyPr wrap="none" anchor="ctr"/>
          <a:lstStyle/>
          <a:p>
            <a:endParaRPr lang="zh-CN" altLang="en-US"/>
          </a:p>
        </p:txBody>
      </p:sp>
      <p:sp>
        <p:nvSpPr>
          <p:cNvPr id="12" name="Rectangle 11"/>
          <p:cNvSpPr>
            <a:spLocks noChangeArrowheads="1"/>
          </p:cNvSpPr>
          <p:nvPr/>
        </p:nvSpPr>
        <p:spPr bwMode="auto">
          <a:xfrm>
            <a:off x="2529495" y="2196375"/>
            <a:ext cx="457200" cy="228600"/>
          </a:xfrm>
          <a:prstGeom prst="rect">
            <a:avLst/>
          </a:prstGeom>
          <a:solidFill>
            <a:srgbClr val="FFFF00"/>
          </a:solidFill>
          <a:ln w="9525">
            <a:solidFill>
              <a:schemeClr val="tx1"/>
            </a:solidFill>
            <a:miter lim="800000"/>
            <a:headEnd/>
            <a:tailEnd/>
          </a:ln>
          <a:effectLst/>
          <a:extLst/>
        </p:spPr>
        <p:txBody>
          <a:bodyPr wrap="none" anchor="ctr"/>
          <a:lstStyle/>
          <a:p>
            <a:endParaRPr lang="zh-CN" altLang="en-US"/>
          </a:p>
        </p:txBody>
      </p:sp>
      <p:sp>
        <p:nvSpPr>
          <p:cNvPr id="13" name="Rectangle 12"/>
          <p:cNvSpPr>
            <a:spLocks noChangeArrowheads="1"/>
          </p:cNvSpPr>
          <p:nvPr/>
        </p:nvSpPr>
        <p:spPr bwMode="auto">
          <a:xfrm>
            <a:off x="3634390" y="2653575"/>
            <a:ext cx="457200" cy="228600"/>
          </a:xfrm>
          <a:prstGeom prst="rect">
            <a:avLst/>
          </a:prstGeom>
          <a:solidFill>
            <a:srgbClr val="FFFF00"/>
          </a:solidFill>
          <a:ln w="9525">
            <a:solidFill>
              <a:schemeClr val="tx1"/>
            </a:solidFill>
            <a:miter lim="800000"/>
            <a:headEnd/>
            <a:tailEnd/>
          </a:ln>
          <a:effectLst/>
          <a:extLst/>
        </p:spPr>
        <p:txBody>
          <a:bodyPr wrap="none" anchor="ctr"/>
          <a:lstStyle/>
          <a:p>
            <a:endParaRPr lang="zh-CN" altLang="en-US"/>
          </a:p>
        </p:txBody>
      </p:sp>
      <p:sp>
        <p:nvSpPr>
          <p:cNvPr id="14" name="Rectangle 13"/>
          <p:cNvSpPr>
            <a:spLocks noChangeArrowheads="1"/>
          </p:cNvSpPr>
          <p:nvPr/>
        </p:nvSpPr>
        <p:spPr bwMode="auto">
          <a:xfrm>
            <a:off x="3101537" y="2653575"/>
            <a:ext cx="457200" cy="228600"/>
          </a:xfrm>
          <a:prstGeom prst="rect">
            <a:avLst/>
          </a:prstGeom>
          <a:solidFill>
            <a:srgbClr val="FF66FF"/>
          </a:solidFill>
          <a:ln w="9525">
            <a:solidFill>
              <a:schemeClr val="tx1"/>
            </a:solidFill>
            <a:miter lim="800000"/>
            <a:headEnd/>
            <a:tailEnd/>
          </a:ln>
          <a:effectLst/>
        </p:spPr>
        <p:txBody>
          <a:bodyPr wrap="none" anchor="ctr"/>
          <a:lstStyle/>
          <a:p>
            <a:endParaRPr lang="zh-CN" altLang="en-US"/>
          </a:p>
        </p:txBody>
      </p:sp>
      <p:sp>
        <p:nvSpPr>
          <p:cNvPr id="15" name="Rectangle 14"/>
          <p:cNvSpPr>
            <a:spLocks noChangeArrowheads="1"/>
          </p:cNvSpPr>
          <p:nvPr/>
        </p:nvSpPr>
        <p:spPr bwMode="auto">
          <a:xfrm>
            <a:off x="2529495" y="2653575"/>
            <a:ext cx="457200" cy="228600"/>
          </a:xfrm>
          <a:prstGeom prst="rect">
            <a:avLst/>
          </a:prstGeom>
          <a:solidFill>
            <a:srgbClr val="FFFF00"/>
          </a:solidFill>
          <a:ln w="9525">
            <a:solidFill>
              <a:schemeClr val="tx1"/>
            </a:solidFill>
            <a:miter lim="800000"/>
            <a:headEnd/>
            <a:tailEnd/>
          </a:ln>
          <a:effectLst/>
          <a:extLst/>
        </p:spPr>
        <p:txBody>
          <a:bodyPr wrap="none" anchor="ctr"/>
          <a:lstStyle/>
          <a:p>
            <a:endParaRPr lang="zh-CN" altLang="en-US"/>
          </a:p>
        </p:txBody>
      </p:sp>
      <p:sp>
        <p:nvSpPr>
          <p:cNvPr id="23" name="Rectangle 22"/>
          <p:cNvSpPr>
            <a:spLocks noChangeArrowheads="1"/>
          </p:cNvSpPr>
          <p:nvPr/>
        </p:nvSpPr>
        <p:spPr bwMode="auto">
          <a:xfrm>
            <a:off x="1918264" y="2196375"/>
            <a:ext cx="457200" cy="228600"/>
          </a:xfrm>
          <a:prstGeom prst="rect">
            <a:avLst/>
          </a:prstGeom>
          <a:solidFill>
            <a:srgbClr val="00FF99"/>
          </a:solidFill>
          <a:ln w="9525">
            <a:solidFill>
              <a:schemeClr val="tx1"/>
            </a:solidFill>
            <a:miter lim="800000"/>
            <a:headEnd/>
            <a:tailEnd/>
          </a:ln>
          <a:effectLst/>
        </p:spPr>
        <p:txBody>
          <a:bodyPr wrap="none" anchor="ctr"/>
          <a:lstStyle/>
          <a:p>
            <a:endParaRPr lang="zh-CN" altLang="en-US"/>
          </a:p>
        </p:txBody>
      </p:sp>
      <p:sp>
        <p:nvSpPr>
          <p:cNvPr id="24" name="Rectangle 23"/>
          <p:cNvSpPr>
            <a:spLocks noChangeArrowheads="1"/>
          </p:cNvSpPr>
          <p:nvPr/>
        </p:nvSpPr>
        <p:spPr bwMode="auto">
          <a:xfrm>
            <a:off x="1320096" y="2043975"/>
            <a:ext cx="457200" cy="228600"/>
          </a:xfrm>
          <a:prstGeom prst="rect">
            <a:avLst/>
          </a:prstGeom>
          <a:solidFill>
            <a:srgbClr val="FFFF00"/>
          </a:solidFill>
          <a:ln w="9525">
            <a:solidFill>
              <a:schemeClr val="tx1"/>
            </a:solidFill>
            <a:miter lim="800000"/>
            <a:headEnd/>
            <a:tailEnd/>
          </a:ln>
          <a:effectLst/>
          <a:extLst/>
        </p:spPr>
        <p:txBody>
          <a:bodyPr wrap="none" anchor="ctr"/>
          <a:lstStyle/>
          <a:p>
            <a:endParaRPr lang="zh-CN" altLang="en-US"/>
          </a:p>
        </p:txBody>
      </p:sp>
      <p:sp>
        <p:nvSpPr>
          <p:cNvPr id="25" name="Rectangle 24"/>
          <p:cNvSpPr>
            <a:spLocks noChangeArrowheads="1"/>
          </p:cNvSpPr>
          <p:nvPr/>
        </p:nvSpPr>
        <p:spPr bwMode="auto">
          <a:xfrm>
            <a:off x="1918264" y="2653575"/>
            <a:ext cx="457200" cy="228600"/>
          </a:xfrm>
          <a:prstGeom prst="rect">
            <a:avLst/>
          </a:prstGeom>
          <a:solidFill>
            <a:srgbClr val="FF66FF"/>
          </a:solidFill>
          <a:ln w="9525">
            <a:solidFill>
              <a:schemeClr val="tx1"/>
            </a:solidFill>
            <a:miter lim="800000"/>
            <a:headEnd/>
            <a:tailEnd/>
          </a:ln>
          <a:effectLst/>
        </p:spPr>
        <p:txBody>
          <a:bodyPr wrap="none" anchor="ctr"/>
          <a:lstStyle/>
          <a:p>
            <a:endParaRPr lang="zh-CN" altLang="en-US"/>
          </a:p>
        </p:txBody>
      </p:sp>
      <p:sp>
        <p:nvSpPr>
          <p:cNvPr id="26" name="Rectangle 25"/>
          <p:cNvSpPr>
            <a:spLocks noChangeArrowheads="1"/>
          </p:cNvSpPr>
          <p:nvPr/>
        </p:nvSpPr>
        <p:spPr bwMode="auto">
          <a:xfrm>
            <a:off x="1320096" y="2805975"/>
            <a:ext cx="457200" cy="228600"/>
          </a:xfrm>
          <a:prstGeom prst="rect">
            <a:avLst/>
          </a:prstGeom>
          <a:solidFill>
            <a:srgbClr val="FFFF00"/>
          </a:solidFill>
          <a:ln w="9525">
            <a:solidFill>
              <a:schemeClr val="tx1"/>
            </a:solidFill>
            <a:miter lim="800000"/>
            <a:headEnd/>
            <a:tailEnd/>
          </a:ln>
          <a:effectLst/>
          <a:extLst/>
        </p:spPr>
        <p:txBody>
          <a:bodyPr wrap="none" anchor="ctr"/>
          <a:lstStyle/>
          <a:p>
            <a:endParaRPr lang="zh-CN" altLang="en-US"/>
          </a:p>
        </p:txBody>
      </p:sp>
      <p:sp>
        <p:nvSpPr>
          <p:cNvPr id="36" name="矩形 35"/>
          <p:cNvSpPr/>
          <p:nvPr/>
        </p:nvSpPr>
        <p:spPr>
          <a:xfrm>
            <a:off x="1652453" y="1132117"/>
            <a:ext cx="5957271" cy="605294"/>
          </a:xfrm>
          <a:prstGeom prst="rect">
            <a:avLst/>
          </a:prstGeom>
          <a:solidFill>
            <a:srgbClr val="000099"/>
          </a:solidFill>
        </p:spPr>
        <p:txBody>
          <a:bodyPr wrap="square" anchor="ctr">
            <a:spAutoFit/>
          </a:bodyPr>
          <a:lstStyle/>
          <a:p>
            <a:pPr algn="ctr">
              <a:lnSpc>
                <a:spcPts val="2000"/>
              </a:lnSpc>
            </a:pPr>
            <a:r>
              <a:rPr lang="zh-CN" altLang="en-US" sz="1600" b="1" dirty="0">
                <a:solidFill>
                  <a:schemeClr val="bg1"/>
                </a:solidFill>
                <a:latin typeface="微软雅黑" pitchFamily="34" charset="-122"/>
                <a:ea typeface="微软雅黑" pitchFamily="34" charset="-122"/>
              </a:rPr>
              <a:t>若路由器进行了尾部丢弃，</a:t>
            </a:r>
            <a:endParaRPr lang="en-US" altLang="zh-CN" sz="1600" b="1" dirty="0">
              <a:solidFill>
                <a:schemeClr val="bg1"/>
              </a:solidFill>
              <a:latin typeface="微软雅黑" pitchFamily="34" charset="-122"/>
              <a:ea typeface="微软雅黑" pitchFamily="34" charset="-122"/>
            </a:endParaRPr>
          </a:p>
          <a:p>
            <a:pPr algn="ctr">
              <a:lnSpc>
                <a:spcPts val="2000"/>
              </a:lnSpc>
            </a:pPr>
            <a:r>
              <a:rPr lang="zh-CN" altLang="en-US" sz="1600" b="1" dirty="0">
                <a:solidFill>
                  <a:schemeClr val="bg1"/>
                </a:solidFill>
                <a:latin typeface="微软雅黑" pitchFamily="34" charset="-122"/>
                <a:ea typeface="微软雅黑" pitchFamily="34" charset="-122"/>
              </a:rPr>
              <a:t>所有到达的分组都被丢弃，不论它们属于哪个 </a:t>
            </a:r>
            <a:r>
              <a:rPr lang="en-US" altLang="zh-CN" sz="1600" b="1" dirty="0">
                <a:solidFill>
                  <a:schemeClr val="bg1"/>
                </a:solidFill>
                <a:latin typeface="微软雅黑" pitchFamily="34" charset="-122"/>
                <a:ea typeface="微软雅黑" pitchFamily="34" charset="-122"/>
              </a:rPr>
              <a:t>TCP </a:t>
            </a:r>
            <a:r>
              <a:rPr lang="zh-CN" altLang="en-US" sz="1600" b="1" dirty="0">
                <a:solidFill>
                  <a:schemeClr val="bg1"/>
                </a:solidFill>
                <a:latin typeface="微软雅黑" pitchFamily="34" charset="-122"/>
                <a:ea typeface="微软雅黑" pitchFamily="34" charset="-122"/>
              </a:rPr>
              <a:t>连接。</a:t>
            </a:r>
          </a:p>
        </p:txBody>
      </p:sp>
      <p:grpSp>
        <p:nvGrpSpPr>
          <p:cNvPr id="37" name="组合 36"/>
          <p:cNvGrpSpPr/>
          <p:nvPr/>
        </p:nvGrpSpPr>
        <p:grpSpPr>
          <a:xfrm>
            <a:off x="4268659" y="1963868"/>
            <a:ext cx="4165845" cy="1143000"/>
            <a:chOff x="4235261" y="2103118"/>
            <a:chExt cx="4165845" cy="1143000"/>
          </a:xfrm>
        </p:grpSpPr>
        <p:grpSp>
          <p:nvGrpSpPr>
            <p:cNvPr id="38" name="组合 37"/>
            <p:cNvGrpSpPr/>
            <p:nvPr/>
          </p:nvGrpSpPr>
          <p:grpSpPr>
            <a:xfrm>
              <a:off x="4235261" y="2103118"/>
              <a:ext cx="3864782" cy="1143000"/>
              <a:chOff x="4313639" y="2103118"/>
              <a:chExt cx="3864782" cy="1143000"/>
            </a:xfrm>
          </p:grpSpPr>
          <p:sp>
            <p:nvSpPr>
              <p:cNvPr id="40" name="Freeform 24"/>
              <p:cNvSpPr>
                <a:spLocks/>
              </p:cNvSpPr>
              <p:nvPr/>
            </p:nvSpPr>
            <p:spPr bwMode="auto">
              <a:xfrm>
                <a:off x="4313639" y="2103118"/>
                <a:ext cx="3073400" cy="1143000"/>
              </a:xfrm>
              <a:custGeom>
                <a:avLst/>
                <a:gdLst>
                  <a:gd name="T0" fmla="*/ 0 w 2688"/>
                  <a:gd name="T1" fmla="*/ 960 h 960"/>
                  <a:gd name="T2" fmla="*/ 2688 w 2688"/>
                  <a:gd name="T3" fmla="*/ 960 h 960"/>
                  <a:gd name="T4" fmla="*/ 2688 w 2688"/>
                  <a:gd name="T5" fmla="*/ 0 h 960"/>
                  <a:gd name="T6" fmla="*/ 0 w 2688"/>
                  <a:gd name="T7" fmla="*/ 0 h 960"/>
                </a:gdLst>
                <a:ahLst/>
                <a:cxnLst>
                  <a:cxn ang="0">
                    <a:pos x="T0" y="T1"/>
                  </a:cxn>
                  <a:cxn ang="0">
                    <a:pos x="T2" y="T3"/>
                  </a:cxn>
                  <a:cxn ang="0">
                    <a:pos x="T4" y="T5"/>
                  </a:cxn>
                  <a:cxn ang="0">
                    <a:pos x="T6" y="T7"/>
                  </a:cxn>
                </a:cxnLst>
                <a:rect l="0" t="0" r="r" b="b"/>
                <a:pathLst>
                  <a:path w="2688" h="960">
                    <a:moveTo>
                      <a:pt x="0" y="960"/>
                    </a:moveTo>
                    <a:lnTo>
                      <a:pt x="2688" y="960"/>
                    </a:lnTo>
                    <a:lnTo>
                      <a:pt x="2688" y="0"/>
                    </a:lnTo>
                    <a:lnTo>
                      <a:pt x="0" y="0"/>
                    </a:lnTo>
                  </a:path>
                </a:pathLst>
              </a:custGeom>
              <a:solidFill>
                <a:srgbClr val="66CCFF"/>
              </a:solidFill>
              <a:ln w="19050">
                <a:solidFill>
                  <a:schemeClr val="tx1"/>
                </a:solidFill>
                <a:round/>
                <a:headEnd/>
                <a:tailEnd/>
              </a:ln>
              <a:effectLst/>
            </p:spPr>
            <p:txBody>
              <a:bodyPr/>
              <a:lstStyle/>
              <a:p>
                <a:endParaRPr lang="zh-CN" altLang="en-US"/>
              </a:p>
            </p:txBody>
          </p:sp>
          <p:sp>
            <p:nvSpPr>
              <p:cNvPr id="41" name="Line 20"/>
              <p:cNvSpPr>
                <a:spLocks noChangeShapeType="1"/>
              </p:cNvSpPr>
              <p:nvPr/>
            </p:nvSpPr>
            <p:spPr bwMode="auto">
              <a:xfrm>
                <a:off x="6603268" y="2103118"/>
                <a:ext cx="0" cy="1143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21"/>
              <p:cNvSpPr>
                <a:spLocks noChangeShapeType="1"/>
              </p:cNvSpPr>
              <p:nvPr/>
            </p:nvSpPr>
            <p:spPr bwMode="auto">
              <a:xfrm>
                <a:off x="5841268" y="2103118"/>
                <a:ext cx="0" cy="1143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22"/>
              <p:cNvSpPr>
                <a:spLocks noChangeShapeType="1"/>
              </p:cNvSpPr>
              <p:nvPr/>
            </p:nvSpPr>
            <p:spPr bwMode="auto">
              <a:xfrm>
                <a:off x="5079268" y="2103118"/>
                <a:ext cx="0" cy="1143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25"/>
              <p:cNvSpPr>
                <a:spLocks noChangeShapeType="1"/>
              </p:cNvSpPr>
              <p:nvPr/>
            </p:nvSpPr>
            <p:spPr bwMode="auto">
              <a:xfrm>
                <a:off x="7387039" y="2674616"/>
                <a:ext cx="288000" cy="1"/>
              </a:xfrm>
              <a:prstGeom prst="line">
                <a:avLst/>
              </a:prstGeom>
              <a:noFill/>
              <a:ln w="5715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Oval 2058"/>
              <p:cNvSpPr>
                <a:spLocks noChangeArrowheads="1"/>
              </p:cNvSpPr>
              <p:nvPr/>
            </p:nvSpPr>
            <p:spPr bwMode="auto">
              <a:xfrm>
                <a:off x="7674421" y="2416627"/>
                <a:ext cx="504000" cy="504000"/>
              </a:xfrm>
              <a:prstGeom prst="ellipse">
                <a:avLst/>
              </a:prstGeom>
              <a:solidFill>
                <a:srgbClr val="0066FF"/>
              </a:solidFill>
              <a:ln w="12700">
                <a:solidFill>
                  <a:schemeClr val="tx1"/>
                </a:solidFill>
                <a:round/>
                <a:headEnd type="none" w="sm" len="sm"/>
                <a:tailEnd type="none" w="sm" len="sm"/>
              </a:ln>
            </p:spPr>
            <p:txBody>
              <a:bodyPr wrap="none" anchor="ctr"/>
              <a:lstStyle/>
              <a:p>
                <a:endParaRPr lang="en-US"/>
              </a:p>
            </p:txBody>
          </p:sp>
        </p:grpSp>
        <p:sp>
          <p:nvSpPr>
            <p:cNvPr id="39" name="Line 25"/>
            <p:cNvSpPr>
              <a:spLocks noChangeShapeType="1"/>
            </p:cNvSpPr>
            <p:nvPr/>
          </p:nvSpPr>
          <p:spPr bwMode="auto">
            <a:xfrm>
              <a:off x="8113106" y="2674616"/>
              <a:ext cx="288000" cy="1"/>
            </a:xfrm>
            <a:prstGeom prst="line">
              <a:avLst/>
            </a:prstGeom>
            <a:noFill/>
            <a:ln w="5715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 name="Rectangle 5"/>
          <p:cNvSpPr>
            <a:spLocks noChangeArrowheads="1"/>
          </p:cNvSpPr>
          <p:nvPr/>
        </p:nvSpPr>
        <p:spPr bwMode="auto">
          <a:xfrm>
            <a:off x="6708511" y="2411912"/>
            <a:ext cx="457200" cy="228600"/>
          </a:xfrm>
          <a:prstGeom prst="rect">
            <a:avLst/>
          </a:prstGeom>
          <a:solidFill>
            <a:srgbClr val="FFFF00"/>
          </a:solidFill>
          <a:ln w="9525">
            <a:solidFill>
              <a:schemeClr val="tx1"/>
            </a:solidFill>
            <a:miter lim="800000"/>
            <a:headEnd/>
            <a:tailEnd/>
          </a:ln>
          <a:effectLst/>
          <a:extLst/>
        </p:spPr>
        <p:txBody>
          <a:bodyPr wrap="none" anchor="ctr"/>
          <a:lstStyle/>
          <a:p>
            <a:endParaRPr lang="zh-CN" altLang="en-US"/>
          </a:p>
        </p:txBody>
      </p:sp>
      <p:sp>
        <p:nvSpPr>
          <p:cNvPr id="7" name="Rectangle 6"/>
          <p:cNvSpPr>
            <a:spLocks noChangeArrowheads="1"/>
          </p:cNvSpPr>
          <p:nvPr/>
        </p:nvSpPr>
        <p:spPr bwMode="auto">
          <a:xfrm>
            <a:off x="5946511" y="2411912"/>
            <a:ext cx="457200" cy="228600"/>
          </a:xfrm>
          <a:prstGeom prst="rect">
            <a:avLst/>
          </a:prstGeom>
          <a:solidFill>
            <a:srgbClr val="00FF99"/>
          </a:solidFill>
          <a:ln w="9525">
            <a:solidFill>
              <a:schemeClr val="tx1"/>
            </a:solidFill>
            <a:miter lim="800000"/>
            <a:headEnd/>
            <a:tailEnd/>
          </a:ln>
          <a:effectLst/>
        </p:spPr>
        <p:txBody>
          <a:bodyPr wrap="none" anchor="ctr"/>
          <a:lstStyle/>
          <a:p>
            <a:endParaRPr lang="zh-CN" altLang="en-US"/>
          </a:p>
        </p:txBody>
      </p:sp>
      <p:sp>
        <p:nvSpPr>
          <p:cNvPr id="8" name="Rectangle 7"/>
          <p:cNvSpPr>
            <a:spLocks noChangeArrowheads="1"/>
          </p:cNvSpPr>
          <p:nvPr/>
        </p:nvSpPr>
        <p:spPr bwMode="auto">
          <a:xfrm>
            <a:off x="5108311" y="2411912"/>
            <a:ext cx="457200" cy="228600"/>
          </a:xfrm>
          <a:prstGeom prst="rect">
            <a:avLst/>
          </a:prstGeom>
          <a:solidFill>
            <a:srgbClr val="FFFF00"/>
          </a:solidFill>
          <a:ln w="9525">
            <a:solidFill>
              <a:schemeClr val="tx1"/>
            </a:solidFill>
            <a:miter lim="800000"/>
            <a:headEnd/>
            <a:tailEnd/>
          </a:ln>
          <a:effectLst/>
          <a:extLst/>
        </p:spPr>
        <p:txBody>
          <a:bodyPr wrap="none" anchor="ctr"/>
          <a:lstStyle/>
          <a:p>
            <a:endParaRPr lang="zh-CN" altLang="en-US"/>
          </a:p>
        </p:txBody>
      </p:sp>
      <p:sp>
        <p:nvSpPr>
          <p:cNvPr id="9" name="Rectangle 8"/>
          <p:cNvSpPr>
            <a:spLocks noChangeArrowheads="1"/>
          </p:cNvSpPr>
          <p:nvPr/>
        </p:nvSpPr>
        <p:spPr bwMode="auto">
          <a:xfrm>
            <a:off x="4346311" y="2411912"/>
            <a:ext cx="457200" cy="228600"/>
          </a:xfrm>
          <a:prstGeom prst="rect">
            <a:avLst/>
          </a:prstGeom>
          <a:solidFill>
            <a:srgbClr val="00FF99"/>
          </a:solidFill>
          <a:ln w="9525">
            <a:solidFill>
              <a:schemeClr val="tx1"/>
            </a:solidFill>
            <a:miter lim="800000"/>
            <a:headEnd/>
            <a:tailEnd/>
          </a:ln>
          <a:effectLst/>
        </p:spPr>
        <p:txBody>
          <a:bodyPr wrap="none" anchor="ctr"/>
          <a:lstStyle/>
          <a:p>
            <a:endParaRPr lang="zh-CN" altLang="en-US"/>
          </a:p>
        </p:txBody>
      </p:sp>
      <p:sp>
        <p:nvSpPr>
          <p:cNvPr id="31" name="Line 25"/>
          <p:cNvSpPr>
            <a:spLocks noChangeShapeType="1"/>
          </p:cNvSpPr>
          <p:nvPr/>
        </p:nvSpPr>
        <p:spPr bwMode="auto">
          <a:xfrm flipV="1">
            <a:off x="4279567" y="3147654"/>
            <a:ext cx="0" cy="495300"/>
          </a:xfrm>
          <a:prstGeom prst="line">
            <a:avLst/>
          </a:prstGeom>
          <a:noFill/>
          <a:ln w="381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Text Box 26"/>
          <p:cNvSpPr txBox="1">
            <a:spLocks noChangeArrowheads="1"/>
          </p:cNvSpPr>
          <p:nvPr/>
        </p:nvSpPr>
        <p:spPr bwMode="auto">
          <a:xfrm>
            <a:off x="4282518" y="3325438"/>
            <a:ext cx="1261884" cy="307777"/>
          </a:xfrm>
          <a:prstGeom prst="rect">
            <a:avLst/>
          </a:prstGeom>
          <a:noFill/>
          <a:ln>
            <a:noFill/>
          </a:ln>
          <a:effectLst/>
        </p:spPr>
        <p:txBody>
          <a:bodyPr wrap="none">
            <a:spAutoFit/>
          </a:bodyPr>
          <a:lstStyle/>
          <a:p>
            <a:pPr algn="l" eaLnBrk="1" hangingPunct="1"/>
            <a:r>
              <a:rPr lang="zh-CN" altLang="en-US" sz="1400" b="1" dirty="0">
                <a:solidFill>
                  <a:srgbClr val="000099"/>
                </a:solidFill>
                <a:effectLst/>
                <a:latin typeface="微软雅黑" pitchFamily="34" charset="-122"/>
                <a:ea typeface="微软雅黑" pitchFamily="34" charset="-122"/>
              </a:rPr>
              <a:t>最大队列长度</a:t>
            </a:r>
            <a:endParaRPr lang="en-US" altLang="zh-TW" sz="1400" b="1" dirty="0">
              <a:solidFill>
                <a:srgbClr val="000099"/>
              </a:solidFill>
              <a:effectLst/>
              <a:latin typeface="微软雅黑" pitchFamily="34" charset="-122"/>
              <a:ea typeface="微软雅黑" pitchFamily="34" charset="-122"/>
            </a:endParaRPr>
          </a:p>
        </p:txBody>
      </p:sp>
      <p:sp>
        <p:nvSpPr>
          <p:cNvPr id="4" name="灯片编号占位符 3">
            <a:extLst>
              <a:ext uri="{FF2B5EF4-FFF2-40B4-BE49-F238E27FC236}">
                <a16:creationId xmlns:a16="http://schemas.microsoft.com/office/drawing/2014/main" id="{770A5485-D620-4C36-940E-AF9EE6BBBE65}"/>
              </a:ext>
            </a:extLst>
          </p:cNvPr>
          <p:cNvSpPr>
            <a:spLocks noGrp="1"/>
          </p:cNvSpPr>
          <p:nvPr>
            <p:ph type="sldNum" sz="quarter" idx="12"/>
          </p:nvPr>
        </p:nvSpPr>
        <p:spPr/>
        <p:txBody>
          <a:bodyPr/>
          <a:lstStyle/>
          <a:p>
            <a:fld id="{C485880C-E2C3-4DAB-AE74-D9BE691626AC}" type="slidenum">
              <a:rPr lang="zh-CN" altLang="en-US" smtClean="0"/>
              <a:pPr/>
              <a:t>170</a:t>
            </a:fld>
            <a:endParaRPr lang="zh-CN" altLang="en-US"/>
          </a:p>
        </p:txBody>
      </p:sp>
    </p:spTree>
    <p:extLst>
      <p:ext uri="{BB962C8B-B14F-4D97-AF65-F5344CB8AC3E}">
        <p14:creationId xmlns:p14="http://schemas.microsoft.com/office/powerpoint/2010/main" val="140245078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0-#ppt_w/2"/>
                                          </p:val>
                                        </p:tav>
                                        <p:tav tm="100000">
                                          <p:val>
                                            <p:strVal val="#ppt_x"/>
                                          </p:val>
                                        </p:tav>
                                      </p:tavLst>
                                    </p:anim>
                                    <p:anim calcmode="lin" valueType="num">
                                      <p:cBhvr additive="base">
                                        <p:cTn id="8" dur="2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2000" fill="hold"/>
                                        <p:tgtEl>
                                          <p:spTgt spid="7"/>
                                        </p:tgtEl>
                                        <p:attrNameLst>
                                          <p:attrName>ppt_x</p:attrName>
                                        </p:attrNameLst>
                                      </p:cBhvr>
                                      <p:tavLst>
                                        <p:tav tm="0">
                                          <p:val>
                                            <p:strVal val="0-#ppt_w/2"/>
                                          </p:val>
                                        </p:tav>
                                        <p:tav tm="100000">
                                          <p:val>
                                            <p:strVal val="#ppt_x"/>
                                          </p:val>
                                        </p:tav>
                                      </p:tavLst>
                                    </p:anim>
                                    <p:anim calcmode="lin" valueType="num">
                                      <p:cBhvr additive="base">
                                        <p:cTn id="12" dur="20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2000" fill="hold"/>
                                        <p:tgtEl>
                                          <p:spTgt spid="8"/>
                                        </p:tgtEl>
                                        <p:attrNameLst>
                                          <p:attrName>ppt_x</p:attrName>
                                        </p:attrNameLst>
                                      </p:cBhvr>
                                      <p:tavLst>
                                        <p:tav tm="0">
                                          <p:val>
                                            <p:strVal val="0-#ppt_w/2"/>
                                          </p:val>
                                        </p:tav>
                                        <p:tav tm="100000">
                                          <p:val>
                                            <p:strVal val="#ppt_x"/>
                                          </p:val>
                                        </p:tav>
                                      </p:tavLst>
                                    </p:anim>
                                    <p:anim calcmode="lin" valueType="num">
                                      <p:cBhvr additive="base">
                                        <p:cTn id="16" dur="20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2000" fill="hold"/>
                                        <p:tgtEl>
                                          <p:spTgt spid="9"/>
                                        </p:tgtEl>
                                        <p:attrNameLst>
                                          <p:attrName>ppt_x</p:attrName>
                                        </p:attrNameLst>
                                      </p:cBhvr>
                                      <p:tavLst>
                                        <p:tav tm="0">
                                          <p:val>
                                            <p:strVal val="0-#ppt_w/2"/>
                                          </p:val>
                                        </p:tav>
                                        <p:tav tm="100000">
                                          <p:val>
                                            <p:strVal val="#ppt_x"/>
                                          </p:val>
                                        </p:tav>
                                      </p:tavLst>
                                    </p:anim>
                                    <p:anim calcmode="lin" valueType="num">
                                      <p:cBhvr additive="base">
                                        <p:cTn id="20" dur="20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2000" fill="hold"/>
                                        <p:tgtEl>
                                          <p:spTgt spid="10"/>
                                        </p:tgtEl>
                                        <p:attrNameLst>
                                          <p:attrName>ppt_x</p:attrName>
                                        </p:attrNameLst>
                                      </p:cBhvr>
                                      <p:tavLst>
                                        <p:tav tm="0">
                                          <p:val>
                                            <p:strVal val="0-#ppt_w/2"/>
                                          </p:val>
                                        </p:tav>
                                        <p:tav tm="100000">
                                          <p:val>
                                            <p:strVal val="#ppt_x"/>
                                          </p:val>
                                        </p:tav>
                                      </p:tavLst>
                                    </p:anim>
                                    <p:anim calcmode="lin" valueType="num">
                                      <p:cBhvr additive="base">
                                        <p:cTn id="24" dur="200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2000" fill="hold"/>
                                        <p:tgtEl>
                                          <p:spTgt spid="13"/>
                                        </p:tgtEl>
                                        <p:attrNameLst>
                                          <p:attrName>ppt_x</p:attrName>
                                        </p:attrNameLst>
                                      </p:cBhvr>
                                      <p:tavLst>
                                        <p:tav tm="0">
                                          <p:val>
                                            <p:strVal val="0-#ppt_w/2"/>
                                          </p:val>
                                        </p:tav>
                                        <p:tav tm="100000">
                                          <p:val>
                                            <p:strVal val="#ppt_x"/>
                                          </p:val>
                                        </p:tav>
                                      </p:tavLst>
                                    </p:anim>
                                    <p:anim calcmode="lin" valueType="num">
                                      <p:cBhvr additive="base">
                                        <p:cTn id="28" dur="20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2000" fill="hold"/>
                                        <p:tgtEl>
                                          <p:spTgt spid="11"/>
                                        </p:tgtEl>
                                        <p:attrNameLst>
                                          <p:attrName>ppt_x</p:attrName>
                                        </p:attrNameLst>
                                      </p:cBhvr>
                                      <p:tavLst>
                                        <p:tav tm="0">
                                          <p:val>
                                            <p:strVal val="0-#ppt_w/2"/>
                                          </p:val>
                                        </p:tav>
                                        <p:tav tm="100000">
                                          <p:val>
                                            <p:strVal val="#ppt_x"/>
                                          </p:val>
                                        </p:tav>
                                      </p:tavLst>
                                    </p:anim>
                                    <p:anim calcmode="lin" valueType="num">
                                      <p:cBhvr additive="base">
                                        <p:cTn id="32" dur="2000" fill="hold"/>
                                        <p:tgtEl>
                                          <p:spTgt spid="1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2000" fill="hold"/>
                                        <p:tgtEl>
                                          <p:spTgt spid="14"/>
                                        </p:tgtEl>
                                        <p:attrNameLst>
                                          <p:attrName>ppt_x</p:attrName>
                                        </p:attrNameLst>
                                      </p:cBhvr>
                                      <p:tavLst>
                                        <p:tav tm="0">
                                          <p:val>
                                            <p:strVal val="0-#ppt_w/2"/>
                                          </p:val>
                                        </p:tav>
                                        <p:tav tm="100000">
                                          <p:val>
                                            <p:strVal val="#ppt_x"/>
                                          </p:val>
                                        </p:tav>
                                      </p:tavLst>
                                    </p:anim>
                                    <p:anim calcmode="lin" valueType="num">
                                      <p:cBhvr additive="base">
                                        <p:cTn id="36" dur="2000" fill="hold"/>
                                        <p:tgtEl>
                                          <p:spTgt spid="14"/>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2000" fill="hold"/>
                                        <p:tgtEl>
                                          <p:spTgt spid="12"/>
                                        </p:tgtEl>
                                        <p:attrNameLst>
                                          <p:attrName>ppt_x</p:attrName>
                                        </p:attrNameLst>
                                      </p:cBhvr>
                                      <p:tavLst>
                                        <p:tav tm="0">
                                          <p:val>
                                            <p:strVal val="0-#ppt_w/2"/>
                                          </p:val>
                                        </p:tav>
                                        <p:tav tm="100000">
                                          <p:val>
                                            <p:strVal val="#ppt_x"/>
                                          </p:val>
                                        </p:tav>
                                      </p:tavLst>
                                    </p:anim>
                                    <p:anim calcmode="lin" valueType="num">
                                      <p:cBhvr additive="base">
                                        <p:cTn id="40" dur="2000" fill="hold"/>
                                        <p:tgtEl>
                                          <p:spTgt spid="12"/>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2000" fill="hold"/>
                                        <p:tgtEl>
                                          <p:spTgt spid="15"/>
                                        </p:tgtEl>
                                        <p:attrNameLst>
                                          <p:attrName>ppt_x</p:attrName>
                                        </p:attrNameLst>
                                      </p:cBhvr>
                                      <p:tavLst>
                                        <p:tav tm="0">
                                          <p:val>
                                            <p:strVal val="0-#ppt_w/2"/>
                                          </p:val>
                                        </p:tav>
                                        <p:tav tm="100000">
                                          <p:val>
                                            <p:strVal val="#ppt_x"/>
                                          </p:val>
                                        </p:tav>
                                      </p:tavLst>
                                    </p:anim>
                                    <p:anim calcmode="lin" valueType="num">
                                      <p:cBhvr additive="base">
                                        <p:cTn id="44" dur="2000" fill="hold"/>
                                        <p:tgtEl>
                                          <p:spTgt spid="15"/>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2000" fill="hold"/>
                                        <p:tgtEl>
                                          <p:spTgt spid="25"/>
                                        </p:tgtEl>
                                        <p:attrNameLst>
                                          <p:attrName>ppt_x</p:attrName>
                                        </p:attrNameLst>
                                      </p:cBhvr>
                                      <p:tavLst>
                                        <p:tav tm="0">
                                          <p:val>
                                            <p:strVal val="0-#ppt_w/2"/>
                                          </p:val>
                                        </p:tav>
                                        <p:tav tm="100000">
                                          <p:val>
                                            <p:strVal val="#ppt_x"/>
                                          </p:val>
                                        </p:tav>
                                      </p:tavLst>
                                    </p:anim>
                                    <p:anim calcmode="lin" valueType="num">
                                      <p:cBhvr additive="base">
                                        <p:cTn id="48" dur="2000" fill="hold"/>
                                        <p:tgtEl>
                                          <p:spTgt spid="25"/>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2000" fill="hold"/>
                                        <p:tgtEl>
                                          <p:spTgt spid="23"/>
                                        </p:tgtEl>
                                        <p:attrNameLst>
                                          <p:attrName>ppt_x</p:attrName>
                                        </p:attrNameLst>
                                      </p:cBhvr>
                                      <p:tavLst>
                                        <p:tav tm="0">
                                          <p:val>
                                            <p:strVal val="0-#ppt_w/2"/>
                                          </p:val>
                                        </p:tav>
                                        <p:tav tm="100000">
                                          <p:val>
                                            <p:strVal val="#ppt_x"/>
                                          </p:val>
                                        </p:tav>
                                      </p:tavLst>
                                    </p:anim>
                                    <p:anim calcmode="lin" valueType="num">
                                      <p:cBhvr additive="base">
                                        <p:cTn id="52" dur="2000" fill="hold"/>
                                        <p:tgtEl>
                                          <p:spTgt spid="23"/>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2000" fill="hold"/>
                                        <p:tgtEl>
                                          <p:spTgt spid="24"/>
                                        </p:tgtEl>
                                        <p:attrNameLst>
                                          <p:attrName>ppt_x</p:attrName>
                                        </p:attrNameLst>
                                      </p:cBhvr>
                                      <p:tavLst>
                                        <p:tav tm="0">
                                          <p:val>
                                            <p:strVal val="0-#ppt_w/2"/>
                                          </p:val>
                                        </p:tav>
                                        <p:tav tm="100000">
                                          <p:val>
                                            <p:strVal val="#ppt_x"/>
                                          </p:val>
                                        </p:tav>
                                      </p:tavLst>
                                    </p:anim>
                                    <p:anim calcmode="lin" valueType="num">
                                      <p:cBhvr additive="base">
                                        <p:cTn id="56" dur="2000" fill="hold"/>
                                        <p:tgtEl>
                                          <p:spTgt spid="24"/>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additive="base">
                                        <p:cTn id="59" dur="2000" fill="hold"/>
                                        <p:tgtEl>
                                          <p:spTgt spid="26"/>
                                        </p:tgtEl>
                                        <p:attrNameLst>
                                          <p:attrName>ppt_x</p:attrName>
                                        </p:attrNameLst>
                                      </p:cBhvr>
                                      <p:tavLst>
                                        <p:tav tm="0">
                                          <p:val>
                                            <p:strVal val="0-#ppt_w/2"/>
                                          </p:val>
                                        </p:tav>
                                        <p:tav tm="100000">
                                          <p:val>
                                            <p:strVal val="#ppt_x"/>
                                          </p:val>
                                        </p:tav>
                                      </p:tavLst>
                                    </p:anim>
                                    <p:anim calcmode="lin" valueType="num">
                                      <p:cBhvr additive="base">
                                        <p:cTn id="60" dur="2000" fill="hold"/>
                                        <p:tgtEl>
                                          <p:spTgt spid="26"/>
                                        </p:tgtEl>
                                        <p:attrNameLst>
                                          <p:attrName>ppt_y</p:attrName>
                                        </p:attrNameLst>
                                      </p:cBhvr>
                                      <p:tavLst>
                                        <p:tav tm="0">
                                          <p:val>
                                            <p:strVal val="#ppt_y"/>
                                          </p:val>
                                        </p:tav>
                                        <p:tav tm="100000">
                                          <p:val>
                                            <p:strVal val="#ppt_y"/>
                                          </p:val>
                                        </p:tav>
                                      </p:tavLst>
                                    </p:anim>
                                  </p:childTnLst>
                                </p:cTn>
                              </p:par>
                            </p:childTnLst>
                          </p:cTn>
                        </p:par>
                        <p:par>
                          <p:cTn id="61" fill="hold">
                            <p:stCondLst>
                              <p:cond delay="2000"/>
                            </p:stCondLst>
                            <p:childTnLst>
                              <p:par>
                                <p:cTn id="62" presetID="2" presetClass="exit" presetSubtype="4" fill="hold" grpId="1" nodeType="afterEffect">
                                  <p:stCondLst>
                                    <p:cond delay="1000"/>
                                  </p:stCondLst>
                                  <p:childTnLst>
                                    <p:anim calcmode="lin" valueType="num">
                                      <p:cBhvr additive="base">
                                        <p:cTn id="63" dur="2000"/>
                                        <p:tgtEl>
                                          <p:spTgt spid="10"/>
                                        </p:tgtEl>
                                        <p:attrNameLst>
                                          <p:attrName>ppt_x</p:attrName>
                                        </p:attrNameLst>
                                      </p:cBhvr>
                                      <p:tavLst>
                                        <p:tav tm="0">
                                          <p:val>
                                            <p:strVal val="ppt_x"/>
                                          </p:val>
                                        </p:tav>
                                        <p:tav tm="100000">
                                          <p:val>
                                            <p:strVal val="ppt_x"/>
                                          </p:val>
                                        </p:tav>
                                      </p:tavLst>
                                    </p:anim>
                                    <p:anim calcmode="lin" valueType="num">
                                      <p:cBhvr additive="base">
                                        <p:cTn id="64" dur="2000"/>
                                        <p:tgtEl>
                                          <p:spTgt spid="10"/>
                                        </p:tgtEl>
                                        <p:attrNameLst>
                                          <p:attrName>ppt_y</p:attrName>
                                        </p:attrNameLst>
                                      </p:cBhvr>
                                      <p:tavLst>
                                        <p:tav tm="0">
                                          <p:val>
                                            <p:strVal val="ppt_y"/>
                                          </p:val>
                                        </p:tav>
                                        <p:tav tm="100000">
                                          <p:val>
                                            <p:strVal val="1+ppt_h/2"/>
                                          </p:val>
                                        </p:tav>
                                      </p:tavLst>
                                    </p:anim>
                                    <p:set>
                                      <p:cBhvr>
                                        <p:cTn id="65" dur="1" fill="hold">
                                          <p:stCondLst>
                                            <p:cond delay="1999"/>
                                          </p:stCondLst>
                                        </p:cTn>
                                        <p:tgtEl>
                                          <p:spTgt spid="10"/>
                                        </p:tgtEl>
                                        <p:attrNameLst>
                                          <p:attrName>style.visibility</p:attrName>
                                        </p:attrNameLst>
                                      </p:cBhvr>
                                      <p:to>
                                        <p:strVal val="hidden"/>
                                      </p:to>
                                    </p:set>
                                  </p:childTnLst>
                                </p:cTn>
                              </p:par>
                              <p:par>
                                <p:cTn id="66" presetID="2" presetClass="exit" presetSubtype="4" fill="hold" grpId="1" nodeType="withEffect">
                                  <p:stCondLst>
                                    <p:cond delay="1000"/>
                                  </p:stCondLst>
                                  <p:childTnLst>
                                    <p:anim calcmode="lin" valueType="num">
                                      <p:cBhvr additive="base">
                                        <p:cTn id="67" dur="2000"/>
                                        <p:tgtEl>
                                          <p:spTgt spid="13"/>
                                        </p:tgtEl>
                                        <p:attrNameLst>
                                          <p:attrName>ppt_x</p:attrName>
                                        </p:attrNameLst>
                                      </p:cBhvr>
                                      <p:tavLst>
                                        <p:tav tm="0">
                                          <p:val>
                                            <p:strVal val="ppt_x"/>
                                          </p:val>
                                        </p:tav>
                                        <p:tav tm="100000">
                                          <p:val>
                                            <p:strVal val="ppt_x"/>
                                          </p:val>
                                        </p:tav>
                                      </p:tavLst>
                                    </p:anim>
                                    <p:anim calcmode="lin" valueType="num">
                                      <p:cBhvr additive="base">
                                        <p:cTn id="68" dur="2000"/>
                                        <p:tgtEl>
                                          <p:spTgt spid="13"/>
                                        </p:tgtEl>
                                        <p:attrNameLst>
                                          <p:attrName>ppt_y</p:attrName>
                                        </p:attrNameLst>
                                      </p:cBhvr>
                                      <p:tavLst>
                                        <p:tav tm="0">
                                          <p:val>
                                            <p:strVal val="ppt_y"/>
                                          </p:val>
                                        </p:tav>
                                        <p:tav tm="100000">
                                          <p:val>
                                            <p:strVal val="1+ppt_h/2"/>
                                          </p:val>
                                        </p:tav>
                                      </p:tavLst>
                                    </p:anim>
                                    <p:set>
                                      <p:cBhvr>
                                        <p:cTn id="69" dur="1" fill="hold">
                                          <p:stCondLst>
                                            <p:cond delay="1999"/>
                                          </p:stCondLst>
                                        </p:cTn>
                                        <p:tgtEl>
                                          <p:spTgt spid="13"/>
                                        </p:tgtEl>
                                        <p:attrNameLst>
                                          <p:attrName>style.visibility</p:attrName>
                                        </p:attrNameLst>
                                      </p:cBhvr>
                                      <p:to>
                                        <p:strVal val="hidden"/>
                                      </p:to>
                                    </p:set>
                                  </p:childTnLst>
                                </p:cTn>
                              </p:par>
                              <p:par>
                                <p:cTn id="70" presetID="2" presetClass="exit" presetSubtype="4" fill="hold" grpId="1" nodeType="withEffect">
                                  <p:stCondLst>
                                    <p:cond delay="1000"/>
                                  </p:stCondLst>
                                  <p:childTnLst>
                                    <p:anim calcmode="lin" valueType="num">
                                      <p:cBhvr additive="base">
                                        <p:cTn id="71" dur="2000"/>
                                        <p:tgtEl>
                                          <p:spTgt spid="11"/>
                                        </p:tgtEl>
                                        <p:attrNameLst>
                                          <p:attrName>ppt_x</p:attrName>
                                        </p:attrNameLst>
                                      </p:cBhvr>
                                      <p:tavLst>
                                        <p:tav tm="0">
                                          <p:val>
                                            <p:strVal val="ppt_x"/>
                                          </p:val>
                                        </p:tav>
                                        <p:tav tm="100000">
                                          <p:val>
                                            <p:strVal val="ppt_x"/>
                                          </p:val>
                                        </p:tav>
                                      </p:tavLst>
                                    </p:anim>
                                    <p:anim calcmode="lin" valueType="num">
                                      <p:cBhvr additive="base">
                                        <p:cTn id="72" dur="2000"/>
                                        <p:tgtEl>
                                          <p:spTgt spid="11"/>
                                        </p:tgtEl>
                                        <p:attrNameLst>
                                          <p:attrName>ppt_y</p:attrName>
                                        </p:attrNameLst>
                                      </p:cBhvr>
                                      <p:tavLst>
                                        <p:tav tm="0">
                                          <p:val>
                                            <p:strVal val="ppt_y"/>
                                          </p:val>
                                        </p:tav>
                                        <p:tav tm="100000">
                                          <p:val>
                                            <p:strVal val="1+ppt_h/2"/>
                                          </p:val>
                                        </p:tav>
                                      </p:tavLst>
                                    </p:anim>
                                    <p:set>
                                      <p:cBhvr>
                                        <p:cTn id="73" dur="1" fill="hold">
                                          <p:stCondLst>
                                            <p:cond delay="1999"/>
                                          </p:stCondLst>
                                        </p:cTn>
                                        <p:tgtEl>
                                          <p:spTgt spid="11"/>
                                        </p:tgtEl>
                                        <p:attrNameLst>
                                          <p:attrName>style.visibility</p:attrName>
                                        </p:attrNameLst>
                                      </p:cBhvr>
                                      <p:to>
                                        <p:strVal val="hidden"/>
                                      </p:to>
                                    </p:set>
                                  </p:childTnLst>
                                </p:cTn>
                              </p:par>
                              <p:par>
                                <p:cTn id="74" presetID="2" presetClass="exit" presetSubtype="4" fill="hold" grpId="1" nodeType="withEffect">
                                  <p:stCondLst>
                                    <p:cond delay="1000"/>
                                  </p:stCondLst>
                                  <p:childTnLst>
                                    <p:anim calcmode="lin" valueType="num">
                                      <p:cBhvr additive="base">
                                        <p:cTn id="75" dur="2000"/>
                                        <p:tgtEl>
                                          <p:spTgt spid="14"/>
                                        </p:tgtEl>
                                        <p:attrNameLst>
                                          <p:attrName>ppt_x</p:attrName>
                                        </p:attrNameLst>
                                      </p:cBhvr>
                                      <p:tavLst>
                                        <p:tav tm="0">
                                          <p:val>
                                            <p:strVal val="ppt_x"/>
                                          </p:val>
                                        </p:tav>
                                        <p:tav tm="100000">
                                          <p:val>
                                            <p:strVal val="ppt_x"/>
                                          </p:val>
                                        </p:tav>
                                      </p:tavLst>
                                    </p:anim>
                                    <p:anim calcmode="lin" valueType="num">
                                      <p:cBhvr additive="base">
                                        <p:cTn id="76" dur="2000"/>
                                        <p:tgtEl>
                                          <p:spTgt spid="14"/>
                                        </p:tgtEl>
                                        <p:attrNameLst>
                                          <p:attrName>ppt_y</p:attrName>
                                        </p:attrNameLst>
                                      </p:cBhvr>
                                      <p:tavLst>
                                        <p:tav tm="0">
                                          <p:val>
                                            <p:strVal val="ppt_y"/>
                                          </p:val>
                                        </p:tav>
                                        <p:tav tm="100000">
                                          <p:val>
                                            <p:strVal val="1+ppt_h/2"/>
                                          </p:val>
                                        </p:tav>
                                      </p:tavLst>
                                    </p:anim>
                                    <p:set>
                                      <p:cBhvr>
                                        <p:cTn id="77" dur="1" fill="hold">
                                          <p:stCondLst>
                                            <p:cond delay="1999"/>
                                          </p:stCondLst>
                                        </p:cTn>
                                        <p:tgtEl>
                                          <p:spTgt spid="14"/>
                                        </p:tgtEl>
                                        <p:attrNameLst>
                                          <p:attrName>style.visibility</p:attrName>
                                        </p:attrNameLst>
                                      </p:cBhvr>
                                      <p:to>
                                        <p:strVal val="hidden"/>
                                      </p:to>
                                    </p:set>
                                  </p:childTnLst>
                                </p:cTn>
                              </p:par>
                              <p:par>
                                <p:cTn id="78" presetID="2" presetClass="exit" presetSubtype="4" fill="hold" grpId="1" nodeType="withEffect">
                                  <p:stCondLst>
                                    <p:cond delay="1000"/>
                                  </p:stCondLst>
                                  <p:childTnLst>
                                    <p:anim calcmode="lin" valueType="num">
                                      <p:cBhvr additive="base">
                                        <p:cTn id="79" dur="2000"/>
                                        <p:tgtEl>
                                          <p:spTgt spid="12"/>
                                        </p:tgtEl>
                                        <p:attrNameLst>
                                          <p:attrName>ppt_x</p:attrName>
                                        </p:attrNameLst>
                                      </p:cBhvr>
                                      <p:tavLst>
                                        <p:tav tm="0">
                                          <p:val>
                                            <p:strVal val="ppt_x"/>
                                          </p:val>
                                        </p:tav>
                                        <p:tav tm="100000">
                                          <p:val>
                                            <p:strVal val="ppt_x"/>
                                          </p:val>
                                        </p:tav>
                                      </p:tavLst>
                                    </p:anim>
                                    <p:anim calcmode="lin" valueType="num">
                                      <p:cBhvr additive="base">
                                        <p:cTn id="80" dur="2000"/>
                                        <p:tgtEl>
                                          <p:spTgt spid="12"/>
                                        </p:tgtEl>
                                        <p:attrNameLst>
                                          <p:attrName>ppt_y</p:attrName>
                                        </p:attrNameLst>
                                      </p:cBhvr>
                                      <p:tavLst>
                                        <p:tav tm="0">
                                          <p:val>
                                            <p:strVal val="ppt_y"/>
                                          </p:val>
                                        </p:tav>
                                        <p:tav tm="100000">
                                          <p:val>
                                            <p:strVal val="1+ppt_h/2"/>
                                          </p:val>
                                        </p:tav>
                                      </p:tavLst>
                                    </p:anim>
                                    <p:set>
                                      <p:cBhvr>
                                        <p:cTn id="81" dur="1" fill="hold">
                                          <p:stCondLst>
                                            <p:cond delay="1999"/>
                                          </p:stCondLst>
                                        </p:cTn>
                                        <p:tgtEl>
                                          <p:spTgt spid="12"/>
                                        </p:tgtEl>
                                        <p:attrNameLst>
                                          <p:attrName>style.visibility</p:attrName>
                                        </p:attrNameLst>
                                      </p:cBhvr>
                                      <p:to>
                                        <p:strVal val="hidden"/>
                                      </p:to>
                                    </p:set>
                                  </p:childTnLst>
                                </p:cTn>
                              </p:par>
                              <p:par>
                                <p:cTn id="82" presetID="2" presetClass="exit" presetSubtype="4" fill="hold" grpId="1" nodeType="withEffect">
                                  <p:stCondLst>
                                    <p:cond delay="1000"/>
                                  </p:stCondLst>
                                  <p:childTnLst>
                                    <p:anim calcmode="lin" valueType="num">
                                      <p:cBhvr additive="base">
                                        <p:cTn id="83" dur="2000"/>
                                        <p:tgtEl>
                                          <p:spTgt spid="15"/>
                                        </p:tgtEl>
                                        <p:attrNameLst>
                                          <p:attrName>ppt_x</p:attrName>
                                        </p:attrNameLst>
                                      </p:cBhvr>
                                      <p:tavLst>
                                        <p:tav tm="0">
                                          <p:val>
                                            <p:strVal val="ppt_x"/>
                                          </p:val>
                                        </p:tav>
                                        <p:tav tm="100000">
                                          <p:val>
                                            <p:strVal val="ppt_x"/>
                                          </p:val>
                                        </p:tav>
                                      </p:tavLst>
                                    </p:anim>
                                    <p:anim calcmode="lin" valueType="num">
                                      <p:cBhvr additive="base">
                                        <p:cTn id="84" dur="2000"/>
                                        <p:tgtEl>
                                          <p:spTgt spid="15"/>
                                        </p:tgtEl>
                                        <p:attrNameLst>
                                          <p:attrName>ppt_y</p:attrName>
                                        </p:attrNameLst>
                                      </p:cBhvr>
                                      <p:tavLst>
                                        <p:tav tm="0">
                                          <p:val>
                                            <p:strVal val="ppt_y"/>
                                          </p:val>
                                        </p:tav>
                                        <p:tav tm="100000">
                                          <p:val>
                                            <p:strVal val="1+ppt_h/2"/>
                                          </p:val>
                                        </p:tav>
                                      </p:tavLst>
                                    </p:anim>
                                    <p:set>
                                      <p:cBhvr>
                                        <p:cTn id="85" dur="1" fill="hold">
                                          <p:stCondLst>
                                            <p:cond delay="1999"/>
                                          </p:stCondLst>
                                        </p:cTn>
                                        <p:tgtEl>
                                          <p:spTgt spid="15"/>
                                        </p:tgtEl>
                                        <p:attrNameLst>
                                          <p:attrName>style.visibility</p:attrName>
                                        </p:attrNameLst>
                                      </p:cBhvr>
                                      <p:to>
                                        <p:strVal val="hidden"/>
                                      </p:to>
                                    </p:set>
                                  </p:childTnLst>
                                </p:cTn>
                              </p:par>
                              <p:par>
                                <p:cTn id="86" presetID="2" presetClass="exit" presetSubtype="4" fill="hold" grpId="1" nodeType="withEffect">
                                  <p:stCondLst>
                                    <p:cond delay="1000"/>
                                  </p:stCondLst>
                                  <p:childTnLst>
                                    <p:anim calcmode="lin" valueType="num">
                                      <p:cBhvr additive="base">
                                        <p:cTn id="87" dur="2000"/>
                                        <p:tgtEl>
                                          <p:spTgt spid="25"/>
                                        </p:tgtEl>
                                        <p:attrNameLst>
                                          <p:attrName>ppt_x</p:attrName>
                                        </p:attrNameLst>
                                      </p:cBhvr>
                                      <p:tavLst>
                                        <p:tav tm="0">
                                          <p:val>
                                            <p:strVal val="ppt_x"/>
                                          </p:val>
                                        </p:tav>
                                        <p:tav tm="100000">
                                          <p:val>
                                            <p:strVal val="ppt_x"/>
                                          </p:val>
                                        </p:tav>
                                      </p:tavLst>
                                    </p:anim>
                                    <p:anim calcmode="lin" valueType="num">
                                      <p:cBhvr additive="base">
                                        <p:cTn id="88" dur="2000"/>
                                        <p:tgtEl>
                                          <p:spTgt spid="25"/>
                                        </p:tgtEl>
                                        <p:attrNameLst>
                                          <p:attrName>ppt_y</p:attrName>
                                        </p:attrNameLst>
                                      </p:cBhvr>
                                      <p:tavLst>
                                        <p:tav tm="0">
                                          <p:val>
                                            <p:strVal val="ppt_y"/>
                                          </p:val>
                                        </p:tav>
                                        <p:tav tm="100000">
                                          <p:val>
                                            <p:strVal val="1+ppt_h/2"/>
                                          </p:val>
                                        </p:tav>
                                      </p:tavLst>
                                    </p:anim>
                                    <p:set>
                                      <p:cBhvr>
                                        <p:cTn id="89" dur="1" fill="hold">
                                          <p:stCondLst>
                                            <p:cond delay="1999"/>
                                          </p:stCondLst>
                                        </p:cTn>
                                        <p:tgtEl>
                                          <p:spTgt spid="25"/>
                                        </p:tgtEl>
                                        <p:attrNameLst>
                                          <p:attrName>style.visibility</p:attrName>
                                        </p:attrNameLst>
                                      </p:cBhvr>
                                      <p:to>
                                        <p:strVal val="hidden"/>
                                      </p:to>
                                    </p:set>
                                  </p:childTnLst>
                                </p:cTn>
                              </p:par>
                              <p:par>
                                <p:cTn id="90" presetID="2" presetClass="exit" presetSubtype="4" fill="hold" grpId="1" nodeType="withEffect">
                                  <p:stCondLst>
                                    <p:cond delay="1000"/>
                                  </p:stCondLst>
                                  <p:childTnLst>
                                    <p:anim calcmode="lin" valueType="num">
                                      <p:cBhvr additive="base">
                                        <p:cTn id="91" dur="2000"/>
                                        <p:tgtEl>
                                          <p:spTgt spid="23"/>
                                        </p:tgtEl>
                                        <p:attrNameLst>
                                          <p:attrName>ppt_x</p:attrName>
                                        </p:attrNameLst>
                                      </p:cBhvr>
                                      <p:tavLst>
                                        <p:tav tm="0">
                                          <p:val>
                                            <p:strVal val="ppt_x"/>
                                          </p:val>
                                        </p:tav>
                                        <p:tav tm="100000">
                                          <p:val>
                                            <p:strVal val="ppt_x"/>
                                          </p:val>
                                        </p:tav>
                                      </p:tavLst>
                                    </p:anim>
                                    <p:anim calcmode="lin" valueType="num">
                                      <p:cBhvr additive="base">
                                        <p:cTn id="92" dur="2000"/>
                                        <p:tgtEl>
                                          <p:spTgt spid="23"/>
                                        </p:tgtEl>
                                        <p:attrNameLst>
                                          <p:attrName>ppt_y</p:attrName>
                                        </p:attrNameLst>
                                      </p:cBhvr>
                                      <p:tavLst>
                                        <p:tav tm="0">
                                          <p:val>
                                            <p:strVal val="ppt_y"/>
                                          </p:val>
                                        </p:tav>
                                        <p:tav tm="100000">
                                          <p:val>
                                            <p:strVal val="1+ppt_h/2"/>
                                          </p:val>
                                        </p:tav>
                                      </p:tavLst>
                                    </p:anim>
                                    <p:set>
                                      <p:cBhvr>
                                        <p:cTn id="93" dur="1" fill="hold">
                                          <p:stCondLst>
                                            <p:cond delay="1999"/>
                                          </p:stCondLst>
                                        </p:cTn>
                                        <p:tgtEl>
                                          <p:spTgt spid="23"/>
                                        </p:tgtEl>
                                        <p:attrNameLst>
                                          <p:attrName>style.visibility</p:attrName>
                                        </p:attrNameLst>
                                      </p:cBhvr>
                                      <p:to>
                                        <p:strVal val="hidden"/>
                                      </p:to>
                                    </p:set>
                                  </p:childTnLst>
                                </p:cTn>
                              </p:par>
                              <p:par>
                                <p:cTn id="94" presetID="2" presetClass="exit" presetSubtype="4" fill="hold" grpId="1" nodeType="withEffect">
                                  <p:stCondLst>
                                    <p:cond delay="1000"/>
                                  </p:stCondLst>
                                  <p:childTnLst>
                                    <p:anim calcmode="lin" valueType="num">
                                      <p:cBhvr additive="base">
                                        <p:cTn id="95" dur="2000"/>
                                        <p:tgtEl>
                                          <p:spTgt spid="24"/>
                                        </p:tgtEl>
                                        <p:attrNameLst>
                                          <p:attrName>ppt_x</p:attrName>
                                        </p:attrNameLst>
                                      </p:cBhvr>
                                      <p:tavLst>
                                        <p:tav tm="0">
                                          <p:val>
                                            <p:strVal val="ppt_x"/>
                                          </p:val>
                                        </p:tav>
                                        <p:tav tm="100000">
                                          <p:val>
                                            <p:strVal val="ppt_x"/>
                                          </p:val>
                                        </p:tav>
                                      </p:tavLst>
                                    </p:anim>
                                    <p:anim calcmode="lin" valueType="num">
                                      <p:cBhvr additive="base">
                                        <p:cTn id="96" dur="2000"/>
                                        <p:tgtEl>
                                          <p:spTgt spid="24"/>
                                        </p:tgtEl>
                                        <p:attrNameLst>
                                          <p:attrName>ppt_y</p:attrName>
                                        </p:attrNameLst>
                                      </p:cBhvr>
                                      <p:tavLst>
                                        <p:tav tm="0">
                                          <p:val>
                                            <p:strVal val="ppt_y"/>
                                          </p:val>
                                        </p:tav>
                                        <p:tav tm="100000">
                                          <p:val>
                                            <p:strVal val="1+ppt_h/2"/>
                                          </p:val>
                                        </p:tav>
                                      </p:tavLst>
                                    </p:anim>
                                    <p:set>
                                      <p:cBhvr>
                                        <p:cTn id="97" dur="1" fill="hold">
                                          <p:stCondLst>
                                            <p:cond delay="1999"/>
                                          </p:stCondLst>
                                        </p:cTn>
                                        <p:tgtEl>
                                          <p:spTgt spid="24"/>
                                        </p:tgtEl>
                                        <p:attrNameLst>
                                          <p:attrName>style.visibility</p:attrName>
                                        </p:attrNameLst>
                                      </p:cBhvr>
                                      <p:to>
                                        <p:strVal val="hidden"/>
                                      </p:to>
                                    </p:set>
                                  </p:childTnLst>
                                </p:cTn>
                              </p:par>
                              <p:par>
                                <p:cTn id="98" presetID="2" presetClass="exit" presetSubtype="4" fill="hold" grpId="1" nodeType="withEffect">
                                  <p:stCondLst>
                                    <p:cond delay="1000"/>
                                  </p:stCondLst>
                                  <p:childTnLst>
                                    <p:anim calcmode="lin" valueType="num">
                                      <p:cBhvr additive="base">
                                        <p:cTn id="99" dur="2000"/>
                                        <p:tgtEl>
                                          <p:spTgt spid="26"/>
                                        </p:tgtEl>
                                        <p:attrNameLst>
                                          <p:attrName>ppt_x</p:attrName>
                                        </p:attrNameLst>
                                      </p:cBhvr>
                                      <p:tavLst>
                                        <p:tav tm="0">
                                          <p:val>
                                            <p:strVal val="ppt_x"/>
                                          </p:val>
                                        </p:tav>
                                        <p:tav tm="100000">
                                          <p:val>
                                            <p:strVal val="ppt_x"/>
                                          </p:val>
                                        </p:tav>
                                      </p:tavLst>
                                    </p:anim>
                                    <p:anim calcmode="lin" valueType="num">
                                      <p:cBhvr additive="base">
                                        <p:cTn id="100" dur="2000"/>
                                        <p:tgtEl>
                                          <p:spTgt spid="26"/>
                                        </p:tgtEl>
                                        <p:attrNameLst>
                                          <p:attrName>ppt_y</p:attrName>
                                        </p:attrNameLst>
                                      </p:cBhvr>
                                      <p:tavLst>
                                        <p:tav tm="0">
                                          <p:val>
                                            <p:strVal val="ppt_y"/>
                                          </p:val>
                                        </p:tav>
                                        <p:tav tm="100000">
                                          <p:val>
                                            <p:strVal val="1+ppt_h/2"/>
                                          </p:val>
                                        </p:tav>
                                      </p:tavLst>
                                    </p:anim>
                                    <p:set>
                                      <p:cBhvr>
                                        <p:cTn id="101" dur="1" fill="hold">
                                          <p:stCondLst>
                                            <p:cond delay="19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23" grpId="0" animBg="1"/>
      <p:bldP spid="23" grpId="1" animBg="1"/>
      <p:bldP spid="24" grpId="0" animBg="1"/>
      <p:bldP spid="24" grpId="1" animBg="1"/>
      <p:bldP spid="25" grpId="0" animBg="1"/>
      <p:bldP spid="25" grpId="1" animBg="1"/>
      <p:bldP spid="26" grpId="0" animBg="1"/>
      <p:bldP spid="26" grpId="1" animBg="1"/>
      <p:bldP spid="6" grpId="0" animBg="1"/>
      <p:bldP spid="7" grpId="0" animBg="1"/>
      <p:bldP spid="8" grpId="0" animBg="1"/>
      <p:bldP spid="9" grpId="0" animBg="1"/>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56963" y="1001687"/>
            <a:ext cx="8048776" cy="339120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1212560" y="1098905"/>
            <a:ext cx="6777445" cy="605294"/>
          </a:xfrm>
          <a:prstGeom prst="rect">
            <a:avLst/>
          </a:prstGeom>
          <a:solidFill>
            <a:srgbClr val="000099"/>
          </a:solidFill>
        </p:spPr>
        <p:txBody>
          <a:bodyPr wrap="square" anchor="ctr">
            <a:spAutoFit/>
          </a:bodyPr>
          <a:lstStyle/>
          <a:p>
            <a:pPr algn="ctr">
              <a:lnSpc>
                <a:spcPts val="2000"/>
              </a:lnSpc>
            </a:pPr>
            <a:r>
              <a:rPr lang="zh-CN" altLang="en-US" sz="1600" b="1" dirty="0">
                <a:solidFill>
                  <a:schemeClr val="bg1"/>
                </a:solidFill>
                <a:latin typeface="微软雅黑" pitchFamily="34" charset="-122"/>
                <a:ea typeface="微软雅黑" pitchFamily="34" charset="-122"/>
              </a:rPr>
              <a:t>分组丢弃使发送方出现超时重传，使多个 </a:t>
            </a:r>
            <a:r>
              <a:rPr lang="en-US" altLang="zh-CN" sz="1600" b="1" dirty="0">
                <a:solidFill>
                  <a:schemeClr val="bg1"/>
                </a:solidFill>
                <a:latin typeface="微软雅黑" pitchFamily="34" charset="-122"/>
                <a:ea typeface="微软雅黑" pitchFamily="34" charset="-122"/>
              </a:rPr>
              <a:t>TCP </a:t>
            </a:r>
            <a:r>
              <a:rPr lang="zh-CN" altLang="en-US" sz="1600" b="1" dirty="0">
                <a:solidFill>
                  <a:schemeClr val="bg1"/>
                </a:solidFill>
                <a:latin typeface="微软雅黑" pitchFamily="34" charset="-122"/>
                <a:ea typeface="微软雅黑" pitchFamily="34" charset="-122"/>
              </a:rPr>
              <a:t>连接</a:t>
            </a:r>
            <a:r>
              <a:rPr lang="zh-CN" altLang="en-US" sz="1600" b="1" dirty="0">
                <a:solidFill>
                  <a:srgbClr val="FFC000"/>
                </a:solidFill>
                <a:latin typeface="微软雅黑" pitchFamily="34" charset="-122"/>
                <a:ea typeface="微软雅黑" pitchFamily="34" charset="-122"/>
              </a:rPr>
              <a:t>同时</a:t>
            </a:r>
            <a:r>
              <a:rPr lang="zh-CN" altLang="en-US" sz="1600" b="1" dirty="0">
                <a:solidFill>
                  <a:schemeClr val="bg1"/>
                </a:solidFill>
                <a:latin typeface="微软雅黑" pitchFamily="34" charset="-122"/>
                <a:ea typeface="微软雅黑" pitchFamily="34" charset="-122"/>
              </a:rPr>
              <a:t>进入慢开始状态，</a:t>
            </a:r>
            <a:endParaRPr lang="en-US" altLang="zh-CN" sz="1600" b="1" dirty="0">
              <a:solidFill>
                <a:schemeClr val="bg1"/>
              </a:solidFill>
              <a:latin typeface="微软雅黑" pitchFamily="34" charset="-122"/>
              <a:ea typeface="微软雅黑" pitchFamily="34" charset="-122"/>
            </a:endParaRPr>
          </a:p>
          <a:p>
            <a:pPr algn="ctr">
              <a:lnSpc>
                <a:spcPts val="2000"/>
              </a:lnSpc>
            </a:pPr>
            <a:r>
              <a:rPr lang="zh-CN" altLang="en-US" sz="1600" b="1" dirty="0">
                <a:solidFill>
                  <a:schemeClr val="bg1"/>
                </a:solidFill>
                <a:latin typeface="微软雅黑" pitchFamily="34" charset="-122"/>
                <a:ea typeface="微软雅黑" pitchFamily="34" charset="-122"/>
              </a:rPr>
              <a:t>发生</a:t>
            </a:r>
            <a:r>
              <a:rPr lang="zh-CN" altLang="en-US" sz="1600" b="1" dirty="0">
                <a:solidFill>
                  <a:srgbClr val="FFC000"/>
                </a:solidFill>
                <a:latin typeface="微软雅黑" pitchFamily="34" charset="-122"/>
                <a:ea typeface="微软雅黑" pitchFamily="34" charset="-122"/>
              </a:rPr>
              <a:t>全局同步 </a:t>
            </a:r>
            <a:r>
              <a:rPr lang="en-US" altLang="zh-CN" sz="1600" b="1" dirty="0">
                <a:solidFill>
                  <a:schemeClr val="bg1"/>
                </a:solidFill>
                <a:latin typeface="微软雅黑" pitchFamily="34" charset="-122"/>
                <a:ea typeface="微软雅黑" pitchFamily="34" charset="-122"/>
              </a:rPr>
              <a:t>(global </a:t>
            </a:r>
            <a:r>
              <a:rPr lang="en-US" altLang="zh-CN" sz="1600" b="1" dirty="0" err="1">
                <a:solidFill>
                  <a:schemeClr val="bg1"/>
                </a:solidFill>
                <a:latin typeface="微软雅黑" pitchFamily="34" charset="-122"/>
                <a:ea typeface="微软雅黑" pitchFamily="34" charset="-122"/>
              </a:rPr>
              <a:t>syncronization</a:t>
            </a:r>
            <a:r>
              <a:rPr lang="en-US" altLang="zh-CN" sz="1600" b="1" dirty="0">
                <a:solidFill>
                  <a:schemeClr val="bg1"/>
                </a:solidFill>
                <a:latin typeface="微软雅黑" pitchFamily="34" charset="-122"/>
                <a:ea typeface="微软雅黑" pitchFamily="34" charset="-122"/>
              </a:rPr>
              <a:t>)</a:t>
            </a:r>
            <a:r>
              <a:rPr lang="zh-CN" altLang="en-US" sz="1600" b="1" dirty="0">
                <a:solidFill>
                  <a:schemeClr val="bg1"/>
                </a:solidFill>
                <a:latin typeface="微软雅黑" pitchFamily="34" charset="-122"/>
                <a:ea typeface="微软雅黑" pitchFamily="34" charset="-122"/>
              </a:rPr>
              <a:t>。</a:t>
            </a:r>
          </a:p>
        </p:txBody>
      </p:sp>
      <p:sp>
        <p:nvSpPr>
          <p:cNvPr id="70" name="Line 6"/>
          <p:cNvSpPr>
            <a:spLocks noChangeShapeType="1"/>
          </p:cNvSpPr>
          <p:nvPr/>
        </p:nvSpPr>
        <p:spPr bwMode="auto">
          <a:xfrm>
            <a:off x="2286000" y="4182000"/>
            <a:ext cx="4724400" cy="15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wrap="none" tIns="36000"/>
          <a:lstStyle/>
          <a:p>
            <a:endParaRPr lang="zh-CN" altLang="en-US"/>
          </a:p>
        </p:txBody>
      </p:sp>
      <p:sp>
        <p:nvSpPr>
          <p:cNvPr id="71" name="Line 7"/>
          <p:cNvSpPr>
            <a:spLocks noChangeShapeType="1"/>
          </p:cNvSpPr>
          <p:nvPr/>
        </p:nvSpPr>
        <p:spPr bwMode="auto">
          <a:xfrm>
            <a:off x="2286000" y="2658000"/>
            <a:ext cx="4419600" cy="158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Lst>
        </p:spPr>
        <p:txBody>
          <a:bodyPr wrap="none" tIns="36000"/>
          <a:lstStyle/>
          <a:p>
            <a:endParaRPr lang="zh-CN" altLang="en-US"/>
          </a:p>
        </p:txBody>
      </p:sp>
      <p:sp>
        <p:nvSpPr>
          <p:cNvPr id="72" name="Text Box 8"/>
          <p:cNvSpPr txBox="1">
            <a:spLocks noChangeArrowheads="1"/>
          </p:cNvSpPr>
          <p:nvPr/>
        </p:nvSpPr>
        <p:spPr bwMode="auto">
          <a:xfrm>
            <a:off x="914400" y="2251345"/>
            <a:ext cx="1371600" cy="297962"/>
          </a:xfrm>
          <a:prstGeom prst="rect">
            <a:avLst/>
          </a:prstGeom>
          <a:noFill/>
          <a:ln>
            <a:noFill/>
          </a:ln>
          <a:effectLst/>
          <a:extLst>
            <a:ext uri="{909E8E84-426E-40DD-AFC4-6F175D3DCCD1}">
              <a14:hiddenFill xmlns:a14="http://schemas.microsoft.com/office/drawing/2010/main">
                <a:solidFill>
                  <a:srgbClr val="7E87B6"/>
                </a:solidFill>
              </a14:hiddenFill>
            </a:ext>
            <a:ext uri="{91240B29-F687-4F45-9708-019B960494DF}">
              <a14:hiddenLine xmlns:a14="http://schemas.microsoft.com/office/drawing/2010/main" w="50800">
                <a:solidFill>
                  <a:srgbClr val="0E3192"/>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tIns="36000">
            <a:spAutoFit/>
          </a:bodyPr>
          <a:lstStyle/>
          <a:p>
            <a:pPr algn="r" eaLnBrk="1" latinLnBrk="1" hangingPunct="1">
              <a:spcBef>
                <a:spcPct val="50000"/>
              </a:spcBef>
              <a:buClr>
                <a:schemeClr val="folHlink"/>
              </a:buClr>
              <a:buFont typeface="Wingdings" pitchFamily="2" charset="2"/>
              <a:buNone/>
            </a:pPr>
            <a:r>
              <a:rPr kumimoji="1" lang="zh-CN" altLang="en-US" sz="1400" b="1" dirty="0">
                <a:effectLst/>
                <a:latin typeface="微软雅黑" pitchFamily="34" charset="-122"/>
                <a:ea typeface="微软雅黑" pitchFamily="34" charset="-122"/>
              </a:rPr>
              <a:t>队列长度</a:t>
            </a:r>
            <a:endParaRPr kumimoji="1" lang="en-US" altLang="ko-KR" sz="1400" b="1" dirty="0">
              <a:effectLst/>
              <a:latin typeface="微软雅黑" pitchFamily="34" charset="-122"/>
              <a:ea typeface="微软雅黑" pitchFamily="34" charset="-122"/>
            </a:endParaRPr>
          </a:p>
        </p:txBody>
      </p:sp>
      <p:sp>
        <p:nvSpPr>
          <p:cNvPr id="73" name="Text Box 9"/>
          <p:cNvSpPr txBox="1">
            <a:spLocks noChangeArrowheads="1"/>
          </p:cNvSpPr>
          <p:nvPr/>
        </p:nvSpPr>
        <p:spPr bwMode="auto">
          <a:xfrm>
            <a:off x="7010400" y="4023250"/>
            <a:ext cx="838200" cy="297962"/>
          </a:xfrm>
          <a:prstGeom prst="rect">
            <a:avLst/>
          </a:prstGeom>
          <a:noFill/>
          <a:ln>
            <a:noFill/>
          </a:ln>
          <a:effectLst/>
          <a:extLst>
            <a:ext uri="{909E8E84-426E-40DD-AFC4-6F175D3DCCD1}">
              <a14:hiddenFill xmlns:a14="http://schemas.microsoft.com/office/drawing/2010/main">
                <a:solidFill>
                  <a:srgbClr val="7E87B6"/>
                </a:solidFill>
              </a14:hiddenFill>
            </a:ext>
            <a:ext uri="{91240B29-F687-4F45-9708-019B960494DF}">
              <a14:hiddenLine xmlns:a14="http://schemas.microsoft.com/office/drawing/2010/main" w="50800">
                <a:solidFill>
                  <a:srgbClr val="0E3192"/>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tIns="36000">
            <a:spAutoFit/>
          </a:bodyPr>
          <a:lstStyle/>
          <a:p>
            <a:pPr algn="l" eaLnBrk="1" latinLnBrk="1" hangingPunct="1">
              <a:spcBef>
                <a:spcPct val="50000"/>
              </a:spcBef>
              <a:buClr>
                <a:schemeClr val="folHlink"/>
              </a:buClr>
              <a:buFont typeface="Wingdings" pitchFamily="2" charset="2"/>
              <a:buNone/>
            </a:pPr>
            <a:r>
              <a:rPr kumimoji="1" lang="zh-CN" altLang="en-US" sz="1400" b="1" dirty="0">
                <a:effectLst/>
                <a:latin typeface="微软雅黑" pitchFamily="34" charset="-122"/>
                <a:ea typeface="微软雅黑" pitchFamily="34" charset="-122"/>
              </a:rPr>
              <a:t>时间</a:t>
            </a:r>
            <a:endParaRPr kumimoji="1" lang="en-US" altLang="ko-KR" sz="1400" b="1" dirty="0">
              <a:effectLst/>
              <a:latin typeface="微软雅黑" pitchFamily="34" charset="-122"/>
              <a:ea typeface="微软雅黑" pitchFamily="34" charset="-122"/>
            </a:endParaRPr>
          </a:p>
        </p:txBody>
      </p:sp>
      <p:sp>
        <p:nvSpPr>
          <p:cNvPr id="76" name="Line 12"/>
          <p:cNvSpPr>
            <a:spLocks noChangeShapeType="1"/>
          </p:cNvSpPr>
          <p:nvPr/>
        </p:nvSpPr>
        <p:spPr bwMode="auto">
          <a:xfrm>
            <a:off x="2286000" y="3940700"/>
            <a:ext cx="4419600" cy="158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Lst>
        </p:spPr>
        <p:txBody>
          <a:bodyPr wrap="none" tIns="36000"/>
          <a:lstStyle/>
          <a:p>
            <a:endParaRPr lang="zh-CN" altLang="en-US"/>
          </a:p>
        </p:txBody>
      </p:sp>
      <p:grpSp>
        <p:nvGrpSpPr>
          <p:cNvPr id="4" name="组合 3"/>
          <p:cNvGrpSpPr/>
          <p:nvPr/>
        </p:nvGrpSpPr>
        <p:grpSpPr>
          <a:xfrm>
            <a:off x="2286000" y="2658000"/>
            <a:ext cx="3659188" cy="1295400"/>
            <a:chOff x="2286000" y="2511834"/>
            <a:chExt cx="3659188" cy="1295400"/>
          </a:xfrm>
        </p:grpSpPr>
        <p:sp>
          <p:nvSpPr>
            <p:cNvPr id="74" name="Freeform 10"/>
            <p:cNvSpPr>
              <a:spLocks/>
            </p:cNvSpPr>
            <p:nvPr/>
          </p:nvSpPr>
          <p:spPr bwMode="auto">
            <a:xfrm>
              <a:off x="22860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75" name="Line 11"/>
            <p:cNvSpPr>
              <a:spLocks noChangeShapeType="1"/>
            </p:cNvSpPr>
            <p:nvPr/>
          </p:nvSpPr>
          <p:spPr bwMode="auto">
            <a:xfrm>
              <a:off x="32004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77" name="Freeform 13"/>
            <p:cNvSpPr>
              <a:spLocks/>
            </p:cNvSpPr>
            <p:nvPr/>
          </p:nvSpPr>
          <p:spPr bwMode="auto">
            <a:xfrm>
              <a:off x="32004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78" name="Line 14"/>
            <p:cNvSpPr>
              <a:spLocks noChangeShapeType="1"/>
            </p:cNvSpPr>
            <p:nvPr/>
          </p:nvSpPr>
          <p:spPr bwMode="auto">
            <a:xfrm>
              <a:off x="41148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79" name="Freeform 15"/>
            <p:cNvSpPr>
              <a:spLocks/>
            </p:cNvSpPr>
            <p:nvPr/>
          </p:nvSpPr>
          <p:spPr bwMode="auto">
            <a:xfrm>
              <a:off x="41148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80" name="Line 16"/>
            <p:cNvSpPr>
              <a:spLocks noChangeShapeType="1"/>
            </p:cNvSpPr>
            <p:nvPr/>
          </p:nvSpPr>
          <p:spPr bwMode="auto">
            <a:xfrm>
              <a:off x="50292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81" name="Freeform 17"/>
            <p:cNvSpPr>
              <a:spLocks/>
            </p:cNvSpPr>
            <p:nvPr/>
          </p:nvSpPr>
          <p:spPr bwMode="auto">
            <a:xfrm>
              <a:off x="50292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82" name="Line 18"/>
            <p:cNvSpPr>
              <a:spLocks noChangeShapeType="1"/>
            </p:cNvSpPr>
            <p:nvPr/>
          </p:nvSpPr>
          <p:spPr bwMode="auto">
            <a:xfrm>
              <a:off x="59436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grpSp>
      <p:sp>
        <p:nvSpPr>
          <p:cNvPr id="83" name="Text Box 19"/>
          <p:cNvSpPr txBox="1">
            <a:spLocks noChangeArrowheads="1"/>
          </p:cNvSpPr>
          <p:nvPr/>
        </p:nvSpPr>
        <p:spPr bwMode="auto">
          <a:xfrm>
            <a:off x="6881884" y="2515790"/>
            <a:ext cx="1051559" cy="297962"/>
          </a:xfrm>
          <a:prstGeom prst="rect">
            <a:avLst/>
          </a:prstGeom>
          <a:noFill/>
          <a:ln>
            <a:noFill/>
          </a:ln>
          <a:effectLst/>
          <a:extLst>
            <a:ext uri="{909E8E84-426E-40DD-AFC4-6F175D3DCCD1}">
              <a14:hiddenFill xmlns:a14="http://schemas.microsoft.com/office/drawing/2010/main">
                <a:solidFill>
                  <a:srgbClr val="7E87B6"/>
                </a:solidFill>
              </a14:hiddenFill>
            </a:ext>
            <a:ext uri="{91240B29-F687-4F45-9708-019B960494DF}">
              <a14:hiddenLine xmlns:a14="http://schemas.microsoft.com/office/drawing/2010/main" w="50800">
                <a:solidFill>
                  <a:srgbClr val="0E3192"/>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tIns="36000">
            <a:spAutoFit/>
          </a:bodyPr>
          <a:lstStyle/>
          <a:p>
            <a:pPr algn="l" eaLnBrk="1" latinLnBrk="1" hangingPunct="1">
              <a:spcBef>
                <a:spcPct val="50000"/>
              </a:spcBef>
              <a:buClr>
                <a:schemeClr val="folHlink"/>
              </a:buClr>
              <a:buFont typeface="Wingdings" pitchFamily="2" charset="2"/>
              <a:buNone/>
            </a:pPr>
            <a:r>
              <a:rPr kumimoji="1" lang="zh-CN" altLang="en-US" sz="1400" b="1" dirty="0">
                <a:solidFill>
                  <a:srgbClr val="C00000"/>
                </a:solidFill>
                <a:effectLst/>
                <a:latin typeface="微软雅黑" pitchFamily="34" charset="-122"/>
                <a:ea typeface="微软雅黑" pitchFamily="34" charset="-122"/>
              </a:rPr>
              <a:t>队列满</a:t>
            </a:r>
            <a:endParaRPr kumimoji="1" lang="en-US" altLang="ko-KR" sz="1400" b="1" dirty="0">
              <a:solidFill>
                <a:srgbClr val="C00000"/>
              </a:solidFill>
              <a:effectLst/>
              <a:latin typeface="微软雅黑" pitchFamily="34" charset="-122"/>
              <a:ea typeface="微软雅黑" pitchFamily="34" charset="-122"/>
            </a:endParaRPr>
          </a:p>
        </p:txBody>
      </p:sp>
      <p:sp>
        <p:nvSpPr>
          <p:cNvPr id="84" name="Rectangle 20"/>
          <p:cNvSpPr>
            <a:spLocks noChangeArrowheads="1"/>
          </p:cNvSpPr>
          <p:nvPr/>
        </p:nvSpPr>
        <p:spPr bwMode="auto">
          <a:xfrm>
            <a:off x="2392092" y="1794785"/>
            <a:ext cx="1605143" cy="685800"/>
          </a:xfrm>
          <a:prstGeom prst="rect">
            <a:avLst/>
          </a:prstGeom>
          <a:solidFill>
            <a:srgbClr val="FFFF99"/>
          </a:solidFill>
          <a:ln w="9525">
            <a:solidFill>
              <a:schemeClr val="tx1"/>
            </a:solidFill>
            <a:miter lim="800000"/>
            <a:headEnd/>
            <a:tailEnd/>
          </a:ln>
          <a:effectLst/>
          <a:extLst/>
        </p:spPr>
        <p:txBody>
          <a:bodyPr lIns="90000" tIns="46800" rIns="90000" bIns="46800" anchor="ctr" anchorCtr="1"/>
          <a:lstStyle/>
          <a:p>
            <a:pPr algn="l" eaLnBrk="1" latinLnBrk="1" hangingPunct="1"/>
            <a:r>
              <a:rPr kumimoji="1" lang="zh-CN" altLang="en-US" sz="1100" b="1" dirty="0">
                <a:effectLst/>
                <a:latin typeface="微软雅黑" pitchFamily="34" charset="-122"/>
                <a:ea typeface="微软雅黑" pitchFamily="34" charset="-122"/>
              </a:rPr>
              <a:t>队列满时，</a:t>
            </a:r>
            <a:r>
              <a:rPr kumimoji="1" lang="en-US" altLang="zh-CN" sz="1100" b="1" dirty="0">
                <a:effectLst/>
                <a:latin typeface="微软雅黑" pitchFamily="34" charset="-122"/>
                <a:ea typeface="微软雅黑" pitchFamily="34" charset="-122"/>
              </a:rPr>
              <a:t>TCP </a:t>
            </a:r>
            <a:r>
              <a:rPr kumimoji="1" lang="zh-CN" altLang="en-US" sz="1100" b="1" dirty="0">
                <a:effectLst/>
                <a:latin typeface="微软雅黑" pitchFamily="34" charset="-122"/>
                <a:ea typeface="微软雅黑" pitchFamily="34" charset="-122"/>
              </a:rPr>
              <a:t>重传定时器超时，重新开始慢启动，减少数据率。</a:t>
            </a:r>
            <a:endParaRPr kumimoji="1" lang="en-US" altLang="ko-KR" sz="1100" b="1" dirty="0">
              <a:effectLst/>
              <a:latin typeface="微软雅黑" pitchFamily="34" charset="-122"/>
              <a:ea typeface="微软雅黑" pitchFamily="34" charset="-122"/>
            </a:endParaRPr>
          </a:p>
        </p:txBody>
      </p:sp>
      <p:sp>
        <p:nvSpPr>
          <p:cNvPr id="85" name="Line 21"/>
          <p:cNvSpPr>
            <a:spLocks noChangeShapeType="1"/>
          </p:cNvSpPr>
          <p:nvPr/>
        </p:nvSpPr>
        <p:spPr bwMode="auto">
          <a:xfrm>
            <a:off x="3807817" y="2480585"/>
            <a:ext cx="304800" cy="180704"/>
          </a:xfrm>
          <a:prstGeom prst="line">
            <a:avLst/>
          </a:prstGeom>
          <a:noFill/>
          <a:ln w="12700">
            <a:solidFill>
              <a:srgbClr val="C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86" name="Rectangle 22"/>
          <p:cNvSpPr>
            <a:spLocks noChangeArrowheads="1"/>
          </p:cNvSpPr>
          <p:nvPr/>
        </p:nvSpPr>
        <p:spPr bwMode="auto">
          <a:xfrm>
            <a:off x="4062543" y="1794785"/>
            <a:ext cx="1267890" cy="685800"/>
          </a:xfrm>
          <a:prstGeom prst="rect">
            <a:avLst/>
          </a:prstGeom>
          <a:solidFill>
            <a:srgbClr val="FFFF99"/>
          </a:solidFill>
          <a:ln w="9525">
            <a:solidFill>
              <a:schemeClr val="tx1"/>
            </a:solidFill>
            <a:miter lim="800000"/>
            <a:headEnd/>
            <a:tailEnd/>
          </a:ln>
          <a:effectLst/>
          <a:extLst/>
        </p:spPr>
        <p:txBody>
          <a:bodyPr lIns="90000" tIns="46800" rIns="90000" bIns="46800" anchor="ctr" anchorCtr="1"/>
          <a:lstStyle/>
          <a:p>
            <a:pPr latinLnBrk="1"/>
            <a:r>
              <a:rPr kumimoji="1" lang="zh-CN" altLang="en-US" sz="1100" b="1" dirty="0">
                <a:latin typeface="微软雅黑" pitchFamily="34" charset="-122"/>
                <a:ea typeface="微软雅黑" pitchFamily="34" charset="-122"/>
              </a:rPr>
              <a:t>分组离开队列，之后执行慢启动增大数据传输率。</a:t>
            </a:r>
            <a:endParaRPr kumimoji="1" lang="en-US" altLang="ko-KR" sz="1100" b="1" dirty="0">
              <a:latin typeface="微软雅黑" pitchFamily="34" charset="-122"/>
              <a:ea typeface="微软雅黑" pitchFamily="34" charset="-122"/>
            </a:endParaRPr>
          </a:p>
        </p:txBody>
      </p:sp>
      <p:sp>
        <p:nvSpPr>
          <p:cNvPr id="87" name="Rectangle 23"/>
          <p:cNvSpPr>
            <a:spLocks noChangeArrowheads="1"/>
          </p:cNvSpPr>
          <p:nvPr/>
        </p:nvSpPr>
        <p:spPr bwMode="auto">
          <a:xfrm>
            <a:off x="5630083" y="1794785"/>
            <a:ext cx="1380317" cy="685800"/>
          </a:xfrm>
          <a:prstGeom prst="rect">
            <a:avLst/>
          </a:prstGeom>
          <a:solidFill>
            <a:srgbClr val="FFFF99"/>
          </a:solidFill>
          <a:ln w="9525">
            <a:solidFill>
              <a:schemeClr val="tx1"/>
            </a:solidFill>
            <a:miter lim="800000"/>
            <a:headEnd/>
            <a:tailEnd/>
          </a:ln>
          <a:effectLst/>
          <a:extLst/>
        </p:spPr>
        <p:txBody>
          <a:bodyPr lIns="90000" tIns="46800" rIns="90000" bIns="46800" anchor="ctr" anchorCtr="1"/>
          <a:lstStyle/>
          <a:p>
            <a:pPr latinLnBrk="1"/>
            <a:r>
              <a:rPr kumimoji="1" lang="zh-CN" altLang="en-US" sz="1000" b="1" dirty="0">
                <a:latin typeface="微软雅黑" pitchFamily="34" charset="-122"/>
                <a:ea typeface="微软雅黑" pitchFamily="34" charset="-122"/>
              </a:rPr>
              <a:t>队列又满时，</a:t>
            </a:r>
            <a:r>
              <a:rPr kumimoji="1" lang="en-US" altLang="zh-CN" sz="1000" b="1" dirty="0">
                <a:latin typeface="微软雅黑" pitchFamily="34" charset="-122"/>
                <a:ea typeface="微软雅黑" pitchFamily="34" charset="-122"/>
              </a:rPr>
              <a:t>TCP </a:t>
            </a:r>
            <a:r>
              <a:rPr kumimoji="1" lang="zh-CN" altLang="en-US" sz="1000" b="1" dirty="0">
                <a:latin typeface="微软雅黑" pitchFamily="34" charset="-122"/>
                <a:ea typeface="微软雅黑" pitchFamily="34" charset="-122"/>
              </a:rPr>
              <a:t>重传定时器超时，重新再次开始慢启动，减少数据率。</a:t>
            </a:r>
            <a:endParaRPr kumimoji="1" lang="en-US" altLang="ko-KR" sz="1000" b="1" dirty="0">
              <a:latin typeface="微软雅黑" pitchFamily="34" charset="-122"/>
              <a:ea typeface="微软雅黑" pitchFamily="34" charset="-122"/>
            </a:endParaRPr>
          </a:p>
        </p:txBody>
      </p:sp>
      <p:sp>
        <p:nvSpPr>
          <p:cNvPr id="88" name="Line 24"/>
          <p:cNvSpPr>
            <a:spLocks noChangeShapeType="1"/>
          </p:cNvSpPr>
          <p:nvPr/>
        </p:nvSpPr>
        <p:spPr bwMode="auto">
          <a:xfrm>
            <a:off x="4495800" y="2480585"/>
            <a:ext cx="226417" cy="942704"/>
          </a:xfrm>
          <a:prstGeom prst="line">
            <a:avLst/>
          </a:prstGeom>
          <a:noFill/>
          <a:ln w="12700">
            <a:solidFill>
              <a:srgbClr val="C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89" name="Line 25"/>
          <p:cNvSpPr>
            <a:spLocks noChangeShapeType="1"/>
          </p:cNvSpPr>
          <p:nvPr/>
        </p:nvSpPr>
        <p:spPr bwMode="auto">
          <a:xfrm flipH="1">
            <a:off x="5030787" y="2314171"/>
            <a:ext cx="599293" cy="334060"/>
          </a:xfrm>
          <a:prstGeom prst="line">
            <a:avLst/>
          </a:prstGeom>
          <a:noFill/>
          <a:ln w="12700">
            <a:solidFill>
              <a:srgbClr val="C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69" name="Line 5"/>
          <p:cNvSpPr>
            <a:spLocks noChangeShapeType="1"/>
          </p:cNvSpPr>
          <p:nvPr/>
        </p:nvSpPr>
        <p:spPr bwMode="auto">
          <a:xfrm flipV="1">
            <a:off x="2299063" y="2314172"/>
            <a:ext cx="1588" cy="186782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wrap="none" tIns="36000"/>
          <a:lstStyle/>
          <a:p>
            <a:endParaRPr lang="zh-CN" altLang="en-US"/>
          </a:p>
        </p:txBody>
      </p:sp>
      <p:grpSp>
        <p:nvGrpSpPr>
          <p:cNvPr id="28" name="组合 27"/>
          <p:cNvGrpSpPr/>
          <p:nvPr/>
        </p:nvGrpSpPr>
        <p:grpSpPr>
          <a:xfrm>
            <a:off x="2286000" y="3410226"/>
            <a:ext cx="3659188" cy="534646"/>
            <a:chOff x="2286000" y="2511834"/>
            <a:chExt cx="3659188" cy="1295400"/>
          </a:xfrm>
        </p:grpSpPr>
        <p:sp>
          <p:nvSpPr>
            <p:cNvPr id="30" name="Freeform 10"/>
            <p:cNvSpPr>
              <a:spLocks/>
            </p:cNvSpPr>
            <p:nvPr/>
          </p:nvSpPr>
          <p:spPr bwMode="auto">
            <a:xfrm>
              <a:off x="22860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CC00CC"/>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31" name="Line 11"/>
            <p:cNvSpPr>
              <a:spLocks noChangeShapeType="1"/>
            </p:cNvSpPr>
            <p:nvPr/>
          </p:nvSpPr>
          <p:spPr bwMode="auto">
            <a:xfrm>
              <a:off x="32004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32" name="Freeform 13"/>
            <p:cNvSpPr>
              <a:spLocks/>
            </p:cNvSpPr>
            <p:nvPr/>
          </p:nvSpPr>
          <p:spPr bwMode="auto">
            <a:xfrm>
              <a:off x="32004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CC00CC"/>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33" name="Line 14"/>
            <p:cNvSpPr>
              <a:spLocks noChangeShapeType="1"/>
            </p:cNvSpPr>
            <p:nvPr/>
          </p:nvSpPr>
          <p:spPr bwMode="auto">
            <a:xfrm>
              <a:off x="41148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34" name="Freeform 15"/>
            <p:cNvSpPr>
              <a:spLocks/>
            </p:cNvSpPr>
            <p:nvPr/>
          </p:nvSpPr>
          <p:spPr bwMode="auto">
            <a:xfrm>
              <a:off x="41148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CC00CC"/>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35" name="Line 16"/>
            <p:cNvSpPr>
              <a:spLocks noChangeShapeType="1"/>
            </p:cNvSpPr>
            <p:nvPr/>
          </p:nvSpPr>
          <p:spPr bwMode="auto">
            <a:xfrm>
              <a:off x="50292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36" name="Freeform 17"/>
            <p:cNvSpPr>
              <a:spLocks/>
            </p:cNvSpPr>
            <p:nvPr/>
          </p:nvSpPr>
          <p:spPr bwMode="auto">
            <a:xfrm>
              <a:off x="50292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CC00CC"/>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37" name="Line 18"/>
            <p:cNvSpPr>
              <a:spLocks noChangeShapeType="1"/>
            </p:cNvSpPr>
            <p:nvPr/>
          </p:nvSpPr>
          <p:spPr bwMode="auto">
            <a:xfrm>
              <a:off x="59436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grpSp>
      <p:grpSp>
        <p:nvGrpSpPr>
          <p:cNvPr id="59" name="组合 58"/>
          <p:cNvGrpSpPr/>
          <p:nvPr/>
        </p:nvGrpSpPr>
        <p:grpSpPr>
          <a:xfrm>
            <a:off x="2286000" y="3248085"/>
            <a:ext cx="3659188" cy="714261"/>
            <a:chOff x="2286000" y="2511834"/>
            <a:chExt cx="3659188" cy="1295400"/>
          </a:xfrm>
        </p:grpSpPr>
        <p:sp>
          <p:nvSpPr>
            <p:cNvPr id="60" name="Freeform 10"/>
            <p:cNvSpPr>
              <a:spLocks/>
            </p:cNvSpPr>
            <p:nvPr/>
          </p:nvSpPr>
          <p:spPr bwMode="auto">
            <a:xfrm>
              <a:off x="22860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FF6600"/>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61" name="Line 11"/>
            <p:cNvSpPr>
              <a:spLocks noChangeShapeType="1"/>
            </p:cNvSpPr>
            <p:nvPr/>
          </p:nvSpPr>
          <p:spPr bwMode="auto">
            <a:xfrm>
              <a:off x="32004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62" name="Freeform 13"/>
            <p:cNvSpPr>
              <a:spLocks/>
            </p:cNvSpPr>
            <p:nvPr/>
          </p:nvSpPr>
          <p:spPr bwMode="auto">
            <a:xfrm>
              <a:off x="32004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FF6600"/>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63" name="Line 14"/>
            <p:cNvSpPr>
              <a:spLocks noChangeShapeType="1"/>
            </p:cNvSpPr>
            <p:nvPr/>
          </p:nvSpPr>
          <p:spPr bwMode="auto">
            <a:xfrm>
              <a:off x="41148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64" name="Freeform 15"/>
            <p:cNvSpPr>
              <a:spLocks/>
            </p:cNvSpPr>
            <p:nvPr/>
          </p:nvSpPr>
          <p:spPr bwMode="auto">
            <a:xfrm>
              <a:off x="41148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FF6600"/>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65" name="Line 16"/>
            <p:cNvSpPr>
              <a:spLocks noChangeShapeType="1"/>
            </p:cNvSpPr>
            <p:nvPr/>
          </p:nvSpPr>
          <p:spPr bwMode="auto">
            <a:xfrm>
              <a:off x="50292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66" name="Freeform 17"/>
            <p:cNvSpPr>
              <a:spLocks/>
            </p:cNvSpPr>
            <p:nvPr/>
          </p:nvSpPr>
          <p:spPr bwMode="auto">
            <a:xfrm>
              <a:off x="50292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FF6600"/>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67" name="Line 18"/>
            <p:cNvSpPr>
              <a:spLocks noChangeShapeType="1"/>
            </p:cNvSpPr>
            <p:nvPr/>
          </p:nvSpPr>
          <p:spPr bwMode="auto">
            <a:xfrm>
              <a:off x="59436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grpSp>
      <p:sp>
        <p:nvSpPr>
          <p:cNvPr id="46" name="AutoShape 5"/>
          <p:cNvSpPr>
            <a:spLocks noChangeArrowheads="1"/>
          </p:cNvSpPr>
          <p:nvPr/>
        </p:nvSpPr>
        <p:spPr bwMode="auto">
          <a:xfrm>
            <a:off x="556963" y="621564"/>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7" name="Rectangle 6"/>
          <p:cNvSpPr>
            <a:spLocks noChangeArrowheads="1"/>
          </p:cNvSpPr>
          <p:nvPr/>
        </p:nvSpPr>
        <p:spPr bwMode="auto">
          <a:xfrm>
            <a:off x="3334856" y="588353"/>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严重问题：全局同步</a:t>
            </a:r>
          </a:p>
        </p:txBody>
      </p:sp>
      <p:sp>
        <p:nvSpPr>
          <p:cNvPr id="2" name="灯片编号占位符 1">
            <a:extLst>
              <a:ext uri="{FF2B5EF4-FFF2-40B4-BE49-F238E27FC236}">
                <a16:creationId xmlns:a16="http://schemas.microsoft.com/office/drawing/2014/main" id="{30AAE541-B244-4213-A9C2-EBBEEBEAF042}"/>
              </a:ext>
            </a:extLst>
          </p:cNvPr>
          <p:cNvSpPr>
            <a:spLocks noGrp="1"/>
          </p:cNvSpPr>
          <p:nvPr>
            <p:ph type="sldNum" sz="quarter" idx="12"/>
          </p:nvPr>
        </p:nvSpPr>
        <p:spPr/>
        <p:txBody>
          <a:bodyPr/>
          <a:lstStyle/>
          <a:p>
            <a:fld id="{C485880C-E2C3-4DAB-AE74-D9BE691626AC}" type="slidenum">
              <a:rPr lang="zh-CN" altLang="en-US" smtClean="0"/>
              <a:pPr/>
              <a:t>171</a:t>
            </a:fld>
            <a:endParaRPr lang="zh-CN" altLang="en-US"/>
          </a:p>
        </p:txBody>
      </p:sp>
    </p:spTree>
    <p:extLst>
      <p:ext uri="{BB962C8B-B14F-4D97-AF65-F5344CB8AC3E}">
        <p14:creationId xmlns:p14="http://schemas.microsoft.com/office/powerpoint/2010/main" val="285312697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184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347680" y="588636"/>
            <a:ext cx="246734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主动队列管理 </a:t>
            </a:r>
            <a:r>
              <a:rPr lang="en-US" altLang="zh-CN" sz="2000" b="1" dirty="0">
                <a:solidFill>
                  <a:schemeClr val="bg1"/>
                </a:solidFill>
                <a:latin typeface="微软雅黑" pitchFamily="34" charset="-122"/>
                <a:ea typeface="微软雅黑" pitchFamily="34" charset="-122"/>
              </a:rPr>
              <a:t>AQM</a:t>
            </a:r>
            <a:endParaRPr lang="zh-CN" altLang="en-US" sz="2000" b="1" dirty="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556963" y="984946"/>
            <a:ext cx="8048776"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1998 </a:t>
            </a:r>
            <a:r>
              <a:rPr lang="zh-CN" altLang="en-US" sz="2000" b="1" dirty="0">
                <a:latin typeface="微软雅黑" pitchFamily="34" charset="-122"/>
                <a:ea typeface="微软雅黑" pitchFamily="34" charset="-122"/>
              </a:rPr>
              <a:t>年提出了主动队列管理 </a:t>
            </a:r>
            <a:r>
              <a:rPr lang="en-US" altLang="zh-CN" sz="2000" b="1" dirty="0">
                <a:latin typeface="微软雅黑" pitchFamily="34" charset="-122"/>
                <a:ea typeface="微软雅黑" pitchFamily="34" charset="-122"/>
              </a:rPr>
              <a:t>AQM (Active Queue Management)</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主动：</a:t>
            </a:r>
            <a:r>
              <a:rPr lang="zh-CN" altLang="en-US" sz="2000" b="1" dirty="0">
                <a:latin typeface="微软雅黑" pitchFamily="34" charset="-122"/>
                <a:ea typeface="微软雅黑" pitchFamily="34" charset="-122"/>
              </a:rPr>
              <a:t>不要等到路由器的队列长度已经达到最大值时才不得不丢弃后面到达的分组，而是在队列长度</a:t>
            </a:r>
            <a:r>
              <a:rPr lang="zh-CN" altLang="en-US" sz="2000" b="1" dirty="0">
                <a:solidFill>
                  <a:srgbClr val="0000FF"/>
                </a:solidFill>
                <a:latin typeface="微软雅黑" pitchFamily="34" charset="-122"/>
                <a:ea typeface="微软雅黑" pitchFamily="34" charset="-122"/>
              </a:rPr>
              <a:t>达到某个值得警惕的数值时</a:t>
            </a:r>
            <a:r>
              <a:rPr lang="zh-CN" altLang="en-US" sz="2000" b="1" dirty="0">
                <a:latin typeface="微软雅黑" pitchFamily="34" charset="-122"/>
                <a:ea typeface="微软雅黑" pitchFamily="34" charset="-122"/>
              </a:rPr>
              <a:t>（即当网络拥塞有了某些拥塞征兆时），就</a:t>
            </a:r>
            <a:r>
              <a:rPr lang="zh-CN" altLang="en-US" sz="2000" b="1" dirty="0">
                <a:solidFill>
                  <a:srgbClr val="0000FF"/>
                </a:solidFill>
                <a:latin typeface="微软雅黑" pitchFamily="34" charset="-122"/>
                <a:ea typeface="微软雅黑" pitchFamily="34" charset="-122"/>
              </a:rPr>
              <a:t>主动丢弃</a:t>
            </a:r>
            <a:r>
              <a:rPr lang="zh-CN" altLang="en-US" sz="2000" b="1" dirty="0">
                <a:latin typeface="微软雅黑" pitchFamily="34" charset="-122"/>
                <a:ea typeface="微软雅黑" pitchFamily="34" charset="-122"/>
              </a:rPr>
              <a:t>到达的分组。</a:t>
            </a:r>
          </a:p>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AQM </a:t>
            </a:r>
            <a:r>
              <a:rPr lang="zh-CN" altLang="en-US" sz="2000" b="1" dirty="0">
                <a:latin typeface="微软雅黑" pitchFamily="34" charset="-122"/>
                <a:ea typeface="微软雅黑" pitchFamily="34" charset="-122"/>
              </a:rPr>
              <a:t>可以有不同实现方法，其中曾流行多年的就是</a:t>
            </a:r>
            <a:r>
              <a:rPr lang="zh-CN" altLang="en-US" sz="2000" b="1" dirty="0">
                <a:solidFill>
                  <a:srgbClr val="C00000"/>
                </a:solidFill>
                <a:latin typeface="微软雅黑" pitchFamily="34" charset="-122"/>
                <a:ea typeface="微软雅黑" pitchFamily="34" charset="-122"/>
              </a:rPr>
              <a:t>随机早期检测 </a:t>
            </a:r>
            <a:r>
              <a:rPr lang="en-US" altLang="zh-CN" sz="2000" b="1" dirty="0">
                <a:solidFill>
                  <a:srgbClr val="C00000"/>
                </a:solidFill>
                <a:latin typeface="微软雅黑" pitchFamily="34" charset="-122"/>
                <a:ea typeface="微软雅黑" pitchFamily="34" charset="-122"/>
              </a:rPr>
              <a:t>RED</a:t>
            </a:r>
            <a:r>
              <a:rPr lang="en-US" altLang="zh-CN" sz="2000" b="1" dirty="0">
                <a:solidFill>
                  <a:srgbClr val="0000FF"/>
                </a:solidFill>
                <a:latin typeface="微软雅黑" pitchFamily="34" charset="-122"/>
                <a:ea typeface="微软雅黑" pitchFamily="34" charset="-122"/>
              </a:rPr>
              <a:t> </a:t>
            </a:r>
            <a:r>
              <a:rPr lang="en-US" altLang="zh-CN" sz="2000" b="1" dirty="0">
                <a:latin typeface="微软雅黑" pitchFamily="34" charset="-122"/>
                <a:ea typeface="微软雅黑" pitchFamily="34" charset="-122"/>
              </a:rPr>
              <a:t>(Random Early Detection)</a:t>
            </a:r>
            <a:r>
              <a:rPr lang="zh-CN" altLang="en-US" sz="2000" b="1" dirty="0">
                <a:latin typeface="微软雅黑" pitchFamily="34" charset="-122"/>
                <a:ea typeface="微软雅黑" pitchFamily="34" charset="-122"/>
              </a:rPr>
              <a:t>。</a:t>
            </a:r>
          </a:p>
        </p:txBody>
      </p:sp>
      <p:sp>
        <p:nvSpPr>
          <p:cNvPr id="5" name="灯片编号占位符 4">
            <a:extLst>
              <a:ext uri="{FF2B5EF4-FFF2-40B4-BE49-F238E27FC236}">
                <a16:creationId xmlns:a16="http://schemas.microsoft.com/office/drawing/2014/main" id="{51F8BAD9-7C34-4CDA-9059-35D7AC0C75AC}"/>
              </a:ext>
            </a:extLst>
          </p:cNvPr>
          <p:cNvSpPr>
            <a:spLocks noGrp="1"/>
          </p:cNvSpPr>
          <p:nvPr>
            <p:ph type="sldNum" sz="quarter" idx="12"/>
          </p:nvPr>
        </p:nvSpPr>
        <p:spPr/>
        <p:txBody>
          <a:bodyPr/>
          <a:lstStyle/>
          <a:p>
            <a:fld id="{C485880C-E2C3-4DAB-AE74-D9BE691626AC}" type="slidenum">
              <a:rPr lang="zh-CN" altLang="en-US" smtClean="0"/>
              <a:pPr/>
              <a:t>172</a:t>
            </a:fld>
            <a:endParaRPr lang="zh-CN" altLang="en-US"/>
          </a:p>
        </p:txBody>
      </p:sp>
    </p:spTree>
    <p:extLst>
      <p:ext uri="{BB962C8B-B14F-4D97-AF65-F5344CB8AC3E}">
        <p14:creationId xmlns:p14="http://schemas.microsoft.com/office/powerpoint/2010/main" val="204828349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2130"/>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386152" y="588919"/>
            <a:ext cx="23903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随机早期检测 </a:t>
            </a:r>
            <a:r>
              <a:rPr lang="en-US" altLang="zh-CN" sz="2000" b="1" dirty="0">
                <a:solidFill>
                  <a:schemeClr val="bg1"/>
                </a:solidFill>
                <a:latin typeface="微软雅黑" pitchFamily="34" charset="-122"/>
                <a:ea typeface="微软雅黑" pitchFamily="34" charset="-122"/>
              </a:rPr>
              <a:t>RED</a:t>
            </a:r>
            <a:endParaRPr lang="zh-CN" altLang="en-US" sz="2000" b="1" dirty="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556963" y="948653"/>
            <a:ext cx="8184960" cy="39010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路由器队列维持两个参数：</a:t>
            </a:r>
            <a:endParaRPr lang="en-US" altLang="zh-CN" sz="2000" b="1" dirty="0">
              <a:latin typeface="微软雅黑" pitchFamily="34" charset="-122"/>
              <a:ea typeface="微软雅黑" pitchFamily="34" charset="-122"/>
            </a:endParaRPr>
          </a:p>
          <a:p>
            <a:pPr marL="631825" lvl="1" indent="-342900">
              <a:lnSpc>
                <a:spcPts val="3000"/>
              </a:lnSpc>
              <a:buClr>
                <a:srgbClr val="9900CC"/>
              </a:buClr>
              <a:buSzPct val="85000"/>
              <a:buFont typeface="Wingdings" panose="05000000000000000000" pitchFamily="2" charset="2"/>
              <a:buChar char="u"/>
            </a:pPr>
            <a:r>
              <a:rPr lang="zh-CN" altLang="en-US" sz="2000" b="1" dirty="0">
                <a:latin typeface="微软雅黑" pitchFamily="34" charset="-122"/>
                <a:ea typeface="微软雅黑" pitchFamily="34" charset="-122"/>
              </a:rPr>
              <a:t>队列长度</a:t>
            </a:r>
            <a:r>
              <a:rPr lang="zh-CN" altLang="en-US" sz="2000" b="1" dirty="0">
                <a:solidFill>
                  <a:srgbClr val="C00000"/>
                </a:solidFill>
                <a:latin typeface="微软雅黑" pitchFamily="34" charset="-122"/>
                <a:ea typeface="微软雅黑" pitchFamily="34" charset="-122"/>
              </a:rPr>
              <a:t>最小</a:t>
            </a:r>
            <a:r>
              <a:rPr lang="zh-CN" altLang="en-US" sz="2000" b="1" dirty="0">
                <a:latin typeface="微软雅黑" pitchFamily="34" charset="-122"/>
                <a:ea typeface="微软雅黑" pitchFamily="34" charset="-122"/>
              </a:rPr>
              <a:t>门限 </a:t>
            </a:r>
            <a:r>
              <a:rPr lang="en-US" altLang="zh-CN" sz="2000" b="1" dirty="0" err="1">
                <a:latin typeface="微软雅黑" pitchFamily="34" charset="-122"/>
                <a:ea typeface="微软雅黑" pitchFamily="34" charset="-122"/>
              </a:rPr>
              <a:t>TH</a:t>
            </a:r>
            <a:r>
              <a:rPr lang="en-US" altLang="zh-CN" sz="2000" b="1" baseline="-25000" dirty="0" err="1">
                <a:latin typeface="微软雅黑" pitchFamily="34" charset="-122"/>
                <a:ea typeface="微软雅黑" pitchFamily="34" charset="-122"/>
              </a:rPr>
              <a:t>min</a:t>
            </a:r>
            <a:r>
              <a:rPr lang="en-US" altLang="zh-CN" sz="2000" b="1" dirty="0">
                <a:latin typeface="微软雅黑" pitchFamily="34" charset="-122"/>
                <a:ea typeface="微软雅黑" pitchFamily="34" charset="-122"/>
              </a:rPr>
              <a:t> </a:t>
            </a:r>
          </a:p>
          <a:p>
            <a:pPr marL="631825" lvl="1" indent="-342900">
              <a:lnSpc>
                <a:spcPts val="3000"/>
              </a:lnSpc>
              <a:buClr>
                <a:srgbClr val="9900CC"/>
              </a:buClr>
              <a:buSzPct val="85000"/>
              <a:buFont typeface="Wingdings" panose="05000000000000000000" pitchFamily="2" charset="2"/>
              <a:buChar char="u"/>
            </a:pPr>
            <a:r>
              <a:rPr lang="zh-CN" altLang="en-US" sz="2000" b="1" dirty="0">
                <a:latin typeface="微软雅黑" pitchFamily="34" charset="-122"/>
                <a:ea typeface="微软雅黑" pitchFamily="34" charset="-122"/>
              </a:rPr>
              <a:t>队列长度</a:t>
            </a:r>
            <a:r>
              <a:rPr lang="zh-CN" altLang="en-US" sz="2000" b="1" dirty="0">
                <a:solidFill>
                  <a:srgbClr val="C00000"/>
                </a:solidFill>
                <a:latin typeface="微软雅黑" pitchFamily="34" charset="-122"/>
                <a:ea typeface="微软雅黑" pitchFamily="34" charset="-122"/>
              </a:rPr>
              <a:t>最大</a:t>
            </a:r>
            <a:r>
              <a:rPr lang="zh-CN" altLang="en-US" sz="2000" b="1" dirty="0">
                <a:latin typeface="微软雅黑" pitchFamily="34" charset="-122"/>
                <a:ea typeface="微软雅黑" pitchFamily="34" charset="-122"/>
              </a:rPr>
              <a:t>门限 </a:t>
            </a:r>
            <a:r>
              <a:rPr lang="en-US" altLang="zh-CN" sz="2000" b="1" dirty="0" err="1">
                <a:latin typeface="微软雅黑" pitchFamily="34" charset="-122"/>
                <a:ea typeface="微软雅黑" pitchFamily="34" charset="-122"/>
              </a:rPr>
              <a:t>TH</a:t>
            </a:r>
            <a:r>
              <a:rPr lang="en-US" altLang="zh-CN" sz="2000" b="1" baseline="-25000" dirty="0" err="1">
                <a:latin typeface="微软雅黑" pitchFamily="34" charset="-122"/>
                <a:ea typeface="微软雅黑" pitchFamily="34" charset="-122"/>
              </a:rPr>
              <a:t>max</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RED </a:t>
            </a:r>
            <a:r>
              <a:rPr lang="zh-CN" altLang="en-US" sz="2000" b="1" dirty="0">
                <a:latin typeface="微软雅黑" pitchFamily="34" charset="-122"/>
                <a:ea typeface="微软雅黑" pitchFamily="34" charset="-122"/>
              </a:rPr>
              <a:t>对每一个到达的分组都先计算平均队列长度 </a:t>
            </a:r>
            <a:r>
              <a:rPr lang="en-US" altLang="zh-CN" sz="2000" b="1" i="1" dirty="0">
                <a:latin typeface="微软雅黑" pitchFamily="34" charset="-122"/>
                <a:ea typeface="微软雅黑" pitchFamily="34" charset="-122"/>
              </a:rPr>
              <a:t>L</a:t>
            </a:r>
            <a:r>
              <a:rPr lang="en-US" altLang="zh-CN" sz="2000" b="1" baseline="-25000" dirty="0">
                <a:latin typeface="微软雅黑" pitchFamily="34" charset="-122"/>
                <a:ea typeface="微软雅黑" pitchFamily="34" charset="-122"/>
              </a:rPr>
              <a:t>AV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a:t>
            </a:r>
          </a:p>
          <a:p>
            <a:pPr marL="720725" indent="-360363">
              <a:lnSpc>
                <a:spcPts val="3300"/>
              </a:lnSpc>
              <a:buClr>
                <a:srgbClr val="7030A0"/>
              </a:buClr>
              <a:buFont typeface="+mj-lt"/>
              <a:buAutoNum type="arabicPeriod"/>
            </a:pPr>
            <a:r>
              <a:rPr lang="zh-CN" altLang="en-US" sz="2000" b="1" dirty="0">
                <a:latin typeface="微软雅黑" pitchFamily="34" charset="-122"/>
                <a:ea typeface="微软雅黑" pitchFamily="34" charset="-122"/>
              </a:rPr>
              <a:t>若平均队列长度</a:t>
            </a:r>
            <a:r>
              <a:rPr lang="zh-CN" altLang="en-US" sz="2000" b="1" dirty="0">
                <a:solidFill>
                  <a:srgbClr val="C00000"/>
                </a:solidFill>
                <a:latin typeface="微软雅黑" pitchFamily="34" charset="-122"/>
                <a:ea typeface="微软雅黑" pitchFamily="34" charset="-122"/>
              </a:rPr>
              <a:t>小于最小</a:t>
            </a:r>
            <a:r>
              <a:rPr lang="zh-CN" altLang="en-US" sz="2000" b="1" dirty="0">
                <a:latin typeface="微软雅黑" pitchFamily="34" charset="-122"/>
                <a:ea typeface="微软雅黑" pitchFamily="34" charset="-122"/>
              </a:rPr>
              <a:t>门限 </a:t>
            </a:r>
            <a:r>
              <a:rPr lang="en-US" altLang="zh-CN" sz="2000" b="1" dirty="0" err="1">
                <a:latin typeface="微软雅黑" pitchFamily="34" charset="-122"/>
                <a:ea typeface="微软雅黑" pitchFamily="34" charset="-122"/>
              </a:rPr>
              <a:t>TH</a:t>
            </a:r>
            <a:r>
              <a:rPr lang="en-US" altLang="zh-CN" sz="2000" b="1" baseline="-25000" dirty="0" err="1">
                <a:latin typeface="微软雅黑" pitchFamily="34" charset="-122"/>
                <a:ea typeface="微软雅黑" pitchFamily="34" charset="-122"/>
              </a:rPr>
              <a:t>min</a:t>
            </a:r>
            <a:r>
              <a:rPr lang="zh-CN" altLang="en-US" sz="2000" b="1" dirty="0">
                <a:latin typeface="微软雅黑" pitchFamily="34" charset="-122"/>
                <a:ea typeface="微软雅黑" pitchFamily="34" charset="-122"/>
              </a:rPr>
              <a:t>，则将新到达的分组放入队列进行排队。</a:t>
            </a:r>
          </a:p>
          <a:p>
            <a:pPr marL="720725" indent="-360363">
              <a:lnSpc>
                <a:spcPts val="3300"/>
              </a:lnSpc>
              <a:buClr>
                <a:srgbClr val="7030A0"/>
              </a:buClr>
              <a:buFont typeface="+mj-lt"/>
              <a:buAutoNum type="arabicPeriod"/>
            </a:pPr>
            <a:r>
              <a:rPr lang="zh-CN" altLang="en-US" sz="2000" b="1" dirty="0">
                <a:latin typeface="微软雅黑" pitchFamily="34" charset="-122"/>
                <a:ea typeface="微软雅黑" pitchFamily="34" charset="-122"/>
              </a:rPr>
              <a:t>若平均队列长度</a:t>
            </a:r>
            <a:r>
              <a:rPr lang="zh-CN" altLang="en-US" sz="2000" b="1" dirty="0">
                <a:solidFill>
                  <a:srgbClr val="C00000"/>
                </a:solidFill>
                <a:latin typeface="微软雅黑" pitchFamily="34" charset="-122"/>
                <a:ea typeface="微软雅黑" pitchFamily="34" charset="-122"/>
              </a:rPr>
              <a:t>超过最大</a:t>
            </a:r>
            <a:r>
              <a:rPr lang="zh-CN" altLang="en-US" sz="2000" b="1" dirty="0">
                <a:latin typeface="微软雅黑" pitchFamily="34" charset="-122"/>
                <a:ea typeface="微软雅黑" pitchFamily="34" charset="-122"/>
              </a:rPr>
              <a:t>门限 </a:t>
            </a:r>
            <a:r>
              <a:rPr lang="en-US" altLang="zh-CN" sz="2000" b="1" dirty="0" err="1">
                <a:latin typeface="微软雅黑" pitchFamily="34" charset="-122"/>
                <a:ea typeface="微软雅黑" pitchFamily="34" charset="-122"/>
              </a:rPr>
              <a:t>TH</a:t>
            </a:r>
            <a:r>
              <a:rPr lang="en-US" altLang="zh-CN" sz="2000" b="1" baseline="-25000" dirty="0" err="1">
                <a:latin typeface="微软雅黑" pitchFamily="34" charset="-122"/>
                <a:ea typeface="微软雅黑" pitchFamily="34" charset="-122"/>
              </a:rPr>
              <a:t>max</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，则将新到达的分组丢弃。</a:t>
            </a:r>
          </a:p>
          <a:p>
            <a:pPr marL="720725" indent="-360363">
              <a:lnSpc>
                <a:spcPts val="3300"/>
              </a:lnSpc>
              <a:buClr>
                <a:srgbClr val="7030A0"/>
              </a:buClr>
              <a:buFont typeface="+mj-lt"/>
              <a:buAutoNum type="arabicPeriod"/>
            </a:pPr>
            <a:r>
              <a:rPr lang="zh-CN" altLang="en-US" sz="2000" b="1" dirty="0">
                <a:latin typeface="微软雅黑" pitchFamily="34" charset="-122"/>
                <a:ea typeface="微软雅黑" pitchFamily="34" charset="-122"/>
              </a:rPr>
              <a:t>若平均队列长度</a:t>
            </a:r>
            <a:r>
              <a:rPr lang="zh-CN" altLang="en-US" sz="2000" b="1" dirty="0">
                <a:solidFill>
                  <a:srgbClr val="C00000"/>
                </a:solidFill>
                <a:latin typeface="微软雅黑" pitchFamily="34" charset="-122"/>
                <a:ea typeface="微软雅黑" pitchFamily="34" charset="-122"/>
              </a:rPr>
              <a:t>介于</a:t>
            </a:r>
            <a:r>
              <a:rPr lang="zh-CN" altLang="en-US" sz="2000" b="1" dirty="0">
                <a:latin typeface="微软雅黑" pitchFamily="34" charset="-122"/>
                <a:ea typeface="微软雅黑" pitchFamily="34" charset="-122"/>
              </a:rPr>
              <a:t>在最小门限 </a:t>
            </a:r>
            <a:r>
              <a:rPr lang="en-US" altLang="zh-CN" sz="2000" b="1" dirty="0" err="1">
                <a:latin typeface="微软雅黑" pitchFamily="34" charset="-122"/>
                <a:ea typeface="微软雅黑" pitchFamily="34" charset="-122"/>
              </a:rPr>
              <a:t>TH</a:t>
            </a:r>
            <a:r>
              <a:rPr lang="en-US" altLang="zh-CN" sz="2000" b="1" baseline="-25000" dirty="0" err="1">
                <a:latin typeface="微软雅黑" pitchFamily="34" charset="-122"/>
                <a:ea typeface="微软雅黑" pitchFamily="34" charset="-122"/>
              </a:rPr>
              <a:t>min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和最大门限 </a:t>
            </a:r>
            <a:r>
              <a:rPr lang="en-US" altLang="zh-CN" sz="2000" b="1" dirty="0" err="1">
                <a:latin typeface="微软雅黑" pitchFamily="34" charset="-122"/>
                <a:ea typeface="微软雅黑" pitchFamily="34" charset="-122"/>
              </a:rPr>
              <a:t>TH</a:t>
            </a:r>
            <a:r>
              <a:rPr lang="en-US" altLang="zh-CN" sz="2000" b="1" baseline="-25000" dirty="0" err="1">
                <a:latin typeface="微软雅黑" pitchFamily="34" charset="-122"/>
                <a:ea typeface="微软雅黑" pitchFamily="34" charset="-122"/>
              </a:rPr>
              <a:t>ax</a:t>
            </a:r>
            <a:r>
              <a:rPr lang="en-US" altLang="zh-CN" sz="2000" b="1" dirty="0">
                <a:latin typeface="微软雅黑" pitchFamily="34" charset="-122"/>
                <a:ea typeface="微软雅黑" pitchFamily="34" charset="-122"/>
              </a:rPr>
              <a:t> </a:t>
            </a:r>
            <a:r>
              <a:rPr lang="zh-CN" altLang="en-US" sz="2000" b="1" dirty="0">
                <a:solidFill>
                  <a:srgbClr val="C00000"/>
                </a:solidFill>
                <a:latin typeface="微软雅黑" pitchFamily="34" charset="-122"/>
                <a:ea typeface="微软雅黑" pitchFamily="34" charset="-122"/>
              </a:rPr>
              <a:t>之间</a:t>
            </a:r>
            <a:r>
              <a:rPr lang="zh-CN" altLang="en-US" sz="2000" b="1" dirty="0">
                <a:latin typeface="微软雅黑" pitchFamily="34" charset="-122"/>
                <a:ea typeface="微软雅黑" pitchFamily="34" charset="-122"/>
              </a:rPr>
              <a:t>，则按照某一</a:t>
            </a:r>
            <a:r>
              <a:rPr lang="zh-CN" altLang="en-US" sz="2000" b="1" dirty="0">
                <a:solidFill>
                  <a:srgbClr val="0000FF"/>
                </a:solidFill>
                <a:latin typeface="微软雅黑" pitchFamily="34" charset="-122"/>
                <a:ea typeface="微软雅黑" pitchFamily="34" charset="-122"/>
              </a:rPr>
              <a:t>概率 </a:t>
            </a:r>
            <a:r>
              <a:rPr lang="en-US" altLang="zh-CN" sz="2000" b="1" i="1" dirty="0">
                <a:solidFill>
                  <a:srgbClr val="0000FF"/>
                </a:solidFill>
                <a:latin typeface="微软雅黑" pitchFamily="34" charset="-122"/>
                <a:ea typeface="微软雅黑" pitchFamily="34" charset="-122"/>
              </a:rPr>
              <a:t>p</a:t>
            </a:r>
            <a:r>
              <a:rPr lang="en-US" altLang="zh-CN" sz="2000" b="1" dirty="0">
                <a:solidFill>
                  <a:srgbClr val="0000FF"/>
                </a:solidFill>
                <a:latin typeface="微软雅黑" pitchFamily="34" charset="-122"/>
                <a:ea typeface="微软雅黑" pitchFamily="34" charset="-122"/>
              </a:rPr>
              <a:t> </a:t>
            </a:r>
            <a:r>
              <a:rPr lang="zh-CN" altLang="en-US" sz="2000" b="1" dirty="0">
                <a:latin typeface="微软雅黑" pitchFamily="34" charset="-122"/>
                <a:ea typeface="微软雅黑" pitchFamily="34" charset="-122"/>
              </a:rPr>
              <a:t>将新到达的分组丢弃。</a:t>
            </a:r>
          </a:p>
        </p:txBody>
      </p:sp>
      <p:sp>
        <p:nvSpPr>
          <p:cNvPr id="5" name="灯片编号占位符 4">
            <a:extLst>
              <a:ext uri="{FF2B5EF4-FFF2-40B4-BE49-F238E27FC236}">
                <a16:creationId xmlns:a16="http://schemas.microsoft.com/office/drawing/2014/main" id="{EAD19741-CD3C-478F-97F0-D6C9E08A97EE}"/>
              </a:ext>
            </a:extLst>
          </p:cNvPr>
          <p:cNvSpPr>
            <a:spLocks noGrp="1"/>
          </p:cNvSpPr>
          <p:nvPr>
            <p:ph type="sldNum" sz="quarter" idx="12"/>
          </p:nvPr>
        </p:nvSpPr>
        <p:spPr/>
        <p:txBody>
          <a:bodyPr/>
          <a:lstStyle/>
          <a:p>
            <a:fld id="{C485880C-E2C3-4DAB-AE74-D9BE691626AC}" type="slidenum">
              <a:rPr lang="zh-CN" altLang="en-US" smtClean="0"/>
              <a:pPr/>
              <a:t>173</a:t>
            </a:fld>
            <a:endParaRPr lang="zh-CN" altLang="en-US"/>
          </a:p>
        </p:txBody>
      </p:sp>
    </p:spTree>
    <p:extLst>
      <p:ext uri="{BB962C8B-B14F-4D97-AF65-F5344CB8AC3E}">
        <p14:creationId xmlns:p14="http://schemas.microsoft.com/office/powerpoint/2010/main" val="102565261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56963" y="1427955"/>
            <a:ext cx="8048776" cy="286415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AutoShape 5"/>
          <p:cNvSpPr>
            <a:spLocks noChangeArrowheads="1"/>
          </p:cNvSpPr>
          <p:nvPr/>
        </p:nvSpPr>
        <p:spPr bwMode="auto">
          <a:xfrm>
            <a:off x="556963" y="626274"/>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386152" y="583636"/>
            <a:ext cx="23903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随机早期检测 </a:t>
            </a:r>
            <a:r>
              <a:rPr lang="en-US" altLang="zh-CN" sz="2000" b="1" dirty="0">
                <a:solidFill>
                  <a:schemeClr val="bg1"/>
                </a:solidFill>
                <a:latin typeface="微软雅黑" pitchFamily="34" charset="-122"/>
                <a:ea typeface="微软雅黑" pitchFamily="34" charset="-122"/>
              </a:rPr>
              <a:t>RED</a:t>
            </a:r>
            <a:endParaRPr lang="zh-CN" altLang="en-US" sz="2000" b="1" dirty="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500401" y="970981"/>
            <a:ext cx="8184960" cy="438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700"/>
              </a:lnSpc>
              <a:buClr>
                <a:srgbClr val="0070C0"/>
              </a:buClr>
            </a:pPr>
            <a:r>
              <a:rPr lang="en-US" altLang="zh-CN" b="1" dirty="0">
                <a:latin typeface="微软雅黑" pitchFamily="34" charset="-122"/>
                <a:ea typeface="微软雅黑" pitchFamily="34" charset="-122"/>
              </a:rPr>
              <a:t>RED </a:t>
            </a:r>
            <a:r>
              <a:rPr lang="zh-CN" altLang="en-US" b="1" dirty="0">
                <a:latin typeface="微软雅黑" pitchFamily="34" charset="-122"/>
                <a:ea typeface="微软雅黑" pitchFamily="34" charset="-122"/>
              </a:rPr>
              <a:t>路由器到达队列维持</a:t>
            </a:r>
            <a:r>
              <a:rPr lang="zh-CN" altLang="en-US" b="1" dirty="0">
                <a:solidFill>
                  <a:srgbClr val="C00000"/>
                </a:solidFill>
                <a:latin typeface="微软雅黑" pitchFamily="34" charset="-122"/>
                <a:ea typeface="微软雅黑" pitchFamily="34" charset="-122"/>
              </a:rPr>
              <a:t>两个参数：</a:t>
            </a:r>
            <a:r>
              <a:rPr lang="en-US" altLang="zh-CN" b="1" dirty="0" err="1">
                <a:latin typeface="微软雅黑" pitchFamily="34" charset="-122"/>
                <a:ea typeface="微软雅黑" pitchFamily="34" charset="-122"/>
              </a:rPr>
              <a:t>Th</a:t>
            </a:r>
            <a:r>
              <a:rPr lang="en-US" altLang="zh-CN" b="1" baseline="-25000" dirty="0" err="1">
                <a:latin typeface="微软雅黑" pitchFamily="34" charset="-122"/>
                <a:ea typeface="微软雅黑" pitchFamily="34" charset="-122"/>
              </a:rPr>
              <a:t>min</a:t>
            </a:r>
            <a:r>
              <a:rPr lang="zh-CN" altLang="en-US" b="1" dirty="0">
                <a:latin typeface="微软雅黑" pitchFamily="34" charset="-122"/>
                <a:ea typeface="微软雅黑" pitchFamily="34" charset="-122"/>
              </a:rPr>
              <a:t>， </a:t>
            </a:r>
            <a:r>
              <a:rPr lang="en-US" altLang="zh-CN" b="1" dirty="0" err="1">
                <a:latin typeface="微软雅黑" pitchFamily="34" charset="-122"/>
                <a:ea typeface="微软雅黑" pitchFamily="34" charset="-122"/>
              </a:rPr>
              <a:t>Th</a:t>
            </a:r>
            <a:r>
              <a:rPr lang="en-US" altLang="zh-CN" b="1" baseline="-25000" dirty="0" err="1">
                <a:latin typeface="微软雅黑" pitchFamily="34" charset="-122"/>
                <a:ea typeface="微软雅黑" pitchFamily="34" charset="-122"/>
              </a:rPr>
              <a:t>max</a:t>
            </a:r>
            <a:r>
              <a:rPr lang="zh-CN" altLang="en-US" b="1" dirty="0">
                <a:latin typeface="微软雅黑" pitchFamily="34" charset="-122"/>
                <a:ea typeface="微软雅黑" pitchFamily="34" charset="-122"/>
              </a:rPr>
              <a:t>，分成为</a:t>
            </a:r>
            <a:r>
              <a:rPr lang="zh-CN" altLang="en-US" b="1" dirty="0">
                <a:solidFill>
                  <a:srgbClr val="C00000"/>
                </a:solidFill>
                <a:latin typeface="微软雅黑" pitchFamily="34" charset="-122"/>
                <a:ea typeface="微软雅黑" pitchFamily="34" charset="-122"/>
              </a:rPr>
              <a:t>三个区域： </a:t>
            </a:r>
          </a:p>
        </p:txBody>
      </p:sp>
      <p:grpSp>
        <p:nvGrpSpPr>
          <p:cNvPr id="36" name="组合 35"/>
          <p:cNvGrpSpPr/>
          <p:nvPr/>
        </p:nvGrpSpPr>
        <p:grpSpPr>
          <a:xfrm>
            <a:off x="1357257" y="1521364"/>
            <a:ext cx="6594516" cy="2665222"/>
            <a:chOff x="725398" y="2057562"/>
            <a:chExt cx="8961415" cy="3621820"/>
          </a:xfrm>
        </p:grpSpPr>
        <p:sp>
          <p:nvSpPr>
            <p:cNvPr id="6" name="Rectangle 35"/>
            <p:cNvSpPr>
              <a:spLocks noChangeArrowheads="1"/>
            </p:cNvSpPr>
            <p:nvPr/>
          </p:nvSpPr>
          <p:spPr bwMode="auto">
            <a:xfrm>
              <a:off x="2952883" y="2059150"/>
              <a:ext cx="3437863" cy="3013075"/>
            </a:xfrm>
            <a:prstGeom prst="rect">
              <a:avLst/>
            </a:prstGeom>
            <a:solidFill>
              <a:srgbClr val="99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 name="Rectangle 34"/>
            <p:cNvSpPr>
              <a:spLocks noChangeArrowheads="1"/>
            </p:cNvSpPr>
            <p:nvPr/>
          </p:nvSpPr>
          <p:spPr bwMode="auto">
            <a:xfrm>
              <a:off x="6394185" y="2057562"/>
              <a:ext cx="1024996" cy="24765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8" name="Rectangle 33"/>
            <p:cNvSpPr>
              <a:spLocks noChangeArrowheads="1"/>
            </p:cNvSpPr>
            <p:nvPr/>
          </p:nvSpPr>
          <p:spPr bwMode="auto">
            <a:xfrm>
              <a:off x="1676798" y="2057563"/>
              <a:ext cx="1276085" cy="3444875"/>
            </a:xfrm>
            <a:prstGeom prst="rect">
              <a:avLst/>
            </a:prstGeom>
            <a:solidFill>
              <a:srgbClr val="66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9" name="Rectangle 4"/>
            <p:cNvSpPr>
              <a:spLocks noChangeArrowheads="1"/>
            </p:cNvSpPr>
            <p:nvPr/>
          </p:nvSpPr>
          <p:spPr bwMode="auto">
            <a:xfrm>
              <a:off x="4975358" y="2757649"/>
              <a:ext cx="2445544" cy="1276350"/>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0" name="Freeform 5"/>
            <p:cNvSpPr>
              <a:spLocks/>
            </p:cNvSpPr>
            <p:nvPr/>
          </p:nvSpPr>
          <p:spPr bwMode="auto">
            <a:xfrm>
              <a:off x="1948525" y="2757649"/>
              <a:ext cx="5472377" cy="1276350"/>
            </a:xfrm>
            <a:custGeom>
              <a:avLst/>
              <a:gdLst>
                <a:gd name="T0" fmla="*/ 0 w 1920"/>
                <a:gd name="T1" fmla="*/ 0 h 528"/>
                <a:gd name="T2" fmla="*/ 1920 w 1920"/>
                <a:gd name="T3" fmla="*/ 0 h 528"/>
                <a:gd name="T4" fmla="*/ 1920 w 1920"/>
                <a:gd name="T5" fmla="*/ 528 h 528"/>
                <a:gd name="T6" fmla="*/ 0 w 1920"/>
                <a:gd name="T7" fmla="*/ 528 h 528"/>
              </a:gdLst>
              <a:ahLst/>
              <a:cxnLst>
                <a:cxn ang="0">
                  <a:pos x="T0" y="T1"/>
                </a:cxn>
                <a:cxn ang="0">
                  <a:pos x="T2" y="T3"/>
                </a:cxn>
                <a:cxn ang="0">
                  <a:pos x="T4" y="T5"/>
                </a:cxn>
                <a:cxn ang="0">
                  <a:pos x="T6" y="T7"/>
                </a:cxn>
              </a:cxnLst>
              <a:rect l="0" t="0" r="r" b="b"/>
              <a:pathLst>
                <a:path w="1920" h="528">
                  <a:moveTo>
                    <a:pt x="0" y="0"/>
                  </a:moveTo>
                  <a:lnTo>
                    <a:pt x="1920" y="0"/>
                  </a:lnTo>
                  <a:lnTo>
                    <a:pt x="1920" y="528"/>
                  </a:lnTo>
                  <a:lnTo>
                    <a:pt x="0" y="528"/>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1" name="Line 6"/>
            <p:cNvSpPr>
              <a:spLocks noChangeShapeType="1"/>
            </p:cNvSpPr>
            <p:nvPr/>
          </p:nvSpPr>
          <p:spPr bwMode="auto">
            <a:xfrm>
              <a:off x="7073504"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2" name="Line 7"/>
            <p:cNvSpPr>
              <a:spLocks noChangeShapeType="1"/>
            </p:cNvSpPr>
            <p:nvPr/>
          </p:nvSpPr>
          <p:spPr bwMode="auto">
            <a:xfrm>
              <a:off x="6724385"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3" name="Line 8"/>
            <p:cNvSpPr>
              <a:spLocks noChangeShapeType="1"/>
            </p:cNvSpPr>
            <p:nvPr/>
          </p:nvSpPr>
          <p:spPr bwMode="auto">
            <a:xfrm>
              <a:off x="6373548" y="2290924"/>
              <a:ext cx="0" cy="203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4" name="Line 9"/>
            <p:cNvSpPr>
              <a:spLocks noChangeShapeType="1"/>
            </p:cNvSpPr>
            <p:nvPr/>
          </p:nvSpPr>
          <p:spPr bwMode="auto">
            <a:xfrm>
              <a:off x="6024431"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5" name="Line 10"/>
            <p:cNvSpPr>
              <a:spLocks noChangeShapeType="1"/>
            </p:cNvSpPr>
            <p:nvPr/>
          </p:nvSpPr>
          <p:spPr bwMode="auto">
            <a:xfrm>
              <a:off x="5675313"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6" name="Line 11"/>
            <p:cNvSpPr>
              <a:spLocks noChangeShapeType="1"/>
            </p:cNvSpPr>
            <p:nvPr/>
          </p:nvSpPr>
          <p:spPr bwMode="auto">
            <a:xfrm>
              <a:off x="5324475"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7" name="Line 12"/>
            <p:cNvSpPr>
              <a:spLocks noChangeShapeType="1"/>
            </p:cNvSpPr>
            <p:nvPr/>
          </p:nvSpPr>
          <p:spPr bwMode="auto">
            <a:xfrm>
              <a:off x="2964921" y="2309975"/>
              <a:ext cx="0" cy="3160712"/>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8" name="AutoShape 13"/>
            <p:cNvSpPr>
              <a:spLocks noChangeArrowheads="1"/>
            </p:cNvSpPr>
            <p:nvPr/>
          </p:nvSpPr>
          <p:spPr bwMode="auto">
            <a:xfrm>
              <a:off x="7305676" y="3105313"/>
              <a:ext cx="1049073" cy="465137"/>
            </a:xfrm>
            <a:prstGeom prst="rightArrow">
              <a:avLst>
                <a:gd name="adj1" fmla="val 50000"/>
                <a:gd name="adj2" fmla="val 52048"/>
              </a:avLst>
            </a:prstGeom>
            <a:solidFill>
              <a:srgbClr val="FF00FF"/>
            </a:solidFill>
            <a:ln w="9525">
              <a:solidFill>
                <a:schemeClr val="tx1"/>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19" name="Text Box 14"/>
            <p:cNvSpPr txBox="1">
              <a:spLocks noChangeArrowheads="1"/>
            </p:cNvSpPr>
            <p:nvPr/>
          </p:nvSpPr>
          <p:spPr bwMode="auto">
            <a:xfrm>
              <a:off x="8288101" y="2986250"/>
              <a:ext cx="982872" cy="71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a:latin typeface="微软雅黑" pitchFamily="34" charset="-122"/>
                  <a:ea typeface="微软雅黑" pitchFamily="34" charset="-122"/>
                </a:rPr>
                <a:t>从队首</a:t>
              </a:r>
            </a:p>
            <a:p>
              <a:pPr algn="ctr"/>
              <a:r>
                <a:rPr kumimoji="1" lang="zh-CN" altLang="en-US" sz="1400" b="1">
                  <a:latin typeface="微软雅黑" pitchFamily="34" charset="-122"/>
                  <a:ea typeface="微软雅黑" pitchFamily="34" charset="-122"/>
                </a:rPr>
                <a:t>发送</a:t>
              </a:r>
            </a:p>
          </p:txBody>
        </p:sp>
        <p:sp>
          <p:nvSpPr>
            <p:cNvPr id="20" name="Line 15"/>
            <p:cNvSpPr>
              <a:spLocks noChangeShapeType="1"/>
            </p:cNvSpPr>
            <p:nvPr/>
          </p:nvSpPr>
          <p:spPr bwMode="auto">
            <a:xfrm>
              <a:off x="4975358"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1" name="Text Box 16"/>
            <p:cNvSpPr txBox="1">
              <a:spLocks noChangeArrowheads="1"/>
            </p:cNvSpPr>
            <p:nvPr/>
          </p:nvSpPr>
          <p:spPr bwMode="auto">
            <a:xfrm>
              <a:off x="7571469" y="4363378"/>
              <a:ext cx="2115344" cy="418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400" b="1" dirty="0">
                  <a:solidFill>
                    <a:srgbClr val="C00000"/>
                  </a:solidFill>
                  <a:latin typeface="微软雅黑" pitchFamily="34" charset="-122"/>
                  <a:ea typeface="微软雅黑" pitchFamily="34" charset="-122"/>
                </a:rPr>
                <a:t>最小门限 </a:t>
              </a:r>
              <a:r>
                <a:rPr kumimoji="1" lang="en-US" altLang="zh-CN" sz="1400" b="1" dirty="0" err="1">
                  <a:solidFill>
                    <a:srgbClr val="C00000"/>
                  </a:solidFill>
                  <a:latin typeface="微软雅黑" pitchFamily="34" charset="-122"/>
                  <a:ea typeface="微软雅黑" pitchFamily="34" charset="-122"/>
                </a:rPr>
                <a:t>Th</a:t>
              </a:r>
              <a:r>
                <a:rPr kumimoji="1" lang="en-US" altLang="zh-CN" sz="1400" b="1" baseline="-25000" dirty="0" err="1">
                  <a:solidFill>
                    <a:srgbClr val="C00000"/>
                  </a:solidFill>
                  <a:latin typeface="微软雅黑" pitchFamily="34" charset="-122"/>
                  <a:ea typeface="微软雅黑" pitchFamily="34" charset="-122"/>
                </a:rPr>
                <a:t>min</a:t>
              </a:r>
              <a:endParaRPr kumimoji="1" lang="en-US" altLang="zh-CN" sz="1400" b="1" baseline="-25000" dirty="0">
                <a:solidFill>
                  <a:srgbClr val="C00000"/>
                </a:solidFill>
                <a:latin typeface="微软雅黑" pitchFamily="34" charset="-122"/>
                <a:ea typeface="微软雅黑" pitchFamily="34" charset="-122"/>
              </a:endParaRPr>
            </a:p>
          </p:txBody>
        </p:sp>
        <p:sp>
          <p:nvSpPr>
            <p:cNvPr id="22" name="Text Box 17"/>
            <p:cNvSpPr txBox="1">
              <a:spLocks noChangeArrowheads="1"/>
            </p:cNvSpPr>
            <p:nvPr/>
          </p:nvSpPr>
          <p:spPr bwMode="auto">
            <a:xfrm>
              <a:off x="4244446" y="5261138"/>
              <a:ext cx="1956595" cy="418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C00000"/>
                  </a:solidFill>
                  <a:latin typeface="微软雅黑" pitchFamily="34" charset="-122"/>
                  <a:ea typeface="微软雅黑" pitchFamily="34" charset="-122"/>
                </a:rPr>
                <a:t>最大门限 </a:t>
              </a:r>
              <a:r>
                <a:rPr kumimoji="1" lang="en-US" altLang="zh-CN" sz="1400" b="1" dirty="0" err="1">
                  <a:solidFill>
                    <a:srgbClr val="C00000"/>
                  </a:solidFill>
                  <a:latin typeface="微软雅黑" pitchFamily="34" charset="-122"/>
                  <a:ea typeface="微软雅黑" pitchFamily="34" charset="-122"/>
                </a:rPr>
                <a:t>Th</a:t>
              </a:r>
              <a:r>
                <a:rPr kumimoji="1" lang="en-US" altLang="zh-CN" sz="1400" b="1" baseline="-25000" dirty="0" err="1">
                  <a:solidFill>
                    <a:srgbClr val="C00000"/>
                  </a:solidFill>
                  <a:latin typeface="微软雅黑" pitchFamily="34" charset="-122"/>
                  <a:ea typeface="微软雅黑" pitchFamily="34" charset="-122"/>
                </a:rPr>
                <a:t>max</a:t>
              </a:r>
              <a:endParaRPr kumimoji="1" lang="en-US" altLang="zh-CN" sz="1400" b="1" baseline="-25000" dirty="0">
                <a:solidFill>
                  <a:srgbClr val="C00000"/>
                </a:solidFill>
                <a:latin typeface="微软雅黑" pitchFamily="34" charset="-122"/>
                <a:ea typeface="微软雅黑" pitchFamily="34" charset="-122"/>
              </a:endParaRPr>
            </a:p>
          </p:txBody>
        </p:sp>
        <p:sp>
          <p:nvSpPr>
            <p:cNvPr id="23" name="AutoShape 18"/>
            <p:cNvSpPr>
              <a:spLocks noChangeArrowheads="1"/>
            </p:cNvSpPr>
            <p:nvPr/>
          </p:nvSpPr>
          <p:spPr bwMode="auto">
            <a:xfrm>
              <a:off x="1434443" y="3138648"/>
              <a:ext cx="2146300" cy="431800"/>
            </a:xfrm>
            <a:prstGeom prst="rightArrow">
              <a:avLst>
                <a:gd name="adj1" fmla="val 50000"/>
                <a:gd name="adj2" fmla="val 114706"/>
              </a:avLst>
            </a:prstGeom>
            <a:solidFill>
              <a:schemeClr val="accent6">
                <a:lumMod val="75000"/>
              </a:schemeClr>
            </a:solidFill>
            <a:ln w="9525">
              <a:solidFill>
                <a:schemeClr val="tx1"/>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24" name="Text Box 19"/>
            <p:cNvSpPr txBox="1">
              <a:spLocks noChangeArrowheads="1"/>
            </p:cNvSpPr>
            <p:nvPr/>
          </p:nvSpPr>
          <p:spPr bwMode="auto">
            <a:xfrm>
              <a:off x="725398" y="2979077"/>
              <a:ext cx="738897" cy="71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latin typeface="微软雅黑" pitchFamily="34" charset="-122"/>
                  <a:ea typeface="微软雅黑" pitchFamily="34" charset="-122"/>
                </a:rPr>
                <a:t>分组</a:t>
              </a:r>
            </a:p>
            <a:p>
              <a:pPr algn="ctr"/>
              <a:r>
                <a:rPr kumimoji="1" lang="zh-CN" altLang="en-US" sz="1400" b="1" dirty="0">
                  <a:latin typeface="微软雅黑" pitchFamily="34" charset="-122"/>
                  <a:ea typeface="微软雅黑" pitchFamily="34" charset="-122"/>
                </a:rPr>
                <a:t>到达</a:t>
              </a:r>
            </a:p>
          </p:txBody>
        </p:sp>
        <p:sp>
          <p:nvSpPr>
            <p:cNvPr id="25" name="Text Box 20"/>
            <p:cNvSpPr txBox="1">
              <a:spLocks noChangeArrowheads="1"/>
            </p:cNvSpPr>
            <p:nvPr/>
          </p:nvSpPr>
          <p:spPr bwMode="auto">
            <a:xfrm>
              <a:off x="5102623" y="4686464"/>
              <a:ext cx="2106900" cy="418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itchFamily="34" charset="-122"/>
                  <a:ea typeface="微软雅黑" pitchFamily="34" charset="-122"/>
                </a:rPr>
                <a:t>平均队列长度 </a:t>
              </a:r>
              <a:r>
                <a:rPr kumimoji="1" lang="en-US" altLang="zh-CN" sz="1400" b="1" i="1" dirty="0" err="1">
                  <a:solidFill>
                    <a:srgbClr val="0000FF"/>
                  </a:solidFill>
                  <a:latin typeface="微软雅黑" pitchFamily="34" charset="-122"/>
                  <a:ea typeface="微软雅黑" pitchFamily="34" charset="-122"/>
                </a:rPr>
                <a:t>L</a:t>
              </a:r>
              <a:r>
                <a:rPr kumimoji="1" lang="en-US" altLang="zh-CN" sz="1400" b="1" baseline="-25000" dirty="0" err="1">
                  <a:solidFill>
                    <a:srgbClr val="0000FF"/>
                  </a:solidFill>
                  <a:latin typeface="微软雅黑" pitchFamily="34" charset="-122"/>
                  <a:ea typeface="微软雅黑" pitchFamily="34" charset="-122"/>
                </a:rPr>
                <a:t>av</a:t>
              </a:r>
              <a:endParaRPr kumimoji="1" lang="en-US" altLang="zh-CN" sz="1400" b="1" baseline="-25000" dirty="0">
                <a:solidFill>
                  <a:srgbClr val="0000FF"/>
                </a:solidFill>
                <a:latin typeface="微软雅黑" pitchFamily="34" charset="-122"/>
                <a:ea typeface="微软雅黑" pitchFamily="34" charset="-122"/>
              </a:endParaRPr>
            </a:p>
          </p:txBody>
        </p:sp>
        <p:sp>
          <p:nvSpPr>
            <p:cNvPr id="26" name="Line 21"/>
            <p:cNvSpPr>
              <a:spLocks noChangeShapeType="1"/>
            </p:cNvSpPr>
            <p:nvPr/>
          </p:nvSpPr>
          <p:spPr bwMode="auto">
            <a:xfrm>
              <a:off x="7420902" y="2295687"/>
              <a:ext cx="0" cy="4619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7" name="Text Box 22"/>
            <p:cNvSpPr txBox="1">
              <a:spLocks noChangeArrowheads="1"/>
            </p:cNvSpPr>
            <p:nvPr/>
          </p:nvSpPr>
          <p:spPr bwMode="auto">
            <a:xfrm>
              <a:off x="6490494" y="2308388"/>
              <a:ext cx="738897" cy="418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排队</a:t>
              </a:r>
            </a:p>
          </p:txBody>
        </p:sp>
        <p:sp>
          <p:nvSpPr>
            <p:cNvPr id="28" name="Text Box 23"/>
            <p:cNvSpPr txBox="1">
              <a:spLocks noChangeArrowheads="1"/>
            </p:cNvSpPr>
            <p:nvPr/>
          </p:nvSpPr>
          <p:spPr bwMode="auto">
            <a:xfrm>
              <a:off x="2094705" y="2308388"/>
              <a:ext cx="738897" cy="418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丢弃</a:t>
              </a:r>
            </a:p>
          </p:txBody>
        </p:sp>
        <p:sp>
          <p:nvSpPr>
            <p:cNvPr id="29" name="Text Box 24"/>
            <p:cNvSpPr txBox="1">
              <a:spLocks noChangeArrowheads="1"/>
            </p:cNvSpPr>
            <p:nvPr/>
          </p:nvSpPr>
          <p:spPr bwMode="auto">
            <a:xfrm>
              <a:off x="3730229" y="2309974"/>
              <a:ext cx="1777970" cy="418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以概率</a:t>
              </a:r>
              <a:r>
                <a:rPr kumimoji="1" lang="zh-CN" altLang="en-US" sz="1400" b="1" i="1">
                  <a:latin typeface="微软雅黑" pitchFamily="34" charset="-122"/>
                  <a:ea typeface="微软雅黑" pitchFamily="34" charset="-122"/>
                </a:rPr>
                <a:t> </a:t>
              </a:r>
              <a:r>
                <a:rPr kumimoji="1" lang="en-US" altLang="zh-CN" sz="1400" b="1" i="1">
                  <a:latin typeface="微软雅黑" pitchFamily="34" charset="-122"/>
                  <a:ea typeface="微软雅黑" pitchFamily="34" charset="-122"/>
                </a:rPr>
                <a:t>p</a:t>
              </a:r>
              <a:r>
                <a:rPr kumimoji="1" lang="en-US" altLang="zh-CN" sz="1400" b="1">
                  <a:latin typeface="微软雅黑" pitchFamily="34" charset="-122"/>
                  <a:ea typeface="微软雅黑" pitchFamily="34" charset="-122"/>
                </a:rPr>
                <a:t> </a:t>
              </a:r>
              <a:r>
                <a:rPr kumimoji="1" lang="zh-CN" altLang="en-US" sz="1400" b="1">
                  <a:latin typeface="微软雅黑" pitchFamily="34" charset="-122"/>
                  <a:ea typeface="微软雅黑" pitchFamily="34" charset="-122"/>
                </a:rPr>
                <a:t>丢弃</a:t>
              </a:r>
            </a:p>
          </p:txBody>
        </p:sp>
        <p:sp>
          <p:nvSpPr>
            <p:cNvPr id="30" name="Line 25"/>
            <p:cNvSpPr>
              <a:spLocks noChangeShapeType="1"/>
            </p:cNvSpPr>
            <p:nvPr/>
          </p:nvSpPr>
          <p:spPr bwMode="auto">
            <a:xfrm>
              <a:off x="4990836" y="4703924"/>
              <a:ext cx="2411148" cy="0"/>
            </a:xfrm>
            <a:prstGeom prst="line">
              <a:avLst/>
            </a:prstGeom>
            <a:noFill/>
            <a:ln w="1905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1" name="Line 26"/>
            <p:cNvSpPr>
              <a:spLocks noChangeShapeType="1"/>
            </p:cNvSpPr>
            <p:nvPr/>
          </p:nvSpPr>
          <p:spPr bwMode="auto">
            <a:xfrm flipH="1">
              <a:off x="7420902" y="4076862"/>
              <a:ext cx="15478" cy="1509712"/>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2" name="Line 27"/>
            <p:cNvSpPr>
              <a:spLocks noChangeShapeType="1"/>
            </p:cNvSpPr>
            <p:nvPr/>
          </p:nvSpPr>
          <p:spPr bwMode="auto">
            <a:xfrm>
              <a:off x="4982237" y="4067337"/>
              <a:ext cx="0" cy="8699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3" name="Line 28"/>
            <p:cNvSpPr>
              <a:spLocks noChangeShapeType="1"/>
            </p:cNvSpPr>
            <p:nvPr/>
          </p:nvSpPr>
          <p:spPr bwMode="auto">
            <a:xfrm>
              <a:off x="6370109" y="4227674"/>
              <a:ext cx="1090348" cy="0"/>
            </a:xfrm>
            <a:prstGeom prst="line">
              <a:avLst/>
            </a:prstGeom>
            <a:noFill/>
            <a:ln w="1905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4" name="Line 29"/>
            <p:cNvSpPr>
              <a:spLocks noChangeShapeType="1"/>
            </p:cNvSpPr>
            <p:nvPr/>
          </p:nvSpPr>
          <p:spPr bwMode="auto">
            <a:xfrm>
              <a:off x="2975239" y="5253199"/>
              <a:ext cx="4437063" cy="0"/>
            </a:xfrm>
            <a:prstGeom prst="line">
              <a:avLst/>
            </a:prstGeom>
            <a:noFill/>
            <a:ln w="1905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5" name="Line 30"/>
            <p:cNvSpPr>
              <a:spLocks noChangeShapeType="1"/>
            </p:cNvSpPr>
            <p:nvPr/>
          </p:nvSpPr>
          <p:spPr bwMode="auto">
            <a:xfrm flipH="1" flipV="1">
              <a:off x="6877446" y="4284002"/>
              <a:ext cx="718873" cy="288496"/>
            </a:xfrm>
            <a:prstGeom prst="line">
              <a:avLst/>
            </a:prstGeom>
            <a:noFill/>
            <a:ln w="19050">
              <a:solidFill>
                <a:srgbClr val="000066"/>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grpSp>
      <p:sp>
        <p:nvSpPr>
          <p:cNvPr id="37" name="矩形 36"/>
          <p:cNvSpPr/>
          <p:nvPr/>
        </p:nvSpPr>
        <p:spPr>
          <a:xfrm>
            <a:off x="1378628" y="4289602"/>
            <a:ext cx="6360778" cy="369332"/>
          </a:xfrm>
          <a:prstGeom prst="rect">
            <a:avLst/>
          </a:prstGeom>
        </p:spPr>
        <p:txBody>
          <a:bodyPr wrap="square">
            <a:spAutoFit/>
          </a:bodyPr>
          <a:lstStyle/>
          <a:p>
            <a:pPr algn="ctr">
              <a:buClr>
                <a:srgbClr val="0070C0"/>
              </a:buClr>
            </a:pPr>
            <a:r>
              <a:rPr lang="en-US" altLang="zh-CN" b="1" dirty="0">
                <a:latin typeface="微软雅黑" pitchFamily="34" charset="-122"/>
                <a:ea typeface="微软雅黑" pitchFamily="34" charset="-122"/>
              </a:rPr>
              <a:t>RED </a:t>
            </a:r>
            <a:r>
              <a:rPr lang="zh-CN" altLang="en-US" b="1" dirty="0">
                <a:latin typeface="微软雅黑" pitchFamily="34" charset="-122"/>
                <a:ea typeface="微软雅黑" pitchFamily="34" charset="-122"/>
              </a:rPr>
              <a:t>对每一个到达的分组都先计算</a:t>
            </a:r>
            <a:r>
              <a:rPr lang="zh-CN" altLang="en-US" b="1" dirty="0">
                <a:solidFill>
                  <a:srgbClr val="C00000"/>
                </a:solidFill>
                <a:latin typeface="微软雅黑" pitchFamily="34" charset="-122"/>
                <a:ea typeface="微软雅黑" pitchFamily="34" charset="-122"/>
              </a:rPr>
              <a:t>平均队列长度 </a:t>
            </a:r>
            <a:r>
              <a:rPr lang="en-US" altLang="zh-CN" b="1" i="1" dirty="0">
                <a:solidFill>
                  <a:srgbClr val="C00000"/>
                </a:solidFill>
                <a:latin typeface="微软雅黑" pitchFamily="34" charset="-122"/>
                <a:ea typeface="微软雅黑" pitchFamily="34" charset="-122"/>
              </a:rPr>
              <a:t>L</a:t>
            </a:r>
            <a:r>
              <a:rPr lang="en-US" altLang="zh-CN" b="1" baseline="-25000" dirty="0">
                <a:solidFill>
                  <a:srgbClr val="C00000"/>
                </a:solidFill>
                <a:latin typeface="微软雅黑" pitchFamily="34" charset="-122"/>
                <a:ea typeface="微软雅黑" pitchFamily="34" charset="-122"/>
              </a:rPr>
              <a:t>AV</a:t>
            </a:r>
            <a:r>
              <a:rPr lang="en-US" altLang="zh-CN" b="1" dirty="0">
                <a:solidFill>
                  <a:srgbClr val="C00000"/>
                </a:solidFill>
                <a:latin typeface="微软雅黑" pitchFamily="34" charset="-122"/>
                <a:ea typeface="微软雅黑" pitchFamily="34" charset="-122"/>
              </a:rPr>
              <a:t> </a:t>
            </a:r>
            <a:r>
              <a:rPr lang="zh-CN" altLang="en-US" b="1" dirty="0">
                <a:solidFill>
                  <a:srgbClr val="C00000"/>
                </a:solidFill>
                <a:latin typeface="微软雅黑" pitchFamily="34" charset="-122"/>
                <a:ea typeface="微软雅黑" pitchFamily="34" charset="-122"/>
              </a:rPr>
              <a:t>。</a:t>
            </a:r>
          </a:p>
        </p:txBody>
      </p:sp>
      <p:sp>
        <p:nvSpPr>
          <p:cNvPr id="38" name="灯片编号占位符 37">
            <a:extLst>
              <a:ext uri="{FF2B5EF4-FFF2-40B4-BE49-F238E27FC236}">
                <a16:creationId xmlns:a16="http://schemas.microsoft.com/office/drawing/2014/main" id="{13DFEE82-319A-461D-B604-98823914F65F}"/>
              </a:ext>
            </a:extLst>
          </p:cNvPr>
          <p:cNvSpPr>
            <a:spLocks noGrp="1"/>
          </p:cNvSpPr>
          <p:nvPr>
            <p:ph type="sldNum" sz="quarter" idx="12"/>
          </p:nvPr>
        </p:nvSpPr>
        <p:spPr/>
        <p:txBody>
          <a:bodyPr/>
          <a:lstStyle/>
          <a:p>
            <a:fld id="{C485880C-E2C3-4DAB-AE74-D9BE691626AC}" type="slidenum">
              <a:rPr lang="zh-CN" altLang="en-US" smtClean="0"/>
              <a:pPr/>
              <a:t>174</a:t>
            </a:fld>
            <a:endParaRPr lang="zh-CN" altLang="en-US"/>
          </a:p>
        </p:txBody>
      </p:sp>
    </p:spTree>
    <p:extLst>
      <p:ext uri="{BB962C8B-B14F-4D97-AF65-F5344CB8AC3E}">
        <p14:creationId xmlns:p14="http://schemas.microsoft.com/office/powerpoint/2010/main" val="139206804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56963" y="2071154"/>
            <a:ext cx="8048776" cy="229053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AutoShape 5"/>
          <p:cNvSpPr>
            <a:spLocks noChangeArrowheads="1"/>
          </p:cNvSpPr>
          <p:nvPr/>
        </p:nvSpPr>
        <p:spPr bwMode="auto">
          <a:xfrm>
            <a:off x="556963" y="62297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 name="Rectangle 6"/>
          <p:cNvSpPr>
            <a:spLocks noChangeArrowheads="1"/>
          </p:cNvSpPr>
          <p:nvPr/>
        </p:nvSpPr>
        <p:spPr bwMode="auto">
          <a:xfrm>
            <a:off x="3386152" y="589768"/>
            <a:ext cx="23903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随机早期检测 </a:t>
            </a:r>
            <a:r>
              <a:rPr lang="en-US" altLang="zh-CN" sz="2000" b="1" dirty="0">
                <a:solidFill>
                  <a:schemeClr val="bg1"/>
                </a:solidFill>
                <a:latin typeface="微软雅黑" pitchFamily="34" charset="-122"/>
                <a:ea typeface="微软雅黑" pitchFamily="34" charset="-122"/>
              </a:rPr>
              <a:t>RED</a:t>
            </a:r>
            <a:endParaRPr lang="zh-CN" altLang="en-US" sz="2000" b="1" dirty="0">
              <a:solidFill>
                <a:schemeClr val="bg1"/>
              </a:solidFill>
              <a:latin typeface="微软雅黑" pitchFamily="34" charset="-122"/>
              <a:ea typeface="微软雅黑" pitchFamily="34" charset="-122"/>
            </a:endParaRPr>
          </a:p>
        </p:txBody>
      </p:sp>
      <p:sp>
        <p:nvSpPr>
          <p:cNvPr id="5" name="Rectangle 68"/>
          <p:cNvSpPr>
            <a:spLocks noChangeArrowheads="1"/>
          </p:cNvSpPr>
          <p:nvPr/>
        </p:nvSpPr>
        <p:spPr bwMode="auto">
          <a:xfrm>
            <a:off x="556963" y="940075"/>
            <a:ext cx="8184960" cy="11310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当 </a:t>
            </a:r>
            <a:r>
              <a:rPr lang="en-US" altLang="zh-CN" b="1" i="1" dirty="0">
                <a:latin typeface="微软雅黑" pitchFamily="34" charset="-122"/>
                <a:ea typeface="微软雅黑" pitchFamily="34" charset="-122"/>
              </a:rPr>
              <a:t>L</a:t>
            </a:r>
            <a:r>
              <a:rPr lang="en-US" altLang="zh-CN" b="1" baseline="-25000" dirty="0">
                <a:latin typeface="微软雅黑" pitchFamily="34" charset="-122"/>
                <a:ea typeface="微软雅黑" pitchFamily="34" charset="-122"/>
              </a:rPr>
              <a:t>AV</a:t>
            </a:r>
            <a:r>
              <a:rPr lang="en-US" altLang="zh-CN" dirty="0">
                <a:sym typeface="Symbol" pitchFamily="18" charset="2"/>
              </a:rPr>
              <a:t> </a:t>
            </a:r>
            <a:r>
              <a:rPr lang="en-US" altLang="zh-CN" b="1" dirty="0">
                <a:latin typeface="微软雅黑" pitchFamily="34" charset="-122"/>
                <a:ea typeface="微软雅黑" pitchFamily="34" charset="-122"/>
                <a:sym typeface="Symbol" pitchFamily="18" charset="2"/>
              </a:rPr>
              <a:t>   </a:t>
            </a:r>
            <a:r>
              <a:rPr lang="en-US" altLang="zh-CN" b="1" dirty="0" err="1">
                <a:latin typeface="微软雅黑" pitchFamily="34" charset="-122"/>
                <a:ea typeface="微软雅黑" pitchFamily="34" charset="-122"/>
              </a:rPr>
              <a:t>Th</a:t>
            </a:r>
            <a:r>
              <a:rPr lang="en-US" altLang="zh-CN" b="1" baseline="-25000" dirty="0" err="1">
                <a:latin typeface="微软雅黑" pitchFamily="34" charset="-122"/>
                <a:ea typeface="微软雅黑" pitchFamily="34" charset="-122"/>
              </a:rPr>
              <a:t>min</a:t>
            </a:r>
            <a:r>
              <a:rPr lang="en-US" altLang="zh-CN" b="1" baseline="-25000" dirty="0">
                <a:latin typeface="微软雅黑" pitchFamily="34" charset="-122"/>
                <a:ea typeface="微软雅黑" pitchFamily="34" charset="-122"/>
              </a:rPr>
              <a:t> </a:t>
            </a:r>
            <a:r>
              <a:rPr lang="zh-CN" altLang="en-US" b="1" dirty="0">
                <a:latin typeface="微软雅黑" pitchFamily="34" charset="-122"/>
                <a:ea typeface="微软雅黑" pitchFamily="34" charset="-122"/>
              </a:rPr>
              <a:t>时，丢弃概率 </a:t>
            </a:r>
            <a:r>
              <a:rPr lang="en-US" altLang="zh-CN" b="1" i="1" dirty="0">
                <a:latin typeface="微软雅黑" pitchFamily="34" charset="-122"/>
                <a:ea typeface="微软雅黑" pitchFamily="34" charset="-122"/>
              </a:rPr>
              <a:t>p</a:t>
            </a:r>
            <a:r>
              <a:rPr lang="en-US" altLang="zh-CN" b="1" dirty="0">
                <a:latin typeface="微软雅黑" pitchFamily="34" charset="-122"/>
                <a:ea typeface="微软雅黑" pitchFamily="34" charset="-122"/>
              </a:rPr>
              <a:t> = 0</a:t>
            </a:r>
            <a:r>
              <a:rPr lang="zh-CN" altLang="en-US" b="1" dirty="0">
                <a:latin typeface="微软雅黑" pitchFamily="34" charset="-122"/>
                <a:ea typeface="微软雅黑" pitchFamily="34" charset="-122"/>
              </a:rPr>
              <a:t>。</a:t>
            </a:r>
          </a:p>
          <a:p>
            <a:pPr marL="285750" indent="-28575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当 </a:t>
            </a:r>
            <a:r>
              <a:rPr lang="en-US" altLang="zh-CN" b="1" i="1" dirty="0">
                <a:latin typeface="微软雅黑" pitchFamily="34" charset="-122"/>
                <a:ea typeface="微软雅黑" pitchFamily="34" charset="-122"/>
              </a:rPr>
              <a:t>L</a:t>
            </a:r>
            <a:r>
              <a:rPr lang="en-US" altLang="zh-CN" b="1" baseline="-25000" dirty="0">
                <a:latin typeface="微软雅黑" pitchFamily="34" charset="-122"/>
                <a:ea typeface="微软雅黑" pitchFamily="34" charset="-122"/>
              </a:rPr>
              <a:t>AV</a:t>
            </a:r>
            <a:r>
              <a:rPr lang="en-US" altLang="zh-CN" dirty="0">
                <a:sym typeface="Symbol" pitchFamily="18" charset="2"/>
              </a:rPr>
              <a:t> </a:t>
            </a:r>
            <a:r>
              <a:rPr lang="en-US" altLang="zh-CN" b="1" dirty="0">
                <a:latin typeface="微软雅黑" pitchFamily="34" charset="-122"/>
                <a:ea typeface="微软雅黑" pitchFamily="34" charset="-122"/>
                <a:sym typeface="Symbol" pitchFamily="18" charset="2"/>
              </a:rPr>
              <a:t>   </a:t>
            </a:r>
            <a:r>
              <a:rPr lang="en-US" altLang="zh-CN" b="1" dirty="0" err="1">
                <a:latin typeface="微软雅黑" pitchFamily="34" charset="-122"/>
                <a:ea typeface="微软雅黑" pitchFamily="34" charset="-122"/>
              </a:rPr>
              <a:t>Th</a:t>
            </a:r>
            <a:r>
              <a:rPr lang="en-US" altLang="zh-CN" b="1" baseline="-25000" dirty="0" err="1">
                <a:latin typeface="微软雅黑" pitchFamily="34" charset="-122"/>
                <a:ea typeface="微软雅黑" pitchFamily="34" charset="-122"/>
              </a:rPr>
              <a:t>max</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时，丢弃概率 </a:t>
            </a:r>
            <a:r>
              <a:rPr lang="en-US" altLang="zh-CN" b="1" i="1" dirty="0">
                <a:latin typeface="微软雅黑" pitchFamily="34" charset="-122"/>
                <a:ea typeface="微软雅黑" pitchFamily="34" charset="-122"/>
              </a:rPr>
              <a:t>p</a:t>
            </a:r>
            <a:r>
              <a:rPr lang="en-US" altLang="zh-CN" b="1" dirty="0">
                <a:latin typeface="微软雅黑" pitchFamily="34" charset="-122"/>
                <a:ea typeface="微软雅黑" pitchFamily="34" charset="-122"/>
              </a:rPr>
              <a:t> = 1</a:t>
            </a:r>
            <a:r>
              <a:rPr lang="zh-CN" altLang="en-US" b="1" dirty="0">
                <a:latin typeface="微软雅黑" pitchFamily="34" charset="-122"/>
                <a:ea typeface="微软雅黑" pitchFamily="34" charset="-122"/>
              </a:rPr>
              <a:t>。</a:t>
            </a:r>
          </a:p>
          <a:p>
            <a:pPr marL="285750" indent="-28575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当 </a:t>
            </a:r>
            <a:r>
              <a:rPr lang="en-US" altLang="zh-CN" b="1" dirty="0" err="1">
                <a:latin typeface="微软雅黑" pitchFamily="34" charset="-122"/>
                <a:ea typeface="微软雅黑" pitchFamily="34" charset="-122"/>
              </a:rPr>
              <a:t>Th</a:t>
            </a:r>
            <a:r>
              <a:rPr lang="en-US" altLang="zh-CN" b="1" baseline="-25000" dirty="0" err="1">
                <a:latin typeface="微软雅黑" pitchFamily="34" charset="-122"/>
                <a:ea typeface="微软雅黑" pitchFamily="34" charset="-122"/>
              </a:rPr>
              <a:t>min</a:t>
            </a:r>
            <a:r>
              <a:rPr lang="en-US" altLang="zh-CN" b="1" dirty="0">
                <a:latin typeface="微软雅黑" pitchFamily="34" charset="-122"/>
                <a:ea typeface="微软雅黑" pitchFamily="34" charset="-122"/>
              </a:rPr>
              <a:t> </a:t>
            </a:r>
            <a:r>
              <a:rPr lang="en-US" altLang="zh-CN" b="1" dirty="0">
                <a:latin typeface="微软雅黑" pitchFamily="34" charset="-122"/>
                <a:ea typeface="微软雅黑" pitchFamily="34" charset="-122"/>
                <a:sym typeface="Symbol" pitchFamily="18" charset="2"/>
              </a:rPr>
              <a:t>≤ </a:t>
            </a:r>
            <a:r>
              <a:rPr lang="en-US" altLang="zh-CN" b="1" i="1" dirty="0">
                <a:latin typeface="微软雅黑" pitchFamily="34" charset="-122"/>
                <a:ea typeface="微软雅黑" pitchFamily="34" charset="-122"/>
              </a:rPr>
              <a:t>L</a:t>
            </a:r>
            <a:r>
              <a:rPr lang="en-US" altLang="zh-CN" b="1" baseline="-25000" dirty="0">
                <a:latin typeface="微软雅黑" pitchFamily="34" charset="-122"/>
                <a:ea typeface="微软雅黑" pitchFamily="34" charset="-122"/>
              </a:rPr>
              <a:t>AV</a:t>
            </a:r>
            <a:r>
              <a:rPr lang="en-US" altLang="zh-CN" b="1" dirty="0">
                <a:latin typeface="微软雅黑" pitchFamily="34" charset="-122"/>
                <a:ea typeface="微软雅黑" pitchFamily="34" charset="-122"/>
              </a:rPr>
              <a:t> ≤ </a:t>
            </a:r>
            <a:r>
              <a:rPr lang="en-US" altLang="zh-CN" b="1" dirty="0" err="1">
                <a:latin typeface="微软雅黑" pitchFamily="34" charset="-122"/>
                <a:ea typeface="微软雅黑" pitchFamily="34" charset="-122"/>
              </a:rPr>
              <a:t>Th</a:t>
            </a:r>
            <a:r>
              <a:rPr lang="en-US" altLang="zh-CN" b="1" baseline="-25000" dirty="0" err="1">
                <a:latin typeface="微软雅黑" pitchFamily="34" charset="-122"/>
                <a:ea typeface="微软雅黑" pitchFamily="34" charset="-122"/>
              </a:rPr>
              <a:t>max</a:t>
            </a:r>
            <a:r>
              <a:rPr lang="zh-CN" altLang="en-US" b="1" dirty="0">
                <a:latin typeface="微软雅黑" pitchFamily="34" charset="-122"/>
                <a:ea typeface="微软雅黑" pitchFamily="34" charset="-122"/>
              </a:rPr>
              <a:t>时，丢弃概率 </a:t>
            </a:r>
            <a:r>
              <a:rPr lang="en-US" altLang="zh-CN" b="1" i="1" dirty="0">
                <a:latin typeface="微软雅黑" pitchFamily="34" charset="-122"/>
                <a:ea typeface="微软雅黑" pitchFamily="34" charset="-122"/>
              </a:rPr>
              <a:t>p</a:t>
            </a:r>
            <a:r>
              <a:rPr lang="zh-CN" altLang="en-US" b="1" dirty="0">
                <a:latin typeface="微软雅黑" pitchFamily="34" charset="-122"/>
                <a:ea typeface="微软雅黑" pitchFamily="34" charset="-122"/>
              </a:rPr>
              <a:t>： </a:t>
            </a:r>
            <a:r>
              <a:rPr lang="en-US" altLang="zh-CN" b="1" dirty="0">
                <a:latin typeface="微软雅黑" pitchFamily="34" charset="-122"/>
                <a:ea typeface="微软雅黑" pitchFamily="34" charset="-122"/>
              </a:rPr>
              <a:t>0 </a:t>
            </a:r>
            <a:r>
              <a:rPr lang="en-US" altLang="zh-CN" b="1" dirty="0">
                <a:latin typeface="微软雅黑" pitchFamily="34" charset="-122"/>
                <a:ea typeface="微软雅黑" pitchFamily="34" charset="-122"/>
                <a:sym typeface="Symbol" pitchFamily="18" charset="2"/>
              </a:rPr>
              <a:t> </a:t>
            </a:r>
            <a:r>
              <a:rPr lang="en-US" altLang="zh-CN" b="1" i="1" dirty="0">
                <a:latin typeface="微软雅黑" pitchFamily="34" charset="-122"/>
                <a:ea typeface="微软雅黑" pitchFamily="34" charset="-122"/>
              </a:rPr>
              <a:t>p</a:t>
            </a:r>
            <a:r>
              <a:rPr lang="en-US" altLang="zh-CN" b="1" dirty="0">
                <a:latin typeface="微软雅黑" pitchFamily="34" charset="-122"/>
                <a:ea typeface="微软雅黑" pitchFamily="34" charset="-122"/>
              </a:rPr>
              <a:t> </a:t>
            </a:r>
            <a:r>
              <a:rPr lang="en-US" altLang="zh-CN" b="1" dirty="0">
                <a:latin typeface="微软雅黑" pitchFamily="34" charset="-122"/>
                <a:ea typeface="微软雅黑" pitchFamily="34" charset="-122"/>
                <a:sym typeface="Symbol" pitchFamily="18" charset="2"/>
              </a:rPr>
              <a:t>  </a:t>
            </a:r>
            <a:r>
              <a:rPr lang="en-US" altLang="zh-CN" b="1" dirty="0">
                <a:latin typeface="微软雅黑" pitchFamily="34" charset="-122"/>
                <a:ea typeface="微软雅黑" pitchFamily="34" charset="-122"/>
              </a:rPr>
              <a:t>1 </a:t>
            </a:r>
            <a:r>
              <a:rPr lang="zh-CN" altLang="en-US" b="1" dirty="0">
                <a:latin typeface="微软雅黑" pitchFamily="34" charset="-122"/>
                <a:ea typeface="微软雅黑" pitchFamily="34" charset="-122"/>
              </a:rPr>
              <a:t>。</a:t>
            </a:r>
          </a:p>
        </p:txBody>
      </p:sp>
      <p:sp>
        <p:nvSpPr>
          <p:cNvPr id="37" name="Text Box 155"/>
          <p:cNvSpPr txBox="1">
            <a:spLocks noChangeArrowheads="1"/>
          </p:cNvSpPr>
          <p:nvPr/>
        </p:nvSpPr>
        <p:spPr bwMode="auto">
          <a:xfrm>
            <a:off x="1979629" y="2130284"/>
            <a:ext cx="5312624" cy="634020"/>
          </a:xfrm>
          <a:prstGeom prst="rect">
            <a:avLst/>
          </a:prstGeom>
          <a:solidFill>
            <a:srgbClr val="000099"/>
          </a:solidFill>
          <a:ln w="9525">
            <a:noFill/>
            <a:miter lim="800000"/>
            <a:headEnd/>
            <a:tailEnd/>
          </a:ln>
          <a:effectLst/>
          <a:extLst/>
        </p:spPr>
        <p:txBody>
          <a:bodyPr wrap="square">
            <a:spAutoFit/>
          </a:bodyPr>
          <a:lstStyle/>
          <a:p>
            <a:pPr algn="ctr">
              <a:lnSpc>
                <a:spcPct val="110000"/>
              </a:lnSpc>
            </a:pPr>
            <a:r>
              <a:rPr lang="zh-CN" altLang="en-US" sz="1600" b="1" dirty="0">
                <a:solidFill>
                  <a:srgbClr val="FFC000"/>
                </a:solidFill>
                <a:latin typeface="微软雅黑" pitchFamily="34" charset="-122"/>
                <a:ea typeface="微软雅黑" pitchFamily="34" charset="-122"/>
              </a:rPr>
              <a:t>困难：</a:t>
            </a:r>
            <a:r>
              <a:rPr lang="zh-CN" altLang="en-US" sz="1600" b="1" dirty="0">
                <a:solidFill>
                  <a:schemeClr val="bg1"/>
                </a:solidFill>
                <a:latin typeface="微软雅黑" pitchFamily="34" charset="-122"/>
                <a:ea typeface="微软雅黑" pitchFamily="34" charset="-122"/>
              </a:rPr>
              <a:t>丢弃概率 </a:t>
            </a:r>
            <a:r>
              <a:rPr lang="en-US" altLang="zh-CN" sz="1600" b="1" i="1" dirty="0">
                <a:solidFill>
                  <a:schemeClr val="bg1"/>
                </a:solidFill>
                <a:latin typeface="微软雅黑" pitchFamily="34" charset="-122"/>
                <a:ea typeface="微软雅黑" pitchFamily="34" charset="-122"/>
              </a:rPr>
              <a:t>p</a:t>
            </a:r>
            <a:r>
              <a:rPr lang="en-US" altLang="zh-CN" sz="1600" b="1" dirty="0">
                <a:solidFill>
                  <a:schemeClr val="bg1"/>
                </a:solidFill>
                <a:latin typeface="微软雅黑" pitchFamily="34" charset="-122"/>
                <a:ea typeface="微软雅黑" pitchFamily="34" charset="-122"/>
              </a:rPr>
              <a:t> </a:t>
            </a:r>
            <a:r>
              <a:rPr lang="zh-CN" altLang="en-US" sz="1600" b="1" dirty="0">
                <a:solidFill>
                  <a:schemeClr val="bg1"/>
                </a:solidFill>
                <a:latin typeface="微软雅黑" pitchFamily="34" charset="-122"/>
                <a:ea typeface="微软雅黑" pitchFamily="34" charset="-122"/>
              </a:rPr>
              <a:t>的选择，因为 </a:t>
            </a:r>
            <a:r>
              <a:rPr lang="en-US" altLang="zh-CN" sz="1600" b="1" i="1" dirty="0">
                <a:solidFill>
                  <a:schemeClr val="bg1"/>
                </a:solidFill>
                <a:latin typeface="微软雅黑" pitchFamily="34" charset="-122"/>
                <a:ea typeface="微软雅黑" pitchFamily="34" charset="-122"/>
              </a:rPr>
              <a:t>p</a:t>
            </a:r>
            <a:r>
              <a:rPr lang="en-US" altLang="zh-CN" sz="1600" b="1" dirty="0">
                <a:solidFill>
                  <a:schemeClr val="bg1"/>
                </a:solidFill>
                <a:latin typeface="微软雅黑" pitchFamily="34" charset="-122"/>
                <a:ea typeface="微软雅黑" pitchFamily="34" charset="-122"/>
              </a:rPr>
              <a:t> </a:t>
            </a:r>
            <a:r>
              <a:rPr lang="zh-CN" altLang="en-US" sz="1600" b="1" dirty="0">
                <a:solidFill>
                  <a:schemeClr val="bg1"/>
                </a:solidFill>
                <a:latin typeface="微软雅黑" pitchFamily="34" charset="-122"/>
                <a:ea typeface="微软雅黑" pitchFamily="34" charset="-122"/>
              </a:rPr>
              <a:t>并不是个常数。</a:t>
            </a:r>
            <a:endParaRPr lang="en-US" altLang="zh-CN" sz="1600" b="1" dirty="0">
              <a:solidFill>
                <a:schemeClr val="bg1"/>
              </a:solidFill>
              <a:latin typeface="微软雅黑" pitchFamily="34" charset="-122"/>
              <a:ea typeface="微软雅黑" pitchFamily="34" charset="-122"/>
            </a:endParaRPr>
          </a:p>
          <a:p>
            <a:pPr algn="ctr">
              <a:lnSpc>
                <a:spcPct val="110000"/>
              </a:lnSpc>
            </a:pPr>
            <a:r>
              <a:rPr lang="zh-CN" altLang="en-US" sz="1600" b="1" dirty="0">
                <a:solidFill>
                  <a:schemeClr val="bg1"/>
                </a:solidFill>
                <a:latin typeface="微软雅黑" pitchFamily="34" charset="-122"/>
                <a:ea typeface="微软雅黑" pitchFamily="34" charset="-122"/>
              </a:rPr>
              <a:t>例如，按线性规律变化，从 </a:t>
            </a:r>
            <a:r>
              <a:rPr lang="en-US" altLang="zh-CN" sz="1600" b="1" dirty="0">
                <a:solidFill>
                  <a:schemeClr val="bg1"/>
                </a:solidFill>
                <a:latin typeface="微软雅黑" pitchFamily="34" charset="-122"/>
                <a:ea typeface="微软雅黑" pitchFamily="34" charset="-122"/>
              </a:rPr>
              <a:t>0 </a:t>
            </a:r>
            <a:r>
              <a:rPr lang="zh-CN" altLang="en-US" sz="1600" b="1" dirty="0">
                <a:solidFill>
                  <a:schemeClr val="bg1"/>
                </a:solidFill>
                <a:latin typeface="微软雅黑" pitchFamily="34" charset="-122"/>
                <a:ea typeface="微软雅黑" pitchFamily="34" charset="-122"/>
              </a:rPr>
              <a:t>变到 </a:t>
            </a:r>
            <a:r>
              <a:rPr lang="en-US" altLang="zh-CN" sz="1600" b="1" i="1" dirty="0" err="1">
                <a:solidFill>
                  <a:schemeClr val="bg1"/>
                </a:solidFill>
                <a:latin typeface="微软雅黑" pitchFamily="34" charset="-122"/>
                <a:ea typeface="微软雅黑" pitchFamily="34" charset="-122"/>
              </a:rPr>
              <a:t>p</a:t>
            </a:r>
            <a:r>
              <a:rPr lang="en-US" altLang="zh-CN" sz="1600" b="1" baseline="-25000" dirty="0" err="1">
                <a:solidFill>
                  <a:schemeClr val="bg1"/>
                </a:solidFill>
                <a:latin typeface="微软雅黑" pitchFamily="34" charset="-122"/>
                <a:ea typeface="微软雅黑" pitchFamily="34" charset="-122"/>
              </a:rPr>
              <a:t>max</a:t>
            </a:r>
            <a:r>
              <a:rPr lang="zh-CN" altLang="en-US" sz="1600" b="1" dirty="0">
                <a:solidFill>
                  <a:schemeClr val="bg1"/>
                </a:solidFill>
                <a:latin typeface="微软雅黑" pitchFamily="34" charset="-122"/>
                <a:ea typeface="微软雅黑" pitchFamily="34" charset="-122"/>
              </a:rPr>
              <a:t>。</a:t>
            </a:r>
          </a:p>
        </p:txBody>
      </p:sp>
      <p:sp>
        <p:nvSpPr>
          <p:cNvPr id="38" name="Line 4"/>
          <p:cNvSpPr>
            <a:spLocks noChangeShapeType="1"/>
          </p:cNvSpPr>
          <p:nvPr/>
        </p:nvSpPr>
        <p:spPr bwMode="auto">
          <a:xfrm>
            <a:off x="1805344" y="4003051"/>
            <a:ext cx="5486909"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9" name="Line 5"/>
          <p:cNvSpPr>
            <a:spLocks noChangeShapeType="1"/>
          </p:cNvSpPr>
          <p:nvPr/>
        </p:nvSpPr>
        <p:spPr bwMode="auto">
          <a:xfrm rot="16200000">
            <a:off x="1189140" y="3386848"/>
            <a:ext cx="1232407"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0" name="Text Box 6"/>
          <p:cNvSpPr txBox="1">
            <a:spLocks noChangeArrowheads="1"/>
          </p:cNvSpPr>
          <p:nvPr/>
        </p:nvSpPr>
        <p:spPr bwMode="auto">
          <a:xfrm>
            <a:off x="2600370" y="4019567"/>
            <a:ext cx="144462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最小门限 </a:t>
            </a:r>
            <a:r>
              <a:rPr kumimoji="1" lang="en-US" altLang="zh-CN" sz="1400" b="1" dirty="0" err="1">
                <a:solidFill>
                  <a:srgbClr val="0000FF"/>
                </a:solidFill>
                <a:latin typeface="微软雅黑" pitchFamily="34" charset="-122"/>
                <a:ea typeface="微软雅黑" pitchFamily="34" charset="-122"/>
              </a:rPr>
              <a:t>TH</a:t>
            </a:r>
            <a:r>
              <a:rPr kumimoji="1" lang="en-US" altLang="zh-CN" sz="1400" b="1" baseline="-25000" dirty="0" err="1">
                <a:solidFill>
                  <a:srgbClr val="0000FF"/>
                </a:solidFill>
                <a:latin typeface="微软雅黑" pitchFamily="34" charset="-122"/>
                <a:ea typeface="微软雅黑" pitchFamily="34" charset="-122"/>
              </a:rPr>
              <a:t>min</a:t>
            </a:r>
            <a:endParaRPr kumimoji="1" lang="en-US" altLang="zh-CN" sz="1400" b="1" baseline="-25000" dirty="0">
              <a:solidFill>
                <a:srgbClr val="0000FF"/>
              </a:solidFill>
              <a:latin typeface="微软雅黑" pitchFamily="34" charset="-122"/>
              <a:ea typeface="微软雅黑" pitchFamily="34" charset="-122"/>
            </a:endParaRPr>
          </a:p>
        </p:txBody>
      </p:sp>
      <p:sp>
        <p:nvSpPr>
          <p:cNvPr id="41" name="Text Box 7"/>
          <p:cNvSpPr txBox="1">
            <a:spLocks noChangeArrowheads="1"/>
          </p:cNvSpPr>
          <p:nvPr/>
        </p:nvSpPr>
        <p:spPr bwMode="auto">
          <a:xfrm>
            <a:off x="4579548" y="3998923"/>
            <a:ext cx="147187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最大门限 </a:t>
            </a:r>
            <a:r>
              <a:rPr kumimoji="1" lang="en-US" altLang="zh-CN" sz="1400" b="1" dirty="0" err="1">
                <a:solidFill>
                  <a:srgbClr val="0000FF"/>
                </a:solidFill>
                <a:latin typeface="微软雅黑" pitchFamily="34" charset="-122"/>
                <a:ea typeface="微软雅黑" pitchFamily="34" charset="-122"/>
              </a:rPr>
              <a:t>TH</a:t>
            </a:r>
            <a:r>
              <a:rPr kumimoji="1" lang="en-US" altLang="zh-CN" sz="1400" b="1" baseline="-25000" dirty="0" err="1">
                <a:solidFill>
                  <a:srgbClr val="0000FF"/>
                </a:solidFill>
                <a:latin typeface="微软雅黑" pitchFamily="34" charset="-122"/>
                <a:ea typeface="微软雅黑" pitchFamily="34" charset="-122"/>
              </a:rPr>
              <a:t>max</a:t>
            </a:r>
            <a:endParaRPr kumimoji="1" lang="en-US" altLang="zh-CN" sz="1400" b="1" baseline="-25000" dirty="0">
              <a:solidFill>
                <a:srgbClr val="0000FF"/>
              </a:solidFill>
              <a:latin typeface="微软雅黑" pitchFamily="34" charset="-122"/>
              <a:ea typeface="微软雅黑" pitchFamily="34" charset="-122"/>
            </a:endParaRPr>
          </a:p>
        </p:txBody>
      </p:sp>
      <p:sp>
        <p:nvSpPr>
          <p:cNvPr id="42" name="Text Box 8"/>
          <p:cNvSpPr txBox="1">
            <a:spLocks noChangeArrowheads="1"/>
          </p:cNvSpPr>
          <p:nvPr/>
        </p:nvSpPr>
        <p:spPr bwMode="auto">
          <a:xfrm>
            <a:off x="6479151" y="4007946"/>
            <a:ext cx="1580636" cy="307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latin typeface="微软雅黑" pitchFamily="34" charset="-122"/>
                <a:ea typeface="微软雅黑" pitchFamily="34" charset="-122"/>
              </a:rPr>
              <a:t>平均队列长度 </a:t>
            </a:r>
            <a:r>
              <a:rPr kumimoji="1" lang="en-US" altLang="zh-CN" sz="1400" b="1" i="1" dirty="0" err="1">
                <a:latin typeface="微软雅黑" pitchFamily="34" charset="-122"/>
                <a:ea typeface="微软雅黑" pitchFamily="34" charset="-122"/>
              </a:rPr>
              <a:t>L</a:t>
            </a:r>
            <a:r>
              <a:rPr kumimoji="1" lang="en-US" altLang="zh-CN" sz="1400" b="1" baseline="-25000" dirty="0" err="1">
                <a:latin typeface="微软雅黑" pitchFamily="34" charset="-122"/>
                <a:ea typeface="微软雅黑" pitchFamily="34" charset="-122"/>
              </a:rPr>
              <a:t>av</a:t>
            </a:r>
            <a:endParaRPr kumimoji="1" lang="en-US" altLang="zh-CN" sz="1400" b="1" baseline="-25000" dirty="0">
              <a:latin typeface="微软雅黑" pitchFamily="34" charset="-122"/>
              <a:ea typeface="微软雅黑" pitchFamily="34" charset="-122"/>
            </a:endParaRPr>
          </a:p>
        </p:txBody>
      </p:sp>
      <p:sp>
        <p:nvSpPr>
          <p:cNvPr id="43" name="Text Box 9"/>
          <p:cNvSpPr txBox="1">
            <a:spLocks noChangeArrowheads="1"/>
          </p:cNvSpPr>
          <p:nvPr/>
        </p:nvSpPr>
        <p:spPr bwMode="auto">
          <a:xfrm>
            <a:off x="1884735" y="2755163"/>
            <a:ext cx="149955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latin typeface="微软雅黑" pitchFamily="34" charset="-122"/>
                <a:ea typeface="微软雅黑" pitchFamily="34" charset="-122"/>
              </a:rPr>
              <a:t>分组丢弃概率</a:t>
            </a:r>
            <a:r>
              <a:rPr kumimoji="1" lang="zh-CN" altLang="en-US" sz="1400" b="1" i="1" dirty="0">
                <a:latin typeface="微软雅黑" pitchFamily="34" charset="-122"/>
                <a:ea typeface="微软雅黑" pitchFamily="34" charset="-122"/>
              </a:rPr>
              <a:t> </a:t>
            </a:r>
            <a:r>
              <a:rPr kumimoji="1" lang="en-US" altLang="zh-CN" sz="1400" b="1" i="1" dirty="0">
                <a:latin typeface="微软雅黑" pitchFamily="34" charset="-122"/>
                <a:ea typeface="微软雅黑" pitchFamily="34" charset="-122"/>
              </a:rPr>
              <a:t>p</a:t>
            </a:r>
          </a:p>
        </p:txBody>
      </p:sp>
      <p:sp>
        <p:nvSpPr>
          <p:cNvPr id="44" name="Line 10"/>
          <p:cNvSpPr>
            <a:spLocks noChangeShapeType="1"/>
          </p:cNvSpPr>
          <p:nvPr/>
        </p:nvSpPr>
        <p:spPr bwMode="auto">
          <a:xfrm>
            <a:off x="5383519" y="3694434"/>
            <a:ext cx="0" cy="308617"/>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Line 11"/>
          <p:cNvSpPr>
            <a:spLocks noChangeShapeType="1"/>
          </p:cNvSpPr>
          <p:nvPr/>
        </p:nvSpPr>
        <p:spPr bwMode="auto">
          <a:xfrm>
            <a:off x="3395395" y="3951444"/>
            <a:ext cx="0" cy="516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6" name="Line 12"/>
          <p:cNvSpPr>
            <a:spLocks noChangeShapeType="1"/>
          </p:cNvSpPr>
          <p:nvPr/>
        </p:nvSpPr>
        <p:spPr bwMode="auto">
          <a:xfrm rot="16200000">
            <a:off x="1845039" y="2987959"/>
            <a:ext cx="0" cy="793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8" name="Text Box 14"/>
          <p:cNvSpPr txBox="1">
            <a:spLocks noChangeArrowheads="1"/>
          </p:cNvSpPr>
          <p:nvPr/>
        </p:nvSpPr>
        <p:spPr bwMode="auto">
          <a:xfrm>
            <a:off x="1359269" y="2838769"/>
            <a:ext cx="4571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en-US" altLang="zh-CN" sz="1400" b="1" dirty="0">
                <a:solidFill>
                  <a:srgbClr val="000099"/>
                </a:solidFill>
                <a:latin typeface="微软雅黑" pitchFamily="34" charset="-122"/>
                <a:ea typeface="微软雅黑" pitchFamily="34" charset="-122"/>
              </a:rPr>
              <a:t>1.0</a:t>
            </a:r>
            <a:endParaRPr kumimoji="1" lang="en-US" altLang="zh-CN" sz="1400" b="1" i="1" dirty="0">
              <a:solidFill>
                <a:srgbClr val="000099"/>
              </a:solidFill>
              <a:latin typeface="微软雅黑" pitchFamily="34" charset="-122"/>
              <a:ea typeface="微软雅黑" pitchFamily="34" charset="-122"/>
            </a:endParaRPr>
          </a:p>
        </p:txBody>
      </p:sp>
      <p:sp>
        <p:nvSpPr>
          <p:cNvPr id="49" name="Text Box 15"/>
          <p:cNvSpPr txBox="1">
            <a:spLocks noChangeArrowheads="1"/>
          </p:cNvSpPr>
          <p:nvPr/>
        </p:nvSpPr>
        <p:spPr bwMode="auto">
          <a:xfrm>
            <a:off x="1506790" y="3793523"/>
            <a:ext cx="274557" cy="286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0</a:t>
            </a:r>
            <a:endParaRPr kumimoji="1" lang="en-US" altLang="zh-CN" sz="1400" b="1" i="1">
              <a:solidFill>
                <a:srgbClr val="000099"/>
              </a:solidFill>
              <a:latin typeface="微软雅黑" pitchFamily="34" charset="-122"/>
              <a:ea typeface="微软雅黑" pitchFamily="34" charset="-122"/>
            </a:endParaRPr>
          </a:p>
        </p:txBody>
      </p:sp>
      <p:sp>
        <p:nvSpPr>
          <p:cNvPr id="50" name="Line 16"/>
          <p:cNvSpPr>
            <a:spLocks noChangeShapeType="1"/>
          </p:cNvSpPr>
          <p:nvPr/>
        </p:nvSpPr>
        <p:spPr bwMode="auto">
          <a:xfrm>
            <a:off x="1805343" y="3694434"/>
            <a:ext cx="3578175"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Text Box 17"/>
          <p:cNvSpPr txBox="1">
            <a:spLocks noChangeArrowheads="1"/>
          </p:cNvSpPr>
          <p:nvPr/>
        </p:nvSpPr>
        <p:spPr bwMode="auto">
          <a:xfrm>
            <a:off x="1255073" y="3493161"/>
            <a:ext cx="5613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en-US" altLang="zh-CN" sz="1400" b="1" i="1">
                <a:solidFill>
                  <a:srgbClr val="000099"/>
                </a:solidFill>
                <a:latin typeface="微软雅黑" pitchFamily="34" charset="-122"/>
                <a:ea typeface="微软雅黑" pitchFamily="34" charset="-122"/>
              </a:rPr>
              <a:t>p</a:t>
            </a:r>
            <a:r>
              <a:rPr kumimoji="1" lang="en-US" altLang="zh-CN" sz="1400" b="1" baseline="-25000">
                <a:solidFill>
                  <a:srgbClr val="000099"/>
                </a:solidFill>
                <a:latin typeface="微软雅黑" pitchFamily="34" charset="-122"/>
                <a:ea typeface="微软雅黑" pitchFamily="34" charset="-122"/>
              </a:rPr>
              <a:t>max</a:t>
            </a:r>
            <a:endParaRPr kumimoji="1" lang="en-US" altLang="zh-CN" sz="1400" b="1" i="1" baseline="-25000">
              <a:solidFill>
                <a:srgbClr val="000099"/>
              </a:solidFill>
              <a:latin typeface="微软雅黑" pitchFamily="34" charset="-122"/>
              <a:ea typeface="微软雅黑" pitchFamily="34" charset="-122"/>
            </a:endParaRPr>
          </a:p>
        </p:txBody>
      </p:sp>
      <p:grpSp>
        <p:nvGrpSpPr>
          <p:cNvPr id="8" name="组合 7"/>
          <p:cNvGrpSpPr/>
          <p:nvPr/>
        </p:nvGrpSpPr>
        <p:grpSpPr>
          <a:xfrm>
            <a:off x="1805344" y="3027655"/>
            <a:ext cx="5328127" cy="975397"/>
            <a:chOff x="1805344" y="3027655"/>
            <a:chExt cx="5328127" cy="975397"/>
          </a:xfrm>
        </p:grpSpPr>
        <p:sp>
          <p:nvSpPr>
            <p:cNvPr id="47" name="Freeform 13"/>
            <p:cNvSpPr>
              <a:spLocks/>
            </p:cNvSpPr>
            <p:nvPr/>
          </p:nvSpPr>
          <p:spPr bwMode="auto">
            <a:xfrm>
              <a:off x="3395395" y="3027655"/>
              <a:ext cx="3738076" cy="975397"/>
            </a:xfrm>
            <a:custGeom>
              <a:avLst/>
              <a:gdLst>
                <a:gd name="T0" fmla="*/ 0 w 2256"/>
                <a:gd name="T1" fmla="*/ 912 h 912"/>
                <a:gd name="T2" fmla="*/ 1200 w 2256"/>
                <a:gd name="T3" fmla="*/ 624 h 912"/>
                <a:gd name="T4" fmla="*/ 1200 w 2256"/>
                <a:gd name="T5" fmla="*/ 0 h 912"/>
                <a:gd name="T6" fmla="*/ 2256 w 2256"/>
                <a:gd name="T7" fmla="*/ 0 h 912"/>
              </a:gdLst>
              <a:ahLst/>
              <a:cxnLst>
                <a:cxn ang="0">
                  <a:pos x="T0" y="T1"/>
                </a:cxn>
                <a:cxn ang="0">
                  <a:pos x="T2" y="T3"/>
                </a:cxn>
                <a:cxn ang="0">
                  <a:pos x="T4" y="T5"/>
                </a:cxn>
                <a:cxn ang="0">
                  <a:pos x="T6" y="T7"/>
                </a:cxn>
              </a:cxnLst>
              <a:rect l="0" t="0" r="r" b="b"/>
              <a:pathLst>
                <a:path w="2256" h="912">
                  <a:moveTo>
                    <a:pt x="0" y="912"/>
                  </a:moveTo>
                  <a:lnTo>
                    <a:pt x="1200" y="624"/>
                  </a:lnTo>
                  <a:lnTo>
                    <a:pt x="1200" y="0"/>
                  </a:lnTo>
                  <a:lnTo>
                    <a:pt x="2256" y="0"/>
                  </a:lnTo>
                </a:path>
              </a:pathLst>
            </a:custGeom>
            <a:noFill/>
            <a:ln w="38100" cmpd="sng">
              <a:solidFill>
                <a:srgbClr val="CC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cxnSp>
          <p:nvCxnSpPr>
            <p:cNvPr id="7" name="直接连接符 6"/>
            <p:cNvCxnSpPr>
              <a:stCxn id="39" idx="0"/>
              <a:endCxn id="45" idx="1"/>
            </p:cNvCxnSpPr>
            <p:nvPr/>
          </p:nvCxnSpPr>
          <p:spPr>
            <a:xfrm>
              <a:off x="1805344" y="4003052"/>
              <a:ext cx="1590052" cy="0"/>
            </a:xfrm>
            <a:prstGeom prst="line">
              <a:avLst/>
            </a:prstGeom>
            <a:ln w="38100">
              <a:solidFill>
                <a:srgbClr val="CC00CC"/>
              </a:solidFill>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2155448" y="3378978"/>
            <a:ext cx="692255" cy="276999"/>
          </a:xfrm>
          <a:prstGeom prst="rect">
            <a:avLst/>
          </a:prstGeom>
          <a:noFill/>
        </p:spPr>
        <p:txBody>
          <a:bodyPr wrap="square" rtlCol="0">
            <a:spAutoFit/>
          </a:bodyPr>
          <a:lstStyle/>
          <a:p>
            <a:r>
              <a:rPr lang="zh-CN" altLang="en-US" sz="1200" b="1" dirty="0">
                <a:solidFill>
                  <a:srgbClr val="0000FF"/>
                </a:solidFill>
                <a:latin typeface="微软雅黑" pitchFamily="34" charset="-122"/>
                <a:ea typeface="微软雅黑" pitchFamily="34" charset="-122"/>
              </a:rPr>
              <a:t>排队</a:t>
            </a:r>
          </a:p>
        </p:txBody>
      </p:sp>
      <p:sp>
        <p:nvSpPr>
          <p:cNvPr id="27" name="TextBox 26"/>
          <p:cNvSpPr txBox="1"/>
          <p:nvPr/>
        </p:nvSpPr>
        <p:spPr>
          <a:xfrm>
            <a:off x="3970251" y="3010538"/>
            <a:ext cx="1072012" cy="461665"/>
          </a:xfrm>
          <a:prstGeom prst="rect">
            <a:avLst/>
          </a:prstGeom>
          <a:noFill/>
        </p:spPr>
        <p:txBody>
          <a:bodyPr wrap="square" rtlCol="0">
            <a:spAutoFit/>
          </a:bodyPr>
          <a:lstStyle/>
          <a:p>
            <a:r>
              <a:rPr lang="zh-CN" altLang="en-US" sz="1200" b="1" dirty="0">
                <a:solidFill>
                  <a:srgbClr val="CC00CC"/>
                </a:solidFill>
                <a:latin typeface="微软雅黑" pitchFamily="34" charset="-122"/>
                <a:ea typeface="微软雅黑" pitchFamily="34" charset="-122"/>
              </a:rPr>
              <a:t>丢弃或排队。以概率</a:t>
            </a:r>
            <a:r>
              <a:rPr lang="en-US" altLang="zh-CN" sz="1200" b="1" dirty="0">
                <a:solidFill>
                  <a:srgbClr val="CC00CC"/>
                </a:solidFill>
                <a:latin typeface="微软雅黑" pitchFamily="34" charset="-122"/>
                <a:ea typeface="微软雅黑" pitchFamily="34" charset="-122"/>
              </a:rPr>
              <a:t>p</a:t>
            </a:r>
            <a:r>
              <a:rPr lang="zh-CN" altLang="en-US" sz="1200" b="1" dirty="0">
                <a:solidFill>
                  <a:srgbClr val="CC00CC"/>
                </a:solidFill>
                <a:latin typeface="微软雅黑" pitchFamily="34" charset="-122"/>
                <a:ea typeface="微软雅黑" pitchFamily="34" charset="-122"/>
              </a:rPr>
              <a:t>丢弃</a:t>
            </a:r>
          </a:p>
        </p:txBody>
      </p:sp>
      <p:sp>
        <p:nvSpPr>
          <p:cNvPr id="28" name="TextBox 27"/>
          <p:cNvSpPr txBox="1"/>
          <p:nvPr/>
        </p:nvSpPr>
        <p:spPr>
          <a:xfrm>
            <a:off x="6061459" y="3389525"/>
            <a:ext cx="1072012" cy="276999"/>
          </a:xfrm>
          <a:prstGeom prst="rect">
            <a:avLst/>
          </a:prstGeom>
          <a:noFill/>
        </p:spPr>
        <p:txBody>
          <a:bodyPr wrap="square" rtlCol="0">
            <a:spAutoFit/>
          </a:bodyPr>
          <a:lstStyle/>
          <a:p>
            <a:r>
              <a:rPr lang="zh-CN" altLang="en-US" sz="1200" b="1" dirty="0">
                <a:solidFill>
                  <a:srgbClr val="C00000"/>
                </a:solidFill>
                <a:latin typeface="微软雅黑" pitchFamily="34" charset="-122"/>
                <a:ea typeface="微软雅黑" pitchFamily="34" charset="-122"/>
              </a:rPr>
              <a:t>丢弃</a:t>
            </a:r>
          </a:p>
        </p:txBody>
      </p:sp>
      <p:cxnSp>
        <p:nvCxnSpPr>
          <p:cNvPr id="11" name="直接箭头连接符 10"/>
          <p:cNvCxnSpPr/>
          <p:nvPr/>
        </p:nvCxnSpPr>
        <p:spPr>
          <a:xfrm>
            <a:off x="2364377" y="3616788"/>
            <a:ext cx="0" cy="360782"/>
          </a:xfrm>
          <a:prstGeom prst="straightConnector1">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4493194" y="3452162"/>
            <a:ext cx="0" cy="360782"/>
          </a:xfrm>
          <a:prstGeom prst="straightConnector1">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295869" y="3041346"/>
            <a:ext cx="0" cy="360782"/>
          </a:xfrm>
          <a:prstGeom prst="straightConnector1">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灯片编号占位符 5">
            <a:extLst>
              <a:ext uri="{FF2B5EF4-FFF2-40B4-BE49-F238E27FC236}">
                <a16:creationId xmlns:a16="http://schemas.microsoft.com/office/drawing/2014/main" id="{6E4E80DD-6A21-4FDB-8171-B643B0ADCDF4}"/>
              </a:ext>
            </a:extLst>
          </p:cNvPr>
          <p:cNvSpPr>
            <a:spLocks noGrp="1"/>
          </p:cNvSpPr>
          <p:nvPr>
            <p:ph type="sldNum" sz="quarter" idx="12"/>
          </p:nvPr>
        </p:nvSpPr>
        <p:spPr/>
        <p:txBody>
          <a:bodyPr/>
          <a:lstStyle/>
          <a:p>
            <a:fld id="{C485880C-E2C3-4DAB-AE74-D9BE691626AC}" type="slidenum">
              <a:rPr lang="zh-CN" altLang="en-US" smtClean="0"/>
              <a:pPr/>
              <a:t>175</a:t>
            </a:fld>
            <a:endParaRPr lang="zh-CN" altLang="en-US"/>
          </a:p>
        </p:txBody>
      </p:sp>
    </p:spTree>
    <p:extLst>
      <p:ext uri="{BB962C8B-B14F-4D97-AF65-F5344CB8AC3E}">
        <p14:creationId xmlns:p14="http://schemas.microsoft.com/office/powerpoint/2010/main" val="404787736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8"/>
          <p:cNvSpPr>
            <a:spLocks noChangeArrowheads="1"/>
          </p:cNvSpPr>
          <p:nvPr/>
        </p:nvSpPr>
        <p:spPr bwMode="auto">
          <a:xfrm>
            <a:off x="556963" y="989283"/>
            <a:ext cx="8048776"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多年的实践证明，</a:t>
            </a:r>
            <a:r>
              <a:rPr lang="en-US" altLang="zh-CN" sz="2000" b="1" dirty="0">
                <a:solidFill>
                  <a:srgbClr val="0000FF"/>
                </a:solidFill>
                <a:latin typeface="微软雅黑" pitchFamily="34" charset="-122"/>
                <a:ea typeface="微软雅黑" pitchFamily="34" charset="-122"/>
              </a:rPr>
              <a:t>RED </a:t>
            </a:r>
            <a:r>
              <a:rPr lang="zh-CN" altLang="en-US" sz="2000" b="1" dirty="0">
                <a:solidFill>
                  <a:srgbClr val="0000FF"/>
                </a:solidFill>
                <a:latin typeface="微软雅黑" pitchFamily="34" charset="-122"/>
                <a:ea typeface="微软雅黑" pitchFamily="34" charset="-122"/>
              </a:rPr>
              <a:t>的使用效果并不太理想</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2015 </a:t>
            </a:r>
            <a:r>
              <a:rPr lang="zh-CN" altLang="en-US" sz="2000" b="1" dirty="0">
                <a:latin typeface="微软雅黑" pitchFamily="34" charset="-122"/>
                <a:ea typeface="微软雅黑" pitchFamily="34" charset="-122"/>
              </a:rPr>
              <a:t>年公布的 </a:t>
            </a:r>
            <a:r>
              <a:rPr lang="en-US" altLang="zh-CN" sz="2000" b="1" dirty="0">
                <a:latin typeface="微软雅黑" pitchFamily="34" charset="-122"/>
                <a:ea typeface="微软雅黑" pitchFamily="34" charset="-122"/>
              </a:rPr>
              <a:t>RFC 7567 </a:t>
            </a:r>
            <a:r>
              <a:rPr lang="zh-CN" altLang="en-US" sz="2000" b="1" dirty="0">
                <a:latin typeface="微软雅黑" pitchFamily="34" charset="-122"/>
                <a:ea typeface="微软雅黑" pitchFamily="34" charset="-122"/>
              </a:rPr>
              <a:t>已经把 </a:t>
            </a:r>
            <a:r>
              <a:rPr lang="en-US" altLang="zh-CN" sz="2000" b="1" dirty="0">
                <a:latin typeface="微软雅黑" pitchFamily="34" charset="-122"/>
                <a:ea typeface="微软雅黑" pitchFamily="34" charset="-122"/>
              </a:rPr>
              <a:t>RFC 2309 </a:t>
            </a:r>
            <a:r>
              <a:rPr lang="zh-CN" altLang="en-US" sz="2000" b="1" dirty="0">
                <a:latin typeface="微软雅黑" pitchFamily="34" charset="-122"/>
                <a:ea typeface="微软雅黑" pitchFamily="34" charset="-122"/>
              </a:rPr>
              <a:t>列为“陈旧的”，并且不再推荐使用 </a:t>
            </a:r>
            <a:r>
              <a:rPr lang="en-US" altLang="zh-CN" sz="2000" b="1" dirty="0">
                <a:latin typeface="微软雅黑" pitchFamily="34" charset="-122"/>
                <a:ea typeface="微软雅黑" pitchFamily="34" charset="-122"/>
              </a:rPr>
              <a:t>RED</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但对路由器进行主动队列管理 </a:t>
            </a:r>
            <a:r>
              <a:rPr lang="en-US" altLang="zh-CN" sz="2000" b="1" dirty="0">
                <a:latin typeface="微软雅黑" pitchFamily="34" charset="-122"/>
                <a:ea typeface="微软雅黑" pitchFamily="34" charset="-122"/>
              </a:rPr>
              <a:t>AQM </a:t>
            </a:r>
            <a:r>
              <a:rPr lang="zh-CN" altLang="en-US" sz="2000" b="1" dirty="0">
                <a:latin typeface="微软雅黑" pitchFamily="34" charset="-122"/>
                <a:ea typeface="微软雅黑" pitchFamily="34" charset="-122"/>
              </a:rPr>
              <a:t>仍是必要的。</a:t>
            </a:r>
          </a:p>
          <a:p>
            <a:pPr marL="342900" indent="-34290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AQM </a:t>
            </a:r>
            <a:r>
              <a:rPr lang="zh-CN" altLang="en-US" sz="2000" b="1" dirty="0">
                <a:solidFill>
                  <a:srgbClr val="0000FF"/>
                </a:solidFill>
                <a:latin typeface="微软雅黑" pitchFamily="34" charset="-122"/>
                <a:ea typeface="微软雅黑" pitchFamily="34" charset="-122"/>
              </a:rPr>
              <a:t>实际上就是对路由器中的分组排队进行</a:t>
            </a:r>
            <a:r>
              <a:rPr lang="zh-CN" altLang="en-US" sz="2000" b="1" dirty="0">
                <a:solidFill>
                  <a:srgbClr val="C00000"/>
                </a:solidFill>
                <a:latin typeface="微软雅黑" pitchFamily="34" charset="-122"/>
                <a:ea typeface="微软雅黑" pitchFamily="34" charset="-122"/>
              </a:rPr>
              <a:t>智能管理，</a:t>
            </a:r>
            <a:r>
              <a:rPr lang="zh-CN" altLang="en-US" sz="2000" b="1" dirty="0">
                <a:solidFill>
                  <a:srgbClr val="0000FF"/>
                </a:solidFill>
                <a:latin typeface="微软雅黑" pitchFamily="34" charset="-122"/>
                <a:ea typeface="微软雅黑" pitchFamily="34" charset="-122"/>
              </a:rPr>
              <a:t>而不是简单地把队列的尾部丢弃。</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现在已经有几种不同的算法来代替旧的 </a:t>
            </a:r>
            <a:r>
              <a:rPr lang="en-US" altLang="zh-CN" sz="2000" b="1" dirty="0">
                <a:latin typeface="微软雅黑" pitchFamily="34" charset="-122"/>
                <a:ea typeface="微软雅黑" pitchFamily="34" charset="-122"/>
              </a:rPr>
              <a:t>RED</a:t>
            </a:r>
            <a:r>
              <a:rPr lang="zh-CN" altLang="en-US" sz="2000" b="1" dirty="0">
                <a:latin typeface="微软雅黑" pitchFamily="34" charset="-122"/>
                <a:ea typeface="微软雅黑" pitchFamily="34" charset="-122"/>
              </a:rPr>
              <a:t>，但都还在实验阶段。</a:t>
            </a:r>
          </a:p>
        </p:txBody>
      </p:sp>
      <p:sp>
        <p:nvSpPr>
          <p:cNvPr id="5" name="AutoShape 5"/>
          <p:cNvSpPr>
            <a:spLocks noChangeArrowheads="1"/>
          </p:cNvSpPr>
          <p:nvPr/>
        </p:nvSpPr>
        <p:spPr bwMode="auto">
          <a:xfrm>
            <a:off x="556963" y="62297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386152" y="589768"/>
            <a:ext cx="23903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随机早期检测 </a:t>
            </a:r>
            <a:r>
              <a:rPr lang="en-US" altLang="zh-CN" sz="2000" b="1" dirty="0">
                <a:solidFill>
                  <a:schemeClr val="bg1"/>
                </a:solidFill>
                <a:latin typeface="微软雅黑" pitchFamily="34" charset="-122"/>
                <a:ea typeface="微软雅黑" pitchFamily="34" charset="-122"/>
              </a:rPr>
              <a:t>RED</a:t>
            </a:r>
            <a:endParaRPr lang="zh-CN" altLang="en-US"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C46B8B75-54C6-42C7-BDC8-F9EBD5202E6C}"/>
              </a:ext>
            </a:extLst>
          </p:cNvPr>
          <p:cNvSpPr>
            <a:spLocks noGrp="1"/>
          </p:cNvSpPr>
          <p:nvPr>
            <p:ph type="sldNum" sz="quarter" idx="12"/>
          </p:nvPr>
        </p:nvSpPr>
        <p:spPr/>
        <p:txBody>
          <a:bodyPr/>
          <a:lstStyle/>
          <a:p>
            <a:fld id="{C485880C-E2C3-4DAB-AE74-D9BE691626AC}" type="slidenum">
              <a:rPr lang="zh-CN" altLang="en-US" smtClean="0"/>
              <a:pPr/>
              <a:t>176</a:t>
            </a:fld>
            <a:endParaRPr lang="zh-CN" altLang="en-US"/>
          </a:p>
        </p:txBody>
      </p:sp>
    </p:spTree>
    <p:extLst>
      <p:ext uri="{BB962C8B-B14F-4D97-AF65-F5344CB8AC3E}">
        <p14:creationId xmlns:p14="http://schemas.microsoft.com/office/powerpoint/2010/main" val="409580579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2629135" y="2607249"/>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3" name="Rectangle 9"/>
          <p:cNvSpPr>
            <a:spLocks noChangeArrowheads="1"/>
          </p:cNvSpPr>
          <p:nvPr/>
        </p:nvSpPr>
        <p:spPr bwMode="auto">
          <a:xfrm>
            <a:off x="2629135" y="1404945"/>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 name="Rectangle 10"/>
          <p:cNvSpPr>
            <a:spLocks noChangeArrowheads="1"/>
          </p:cNvSpPr>
          <p:nvPr/>
        </p:nvSpPr>
        <p:spPr bwMode="auto">
          <a:xfrm>
            <a:off x="2629135" y="2011370"/>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 name="Line 16"/>
          <p:cNvSpPr>
            <a:spLocks noChangeShapeType="1"/>
          </p:cNvSpPr>
          <p:nvPr/>
        </p:nvSpPr>
        <p:spPr bwMode="auto">
          <a:xfrm>
            <a:off x="3637198" y="1333507"/>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8"/>
          <p:cNvSpPr>
            <a:spLocks noChangeArrowheads="1"/>
          </p:cNvSpPr>
          <p:nvPr/>
        </p:nvSpPr>
        <p:spPr bwMode="auto">
          <a:xfrm>
            <a:off x="2700573" y="1150945"/>
            <a:ext cx="558558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5.9.1                                      TCP </a:t>
            </a:r>
            <a:r>
              <a:rPr lang="zh-CN" altLang="en-US" sz="2000" b="1" dirty="0">
                <a:solidFill>
                  <a:schemeClr val="bg1"/>
                </a:solidFill>
                <a:latin typeface="微软雅黑" pitchFamily="34" charset="-122"/>
                <a:ea typeface="微软雅黑" pitchFamily="34" charset="-122"/>
              </a:rPr>
              <a:t>的连接建立</a:t>
            </a:r>
          </a:p>
          <a:p>
            <a:pPr eaLnBrk="0" hangingPunct="0">
              <a:lnSpc>
                <a:spcPct val="200000"/>
              </a:lnSpc>
            </a:pPr>
            <a:r>
              <a:rPr lang="en-US" altLang="zh-CN" sz="2000" b="1" dirty="0">
                <a:solidFill>
                  <a:schemeClr val="bg1"/>
                </a:solidFill>
                <a:latin typeface="微软雅黑" pitchFamily="34" charset="-122"/>
                <a:ea typeface="微软雅黑" pitchFamily="34" charset="-122"/>
              </a:rPr>
              <a:t>5.9.2                                      TCP </a:t>
            </a:r>
            <a:r>
              <a:rPr lang="zh-CN" altLang="en-US" sz="2000" b="1" dirty="0">
                <a:solidFill>
                  <a:schemeClr val="bg1"/>
                </a:solidFill>
                <a:latin typeface="微软雅黑" pitchFamily="34" charset="-122"/>
                <a:ea typeface="微软雅黑" pitchFamily="34" charset="-122"/>
              </a:rPr>
              <a:t>的连接释放</a:t>
            </a:r>
          </a:p>
          <a:p>
            <a:pPr eaLnBrk="0" hangingPunct="0">
              <a:lnSpc>
                <a:spcPct val="200000"/>
              </a:lnSpc>
            </a:pPr>
            <a:r>
              <a:rPr lang="en-US" altLang="zh-CN" sz="2000" b="1" dirty="0">
                <a:solidFill>
                  <a:schemeClr val="bg1"/>
                </a:solidFill>
                <a:latin typeface="微软雅黑" pitchFamily="34" charset="-122"/>
                <a:ea typeface="微软雅黑" pitchFamily="34" charset="-122"/>
              </a:rPr>
              <a:t>5.9.3                                   TCP </a:t>
            </a:r>
            <a:r>
              <a:rPr lang="zh-CN" altLang="en-US" sz="2000" b="1" dirty="0">
                <a:solidFill>
                  <a:schemeClr val="bg1"/>
                </a:solidFill>
                <a:latin typeface="微软雅黑" pitchFamily="34" charset="-122"/>
                <a:ea typeface="微软雅黑" pitchFamily="34" charset="-122"/>
              </a:rPr>
              <a:t>的有限状态机</a:t>
            </a:r>
          </a:p>
        </p:txBody>
      </p:sp>
      <p:sp>
        <p:nvSpPr>
          <p:cNvPr id="7" name="Rectangle 27"/>
          <p:cNvSpPr>
            <a:spLocks noChangeArrowheads="1"/>
          </p:cNvSpPr>
          <p:nvPr/>
        </p:nvSpPr>
        <p:spPr bwMode="auto">
          <a:xfrm>
            <a:off x="639730" y="1404945"/>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8" name="Rectangle 29"/>
          <p:cNvSpPr>
            <a:spLocks noChangeArrowheads="1"/>
          </p:cNvSpPr>
          <p:nvPr/>
        </p:nvSpPr>
        <p:spPr bwMode="auto">
          <a:xfrm>
            <a:off x="648619" y="1499877"/>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5.9</a:t>
            </a:r>
          </a:p>
          <a:p>
            <a:pPr eaLnBrk="0" hangingPunct="0"/>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的运输连接管理</a:t>
            </a:r>
            <a:endParaRPr lang="zh-CN" altLang="fr-FR" sz="2000" b="1" dirty="0">
              <a:solidFill>
                <a:schemeClr val="bg1"/>
              </a:solidFill>
              <a:latin typeface="微软雅黑" pitchFamily="34" charset="-122"/>
              <a:ea typeface="微软雅黑" pitchFamily="34" charset="-122"/>
            </a:endParaRPr>
          </a:p>
        </p:txBody>
      </p:sp>
      <p:sp>
        <p:nvSpPr>
          <p:cNvPr id="9" name="灯片编号占位符 8">
            <a:extLst>
              <a:ext uri="{FF2B5EF4-FFF2-40B4-BE49-F238E27FC236}">
                <a16:creationId xmlns:a16="http://schemas.microsoft.com/office/drawing/2014/main" id="{D080DB9D-71FB-4910-9EF7-92D7372BB82E}"/>
              </a:ext>
            </a:extLst>
          </p:cNvPr>
          <p:cNvSpPr>
            <a:spLocks noGrp="1"/>
          </p:cNvSpPr>
          <p:nvPr>
            <p:ph type="sldNum" sz="quarter" idx="12"/>
          </p:nvPr>
        </p:nvSpPr>
        <p:spPr/>
        <p:txBody>
          <a:bodyPr/>
          <a:lstStyle/>
          <a:p>
            <a:fld id="{C485880C-E2C3-4DAB-AE74-D9BE691626AC}" type="slidenum">
              <a:rPr lang="zh-CN" altLang="en-US" smtClean="0"/>
              <a:pPr/>
              <a:t>177</a:t>
            </a:fld>
            <a:endParaRPr lang="zh-CN" altLang="en-US"/>
          </a:p>
        </p:txBody>
      </p:sp>
    </p:spTree>
    <p:extLst>
      <p:ext uri="{BB962C8B-B14F-4D97-AF65-F5344CB8AC3E}">
        <p14:creationId xmlns:p14="http://schemas.microsoft.com/office/powerpoint/2010/main" val="342009642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622891"/>
            <a:ext cx="8053711"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3094676" y="571476"/>
            <a:ext cx="29546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itchFamily="34" charset="-122"/>
                <a:ea typeface="微软雅黑" pitchFamily="34" charset="-122"/>
              </a:rPr>
              <a:t>运输连接的三个阶段</a:t>
            </a:r>
          </a:p>
        </p:txBody>
      </p:sp>
      <p:sp>
        <p:nvSpPr>
          <p:cNvPr id="4" name="Rectangle 8"/>
          <p:cNvSpPr>
            <a:spLocks noChangeArrowheads="1"/>
          </p:cNvSpPr>
          <p:nvPr/>
        </p:nvSpPr>
        <p:spPr bwMode="auto">
          <a:xfrm>
            <a:off x="545143" y="1017062"/>
            <a:ext cx="8053711"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2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是面向连接的协议。</a:t>
            </a:r>
          </a:p>
          <a:p>
            <a:pPr marL="285750" indent="-285750">
              <a:lnSpc>
                <a:spcPts val="32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连接有</a:t>
            </a:r>
            <a:r>
              <a:rPr lang="zh-CN" altLang="en-US" sz="2000" b="1" dirty="0">
                <a:solidFill>
                  <a:srgbClr val="C00000"/>
                </a:solidFill>
                <a:latin typeface="微软雅黑" pitchFamily="34" charset="-122"/>
                <a:ea typeface="微软雅黑" pitchFamily="34" charset="-122"/>
              </a:rPr>
              <a:t>三个阶段：</a:t>
            </a:r>
          </a:p>
          <a:p>
            <a:pPr marL="633413" indent="-342900">
              <a:lnSpc>
                <a:spcPts val="3200"/>
              </a:lnSpc>
              <a:buClr>
                <a:srgbClr val="9900CC"/>
              </a:buClr>
              <a:buFont typeface="+mj-lt"/>
              <a:buAutoNum type="arabicPeriod"/>
            </a:pPr>
            <a:r>
              <a:rPr lang="zh-CN" altLang="en-US" sz="2000" b="1" dirty="0">
                <a:latin typeface="微软雅黑" pitchFamily="34" charset="-122"/>
                <a:ea typeface="微软雅黑" pitchFamily="34" charset="-122"/>
              </a:rPr>
              <a:t>连接建立</a:t>
            </a:r>
          </a:p>
          <a:p>
            <a:pPr marL="633413" indent="-342900">
              <a:lnSpc>
                <a:spcPts val="3200"/>
              </a:lnSpc>
              <a:buClr>
                <a:srgbClr val="9900CC"/>
              </a:buClr>
              <a:buFont typeface="+mj-lt"/>
              <a:buAutoNum type="arabicPeriod"/>
            </a:pPr>
            <a:r>
              <a:rPr lang="zh-CN" altLang="en-US" sz="2000" b="1" dirty="0">
                <a:latin typeface="微软雅黑" pitchFamily="34" charset="-122"/>
                <a:ea typeface="微软雅黑" pitchFamily="34" charset="-122"/>
              </a:rPr>
              <a:t>数据传送</a:t>
            </a:r>
          </a:p>
          <a:p>
            <a:pPr marL="633413" indent="-342900">
              <a:lnSpc>
                <a:spcPts val="3200"/>
              </a:lnSpc>
              <a:buClr>
                <a:srgbClr val="9900CC"/>
              </a:buClr>
              <a:buFont typeface="+mj-lt"/>
              <a:buAutoNum type="arabicPeriod"/>
            </a:pPr>
            <a:r>
              <a:rPr lang="zh-CN" altLang="en-US" sz="2000" b="1" dirty="0">
                <a:latin typeface="微软雅黑" pitchFamily="34" charset="-122"/>
                <a:ea typeface="微软雅黑" pitchFamily="34" charset="-122"/>
              </a:rPr>
              <a:t>连接释放</a:t>
            </a:r>
          </a:p>
          <a:p>
            <a:pPr marL="285750" indent="-285750">
              <a:lnSpc>
                <a:spcPts val="32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的连接</a:t>
            </a:r>
            <a:r>
              <a:rPr lang="zh-CN" altLang="en-US" sz="2000" b="1" dirty="0">
                <a:solidFill>
                  <a:srgbClr val="C00000"/>
                </a:solidFill>
                <a:latin typeface="微软雅黑" pitchFamily="34" charset="-122"/>
                <a:ea typeface="微软雅黑" pitchFamily="34" charset="-122"/>
              </a:rPr>
              <a:t>管理</a:t>
            </a:r>
            <a:r>
              <a:rPr lang="zh-CN" altLang="en-US" sz="2000" b="1" dirty="0">
                <a:latin typeface="微软雅黑" pitchFamily="34" charset="-122"/>
                <a:ea typeface="微软雅黑" pitchFamily="34" charset="-122"/>
              </a:rPr>
              <a:t>就是使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连接的建立和释放都能正常地进行。</a:t>
            </a:r>
          </a:p>
        </p:txBody>
      </p:sp>
      <p:sp>
        <p:nvSpPr>
          <p:cNvPr id="5" name="灯片编号占位符 4">
            <a:extLst>
              <a:ext uri="{FF2B5EF4-FFF2-40B4-BE49-F238E27FC236}">
                <a16:creationId xmlns:a16="http://schemas.microsoft.com/office/drawing/2014/main" id="{F51FCCDC-8845-4F3F-B86B-114C88D01E27}"/>
              </a:ext>
            </a:extLst>
          </p:cNvPr>
          <p:cNvSpPr>
            <a:spLocks noGrp="1"/>
          </p:cNvSpPr>
          <p:nvPr>
            <p:ph type="sldNum" sz="quarter" idx="12"/>
          </p:nvPr>
        </p:nvSpPr>
        <p:spPr/>
        <p:txBody>
          <a:bodyPr/>
          <a:lstStyle/>
          <a:p>
            <a:fld id="{C485880C-E2C3-4DAB-AE74-D9BE691626AC}" type="slidenum">
              <a:rPr lang="zh-CN" altLang="en-US" smtClean="0"/>
              <a:pPr/>
              <a:t>178</a:t>
            </a:fld>
            <a:endParaRPr lang="zh-CN" altLang="en-US"/>
          </a:p>
        </p:txBody>
      </p:sp>
    </p:spTree>
    <p:extLst>
      <p:ext uri="{BB962C8B-B14F-4D97-AF65-F5344CB8AC3E}">
        <p14:creationId xmlns:p14="http://schemas.microsoft.com/office/powerpoint/2010/main" val="200839539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621855"/>
            <a:ext cx="8053711"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1831125" y="579584"/>
            <a:ext cx="54817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TCP </a:t>
            </a:r>
            <a:r>
              <a:rPr lang="zh-CN" altLang="en-US" sz="2400" b="1" dirty="0">
                <a:solidFill>
                  <a:schemeClr val="bg1"/>
                </a:solidFill>
                <a:latin typeface="微软雅黑" pitchFamily="34" charset="-122"/>
                <a:ea typeface="微软雅黑" pitchFamily="34" charset="-122"/>
              </a:rPr>
              <a:t>连接建立过程中要解决的三个问题</a:t>
            </a:r>
          </a:p>
        </p:txBody>
      </p:sp>
      <p:sp>
        <p:nvSpPr>
          <p:cNvPr id="4" name="Rectangle 8"/>
          <p:cNvSpPr>
            <a:spLocks noChangeArrowheads="1"/>
          </p:cNvSpPr>
          <p:nvPr/>
        </p:nvSpPr>
        <p:spPr bwMode="auto">
          <a:xfrm>
            <a:off x="545143" y="1016026"/>
            <a:ext cx="8053711"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200"/>
              </a:lnSpc>
              <a:buClr>
                <a:srgbClr val="9900CC"/>
              </a:buClr>
              <a:buFont typeface="+mj-lt"/>
              <a:buAutoNum type="arabicPeriod"/>
            </a:pPr>
            <a:r>
              <a:rPr lang="zh-CN" altLang="en-US" sz="2000" b="1" dirty="0">
                <a:latin typeface="微软雅黑" pitchFamily="34" charset="-122"/>
                <a:ea typeface="微软雅黑" pitchFamily="34" charset="-122"/>
              </a:rPr>
              <a:t>要使每一方能够确知对方的</a:t>
            </a:r>
            <a:r>
              <a:rPr lang="zh-CN" altLang="en-US" sz="2000" b="1" dirty="0">
                <a:solidFill>
                  <a:srgbClr val="C00000"/>
                </a:solidFill>
                <a:latin typeface="微软雅黑" pitchFamily="34" charset="-122"/>
                <a:ea typeface="微软雅黑" pitchFamily="34" charset="-122"/>
              </a:rPr>
              <a:t>存在。</a:t>
            </a:r>
          </a:p>
          <a:p>
            <a:pPr marL="342900" indent="-342900">
              <a:lnSpc>
                <a:spcPts val="3300"/>
              </a:lnSpc>
              <a:buClr>
                <a:srgbClr val="9900CC"/>
              </a:buClr>
              <a:buFont typeface="+mj-lt"/>
              <a:buAutoNum type="arabicPeriod"/>
            </a:pPr>
            <a:r>
              <a:rPr lang="zh-CN" altLang="en-US" sz="2000" b="1" dirty="0">
                <a:latin typeface="微软雅黑" pitchFamily="34" charset="-122"/>
                <a:ea typeface="微软雅黑" pitchFamily="34" charset="-122"/>
              </a:rPr>
              <a:t>要允许双方</a:t>
            </a:r>
            <a:r>
              <a:rPr lang="zh-CN" altLang="en-US" sz="2000" b="1" dirty="0">
                <a:solidFill>
                  <a:srgbClr val="C00000"/>
                </a:solidFill>
                <a:latin typeface="微软雅黑" pitchFamily="34" charset="-122"/>
                <a:ea typeface="微软雅黑" pitchFamily="34" charset="-122"/>
              </a:rPr>
              <a:t>协商</a:t>
            </a:r>
            <a:r>
              <a:rPr lang="zh-CN" altLang="en-US" sz="2000" b="1" dirty="0">
                <a:latin typeface="微软雅黑" pitchFamily="34" charset="-122"/>
                <a:ea typeface="微软雅黑" pitchFamily="34" charset="-122"/>
              </a:rPr>
              <a:t>一些参数（如最大窗口值、是否使用窗口扩大选项和时间戳选项以及服务质量等）。</a:t>
            </a:r>
          </a:p>
          <a:p>
            <a:pPr marL="342900" indent="-342900">
              <a:lnSpc>
                <a:spcPts val="3300"/>
              </a:lnSpc>
              <a:buClr>
                <a:srgbClr val="9900CC"/>
              </a:buClr>
              <a:buFont typeface="+mj-lt"/>
              <a:buAutoNum type="arabicPeriod"/>
            </a:pPr>
            <a:r>
              <a:rPr lang="zh-CN" altLang="en-US" sz="2000" b="1" dirty="0">
                <a:latin typeface="微软雅黑" pitchFamily="34" charset="-122"/>
                <a:ea typeface="微软雅黑" pitchFamily="34" charset="-122"/>
              </a:rPr>
              <a:t>能够对运输实体资源（如缓存大小、连接表中的项目等）进行</a:t>
            </a:r>
            <a:r>
              <a:rPr lang="zh-CN" altLang="en-US" sz="2000" b="1" dirty="0">
                <a:solidFill>
                  <a:srgbClr val="C00000"/>
                </a:solidFill>
                <a:latin typeface="微软雅黑" pitchFamily="34" charset="-122"/>
                <a:ea typeface="微软雅黑" pitchFamily="34" charset="-122"/>
              </a:rPr>
              <a:t>分配。</a:t>
            </a:r>
          </a:p>
        </p:txBody>
      </p:sp>
      <p:sp>
        <p:nvSpPr>
          <p:cNvPr id="5" name="矩形 4"/>
          <p:cNvSpPr/>
          <p:nvPr/>
        </p:nvSpPr>
        <p:spPr>
          <a:xfrm>
            <a:off x="975672" y="2867117"/>
            <a:ext cx="7192651" cy="1211357"/>
          </a:xfrm>
          <a:prstGeom prst="rect">
            <a:avLst/>
          </a:prstGeom>
          <a:solidFill>
            <a:srgbClr val="000066"/>
          </a:solidFill>
        </p:spPr>
        <p:txBody>
          <a:bodyPr wrap="square">
            <a:spAutoFit/>
          </a:bodyPr>
          <a:lstStyle/>
          <a:p>
            <a:pPr marL="342900" indent="-342900">
              <a:lnSpc>
                <a:spcPts val="3000"/>
              </a:lnSpc>
              <a:buClr>
                <a:schemeClr val="bg1"/>
              </a:buClr>
              <a:buFont typeface="Wingdings" pitchFamily="2" charset="2"/>
              <a:buChar char="l"/>
            </a:pP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连接的建立采用</a:t>
            </a:r>
            <a:r>
              <a:rPr lang="zh-CN" altLang="en-US" sz="2000" b="1" dirty="0">
                <a:solidFill>
                  <a:srgbClr val="FFC000"/>
                </a:solidFill>
                <a:latin typeface="微软雅黑" pitchFamily="34" charset="-122"/>
                <a:ea typeface="微软雅黑" pitchFamily="34" charset="-122"/>
              </a:rPr>
              <a:t>客户服务器</a:t>
            </a:r>
            <a:r>
              <a:rPr lang="zh-CN" altLang="en-US" sz="2000" b="1" dirty="0">
                <a:solidFill>
                  <a:schemeClr val="bg1"/>
                </a:solidFill>
                <a:latin typeface="微软雅黑" pitchFamily="34" charset="-122"/>
                <a:ea typeface="微软雅黑" pitchFamily="34" charset="-122"/>
              </a:rPr>
              <a:t>方式。</a:t>
            </a:r>
          </a:p>
          <a:p>
            <a:pPr marL="342900" indent="-342900">
              <a:lnSpc>
                <a:spcPts val="3000"/>
              </a:lnSpc>
              <a:buClr>
                <a:schemeClr val="bg1"/>
              </a:buClr>
              <a:buFont typeface="Wingdings" pitchFamily="2" charset="2"/>
              <a:buChar char="l"/>
            </a:pPr>
            <a:r>
              <a:rPr lang="zh-CN" altLang="en-US" sz="2000" b="1" dirty="0">
                <a:solidFill>
                  <a:srgbClr val="FFC000"/>
                </a:solidFill>
                <a:latin typeface="微软雅黑" pitchFamily="34" charset="-122"/>
                <a:ea typeface="微软雅黑" pitchFamily="34" charset="-122"/>
              </a:rPr>
              <a:t>主动发起</a:t>
            </a:r>
            <a:r>
              <a:rPr lang="zh-CN" altLang="en-US" sz="2000" b="1" dirty="0">
                <a:solidFill>
                  <a:schemeClr val="bg1"/>
                </a:solidFill>
                <a:latin typeface="微软雅黑" pitchFamily="34" charset="-122"/>
                <a:ea typeface="微软雅黑" pitchFamily="34" charset="-122"/>
              </a:rPr>
              <a:t>连接建立的应用进程叫做</a:t>
            </a:r>
            <a:r>
              <a:rPr lang="zh-CN" altLang="en-US" sz="2000" b="1" dirty="0">
                <a:solidFill>
                  <a:srgbClr val="FFC000"/>
                </a:solidFill>
                <a:latin typeface="微软雅黑" pitchFamily="34" charset="-122"/>
                <a:ea typeface="微软雅黑" pitchFamily="34" charset="-122"/>
              </a:rPr>
              <a:t>客户</a:t>
            </a:r>
            <a:r>
              <a:rPr lang="zh-CN" altLang="en-US" sz="2000" b="1" dirty="0">
                <a:solidFill>
                  <a:schemeClr val="bg1"/>
                </a:solidFill>
                <a:latin typeface="微软雅黑" pitchFamily="34" charset="-122"/>
                <a:ea typeface="微软雅黑" pitchFamily="34" charset="-122"/>
              </a:rPr>
              <a:t> </a:t>
            </a:r>
            <a:r>
              <a:rPr lang="en-US" altLang="zh-CN" sz="2000" b="1" dirty="0">
                <a:solidFill>
                  <a:schemeClr val="bg1"/>
                </a:solidFill>
                <a:latin typeface="微软雅黑" pitchFamily="34" charset="-122"/>
                <a:ea typeface="微软雅黑" pitchFamily="34" charset="-122"/>
              </a:rPr>
              <a:t>(client)</a:t>
            </a:r>
            <a:r>
              <a:rPr lang="zh-CN" altLang="en-US" sz="2000" b="1" dirty="0">
                <a:solidFill>
                  <a:schemeClr val="bg1"/>
                </a:solidFill>
                <a:latin typeface="微软雅黑" pitchFamily="34" charset="-122"/>
                <a:ea typeface="微软雅黑" pitchFamily="34" charset="-122"/>
              </a:rPr>
              <a:t>。</a:t>
            </a:r>
          </a:p>
          <a:p>
            <a:pPr marL="342900" indent="-342900">
              <a:lnSpc>
                <a:spcPts val="3000"/>
              </a:lnSpc>
              <a:buClr>
                <a:schemeClr val="bg1"/>
              </a:buClr>
              <a:buFont typeface="Wingdings" pitchFamily="2" charset="2"/>
              <a:buChar char="l"/>
            </a:pPr>
            <a:r>
              <a:rPr lang="zh-CN" altLang="en-US" sz="2000" b="1" dirty="0">
                <a:solidFill>
                  <a:srgbClr val="FFC000"/>
                </a:solidFill>
                <a:latin typeface="微软雅黑" pitchFamily="34" charset="-122"/>
                <a:ea typeface="微软雅黑" pitchFamily="34" charset="-122"/>
              </a:rPr>
              <a:t>被动等待</a:t>
            </a:r>
            <a:r>
              <a:rPr lang="zh-CN" altLang="en-US" sz="2000" b="1" dirty="0">
                <a:solidFill>
                  <a:schemeClr val="bg1"/>
                </a:solidFill>
                <a:latin typeface="微软雅黑" pitchFamily="34" charset="-122"/>
                <a:ea typeface="微软雅黑" pitchFamily="34" charset="-122"/>
              </a:rPr>
              <a:t>连接建立的应用进程叫做</a:t>
            </a:r>
            <a:r>
              <a:rPr lang="zh-CN" altLang="en-US" sz="2000" b="1" dirty="0">
                <a:solidFill>
                  <a:srgbClr val="FFC000"/>
                </a:solidFill>
                <a:latin typeface="微软雅黑" pitchFamily="34" charset="-122"/>
                <a:ea typeface="微软雅黑" pitchFamily="34" charset="-122"/>
              </a:rPr>
              <a:t>服务器</a:t>
            </a:r>
            <a:r>
              <a:rPr lang="zh-CN" altLang="en-US" sz="2000" b="1" dirty="0">
                <a:solidFill>
                  <a:schemeClr val="bg1"/>
                </a:solidFill>
                <a:latin typeface="微软雅黑" pitchFamily="34" charset="-122"/>
                <a:ea typeface="微软雅黑" pitchFamily="34" charset="-122"/>
              </a:rPr>
              <a:t> </a:t>
            </a:r>
            <a:r>
              <a:rPr lang="en-US" altLang="zh-CN" sz="2000" b="1" dirty="0">
                <a:solidFill>
                  <a:schemeClr val="bg1"/>
                </a:solidFill>
                <a:latin typeface="微软雅黑" pitchFamily="34" charset="-122"/>
                <a:ea typeface="微软雅黑" pitchFamily="34" charset="-122"/>
              </a:rPr>
              <a:t>(server)</a:t>
            </a:r>
            <a:r>
              <a:rPr lang="zh-CN" altLang="en-US" sz="2000" b="1" dirty="0">
                <a:solidFill>
                  <a:schemeClr val="bg1"/>
                </a:solidFill>
                <a:latin typeface="微软雅黑" pitchFamily="34" charset="-122"/>
                <a:ea typeface="微软雅黑" pitchFamily="34" charset="-122"/>
              </a:rPr>
              <a:t>。</a:t>
            </a:r>
          </a:p>
        </p:txBody>
      </p:sp>
      <p:sp>
        <p:nvSpPr>
          <p:cNvPr id="6" name="灯片编号占位符 5">
            <a:extLst>
              <a:ext uri="{FF2B5EF4-FFF2-40B4-BE49-F238E27FC236}">
                <a16:creationId xmlns:a16="http://schemas.microsoft.com/office/drawing/2014/main" id="{F97520AF-75E6-4C3A-9190-DDF25C76EF5B}"/>
              </a:ext>
            </a:extLst>
          </p:cNvPr>
          <p:cNvSpPr>
            <a:spLocks noGrp="1"/>
          </p:cNvSpPr>
          <p:nvPr>
            <p:ph type="sldNum" sz="quarter" idx="12"/>
          </p:nvPr>
        </p:nvSpPr>
        <p:spPr/>
        <p:txBody>
          <a:bodyPr/>
          <a:lstStyle/>
          <a:p>
            <a:fld id="{C485880C-E2C3-4DAB-AE74-D9BE691626AC}" type="slidenum">
              <a:rPr lang="zh-CN" altLang="en-US" smtClean="0"/>
              <a:pPr/>
              <a:t>179</a:t>
            </a:fld>
            <a:endParaRPr lang="zh-CN" altLang="en-US"/>
          </a:p>
        </p:txBody>
      </p:sp>
    </p:spTree>
    <p:extLst>
      <p:ext uri="{BB962C8B-B14F-4D97-AF65-F5344CB8AC3E}">
        <p14:creationId xmlns:p14="http://schemas.microsoft.com/office/powerpoint/2010/main" val="350315676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圆角矩形 36"/>
          <p:cNvSpPr/>
          <p:nvPr/>
        </p:nvSpPr>
        <p:spPr>
          <a:xfrm>
            <a:off x="472966" y="1023685"/>
            <a:ext cx="8261132" cy="29791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556963" y="619498"/>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 name="Rectangle 6"/>
          <p:cNvSpPr>
            <a:spLocks noChangeArrowheads="1"/>
          </p:cNvSpPr>
          <p:nvPr/>
        </p:nvSpPr>
        <p:spPr bwMode="auto">
          <a:xfrm>
            <a:off x="3078377" y="586287"/>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两大类、三种类型的端口</a:t>
            </a:r>
          </a:p>
        </p:txBody>
      </p:sp>
      <p:grpSp>
        <p:nvGrpSpPr>
          <p:cNvPr id="12" name="组合 11"/>
          <p:cNvGrpSpPr/>
          <p:nvPr/>
        </p:nvGrpSpPr>
        <p:grpSpPr>
          <a:xfrm>
            <a:off x="903891" y="2339206"/>
            <a:ext cx="1187673" cy="336331"/>
            <a:chOff x="945931" y="1776249"/>
            <a:chExt cx="1187673" cy="336331"/>
          </a:xfrm>
        </p:grpSpPr>
        <p:cxnSp>
          <p:nvCxnSpPr>
            <p:cNvPr id="7" name="直接连接符 6"/>
            <p:cNvCxnSpPr/>
            <p:nvPr/>
          </p:nvCxnSpPr>
          <p:spPr>
            <a:xfrm>
              <a:off x="945931" y="1944414"/>
              <a:ext cx="118767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945931"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133604"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80747" y="2339206"/>
            <a:ext cx="3563006" cy="336331"/>
            <a:chOff x="945931" y="1776249"/>
            <a:chExt cx="1187673" cy="336331"/>
          </a:xfrm>
        </p:grpSpPr>
        <p:cxnSp>
          <p:nvCxnSpPr>
            <p:cNvPr id="14" name="直接连接符 13"/>
            <p:cNvCxnSpPr/>
            <p:nvPr/>
          </p:nvCxnSpPr>
          <p:spPr>
            <a:xfrm>
              <a:off x="945931" y="1944414"/>
              <a:ext cx="118767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945931"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133604"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6042288" y="2339206"/>
            <a:ext cx="2313438" cy="336331"/>
            <a:chOff x="945931" y="1776249"/>
            <a:chExt cx="1187673" cy="336331"/>
          </a:xfrm>
        </p:grpSpPr>
        <p:cxnSp>
          <p:nvCxnSpPr>
            <p:cNvPr id="18" name="直接连接符 17"/>
            <p:cNvCxnSpPr/>
            <p:nvPr/>
          </p:nvCxnSpPr>
          <p:spPr>
            <a:xfrm>
              <a:off x="945931" y="1944414"/>
              <a:ext cx="118767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945931"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133604"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746241" y="2013398"/>
            <a:ext cx="311304" cy="338554"/>
          </a:xfrm>
          <a:prstGeom prst="rect">
            <a:avLst/>
          </a:prstGeom>
          <a:noFill/>
        </p:spPr>
        <p:txBody>
          <a:bodyPr wrap="none" rtlCol="0">
            <a:spAutoFit/>
          </a:bodyPr>
          <a:lstStyle/>
          <a:p>
            <a:r>
              <a:rPr lang="en-US" altLang="zh-CN" sz="1600" b="1" dirty="0">
                <a:latin typeface="微软雅黑" pitchFamily="34" charset="-122"/>
                <a:ea typeface="微软雅黑" pitchFamily="34" charset="-122"/>
              </a:rPr>
              <a:t>0</a:t>
            </a:r>
            <a:endParaRPr lang="zh-CN" altLang="en-US" sz="1600" b="1" dirty="0">
              <a:latin typeface="微软雅黑" pitchFamily="34" charset="-122"/>
              <a:ea typeface="微软雅黑" pitchFamily="34" charset="-122"/>
            </a:endParaRPr>
          </a:p>
        </p:txBody>
      </p:sp>
      <p:sp>
        <p:nvSpPr>
          <p:cNvPr id="22" name="TextBox 21"/>
          <p:cNvSpPr txBox="1"/>
          <p:nvPr/>
        </p:nvSpPr>
        <p:spPr>
          <a:xfrm>
            <a:off x="1624957" y="2013398"/>
            <a:ext cx="691215" cy="338554"/>
          </a:xfrm>
          <a:prstGeom prst="rect">
            <a:avLst/>
          </a:prstGeom>
          <a:noFill/>
        </p:spPr>
        <p:txBody>
          <a:bodyPr wrap="none" rtlCol="0">
            <a:spAutoFit/>
          </a:bodyPr>
          <a:lstStyle/>
          <a:p>
            <a:r>
              <a:rPr lang="en-US" altLang="zh-CN" sz="1600" b="1" dirty="0">
                <a:latin typeface="微软雅黑" pitchFamily="34" charset="-122"/>
                <a:ea typeface="微软雅黑" pitchFamily="34" charset="-122"/>
              </a:rPr>
              <a:t>1023</a:t>
            </a:r>
            <a:endParaRPr lang="zh-CN" altLang="en-US" sz="1600" b="1" dirty="0">
              <a:latin typeface="微软雅黑" pitchFamily="34" charset="-122"/>
              <a:ea typeface="微软雅黑" pitchFamily="34" charset="-122"/>
            </a:endParaRPr>
          </a:p>
        </p:txBody>
      </p:sp>
      <p:sp>
        <p:nvSpPr>
          <p:cNvPr id="23" name="TextBox 22"/>
          <p:cNvSpPr txBox="1"/>
          <p:nvPr/>
        </p:nvSpPr>
        <p:spPr>
          <a:xfrm>
            <a:off x="2007484" y="2672439"/>
            <a:ext cx="691215" cy="338554"/>
          </a:xfrm>
          <a:prstGeom prst="rect">
            <a:avLst/>
          </a:prstGeom>
          <a:noFill/>
        </p:spPr>
        <p:txBody>
          <a:bodyPr wrap="none" rtlCol="0">
            <a:spAutoFit/>
          </a:bodyPr>
          <a:lstStyle/>
          <a:p>
            <a:r>
              <a:rPr lang="en-US" altLang="zh-CN" sz="1600" b="1" dirty="0">
                <a:latin typeface="微软雅黑" pitchFamily="34" charset="-122"/>
                <a:ea typeface="微软雅黑" pitchFamily="34" charset="-122"/>
              </a:rPr>
              <a:t>1024</a:t>
            </a:r>
            <a:endParaRPr lang="zh-CN" altLang="en-US" sz="1600" b="1" dirty="0">
              <a:latin typeface="微软雅黑" pitchFamily="34" charset="-122"/>
              <a:ea typeface="微软雅黑" pitchFamily="34" charset="-122"/>
            </a:endParaRPr>
          </a:p>
        </p:txBody>
      </p:sp>
      <p:sp>
        <p:nvSpPr>
          <p:cNvPr id="24" name="TextBox 23"/>
          <p:cNvSpPr txBox="1"/>
          <p:nvPr/>
        </p:nvSpPr>
        <p:spPr>
          <a:xfrm>
            <a:off x="5265688" y="2672439"/>
            <a:ext cx="877163" cy="338554"/>
          </a:xfrm>
          <a:prstGeom prst="rect">
            <a:avLst/>
          </a:prstGeom>
          <a:noFill/>
        </p:spPr>
        <p:txBody>
          <a:bodyPr wrap="none" rtlCol="0">
            <a:spAutoFit/>
          </a:bodyPr>
          <a:lstStyle/>
          <a:p>
            <a:r>
              <a:rPr lang="en-US" altLang="zh-CN" sz="1600" b="1" dirty="0">
                <a:latin typeface="微软雅黑" pitchFamily="34" charset="-122"/>
                <a:ea typeface="微软雅黑" pitchFamily="34" charset="-122"/>
              </a:rPr>
              <a:t>49,151</a:t>
            </a:r>
            <a:endParaRPr lang="zh-CN" altLang="en-US" sz="1600" b="1" dirty="0">
              <a:latin typeface="微软雅黑" pitchFamily="34" charset="-122"/>
              <a:ea typeface="微软雅黑" pitchFamily="34" charset="-122"/>
            </a:endParaRPr>
          </a:p>
        </p:txBody>
      </p:sp>
      <p:sp>
        <p:nvSpPr>
          <p:cNvPr id="25" name="TextBox 24"/>
          <p:cNvSpPr txBox="1"/>
          <p:nvPr/>
        </p:nvSpPr>
        <p:spPr>
          <a:xfrm>
            <a:off x="5804497" y="2013398"/>
            <a:ext cx="877163" cy="338554"/>
          </a:xfrm>
          <a:prstGeom prst="rect">
            <a:avLst/>
          </a:prstGeom>
          <a:noFill/>
        </p:spPr>
        <p:txBody>
          <a:bodyPr wrap="none" rtlCol="0">
            <a:spAutoFit/>
          </a:bodyPr>
          <a:lstStyle/>
          <a:p>
            <a:r>
              <a:rPr lang="en-US" altLang="zh-CN" sz="1600" b="1" dirty="0">
                <a:latin typeface="微软雅黑" pitchFamily="34" charset="-122"/>
                <a:ea typeface="微软雅黑" pitchFamily="34" charset="-122"/>
              </a:rPr>
              <a:t>49,152</a:t>
            </a:r>
            <a:endParaRPr lang="zh-CN" altLang="en-US" sz="1600" b="1" dirty="0">
              <a:latin typeface="微软雅黑" pitchFamily="34" charset="-122"/>
              <a:ea typeface="微软雅黑" pitchFamily="34" charset="-122"/>
            </a:endParaRPr>
          </a:p>
        </p:txBody>
      </p:sp>
      <p:sp>
        <p:nvSpPr>
          <p:cNvPr id="26" name="TextBox 25"/>
          <p:cNvSpPr txBox="1"/>
          <p:nvPr/>
        </p:nvSpPr>
        <p:spPr>
          <a:xfrm>
            <a:off x="7770616" y="2013398"/>
            <a:ext cx="877163" cy="338554"/>
          </a:xfrm>
          <a:prstGeom prst="rect">
            <a:avLst/>
          </a:prstGeom>
          <a:noFill/>
        </p:spPr>
        <p:txBody>
          <a:bodyPr wrap="none" rtlCol="0">
            <a:spAutoFit/>
          </a:bodyPr>
          <a:lstStyle/>
          <a:p>
            <a:r>
              <a:rPr lang="en-US" altLang="zh-CN" sz="1600" b="1" dirty="0">
                <a:latin typeface="微软雅黑" pitchFamily="34" charset="-122"/>
                <a:ea typeface="微软雅黑" pitchFamily="34" charset="-122"/>
              </a:rPr>
              <a:t>65,535</a:t>
            </a:r>
            <a:endParaRPr lang="zh-CN" altLang="en-US" sz="1600" b="1" dirty="0">
              <a:latin typeface="微软雅黑" pitchFamily="34" charset="-122"/>
              <a:ea typeface="微软雅黑" pitchFamily="34" charset="-122"/>
            </a:endParaRPr>
          </a:p>
        </p:txBody>
      </p:sp>
      <p:sp>
        <p:nvSpPr>
          <p:cNvPr id="27" name="矩形 26"/>
          <p:cNvSpPr/>
          <p:nvPr/>
        </p:nvSpPr>
        <p:spPr>
          <a:xfrm>
            <a:off x="2247313" y="1359718"/>
            <a:ext cx="2236510" cy="338554"/>
          </a:xfrm>
          <a:prstGeom prst="rect">
            <a:avLst/>
          </a:prstGeom>
        </p:spPr>
        <p:txBody>
          <a:bodyPr wrap="none">
            <a:spAutoFit/>
          </a:bodyPr>
          <a:lstStyle/>
          <a:p>
            <a:pPr algn="ctr"/>
            <a:r>
              <a:rPr lang="zh-CN" altLang="en-US" sz="1600" b="1" dirty="0">
                <a:solidFill>
                  <a:srgbClr val="C00000"/>
                </a:solidFill>
                <a:latin typeface="微软雅黑" pitchFamily="34" charset="-122"/>
                <a:ea typeface="微软雅黑" pitchFamily="34" charset="-122"/>
              </a:rPr>
              <a:t>服务器端使用的端口号</a:t>
            </a:r>
          </a:p>
        </p:txBody>
      </p:sp>
      <p:sp>
        <p:nvSpPr>
          <p:cNvPr id="28" name="矩形 27"/>
          <p:cNvSpPr/>
          <p:nvPr/>
        </p:nvSpPr>
        <p:spPr>
          <a:xfrm>
            <a:off x="6183344" y="1359718"/>
            <a:ext cx="2031325" cy="338554"/>
          </a:xfrm>
          <a:prstGeom prst="rect">
            <a:avLst/>
          </a:prstGeom>
        </p:spPr>
        <p:txBody>
          <a:bodyPr wrap="none">
            <a:spAutoFit/>
          </a:bodyPr>
          <a:lstStyle/>
          <a:p>
            <a:pPr algn="ctr"/>
            <a:r>
              <a:rPr lang="zh-CN" altLang="en-US" sz="1600" b="1" dirty="0">
                <a:solidFill>
                  <a:srgbClr val="C00000"/>
                </a:solidFill>
                <a:latin typeface="微软雅黑" pitchFamily="34" charset="-122"/>
                <a:ea typeface="微软雅黑" pitchFamily="34" charset="-122"/>
              </a:rPr>
              <a:t>客户端使用的端口号</a:t>
            </a:r>
          </a:p>
        </p:txBody>
      </p:sp>
      <p:sp>
        <p:nvSpPr>
          <p:cNvPr id="29" name="右大括号 28"/>
          <p:cNvSpPr/>
          <p:nvPr/>
        </p:nvSpPr>
        <p:spPr>
          <a:xfrm rot="16200000">
            <a:off x="3222679" y="-531117"/>
            <a:ext cx="285779" cy="4809227"/>
          </a:xfrm>
          <a:prstGeom prst="rightBrace">
            <a:avLst>
              <a:gd name="adj1" fmla="val 34511"/>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右大括号 29"/>
          <p:cNvSpPr/>
          <p:nvPr/>
        </p:nvSpPr>
        <p:spPr>
          <a:xfrm rot="16200000">
            <a:off x="7056117" y="716777"/>
            <a:ext cx="285779" cy="2313438"/>
          </a:xfrm>
          <a:prstGeom prst="rightBrace">
            <a:avLst>
              <a:gd name="adj1" fmla="val 34511"/>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AutoShape 16"/>
          <p:cNvSpPr>
            <a:spLocks noChangeArrowheads="1"/>
          </p:cNvSpPr>
          <p:nvPr/>
        </p:nvSpPr>
        <p:spPr bwMode="auto">
          <a:xfrm>
            <a:off x="1541606" y="2675538"/>
            <a:ext cx="258679" cy="335456"/>
          </a:xfrm>
          <a:prstGeom prst="upArrow">
            <a:avLst>
              <a:gd name="adj1" fmla="val 50000"/>
              <a:gd name="adj2" fmla="val 45000"/>
            </a:avLst>
          </a:prstGeom>
          <a:solidFill>
            <a:srgbClr val="FF66FF"/>
          </a:solidFill>
          <a:ln w="9525">
            <a:solidFill>
              <a:schemeClr val="tx1"/>
            </a:solidFill>
            <a:miter lim="800000"/>
            <a:headEnd/>
            <a:tailEnd/>
          </a:ln>
          <a:effectLst/>
        </p:spPr>
        <p:txBody>
          <a:bodyPr wrap="none" anchor="ctr"/>
          <a:lstStyle/>
          <a:p>
            <a:endParaRPr lang="zh-CN" altLang="en-US" sz="1600"/>
          </a:p>
        </p:txBody>
      </p:sp>
      <p:sp>
        <p:nvSpPr>
          <p:cNvPr id="32" name="矩形 31"/>
          <p:cNvSpPr/>
          <p:nvPr/>
        </p:nvSpPr>
        <p:spPr>
          <a:xfrm>
            <a:off x="625769" y="3056515"/>
            <a:ext cx="2028119" cy="830997"/>
          </a:xfrm>
          <a:prstGeom prst="rect">
            <a:avLst/>
          </a:prstGeom>
        </p:spPr>
        <p:txBody>
          <a:bodyPr wrap="none">
            <a:spAutoFit/>
          </a:bodyPr>
          <a:lstStyle/>
          <a:p>
            <a:pPr algn="ctr"/>
            <a:r>
              <a:rPr lang="zh-CN" altLang="en-US" sz="1600" b="1" dirty="0">
                <a:solidFill>
                  <a:srgbClr val="0000FF"/>
                </a:solidFill>
                <a:latin typeface="微软雅黑" pitchFamily="34" charset="-122"/>
                <a:ea typeface="微软雅黑" pitchFamily="34" charset="-122"/>
              </a:rPr>
              <a:t>熟知端口</a:t>
            </a:r>
            <a:endParaRPr lang="en-US" altLang="zh-CN" sz="1600" b="1" dirty="0">
              <a:solidFill>
                <a:srgbClr val="0000FF"/>
              </a:solidFill>
              <a:latin typeface="微软雅黑" pitchFamily="34" charset="-122"/>
              <a:ea typeface="微软雅黑" pitchFamily="34" charset="-122"/>
            </a:endParaRPr>
          </a:p>
          <a:p>
            <a:pPr algn="ctr"/>
            <a:r>
              <a:rPr lang="zh-CN" altLang="en-US" sz="1600" b="1" dirty="0">
                <a:solidFill>
                  <a:srgbClr val="0000FF"/>
                </a:solidFill>
                <a:latin typeface="微软雅黑" pitchFamily="34" charset="-122"/>
                <a:ea typeface="微软雅黑" pitchFamily="34" charset="-122"/>
              </a:rPr>
              <a:t>（全球通用端口号）</a:t>
            </a:r>
            <a:endParaRPr lang="en-US" altLang="zh-CN" sz="1600" b="1" dirty="0">
              <a:solidFill>
                <a:srgbClr val="0000FF"/>
              </a:solidFill>
              <a:latin typeface="微软雅黑" pitchFamily="34" charset="-122"/>
              <a:ea typeface="微软雅黑" pitchFamily="34" charset="-122"/>
            </a:endParaRPr>
          </a:p>
          <a:p>
            <a:pPr algn="ctr"/>
            <a:r>
              <a:rPr lang="zh-CN" altLang="en-US" sz="1600" b="1" dirty="0">
                <a:solidFill>
                  <a:srgbClr val="0000FF"/>
                </a:solidFill>
                <a:latin typeface="微软雅黑" pitchFamily="34" charset="-122"/>
                <a:ea typeface="微软雅黑" pitchFamily="34" charset="-122"/>
              </a:rPr>
              <a:t>（</a:t>
            </a:r>
            <a:r>
              <a:rPr lang="en-US" altLang="zh-CN" sz="1600" b="1" dirty="0">
                <a:solidFill>
                  <a:srgbClr val="0000FF"/>
                </a:solidFill>
                <a:latin typeface="微软雅黑" pitchFamily="34" charset="-122"/>
                <a:ea typeface="微软雅黑" pitchFamily="34" charset="-122"/>
              </a:rPr>
              <a:t>IANA </a:t>
            </a:r>
            <a:r>
              <a:rPr lang="zh-CN" altLang="en-US" sz="1600" b="1" dirty="0">
                <a:solidFill>
                  <a:srgbClr val="0000FF"/>
                </a:solidFill>
                <a:latin typeface="微软雅黑" pitchFamily="34" charset="-122"/>
                <a:ea typeface="微软雅黑" pitchFamily="34" charset="-122"/>
              </a:rPr>
              <a:t>负责分配）</a:t>
            </a:r>
          </a:p>
        </p:txBody>
      </p:sp>
      <p:sp>
        <p:nvSpPr>
          <p:cNvPr id="33" name="AutoShape 16"/>
          <p:cNvSpPr>
            <a:spLocks noChangeArrowheads="1"/>
          </p:cNvSpPr>
          <p:nvPr/>
        </p:nvSpPr>
        <p:spPr bwMode="auto">
          <a:xfrm>
            <a:off x="3929712" y="2675538"/>
            <a:ext cx="258679" cy="335456"/>
          </a:xfrm>
          <a:prstGeom prst="upArrow">
            <a:avLst>
              <a:gd name="adj1" fmla="val 50000"/>
              <a:gd name="adj2" fmla="val 45000"/>
            </a:avLst>
          </a:prstGeom>
          <a:solidFill>
            <a:srgbClr val="FF66FF"/>
          </a:solidFill>
          <a:ln w="9525">
            <a:solidFill>
              <a:schemeClr val="tx1"/>
            </a:solidFill>
            <a:miter lim="800000"/>
            <a:headEnd/>
            <a:tailEnd/>
          </a:ln>
          <a:effectLst/>
        </p:spPr>
        <p:txBody>
          <a:bodyPr wrap="none" anchor="ctr"/>
          <a:lstStyle/>
          <a:p>
            <a:endParaRPr lang="zh-CN" altLang="en-US" sz="1600"/>
          </a:p>
        </p:txBody>
      </p:sp>
      <p:sp>
        <p:nvSpPr>
          <p:cNvPr id="34" name="矩形 33"/>
          <p:cNvSpPr/>
          <p:nvPr/>
        </p:nvSpPr>
        <p:spPr>
          <a:xfrm>
            <a:off x="3120325" y="3056515"/>
            <a:ext cx="1883850" cy="584775"/>
          </a:xfrm>
          <a:prstGeom prst="rect">
            <a:avLst/>
          </a:prstGeom>
        </p:spPr>
        <p:txBody>
          <a:bodyPr wrap="none">
            <a:spAutoFit/>
          </a:bodyPr>
          <a:lstStyle/>
          <a:p>
            <a:pPr algn="ctr"/>
            <a:r>
              <a:rPr lang="zh-CN" altLang="en-US" sz="1600" b="1" dirty="0">
                <a:solidFill>
                  <a:srgbClr val="0000FF"/>
                </a:solidFill>
                <a:latin typeface="微软雅黑" pitchFamily="34" charset="-122"/>
                <a:ea typeface="微软雅黑" pitchFamily="34" charset="-122"/>
              </a:rPr>
              <a:t>登记端口</a:t>
            </a:r>
            <a:endParaRPr lang="en-US" altLang="zh-CN" sz="1600" b="1" dirty="0">
              <a:solidFill>
                <a:srgbClr val="0000FF"/>
              </a:solidFill>
              <a:latin typeface="微软雅黑" pitchFamily="34" charset="-122"/>
              <a:ea typeface="微软雅黑" pitchFamily="34" charset="-122"/>
            </a:endParaRPr>
          </a:p>
          <a:p>
            <a:pPr algn="ctr"/>
            <a:r>
              <a:rPr lang="zh-CN" altLang="en-US" sz="1600" b="1" dirty="0">
                <a:solidFill>
                  <a:srgbClr val="0000FF"/>
                </a:solidFill>
                <a:latin typeface="微软雅黑" pitchFamily="34" charset="-122"/>
                <a:ea typeface="微软雅黑" pitchFamily="34" charset="-122"/>
              </a:rPr>
              <a:t>（在 </a:t>
            </a:r>
            <a:r>
              <a:rPr lang="en-US" altLang="zh-CN" sz="1600" b="1" dirty="0">
                <a:solidFill>
                  <a:srgbClr val="0000FF"/>
                </a:solidFill>
                <a:latin typeface="微软雅黑" pitchFamily="34" charset="-122"/>
                <a:ea typeface="微软雅黑" pitchFamily="34" charset="-122"/>
              </a:rPr>
              <a:t>IANA </a:t>
            </a:r>
            <a:r>
              <a:rPr lang="zh-CN" altLang="en-US" sz="1600" b="1" dirty="0">
                <a:solidFill>
                  <a:srgbClr val="0000FF"/>
                </a:solidFill>
                <a:latin typeface="微软雅黑" pitchFamily="34" charset="-122"/>
                <a:ea typeface="微软雅黑" pitchFamily="34" charset="-122"/>
              </a:rPr>
              <a:t>登记）</a:t>
            </a:r>
          </a:p>
        </p:txBody>
      </p:sp>
      <p:sp>
        <p:nvSpPr>
          <p:cNvPr id="35" name="AutoShape 16"/>
          <p:cNvSpPr>
            <a:spLocks noChangeArrowheads="1"/>
          </p:cNvSpPr>
          <p:nvPr/>
        </p:nvSpPr>
        <p:spPr bwMode="auto">
          <a:xfrm>
            <a:off x="7111293" y="2675538"/>
            <a:ext cx="258679" cy="335456"/>
          </a:xfrm>
          <a:prstGeom prst="upArrow">
            <a:avLst>
              <a:gd name="adj1" fmla="val 50000"/>
              <a:gd name="adj2" fmla="val 45000"/>
            </a:avLst>
          </a:prstGeom>
          <a:solidFill>
            <a:srgbClr val="FF66FF"/>
          </a:solidFill>
          <a:ln w="9525">
            <a:solidFill>
              <a:schemeClr val="tx1"/>
            </a:solidFill>
            <a:miter lim="800000"/>
            <a:headEnd/>
            <a:tailEnd/>
          </a:ln>
          <a:effectLst/>
        </p:spPr>
        <p:txBody>
          <a:bodyPr wrap="none" anchor="ctr"/>
          <a:lstStyle/>
          <a:p>
            <a:endParaRPr lang="zh-CN" altLang="en-US" sz="1600"/>
          </a:p>
        </p:txBody>
      </p:sp>
      <p:sp>
        <p:nvSpPr>
          <p:cNvPr id="36" name="矩形 35"/>
          <p:cNvSpPr/>
          <p:nvPr/>
        </p:nvSpPr>
        <p:spPr>
          <a:xfrm>
            <a:off x="5772974" y="3056515"/>
            <a:ext cx="2852063" cy="584775"/>
          </a:xfrm>
          <a:prstGeom prst="rect">
            <a:avLst/>
          </a:prstGeom>
        </p:spPr>
        <p:txBody>
          <a:bodyPr wrap="none">
            <a:spAutoFit/>
          </a:bodyPr>
          <a:lstStyle/>
          <a:p>
            <a:pPr algn="ctr"/>
            <a:r>
              <a:rPr lang="zh-CN" altLang="en-US" sz="1600" b="1" dirty="0">
                <a:solidFill>
                  <a:srgbClr val="0000FF"/>
                </a:solidFill>
                <a:latin typeface="微软雅黑" pitchFamily="34" charset="-122"/>
                <a:ea typeface="微软雅黑" pitchFamily="34" charset="-122"/>
              </a:rPr>
              <a:t>短暂端口</a:t>
            </a:r>
            <a:endParaRPr lang="en-US" altLang="zh-CN" sz="1600" b="1" dirty="0">
              <a:solidFill>
                <a:srgbClr val="0000FF"/>
              </a:solidFill>
              <a:latin typeface="微软雅黑" pitchFamily="34" charset="-122"/>
              <a:ea typeface="微软雅黑" pitchFamily="34" charset="-122"/>
            </a:endParaRPr>
          </a:p>
          <a:p>
            <a:pPr algn="ctr"/>
            <a:r>
              <a:rPr lang="zh-CN" altLang="en-US" sz="1600" b="1" dirty="0">
                <a:solidFill>
                  <a:srgbClr val="0000FF"/>
                </a:solidFill>
                <a:latin typeface="微软雅黑" pitchFamily="34" charset="-122"/>
                <a:ea typeface="微软雅黑" pitchFamily="34" charset="-122"/>
              </a:rPr>
              <a:t>（通信结束后，被系统收回）</a:t>
            </a:r>
          </a:p>
        </p:txBody>
      </p:sp>
      <p:sp>
        <p:nvSpPr>
          <p:cNvPr id="2" name="灯片编号占位符 1">
            <a:extLst>
              <a:ext uri="{FF2B5EF4-FFF2-40B4-BE49-F238E27FC236}">
                <a16:creationId xmlns:a16="http://schemas.microsoft.com/office/drawing/2014/main" id="{CC1141CE-16BC-49D1-AC84-1EFF69E665AB}"/>
              </a:ext>
            </a:extLst>
          </p:cNvPr>
          <p:cNvSpPr>
            <a:spLocks noGrp="1"/>
          </p:cNvSpPr>
          <p:nvPr>
            <p:ph type="sldNum" sz="quarter" idx="12"/>
          </p:nvPr>
        </p:nvSpPr>
        <p:spPr/>
        <p:txBody>
          <a:bodyPr/>
          <a:lstStyle/>
          <a:p>
            <a:fld id="{C485880C-E2C3-4DAB-AE74-D9BE691626AC}" type="slidenum">
              <a:rPr lang="zh-CN" altLang="en-US" smtClean="0"/>
              <a:pPr/>
              <a:t>18</a:t>
            </a:fld>
            <a:endParaRPr lang="zh-CN" altLang="en-US"/>
          </a:p>
        </p:txBody>
      </p:sp>
    </p:spTree>
    <p:extLst>
      <p:ext uri="{BB962C8B-B14F-4D97-AF65-F5344CB8AC3E}">
        <p14:creationId xmlns:p14="http://schemas.microsoft.com/office/powerpoint/2010/main" val="153845110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626099"/>
            <a:ext cx="8053711"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2906739" y="583828"/>
            <a:ext cx="33305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5.9.1  TCP </a:t>
            </a:r>
            <a:r>
              <a:rPr lang="zh-CN" altLang="en-US" sz="2400" b="1" dirty="0">
                <a:solidFill>
                  <a:schemeClr val="bg1"/>
                </a:solidFill>
                <a:latin typeface="微软雅黑" pitchFamily="34" charset="-122"/>
                <a:ea typeface="微软雅黑" pitchFamily="34" charset="-122"/>
              </a:rPr>
              <a:t>的连接建立</a:t>
            </a:r>
          </a:p>
        </p:txBody>
      </p:sp>
      <p:sp>
        <p:nvSpPr>
          <p:cNvPr id="4" name="Rectangle 8"/>
          <p:cNvSpPr>
            <a:spLocks noChangeArrowheads="1"/>
          </p:cNvSpPr>
          <p:nvPr/>
        </p:nvSpPr>
        <p:spPr bwMode="auto">
          <a:xfrm>
            <a:off x="545143" y="1029697"/>
            <a:ext cx="8053711"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建立连接的过程叫做</a:t>
            </a:r>
            <a:r>
              <a:rPr lang="zh-CN" altLang="en-US" sz="2000" b="1" dirty="0">
                <a:solidFill>
                  <a:srgbClr val="C00000"/>
                </a:solidFill>
                <a:latin typeface="微软雅黑" pitchFamily="34" charset="-122"/>
                <a:ea typeface="微软雅黑" pitchFamily="34" charset="-122"/>
              </a:rPr>
              <a:t>握手。</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采用</a:t>
            </a:r>
            <a:r>
              <a:rPr lang="zh-CN" altLang="en-US" sz="2000" b="1" dirty="0">
                <a:solidFill>
                  <a:srgbClr val="C00000"/>
                </a:solidFill>
                <a:latin typeface="微软雅黑" pitchFamily="34" charset="-122"/>
                <a:ea typeface="微软雅黑" pitchFamily="34" charset="-122"/>
              </a:rPr>
              <a:t>三报文握手：</a:t>
            </a:r>
            <a:r>
              <a:rPr lang="zh-CN" altLang="en-US" sz="2000" b="1" dirty="0">
                <a:latin typeface="微软雅黑" pitchFamily="34" charset="-122"/>
                <a:ea typeface="微软雅黑" pitchFamily="34" charset="-122"/>
              </a:rPr>
              <a:t>在客户和服务器之间交换三个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报文段，以防止已失效的连接请求报文段突然又传送到了，因而产生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连接建立错误。</a:t>
            </a:r>
          </a:p>
        </p:txBody>
      </p:sp>
      <p:sp>
        <p:nvSpPr>
          <p:cNvPr id="5" name="灯片编号占位符 4">
            <a:extLst>
              <a:ext uri="{FF2B5EF4-FFF2-40B4-BE49-F238E27FC236}">
                <a16:creationId xmlns:a16="http://schemas.microsoft.com/office/drawing/2014/main" id="{85B38C5A-C888-4A37-AE18-CD9FB35EE1D9}"/>
              </a:ext>
            </a:extLst>
          </p:cNvPr>
          <p:cNvSpPr>
            <a:spLocks noGrp="1"/>
          </p:cNvSpPr>
          <p:nvPr>
            <p:ph type="sldNum" sz="quarter" idx="12"/>
          </p:nvPr>
        </p:nvSpPr>
        <p:spPr/>
        <p:txBody>
          <a:bodyPr/>
          <a:lstStyle/>
          <a:p>
            <a:fld id="{C485880C-E2C3-4DAB-AE74-D9BE691626AC}" type="slidenum">
              <a:rPr lang="zh-CN" altLang="en-US" smtClean="0"/>
              <a:pPr/>
              <a:t>180</a:t>
            </a:fld>
            <a:endParaRPr lang="zh-CN" altLang="en-US"/>
          </a:p>
        </p:txBody>
      </p:sp>
    </p:spTree>
    <p:extLst>
      <p:ext uri="{BB962C8B-B14F-4D97-AF65-F5344CB8AC3E}">
        <p14:creationId xmlns:p14="http://schemas.microsoft.com/office/powerpoint/2010/main" val="327242607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899" y="731252"/>
            <a:ext cx="3751385" cy="344325"/>
          </a:xfrm>
          <a:prstGeom prst="rect">
            <a:avLst/>
          </a:prstGeom>
          <a:noFill/>
          <a:ln w="9525">
            <a:noFill/>
            <a:miter lim="800000"/>
            <a:headEnd/>
            <a:tailEnd/>
          </a:ln>
          <a:effectLst/>
          <a:ex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的连接建立：采用三报文握手</a:t>
            </a:r>
          </a:p>
        </p:txBody>
      </p:sp>
      <p:grpSp>
        <p:nvGrpSpPr>
          <p:cNvPr id="4" name="Group 2"/>
          <p:cNvGrpSpPr>
            <a:grpSpLocks/>
          </p:cNvGrpSpPr>
          <p:nvPr/>
        </p:nvGrpSpPr>
        <p:grpSpPr bwMode="auto">
          <a:xfrm>
            <a:off x="3320897" y="2028342"/>
            <a:ext cx="2575352" cy="2086458"/>
            <a:chOff x="1474" y="1888"/>
            <a:chExt cx="2676" cy="2432"/>
          </a:xfrm>
        </p:grpSpPr>
        <p:sp>
          <p:nvSpPr>
            <p:cNvPr id="5"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6" name="Line 4"/>
            <p:cNvSpPr>
              <a:spLocks noChangeShapeType="1"/>
            </p:cNvSpPr>
            <p:nvPr/>
          </p:nvSpPr>
          <p:spPr bwMode="auto">
            <a:xfrm>
              <a:off x="4150"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sp>
        <p:nvSpPr>
          <p:cNvPr id="10" name="Rectangle 9"/>
          <p:cNvSpPr>
            <a:spLocks noChangeArrowheads="1"/>
          </p:cNvSpPr>
          <p:nvPr/>
        </p:nvSpPr>
        <p:spPr bwMode="auto">
          <a:xfrm>
            <a:off x="2773298" y="1662634"/>
            <a:ext cx="769296" cy="332986"/>
          </a:xfrm>
          <a:prstGeom prst="rect">
            <a:avLst/>
          </a:prstGeom>
          <a:solidFill>
            <a:srgbClr val="66FF99"/>
          </a:solidFill>
          <a:ln w="12700">
            <a:solidFill>
              <a:schemeClr val="tx1"/>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1" name="Text Box 10"/>
          <p:cNvSpPr txBox="1">
            <a:spLocks noChangeArrowheads="1"/>
          </p:cNvSpPr>
          <p:nvPr/>
        </p:nvSpPr>
        <p:spPr bwMode="auto">
          <a:xfrm>
            <a:off x="2784408"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dirty="0">
                <a:latin typeface="微软雅黑" pitchFamily="34" charset="-122"/>
                <a:ea typeface="微软雅黑" pitchFamily="34" charset="-122"/>
              </a:rPr>
              <a:t>CLOSED</a:t>
            </a:r>
          </a:p>
        </p:txBody>
      </p:sp>
      <p:sp>
        <p:nvSpPr>
          <p:cNvPr id="12" name="Rectangle 11"/>
          <p:cNvSpPr>
            <a:spLocks noChangeArrowheads="1"/>
          </p:cNvSpPr>
          <p:nvPr/>
        </p:nvSpPr>
        <p:spPr bwMode="auto">
          <a:xfrm>
            <a:off x="5858716" y="1662634"/>
            <a:ext cx="784455" cy="332986"/>
          </a:xfrm>
          <a:prstGeom prst="rect">
            <a:avLst/>
          </a:prstGeom>
          <a:solidFill>
            <a:srgbClr val="66FF99"/>
          </a:solidFill>
          <a:ln w="12700">
            <a:solidFill>
              <a:schemeClr val="tx1"/>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 name="Text Box 12"/>
          <p:cNvSpPr txBox="1">
            <a:spLocks noChangeArrowheads="1"/>
          </p:cNvSpPr>
          <p:nvPr/>
        </p:nvSpPr>
        <p:spPr bwMode="auto">
          <a:xfrm>
            <a:off x="5875600"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a:latin typeface="微软雅黑" pitchFamily="34" charset="-122"/>
                <a:ea typeface="微软雅黑" pitchFamily="34" charset="-122"/>
              </a:rPr>
              <a:t>CLOSED</a:t>
            </a:r>
          </a:p>
        </p:txBody>
      </p:sp>
      <p:sp>
        <p:nvSpPr>
          <p:cNvPr id="22" name="Rectangle 21"/>
          <p:cNvSpPr>
            <a:spLocks noChangeArrowheads="1"/>
          </p:cNvSpPr>
          <p:nvPr/>
        </p:nvSpPr>
        <p:spPr bwMode="auto">
          <a:xfrm>
            <a:off x="3171727" y="1290190"/>
            <a:ext cx="29816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A</a:t>
            </a:r>
          </a:p>
        </p:txBody>
      </p:sp>
      <p:sp>
        <p:nvSpPr>
          <p:cNvPr id="23" name="Rectangle 22"/>
          <p:cNvSpPr>
            <a:spLocks noChangeArrowheads="1"/>
          </p:cNvSpPr>
          <p:nvPr/>
        </p:nvSpPr>
        <p:spPr bwMode="auto">
          <a:xfrm>
            <a:off x="5707538" y="1290190"/>
            <a:ext cx="28854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24" name="Rectangle 23"/>
          <p:cNvSpPr>
            <a:spLocks noChangeArrowheads="1"/>
          </p:cNvSpPr>
          <p:nvPr/>
        </p:nvSpPr>
        <p:spPr bwMode="auto">
          <a:xfrm>
            <a:off x="2865687" y="1075577"/>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25" name="Rectangle 24"/>
          <p:cNvSpPr>
            <a:spLocks noChangeArrowheads="1"/>
          </p:cNvSpPr>
          <p:nvPr/>
        </p:nvSpPr>
        <p:spPr bwMode="auto">
          <a:xfrm>
            <a:off x="5894324" y="1075577"/>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effectLst/>
                <a:uLnTx/>
                <a:uFillTx/>
                <a:latin typeface="微软雅黑" pitchFamily="34" charset="-122"/>
                <a:ea typeface="微软雅黑" pitchFamily="34" charset="-122"/>
              </a:rPr>
              <a:t>服务器</a:t>
            </a:r>
          </a:p>
        </p:txBody>
      </p:sp>
      <p:pic>
        <p:nvPicPr>
          <p:cNvPr id="28"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0279" y="1320019"/>
            <a:ext cx="318286" cy="31828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3626" y="1320019"/>
            <a:ext cx="318286" cy="318286"/>
          </a:xfrm>
          <a:prstGeom prst="rect">
            <a:avLst/>
          </a:prstGeom>
          <a:noFill/>
          <a:extLst>
            <a:ext uri="{909E8E84-426E-40DD-AFC4-6F175D3DCCD1}">
              <a14:hiddenFill xmlns:a14="http://schemas.microsoft.com/office/drawing/2010/main">
                <a:solidFill>
                  <a:srgbClr val="FFFFFF"/>
                </a:solidFill>
              </a14:hiddenFill>
            </a:ext>
          </a:extLst>
        </p:spPr>
      </p:pic>
      <p:sp>
        <p:nvSpPr>
          <p:cNvPr id="7" name="灯片编号占位符 6">
            <a:extLst>
              <a:ext uri="{FF2B5EF4-FFF2-40B4-BE49-F238E27FC236}">
                <a16:creationId xmlns:a16="http://schemas.microsoft.com/office/drawing/2014/main" id="{3F550ABC-190D-4CA8-B1D3-04C77943D45D}"/>
              </a:ext>
            </a:extLst>
          </p:cNvPr>
          <p:cNvSpPr>
            <a:spLocks noGrp="1"/>
          </p:cNvSpPr>
          <p:nvPr>
            <p:ph type="sldNum" sz="quarter" idx="12"/>
          </p:nvPr>
        </p:nvSpPr>
        <p:spPr/>
        <p:txBody>
          <a:bodyPr/>
          <a:lstStyle/>
          <a:p>
            <a:fld id="{C485880C-E2C3-4DAB-AE74-D9BE691626AC}" type="slidenum">
              <a:rPr lang="zh-CN" altLang="en-US" smtClean="0"/>
              <a:pPr/>
              <a:t>181</a:t>
            </a:fld>
            <a:endParaRPr lang="zh-CN" altLang="en-US"/>
          </a:p>
        </p:txBody>
      </p:sp>
    </p:spTree>
    <p:extLst>
      <p:ext uri="{BB962C8B-B14F-4D97-AF65-F5344CB8AC3E}">
        <p14:creationId xmlns:p14="http://schemas.microsoft.com/office/powerpoint/2010/main" val="355398719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899" y="731252"/>
            <a:ext cx="3751385" cy="344325"/>
          </a:xfrm>
          <a:prstGeom prst="rect">
            <a:avLst/>
          </a:prstGeom>
          <a:noFill/>
          <a:ln w="9525">
            <a:noFill/>
            <a:miter lim="800000"/>
            <a:headEnd/>
            <a:tailEnd/>
          </a:ln>
          <a:effectLst/>
          <a:ex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的连接建立：采用三报文握手</a:t>
            </a:r>
          </a:p>
        </p:txBody>
      </p:sp>
      <p:grpSp>
        <p:nvGrpSpPr>
          <p:cNvPr id="4" name="Group 2"/>
          <p:cNvGrpSpPr>
            <a:grpSpLocks/>
          </p:cNvGrpSpPr>
          <p:nvPr/>
        </p:nvGrpSpPr>
        <p:grpSpPr bwMode="auto">
          <a:xfrm>
            <a:off x="3320897" y="2028342"/>
            <a:ext cx="2575352" cy="2086458"/>
            <a:chOff x="1474" y="1888"/>
            <a:chExt cx="2676" cy="2432"/>
          </a:xfrm>
        </p:grpSpPr>
        <p:sp>
          <p:nvSpPr>
            <p:cNvPr id="5"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6" name="Line 4"/>
            <p:cNvSpPr>
              <a:spLocks noChangeShapeType="1"/>
            </p:cNvSpPr>
            <p:nvPr/>
          </p:nvSpPr>
          <p:spPr bwMode="auto">
            <a:xfrm>
              <a:off x="4150"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sp>
        <p:nvSpPr>
          <p:cNvPr id="10" name="Rectangle 9"/>
          <p:cNvSpPr>
            <a:spLocks noChangeArrowheads="1"/>
          </p:cNvSpPr>
          <p:nvPr/>
        </p:nvSpPr>
        <p:spPr bwMode="auto">
          <a:xfrm>
            <a:off x="2773298" y="1662634"/>
            <a:ext cx="769296" cy="332986"/>
          </a:xfrm>
          <a:prstGeom prst="rect">
            <a:avLst/>
          </a:prstGeom>
          <a:solidFill>
            <a:srgbClr val="66FF99"/>
          </a:solidFill>
          <a:ln w="12700">
            <a:solidFill>
              <a:schemeClr val="tx1"/>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1" name="Text Box 10"/>
          <p:cNvSpPr txBox="1">
            <a:spLocks noChangeArrowheads="1"/>
          </p:cNvSpPr>
          <p:nvPr/>
        </p:nvSpPr>
        <p:spPr bwMode="auto">
          <a:xfrm>
            <a:off x="2784408"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dirty="0">
                <a:latin typeface="微软雅黑" pitchFamily="34" charset="-122"/>
                <a:ea typeface="微软雅黑" pitchFamily="34" charset="-122"/>
              </a:rPr>
              <a:t>CLOSED</a:t>
            </a:r>
          </a:p>
        </p:txBody>
      </p:sp>
      <p:sp>
        <p:nvSpPr>
          <p:cNvPr id="12" name="Rectangle 11"/>
          <p:cNvSpPr>
            <a:spLocks noChangeArrowheads="1"/>
          </p:cNvSpPr>
          <p:nvPr/>
        </p:nvSpPr>
        <p:spPr bwMode="auto">
          <a:xfrm>
            <a:off x="5858716" y="1662634"/>
            <a:ext cx="784455" cy="332986"/>
          </a:xfrm>
          <a:prstGeom prst="rect">
            <a:avLst/>
          </a:prstGeom>
          <a:solidFill>
            <a:srgbClr val="66FF99"/>
          </a:solidFill>
          <a:ln w="12700">
            <a:solidFill>
              <a:schemeClr val="tx1"/>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 name="Text Box 12"/>
          <p:cNvSpPr txBox="1">
            <a:spLocks noChangeArrowheads="1"/>
          </p:cNvSpPr>
          <p:nvPr/>
        </p:nvSpPr>
        <p:spPr bwMode="auto">
          <a:xfrm>
            <a:off x="5875600"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a:latin typeface="微软雅黑" pitchFamily="34" charset="-122"/>
                <a:ea typeface="微软雅黑" pitchFamily="34" charset="-122"/>
              </a:rPr>
              <a:t>CLOSED</a:t>
            </a:r>
          </a:p>
        </p:txBody>
      </p:sp>
      <p:grpSp>
        <p:nvGrpSpPr>
          <p:cNvPr id="17" name="Group 16"/>
          <p:cNvGrpSpPr>
            <a:grpSpLocks/>
          </p:cNvGrpSpPr>
          <p:nvPr/>
        </p:nvGrpSpPr>
        <p:grpSpPr bwMode="auto">
          <a:xfrm>
            <a:off x="6281211" y="1463420"/>
            <a:ext cx="1188551" cy="578396"/>
            <a:chOff x="4550" y="1301"/>
            <a:chExt cx="1235" cy="601"/>
          </a:xfrm>
        </p:grpSpPr>
        <p:sp>
          <p:nvSpPr>
            <p:cNvPr id="18" name="Rectangle 17"/>
            <p:cNvSpPr>
              <a:spLocks noChangeArrowheads="1"/>
            </p:cNvSpPr>
            <p:nvPr/>
          </p:nvSpPr>
          <p:spPr bwMode="auto">
            <a:xfrm>
              <a:off x="4956" y="1617"/>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被动打开</a:t>
              </a:r>
            </a:p>
          </p:txBody>
        </p:sp>
        <p:sp>
          <p:nvSpPr>
            <p:cNvPr id="19" name="Freeform 18"/>
            <p:cNvSpPr>
              <a:spLocks/>
            </p:cNvSpPr>
            <p:nvPr/>
          </p:nvSpPr>
          <p:spPr bwMode="auto">
            <a:xfrm>
              <a:off x="4550" y="1301"/>
              <a:ext cx="1209"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22" name="Rectangle 21"/>
          <p:cNvSpPr>
            <a:spLocks noChangeArrowheads="1"/>
          </p:cNvSpPr>
          <p:nvPr/>
        </p:nvSpPr>
        <p:spPr bwMode="auto">
          <a:xfrm>
            <a:off x="3171727" y="1290190"/>
            <a:ext cx="29816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A</a:t>
            </a:r>
          </a:p>
        </p:txBody>
      </p:sp>
      <p:sp>
        <p:nvSpPr>
          <p:cNvPr id="23" name="Rectangle 22"/>
          <p:cNvSpPr>
            <a:spLocks noChangeArrowheads="1"/>
          </p:cNvSpPr>
          <p:nvPr/>
        </p:nvSpPr>
        <p:spPr bwMode="auto">
          <a:xfrm>
            <a:off x="5707538" y="1290190"/>
            <a:ext cx="28854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24" name="Rectangle 23"/>
          <p:cNvSpPr>
            <a:spLocks noChangeArrowheads="1"/>
          </p:cNvSpPr>
          <p:nvPr/>
        </p:nvSpPr>
        <p:spPr bwMode="auto">
          <a:xfrm>
            <a:off x="2865687" y="1075577"/>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25" name="Rectangle 24"/>
          <p:cNvSpPr>
            <a:spLocks noChangeArrowheads="1"/>
          </p:cNvSpPr>
          <p:nvPr/>
        </p:nvSpPr>
        <p:spPr bwMode="auto">
          <a:xfrm>
            <a:off x="5894324" y="1075577"/>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effectLst/>
                <a:uLnTx/>
                <a:uFillTx/>
                <a:latin typeface="微软雅黑" pitchFamily="34" charset="-122"/>
                <a:ea typeface="微软雅黑" pitchFamily="34" charset="-122"/>
              </a:rPr>
              <a:t>服务器</a:t>
            </a:r>
          </a:p>
        </p:txBody>
      </p:sp>
      <p:pic>
        <p:nvPicPr>
          <p:cNvPr id="28"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0279" y="1320019"/>
            <a:ext cx="318286" cy="31828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3626" y="1320019"/>
            <a:ext cx="318286" cy="318286"/>
          </a:xfrm>
          <a:prstGeom prst="rect">
            <a:avLst/>
          </a:prstGeom>
          <a:noFill/>
          <a:extLst>
            <a:ext uri="{909E8E84-426E-40DD-AFC4-6F175D3DCCD1}">
              <a14:hiddenFill xmlns:a14="http://schemas.microsoft.com/office/drawing/2010/main">
                <a:solidFill>
                  <a:srgbClr val="FFFFFF"/>
                </a:solidFill>
              </a14:hiddenFill>
            </a:ext>
          </a:extLst>
        </p:spPr>
      </p:pic>
      <p:sp>
        <p:nvSpPr>
          <p:cNvPr id="30" name="Text Box 155"/>
          <p:cNvSpPr txBox="1">
            <a:spLocks noChangeArrowheads="1"/>
          </p:cNvSpPr>
          <p:nvPr/>
        </p:nvSpPr>
        <p:spPr bwMode="auto">
          <a:xfrm>
            <a:off x="1929775" y="3365384"/>
            <a:ext cx="5422002" cy="634020"/>
          </a:xfrm>
          <a:prstGeom prst="rect">
            <a:avLst/>
          </a:prstGeom>
          <a:solidFill>
            <a:srgbClr val="FFFF99"/>
          </a:solidFill>
          <a:ln w="9525">
            <a:solidFill>
              <a:schemeClr val="tx1"/>
            </a:solidFill>
            <a:miter lim="800000"/>
            <a:headEnd/>
            <a:tailEnd/>
          </a:ln>
          <a:effectLst/>
          <a:extLst/>
        </p:spPr>
        <p:txBody>
          <a:bodyPr wrap="square">
            <a:spAutoFit/>
          </a:bodyPr>
          <a:lstStyle/>
          <a:p>
            <a:pPr>
              <a:lnSpc>
                <a:spcPct val="110000"/>
              </a:lnSpc>
            </a:pP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的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服务器进程</a:t>
            </a:r>
            <a:r>
              <a:rPr lang="zh-CN" altLang="en-US" sz="1600" b="1" dirty="0">
                <a:solidFill>
                  <a:srgbClr val="0000FF"/>
                </a:solidFill>
                <a:latin typeface="微软雅黑" pitchFamily="34" charset="-122"/>
                <a:ea typeface="微软雅黑" pitchFamily="34" charset="-122"/>
              </a:rPr>
              <a:t>先创建</a:t>
            </a:r>
            <a:r>
              <a:rPr lang="zh-CN" altLang="en-US" sz="1600" b="1" dirty="0">
                <a:latin typeface="微软雅黑" pitchFamily="34" charset="-122"/>
                <a:ea typeface="微软雅黑" pitchFamily="34" charset="-122"/>
              </a:rPr>
              <a:t>传输控制块 </a:t>
            </a:r>
            <a:r>
              <a:rPr lang="en-US" altLang="zh-CN" sz="1600" b="1" dirty="0">
                <a:latin typeface="微软雅黑" pitchFamily="34" charset="-122"/>
                <a:ea typeface="微软雅黑" pitchFamily="34" charset="-122"/>
              </a:rPr>
              <a:t>TCB</a:t>
            </a:r>
            <a:r>
              <a:rPr lang="zh-CN" altLang="en-US" sz="1600" b="1" dirty="0">
                <a:latin typeface="微软雅黑" pitchFamily="34" charset="-122"/>
                <a:ea typeface="微软雅黑" pitchFamily="34" charset="-122"/>
              </a:rPr>
              <a:t>，准备接受客户进程的连接请求。</a:t>
            </a:r>
          </a:p>
        </p:txBody>
      </p:sp>
      <p:sp>
        <p:nvSpPr>
          <p:cNvPr id="7" name="灯片编号占位符 6">
            <a:extLst>
              <a:ext uri="{FF2B5EF4-FFF2-40B4-BE49-F238E27FC236}">
                <a16:creationId xmlns:a16="http://schemas.microsoft.com/office/drawing/2014/main" id="{4A8D720B-AA85-494A-A7E4-B2F2642A5D69}"/>
              </a:ext>
            </a:extLst>
          </p:cNvPr>
          <p:cNvSpPr>
            <a:spLocks noGrp="1"/>
          </p:cNvSpPr>
          <p:nvPr>
            <p:ph type="sldNum" sz="quarter" idx="12"/>
          </p:nvPr>
        </p:nvSpPr>
        <p:spPr/>
        <p:txBody>
          <a:bodyPr/>
          <a:lstStyle/>
          <a:p>
            <a:fld id="{C485880C-E2C3-4DAB-AE74-D9BE691626AC}" type="slidenum">
              <a:rPr lang="zh-CN" altLang="en-US" smtClean="0"/>
              <a:pPr/>
              <a:t>182</a:t>
            </a:fld>
            <a:endParaRPr lang="zh-CN" altLang="en-US"/>
          </a:p>
        </p:txBody>
      </p:sp>
    </p:spTree>
    <p:extLst>
      <p:ext uri="{BB962C8B-B14F-4D97-AF65-F5344CB8AC3E}">
        <p14:creationId xmlns:p14="http://schemas.microsoft.com/office/powerpoint/2010/main" val="345200083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50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p:tgtEl>
                                          <p:spTgt spid="30"/>
                                        </p:tgtEl>
                                        <p:attrNameLst>
                                          <p:attrName>ppt_y</p:attrName>
                                        </p:attrNameLst>
                                      </p:cBhvr>
                                      <p:tavLst>
                                        <p:tav tm="0">
                                          <p:val>
                                            <p:strVal val="#ppt_y-#ppt_h*1.125000"/>
                                          </p:val>
                                        </p:tav>
                                        <p:tav tm="100000">
                                          <p:val>
                                            <p:strVal val="#ppt_y"/>
                                          </p:val>
                                        </p:tav>
                                      </p:tavLst>
                                    </p:anim>
                                    <p:animEffect transition="in" filter="wipe(down)">
                                      <p:cBhvr>
                                        <p:cTn id="8" dur="1000"/>
                                        <p:tgtEl>
                                          <p:spTgt spid="30"/>
                                        </p:tgtEl>
                                      </p:cBhvr>
                                    </p:animEffect>
                                  </p:childTnLst>
                                </p:cTn>
                              </p:par>
                            </p:childTnLst>
                          </p:cTn>
                        </p:par>
                        <p:par>
                          <p:cTn id="9" fill="hold">
                            <p:stCondLst>
                              <p:cond delay="1500"/>
                            </p:stCondLst>
                            <p:childTnLst>
                              <p:par>
                                <p:cTn id="10" presetID="22" presetClass="entr" presetSubtype="1" fill="hold" nodeType="afterEffect">
                                  <p:stCondLst>
                                    <p:cond delay="200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899" y="731252"/>
            <a:ext cx="3751385" cy="344325"/>
          </a:xfrm>
          <a:prstGeom prst="rect">
            <a:avLst/>
          </a:prstGeom>
          <a:noFill/>
          <a:ln w="9525">
            <a:noFill/>
            <a:miter lim="800000"/>
            <a:headEnd/>
            <a:tailEnd/>
          </a:ln>
          <a:effectLst/>
          <a:ex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的连接建立：采用三报文握手</a:t>
            </a:r>
          </a:p>
        </p:txBody>
      </p:sp>
      <p:grpSp>
        <p:nvGrpSpPr>
          <p:cNvPr id="4" name="Group 2"/>
          <p:cNvGrpSpPr>
            <a:grpSpLocks/>
          </p:cNvGrpSpPr>
          <p:nvPr/>
        </p:nvGrpSpPr>
        <p:grpSpPr bwMode="auto">
          <a:xfrm>
            <a:off x="3320897" y="2028342"/>
            <a:ext cx="2575352" cy="2086458"/>
            <a:chOff x="1474" y="1888"/>
            <a:chExt cx="2676" cy="2432"/>
          </a:xfrm>
        </p:grpSpPr>
        <p:sp>
          <p:nvSpPr>
            <p:cNvPr id="5"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6" name="Line 4"/>
            <p:cNvSpPr>
              <a:spLocks noChangeShapeType="1"/>
            </p:cNvSpPr>
            <p:nvPr/>
          </p:nvSpPr>
          <p:spPr bwMode="auto">
            <a:xfrm>
              <a:off x="4150"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7" name="Group 6"/>
          <p:cNvGrpSpPr>
            <a:grpSpLocks/>
          </p:cNvGrpSpPr>
          <p:nvPr/>
        </p:nvGrpSpPr>
        <p:grpSpPr bwMode="auto">
          <a:xfrm>
            <a:off x="3365167" y="2006212"/>
            <a:ext cx="2492586" cy="512955"/>
            <a:chOff x="1520" y="1865"/>
            <a:chExt cx="2590" cy="533"/>
          </a:xfrm>
        </p:grpSpPr>
        <p:sp>
          <p:nvSpPr>
            <p:cNvPr id="8" name="Rectangle 7"/>
            <p:cNvSpPr>
              <a:spLocks noChangeArrowheads="1"/>
            </p:cNvSpPr>
            <p:nvPr/>
          </p:nvSpPr>
          <p:spPr bwMode="auto">
            <a:xfrm rot="665985">
              <a:off x="2088" y="1865"/>
              <a:ext cx="1604"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SYN = 1, </a:t>
              </a: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x</a:t>
              </a:r>
            </a:p>
          </p:txBody>
        </p:sp>
        <p:sp>
          <p:nvSpPr>
            <p:cNvPr id="9" name="Line 8"/>
            <p:cNvSpPr>
              <a:spLocks noChangeShapeType="1"/>
            </p:cNvSpPr>
            <p:nvPr/>
          </p:nvSpPr>
          <p:spPr bwMode="auto">
            <a:xfrm>
              <a:off x="1520" y="1893"/>
              <a:ext cx="2590" cy="505"/>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10" name="Rectangle 9"/>
          <p:cNvSpPr>
            <a:spLocks noChangeArrowheads="1"/>
          </p:cNvSpPr>
          <p:nvPr/>
        </p:nvSpPr>
        <p:spPr bwMode="auto">
          <a:xfrm>
            <a:off x="2773298" y="1662634"/>
            <a:ext cx="769296" cy="332986"/>
          </a:xfrm>
          <a:prstGeom prst="rect">
            <a:avLst/>
          </a:prstGeom>
          <a:solidFill>
            <a:srgbClr val="66FF99"/>
          </a:solidFill>
          <a:ln w="12700">
            <a:solidFill>
              <a:schemeClr val="tx1"/>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1" name="Text Box 10"/>
          <p:cNvSpPr txBox="1">
            <a:spLocks noChangeArrowheads="1"/>
          </p:cNvSpPr>
          <p:nvPr/>
        </p:nvSpPr>
        <p:spPr bwMode="auto">
          <a:xfrm>
            <a:off x="2784408"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dirty="0">
                <a:latin typeface="微软雅黑" pitchFamily="34" charset="-122"/>
                <a:ea typeface="微软雅黑" pitchFamily="34" charset="-122"/>
              </a:rPr>
              <a:t>CLOSED</a:t>
            </a:r>
          </a:p>
        </p:txBody>
      </p:sp>
      <p:sp>
        <p:nvSpPr>
          <p:cNvPr id="12" name="Rectangle 11"/>
          <p:cNvSpPr>
            <a:spLocks noChangeArrowheads="1"/>
          </p:cNvSpPr>
          <p:nvPr/>
        </p:nvSpPr>
        <p:spPr bwMode="auto">
          <a:xfrm>
            <a:off x="5858716" y="1662634"/>
            <a:ext cx="784455" cy="332986"/>
          </a:xfrm>
          <a:prstGeom prst="rect">
            <a:avLst/>
          </a:prstGeom>
          <a:solidFill>
            <a:srgbClr val="66FF99"/>
          </a:solidFill>
          <a:ln w="12700">
            <a:solidFill>
              <a:schemeClr val="tx1"/>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 name="Text Box 12"/>
          <p:cNvSpPr txBox="1">
            <a:spLocks noChangeArrowheads="1"/>
          </p:cNvSpPr>
          <p:nvPr/>
        </p:nvSpPr>
        <p:spPr bwMode="auto">
          <a:xfrm>
            <a:off x="5875600"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a:latin typeface="微软雅黑" pitchFamily="34" charset="-122"/>
                <a:ea typeface="微软雅黑" pitchFamily="34" charset="-122"/>
              </a:rPr>
              <a:t>CLOSED</a:t>
            </a:r>
          </a:p>
        </p:txBody>
      </p:sp>
      <p:grpSp>
        <p:nvGrpSpPr>
          <p:cNvPr id="14" name="Group 13"/>
          <p:cNvGrpSpPr>
            <a:grpSpLocks/>
          </p:cNvGrpSpPr>
          <p:nvPr/>
        </p:nvGrpSpPr>
        <p:grpSpPr bwMode="auto">
          <a:xfrm>
            <a:off x="1847479" y="1458608"/>
            <a:ext cx="1095199" cy="593794"/>
            <a:chOff x="-57" y="1296"/>
            <a:chExt cx="1138" cy="617"/>
          </a:xfrm>
        </p:grpSpPr>
        <p:sp>
          <p:nvSpPr>
            <p:cNvPr id="15" name="Rectangle 14"/>
            <p:cNvSpPr>
              <a:spLocks noChangeArrowheads="1"/>
            </p:cNvSpPr>
            <p:nvPr/>
          </p:nvSpPr>
          <p:spPr bwMode="auto">
            <a:xfrm>
              <a:off x="-57" y="1628"/>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主动打开</a:t>
              </a:r>
            </a:p>
          </p:txBody>
        </p:sp>
        <p:sp>
          <p:nvSpPr>
            <p:cNvPr id="16" name="Freeform 15"/>
            <p:cNvSpPr>
              <a:spLocks/>
            </p:cNvSpPr>
            <p:nvPr/>
          </p:nvSpPr>
          <p:spPr bwMode="auto">
            <a:xfrm>
              <a:off x="-27" y="1296"/>
              <a:ext cx="1108"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17" name="Group 16"/>
          <p:cNvGrpSpPr>
            <a:grpSpLocks/>
          </p:cNvGrpSpPr>
          <p:nvPr/>
        </p:nvGrpSpPr>
        <p:grpSpPr bwMode="auto">
          <a:xfrm>
            <a:off x="6281211" y="1463420"/>
            <a:ext cx="1188551" cy="578396"/>
            <a:chOff x="4550" y="1301"/>
            <a:chExt cx="1235" cy="601"/>
          </a:xfrm>
        </p:grpSpPr>
        <p:sp>
          <p:nvSpPr>
            <p:cNvPr id="18" name="Rectangle 17"/>
            <p:cNvSpPr>
              <a:spLocks noChangeArrowheads="1"/>
            </p:cNvSpPr>
            <p:nvPr/>
          </p:nvSpPr>
          <p:spPr bwMode="auto">
            <a:xfrm>
              <a:off x="4956" y="1617"/>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被动打开</a:t>
              </a:r>
            </a:p>
          </p:txBody>
        </p:sp>
        <p:sp>
          <p:nvSpPr>
            <p:cNvPr id="19" name="Freeform 18"/>
            <p:cNvSpPr>
              <a:spLocks/>
            </p:cNvSpPr>
            <p:nvPr/>
          </p:nvSpPr>
          <p:spPr bwMode="auto">
            <a:xfrm>
              <a:off x="4550" y="1301"/>
              <a:ext cx="1209"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22" name="Rectangle 21"/>
          <p:cNvSpPr>
            <a:spLocks noChangeArrowheads="1"/>
          </p:cNvSpPr>
          <p:nvPr/>
        </p:nvSpPr>
        <p:spPr bwMode="auto">
          <a:xfrm>
            <a:off x="3171727" y="1290190"/>
            <a:ext cx="29816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A</a:t>
            </a:r>
          </a:p>
        </p:txBody>
      </p:sp>
      <p:sp>
        <p:nvSpPr>
          <p:cNvPr id="23" name="Rectangle 22"/>
          <p:cNvSpPr>
            <a:spLocks noChangeArrowheads="1"/>
          </p:cNvSpPr>
          <p:nvPr/>
        </p:nvSpPr>
        <p:spPr bwMode="auto">
          <a:xfrm>
            <a:off x="5707538" y="1290190"/>
            <a:ext cx="28854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24" name="Rectangle 23"/>
          <p:cNvSpPr>
            <a:spLocks noChangeArrowheads="1"/>
          </p:cNvSpPr>
          <p:nvPr/>
        </p:nvSpPr>
        <p:spPr bwMode="auto">
          <a:xfrm>
            <a:off x="2865687" y="1075577"/>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25" name="Rectangle 24"/>
          <p:cNvSpPr>
            <a:spLocks noChangeArrowheads="1"/>
          </p:cNvSpPr>
          <p:nvPr/>
        </p:nvSpPr>
        <p:spPr bwMode="auto">
          <a:xfrm>
            <a:off x="5894324" y="1075577"/>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effectLst/>
                <a:uLnTx/>
                <a:uFillTx/>
                <a:latin typeface="微软雅黑" pitchFamily="34" charset="-122"/>
                <a:ea typeface="微软雅黑" pitchFamily="34" charset="-122"/>
              </a:rPr>
              <a:t>服务器</a:t>
            </a:r>
          </a:p>
        </p:txBody>
      </p:sp>
      <p:pic>
        <p:nvPicPr>
          <p:cNvPr id="28"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0279" y="1320019"/>
            <a:ext cx="318286" cy="31828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3626" y="1320019"/>
            <a:ext cx="318286" cy="318286"/>
          </a:xfrm>
          <a:prstGeom prst="rect">
            <a:avLst/>
          </a:prstGeom>
          <a:noFill/>
          <a:extLst>
            <a:ext uri="{909E8E84-426E-40DD-AFC4-6F175D3DCCD1}">
              <a14:hiddenFill xmlns:a14="http://schemas.microsoft.com/office/drawing/2010/main">
                <a:solidFill>
                  <a:srgbClr val="FFFFFF"/>
                </a:solidFill>
              </a14:hiddenFill>
            </a:ext>
          </a:extLst>
        </p:spPr>
      </p:pic>
      <p:sp>
        <p:nvSpPr>
          <p:cNvPr id="30" name="Text Box 155"/>
          <p:cNvSpPr txBox="1">
            <a:spLocks noChangeArrowheads="1"/>
          </p:cNvSpPr>
          <p:nvPr/>
        </p:nvSpPr>
        <p:spPr bwMode="auto">
          <a:xfrm>
            <a:off x="1929775" y="3024317"/>
            <a:ext cx="5422002" cy="904863"/>
          </a:xfrm>
          <a:prstGeom prst="rect">
            <a:avLst/>
          </a:prstGeom>
          <a:solidFill>
            <a:srgbClr val="FFFF99"/>
          </a:solidFill>
          <a:ln w="9525">
            <a:solidFill>
              <a:schemeClr val="tx1"/>
            </a:solidFill>
            <a:miter lim="800000"/>
            <a:headEnd/>
            <a:tailEnd/>
          </a:ln>
          <a:effectLst/>
          <a:extLst/>
        </p:spPr>
        <p:txBody>
          <a:bodyPr wrap="square">
            <a:spAutoFit/>
          </a:bodyPr>
          <a:lstStyle/>
          <a:p>
            <a:pPr>
              <a:lnSpc>
                <a:spcPct val="110000"/>
              </a:lnSpc>
            </a:pP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的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主动发出连接请求报文段，其首部中的同步位 </a:t>
            </a:r>
            <a:r>
              <a:rPr lang="en-US" altLang="zh-CN" sz="1600" b="1" dirty="0">
                <a:latin typeface="微软雅黑" pitchFamily="34" charset="-122"/>
                <a:ea typeface="微软雅黑" pitchFamily="34" charset="-122"/>
              </a:rPr>
              <a:t>SYN = 1</a:t>
            </a:r>
            <a:r>
              <a:rPr lang="zh-CN" altLang="en-US" sz="1600" b="1" dirty="0">
                <a:latin typeface="微软雅黑" pitchFamily="34" charset="-122"/>
                <a:ea typeface="微软雅黑" pitchFamily="34" charset="-122"/>
              </a:rPr>
              <a:t>，并选择序号 </a:t>
            </a:r>
            <a:r>
              <a:rPr lang="en-US" altLang="zh-CN" sz="1600" b="1" dirty="0" err="1">
                <a:latin typeface="微软雅黑" pitchFamily="34" charset="-122"/>
                <a:ea typeface="微软雅黑" pitchFamily="34" charset="-122"/>
              </a:rPr>
              <a:t>seq</a:t>
            </a:r>
            <a:r>
              <a:rPr lang="en-US" altLang="zh-CN" sz="1600" b="1" dirty="0">
                <a:latin typeface="微软雅黑" pitchFamily="34" charset="-122"/>
                <a:ea typeface="微软雅黑" pitchFamily="34" charset="-122"/>
              </a:rPr>
              <a:t> = x</a:t>
            </a:r>
            <a:r>
              <a:rPr lang="zh-CN" altLang="en-US" sz="1600" b="1" dirty="0">
                <a:latin typeface="微软雅黑" pitchFamily="34" charset="-122"/>
                <a:ea typeface="微软雅黑" pitchFamily="34" charset="-122"/>
              </a:rPr>
              <a:t>，表明传送数据时的第一个数据字节的序号是 </a:t>
            </a:r>
            <a:r>
              <a:rPr lang="en-US" altLang="zh-CN" sz="1600" b="1" dirty="0">
                <a:latin typeface="微软雅黑" pitchFamily="34" charset="-122"/>
                <a:ea typeface="微软雅黑" pitchFamily="34" charset="-122"/>
              </a:rPr>
              <a:t>x</a:t>
            </a:r>
            <a:r>
              <a:rPr lang="zh-CN" altLang="en-US" sz="1600" b="1" dirty="0">
                <a:latin typeface="微软雅黑" pitchFamily="34" charset="-122"/>
                <a:ea typeface="微软雅黑" pitchFamily="34" charset="-122"/>
              </a:rPr>
              <a:t>。</a:t>
            </a:r>
          </a:p>
        </p:txBody>
      </p:sp>
      <p:sp>
        <p:nvSpPr>
          <p:cNvPr id="20" name="矩形 19"/>
          <p:cNvSpPr/>
          <p:nvPr/>
        </p:nvSpPr>
        <p:spPr>
          <a:xfrm>
            <a:off x="1668543" y="4114800"/>
            <a:ext cx="5891753" cy="646331"/>
          </a:xfrm>
          <a:prstGeom prst="rect">
            <a:avLst/>
          </a:prstGeom>
          <a:solidFill>
            <a:schemeClr val="accent6">
              <a:lumMod val="60000"/>
              <a:lumOff val="40000"/>
            </a:schemeClr>
          </a:solidFill>
        </p:spPr>
        <p:txBody>
          <a:bodyPr wrap="square">
            <a:spAutoFit/>
          </a:bodyPr>
          <a:lstStyle/>
          <a:p>
            <a:r>
              <a:rPr lang="zh-CN" altLang="en-US" b="1" kern="500" dirty="0">
                <a:latin typeface="微软雅黑" panose="020B0503020204020204" pitchFamily="34" charset="-122"/>
                <a:ea typeface="微软雅黑" panose="020B0503020204020204" pitchFamily="34" charset="-122"/>
              </a:rPr>
              <a:t>注意：</a:t>
            </a:r>
            <a:r>
              <a:rPr lang="en-US" altLang="zh-CN" b="1" kern="500" dirty="0">
                <a:latin typeface="微软雅黑" panose="020B0503020204020204" pitchFamily="34" charset="-122"/>
                <a:ea typeface="微软雅黑" panose="020B0503020204020204" pitchFamily="34" charset="-122"/>
              </a:rPr>
              <a:t>TCP</a:t>
            </a:r>
            <a:r>
              <a:rPr lang="zh-CN" altLang="zh-CN" b="1" kern="500" dirty="0">
                <a:latin typeface="微软雅黑" panose="020B0503020204020204" pitchFamily="34" charset="-122"/>
                <a:ea typeface="微软雅黑" panose="020B0503020204020204" pitchFamily="34" charset="-122"/>
                <a:cs typeface="Times New Roman" panose="02020603050405020304" pitchFamily="18" charset="0"/>
              </a:rPr>
              <a:t>规定，</a:t>
            </a:r>
            <a:r>
              <a:rPr lang="en-US" altLang="zh-CN" b="1" kern="500" dirty="0">
                <a:latin typeface="微软雅黑" panose="020B0503020204020204" pitchFamily="34" charset="-122"/>
                <a:ea typeface="微软雅黑" panose="020B0503020204020204" pitchFamily="34" charset="-122"/>
              </a:rPr>
              <a:t>SYN </a:t>
            </a:r>
            <a:r>
              <a:rPr lang="zh-CN" altLang="zh-CN" b="1" kern="500" dirty="0">
                <a:latin typeface="微软雅黑" panose="020B0503020204020204" pitchFamily="34" charset="-122"/>
                <a:ea typeface="微软雅黑" panose="020B0503020204020204" pitchFamily="34" charset="-122"/>
                <a:cs typeface="Times New Roman" panose="02020603050405020304" pitchFamily="18" charset="0"/>
              </a:rPr>
              <a:t>报文段（即</a:t>
            </a:r>
            <a:r>
              <a:rPr lang="en-US" altLang="zh-CN" b="1" kern="500" dirty="0">
                <a:latin typeface="微软雅黑" panose="020B0503020204020204" pitchFamily="34" charset="-122"/>
                <a:ea typeface="微软雅黑" panose="020B0503020204020204" pitchFamily="34" charset="-122"/>
              </a:rPr>
              <a:t>SYN = 1</a:t>
            </a:r>
            <a:r>
              <a:rPr lang="zh-CN" altLang="zh-CN" b="1" kern="500" dirty="0">
                <a:latin typeface="微软雅黑" panose="020B0503020204020204" pitchFamily="34" charset="-122"/>
                <a:ea typeface="微软雅黑" panose="020B0503020204020204" pitchFamily="34" charset="-122"/>
                <a:cs typeface="Times New Roman" panose="02020603050405020304" pitchFamily="18" charset="0"/>
              </a:rPr>
              <a:t>的报文段）</a:t>
            </a:r>
            <a:r>
              <a:rPr lang="zh-CN" altLang="zh-CN" b="1" kern="5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不能携带数据，</a:t>
            </a:r>
            <a:r>
              <a:rPr lang="zh-CN" altLang="zh-CN" b="1" kern="500" dirty="0">
                <a:latin typeface="微软雅黑" panose="020B0503020204020204" pitchFamily="34" charset="-122"/>
                <a:ea typeface="微软雅黑" panose="020B0503020204020204" pitchFamily="34" charset="-122"/>
                <a:cs typeface="Times New Roman" panose="02020603050405020304" pitchFamily="18" charset="0"/>
              </a:rPr>
              <a:t>但要消耗掉一个序号。</a:t>
            </a:r>
            <a:endParaRPr lang="zh-CN" altLang="en-US" b="1" dirty="0">
              <a:latin typeface="微软雅黑" panose="020B0503020204020204" pitchFamily="34" charset="-122"/>
              <a:ea typeface="微软雅黑" panose="020B0503020204020204" pitchFamily="34" charset="-122"/>
            </a:endParaRPr>
          </a:p>
        </p:txBody>
      </p:sp>
      <p:sp>
        <p:nvSpPr>
          <p:cNvPr id="21" name="灯片编号占位符 20">
            <a:extLst>
              <a:ext uri="{FF2B5EF4-FFF2-40B4-BE49-F238E27FC236}">
                <a16:creationId xmlns:a16="http://schemas.microsoft.com/office/drawing/2014/main" id="{48A0E430-ECF1-4CAE-8C22-F51C406285D3}"/>
              </a:ext>
            </a:extLst>
          </p:cNvPr>
          <p:cNvSpPr>
            <a:spLocks noGrp="1"/>
          </p:cNvSpPr>
          <p:nvPr>
            <p:ph type="sldNum" sz="quarter" idx="12"/>
          </p:nvPr>
        </p:nvSpPr>
        <p:spPr/>
        <p:txBody>
          <a:bodyPr/>
          <a:lstStyle/>
          <a:p>
            <a:fld id="{C485880C-E2C3-4DAB-AE74-D9BE691626AC}" type="slidenum">
              <a:rPr lang="zh-CN" altLang="en-US" smtClean="0"/>
              <a:pPr/>
              <a:t>183</a:t>
            </a:fld>
            <a:endParaRPr lang="zh-CN" altLang="en-US"/>
          </a:p>
        </p:txBody>
      </p:sp>
    </p:spTree>
    <p:extLst>
      <p:ext uri="{BB962C8B-B14F-4D97-AF65-F5344CB8AC3E}">
        <p14:creationId xmlns:p14="http://schemas.microsoft.com/office/powerpoint/2010/main" val="212561580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00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1000"/>
                                        <p:tgtEl>
                                          <p:spTgt spid="14"/>
                                        </p:tgtEl>
                                      </p:cBhvr>
                                    </p:animEffect>
                                  </p:childTnLst>
                                </p:cTn>
                              </p:par>
                            </p:childTnLst>
                          </p:cTn>
                        </p:par>
                        <p:par>
                          <p:cTn id="8" fill="hold">
                            <p:stCondLst>
                              <p:cond delay="2000"/>
                            </p:stCondLst>
                            <p:childTnLst>
                              <p:par>
                                <p:cTn id="9" presetID="12" presetClass="entr" presetSubtype="1" fill="hold" grpId="0" nodeType="afterEffect">
                                  <p:stCondLst>
                                    <p:cond delay="100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1000"/>
                                        <p:tgtEl>
                                          <p:spTgt spid="30"/>
                                        </p:tgtEl>
                                        <p:attrNameLst>
                                          <p:attrName>ppt_y</p:attrName>
                                        </p:attrNameLst>
                                      </p:cBhvr>
                                      <p:tavLst>
                                        <p:tav tm="0">
                                          <p:val>
                                            <p:strVal val="#ppt_y-#ppt_h*1.125000"/>
                                          </p:val>
                                        </p:tav>
                                        <p:tav tm="100000">
                                          <p:val>
                                            <p:strVal val="#ppt_y"/>
                                          </p:val>
                                        </p:tav>
                                      </p:tavLst>
                                    </p:anim>
                                    <p:animEffect transition="in" filter="wipe(down)">
                                      <p:cBhvr>
                                        <p:cTn id="12" dur="1000"/>
                                        <p:tgtEl>
                                          <p:spTgt spid="30"/>
                                        </p:tgtEl>
                                      </p:cBhvr>
                                    </p:animEffect>
                                  </p:childTnLst>
                                </p:cTn>
                              </p:par>
                            </p:childTnLst>
                          </p:cTn>
                        </p:par>
                        <p:par>
                          <p:cTn id="13" fill="hold">
                            <p:stCondLst>
                              <p:cond delay="40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2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0" grpId="0" animBg="1"/>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圆角矩形 30"/>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899" y="731252"/>
            <a:ext cx="3751385" cy="344325"/>
          </a:xfrm>
          <a:prstGeom prst="rect">
            <a:avLst/>
          </a:prstGeom>
          <a:noFill/>
          <a:ln w="9525">
            <a:noFill/>
            <a:miter lim="800000"/>
            <a:headEnd/>
            <a:tailEnd/>
          </a:ln>
          <a:effectLst/>
          <a:ex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的连接建立：采用三报文握手</a:t>
            </a:r>
          </a:p>
        </p:txBody>
      </p:sp>
      <p:grpSp>
        <p:nvGrpSpPr>
          <p:cNvPr id="4" name="Group 2"/>
          <p:cNvGrpSpPr>
            <a:grpSpLocks/>
          </p:cNvGrpSpPr>
          <p:nvPr/>
        </p:nvGrpSpPr>
        <p:grpSpPr bwMode="auto">
          <a:xfrm>
            <a:off x="3320897" y="2028342"/>
            <a:ext cx="2575352" cy="2086458"/>
            <a:chOff x="1474" y="1888"/>
            <a:chExt cx="2676" cy="2432"/>
          </a:xfrm>
        </p:grpSpPr>
        <p:sp>
          <p:nvSpPr>
            <p:cNvPr id="5"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6" name="Line 4"/>
            <p:cNvSpPr>
              <a:spLocks noChangeShapeType="1"/>
            </p:cNvSpPr>
            <p:nvPr/>
          </p:nvSpPr>
          <p:spPr bwMode="auto">
            <a:xfrm>
              <a:off x="4150"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7" name="Group 6"/>
          <p:cNvGrpSpPr>
            <a:grpSpLocks/>
          </p:cNvGrpSpPr>
          <p:nvPr/>
        </p:nvGrpSpPr>
        <p:grpSpPr bwMode="auto">
          <a:xfrm>
            <a:off x="3365167" y="2006212"/>
            <a:ext cx="2492586" cy="512955"/>
            <a:chOff x="1520" y="1865"/>
            <a:chExt cx="2590" cy="533"/>
          </a:xfrm>
        </p:grpSpPr>
        <p:sp>
          <p:nvSpPr>
            <p:cNvPr id="8" name="Rectangle 7"/>
            <p:cNvSpPr>
              <a:spLocks noChangeArrowheads="1"/>
            </p:cNvSpPr>
            <p:nvPr/>
          </p:nvSpPr>
          <p:spPr bwMode="auto">
            <a:xfrm rot="665985">
              <a:off x="2088" y="1865"/>
              <a:ext cx="1604"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SYN = 1, </a:t>
              </a: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x</a:t>
              </a:r>
            </a:p>
          </p:txBody>
        </p:sp>
        <p:sp>
          <p:nvSpPr>
            <p:cNvPr id="9" name="Line 8"/>
            <p:cNvSpPr>
              <a:spLocks noChangeShapeType="1"/>
            </p:cNvSpPr>
            <p:nvPr/>
          </p:nvSpPr>
          <p:spPr bwMode="auto">
            <a:xfrm>
              <a:off x="1520" y="1893"/>
              <a:ext cx="2590" cy="505"/>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10" name="Rectangle 9"/>
          <p:cNvSpPr>
            <a:spLocks noChangeArrowheads="1"/>
          </p:cNvSpPr>
          <p:nvPr/>
        </p:nvSpPr>
        <p:spPr bwMode="auto">
          <a:xfrm>
            <a:off x="2773298" y="1662634"/>
            <a:ext cx="769296" cy="332986"/>
          </a:xfrm>
          <a:prstGeom prst="rect">
            <a:avLst/>
          </a:prstGeom>
          <a:solidFill>
            <a:srgbClr val="66FF99"/>
          </a:solidFill>
          <a:ln w="12700">
            <a:solidFill>
              <a:schemeClr val="tx1"/>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1" name="Text Box 10"/>
          <p:cNvSpPr txBox="1">
            <a:spLocks noChangeArrowheads="1"/>
          </p:cNvSpPr>
          <p:nvPr/>
        </p:nvSpPr>
        <p:spPr bwMode="auto">
          <a:xfrm>
            <a:off x="2784408"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dirty="0">
                <a:latin typeface="微软雅黑" pitchFamily="34" charset="-122"/>
                <a:ea typeface="微软雅黑" pitchFamily="34" charset="-122"/>
              </a:rPr>
              <a:t>CLOSED</a:t>
            </a:r>
          </a:p>
        </p:txBody>
      </p:sp>
      <p:sp>
        <p:nvSpPr>
          <p:cNvPr id="12" name="Rectangle 11"/>
          <p:cNvSpPr>
            <a:spLocks noChangeArrowheads="1"/>
          </p:cNvSpPr>
          <p:nvPr/>
        </p:nvSpPr>
        <p:spPr bwMode="auto">
          <a:xfrm>
            <a:off x="5858716" y="1662634"/>
            <a:ext cx="784455" cy="332986"/>
          </a:xfrm>
          <a:prstGeom prst="rect">
            <a:avLst/>
          </a:prstGeom>
          <a:solidFill>
            <a:srgbClr val="66FF99"/>
          </a:solidFill>
          <a:ln w="12700">
            <a:solidFill>
              <a:schemeClr val="tx1"/>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 name="Text Box 12"/>
          <p:cNvSpPr txBox="1">
            <a:spLocks noChangeArrowheads="1"/>
          </p:cNvSpPr>
          <p:nvPr/>
        </p:nvSpPr>
        <p:spPr bwMode="auto">
          <a:xfrm>
            <a:off x="5875600"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a:latin typeface="微软雅黑" pitchFamily="34" charset="-122"/>
                <a:ea typeface="微软雅黑" pitchFamily="34" charset="-122"/>
              </a:rPr>
              <a:t>CLOSED</a:t>
            </a:r>
          </a:p>
        </p:txBody>
      </p:sp>
      <p:grpSp>
        <p:nvGrpSpPr>
          <p:cNvPr id="14" name="Group 13"/>
          <p:cNvGrpSpPr>
            <a:grpSpLocks/>
          </p:cNvGrpSpPr>
          <p:nvPr/>
        </p:nvGrpSpPr>
        <p:grpSpPr bwMode="auto">
          <a:xfrm>
            <a:off x="1847479" y="1458608"/>
            <a:ext cx="1095199" cy="593794"/>
            <a:chOff x="-57" y="1296"/>
            <a:chExt cx="1138" cy="617"/>
          </a:xfrm>
        </p:grpSpPr>
        <p:sp>
          <p:nvSpPr>
            <p:cNvPr id="15" name="Rectangle 14"/>
            <p:cNvSpPr>
              <a:spLocks noChangeArrowheads="1"/>
            </p:cNvSpPr>
            <p:nvPr/>
          </p:nvSpPr>
          <p:spPr bwMode="auto">
            <a:xfrm>
              <a:off x="-57" y="1628"/>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主动打开</a:t>
              </a:r>
            </a:p>
          </p:txBody>
        </p:sp>
        <p:sp>
          <p:nvSpPr>
            <p:cNvPr id="16" name="Freeform 15"/>
            <p:cNvSpPr>
              <a:spLocks/>
            </p:cNvSpPr>
            <p:nvPr/>
          </p:nvSpPr>
          <p:spPr bwMode="auto">
            <a:xfrm>
              <a:off x="-27" y="1296"/>
              <a:ext cx="1108"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17" name="Group 16"/>
          <p:cNvGrpSpPr>
            <a:grpSpLocks/>
          </p:cNvGrpSpPr>
          <p:nvPr/>
        </p:nvGrpSpPr>
        <p:grpSpPr bwMode="auto">
          <a:xfrm>
            <a:off x="6281211" y="1463420"/>
            <a:ext cx="1188551" cy="578396"/>
            <a:chOff x="4550" y="1301"/>
            <a:chExt cx="1235" cy="601"/>
          </a:xfrm>
        </p:grpSpPr>
        <p:sp>
          <p:nvSpPr>
            <p:cNvPr id="18" name="Rectangle 17"/>
            <p:cNvSpPr>
              <a:spLocks noChangeArrowheads="1"/>
            </p:cNvSpPr>
            <p:nvPr/>
          </p:nvSpPr>
          <p:spPr bwMode="auto">
            <a:xfrm>
              <a:off x="4956" y="1617"/>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被动打开</a:t>
              </a:r>
            </a:p>
          </p:txBody>
        </p:sp>
        <p:sp>
          <p:nvSpPr>
            <p:cNvPr id="19" name="Freeform 18"/>
            <p:cNvSpPr>
              <a:spLocks/>
            </p:cNvSpPr>
            <p:nvPr/>
          </p:nvSpPr>
          <p:spPr bwMode="auto">
            <a:xfrm>
              <a:off x="4550" y="1301"/>
              <a:ext cx="1209"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20" name="Rectangle 21"/>
          <p:cNvSpPr>
            <a:spLocks noChangeArrowheads="1"/>
          </p:cNvSpPr>
          <p:nvPr/>
        </p:nvSpPr>
        <p:spPr bwMode="auto">
          <a:xfrm>
            <a:off x="3171727" y="1290190"/>
            <a:ext cx="29816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A</a:t>
            </a:r>
          </a:p>
        </p:txBody>
      </p:sp>
      <p:sp>
        <p:nvSpPr>
          <p:cNvPr id="21" name="Rectangle 22"/>
          <p:cNvSpPr>
            <a:spLocks noChangeArrowheads="1"/>
          </p:cNvSpPr>
          <p:nvPr/>
        </p:nvSpPr>
        <p:spPr bwMode="auto">
          <a:xfrm>
            <a:off x="5707538" y="1290190"/>
            <a:ext cx="28854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22" name="Rectangle 23"/>
          <p:cNvSpPr>
            <a:spLocks noChangeArrowheads="1"/>
          </p:cNvSpPr>
          <p:nvPr/>
        </p:nvSpPr>
        <p:spPr bwMode="auto">
          <a:xfrm>
            <a:off x="2865687" y="1075577"/>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23" name="Rectangle 24"/>
          <p:cNvSpPr>
            <a:spLocks noChangeArrowheads="1"/>
          </p:cNvSpPr>
          <p:nvPr/>
        </p:nvSpPr>
        <p:spPr bwMode="auto">
          <a:xfrm>
            <a:off x="5894324" y="1075577"/>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effectLst/>
                <a:uLnTx/>
                <a:uFillTx/>
                <a:latin typeface="微软雅黑" pitchFamily="34" charset="-122"/>
                <a:ea typeface="微软雅黑" pitchFamily="34" charset="-122"/>
              </a:rPr>
              <a:t>服务器</a:t>
            </a:r>
          </a:p>
        </p:txBody>
      </p:sp>
      <p:pic>
        <p:nvPicPr>
          <p:cNvPr id="24"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0279" y="1320019"/>
            <a:ext cx="318286" cy="3182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3626" y="1320019"/>
            <a:ext cx="318286" cy="318286"/>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组合 28"/>
          <p:cNvGrpSpPr/>
          <p:nvPr/>
        </p:nvGrpSpPr>
        <p:grpSpPr>
          <a:xfrm>
            <a:off x="3196383" y="2596896"/>
            <a:ext cx="2679216" cy="723958"/>
            <a:chOff x="3196383" y="2596896"/>
            <a:chExt cx="2679216" cy="723958"/>
          </a:xfrm>
        </p:grpSpPr>
        <p:sp>
          <p:nvSpPr>
            <p:cNvPr id="27" name="Line 27"/>
            <p:cNvSpPr>
              <a:spLocks noChangeShapeType="1"/>
            </p:cNvSpPr>
            <p:nvPr/>
          </p:nvSpPr>
          <p:spPr bwMode="auto">
            <a:xfrm flipH="1">
              <a:off x="3356206" y="2596896"/>
              <a:ext cx="2519393" cy="72395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kern="0">
                <a:latin typeface="微软雅黑" pitchFamily="34" charset="-122"/>
                <a:ea typeface="微软雅黑" pitchFamily="34" charset="-122"/>
              </a:endParaRPr>
            </a:p>
          </p:txBody>
        </p:sp>
        <p:sp>
          <p:nvSpPr>
            <p:cNvPr id="28" name="Rectangle 28"/>
            <p:cNvSpPr>
              <a:spLocks noChangeArrowheads="1"/>
            </p:cNvSpPr>
            <p:nvPr/>
          </p:nvSpPr>
          <p:spPr bwMode="auto">
            <a:xfrm rot="20622176" flipH="1">
              <a:off x="3196383" y="2734428"/>
              <a:ext cx="2585915"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SYN = 1, 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y,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x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grpSp>
      <p:sp>
        <p:nvSpPr>
          <p:cNvPr id="30" name="Text Box 155"/>
          <p:cNvSpPr txBox="1">
            <a:spLocks noChangeArrowheads="1"/>
          </p:cNvSpPr>
          <p:nvPr/>
        </p:nvSpPr>
        <p:spPr bwMode="auto">
          <a:xfrm>
            <a:off x="1774326" y="3365384"/>
            <a:ext cx="5514965" cy="904863"/>
          </a:xfrm>
          <a:prstGeom prst="rect">
            <a:avLst/>
          </a:prstGeom>
          <a:solidFill>
            <a:srgbClr val="FFFF99"/>
          </a:solidFill>
          <a:ln w="9525">
            <a:solidFill>
              <a:schemeClr val="tx1"/>
            </a:solidFill>
            <a:miter lim="800000"/>
            <a:headEnd/>
            <a:tailEnd/>
          </a:ln>
          <a:effectLst/>
          <a:extLst/>
        </p:spPr>
        <p:txBody>
          <a:bodyPr wrap="square">
            <a:spAutoFit/>
          </a:bodyPr>
          <a:lstStyle/>
          <a:p>
            <a:pPr marL="285750" indent="-285750">
              <a:lnSpc>
                <a:spcPct val="110000"/>
              </a:lnSpc>
              <a:buFont typeface="Wingdings" pitchFamily="2" charset="2"/>
              <a:buChar char="l"/>
            </a:pP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的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收到连接请求报文段后，如同意，则发回确认。</a:t>
            </a:r>
          </a:p>
          <a:p>
            <a:pPr marL="285750" indent="-285750">
              <a:lnSpc>
                <a:spcPct val="110000"/>
              </a:lnSpc>
              <a:buFont typeface="Wingdings" pitchFamily="2" charset="2"/>
              <a:buChar char="l"/>
            </a:pP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在确认报文段中应使 </a:t>
            </a:r>
            <a:r>
              <a:rPr lang="en-US" altLang="zh-CN" sz="1600" b="1" dirty="0">
                <a:latin typeface="微软雅黑" pitchFamily="34" charset="-122"/>
                <a:ea typeface="微软雅黑" pitchFamily="34" charset="-122"/>
              </a:rPr>
              <a:t>SYN = 1</a:t>
            </a:r>
            <a:r>
              <a:rPr lang="zh-CN" altLang="en-US" sz="1600" b="1" dirty="0">
                <a:latin typeface="微软雅黑" pitchFamily="34" charset="-122"/>
                <a:ea typeface="微软雅黑" pitchFamily="34" charset="-122"/>
              </a:rPr>
              <a:t>，使 </a:t>
            </a:r>
            <a:r>
              <a:rPr lang="en-US" altLang="zh-CN" sz="1600" b="1" dirty="0">
                <a:latin typeface="微软雅黑" pitchFamily="34" charset="-122"/>
                <a:ea typeface="微软雅黑" pitchFamily="34" charset="-122"/>
              </a:rPr>
              <a:t>ACK = 1</a:t>
            </a:r>
            <a:r>
              <a:rPr lang="zh-CN" altLang="en-US" sz="1600" b="1" dirty="0">
                <a:latin typeface="微软雅黑" pitchFamily="34" charset="-122"/>
                <a:ea typeface="微软雅黑" pitchFamily="34" charset="-122"/>
              </a:rPr>
              <a:t>，其确认号 </a:t>
            </a:r>
            <a:r>
              <a:rPr lang="en-US" altLang="zh-CN" sz="1600" b="1" dirty="0" err="1">
                <a:latin typeface="微软雅黑" pitchFamily="34" charset="-122"/>
                <a:ea typeface="微软雅黑" pitchFamily="34" charset="-122"/>
              </a:rPr>
              <a:t>ack</a:t>
            </a:r>
            <a:r>
              <a:rPr lang="en-US" altLang="zh-CN" sz="1600" b="1" dirty="0">
                <a:latin typeface="微软雅黑" pitchFamily="34" charset="-122"/>
                <a:ea typeface="微软雅黑" pitchFamily="34" charset="-122"/>
              </a:rPr>
              <a:t> = x + 1</a:t>
            </a:r>
            <a:r>
              <a:rPr lang="zh-CN" altLang="en-US" sz="1600" b="1" dirty="0">
                <a:latin typeface="微软雅黑" pitchFamily="34" charset="-122"/>
                <a:ea typeface="微软雅黑" pitchFamily="34" charset="-122"/>
              </a:rPr>
              <a:t>，自己选择的序号 </a:t>
            </a:r>
            <a:r>
              <a:rPr lang="en-US" altLang="zh-CN" sz="1600" b="1" dirty="0" err="1">
                <a:latin typeface="微软雅黑" pitchFamily="34" charset="-122"/>
                <a:ea typeface="微软雅黑" pitchFamily="34" charset="-122"/>
              </a:rPr>
              <a:t>seq</a:t>
            </a:r>
            <a:r>
              <a:rPr lang="en-US" altLang="zh-CN" sz="1600" b="1" dirty="0">
                <a:latin typeface="微软雅黑" pitchFamily="34" charset="-122"/>
                <a:ea typeface="微软雅黑" pitchFamily="34" charset="-122"/>
              </a:rPr>
              <a:t> = y</a:t>
            </a:r>
            <a:r>
              <a:rPr lang="zh-CN" altLang="en-US" sz="1600" b="1" dirty="0">
                <a:latin typeface="微软雅黑" pitchFamily="34" charset="-122"/>
                <a:ea typeface="微软雅黑" pitchFamily="34" charset="-122"/>
              </a:rPr>
              <a:t>。</a:t>
            </a:r>
          </a:p>
        </p:txBody>
      </p:sp>
      <p:sp>
        <p:nvSpPr>
          <p:cNvPr id="2" name="矩形 1"/>
          <p:cNvSpPr/>
          <p:nvPr/>
        </p:nvSpPr>
        <p:spPr>
          <a:xfrm>
            <a:off x="1541282" y="4368391"/>
            <a:ext cx="6216978" cy="369332"/>
          </a:xfrm>
          <a:prstGeom prst="rect">
            <a:avLst/>
          </a:prstGeom>
          <a:solidFill>
            <a:schemeClr val="accent6">
              <a:lumMod val="60000"/>
              <a:lumOff val="40000"/>
            </a:schemeClr>
          </a:solidFill>
        </p:spPr>
        <p:txBody>
          <a:bodyPr wrap="square">
            <a:spAutoFit/>
          </a:bodyPr>
          <a:lstStyle/>
          <a:p>
            <a:pPr algn="ctr"/>
            <a:r>
              <a:rPr lang="zh-CN" altLang="zh-CN" b="1" kern="500" dirty="0">
                <a:latin typeface="微软雅黑" panose="020B0503020204020204" pitchFamily="34" charset="-122"/>
                <a:ea typeface="微软雅黑" panose="020B0503020204020204" pitchFamily="34" charset="-122"/>
              </a:rPr>
              <a:t>这个报文段也</a:t>
            </a:r>
            <a:r>
              <a:rPr lang="zh-CN" altLang="zh-CN" b="1" kern="500" dirty="0">
                <a:solidFill>
                  <a:srgbClr val="0000FF"/>
                </a:solidFill>
                <a:latin typeface="微软雅黑" panose="020B0503020204020204" pitchFamily="34" charset="-122"/>
                <a:ea typeface="微软雅黑" panose="020B0503020204020204" pitchFamily="34" charset="-122"/>
              </a:rPr>
              <a:t>不能携带数据，</a:t>
            </a:r>
            <a:r>
              <a:rPr lang="zh-CN" altLang="zh-CN" b="1" kern="500" dirty="0">
                <a:latin typeface="微软雅黑" panose="020B0503020204020204" pitchFamily="34" charset="-122"/>
                <a:ea typeface="微软雅黑" panose="020B0503020204020204" pitchFamily="34" charset="-122"/>
              </a:rPr>
              <a:t>但同样要消耗掉一个序号。</a:t>
            </a:r>
            <a:endParaRPr lang="zh-CN" altLang="en-US" b="1" kern="500" dirty="0">
              <a:latin typeface="微软雅黑" panose="020B0503020204020204" pitchFamily="34" charset="-122"/>
              <a:ea typeface="微软雅黑" panose="020B0503020204020204" pitchFamily="34" charset="-122"/>
            </a:endParaRPr>
          </a:p>
        </p:txBody>
      </p:sp>
      <p:sp>
        <p:nvSpPr>
          <p:cNvPr id="26" name="灯片编号占位符 25">
            <a:extLst>
              <a:ext uri="{FF2B5EF4-FFF2-40B4-BE49-F238E27FC236}">
                <a16:creationId xmlns:a16="http://schemas.microsoft.com/office/drawing/2014/main" id="{C78DA5EC-2B5A-4AD6-B26E-6CC1AFF48A86}"/>
              </a:ext>
            </a:extLst>
          </p:cNvPr>
          <p:cNvSpPr>
            <a:spLocks noGrp="1"/>
          </p:cNvSpPr>
          <p:nvPr>
            <p:ph type="sldNum" sz="quarter" idx="12"/>
          </p:nvPr>
        </p:nvSpPr>
        <p:spPr/>
        <p:txBody>
          <a:bodyPr/>
          <a:lstStyle/>
          <a:p>
            <a:fld id="{C485880C-E2C3-4DAB-AE74-D9BE691626AC}" type="slidenum">
              <a:rPr lang="zh-CN" altLang="en-US" smtClean="0"/>
              <a:pPr/>
              <a:t>184</a:t>
            </a:fld>
            <a:endParaRPr lang="zh-CN" altLang="en-US"/>
          </a:p>
        </p:txBody>
      </p:sp>
    </p:spTree>
    <p:extLst>
      <p:ext uri="{BB962C8B-B14F-4D97-AF65-F5344CB8AC3E}">
        <p14:creationId xmlns:p14="http://schemas.microsoft.com/office/powerpoint/2010/main" val="19037134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1000"/>
                                        <p:tgtEl>
                                          <p:spTgt spid="30"/>
                                        </p:tgtEl>
                                      </p:cBhvr>
                                    </p:animEffect>
                                  </p:childTnLst>
                                </p:cTn>
                              </p:par>
                            </p:childTnLst>
                          </p:cTn>
                        </p:par>
                        <p:par>
                          <p:cTn id="8" fill="hold">
                            <p:stCondLst>
                              <p:cond delay="1000"/>
                            </p:stCondLst>
                            <p:childTnLst>
                              <p:par>
                                <p:cTn id="9" presetID="22" presetClass="entr" presetSubtype="2" fill="hold" nodeType="afterEffect">
                                  <p:stCondLst>
                                    <p:cond delay="1000"/>
                                  </p:stCondLst>
                                  <p:childTnLst>
                                    <p:set>
                                      <p:cBhvr>
                                        <p:cTn id="10" dur="1" fill="hold">
                                          <p:stCondLst>
                                            <p:cond delay="0"/>
                                          </p:stCondLst>
                                        </p:cTn>
                                        <p:tgtEl>
                                          <p:spTgt spid="29"/>
                                        </p:tgtEl>
                                        <p:attrNameLst>
                                          <p:attrName>style.visibility</p:attrName>
                                        </p:attrNameLst>
                                      </p:cBhvr>
                                      <p:to>
                                        <p:strVal val="visible"/>
                                      </p:to>
                                    </p:set>
                                    <p:animEffect transition="in" filter="wipe(right)">
                                      <p:cBhvr>
                                        <p:cTn id="11" dur="20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animBg="1"/>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圆角矩形 33"/>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899" y="731252"/>
            <a:ext cx="3751385" cy="344325"/>
          </a:xfrm>
          <a:prstGeom prst="rect">
            <a:avLst/>
          </a:prstGeom>
          <a:noFill/>
          <a:ln w="9525">
            <a:noFill/>
            <a:miter lim="800000"/>
            <a:headEnd/>
            <a:tailEnd/>
          </a:ln>
          <a:effectLst/>
          <a:ex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的连接建立：采用三报文握手</a:t>
            </a:r>
          </a:p>
        </p:txBody>
      </p:sp>
      <p:grpSp>
        <p:nvGrpSpPr>
          <p:cNvPr id="4" name="Group 2"/>
          <p:cNvGrpSpPr>
            <a:grpSpLocks/>
          </p:cNvGrpSpPr>
          <p:nvPr/>
        </p:nvGrpSpPr>
        <p:grpSpPr bwMode="auto">
          <a:xfrm>
            <a:off x="3320897" y="2028342"/>
            <a:ext cx="2575352" cy="2086458"/>
            <a:chOff x="1474" y="1888"/>
            <a:chExt cx="2676" cy="2432"/>
          </a:xfrm>
        </p:grpSpPr>
        <p:sp>
          <p:nvSpPr>
            <p:cNvPr id="5"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6" name="Line 4"/>
            <p:cNvSpPr>
              <a:spLocks noChangeShapeType="1"/>
            </p:cNvSpPr>
            <p:nvPr/>
          </p:nvSpPr>
          <p:spPr bwMode="auto">
            <a:xfrm>
              <a:off x="4150"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7" name="Group 6"/>
          <p:cNvGrpSpPr>
            <a:grpSpLocks/>
          </p:cNvGrpSpPr>
          <p:nvPr/>
        </p:nvGrpSpPr>
        <p:grpSpPr bwMode="auto">
          <a:xfrm>
            <a:off x="3365167" y="2006212"/>
            <a:ext cx="2492586" cy="512955"/>
            <a:chOff x="1520" y="1865"/>
            <a:chExt cx="2590" cy="533"/>
          </a:xfrm>
        </p:grpSpPr>
        <p:sp>
          <p:nvSpPr>
            <p:cNvPr id="8" name="Rectangle 7"/>
            <p:cNvSpPr>
              <a:spLocks noChangeArrowheads="1"/>
            </p:cNvSpPr>
            <p:nvPr/>
          </p:nvSpPr>
          <p:spPr bwMode="auto">
            <a:xfrm rot="665985">
              <a:off x="2088" y="1865"/>
              <a:ext cx="1604"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SYN = 1, </a:t>
              </a: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x</a:t>
              </a:r>
            </a:p>
          </p:txBody>
        </p:sp>
        <p:sp>
          <p:nvSpPr>
            <p:cNvPr id="9" name="Line 8"/>
            <p:cNvSpPr>
              <a:spLocks noChangeShapeType="1"/>
            </p:cNvSpPr>
            <p:nvPr/>
          </p:nvSpPr>
          <p:spPr bwMode="auto">
            <a:xfrm>
              <a:off x="1520" y="1893"/>
              <a:ext cx="2590" cy="505"/>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10" name="Rectangle 9"/>
          <p:cNvSpPr>
            <a:spLocks noChangeArrowheads="1"/>
          </p:cNvSpPr>
          <p:nvPr/>
        </p:nvSpPr>
        <p:spPr bwMode="auto">
          <a:xfrm>
            <a:off x="2773298" y="1662634"/>
            <a:ext cx="769296" cy="332986"/>
          </a:xfrm>
          <a:prstGeom prst="rect">
            <a:avLst/>
          </a:prstGeom>
          <a:solidFill>
            <a:srgbClr val="66FF99"/>
          </a:solidFill>
          <a:ln w="12700">
            <a:solidFill>
              <a:schemeClr val="tx1"/>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1" name="Text Box 10"/>
          <p:cNvSpPr txBox="1">
            <a:spLocks noChangeArrowheads="1"/>
          </p:cNvSpPr>
          <p:nvPr/>
        </p:nvSpPr>
        <p:spPr bwMode="auto">
          <a:xfrm>
            <a:off x="2784408"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dirty="0">
                <a:latin typeface="微软雅黑" pitchFamily="34" charset="-122"/>
                <a:ea typeface="微软雅黑" pitchFamily="34" charset="-122"/>
              </a:rPr>
              <a:t>CLOSED</a:t>
            </a:r>
          </a:p>
        </p:txBody>
      </p:sp>
      <p:sp>
        <p:nvSpPr>
          <p:cNvPr id="12" name="Rectangle 11"/>
          <p:cNvSpPr>
            <a:spLocks noChangeArrowheads="1"/>
          </p:cNvSpPr>
          <p:nvPr/>
        </p:nvSpPr>
        <p:spPr bwMode="auto">
          <a:xfrm>
            <a:off x="5858716" y="1662634"/>
            <a:ext cx="784455" cy="332986"/>
          </a:xfrm>
          <a:prstGeom prst="rect">
            <a:avLst/>
          </a:prstGeom>
          <a:solidFill>
            <a:srgbClr val="66FF99"/>
          </a:solidFill>
          <a:ln w="12700">
            <a:solidFill>
              <a:schemeClr val="tx1"/>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 name="Text Box 12"/>
          <p:cNvSpPr txBox="1">
            <a:spLocks noChangeArrowheads="1"/>
          </p:cNvSpPr>
          <p:nvPr/>
        </p:nvSpPr>
        <p:spPr bwMode="auto">
          <a:xfrm>
            <a:off x="5875600"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a:latin typeface="微软雅黑" pitchFamily="34" charset="-122"/>
                <a:ea typeface="微软雅黑" pitchFamily="34" charset="-122"/>
              </a:rPr>
              <a:t>CLOSED</a:t>
            </a:r>
          </a:p>
        </p:txBody>
      </p:sp>
      <p:grpSp>
        <p:nvGrpSpPr>
          <p:cNvPr id="14" name="Group 13"/>
          <p:cNvGrpSpPr>
            <a:grpSpLocks/>
          </p:cNvGrpSpPr>
          <p:nvPr/>
        </p:nvGrpSpPr>
        <p:grpSpPr bwMode="auto">
          <a:xfrm>
            <a:off x="1847479" y="1458608"/>
            <a:ext cx="1095199" cy="593794"/>
            <a:chOff x="-57" y="1296"/>
            <a:chExt cx="1138" cy="617"/>
          </a:xfrm>
        </p:grpSpPr>
        <p:sp>
          <p:nvSpPr>
            <p:cNvPr id="15" name="Rectangle 14"/>
            <p:cNvSpPr>
              <a:spLocks noChangeArrowheads="1"/>
            </p:cNvSpPr>
            <p:nvPr/>
          </p:nvSpPr>
          <p:spPr bwMode="auto">
            <a:xfrm>
              <a:off x="-57" y="1628"/>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主动打开</a:t>
              </a:r>
            </a:p>
          </p:txBody>
        </p:sp>
        <p:sp>
          <p:nvSpPr>
            <p:cNvPr id="16" name="Freeform 15"/>
            <p:cNvSpPr>
              <a:spLocks/>
            </p:cNvSpPr>
            <p:nvPr/>
          </p:nvSpPr>
          <p:spPr bwMode="auto">
            <a:xfrm>
              <a:off x="-27" y="1296"/>
              <a:ext cx="1108"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17" name="Group 16"/>
          <p:cNvGrpSpPr>
            <a:grpSpLocks/>
          </p:cNvGrpSpPr>
          <p:nvPr/>
        </p:nvGrpSpPr>
        <p:grpSpPr bwMode="auto">
          <a:xfrm>
            <a:off x="6281211" y="1463420"/>
            <a:ext cx="1188551" cy="578396"/>
            <a:chOff x="4550" y="1301"/>
            <a:chExt cx="1235" cy="601"/>
          </a:xfrm>
        </p:grpSpPr>
        <p:sp>
          <p:nvSpPr>
            <p:cNvPr id="18" name="Rectangle 17"/>
            <p:cNvSpPr>
              <a:spLocks noChangeArrowheads="1"/>
            </p:cNvSpPr>
            <p:nvPr/>
          </p:nvSpPr>
          <p:spPr bwMode="auto">
            <a:xfrm>
              <a:off x="4956" y="1617"/>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被动打开</a:t>
              </a:r>
            </a:p>
          </p:txBody>
        </p:sp>
        <p:sp>
          <p:nvSpPr>
            <p:cNvPr id="19" name="Freeform 18"/>
            <p:cNvSpPr>
              <a:spLocks/>
            </p:cNvSpPr>
            <p:nvPr/>
          </p:nvSpPr>
          <p:spPr bwMode="auto">
            <a:xfrm>
              <a:off x="4550" y="1301"/>
              <a:ext cx="1209"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20" name="Rectangle 21"/>
          <p:cNvSpPr>
            <a:spLocks noChangeArrowheads="1"/>
          </p:cNvSpPr>
          <p:nvPr/>
        </p:nvSpPr>
        <p:spPr bwMode="auto">
          <a:xfrm>
            <a:off x="3171727" y="1290190"/>
            <a:ext cx="29816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A</a:t>
            </a:r>
          </a:p>
        </p:txBody>
      </p:sp>
      <p:sp>
        <p:nvSpPr>
          <p:cNvPr id="21" name="Rectangle 22"/>
          <p:cNvSpPr>
            <a:spLocks noChangeArrowheads="1"/>
          </p:cNvSpPr>
          <p:nvPr/>
        </p:nvSpPr>
        <p:spPr bwMode="auto">
          <a:xfrm>
            <a:off x="5707538" y="1290190"/>
            <a:ext cx="28854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22" name="Rectangle 23"/>
          <p:cNvSpPr>
            <a:spLocks noChangeArrowheads="1"/>
          </p:cNvSpPr>
          <p:nvPr/>
        </p:nvSpPr>
        <p:spPr bwMode="auto">
          <a:xfrm>
            <a:off x="2865687" y="1075577"/>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23" name="Rectangle 24"/>
          <p:cNvSpPr>
            <a:spLocks noChangeArrowheads="1"/>
          </p:cNvSpPr>
          <p:nvPr/>
        </p:nvSpPr>
        <p:spPr bwMode="auto">
          <a:xfrm>
            <a:off x="5894324" y="1075577"/>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effectLst/>
                <a:uLnTx/>
                <a:uFillTx/>
                <a:latin typeface="微软雅黑" pitchFamily="34" charset="-122"/>
                <a:ea typeface="微软雅黑" pitchFamily="34" charset="-122"/>
              </a:rPr>
              <a:t>服务器</a:t>
            </a:r>
          </a:p>
        </p:txBody>
      </p:sp>
      <p:pic>
        <p:nvPicPr>
          <p:cNvPr id="24"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0279" y="1320019"/>
            <a:ext cx="318286" cy="3182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3626" y="1320019"/>
            <a:ext cx="318286" cy="318286"/>
          </a:xfrm>
          <a:prstGeom prst="rect">
            <a:avLst/>
          </a:prstGeom>
          <a:noFill/>
          <a:extLst>
            <a:ext uri="{909E8E84-426E-40DD-AFC4-6F175D3DCCD1}">
              <a14:hiddenFill xmlns:a14="http://schemas.microsoft.com/office/drawing/2010/main">
                <a:solidFill>
                  <a:srgbClr val="FFFFFF"/>
                </a:solidFill>
              </a14:hiddenFill>
            </a:ext>
          </a:extLst>
        </p:spPr>
      </p:pic>
      <p:sp>
        <p:nvSpPr>
          <p:cNvPr id="26" name="Text Box 155"/>
          <p:cNvSpPr txBox="1">
            <a:spLocks noChangeArrowheads="1"/>
          </p:cNvSpPr>
          <p:nvPr/>
        </p:nvSpPr>
        <p:spPr bwMode="auto">
          <a:xfrm>
            <a:off x="809898" y="2586420"/>
            <a:ext cx="2436395" cy="1361911"/>
          </a:xfrm>
          <a:prstGeom prst="rect">
            <a:avLst/>
          </a:prstGeom>
          <a:solidFill>
            <a:srgbClr val="FFFF99"/>
          </a:solidFill>
          <a:ln w="9525">
            <a:solidFill>
              <a:schemeClr val="tx1"/>
            </a:solidFill>
            <a:miter lim="800000"/>
            <a:headEnd/>
            <a:tailEnd/>
          </a:ln>
          <a:effectLst/>
          <a:extLst/>
        </p:spPr>
        <p:txBody>
          <a:bodyPr wrap="square">
            <a:spAutoFit/>
          </a:bodyPr>
          <a:lstStyle/>
          <a:p>
            <a:pPr marL="182563" indent="-182563">
              <a:lnSpc>
                <a:spcPct val="110000"/>
              </a:lnSpc>
              <a:buFont typeface="Wingdings" pitchFamily="2" charset="2"/>
              <a:buChar char="l"/>
            </a:pPr>
            <a:r>
              <a:rPr lang="en-US" altLang="zh-CN" sz="1500" b="1" dirty="0">
                <a:latin typeface="微软雅黑" pitchFamily="34" charset="-122"/>
                <a:ea typeface="微软雅黑" pitchFamily="34" charset="-122"/>
              </a:rPr>
              <a:t>A </a:t>
            </a:r>
            <a:r>
              <a:rPr lang="zh-CN" altLang="en-US" sz="1500" b="1" dirty="0">
                <a:latin typeface="微软雅黑" pitchFamily="34" charset="-122"/>
                <a:ea typeface="微软雅黑" pitchFamily="34" charset="-122"/>
              </a:rPr>
              <a:t>收到此报文段后向 </a:t>
            </a:r>
            <a:r>
              <a:rPr lang="en-US" altLang="zh-CN" sz="1500" b="1" dirty="0">
                <a:latin typeface="微软雅黑" pitchFamily="34" charset="-122"/>
                <a:ea typeface="微软雅黑" pitchFamily="34" charset="-122"/>
              </a:rPr>
              <a:t>B </a:t>
            </a:r>
            <a:r>
              <a:rPr lang="zh-CN" altLang="en-US" sz="1500" b="1" dirty="0">
                <a:latin typeface="微软雅黑" pitchFamily="34" charset="-122"/>
                <a:ea typeface="微软雅黑" pitchFamily="34" charset="-122"/>
              </a:rPr>
              <a:t>给出确认，其 </a:t>
            </a:r>
            <a:r>
              <a:rPr lang="en-US" altLang="zh-CN" sz="1500" b="1" dirty="0">
                <a:latin typeface="微软雅黑" pitchFamily="34" charset="-122"/>
                <a:ea typeface="微软雅黑" pitchFamily="34" charset="-122"/>
              </a:rPr>
              <a:t>ACK = 1</a:t>
            </a:r>
            <a:r>
              <a:rPr lang="zh-CN" altLang="en-US" sz="1500" b="1" dirty="0">
                <a:latin typeface="微软雅黑" pitchFamily="34" charset="-122"/>
                <a:ea typeface="微软雅黑" pitchFamily="34" charset="-122"/>
              </a:rPr>
              <a:t>，确认号 </a:t>
            </a:r>
            <a:r>
              <a:rPr lang="en-US" altLang="zh-CN" sz="1500" b="1" dirty="0" err="1">
                <a:latin typeface="微软雅黑" pitchFamily="34" charset="-122"/>
                <a:ea typeface="微软雅黑" pitchFamily="34" charset="-122"/>
              </a:rPr>
              <a:t>ack</a:t>
            </a:r>
            <a:r>
              <a:rPr lang="en-US" altLang="zh-CN" sz="1500" b="1" dirty="0">
                <a:latin typeface="微软雅黑" pitchFamily="34" charset="-122"/>
                <a:ea typeface="微软雅黑" pitchFamily="34" charset="-122"/>
              </a:rPr>
              <a:t> = y + 1</a:t>
            </a:r>
            <a:r>
              <a:rPr lang="zh-CN" altLang="en-US" sz="1500" b="1" dirty="0">
                <a:latin typeface="微软雅黑" pitchFamily="34" charset="-122"/>
                <a:ea typeface="微软雅黑" pitchFamily="34" charset="-122"/>
              </a:rPr>
              <a:t>。</a:t>
            </a:r>
          </a:p>
          <a:p>
            <a:pPr marL="182563" indent="-182563">
              <a:lnSpc>
                <a:spcPct val="110000"/>
              </a:lnSpc>
              <a:buFont typeface="Wingdings" pitchFamily="2" charset="2"/>
              <a:buChar char="l"/>
            </a:pPr>
            <a:r>
              <a:rPr lang="en-US" altLang="zh-CN" sz="1500" b="1" dirty="0">
                <a:latin typeface="微软雅黑" pitchFamily="34" charset="-122"/>
                <a:ea typeface="微软雅黑" pitchFamily="34" charset="-122"/>
              </a:rPr>
              <a:t>A </a:t>
            </a:r>
            <a:r>
              <a:rPr lang="zh-CN" altLang="en-US" sz="1500" b="1" dirty="0">
                <a:latin typeface="微软雅黑" pitchFamily="34" charset="-122"/>
                <a:ea typeface="微软雅黑" pitchFamily="34" charset="-122"/>
              </a:rPr>
              <a:t>的 </a:t>
            </a:r>
            <a:r>
              <a:rPr lang="en-US" altLang="zh-CN" sz="1500" b="1" dirty="0">
                <a:latin typeface="微软雅黑" pitchFamily="34" charset="-122"/>
                <a:ea typeface="微软雅黑" pitchFamily="34" charset="-122"/>
              </a:rPr>
              <a:t>TCP </a:t>
            </a:r>
            <a:r>
              <a:rPr lang="zh-CN" altLang="en-US" sz="1500" b="1" dirty="0">
                <a:latin typeface="微软雅黑" pitchFamily="34" charset="-122"/>
                <a:ea typeface="微软雅黑" pitchFamily="34" charset="-122"/>
              </a:rPr>
              <a:t>通知上层应用进程，连接已经建立。 </a:t>
            </a:r>
          </a:p>
        </p:txBody>
      </p:sp>
      <p:grpSp>
        <p:nvGrpSpPr>
          <p:cNvPr id="27" name="组合 26"/>
          <p:cNvGrpSpPr/>
          <p:nvPr/>
        </p:nvGrpSpPr>
        <p:grpSpPr>
          <a:xfrm>
            <a:off x="3196383" y="2596896"/>
            <a:ext cx="2679216" cy="723958"/>
            <a:chOff x="3196383" y="2596896"/>
            <a:chExt cx="2679216" cy="723958"/>
          </a:xfrm>
        </p:grpSpPr>
        <p:sp>
          <p:nvSpPr>
            <p:cNvPr id="28" name="Line 27"/>
            <p:cNvSpPr>
              <a:spLocks noChangeShapeType="1"/>
            </p:cNvSpPr>
            <p:nvPr/>
          </p:nvSpPr>
          <p:spPr bwMode="auto">
            <a:xfrm flipH="1">
              <a:off x="3356206" y="2596896"/>
              <a:ext cx="2519393" cy="72395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kern="0">
                <a:latin typeface="微软雅黑" pitchFamily="34" charset="-122"/>
                <a:ea typeface="微软雅黑" pitchFamily="34" charset="-122"/>
              </a:endParaRPr>
            </a:p>
          </p:txBody>
        </p:sp>
        <p:sp>
          <p:nvSpPr>
            <p:cNvPr id="29" name="Rectangle 28"/>
            <p:cNvSpPr>
              <a:spLocks noChangeArrowheads="1"/>
            </p:cNvSpPr>
            <p:nvPr/>
          </p:nvSpPr>
          <p:spPr bwMode="auto">
            <a:xfrm rot="20622176" flipH="1">
              <a:off x="3196383" y="2734428"/>
              <a:ext cx="2585915"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SYN = 1, 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y,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x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grpSp>
      <p:grpSp>
        <p:nvGrpSpPr>
          <p:cNvPr id="33" name="组合 32"/>
          <p:cNvGrpSpPr/>
          <p:nvPr/>
        </p:nvGrpSpPr>
        <p:grpSpPr>
          <a:xfrm>
            <a:off x="3369609" y="3394792"/>
            <a:ext cx="2492586" cy="486008"/>
            <a:chOff x="3369609" y="3385648"/>
            <a:chExt cx="2492586" cy="486008"/>
          </a:xfrm>
        </p:grpSpPr>
        <p:sp>
          <p:nvSpPr>
            <p:cNvPr id="30" name="Line 8"/>
            <p:cNvSpPr>
              <a:spLocks noChangeShapeType="1"/>
            </p:cNvSpPr>
            <p:nvPr/>
          </p:nvSpPr>
          <p:spPr bwMode="auto">
            <a:xfrm>
              <a:off x="3369609" y="3385648"/>
              <a:ext cx="2492586" cy="48600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32" name="Rectangle 7"/>
            <p:cNvSpPr>
              <a:spLocks noChangeArrowheads="1"/>
            </p:cNvSpPr>
            <p:nvPr/>
          </p:nvSpPr>
          <p:spPr bwMode="auto">
            <a:xfrm rot="665985">
              <a:off x="3673451" y="3400197"/>
              <a:ext cx="2046588"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lvl="0" defTabSz="762000" eaLnBrk="0" hangingPunct="0">
                <a:defRPr/>
              </a:pPr>
              <a:r>
                <a:rPr lang="es-ES" altLang="zh-CN" sz="900" b="1" kern="0" dirty="0">
                  <a:latin typeface="微软雅黑" pitchFamily="34" charset="-122"/>
                  <a:ea typeface="微软雅黑" pitchFamily="34" charset="-122"/>
                </a:rPr>
                <a:t>ACK = 1, seq = x + 1, ack = y+1</a:t>
              </a:r>
            </a:p>
          </p:txBody>
        </p:sp>
      </p:grpSp>
      <p:sp>
        <p:nvSpPr>
          <p:cNvPr id="35" name="矩形 34"/>
          <p:cNvSpPr/>
          <p:nvPr/>
        </p:nvSpPr>
        <p:spPr>
          <a:xfrm>
            <a:off x="1131216" y="4123289"/>
            <a:ext cx="6862714" cy="620683"/>
          </a:xfrm>
          <a:prstGeom prst="rect">
            <a:avLst/>
          </a:prstGeom>
          <a:solidFill>
            <a:schemeClr val="accent6">
              <a:lumMod val="60000"/>
              <a:lumOff val="40000"/>
            </a:schemeClr>
          </a:solidFill>
        </p:spPr>
        <p:txBody>
          <a:bodyPr wrap="square">
            <a:spAutoFit/>
          </a:bodyPr>
          <a:lstStyle/>
          <a:p>
            <a:pPr algn="ctr">
              <a:lnSpc>
                <a:spcPts val="2200"/>
              </a:lnSpc>
            </a:pPr>
            <a:r>
              <a:rPr lang="en-US" altLang="zh-CN" sz="1600" b="1" kern="500" dirty="0">
                <a:latin typeface="微软雅黑" panose="020B0503020204020204" pitchFamily="34" charset="-122"/>
                <a:ea typeface="微软雅黑" panose="020B0503020204020204" pitchFamily="34" charset="-122"/>
              </a:rPr>
              <a:t>TCP </a:t>
            </a:r>
            <a:r>
              <a:rPr lang="zh-CN" altLang="en-US" sz="1600" b="1" kern="500" dirty="0">
                <a:latin typeface="微软雅黑" panose="020B0503020204020204" pitchFamily="34" charset="-122"/>
                <a:ea typeface="微软雅黑" panose="020B0503020204020204" pitchFamily="34" charset="-122"/>
              </a:rPr>
              <a:t>标准规定：</a:t>
            </a:r>
            <a:r>
              <a:rPr lang="en-US" altLang="zh-CN" sz="1600" b="1" kern="500" dirty="0">
                <a:solidFill>
                  <a:srgbClr val="0000FF"/>
                </a:solidFill>
                <a:latin typeface="微软雅黑" panose="020B0503020204020204" pitchFamily="34" charset="-122"/>
                <a:ea typeface="微软雅黑" panose="020B0503020204020204" pitchFamily="34" charset="-122"/>
              </a:rPr>
              <a:t>ACK </a:t>
            </a:r>
            <a:r>
              <a:rPr lang="zh-CN" altLang="en-US" sz="1600" b="1" kern="500" dirty="0">
                <a:solidFill>
                  <a:srgbClr val="0000FF"/>
                </a:solidFill>
                <a:latin typeface="微软雅黑" panose="020B0503020204020204" pitchFamily="34" charset="-122"/>
                <a:ea typeface="微软雅黑" panose="020B0503020204020204" pitchFamily="34" charset="-122"/>
              </a:rPr>
              <a:t>报文段可以携带数据。</a:t>
            </a:r>
            <a:endParaRPr lang="en-US" altLang="zh-CN" sz="1600" b="1" kern="500" dirty="0">
              <a:solidFill>
                <a:srgbClr val="0000FF"/>
              </a:solidFill>
              <a:latin typeface="微软雅黑" panose="020B0503020204020204" pitchFamily="34" charset="-122"/>
              <a:ea typeface="微软雅黑" panose="020B0503020204020204" pitchFamily="34" charset="-122"/>
            </a:endParaRPr>
          </a:p>
          <a:p>
            <a:pPr algn="ctr"/>
            <a:r>
              <a:rPr lang="zh-CN" altLang="en-US" sz="1600" b="1" kern="500" dirty="0">
                <a:latin typeface="微软雅黑" panose="020B0503020204020204" pitchFamily="34" charset="-122"/>
                <a:ea typeface="微软雅黑" panose="020B0503020204020204" pitchFamily="34" charset="-122"/>
              </a:rPr>
              <a:t>但如果不携带数据，则不消耗序号。</a:t>
            </a:r>
            <a:r>
              <a:rPr lang="zh-CN" altLang="en-US" sz="1400" b="1" kern="500" dirty="0">
                <a:latin typeface="微软雅黑" panose="020B0503020204020204" pitchFamily="34" charset="-122"/>
                <a:ea typeface="微软雅黑" panose="020B0503020204020204" pitchFamily="34" charset="-122"/>
              </a:rPr>
              <a:t>下一个数据报文段的序号仍是 </a:t>
            </a:r>
            <a:r>
              <a:rPr lang="en-US" altLang="zh-CN" sz="1400" b="1" kern="500" dirty="0" err="1">
                <a:latin typeface="微软雅黑" panose="020B0503020204020204" pitchFamily="34" charset="-122"/>
                <a:ea typeface="微软雅黑" panose="020B0503020204020204" pitchFamily="34" charset="-122"/>
              </a:rPr>
              <a:t>seq</a:t>
            </a:r>
            <a:r>
              <a:rPr lang="en-US" altLang="zh-CN" sz="1400" b="1" kern="500" dirty="0">
                <a:latin typeface="微软雅黑" panose="020B0503020204020204" pitchFamily="34" charset="-122"/>
                <a:ea typeface="微软雅黑" panose="020B0503020204020204" pitchFamily="34" charset="-122"/>
              </a:rPr>
              <a:t> = x + 1</a:t>
            </a:r>
            <a:r>
              <a:rPr lang="zh-CN" altLang="en-US" sz="1400" b="1" kern="500" dirty="0">
                <a:latin typeface="微软雅黑" panose="020B0503020204020204" pitchFamily="34" charset="-122"/>
                <a:ea typeface="微软雅黑" panose="020B0503020204020204" pitchFamily="34" charset="-122"/>
              </a:rPr>
              <a:t>。</a:t>
            </a:r>
          </a:p>
        </p:txBody>
      </p:sp>
      <p:sp>
        <p:nvSpPr>
          <p:cNvPr id="2" name="灯片编号占位符 1">
            <a:extLst>
              <a:ext uri="{FF2B5EF4-FFF2-40B4-BE49-F238E27FC236}">
                <a16:creationId xmlns:a16="http://schemas.microsoft.com/office/drawing/2014/main" id="{120CC587-AF7A-4E36-8E30-703551171DEA}"/>
              </a:ext>
            </a:extLst>
          </p:cNvPr>
          <p:cNvSpPr>
            <a:spLocks noGrp="1"/>
          </p:cNvSpPr>
          <p:nvPr>
            <p:ph type="sldNum" sz="quarter" idx="12"/>
          </p:nvPr>
        </p:nvSpPr>
        <p:spPr/>
        <p:txBody>
          <a:bodyPr/>
          <a:lstStyle/>
          <a:p>
            <a:fld id="{C485880C-E2C3-4DAB-AE74-D9BE691626AC}" type="slidenum">
              <a:rPr lang="zh-CN" altLang="en-US" smtClean="0"/>
              <a:pPr/>
              <a:t>185</a:t>
            </a:fld>
            <a:endParaRPr lang="zh-CN" altLang="en-US"/>
          </a:p>
        </p:txBody>
      </p:sp>
    </p:spTree>
    <p:extLst>
      <p:ext uri="{BB962C8B-B14F-4D97-AF65-F5344CB8AC3E}">
        <p14:creationId xmlns:p14="http://schemas.microsoft.com/office/powerpoint/2010/main" val="45273698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20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圆角矩形 35"/>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899" y="731252"/>
            <a:ext cx="3751385" cy="344325"/>
          </a:xfrm>
          <a:prstGeom prst="rect">
            <a:avLst/>
          </a:prstGeom>
          <a:noFill/>
          <a:ln w="9525">
            <a:noFill/>
            <a:miter lim="800000"/>
            <a:headEnd/>
            <a:tailEnd/>
          </a:ln>
          <a:effectLst/>
          <a:ex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的连接建立：采用三报文握手</a:t>
            </a:r>
          </a:p>
        </p:txBody>
      </p:sp>
      <p:grpSp>
        <p:nvGrpSpPr>
          <p:cNvPr id="4" name="Group 2"/>
          <p:cNvGrpSpPr>
            <a:grpSpLocks/>
          </p:cNvGrpSpPr>
          <p:nvPr/>
        </p:nvGrpSpPr>
        <p:grpSpPr bwMode="auto">
          <a:xfrm>
            <a:off x="3320897" y="2028342"/>
            <a:ext cx="2575352" cy="2086458"/>
            <a:chOff x="1474" y="1888"/>
            <a:chExt cx="2676" cy="2432"/>
          </a:xfrm>
        </p:grpSpPr>
        <p:sp>
          <p:nvSpPr>
            <p:cNvPr id="5"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6" name="Line 4"/>
            <p:cNvSpPr>
              <a:spLocks noChangeShapeType="1"/>
            </p:cNvSpPr>
            <p:nvPr/>
          </p:nvSpPr>
          <p:spPr bwMode="auto">
            <a:xfrm>
              <a:off x="4150"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7" name="Group 6"/>
          <p:cNvGrpSpPr>
            <a:grpSpLocks/>
          </p:cNvGrpSpPr>
          <p:nvPr/>
        </p:nvGrpSpPr>
        <p:grpSpPr bwMode="auto">
          <a:xfrm>
            <a:off x="3365167" y="2006212"/>
            <a:ext cx="2492586" cy="512955"/>
            <a:chOff x="1520" y="1865"/>
            <a:chExt cx="2590" cy="533"/>
          </a:xfrm>
        </p:grpSpPr>
        <p:sp>
          <p:nvSpPr>
            <p:cNvPr id="8" name="Rectangle 7"/>
            <p:cNvSpPr>
              <a:spLocks noChangeArrowheads="1"/>
            </p:cNvSpPr>
            <p:nvPr/>
          </p:nvSpPr>
          <p:spPr bwMode="auto">
            <a:xfrm rot="665985">
              <a:off x="2088" y="1865"/>
              <a:ext cx="1604"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SYN = 1, </a:t>
              </a: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x</a:t>
              </a:r>
            </a:p>
          </p:txBody>
        </p:sp>
        <p:sp>
          <p:nvSpPr>
            <p:cNvPr id="9" name="Line 8"/>
            <p:cNvSpPr>
              <a:spLocks noChangeShapeType="1"/>
            </p:cNvSpPr>
            <p:nvPr/>
          </p:nvSpPr>
          <p:spPr bwMode="auto">
            <a:xfrm>
              <a:off x="1520" y="1893"/>
              <a:ext cx="2590" cy="505"/>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10" name="Rectangle 9"/>
          <p:cNvSpPr>
            <a:spLocks noChangeArrowheads="1"/>
          </p:cNvSpPr>
          <p:nvPr/>
        </p:nvSpPr>
        <p:spPr bwMode="auto">
          <a:xfrm>
            <a:off x="2773298" y="1662634"/>
            <a:ext cx="769296" cy="332986"/>
          </a:xfrm>
          <a:prstGeom prst="rect">
            <a:avLst/>
          </a:prstGeom>
          <a:solidFill>
            <a:srgbClr val="66FF99"/>
          </a:solidFill>
          <a:ln w="12700">
            <a:solidFill>
              <a:schemeClr val="tx1"/>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1" name="Text Box 10"/>
          <p:cNvSpPr txBox="1">
            <a:spLocks noChangeArrowheads="1"/>
          </p:cNvSpPr>
          <p:nvPr/>
        </p:nvSpPr>
        <p:spPr bwMode="auto">
          <a:xfrm>
            <a:off x="2784408"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dirty="0">
                <a:latin typeface="微软雅黑" pitchFamily="34" charset="-122"/>
                <a:ea typeface="微软雅黑" pitchFamily="34" charset="-122"/>
              </a:rPr>
              <a:t>CLOSED</a:t>
            </a:r>
          </a:p>
        </p:txBody>
      </p:sp>
      <p:sp>
        <p:nvSpPr>
          <p:cNvPr id="12" name="Rectangle 11"/>
          <p:cNvSpPr>
            <a:spLocks noChangeArrowheads="1"/>
          </p:cNvSpPr>
          <p:nvPr/>
        </p:nvSpPr>
        <p:spPr bwMode="auto">
          <a:xfrm>
            <a:off x="5858716" y="1662634"/>
            <a:ext cx="784455" cy="332986"/>
          </a:xfrm>
          <a:prstGeom prst="rect">
            <a:avLst/>
          </a:prstGeom>
          <a:solidFill>
            <a:srgbClr val="66FF99"/>
          </a:solidFill>
          <a:ln w="12700">
            <a:solidFill>
              <a:schemeClr val="tx1"/>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 name="Text Box 12"/>
          <p:cNvSpPr txBox="1">
            <a:spLocks noChangeArrowheads="1"/>
          </p:cNvSpPr>
          <p:nvPr/>
        </p:nvSpPr>
        <p:spPr bwMode="auto">
          <a:xfrm>
            <a:off x="5875600"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a:latin typeface="微软雅黑" pitchFamily="34" charset="-122"/>
                <a:ea typeface="微软雅黑" pitchFamily="34" charset="-122"/>
              </a:rPr>
              <a:t>CLOSED</a:t>
            </a:r>
          </a:p>
        </p:txBody>
      </p:sp>
      <p:grpSp>
        <p:nvGrpSpPr>
          <p:cNvPr id="14" name="Group 13"/>
          <p:cNvGrpSpPr>
            <a:grpSpLocks/>
          </p:cNvGrpSpPr>
          <p:nvPr/>
        </p:nvGrpSpPr>
        <p:grpSpPr bwMode="auto">
          <a:xfrm>
            <a:off x="1847479" y="1458608"/>
            <a:ext cx="1095199" cy="593794"/>
            <a:chOff x="-57" y="1296"/>
            <a:chExt cx="1138" cy="617"/>
          </a:xfrm>
        </p:grpSpPr>
        <p:sp>
          <p:nvSpPr>
            <p:cNvPr id="15" name="Rectangle 14"/>
            <p:cNvSpPr>
              <a:spLocks noChangeArrowheads="1"/>
            </p:cNvSpPr>
            <p:nvPr/>
          </p:nvSpPr>
          <p:spPr bwMode="auto">
            <a:xfrm>
              <a:off x="-57" y="1628"/>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主动打开</a:t>
              </a:r>
            </a:p>
          </p:txBody>
        </p:sp>
        <p:sp>
          <p:nvSpPr>
            <p:cNvPr id="16" name="Freeform 15"/>
            <p:cNvSpPr>
              <a:spLocks/>
            </p:cNvSpPr>
            <p:nvPr/>
          </p:nvSpPr>
          <p:spPr bwMode="auto">
            <a:xfrm>
              <a:off x="-27" y="1296"/>
              <a:ext cx="1108"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17" name="Group 16"/>
          <p:cNvGrpSpPr>
            <a:grpSpLocks/>
          </p:cNvGrpSpPr>
          <p:nvPr/>
        </p:nvGrpSpPr>
        <p:grpSpPr bwMode="auto">
          <a:xfrm>
            <a:off x="6281211" y="1463420"/>
            <a:ext cx="1188551" cy="578396"/>
            <a:chOff x="4550" y="1301"/>
            <a:chExt cx="1235" cy="601"/>
          </a:xfrm>
        </p:grpSpPr>
        <p:sp>
          <p:nvSpPr>
            <p:cNvPr id="18" name="Rectangle 17"/>
            <p:cNvSpPr>
              <a:spLocks noChangeArrowheads="1"/>
            </p:cNvSpPr>
            <p:nvPr/>
          </p:nvSpPr>
          <p:spPr bwMode="auto">
            <a:xfrm>
              <a:off x="4956" y="1617"/>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被动打开</a:t>
              </a:r>
            </a:p>
          </p:txBody>
        </p:sp>
        <p:sp>
          <p:nvSpPr>
            <p:cNvPr id="19" name="Freeform 18"/>
            <p:cNvSpPr>
              <a:spLocks/>
            </p:cNvSpPr>
            <p:nvPr/>
          </p:nvSpPr>
          <p:spPr bwMode="auto">
            <a:xfrm>
              <a:off x="4550" y="1301"/>
              <a:ext cx="1209"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20" name="Rectangle 21"/>
          <p:cNvSpPr>
            <a:spLocks noChangeArrowheads="1"/>
          </p:cNvSpPr>
          <p:nvPr/>
        </p:nvSpPr>
        <p:spPr bwMode="auto">
          <a:xfrm>
            <a:off x="3171727" y="1290190"/>
            <a:ext cx="29816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A</a:t>
            </a:r>
          </a:p>
        </p:txBody>
      </p:sp>
      <p:sp>
        <p:nvSpPr>
          <p:cNvPr id="21" name="Rectangle 22"/>
          <p:cNvSpPr>
            <a:spLocks noChangeArrowheads="1"/>
          </p:cNvSpPr>
          <p:nvPr/>
        </p:nvSpPr>
        <p:spPr bwMode="auto">
          <a:xfrm>
            <a:off x="5707538" y="1290190"/>
            <a:ext cx="28854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22" name="Rectangle 23"/>
          <p:cNvSpPr>
            <a:spLocks noChangeArrowheads="1"/>
          </p:cNvSpPr>
          <p:nvPr/>
        </p:nvSpPr>
        <p:spPr bwMode="auto">
          <a:xfrm>
            <a:off x="2865687" y="1075577"/>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23" name="Rectangle 24"/>
          <p:cNvSpPr>
            <a:spLocks noChangeArrowheads="1"/>
          </p:cNvSpPr>
          <p:nvPr/>
        </p:nvSpPr>
        <p:spPr bwMode="auto">
          <a:xfrm>
            <a:off x="5894324" y="1075577"/>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effectLst/>
                <a:uLnTx/>
                <a:uFillTx/>
                <a:latin typeface="微软雅黑" pitchFamily="34" charset="-122"/>
                <a:ea typeface="微软雅黑" pitchFamily="34" charset="-122"/>
              </a:rPr>
              <a:t>服务器</a:t>
            </a:r>
          </a:p>
        </p:txBody>
      </p:sp>
      <p:pic>
        <p:nvPicPr>
          <p:cNvPr id="24"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0279" y="1320019"/>
            <a:ext cx="318286" cy="3182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3626" y="1320019"/>
            <a:ext cx="318286" cy="318286"/>
          </a:xfrm>
          <a:prstGeom prst="rect">
            <a:avLst/>
          </a:prstGeom>
          <a:noFill/>
          <a:extLst>
            <a:ext uri="{909E8E84-426E-40DD-AFC4-6F175D3DCCD1}">
              <a14:hiddenFill xmlns:a14="http://schemas.microsoft.com/office/drawing/2010/main">
                <a:solidFill>
                  <a:srgbClr val="FFFFFF"/>
                </a:solidFill>
              </a14:hiddenFill>
            </a:ext>
          </a:extLst>
        </p:spPr>
      </p:pic>
      <p:sp>
        <p:nvSpPr>
          <p:cNvPr id="26" name="Text Box 155"/>
          <p:cNvSpPr txBox="1">
            <a:spLocks noChangeArrowheads="1"/>
          </p:cNvSpPr>
          <p:nvPr/>
        </p:nvSpPr>
        <p:spPr bwMode="auto">
          <a:xfrm>
            <a:off x="5988965" y="2892459"/>
            <a:ext cx="2131455" cy="1361911"/>
          </a:xfrm>
          <a:prstGeom prst="rect">
            <a:avLst/>
          </a:prstGeom>
          <a:solidFill>
            <a:srgbClr val="FFFF99"/>
          </a:solidFill>
          <a:ln w="9525">
            <a:solidFill>
              <a:schemeClr val="tx1"/>
            </a:solidFill>
            <a:miter lim="800000"/>
            <a:headEnd/>
            <a:tailEnd/>
          </a:ln>
          <a:effectLst/>
          <a:extLst/>
        </p:spPr>
        <p:txBody>
          <a:bodyPr wrap="square">
            <a:spAutoFit/>
          </a:bodyPr>
          <a:lstStyle/>
          <a:p>
            <a:pPr>
              <a:lnSpc>
                <a:spcPct val="110000"/>
              </a:lnSpc>
            </a:pPr>
            <a:r>
              <a:rPr lang="en-US" altLang="zh-CN" sz="1500" b="1" dirty="0">
                <a:latin typeface="微软雅黑" pitchFamily="34" charset="-122"/>
                <a:ea typeface="微软雅黑" pitchFamily="34" charset="-122"/>
              </a:rPr>
              <a:t>B </a:t>
            </a:r>
            <a:r>
              <a:rPr lang="zh-CN" altLang="en-US" sz="1500" b="1" dirty="0">
                <a:latin typeface="微软雅黑" pitchFamily="34" charset="-122"/>
                <a:ea typeface="微软雅黑" pitchFamily="34" charset="-122"/>
              </a:rPr>
              <a:t>的 </a:t>
            </a:r>
            <a:r>
              <a:rPr lang="en-US" altLang="zh-CN" sz="1500" b="1" dirty="0">
                <a:latin typeface="微软雅黑" pitchFamily="34" charset="-122"/>
                <a:ea typeface="微软雅黑" pitchFamily="34" charset="-122"/>
              </a:rPr>
              <a:t>TCP </a:t>
            </a:r>
            <a:r>
              <a:rPr lang="zh-CN" altLang="en-US" sz="1500" b="1" dirty="0">
                <a:latin typeface="微软雅黑" pitchFamily="34" charset="-122"/>
                <a:ea typeface="微软雅黑" pitchFamily="34" charset="-122"/>
              </a:rPr>
              <a:t>收到主机 </a:t>
            </a:r>
            <a:r>
              <a:rPr lang="en-US" altLang="zh-CN" sz="1500" b="1" dirty="0">
                <a:latin typeface="微软雅黑" pitchFamily="34" charset="-122"/>
                <a:ea typeface="微软雅黑" pitchFamily="34" charset="-122"/>
              </a:rPr>
              <a:t>A </a:t>
            </a:r>
            <a:r>
              <a:rPr lang="zh-CN" altLang="en-US" sz="1500" b="1" dirty="0">
                <a:latin typeface="微软雅黑" pitchFamily="34" charset="-122"/>
                <a:ea typeface="微软雅黑" pitchFamily="34" charset="-122"/>
              </a:rPr>
              <a:t>的确认后，也通知其上层应用进程：</a:t>
            </a:r>
            <a:r>
              <a:rPr lang="en-US" altLang="zh-CN" sz="1500" b="1" dirty="0">
                <a:latin typeface="微软雅黑" pitchFamily="34" charset="-122"/>
                <a:ea typeface="微软雅黑" pitchFamily="34" charset="-122"/>
              </a:rPr>
              <a:t>TCP </a:t>
            </a:r>
            <a:r>
              <a:rPr lang="zh-CN" altLang="en-US" sz="1500" b="1" dirty="0">
                <a:latin typeface="微软雅黑" pitchFamily="34" charset="-122"/>
                <a:ea typeface="微软雅黑" pitchFamily="34" charset="-122"/>
              </a:rPr>
              <a:t>连接已经建立。双方可以开始数据传送。</a:t>
            </a:r>
          </a:p>
        </p:txBody>
      </p:sp>
      <p:grpSp>
        <p:nvGrpSpPr>
          <p:cNvPr id="27" name="组合 26"/>
          <p:cNvGrpSpPr/>
          <p:nvPr/>
        </p:nvGrpSpPr>
        <p:grpSpPr>
          <a:xfrm>
            <a:off x="3196383" y="2596896"/>
            <a:ext cx="2679216" cy="723958"/>
            <a:chOff x="3196383" y="2596896"/>
            <a:chExt cx="2679216" cy="723958"/>
          </a:xfrm>
        </p:grpSpPr>
        <p:sp>
          <p:nvSpPr>
            <p:cNvPr id="28" name="Line 27"/>
            <p:cNvSpPr>
              <a:spLocks noChangeShapeType="1"/>
            </p:cNvSpPr>
            <p:nvPr/>
          </p:nvSpPr>
          <p:spPr bwMode="auto">
            <a:xfrm flipH="1">
              <a:off x="3356206" y="2596896"/>
              <a:ext cx="2519393" cy="72395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kern="0">
                <a:latin typeface="微软雅黑" pitchFamily="34" charset="-122"/>
                <a:ea typeface="微软雅黑" pitchFamily="34" charset="-122"/>
              </a:endParaRPr>
            </a:p>
          </p:txBody>
        </p:sp>
        <p:sp>
          <p:nvSpPr>
            <p:cNvPr id="29" name="Rectangle 28"/>
            <p:cNvSpPr>
              <a:spLocks noChangeArrowheads="1"/>
            </p:cNvSpPr>
            <p:nvPr/>
          </p:nvSpPr>
          <p:spPr bwMode="auto">
            <a:xfrm rot="20622176" flipH="1">
              <a:off x="3196383" y="2734428"/>
              <a:ext cx="2585915"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SYN = 1, 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y,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x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grpSp>
      <p:grpSp>
        <p:nvGrpSpPr>
          <p:cNvPr id="30" name="组合 29"/>
          <p:cNvGrpSpPr/>
          <p:nvPr/>
        </p:nvGrpSpPr>
        <p:grpSpPr>
          <a:xfrm>
            <a:off x="3369609" y="3394792"/>
            <a:ext cx="2492586" cy="486008"/>
            <a:chOff x="3369609" y="3385648"/>
            <a:chExt cx="2492586" cy="486008"/>
          </a:xfrm>
        </p:grpSpPr>
        <p:sp>
          <p:nvSpPr>
            <p:cNvPr id="31" name="Line 8"/>
            <p:cNvSpPr>
              <a:spLocks noChangeShapeType="1"/>
            </p:cNvSpPr>
            <p:nvPr/>
          </p:nvSpPr>
          <p:spPr bwMode="auto">
            <a:xfrm>
              <a:off x="3369609" y="3385648"/>
              <a:ext cx="2492586" cy="48600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32" name="Rectangle 7"/>
            <p:cNvSpPr>
              <a:spLocks noChangeArrowheads="1"/>
            </p:cNvSpPr>
            <p:nvPr/>
          </p:nvSpPr>
          <p:spPr bwMode="auto">
            <a:xfrm rot="665985">
              <a:off x="3673451" y="3400197"/>
              <a:ext cx="2046588"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lvl="0" defTabSz="762000" eaLnBrk="0" hangingPunct="0">
                <a:defRPr/>
              </a:pPr>
              <a:r>
                <a:rPr lang="es-ES" altLang="zh-CN" sz="900" b="1" kern="0" dirty="0">
                  <a:latin typeface="微软雅黑" pitchFamily="34" charset="-122"/>
                  <a:ea typeface="微软雅黑" pitchFamily="34" charset="-122"/>
                </a:rPr>
                <a:t>ACK = 1, seq = x + 1, ack = y+1</a:t>
              </a:r>
            </a:p>
          </p:txBody>
        </p:sp>
      </p:grpSp>
      <p:grpSp>
        <p:nvGrpSpPr>
          <p:cNvPr id="33" name="Group 15"/>
          <p:cNvGrpSpPr>
            <a:grpSpLocks/>
          </p:cNvGrpSpPr>
          <p:nvPr/>
        </p:nvGrpSpPr>
        <p:grpSpPr bwMode="auto">
          <a:xfrm>
            <a:off x="3931920" y="3836802"/>
            <a:ext cx="1330219" cy="274235"/>
            <a:chOff x="2088" y="3679"/>
            <a:chExt cx="1494" cy="308"/>
          </a:xfrm>
        </p:grpSpPr>
        <p:sp>
          <p:nvSpPr>
            <p:cNvPr id="34" name="AutoShape 16"/>
            <p:cNvSpPr>
              <a:spLocks noChangeArrowheads="1"/>
            </p:cNvSpPr>
            <p:nvPr/>
          </p:nvSpPr>
          <p:spPr bwMode="auto">
            <a:xfrm>
              <a:off x="2088" y="3735"/>
              <a:ext cx="1494" cy="166"/>
            </a:xfrm>
            <a:prstGeom prst="leftRightArrow">
              <a:avLst>
                <a:gd name="adj1" fmla="val 55880"/>
                <a:gd name="adj2" fmla="val 103167"/>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5" name="Rectangle 17"/>
            <p:cNvSpPr>
              <a:spLocks noChangeArrowheads="1"/>
            </p:cNvSpPr>
            <p:nvPr/>
          </p:nvSpPr>
          <p:spPr bwMode="auto">
            <a:xfrm>
              <a:off x="2382" y="3679"/>
              <a:ext cx="897" cy="308"/>
            </a:xfrm>
            <a:prstGeom prst="rect">
              <a:avLst/>
            </a:prstGeom>
            <a:solidFill>
              <a:srgbClr val="66FF99"/>
            </a:solidFill>
            <a:ln w="12700">
              <a:solidFill>
                <a:schemeClr val="tx1"/>
              </a:solidFill>
              <a:headEnd/>
              <a:tailEnd/>
            </a:ln>
            <a:extLst/>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数据传送</a:t>
              </a:r>
            </a:p>
          </p:txBody>
        </p:sp>
      </p:grpSp>
      <p:sp>
        <p:nvSpPr>
          <p:cNvPr id="2" name="灯片编号占位符 1">
            <a:extLst>
              <a:ext uri="{FF2B5EF4-FFF2-40B4-BE49-F238E27FC236}">
                <a16:creationId xmlns:a16="http://schemas.microsoft.com/office/drawing/2014/main" id="{6F27BDFF-2D70-46F3-AB76-4F3B8B1DDFC7}"/>
              </a:ext>
            </a:extLst>
          </p:cNvPr>
          <p:cNvSpPr>
            <a:spLocks noGrp="1"/>
          </p:cNvSpPr>
          <p:nvPr>
            <p:ph type="sldNum" sz="quarter" idx="12"/>
          </p:nvPr>
        </p:nvSpPr>
        <p:spPr/>
        <p:txBody>
          <a:bodyPr/>
          <a:lstStyle/>
          <a:p>
            <a:fld id="{C485880C-E2C3-4DAB-AE74-D9BE691626AC}" type="slidenum">
              <a:rPr lang="zh-CN" altLang="en-US" smtClean="0"/>
              <a:pPr/>
              <a:t>186</a:t>
            </a:fld>
            <a:endParaRPr lang="zh-CN" altLang="en-US"/>
          </a:p>
        </p:txBody>
      </p:sp>
    </p:spTree>
    <p:extLst>
      <p:ext uri="{BB962C8B-B14F-4D97-AF65-F5344CB8AC3E}">
        <p14:creationId xmlns:p14="http://schemas.microsoft.com/office/powerpoint/2010/main" val="33358868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1000"/>
                                  </p:stCondLst>
                                  <p:childTnLst>
                                    <p:set>
                                      <p:cBhvr>
                                        <p:cTn id="6" dur="1" fill="hold">
                                          <p:stCondLst>
                                            <p:cond delay="0"/>
                                          </p:stCondLst>
                                        </p:cTn>
                                        <p:tgtEl>
                                          <p:spTgt spid="33"/>
                                        </p:tgtEl>
                                        <p:attrNameLst>
                                          <p:attrName>style.visibility</p:attrName>
                                        </p:attrNameLst>
                                      </p:cBhvr>
                                      <p:to>
                                        <p:strVal val="visible"/>
                                      </p:to>
                                    </p:set>
                                    <p:animEffect transition="in" filter="barn(outVertical)">
                                      <p:cBhvr>
                                        <p:cTn id="7"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645300" y="731252"/>
            <a:ext cx="4160853" cy="363176"/>
          </a:xfrm>
          <a:prstGeom prst="rect">
            <a:avLst/>
          </a:prstGeom>
          <a:noFill/>
          <a:ln w="9525">
            <a:noFill/>
            <a:miter lim="800000"/>
            <a:headEnd/>
            <a:tailEnd/>
          </a:ln>
          <a:effectLst/>
          <a:extLst/>
        </p:spPr>
        <p:txBody>
          <a:bodyPr wrap="square">
            <a:spAutoFit/>
          </a:bodyPr>
          <a:lstStyle/>
          <a:p>
            <a:pPr algn="ctr">
              <a:lnSpc>
                <a:spcPct val="110000"/>
              </a:lnSpc>
            </a:pPr>
            <a:r>
              <a:rPr lang="zh-CN" altLang="en-US" sz="1600" b="1" dirty="0">
                <a:latin typeface="微软雅黑" pitchFamily="34" charset="-122"/>
                <a:ea typeface="微软雅黑" pitchFamily="34" charset="-122"/>
              </a:rPr>
              <a:t>采用三报文握手建立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连接的各个状态 </a:t>
            </a:r>
          </a:p>
        </p:txBody>
      </p:sp>
      <p:grpSp>
        <p:nvGrpSpPr>
          <p:cNvPr id="7" name="Group 6"/>
          <p:cNvGrpSpPr>
            <a:grpSpLocks/>
          </p:cNvGrpSpPr>
          <p:nvPr/>
        </p:nvGrpSpPr>
        <p:grpSpPr bwMode="auto">
          <a:xfrm>
            <a:off x="3365167" y="2006212"/>
            <a:ext cx="2492586" cy="512955"/>
            <a:chOff x="1520" y="1865"/>
            <a:chExt cx="2590" cy="533"/>
          </a:xfrm>
        </p:grpSpPr>
        <p:sp>
          <p:nvSpPr>
            <p:cNvPr id="8" name="Rectangle 7"/>
            <p:cNvSpPr>
              <a:spLocks noChangeArrowheads="1"/>
            </p:cNvSpPr>
            <p:nvPr/>
          </p:nvSpPr>
          <p:spPr bwMode="auto">
            <a:xfrm rot="665985">
              <a:off x="2088" y="1865"/>
              <a:ext cx="1604"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SYN = 1, </a:t>
              </a: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x</a:t>
              </a:r>
            </a:p>
          </p:txBody>
        </p:sp>
        <p:sp>
          <p:nvSpPr>
            <p:cNvPr id="9" name="Line 8"/>
            <p:cNvSpPr>
              <a:spLocks noChangeShapeType="1"/>
            </p:cNvSpPr>
            <p:nvPr/>
          </p:nvSpPr>
          <p:spPr bwMode="auto">
            <a:xfrm>
              <a:off x="1520" y="1893"/>
              <a:ext cx="2590" cy="505"/>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10" name="Rectangle 9"/>
          <p:cNvSpPr>
            <a:spLocks noChangeArrowheads="1"/>
          </p:cNvSpPr>
          <p:nvPr/>
        </p:nvSpPr>
        <p:spPr bwMode="auto">
          <a:xfrm>
            <a:off x="2773298" y="1662634"/>
            <a:ext cx="769296" cy="332986"/>
          </a:xfrm>
          <a:prstGeom prst="rect">
            <a:avLst/>
          </a:prstGeom>
          <a:solidFill>
            <a:srgbClr val="66FF99"/>
          </a:solidFill>
          <a:ln w="12700">
            <a:solidFill>
              <a:schemeClr val="tx1"/>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1" name="Text Box 10"/>
          <p:cNvSpPr txBox="1">
            <a:spLocks noChangeArrowheads="1"/>
          </p:cNvSpPr>
          <p:nvPr/>
        </p:nvSpPr>
        <p:spPr bwMode="auto">
          <a:xfrm>
            <a:off x="2784408"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dirty="0">
                <a:latin typeface="微软雅黑" pitchFamily="34" charset="-122"/>
                <a:ea typeface="微软雅黑" pitchFamily="34" charset="-122"/>
              </a:rPr>
              <a:t>CLOSED</a:t>
            </a:r>
          </a:p>
        </p:txBody>
      </p:sp>
      <p:sp>
        <p:nvSpPr>
          <p:cNvPr id="12" name="Rectangle 11"/>
          <p:cNvSpPr>
            <a:spLocks noChangeArrowheads="1"/>
          </p:cNvSpPr>
          <p:nvPr/>
        </p:nvSpPr>
        <p:spPr bwMode="auto">
          <a:xfrm>
            <a:off x="5858716" y="1662634"/>
            <a:ext cx="784455" cy="332986"/>
          </a:xfrm>
          <a:prstGeom prst="rect">
            <a:avLst/>
          </a:prstGeom>
          <a:solidFill>
            <a:srgbClr val="66FF99"/>
          </a:solidFill>
          <a:ln w="12700">
            <a:solidFill>
              <a:schemeClr val="tx1"/>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 name="Text Box 12"/>
          <p:cNvSpPr txBox="1">
            <a:spLocks noChangeArrowheads="1"/>
          </p:cNvSpPr>
          <p:nvPr/>
        </p:nvSpPr>
        <p:spPr bwMode="auto">
          <a:xfrm>
            <a:off x="5875600"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a:latin typeface="微软雅黑" pitchFamily="34" charset="-122"/>
                <a:ea typeface="微软雅黑" pitchFamily="34" charset="-122"/>
              </a:rPr>
              <a:t>CLOSED</a:t>
            </a:r>
          </a:p>
        </p:txBody>
      </p:sp>
      <p:grpSp>
        <p:nvGrpSpPr>
          <p:cNvPr id="14" name="Group 13"/>
          <p:cNvGrpSpPr>
            <a:grpSpLocks/>
          </p:cNvGrpSpPr>
          <p:nvPr/>
        </p:nvGrpSpPr>
        <p:grpSpPr bwMode="auto">
          <a:xfrm>
            <a:off x="1847479" y="1458608"/>
            <a:ext cx="1095199" cy="593794"/>
            <a:chOff x="-57" y="1296"/>
            <a:chExt cx="1138" cy="617"/>
          </a:xfrm>
        </p:grpSpPr>
        <p:sp>
          <p:nvSpPr>
            <p:cNvPr id="15" name="Rectangle 14"/>
            <p:cNvSpPr>
              <a:spLocks noChangeArrowheads="1"/>
            </p:cNvSpPr>
            <p:nvPr/>
          </p:nvSpPr>
          <p:spPr bwMode="auto">
            <a:xfrm>
              <a:off x="-57" y="1628"/>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主动打开</a:t>
              </a:r>
            </a:p>
          </p:txBody>
        </p:sp>
        <p:sp>
          <p:nvSpPr>
            <p:cNvPr id="16" name="Freeform 15"/>
            <p:cNvSpPr>
              <a:spLocks/>
            </p:cNvSpPr>
            <p:nvPr/>
          </p:nvSpPr>
          <p:spPr bwMode="auto">
            <a:xfrm>
              <a:off x="-27" y="1296"/>
              <a:ext cx="1108"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17" name="Group 16"/>
          <p:cNvGrpSpPr>
            <a:grpSpLocks/>
          </p:cNvGrpSpPr>
          <p:nvPr/>
        </p:nvGrpSpPr>
        <p:grpSpPr bwMode="auto">
          <a:xfrm>
            <a:off x="6281211" y="1463420"/>
            <a:ext cx="1188551" cy="578396"/>
            <a:chOff x="4550" y="1301"/>
            <a:chExt cx="1235" cy="601"/>
          </a:xfrm>
        </p:grpSpPr>
        <p:sp>
          <p:nvSpPr>
            <p:cNvPr id="18" name="Rectangle 17"/>
            <p:cNvSpPr>
              <a:spLocks noChangeArrowheads="1"/>
            </p:cNvSpPr>
            <p:nvPr/>
          </p:nvSpPr>
          <p:spPr bwMode="auto">
            <a:xfrm>
              <a:off x="4956" y="1617"/>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被动打开</a:t>
              </a:r>
            </a:p>
          </p:txBody>
        </p:sp>
        <p:sp>
          <p:nvSpPr>
            <p:cNvPr id="19" name="Freeform 18"/>
            <p:cNvSpPr>
              <a:spLocks/>
            </p:cNvSpPr>
            <p:nvPr/>
          </p:nvSpPr>
          <p:spPr bwMode="auto">
            <a:xfrm>
              <a:off x="4550" y="1301"/>
              <a:ext cx="1209"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20" name="Rectangle 21"/>
          <p:cNvSpPr>
            <a:spLocks noChangeArrowheads="1"/>
          </p:cNvSpPr>
          <p:nvPr/>
        </p:nvSpPr>
        <p:spPr bwMode="auto">
          <a:xfrm>
            <a:off x="3171727" y="1290190"/>
            <a:ext cx="29816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A</a:t>
            </a:r>
          </a:p>
        </p:txBody>
      </p:sp>
      <p:sp>
        <p:nvSpPr>
          <p:cNvPr id="21" name="Rectangle 22"/>
          <p:cNvSpPr>
            <a:spLocks noChangeArrowheads="1"/>
          </p:cNvSpPr>
          <p:nvPr/>
        </p:nvSpPr>
        <p:spPr bwMode="auto">
          <a:xfrm>
            <a:off x="5707538" y="1290190"/>
            <a:ext cx="28854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22" name="Rectangle 23"/>
          <p:cNvSpPr>
            <a:spLocks noChangeArrowheads="1"/>
          </p:cNvSpPr>
          <p:nvPr/>
        </p:nvSpPr>
        <p:spPr bwMode="auto">
          <a:xfrm>
            <a:off x="2865687" y="1075577"/>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23" name="Rectangle 24"/>
          <p:cNvSpPr>
            <a:spLocks noChangeArrowheads="1"/>
          </p:cNvSpPr>
          <p:nvPr/>
        </p:nvSpPr>
        <p:spPr bwMode="auto">
          <a:xfrm>
            <a:off x="5894324" y="1075577"/>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effectLst/>
                <a:uLnTx/>
                <a:uFillTx/>
                <a:latin typeface="微软雅黑" pitchFamily="34" charset="-122"/>
                <a:ea typeface="微软雅黑" pitchFamily="34" charset="-122"/>
              </a:rPr>
              <a:t>服务器</a:t>
            </a:r>
          </a:p>
        </p:txBody>
      </p:sp>
      <p:pic>
        <p:nvPicPr>
          <p:cNvPr id="24"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0279" y="1320019"/>
            <a:ext cx="318286" cy="3182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3626" y="1320019"/>
            <a:ext cx="318286" cy="318286"/>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组合 26"/>
          <p:cNvGrpSpPr/>
          <p:nvPr/>
        </p:nvGrpSpPr>
        <p:grpSpPr>
          <a:xfrm>
            <a:off x="3196383" y="2596896"/>
            <a:ext cx="2679216" cy="723958"/>
            <a:chOff x="3196383" y="2596896"/>
            <a:chExt cx="2679216" cy="723958"/>
          </a:xfrm>
        </p:grpSpPr>
        <p:sp>
          <p:nvSpPr>
            <p:cNvPr id="28" name="Line 27"/>
            <p:cNvSpPr>
              <a:spLocks noChangeShapeType="1"/>
            </p:cNvSpPr>
            <p:nvPr/>
          </p:nvSpPr>
          <p:spPr bwMode="auto">
            <a:xfrm flipH="1">
              <a:off x="3356206" y="2596896"/>
              <a:ext cx="2519393" cy="72395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kern="0">
                <a:latin typeface="微软雅黑" pitchFamily="34" charset="-122"/>
                <a:ea typeface="微软雅黑" pitchFamily="34" charset="-122"/>
              </a:endParaRPr>
            </a:p>
          </p:txBody>
        </p:sp>
        <p:sp>
          <p:nvSpPr>
            <p:cNvPr id="29" name="Rectangle 28"/>
            <p:cNvSpPr>
              <a:spLocks noChangeArrowheads="1"/>
            </p:cNvSpPr>
            <p:nvPr/>
          </p:nvSpPr>
          <p:spPr bwMode="auto">
            <a:xfrm rot="20622176" flipH="1">
              <a:off x="3196383" y="2734428"/>
              <a:ext cx="2585915"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SYN = 1, 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y,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x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grpSp>
      <p:grpSp>
        <p:nvGrpSpPr>
          <p:cNvPr id="30" name="组合 29"/>
          <p:cNvGrpSpPr/>
          <p:nvPr/>
        </p:nvGrpSpPr>
        <p:grpSpPr>
          <a:xfrm>
            <a:off x="3369609" y="3394792"/>
            <a:ext cx="2492586" cy="486008"/>
            <a:chOff x="3369609" y="3385648"/>
            <a:chExt cx="2492586" cy="486008"/>
          </a:xfrm>
        </p:grpSpPr>
        <p:sp>
          <p:nvSpPr>
            <p:cNvPr id="31" name="Line 8"/>
            <p:cNvSpPr>
              <a:spLocks noChangeShapeType="1"/>
            </p:cNvSpPr>
            <p:nvPr/>
          </p:nvSpPr>
          <p:spPr bwMode="auto">
            <a:xfrm>
              <a:off x="3369609" y="3385648"/>
              <a:ext cx="2492586" cy="48600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32" name="Rectangle 7"/>
            <p:cNvSpPr>
              <a:spLocks noChangeArrowheads="1"/>
            </p:cNvSpPr>
            <p:nvPr/>
          </p:nvSpPr>
          <p:spPr bwMode="auto">
            <a:xfrm rot="665985">
              <a:off x="3673451" y="3400197"/>
              <a:ext cx="2046588"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lvl="0" defTabSz="762000" eaLnBrk="0" hangingPunct="0">
                <a:defRPr/>
              </a:pPr>
              <a:r>
                <a:rPr lang="es-ES" altLang="zh-CN" sz="900" b="1" kern="0" dirty="0">
                  <a:latin typeface="微软雅黑" pitchFamily="34" charset="-122"/>
                  <a:ea typeface="微软雅黑" pitchFamily="34" charset="-122"/>
                </a:rPr>
                <a:t>ACK = 1, seq = x + 1, ack = y+1</a:t>
              </a:r>
            </a:p>
          </p:txBody>
        </p:sp>
      </p:grpSp>
      <p:grpSp>
        <p:nvGrpSpPr>
          <p:cNvPr id="33" name="Group 15"/>
          <p:cNvGrpSpPr>
            <a:grpSpLocks/>
          </p:cNvGrpSpPr>
          <p:nvPr/>
        </p:nvGrpSpPr>
        <p:grpSpPr bwMode="auto">
          <a:xfrm>
            <a:off x="3931920" y="3836802"/>
            <a:ext cx="1330219" cy="274235"/>
            <a:chOff x="2088" y="3679"/>
            <a:chExt cx="1494" cy="308"/>
          </a:xfrm>
        </p:grpSpPr>
        <p:sp>
          <p:nvSpPr>
            <p:cNvPr id="34" name="AutoShape 16"/>
            <p:cNvSpPr>
              <a:spLocks noChangeArrowheads="1"/>
            </p:cNvSpPr>
            <p:nvPr/>
          </p:nvSpPr>
          <p:spPr bwMode="auto">
            <a:xfrm>
              <a:off x="2088" y="3735"/>
              <a:ext cx="1494" cy="166"/>
            </a:xfrm>
            <a:prstGeom prst="leftRightArrow">
              <a:avLst>
                <a:gd name="adj1" fmla="val 55880"/>
                <a:gd name="adj2" fmla="val 103167"/>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5" name="Rectangle 17"/>
            <p:cNvSpPr>
              <a:spLocks noChangeArrowheads="1"/>
            </p:cNvSpPr>
            <p:nvPr/>
          </p:nvSpPr>
          <p:spPr bwMode="auto">
            <a:xfrm>
              <a:off x="2382" y="3679"/>
              <a:ext cx="897" cy="308"/>
            </a:xfrm>
            <a:prstGeom prst="rect">
              <a:avLst/>
            </a:prstGeom>
            <a:solidFill>
              <a:srgbClr val="66FF99"/>
            </a:solidFill>
            <a:ln w="12700">
              <a:solidFill>
                <a:schemeClr val="tx1"/>
              </a:solidFill>
              <a:headEnd/>
              <a:tailEnd/>
            </a:ln>
            <a:extLst/>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数据传送</a:t>
              </a:r>
            </a:p>
          </p:txBody>
        </p:sp>
      </p:grpSp>
      <p:grpSp>
        <p:nvGrpSpPr>
          <p:cNvPr id="53" name="Group 2"/>
          <p:cNvGrpSpPr>
            <a:grpSpLocks/>
          </p:cNvGrpSpPr>
          <p:nvPr/>
        </p:nvGrpSpPr>
        <p:grpSpPr bwMode="auto">
          <a:xfrm>
            <a:off x="2752528" y="2045590"/>
            <a:ext cx="3802206" cy="2120311"/>
            <a:chOff x="880" y="1893"/>
            <a:chExt cx="3747" cy="2372"/>
          </a:xfrm>
        </p:grpSpPr>
        <p:grpSp>
          <p:nvGrpSpPr>
            <p:cNvPr id="54" name="Group 3"/>
            <p:cNvGrpSpPr>
              <a:grpSpLocks/>
            </p:cNvGrpSpPr>
            <p:nvPr/>
          </p:nvGrpSpPr>
          <p:grpSpPr bwMode="auto">
            <a:xfrm>
              <a:off x="899" y="1916"/>
              <a:ext cx="622" cy="1048"/>
              <a:chOff x="899" y="1916"/>
              <a:chExt cx="622" cy="1048"/>
            </a:xfrm>
          </p:grpSpPr>
          <p:sp>
            <p:nvSpPr>
              <p:cNvPr id="67" name="Rectangle 4"/>
              <p:cNvSpPr>
                <a:spLocks noChangeArrowheads="1"/>
              </p:cNvSpPr>
              <p:nvPr/>
            </p:nvSpPr>
            <p:spPr bwMode="auto">
              <a:xfrm>
                <a:off x="899" y="1916"/>
                <a:ext cx="622" cy="1048"/>
              </a:xfrm>
              <a:prstGeom prst="rect">
                <a:avLst/>
              </a:prstGeom>
              <a:solidFill>
                <a:srgbClr val="009900"/>
              </a:solidFill>
              <a:ln>
                <a:noFill/>
              </a:ln>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1" i="0" u="none" strike="noStrike" kern="0" cap="none" spc="0" normalizeH="0" baseline="0" noProof="0">
                  <a:ln>
                    <a:noFill/>
                  </a:ln>
                  <a:effectLst/>
                  <a:uLnTx/>
                  <a:uFillTx/>
                  <a:latin typeface="微软雅黑" pitchFamily="34" charset="-122"/>
                  <a:ea typeface="微软雅黑" pitchFamily="34" charset="-122"/>
                </a:endParaRPr>
              </a:p>
            </p:txBody>
          </p:sp>
          <p:sp>
            <p:nvSpPr>
              <p:cNvPr id="68" name="Rectangle 5"/>
              <p:cNvSpPr>
                <a:spLocks noChangeArrowheads="1"/>
              </p:cNvSpPr>
              <p:nvPr/>
            </p:nvSpPr>
            <p:spPr bwMode="auto">
              <a:xfrm>
                <a:off x="946" y="2199"/>
                <a:ext cx="548" cy="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SYN-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SENT</a:t>
                </a:r>
              </a:p>
            </p:txBody>
          </p:sp>
        </p:grpSp>
        <p:grpSp>
          <p:nvGrpSpPr>
            <p:cNvPr id="55" name="Group 6"/>
            <p:cNvGrpSpPr>
              <a:grpSpLocks/>
            </p:cNvGrpSpPr>
            <p:nvPr/>
          </p:nvGrpSpPr>
          <p:grpSpPr bwMode="auto">
            <a:xfrm>
              <a:off x="880" y="3013"/>
              <a:ext cx="690" cy="1252"/>
              <a:chOff x="880" y="3013"/>
              <a:chExt cx="690" cy="1252"/>
            </a:xfrm>
          </p:grpSpPr>
          <p:sp>
            <p:nvSpPr>
              <p:cNvPr id="65" name="Rectangle 7"/>
              <p:cNvSpPr>
                <a:spLocks noChangeArrowheads="1"/>
              </p:cNvSpPr>
              <p:nvPr/>
            </p:nvSpPr>
            <p:spPr bwMode="auto">
              <a:xfrm>
                <a:off x="905" y="3013"/>
                <a:ext cx="609" cy="1252"/>
              </a:xfrm>
              <a:prstGeom prst="rect">
                <a:avLst/>
              </a:prstGeom>
              <a:solidFill>
                <a:srgbClr val="0000FF"/>
              </a:solidFill>
              <a:ln>
                <a:noFill/>
              </a:ln>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1" i="0" u="none" strike="noStrike" kern="0" cap="none" spc="0" normalizeH="0" baseline="0" noProof="0">
                  <a:ln>
                    <a:noFill/>
                  </a:ln>
                  <a:effectLst/>
                  <a:uLnTx/>
                  <a:uFillTx/>
                  <a:latin typeface="微软雅黑" pitchFamily="34" charset="-122"/>
                  <a:ea typeface="微软雅黑" pitchFamily="34" charset="-122"/>
                </a:endParaRPr>
              </a:p>
            </p:txBody>
          </p:sp>
          <p:sp>
            <p:nvSpPr>
              <p:cNvPr id="66" name="Rectangle 8"/>
              <p:cNvSpPr>
                <a:spLocks noChangeArrowheads="1"/>
              </p:cNvSpPr>
              <p:nvPr/>
            </p:nvSpPr>
            <p:spPr bwMode="auto">
              <a:xfrm>
                <a:off x="880" y="3383"/>
                <a:ext cx="690" cy="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grpSp>
        <p:grpSp>
          <p:nvGrpSpPr>
            <p:cNvPr id="56" name="Group 9"/>
            <p:cNvGrpSpPr>
              <a:grpSpLocks/>
            </p:cNvGrpSpPr>
            <p:nvPr/>
          </p:nvGrpSpPr>
          <p:grpSpPr bwMode="auto">
            <a:xfrm>
              <a:off x="3949" y="2445"/>
              <a:ext cx="621" cy="1064"/>
              <a:chOff x="3949" y="2445"/>
              <a:chExt cx="621" cy="1064"/>
            </a:xfrm>
          </p:grpSpPr>
          <p:sp>
            <p:nvSpPr>
              <p:cNvPr id="63" name="Rectangle 10"/>
              <p:cNvSpPr>
                <a:spLocks noChangeArrowheads="1"/>
              </p:cNvSpPr>
              <p:nvPr/>
            </p:nvSpPr>
            <p:spPr bwMode="auto">
              <a:xfrm>
                <a:off x="3949" y="2445"/>
                <a:ext cx="621" cy="1064"/>
              </a:xfrm>
              <a:prstGeom prst="rect">
                <a:avLst/>
              </a:prstGeom>
              <a:solidFill>
                <a:srgbClr val="009900"/>
              </a:solidFill>
              <a:ln>
                <a:noFill/>
              </a:ln>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1" i="0" u="none" strike="noStrike" kern="0" cap="none" spc="0" normalizeH="0" baseline="0" noProof="0">
                  <a:ln>
                    <a:noFill/>
                  </a:ln>
                  <a:effectLst/>
                  <a:uLnTx/>
                  <a:uFillTx/>
                  <a:latin typeface="微软雅黑" pitchFamily="34" charset="-122"/>
                  <a:ea typeface="微软雅黑" pitchFamily="34" charset="-122"/>
                </a:endParaRPr>
              </a:p>
            </p:txBody>
          </p:sp>
          <p:sp>
            <p:nvSpPr>
              <p:cNvPr id="64" name="Rectangle 11"/>
              <p:cNvSpPr>
                <a:spLocks noChangeArrowheads="1"/>
              </p:cNvSpPr>
              <p:nvPr/>
            </p:nvSpPr>
            <p:spPr bwMode="auto">
              <a:xfrm>
                <a:off x="3976" y="2751"/>
                <a:ext cx="580" cy="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SYN-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RCVD</a:t>
                </a:r>
              </a:p>
            </p:txBody>
          </p:sp>
        </p:grpSp>
        <p:grpSp>
          <p:nvGrpSpPr>
            <p:cNvPr id="57" name="Group 12"/>
            <p:cNvGrpSpPr>
              <a:grpSpLocks/>
            </p:cNvGrpSpPr>
            <p:nvPr/>
          </p:nvGrpSpPr>
          <p:grpSpPr bwMode="auto">
            <a:xfrm>
              <a:off x="3949" y="1893"/>
              <a:ext cx="678" cy="519"/>
              <a:chOff x="3949" y="1893"/>
              <a:chExt cx="678" cy="519"/>
            </a:xfrm>
          </p:grpSpPr>
          <p:sp>
            <p:nvSpPr>
              <p:cNvPr id="61" name="Rectangle 13"/>
              <p:cNvSpPr>
                <a:spLocks noChangeArrowheads="1"/>
              </p:cNvSpPr>
              <p:nvPr/>
            </p:nvSpPr>
            <p:spPr bwMode="auto">
              <a:xfrm>
                <a:off x="3949" y="1893"/>
                <a:ext cx="621" cy="519"/>
              </a:xfrm>
              <a:prstGeom prst="rect">
                <a:avLst/>
              </a:prstGeom>
              <a:solidFill>
                <a:srgbClr val="CC00CC"/>
              </a:solidFill>
              <a:ln>
                <a:noFill/>
              </a:ln>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1" i="0" u="none" strike="noStrike" kern="0" cap="none" spc="0" normalizeH="0" baseline="0" noProof="0">
                  <a:ln>
                    <a:noFill/>
                  </a:ln>
                  <a:effectLst/>
                  <a:uLnTx/>
                  <a:uFillTx/>
                  <a:latin typeface="微软雅黑" pitchFamily="34" charset="-122"/>
                  <a:ea typeface="微软雅黑" pitchFamily="34" charset="-122"/>
                </a:endParaRPr>
              </a:p>
            </p:txBody>
          </p:sp>
          <p:sp>
            <p:nvSpPr>
              <p:cNvPr id="62" name="Rectangle 14"/>
              <p:cNvSpPr>
                <a:spLocks noChangeArrowheads="1"/>
              </p:cNvSpPr>
              <p:nvPr/>
            </p:nvSpPr>
            <p:spPr bwMode="auto">
              <a:xfrm>
                <a:off x="3956" y="2004"/>
                <a:ext cx="671"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LISTEN</a:t>
                </a:r>
              </a:p>
            </p:txBody>
          </p:sp>
        </p:grpSp>
        <p:grpSp>
          <p:nvGrpSpPr>
            <p:cNvPr id="58" name="Group 15"/>
            <p:cNvGrpSpPr>
              <a:grpSpLocks/>
            </p:cNvGrpSpPr>
            <p:nvPr/>
          </p:nvGrpSpPr>
          <p:grpSpPr bwMode="auto">
            <a:xfrm>
              <a:off x="3930" y="3564"/>
              <a:ext cx="690" cy="701"/>
              <a:chOff x="3930" y="3564"/>
              <a:chExt cx="690" cy="701"/>
            </a:xfrm>
          </p:grpSpPr>
          <p:sp>
            <p:nvSpPr>
              <p:cNvPr id="59" name="Rectangle 16"/>
              <p:cNvSpPr>
                <a:spLocks noChangeArrowheads="1"/>
              </p:cNvSpPr>
              <p:nvPr/>
            </p:nvSpPr>
            <p:spPr bwMode="auto">
              <a:xfrm>
                <a:off x="3949" y="3564"/>
                <a:ext cx="621" cy="701"/>
              </a:xfrm>
              <a:prstGeom prst="rect">
                <a:avLst/>
              </a:prstGeom>
              <a:solidFill>
                <a:srgbClr val="0000FF"/>
              </a:solidFill>
              <a:ln>
                <a:noFill/>
              </a:ln>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1" i="0" u="none" strike="noStrike" kern="0" cap="none" spc="0" normalizeH="0" baseline="0" noProof="0">
                  <a:ln>
                    <a:noFill/>
                  </a:ln>
                  <a:effectLst/>
                  <a:uLnTx/>
                  <a:uFillTx/>
                  <a:latin typeface="微软雅黑" pitchFamily="34" charset="-122"/>
                  <a:ea typeface="微软雅黑" pitchFamily="34" charset="-122"/>
                </a:endParaRPr>
              </a:p>
            </p:txBody>
          </p:sp>
          <p:sp>
            <p:nvSpPr>
              <p:cNvPr id="60" name="Rectangle 17"/>
              <p:cNvSpPr>
                <a:spLocks noChangeArrowheads="1"/>
              </p:cNvSpPr>
              <p:nvPr/>
            </p:nvSpPr>
            <p:spPr bwMode="auto">
              <a:xfrm>
                <a:off x="3930" y="3708"/>
                <a:ext cx="690" cy="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grpSp>
      </p:grpSp>
      <p:sp>
        <p:nvSpPr>
          <p:cNvPr id="2" name="矩形 1"/>
          <p:cNvSpPr/>
          <p:nvPr/>
        </p:nvSpPr>
        <p:spPr>
          <a:xfrm>
            <a:off x="1438250" y="2348542"/>
            <a:ext cx="1441420" cy="307777"/>
          </a:xfrm>
          <a:prstGeom prst="rect">
            <a:avLst/>
          </a:prstGeom>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（同步已发送）</a:t>
            </a:r>
          </a:p>
        </p:txBody>
      </p:sp>
      <p:sp>
        <p:nvSpPr>
          <p:cNvPr id="4" name="矩形 3"/>
          <p:cNvSpPr/>
          <p:nvPr/>
        </p:nvSpPr>
        <p:spPr>
          <a:xfrm>
            <a:off x="6411530" y="2838334"/>
            <a:ext cx="1261884" cy="307777"/>
          </a:xfrm>
          <a:prstGeom prst="rect">
            <a:avLst/>
          </a:prstGeom>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（同步收到）</a:t>
            </a:r>
          </a:p>
        </p:txBody>
      </p:sp>
      <p:sp>
        <p:nvSpPr>
          <p:cNvPr id="5" name="矩形 4"/>
          <p:cNvSpPr/>
          <p:nvPr/>
        </p:nvSpPr>
        <p:spPr>
          <a:xfrm>
            <a:off x="1439489" y="3369465"/>
            <a:ext cx="1441420" cy="307777"/>
          </a:xfrm>
          <a:prstGeom prst="rect">
            <a:avLst/>
          </a:prstGeom>
        </p:spPr>
        <p:txBody>
          <a:bodyPr wrap="none">
            <a:spAutoFit/>
          </a:bodyPr>
          <a:lstStyle/>
          <a:p>
            <a:pPr algn="ctr"/>
            <a:r>
              <a:rPr lang="zh-CN" altLang="zh-CN" sz="1400" b="1" dirty="0">
                <a:latin typeface="微软雅黑" panose="020B0503020204020204" pitchFamily="34" charset="-122"/>
                <a:ea typeface="微软雅黑" panose="020B0503020204020204" pitchFamily="34" charset="-122"/>
              </a:rPr>
              <a:t>（已建立连接）</a:t>
            </a:r>
            <a:endParaRPr lang="zh-CN" altLang="en-US" sz="1400" b="1" dirty="0">
              <a:latin typeface="微软雅黑" panose="020B0503020204020204" pitchFamily="34" charset="-122"/>
              <a:ea typeface="微软雅黑" panose="020B0503020204020204" pitchFamily="34" charset="-122"/>
            </a:endParaRPr>
          </a:p>
        </p:txBody>
      </p:sp>
      <p:sp>
        <p:nvSpPr>
          <p:cNvPr id="52" name="矩形 51"/>
          <p:cNvSpPr/>
          <p:nvPr/>
        </p:nvSpPr>
        <p:spPr>
          <a:xfrm>
            <a:off x="6396639" y="3655617"/>
            <a:ext cx="1441420" cy="307777"/>
          </a:xfrm>
          <a:prstGeom prst="rect">
            <a:avLst/>
          </a:prstGeom>
        </p:spPr>
        <p:txBody>
          <a:bodyPr wrap="none">
            <a:spAutoFit/>
          </a:bodyPr>
          <a:lstStyle/>
          <a:p>
            <a:pPr algn="ctr"/>
            <a:r>
              <a:rPr lang="zh-CN" altLang="zh-CN" sz="1400" b="1" dirty="0">
                <a:latin typeface="微软雅黑" panose="020B0503020204020204" pitchFamily="34" charset="-122"/>
                <a:ea typeface="微软雅黑" panose="020B0503020204020204" pitchFamily="34" charset="-122"/>
              </a:rPr>
              <a:t>（已建立连接）</a:t>
            </a:r>
            <a:endParaRPr lang="zh-CN" altLang="en-US" sz="1400" b="1" dirty="0">
              <a:latin typeface="微软雅黑" panose="020B0503020204020204" pitchFamily="34" charset="-122"/>
              <a:ea typeface="微软雅黑" panose="020B0503020204020204" pitchFamily="34" charset="-122"/>
            </a:endParaRPr>
          </a:p>
        </p:txBody>
      </p:sp>
      <p:sp>
        <p:nvSpPr>
          <p:cNvPr id="6" name="灯片编号占位符 5">
            <a:extLst>
              <a:ext uri="{FF2B5EF4-FFF2-40B4-BE49-F238E27FC236}">
                <a16:creationId xmlns:a16="http://schemas.microsoft.com/office/drawing/2014/main" id="{1D0A4032-D2D5-4947-99A7-B131875551B9}"/>
              </a:ext>
            </a:extLst>
          </p:cNvPr>
          <p:cNvSpPr>
            <a:spLocks noGrp="1"/>
          </p:cNvSpPr>
          <p:nvPr>
            <p:ph type="sldNum" sz="quarter" idx="12"/>
          </p:nvPr>
        </p:nvSpPr>
        <p:spPr/>
        <p:txBody>
          <a:bodyPr/>
          <a:lstStyle/>
          <a:p>
            <a:fld id="{C485880C-E2C3-4DAB-AE74-D9BE691626AC}" type="slidenum">
              <a:rPr lang="zh-CN" altLang="en-US" smtClean="0"/>
              <a:pPr/>
              <a:t>187</a:t>
            </a:fld>
            <a:endParaRPr lang="zh-CN" altLang="en-US"/>
          </a:p>
        </p:txBody>
      </p:sp>
    </p:spTree>
    <p:extLst>
      <p:ext uri="{BB962C8B-B14F-4D97-AF65-F5344CB8AC3E}">
        <p14:creationId xmlns:p14="http://schemas.microsoft.com/office/powerpoint/2010/main" val="132522522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636184"/>
            <a:ext cx="8053711"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2906739" y="584769"/>
            <a:ext cx="33305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5.9.2  TCP </a:t>
            </a:r>
            <a:r>
              <a:rPr lang="zh-CN" altLang="en-US" sz="2400" b="1" dirty="0">
                <a:solidFill>
                  <a:schemeClr val="bg1"/>
                </a:solidFill>
                <a:latin typeface="微软雅黑" pitchFamily="34" charset="-122"/>
                <a:ea typeface="微软雅黑" pitchFamily="34" charset="-122"/>
              </a:rPr>
              <a:t>的连接释放</a:t>
            </a:r>
          </a:p>
        </p:txBody>
      </p:sp>
      <p:sp>
        <p:nvSpPr>
          <p:cNvPr id="4" name="Rectangle 8"/>
          <p:cNvSpPr>
            <a:spLocks noChangeArrowheads="1"/>
          </p:cNvSpPr>
          <p:nvPr/>
        </p:nvSpPr>
        <p:spPr bwMode="auto">
          <a:xfrm>
            <a:off x="545143" y="1039782"/>
            <a:ext cx="7665003"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连接释放过程比较复杂。</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数据传输结束后，通信的</a:t>
            </a:r>
            <a:r>
              <a:rPr lang="zh-CN" altLang="en-US" sz="2000" b="1" dirty="0">
                <a:solidFill>
                  <a:srgbClr val="C00000"/>
                </a:solidFill>
                <a:latin typeface="微软雅黑" pitchFamily="34" charset="-122"/>
                <a:ea typeface="微软雅黑" pitchFamily="34" charset="-122"/>
              </a:rPr>
              <a:t>双方</a:t>
            </a:r>
            <a:r>
              <a:rPr lang="zh-CN" altLang="en-US" sz="2000" b="1" dirty="0">
                <a:latin typeface="微软雅黑" pitchFamily="34" charset="-122"/>
                <a:ea typeface="微软雅黑" pitchFamily="34" charset="-122"/>
              </a:rPr>
              <a:t>都可释放连接。</a:t>
            </a:r>
          </a:p>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连接释放过程是</a:t>
            </a:r>
            <a:r>
              <a:rPr lang="zh-CN" altLang="en-US" sz="2000" b="1" dirty="0">
                <a:solidFill>
                  <a:srgbClr val="C00000"/>
                </a:solidFill>
                <a:latin typeface="微软雅黑" pitchFamily="34" charset="-122"/>
                <a:ea typeface="微软雅黑" pitchFamily="34" charset="-122"/>
              </a:rPr>
              <a:t>四报文握手。</a:t>
            </a:r>
          </a:p>
        </p:txBody>
      </p:sp>
      <p:sp>
        <p:nvSpPr>
          <p:cNvPr id="5" name="灯片编号占位符 4">
            <a:extLst>
              <a:ext uri="{FF2B5EF4-FFF2-40B4-BE49-F238E27FC236}">
                <a16:creationId xmlns:a16="http://schemas.microsoft.com/office/drawing/2014/main" id="{32A57BCF-D613-4BDE-A864-F440CDD1D695}"/>
              </a:ext>
            </a:extLst>
          </p:cNvPr>
          <p:cNvSpPr>
            <a:spLocks noGrp="1"/>
          </p:cNvSpPr>
          <p:nvPr>
            <p:ph type="sldNum" sz="quarter" idx="12"/>
          </p:nvPr>
        </p:nvSpPr>
        <p:spPr/>
        <p:txBody>
          <a:bodyPr/>
          <a:lstStyle/>
          <a:p>
            <a:fld id="{C485880C-E2C3-4DAB-AE74-D9BE691626AC}" type="slidenum">
              <a:rPr lang="zh-CN" altLang="en-US" smtClean="0"/>
              <a:pPr/>
              <a:t>188</a:t>
            </a:fld>
            <a:endParaRPr lang="zh-CN" altLang="en-US"/>
          </a:p>
        </p:txBody>
      </p:sp>
    </p:spTree>
    <p:extLst>
      <p:ext uri="{BB962C8B-B14F-4D97-AF65-F5344CB8AC3E}">
        <p14:creationId xmlns:p14="http://schemas.microsoft.com/office/powerpoint/2010/main" val="364555551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圆角矩形 28"/>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5" name="Text Box 155"/>
          <p:cNvSpPr txBox="1">
            <a:spLocks noChangeArrowheads="1"/>
          </p:cNvSpPr>
          <p:nvPr/>
        </p:nvSpPr>
        <p:spPr bwMode="auto">
          <a:xfrm>
            <a:off x="2708899" y="667244"/>
            <a:ext cx="3751385" cy="634020"/>
          </a:xfrm>
          <a:prstGeom prst="rect">
            <a:avLst/>
          </a:prstGeom>
          <a:noFill/>
          <a:ln w="9525">
            <a:noFill/>
            <a:miter lim="800000"/>
            <a:headEnd/>
            <a:tailEnd/>
          </a:ln>
          <a:effectLst/>
          <a:ex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的连接释放</a:t>
            </a:r>
            <a:endParaRPr lang="en-US" altLang="zh-CN" sz="1600" b="1" dirty="0">
              <a:latin typeface="微软雅黑" pitchFamily="34" charset="-122"/>
              <a:ea typeface="微软雅黑" pitchFamily="34" charset="-122"/>
            </a:endParaRPr>
          </a:p>
          <a:p>
            <a:pPr algn="ctr">
              <a:lnSpc>
                <a:spcPct val="110000"/>
              </a:lnSpc>
            </a:pPr>
            <a:r>
              <a:rPr lang="zh-CN" altLang="en-US" sz="1600" b="1" dirty="0">
                <a:latin typeface="微软雅黑" pitchFamily="34" charset="-122"/>
                <a:ea typeface="微软雅黑" pitchFamily="34" charset="-122"/>
              </a:rPr>
              <a:t>采用</a:t>
            </a:r>
            <a:r>
              <a:rPr lang="zh-CN" altLang="en-US" sz="1600" b="1" dirty="0">
                <a:solidFill>
                  <a:srgbClr val="C00000"/>
                </a:solidFill>
                <a:latin typeface="微软雅黑" pitchFamily="34" charset="-122"/>
                <a:ea typeface="微软雅黑" pitchFamily="34" charset="-122"/>
              </a:rPr>
              <a:t>四报文握手</a:t>
            </a:r>
          </a:p>
        </p:txBody>
      </p:sp>
      <p:sp>
        <p:nvSpPr>
          <p:cNvPr id="136" name="AutoShape 6"/>
          <p:cNvSpPr>
            <a:spLocks noChangeArrowheads="1"/>
          </p:cNvSpPr>
          <p:nvPr/>
        </p:nvSpPr>
        <p:spPr bwMode="auto">
          <a:xfrm>
            <a:off x="3914404" y="1558869"/>
            <a:ext cx="1329718" cy="140763"/>
          </a:xfrm>
          <a:prstGeom prst="leftRightArrow">
            <a:avLst>
              <a:gd name="adj1" fmla="val 55880"/>
              <a:gd name="adj2" fmla="val 108285"/>
            </a:avLst>
          </a:prstGeom>
          <a:solidFill>
            <a:srgbClr val="FFFF00"/>
          </a:solidFill>
          <a:ln w="12700" algn="ctr">
            <a:solidFill>
              <a:schemeClr val="tx1"/>
            </a:solidFill>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137" name="Group 8"/>
          <p:cNvGrpSpPr>
            <a:grpSpLocks/>
          </p:cNvGrpSpPr>
          <p:nvPr/>
        </p:nvGrpSpPr>
        <p:grpSpPr bwMode="auto">
          <a:xfrm>
            <a:off x="3393849" y="1833311"/>
            <a:ext cx="2305317" cy="428484"/>
            <a:chOff x="1614" y="1484"/>
            <a:chExt cx="2604" cy="484"/>
          </a:xfrm>
        </p:grpSpPr>
        <p:sp>
          <p:nvSpPr>
            <p:cNvPr id="138" name="Rectangle 9"/>
            <p:cNvSpPr>
              <a:spLocks noChangeArrowheads="1"/>
            </p:cNvSpPr>
            <p:nvPr/>
          </p:nvSpPr>
          <p:spPr bwMode="auto">
            <a:xfrm rot="597975">
              <a:off x="2411" y="1507"/>
              <a:ext cx="1374" cy="275"/>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effectLst/>
                  <a:uLnTx/>
                  <a:uFillTx/>
                  <a:latin typeface="微软雅黑" pitchFamily="34" charset="-122"/>
                  <a:ea typeface="微软雅黑" pitchFamily="34" charset="-122"/>
                </a:rPr>
                <a:t>FIN = 1, seq = u</a:t>
              </a:r>
            </a:p>
          </p:txBody>
        </p:sp>
        <p:sp>
          <p:nvSpPr>
            <p:cNvPr id="139" name="Line 10"/>
            <p:cNvSpPr>
              <a:spLocks noChangeShapeType="1"/>
            </p:cNvSpPr>
            <p:nvPr/>
          </p:nvSpPr>
          <p:spPr bwMode="auto">
            <a:xfrm>
              <a:off x="1614" y="1484"/>
              <a:ext cx="2604" cy="484"/>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140" name="Rectangle 17"/>
          <p:cNvSpPr>
            <a:spLocks noChangeArrowheads="1"/>
          </p:cNvSpPr>
          <p:nvPr/>
        </p:nvSpPr>
        <p:spPr bwMode="auto">
          <a:xfrm>
            <a:off x="2860899" y="1418106"/>
            <a:ext cx="532065" cy="375367"/>
          </a:xfrm>
          <a:prstGeom prst="rect">
            <a:avLst/>
          </a:prstGeom>
          <a:solidFill>
            <a:srgbClr val="009900"/>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141" name="Rectangle 19"/>
          <p:cNvSpPr>
            <a:spLocks noChangeArrowheads="1"/>
          </p:cNvSpPr>
          <p:nvPr/>
        </p:nvSpPr>
        <p:spPr bwMode="auto">
          <a:xfrm>
            <a:off x="5697395" y="1418106"/>
            <a:ext cx="532950" cy="825098"/>
          </a:xfrm>
          <a:prstGeom prst="rect">
            <a:avLst/>
          </a:prstGeom>
          <a:solidFill>
            <a:srgbClr val="009900"/>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142" name="Group 20"/>
          <p:cNvGrpSpPr>
            <a:grpSpLocks/>
          </p:cNvGrpSpPr>
          <p:nvPr/>
        </p:nvGrpSpPr>
        <p:grpSpPr bwMode="auto">
          <a:xfrm>
            <a:off x="2806011" y="1372071"/>
            <a:ext cx="3501355" cy="46036"/>
            <a:chOff x="1020" y="481"/>
            <a:chExt cx="4037" cy="46"/>
          </a:xfrm>
        </p:grpSpPr>
        <p:sp>
          <p:nvSpPr>
            <p:cNvPr id="143" name="Line 21"/>
            <p:cNvSpPr>
              <a:spLocks noChangeShapeType="1"/>
            </p:cNvSpPr>
            <p:nvPr/>
          </p:nvSpPr>
          <p:spPr bwMode="auto">
            <a:xfrm>
              <a:off x="1020" y="527"/>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144" name="Line 22"/>
            <p:cNvSpPr>
              <a:spLocks noChangeShapeType="1"/>
            </p:cNvSpPr>
            <p:nvPr/>
          </p:nvSpPr>
          <p:spPr bwMode="auto">
            <a:xfrm>
              <a:off x="1020" y="481"/>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145" name="Group 37"/>
          <p:cNvGrpSpPr>
            <a:grpSpLocks/>
          </p:cNvGrpSpPr>
          <p:nvPr/>
        </p:nvGrpSpPr>
        <p:grpSpPr bwMode="auto">
          <a:xfrm>
            <a:off x="2103083" y="1220685"/>
            <a:ext cx="922481" cy="603775"/>
            <a:chOff x="156" y="792"/>
            <a:chExt cx="1042" cy="682"/>
          </a:xfrm>
        </p:grpSpPr>
        <p:sp>
          <p:nvSpPr>
            <p:cNvPr id="146" name="Freeform 38"/>
            <p:cNvSpPr>
              <a:spLocks/>
            </p:cNvSpPr>
            <p:nvPr/>
          </p:nvSpPr>
          <p:spPr bwMode="auto">
            <a:xfrm>
              <a:off x="185" y="792"/>
              <a:ext cx="1013"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147" name="Rectangle 39"/>
            <p:cNvSpPr>
              <a:spLocks noChangeArrowheads="1"/>
            </p:cNvSpPr>
            <p:nvPr/>
          </p:nvSpPr>
          <p:spPr bwMode="auto">
            <a:xfrm>
              <a:off x="156" y="1187"/>
              <a:ext cx="78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主动关闭</a:t>
              </a:r>
            </a:p>
          </p:txBody>
        </p:sp>
      </p:grpSp>
      <p:sp>
        <p:nvSpPr>
          <p:cNvPr id="148" name="Rectangle 42"/>
          <p:cNvSpPr>
            <a:spLocks noChangeArrowheads="1"/>
          </p:cNvSpPr>
          <p:nvPr/>
        </p:nvSpPr>
        <p:spPr bwMode="auto">
          <a:xfrm>
            <a:off x="4255700" y="1511062"/>
            <a:ext cx="721352" cy="251351"/>
          </a:xfrm>
          <a:prstGeom prst="rect">
            <a:avLst/>
          </a:prstGeom>
          <a:solidFill>
            <a:srgbClr val="00FFFF"/>
          </a:solidFill>
          <a:ln w="12700">
            <a:headEnd/>
            <a:tailEnd/>
          </a:ln>
          <a:extLst/>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zh-CN" altLang="en-US" sz="1050" b="1" i="0" u="none" strike="noStrike" kern="0" cap="none" spc="0" normalizeH="0" baseline="0" noProof="0" dirty="0">
                <a:ln>
                  <a:noFill/>
                </a:ln>
                <a:effectLst/>
                <a:uLnTx/>
                <a:uFillTx/>
                <a:latin typeface="微软雅黑" pitchFamily="34" charset="-122"/>
                <a:ea typeface="微软雅黑" pitchFamily="34" charset="-122"/>
              </a:rPr>
              <a:t>数据传送</a:t>
            </a:r>
          </a:p>
        </p:txBody>
      </p:sp>
      <p:sp>
        <p:nvSpPr>
          <p:cNvPr id="149" name="Rectangle 50"/>
          <p:cNvSpPr>
            <a:spLocks noChangeArrowheads="1"/>
          </p:cNvSpPr>
          <p:nvPr/>
        </p:nvSpPr>
        <p:spPr bwMode="auto">
          <a:xfrm>
            <a:off x="3204395" y="1042740"/>
            <a:ext cx="27892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effectLst/>
                <a:uLnTx/>
                <a:uFillTx/>
                <a:latin typeface="微软雅黑" pitchFamily="34" charset="-122"/>
                <a:ea typeface="微软雅黑" pitchFamily="34" charset="-122"/>
              </a:rPr>
              <a:t>A</a:t>
            </a:r>
          </a:p>
        </p:txBody>
      </p:sp>
      <p:sp>
        <p:nvSpPr>
          <p:cNvPr id="150" name="Rectangle 51"/>
          <p:cNvSpPr>
            <a:spLocks noChangeArrowheads="1"/>
          </p:cNvSpPr>
          <p:nvPr/>
        </p:nvSpPr>
        <p:spPr bwMode="auto">
          <a:xfrm>
            <a:off x="5639239" y="1042740"/>
            <a:ext cx="27090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151" name="Rectangle 52"/>
          <p:cNvSpPr>
            <a:spLocks noChangeArrowheads="1"/>
          </p:cNvSpPr>
          <p:nvPr/>
        </p:nvSpPr>
        <p:spPr bwMode="auto">
          <a:xfrm>
            <a:off x="2886307" y="82586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152" name="Rectangle 53"/>
          <p:cNvSpPr>
            <a:spLocks noChangeArrowheads="1"/>
          </p:cNvSpPr>
          <p:nvPr/>
        </p:nvSpPr>
        <p:spPr bwMode="auto">
          <a:xfrm>
            <a:off x="5628973" y="82586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服务器</a:t>
            </a:r>
          </a:p>
        </p:txBody>
      </p:sp>
      <p:pic>
        <p:nvPicPr>
          <p:cNvPr id="153"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9733" y="1067336"/>
            <a:ext cx="270208" cy="270208"/>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38884" y="1067336"/>
            <a:ext cx="270208" cy="270208"/>
          </a:xfrm>
          <a:prstGeom prst="rect">
            <a:avLst/>
          </a:prstGeom>
          <a:noFill/>
          <a:extLst>
            <a:ext uri="{909E8E84-426E-40DD-AFC4-6F175D3DCCD1}">
              <a14:hiddenFill xmlns:a14="http://schemas.microsoft.com/office/drawing/2010/main">
                <a:solidFill>
                  <a:srgbClr val="FFFFFF"/>
                </a:solidFill>
              </a14:hiddenFill>
            </a:ext>
          </a:extLst>
        </p:spPr>
      </p:pic>
      <p:sp>
        <p:nvSpPr>
          <p:cNvPr id="155" name="Rectangle 46"/>
          <p:cNvSpPr>
            <a:spLocks noChangeArrowheads="1"/>
          </p:cNvSpPr>
          <p:nvPr/>
        </p:nvSpPr>
        <p:spPr bwMode="auto">
          <a:xfrm>
            <a:off x="2821016" y="1424303"/>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sp>
        <p:nvSpPr>
          <p:cNvPr id="156" name="Rectangle 47"/>
          <p:cNvSpPr>
            <a:spLocks noChangeArrowheads="1"/>
          </p:cNvSpPr>
          <p:nvPr/>
        </p:nvSpPr>
        <p:spPr bwMode="auto">
          <a:xfrm>
            <a:off x="5642882" y="1667761"/>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grpSp>
        <p:nvGrpSpPr>
          <p:cNvPr id="157" name="Group 2"/>
          <p:cNvGrpSpPr>
            <a:grpSpLocks/>
          </p:cNvGrpSpPr>
          <p:nvPr/>
        </p:nvGrpSpPr>
        <p:grpSpPr bwMode="auto">
          <a:xfrm>
            <a:off x="3384905" y="1795969"/>
            <a:ext cx="2321296" cy="2086458"/>
            <a:chOff x="1474" y="1888"/>
            <a:chExt cx="2412" cy="2432"/>
          </a:xfrm>
        </p:grpSpPr>
        <p:sp>
          <p:nvSpPr>
            <p:cNvPr id="158"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59" name="Line 4"/>
            <p:cNvSpPr>
              <a:spLocks noChangeShapeType="1"/>
            </p:cNvSpPr>
            <p:nvPr/>
          </p:nvSpPr>
          <p:spPr bwMode="auto">
            <a:xfrm>
              <a:off x="3886" y="2409"/>
              <a:ext cx="0" cy="1911"/>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sp>
        <p:nvSpPr>
          <p:cNvPr id="160" name="Text Box 155"/>
          <p:cNvSpPr txBox="1">
            <a:spLocks noChangeArrowheads="1"/>
          </p:cNvSpPr>
          <p:nvPr/>
        </p:nvSpPr>
        <p:spPr bwMode="auto">
          <a:xfrm>
            <a:off x="1929775" y="3098036"/>
            <a:ext cx="5422002" cy="1175706"/>
          </a:xfrm>
          <a:prstGeom prst="rect">
            <a:avLst/>
          </a:prstGeom>
          <a:solidFill>
            <a:srgbClr val="FFFF99"/>
          </a:solidFill>
          <a:ln w="9525">
            <a:solidFill>
              <a:schemeClr val="tx1"/>
            </a:solidFill>
            <a:miter lim="800000"/>
            <a:headEnd/>
            <a:tailEnd/>
          </a:ln>
          <a:effectLst/>
          <a:extLst/>
        </p:spPr>
        <p:txBody>
          <a:bodyPr wrap="square">
            <a:spAutoFit/>
          </a:bodyPr>
          <a:lstStyle/>
          <a:p>
            <a:pPr marL="285750" indent="-285750">
              <a:lnSpc>
                <a:spcPct val="110000"/>
              </a:lnSpc>
              <a:buFont typeface="Wingdings" pitchFamily="2" charset="2"/>
              <a:buChar char="l"/>
            </a:pP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的应用进程先向其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发出连接释放报文段，并停止再发送数据，</a:t>
            </a:r>
            <a:r>
              <a:rPr lang="zh-CN" altLang="en-US" sz="1600" b="1" dirty="0">
                <a:solidFill>
                  <a:srgbClr val="0000FF"/>
                </a:solidFill>
                <a:latin typeface="微软雅黑" pitchFamily="34" charset="-122"/>
                <a:ea typeface="微软雅黑" pitchFamily="34" charset="-122"/>
              </a:rPr>
              <a:t>主动关闭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连接。</a:t>
            </a:r>
          </a:p>
          <a:p>
            <a:pPr marL="285750" indent="-285750">
              <a:lnSpc>
                <a:spcPct val="110000"/>
              </a:lnSpc>
              <a:buFont typeface="Wingdings" pitchFamily="2" charset="2"/>
              <a:buChar char="l"/>
            </a:pP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把连接释放报文段首部的 </a:t>
            </a:r>
            <a:r>
              <a:rPr lang="en-US" altLang="zh-CN" sz="1600" b="1" dirty="0">
                <a:latin typeface="微软雅黑" pitchFamily="34" charset="-122"/>
                <a:ea typeface="微软雅黑" pitchFamily="34" charset="-122"/>
              </a:rPr>
              <a:t>FIN = 1</a:t>
            </a:r>
            <a:r>
              <a:rPr lang="zh-CN" altLang="en-US" sz="1600" b="1" dirty="0">
                <a:latin typeface="微软雅黑" pitchFamily="34" charset="-122"/>
                <a:ea typeface="微软雅黑" pitchFamily="34" charset="-122"/>
              </a:rPr>
              <a:t>，其序号</a:t>
            </a:r>
            <a:r>
              <a:rPr lang="en-US" altLang="zh-CN" sz="1600" b="1" dirty="0" err="1">
                <a:latin typeface="微软雅黑" pitchFamily="34" charset="-122"/>
                <a:ea typeface="微软雅黑" pitchFamily="34" charset="-122"/>
              </a:rPr>
              <a:t>seq</a:t>
            </a:r>
            <a:r>
              <a:rPr lang="en-US" altLang="zh-CN" sz="1600" b="1" dirty="0">
                <a:latin typeface="微软雅黑" pitchFamily="34" charset="-122"/>
                <a:ea typeface="微软雅黑" pitchFamily="34" charset="-122"/>
              </a:rPr>
              <a:t> = u</a:t>
            </a:r>
            <a:r>
              <a:rPr lang="zh-CN" altLang="en-US" sz="1600" b="1" dirty="0">
                <a:latin typeface="微软雅黑" pitchFamily="34" charset="-122"/>
                <a:ea typeface="微软雅黑" pitchFamily="34" charset="-122"/>
              </a:rPr>
              <a:t>，等待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的确认。</a:t>
            </a:r>
          </a:p>
        </p:txBody>
      </p:sp>
      <p:sp>
        <p:nvSpPr>
          <p:cNvPr id="30" name="矩形 29"/>
          <p:cNvSpPr/>
          <p:nvPr/>
        </p:nvSpPr>
        <p:spPr>
          <a:xfrm>
            <a:off x="1541282" y="4368391"/>
            <a:ext cx="6216978" cy="369332"/>
          </a:xfrm>
          <a:prstGeom prst="rect">
            <a:avLst/>
          </a:prstGeom>
          <a:solidFill>
            <a:schemeClr val="accent6">
              <a:lumMod val="60000"/>
              <a:lumOff val="40000"/>
            </a:schemeClr>
          </a:solidFill>
        </p:spPr>
        <p:txBody>
          <a:bodyPr wrap="square">
            <a:spAutoFit/>
          </a:bodyPr>
          <a:lstStyle/>
          <a:p>
            <a:pPr algn="ctr"/>
            <a:r>
              <a:rPr lang="en-US" altLang="zh-CN" b="1" kern="500" dirty="0">
                <a:latin typeface="微软雅黑" panose="020B0503020204020204" pitchFamily="34" charset="-122"/>
                <a:ea typeface="微软雅黑" panose="020B0503020204020204" pitchFamily="34" charset="-122"/>
              </a:rPr>
              <a:t>TCP</a:t>
            </a:r>
            <a:r>
              <a:rPr lang="zh-CN" altLang="en-US" b="1" kern="500" dirty="0">
                <a:latin typeface="微软雅黑" panose="020B0503020204020204" pitchFamily="34" charset="-122"/>
                <a:ea typeface="微软雅黑" panose="020B0503020204020204" pitchFamily="34" charset="-122"/>
              </a:rPr>
              <a:t>规定：</a:t>
            </a:r>
            <a:r>
              <a:rPr lang="en-US" altLang="zh-CN" b="1" kern="500" dirty="0">
                <a:latin typeface="微软雅黑" panose="020B0503020204020204" pitchFamily="34" charset="-122"/>
                <a:ea typeface="微软雅黑" panose="020B0503020204020204" pitchFamily="34" charset="-122"/>
              </a:rPr>
              <a:t>FIN </a:t>
            </a:r>
            <a:r>
              <a:rPr lang="zh-CN" altLang="en-US" b="1" kern="500" dirty="0">
                <a:latin typeface="微软雅黑" panose="020B0503020204020204" pitchFamily="34" charset="-122"/>
                <a:ea typeface="微软雅黑" panose="020B0503020204020204" pitchFamily="34" charset="-122"/>
              </a:rPr>
              <a:t>报文段即使不携带数据，也消耗掉一个序号。</a:t>
            </a:r>
          </a:p>
        </p:txBody>
      </p:sp>
      <p:sp>
        <p:nvSpPr>
          <p:cNvPr id="2" name="灯片编号占位符 1">
            <a:extLst>
              <a:ext uri="{FF2B5EF4-FFF2-40B4-BE49-F238E27FC236}">
                <a16:creationId xmlns:a16="http://schemas.microsoft.com/office/drawing/2014/main" id="{145F1776-0A0F-4C65-BE9E-54E07B90972C}"/>
              </a:ext>
            </a:extLst>
          </p:cNvPr>
          <p:cNvSpPr>
            <a:spLocks noGrp="1"/>
          </p:cNvSpPr>
          <p:nvPr>
            <p:ph type="sldNum" sz="quarter" idx="12"/>
          </p:nvPr>
        </p:nvSpPr>
        <p:spPr/>
        <p:txBody>
          <a:bodyPr/>
          <a:lstStyle/>
          <a:p>
            <a:fld id="{C485880C-E2C3-4DAB-AE74-D9BE691626AC}" type="slidenum">
              <a:rPr lang="zh-CN" altLang="en-US" smtClean="0"/>
              <a:pPr/>
              <a:t>189</a:t>
            </a:fld>
            <a:endParaRPr lang="zh-CN" altLang="en-US"/>
          </a:p>
        </p:txBody>
      </p:sp>
    </p:spTree>
    <p:extLst>
      <p:ext uri="{BB962C8B-B14F-4D97-AF65-F5344CB8AC3E}">
        <p14:creationId xmlns:p14="http://schemas.microsoft.com/office/powerpoint/2010/main" val="155350658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145"/>
                                        </p:tgtEl>
                                        <p:attrNameLst>
                                          <p:attrName>style.visibility</p:attrName>
                                        </p:attrNameLst>
                                      </p:cBhvr>
                                      <p:to>
                                        <p:strVal val="visible"/>
                                      </p:to>
                                    </p:set>
                                    <p:animEffect transition="in" filter="wipe(up)">
                                      <p:cBhvr>
                                        <p:cTn id="7" dur="1000"/>
                                        <p:tgtEl>
                                          <p:spTgt spid="145"/>
                                        </p:tgtEl>
                                      </p:cBhvr>
                                    </p:animEffect>
                                  </p:childTnLst>
                                </p:cTn>
                              </p:par>
                            </p:childTnLst>
                          </p:cTn>
                        </p:par>
                        <p:par>
                          <p:cTn id="8" fill="hold">
                            <p:stCondLst>
                              <p:cond delay="1500"/>
                            </p:stCondLst>
                            <p:childTnLst>
                              <p:par>
                                <p:cTn id="9" presetID="22" presetClass="entr" presetSubtype="8" fill="hold" nodeType="afterEffect">
                                  <p:stCondLst>
                                    <p:cond delay="500"/>
                                  </p:stCondLst>
                                  <p:childTnLst>
                                    <p:set>
                                      <p:cBhvr>
                                        <p:cTn id="10" dur="1" fill="hold">
                                          <p:stCondLst>
                                            <p:cond delay="0"/>
                                          </p:stCondLst>
                                        </p:cTn>
                                        <p:tgtEl>
                                          <p:spTgt spid="137"/>
                                        </p:tgtEl>
                                        <p:attrNameLst>
                                          <p:attrName>style.visibility</p:attrName>
                                        </p:attrNameLst>
                                      </p:cBhvr>
                                      <p:to>
                                        <p:strVal val="visible"/>
                                      </p:to>
                                    </p:set>
                                    <p:animEffect transition="in" filter="wipe(left)">
                                      <p:cBhvr>
                                        <p:cTn id="11" dur="2000"/>
                                        <p:tgtEl>
                                          <p:spTgt spid="13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545145" y="620139"/>
            <a:ext cx="8053710"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99" name="Rectangle 6"/>
          <p:cNvSpPr>
            <a:spLocks noChangeArrowheads="1"/>
          </p:cNvSpPr>
          <p:nvPr/>
        </p:nvSpPr>
        <p:spPr bwMode="auto">
          <a:xfrm>
            <a:off x="3573339" y="597049"/>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常用的熟知端口</a:t>
            </a:r>
          </a:p>
        </p:txBody>
      </p:sp>
      <p:sp>
        <p:nvSpPr>
          <p:cNvPr id="100" name="圆角矩形 99"/>
          <p:cNvSpPr/>
          <p:nvPr/>
        </p:nvSpPr>
        <p:spPr>
          <a:xfrm>
            <a:off x="545145" y="1026455"/>
            <a:ext cx="8053710"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44" name="Group 52"/>
          <p:cNvGraphicFramePr>
            <a:graphicFrameLocks noGrp="1"/>
          </p:cNvGraphicFramePr>
          <p:nvPr>
            <p:extLst>
              <p:ext uri="{D42A27DB-BD31-4B8C-83A1-F6EECF244321}">
                <p14:modId xmlns:p14="http://schemas.microsoft.com/office/powerpoint/2010/main" val="2017493336"/>
              </p:ext>
            </p:extLst>
          </p:nvPr>
        </p:nvGraphicFramePr>
        <p:xfrm>
          <a:off x="1347347" y="3442933"/>
          <a:ext cx="6396835" cy="640128"/>
        </p:xfrm>
        <a:graphic>
          <a:graphicData uri="http://schemas.openxmlformats.org/drawingml/2006/table">
            <a:tbl>
              <a:tblPr/>
              <a:tblGrid>
                <a:gridCol w="3391504">
                  <a:extLst>
                    <a:ext uri="{9D8B030D-6E8A-4147-A177-3AD203B41FA5}">
                      <a16:colId xmlns:a16="http://schemas.microsoft.com/office/drawing/2014/main" val="20000"/>
                    </a:ext>
                  </a:extLst>
                </a:gridCol>
                <a:gridCol w="3005331">
                  <a:extLst>
                    <a:ext uri="{9D8B030D-6E8A-4147-A177-3AD203B41FA5}">
                      <a16:colId xmlns:a16="http://schemas.microsoft.com/office/drawing/2014/main" val="20001"/>
                    </a:ext>
                  </a:extLst>
                </a:gridCol>
              </a:tblGrid>
              <a:tr h="26824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dirty="0">
                          <a:ln>
                            <a:noFill/>
                          </a:ln>
                          <a:solidFill>
                            <a:schemeClr val="bg1"/>
                          </a:solidFill>
                          <a:effectLst/>
                          <a:latin typeface="微软雅黑" pitchFamily="34" charset="-122"/>
                          <a:ea typeface="微软雅黑" pitchFamily="34" charset="-122"/>
                        </a:rPr>
                        <a:t>UDP</a:t>
                      </a:r>
                    </a:p>
                  </a:txBody>
                  <a:tcPr marL="99060" marR="99060" marT="45732" marB="45732" horzOverflow="overflow">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C0504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dirty="0">
                          <a:ln>
                            <a:noFill/>
                          </a:ln>
                          <a:solidFill>
                            <a:schemeClr val="bg1"/>
                          </a:solidFill>
                          <a:effectLst/>
                          <a:latin typeface="微软雅黑" pitchFamily="34" charset="-122"/>
                          <a:ea typeface="微软雅黑" pitchFamily="34" charset="-122"/>
                        </a:rPr>
                        <a:t>TCP</a:t>
                      </a:r>
                    </a:p>
                  </a:txBody>
                  <a:tcPr marL="99060" marR="99060" marT="45732" marB="45732" horzOverflow="overflow">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9BBB59"/>
                    </a:solidFill>
                  </a:tcPr>
                </a:tc>
                <a:extLst>
                  <a:ext uri="{0D108BD9-81ED-4DB2-BD59-A6C34878D82A}">
                    <a16:rowId xmlns:a16="http://schemas.microsoft.com/office/drawing/2014/main" val="10000"/>
                  </a:ext>
                </a:extLst>
              </a:tr>
              <a:tr h="268249">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dirty="0">
                          <a:ln>
                            <a:noFill/>
                          </a:ln>
                          <a:solidFill>
                            <a:schemeClr val="bg1"/>
                          </a:solidFill>
                          <a:effectLst/>
                          <a:latin typeface="微软雅黑" pitchFamily="34" charset="-122"/>
                          <a:ea typeface="微软雅黑" pitchFamily="34" charset="-122"/>
                        </a:rPr>
                        <a:t>IP</a:t>
                      </a:r>
                    </a:p>
                  </a:txBody>
                  <a:tcPr marL="99060" marR="99060" marT="45732" marB="45732"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00FF"/>
                    </a:solidFill>
                  </a:tcPr>
                </a:tc>
                <a:tc hMerge="1">
                  <a:txBody>
                    <a:bodyPr/>
                    <a:lstStyle/>
                    <a:p>
                      <a:endParaRPr lang="zh-CN" altLang="en-US"/>
                    </a:p>
                  </a:txBody>
                  <a:tcPr/>
                </a:tc>
                <a:extLst>
                  <a:ext uri="{0D108BD9-81ED-4DB2-BD59-A6C34878D82A}">
                    <a16:rowId xmlns:a16="http://schemas.microsoft.com/office/drawing/2014/main" val="10001"/>
                  </a:ext>
                </a:extLst>
              </a:tr>
            </a:tbl>
          </a:graphicData>
        </a:graphic>
      </p:graphicFrame>
      <p:grpSp>
        <p:nvGrpSpPr>
          <p:cNvPr id="145" name="组合 144"/>
          <p:cNvGrpSpPr/>
          <p:nvPr/>
        </p:nvGrpSpPr>
        <p:grpSpPr>
          <a:xfrm>
            <a:off x="1451405" y="1117895"/>
            <a:ext cx="6616240" cy="2370094"/>
            <a:chOff x="759902" y="1324147"/>
            <a:chExt cx="8990242" cy="3220518"/>
          </a:xfrm>
        </p:grpSpPr>
        <p:sp>
          <p:nvSpPr>
            <p:cNvPr id="146" name="Text Box 14"/>
            <p:cNvSpPr txBox="1">
              <a:spLocks noChangeArrowheads="1"/>
            </p:cNvSpPr>
            <p:nvPr/>
          </p:nvSpPr>
          <p:spPr bwMode="auto">
            <a:xfrm>
              <a:off x="5183702" y="3371439"/>
              <a:ext cx="1429147"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SMTP</a:t>
              </a:r>
            </a:p>
          </p:txBody>
        </p:sp>
        <p:sp>
          <p:nvSpPr>
            <p:cNvPr id="147" name="Text Box 15"/>
            <p:cNvSpPr txBox="1">
              <a:spLocks noChangeArrowheads="1"/>
            </p:cNvSpPr>
            <p:nvPr/>
          </p:nvSpPr>
          <p:spPr bwMode="auto">
            <a:xfrm>
              <a:off x="6228399" y="2905781"/>
              <a:ext cx="1319080"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FTP</a:t>
              </a:r>
            </a:p>
          </p:txBody>
        </p:sp>
        <p:sp>
          <p:nvSpPr>
            <p:cNvPr id="148" name="Text Box 16"/>
            <p:cNvSpPr txBox="1">
              <a:spLocks noChangeArrowheads="1"/>
            </p:cNvSpPr>
            <p:nvPr/>
          </p:nvSpPr>
          <p:spPr bwMode="auto">
            <a:xfrm>
              <a:off x="6899407" y="2401725"/>
              <a:ext cx="1539213"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Telnet</a:t>
              </a:r>
            </a:p>
          </p:txBody>
        </p:sp>
        <p:sp>
          <p:nvSpPr>
            <p:cNvPr id="149" name="Text Box 17"/>
            <p:cNvSpPr txBox="1">
              <a:spLocks noChangeArrowheads="1"/>
            </p:cNvSpPr>
            <p:nvPr/>
          </p:nvSpPr>
          <p:spPr bwMode="auto">
            <a:xfrm>
              <a:off x="759902" y="3447638"/>
              <a:ext cx="1098947"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RPC</a:t>
              </a:r>
            </a:p>
          </p:txBody>
        </p:sp>
        <p:sp>
          <p:nvSpPr>
            <p:cNvPr id="150" name="Text Box 18"/>
            <p:cNvSpPr txBox="1">
              <a:spLocks noChangeArrowheads="1"/>
            </p:cNvSpPr>
            <p:nvPr/>
          </p:nvSpPr>
          <p:spPr bwMode="auto">
            <a:xfrm>
              <a:off x="1547877" y="3066640"/>
              <a:ext cx="1319081"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DNS</a:t>
              </a:r>
            </a:p>
          </p:txBody>
        </p:sp>
        <p:sp>
          <p:nvSpPr>
            <p:cNvPr id="151" name="Text Box 19"/>
            <p:cNvSpPr txBox="1">
              <a:spLocks noChangeArrowheads="1"/>
            </p:cNvSpPr>
            <p:nvPr/>
          </p:nvSpPr>
          <p:spPr bwMode="auto">
            <a:xfrm>
              <a:off x="3186129" y="2116237"/>
              <a:ext cx="1539215"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SNMP</a:t>
              </a:r>
            </a:p>
          </p:txBody>
        </p:sp>
        <p:sp>
          <p:nvSpPr>
            <p:cNvPr id="152" name="Text Box 20"/>
            <p:cNvSpPr txBox="1">
              <a:spLocks noChangeArrowheads="1"/>
            </p:cNvSpPr>
            <p:nvPr/>
          </p:nvSpPr>
          <p:spPr bwMode="auto">
            <a:xfrm>
              <a:off x="2349476" y="2545742"/>
              <a:ext cx="1649281"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TFTP</a:t>
              </a:r>
            </a:p>
          </p:txBody>
        </p:sp>
        <p:sp>
          <p:nvSpPr>
            <p:cNvPr id="153" name="Oval 21"/>
            <p:cNvSpPr>
              <a:spLocks noChangeArrowheads="1"/>
            </p:cNvSpPr>
            <p:nvPr/>
          </p:nvSpPr>
          <p:spPr bwMode="auto">
            <a:xfrm>
              <a:off x="900112"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54" name="Oval 22"/>
            <p:cNvSpPr>
              <a:spLocks noChangeArrowheads="1"/>
            </p:cNvSpPr>
            <p:nvPr/>
          </p:nvSpPr>
          <p:spPr bwMode="auto">
            <a:xfrm>
              <a:off x="1824631"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55" name="Oval 23"/>
            <p:cNvSpPr>
              <a:spLocks noChangeArrowheads="1"/>
            </p:cNvSpPr>
            <p:nvPr/>
          </p:nvSpPr>
          <p:spPr bwMode="auto">
            <a:xfrm>
              <a:off x="3516327"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56" name="Oval 24"/>
            <p:cNvSpPr>
              <a:spLocks noChangeArrowheads="1"/>
            </p:cNvSpPr>
            <p:nvPr/>
          </p:nvSpPr>
          <p:spPr bwMode="auto">
            <a:xfrm>
              <a:off x="2700006"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57" name="Oval 25"/>
            <p:cNvSpPr>
              <a:spLocks noChangeArrowheads="1"/>
            </p:cNvSpPr>
            <p:nvPr/>
          </p:nvSpPr>
          <p:spPr bwMode="auto">
            <a:xfrm>
              <a:off x="5596451"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58" name="Oval 26"/>
            <p:cNvSpPr>
              <a:spLocks noChangeArrowheads="1"/>
            </p:cNvSpPr>
            <p:nvPr/>
          </p:nvSpPr>
          <p:spPr bwMode="auto">
            <a:xfrm>
              <a:off x="6411433"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59" name="Oval 27"/>
            <p:cNvSpPr>
              <a:spLocks noChangeArrowheads="1"/>
            </p:cNvSpPr>
            <p:nvPr/>
          </p:nvSpPr>
          <p:spPr bwMode="auto">
            <a:xfrm>
              <a:off x="7219289"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60" name="Line 28"/>
            <p:cNvSpPr>
              <a:spLocks noChangeShapeType="1"/>
            </p:cNvSpPr>
            <p:nvPr/>
          </p:nvSpPr>
          <p:spPr bwMode="auto">
            <a:xfrm>
              <a:off x="1090099" y="3825526"/>
              <a:ext cx="0" cy="3810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61" name="Line 29"/>
            <p:cNvSpPr>
              <a:spLocks noChangeShapeType="1"/>
            </p:cNvSpPr>
            <p:nvPr/>
          </p:nvSpPr>
          <p:spPr bwMode="auto">
            <a:xfrm>
              <a:off x="1989731" y="3444526"/>
              <a:ext cx="0" cy="7620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62" name="Line 30"/>
            <p:cNvSpPr>
              <a:spLocks noChangeShapeType="1"/>
            </p:cNvSpPr>
            <p:nvPr/>
          </p:nvSpPr>
          <p:spPr bwMode="auto">
            <a:xfrm>
              <a:off x="3681427" y="2471191"/>
              <a:ext cx="0" cy="1735335"/>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63" name="Line 31"/>
            <p:cNvSpPr>
              <a:spLocks noChangeShapeType="1"/>
            </p:cNvSpPr>
            <p:nvPr/>
          </p:nvSpPr>
          <p:spPr bwMode="auto">
            <a:xfrm>
              <a:off x="2865106" y="2941289"/>
              <a:ext cx="0" cy="1265237"/>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64" name="Line 32"/>
            <p:cNvSpPr>
              <a:spLocks noChangeShapeType="1"/>
            </p:cNvSpPr>
            <p:nvPr/>
          </p:nvSpPr>
          <p:spPr bwMode="auto">
            <a:xfrm>
              <a:off x="5761551" y="3749326"/>
              <a:ext cx="0" cy="4572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65" name="Line 33"/>
            <p:cNvSpPr>
              <a:spLocks noChangeShapeType="1"/>
            </p:cNvSpPr>
            <p:nvPr/>
          </p:nvSpPr>
          <p:spPr bwMode="auto">
            <a:xfrm>
              <a:off x="6611375" y="3251645"/>
              <a:ext cx="0" cy="954881"/>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66" name="Line 34"/>
            <p:cNvSpPr>
              <a:spLocks noChangeShapeType="1"/>
            </p:cNvSpPr>
            <p:nvPr/>
          </p:nvSpPr>
          <p:spPr bwMode="auto">
            <a:xfrm>
              <a:off x="7394707" y="2730747"/>
              <a:ext cx="0" cy="1475779"/>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68" name="Text Box 36"/>
            <p:cNvSpPr txBox="1">
              <a:spLocks noChangeArrowheads="1"/>
            </p:cNvSpPr>
            <p:nvPr/>
          </p:nvSpPr>
          <p:spPr bwMode="auto">
            <a:xfrm>
              <a:off x="1469582" y="3825527"/>
              <a:ext cx="1123026"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53</a:t>
              </a:r>
            </a:p>
          </p:txBody>
        </p:sp>
        <p:sp>
          <p:nvSpPr>
            <p:cNvPr id="169" name="Text Box 37"/>
            <p:cNvSpPr txBox="1">
              <a:spLocks noChangeArrowheads="1"/>
            </p:cNvSpPr>
            <p:nvPr/>
          </p:nvSpPr>
          <p:spPr bwMode="auto">
            <a:xfrm>
              <a:off x="3606878" y="3825528"/>
              <a:ext cx="816902"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161</a:t>
              </a:r>
            </a:p>
          </p:txBody>
        </p:sp>
        <p:sp>
          <p:nvSpPr>
            <p:cNvPr id="170" name="Text Box 38"/>
            <p:cNvSpPr txBox="1">
              <a:spLocks noChangeArrowheads="1"/>
            </p:cNvSpPr>
            <p:nvPr/>
          </p:nvSpPr>
          <p:spPr bwMode="auto">
            <a:xfrm>
              <a:off x="2823407" y="3825528"/>
              <a:ext cx="918370"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69</a:t>
              </a:r>
            </a:p>
          </p:txBody>
        </p:sp>
        <p:sp>
          <p:nvSpPr>
            <p:cNvPr id="171" name="Text Box 39"/>
            <p:cNvSpPr txBox="1">
              <a:spLocks noChangeArrowheads="1"/>
            </p:cNvSpPr>
            <p:nvPr/>
          </p:nvSpPr>
          <p:spPr bwMode="auto">
            <a:xfrm>
              <a:off x="5260957" y="3825528"/>
              <a:ext cx="918370"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25</a:t>
              </a:r>
            </a:p>
          </p:txBody>
        </p:sp>
        <p:sp>
          <p:nvSpPr>
            <p:cNvPr id="173" name="Text Box 41"/>
            <p:cNvSpPr txBox="1">
              <a:spLocks noChangeArrowheads="1"/>
            </p:cNvSpPr>
            <p:nvPr/>
          </p:nvSpPr>
          <p:spPr bwMode="auto">
            <a:xfrm>
              <a:off x="7367539" y="3825528"/>
              <a:ext cx="918370"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23</a:t>
              </a:r>
            </a:p>
          </p:txBody>
        </p:sp>
        <p:sp>
          <p:nvSpPr>
            <p:cNvPr id="174" name="Text Box 42"/>
            <p:cNvSpPr txBox="1">
              <a:spLocks noChangeArrowheads="1"/>
            </p:cNvSpPr>
            <p:nvPr/>
          </p:nvSpPr>
          <p:spPr bwMode="auto">
            <a:xfrm>
              <a:off x="7619488" y="1810605"/>
              <a:ext cx="1539215"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HTTP</a:t>
              </a:r>
            </a:p>
          </p:txBody>
        </p:sp>
        <p:sp>
          <p:nvSpPr>
            <p:cNvPr id="175" name="Oval 43"/>
            <p:cNvSpPr>
              <a:spLocks noChangeArrowheads="1"/>
            </p:cNvSpPr>
            <p:nvPr/>
          </p:nvSpPr>
          <p:spPr bwMode="auto">
            <a:xfrm>
              <a:off x="7979527"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76" name="Line 44"/>
            <p:cNvSpPr>
              <a:spLocks noChangeShapeType="1"/>
            </p:cNvSpPr>
            <p:nvPr/>
          </p:nvSpPr>
          <p:spPr bwMode="auto">
            <a:xfrm>
              <a:off x="8154945" y="2195164"/>
              <a:ext cx="0" cy="2011361"/>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77" name="Text Box 45"/>
            <p:cNvSpPr txBox="1">
              <a:spLocks noChangeArrowheads="1"/>
            </p:cNvSpPr>
            <p:nvPr/>
          </p:nvSpPr>
          <p:spPr bwMode="auto">
            <a:xfrm>
              <a:off x="8127777" y="3825528"/>
              <a:ext cx="918370"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80</a:t>
              </a:r>
            </a:p>
          </p:txBody>
        </p:sp>
        <p:sp>
          <p:nvSpPr>
            <p:cNvPr id="178" name="Text Box 42"/>
            <p:cNvSpPr txBox="1">
              <a:spLocks noChangeArrowheads="1"/>
            </p:cNvSpPr>
            <p:nvPr/>
          </p:nvSpPr>
          <p:spPr bwMode="auto">
            <a:xfrm>
              <a:off x="8195552" y="1324147"/>
              <a:ext cx="1539215"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HTTPS</a:t>
              </a:r>
            </a:p>
          </p:txBody>
        </p:sp>
        <p:sp>
          <p:nvSpPr>
            <p:cNvPr id="179" name="Oval 43"/>
            <p:cNvSpPr>
              <a:spLocks noChangeArrowheads="1"/>
            </p:cNvSpPr>
            <p:nvPr/>
          </p:nvSpPr>
          <p:spPr bwMode="auto">
            <a:xfrm>
              <a:off x="8683525"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80" name="Line 44"/>
            <p:cNvSpPr>
              <a:spLocks noChangeShapeType="1"/>
            </p:cNvSpPr>
            <p:nvPr/>
          </p:nvSpPr>
          <p:spPr bwMode="auto">
            <a:xfrm>
              <a:off x="8858943" y="1676052"/>
              <a:ext cx="0" cy="2530474"/>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81" name="Text Box 45"/>
            <p:cNvSpPr txBox="1">
              <a:spLocks noChangeArrowheads="1"/>
            </p:cNvSpPr>
            <p:nvPr/>
          </p:nvSpPr>
          <p:spPr bwMode="auto">
            <a:xfrm>
              <a:off x="8831774" y="3825528"/>
              <a:ext cx="918370"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443</a:t>
              </a:r>
            </a:p>
          </p:txBody>
        </p:sp>
        <p:sp>
          <p:nvSpPr>
            <p:cNvPr id="182" name="Text Box 19"/>
            <p:cNvSpPr txBox="1">
              <a:spLocks noChangeArrowheads="1"/>
            </p:cNvSpPr>
            <p:nvPr/>
          </p:nvSpPr>
          <p:spPr bwMode="auto">
            <a:xfrm>
              <a:off x="3659047" y="1448466"/>
              <a:ext cx="2167219"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SNMP(trap)</a:t>
              </a:r>
            </a:p>
          </p:txBody>
        </p:sp>
        <p:sp>
          <p:nvSpPr>
            <p:cNvPr id="183" name="Oval 23"/>
            <p:cNvSpPr>
              <a:spLocks noChangeArrowheads="1"/>
            </p:cNvSpPr>
            <p:nvPr/>
          </p:nvSpPr>
          <p:spPr bwMode="auto">
            <a:xfrm>
              <a:off x="4333229"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84" name="Line 30"/>
            <p:cNvSpPr>
              <a:spLocks noChangeShapeType="1"/>
            </p:cNvSpPr>
            <p:nvPr/>
          </p:nvSpPr>
          <p:spPr bwMode="auto">
            <a:xfrm>
              <a:off x="4498329" y="1818477"/>
              <a:ext cx="0" cy="2388049"/>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grpSp>
      <p:sp>
        <p:nvSpPr>
          <p:cNvPr id="187" name="Text Box 40"/>
          <p:cNvSpPr txBox="1">
            <a:spLocks noChangeArrowheads="1"/>
          </p:cNvSpPr>
          <p:nvPr/>
        </p:nvSpPr>
        <p:spPr bwMode="auto">
          <a:xfrm>
            <a:off x="5381640" y="2958750"/>
            <a:ext cx="84039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21   20</a:t>
            </a:r>
          </a:p>
        </p:txBody>
      </p:sp>
      <p:sp>
        <p:nvSpPr>
          <p:cNvPr id="188" name="Text Box 37"/>
          <p:cNvSpPr txBox="1">
            <a:spLocks noChangeArrowheads="1"/>
          </p:cNvSpPr>
          <p:nvPr/>
        </p:nvSpPr>
        <p:spPr bwMode="auto">
          <a:xfrm>
            <a:off x="4156926" y="2958750"/>
            <a:ext cx="6011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162</a:t>
            </a:r>
          </a:p>
        </p:txBody>
      </p:sp>
      <p:sp>
        <p:nvSpPr>
          <p:cNvPr id="189" name="Text Box 35"/>
          <p:cNvSpPr txBox="1">
            <a:spLocks noChangeArrowheads="1"/>
          </p:cNvSpPr>
          <p:nvPr/>
        </p:nvSpPr>
        <p:spPr bwMode="auto">
          <a:xfrm>
            <a:off x="1207355" y="2958748"/>
            <a:ext cx="6011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111</a:t>
            </a:r>
          </a:p>
        </p:txBody>
      </p:sp>
      <p:sp>
        <p:nvSpPr>
          <p:cNvPr id="2" name="灯片编号占位符 1">
            <a:extLst>
              <a:ext uri="{FF2B5EF4-FFF2-40B4-BE49-F238E27FC236}">
                <a16:creationId xmlns:a16="http://schemas.microsoft.com/office/drawing/2014/main" id="{143E9B2F-678B-4E8B-A0E1-B181603E57B2}"/>
              </a:ext>
            </a:extLst>
          </p:cNvPr>
          <p:cNvSpPr>
            <a:spLocks noGrp="1"/>
          </p:cNvSpPr>
          <p:nvPr>
            <p:ph type="sldNum" sz="quarter" idx="12"/>
          </p:nvPr>
        </p:nvSpPr>
        <p:spPr/>
        <p:txBody>
          <a:bodyPr/>
          <a:lstStyle/>
          <a:p>
            <a:fld id="{C485880C-E2C3-4DAB-AE74-D9BE691626AC}" type="slidenum">
              <a:rPr lang="zh-CN" altLang="en-US" smtClean="0"/>
              <a:pPr/>
              <a:t>19</a:t>
            </a:fld>
            <a:endParaRPr lang="zh-CN" altLang="en-US"/>
          </a:p>
        </p:txBody>
      </p:sp>
    </p:spTree>
    <p:extLst>
      <p:ext uri="{BB962C8B-B14F-4D97-AF65-F5344CB8AC3E}">
        <p14:creationId xmlns:p14="http://schemas.microsoft.com/office/powerpoint/2010/main" val="196426665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圆角矩形 58"/>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Text Box 155"/>
          <p:cNvSpPr txBox="1">
            <a:spLocks noChangeArrowheads="1"/>
          </p:cNvSpPr>
          <p:nvPr/>
        </p:nvSpPr>
        <p:spPr bwMode="auto">
          <a:xfrm>
            <a:off x="2708899" y="667244"/>
            <a:ext cx="3751385" cy="634020"/>
          </a:xfrm>
          <a:prstGeom prst="rect">
            <a:avLst/>
          </a:prstGeom>
          <a:noFill/>
          <a:ln w="9525">
            <a:noFill/>
            <a:miter lim="800000"/>
            <a:headEnd/>
            <a:tailEnd/>
          </a:ln>
          <a:effectLst/>
          <a:ex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的连接释放</a:t>
            </a:r>
            <a:endParaRPr lang="en-US" altLang="zh-CN" sz="1600" b="1" dirty="0">
              <a:latin typeface="微软雅黑" pitchFamily="34" charset="-122"/>
              <a:ea typeface="微软雅黑" pitchFamily="34" charset="-122"/>
            </a:endParaRPr>
          </a:p>
          <a:p>
            <a:pPr algn="ctr">
              <a:lnSpc>
                <a:spcPct val="110000"/>
              </a:lnSpc>
            </a:pPr>
            <a:r>
              <a:rPr lang="zh-CN" altLang="en-US" sz="1600" b="1" dirty="0">
                <a:latin typeface="微软雅黑" pitchFamily="34" charset="-122"/>
                <a:ea typeface="微软雅黑" pitchFamily="34" charset="-122"/>
              </a:rPr>
              <a:t>采用</a:t>
            </a:r>
            <a:r>
              <a:rPr lang="zh-CN" altLang="en-US" sz="1600" b="1" dirty="0">
                <a:solidFill>
                  <a:srgbClr val="C00000"/>
                </a:solidFill>
                <a:latin typeface="微软雅黑" pitchFamily="34" charset="-122"/>
                <a:ea typeface="微软雅黑" pitchFamily="34" charset="-122"/>
              </a:rPr>
              <a:t>四报文握手</a:t>
            </a:r>
          </a:p>
        </p:txBody>
      </p:sp>
      <p:sp>
        <p:nvSpPr>
          <p:cNvPr id="34" name="AutoShape 6"/>
          <p:cNvSpPr>
            <a:spLocks noChangeArrowheads="1"/>
          </p:cNvSpPr>
          <p:nvPr/>
        </p:nvSpPr>
        <p:spPr bwMode="auto">
          <a:xfrm>
            <a:off x="3914404" y="1558869"/>
            <a:ext cx="1329718" cy="140763"/>
          </a:xfrm>
          <a:prstGeom prst="leftRightArrow">
            <a:avLst>
              <a:gd name="adj1" fmla="val 55880"/>
              <a:gd name="adj2" fmla="val 108285"/>
            </a:avLst>
          </a:prstGeom>
          <a:solidFill>
            <a:srgbClr val="FFFF00"/>
          </a:solidFill>
          <a:ln w="12700" algn="ctr">
            <a:solidFill>
              <a:schemeClr val="tx1"/>
            </a:solidFill>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35" name="Group 8"/>
          <p:cNvGrpSpPr>
            <a:grpSpLocks/>
          </p:cNvGrpSpPr>
          <p:nvPr/>
        </p:nvGrpSpPr>
        <p:grpSpPr bwMode="auto">
          <a:xfrm>
            <a:off x="3393849" y="1833311"/>
            <a:ext cx="2305317" cy="428484"/>
            <a:chOff x="1614" y="1484"/>
            <a:chExt cx="2604" cy="484"/>
          </a:xfrm>
        </p:grpSpPr>
        <p:sp>
          <p:nvSpPr>
            <p:cNvPr id="36" name="Rectangle 9"/>
            <p:cNvSpPr>
              <a:spLocks noChangeArrowheads="1"/>
            </p:cNvSpPr>
            <p:nvPr/>
          </p:nvSpPr>
          <p:spPr bwMode="auto">
            <a:xfrm rot="597975">
              <a:off x="2411" y="1507"/>
              <a:ext cx="1374" cy="275"/>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FIN = 1, </a:t>
              </a:r>
              <a:r>
                <a:rPr kumimoji="0" lang="en-US" altLang="zh-CN" sz="10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 = u</a:t>
              </a:r>
            </a:p>
          </p:txBody>
        </p:sp>
        <p:sp>
          <p:nvSpPr>
            <p:cNvPr id="37" name="Line 10"/>
            <p:cNvSpPr>
              <a:spLocks noChangeShapeType="1"/>
            </p:cNvSpPr>
            <p:nvPr/>
          </p:nvSpPr>
          <p:spPr bwMode="auto">
            <a:xfrm>
              <a:off x="1614" y="1484"/>
              <a:ext cx="2604" cy="484"/>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38" name="Rectangle 17"/>
          <p:cNvSpPr>
            <a:spLocks noChangeArrowheads="1"/>
          </p:cNvSpPr>
          <p:nvPr/>
        </p:nvSpPr>
        <p:spPr bwMode="auto">
          <a:xfrm>
            <a:off x="2860899" y="1418106"/>
            <a:ext cx="532065" cy="375367"/>
          </a:xfrm>
          <a:prstGeom prst="rect">
            <a:avLst/>
          </a:prstGeom>
          <a:solidFill>
            <a:srgbClr val="009900"/>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39" name="Rectangle 19"/>
          <p:cNvSpPr>
            <a:spLocks noChangeArrowheads="1"/>
          </p:cNvSpPr>
          <p:nvPr/>
        </p:nvSpPr>
        <p:spPr bwMode="auto">
          <a:xfrm>
            <a:off x="5697395" y="1418106"/>
            <a:ext cx="532950" cy="825098"/>
          </a:xfrm>
          <a:prstGeom prst="rect">
            <a:avLst/>
          </a:prstGeom>
          <a:solidFill>
            <a:srgbClr val="009900"/>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40" name="Group 20"/>
          <p:cNvGrpSpPr>
            <a:grpSpLocks/>
          </p:cNvGrpSpPr>
          <p:nvPr/>
        </p:nvGrpSpPr>
        <p:grpSpPr bwMode="auto">
          <a:xfrm>
            <a:off x="2806011" y="1372071"/>
            <a:ext cx="3501355" cy="46036"/>
            <a:chOff x="1020" y="481"/>
            <a:chExt cx="4037" cy="46"/>
          </a:xfrm>
        </p:grpSpPr>
        <p:sp>
          <p:nvSpPr>
            <p:cNvPr id="41" name="Line 21"/>
            <p:cNvSpPr>
              <a:spLocks noChangeShapeType="1"/>
            </p:cNvSpPr>
            <p:nvPr/>
          </p:nvSpPr>
          <p:spPr bwMode="auto">
            <a:xfrm>
              <a:off x="1020" y="527"/>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42" name="Line 22"/>
            <p:cNvSpPr>
              <a:spLocks noChangeShapeType="1"/>
            </p:cNvSpPr>
            <p:nvPr/>
          </p:nvSpPr>
          <p:spPr bwMode="auto">
            <a:xfrm>
              <a:off x="1020" y="481"/>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43" name="Group 37"/>
          <p:cNvGrpSpPr>
            <a:grpSpLocks/>
          </p:cNvGrpSpPr>
          <p:nvPr/>
        </p:nvGrpSpPr>
        <p:grpSpPr bwMode="auto">
          <a:xfrm>
            <a:off x="2103083" y="1220685"/>
            <a:ext cx="922481" cy="603775"/>
            <a:chOff x="156" y="792"/>
            <a:chExt cx="1042" cy="682"/>
          </a:xfrm>
        </p:grpSpPr>
        <p:sp>
          <p:nvSpPr>
            <p:cNvPr id="44" name="Freeform 38"/>
            <p:cNvSpPr>
              <a:spLocks/>
            </p:cNvSpPr>
            <p:nvPr/>
          </p:nvSpPr>
          <p:spPr bwMode="auto">
            <a:xfrm>
              <a:off x="185" y="792"/>
              <a:ext cx="1013"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45" name="Rectangle 39"/>
            <p:cNvSpPr>
              <a:spLocks noChangeArrowheads="1"/>
            </p:cNvSpPr>
            <p:nvPr/>
          </p:nvSpPr>
          <p:spPr bwMode="auto">
            <a:xfrm>
              <a:off x="156" y="1187"/>
              <a:ext cx="78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主动关闭</a:t>
              </a:r>
            </a:p>
          </p:txBody>
        </p:sp>
      </p:grpSp>
      <p:sp>
        <p:nvSpPr>
          <p:cNvPr id="46" name="Rectangle 42"/>
          <p:cNvSpPr>
            <a:spLocks noChangeArrowheads="1"/>
          </p:cNvSpPr>
          <p:nvPr/>
        </p:nvSpPr>
        <p:spPr bwMode="auto">
          <a:xfrm>
            <a:off x="4255700" y="1511062"/>
            <a:ext cx="721352" cy="251351"/>
          </a:xfrm>
          <a:prstGeom prst="rect">
            <a:avLst/>
          </a:prstGeom>
          <a:solidFill>
            <a:srgbClr val="00FFFF"/>
          </a:solidFill>
          <a:ln w="12700">
            <a:headEnd/>
            <a:tailEnd/>
          </a:ln>
          <a:extLst/>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zh-CN" altLang="en-US" sz="1050" b="1" i="0" u="none" strike="noStrike" kern="0" cap="none" spc="0" normalizeH="0" baseline="0" noProof="0" dirty="0">
                <a:ln>
                  <a:noFill/>
                </a:ln>
                <a:effectLst/>
                <a:uLnTx/>
                <a:uFillTx/>
                <a:latin typeface="微软雅黑" pitchFamily="34" charset="-122"/>
                <a:ea typeface="微软雅黑" pitchFamily="34" charset="-122"/>
              </a:rPr>
              <a:t>数据传送</a:t>
            </a:r>
          </a:p>
        </p:txBody>
      </p:sp>
      <p:sp>
        <p:nvSpPr>
          <p:cNvPr id="47" name="Rectangle 50"/>
          <p:cNvSpPr>
            <a:spLocks noChangeArrowheads="1"/>
          </p:cNvSpPr>
          <p:nvPr/>
        </p:nvSpPr>
        <p:spPr bwMode="auto">
          <a:xfrm>
            <a:off x="3204395" y="1042740"/>
            <a:ext cx="27892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effectLst/>
                <a:uLnTx/>
                <a:uFillTx/>
                <a:latin typeface="微软雅黑" pitchFamily="34" charset="-122"/>
                <a:ea typeface="微软雅黑" pitchFamily="34" charset="-122"/>
              </a:rPr>
              <a:t>A</a:t>
            </a:r>
          </a:p>
        </p:txBody>
      </p:sp>
      <p:sp>
        <p:nvSpPr>
          <p:cNvPr id="48" name="Rectangle 51"/>
          <p:cNvSpPr>
            <a:spLocks noChangeArrowheads="1"/>
          </p:cNvSpPr>
          <p:nvPr/>
        </p:nvSpPr>
        <p:spPr bwMode="auto">
          <a:xfrm>
            <a:off x="5639239" y="1042740"/>
            <a:ext cx="27090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49" name="Rectangle 52"/>
          <p:cNvSpPr>
            <a:spLocks noChangeArrowheads="1"/>
          </p:cNvSpPr>
          <p:nvPr/>
        </p:nvSpPr>
        <p:spPr bwMode="auto">
          <a:xfrm>
            <a:off x="2886307" y="82586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50" name="Rectangle 53"/>
          <p:cNvSpPr>
            <a:spLocks noChangeArrowheads="1"/>
          </p:cNvSpPr>
          <p:nvPr/>
        </p:nvSpPr>
        <p:spPr bwMode="auto">
          <a:xfrm>
            <a:off x="5628973" y="82586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服务器</a:t>
            </a:r>
          </a:p>
        </p:txBody>
      </p:sp>
      <p:pic>
        <p:nvPicPr>
          <p:cNvPr id="51"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9733" y="1067336"/>
            <a:ext cx="270208" cy="27020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38884" y="1067336"/>
            <a:ext cx="270208" cy="270208"/>
          </a:xfrm>
          <a:prstGeom prst="rect">
            <a:avLst/>
          </a:prstGeom>
          <a:noFill/>
          <a:extLst>
            <a:ext uri="{909E8E84-426E-40DD-AFC4-6F175D3DCCD1}">
              <a14:hiddenFill xmlns:a14="http://schemas.microsoft.com/office/drawing/2010/main">
                <a:solidFill>
                  <a:srgbClr val="FFFFFF"/>
                </a:solidFill>
              </a14:hiddenFill>
            </a:ext>
          </a:extLst>
        </p:spPr>
      </p:pic>
      <p:sp>
        <p:nvSpPr>
          <p:cNvPr id="53" name="Rectangle 46"/>
          <p:cNvSpPr>
            <a:spLocks noChangeArrowheads="1"/>
          </p:cNvSpPr>
          <p:nvPr/>
        </p:nvSpPr>
        <p:spPr bwMode="auto">
          <a:xfrm>
            <a:off x="2821016" y="1424303"/>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sp>
        <p:nvSpPr>
          <p:cNvPr id="54" name="Rectangle 47"/>
          <p:cNvSpPr>
            <a:spLocks noChangeArrowheads="1"/>
          </p:cNvSpPr>
          <p:nvPr/>
        </p:nvSpPr>
        <p:spPr bwMode="auto">
          <a:xfrm>
            <a:off x="5642882" y="1667761"/>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grpSp>
        <p:nvGrpSpPr>
          <p:cNvPr id="55" name="Group 2"/>
          <p:cNvGrpSpPr>
            <a:grpSpLocks/>
          </p:cNvGrpSpPr>
          <p:nvPr/>
        </p:nvGrpSpPr>
        <p:grpSpPr bwMode="auto">
          <a:xfrm>
            <a:off x="3384905" y="1795969"/>
            <a:ext cx="2321296" cy="2086458"/>
            <a:chOff x="1474" y="1888"/>
            <a:chExt cx="2412" cy="2432"/>
          </a:xfrm>
        </p:grpSpPr>
        <p:sp>
          <p:nvSpPr>
            <p:cNvPr id="56"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57" name="Line 4"/>
            <p:cNvSpPr>
              <a:spLocks noChangeShapeType="1"/>
            </p:cNvSpPr>
            <p:nvPr/>
          </p:nvSpPr>
          <p:spPr bwMode="auto">
            <a:xfrm>
              <a:off x="3886" y="2409"/>
              <a:ext cx="0" cy="1911"/>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sp>
        <p:nvSpPr>
          <p:cNvPr id="58" name="Text Box 155"/>
          <p:cNvSpPr txBox="1">
            <a:spLocks noChangeArrowheads="1"/>
          </p:cNvSpPr>
          <p:nvPr/>
        </p:nvSpPr>
        <p:spPr bwMode="auto">
          <a:xfrm>
            <a:off x="1046375" y="3098035"/>
            <a:ext cx="7173798" cy="1175706"/>
          </a:xfrm>
          <a:prstGeom prst="rect">
            <a:avLst/>
          </a:prstGeom>
          <a:solidFill>
            <a:srgbClr val="FFFF99"/>
          </a:solidFill>
          <a:ln w="9525">
            <a:solidFill>
              <a:schemeClr val="tx1"/>
            </a:solidFill>
            <a:miter lim="800000"/>
            <a:headEnd/>
            <a:tailEnd/>
          </a:ln>
          <a:effectLst/>
          <a:extLst/>
        </p:spPr>
        <p:txBody>
          <a:bodyPr wrap="square">
            <a:spAutoFit/>
          </a:bodyPr>
          <a:lstStyle/>
          <a:p>
            <a:pPr marL="285750" indent="-285750">
              <a:lnSpc>
                <a:spcPct val="110000"/>
              </a:lnSpc>
              <a:buFont typeface="Wingdings" pitchFamily="2" charset="2"/>
              <a:buChar char="l"/>
            </a:pP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发出确认，</a:t>
            </a:r>
            <a:r>
              <a:rPr lang="en-US" altLang="zh-CN" sz="1600" b="1" dirty="0">
                <a:latin typeface="微软雅黑" pitchFamily="34" charset="-122"/>
                <a:ea typeface="微软雅黑" pitchFamily="34" charset="-122"/>
              </a:rPr>
              <a:t>ACK=1</a:t>
            </a:r>
            <a:r>
              <a:rPr lang="zh-CN" altLang="en-US" sz="1600" b="1" dirty="0">
                <a:latin typeface="微软雅黑" pitchFamily="34" charset="-122"/>
                <a:ea typeface="微软雅黑" pitchFamily="34" charset="-122"/>
              </a:rPr>
              <a:t>，确认号 </a:t>
            </a:r>
            <a:r>
              <a:rPr lang="en-US" altLang="zh-CN" sz="1600" b="1" dirty="0" err="1">
                <a:latin typeface="微软雅黑" pitchFamily="34" charset="-122"/>
                <a:ea typeface="微软雅黑" pitchFamily="34" charset="-122"/>
              </a:rPr>
              <a:t>ack</a:t>
            </a:r>
            <a:r>
              <a:rPr lang="en-US" altLang="zh-CN" sz="1600" b="1" dirty="0">
                <a:latin typeface="微软雅黑" pitchFamily="34" charset="-122"/>
                <a:ea typeface="微软雅黑" pitchFamily="34" charset="-122"/>
              </a:rPr>
              <a:t> = u+1</a:t>
            </a:r>
            <a:r>
              <a:rPr lang="zh-CN" altLang="en-US" sz="1600" b="1" dirty="0">
                <a:latin typeface="微软雅黑" pitchFamily="34" charset="-122"/>
                <a:ea typeface="微软雅黑" pitchFamily="34" charset="-122"/>
              </a:rPr>
              <a:t>，这个报文段的序号 </a:t>
            </a:r>
            <a:r>
              <a:rPr lang="en-US" altLang="zh-CN" sz="1600" b="1" dirty="0" err="1">
                <a:latin typeface="微软雅黑" pitchFamily="34" charset="-122"/>
                <a:ea typeface="微软雅黑" pitchFamily="34" charset="-122"/>
              </a:rPr>
              <a:t>seq</a:t>
            </a:r>
            <a:r>
              <a:rPr lang="en-US" altLang="zh-CN" sz="1600" b="1" dirty="0">
                <a:latin typeface="微软雅黑" pitchFamily="34" charset="-122"/>
                <a:ea typeface="微软雅黑" pitchFamily="34" charset="-122"/>
              </a:rPr>
              <a:t> = v</a:t>
            </a:r>
            <a:r>
              <a:rPr lang="zh-CN" altLang="en-US" sz="1600" b="1" dirty="0">
                <a:latin typeface="微软雅黑" pitchFamily="34" charset="-122"/>
                <a:ea typeface="微软雅黑" pitchFamily="34" charset="-122"/>
              </a:rPr>
              <a:t>。</a:t>
            </a:r>
          </a:p>
          <a:p>
            <a:pPr marL="285750" indent="-285750">
              <a:lnSpc>
                <a:spcPct val="110000"/>
              </a:lnSpc>
              <a:buFont typeface="Wingdings" pitchFamily="2" charset="2"/>
              <a:buChar char="l"/>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服务器进程通知高层应用进程。</a:t>
            </a:r>
          </a:p>
          <a:p>
            <a:pPr marL="285750" indent="-285750">
              <a:lnSpc>
                <a:spcPct val="110000"/>
              </a:lnSpc>
              <a:buFont typeface="Wingdings" pitchFamily="2" charset="2"/>
              <a:buChar char="l"/>
            </a:pPr>
            <a:r>
              <a:rPr lang="zh-CN" altLang="en-US" sz="1600" b="1" dirty="0">
                <a:latin typeface="微软雅黑" pitchFamily="34" charset="-122"/>
                <a:ea typeface="微软雅黑" pitchFamily="34" charset="-122"/>
              </a:rPr>
              <a:t>从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到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这个方向的连接就释放了，</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连接处于</a:t>
            </a:r>
            <a:r>
              <a:rPr lang="zh-CN" altLang="en-US" sz="1600" b="1" dirty="0">
                <a:solidFill>
                  <a:srgbClr val="C00000"/>
                </a:solidFill>
                <a:latin typeface="微软雅黑" pitchFamily="34" charset="-122"/>
                <a:ea typeface="微软雅黑" pitchFamily="34" charset="-122"/>
              </a:rPr>
              <a:t>半关闭 </a:t>
            </a:r>
            <a:r>
              <a:rPr lang="en-US" altLang="zh-CN" sz="1600" b="1" dirty="0">
                <a:solidFill>
                  <a:srgbClr val="C00000"/>
                </a:solidFill>
                <a:latin typeface="微软雅黑" pitchFamily="34" charset="-122"/>
                <a:ea typeface="微软雅黑" pitchFamily="34" charset="-122"/>
              </a:rPr>
              <a:t>(half-close) </a:t>
            </a:r>
            <a:r>
              <a:rPr lang="zh-CN" altLang="en-US" sz="1600" b="1" dirty="0">
                <a:latin typeface="微软雅黑" pitchFamily="34" charset="-122"/>
                <a:ea typeface="微软雅黑" pitchFamily="34" charset="-122"/>
              </a:rPr>
              <a:t>状态。</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若发送数据，</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仍要接收。</a:t>
            </a:r>
          </a:p>
        </p:txBody>
      </p:sp>
      <p:grpSp>
        <p:nvGrpSpPr>
          <p:cNvPr id="62" name="Group 43"/>
          <p:cNvGrpSpPr>
            <a:grpSpLocks/>
          </p:cNvGrpSpPr>
          <p:nvPr/>
        </p:nvGrpSpPr>
        <p:grpSpPr bwMode="auto">
          <a:xfrm>
            <a:off x="6121453" y="1287082"/>
            <a:ext cx="750733" cy="997731"/>
            <a:chOff x="4695" y="867"/>
            <a:chExt cx="848" cy="1127"/>
          </a:xfrm>
        </p:grpSpPr>
        <p:sp>
          <p:nvSpPr>
            <p:cNvPr id="63" name="Freeform 44"/>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65" name="Rectangle 45"/>
            <p:cNvSpPr>
              <a:spLocks noChangeArrowheads="1"/>
            </p:cNvSpPr>
            <p:nvPr/>
          </p:nvSpPr>
          <p:spPr bwMode="auto">
            <a:xfrm>
              <a:off x="5047" y="1120"/>
              <a:ext cx="496" cy="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通知</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应用</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进程</a:t>
              </a:r>
            </a:p>
          </p:txBody>
        </p:sp>
      </p:grpSp>
      <p:grpSp>
        <p:nvGrpSpPr>
          <p:cNvPr id="69" name="Group 11"/>
          <p:cNvGrpSpPr>
            <a:grpSpLocks/>
          </p:cNvGrpSpPr>
          <p:nvPr/>
        </p:nvGrpSpPr>
        <p:grpSpPr bwMode="auto">
          <a:xfrm>
            <a:off x="3401817" y="2285699"/>
            <a:ext cx="2305317" cy="429369"/>
            <a:chOff x="1623" y="1995"/>
            <a:chExt cx="2604" cy="485"/>
          </a:xfrm>
        </p:grpSpPr>
        <p:sp>
          <p:nvSpPr>
            <p:cNvPr id="70" name="Rectangle 12"/>
            <p:cNvSpPr>
              <a:spLocks noChangeArrowheads="1"/>
            </p:cNvSpPr>
            <p:nvPr/>
          </p:nvSpPr>
          <p:spPr bwMode="auto">
            <a:xfrm rot="20990024" flipH="1">
              <a:off x="1826" y="2006"/>
              <a:ext cx="2041" cy="25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v,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u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71" name="Line 13"/>
            <p:cNvSpPr>
              <a:spLocks noChangeShapeType="1"/>
            </p:cNvSpPr>
            <p:nvPr/>
          </p:nvSpPr>
          <p:spPr bwMode="auto">
            <a:xfrm flipH="1">
              <a:off x="1623" y="1995"/>
              <a:ext cx="2604" cy="48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2" name="灯片编号占位符 1">
            <a:extLst>
              <a:ext uri="{FF2B5EF4-FFF2-40B4-BE49-F238E27FC236}">
                <a16:creationId xmlns:a16="http://schemas.microsoft.com/office/drawing/2014/main" id="{71399068-287E-4B55-B2C9-89E00AA55D77}"/>
              </a:ext>
            </a:extLst>
          </p:cNvPr>
          <p:cNvSpPr>
            <a:spLocks noGrp="1"/>
          </p:cNvSpPr>
          <p:nvPr>
            <p:ph type="sldNum" sz="quarter" idx="12"/>
          </p:nvPr>
        </p:nvSpPr>
        <p:spPr/>
        <p:txBody>
          <a:bodyPr/>
          <a:lstStyle/>
          <a:p>
            <a:fld id="{C485880C-E2C3-4DAB-AE74-D9BE691626AC}" type="slidenum">
              <a:rPr lang="zh-CN" altLang="en-US" smtClean="0"/>
              <a:pPr/>
              <a:t>190</a:t>
            </a:fld>
            <a:endParaRPr lang="zh-CN" altLang="en-US"/>
          </a:p>
        </p:txBody>
      </p:sp>
    </p:spTree>
    <p:extLst>
      <p:ext uri="{BB962C8B-B14F-4D97-AF65-F5344CB8AC3E}">
        <p14:creationId xmlns:p14="http://schemas.microsoft.com/office/powerpoint/2010/main" val="206772445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1000"/>
                                  </p:stCondLst>
                                  <p:childTnLst>
                                    <p:set>
                                      <p:cBhvr>
                                        <p:cTn id="6" dur="1" fill="hold">
                                          <p:stCondLst>
                                            <p:cond delay="0"/>
                                          </p:stCondLst>
                                        </p:cTn>
                                        <p:tgtEl>
                                          <p:spTgt spid="69"/>
                                        </p:tgtEl>
                                        <p:attrNameLst>
                                          <p:attrName>style.visibility</p:attrName>
                                        </p:attrNameLst>
                                      </p:cBhvr>
                                      <p:to>
                                        <p:strVal val="visible"/>
                                      </p:to>
                                    </p:set>
                                    <p:animEffect transition="in" filter="wipe(right)">
                                      <p:cBhvr>
                                        <p:cTn id="7" dur="2000"/>
                                        <p:tgtEl>
                                          <p:spTgt spid="69"/>
                                        </p:tgtEl>
                                      </p:cBhvr>
                                    </p:animEffect>
                                  </p:childTnLst>
                                </p:cTn>
                              </p:par>
                            </p:childTnLst>
                          </p:cTn>
                        </p:par>
                        <p:par>
                          <p:cTn id="8" fill="hold">
                            <p:stCondLst>
                              <p:cond delay="3000"/>
                            </p:stCondLst>
                            <p:childTnLst>
                              <p:par>
                                <p:cTn id="9" presetID="22" presetClass="entr" presetSubtype="4" fill="hold" nodeType="afterEffect">
                                  <p:stCondLst>
                                    <p:cond delay="1000"/>
                                  </p:stCondLst>
                                  <p:childTnLst>
                                    <p:set>
                                      <p:cBhvr>
                                        <p:cTn id="10" dur="1" fill="hold">
                                          <p:stCondLst>
                                            <p:cond delay="0"/>
                                          </p:stCondLst>
                                        </p:cTn>
                                        <p:tgtEl>
                                          <p:spTgt spid="62"/>
                                        </p:tgtEl>
                                        <p:attrNameLst>
                                          <p:attrName>style.visibility</p:attrName>
                                        </p:attrNameLst>
                                      </p:cBhvr>
                                      <p:to>
                                        <p:strVal val="visible"/>
                                      </p:to>
                                    </p:set>
                                    <p:animEffect transition="in" filter="wipe(down)">
                                      <p:cBhvr>
                                        <p:cTn id="11" dur="2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圆角矩形 61"/>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Text Box 155"/>
          <p:cNvSpPr txBox="1">
            <a:spLocks noChangeArrowheads="1"/>
          </p:cNvSpPr>
          <p:nvPr/>
        </p:nvSpPr>
        <p:spPr bwMode="auto">
          <a:xfrm>
            <a:off x="2708899" y="667244"/>
            <a:ext cx="3751385" cy="634020"/>
          </a:xfrm>
          <a:prstGeom prst="rect">
            <a:avLst/>
          </a:prstGeom>
          <a:noFill/>
          <a:ln w="9525">
            <a:noFill/>
            <a:miter lim="800000"/>
            <a:headEnd/>
            <a:tailEnd/>
          </a:ln>
          <a:effectLst/>
          <a:ex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的连接释放</a:t>
            </a:r>
            <a:endParaRPr lang="en-US" altLang="zh-CN" sz="1600" b="1" dirty="0">
              <a:latin typeface="微软雅黑" pitchFamily="34" charset="-122"/>
              <a:ea typeface="微软雅黑" pitchFamily="34" charset="-122"/>
            </a:endParaRPr>
          </a:p>
          <a:p>
            <a:pPr algn="ctr">
              <a:lnSpc>
                <a:spcPct val="110000"/>
              </a:lnSpc>
            </a:pPr>
            <a:r>
              <a:rPr lang="zh-CN" altLang="en-US" sz="1600" b="1" dirty="0">
                <a:latin typeface="微软雅黑" pitchFamily="34" charset="-122"/>
                <a:ea typeface="微软雅黑" pitchFamily="34" charset="-122"/>
              </a:rPr>
              <a:t>采用</a:t>
            </a:r>
            <a:r>
              <a:rPr lang="zh-CN" altLang="en-US" sz="1600" b="1" dirty="0">
                <a:solidFill>
                  <a:srgbClr val="C00000"/>
                </a:solidFill>
                <a:latin typeface="微软雅黑" pitchFamily="34" charset="-122"/>
                <a:ea typeface="微软雅黑" pitchFamily="34" charset="-122"/>
              </a:rPr>
              <a:t>四报文握手</a:t>
            </a:r>
          </a:p>
        </p:txBody>
      </p:sp>
      <p:sp>
        <p:nvSpPr>
          <p:cNvPr id="37" name="AutoShape 6"/>
          <p:cNvSpPr>
            <a:spLocks noChangeArrowheads="1"/>
          </p:cNvSpPr>
          <p:nvPr/>
        </p:nvSpPr>
        <p:spPr bwMode="auto">
          <a:xfrm>
            <a:off x="3914404" y="1558869"/>
            <a:ext cx="1329718" cy="140763"/>
          </a:xfrm>
          <a:prstGeom prst="leftRightArrow">
            <a:avLst>
              <a:gd name="adj1" fmla="val 55880"/>
              <a:gd name="adj2" fmla="val 108285"/>
            </a:avLst>
          </a:prstGeom>
          <a:solidFill>
            <a:srgbClr val="FFFF00"/>
          </a:solidFill>
          <a:ln w="12700" algn="ctr">
            <a:solidFill>
              <a:schemeClr val="tx1"/>
            </a:solidFill>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38" name="Group 8"/>
          <p:cNvGrpSpPr>
            <a:grpSpLocks/>
          </p:cNvGrpSpPr>
          <p:nvPr/>
        </p:nvGrpSpPr>
        <p:grpSpPr bwMode="auto">
          <a:xfrm>
            <a:off x="3393849" y="1833311"/>
            <a:ext cx="2305317" cy="428484"/>
            <a:chOff x="1614" y="1484"/>
            <a:chExt cx="2604" cy="484"/>
          </a:xfrm>
        </p:grpSpPr>
        <p:sp>
          <p:nvSpPr>
            <p:cNvPr id="39" name="Rectangle 9"/>
            <p:cNvSpPr>
              <a:spLocks noChangeArrowheads="1"/>
            </p:cNvSpPr>
            <p:nvPr/>
          </p:nvSpPr>
          <p:spPr bwMode="auto">
            <a:xfrm rot="597975">
              <a:off x="2411" y="1507"/>
              <a:ext cx="1374" cy="275"/>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FIN = 1, </a:t>
              </a:r>
              <a:r>
                <a:rPr kumimoji="0" lang="en-US" altLang="zh-CN" sz="10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 = u</a:t>
              </a:r>
            </a:p>
          </p:txBody>
        </p:sp>
        <p:sp>
          <p:nvSpPr>
            <p:cNvPr id="40" name="Line 10"/>
            <p:cNvSpPr>
              <a:spLocks noChangeShapeType="1"/>
            </p:cNvSpPr>
            <p:nvPr/>
          </p:nvSpPr>
          <p:spPr bwMode="auto">
            <a:xfrm>
              <a:off x="1614" y="1484"/>
              <a:ext cx="2604" cy="484"/>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41" name="Rectangle 17"/>
          <p:cNvSpPr>
            <a:spLocks noChangeArrowheads="1"/>
          </p:cNvSpPr>
          <p:nvPr/>
        </p:nvSpPr>
        <p:spPr bwMode="auto">
          <a:xfrm>
            <a:off x="2860899" y="1418106"/>
            <a:ext cx="532065" cy="375367"/>
          </a:xfrm>
          <a:prstGeom prst="rect">
            <a:avLst/>
          </a:prstGeom>
          <a:solidFill>
            <a:srgbClr val="009900"/>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42" name="Rectangle 19"/>
          <p:cNvSpPr>
            <a:spLocks noChangeArrowheads="1"/>
          </p:cNvSpPr>
          <p:nvPr/>
        </p:nvSpPr>
        <p:spPr bwMode="auto">
          <a:xfrm>
            <a:off x="5697395" y="1418106"/>
            <a:ext cx="532950" cy="825098"/>
          </a:xfrm>
          <a:prstGeom prst="rect">
            <a:avLst/>
          </a:prstGeom>
          <a:solidFill>
            <a:srgbClr val="009900"/>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43" name="Group 20"/>
          <p:cNvGrpSpPr>
            <a:grpSpLocks/>
          </p:cNvGrpSpPr>
          <p:nvPr/>
        </p:nvGrpSpPr>
        <p:grpSpPr bwMode="auto">
          <a:xfrm>
            <a:off x="2806011" y="1372071"/>
            <a:ext cx="3501355" cy="46036"/>
            <a:chOff x="1020" y="481"/>
            <a:chExt cx="4037" cy="46"/>
          </a:xfrm>
        </p:grpSpPr>
        <p:sp>
          <p:nvSpPr>
            <p:cNvPr id="44" name="Line 21"/>
            <p:cNvSpPr>
              <a:spLocks noChangeShapeType="1"/>
            </p:cNvSpPr>
            <p:nvPr/>
          </p:nvSpPr>
          <p:spPr bwMode="auto">
            <a:xfrm>
              <a:off x="1020" y="527"/>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45" name="Line 22"/>
            <p:cNvSpPr>
              <a:spLocks noChangeShapeType="1"/>
            </p:cNvSpPr>
            <p:nvPr/>
          </p:nvSpPr>
          <p:spPr bwMode="auto">
            <a:xfrm>
              <a:off x="1020" y="481"/>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46" name="Group 37"/>
          <p:cNvGrpSpPr>
            <a:grpSpLocks/>
          </p:cNvGrpSpPr>
          <p:nvPr/>
        </p:nvGrpSpPr>
        <p:grpSpPr bwMode="auto">
          <a:xfrm>
            <a:off x="2103083" y="1220685"/>
            <a:ext cx="922481" cy="603775"/>
            <a:chOff x="156" y="792"/>
            <a:chExt cx="1042" cy="682"/>
          </a:xfrm>
        </p:grpSpPr>
        <p:sp>
          <p:nvSpPr>
            <p:cNvPr id="47" name="Freeform 38"/>
            <p:cNvSpPr>
              <a:spLocks/>
            </p:cNvSpPr>
            <p:nvPr/>
          </p:nvSpPr>
          <p:spPr bwMode="auto">
            <a:xfrm>
              <a:off x="185" y="792"/>
              <a:ext cx="1013"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48" name="Rectangle 39"/>
            <p:cNvSpPr>
              <a:spLocks noChangeArrowheads="1"/>
            </p:cNvSpPr>
            <p:nvPr/>
          </p:nvSpPr>
          <p:spPr bwMode="auto">
            <a:xfrm>
              <a:off x="156" y="1187"/>
              <a:ext cx="78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主动关闭</a:t>
              </a:r>
            </a:p>
          </p:txBody>
        </p:sp>
      </p:grpSp>
      <p:sp>
        <p:nvSpPr>
          <p:cNvPr id="49" name="Rectangle 42"/>
          <p:cNvSpPr>
            <a:spLocks noChangeArrowheads="1"/>
          </p:cNvSpPr>
          <p:nvPr/>
        </p:nvSpPr>
        <p:spPr bwMode="auto">
          <a:xfrm>
            <a:off x="4255700" y="1511062"/>
            <a:ext cx="721352" cy="251351"/>
          </a:xfrm>
          <a:prstGeom prst="rect">
            <a:avLst/>
          </a:prstGeom>
          <a:solidFill>
            <a:srgbClr val="00FFFF"/>
          </a:solidFill>
          <a:ln w="12700">
            <a:headEnd/>
            <a:tailEnd/>
          </a:ln>
          <a:extLst/>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zh-CN" altLang="en-US" sz="1050" b="1" i="0" u="none" strike="noStrike" kern="0" cap="none" spc="0" normalizeH="0" baseline="0" noProof="0" dirty="0">
                <a:ln>
                  <a:noFill/>
                </a:ln>
                <a:effectLst/>
                <a:uLnTx/>
                <a:uFillTx/>
                <a:latin typeface="微软雅黑" pitchFamily="34" charset="-122"/>
                <a:ea typeface="微软雅黑" pitchFamily="34" charset="-122"/>
              </a:rPr>
              <a:t>数据传送</a:t>
            </a:r>
          </a:p>
        </p:txBody>
      </p:sp>
      <p:sp>
        <p:nvSpPr>
          <p:cNvPr id="50" name="Rectangle 50"/>
          <p:cNvSpPr>
            <a:spLocks noChangeArrowheads="1"/>
          </p:cNvSpPr>
          <p:nvPr/>
        </p:nvSpPr>
        <p:spPr bwMode="auto">
          <a:xfrm>
            <a:off x="3204395" y="1042740"/>
            <a:ext cx="27892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effectLst/>
                <a:uLnTx/>
                <a:uFillTx/>
                <a:latin typeface="微软雅黑" pitchFamily="34" charset="-122"/>
                <a:ea typeface="微软雅黑" pitchFamily="34" charset="-122"/>
              </a:rPr>
              <a:t>A</a:t>
            </a:r>
          </a:p>
        </p:txBody>
      </p:sp>
      <p:sp>
        <p:nvSpPr>
          <p:cNvPr id="51" name="Rectangle 51"/>
          <p:cNvSpPr>
            <a:spLocks noChangeArrowheads="1"/>
          </p:cNvSpPr>
          <p:nvPr/>
        </p:nvSpPr>
        <p:spPr bwMode="auto">
          <a:xfrm>
            <a:off x="5639239" y="1042740"/>
            <a:ext cx="27090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52" name="Rectangle 52"/>
          <p:cNvSpPr>
            <a:spLocks noChangeArrowheads="1"/>
          </p:cNvSpPr>
          <p:nvPr/>
        </p:nvSpPr>
        <p:spPr bwMode="auto">
          <a:xfrm>
            <a:off x="2886307" y="82586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53" name="Rectangle 53"/>
          <p:cNvSpPr>
            <a:spLocks noChangeArrowheads="1"/>
          </p:cNvSpPr>
          <p:nvPr/>
        </p:nvSpPr>
        <p:spPr bwMode="auto">
          <a:xfrm>
            <a:off x="5628973" y="82586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服务器</a:t>
            </a:r>
          </a:p>
        </p:txBody>
      </p:sp>
      <p:pic>
        <p:nvPicPr>
          <p:cNvPr id="54"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9733" y="1067336"/>
            <a:ext cx="270208" cy="270208"/>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38884" y="1067336"/>
            <a:ext cx="270208" cy="270208"/>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46"/>
          <p:cNvSpPr>
            <a:spLocks noChangeArrowheads="1"/>
          </p:cNvSpPr>
          <p:nvPr/>
        </p:nvSpPr>
        <p:spPr bwMode="auto">
          <a:xfrm>
            <a:off x="2821016" y="1424303"/>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sp>
        <p:nvSpPr>
          <p:cNvPr id="57" name="Rectangle 47"/>
          <p:cNvSpPr>
            <a:spLocks noChangeArrowheads="1"/>
          </p:cNvSpPr>
          <p:nvPr/>
        </p:nvSpPr>
        <p:spPr bwMode="auto">
          <a:xfrm>
            <a:off x="5642882" y="1667761"/>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grpSp>
        <p:nvGrpSpPr>
          <p:cNvPr id="58" name="Group 2"/>
          <p:cNvGrpSpPr>
            <a:grpSpLocks/>
          </p:cNvGrpSpPr>
          <p:nvPr/>
        </p:nvGrpSpPr>
        <p:grpSpPr bwMode="auto">
          <a:xfrm>
            <a:off x="3384905" y="1795969"/>
            <a:ext cx="2321296" cy="2086458"/>
            <a:chOff x="1474" y="1888"/>
            <a:chExt cx="2412" cy="2432"/>
          </a:xfrm>
        </p:grpSpPr>
        <p:sp>
          <p:nvSpPr>
            <p:cNvPr id="59"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60" name="Line 4"/>
            <p:cNvSpPr>
              <a:spLocks noChangeShapeType="1"/>
            </p:cNvSpPr>
            <p:nvPr/>
          </p:nvSpPr>
          <p:spPr bwMode="auto">
            <a:xfrm>
              <a:off x="3886" y="2409"/>
              <a:ext cx="0" cy="1911"/>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sp>
        <p:nvSpPr>
          <p:cNvPr id="61" name="Text Box 155"/>
          <p:cNvSpPr txBox="1">
            <a:spLocks noChangeArrowheads="1"/>
          </p:cNvSpPr>
          <p:nvPr/>
        </p:nvSpPr>
        <p:spPr bwMode="auto">
          <a:xfrm>
            <a:off x="1929775" y="3617831"/>
            <a:ext cx="5422002" cy="904863"/>
          </a:xfrm>
          <a:prstGeom prst="rect">
            <a:avLst/>
          </a:prstGeom>
          <a:solidFill>
            <a:srgbClr val="FFFF99"/>
          </a:solidFill>
          <a:ln w="9525">
            <a:solidFill>
              <a:schemeClr val="tx1"/>
            </a:solidFill>
            <a:miter lim="800000"/>
            <a:headEnd/>
            <a:tailEnd/>
          </a:ln>
          <a:effectLst/>
          <a:extLst/>
        </p:spPr>
        <p:txBody>
          <a:bodyPr wrap="square">
            <a:spAutoFit/>
          </a:bodyPr>
          <a:lstStyle/>
          <a:p>
            <a:pPr marL="285750" indent="-285750">
              <a:lnSpc>
                <a:spcPct val="110000"/>
              </a:lnSpc>
              <a:buFont typeface="Wingdings" pitchFamily="2" charset="2"/>
              <a:buChar char="l"/>
            </a:pPr>
            <a:r>
              <a:rPr lang="zh-CN" altLang="en-US" sz="1600" b="1" dirty="0">
                <a:latin typeface="微软雅黑" pitchFamily="34" charset="-122"/>
                <a:ea typeface="微软雅黑" pitchFamily="34" charset="-122"/>
              </a:rPr>
              <a:t>若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已经没有要向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发送的数据，其应用进程就通知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释放连接。 </a:t>
            </a:r>
            <a:endParaRPr lang="en-US" altLang="zh-CN" sz="1600" b="1" dirty="0">
              <a:latin typeface="微软雅黑" pitchFamily="34" charset="-122"/>
              <a:ea typeface="微软雅黑" pitchFamily="34" charset="-122"/>
            </a:endParaRPr>
          </a:p>
          <a:p>
            <a:pPr marL="285750" indent="-285750">
              <a:lnSpc>
                <a:spcPct val="110000"/>
              </a:lnSpc>
              <a:buFont typeface="Wingdings" pitchFamily="2" charset="2"/>
              <a:buChar char="l"/>
            </a:pPr>
            <a:r>
              <a:rPr lang="en-US" altLang="zh-CN" sz="1600" b="1" dirty="0">
                <a:latin typeface="微软雅黑" pitchFamily="34" charset="-122"/>
                <a:ea typeface="微软雅黑" pitchFamily="34" charset="-122"/>
              </a:rPr>
              <a:t>FIN=1</a:t>
            </a:r>
            <a:r>
              <a:rPr lang="zh-CN" altLang="en-US" sz="1600" b="1" dirty="0">
                <a:latin typeface="微软雅黑" pitchFamily="34" charset="-122"/>
                <a:ea typeface="微软雅黑" pitchFamily="34" charset="-122"/>
              </a:rPr>
              <a:t>，</a:t>
            </a:r>
            <a:r>
              <a:rPr lang="en-US" altLang="zh-CN" sz="1600" b="1" dirty="0">
                <a:latin typeface="微软雅黑" pitchFamily="34" charset="-122"/>
                <a:ea typeface="微软雅黑" pitchFamily="34" charset="-122"/>
              </a:rPr>
              <a:t>ACK=1</a:t>
            </a:r>
            <a:r>
              <a:rPr lang="zh-CN" altLang="en-US" sz="1600" b="1" dirty="0">
                <a:latin typeface="微软雅黑" pitchFamily="34" charset="-122"/>
                <a:ea typeface="微软雅黑" pitchFamily="34" charset="-122"/>
              </a:rPr>
              <a:t>，确认号 </a:t>
            </a:r>
            <a:r>
              <a:rPr lang="en-US" altLang="zh-CN" sz="1600" b="1" dirty="0" err="1">
                <a:latin typeface="微软雅黑" pitchFamily="34" charset="-122"/>
                <a:ea typeface="微软雅黑" pitchFamily="34" charset="-122"/>
              </a:rPr>
              <a:t>ack</a:t>
            </a:r>
            <a:r>
              <a:rPr lang="en-US" altLang="zh-CN" sz="1600" b="1" dirty="0">
                <a:latin typeface="微软雅黑" pitchFamily="34" charset="-122"/>
                <a:ea typeface="微软雅黑" pitchFamily="34" charset="-122"/>
              </a:rPr>
              <a:t> = u+1</a:t>
            </a:r>
            <a:r>
              <a:rPr lang="zh-CN" altLang="en-US" sz="1600" b="1" dirty="0">
                <a:latin typeface="微软雅黑" pitchFamily="34" charset="-122"/>
                <a:ea typeface="微软雅黑" pitchFamily="34" charset="-122"/>
              </a:rPr>
              <a:t>。</a:t>
            </a:r>
          </a:p>
        </p:txBody>
      </p:sp>
      <p:grpSp>
        <p:nvGrpSpPr>
          <p:cNvPr id="65" name="Group 43"/>
          <p:cNvGrpSpPr>
            <a:grpSpLocks/>
          </p:cNvGrpSpPr>
          <p:nvPr/>
        </p:nvGrpSpPr>
        <p:grpSpPr bwMode="auto">
          <a:xfrm>
            <a:off x="6121453" y="1287082"/>
            <a:ext cx="750733" cy="997731"/>
            <a:chOff x="4695" y="867"/>
            <a:chExt cx="848" cy="1127"/>
          </a:xfrm>
        </p:grpSpPr>
        <p:sp>
          <p:nvSpPr>
            <p:cNvPr id="66" name="Freeform 44"/>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67" name="Rectangle 45"/>
            <p:cNvSpPr>
              <a:spLocks noChangeArrowheads="1"/>
            </p:cNvSpPr>
            <p:nvPr/>
          </p:nvSpPr>
          <p:spPr bwMode="auto">
            <a:xfrm>
              <a:off x="5047" y="1120"/>
              <a:ext cx="496" cy="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通知</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应用</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进程</a:t>
              </a:r>
            </a:p>
          </p:txBody>
        </p:sp>
      </p:grpSp>
      <p:grpSp>
        <p:nvGrpSpPr>
          <p:cNvPr id="78" name="组合 77"/>
          <p:cNvGrpSpPr/>
          <p:nvPr/>
        </p:nvGrpSpPr>
        <p:grpSpPr>
          <a:xfrm>
            <a:off x="3382340" y="2558723"/>
            <a:ext cx="2400818" cy="704797"/>
            <a:chOff x="3382340" y="2532597"/>
            <a:chExt cx="2400818" cy="704797"/>
          </a:xfrm>
        </p:grpSpPr>
        <p:sp>
          <p:nvSpPr>
            <p:cNvPr id="68" name="AutoShape 5"/>
            <p:cNvSpPr>
              <a:spLocks noChangeArrowheads="1"/>
            </p:cNvSpPr>
            <p:nvPr/>
          </p:nvSpPr>
          <p:spPr bwMode="auto">
            <a:xfrm rot="20948448">
              <a:off x="4076414" y="2692051"/>
              <a:ext cx="377137" cy="131910"/>
            </a:xfrm>
            <a:prstGeom prst="leftArrow">
              <a:avLst>
                <a:gd name="adj1" fmla="val 53620"/>
                <a:gd name="adj2" fmla="val 119816"/>
              </a:avLst>
            </a:prstGeom>
            <a:solidFill>
              <a:srgbClr val="FFFF00"/>
            </a:solidFill>
            <a:ln w="12700" algn="ctr">
              <a:solidFill>
                <a:schemeClr val="tx1"/>
              </a:solidFill>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69" name="Rectangle 16"/>
            <p:cNvSpPr>
              <a:spLocks noChangeArrowheads="1"/>
            </p:cNvSpPr>
            <p:nvPr/>
          </p:nvSpPr>
          <p:spPr bwMode="auto">
            <a:xfrm rot="20943314" flipH="1">
              <a:off x="3452391" y="2786404"/>
              <a:ext cx="2330767" cy="22826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FIN = 1, 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w,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u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70" name="Rectangle 54"/>
            <p:cNvSpPr>
              <a:spLocks noChangeArrowheads="1"/>
            </p:cNvSpPr>
            <p:nvPr/>
          </p:nvSpPr>
          <p:spPr bwMode="auto">
            <a:xfrm rot="20971112">
              <a:off x="4355353" y="2532597"/>
              <a:ext cx="695704" cy="243656"/>
            </a:xfrm>
            <a:prstGeom prst="rect">
              <a:avLst/>
            </a:prstGeom>
            <a:solidFill>
              <a:srgbClr val="00FFFF"/>
            </a:solidFill>
            <a:ln w="12700">
              <a:headEnd/>
              <a:tailEnd/>
            </a:ln>
            <a:extLst/>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数据传送</a:t>
              </a:r>
            </a:p>
          </p:txBody>
        </p:sp>
        <p:sp>
          <p:nvSpPr>
            <p:cNvPr id="71" name="Line 15"/>
            <p:cNvSpPr>
              <a:spLocks noChangeShapeType="1"/>
            </p:cNvSpPr>
            <p:nvPr/>
          </p:nvSpPr>
          <p:spPr bwMode="auto">
            <a:xfrm flipH="1">
              <a:off x="3382340" y="2808025"/>
              <a:ext cx="2305317" cy="429369"/>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72" name="Group 11"/>
          <p:cNvGrpSpPr>
            <a:grpSpLocks/>
          </p:cNvGrpSpPr>
          <p:nvPr/>
        </p:nvGrpSpPr>
        <p:grpSpPr bwMode="auto">
          <a:xfrm>
            <a:off x="3401817" y="2285699"/>
            <a:ext cx="2305317" cy="429369"/>
            <a:chOff x="1623" y="1995"/>
            <a:chExt cx="2604" cy="485"/>
          </a:xfrm>
        </p:grpSpPr>
        <p:sp>
          <p:nvSpPr>
            <p:cNvPr id="73" name="Rectangle 12"/>
            <p:cNvSpPr>
              <a:spLocks noChangeArrowheads="1"/>
            </p:cNvSpPr>
            <p:nvPr/>
          </p:nvSpPr>
          <p:spPr bwMode="auto">
            <a:xfrm rot="20990024" flipH="1">
              <a:off x="1826" y="2006"/>
              <a:ext cx="2041" cy="25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v,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u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74" name="Line 13"/>
            <p:cNvSpPr>
              <a:spLocks noChangeShapeType="1"/>
            </p:cNvSpPr>
            <p:nvPr/>
          </p:nvSpPr>
          <p:spPr bwMode="auto">
            <a:xfrm flipH="1">
              <a:off x="1623" y="1995"/>
              <a:ext cx="2604" cy="48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77" name="组合 76"/>
          <p:cNvGrpSpPr/>
          <p:nvPr/>
        </p:nvGrpSpPr>
        <p:grpSpPr>
          <a:xfrm>
            <a:off x="6098436" y="1183502"/>
            <a:ext cx="930398" cy="1630324"/>
            <a:chOff x="6098436" y="1183502"/>
            <a:chExt cx="930398" cy="1630324"/>
          </a:xfrm>
        </p:grpSpPr>
        <p:sp>
          <p:nvSpPr>
            <p:cNvPr id="75" name="Freeform 40"/>
            <p:cNvSpPr>
              <a:spLocks/>
            </p:cNvSpPr>
            <p:nvPr/>
          </p:nvSpPr>
          <p:spPr bwMode="auto">
            <a:xfrm>
              <a:off x="6098436" y="1183502"/>
              <a:ext cx="860369" cy="1620096"/>
            </a:xfrm>
            <a:custGeom>
              <a:avLst/>
              <a:gdLst>
                <a:gd name="T0" fmla="*/ 0 w 868"/>
                <a:gd name="T1" fmla="*/ 0 h 1493"/>
                <a:gd name="T2" fmla="*/ 1408112 w 868"/>
                <a:gd name="T3" fmla="*/ 13621 h 1493"/>
                <a:gd name="T4" fmla="*/ 1408112 w 868"/>
                <a:gd name="T5" fmla="*/ 2905125 h 1493"/>
                <a:gd name="T6" fmla="*/ 201159 w 868"/>
                <a:gd name="T7" fmla="*/ 2905125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76" name="Rectangle 41"/>
            <p:cNvSpPr>
              <a:spLocks noChangeArrowheads="1"/>
            </p:cNvSpPr>
            <p:nvPr/>
          </p:nvSpPr>
          <p:spPr bwMode="auto">
            <a:xfrm>
              <a:off x="6333130" y="2570170"/>
              <a:ext cx="69570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被动关闭</a:t>
              </a:r>
            </a:p>
          </p:txBody>
        </p:sp>
      </p:grpSp>
      <p:sp>
        <p:nvSpPr>
          <p:cNvPr id="2" name="灯片编号占位符 1">
            <a:extLst>
              <a:ext uri="{FF2B5EF4-FFF2-40B4-BE49-F238E27FC236}">
                <a16:creationId xmlns:a16="http://schemas.microsoft.com/office/drawing/2014/main" id="{0CF80AC7-56B1-436E-A10B-67FD9F8C4911}"/>
              </a:ext>
            </a:extLst>
          </p:cNvPr>
          <p:cNvSpPr>
            <a:spLocks noGrp="1"/>
          </p:cNvSpPr>
          <p:nvPr>
            <p:ph type="sldNum" sz="quarter" idx="12"/>
          </p:nvPr>
        </p:nvSpPr>
        <p:spPr/>
        <p:txBody>
          <a:bodyPr/>
          <a:lstStyle/>
          <a:p>
            <a:fld id="{C485880C-E2C3-4DAB-AE74-D9BE691626AC}" type="slidenum">
              <a:rPr lang="zh-CN" altLang="en-US" smtClean="0"/>
              <a:pPr/>
              <a:t>191</a:t>
            </a:fld>
            <a:endParaRPr lang="zh-CN" altLang="en-US"/>
          </a:p>
        </p:txBody>
      </p:sp>
    </p:spTree>
    <p:extLst>
      <p:ext uri="{BB962C8B-B14F-4D97-AF65-F5344CB8AC3E}">
        <p14:creationId xmlns:p14="http://schemas.microsoft.com/office/powerpoint/2010/main" val="98035775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000"/>
                                  </p:stCondLst>
                                  <p:childTnLst>
                                    <p:set>
                                      <p:cBhvr>
                                        <p:cTn id="6" dur="1" fill="hold">
                                          <p:stCondLst>
                                            <p:cond delay="0"/>
                                          </p:stCondLst>
                                        </p:cTn>
                                        <p:tgtEl>
                                          <p:spTgt spid="77"/>
                                        </p:tgtEl>
                                        <p:attrNameLst>
                                          <p:attrName>style.visibility</p:attrName>
                                        </p:attrNameLst>
                                      </p:cBhvr>
                                      <p:to>
                                        <p:strVal val="visible"/>
                                      </p:to>
                                    </p:set>
                                    <p:animEffect transition="in" filter="wipe(up)">
                                      <p:cBhvr>
                                        <p:cTn id="7" dur="2000"/>
                                        <p:tgtEl>
                                          <p:spTgt spid="77"/>
                                        </p:tgtEl>
                                      </p:cBhvr>
                                    </p:animEffect>
                                  </p:childTnLst>
                                </p:cTn>
                              </p:par>
                            </p:childTnLst>
                          </p:cTn>
                        </p:par>
                        <p:par>
                          <p:cTn id="8" fill="hold">
                            <p:stCondLst>
                              <p:cond delay="3000"/>
                            </p:stCondLst>
                            <p:childTnLst>
                              <p:par>
                                <p:cTn id="9" presetID="22" presetClass="entr" presetSubtype="2" fill="hold" nodeType="afterEffect">
                                  <p:stCondLst>
                                    <p:cond delay="1000"/>
                                  </p:stCondLst>
                                  <p:childTnLst>
                                    <p:set>
                                      <p:cBhvr>
                                        <p:cTn id="10" dur="1" fill="hold">
                                          <p:stCondLst>
                                            <p:cond delay="0"/>
                                          </p:stCondLst>
                                        </p:cTn>
                                        <p:tgtEl>
                                          <p:spTgt spid="78"/>
                                        </p:tgtEl>
                                        <p:attrNameLst>
                                          <p:attrName>style.visibility</p:attrName>
                                        </p:attrNameLst>
                                      </p:cBhvr>
                                      <p:to>
                                        <p:strVal val="visible"/>
                                      </p:to>
                                    </p:set>
                                    <p:animEffect transition="in" filter="wipe(right)">
                                      <p:cBhvr>
                                        <p:cTn id="11" dur="2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圆角矩形 45"/>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899" y="667244"/>
            <a:ext cx="3751385" cy="634020"/>
          </a:xfrm>
          <a:prstGeom prst="rect">
            <a:avLst/>
          </a:prstGeom>
          <a:noFill/>
          <a:ln w="9525">
            <a:noFill/>
            <a:miter lim="800000"/>
            <a:headEnd/>
            <a:tailEnd/>
          </a:ln>
          <a:effectLst/>
          <a:ex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的连接释放</a:t>
            </a:r>
            <a:endParaRPr lang="en-US" altLang="zh-CN" sz="1600" b="1" dirty="0">
              <a:latin typeface="微软雅黑" pitchFamily="34" charset="-122"/>
              <a:ea typeface="微软雅黑" pitchFamily="34" charset="-122"/>
            </a:endParaRPr>
          </a:p>
          <a:p>
            <a:pPr algn="ctr">
              <a:lnSpc>
                <a:spcPct val="110000"/>
              </a:lnSpc>
            </a:pPr>
            <a:r>
              <a:rPr lang="zh-CN" altLang="en-US" sz="1600" b="1" dirty="0">
                <a:latin typeface="微软雅黑" pitchFamily="34" charset="-122"/>
                <a:ea typeface="微软雅黑" pitchFamily="34" charset="-122"/>
              </a:rPr>
              <a:t>采用</a:t>
            </a:r>
            <a:r>
              <a:rPr lang="zh-CN" altLang="en-US" sz="1600" b="1" dirty="0">
                <a:solidFill>
                  <a:srgbClr val="C00000"/>
                </a:solidFill>
                <a:latin typeface="微软雅黑" pitchFamily="34" charset="-122"/>
                <a:ea typeface="微软雅黑" pitchFamily="34" charset="-122"/>
              </a:rPr>
              <a:t>四报文握手</a:t>
            </a:r>
          </a:p>
        </p:txBody>
      </p:sp>
      <p:sp>
        <p:nvSpPr>
          <p:cNvPr id="4" name="AutoShape 6"/>
          <p:cNvSpPr>
            <a:spLocks noChangeArrowheads="1"/>
          </p:cNvSpPr>
          <p:nvPr/>
        </p:nvSpPr>
        <p:spPr bwMode="auto">
          <a:xfrm>
            <a:off x="3914404" y="1558869"/>
            <a:ext cx="1329718" cy="140763"/>
          </a:xfrm>
          <a:prstGeom prst="leftRightArrow">
            <a:avLst>
              <a:gd name="adj1" fmla="val 55880"/>
              <a:gd name="adj2" fmla="val 108285"/>
            </a:avLst>
          </a:prstGeom>
          <a:solidFill>
            <a:srgbClr val="FFFF00"/>
          </a:solidFill>
          <a:ln w="12700" algn="ctr">
            <a:solidFill>
              <a:schemeClr val="tx1"/>
            </a:solidFill>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5" name="Group 8"/>
          <p:cNvGrpSpPr>
            <a:grpSpLocks/>
          </p:cNvGrpSpPr>
          <p:nvPr/>
        </p:nvGrpSpPr>
        <p:grpSpPr bwMode="auto">
          <a:xfrm>
            <a:off x="3393849" y="1833311"/>
            <a:ext cx="2305317" cy="428484"/>
            <a:chOff x="1614" y="1484"/>
            <a:chExt cx="2604" cy="484"/>
          </a:xfrm>
        </p:grpSpPr>
        <p:sp>
          <p:nvSpPr>
            <p:cNvPr id="6" name="Rectangle 9"/>
            <p:cNvSpPr>
              <a:spLocks noChangeArrowheads="1"/>
            </p:cNvSpPr>
            <p:nvPr/>
          </p:nvSpPr>
          <p:spPr bwMode="auto">
            <a:xfrm rot="597975">
              <a:off x="2411" y="1507"/>
              <a:ext cx="1374" cy="275"/>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FIN = 1, </a:t>
              </a:r>
              <a:r>
                <a:rPr kumimoji="0" lang="en-US" altLang="zh-CN" sz="10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 = u</a:t>
              </a:r>
            </a:p>
          </p:txBody>
        </p:sp>
        <p:sp>
          <p:nvSpPr>
            <p:cNvPr id="7" name="Line 10"/>
            <p:cNvSpPr>
              <a:spLocks noChangeShapeType="1"/>
            </p:cNvSpPr>
            <p:nvPr/>
          </p:nvSpPr>
          <p:spPr bwMode="auto">
            <a:xfrm>
              <a:off x="1614" y="1484"/>
              <a:ext cx="2604" cy="484"/>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8" name="Rectangle 17"/>
          <p:cNvSpPr>
            <a:spLocks noChangeArrowheads="1"/>
          </p:cNvSpPr>
          <p:nvPr/>
        </p:nvSpPr>
        <p:spPr bwMode="auto">
          <a:xfrm>
            <a:off x="2860899" y="1418106"/>
            <a:ext cx="532065" cy="375367"/>
          </a:xfrm>
          <a:prstGeom prst="rect">
            <a:avLst/>
          </a:prstGeom>
          <a:solidFill>
            <a:srgbClr val="009900"/>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9" name="Rectangle 19"/>
          <p:cNvSpPr>
            <a:spLocks noChangeArrowheads="1"/>
          </p:cNvSpPr>
          <p:nvPr/>
        </p:nvSpPr>
        <p:spPr bwMode="auto">
          <a:xfrm>
            <a:off x="5697395" y="1418106"/>
            <a:ext cx="532950" cy="825098"/>
          </a:xfrm>
          <a:prstGeom prst="rect">
            <a:avLst/>
          </a:prstGeom>
          <a:solidFill>
            <a:srgbClr val="009900"/>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10" name="Group 20"/>
          <p:cNvGrpSpPr>
            <a:grpSpLocks/>
          </p:cNvGrpSpPr>
          <p:nvPr/>
        </p:nvGrpSpPr>
        <p:grpSpPr bwMode="auto">
          <a:xfrm>
            <a:off x="2806011" y="1372071"/>
            <a:ext cx="3501355" cy="46036"/>
            <a:chOff x="1020" y="481"/>
            <a:chExt cx="4037" cy="46"/>
          </a:xfrm>
        </p:grpSpPr>
        <p:sp>
          <p:nvSpPr>
            <p:cNvPr id="11" name="Line 21"/>
            <p:cNvSpPr>
              <a:spLocks noChangeShapeType="1"/>
            </p:cNvSpPr>
            <p:nvPr/>
          </p:nvSpPr>
          <p:spPr bwMode="auto">
            <a:xfrm>
              <a:off x="1020" y="527"/>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12" name="Line 22"/>
            <p:cNvSpPr>
              <a:spLocks noChangeShapeType="1"/>
            </p:cNvSpPr>
            <p:nvPr/>
          </p:nvSpPr>
          <p:spPr bwMode="auto">
            <a:xfrm>
              <a:off x="1020" y="481"/>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13" name="Group 37"/>
          <p:cNvGrpSpPr>
            <a:grpSpLocks/>
          </p:cNvGrpSpPr>
          <p:nvPr/>
        </p:nvGrpSpPr>
        <p:grpSpPr bwMode="auto">
          <a:xfrm>
            <a:off x="2103083" y="1220685"/>
            <a:ext cx="922481" cy="603775"/>
            <a:chOff x="156" y="792"/>
            <a:chExt cx="1042" cy="682"/>
          </a:xfrm>
        </p:grpSpPr>
        <p:sp>
          <p:nvSpPr>
            <p:cNvPr id="14" name="Freeform 38"/>
            <p:cNvSpPr>
              <a:spLocks/>
            </p:cNvSpPr>
            <p:nvPr/>
          </p:nvSpPr>
          <p:spPr bwMode="auto">
            <a:xfrm>
              <a:off x="185" y="792"/>
              <a:ext cx="1013"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15" name="Rectangle 39"/>
            <p:cNvSpPr>
              <a:spLocks noChangeArrowheads="1"/>
            </p:cNvSpPr>
            <p:nvPr/>
          </p:nvSpPr>
          <p:spPr bwMode="auto">
            <a:xfrm>
              <a:off x="156" y="1187"/>
              <a:ext cx="78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主动关闭</a:t>
              </a:r>
            </a:p>
          </p:txBody>
        </p:sp>
      </p:grpSp>
      <p:sp>
        <p:nvSpPr>
          <p:cNvPr id="16" name="Rectangle 42"/>
          <p:cNvSpPr>
            <a:spLocks noChangeArrowheads="1"/>
          </p:cNvSpPr>
          <p:nvPr/>
        </p:nvSpPr>
        <p:spPr bwMode="auto">
          <a:xfrm>
            <a:off x="4255700" y="1511062"/>
            <a:ext cx="721352" cy="251351"/>
          </a:xfrm>
          <a:prstGeom prst="rect">
            <a:avLst/>
          </a:prstGeom>
          <a:solidFill>
            <a:srgbClr val="00FFFF"/>
          </a:solidFill>
          <a:ln w="12700">
            <a:headEnd/>
            <a:tailEnd/>
          </a:ln>
          <a:extLst/>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zh-CN" altLang="en-US" sz="1050" b="1" i="0" u="none" strike="noStrike" kern="0" cap="none" spc="0" normalizeH="0" baseline="0" noProof="0" dirty="0">
                <a:ln>
                  <a:noFill/>
                </a:ln>
                <a:effectLst/>
                <a:uLnTx/>
                <a:uFillTx/>
                <a:latin typeface="微软雅黑" pitchFamily="34" charset="-122"/>
                <a:ea typeface="微软雅黑" pitchFamily="34" charset="-122"/>
              </a:rPr>
              <a:t>数据传送</a:t>
            </a:r>
          </a:p>
        </p:txBody>
      </p:sp>
      <p:sp>
        <p:nvSpPr>
          <p:cNvPr id="17" name="Rectangle 50"/>
          <p:cNvSpPr>
            <a:spLocks noChangeArrowheads="1"/>
          </p:cNvSpPr>
          <p:nvPr/>
        </p:nvSpPr>
        <p:spPr bwMode="auto">
          <a:xfrm>
            <a:off x="3204395" y="1042740"/>
            <a:ext cx="27892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effectLst/>
                <a:uLnTx/>
                <a:uFillTx/>
                <a:latin typeface="微软雅黑" pitchFamily="34" charset="-122"/>
                <a:ea typeface="微软雅黑" pitchFamily="34" charset="-122"/>
              </a:rPr>
              <a:t>A</a:t>
            </a:r>
          </a:p>
        </p:txBody>
      </p:sp>
      <p:sp>
        <p:nvSpPr>
          <p:cNvPr id="18" name="Rectangle 51"/>
          <p:cNvSpPr>
            <a:spLocks noChangeArrowheads="1"/>
          </p:cNvSpPr>
          <p:nvPr/>
        </p:nvSpPr>
        <p:spPr bwMode="auto">
          <a:xfrm>
            <a:off x="5639239" y="1042740"/>
            <a:ext cx="27090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19" name="Rectangle 52"/>
          <p:cNvSpPr>
            <a:spLocks noChangeArrowheads="1"/>
          </p:cNvSpPr>
          <p:nvPr/>
        </p:nvSpPr>
        <p:spPr bwMode="auto">
          <a:xfrm>
            <a:off x="2886307" y="82586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20" name="Rectangle 53"/>
          <p:cNvSpPr>
            <a:spLocks noChangeArrowheads="1"/>
          </p:cNvSpPr>
          <p:nvPr/>
        </p:nvSpPr>
        <p:spPr bwMode="auto">
          <a:xfrm>
            <a:off x="5628973" y="82586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服务器</a:t>
            </a:r>
          </a:p>
        </p:txBody>
      </p:sp>
      <p:pic>
        <p:nvPicPr>
          <p:cNvPr id="21"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9733" y="1067336"/>
            <a:ext cx="270208" cy="27020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38884" y="1067336"/>
            <a:ext cx="270208" cy="270208"/>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46"/>
          <p:cNvSpPr>
            <a:spLocks noChangeArrowheads="1"/>
          </p:cNvSpPr>
          <p:nvPr/>
        </p:nvSpPr>
        <p:spPr bwMode="auto">
          <a:xfrm>
            <a:off x="2821016" y="1424303"/>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sp>
        <p:nvSpPr>
          <p:cNvPr id="24" name="Rectangle 47"/>
          <p:cNvSpPr>
            <a:spLocks noChangeArrowheads="1"/>
          </p:cNvSpPr>
          <p:nvPr/>
        </p:nvSpPr>
        <p:spPr bwMode="auto">
          <a:xfrm>
            <a:off x="5642882" y="1667761"/>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grpSp>
        <p:nvGrpSpPr>
          <p:cNvPr id="25" name="Group 2"/>
          <p:cNvGrpSpPr>
            <a:grpSpLocks/>
          </p:cNvGrpSpPr>
          <p:nvPr/>
        </p:nvGrpSpPr>
        <p:grpSpPr bwMode="auto">
          <a:xfrm>
            <a:off x="3384905" y="1795969"/>
            <a:ext cx="2321296" cy="2086458"/>
            <a:chOff x="1474" y="1888"/>
            <a:chExt cx="2412" cy="2432"/>
          </a:xfrm>
        </p:grpSpPr>
        <p:sp>
          <p:nvSpPr>
            <p:cNvPr id="26"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27" name="Line 4"/>
            <p:cNvSpPr>
              <a:spLocks noChangeShapeType="1"/>
            </p:cNvSpPr>
            <p:nvPr/>
          </p:nvSpPr>
          <p:spPr bwMode="auto">
            <a:xfrm>
              <a:off x="3886" y="2409"/>
              <a:ext cx="0" cy="1911"/>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sp>
        <p:nvSpPr>
          <p:cNvPr id="28" name="Text Box 155"/>
          <p:cNvSpPr txBox="1">
            <a:spLocks noChangeArrowheads="1"/>
          </p:cNvSpPr>
          <p:nvPr/>
        </p:nvSpPr>
        <p:spPr bwMode="auto">
          <a:xfrm>
            <a:off x="1929775" y="3910912"/>
            <a:ext cx="5422002" cy="634020"/>
          </a:xfrm>
          <a:prstGeom prst="rect">
            <a:avLst/>
          </a:prstGeom>
          <a:solidFill>
            <a:srgbClr val="FFFF99"/>
          </a:solidFill>
          <a:ln w="9525">
            <a:solidFill>
              <a:schemeClr val="tx1"/>
            </a:solidFill>
            <a:miter lim="800000"/>
            <a:headEnd/>
            <a:tailEnd/>
          </a:ln>
          <a:effectLst/>
          <a:extLst/>
        </p:spPr>
        <p:txBody>
          <a:bodyPr wrap="square">
            <a:spAutoFit/>
          </a:bodyPr>
          <a:lstStyle/>
          <a:p>
            <a:pPr>
              <a:lnSpc>
                <a:spcPct val="110000"/>
              </a:lnSpc>
            </a:pPr>
            <a:r>
              <a:rPr lang="zh-CN" altLang="en-US" sz="1600" b="1" dirty="0">
                <a:latin typeface="微软雅黑" pitchFamily="34" charset="-122"/>
                <a:ea typeface="微软雅黑" pitchFamily="34" charset="-122"/>
              </a:rPr>
              <a:t>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收到连接释放报文段后，必须发出确认。</a:t>
            </a:r>
            <a:endParaRPr lang="en-US" altLang="zh-CN" sz="1600" b="1" dirty="0">
              <a:latin typeface="微软雅黑" pitchFamily="34" charset="-122"/>
              <a:ea typeface="微软雅黑" pitchFamily="34" charset="-122"/>
            </a:endParaRPr>
          </a:p>
          <a:p>
            <a:pPr>
              <a:lnSpc>
                <a:spcPct val="110000"/>
              </a:lnSpc>
            </a:pPr>
            <a:r>
              <a:rPr lang="zh-CN" altLang="en-US" sz="1600" b="1" dirty="0">
                <a:latin typeface="微软雅黑" pitchFamily="34" charset="-122"/>
                <a:ea typeface="微软雅黑" pitchFamily="34" charset="-122"/>
              </a:rPr>
              <a:t> </a:t>
            </a:r>
            <a:r>
              <a:rPr lang="en-US" altLang="zh-CN" sz="1600" b="1" dirty="0">
                <a:latin typeface="微软雅黑" pitchFamily="34" charset="-122"/>
                <a:ea typeface="微软雅黑" pitchFamily="34" charset="-122"/>
              </a:rPr>
              <a:t>ACK=1</a:t>
            </a:r>
            <a:r>
              <a:rPr lang="zh-CN" altLang="en-US" sz="1600" b="1" dirty="0">
                <a:latin typeface="微软雅黑" pitchFamily="34" charset="-122"/>
                <a:ea typeface="微软雅黑" pitchFamily="34" charset="-122"/>
              </a:rPr>
              <a:t>，确认号 </a:t>
            </a:r>
            <a:r>
              <a:rPr lang="en-US" altLang="zh-CN" sz="1600" b="1" dirty="0" err="1">
                <a:latin typeface="微软雅黑" pitchFamily="34" charset="-122"/>
                <a:ea typeface="微软雅黑" pitchFamily="34" charset="-122"/>
              </a:rPr>
              <a:t>ack</a:t>
            </a:r>
            <a:r>
              <a:rPr lang="en-US" altLang="zh-CN" sz="1600" b="1" dirty="0">
                <a:latin typeface="微软雅黑" pitchFamily="34" charset="-122"/>
                <a:ea typeface="微软雅黑" pitchFamily="34" charset="-122"/>
              </a:rPr>
              <a:t>=w+1</a:t>
            </a:r>
            <a:r>
              <a:rPr lang="zh-CN" altLang="en-US" sz="1600" b="1" dirty="0">
                <a:latin typeface="微软雅黑" pitchFamily="34" charset="-122"/>
                <a:ea typeface="微软雅黑" pitchFamily="34" charset="-122"/>
              </a:rPr>
              <a:t>，自己的序号 </a:t>
            </a:r>
            <a:r>
              <a:rPr lang="en-US" altLang="zh-CN" sz="1600" b="1" dirty="0" err="1">
                <a:latin typeface="微软雅黑" pitchFamily="34" charset="-122"/>
                <a:ea typeface="微软雅黑" pitchFamily="34" charset="-122"/>
              </a:rPr>
              <a:t>seq</a:t>
            </a:r>
            <a:r>
              <a:rPr lang="en-US" altLang="zh-CN" sz="1600" b="1" dirty="0">
                <a:latin typeface="微软雅黑" pitchFamily="34" charset="-122"/>
                <a:ea typeface="微软雅黑" pitchFamily="34" charset="-122"/>
              </a:rPr>
              <a:t> = u + 1</a:t>
            </a:r>
            <a:endParaRPr lang="zh-CN" altLang="en-US" sz="1600" b="1" dirty="0">
              <a:latin typeface="微软雅黑" pitchFamily="34" charset="-122"/>
              <a:ea typeface="微软雅黑" pitchFamily="34" charset="-122"/>
            </a:endParaRPr>
          </a:p>
        </p:txBody>
      </p:sp>
      <p:grpSp>
        <p:nvGrpSpPr>
          <p:cNvPr id="29" name="Group 43"/>
          <p:cNvGrpSpPr>
            <a:grpSpLocks/>
          </p:cNvGrpSpPr>
          <p:nvPr/>
        </p:nvGrpSpPr>
        <p:grpSpPr bwMode="auto">
          <a:xfrm>
            <a:off x="6121453" y="1287082"/>
            <a:ext cx="750733" cy="997731"/>
            <a:chOff x="4695" y="867"/>
            <a:chExt cx="848" cy="1127"/>
          </a:xfrm>
        </p:grpSpPr>
        <p:sp>
          <p:nvSpPr>
            <p:cNvPr id="30" name="Freeform 44"/>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31" name="Rectangle 45"/>
            <p:cNvSpPr>
              <a:spLocks noChangeArrowheads="1"/>
            </p:cNvSpPr>
            <p:nvPr/>
          </p:nvSpPr>
          <p:spPr bwMode="auto">
            <a:xfrm>
              <a:off x="5047" y="1120"/>
              <a:ext cx="496" cy="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通知</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应用</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进程</a:t>
              </a:r>
            </a:p>
          </p:txBody>
        </p:sp>
      </p:grpSp>
      <p:grpSp>
        <p:nvGrpSpPr>
          <p:cNvPr id="32" name="组合 31"/>
          <p:cNvGrpSpPr/>
          <p:nvPr/>
        </p:nvGrpSpPr>
        <p:grpSpPr>
          <a:xfrm>
            <a:off x="3382340" y="2532597"/>
            <a:ext cx="2400818" cy="704797"/>
            <a:chOff x="3382340" y="2532597"/>
            <a:chExt cx="2400818" cy="704797"/>
          </a:xfrm>
        </p:grpSpPr>
        <p:sp>
          <p:nvSpPr>
            <p:cNvPr id="33" name="AutoShape 5"/>
            <p:cNvSpPr>
              <a:spLocks noChangeArrowheads="1"/>
            </p:cNvSpPr>
            <p:nvPr/>
          </p:nvSpPr>
          <p:spPr bwMode="auto">
            <a:xfrm rot="20948448">
              <a:off x="4076414" y="2692051"/>
              <a:ext cx="377137" cy="131910"/>
            </a:xfrm>
            <a:prstGeom prst="leftArrow">
              <a:avLst>
                <a:gd name="adj1" fmla="val 53620"/>
                <a:gd name="adj2" fmla="val 119816"/>
              </a:avLst>
            </a:prstGeom>
            <a:solidFill>
              <a:srgbClr val="FFFF00"/>
            </a:solidFill>
            <a:ln w="12700" algn="ctr">
              <a:solidFill>
                <a:schemeClr val="tx1"/>
              </a:solidFill>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34" name="Rectangle 16"/>
            <p:cNvSpPr>
              <a:spLocks noChangeArrowheads="1"/>
            </p:cNvSpPr>
            <p:nvPr/>
          </p:nvSpPr>
          <p:spPr bwMode="auto">
            <a:xfrm rot="20943314" flipH="1">
              <a:off x="3452391" y="2786404"/>
              <a:ext cx="2330767" cy="22826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FIN = 1, 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w,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u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35" name="Rectangle 54"/>
            <p:cNvSpPr>
              <a:spLocks noChangeArrowheads="1"/>
            </p:cNvSpPr>
            <p:nvPr/>
          </p:nvSpPr>
          <p:spPr bwMode="auto">
            <a:xfrm rot="20971112">
              <a:off x="4355353" y="2532597"/>
              <a:ext cx="695704" cy="243656"/>
            </a:xfrm>
            <a:prstGeom prst="rect">
              <a:avLst/>
            </a:prstGeom>
            <a:solidFill>
              <a:srgbClr val="00FFFF"/>
            </a:solidFill>
            <a:ln w="12700">
              <a:headEnd/>
              <a:tailEnd/>
            </a:ln>
            <a:extLst/>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数据传送</a:t>
              </a:r>
            </a:p>
          </p:txBody>
        </p:sp>
        <p:sp>
          <p:nvSpPr>
            <p:cNvPr id="36" name="Line 15"/>
            <p:cNvSpPr>
              <a:spLocks noChangeShapeType="1"/>
            </p:cNvSpPr>
            <p:nvPr/>
          </p:nvSpPr>
          <p:spPr bwMode="auto">
            <a:xfrm flipH="1">
              <a:off x="3382340" y="2808025"/>
              <a:ext cx="2305317" cy="429369"/>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37" name="Group 11"/>
          <p:cNvGrpSpPr>
            <a:grpSpLocks/>
          </p:cNvGrpSpPr>
          <p:nvPr/>
        </p:nvGrpSpPr>
        <p:grpSpPr bwMode="auto">
          <a:xfrm>
            <a:off x="3401817" y="2285699"/>
            <a:ext cx="2305317" cy="429369"/>
            <a:chOff x="1623" y="1995"/>
            <a:chExt cx="2604" cy="485"/>
          </a:xfrm>
        </p:grpSpPr>
        <p:sp>
          <p:nvSpPr>
            <p:cNvPr id="38" name="Rectangle 12"/>
            <p:cNvSpPr>
              <a:spLocks noChangeArrowheads="1"/>
            </p:cNvSpPr>
            <p:nvPr/>
          </p:nvSpPr>
          <p:spPr bwMode="auto">
            <a:xfrm rot="20990024" flipH="1">
              <a:off x="1826" y="2006"/>
              <a:ext cx="2041" cy="25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v,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u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39" name="Line 13"/>
            <p:cNvSpPr>
              <a:spLocks noChangeShapeType="1"/>
            </p:cNvSpPr>
            <p:nvPr/>
          </p:nvSpPr>
          <p:spPr bwMode="auto">
            <a:xfrm flipH="1">
              <a:off x="1623" y="1995"/>
              <a:ext cx="2604" cy="48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40" name="组合 39"/>
          <p:cNvGrpSpPr/>
          <p:nvPr/>
        </p:nvGrpSpPr>
        <p:grpSpPr>
          <a:xfrm>
            <a:off x="6098436" y="1183502"/>
            <a:ext cx="930398" cy="1630324"/>
            <a:chOff x="6098436" y="1183502"/>
            <a:chExt cx="930398" cy="1630324"/>
          </a:xfrm>
        </p:grpSpPr>
        <p:sp>
          <p:nvSpPr>
            <p:cNvPr id="41" name="Freeform 40"/>
            <p:cNvSpPr>
              <a:spLocks/>
            </p:cNvSpPr>
            <p:nvPr/>
          </p:nvSpPr>
          <p:spPr bwMode="auto">
            <a:xfrm>
              <a:off x="6098436" y="1183502"/>
              <a:ext cx="860369" cy="1620096"/>
            </a:xfrm>
            <a:custGeom>
              <a:avLst/>
              <a:gdLst>
                <a:gd name="T0" fmla="*/ 0 w 868"/>
                <a:gd name="T1" fmla="*/ 0 h 1493"/>
                <a:gd name="T2" fmla="*/ 1408112 w 868"/>
                <a:gd name="T3" fmla="*/ 13621 h 1493"/>
                <a:gd name="T4" fmla="*/ 1408112 w 868"/>
                <a:gd name="T5" fmla="*/ 2905125 h 1493"/>
                <a:gd name="T6" fmla="*/ 201159 w 868"/>
                <a:gd name="T7" fmla="*/ 2905125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42" name="Rectangle 41"/>
            <p:cNvSpPr>
              <a:spLocks noChangeArrowheads="1"/>
            </p:cNvSpPr>
            <p:nvPr/>
          </p:nvSpPr>
          <p:spPr bwMode="auto">
            <a:xfrm>
              <a:off x="6333130" y="2570170"/>
              <a:ext cx="69570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被动关闭</a:t>
              </a:r>
            </a:p>
          </p:txBody>
        </p:sp>
      </p:grpSp>
      <p:grpSp>
        <p:nvGrpSpPr>
          <p:cNvPr id="45" name="组合 44"/>
          <p:cNvGrpSpPr/>
          <p:nvPr/>
        </p:nvGrpSpPr>
        <p:grpSpPr>
          <a:xfrm>
            <a:off x="3393849" y="3270695"/>
            <a:ext cx="2343998" cy="429369"/>
            <a:chOff x="3393849" y="3270695"/>
            <a:chExt cx="2343998" cy="429369"/>
          </a:xfrm>
        </p:grpSpPr>
        <p:sp>
          <p:nvSpPr>
            <p:cNvPr id="43" name="Rectangle 7"/>
            <p:cNvSpPr>
              <a:spLocks noChangeArrowheads="1"/>
            </p:cNvSpPr>
            <p:nvPr/>
          </p:nvSpPr>
          <p:spPr bwMode="auto">
            <a:xfrm rot="610931">
              <a:off x="3641118" y="3294225"/>
              <a:ext cx="2096729"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u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w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p>
          </p:txBody>
        </p:sp>
        <p:sp>
          <p:nvSpPr>
            <p:cNvPr id="44" name="Line 14"/>
            <p:cNvSpPr>
              <a:spLocks noChangeShapeType="1"/>
            </p:cNvSpPr>
            <p:nvPr/>
          </p:nvSpPr>
          <p:spPr bwMode="auto">
            <a:xfrm>
              <a:off x="3393849" y="3270695"/>
              <a:ext cx="2305317" cy="429369"/>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2" name="灯片编号占位符 1">
            <a:extLst>
              <a:ext uri="{FF2B5EF4-FFF2-40B4-BE49-F238E27FC236}">
                <a16:creationId xmlns:a16="http://schemas.microsoft.com/office/drawing/2014/main" id="{74AD6276-D982-4515-B8C9-9AE7C051EDAE}"/>
              </a:ext>
            </a:extLst>
          </p:cNvPr>
          <p:cNvSpPr>
            <a:spLocks noGrp="1"/>
          </p:cNvSpPr>
          <p:nvPr>
            <p:ph type="sldNum" sz="quarter" idx="12"/>
          </p:nvPr>
        </p:nvSpPr>
        <p:spPr/>
        <p:txBody>
          <a:bodyPr/>
          <a:lstStyle/>
          <a:p>
            <a:fld id="{C485880C-E2C3-4DAB-AE74-D9BE691626AC}" type="slidenum">
              <a:rPr lang="zh-CN" altLang="en-US" smtClean="0"/>
              <a:pPr/>
              <a:t>192</a:t>
            </a:fld>
            <a:endParaRPr lang="zh-CN" altLang="en-US"/>
          </a:p>
        </p:txBody>
      </p:sp>
    </p:spTree>
    <p:extLst>
      <p:ext uri="{BB962C8B-B14F-4D97-AF65-F5344CB8AC3E}">
        <p14:creationId xmlns:p14="http://schemas.microsoft.com/office/powerpoint/2010/main" val="64265877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圆角矩形 57"/>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899" y="667244"/>
            <a:ext cx="3751385" cy="634020"/>
          </a:xfrm>
          <a:prstGeom prst="rect">
            <a:avLst/>
          </a:prstGeom>
          <a:noFill/>
          <a:ln w="9525">
            <a:noFill/>
            <a:miter lim="800000"/>
            <a:headEnd/>
            <a:tailEnd/>
          </a:ln>
          <a:effectLst/>
          <a:ex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的连接释放</a:t>
            </a:r>
            <a:endParaRPr lang="en-US" altLang="zh-CN" sz="1600" b="1" dirty="0">
              <a:latin typeface="微软雅黑" pitchFamily="34" charset="-122"/>
              <a:ea typeface="微软雅黑" pitchFamily="34" charset="-122"/>
            </a:endParaRPr>
          </a:p>
          <a:p>
            <a:pPr algn="ctr">
              <a:lnSpc>
                <a:spcPct val="110000"/>
              </a:lnSpc>
            </a:pPr>
            <a:r>
              <a:rPr lang="zh-CN" altLang="en-US" sz="1600" b="1" dirty="0">
                <a:latin typeface="微软雅黑" pitchFamily="34" charset="-122"/>
                <a:ea typeface="微软雅黑" pitchFamily="34" charset="-122"/>
              </a:rPr>
              <a:t>采用</a:t>
            </a:r>
            <a:r>
              <a:rPr lang="zh-CN" altLang="en-US" sz="1600" b="1" dirty="0">
                <a:solidFill>
                  <a:srgbClr val="C00000"/>
                </a:solidFill>
                <a:latin typeface="微软雅黑" pitchFamily="34" charset="-122"/>
                <a:ea typeface="微软雅黑" pitchFamily="34" charset="-122"/>
              </a:rPr>
              <a:t>四报文握手</a:t>
            </a:r>
          </a:p>
        </p:txBody>
      </p:sp>
      <p:sp>
        <p:nvSpPr>
          <p:cNvPr id="63" name="AutoShape 5"/>
          <p:cNvSpPr>
            <a:spLocks noChangeArrowheads="1"/>
          </p:cNvSpPr>
          <p:nvPr/>
        </p:nvSpPr>
        <p:spPr bwMode="auto">
          <a:xfrm rot="20948448">
            <a:off x="4076414" y="2692051"/>
            <a:ext cx="377137" cy="131910"/>
          </a:xfrm>
          <a:prstGeom prst="leftArrow">
            <a:avLst>
              <a:gd name="adj1" fmla="val 53620"/>
              <a:gd name="adj2" fmla="val 119816"/>
            </a:avLst>
          </a:prstGeom>
          <a:solidFill>
            <a:srgbClr val="FFFF00"/>
          </a:solidFill>
          <a:ln w="12700" algn="ctr">
            <a:solidFill>
              <a:schemeClr val="tx1"/>
            </a:solidFill>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64" name="AutoShape 6"/>
          <p:cNvSpPr>
            <a:spLocks noChangeArrowheads="1"/>
          </p:cNvSpPr>
          <p:nvPr/>
        </p:nvSpPr>
        <p:spPr bwMode="auto">
          <a:xfrm>
            <a:off x="3914404" y="1558869"/>
            <a:ext cx="1329718" cy="140763"/>
          </a:xfrm>
          <a:prstGeom prst="leftRightArrow">
            <a:avLst>
              <a:gd name="adj1" fmla="val 55880"/>
              <a:gd name="adj2" fmla="val 108285"/>
            </a:avLst>
          </a:prstGeom>
          <a:solidFill>
            <a:srgbClr val="FFFF00"/>
          </a:solidFill>
          <a:ln w="12700" algn="ctr">
            <a:solidFill>
              <a:schemeClr val="tx1"/>
            </a:solidFill>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65" name="Rectangle 7"/>
          <p:cNvSpPr>
            <a:spLocks noChangeArrowheads="1"/>
          </p:cNvSpPr>
          <p:nvPr/>
        </p:nvSpPr>
        <p:spPr bwMode="auto">
          <a:xfrm rot="610931">
            <a:off x="3641118" y="3294225"/>
            <a:ext cx="2096729"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u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w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p>
        </p:txBody>
      </p:sp>
      <p:grpSp>
        <p:nvGrpSpPr>
          <p:cNvPr id="66" name="Group 8"/>
          <p:cNvGrpSpPr>
            <a:grpSpLocks/>
          </p:cNvGrpSpPr>
          <p:nvPr/>
        </p:nvGrpSpPr>
        <p:grpSpPr bwMode="auto">
          <a:xfrm>
            <a:off x="3393849" y="1833311"/>
            <a:ext cx="2305317" cy="428484"/>
            <a:chOff x="1614" y="1484"/>
            <a:chExt cx="2604" cy="484"/>
          </a:xfrm>
        </p:grpSpPr>
        <p:sp>
          <p:nvSpPr>
            <p:cNvPr id="67" name="Rectangle 9"/>
            <p:cNvSpPr>
              <a:spLocks noChangeArrowheads="1"/>
            </p:cNvSpPr>
            <p:nvPr/>
          </p:nvSpPr>
          <p:spPr bwMode="auto">
            <a:xfrm rot="597975">
              <a:off x="2411" y="1507"/>
              <a:ext cx="1374" cy="275"/>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effectLst/>
                  <a:uLnTx/>
                  <a:uFillTx/>
                  <a:latin typeface="微软雅黑" pitchFamily="34" charset="-122"/>
                  <a:ea typeface="微软雅黑" pitchFamily="34" charset="-122"/>
                </a:rPr>
                <a:t>FIN = 1, seq = u</a:t>
              </a:r>
            </a:p>
          </p:txBody>
        </p:sp>
        <p:sp>
          <p:nvSpPr>
            <p:cNvPr id="68" name="Line 10"/>
            <p:cNvSpPr>
              <a:spLocks noChangeShapeType="1"/>
            </p:cNvSpPr>
            <p:nvPr/>
          </p:nvSpPr>
          <p:spPr bwMode="auto">
            <a:xfrm>
              <a:off x="1614" y="1484"/>
              <a:ext cx="2604" cy="484"/>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69" name="Group 11"/>
          <p:cNvGrpSpPr>
            <a:grpSpLocks/>
          </p:cNvGrpSpPr>
          <p:nvPr/>
        </p:nvGrpSpPr>
        <p:grpSpPr bwMode="auto">
          <a:xfrm>
            <a:off x="3401817" y="2285699"/>
            <a:ext cx="2305317" cy="429369"/>
            <a:chOff x="1623" y="1995"/>
            <a:chExt cx="2604" cy="485"/>
          </a:xfrm>
        </p:grpSpPr>
        <p:sp>
          <p:nvSpPr>
            <p:cNvPr id="70" name="Rectangle 12"/>
            <p:cNvSpPr>
              <a:spLocks noChangeArrowheads="1"/>
            </p:cNvSpPr>
            <p:nvPr/>
          </p:nvSpPr>
          <p:spPr bwMode="auto">
            <a:xfrm rot="20990024" flipH="1">
              <a:off x="1826" y="2006"/>
              <a:ext cx="2041" cy="25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v,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u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71" name="Line 13"/>
            <p:cNvSpPr>
              <a:spLocks noChangeShapeType="1"/>
            </p:cNvSpPr>
            <p:nvPr/>
          </p:nvSpPr>
          <p:spPr bwMode="auto">
            <a:xfrm flipH="1">
              <a:off x="1623" y="1995"/>
              <a:ext cx="2604" cy="48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72" name="Line 14"/>
          <p:cNvSpPr>
            <a:spLocks noChangeShapeType="1"/>
          </p:cNvSpPr>
          <p:nvPr/>
        </p:nvSpPr>
        <p:spPr bwMode="auto">
          <a:xfrm>
            <a:off x="3393849" y="3270695"/>
            <a:ext cx="2305317" cy="429369"/>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73" name="Line 15"/>
          <p:cNvSpPr>
            <a:spLocks noChangeShapeType="1"/>
          </p:cNvSpPr>
          <p:nvPr/>
        </p:nvSpPr>
        <p:spPr bwMode="auto">
          <a:xfrm flipH="1">
            <a:off x="3382340" y="2808025"/>
            <a:ext cx="2305317" cy="429369"/>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74" name="Rectangle 16"/>
          <p:cNvSpPr>
            <a:spLocks noChangeArrowheads="1"/>
          </p:cNvSpPr>
          <p:nvPr/>
        </p:nvSpPr>
        <p:spPr bwMode="auto">
          <a:xfrm rot="20943314" flipH="1">
            <a:off x="3452391" y="2786404"/>
            <a:ext cx="2330767" cy="22826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FIN = 1, 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w,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u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75" name="Rectangle 17"/>
          <p:cNvSpPr>
            <a:spLocks noChangeArrowheads="1"/>
          </p:cNvSpPr>
          <p:nvPr/>
        </p:nvSpPr>
        <p:spPr bwMode="auto">
          <a:xfrm>
            <a:off x="2860899" y="1418106"/>
            <a:ext cx="532065" cy="375367"/>
          </a:xfrm>
          <a:prstGeom prst="rect">
            <a:avLst/>
          </a:prstGeom>
          <a:solidFill>
            <a:srgbClr val="009900"/>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76" name="Rectangle 18"/>
          <p:cNvSpPr>
            <a:spLocks noChangeArrowheads="1"/>
          </p:cNvSpPr>
          <p:nvPr/>
        </p:nvSpPr>
        <p:spPr bwMode="auto">
          <a:xfrm>
            <a:off x="2860899" y="1840394"/>
            <a:ext cx="532065" cy="866707"/>
          </a:xfrm>
          <a:prstGeom prst="rect">
            <a:avLst/>
          </a:prstGeom>
          <a:solidFill>
            <a:srgbClr val="CC00CC"/>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77" name="Rectangle 19"/>
          <p:cNvSpPr>
            <a:spLocks noChangeArrowheads="1"/>
          </p:cNvSpPr>
          <p:nvPr/>
        </p:nvSpPr>
        <p:spPr bwMode="auto">
          <a:xfrm>
            <a:off x="5697395" y="1418106"/>
            <a:ext cx="532950" cy="825098"/>
          </a:xfrm>
          <a:prstGeom prst="rect">
            <a:avLst/>
          </a:prstGeom>
          <a:solidFill>
            <a:srgbClr val="009900"/>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78" name="Group 20"/>
          <p:cNvGrpSpPr>
            <a:grpSpLocks/>
          </p:cNvGrpSpPr>
          <p:nvPr/>
        </p:nvGrpSpPr>
        <p:grpSpPr bwMode="auto">
          <a:xfrm>
            <a:off x="2806011" y="1372071"/>
            <a:ext cx="3501355" cy="46036"/>
            <a:chOff x="1020" y="481"/>
            <a:chExt cx="4037" cy="46"/>
          </a:xfrm>
        </p:grpSpPr>
        <p:sp>
          <p:nvSpPr>
            <p:cNvPr id="79" name="Line 21"/>
            <p:cNvSpPr>
              <a:spLocks noChangeShapeType="1"/>
            </p:cNvSpPr>
            <p:nvPr/>
          </p:nvSpPr>
          <p:spPr bwMode="auto">
            <a:xfrm>
              <a:off x="1020" y="527"/>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80" name="Line 22"/>
            <p:cNvSpPr>
              <a:spLocks noChangeShapeType="1"/>
            </p:cNvSpPr>
            <p:nvPr/>
          </p:nvSpPr>
          <p:spPr bwMode="auto">
            <a:xfrm>
              <a:off x="1020" y="481"/>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81" name="Rectangle 23"/>
          <p:cNvSpPr>
            <a:spLocks noChangeArrowheads="1"/>
          </p:cNvSpPr>
          <p:nvPr/>
        </p:nvSpPr>
        <p:spPr bwMode="auto">
          <a:xfrm>
            <a:off x="2816590" y="2049137"/>
            <a:ext cx="674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FIN-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WAIT-1</a:t>
            </a:r>
          </a:p>
        </p:txBody>
      </p:sp>
      <p:sp>
        <p:nvSpPr>
          <p:cNvPr id="82" name="Rectangle 24"/>
          <p:cNvSpPr>
            <a:spLocks noChangeArrowheads="1"/>
          </p:cNvSpPr>
          <p:nvPr/>
        </p:nvSpPr>
        <p:spPr bwMode="auto">
          <a:xfrm>
            <a:off x="5697395" y="2291896"/>
            <a:ext cx="532950" cy="489570"/>
          </a:xfrm>
          <a:prstGeom prst="rect">
            <a:avLst/>
          </a:prstGeom>
          <a:solidFill>
            <a:schemeClr val="accent5">
              <a:lumMod val="75000"/>
            </a:schemeClr>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83" name="Rectangle 25"/>
          <p:cNvSpPr>
            <a:spLocks noChangeArrowheads="1"/>
          </p:cNvSpPr>
          <p:nvPr/>
        </p:nvSpPr>
        <p:spPr bwMode="auto">
          <a:xfrm>
            <a:off x="5664639" y="2354752"/>
            <a:ext cx="65082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CLOSE-</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WAIT</a:t>
            </a:r>
          </a:p>
        </p:txBody>
      </p:sp>
      <p:sp>
        <p:nvSpPr>
          <p:cNvPr id="84" name="Rectangle 26"/>
          <p:cNvSpPr>
            <a:spLocks noChangeArrowheads="1"/>
          </p:cNvSpPr>
          <p:nvPr/>
        </p:nvSpPr>
        <p:spPr bwMode="auto">
          <a:xfrm>
            <a:off x="2860899" y="2747825"/>
            <a:ext cx="532065" cy="486029"/>
          </a:xfrm>
          <a:prstGeom prst="rect">
            <a:avLst/>
          </a:prstGeom>
          <a:solidFill>
            <a:srgbClr val="0000FF"/>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85" name="Rectangle 27"/>
          <p:cNvSpPr>
            <a:spLocks noChangeArrowheads="1"/>
          </p:cNvSpPr>
          <p:nvPr/>
        </p:nvSpPr>
        <p:spPr bwMode="auto">
          <a:xfrm>
            <a:off x="2809275" y="2777925"/>
            <a:ext cx="674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FIN-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WAIT-2</a:t>
            </a:r>
          </a:p>
        </p:txBody>
      </p:sp>
      <p:sp>
        <p:nvSpPr>
          <p:cNvPr id="86" name="Rectangle 28"/>
          <p:cNvSpPr>
            <a:spLocks noChangeArrowheads="1"/>
          </p:cNvSpPr>
          <p:nvPr/>
        </p:nvSpPr>
        <p:spPr bwMode="auto">
          <a:xfrm>
            <a:off x="5697395" y="2825731"/>
            <a:ext cx="532950" cy="826869"/>
          </a:xfrm>
          <a:prstGeom prst="rect">
            <a:avLst/>
          </a:prstGeom>
          <a:solidFill>
            <a:srgbClr val="0070C0"/>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87" name="Rectangle 29"/>
          <p:cNvSpPr>
            <a:spLocks noChangeArrowheads="1"/>
          </p:cNvSpPr>
          <p:nvPr/>
        </p:nvSpPr>
        <p:spPr bwMode="auto">
          <a:xfrm>
            <a:off x="5698701" y="3060335"/>
            <a:ext cx="56265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LAST-</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ACK</a:t>
            </a:r>
          </a:p>
        </p:txBody>
      </p:sp>
      <p:grpSp>
        <p:nvGrpSpPr>
          <p:cNvPr id="88" name="Group 30"/>
          <p:cNvGrpSpPr>
            <a:grpSpLocks/>
          </p:cNvGrpSpPr>
          <p:nvPr/>
        </p:nvGrpSpPr>
        <p:grpSpPr bwMode="auto">
          <a:xfrm>
            <a:off x="2099547" y="3263852"/>
            <a:ext cx="1324404" cy="794112"/>
            <a:chOff x="152" y="3081"/>
            <a:chExt cx="1496" cy="897"/>
          </a:xfrm>
        </p:grpSpPr>
        <p:sp>
          <p:nvSpPr>
            <p:cNvPr id="89" name="Rectangle 31"/>
            <p:cNvSpPr>
              <a:spLocks noChangeArrowheads="1"/>
            </p:cNvSpPr>
            <p:nvPr/>
          </p:nvSpPr>
          <p:spPr bwMode="auto">
            <a:xfrm>
              <a:off x="152" y="3081"/>
              <a:ext cx="943"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等待 </a:t>
              </a: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2MSL</a:t>
              </a:r>
            </a:p>
          </p:txBody>
        </p:sp>
        <p:sp>
          <p:nvSpPr>
            <p:cNvPr id="90" name="Rectangle 32"/>
            <p:cNvSpPr>
              <a:spLocks noChangeArrowheads="1"/>
            </p:cNvSpPr>
            <p:nvPr/>
          </p:nvSpPr>
          <p:spPr bwMode="auto">
            <a:xfrm>
              <a:off x="1012" y="3097"/>
              <a:ext cx="601" cy="779"/>
            </a:xfrm>
            <a:prstGeom prst="rect">
              <a:avLst/>
            </a:prstGeom>
            <a:solidFill>
              <a:srgbClr val="7030A0"/>
            </a:solidFill>
            <a:ln>
              <a:noFill/>
            </a:ln>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91" name="Rectangle 33"/>
            <p:cNvSpPr>
              <a:spLocks noChangeArrowheads="1"/>
            </p:cNvSpPr>
            <p:nvPr/>
          </p:nvSpPr>
          <p:spPr bwMode="auto">
            <a:xfrm>
              <a:off x="1007" y="3292"/>
              <a:ext cx="641" cy="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TIME-</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WAIT</a:t>
              </a:r>
            </a:p>
          </p:txBody>
        </p:sp>
        <p:sp>
          <p:nvSpPr>
            <p:cNvPr id="92" name="Freeform 34"/>
            <p:cNvSpPr>
              <a:spLocks/>
            </p:cNvSpPr>
            <p:nvPr/>
          </p:nvSpPr>
          <p:spPr bwMode="auto">
            <a:xfrm>
              <a:off x="185" y="3081"/>
              <a:ext cx="819" cy="799"/>
            </a:xfrm>
            <a:custGeom>
              <a:avLst/>
              <a:gdLst>
                <a:gd name="T0" fmla="*/ 749 w 635"/>
                <a:gd name="T1" fmla="*/ 0 h 499"/>
                <a:gd name="T2" fmla="*/ 0 w 635"/>
                <a:gd name="T3" fmla="*/ 0 h 499"/>
                <a:gd name="T4" fmla="*/ 0 w 635"/>
                <a:gd name="T5" fmla="*/ 799 h 499"/>
                <a:gd name="T6" fmla="*/ 749 w 635"/>
                <a:gd name="T7" fmla="*/ 799 h 49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5" h="499">
                  <a:moveTo>
                    <a:pt x="635" y="0"/>
                  </a:moveTo>
                  <a:lnTo>
                    <a:pt x="0" y="0"/>
                  </a:lnTo>
                  <a:lnTo>
                    <a:pt x="0" y="499"/>
                  </a:lnTo>
                  <a:lnTo>
                    <a:pt x="635" y="499"/>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93" name="Text Box 35"/>
            <p:cNvSpPr txBox="1">
              <a:spLocks noChangeArrowheads="1"/>
            </p:cNvSpPr>
            <p:nvPr/>
          </p:nvSpPr>
          <p:spPr bwMode="auto">
            <a:xfrm>
              <a:off x="265" y="3178"/>
              <a:ext cx="725" cy="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i="0" u="none" strike="noStrike" kern="0" cap="none" spc="0" normalizeH="0" baseline="0" noProof="0" dirty="0">
                  <a:ln>
                    <a:noFill/>
                  </a:ln>
                  <a:solidFill>
                    <a:srgbClr val="0000FF"/>
                  </a:solidFill>
                  <a:effectLst/>
                  <a:uLnTx/>
                  <a:uFillTx/>
                  <a:latin typeface="微软雅黑" pitchFamily="34" charset="-122"/>
                  <a:ea typeface="微软雅黑" pitchFamily="34" charset="-122"/>
                  <a:sym typeface="Wingdings" pitchFamily="2" charset="2"/>
                </a:rPr>
                <a:t></a:t>
              </a:r>
            </a:p>
          </p:txBody>
        </p:sp>
      </p:grpSp>
      <p:sp>
        <p:nvSpPr>
          <p:cNvPr id="94" name="Rectangle 36"/>
          <p:cNvSpPr>
            <a:spLocks noChangeArrowheads="1"/>
          </p:cNvSpPr>
          <p:nvPr/>
        </p:nvSpPr>
        <p:spPr bwMode="auto">
          <a:xfrm>
            <a:off x="5697395" y="3703061"/>
            <a:ext cx="532950" cy="294805"/>
          </a:xfrm>
          <a:prstGeom prst="rect">
            <a:avLst/>
          </a:prstGeom>
          <a:solidFill>
            <a:srgbClr val="00FF99"/>
          </a:solidFill>
          <a:ln>
            <a:solidFill>
              <a:schemeClr val="tx1"/>
            </a:solid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95" name="Group 37"/>
          <p:cNvGrpSpPr>
            <a:grpSpLocks/>
          </p:cNvGrpSpPr>
          <p:nvPr/>
        </p:nvGrpSpPr>
        <p:grpSpPr bwMode="auto">
          <a:xfrm>
            <a:off x="2103083" y="1220685"/>
            <a:ext cx="922481" cy="603775"/>
            <a:chOff x="156" y="792"/>
            <a:chExt cx="1042" cy="682"/>
          </a:xfrm>
        </p:grpSpPr>
        <p:sp>
          <p:nvSpPr>
            <p:cNvPr id="96" name="Freeform 38"/>
            <p:cNvSpPr>
              <a:spLocks/>
            </p:cNvSpPr>
            <p:nvPr/>
          </p:nvSpPr>
          <p:spPr bwMode="auto">
            <a:xfrm>
              <a:off x="185" y="792"/>
              <a:ext cx="1013"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97" name="Rectangle 39"/>
            <p:cNvSpPr>
              <a:spLocks noChangeArrowheads="1"/>
            </p:cNvSpPr>
            <p:nvPr/>
          </p:nvSpPr>
          <p:spPr bwMode="auto">
            <a:xfrm>
              <a:off x="156" y="1187"/>
              <a:ext cx="78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主动关闭</a:t>
              </a:r>
            </a:p>
          </p:txBody>
        </p:sp>
      </p:grpSp>
      <p:sp>
        <p:nvSpPr>
          <p:cNvPr id="98" name="Freeform 40"/>
          <p:cNvSpPr>
            <a:spLocks/>
          </p:cNvSpPr>
          <p:nvPr/>
        </p:nvSpPr>
        <p:spPr bwMode="auto">
          <a:xfrm>
            <a:off x="6098436" y="1183502"/>
            <a:ext cx="860369" cy="1620096"/>
          </a:xfrm>
          <a:custGeom>
            <a:avLst/>
            <a:gdLst>
              <a:gd name="T0" fmla="*/ 0 w 868"/>
              <a:gd name="T1" fmla="*/ 0 h 1493"/>
              <a:gd name="T2" fmla="*/ 1408112 w 868"/>
              <a:gd name="T3" fmla="*/ 13621 h 1493"/>
              <a:gd name="T4" fmla="*/ 1408112 w 868"/>
              <a:gd name="T5" fmla="*/ 2905125 h 1493"/>
              <a:gd name="T6" fmla="*/ 201159 w 868"/>
              <a:gd name="T7" fmla="*/ 2905125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99" name="Rectangle 41"/>
          <p:cNvSpPr>
            <a:spLocks noChangeArrowheads="1"/>
          </p:cNvSpPr>
          <p:nvPr/>
        </p:nvSpPr>
        <p:spPr bwMode="auto">
          <a:xfrm>
            <a:off x="6333130" y="2570170"/>
            <a:ext cx="69570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被动关闭</a:t>
            </a:r>
          </a:p>
        </p:txBody>
      </p:sp>
      <p:sp>
        <p:nvSpPr>
          <p:cNvPr id="100" name="Rectangle 42"/>
          <p:cNvSpPr>
            <a:spLocks noChangeArrowheads="1"/>
          </p:cNvSpPr>
          <p:nvPr/>
        </p:nvSpPr>
        <p:spPr bwMode="auto">
          <a:xfrm>
            <a:off x="4255700" y="1511062"/>
            <a:ext cx="721352" cy="251351"/>
          </a:xfrm>
          <a:prstGeom prst="rect">
            <a:avLst/>
          </a:prstGeom>
          <a:solidFill>
            <a:srgbClr val="00FFFF"/>
          </a:solidFill>
          <a:ln w="12700">
            <a:headEnd/>
            <a:tailEnd/>
          </a:ln>
          <a:extLst/>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zh-CN" altLang="en-US" sz="1050" b="1" i="0" u="none" strike="noStrike" kern="0" cap="none" spc="0" normalizeH="0" baseline="0" noProof="0" dirty="0">
                <a:ln>
                  <a:noFill/>
                </a:ln>
                <a:effectLst/>
                <a:uLnTx/>
                <a:uFillTx/>
                <a:latin typeface="微软雅黑" pitchFamily="34" charset="-122"/>
                <a:ea typeface="微软雅黑" pitchFamily="34" charset="-122"/>
              </a:rPr>
              <a:t>数据传送</a:t>
            </a:r>
          </a:p>
        </p:txBody>
      </p:sp>
      <p:grpSp>
        <p:nvGrpSpPr>
          <p:cNvPr id="101" name="Group 43"/>
          <p:cNvGrpSpPr>
            <a:grpSpLocks/>
          </p:cNvGrpSpPr>
          <p:nvPr/>
        </p:nvGrpSpPr>
        <p:grpSpPr bwMode="auto">
          <a:xfrm>
            <a:off x="6121453" y="1287082"/>
            <a:ext cx="750733" cy="997731"/>
            <a:chOff x="4695" y="867"/>
            <a:chExt cx="848" cy="1127"/>
          </a:xfrm>
        </p:grpSpPr>
        <p:sp>
          <p:nvSpPr>
            <p:cNvPr id="102" name="Freeform 44"/>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103" name="Rectangle 45"/>
            <p:cNvSpPr>
              <a:spLocks noChangeArrowheads="1"/>
            </p:cNvSpPr>
            <p:nvPr/>
          </p:nvSpPr>
          <p:spPr bwMode="auto">
            <a:xfrm>
              <a:off x="5047" y="1120"/>
              <a:ext cx="496" cy="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通知</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应用</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进程</a:t>
              </a:r>
            </a:p>
          </p:txBody>
        </p:sp>
      </p:grpSp>
      <p:sp>
        <p:nvSpPr>
          <p:cNvPr id="108" name="Rectangle 50"/>
          <p:cNvSpPr>
            <a:spLocks noChangeArrowheads="1"/>
          </p:cNvSpPr>
          <p:nvPr/>
        </p:nvSpPr>
        <p:spPr bwMode="auto">
          <a:xfrm>
            <a:off x="3204395" y="1042740"/>
            <a:ext cx="27892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effectLst/>
                <a:uLnTx/>
                <a:uFillTx/>
                <a:latin typeface="微软雅黑" pitchFamily="34" charset="-122"/>
                <a:ea typeface="微软雅黑" pitchFamily="34" charset="-122"/>
              </a:rPr>
              <a:t>A</a:t>
            </a:r>
          </a:p>
        </p:txBody>
      </p:sp>
      <p:sp>
        <p:nvSpPr>
          <p:cNvPr id="109" name="Rectangle 51"/>
          <p:cNvSpPr>
            <a:spLocks noChangeArrowheads="1"/>
          </p:cNvSpPr>
          <p:nvPr/>
        </p:nvSpPr>
        <p:spPr bwMode="auto">
          <a:xfrm>
            <a:off x="5639239" y="1042740"/>
            <a:ext cx="27090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110" name="Rectangle 52"/>
          <p:cNvSpPr>
            <a:spLocks noChangeArrowheads="1"/>
          </p:cNvSpPr>
          <p:nvPr/>
        </p:nvSpPr>
        <p:spPr bwMode="auto">
          <a:xfrm>
            <a:off x="2886307" y="82586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111" name="Rectangle 53"/>
          <p:cNvSpPr>
            <a:spLocks noChangeArrowheads="1"/>
          </p:cNvSpPr>
          <p:nvPr/>
        </p:nvSpPr>
        <p:spPr bwMode="auto">
          <a:xfrm>
            <a:off x="5628973" y="82586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服务器</a:t>
            </a:r>
          </a:p>
        </p:txBody>
      </p:sp>
      <p:sp>
        <p:nvSpPr>
          <p:cNvPr id="112" name="Rectangle 54"/>
          <p:cNvSpPr>
            <a:spLocks noChangeArrowheads="1"/>
          </p:cNvSpPr>
          <p:nvPr/>
        </p:nvSpPr>
        <p:spPr bwMode="auto">
          <a:xfrm rot="20971112">
            <a:off x="4355353" y="2532597"/>
            <a:ext cx="695704" cy="243656"/>
          </a:xfrm>
          <a:prstGeom prst="rect">
            <a:avLst/>
          </a:prstGeom>
          <a:solidFill>
            <a:srgbClr val="00FFFF"/>
          </a:solidFill>
          <a:ln w="12700">
            <a:headEnd/>
            <a:tailEnd/>
          </a:ln>
          <a:extLst/>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数据传送</a:t>
            </a:r>
          </a:p>
        </p:txBody>
      </p:sp>
      <p:sp>
        <p:nvSpPr>
          <p:cNvPr id="113" name="Text Box 55"/>
          <p:cNvSpPr txBox="1">
            <a:spLocks noChangeArrowheads="1"/>
          </p:cNvSpPr>
          <p:nvPr/>
        </p:nvSpPr>
        <p:spPr bwMode="auto">
          <a:xfrm>
            <a:off x="5641576" y="3756179"/>
            <a:ext cx="541803" cy="187683"/>
          </a:xfrm>
          <a:prstGeom prst="rect">
            <a:avLst/>
          </a:prstGeom>
          <a:noFill/>
          <a:ln>
            <a:noFill/>
          </a:ln>
          <a:effectLst/>
          <a:extLst>
            <a:ext uri="{909E8E84-426E-40DD-AFC4-6F175D3DCCD1}">
              <a14:hiddenFill xmlns:a14="http://schemas.microsoft.com/office/drawing/2010/main">
                <a:solidFill>
                  <a:srgbClr val="6633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000" dirty="0">
                <a:latin typeface="微软雅黑" pitchFamily="34" charset="-122"/>
                <a:ea typeface="微软雅黑" pitchFamily="34" charset="-122"/>
              </a:rPr>
              <a:t>CLOSED</a:t>
            </a:r>
          </a:p>
        </p:txBody>
      </p:sp>
      <p:pic>
        <p:nvPicPr>
          <p:cNvPr id="115"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9733" y="1067336"/>
            <a:ext cx="270208" cy="270208"/>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38884" y="1067336"/>
            <a:ext cx="270208" cy="270208"/>
          </a:xfrm>
          <a:prstGeom prst="rect">
            <a:avLst/>
          </a:prstGeom>
          <a:noFill/>
          <a:extLst>
            <a:ext uri="{909E8E84-426E-40DD-AFC4-6F175D3DCCD1}">
              <a14:hiddenFill xmlns:a14="http://schemas.microsoft.com/office/drawing/2010/main">
                <a:solidFill>
                  <a:srgbClr val="FFFFFF"/>
                </a:solidFill>
              </a14:hiddenFill>
            </a:ext>
          </a:extLst>
        </p:spPr>
      </p:pic>
      <p:sp>
        <p:nvSpPr>
          <p:cNvPr id="117" name="Rectangle 46"/>
          <p:cNvSpPr>
            <a:spLocks noChangeArrowheads="1"/>
          </p:cNvSpPr>
          <p:nvPr/>
        </p:nvSpPr>
        <p:spPr bwMode="auto">
          <a:xfrm>
            <a:off x="2821016" y="1424303"/>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sp>
        <p:nvSpPr>
          <p:cNvPr id="118" name="Rectangle 47"/>
          <p:cNvSpPr>
            <a:spLocks noChangeArrowheads="1"/>
          </p:cNvSpPr>
          <p:nvPr/>
        </p:nvSpPr>
        <p:spPr bwMode="auto">
          <a:xfrm>
            <a:off x="5642882" y="1667761"/>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grpSp>
        <p:nvGrpSpPr>
          <p:cNvPr id="4" name="组合 3"/>
          <p:cNvGrpSpPr/>
          <p:nvPr/>
        </p:nvGrpSpPr>
        <p:grpSpPr>
          <a:xfrm>
            <a:off x="2857404" y="3984586"/>
            <a:ext cx="541802" cy="294805"/>
            <a:chOff x="2857404" y="3984586"/>
            <a:chExt cx="541802" cy="294805"/>
          </a:xfrm>
        </p:grpSpPr>
        <p:sp>
          <p:nvSpPr>
            <p:cNvPr id="61" name="Rectangle 3"/>
            <p:cNvSpPr>
              <a:spLocks noChangeArrowheads="1"/>
            </p:cNvSpPr>
            <p:nvPr/>
          </p:nvSpPr>
          <p:spPr bwMode="auto">
            <a:xfrm>
              <a:off x="2860900" y="3984586"/>
              <a:ext cx="532064" cy="294805"/>
            </a:xfrm>
            <a:prstGeom prst="rect">
              <a:avLst/>
            </a:prstGeom>
            <a:solidFill>
              <a:srgbClr val="00FF99"/>
            </a:solidFill>
            <a:ln w="12700" algn="ctr">
              <a:solidFill>
                <a:schemeClr val="tx1"/>
              </a:solidFill>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119" name="Text Box 4"/>
            <p:cNvSpPr txBox="1">
              <a:spLocks noChangeArrowheads="1"/>
            </p:cNvSpPr>
            <p:nvPr/>
          </p:nvSpPr>
          <p:spPr bwMode="auto">
            <a:xfrm>
              <a:off x="2857404" y="4031507"/>
              <a:ext cx="541802" cy="187684"/>
            </a:xfrm>
            <a:prstGeom prst="rect">
              <a:avLst/>
            </a:prstGeom>
            <a:noFill/>
            <a:ln>
              <a:noFill/>
            </a:ln>
            <a:effectLs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1" lang="en-US" altLang="zh-CN" sz="1000" i="0" u="none" strike="noStrike" kern="0" cap="none" spc="0" normalizeH="0" baseline="0" noProof="0" dirty="0">
                  <a:ln>
                    <a:noFill/>
                  </a:ln>
                  <a:effectLst/>
                  <a:uLnTx/>
                  <a:uFillTx/>
                  <a:latin typeface="微软雅黑" pitchFamily="34" charset="-122"/>
                  <a:ea typeface="微软雅黑" pitchFamily="34" charset="-122"/>
                </a:rPr>
                <a:t>CLOSED</a:t>
              </a:r>
            </a:p>
          </p:txBody>
        </p:sp>
      </p:grpSp>
      <p:sp>
        <p:nvSpPr>
          <p:cNvPr id="59" name="Text Box 155"/>
          <p:cNvSpPr txBox="1">
            <a:spLocks noChangeArrowheads="1"/>
          </p:cNvSpPr>
          <p:nvPr/>
        </p:nvSpPr>
        <p:spPr bwMode="auto">
          <a:xfrm>
            <a:off x="3484723" y="3994017"/>
            <a:ext cx="4499780" cy="904863"/>
          </a:xfrm>
          <a:prstGeom prst="rect">
            <a:avLst/>
          </a:prstGeom>
          <a:solidFill>
            <a:srgbClr val="FFFF99"/>
          </a:solidFill>
          <a:ln w="9525">
            <a:solidFill>
              <a:schemeClr val="tx1"/>
            </a:solidFill>
            <a:miter lim="800000"/>
            <a:headEnd/>
            <a:tailEnd/>
          </a:ln>
          <a:effectLst/>
          <a:extLst/>
        </p:spPr>
        <p:txBody>
          <a:bodyPr wrap="square">
            <a:spAutoFit/>
          </a:bodyPr>
          <a:lstStyle/>
          <a:p>
            <a:pPr>
              <a:lnSpc>
                <a:spcPct val="110000"/>
              </a:lnSpc>
            </a:pPr>
            <a:r>
              <a:rPr lang="zh-CN" altLang="en-US" sz="1600" b="1" dirty="0">
                <a:latin typeface="微软雅黑" pitchFamily="34" charset="-122"/>
                <a:ea typeface="微软雅黑" pitchFamily="34" charset="-122"/>
              </a:rPr>
              <a:t>请注意：此时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连接还没有释放掉。必须经过</a:t>
            </a:r>
            <a:r>
              <a:rPr lang="zh-CN" altLang="en-US" sz="1600" b="1" dirty="0">
                <a:solidFill>
                  <a:srgbClr val="C00000"/>
                </a:solidFill>
                <a:latin typeface="微软雅黑" pitchFamily="34" charset="-122"/>
                <a:ea typeface="微软雅黑" pitchFamily="34" charset="-122"/>
              </a:rPr>
              <a:t>时间等待计时器 </a:t>
            </a:r>
            <a:r>
              <a:rPr lang="en-US" altLang="zh-CN" sz="1600" b="1" dirty="0">
                <a:latin typeface="微软雅黑" pitchFamily="34" charset="-122"/>
                <a:ea typeface="微软雅黑" pitchFamily="34" charset="-122"/>
              </a:rPr>
              <a:t>(TIME-WAIT timer) </a:t>
            </a:r>
            <a:r>
              <a:rPr lang="zh-CN" altLang="en-US" sz="1600" b="1" dirty="0">
                <a:latin typeface="微软雅黑" pitchFamily="34" charset="-122"/>
                <a:ea typeface="微软雅黑" pitchFamily="34" charset="-122"/>
              </a:rPr>
              <a:t>设置的时间 </a:t>
            </a:r>
            <a:r>
              <a:rPr lang="en-US" altLang="zh-CN" sz="1600" b="1" dirty="0">
                <a:solidFill>
                  <a:srgbClr val="C00000"/>
                </a:solidFill>
                <a:latin typeface="微软雅黑" pitchFamily="34" charset="-122"/>
                <a:ea typeface="微软雅黑" pitchFamily="34" charset="-122"/>
              </a:rPr>
              <a:t>2MSL</a:t>
            </a:r>
            <a:r>
              <a:rPr lang="en-US" altLang="zh-CN" sz="1600" b="1" dirty="0">
                <a:latin typeface="微软雅黑" pitchFamily="34" charset="-122"/>
                <a:ea typeface="微软雅黑" pitchFamily="34" charset="-122"/>
              </a:rPr>
              <a:t> </a:t>
            </a:r>
            <a:r>
              <a:rPr lang="zh-CN" altLang="en-US" sz="1600" b="1" dirty="0">
                <a:latin typeface="微软雅黑" pitchFamily="34" charset="-122"/>
                <a:ea typeface="微软雅黑" pitchFamily="34" charset="-122"/>
              </a:rPr>
              <a:t>后，</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才释放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连接。</a:t>
            </a:r>
          </a:p>
        </p:txBody>
      </p:sp>
      <p:sp>
        <p:nvSpPr>
          <p:cNvPr id="2" name="矩形 1"/>
          <p:cNvSpPr/>
          <p:nvPr/>
        </p:nvSpPr>
        <p:spPr>
          <a:xfrm>
            <a:off x="1502557" y="2092349"/>
            <a:ext cx="1372492" cy="307777"/>
          </a:xfrm>
          <a:prstGeom prst="rect">
            <a:avLst/>
          </a:prstGeom>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（终止等待</a:t>
            </a:r>
            <a:r>
              <a:rPr lang="en-US" altLang="zh-CN" sz="1400" b="1" dirty="0">
                <a:latin typeface="微软雅黑" panose="020B0503020204020204" pitchFamily="34" charset="-122"/>
                <a:ea typeface="微软雅黑" panose="020B0503020204020204" pitchFamily="34" charset="-122"/>
              </a:rPr>
              <a:t>1</a:t>
            </a:r>
            <a:r>
              <a:rPr lang="zh-CN" altLang="en-US" sz="1400" b="1" dirty="0">
                <a:latin typeface="微软雅黑" panose="020B0503020204020204" pitchFamily="34" charset="-122"/>
                <a:ea typeface="微软雅黑" panose="020B0503020204020204" pitchFamily="34" charset="-122"/>
              </a:rPr>
              <a:t>）</a:t>
            </a:r>
          </a:p>
        </p:txBody>
      </p:sp>
      <p:sp>
        <p:nvSpPr>
          <p:cNvPr id="5" name="矩形 4"/>
          <p:cNvSpPr/>
          <p:nvPr/>
        </p:nvSpPr>
        <p:spPr>
          <a:xfrm>
            <a:off x="1500736" y="2772248"/>
            <a:ext cx="1372492" cy="307777"/>
          </a:xfrm>
          <a:prstGeom prst="rect">
            <a:avLst/>
          </a:prstGeom>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（终止等待</a:t>
            </a:r>
            <a:r>
              <a:rPr lang="en-US" altLang="zh-CN" sz="1400" b="1" dirty="0">
                <a:latin typeface="微软雅黑" panose="020B0503020204020204" pitchFamily="34" charset="-122"/>
                <a:ea typeface="微软雅黑" panose="020B0503020204020204" pitchFamily="34" charset="-122"/>
              </a:rPr>
              <a:t>2</a:t>
            </a:r>
            <a:r>
              <a:rPr lang="zh-CN" altLang="en-US" sz="1400" b="1" dirty="0">
                <a:latin typeface="微软雅黑" panose="020B0503020204020204" pitchFamily="34" charset="-122"/>
                <a:ea typeface="微软雅黑" panose="020B0503020204020204" pitchFamily="34" charset="-122"/>
              </a:rPr>
              <a:t>）</a:t>
            </a:r>
          </a:p>
        </p:txBody>
      </p:sp>
      <p:sp>
        <p:nvSpPr>
          <p:cNvPr id="6" name="矩形 5"/>
          <p:cNvSpPr/>
          <p:nvPr/>
        </p:nvSpPr>
        <p:spPr>
          <a:xfrm>
            <a:off x="6960085" y="2347960"/>
            <a:ext cx="1261884" cy="307777"/>
          </a:xfrm>
          <a:prstGeom prst="rect">
            <a:avLst/>
          </a:prstGeom>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（关闭等待）</a:t>
            </a:r>
          </a:p>
        </p:txBody>
      </p:sp>
      <p:sp>
        <p:nvSpPr>
          <p:cNvPr id="7" name="矩形 6"/>
          <p:cNvSpPr/>
          <p:nvPr/>
        </p:nvSpPr>
        <p:spPr>
          <a:xfrm>
            <a:off x="6970075" y="3102407"/>
            <a:ext cx="1261884" cy="307777"/>
          </a:xfrm>
          <a:prstGeom prst="rect">
            <a:avLst/>
          </a:prstGeom>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（最后确认）</a:t>
            </a:r>
          </a:p>
        </p:txBody>
      </p:sp>
      <p:sp>
        <p:nvSpPr>
          <p:cNvPr id="8" name="矩形 7"/>
          <p:cNvSpPr/>
          <p:nvPr/>
        </p:nvSpPr>
        <p:spPr>
          <a:xfrm>
            <a:off x="886427" y="3444915"/>
            <a:ext cx="1261884" cy="307777"/>
          </a:xfrm>
          <a:prstGeom prst="rect">
            <a:avLst/>
          </a:prstGeom>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（时间等待）</a:t>
            </a:r>
          </a:p>
        </p:txBody>
      </p:sp>
      <p:sp>
        <p:nvSpPr>
          <p:cNvPr id="104" name="矩形 103"/>
          <p:cNvSpPr/>
          <p:nvPr/>
        </p:nvSpPr>
        <p:spPr>
          <a:xfrm>
            <a:off x="6975341" y="3669063"/>
            <a:ext cx="902811" cy="307777"/>
          </a:xfrm>
          <a:prstGeom prst="rect">
            <a:avLst/>
          </a:prstGeom>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（关闭）</a:t>
            </a:r>
          </a:p>
        </p:txBody>
      </p:sp>
      <p:sp>
        <p:nvSpPr>
          <p:cNvPr id="105" name="矩形 104"/>
          <p:cNvSpPr/>
          <p:nvPr/>
        </p:nvSpPr>
        <p:spPr>
          <a:xfrm>
            <a:off x="1224463" y="3970925"/>
            <a:ext cx="902811" cy="307777"/>
          </a:xfrm>
          <a:prstGeom prst="rect">
            <a:avLst/>
          </a:prstGeom>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（关闭）</a:t>
            </a:r>
          </a:p>
        </p:txBody>
      </p:sp>
      <p:sp>
        <p:nvSpPr>
          <p:cNvPr id="9" name="灯片编号占位符 8">
            <a:extLst>
              <a:ext uri="{FF2B5EF4-FFF2-40B4-BE49-F238E27FC236}">
                <a16:creationId xmlns:a16="http://schemas.microsoft.com/office/drawing/2014/main" id="{D2A8054E-CCB9-4611-9F3C-1171E2A758C3}"/>
              </a:ext>
            </a:extLst>
          </p:cNvPr>
          <p:cNvSpPr>
            <a:spLocks noGrp="1"/>
          </p:cNvSpPr>
          <p:nvPr>
            <p:ph type="sldNum" sz="quarter" idx="12"/>
          </p:nvPr>
        </p:nvSpPr>
        <p:spPr/>
        <p:txBody>
          <a:bodyPr/>
          <a:lstStyle/>
          <a:p>
            <a:fld id="{C485880C-E2C3-4DAB-AE74-D9BE691626AC}" type="slidenum">
              <a:rPr lang="zh-CN" altLang="en-US" smtClean="0"/>
              <a:pPr/>
              <a:t>193</a:t>
            </a:fld>
            <a:endParaRPr lang="zh-CN" altLang="en-US"/>
          </a:p>
        </p:txBody>
      </p:sp>
    </p:spTree>
    <p:extLst>
      <p:ext uri="{BB962C8B-B14F-4D97-AF65-F5344CB8AC3E}">
        <p14:creationId xmlns:p14="http://schemas.microsoft.com/office/powerpoint/2010/main" val="371336028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500"/>
                                  </p:stCondLst>
                                  <p:childTnLst>
                                    <p:anim calcmode="discrete" valueType="str">
                                      <p:cBhvr>
                                        <p:cTn id="6" dur="1000" fill="hold"/>
                                        <p:tgtEl>
                                          <p:spTgt spid="88"/>
                                        </p:tgtEl>
                                        <p:attrNameLst>
                                          <p:attrName>style.visibility</p:attrName>
                                        </p:attrNameLst>
                                      </p:cBhvr>
                                      <p:tavLst>
                                        <p:tav tm="0">
                                          <p:val>
                                            <p:strVal val="hidden"/>
                                          </p:val>
                                        </p:tav>
                                        <p:tav tm="50000">
                                          <p:val>
                                            <p:strVal val="visible"/>
                                          </p:val>
                                        </p:tav>
                                      </p:tavLst>
                                    </p:anim>
                                  </p:childTnLst>
                                </p:cTn>
                              </p:par>
                            </p:childTnLst>
                          </p:cTn>
                        </p:par>
                        <p:par>
                          <p:cTn id="7" fill="hold">
                            <p:stCondLst>
                              <p:cond delay="3500"/>
                            </p:stCondLst>
                            <p:childTnLst>
                              <p:par>
                                <p:cTn id="8" presetID="22" presetClass="entr" presetSubtype="1" fill="hold" nodeType="afterEffect">
                                  <p:stCondLst>
                                    <p:cond delay="50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545143" y="992269"/>
            <a:ext cx="8053711"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第一</a:t>
            </a:r>
            <a:r>
              <a:rPr lang="zh-CN" altLang="en-US" sz="2000" b="1" dirty="0">
                <a:latin typeface="微软雅黑" pitchFamily="34" charset="-122"/>
                <a:ea typeface="微软雅黑" pitchFamily="34" charset="-122"/>
              </a:rPr>
              <a:t>，保证发送的</a:t>
            </a:r>
            <a:r>
              <a:rPr lang="zh-CN" altLang="en-US" sz="2000" b="1" dirty="0">
                <a:solidFill>
                  <a:srgbClr val="C00000"/>
                </a:solidFill>
                <a:latin typeface="微软雅黑" pitchFamily="34" charset="-122"/>
                <a:ea typeface="微软雅黑" pitchFamily="34" charset="-122"/>
              </a:rPr>
              <a:t>最后一个 </a:t>
            </a:r>
            <a:r>
              <a:rPr lang="en-US" altLang="zh-CN" sz="2000" b="1" dirty="0">
                <a:solidFill>
                  <a:srgbClr val="C00000"/>
                </a:solidFill>
                <a:latin typeface="微软雅黑" pitchFamily="34" charset="-122"/>
                <a:ea typeface="微软雅黑" pitchFamily="34" charset="-122"/>
              </a:rPr>
              <a:t>ACK </a:t>
            </a:r>
            <a:r>
              <a:rPr lang="zh-CN" altLang="en-US" sz="2000" b="1" dirty="0">
                <a:latin typeface="微软雅黑" pitchFamily="34" charset="-122"/>
                <a:ea typeface="微软雅黑" pitchFamily="34" charset="-122"/>
              </a:rPr>
              <a:t>报文段能够到达 </a:t>
            </a:r>
            <a:r>
              <a:rPr lang="en-US" altLang="zh-CN" sz="2000" b="1" dirty="0">
                <a:latin typeface="微软雅黑" pitchFamily="34" charset="-122"/>
                <a:ea typeface="微软雅黑" pitchFamily="34" charset="-122"/>
              </a:rPr>
              <a:t>B</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第二</a:t>
            </a:r>
            <a:r>
              <a:rPr lang="zh-CN" altLang="en-US" sz="2000" b="1" dirty="0">
                <a:latin typeface="微软雅黑" pitchFamily="34" charset="-122"/>
                <a:ea typeface="微软雅黑" pitchFamily="34" charset="-122"/>
              </a:rPr>
              <a:t>，防止“</a:t>
            </a:r>
            <a:r>
              <a:rPr lang="zh-CN" altLang="en-US" sz="2000" b="1" dirty="0">
                <a:solidFill>
                  <a:srgbClr val="C00000"/>
                </a:solidFill>
                <a:latin typeface="微软雅黑" pitchFamily="34" charset="-122"/>
                <a:ea typeface="微软雅黑" pitchFamily="34" charset="-122"/>
              </a:rPr>
              <a:t>已失效的连接请求报文段</a:t>
            </a:r>
            <a:r>
              <a:rPr lang="zh-CN" altLang="en-US" sz="2000" b="1" dirty="0">
                <a:latin typeface="微软雅黑" pitchFamily="34" charset="-122"/>
                <a:ea typeface="微软雅黑" pitchFamily="34" charset="-122"/>
              </a:rPr>
              <a:t>”出现在本连接中。</a:t>
            </a:r>
          </a:p>
        </p:txBody>
      </p:sp>
      <p:sp>
        <p:nvSpPr>
          <p:cNvPr id="5" name="AutoShape 5"/>
          <p:cNvSpPr>
            <a:spLocks noChangeArrowheads="1"/>
          </p:cNvSpPr>
          <p:nvPr/>
        </p:nvSpPr>
        <p:spPr bwMode="auto">
          <a:xfrm>
            <a:off x="556963" y="62297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155319" y="589768"/>
            <a:ext cx="28520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必须等待 </a:t>
            </a:r>
            <a:r>
              <a:rPr lang="en-US" altLang="zh-CN" sz="2000" b="1" dirty="0">
                <a:solidFill>
                  <a:schemeClr val="bg1"/>
                </a:solidFill>
                <a:latin typeface="微软雅黑" pitchFamily="34" charset="-122"/>
                <a:ea typeface="微软雅黑" pitchFamily="34" charset="-122"/>
              </a:rPr>
              <a:t>2MSL </a:t>
            </a:r>
            <a:r>
              <a:rPr lang="zh-CN" altLang="en-US" sz="2000" b="1" dirty="0">
                <a:solidFill>
                  <a:schemeClr val="bg1"/>
                </a:solidFill>
                <a:latin typeface="微软雅黑" pitchFamily="34" charset="-122"/>
                <a:ea typeface="微软雅黑" pitchFamily="34" charset="-122"/>
              </a:rPr>
              <a:t>的时间</a:t>
            </a:r>
          </a:p>
        </p:txBody>
      </p:sp>
      <p:sp>
        <p:nvSpPr>
          <p:cNvPr id="2" name="灯片编号占位符 1">
            <a:extLst>
              <a:ext uri="{FF2B5EF4-FFF2-40B4-BE49-F238E27FC236}">
                <a16:creationId xmlns:a16="http://schemas.microsoft.com/office/drawing/2014/main" id="{C305CAC3-DD31-4D44-86E5-2B21D4057779}"/>
              </a:ext>
            </a:extLst>
          </p:cNvPr>
          <p:cNvSpPr>
            <a:spLocks noGrp="1"/>
          </p:cNvSpPr>
          <p:nvPr>
            <p:ph type="sldNum" sz="quarter" idx="12"/>
          </p:nvPr>
        </p:nvSpPr>
        <p:spPr/>
        <p:txBody>
          <a:bodyPr/>
          <a:lstStyle/>
          <a:p>
            <a:fld id="{C485880C-E2C3-4DAB-AE74-D9BE691626AC}" type="slidenum">
              <a:rPr lang="zh-CN" altLang="en-US" smtClean="0"/>
              <a:pPr/>
              <a:t>194</a:t>
            </a:fld>
            <a:endParaRPr lang="zh-CN" altLang="en-US"/>
          </a:p>
        </p:txBody>
      </p:sp>
    </p:spTree>
    <p:extLst>
      <p:ext uri="{BB962C8B-B14F-4D97-AF65-F5344CB8AC3E}">
        <p14:creationId xmlns:p14="http://schemas.microsoft.com/office/powerpoint/2010/main" val="239719647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545143" y="992271"/>
            <a:ext cx="8053711"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用来</a:t>
            </a:r>
            <a:r>
              <a:rPr lang="zh-CN" altLang="en-US" sz="2000" b="1" dirty="0">
                <a:solidFill>
                  <a:srgbClr val="C00000"/>
                </a:solidFill>
                <a:latin typeface="微软雅黑" pitchFamily="34" charset="-122"/>
                <a:ea typeface="微软雅黑" pitchFamily="34" charset="-122"/>
              </a:rPr>
              <a:t>防止</a:t>
            </a:r>
            <a:r>
              <a:rPr lang="zh-CN" altLang="en-US" sz="2000" b="1" dirty="0">
                <a:latin typeface="微软雅黑" pitchFamily="34" charset="-122"/>
                <a:ea typeface="微软雅黑" pitchFamily="34" charset="-122"/>
              </a:rPr>
              <a:t>在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连接出现</a:t>
            </a:r>
            <a:r>
              <a:rPr lang="zh-CN" altLang="en-US" sz="2000" b="1" dirty="0">
                <a:solidFill>
                  <a:srgbClr val="C00000"/>
                </a:solidFill>
                <a:latin typeface="微软雅黑" pitchFamily="34" charset="-122"/>
                <a:ea typeface="微软雅黑" pitchFamily="34" charset="-122"/>
              </a:rPr>
              <a:t>长时期空闲。</a:t>
            </a:r>
            <a:endParaRPr lang="en-US" altLang="zh-CN" sz="2000" b="1" dirty="0">
              <a:solidFill>
                <a:srgbClr val="C00000"/>
              </a:solidFill>
              <a:latin typeface="微软雅黑" pitchFamily="34" charset="-122"/>
              <a:ea typeface="微软雅黑" pitchFamily="34" charset="-122"/>
            </a:endParaRP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通常设置为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小时 。</a:t>
            </a:r>
            <a:endParaRPr lang="en-US" altLang="zh-CN" sz="2000" b="1" dirty="0">
              <a:latin typeface="微软雅黑" pitchFamily="34" charset="-122"/>
              <a:ea typeface="微软雅黑" pitchFamily="34" charset="-122"/>
            </a:endParaRP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若服务器过了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小时还没有收到客户的信息，它就发送</a:t>
            </a:r>
            <a:r>
              <a:rPr lang="zh-CN" altLang="en-US" sz="2000" b="1" dirty="0">
                <a:solidFill>
                  <a:srgbClr val="C00000"/>
                </a:solidFill>
                <a:latin typeface="微软雅黑" pitchFamily="34" charset="-122"/>
                <a:ea typeface="微软雅黑" pitchFamily="34" charset="-122"/>
              </a:rPr>
              <a:t>探测</a:t>
            </a:r>
            <a:r>
              <a:rPr lang="zh-CN" altLang="en-US" sz="2000" b="1" dirty="0">
                <a:latin typeface="微软雅黑" pitchFamily="34" charset="-122"/>
                <a:ea typeface="微软雅黑" pitchFamily="34" charset="-122"/>
              </a:rPr>
              <a:t>报文段。</a:t>
            </a:r>
            <a:endParaRPr lang="en-US" altLang="zh-CN" sz="2000" b="1" dirty="0">
              <a:latin typeface="微软雅黑" pitchFamily="34" charset="-122"/>
              <a:ea typeface="微软雅黑" pitchFamily="34" charset="-122"/>
            </a:endParaRP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若发送了 </a:t>
            </a:r>
            <a:r>
              <a:rPr lang="en-US" altLang="zh-CN" sz="2000" b="1" dirty="0">
                <a:latin typeface="微软雅黑" pitchFamily="34" charset="-122"/>
                <a:ea typeface="微软雅黑" pitchFamily="34" charset="-122"/>
              </a:rPr>
              <a:t>10 </a:t>
            </a:r>
            <a:r>
              <a:rPr lang="zh-CN" altLang="en-US" sz="2000" b="1" dirty="0">
                <a:latin typeface="微软雅黑" pitchFamily="34" charset="-122"/>
                <a:ea typeface="微软雅黑" pitchFamily="34" charset="-122"/>
              </a:rPr>
              <a:t>个探测报文段（每一个相隔 </a:t>
            </a:r>
            <a:r>
              <a:rPr lang="en-US" altLang="zh-CN" sz="2000" b="1" dirty="0">
                <a:latin typeface="微软雅黑" pitchFamily="34" charset="-122"/>
                <a:ea typeface="微软雅黑" pitchFamily="34" charset="-122"/>
              </a:rPr>
              <a:t>75 </a:t>
            </a:r>
            <a:r>
              <a:rPr lang="zh-CN" altLang="en-US" sz="2000" b="1" dirty="0">
                <a:latin typeface="微软雅黑" pitchFamily="34" charset="-122"/>
                <a:ea typeface="微软雅黑" pitchFamily="34" charset="-122"/>
              </a:rPr>
              <a:t>秒）还没有响应，就假定客户出了故障，因而就</a:t>
            </a:r>
            <a:r>
              <a:rPr lang="zh-CN" altLang="en-US" sz="2000" b="1" dirty="0">
                <a:solidFill>
                  <a:srgbClr val="C00000"/>
                </a:solidFill>
                <a:latin typeface="微软雅黑" pitchFamily="34" charset="-122"/>
                <a:ea typeface="微软雅黑" pitchFamily="34" charset="-122"/>
              </a:rPr>
              <a:t>终止</a:t>
            </a:r>
            <a:r>
              <a:rPr lang="zh-CN" altLang="en-US" sz="2000" b="1" dirty="0">
                <a:latin typeface="微软雅黑" pitchFamily="34" charset="-122"/>
                <a:ea typeface="微软雅黑" pitchFamily="34" charset="-122"/>
              </a:rPr>
              <a:t>该连接。 </a:t>
            </a:r>
          </a:p>
        </p:txBody>
      </p:sp>
      <p:sp>
        <p:nvSpPr>
          <p:cNvPr id="5" name="AutoShape 5"/>
          <p:cNvSpPr>
            <a:spLocks noChangeArrowheads="1"/>
          </p:cNvSpPr>
          <p:nvPr/>
        </p:nvSpPr>
        <p:spPr bwMode="auto">
          <a:xfrm>
            <a:off x="556963" y="62297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847816" y="589768"/>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保活计时器</a:t>
            </a:r>
          </a:p>
        </p:txBody>
      </p:sp>
      <p:sp>
        <p:nvSpPr>
          <p:cNvPr id="2" name="灯片编号占位符 1">
            <a:extLst>
              <a:ext uri="{FF2B5EF4-FFF2-40B4-BE49-F238E27FC236}">
                <a16:creationId xmlns:a16="http://schemas.microsoft.com/office/drawing/2014/main" id="{1348BB5A-5FD1-4FA9-84D4-FFDB22EE1063}"/>
              </a:ext>
            </a:extLst>
          </p:cNvPr>
          <p:cNvSpPr>
            <a:spLocks noGrp="1"/>
          </p:cNvSpPr>
          <p:nvPr>
            <p:ph type="sldNum" sz="quarter" idx="12"/>
          </p:nvPr>
        </p:nvSpPr>
        <p:spPr/>
        <p:txBody>
          <a:bodyPr/>
          <a:lstStyle/>
          <a:p>
            <a:fld id="{C485880C-E2C3-4DAB-AE74-D9BE691626AC}" type="slidenum">
              <a:rPr lang="zh-CN" altLang="en-US" smtClean="0"/>
              <a:pPr/>
              <a:t>195</a:t>
            </a:fld>
            <a:endParaRPr lang="zh-CN" altLang="en-US"/>
          </a:p>
        </p:txBody>
      </p:sp>
    </p:spTree>
    <p:extLst>
      <p:ext uri="{BB962C8B-B14F-4D97-AF65-F5344CB8AC3E}">
        <p14:creationId xmlns:p14="http://schemas.microsoft.com/office/powerpoint/2010/main" val="175182767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45143" y="993781"/>
            <a:ext cx="7797580" cy="371311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69" name="组合 68"/>
          <p:cNvGrpSpPr/>
          <p:nvPr/>
        </p:nvGrpSpPr>
        <p:grpSpPr>
          <a:xfrm>
            <a:off x="3392395" y="957988"/>
            <a:ext cx="4263459" cy="3743225"/>
            <a:chOff x="688417" y="-112036"/>
            <a:chExt cx="8078966" cy="7093164"/>
          </a:xfrm>
        </p:grpSpPr>
        <p:sp>
          <p:nvSpPr>
            <p:cNvPr id="6" name="Rectangle 5"/>
            <p:cNvSpPr>
              <a:spLocks noChangeArrowheads="1"/>
            </p:cNvSpPr>
            <p:nvPr/>
          </p:nvSpPr>
          <p:spPr bwMode="auto">
            <a:xfrm>
              <a:off x="688417" y="4458427"/>
              <a:ext cx="4783787" cy="2451016"/>
            </a:xfrm>
            <a:prstGeom prst="rect">
              <a:avLst/>
            </a:prstGeom>
            <a:solidFill>
              <a:srgbClr val="FFFF00"/>
            </a:solidFill>
            <a:ln w="9525">
              <a:solidFill>
                <a:schemeClr val="tx1"/>
              </a:solidFill>
              <a:prstDash val="sysDot"/>
              <a:miter lim="800000"/>
              <a:headEnd/>
              <a:tailEnd/>
            </a:ln>
            <a:effectLst/>
          </p:spPr>
          <p:txBody>
            <a:bodyPr wrap="none" anchor="ctr"/>
            <a:lstStyle/>
            <a:p>
              <a:endParaRPr lang="zh-CN" altLang="en-US" sz="800" b="1">
                <a:latin typeface="微软雅黑" pitchFamily="34" charset="-122"/>
                <a:ea typeface="微软雅黑" pitchFamily="34" charset="-122"/>
              </a:endParaRPr>
            </a:p>
          </p:txBody>
        </p:sp>
        <p:sp>
          <p:nvSpPr>
            <p:cNvPr id="7" name="Rectangle 6"/>
            <p:cNvSpPr>
              <a:spLocks noChangeArrowheads="1"/>
            </p:cNvSpPr>
            <p:nvPr/>
          </p:nvSpPr>
          <p:spPr bwMode="auto">
            <a:xfrm>
              <a:off x="5726732" y="3632200"/>
              <a:ext cx="1575329" cy="2012950"/>
            </a:xfrm>
            <a:prstGeom prst="rect">
              <a:avLst/>
            </a:prstGeom>
            <a:solidFill>
              <a:srgbClr val="FFFF99"/>
            </a:solidFill>
            <a:ln w="9525">
              <a:solidFill>
                <a:schemeClr val="tx1"/>
              </a:solidFill>
              <a:prstDash val="sysDot"/>
              <a:miter lim="800000"/>
              <a:headEnd/>
              <a:tailEnd/>
            </a:ln>
            <a:effectLst/>
          </p:spPr>
          <p:txBody>
            <a:bodyPr wrap="none" anchor="ctr"/>
            <a:lstStyle/>
            <a:p>
              <a:endParaRPr lang="zh-CN" altLang="en-US" sz="800" b="1">
                <a:latin typeface="微软雅黑" pitchFamily="34" charset="-122"/>
                <a:ea typeface="微软雅黑" pitchFamily="34" charset="-122"/>
              </a:endParaRPr>
            </a:p>
          </p:txBody>
        </p:sp>
        <p:sp>
          <p:nvSpPr>
            <p:cNvPr id="8" name="Line 7"/>
            <p:cNvSpPr>
              <a:spLocks noChangeShapeType="1"/>
            </p:cNvSpPr>
            <p:nvPr/>
          </p:nvSpPr>
          <p:spPr bwMode="auto">
            <a:xfrm rot="5400000" flipV="1">
              <a:off x="5303663" y="3291285"/>
              <a:ext cx="0" cy="1186656"/>
            </a:xfrm>
            <a:prstGeom prst="line">
              <a:avLst/>
            </a:prstGeom>
            <a:noFill/>
            <a:ln w="38100">
              <a:solidFill>
                <a:srgbClr val="CC00CC"/>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9" name="Rectangle 8"/>
            <p:cNvSpPr>
              <a:spLocks noChangeArrowheads="1"/>
            </p:cNvSpPr>
            <p:nvPr/>
          </p:nvSpPr>
          <p:spPr bwMode="auto">
            <a:xfrm>
              <a:off x="3609668" y="236538"/>
              <a:ext cx="846138" cy="252412"/>
            </a:xfrm>
            <a:prstGeom prst="rect">
              <a:avLst/>
            </a:prstGeom>
            <a:solidFill>
              <a:srgbClr val="66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00" b="1">
                  <a:latin typeface="微软雅黑" pitchFamily="34" charset="-122"/>
                  <a:ea typeface="微软雅黑" pitchFamily="34" charset="-122"/>
                </a:rPr>
                <a:t>CLOSED</a:t>
              </a:r>
            </a:p>
          </p:txBody>
        </p:sp>
        <p:sp>
          <p:nvSpPr>
            <p:cNvPr id="10" name="Rectangle 9"/>
            <p:cNvSpPr>
              <a:spLocks noChangeArrowheads="1"/>
            </p:cNvSpPr>
            <p:nvPr/>
          </p:nvSpPr>
          <p:spPr bwMode="auto">
            <a:xfrm>
              <a:off x="3270870" y="3759201"/>
              <a:ext cx="1439465" cy="250825"/>
            </a:xfrm>
            <a:prstGeom prst="rect">
              <a:avLst/>
            </a:prstGeom>
            <a:solidFill>
              <a:srgbClr val="66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00" b="1">
                  <a:latin typeface="微软雅黑" pitchFamily="34" charset="-122"/>
                  <a:ea typeface="微软雅黑" pitchFamily="34" charset="-122"/>
                </a:rPr>
                <a:t>ESTABLISHED</a:t>
              </a:r>
            </a:p>
          </p:txBody>
        </p:sp>
        <p:sp>
          <p:nvSpPr>
            <p:cNvPr id="11" name="Rectangle 10"/>
            <p:cNvSpPr>
              <a:spLocks noChangeArrowheads="1"/>
            </p:cNvSpPr>
            <p:nvPr/>
          </p:nvSpPr>
          <p:spPr bwMode="auto">
            <a:xfrm>
              <a:off x="3609668" y="1243013"/>
              <a:ext cx="846138" cy="252412"/>
            </a:xfrm>
            <a:prstGeom prst="rect">
              <a:avLst/>
            </a:prstGeom>
            <a:solidFill>
              <a:srgbClr val="66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00" b="1">
                  <a:latin typeface="微软雅黑" pitchFamily="34" charset="-122"/>
                  <a:ea typeface="微软雅黑" pitchFamily="34" charset="-122"/>
                </a:rPr>
                <a:t>LISTEN</a:t>
              </a:r>
            </a:p>
          </p:txBody>
        </p:sp>
        <p:sp>
          <p:nvSpPr>
            <p:cNvPr id="12" name="Rectangle 11"/>
            <p:cNvSpPr>
              <a:spLocks noChangeArrowheads="1"/>
            </p:cNvSpPr>
            <p:nvPr/>
          </p:nvSpPr>
          <p:spPr bwMode="auto">
            <a:xfrm>
              <a:off x="5853996" y="3759201"/>
              <a:ext cx="1355196" cy="250825"/>
            </a:xfrm>
            <a:prstGeom prst="rect">
              <a:avLst/>
            </a:prstGeom>
            <a:solidFill>
              <a:srgbClr val="66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00" b="1">
                  <a:latin typeface="微软雅黑" pitchFamily="34" charset="-122"/>
                  <a:ea typeface="微软雅黑" pitchFamily="34" charset="-122"/>
                </a:rPr>
                <a:t>CLOSE_WAIT</a:t>
              </a:r>
            </a:p>
          </p:txBody>
        </p:sp>
        <p:sp>
          <p:nvSpPr>
            <p:cNvPr id="13" name="Rectangle 12"/>
            <p:cNvSpPr>
              <a:spLocks noChangeArrowheads="1"/>
            </p:cNvSpPr>
            <p:nvPr/>
          </p:nvSpPr>
          <p:spPr bwMode="auto">
            <a:xfrm>
              <a:off x="983547" y="4891089"/>
              <a:ext cx="1184936" cy="250825"/>
            </a:xfrm>
            <a:prstGeom prst="rect">
              <a:avLst/>
            </a:prstGeom>
            <a:solidFill>
              <a:srgbClr val="66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00" b="1">
                  <a:latin typeface="微软雅黑" pitchFamily="34" charset="-122"/>
                  <a:ea typeface="微软雅黑" pitchFamily="34" charset="-122"/>
                </a:rPr>
                <a:t>FIN_WAIT_1</a:t>
              </a:r>
            </a:p>
          </p:txBody>
        </p:sp>
        <p:sp>
          <p:nvSpPr>
            <p:cNvPr id="14" name="Rectangle 13"/>
            <p:cNvSpPr>
              <a:spLocks noChangeArrowheads="1"/>
            </p:cNvSpPr>
            <p:nvPr/>
          </p:nvSpPr>
          <p:spPr bwMode="auto">
            <a:xfrm>
              <a:off x="983547" y="2312989"/>
              <a:ext cx="1184936" cy="250825"/>
            </a:xfrm>
            <a:prstGeom prst="rect">
              <a:avLst/>
            </a:prstGeom>
            <a:solidFill>
              <a:srgbClr val="66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00" b="1" dirty="0">
                  <a:latin typeface="微软雅黑" pitchFamily="34" charset="-122"/>
                  <a:ea typeface="微软雅黑" pitchFamily="34" charset="-122"/>
                </a:rPr>
                <a:t>SYN_RCVD</a:t>
              </a:r>
            </a:p>
          </p:txBody>
        </p:sp>
        <p:sp>
          <p:nvSpPr>
            <p:cNvPr id="15" name="Rectangle 14"/>
            <p:cNvSpPr>
              <a:spLocks noChangeArrowheads="1"/>
            </p:cNvSpPr>
            <p:nvPr/>
          </p:nvSpPr>
          <p:spPr bwMode="auto">
            <a:xfrm>
              <a:off x="983547" y="6337301"/>
              <a:ext cx="1184936" cy="250825"/>
            </a:xfrm>
            <a:prstGeom prst="rect">
              <a:avLst/>
            </a:prstGeom>
            <a:solidFill>
              <a:srgbClr val="66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00" b="1">
                  <a:latin typeface="微软雅黑" pitchFamily="34" charset="-122"/>
                  <a:ea typeface="微软雅黑" pitchFamily="34" charset="-122"/>
                </a:rPr>
                <a:t>FIN_WAIT_2</a:t>
              </a:r>
            </a:p>
          </p:txBody>
        </p:sp>
        <p:sp>
          <p:nvSpPr>
            <p:cNvPr id="16" name="Rectangle 15"/>
            <p:cNvSpPr>
              <a:spLocks noChangeArrowheads="1"/>
            </p:cNvSpPr>
            <p:nvPr/>
          </p:nvSpPr>
          <p:spPr bwMode="auto">
            <a:xfrm>
              <a:off x="3566674" y="4891089"/>
              <a:ext cx="932127" cy="250825"/>
            </a:xfrm>
            <a:prstGeom prst="rect">
              <a:avLst/>
            </a:prstGeom>
            <a:solidFill>
              <a:srgbClr val="66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00" b="1">
                  <a:latin typeface="微软雅黑" pitchFamily="34" charset="-122"/>
                  <a:ea typeface="微软雅黑" pitchFamily="34" charset="-122"/>
                </a:rPr>
                <a:t>CLOSING</a:t>
              </a:r>
            </a:p>
          </p:txBody>
        </p:sp>
        <p:sp>
          <p:nvSpPr>
            <p:cNvPr id="17" name="Rectangle 16"/>
            <p:cNvSpPr>
              <a:spLocks noChangeArrowheads="1"/>
            </p:cNvSpPr>
            <p:nvPr/>
          </p:nvSpPr>
          <p:spPr bwMode="auto">
            <a:xfrm>
              <a:off x="3439410" y="6337301"/>
              <a:ext cx="1186656" cy="250825"/>
            </a:xfrm>
            <a:prstGeom prst="rect">
              <a:avLst/>
            </a:prstGeom>
            <a:solidFill>
              <a:srgbClr val="66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00" b="1">
                  <a:latin typeface="微软雅黑" pitchFamily="34" charset="-122"/>
                  <a:ea typeface="微软雅黑" pitchFamily="34" charset="-122"/>
                </a:rPr>
                <a:t>TIME_WAIT</a:t>
              </a:r>
            </a:p>
          </p:txBody>
        </p:sp>
        <p:sp>
          <p:nvSpPr>
            <p:cNvPr id="18" name="Rectangle 17"/>
            <p:cNvSpPr>
              <a:spLocks noChangeArrowheads="1"/>
            </p:cNvSpPr>
            <p:nvPr/>
          </p:nvSpPr>
          <p:spPr bwMode="auto">
            <a:xfrm>
              <a:off x="5981261" y="2312989"/>
              <a:ext cx="1100667" cy="250825"/>
            </a:xfrm>
            <a:prstGeom prst="rect">
              <a:avLst/>
            </a:prstGeom>
            <a:solidFill>
              <a:srgbClr val="66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00" b="1">
                  <a:latin typeface="微软雅黑" pitchFamily="34" charset="-122"/>
                  <a:ea typeface="微软雅黑" pitchFamily="34" charset="-122"/>
                </a:rPr>
                <a:t>SYN_SENT</a:t>
              </a:r>
            </a:p>
          </p:txBody>
        </p:sp>
        <p:sp>
          <p:nvSpPr>
            <p:cNvPr id="19" name="Rectangle 18"/>
            <p:cNvSpPr>
              <a:spLocks noChangeArrowheads="1"/>
            </p:cNvSpPr>
            <p:nvPr/>
          </p:nvSpPr>
          <p:spPr bwMode="auto">
            <a:xfrm>
              <a:off x="5938266" y="5267326"/>
              <a:ext cx="1186656" cy="252413"/>
            </a:xfrm>
            <a:prstGeom prst="rect">
              <a:avLst/>
            </a:prstGeom>
            <a:solidFill>
              <a:srgbClr val="66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00" b="1">
                  <a:latin typeface="微软雅黑" pitchFamily="34" charset="-122"/>
                  <a:ea typeface="微软雅黑" pitchFamily="34" charset="-122"/>
                </a:rPr>
                <a:t>LAST_ACK</a:t>
              </a:r>
            </a:p>
          </p:txBody>
        </p:sp>
        <p:sp>
          <p:nvSpPr>
            <p:cNvPr id="20" name="Line 19"/>
            <p:cNvSpPr>
              <a:spLocks noChangeShapeType="1"/>
            </p:cNvSpPr>
            <p:nvPr/>
          </p:nvSpPr>
          <p:spPr bwMode="auto">
            <a:xfrm>
              <a:off x="4287266" y="488950"/>
              <a:ext cx="2244329" cy="1824038"/>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21" name="Line 20"/>
            <p:cNvSpPr>
              <a:spLocks noChangeShapeType="1"/>
            </p:cNvSpPr>
            <p:nvPr/>
          </p:nvSpPr>
          <p:spPr bwMode="auto">
            <a:xfrm flipH="1">
              <a:off x="4371536" y="2563814"/>
              <a:ext cx="1736990" cy="1195387"/>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22" name="Line 21"/>
            <p:cNvSpPr>
              <a:spLocks noChangeShapeType="1"/>
            </p:cNvSpPr>
            <p:nvPr/>
          </p:nvSpPr>
          <p:spPr bwMode="auto">
            <a:xfrm flipH="1">
              <a:off x="1915674" y="4010026"/>
              <a:ext cx="1693994" cy="881063"/>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23" name="Line 22"/>
            <p:cNvSpPr>
              <a:spLocks noChangeShapeType="1"/>
            </p:cNvSpPr>
            <p:nvPr/>
          </p:nvSpPr>
          <p:spPr bwMode="auto">
            <a:xfrm flipH="1">
              <a:off x="1554517" y="5141914"/>
              <a:ext cx="0" cy="1195387"/>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24" name="Line 23"/>
            <p:cNvSpPr>
              <a:spLocks noChangeShapeType="1"/>
            </p:cNvSpPr>
            <p:nvPr/>
          </p:nvSpPr>
          <p:spPr bwMode="auto">
            <a:xfrm>
              <a:off x="2166763" y="6462713"/>
              <a:ext cx="1277805"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25" name="Line 24"/>
            <p:cNvSpPr>
              <a:spLocks noChangeShapeType="1"/>
            </p:cNvSpPr>
            <p:nvPr/>
          </p:nvSpPr>
          <p:spPr bwMode="auto">
            <a:xfrm>
              <a:off x="3857318" y="498475"/>
              <a:ext cx="6879" cy="736600"/>
            </a:xfrm>
            <a:prstGeom prst="line">
              <a:avLst/>
            </a:prstGeom>
            <a:noFill/>
            <a:ln w="38100">
              <a:solidFill>
                <a:srgbClr val="CC00CC"/>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26" name="Line 25"/>
            <p:cNvSpPr>
              <a:spLocks noChangeShapeType="1"/>
            </p:cNvSpPr>
            <p:nvPr/>
          </p:nvSpPr>
          <p:spPr bwMode="auto">
            <a:xfrm flipH="1">
              <a:off x="1363619" y="1263992"/>
              <a:ext cx="2246048" cy="1006475"/>
            </a:xfrm>
            <a:prstGeom prst="line">
              <a:avLst/>
            </a:prstGeom>
            <a:noFill/>
            <a:ln w="38100">
              <a:solidFill>
                <a:srgbClr val="CC00CC"/>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27" name="Line 26"/>
            <p:cNvSpPr>
              <a:spLocks noChangeShapeType="1"/>
            </p:cNvSpPr>
            <p:nvPr/>
          </p:nvSpPr>
          <p:spPr bwMode="auto">
            <a:xfrm>
              <a:off x="1829684" y="2563814"/>
              <a:ext cx="1864254" cy="1195387"/>
            </a:xfrm>
            <a:prstGeom prst="line">
              <a:avLst/>
            </a:prstGeom>
            <a:noFill/>
            <a:ln w="38100">
              <a:solidFill>
                <a:srgbClr val="CC00CC"/>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28" name="Line 27"/>
            <p:cNvSpPr>
              <a:spLocks noChangeShapeType="1"/>
            </p:cNvSpPr>
            <p:nvPr/>
          </p:nvSpPr>
          <p:spPr bwMode="auto">
            <a:xfrm>
              <a:off x="6658859" y="4010025"/>
              <a:ext cx="0" cy="1257300"/>
            </a:xfrm>
            <a:prstGeom prst="line">
              <a:avLst/>
            </a:prstGeom>
            <a:noFill/>
            <a:ln w="38100">
              <a:solidFill>
                <a:srgbClr val="CC00CC"/>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29" name="Freeform 28"/>
            <p:cNvSpPr>
              <a:spLocks/>
            </p:cNvSpPr>
            <p:nvPr/>
          </p:nvSpPr>
          <p:spPr bwMode="auto">
            <a:xfrm>
              <a:off x="7133521" y="5386388"/>
              <a:ext cx="1203854" cy="6350"/>
            </a:xfrm>
            <a:custGeom>
              <a:avLst/>
              <a:gdLst>
                <a:gd name="T0" fmla="*/ 0 w 682"/>
                <a:gd name="T1" fmla="*/ 5 h 5"/>
                <a:gd name="T2" fmla="*/ 682 w 682"/>
                <a:gd name="T3" fmla="*/ 0 h 5"/>
              </a:gdLst>
              <a:ahLst/>
              <a:cxnLst>
                <a:cxn ang="0">
                  <a:pos x="T0" y="T1"/>
                </a:cxn>
                <a:cxn ang="0">
                  <a:pos x="T2" y="T3"/>
                </a:cxn>
              </a:cxnLst>
              <a:rect l="0" t="0" r="r" b="b"/>
              <a:pathLst>
                <a:path w="682" h="5">
                  <a:moveTo>
                    <a:pt x="0" y="5"/>
                  </a:moveTo>
                  <a:lnTo>
                    <a:pt x="682" y="0"/>
                  </a:lnTo>
                </a:path>
              </a:pathLst>
            </a:custGeom>
            <a:noFill/>
            <a:ln w="38100" cmpd="sng">
              <a:solidFill>
                <a:srgbClr val="CC00CC"/>
              </a:solidFill>
              <a:prstDash val="sysDot"/>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30" name="Line 29"/>
            <p:cNvSpPr>
              <a:spLocks noChangeShapeType="1"/>
            </p:cNvSpPr>
            <p:nvPr/>
          </p:nvSpPr>
          <p:spPr bwMode="auto">
            <a:xfrm>
              <a:off x="1554517" y="2563814"/>
              <a:ext cx="0" cy="2327275"/>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31" name="Line 30"/>
            <p:cNvSpPr>
              <a:spLocks noChangeShapeType="1"/>
            </p:cNvSpPr>
            <p:nvPr/>
          </p:nvSpPr>
          <p:spPr bwMode="auto">
            <a:xfrm>
              <a:off x="4032737" y="5141914"/>
              <a:ext cx="0" cy="1195387"/>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32" name="Line 31"/>
            <p:cNvSpPr>
              <a:spLocks noChangeShapeType="1"/>
            </p:cNvSpPr>
            <p:nvPr/>
          </p:nvSpPr>
          <p:spPr bwMode="auto">
            <a:xfrm rot="-5400000">
              <a:off x="2864205" y="4319192"/>
              <a:ext cx="1587" cy="1393031"/>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33" name="Line 33"/>
            <p:cNvSpPr>
              <a:spLocks noChangeShapeType="1"/>
            </p:cNvSpPr>
            <p:nvPr/>
          </p:nvSpPr>
          <p:spPr bwMode="auto">
            <a:xfrm rot="5400000" flipH="1">
              <a:off x="4070572" y="529300"/>
              <a:ext cx="0" cy="3821377"/>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34" name="Line 34"/>
            <p:cNvSpPr>
              <a:spLocks noChangeShapeType="1"/>
            </p:cNvSpPr>
            <p:nvPr/>
          </p:nvSpPr>
          <p:spPr bwMode="auto">
            <a:xfrm rot="-5400000">
              <a:off x="2184357" y="882915"/>
              <a:ext cx="876300" cy="1974321"/>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35" name="Line 35"/>
            <p:cNvSpPr>
              <a:spLocks noChangeShapeType="1"/>
            </p:cNvSpPr>
            <p:nvPr/>
          </p:nvSpPr>
          <p:spPr bwMode="auto">
            <a:xfrm>
              <a:off x="1915674" y="5141914"/>
              <a:ext cx="1693994" cy="1195387"/>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36" name="Freeform 36"/>
            <p:cNvSpPr>
              <a:spLocks/>
            </p:cNvSpPr>
            <p:nvPr/>
          </p:nvSpPr>
          <p:spPr bwMode="auto">
            <a:xfrm>
              <a:off x="4455805" y="1368425"/>
              <a:ext cx="1666479" cy="933450"/>
            </a:xfrm>
            <a:custGeom>
              <a:avLst/>
              <a:gdLst>
                <a:gd name="T0" fmla="*/ 0 w 944"/>
                <a:gd name="T1" fmla="*/ 0 h 712"/>
                <a:gd name="T2" fmla="*/ 944 w 944"/>
                <a:gd name="T3" fmla="*/ 712 h 712"/>
              </a:gdLst>
              <a:ahLst/>
              <a:cxnLst>
                <a:cxn ang="0">
                  <a:pos x="T0" y="T1"/>
                </a:cxn>
                <a:cxn ang="0">
                  <a:pos x="T2" y="T3"/>
                </a:cxn>
              </a:cxnLst>
              <a:rect l="0" t="0" r="r" b="b"/>
              <a:pathLst>
                <a:path w="944" h="712">
                  <a:moveTo>
                    <a:pt x="0" y="0"/>
                  </a:moveTo>
                  <a:lnTo>
                    <a:pt x="944" y="712"/>
                  </a:lnTo>
                </a:path>
              </a:pathLst>
            </a:custGeom>
            <a:noFill/>
            <a:ln w="19050">
              <a:solidFill>
                <a:srgbClr val="FF0000"/>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37" name="Text Box 37"/>
            <p:cNvSpPr txBox="1">
              <a:spLocks noChangeArrowheads="1"/>
            </p:cNvSpPr>
            <p:nvPr/>
          </p:nvSpPr>
          <p:spPr bwMode="auto">
            <a:xfrm>
              <a:off x="6043645" y="2501137"/>
              <a:ext cx="1127551"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solidFill>
                    <a:srgbClr val="C00000"/>
                  </a:solidFill>
                  <a:latin typeface="微软雅黑" pitchFamily="34" charset="-122"/>
                  <a:ea typeface="微软雅黑" pitchFamily="34" charset="-122"/>
                </a:rPr>
                <a:t>主动打开</a:t>
              </a:r>
            </a:p>
          </p:txBody>
        </p:sp>
        <p:sp>
          <p:nvSpPr>
            <p:cNvPr id="38" name="Text Box 38"/>
            <p:cNvSpPr txBox="1">
              <a:spLocks noChangeArrowheads="1"/>
            </p:cNvSpPr>
            <p:nvPr/>
          </p:nvSpPr>
          <p:spPr bwMode="auto">
            <a:xfrm>
              <a:off x="3496940" y="1495425"/>
              <a:ext cx="1127551"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solidFill>
                    <a:srgbClr val="C00000"/>
                  </a:solidFill>
                  <a:latin typeface="微软雅黑" pitchFamily="34" charset="-122"/>
                  <a:ea typeface="微软雅黑" pitchFamily="34" charset="-122"/>
                </a:rPr>
                <a:t>被动打开</a:t>
              </a:r>
            </a:p>
          </p:txBody>
        </p:sp>
        <p:sp>
          <p:nvSpPr>
            <p:cNvPr id="39" name="Text Box 39"/>
            <p:cNvSpPr txBox="1">
              <a:spLocks noChangeArrowheads="1"/>
            </p:cNvSpPr>
            <p:nvPr/>
          </p:nvSpPr>
          <p:spPr bwMode="auto">
            <a:xfrm>
              <a:off x="5981262" y="3302601"/>
              <a:ext cx="1127551" cy="408252"/>
            </a:xfrm>
            <a:prstGeom prst="rect">
              <a:avLst/>
            </a:prstGeom>
            <a:solidFill>
              <a:srgbClr val="FFFF99"/>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solidFill>
                    <a:srgbClr val="C00000"/>
                  </a:solidFill>
                  <a:latin typeface="微软雅黑" pitchFamily="34" charset="-122"/>
                  <a:ea typeface="微软雅黑" pitchFamily="34" charset="-122"/>
                </a:rPr>
                <a:t>被动关闭</a:t>
              </a:r>
            </a:p>
          </p:txBody>
        </p:sp>
        <p:sp>
          <p:nvSpPr>
            <p:cNvPr id="40" name="Text Box 40"/>
            <p:cNvSpPr txBox="1">
              <a:spLocks noChangeArrowheads="1"/>
            </p:cNvSpPr>
            <p:nvPr/>
          </p:nvSpPr>
          <p:spPr bwMode="auto">
            <a:xfrm>
              <a:off x="3676130" y="4119257"/>
              <a:ext cx="1127551" cy="408252"/>
            </a:xfrm>
            <a:prstGeom prst="rect">
              <a:avLst/>
            </a:prstGeom>
            <a:solidFill>
              <a:srgbClr val="FFFF00"/>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solidFill>
                    <a:srgbClr val="C00000"/>
                  </a:solidFill>
                  <a:latin typeface="微软雅黑" pitchFamily="34" charset="-122"/>
                  <a:ea typeface="微软雅黑" pitchFamily="34" charset="-122"/>
                </a:rPr>
                <a:t>主动关闭</a:t>
              </a:r>
            </a:p>
          </p:txBody>
        </p:sp>
        <p:sp>
          <p:nvSpPr>
            <p:cNvPr id="41" name="Text Box 41"/>
            <p:cNvSpPr txBox="1">
              <a:spLocks noChangeArrowheads="1"/>
            </p:cNvSpPr>
            <p:nvPr/>
          </p:nvSpPr>
          <p:spPr bwMode="auto">
            <a:xfrm>
              <a:off x="3682846" y="-112036"/>
              <a:ext cx="738739"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latin typeface="微软雅黑" pitchFamily="34" charset="-122"/>
                  <a:ea typeface="微软雅黑" pitchFamily="34" charset="-122"/>
                </a:rPr>
                <a:t>起点</a:t>
              </a:r>
            </a:p>
          </p:txBody>
        </p:sp>
        <p:sp>
          <p:nvSpPr>
            <p:cNvPr id="42" name="Text Box 42"/>
            <p:cNvSpPr txBox="1">
              <a:spLocks noChangeArrowheads="1"/>
            </p:cNvSpPr>
            <p:nvPr/>
          </p:nvSpPr>
          <p:spPr bwMode="auto">
            <a:xfrm>
              <a:off x="2792381" y="488177"/>
              <a:ext cx="1127551"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solidFill>
                    <a:srgbClr val="C00000"/>
                  </a:solidFill>
                  <a:latin typeface="微软雅黑" pitchFamily="34" charset="-122"/>
                  <a:ea typeface="微软雅黑" pitchFamily="34" charset="-122"/>
                </a:rPr>
                <a:t>被动打开</a:t>
              </a:r>
            </a:p>
          </p:txBody>
        </p:sp>
        <p:sp>
          <p:nvSpPr>
            <p:cNvPr id="43" name="Text Box 43"/>
            <p:cNvSpPr txBox="1">
              <a:spLocks noChangeArrowheads="1"/>
            </p:cNvSpPr>
            <p:nvPr/>
          </p:nvSpPr>
          <p:spPr bwMode="auto">
            <a:xfrm>
              <a:off x="5043973" y="717550"/>
              <a:ext cx="1321956" cy="6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a:latin typeface="微软雅黑" pitchFamily="34" charset="-122"/>
                  <a:ea typeface="微软雅黑" pitchFamily="34" charset="-122"/>
                </a:rPr>
                <a:t>主动打开</a:t>
              </a:r>
            </a:p>
            <a:p>
              <a:r>
                <a:rPr kumimoji="1" lang="zh-CN" altLang="en-US" sz="800" b="1">
                  <a:latin typeface="微软雅黑" pitchFamily="34" charset="-122"/>
                  <a:ea typeface="微软雅黑" pitchFamily="34" charset="-122"/>
                </a:rPr>
                <a:t>  发送 </a:t>
              </a:r>
              <a:r>
                <a:rPr kumimoji="1" lang="en-US" altLang="zh-CN" sz="800" b="1">
                  <a:latin typeface="微软雅黑" pitchFamily="34" charset="-122"/>
                  <a:ea typeface="微软雅黑" pitchFamily="34" charset="-122"/>
                </a:rPr>
                <a:t>SYN</a:t>
              </a:r>
            </a:p>
          </p:txBody>
        </p:sp>
        <p:sp>
          <p:nvSpPr>
            <p:cNvPr id="44" name="Text Box 44"/>
            <p:cNvSpPr txBox="1">
              <a:spLocks noChangeArrowheads="1"/>
            </p:cNvSpPr>
            <p:nvPr/>
          </p:nvSpPr>
          <p:spPr bwMode="auto">
            <a:xfrm>
              <a:off x="3609668" y="2438399"/>
              <a:ext cx="1127551"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a:latin typeface="微软雅黑" pitchFamily="34" charset="-122"/>
                  <a:ea typeface="微软雅黑" pitchFamily="34" charset="-122"/>
                </a:rPr>
                <a:t>同时打开</a:t>
              </a:r>
            </a:p>
          </p:txBody>
        </p:sp>
        <p:sp>
          <p:nvSpPr>
            <p:cNvPr id="45" name="Text Box 45"/>
            <p:cNvSpPr txBox="1">
              <a:spLocks noChangeArrowheads="1"/>
            </p:cNvSpPr>
            <p:nvPr/>
          </p:nvSpPr>
          <p:spPr bwMode="auto">
            <a:xfrm>
              <a:off x="2793238" y="2104599"/>
              <a:ext cx="2919724"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800" b="1" dirty="0">
                  <a:latin typeface="微软雅黑" pitchFamily="34" charset="-122"/>
                  <a:ea typeface="微软雅黑" pitchFamily="34" charset="-122"/>
                </a:rPr>
                <a:t>收到 </a:t>
              </a:r>
              <a:r>
                <a:rPr kumimoji="1" lang="en-US" altLang="zh-CN" sz="800" b="1" dirty="0">
                  <a:latin typeface="微软雅黑" pitchFamily="34" charset="-122"/>
                  <a:ea typeface="微软雅黑" pitchFamily="34" charset="-122"/>
                </a:rPr>
                <a:t>SYN</a:t>
              </a:r>
              <a:r>
                <a:rPr kumimoji="1" lang="zh-CN" altLang="en-US" sz="800" b="1" dirty="0">
                  <a:latin typeface="微软雅黑" pitchFamily="34" charset="-122"/>
                  <a:ea typeface="微软雅黑" pitchFamily="34" charset="-122"/>
                </a:rPr>
                <a:t>，发送 </a:t>
              </a:r>
              <a:r>
                <a:rPr kumimoji="1" lang="en-US" altLang="zh-CN" sz="800" b="1" dirty="0">
                  <a:latin typeface="微软雅黑" pitchFamily="34" charset="-122"/>
                  <a:ea typeface="微软雅黑" pitchFamily="34" charset="-122"/>
                </a:rPr>
                <a:t>SYN</a:t>
              </a:r>
              <a:r>
                <a:rPr kumimoji="1" lang="zh-CN" altLang="en-US" sz="800" b="1" dirty="0">
                  <a:latin typeface="微软雅黑" pitchFamily="34" charset="-122"/>
                  <a:ea typeface="微软雅黑" pitchFamily="34" charset="-122"/>
                </a:rPr>
                <a:t>，</a:t>
              </a:r>
              <a:r>
                <a:rPr kumimoji="1" lang="en-US" altLang="zh-CN" sz="800" b="1" dirty="0">
                  <a:latin typeface="微软雅黑" pitchFamily="34" charset="-122"/>
                  <a:ea typeface="微软雅黑" pitchFamily="34" charset="-122"/>
                </a:rPr>
                <a:t> ACK</a:t>
              </a:r>
            </a:p>
          </p:txBody>
        </p:sp>
        <p:sp>
          <p:nvSpPr>
            <p:cNvPr id="46" name="Text Box 46"/>
            <p:cNvSpPr txBox="1">
              <a:spLocks noChangeArrowheads="1"/>
            </p:cNvSpPr>
            <p:nvPr/>
          </p:nvSpPr>
          <p:spPr bwMode="auto">
            <a:xfrm>
              <a:off x="2413469" y="2670176"/>
              <a:ext cx="1206528"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latin typeface="微软雅黑" pitchFamily="34" charset="-122"/>
                  <a:ea typeface="微软雅黑" pitchFamily="34" charset="-122"/>
                </a:rPr>
                <a:t>收到 </a:t>
              </a:r>
              <a:r>
                <a:rPr kumimoji="1" lang="en-US" altLang="zh-CN" sz="800" b="1" dirty="0">
                  <a:latin typeface="微软雅黑" pitchFamily="34" charset="-122"/>
                  <a:ea typeface="微软雅黑" pitchFamily="34" charset="-122"/>
                </a:rPr>
                <a:t>ACK</a:t>
              </a:r>
            </a:p>
          </p:txBody>
        </p:sp>
        <p:sp>
          <p:nvSpPr>
            <p:cNvPr id="47" name="Text Box 47"/>
            <p:cNvSpPr txBox="1">
              <a:spLocks noChangeArrowheads="1"/>
            </p:cNvSpPr>
            <p:nvPr/>
          </p:nvSpPr>
          <p:spPr bwMode="auto">
            <a:xfrm>
              <a:off x="3376289" y="2997959"/>
              <a:ext cx="1321956" cy="758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solidFill>
                    <a:srgbClr val="CC00CC"/>
                  </a:solidFill>
                  <a:latin typeface="微软雅黑" pitchFamily="34" charset="-122"/>
                  <a:ea typeface="微软雅黑" pitchFamily="34" charset="-122"/>
                </a:rPr>
                <a:t>数据传送</a:t>
              </a:r>
            </a:p>
            <a:p>
              <a:pPr algn="ctr"/>
              <a:r>
                <a:rPr kumimoji="1" lang="zh-CN" altLang="en-US" sz="1000" b="1" dirty="0">
                  <a:solidFill>
                    <a:srgbClr val="CC00CC"/>
                  </a:solidFill>
                  <a:latin typeface="微软雅黑" pitchFamily="34" charset="-122"/>
                  <a:ea typeface="微软雅黑" pitchFamily="34" charset="-122"/>
                </a:rPr>
                <a:t>阶段</a:t>
              </a:r>
            </a:p>
          </p:txBody>
        </p:sp>
        <p:sp>
          <p:nvSpPr>
            <p:cNvPr id="48" name="Text Box 48"/>
            <p:cNvSpPr txBox="1">
              <a:spLocks noChangeArrowheads="1"/>
            </p:cNvSpPr>
            <p:nvPr/>
          </p:nvSpPr>
          <p:spPr bwMode="auto">
            <a:xfrm>
              <a:off x="5628242" y="4314826"/>
              <a:ext cx="1133627" cy="6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00" b="1" dirty="0">
                  <a:latin typeface="微软雅黑" pitchFamily="34" charset="-122"/>
                  <a:ea typeface="微软雅黑" pitchFamily="34" charset="-122"/>
                </a:rPr>
                <a:t>   </a:t>
              </a:r>
              <a:r>
                <a:rPr kumimoji="1" lang="zh-CN" altLang="en-US" sz="800" b="1" dirty="0">
                  <a:latin typeface="微软雅黑" pitchFamily="34" charset="-122"/>
                  <a:ea typeface="微软雅黑" pitchFamily="34" charset="-122"/>
                </a:rPr>
                <a:t>关闭</a:t>
              </a:r>
            </a:p>
            <a:p>
              <a:r>
                <a:rPr kumimoji="1" lang="zh-CN" altLang="en-US" sz="800" b="1" dirty="0">
                  <a:latin typeface="微软雅黑" pitchFamily="34" charset="-122"/>
                  <a:ea typeface="微软雅黑" pitchFamily="34" charset="-122"/>
                </a:rPr>
                <a:t>发送 </a:t>
              </a:r>
              <a:r>
                <a:rPr kumimoji="1" lang="en-US" altLang="zh-CN" sz="800" b="1" dirty="0">
                  <a:latin typeface="微软雅黑" pitchFamily="34" charset="-122"/>
                  <a:ea typeface="微软雅黑" pitchFamily="34" charset="-122"/>
                </a:rPr>
                <a:t>FIN</a:t>
              </a:r>
            </a:p>
          </p:txBody>
        </p:sp>
        <p:sp>
          <p:nvSpPr>
            <p:cNvPr id="49" name="Text Box 49"/>
            <p:cNvSpPr txBox="1">
              <a:spLocks noChangeArrowheads="1"/>
            </p:cNvSpPr>
            <p:nvPr/>
          </p:nvSpPr>
          <p:spPr bwMode="auto">
            <a:xfrm>
              <a:off x="1963828" y="3816889"/>
              <a:ext cx="1133626" cy="6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00" b="1" dirty="0">
                  <a:latin typeface="微软雅黑" pitchFamily="34" charset="-122"/>
                  <a:ea typeface="微软雅黑" pitchFamily="34" charset="-122"/>
                </a:rPr>
                <a:t>   </a:t>
              </a:r>
              <a:r>
                <a:rPr kumimoji="1" lang="zh-CN" altLang="en-US" sz="800" b="1" dirty="0">
                  <a:latin typeface="微软雅黑" pitchFamily="34" charset="-122"/>
                  <a:ea typeface="微软雅黑" pitchFamily="34" charset="-122"/>
                </a:rPr>
                <a:t>关闭</a:t>
              </a:r>
            </a:p>
            <a:p>
              <a:r>
                <a:rPr kumimoji="1" lang="zh-CN" altLang="en-US" sz="800" b="1" dirty="0">
                  <a:latin typeface="微软雅黑" pitchFamily="34" charset="-122"/>
                  <a:ea typeface="微软雅黑" pitchFamily="34" charset="-122"/>
                </a:rPr>
                <a:t>发送 </a:t>
              </a:r>
              <a:r>
                <a:rPr kumimoji="1" lang="en-US" altLang="zh-CN" sz="800" b="1" dirty="0">
                  <a:latin typeface="微软雅黑" pitchFamily="34" charset="-122"/>
                  <a:ea typeface="微软雅黑" pitchFamily="34" charset="-122"/>
                </a:rPr>
                <a:t>FIN</a:t>
              </a:r>
            </a:p>
          </p:txBody>
        </p:sp>
        <p:sp>
          <p:nvSpPr>
            <p:cNvPr id="50" name="Text Box 50"/>
            <p:cNvSpPr txBox="1">
              <a:spLocks noChangeArrowheads="1"/>
            </p:cNvSpPr>
            <p:nvPr/>
          </p:nvSpPr>
          <p:spPr bwMode="auto">
            <a:xfrm>
              <a:off x="1442579" y="3205761"/>
              <a:ext cx="1133626" cy="6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00" b="1" dirty="0">
                  <a:latin typeface="微软雅黑" pitchFamily="34" charset="-122"/>
                  <a:ea typeface="微软雅黑" pitchFamily="34" charset="-122"/>
                </a:rPr>
                <a:t>   </a:t>
              </a:r>
              <a:r>
                <a:rPr kumimoji="1" lang="zh-CN" altLang="en-US" sz="800" b="1" dirty="0">
                  <a:latin typeface="微软雅黑" pitchFamily="34" charset="-122"/>
                  <a:ea typeface="微软雅黑" pitchFamily="34" charset="-122"/>
                </a:rPr>
                <a:t>关闭</a:t>
              </a:r>
            </a:p>
            <a:p>
              <a:r>
                <a:rPr kumimoji="1" lang="zh-CN" altLang="en-US" sz="800" b="1" dirty="0">
                  <a:latin typeface="微软雅黑" pitchFamily="34" charset="-122"/>
                  <a:ea typeface="微软雅黑" pitchFamily="34" charset="-122"/>
                </a:rPr>
                <a:t>发送 </a:t>
              </a:r>
              <a:r>
                <a:rPr kumimoji="1" lang="en-US" altLang="zh-CN" sz="800" b="1" dirty="0">
                  <a:latin typeface="微软雅黑" pitchFamily="34" charset="-122"/>
                  <a:ea typeface="微软雅黑" pitchFamily="34" charset="-122"/>
                </a:rPr>
                <a:t>FIN</a:t>
              </a:r>
            </a:p>
          </p:txBody>
        </p:sp>
        <p:sp>
          <p:nvSpPr>
            <p:cNvPr id="51" name="Text Box 51"/>
            <p:cNvSpPr txBox="1">
              <a:spLocks noChangeArrowheads="1"/>
            </p:cNvSpPr>
            <p:nvPr/>
          </p:nvSpPr>
          <p:spPr bwMode="auto">
            <a:xfrm>
              <a:off x="2591551" y="1787526"/>
              <a:ext cx="1173115"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a:latin typeface="微软雅黑" pitchFamily="34" charset="-122"/>
                  <a:ea typeface="微软雅黑" pitchFamily="34" charset="-122"/>
                </a:rPr>
                <a:t>收到 </a:t>
              </a:r>
              <a:r>
                <a:rPr kumimoji="1" lang="en-US" altLang="zh-CN" sz="800" b="1">
                  <a:latin typeface="微软雅黑" pitchFamily="34" charset="-122"/>
                  <a:ea typeface="微软雅黑" pitchFamily="34" charset="-122"/>
                </a:rPr>
                <a:t>RST</a:t>
              </a:r>
            </a:p>
          </p:txBody>
        </p:sp>
        <p:sp>
          <p:nvSpPr>
            <p:cNvPr id="52" name="Text Box 52"/>
            <p:cNvSpPr txBox="1">
              <a:spLocks noChangeArrowheads="1"/>
            </p:cNvSpPr>
            <p:nvPr/>
          </p:nvSpPr>
          <p:spPr bwMode="auto">
            <a:xfrm>
              <a:off x="1272471" y="1051665"/>
              <a:ext cx="1728992" cy="6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00" b="1" dirty="0">
                  <a:latin typeface="微软雅黑" pitchFamily="34" charset="-122"/>
                  <a:ea typeface="微软雅黑" pitchFamily="34" charset="-122"/>
                </a:rPr>
                <a:t>         </a:t>
              </a:r>
              <a:r>
                <a:rPr kumimoji="1" lang="zh-CN" altLang="en-US" sz="800" b="1" dirty="0">
                  <a:latin typeface="微软雅黑" pitchFamily="34" charset="-122"/>
                  <a:ea typeface="微软雅黑" pitchFamily="34" charset="-122"/>
                </a:rPr>
                <a:t>收到 </a:t>
              </a:r>
              <a:r>
                <a:rPr kumimoji="1" lang="en-US" altLang="zh-CN" sz="800" b="1" dirty="0">
                  <a:latin typeface="微软雅黑" pitchFamily="34" charset="-122"/>
                  <a:ea typeface="微软雅黑" pitchFamily="34" charset="-122"/>
                </a:rPr>
                <a:t>SYN</a:t>
              </a:r>
            </a:p>
            <a:p>
              <a:r>
                <a:rPr kumimoji="1" lang="zh-CN" altLang="en-US" sz="800" b="1" dirty="0">
                  <a:latin typeface="微软雅黑" pitchFamily="34" charset="-122"/>
                  <a:ea typeface="微软雅黑" pitchFamily="34" charset="-122"/>
                </a:rPr>
                <a:t>发送 </a:t>
              </a:r>
              <a:r>
                <a:rPr kumimoji="1" lang="en-US" altLang="zh-CN" sz="800" b="1" dirty="0">
                  <a:latin typeface="微软雅黑" pitchFamily="34" charset="-122"/>
                  <a:ea typeface="微软雅黑" pitchFamily="34" charset="-122"/>
                </a:rPr>
                <a:t>SYN, ACK</a:t>
              </a:r>
            </a:p>
          </p:txBody>
        </p:sp>
        <p:sp>
          <p:nvSpPr>
            <p:cNvPr id="53" name="Text Box 53"/>
            <p:cNvSpPr txBox="1">
              <a:spLocks noChangeArrowheads="1"/>
            </p:cNvSpPr>
            <p:nvPr/>
          </p:nvSpPr>
          <p:spPr bwMode="auto">
            <a:xfrm>
              <a:off x="7222951" y="1852331"/>
              <a:ext cx="933146" cy="6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00" b="1" dirty="0">
                  <a:latin typeface="微软雅黑" pitchFamily="34" charset="-122"/>
                  <a:ea typeface="微软雅黑" pitchFamily="34" charset="-122"/>
                </a:rPr>
                <a:t>  </a:t>
              </a:r>
              <a:r>
                <a:rPr kumimoji="1" lang="zh-CN" altLang="en-US" sz="800" b="1" dirty="0">
                  <a:latin typeface="微软雅黑" pitchFamily="34" charset="-122"/>
                  <a:ea typeface="微软雅黑" pitchFamily="34" charset="-122"/>
                </a:rPr>
                <a:t>关闭</a:t>
              </a:r>
            </a:p>
            <a:p>
              <a:r>
                <a:rPr kumimoji="1" lang="zh-CN" altLang="en-US" sz="800" b="1" dirty="0">
                  <a:latin typeface="微软雅黑" pitchFamily="34" charset="-122"/>
                  <a:ea typeface="微软雅黑" pitchFamily="34" charset="-122"/>
                </a:rPr>
                <a:t>或超时</a:t>
              </a:r>
            </a:p>
          </p:txBody>
        </p:sp>
        <p:sp>
          <p:nvSpPr>
            <p:cNvPr id="54" name="Text Box 54"/>
            <p:cNvSpPr txBox="1">
              <a:spLocks noChangeArrowheads="1"/>
            </p:cNvSpPr>
            <p:nvPr/>
          </p:nvSpPr>
          <p:spPr bwMode="auto">
            <a:xfrm>
              <a:off x="7195592" y="4928280"/>
              <a:ext cx="1206528"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latin typeface="微软雅黑" pitchFamily="34" charset="-122"/>
                  <a:ea typeface="微软雅黑" pitchFamily="34" charset="-122"/>
                </a:rPr>
                <a:t>收到 </a:t>
              </a:r>
              <a:r>
                <a:rPr kumimoji="1" lang="en-US" altLang="zh-CN" sz="800" b="1" dirty="0">
                  <a:latin typeface="微软雅黑" pitchFamily="34" charset="-122"/>
                  <a:ea typeface="微软雅黑" pitchFamily="34" charset="-122"/>
                </a:rPr>
                <a:t>ACK</a:t>
              </a:r>
            </a:p>
          </p:txBody>
        </p:sp>
        <p:sp>
          <p:nvSpPr>
            <p:cNvPr id="55" name="Text Box 55"/>
            <p:cNvSpPr txBox="1">
              <a:spLocks noChangeArrowheads="1"/>
            </p:cNvSpPr>
            <p:nvPr/>
          </p:nvSpPr>
          <p:spPr bwMode="auto">
            <a:xfrm>
              <a:off x="5259895" y="2771976"/>
              <a:ext cx="2017563" cy="6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00" b="1" dirty="0">
                  <a:latin typeface="微软雅黑" pitchFamily="34" charset="-122"/>
                  <a:ea typeface="微软雅黑" pitchFamily="34" charset="-122"/>
                </a:rPr>
                <a:t>     </a:t>
              </a:r>
              <a:r>
                <a:rPr kumimoji="1" lang="zh-CN" altLang="en-US" sz="800" b="1" dirty="0">
                  <a:latin typeface="微软雅黑" pitchFamily="34" charset="-122"/>
                  <a:ea typeface="微软雅黑" pitchFamily="34" charset="-122"/>
                </a:rPr>
                <a:t>收到 </a:t>
              </a:r>
              <a:r>
                <a:rPr kumimoji="1" lang="en-US" altLang="zh-CN" sz="800" b="1" dirty="0">
                  <a:latin typeface="微软雅黑" pitchFamily="34" charset="-122"/>
                  <a:ea typeface="微软雅黑" pitchFamily="34" charset="-122"/>
                </a:rPr>
                <a:t>SYN, ACK</a:t>
              </a:r>
            </a:p>
            <a:p>
              <a:r>
                <a:rPr kumimoji="1" lang="zh-CN" altLang="en-US" sz="800" b="1" dirty="0">
                  <a:latin typeface="微软雅黑" pitchFamily="34" charset="-122"/>
                  <a:ea typeface="微软雅黑" pitchFamily="34" charset="-122"/>
                </a:rPr>
                <a:t>发送 </a:t>
              </a:r>
              <a:r>
                <a:rPr kumimoji="1" lang="en-US" altLang="zh-CN" sz="800" b="1" dirty="0">
                  <a:latin typeface="微软雅黑" pitchFamily="34" charset="-122"/>
                  <a:ea typeface="微软雅黑" pitchFamily="34" charset="-122"/>
                </a:rPr>
                <a:t>ACK</a:t>
              </a:r>
            </a:p>
          </p:txBody>
        </p:sp>
        <p:sp>
          <p:nvSpPr>
            <p:cNvPr id="56" name="Text Box 56"/>
            <p:cNvSpPr txBox="1">
              <a:spLocks noChangeArrowheads="1"/>
            </p:cNvSpPr>
            <p:nvPr/>
          </p:nvSpPr>
          <p:spPr bwMode="auto">
            <a:xfrm>
              <a:off x="3915017" y="5390442"/>
              <a:ext cx="1206528"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latin typeface="微软雅黑" pitchFamily="34" charset="-122"/>
                  <a:ea typeface="微软雅黑" pitchFamily="34" charset="-122"/>
                </a:rPr>
                <a:t>收到 </a:t>
              </a:r>
              <a:r>
                <a:rPr kumimoji="1" lang="en-US" altLang="zh-CN" sz="800" b="1" dirty="0">
                  <a:latin typeface="微软雅黑" pitchFamily="34" charset="-122"/>
                  <a:ea typeface="微软雅黑" pitchFamily="34" charset="-122"/>
                </a:rPr>
                <a:t>ACK</a:t>
              </a:r>
            </a:p>
          </p:txBody>
        </p:sp>
        <p:sp>
          <p:nvSpPr>
            <p:cNvPr id="57" name="Text Box 57"/>
            <p:cNvSpPr txBox="1">
              <a:spLocks noChangeArrowheads="1"/>
            </p:cNvSpPr>
            <p:nvPr/>
          </p:nvSpPr>
          <p:spPr bwMode="auto">
            <a:xfrm>
              <a:off x="1429605" y="5486316"/>
              <a:ext cx="1206528"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latin typeface="微软雅黑" pitchFamily="34" charset="-122"/>
                  <a:ea typeface="微软雅黑" pitchFamily="34" charset="-122"/>
                </a:rPr>
                <a:t>收到 </a:t>
              </a:r>
              <a:r>
                <a:rPr kumimoji="1" lang="en-US" altLang="zh-CN" sz="800" b="1" dirty="0">
                  <a:latin typeface="微软雅黑" pitchFamily="34" charset="-122"/>
                  <a:ea typeface="微软雅黑" pitchFamily="34" charset="-122"/>
                </a:rPr>
                <a:t>ACK</a:t>
              </a:r>
            </a:p>
          </p:txBody>
        </p:sp>
        <p:sp>
          <p:nvSpPr>
            <p:cNvPr id="58" name="Text Box 58"/>
            <p:cNvSpPr txBox="1">
              <a:spLocks noChangeArrowheads="1"/>
            </p:cNvSpPr>
            <p:nvPr/>
          </p:nvSpPr>
          <p:spPr bwMode="auto">
            <a:xfrm>
              <a:off x="2051233" y="5875535"/>
              <a:ext cx="1206528" cy="6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latin typeface="微软雅黑" pitchFamily="34" charset="-122"/>
                  <a:ea typeface="微软雅黑" pitchFamily="34" charset="-122"/>
                </a:rPr>
                <a:t>收到 </a:t>
              </a:r>
              <a:r>
                <a:rPr kumimoji="1" lang="en-US" altLang="zh-CN" sz="800" b="1" dirty="0">
                  <a:latin typeface="微软雅黑" pitchFamily="34" charset="-122"/>
                  <a:ea typeface="微软雅黑" pitchFamily="34" charset="-122"/>
                </a:rPr>
                <a:t>FIN</a:t>
              </a:r>
            </a:p>
            <a:p>
              <a:r>
                <a:rPr kumimoji="1" lang="zh-CN" altLang="en-US" sz="800" b="1" dirty="0">
                  <a:latin typeface="微软雅黑" pitchFamily="34" charset="-122"/>
                  <a:ea typeface="微软雅黑" pitchFamily="34" charset="-122"/>
                </a:rPr>
                <a:t>发送 </a:t>
              </a:r>
              <a:r>
                <a:rPr kumimoji="1" lang="en-US" altLang="zh-CN" sz="800" b="1" dirty="0">
                  <a:latin typeface="微软雅黑" pitchFamily="34" charset="-122"/>
                  <a:ea typeface="微软雅黑" pitchFamily="34" charset="-122"/>
                </a:rPr>
                <a:t>ACK</a:t>
              </a:r>
            </a:p>
          </p:txBody>
        </p:sp>
        <p:sp>
          <p:nvSpPr>
            <p:cNvPr id="59" name="Text Box 59"/>
            <p:cNvSpPr txBox="1">
              <a:spLocks noChangeArrowheads="1"/>
            </p:cNvSpPr>
            <p:nvPr/>
          </p:nvSpPr>
          <p:spPr bwMode="auto">
            <a:xfrm>
              <a:off x="2440674" y="5310190"/>
              <a:ext cx="1656089" cy="6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latin typeface="微软雅黑" pitchFamily="34" charset="-122"/>
                  <a:ea typeface="微软雅黑" pitchFamily="34" charset="-122"/>
                </a:rPr>
                <a:t>收到 </a:t>
              </a:r>
              <a:r>
                <a:rPr kumimoji="1" lang="en-US" altLang="zh-CN" sz="800" b="1" dirty="0">
                  <a:latin typeface="微软雅黑" pitchFamily="34" charset="-122"/>
                  <a:ea typeface="微软雅黑" pitchFamily="34" charset="-122"/>
                </a:rPr>
                <a:t>FIN, ACK</a:t>
              </a:r>
            </a:p>
            <a:p>
              <a:r>
                <a:rPr kumimoji="1" lang="en-US" altLang="zh-CN" sz="800" b="1" dirty="0">
                  <a:latin typeface="微软雅黑" pitchFamily="34" charset="-122"/>
                  <a:ea typeface="微软雅黑" pitchFamily="34" charset="-122"/>
                </a:rPr>
                <a:t>     </a:t>
              </a:r>
              <a:r>
                <a:rPr kumimoji="1" lang="zh-CN" altLang="en-US" sz="800" b="1" dirty="0">
                  <a:latin typeface="微软雅黑" pitchFamily="34" charset="-122"/>
                  <a:ea typeface="微软雅黑" pitchFamily="34" charset="-122"/>
                </a:rPr>
                <a:t>发送 </a:t>
              </a:r>
              <a:r>
                <a:rPr kumimoji="1" lang="en-US" altLang="zh-CN" sz="800" b="1" dirty="0">
                  <a:latin typeface="微软雅黑" pitchFamily="34" charset="-122"/>
                  <a:ea typeface="微软雅黑" pitchFamily="34" charset="-122"/>
                </a:rPr>
                <a:t>ACK</a:t>
              </a:r>
            </a:p>
          </p:txBody>
        </p:sp>
        <p:sp>
          <p:nvSpPr>
            <p:cNvPr id="60" name="Text Box 60"/>
            <p:cNvSpPr txBox="1">
              <a:spLocks noChangeArrowheads="1"/>
            </p:cNvSpPr>
            <p:nvPr/>
          </p:nvSpPr>
          <p:spPr bwMode="auto">
            <a:xfrm>
              <a:off x="2410662" y="4443330"/>
              <a:ext cx="1206528" cy="6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latin typeface="微软雅黑" pitchFamily="34" charset="-122"/>
                  <a:ea typeface="微软雅黑" pitchFamily="34" charset="-122"/>
                </a:rPr>
                <a:t>收到 </a:t>
              </a:r>
              <a:r>
                <a:rPr kumimoji="1" lang="en-US" altLang="zh-CN" sz="800" b="1" dirty="0">
                  <a:latin typeface="微软雅黑" pitchFamily="34" charset="-122"/>
                  <a:ea typeface="微软雅黑" pitchFamily="34" charset="-122"/>
                </a:rPr>
                <a:t>FIN</a:t>
              </a:r>
            </a:p>
            <a:p>
              <a:r>
                <a:rPr kumimoji="1" lang="zh-CN" altLang="en-US" sz="800" b="1" dirty="0">
                  <a:latin typeface="微软雅黑" pitchFamily="34" charset="-122"/>
                  <a:ea typeface="微软雅黑" pitchFamily="34" charset="-122"/>
                </a:rPr>
                <a:t>发送 </a:t>
              </a:r>
              <a:r>
                <a:rPr kumimoji="1" lang="en-US" altLang="zh-CN" sz="800" b="1" dirty="0">
                  <a:latin typeface="微软雅黑" pitchFamily="34" charset="-122"/>
                  <a:ea typeface="微软雅黑" pitchFamily="34" charset="-122"/>
                </a:rPr>
                <a:t>ACK</a:t>
              </a:r>
            </a:p>
          </p:txBody>
        </p:sp>
        <p:sp>
          <p:nvSpPr>
            <p:cNvPr id="61" name="Text Box 61"/>
            <p:cNvSpPr txBox="1">
              <a:spLocks noChangeArrowheads="1"/>
            </p:cNvSpPr>
            <p:nvPr/>
          </p:nvSpPr>
          <p:spPr bwMode="auto">
            <a:xfrm>
              <a:off x="3480846" y="4545696"/>
              <a:ext cx="1127551"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800" b="1" dirty="0">
                  <a:latin typeface="微软雅黑" pitchFamily="34" charset="-122"/>
                  <a:ea typeface="微软雅黑" pitchFamily="34" charset="-122"/>
                </a:rPr>
                <a:t>同时关闭</a:t>
              </a:r>
            </a:p>
          </p:txBody>
        </p:sp>
        <p:sp>
          <p:nvSpPr>
            <p:cNvPr id="62" name="Text Box 62"/>
            <p:cNvSpPr txBox="1">
              <a:spLocks noChangeArrowheads="1"/>
            </p:cNvSpPr>
            <p:nvPr/>
          </p:nvSpPr>
          <p:spPr bwMode="auto">
            <a:xfrm>
              <a:off x="4667812" y="3251257"/>
              <a:ext cx="1206528" cy="6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latin typeface="微软雅黑" pitchFamily="34" charset="-122"/>
                  <a:ea typeface="微软雅黑" pitchFamily="34" charset="-122"/>
                </a:rPr>
                <a:t>收到 </a:t>
              </a:r>
              <a:r>
                <a:rPr kumimoji="1" lang="en-US" altLang="zh-CN" sz="800" b="1" dirty="0">
                  <a:latin typeface="微软雅黑" pitchFamily="34" charset="-122"/>
                  <a:ea typeface="微软雅黑" pitchFamily="34" charset="-122"/>
                </a:rPr>
                <a:t>FIN</a:t>
              </a:r>
            </a:p>
            <a:p>
              <a:r>
                <a:rPr kumimoji="1" lang="zh-CN" altLang="en-US" sz="800" b="1" dirty="0">
                  <a:latin typeface="微软雅黑" pitchFamily="34" charset="-122"/>
                  <a:ea typeface="微软雅黑" pitchFamily="34" charset="-122"/>
                </a:rPr>
                <a:t>发送 </a:t>
              </a:r>
              <a:r>
                <a:rPr kumimoji="1" lang="en-US" altLang="zh-CN" sz="800" b="1" dirty="0">
                  <a:latin typeface="微软雅黑" pitchFamily="34" charset="-122"/>
                  <a:ea typeface="微软雅黑" pitchFamily="34" charset="-122"/>
                </a:rPr>
                <a:t>ACK</a:t>
              </a:r>
            </a:p>
          </p:txBody>
        </p:sp>
        <p:sp>
          <p:nvSpPr>
            <p:cNvPr id="63" name="Text Box 63"/>
            <p:cNvSpPr txBox="1">
              <a:spLocks noChangeArrowheads="1"/>
            </p:cNvSpPr>
            <p:nvPr/>
          </p:nvSpPr>
          <p:spPr bwMode="auto">
            <a:xfrm>
              <a:off x="4287266" y="1808163"/>
              <a:ext cx="1206528"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a:latin typeface="微软雅黑" pitchFamily="34" charset="-122"/>
                  <a:ea typeface="微软雅黑" pitchFamily="34" charset="-122"/>
                </a:rPr>
                <a:t>发送 </a:t>
              </a:r>
              <a:r>
                <a:rPr kumimoji="1" lang="en-US" altLang="zh-CN" sz="800" b="1">
                  <a:latin typeface="微软雅黑" pitchFamily="34" charset="-122"/>
                  <a:ea typeface="微软雅黑" pitchFamily="34" charset="-122"/>
                </a:rPr>
                <a:t>SYN</a:t>
              </a:r>
            </a:p>
          </p:txBody>
        </p:sp>
        <p:sp>
          <p:nvSpPr>
            <p:cNvPr id="64" name="Text Box 64"/>
            <p:cNvSpPr txBox="1">
              <a:spLocks noChangeArrowheads="1"/>
            </p:cNvSpPr>
            <p:nvPr/>
          </p:nvSpPr>
          <p:spPr bwMode="auto">
            <a:xfrm>
              <a:off x="3085116" y="6572876"/>
              <a:ext cx="1981112"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latin typeface="微软雅黑" pitchFamily="34" charset="-122"/>
                  <a:ea typeface="微软雅黑" pitchFamily="34" charset="-122"/>
                </a:rPr>
                <a:t>等待 </a:t>
              </a:r>
              <a:r>
                <a:rPr kumimoji="1" lang="en-US" altLang="zh-CN" sz="800" b="1" dirty="0">
                  <a:latin typeface="微软雅黑" pitchFamily="34" charset="-122"/>
                  <a:ea typeface="微软雅黑" pitchFamily="34" charset="-122"/>
                </a:rPr>
                <a:t>2MSL </a:t>
              </a:r>
              <a:r>
                <a:rPr kumimoji="1" lang="zh-CN" altLang="en-US" sz="800" b="1" dirty="0">
                  <a:latin typeface="微软雅黑" pitchFamily="34" charset="-122"/>
                  <a:ea typeface="微软雅黑" pitchFamily="34" charset="-122"/>
                </a:rPr>
                <a:t>时间后</a:t>
              </a:r>
            </a:p>
          </p:txBody>
        </p:sp>
        <p:sp>
          <p:nvSpPr>
            <p:cNvPr id="65" name="Line 65"/>
            <p:cNvSpPr>
              <a:spLocks noChangeShapeType="1"/>
            </p:cNvSpPr>
            <p:nvPr/>
          </p:nvSpPr>
          <p:spPr bwMode="auto">
            <a:xfrm flipV="1">
              <a:off x="4117007" y="488951"/>
              <a:ext cx="0" cy="758825"/>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66" name="Text Box 66"/>
            <p:cNvSpPr txBox="1">
              <a:spLocks noChangeArrowheads="1"/>
            </p:cNvSpPr>
            <p:nvPr/>
          </p:nvSpPr>
          <p:spPr bwMode="auto">
            <a:xfrm>
              <a:off x="4103249" y="846138"/>
              <a:ext cx="738740"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a:latin typeface="微软雅黑" pitchFamily="34" charset="-122"/>
                  <a:ea typeface="微软雅黑" pitchFamily="34" charset="-122"/>
                </a:rPr>
                <a:t>关闭</a:t>
              </a:r>
            </a:p>
          </p:txBody>
        </p:sp>
        <p:sp>
          <p:nvSpPr>
            <p:cNvPr id="67" name="Freeform 67"/>
            <p:cNvSpPr>
              <a:spLocks/>
            </p:cNvSpPr>
            <p:nvPr/>
          </p:nvSpPr>
          <p:spPr bwMode="auto">
            <a:xfrm>
              <a:off x="4455804" y="363537"/>
              <a:ext cx="4311579" cy="6094413"/>
            </a:xfrm>
            <a:custGeom>
              <a:avLst/>
              <a:gdLst>
                <a:gd name="T0" fmla="*/ 103 w 2196"/>
                <a:gd name="T1" fmla="*/ 4653 h 4653"/>
                <a:gd name="T2" fmla="*/ 1518 w 2196"/>
                <a:gd name="T3" fmla="*/ 4650 h 4653"/>
                <a:gd name="T4" fmla="*/ 1926 w 2196"/>
                <a:gd name="T5" fmla="*/ 4650 h 4653"/>
                <a:gd name="T6" fmla="*/ 2004 w 2196"/>
                <a:gd name="T7" fmla="*/ 4620 h 4653"/>
                <a:gd name="T8" fmla="*/ 2082 w 2196"/>
                <a:gd name="T9" fmla="*/ 4584 h 4653"/>
                <a:gd name="T10" fmla="*/ 2148 w 2196"/>
                <a:gd name="T11" fmla="*/ 4500 h 4653"/>
                <a:gd name="T12" fmla="*/ 2190 w 2196"/>
                <a:gd name="T13" fmla="*/ 4386 h 4653"/>
                <a:gd name="T14" fmla="*/ 2195 w 2196"/>
                <a:gd name="T15" fmla="*/ 4300 h 4653"/>
                <a:gd name="T16" fmla="*/ 2196 w 2196"/>
                <a:gd name="T17" fmla="*/ 336 h 4653"/>
                <a:gd name="T18" fmla="*/ 2184 w 2196"/>
                <a:gd name="T19" fmla="*/ 210 h 4653"/>
                <a:gd name="T20" fmla="*/ 2154 w 2196"/>
                <a:gd name="T21" fmla="*/ 126 h 4653"/>
                <a:gd name="T22" fmla="*/ 2070 w 2196"/>
                <a:gd name="T23" fmla="*/ 54 h 4653"/>
                <a:gd name="T24" fmla="*/ 1950 w 2196"/>
                <a:gd name="T25" fmla="*/ 6 h 4653"/>
                <a:gd name="T26" fmla="*/ 1806 w 2196"/>
                <a:gd name="T27" fmla="*/ 0 h 4653"/>
                <a:gd name="T28" fmla="*/ 256 w 2196"/>
                <a:gd name="T29" fmla="*/ 0 h 4653"/>
                <a:gd name="T30" fmla="*/ 0 w 2196"/>
                <a:gd name="T31" fmla="*/ 0 h 4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96" h="4653">
                  <a:moveTo>
                    <a:pt x="103" y="4653"/>
                  </a:moveTo>
                  <a:lnTo>
                    <a:pt x="1518" y="4650"/>
                  </a:lnTo>
                  <a:lnTo>
                    <a:pt x="1926" y="4650"/>
                  </a:lnTo>
                  <a:lnTo>
                    <a:pt x="2004" y="4620"/>
                  </a:lnTo>
                  <a:lnTo>
                    <a:pt x="2082" y="4584"/>
                  </a:lnTo>
                  <a:lnTo>
                    <a:pt x="2148" y="4500"/>
                  </a:lnTo>
                  <a:lnTo>
                    <a:pt x="2190" y="4386"/>
                  </a:lnTo>
                  <a:lnTo>
                    <a:pt x="2195" y="4300"/>
                  </a:lnTo>
                  <a:lnTo>
                    <a:pt x="2196" y="336"/>
                  </a:lnTo>
                  <a:lnTo>
                    <a:pt x="2184" y="210"/>
                  </a:lnTo>
                  <a:lnTo>
                    <a:pt x="2154" y="126"/>
                  </a:lnTo>
                  <a:lnTo>
                    <a:pt x="2070" y="54"/>
                  </a:lnTo>
                  <a:lnTo>
                    <a:pt x="1950" y="6"/>
                  </a:lnTo>
                  <a:lnTo>
                    <a:pt x="1806" y="0"/>
                  </a:lnTo>
                  <a:lnTo>
                    <a:pt x="256" y="0"/>
                  </a:lnTo>
                  <a:lnTo>
                    <a:pt x="0" y="0"/>
                  </a:lnTo>
                </a:path>
              </a:pathLst>
            </a:custGeom>
            <a:noFill/>
            <a:ln w="28575" cmpd="sng">
              <a:solidFill>
                <a:srgbClr val="0000FF"/>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68" name="Line 31"/>
            <p:cNvSpPr>
              <a:spLocks noChangeShapeType="1"/>
            </p:cNvSpPr>
            <p:nvPr/>
          </p:nvSpPr>
          <p:spPr bwMode="auto">
            <a:xfrm rot="-5400000">
              <a:off x="7722729" y="1828911"/>
              <a:ext cx="0" cy="1218976"/>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grpSp>
      <p:sp>
        <p:nvSpPr>
          <p:cNvPr id="70" name="AutoShape 5"/>
          <p:cNvSpPr>
            <a:spLocks noChangeArrowheads="1"/>
          </p:cNvSpPr>
          <p:nvPr/>
        </p:nvSpPr>
        <p:spPr bwMode="auto">
          <a:xfrm>
            <a:off x="545143" y="574386"/>
            <a:ext cx="8053711"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71" name="Rectangle 6"/>
          <p:cNvSpPr>
            <a:spLocks noChangeArrowheads="1"/>
          </p:cNvSpPr>
          <p:nvPr/>
        </p:nvSpPr>
        <p:spPr bwMode="auto">
          <a:xfrm>
            <a:off x="2752851" y="532115"/>
            <a:ext cx="36383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5.9.3  TCP </a:t>
            </a:r>
            <a:r>
              <a:rPr lang="zh-CN" altLang="en-US" sz="2400" b="1" dirty="0">
                <a:solidFill>
                  <a:schemeClr val="bg1"/>
                </a:solidFill>
                <a:latin typeface="微软雅黑" pitchFamily="34" charset="-122"/>
                <a:ea typeface="微软雅黑" pitchFamily="34" charset="-122"/>
              </a:rPr>
              <a:t>的有限状态机</a:t>
            </a:r>
          </a:p>
        </p:txBody>
      </p:sp>
      <p:grpSp>
        <p:nvGrpSpPr>
          <p:cNvPr id="82" name="组合 81"/>
          <p:cNvGrpSpPr/>
          <p:nvPr/>
        </p:nvGrpSpPr>
        <p:grpSpPr>
          <a:xfrm>
            <a:off x="772662" y="3327893"/>
            <a:ext cx="2770426" cy="883795"/>
            <a:chOff x="772662" y="3252477"/>
            <a:chExt cx="2770426" cy="883795"/>
          </a:xfrm>
        </p:grpSpPr>
        <p:sp>
          <p:nvSpPr>
            <p:cNvPr id="4" name="矩形 3"/>
            <p:cNvSpPr/>
            <p:nvPr/>
          </p:nvSpPr>
          <p:spPr>
            <a:xfrm>
              <a:off x="1203986" y="3545981"/>
              <a:ext cx="2339102" cy="307777"/>
            </a:xfrm>
            <a:prstGeom prst="rect">
              <a:avLst/>
            </a:prstGeom>
          </p:spPr>
          <p:txBody>
            <a:bodyPr wrap="none">
              <a:spAutoFit/>
            </a:bodyPr>
            <a:lstStyle/>
            <a:p>
              <a:r>
                <a:rPr lang="zh-CN" altLang="en-US" sz="1400" b="1" dirty="0">
                  <a:latin typeface="微软雅黑" panose="020B0503020204020204" pitchFamily="34" charset="-122"/>
                  <a:ea typeface="微软雅黑" panose="020B0503020204020204" pitchFamily="34" charset="-122"/>
                </a:rPr>
                <a:t>对服务器进程的正常变迁。</a:t>
              </a:r>
            </a:p>
          </p:txBody>
        </p:sp>
        <p:grpSp>
          <p:nvGrpSpPr>
            <p:cNvPr id="81" name="组合 80"/>
            <p:cNvGrpSpPr/>
            <p:nvPr/>
          </p:nvGrpSpPr>
          <p:grpSpPr>
            <a:xfrm>
              <a:off x="772662" y="3252477"/>
              <a:ext cx="2543755" cy="883795"/>
              <a:chOff x="819797" y="3252477"/>
              <a:chExt cx="2543755" cy="883795"/>
            </a:xfrm>
          </p:grpSpPr>
          <p:sp>
            <p:nvSpPr>
              <p:cNvPr id="76" name="Line 22"/>
              <p:cNvSpPr>
                <a:spLocks noChangeShapeType="1"/>
              </p:cNvSpPr>
              <p:nvPr/>
            </p:nvSpPr>
            <p:spPr bwMode="auto">
              <a:xfrm>
                <a:off x="819797" y="3415760"/>
                <a:ext cx="437344"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78" name="Line 22"/>
              <p:cNvSpPr>
                <a:spLocks noChangeShapeType="1"/>
              </p:cNvSpPr>
              <p:nvPr/>
            </p:nvSpPr>
            <p:spPr bwMode="auto">
              <a:xfrm>
                <a:off x="819797" y="3701084"/>
                <a:ext cx="437344" cy="0"/>
              </a:xfrm>
              <a:prstGeom prst="line">
                <a:avLst/>
              </a:prstGeom>
              <a:noFill/>
              <a:ln w="38100">
                <a:solidFill>
                  <a:srgbClr val="CC00CC"/>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79" name="Line 22"/>
              <p:cNvSpPr>
                <a:spLocks noChangeShapeType="1"/>
              </p:cNvSpPr>
              <p:nvPr/>
            </p:nvSpPr>
            <p:spPr bwMode="auto">
              <a:xfrm>
                <a:off x="819797" y="3961322"/>
                <a:ext cx="437344" cy="0"/>
              </a:xfrm>
              <a:prstGeom prst="line">
                <a:avLst/>
              </a:prstGeom>
              <a:noFill/>
              <a:ln w="190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3" name="矩形 2"/>
              <p:cNvSpPr/>
              <p:nvPr/>
            </p:nvSpPr>
            <p:spPr>
              <a:xfrm>
                <a:off x="1203986" y="3252477"/>
                <a:ext cx="2159566" cy="307777"/>
              </a:xfrm>
              <a:prstGeom prst="rect">
                <a:avLst/>
              </a:prstGeom>
            </p:spPr>
            <p:txBody>
              <a:bodyPr wrap="none">
                <a:spAutoFit/>
              </a:bodyPr>
              <a:lstStyle/>
              <a:p>
                <a:r>
                  <a:rPr lang="zh-CN" altLang="en-US" sz="1400" b="1" dirty="0">
                    <a:latin typeface="微软雅黑" panose="020B0503020204020204" pitchFamily="34" charset="-122"/>
                    <a:ea typeface="微软雅黑" panose="020B0503020204020204" pitchFamily="34" charset="-122"/>
                  </a:rPr>
                  <a:t>对客户进程的正常变迁。</a:t>
                </a:r>
              </a:p>
            </p:txBody>
          </p:sp>
          <p:sp>
            <p:nvSpPr>
              <p:cNvPr id="80" name="矩形 79"/>
              <p:cNvSpPr/>
              <p:nvPr/>
            </p:nvSpPr>
            <p:spPr>
              <a:xfrm>
                <a:off x="1203986" y="3828495"/>
                <a:ext cx="1135247" cy="307777"/>
              </a:xfrm>
              <a:prstGeom prst="rect">
                <a:avLst/>
              </a:prstGeom>
            </p:spPr>
            <p:txBody>
              <a:bodyPr wrap="none">
                <a:spAutoFit/>
              </a:bodyPr>
              <a:lstStyle/>
              <a:p>
                <a:r>
                  <a:rPr lang="zh-CN" altLang="en-US" sz="1400" b="1" dirty="0">
                    <a:latin typeface="微软雅黑" panose="020B0503020204020204" pitchFamily="34" charset="-122"/>
                    <a:ea typeface="微软雅黑" panose="020B0503020204020204" pitchFamily="34" charset="-122"/>
                  </a:rPr>
                  <a:t>异常变迁。 </a:t>
                </a:r>
              </a:p>
            </p:txBody>
          </p:sp>
        </p:grpSp>
      </p:grpSp>
      <p:sp>
        <p:nvSpPr>
          <p:cNvPr id="2" name="灯片编号占位符 1">
            <a:extLst>
              <a:ext uri="{FF2B5EF4-FFF2-40B4-BE49-F238E27FC236}">
                <a16:creationId xmlns:a16="http://schemas.microsoft.com/office/drawing/2014/main" id="{EFF37092-219C-42B5-8642-82F3F81A0ABE}"/>
              </a:ext>
            </a:extLst>
          </p:cNvPr>
          <p:cNvSpPr>
            <a:spLocks noGrp="1"/>
          </p:cNvSpPr>
          <p:nvPr>
            <p:ph type="sldNum" sz="quarter" idx="12"/>
          </p:nvPr>
        </p:nvSpPr>
        <p:spPr/>
        <p:txBody>
          <a:bodyPr/>
          <a:lstStyle/>
          <a:p>
            <a:fld id="{C485880C-E2C3-4DAB-AE74-D9BE691626AC}" type="slidenum">
              <a:rPr lang="zh-CN" altLang="en-US" smtClean="0"/>
              <a:pPr/>
              <a:t>196</a:t>
            </a:fld>
            <a:endParaRPr lang="zh-CN" altLang="en-US"/>
          </a:p>
        </p:txBody>
      </p:sp>
    </p:spTree>
    <p:extLst>
      <p:ext uri="{BB962C8B-B14F-4D97-AF65-F5344CB8AC3E}">
        <p14:creationId xmlns:p14="http://schemas.microsoft.com/office/powerpoint/2010/main" val="161327763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316859" y="61192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计算机网络体系结构</a:t>
            </a:r>
          </a:p>
        </p:txBody>
      </p:sp>
      <p:sp>
        <p:nvSpPr>
          <p:cNvPr id="48" name="圆角矩形 47"/>
          <p:cNvSpPr/>
          <p:nvPr/>
        </p:nvSpPr>
        <p:spPr>
          <a:xfrm>
            <a:off x="505072" y="1080782"/>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49" name="组合 48"/>
          <p:cNvGrpSpPr/>
          <p:nvPr/>
        </p:nvGrpSpPr>
        <p:grpSpPr>
          <a:xfrm>
            <a:off x="1557339" y="1533861"/>
            <a:ext cx="1341438" cy="2356685"/>
            <a:chOff x="1557339" y="1623511"/>
            <a:chExt cx="1341438" cy="2356685"/>
          </a:xfrm>
        </p:grpSpPr>
        <p:sp>
          <p:nvSpPr>
            <p:cNvPr id="50" name="AutoShape 58"/>
            <p:cNvSpPr>
              <a:spLocks noChangeArrowheads="1"/>
            </p:cNvSpPr>
            <p:nvPr/>
          </p:nvSpPr>
          <p:spPr bwMode="auto">
            <a:xfrm>
              <a:off x="1560514" y="1623511"/>
              <a:ext cx="1338263" cy="2301875"/>
            </a:xfrm>
            <a:prstGeom prst="cube">
              <a:avLst>
                <a:gd name="adj" fmla="val 9144"/>
              </a:avLst>
            </a:prstGeom>
            <a:solidFill>
              <a:srgbClr val="85D1F7"/>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51" name="Freeform 50"/>
            <p:cNvSpPr/>
            <p:nvPr/>
          </p:nvSpPr>
          <p:spPr bwMode="auto">
            <a:xfrm>
              <a:off x="1560514" y="18727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 name="Freeform 59"/>
            <p:cNvSpPr/>
            <p:nvPr/>
          </p:nvSpPr>
          <p:spPr bwMode="auto">
            <a:xfrm>
              <a:off x="1560514" y="2185486"/>
              <a:ext cx="1328738"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 name="Freeform 60"/>
            <p:cNvSpPr/>
            <p:nvPr/>
          </p:nvSpPr>
          <p:spPr bwMode="auto">
            <a:xfrm>
              <a:off x="1560514" y="2498223"/>
              <a:ext cx="1328738"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 name="Freeform 61"/>
            <p:cNvSpPr/>
            <p:nvPr/>
          </p:nvSpPr>
          <p:spPr bwMode="auto">
            <a:xfrm>
              <a:off x="1560514" y="2810961"/>
              <a:ext cx="1328738" cy="171450"/>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 name="Freeform 62"/>
            <p:cNvSpPr/>
            <p:nvPr/>
          </p:nvSpPr>
          <p:spPr bwMode="auto">
            <a:xfrm>
              <a:off x="1558927" y="3122111"/>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 name="Freeform 63"/>
            <p:cNvSpPr/>
            <p:nvPr/>
          </p:nvSpPr>
          <p:spPr bwMode="auto">
            <a:xfrm>
              <a:off x="1557339" y="34348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 name="Text Box 22"/>
            <p:cNvSpPr txBox="1">
              <a:spLocks noChangeArrowheads="1"/>
            </p:cNvSpPr>
            <p:nvPr/>
          </p:nvSpPr>
          <p:spPr bwMode="auto">
            <a:xfrm>
              <a:off x="2027239" y="1779086"/>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应用层</a:t>
              </a:r>
            </a:p>
          </p:txBody>
        </p:sp>
        <p:sp>
          <p:nvSpPr>
            <p:cNvPr id="58" name="Text Box 23"/>
            <p:cNvSpPr txBox="1">
              <a:spLocks noChangeArrowheads="1"/>
            </p:cNvSpPr>
            <p:nvPr/>
          </p:nvSpPr>
          <p:spPr bwMode="auto">
            <a:xfrm>
              <a:off x="2006602" y="2706561"/>
              <a:ext cx="6080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C00000"/>
                  </a:solidFill>
                  <a:latin typeface="微软雅黑" panose="020B0503020204020204" pitchFamily="34" charset="-122"/>
                  <a:ea typeface="微软雅黑" panose="020B0503020204020204" pitchFamily="34" charset="-122"/>
                </a:rPr>
                <a:t>运输层</a:t>
              </a:r>
            </a:p>
          </p:txBody>
        </p:sp>
        <p:sp>
          <p:nvSpPr>
            <p:cNvPr id="59" name="Text Box 24"/>
            <p:cNvSpPr txBox="1">
              <a:spLocks noChangeArrowheads="1"/>
            </p:cNvSpPr>
            <p:nvPr/>
          </p:nvSpPr>
          <p:spPr bwMode="auto">
            <a:xfrm>
              <a:off x="2014539" y="3006223"/>
              <a:ext cx="6080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网络层</a:t>
              </a:r>
            </a:p>
          </p:txBody>
        </p:sp>
        <p:sp>
          <p:nvSpPr>
            <p:cNvPr id="60" name="Text Box 54"/>
            <p:cNvSpPr txBox="1">
              <a:spLocks noChangeArrowheads="1"/>
            </p:cNvSpPr>
            <p:nvPr/>
          </p:nvSpPr>
          <p:spPr bwMode="auto">
            <a:xfrm>
              <a:off x="2014539" y="2079123"/>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表示层</a:t>
              </a:r>
            </a:p>
          </p:txBody>
        </p:sp>
        <p:sp>
          <p:nvSpPr>
            <p:cNvPr id="61" name="Text Box 55"/>
            <p:cNvSpPr txBox="1">
              <a:spLocks noChangeArrowheads="1"/>
            </p:cNvSpPr>
            <p:nvPr/>
          </p:nvSpPr>
          <p:spPr bwMode="auto">
            <a:xfrm>
              <a:off x="2014539" y="2391861"/>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会话层</a:t>
              </a:r>
            </a:p>
          </p:txBody>
        </p:sp>
        <p:sp>
          <p:nvSpPr>
            <p:cNvPr id="62" name="Text Box 56"/>
            <p:cNvSpPr txBox="1">
              <a:spLocks noChangeArrowheads="1"/>
            </p:cNvSpPr>
            <p:nvPr/>
          </p:nvSpPr>
          <p:spPr bwMode="auto">
            <a:xfrm>
              <a:off x="1911352" y="3314198"/>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数据链路层</a:t>
              </a:r>
            </a:p>
          </p:txBody>
        </p:sp>
        <p:sp>
          <p:nvSpPr>
            <p:cNvPr id="63" name="Text Box 57"/>
            <p:cNvSpPr txBox="1">
              <a:spLocks noChangeArrowheads="1"/>
            </p:cNvSpPr>
            <p:nvPr/>
          </p:nvSpPr>
          <p:spPr bwMode="auto">
            <a:xfrm>
              <a:off x="2014539" y="3638048"/>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物理层</a:t>
              </a:r>
            </a:p>
          </p:txBody>
        </p:sp>
        <p:sp>
          <p:nvSpPr>
            <p:cNvPr id="64" name="Text Box 43"/>
            <p:cNvSpPr txBox="1">
              <a:spLocks noChangeArrowheads="1"/>
            </p:cNvSpPr>
            <p:nvPr/>
          </p:nvSpPr>
          <p:spPr bwMode="auto">
            <a:xfrm>
              <a:off x="1622427" y="1683083"/>
              <a:ext cx="271462"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85000"/>
                </a:lnSpc>
              </a:pPr>
              <a:r>
                <a:rPr kumimoji="1" lang="en-US" altLang="zh-CN" sz="1100" b="1" dirty="0">
                  <a:latin typeface="微软雅黑" panose="020B0503020204020204" pitchFamily="34" charset="-122"/>
                  <a:ea typeface="微软雅黑" panose="020B0503020204020204" pitchFamily="34" charset="-122"/>
                </a:rPr>
                <a:t>7</a:t>
              </a:r>
            </a:p>
            <a:p>
              <a:pPr>
                <a:lnSpc>
                  <a:spcPct val="185000"/>
                </a:lnSpc>
              </a:pPr>
              <a:r>
                <a:rPr kumimoji="1" lang="en-US" altLang="zh-CN" sz="1100" b="1" dirty="0">
                  <a:latin typeface="微软雅黑" panose="020B0503020204020204" pitchFamily="34" charset="-122"/>
                  <a:ea typeface="微软雅黑" panose="020B0503020204020204" pitchFamily="34" charset="-122"/>
                </a:rPr>
                <a:t>6</a:t>
              </a:r>
            </a:p>
            <a:p>
              <a:pPr>
                <a:lnSpc>
                  <a:spcPct val="185000"/>
                </a:lnSpc>
              </a:pPr>
              <a:r>
                <a:rPr kumimoji="1" lang="en-US" altLang="zh-CN" sz="1100" b="1" dirty="0">
                  <a:latin typeface="微软雅黑" panose="020B0503020204020204" pitchFamily="34" charset="-122"/>
                  <a:ea typeface="微软雅黑" panose="020B0503020204020204" pitchFamily="34" charset="-122"/>
                </a:rPr>
                <a:t>5</a:t>
              </a:r>
            </a:p>
            <a:p>
              <a:pPr>
                <a:lnSpc>
                  <a:spcPct val="185000"/>
                </a:lnSpc>
              </a:pPr>
              <a:r>
                <a:rPr kumimoji="1" lang="en-US" altLang="zh-CN" sz="1100" b="1" dirty="0">
                  <a:latin typeface="微软雅黑" panose="020B0503020204020204" pitchFamily="34" charset="-122"/>
                  <a:ea typeface="微软雅黑" panose="020B0503020204020204" pitchFamily="34" charset="-122"/>
                </a:rPr>
                <a:t>4</a:t>
              </a:r>
            </a:p>
            <a:p>
              <a:pPr>
                <a:lnSpc>
                  <a:spcPct val="185000"/>
                </a:lnSpc>
              </a:pPr>
              <a:r>
                <a:rPr kumimoji="1" lang="en-US" altLang="zh-CN" sz="1100" b="1" dirty="0">
                  <a:latin typeface="微软雅黑" panose="020B0503020204020204" pitchFamily="34" charset="-122"/>
                  <a:ea typeface="微软雅黑" panose="020B0503020204020204" pitchFamily="34" charset="-122"/>
                </a:rPr>
                <a:t>3</a:t>
              </a:r>
            </a:p>
            <a:p>
              <a:pPr>
                <a:lnSpc>
                  <a:spcPct val="185000"/>
                </a:lnSpc>
              </a:pPr>
              <a:r>
                <a:rPr kumimoji="1" lang="en-US" altLang="zh-CN" sz="1100" b="1" dirty="0">
                  <a:latin typeface="微软雅黑" panose="020B0503020204020204" pitchFamily="34" charset="-122"/>
                  <a:ea typeface="微软雅黑" panose="020B0503020204020204" pitchFamily="34" charset="-122"/>
                </a:rPr>
                <a:t>2</a:t>
              </a:r>
            </a:p>
            <a:p>
              <a:pPr>
                <a:lnSpc>
                  <a:spcPct val="185000"/>
                </a:lnSpc>
              </a:pPr>
              <a:r>
                <a:rPr kumimoji="1" lang="en-US" altLang="zh-CN" sz="1100" b="1" dirty="0">
                  <a:latin typeface="微软雅黑" panose="020B0503020204020204" pitchFamily="34" charset="-122"/>
                  <a:ea typeface="微软雅黑" panose="020B0503020204020204" pitchFamily="34" charset="-122"/>
                </a:rPr>
                <a:t>1</a:t>
              </a:r>
            </a:p>
          </p:txBody>
        </p:sp>
      </p:grpSp>
      <p:sp>
        <p:nvSpPr>
          <p:cNvPr id="65" name="Text Box 13"/>
          <p:cNvSpPr txBox="1">
            <a:spLocks noChangeArrowheads="1"/>
          </p:cNvSpPr>
          <p:nvPr/>
        </p:nvSpPr>
        <p:spPr bwMode="auto">
          <a:xfrm>
            <a:off x="1156623" y="1197311"/>
            <a:ext cx="2169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solidFill>
                  <a:srgbClr val="000099"/>
                </a:solidFill>
                <a:latin typeface="微软雅黑" panose="020B0503020204020204" pitchFamily="34" charset="-122"/>
                <a:ea typeface="微软雅黑" panose="020B0503020204020204" pitchFamily="34" charset="-122"/>
              </a:rPr>
              <a:t>OSI </a:t>
            </a:r>
            <a:r>
              <a:rPr kumimoji="1" lang="zh-CN" altLang="en-US" sz="1400" b="1" dirty="0">
                <a:solidFill>
                  <a:srgbClr val="000099"/>
                </a:solidFill>
                <a:latin typeface="微软雅黑" panose="020B0503020204020204" pitchFamily="34" charset="-122"/>
                <a:ea typeface="微软雅黑" panose="020B0503020204020204" pitchFamily="34" charset="-122"/>
              </a:rPr>
              <a:t>的七层协议体系结构</a:t>
            </a:r>
          </a:p>
        </p:txBody>
      </p:sp>
      <p:sp>
        <p:nvSpPr>
          <p:cNvPr id="66" name="Text Box 12"/>
          <p:cNvSpPr txBox="1">
            <a:spLocks noChangeArrowheads="1"/>
          </p:cNvSpPr>
          <p:nvPr/>
        </p:nvSpPr>
        <p:spPr bwMode="auto">
          <a:xfrm>
            <a:off x="3432593" y="1186198"/>
            <a:ext cx="24619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latin typeface="微软雅黑" panose="020B0503020204020204" pitchFamily="34" charset="-122"/>
                <a:ea typeface="微软雅黑" panose="020B0503020204020204" pitchFamily="34" charset="-122"/>
              </a:rPr>
              <a:t>TCP/IP </a:t>
            </a:r>
            <a:r>
              <a:rPr kumimoji="1" lang="zh-CN" altLang="en-US" sz="1400" b="1" dirty="0">
                <a:latin typeface="微软雅黑" panose="020B0503020204020204" pitchFamily="34" charset="-122"/>
                <a:ea typeface="微软雅黑" panose="020B0503020204020204" pitchFamily="34" charset="-122"/>
              </a:rPr>
              <a:t>的四层协议体系结构</a:t>
            </a:r>
          </a:p>
        </p:txBody>
      </p:sp>
      <p:sp>
        <p:nvSpPr>
          <p:cNvPr id="67" name="Text Box 95"/>
          <p:cNvSpPr txBox="1">
            <a:spLocks noChangeArrowheads="1"/>
          </p:cNvSpPr>
          <p:nvPr/>
        </p:nvSpPr>
        <p:spPr bwMode="auto">
          <a:xfrm>
            <a:off x="1993066" y="3835736"/>
            <a:ext cx="392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(a)</a:t>
            </a:r>
          </a:p>
        </p:txBody>
      </p:sp>
      <p:sp>
        <p:nvSpPr>
          <p:cNvPr id="68" name="Text Box 96"/>
          <p:cNvSpPr txBox="1">
            <a:spLocks noChangeArrowheads="1"/>
          </p:cNvSpPr>
          <p:nvPr/>
        </p:nvSpPr>
        <p:spPr bwMode="auto">
          <a:xfrm>
            <a:off x="4328191" y="3835736"/>
            <a:ext cx="404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(b)</a:t>
            </a:r>
          </a:p>
        </p:txBody>
      </p:sp>
      <p:sp>
        <p:nvSpPr>
          <p:cNvPr id="69" name="Text Box 97"/>
          <p:cNvSpPr txBox="1">
            <a:spLocks noChangeArrowheads="1"/>
          </p:cNvSpPr>
          <p:nvPr/>
        </p:nvSpPr>
        <p:spPr bwMode="auto">
          <a:xfrm>
            <a:off x="6655970" y="3843757"/>
            <a:ext cx="384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a:latin typeface="微软雅黑" panose="020B0503020204020204" pitchFamily="34" charset="-122"/>
                <a:ea typeface="微软雅黑" panose="020B0503020204020204" pitchFamily="34" charset="-122"/>
              </a:rPr>
              <a:t>(c)</a:t>
            </a:r>
          </a:p>
        </p:txBody>
      </p:sp>
      <p:sp>
        <p:nvSpPr>
          <p:cNvPr id="70" name="Text Box 113"/>
          <p:cNvSpPr txBox="1">
            <a:spLocks noChangeArrowheads="1"/>
          </p:cNvSpPr>
          <p:nvPr/>
        </p:nvSpPr>
        <p:spPr bwMode="auto">
          <a:xfrm>
            <a:off x="5946357" y="1181436"/>
            <a:ext cx="1800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zh-CN" altLang="en-US" sz="1400" b="1" dirty="0">
                <a:solidFill>
                  <a:srgbClr val="C00000"/>
                </a:solidFill>
                <a:latin typeface="微软雅黑" panose="020B0503020204020204" pitchFamily="34" charset="-122"/>
                <a:ea typeface="微软雅黑" panose="020B0503020204020204" pitchFamily="34" charset="-122"/>
              </a:rPr>
              <a:t>五层协议的体系结构</a:t>
            </a:r>
          </a:p>
        </p:txBody>
      </p:sp>
      <p:grpSp>
        <p:nvGrpSpPr>
          <p:cNvPr id="71" name="组合 70"/>
          <p:cNvGrpSpPr/>
          <p:nvPr/>
        </p:nvGrpSpPr>
        <p:grpSpPr>
          <a:xfrm>
            <a:off x="3578724" y="1502111"/>
            <a:ext cx="1974894" cy="2338387"/>
            <a:chOff x="3578724" y="1591761"/>
            <a:chExt cx="1974894" cy="2338387"/>
          </a:xfrm>
        </p:grpSpPr>
        <p:sp>
          <p:nvSpPr>
            <p:cNvPr id="72" name="AutoShape 66"/>
            <p:cNvSpPr>
              <a:spLocks noChangeArrowheads="1"/>
            </p:cNvSpPr>
            <p:nvPr/>
          </p:nvSpPr>
          <p:spPr bwMode="auto">
            <a:xfrm>
              <a:off x="3647070" y="1591761"/>
              <a:ext cx="1889125" cy="2338387"/>
            </a:xfrm>
            <a:prstGeom prst="cube">
              <a:avLst>
                <a:gd name="adj" fmla="val 9144"/>
              </a:avLst>
            </a:prstGeom>
            <a:solidFill>
              <a:srgbClr val="7CE07C"/>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73" name="Freeform 69"/>
            <p:cNvSpPr/>
            <p:nvPr/>
          </p:nvSpPr>
          <p:spPr bwMode="auto">
            <a:xfrm>
              <a:off x="3642309" y="2488698"/>
              <a:ext cx="1911309" cy="200366"/>
            </a:xfrm>
            <a:custGeom>
              <a:avLst/>
              <a:gdLst>
                <a:gd name="T0" fmla="*/ 2147483647 w 1684"/>
                <a:gd name="T1" fmla="*/ 0 h 176"/>
                <a:gd name="T2" fmla="*/ 2147483647 w 1684"/>
                <a:gd name="T3" fmla="*/ 2147483647 h 176"/>
                <a:gd name="T4" fmla="*/ 0 w 1684"/>
                <a:gd name="T5" fmla="*/ 2147483647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4" name="Freeform 70"/>
            <p:cNvSpPr/>
            <p:nvPr/>
          </p:nvSpPr>
          <p:spPr bwMode="auto">
            <a:xfrm>
              <a:off x="3642309" y="2790240"/>
              <a:ext cx="1907824" cy="212561"/>
            </a:xfrm>
            <a:custGeom>
              <a:avLst/>
              <a:gdLst>
                <a:gd name="T0" fmla="*/ 2147483647 w 1679"/>
                <a:gd name="T1" fmla="*/ 0 h 186"/>
                <a:gd name="T2" fmla="*/ 2147483647 w 1679"/>
                <a:gd name="T3" fmla="*/ 2147483647 h 186"/>
                <a:gd name="T4" fmla="*/ 0 w 1679"/>
                <a:gd name="T5" fmla="*/ 2147483647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 name="Freeform 71"/>
            <p:cNvSpPr/>
            <p:nvPr/>
          </p:nvSpPr>
          <p:spPr bwMode="auto">
            <a:xfrm>
              <a:off x="3642309" y="3122027"/>
              <a:ext cx="1893886" cy="184684"/>
            </a:xfrm>
            <a:custGeom>
              <a:avLst/>
              <a:gdLst>
                <a:gd name="T0" fmla="*/ 2147483647 w 1668"/>
                <a:gd name="T1" fmla="*/ 0 h 162"/>
                <a:gd name="T2" fmla="*/ 2147483647 w 1668"/>
                <a:gd name="T3" fmla="*/ 2147483647 h 162"/>
                <a:gd name="T4" fmla="*/ 0 w 1668"/>
                <a:gd name="T5" fmla="*/ 2147483647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6" name="Text Box 73"/>
            <p:cNvSpPr txBox="1">
              <a:spLocks noChangeArrowheads="1"/>
            </p:cNvSpPr>
            <p:nvPr/>
          </p:nvSpPr>
          <p:spPr bwMode="auto">
            <a:xfrm>
              <a:off x="3647071" y="1844173"/>
              <a:ext cx="168717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a:latin typeface="微软雅黑" panose="020B0503020204020204" pitchFamily="34" charset="-122"/>
                  <a:ea typeface="微软雅黑" panose="020B0503020204020204" pitchFamily="34" charset="-122"/>
                </a:rPr>
                <a:t>4    </a:t>
              </a:r>
              <a:r>
                <a:rPr kumimoji="1" lang="zh-CN" altLang="en-US" sz="1100" b="1" dirty="0">
                  <a:latin typeface="微软雅黑" panose="020B0503020204020204" pitchFamily="34" charset="-122"/>
                  <a:ea typeface="微软雅黑" panose="020B0503020204020204" pitchFamily="34" charset="-122"/>
                </a:rPr>
                <a:t>应用层</a:t>
              </a:r>
            </a:p>
          </p:txBody>
        </p:sp>
        <p:sp>
          <p:nvSpPr>
            <p:cNvPr id="77" name="Text Box 15"/>
            <p:cNvSpPr txBox="1">
              <a:spLocks noChangeArrowheads="1"/>
            </p:cNvSpPr>
            <p:nvPr/>
          </p:nvSpPr>
          <p:spPr bwMode="auto">
            <a:xfrm>
              <a:off x="3642308" y="3374523"/>
              <a:ext cx="16351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a:latin typeface="微软雅黑" panose="020B0503020204020204" pitchFamily="34" charset="-122"/>
                  <a:ea typeface="微软雅黑" panose="020B0503020204020204" pitchFamily="34" charset="-122"/>
                </a:rPr>
                <a:t>1    </a:t>
              </a:r>
              <a:r>
                <a:rPr kumimoji="1" lang="zh-CN" altLang="en-US" sz="1100" b="1" dirty="0">
                  <a:latin typeface="微软雅黑" panose="020B0503020204020204" pitchFamily="34" charset="-122"/>
                  <a:ea typeface="微软雅黑" panose="020B0503020204020204" pitchFamily="34" charset="-122"/>
                </a:rPr>
                <a:t>网络接口层</a:t>
              </a:r>
            </a:p>
          </p:txBody>
        </p:sp>
        <p:sp>
          <p:nvSpPr>
            <p:cNvPr id="78" name="Text Box 9"/>
            <p:cNvSpPr txBox="1">
              <a:spLocks noChangeArrowheads="1"/>
            </p:cNvSpPr>
            <p:nvPr/>
          </p:nvSpPr>
          <p:spPr bwMode="auto">
            <a:xfrm>
              <a:off x="3642309" y="3009398"/>
              <a:ext cx="16919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a:latin typeface="微软雅黑" panose="020B0503020204020204" pitchFamily="34" charset="-122"/>
                  <a:ea typeface="微软雅黑" panose="020B0503020204020204" pitchFamily="34" charset="-122"/>
                </a:rPr>
                <a:t>2    </a:t>
              </a:r>
              <a:r>
                <a:rPr kumimoji="1" lang="zh-CN" altLang="en-US" sz="1100" b="1" dirty="0">
                  <a:latin typeface="微软雅黑" panose="020B0503020204020204" pitchFamily="34" charset="-122"/>
                  <a:ea typeface="微软雅黑" panose="020B0503020204020204" pitchFamily="34" charset="-122"/>
                </a:rPr>
                <a:t>网际层 </a:t>
              </a:r>
              <a:r>
                <a:rPr kumimoji="1" lang="en-US" altLang="zh-CN" sz="1100" b="1" dirty="0">
                  <a:latin typeface="微软雅黑" panose="020B0503020204020204" pitchFamily="34" charset="-122"/>
                  <a:ea typeface="微软雅黑" panose="020B0503020204020204" pitchFamily="34" charset="-122"/>
                </a:rPr>
                <a:t>IP</a:t>
              </a:r>
            </a:p>
          </p:txBody>
        </p:sp>
        <p:sp>
          <p:nvSpPr>
            <p:cNvPr id="79" name="Text Box 16"/>
            <p:cNvSpPr txBox="1">
              <a:spLocks noChangeArrowheads="1"/>
            </p:cNvSpPr>
            <p:nvPr/>
          </p:nvSpPr>
          <p:spPr bwMode="auto">
            <a:xfrm>
              <a:off x="3660606" y="2104523"/>
              <a:ext cx="16970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a:latin typeface="微软雅黑" panose="020B0503020204020204" pitchFamily="34" charset="-122"/>
                  <a:ea typeface="微软雅黑" panose="020B0503020204020204" pitchFamily="34" charset="-122"/>
                </a:rPr>
                <a:t>(</a:t>
              </a:r>
              <a:r>
                <a:rPr kumimoji="1" lang="zh-CN" altLang="en-US" sz="1100" b="1" dirty="0">
                  <a:latin typeface="微软雅黑" panose="020B0503020204020204" pitchFamily="34" charset="-122"/>
                  <a:ea typeface="微软雅黑" panose="020B0503020204020204" pitchFamily="34" charset="-122"/>
                </a:rPr>
                <a:t>各种应用层协议，如</a:t>
              </a:r>
            </a:p>
            <a:p>
              <a:pPr algn="ctr"/>
              <a:r>
                <a:rPr kumimoji="1" lang="en-US" altLang="zh-CN" sz="1100" b="1" dirty="0">
                  <a:latin typeface="微软雅黑" panose="020B0503020204020204" pitchFamily="34" charset="-122"/>
                  <a:ea typeface="微软雅黑" panose="020B0503020204020204" pitchFamily="34" charset="-122"/>
                </a:rPr>
                <a:t>DNS, HTTP, SMTP </a:t>
              </a:r>
              <a:r>
                <a:rPr kumimoji="1" lang="zh-CN" altLang="zh-CN" sz="1100" b="1" dirty="0">
                  <a:latin typeface="微软雅黑" panose="020B0503020204020204" pitchFamily="34" charset="-122"/>
                  <a:ea typeface="微软雅黑" panose="020B0503020204020204" pitchFamily="34" charset="-122"/>
                </a:rPr>
                <a:t>等</a:t>
              </a:r>
              <a:r>
                <a:rPr kumimoji="1" lang="en-US" altLang="zh-CN" sz="1100" b="1" dirty="0">
                  <a:latin typeface="微软雅黑" panose="020B0503020204020204" pitchFamily="34" charset="-122"/>
                  <a:ea typeface="微软雅黑" panose="020B0503020204020204" pitchFamily="34" charset="-122"/>
                </a:rPr>
                <a:t>)</a:t>
              </a:r>
            </a:p>
          </p:txBody>
        </p:sp>
        <p:sp>
          <p:nvSpPr>
            <p:cNvPr id="80" name="Text Box 41"/>
            <p:cNvSpPr txBox="1">
              <a:spLocks noChangeArrowheads="1"/>
            </p:cNvSpPr>
            <p:nvPr/>
          </p:nvSpPr>
          <p:spPr bwMode="auto">
            <a:xfrm>
              <a:off x="3631348" y="2709361"/>
              <a:ext cx="17844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a:latin typeface="微软雅黑" panose="020B0503020204020204" pitchFamily="34" charset="-122"/>
                  <a:ea typeface="微软雅黑" panose="020B0503020204020204" pitchFamily="34" charset="-122"/>
                </a:rPr>
                <a:t>3</a:t>
              </a:r>
              <a:r>
                <a:rPr kumimoji="1" lang="en-US" altLang="zh-CN" sz="1100" b="1" dirty="0">
                  <a:solidFill>
                    <a:srgbClr val="C00000"/>
                  </a:solidFill>
                  <a:latin typeface="微软雅黑" panose="020B0503020204020204" pitchFamily="34" charset="-122"/>
                  <a:ea typeface="微软雅黑" panose="020B0503020204020204" pitchFamily="34" charset="-122"/>
                </a:rPr>
                <a:t>   </a:t>
              </a:r>
              <a:r>
                <a:rPr kumimoji="1" lang="zh-CN" altLang="en-US" sz="1100" b="1" dirty="0">
                  <a:solidFill>
                    <a:srgbClr val="C00000"/>
                  </a:solidFill>
                  <a:latin typeface="微软雅黑" panose="020B0503020204020204" pitchFamily="34" charset="-122"/>
                  <a:ea typeface="微软雅黑" panose="020B0503020204020204" pitchFamily="34" charset="-122"/>
                </a:rPr>
                <a:t>运输层 </a:t>
              </a:r>
              <a:r>
                <a:rPr kumimoji="1" lang="en-US" altLang="zh-CN" sz="1100" b="1" dirty="0">
                  <a:solidFill>
                    <a:srgbClr val="C00000"/>
                  </a:solidFill>
                  <a:latin typeface="微软雅黑" panose="020B0503020204020204" pitchFamily="34" charset="-122"/>
                  <a:ea typeface="微软雅黑" panose="020B0503020204020204" pitchFamily="34" charset="-122"/>
                </a:rPr>
                <a:t>(TCP </a:t>
              </a:r>
              <a:r>
                <a:rPr kumimoji="1" lang="zh-CN" altLang="en-US" sz="1100" b="1" dirty="0">
                  <a:solidFill>
                    <a:srgbClr val="C00000"/>
                  </a:solidFill>
                  <a:latin typeface="微软雅黑" panose="020B0503020204020204" pitchFamily="34" charset="-122"/>
                  <a:ea typeface="微软雅黑" panose="020B0503020204020204" pitchFamily="34" charset="-122"/>
                </a:rPr>
                <a:t>或 </a:t>
              </a:r>
              <a:r>
                <a:rPr kumimoji="1" lang="en-US" altLang="zh-CN" sz="1100" b="1" dirty="0">
                  <a:solidFill>
                    <a:srgbClr val="C00000"/>
                  </a:solidFill>
                  <a:latin typeface="微软雅黑" panose="020B0503020204020204" pitchFamily="34" charset="-122"/>
                  <a:ea typeface="微软雅黑" panose="020B0503020204020204" pitchFamily="34" charset="-122"/>
                </a:rPr>
                <a:t>UDP)</a:t>
              </a:r>
            </a:p>
          </p:txBody>
        </p:sp>
        <p:sp>
          <p:nvSpPr>
            <p:cNvPr id="81" name="Text Box 15"/>
            <p:cNvSpPr txBox="1">
              <a:spLocks noChangeArrowheads="1"/>
            </p:cNvSpPr>
            <p:nvPr/>
          </p:nvSpPr>
          <p:spPr bwMode="auto">
            <a:xfrm>
              <a:off x="3578724" y="3609473"/>
              <a:ext cx="187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（这一层并没有具体内容）</a:t>
              </a:r>
            </a:p>
          </p:txBody>
        </p:sp>
      </p:grpSp>
      <p:cxnSp>
        <p:nvCxnSpPr>
          <p:cNvPr id="82" name="直接连接符 81"/>
          <p:cNvCxnSpPr/>
          <p:nvPr/>
        </p:nvCxnSpPr>
        <p:spPr>
          <a:xfrm>
            <a:off x="5334249" y="3204078"/>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cxnSp>
        <p:nvCxnSpPr>
          <p:cNvPr id="83" name="直接连接符 82"/>
          <p:cNvCxnSpPr/>
          <p:nvPr/>
        </p:nvCxnSpPr>
        <p:spPr>
          <a:xfrm>
            <a:off x="5334249" y="3832811"/>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grpSp>
        <p:nvGrpSpPr>
          <p:cNvPr id="84" name="组合 83"/>
          <p:cNvGrpSpPr/>
          <p:nvPr/>
        </p:nvGrpSpPr>
        <p:grpSpPr>
          <a:xfrm>
            <a:off x="6217820" y="1533944"/>
            <a:ext cx="1341437" cy="2350069"/>
            <a:chOff x="6217820" y="1623594"/>
            <a:chExt cx="1341437" cy="2350069"/>
          </a:xfrm>
        </p:grpSpPr>
        <p:sp>
          <p:nvSpPr>
            <p:cNvPr id="85" name="AutoShape 98"/>
            <p:cNvSpPr>
              <a:spLocks noChangeArrowheads="1"/>
            </p:cNvSpPr>
            <p:nvPr/>
          </p:nvSpPr>
          <p:spPr bwMode="auto">
            <a:xfrm>
              <a:off x="6220995" y="1623594"/>
              <a:ext cx="1338262" cy="2300288"/>
            </a:xfrm>
            <a:prstGeom prst="cube">
              <a:avLst>
                <a:gd name="adj" fmla="val 9144"/>
              </a:avLst>
            </a:prstGeom>
            <a:solidFill>
              <a:srgbClr val="0099FF"/>
            </a:solidFill>
            <a:ln w="19050">
              <a:solidFill>
                <a:srgbClr val="000066"/>
              </a:solidFill>
              <a:miter lim="800000"/>
            </a:ln>
          </p:spPr>
          <p:txBody>
            <a:bodyPr wrap="none" anchor="ctr"/>
            <a:lstStyle/>
            <a:p>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86" name="Freeform 101"/>
            <p:cNvSpPr/>
            <p:nvPr/>
          </p:nvSpPr>
          <p:spPr bwMode="auto">
            <a:xfrm>
              <a:off x="6220995" y="2496719"/>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7" name="Freeform 102"/>
            <p:cNvSpPr/>
            <p:nvPr/>
          </p:nvSpPr>
          <p:spPr bwMode="auto">
            <a:xfrm>
              <a:off x="6220995" y="2817478"/>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8" name="Freeform 103"/>
            <p:cNvSpPr/>
            <p:nvPr/>
          </p:nvSpPr>
          <p:spPr bwMode="auto">
            <a:xfrm>
              <a:off x="6219407" y="3122194"/>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9" name="Freeform 104"/>
            <p:cNvSpPr/>
            <p:nvPr/>
          </p:nvSpPr>
          <p:spPr bwMode="auto">
            <a:xfrm>
              <a:off x="6217820" y="3434932"/>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90" name="Text Box 106"/>
            <p:cNvSpPr txBox="1">
              <a:spLocks noChangeArrowheads="1"/>
            </p:cNvSpPr>
            <p:nvPr/>
          </p:nvSpPr>
          <p:spPr bwMode="auto">
            <a:xfrm>
              <a:off x="6667082" y="2698332"/>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FFFF00"/>
                  </a:solidFill>
                  <a:latin typeface="微软雅黑" panose="020B0503020204020204" pitchFamily="34" charset="-122"/>
                  <a:ea typeface="微软雅黑" panose="020B0503020204020204" pitchFamily="34" charset="-122"/>
                </a:rPr>
                <a:t>运输层</a:t>
              </a:r>
            </a:p>
          </p:txBody>
        </p:sp>
        <p:sp>
          <p:nvSpPr>
            <p:cNvPr id="91" name="Text Box 107"/>
            <p:cNvSpPr txBox="1">
              <a:spLocks noChangeArrowheads="1"/>
            </p:cNvSpPr>
            <p:nvPr/>
          </p:nvSpPr>
          <p:spPr bwMode="auto">
            <a:xfrm>
              <a:off x="6675020" y="3023769"/>
              <a:ext cx="60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chemeClr val="bg1"/>
                  </a:solidFill>
                  <a:latin typeface="微软雅黑" panose="020B0503020204020204" pitchFamily="34" charset="-122"/>
                  <a:ea typeface="微软雅黑" panose="020B0503020204020204" pitchFamily="34" charset="-122"/>
                </a:rPr>
                <a:t>网络层</a:t>
              </a:r>
            </a:p>
          </p:txBody>
        </p:sp>
        <p:sp>
          <p:nvSpPr>
            <p:cNvPr id="92" name="Text Box 108"/>
            <p:cNvSpPr txBox="1">
              <a:spLocks noChangeArrowheads="1"/>
            </p:cNvSpPr>
            <p:nvPr/>
          </p:nvSpPr>
          <p:spPr bwMode="auto">
            <a:xfrm>
              <a:off x="6675020" y="20204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chemeClr val="bg1"/>
                  </a:solidFill>
                  <a:latin typeface="微软雅黑" panose="020B0503020204020204" pitchFamily="34" charset="-122"/>
                  <a:ea typeface="微软雅黑" panose="020B0503020204020204" pitchFamily="34" charset="-122"/>
                </a:rPr>
                <a:t>应用层</a:t>
              </a:r>
            </a:p>
          </p:txBody>
        </p:sp>
        <p:sp>
          <p:nvSpPr>
            <p:cNvPr id="93" name="Text Box 110"/>
            <p:cNvSpPr txBox="1">
              <a:spLocks noChangeArrowheads="1"/>
            </p:cNvSpPr>
            <p:nvPr/>
          </p:nvSpPr>
          <p:spPr bwMode="auto">
            <a:xfrm>
              <a:off x="6571832" y="3319044"/>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chemeClr val="bg1"/>
                  </a:solidFill>
                  <a:latin typeface="微软雅黑" panose="020B0503020204020204" pitchFamily="34" charset="-122"/>
                  <a:ea typeface="微软雅黑" panose="020B0503020204020204" pitchFamily="34" charset="-122"/>
                </a:rPr>
                <a:t>数据链路层</a:t>
              </a:r>
            </a:p>
          </p:txBody>
        </p:sp>
        <p:sp>
          <p:nvSpPr>
            <p:cNvPr id="94" name="Text Box 111"/>
            <p:cNvSpPr txBox="1">
              <a:spLocks noChangeArrowheads="1"/>
            </p:cNvSpPr>
            <p:nvPr/>
          </p:nvSpPr>
          <p:spPr bwMode="auto">
            <a:xfrm>
              <a:off x="6675020" y="36333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物理层</a:t>
              </a:r>
            </a:p>
          </p:txBody>
        </p:sp>
        <p:sp>
          <p:nvSpPr>
            <p:cNvPr id="95" name="Text Box 112"/>
            <p:cNvSpPr txBox="1">
              <a:spLocks noChangeArrowheads="1"/>
            </p:cNvSpPr>
            <p:nvPr/>
          </p:nvSpPr>
          <p:spPr bwMode="auto">
            <a:xfrm>
              <a:off x="6282907" y="1629944"/>
              <a:ext cx="271228" cy="234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5</a:t>
              </a:r>
            </a:p>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4</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3</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2</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1</a:t>
              </a:r>
            </a:p>
          </p:txBody>
        </p:sp>
      </p:grpSp>
      <p:sp>
        <p:nvSpPr>
          <p:cNvPr id="2" name="灯片编号占位符 1">
            <a:extLst>
              <a:ext uri="{FF2B5EF4-FFF2-40B4-BE49-F238E27FC236}">
                <a16:creationId xmlns:a16="http://schemas.microsoft.com/office/drawing/2014/main" id="{93C21BE3-745E-4742-A30E-599444BC3C57}"/>
              </a:ext>
            </a:extLst>
          </p:cNvPr>
          <p:cNvSpPr>
            <a:spLocks noGrp="1"/>
          </p:cNvSpPr>
          <p:nvPr>
            <p:ph type="sldNum" sz="quarter" idx="12"/>
          </p:nvPr>
        </p:nvSpPr>
        <p:spPr/>
        <p:txBody>
          <a:bodyPr/>
          <a:lstStyle/>
          <a:p>
            <a:fld id="{C485880C-E2C3-4DAB-AE74-D9BE691626AC}" type="slidenum">
              <a:rPr lang="zh-CN" altLang="en-US" smtClean="0"/>
              <a:pPr/>
              <a:t>2</a:t>
            </a:fld>
            <a:endParaRPr lang="zh-CN" altLang="en-US"/>
          </a:p>
        </p:txBody>
      </p:sp>
    </p:spTree>
    <p:extLst>
      <p:ext uri="{BB962C8B-B14F-4D97-AF65-F5344CB8AC3E}">
        <p14:creationId xmlns:p14="http://schemas.microsoft.com/office/powerpoint/2010/main" val="423673213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0"/>
                                  </p:stCondLst>
                                  <p:endCondLst>
                                    <p:cond evt="onNext" delay="0">
                                      <p:tgtEl>
                                        <p:sldTgt/>
                                      </p:tgtEl>
                                    </p:cond>
                                  </p:endCondLst>
                                  <p:childTnLst>
                                    <p:anim calcmode="discrete" valueType="str">
                                      <p:cBhvr>
                                        <p:cTn id="6" dur="1000" fill="hold"/>
                                        <p:tgtEl>
                                          <p:spTgt spid="7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2629135" y="1273139"/>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6" name="Rectangle 10"/>
          <p:cNvSpPr>
            <a:spLocks noChangeArrowheads="1"/>
          </p:cNvSpPr>
          <p:nvPr/>
        </p:nvSpPr>
        <p:spPr bwMode="auto">
          <a:xfrm>
            <a:off x="2629135" y="1879564"/>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8" name="Line 16"/>
          <p:cNvSpPr>
            <a:spLocks noChangeShapeType="1"/>
          </p:cNvSpPr>
          <p:nvPr/>
        </p:nvSpPr>
        <p:spPr bwMode="auto">
          <a:xfrm>
            <a:off x="3637198" y="1201701"/>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8"/>
          <p:cNvSpPr>
            <a:spLocks noChangeArrowheads="1"/>
          </p:cNvSpPr>
          <p:nvPr/>
        </p:nvSpPr>
        <p:spPr bwMode="auto">
          <a:xfrm>
            <a:off x="2700573" y="1019139"/>
            <a:ext cx="547211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5.2.1                                              UDP </a:t>
            </a:r>
            <a:r>
              <a:rPr lang="zh-CN" altLang="en-US" sz="2000" b="1" dirty="0">
                <a:solidFill>
                  <a:schemeClr val="bg1"/>
                </a:solidFill>
                <a:latin typeface="微软雅黑" pitchFamily="34" charset="-122"/>
                <a:ea typeface="微软雅黑" pitchFamily="34" charset="-122"/>
              </a:rPr>
              <a:t>概述</a:t>
            </a:r>
          </a:p>
          <a:p>
            <a:pPr eaLnBrk="0" hangingPunct="0">
              <a:lnSpc>
                <a:spcPct val="200000"/>
              </a:lnSpc>
            </a:pPr>
            <a:r>
              <a:rPr lang="en-US" altLang="zh-CN" sz="2000" b="1" dirty="0">
                <a:solidFill>
                  <a:schemeClr val="bg1"/>
                </a:solidFill>
                <a:latin typeface="微软雅黑" pitchFamily="34" charset="-122"/>
                <a:ea typeface="微软雅黑" pitchFamily="34" charset="-122"/>
              </a:rPr>
              <a:t>5.2.2                                    UDP </a:t>
            </a:r>
            <a:r>
              <a:rPr lang="zh-CN" altLang="en-US" sz="2000" b="1" dirty="0">
                <a:solidFill>
                  <a:schemeClr val="bg1"/>
                </a:solidFill>
                <a:latin typeface="微软雅黑" pitchFamily="34" charset="-122"/>
                <a:ea typeface="微软雅黑" pitchFamily="34" charset="-122"/>
              </a:rPr>
              <a:t>的首部格式</a:t>
            </a:r>
          </a:p>
        </p:txBody>
      </p:sp>
      <p:sp>
        <p:nvSpPr>
          <p:cNvPr id="10" name="Rectangle 27"/>
          <p:cNvSpPr>
            <a:spLocks noChangeArrowheads="1"/>
          </p:cNvSpPr>
          <p:nvPr/>
        </p:nvSpPr>
        <p:spPr bwMode="auto">
          <a:xfrm>
            <a:off x="639730" y="1273139"/>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1" name="Rectangle 29"/>
          <p:cNvSpPr>
            <a:spLocks noChangeArrowheads="1"/>
          </p:cNvSpPr>
          <p:nvPr/>
        </p:nvSpPr>
        <p:spPr bwMode="auto">
          <a:xfrm>
            <a:off x="648619" y="1368071"/>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5.2</a:t>
            </a:r>
          </a:p>
          <a:p>
            <a:pPr eaLnBrk="0" hangingPunct="0"/>
            <a:r>
              <a:rPr lang="zh-CN" altLang="en-US" sz="2000" b="1" dirty="0">
                <a:solidFill>
                  <a:schemeClr val="bg1"/>
                </a:solidFill>
                <a:latin typeface="微软雅黑" pitchFamily="34" charset="-122"/>
                <a:ea typeface="微软雅黑" pitchFamily="34" charset="-122"/>
              </a:rPr>
              <a:t>用户数据报协议 </a:t>
            </a:r>
            <a:r>
              <a:rPr lang="en-US" altLang="zh-CN" sz="2000" b="1" dirty="0">
                <a:solidFill>
                  <a:schemeClr val="bg1"/>
                </a:solidFill>
                <a:latin typeface="微软雅黑" pitchFamily="34" charset="-122"/>
                <a:ea typeface="微软雅黑" pitchFamily="34" charset="-122"/>
              </a:rPr>
              <a:t>UDP</a:t>
            </a:r>
            <a:endParaRPr lang="zh-CN" altLang="fr-FR"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DE10D26B-1909-4F7B-916E-4E9F44EAF189}"/>
              </a:ext>
            </a:extLst>
          </p:cNvPr>
          <p:cNvSpPr>
            <a:spLocks noGrp="1"/>
          </p:cNvSpPr>
          <p:nvPr>
            <p:ph type="sldNum" sz="quarter" idx="12"/>
          </p:nvPr>
        </p:nvSpPr>
        <p:spPr/>
        <p:txBody>
          <a:bodyPr/>
          <a:lstStyle/>
          <a:p>
            <a:fld id="{C485880C-E2C3-4DAB-AE74-D9BE691626AC}" type="slidenum">
              <a:rPr lang="zh-CN" altLang="en-US" smtClean="0"/>
              <a:pPr/>
              <a:t>20</a:t>
            </a:fld>
            <a:endParaRPr lang="zh-CN" altLang="en-US"/>
          </a:p>
        </p:txBody>
      </p:sp>
    </p:spTree>
    <p:extLst>
      <p:ext uri="{BB962C8B-B14F-4D97-AF65-F5344CB8AC3E}">
        <p14:creationId xmlns:p14="http://schemas.microsoft.com/office/powerpoint/2010/main" val="6481638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545144" y="2228205"/>
            <a:ext cx="8053710" cy="19964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AutoShape 5"/>
          <p:cNvSpPr>
            <a:spLocks noChangeArrowheads="1"/>
          </p:cNvSpPr>
          <p:nvPr/>
        </p:nvSpPr>
        <p:spPr bwMode="auto">
          <a:xfrm>
            <a:off x="545143" y="619820"/>
            <a:ext cx="8053711"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02" name="Rectangle 6"/>
          <p:cNvSpPr>
            <a:spLocks noChangeArrowheads="1"/>
          </p:cNvSpPr>
          <p:nvPr/>
        </p:nvSpPr>
        <p:spPr bwMode="auto">
          <a:xfrm>
            <a:off x="3320698" y="577549"/>
            <a:ext cx="25026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5.2.1  UDP </a:t>
            </a:r>
            <a:r>
              <a:rPr lang="zh-CN" altLang="en-US" sz="2400" b="1" dirty="0">
                <a:solidFill>
                  <a:schemeClr val="bg1"/>
                </a:solidFill>
                <a:latin typeface="微软雅黑" pitchFamily="34" charset="-122"/>
                <a:ea typeface="微软雅黑" pitchFamily="34" charset="-122"/>
              </a:rPr>
              <a:t>概述</a:t>
            </a:r>
          </a:p>
        </p:txBody>
      </p:sp>
      <p:sp>
        <p:nvSpPr>
          <p:cNvPr id="103" name="Rectangle 8"/>
          <p:cNvSpPr>
            <a:spLocks noChangeArrowheads="1"/>
          </p:cNvSpPr>
          <p:nvPr/>
        </p:nvSpPr>
        <p:spPr bwMode="auto">
          <a:xfrm>
            <a:off x="739495" y="1019888"/>
            <a:ext cx="7665003"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000"/>
              </a:lnSpc>
              <a:buClr>
                <a:srgbClr val="0070C0"/>
              </a:buClr>
              <a:buFont typeface="Wingdings" pitchFamily="2" charset="2"/>
              <a:buChar char="l"/>
            </a:pPr>
            <a:r>
              <a:rPr lang="en-US" altLang="zh-CN" b="1" dirty="0">
                <a:latin typeface="微软雅黑" pitchFamily="34" charset="-122"/>
                <a:ea typeface="微软雅黑" pitchFamily="34" charset="-122"/>
              </a:rPr>
              <a:t>UDP </a:t>
            </a:r>
            <a:r>
              <a:rPr lang="zh-CN" altLang="en-US" b="1" dirty="0">
                <a:latin typeface="微软雅黑" pitchFamily="34" charset="-122"/>
                <a:ea typeface="微软雅黑" pitchFamily="34" charset="-122"/>
              </a:rPr>
              <a:t>只在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的数据报服务之上增加了一些功能：</a:t>
            </a:r>
          </a:p>
          <a:p>
            <a:pPr marL="625475" indent="-342900">
              <a:lnSpc>
                <a:spcPts val="3000"/>
              </a:lnSpc>
              <a:buClr>
                <a:srgbClr val="7030A0"/>
              </a:buClr>
              <a:buFont typeface="+mj-lt"/>
              <a:buAutoNum type="arabicPeriod"/>
            </a:pPr>
            <a:r>
              <a:rPr lang="zh-CN" altLang="en-US" b="1" dirty="0">
                <a:latin typeface="微软雅黑" pitchFamily="34" charset="-122"/>
                <a:ea typeface="微软雅黑" pitchFamily="34" charset="-122"/>
              </a:rPr>
              <a:t>复用和分用</a:t>
            </a:r>
            <a:endParaRPr lang="en-US" altLang="zh-CN" b="1" dirty="0">
              <a:latin typeface="微软雅黑" pitchFamily="34" charset="-122"/>
              <a:ea typeface="微软雅黑" pitchFamily="34" charset="-122"/>
            </a:endParaRPr>
          </a:p>
          <a:p>
            <a:pPr marL="625475" indent="-342900">
              <a:lnSpc>
                <a:spcPts val="3000"/>
              </a:lnSpc>
              <a:buClr>
                <a:srgbClr val="7030A0"/>
              </a:buClr>
              <a:buFont typeface="+mj-lt"/>
              <a:buAutoNum type="arabicPeriod"/>
            </a:pPr>
            <a:r>
              <a:rPr lang="zh-CN" altLang="en-US" b="1" dirty="0">
                <a:latin typeface="微软雅黑" pitchFamily="34" charset="-122"/>
                <a:ea typeface="微软雅黑" pitchFamily="34" charset="-122"/>
              </a:rPr>
              <a:t>差错检测</a:t>
            </a:r>
          </a:p>
        </p:txBody>
      </p:sp>
      <p:graphicFrame>
        <p:nvGraphicFramePr>
          <p:cNvPr id="2" name="对象 1"/>
          <p:cNvGraphicFramePr>
            <a:graphicFrameLocks noGrp="1" noChangeAspect="1"/>
          </p:cNvGraphicFramePr>
          <p:nvPr>
            <p:extLst>
              <p:ext uri="{D42A27DB-BD31-4B8C-83A1-F6EECF244321}">
                <p14:modId xmlns:p14="http://schemas.microsoft.com/office/powerpoint/2010/main" val="3324255847"/>
              </p:ext>
            </p:extLst>
          </p:nvPr>
        </p:nvGraphicFramePr>
        <p:xfrm>
          <a:off x="2361104" y="2302095"/>
          <a:ext cx="4187237" cy="1839595"/>
        </p:xfrm>
        <a:graphic>
          <a:graphicData uri="http://schemas.openxmlformats.org/presentationml/2006/ole">
            <mc:AlternateContent xmlns:mc="http://schemas.openxmlformats.org/markup-compatibility/2006">
              <mc:Choice xmlns:v="urn:schemas-microsoft-com:vml" Requires="v">
                <p:oleObj spid="_x0000_s8270" name="Visio" r:id="rId3" imgW="8733536" imgH="3835153" progId="">
                  <p:embed/>
                </p:oleObj>
              </mc:Choice>
              <mc:Fallback>
                <p:oleObj name="Visio" r:id="rId3" imgW="8733536" imgH="3835153" progId="">
                  <p:embed/>
                  <p:pic>
                    <p:nvPicPr>
                      <p:cNvPr id="0" name="Picture 7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1104" y="2302095"/>
                        <a:ext cx="4187237" cy="18395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灯片编号占位符 2">
            <a:extLst>
              <a:ext uri="{FF2B5EF4-FFF2-40B4-BE49-F238E27FC236}">
                <a16:creationId xmlns:a16="http://schemas.microsoft.com/office/drawing/2014/main" id="{7F7326E4-D96B-46F1-8758-119F003A26FC}"/>
              </a:ext>
            </a:extLst>
          </p:cNvPr>
          <p:cNvSpPr>
            <a:spLocks noGrp="1"/>
          </p:cNvSpPr>
          <p:nvPr>
            <p:ph type="sldNum" sz="quarter" idx="12"/>
          </p:nvPr>
        </p:nvSpPr>
        <p:spPr/>
        <p:txBody>
          <a:bodyPr/>
          <a:lstStyle/>
          <a:p>
            <a:fld id="{C485880C-E2C3-4DAB-AE74-D9BE691626AC}" type="slidenum">
              <a:rPr lang="zh-CN" altLang="en-US" smtClean="0"/>
              <a:pPr/>
              <a:t>21</a:t>
            </a:fld>
            <a:endParaRPr lang="zh-CN" altLang="en-US"/>
          </a:p>
        </p:txBody>
      </p:sp>
    </p:spTree>
    <p:extLst>
      <p:ext uri="{BB962C8B-B14F-4D97-AF65-F5344CB8AC3E}">
        <p14:creationId xmlns:p14="http://schemas.microsoft.com/office/powerpoint/2010/main" val="6835817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56963" y="62292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7" name="Rectangle 6"/>
          <p:cNvSpPr>
            <a:spLocks noChangeArrowheads="1"/>
          </p:cNvSpPr>
          <p:nvPr/>
        </p:nvSpPr>
        <p:spPr bwMode="auto">
          <a:xfrm>
            <a:off x="3485538" y="589718"/>
            <a:ext cx="2191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UDP </a:t>
            </a:r>
            <a:r>
              <a:rPr lang="zh-CN" altLang="en-US" sz="2000" b="1" dirty="0">
                <a:solidFill>
                  <a:schemeClr val="bg1"/>
                </a:solidFill>
                <a:latin typeface="微软雅黑" pitchFamily="34" charset="-122"/>
                <a:ea typeface="微软雅黑" pitchFamily="34" charset="-122"/>
              </a:rPr>
              <a:t>的主要特点</a:t>
            </a:r>
          </a:p>
        </p:txBody>
      </p:sp>
      <p:sp>
        <p:nvSpPr>
          <p:cNvPr id="8" name="Rectangle 68"/>
          <p:cNvSpPr>
            <a:spLocks noChangeArrowheads="1"/>
          </p:cNvSpPr>
          <p:nvPr/>
        </p:nvSpPr>
        <p:spPr bwMode="auto">
          <a:xfrm>
            <a:off x="556963" y="986386"/>
            <a:ext cx="8184960" cy="2785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7030A0"/>
              </a:buClr>
              <a:buFont typeface="+mj-lt"/>
              <a:buAutoNum type="arabicPeriod"/>
            </a:pPr>
            <a:r>
              <a:rPr lang="zh-CN" altLang="en-US" sz="1900" b="1" dirty="0">
                <a:solidFill>
                  <a:srgbClr val="0000FF"/>
                </a:solidFill>
                <a:latin typeface="微软雅黑" pitchFamily="34" charset="-122"/>
                <a:ea typeface="微软雅黑" pitchFamily="34" charset="-122"/>
              </a:rPr>
              <a:t>无连接</a:t>
            </a:r>
            <a:r>
              <a:rPr lang="zh-CN" altLang="en-US" sz="1900" b="1" dirty="0">
                <a:latin typeface="微软雅黑" pitchFamily="34" charset="-122"/>
                <a:ea typeface="微软雅黑" pitchFamily="34" charset="-122"/>
              </a:rPr>
              <a:t>。发送数据之前不需要建立连接。</a:t>
            </a:r>
          </a:p>
          <a:p>
            <a:pPr marL="342900" indent="-342900">
              <a:lnSpc>
                <a:spcPts val="3000"/>
              </a:lnSpc>
              <a:buClr>
                <a:srgbClr val="7030A0"/>
              </a:buClr>
              <a:buFont typeface="+mj-lt"/>
              <a:buAutoNum type="arabicPeriod"/>
            </a:pPr>
            <a:r>
              <a:rPr lang="zh-CN" altLang="en-US" sz="1900" b="1" dirty="0">
                <a:solidFill>
                  <a:srgbClr val="0000FF"/>
                </a:solidFill>
                <a:latin typeface="微软雅黑" pitchFamily="34" charset="-122"/>
                <a:ea typeface="微软雅黑" pitchFamily="34" charset="-122"/>
              </a:rPr>
              <a:t>使用尽最大努力交付</a:t>
            </a:r>
            <a:r>
              <a:rPr lang="zh-CN" altLang="en-US" sz="1900" b="1" dirty="0">
                <a:latin typeface="微软雅黑" pitchFamily="34" charset="-122"/>
                <a:ea typeface="微软雅黑" pitchFamily="34" charset="-122"/>
              </a:rPr>
              <a:t>。即不保证可靠交付。</a:t>
            </a:r>
          </a:p>
          <a:p>
            <a:pPr marL="342900" indent="-342900">
              <a:lnSpc>
                <a:spcPts val="3000"/>
              </a:lnSpc>
              <a:buClr>
                <a:srgbClr val="7030A0"/>
              </a:buClr>
              <a:buFont typeface="+mj-lt"/>
              <a:buAutoNum type="arabicPeriod"/>
            </a:pPr>
            <a:r>
              <a:rPr lang="zh-CN" altLang="en-US" sz="1900" b="1" dirty="0">
                <a:solidFill>
                  <a:srgbClr val="0000FF"/>
                </a:solidFill>
                <a:latin typeface="微软雅黑" pitchFamily="34" charset="-122"/>
                <a:ea typeface="微软雅黑" pitchFamily="34" charset="-122"/>
              </a:rPr>
              <a:t>面向报文</a:t>
            </a:r>
            <a:r>
              <a:rPr lang="zh-CN" altLang="en-US" sz="1900" b="1" dirty="0">
                <a:latin typeface="微软雅黑" pitchFamily="34" charset="-122"/>
                <a:ea typeface="微软雅黑" pitchFamily="34" charset="-122"/>
              </a:rPr>
              <a:t>。</a:t>
            </a:r>
            <a:r>
              <a:rPr lang="en-US" altLang="zh-CN" sz="1900" b="1" dirty="0">
                <a:latin typeface="微软雅黑" pitchFamily="34" charset="-122"/>
                <a:ea typeface="微软雅黑" pitchFamily="34" charset="-122"/>
              </a:rPr>
              <a:t>UDP </a:t>
            </a:r>
            <a:r>
              <a:rPr lang="zh-CN" altLang="en-US" sz="1900" b="1" dirty="0">
                <a:latin typeface="微软雅黑" pitchFamily="34" charset="-122"/>
                <a:ea typeface="微软雅黑" pitchFamily="34" charset="-122"/>
              </a:rPr>
              <a:t>一次传送和交付一个完整的报文。 </a:t>
            </a:r>
            <a:endParaRPr lang="en-US" altLang="zh-CN" sz="1900" b="1" dirty="0">
              <a:latin typeface="微软雅黑" pitchFamily="34" charset="-122"/>
              <a:ea typeface="微软雅黑" pitchFamily="34" charset="-122"/>
            </a:endParaRPr>
          </a:p>
          <a:p>
            <a:pPr marL="342900" indent="-342900">
              <a:lnSpc>
                <a:spcPts val="3000"/>
              </a:lnSpc>
              <a:buClr>
                <a:srgbClr val="7030A0"/>
              </a:buClr>
              <a:buFont typeface="+mj-lt"/>
              <a:buAutoNum type="arabicPeriod"/>
            </a:pPr>
            <a:r>
              <a:rPr lang="zh-CN" altLang="en-US" sz="1900" b="1" dirty="0">
                <a:solidFill>
                  <a:srgbClr val="0000FF"/>
                </a:solidFill>
                <a:latin typeface="微软雅黑" pitchFamily="34" charset="-122"/>
                <a:ea typeface="微软雅黑" pitchFamily="34" charset="-122"/>
              </a:rPr>
              <a:t>没有拥塞控制</a:t>
            </a:r>
            <a:r>
              <a:rPr lang="zh-CN" altLang="en-US" sz="1900" b="1" dirty="0">
                <a:latin typeface="微软雅黑" pitchFamily="34" charset="-122"/>
                <a:ea typeface="微软雅黑" pitchFamily="34" charset="-122"/>
              </a:rPr>
              <a:t>。网络出现的拥塞不会使源主机的发送速率降低。很适合多媒体通信的要求。 </a:t>
            </a:r>
          </a:p>
          <a:p>
            <a:pPr marL="342900" indent="-342900">
              <a:lnSpc>
                <a:spcPts val="3000"/>
              </a:lnSpc>
              <a:buClr>
                <a:srgbClr val="7030A0"/>
              </a:buClr>
              <a:buFont typeface="+mj-lt"/>
              <a:buAutoNum type="arabicPeriod"/>
            </a:pPr>
            <a:r>
              <a:rPr lang="zh-CN" altLang="en-US" sz="1900" b="1" dirty="0">
                <a:latin typeface="微软雅黑" pitchFamily="34" charset="-122"/>
                <a:ea typeface="微软雅黑" pitchFamily="34" charset="-122"/>
              </a:rPr>
              <a:t>支持</a:t>
            </a:r>
            <a:r>
              <a:rPr lang="zh-CN" altLang="en-US" sz="1900" b="1" dirty="0">
                <a:solidFill>
                  <a:srgbClr val="0000FF"/>
                </a:solidFill>
                <a:latin typeface="微软雅黑" pitchFamily="34" charset="-122"/>
                <a:ea typeface="微软雅黑" pitchFamily="34" charset="-122"/>
              </a:rPr>
              <a:t>一对一</a:t>
            </a:r>
            <a:r>
              <a:rPr lang="zh-CN" altLang="en-US" sz="1900" b="1" dirty="0">
                <a:latin typeface="微软雅黑" pitchFamily="34" charset="-122"/>
                <a:ea typeface="微软雅黑" pitchFamily="34" charset="-122"/>
              </a:rPr>
              <a:t>、</a:t>
            </a:r>
            <a:r>
              <a:rPr lang="zh-CN" altLang="en-US" sz="1900" b="1" dirty="0">
                <a:solidFill>
                  <a:srgbClr val="0000FF"/>
                </a:solidFill>
                <a:latin typeface="微软雅黑" pitchFamily="34" charset="-122"/>
                <a:ea typeface="微软雅黑" pitchFamily="34" charset="-122"/>
              </a:rPr>
              <a:t>一对多</a:t>
            </a:r>
            <a:r>
              <a:rPr lang="zh-CN" altLang="en-US" sz="1900" b="1" dirty="0">
                <a:latin typeface="微软雅黑" pitchFamily="34" charset="-122"/>
                <a:ea typeface="微软雅黑" pitchFamily="34" charset="-122"/>
              </a:rPr>
              <a:t>、</a:t>
            </a:r>
            <a:r>
              <a:rPr lang="zh-CN" altLang="en-US" sz="1900" b="1" dirty="0">
                <a:solidFill>
                  <a:srgbClr val="0000FF"/>
                </a:solidFill>
                <a:latin typeface="微软雅黑" pitchFamily="34" charset="-122"/>
                <a:ea typeface="微软雅黑" pitchFamily="34" charset="-122"/>
              </a:rPr>
              <a:t>多对一</a:t>
            </a:r>
            <a:r>
              <a:rPr lang="zh-CN" altLang="en-US" sz="1900" b="1" dirty="0">
                <a:latin typeface="微软雅黑" pitchFamily="34" charset="-122"/>
                <a:ea typeface="微软雅黑" pitchFamily="34" charset="-122"/>
              </a:rPr>
              <a:t>、</a:t>
            </a:r>
            <a:r>
              <a:rPr lang="zh-CN" altLang="en-US" sz="1900" b="1" dirty="0">
                <a:solidFill>
                  <a:srgbClr val="0000FF"/>
                </a:solidFill>
                <a:latin typeface="微软雅黑" pitchFamily="34" charset="-122"/>
                <a:ea typeface="微软雅黑" pitchFamily="34" charset="-122"/>
              </a:rPr>
              <a:t>多对多</a:t>
            </a:r>
            <a:r>
              <a:rPr lang="zh-CN" altLang="en-US" sz="1900" b="1" dirty="0">
                <a:latin typeface="微软雅黑" pitchFamily="34" charset="-122"/>
                <a:ea typeface="微软雅黑" pitchFamily="34" charset="-122"/>
              </a:rPr>
              <a:t>等交互通信。</a:t>
            </a:r>
          </a:p>
          <a:p>
            <a:pPr marL="342900" indent="-342900">
              <a:lnSpc>
                <a:spcPts val="3000"/>
              </a:lnSpc>
              <a:buClr>
                <a:srgbClr val="7030A0"/>
              </a:buClr>
              <a:buFont typeface="+mj-lt"/>
              <a:buAutoNum type="arabicPeriod"/>
            </a:pPr>
            <a:r>
              <a:rPr lang="zh-CN" altLang="en-US" sz="1900" b="1" dirty="0">
                <a:solidFill>
                  <a:srgbClr val="0000FF"/>
                </a:solidFill>
                <a:latin typeface="微软雅黑" pitchFamily="34" charset="-122"/>
                <a:ea typeface="微软雅黑" pitchFamily="34" charset="-122"/>
              </a:rPr>
              <a:t>首部开销小，</a:t>
            </a:r>
            <a:r>
              <a:rPr lang="zh-CN" altLang="en-US" sz="1900" b="1" dirty="0">
                <a:latin typeface="微软雅黑" pitchFamily="34" charset="-122"/>
                <a:ea typeface="微软雅黑" pitchFamily="34" charset="-122"/>
              </a:rPr>
              <a:t>只有 </a:t>
            </a:r>
            <a:r>
              <a:rPr lang="en-US" altLang="zh-CN" sz="1900" b="1" dirty="0">
                <a:latin typeface="微软雅黑" pitchFamily="34" charset="-122"/>
                <a:ea typeface="微软雅黑" pitchFamily="34" charset="-122"/>
              </a:rPr>
              <a:t>8 </a:t>
            </a:r>
            <a:r>
              <a:rPr lang="zh-CN" altLang="en-US" sz="1900" b="1" dirty="0">
                <a:latin typeface="微软雅黑" pitchFamily="34" charset="-122"/>
                <a:ea typeface="微软雅黑" pitchFamily="34" charset="-122"/>
              </a:rPr>
              <a:t>个字节。</a:t>
            </a:r>
          </a:p>
        </p:txBody>
      </p:sp>
      <p:sp>
        <p:nvSpPr>
          <p:cNvPr id="2" name="矩形 1"/>
          <p:cNvSpPr/>
          <p:nvPr/>
        </p:nvSpPr>
        <p:spPr>
          <a:xfrm>
            <a:off x="1583514" y="3781291"/>
            <a:ext cx="6006352" cy="378117"/>
          </a:xfrm>
          <a:prstGeom prst="rect">
            <a:avLst/>
          </a:prstGeom>
          <a:solidFill>
            <a:srgbClr val="800080"/>
          </a:solidFill>
        </p:spPr>
        <p:txBody>
          <a:bodyPr wrap="square">
            <a:spAutoFit/>
          </a:bodyPr>
          <a:lstStyle/>
          <a:p>
            <a:pPr algn="ctr">
              <a:lnSpc>
                <a:spcPts val="2400"/>
              </a:lnSpc>
              <a:buClr>
                <a:srgbClr val="0070C0"/>
              </a:buClr>
            </a:pPr>
            <a:r>
              <a:rPr lang="en-US" altLang="zh-CN" b="1" dirty="0">
                <a:solidFill>
                  <a:schemeClr val="bg1"/>
                </a:solidFill>
                <a:latin typeface="微软雅黑" pitchFamily="34" charset="-122"/>
                <a:ea typeface="微软雅黑" pitchFamily="34" charset="-122"/>
              </a:rPr>
              <a:t>UDP </a:t>
            </a:r>
            <a:r>
              <a:rPr lang="zh-CN" altLang="en-US" b="1" dirty="0">
                <a:solidFill>
                  <a:schemeClr val="bg1"/>
                </a:solidFill>
                <a:latin typeface="微软雅黑" pitchFamily="34" charset="-122"/>
                <a:ea typeface="微软雅黑" pitchFamily="34" charset="-122"/>
              </a:rPr>
              <a:t>通信的特点：简单方便，但不可靠。</a:t>
            </a:r>
          </a:p>
        </p:txBody>
      </p:sp>
      <p:sp>
        <p:nvSpPr>
          <p:cNvPr id="3" name="灯片编号占位符 2">
            <a:extLst>
              <a:ext uri="{FF2B5EF4-FFF2-40B4-BE49-F238E27FC236}">
                <a16:creationId xmlns:a16="http://schemas.microsoft.com/office/drawing/2014/main" id="{7326DDB1-F66F-4AF3-8641-4C4EE190CA9E}"/>
              </a:ext>
            </a:extLst>
          </p:cNvPr>
          <p:cNvSpPr>
            <a:spLocks noGrp="1"/>
          </p:cNvSpPr>
          <p:nvPr>
            <p:ph type="sldNum" sz="quarter" idx="12"/>
          </p:nvPr>
        </p:nvSpPr>
        <p:spPr/>
        <p:txBody>
          <a:bodyPr/>
          <a:lstStyle/>
          <a:p>
            <a:fld id="{C485880C-E2C3-4DAB-AE74-D9BE691626AC}" type="slidenum">
              <a:rPr lang="zh-CN" altLang="en-US" smtClean="0"/>
              <a:pPr/>
              <a:t>22</a:t>
            </a:fld>
            <a:endParaRPr lang="zh-CN" altLang="en-US"/>
          </a:p>
        </p:txBody>
      </p:sp>
    </p:spTree>
    <p:extLst>
      <p:ext uri="{BB962C8B-B14F-4D97-AF65-F5344CB8AC3E}">
        <p14:creationId xmlns:p14="http://schemas.microsoft.com/office/powerpoint/2010/main" val="26586558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5" y="620140"/>
            <a:ext cx="8053710"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411435" y="597050"/>
            <a:ext cx="23038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UDP </a:t>
            </a:r>
            <a:r>
              <a:rPr lang="zh-CN" altLang="en-US" sz="2000" b="1" dirty="0">
                <a:solidFill>
                  <a:schemeClr val="bg1"/>
                </a:solidFill>
                <a:ea typeface="微软雅黑" pitchFamily="34" charset="-122"/>
              </a:rPr>
              <a:t>是面向报文的</a:t>
            </a:r>
          </a:p>
        </p:txBody>
      </p:sp>
      <p:sp>
        <p:nvSpPr>
          <p:cNvPr id="4" name="圆角矩形 3"/>
          <p:cNvSpPr/>
          <p:nvPr/>
        </p:nvSpPr>
        <p:spPr>
          <a:xfrm>
            <a:off x="545145" y="1080247"/>
            <a:ext cx="8053710" cy="242495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1553426" y="1237129"/>
            <a:ext cx="5832888" cy="2070848"/>
            <a:chOff x="422071" y="1628800"/>
            <a:chExt cx="9004747" cy="3529013"/>
          </a:xfrm>
        </p:grpSpPr>
        <p:sp>
          <p:nvSpPr>
            <p:cNvPr id="6" name="AutoShape 3"/>
            <p:cNvSpPr>
              <a:spLocks noChangeArrowheads="1"/>
            </p:cNvSpPr>
            <p:nvPr/>
          </p:nvSpPr>
          <p:spPr bwMode="auto">
            <a:xfrm flipH="1">
              <a:off x="422071" y="4565675"/>
              <a:ext cx="863600" cy="363538"/>
            </a:xfrm>
            <a:prstGeom prst="rightArrow">
              <a:avLst>
                <a:gd name="adj1" fmla="val 50000"/>
                <a:gd name="adj2" fmla="val 118788"/>
              </a:avLst>
            </a:prstGeom>
            <a:solidFill>
              <a:srgbClr val="FF00FF"/>
            </a:solidFill>
            <a:ln w="12700">
              <a:solidFill>
                <a:srgbClr val="000000"/>
              </a:solidFill>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effectLst/>
                <a:uLnTx/>
                <a:uFillTx/>
                <a:latin typeface="微软雅黑" pitchFamily="34" charset="-122"/>
                <a:ea typeface="微软雅黑" pitchFamily="34" charset="-122"/>
              </a:endParaRPr>
            </a:p>
          </p:txBody>
        </p:sp>
        <p:sp>
          <p:nvSpPr>
            <p:cNvPr id="7" name="Rectangle 4"/>
            <p:cNvSpPr>
              <a:spLocks noChangeArrowheads="1"/>
            </p:cNvSpPr>
            <p:nvPr/>
          </p:nvSpPr>
          <p:spPr bwMode="auto">
            <a:xfrm>
              <a:off x="2360409" y="3678263"/>
              <a:ext cx="5915024" cy="730250"/>
            </a:xfrm>
            <a:prstGeom prst="rect">
              <a:avLst/>
            </a:prstGeom>
            <a:gradFill flip="none" rotWithShape="1">
              <a:gsLst>
                <a:gs pos="0">
                  <a:srgbClr val="00FFFF"/>
                </a:gs>
                <a:gs pos="77000">
                  <a:srgbClr val="CCCCFF"/>
                </a:gs>
              </a:gsLst>
              <a:lin ang="5400000" scaled="1"/>
              <a:tileRect/>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effectLst/>
                <a:uLnTx/>
                <a:uFillTx/>
                <a:latin typeface="微软雅黑" pitchFamily="34" charset="-122"/>
                <a:ea typeface="微软雅黑" pitchFamily="34" charset="-122"/>
              </a:endParaRPr>
            </a:p>
          </p:txBody>
        </p:sp>
        <p:sp>
          <p:nvSpPr>
            <p:cNvPr id="8" name="Rectangle 5"/>
            <p:cNvSpPr>
              <a:spLocks noChangeArrowheads="1"/>
            </p:cNvSpPr>
            <p:nvPr/>
          </p:nvSpPr>
          <p:spPr bwMode="auto">
            <a:xfrm>
              <a:off x="3824084" y="2230461"/>
              <a:ext cx="4425949" cy="720726"/>
            </a:xfrm>
            <a:prstGeom prst="rect">
              <a:avLst/>
            </a:prstGeom>
            <a:gradFill rotWithShape="1">
              <a:gsLst>
                <a:gs pos="0">
                  <a:srgbClr val="66FF66"/>
                </a:gs>
                <a:gs pos="33000">
                  <a:srgbClr val="66FF66"/>
                </a:gs>
                <a:gs pos="100000">
                  <a:srgbClr val="00FFFF"/>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effectLst/>
                <a:uLnTx/>
                <a:uFillTx/>
                <a:latin typeface="微软雅黑" pitchFamily="34" charset="-122"/>
                <a:ea typeface="微软雅黑" pitchFamily="34" charset="-122"/>
              </a:endParaRPr>
            </a:p>
          </p:txBody>
        </p:sp>
        <p:sp>
          <p:nvSpPr>
            <p:cNvPr id="9" name="Rectangle 6"/>
            <p:cNvSpPr>
              <a:spLocks noChangeArrowheads="1"/>
            </p:cNvSpPr>
            <p:nvPr/>
          </p:nvSpPr>
          <p:spPr bwMode="auto">
            <a:xfrm>
              <a:off x="2360409" y="2952775"/>
              <a:ext cx="5915025" cy="722313"/>
            </a:xfrm>
            <a:prstGeom prst="rect">
              <a:avLst/>
            </a:prstGeom>
            <a:solidFill>
              <a:srgbClr val="00FFFF"/>
            </a:solidFill>
            <a:ln w="2857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effectLst/>
                <a:uLnTx/>
                <a:uFillTx/>
                <a:latin typeface="微软雅黑" pitchFamily="34" charset="-122"/>
                <a:ea typeface="微软雅黑" pitchFamily="34" charset="-122"/>
              </a:endParaRPr>
            </a:p>
          </p:txBody>
        </p:sp>
        <p:sp>
          <p:nvSpPr>
            <p:cNvPr id="10" name="Rectangle 7"/>
            <p:cNvSpPr>
              <a:spLocks noChangeArrowheads="1"/>
            </p:cNvSpPr>
            <p:nvPr/>
          </p:nvSpPr>
          <p:spPr bwMode="auto">
            <a:xfrm>
              <a:off x="1238046" y="4408513"/>
              <a:ext cx="7037388" cy="749300"/>
            </a:xfrm>
            <a:prstGeom prst="rect">
              <a:avLst/>
            </a:prstGeom>
            <a:solidFill>
              <a:srgbClr val="0000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effectLst/>
                <a:uLnTx/>
                <a:uFillTx/>
                <a:latin typeface="微软雅黑" pitchFamily="34" charset="-122"/>
                <a:ea typeface="微软雅黑" pitchFamily="34" charset="-122"/>
              </a:endParaRPr>
            </a:p>
          </p:txBody>
        </p:sp>
        <p:sp>
          <p:nvSpPr>
            <p:cNvPr id="11" name="Rectangle 8"/>
            <p:cNvSpPr>
              <a:spLocks noChangeArrowheads="1"/>
            </p:cNvSpPr>
            <p:nvPr/>
          </p:nvSpPr>
          <p:spPr bwMode="auto">
            <a:xfrm>
              <a:off x="2360410" y="4437088"/>
              <a:ext cx="5891213" cy="690561"/>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effectLst/>
                <a:uLnTx/>
                <a:uFillTx/>
                <a:latin typeface="微软雅黑" pitchFamily="34" charset="-122"/>
                <a:ea typeface="微软雅黑" pitchFamily="34" charset="-122"/>
              </a:endParaRPr>
            </a:p>
          </p:txBody>
        </p:sp>
        <p:sp>
          <p:nvSpPr>
            <p:cNvPr id="12" name="Rectangle 9"/>
            <p:cNvSpPr>
              <a:spLocks noChangeArrowheads="1"/>
            </p:cNvSpPr>
            <p:nvPr/>
          </p:nvSpPr>
          <p:spPr bwMode="auto">
            <a:xfrm>
              <a:off x="3747885" y="4573614"/>
              <a:ext cx="2858279" cy="52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400" b="1" i="0" u="none" strike="noStrike" kern="0" cap="none" spc="0" normalizeH="0" baseline="0" noProof="0">
                  <a:ln>
                    <a:noFill/>
                  </a:ln>
                  <a:effectLst/>
                  <a:uLnTx/>
                  <a:uFillTx/>
                  <a:latin typeface="微软雅黑" pitchFamily="34" charset="-122"/>
                  <a:ea typeface="微软雅黑" pitchFamily="34" charset="-122"/>
                </a:rPr>
                <a:t>IP </a:t>
              </a:r>
              <a:r>
                <a:rPr kumimoji="0" lang="zh-CN" altLang="en-US" sz="1400" b="1" i="0" u="none" strike="noStrike" kern="0" cap="none" spc="0" normalizeH="0" baseline="0" noProof="0">
                  <a:ln>
                    <a:noFill/>
                  </a:ln>
                  <a:effectLst/>
                  <a:uLnTx/>
                  <a:uFillTx/>
                  <a:latin typeface="微软雅黑" pitchFamily="34" charset="-122"/>
                  <a:ea typeface="微软雅黑" pitchFamily="34" charset="-122"/>
                </a:rPr>
                <a:t>数据报的数据部分</a:t>
              </a:r>
            </a:p>
          </p:txBody>
        </p:sp>
        <p:sp>
          <p:nvSpPr>
            <p:cNvPr id="13" name="Rectangle 10"/>
            <p:cNvSpPr>
              <a:spLocks noChangeArrowheads="1"/>
            </p:cNvSpPr>
            <p:nvPr/>
          </p:nvSpPr>
          <p:spPr bwMode="auto">
            <a:xfrm>
              <a:off x="1199946" y="4543449"/>
              <a:ext cx="1195282" cy="52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IP </a:t>
              </a:r>
              <a:r>
                <a:rPr kumimoji="0" lang="zh-CN" altLang="en-US" sz="14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首部</a:t>
              </a:r>
            </a:p>
          </p:txBody>
        </p:sp>
        <p:sp>
          <p:nvSpPr>
            <p:cNvPr id="14" name="Rectangle 11"/>
            <p:cNvSpPr>
              <a:spLocks noChangeArrowheads="1"/>
            </p:cNvSpPr>
            <p:nvPr/>
          </p:nvSpPr>
          <p:spPr bwMode="auto">
            <a:xfrm>
              <a:off x="8313203" y="4553358"/>
              <a:ext cx="918116" cy="52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400" b="1" i="0" u="none" strike="noStrike" kern="0" cap="none" spc="0" normalizeH="0" baseline="0" noProof="0">
                  <a:ln>
                    <a:noFill/>
                  </a:ln>
                  <a:solidFill>
                    <a:srgbClr val="0000FF"/>
                  </a:solidFill>
                  <a:effectLst/>
                  <a:uLnTx/>
                  <a:uFillTx/>
                  <a:latin typeface="微软雅黑" pitchFamily="34" charset="-122"/>
                  <a:ea typeface="微软雅黑" pitchFamily="34" charset="-122"/>
                </a:rPr>
                <a:t>IP </a:t>
              </a:r>
              <a:r>
                <a:rPr kumimoji="0" lang="zh-CN" altLang="en-US" sz="1400" b="1" i="0" u="none" strike="noStrike" kern="0" cap="none" spc="0" normalizeH="0" baseline="0" noProof="0">
                  <a:ln>
                    <a:noFill/>
                  </a:ln>
                  <a:solidFill>
                    <a:srgbClr val="0000FF"/>
                  </a:solidFill>
                  <a:effectLst/>
                  <a:uLnTx/>
                  <a:uFillTx/>
                  <a:latin typeface="微软雅黑" pitchFamily="34" charset="-122"/>
                  <a:ea typeface="微软雅黑" pitchFamily="34" charset="-122"/>
                </a:rPr>
                <a:t>层</a:t>
              </a:r>
            </a:p>
          </p:txBody>
        </p:sp>
        <p:sp>
          <p:nvSpPr>
            <p:cNvPr id="15" name="Line 12"/>
            <p:cNvSpPr>
              <a:spLocks noChangeShapeType="1"/>
            </p:cNvSpPr>
            <p:nvPr/>
          </p:nvSpPr>
          <p:spPr bwMode="auto">
            <a:xfrm>
              <a:off x="3824084" y="2952775"/>
              <a:ext cx="0" cy="72231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effectLst/>
                <a:uLnTx/>
                <a:uFillTx/>
                <a:latin typeface="微软雅黑" pitchFamily="34" charset="-122"/>
                <a:ea typeface="微软雅黑" pitchFamily="34" charset="-122"/>
              </a:endParaRPr>
            </a:p>
          </p:txBody>
        </p:sp>
        <p:sp>
          <p:nvSpPr>
            <p:cNvPr id="16" name="AutoShape 13"/>
            <p:cNvSpPr>
              <a:spLocks noChangeArrowheads="1"/>
            </p:cNvSpPr>
            <p:nvPr/>
          </p:nvSpPr>
          <p:spPr bwMode="auto">
            <a:xfrm rot="16200000" flipH="1">
              <a:off x="4890884" y="3994175"/>
              <a:ext cx="963612" cy="325438"/>
            </a:xfrm>
            <a:prstGeom prst="rightArrow">
              <a:avLst>
                <a:gd name="adj1" fmla="val 50000"/>
                <a:gd name="adj2" fmla="val 148062"/>
              </a:avLst>
            </a:prstGeom>
            <a:solidFill>
              <a:srgbClr val="FFFF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effectLst/>
                <a:uLnTx/>
                <a:uFillTx/>
                <a:latin typeface="微软雅黑" pitchFamily="34" charset="-122"/>
                <a:ea typeface="微软雅黑" pitchFamily="34" charset="-122"/>
              </a:endParaRPr>
            </a:p>
          </p:txBody>
        </p:sp>
        <p:sp>
          <p:nvSpPr>
            <p:cNvPr id="17" name="Rectangle 14"/>
            <p:cNvSpPr>
              <a:spLocks noChangeArrowheads="1"/>
            </p:cNvSpPr>
            <p:nvPr/>
          </p:nvSpPr>
          <p:spPr bwMode="auto">
            <a:xfrm>
              <a:off x="2360409" y="3060723"/>
              <a:ext cx="1536789" cy="52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400" b="1" i="0" u="none" strike="noStrike" kern="0" cap="none" spc="0" normalizeH="0" baseline="0" noProof="0">
                  <a:ln>
                    <a:noFill/>
                  </a:ln>
                  <a:effectLst/>
                  <a:uLnTx/>
                  <a:uFillTx/>
                  <a:latin typeface="微软雅黑" pitchFamily="34" charset="-122"/>
                  <a:ea typeface="微软雅黑" pitchFamily="34" charset="-122"/>
                </a:rPr>
                <a:t>UDP </a:t>
              </a:r>
              <a:r>
                <a:rPr kumimoji="0" lang="zh-CN" altLang="en-US" sz="1400" b="1" i="0" u="none" strike="noStrike" kern="0" cap="none" spc="0" normalizeH="0" baseline="0" noProof="0">
                  <a:ln>
                    <a:noFill/>
                  </a:ln>
                  <a:effectLst/>
                  <a:uLnTx/>
                  <a:uFillTx/>
                  <a:latin typeface="微软雅黑" pitchFamily="34" charset="-122"/>
                  <a:ea typeface="微软雅黑" pitchFamily="34" charset="-122"/>
                </a:rPr>
                <a:t>首部</a:t>
              </a:r>
            </a:p>
          </p:txBody>
        </p:sp>
        <p:sp>
          <p:nvSpPr>
            <p:cNvPr id="18" name="Rectangle 15"/>
            <p:cNvSpPr>
              <a:spLocks noChangeArrowheads="1"/>
            </p:cNvSpPr>
            <p:nvPr/>
          </p:nvSpPr>
          <p:spPr bwMode="auto">
            <a:xfrm>
              <a:off x="4189209" y="3065488"/>
              <a:ext cx="3754119" cy="52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effectLst/>
                  <a:uLnTx/>
                  <a:uFillTx/>
                  <a:latin typeface="微软雅黑" pitchFamily="34" charset="-122"/>
                  <a:ea typeface="微软雅黑" pitchFamily="34" charset="-122"/>
                </a:rPr>
                <a:t>UDP </a:t>
              </a:r>
              <a:r>
                <a:rPr kumimoji="0" lang="zh-CN" altLang="en-US" sz="1400" b="1" i="0" u="none" strike="noStrike" kern="0" cap="none" spc="0" normalizeH="0" baseline="0" noProof="0" dirty="0">
                  <a:ln>
                    <a:noFill/>
                  </a:ln>
                  <a:effectLst/>
                  <a:uLnTx/>
                  <a:uFillTx/>
                  <a:latin typeface="微软雅黑" pitchFamily="34" charset="-122"/>
                  <a:ea typeface="微软雅黑" pitchFamily="34" charset="-122"/>
                </a:rPr>
                <a:t>用户数据报的数据部分</a:t>
              </a:r>
            </a:p>
          </p:txBody>
        </p:sp>
        <p:sp>
          <p:nvSpPr>
            <p:cNvPr id="19" name="Rectangle 16"/>
            <p:cNvSpPr>
              <a:spLocks noChangeArrowheads="1"/>
            </p:cNvSpPr>
            <p:nvPr/>
          </p:nvSpPr>
          <p:spPr bwMode="auto">
            <a:xfrm>
              <a:off x="8313203" y="3086509"/>
              <a:ext cx="1113615" cy="520124"/>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0000FF"/>
                  </a:solidFill>
                  <a:effectLst/>
                  <a:uLnTx/>
                  <a:uFillTx/>
                  <a:latin typeface="微软雅黑" pitchFamily="34" charset="-122"/>
                  <a:ea typeface="微软雅黑" pitchFamily="34" charset="-122"/>
                </a:rPr>
                <a:t>运输层</a:t>
              </a:r>
            </a:p>
          </p:txBody>
        </p:sp>
        <p:sp>
          <p:nvSpPr>
            <p:cNvPr id="20" name="Line 17"/>
            <p:cNvSpPr>
              <a:spLocks noChangeShapeType="1"/>
            </p:cNvSpPr>
            <p:nvPr/>
          </p:nvSpPr>
          <p:spPr bwMode="auto">
            <a:xfrm>
              <a:off x="2360409" y="4408513"/>
              <a:ext cx="0" cy="7493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effectLst/>
                <a:uLnTx/>
                <a:uFillTx/>
                <a:latin typeface="微软雅黑" pitchFamily="34" charset="-122"/>
                <a:ea typeface="微软雅黑" pitchFamily="34" charset="-122"/>
              </a:endParaRPr>
            </a:p>
          </p:txBody>
        </p:sp>
        <p:sp>
          <p:nvSpPr>
            <p:cNvPr id="21" name="AutoShape 18"/>
            <p:cNvSpPr>
              <a:spLocks noChangeArrowheads="1"/>
            </p:cNvSpPr>
            <p:nvPr/>
          </p:nvSpPr>
          <p:spPr bwMode="auto">
            <a:xfrm rot="16200000" flipH="1">
              <a:off x="5556841" y="2548756"/>
              <a:ext cx="963612" cy="327025"/>
            </a:xfrm>
            <a:prstGeom prst="rightArrow">
              <a:avLst>
                <a:gd name="adj1" fmla="val 50000"/>
                <a:gd name="adj2" fmla="val 147344"/>
              </a:avLst>
            </a:prstGeom>
            <a:solidFill>
              <a:srgbClr val="FFFF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effectLst/>
                <a:uLnTx/>
                <a:uFillTx/>
                <a:latin typeface="微软雅黑" pitchFamily="34" charset="-122"/>
                <a:ea typeface="微软雅黑" pitchFamily="34" charset="-122"/>
              </a:endParaRPr>
            </a:p>
          </p:txBody>
        </p:sp>
        <p:sp>
          <p:nvSpPr>
            <p:cNvPr id="22" name="Rectangle 19"/>
            <p:cNvSpPr>
              <a:spLocks noChangeArrowheads="1"/>
            </p:cNvSpPr>
            <p:nvPr/>
          </p:nvSpPr>
          <p:spPr bwMode="auto">
            <a:xfrm>
              <a:off x="3824084" y="1628800"/>
              <a:ext cx="4425950" cy="601663"/>
            </a:xfrm>
            <a:prstGeom prst="rect">
              <a:avLst/>
            </a:prstGeom>
            <a:solidFill>
              <a:srgbClr val="66FF66"/>
            </a:solidFill>
            <a:ln w="28575">
              <a:solidFill>
                <a:srgbClr val="000000"/>
              </a:solidFill>
              <a:miter lim="800000"/>
              <a:headEnd/>
              <a:tailEnd/>
            </a:ln>
            <a:effectLst/>
          </p:spPr>
          <p:txBody>
            <a:bodyPr wrap="none" anchor="ct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effectLst/>
                  <a:uLnTx/>
                  <a:uFillTx/>
                  <a:latin typeface="微软雅黑" pitchFamily="34" charset="-122"/>
                  <a:ea typeface="微软雅黑" pitchFamily="34" charset="-122"/>
                </a:rPr>
                <a:t>应用层报文</a:t>
              </a:r>
            </a:p>
          </p:txBody>
        </p:sp>
        <p:sp>
          <p:nvSpPr>
            <p:cNvPr id="23" name="Rectangle 20"/>
            <p:cNvSpPr>
              <a:spLocks noChangeArrowheads="1"/>
            </p:cNvSpPr>
            <p:nvPr/>
          </p:nvSpPr>
          <p:spPr bwMode="auto">
            <a:xfrm>
              <a:off x="8313203" y="1641884"/>
              <a:ext cx="1113615" cy="52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0000FF"/>
                  </a:solidFill>
                  <a:effectLst/>
                  <a:uLnTx/>
                  <a:uFillTx/>
                  <a:latin typeface="微软雅黑" pitchFamily="34" charset="-122"/>
                  <a:ea typeface="微软雅黑" pitchFamily="34" charset="-122"/>
                </a:rPr>
                <a:t>应用层</a:t>
              </a:r>
            </a:p>
          </p:txBody>
        </p:sp>
      </p:grpSp>
      <p:sp>
        <p:nvSpPr>
          <p:cNvPr id="24" name="矩形 23"/>
          <p:cNvSpPr/>
          <p:nvPr/>
        </p:nvSpPr>
        <p:spPr>
          <a:xfrm>
            <a:off x="660758" y="3496236"/>
            <a:ext cx="7945443" cy="1015663"/>
          </a:xfrm>
          <a:prstGeom prst="rect">
            <a:avLst/>
          </a:prstGeom>
        </p:spPr>
        <p:txBody>
          <a:bodyPr wrap="square">
            <a:spAutoFit/>
          </a:bodyPr>
          <a:lstStyle/>
          <a:p>
            <a:pPr marL="285750" indent="-285750">
              <a:lnSpc>
                <a:spcPts val="2400"/>
              </a:lnSpc>
              <a:buFont typeface="Wingdings" panose="05000000000000000000" pitchFamily="2" charset="2"/>
              <a:buChar char="l"/>
            </a:pPr>
            <a:r>
              <a:rPr lang="zh-CN" altLang="en-US" sz="1600" b="1" dirty="0">
                <a:solidFill>
                  <a:srgbClr val="C00000"/>
                </a:solidFill>
                <a:latin typeface="微软雅黑" panose="020B0503020204020204" pitchFamily="34" charset="-122"/>
                <a:ea typeface="微软雅黑" panose="020B0503020204020204" pitchFamily="34" charset="-122"/>
              </a:rPr>
              <a:t>发送方</a:t>
            </a:r>
            <a:r>
              <a:rPr lang="zh-CN" altLang="en-US" sz="1600" b="1" dirty="0">
                <a:latin typeface="微软雅黑" panose="020B0503020204020204" pitchFamily="34" charset="-122"/>
                <a:ea typeface="微软雅黑" panose="020B0503020204020204" pitchFamily="34" charset="-122"/>
              </a:rPr>
              <a:t> </a:t>
            </a:r>
            <a:r>
              <a:rPr lang="en-US" altLang="zh-CN" sz="1600" b="1" dirty="0">
                <a:latin typeface="微软雅黑" panose="020B0503020204020204" pitchFamily="34" charset="-122"/>
                <a:ea typeface="微软雅黑" panose="020B0503020204020204" pitchFamily="34" charset="-122"/>
              </a:rPr>
              <a:t>UDP </a:t>
            </a:r>
            <a:r>
              <a:rPr lang="zh-CN" altLang="en-US" sz="1600" b="1" dirty="0">
                <a:latin typeface="微软雅黑" panose="020B0503020204020204" pitchFamily="34" charset="-122"/>
                <a:ea typeface="微软雅黑" panose="020B0503020204020204" pitchFamily="34" charset="-122"/>
              </a:rPr>
              <a:t>对应用层交下来的报文，既不合并，也不拆分，按照样发送。</a:t>
            </a:r>
            <a:endParaRPr lang="en-US" altLang="zh-CN" sz="1600" b="1" dirty="0">
              <a:latin typeface="微软雅黑" panose="020B0503020204020204" pitchFamily="34" charset="-122"/>
              <a:ea typeface="微软雅黑" panose="020B0503020204020204" pitchFamily="34" charset="-122"/>
            </a:endParaRPr>
          </a:p>
          <a:p>
            <a:pPr marL="285750" indent="-285750">
              <a:lnSpc>
                <a:spcPts val="2400"/>
              </a:lnSpc>
              <a:buFont typeface="Wingdings" panose="05000000000000000000" pitchFamily="2" charset="2"/>
              <a:buChar char="l"/>
            </a:pPr>
            <a:r>
              <a:rPr lang="zh-CN" altLang="en-US" sz="1600" b="1" dirty="0">
                <a:solidFill>
                  <a:srgbClr val="C00000"/>
                </a:solidFill>
                <a:latin typeface="微软雅黑" panose="020B0503020204020204" pitchFamily="34" charset="-122"/>
                <a:ea typeface="微软雅黑" panose="020B0503020204020204" pitchFamily="34" charset="-122"/>
              </a:rPr>
              <a:t>接收方</a:t>
            </a:r>
            <a:r>
              <a:rPr lang="zh-CN" altLang="en-US" sz="1600" b="1" dirty="0">
                <a:latin typeface="微软雅黑" panose="020B0503020204020204" pitchFamily="34" charset="-122"/>
                <a:ea typeface="微软雅黑" panose="020B0503020204020204" pitchFamily="34" charset="-122"/>
              </a:rPr>
              <a:t> </a:t>
            </a:r>
            <a:r>
              <a:rPr lang="en-US" altLang="zh-CN" sz="1600" b="1" dirty="0">
                <a:latin typeface="微软雅黑" panose="020B0503020204020204" pitchFamily="34" charset="-122"/>
                <a:ea typeface="微软雅黑" panose="020B0503020204020204" pitchFamily="34" charset="-122"/>
              </a:rPr>
              <a:t>UDP </a:t>
            </a:r>
            <a:r>
              <a:rPr lang="zh-CN" altLang="en-US" sz="1600" b="1" dirty="0">
                <a:latin typeface="微软雅黑" panose="020B0503020204020204" pitchFamily="34" charset="-122"/>
                <a:ea typeface="微软雅黑" panose="020B0503020204020204" pitchFamily="34" charset="-122"/>
              </a:rPr>
              <a:t>对 </a:t>
            </a:r>
            <a:r>
              <a:rPr lang="en-US" altLang="zh-CN" sz="1600" b="1" dirty="0">
                <a:latin typeface="微软雅黑" panose="020B0503020204020204" pitchFamily="34" charset="-122"/>
                <a:ea typeface="微软雅黑" panose="020B0503020204020204" pitchFamily="34" charset="-122"/>
              </a:rPr>
              <a:t>IP </a:t>
            </a:r>
            <a:r>
              <a:rPr lang="zh-CN" altLang="en-US" sz="1600" b="1" dirty="0">
                <a:latin typeface="微软雅黑" panose="020B0503020204020204" pitchFamily="34" charset="-122"/>
                <a:ea typeface="微软雅黑" panose="020B0503020204020204" pitchFamily="34" charset="-122"/>
              </a:rPr>
              <a:t>层交上来的 </a:t>
            </a:r>
            <a:r>
              <a:rPr lang="en-US" altLang="zh-CN" sz="1600" b="1" dirty="0">
                <a:latin typeface="微软雅黑" panose="020B0503020204020204" pitchFamily="34" charset="-122"/>
                <a:ea typeface="微软雅黑" panose="020B0503020204020204" pitchFamily="34" charset="-122"/>
              </a:rPr>
              <a:t>UDP </a:t>
            </a:r>
            <a:r>
              <a:rPr lang="zh-CN" altLang="en-US" sz="1600" b="1" dirty="0">
                <a:latin typeface="微软雅黑" panose="020B0503020204020204" pitchFamily="34" charset="-122"/>
                <a:ea typeface="微软雅黑" panose="020B0503020204020204" pitchFamily="34" charset="-122"/>
              </a:rPr>
              <a:t>用户数据报，去除首部后就原封不动地交付上层的应用进程，一次交付一个完整的报文。</a:t>
            </a:r>
          </a:p>
        </p:txBody>
      </p:sp>
      <p:sp>
        <p:nvSpPr>
          <p:cNvPr id="25" name="灯片编号占位符 24">
            <a:extLst>
              <a:ext uri="{FF2B5EF4-FFF2-40B4-BE49-F238E27FC236}">
                <a16:creationId xmlns:a16="http://schemas.microsoft.com/office/drawing/2014/main" id="{1F0EE7BB-4F8F-4D88-AFE2-E01936FC2BAF}"/>
              </a:ext>
            </a:extLst>
          </p:cNvPr>
          <p:cNvSpPr>
            <a:spLocks noGrp="1"/>
          </p:cNvSpPr>
          <p:nvPr>
            <p:ph type="sldNum" sz="quarter" idx="12"/>
          </p:nvPr>
        </p:nvSpPr>
        <p:spPr/>
        <p:txBody>
          <a:bodyPr/>
          <a:lstStyle/>
          <a:p>
            <a:fld id="{C485880C-E2C3-4DAB-AE74-D9BE691626AC}" type="slidenum">
              <a:rPr lang="zh-CN" altLang="en-US" smtClean="0"/>
              <a:pPr/>
              <a:t>23</a:t>
            </a:fld>
            <a:endParaRPr lang="zh-CN" altLang="en-US"/>
          </a:p>
        </p:txBody>
      </p:sp>
    </p:spTree>
    <p:extLst>
      <p:ext uri="{BB962C8B-B14F-4D97-AF65-F5344CB8AC3E}">
        <p14:creationId xmlns:p14="http://schemas.microsoft.com/office/powerpoint/2010/main" val="5851411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AutoShape 5"/>
          <p:cNvSpPr>
            <a:spLocks noChangeArrowheads="1"/>
          </p:cNvSpPr>
          <p:nvPr/>
        </p:nvSpPr>
        <p:spPr bwMode="auto">
          <a:xfrm>
            <a:off x="545145" y="620139"/>
            <a:ext cx="8053710"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0" name="Rectangle 6"/>
          <p:cNvSpPr>
            <a:spLocks noChangeArrowheads="1"/>
          </p:cNvSpPr>
          <p:nvPr/>
        </p:nvSpPr>
        <p:spPr bwMode="auto">
          <a:xfrm>
            <a:off x="3411435" y="597049"/>
            <a:ext cx="23038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UDP </a:t>
            </a:r>
            <a:r>
              <a:rPr lang="zh-CN" altLang="en-US" sz="2000" b="1" dirty="0">
                <a:solidFill>
                  <a:schemeClr val="bg1"/>
                </a:solidFill>
                <a:ea typeface="微软雅黑" pitchFamily="34" charset="-122"/>
              </a:rPr>
              <a:t>是面向报文的</a:t>
            </a:r>
          </a:p>
        </p:txBody>
      </p:sp>
      <p:sp>
        <p:nvSpPr>
          <p:cNvPr id="41" name="圆角矩形 40"/>
          <p:cNvSpPr/>
          <p:nvPr/>
        </p:nvSpPr>
        <p:spPr>
          <a:xfrm>
            <a:off x="545145" y="1017489"/>
            <a:ext cx="8053710" cy="209325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559400" y="1159979"/>
            <a:ext cx="1844188" cy="1627483"/>
            <a:chOff x="1577330" y="1312384"/>
            <a:chExt cx="1844188" cy="1627483"/>
          </a:xfrm>
        </p:grpSpPr>
        <p:sp>
          <p:nvSpPr>
            <p:cNvPr id="2" name="Documents"/>
            <p:cNvSpPr>
              <a:spLocks noEditPoints="1" noChangeArrowheads="1"/>
            </p:cNvSpPr>
            <p:nvPr/>
          </p:nvSpPr>
          <p:spPr bwMode="auto">
            <a:xfrm rot="10800000">
              <a:off x="2842728" y="1312384"/>
              <a:ext cx="351223" cy="264945"/>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99FFCC"/>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zh-CN" altLang="en-US" sz="1600"/>
            </a:p>
          </p:txBody>
        </p:sp>
        <p:sp>
          <p:nvSpPr>
            <p:cNvPr id="36" name="矩形 35"/>
            <p:cNvSpPr/>
            <p:nvPr/>
          </p:nvSpPr>
          <p:spPr>
            <a:xfrm>
              <a:off x="2675144" y="1766415"/>
              <a:ext cx="745752" cy="262615"/>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chemeClr val="tx1"/>
                  </a:solidFill>
                  <a:latin typeface="微软雅黑" pitchFamily="34" charset="-122"/>
                  <a:ea typeface="微软雅黑" pitchFamily="34" charset="-122"/>
                </a:rPr>
                <a:t>报文</a:t>
              </a:r>
              <a:endParaRPr lang="zh-CN" altLang="en-US" sz="1100" b="1" dirty="0">
                <a:solidFill>
                  <a:schemeClr val="tx1"/>
                </a:solidFill>
                <a:latin typeface="微软雅黑" pitchFamily="34" charset="-122"/>
                <a:ea typeface="微软雅黑" pitchFamily="34" charset="-122"/>
              </a:endParaRPr>
            </a:p>
          </p:txBody>
        </p:sp>
        <p:sp>
          <p:nvSpPr>
            <p:cNvPr id="37" name="矩形 36"/>
            <p:cNvSpPr/>
            <p:nvPr/>
          </p:nvSpPr>
          <p:spPr>
            <a:xfrm>
              <a:off x="2675145" y="2219896"/>
              <a:ext cx="745752" cy="262615"/>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schemeClr val="tx1"/>
                  </a:solidFill>
                  <a:latin typeface="微软雅黑" pitchFamily="34" charset="-122"/>
                  <a:ea typeface="微软雅黑" pitchFamily="34" charset="-122"/>
                </a:rPr>
                <a:t>UDP </a:t>
              </a:r>
              <a:r>
                <a:rPr lang="zh-CN" altLang="en-US" sz="900" b="1" dirty="0">
                  <a:solidFill>
                    <a:schemeClr val="tx1"/>
                  </a:solidFill>
                  <a:latin typeface="微软雅黑" pitchFamily="34" charset="-122"/>
                  <a:ea typeface="微软雅黑" pitchFamily="34" charset="-122"/>
                </a:rPr>
                <a:t>数据</a:t>
              </a:r>
            </a:p>
          </p:txBody>
        </p:sp>
        <p:sp>
          <p:nvSpPr>
            <p:cNvPr id="38" name="矩形 37"/>
            <p:cNvSpPr/>
            <p:nvPr/>
          </p:nvSpPr>
          <p:spPr>
            <a:xfrm>
              <a:off x="2125890" y="2219896"/>
              <a:ext cx="548561" cy="262615"/>
            </a:xfrm>
            <a:prstGeom prst="rect">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schemeClr val="tx1"/>
                  </a:solidFill>
                  <a:latin typeface="微软雅黑" pitchFamily="34" charset="-122"/>
                  <a:ea typeface="微软雅黑" pitchFamily="34" charset="-122"/>
                </a:rPr>
                <a:t>UDP</a:t>
              </a:r>
              <a:r>
                <a:rPr lang="zh-CN" altLang="en-US" sz="900" b="1" dirty="0">
                  <a:solidFill>
                    <a:schemeClr val="tx1"/>
                  </a:solidFill>
                  <a:latin typeface="微软雅黑" pitchFamily="34" charset="-122"/>
                  <a:ea typeface="微软雅黑" pitchFamily="34" charset="-122"/>
                </a:rPr>
                <a:t>首部</a:t>
              </a:r>
            </a:p>
          </p:txBody>
        </p:sp>
        <p:sp>
          <p:nvSpPr>
            <p:cNvPr id="43" name="矩形 42"/>
            <p:cNvSpPr/>
            <p:nvPr/>
          </p:nvSpPr>
          <p:spPr>
            <a:xfrm>
              <a:off x="2125890" y="2677252"/>
              <a:ext cx="1295007" cy="262615"/>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schemeClr val="tx1"/>
                  </a:solidFill>
                  <a:latin typeface="微软雅黑" pitchFamily="34" charset="-122"/>
                  <a:ea typeface="微软雅黑" pitchFamily="34" charset="-122"/>
                </a:rPr>
                <a:t>IP </a:t>
              </a:r>
              <a:r>
                <a:rPr lang="zh-CN" altLang="en-US" sz="900" b="1" dirty="0">
                  <a:solidFill>
                    <a:schemeClr val="tx1"/>
                  </a:solidFill>
                  <a:latin typeface="微软雅黑" pitchFamily="34" charset="-122"/>
                  <a:ea typeface="微软雅黑" pitchFamily="34" charset="-122"/>
                </a:rPr>
                <a:t>数据</a:t>
              </a:r>
            </a:p>
          </p:txBody>
        </p:sp>
        <p:sp>
          <p:nvSpPr>
            <p:cNvPr id="62" name="矩形 61"/>
            <p:cNvSpPr/>
            <p:nvPr/>
          </p:nvSpPr>
          <p:spPr>
            <a:xfrm>
              <a:off x="1577330" y="2677252"/>
              <a:ext cx="548561" cy="262615"/>
            </a:xfrm>
            <a:prstGeom prst="rect">
              <a:avLst/>
            </a:prstGeom>
            <a:solidFill>
              <a:srgbClr val="00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schemeClr val="tx1"/>
                  </a:solidFill>
                  <a:latin typeface="微软雅黑" pitchFamily="34" charset="-122"/>
                  <a:ea typeface="微软雅黑" pitchFamily="34" charset="-122"/>
                </a:rPr>
                <a:t>IP</a:t>
              </a:r>
            </a:p>
            <a:p>
              <a:pPr algn="ctr"/>
              <a:r>
                <a:rPr lang="zh-CN" altLang="en-US" sz="900" b="1" dirty="0">
                  <a:solidFill>
                    <a:schemeClr val="tx1"/>
                  </a:solidFill>
                  <a:latin typeface="微软雅黑" pitchFamily="34" charset="-122"/>
                  <a:ea typeface="微软雅黑" pitchFamily="34" charset="-122"/>
                </a:rPr>
                <a:t>首部</a:t>
              </a:r>
            </a:p>
          </p:txBody>
        </p:sp>
        <p:sp>
          <p:nvSpPr>
            <p:cNvPr id="4" name="下箭头 3"/>
            <p:cNvSpPr/>
            <p:nvPr/>
          </p:nvSpPr>
          <p:spPr>
            <a:xfrm>
              <a:off x="2969387" y="1603542"/>
              <a:ext cx="110318" cy="151849"/>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6" name="下箭头 65"/>
            <p:cNvSpPr/>
            <p:nvPr/>
          </p:nvSpPr>
          <p:spPr>
            <a:xfrm>
              <a:off x="2959412" y="2050572"/>
              <a:ext cx="110318" cy="151849"/>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7" name="下箭头 66"/>
            <p:cNvSpPr/>
            <p:nvPr/>
          </p:nvSpPr>
          <p:spPr>
            <a:xfrm>
              <a:off x="2950986" y="2508724"/>
              <a:ext cx="110318" cy="151849"/>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6" name="直接连接符 5"/>
            <p:cNvCxnSpPr/>
            <p:nvPr/>
          </p:nvCxnSpPr>
          <p:spPr>
            <a:xfrm>
              <a:off x="2694726" y="2029030"/>
              <a:ext cx="0" cy="190866"/>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3421518" y="2029030"/>
              <a:ext cx="0" cy="190866"/>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3421518" y="2483672"/>
              <a:ext cx="0" cy="190866"/>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2145471" y="2483672"/>
              <a:ext cx="0" cy="190866"/>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5505656" y="1159978"/>
            <a:ext cx="1844189" cy="1627483"/>
            <a:chOff x="6052508" y="1312383"/>
            <a:chExt cx="1844189" cy="1627483"/>
          </a:xfrm>
        </p:grpSpPr>
        <p:sp>
          <p:nvSpPr>
            <p:cNvPr id="74" name="Documents"/>
            <p:cNvSpPr>
              <a:spLocks noEditPoints="1" noChangeArrowheads="1"/>
            </p:cNvSpPr>
            <p:nvPr/>
          </p:nvSpPr>
          <p:spPr bwMode="auto">
            <a:xfrm rot="10800000">
              <a:off x="7317907" y="1312383"/>
              <a:ext cx="351224" cy="264945"/>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99FFCC"/>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zh-CN" altLang="en-US" sz="1600"/>
            </a:p>
          </p:txBody>
        </p:sp>
        <p:sp>
          <p:nvSpPr>
            <p:cNvPr id="75" name="矩形 74"/>
            <p:cNvSpPr/>
            <p:nvPr/>
          </p:nvSpPr>
          <p:spPr>
            <a:xfrm>
              <a:off x="7150323" y="1766414"/>
              <a:ext cx="745752" cy="262615"/>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chemeClr val="tx1"/>
                  </a:solidFill>
                  <a:latin typeface="微软雅黑" pitchFamily="34" charset="-122"/>
                  <a:ea typeface="微软雅黑" pitchFamily="34" charset="-122"/>
                </a:rPr>
                <a:t>报文</a:t>
              </a:r>
            </a:p>
          </p:txBody>
        </p:sp>
        <p:sp>
          <p:nvSpPr>
            <p:cNvPr id="76" name="矩形 75"/>
            <p:cNvSpPr/>
            <p:nvPr/>
          </p:nvSpPr>
          <p:spPr>
            <a:xfrm>
              <a:off x="7150324" y="2219895"/>
              <a:ext cx="745752" cy="262615"/>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schemeClr val="tx1"/>
                  </a:solidFill>
                  <a:latin typeface="微软雅黑" pitchFamily="34" charset="-122"/>
                  <a:ea typeface="微软雅黑" pitchFamily="34" charset="-122"/>
                </a:rPr>
                <a:t>UDP </a:t>
              </a:r>
              <a:r>
                <a:rPr lang="zh-CN" altLang="en-US" sz="900" b="1" dirty="0">
                  <a:solidFill>
                    <a:schemeClr val="tx1"/>
                  </a:solidFill>
                  <a:latin typeface="微软雅黑" pitchFamily="34" charset="-122"/>
                  <a:ea typeface="微软雅黑" pitchFamily="34" charset="-122"/>
                </a:rPr>
                <a:t>数据</a:t>
              </a:r>
            </a:p>
          </p:txBody>
        </p:sp>
        <p:sp>
          <p:nvSpPr>
            <p:cNvPr id="77" name="矩形 76"/>
            <p:cNvSpPr/>
            <p:nvPr/>
          </p:nvSpPr>
          <p:spPr>
            <a:xfrm>
              <a:off x="6601069" y="2219895"/>
              <a:ext cx="548561" cy="262615"/>
            </a:xfrm>
            <a:prstGeom prst="rect">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schemeClr val="tx1"/>
                  </a:solidFill>
                  <a:latin typeface="微软雅黑" pitchFamily="34" charset="-122"/>
                  <a:ea typeface="微软雅黑" pitchFamily="34" charset="-122"/>
                </a:rPr>
                <a:t>UDP</a:t>
              </a:r>
            </a:p>
            <a:p>
              <a:pPr algn="ctr"/>
              <a:r>
                <a:rPr lang="zh-CN" altLang="en-US" sz="900" b="1" dirty="0">
                  <a:solidFill>
                    <a:schemeClr val="tx1"/>
                  </a:solidFill>
                  <a:latin typeface="微软雅黑" pitchFamily="34" charset="-122"/>
                  <a:ea typeface="微软雅黑" pitchFamily="34" charset="-122"/>
                </a:rPr>
                <a:t>首部</a:t>
              </a:r>
            </a:p>
          </p:txBody>
        </p:sp>
        <p:sp>
          <p:nvSpPr>
            <p:cNvPr id="78" name="矩形 77"/>
            <p:cNvSpPr/>
            <p:nvPr/>
          </p:nvSpPr>
          <p:spPr>
            <a:xfrm>
              <a:off x="6601069" y="2677251"/>
              <a:ext cx="1295007" cy="262615"/>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schemeClr val="tx1"/>
                  </a:solidFill>
                  <a:latin typeface="微软雅黑" pitchFamily="34" charset="-122"/>
                  <a:ea typeface="微软雅黑" pitchFamily="34" charset="-122"/>
                </a:rPr>
                <a:t>IP </a:t>
              </a:r>
              <a:r>
                <a:rPr lang="zh-CN" altLang="en-US" sz="900" b="1" dirty="0">
                  <a:solidFill>
                    <a:schemeClr val="tx1"/>
                  </a:solidFill>
                  <a:latin typeface="微软雅黑" pitchFamily="34" charset="-122"/>
                  <a:ea typeface="微软雅黑" pitchFamily="34" charset="-122"/>
                </a:rPr>
                <a:t>数据</a:t>
              </a:r>
            </a:p>
          </p:txBody>
        </p:sp>
        <p:sp>
          <p:nvSpPr>
            <p:cNvPr id="79" name="矩形 78"/>
            <p:cNvSpPr/>
            <p:nvPr/>
          </p:nvSpPr>
          <p:spPr>
            <a:xfrm>
              <a:off x="6052508" y="2677251"/>
              <a:ext cx="548561" cy="262615"/>
            </a:xfrm>
            <a:prstGeom prst="rect">
              <a:avLst/>
            </a:prstGeom>
            <a:solidFill>
              <a:srgbClr val="00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schemeClr val="tx1"/>
                  </a:solidFill>
                  <a:latin typeface="微软雅黑" pitchFamily="34" charset="-122"/>
                  <a:ea typeface="微软雅黑" pitchFamily="34" charset="-122"/>
                </a:rPr>
                <a:t>IP</a:t>
              </a:r>
            </a:p>
            <a:p>
              <a:pPr algn="ctr"/>
              <a:r>
                <a:rPr lang="zh-CN" altLang="en-US" sz="900" b="1" dirty="0">
                  <a:solidFill>
                    <a:schemeClr val="tx1"/>
                  </a:solidFill>
                  <a:latin typeface="微软雅黑" pitchFamily="34" charset="-122"/>
                  <a:ea typeface="微软雅黑" pitchFamily="34" charset="-122"/>
                </a:rPr>
                <a:t>首部</a:t>
              </a:r>
            </a:p>
          </p:txBody>
        </p:sp>
        <p:sp>
          <p:nvSpPr>
            <p:cNvPr id="82" name="下箭头 81"/>
            <p:cNvSpPr/>
            <p:nvPr/>
          </p:nvSpPr>
          <p:spPr>
            <a:xfrm flipV="1">
              <a:off x="7444566" y="1603541"/>
              <a:ext cx="110318" cy="151849"/>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3" name="下箭头 82"/>
            <p:cNvSpPr/>
            <p:nvPr/>
          </p:nvSpPr>
          <p:spPr>
            <a:xfrm flipV="1">
              <a:off x="7434591" y="2050571"/>
              <a:ext cx="110318" cy="151849"/>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4" name="下箭头 83"/>
            <p:cNvSpPr/>
            <p:nvPr/>
          </p:nvSpPr>
          <p:spPr>
            <a:xfrm flipV="1">
              <a:off x="7426167" y="2508723"/>
              <a:ext cx="110318" cy="151849"/>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86" name="直接连接符 85"/>
            <p:cNvCxnSpPr/>
            <p:nvPr/>
          </p:nvCxnSpPr>
          <p:spPr>
            <a:xfrm>
              <a:off x="7169905" y="2029029"/>
              <a:ext cx="0" cy="190866"/>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7896697" y="2029029"/>
              <a:ext cx="0" cy="190866"/>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7896697" y="2483670"/>
              <a:ext cx="0" cy="190866"/>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6620650" y="2483670"/>
              <a:ext cx="0" cy="190866"/>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aphicFrame>
        <p:nvGraphicFramePr>
          <p:cNvPr id="46" name="Object 4"/>
          <p:cNvGraphicFramePr>
            <a:graphicFrameLocks noChangeAspect="1"/>
          </p:cNvGraphicFramePr>
          <p:nvPr>
            <p:extLst>
              <p:ext uri="{D42A27DB-BD31-4B8C-83A1-F6EECF244321}">
                <p14:modId xmlns:p14="http://schemas.microsoft.com/office/powerpoint/2010/main" val="515026737"/>
              </p:ext>
            </p:extLst>
          </p:nvPr>
        </p:nvGraphicFramePr>
        <p:xfrm>
          <a:off x="3853609" y="2330105"/>
          <a:ext cx="1183169" cy="707961"/>
        </p:xfrm>
        <a:graphic>
          <a:graphicData uri="http://schemas.openxmlformats.org/presentationml/2006/ole">
            <mc:AlternateContent xmlns:mc="http://schemas.openxmlformats.org/markup-compatibility/2006">
              <mc:Choice xmlns:v="urn:schemas-microsoft-com:vml" Requires="v">
                <p:oleObj spid="_x0000_s14381" name="Visio" r:id="rId3" imgW="1689885" imgH="964337" progId="">
                  <p:embed/>
                </p:oleObj>
              </mc:Choice>
              <mc:Fallback>
                <p:oleObj name="Visio" r:id="rId3" imgW="1689885" imgH="964337" progId="">
                  <p:embed/>
                  <p:pic>
                    <p:nvPicPr>
                      <p:cNvPr id="0"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3609" y="2330105"/>
                        <a:ext cx="1183169" cy="707961"/>
                      </a:xfrm>
                      <a:prstGeom prst="rect">
                        <a:avLst/>
                      </a:prstGeom>
                      <a:noFill/>
                      <a:effectLst>
                        <a:outerShdw dist="25400" dir="54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右箭头 7"/>
          <p:cNvSpPr/>
          <p:nvPr/>
        </p:nvSpPr>
        <p:spPr>
          <a:xfrm>
            <a:off x="3402967" y="2568702"/>
            <a:ext cx="548562" cy="167059"/>
          </a:xfrm>
          <a:prstGeom prst="right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右箭头 49"/>
          <p:cNvSpPr/>
          <p:nvPr/>
        </p:nvSpPr>
        <p:spPr>
          <a:xfrm>
            <a:off x="4965994" y="2568702"/>
            <a:ext cx="548562" cy="167059"/>
          </a:xfrm>
          <a:prstGeom prst="right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65799" y="3087650"/>
            <a:ext cx="7759635" cy="1134734"/>
          </a:xfrm>
          <a:prstGeom prst="rect">
            <a:avLst/>
          </a:prstGeom>
        </p:spPr>
        <p:txBody>
          <a:bodyPr wrap="square">
            <a:spAutoFit/>
          </a:bodyPr>
          <a:lstStyle/>
          <a:p>
            <a:pPr>
              <a:lnSpc>
                <a:spcPts val="2800"/>
              </a:lnSpc>
              <a:buClr>
                <a:srgbClr val="0070C0"/>
              </a:buClr>
            </a:pPr>
            <a:r>
              <a:rPr lang="zh-CN" altLang="en-US" b="1" dirty="0">
                <a:latin typeface="微软雅黑" pitchFamily="34" charset="-122"/>
                <a:ea typeface="微软雅黑" pitchFamily="34" charset="-122"/>
              </a:rPr>
              <a:t>应用程序必须选择</a:t>
            </a:r>
            <a:r>
              <a:rPr lang="zh-CN" altLang="en-US" b="1" dirty="0">
                <a:solidFill>
                  <a:srgbClr val="C00000"/>
                </a:solidFill>
                <a:latin typeface="微软雅黑" pitchFamily="34" charset="-122"/>
                <a:ea typeface="微软雅黑" pitchFamily="34" charset="-122"/>
              </a:rPr>
              <a:t>合适大小</a:t>
            </a:r>
            <a:r>
              <a:rPr lang="zh-CN" altLang="en-US" b="1" dirty="0">
                <a:latin typeface="微软雅黑" pitchFamily="34" charset="-122"/>
                <a:ea typeface="微软雅黑" pitchFamily="34" charset="-122"/>
              </a:rPr>
              <a:t>的报文。</a:t>
            </a:r>
          </a:p>
          <a:p>
            <a:pPr marL="268288" indent="-252413">
              <a:lnSpc>
                <a:spcPts val="2800"/>
              </a:lnSpc>
              <a:buClr>
                <a:srgbClr val="7030A0"/>
              </a:buClr>
              <a:buFont typeface="+mj-lt"/>
              <a:buAutoNum type="arabicPeriod"/>
            </a:pPr>
            <a:r>
              <a:rPr lang="zh-CN" altLang="en-US" b="1" dirty="0">
                <a:solidFill>
                  <a:srgbClr val="0000FF"/>
                </a:solidFill>
                <a:latin typeface="微软雅黑" pitchFamily="34" charset="-122"/>
                <a:ea typeface="微软雅黑" pitchFamily="34" charset="-122"/>
              </a:rPr>
              <a:t>若报文太长</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层在传送时可能要进行分片，降低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层的效率。</a:t>
            </a:r>
          </a:p>
          <a:p>
            <a:pPr marL="268288" indent="-252413">
              <a:lnSpc>
                <a:spcPts val="2800"/>
              </a:lnSpc>
              <a:buClr>
                <a:srgbClr val="7030A0"/>
              </a:buClr>
              <a:buFont typeface="+mj-lt"/>
              <a:buAutoNum type="arabicPeriod"/>
            </a:pPr>
            <a:r>
              <a:rPr lang="zh-CN" altLang="en-US" b="1" dirty="0">
                <a:solidFill>
                  <a:srgbClr val="0000FF"/>
                </a:solidFill>
                <a:latin typeface="微软雅黑" pitchFamily="34" charset="-122"/>
                <a:ea typeface="微软雅黑" pitchFamily="34" charset="-122"/>
              </a:rPr>
              <a:t>若报文太短</a:t>
            </a:r>
            <a:r>
              <a:rPr lang="zh-CN" altLang="en-US" b="1" dirty="0">
                <a:latin typeface="微软雅黑" pitchFamily="34" charset="-122"/>
                <a:ea typeface="微软雅黑" pitchFamily="34" charset="-122"/>
              </a:rPr>
              <a:t>，会使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数据报的首部的相对长度太大，降低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层的效率。</a:t>
            </a:r>
          </a:p>
        </p:txBody>
      </p:sp>
      <p:sp>
        <p:nvSpPr>
          <p:cNvPr id="3" name="灯片编号占位符 2">
            <a:extLst>
              <a:ext uri="{FF2B5EF4-FFF2-40B4-BE49-F238E27FC236}">
                <a16:creationId xmlns:a16="http://schemas.microsoft.com/office/drawing/2014/main" id="{385A419E-C426-40F4-9746-C31D48853CF4}"/>
              </a:ext>
            </a:extLst>
          </p:cNvPr>
          <p:cNvSpPr>
            <a:spLocks noGrp="1"/>
          </p:cNvSpPr>
          <p:nvPr>
            <p:ph type="sldNum" sz="quarter" idx="12"/>
          </p:nvPr>
        </p:nvSpPr>
        <p:spPr/>
        <p:txBody>
          <a:bodyPr/>
          <a:lstStyle/>
          <a:p>
            <a:fld id="{C485880C-E2C3-4DAB-AE74-D9BE691626AC}" type="slidenum">
              <a:rPr lang="zh-CN" altLang="en-US" smtClean="0"/>
              <a:pPr/>
              <a:t>24</a:t>
            </a:fld>
            <a:endParaRPr lang="zh-CN" altLang="en-US"/>
          </a:p>
        </p:txBody>
      </p:sp>
    </p:spTree>
    <p:extLst>
      <p:ext uri="{BB962C8B-B14F-4D97-AF65-F5344CB8AC3E}">
        <p14:creationId xmlns:p14="http://schemas.microsoft.com/office/powerpoint/2010/main" val="377309100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AutoShape 5"/>
          <p:cNvSpPr>
            <a:spLocks noChangeArrowheads="1"/>
          </p:cNvSpPr>
          <p:nvPr/>
        </p:nvSpPr>
        <p:spPr bwMode="auto">
          <a:xfrm>
            <a:off x="545145" y="620139"/>
            <a:ext cx="8053710"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0" name="Rectangle 6"/>
          <p:cNvSpPr>
            <a:spLocks noChangeArrowheads="1"/>
          </p:cNvSpPr>
          <p:nvPr/>
        </p:nvSpPr>
        <p:spPr bwMode="auto">
          <a:xfrm>
            <a:off x="3055569" y="597049"/>
            <a:ext cx="30155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UDP </a:t>
            </a:r>
            <a:r>
              <a:rPr lang="zh-CN" altLang="en-US" sz="2000" b="1" dirty="0">
                <a:solidFill>
                  <a:schemeClr val="bg1"/>
                </a:solidFill>
                <a:ea typeface="微软雅黑" pitchFamily="34" charset="-122"/>
              </a:rPr>
              <a:t>通信和端口号的关系</a:t>
            </a:r>
          </a:p>
        </p:txBody>
      </p:sp>
      <p:sp>
        <p:nvSpPr>
          <p:cNvPr id="41" name="圆角矩形 40"/>
          <p:cNvSpPr/>
          <p:nvPr/>
        </p:nvSpPr>
        <p:spPr>
          <a:xfrm>
            <a:off x="545145" y="1017490"/>
            <a:ext cx="8053710" cy="275342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794348" y="1128976"/>
            <a:ext cx="7538010" cy="2579179"/>
            <a:chOff x="794348" y="1128976"/>
            <a:chExt cx="7538010" cy="2579179"/>
          </a:xfrm>
        </p:grpSpPr>
        <p:sp>
          <p:nvSpPr>
            <p:cNvPr id="42" name="矩形 41"/>
            <p:cNvSpPr/>
            <p:nvPr/>
          </p:nvSpPr>
          <p:spPr bwMode="auto">
            <a:xfrm>
              <a:off x="6347487" y="1962182"/>
              <a:ext cx="302715" cy="350742"/>
            </a:xfrm>
            <a:prstGeom prst="rect">
              <a:avLst/>
            </a:prstGeom>
            <a:solidFill>
              <a:schemeClr val="bg1">
                <a:lumMod val="95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44" name="矩形 43"/>
            <p:cNvSpPr/>
            <p:nvPr/>
          </p:nvSpPr>
          <p:spPr bwMode="auto">
            <a:xfrm>
              <a:off x="6418459" y="2147509"/>
              <a:ext cx="172358"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45" name="矩形 44"/>
            <p:cNvSpPr/>
            <p:nvPr/>
          </p:nvSpPr>
          <p:spPr bwMode="auto">
            <a:xfrm>
              <a:off x="1672074" y="1962182"/>
              <a:ext cx="302715" cy="350742"/>
            </a:xfrm>
            <a:prstGeom prst="rect">
              <a:avLst/>
            </a:prstGeom>
            <a:solidFill>
              <a:schemeClr val="bg1">
                <a:lumMod val="95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47" name="矩形 46"/>
            <p:cNvSpPr/>
            <p:nvPr/>
          </p:nvSpPr>
          <p:spPr bwMode="auto">
            <a:xfrm>
              <a:off x="2200738" y="1968308"/>
              <a:ext cx="301266" cy="350742"/>
            </a:xfrm>
            <a:prstGeom prst="rect">
              <a:avLst/>
            </a:prstGeom>
            <a:solidFill>
              <a:schemeClr val="bg1">
                <a:lumMod val="95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48" name="矩形 47"/>
            <p:cNvSpPr/>
            <p:nvPr/>
          </p:nvSpPr>
          <p:spPr bwMode="auto">
            <a:xfrm>
              <a:off x="2723608" y="1962182"/>
              <a:ext cx="301266" cy="350742"/>
            </a:xfrm>
            <a:prstGeom prst="rect">
              <a:avLst/>
            </a:prstGeom>
            <a:solidFill>
              <a:schemeClr val="bg1">
                <a:lumMod val="95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3" name="矩形 52"/>
            <p:cNvSpPr/>
            <p:nvPr/>
          </p:nvSpPr>
          <p:spPr bwMode="auto">
            <a:xfrm>
              <a:off x="2788786" y="2086243"/>
              <a:ext cx="172358" cy="56671"/>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4" name="矩形 53"/>
            <p:cNvSpPr/>
            <p:nvPr/>
          </p:nvSpPr>
          <p:spPr bwMode="auto">
            <a:xfrm>
              <a:off x="2273158" y="2142914"/>
              <a:ext cx="172358" cy="56670"/>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5" name="矩形 54"/>
            <p:cNvSpPr/>
            <p:nvPr/>
          </p:nvSpPr>
          <p:spPr bwMode="auto">
            <a:xfrm>
              <a:off x="2263019" y="2087775"/>
              <a:ext cx="172359"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6" name="矩形 55"/>
            <p:cNvSpPr/>
            <p:nvPr/>
          </p:nvSpPr>
          <p:spPr bwMode="auto">
            <a:xfrm>
              <a:off x="2270261" y="2029574"/>
              <a:ext cx="170910" cy="56670"/>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7" name="矩形 56"/>
            <p:cNvSpPr/>
            <p:nvPr/>
          </p:nvSpPr>
          <p:spPr bwMode="auto">
            <a:xfrm>
              <a:off x="1740149" y="2028041"/>
              <a:ext cx="172358"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8" name="矩形 57"/>
            <p:cNvSpPr/>
            <p:nvPr/>
          </p:nvSpPr>
          <p:spPr bwMode="auto">
            <a:xfrm>
              <a:off x="2793131" y="2029574"/>
              <a:ext cx="170910"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9" name="矩形 48"/>
            <p:cNvSpPr>
              <a:spLocks noChangeArrowheads="1"/>
            </p:cNvSpPr>
            <p:nvPr/>
          </p:nvSpPr>
          <p:spPr bwMode="auto">
            <a:xfrm>
              <a:off x="1737252" y="2029574"/>
              <a:ext cx="170910" cy="280288"/>
            </a:xfrm>
            <a:prstGeom prst="rect">
              <a:avLst/>
            </a:prstGeom>
            <a:no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60" name="直接连接符 50"/>
            <p:cNvCxnSpPr>
              <a:cxnSpLocks noChangeShapeType="1"/>
            </p:cNvCxnSpPr>
            <p:nvPr/>
          </p:nvCxnSpPr>
          <p:spPr bwMode="auto">
            <a:xfrm>
              <a:off x="1737252" y="2084712"/>
              <a:ext cx="170910" cy="0"/>
            </a:xfrm>
            <a:prstGeom prst="line">
              <a:avLst/>
            </a:prstGeom>
            <a:noFill/>
            <a:ln w="9525" algn="ctr">
              <a:solidFill>
                <a:schemeClr val="tx1"/>
              </a:solidFill>
              <a:round/>
              <a:headEnd/>
              <a:tailEnd/>
            </a:ln>
          </p:spPr>
        </p:cxnSp>
        <p:cxnSp>
          <p:nvCxnSpPr>
            <p:cNvPr id="61" name="直接连接符 51"/>
            <p:cNvCxnSpPr>
              <a:cxnSpLocks noChangeShapeType="1"/>
            </p:cNvCxnSpPr>
            <p:nvPr/>
          </p:nvCxnSpPr>
          <p:spPr bwMode="auto">
            <a:xfrm>
              <a:off x="1737252" y="2084712"/>
              <a:ext cx="170910" cy="0"/>
            </a:xfrm>
            <a:prstGeom prst="line">
              <a:avLst/>
            </a:prstGeom>
            <a:noFill/>
            <a:ln w="9525" algn="ctr">
              <a:solidFill>
                <a:schemeClr val="tx1"/>
              </a:solidFill>
              <a:round/>
              <a:headEnd/>
              <a:tailEnd/>
            </a:ln>
          </p:spPr>
        </p:cxnSp>
        <p:cxnSp>
          <p:nvCxnSpPr>
            <p:cNvPr id="63" name="直接连接符 52"/>
            <p:cNvCxnSpPr>
              <a:cxnSpLocks noChangeShapeType="1"/>
            </p:cNvCxnSpPr>
            <p:nvPr/>
          </p:nvCxnSpPr>
          <p:spPr bwMode="auto">
            <a:xfrm>
              <a:off x="1737252" y="2142914"/>
              <a:ext cx="170910" cy="0"/>
            </a:xfrm>
            <a:prstGeom prst="line">
              <a:avLst/>
            </a:prstGeom>
            <a:noFill/>
            <a:ln w="9525" algn="ctr">
              <a:solidFill>
                <a:schemeClr val="tx1"/>
              </a:solidFill>
              <a:round/>
              <a:headEnd/>
              <a:tailEnd/>
            </a:ln>
          </p:spPr>
        </p:cxnSp>
        <p:cxnSp>
          <p:nvCxnSpPr>
            <p:cNvPr id="64" name="直接连接符 53"/>
            <p:cNvCxnSpPr>
              <a:cxnSpLocks noChangeShapeType="1"/>
            </p:cNvCxnSpPr>
            <p:nvPr/>
          </p:nvCxnSpPr>
          <p:spPr bwMode="auto">
            <a:xfrm>
              <a:off x="1737252" y="2193457"/>
              <a:ext cx="170910" cy="0"/>
            </a:xfrm>
            <a:prstGeom prst="line">
              <a:avLst/>
            </a:prstGeom>
            <a:noFill/>
            <a:ln w="9525" algn="ctr">
              <a:solidFill>
                <a:schemeClr val="tx1"/>
              </a:solidFill>
              <a:round/>
              <a:headEnd/>
              <a:tailEnd/>
            </a:ln>
          </p:spPr>
        </p:cxnSp>
        <p:cxnSp>
          <p:nvCxnSpPr>
            <p:cNvPr id="65" name="直接连接符 54"/>
            <p:cNvCxnSpPr>
              <a:cxnSpLocks noChangeShapeType="1"/>
            </p:cNvCxnSpPr>
            <p:nvPr/>
          </p:nvCxnSpPr>
          <p:spPr bwMode="auto">
            <a:xfrm>
              <a:off x="1737252" y="2251659"/>
              <a:ext cx="170910" cy="0"/>
            </a:xfrm>
            <a:prstGeom prst="line">
              <a:avLst/>
            </a:prstGeom>
            <a:noFill/>
            <a:ln w="9525" algn="ctr">
              <a:solidFill>
                <a:schemeClr val="tx1"/>
              </a:solidFill>
              <a:round/>
              <a:headEnd/>
              <a:tailEnd/>
            </a:ln>
          </p:spPr>
        </p:cxnSp>
        <p:sp>
          <p:nvSpPr>
            <p:cNvPr id="68" name="矩形 55"/>
            <p:cNvSpPr>
              <a:spLocks noChangeArrowheads="1"/>
            </p:cNvSpPr>
            <p:nvPr/>
          </p:nvSpPr>
          <p:spPr bwMode="auto">
            <a:xfrm>
              <a:off x="2267364" y="2029574"/>
              <a:ext cx="170910" cy="280288"/>
            </a:xfrm>
            <a:prstGeom prst="rect">
              <a:avLst/>
            </a:prstGeom>
            <a:no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71" name="直接连接符 56"/>
            <p:cNvCxnSpPr>
              <a:cxnSpLocks noChangeShapeType="1"/>
            </p:cNvCxnSpPr>
            <p:nvPr/>
          </p:nvCxnSpPr>
          <p:spPr bwMode="auto">
            <a:xfrm>
              <a:off x="2267364" y="2084712"/>
              <a:ext cx="170910" cy="0"/>
            </a:xfrm>
            <a:prstGeom prst="line">
              <a:avLst/>
            </a:prstGeom>
            <a:noFill/>
            <a:ln w="9525" algn="ctr">
              <a:solidFill>
                <a:schemeClr val="tx1"/>
              </a:solidFill>
              <a:round/>
              <a:headEnd/>
              <a:tailEnd/>
            </a:ln>
          </p:spPr>
        </p:cxnSp>
        <p:cxnSp>
          <p:nvCxnSpPr>
            <p:cNvPr id="72" name="直接连接符 57"/>
            <p:cNvCxnSpPr>
              <a:cxnSpLocks noChangeShapeType="1"/>
            </p:cNvCxnSpPr>
            <p:nvPr/>
          </p:nvCxnSpPr>
          <p:spPr bwMode="auto">
            <a:xfrm>
              <a:off x="2267364" y="2084712"/>
              <a:ext cx="170910" cy="0"/>
            </a:xfrm>
            <a:prstGeom prst="line">
              <a:avLst/>
            </a:prstGeom>
            <a:noFill/>
            <a:ln w="9525" algn="ctr">
              <a:solidFill>
                <a:schemeClr val="tx1"/>
              </a:solidFill>
              <a:round/>
              <a:headEnd/>
              <a:tailEnd/>
            </a:ln>
          </p:spPr>
        </p:cxnSp>
        <p:cxnSp>
          <p:nvCxnSpPr>
            <p:cNvPr id="80" name="直接连接符 58"/>
            <p:cNvCxnSpPr>
              <a:cxnSpLocks noChangeShapeType="1"/>
            </p:cNvCxnSpPr>
            <p:nvPr/>
          </p:nvCxnSpPr>
          <p:spPr bwMode="auto">
            <a:xfrm>
              <a:off x="2267364" y="2142914"/>
              <a:ext cx="170910" cy="0"/>
            </a:xfrm>
            <a:prstGeom prst="line">
              <a:avLst/>
            </a:prstGeom>
            <a:noFill/>
            <a:ln w="9525" algn="ctr">
              <a:solidFill>
                <a:schemeClr val="tx1"/>
              </a:solidFill>
              <a:round/>
              <a:headEnd/>
              <a:tailEnd/>
            </a:ln>
          </p:spPr>
        </p:cxnSp>
        <p:cxnSp>
          <p:nvCxnSpPr>
            <p:cNvPr id="81" name="直接连接符 59"/>
            <p:cNvCxnSpPr>
              <a:cxnSpLocks noChangeShapeType="1"/>
            </p:cNvCxnSpPr>
            <p:nvPr/>
          </p:nvCxnSpPr>
          <p:spPr bwMode="auto">
            <a:xfrm>
              <a:off x="2267364" y="2193457"/>
              <a:ext cx="170910" cy="0"/>
            </a:xfrm>
            <a:prstGeom prst="line">
              <a:avLst/>
            </a:prstGeom>
            <a:noFill/>
            <a:ln w="9525" algn="ctr">
              <a:solidFill>
                <a:schemeClr val="tx1"/>
              </a:solidFill>
              <a:round/>
              <a:headEnd/>
              <a:tailEnd/>
            </a:ln>
          </p:spPr>
        </p:cxnSp>
        <p:cxnSp>
          <p:nvCxnSpPr>
            <p:cNvPr id="85" name="直接连接符 60"/>
            <p:cNvCxnSpPr>
              <a:cxnSpLocks noChangeShapeType="1"/>
            </p:cNvCxnSpPr>
            <p:nvPr/>
          </p:nvCxnSpPr>
          <p:spPr bwMode="auto">
            <a:xfrm>
              <a:off x="2267364" y="2251659"/>
              <a:ext cx="170910" cy="0"/>
            </a:xfrm>
            <a:prstGeom prst="line">
              <a:avLst/>
            </a:prstGeom>
            <a:noFill/>
            <a:ln w="9525" algn="ctr">
              <a:solidFill>
                <a:schemeClr val="tx1"/>
              </a:solidFill>
              <a:round/>
              <a:headEnd/>
              <a:tailEnd/>
            </a:ln>
          </p:spPr>
        </p:cxnSp>
        <p:sp>
          <p:nvSpPr>
            <p:cNvPr id="89" name="矩形 61"/>
            <p:cNvSpPr>
              <a:spLocks noChangeArrowheads="1"/>
            </p:cNvSpPr>
            <p:nvPr/>
          </p:nvSpPr>
          <p:spPr bwMode="auto">
            <a:xfrm>
              <a:off x="2793131" y="2029574"/>
              <a:ext cx="169462" cy="280288"/>
            </a:xfrm>
            <a:prstGeom prst="rect">
              <a:avLst/>
            </a:prstGeom>
            <a:no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90" name="直接连接符 62"/>
            <p:cNvCxnSpPr>
              <a:cxnSpLocks noChangeShapeType="1"/>
            </p:cNvCxnSpPr>
            <p:nvPr/>
          </p:nvCxnSpPr>
          <p:spPr bwMode="auto">
            <a:xfrm>
              <a:off x="2793131" y="2084712"/>
              <a:ext cx="169462" cy="0"/>
            </a:xfrm>
            <a:prstGeom prst="line">
              <a:avLst/>
            </a:prstGeom>
            <a:noFill/>
            <a:ln w="9525" algn="ctr">
              <a:solidFill>
                <a:schemeClr val="tx1"/>
              </a:solidFill>
              <a:round/>
              <a:headEnd/>
              <a:tailEnd/>
            </a:ln>
          </p:spPr>
        </p:cxnSp>
        <p:cxnSp>
          <p:nvCxnSpPr>
            <p:cNvPr id="92" name="直接连接符 63"/>
            <p:cNvCxnSpPr>
              <a:cxnSpLocks noChangeShapeType="1"/>
            </p:cNvCxnSpPr>
            <p:nvPr/>
          </p:nvCxnSpPr>
          <p:spPr bwMode="auto">
            <a:xfrm>
              <a:off x="2793131" y="2084712"/>
              <a:ext cx="169462" cy="0"/>
            </a:xfrm>
            <a:prstGeom prst="line">
              <a:avLst/>
            </a:prstGeom>
            <a:noFill/>
            <a:ln w="9525" algn="ctr">
              <a:solidFill>
                <a:schemeClr val="tx1"/>
              </a:solidFill>
              <a:round/>
              <a:headEnd/>
              <a:tailEnd/>
            </a:ln>
          </p:spPr>
        </p:cxnSp>
        <p:cxnSp>
          <p:nvCxnSpPr>
            <p:cNvPr id="93" name="直接连接符 64"/>
            <p:cNvCxnSpPr>
              <a:cxnSpLocks noChangeShapeType="1"/>
            </p:cNvCxnSpPr>
            <p:nvPr/>
          </p:nvCxnSpPr>
          <p:spPr bwMode="auto">
            <a:xfrm>
              <a:off x="2793131" y="2142914"/>
              <a:ext cx="169462" cy="0"/>
            </a:xfrm>
            <a:prstGeom prst="line">
              <a:avLst/>
            </a:prstGeom>
            <a:noFill/>
            <a:ln w="9525" algn="ctr">
              <a:solidFill>
                <a:schemeClr val="tx1"/>
              </a:solidFill>
              <a:round/>
              <a:headEnd/>
              <a:tailEnd/>
            </a:ln>
          </p:spPr>
        </p:cxnSp>
        <p:cxnSp>
          <p:nvCxnSpPr>
            <p:cNvPr id="94" name="直接连接符 65"/>
            <p:cNvCxnSpPr>
              <a:cxnSpLocks noChangeShapeType="1"/>
            </p:cNvCxnSpPr>
            <p:nvPr/>
          </p:nvCxnSpPr>
          <p:spPr bwMode="auto">
            <a:xfrm>
              <a:off x="2793131" y="2193457"/>
              <a:ext cx="169462" cy="0"/>
            </a:xfrm>
            <a:prstGeom prst="line">
              <a:avLst/>
            </a:prstGeom>
            <a:noFill/>
            <a:ln w="9525" algn="ctr">
              <a:solidFill>
                <a:schemeClr val="tx1"/>
              </a:solidFill>
              <a:round/>
              <a:headEnd/>
              <a:tailEnd/>
            </a:ln>
          </p:spPr>
        </p:cxnSp>
        <p:cxnSp>
          <p:nvCxnSpPr>
            <p:cNvPr id="95" name="直接连接符 66"/>
            <p:cNvCxnSpPr>
              <a:cxnSpLocks noChangeShapeType="1"/>
            </p:cNvCxnSpPr>
            <p:nvPr/>
          </p:nvCxnSpPr>
          <p:spPr bwMode="auto">
            <a:xfrm>
              <a:off x="2793131" y="2251659"/>
              <a:ext cx="169462" cy="0"/>
            </a:xfrm>
            <a:prstGeom prst="line">
              <a:avLst/>
            </a:prstGeom>
            <a:noFill/>
            <a:ln w="9525" algn="ctr">
              <a:solidFill>
                <a:schemeClr val="tx1"/>
              </a:solidFill>
              <a:round/>
              <a:headEnd/>
              <a:tailEnd/>
            </a:ln>
          </p:spPr>
        </p:cxnSp>
        <p:sp>
          <p:nvSpPr>
            <p:cNvPr id="96" name="矩形 99"/>
            <p:cNvSpPr>
              <a:spLocks noChangeArrowheads="1"/>
            </p:cNvSpPr>
            <p:nvPr/>
          </p:nvSpPr>
          <p:spPr bwMode="auto">
            <a:xfrm>
              <a:off x="1540271" y="1476655"/>
              <a:ext cx="1642478" cy="485527"/>
            </a:xfrm>
            <a:prstGeom prst="rect">
              <a:avLst/>
            </a:prstGeom>
            <a:solidFill>
              <a:schemeClr val="accent6">
                <a:lumMod val="60000"/>
                <a:lumOff val="40000"/>
              </a:schemeClr>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97" name="矩形 100"/>
            <p:cNvSpPr>
              <a:spLocks noChangeArrowheads="1"/>
            </p:cNvSpPr>
            <p:nvPr/>
          </p:nvSpPr>
          <p:spPr bwMode="auto">
            <a:xfrm>
              <a:off x="1527235" y="2319051"/>
              <a:ext cx="1642478" cy="416603"/>
            </a:xfrm>
            <a:prstGeom prst="rect">
              <a:avLst/>
            </a:prstGeom>
            <a:solidFill>
              <a:srgbClr val="FF99FF"/>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98" name="直接箭头连接符 105"/>
            <p:cNvCxnSpPr>
              <a:cxnSpLocks noChangeShapeType="1"/>
            </p:cNvCxnSpPr>
            <p:nvPr/>
          </p:nvCxnSpPr>
          <p:spPr bwMode="auto">
            <a:xfrm>
              <a:off x="1828501" y="1830462"/>
              <a:ext cx="0" cy="208301"/>
            </a:xfrm>
            <a:prstGeom prst="straightConnector1">
              <a:avLst/>
            </a:prstGeom>
            <a:noFill/>
            <a:ln w="12700" algn="ctr">
              <a:solidFill>
                <a:schemeClr val="tx1"/>
              </a:solidFill>
              <a:round/>
              <a:headEnd/>
              <a:tailEnd type="triangle" w="sm" len="lg"/>
            </a:ln>
          </p:spPr>
        </p:cxnSp>
        <p:cxnSp>
          <p:nvCxnSpPr>
            <p:cNvPr id="99" name="直接箭头连接符 106"/>
            <p:cNvCxnSpPr>
              <a:cxnSpLocks noChangeShapeType="1"/>
            </p:cNvCxnSpPr>
            <p:nvPr/>
          </p:nvCxnSpPr>
          <p:spPr bwMode="auto">
            <a:xfrm>
              <a:off x="2345578" y="1839652"/>
              <a:ext cx="0" cy="209833"/>
            </a:xfrm>
            <a:prstGeom prst="straightConnector1">
              <a:avLst/>
            </a:prstGeom>
            <a:noFill/>
            <a:ln w="12700" algn="ctr">
              <a:solidFill>
                <a:schemeClr val="tx1"/>
              </a:solidFill>
              <a:round/>
              <a:headEnd/>
              <a:tailEnd type="triangle" w="sm" len="lg"/>
            </a:ln>
          </p:spPr>
        </p:cxnSp>
        <p:cxnSp>
          <p:nvCxnSpPr>
            <p:cNvPr id="100" name="直接箭头连接符 107"/>
            <p:cNvCxnSpPr>
              <a:cxnSpLocks noChangeShapeType="1"/>
            </p:cNvCxnSpPr>
            <p:nvPr/>
          </p:nvCxnSpPr>
          <p:spPr bwMode="auto">
            <a:xfrm>
              <a:off x="2881483" y="1822803"/>
              <a:ext cx="0" cy="209834"/>
            </a:xfrm>
            <a:prstGeom prst="straightConnector1">
              <a:avLst/>
            </a:prstGeom>
            <a:noFill/>
            <a:ln w="12700" algn="ctr">
              <a:solidFill>
                <a:schemeClr val="tx1"/>
              </a:solidFill>
              <a:round/>
              <a:headEnd/>
              <a:tailEnd type="triangle" w="sm" len="lg"/>
            </a:ln>
          </p:spPr>
        </p:cxnSp>
        <p:sp>
          <p:nvSpPr>
            <p:cNvPr id="101" name="Rectangle 5"/>
            <p:cNvSpPr>
              <a:spLocks noChangeArrowheads="1"/>
            </p:cNvSpPr>
            <p:nvPr/>
          </p:nvSpPr>
          <p:spPr bwMode="auto">
            <a:xfrm>
              <a:off x="816074" y="1562426"/>
              <a:ext cx="658143"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应用层</a:t>
              </a:r>
            </a:p>
          </p:txBody>
        </p:sp>
        <p:sp>
          <p:nvSpPr>
            <p:cNvPr id="102" name="Rectangle 5"/>
            <p:cNvSpPr>
              <a:spLocks noChangeArrowheads="1"/>
            </p:cNvSpPr>
            <p:nvPr/>
          </p:nvSpPr>
          <p:spPr bwMode="auto">
            <a:xfrm>
              <a:off x="794348" y="2389914"/>
              <a:ext cx="658143"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运输层</a:t>
              </a:r>
            </a:p>
          </p:txBody>
        </p:sp>
        <p:sp>
          <p:nvSpPr>
            <p:cNvPr id="103" name="Rectangle 5"/>
            <p:cNvSpPr>
              <a:spLocks noChangeArrowheads="1"/>
            </p:cNvSpPr>
            <p:nvPr/>
          </p:nvSpPr>
          <p:spPr bwMode="auto">
            <a:xfrm>
              <a:off x="884148" y="1989077"/>
              <a:ext cx="541816" cy="305212"/>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solidFill>
                    <a:srgbClr val="0000FF"/>
                  </a:solidFill>
                  <a:latin typeface="微软雅黑" panose="020B0503020204020204" pitchFamily="34" charset="-122"/>
                  <a:ea typeface="微软雅黑" panose="020B0503020204020204" pitchFamily="34" charset="-122"/>
                </a:rPr>
                <a:t>端口</a:t>
              </a:r>
            </a:p>
          </p:txBody>
        </p:sp>
        <p:sp>
          <p:nvSpPr>
            <p:cNvPr id="104" name="Rectangle 74"/>
            <p:cNvSpPr>
              <a:spLocks noChangeArrowheads="1"/>
            </p:cNvSpPr>
            <p:nvPr/>
          </p:nvSpPr>
          <p:spPr bwMode="auto">
            <a:xfrm>
              <a:off x="1452818" y="2024937"/>
              <a:ext cx="286939" cy="305212"/>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1400" b="1" dirty="0">
                  <a:solidFill>
                    <a:srgbClr val="0000FF"/>
                  </a:solidFill>
                  <a:latin typeface="微软雅黑" panose="020B0503020204020204" pitchFamily="34" charset="-122"/>
                  <a:ea typeface="微软雅黑" panose="020B0503020204020204" pitchFamily="34" charset="-122"/>
                </a:rPr>
                <a:t>a</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05" name="Rectangle 74"/>
            <p:cNvSpPr>
              <a:spLocks noChangeArrowheads="1"/>
            </p:cNvSpPr>
            <p:nvPr/>
          </p:nvSpPr>
          <p:spPr bwMode="auto">
            <a:xfrm>
              <a:off x="1971068" y="2024937"/>
              <a:ext cx="302969" cy="305212"/>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1400" b="1" dirty="0">
                  <a:solidFill>
                    <a:srgbClr val="0000FF"/>
                  </a:solidFill>
                  <a:latin typeface="微软雅黑" panose="020B0503020204020204" pitchFamily="34" charset="-122"/>
                  <a:ea typeface="微软雅黑" panose="020B0503020204020204" pitchFamily="34" charset="-122"/>
                </a:rPr>
                <a:t>b</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06" name="Rectangle 74"/>
            <p:cNvSpPr>
              <a:spLocks noChangeArrowheads="1"/>
            </p:cNvSpPr>
            <p:nvPr/>
          </p:nvSpPr>
          <p:spPr bwMode="auto">
            <a:xfrm>
              <a:off x="2518835" y="2024937"/>
              <a:ext cx="275718" cy="305212"/>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1400" b="1">
                  <a:solidFill>
                    <a:srgbClr val="0000FF"/>
                  </a:solidFill>
                  <a:latin typeface="微软雅黑" panose="020B0503020204020204" pitchFamily="34" charset="-122"/>
                  <a:ea typeface="微软雅黑" panose="020B0503020204020204" pitchFamily="34" charset="-122"/>
                </a:rPr>
                <a:t>c</a:t>
              </a:r>
              <a:endParaRPr lang="zh-CN" altLang="en-US" sz="1400" b="1">
                <a:solidFill>
                  <a:srgbClr val="0000FF"/>
                </a:solidFill>
                <a:latin typeface="微软雅黑" panose="020B0503020204020204" pitchFamily="34" charset="-122"/>
                <a:ea typeface="微软雅黑" panose="020B0503020204020204" pitchFamily="34" charset="-122"/>
              </a:endParaRPr>
            </a:p>
          </p:txBody>
        </p:sp>
        <p:cxnSp>
          <p:nvCxnSpPr>
            <p:cNvPr id="107" name="直接箭头连接符 115"/>
            <p:cNvCxnSpPr>
              <a:cxnSpLocks noChangeShapeType="1"/>
            </p:cNvCxnSpPr>
            <p:nvPr/>
          </p:nvCxnSpPr>
          <p:spPr bwMode="auto">
            <a:xfrm flipH="1">
              <a:off x="2332542" y="2334367"/>
              <a:ext cx="10139" cy="422729"/>
            </a:xfrm>
            <a:prstGeom prst="straightConnector1">
              <a:avLst/>
            </a:prstGeom>
            <a:noFill/>
            <a:ln w="12700" algn="ctr">
              <a:solidFill>
                <a:schemeClr val="tx1"/>
              </a:solidFill>
              <a:round/>
              <a:headEnd/>
              <a:tailEnd type="triangle" w="sm" len="lg"/>
            </a:ln>
          </p:spPr>
        </p:cxnSp>
        <p:cxnSp>
          <p:nvCxnSpPr>
            <p:cNvPr id="108" name="直接箭头连接符 117"/>
            <p:cNvCxnSpPr>
              <a:cxnSpLocks noChangeShapeType="1"/>
            </p:cNvCxnSpPr>
            <p:nvPr/>
          </p:nvCxnSpPr>
          <p:spPr bwMode="auto">
            <a:xfrm>
              <a:off x="1819810" y="2315988"/>
              <a:ext cx="517077" cy="425793"/>
            </a:xfrm>
            <a:prstGeom prst="straightConnector1">
              <a:avLst/>
            </a:prstGeom>
            <a:noFill/>
            <a:ln w="12700" algn="ctr">
              <a:solidFill>
                <a:schemeClr val="tx1"/>
              </a:solidFill>
              <a:round/>
              <a:headEnd/>
              <a:tailEnd type="triangle" w="sm" len="lg"/>
            </a:ln>
          </p:spPr>
        </p:cxnSp>
        <p:cxnSp>
          <p:nvCxnSpPr>
            <p:cNvPr id="109" name="直接箭头连接符 118"/>
            <p:cNvCxnSpPr>
              <a:cxnSpLocks noChangeShapeType="1"/>
            </p:cNvCxnSpPr>
            <p:nvPr/>
          </p:nvCxnSpPr>
          <p:spPr bwMode="auto">
            <a:xfrm flipH="1">
              <a:off x="2332542" y="2319051"/>
              <a:ext cx="541699" cy="418135"/>
            </a:xfrm>
            <a:prstGeom prst="straightConnector1">
              <a:avLst/>
            </a:prstGeom>
            <a:noFill/>
            <a:ln w="12700" algn="ctr">
              <a:solidFill>
                <a:schemeClr val="tx1"/>
              </a:solidFill>
              <a:round/>
              <a:headEnd/>
              <a:tailEnd type="triangle" w="sm" len="lg"/>
            </a:ln>
          </p:spPr>
        </p:cxnSp>
        <p:sp>
          <p:nvSpPr>
            <p:cNvPr id="110" name="椭圆 121"/>
            <p:cNvSpPr>
              <a:spLocks noChangeArrowheads="1"/>
            </p:cNvSpPr>
            <p:nvPr/>
          </p:nvSpPr>
          <p:spPr bwMode="auto">
            <a:xfrm>
              <a:off x="2299229" y="2717274"/>
              <a:ext cx="66626" cy="70455"/>
            </a:xfrm>
            <a:prstGeom prst="ellipse">
              <a:avLst/>
            </a:prstGeom>
            <a:solidFill>
              <a:schemeClr val="tx1"/>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11" name="Rectangle 26"/>
            <p:cNvSpPr>
              <a:spLocks noChangeArrowheads="1"/>
            </p:cNvSpPr>
            <p:nvPr/>
          </p:nvSpPr>
          <p:spPr bwMode="auto">
            <a:xfrm>
              <a:off x="2038392" y="3433721"/>
              <a:ext cx="5261057" cy="274434"/>
            </a:xfrm>
            <a:prstGeom prst="rect">
              <a:avLst/>
            </a:prstGeom>
            <a:noFill/>
            <a:ln w="12700">
              <a:noFill/>
              <a:miter lim="800000"/>
              <a:headEnd/>
              <a:tailEnd/>
            </a:ln>
          </p:spPr>
          <p:txBody>
            <a:bodyPr wrap="none" lIns="90488" tIns="44450" rIns="90488" bIns="44450">
              <a:spAutoFit/>
            </a:bodyPr>
            <a:lstStyle/>
            <a:p>
              <a:pPr algn="ctr" defTabSz="762000" eaLnBrk="0" hangingPunct="0"/>
              <a:r>
                <a:rPr lang="zh-CN" altLang="en-US" sz="1200" b="1" dirty="0">
                  <a:latin typeface="微软雅黑" panose="020B0503020204020204" pitchFamily="34" charset="-122"/>
                  <a:ea typeface="微软雅黑" panose="020B0503020204020204" pitchFamily="34" charset="-122"/>
                </a:rPr>
                <a:t>（请注意：运输层之间的这条虚线不是一条连接，表示的是一条逻辑通道）</a:t>
              </a:r>
            </a:p>
          </p:txBody>
        </p:sp>
        <p:sp>
          <p:nvSpPr>
            <p:cNvPr id="112" name="矩形 111"/>
            <p:cNvSpPr/>
            <p:nvPr/>
          </p:nvSpPr>
          <p:spPr bwMode="auto">
            <a:xfrm>
              <a:off x="6983332" y="1962182"/>
              <a:ext cx="301266" cy="350742"/>
            </a:xfrm>
            <a:prstGeom prst="rect">
              <a:avLst/>
            </a:prstGeom>
            <a:solidFill>
              <a:schemeClr val="bg1">
                <a:lumMod val="95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15" name="矩形 114"/>
            <p:cNvSpPr/>
            <p:nvPr/>
          </p:nvSpPr>
          <p:spPr bwMode="auto">
            <a:xfrm>
              <a:off x="7048510" y="2086243"/>
              <a:ext cx="172359" cy="56671"/>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16" name="矩形 115"/>
            <p:cNvSpPr/>
            <p:nvPr/>
          </p:nvSpPr>
          <p:spPr bwMode="auto">
            <a:xfrm>
              <a:off x="6415562" y="2028041"/>
              <a:ext cx="172358"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17" name="矩形 116"/>
            <p:cNvSpPr/>
            <p:nvPr/>
          </p:nvSpPr>
          <p:spPr bwMode="auto">
            <a:xfrm>
              <a:off x="7052855" y="2029574"/>
              <a:ext cx="170910"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cxnSp>
          <p:nvCxnSpPr>
            <p:cNvPr id="118" name="直接连接符 50"/>
            <p:cNvCxnSpPr>
              <a:cxnSpLocks noChangeShapeType="1"/>
            </p:cNvCxnSpPr>
            <p:nvPr/>
          </p:nvCxnSpPr>
          <p:spPr bwMode="auto">
            <a:xfrm>
              <a:off x="6412665" y="2084712"/>
              <a:ext cx="170910" cy="0"/>
            </a:xfrm>
            <a:prstGeom prst="line">
              <a:avLst/>
            </a:prstGeom>
            <a:noFill/>
            <a:ln w="9525" algn="ctr">
              <a:solidFill>
                <a:schemeClr val="tx1"/>
              </a:solidFill>
              <a:round/>
              <a:headEnd/>
              <a:tailEnd/>
            </a:ln>
          </p:spPr>
        </p:cxnSp>
        <p:cxnSp>
          <p:nvCxnSpPr>
            <p:cNvPr id="119" name="直接连接符 51"/>
            <p:cNvCxnSpPr>
              <a:cxnSpLocks noChangeShapeType="1"/>
            </p:cNvCxnSpPr>
            <p:nvPr/>
          </p:nvCxnSpPr>
          <p:spPr bwMode="auto">
            <a:xfrm>
              <a:off x="6412665" y="2084712"/>
              <a:ext cx="170910" cy="0"/>
            </a:xfrm>
            <a:prstGeom prst="line">
              <a:avLst/>
            </a:prstGeom>
            <a:noFill/>
            <a:ln w="9525" algn="ctr">
              <a:solidFill>
                <a:schemeClr val="tx1"/>
              </a:solidFill>
              <a:round/>
              <a:headEnd/>
              <a:tailEnd/>
            </a:ln>
          </p:spPr>
        </p:cxnSp>
        <p:cxnSp>
          <p:nvCxnSpPr>
            <p:cNvPr id="120" name="直接连接符 52"/>
            <p:cNvCxnSpPr>
              <a:cxnSpLocks noChangeShapeType="1"/>
            </p:cNvCxnSpPr>
            <p:nvPr/>
          </p:nvCxnSpPr>
          <p:spPr bwMode="auto">
            <a:xfrm>
              <a:off x="6412665" y="2142914"/>
              <a:ext cx="170910" cy="0"/>
            </a:xfrm>
            <a:prstGeom prst="line">
              <a:avLst/>
            </a:prstGeom>
            <a:noFill/>
            <a:ln w="9525" algn="ctr">
              <a:solidFill>
                <a:schemeClr val="tx1"/>
              </a:solidFill>
              <a:round/>
              <a:headEnd/>
              <a:tailEnd/>
            </a:ln>
          </p:spPr>
        </p:cxnSp>
        <p:cxnSp>
          <p:nvCxnSpPr>
            <p:cNvPr id="121" name="直接连接符 53"/>
            <p:cNvCxnSpPr>
              <a:cxnSpLocks noChangeShapeType="1"/>
            </p:cNvCxnSpPr>
            <p:nvPr/>
          </p:nvCxnSpPr>
          <p:spPr bwMode="auto">
            <a:xfrm>
              <a:off x="6412665" y="2193457"/>
              <a:ext cx="170910" cy="0"/>
            </a:xfrm>
            <a:prstGeom prst="line">
              <a:avLst/>
            </a:prstGeom>
            <a:noFill/>
            <a:ln w="9525" algn="ctr">
              <a:solidFill>
                <a:schemeClr val="tx1"/>
              </a:solidFill>
              <a:round/>
              <a:headEnd/>
              <a:tailEnd/>
            </a:ln>
          </p:spPr>
        </p:cxnSp>
        <p:cxnSp>
          <p:nvCxnSpPr>
            <p:cNvPr id="122" name="直接连接符 54"/>
            <p:cNvCxnSpPr>
              <a:cxnSpLocks noChangeShapeType="1"/>
            </p:cNvCxnSpPr>
            <p:nvPr/>
          </p:nvCxnSpPr>
          <p:spPr bwMode="auto">
            <a:xfrm>
              <a:off x="6412665" y="2251659"/>
              <a:ext cx="170910" cy="0"/>
            </a:xfrm>
            <a:prstGeom prst="line">
              <a:avLst/>
            </a:prstGeom>
            <a:noFill/>
            <a:ln w="9525" algn="ctr">
              <a:solidFill>
                <a:schemeClr val="tx1"/>
              </a:solidFill>
              <a:round/>
              <a:headEnd/>
              <a:tailEnd/>
            </a:ln>
          </p:spPr>
        </p:cxnSp>
        <p:cxnSp>
          <p:nvCxnSpPr>
            <p:cNvPr id="123" name="直接连接符 62"/>
            <p:cNvCxnSpPr>
              <a:cxnSpLocks noChangeShapeType="1"/>
            </p:cNvCxnSpPr>
            <p:nvPr/>
          </p:nvCxnSpPr>
          <p:spPr bwMode="auto">
            <a:xfrm>
              <a:off x="7052855" y="2084712"/>
              <a:ext cx="169462" cy="0"/>
            </a:xfrm>
            <a:prstGeom prst="line">
              <a:avLst/>
            </a:prstGeom>
            <a:noFill/>
            <a:ln w="9525" algn="ctr">
              <a:solidFill>
                <a:schemeClr val="tx1"/>
              </a:solidFill>
              <a:round/>
              <a:headEnd/>
              <a:tailEnd/>
            </a:ln>
          </p:spPr>
        </p:cxnSp>
        <p:cxnSp>
          <p:nvCxnSpPr>
            <p:cNvPr id="124" name="直接连接符 63"/>
            <p:cNvCxnSpPr>
              <a:cxnSpLocks noChangeShapeType="1"/>
            </p:cNvCxnSpPr>
            <p:nvPr/>
          </p:nvCxnSpPr>
          <p:spPr bwMode="auto">
            <a:xfrm>
              <a:off x="7052855" y="2084712"/>
              <a:ext cx="169462" cy="0"/>
            </a:xfrm>
            <a:prstGeom prst="line">
              <a:avLst/>
            </a:prstGeom>
            <a:noFill/>
            <a:ln w="9525" algn="ctr">
              <a:solidFill>
                <a:schemeClr val="tx1"/>
              </a:solidFill>
              <a:round/>
              <a:headEnd/>
              <a:tailEnd/>
            </a:ln>
          </p:spPr>
        </p:cxnSp>
        <p:cxnSp>
          <p:nvCxnSpPr>
            <p:cNvPr id="125" name="直接连接符 64"/>
            <p:cNvCxnSpPr>
              <a:cxnSpLocks noChangeShapeType="1"/>
            </p:cNvCxnSpPr>
            <p:nvPr/>
          </p:nvCxnSpPr>
          <p:spPr bwMode="auto">
            <a:xfrm>
              <a:off x="7052855" y="2142914"/>
              <a:ext cx="169462" cy="0"/>
            </a:xfrm>
            <a:prstGeom prst="line">
              <a:avLst/>
            </a:prstGeom>
            <a:noFill/>
            <a:ln w="9525" algn="ctr">
              <a:solidFill>
                <a:schemeClr val="tx1"/>
              </a:solidFill>
              <a:round/>
              <a:headEnd/>
              <a:tailEnd/>
            </a:ln>
          </p:spPr>
        </p:cxnSp>
        <p:cxnSp>
          <p:nvCxnSpPr>
            <p:cNvPr id="126" name="直接连接符 65"/>
            <p:cNvCxnSpPr>
              <a:cxnSpLocks noChangeShapeType="1"/>
            </p:cNvCxnSpPr>
            <p:nvPr/>
          </p:nvCxnSpPr>
          <p:spPr bwMode="auto">
            <a:xfrm>
              <a:off x="7052855" y="2193457"/>
              <a:ext cx="169462" cy="0"/>
            </a:xfrm>
            <a:prstGeom prst="line">
              <a:avLst/>
            </a:prstGeom>
            <a:noFill/>
            <a:ln w="9525" algn="ctr">
              <a:solidFill>
                <a:schemeClr val="tx1"/>
              </a:solidFill>
              <a:round/>
              <a:headEnd/>
              <a:tailEnd/>
            </a:ln>
          </p:spPr>
        </p:cxnSp>
        <p:cxnSp>
          <p:nvCxnSpPr>
            <p:cNvPr id="127" name="直接连接符 66"/>
            <p:cNvCxnSpPr>
              <a:cxnSpLocks noChangeShapeType="1"/>
            </p:cNvCxnSpPr>
            <p:nvPr/>
          </p:nvCxnSpPr>
          <p:spPr bwMode="auto">
            <a:xfrm>
              <a:off x="7052855" y="2251659"/>
              <a:ext cx="169462" cy="0"/>
            </a:xfrm>
            <a:prstGeom prst="line">
              <a:avLst/>
            </a:prstGeom>
            <a:noFill/>
            <a:ln w="9525" algn="ctr">
              <a:solidFill>
                <a:schemeClr val="tx1"/>
              </a:solidFill>
              <a:round/>
              <a:headEnd/>
              <a:tailEnd/>
            </a:ln>
          </p:spPr>
        </p:cxnSp>
        <p:sp>
          <p:nvSpPr>
            <p:cNvPr id="128" name="矩形 99"/>
            <p:cNvSpPr>
              <a:spLocks noChangeArrowheads="1"/>
            </p:cNvSpPr>
            <p:nvPr/>
          </p:nvSpPr>
          <p:spPr bwMode="auto">
            <a:xfrm>
              <a:off x="6008563" y="1476655"/>
              <a:ext cx="1642478" cy="485527"/>
            </a:xfrm>
            <a:prstGeom prst="rect">
              <a:avLst/>
            </a:prstGeom>
            <a:solidFill>
              <a:schemeClr val="accent6">
                <a:lumMod val="60000"/>
                <a:lumOff val="40000"/>
              </a:schemeClr>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29" name="矩形 100"/>
            <p:cNvSpPr>
              <a:spLocks noChangeArrowheads="1"/>
            </p:cNvSpPr>
            <p:nvPr/>
          </p:nvSpPr>
          <p:spPr bwMode="auto">
            <a:xfrm>
              <a:off x="5995528" y="2319051"/>
              <a:ext cx="1642478" cy="416603"/>
            </a:xfrm>
            <a:prstGeom prst="rect">
              <a:avLst/>
            </a:prstGeom>
            <a:solidFill>
              <a:srgbClr val="FF99FF"/>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130" name="直接箭头连接符 105"/>
            <p:cNvCxnSpPr>
              <a:cxnSpLocks noChangeShapeType="1"/>
            </p:cNvCxnSpPr>
            <p:nvPr/>
          </p:nvCxnSpPr>
          <p:spPr bwMode="auto">
            <a:xfrm flipV="1">
              <a:off x="6503914" y="1830462"/>
              <a:ext cx="0" cy="208301"/>
            </a:xfrm>
            <a:prstGeom prst="straightConnector1">
              <a:avLst/>
            </a:prstGeom>
            <a:noFill/>
            <a:ln w="12700" algn="ctr">
              <a:solidFill>
                <a:schemeClr val="tx1"/>
              </a:solidFill>
              <a:round/>
              <a:headEnd/>
              <a:tailEnd type="triangle" w="sm" len="lg"/>
            </a:ln>
          </p:spPr>
        </p:cxnSp>
        <p:cxnSp>
          <p:nvCxnSpPr>
            <p:cNvPr id="131" name="直接箭头连接符 107"/>
            <p:cNvCxnSpPr>
              <a:cxnSpLocks noChangeShapeType="1"/>
            </p:cNvCxnSpPr>
            <p:nvPr/>
          </p:nvCxnSpPr>
          <p:spPr bwMode="auto">
            <a:xfrm flipV="1">
              <a:off x="7141207" y="1822803"/>
              <a:ext cx="0" cy="209834"/>
            </a:xfrm>
            <a:prstGeom prst="straightConnector1">
              <a:avLst/>
            </a:prstGeom>
            <a:noFill/>
            <a:ln w="12700" algn="ctr">
              <a:solidFill>
                <a:schemeClr val="tx1"/>
              </a:solidFill>
              <a:round/>
              <a:headEnd/>
              <a:tailEnd type="triangle" w="sm" len="lg"/>
            </a:ln>
          </p:spPr>
        </p:cxnSp>
        <p:sp>
          <p:nvSpPr>
            <p:cNvPr id="132" name="Rectangle 74"/>
            <p:cNvSpPr>
              <a:spLocks noChangeArrowheads="1"/>
            </p:cNvSpPr>
            <p:nvPr/>
          </p:nvSpPr>
          <p:spPr bwMode="auto">
            <a:xfrm>
              <a:off x="6122438" y="2024937"/>
              <a:ext cx="262159" cy="305212"/>
            </a:xfrm>
            <a:prstGeom prst="rect">
              <a:avLst/>
            </a:prstGeom>
            <a:noFill/>
            <a:ln w="12700">
              <a:noFill/>
              <a:miter lim="800000"/>
              <a:headEnd/>
              <a:tailEnd/>
            </a:ln>
          </p:spPr>
          <p:txBody>
            <a:bodyPr lIns="90488" tIns="44450" rIns="90488" bIns="44450">
              <a:spAutoFit/>
            </a:bodyPr>
            <a:lstStyle/>
            <a:p>
              <a:pPr defTabSz="762000" eaLnBrk="0" hangingPunct="0"/>
              <a:r>
                <a:rPr lang="en-US" altLang="zh-CN" sz="1400" b="1" dirty="0">
                  <a:solidFill>
                    <a:srgbClr val="0000FF"/>
                  </a:solidFill>
                  <a:latin typeface="微软雅黑" panose="020B0503020204020204" pitchFamily="34" charset="-122"/>
                  <a:ea typeface="微软雅黑" panose="020B0503020204020204" pitchFamily="34" charset="-122"/>
                </a:rPr>
                <a:t>x                              </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33" name="Rectangle 74"/>
            <p:cNvSpPr>
              <a:spLocks noChangeArrowheads="1"/>
            </p:cNvSpPr>
            <p:nvPr/>
          </p:nvSpPr>
          <p:spPr bwMode="auto">
            <a:xfrm>
              <a:off x="6753937" y="2024937"/>
              <a:ext cx="285336" cy="305212"/>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1400" b="1">
                  <a:solidFill>
                    <a:srgbClr val="0000FF"/>
                  </a:solidFill>
                  <a:latin typeface="微软雅黑" panose="020B0503020204020204" pitchFamily="34" charset="-122"/>
                  <a:ea typeface="微软雅黑" panose="020B0503020204020204" pitchFamily="34" charset="-122"/>
                </a:rPr>
                <a:t>y</a:t>
              </a:r>
              <a:endParaRPr lang="zh-CN" altLang="en-US" sz="1400" b="1">
                <a:solidFill>
                  <a:srgbClr val="0000FF"/>
                </a:solidFill>
                <a:latin typeface="微软雅黑" panose="020B0503020204020204" pitchFamily="34" charset="-122"/>
                <a:ea typeface="微软雅黑" panose="020B0503020204020204" pitchFamily="34" charset="-122"/>
              </a:endParaRPr>
            </a:p>
          </p:txBody>
        </p:sp>
        <p:cxnSp>
          <p:nvCxnSpPr>
            <p:cNvPr id="134" name="直接箭头连接符 117"/>
            <p:cNvCxnSpPr>
              <a:cxnSpLocks noChangeShapeType="1"/>
            </p:cNvCxnSpPr>
            <p:nvPr/>
          </p:nvCxnSpPr>
          <p:spPr bwMode="auto">
            <a:xfrm flipH="1" flipV="1">
              <a:off x="6495223" y="2308330"/>
              <a:ext cx="309956" cy="438046"/>
            </a:xfrm>
            <a:prstGeom prst="straightConnector1">
              <a:avLst/>
            </a:prstGeom>
            <a:noFill/>
            <a:ln w="12700" algn="ctr">
              <a:solidFill>
                <a:schemeClr val="tx1"/>
              </a:solidFill>
              <a:round/>
              <a:headEnd/>
              <a:tailEnd type="triangle" w="sm" len="lg"/>
            </a:ln>
          </p:spPr>
        </p:cxnSp>
        <p:cxnSp>
          <p:nvCxnSpPr>
            <p:cNvPr id="135" name="直接箭头连接符 118"/>
            <p:cNvCxnSpPr>
              <a:cxnSpLocks noChangeShapeType="1"/>
            </p:cNvCxnSpPr>
            <p:nvPr/>
          </p:nvCxnSpPr>
          <p:spPr bwMode="auto">
            <a:xfrm flipV="1">
              <a:off x="6800835" y="2328241"/>
              <a:ext cx="311404" cy="424262"/>
            </a:xfrm>
            <a:prstGeom prst="straightConnector1">
              <a:avLst/>
            </a:prstGeom>
            <a:noFill/>
            <a:ln w="12700" algn="ctr">
              <a:solidFill>
                <a:schemeClr val="tx1"/>
              </a:solidFill>
              <a:round/>
              <a:headEnd/>
              <a:tailEnd type="triangle" w="sm" len="lg"/>
            </a:ln>
          </p:spPr>
        </p:cxnSp>
        <p:sp>
          <p:nvSpPr>
            <p:cNvPr id="136" name="矩形 135"/>
            <p:cNvSpPr/>
            <p:nvPr/>
          </p:nvSpPr>
          <p:spPr bwMode="auto">
            <a:xfrm>
              <a:off x="7054303" y="2149041"/>
              <a:ext cx="172359" cy="56670"/>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37" name="椭圆 121"/>
            <p:cNvSpPr>
              <a:spLocks noChangeArrowheads="1"/>
            </p:cNvSpPr>
            <p:nvPr/>
          </p:nvSpPr>
          <p:spPr bwMode="auto">
            <a:xfrm>
              <a:off x="6767521" y="2717274"/>
              <a:ext cx="66626" cy="70455"/>
            </a:xfrm>
            <a:prstGeom prst="ellipse">
              <a:avLst/>
            </a:prstGeom>
            <a:solidFill>
              <a:schemeClr val="tx1"/>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38" name="矩形 137"/>
            <p:cNvSpPr/>
            <p:nvPr/>
          </p:nvSpPr>
          <p:spPr bwMode="auto">
            <a:xfrm>
              <a:off x="6411217" y="2198053"/>
              <a:ext cx="172359"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39" name="矩形 138"/>
            <p:cNvSpPr/>
            <p:nvPr/>
          </p:nvSpPr>
          <p:spPr bwMode="auto">
            <a:xfrm>
              <a:off x="6419907" y="2087775"/>
              <a:ext cx="172359"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40" name="矩形 48"/>
            <p:cNvSpPr>
              <a:spLocks noChangeArrowheads="1"/>
            </p:cNvSpPr>
            <p:nvPr/>
          </p:nvSpPr>
          <p:spPr bwMode="auto">
            <a:xfrm>
              <a:off x="6412665" y="2029574"/>
              <a:ext cx="170910" cy="280288"/>
            </a:xfrm>
            <a:prstGeom prst="rect">
              <a:avLst/>
            </a:prstGeom>
            <a:no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141" name="直接连接符 66"/>
            <p:cNvCxnSpPr>
              <a:cxnSpLocks noChangeShapeType="1"/>
            </p:cNvCxnSpPr>
            <p:nvPr/>
          </p:nvCxnSpPr>
          <p:spPr bwMode="auto">
            <a:xfrm>
              <a:off x="7058649" y="2204179"/>
              <a:ext cx="169462" cy="0"/>
            </a:xfrm>
            <a:prstGeom prst="line">
              <a:avLst/>
            </a:prstGeom>
            <a:noFill/>
            <a:ln w="9525" algn="ctr">
              <a:solidFill>
                <a:schemeClr val="tx1"/>
              </a:solidFill>
              <a:round/>
              <a:headEnd/>
              <a:tailEnd/>
            </a:ln>
          </p:spPr>
        </p:cxnSp>
        <p:cxnSp>
          <p:nvCxnSpPr>
            <p:cNvPr id="142" name="直接箭头连接符 131"/>
            <p:cNvCxnSpPr>
              <a:cxnSpLocks noChangeShapeType="1"/>
            </p:cNvCxnSpPr>
            <p:nvPr/>
          </p:nvCxnSpPr>
          <p:spPr bwMode="auto">
            <a:xfrm flipV="1">
              <a:off x="6797301" y="2746377"/>
              <a:ext cx="15121" cy="639594"/>
            </a:xfrm>
            <a:prstGeom prst="straightConnector1">
              <a:avLst/>
            </a:prstGeom>
            <a:noFill/>
            <a:ln w="28575" algn="ctr">
              <a:solidFill>
                <a:srgbClr val="000066"/>
              </a:solidFill>
              <a:prstDash val="sysDot"/>
              <a:round/>
              <a:headEnd/>
              <a:tailEnd type="triangle" w="sm" len="lg"/>
            </a:ln>
          </p:spPr>
        </p:cxnSp>
        <p:sp>
          <p:nvSpPr>
            <p:cNvPr id="144" name="Rectangle 5"/>
            <p:cNvSpPr>
              <a:spLocks noChangeArrowheads="1"/>
            </p:cNvSpPr>
            <p:nvPr/>
          </p:nvSpPr>
          <p:spPr bwMode="auto">
            <a:xfrm>
              <a:off x="7652490" y="2389914"/>
              <a:ext cx="658143"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a:latin typeface="微软雅黑" panose="020B0503020204020204" pitchFamily="34" charset="-122"/>
                  <a:ea typeface="微软雅黑" panose="020B0503020204020204" pitchFamily="34" charset="-122"/>
                </a:rPr>
                <a:t>运输层</a:t>
              </a:r>
            </a:p>
          </p:txBody>
        </p:sp>
        <p:sp>
          <p:nvSpPr>
            <p:cNvPr id="145" name="Rectangle 5"/>
            <p:cNvSpPr>
              <a:spLocks noChangeArrowheads="1"/>
            </p:cNvSpPr>
            <p:nvPr/>
          </p:nvSpPr>
          <p:spPr bwMode="auto">
            <a:xfrm>
              <a:off x="7742290" y="1989077"/>
              <a:ext cx="541816" cy="305212"/>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a:solidFill>
                    <a:srgbClr val="0000FF"/>
                  </a:solidFill>
                  <a:latin typeface="微软雅黑" panose="020B0503020204020204" pitchFamily="34" charset="-122"/>
                  <a:ea typeface="微软雅黑" panose="020B0503020204020204" pitchFamily="34" charset="-122"/>
                </a:rPr>
                <a:t>端口</a:t>
              </a:r>
            </a:p>
          </p:txBody>
        </p:sp>
        <p:sp>
          <p:nvSpPr>
            <p:cNvPr id="146" name="矩形 61"/>
            <p:cNvSpPr>
              <a:spLocks noChangeArrowheads="1"/>
            </p:cNvSpPr>
            <p:nvPr/>
          </p:nvSpPr>
          <p:spPr bwMode="auto">
            <a:xfrm>
              <a:off x="7052855" y="2029574"/>
              <a:ext cx="169462" cy="280288"/>
            </a:xfrm>
            <a:prstGeom prst="rect">
              <a:avLst/>
            </a:prstGeom>
            <a:no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47" name="Rectangle 5"/>
            <p:cNvSpPr>
              <a:spLocks noChangeArrowheads="1"/>
            </p:cNvSpPr>
            <p:nvPr/>
          </p:nvSpPr>
          <p:spPr bwMode="auto">
            <a:xfrm>
              <a:off x="3578160" y="1476655"/>
              <a:ext cx="821947"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应用进程</a:t>
              </a:r>
            </a:p>
          </p:txBody>
        </p:sp>
        <p:cxnSp>
          <p:nvCxnSpPr>
            <p:cNvPr id="148" name="直接箭头连接符 117"/>
            <p:cNvCxnSpPr>
              <a:cxnSpLocks noChangeShapeType="1"/>
              <a:stCxn id="147" idx="1"/>
            </p:cNvCxnSpPr>
            <p:nvPr/>
          </p:nvCxnSpPr>
          <p:spPr bwMode="auto">
            <a:xfrm flipH="1">
              <a:off x="2985768" y="1623890"/>
              <a:ext cx="592391" cy="129990"/>
            </a:xfrm>
            <a:prstGeom prst="straightConnector1">
              <a:avLst/>
            </a:prstGeom>
            <a:noFill/>
            <a:ln w="12700" algn="ctr">
              <a:solidFill>
                <a:schemeClr val="tx1"/>
              </a:solidFill>
              <a:round/>
              <a:headEnd/>
              <a:tailEnd type="triangle" w="sm" len="lg"/>
            </a:ln>
          </p:spPr>
        </p:cxnSp>
        <p:sp>
          <p:nvSpPr>
            <p:cNvPr id="149" name="Rectangle 5"/>
            <p:cNvSpPr>
              <a:spLocks noChangeArrowheads="1"/>
            </p:cNvSpPr>
            <p:nvPr/>
          </p:nvSpPr>
          <p:spPr bwMode="auto">
            <a:xfrm>
              <a:off x="5003027" y="1483889"/>
              <a:ext cx="821947"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应用进程</a:t>
              </a:r>
            </a:p>
          </p:txBody>
        </p:sp>
        <p:cxnSp>
          <p:nvCxnSpPr>
            <p:cNvPr id="150" name="直接箭头连接符 117"/>
            <p:cNvCxnSpPr>
              <a:cxnSpLocks noChangeShapeType="1"/>
            </p:cNvCxnSpPr>
            <p:nvPr/>
          </p:nvCxnSpPr>
          <p:spPr bwMode="auto">
            <a:xfrm>
              <a:off x="5833663" y="1649501"/>
              <a:ext cx="562318" cy="126797"/>
            </a:xfrm>
            <a:prstGeom prst="straightConnector1">
              <a:avLst/>
            </a:prstGeom>
            <a:noFill/>
            <a:ln w="12700" algn="ctr">
              <a:solidFill>
                <a:schemeClr val="tx1"/>
              </a:solidFill>
              <a:round/>
              <a:headEnd/>
              <a:tailEnd type="triangle" w="sm" len="lg"/>
            </a:ln>
          </p:spPr>
        </p:cxnSp>
        <p:sp>
          <p:nvSpPr>
            <p:cNvPr id="151" name="Rectangle 5"/>
            <p:cNvSpPr>
              <a:spLocks noChangeArrowheads="1"/>
            </p:cNvSpPr>
            <p:nvPr/>
          </p:nvSpPr>
          <p:spPr bwMode="auto">
            <a:xfrm rot="10800000" flipV="1">
              <a:off x="2161630" y="1138723"/>
              <a:ext cx="475073"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dirty="0">
                  <a:latin typeface="微软雅黑" panose="020B0503020204020204" pitchFamily="34" charset="-122"/>
                  <a:ea typeface="微软雅黑" panose="020B0503020204020204" pitchFamily="34" charset="-122"/>
                </a:rPr>
                <a:t>H</a:t>
              </a:r>
              <a:r>
                <a:rPr lang="en-US" altLang="zh-CN" sz="1400" b="1" baseline="-25000" dirty="0">
                  <a:latin typeface="微软雅黑" panose="020B0503020204020204" pitchFamily="34" charset="-122"/>
                  <a:ea typeface="微软雅黑" panose="020B0503020204020204" pitchFamily="34" charset="-122"/>
                </a:rPr>
                <a:t>1</a:t>
              </a:r>
              <a:endParaRPr lang="zh-CN" altLang="en-US" sz="1400" b="1" baseline="-25000" dirty="0">
                <a:latin typeface="微软雅黑" panose="020B0503020204020204" pitchFamily="34" charset="-122"/>
                <a:ea typeface="微软雅黑" panose="020B0503020204020204" pitchFamily="34" charset="-122"/>
              </a:endParaRPr>
            </a:p>
          </p:txBody>
        </p:sp>
        <p:sp>
          <p:nvSpPr>
            <p:cNvPr id="152" name="Rectangle 5"/>
            <p:cNvSpPr>
              <a:spLocks noChangeArrowheads="1"/>
            </p:cNvSpPr>
            <p:nvPr/>
          </p:nvSpPr>
          <p:spPr bwMode="auto">
            <a:xfrm>
              <a:off x="6664686" y="1128976"/>
              <a:ext cx="368561" cy="294470"/>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1400" b="1" dirty="0">
                  <a:latin typeface="微软雅黑" panose="020B0503020204020204" pitchFamily="34" charset="-122"/>
                  <a:ea typeface="微软雅黑" panose="020B0503020204020204" pitchFamily="34" charset="-122"/>
                </a:rPr>
                <a:t>H</a:t>
              </a:r>
              <a:r>
                <a:rPr lang="en-US" altLang="zh-CN" sz="1400" b="1" baseline="-25000" dirty="0">
                  <a:latin typeface="微软雅黑" panose="020B0503020204020204" pitchFamily="34" charset="-122"/>
                  <a:ea typeface="微软雅黑" panose="020B0503020204020204" pitchFamily="34" charset="-122"/>
                </a:rPr>
                <a:t>2</a:t>
              </a:r>
              <a:endParaRPr lang="zh-CN" altLang="en-US" sz="1400" b="1" baseline="-25000" dirty="0">
                <a:latin typeface="微软雅黑" panose="020B0503020204020204" pitchFamily="34" charset="-122"/>
                <a:ea typeface="微软雅黑" panose="020B0503020204020204" pitchFamily="34" charset="-122"/>
              </a:endParaRPr>
            </a:p>
          </p:txBody>
        </p:sp>
        <p:sp>
          <p:nvSpPr>
            <p:cNvPr id="158" name="下箭头 136"/>
            <p:cNvSpPr>
              <a:spLocks noChangeArrowheads="1"/>
            </p:cNvSpPr>
            <p:nvPr/>
          </p:nvSpPr>
          <p:spPr bwMode="auto">
            <a:xfrm rot="18780000">
              <a:off x="1889633" y="2421171"/>
              <a:ext cx="68924" cy="115871"/>
            </a:xfrm>
            <a:prstGeom prst="downArrow">
              <a:avLst>
                <a:gd name="adj1" fmla="val 50000"/>
                <a:gd name="adj2" fmla="val 50502"/>
              </a:avLst>
            </a:prstGeom>
            <a:solidFill>
              <a:srgbClr val="0000FF"/>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59" name="下箭头 140"/>
            <p:cNvSpPr>
              <a:spLocks noChangeArrowheads="1"/>
            </p:cNvSpPr>
            <p:nvPr/>
          </p:nvSpPr>
          <p:spPr bwMode="auto">
            <a:xfrm>
              <a:off x="2358613" y="2384911"/>
              <a:ext cx="65178" cy="139378"/>
            </a:xfrm>
            <a:prstGeom prst="downArrow">
              <a:avLst>
                <a:gd name="adj1" fmla="val 50000"/>
                <a:gd name="adj2" fmla="val 50555"/>
              </a:avLst>
            </a:prstGeom>
            <a:solidFill>
              <a:schemeClr val="tx1"/>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60" name="下箭头 141"/>
            <p:cNvSpPr>
              <a:spLocks noChangeArrowheads="1"/>
            </p:cNvSpPr>
            <p:nvPr/>
          </p:nvSpPr>
          <p:spPr bwMode="auto">
            <a:xfrm rot="8280000" flipH="1">
              <a:off x="6461911" y="2377253"/>
              <a:ext cx="66626" cy="139379"/>
            </a:xfrm>
            <a:prstGeom prst="downArrow">
              <a:avLst>
                <a:gd name="adj1" fmla="val 50000"/>
                <a:gd name="adj2" fmla="val 49457"/>
              </a:avLst>
            </a:prstGeom>
            <a:solidFill>
              <a:schemeClr val="tx1"/>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61" name="下箭头 147"/>
            <p:cNvSpPr>
              <a:spLocks noChangeArrowheads="1"/>
            </p:cNvSpPr>
            <p:nvPr/>
          </p:nvSpPr>
          <p:spPr bwMode="auto">
            <a:xfrm rot="8520000">
              <a:off x="6606750" y="2568707"/>
              <a:ext cx="66626" cy="139378"/>
            </a:xfrm>
            <a:prstGeom prst="downArrow">
              <a:avLst>
                <a:gd name="adj1" fmla="val 50000"/>
                <a:gd name="adj2" fmla="val 49456"/>
              </a:avLst>
            </a:prstGeom>
            <a:solidFill>
              <a:srgbClr val="0000FF"/>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62" name="燕尾形 153"/>
            <p:cNvSpPr>
              <a:spLocks noChangeArrowheads="1"/>
            </p:cNvSpPr>
            <p:nvPr/>
          </p:nvSpPr>
          <p:spPr bwMode="auto">
            <a:xfrm rot="8310183">
              <a:off x="2732298" y="2443113"/>
              <a:ext cx="131804" cy="68923"/>
            </a:xfrm>
            <a:prstGeom prst="chevron">
              <a:avLst>
                <a:gd name="adj" fmla="val 50556"/>
              </a:avLst>
            </a:prstGeom>
            <a:solidFill>
              <a:srgbClr val="C00000"/>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63" name="燕尾形 153"/>
            <p:cNvSpPr>
              <a:spLocks noChangeArrowheads="1"/>
            </p:cNvSpPr>
            <p:nvPr/>
          </p:nvSpPr>
          <p:spPr bwMode="auto">
            <a:xfrm rot="18360000" flipV="1">
              <a:off x="6989684" y="2492466"/>
              <a:ext cx="139378" cy="65177"/>
            </a:xfrm>
            <a:prstGeom prst="chevron">
              <a:avLst>
                <a:gd name="adj" fmla="val 50556"/>
              </a:avLst>
            </a:prstGeom>
            <a:solidFill>
              <a:srgbClr val="C00000"/>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164" name="直接箭头连接符 131"/>
            <p:cNvCxnSpPr>
              <a:cxnSpLocks noChangeShapeType="1"/>
            </p:cNvCxnSpPr>
            <p:nvPr/>
          </p:nvCxnSpPr>
          <p:spPr bwMode="auto">
            <a:xfrm>
              <a:off x="2325300" y="2783135"/>
              <a:ext cx="0" cy="600539"/>
            </a:xfrm>
            <a:prstGeom prst="straightConnector1">
              <a:avLst/>
            </a:prstGeom>
            <a:noFill/>
            <a:ln w="28575" algn="ctr">
              <a:solidFill>
                <a:srgbClr val="000066"/>
              </a:solidFill>
              <a:prstDash val="sysDot"/>
              <a:round/>
              <a:headEnd/>
              <a:tailEnd type="triangle" w="sm" len="lg"/>
            </a:ln>
          </p:spPr>
        </p:cxnSp>
        <p:cxnSp>
          <p:nvCxnSpPr>
            <p:cNvPr id="165" name="直接箭头连接符 131"/>
            <p:cNvCxnSpPr>
              <a:cxnSpLocks noChangeShapeType="1"/>
            </p:cNvCxnSpPr>
            <p:nvPr/>
          </p:nvCxnSpPr>
          <p:spPr bwMode="auto">
            <a:xfrm flipV="1">
              <a:off x="2313713" y="3383674"/>
              <a:ext cx="4521883" cy="4594"/>
            </a:xfrm>
            <a:prstGeom prst="straightConnector1">
              <a:avLst/>
            </a:prstGeom>
            <a:noFill/>
            <a:ln w="28575" algn="ctr">
              <a:solidFill>
                <a:srgbClr val="000066"/>
              </a:solidFill>
              <a:prstDash val="sysDot"/>
              <a:round/>
              <a:headEnd/>
              <a:tailEnd type="triangle" w="sm" len="lg"/>
            </a:ln>
          </p:spPr>
        </p:cxnSp>
        <p:sp>
          <p:nvSpPr>
            <p:cNvPr id="166" name="Rectangle 5"/>
            <p:cNvSpPr>
              <a:spLocks noChangeArrowheads="1"/>
            </p:cNvSpPr>
            <p:nvPr/>
          </p:nvSpPr>
          <p:spPr bwMode="auto">
            <a:xfrm rot="10800000" flipV="1">
              <a:off x="3936772" y="2984410"/>
              <a:ext cx="2268637" cy="294470"/>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dirty="0">
                  <a:latin typeface="微软雅黑" panose="020B0503020204020204" pitchFamily="34" charset="-122"/>
                  <a:ea typeface="微软雅黑" panose="020B0503020204020204" pitchFamily="34" charset="-122"/>
                </a:rPr>
                <a:t>a</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x         b</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x        c</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y</a:t>
              </a:r>
              <a:endParaRPr lang="zh-CN" altLang="en-US" sz="1400" b="1" baseline="-25000" dirty="0">
                <a:latin typeface="微软雅黑" panose="020B0503020204020204" pitchFamily="34" charset="-122"/>
                <a:ea typeface="微软雅黑" panose="020B0503020204020204" pitchFamily="34" charset="-122"/>
              </a:endParaRPr>
            </a:p>
          </p:txBody>
        </p:sp>
        <p:sp>
          <p:nvSpPr>
            <p:cNvPr id="167" name="Rectangle 5"/>
            <p:cNvSpPr>
              <a:spLocks noChangeArrowheads="1"/>
            </p:cNvSpPr>
            <p:nvPr/>
          </p:nvSpPr>
          <p:spPr bwMode="auto">
            <a:xfrm>
              <a:off x="3500509" y="2361476"/>
              <a:ext cx="494339"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复用</a:t>
              </a:r>
            </a:p>
          </p:txBody>
        </p:sp>
        <p:sp>
          <p:nvSpPr>
            <p:cNvPr id="168" name="Rectangle 5"/>
            <p:cNvSpPr>
              <a:spLocks noChangeArrowheads="1"/>
            </p:cNvSpPr>
            <p:nvPr/>
          </p:nvSpPr>
          <p:spPr bwMode="auto">
            <a:xfrm>
              <a:off x="5204382" y="2379359"/>
              <a:ext cx="494339"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分用</a:t>
              </a:r>
            </a:p>
          </p:txBody>
        </p:sp>
        <p:cxnSp>
          <p:nvCxnSpPr>
            <p:cNvPr id="169" name="直接箭头连接符 117"/>
            <p:cNvCxnSpPr>
              <a:cxnSpLocks noChangeShapeType="1"/>
            </p:cNvCxnSpPr>
            <p:nvPr/>
          </p:nvCxnSpPr>
          <p:spPr bwMode="auto">
            <a:xfrm flipH="1" flipV="1">
              <a:off x="3035713" y="2536986"/>
              <a:ext cx="527893" cy="145"/>
            </a:xfrm>
            <a:prstGeom prst="straightConnector1">
              <a:avLst/>
            </a:prstGeom>
            <a:noFill/>
            <a:ln w="12700" algn="ctr">
              <a:solidFill>
                <a:schemeClr val="tx1"/>
              </a:solidFill>
              <a:round/>
              <a:headEnd/>
              <a:tailEnd type="triangle" w="sm" len="lg"/>
            </a:ln>
          </p:spPr>
        </p:cxnSp>
        <p:cxnSp>
          <p:nvCxnSpPr>
            <p:cNvPr id="170" name="直接箭头连接符 117"/>
            <p:cNvCxnSpPr>
              <a:cxnSpLocks noChangeShapeType="1"/>
            </p:cNvCxnSpPr>
            <p:nvPr/>
          </p:nvCxnSpPr>
          <p:spPr bwMode="auto">
            <a:xfrm flipV="1">
              <a:off x="5708464" y="2549054"/>
              <a:ext cx="527893" cy="145"/>
            </a:xfrm>
            <a:prstGeom prst="straightConnector1">
              <a:avLst/>
            </a:prstGeom>
            <a:noFill/>
            <a:ln w="12700" algn="ctr">
              <a:solidFill>
                <a:schemeClr val="tx1"/>
              </a:solidFill>
              <a:round/>
              <a:headEnd/>
              <a:tailEnd type="triangle" w="sm" len="lg"/>
            </a:ln>
          </p:spPr>
        </p:cxnSp>
        <p:sp>
          <p:nvSpPr>
            <p:cNvPr id="171" name="下箭头 136"/>
            <p:cNvSpPr>
              <a:spLocks noChangeArrowheads="1"/>
            </p:cNvSpPr>
            <p:nvPr/>
          </p:nvSpPr>
          <p:spPr bwMode="auto">
            <a:xfrm rot="16200000">
              <a:off x="4171803" y="3213025"/>
              <a:ext cx="88900" cy="139273"/>
            </a:xfrm>
            <a:prstGeom prst="downArrow">
              <a:avLst>
                <a:gd name="adj1" fmla="val 50000"/>
                <a:gd name="adj2" fmla="val 50502"/>
              </a:avLst>
            </a:prstGeom>
            <a:solidFill>
              <a:srgbClr val="0000FF"/>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72" name="下箭头 140"/>
            <p:cNvSpPr>
              <a:spLocks noChangeArrowheads="1"/>
            </p:cNvSpPr>
            <p:nvPr/>
          </p:nvSpPr>
          <p:spPr bwMode="auto">
            <a:xfrm rot="16200000">
              <a:off x="5041352" y="3215012"/>
              <a:ext cx="68924" cy="131803"/>
            </a:xfrm>
            <a:prstGeom prst="downArrow">
              <a:avLst>
                <a:gd name="adj1" fmla="val 50000"/>
                <a:gd name="adj2" fmla="val 50555"/>
              </a:avLst>
            </a:prstGeom>
            <a:solidFill>
              <a:schemeClr val="tx1"/>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73" name="燕尾形 153"/>
            <p:cNvSpPr>
              <a:spLocks noChangeArrowheads="1"/>
            </p:cNvSpPr>
            <p:nvPr/>
          </p:nvSpPr>
          <p:spPr bwMode="auto">
            <a:xfrm>
              <a:off x="5804720" y="3245044"/>
              <a:ext cx="159482" cy="75815"/>
            </a:xfrm>
            <a:prstGeom prst="chevron">
              <a:avLst>
                <a:gd name="adj" fmla="val 50556"/>
              </a:avLst>
            </a:prstGeom>
            <a:solidFill>
              <a:srgbClr val="C00000"/>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74" name="Rectangle 26"/>
            <p:cNvSpPr>
              <a:spLocks noChangeArrowheads="1"/>
            </p:cNvSpPr>
            <p:nvPr/>
          </p:nvSpPr>
          <p:spPr bwMode="auto">
            <a:xfrm>
              <a:off x="2657706" y="3015834"/>
              <a:ext cx="1149555"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不可靠的信道</a:t>
              </a:r>
            </a:p>
          </p:txBody>
        </p:sp>
        <p:sp>
          <p:nvSpPr>
            <p:cNvPr id="49" name="Text Box 67"/>
            <p:cNvSpPr txBox="1">
              <a:spLocks noChangeArrowheads="1"/>
            </p:cNvSpPr>
            <p:nvPr/>
          </p:nvSpPr>
          <p:spPr bwMode="auto">
            <a:xfrm>
              <a:off x="1637313" y="1450618"/>
              <a:ext cx="398103" cy="504805"/>
            </a:xfrm>
            <a:prstGeom prst="rect">
              <a:avLst/>
            </a:prstGeom>
            <a:noFill/>
            <a:ln w="9525">
              <a:noFill/>
              <a:miter lim="800000"/>
              <a:headEnd/>
              <a:tailEnd/>
            </a:ln>
          </p:spPr>
          <p:txBody>
            <a:bodyPr wrap="none">
              <a:spAutoFit/>
            </a:bodyPr>
            <a:lstStyle/>
            <a:p>
              <a:r>
                <a:rPr lang="en-US" altLang="zh-CN" sz="2800" b="1" dirty="0">
                  <a:latin typeface="微软雅黑" panose="020B0503020204020204" pitchFamily="34" charset="-122"/>
                  <a:ea typeface="微软雅黑" panose="020B0503020204020204" pitchFamily="34" charset="-122"/>
                  <a:sym typeface="Wingdings" pitchFamily="2" charset="2"/>
                </a:rPr>
                <a:t></a:t>
              </a:r>
              <a:endParaRPr lang="en-US" altLang="zh-CN" sz="2800" b="1" dirty="0">
                <a:latin typeface="微软雅黑" panose="020B0503020204020204" pitchFamily="34" charset="-122"/>
                <a:ea typeface="微软雅黑" panose="020B0503020204020204" pitchFamily="34" charset="-122"/>
              </a:endParaRPr>
            </a:p>
          </p:txBody>
        </p:sp>
        <p:sp>
          <p:nvSpPr>
            <p:cNvPr id="51" name="Text Box 68"/>
            <p:cNvSpPr txBox="1">
              <a:spLocks noChangeArrowheads="1"/>
            </p:cNvSpPr>
            <p:nvPr/>
          </p:nvSpPr>
          <p:spPr bwMode="auto">
            <a:xfrm>
              <a:off x="2693192" y="1476655"/>
              <a:ext cx="364464" cy="445417"/>
            </a:xfrm>
            <a:prstGeom prst="rect">
              <a:avLst/>
            </a:prstGeom>
            <a:noFill/>
            <a:ln w="9525">
              <a:noFill/>
              <a:miter lim="800000"/>
              <a:headEnd/>
              <a:tailEnd/>
            </a:ln>
          </p:spPr>
          <p:txBody>
            <a:bodyPr wrap="none">
              <a:spAutoFit/>
            </a:bodyPr>
            <a:lstStyle/>
            <a:p>
              <a:r>
                <a:rPr lang="en-US" altLang="zh-CN" sz="2400" b="1" dirty="0">
                  <a:latin typeface="微软雅黑" panose="020B0503020204020204" pitchFamily="34" charset="-122"/>
                  <a:ea typeface="微软雅黑" panose="020B0503020204020204" pitchFamily="34" charset="-122"/>
                  <a:sym typeface="Wingdings" pitchFamily="2" charset="2"/>
                </a:rPr>
                <a:t></a:t>
              </a:r>
              <a:endParaRPr lang="en-US" altLang="zh-CN" sz="2400" b="1" dirty="0">
                <a:latin typeface="微软雅黑" panose="020B0503020204020204" pitchFamily="34" charset="-122"/>
                <a:ea typeface="微软雅黑" panose="020B0503020204020204" pitchFamily="34" charset="-122"/>
              </a:endParaRPr>
            </a:p>
          </p:txBody>
        </p:sp>
        <p:sp>
          <p:nvSpPr>
            <p:cNvPr id="52" name="Text Box 67"/>
            <p:cNvSpPr txBox="1">
              <a:spLocks noChangeArrowheads="1"/>
            </p:cNvSpPr>
            <p:nvPr/>
          </p:nvSpPr>
          <p:spPr bwMode="auto">
            <a:xfrm>
              <a:off x="2155838" y="1482782"/>
              <a:ext cx="364464" cy="445417"/>
            </a:xfrm>
            <a:prstGeom prst="rect">
              <a:avLst/>
            </a:prstGeom>
            <a:noFill/>
            <a:ln w="9525">
              <a:noFill/>
              <a:miter lim="800000"/>
              <a:headEnd/>
              <a:tailEnd/>
            </a:ln>
          </p:spPr>
          <p:txBody>
            <a:bodyPr wrap="none">
              <a:spAutoFit/>
            </a:bodyPr>
            <a:lstStyle/>
            <a:p>
              <a:r>
                <a:rPr lang="en-US" altLang="zh-CN" sz="2400" b="1">
                  <a:latin typeface="微软雅黑" panose="020B0503020204020204" pitchFamily="34" charset="-122"/>
                  <a:ea typeface="微软雅黑" panose="020B0503020204020204" pitchFamily="34" charset="-122"/>
                  <a:sym typeface="Wingdings" pitchFamily="2" charset="2"/>
                </a:rPr>
                <a:t></a:t>
              </a:r>
              <a:endParaRPr lang="en-US" altLang="zh-CN" sz="2400" b="1">
                <a:latin typeface="微软雅黑" panose="020B0503020204020204" pitchFamily="34" charset="-122"/>
                <a:ea typeface="微软雅黑" panose="020B0503020204020204" pitchFamily="34" charset="-122"/>
              </a:endParaRPr>
            </a:p>
          </p:txBody>
        </p:sp>
        <p:sp>
          <p:nvSpPr>
            <p:cNvPr id="153" name="Rectangle 5"/>
            <p:cNvSpPr>
              <a:spLocks noChangeArrowheads="1"/>
            </p:cNvSpPr>
            <p:nvPr/>
          </p:nvSpPr>
          <p:spPr bwMode="auto">
            <a:xfrm rot="10800000" flipV="1">
              <a:off x="1469649" y="1442750"/>
              <a:ext cx="379478"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dirty="0">
                  <a:latin typeface="微软雅黑" panose="020B0503020204020204" pitchFamily="34" charset="-122"/>
                  <a:ea typeface="微软雅黑" panose="020B0503020204020204" pitchFamily="34" charset="-122"/>
                </a:rPr>
                <a:t>P</a:t>
              </a:r>
              <a:r>
                <a:rPr lang="en-US" altLang="zh-CN" sz="1400" b="1" baseline="-25000" dirty="0">
                  <a:latin typeface="微软雅黑" panose="020B0503020204020204" pitchFamily="34" charset="-122"/>
                  <a:ea typeface="微软雅黑" panose="020B0503020204020204" pitchFamily="34" charset="-122"/>
                </a:rPr>
                <a:t>1</a:t>
              </a:r>
              <a:endParaRPr lang="zh-CN" altLang="en-US" sz="1400" b="1" baseline="-25000" dirty="0">
                <a:latin typeface="微软雅黑" panose="020B0503020204020204" pitchFamily="34" charset="-122"/>
                <a:ea typeface="微软雅黑" panose="020B0503020204020204" pitchFamily="34" charset="-122"/>
              </a:endParaRPr>
            </a:p>
          </p:txBody>
        </p:sp>
        <p:sp>
          <p:nvSpPr>
            <p:cNvPr id="154" name="Rectangle 5"/>
            <p:cNvSpPr>
              <a:spLocks noChangeArrowheads="1"/>
            </p:cNvSpPr>
            <p:nvPr/>
          </p:nvSpPr>
          <p:spPr bwMode="auto">
            <a:xfrm rot="10800000" flipV="1">
              <a:off x="1950516" y="1422839"/>
              <a:ext cx="379478"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a:latin typeface="微软雅黑" panose="020B0503020204020204" pitchFamily="34" charset="-122"/>
                  <a:ea typeface="微软雅黑" panose="020B0503020204020204" pitchFamily="34" charset="-122"/>
                </a:rPr>
                <a:t>P</a:t>
              </a:r>
              <a:r>
                <a:rPr lang="en-US" altLang="zh-CN" sz="1400" b="1" baseline="-25000">
                  <a:latin typeface="微软雅黑" panose="020B0503020204020204" pitchFamily="34" charset="-122"/>
                  <a:ea typeface="微软雅黑" panose="020B0503020204020204" pitchFamily="34" charset="-122"/>
                </a:rPr>
                <a:t>2</a:t>
              </a:r>
              <a:endParaRPr lang="zh-CN" altLang="en-US" sz="1400" b="1" baseline="-25000">
                <a:latin typeface="微软雅黑" panose="020B0503020204020204" pitchFamily="34" charset="-122"/>
                <a:ea typeface="微软雅黑" panose="020B0503020204020204" pitchFamily="34" charset="-122"/>
              </a:endParaRPr>
            </a:p>
          </p:txBody>
        </p:sp>
        <p:sp>
          <p:nvSpPr>
            <p:cNvPr id="155" name="Rectangle 5"/>
            <p:cNvSpPr>
              <a:spLocks noChangeArrowheads="1"/>
            </p:cNvSpPr>
            <p:nvPr/>
          </p:nvSpPr>
          <p:spPr bwMode="auto">
            <a:xfrm rot="10800000" flipV="1">
              <a:off x="2512493" y="1427434"/>
              <a:ext cx="379478"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a:latin typeface="微软雅黑" panose="020B0503020204020204" pitchFamily="34" charset="-122"/>
                  <a:ea typeface="微软雅黑" panose="020B0503020204020204" pitchFamily="34" charset="-122"/>
                </a:rPr>
                <a:t>P</a:t>
              </a:r>
              <a:r>
                <a:rPr lang="en-US" altLang="zh-CN" sz="1400" b="1" baseline="-25000">
                  <a:latin typeface="微软雅黑" panose="020B0503020204020204" pitchFamily="34" charset="-122"/>
                  <a:ea typeface="微软雅黑" panose="020B0503020204020204" pitchFamily="34" charset="-122"/>
                </a:rPr>
                <a:t>3</a:t>
              </a:r>
              <a:endParaRPr lang="zh-CN" altLang="en-US" sz="1400" b="1" baseline="-25000">
                <a:latin typeface="微软雅黑" panose="020B0503020204020204" pitchFamily="34" charset="-122"/>
                <a:ea typeface="微软雅黑" panose="020B0503020204020204" pitchFamily="34" charset="-122"/>
              </a:endParaRPr>
            </a:p>
          </p:txBody>
        </p:sp>
        <p:sp>
          <p:nvSpPr>
            <p:cNvPr id="113" name="Text Box 67"/>
            <p:cNvSpPr txBox="1">
              <a:spLocks noChangeArrowheads="1"/>
            </p:cNvSpPr>
            <p:nvPr/>
          </p:nvSpPr>
          <p:spPr bwMode="auto">
            <a:xfrm>
              <a:off x="6295345" y="1423049"/>
              <a:ext cx="398103" cy="504805"/>
            </a:xfrm>
            <a:prstGeom prst="rect">
              <a:avLst/>
            </a:prstGeom>
            <a:noFill/>
            <a:ln w="9525">
              <a:noFill/>
              <a:miter lim="800000"/>
              <a:headEnd/>
              <a:tailEnd/>
            </a:ln>
          </p:spPr>
          <p:txBody>
            <a:bodyPr wrap="none">
              <a:spAutoFit/>
            </a:bodyPr>
            <a:lstStyle/>
            <a:p>
              <a:r>
                <a:rPr lang="en-US" altLang="zh-CN" sz="2800" b="1">
                  <a:latin typeface="微软雅黑" panose="020B0503020204020204" pitchFamily="34" charset="-122"/>
                  <a:ea typeface="微软雅黑" panose="020B0503020204020204" pitchFamily="34" charset="-122"/>
                  <a:sym typeface="Wingdings" pitchFamily="2" charset="2"/>
                </a:rPr>
                <a:t></a:t>
              </a:r>
              <a:endParaRPr lang="en-US" altLang="zh-CN" sz="2800" b="1">
                <a:latin typeface="微软雅黑" panose="020B0503020204020204" pitchFamily="34" charset="-122"/>
                <a:ea typeface="微软雅黑" panose="020B0503020204020204" pitchFamily="34" charset="-122"/>
              </a:endParaRPr>
            </a:p>
          </p:txBody>
        </p:sp>
        <p:sp>
          <p:nvSpPr>
            <p:cNvPr id="114" name="Text Box 68"/>
            <p:cNvSpPr txBox="1">
              <a:spLocks noChangeArrowheads="1"/>
            </p:cNvSpPr>
            <p:nvPr/>
          </p:nvSpPr>
          <p:spPr bwMode="auto">
            <a:xfrm>
              <a:off x="6925397" y="1406200"/>
              <a:ext cx="398103" cy="504805"/>
            </a:xfrm>
            <a:prstGeom prst="rect">
              <a:avLst/>
            </a:prstGeom>
            <a:noFill/>
            <a:ln w="9525">
              <a:noFill/>
              <a:miter lim="800000"/>
              <a:headEnd/>
              <a:tailEnd/>
            </a:ln>
          </p:spPr>
          <p:txBody>
            <a:bodyPr wrap="none">
              <a:spAutoFit/>
            </a:bodyPr>
            <a:lstStyle/>
            <a:p>
              <a:r>
                <a:rPr lang="en-US" altLang="zh-CN" sz="2800" b="1">
                  <a:latin typeface="微软雅黑" panose="020B0503020204020204" pitchFamily="34" charset="-122"/>
                  <a:ea typeface="微软雅黑" panose="020B0503020204020204" pitchFamily="34" charset="-122"/>
                  <a:sym typeface="Wingdings" pitchFamily="2" charset="2"/>
                </a:rPr>
                <a:t></a:t>
              </a:r>
              <a:endParaRPr lang="en-US" altLang="zh-CN" sz="2800" b="1">
                <a:latin typeface="微软雅黑" panose="020B0503020204020204" pitchFamily="34" charset="-122"/>
                <a:ea typeface="微软雅黑" panose="020B0503020204020204" pitchFamily="34" charset="-122"/>
              </a:endParaRPr>
            </a:p>
          </p:txBody>
        </p:sp>
        <p:sp>
          <p:nvSpPr>
            <p:cNvPr id="143" name="Rectangle 5"/>
            <p:cNvSpPr>
              <a:spLocks noChangeArrowheads="1"/>
            </p:cNvSpPr>
            <p:nvPr/>
          </p:nvSpPr>
          <p:spPr bwMode="auto">
            <a:xfrm>
              <a:off x="7674215" y="1562426"/>
              <a:ext cx="658143"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a:latin typeface="微软雅黑" panose="020B0503020204020204" pitchFamily="34" charset="-122"/>
                  <a:ea typeface="微软雅黑" panose="020B0503020204020204" pitchFamily="34" charset="-122"/>
                </a:rPr>
                <a:t>应用层</a:t>
              </a:r>
            </a:p>
          </p:txBody>
        </p:sp>
        <p:sp>
          <p:nvSpPr>
            <p:cNvPr id="156" name="Rectangle 5"/>
            <p:cNvSpPr>
              <a:spLocks noChangeArrowheads="1"/>
            </p:cNvSpPr>
            <p:nvPr/>
          </p:nvSpPr>
          <p:spPr bwMode="auto">
            <a:xfrm rot="10800000" flipV="1">
              <a:off x="6091471" y="1469554"/>
              <a:ext cx="379479"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a:latin typeface="微软雅黑" panose="020B0503020204020204" pitchFamily="34" charset="-122"/>
                  <a:ea typeface="微软雅黑" panose="020B0503020204020204" pitchFamily="34" charset="-122"/>
                </a:rPr>
                <a:t>P</a:t>
              </a:r>
              <a:r>
                <a:rPr lang="en-US" altLang="zh-CN" sz="1400" b="1" baseline="-25000">
                  <a:latin typeface="微软雅黑" panose="020B0503020204020204" pitchFamily="34" charset="-122"/>
                  <a:ea typeface="微软雅黑" panose="020B0503020204020204" pitchFamily="34" charset="-122"/>
                </a:rPr>
                <a:t>4</a:t>
              </a:r>
              <a:endParaRPr lang="zh-CN" altLang="en-US" sz="1400" b="1" baseline="-25000">
                <a:latin typeface="微软雅黑" panose="020B0503020204020204" pitchFamily="34" charset="-122"/>
                <a:ea typeface="微软雅黑" panose="020B0503020204020204" pitchFamily="34" charset="-122"/>
              </a:endParaRPr>
            </a:p>
          </p:txBody>
        </p:sp>
        <p:sp>
          <p:nvSpPr>
            <p:cNvPr id="157" name="Rectangle 5"/>
            <p:cNvSpPr>
              <a:spLocks noChangeArrowheads="1"/>
            </p:cNvSpPr>
            <p:nvPr/>
          </p:nvSpPr>
          <p:spPr bwMode="auto">
            <a:xfrm rot="10800000" flipV="1">
              <a:off x="6725867" y="1453472"/>
              <a:ext cx="379479"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a:latin typeface="微软雅黑" panose="020B0503020204020204" pitchFamily="34" charset="-122"/>
                  <a:ea typeface="微软雅黑" panose="020B0503020204020204" pitchFamily="34" charset="-122"/>
                </a:rPr>
                <a:t>P</a:t>
              </a:r>
              <a:r>
                <a:rPr lang="en-US" altLang="zh-CN" sz="1400" b="1" baseline="-25000">
                  <a:latin typeface="微软雅黑" panose="020B0503020204020204" pitchFamily="34" charset="-122"/>
                  <a:ea typeface="微软雅黑" panose="020B0503020204020204" pitchFamily="34" charset="-122"/>
                </a:rPr>
                <a:t>5</a:t>
              </a:r>
              <a:endParaRPr lang="zh-CN" altLang="en-US" sz="1400" b="1" baseline="-25000">
                <a:latin typeface="微软雅黑" panose="020B0503020204020204" pitchFamily="34" charset="-122"/>
                <a:ea typeface="微软雅黑" panose="020B0503020204020204" pitchFamily="34" charset="-122"/>
              </a:endParaRPr>
            </a:p>
          </p:txBody>
        </p:sp>
      </p:grpSp>
      <p:sp>
        <p:nvSpPr>
          <p:cNvPr id="14" name="矩形 13"/>
          <p:cNvSpPr/>
          <p:nvPr/>
        </p:nvSpPr>
        <p:spPr>
          <a:xfrm>
            <a:off x="1317818" y="3745264"/>
            <a:ext cx="6831101" cy="1015663"/>
          </a:xfrm>
          <a:prstGeom prst="rect">
            <a:avLst/>
          </a:prstGeom>
        </p:spPr>
        <p:txBody>
          <a:bodyPr wrap="square">
            <a:spAutoFit/>
          </a:bodyPr>
          <a:lstStyle/>
          <a:p>
            <a:pPr>
              <a:lnSpc>
                <a:spcPts val="2400"/>
              </a:lnSpc>
              <a:buClr>
                <a:srgbClr val="0070C0"/>
              </a:buClr>
            </a:pPr>
            <a:r>
              <a:rPr lang="zh-CN" altLang="en-US" sz="1600" b="1" dirty="0">
                <a:solidFill>
                  <a:srgbClr val="C00000"/>
                </a:solidFill>
                <a:latin typeface="微软雅黑" pitchFamily="34" charset="-122"/>
                <a:ea typeface="微软雅黑" pitchFamily="34" charset="-122"/>
              </a:rPr>
              <a:t>复用：</a:t>
            </a:r>
            <a:r>
              <a:rPr lang="zh-CN" altLang="en-US" sz="1600" b="1" dirty="0">
                <a:latin typeface="微软雅黑" pitchFamily="34" charset="-122"/>
                <a:ea typeface="微软雅黑" pitchFamily="34" charset="-122"/>
              </a:rPr>
              <a:t>将 </a:t>
            </a:r>
            <a:r>
              <a:rPr lang="en-US" altLang="zh-CN" sz="1600" b="1" dirty="0">
                <a:latin typeface="微软雅黑" pitchFamily="34" charset="-122"/>
                <a:ea typeface="微软雅黑" pitchFamily="34" charset="-122"/>
              </a:rPr>
              <a:t>UDP </a:t>
            </a:r>
            <a:r>
              <a:rPr lang="zh-CN" altLang="en-US" sz="1600" b="1" dirty="0">
                <a:latin typeface="微软雅黑" pitchFamily="34" charset="-122"/>
                <a:ea typeface="微软雅黑" pitchFamily="34" charset="-122"/>
              </a:rPr>
              <a:t>用户数据报组装成不同的 </a:t>
            </a:r>
            <a:r>
              <a:rPr lang="en-US" altLang="zh-CN" sz="1600" b="1" dirty="0">
                <a:latin typeface="微软雅黑" pitchFamily="34" charset="-122"/>
                <a:ea typeface="微软雅黑" pitchFamily="34" charset="-122"/>
              </a:rPr>
              <a:t>IP </a:t>
            </a:r>
            <a:r>
              <a:rPr lang="zh-CN" altLang="en-US" sz="1600" b="1" dirty="0">
                <a:latin typeface="微软雅黑" pitchFamily="34" charset="-122"/>
                <a:ea typeface="微软雅黑" pitchFamily="34" charset="-122"/>
              </a:rPr>
              <a:t>数据报，发送到互联网。</a:t>
            </a:r>
            <a:endParaRPr lang="en-US" altLang="zh-CN" sz="1600" b="1" dirty="0">
              <a:latin typeface="微软雅黑" pitchFamily="34" charset="-122"/>
              <a:ea typeface="微软雅黑" pitchFamily="34" charset="-122"/>
            </a:endParaRPr>
          </a:p>
          <a:p>
            <a:pPr>
              <a:lnSpc>
                <a:spcPts val="2400"/>
              </a:lnSpc>
              <a:buClr>
                <a:srgbClr val="0070C0"/>
              </a:buClr>
            </a:pPr>
            <a:r>
              <a:rPr lang="zh-CN" altLang="en-US" sz="1600" b="1" dirty="0">
                <a:solidFill>
                  <a:srgbClr val="C00000"/>
                </a:solidFill>
                <a:latin typeface="微软雅黑" pitchFamily="34" charset="-122"/>
                <a:ea typeface="微软雅黑" pitchFamily="34" charset="-122"/>
              </a:rPr>
              <a:t>分用：</a:t>
            </a:r>
            <a:r>
              <a:rPr lang="zh-CN" altLang="en-US" sz="1600" b="1" dirty="0">
                <a:latin typeface="微软雅黑" pitchFamily="34" charset="-122"/>
                <a:ea typeface="微软雅黑" pitchFamily="34" charset="-122"/>
              </a:rPr>
              <a:t>根据 </a:t>
            </a:r>
            <a:r>
              <a:rPr lang="en-US" altLang="zh-CN" sz="1600" b="1" dirty="0">
                <a:latin typeface="微软雅黑" pitchFamily="34" charset="-122"/>
                <a:ea typeface="微软雅黑" pitchFamily="34" charset="-122"/>
              </a:rPr>
              <a:t>UDP </a:t>
            </a:r>
            <a:r>
              <a:rPr lang="zh-CN" altLang="en-US" sz="1600" b="1" dirty="0">
                <a:latin typeface="微软雅黑" pitchFamily="34" charset="-122"/>
                <a:ea typeface="微软雅黑" pitchFamily="34" charset="-122"/>
              </a:rPr>
              <a:t>用户数据报首部中的目的端口号，将数据报分别传送到相应的端口，以便应用进程到端口读取数据。</a:t>
            </a:r>
            <a:endParaRPr lang="en-US" altLang="zh-CN" sz="1600" b="1" dirty="0">
              <a:latin typeface="微软雅黑" pitchFamily="34" charset="-122"/>
              <a:ea typeface="微软雅黑" pitchFamily="34" charset="-122"/>
            </a:endParaRPr>
          </a:p>
        </p:txBody>
      </p:sp>
      <p:sp>
        <p:nvSpPr>
          <p:cNvPr id="15" name="矩形 14"/>
          <p:cNvSpPr/>
          <p:nvPr/>
        </p:nvSpPr>
        <p:spPr>
          <a:xfrm>
            <a:off x="3813128" y="1069966"/>
            <a:ext cx="1415772" cy="338554"/>
          </a:xfrm>
          <a:prstGeom prst="rect">
            <a:avLst/>
          </a:prstGeom>
          <a:solidFill>
            <a:srgbClr val="000099"/>
          </a:solidFill>
        </p:spPr>
        <p:txBody>
          <a:bodyPr wrap="none">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多对一的通信</a:t>
            </a:r>
          </a:p>
        </p:txBody>
      </p:sp>
      <p:sp>
        <p:nvSpPr>
          <p:cNvPr id="2" name="灯片编号占位符 1">
            <a:extLst>
              <a:ext uri="{FF2B5EF4-FFF2-40B4-BE49-F238E27FC236}">
                <a16:creationId xmlns:a16="http://schemas.microsoft.com/office/drawing/2014/main" id="{DBA99B2F-64DA-4281-B9B3-A22D90E57457}"/>
              </a:ext>
            </a:extLst>
          </p:cNvPr>
          <p:cNvSpPr>
            <a:spLocks noGrp="1"/>
          </p:cNvSpPr>
          <p:nvPr>
            <p:ph type="sldNum" sz="quarter" idx="12"/>
          </p:nvPr>
        </p:nvSpPr>
        <p:spPr/>
        <p:txBody>
          <a:bodyPr/>
          <a:lstStyle/>
          <a:p>
            <a:fld id="{C485880C-E2C3-4DAB-AE74-D9BE691626AC}" type="slidenum">
              <a:rPr lang="zh-CN" altLang="en-US" smtClean="0"/>
              <a:pPr/>
              <a:t>25</a:t>
            </a:fld>
            <a:endParaRPr lang="zh-CN" altLang="en-US"/>
          </a:p>
        </p:txBody>
      </p:sp>
    </p:spTree>
    <p:extLst>
      <p:ext uri="{BB962C8B-B14F-4D97-AF65-F5344CB8AC3E}">
        <p14:creationId xmlns:p14="http://schemas.microsoft.com/office/powerpoint/2010/main" val="181188113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AutoShape 5"/>
          <p:cNvSpPr>
            <a:spLocks noChangeArrowheads="1"/>
          </p:cNvSpPr>
          <p:nvPr/>
        </p:nvSpPr>
        <p:spPr bwMode="auto">
          <a:xfrm>
            <a:off x="545145" y="620139"/>
            <a:ext cx="8053710"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0" name="Rectangle 6"/>
          <p:cNvSpPr>
            <a:spLocks noChangeArrowheads="1"/>
          </p:cNvSpPr>
          <p:nvPr/>
        </p:nvSpPr>
        <p:spPr bwMode="auto">
          <a:xfrm>
            <a:off x="3055569" y="597049"/>
            <a:ext cx="30155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UDP </a:t>
            </a:r>
            <a:r>
              <a:rPr lang="zh-CN" altLang="en-US" sz="2000" b="1" dirty="0">
                <a:solidFill>
                  <a:schemeClr val="bg1"/>
                </a:solidFill>
                <a:ea typeface="微软雅黑" pitchFamily="34" charset="-122"/>
              </a:rPr>
              <a:t>通信和端口号的关系</a:t>
            </a:r>
          </a:p>
        </p:txBody>
      </p:sp>
      <p:sp>
        <p:nvSpPr>
          <p:cNvPr id="41" name="圆角矩形 40"/>
          <p:cNvSpPr/>
          <p:nvPr/>
        </p:nvSpPr>
        <p:spPr>
          <a:xfrm>
            <a:off x="545145" y="1017490"/>
            <a:ext cx="8053710" cy="275342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Rectangle 5"/>
          <p:cNvSpPr>
            <a:spLocks noChangeArrowheads="1"/>
          </p:cNvSpPr>
          <p:nvPr/>
        </p:nvSpPr>
        <p:spPr bwMode="auto">
          <a:xfrm>
            <a:off x="6664686" y="1128976"/>
            <a:ext cx="368561" cy="294470"/>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1400" b="1" dirty="0">
                <a:latin typeface="微软雅黑" panose="020B0503020204020204" pitchFamily="34" charset="-122"/>
                <a:ea typeface="微软雅黑" panose="020B0503020204020204" pitchFamily="34" charset="-122"/>
              </a:rPr>
              <a:t>H</a:t>
            </a:r>
            <a:r>
              <a:rPr lang="en-US" altLang="zh-CN" sz="1400" b="1" baseline="-25000" dirty="0">
                <a:latin typeface="微软雅黑" panose="020B0503020204020204" pitchFamily="34" charset="-122"/>
                <a:ea typeface="微软雅黑" panose="020B0503020204020204" pitchFamily="34" charset="-122"/>
              </a:rPr>
              <a:t>2</a:t>
            </a:r>
            <a:endParaRPr lang="zh-CN" altLang="en-US" sz="1400" b="1" baseline="-25000" dirty="0">
              <a:latin typeface="微软雅黑" panose="020B0503020204020204" pitchFamily="34" charset="-122"/>
              <a:ea typeface="微软雅黑" panose="020B0503020204020204" pitchFamily="34" charset="-122"/>
            </a:endParaRPr>
          </a:p>
        </p:txBody>
      </p:sp>
      <p:sp>
        <p:nvSpPr>
          <p:cNvPr id="14" name="矩形 13"/>
          <p:cNvSpPr/>
          <p:nvPr/>
        </p:nvSpPr>
        <p:spPr>
          <a:xfrm>
            <a:off x="1317818" y="3745264"/>
            <a:ext cx="6831101" cy="1015663"/>
          </a:xfrm>
          <a:prstGeom prst="rect">
            <a:avLst/>
          </a:prstGeom>
        </p:spPr>
        <p:txBody>
          <a:bodyPr wrap="square">
            <a:spAutoFit/>
          </a:bodyPr>
          <a:lstStyle/>
          <a:p>
            <a:pPr>
              <a:lnSpc>
                <a:spcPts val="2400"/>
              </a:lnSpc>
              <a:buClr>
                <a:srgbClr val="0070C0"/>
              </a:buClr>
            </a:pPr>
            <a:r>
              <a:rPr lang="zh-CN" altLang="en-US" sz="1600" b="1" dirty="0">
                <a:solidFill>
                  <a:srgbClr val="C00000"/>
                </a:solidFill>
                <a:latin typeface="微软雅黑" pitchFamily="34" charset="-122"/>
                <a:ea typeface="微软雅黑" pitchFamily="34" charset="-122"/>
              </a:rPr>
              <a:t>复用：</a:t>
            </a:r>
            <a:r>
              <a:rPr lang="zh-CN" altLang="en-US" sz="1600" b="1" dirty="0">
                <a:latin typeface="微软雅黑" pitchFamily="34" charset="-122"/>
                <a:ea typeface="微软雅黑" pitchFamily="34" charset="-122"/>
              </a:rPr>
              <a:t>将 </a:t>
            </a:r>
            <a:r>
              <a:rPr lang="en-US" altLang="zh-CN" sz="1600" b="1" dirty="0">
                <a:latin typeface="微软雅黑" pitchFamily="34" charset="-122"/>
                <a:ea typeface="微软雅黑" pitchFamily="34" charset="-122"/>
              </a:rPr>
              <a:t>UDP </a:t>
            </a:r>
            <a:r>
              <a:rPr lang="zh-CN" altLang="en-US" sz="1600" b="1" dirty="0">
                <a:latin typeface="微软雅黑" pitchFamily="34" charset="-122"/>
                <a:ea typeface="微软雅黑" pitchFamily="34" charset="-122"/>
              </a:rPr>
              <a:t>用户数据报组装成不同的 </a:t>
            </a:r>
            <a:r>
              <a:rPr lang="en-US" altLang="zh-CN" sz="1600" b="1" dirty="0">
                <a:latin typeface="微软雅黑" pitchFamily="34" charset="-122"/>
                <a:ea typeface="微软雅黑" pitchFamily="34" charset="-122"/>
              </a:rPr>
              <a:t>IP </a:t>
            </a:r>
            <a:r>
              <a:rPr lang="zh-CN" altLang="en-US" sz="1600" b="1" dirty="0">
                <a:latin typeface="微软雅黑" pitchFamily="34" charset="-122"/>
                <a:ea typeface="微软雅黑" pitchFamily="34" charset="-122"/>
              </a:rPr>
              <a:t>数据报，发送到互联网。</a:t>
            </a:r>
            <a:endParaRPr lang="en-US" altLang="zh-CN" sz="1600" b="1" dirty="0">
              <a:latin typeface="微软雅黑" pitchFamily="34" charset="-122"/>
              <a:ea typeface="微软雅黑" pitchFamily="34" charset="-122"/>
            </a:endParaRPr>
          </a:p>
          <a:p>
            <a:pPr>
              <a:lnSpc>
                <a:spcPts val="2400"/>
              </a:lnSpc>
              <a:buClr>
                <a:srgbClr val="0070C0"/>
              </a:buClr>
            </a:pPr>
            <a:r>
              <a:rPr lang="zh-CN" altLang="en-US" sz="1600" b="1" dirty="0">
                <a:solidFill>
                  <a:srgbClr val="C00000"/>
                </a:solidFill>
                <a:latin typeface="微软雅黑" pitchFamily="34" charset="-122"/>
                <a:ea typeface="微软雅黑" pitchFamily="34" charset="-122"/>
              </a:rPr>
              <a:t>分用：</a:t>
            </a:r>
            <a:r>
              <a:rPr lang="zh-CN" altLang="en-US" sz="1600" b="1" dirty="0">
                <a:latin typeface="微软雅黑" pitchFamily="34" charset="-122"/>
                <a:ea typeface="微软雅黑" pitchFamily="34" charset="-122"/>
              </a:rPr>
              <a:t>根据 </a:t>
            </a:r>
            <a:r>
              <a:rPr lang="en-US" altLang="zh-CN" sz="1600" b="1" dirty="0">
                <a:latin typeface="微软雅黑" pitchFamily="34" charset="-122"/>
                <a:ea typeface="微软雅黑" pitchFamily="34" charset="-122"/>
              </a:rPr>
              <a:t>UDP </a:t>
            </a:r>
            <a:r>
              <a:rPr lang="zh-CN" altLang="en-US" sz="1600" b="1" dirty="0">
                <a:latin typeface="微软雅黑" pitchFamily="34" charset="-122"/>
                <a:ea typeface="微软雅黑" pitchFamily="34" charset="-122"/>
              </a:rPr>
              <a:t>用户数据报首部中的目的端口号，将数据报分别传送到相应的端口，以便应用进程到端口读取数据。</a:t>
            </a:r>
            <a:endParaRPr lang="en-US" altLang="zh-CN" sz="1600" b="1" dirty="0">
              <a:latin typeface="微软雅黑" pitchFamily="34" charset="-122"/>
              <a:ea typeface="微软雅黑" pitchFamily="34" charset="-122"/>
            </a:endParaRPr>
          </a:p>
        </p:txBody>
      </p:sp>
      <p:sp>
        <p:nvSpPr>
          <p:cNvPr id="15" name="矩形 14"/>
          <p:cNvSpPr/>
          <p:nvPr/>
        </p:nvSpPr>
        <p:spPr>
          <a:xfrm>
            <a:off x="3813128" y="1069966"/>
            <a:ext cx="1415772" cy="338554"/>
          </a:xfrm>
          <a:prstGeom prst="rect">
            <a:avLst/>
          </a:prstGeom>
          <a:solidFill>
            <a:srgbClr val="000099"/>
          </a:solidFill>
        </p:spPr>
        <p:txBody>
          <a:bodyPr wrap="none">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一对多的通信</a:t>
            </a:r>
          </a:p>
        </p:txBody>
      </p:sp>
      <p:grpSp>
        <p:nvGrpSpPr>
          <p:cNvPr id="2" name="组合 1"/>
          <p:cNvGrpSpPr/>
          <p:nvPr/>
        </p:nvGrpSpPr>
        <p:grpSpPr>
          <a:xfrm>
            <a:off x="794348" y="1138723"/>
            <a:ext cx="7538010" cy="2569432"/>
            <a:chOff x="794348" y="1138723"/>
            <a:chExt cx="7538010" cy="2569432"/>
          </a:xfrm>
        </p:grpSpPr>
        <p:sp>
          <p:nvSpPr>
            <p:cNvPr id="42" name="矩形 41"/>
            <p:cNvSpPr/>
            <p:nvPr/>
          </p:nvSpPr>
          <p:spPr bwMode="auto">
            <a:xfrm>
              <a:off x="6347487" y="1962182"/>
              <a:ext cx="302715" cy="350742"/>
            </a:xfrm>
            <a:prstGeom prst="rect">
              <a:avLst/>
            </a:prstGeom>
            <a:solidFill>
              <a:schemeClr val="bg1">
                <a:lumMod val="95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44" name="矩形 43"/>
            <p:cNvSpPr/>
            <p:nvPr/>
          </p:nvSpPr>
          <p:spPr bwMode="auto">
            <a:xfrm>
              <a:off x="6418459" y="2147509"/>
              <a:ext cx="172358"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45" name="矩形 44"/>
            <p:cNvSpPr/>
            <p:nvPr/>
          </p:nvSpPr>
          <p:spPr bwMode="auto">
            <a:xfrm>
              <a:off x="1672074" y="1962182"/>
              <a:ext cx="302715" cy="350742"/>
            </a:xfrm>
            <a:prstGeom prst="rect">
              <a:avLst/>
            </a:prstGeom>
            <a:solidFill>
              <a:schemeClr val="bg1">
                <a:lumMod val="95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47" name="矩形 46"/>
            <p:cNvSpPr/>
            <p:nvPr/>
          </p:nvSpPr>
          <p:spPr bwMode="auto">
            <a:xfrm>
              <a:off x="2200738" y="1968308"/>
              <a:ext cx="301266" cy="350742"/>
            </a:xfrm>
            <a:prstGeom prst="rect">
              <a:avLst/>
            </a:prstGeom>
            <a:solidFill>
              <a:schemeClr val="bg1">
                <a:lumMod val="95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48" name="矩形 47"/>
            <p:cNvSpPr/>
            <p:nvPr/>
          </p:nvSpPr>
          <p:spPr bwMode="auto">
            <a:xfrm>
              <a:off x="2723608" y="1962182"/>
              <a:ext cx="301266" cy="350742"/>
            </a:xfrm>
            <a:prstGeom prst="rect">
              <a:avLst/>
            </a:prstGeom>
            <a:solidFill>
              <a:schemeClr val="bg1">
                <a:lumMod val="95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3" name="矩形 52"/>
            <p:cNvSpPr/>
            <p:nvPr/>
          </p:nvSpPr>
          <p:spPr bwMode="auto">
            <a:xfrm>
              <a:off x="2788786" y="2086243"/>
              <a:ext cx="172358" cy="56671"/>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4" name="矩形 53"/>
            <p:cNvSpPr/>
            <p:nvPr/>
          </p:nvSpPr>
          <p:spPr bwMode="auto">
            <a:xfrm>
              <a:off x="2273158" y="2142914"/>
              <a:ext cx="172358" cy="56670"/>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5" name="矩形 54"/>
            <p:cNvSpPr/>
            <p:nvPr/>
          </p:nvSpPr>
          <p:spPr bwMode="auto">
            <a:xfrm>
              <a:off x="2263019" y="2087775"/>
              <a:ext cx="172359"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6" name="矩形 55"/>
            <p:cNvSpPr/>
            <p:nvPr/>
          </p:nvSpPr>
          <p:spPr bwMode="auto">
            <a:xfrm>
              <a:off x="2270261" y="2029574"/>
              <a:ext cx="170910" cy="56670"/>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7" name="矩形 56"/>
            <p:cNvSpPr/>
            <p:nvPr/>
          </p:nvSpPr>
          <p:spPr bwMode="auto">
            <a:xfrm>
              <a:off x="1740149" y="2028041"/>
              <a:ext cx="172358"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8" name="矩形 57"/>
            <p:cNvSpPr/>
            <p:nvPr/>
          </p:nvSpPr>
          <p:spPr bwMode="auto">
            <a:xfrm>
              <a:off x="2793131" y="2029574"/>
              <a:ext cx="170910"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9" name="矩形 48"/>
            <p:cNvSpPr>
              <a:spLocks noChangeArrowheads="1"/>
            </p:cNvSpPr>
            <p:nvPr/>
          </p:nvSpPr>
          <p:spPr bwMode="auto">
            <a:xfrm>
              <a:off x="1737252" y="2029574"/>
              <a:ext cx="170910" cy="280288"/>
            </a:xfrm>
            <a:prstGeom prst="rect">
              <a:avLst/>
            </a:prstGeom>
            <a:no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60" name="直接连接符 50"/>
            <p:cNvCxnSpPr>
              <a:cxnSpLocks noChangeShapeType="1"/>
            </p:cNvCxnSpPr>
            <p:nvPr/>
          </p:nvCxnSpPr>
          <p:spPr bwMode="auto">
            <a:xfrm>
              <a:off x="1737252" y="2084712"/>
              <a:ext cx="170910" cy="0"/>
            </a:xfrm>
            <a:prstGeom prst="line">
              <a:avLst/>
            </a:prstGeom>
            <a:noFill/>
            <a:ln w="9525" algn="ctr">
              <a:solidFill>
                <a:schemeClr val="tx1"/>
              </a:solidFill>
              <a:round/>
              <a:headEnd/>
              <a:tailEnd/>
            </a:ln>
          </p:spPr>
        </p:cxnSp>
        <p:cxnSp>
          <p:nvCxnSpPr>
            <p:cNvPr id="61" name="直接连接符 51"/>
            <p:cNvCxnSpPr>
              <a:cxnSpLocks noChangeShapeType="1"/>
            </p:cNvCxnSpPr>
            <p:nvPr/>
          </p:nvCxnSpPr>
          <p:spPr bwMode="auto">
            <a:xfrm>
              <a:off x="1737252" y="2084712"/>
              <a:ext cx="170910" cy="0"/>
            </a:xfrm>
            <a:prstGeom prst="line">
              <a:avLst/>
            </a:prstGeom>
            <a:noFill/>
            <a:ln w="9525" algn="ctr">
              <a:solidFill>
                <a:schemeClr val="tx1"/>
              </a:solidFill>
              <a:round/>
              <a:headEnd/>
              <a:tailEnd/>
            </a:ln>
          </p:spPr>
        </p:cxnSp>
        <p:cxnSp>
          <p:nvCxnSpPr>
            <p:cNvPr id="63" name="直接连接符 52"/>
            <p:cNvCxnSpPr>
              <a:cxnSpLocks noChangeShapeType="1"/>
            </p:cNvCxnSpPr>
            <p:nvPr/>
          </p:nvCxnSpPr>
          <p:spPr bwMode="auto">
            <a:xfrm>
              <a:off x="1737252" y="2142914"/>
              <a:ext cx="170910" cy="0"/>
            </a:xfrm>
            <a:prstGeom prst="line">
              <a:avLst/>
            </a:prstGeom>
            <a:noFill/>
            <a:ln w="9525" algn="ctr">
              <a:solidFill>
                <a:schemeClr val="tx1"/>
              </a:solidFill>
              <a:round/>
              <a:headEnd/>
              <a:tailEnd/>
            </a:ln>
          </p:spPr>
        </p:cxnSp>
        <p:cxnSp>
          <p:nvCxnSpPr>
            <p:cNvPr id="64" name="直接连接符 53"/>
            <p:cNvCxnSpPr>
              <a:cxnSpLocks noChangeShapeType="1"/>
            </p:cNvCxnSpPr>
            <p:nvPr/>
          </p:nvCxnSpPr>
          <p:spPr bwMode="auto">
            <a:xfrm>
              <a:off x="1737252" y="2193457"/>
              <a:ext cx="170910" cy="0"/>
            </a:xfrm>
            <a:prstGeom prst="line">
              <a:avLst/>
            </a:prstGeom>
            <a:noFill/>
            <a:ln w="9525" algn="ctr">
              <a:solidFill>
                <a:schemeClr val="tx1"/>
              </a:solidFill>
              <a:round/>
              <a:headEnd/>
              <a:tailEnd/>
            </a:ln>
          </p:spPr>
        </p:cxnSp>
        <p:cxnSp>
          <p:nvCxnSpPr>
            <p:cNvPr id="65" name="直接连接符 54"/>
            <p:cNvCxnSpPr>
              <a:cxnSpLocks noChangeShapeType="1"/>
            </p:cNvCxnSpPr>
            <p:nvPr/>
          </p:nvCxnSpPr>
          <p:spPr bwMode="auto">
            <a:xfrm>
              <a:off x="1737252" y="2251659"/>
              <a:ext cx="170910" cy="0"/>
            </a:xfrm>
            <a:prstGeom prst="line">
              <a:avLst/>
            </a:prstGeom>
            <a:noFill/>
            <a:ln w="9525" algn="ctr">
              <a:solidFill>
                <a:schemeClr val="tx1"/>
              </a:solidFill>
              <a:round/>
              <a:headEnd/>
              <a:tailEnd/>
            </a:ln>
          </p:spPr>
        </p:cxnSp>
        <p:sp>
          <p:nvSpPr>
            <p:cNvPr id="68" name="矩形 55"/>
            <p:cNvSpPr>
              <a:spLocks noChangeArrowheads="1"/>
            </p:cNvSpPr>
            <p:nvPr/>
          </p:nvSpPr>
          <p:spPr bwMode="auto">
            <a:xfrm>
              <a:off x="2267364" y="2029574"/>
              <a:ext cx="170910" cy="280288"/>
            </a:xfrm>
            <a:prstGeom prst="rect">
              <a:avLst/>
            </a:prstGeom>
            <a:no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71" name="直接连接符 56"/>
            <p:cNvCxnSpPr>
              <a:cxnSpLocks noChangeShapeType="1"/>
            </p:cNvCxnSpPr>
            <p:nvPr/>
          </p:nvCxnSpPr>
          <p:spPr bwMode="auto">
            <a:xfrm>
              <a:off x="2267364" y="2084712"/>
              <a:ext cx="170910" cy="0"/>
            </a:xfrm>
            <a:prstGeom prst="line">
              <a:avLst/>
            </a:prstGeom>
            <a:noFill/>
            <a:ln w="9525" algn="ctr">
              <a:solidFill>
                <a:schemeClr val="tx1"/>
              </a:solidFill>
              <a:round/>
              <a:headEnd/>
              <a:tailEnd/>
            </a:ln>
          </p:spPr>
        </p:cxnSp>
        <p:cxnSp>
          <p:nvCxnSpPr>
            <p:cNvPr id="72" name="直接连接符 57"/>
            <p:cNvCxnSpPr>
              <a:cxnSpLocks noChangeShapeType="1"/>
            </p:cNvCxnSpPr>
            <p:nvPr/>
          </p:nvCxnSpPr>
          <p:spPr bwMode="auto">
            <a:xfrm>
              <a:off x="2267364" y="2084712"/>
              <a:ext cx="170910" cy="0"/>
            </a:xfrm>
            <a:prstGeom prst="line">
              <a:avLst/>
            </a:prstGeom>
            <a:noFill/>
            <a:ln w="9525" algn="ctr">
              <a:solidFill>
                <a:schemeClr val="tx1"/>
              </a:solidFill>
              <a:round/>
              <a:headEnd/>
              <a:tailEnd/>
            </a:ln>
          </p:spPr>
        </p:cxnSp>
        <p:cxnSp>
          <p:nvCxnSpPr>
            <p:cNvPr id="80" name="直接连接符 58"/>
            <p:cNvCxnSpPr>
              <a:cxnSpLocks noChangeShapeType="1"/>
            </p:cNvCxnSpPr>
            <p:nvPr/>
          </p:nvCxnSpPr>
          <p:spPr bwMode="auto">
            <a:xfrm>
              <a:off x="2267364" y="2142914"/>
              <a:ext cx="170910" cy="0"/>
            </a:xfrm>
            <a:prstGeom prst="line">
              <a:avLst/>
            </a:prstGeom>
            <a:noFill/>
            <a:ln w="9525" algn="ctr">
              <a:solidFill>
                <a:schemeClr val="tx1"/>
              </a:solidFill>
              <a:round/>
              <a:headEnd/>
              <a:tailEnd/>
            </a:ln>
          </p:spPr>
        </p:cxnSp>
        <p:cxnSp>
          <p:nvCxnSpPr>
            <p:cNvPr id="81" name="直接连接符 59"/>
            <p:cNvCxnSpPr>
              <a:cxnSpLocks noChangeShapeType="1"/>
            </p:cNvCxnSpPr>
            <p:nvPr/>
          </p:nvCxnSpPr>
          <p:spPr bwMode="auto">
            <a:xfrm>
              <a:off x="2267364" y="2193457"/>
              <a:ext cx="170910" cy="0"/>
            </a:xfrm>
            <a:prstGeom prst="line">
              <a:avLst/>
            </a:prstGeom>
            <a:noFill/>
            <a:ln w="9525" algn="ctr">
              <a:solidFill>
                <a:schemeClr val="tx1"/>
              </a:solidFill>
              <a:round/>
              <a:headEnd/>
              <a:tailEnd/>
            </a:ln>
          </p:spPr>
        </p:cxnSp>
        <p:cxnSp>
          <p:nvCxnSpPr>
            <p:cNvPr id="85" name="直接连接符 60"/>
            <p:cNvCxnSpPr>
              <a:cxnSpLocks noChangeShapeType="1"/>
            </p:cNvCxnSpPr>
            <p:nvPr/>
          </p:nvCxnSpPr>
          <p:spPr bwMode="auto">
            <a:xfrm>
              <a:off x="2267364" y="2251659"/>
              <a:ext cx="170910" cy="0"/>
            </a:xfrm>
            <a:prstGeom prst="line">
              <a:avLst/>
            </a:prstGeom>
            <a:noFill/>
            <a:ln w="9525" algn="ctr">
              <a:solidFill>
                <a:schemeClr val="tx1"/>
              </a:solidFill>
              <a:round/>
              <a:headEnd/>
              <a:tailEnd/>
            </a:ln>
          </p:spPr>
        </p:cxnSp>
        <p:sp>
          <p:nvSpPr>
            <p:cNvPr id="89" name="矩形 61"/>
            <p:cNvSpPr>
              <a:spLocks noChangeArrowheads="1"/>
            </p:cNvSpPr>
            <p:nvPr/>
          </p:nvSpPr>
          <p:spPr bwMode="auto">
            <a:xfrm>
              <a:off x="2793131" y="2029574"/>
              <a:ext cx="169462" cy="280288"/>
            </a:xfrm>
            <a:prstGeom prst="rect">
              <a:avLst/>
            </a:prstGeom>
            <a:no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90" name="直接连接符 62"/>
            <p:cNvCxnSpPr>
              <a:cxnSpLocks noChangeShapeType="1"/>
            </p:cNvCxnSpPr>
            <p:nvPr/>
          </p:nvCxnSpPr>
          <p:spPr bwMode="auto">
            <a:xfrm>
              <a:off x="2793131" y="2084712"/>
              <a:ext cx="169462" cy="0"/>
            </a:xfrm>
            <a:prstGeom prst="line">
              <a:avLst/>
            </a:prstGeom>
            <a:noFill/>
            <a:ln w="9525" algn="ctr">
              <a:solidFill>
                <a:schemeClr val="tx1"/>
              </a:solidFill>
              <a:round/>
              <a:headEnd/>
              <a:tailEnd/>
            </a:ln>
          </p:spPr>
        </p:cxnSp>
        <p:cxnSp>
          <p:nvCxnSpPr>
            <p:cNvPr id="92" name="直接连接符 63"/>
            <p:cNvCxnSpPr>
              <a:cxnSpLocks noChangeShapeType="1"/>
            </p:cNvCxnSpPr>
            <p:nvPr/>
          </p:nvCxnSpPr>
          <p:spPr bwMode="auto">
            <a:xfrm>
              <a:off x="2793131" y="2084712"/>
              <a:ext cx="169462" cy="0"/>
            </a:xfrm>
            <a:prstGeom prst="line">
              <a:avLst/>
            </a:prstGeom>
            <a:noFill/>
            <a:ln w="9525" algn="ctr">
              <a:solidFill>
                <a:schemeClr val="tx1"/>
              </a:solidFill>
              <a:round/>
              <a:headEnd/>
              <a:tailEnd/>
            </a:ln>
          </p:spPr>
        </p:cxnSp>
        <p:cxnSp>
          <p:nvCxnSpPr>
            <p:cNvPr id="93" name="直接连接符 64"/>
            <p:cNvCxnSpPr>
              <a:cxnSpLocks noChangeShapeType="1"/>
            </p:cNvCxnSpPr>
            <p:nvPr/>
          </p:nvCxnSpPr>
          <p:spPr bwMode="auto">
            <a:xfrm>
              <a:off x="2793131" y="2142914"/>
              <a:ext cx="169462" cy="0"/>
            </a:xfrm>
            <a:prstGeom prst="line">
              <a:avLst/>
            </a:prstGeom>
            <a:noFill/>
            <a:ln w="9525" algn="ctr">
              <a:solidFill>
                <a:schemeClr val="tx1"/>
              </a:solidFill>
              <a:round/>
              <a:headEnd/>
              <a:tailEnd/>
            </a:ln>
          </p:spPr>
        </p:cxnSp>
        <p:cxnSp>
          <p:nvCxnSpPr>
            <p:cNvPr id="94" name="直接连接符 65"/>
            <p:cNvCxnSpPr>
              <a:cxnSpLocks noChangeShapeType="1"/>
            </p:cNvCxnSpPr>
            <p:nvPr/>
          </p:nvCxnSpPr>
          <p:spPr bwMode="auto">
            <a:xfrm>
              <a:off x="2793131" y="2193457"/>
              <a:ext cx="169462" cy="0"/>
            </a:xfrm>
            <a:prstGeom prst="line">
              <a:avLst/>
            </a:prstGeom>
            <a:noFill/>
            <a:ln w="9525" algn="ctr">
              <a:solidFill>
                <a:schemeClr val="tx1"/>
              </a:solidFill>
              <a:round/>
              <a:headEnd/>
              <a:tailEnd/>
            </a:ln>
          </p:spPr>
        </p:cxnSp>
        <p:cxnSp>
          <p:nvCxnSpPr>
            <p:cNvPr id="95" name="直接连接符 66"/>
            <p:cNvCxnSpPr>
              <a:cxnSpLocks noChangeShapeType="1"/>
            </p:cNvCxnSpPr>
            <p:nvPr/>
          </p:nvCxnSpPr>
          <p:spPr bwMode="auto">
            <a:xfrm>
              <a:off x="2793131" y="2251659"/>
              <a:ext cx="169462" cy="0"/>
            </a:xfrm>
            <a:prstGeom prst="line">
              <a:avLst/>
            </a:prstGeom>
            <a:noFill/>
            <a:ln w="9525" algn="ctr">
              <a:solidFill>
                <a:schemeClr val="tx1"/>
              </a:solidFill>
              <a:round/>
              <a:headEnd/>
              <a:tailEnd/>
            </a:ln>
          </p:spPr>
        </p:cxnSp>
        <p:sp>
          <p:nvSpPr>
            <p:cNvPr id="96" name="矩形 99"/>
            <p:cNvSpPr>
              <a:spLocks noChangeArrowheads="1"/>
            </p:cNvSpPr>
            <p:nvPr/>
          </p:nvSpPr>
          <p:spPr bwMode="auto">
            <a:xfrm>
              <a:off x="1540271" y="1476655"/>
              <a:ext cx="1642478" cy="485527"/>
            </a:xfrm>
            <a:prstGeom prst="rect">
              <a:avLst/>
            </a:prstGeom>
            <a:solidFill>
              <a:schemeClr val="accent6">
                <a:lumMod val="60000"/>
                <a:lumOff val="40000"/>
              </a:schemeClr>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97" name="矩形 100"/>
            <p:cNvSpPr>
              <a:spLocks noChangeArrowheads="1"/>
            </p:cNvSpPr>
            <p:nvPr/>
          </p:nvSpPr>
          <p:spPr bwMode="auto">
            <a:xfrm>
              <a:off x="1527235" y="2319051"/>
              <a:ext cx="1642478" cy="416603"/>
            </a:xfrm>
            <a:prstGeom prst="rect">
              <a:avLst/>
            </a:prstGeom>
            <a:solidFill>
              <a:srgbClr val="FF99FF"/>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98" name="直接箭头连接符 105"/>
            <p:cNvCxnSpPr>
              <a:cxnSpLocks noChangeShapeType="1"/>
            </p:cNvCxnSpPr>
            <p:nvPr/>
          </p:nvCxnSpPr>
          <p:spPr bwMode="auto">
            <a:xfrm>
              <a:off x="1828501" y="1830462"/>
              <a:ext cx="0" cy="208301"/>
            </a:xfrm>
            <a:prstGeom prst="straightConnector1">
              <a:avLst/>
            </a:prstGeom>
            <a:noFill/>
            <a:ln w="12700" algn="ctr">
              <a:solidFill>
                <a:schemeClr val="tx1"/>
              </a:solidFill>
              <a:round/>
              <a:headEnd/>
              <a:tailEnd type="triangle" w="sm" len="lg"/>
            </a:ln>
          </p:spPr>
        </p:cxnSp>
        <p:cxnSp>
          <p:nvCxnSpPr>
            <p:cNvPr id="99" name="直接箭头连接符 106"/>
            <p:cNvCxnSpPr>
              <a:cxnSpLocks noChangeShapeType="1"/>
            </p:cNvCxnSpPr>
            <p:nvPr/>
          </p:nvCxnSpPr>
          <p:spPr bwMode="auto">
            <a:xfrm>
              <a:off x="2345578" y="1839652"/>
              <a:ext cx="0" cy="209833"/>
            </a:xfrm>
            <a:prstGeom prst="straightConnector1">
              <a:avLst/>
            </a:prstGeom>
            <a:noFill/>
            <a:ln w="12700" algn="ctr">
              <a:solidFill>
                <a:schemeClr val="tx1"/>
              </a:solidFill>
              <a:round/>
              <a:headEnd/>
              <a:tailEnd type="triangle" w="sm" len="lg"/>
            </a:ln>
          </p:spPr>
        </p:cxnSp>
        <p:cxnSp>
          <p:nvCxnSpPr>
            <p:cNvPr id="100" name="直接箭头连接符 107"/>
            <p:cNvCxnSpPr>
              <a:cxnSpLocks noChangeShapeType="1"/>
            </p:cNvCxnSpPr>
            <p:nvPr/>
          </p:nvCxnSpPr>
          <p:spPr bwMode="auto">
            <a:xfrm>
              <a:off x="2881483" y="1822803"/>
              <a:ext cx="0" cy="209834"/>
            </a:xfrm>
            <a:prstGeom prst="straightConnector1">
              <a:avLst/>
            </a:prstGeom>
            <a:noFill/>
            <a:ln w="12700" algn="ctr">
              <a:solidFill>
                <a:schemeClr val="tx1"/>
              </a:solidFill>
              <a:round/>
              <a:headEnd/>
              <a:tailEnd type="triangle" w="sm" len="lg"/>
            </a:ln>
          </p:spPr>
        </p:cxnSp>
        <p:sp>
          <p:nvSpPr>
            <p:cNvPr id="101" name="Rectangle 5"/>
            <p:cNvSpPr>
              <a:spLocks noChangeArrowheads="1"/>
            </p:cNvSpPr>
            <p:nvPr/>
          </p:nvSpPr>
          <p:spPr bwMode="auto">
            <a:xfrm>
              <a:off x="816074" y="1562426"/>
              <a:ext cx="658143"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应用层</a:t>
              </a:r>
            </a:p>
          </p:txBody>
        </p:sp>
        <p:sp>
          <p:nvSpPr>
            <p:cNvPr id="102" name="Rectangle 5"/>
            <p:cNvSpPr>
              <a:spLocks noChangeArrowheads="1"/>
            </p:cNvSpPr>
            <p:nvPr/>
          </p:nvSpPr>
          <p:spPr bwMode="auto">
            <a:xfrm>
              <a:off x="794348" y="2389914"/>
              <a:ext cx="658143"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运输层</a:t>
              </a:r>
            </a:p>
          </p:txBody>
        </p:sp>
        <p:sp>
          <p:nvSpPr>
            <p:cNvPr id="103" name="Rectangle 5"/>
            <p:cNvSpPr>
              <a:spLocks noChangeArrowheads="1"/>
            </p:cNvSpPr>
            <p:nvPr/>
          </p:nvSpPr>
          <p:spPr bwMode="auto">
            <a:xfrm>
              <a:off x="884148" y="1989077"/>
              <a:ext cx="541816" cy="305212"/>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solidFill>
                    <a:srgbClr val="0000FF"/>
                  </a:solidFill>
                  <a:latin typeface="微软雅黑" panose="020B0503020204020204" pitchFamily="34" charset="-122"/>
                  <a:ea typeface="微软雅黑" panose="020B0503020204020204" pitchFamily="34" charset="-122"/>
                </a:rPr>
                <a:t>端口</a:t>
              </a:r>
            </a:p>
          </p:txBody>
        </p:sp>
        <p:sp>
          <p:nvSpPr>
            <p:cNvPr id="104" name="Rectangle 74"/>
            <p:cNvSpPr>
              <a:spLocks noChangeArrowheads="1"/>
            </p:cNvSpPr>
            <p:nvPr/>
          </p:nvSpPr>
          <p:spPr bwMode="auto">
            <a:xfrm>
              <a:off x="1452818" y="2024937"/>
              <a:ext cx="286939" cy="305212"/>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1400" b="1" dirty="0">
                  <a:solidFill>
                    <a:srgbClr val="0000FF"/>
                  </a:solidFill>
                  <a:latin typeface="微软雅黑" panose="020B0503020204020204" pitchFamily="34" charset="-122"/>
                  <a:ea typeface="微软雅黑" panose="020B0503020204020204" pitchFamily="34" charset="-122"/>
                </a:rPr>
                <a:t>a</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05" name="Rectangle 74"/>
            <p:cNvSpPr>
              <a:spLocks noChangeArrowheads="1"/>
            </p:cNvSpPr>
            <p:nvPr/>
          </p:nvSpPr>
          <p:spPr bwMode="auto">
            <a:xfrm>
              <a:off x="1971068" y="2024937"/>
              <a:ext cx="302969" cy="305212"/>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1400" b="1" dirty="0">
                  <a:solidFill>
                    <a:srgbClr val="0000FF"/>
                  </a:solidFill>
                  <a:latin typeface="微软雅黑" panose="020B0503020204020204" pitchFamily="34" charset="-122"/>
                  <a:ea typeface="微软雅黑" panose="020B0503020204020204" pitchFamily="34" charset="-122"/>
                </a:rPr>
                <a:t>b</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06" name="Rectangle 74"/>
            <p:cNvSpPr>
              <a:spLocks noChangeArrowheads="1"/>
            </p:cNvSpPr>
            <p:nvPr/>
          </p:nvSpPr>
          <p:spPr bwMode="auto">
            <a:xfrm>
              <a:off x="2518835" y="2024937"/>
              <a:ext cx="275718" cy="305212"/>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1400" b="1">
                  <a:solidFill>
                    <a:srgbClr val="0000FF"/>
                  </a:solidFill>
                  <a:latin typeface="微软雅黑" panose="020B0503020204020204" pitchFamily="34" charset="-122"/>
                  <a:ea typeface="微软雅黑" panose="020B0503020204020204" pitchFamily="34" charset="-122"/>
                </a:rPr>
                <a:t>c</a:t>
              </a:r>
              <a:endParaRPr lang="zh-CN" altLang="en-US" sz="1400" b="1">
                <a:solidFill>
                  <a:srgbClr val="0000FF"/>
                </a:solidFill>
                <a:latin typeface="微软雅黑" panose="020B0503020204020204" pitchFamily="34" charset="-122"/>
                <a:ea typeface="微软雅黑" panose="020B0503020204020204" pitchFamily="34" charset="-122"/>
              </a:endParaRPr>
            </a:p>
          </p:txBody>
        </p:sp>
        <p:cxnSp>
          <p:nvCxnSpPr>
            <p:cNvPr id="108" name="直接箭头连接符 117"/>
            <p:cNvCxnSpPr>
              <a:cxnSpLocks noChangeShapeType="1"/>
            </p:cNvCxnSpPr>
            <p:nvPr/>
          </p:nvCxnSpPr>
          <p:spPr bwMode="auto">
            <a:xfrm>
              <a:off x="1819810" y="2315988"/>
              <a:ext cx="517077" cy="425793"/>
            </a:xfrm>
            <a:prstGeom prst="straightConnector1">
              <a:avLst/>
            </a:prstGeom>
            <a:noFill/>
            <a:ln w="12700" algn="ctr">
              <a:solidFill>
                <a:schemeClr val="tx1"/>
              </a:solidFill>
              <a:round/>
              <a:headEnd/>
              <a:tailEnd type="triangle" w="sm" len="lg"/>
            </a:ln>
          </p:spPr>
        </p:cxnSp>
        <p:cxnSp>
          <p:nvCxnSpPr>
            <p:cNvPr id="109" name="直接箭头连接符 118"/>
            <p:cNvCxnSpPr>
              <a:cxnSpLocks noChangeShapeType="1"/>
            </p:cNvCxnSpPr>
            <p:nvPr/>
          </p:nvCxnSpPr>
          <p:spPr bwMode="auto">
            <a:xfrm flipH="1">
              <a:off x="2332542" y="2319051"/>
              <a:ext cx="541699" cy="418135"/>
            </a:xfrm>
            <a:prstGeom prst="straightConnector1">
              <a:avLst/>
            </a:prstGeom>
            <a:noFill/>
            <a:ln w="12700" algn="ctr">
              <a:solidFill>
                <a:schemeClr val="tx1"/>
              </a:solidFill>
              <a:round/>
              <a:headEnd/>
              <a:tailEnd type="triangle" w="sm" len="lg"/>
            </a:ln>
          </p:spPr>
        </p:cxnSp>
        <p:sp>
          <p:nvSpPr>
            <p:cNvPr id="110" name="椭圆 121"/>
            <p:cNvSpPr>
              <a:spLocks noChangeArrowheads="1"/>
            </p:cNvSpPr>
            <p:nvPr/>
          </p:nvSpPr>
          <p:spPr bwMode="auto">
            <a:xfrm>
              <a:off x="2299229" y="2717274"/>
              <a:ext cx="66626" cy="70455"/>
            </a:xfrm>
            <a:prstGeom prst="ellipse">
              <a:avLst/>
            </a:prstGeom>
            <a:solidFill>
              <a:schemeClr val="tx1"/>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11" name="Rectangle 26"/>
            <p:cNvSpPr>
              <a:spLocks noChangeArrowheads="1"/>
            </p:cNvSpPr>
            <p:nvPr/>
          </p:nvSpPr>
          <p:spPr bwMode="auto">
            <a:xfrm>
              <a:off x="2038392" y="3433721"/>
              <a:ext cx="5261057" cy="274434"/>
            </a:xfrm>
            <a:prstGeom prst="rect">
              <a:avLst/>
            </a:prstGeom>
            <a:noFill/>
            <a:ln w="12700">
              <a:noFill/>
              <a:miter lim="800000"/>
              <a:headEnd/>
              <a:tailEnd/>
            </a:ln>
          </p:spPr>
          <p:txBody>
            <a:bodyPr wrap="none" lIns="90488" tIns="44450" rIns="90488" bIns="44450">
              <a:spAutoFit/>
            </a:bodyPr>
            <a:lstStyle/>
            <a:p>
              <a:pPr algn="ctr" defTabSz="762000" eaLnBrk="0" hangingPunct="0"/>
              <a:r>
                <a:rPr lang="zh-CN" altLang="en-US" sz="1200" b="1" dirty="0">
                  <a:latin typeface="微软雅黑" panose="020B0503020204020204" pitchFamily="34" charset="-122"/>
                  <a:ea typeface="微软雅黑" panose="020B0503020204020204" pitchFamily="34" charset="-122"/>
                </a:rPr>
                <a:t>（请注意：运输层之间的这条虚线不是一条连接，表示的是一条逻辑通道）</a:t>
              </a:r>
            </a:p>
          </p:txBody>
        </p:sp>
        <p:sp>
          <p:nvSpPr>
            <p:cNvPr id="112" name="矩形 111"/>
            <p:cNvSpPr/>
            <p:nvPr/>
          </p:nvSpPr>
          <p:spPr bwMode="auto">
            <a:xfrm>
              <a:off x="6983332" y="1962182"/>
              <a:ext cx="301266" cy="350742"/>
            </a:xfrm>
            <a:prstGeom prst="rect">
              <a:avLst/>
            </a:prstGeom>
            <a:solidFill>
              <a:schemeClr val="bg1">
                <a:lumMod val="95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15" name="矩形 114"/>
            <p:cNvSpPr/>
            <p:nvPr/>
          </p:nvSpPr>
          <p:spPr bwMode="auto">
            <a:xfrm>
              <a:off x="7048510" y="2086243"/>
              <a:ext cx="172359" cy="56671"/>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16" name="矩形 115"/>
            <p:cNvSpPr/>
            <p:nvPr/>
          </p:nvSpPr>
          <p:spPr bwMode="auto">
            <a:xfrm>
              <a:off x="6415562" y="2028041"/>
              <a:ext cx="172358"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17" name="矩形 116"/>
            <p:cNvSpPr/>
            <p:nvPr/>
          </p:nvSpPr>
          <p:spPr bwMode="auto">
            <a:xfrm>
              <a:off x="7052855" y="2029574"/>
              <a:ext cx="170910"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cxnSp>
          <p:nvCxnSpPr>
            <p:cNvPr id="118" name="直接连接符 50"/>
            <p:cNvCxnSpPr>
              <a:cxnSpLocks noChangeShapeType="1"/>
            </p:cNvCxnSpPr>
            <p:nvPr/>
          </p:nvCxnSpPr>
          <p:spPr bwMode="auto">
            <a:xfrm>
              <a:off x="6412665" y="2084712"/>
              <a:ext cx="170910" cy="0"/>
            </a:xfrm>
            <a:prstGeom prst="line">
              <a:avLst/>
            </a:prstGeom>
            <a:noFill/>
            <a:ln w="9525" algn="ctr">
              <a:solidFill>
                <a:schemeClr val="tx1"/>
              </a:solidFill>
              <a:round/>
              <a:headEnd/>
              <a:tailEnd/>
            </a:ln>
          </p:spPr>
        </p:cxnSp>
        <p:cxnSp>
          <p:nvCxnSpPr>
            <p:cNvPr id="119" name="直接连接符 51"/>
            <p:cNvCxnSpPr>
              <a:cxnSpLocks noChangeShapeType="1"/>
            </p:cNvCxnSpPr>
            <p:nvPr/>
          </p:nvCxnSpPr>
          <p:spPr bwMode="auto">
            <a:xfrm>
              <a:off x="6412665" y="2084712"/>
              <a:ext cx="170910" cy="0"/>
            </a:xfrm>
            <a:prstGeom prst="line">
              <a:avLst/>
            </a:prstGeom>
            <a:noFill/>
            <a:ln w="9525" algn="ctr">
              <a:solidFill>
                <a:schemeClr val="tx1"/>
              </a:solidFill>
              <a:round/>
              <a:headEnd/>
              <a:tailEnd/>
            </a:ln>
          </p:spPr>
        </p:cxnSp>
        <p:cxnSp>
          <p:nvCxnSpPr>
            <p:cNvPr id="120" name="直接连接符 52"/>
            <p:cNvCxnSpPr>
              <a:cxnSpLocks noChangeShapeType="1"/>
            </p:cNvCxnSpPr>
            <p:nvPr/>
          </p:nvCxnSpPr>
          <p:spPr bwMode="auto">
            <a:xfrm>
              <a:off x="6412665" y="2142914"/>
              <a:ext cx="170910" cy="0"/>
            </a:xfrm>
            <a:prstGeom prst="line">
              <a:avLst/>
            </a:prstGeom>
            <a:noFill/>
            <a:ln w="9525" algn="ctr">
              <a:solidFill>
                <a:schemeClr val="tx1"/>
              </a:solidFill>
              <a:round/>
              <a:headEnd/>
              <a:tailEnd/>
            </a:ln>
          </p:spPr>
        </p:cxnSp>
        <p:cxnSp>
          <p:nvCxnSpPr>
            <p:cNvPr id="121" name="直接连接符 53"/>
            <p:cNvCxnSpPr>
              <a:cxnSpLocks noChangeShapeType="1"/>
            </p:cNvCxnSpPr>
            <p:nvPr/>
          </p:nvCxnSpPr>
          <p:spPr bwMode="auto">
            <a:xfrm>
              <a:off x="6412665" y="2193457"/>
              <a:ext cx="170910" cy="0"/>
            </a:xfrm>
            <a:prstGeom prst="line">
              <a:avLst/>
            </a:prstGeom>
            <a:noFill/>
            <a:ln w="9525" algn="ctr">
              <a:solidFill>
                <a:schemeClr val="tx1"/>
              </a:solidFill>
              <a:round/>
              <a:headEnd/>
              <a:tailEnd/>
            </a:ln>
          </p:spPr>
        </p:cxnSp>
        <p:cxnSp>
          <p:nvCxnSpPr>
            <p:cNvPr id="122" name="直接连接符 54"/>
            <p:cNvCxnSpPr>
              <a:cxnSpLocks noChangeShapeType="1"/>
            </p:cNvCxnSpPr>
            <p:nvPr/>
          </p:nvCxnSpPr>
          <p:spPr bwMode="auto">
            <a:xfrm>
              <a:off x="6412665" y="2251659"/>
              <a:ext cx="170910" cy="0"/>
            </a:xfrm>
            <a:prstGeom prst="line">
              <a:avLst/>
            </a:prstGeom>
            <a:noFill/>
            <a:ln w="9525" algn="ctr">
              <a:solidFill>
                <a:schemeClr val="tx1"/>
              </a:solidFill>
              <a:round/>
              <a:headEnd/>
              <a:tailEnd/>
            </a:ln>
          </p:spPr>
        </p:cxnSp>
        <p:cxnSp>
          <p:nvCxnSpPr>
            <p:cNvPr id="123" name="直接连接符 62"/>
            <p:cNvCxnSpPr>
              <a:cxnSpLocks noChangeShapeType="1"/>
            </p:cNvCxnSpPr>
            <p:nvPr/>
          </p:nvCxnSpPr>
          <p:spPr bwMode="auto">
            <a:xfrm>
              <a:off x="7052855" y="2084712"/>
              <a:ext cx="169462" cy="0"/>
            </a:xfrm>
            <a:prstGeom prst="line">
              <a:avLst/>
            </a:prstGeom>
            <a:noFill/>
            <a:ln w="9525" algn="ctr">
              <a:solidFill>
                <a:schemeClr val="tx1"/>
              </a:solidFill>
              <a:round/>
              <a:headEnd/>
              <a:tailEnd/>
            </a:ln>
          </p:spPr>
        </p:cxnSp>
        <p:cxnSp>
          <p:nvCxnSpPr>
            <p:cNvPr id="124" name="直接连接符 63"/>
            <p:cNvCxnSpPr>
              <a:cxnSpLocks noChangeShapeType="1"/>
            </p:cNvCxnSpPr>
            <p:nvPr/>
          </p:nvCxnSpPr>
          <p:spPr bwMode="auto">
            <a:xfrm>
              <a:off x="7052855" y="2084712"/>
              <a:ext cx="169462" cy="0"/>
            </a:xfrm>
            <a:prstGeom prst="line">
              <a:avLst/>
            </a:prstGeom>
            <a:noFill/>
            <a:ln w="9525" algn="ctr">
              <a:solidFill>
                <a:schemeClr val="tx1"/>
              </a:solidFill>
              <a:round/>
              <a:headEnd/>
              <a:tailEnd/>
            </a:ln>
          </p:spPr>
        </p:cxnSp>
        <p:cxnSp>
          <p:nvCxnSpPr>
            <p:cNvPr id="125" name="直接连接符 64"/>
            <p:cNvCxnSpPr>
              <a:cxnSpLocks noChangeShapeType="1"/>
            </p:cNvCxnSpPr>
            <p:nvPr/>
          </p:nvCxnSpPr>
          <p:spPr bwMode="auto">
            <a:xfrm>
              <a:off x="7052855" y="2142914"/>
              <a:ext cx="169462" cy="0"/>
            </a:xfrm>
            <a:prstGeom prst="line">
              <a:avLst/>
            </a:prstGeom>
            <a:noFill/>
            <a:ln w="9525" algn="ctr">
              <a:solidFill>
                <a:schemeClr val="tx1"/>
              </a:solidFill>
              <a:round/>
              <a:headEnd/>
              <a:tailEnd/>
            </a:ln>
          </p:spPr>
        </p:cxnSp>
        <p:cxnSp>
          <p:nvCxnSpPr>
            <p:cNvPr id="126" name="直接连接符 65"/>
            <p:cNvCxnSpPr>
              <a:cxnSpLocks noChangeShapeType="1"/>
            </p:cNvCxnSpPr>
            <p:nvPr/>
          </p:nvCxnSpPr>
          <p:spPr bwMode="auto">
            <a:xfrm>
              <a:off x="7052855" y="2193457"/>
              <a:ext cx="169462" cy="0"/>
            </a:xfrm>
            <a:prstGeom prst="line">
              <a:avLst/>
            </a:prstGeom>
            <a:noFill/>
            <a:ln w="9525" algn="ctr">
              <a:solidFill>
                <a:schemeClr val="tx1"/>
              </a:solidFill>
              <a:round/>
              <a:headEnd/>
              <a:tailEnd/>
            </a:ln>
          </p:spPr>
        </p:cxnSp>
        <p:cxnSp>
          <p:nvCxnSpPr>
            <p:cNvPr id="127" name="直接连接符 66"/>
            <p:cNvCxnSpPr>
              <a:cxnSpLocks noChangeShapeType="1"/>
            </p:cNvCxnSpPr>
            <p:nvPr/>
          </p:nvCxnSpPr>
          <p:spPr bwMode="auto">
            <a:xfrm>
              <a:off x="7052855" y="2251659"/>
              <a:ext cx="169462" cy="0"/>
            </a:xfrm>
            <a:prstGeom prst="line">
              <a:avLst/>
            </a:prstGeom>
            <a:noFill/>
            <a:ln w="9525" algn="ctr">
              <a:solidFill>
                <a:schemeClr val="tx1"/>
              </a:solidFill>
              <a:round/>
              <a:headEnd/>
              <a:tailEnd/>
            </a:ln>
          </p:spPr>
        </p:cxnSp>
        <p:sp>
          <p:nvSpPr>
            <p:cNvPr id="128" name="矩形 99"/>
            <p:cNvSpPr>
              <a:spLocks noChangeArrowheads="1"/>
            </p:cNvSpPr>
            <p:nvPr/>
          </p:nvSpPr>
          <p:spPr bwMode="auto">
            <a:xfrm>
              <a:off x="6008563" y="1476655"/>
              <a:ext cx="1642478" cy="485527"/>
            </a:xfrm>
            <a:prstGeom prst="rect">
              <a:avLst/>
            </a:prstGeom>
            <a:solidFill>
              <a:schemeClr val="accent6">
                <a:lumMod val="60000"/>
                <a:lumOff val="40000"/>
              </a:schemeClr>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29" name="矩形 100"/>
            <p:cNvSpPr>
              <a:spLocks noChangeArrowheads="1"/>
            </p:cNvSpPr>
            <p:nvPr/>
          </p:nvSpPr>
          <p:spPr bwMode="auto">
            <a:xfrm>
              <a:off x="5995528" y="2319051"/>
              <a:ext cx="1642478" cy="416603"/>
            </a:xfrm>
            <a:prstGeom prst="rect">
              <a:avLst/>
            </a:prstGeom>
            <a:solidFill>
              <a:srgbClr val="FF99FF"/>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130" name="直接箭头连接符 105"/>
            <p:cNvCxnSpPr>
              <a:cxnSpLocks noChangeShapeType="1"/>
            </p:cNvCxnSpPr>
            <p:nvPr/>
          </p:nvCxnSpPr>
          <p:spPr bwMode="auto">
            <a:xfrm flipV="1">
              <a:off x="6503914" y="1830462"/>
              <a:ext cx="0" cy="208301"/>
            </a:xfrm>
            <a:prstGeom prst="straightConnector1">
              <a:avLst/>
            </a:prstGeom>
            <a:noFill/>
            <a:ln w="12700" algn="ctr">
              <a:solidFill>
                <a:schemeClr val="tx1"/>
              </a:solidFill>
              <a:round/>
              <a:headEnd/>
              <a:tailEnd type="triangle" w="sm" len="lg"/>
            </a:ln>
          </p:spPr>
        </p:cxnSp>
        <p:cxnSp>
          <p:nvCxnSpPr>
            <p:cNvPr id="131" name="直接箭头连接符 107"/>
            <p:cNvCxnSpPr>
              <a:cxnSpLocks noChangeShapeType="1"/>
            </p:cNvCxnSpPr>
            <p:nvPr/>
          </p:nvCxnSpPr>
          <p:spPr bwMode="auto">
            <a:xfrm flipV="1">
              <a:off x="7141207" y="1822803"/>
              <a:ext cx="0" cy="209834"/>
            </a:xfrm>
            <a:prstGeom prst="straightConnector1">
              <a:avLst/>
            </a:prstGeom>
            <a:noFill/>
            <a:ln w="12700" algn="ctr">
              <a:solidFill>
                <a:schemeClr val="tx1"/>
              </a:solidFill>
              <a:round/>
              <a:headEnd/>
              <a:tailEnd type="triangle" w="sm" len="lg"/>
            </a:ln>
          </p:spPr>
        </p:cxnSp>
        <p:sp>
          <p:nvSpPr>
            <p:cNvPr id="132" name="Rectangle 74"/>
            <p:cNvSpPr>
              <a:spLocks noChangeArrowheads="1"/>
            </p:cNvSpPr>
            <p:nvPr/>
          </p:nvSpPr>
          <p:spPr bwMode="auto">
            <a:xfrm>
              <a:off x="6122438" y="2024937"/>
              <a:ext cx="262159" cy="305212"/>
            </a:xfrm>
            <a:prstGeom prst="rect">
              <a:avLst/>
            </a:prstGeom>
            <a:noFill/>
            <a:ln w="12700">
              <a:noFill/>
              <a:miter lim="800000"/>
              <a:headEnd/>
              <a:tailEnd/>
            </a:ln>
          </p:spPr>
          <p:txBody>
            <a:bodyPr lIns="90488" tIns="44450" rIns="90488" bIns="44450">
              <a:spAutoFit/>
            </a:bodyPr>
            <a:lstStyle/>
            <a:p>
              <a:pPr defTabSz="762000" eaLnBrk="0" hangingPunct="0"/>
              <a:r>
                <a:rPr lang="en-US" altLang="zh-CN" sz="1400" b="1" dirty="0">
                  <a:solidFill>
                    <a:srgbClr val="0000FF"/>
                  </a:solidFill>
                  <a:latin typeface="微软雅黑" panose="020B0503020204020204" pitchFamily="34" charset="-122"/>
                  <a:ea typeface="微软雅黑" panose="020B0503020204020204" pitchFamily="34" charset="-122"/>
                </a:rPr>
                <a:t>x                              </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33" name="Rectangle 74"/>
            <p:cNvSpPr>
              <a:spLocks noChangeArrowheads="1"/>
            </p:cNvSpPr>
            <p:nvPr/>
          </p:nvSpPr>
          <p:spPr bwMode="auto">
            <a:xfrm>
              <a:off x="6753937" y="2024937"/>
              <a:ext cx="285336" cy="305212"/>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1400" b="1">
                  <a:solidFill>
                    <a:srgbClr val="0000FF"/>
                  </a:solidFill>
                  <a:latin typeface="微软雅黑" panose="020B0503020204020204" pitchFamily="34" charset="-122"/>
                  <a:ea typeface="微软雅黑" panose="020B0503020204020204" pitchFamily="34" charset="-122"/>
                </a:rPr>
                <a:t>y</a:t>
              </a:r>
              <a:endParaRPr lang="zh-CN" altLang="en-US" sz="1400" b="1">
                <a:solidFill>
                  <a:srgbClr val="0000FF"/>
                </a:solidFill>
                <a:latin typeface="微软雅黑" panose="020B0503020204020204" pitchFamily="34" charset="-122"/>
                <a:ea typeface="微软雅黑" panose="020B0503020204020204" pitchFamily="34" charset="-122"/>
              </a:endParaRPr>
            </a:p>
          </p:txBody>
        </p:sp>
        <p:cxnSp>
          <p:nvCxnSpPr>
            <p:cNvPr id="134" name="直接箭头连接符 117"/>
            <p:cNvCxnSpPr>
              <a:cxnSpLocks noChangeShapeType="1"/>
            </p:cNvCxnSpPr>
            <p:nvPr/>
          </p:nvCxnSpPr>
          <p:spPr bwMode="auto">
            <a:xfrm flipH="1" flipV="1">
              <a:off x="6495223" y="2308330"/>
              <a:ext cx="309956" cy="438046"/>
            </a:xfrm>
            <a:prstGeom prst="straightConnector1">
              <a:avLst/>
            </a:prstGeom>
            <a:noFill/>
            <a:ln w="12700" algn="ctr">
              <a:solidFill>
                <a:schemeClr val="tx1"/>
              </a:solidFill>
              <a:round/>
              <a:headEnd/>
              <a:tailEnd type="triangle" w="sm" len="lg"/>
            </a:ln>
          </p:spPr>
        </p:cxnSp>
        <p:cxnSp>
          <p:nvCxnSpPr>
            <p:cNvPr id="135" name="直接箭头连接符 118"/>
            <p:cNvCxnSpPr>
              <a:cxnSpLocks noChangeShapeType="1"/>
            </p:cNvCxnSpPr>
            <p:nvPr/>
          </p:nvCxnSpPr>
          <p:spPr bwMode="auto">
            <a:xfrm flipV="1">
              <a:off x="6800835" y="2328241"/>
              <a:ext cx="311404" cy="424262"/>
            </a:xfrm>
            <a:prstGeom prst="straightConnector1">
              <a:avLst/>
            </a:prstGeom>
            <a:noFill/>
            <a:ln w="12700" algn="ctr">
              <a:solidFill>
                <a:schemeClr val="tx1"/>
              </a:solidFill>
              <a:round/>
              <a:headEnd/>
              <a:tailEnd type="triangle" w="sm" len="lg"/>
            </a:ln>
          </p:spPr>
        </p:cxnSp>
        <p:sp>
          <p:nvSpPr>
            <p:cNvPr id="136" name="矩形 135"/>
            <p:cNvSpPr/>
            <p:nvPr/>
          </p:nvSpPr>
          <p:spPr bwMode="auto">
            <a:xfrm>
              <a:off x="7054303" y="2149041"/>
              <a:ext cx="172359" cy="56670"/>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37" name="椭圆 121"/>
            <p:cNvSpPr>
              <a:spLocks noChangeArrowheads="1"/>
            </p:cNvSpPr>
            <p:nvPr/>
          </p:nvSpPr>
          <p:spPr bwMode="auto">
            <a:xfrm>
              <a:off x="6767521" y="2717274"/>
              <a:ext cx="66626" cy="70455"/>
            </a:xfrm>
            <a:prstGeom prst="ellipse">
              <a:avLst/>
            </a:prstGeom>
            <a:solidFill>
              <a:schemeClr val="tx1"/>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38" name="矩形 137"/>
            <p:cNvSpPr/>
            <p:nvPr/>
          </p:nvSpPr>
          <p:spPr bwMode="auto">
            <a:xfrm>
              <a:off x="6411217" y="2198053"/>
              <a:ext cx="172359"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39" name="矩形 138"/>
            <p:cNvSpPr/>
            <p:nvPr/>
          </p:nvSpPr>
          <p:spPr bwMode="auto">
            <a:xfrm>
              <a:off x="6419907" y="2087775"/>
              <a:ext cx="172359"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40" name="矩形 48"/>
            <p:cNvSpPr>
              <a:spLocks noChangeArrowheads="1"/>
            </p:cNvSpPr>
            <p:nvPr/>
          </p:nvSpPr>
          <p:spPr bwMode="auto">
            <a:xfrm>
              <a:off x="6412665" y="2029574"/>
              <a:ext cx="170910" cy="280288"/>
            </a:xfrm>
            <a:prstGeom prst="rect">
              <a:avLst/>
            </a:prstGeom>
            <a:no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141" name="直接连接符 66"/>
            <p:cNvCxnSpPr>
              <a:cxnSpLocks noChangeShapeType="1"/>
            </p:cNvCxnSpPr>
            <p:nvPr/>
          </p:nvCxnSpPr>
          <p:spPr bwMode="auto">
            <a:xfrm>
              <a:off x="7058649" y="2204179"/>
              <a:ext cx="169462" cy="0"/>
            </a:xfrm>
            <a:prstGeom prst="line">
              <a:avLst/>
            </a:prstGeom>
            <a:noFill/>
            <a:ln w="9525" algn="ctr">
              <a:solidFill>
                <a:schemeClr val="tx1"/>
              </a:solidFill>
              <a:round/>
              <a:headEnd/>
              <a:tailEnd/>
            </a:ln>
          </p:spPr>
        </p:cxnSp>
        <p:cxnSp>
          <p:nvCxnSpPr>
            <p:cNvPr id="142" name="直接箭头连接符 131"/>
            <p:cNvCxnSpPr>
              <a:cxnSpLocks noChangeShapeType="1"/>
            </p:cNvCxnSpPr>
            <p:nvPr/>
          </p:nvCxnSpPr>
          <p:spPr bwMode="auto">
            <a:xfrm flipV="1">
              <a:off x="6797301" y="2746377"/>
              <a:ext cx="15121" cy="639594"/>
            </a:xfrm>
            <a:prstGeom prst="straightConnector1">
              <a:avLst/>
            </a:prstGeom>
            <a:noFill/>
            <a:ln w="28575" algn="ctr">
              <a:solidFill>
                <a:srgbClr val="000066"/>
              </a:solidFill>
              <a:prstDash val="sysDot"/>
              <a:round/>
              <a:headEnd/>
              <a:tailEnd type="triangle" w="sm" len="lg"/>
            </a:ln>
          </p:spPr>
        </p:cxnSp>
        <p:sp>
          <p:nvSpPr>
            <p:cNvPr id="144" name="Rectangle 5"/>
            <p:cNvSpPr>
              <a:spLocks noChangeArrowheads="1"/>
            </p:cNvSpPr>
            <p:nvPr/>
          </p:nvSpPr>
          <p:spPr bwMode="auto">
            <a:xfrm>
              <a:off x="7652490" y="2389914"/>
              <a:ext cx="658143"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a:latin typeface="微软雅黑" panose="020B0503020204020204" pitchFamily="34" charset="-122"/>
                  <a:ea typeface="微软雅黑" panose="020B0503020204020204" pitchFamily="34" charset="-122"/>
                </a:rPr>
                <a:t>运输层</a:t>
              </a:r>
            </a:p>
          </p:txBody>
        </p:sp>
        <p:sp>
          <p:nvSpPr>
            <p:cNvPr id="145" name="Rectangle 5"/>
            <p:cNvSpPr>
              <a:spLocks noChangeArrowheads="1"/>
            </p:cNvSpPr>
            <p:nvPr/>
          </p:nvSpPr>
          <p:spPr bwMode="auto">
            <a:xfrm>
              <a:off x="7742290" y="1989077"/>
              <a:ext cx="541816" cy="305212"/>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a:solidFill>
                    <a:srgbClr val="0000FF"/>
                  </a:solidFill>
                  <a:latin typeface="微软雅黑" panose="020B0503020204020204" pitchFamily="34" charset="-122"/>
                  <a:ea typeface="微软雅黑" panose="020B0503020204020204" pitchFamily="34" charset="-122"/>
                </a:rPr>
                <a:t>端口</a:t>
              </a:r>
            </a:p>
          </p:txBody>
        </p:sp>
        <p:sp>
          <p:nvSpPr>
            <p:cNvPr id="146" name="矩形 61"/>
            <p:cNvSpPr>
              <a:spLocks noChangeArrowheads="1"/>
            </p:cNvSpPr>
            <p:nvPr/>
          </p:nvSpPr>
          <p:spPr bwMode="auto">
            <a:xfrm>
              <a:off x="7052855" y="2029574"/>
              <a:ext cx="169462" cy="280288"/>
            </a:xfrm>
            <a:prstGeom prst="rect">
              <a:avLst/>
            </a:prstGeom>
            <a:no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47" name="Rectangle 5"/>
            <p:cNvSpPr>
              <a:spLocks noChangeArrowheads="1"/>
            </p:cNvSpPr>
            <p:nvPr/>
          </p:nvSpPr>
          <p:spPr bwMode="auto">
            <a:xfrm>
              <a:off x="3578160" y="1476655"/>
              <a:ext cx="821947"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应用进程</a:t>
              </a:r>
            </a:p>
          </p:txBody>
        </p:sp>
        <p:cxnSp>
          <p:nvCxnSpPr>
            <p:cNvPr id="148" name="直接箭头连接符 117"/>
            <p:cNvCxnSpPr>
              <a:cxnSpLocks noChangeShapeType="1"/>
              <a:stCxn id="147" idx="1"/>
            </p:cNvCxnSpPr>
            <p:nvPr/>
          </p:nvCxnSpPr>
          <p:spPr bwMode="auto">
            <a:xfrm flipH="1">
              <a:off x="2985768" y="1623890"/>
              <a:ext cx="592391" cy="129990"/>
            </a:xfrm>
            <a:prstGeom prst="straightConnector1">
              <a:avLst/>
            </a:prstGeom>
            <a:noFill/>
            <a:ln w="12700" algn="ctr">
              <a:solidFill>
                <a:schemeClr val="tx1"/>
              </a:solidFill>
              <a:round/>
              <a:headEnd/>
              <a:tailEnd type="triangle" w="sm" len="lg"/>
            </a:ln>
          </p:spPr>
        </p:cxnSp>
        <p:sp>
          <p:nvSpPr>
            <p:cNvPr id="149" name="Rectangle 5"/>
            <p:cNvSpPr>
              <a:spLocks noChangeArrowheads="1"/>
            </p:cNvSpPr>
            <p:nvPr/>
          </p:nvSpPr>
          <p:spPr bwMode="auto">
            <a:xfrm>
              <a:off x="5003027" y="1483889"/>
              <a:ext cx="821947"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应用进程</a:t>
              </a:r>
            </a:p>
          </p:txBody>
        </p:sp>
        <p:cxnSp>
          <p:nvCxnSpPr>
            <p:cNvPr id="150" name="直接箭头连接符 117"/>
            <p:cNvCxnSpPr>
              <a:cxnSpLocks noChangeShapeType="1"/>
            </p:cNvCxnSpPr>
            <p:nvPr/>
          </p:nvCxnSpPr>
          <p:spPr bwMode="auto">
            <a:xfrm>
              <a:off x="5833663" y="1649501"/>
              <a:ext cx="562318" cy="126797"/>
            </a:xfrm>
            <a:prstGeom prst="straightConnector1">
              <a:avLst/>
            </a:prstGeom>
            <a:noFill/>
            <a:ln w="12700" algn="ctr">
              <a:solidFill>
                <a:schemeClr val="tx1"/>
              </a:solidFill>
              <a:round/>
              <a:headEnd/>
              <a:tailEnd type="triangle" w="sm" len="lg"/>
            </a:ln>
          </p:spPr>
        </p:cxnSp>
        <p:sp>
          <p:nvSpPr>
            <p:cNvPr id="151" name="Rectangle 5"/>
            <p:cNvSpPr>
              <a:spLocks noChangeArrowheads="1"/>
            </p:cNvSpPr>
            <p:nvPr/>
          </p:nvSpPr>
          <p:spPr bwMode="auto">
            <a:xfrm rot="10800000" flipV="1">
              <a:off x="2161630" y="1138723"/>
              <a:ext cx="475073"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dirty="0">
                  <a:latin typeface="微软雅黑" panose="020B0503020204020204" pitchFamily="34" charset="-122"/>
                  <a:ea typeface="微软雅黑" panose="020B0503020204020204" pitchFamily="34" charset="-122"/>
                </a:rPr>
                <a:t>H</a:t>
              </a:r>
              <a:r>
                <a:rPr lang="en-US" altLang="zh-CN" sz="1400" b="1" baseline="-25000" dirty="0">
                  <a:latin typeface="微软雅黑" panose="020B0503020204020204" pitchFamily="34" charset="-122"/>
                  <a:ea typeface="微软雅黑" panose="020B0503020204020204" pitchFamily="34" charset="-122"/>
                </a:rPr>
                <a:t>1</a:t>
              </a:r>
              <a:endParaRPr lang="zh-CN" altLang="en-US" sz="1400" b="1" baseline="-25000" dirty="0">
                <a:latin typeface="微软雅黑" panose="020B0503020204020204" pitchFamily="34" charset="-122"/>
                <a:ea typeface="微软雅黑" panose="020B0503020204020204" pitchFamily="34" charset="-122"/>
              </a:endParaRPr>
            </a:p>
          </p:txBody>
        </p:sp>
        <p:sp>
          <p:nvSpPr>
            <p:cNvPr id="158" name="下箭头 136"/>
            <p:cNvSpPr>
              <a:spLocks noChangeArrowheads="1"/>
            </p:cNvSpPr>
            <p:nvPr/>
          </p:nvSpPr>
          <p:spPr bwMode="auto">
            <a:xfrm rot="18780000">
              <a:off x="1889633" y="2421171"/>
              <a:ext cx="68924" cy="115871"/>
            </a:xfrm>
            <a:prstGeom prst="downArrow">
              <a:avLst>
                <a:gd name="adj1" fmla="val 50000"/>
                <a:gd name="adj2" fmla="val 50502"/>
              </a:avLst>
            </a:prstGeom>
            <a:solidFill>
              <a:srgbClr val="0000FF"/>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61" name="下箭头 147"/>
            <p:cNvSpPr>
              <a:spLocks noChangeArrowheads="1"/>
            </p:cNvSpPr>
            <p:nvPr/>
          </p:nvSpPr>
          <p:spPr bwMode="auto">
            <a:xfrm rot="8520000">
              <a:off x="6606750" y="2568707"/>
              <a:ext cx="66626" cy="139378"/>
            </a:xfrm>
            <a:prstGeom prst="downArrow">
              <a:avLst>
                <a:gd name="adj1" fmla="val 50000"/>
                <a:gd name="adj2" fmla="val 49456"/>
              </a:avLst>
            </a:prstGeom>
            <a:solidFill>
              <a:srgbClr val="0000FF"/>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62" name="燕尾形 153"/>
            <p:cNvSpPr>
              <a:spLocks noChangeArrowheads="1"/>
            </p:cNvSpPr>
            <p:nvPr/>
          </p:nvSpPr>
          <p:spPr bwMode="auto">
            <a:xfrm rot="8310183">
              <a:off x="2732298" y="2443113"/>
              <a:ext cx="131804" cy="68923"/>
            </a:xfrm>
            <a:prstGeom prst="chevron">
              <a:avLst>
                <a:gd name="adj" fmla="val 50556"/>
              </a:avLst>
            </a:prstGeom>
            <a:solidFill>
              <a:srgbClr val="C00000"/>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63" name="燕尾形 153"/>
            <p:cNvSpPr>
              <a:spLocks noChangeArrowheads="1"/>
            </p:cNvSpPr>
            <p:nvPr/>
          </p:nvSpPr>
          <p:spPr bwMode="auto">
            <a:xfrm rot="18360000" flipV="1">
              <a:off x="6989684" y="2492466"/>
              <a:ext cx="139378" cy="65177"/>
            </a:xfrm>
            <a:prstGeom prst="chevron">
              <a:avLst>
                <a:gd name="adj" fmla="val 50556"/>
              </a:avLst>
            </a:prstGeom>
            <a:solidFill>
              <a:srgbClr val="C00000"/>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164" name="直接箭头连接符 131"/>
            <p:cNvCxnSpPr>
              <a:cxnSpLocks noChangeShapeType="1"/>
            </p:cNvCxnSpPr>
            <p:nvPr/>
          </p:nvCxnSpPr>
          <p:spPr bwMode="auto">
            <a:xfrm>
              <a:off x="2325300" y="2783135"/>
              <a:ext cx="0" cy="600539"/>
            </a:xfrm>
            <a:prstGeom prst="straightConnector1">
              <a:avLst/>
            </a:prstGeom>
            <a:noFill/>
            <a:ln w="28575" algn="ctr">
              <a:solidFill>
                <a:srgbClr val="000066"/>
              </a:solidFill>
              <a:prstDash val="sysDot"/>
              <a:round/>
              <a:headEnd/>
              <a:tailEnd type="triangle" w="sm" len="lg"/>
            </a:ln>
          </p:spPr>
        </p:cxnSp>
        <p:cxnSp>
          <p:nvCxnSpPr>
            <p:cNvPr id="165" name="直接箭头连接符 131"/>
            <p:cNvCxnSpPr>
              <a:cxnSpLocks noChangeShapeType="1"/>
            </p:cNvCxnSpPr>
            <p:nvPr/>
          </p:nvCxnSpPr>
          <p:spPr bwMode="auto">
            <a:xfrm flipV="1">
              <a:off x="2313713" y="3383674"/>
              <a:ext cx="4521883" cy="4594"/>
            </a:xfrm>
            <a:prstGeom prst="straightConnector1">
              <a:avLst/>
            </a:prstGeom>
            <a:noFill/>
            <a:ln w="28575" algn="ctr">
              <a:solidFill>
                <a:srgbClr val="000066"/>
              </a:solidFill>
              <a:prstDash val="sysDot"/>
              <a:round/>
              <a:headEnd/>
              <a:tailEnd type="triangle" w="sm" len="lg"/>
            </a:ln>
          </p:spPr>
        </p:cxnSp>
        <p:sp>
          <p:nvSpPr>
            <p:cNvPr id="167" name="Rectangle 5"/>
            <p:cNvSpPr>
              <a:spLocks noChangeArrowheads="1"/>
            </p:cNvSpPr>
            <p:nvPr/>
          </p:nvSpPr>
          <p:spPr bwMode="auto">
            <a:xfrm>
              <a:off x="3500509" y="2361476"/>
              <a:ext cx="494339"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复用</a:t>
              </a:r>
            </a:p>
          </p:txBody>
        </p:sp>
        <p:sp>
          <p:nvSpPr>
            <p:cNvPr id="168" name="Rectangle 5"/>
            <p:cNvSpPr>
              <a:spLocks noChangeArrowheads="1"/>
            </p:cNvSpPr>
            <p:nvPr/>
          </p:nvSpPr>
          <p:spPr bwMode="auto">
            <a:xfrm>
              <a:off x="5204382" y="2379359"/>
              <a:ext cx="494339"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分用</a:t>
              </a:r>
            </a:p>
          </p:txBody>
        </p:sp>
        <p:cxnSp>
          <p:nvCxnSpPr>
            <p:cNvPr id="169" name="直接箭头连接符 117"/>
            <p:cNvCxnSpPr>
              <a:cxnSpLocks noChangeShapeType="1"/>
            </p:cNvCxnSpPr>
            <p:nvPr/>
          </p:nvCxnSpPr>
          <p:spPr bwMode="auto">
            <a:xfrm flipH="1" flipV="1">
              <a:off x="3035713" y="2536986"/>
              <a:ext cx="527893" cy="145"/>
            </a:xfrm>
            <a:prstGeom prst="straightConnector1">
              <a:avLst/>
            </a:prstGeom>
            <a:noFill/>
            <a:ln w="12700" algn="ctr">
              <a:solidFill>
                <a:schemeClr val="tx1"/>
              </a:solidFill>
              <a:round/>
              <a:headEnd/>
              <a:tailEnd type="triangle" w="sm" len="lg"/>
            </a:ln>
          </p:spPr>
        </p:cxnSp>
        <p:cxnSp>
          <p:nvCxnSpPr>
            <p:cNvPr id="170" name="直接箭头连接符 117"/>
            <p:cNvCxnSpPr>
              <a:cxnSpLocks noChangeShapeType="1"/>
            </p:cNvCxnSpPr>
            <p:nvPr/>
          </p:nvCxnSpPr>
          <p:spPr bwMode="auto">
            <a:xfrm flipV="1">
              <a:off x="5708464" y="2549054"/>
              <a:ext cx="527893" cy="145"/>
            </a:xfrm>
            <a:prstGeom prst="straightConnector1">
              <a:avLst/>
            </a:prstGeom>
            <a:noFill/>
            <a:ln w="12700" algn="ctr">
              <a:solidFill>
                <a:schemeClr val="tx1"/>
              </a:solidFill>
              <a:round/>
              <a:headEnd/>
              <a:tailEnd type="triangle" w="sm" len="lg"/>
            </a:ln>
          </p:spPr>
        </p:cxnSp>
        <p:sp>
          <p:nvSpPr>
            <p:cNvPr id="174" name="Rectangle 26"/>
            <p:cNvSpPr>
              <a:spLocks noChangeArrowheads="1"/>
            </p:cNvSpPr>
            <p:nvPr/>
          </p:nvSpPr>
          <p:spPr bwMode="auto">
            <a:xfrm>
              <a:off x="2657706" y="3015834"/>
              <a:ext cx="1149555"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不可靠的信道</a:t>
              </a:r>
            </a:p>
          </p:txBody>
        </p:sp>
        <p:sp>
          <p:nvSpPr>
            <p:cNvPr id="49" name="Text Box 67"/>
            <p:cNvSpPr txBox="1">
              <a:spLocks noChangeArrowheads="1"/>
            </p:cNvSpPr>
            <p:nvPr/>
          </p:nvSpPr>
          <p:spPr bwMode="auto">
            <a:xfrm>
              <a:off x="1637313" y="1450618"/>
              <a:ext cx="398103" cy="504805"/>
            </a:xfrm>
            <a:prstGeom prst="rect">
              <a:avLst/>
            </a:prstGeom>
            <a:noFill/>
            <a:ln w="9525">
              <a:noFill/>
              <a:miter lim="800000"/>
              <a:headEnd/>
              <a:tailEnd/>
            </a:ln>
          </p:spPr>
          <p:txBody>
            <a:bodyPr wrap="none">
              <a:spAutoFit/>
            </a:bodyPr>
            <a:lstStyle/>
            <a:p>
              <a:r>
                <a:rPr lang="en-US" altLang="zh-CN" sz="2800" b="1" dirty="0">
                  <a:latin typeface="微软雅黑" panose="020B0503020204020204" pitchFamily="34" charset="-122"/>
                  <a:ea typeface="微软雅黑" panose="020B0503020204020204" pitchFamily="34" charset="-122"/>
                  <a:sym typeface="Wingdings" pitchFamily="2" charset="2"/>
                </a:rPr>
                <a:t></a:t>
              </a:r>
              <a:endParaRPr lang="en-US" altLang="zh-CN" sz="2800" b="1" dirty="0">
                <a:latin typeface="微软雅黑" panose="020B0503020204020204" pitchFamily="34" charset="-122"/>
                <a:ea typeface="微软雅黑" panose="020B0503020204020204" pitchFamily="34" charset="-122"/>
              </a:endParaRPr>
            </a:p>
          </p:txBody>
        </p:sp>
        <p:sp>
          <p:nvSpPr>
            <p:cNvPr id="51" name="Text Box 68"/>
            <p:cNvSpPr txBox="1">
              <a:spLocks noChangeArrowheads="1"/>
            </p:cNvSpPr>
            <p:nvPr/>
          </p:nvSpPr>
          <p:spPr bwMode="auto">
            <a:xfrm>
              <a:off x="2693192" y="1476655"/>
              <a:ext cx="364464" cy="445417"/>
            </a:xfrm>
            <a:prstGeom prst="rect">
              <a:avLst/>
            </a:prstGeom>
            <a:noFill/>
            <a:ln w="9525">
              <a:noFill/>
              <a:miter lim="800000"/>
              <a:headEnd/>
              <a:tailEnd/>
            </a:ln>
          </p:spPr>
          <p:txBody>
            <a:bodyPr wrap="none">
              <a:spAutoFit/>
            </a:bodyPr>
            <a:lstStyle/>
            <a:p>
              <a:r>
                <a:rPr lang="en-US" altLang="zh-CN" sz="2400" b="1" dirty="0">
                  <a:latin typeface="微软雅黑" panose="020B0503020204020204" pitchFamily="34" charset="-122"/>
                  <a:ea typeface="微软雅黑" panose="020B0503020204020204" pitchFamily="34" charset="-122"/>
                  <a:sym typeface="Wingdings" pitchFamily="2" charset="2"/>
                </a:rPr>
                <a:t></a:t>
              </a:r>
              <a:endParaRPr lang="en-US" altLang="zh-CN" sz="2400" b="1" dirty="0">
                <a:latin typeface="微软雅黑" panose="020B0503020204020204" pitchFamily="34" charset="-122"/>
                <a:ea typeface="微软雅黑" panose="020B0503020204020204" pitchFamily="34" charset="-122"/>
              </a:endParaRPr>
            </a:p>
          </p:txBody>
        </p:sp>
        <p:sp>
          <p:nvSpPr>
            <p:cNvPr id="52" name="Text Box 67"/>
            <p:cNvSpPr txBox="1">
              <a:spLocks noChangeArrowheads="1"/>
            </p:cNvSpPr>
            <p:nvPr/>
          </p:nvSpPr>
          <p:spPr bwMode="auto">
            <a:xfrm>
              <a:off x="2155838" y="1482782"/>
              <a:ext cx="364464" cy="445417"/>
            </a:xfrm>
            <a:prstGeom prst="rect">
              <a:avLst/>
            </a:prstGeom>
            <a:noFill/>
            <a:ln w="9525">
              <a:noFill/>
              <a:miter lim="800000"/>
              <a:headEnd/>
              <a:tailEnd/>
            </a:ln>
          </p:spPr>
          <p:txBody>
            <a:bodyPr wrap="none">
              <a:spAutoFit/>
            </a:bodyPr>
            <a:lstStyle/>
            <a:p>
              <a:r>
                <a:rPr lang="en-US" altLang="zh-CN" sz="2400" b="1">
                  <a:latin typeface="微软雅黑" panose="020B0503020204020204" pitchFamily="34" charset="-122"/>
                  <a:ea typeface="微软雅黑" panose="020B0503020204020204" pitchFamily="34" charset="-122"/>
                  <a:sym typeface="Wingdings" pitchFamily="2" charset="2"/>
                </a:rPr>
                <a:t></a:t>
              </a:r>
              <a:endParaRPr lang="en-US" altLang="zh-CN" sz="2400" b="1">
                <a:latin typeface="微软雅黑" panose="020B0503020204020204" pitchFamily="34" charset="-122"/>
                <a:ea typeface="微软雅黑" panose="020B0503020204020204" pitchFamily="34" charset="-122"/>
              </a:endParaRPr>
            </a:p>
          </p:txBody>
        </p:sp>
        <p:sp>
          <p:nvSpPr>
            <p:cNvPr id="153" name="Rectangle 5"/>
            <p:cNvSpPr>
              <a:spLocks noChangeArrowheads="1"/>
            </p:cNvSpPr>
            <p:nvPr/>
          </p:nvSpPr>
          <p:spPr bwMode="auto">
            <a:xfrm rot="10800000" flipV="1">
              <a:off x="1469649" y="1442750"/>
              <a:ext cx="379478"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dirty="0">
                  <a:latin typeface="微软雅黑" panose="020B0503020204020204" pitchFamily="34" charset="-122"/>
                  <a:ea typeface="微软雅黑" panose="020B0503020204020204" pitchFamily="34" charset="-122"/>
                </a:rPr>
                <a:t>P</a:t>
              </a:r>
              <a:r>
                <a:rPr lang="en-US" altLang="zh-CN" sz="1400" b="1" baseline="-25000" dirty="0">
                  <a:latin typeface="微软雅黑" panose="020B0503020204020204" pitchFamily="34" charset="-122"/>
                  <a:ea typeface="微软雅黑" panose="020B0503020204020204" pitchFamily="34" charset="-122"/>
                </a:rPr>
                <a:t>1</a:t>
              </a:r>
              <a:endParaRPr lang="zh-CN" altLang="en-US" sz="1400" b="1" baseline="-25000" dirty="0">
                <a:latin typeface="微软雅黑" panose="020B0503020204020204" pitchFamily="34" charset="-122"/>
                <a:ea typeface="微软雅黑" panose="020B0503020204020204" pitchFamily="34" charset="-122"/>
              </a:endParaRPr>
            </a:p>
          </p:txBody>
        </p:sp>
        <p:sp>
          <p:nvSpPr>
            <p:cNvPr id="154" name="Rectangle 5"/>
            <p:cNvSpPr>
              <a:spLocks noChangeArrowheads="1"/>
            </p:cNvSpPr>
            <p:nvPr/>
          </p:nvSpPr>
          <p:spPr bwMode="auto">
            <a:xfrm rot="10800000" flipV="1">
              <a:off x="1950516" y="1422839"/>
              <a:ext cx="379478"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a:latin typeface="微软雅黑" panose="020B0503020204020204" pitchFamily="34" charset="-122"/>
                  <a:ea typeface="微软雅黑" panose="020B0503020204020204" pitchFamily="34" charset="-122"/>
                </a:rPr>
                <a:t>P</a:t>
              </a:r>
              <a:r>
                <a:rPr lang="en-US" altLang="zh-CN" sz="1400" b="1" baseline="-25000">
                  <a:latin typeface="微软雅黑" panose="020B0503020204020204" pitchFamily="34" charset="-122"/>
                  <a:ea typeface="微软雅黑" panose="020B0503020204020204" pitchFamily="34" charset="-122"/>
                </a:rPr>
                <a:t>2</a:t>
              </a:r>
              <a:endParaRPr lang="zh-CN" altLang="en-US" sz="1400" b="1" baseline="-25000">
                <a:latin typeface="微软雅黑" panose="020B0503020204020204" pitchFamily="34" charset="-122"/>
                <a:ea typeface="微软雅黑" panose="020B0503020204020204" pitchFamily="34" charset="-122"/>
              </a:endParaRPr>
            </a:p>
          </p:txBody>
        </p:sp>
        <p:sp>
          <p:nvSpPr>
            <p:cNvPr id="155" name="Rectangle 5"/>
            <p:cNvSpPr>
              <a:spLocks noChangeArrowheads="1"/>
            </p:cNvSpPr>
            <p:nvPr/>
          </p:nvSpPr>
          <p:spPr bwMode="auto">
            <a:xfrm rot="10800000" flipV="1">
              <a:off x="2512493" y="1427434"/>
              <a:ext cx="379478"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a:latin typeface="微软雅黑" panose="020B0503020204020204" pitchFamily="34" charset="-122"/>
                  <a:ea typeface="微软雅黑" panose="020B0503020204020204" pitchFamily="34" charset="-122"/>
                </a:rPr>
                <a:t>P</a:t>
              </a:r>
              <a:r>
                <a:rPr lang="en-US" altLang="zh-CN" sz="1400" b="1" baseline="-25000">
                  <a:latin typeface="微软雅黑" panose="020B0503020204020204" pitchFamily="34" charset="-122"/>
                  <a:ea typeface="微软雅黑" panose="020B0503020204020204" pitchFamily="34" charset="-122"/>
                </a:rPr>
                <a:t>3</a:t>
              </a:r>
              <a:endParaRPr lang="zh-CN" altLang="en-US" sz="1400" b="1" baseline="-25000">
                <a:latin typeface="微软雅黑" panose="020B0503020204020204" pitchFamily="34" charset="-122"/>
                <a:ea typeface="微软雅黑" panose="020B0503020204020204" pitchFamily="34" charset="-122"/>
              </a:endParaRPr>
            </a:p>
          </p:txBody>
        </p:sp>
        <p:sp>
          <p:nvSpPr>
            <p:cNvPr id="113" name="Text Box 67"/>
            <p:cNvSpPr txBox="1">
              <a:spLocks noChangeArrowheads="1"/>
            </p:cNvSpPr>
            <p:nvPr/>
          </p:nvSpPr>
          <p:spPr bwMode="auto">
            <a:xfrm>
              <a:off x="6295345" y="1423049"/>
              <a:ext cx="398103" cy="504805"/>
            </a:xfrm>
            <a:prstGeom prst="rect">
              <a:avLst/>
            </a:prstGeom>
            <a:noFill/>
            <a:ln w="9525">
              <a:noFill/>
              <a:miter lim="800000"/>
              <a:headEnd/>
              <a:tailEnd/>
            </a:ln>
          </p:spPr>
          <p:txBody>
            <a:bodyPr wrap="none">
              <a:spAutoFit/>
            </a:bodyPr>
            <a:lstStyle/>
            <a:p>
              <a:r>
                <a:rPr lang="en-US" altLang="zh-CN" sz="2800" b="1">
                  <a:latin typeface="微软雅黑" panose="020B0503020204020204" pitchFamily="34" charset="-122"/>
                  <a:ea typeface="微软雅黑" panose="020B0503020204020204" pitchFamily="34" charset="-122"/>
                  <a:sym typeface="Wingdings" pitchFamily="2" charset="2"/>
                </a:rPr>
                <a:t></a:t>
              </a:r>
              <a:endParaRPr lang="en-US" altLang="zh-CN" sz="2800" b="1">
                <a:latin typeface="微软雅黑" panose="020B0503020204020204" pitchFamily="34" charset="-122"/>
                <a:ea typeface="微软雅黑" panose="020B0503020204020204" pitchFamily="34" charset="-122"/>
              </a:endParaRPr>
            </a:p>
          </p:txBody>
        </p:sp>
        <p:sp>
          <p:nvSpPr>
            <p:cNvPr id="114" name="Text Box 68"/>
            <p:cNvSpPr txBox="1">
              <a:spLocks noChangeArrowheads="1"/>
            </p:cNvSpPr>
            <p:nvPr/>
          </p:nvSpPr>
          <p:spPr bwMode="auto">
            <a:xfrm>
              <a:off x="6925397" y="1406200"/>
              <a:ext cx="398103" cy="504805"/>
            </a:xfrm>
            <a:prstGeom prst="rect">
              <a:avLst/>
            </a:prstGeom>
            <a:noFill/>
            <a:ln w="9525">
              <a:noFill/>
              <a:miter lim="800000"/>
              <a:headEnd/>
              <a:tailEnd/>
            </a:ln>
          </p:spPr>
          <p:txBody>
            <a:bodyPr wrap="none">
              <a:spAutoFit/>
            </a:bodyPr>
            <a:lstStyle/>
            <a:p>
              <a:r>
                <a:rPr lang="en-US" altLang="zh-CN" sz="2800" b="1">
                  <a:latin typeface="微软雅黑" panose="020B0503020204020204" pitchFamily="34" charset="-122"/>
                  <a:ea typeface="微软雅黑" panose="020B0503020204020204" pitchFamily="34" charset="-122"/>
                  <a:sym typeface="Wingdings" pitchFamily="2" charset="2"/>
                </a:rPr>
                <a:t></a:t>
              </a:r>
              <a:endParaRPr lang="en-US" altLang="zh-CN" sz="2800" b="1">
                <a:latin typeface="微软雅黑" panose="020B0503020204020204" pitchFamily="34" charset="-122"/>
                <a:ea typeface="微软雅黑" panose="020B0503020204020204" pitchFamily="34" charset="-122"/>
              </a:endParaRPr>
            </a:p>
          </p:txBody>
        </p:sp>
        <p:sp>
          <p:nvSpPr>
            <p:cNvPr id="143" name="Rectangle 5"/>
            <p:cNvSpPr>
              <a:spLocks noChangeArrowheads="1"/>
            </p:cNvSpPr>
            <p:nvPr/>
          </p:nvSpPr>
          <p:spPr bwMode="auto">
            <a:xfrm>
              <a:off x="7674215" y="1562426"/>
              <a:ext cx="658143"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a:latin typeface="微软雅黑" panose="020B0503020204020204" pitchFamily="34" charset="-122"/>
                  <a:ea typeface="微软雅黑" panose="020B0503020204020204" pitchFamily="34" charset="-122"/>
                </a:rPr>
                <a:t>应用层</a:t>
              </a:r>
            </a:p>
          </p:txBody>
        </p:sp>
        <p:sp>
          <p:nvSpPr>
            <p:cNvPr id="156" name="Rectangle 5"/>
            <p:cNvSpPr>
              <a:spLocks noChangeArrowheads="1"/>
            </p:cNvSpPr>
            <p:nvPr/>
          </p:nvSpPr>
          <p:spPr bwMode="auto">
            <a:xfrm rot="10800000" flipV="1">
              <a:off x="6091471" y="1469554"/>
              <a:ext cx="379479"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a:latin typeface="微软雅黑" panose="020B0503020204020204" pitchFamily="34" charset="-122"/>
                  <a:ea typeface="微软雅黑" panose="020B0503020204020204" pitchFamily="34" charset="-122"/>
                </a:rPr>
                <a:t>P</a:t>
              </a:r>
              <a:r>
                <a:rPr lang="en-US" altLang="zh-CN" sz="1400" b="1" baseline="-25000">
                  <a:latin typeface="微软雅黑" panose="020B0503020204020204" pitchFamily="34" charset="-122"/>
                  <a:ea typeface="微软雅黑" panose="020B0503020204020204" pitchFamily="34" charset="-122"/>
                </a:rPr>
                <a:t>4</a:t>
              </a:r>
              <a:endParaRPr lang="zh-CN" altLang="en-US" sz="1400" b="1" baseline="-25000">
                <a:latin typeface="微软雅黑" panose="020B0503020204020204" pitchFamily="34" charset="-122"/>
                <a:ea typeface="微软雅黑" panose="020B0503020204020204" pitchFamily="34" charset="-122"/>
              </a:endParaRPr>
            </a:p>
          </p:txBody>
        </p:sp>
        <p:sp>
          <p:nvSpPr>
            <p:cNvPr id="157" name="Rectangle 5"/>
            <p:cNvSpPr>
              <a:spLocks noChangeArrowheads="1"/>
            </p:cNvSpPr>
            <p:nvPr/>
          </p:nvSpPr>
          <p:spPr bwMode="auto">
            <a:xfrm rot="10800000" flipV="1">
              <a:off x="6725867" y="1453472"/>
              <a:ext cx="379479"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a:latin typeface="微软雅黑" panose="020B0503020204020204" pitchFamily="34" charset="-122"/>
                  <a:ea typeface="微软雅黑" panose="020B0503020204020204" pitchFamily="34" charset="-122"/>
                </a:rPr>
                <a:t>P</a:t>
              </a:r>
              <a:r>
                <a:rPr lang="en-US" altLang="zh-CN" sz="1400" b="1" baseline="-25000">
                  <a:latin typeface="微软雅黑" panose="020B0503020204020204" pitchFamily="34" charset="-122"/>
                  <a:ea typeface="微软雅黑" panose="020B0503020204020204" pitchFamily="34" charset="-122"/>
                </a:rPr>
                <a:t>5</a:t>
              </a:r>
              <a:endParaRPr lang="zh-CN" altLang="en-US" sz="1400" b="1" baseline="-25000">
                <a:latin typeface="微软雅黑" panose="020B0503020204020204" pitchFamily="34" charset="-122"/>
                <a:ea typeface="微软雅黑" panose="020B0503020204020204" pitchFamily="34" charset="-122"/>
              </a:endParaRPr>
            </a:p>
          </p:txBody>
        </p:sp>
        <p:sp>
          <p:nvSpPr>
            <p:cNvPr id="175" name="Rectangle 5"/>
            <p:cNvSpPr>
              <a:spLocks noChangeArrowheads="1"/>
            </p:cNvSpPr>
            <p:nvPr/>
          </p:nvSpPr>
          <p:spPr bwMode="auto">
            <a:xfrm rot="10800000" flipV="1">
              <a:off x="3936772" y="2988004"/>
              <a:ext cx="2268637"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dirty="0">
                  <a:latin typeface="微软雅黑" panose="020B0503020204020204" pitchFamily="34" charset="-122"/>
                  <a:ea typeface="微软雅黑" panose="020B0503020204020204" pitchFamily="34" charset="-122"/>
                </a:rPr>
                <a:t>a</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x         a</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y        c</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y</a:t>
              </a:r>
              <a:endParaRPr lang="zh-CN" altLang="en-US" sz="1400" b="1" baseline="-25000" dirty="0">
                <a:latin typeface="微软雅黑" panose="020B0503020204020204" pitchFamily="34" charset="-122"/>
                <a:ea typeface="微软雅黑" panose="020B0503020204020204" pitchFamily="34" charset="-122"/>
              </a:endParaRPr>
            </a:p>
          </p:txBody>
        </p:sp>
        <p:sp>
          <p:nvSpPr>
            <p:cNvPr id="176" name="下箭头 136"/>
            <p:cNvSpPr>
              <a:spLocks noChangeArrowheads="1"/>
            </p:cNvSpPr>
            <p:nvPr/>
          </p:nvSpPr>
          <p:spPr bwMode="auto">
            <a:xfrm rot="16200000">
              <a:off x="4171803" y="3213025"/>
              <a:ext cx="88900" cy="139273"/>
            </a:xfrm>
            <a:prstGeom prst="downArrow">
              <a:avLst>
                <a:gd name="adj1" fmla="val 50000"/>
                <a:gd name="adj2" fmla="val 50502"/>
              </a:avLst>
            </a:prstGeom>
            <a:solidFill>
              <a:srgbClr val="0000FF"/>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77" name="燕尾形 153"/>
            <p:cNvSpPr>
              <a:spLocks noChangeArrowheads="1"/>
            </p:cNvSpPr>
            <p:nvPr/>
          </p:nvSpPr>
          <p:spPr bwMode="auto">
            <a:xfrm>
              <a:off x="5804720" y="3245044"/>
              <a:ext cx="159482" cy="75815"/>
            </a:xfrm>
            <a:prstGeom prst="chevron">
              <a:avLst>
                <a:gd name="adj" fmla="val 50556"/>
              </a:avLst>
            </a:prstGeom>
            <a:solidFill>
              <a:srgbClr val="C00000"/>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78" name="下箭头 136"/>
            <p:cNvSpPr>
              <a:spLocks noChangeArrowheads="1"/>
            </p:cNvSpPr>
            <p:nvPr/>
          </p:nvSpPr>
          <p:spPr bwMode="auto">
            <a:xfrm rot="16200000">
              <a:off x="5035031" y="3213025"/>
              <a:ext cx="88900" cy="139273"/>
            </a:xfrm>
            <a:prstGeom prst="downArrow">
              <a:avLst>
                <a:gd name="adj1" fmla="val 50000"/>
                <a:gd name="adj2" fmla="val 50502"/>
              </a:avLst>
            </a:prstGeom>
            <a:solidFill>
              <a:srgbClr val="0000FF"/>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79" name="下箭头 147"/>
            <p:cNvSpPr>
              <a:spLocks noChangeArrowheads="1"/>
            </p:cNvSpPr>
            <p:nvPr/>
          </p:nvSpPr>
          <p:spPr bwMode="auto">
            <a:xfrm rot="13445197">
              <a:off x="6920959" y="2592393"/>
              <a:ext cx="70957" cy="128776"/>
            </a:xfrm>
            <a:prstGeom prst="downArrow">
              <a:avLst>
                <a:gd name="adj1" fmla="val 50000"/>
                <a:gd name="adj2" fmla="val 49456"/>
              </a:avLst>
            </a:prstGeom>
            <a:solidFill>
              <a:srgbClr val="0000FF"/>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grpSp>
      <p:sp>
        <p:nvSpPr>
          <p:cNvPr id="3" name="灯片编号占位符 2">
            <a:extLst>
              <a:ext uri="{FF2B5EF4-FFF2-40B4-BE49-F238E27FC236}">
                <a16:creationId xmlns:a16="http://schemas.microsoft.com/office/drawing/2014/main" id="{AC9AA8A3-A9C7-4E94-AEB0-732995C05706}"/>
              </a:ext>
            </a:extLst>
          </p:cNvPr>
          <p:cNvSpPr>
            <a:spLocks noGrp="1"/>
          </p:cNvSpPr>
          <p:nvPr>
            <p:ph type="sldNum" sz="quarter" idx="12"/>
          </p:nvPr>
        </p:nvSpPr>
        <p:spPr/>
        <p:txBody>
          <a:bodyPr/>
          <a:lstStyle/>
          <a:p>
            <a:fld id="{C485880C-E2C3-4DAB-AE74-D9BE691626AC}" type="slidenum">
              <a:rPr lang="zh-CN" altLang="en-US" smtClean="0"/>
              <a:pPr/>
              <a:t>26</a:t>
            </a:fld>
            <a:endParaRPr lang="zh-CN" altLang="en-US"/>
          </a:p>
        </p:txBody>
      </p:sp>
    </p:spTree>
    <p:extLst>
      <p:ext uri="{BB962C8B-B14F-4D97-AF65-F5344CB8AC3E}">
        <p14:creationId xmlns:p14="http://schemas.microsoft.com/office/powerpoint/2010/main" val="233263862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45143" y="622412"/>
            <a:ext cx="8053711"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8" name="Rectangle 6"/>
          <p:cNvSpPr>
            <a:spLocks noChangeArrowheads="1"/>
          </p:cNvSpPr>
          <p:nvPr/>
        </p:nvSpPr>
        <p:spPr bwMode="auto">
          <a:xfrm>
            <a:off x="2859033" y="570997"/>
            <a:ext cx="34259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5.2.2  UDP </a:t>
            </a:r>
            <a:r>
              <a:rPr lang="zh-CN" altLang="en-US" sz="2400" b="1" dirty="0">
                <a:solidFill>
                  <a:schemeClr val="bg1"/>
                </a:solidFill>
                <a:latin typeface="微软雅黑" pitchFamily="34" charset="-122"/>
                <a:ea typeface="微软雅黑" pitchFamily="34" charset="-122"/>
              </a:rPr>
              <a:t>的首部格式</a:t>
            </a:r>
          </a:p>
        </p:txBody>
      </p:sp>
      <p:sp>
        <p:nvSpPr>
          <p:cNvPr id="9" name="圆角矩形 8"/>
          <p:cNvSpPr/>
          <p:nvPr/>
        </p:nvSpPr>
        <p:spPr>
          <a:xfrm>
            <a:off x="545143" y="1051915"/>
            <a:ext cx="8053711" cy="234706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176546" y="3383327"/>
            <a:ext cx="7174141" cy="1323439"/>
          </a:xfrm>
          <a:prstGeom prst="rect">
            <a:avLst/>
          </a:prstGeom>
        </p:spPr>
        <p:txBody>
          <a:bodyPr wrap="square">
            <a:spAutoFit/>
          </a:bodyPr>
          <a:lstStyle/>
          <a:p>
            <a:pPr>
              <a:lnSpc>
                <a:spcPts val="2400"/>
              </a:lnSpc>
            </a:pPr>
            <a:r>
              <a:rPr lang="en-US" altLang="zh-CN" sz="1600" b="1" dirty="0">
                <a:solidFill>
                  <a:srgbClr val="0000FF"/>
                </a:solidFill>
                <a:latin typeface="微软雅黑" panose="020B0503020204020204" pitchFamily="34" charset="-122"/>
                <a:ea typeface="微软雅黑" panose="020B0503020204020204" pitchFamily="34" charset="-122"/>
              </a:rPr>
              <a:t>(1) </a:t>
            </a:r>
            <a:r>
              <a:rPr lang="zh-CN" altLang="en-US" sz="1600" b="1" dirty="0">
                <a:solidFill>
                  <a:srgbClr val="0000FF"/>
                </a:solidFill>
                <a:latin typeface="微软雅黑" panose="020B0503020204020204" pitchFamily="34" charset="-122"/>
                <a:ea typeface="微软雅黑" panose="020B0503020204020204" pitchFamily="34" charset="-122"/>
              </a:rPr>
              <a:t>源端口：</a:t>
            </a:r>
            <a:r>
              <a:rPr lang="zh-CN" altLang="en-US" sz="1600" b="1" dirty="0">
                <a:latin typeface="微软雅黑" panose="020B0503020204020204" pitchFamily="34" charset="-122"/>
                <a:ea typeface="微软雅黑" panose="020B0503020204020204" pitchFamily="34" charset="-122"/>
              </a:rPr>
              <a:t>源端口号。在需要对方回信时选用。不需要时可用全 </a:t>
            </a:r>
            <a:r>
              <a:rPr lang="en-US" altLang="zh-CN" sz="1600" b="1" dirty="0">
                <a:latin typeface="微软雅黑" panose="020B0503020204020204" pitchFamily="34" charset="-122"/>
                <a:ea typeface="微软雅黑" panose="020B0503020204020204" pitchFamily="34" charset="-122"/>
              </a:rPr>
              <a:t>0</a:t>
            </a:r>
            <a:r>
              <a:rPr lang="zh-CN" altLang="en-US" sz="1600" b="1" dirty="0">
                <a:latin typeface="微软雅黑" panose="020B0503020204020204" pitchFamily="34" charset="-122"/>
                <a:ea typeface="微软雅黑" panose="020B0503020204020204" pitchFamily="34" charset="-122"/>
              </a:rPr>
              <a:t>。</a:t>
            </a:r>
          </a:p>
          <a:p>
            <a:pPr>
              <a:lnSpc>
                <a:spcPts val="2400"/>
              </a:lnSpc>
            </a:pPr>
            <a:r>
              <a:rPr lang="en-US" altLang="zh-CN" sz="1600" b="1" dirty="0">
                <a:solidFill>
                  <a:srgbClr val="0000FF"/>
                </a:solidFill>
                <a:latin typeface="微软雅黑" panose="020B0503020204020204" pitchFamily="34" charset="-122"/>
                <a:ea typeface="微软雅黑" panose="020B0503020204020204" pitchFamily="34" charset="-122"/>
              </a:rPr>
              <a:t>(2) </a:t>
            </a:r>
            <a:r>
              <a:rPr lang="zh-CN" altLang="en-US" sz="1600" b="1" dirty="0">
                <a:solidFill>
                  <a:srgbClr val="0000FF"/>
                </a:solidFill>
                <a:latin typeface="微软雅黑" panose="020B0503020204020204" pitchFamily="34" charset="-122"/>
                <a:ea typeface="微软雅黑" panose="020B0503020204020204" pitchFamily="34" charset="-122"/>
              </a:rPr>
              <a:t>目的端口：</a:t>
            </a:r>
            <a:r>
              <a:rPr lang="zh-CN" altLang="en-US" sz="1600" b="1" dirty="0">
                <a:latin typeface="微软雅黑" panose="020B0503020204020204" pitchFamily="34" charset="-122"/>
                <a:ea typeface="微软雅黑" panose="020B0503020204020204" pitchFamily="34" charset="-122"/>
              </a:rPr>
              <a:t>目的端口号。终点交付报文时必须使用。</a:t>
            </a:r>
          </a:p>
          <a:p>
            <a:pPr>
              <a:lnSpc>
                <a:spcPts val="2400"/>
              </a:lnSpc>
            </a:pPr>
            <a:r>
              <a:rPr lang="en-US" altLang="zh-CN" sz="1600" b="1" dirty="0">
                <a:solidFill>
                  <a:srgbClr val="0000FF"/>
                </a:solidFill>
                <a:latin typeface="微软雅黑" panose="020B0503020204020204" pitchFamily="34" charset="-122"/>
                <a:ea typeface="微软雅黑" panose="020B0503020204020204" pitchFamily="34" charset="-122"/>
              </a:rPr>
              <a:t>(3) </a:t>
            </a:r>
            <a:r>
              <a:rPr lang="zh-CN" altLang="en-US" sz="1600" b="1" dirty="0">
                <a:solidFill>
                  <a:srgbClr val="0000FF"/>
                </a:solidFill>
                <a:latin typeface="微软雅黑" panose="020B0503020204020204" pitchFamily="34" charset="-122"/>
                <a:ea typeface="微软雅黑" panose="020B0503020204020204" pitchFamily="34" charset="-122"/>
              </a:rPr>
              <a:t>长度：</a:t>
            </a:r>
            <a:r>
              <a:rPr lang="en-US" altLang="zh-CN" sz="1600" b="1" dirty="0">
                <a:latin typeface="微软雅黑" panose="020B0503020204020204" pitchFamily="34" charset="-122"/>
                <a:ea typeface="微软雅黑" panose="020B0503020204020204" pitchFamily="34" charset="-122"/>
              </a:rPr>
              <a:t>UDP </a:t>
            </a:r>
            <a:r>
              <a:rPr lang="zh-CN" altLang="en-US" sz="1600" b="1" dirty="0">
                <a:latin typeface="微软雅黑" panose="020B0503020204020204" pitchFamily="34" charset="-122"/>
                <a:ea typeface="微软雅黑" panose="020B0503020204020204" pitchFamily="34" charset="-122"/>
              </a:rPr>
              <a:t>用户数据报的长度，其最小值是 </a:t>
            </a:r>
            <a:r>
              <a:rPr lang="en-US" altLang="zh-CN" sz="1600" b="1" dirty="0">
                <a:latin typeface="微软雅黑" panose="020B0503020204020204" pitchFamily="34" charset="-122"/>
                <a:ea typeface="微软雅黑" panose="020B0503020204020204" pitchFamily="34" charset="-122"/>
              </a:rPr>
              <a:t>8</a:t>
            </a:r>
            <a:r>
              <a:rPr lang="zh-CN" altLang="en-US" sz="1600" b="1" dirty="0">
                <a:latin typeface="微软雅黑" panose="020B0503020204020204" pitchFamily="34" charset="-122"/>
                <a:ea typeface="微软雅黑" panose="020B0503020204020204" pitchFamily="34" charset="-122"/>
              </a:rPr>
              <a:t>（仅有首部）。</a:t>
            </a:r>
          </a:p>
          <a:p>
            <a:pPr>
              <a:lnSpc>
                <a:spcPts val="2400"/>
              </a:lnSpc>
            </a:pPr>
            <a:r>
              <a:rPr lang="en-US" altLang="zh-CN" sz="1600" b="1" dirty="0">
                <a:solidFill>
                  <a:srgbClr val="0000FF"/>
                </a:solidFill>
                <a:latin typeface="微软雅黑" panose="020B0503020204020204" pitchFamily="34" charset="-122"/>
                <a:ea typeface="微软雅黑" panose="020B0503020204020204" pitchFamily="34" charset="-122"/>
              </a:rPr>
              <a:t>(4) </a:t>
            </a:r>
            <a:r>
              <a:rPr lang="zh-CN" altLang="en-US" sz="1600" b="1" dirty="0">
                <a:solidFill>
                  <a:srgbClr val="0000FF"/>
                </a:solidFill>
                <a:latin typeface="微软雅黑" panose="020B0503020204020204" pitchFamily="34" charset="-122"/>
                <a:ea typeface="微软雅黑" panose="020B0503020204020204" pitchFamily="34" charset="-122"/>
              </a:rPr>
              <a:t>检验和：</a:t>
            </a:r>
            <a:r>
              <a:rPr lang="zh-CN" altLang="en-US" sz="1600" b="1" dirty="0">
                <a:latin typeface="微软雅黑" panose="020B0503020204020204" pitchFamily="34" charset="-122"/>
                <a:ea typeface="微软雅黑" panose="020B0503020204020204" pitchFamily="34" charset="-122"/>
              </a:rPr>
              <a:t>检测 </a:t>
            </a:r>
            <a:r>
              <a:rPr lang="en-US" altLang="zh-CN" sz="1600" b="1" dirty="0">
                <a:latin typeface="微软雅黑" panose="020B0503020204020204" pitchFamily="34" charset="-122"/>
                <a:ea typeface="微软雅黑" panose="020B0503020204020204" pitchFamily="34" charset="-122"/>
              </a:rPr>
              <a:t>UDP </a:t>
            </a:r>
            <a:r>
              <a:rPr lang="zh-CN" altLang="en-US" sz="1600" b="1" dirty="0">
                <a:latin typeface="微软雅黑" panose="020B0503020204020204" pitchFamily="34" charset="-122"/>
                <a:ea typeface="微软雅黑" panose="020B0503020204020204" pitchFamily="34" charset="-122"/>
              </a:rPr>
              <a:t>用户数据报在传输中是否有错。有错就丢弃。</a:t>
            </a:r>
          </a:p>
        </p:txBody>
      </p:sp>
      <p:grpSp>
        <p:nvGrpSpPr>
          <p:cNvPr id="10" name="组合 9"/>
          <p:cNvGrpSpPr/>
          <p:nvPr/>
        </p:nvGrpSpPr>
        <p:grpSpPr>
          <a:xfrm>
            <a:off x="1624570" y="1139493"/>
            <a:ext cx="6624517" cy="918285"/>
            <a:chOff x="1624570" y="1139493"/>
            <a:chExt cx="6624517" cy="918285"/>
          </a:xfrm>
        </p:grpSpPr>
        <p:grpSp>
          <p:nvGrpSpPr>
            <p:cNvPr id="6" name="组合 5"/>
            <p:cNvGrpSpPr/>
            <p:nvPr/>
          </p:nvGrpSpPr>
          <p:grpSpPr>
            <a:xfrm>
              <a:off x="2091658" y="1139493"/>
              <a:ext cx="6157429" cy="918285"/>
              <a:chOff x="2091658" y="1139493"/>
              <a:chExt cx="6157429" cy="918285"/>
            </a:xfrm>
          </p:grpSpPr>
          <p:sp>
            <p:nvSpPr>
              <p:cNvPr id="12" name="Freeform 3"/>
              <p:cNvSpPr>
                <a:spLocks/>
              </p:cNvSpPr>
              <p:nvPr/>
            </p:nvSpPr>
            <p:spPr bwMode="auto">
              <a:xfrm>
                <a:off x="2091658" y="1670941"/>
                <a:ext cx="3283840" cy="386837"/>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00FFFF"/>
                  </a:gs>
                  <a:gs pos="84000">
                    <a:srgbClr val="FF99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Rectangle 8"/>
              <p:cNvSpPr>
                <a:spLocks noChangeArrowheads="1"/>
              </p:cNvSpPr>
              <p:nvPr/>
            </p:nvSpPr>
            <p:spPr bwMode="auto">
              <a:xfrm>
                <a:off x="2091658" y="1365241"/>
                <a:ext cx="3283840" cy="299074"/>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Line 10"/>
              <p:cNvSpPr>
                <a:spLocks noChangeShapeType="1"/>
              </p:cNvSpPr>
              <p:nvPr/>
            </p:nvSpPr>
            <p:spPr bwMode="auto">
              <a:xfrm>
                <a:off x="2912899" y="1365241"/>
                <a:ext cx="1124" cy="2990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Line 13"/>
              <p:cNvSpPr>
                <a:spLocks noChangeShapeType="1"/>
              </p:cNvSpPr>
              <p:nvPr/>
            </p:nvSpPr>
            <p:spPr bwMode="auto">
              <a:xfrm>
                <a:off x="3733015" y="1365241"/>
                <a:ext cx="2250" cy="2990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Line 14"/>
              <p:cNvSpPr>
                <a:spLocks noChangeShapeType="1"/>
              </p:cNvSpPr>
              <p:nvPr/>
            </p:nvSpPr>
            <p:spPr bwMode="auto">
              <a:xfrm>
                <a:off x="4554256" y="1365241"/>
                <a:ext cx="1125" cy="2990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5" name="Text Box 17"/>
              <p:cNvSpPr txBox="1">
                <a:spLocks noChangeArrowheads="1"/>
              </p:cNvSpPr>
              <p:nvPr/>
            </p:nvSpPr>
            <p:spPr bwMode="auto">
              <a:xfrm>
                <a:off x="2099533" y="1363164"/>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源端口</a:t>
                </a:r>
              </a:p>
            </p:txBody>
          </p:sp>
          <p:sp>
            <p:nvSpPr>
              <p:cNvPr id="26" name="Text Box 18"/>
              <p:cNvSpPr txBox="1">
                <a:spLocks noChangeArrowheads="1"/>
              </p:cNvSpPr>
              <p:nvPr/>
            </p:nvSpPr>
            <p:spPr bwMode="auto">
              <a:xfrm>
                <a:off x="2871274" y="136316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目的端口</a:t>
                </a:r>
              </a:p>
            </p:txBody>
          </p:sp>
          <p:sp>
            <p:nvSpPr>
              <p:cNvPr id="27" name="Text Box 19"/>
              <p:cNvSpPr txBox="1">
                <a:spLocks noChangeArrowheads="1"/>
              </p:cNvSpPr>
              <p:nvPr/>
            </p:nvSpPr>
            <p:spPr bwMode="auto">
              <a:xfrm>
                <a:off x="3817389" y="1362126"/>
                <a:ext cx="649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长  度</a:t>
                </a:r>
              </a:p>
            </p:txBody>
          </p:sp>
          <p:sp>
            <p:nvSpPr>
              <p:cNvPr id="28" name="Text Box 20"/>
              <p:cNvSpPr txBox="1">
                <a:spLocks noChangeArrowheads="1"/>
              </p:cNvSpPr>
              <p:nvPr/>
            </p:nvSpPr>
            <p:spPr bwMode="auto">
              <a:xfrm>
                <a:off x="4628505" y="1363164"/>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检验和</a:t>
                </a:r>
              </a:p>
            </p:txBody>
          </p:sp>
          <p:sp>
            <p:nvSpPr>
              <p:cNvPr id="49" name="Text Box 41"/>
              <p:cNvSpPr txBox="1">
                <a:spLocks noChangeArrowheads="1"/>
              </p:cNvSpPr>
              <p:nvPr/>
            </p:nvSpPr>
            <p:spPr bwMode="auto">
              <a:xfrm>
                <a:off x="2367421" y="1139493"/>
                <a:ext cx="2792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a:solidFill>
                      <a:srgbClr val="000099"/>
                    </a:solidFill>
                    <a:latin typeface="微软雅黑" pitchFamily="34" charset="-122"/>
                    <a:ea typeface="微软雅黑" pitchFamily="34" charset="-122"/>
                  </a:rPr>
                  <a:t>2</a:t>
                </a:r>
              </a:p>
            </p:txBody>
          </p:sp>
          <p:sp>
            <p:nvSpPr>
              <p:cNvPr id="50" name="Text Box 42"/>
              <p:cNvSpPr txBox="1">
                <a:spLocks noChangeArrowheads="1"/>
              </p:cNvSpPr>
              <p:nvPr/>
            </p:nvSpPr>
            <p:spPr bwMode="auto">
              <a:xfrm>
                <a:off x="3235911" y="1139493"/>
                <a:ext cx="2792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a:solidFill>
                      <a:srgbClr val="000099"/>
                    </a:solidFill>
                    <a:latin typeface="微软雅黑" pitchFamily="34" charset="-122"/>
                    <a:ea typeface="微软雅黑" pitchFamily="34" charset="-122"/>
                  </a:rPr>
                  <a:t>2</a:t>
                </a:r>
              </a:p>
            </p:txBody>
          </p:sp>
          <p:sp>
            <p:nvSpPr>
              <p:cNvPr id="51" name="Text Box 43"/>
              <p:cNvSpPr txBox="1">
                <a:spLocks noChangeArrowheads="1"/>
              </p:cNvSpPr>
              <p:nvPr/>
            </p:nvSpPr>
            <p:spPr bwMode="auto">
              <a:xfrm>
                <a:off x="3994153" y="1139493"/>
                <a:ext cx="2792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a:solidFill>
                      <a:srgbClr val="000099"/>
                    </a:solidFill>
                    <a:latin typeface="微软雅黑" pitchFamily="34" charset="-122"/>
                    <a:ea typeface="微软雅黑" pitchFamily="34" charset="-122"/>
                  </a:rPr>
                  <a:t>2</a:t>
                </a:r>
              </a:p>
            </p:txBody>
          </p:sp>
          <p:sp>
            <p:nvSpPr>
              <p:cNvPr id="52" name="Text Box 44"/>
              <p:cNvSpPr txBox="1">
                <a:spLocks noChangeArrowheads="1"/>
              </p:cNvSpPr>
              <p:nvPr/>
            </p:nvSpPr>
            <p:spPr bwMode="auto">
              <a:xfrm>
                <a:off x="4857018" y="1139493"/>
                <a:ext cx="2792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a:solidFill>
                      <a:srgbClr val="000099"/>
                    </a:solidFill>
                    <a:latin typeface="微软雅黑" pitchFamily="34" charset="-122"/>
                    <a:ea typeface="微软雅黑" pitchFamily="34" charset="-122"/>
                  </a:rPr>
                  <a:t>2</a:t>
                </a:r>
              </a:p>
            </p:txBody>
          </p:sp>
          <p:sp>
            <p:nvSpPr>
              <p:cNvPr id="5" name="矩形 4"/>
              <p:cNvSpPr/>
              <p:nvPr/>
            </p:nvSpPr>
            <p:spPr>
              <a:xfrm>
                <a:off x="5438833" y="1203915"/>
                <a:ext cx="2810254" cy="566309"/>
              </a:xfrm>
              <a:prstGeom prst="rect">
                <a:avLst/>
              </a:prstGeom>
            </p:spPr>
            <p:txBody>
              <a:bodyPr wrap="square">
                <a:spAutoFit/>
              </a:bodyPr>
              <a:lstStyle/>
              <a:p>
                <a:pPr>
                  <a:lnSpc>
                    <a:spcPct val="110000"/>
                  </a:lnSpc>
                </a:pPr>
                <a:r>
                  <a:rPr lang="zh-CN" altLang="en-US" sz="1400" b="1" dirty="0">
                    <a:latin typeface="微软雅黑" pitchFamily="34" charset="-122"/>
                    <a:ea typeface="微软雅黑" pitchFamily="34" charset="-122"/>
                  </a:rPr>
                  <a:t>首部字段：</a:t>
                </a:r>
                <a:r>
                  <a:rPr lang="en-US" altLang="zh-CN" sz="1400" b="1" dirty="0">
                    <a:latin typeface="微软雅黑" pitchFamily="34" charset="-122"/>
                    <a:ea typeface="微软雅黑" pitchFamily="34" charset="-122"/>
                  </a:rPr>
                  <a:t>8 </a:t>
                </a:r>
                <a:r>
                  <a:rPr lang="zh-CN" altLang="en-US" sz="1400" b="1" dirty="0">
                    <a:latin typeface="微软雅黑" pitchFamily="34" charset="-122"/>
                    <a:ea typeface="微软雅黑" pitchFamily="34" charset="-122"/>
                  </a:rPr>
                  <a:t>个字节，</a:t>
                </a:r>
                <a:r>
                  <a:rPr lang="en-US" altLang="zh-CN" sz="1400" b="1" dirty="0">
                    <a:latin typeface="微软雅黑" pitchFamily="34" charset="-122"/>
                    <a:ea typeface="微软雅黑" pitchFamily="34" charset="-122"/>
                  </a:rPr>
                  <a:t>4 </a:t>
                </a:r>
                <a:r>
                  <a:rPr lang="zh-CN" altLang="en-US" sz="1400" b="1" dirty="0">
                    <a:latin typeface="微软雅黑" pitchFamily="34" charset="-122"/>
                    <a:ea typeface="微软雅黑" pitchFamily="34" charset="-122"/>
                  </a:rPr>
                  <a:t>个字段，每个字段为 </a:t>
                </a:r>
                <a:r>
                  <a:rPr lang="en-US" altLang="zh-CN" sz="1400" b="1" dirty="0">
                    <a:latin typeface="微软雅黑" pitchFamily="34" charset="-122"/>
                    <a:ea typeface="微软雅黑" pitchFamily="34" charset="-122"/>
                  </a:rPr>
                  <a:t>2 </a:t>
                </a:r>
                <a:r>
                  <a:rPr lang="zh-CN" altLang="en-US" sz="1400" b="1" dirty="0">
                    <a:latin typeface="微软雅黑" pitchFamily="34" charset="-122"/>
                    <a:ea typeface="微软雅黑" pitchFamily="34" charset="-122"/>
                  </a:rPr>
                  <a:t>个字节。 </a:t>
                </a:r>
              </a:p>
            </p:txBody>
          </p:sp>
        </p:grpSp>
        <p:sp>
          <p:nvSpPr>
            <p:cNvPr id="42" name="Text Box 34"/>
            <p:cNvSpPr txBox="1">
              <a:spLocks noChangeArrowheads="1"/>
            </p:cNvSpPr>
            <p:nvPr/>
          </p:nvSpPr>
          <p:spPr bwMode="auto">
            <a:xfrm>
              <a:off x="1624570" y="1156743"/>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99"/>
                  </a:solidFill>
                  <a:latin typeface="微软雅黑" pitchFamily="34" charset="-122"/>
                  <a:ea typeface="微软雅黑" pitchFamily="34" charset="-122"/>
                </a:rPr>
                <a:t>字节</a:t>
              </a:r>
            </a:p>
          </p:txBody>
        </p:sp>
      </p:grpSp>
      <p:sp>
        <p:nvSpPr>
          <p:cNvPr id="59" name="Rectangle 4"/>
          <p:cNvSpPr>
            <a:spLocks noChangeArrowheads="1"/>
          </p:cNvSpPr>
          <p:nvPr/>
        </p:nvSpPr>
        <p:spPr bwMode="auto">
          <a:xfrm>
            <a:off x="2500126" y="2333140"/>
            <a:ext cx="3869267" cy="422758"/>
          </a:xfrm>
          <a:prstGeom prst="rect">
            <a:avLst/>
          </a:prstGeom>
          <a:gradFill flip="none" rotWithShape="1">
            <a:gsLst>
              <a:gs pos="100000">
                <a:srgbClr val="00B0F0"/>
              </a:gs>
              <a:gs pos="0">
                <a:srgbClr val="00FFFF"/>
              </a:gs>
            </a:gsLst>
            <a:lin ang="16200000" scaled="1"/>
            <a:tileRect/>
          </a:gra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1" name="Rectangle 2"/>
          <p:cNvSpPr>
            <a:spLocks noChangeArrowheads="1"/>
          </p:cNvSpPr>
          <p:nvPr/>
        </p:nvSpPr>
        <p:spPr bwMode="auto">
          <a:xfrm>
            <a:off x="1732164" y="2648529"/>
            <a:ext cx="764992" cy="299074"/>
          </a:xfrm>
          <a:prstGeom prst="rect">
            <a:avLst/>
          </a:prstGeom>
          <a:solidFill>
            <a:srgbClr val="0000FF"/>
          </a:solidFill>
          <a:ln w="19050">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AutoShape 6"/>
          <p:cNvSpPr>
            <a:spLocks noChangeArrowheads="1"/>
          </p:cNvSpPr>
          <p:nvPr/>
        </p:nvSpPr>
        <p:spPr bwMode="auto">
          <a:xfrm>
            <a:off x="1166295" y="2707721"/>
            <a:ext cx="565870" cy="188998"/>
          </a:xfrm>
          <a:prstGeom prst="leftArrow">
            <a:avLst>
              <a:gd name="adj1" fmla="val 50000"/>
              <a:gd name="adj2" fmla="val 69093"/>
            </a:avLst>
          </a:prstGeom>
          <a:solidFill>
            <a:srgbClr val="FF00FF"/>
          </a:solidFill>
          <a:ln w="12700">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9"/>
          <p:cNvSpPr>
            <a:spLocks noChangeArrowheads="1"/>
          </p:cNvSpPr>
          <p:nvPr/>
        </p:nvSpPr>
        <p:spPr bwMode="auto">
          <a:xfrm>
            <a:off x="2497156" y="2650606"/>
            <a:ext cx="3877834" cy="299074"/>
          </a:xfrm>
          <a:prstGeom prst="rect">
            <a:avLst/>
          </a:prstGeom>
          <a:solidFill>
            <a:srgbClr val="00FFFF"/>
          </a:solidFill>
          <a:ln w="19050">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9" name="Text Box 21"/>
          <p:cNvSpPr txBox="1">
            <a:spLocks noChangeArrowheads="1"/>
          </p:cNvSpPr>
          <p:nvPr/>
        </p:nvSpPr>
        <p:spPr bwMode="auto">
          <a:xfrm>
            <a:off x="3972015" y="2641030"/>
            <a:ext cx="10198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数         据</a:t>
            </a:r>
          </a:p>
        </p:txBody>
      </p:sp>
      <p:sp>
        <p:nvSpPr>
          <p:cNvPr id="30" name="Text Box 22"/>
          <p:cNvSpPr txBox="1">
            <a:spLocks noChangeArrowheads="1"/>
          </p:cNvSpPr>
          <p:nvPr/>
        </p:nvSpPr>
        <p:spPr bwMode="auto">
          <a:xfrm>
            <a:off x="1806413" y="2641030"/>
            <a:ext cx="649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chemeClr val="bg1"/>
                </a:solidFill>
                <a:latin typeface="微软雅黑" pitchFamily="34" charset="-122"/>
                <a:ea typeface="微软雅黑" pitchFamily="34" charset="-122"/>
              </a:rPr>
              <a:t>首  部</a:t>
            </a:r>
          </a:p>
        </p:txBody>
      </p:sp>
      <p:sp>
        <p:nvSpPr>
          <p:cNvPr id="39" name="Line 31"/>
          <p:cNvSpPr>
            <a:spLocks noChangeShapeType="1"/>
          </p:cNvSpPr>
          <p:nvPr/>
        </p:nvSpPr>
        <p:spPr bwMode="auto">
          <a:xfrm>
            <a:off x="1701789" y="3099216"/>
            <a:ext cx="4673201" cy="0"/>
          </a:xfrm>
          <a:prstGeom prst="line">
            <a:avLst/>
          </a:prstGeom>
          <a:noFill/>
          <a:ln w="1905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0" name="Rectangle 32"/>
          <p:cNvSpPr>
            <a:spLocks noChangeArrowheads="1"/>
          </p:cNvSpPr>
          <p:nvPr/>
        </p:nvSpPr>
        <p:spPr bwMode="auto">
          <a:xfrm>
            <a:off x="3533270" y="2998486"/>
            <a:ext cx="831367" cy="191075"/>
          </a:xfrm>
          <a:prstGeom prst="rect">
            <a:avLst/>
          </a:prstGeom>
          <a:solidFill>
            <a:srgbClr val="C3E3F9"/>
          </a:solidFill>
          <a:ln>
            <a:noFill/>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1" name="Text Box 33"/>
          <p:cNvSpPr txBox="1">
            <a:spLocks noChangeArrowheads="1"/>
          </p:cNvSpPr>
          <p:nvPr/>
        </p:nvSpPr>
        <p:spPr bwMode="auto">
          <a:xfrm>
            <a:off x="3546806" y="2958571"/>
            <a:ext cx="845103" cy="276999"/>
          </a:xfrm>
          <a:prstGeom prst="rect">
            <a:avLst/>
          </a:prstGeom>
          <a:solidFill>
            <a:srgbClr val="C3E3F9"/>
          </a:solidFill>
          <a:ln>
            <a:noFill/>
          </a:ln>
          <a:effectLst/>
          <a:extLst/>
        </p:spPr>
        <p:txBody>
          <a:bodyPr wrap="none">
            <a:spAutoFit/>
          </a:bodyPr>
          <a:lstStyle/>
          <a:p>
            <a:pPr algn="ctr"/>
            <a:r>
              <a:rPr kumimoji="1" lang="en-US" altLang="zh-CN" sz="1200" b="1" dirty="0">
                <a:solidFill>
                  <a:srgbClr val="0000FF"/>
                </a:solidFill>
                <a:latin typeface="微软雅黑" pitchFamily="34" charset="-122"/>
                <a:ea typeface="微软雅黑" pitchFamily="34" charset="-122"/>
              </a:rPr>
              <a:t>IP </a:t>
            </a:r>
            <a:r>
              <a:rPr kumimoji="1" lang="zh-CN" altLang="en-US" sz="1200" b="1" dirty="0">
                <a:solidFill>
                  <a:srgbClr val="0000FF"/>
                </a:solidFill>
                <a:latin typeface="微软雅黑" pitchFamily="34" charset="-122"/>
                <a:ea typeface="微软雅黑" pitchFamily="34" charset="-122"/>
              </a:rPr>
              <a:t>数据报</a:t>
            </a:r>
          </a:p>
        </p:txBody>
      </p:sp>
      <p:sp>
        <p:nvSpPr>
          <p:cNvPr id="54" name="Text Box 46"/>
          <p:cNvSpPr txBox="1">
            <a:spLocks noChangeArrowheads="1"/>
          </p:cNvSpPr>
          <p:nvPr/>
        </p:nvSpPr>
        <p:spPr bwMode="auto">
          <a:xfrm>
            <a:off x="781196" y="2955523"/>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99"/>
                </a:solidFill>
                <a:latin typeface="微软雅黑" pitchFamily="34" charset="-122"/>
                <a:ea typeface="微软雅黑" pitchFamily="34" charset="-122"/>
              </a:rPr>
              <a:t>发送在前</a:t>
            </a:r>
          </a:p>
        </p:txBody>
      </p:sp>
      <p:sp>
        <p:nvSpPr>
          <p:cNvPr id="3" name="矩形 2"/>
          <p:cNvSpPr/>
          <p:nvPr/>
        </p:nvSpPr>
        <p:spPr>
          <a:xfrm>
            <a:off x="6345474" y="1999868"/>
            <a:ext cx="2256915" cy="363176"/>
          </a:xfrm>
          <a:prstGeom prst="rect">
            <a:avLst/>
          </a:prstGeom>
        </p:spPr>
        <p:txBody>
          <a:bodyPr wrap="square">
            <a:spAutoFit/>
          </a:bodyPr>
          <a:lstStyle/>
          <a:p>
            <a:pPr>
              <a:lnSpc>
                <a:spcPct val="110000"/>
              </a:lnSpc>
            </a:pPr>
            <a:r>
              <a:rPr lang="en-US" altLang="zh-CN" sz="1600" b="1" dirty="0">
                <a:latin typeface="微软雅黑" pitchFamily="34" charset="-122"/>
                <a:ea typeface="微软雅黑" pitchFamily="34" charset="-122"/>
              </a:rPr>
              <a:t>2 </a:t>
            </a:r>
            <a:r>
              <a:rPr lang="zh-CN" altLang="en-US" sz="1600" b="1" dirty="0">
                <a:latin typeface="微软雅黑" pitchFamily="34" charset="-122"/>
                <a:ea typeface="微软雅黑" pitchFamily="34" charset="-122"/>
              </a:rPr>
              <a:t>个字段：首部，数据。</a:t>
            </a:r>
            <a:endParaRPr lang="en-US" altLang="zh-CN" sz="1600" b="1" dirty="0">
              <a:latin typeface="微软雅黑" pitchFamily="34" charset="-122"/>
              <a:ea typeface="微软雅黑" pitchFamily="34" charset="-122"/>
            </a:endParaRPr>
          </a:p>
        </p:txBody>
      </p:sp>
      <p:sp>
        <p:nvSpPr>
          <p:cNvPr id="13" name="Rectangle 4"/>
          <p:cNvSpPr>
            <a:spLocks noChangeArrowheads="1"/>
          </p:cNvSpPr>
          <p:nvPr/>
        </p:nvSpPr>
        <p:spPr bwMode="auto">
          <a:xfrm>
            <a:off x="2496031" y="2033901"/>
            <a:ext cx="766118" cy="299074"/>
          </a:xfrm>
          <a:prstGeom prst="rect">
            <a:avLst/>
          </a:prstGeom>
          <a:solidFill>
            <a:srgbClr val="CC00CC"/>
          </a:solidFill>
          <a:ln w="19050">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Rectangle 48"/>
          <p:cNvSpPr>
            <a:spLocks noChangeArrowheads="1"/>
          </p:cNvSpPr>
          <p:nvPr/>
        </p:nvSpPr>
        <p:spPr bwMode="auto">
          <a:xfrm>
            <a:off x="3262148" y="2033901"/>
            <a:ext cx="3112842" cy="299074"/>
          </a:xfrm>
          <a:prstGeom prst="rect">
            <a:avLst/>
          </a:prstGeom>
          <a:solidFill>
            <a:srgbClr val="66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Text Box 49"/>
          <p:cNvSpPr txBox="1">
            <a:spLocks noChangeArrowheads="1"/>
          </p:cNvSpPr>
          <p:nvPr/>
        </p:nvSpPr>
        <p:spPr bwMode="auto">
          <a:xfrm>
            <a:off x="4364636" y="2025363"/>
            <a:ext cx="10198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数         据</a:t>
            </a:r>
          </a:p>
        </p:txBody>
      </p:sp>
      <p:sp>
        <p:nvSpPr>
          <p:cNvPr id="57" name="Text Box 50"/>
          <p:cNvSpPr txBox="1">
            <a:spLocks noChangeArrowheads="1"/>
          </p:cNvSpPr>
          <p:nvPr/>
        </p:nvSpPr>
        <p:spPr bwMode="auto">
          <a:xfrm>
            <a:off x="2596155" y="2025363"/>
            <a:ext cx="649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chemeClr val="bg1"/>
                </a:solidFill>
                <a:latin typeface="微软雅黑" pitchFamily="34" charset="-122"/>
                <a:ea typeface="微软雅黑" pitchFamily="34" charset="-122"/>
              </a:rPr>
              <a:t>首  部</a:t>
            </a:r>
          </a:p>
        </p:txBody>
      </p:sp>
      <p:sp>
        <p:nvSpPr>
          <p:cNvPr id="58" name="Text Box 52"/>
          <p:cNvSpPr txBox="1">
            <a:spLocks noChangeArrowheads="1"/>
          </p:cNvSpPr>
          <p:nvPr/>
        </p:nvSpPr>
        <p:spPr bwMode="auto">
          <a:xfrm>
            <a:off x="940923" y="2031870"/>
            <a:ext cx="15359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400" b="1" dirty="0">
                <a:solidFill>
                  <a:srgbClr val="000099"/>
                </a:solidFill>
                <a:latin typeface="微软雅黑" pitchFamily="34" charset="-122"/>
                <a:ea typeface="微软雅黑" pitchFamily="34" charset="-122"/>
              </a:rPr>
              <a:t>UDP </a:t>
            </a:r>
            <a:r>
              <a:rPr kumimoji="1" lang="zh-CN" altLang="en-US" sz="1400" b="1" dirty="0">
                <a:solidFill>
                  <a:srgbClr val="000099"/>
                </a:solidFill>
                <a:latin typeface="微软雅黑" pitchFamily="34" charset="-122"/>
                <a:ea typeface="微软雅黑" pitchFamily="34" charset="-122"/>
              </a:rPr>
              <a:t>用户数据报</a:t>
            </a:r>
          </a:p>
        </p:txBody>
      </p:sp>
      <p:sp>
        <p:nvSpPr>
          <p:cNvPr id="4" name="灯片编号占位符 3">
            <a:extLst>
              <a:ext uri="{FF2B5EF4-FFF2-40B4-BE49-F238E27FC236}">
                <a16:creationId xmlns:a16="http://schemas.microsoft.com/office/drawing/2014/main" id="{9BDB8C9A-5395-4393-9C8D-6CECEE3693F2}"/>
              </a:ext>
            </a:extLst>
          </p:cNvPr>
          <p:cNvSpPr>
            <a:spLocks noGrp="1"/>
          </p:cNvSpPr>
          <p:nvPr>
            <p:ph type="sldNum" sz="quarter" idx="12"/>
          </p:nvPr>
        </p:nvSpPr>
        <p:spPr/>
        <p:txBody>
          <a:bodyPr/>
          <a:lstStyle/>
          <a:p>
            <a:fld id="{C485880C-E2C3-4DAB-AE74-D9BE691626AC}" type="slidenum">
              <a:rPr lang="zh-CN" altLang="en-US" smtClean="0"/>
              <a:pPr/>
              <a:t>27</a:t>
            </a:fld>
            <a:endParaRPr lang="zh-CN" altLang="en-US"/>
          </a:p>
        </p:txBody>
      </p:sp>
    </p:spTree>
    <p:extLst>
      <p:ext uri="{BB962C8B-B14F-4D97-AF65-F5344CB8AC3E}">
        <p14:creationId xmlns:p14="http://schemas.microsoft.com/office/powerpoint/2010/main" val="378871879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1000"/>
                                        <p:tgtEl>
                                          <p:spTgt spid="1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圆角矩形 1"/>
          <p:cNvSpPr/>
          <p:nvPr/>
        </p:nvSpPr>
        <p:spPr>
          <a:xfrm>
            <a:off x="545144" y="585216"/>
            <a:ext cx="8053711" cy="37764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Box 155"/>
          <p:cNvSpPr txBox="1">
            <a:spLocks noChangeArrowheads="1"/>
          </p:cNvSpPr>
          <p:nvPr/>
        </p:nvSpPr>
        <p:spPr bwMode="auto">
          <a:xfrm>
            <a:off x="1288036" y="737937"/>
            <a:ext cx="6593695" cy="634020"/>
          </a:xfrm>
          <a:prstGeom prst="rect">
            <a:avLst/>
          </a:prstGeom>
          <a:solidFill>
            <a:srgbClr val="0000FF"/>
          </a:solidFill>
          <a:ln w="9525">
            <a:noFill/>
            <a:miter lim="800000"/>
            <a:headEnd/>
            <a:tailEnd/>
          </a:ln>
          <a:effectLst/>
          <a:ex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用户数据报 </a:t>
            </a:r>
            <a:r>
              <a:rPr lang="en-US" altLang="zh-CN" sz="1600" b="1" dirty="0">
                <a:solidFill>
                  <a:schemeClr val="bg1"/>
                </a:solidFill>
                <a:latin typeface="微软雅黑" pitchFamily="34" charset="-122"/>
                <a:ea typeface="微软雅黑" pitchFamily="34" charset="-122"/>
              </a:rPr>
              <a:t>UDP </a:t>
            </a:r>
            <a:r>
              <a:rPr lang="zh-CN" altLang="en-US" sz="1600" b="1" dirty="0">
                <a:solidFill>
                  <a:schemeClr val="bg1"/>
                </a:solidFill>
                <a:latin typeface="微软雅黑" pitchFamily="34" charset="-122"/>
                <a:ea typeface="微软雅黑" pitchFamily="34" charset="-122"/>
              </a:rPr>
              <a:t>有两个字段：数据字段和首部字段。首部字段有 </a:t>
            </a:r>
            <a:r>
              <a:rPr lang="en-US" altLang="zh-CN" sz="1600" b="1" dirty="0">
                <a:solidFill>
                  <a:schemeClr val="bg1"/>
                </a:solidFill>
                <a:latin typeface="微软雅黑" pitchFamily="34" charset="-122"/>
                <a:ea typeface="微软雅黑" pitchFamily="34" charset="-122"/>
              </a:rPr>
              <a:t>8 </a:t>
            </a:r>
            <a:r>
              <a:rPr lang="zh-CN" altLang="en-US" sz="1600" b="1" dirty="0">
                <a:solidFill>
                  <a:schemeClr val="bg1"/>
                </a:solidFill>
                <a:latin typeface="微软雅黑" pitchFamily="34" charset="-122"/>
                <a:ea typeface="微软雅黑" pitchFamily="34" charset="-122"/>
              </a:rPr>
              <a:t>个字节，由 </a:t>
            </a:r>
            <a:r>
              <a:rPr lang="en-US" altLang="zh-CN" sz="1600" b="1" dirty="0">
                <a:solidFill>
                  <a:schemeClr val="bg1"/>
                </a:solidFill>
                <a:latin typeface="微软雅黑" pitchFamily="34" charset="-122"/>
                <a:ea typeface="微软雅黑" pitchFamily="34" charset="-122"/>
              </a:rPr>
              <a:t>4 </a:t>
            </a:r>
            <a:r>
              <a:rPr lang="zh-CN" altLang="en-US" sz="1600" b="1" dirty="0">
                <a:solidFill>
                  <a:schemeClr val="bg1"/>
                </a:solidFill>
                <a:latin typeface="微软雅黑" pitchFamily="34" charset="-122"/>
                <a:ea typeface="微软雅黑" pitchFamily="34" charset="-122"/>
              </a:rPr>
              <a:t>个字段组成，每个字段都是 </a:t>
            </a:r>
            <a:r>
              <a:rPr lang="en-US" altLang="zh-CN" sz="1600" b="1" dirty="0">
                <a:solidFill>
                  <a:schemeClr val="bg1"/>
                </a:solidFill>
                <a:latin typeface="微软雅黑" pitchFamily="34" charset="-122"/>
                <a:ea typeface="微软雅黑" pitchFamily="34" charset="-122"/>
              </a:rPr>
              <a:t>2 </a:t>
            </a:r>
            <a:r>
              <a:rPr lang="zh-CN" altLang="en-US" sz="1600" b="1" dirty="0">
                <a:solidFill>
                  <a:schemeClr val="bg1"/>
                </a:solidFill>
                <a:latin typeface="微软雅黑" pitchFamily="34" charset="-122"/>
                <a:ea typeface="微软雅黑" pitchFamily="34" charset="-122"/>
              </a:rPr>
              <a:t>个字节。 </a:t>
            </a:r>
          </a:p>
        </p:txBody>
      </p:sp>
      <p:sp>
        <p:nvSpPr>
          <p:cNvPr id="4" name="Rectangle 2"/>
          <p:cNvSpPr>
            <a:spLocks noChangeArrowheads="1"/>
          </p:cNvSpPr>
          <p:nvPr/>
        </p:nvSpPr>
        <p:spPr bwMode="auto">
          <a:xfrm>
            <a:off x="2898378" y="3556812"/>
            <a:ext cx="772600" cy="302048"/>
          </a:xfrm>
          <a:prstGeom prst="rect">
            <a:avLst/>
          </a:prstGeom>
          <a:solidFill>
            <a:srgbClr val="0033CC"/>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5" name="Freeform 3"/>
          <p:cNvSpPr>
            <a:spLocks/>
          </p:cNvSpPr>
          <p:nvPr/>
        </p:nvSpPr>
        <p:spPr bwMode="auto">
          <a:xfrm>
            <a:off x="3314219" y="2754490"/>
            <a:ext cx="3316500" cy="231247"/>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00B0F0"/>
              </a:gs>
              <a:gs pos="100000">
                <a:srgbClr val="FF99FF"/>
              </a:gs>
            </a:gsLst>
            <a:lin ang="5400000" scaled="1"/>
          </a:gradFill>
          <a:ln>
            <a:noFill/>
          </a:ln>
          <a:effectLst/>
          <a:extLst/>
        </p:spPr>
        <p:txBody>
          <a:bodyPr wrap="none" anchor="ctr"/>
          <a:lstStyle/>
          <a:p>
            <a:endParaRPr lang="zh-CN" altLang="en-US" sz="1200" b="1">
              <a:latin typeface="微软雅黑" pitchFamily="34" charset="-122"/>
              <a:ea typeface="微软雅黑" pitchFamily="34" charset="-122"/>
            </a:endParaRPr>
          </a:p>
        </p:txBody>
      </p:sp>
      <p:sp>
        <p:nvSpPr>
          <p:cNvPr id="6" name="Rectangle 4"/>
          <p:cNvSpPr>
            <a:spLocks noChangeArrowheads="1"/>
          </p:cNvSpPr>
          <p:nvPr/>
        </p:nvSpPr>
        <p:spPr bwMode="auto">
          <a:xfrm>
            <a:off x="3669842" y="2985736"/>
            <a:ext cx="773737" cy="302048"/>
          </a:xfrm>
          <a:prstGeom prst="rect">
            <a:avLst/>
          </a:prstGeom>
          <a:solidFill>
            <a:srgbClr val="CC00CC"/>
          </a:solidFill>
          <a:ln w="19050">
            <a:solidFill>
              <a:schemeClr val="tx1"/>
            </a:solidFill>
            <a:miter lim="800000"/>
            <a:headEnd/>
            <a:tailEnd/>
          </a:ln>
          <a:effectLst/>
          <a:extLst/>
        </p:spPr>
        <p:txBody>
          <a:bodyPr wrap="none" anchor="ctr"/>
          <a:lstStyle/>
          <a:p>
            <a:endParaRPr lang="zh-CN" altLang="en-US" sz="1200" b="1">
              <a:latin typeface="微软雅黑" pitchFamily="34" charset="-122"/>
              <a:ea typeface="微软雅黑" pitchFamily="34" charset="-122"/>
            </a:endParaRPr>
          </a:p>
        </p:txBody>
      </p:sp>
      <p:sp>
        <p:nvSpPr>
          <p:cNvPr id="7" name="AutoShape 6"/>
          <p:cNvSpPr>
            <a:spLocks noChangeArrowheads="1"/>
          </p:cNvSpPr>
          <p:nvPr/>
        </p:nvSpPr>
        <p:spPr bwMode="auto">
          <a:xfrm>
            <a:off x="2326881" y="3616593"/>
            <a:ext cx="571498" cy="190878"/>
          </a:xfrm>
          <a:prstGeom prst="leftArrow">
            <a:avLst>
              <a:gd name="adj1" fmla="val 50000"/>
              <a:gd name="adj2" fmla="val 69093"/>
            </a:avLst>
          </a:prstGeom>
          <a:solidFill>
            <a:srgbClr val="CC00CC"/>
          </a:solidFill>
          <a:ln w="1270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8" name="Freeform 7"/>
          <p:cNvSpPr>
            <a:spLocks/>
          </p:cNvSpPr>
          <p:nvPr/>
        </p:nvSpPr>
        <p:spPr bwMode="auto">
          <a:xfrm>
            <a:off x="1912176" y="2081870"/>
            <a:ext cx="4787850" cy="370572"/>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66FF99"/>
              </a:gs>
              <a:gs pos="100000">
                <a:srgbClr val="00B0F0"/>
              </a:gs>
            </a:gsLst>
            <a:lin ang="5400000" scaled="1"/>
          </a:gradFill>
          <a:ln>
            <a:noFill/>
          </a:ln>
          <a:effectLst/>
          <a:extLst/>
        </p:spPr>
        <p:txBody>
          <a:bodyPr wrap="none" anchor="ctr"/>
          <a:lstStyle/>
          <a:p>
            <a:endParaRPr lang="zh-CN" altLang="en-US" sz="1200" b="1">
              <a:latin typeface="微软雅黑" pitchFamily="34" charset="-122"/>
              <a:ea typeface="微软雅黑" pitchFamily="34" charset="-122"/>
            </a:endParaRPr>
          </a:p>
        </p:txBody>
      </p:sp>
      <p:sp>
        <p:nvSpPr>
          <p:cNvPr id="9" name="Rectangle 8"/>
          <p:cNvSpPr>
            <a:spLocks noChangeArrowheads="1"/>
          </p:cNvSpPr>
          <p:nvPr/>
        </p:nvSpPr>
        <p:spPr bwMode="auto">
          <a:xfrm>
            <a:off x="3314219" y="2452442"/>
            <a:ext cx="3316500" cy="302048"/>
          </a:xfrm>
          <a:prstGeom prst="rect">
            <a:avLst/>
          </a:prstGeom>
          <a:solidFill>
            <a:srgbClr val="00FFFF"/>
          </a:solidFill>
          <a:ln w="19050">
            <a:solidFill>
              <a:schemeClr val="tx1"/>
            </a:solidFill>
            <a:miter lim="800000"/>
            <a:headEnd/>
            <a:tailEnd/>
          </a:ln>
          <a:effectLst/>
          <a:extLst/>
        </p:spPr>
        <p:txBody>
          <a:bodyPr wrap="none" anchor="ctr"/>
          <a:lstStyle/>
          <a:p>
            <a:endParaRPr lang="zh-CN" altLang="en-US" sz="1200" b="1">
              <a:latin typeface="微软雅黑" pitchFamily="34" charset="-122"/>
              <a:ea typeface="微软雅黑" pitchFamily="34" charset="-122"/>
            </a:endParaRPr>
          </a:p>
        </p:txBody>
      </p:sp>
      <p:sp>
        <p:nvSpPr>
          <p:cNvPr id="10" name="Rectangle 9"/>
          <p:cNvSpPr>
            <a:spLocks noChangeArrowheads="1"/>
          </p:cNvSpPr>
          <p:nvPr/>
        </p:nvSpPr>
        <p:spPr bwMode="auto">
          <a:xfrm>
            <a:off x="3670978" y="3558910"/>
            <a:ext cx="3916401" cy="302048"/>
          </a:xfrm>
          <a:prstGeom prst="rect">
            <a:avLst/>
          </a:prstGeom>
          <a:solidFill>
            <a:srgbClr val="00FFFF"/>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11" name="Line 10"/>
          <p:cNvSpPr>
            <a:spLocks noChangeShapeType="1"/>
          </p:cNvSpPr>
          <p:nvPr/>
        </p:nvSpPr>
        <p:spPr bwMode="auto">
          <a:xfrm>
            <a:off x="4143628" y="2452442"/>
            <a:ext cx="1136"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Rectangle 11"/>
          <p:cNvSpPr>
            <a:spLocks noChangeArrowheads="1"/>
          </p:cNvSpPr>
          <p:nvPr/>
        </p:nvSpPr>
        <p:spPr bwMode="auto">
          <a:xfrm>
            <a:off x="1915585" y="1779822"/>
            <a:ext cx="4784441" cy="302048"/>
          </a:xfrm>
          <a:prstGeom prst="rect">
            <a:avLst/>
          </a:prstGeom>
          <a:solidFill>
            <a:srgbClr val="99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2"/>
          <p:cNvSpPr>
            <a:spLocks noChangeShapeType="1"/>
          </p:cNvSpPr>
          <p:nvPr/>
        </p:nvSpPr>
        <p:spPr bwMode="auto">
          <a:xfrm>
            <a:off x="3508505" y="1779822"/>
            <a:ext cx="2273"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3"/>
          <p:cNvSpPr>
            <a:spLocks noChangeShapeType="1"/>
          </p:cNvSpPr>
          <p:nvPr/>
        </p:nvSpPr>
        <p:spPr bwMode="auto">
          <a:xfrm>
            <a:off x="4971900" y="2452442"/>
            <a:ext cx="2273"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4"/>
          <p:cNvSpPr>
            <a:spLocks noChangeShapeType="1"/>
          </p:cNvSpPr>
          <p:nvPr/>
        </p:nvSpPr>
        <p:spPr bwMode="auto">
          <a:xfrm>
            <a:off x="5801309" y="2452442"/>
            <a:ext cx="1136"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Freeform 15"/>
          <p:cNvSpPr>
            <a:spLocks/>
          </p:cNvSpPr>
          <p:nvPr/>
        </p:nvSpPr>
        <p:spPr bwMode="auto">
          <a:xfrm>
            <a:off x="2420047" y="2452442"/>
            <a:ext cx="894172" cy="302048"/>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0000FF"/>
          </a:solidFill>
          <a:ln w="19050" cap="flat" cmpd="sng">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Text Box 16"/>
          <p:cNvSpPr txBox="1">
            <a:spLocks noChangeArrowheads="1"/>
          </p:cNvSpPr>
          <p:nvPr/>
        </p:nvSpPr>
        <p:spPr bwMode="auto">
          <a:xfrm>
            <a:off x="2522412" y="2459489"/>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itchFamily="34" charset="-122"/>
                <a:ea typeface="微软雅黑" pitchFamily="34" charset="-122"/>
              </a:rPr>
              <a:t>伪首部</a:t>
            </a:r>
          </a:p>
        </p:txBody>
      </p:sp>
      <p:sp>
        <p:nvSpPr>
          <p:cNvPr id="18" name="Text Box 17"/>
          <p:cNvSpPr txBox="1">
            <a:spLocks noChangeArrowheads="1"/>
          </p:cNvSpPr>
          <p:nvPr/>
        </p:nvSpPr>
        <p:spPr bwMode="auto">
          <a:xfrm>
            <a:off x="3395324" y="2450345"/>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源端口</a:t>
            </a:r>
          </a:p>
        </p:txBody>
      </p:sp>
      <p:sp>
        <p:nvSpPr>
          <p:cNvPr id="19" name="Text Box 18"/>
          <p:cNvSpPr txBox="1">
            <a:spLocks noChangeArrowheads="1"/>
          </p:cNvSpPr>
          <p:nvPr/>
        </p:nvSpPr>
        <p:spPr bwMode="auto">
          <a:xfrm>
            <a:off x="4147308" y="2450345"/>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目的端口</a:t>
            </a:r>
          </a:p>
        </p:txBody>
      </p:sp>
      <p:sp>
        <p:nvSpPr>
          <p:cNvPr id="20" name="Text Box 19"/>
          <p:cNvSpPr txBox="1">
            <a:spLocks noChangeArrowheads="1"/>
          </p:cNvSpPr>
          <p:nvPr/>
        </p:nvSpPr>
        <p:spPr bwMode="auto">
          <a:xfrm>
            <a:off x="5102834" y="2449296"/>
            <a:ext cx="5854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长  度</a:t>
            </a:r>
          </a:p>
        </p:txBody>
      </p:sp>
      <p:sp>
        <p:nvSpPr>
          <p:cNvPr id="21" name="Text Box 20"/>
          <p:cNvSpPr txBox="1">
            <a:spLocks noChangeArrowheads="1"/>
          </p:cNvSpPr>
          <p:nvPr/>
        </p:nvSpPr>
        <p:spPr bwMode="auto">
          <a:xfrm>
            <a:off x="5903729" y="2450345"/>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检验和</a:t>
            </a:r>
          </a:p>
        </p:txBody>
      </p:sp>
      <p:sp>
        <p:nvSpPr>
          <p:cNvPr id="22" name="Text Box 21"/>
          <p:cNvSpPr txBox="1">
            <a:spLocks noChangeArrowheads="1"/>
          </p:cNvSpPr>
          <p:nvPr/>
        </p:nvSpPr>
        <p:spPr bwMode="auto">
          <a:xfrm>
            <a:off x="5160505" y="3586179"/>
            <a:ext cx="9108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数         据</a:t>
            </a:r>
          </a:p>
        </p:txBody>
      </p:sp>
      <p:sp>
        <p:nvSpPr>
          <p:cNvPr id="23" name="Text Box 22"/>
          <p:cNvSpPr txBox="1">
            <a:spLocks noChangeArrowheads="1"/>
          </p:cNvSpPr>
          <p:nvPr/>
        </p:nvSpPr>
        <p:spPr bwMode="auto">
          <a:xfrm>
            <a:off x="2982509" y="3577035"/>
            <a:ext cx="5854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itchFamily="34" charset="-122"/>
                <a:ea typeface="微软雅黑" pitchFamily="34" charset="-122"/>
              </a:rPr>
              <a:t>首  部</a:t>
            </a:r>
          </a:p>
        </p:txBody>
      </p:sp>
      <p:sp>
        <p:nvSpPr>
          <p:cNvPr id="24" name="Line 23"/>
          <p:cNvSpPr>
            <a:spLocks noChangeShapeType="1"/>
          </p:cNvSpPr>
          <p:nvPr/>
        </p:nvSpPr>
        <p:spPr bwMode="auto">
          <a:xfrm>
            <a:off x="5105970" y="1779822"/>
            <a:ext cx="0"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Line 24"/>
          <p:cNvSpPr>
            <a:spLocks noChangeShapeType="1"/>
          </p:cNvSpPr>
          <p:nvPr/>
        </p:nvSpPr>
        <p:spPr bwMode="auto">
          <a:xfrm>
            <a:off x="5487725" y="1779822"/>
            <a:ext cx="1136"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6" name="Line 25"/>
          <p:cNvSpPr>
            <a:spLocks noChangeShapeType="1"/>
          </p:cNvSpPr>
          <p:nvPr/>
        </p:nvSpPr>
        <p:spPr bwMode="auto">
          <a:xfrm>
            <a:off x="5869480" y="1779822"/>
            <a:ext cx="0"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7" name="Text Box 26"/>
          <p:cNvSpPr txBox="1">
            <a:spLocks noChangeArrowheads="1"/>
          </p:cNvSpPr>
          <p:nvPr/>
        </p:nvSpPr>
        <p:spPr bwMode="auto">
          <a:xfrm>
            <a:off x="5866236" y="1805157"/>
            <a:ext cx="8354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UDP</a:t>
            </a:r>
            <a:r>
              <a:rPr kumimoji="1" lang="zh-CN" altLang="en-US" sz="1200" b="1" dirty="0">
                <a:latin typeface="微软雅黑" pitchFamily="34" charset="-122"/>
                <a:ea typeface="微软雅黑" pitchFamily="34" charset="-122"/>
              </a:rPr>
              <a:t>长度</a:t>
            </a:r>
          </a:p>
        </p:txBody>
      </p:sp>
      <p:sp>
        <p:nvSpPr>
          <p:cNvPr id="28" name="Text Box 27"/>
          <p:cNvSpPr txBox="1">
            <a:spLocks noChangeArrowheads="1"/>
          </p:cNvSpPr>
          <p:nvPr/>
        </p:nvSpPr>
        <p:spPr bwMode="auto">
          <a:xfrm>
            <a:off x="2229388" y="1805157"/>
            <a:ext cx="8915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源 </a:t>
            </a:r>
            <a:r>
              <a:rPr kumimoji="1" lang="en-US" altLang="zh-CN" sz="1200" b="1" dirty="0">
                <a:latin typeface="微软雅黑" pitchFamily="34" charset="-122"/>
                <a:ea typeface="微软雅黑" pitchFamily="34" charset="-122"/>
              </a:rPr>
              <a:t>IP </a:t>
            </a:r>
            <a:r>
              <a:rPr kumimoji="1" lang="zh-CN" altLang="en-US" sz="1200" b="1" dirty="0">
                <a:latin typeface="微软雅黑" pitchFamily="34" charset="-122"/>
                <a:ea typeface="微软雅黑" pitchFamily="34" charset="-122"/>
              </a:rPr>
              <a:t>地址</a:t>
            </a:r>
          </a:p>
        </p:txBody>
      </p:sp>
      <p:sp>
        <p:nvSpPr>
          <p:cNvPr id="29" name="Text Box 28"/>
          <p:cNvSpPr txBox="1">
            <a:spLocks noChangeArrowheads="1"/>
          </p:cNvSpPr>
          <p:nvPr/>
        </p:nvSpPr>
        <p:spPr bwMode="auto">
          <a:xfrm>
            <a:off x="3778106" y="1805157"/>
            <a:ext cx="104547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目的 </a:t>
            </a:r>
            <a:r>
              <a:rPr kumimoji="1" lang="en-US" altLang="zh-CN" sz="1200" b="1" dirty="0">
                <a:latin typeface="微软雅黑" pitchFamily="34" charset="-122"/>
                <a:ea typeface="微软雅黑" pitchFamily="34" charset="-122"/>
              </a:rPr>
              <a:t>IP </a:t>
            </a:r>
            <a:r>
              <a:rPr kumimoji="1" lang="zh-CN" altLang="en-US" sz="1200" b="1" dirty="0">
                <a:latin typeface="微软雅黑" pitchFamily="34" charset="-122"/>
                <a:ea typeface="微软雅黑" pitchFamily="34" charset="-122"/>
              </a:rPr>
              <a:t>地址</a:t>
            </a:r>
          </a:p>
        </p:txBody>
      </p:sp>
      <p:sp>
        <p:nvSpPr>
          <p:cNvPr id="30" name="Text Box 29"/>
          <p:cNvSpPr txBox="1">
            <a:spLocks noChangeArrowheads="1"/>
          </p:cNvSpPr>
          <p:nvPr/>
        </p:nvSpPr>
        <p:spPr bwMode="auto">
          <a:xfrm>
            <a:off x="5178684" y="1805157"/>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0</a:t>
            </a:r>
          </a:p>
        </p:txBody>
      </p:sp>
      <p:sp>
        <p:nvSpPr>
          <p:cNvPr id="31" name="Text Box 30"/>
          <p:cNvSpPr txBox="1">
            <a:spLocks noChangeArrowheads="1"/>
          </p:cNvSpPr>
          <p:nvPr/>
        </p:nvSpPr>
        <p:spPr bwMode="auto">
          <a:xfrm>
            <a:off x="5488861" y="1805157"/>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17</a:t>
            </a:r>
          </a:p>
        </p:txBody>
      </p:sp>
      <p:sp>
        <p:nvSpPr>
          <p:cNvPr id="32" name="Line 31"/>
          <p:cNvSpPr>
            <a:spLocks noChangeShapeType="1"/>
          </p:cNvSpPr>
          <p:nvPr/>
        </p:nvSpPr>
        <p:spPr bwMode="auto">
          <a:xfrm>
            <a:off x="2867701" y="4011982"/>
            <a:ext cx="4719679" cy="0"/>
          </a:xfrm>
          <a:prstGeom prst="line">
            <a:avLst/>
          </a:prstGeom>
          <a:noFill/>
          <a:ln w="1270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Rectangle 32"/>
          <p:cNvSpPr>
            <a:spLocks noChangeArrowheads="1"/>
          </p:cNvSpPr>
          <p:nvPr/>
        </p:nvSpPr>
        <p:spPr bwMode="auto">
          <a:xfrm>
            <a:off x="4717397" y="3910250"/>
            <a:ext cx="839635" cy="192975"/>
          </a:xfrm>
          <a:prstGeom prst="rect">
            <a:avLst/>
          </a:prstGeom>
          <a:solidFill>
            <a:srgbClr val="C3E3F9"/>
          </a:solidFill>
          <a:ln>
            <a:noFill/>
          </a:ln>
          <a:effectLst/>
          <a:extLst/>
        </p:spPr>
        <p:txBody>
          <a:bodyPr wrap="none" anchor="ctr"/>
          <a:lstStyle/>
          <a:p>
            <a:endParaRPr lang="zh-CN" altLang="en-US" sz="1200" b="1">
              <a:latin typeface="微软雅黑" pitchFamily="34" charset="-122"/>
              <a:ea typeface="微软雅黑" pitchFamily="34" charset="-122"/>
            </a:endParaRPr>
          </a:p>
        </p:txBody>
      </p:sp>
      <p:sp>
        <p:nvSpPr>
          <p:cNvPr id="34" name="Text Box 33"/>
          <p:cNvSpPr txBox="1">
            <a:spLocks noChangeArrowheads="1"/>
          </p:cNvSpPr>
          <p:nvPr/>
        </p:nvSpPr>
        <p:spPr bwMode="auto">
          <a:xfrm>
            <a:off x="4693592" y="3880264"/>
            <a:ext cx="845103" cy="276999"/>
          </a:xfrm>
          <a:prstGeom prst="rect">
            <a:avLst/>
          </a:prstGeom>
          <a:solidFill>
            <a:srgbClr val="C3E3F9"/>
          </a:solidFill>
          <a:ln>
            <a:noFill/>
          </a:ln>
          <a:effectLst/>
          <a:extLst/>
        </p:spPr>
        <p:txBody>
          <a:bodyPr wrap="none">
            <a:spAutoFit/>
          </a:bodyPr>
          <a:lstStyle/>
          <a:p>
            <a:r>
              <a:rPr kumimoji="1" lang="en-US" altLang="zh-CN" sz="1200" b="1" dirty="0">
                <a:solidFill>
                  <a:srgbClr val="0033CC"/>
                </a:solidFill>
                <a:latin typeface="微软雅黑" pitchFamily="34" charset="-122"/>
                <a:ea typeface="微软雅黑" pitchFamily="34" charset="-122"/>
              </a:rPr>
              <a:t>IP </a:t>
            </a:r>
            <a:r>
              <a:rPr kumimoji="1" lang="zh-CN" altLang="en-US" sz="1200" b="1" dirty="0">
                <a:solidFill>
                  <a:srgbClr val="0033CC"/>
                </a:solidFill>
                <a:latin typeface="微软雅黑" pitchFamily="34" charset="-122"/>
                <a:ea typeface="微软雅黑" pitchFamily="34" charset="-122"/>
              </a:rPr>
              <a:t>数据报</a:t>
            </a:r>
          </a:p>
        </p:txBody>
      </p:sp>
      <p:sp>
        <p:nvSpPr>
          <p:cNvPr id="35" name="Text Box 34"/>
          <p:cNvSpPr txBox="1">
            <a:spLocks noChangeArrowheads="1"/>
          </p:cNvSpPr>
          <p:nvPr/>
        </p:nvSpPr>
        <p:spPr bwMode="auto">
          <a:xfrm>
            <a:off x="1480429" y="1563643"/>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33CC"/>
                </a:solidFill>
                <a:latin typeface="微软雅黑" pitchFamily="34" charset="-122"/>
                <a:ea typeface="微软雅黑" pitchFamily="34" charset="-122"/>
              </a:rPr>
              <a:t>字节</a:t>
            </a:r>
          </a:p>
        </p:txBody>
      </p:sp>
      <p:sp>
        <p:nvSpPr>
          <p:cNvPr id="36" name="Text Box 35"/>
          <p:cNvSpPr txBox="1">
            <a:spLocks noChangeArrowheads="1"/>
          </p:cNvSpPr>
          <p:nvPr/>
        </p:nvSpPr>
        <p:spPr bwMode="auto">
          <a:xfrm>
            <a:off x="2585929" y="154896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4</a:t>
            </a:r>
          </a:p>
        </p:txBody>
      </p:sp>
      <p:sp>
        <p:nvSpPr>
          <p:cNvPr id="37" name="Text Box 36"/>
          <p:cNvSpPr txBox="1">
            <a:spLocks noChangeArrowheads="1"/>
          </p:cNvSpPr>
          <p:nvPr/>
        </p:nvSpPr>
        <p:spPr bwMode="auto">
          <a:xfrm>
            <a:off x="4179985" y="154896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4</a:t>
            </a:r>
          </a:p>
        </p:txBody>
      </p:sp>
      <p:sp>
        <p:nvSpPr>
          <p:cNvPr id="38" name="Text Box 37"/>
          <p:cNvSpPr txBox="1">
            <a:spLocks noChangeArrowheads="1"/>
          </p:cNvSpPr>
          <p:nvPr/>
        </p:nvSpPr>
        <p:spPr bwMode="auto">
          <a:xfrm>
            <a:off x="5178684" y="154896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1</a:t>
            </a:r>
          </a:p>
        </p:txBody>
      </p:sp>
      <p:sp>
        <p:nvSpPr>
          <p:cNvPr id="39" name="Text Box 38"/>
          <p:cNvSpPr txBox="1">
            <a:spLocks noChangeArrowheads="1"/>
          </p:cNvSpPr>
          <p:nvPr/>
        </p:nvSpPr>
        <p:spPr bwMode="auto">
          <a:xfrm>
            <a:off x="5551351" y="154896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1</a:t>
            </a:r>
          </a:p>
        </p:txBody>
      </p:sp>
      <p:sp>
        <p:nvSpPr>
          <p:cNvPr id="40" name="Text Box 39"/>
          <p:cNvSpPr txBox="1">
            <a:spLocks noChangeArrowheads="1"/>
          </p:cNvSpPr>
          <p:nvPr/>
        </p:nvSpPr>
        <p:spPr bwMode="auto">
          <a:xfrm>
            <a:off x="6114894" y="154896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1" name="Text Box 40"/>
          <p:cNvSpPr txBox="1">
            <a:spLocks noChangeArrowheads="1"/>
          </p:cNvSpPr>
          <p:nvPr/>
        </p:nvSpPr>
        <p:spPr bwMode="auto">
          <a:xfrm>
            <a:off x="2675687" y="2202832"/>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12</a:t>
            </a:r>
          </a:p>
        </p:txBody>
      </p:sp>
      <p:sp>
        <p:nvSpPr>
          <p:cNvPr id="42" name="Text Box 41"/>
          <p:cNvSpPr txBox="1">
            <a:spLocks noChangeArrowheads="1"/>
          </p:cNvSpPr>
          <p:nvPr/>
        </p:nvSpPr>
        <p:spPr bwMode="auto">
          <a:xfrm>
            <a:off x="3584629" y="220598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3" name="Text Box 42"/>
          <p:cNvSpPr txBox="1">
            <a:spLocks noChangeArrowheads="1"/>
          </p:cNvSpPr>
          <p:nvPr/>
        </p:nvSpPr>
        <p:spPr bwMode="auto">
          <a:xfrm>
            <a:off x="4461758" y="220598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4" name="Text Box 43"/>
          <p:cNvSpPr txBox="1">
            <a:spLocks noChangeArrowheads="1"/>
          </p:cNvSpPr>
          <p:nvPr/>
        </p:nvSpPr>
        <p:spPr bwMode="auto">
          <a:xfrm>
            <a:off x="5227541" y="220598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5" name="Text Box 44"/>
          <p:cNvSpPr txBox="1">
            <a:spLocks noChangeArrowheads="1"/>
          </p:cNvSpPr>
          <p:nvPr/>
        </p:nvSpPr>
        <p:spPr bwMode="auto">
          <a:xfrm>
            <a:off x="6098988" y="220598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6" name="Text Box 45"/>
          <p:cNvSpPr txBox="1">
            <a:spLocks noChangeArrowheads="1"/>
          </p:cNvSpPr>
          <p:nvPr/>
        </p:nvSpPr>
        <p:spPr bwMode="auto">
          <a:xfrm>
            <a:off x="1957142" y="2202832"/>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33CC"/>
                </a:solidFill>
                <a:latin typeface="微软雅黑" pitchFamily="34" charset="-122"/>
                <a:ea typeface="微软雅黑" pitchFamily="34" charset="-122"/>
              </a:rPr>
              <a:t>字节</a:t>
            </a:r>
          </a:p>
        </p:txBody>
      </p:sp>
      <p:sp>
        <p:nvSpPr>
          <p:cNvPr id="47" name="Text Box 46"/>
          <p:cNvSpPr txBox="1">
            <a:spLocks noChangeArrowheads="1"/>
          </p:cNvSpPr>
          <p:nvPr/>
        </p:nvSpPr>
        <p:spPr bwMode="auto">
          <a:xfrm>
            <a:off x="1831083" y="3855964"/>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33CC"/>
                </a:solidFill>
                <a:latin typeface="微软雅黑" pitchFamily="34" charset="-122"/>
                <a:ea typeface="微软雅黑" pitchFamily="34" charset="-122"/>
              </a:rPr>
              <a:t>发送在前</a:t>
            </a:r>
          </a:p>
        </p:txBody>
      </p:sp>
      <p:sp>
        <p:nvSpPr>
          <p:cNvPr id="48" name="Rectangle 48"/>
          <p:cNvSpPr>
            <a:spLocks noChangeArrowheads="1"/>
          </p:cNvSpPr>
          <p:nvPr/>
        </p:nvSpPr>
        <p:spPr bwMode="auto">
          <a:xfrm>
            <a:off x="4443579" y="2985736"/>
            <a:ext cx="3143801" cy="302048"/>
          </a:xfrm>
          <a:prstGeom prst="rect">
            <a:avLst/>
          </a:prstGeom>
          <a:solidFill>
            <a:srgbClr val="66FF99"/>
          </a:solidFill>
          <a:ln w="19050">
            <a:solidFill>
              <a:schemeClr val="tx1"/>
            </a:solidFill>
            <a:miter lim="800000"/>
            <a:headEnd/>
            <a:tailEnd/>
          </a:ln>
          <a:effectLst/>
          <a:extLst/>
        </p:spPr>
        <p:txBody>
          <a:bodyPr wrap="none" anchor="ctr"/>
          <a:lstStyle/>
          <a:p>
            <a:endParaRPr lang="zh-CN" altLang="en-US" sz="1200" b="1">
              <a:latin typeface="微软雅黑" pitchFamily="34" charset="-122"/>
              <a:ea typeface="微软雅黑" pitchFamily="34" charset="-122"/>
            </a:endParaRPr>
          </a:p>
        </p:txBody>
      </p:sp>
      <p:sp>
        <p:nvSpPr>
          <p:cNvPr id="49" name="Text Box 49"/>
          <p:cNvSpPr txBox="1">
            <a:spLocks noChangeArrowheads="1"/>
          </p:cNvSpPr>
          <p:nvPr/>
        </p:nvSpPr>
        <p:spPr bwMode="auto">
          <a:xfrm>
            <a:off x="5557032" y="3014054"/>
            <a:ext cx="9108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数         据</a:t>
            </a:r>
          </a:p>
        </p:txBody>
      </p:sp>
      <p:sp>
        <p:nvSpPr>
          <p:cNvPr id="50" name="Text Box 50"/>
          <p:cNvSpPr txBox="1">
            <a:spLocks noChangeArrowheads="1"/>
          </p:cNvSpPr>
          <p:nvPr/>
        </p:nvSpPr>
        <p:spPr bwMode="auto">
          <a:xfrm>
            <a:off x="3770962" y="2995766"/>
            <a:ext cx="5854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itchFamily="34" charset="-122"/>
                <a:ea typeface="微软雅黑" pitchFamily="34" charset="-122"/>
              </a:rPr>
              <a:t>首  部</a:t>
            </a:r>
          </a:p>
        </p:txBody>
      </p:sp>
      <p:sp>
        <p:nvSpPr>
          <p:cNvPr id="51" name="Text Box 52"/>
          <p:cNvSpPr txBox="1">
            <a:spLocks noChangeArrowheads="1"/>
          </p:cNvSpPr>
          <p:nvPr/>
        </p:nvSpPr>
        <p:spPr bwMode="auto">
          <a:xfrm>
            <a:off x="2312929" y="2985737"/>
            <a:ext cx="13436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0033CC"/>
                </a:solidFill>
                <a:latin typeface="微软雅黑" pitchFamily="34" charset="-122"/>
                <a:ea typeface="微软雅黑" pitchFamily="34" charset="-122"/>
              </a:rPr>
              <a:t>UDP </a:t>
            </a:r>
            <a:r>
              <a:rPr kumimoji="1" lang="zh-CN" altLang="en-US" sz="1200" b="1" dirty="0">
                <a:solidFill>
                  <a:srgbClr val="0033CC"/>
                </a:solidFill>
                <a:latin typeface="微软雅黑" pitchFamily="34" charset="-122"/>
                <a:ea typeface="微软雅黑" pitchFamily="34" charset="-122"/>
              </a:rPr>
              <a:t>用户数据报</a:t>
            </a:r>
          </a:p>
        </p:txBody>
      </p:sp>
      <p:sp>
        <p:nvSpPr>
          <p:cNvPr id="52" name="Rectangle 4"/>
          <p:cNvSpPr>
            <a:spLocks noChangeArrowheads="1"/>
          </p:cNvSpPr>
          <p:nvPr/>
        </p:nvSpPr>
        <p:spPr bwMode="auto">
          <a:xfrm>
            <a:off x="3673978" y="3294983"/>
            <a:ext cx="3907750" cy="261617"/>
          </a:xfrm>
          <a:prstGeom prst="rect">
            <a:avLst/>
          </a:prstGeom>
          <a:gradFill flip="none" rotWithShape="1">
            <a:gsLst>
              <a:gs pos="0">
                <a:srgbClr val="00B0F0"/>
              </a:gs>
              <a:gs pos="100000">
                <a:srgbClr val="99FFCC"/>
              </a:gs>
            </a:gsLst>
            <a:lin ang="16200000" scaled="1"/>
            <a:tileRect/>
          </a:gra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53" name="Rectangle 59"/>
          <p:cNvSpPr>
            <a:spLocks noChangeArrowheads="1"/>
          </p:cNvSpPr>
          <p:nvPr/>
        </p:nvSpPr>
        <p:spPr bwMode="auto">
          <a:xfrm>
            <a:off x="3317169" y="2443968"/>
            <a:ext cx="3318773" cy="305195"/>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latin typeface="微软雅黑" pitchFamily="34" charset="-122"/>
              <a:ea typeface="微软雅黑" pitchFamily="34" charset="-122"/>
            </a:endParaRPr>
          </a:p>
        </p:txBody>
      </p:sp>
      <p:sp>
        <p:nvSpPr>
          <p:cNvPr id="54" name="灯片编号占位符 53">
            <a:extLst>
              <a:ext uri="{FF2B5EF4-FFF2-40B4-BE49-F238E27FC236}">
                <a16:creationId xmlns:a16="http://schemas.microsoft.com/office/drawing/2014/main" id="{3245EA06-A81B-4A35-8804-3A4034509412}"/>
              </a:ext>
            </a:extLst>
          </p:cNvPr>
          <p:cNvSpPr>
            <a:spLocks noGrp="1"/>
          </p:cNvSpPr>
          <p:nvPr>
            <p:ph type="sldNum" sz="quarter" idx="12"/>
          </p:nvPr>
        </p:nvSpPr>
        <p:spPr/>
        <p:txBody>
          <a:bodyPr/>
          <a:lstStyle/>
          <a:p>
            <a:fld id="{C485880C-E2C3-4DAB-AE74-D9BE691626AC}" type="slidenum">
              <a:rPr lang="zh-CN" altLang="en-US" smtClean="0"/>
              <a:pPr/>
              <a:t>28</a:t>
            </a:fld>
            <a:endParaRPr lang="zh-CN" altLang="en-US"/>
          </a:p>
        </p:txBody>
      </p:sp>
    </p:spTree>
    <p:extLst>
      <p:ext uri="{BB962C8B-B14F-4D97-AF65-F5344CB8AC3E}">
        <p14:creationId xmlns:p14="http://schemas.microsoft.com/office/powerpoint/2010/main" val="149312873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grpId="0" nodeType="afterEffect">
                                  <p:stCondLst>
                                    <p:cond delay="0"/>
                                  </p:stCondLst>
                                  <p:childTnLst>
                                    <p:anim calcmode="discrete" valueType="str">
                                      <p:cBhvr>
                                        <p:cTn id="6" dur="1000" fill="hold"/>
                                        <p:tgtEl>
                                          <p:spTgt spid="50"/>
                                        </p:tgtEl>
                                        <p:attrNameLst>
                                          <p:attrName>style.visibility</p:attrName>
                                        </p:attrNameLst>
                                      </p:cBhvr>
                                      <p:tavLst>
                                        <p:tav tm="0">
                                          <p:val>
                                            <p:strVal val="hidden"/>
                                          </p:val>
                                        </p:tav>
                                        <p:tav tm="50000">
                                          <p:val>
                                            <p:strVal val="visible"/>
                                          </p:val>
                                        </p:tav>
                                      </p:tavLst>
                                    </p:anim>
                                  </p:childTnLst>
                                </p:cTn>
                              </p:par>
                            </p:childTnLst>
                          </p:cTn>
                        </p:par>
                        <p:par>
                          <p:cTn id="7" fill="hold">
                            <p:stCondLst>
                              <p:cond delay="4000"/>
                            </p:stCondLst>
                            <p:childTnLst>
                              <p:par>
                                <p:cTn id="8" presetID="35" presetClass="emph" presetSubtype="0" repeatCount="4000" fill="hold" grpId="0" nodeType="afterEffect">
                                  <p:stCondLst>
                                    <p:cond delay="250"/>
                                  </p:stCondLst>
                                  <p:childTnLst>
                                    <p:anim calcmode="discrete" valueType="str">
                                      <p:cBhvr>
                                        <p:cTn id="9" dur="10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4" y="618049"/>
            <a:ext cx="8053711"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283195" y="594959"/>
            <a:ext cx="25603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UDP </a:t>
            </a:r>
            <a:r>
              <a:rPr lang="zh-CN" altLang="en-US" sz="2000" b="1" dirty="0">
                <a:solidFill>
                  <a:schemeClr val="bg1"/>
                </a:solidFill>
                <a:ea typeface="微软雅黑" pitchFamily="34" charset="-122"/>
              </a:rPr>
              <a:t>基于端口的分用</a:t>
            </a:r>
          </a:p>
        </p:txBody>
      </p:sp>
      <p:sp>
        <p:nvSpPr>
          <p:cNvPr id="4" name="圆角矩形 3"/>
          <p:cNvSpPr/>
          <p:nvPr/>
        </p:nvSpPr>
        <p:spPr>
          <a:xfrm>
            <a:off x="545144" y="1059689"/>
            <a:ext cx="8053711" cy="21039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 Box 155"/>
          <p:cNvSpPr txBox="1">
            <a:spLocks noChangeArrowheads="1"/>
          </p:cNvSpPr>
          <p:nvPr/>
        </p:nvSpPr>
        <p:spPr bwMode="auto">
          <a:xfrm>
            <a:off x="1223160" y="3143356"/>
            <a:ext cx="6884520" cy="1631216"/>
          </a:xfrm>
          <a:prstGeom prst="rect">
            <a:avLst/>
          </a:prstGeom>
          <a:noFill/>
          <a:ln w="9525">
            <a:noFill/>
            <a:miter lim="800000"/>
            <a:headEnd/>
            <a:tailEnd/>
          </a:ln>
          <a:effectLst/>
          <a:extLst/>
        </p:spPr>
        <p:txBody>
          <a:bodyPr wrap="square">
            <a:spAutoFit/>
          </a:bodyPr>
          <a:lstStyle/>
          <a:p>
            <a:pPr marL="263525" indent="-263525">
              <a:lnSpc>
                <a:spcPts val="2400"/>
              </a:lnSpc>
              <a:buFont typeface="Wingdings" panose="05000000000000000000" pitchFamily="2" charset="2"/>
              <a:buChar char="l"/>
            </a:pPr>
            <a:r>
              <a:rPr lang="zh-CN" altLang="en-US" b="1" dirty="0">
                <a:latin typeface="微软雅黑" pitchFamily="34" charset="-122"/>
                <a:ea typeface="微软雅黑" pitchFamily="34" charset="-122"/>
              </a:rPr>
              <a:t>接收方 </a:t>
            </a:r>
            <a:r>
              <a:rPr lang="en-US" altLang="zh-CN" b="1" dirty="0">
                <a:latin typeface="微软雅黑" pitchFamily="34" charset="-122"/>
                <a:ea typeface="微软雅黑" pitchFamily="34" charset="-122"/>
              </a:rPr>
              <a:t>UDP </a:t>
            </a:r>
            <a:r>
              <a:rPr lang="zh-CN" altLang="en-US" b="1" dirty="0">
                <a:latin typeface="微软雅黑" pitchFamily="34" charset="-122"/>
                <a:ea typeface="微软雅黑" pitchFamily="34" charset="-122"/>
              </a:rPr>
              <a:t>根据首部中的目的端口号，把报文通过相应的端口上交给应用进程。</a:t>
            </a:r>
            <a:endParaRPr lang="en-US" altLang="zh-CN" b="1" dirty="0">
              <a:latin typeface="微软雅黑" pitchFamily="34" charset="-122"/>
              <a:ea typeface="微软雅黑" pitchFamily="34" charset="-122"/>
            </a:endParaRPr>
          </a:p>
          <a:p>
            <a:pPr marL="263525" indent="-263525">
              <a:lnSpc>
                <a:spcPts val="2400"/>
              </a:lnSpc>
              <a:buFont typeface="Wingdings" panose="05000000000000000000" pitchFamily="2" charset="2"/>
              <a:buChar char="l"/>
            </a:pPr>
            <a:r>
              <a:rPr lang="zh-CN" altLang="en-US" b="1" dirty="0">
                <a:latin typeface="微软雅黑" pitchFamily="34" charset="-122"/>
                <a:ea typeface="微软雅黑" pitchFamily="34" charset="-122"/>
              </a:rPr>
              <a:t>如果接收方 </a:t>
            </a:r>
            <a:r>
              <a:rPr lang="en-US" altLang="zh-CN" b="1" dirty="0">
                <a:latin typeface="微软雅黑" pitchFamily="34" charset="-122"/>
                <a:ea typeface="微软雅黑" pitchFamily="34" charset="-122"/>
              </a:rPr>
              <a:t>UDP </a:t>
            </a:r>
            <a:r>
              <a:rPr lang="zh-CN" altLang="en-US" b="1" dirty="0">
                <a:latin typeface="微软雅黑" pitchFamily="34" charset="-122"/>
                <a:ea typeface="微软雅黑" pitchFamily="34" charset="-122"/>
              </a:rPr>
              <a:t>发现收到的报文中的目的端口号不正确（即不存在对应于该端口号的应用进程），就丢弃该报文，并由 </a:t>
            </a:r>
            <a:r>
              <a:rPr lang="en-US" altLang="zh-CN" b="1" dirty="0">
                <a:latin typeface="微软雅黑" pitchFamily="34" charset="-122"/>
                <a:ea typeface="微软雅黑" pitchFamily="34" charset="-122"/>
              </a:rPr>
              <a:t>ICMP </a:t>
            </a:r>
            <a:r>
              <a:rPr lang="zh-CN" altLang="en-US" b="1" dirty="0">
                <a:latin typeface="微软雅黑" pitchFamily="34" charset="-122"/>
                <a:ea typeface="微软雅黑" pitchFamily="34" charset="-122"/>
              </a:rPr>
              <a:t>发送“端口不可达”差错报文给发送方。</a:t>
            </a:r>
          </a:p>
        </p:txBody>
      </p:sp>
      <p:grpSp>
        <p:nvGrpSpPr>
          <p:cNvPr id="8" name="Group 14"/>
          <p:cNvGrpSpPr>
            <a:grpSpLocks/>
          </p:cNvGrpSpPr>
          <p:nvPr/>
        </p:nvGrpSpPr>
        <p:grpSpPr bwMode="auto">
          <a:xfrm>
            <a:off x="2296774" y="1210432"/>
            <a:ext cx="4586655" cy="1776608"/>
            <a:chOff x="1655" y="663"/>
            <a:chExt cx="1951" cy="1316"/>
          </a:xfrm>
        </p:grpSpPr>
        <p:sp>
          <p:nvSpPr>
            <p:cNvPr id="9" name="Rectangle 4"/>
            <p:cNvSpPr>
              <a:spLocks noChangeArrowheads="1"/>
            </p:cNvSpPr>
            <p:nvPr/>
          </p:nvSpPr>
          <p:spPr bwMode="auto">
            <a:xfrm>
              <a:off x="2290" y="1752"/>
              <a:ext cx="681" cy="227"/>
            </a:xfrm>
            <a:prstGeom prst="rect">
              <a:avLst/>
            </a:prstGeom>
            <a:solidFill>
              <a:srgbClr val="0000FF"/>
            </a:solidFill>
            <a:ln w="9525">
              <a:solidFill>
                <a:schemeClr val="tx1"/>
              </a:solidFill>
              <a:miter lim="800000"/>
              <a:headEnd/>
              <a:tailEnd/>
            </a:ln>
            <a:effectLst/>
          </p:spPr>
          <p:txBody>
            <a:bodyPr wrap="none" anchor="ctr"/>
            <a:lstStyle/>
            <a:p>
              <a:pPr algn="ctr"/>
              <a:r>
                <a:rPr lang="en-US" altLang="zh-CN" sz="1600" b="1" dirty="0">
                  <a:solidFill>
                    <a:schemeClr val="bg1"/>
                  </a:solidFill>
                  <a:latin typeface="微软雅黑" pitchFamily="34" charset="-122"/>
                  <a:ea typeface="微软雅黑" pitchFamily="34" charset="-122"/>
                </a:rPr>
                <a:t>IP </a:t>
              </a:r>
              <a:r>
                <a:rPr lang="zh-CN" altLang="en-US" sz="1600" b="1" dirty="0">
                  <a:solidFill>
                    <a:schemeClr val="bg1"/>
                  </a:solidFill>
                  <a:latin typeface="微软雅黑" pitchFamily="34" charset="-122"/>
                  <a:ea typeface="微软雅黑" pitchFamily="34" charset="-122"/>
                </a:rPr>
                <a:t>层</a:t>
              </a:r>
            </a:p>
          </p:txBody>
        </p:sp>
        <p:sp>
          <p:nvSpPr>
            <p:cNvPr id="10" name="Text Box 5"/>
            <p:cNvSpPr txBox="1">
              <a:spLocks noChangeArrowheads="1"/>
            </p:cNvSpPr>
            <p:nvPr/>
          </p:nvSpPr>
          <p:spPr bwMode="auto">
            <a:xfrm>
              <a:off x="1958" y="1482"/>
              <a:ext cx="647"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rPr>
                <a:t>UDP </a:t>
              </a:r>
              <a:r>
                <a:rPr lang="zh-CN" altLang="en-US" sz="1600" b="1" dirty="0">
                  <a:latin typeface="微软雅黑" pitchFamily="34" charset="-122"/>
                  <a:ea typeface="微软雅黑" pitchFamily="34" charset="-122"/>
                </a:rPr>
                <a:t>报文到达</a:t>
              </a:r>
            </a:p>
          </p:txBody>
        </p:sp>
        <p:sp>
          <p:nvSpPr>
            <p:cNvPr id="11" name="Rectangle 6"/>
            <p:cNvSpPr>
              <a:spLocks noChangeArrowheads="1"/>
            </p:cNvSpPr>
            <p:nvPr/>
          </p:nvSpPr>
          <p:spPr bwMode="auto">
            <a:xfrm>
              <a:off x="2381" y="663"/>
              <a:ext cx="499" cy="227"/>
            </a:xfrm>
            <a:prstGeom prst="rect">
              <a:avLst/>
            </a:prstGeom>
            <a:solidFill>
              <a:srgbClr val="FF99FF"/>
            </a:solidFill>
            <a:ln w="9525">
              <a:solidFill>
                <a:schemeClr val="tx1"/>
              </a:solidFill>
              <a:miter lim="800000"/>
              <a:headEnd/>
              <a:tailEnd/>
            </a:ln>
            <a:effectLst/>
          </p:spPr>
          <p:txBody>
            <a:bodyPr wrap="none" anchor="ctr"/>
            <a:lstStyle/>
            <a:p>
              <a:pPr algn="ctr"/>
              <a:r>
                <a:rPr lang="zh-CN" altLang="en-US" sz="1600" b="1">
                  <a:latin typeface="微软雅黑" pitchFamily="34" charset="-122"/>
                  <a:ea typeface="微软雅黑" pitchFamily="34" charset="-122"/>
                </a:rPr>
                <a:t>端口 </a:t>
              </a:r>
              <a:r>
                <a:rPr lang="en-US" altLang="zh-CN" sz="1600" b="1">
                  <a:latin typeface="微软雅黑" pitchFamily="34" charset="-122"/>
                  <a:ea typeface="微软雅黑" pitchFamily="34" charset="-122"/>
                </a:rPr>
                <a:t>2</a:t>
              </a:r>
            </a:p>
          </p:txBody>
        </p:sp>
        <p:sp>
          <p:nvSpPr>
            <p:cNvPr id="12" name="Line 7"/>
            <p:cNvSpPr>
              <a:spLocks noChangeShapeType="1"/>
            </p:cNvSpPr>
            <p:nvPr/>
          </p:nvSpPr>
          <p:spPr bwMode="auto">
            <a:xfrm flipV="1">
              <a:off x="2630" y="1434"/>
              <a:ext cx="0" cy="318"/>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3" name="Line 8"/>
            <p:cNvSpPr>
              <a:spLocks noChangeShapeType="1"/>
            </p:cNvSpPr>
            <p:nvPr/>
          </p:nvSpPr>
          <p:spPr bwMode="auto">
            <a:xfrm flipV="1">
              <a:off x="2630" y="890"/>
              <a:ext cx="0" cy="318"/>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4" name="Line 9"/>
            <p:cNvSpPr>
              <a:spLocks noChangeShapeType="1"/>
            </p:cNvSpPr>
            <p:nvPr/>
          </p:nvSpPr>
          <p:spPr bwMode="auto">
            <a:xfrm flipV="1">
              <a:off x="2766" y="890"/>
              <a:ext cx="477" cy="318"/>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5" name="Line 10"/>
            <p:cNvSpPr>
              <a:spLocks noChangeShapeType="1"/>
            </p:cNvSpPr>
            <p:nvPr/>
          </p:nvSpPr>
          <p:spPr bwMode="auto">
            <a:xfrm flipH="1" flipV="1">
              <a:off x="2018" y="890"/>
              <a:ext cx="477" cy="318"/>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6" name="Rectangle 11"/>
            <p:cNvSpPr>
              <a:spLocks noChangeArrowheads="1"/>
            </p:cNvSpPr>
            <p:nvPr/>
          </p:nvSpPr>
          <p:spPr bwMode="auto">
            <a:xfrm>
              <a:off x="3107" y="663"/>
              <a:ext cx="499" cy="227"/>
            </a:xfrm>
            <a:prstGeom prst="rect">
              <a:avLst/>
            </a:prstGeom>
            <a:solidFill>
              <a:srgbClr val="99FFCC"/>
            </a:solidFill>
            <a:ln w="9525">
              <a:solidFill>
                <a:schemeClr val="tx1"/>
              </a:solidFill>
              <a:miter lim="800000"/>
              <a:headEnd/>
              <a:tailEnd/>
            </a:ln>
            <a:effectLst/>
          </p:spPr>
          <p:txBody>
            <a:bodyPr wrap="none" anchor="ctr"/>
            <a:lstStyle/>
            <a:p>
              <a:pPr algn="ctr"/>
              <a:r>
                <a:rPr lang="zh-CN" altLang="en-US" sz="1600" b="1" dirty="0">
                  <a:latin typeface="微软雅黑" pitchFamily="34" charset="-122"/>
                  <a:ea typeface="微软雅黑" pitchFamily="34" charset="-122"/>
                </a:rPr>
                <a:t>端口 </a:t>
              </a:r>
              <a:r>
                <a:rPr lang="en-US" altLang="zh-CN" sz="1600" b="1" dirty="0">
                  <a:latin typeface="微软雅黑" pitchFamily="34" charset="-122"/>
                  <a:ea typeface="微软雅黑" pitchFamily="34" charset="-122"/>
                </a:rPr>
                <a:t>3</a:t>
              </a:r>
            </a:p>
          </p:txBody>
        </p:sp>
        <p:sp>
          <p:nvSpPr>
            <p:cNvPr id="17" name="Rectangle 12"/>
            <p:cNvSpPr>
              <a:spLocks noChangeArrowheads="1"/>
            </p:cNvSpPr>
            <p:nvPr/>
          </p:nvSpPr>
          <p:spPr bwMode="auto">
            <a:xfrm>
              <a:off x="1655" y="663"/>
              <a:ext cx="499" cy="227"/>
            </a:xfrm>
            <a:prstGeom prst="rect">
              <a:avLst/>
            </a:prstGeom>
            <a:solidFill>
              <a:srgbClr val="00FFFF"/>
            </a:solidFill>
            <a:ln w="9525">
              <a:solidFill>
                <a:schemeClr val="tx1"/>
              </a:solidFill>
              <a:miter lim="800000"/>
              <a:headEnd/>
              <a:tailEnd/>
            </a:ln>
            <a:effectLst/>
          </p:spPr>
          <p:txBody>
            <a:bodyPr wrap="none" anchor="ctr"/>
            <a:lstStyle/>
            <a:p>
              <a:pPr algn="ctr"/>
              <a:r>
                <a:rPr lang="zh-CN" altLang="en-US" sz="1600" b="1">
                  <a:latin typeface="微软雅黑" pitchFamily="34" charset="-122"/>
                  <a:ea typeface="微软雅黑" pitchFamily="34" charset="-122"/>
                </a:rPr>
                <a:t>端口 </a:t>
              </a:r>
              <a:r>
                <a:rPr lang="en-US" altLang="zh-CN" sz="1600" b="1">
                  <a:latin typeface="微软雅黑" pitchFamily="34" charset="-122"/>
                  <a:ea typeface="微软雅黑" pitchFamily="34" charset="-122"/>
                </a:rPr>
                <a:t>1</a:t>
              </a:r>
            </a:p>
          </p:txBody>
        </p:sp>
        <p:sp>
          <p:nvSpPr>
            <p:cNvPr id="18" name="Rectangle 13"/>
            <p:cNvSpPr>
              <a:spLocks noChangeArrowheads="1"/>
            </p:cNvSpPr>
            <p:nvPr/>
          </p:nvSpPr>
          <p:spPr bwMode="auto">
            <a:xfrm>
              <a:off x="2290" y="1207"/>
              <a:ext cx="681" cy="227"/>
            </a:xfrm>
            <a:prstGeom prst="rect">
              <a:avLst/>
            </a:prstGeom>
            <a:solidFill>
              <a:srgbClr val="FFFF00"/>
            </a:solidFill>
            <a:ln w="9525">
              <a:solidFill>
                <a:schemeClr val="tx1"/>
              </a:solidFill>
              <a:miter lim="800000"/>
              <a:headEnd/>
              <a:tailEnd/>
            </a:ln>
            <a:effectLst/>
          </p:spPr>
          <p:txBody>
            <a:bodyPr wrap="none" anchor="ctr"/>
            <a:lstStyle/>
            <a:p>
              <a:pPr algn="ctr"/>
              <a:r>
                <a:rPr lang="en-US" altLang="zh-CN" sz="1600" b="1" dirty="0">
                  <a:latin typeface="微软雅黑" pitchFamily="34" charset="-122"/>
                  <a:ea typeface="微软雅黑" pitchFamily="34" charset="-122"/>
                </a:rPr>
                <a:t>UDP </a:t>
              </a:r>
              <a:r>
                <a:rPr lang="zh-CN" altLang="en-US" sz="1600" b="1" dirty="0">
                  <a:latin typeface="微软雅黑" pitchFamily="34" charset="-122"/>
                  <a:ea typeface="微软雅黑" pitchFamily="34" charset="-122"/>
                </a:rPr>
                <a:t>分用</a:t>
              </a:r>
            </a:p>
          </p:txBody>
        </p:sp>
      </p:grpSp>
      <p:sp>
        <p:nvSpPr>
          <p:cNvPr id="5" name="灯片编号占位符 4">
            <a:extLst>
              <a:ext uri="{FF2B5EF4-FFF2-40B4-BE49-F238E27FC236}">
                <a16:creationId xmlns:a16="http://schemas.microsoft.com/office/drawing/2014/main" id="{7B516A3A-67FC-48AC-981B-23C5EBC26930}"/>
              </a:ext>
            </a:extLst>
          </p:cNvPr>
          <p:cNvSpPr>
            <a:spLocks noGrp="1"/>
          </p:cNvSpPr>
          <p:nvPr>
            <p:ph type="sldNum" sz="quarter" idx="12"/>
          </p:nvPr>
        </p:nvSpPr>
        <p:spPr/>
        <p:txBody>
          <a:bodyPr/>
          <a:lstStyle/>
          <a:p>
            <a:fld id="{C485880C-E2C3-4DAB-AE74-D9BE691626AC}" type="slidenum">
              <a:rPr lang="zh-CN" altLang="en-US" smtClean="0"/>
              <a:pPr/>
              <a:t>29</a:t>
            </a:fld>
            <a:endParaRPr lang="zh-CN" altLang="en-US"/>
          </a:p>
        </p:txBody>
      </p:sp>
    </p:spTree>
    <p:extLst>
      <p:ext uri="{BB962C8B-B14F-4D97-AF65-F5344CB8AC3E}">
        <p14:creationId xmlns:p14="http://schemas.microsoft.com/office/powerpoint/2010/main" val="382553782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0"/>
          <p:cNvSpPr>
            <a:spLocks noChangeArrowheads="1"/>
          </p:cNvSpPr>
          <p:nvPr/>
        </p:nvSpPr>
        <p:spPr bwMode="auto">
          <a:xfrm>
            <a:off x="1673794" y="2776342"/>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20" name="Rectangle 11"/>
          <p:cNvSpPr>
            <a:spLocks noChangeArrowheads="1"/>
          </p:cNvSpPr>
          <p:nvPr/>
        </p:nvSpPr>
        <p:spPr bwMode="auto">
          <a:xfrm>
            <a:off x="1673794" y="3184040"/>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21" name="Rectangle 12"/>
          <p:cNvSpPr>
            <a:spLocks noChangeArrowheads="1"/>
          </p:cNvSpPr>
          <p:nvPr/>
        </p:nvSpPr>
        <p:spPr bwMode="auto">
          <a:xfrm>
            <a:off x="1673794" y="3581094"/>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22" name="Rectangle 13"/>
          <p:cNvSpPr>
            <a:spLocks noChangeArrowheads="1"/>
          </p:cNvSpPr>
          <p:nvPr/>
        </p:nvSpPr>
        <p:spPr bwMode="auto">
          <a:xfrm>
            <a:off x="1673794" y="3997902"/>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23" name="Rectangle 9"/>
          <p:cNvSpPr>
            <a:spLocks noChangeArrowheads="1"/>
          </p:cNvSpPr>
          <p:nvPr/>
        </p:nvSpPr>
        <p:spPr bwMode="auto">
          <a:xfrm>
            <a:off x="1673794" y="748013"/>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24" name="Rectangle 10"/>
          <p:cNvSpPr>
            <a:spLocks noChangeArrowheads="1"/>
          </p:cNvSpPr>
          <p:nvPr/>
        </p:nvSpPr>
        <p:spPr bwMode="auto">
          <a:xfrm>
            <a:off x="1673794" y="1164126"/>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25" name="Rectangle 11"/>
          <p:cNvSpPr>
            <a:spLocks noChangeArrowheads="1"/>
          </p:cNvSpPr>
          <p:nvPr/>
        </p:nvSpPr>
        <p:spPr bwMode="auto">
          <a:xfrm>
            <a:off x="1673794" y="1562680"/>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26" name="Rectangle 12"/>
          <p:cNvSpPr>
            <a:spLocks noChangeArrowheads="1"/>
          </p:cNvSpPr>
          <p:nvPr/>
        </p:nvSpPr>
        <p:spPr bwMode="auto">
          <a:xfrm>
            <a:off x="1673794" y="1978022"/>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27" name="Rectangle 13"/>
          <p:cNvSpPr>
            <a:spLocks noChangeArrowheads="1"/>
          </p:cNvSpPr>
          <p:nvPr/>
        </p:nvSpPr>
        <p:spPr bwMode="auto">
          <a:xfrm>
            <a:off x="1673794" y="2376542"/>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28" name="Line 16"/>
          <p:cNvSpPr>
            <a:spLocks noChangeShapeType="1"/>
          </p:cNvSpPr>
          <p:nvPr/>
        </p:nvSpPr>
        <p:spPr bwMode="auto">
          <a:xfrm>
            <a:off x="2421504" y="621706"/>
            <a:ext cx="0" cy="3922862"/>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pPr>
              <a:lnSpc>
                <a:spcPts val="3800"/>
              </a:lnSpc>
            </a:pPr>
            <a:endParaRPr lang="zh-CN" altLang="en-US"/>
          </a:p>
        </p:txBody>
      </p:sp>
      <p:sp>
        <p:nvSpPr>
          <p:cNvPr id="29" name="Rectangle 17"/>
          <p:cNvSpPr>
            <a:spLocks noChangeArrowheads="1"/>
          </p:cNvSpPr>
          <p:nvPr/>
        </p:nvSpPr>
        <p:spPr bwMode="auto">
          <a:xfrm>
            <a:off x="1705542" y="651222"/>
            <a:ext cx="5743577" cy="37856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200"/>
              </a:lnSpc>
            </a:pPr>
            <a:r>
              <a:rPr lang="en-US" altLang="zh-CN" sz="2000" b="1" dirty="0">
                <a:solidFill>
                  <a:schemeClr val="bg1"/>
                </a:solidFill>
                <a:latin typeface="微软雅黑" pitchFamily="34" charset="-122"/>
                <a:ea typeface="微软雅黑" pitchFamily="34" charset="-122"/>
              </a:rPr>
              <a:t>5.1                                            </a:t>
            </a:r>
            <a:r>
              <a:rPr lang="zh-CN" altLang="en-US" sz="2000" b="1" dirty="0">
                <a:solidFill>
                  <a:schemeClr val="bg1"/>
                </a:solidFill>
                <a:latin typeface="微软雅黑" pitchFamily="34" charset="-122"/>
                <a:ea typeface="微软雅黑" pitchFamily="34" charset="-122"/>
              </a:rPr>
              <a:t>运输层协议概述</a:t>
            </a:r>
          </a:p>
          <a:p>
            <a:pPr eaLnBrk="0" hangingPunct="0">
              <a:lnSpc>
                <a:spcPts val="3200"/>
              </a:lnSpc>
            </a:pPr>
            <a:r>
              <a:rPr lang="en-US" altLang="zh-CN" sz="2000" b="1" dirty="0">
                <a:solidFill>
                  <a:schemeClr val="bg1"/>
                </a:solidFill>
                <a:latin typeface="微软雅黑" pitchFamily="34" charset="-122"/>
                <a:ea typeface="微软雅黑" pitchFamily="34" charset="-122"/>
              </a:rPr>
              <a:t>5.2                                    </a:t>
            </a:r>
            <a:r>
              <a:rPr lang="zh-CN" altLang="en-US" sz="2000" b="1" dirty="0">
                <a:solidFill>
                  <a:schemeClr val="bg1"/>
                </a:solidFill>
                <a:latin typeface="微软雅黑" pitchFamily="34" charset="-122"/>
                <a:ea typeface="微软雅黑" pitchFamily="34" charset="-122"/>
              </a:rPr>
              <a:t>用户数据报协议 </a:t>
            </a:r>
            <a:r>
              <a:rPr lang="en-US" altLang="zh-CN" sz="2000" b="1" dirty="0">
                <a:solidFill>
                  <a:schemeClr val="bg1"/>
                </a:solidFill>
                <a:latin typeface="微软雅黑" pitchFamily="34" charset="-122"/>
                <a:ea typeface="微软雅黑" pitchFamily="34" charset="-122"/>
              </a:rPr>
              <a:t>UDP </a:t>
            </a:r>
          </a:p>
          <a:p>
            <a:pPr eaLnBrk="0" hangingPunct="0">
              <a:lnSpc>
                <a:spcPts val="3200"/>
              </a:lnSpc>
            </a:pPr>
            <a:r>
              <a:rPr lang="en-US" altLang="zh-CN" sz="2000" b="1" dirty="0">
                <a:solidFill>
                  <a:schemeClr val="bg1"/>
                </a:solidFill>
                <a:latin typeface="微软雅黑" pitchFamily="34" charset="-122"/>
                <a:ea typeface="微软雅黑" pitchFamily="34" charset="-122"/>
              </a:rPr>
              <a:t>5.3                                </a:t>
            </a:r>
            <a:r>
              <a:rPr lang="zh-CN" altLang="en-US" sz="2000" b="1" dirty="0">
                <a:solidFill>
                  <a:schemeClr val="bg1"/>
                </a:solidFill>
                <a:latin typeface="微软雅黑" pitchFamily="34" charset="-122"/>
                <a:ea typeface="微软雅黑" pitchFamily="34" charset="-122"/>
              </a:rPr>
              <a:t>传输控制协议 </a:t>
            </a: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概述</a:t>
            </a:r>
          </a:p>
          <a:p>
            <a:pPr eaLnBrk="0" hangingPunct="0">
              <a:lnSpc>
                <a:spcPts val="3200"/>
              </a:lnSpc>
            </a:pPr>
            <a:r>
              <a:rPr lang="en-US" altLang="zh-CN" sz="2000" b="1" dirty="0">
                <a:solidFill>
                  <a:schemeClr val="bg1"/>
                </a:solidFill>
                <a:latin typeface="微软雅黑" pitchFamily="34" charset="-122"/>
                <a:ea typeface="微软雅黑" pitchFamily="34" charset="-122"/>
              </a:rPr>
              <a:t>5.4                                     </a:t>
            </a:r>
            <a:r>
              <a:rPr lang="zh-CN" altLang="en-US" sz="2000" b="1" dirty="0">
                <a:solidFill>
                  <a:schemeClr val="bg1"/>
                </a:solidFill>
                <a:latin typeface="微软雅黑" pitchFamily="34" charset="-122"/>
                <a:ea typeface="微软雅黑" pitchFamily="34" charset="-122"/>
              </a:rPr>
              <a:t>可靠传输的工作原理</a:t>
            </a:r>
          </a:p>
          <a:p>
            <a:pPr eaLnBrk="0" hangingPunct="0">
              <a:lnSpc>
                <a:spcPts val="3200"/>
              </a:lnSpc>
            </a:pPr>
            <a:r>
              <a:rPr lang="en-US" altLang="zh-CN" sz="2000" b="1" dirty="0">
                <a:solidFill>
                  <a:schemeClr val="bg1"/>
                </a:solidFill>
                <a:latin typeface="微软雅黑" pitchFamily="34" charset="-122"/>
                <a:ea typeface="微软雅黑" pitchFamily="34" charset="-122"/>
              </a:rPr>
              <a:t>5.5                                 TCP </a:t>
            </a:r>
            <a:r>
              <a:rPr lang="zh-CN" altLang="en-US" sz="2000" b="1" dirty="0">
                <a:solidFill>
                  <a:schemeClr val="bg1"/>
                </a:solidFill>
                <a:latin typeface="微软雅黑" pitchFamily="34" charset="-122"/>
                <a:ea typeface="微软雅黑" pitchFamily="34" charset="-122"/>
              </a:rPr>
              <a:t>报文段的首部格式</a:t>
            </a:r>
          </a:p>
          <a:p>
            <a:pPr eaLnBrk="0" hangingPunct="0">
              <a:lnSpc>
                <a:spcPts val="3200"/>
              </a:lnSpc>
            </a:pPr>
            <a:r>
              <a:rPr lang="en-US" altLang="zh-CN" sz="2000" b="1" dirty="0">
                <a:solidFill>
                  <a:schemeClr val="bg1"/>
                </a:solidFill>
                <a:latin typeface="微软雅黑" pitchFamily="34" charset="-122"/>
                <a:ea typeface="微软雅黑" pitchFamily="34" charset="-122"/>
              </a:rPr>
              <a:t>5.6                                     TCP </a:t>
            </a:r>
            <a:r>
              <a:rPr lang="zh-CN" altLang="en-US" sz="2000" b="1" dirty="0">
                <a:solidFill>
                  <a:schemeClr val="bg1"/>
                </a:solidFill>
                <a:latin typeface="微软雅黑" pitchFamily="34" charset="-122"/>
                <a:ea typeface="微软雅黑" pitchFamily="34" charset="-122"/>
              </a:rPr>
              <a:t>可靠传输的实现</a:t>
            </a:r>
          </a:p>
          <a:p>
            <a:pPr eaLnBrk="0" hangingPunct="0">
              <a:lnSpc>
                <a:spcPts val="3200"/>
              </a:lnSpc>
            </a:pPr>
            <a:r>
              <a:rPr lang="en-US" altLang="zh-CN" sz="2000" b="1" dirty="0">
                <a:solidFill>
                  <a:schemeClr val="bg1"/>
                </a:solidFill>
                <a:latin typeface="微软雅黑" pitchFamily="34" charset="-122"/>
                <a:ea typeface="微软雅黑" pitchFamily="34" charset="-122"/>
              </a:rPr>
              <a:t>5.7                                           TCP </a:t>
            </a:r>
            <a:r>
              <a:rPr lang="zh-CN" altLang="en-US" sz="2000" b="1" dirty="0">
                <a:solidFill>
                  <a:schemeClr val="bg1"/>
                </a:solidFill>
                <a:latin typeface="微软雅黑" pitchFamily="34" charset="-122"/>
                <a:ea typeface="微软雅黑" pitchFamily="34" charset="-122"/>
              </a:rPr>
              <a:t>的流量控制</a:t>
            </a:r>
          </a:p>
          <a:p>
            <a:pPr eaLnBrk="0" hangingPunct="0">
              <a:lnSpc>
                <a:spcPts val="3200"/>
              </a:lnSpc>
            </a:pPr>
            <a:r>
              <a:rPr lang="en-US" altLang="zh-CN" sz="2000" b="1" dirty="0">
                <a:solidFill>
                  <a:schemeClr val="bg1"/>
                </a:solidFill>
                <a:latin typeface="微软雅黑" pitchFamily="34" charset="-122"/>
                <a:ea typeface="微软雅黑" pitchFamily="34" charset="-122"/>
              </a:rPr>
              <a:t>5.8                                           TCP </a:t>
            </a:r>
            <a:r>
              <a:rPr lang="zh-CN" altLang="en-US" sz="2000" b="1" dirty="0">
                <a:solidFill>
                  <a:schemeClr val="bg1"/>
                </a:solidFill>
                <a:latin typeface="微软雅黑" pitchFamily="34" charset="-122"/>
                <a:ea typeface="微软雅黑" pitchFamily="34" charset="-122"/>
              </a:rPr>
              <a:t>的拥塞控制</a:t>
            </a:r>
          </a:p>
          <a:p>
            <a:pPr eaLnBrk="0" hangingPunct="0">
              <a:lnSpc>
                <a:spcPts val="3200"/>
              </a:lnSpc>
            </a:pPr>
            <a:r>
              <a:rPr lang="en-US" altLang="zh-CN" sz="2000" b="1" dirty="0">
                <a:solidFill>
                  <a:schemeClr val="bg1"/>
                </a:solidFill>
                <a:latin typeface="微软雅黑" pitchFamily="34" charset="-122"/>
                <a:ea typeface="微软雅黑" pitchFamily="34" charset="-122"/>
              </a:rPr>
              <a:t>5.9                                    TCP </a:t>
            </a:r>
            <a:r>
              <a:rPr lang="zh-CN" altLang="en-US" sz="2000" b="1" dirty="0">
                <a:solidFill>
                  <a:schemeClr val="bg1"/>
                </a:solidFill>
                <a:latin typeface="微软雅黑" pitchFamily="34" charset="-122"/>
                <a:ea typeface="微软雅黑" pitchFamily="34" charset="-122"/>
              </a:rPr>
              <a:t>的运输连接管理</a:t>
            </a:r>
          </a:p>
        </p:txBody>
      </p:sp>
    </p:spTree>
    <p:extLst>
      <p:ext uri="{BB962C8B-B14F-4D97-AF65-F5344CB8AC3E}">
        <p14:creationId xmlns:p14="http://schemas.microsoft.com/office/powerpoint/2010/main" val="187122666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5144" y="611342"/>
            <a:ext cx="8053711" cy="37764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Box 155"/>
          <p:cNvSpPr txBox="1">
            <a:spLocks noChangeArrowheads="1"/>
          </p:cNvSpPr>
          <p:nvPr/>
        </p:nvSpPr>
        <p:spPr bwMode="auto">
          <a:xfrm>
            <a:off x="1288036" y="724875"/>
            <a:ext cx="6593695" cy="701731"/>
          </a:xfrm>
          <a:prstGeom prst="rect">
            <a:avLst/>
          </a:prstGeom>
          <a:solidFill>
            <a:srgbClr val="0000FF"/>
          </a:solidFill>
          <a:ln w="9525">
            <a:noFill/>
            <a:miter lim="800000"/>
            <a:headEnd/>
            <a:tailEnd/>
          </a:ln>
          <a:effectLst/>
          <a:extLst/>
        </p:spPr>
        <p:txBody>
          <a:bodyPr wrap="square">
            <a:spAutoFit/>
          </a:bodyPr>
          <a:lstStyle/>
          <a:p>
            <a:pPr algn="ctr">
              <a:lnSpc>
                <a:spcPct val="110000"/>
              </a:lnSpc>
            </a:pPr>
            <a:r>
              <a:rPr lang="zh-CN" altLang="en-US" b="1" dirty="0">
                <a:solidFill>
                  <a:schemeClr val="bg1"/>
                </a:solidFill>
                <a:latin typeface="微软雅黑" pitchFamily="34" charset="-122"/>
                <a:ea typeface="微软雅黑" pitchFamily="34" charset="-122"/>
              </a:rPr>
              <a:t>在计算检验和时，临时把 </a:t>
            </a:r>
            <a:r>
              <a:rPr lang="en-US" altLang="zh-CN" b="1" dirty="0">
                <a:solidFill>
                  <a:schemeClr val="bg1"/>
                </a:solidFill>
                <a:latin typeface="微软雅黑" pitchFamily="34" charset="-122"/>
                <a:ea typeface="微软雅黑" pitchFamily="34" charset="-122"/>
              </a:rPr>
              <a:t>12 </a:t>
            </a:r>
            <a:r>
              <a:rPr lang="zh-CN" altLang="en-US" b="1" dirty="0">
                <a:solidFill>
                  <a:schemeClr val="bg1"/>
                </a:solidFill>
                <a:latin typeface="微软雅黑" pitchFamily="34" charset="-122"/>
                <a:ea typeface="微软雅黑" pitchFamily="34" charset="-122"/>
              </a:rPr>
              <a:t>字节的“</a:t>
            </a:r>
            <a:r>
              <a:rPr lang="zh-CN" altLang="en-US" b="1" dirty="0">
                <a:solidFill>
                  <a:srgbClr val="FFFF00"/>
                </a:solidFill>
                <a:latin typeface="微软雅黑" pitchFamily="34" charset="-122"/>
                <a:ea typeface="微软雅黑" pitchFamily="34" charset="-122"/>
              </a:rPr>
              <a:t>伪首部</a:t>
            </a:r>
            <a:r>
              <a:rPr lang="zh-CN" altLang="en-US" b="1" dirty="0">
                <a:solidFill>
                  <a:schemeClr val="bg1"/>
                </a:solidFill>
                <a:latin typeface="微软雅黑" pitchFamily="34" charset="-122"/>
                <a:ea typeface="微软雅黑" pitchFamily="34" charset="-122"/>
              </a:rPr>
              <a:t>”和 </a:t>
            </a:r>
            <a:r>
              <a:rPr lang="en-US" altLang="zh-CN" b="1" dirty="0">
                <a:solidFill>
                  <a:schemeClr val="bg1"/>
                </a:solidFill>
                <a:latin typeface="微软雅黑" pitchFamily="34" charset="-122"/>
                <a:ea typeface="微软雅黑" pitchFamily="34" charset="-122"/>
              </a:rPr>
              <a:t>UDP </a:t>
            </a:r>
            <a:r>
              <a:rPr lang="zh-CN" altLang="en-US" b="1" dirty="0">
                <a:solidFill>
                  <a:schemeClr val="bg1"/>
                </a:solidFill>
                <a:latin typeface="微软雅黑" pitchFamily="34" charset="-122"/>
                <a:ea typeface="微软雅黑" pitchFamily="34" charset="-122"/>
              </a:rPr>
              <a:t>用户数据报连接在一起。伪首部仅仅是为了计算检验和。</a:t>
            </a:r>
          </a:p>
        </p:txBody>
      </p:sp>
      <p:sp>
        <p:nvSpPr>
          <p:cNvPr id="4" name="Rectangle 2"/>
          <p:cNvSpPr>
            <a:spLocks noChangeArrowheads="1"/>
          </p:cNvSpPr>
          <p:nvPr/>
        </p:nvSpPr>
        <p:spPr bwMode="auto">
          <a:xfrm>
            <a:off x="2898378" y="3516173"/>
            <a:ext cx="772600" cy="302048"/>
          </a:xfrm>
          <a:prstGeom prst="rect">
            <a:avLst/>
          </a:prstGeom>
          <a:solidFill>
            <a:srgbClr val="0033CC"/>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5" name="Freeform 3"/>
          <p:cNvSpPr>
            <a:spLocks/>
          </p:cNvSpPr>
          <p:nvPr/>
        </p:nvSpPr>
        <p:spPr bwMode="auto">
          <a:xfrm>
            <a:off x="3314219" y="2700788"/>
            <a:ext cx="3316500" cy="231247"/>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00B0F0"/>
              </a:gs>
              <a:gs pos="100000">
                <a:srgbClr val="FF99FF"/>
              </a:gs>
            </a:gsLst>
            <a:lin ang="5400000" scaled="1"/>
          </a:gradFill>
          <a:ln>
            <a:noFill/>
          </a:ln>
          <a:effectLst/>
          <a:extLst/>
        </p:spPr>
        <p:txBody>
          <a:bodyPr wrap="none" anchor="ctr"/>
          <a:lstStyle/>
          <a:p>
            <a:endParaRPr lang="zh-CN" altLang="en-US" sz="1200" b="1">
              <a:latin typeface="微软雅黑" pitchFamily="34" charset="-122"/>
              <a:ea typeface="微软雅黑" pitchFamily="34" charset="-122"/>
            </a:endParaRPr>
          </a:p>
        </p:txBody>
      </p:sp>
      <p:sp>
        <p:nvSpPr>
          <p:cNvPr id="7" name="AutoShape 6"/>
          <p:cNvSpPr>
            <a:spLocks noChangeArrowheads="1"/>
          </p:cNvSpPr>
          <p:nvPr/>
        </p:nvSpPr>
        <p:spPr bwMode="auto">
          <a:xfrm>
            <a:off x="2326881" y="3575954"/>
            <a:ext cx="571498" cy="190878"/>
          </a:xfrm>
          <a:prstGeom prst="leftArrow">
            <a:avLst>
              <a:gd name="adj1" fmla="val 50000"/>
              <a:gd name="adj2" fmla="val 69093"/>
            </a:avLst>
          </a:prstGeom>
          <a:solidFill>
            <a:srgbClr val="CC00CC"/>
          </a:solidFill>
          <a:ln w="1270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8" name="Freeform 7"/>
          <p:cNvSpPr>
            <a:spLocks/>
          </p:cNvSpPr>
          <p:nvPr/>
        </p:nvSpPr>
        <p:spPr bwMode="auto">
          <a:xfrm>
            <a:off x="1912176" y="2028168"/>
            <a:ext cx="4787850" cy="370572"/>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66FF99"/>
              </a:gs>
              <a:gs pos="100000">
                <a:srgbClr val="00B0F0"/>
              </a:gs>
            </a:gsLst>
            <a:lin ang="5400000" scaled="1"/>
          </a:gradFill>
          <a:ln>
            <a:noFill/>
          </a:ln>
          <a:effectLst/>
          <a:extLst/>
        </p:spPr>
        <p:txBody>
          <a:bodyPr wrap="none" anchor="ctr"/>
          <a:lstStyle/>
          <a:p>
            <a:endParaRPr lang="zh-CN" altLang="en-US" sz="1200" b="1">
              <a:latin typeface="微软雅黑" pitchFamily="34" charset="-122"/>
              <a:ea typeface="微软雅黑" pitchFamily="34" charset="-122"/>
            </a:endParaRPr>
          </a:p>
        </p:txBody>
      </p:sp>
      <p:sp>
        <p:nvSpPr>
          <p:cNvPr id="9" name="Rectangle 8"/>
          <p:cNvSpPr>
            <a:spLocks noChangeArrowheads="1"/>
          </p:cNvSpPr>
          <p:nvPr/>
        </p:nvSpPr>
        <p:spPr bwMode="auto">
          <a:xfrm>
            <a:off x="3314219" y="2398740"/>
            <a:ext cx="3316500" cy="302048"/>
          </a:xfrm>
          <a:prstGeom prst="rect">
            <a:avLst/>
          </a:prstGeom>
          <a:solidFill>
            <a:srgbClr val="00FFFF"/>
          </a:solidFill>
          <a:ln w="19050">
            <a:solidFill>
              <a:schemeClr val="tx1"/>
            </a:solidFill>
            <a:miter lim="800000"/>
            <a:headEnd/>
            <a:tailEnd/>
          </a:ln>
          <a:effectLst/>
          <a:extLst/>
        </p:spPr>
        <p:txBody>
          <a:bodyPr wrap="none" anchor="ctr"/>
          <a:lstStyle/>
          <a:p>
            <a:endParaRPr lang="zh-CN" altLang="en-US" sz="1200" b="1">
              <a:latin typeface="微软雅黑" pitchFamily="34" charset="-122"/>
              <a:ea typeface="微软雅黑" pitchFamily="34" charset="-122"/>
            </a:endParaRPr>
          </a:p>
        </p:txBody>
      </p:sp>
      <p:sp>
        <p:nvSpPr>
          <p:cNvPr id="11" name="Line 10"/>
          <p:cNvSpPr>
            <a:spLocks noChangeShapeType="1"/>
          </p:cNvSpPr>
          <p:nvPr/>
        </p:nvSpPr>
        <p:spPr bwMode="auto">
          <a:xfrm>
            <a:off x="4143628" y="2398740"/>
            <a:ext cx="1136"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Rectangle 11"/>
          <p:cNvSpPr>
            <a:spLocks noChangeArrowheads="1"/>
          </p:cNvSpPr>
          <p:nvPr/>
        </p:nvSpPr>
        <p:spPr bwMode="auto">
          <a:xfrm>
            <a:off x="1915585" y="1726120"/>
            <a:ext cx="4784441" cy="302048"/>
          </a:xfrm>
          <a:prstGeom prst="rect">
            <a:avLst/>
          </a:prstGeom>
          <a:solidFill>
            <a:srgbClr val="99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2"/>
          <p:cNvSpPr>
            <a:spLocks noChangeShapeType="1"/>
          </p:cNvSpPr>
          <p:nvPr/>
        </p:nvSpPr>
        <p:spPr bwMode="auto">
          <a:xfrm>
            <a:off x="3508505" y="1726120"/>
            <a:ext cx="2273"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3"/>
          <p:cNvSpPr>
            <a:spLocks noChangeShapeType="1"/>
          </p:cNvSpPr>
          <p:nvPr/>
        </p:nvSpPr>
        <p:spPr bwMode="auto">
          <a:xfrm>
            <a:off x="4971900" y="2398740"/>
            <a:ext cx="2273"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4"/>
          <p:cNvSpPr>
            <a:spLocks noChangeShapeType="1"/>
          </p:cNvSpPr>
          <p:nvPr/>
        </p:nvSpPr>
        <p:spPr bwMode="auto">
          <a:xfrm>
            <a:off x="5801309" y="2398740"/>
            <a:ext cx="1136"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Freeform 15"/>
          <p:cNvSpPr>
            <a:spLocks/>
          </p:cNvSpPr>
          <p:nvPr/>
        </p:nvSpPr>
        <p:spPr bwMode="auto">
          <a:xfrm>
            <a:off x="2420047" y="2398740"/>
            <a:ext cx="894172" cy="302048"/>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0000FF"/>
          </a:solidFill>
          <a:ln w="19050" cap="flat" cmpd="sng">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Text Box 16"/>
          <p:cNvSpPr txBox="1">
            <a:spLocks noChangeArrowheads="1"/>
          </p:cNvSpPr>
          <p:nvPr/>
        </p:nvSpPr>
        <p:spPr bwMode="auto">
          <a:xfrm>
            <a:off x="2522412" y="2405787"/>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itchFamily="34" charset="-122"/>
                <a:ea typeface="微软雅黑" pitchFamily="34" charset="-122"/>
              </a:rPr>
              <a:t>伪首部</a:t>
            </a:r>
          </a:p>
        </p:txBody>
      </p:sp>
      <p:sp>
        <p:nvSpPr>
          <p:cNvPr id="18" name="Text Box 17"/>
          <p:cNvSpPr txBox="1">
            <a:spLocks noChangeArrowheads="1"/>
          </p:cNvSpPr>
          <p:nvPr/>
        </p:nvSpPr>
        <p:spPr bwMode="auto">
          <a:xfrm>
            <a:off x="3395324" y="2396643"/>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源端口</a:t>
            </a:r>
          </a:p>
        </p:txBody>
      </p:sp>
      <p:sp>
        <p:nvSpPr>
          <p:cNvPr id="19" name="Text Box 18"/>
          <p:cNvSpPr txBox="1">
            <a:spLocks noChangeArrowheads="1"/>
          </p:cNvSpPr>
          <p:nvPr/>
        </p:nvSpPr>
        <p:spPr bwMode="auto">
          <a:xfrm>
            <a:off x="4147308" y="2396643"/>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目的端口</a:t>
            </a:r>
          </a:p>
        </p:txBody>
      </p:sp>
      <p:sp>
        <p:nvSpPr>
          <p:cNvPr id="20" name="Text Box 19"/>
          <p:cNvSpPr txBox="1">
            <a:spLocks noChangeArrowheads="1"/>
          </p:cNvSpPr>
          <p:nvPr/>
        </p:nvSpPr>
        <p:spPr bwMode="auto">
          <a:xfrm>
            <a:off x="5102834" y="2395594"/>
            <a:ext cx="5854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长  度</a:t>
            </a:r>
          </a:p>
        </p:txBody>
      </p:sp>
      <p:sp>
        <p:nvSpPr>
          <p:cNvPr id="21" name="Text Box 20"/>
          <p:cNvSpPr txBox="1">
            <a:spLocks noChangeArrowheads="1"/>
          </p:cNvSpPr>
          <p:nvPr/>
        </p:nvSpPr>
        <p:spPr bwMode="auto">
          <a:xfrm>
            <a:off x="5903729" y="2396643"/>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检验和</a:t>
            </a:r>
          </a:p>
        </p:txBody>
      </p:sp>
      <p:sp>
        <p:nvSpPr>
          <p:cNvPr id="22" name="Text Box 21"/>
          <p:cNvSpPr txBox="1">
            <a:spLocks noChangeArrowheads="1"/>
          </p:cNvSpPr>
          <p:nvPr/>
        </p:nvSpPr>
        <p:spPr bwMode="auto">
          <a:xfrm>
            <a:off x="5160505" y="3545540"/>
            <a:ext cx="9108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数         据</a:t>
            </a:r>
          </a:p>
        </p:txBody>
      </p:sp>
      <p:sp>
        <p:nvSpPr>
          <p:cNvPr id="23" name="Text Box 22"/>
          <p:cNvSpPr txBox="1">
            <a:spLocks noChangeArrowheads="1"/>
          </p:cNvSpPr>
          <p:nvPr/>
        </p:nvSpPr>
        <p:spPr bwMode="auto">
          <a:xfrm>
            <a:off x="2982509" y="3536396"/>
            <a:ext cx="5854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itchFamily="34" charset="-122"/>
                <a:ea typeface="微软雅黑" pitchFamily="34" charset="-122"/>
              </a:rPr>
              <a:t>首  部</a:t>
            </a:r>
          </a:p>
        </p:txBody>
      </p:sp>
      <p:sp>
        <p:nvSpPr>
          <p:cNvPr id="24" name="Line 23"/>
          <p:cNvSpPr>
            <a:spLocks noChangeShapeType="1"/>
          </p:cNvSpPr>
          <p:nvPr/>
        </p:nvSpPr>
        <p:spPr bwMode="auto">
          <a:xfrm>
            <a:off x="5105970" y="1726120"/>
            <a:ext cx="0"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Line 24"/>
          <p:cNvSpPr>
            <a:spLocks noChangeShapeType="1"/>
          </p:cNvSpPr>
          <p:nvPr/>
        </p:nvSpPr>
        <p:spPr bwMode="auto">
          <a:xfrm>
            <a:off x="5487725" y="1726120"/>
            <a:ext cx="1136"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6" name="Line 25"/>
          <p:cNvSpPr>
            <a:spLocks noChangeShapeType="1"/>
          </p:cNvSpPr>
          <p:nvPr/>
        </p:nvSpPr>
        <p:spPr bwMode="auto">
          <a:xfrm>
            <a:off x="5869480" y="1726120"/>
            <a:ext cx="0"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7" name="Text Box 26"/>
          <p:cNvSpPr txBox="1">
            <a:spLocks noChangeArrowheads="1"/>
          </p:cNvSpPr>
          <p:nvPr/>
        </p:nvSpPr>
        <p:spPr bwMode="auto">
          <a:xfrm>
            <a:off x="5866236" y="1751455"/>
            <a:ext cx="8354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UDP</a:t>
            </a:r>
            <a:r>
              <a:rPr kumimoji="1" lang="zh-CN" altLang="en-US" sz="1200" b="1" dirty="0">
                <a:latin typeface="微软雅黑" pitchFamily="34" charset="-122"/>
                <a:ea typeface="微软雅黑" pitchFamily="34" charset="-122"/>
              </a:rPr>
              <a:t>长度</a:t>
            </a:r>
          </a:p>
        </p:txBody>
      </p:sp>
      <p:sp>
        <p:nvSpPr>
          <p:cNvPr id="28" name="Text Box 27"/>
          <p:cNvSpPr txBox="1">
            <a:spLocks noChangeArrowheads="1"/>
          </p:cNvSpPr>
          <p:nvPr/>
        </p:nvSpPr>
        <p:spPr bwMode="auto">
          <a:xfrm>
            <a:off x="2229388" y="1751455"/>
            <a:ext cx="8915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源 </a:t>
            </a:r>
            <a:r>
              <a:rPr kumimoji="1" lang="en-US" altLang="zh-CN" sz="1200" b="1" dirty="0">
                <a:latin typeface="微软雅黑" pitchFamily="34" charset="-122"/>
                <a:ea typeface="微软雅黑" pitchFamily="34" charset="-122"/>
              </a:rPr>
              <a:t>IP </a:t>
            </a:r>
            <a:r>
              <a:rPr kumimoji="1" lang="zh-CN" altLang="en-US" sz="1200" b="1" dirty="0">
                <a:latin typeface="微软雅黑" pitchFamily="34" charset="-122"/>
                <a:ea typeface="微软雅黑" pitchFamily="34" charset="-122"/>
              </a:rPr>
              <a:t>地址</a:t>
            </a:r>
          </a:p>
        </p:txBody>
      </p:sp>
      <p:sp>
        <p:nvSpPr>
          <p:cNvPr id="29" name="Text Box 28"/>
          <p:cNvSpPr txBox="1">
            <a:spLocks noChangeArrowheads="1"/>
          </p:cNvSpPr>
          <p:nvPr/>
        </p:nvSpPr>
        <p:spPr bwMode="auto">
          <a:xfrm>
            <a:off x="3778106" y="1751455"/>
            <a:ext cx="104547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目的 </a:t>
            </a:r>
            <a:r>
              <a:rPr kumimoji="1" lang="en-US" altLang="zh-CN" sz="1200" b="1" dirty="0">
                <a:latin typeface="微软雅黑" pitchFamily="34" charset="-122"/>
                <a:ea typeface="微软雅黑" pitchFamily="34" charset="-122"/>
              </a:rPr>
              <a:t>IP </a:t>
            </a:r>
            <a:r>
              <a:rPr kumimoji="1" lang="zh-CN" altLang="en-US" sz="1200" b="1" dirty="0">
                <a:latin typeface="微软雅黑" pitchFamily="34" charset="-122"/>
                <a:ea typeface="微软雅黑" pitchFamily="34" charset="-122"/>
              </a:rPr>
              <a:t>地址</a:t>
            </a:r>
          </a:p>
        </p:txBody>
      </p:sp>
      <p:sp>
        <p:nvSpPr>
          <p:cNvPr id="30" name="Text Box 29"/>
          <p:cNvSpPr txBox="1">
            <a:spLocks noChangeArrowheads="1"/>
          </p:cNvSpPr>
          <p:nvPr/>
        </p:nvSpPr>
        <p:spPr bwMode="auto">
          <a:xfrm>
            <a:off x="5178684" y="1751455"/>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0</a:t>
            </a:r>
          </a:p>
        </p:txBody>
      </p:sp>
      <p:sp>
        <p:nvSpPr>
          <p:cNvPr id="31" name="Text Box 30"/>
          <p:cNvSpPr txBox="1">
            <a:spLocks noChangeArrowheads="1"/>
          </p:cNvSpPr>
          <p:nvPr/>
        </p:nvSpPr>
        <p:spPr bwMode="auto">
          <a:xfrm>
            <a:off x="5488861" y="1751455"/>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17</a:t>
            </a:r>
          </a:p>
        </p:txBody>
      </p:sp>
      <p:sp>
        <p:nvSpPr>
          <p:cNvPr id="32" name="Line 31"/>
          <p:cNvSpPr>
            <a:spLocks noChangeShapeType="1"/>
          </p:cNvSpPr>
          <p:nvPr/>
        </p:nvSpPr>
        <p:spPr bwMode="auto">
          <a:xfrm>
            <a:off x="2867701" y="3971343"/>
            <a:ext cx="4719679" cy="0"/>
          </a:xfrm>
          <a:prstGeom prst="line">
            <a:avLst/>
          </a:prstGeom>
          <a:noFill/>
          <a:ln w="1905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Rectangle 32"/>
          <p:cNvSpPr>
            <a:spLocks noChangeArrowheads="1"/>
          </p:cNvSpPr>
          <p:nvPr/>
        </p:nvSpPr>
        <p:spPr bwMode="auto">
          <a:xfrm>
            <a:off x="4717397" y="3869611"/>
            <a:ext cx="839635" cy="192975"/>
          </a:xfrm>
          <a:prstGeom prst="rect">
            <a:avLst/>
          </a:prstGeom>
          <a:solidFill>
            <a:srgbClr val="C3E3F9"/>
          </a:solidFill>
          <a:ln>
            <a:noFill/>
          </a:ln>
          <a:effectLst/>
          <a:extLst/>
        </p:spPr>
        <p:txBody>
          <a:bodyPr wrap="none" anchor="ctr"/>
          <a:lstStyle/>
          <a:p>
            <a:endParaRPr lang="zh-CN" altLang="en-US" sz="1200" b="1">
              <a:latin typeface="微软雅黑" pitchFamily="34" charset="-122"/>
              <a:ea typeface="微软雅黑" pitchFamily="34" charset="-122"/>
            </a:endParaRPr>
          </a:p>
        </p:txBody>
      </p:sp>
      <p:sp>
        <p:nvSpPr>
          <p:cNvPr id="34" name="Text Box 33"/>
          <p:cNvSpPr txBox="1">
            <a:spLocks noChangeArrowheads="1"/>
          </p:cNvSpPr>
          <p:nvPr/>
        </p:nvSpPr>
        <p:spPr bwMode="auto">
          <a:xfrm>
            <a:off x="4693592" y="3839625"/>
            <a:ext cx="845103" cy="276999"/>
          </a:xfrm>
          <a:prstGeom prst="rect">
            <a:avLst/>
          </a:prstGeom>
          <a:solidFill>
            <a:srgbClr val="C3E3F9"/>
          </a:solidFill>
          <a:ln>
            <a:noFill/>
          </a:ln>
          <a:effectLst/>
          <a:extLst/>
        </p:spPr>
        <p:txBody>
          <a:bodyPr wrap="none">
            <a:spAutoFit/>
          </a:bodyPr>
          <a:lstStyle/>
          <a:p>
            <a:r>
              <a:rPr kumimoji="1" lang="en-US" altLang="zh-CN" sz="1200" b="1" dirty="0">
                <a:solidFill>
                  <a:srgbClr val="0000FF"/>
                </a:solidFill>
                <a:latin typeface="微软雅黑" pitchFamily="34" charset="-122"/>
                <a:ea typeface="微软雅黑" pitchFamily="34" charset="-122"/>
              </a:rPr>
              <a:t>IP </a:t>
            </a:r>
            <a:r>
              <a:rPr kumimoji="1" lang="zh-CN" altLang="en-US" sz="1200" b="1" dirty="0">
                <a:solidFill>
                  <a:srgbClr val="0000FF"/>
                </a:solidFill>
                <a:latin typeface="微软雅黑" pitchFamily="34" charset="-122"/>
                <a:ea typeface="微软雅黑" pitchFamily="34" charset="-122"/>
              </a:rPr>
              <a:t>数据报</a:t>
            </a:r>
          </a:p>
        </p:txBody>
      </p:sp>
      <p:sp>
        <p:nvSpPr>
          <p:cNvPr id="35" name="Text Box 34"/>
          <p:cNvSpPr txBox="1">
            <a:spLocks noChangeArrowheads="1"/>
          </p:cNvSpPr>
          <p:nvPr/>
        </p:nvSpPr>
        <p:spPr bwMode="auto">
          <a:xfrm>
            <a:off x="1480429" y="1509941"/>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33CC"/>
                </a:solidFill>
                <a:latin typeface="微软雅黑" pitchFamily="34" charset="-122"/>
                <a:ea typeface="微软雅黑" pitchFamily="34" charset="-122"/>
              </a:rPr>
              <a:t>字节</a:t>
            </a:r>
          </a:p>
        </p:txBody>
      </p:sp>
      <p:sp>
        <p:nvSpPr>
          <p:cNvPr id="36" name="Text Box 35"/>
          <p:cNvSpPr txBox="1">
            <a:spLocks noChangeArrowheads="1"/>
          </p:cNvSpPr>
          <p:nvPr/>
        </p:nvSpPr>
        <p:spPr bwMode="auto">
          <a:xfrm>
            <a:off x="2585929" y="149525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4</a:t>
            </a:r>
          </a:p>
        </p:txBody>
      </p:sp>
      <p:sp>
        <p:nvSpPr>
          <p:cNvPr id="37" name="Text Box 36"/>
          <p:cNvSpPr txBox="1">
            <a:spLocks noChangeArrowheads="1"/>
          </p:cNvSpPr>
          <p:nvPr/>
        </p:nvSpPr>
        <p:spPr bwMode="auto">
          <a:xfrm>
            <a:off x="4179985" y="149525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4</a:t>
            </a:r>
          </a:p>
        </p:txBody>
      </p:sp>
      <p:sp>
        <p:nvSpPr>
          <p:cNvPr id="38" name="Text Box 37"/>
          <p:cNvSpPr txBox="1">
            <a:spLocks noChangeArrowheads="1"/>
          </p:cNvSpPr>
          <p:nvPr/>
        </p:nvSpPr>
        <p:spPr bwMode="auto">
          <a:xfrm>
            <a:off x="5178684" y="149525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1</a:t>
            </a:r>
          </a:p>
        </p:txBody>
      </p:sp>
      <p:sp>
        <p:nvSpPr>
          <p:cNvPr id="39" name="Text Box 38"/>
          <p:cNvSpPr txBox="1">
            <a:spLocks noChangeArrowheads="1"/>
          </p:cNvSpPr>
          <p:nvPr/>
        </p:nvSpPr>
        <p:spPr bwMode="auto">
          <a:xfrm>
            <a:off x="5551351" y="149525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1</a:t>
            </a:r>
          </a:p>
        </p:txBody>
      </p:sp>
      <p:sp>
        <p:nvSpPr>
          <p:cNvPr id="40" name="Text Box 39"/>
          <p:cNvSpPr txBox="1">
            <a:spLocks noChangeArrowheads="1"/>
          </p:cNvSpPr>
          <p:nvPr/>
        </p:nvSpPr>
        <p:spPr bwMode="auto">
          <a:xfrm>
            <a:off x="6114894" y="149525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1" name="Text Box 40"/>
          <p:cNvSpPr txBox="1">
            <a:spLocks noChangeArrowheads="1"/>
          </p:cNvSpPr>
          <p:nvPr/>
        </p:nvSpPr>
        <p:spPr bwMode="auto">
          <a:xfrm>
            <a:off x="2675687" y="2149130"/>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12</a:t>
            </a:r>
          </a:p>
        </p:txBody>
      </p:sp>
      <p:sp>
        <p:nvSpPr>
          <p:cNvPr id="42" name="Text Box 41"/>
          <p:cNvSpPr txBox="1">
            <a:spLocks noChangeArrowheads="1"/>
          </p:cNvSpPr>
          <p:nvPr/>
        </p:nvSpPr>
        <p:spPr bwMode="auto">
          <a:xfrm>
            <a:off x="3584629" y="215227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3" name="Text Box 42"/>
          <p:cNvSpPr txBox="1">
            <a:spLocks noChangeArrowheads="1"/>
          </p:cNvSpPr>
          <p:nvPr/>
        </p:nvSpPr>
        <p:spPr bwMode="auto">
          <a:xfrm>
            <a:off x="4461758" y="215227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4" name="Text Box 43"/>
          <p:cNvSpPr txBox="1">
            <a:spLocks noChangeArrowheads="1"/>
          </p:cNvSpPr>
          <p:nvPr/>
        </p:nvSpPr>
        <p:spPr bwMode="auto">
          <a:xfrm>
            <a:off x="5227541" y="215227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5" name="Text Box 44"/>
          <p:cNvSpPr txBox="1">
            <a:spLocks noChangeArrowheads="1"/>
          </p:cNvSpPr>
          <p:nvPr/>
        </p:nvSpPr>
        <p:spPr bwMode="auto">
          <a:xfrm>
            <a:off x="6098988" y="215227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6" name="Text Box 45"/>
          <p:cNvSpPr txBox="1">
            <a:spLocks noChangeArrowheads="1"/>
          </p:cNvSpPr>
          <p:nvPr/>
        </p:nvSpPr>
        <p:spPr bwMode="auto">
          <a:xfrm>
            <a:off x="1957142" y="2149130"/>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33CC"/>
                </a:solidFill>
                <a:latin typeface="微软雅黑" pitchFamily="34" charset="-122"/>
                <a:ea typeface="微软雅黑" pitchFamily="34" charset="-122"/>
              </a:rPr>
              <a:t>字节</a:t>
            </a:r>
          </a:p>
        </p:txBody>
      </p:sp>
      <p:sp>
        <p:nvSpPr>
          <p:cNvPr id="47" name="Text Box 46"/>
          <p:cNvSpPr txBox="1">
            <a:spLocks noChangeArrowheads="1"/>
          </p:cNvSpPr>
          <p:nvPr/>
        </p:nvSpPr>
        <p:spPr bwMode="auto">
          <a:xfrm>
            <a:off x="1820655" y="3815325"/>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33CC"/>
                </a:solidFill>
                <a:latin typeface="微软雅黑" pitchFamily="34" charset="-122"/>
                <a:ea typeface="微软雅黑" pitchFamily="34" charset="-122"/>
              </a:rPr>
              <a:t>发送在前</a:t>
            </a:r>
          </a:p>
        </p:txBody>
      </p:sp>
      <p:sp>
        <p:nvSpPr>
          <p:cNvPr id="51" name="Text Box 52"/>
          <p:cNvSpPr txBox="1">
            <a:spLocks noChangeArrowheads="1"/>
          </p:cNvSpPr>
          <p:nvPr/>
        </p:nvSpPr>
        <p:spPr bwMode="auto">
          <a:xfrm>
            <a:off x="2119889" y="2932035"/>
            <a:ext cx="15359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UDP </a:t>
            </a:r>
            <a:r>
              <a:rPr kumimoji="1" lang="zh-CN" altLang="en-US" sz="1400" b="1" dirty="0">
                <a:solidFill>
                  <a:srgbClr val="000099"/>
                </a:solidFill>
                <a:latin typeface="微软雅黑" pitchFamily="34" charset="-122"/>
                <a:ea typeface="微软雅黑" pitchFamily="34" charset="-122"/>
              </a:rPr>
              <a:t>用户数据报</a:t>
            </a:r>
          </a:p>
        </p:txBody>
      </p:sp>
      <p:sp>
        <p:nvSpPr>
          <p:cNvPr id="52" name="Rectangle 4"/>
          <p:cNvSpPr>
            <a:spLocks noChangeArrowheads="1"/>
          </p:cNvSpPr>
          <p:nvPr/>
        </p:nvSpPr>
        <p:spPr bwMode="auto">
          <a:xfrm>
            <a:off x="3673978" y="3241263"/>
            <a:ext cx="3907750" cy="287779"/>
          </a:xfrm>
          <a:prstGeom prst="rect">
            <a:avLst/>
          </a:prstGeom>
          <a:gradFill flip="none" rotWithShape="1">
            <a:gsLst>
              <a:gs pos="0">
                <a:srgbClr val="00FFFF"/>
              </a:gs>
              <a:gs pos="100000">
                <a:srgbClr val="00B0F0"/>
              </a:gs>
            </a:gsLst>
            <a:lin ang="16200000" scaled="1"/>
            <a:tileRect/>
          </a:gra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53" name="Rectangle 59"/>
          <p:cNvSpPr>
            <a:spLocks noChangeArrowheads="1"/>
          </p:cNvSpPr>
          <p:nvPr/>
        </p:nvSpPr>
        <p:spPr bwMode="auto">
          <a:xfrm flipH="1">
            <a:off x="2420048" y="2390266"/>
            <a:ext cx="897122" cy="305195"/>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latin typeface="微软雅黑" pitchFamily="34" charset="-122"/>
              <a:ea typeface="微软雅黑" pitchFamily="34" charset="-122"/>
            </a:endParaRPr>
          </a:p>
        </p:txBody>
      </p:sp>
      <p:sp>
        <p:nvSpPr>
          <p:cNvPr id="10" name="Rectangle 9"/>
          <p:cNvSpPr>
            <a:spLocks noChangeArrowheads="1"/>
          </p:cNvSpPr>
          <p:nvPr/>
        </p:nvSpPr>
        <p:spPr bwMode="auto">
          <a:xfrm>
            <a:off x="3670978" y="3518271"/>
            <a:ext cx="3916401" cy="302048"/>
          </a:xfrm>
          <a:prstGeom prst="rect">
            <a:avLst/>
          </a:prstGeom>
          <a:solidFill>
            <a:srgbClr val="00FFFF"/>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48" name="Rectangle 48"/>
          <p:cNvSpPr>
            <a:spLocks noChangeArrowheads="1"/>
          </p:cNvSpPr>
          <p:nvPr/>
        </p:nvSpPr>
        <p:spPr bwMode="auto">
          <a:xfrm>
            <a:off x="4443579" y="2932034"/>
            <a:ext cx="3143801" cy="302048"/>
          </a:xfrm>
          <a:prstGeom prst="rect">
            <a:avLst/>
          </a:prstGeom>
          <a:solidFill>
            <a:srgbClr val="66FF99"/>
          </a:solidFill>
          <a:ln w="19050">
            <a:solidFill>
              <a:schemeClr val="tx1"/>
            </a:solidFill>
            <a:miter lim="800000"/>
            <a:headEnd/>
            <a:tailEnd/>
          </a:ln>
          <a:effectLst/>
          <a:extLst/>
        </p:spPr>
        <p:txBody>
          <a:bodyPr wrap="none" anchor="ctr"/>
          <a:lstStyle/>
          <a:p>
            <a:endParaRPr lang="zh-CN" altLang="en-US" sz="1200" b="1">
              <a:latin typeface="微软雅黑" pitchFamily="34" charset="-122"/>
              <a:ea typeface="微软雅黑" pitchFamily="34" charset="-122"/>
            </a:endParaRPr>
          </a:p>
        </p:txBody>
      </p:sp>
      <p:sp>
        <p:nvSpPr>
          <p:cNvPr id="6" name="Rectangle 4"/>
          <p:cNvSpPr>
            <a:spLocks noChangeArrowheads="1"/>
          </p:cNvSpPr>
          <p:nvPr/>
        </p:nvSpPr>
        <p:spPr bwMode="auto">
          <a:xfrm>
            <a:off x="3669842" y="2932034"/>
            <a:ext cx="773737" cy="302048"/>
          </a:xfrm>
          <a:prstGeom prst="rect">
            <a:avLst/>
          </a:prstGeom>
          <a:solidFill>
            <a:srgbClr val="CC00CC"/>
          </a:solidFill>
          <a:ln w="19050">
            <a:solidFill>
              <a:schemeClr val="tx1"/>
            </a:solidFill>
            <a:miter lim="800000"/>
            <a:headEnd/>
            <a:tailEnd/>
          </a:ln>
          <a:effectLst/>
          <a:extLst/>
        </p:spPr>
        <p:txBody>
          <a:bodyPr wrap="none" anchor="ctr"/>
          <a:lstStyle/>
          <a:p>
            <a:endParaRPr lang="zh-CN" altLang="en-US" sz="1200" b="1">
              <a:latin typeface="微软雅黑" pitchFamily="34" charset="-122"/>
              <a:ea typeface="微软雅黑" pitchFamily="34" charset="-122"/>
            </a:endParaRPr>
          </a:p>
        </p:txBody>
      </p:sp>
      <p:sp>
        <p:nvSpPr>
          <p:cNvPr id="50" name="Text Box 50"/>
          <p:cNvSpPr txBox="1">
            <a:spLocks noChangeArrowheads="1"/>
          </p:cNvSpPr>
          <p:nvPr/>
        </p:nvSpPr>
        <p:spPr bwMode="auto">
          <a:xfrm>
            <a:off x="3730322" y="2931904"/>
            <a:ext cx="649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chemeClr val="bg1"/>
                </a:solidFill>
                <a:latin typeface="微软雅黑" pitchFamily="34" charset="-122"/>
                <a:ea typeface="微软雅黑" pitchFamily="34" charset="-122"/>
              </a:rPr>
              <a:t>首  部</a:t>
            </a:r>
          </a:p>
        </p:txBody>
      </p:sp>
      <p:sp>
        <p:nvSpPr>
          <p:cNvPr id="49" name="Text Box 49"/>
          <p:cNvSpPr txBox="1">
            <a:spLocks noChangeArrowheads="1"/>
          </p:cNvSpPr>
          <p:nvPr/>
        </p:nvSpPr>
        <p:spPr bwMode="auto">
          <a:xfrm>
            <a:off x="5536712" y="2929872"/>
            <a:ext cx="10198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数         据</a:t>
            </a:r>
          </a:p>
        </p:txBody>
      </p:sp>
      <p:sp>
        <p:nvSpPr>
          <p:cNvPr id="54" name="灯片编号占位符 53">
            <a:extLst>
              <a:ext uri="{FF2B5EF4-FFF2-40B4-BE49-F238E27FC236}">
                <a16:creationId xmlns:a16="http://schemas.microsoft.com/office/drawing/2014/main" id="{F27B0408-F7D4-4861-A8E6-410D86BFA2F0}"/>
              </a:ext>
            </a:extLst>
          </p:cNvPr>
          <p:cNvSpPr>
            <a:spLocks noGrp="1"/>
          </p:cNvSpPr>
          <p:nvPr>
            <p:ph type="sldNum" sz="quarter" idx="12"/>
          </p:nvPr>
        </p:nvSpPr>
        <p:spPr/>
        <p:txBody>
          <a:bodyPr/>
          <a:lstStyle/>
          <a:p>
            <a:fld id="{C485880C-E2C3-4DAB-AE74-D9BE691626AC}" type="slidenum">
              <a:rPr lang="zh-CN" altLang="en-US" smtClean="0"/>
              <a:pPr/>
              <a:t>30</a:t>
            </a:fld>
            <a:endParaRPr lang="zh-CN" altLang="en-US"/>
          </a:p>
        </p:txBody>
      </p:sp>
    </p:spTree>
    <p:extLst>
      <p:ext uri="{BB962C8B-B14F-4D97-AF65-F5344CB8AC3E}">
        <p14:creationId xmlns:p14="http://schemas.microsoft.com/office/powerpoint/2010/main" val="211886508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250"/>
                                  </p:stCondLst>
                                  <p:endCondLst>
                                    <p:cond evt="onNext" delay="0">
                                      <p:tgtEl>
                                        <p:sldTgt/>
                                      </p:tgtEl>
                                    </p:cond>
                                  </p:endCondLst>
                                  <p:childTnLst>
                                    <p:anim calcmode="discrete" valueType="str">
                                      <p:cBhvr>
                                        <p:cTn id="6" dur="10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4" y="628209"/>
            <a:ext cx="8053711"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126101" y="605119"/>
            <a:ext cx="287450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计算 </a:t>
            </a:r>
            <a:r>
              <a:rPr lang="en-US" altLang="zh-CN" sz="2000" b="1" dirty="0">
                <a:solidFill>
                  <a:schemeClr val="bg1"/>
                </a:solidFill>
                <a:ea typeface="微软雅黑" pitchFamily="34" charset="-122"/>
              </a:rPr>
              <a:t>UDP </a:t>
            </a:r>
            <a:r>
              <a:rPr lang="zh-CN" altLang="en-US" sz="2000" b="1" dirty="0">
                <a:solidFill>
                  <a:schemeClr val="bg1"/>
                </a:solidFill>
                <a:ea typeface="微软雅黑" pitchFamily="34" charset="-122"/>
              </a:rPr>
              <a:t>检验和的例子</a:t>
            </a:r>
          </a:p>
        </p:txBody>
      </p:sp>
      <p:sp>
        <p:nvSpPr>
          <p:cNvPr id="4" name="圆角矩形 3"/>
          <p:cNvSpPr/>
          <p:nvPr/>
        </p:nvSpPr>
        <p:spPr>
          <a:xfrm>
            <a:off x="545144" y="1069848"/>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2809248" y="1099293"/>
            <a:ext cx="4838720" cy="3287054"/>
            <a:chOff x="2662944" y="1099293"/>
            <a:chExt cx="4838720" cy="3287054"/>
          </a:xfrm>
        </p:grpSpPr>
        <p:sp>
          <p:nvSpPr>
            <p:cNvPr id="7" name="Text Box 7"/>
            <p:cNvSpPr txBox="1">
              <a:spLocks noChangeArrowheads="1"/>
            </p:cNvSpPr>
            <p:nvPr/>
          </p:nvSpPr>
          <p:spPr bwMode="auto">
            <a:xfrm>
              <a:off x="4320743" y="1099293"/>
              <a:ext cx="3180921" cy="328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1200" b="1" dirty="0">
                  <a:solidFill>
                    <a:srgbClr val="0000FF"/>
                  </a:solidFill>
                  <a:latin typeface="微软雅黑" pitchFamily="34" charset="-122"/>
                  <a:ea typeface="微软雅黑" pitchFamily="34" charset="-122"/>
                </a:rPr>
                <a:t>10011001 00010011  →  153.19</a:t>
              </a:r>
            </a:p>
            <a:p>
              <a:r>
                <a:rPr kumimoji="1" lang="en-US" altLang="zh-CN" sz="1200" b="1" dirty="0">
                  <a:solidFill>
                    <a:srgbClr val="0000FF"/>
                  </a:solidFill>
                  <a:latin typeface="微软雅黑" pitchFamily="34" charset="-122"/>
                  <a:ea typeface="微软雅黑" pitchFamily="34" charset="-122"/>
                </a:rPr>
                <a:t>00001000 01101000  →  8.104</a:t>
              </a:r>
            </a:p>
            <a:p>
              <a:r>
                <a:rPr kumimoji="1" lang="en-US" altLang="zh-CN" sz="1200" b="1" dirty="0">
                  <a:solidFill>
                    <a:srgbClr val="0000FF"/>
                  </a:solidFill>
                  <a:latin typeface="微软雅黑" pitchFamily="34" charset="-122"/>
                  <a:ea typeface="微软雅黑" pitchFamily="34" charset="-122"/>
                </a:rPr>
                <a:t>10101011 00000011  →  171.3</a:t>
              </a:r>
            </a:p>
            <a:p>
              <a:r>
                <a:rPr kumimoji="1" lang="en-US" altLang="zh-CN" sz="1200" b="1" dirty="0">
                  <a:solidFill>
                    <a:srgbClr val="0000FF"/>
                  </a:solidFill>
                  <a:latin typeface="微软雅黑" pitchFamily="34" charset="-122"/>
                  <a:ea typeface="微软雅黑" pitchFamily="34" charset="-122"/>
                </a:rPr>
                <a:t>00001110 00001011  →  14.11</a:t>
              </a:r>
            </a:p>
            <a:p>
              <a:r>
                <a:rPr kumimoji="1" lang="en-US" altLang="zh-CN" sz="1200" b="1" dirty="0">
                  <a:solidFill>
                    <a:srgbClr val="0000FF"/>
                  </a:solidFill>
                  <a:latin typeface="微软雅黑" pitchFamily="34" charset="-122"/>
                  <a:ea typeface="微软雅黑" pitchFamily="34" charset="-122"/>
                </a:rPr>
                <a:t>00000000 00010001  →  0 </a:t>
              </a:r>
              <a:r>
                <a:rPr kumimoji="1" lang="zh-CN" altLang="en-US" sz="1200" b="1" dirty="0">
                  <a:solidFill>
                    <a:srgbClr val="0000FF"/>
                  </a:solidFill>
                  <a:latin typeface="微软雅黑" pitchFamily="34" charset="-122"/>
                  <a:ea typeface="微软雅黑" pitchFamily="34" charset="-122"/>
                </a:rPr>
                <a:t>和 </a:t>
              </a:r>
              <a:r>
                <a:rPr kumimoji="1" lang="en-US" altLang="zh-CN" sz="1200" b="1" dirty="0">
                  <a:solidFill>
                    <a:srgbClr val="0000FF"/>
                  </a:solidFill>
                  <a:latin typeface="微软雅黑" pitchFamily="34" charset="-122"/>
                  <a:ea typeface="微软雅黑" pitchFamily="34" charset="-122"/>
                </a:rPr>
                <a:t>17</a:t>
              </a:r>
            </a:p>
            <a:p>
              <a:r>
                <a:rPr kumimoji="1" lang="en-US" altLang="zh-CN" sz="1200" b="1" dirty="0">
                  <a:solidFill>
                    <a:srgbClr val="0000FF"/>
                  </a:solidFill>
                  <a:latin typeface="微软雅黑" pitchFamily="34" charset="-122"/>
                  <a:ea typeface="微软雅黑" pitchFamily="34" charset="-122"/>
                </a:rPr>
                <a:t>00000000 00001111  →  15</a:t>
              </a:r>
            </a:p>
            <a:p>
              <a:r>
                <a:rPr kumimoji="1" lang="en-US" altLang="zh-CN" sz="1200" b="1" dirty="0">
                  <a:solidFill>
                    <a:srgbClr val="0000FF"/>
                  </a:solidFill>
                  <a:latin typeface="微软雅黑" pitchFamily="34" charset="-122"/>
                  <a:ea typeface="微软雅黑" pitchFamily="34" charset="-122"/>
                </a:rPr>
                <a:t>00000100 00111111  →  1087</a:t>
              </a:r>
            </a:p>
            <a:p>
              <a:r>
                <a:rPr kumimoji="1" lang="en-US" altLang="zh-CN" sz="1200" b="1" dirty="0">
                  <a:solidFill>
                    <a:srgbClr val="0000FF"/>
                  </a:solidFill>
                  <a:latin typeface="微软雅黑" pitchFamily="34" charset="-122"/>
                  <a:ea typeface="微软雅黑" pitchFamily="34" charset="-122"/>
                </a:rPr>
                <a:t>00000000 00001101  →  13</a:t>
              </a:r>
            </a:p>
            <a:p>
              <a:r>
                <a:rPr kumimoji="1" lang="en-US" altLang="zh-CN" sz="1200" b="1" dirty="0">
                  <a:solidFill>
                    <a:srgbClr val="0000FF"/>
                  </a:solidFill>
                  <a:latin typeface="微软雅黑" pitchFamily="34" charset="-122"/>
                  <a:ea typeface="微软雅黑" pitchFamily="34" charset="-122"/>
                </a:rPr>
                <a:t>00000000 00001111  →  15</a:t>
              </a:r>
            </a:p>
            <a:p>
              <a:r>
                <a:rPr kumimoji="1" lang="en-US" altLang="zh-CN" sz="1200" b="1" dirty="0">
                  <a:solidFill>
                    <a:srgbClr val="0000FF"/>
                  </a:solidFill>
                  <a:latin typeface="微软雅黑" pitchFamily="34" charset="-122"/>
                  <a:ea typeface="微软雅黑" pitchFamily="34" charset="-122"/>
                </a:rPr>
                <a:t>00000000 00000000  →  0</a:t>
              </a:r>
              <a:r>
                <a:rPr kumimoji="1" lang="zh-CN" altLang="en-US" sz="1200" b="1" dirty="0">
                  <a:solidFill>
                    <a:srgbClr val="0000FF"/>
                  </a:solidFill>
                  <a:latin typeface="微软雅黑" pitchFamily="34" charset="-122"/>
                  <a:ea typeface="微软雅黑" pitchFamily="34" charset="-122"/>
                </a:rPr>
                <a:t>（检验和）</a:t>
              </a:r>
            </a:p>
            <a:p>
              <a:r>
                <a:rPr kumimoji="1" lang="en-US" altLang="zh-CN" sz="1200" b="1" dirty="0">
                  <a:solidFill>
                    <a:srgbClr val="0000FF"/>
                  </a:solidFill>
                  <a:latin typeface="微软雅黑" pitchFamily="34" charset="-122"/>
                  <a:ea typeface="微软雅黑" pitchFamily="34" charset="-122"/>
                </a:rPr>
                <a:t>01010100 01000101  →  </a:t>
              </a:r>
              <a:r>
                <a:rPr kumimoji="1" lang="zh-CN" altLang="en-US" sz="1200" b="1" dirty="0">
                  <a:solidFill>
                    <a:srgbClr val="0000FF"/>
                  </a:solidFill>
                  <a:latin typeface="微软雅黑" pitchFamily="34" charset="-122"/>
                  <a:ea typeface="微软雅黑" pitchFamily="34" charset="-122"/>
                </a:rPr>
                <a:t>数据</a:t>
              </a:r>
            </a:p>
            <a:p>
              <a:r>
                <a:rPr kumimoji="1" lang="en-US" altLang="zh-CN" sz="1200" b="1" dirty="0">
                  <a:solidFill>
                    <a:srgbClr val="0000FF"/>
                  </a:solidFill>
                  <a:latin typeface="微软雅黑" pitchFamily="34" charset="-122"/>
                  <a:ea typeface="微软雅黑" pitchFamily="34" charset="-122"/>
                </a:rPr>
                <a:t>01010011 01010100  →  </a:t>
              </a:r>
              <a:r>
                <a:rPr kumimoji="1" lang="zh-CN" altLang="en-US" sz="1200" b="1" dirty="0">
                  <a:solidFill>
                    <a:srgbClr val="0000FF"/>
                  </a:solidFill>
                  <a:latin typeface="微软雅黑" pitchFamily="34" charset="-122"/>
                  <a:ea typeface="微软雅黑" pitchFamily="34" charset="-122"/>
                </a:rPr>
                <a:t>数据</a:t>
              </a:r>
            </a:p>
            <a:p>
              <a:r>
                <a:rPr kumimoji="1" lang="en-US" altLang="zh-CN" sz="1200" b="1" dirty="0">
                  <a:solidFill>
                    <a:srgbClr val="0000FF"/>
                  </a:solidFill>
                  <a:latin typeface="微软雅黑" pitchFamily="34" charset="-122"/>
                  <a:ea typeface="微软雅黑" pitchFamily="34" charset="-122"/>
                </a:rPr>
                <a:t>01001001 01001110  →  </a:t>
              </a:r>
              <a:r>
                <a:rPr kumimoji="1" lang="zh-CN" altLang="en-US" sz="1200" b="1" dirty="0">
                  <a:solidFill>
                    <a:srgbClr val="0000FF"/>
                  </a:solidFill>
                  <a:latin typeface="微软雅黑" pitchFamily="34" charset="-122"/>
                  <a:ea typeface="微软雅黑" pitchFamily="34" charset="-122"/>
                </a:rPr>
                <a:t>数据</a:t>
              </a:r>
            </a:p>
            <a:p>
              <a:r>
                <a:rPr kumimoji="1" lang="en-US" altLang="zh-CN" sz="1200" b="1" dirty="0">
                  <a:solidFill>
                    <a:srgbClr val="0000FF"/>
                  </a:solidFill>
                  <a:latin typeface="微软雅黑" pitchFamily="34" charset="-122"/>
                  <a:ea typeface="微软雅黑" pitchFamily="34" charset="-122"/>
                </a:rPr>
                <a:t>01000111 00000000  →  </a:t>
              </a:r>
              <a:r>
                <a:rPr kumimoji="1" lang="zh-CN" altLang="en-US" sz="1200" b="1" dirty="0">
                  <a:solidFill>
                    <a:srgbClr val="0000FF"/>
                  </a:solidFill>
                  <a:latin typeface="微软雅黑" pitchFamily="34" charset="-122"/>
                  <a:ea typeface="微软雅黑" pitchFamily="34" charset="-122"/>
                </a:rPr>
                <a:t>数据和 </a:t>
              </a:r>
              <a:r>
                <a:rPr kumimoji="1" lang="en-US" altLang="zh-CN" sz="1200" b="1" dirty="0">
                  <a:solidFill>
                    <a:srgbClr val="0000FF"/>
                  </a:solidFill>
                  <a:latin typeface="微软雅黑" pitchFamily="34" charset="-122"/>
                  <a:ea typeface="微软雅黑" pitchFamily="34" charset="-122"/>
                </a:rPr>
                <a:t>0</a:t>
              </a:r>
              <a:r>
                <a:rPr kumimoji="1" lang="zh-CN" altLang="en-US" sz="1200" b="1" dirty="0">
                  <a:solidFill>
                    <a:srgbClr val="0000FF"/>
                  </a:solidFill>
                  <a:latin typeface="微软雅黑" pitchFamily="34" charset="-122"/>
                  <a:ea typeface="微软雅黑" pitchFamily="34" charset="-122"/>
                </a:rPr>
                <a:t>（填充）</a:t>
              </a:r>
            </a:p>
            <a:p>
              <a:endParaRPr kumimoji="1" lang="zh-CN" altLang="en-US" sz="1200" b="1" dirty="0">
                <a:solidFill>
                  <a:srgbClr val="0000FF"/>
                </a:solidFill>
                <a:latin typeface="微软雅黑" pitchFamily="34" charset="-122"/>
                <a:ea typeface="微软雅黑" pitchFamily="34" charset="-122"/>
              </a:endParaRPr>
            </a:p>
            <a:p>
              <a:r>
                <a:rPr kumimoji="1" lang="en-US" altLang="zh-CN" sz="1200" b="1" dirty="0">
                  <a:solidFill>
                    <a:srgbClr val="0000FF"/>
                  </a:solidFill>
                  <a:latin typeface="微软雅黑" pitchFamily="34" charset="-122"/>
                  <a:ea typeface="微软雅黑" pitchFamily="34" charset="-122"/>
                </a:rPr>
                <a:t>10010110 11101101  →  </a:t>
              </a:r>
              <a:r>
                <a:rPr kumimoji="1" lang="zh-CN" altLang="en-US" sz="1200" b="1" dirty="0">
                  <a:solidFill>
                    <a:srgbClr val="0000FF"/>
                  </a:solidFill>
                  <a:latin typeface="微软雅黑" pitchFamily="34" charset="-122"/>
                  <a:ea typeface="微软雅黑" pitchFamily="34" charset="-122"/>
                </a:rPr>
                <a:t>求和得出的结果</a:t>
              </a:r>
            </a:p>
            <a:p>
              <a:pPr>
                <a:lnSpc>
                  <a:spcPct val="130000"/>
                </a:lnSpc>
              </a:pPr>
              <a:r>
                <a:rPr kumimoji="1" lang="en-US" altLang="zh-CN" sz="1200" b="1" dirty="0">
                  <a:solidFill>
                    <a:srgbClr val="0000FF"/>
                  </a:solidFill>
                  <a:latin typeface="微软雅黑" pitchFamily="34" charset="-122"/>
                  <a:ea typeface="微软雅黑" pitchFamily="34" charset="-122"/>
                </a:rPr>
                <a:t>01101001 00010010  →  </a:t>
              </a:r>
              <a:r>
                <a:rPr kumimoji="1" lang="zh-CN" altLang="en-US" sz="1200" b="1" dirty="0">
                  <a:solidFill>
                    <a:srgbClr val="0000FF"/>
                  </a:solidFill>
                  <a:latin typeface="微软雅黑" pitchFamily="34" charset="-122"/>
                  <a:ea typeface="微软雅黑" pitchFamily="34" charset="-122"/>
                </a:rPr>
                <a:t>检验和 </a:t>
              </a:r>
            </a:p>
          </p:txBody>
        </p:sp>
        <p:sp>
          <p:nvSpPr>
            <p:cNvPr id="32" name="Line 30"/>
            <p:cNvSpPr>
              <a:spLocks noChangeShapeType="1"/>
            </p:cNvSpPr>
            <p:nvPr/>
          </p:nvSpPr>
          <p:spPr bwMode="auto">
            <a:xfrm flipV="1">
              <a:off x="4235251" y="3795900"/>
              <a:ext cx="3164240" cy="577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3" name="Text Box 31"/>
            <p:cNvSpPr txBox="1">
              <a:spLocks noChangeArrowheads="1"/>
            </p:cNvSpPr>
            <p:nvPr/>
          </p:nvSpPr>
          <p:spPr bwMode="auto">
            <a:xfrm>
              <a:off x="2662944" y="3848835"/>
              <a:ext cx="1723549" cy="517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a:solidFill>
                    <a:srgbClr val="A50021"/>
                  </a:solidFill>
                  <a:latin typeface="微软雅黑" pitchFamily="34" charset="-122"/>
                  <a:ea typeface="微软雅黑" pitchFamily="34" charset="-122"/>
                </a:rPr>
                <a:t>按二进制反码运算求和</a:t>
              </a:r>
            </a:p>
            <a:p>
              <a:pPr algn="r">
                <a:lnSpc>
                  <a:spcPct val="130000"/>
                </a:lnSpc>
              </a:pPr>
              <a:r>
                <a:rPr kumimoji="1" lang="zh-CN" altLang="en-US" sz="1200" b="1" dirty="0">
                  <a:solidFill>
                    <a:srgbClr val="A50021"/>
                  </a:solidFill>
                  <a:latin typeface="微软雅黑" pitchFamily="34" charset="-122"/>
                  <a:ea typeface="微软雅黑" pitchFamily="34" charset="-122"/>
                </a:rPr>
                <a:t>将得出的结果求反码</a:t>
              </a:r>
            </a:p>
          </p:txBody>
        </p:sp>
      </p:grpSp>
      <p:grpSp>
        <p:nvGrpSpPr>
          <p:cNvPr id="37" name="组合 36"/>
          <p:cNvGrpSpPr/>
          <p:nvPr/>
        </p:nvGrpSpPr>
        <p:grpSpPr>
          <a:xfrm>
            <a:off x="1408156" y="1309482"/>
            <a:ext cx="2792084" cy="2021473"/>
            <a:chOff x="1600944" y="1280222"/>
            <a:chExt cx="2540187" cy="1839099"/>
          </a:xfrm>
        </p:grpSpPr>
        <p:sp>
          <p:nvSpPr>
            <p:cNvPr id="5" name="Rectangle 36"/>
            <p:cNvSpPr>
              <a:spLocks noChangeArrowheads="1"/>
            </p:cNvSpPr>
            <p:nvPr/>
          </p:nvSpPr>
          <p:spPr bwMode="auto">
            <a:xfrm>
              <a:off x="3718677" y="2517848"/>
              <a:ext cx="414949" cy="219424"/>
            </a:xfrm>
            <a:prstGeom prst="rect">
              <a:avLst/>
            </a:prstGeom>
            <a:solidFill>
              <a:srgbClr val="FF66FF"/>
            </a:solidFill>
            <a:ln>
              <a:noFill/>
            </a:ln>
            <a:effectLst/>
          </p:spPr>
          <p:txBody>
            <a:bodyPr wrap="none" anchor="ctr"/>
            <a:lstStyle/>
            <a:p>
              <a:endParaRPr lang="zh-CN" altLang="en-US" sz="1100" b="1">
                <a:latin typeface="微软雅黑" pitchFamily="34" charset="-122"/>
                <a:ea typeface="微软雅黑" pitchFamily="34" charset="-122"/>
              </a:endParaRPr>
            </a:p>
          </p:txBody>
        </p:sp>
        <p:sp>
          <p:nvSpPr>
            <p:cNvPr id="6" name="Rectangle 35"/>
            <p:cNvSpPr>
              <a:spLocks noChangeArrowheads="1"/>
            </p:cNvSpPr>
            <p:nvPr/>
          </p:nvSpPr>
          <p:spPr bwMode="auto">
            <a:xfrm>
              <a:off x="2438255" y="1903528"/>
              <a:ext cx="1688985" cy="431467"/>
            </a:xfrm>
            <a:prstGeom prst="rect">
              <a:avLst/>
            </a:prstGeom>
            <a:solidFill>
              <a:srgbClr val="FFFF66"/>
            </a:solidFill>
            <a:ln>
              <a:noFill/>
            </a:ln>
            <a:effectLst/>
          </p:spPr>
          <p:txBody>
            <a:bodyPr wrap="none" anchor="ctr"/>
            <a:lstStyle/>
            <a:p>
              <a:endParaRPr lang="zh-CN" altLang="en-US" sz="1100" b="1">
                <a:latin typeface="微软雅黑" pitchFamily="34" charset="-122"/>
                <a:ea typeface="微软雅黑" pitchFamily="34" charset="-122"/>
              </a:endParaRPr>
            </a:p>
          </p:txBody>
        </p:sp>
        <p:sp>
          <p:nvSpPr>
            <p:cNvPr id="8" name="Freeform 5"/>
            <p:cNvSpPr>
              <a:spLocks/>
            </p:cNvSpPr>
            <p:nvPr/>
          </p:nvSpPr>
          <p:spPr bwMode="auto">
            <a:xfrm>
              <a:off x="2435465" y="2324409"/>
              <a:ext cx="1705666" cy="408051"/>
            </a:xfrm>
            <a:custGeom>
              <a:avLst/>
              <a:gdLst>
                <a:gd name="T0" fmla="*/ 0 w 1536"/>
                <a:gd name="T1" fmla="*/ 0 h 480"/>
                <a:gd name="T2" fmla="*/ 1536 w 1536"/>
                <a:gd name="T3" fmla="*/ 0 h 480"/>
                <a:gd name="T4" fmla="*/ 1536 w 1536"/>
                <a:gd name="T5" fmla="*/ 240 h 480"/>
                <a:gd name="T6" fmla="*/ 1152 w 1536"/>
                <a:gd name="T7" fmla="*/ 240 h 480"/>
                <a:gd name="T8" fmla="*/ 1152 w 1536"/>
                <a:gd name="T9" fmla="*/ 480 h 480"/>
                <a:gd name="T10" fmla="*/ 0 w 1536"/>
                <a:gd name="T11" fmla="*/ 480 h 480"/>
                <a:gd name="T12" fmla="*/ 0 w 1536"/>
                <a:gd name="T13" fmla="*/ 0 h 480"/>
              </a:gdLst>
              <a:ahLst/>
              <a:cxnLst>
                <a:cxn ang="0">
                  <a:pos x="T0" y="T1"/>
                </a:cxn>
                <a:cxn ang="0">
                  <a:pos x="T2" y="T3"/>
                </a:cxn>
                <a:cxn ang="0">
                  <a:pos x="T4" y="T5"/>
                </a:cxn>
                <a:cxn ang="0">
                  <a:pos x="T6" y="T7"/>
                </a:cxn>
                <a:cxn ang="0">
                  <a:pos x="T8" y="T9"/>
                </a:cxn>
                <a:cxn ang="0">
                  <a:pos x="T10" y="T11"/>
                </a:cxn>
                <a:cxn ang="0">
                  <a:pos x="T12" y="T13"/>
                </a:cxn>
              </a:cxnLst>
              <a:rect l="0" t="0" r="r" b="b"/>
              <a:pathLst>
                <a:path w="1536" h="480">
                  <a:moveTo>
                    <a:pt x="0" y="0"/>
                  </a:moveTo>
                  <a:lnTo>
                    <a:pt x="1536" y="0"/>
                  </a:lnTo>
                  <a:lnTo>
                    <a:pt x="1536" y="240"/>
                  </a:lnTo>
                  <a:lnTo>
                    <a:pt x="1152" y="240"/>
                  </a:lnTo>
                  <a:lnTo>
                    <a:pt x="1152" y="480"/>
                  </a:lnTo>
                  <a:lnTo>
                    <a:pt x="0" y="480"/>
                  </a:lnTo>
                  <a:lnTo>
                    <a:pt x="0" y="0"/>
                  </a:lnTo>
                  <a:close/>
                </a:path>
              </a:pathLst>
            </a:custGeom>
            <a:solidFill>
              <a:srgbClr val="00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9" name="Rectangle 6"/>
            <p:cNvSpPr>
              <a:spLocks noChangeArrowheads="1"/>
            </p:cNvSpPr>
            <p:nvPr/>
          </p:nvSpPr>
          <p:spPr bwMode="auto">
            <a:xfrm>
              <a:off x="2435465" y="1303319"/>
              <a:ext cx="1705666" cy="612077"/>
            </a:xfrm>
            <a:prstGeom prst="rect">
              <a:avLst/>
            </a:prstGeom>
            <a:solidFill>
              <a:srgbClr val="66FFFF"/>
            </a:solidFill>
            <a:ln>
              <a:noFill/>
            </a:ln>
            <a:effectLst/>
          </p:spPr>
          <p:txBody>
            <a:bodyPr wrap="none" anchor="ctr"/>
            <a:lstStyle/>
            <a:p>
              <a:endParaRPr lang="zh-CN" altLang="en-US" sz="1100" b="1">
                <a:latin typeface="微软雅黑" pitchFamily="34" charset="-122"/>
                <a:ea typeface="微软雅黑" pitchFamily="34" charset="-122"/>
              </a:endParaRPr>
            </a:p>
          </p:txBody>
        </p:sp>
        <p:sp>
          <p:nvSpPr>
            <p:cNvPr id="10" name="Rectangle 8"/>
            <p:cNvSpPr>
              <a:spLocks noChangeArrowheads="1"/>
            </p:cNvSpPr>
            <p:nvPr/>
          </p:nvSpPr>
          <p:spPr bwMode="auto">
            <a:xfrm>
              <a:off x="2436508" y="1287920"/>
              <a:ext cx="1702538" cy="144069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1" name="Line 9"/>
            <p:cNvSpPr>
              <a:spLocks noChangeShapeType="1"/>
            </p:cNvSpPr>
            <p:nvPr/>
          </p:nvSpPr>
          <p:spPr bwMode="auto">
            <a:xfrm>
              <a:off x="2435465" y="1507344"/>
              <a:ext cx="1705666" cy="9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12" name="Line 10"/>
            <p:cNvSpPr>
              <a:spLocks noChangeShapeType="1"/>
            </p:cNvSpPr>
            <p:nvPr/>
          </p:nvSpPr>
          <p:spPr bwMode="auto">
            <a:xfrm>
              <a:off x="2435465" y="1711370"/>
              <a:ext cx="1705666" cy="9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13" name="Line 11"/>
            <p:cNvSpPr>
              <a:spLocks noChangeShapeType="1"/>
            </p:cNvSpPr>
            <p:nvPr/>
          </p:nvSpPr>
          <p:spPr bwMode="auto">
            <a:xfrm>
              <a:off x="2435465" y="1915395"/>
              <a:ext cx="1705666" cy="9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14" name="Line 12"/>
            <p:cNvSpPr>
              <a:spLocks noChangeShapeType="1"/>
            </p:cNvSpPr>
            <p:nvPr/>
          </p:nvSpPr>
          <p:spPr bwMode="auto">
            <a:xfrm>
              <a:off x="2435465" y="2120384"/>
              <a:ext cx="1705666" cy="9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15" name="Line 13"/>
            <p:cNvSpPr>
              <a:spLocks noChangeShapeType="1"/>
            </p:cNvSpPr>
            <p:nvPr/>
          </p:nvSpPr>
          <p:spPr bwMode="auto">
            <a:xfrm>
              <a:off x="2435465" y="2324410"/>
              <a:ext cx="1705666" cy="9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16" name="Line 14"/>
            <p:cNvSpPr>
              <a:spLocks noChangeShapeType="1"/>
            </p:cNvSpPr>
            <p:nvPr/>
          </p:nvSpPr>
          <p:spPr bwMode="auto">
            <a:xfrm>
              <a:off x="2435465" y="2528435"/>
              <a:ext cx="1705666" cy="9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17" name="Line 15"/>
            <p:cNvSpPr>
              <a:spLocks noChangeShapeType="1"/>
            </p:cNvSpPr>
            <p:nvPr/>
          </p:nvSpPr>
          <p:spPr bwMode="auto">
            <a:xfrm>
              <a:off x="3288298" y="1711370"/>
              <a:ext cx="0" cy="10210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18" name="Line 16"/>
            <p:cNvSpPr>
              <a:spLocks noChangeShapeType="1"/>
            </p:cNvSpPr>
            <p:nvPr/>
          </p:nvSpPr>
          <p:spPr bwMode="auto">
            <a:xfrm>
              <a:off x="3713672" y="2324409"/>
              <a:ext cx="0" cy="4080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19" name="Line 17"/>
            <p:cNvSpPr>
              <a:spLocks noChangeShapeType="1"/>
            </p:cNvSpPr>
            <p:nvPr/>
          </p:nvSpPr>
          <p:spPr bwMode="auto">
            <a:xfrm>
              <a:off x="2854583" y="2325276"/>
              <a:ext cx="0" cy="4080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20" name="Line 18"/>
            <p:cNvSpPr>
              <a:spLocks noChangeShapeType="1"/>
            </p:cNvSpPr>
            <p:nvPr/>
          </p:nvSpPr>
          <p:spPr bwMode="auto">
            <a:xfrm>
              <a:off x="2861882" y="1711464"/>
              <a:ext cx="0" cy="2040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21" name="Text Box 19"/>
            <p:cNvSpPr txBox="1">
              <a:spLocks noChangeArrowheads="1"/>
            </p:cNvSpPr>
            <p:nvPr/>
          </p:nvSpPr>
          <p:spPr bwMode="auto">
            <a:xfrm>
              <a:off x="2767006" y="1291771"/>
              <a:ext cx="986158" cy="238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latin typeface="微软雅黑" pitchFamily="34" charset="-122"/>
                  <a:ea typeface="微软雅黑" pitchFamily="34" charset="-122"/>
                </a:rPr>
                <a:t>153.19.8.104</a:t>
              </a:r>
            </a:p>
          </p:txBody>
        </p:sp>
        <p:sp>
          <p:nvSpPr>
            <p:cNvPr id="22" name="Text Box 20"/>
            <p:cNvSpPr txBox="1">
              <a:spLocks noChangeArrowheads="1"/>
            </p:cNvSpPr>
            <p:nvPr/>
          </p:nvSpPr>
          <p:spPr bwMode="auto">
            <a:xfrm>
              <a:off x="2788901" y="1498684"/>
              <a:ext cx="907406" cy="238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latin typeface="微软雅黑" pitchFamily="34" charset="-122"/>
                  <a:ea typeface="微软雅黑" pitchFamily="34" charset="-122"/>
                </a:rPr>
                <a:t>171.3.14.11</a:t>
              </a:r>
            </a:p>
          </p:txBody>
        </p:sp>
        <p:sp>
          <p:nvSpPr>
            <p:cNvPr id="23" name="AutoShape 22"/>
            <p:cNvSpPr>
              <a:spLocks/>
            </p:cNvSpPr>
            <p:nvPr/>
          </p:nvSpPr>
          <p:spPr bwMode="auto">
            <a:xfrm>
              <a:off x="2342675" y="1280222"/>
              <a:ext cx="45874" cy="630362"/>
            </a:xfrm>
            <a:prstGeom prst="leftBrace">
              <a:avLst>
                <a:gd name="adj1" fmla="val 12405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4" name="AutoShape 23"/>
            <p:cNvSpPr>
              <a:spLocks/>
            </p:cNvSpPr>
            <p:nvPr/>
          </p:nvSpPr>
          <p:spPr bwMode="auto">
            <a:xfrm>
              <a:off x="2337462" y="1946192"/>
              <a:ext cx="51087" cy="366669"/>
            </a:xfrm>
            <a:prstGeom prst="leftBrace">
              <a:avLst>
                <a:gd name="adj1" fmla="val 6479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5" name="AutoShape 24"/>
            <p:cNvSpPr>
              <a:spLocks/>
            </p:cNvSpPr>
            <p:nvPr/>
          </p:nvSpPr>
          <p:spPr bwMode="auto">
            <a:xfrm>
              <a:off x="2341632" y="2334995"/>
              <a:ext cx="51087" cy="384954"/>
            </a:xfrm>
            <a:prstGeom prst="leftBrace">
              <a:avLst>
                <a:gd name="adj1" fmla="val 6802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6" name="Text Box 25"/>
            <p:cNvSpPr txBox="1">
              <a:spLocks noChangeArrowheads="1"/>
            </p:cNvSpPr>
            <p:nvPr/>
          </p:nvSpPr>
          <p:spPr bwMode="auto">
            <a:xfrm>
              <a:off x="1703572" y="1375498"/>
              <a:ext cx="684978" cy="39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1100" b="1" dirty="0">
                  <a:solidFill>
                    <a:srgbClr val="000099"/>
                  </a:solidFill>
                  <a:latin typeface="微软雅黑" pitchFamily="34" charset="-122"/>
                  <a:ea typeface="微软雅黑" pitchFamily="34" charset="-122"/>
                </a:rPr>
                <a:t>12 </a:t>
              </a:r>
              <a:r>
                <a:rPr kumimoji="1" lang="zh-CN" altLang="en-US" sz="1100" b="1" dirty="0">
                  <a:solidFill>
                    <a:srgbClr val="000099"/>
                  </a:solidFill>
                  <a:latin typeface="微软雅黑" pitchFamily="34" charset="-122"/>
                  <a:ea typeface="微软雅黑" pitchFamily="34" charset="-122"/>
                </a:rPr>
                <a:t>字节</a:t>
              </a:r>
            </a:p>
            <a:p>
              <a:pPr algn="ctr"/>
              <a:r>
                <a:rPr kumimoji="1" lang="zh-CN" altLang="en-US" sz="1100" b="1" dirty="0">
                  <a:solidFill>
                    <a:srgbClr val="000099"/>
                  </a:solidFill>
                  <a:latin typeface="微软雅黑" pitchFamily="34" charset="-122"/>
                  <a:ea typeface="微软雅黑" pitchFamily="34" charset="-122"/>
                </a:rPr>
                <a:t>伪首部</a:t>
              </a:r>
            </a:p>
          </p:txBody>
        </p:sp>
        <p:sp>
          <p:nvSpPr>
            <p:cNvPr id="27" name="Text Box 26"/>
            <p:cNvSpPr txBox="1">
              <a:spLocks noChangeArrowheads="1"/>
            </p:cNvSpPr>
            <p:nvPr/>
          </p:nvSpPr>
          <p:spPr bwMode="auto">
            <a:xfrm>
              <a:off x="1600944" y="1876900"/>
              <a:ext cx="748442" cy="39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100" b="1" dirty="0">
                  <a:solidFill>
                    <a:srgbClr val="000099"/>
                  </a:solidFill>
                  <a:latin typeface="微软雅黑" pitchFamily="34" charset="-122"/>
                  <a:ea typeface="微软雅黑" pitchFamily="34" charset="-122"/>
                </a:rPr>
                <a:t>8 </a:t>
              </a:r>
              <a:r>
                <a:rPr kumimoji="1" lang="zh-CN" altLang="en-US" sz="1100" b="1" dirty="0">
                  <a:solidFill>
                    <a:srgbClr val="000099"/>
                  </a:solidFill>
                  <a:latin typeface="微软雅黑" pitchFamily="34" charset="-122"/>
                  <a:ea typeface="微软雅黑" pitchFamily="34" charset="-122"/>
                </a:rPr>
                <a:t>字节</a:t>
              </a:r>
            </a:p>
            <a:p>
              <a:pPr algn="ctr"/>
              <a:r>
                <a:rPr kumimoji="1" lang="en-US" altLang="zh-CN" sz="1100" b="1" dirty="0">
                  <a:solidFill>
                    <a:srgbClr val="000099"/>
                  </a:solidFill>
                  <a:latin typeface="微软雅黑" pitchFamily="34" charset="-122"/>
                  <a:ea typeface="微软雅黑" pitchFamily="34" charset="-122"/>
                </a:rPr>
                <a:t>UDP </a:t>
              </a:r>
              <a:r>
                <a:rPr kumimoji="1" lang="zh-CN" altLang="en-US" sz="1100" b="1" dirty="0">
                  <a:solidFill>
                    <a:srgbClr val="000099"/>
                  </a:solidFill>
                  <a:latin typeface="微软雅黑" pitchFamily="34" charset="-122"/>
                  <a:ea typeface="微软雅黑" pitchFamily="34" charset="-122"/>
                </a:rPr>
                <a:t>首部</a:t>
              </a:r>
            </a:p>
          </p:txBody>
        </p:sp>
        <p:sp>
          <p:nvSpPr>
            <p:cNvPr id="28" name="Text Box 27"/>
            <p:cNvSpPr txBox="1">
              <a:spLocks noChangeArrowheads="1"/>
            </p:cNvSpPr>
            <p:nvPr/>
          </p:nvSpPr>
          <p:spPr bwMode="auto">
            <a:xfrm>
              <a:off x="1757139" y="2303237"/>
              <a:ext cx="541352" cy="39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100" b="1">
                  <a:solidFill>
                    <a:srgbClr val="000099"/>
                  </a:solidFill>
                  <a:latin typeface="微软雅黑" pitchFamily="34" charset="-122"/>
                  <a:ea typeface="微软雅黑" pitchFamily="34" charset="-122"/>
                </a:rPr>
                <a:t>7 </a:t>
              </a:r>
              <a:r>
                <a:rPr kumimoji="1" lang="zh-CN" altLang="en-US" sz="1100" b="1">
                  <a:solidFill>
                    <a:srgbClr val="000099"/>
                  </a:solidFill>
                  <a:latin typeface="微软雅黑" pitchFamily="34" charset="-122"/>
                  <a:ea typeface="微软雅黑" pitchFamily="34" charset="-122"/>
                </a:rPr>
                <a:t>字节</a:t>
              </a:r>
            </a:p>
            <a:p>
              <a:pPr algn="ctr"/>
              <a:r>
                <a:rPr kumimoji="1" lang="zh-CN" altLang="en-US" sz="1100" b="1">
                  <a:solidFill>
                    <a:srgbClr val="000099"/>
                  </a:solidFill>
                  <a:latin typeface="微软雅黑" pitchFamily="34" charset="-122"/>
                  <a:ea typeface="微软雅黑" pitchFamily="34" charset="-122"/>
                </a:rPr>
                <a:t>数据</a:t>
              </a:r>
            </a:p>
          </p:txBody>
        </p:sp>
        <p:grpSp>
          <p:nvGrpSpPr>
            <p:cNvPr id="29" name="Group 34"/>
            <p:cNvGrpSpPr>
              <a:grpSpLocks/>
            </p:cNvGrpSpPr>
            <p:nvPr/>
          </p:nvGrpSpPr>
          <p:grpSpPr bwMode="auto">
            <a:xfrm>
              <a:off x="3597942" y="2707423"/>
              <a:ext cx="424331" cy="411898"/>
              <a:chOff x="1705" y="2787"/>
              <a:chExt cx="407" cy="428"/>
            </a:xfrm>
          </p:grpSpPr>
          <p:sp>
            <p:nvSpPr>
              <p:cNvPr id="30" name="Text Box 28"/>
              <p:cNvSpPr txBox="1">
                <a:spLocks noChangeArrowheads="1"/>
              </p:cNvSpPr>
              <p:nvPr/>
            </p:nvSpPr>
            <p:spPr bwMode="auto">
              <a:xfrm>
                <a:off x="1705" y="2968"/>
                <a:ext cx="407"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填充</a:t>
                </a:r>
              </a:p>
            </p:txBody>
          </p:sp>
          <p:sp>
            <p:nvSpPr>
              <p:cNvPr id="31" name="Line 29"/>
              <p:cNvSpPr>
                <a:spLocks noChangeShapeType="1"/>
              </p:cNvSpPr>
              <p:nvPr/>
            </p:nvSpPr>
            <p:spPr bwMode="auto">
              <a:xfrm flipV="1">
                <a:off x="1920" y="2787"/>
                <a:ext cx="134" cy="207"/>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grpSp>
      <p:sp>
        <p:nvSpPr>
          <p:cNvPr id="39" name="矩形 38"/>
          <p:cNvSpPr/>
          <p:nvPr/>
        </p:nvSpPr>
        <p:spPr>
          <a:xfrm>
            <a:off x="977757" y="3206010"/>
            <a:ext cx="2148344" cy="523220"/>
          </a:xfrm>
          <a:prstGeom prst="rect">
            <a:avLst/>
          </a:prstGeom>
          <a:solidFill>
            <a:srgbClr val="000099"/>
          </a:solidFill>
          <a:ln>
            <a:solidFill>
              <a:schemeClr val="tx1"/>
            </a:solidFill>
          </a:ln>
        </p:spPr>
        <p:txBody>
          <a:bodyPr wrap="square">
            <a:spAutoFit/>
          </a:bodyPr>
          <a:lstStyle/>
          <a:p>
            <a:r>
              <a:rPr lang="en-US" altLang="zh-CN" sz="1400" b="1" dirty="0">
                <a:solidFill>
                  <a:schemeClr val="bg1"/>
                </a:solidFill>
                <a:latin typeface="微软雅黑" pitchFamily="34" charset="-122"/>
                <a:ea typeface="微软雅黑" pitchFamily="34" charset="-122"/>
              </a:rPr>
              <a:t>UDP </a:t>
            </a:r>
            <a:r>
              <a:rPr lang="zh-CN" altLang="zh-CN" sz="1400" b="1" dirty="0">
                <a:solidFill>
                  <a:schemeClr val="bg1"/>
                </a:solidFill>
                <a:latin typeface="微软雅黑" pitchFamily="34" charset="-122"/>
                <a:ea typeface="微软雅黑" pitchFamily="34" charset="-122"/>
              </a:rPr>
              <a:t>的检验和是把首部和数据部分一起都检验。</a:t>
            </a:r>
            <a:endParaRPr lang="zh-CN" altLang="en-US" sz="1400" b="1" dirty="0">
              <a:solidFill>
                <a:schemeClr val="bg1"/>
              </a:solidFill>
              <a:latin typeface="微软雅黑" pitchFamily="34" charset="-122"/>
              <a:ea typeface="微软雅黑" pitchFamily="34" charset="-122"/>
            </a:endParaRPr>
          </a:p>
        </p:txBody>
      </p:sp>
      <p:sp>
        <p:nvSpPr>
          <p:cNvPr id="41" name="Text Box 21"/>
          <p:cNvSpPr txBox="1">
            <a:spLocks noChangeArrowheads="1"/>
          </p:cNvSpPr>
          <p:nvPr/>
        </p:nvSpPr>
        <p:spPr bwMode="auto">
          <a:xfrm>
            <a:off x="2327763" y="1762003"/>
            <a:ext cx="2079937" cy="11823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1720"/>
              </a:lnSpc>
            </a:pPr>
            <a:r>
              <a:rPr kumimoji="1" lang="zh-CN" altLang="en-US" sz="1200" b="1" dirty="0">
                <a:latin typeface="微软雅黑" pitchFamily="34" charset="-122"/>
                <a:ea typeface="微软雅黑" pitchFamily="34" charset="-122"/>
              </a:rPr>
              <a:t>全 </a:t>
            </a:r>
            <a:r>
              <a:rPr kumimoji="1" lang="en-US" altLang="zh-CN" sz="1200" b="1" dirty="0">
                <a:latin typeface="微软雅黑" pitchFamily="34" charset="-122"/>
                <a:ea typeface="微软雅黑" pitchFamily="34" charset="-122"/>
              </a:rPr>
              <a:t>0    17          15</a:t>
            </a:r>
          </a:p>
          <a:p>
            <a:pPr>
              <a:lnSpc>
                <a:spcPts val="1720"/>
              </a:lnSpc>
            </a:pPr>
            <a:r>
              <a:rPr kumimoji="1" lang="en-US" altLang="zh-CN" sz="1200" b="1" dirty="0">
                <a:latin typeface="微软雅黑" pitchFamily="34" charset="-122"/>
                <a:ea typeface="微软雅黑" pitchFamily="34" charset="-122"/>
              </a:rPr>
              <a:t>    1087            13</a:t>
            </a:r>
          </a:p>
          <a:p>
            <a:pPr>
              <a:lnSpc>
                <a:spcPts val="1720"/>
              </a:lnSpc>
            </a:pPr>
            <a:r>
              <a:rPr kumimoji="1" lang="en-US" altLang="zh-CN" sz="1200" b="1" dirty="0">
                <a:latin typeface="微软雅黑" pitchFamily="34" charset="-122"/>
                <a:ea typeface="微软雅黑" pitchFamily="34" charset="-122"/>
              </a:rPr>
              <a:t>      15             </a:t>
            </a:r>
            <a:r>
              <a:rPr kumimoji="1" lang="zh-CN" altLang="en-US" sz="1200" b="1" dirty="0">
                <a:solidFill>
                  <a:srgbClr val="C00000"/>
                </a:solidFill>
                <a:latin typeface="微软雅黑" pitchFamily="34" charset="-122"/>
                <a:ea typeface="微软雅黑" pitchFamily="34" charset="-122"/>
              </a:rPr>
              <a:t>全 </a:t>
            </a:r>
            <a:r>
              <a:rPr kumimoji="1" lang="en-US" altLang="zh-CN" sz="1200" b="1" dirty="0">
                <a:solidFill>
                  <a:srgbClr val="C00000"/>
                </a:solidFill>
                <a:latin typeface="微软雅黑" pitchFamily="34" charset="-122"/>
                <a:ea typeface="微软雅黑" pitchFamily="34" charset="-122"/>
              </a:rPr>
              <a:t>0</a:t>
            </a:r>
          </a:p>
          <a:p>
            <a:pPr>
              <a:lnSpc>
                <a:spcPts val="1720"/>
              </a:lnSpc>
            </a:pPr>
            <a:r>
              <a:rPr kumimoji="1" lang="zh-CN" altLang="en-US" sz="1200" b="1" dirty="0">
                <a:latin typeface="微软雅黑" pitchFamily="34" charset="-122"/>
                <a:ea typeface="微软雅黑" pitchFamily="34" charset="-122"/>
              </a:rPr>
              <a:t>数据   数据    数据   数据</a:t>
            </a:r>
          </a:p>
          <a:p>
            <a:pPr>
              <a:lnSpc>
                <a:spcPts val="1720"/>
              </a:lnSpc>
            </a:pPr>
            <a:r>
              <a:rPr kumimoji="1" lang="zh-CN" altLang="en-US" sz="1200" b="1" dirty="0">
                <a:latin typeface="微软雅黑" pitchFamily="34" charset="-122"/>
                <a:ea typeface="微软雅黑" pitchFamily="34" charset="-122"/>
              </a:rPr>
              <a:t>数据   数据    数据   全 </a:t>
            </a:r>
            <a:r>
              <a:rPr kumimoji="1" lang="en-US" altLang="zh-CN" sz="1200" b="1" dirty="0">
                <a:latin typeface="微软雅黑" pitchFamily="34" charset="-122"/>
                <a:ea typeface="微软雅黑" pitchFamily="34" charset="-122"/>
              </a:rPr>
              <a:t>0</a:t>
            </a:r>
          </a:p>
        </p:txBody>
      </p:sp>
      <p:sp>
        <p:nvSpPr>
          <p:cNvPr id="34" name="灯片编号占位符 33">
            <a:extLst>
              <a:ext uri="{FF2B5EF4-FFF2-40B4-BE49-F238E27FC236}">
                <a16:creationId xmlns:a16="http://schemas.microsoft.com/office/drawing/2014/main" id="{3740AE2D-9140-4377-BDF1-CFB1AD047056}"/>
              </a:ext>
            </a:extLst>
          </p:cNvPr>
          <p:cNvSpPr>
            <a:spLocks noGrp="1"/>
          </p:cNvSpPr>
          <p:nvPr>
            <p:ph type="sldNum" sz="quarter" idx="12"/>
          </p:nvPr>
        </p:nvSpPr>
        <p:spPr/>
        <p:txBody>
          <a:bodyPr/>
          <a:lstStyle/>
          <a:p>
            <a:fld id="{C485880C-E2C3-4DAB-AE74-D9BE691626AC}" type="slidenum">
              <a:rPr lang="zh-CN" altLang="en-US" smtClean="0"/>
              <a:pPr/>
              <a:t>31</a:t>
            </a:fld>
            <a:endParaRPr lang="zh-CN" altLang="en-US"/>
          </a:p>
        </p:txBody>
      </p:sp>
    </p:spTree>
    <p:extLst>
      <p:ext uri="{BB962C8B-B14F-4D97-AF65-F5344CB8AC3E}">
        <p14:creationId xmlns:p14="http://schemas.microsoft.com/office/powerpoint/2010/main" val="259780703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00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2629135" y="1380716"/>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3" name="Rectangle 10"/>
          <p:cNvSpPr>
            <a:spLocks noChangeArrowheads="1"/>
          </p:cNvSpPr>
          <p:nvPr/>
        </p:nvSpPr>
        <p:spPr bwMode="auto">
          <a:xfrm>
            <a:off x="2629135" y="1987141"/>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 name="Line 16"/>
          <p:cNvSpPr>
            <a:spLocks noChangeShapeType="1"/>
          </p:cNvSpPr>
          <p:nvPr/>
        </p:nvSpPr>
        <p:spPr bwMode="auto">
          <a:xfrm>
            <a:off x="3637198" y="1309278"/>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Rectangle 8"/>
          <p:cNvSpPr>
            <a:spLocks noChangeArrowheads="1"/>
          </p:cNvSpPr>
          <p:nvPr/>
        </p:nvSpPr>
        <p:spPr bwMode="auto">
          <a:xfrm>
            <a:off x="2700573" y="1126716"/>
            <a:ext cx="547211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5.3.1                                 TCP </a:t>
            </a:r>
            <a:r>
              <a:rPr lang="zh-CN" altLang="en-US" sz="2000" b="1" dirty="0">
                <a:solidFill>
                  <a:schemeClr val="bg1"/>
                </a:solidFill>
                <a:latin typeface="微软雅黑" pitchFamily="34" charset="-122"/>
                <a:ea typeface="微软雅黑" pitchFamily="34" charset="-122"/>
              </a:rPr>
              <a:t>最主要的特点</a:t>
            </a:r>
          </a:p>
          <a:p>
            <a:pPr eaLnBrk="0" hangingPunct="0">
              <a:lnSpc>
                <a:spcPct val="200000"/>
              </a:lnSpc>
            </a:pPr>
            <a:r>
              <a:rPr lang="en-US" altLang="zh-CN" sz="2000" b="1" dirty="0">
                <a:solidFill>
                  <a:schemeClr val="bg1"/>
                </a:solidFill>
                <a:latin typeface="微软雅黑" pitchFamily="34" charset="-122"/>
                <a:ea typeface="微软雅黑" pitchFamily="34" charset="-122"/>
              </a:rPr>
              <a:t>5.3.2                                           TCP </a:t>
            </a:r>
            <a:r>
              <a:rPr lang="zh-CN" altLang="en-US" sz="2000" b="1" dirty="0">
                <a:solidFill>
                  <a:schemeClr val="bg1"/>
                </a:solidFill>
                <a:latin typeface="微软雅黑" pitchFamily="34" charset="-122"/>
                <a:ea typeface="微软雅黑" pitchFamily="34" charset="-122"/>
              </a:rPr>
              <a:t>的连接</a:t>
            </a:r>
          </a:p>
        </p:txBody>
      </p:sp>
      <p:sp>
        <p:nvSpPr>
          <p:cNvPr id="6" name="Rectangle 27"/>
          <p:cNvSpPr>
            <a:spLocks noChangeArrowheads="1"/>
          </p:cNvSpPr>
          <p:nvPr/>
        </p:nvSpPr>
        <p:spPr bwMode="auto">
          <a:xfrm>
            <a:off x="639730" y="1380716"/>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7" name="Rectangle 29"/>
          <p:cNvSpPr>
            <a:spLocks noChangeArrowheads="1"/>
          </p:cNvSpPr>
          <p:nvPr/>
        </p:nvSpPr>
        <p:spPr bwMode="auto">
          <a:xfrm>
            <a:off x="648619" y="1475648"/>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5.3</a:t>
            </a:r>
          </a:p>
          <a:p>
            <a:pPr eaLnBrk="0" hangingPunct="0"/>
            <a:r>
              <a:rPr lang="zh-CN" altLang="en-US" sz="2000" b="1" dirty="0">
                <a:solidFill>
                  <a:schemeClr val="bg1"/>
                </a:solidFill>
                <a:latin typeface="微软雅黑" pitchFamily="34" charset="-122"/>
                <a:ea typeface="微软雅黑" pitchFamily="34" charset="-122"/>
              </a:rPr>
              <a:t>传输控制协议 </a:t>
            </a: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概述</a:t>
            </a:r>
            <a:endParaRPr lang="zh-CN" altLang="fr-FR" sz="2000" b="1" dirty="0">
              <a:solidFill>
                <a:schemeClr val="bg1"/>
              </a:solidFill>
              <a:latin typeface="微软雅黑" pitchFamily="34" charset="-122"/>
              <a:ea typeface="微软雅黑" pitchFamily="34" charset="-122"/>
            </a:endParaRPr>
          </a:p>
        </p:txBody>
      </p:sp>
      <p:sp>
        <p:nvSpPr>
          <p:cNvPr id="8" name="灯片编号占位符 7">
            <a:extLst>
              <a:ext uri="{FF2B5EF4-FFF2-40B4-BE49-F238E27FC236}">
                <a16:creationId xmlns:a16="http://schemas.microsoft.com/office/drawing/2014/main" id="{CB7CA88C-6D4A-48E8-8B56-D6E2C2BA6C40}"/>
              </a:ext>
            </a:extLst>
          </p:cNvPr>
          <p:cNvSpPr>
            <a:spLocks noGrp="1"/>
          </p:cNvSpPr>
          <p:nvPr>
            <p:ph type="sldNum" sz="quarter" idx="12"/>
          </p:nvPr>
        </p:nvSpPr>
        <p:spPr/>
        <p:txBody>
          <a:bodyPr/>
          <a:lstStyle/>
          <a:p>
            <a:fld id="{C485880C-E2C3-4DAB-AE74-D9BE691626AC}" type="slidenum">
              <a:rPr lang="zh-CN" altLang="en-US" smtClean="0"/>
              <a:pPr/>
              <a:t>32</a:t>
            </a:fld>
            <a:endParaRPr lang="zh-CN" altLang="en-US"/>
          </a:p>
        </p:txBody>
      </p:sp>
    </p:spTree>
    <p:extLst>
      <p:ext uri="{BB962C8B-B14F-4D97-AF65-F5344CB8AC3E}">
        <p14:creationId xmlns:p14="http://schemas.microsoft.com/office/powerpoint/2010/main" val="292058089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635716"/>
            <a:ext cx="8053711"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2752851" y="584301"/>
            <a:ext cx="36383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5.3.1  TCP </a:t>
            </a:r>
            <a:r>
              <a:rPr lang="zh-CN" altLang="en-US" sz="2400" b="1" dirty="0">
                <a:solidFill>
                  <a:schemeClr val="bg1"/>
                </a:solidFill>
                <a:latin typeface="微软雅黑" pitchFamily="34" charset="-122"/>
                <a:ea typeface="微软雅黑" pitchFamily="34" charset="-122"/>
              </a:rPr>
              <a:t>最主要的特点</a:t>
            </a:r>
          </a:p>
        </p:txBody>
      </p:sp>
      <p:sp>
        <p:nvSpPr>
          <p:cNvPr id="4" name="Rectangle 8"/>
          <p:cNvSpPr>
            <a:spLocks noChangeArrowheads="1"/>
          </p:cNvSpPr>
          <p:nvPr/>
        </p:nvSpPr>
        <p:spPr bwMode="auto">
          <a:xfrm>
            <a:off x="545143" y="1030453"/>
            <a:ext cx="8053711"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是</a:t>
            </a:r>
            <a:r>
              <a:rPr lang="zh-CN" altLang="en-US" b="1" dirty="0">
                <a:solidFill>
                  <a:srgbClr val="C00000"/>
                </a:solidFill>
                <a:latin typeface="微软雅黑" pitchFamily="34" charset="-122"/>
                <a:ea typeface="微软雅黑" pitchFamily="34" charset="-122"/>
              </a:rPr>
              <a:t>面向连接</a:t>
            </a:r>
            <a:r>
              <a:rPr lang="zh-CN" altLang="en-US" b="1" dirty="0">
                <a:latin typeface="微软雅黑" pitchFamily="34" charset="-122"/>
                <a:ea typeface="微软雅黑" pitchFamily="34" charset="-122"/>
              </a:rPr>
              <a:t>的运输层协议，在无连接的、不可靠的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网络服务基础之上提供</a:t>
            </a:r>
            <a:r>
              <a:rPr lang="zh-CN" altLang="en-US" b="1" dirty="0">
                <a:solidFill>
                  <a:srgbClr val="C00000"/>
                </a:solidFill>
                <a:latin typeface="微软雅黑" pitchFamily="34" charset="-122"/>
                <a:ea typeface="微软雅黑" pitchFamily="34" charset="-122"/>
              </a:rPr>
              <a:t>可靠交付</a:t>
            </a:r>
            <a:r>
              <a:rPr lang="zh-CN" altLang="en-US" b="1" dirty="0">
                <a:latin typeface="微软雅黑" pitchFamily="34" charset="-122"/>
                <a:ea typeface="微软雅黑" pitchFamily="34" charset="-122"/>
              </a:rPr>
              <a:t>的服务。为此，在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的数据报服务基础之上，增加了保证可靠性的一系列措施。</a:t>
            </a:r>
          </a:p>
        </p:txBody>
      </p:sp>
      <p:sp>
        <p:nvSpPr>
          <p:cNvPr id="5" name="圆角矩形 4"/>
          <p:cNvSpPr/>
          <p:nvPr/>
        </p:nvSpPr>
        <p:spPr>
          <a:xfrm>
            <a:off x="545142" y="2166152"/>
            <a:ext cx="8053711" cy="19964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对象 5"/>
          <p:cNvGraphicFramePr>
            <a:graphicFrameLocks noGrp="1" noChangeAspect="1"/>
          </p:cNvGraphicFramePr>
          <p:nvPr>
            <p:extLst>
              <p:ext uri="{D42A27DB-BD31-4B8C-83A1-F6EECF244321}">
                <p14:modId xmlns:p14="http://schemas.microsoft.com/office/powerpoint/2010/main" val="1827045352"/>
              </p:ext>
            </p:extLst>
          </p:nvPr>
        </p:nvGraphicFramePr>
        <p:xfrm>
          <a:off x="2353509" y="2187681"/>
          <a:ext cx="4307267" cy="1892328"/>
        </p:xfrm>
        <a:graphic>
          <a:graphicData uri="http://schemas.openxmlformats.org/presentationml/2006/ole">
            <mc:AlternateContent xmlns:mc="http://schemas.openxmlformats.org/markup-compatibility/2006">
              <mc:Choice xmlns:v="urn:schemas-microsoft-com:vml" Requires="v">
                <p:oleObj spid="_x0000_s9295" name="Visio" r:id="rId3" imgW="8733536" imgH="3835153" progId="">
                  <p:embed/>
                </p:oleObj>
              </mc:Choice>
              <mc:Fallback>
                <p:oleObj name="Visio" r:id="rId3" imgW="8733536" imgH="3835153" progId="">
                  <p:embed/>
                  <p:pic>
                    <p:nvPicPr>
                      <p:cNvPr id="0" name="Picture 7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3509" y="2187681"/>
                        <a:ext cx="4307267" cy="1892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a:extLst>
              <a:ext uri="{FF2B5EF4-FFF2-40B4-BE49-F238E27FC236}">
                <a16:creationId xmlns:a16="http://schemas.microsoft.com/office/drawing/2014/main" id="{E2037E18-2ECF-43CB-9FB7-35A21D243D24}"/>
              </a:ext>
            </a:extLst>
          </p:cNvPr>
          <p:cNvSpPr>
            <a:spLocks noGrp="1"/>
          </p:cNvSpPr>
          <p:nvPr>
            <p:ph type="sldNum" sz="quarter" idx="12"/>
          </p:nvPr>
        </p:nvSpPr>
        <p:spPr/>
        <p:txBody>
          <a:bodyPr/>
          <a:lstStyle/>
          <a:p>
            <a:fld id="{C485880C-E2C3-4DAB-AE74-D9BE691626AC}" type="slidenum">
              <a:rPr lang="zh-CN" altLang="en-US" smtClean="0"/>
              <a:pPr/>
              <a:t>33</a:t>
            </a:fld>
            <a:endParaRPr lang="zh-CN" altLang="en-US"/>
          </a:p>
        </p:txBody>
      </p:sp>
    </p:spTree>
    <p:extLst>
      <p:ext uri="{BB962C8B-B14F-4D97-AF65-F5344CB8AC3E}">
        <p14:creationId xmlns:p14="http://schemas.microsoft.com/office/powerpoint/2010/main" val="194336425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635713"/>
            <a:ext cx="8053711"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2752851" y="584298"/>
            <a:ext cx="36383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5.3.1  TCP </a:t>
            </a:r>
            <a:r>
              <a:rPr lang="zh-CN" altLang="en-US" sz="2400" b="1" dirty="0">
                <a:solidFill>
                  <a:schemeClr val="bg1"/>
                </a:solidFill>
                <a:latin typeface="微软雅黑" pitchFamily="34" charset="-122"/>
                <a:ea typeface="微软雅黑" pitchFamily="34" charset="-122"/>
              </a:rPr>
              <a:t>最主要的特点</a:t>
            </a:r>
          </a:p>
        </p:txBody>
      </p:sp>
      <p:sp>
        <p:nvSpPr>
          <p:cNvPr id="4" name="Rectangle 8"/>
          <p:cNvSpPr>
            <a:spLocks noChangeArrowheads="1"/>
          </p:cNvSpPr>
          <p:nvPr/>
        </p:nvSpPr>
        <p:spPr bwMode="auto">
          <a:xfrm>
            <a:off x="545143" y="1030450"/>
            <a:ext cx="8053711" cy="3289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2800"/>
              </a:lnSpc>
              <a:buClr>
                <a:srgbClr val="0070C0"/>
              </a:buClr>
              <a:buFont typeface="Wingdings" pitchFamily="2" charset="2"/>
              <a:buChar char="l"/>
            </a:pP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是</a:t>
            </a:r>
            <a:r>
              <a:rPr lang="zh-CN" altLang="en-US" b="1" dirty="0">
                <a:solidFill>
                  <a:srgbClr val="C00000"/>
                </a:solidFill>
                <a:latin typeface="微软雅黑" pitchFamily="34" charset="-122"/>
                <a:ea typeface="微软雅黑" pitchFamily="34" charset="-122"/>
              </a:rPr>
              <a:t>面向连接</a:t>
            </a:r>
            <a:r>
              <a:rPr lang="zh-CN" altLang="en-US" b="1" dirty="0">
                <a:latin typeface="微软雅黑" pitchFamily="34" charset="-122"/>
                <a:ea typeface="微软雅黑" pitchFamily="34" charset="-122"/>
              </a:rPr>
              <a:t>的运输层协议。</a:t>
            </a:r>
          </a:p>
          <a:p>
            <a:pPr marL="285750" indent="-285750">
              <a:lnSpc>
                <a:spcPts val="2800"/>
              </a:lnSpc>
              <a:buClr>
                <a:srgbClr val="0070C0"/>
              </a:buClr>
              <a:buFont typeface="Wingdings" pitchFamily="2" charset="2"/>
              <a:buChar char="l"/>
            </a:pPr>
            <a:r>
              <a:rPr lang="zh-CN" altLang="en-US" b="1" dirty="0">
                <a:latin typeface="微软雅黑" pitchFamily="34" charset="-122"/>
                <a:ea typeface="微软雅黑" pitchFamily="34" charset="-122"/>
              </a:rPr>
              <a:t>每一条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连接</a:t>
            </a:r>
            <a:r>
              <a:rPr lang="zh-CN" altLang="en-US" b="1" dirty="0">
                <a:solidFill>
                  <a:srgbClr val="C00000"/>
                </a:solidFill>
                <a:latin typeface="微软雅黑" pitchFamily="34" charset="-122"/>
                <a:ea typeface="微软雅黑" pitchFamily="34" charset="-122"/>
              </a:rPr>
              <a:t>只能有两个端点 </a:t>
            </a:r>
            <a:r>
              <a:rPr lang="en-US" altLang="zh-CN" b="1" dirty="0">
                <a:latin typeface="微软雅黑" pitchFamily="34" charset="-122"/>
                <a:ea typeface="微软雅黑" pitchFamily="34" charset="-122"/>
              </a:rPr>
              <a:t>(endpoint)</a:t>
            </a:r>
            <a:r>
              <a:rPr lang="zh-CN" altLang="en-US" b="1" dirty="0">
                <a:latin typeface="微软雅黑" pitchFamily="34" charset="-122"/>
                <a:ea typeface="微软雅黑" pitchFamily="34" charset="-122"/>
              </a:rPr>
              <a:t>，每一条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连接只能是</a:t>
            </a:r>
            <a:r>
              <a:rPr lang="zh-CN" altLang="en-US" b="1" dirty="0">
                <a:solidFill>
                  <a:srgbClr val="C00000"/>
                </a:solidFill>
                <a:latin typeface="微软雅黑" pitchFamily="34" charset="-122"/>
                <a:ea typeface="微软雅黑" pitchFamily="34" charset="-122"/>
              </a:rPr>
              <a:t>点对点</a:t>
            </a:r>
            <a:r>
              <a:rPr lang="zh-CN" altLang="en-US" b="1" dirty="0">
                <a:latin typeface="微软雅黑" pitchFamily="34" charset="-122"/>
                <a:ea typeface="微软雅黑" pitchFamily="34" charset="-122"/>
              </a:rPr>
              <a:t>的（一对一）。 </a:t>
            </a:r>
          </a:p>
          <a:p>
            <a:pPr marL="285750" indent="-285750">
              <a:lnSpc>
                <a:spcPts val="2800"/>
              </a:lnSpc>
              <a:buClr>
                <a:srgbClr val="0070C0"/>
              </a:buClr>
              <a:buFont typeface="Wingdings" pitchFamily="2" charset="2"/>
              <a:buChar char="l"/>
            </a:pP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提供</a:t>
            </a:r>
            <a:r>
              <a:rPr lang="zh-CN" altLang="en-US" b="1" dirty="0">
                <a:solidFill>
                  <a:srgbClr val="C00000"/>
                </a:solidFill>
                <a:latin typeface="微软雅黑" pitchFamily="34" charset="-122"/>
                <a:ea typeface="微软雅黑" pitchFamily="34" charset="-122"/>
              </a:rPr>
              <a:t>可靠交付</a:t>
            </a:r>
            <a:r>
              <a:rPr lang="zh-CN" altLang="en-US" b="1" dirty="0">
                <a:latin typeface="微软雅黑" pitchFamily="34" charset="-122"/>
                <a:ea typeface="微软雅黑" pitchFamily="34" charset="-122"/>
              </a:rPr>
              <a:t>的服务。</a:t>
            </a:r>
          </a:p>
          <a:p>
            <a:pPr marL="285750" indent="-285750">
              <a:lnSpc>
                <a:spcPts val="2800"/>
              </a:lnSpc>
              <a:buClr>
                <a:srgbClr val="0070C0"/>
              </a:buClr>
              <a:buFont typeface="Wingdings" pitchFamily="2" charset="2"/>
              <a:buChar char="l"/>
            </a:pP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提供</a:t>
            </a:r>
            <a:r>
              <a:rPr lang="zh-CN" altLang="en-US" b="1" dirty="0">
                <a:solidFill>
                  <a:srgbClr val="C00000"/>
                </a:solidFill>
                <a:latin typeface="微软雅黑" pitchFamily="34" charset="-122"/>
                <a:ea typeface="微软雅黑" pitchFamily="34" charset="-122"/>
              </a:rPr>
              <a:t>全双工</a:t>
            </a:r>
            <a:r>
              <a:rPr lang="zh-CN" altLang="en-US" b="1" dirty="0">
                <a:latin typeface="微软雅黑" pitchFamily="34" charset="-122"/>
                <a:ea typeface="微软雅黑" pitchFamily="34" charset="-122"/>
              </a:rPr>
              <a:t>通信。</a:t>
            </a:r>
          </a:p>
          <a:p>
            <a:pPr marL="285750" indent="-285750">
              <a:lnSpc>
                <a:spcPts val="2800"/>
              </a:lnSpc>
              <a:buClr>
                <a:srgbClr val="0070C0"/>
              </a:buClr>
              <a:buFont typeface="Wingdings" pitchFamily="2" charset="2"/>
              <a:buChar char="l"/>
            </a:pPr>
            <a:r>
              <a:rPr lang="zh-CN" altLang="en-US" b="1" dirty="0">
                <a:solidFill>
                  <a:srgbClr val="C00000"/>
                </a:solidFill>
                <a:latin typeface="微软雅黑" pitchFamily="34" charset="-122"/>
                <a:ea typeface="微软雅黑" pitchFamily="34" charset="-122"/>
              </a:rPr>
              <a:t>面向字节流</a:t>
            </a:r>
          </a:p>
          <a:p>
            <a:pPr marL="633413" indent="-342900">
              <a:lnSpc>
                <a:spcPts val="2800"/>
              </a:lnSpc>
              <a:buClr>
                <a:srgbClr val="7030A0"/>
              </a:buClr>
              <a:buFont typeface="+mj-lt"/>
              <a:buAutoNum type="arabicPeriod"/>
            </a:pP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中的“流”</a:t>
            </a:r>
            <a:r>
              <a:rPr lang="en-US" altLang="zh-CN" b="1" dirty="0">
                <a:latin typeface="微软雅黑" pitchFamily="34" charset="-122"/>
                <a:ea typeface="微软雅黑" pitchFamily="34" charset="-122"/>
              </a:rPr>
              <a:t>(stream) </a:t>
            </a:r>
            <a:r>
              <a:rPr lang="zh-CN" altLang="en-US" b="1" dirty="0">
                <a:latin typeface="微软雅黑" pitchFamily="34" charset="-122"/>
                <a:ea typeface="微软雅黑" pitchFamily="34" charset="-122"/>
              </a:rPr>
              <a:t>指的是流入或流出进程的</a:t>
            </a:r>
            <a:r>
              <a:rPr lang="zh-CN" altLang="en-US" b="1" dirty="0">
                <a:solidFill>
                  <a:srgbClr val="C00000"/>
                </a:solidFill>
                <a:latin typeface="微软雅黑" pitchFamily="34" charset="-122"/>
                <a:ea typeface="微软雅黑" pitchFamily="34" charset="-122"/>
              </a:rPr>
              <a:t>字节序列。</a:t>
            </a:r>
          </a:p>
          <a:p>
            <a:pPr marL="633413" indent="-342900">
              <a:lnSpc>
                <a:spcPts val="2800"/>
              </a:lnSpc>
              <a:buClr>
                <a:srgbClr val="7030A0"/>
              </a:buClr>
              <a:buFont typeface="+mj-lt"/>
              <a:buAutoNum type="arabicPeriod"/>
            </a:pPr>
            <a:r>
              <a:rPr lang="zh-CN" altLang="en-US" b="1" dirty="0">
                <a:solidFill>
                  <a:srgbClr val="C00000"/>
                </a:solidFill>
                <a:latin typeface="微软雅黑" pitchFamily="34" charset="-122"/>
                <a:ea typeface="微软雅黑" pitchFamily="34" charset="-122"/>
              </a:rPr>
              <a:t>面向字节流</a:t>
            </a:r>
            <a:r>
              <a:rPr lang="zh-CN" altLang="en-US" b="1" dirty="0">
                <a:latin typeface="微软雅黑" pitchFamily="34" charset="-122"/>
                <a:ea typeface="微软雅黑" pitchFamily="34" charset="-122"/>
              </a:rPr>
              <a:t>：虽然应用程序和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的交互是一次一个数据块，但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把应用程序交下来的数据看成仅仅是一连串</a:t>
            </a:r>
            <a:r>
              <a:rPr lang="zh-CN" altLang="en-US" b="1" dirty="0">
                <a:solidFill>
                  <a:srgbClr val="C00000"/>
                </a:solidFill>
                <a:latin typeface="微软雅黑" pitchFamily="34" charset="-122"/>
                <a:ea typeface="微软雅黑" pitchFamily="34" charset="-122"/>
              </a:rPr>
              <a:t>无结构的字节流。</a:t>
            </a:r>
          </a:p>
        </p:txBody>
      </p:sp>
      <p:sp>
        <p:nvSpPr>
          <p:cNvPr id="5" name="灯片编号占位符 4">
            <a:extLst>
              <a:ext uri="{FF2B5EF4-FFF2-40B4-BE49-F238E27FC236}">
                <a16:creationId xmlns:a16="http://schemas.microsoft.com/office/drawing/2014/main" id="{2D9DA3EE-540C-43B9-9579-C2508583BE1A}"/>
              </a:ext>
            </a:extLst>
          </p:cNvPr>
          <p:cNvSpPr>
            <a:spLocks noGrp="1"/>
          </p:cNvSpPr>
          <p:nvPr>
            <p:ph type="sldNum" sz="quarter" idx="12"/>
          </p:nvPr>
        </p:nvSpPr>
        <p:spPr/>
        <p:txBody>
          <a:bodyPr/>
          <a:lstStyle/>
          <a:p>
            <a:fld id="{C485880C-E2C3-4DAB-AE74-D9BE691626AC}" type="slidenum">
              <a:rPr lang="zh-CN" altLang="en-US" smtClean="0"/>
              <a:pPr/>
              <a:t>34</a:t>
            </a:fld>
            <a:endParaRPr lang="zh-CN" altLang="en-US"/>
          </a:p>
        </p:txBody>
      </p:sp>
    </p:spTree>
    <p:extLst>
      <p:ext uri="{BB962C8B-B14F-4D97-AF65-F5344CB8AC3E}">
        <p14:creationId xmlns:p14="http://schemas.microsoft.com/office/powerpoint/2010/main" val="226332970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8"/>
          <p:cNvSpPr>
            <a:spLocks noChangeArrowheads="1"/>
          </p:cNvSpPr>
          <p:nvPr/>
        </p:nvSpPr>
        <p:spPr bwMode="auto">
          <a:xfrm>
            <a:off x="556963" y="981295"/>
            <a:ext cx="8048776"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solidFill>
                  <a:srgbClr val="C00000"/>
                </a:solidFill>
                <a:latin typeface="微软雅黑" pitchFamily="34" charset="-122"/>
                <a:ea typeface="微软雅黑" pitchFamily="34" charset="-122"/>
              </a:rPr>
              <a:t>不保证</a:t>
            </a:r>
            <a:r>
              <a:rPr lang="zh-CN" altLang="en-US" sz="2000" b="1" dirty="0">
                <a:latin typeface="微软雅黑" pitchFamily="34" charset="-122"/>
                <a:ea typeface="微软雅黑" pitchFamily="34" charset="-122"/>
              </a:rPr>
              <a:t>接收方应用程序所收到的数据块和发送方应用程序所发出的数据块具有对应大小的关系。</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但接收方应用程序</a:t>
            </a:r>
            <a:r>
              <a:rPr lang="zh-CN" altLang="en-US" sz="2000" b="1" dirty="0">
                <a:solidFill>
                  <a:srgbClr val="C00000"/>
                </a:solidFill>
                <a:latin typeface="微软雅黑" pitchFamily="34" charset="-122"/>
                <a:ea typeface="微软雅黑" pitchFamily="34" charset="-122"/>
              </a:rPr>
              <a:t>收到的字节流</a:t>
            </a:r>
            <a:r>
              <a:rPr lang="zh-CN" altLang="en-US" sz="2000" b="1" dirty="0">
                <a:latin typeface="微软雅黑" pitchFamily="34" charset="-122"/>
                <a:ea typeface="微软雅黑" pitchFamily="34" charset="-122"/>
              </a:rPr>
              <a:t>必须和发送方应用程序</a:t>
            </a:r>
            <a:r>
              <a:rPr lang="zh-CN" altLang="en-US" sz="2000" b="1" dirty="0">
                <a:solidFill>
                  <a:srgbClr val="C00000"/>
                </a:solidFill>
                <a:latin typeface="微软雅黑" pitchFamily="34" charset="-122"/>
                <a:ea typeface="微软雅黑" pitchFamily="34" charset="-122"/>
              </a:rPr>
              <a:t>发出的字节流</a:t>
            </a:r>
            <a:r>
              <a:rPr lang="zh-CN" altLang="en-US" sz="2000" b="1" dirty="0">
                <a:solidFill>
                  <a:srgbClr val="0000FF"/>
                </a:solidFill>
                <a:latin typeface="微软雅黑" pitchFamily="34" charset="-122"/>
                <a:ea typeface="微软雅黑" pitchFamily="34" charset="-122"/>
              </a:rPr>
              <a:t>完全一样</a:t>
            </a:r>
            <a:r>
              <a:rPr lang="zh-CN" altLang="en-US" sz="2000" b="1" dirty="0">
                <a:latin typeface="微软雅黑" pitchFamily="34" charset="-122"/>
                <a:ea typeface="微软雅黑" pitchFamily="34" charset="-122"/>
              </a:rPr>
              <a:t>。</a:t>
            </a:r>
          </a:p>
        </p:txBody>
      </p:sp>
      <p:sp>
        <p:nvSpPr>
          <p:cNvPr id="5" name="AutoShape 5"/>
          <p:cNvSpPr>
            <a:spLocks noChangeArrowheads="1"/>
          </p:cNvSpPr>
          <p:nvPr/>
        </p:nvSpPr>
        <p:spPr bwMode="auto">
          <a:xfrm>
            <a:off x="545144" y="628209"/>
            <a:ext cx="8053711"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417238" y="605119"/>
            <a:ext cx="22922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面向流的概念</a:t>
            </a:r>
          </a:p>
        </p:txBody>
      </p:sp>
      <p:sp>
        <p:nvSpPr>
          <p:cNvPr id="2" name="灯片编号占位符 1">
            <a:extLst>
              <a:ext uri="{FF2B5EF4-FFF2-40B4-BE49-F238E27FC236}">
                <a16:creationId xmlns:a16="http://schemas.microsoft.com/office/drawing/2014/main" id="{054EDC88-9311-41C8-97BE-AB6C94D45869}"/>
              </a:ext>
            </a:extLst>
          </p:cNvPr>
          <p:cNvSpPr>
            <a:spLocks noGrp="1"/>
          </p:cNvSpPr>
          <p:nvPr>
            <p:ph type="sldNum" sz="quarter" idx="12"/>
          </p:nvPr>
        </p:nvSpPr>
        <p:spPr/>
        <p:txBody>
          <a:bodyPr/>
          <a:lstStyle/>
          <a:p>
            <a:fld id="{C485880C-E2C3-4DAB-AE74-D9BE691626AC}" type="slidenum">
              <a:rPr lang="zh-CN" altLang="en-US" smtClean="0"/>
              <a:pPr/>
              <a:t>35</a:t>
            </a:fld>
            <a:endParaRPr lang="zh-CN" altLang="en-US"/>
          </a:p>
        </p:txBody>
      </p:sp>
    </p:spTree>
    <p:extLst>
      <p:ext uri="{BB962C8B-B14F-4D97-AF65-F5344CB8AC3E}">
        <p14:creationId xmlns:p14="http://schemas.microsoft.com/office/powerpoint/2010/main" val="263619470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4" y="628209"/>
            <a:ext cx="8053711"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417238" y="605119"/>
            <a:ext cx="22922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面向流的概念</a:t>
            </a:r>
          </a:p>
        </p:txBody>
      </p:sp>
      <p:sp>
        <p:nvSpPr>
          <p:cNvPr id="4" name="圆角矩形 3"/>
          <p:cNvSpPr/>
          <p:nvPr/>
        </p:nvSpPr>
        <p:spPr>
          <a:xfrm>
            <a:off x="545144" y="1069848"/>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p:cNvGrpSpPr/>
          <p:nvPr/>
        </p:nvGrpSpPr>
        <p:grpSpPr>
          <a:xfrm>
            <a:off x="1371059" y="1133857"/>
            <a:ext cx="6364516" cy="3021160"/>
            <a:chOff x="1353129" y="1133857"/>
            <a:chExt cx="6364516" cy="3021160"/>
          </a:xfrm>
        </p:grpSpPr>
        <p:sp>
          <p:nvSpPr>
            <p:cNvPr id="5" name="AutoShape 47"/>
            <p:cNvSpPr>
              <a:spLocks noChangeArrowheads="1"/>
            </p:cNvSpPr>
            <p:nvPr/>
          </p:nvSpPr>
          <p:spPr bwMode="auto">
            <a:xfrm>
              <a:off x="5941645" y="3705611"/>
              <a:ext cx="197550" cy="90625"/>
            </a:xfrm>
            <a:prstGeom prst="rightArrow">
              <a:avLst>
                <a:gd name="adj1" fmla="val 50000"/>
                <a:gd name="adj2" fmla="val 50305"/>
              </a:avLst>
            </a:prstGeom>
            <a:solidFill>
              <a:srgbClr val="CC00CC"/>
            </a:solidFill>
            <a:ln w="9525">
              <a:solidFill>
                <a:srgbClr val="CC00CC"/>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6" name="Rectangle 107"/>
            <p:cNvSpPr>
              <a:spLocks noChangeArrowheads="1"/>
            </p:cNvSpPr>
            <p:nvPr/>
          </p:nvSpPr>
          <p:spPr bwMode="auto">
            <a:xfrm>
              <a:off x="3439663" y="1276633"/>
              <a:ext cx="2247619" cy="522608"/>
            </a:xfrm>
            <a:prstGeom prst="rect">
              <a:avLst/>
            </a:prstGeom>
            <a:solidFill>
              <a:srgbClr val="99FFCC"/>
            </a:solidFill>
            <a:ln w="12700">
              <a:headEnd/>
              <a:tailEnd/>
            </a:ln>
            <a:extLst/>
          </p:spPr>
          <p:style>
            <a:lnRef idx="2">
              <a:schemeClr val="dk1"/>
            </a:lnRef>
            <a:fillRef idx="1">
              <a:schemeClr val="lt1"/>
            </a:fillRef>
            <a:effectRef idx="0">
              <a:schemeClr val="dk1"/>
            </a:effectRef>
            <a:fontRef idx="minor">
              <a:schemeClr val="dk1"/>
            </a:fontRef>
          </p:style>
          <p:txBody>
            <a:bodyPr wrap="none" anchor="ctr"/>
            <a:lstStyle/>
            <a:p>
              <a:endParaRPr lang="zh-CN" altLang="en-US" sz="1100" b="1">
                <a:latin typeface="微软雅黑" pitchFamily="34" charset="-122"/>
                <a:ea typeface="微软雅黑" pitchFamily="34" charset="-122"/>
              </a:endParaRPr>
            </a:p>
          </p:txBody>
        </p:sp>
        <p:grpSp>
          <p:nvGrpSpPr>
            <p:cNvPr id="7" name="Group 80"/>
            <p:cNvGrpSpPr>
              <a:grpSpLocks/>
            </p:cNvGrpSpPr>
            <p:nvPr/>
          </p:nvGrpSpPr>
          <p:grpSpPr bwMode="auto">
            <a:xfrm>
              <a:off x="5325046" y="3643721"/>
              <a:ext cx="652517" cy="200037"/>
              <a:chOff x="2925" y="1570"/>
              <a:chExt cx="545" cy="181"/>
            </a:xfrm>
          </p:grpSpPr>
          <p:grpSp>
            <p:nvGrpSpPr>
              <p:cNvPr id="8" name="Group 81"/>
              <p:cNvGrpSpPr>
                <a:grpSpLocks/>
              </p:cNvGrpSpPr>
              <p:nvPr/>
            </p:nvGrpSpPr>
            <p:grpSpPr bwMode="auto">
              <a:xfrm>
                <a:off x="3061" y="1570"/>
                <a:ext cx="272" cy="181"/>
                <a:chOff x="3061" y="1842"/>
                <a:chExt cx="272" cy="181"/>
              </a:xfrm>
            </p:grpSpPr>
            <p:sp>
              <p:nvSpPr>
                <p:cNvPr id="11" name="Rectangle 82"/>
                <p:cNvSpPr>
                  <a:spLocks noChangeArrowheads="1"/>
                </p:cNvSpPr>
                <p:nvPr/>
              </p:nvSpPr>
              <p:spPr bwMode="auto">
                <a:xfrm>
                  <a:off x="3061" y="1842"/>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7</a:t>
                  </a:r>
                </a:p>
              </p:txBody>
            </p:sp>
            <p:sp>
              <p:nvSpPr>
                <p:cNvPr id="12" name="Rectangle 83"/>
                <p:cNvSpPr>
                  <a:spLocks noChangeArrowheads="1"/>
                </p:cNvSpPr>
                <p:nvPr/>
              </p:nvSpPr>
              <p:spPr bwMode="auto">
                <a:xfrm>
                  <a:off x="3197" y="1842"/>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6</a:t>
                  </a:r>
                </a:p>
              </p:txBody>
            </p:sp>
          </p:grpSp>
          <p:sp>
            <p:nvSpPr>
              <p:cNvPr id="9" name="Rectangle 84"/>
              <p:cNvSpPr>
                <a:spLocks noChangeArrowheads="1"/>
              </p:cNvSpPr>
              <p:nvPr/>
            </p:nvSpPr>
            <p:spPr bwMode="auto">
              <a:xfrm>
                <a:off x="2925" y="1570"/>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8</a:t>
                </a:r>
              </a:p>
            </p:txBody>
          </p:sp>
          <p:sp>
            <p:nvSpPr>
              <p:cNvPr id="10" name="Rectangle 85"/>
              <p:cNvSpPr>
                <a:spLocks noChangeArrowheads="1"/>
              </p:cNvSpPr>
              <p:nvPr/>
            </p:nvSpPr>
            <p:spPr bwMode="auto">
              <a:xfrm>
                <a:off x="3334" y="1570"/>
                <a:ext cx="136" cy="181"/>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H</a:t>
                </a:r>
              </a:p>
            </p:txBody>
          </p:sp>
        </p:grpSp>
        <p:sp>
          <p:nvSpPr>
            <p:cNvPr id="13" name="Text Box 62"/>
            <p:cNvSpPr txBox="1">
              <a:spLocks noChangeArrowheads="1"/>
            </p:cNvSpPr>
            <p:nvPr/>
          </p:nvSpPr>
          <p:spPr bwMode="auto">
            <a:xfrm>
              <a:off x="6422399" y="1231508"/>
              <a:ext cx="61587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800" b="1" dirty="0">
                  <a:solidFill>
                    <a:srgbClr val="0033CC"/>
                  </a:solidFill>
                  <a:latin typeface="微软雅黑" pitchFamily="34" charset="-122"/>
                  <a:ea typeface="微软雅黑" pitchFamily="34" charset="-122"/>
                  <a:sym typeface="Wingdings" pitchFamily="2" charset="2"/>
                </a:rPr>
                <a:t></a:t>
              </a:r>
              <a:endParaRPr kumimoji="1" lang="en-US" altLang="zh-CN" sz="4800" b="1" dirty="0">
                <a:solidFill>
                  <a:srgbClr val="0033CC"/>
                </a:solidFill>
                <a:latin typeface="微软雅黑" pitchFamily="34" charset="-122"/>
                <a:ea typeface="微软雅黑" pitchFamily="34" charset="-122"/>
              </a:endParaRPr>
            </a:p>
          </p:txBody>
        </p:sp>
        <p:sp>
          <p:nvSpPr>
            <p:cNvPr id="14" name="Freeform 44"/>
            <p:cNvSpPr>
              <a:spLocks/>
            </p:cNvSpPr>
            <p:nvPr/>
          </p:nvSpPr>
          <p:spPr bwMode="auto">
            <a:xfrm>
              <a:off x="6467249" y="3392844"/>
              <a:ext cx="269388" cy="618901"/>
            </a:xfrm>
            <a:custGeom>
              <a:avLst/>
              <a:gdLst>
                <a:gd name="T0" fmla="*/ 0 w 225"/>
                <a:gd name="T1" fmla="*/ 590 h 590"/>
                <a:gd name="T2" fmla="*/ 225 w 225"/>
                <a:gd name="T3" fmla="*/ 590 h 590"/>
                <a:gd name="T4" fmla="*/ 225 w 225"/>
                <a:gd name="T5" fmla="*/ 0 h 590"/>
              </a:gdLst>
              <a:ahLst/>
              <a:cxnLst>
                <a:cxn ang="0">
                  <a:pos x="T0" y="T1"/>
                </a:cxn>
                <a:cxn ang="0">
                  <a:pos x="T2" y="T3"/>
                </a:cxn>
                <a:cxn ang="0">
                  <a:pos x="T4" y="T5"/>
                </a:cxn>
              </a:cxnLst>
              <a:rect l="0" t="0" r="r" b="b"/>
              <a:pathLst>
                <a:path w="225" h="590">
                  <a:moveTo>
                    <a:pt x="0" y="590"/>
                  </a:moveTo>
                  <a:lnTo>
                    <a:pt x="225" y="590"/>
                  </a:lnTo>
                  <a:lnTo>
                    <a:pt x="225" y="0"/>
                  </a:lnTo>
                </a:path>
              </a:pathLst>
            </a:custGeom>
            <a:noFill/>
            <a:ln w="57150"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5" name="Text Box 45"/>
            <p:cNvSpPr txBox="1">
              <a:spLocks noChangeArrowheads="1"/>
            </p:cNvSpPr>
            <p:nvPr/>
          </p:nvSpPr>
          <p:spPr bwMode="auto">
            <a:xfrm>
              <a:off x="1696743" y="1231508"/>
              <a:ext cx="61587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800" b="1" dirty="0">
                  <a:solidFill>
                    <a:srgbClr val="0033CC"/>
                  </a:solidFill>
                  <a:latin typeface="微软雅黑" pitchFamily="34" charset="-122"/>
                  <a:ea typeface="微软雅黑" pitchFamily="34" charset="-122"/>
                  <a:sym typeface="Wingdings" pitchFamily="2" charset="2"/>
                </a:rPr>
                <a:t></a:t>
              </a:r>
              <a:endParaRPr kumimoji="1" lang="en-US" altLang="zh-CN" sz="4800" b="1" dirty="0">
                <a:solidFill>
                  <a:srgbClr val="0033CC"/>
                </a:solidFill>
                <a:latin typeface="微软雅黑" pitchFamily="34" charset="-122"/>
                <a:ea typeface="微软雅黑" pitchFamily="34" charset="-122"/>
              </a:endParaRPr>
            </a:p>
          </p:txBody>
        </p:sp>
        <p:sp>
          <p:nvSpPr>
            <p:cNvPr id="16" name="AutoShape 46"/>
            <p:cNvSpPr>
              <a:spLocks noChangeArrowheads="1"/>
            </p:cNvSpPr>
            <p:nvPr/>
          </p:nvSpPr>
          <p:spPr bwMode="auto">
            <a:xfrm>
              <a:off x="4428286" y="3706716"/>
              <a:ext cx="198748" cy="90625"/>
            </a:xfrm>
            <a:prstGeom prst="rightArrow">
              <a:avLst>
                <a:gd name="adj1" fmla="val 50000"/>
                <a:gd name="adj2" fmla="val 50610"/>
              </a:avLst>
            </a:prstGeom>
            <a:solidFill>
              <a:srgbClr val="CC00CC"/>
            </a:solidFill>
            <a:ln w="9525">
              <a:solidFill>
                <a:srgbClr val="CC00CC"/>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17" name="AutoShape 48"/>
            <p:cNvSpPr>
              <a:spLocks noChangeArrowheads="1"/>
            </p:cNvSpPr>
            <p:nvPr/>
          </p:nvSpPr>
          <p:spPr bwMode="auto">
            <a:xfrm>
              <a:off x="3062191" y="3705611"/>
              <a:ext cx="198748" cy="90625"/>
            </a:xfrm>
            <a:prstGeom prst="rightArrow">
              <a:avLst>
                <a:gd name="adj1" fmla="val 50000"/>
                <a:gd name="adj2" fmla="val 50610"/>
              </a:avLst>
            </a:prstGeom>
            <a:solidFill>
              <a:srgbClr val="CC00CC"/>
            </a:solidFill>
            <a:ln w="9525">
              <a:solidFill>
                <a:srgbClr val="CC00CC"/>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18" name="Line 49"/>
            <p:cNvSpPr>
              <a:spLocks noChangeShapeType="1"/>
            </p:cNvSpPr>
            <p:nvPr/>
          </p:nvSpPr>
          <p:spPr bwMode="auto">
            <a:xfrm>
              <a:off x="2012179" y="1889800"/>
              <a:ext cx="2395" cy="1035554"/>
            </a:xfrm>
            <a:prstGeom prst="line">
              <a:avLst/>
            </a:prstGeom>
            <a:noFill/>
            <a:ln w="19050">
              <a:solidFill>
                <a:srgbClr val="0000FF"/>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9" name="Text Box 50"/>
            <p:cNvSpPr txBox="1">
              <a:spLocks noChangeArrowheads="1"/>
            </p:cNvSpPr>
            <p:nvPr/>
          </p:nvSpPr>
          <p:spPr bwMode="auto">
            <a:xfrm>
              <a:off x="4846599" y="3376267"/>
              <a:ext cx="13424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solidFill>
                    <a:srgbClr val="0000FF"/>
                  </a:solidFill>
                  <a:latin typeface="微软雅黑" pitchFamily="34" charset="-122"/>
                  <a:ea typeface="微软雅黑" pitchFamily="34" charset="-122"/>
                </a:rPr>
                <a:t>发送 </a:t>
              </a:r>
              <a:r>
                <a:rPr kumimoji="1" lang="en-US" altLang="zh-CN" sz="1200" b="1">
                  <a:solidFill>
                    <a:srgbClr val="0000FF"/>
                  </a:solidFill>
                  <a:latin typeface="微软雅黑" pitchFamily="34" charset="-122"/>
                  <a:ea typeface="微软雅黑" pitchFamily="34" charset="-122"/>
                </a:rPr>
                <a:t>TCP </a:t>
              </a:r>
              <a:r>
                <a:rPr kumimoji="1" lang="zh-CN" altLang="en-US" sz="1200" b="1">
                  <a:solidFill>
                    <a:srgbClr val="0000FF"/>
                  </a:solidFill>
                  <a:latin typeface="微软雅黑" pitchFamily="34" charset="-122"/>
                  <a:ea typeface="微软雅黑" pitchFamily="34" charset="-122"/>
                </a:rPr>
                <a:t>报文段</a:t>
              </a:r>
            </a:p>
          </p:txBody>
        </p:sp>
        <p:sp>
          <p:nvSpPr>
            <p:cNvPr id="20" name="Rectangle 51"/>
            <p:cNvSpPr>
              <a:spLocks noChangeArrowheads="1"/>
            </p:cNvSpPr>
            <p:nvPr/>
          </p:nvSpPr>
          <p:spPr bwMode="auto">
            <a:xfrm>
              <a:off x="1390791" y="2917618"/>
              <a:ext cx="1254747" cy="475227"/>
            </a:xfrm>
            <a:prstGeom prst="rect">
              <a:avLst/>
            </a:prstGeom>
            <a:solidFill>
              <a:srgbClr val="3366FF"/>
            </a:solidFill>
            <a:ln w="19050">
              <a:solidFill>
                <a:schemeClr val="tx1"/>
              </a:solidFill>
              <a:miter lim="800000"/>
              <a:headEnd/>
              <a:tailEnd/>
            </a:ln>
            <a:effectLst/>
          </p:spPr>
          <p:txBody>
            <a:bodyPr wrap="none" anchor="ctr"/>
            <a:lstStyle/>
            <a:p>
              <a:pPr algn="ctr"/>
              <a:endParaRPr kumimoji="1" lang="en-US" altLang="zh-CN" sz="1200" b="1">
                <a:latin typeface="微软雅黑" pitchFamily="34" charset="-122"/>
                <a:ea typeface="微软雅黑" pitchFamily="34" charset="-122"/>
              </a:endParaRPr>
            </a:p>
            <a:p>
              <a:pPr algn="ctr"/>
              <a:endParaRPr kumimoji="1" lang="en-US" altLang="zh-CN" sz="1200" b="1">
                <a:latin typeface="微软雅黑" pitchFamily="34" charset="-122"/>
                <a:ea typeface="微软雅黑" pitchFamily="34" charset="-122"/>
              </a:endParaRPr>
            </a:p>
            <a:p>
              <a:pPr algn="ctr"/>
              <a:endParaRPr kumimoji="1" lang="en-US" altLang="zh-CN" sz="1200" b="1">
                <a:latin typeface="微软雅黑" pitchFamily="34" charset="-122"/>
                <a:ea typeface="微软雅黑" pitchFamily="34" charset="-122"/>
              </a:endParaRPr>
            </a:p>
          </p:txBody>
        </p:sp>
        <p:sp>
          <p:nvSpPr>
            <p:cNvPr id="21" name="Line 52"/>
            <p:cNvSpPr>
              <a:spLocks noChangeShapeType="1"/>
            </p:cNvSpPr>
            <p:nvPr/>
          </p:nvSpPr>
          <p:spPr bwMode="auto">
            <a:xfrm flipV="1">
              <a:off x="6756991" y="1889801"/>
              <a:ext cx="0" cy="1027817"/>
            </a:xfrm>
            <a:prstGeom prst="line">
              <a:avLst/>
            </a:prstGeom>
            <a:noFill/>
            <a:ln w="19050">
              <a:solidFill>
                <a:srgbClr val="0000FF"/>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2" name="Rectangle 53"/>
            <p:cNvSpPr>
              <a:spLocks noChangeArrowheads="1"/>
            </p:cNvSpPr>
            <p:nvPr/>
          </p:nvSpPr>
          <p:spPr bwMode="auto">
            <a:xfrm>
              <a:off x="6129618" y="2917618"/>
              <a:ext cx="1253550" cy="475227"/>
            </a:xfrm>
            <a:prstGeom prst="rect">
              <a:avLst/>
            </a:prstGeom>
            <a:solidFill>
              <a:srgbClr val="3366FF"/>
            </a:solidFill>
            <a:ln w="19050">
              <a:solidFill>
                <a:schemeClr val="tx1"/>
              </a:solidFill>
              <a:miter lim="800000"/>
              <a:headEnd/>
              <a:tailEnd/>
            </a:ln>
            <a:effectLst/>
          </p:spPr>
          <p:txBody>
            <a:bodyPr wrap="none" anchor="ctr"/>
            <a:lstStyle/>
            <a:p>
              <a:pPr algn="ctr"/>
              <a:endParaRPr kumimoji="1" lang="en-US" altLang="zh-CN" sz="1200" b="1">
                <a:latin typeface="微软雅黑" pitchFamily="34" charset="-122"/>
                <a:ea typeface="微软雅黑" pitchFamily="34" charset="-122"/>
              </a:endParaRPr>
            </a:p>
            <a:p>
              <a:pPr algn="ctr"/>
              <a:endParaRPr kumimoji="1" lang="en-US" altLang="zh-CN" sz="1200" b="1">
                <a:latin typeface="微软雅黑" pitchFamily="34" charset="-122"/>
                <a:ea typeface="微软雅黑" pitchFamily="34" charset="-122"/>
              </a:endParaRPr>
            </a:p>
            <a:p>
              <a:pPr algn="ctr"/>
              <a:endParaRPr kumimoji="1" lang="en-US" altLang="zh-CN" sz="1200" b="1">
                <a:latin typeface="微软雅黑" pitchFamily="34" charset="-122"/>
                <a:ea typeface="微软雅黑" pitchFamily="34" charset="-122"/>
              </a:endParaRPr>
            </a:p>
          </p:txBody>
        </p:sp>
        <p:sp>
          <p:nvSpPr>
            <p:cNvPr id="23" name="Text Box 54"/>
            <p:cNvSpPr txBox="1">
              <a:spLocks noChangeArrowheads="1"/>
            </p:cNvSpPr>
            <p:nvPr/>
          </p:nvSpPr>
          <p:spPr bwMode="auto">
            <a:xfrm>
              <a:off x="1687816" y="1133857"/>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发送方</a:t>
              </a:r>
            </a:p>
          </p:txBody>
        </p:sp>
        <p:sp>
          <p:nvSpPr>
            <p:cNvPr id="24" name="Text Box 55"/>
            <p:cNvSpPr txBox="1">
              <a:spLocks noChangeArrowheads="1"/>
            </p:cNvSpPr>
            <p:nvPr/>
          </p:nvSpPr>
          <p:spPr bwMode="auto">
            <a:xfrm>
              <a:off x="6421852" y="1133857"/>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solidFill>
                    <a:srgbClr val="0000FF"/>
                  </a:solidFill>
                  <a:latin typeface="微软雅黑" pitchFamily="34" charset="-122"/>
                  <a:ea typeface="微软雅黑" pitchFamily="34" charset="-122"/>
                </a:rPr>
                <a:t>接收方</a:t>
              </a:r>
            </a:p>
          </p:txBody>
        </p:sp>
        <p:sp>
          <p:nvSpPr>
            <p:cNvPr id="25" name="AutoShape 56"/>
            <p:cNvSpPr>
              <a:spLocks noChangeArrowheads="1"/>
            </p:cNvSpPr>
            <p:nvPr/>
          </p:nvSpPr>
          <p:spPr bwMode="auto">
            <a:xfrm>
              <a:off x="2554545" y="2390447"/>
              <a:ext cx="909931" cy="424389"/>
            </a:xfrm>
            <a:prstGeom prst="wedgeRoundRectCallout">
              <a:avLst>
                <a:gd name="adj1" fmla="val -85792"/>
                <a:gd name="adj2" fmla="val 120833"/>
                <a:gd name="adj3" fmla="val 16667"/>
              </a:avLst>
            </a:prstGeom>
            <a:solidFill>
              <a:srgbClr val="00FFFF"/>
            </a:solidFill>
            <a:ln w="9525">
              <a:solidFill>
                <a:schemeClr val="tx1"/>
              </a:solidFill>
              <a:miter lim="800000"/>
              <a:headEnd/>
              <a:tailEnd/>
            </a:ln>
            <a:effectLst/>
          </p:spPr>
          <p:txBody>
            <a:bodyPr/>
            <a:lstStyle/>
            <a:p>
              <a:pPr algn="ctr"/>
              <a:endParaRPr kumimoji="1" lang="zh-CN" altLang="zh-CN" sz="1200" b="1">
                <a:latin typeface="微软雅黑" pitchFamily="34" charset="-122"/>
                <a:ea typeface="微软雅黑" pitchFamily="34" charset="-122"/>
              </a:endParaRPr>
            </a:p>
          </p:txBody>
        </p:sp>
        <p:sp>
          <p:nvSpPr>
            <p:cNvPr id="26" name="Text Box 57"/>
            <p:cNvSpPr txBox="1">
              <a:spLocks noChangeArrowheads="1"/>
            </p:cNvSpPr>
            <p:nvPr/>
          </p:nvSpPr>
          <p:spPr bwMode="auto">
            <a:xfrm>
              <a:off x="2548022" y="2378289"/>
              <a:ext cx="9541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把字节写入</a:t>
              </a:r>
            </a:p>
            <a:p>
              <a:pPr algn="ctr"/>
              <a:r>
                <a:rPr kumimoji="1" lang="zh-CN" altLang="en-US" sz="1200" b="1" dirty="0">
                  <a:latin typeface="微软雅黑" pitchFamily="34" charset="-122"/>
                  <a:ea typeface="微软雅黑" pitchFamily="34" charset="-122"/>
                </a:rPr>
                <a:t>发送缓存</a:t>
              </a:r>
            </a:p>
          </p:txBody>
        </p:sp>
        <p:sp>
          <p:nvSpPr>
            <p:cNvPr id="27" name="AutoShape 58"/>
            <p:cNvSpPr>
              <a:spLocks noChangeArrowheads="1"/>
            </p:cNvSpPr>
            <p:nvPr/>
          </p:nvSpPr>
          <p:spPr bwMode="auto">
            <a:xfrm>
              <a:off x="5650706" y="2190409"/>
              <a:ext cx="890775" cy="424389"/>
            </a:xfrm>
            <a:prstGeom prst="wedgeRoundRectCallout">
              <a:avLst>
                <a:gd name="adj1" fmla="val 80912"/>
                <a:gd name="adj2" fmla="val 178384"/>
                <a:gd name="adj3" fmla="val 16667"/>
              </a:avLst>
            </a:prstGeom>
            <a:solidFill>
              <a:srgbClr val="00FFFF"/>
            </a:solidFill>
            <a:ln w="9525">
              <a:solidFill>
                <a:schemeClr val="tx1"/>
              </a:solidFill>
              <a:miter lim="800000"/>
              <a:headEnd/>
              <a:tailEnd/>
            </a:ln>
            <a:effectLst/>
          </p:spPr>
          <p:txBody>
            <a:bodyPr/>
            <a:lstStyle/>
            <a:p>
              <a:pPr algn="ctr"/>
              <a:endParaRPr kumimoji="1" lang="zh-CN" altLang="zh-CN" sz="1200" b="1">
                <a:latin typeface="微软雅黑" pitchFamily="34" charset="-122"/>
                <a:ea typeface="微软雅黑" pitchFamily="34" charset="-122"/>
              </a:endParaRPr>
            </a:p>
          </p:txBody>
        </p:sp>
        <p:sp>
          <p:nvSpPr>
            <p:cNvPr id="28" name="Text Box 59"/>
            <p:cNvSpPr txBox="1">
              <a:spLocks noChangeArrowheads="1"/>
            </p:cNvSpPr>
            <p:nvPr/>
          </p:nvSpPr>
          <p:spPr bwMode="auto">
            <a:xfrm>
              <a:off x="5620236" y="2190409"/>
              <a:ext cx="9541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从接收缓存</a:t>
              </a:r>
            </a:p>
            <a:p>
              <a:pPr algn="ctr"/>
              <a:r>
                <a:rPr kumimoji="1" lang="zh-CN" altLang="en-US" sz="1200" b="1" dirty="0">
                  <a:latin typeface="微软雅黑" pitchFamily="34" charset="-122"/>
                  <a:ea typeface="微软雅黑" pitchFamily="34" charset="-122"/>
                </a:rPr>
                <a:t>读取字节</a:t>
              </a:r>
            </a:p>
          </p:txBody>
        </p:sp>
        <p:sp>
          <p:nvSpPr>
            <p:cNvPr id="29" name="Text Box 60"/>
            <p:cNvSpPr txBox="1">
              <a:spLocks noChangeArrowheads="1"/>
            </p:cNvSpPr>
            <p:nvPr/>
          </p:nvSpPr>
          <p:spPr bwMode="auto">
            <a:xfrm>
              <a:off x="2175008" y="1551616"/>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应用进程</a:t>
              </a:r>
            </a:p>
          </p:txBody>
        </p:sp>
        <p:sp>
          <p:nvSpPr>
            <p:cNvPr id="30" name="Text Box 61"/>
            <p:cNvSpPr txBox="1">
              <a:spLocks noChangeArrowheads="1"/>
            </p:cNvSpPr>
            <p:nvPr/>
          </p:nvSpPr>
          <p:spPr bwMode="auto">
            <a:xfrm>
              <a:off x="6917426" y="1512935"/>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应用进程</a:t>
              </a:r>
            </a:p>
          </p:txBody>
        </p:sp>
        <p:grpSp>
          <p:nvGrpSpPr>
            <p:cNvPr id="31" name="Group 63"/>
            <p:cNvGrpSpPr>
              <a:grpSpLocks/>
            </p:cNvGrpSpPr>
            <p:nvPr/>
          </p:nvGrpSpPr>
          <p:grpSpPr bwMode="auto">
            <a:xfrm>
              <a:off x="6865943" y="1990372"/>
              <a:ext cx="162830" cy="801255"/>
              <a:chOff x="3107" y="210"/>
              <a:chExt cx="136" cy="725"/>
            </a:xfrm>
          </p:grpSpPr>
          <p:sp>
            <p:nvSpPr>
              <p:cNvPr id="32" name="Rectangle 64"/>
              <p:cNvSpPr>
                <a:spLocks noChangeArrowheads="1"/>
              </p:cNvSpPr>
              <p:nvPr/>
            </p:nvSpPr>
            <p:spPr bwMode="auto">
              <a:xfrm>
                <a:off x="3107" y="391"/>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3" name="Rectangle 65"/>
              <p:cNvSpPr>
                <a:spLocks noChangeArrowheads="1"/>
              </p:cNvSpPr>
              <p:nvPr/>
            </p:nvSpPr>
            <p:spPr bwMode="auto">
              <a:xfrm>
                <a:off x="3107" y="573"/>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2</a:t>
                </a:r>
              </a:p>
            </p:txBody>
          </p:sp>
          <p:sp>
            <p:nvSpPr>
              <p:cNvPr id="34" name="Rectangle 66"/>
              <p:cNvSpPr>
                <a:spLocks noChangeArrowheads="1"/>
              </p:cNvSpPr>
              <p:nvPr/>
            </p:nvSpPr>
            <p:spPr bwMode="auto">
              <a:xfrm>
                <a:off x="3107" y="754"/>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3</a:t>
                </a:r>
              </a:p>
            </p:txBody>
          </p:sp>
          <p:sp>
            <p:nvSpPr>
              <p:cNvPr id="35" name="Rectangle 67"/>
              <p:cNvSpPr>
                <a:spLocks noChangeArrowheads="1"/>
              </p:cNvSpPr>
              <p:nvPr/>
            </p:nvSpPr>
            <p:spPr bwMode="auto">
              <a:xfrm>
                <a:off x="3107" y="210"/>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0</a:t>
                </a:r>
              </a:p>
            </p:txBody>
          </p:sp>
        </p:grpSp>
        <p:sp>
          <p:nvSpPr>
            <p:cNvPr id="36" name="Rectangle 68"/>
            <p:cNvSpPr>
              <a:spLocks noChangeArrowheads="1"/>
            </p:cNvSpPr>
            <p:nvPr/>
          </p:nvSpPr>
          <p:spPr bwMode="auto">
            <a:xfrm>
              <a:off x="1577566" y="3130373"/>
              <a:ext cx="162830" cy="200038"/>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dirty="0">
                  <a:latin typeface="微软雅黑" pitchFamily="34" charset="-122"/>
                  <a:ea typeface="微软雅黑" pitchFamily="34" charset="-122"/>
                </a:rPr>
                <a:t>18</a:t>
              </a:r>
            </a:p>
          </p:txBody>
        </p:sp>
        <p:sp>
          <p:nvSpPr>
            <p:cNvPr id="37" name="Rectangle 69"/>
            <p:cNvSpPr>
              <a:spLocks noChangeArrowheads="1"/>
            </p:cNvSpPr>
            <p:nvPr/>
          </p:nvSpPr>
          <p:spPr bwMode="auto">
            <a:xfrm>
              <a:off x="1740396" y="3130373"/>
              <a:ext cx="162830" cy="200038"/>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17</a:t>
              </a:r>
            </a:p>
          </p:txBody>
        </p:sp>
        <p:sp>
          <p:nvSpPr>
            <p:cNvPr id="38" name="Rectangle 70"/>
            <p:cNvSpPr>
              <a:spLocks noChangeArrowheads="1"/>
            </p:cNvSpPr>
            <p:nvPr/>
          </p:nvSpPr>
          <p:spPr bwMode="auto">
            <a:xfrm>
              <a:off x="1903226" y="3130373"/>
              <a:ext cx="162830" cy="200038"/>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16</a:t>
              </a:r>
            </a:p>
          </p:txBody>
        </p:sp>
        <p:sp>
          <p:nvSpPr>
            <p:cNvPr id="39" name="Rectangle 71"/>
            <p:cNvSpPr>
              <a:spLocks noChangeArrowheads="1"/>
            </p:cNvSpPr>
            <p:nvPr/>
          </p:nvSpPr>
          <p:spPr bwMode="auto">
            <a:xfrm>
              <a:off x="2066056" y="3130373"/>
              <a:ext cx="162830" cy="200038"/>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15</a:t>
              </a:r>
            </a:p>
          </p:txBody>
        </p:sp>
        <p:sp>
          <p:nvSpPr>
            <p:cNvPr id="40" name="Rectangle 72"/>
            <p:cNvSpPr>
              <a:spLocks noChangeArrowheads="1"/>
            </p:cNvSpPr>
            <p:nvPr/>
          </p:nvSpPr>
          <p:spPr bwMode="auto">
            <a:xfrm>
              <a:off x="2228885" y="3130373"/>
              <a:ext cx="162830" cy="200038"/>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14</a:t>
              </a:r>
            </a:p>
          </p:txBody>
        </p:sp>
        <p:grpSp>
          <p:nvGrpSpPr>
            <p:cNvPr id="41" name="Group 73"/>
            <p:cNvGrpSpPr>
              <a:grpSpLocks/>
            </p:cNvGrpSpPr>
            <p:nvPr/>
          </p:nvGrpSpPr>
          <p:grpSpPr bwMode="auto">
            <a:xfrm>
              <a:off x="2119934" y="2053366"/>
              <a:ext cx="162830" cy="601218"/>
              <a:chOff x="1429" y="176"/>
              <a:chExt cx="136" cy="544"/>
            </a:xfrm>
          </p:grpSpPr>
          <p:sp>
            <p:nvSpPr>
              <p:cNvPr id="42" name="Rectangle 74"/>
              <p:cNvSpPr>
                <a:spLocks noChangeArrowheads="1"/>
              </p:cNvSpPr>
              <p:nvPr/>
            </p:nvSpPr>
            <p:spPr bwMode="auto">
              <a:xfrm>
                <a:off x="1429" y="539"/>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19</a:t>
                </a:r>
              </a:p>
            </p:txBody>
          </p:sp>
          <p:sp>
            <p:nvSpPr>
              <p:cNvPr id="43" name="Rectangle 75"/>
              <p:cNvSpPr>
                <a:spLocks noChangeArrowheads="1"/>
              </p:cNvSpPr>
              <p:nvPr/>
            </p:nvSpPr>
            <p:spPr bwMode="auto">
              <a:xfrm>
                <a:off x="1429" y="358"/>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dirty="0">
                    <a:latin typeface="微软雅黑" pitchFamily="34" charset="-122"/>
                    <a:ea typeface="微软雅黑" pitchFamily="34" charset="-122"/>
                  </a:rPr>
                  <a:t>20</a:t>
                </a:r>
              </a:p>
            </p:txBody>
          </p:sp>
          <p:sp>
            <p:nvSpPr>
              <p:cNvPr id="44" name="Rectangle 76"/>
              <p:cNvSpPr>
                <a:spLocks noChangeArrowheads="1"/>
              </p:cNvSpPr>
              <p:nvPr/>
            </p:nvSpPr>
            <p:spPr bwMode="auto">
              <a:xfrm>
                <a:off x="1429" y="176"/>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21</a:t>
                </a:r>
              </a:p>
            </p:txBody>
          </p:sp>
        </p:grpSp>
        <p:grpSp>
          <p:nvGrpSpPr>
            <p:cNvPr id="45" name="Group 77"/>
            <p:cNvGrpSpPr>
              <a:grpSpLocks/>
            </p:cNvGrpSpPr>
            <p:nvPr/>
          </p:nvGrpSpPr>
          <p:grpSpPr bwMode="auto">
            <a:xfrm>
              <a:off x="6595358" y="3141969"/>
              <a:ext cx="325659" cy="200037"/>
              <a:chOff x="2789" y="1842"/>
              <a:chExt cx="272" cy="181"/>
            </a:xfrm>
          </p:grpSpPr>
          <p:sp>
            <p:nvSpPr>
              <p:cNvPr id="46" name="Rectangle 78"/>
              <p:cNvSpPr>
                <a:spLocks noChangeArrowheads="1"/>
              </p:cNvSpPr>
              <p:nvPr/>
            </p:nvSpPr>
            <p:spPr bwMode="auto">
              <a:xfrm>
                <a:off x="2925" y="1842"/>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4</a:t>
                </a:r>
              </a:p>
            </p:txBody>
          </p:sp>
          <p:sp>
            <p:nvSpPr>
              <p:cNvPr id="47" name="Rectangle 79"/>
              <p:cNvSpPr>
                <a:spLocks noChangeArrowheads="1"/>
              </p:cNvSpPr>
              <p:nvPr/>
            </p:nvSpPr>
            <p:spPr bwMode="auto">
              <a:xfrm>
                <a:off x="2789" y="1842"/>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5</a:t>
                </a:r>
              </a:p>
            </p:txBody>
          </p:sp>
        </p:grpSp>
        <p:grpSp>
          <p:nvGrpSpPr>
            <p:cNvPr id="48" name="Group 86"/>
            <p:cNvGrpSpPr>
              <a:grpSpLocks/>
            </p:cNvGrpSpPr>
            <p:nvPr/>
          </p:nvGrpSpPr>
          <p:grpSpPr bwMode="auto">
            <a:xfrm>
              <a:off x="2446790" y="3643721"/>
              <a:ext cx="651319" cy="200037"/>
              <a:chOff x="2200" y="1298"/>
              <a:chExt cx="544" cy="181"/>
            </a:xfrm>
          </p:grpSpPr>
          <p:sp>
            <p:nvSpPr>
              <p:cNvPr id="49" name="Rectangle 87"/>
              <p:cNvSpPr>
                <a:spLocks noChangeArrowheads="1"/>
              </p:cNvSpPr>
              <p:nvPr/>
            </p:nvSpPr>
            <p:spPr bwMode="auto">
              <a:xfrm>
                <a:off x="2200" y="1298"/>
                <a:ext cx="136" cy="181"/>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dirty="0">
                    <a:latin typeface="微软雅黑" pitchFamily="34" charset="-122"/>
                    <a:ea typeface="微软雅黑" pitchFamily="34" charset="-122"/>
                  </a:rPr>
                  <a:t>13</a:t>
                </a:r>
              </a:p>
            </p:txBody>
          </p:sp>
          <p:sp>
            <p:nvSpPr>
              <p:cNvPr id="50" name="Rectangle 88"/>
              <p:cNvSpPr>
                <a:spLocks noChangeArrowheads="1"/>
              </p:cNvSpPr>
              <p:nvPr/>
            </p:nvSpPr>
            <p:spPr bwMode="auto">
              <a:xfrm>
                <a:off x="2336" y="1298"/>
                <a:ext cx="136" cy="181"/>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12</a:t>
                </a:r>
              </a:p>
            </p:txBody>
          </p:sp>
          <p:sp>
            <p:nvSpPr>
              <p:cNvPr id="51" name="Rectangle 89"/>
              <p:cNvSpPr>
                <a:spLocks noChangeArrowheads="1"/>
              </p:cNvSpPr>
              <p:nvPr/>
            </p:nvSpPr>
            <p:spPr bwMode="auto">
              <a:xfrm>
                <a:off x="2472" y="1298"/>
                <a:ext cx="136" cy="181"/>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11</a:t>
                </a:r>
              </a:p>
            </p:txBody>
          </p:sp>
          <p:sp>
            <p:nvSpPr>
              <p:cNvPr id="52" name="Rectangle 90"/>
              <p:cNvSpPr>
                <a:spLocks noChangeArrowheads="1"/>
              </p:cNvSpPr>
              <p:nvPr/>
            </p:nvSpPr>
            <p:spPr bwMode="auto">
              <a:xfrm>
                <a:off x="2608" y="1298"/>
                <a:ext cx="136" cy="181"/>
              </a:xfrm>
              <a:prstGeom prst="rect">
                <a:avLst/>
              </a:prstGeom>
              <a:solidFill>
                <a:srgbClr val="FF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H</a:t>
                </a:r>
              </a:p>
            </p:txBody>
          </p:sp>
        </p:grpSp>
        <p:grpSp>
          <p:nvGrpSpPr>
            <p:cNvPr id="53" name="Group 91"/>
            <p:cNvGrpSpPr>
              <a:grpSpLocks/>
            </p:cNvGrpSpPr>
            <p:nvPr/>
          </p:nvGrpSpPr>
          <p:grpSpPr bwMode="auto">
            <a:xfrm>
              <a:off x="3967333" y="3644825"/>
              <a:ext cx="325659" cy="200038"/>
              <a:chOff x="2290" y="482"/>
              <a:chExt cx="272" cy="181"/>
            </a:xfrm>
          </p:grpSpPr>
          <p:sp>
            <p:nvSpPr>
              <p:cNvPr id="54" name="Rectangle 92"/>
              <p:cNvSpPr>
                <a:spLocks noChangeArrowheads="1"/>
              </p:cNvSpPr>
              <p:nvPr/>
            </p:nvSpPr>
            <p:spPr bwMode="auto">
              <a:xfrm>
                <a:off x="2290" y="482"/>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10</a:t>
                </a:r>
              </a:p>
            </p:txBody>
          </p:sp>
          <p:sp>
            <p:nvSpPr>
              <p:cNvPr id="55" name="Rectangle 93"/>
              <p:cNvSpPr>
                <a:spLocks noChangeArrowheads="1"/>
              </p:cNvSpPr>
              <p:nvPr/>
            </p:nvSpPr>
            <p:spPr bwMode="auto">
              <a:xfrm>
                <a:off x="2426" y="482"/>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9</a:t>
                </a:r>
              </a:p>
            </p:txBody>
          </p:sp>
        </p:grpSp>
        <p:sp>
          <p:nvSpPr>
            <p:cNvPr id="56" name="Rectangle 94"/>
            <p:cNvSpPr>
              <a:spLocks noChangeArrowheads="1"/>
            </p:cNvSpPr>
            <p:nvPr/>
          </p:nvSpPr>
          <p:spPr bwMode="auto">
            <a:xfrm>
              <a:off x="4292992" y="3644825"/>
              <a:ext cx="162830" cy="200038"/>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H</a:t>
              </a:r>
            </a:p>
          </p:txBody>
        </p:sp>
        <p:sp>
          <p:nvSpPr>
            <p:cNvPr id="57" name="AutoShape 95"/>
            <p:cNvSpPr>
              <a:spLocks noChangeArrowheads="1"/>
            </p:cNvSpPr>
            <p:nvPr/>
          </p:nvSpPr>
          <p:spPr bwMode="auto">
            <a:xfrm>
              <a:off x="3423769" y="2892198"/>
              <a:ext cx="1412788" cy="424389"/>
            </a:xfrm>
            <a:prstGeom prst="wedgeRoundRectCallout">
              <a:avLst>
                <a:gd name="adj1" fmla="val -73306"/>
                <a:gd name="adj2" fmla="val 126301"/>
                <a:gd name="adj3" fmla="val 16667"/>
              </a:avLst>
            </a:prstGeom>
            <a:solidFill>
              <a:srgbClr val="00FFFF"/>
            </a:solidFill>
            <a:ln w="9525">
              <a:solidFill>
                <a:schemeClr val="tx1"/>
              </a:solidFill>
              <a:miter lim="800000"/>
              <a:headEnd/>
              <a:tailEnd/>
            </a:ln>
            <a:effectLst/>
          </p:spPr>
          <p:txBody>
            <a:bodyPr/>
            <a:lstStyle/>
            <a:p>
              <a:pPr algn="ctr"/>
              <a:endParaRPr kumimoji="1" lang="zh-CN" altLang="zh-CN" sz="1200" b="1">
                <a:latin typeface="微软雅黑" pitchFamily="34" charset="-122"/>
                <a:ea typeface="微软雅黑" pitchFamily="34" charset="-122"/>
              </a:endParaRPr>
            </a:p>
          </p:txBody>
        </p:sp>
        <p:sp>
          <p:nvSpPr>
            <p:cNvPr id="58" name="Text Box 96"/>
            <p:cNvSpPr txBox="1">
              <a:spLocks noChangeArrowheads="1"/>
            </p:cNvSpPr>
            <p:nvPr/>
          </p:nvSpPr>
          <p:spPr bwMode="auto">
            <a:xfrm>
              <a:off x="3425430" y="2878936"/>
              <a:ext cx="13424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加上 </a:t>
              </a:r>
              <a:r>
                <a:rPr kumimoji="1" lang="en-US" altLang="zh-CN" sz="1200" b="1" dirty="0">
                  <a:latin typeface="微软雅黑" pitchFamily="34" charset="-122"/>
                  <a:ea typeface="微软雅黑" pitchFamily="34" charset="-122"/>
                </a:rPr>
                <a:t>TCP </a:t>
              </a:r>
              <a:r>
                <a:rPr kumimoji="1" lang="zh-CN" altLang="en-US" sz="1200" b="1" dirty="0">
                  <a:latin typeface="微软雅黑" pitchFamily="34" charset="-122"/>
                  <a:ea typeface="微软雅黑" pitchFamily="34" charset="-122"/>
                </a:rPr>
                <a:t>首部</a:t>
              </a:r>
            </a:p>
            <a:p>
              <a:pPr algn="ctr"/>
              <a:r>
                <a:rPr kumimoji="1" lang="zh-CN" altLang="en-US" sz="1200" b="1" dirty="0">
                  <a:latin typeface="微软雅黑" pitchFamily="34" charset="-122"/>
                  <a:ea typeface="微软雅黑" pitchFamily="34" charset="-122"/>
                </a:rPr>
                <a:t>构成 </a:t>
              </a:r>
              <a:r>
                <a:rPr kumimoji="1" lang="en-US" altLang="zh-CN" sz="1200" b="1" dirty="0">
                  <a:latin typeface="微软雅黑" pitchFamily="34" charset="-122"/>
                  <a:ea typeface="微软雅黑" pitchFamily="34" charset="-122"/>
                </a:rPr>
                <a:t>TCP </a:t>
              </a:r>
              <a:r>
                <a:rPr kumimoji="1" lang="zh-CN" altLang="en-US" sz="1200" b="1" dirty="0">
                  <a:latin typeface="微软雅黑" pitchFamily="34" charset="-122"/>
                  <a:ea typeface="微软雅黑" pitchFamily="34" charset="-122"/>
                </a:rPr>
                <a:t>报文段</a:t>
              </a:r>
            </a:p>
          </p:txBody>
        </p:sp>
        <p:sp>
          <p:nvSpPr>
            <p:cNvPr id="59" name="Line 97"/>
            <p:cNvSpPr>
              <a:spLocks noChangeShapeType="1"/>
            </p:cNvSpPr>
            <p:nvPr/>
          </p:nvSpPr>
          <p:spPr bwMode="auto">
            <a:xfrm>
              <a:off x="2385873" y="2148412"/>
              <a:ext cx="0" cy="401181"/>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0" name="Line 98"/>
            <p:cNvSpPr>
              <a:spLocks noChangeShapeType="1"/>
            </p:cNvSpPr>
            <p:nvPr/>
          </p:nvSpPr>
          <p:spPr bwMode="auto">
            <a:xfrm flipV="1">
              <a:off x="7112726" y="2190409"/>
              <a:ext cx="0" cy="401181"/>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1" name="Text Box 99"/>
            <p:cNvSpPr txBox="1">
              <a:spLocks noChangeArrowheads="1"/>
            </p:cNvSpPr>
            <p:nvPr/>
          </p:nvSpPr>
          <p:spPr bwMode="auto">
            <a:xfrm>
              <a:off x="1353129" y="2868989"/>
              <a:ext cx="4800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solidFill>
                    <a:schemeClr val="bg1"/>
                  </a:solidFill>
                  <a:latin typeface="微软雅黑" pitchFamily="34" charset="-122"/>
                  <a:ea typeface="微软雅黑" pitchFamily="34" charset="-122"/>
                </a:rPr>
                <a:t>TCP</a:t>
              </a:r>
            </a:p>
          </p:txBody>
        </p:sp>
        <p:sp>
          <p:nvSpPr>
            <p:cNvPr id="62" name="Text Box 100"/>
            <p:cNvSpPr txBox="1">
              <a:spLocks noChangeArrowheads="1"/>
            </p:cNvSpPr>
            <p:nvPr/>
          </p:nvSpPr>
          <p:spPr bwMode="auto">
            <a:xfrm>
              <a:off x="6090757" y="2875621"/>
              <a:ext cx="4800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a:solidFill>
                    <a:schemeClr val="bg1"/>
                  </a:solidFill>
                  <a:latin typeface="微软雅黑" pitchFamily="34" charset="-122"/>
                  <a:ea typeface="微软雅黑" pitchFamily="34" charset="-122"/>
                </a:rPr>
                <a:t>TCP</a:t>
              </a:r>
            </a:p>
          </p:txBody>
        </p:sp>
        <p:sp>
          <p:nvSpPr>
            <p:cNvPr id="63" name="Text Box 101"/>
            <p:cNvSpPr txBox="1">
              <a:spLocks noChangeArrowheads="1"/>
            </p:cNvSpPr>
            <p:nvPr/>
          </p:nvSpPr>
          <p:spPr bwMode="auto">
            <a:xfrm>
              <a:off x="2337838" y="1970478"/>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字节流</a:t>
              </a:r>
            </a:p>
          </p:txBody>
        </p:sp>
        <p:sp>
          <p:nvSpPr>
            <p:cNvPr id="64" name="Text Box 102"/>
            <p:cNvSpPr txBox="1">
              <a:spLocks noChangeArrowheads="1"/>
            </p:cNvSpPr>
            <p:nvPr/>
          </p:nvSpPr>
          <p:spPr bwMode="auto">
            <a:xfrm>
              <a:off x="7027575" y="1970478"/>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字节流</a:t>
              </a:r>
            </a:p>
          </p:txBody>
        </p:sp>
        <p:sp>
          <p:nvSpPr>
            <p:cNvPr id="65" name="Rectangle 103"/>
            <p:cNvSpPr>
              <a:spLocks noChangeArrowheads="1"/>
            </p:cNvSpPr>
            <p:nvPr/>
          </p:nvSpPr>
          <p:spPr bwMode="auto">
            <a:xfrm>
              <a:off x="3547418" y="1313850"/>
              <a:ext cx="162830" cy="200037"/>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H</a:t>
              </a:r>
            </a:p>
          </p:txBody>
        </p:sp>
        <p:sp>
          <p:nvSpPr>
            <p:cNvPr id="66" name="Text Box 104"/>
            <p:cNvSpPr txBox="1">
              <a:spLocks noChangeArrowheads="1"/>
            </p:cNvSpPr>
            <p:nvPr/>
          </p:nvSpPr>
          <p:spPr bwMode="auto">
            <a:xfrm>
              <a:off x="3765323" y="1269839"/>
              <a:ext cx="18040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表示 </a:t>
              </a:r>
              <a:r>
                <a:rPr kumimoji="1" lang="en-US" altLang="zh-CN" sz="1200" b="1" dirty="0">
                  <a:latin typeface="微软雅黑" pitchFamily="34" charset="-122"/>
                  <a:ea typeface="微软雅黑" pitchFamily="34" charset="-122"/>
                </a:rPr>
                <a:t>TCP </a:t>
              </a:r>
              <a:r>
                <a:rPr kumimoji="1" lang="zh-CN" altLang="en-US" sz="1200" b="1" dirty="0">
                  <a:latin typeface="微软雅黑" pitchFamily="34" charset="-122"/>
                  <a:ea typeface="微软雅黑" pitchFamily="34" charset="-122"/>
                </a:rPr>
                <a:t>报文段的首部</a:t>
              </a:r>
            </a:p>
          </p:txBody>
        </p:sp>
        <p:sp>
          <p:nvSpPr>
            <p:cNvPr id="67" name="Rectangle 105"/>
            <p:cNvSpPr>
              <a:spLocks noChangeArrowheads="1"/>
            </p:cNvSpPr>
            <p:nvPr/>
          </p:nvSpPr>
          <p:spPr bwMode="auto">
            <a:xfrm>
              <a:off x="3547418" y="1552838"/>
              <a:ext cx="162830" cy="200037"/>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x</a:t>
              </a:r>
            </a:p>
          </p:txBody>
        </p:sp>
        <p:sp>
          <p:nvSpPr>
            <p:cNvPr id="68" name="Text Box 106"/>
            <p:cNvSpPr txBox="1">
              <a:spLocks noChangeArrowheads="1"/>
            </p:cNvSpPr>
            <p:nvPr/>
          </p:nvSpPr>
          <p:spPr bwMode="auto">
            <a:xfrm>
              <a:off x="3765323" y="1517972"/>
              <a:ext cx="19062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表示序号为 </a:t>
              </a:r>
              <a:r>
                <a:rPr kumimoji="1" lang="en-US" altLang="zh-CN" sz="1200" b="1" dirty="0">
                  <a:latin typeface="微软雅黑" pitchFamily="34" charset="-122"/>
                  <a:ea typeface="微软雅黑" pitchFamily="34" charset="-122"/>
                </a:rPr>
                <a:t>x </a:t>
              </a:r>
              <a:r>
                <a:rPr kumimoji="1" lang="zh-CN" altLang="en-US" sz="1200" b="1" dirty="0">
                  <a:latin typeface="微软雅黑" pitchFamily="34" charset="-122"/>
                  <a:ea typeface="微软雅黑" pitchFamily="34" charset="-122"/>
                </a:rPr>
                <a:t>的数据字节</a:t>
              </a:r>
            </a:p>
          </p:txBody>
        </p:sp>
        <p:sp>
          <p:nvSpPr>
            <p:cNvPr id="69" name="AutoShape 108"/>
            <p:cNvSpPr>
              <a:spLocks noChangeArrowheads="1"/>
            </p:cNvSpPr>
            <p:nvPr/>
          </p:nvSpPr>
          <p:spPr bwMode="auto">
            <a:xfrm rot="16200000">
              <a:off x="4275908" y="1738621"/>
              <a:ext cx="250876" cy="4562826"/>
            </a:xfrm>
            <a:prstGeom prst="can">
              <a:avLst>
                <a:gd name="adj" fmla="val 28603"/>
              </a:avLst>
            </a:prstGeom>
            <a:gradFill>
              <a:gsLst>
                <a:gs pos="0">
                  <a:srgbClr val="FF6600"/>
                </a:gs>
                <a:gs pos="50000">
                  <a:srgbClr val="FF9933">
                    <a:lumMod val="61000"/>
                    <a:lumOff val="39000"/>
                  </a:srgbClr>
                </a:gs>
                <a:gs pos="100000">
                  <a:srgbClr val="FF6600"/>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70" name="Text Box 109"/>
            <p:cNvSpPr txBox="1">
              <a:spLocks noChangeArrowheads="1"/>
            </p:cNvSpPr>
            <p:nvPr/>
          </p:nvSpPr>
          <p:spPr bwMode="auto">
            <a:xfrm>
              <a:off x="3107617" y="3878018"/>
              <a:ext cx="237314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latin typeface="微软雅黑" pitchFamily="34" charset="-122"/>
                  <a:ea typeface="微软雅黑" pitchFamily="34" charset="-122"/>
                </a:rPr>
                <a:t>TCP </a:t>
              </a:r>
              <a:r>
                <a:rPr kumimoji="1" lang="zh-CN" altLang="en-US" sz="1200" b="1" dirty="0">
                  <a:latin typeface="微软雅黑" pitchFamily="34" charset="-122"/>
                  <a:ea typeface="微软雅黑" pitchFamily="34" charset="-122"/>
                </a:rPr>
                <a:t>连接（虚连接，逻辑连接）</a:t>
              </a:r>
            </a:p>
          </p:txBody>
        </p:sp>
        <p:sp>
          <p:nvSpPr>
            <p:cNvPr id="71" name="Freeform 110"/>
            <p:cNvSpPr>
              <a:spLocks/>
            </p:cNvSpPr>
            <p:nvPr/>
          </p:nvSpPr>
          <p:spPr bwMode="auto">
            <a:xfrm>
              <a:off x="2018165" y="3392845"/>
              <a:ext cx="150857" cy="621111"/>
            </a:xfrm>
            <a:custGeom>
              <a:avLst/>
              <a:gdLst>
                <a:gd name="T0" fmla="*/ 0 w 108"/>
                <a:gd name="T1" fmla="*/ 0 h 590"/>
                <a:gd name="T2" fmla="*/ 0 w 108"/>
                <a:gd name="T3" fmla="*/ 590 h 590"/>
                <a:gd name="T4" fmla="*/ 108 w 108"/>
                <a:gd name="T5" fmla="*/ 587 h 590"/>
              </a:gdLst>
              <a:ahLst/>
              <a:cxnLst>
                <a:cxn ang="0">
                  <a:pos x="T0" y="T1"/>
                </a:cxn>
                <a:cxn ang="0">
                  <a:pos x="T2" y="T3"/>
                </a:cxn>
                <a:cxn ang="0">
                  <a:pos x="T4" y="T5"/>
                </a:cxn>
              </a:cxnLst>
              <a:rect l="0" t="0" r="r" b="b"/>
              <a:pathLst>
                <a:path w="108" h="590">
                  <a:moveTo>
                    <a:pt x="0" y="0"/>
                  </a:moveTo>
                  <a:lnTo>
                    <a:pt x="0" y="590"/>
                  </a:lnTo>
                  <a:lnTo>
                    <a:pt x="108" y="587"/>
                  </a:lnTo>
                </a:path>
              </a:pathLst>
            </a:custGeom>
            <a:noFill/>
            <a:ln w="57150"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sp>
        <p:nvSpPr>
          <p:cNvPr id="72" name="灯片编号占位符 71">
            <a:extLst>
              <a:ext uri="{FF2B5EF4-FFF2-40B4-BE49-F238E27FC236}">
                <a16:creationId xmlns:a16="http://schemas.microsoft.com/office/drawing/2014/main" id="{D96876E5-8932-4F7B-A03D-AE3CF418B9BF}"/>
              </a:ext>
            </a:extLst>
          </p:cNvPr>
          <p:cNvSpPr>
            <a:spLocks noGrp="1"/>
          </p:cNvSpPr>
          <p:nvPr>
            <p:ph type="sldNum" sz="quarter" idx="12"/>
          </p:nvPr>
        </p:nvSpPr>
        <p:spPr/>
        <p:txBody>
          <a:bodyPr/>
          <a:lstStyle/>
          <a:p>
            <a:fld id="{C485880C-E2C3-4DAB-AE74-D9BE691626AC}" type="slidenum">
              <a:rPr lang="zh-CN" altLang="en-US" smtClean="0"/>
              <a:pPr/>
              <a:t>36</a:t>
            </a:fld>
            <a:endParaRPr lang="zh-CN" altLang="en-US"/>
          </a:p>
        </p:txBody>
      </p:sp>
    </p:spTree>
    <p:extLst>
      <p:ext uri="{BB962C8B-B14F-4D97-AF65-F5344CB8AC3E}">
        <p14:creationId xmlns:p14="http://schemas.microsoft.com/office/powerpoint/2010/main" val="24009695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45145" y="628209"/>
            <a:ext cx="8053710"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6" name="Rectangle 6"/>
          <p:cNvSpPr>
            <a:spLocks noChangeArrowheads="1"/>
          </p:cNvSpPr>
          <p:nvPr/>
        </p:nvSpPr>
        <p:spPr bwMode="auto">
          <a:xfrm>
            <a:off x="3417238" y="605119"/>
            <a:ext cx="22922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面向流的概念</a:t>
            </a:r>
          </a:p>
        </p:txBody>
      </p:sp>
      <p:sp>
        <p:nvSpPr>
          <p:cNvPr id="47" name="圆角矩形 46"/>
          <p:cNvSpPr/>
          <p:nvPr/>
        </p:nvSpPr>
        <p:spPr>
          <a:xfrm>
            <a:off x="473426" y="1028827"/>
            <a:ext cx="8053711" cy="34608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 Box 4"/>
          <p:cNvSpPr txBox="1">
            <a:spLocks noChangeArrowheads="1"/>
          </p:cNvSpPr>
          <p:nvPr/>
        </p:nvSpPr>
        <p:spPr bwMode="auto">
          <a:xfrm>
            <a:off x="1977030" y="1449416"/>
            <a:ext cx="616027" cy="83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4800" dirty="0">
                <a:solidFill>
                  <a:srgbClr val="0033CC"/>
                </a:solidFill>
                <a:latin typeface="微软雅黑" pitchFamily="34" charset="-122"/>
                <a:ea typeface="微软雅黑" pitchFamily="34" charset="-122"/>
                <a:sym typeface="Wingdings" pitchFamily="2" charset="2"/>
              </a:rPr>
              <a:t></a:t>
            </a:r>
            <a:endParaRPr lang="en-US" altLang="zh-CN" sz="4800" dirty="0">
              <a:solidFill>
                <a:srgbClr val="0033CC"/>
              </a:solidFill>
              <a:latin typeface="微软雅黑" pitchFamily="34" charset="-122"/>
              <a:ea typeface="微软雅黑" pitchFamily="34" charset="-122"/>
            </a:endParaRPr>
          </a:p>
        </p:txBody>
      </p:sp>
      <p:sp>
        <p:nvSpPr>
          <p:cNvPr id="53" name="Text Box 8"/>
          <p:cNvSpPr txBox="1">
            <a:spLocks noChangeArrowheads="1"/>
          </p:cNvSpPr>
          <p:nvPr/>
        </p:nvSpPr>
        <p:spPr bwMode="auto">
          <a:xfrm>
            <a:off x="1751861" y="2552005"/>
            <a:ext cx="543803" cy="30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solidFill>
                  <a:srgbClr val="CC00CC"/>
                </a:solidFill>
                <a:latin typeface="微软雅黑" pitchFamily="34" charset="-122"/>
                <a:ea typeface="微软雅黑" pitchFamily="34" charset="-122"/>
              </a:rPr>
              <a:t>端口</a:t>
            </a:r>
          </a:p>
        </p:txBody>
      </p:sp>
      <p:sp>
        <p:nvSpPr>
          <p:cNvPr id="54" name="Line 9"/>
          <p:cNvSpPr>
            <a:spLocks noChangeShapeType="1"/>
          </p:cNvSpPr>
          <p:nvPr/>
        </p:nvSpPr>
        <p:spPr bwMode="auto">
          <a:xfrm>
            <a:off x="2285044" y="2064466"/>
            <a:ext cx="5311" cy="797207"/>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5" name="Text Box 10"/>
          <p:cNvSpPr txBox="1">
            <a:spLocks noChangeArrowheads="1"/>
          </p:cNvSpPr>
          <p:nvPr/>
        </p:nvSpPr>
        <p:spPr bwMode="auto">
          <a:xfrm rot="5400000">
            <a:off x="2331321" y="2445098"/>
            <a:ext cx="346099" cy="297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400">
                <a:latin typeface="微软雅黑" pitchFamily="34" charset="-122"/>
                <a:ea typeface="微软雅黑" pitchFamily="34" charset="-122"/>
              </a:rPr>
              <a:t>…</a:t>
            </a:r>
          </a:p>
        </p:txBody>
      </p:sp>
      <p:sp>
        <p:nvSpPr>
          <p:cNvPr id="56" name="Rectangle 12"/>
          <p:cNvSpPr>
            <a:spLocks noChangeArrowheads="1"/>
          </p:cNvSpPr>
          <p:nvPr/>
        </p:nvSpPr>
        <p:spPr bwMode="auto">
          <a:xfrm>
            <a:off x="2394441" y="2182333"/>
            <a:ext cx="436530" cy="114652"/>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7" name="Rectangle 13"/>
          <p:cNvSpPr>
            <a:spLocks noChangeArrowheads="1"/>
          </p:cNvSpPr>
          <p:nvPr/>
        </p:nvSpPr>
        <p:spPr bwMode="auto">
          <a:xfrm>
            <a:off x="2394441" y="2354846"/>
            <a:ext cx="108336" cy="117867"/>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8" name="Rectangle 14"/>
          <p:cNvSpPr>
            <a:spLocks noChangeArrowheads="1"/>
          </p:cNvSpPr>
          <p:nvPr/>
        </p:nvSpPr>
        <p:spPr bwMode="auto">
          <a:xfrm>
            <a:off x="2394441" y="2703089"/>
            <a:ext cx="272964" cy="117867"/>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9" name="Rectangle 15"/>
          <p:cNvSpPr>
            <a:spLocks noChangeArrowheads="1"/>
          </p:cNvSpPr>
          <p:nvPr/>
        </p:nvSpPr>
        <p:spPr bwMode="auto">
          <a:xfrm>
            <a:off x="1628656" y="2935608"/>
            <a:ext cx="1312775" cy="756490"/>
          </a:xfrm>
          <a:prstGeom prst="rect">
            <a:avLst/>
          </a:prstGeom>
          <a:solidFill>
            <a:srgbClr val="0000FF"/>
          </a:solidFill>
          <a:ln w="19050">
            <a:solidFill>
              <a:schemeClr val="tx1"/>
            </a:solidFill>
            <a:miter lim="800000"/>
            <a:headEnd/>
            <a:tailEnd/>
          </a:ln>
          <a:effectLst/>
        </p:spPr>
        <p:txBody>
          <a:bodyPr wrap="none" anchor="ctr"/>
          <a:lstStyle/>
          <a:p>
            <a:r>
              <a:rPr lang="en-US" altLang="zh-CN" sz="1400" b="1" dirty="0">
                <a:solidFill>
                  <a:schemeClr val="bg1"/>
                </a:solidFill>
                <a:latin typeface="微软雅黑" pitchFamily="34" charset="-122"/>
                <a:ea typeface="微软雅黑" pitchFamily="34" charset="-122"/>
              </a:rPr>
              <a:t>TCP</a:t>
            </a:r>
          </a:p>
          <a:p>
            <a:endParaRPr lang="en-US" altLang="zh-CN" sz="1400" b="1" dirty="0">
              <a:latin typeface="微软雅黑" pitchFamily="34" charset="-122"/>
              <a:ea typeface="微软雅黑" pitchFamily="34" charset="-122"/>
            </a:endParaRPr>
          </a:p>
          <a:p>
            <a:endParaRPr lang="en-US" altLang="zh-CN" sz="1400" b="1" dirty="0">
              <a:latin typeface="微软雅黑" pitchFamily="34" charset="-122"/>
              <a:ea typeface="微软雅黑" pitchFamily="34" charset="-122"/>
            </a:endParaRPr>
          </a:p>
        </p:txBody>
      </p:sp>
      <p:sp>
        <p:nvSpPr>
          <p:cNvPr id="60" name="Line 16"/>
          <p:cNvSpPr>
            <a:spLocks noChangeShapeType="1"/>
          </p:cNvSpPr>
          <p:nvPr/>
        </p:nvSpPr>
        <p:spPr bwMode="auto">
          <a:xfrm flipV="1">
            <a:off x="6823465" y="2064466"/>
            <a:ext cx="0" cy="871142"/>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1" name="Text Box 17"/>
          <p:cNvSpPr txBox="1">
            <a:spLocks noChangeArrowheads="1"/>
          </p:cNvSpPr>
          <p:nvPr/>
        </p:nvSpPr>
        <p:spPr bwMode="auto">
          <a:xfrm rot="5400000">
            <a:off x="6868680" y="2448313"/>
            <a:ext cx="346099" cy="297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400">
                <a:latin typeface="微软雅黑" pitchFamily="34" charset="-122"/>
                <a:ea typeface="微软雅黑" pitchFamily="34" charset="-122"/>
              </a:rPr>
              <a:t>…</a:t>
            </a:r>
          </a:p>
        </p:txBody>
      </p:sp>
      <p:sp>
        <p:nvSpPr>
          <p:cNvPr id="62" name="Rectangle 18"/>
          <p:cNvSpPr>
            <a:spLocks noChangeArrowheads="1"/>
          </p:cNvSpPr>
          <p:nvPr/>
        </p:nvSpPr>
        <p:spPr bwMode="auto">
          <a:xfrm>
            <a:off x="6932863" y="2703089"/>
            <a:ext cx="328194" cy="117867"/>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3" name="Rectangle 19"/>
          <p:cNvSpPr>
            <a:spLocks noChangeArrowheads="1"/>
          </p:cNvSpPr>
          <p:nvPr/>
        </p:nvSpPr>
        <p:spPr bwMode="auto">
          <a:xfrm>
            <a:off x="6167077" y="2935608"/>
            <a:ext cx="1311713" cy="756490"/>
          </a:xfrm>
          <a:prstGeom prst="rect">
            <a:avLst/>
          </a:prstGeom>
          <a:solidFill>
            <a:srgbClr val="0000FF"/>
          </a:solidFill>
          <a:ln w="19050">
            <a:solidFill>
              <a:schemeClr val="tx1"/>
            </a:solidFill>
            <a:miter lim="800000"/>
            <a:headEnd/>
            <a:tailEnd/>
          </a:ln>
          <a:effectLst/>
        </p:spPr>
        <p:txBody>
          <a:bodyPr wrap="none" anchor="ctr"/>
          <a:lstStyle/>
          <a:p>
            <a:r>
              <a:rPr lang="en-US" altLang="zh-CN" sz="1400" b="1" dirty="0">
                <a:solidFill>
                  <a:schemeClr val="bg1"/>
                </a:solidFill>
                <a:latin typeface="微软雅黑" pitchFamily="34" charset="-122"/>
                <a:ea typeface="微软雅黑" pitchFamily="34" charset="-122"/>
              </a:rPr>
              <a:t>TCP</a:t>
            </a:r>
          </a:p>
          <a:p>
            <a:endParaRPr lang="en-US" altLang="zh-CN" sz="1400" b="1" dirty="0">
              <a:solidFill>
                <a:schemeClr val="bg1"/>
              </a:solidFill>
              <a:latin typeface="微软雅黑" pitchFamily="34" charset="-122"/>
              <a:ea typeface="微软雅黑" pitchFamily="34" charset="-122"/>
            </a:endParaRPr>
          </a:p>
          <a:p>
            <a:endParaRPr lang="en-US" altLang="zh-CN" sz="1400" b="1" dirty="0">
              <a:solidFill>
                <a:schemeClr val="bg1"/>
              </a:solidFill>
              <a:latin typeface="微软雅黑" pitchFamily="34" charset="-122"/>
              <a:ea typeface="微软雅黑" pitchFamily="34" charset="-122"/>
            </a:endParaRPr>
          </a:p>
        </p:txBody>
      </p:sp>
      <p:sp>
        <p:nvSpPr>
          <p:cNvPr id="64" name="Rectangle 20"/>
          <p:cNvSpPr>
            <a:spLocks noChangeArrowheads="1"/>
          </p:cNvSpPr>
          <p:nvPr/>
        </p:nvSpPr>
        <p:spPr bwMode="auto">
          <a:xfrm>
            <a:off x="6310463" y="3306352"/>
            <a:ext cx="1039811" cy="294667"/>
          </a:xfrm>
          <a:prstGeom prst="rect">
            <a:avLst/>
          </a:prstGeom>
          <a:solidFill>
            <a:srgbClr val="00FFFF"/>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dirty="0">
                <a:latin typeface="微软雅黑" pitchFamily="34" charset="-122"/>
                <a:ea typeface="微软雅黑" pitchFamily="34" charset="-122"/>
              </a:rPr>
              <a:t>接收缓存</a:t>
            </a:r>
          </a:p>
        </p:txBody>
      </p:sp>
      <p:sp>
        <p:nvSpPr>
          <p:cNvPr id="66" name="Rectangle 22"/>
          <p:cNvSpPr>
            <a:spLocks noChangeArrowheads="1"/>
          </p:cNvSpPr>
          <p:nvPr/>
        </p:nvSpPr>
        <p:spPr bwMode="auto">
          <a:xfrm>
            <a:off x="1773104" y="3306352"/>
            <a:ext cx="1037687" cy="294667"/>
          </a:xfrm>
          <a:prstGeom prst="rect">
            <a:avLst/>
          </a:prstGeom>
          <a:solidFill>
            <a:srgbClr val="00FFFF"/>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dirty="0">
                <a:latin typeface="微软雅黑" pitchFamily="34" charset="-122"/>
                <a:ea typeface="微软雅黑" pitchFamily="34" charset="-122"/>
              </a:rPr>
              <a:t>发送缓存</a:t>
            </a:r>
          </a:p>
        </p:txBody>
      </p:sp>
      <p:sp>
        <p:nvSpPr>
          <p:cNvPr id="71" name="Rectangle 27"/>
          <p:cNvSpPr>
            <a:spLocks noChangeArrowheads="1"/>
          </p:cNvSpPr>
          <p:nvPr/>
        </p:nvSpPr>
        <p:spPr bwMode="auto">
          <a:xfrm>
            <a:off x="6932863" y="2354846"/>
            <a:ext cx="328194" cy="117867"/>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2" name="Rectangle 28"/>
          <p:cNvSpPr>
            <a:spLocks noChangeArrowheads="1"/>
          </p:cNvSpPr>
          <p:nvPr/>
        </p:nvSpPr>
        <p:spPr bwMode="auto">
          <a:xfrm>
            <a:off x="6932863" y="2182333"/>
            <a:ext cx="328194" cy="114652"/>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3" name="Text Box 29"/>
          <p:cNvSpPr txBox="1">
            <a:spLocks noChangeArrowheads="1"/>
          </p:cNvSpPr>
          <p:nvPr/>
        </p:nvSpPr>
        <p:spPr bwMode="auto">
          <a:xfrm>
            <a:off x="6271165" y="2569150"/>
            <a:ext cx="543803" cy="30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solidFill>
                  <a:srgbClr val="CC00CC"/>
                </a:solidFill>
                <a:latin typeface="微软雅黑" pitchFamily="34" charset="-122"/>
                <a:ea typeface="微软雅黑" pitchFamily="34" charset="-122"/>
              </a:rPr>
              <a:t>端口</a:t>
            </a:r>
          </a:p>
        </p:txBody>
      </p:sp>
      <p:sp>
        <p:nvSpPr>
          <p:cNvPr id="74" name="Text Box 30"/>
          <p:cNvSpPr txBox="1">
            <a:spLocks noChangeArrowheads="1"/>
          </p:cNvSpPr>
          <p:nvPr/>
        </p:nvSpPr>
        <p:spPr bwMode="auto">
          <a:xfrm>
            <a:off x="1906930" y="1299404"/>
            <a:ext cx="723301" cy="30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sz="1400" dirty="0">
                <a:solidFill>
                  <a:srgbClr val="0000FF"/>
                </a:solidFill>
                <a:latin typeface="微软雅黑" pitchFamily="34" charset="-122"/>
                <a:ea typeface="微软雅黑" pitchFamily="34" charset="-122"/>
              </a:rPr>
              <a:t>发送端</a:t>
            </a:r>
          </a:p>
        </p:txBody>
      </p:sp>
      <p:sp>
        <p:nvSpPr>
          <p:cNvPr id="75" name="Text Box 31"/>
          <p:cNvSpPr txBox="1">
            <a:spLocks noChangeArrowheads="1"/>
          </p:cNvSpPr>
          <p:nvPr/>
        </p:nvSpPr>
        <p:spPr bwMode="auto">
          <a:xfrm>
            <a:off x="6442165" y="1300476"/>
            <a:ext cx="723301" cy="30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sz="1400">
                <a:solidFill>
                  <a:srgbClr val="0000FF"/>
                </a:solidFill>
                <a:latin typeface="微软雅黑" pitchFamily="34" charset="-122"/>
                <a:ea typeface="微软雅黑" pitchFamily="34" charset="-122"/>
              </a:rPr>
              <a:t>接收端</a:t>
            </a:r>
          </a:p>
        </p:txBody>
      </p:sp>
      <p:sp>
        <p:nvSpPr>
          <p:cNvPr id="76" name="AutoShape 32"/>
          <p:cNvSpPr>
            <a:spLocks noChangeArrowheads="1"/>
          </p:cNvSpPr>
          <p:nvPr/>
        </p:nvSpPr>
        <p:spPr bwMode="auto">
          <a:xfrm>
            <a:off x="3084867" y="2454702"/>
            <a:ext cx="1211874" cy="468191"/>
          </a:xfrm>
          <a:prstGeom prst="wedgeRoundRectCallout">
            <a:avLst>
              <a:gd name="adj1" fmla="val -78065"/>
              <a:gd name="adj2" fmla="val 147193"/>
              <a:gd name="adj3" fmla="val 16667"/>
            </a:avLst>
          </a:prstGeom>
          <a:solidFill>
            <a:srgbClr val="00FFFF"/>
          </a:solidFill>
          <a:ln w="9525">
            <a:solidFill>
              <a:schemeClr val="tx1"/>
            </a:solidFill>
            <a:miter lim="800000"/>
            <a:headEnd/>
            <a:tailEnd/>
          </a:ln>
          <a:effectLst/>
        </p:spPr>
        <p:txBody>
          <a:bodyPr/>
          <a:lstStyle/>
          <a:p>
            <a:endParaRPr lang="zh-CN" altLang="zh-CN" sz="1400" b="1">
              <a:latin typeface="微软雅黑" pitchFamily="34" charset="-122"/>
              <a:ea typeface="微软雅黑" pitchFamily="34" charset="-122"/>
            </a:endParaRPr>
          </a:p>
        </p:txBody>
      </p:sp>
      <p:sp>
        <p:nvSpPr>
          <p:cNvPr id="77" name="Text Box 33"/>
          <p:cNvSpPr txBox="1">
            <a:spLocks noChangeArrowheads="1"/>
          </p:cNvSpPr>
          <p:nvPr/>
        </p:nvSpPr>
        <p:spPr bwMode="auto">
          <a:xfrm>
            <a:off x="3139719" y="2425352"/>
            <a:ext cx="108234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sz="1400" dirty="0">
                <a:latin typeface="微软雅黑" pitchFamily="34" charset="-122"/>
                <a:ea typeface="微软雅黑" pitchFamily="34" charset="-122"/>
              </a:rPr>
              <a:t>向发送缓存</a:t>
            </a:r>
          </a:p>
          <a:p>
            <a:pPr eaLnBrk="1" hangingPunct="1"/>
            <a:r>
              <a:rPr lang="zh-CN" altLang="en-US" sz="1400" dirty="0">
                <a:latin typeface="微软雅黑" pitchFamily="34" charset="-122"/>
                <a:ea typeface="微软雅黑" pitchFamily="34" charset="-122"/>
              </a:rPr>
              <a:t>写入数据块</a:t>
            </a:r>
          </a:p>
        </p:txBody>
      </p:sp>
      <p:sp>
        <p:nvSpPr>
          <p:cNvPr id="78" name="AutoShape 34"/>
          <p:cNvSpPr>
            <a:spLocks noChangeArrowheads="1"/>
          </p:cNvSpPr>
          <p:nvPr/>
        </p:nvSpPr>
        <p:spPr bwMode="auto">
          <a:xfrm>
            <a:off x="4798060" y="2459530"/>
            <a:ext cx="1172576" cy="484793"/>
          </a:xfrm>
          <a:prstGeom prst="wedgeRoundRectCallout">
            <a:avLst>
              <a:gd name="adj1" fmla="val 84105"/>
              <a:gd name="adj2" fmla="val 139389"/>
              <a:gd name="adj3" fmla="val 16667"/>
            </a:avLst>
          </a:prstGeom>
          <a:solidFill>
            <a:srgbClr val="00FFFF"/>
          </a:solidFill>
          <a:ln w="9525">
            <a:solidFill>
              <a:schemeClr val="tx1"/>
            </a:solidFill>
            <a:miter lim="800000"/>
            <a:headEnd/>
            <a:tailEnd/>
          </a:ln>
          <a:effectLst/>
        </p:spPr>
        <p:txBody>
          <a:bodyPr/>
          <a:lstStyle/>
          <a:p>
            <a:endParaRPr lang="zh-CN" altLang="zh-CN" sz="1400" b="1">
              <a:latin typeface="微软雅黑" pitchFamily="34" charset="-122"/>
              <a:ea typeface="微软雅黑" pitchFamily="34" charset="-122"/>
            </a:endParaRPr>
          </a:p>
        </p:txBody>
      </p:sp>
      <p:sp>
        <p:nvSpPr>
          <p:cNvPr id="79" name="Text Box 35"/>
          <p:cNvSpPr txBox="1">
            <a:spLocks noChangeArrowheads="1"/>
          </p:cNvSpPr>
          <p:nvPr/>
        </p:nvSpPr>
        <p:spPr bwMode="auto">
          <a:xfrm>
            <a:off x="4852912" y="2437139"/>
            <a:ext cx="108234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sz="1400" dirty="0">
                <a:latin typeface="微软雅黑" pitchFamily="34" charset="-122"/>
                <a:ea typeface="微软雅黑" pitchFamily="34" charset="-122"/>
              </a:rPr>
              <a:t>从接收缓存</a:t>
            </a:r>
          </a:p>
          <a:p>
            <a:pPr eaLnBrk="1" hangingPunct="1"/>
            <a:r>
              <a:rPr lang="zh-CN" altLang="en-US" sz="1400" dirty="0">
                <a:latin typeface="微软雅黑" pitchFamily="34" charset="-122"/>
                <a:ea typeface="微软雅黑" pitchFamily="34" charset="-122"/>
              </a:rPr>
              <a:t>读取数据块</a:t>
            </a:r>
          </a:p>
        </p:txBody>
      </p:sp>
      <p:sp>
        <p:nvSpPr>
          <p:cNvPr id="80" name="Text Box 36"/>
          <p:cNvSpPr txBox="1">
            <a:spLocks noChangeArrowheads="1"/>
          </p:cNvSpPr>
          <p:nvPr/>
        </p:nvSpPr>
        <p:spPr bwMode="auto">
          <a:xfrm>
            <a:off x="1263288" y="1626216"/>
            <a:ext cx="902799" cy="30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solidFill>
                  <a:srgbClr val="0000FF"/>
                </a:solidFill>
                <a:latin typeface="微软雅黑" pitchFamily="34" charset="-122"/>
                <a:ea typeface="微软雅黑" pitchFamily="34" charset="-122"/>
              </a:rPr>
              <a:t>应用进程</a:t>
            </a:r>
          </a:p>
        </p:txBody>
      </p:sp>
      <p:sp>
        <p:nvSpPr>
          <p:cNvPr id="81" name="Text Box 37"/>
          <p:cNvSpPr txBox="1">
            <a:spLocks noChangeArrowheads="1"/>
          </p:cNvSpPr>
          <p:nvPr/>
        </p:nvSpPr>
        <p:spPr bwMode="auto">
          <a:xfrm>
            <a:off x="6966850" y="1627288"/>
            <a:ext cx="902799" cy="30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solidFill>
                  <a:srgbClr val="0000FF"/>
                </a:solidFill>
                <a:latin typeface="微软雅黑" pitchFamily="34" charset="-122"/>
                <a:ea typeface="微软雅黑" pitchFamily="34" charset="-122"/>
              </a:rPr>
              <a:t>应用进程</a:t>
            </a:r>
          </a:p>
        </p:txBody>
      </p:sp>
      <p:sp>
        <p:nvSpPr>
          <p:cNvPr id="82" name="Text Box 38"/>
          <p:cNvSpPr txBox="1">
            <a:spLocks noChangeArrowheads="1"/>
          </p:cNvSpPr>
          <p:nvPr/>
        </p:nvSpPr>
        <p:spPr bwMode="auto">
          <a:xfrm>
            <a:off x="6511203" y="1481562"/>
            <a:ext cx="616027" cy="83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4800">
                <a:solidFill>
                  <a:srgbClr val="0033CC"/>
                </a:solidFill>
                <a:latin typeface="微软雅黑" pitchFamily="34" charset="-122"/>
                <a:ea typeface="微软雅黑" pitchFamily="34" charset="-122"/>
                <a:sym typeface="Wingdings" pitchFamily="2" charset="2"/>
              </a:rPr>
              <a:t></a:t>
            </a:r>
            <a:endParaRPr lang="en-US" altLang="zh-CN" sz="4800">
              <a:solidFill>
                <a:srgbClr val="0033CC"/>
              </a:solidFill>
              <a:latin typeface="微软雅黑" pitchFamily="34" charset="-122"/>
              <a:ea typeface="微软雅黑" pitchFamily="34" charset="-122"/>
            </a:endParaRPr>
          </a:p>
        </p:txBody>
      </p:sp>
      <p:sp>
        <p:nvSpPr>
          <p:cNvPr id="83" name="Rectangle 39"/>
          <p:cNvSpPr>
            <a:spLocks noChangeArrowheads="1"/>
          </p:cNvSpPr>
          <p:nvPr/>
        </p:nvSpPr>
        <p:spPr bwMode="auto">
          <a:xfrm>
            <a:off x="2211758" y="2843457"/>
            <a:ext cx="157193" cy="157513"/>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84" name="Rectangle 40"/>
          <p:cNvSpPr>
            <a:spLocks noChangeArrowheads="1"/>
          </p:cNvSpPr>
          <p:nvPr/>
        </p:nvSpPr>
        <p:spPr bwMode="auto">
          <a:xfrm>
            <a:off x="6741682" y="2843457"/>
            <a:ext cx="157193" cy="157513"/>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85" name="矩形 84"/>
          <p:cNvSpPr/>
          <p:nvPr/>
        </p:nvSpPr>
        <p:spPr>
          <a:xfrm>
            <a:off x="2900010" y="1091437"/>
            <a:ext cx="3572958" cy="1246495"/>
          </a:xfrm>
          <a:prstGeom prst="rect">
            <a:avLst/>
          </a:prstGeom>
          <a:solidFill>
            <a:srgbClr val="99FFCC"/>
          </a:solidFill>
          <a:ln>
            <a:solidFill>
              <a:schemeClr val="tx1"/>
            </a:solidFill>
          </a:ln>
        </p:spPr>
        <p:txBody>
          <a:bodyPr wrap="square">
            <a:spAutoFit/>
          </a:bodyPr>
          <a:lstStyle/>
          <a:p>
            <a:pPr marL="179388" indent="-179388">
              <a:lnSpc>
                <a:spcPts val="1800"/>
              </a:lnSpc>
              <a:buFont typeface="Wingdings" pitchFamily="2" charset="2"/>
              <a:buChar char="l"/>
            </a:pPr>
            <a:r>
              <a:rPr lang="en-US" altLang="zh-CN" sz="1400" b="1" dirty="0">
                <a:latin typeface="微软雅黑" pitchFamily="34" charset="-122"/>
                <a:ea typeface="微软雅黑" pitchFamily="34" charset="-122"/>
              </a:rPr>
              <a:t>TCP </a:t>
            </a:r>
            <a:r>
              <a:rPr lang="zh-CN" altLang="en-US" sz="1400" b="1" dirty="0">
                <a:latin typeface="微软雅黑" pitchFamily="34" charset="-122"/>
                <a:ea typeface="微软雅黑" pitchFamily="34" charset="-122"/>
              </a:rPr>
              <a:t>不关心应用进程一次把多长的报文发送到 </a:t>
            </a:r>
            <a:r>
              <a:rPr lang="en-US" altLang="zh-CN" sz="1400" b="1" dirty="0">
                <a:latin typeface="微软雅黑" pitchFamily="34" charset="-122"/>
                <a:ea typeface="微软雅黑" pitchFamily="34" charset="-122"/>
              </a:rPr>
              <a:t>TCP </a:t>
            </a:r>
            <a:r>
              <a:rPr lang="zh-CN" altLang="en-US" sz="1400" b="1" dirty="0">
                <a:latin typeface="微软雅黑" pitchFamily="34" charset="-122"/>
                <a:ea typeface="微软雅黑" pitchFamily="34" charset="-122"/>
              </a:rPr>
              <a:t>缓存。</a:t>
            </a:r>
            <a:endParaRPr lang="en-US" altLang="zh-CN" sz="1400" b="1" dirty="0">
              <a:latin typeface="微软雅黑" pitchFamily="34" charset="-122"/>
              <a:ea typeface="微软雅黑" pitchFamily="34" charset="-122"/>
            </a:endParaRPr>
          </a:p>
          <a:p>
            <a:pPr marL="179388" indent="-179388">
              <a:lnSpc>
                <a:spcPts val="1800"/>
              </a:lnSpc>
              <a:buFont typeface="Wingdings" pitchFamily="2" charset="2"/>
              <a:buChar char="l"/>
            </a:pPr>
            <a:r>
              <a:rPr lang="en-US" altLang="zh-CN" sz="1400" b="1" dirty="0">
                <a:latin typeface="微软雅黑" pitchFamily="34" charset="-122"/>
                <a:ea typeface="微软雅黑" pitchFamily="34" charset="-122"/>
              </a:rPr>
              <a:t>TCP </a:t>
            </a:r>
            <a:r>
              <a:rPr lang="zh-CN" altLang="en-US" sz="1400" b="1" dirty="0">
                <a:latin typeface="微软雅黑" pitchFamily="34" charset="-122"/>
                <a:ea typeface="微软雅黑" pitchFamily="34" charset="-122"/>
              </a:rPr>
              <a:t>根据对方给出的</a:t>
            </a:r>
            <a:r>
              <a:rPr lang="zh-CN" altLang="en-US" sz="1400" b="1" dirty="0">
                <a:solidFill>
                  <a:srgbClr val="C00000"/>
                </a:solidFill>
                <a:latin typeface="微软雅黑" pitchFamily="34" charset="-122"/>
                <a:ea typeface="微软雅黑" pitchFamily="34" charset="-122"/>
              </a:rPr>
              <a:t>窗口值</a:t>
            </a:r>
            <a:r>
              <a:rPr lang="zh-CN" altLang="en-US" sz="1400" b="1" dirty="0">
                <a:latin typeface="微软雅黑" pitchFamily="34" charset="-122"/>
                <a:ea typeface="微软雅黑" pitchFamily="34" charset="-122"/>
              </a:rPr>
              <a:t>和当前</a:t>
            </a:r>
            <a:r>
              <a:rPr lang="zh-CN" altLang="en-US" sz="1400" b="1" dirty="0">
                <a:solidFill>
                  <a:srgbClr val="C00000"/>
                </a:solidFill>
                <a:latin typeface="微软雅黑" pitchFamily="34" charset="-122"/>
                <a:ea typeface="微软雅黑" pitchFamily="34" charset="-122"/>
              </a:rPr>
              <a:t>网络拥塞</a:t>
            </a:r>
            <a:r>
              <a:rPr lang="zh-CN" altLang="en-US" sz="1400" b="1" dirty="0">
                <a:latin typeface="微软雅黑" pitchFamily="34" charset="-122"/>
                <a:ea typeface="微软雅黑" pitchFamily="34" charset="-122"/>
              </a:rPr>
              <a:t>程度来决定一个报文段应包含多少个字节，形成 </a:t>
            </a:r>
            <a:r>
              <a:rPr lang="en-US" altLang="zh-CN" sz="1400" b="1" dirty="0">
                <a:latin typeface="微软雅黑" pitchFamily="34" charset="-122"/>
                <a:ea typeface="微软雅黑" pitchFamily="34" charset="-122"/>
              </a:rPr>
              <a:t>TCP </a:t>
            </a:r>
            <a:r>
              <a:rPr lang="zh-CN" altLang="en-US" sz="1400" b="1" dirty="0">
                <a:latin typeface="微软雅黑" pitchFamily="34" charset="-122"/>
                <a:ea typeface="微软雅黑" pitchFamily="34" charset="-122"/>
              </a:rPr>
              <a:t>报文段。</a:t>
            </a:r>
          </a:p>
        </p:txBody>
      </p:sp>
      <p:sp>
        <p:nvSpPr>
          <p:cNvPr id="43" name="AutoShape 108"/>
          <p:cNvSpPr>
            <a:spLocks noChangeArrowheads="1"/>
          </p:cNvSpPr>
          <p:nvPr/>
        </p:nvSpPr>
        <p:spPr bwMode="auto">
          <a:xfrm rot="16200000">
            <a:off x="4400718" y="1982333"/>
            <a:ext cx="346183" cy="4206853"/>
          </a:xfrm>
          <a:prstGeom prst="can">
            <a:avLst>
              <a:gd name="adj" fmla="val 28603"/>
            </a:avLst>
          </a:prstGeom>
          <a:gradFill>
            <a:gsLst>
              <a:gs pos="0">
                <a:srgbClr val="FF6600"/>
              </a:gs>
              <a:gs pos="50000">
                <a:srgbClr val="FF9933">
                  <a:lumMod val="61000"/>
                  <a:lumOff val="39000"/>
                </a:srgbClr>
              </a:gs>
              <a:gs pos="100000">
                <a:srgbClr val="FF6600"/>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4" name="Text Box 109"/>
          <p:cNvSpPr txBox="1">
            <a:spLocks noChangeArrowheads="1"/>
          </p:cNvSpPr>
          <p:nvPr/>
        </p:nvSpPr>
        <p:spPr bwMode="auto">
          <a:xfrm>
            <a:off x="3467553" y="4248894"/>
            <a:ext cx="23731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latin typeface="微软雅黑" pitchFamily="34" charset="-122"/>
                <a:ea typeface="微软雅黑" pitchFamily="34" charset="-122"/>
              </a:rPr>
              <a:t>TCP </a:t>
            </a:r>
            <a:r>
              <a:rPr kumimoji="1" lang="zh-CN" altLang="en-US" sz="1200" b="1" dirty="0">
                <a:latin typeface="微软雅黑" pitchFamily="34" charset="-122"/>
                <a:ea typeface="微软雅黑" pitchFamily="34" charset="-122"/>
              </a:rPr>
              <a:t>连接（虚连接，逻辑连接）</a:t>
            </a:r>
          </a:p>
        </p:txBody>
      </p:sp>
      <p:sp>
        <p:nvSpPr>
          <p:cNvPr id="50" name="AutoShape 5"/>
          <p:cNvSpPr>
            <a:spLocks noChangeArrowheads="1"/>
          </p:cNvSpPr>
          <p:nvPr/>
        </p:nvSpPr>
        <p:spPr bwMode="auto">
          <a:xfrm>
            <a:off x="3522877" y="4010100"/>
            <a:ext cx="208175" cy="166085"/>
          </a:xfrm>
          <a:prstGeom prst="rightArrow">
            <a:avLst>
              <a:gd name="adj1" fmla="val 50000"/>
              <a:gd name="adj2" fmla="val 31613"/>
            </a:avLst>
          </a:prstGeom>
          <a:solidFill>
            <a:srgbClr val="CC00CC"/>
          </a:solidFill>
          <a:ln w="9525">
            <a:solidFill>
              <a:srgbClr val="CC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1" name="AutoShape 6"/>
          <p:cNvSpPr>
            <a:spLocks noChangeArrowheads="1"/>
          </p:cNvSpPr>
          <p:nvPr/>
        </p:nvSpPr>
        <p:spPr bwMode="auto">
          <a:xfrm>
            <a:off x="6191974" y="4010100"/>
            <a:ext cx="206050" cy="166085"/>
          </a:xfrm>
          <a:prstGeom prst="rightArrow">
            <a:avLst>
              <a:gd name="adj1" fmla="val 50000"/>
              <a:gd name="adj2" fmla="val 31290"/>
            </a:avLst>
          </a:prstGeom>
          <a:solidFill>
            <a:srgbClr val="CC00CC"/>
          </a:solidFill>
          <a:ln w="9525">
            <a:solidFill>
              <a:srgbClr val="CC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2" name="AutoShape 7"/>
          <p:cNvSpPr>
            <a:spLocks noChangeArrowheads="1"/>
          </p:cNvSpPr>
          <p:nvPr/>
        </p:nvSpPr>
        <p:spPr bwMode="auto">
          <a:xfrm>
            <a:off x="4617187" y="4010100"/>
            <a:ext cx="208175" cy="166085"/>
          </a:xfrm>
          <a:prstGeom prst="rightArrow">
            <a:avLst>
              <a:gd name="adj1" fmla="val 50000"/>
              <a:gd name="adj2" fmla="val 31613"/>
            </a:avLst>
          </a:prstGeom>
          <a:solidFill>
            <a:srgbClr val="CC00CC"/>
          </a:solidFill>
          <a:ln w="9525">
            <a:solidFill>
              <a:srgbClr val="CC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7" name="Rectangle 23"/>
          <p:cNvSpPr>
            <a:spLocks noChangeArrowheads="1"/>
          </p:cNvSpPr>
          <p:nvPr/>
        </p:nvSpPr>
        <p:spPr bwMode="auto">
          <a:xfrm>
            <a:off x="2819756" y="3988670"/>
            <a:ext cx="728612" cy="208945"/>
          </a:xfrm>
          <a:prstGeom prst="rect">
            <a:avLst/>
          </a:prstGeom>
          <a:solidFill>
            <a:srgbClr val="66FF99"/>
          </a:solidFill>
          <a:ln w="19050">
            <a:solidFill>
              <a:schemeClr val="tx1"/>
            </a:solidFill>
            <a:miter lim="800000"/>
            <a:headEnd/>
            <a:tailEnd/>
          </a:ln>
          <a:effectLst/>
        </p:spPr>
        <p:txBody>
          <a:bodyPr wrap="none" anchor="ctr"/>
          <a:lstStyle/>
          <a:p>
            <a:pPr algn="ctr"/>
            <a:r>
              <a:rPr lang="zh-CN" altLang="en-US" sz="1200" b="1" dirty="0">
                <a:latin typeface="微软雅黑" pitchFamily="34" charset="-122"/>
                <a:ea typeface="微软雅黑" pitchFamily="34" charset="-122"/>
              </a:rPr>
              <a:t>报文段</a:t>
            </a:r>
          </a:p>
        </p:txBody>
      </p:sp>
      <p:sp>
        <p:nvSpPr>
          <p:cNvPr id="69" name="Rectangle 25"/>
          <p:cNvSpPr>
            <a:spLocks noChangeArrowheads="1"/>
          </p:cNvSpPr>
          <p:nvPr/>
        </p:nvSpPr>
        <p:spPr bwMode="auto">
          <a:xfrm>
            <a:off x="3935309" y="3988670"/>
            <a:ext cx="728612" cy="208945"/>
          </a:xfrm>
          <a:prstGeom prst="rect">
            <a:avLst/>
          </a:prstGeom>
          <a:solidFill>
            <a:srgbClr val="66FF99"/>
          </a:solidFill>
          <a:ln w="19050">
            <a:solidFill>
              <a:schemeClr val="tx1"/>
            </a:solidFill>
            <a:miter lim="800000"/>
            <a:headEnd/>
            <a:tailEnd/>
          </a:ln>
          <a:effectLst/>
        </p:spPr>
        <p:txBody>
          <a:bodyPr wrap="none" anchor="ctr"/>
          <a:lstStyle/>
          <a:p>
            <a:pPr algn="ctr"/>
            <a:r>
              <a:rPr lang="zh-CN" altLang="en-US" sz="1200" b="1">
                <a:latin typeface="微软雅黑" pitchFamily="34" charset="-122"/>
                <a:ea typeface="微软雅黑" pitchFamily="34" charset="-122"/>
              </a:rPr>
              <a:t>报文段</a:t>
            </a:r>
          </a:p>
        </p:txBody>
      </p:sp>
      <p:sp>
        <p:nvSpPr>
          <p:cNvPr id="70" name="Rectangle 26"/>
          <p:cNvSpPr>
            <a:spLocks noChangeArrowheads="1"/>
          </p:cNvSpPr>
          <p:nvPr/>
        </p:nvSpPr>
        <p:spPr bwMode="auto">
          <a:xfrm>
            <a:off x="5496288" y="3988670"/>
            <a:ext cx="728612" cy="208945"/>
          </a:xfrm>
          <a:prstGeom prst="rect">
            <a:avLst/>
          </a:prstGeom>
          <a:solidFill>
            <a:srgbClr val="66FF99"/>
          </a:solidFill>
          <a:ln w="19050">
            <a:solidFill>
              <a:schemeClr val="tx1"/>
            </a:solidFill>
            <a:miter lim="800000"/>
            <a:headEnd/>
            <a:tailEnd/>
          </a:ln>
          <a:effectLst/>
        </p:spPr>
        <p:txBody>
          <a:bodyPr wrap="none" anchor="ctr"/>
          <a:lstStyle/>
          <a:p>
            <a:pPr algn="ctr"/>
            <a:r>
              <a:rPr lang="zh-CN" altLang="en-US" sz="1200" b="1" dirty="0">
                <a:latin typeface="微软雅黑" pitchFamily="34" charset="-122"/>
                <a:ea typeface="微软雅黑" pitchFamily="34" charset="-122"/>
              </a:rPr>
              <a:t>报文段</a:t>
            </a:r>
          </a:p>
        </p:txBody>
      </p:sp>
      <p:sp>
        <p:nvSpPr>
          <p:cNvPr id="68" name="Text Box 24"/>
          <p:cNvSpPr txBox="1">
            <a:spLocks noChangeArrowheads="1"/>
          </p:cNvSpPr>
          <p:nvPr/>
        </p:nvSpPr>
        <p:spPr bwMode="auto">
          <a:xfrm>
            <a:off x="5042017" y="3886394"/>
            <a:ext cx="345188" cy="297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400" dirty="0">
                <a:latin typeface="微软雅黑" pitchFamily="34" charset="-122"/>
                <a:ea typeface="微软雅黑" pitchFamily="34" charset="-122"/>
              </a:rPr>
              <a:t>…</a:t>
            </a:r>
          </a:p>
        </p:txBody>
      </p:sp>
      <p:sp>
        <p:nvSpPr>
          <p:cNvPr id="86" name="Freeform 44"/>
          <p:cNvSpPr>
            <a:spLocks/>
          </p:cNvSpPr>
          <p:nvPr/>
        </p:nvSpPr>
        <p:spPr bwMode="auto">
          <a:xfrm>
            <a:off x="6677235" y="3665638"/>
            <a:ext cx="158793" cy="408099"/>
          </a:xfrm>
          <a:custGeom>
            <a:avLst/>
            <a:gdLst>
              <a:gd name="T0" fmla="*/ 0 w 225"/>
              <a:gd name="T1" fmla="*/ 590 h 590"/>
              <a:gd name="T2" fmla="*/ 225 w 225"/>
              <a:gd name="T3" fmla="*/ 590 h 590"/>
              <a:gd name="T4" fmla="*/ 225 w 225"/>
              <a:gd name="T5" fmla="*/ 0 h 590"/>
            </a:gdLst>
            <a:ahLst/>
            <a:cxnLst>
              <a:cxn ang="0">
                <a:pos x="T0" y="T1"/>
              </a:cxn>
              <a:cxn ang="0">
                <a:pos x="T2" y="T3"/>
              </a:cxn>
              <a:cxn ang="0">
                <a:pos x="T4" y="T5"/>
              </a:cxn>
            </a:cxnLst>
            <a:rect l="0" t="0" r="r" b="b"/>
            <a:pathLst>
              <a:path w="225" h="590">
                <a:moveTo>
                  <a:pt x="0" y="590"/>
                </a:moveTo>
                <a:lnTo>
                  <a:pt x="225" y="590"/>
                </a:lnTo>
                <a:lnTo>
                  <a:pt x="225" y="0"/>
                </a:lnTo>
              </a:path>
            </a:pathLst>
          </a:custGeom>
          <a:noFill/>
          <a:ln w="76200"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7" name="Freeform 110"/>
          <p:cNvSpPr>
            <a:spLocks/>
          </p:cNvSpPr>
          <p:nvPr/>
        </p:nvSpPr>
        <p:spPr bwMode="auto">
          <a:xfrm>
            <a:off x="2278145" y="3666102"/>
            <a:ext cx="262399" cy="409556"/>
          </a:xfrm>
          <a:custGeom>
            <a:avLst/>
            <a:gdLst>
              <a:gd name="T0" fmla="*/ 0 w 108"/>
              <a:gd name="T1" fmla="*/ 0 h 590"/>
              <a:gd name="T2" fmla="*/ 0 w 108"/>
              <a:gd name="T3" fmla="*/ 590 h 590"/>
              <a:gd name="T4" fmla="*/ 108 w 108"/>
              <a:gd name="T5" fmla="*/ 587 h 590"/>
            </a:gdLst>
            <a:ahLst/>
            <a:cxnLst>
              <a:cxn ang="0">
                <a:pos x="T0" y="T1"/>
              </a:cxn>
              <a:cxn ang="0">
                <a:pos x="T2" y="T3"/>
              </a:cxn>
              <a:cxn ang="0">
                <a:pos x="T4" y="T5"/>
              </a:cxn>
            </a:cxnLst>
            <a:rect l="0" t="0" r="r" b="b"/>
            <a:pathLst>
              <a:path w="108" h="590">
                <a:moveTo>
                  <a:pt x="0" y="0"/>
                </a:moveTo>
                <a:lnTo>
                  <a:pt x="0" y="590"/>
                </a:lnTo>
                <a:lnTo>
                  <a:pt x="108" y="587"/>
                </a:lnTo>
              </a:path>
            </a:pathLst>
          </a:custGeom>
          <a:noFill/>
          <a:ln w="76200"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59246860-475F-46AE-B24C-E97AF7BEFE5A}"/>
              </a:ext>
            </a:extLst>
          </p:cNvPr>
          <p:cNvSpPr>
            <a:spLocks noGrp="1"/>
          </p:cNvSpPr>
          <p:nvPr>
            <p:ph type="sldNum" sz="quarter" idx="12"/>
          </p:nvPr>
        </p:nvSpPr>
        <p:spPr/>
        <p:txBody>
          <a:bodyPr/>
          <a:lstStyle/>
          <a:p>
            <a:fld id="{C485880C-E2C3-4DAB-AE74-D9BE691626AC}" type="slidenum">
              <a:rPr lang="zh-CN" altLang="en-US" smtClean="0"/>
              <a:pPr/>
              <a:t>37</a:t>
            </a:fld>
            <a:endParaRPr lang="zh-CN" altLang="en-US"/>
          </a:p>
        </p:txBody>
      </p:sp>
    </p:spTree>
    <p:extLst>
      <p:ext uri="{BB962C8B-B14F-4D97-AF65-F5344CB8AC3E}">
        <p14:creationId xmlns:p14="http://schemas.microsoft.com/office/powerpoint/2010/main" val="39677469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630874"/>
            <a:ext cx="8053711"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3214516" y="588603"/>
            <a:ext cx="27149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5.3.2  TCP </a:t>
            </a:r>
            <a:r>
              <a:rPr lang="zh-CN" altLang="en-US" sz="2400" b="1" dirty="0">
                <a:solidFill>
                  <a:schemeClr val="bg1"/>
                </a:solidFill>
                <a:latin typeface="微软雅黑" pitchFamily="34" charset="-122"/>
                <a:ea typeface="微软雅黑" pitchFamily="34" charset="-122"/>
              </a:rPr>
              <a:t>的连接</a:t>
            </a:r>
          </a:p>
        </p:txBody>
      </p:sp>
      <p:sp>
        <p:nvSpPr>
          <p:cNvPr id="4" name="Rectangle 8"/>
          <p:cNvSpPr>
            <a:spLocks noChangeArrowheads="1"/>
          </p:cNvSpPr>
          <p:nvPr/>
        </p:nvSpPr>
        <p:spPr bwMode="auto">
          <a:xfrm>
            <a:off x="545143" y="1043899"/>
            <a:ext cx="8053711" cy="470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把连接作为</a:t>
            </a:r>
            <a:r>
              <a:rPr lang="zh-CN" altLang="en-US" sz="2000" b="1" dirty="0">
                <a:solidFill>
                  <a:srgbClr val="0000FF"/>
                </a:solidFill>
                <a:latin typeface="微软雅黑" pitchFamily="34" charset="-122"/>
                <a:ea typeface="微软雅黑" pitchFamily="34" charset="-122"/>
              </a:rPr>
              <a:t>最基本的抽象</a:t>
            </a:r>
            <a:r>
              <a:rPr lang="zh-CN" altLang="en-US" sz="2000" b="1" dirty="0">
                <a:latin typeface="微软雅黑" pitchFamily="34" charset="-122"/>
                <a:ea typeface="微软雅黑" pitchFamily="34" charset="-122"/>
              </a:rPr>
              <a:t>。</a:t>
            </a:r>
          </a:p>
        </p:txBody>
      </p:sp>
      <p:sp>
        <p:nvSpPr>
          <p:cNvPr id="6" name="圆角矩形 5"/>
          <p:cNvSpPr/>
          <p:nvPr/>
        </p:nvSpPr>
        <p:spPr>
          <a:xfrm>
            <a:off x="545144" y="1538973"/>
            <a:ext cx="8053710" cy="2826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3423" y="2530517"/>
            <a:ext cx="2578172" cy="861532"/>
          </a:xfrm>
          <a:prstGeom prst="rect">
            <a:avLst/>
          </a:prstGeom>
          <a:solidFill>
            <a:srgbClr val="00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 name="Text Box 25"/>
          <p:cNvSpPr txBox="1">
            <a:spLocks noChangeArrowheads="1"/>
          </p:cNvSpPr>
          <p:nvPr/>
        </p:nvSpPr>
        <p:spPr bwMode="auto">
          <a:xfrm>
            <a:off x="3247857" y="1657032"/>
            <a:ext cx="91906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dirty="0">
                <a:solidFill>
                  <a:srgbClr val="00CC66"/>
                </a:solidFill>
                <a:latin typeface="微软雅黑" pitchFamily="34" charset="-122"/>
                <a:ea typeface="微软雅黑" pitchFamily="34" charset="-122"/>
                <a:sym typeface="Wingdings" pitchFamily="2" charset="2"/>
              </a:rPr>
              <a:t></a:t>
            </a:r>
            <a:endParaRPr lang="en-US" altLang="zh-CN" sz="6000" dirty="0">
              <a:solidFill>
                <a:srgbClr val="00CC66"/>
              </a:solidFill>
              <a:latin typeface="微软雅黑" pitchFamily="34" charset="-122"/>
              <a:ea typeface="微软雅黑" pitchFamily="34" charset="-122"/>
            </a:endParaRPr>
          </a:p>
        </p:txBody>
      </p:sp>
      <p:sp>
        <p:nvSpPr>
          <p:cNvPr id="9" name="Text Box 26"/>
          <p:cNvSpPr txBox="1">
            <a:spLocks noChangeArrowheads="1"/>
          </p:cNvSpPr>
          <p:nvPr/>
        </p:nvSpPr>
        <p:spPr bwMode="auto">
          <a:xfrm>
            <a:off x="2343759" y="1657032"/>
            <a:ext cx="91906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dirty="0">
                <a:solidFill>
                  <a:srgbClr val="CC6600"/>
                </a:solidFill>
                <a:latin typeface="微软雅黑" pitchFamily="34" charset="-122"/>
                <a:ea typeface="微软雅黑" pitchFamily="34" charset="-122"/>
                <a:sym typeface="Wingdings" pitchFamily="2" charset="2"/>
              </a:rPr>
              <a:t></a:t>
            </a:r>
            <a:endParaRPr lang="en-US" altLang="zh-CN" sz="6000" dirty="0">
              <a:solidFill>
                <a:srgbClr val="CC6600"/>
              </a:solidFill>
              <a:latin typeface="微软雅黑" pitchFamily="34" charset="-122"/>
              <a:ea typeface="微软雅黑" pitchFamily="34" charset="-122"/>
            </a:endParaRPr>
          </a:p>
        </p:txBody>
      </p:sp>
      <p:grpSp>
        <p:nvGrpSpPr>
          <p:cNvPr id="10" name="组合 9"/>
          <p:cNvGrpSpPr/>
          <p:nvPr/>
        </p:nvGrpSpPr>
        <p:grpSpPr>
          <a:xfrm>
            <a:off x="1496229" y="2454208"/>
            <a:ext cx="513414" cy="196831"/>
            <a:chOff x="1452836" y="2079261"/>
            <a:chExt cx="586980" cy="241909"/>
          </a:xfrm>
        </p:grpSpPr>
        <p:sp>
          <p:nvSpPr>
            <p:cNvPr id="11" name="矩形 10"/>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12" name="直接连接符 11"/>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Text Box 20"/>
          <p:cNvSpPr txBox="1">
            <a:spLocks noChangeArrowheads="1"/>
          </p:cNvSpPr>
          <p:nvPr/>
        </p:nvSpPr>
        <p:spPr bwMode="auto">
          <a:xfrm>
            <a:off x="1404184" y="1733996"/>
            <a:ext cx="91906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dirty="0">
                <a:solidFill>
                  <a:srgbClr val="0000FF"/>
                </a:solidFill>
                <a:latin typeface="微软雅黑" pitchFamily="34" charset="-122"/>
                <a:ea typeface="微软雅黑" pitchFamily="34" charset="-122"/>
                <a:sym typeface="Wingdings" pitchFamily="2" charset="2"/>
              </a:rPr>
              <a:t></a:t>
            </a:r>
            <a:endParaRPr lang="en-US" altLang="zh-CN" sz="6000" dirty="0">
              <a:solidFill>
                <a:srgbClr val="0000FF"/>
              </a:solidFill>
              <a:latin typeface="微软雅黑" pitchFamily="34" charset="-122"/>
              <a:ea typeface="微软雅黑" pitchFamily="34" charset="-122"/>
            </a:endParaRPr>
          </a:p>
        </p:txBody>
      </p:sp>
      <p:grpSp>
        <p:nvGrpSpPr>
          <p:cNvPr id="15" name="组合 14"/>
          <p:cNvGrpSpPr/>
          <p:nvPr/>
        </p:nvGrpSpPr>
        <p:grpSpPr>
          <a:xfrm>
            <a:off x="2427373" y="2394347"/>
            <a:ext cx="513414" cy="310492"/>
            <a:chOff x="1452836" y="2079261"/>
            <a:chExt cx="586980" cy="241909"/>
          </a:xfrm>
        </p:grpSpPr>
        <p:sp>
          <p:nvSpPr>
            <p:cNvPr id="16" name="矩形 15"/>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17" name="直接连接符 16"/>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3337892" y="2394347"/>
            <a:ext cx="513414" cy="310492"/>
            <a:chOff x="1452836" y="2079261"/>
            <a:chExt cx="586980" cy="241909"/>
          </a:xfrm>
        </p:grpSpPr>
        <p:sp>
          <p:nvSpPr>
            <p:cNvPr id="20" name="矩形 19"/>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21" name="直接连接符 20"/>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Rectangle 396"/>
          <p:cNvSpPr>
            <a:spLocks noChangeArrowheads="1"/>
          </p:cNvSpPr>
          <p:nvPr/>
        </p:nvSpPr>
        <p:spPr bwMode="auto">
          <a:xfrm>
            <a:off x="4318768" y="2217022"/>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200" b="1" dirty="0">
                <a:solidFill>
                  <a:srgbClr val="0000FF"/>
                </a:solidFill>
                <a:latin typeface="微软雅黑" pitchFamily="34" charset="-122"/>
                <a:ea typeface="微软雅黑" pitchFamily="34" charset="-122"/>
              </a:rPr>
              <a:t>端口</a:t>
            </a:r>
          </a:p>
        </p:txBody>
      </p:sp>
      <p:sp>
        <p:nvSpPr>
          <p:cNvPr id="24" name="矩形 23"/>
          <p:cNvSpPr/>
          <p:nvPr/>
        </p:nvSpPr>
        <p:spPr>
          <a:xfrm>
            <a:off x="4962260" y="2530517"/>
            <a:ext cx="2578172" cy="861532"/>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25" name="组合 24"/>
          <p:cNvGrpSpPr/>
          <p:nvPr/>
        </p:nvGrpSpPr>
        <p:grpSpPr>
          <a:xfrm>
            <a:off x="5085067" y="2454208"/>
            <a:ext cx="513414" cy="196831"/>
            <a:chOff x="1452836" y="2079261"/>
            <a:chExt cx="586980" cy="241909"/>
          </a:xfrm>
        </p:grpSpPr>
        <p:sp>
          <p:nvSpPr>
            <p:cNvPr id="26" name="矩形 25"/>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27" name="直接连接符 26"/>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5755115" y="2394348"/>
            <a:ext cx="992462" cy="310829"/>
            <a:chOff x="1452836" y="2079261"/>
            <a:chExt cx="586980" cy="241909"/>
          </a:xfrm>
        </p:grpSpPr>
        <p:sp>
          <p:nvSpPr>
            <p:cNvPr id="30" name="矩形 29"/>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31" name="直接连接符 30"/>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6926729" y="2454208"/>
            <a:ext cx="513414" cy="196831"/>
            <a:chOff x="1452836" y="2079261"/>
            <a:chExt cx="586980" cy="241909"/>
          </a:xfrm>
        </p:grpSpPr>
        <p:sp>
          <p:nvSpPr>
            <p:cNvPr id="34" name="矩形 33"/>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35" name="直接连接符 34"/>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Line 399"/>
          <p:cNvSpPr>
            <a:spLocks noChangeShapeType="1"/>
          </p:cNvSpPr>
          <p:nvPr/>
        </p:nvSpPr>
        <p:spPr bwMode="auto">
          <a:xfrm>
            <a:off x="4752738" y="2418287"/>
            <a:ext cx="505018" cy="17829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00" b="1">
              <a:latin typeface="微软雅黑" pitchFamily="34" charset="-122"/>
              <a:ea typeface="微软雅黑" pitchFamily="34" charset="-122"/>
            </a:endParaRPr>
          </a:p>
        </p:txBody>
      </p:sp>
      <p:sp>
        <p:nvSpPr>
          <p:cNvPr id="38" name="Text Box 25"/>
          <p:cNvSpPr txBox="1">
            <a:spLocks noChangeArrowheads="1"/>
          </p:cNvSpPr>
          <p:nvPr/>
        </p:nvSpPr>
        <p:spPr bwMode="auto">
          <a:xfrm>
            <a:off x="6826440" y="1733996"/>
            <a:ext cx="91906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dirty="0">
                <a:solidFill>
                  <a:srgbClr val="00CC66"/>
                </a:solidFill>
                <a:latin typeface="微软雅黑" pitchFamily="34" charset="-122"/>
                <a:ea typeface="微软雅黑" pitchFamily="34" charset="-122"/>
                <a:sym typeface="Wingdings" pitchFamily="2" charset="2"/>
              </a:rPr>
              <a:t></a:t>
            </a:r>
            <a:endParaRPr lang="en-US" altLang="zh-CN" sz="6000" dirty="0">
              <a:solidFill>
                <a:srgbClr val="00CC66"/>
              </a:solidFill>
              <a:latin typeface="微软雅黑" pitchFamily="34" charset="-122"/>
              <a:ea typeface="微软雅黑" pitchFamily="34" charset="-122"/>
            </a:endParaRPr>
          </a:p>
        </p:txBody>
      </p:sp>
      <p:sp>
        <p:nvSpPr>
          <p:cNvPr id="39" name="Text Box 26"/>
          <p:cNvSpPr txBox="1">
            <a:spLocks noChangeArrowheads="1"/>
          </p:cNvSpPr>
          <p:nvPr/>
        </p:nvSpPr>
        <p:spPr bwMode="auto">
          <a:xfrm>
            <a:off x="5857992" y="1657032"/>
            <a:ext cx="91906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dirty="0">
                <a:solidFill>
                  <a:srgbClr val="CC6600"/>
                </a:solidFill>
                <a:latin typeface="微软雅黑" pitchFamily="34" charset="-122"/>
                <a:ea typeface="微软雅黑" pitchFamily="34" charset="-122"/>
                <a:sym typeface="Wingdings" pitchFamily="2" charset="2"/>
              </a:rPr>
              <a:t></a:t>
            </a:r>
            <a:endParaRPr lang="en-US" altLang="zh-CN" sz="6000" dirty="0">
              <a:solidFill>
                <a:srgbClr val="CC6600"/>
              </a:solidFill>
              <a:latin typeface="微软雅黑" pitchFamily="34" charset="-122"/>
              <a:ea typeface="微软雅黑" pitchFamily="34" charset="-122"/>
            </a:endParaRPr>
          </a:p>
        </p:txBody>
      </p:sp>
      <p:sp>
        <p:nvSpPr>
          <p:cNvPr id="40" name="Text Box 20"/>
          <p:cNvSpPr txBox="1">
            <a:spLocks noChangeArrowheads="1"/>
          </p:cNvSpPr>
          <p:nvPr/>
        </p:nvSpPr>
        <p:spPr bwMode="auto">
          <a:xfrm>
            <a:off x="4982767" y="1733996"/>
            <a:ext cx="91906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dirty="0">
                <a:solidFill>
                  <a:srgbClr val="0000FF"/>
                </a:solidFill>
                <a:latin typeface="微软雅黑" pitchFamily="34" charset="-122"/>
                <a:ea typeface="微软雅黑" pitchFamily="34" charset="-122"/>
                <a:sym typeface="Wingdings" pitchFamily="2" charset="2"/>
              </a:rPr>
              <a:t></a:t>
            </a:r>
            <a:endParaRPr lang="en-US" altLang="zh-CN" sz="6000" dirty="0">
              <a:solidFill>
                <a:srgbClr val="0000FF"/>
              </a:solidFill>
              <a:latin typeface="微软雅黑" pitchFamily="34" charset="-122"/>
              <a:ea typeface="微软雅黑" pitchFamily="34" charset="-122"/>
            </a:endParaRPr>
          </a:p>
        </p:txBody>
      </p:sp>
      <p:sp>
        <p:nvSpPr>
          <p:cNvPr id="41" name="Rectangle 396"/>
          <p:cNvSpPr>
            <a:spLocks noChangeArrowheads="1"/>
          </p:cNvSpPr>
          <p:nvPr/>
        </p:nvSpPr>
        <p:spPr bwMode="auto">
          <a:xfrm>
            <a:off x="5883179" y="1622054"/>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服务器</a:t>
            </a:r>
          </a:p>
        </p:txBody>
      </p:sp>
      <p:sp>
        <p:nvSpPr>
          <p:cNvPr id="42" name="Rectangle 396"/>
          <p:cNvSpPr>
            <a:spLocks noChangeArrowheads="1"/>
          </p:cNvSpPr>
          <p:nvPr/>
        </p:nvSpPr>
        <p:spPr bwMode="auto">
          <a:xfrm>
            <a:off x="2417248" y="160495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客户</a:t>
            </a:r>
          </a:p>
        </p:txBody>
      </p:sp>
      <p:grpSp>
        <p:nvGrpSpPr>
          <p:cNvPr id="43" name="组合 42"/>
          <p:cNvGrpSpPr/>
          <p:nvPr/>
        </p:nvGrpSpPr>
        <p:grpSpPr>
          <a:xfrm>
            <a:off x="2670445" y="2635526"/>
            <a:ext cx="3884273" cy="404780"/>
            <a:chOff x="2551493" y="2475572"/>
            <a:chExt cx="4440845" cy="497481"/>
          </a:xfrm>
        </p:grpSpPr>
        <p:cxnSp>
          <p:nvCxnSpPr>
            <p:cNvPr id="44" name="直接连接符 43"/>
            <p:cNvCxnSpPr/>
            <p:nvPr/>
          </p:nvCxnSpPr>
          <p:spPr>
            <a:xfrm>
              <a:off x="2551493" y="2973053"/>
              <a:ext cx="4440845"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2562002" y="2475572"/>
              <a:ext cx="4430335" cy="497481"/>
              <a:chOff x="2665137" y="2409968"/>
              <a:chExt cx="4106940" cy="1165570"/>
            </a:xfrm>
          </p:grpSpPr>
          <p:cxnSp>
            <p:nvCxnSpPr>
              <p:cNvPr id="46" name="直接连接符 45"/>
              <p:cNvCxnSpPr/>
              <p:nvPr/>
            </p:nvCxnSpPr>
            <p:spPr>
              <a:xfrm>
                <a:off x="6772077" y="2409968"/>
                <a:ext cx="0" cy="1165570"/>
              </a:xfrm>
              <a:prstGeom prst="line">
                <a:avLst/>
              </a:prstGeom>
              <a:ln w="28575">
                <a:solidFill>
                  <a:schemeClr val="tx1"/>
                </a:solidFill>
                <a:prstDash val="sysDot"/>
                <a:headEnd type="triangle" w="med" len="lg"/>
                <a:tailEnd type="none" w="med" len="me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2665137" y="2409968"/>
                <a:ext cx="0" cy="1165570"/>
              </a:xfrm>
              <a:prstGeom prst="line">
                <a:avLst/>
              </a:prstGeom>
              <a:ln w="28575">
                <a:solidFill>
                  <a:schemeClr val="tx1"/>
                </a:solidFill>
                <a:prstDash val="sysDot"/>
                <a:headEnd type="triangle" w="med" len="lg"/>
                <a:tailEnd type="none" w="med" len="med"/>
              </a:ln>
            </p:spPr>
            <p:style>
              <a:lnRef idx="1">
                <a:schemeClr val="accent1"/>
              </a:lnRef>
              <a:fillRef idx="0">
                <a:schemeClr val="accent1"/>
              </a:fillRef>
              <a:effectRef idx="0">
                <a:schemeClr val="accent1"/>
              </a:effectRef>
              <a:fontRef idx="minor">
                <a:schemeClr val="tx1"/>
              </a:fontRef>
            </p:style>
          </p:cxnSp>
        </p:grpSp>
      </p:grpSp>
      <p:sp>
        <p:nvSpPr>
          <p:cNvPr id="48" name="Rectangle 396"/>
          <p:cNvSpPr>
            <a:spLocks noChangeArrowheads="1"/>
          </p:cNvSpPr>
          <p:nvPr/>
        </p:nvSpPr>
        <p:spPr bwMode="auto">
          <a:xfrm>
            <a:off x="1400318" y="3053785"/>
            <a:ext cx="4780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200" b="1" dirty="0">
                <a:solidFill>
                  <a:srgbClr val="000099"/>
                </a:solidFill>
                <a:latin typeface="微软雅黑" pitchFamily="34" charset="-122"/>
                <a:ea typeface="微软雅黑" pitchFamily="34" charset="-122"/>
              </a:rPr>
              <a:t>TCP</a:t>
            </a:r>
            <a:endParaRPr kumimoji="1" lang="zh-CN" altLang="en-US" sz="1200" b="1" dirty="0">
              <a:solidFill>
                <a:srgbClr val="000099"/>
              </a:solidFill>
              <a:latin typeface="微软雅黑" pitchFamily="34" charset="-122"/>
              <a:ea typeface="微软雅黑" pitchFamily="34" charset="-122"/>
            </a:endParaRPr>
          </a:p>
        </p:txBody>
      </p:sp>
      <p:sp>
        <p:nvSpPr>
          <p:cNvPr id="49" name="Rectangle 396"/>
          <p:cNvSpPr>
            <a:spLocks noChangeArrowheads="1"/>
          </p:cNvSpPr>
          <p:nvPr/>
        </p:nvSpPr>
        <p:spPr bwMode="auto">
          <a:xfrm>
            <a:off x="7046932" y="3053785"/>
            <a:ext cx="4780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TCP</a:t>
            </a:r>
            <a:endParaRPr kumimoji="1" lang="zh-CN" altLang="en-US" sz="1200" b="1" dirty="0">
              <a:solidFill>
                <a:srgbClr val="000099"/>
              </a:solidFill>
              <a:latin typeface="微软雅黑" pitchFamily="34" charset="-122"/>
              <a:ea typeface="微软雅黑" pitchFamily="34" charset="-122"/>
            </a:endParaRPr>
          </a:p>
        </p:txBody>
      </p:sp>
      <p:sp>
        <p:nvSpPr>
          <p:cNvPr id="50" name="椭圆 49"/>
          <p:cNvSpPr/>
          <p:nvPr/>
        </p:nvSpPr>
        <p:spPr>
          <a:xfrm>
            <a:off x="5901834" y="2459675"/>
            <a:ext cx="157441" cy="146458"/>
          </a:xfrm>
          <a:prstGeom prst="ellipse">
            <a:avLst/>
          </a:prstGeom>
          <a:solidFill>
            <a:srgbClr val="C00000"/>
          </a:solidFill>
          <a:ln w="9525">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1" name="椭圆 50"/>
          <p:cNvSpPr/>
          <p:nvPr/>
        </p:nvSpPr>
        <p:spPr>
          <a:xfrm>
            <a:off x="6475997" y="2459675"/>
            <a:ext cx="157441" cy="146458"/>
          </a:xfrm>
          <a:prstGeom prst="ellipse">
            <a:avLst/>
          </a:prstGeom>
          <a:solidFill>
            <a:srgbClr val="C00000"/>
          </a:solidFill>
          <a:ln w="9525">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2" name="椭圆 51"/>
          <p:cNvSpPr/>
          <p:nvPr/>
        </p:nvSpPr>
        <p:spPr>
          <a:xfrm>
            <a:off x="2605360" y="2459675"/>
            <a:ext cx="157441" cy="146458"/>
          </a:xfrm>
          <a:prstGeom prst="ellipse">
            <a:avLst/>
          </a:prstGeom>
          <a:solidFill>
            <a:srgbClr val="C00000"/>
          </a:solidFill>
          <a:ln w="9525">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3" name="椭圆 52"/>
          <p:cNvSpPr/>
          <p:nvPr/>
        </p:nvSpPr>
        <p:spPr>
          <a:xfrm>
            <a:off x="3515879" y="2459675"/>
            <a:ext cx="157441" cy="146458"/>
          </a:xfrm>
          <a:prstGeom prst="ellipse">
            <a:avLst/>
          </a:prstGeom>
          <a:solidFill>
            <a:srgbClr val="C00000"/>
          </a:solidFill>
          <a:ln w="9525">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54" name="组合 53"/>
          <p:cNvGrpSpPr/>
          <p:nvPr/>
        </p:nvGrpSpPr>
        <p:grpSpPr>
          <a:xfrm>
            <a:off x="3571034" y="2641501"/>
            <a:ext cx="2418713" cy="226655"/>
            <a:chOff x="3581127" y="2482916"/>
            <a:chExt cx="2765287" cy="278563"/>
          </a:xfrm>
        </p:grpSpPr>
        <p:grpSp>
          <p:nvGrpSpPr>
            <p:cNvPr id="55" name="组合 54"/>
            <p:cNvGrpSpPr/>
            <p:nvPr/>
          </p:nvGrpSpPr>
          <p:grpSpPr>
            <a:xfrm>
              <a:off x="3589605" y="2482916"/>
              <a:ext cx="2746299" cy="269427"/>
              <a:chOff x="2665137" y="2409968"/>
              <a:chExt cx="4106940" cy="1165570"/>
            </a:xfrm>
          </p:grpSpPr>
          <p:cxnSp>
            <p:nvCxnSpPr>
              <p:cNvPr id="57" name="直接连接符 56"/>
              <p:cNvCxnSpPr/>
              <p:nvPr/>
            </p:nvCxnSpPr>
            <p:spPr>
              <a:xfrm>
                <a:off x="6772077" y="2409968"/>
                <a:ext cx="0" cy="1165570"/>
              </a:xfrm>
              <a:prstGeom prst="line">
                <a:avLst/>
              </a:prstGeom>
              <a:ln w="28575">
                <a:solidFill>
                  <a:schemeClr val="tx1"/>
                </a:solidFill>
                <a:prstDash val="sysDot"/>
                <a:headEnd type="triangle" w="med" len="lg"/>
                <a:tailEnd type="none" w="med" len="me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2665137" y="2409968"/>
                <a:ext cx="0" cy="1165570"/>
              </a:xfrm>
              <a:prstGeom prst="line">
                <a:avLst/>
              </a:prstGeom>
              <a:ln w="28575">
                <a:solidFill>
                  <a:schemeClr val="tx1"/>
                </a:solidFill>
                <a:prstDash val="sysDot"/>
                <a:headEnd type="triangle"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56" name="直接连接符 55"/>
            <p:cNvCxnSpPr/>
            <p:nvPr/>
          </p:nvCxnSpPr>
          <p:spPr>
            <a:xfrm>
              <a:off x="3581127" y="2761479"/>
              <a:ext cx="2765287"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59" name="Rectangle 396"/>
          <p:cNvSpPr>
            <a:spLocks noChangeArrowheads="1"/>
          </p:cNvSpPr>
          <p:nvPr/>
        </p:nvSpPr>
        <p:spPr bwMode="auto">
          <a:xfrm>
            <a:off x="3349339" y="160495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客户</a:t>
            </a:r>
          </a:p>
        </p:txBody>
      </p:sp>
      <p:sp>
        <p:nvSpPr>
          <p:cNvPr id="60" name="矩形 59"/>
          <p:cNvSpPr/>
          <p:nvPr/>
        </p:nvSpPr>
        <p:spPr>
          <a:xfrm>
            <a:off x="3002678" y="3350144"/>
            <a:ext cx="2956257" cy="425758"/>
          </a:xfrm>
          <a:prstGeom prst="rect">
            <a:avLst/>
          </a:prstGeom>
        </p:spPr>
        <p:txBody>
          <a:bodyPr wrap="none">
            <a:spAutoFit/>
          </a:bodyPr>
          <a:lstStyle/>
          <a:p>
            <a:pPr algn="ctr">
              <a:lnSpc>
                <a:spcPts val="2600"/>
              </a:lnSpc>
              <a:buClr>
                <a:srgbClr val="0070C0"/>
              </a:buClr>
            </a:pPr>
            <a:r>
              <a:rPr lang="zh-CN" altLang="en-US" sz="1600" b="1" dirty="0">
                <a:latin typeface="微软雅黑" pitchFamily="34" charset="-122"/>
                <a:ea typeface="微软雅黑" pitchFamily="34" charset="-122"/>
              </a:rPr>
              <a:t>每一条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连接有</a:t>
            </a:r>
            <a:r>
              <a:rPr lang="zh-CN" altLang="en-US" sz="1600" b="1" dirty="0">
                <a:solidFill>
                  <a:srgbClr val="C00000"/>
                </a:solidFill>
                <a:latin typeface="微软雅黑" pitchFamily="34" charset="-122"/>
                <a:ea typeface="微软雅黑" pitchFamily="34" charset="-122"/>
              </a:rPr>
              <a:t>两个端点。</a:t>
            </a:r>
            <a:endParaRPr lang="en-US" altLang="zh-CN" sz="1600" b="1" dirty="0">
              <a:solidFill>
                <a:srgbClr val="C00000"/>
              </a:solidFill>
              <a:latin typeface="微软雅黑" pitchFamily="34" charset="-122"/>
              <a:ea typeface="微软雅黑" pitchFamily="34" charset="-122"/>
            </a:endParaRPr>
          </a:p>
        </p:txBody>
      </p:sp>
      <p:sp>
        <p:nvSpPr>
          <p:cNvPr id="61" name="Rectangle 396"/>
          <p:cNvSpPr>
            <a:spLocks noChangeArrowheads="1"/>
          </p:cNvSpPr>
          <p:nvPr/>
        </p:nvSpPr>
        <p:spPr bwMode="auto">
          <a:xfrm>
            <a:off x="4090280" y="2629644"/>
            <a:ext cx="7858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200" b="1" dirty="0">
                <a:solidFill>
                  <a:srgbClr val="CC00CC"/>
                </a:solidFill>
                <a:latin typeface="微软雅黑" pitchFamily="34" charset="-122"/>
                <a:ea typeface="微软雅黑" pitchFamily="34" charset="-122"/>
              </a:rPr>
              <a:t>TCP</a:t>
            </a:r>
            <a:r>
              <a:rPr kumimoji="1" lang="zh-CN" altLang="en-US" sz="1200" b="1" dirty="0">
                <a:solidFill>
                  <a:srgbClr val="CC00CC"/>
                </a:solidFill>
                <a:latin typeface="微软雅黑" pitchFamily="34" charset="-122"/>
                <a:ea typeface="微软雅黑" pitchFamily="34" charset="-122"/>
              </a:rPr>
              <a:t>连接</a:t>
            </a:r>
          </a:p>
        </p:txBody>
      </p:sp>
      <p:sp>
        <p:nvSpPr>
          <p:cNvPr id="62" name="Rectangle 396"/>
          <p:cNvSpPr>
            <a:spLocks noChangeArrowheads="1"/>
          </p:cNvSpPr>
          <p:nvPr/>
        </p:nvSpPr>
        <p:spPr bwMode="auto">
          <a:xfrm>
            <a:off x="4154860" y="1790001"/>
            <a:ext cx="72135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a:solidFill>
                  <a:srgbClr val="C00000"/>
                </a:solidFill>
                <a:latin typeface="微软雅黑" pitchFamily="34" charset="-122"/>
                <a:ea typeface="微软雅黑" pitchFamily="34" charset="-122"/>
              </a:rPr>
              <a:t>套接字</a:t>
            </a:r>
          </a:p>
        </p:txBody>
      </p:sp>
      <p:sp>
        <p:nvSpPr>
          <p:cNvPr id="63" name="Line 399"/>
          <p:cNvSpPr>
            <a:spLocks noChangeShapeType="1"/>
          </p:cNvSpPr>
          <p:nvPr/>
        </p:nvSpPr>
        <p:spPr bwMode="auto">
          <a:xfrm flipH="1">
            <a:off x="3673319" y="2058065"/>
            <a:ext cx="566073" cy="436531"/>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00" b="1">
              <a:latin typeface="微软雅黑" pitchFamily="34" charset="-122"/>
              <a:ea typeface="微软雅黑" pitchFamily="34" charset="-122"/>
            </a:endParaRPr>
          </a:p>
        </p:txBody>
      </p:sp>
      <p:sp>
        <p:nvSpPr>
          <p:cNvPr id="65" name="矩形 64"/>
          <p:cNvSpPr/>
          <p:nvPr/>
        </p:nvSpPr>
        <p:spPr>
          <a:xfrm>
            <a:off x="1694722" y="3741203"/>
            <a:ext cx="5558118" cy="416589"/>
          </a:xfrm>
          <a:prstGeom prst="rect">
            <a:avLst/>
          </a:prstGeom>
          <a:solidFill>
            <a:srgbClr val="000099"/>
          </a:solidFill>
          <a:ln>
            <a:noFill/>
          </a:ln>
        </p:spPr>
        <p:style>
          <a:lnRef idx="1">
            <a:schemeClr val="accent2"/>
          </a:lnRef>
          <a:fillRef idx="3">
            <a:schemeClr val="accent2"/>
          </a:fillRef>
          <a:effectRef idx="2">
            <a:schemeClr val="accent2"/>
          </a:effectRef>
          <a:fontRef idx="minor">
            <a:schemeClr val="lt1"/>
          </a:fontRef>
        </p:style>
        <p:txBody>
          <a:bodyPr wrap="square" anchor="ctr" anchorCtr="0">
            <a:spAutoFit/>
          </a:bodyPr>
          <a:lstStyle/>
          <a:p>
            <a:pPr algn="ctr">
              <a:lnSpc>
                <a:spcPts val="2800"/>
              </a:lnSpc>
              <a:buClr>
                <a:srgbClr val="0070C0"/>
              </a:buClr>
            </a:pPr>
            <a:r>
              <a:rPr lang="en-US" altLang="zh-CN" b="1" dirty="0">
                <a:solidFill>
                  <a:schemeClr val="bg1"/>
                </a:solidFill>
                <a:latin typeface="微软雅黑" pitchFamily="34" charset="-122"/>
                <a:ea typeface="微软雅黑" pitchFamily="34" charset="-122"/>
              </a:rPr>
              <a:t>TCP </a:t>
            </a:r>
            <a:r>
              <a:rPr lang="zh-CN" altLang="en-US" b="1" dirty="0">
                <a:solidFill>
                  <a:schemeClr val="bg1"/>
                </a:solidFill>
                <a:latin typeface="微软雅黑" pitchFamily="34" charset="-122"/>
                <a:ea typeface="微软雅黑" pitchFamily="34" charset="-122"/>
              </a:rPr>
              <a:t>连接的端点：套接字 </a:t>
            </a:r>
            <a:r>
              <a:rPr lang="en-US" altLang="zh-CN" b="1" dirty="0">
                <a:solidFill>
                  <a:schemeClr val="bg1"/>
                </a:solidFill>
                <a:latin typeface="微软雅黑" pitchFamily="34" charset="-122"/>
                <a:ea typeface="微软雅黑" pitchFamily="34" charset="-122"/>
              </a:rPr>
              <a:t>(socket) </a:t>
            </a:r>
            <a:r>
              <a:rPr lang="zh-CN" altLang="en-US" b="1" dirty="0">
                <a:solidFill>
                  <a:schemeClr val="bg1"/>
                </a:solidFill>
                <a:latin typeface="微软雅黑" pitchFamily="34" charset="-122"/>
                <a:ea typeface="微软雅黑" pitchFamily="34" charset="-122"/>
              </a:rPr>
              <a:t>或插口。</a:t>
            </a:r>
          </a:p>
        </p:txBody>
      </p:sp>
      <p:sp>
        <p:nvSpPr>
          <p:cNvPr id="5" name="灯片编号占位符 4">
            <a:extLst>
              <a:ext uri="{FF2B5EF4-FFF2-40B4-BE49-F238E27FC236}">
                <a16:creationId xmlns:a16="http://schemas.microsoft.com/office/drawing/2014/main" id="{CFE262EE-3310-4DEE-B49B-FD15028ECF60}"/>
              </a:ext>
            </a:extLst>
          </p:cNvPr>
          <p:cNvSpPr>
            <a:spLocks noGrp="1"/>
          </p:cNvSpPr>
          <p:nvPr>
            <p:ph type="sldNum" sz="quarter" idx="12"/>
          </p:nvPr>
        </p:nvSpPr>
        <p:spPr/>
        <p:txBody>
          <a:bodyPr/>
          <a:lstStyle/>
          <a:p>
            <a:fld id="{C485880C-E2C3-4DAB-AE74-D9BE691626AC}" type="slidenum">
              <a:rPr lang="zh-CN" altLang="en-US" smtClean="0"/>
              <a:pPr/>
              <a:t>38</a:t>
            </a:fld>
            <a:endParaRPr lang="zh-CN" altLang="en-US"/>
          </a:p>
        </p:txBody>
      </p:sp>
    </p:spTree>
    <p:extLst>
      <p:ext uri="{BB962C8B-B14F-4D97-AF65-F5344CB8AC3E}">
        <p14:creationId xmlns:p14="http://schemas.microsoft.com/office/powerpoint/2010/main" val="427591620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45144" y="623064"/>
            <a:ext cx="8053711"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7" name="Rectangle 6"/>
          <p:cNvSpPr>
            <a:spLocks noChangeArrowheads="1"/>
          </p:cNvSpPr>
          <p:nvPr/>
        </p:nvSpPr>
        <p:spPr bwMode="auto">
          <a:xfrm>
            <a:off x="3532879" y="599974"/>
            <a:ext cx="20609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套接字 </a:t>
            </a:r>
            <a:r>
              <a:rPr lang="en-US" altLang="zh-CN" sz="2000" b="1" dirty="0">
                <a:solidFill>
                  <a:schemeClr val="bg1"/>
                </a:solidFill>
                <a:latin typeface="微软雅黑" pitchFamily="34" charset="-122"/>
                <a:ea typeface="微软雅黑" pitchFamily="34" charset="-122"/>
              </a:rPr>
              <a:t>(socket)</a:t>
            </a:r>
            <a:endParaRPr lang="zh-CN" altLang="en-US" sz="2000" b="1" dirty="0">
              <a:solidFill>
                <a:schemeClr val="bg1"/>
              </a:solidFill>
              <a:latin typeface="微软雅黑" pitchFamily="34" charset="-122"/>
              <a:ea typeface="微软雅黑" pitchFamily="34" charset="-122"/>
            </a:endParaRPr>
          </a:p>
        </p:txBody>
      </p:sp>
      <p:sp>
        <p:nvSpPr>
          <p:cNvPr id="8" name="圆角矩形 7"/>
          <p:cNvSpPr/>
          <p:nvPr/>
        </p:nvSpPr>
        <p:spPr>
          <a:xfrm>
            <a:off x="545144" y="1064703"/>
            <a:ext cx="8053711" cy="336386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4"/>
          <p:cNvSpPr>
            <a:spLocks noChangeArrowheads="1"/>
          </p:cNvSpPr>
          <p:nvPr/>
        </p:nvSpPr>
        <p:spPr bwMode="auto">
          <a:xfrm>
            <a:off x="1727139" y="1206521"/>
            <a:ext cx="5716077" cy="432475"/>
          </a:xfrm>
          <a:prstGeom prst="rect">
            <a:avLst/>
          </a:prstGeom>
          <a:solidFill>
            <a:srgbClr val="FFFF99"/>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r>
              <a:rPr lang="zh-CN" altLang="en-US" b="1" dirty="0">
                <a:latin typeface="微软雅黑" pitchFamily="34" charset="-122"/>
                <a:ea typeface="微软雅黑" pitchFamily="34" charset="-122"/>
              </a:rPr>
              <a:t>套接字 </a:t>
            </a:r>
            <a:r>
              <a:rPr lang="en-US" altLang="zh-CN" b="1" dirty="0">
                <a:latin typeface="微软雅黑" pitchFamily="34" charset="-122"/>
                <a:ea typeface="微软雅黑" pitchFamily="34" charset="-122"/>
              </a:rPr>
              <a:t>socket = (IP</a:t>
            </a:r>
            <a:r>
              <a:rPr lang="zh-CN" altLang="en-US" b="1" dirty="0">
                <a:latin typeface="微软雅黑" pitchFamily="34" charset="-122"/>
                <a:ea typeface="微软雅黑" pitchFamily="34" charset="-122"/>
              </a:rPr>
              <a:t>地址 </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端口号</a:t>
            </a:r>
            <a:r>
              <a:rPr lang="en-US" altLang="zh-CN" b="1" dirty="0">
                <a:latin typeface="微软雅黑" pitchFamily="34" charset="-122"/>
                <a:ea typeface="微软雅黑" pitchFamily="34" charset="-122"/>
              </a:rPr>
              <a:t>)                   (5-1)</a:t>
            </a:r>
          </a:p>
        </p:txBody>
      </p:sp>
      <p:sp>
        <p:nvSpPr>
          <p:cNvPr id="11" name="矩形 10"/>
          <p:cNvSpPr/>
          <p:nvPr/>
        </p:nvSpPr>
        <p:spPr>
          <a:xfrm>
            <a:off x="1727140" y="1712412"/>
            <a:ext cx="5572461" cy="378117"/>
          </a:xfrm>
          <a:prstGeom prst="rect">
            <a:avLst/>
          </a:prstGeom>
        </p:spPr>
        <p:txBody>
          <a:bodyPr wrap="square">
            <a:spAutoFit/>
          </a:bodyPr>
          <a:lstStyle/>
          <a:p>
            <a:pPr>
              <a:lnSpc>
                <a:spcPts val="2400"/>
              </a:lnSpc>
              <a:spcBef>
                <a:spcPct val="40000"/>
              </a:spcBef>
              <a:spcAft>
                <a:spcPct val="50000"/>
              </a:spcAft>
            </a:pPr>
            <a:r>
              <a:rPr lang="zh-CN" altLang="en-US" sz="1600" b="1" dirty="0">
                <a:latin typeface="微软雅黑" pitchFamily="34" charset="-122"/>
                <a:ea typeface="微软雅黑" pitchFamily="34" charset="-122"/>
              </a:rPr>
              <a:t>例如：</a:t>
            </a:r>
          </a:p>
        </p:txBody>
      </p:sp>
      <p:sp>
        <p:nvSpPr>
          <p:cNvPr id="12" name="Rectangle 4"/>
          <p:cNvSpPr>
            <a:spLocks noChangeArrowheads="1"/>
          </p:cNvSpPr>
          <p:nvPr/>
        </p:nvSpPr>
        <p:spPr bwMode="auto">
          <a:xfrm>
            <a:off x="1727139" y="2106307"/>
            <a:ext cx="5716077" cy="432475"/>
          </a:xfrm>
          <a:prstGeom prst="rect">
            <a:avLst/>
          </a:prstGeom>
          <a:solidFill>
            <a:schemeClr val="bg1"/>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r>
              <a:rPr lang="zh-CN" altLang="en-US" sz="1600" b="1" dirty="0">
                <a:latin typeface="微软雅黑" pitchFamily="34" charset="-122"/>
                <a:ea typeface="微软雅黑" pitchFamily="34" charset="-122"/>
              </a:rPr>
              <a:t>套接字 </a:t>
            </a:r>
            <a:r>
              <a:rPr lang="en-US" altLang="zh-CN" sz="1600" b="1" dirty="0">
                <a:latin typeface="微软雅黑" pitchFamily="34" charset="-122"/>
                <a:ea typeface="微软雅黑" pitchFamily="34" charset="-122"/>
              </a:rPr>
              <a:t>socket = (192.169.1.20</a:t>
            </a:r>
            <a:r>
              <a:rPr lang="zh-CN" altLang="en-US" sz="1600" b="1" dirty="0">
                <a:latin typeface="微软雅黑" pitchFamily="34" charset="-122"/>
                <a:ea typeface="微软雅黑" pitchFamily="34" charset="-122"/>
              </a:rPr>
              <a:t> </a:t>
            </a:r>
            <a:r>
              <a:rPr lang="en-US" altLang="zh-CN" sz="1600" b="1" dirty="0">
                <a:latin typeface="微软雅黑" pitchFamily="34" charset="-122"/>
                <a:ea typeface="微软雅黑" pitchFamily="34" charset="-122"/>
              </a:rPr>
              <a:t>: 2028)</a:t>
            </a:r>
          </a:p>
        </p:txBody>
      </p:sp>
      <p:grpSp>
        <p:nvGrpSpPr>
          <p:cNvPr id="2" name="组合 1"/>
          <p:cNvGrpSpPr/>
          <p:nvPr/>
        </p:nvGrpSpPr>
        <p:grpSpPr>
          <a:xfrm>
            <a:off x="641510" y="2921997"/>
            <a:ext cx="7894590" cy="899786"/>
            <a:chOff x="641510" y="2921997"/>
            <a:chExt cx="7894590" cy="899786"/>
          </a:xfrm>
        </p:grpSpPr>
        <p:sp>
          <p:nvSpPr>
            <p:cNvPr id="9" name="Rectangle 5"/>
            <p:cNvSpPr>
              <a:spLocks noChangeArrowheads="1"/>
            </p:cNvSpPr>
            <p:nvPr/>
          </p:nvSpPr>
          <p:spPr bwMode="auto">
            <a:xfrm>
              <a:off x="641510" y="3322725"/>
              <a:ext cx="7894590" cy="499058"/>
            </a:xfrm>
            <a:prstGeom prst="rect">
              <a:avLst/>
            </a:prstGeom>
            <a:solidFill>
              <a:srgbClr val="FFFF99"/>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pPr>
                <a:lnSpc>
                  <a:spcPct val="110000"/>
                </a:lnSpc>
              </a:pP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连接 </a:t>
              </a:r>
              <a:r>
                <a:rPr lang="en-US" altLang="zh-CN" b="1" dirty="0">
                  <a:latin typeface="微软雅黑" pitchFamily="34" charset="-122"/>
                  <a:ea typeface="微软雅黑" pitchFamily="34" charset="-122"/>
                </a:rPr>
                <a:t>::= {socket</a:t>
              </a:r>
              <a:r>
                <a:rPr lang="en-US" altLang="zh-CN" b="1" baseline="-25000" dirty="0">
                  <a:latin typeface="微软雅黑" pitchFamily="34" charset="-122"/>
                  <a:ea typeface="微软雅黑" pitchFamily="34" charset="-122"/>
                </a:rPr>
                <a:t>1</a:t>
              </a:r>
              <a:r>
                <a:rPr lang="en-US" altLang="zh-CN" b="1" dirty="0">
                  <a:latin typeface="微软雅黑" pitchFamily="34" charset="-122"/>
                  <a:ea typeface="微软雅黑" pitchFamily="34" charset="-122"/>
                </a:rPr>
                <a:t>, socket</a:t>
              </a:r>
              <a:r>
                <a:rPr lang="en-US" altLang="zh-CN" b="1" baseline="-25000" dirty="0">
                  <a:latin typeface="微软雅黑" pitchFamily="34" charset="-122"/>
                  <a:ea typeface="微软雅黑" pitchFamily="34" charset="-122"/>
                </a:rPr>
                <a:t>2</a:t>
              </a:r>
              <a:r>
                <a:rPr lang="en-US" altLang="zh-CN" b="1" dirty="0">
                  <a:latin typeface="微软雅黑" pitchFamily="34" charset="-122"/>
                  <a:ea typeface="微软雅黑" pitchFamily="34" charset="-122"/>
                </a:rPr>
                <a:t>} = {(IP</a:t>
              </a:r>
              <a:r>
                <a:rPr lang="en-US" altLang="zh-CN" b="1" baseline="-25000" dirty="0">
                  <a:latin typeface="微软雅黑" pitchFamily="34" charset="-122"/>
                  <a:ea typeface="微软雅黑" pitchFamily="34" charset="-122"/>
                </a:rPr>
                <a:t>1</a:t>
              </a:r>
              <a:r>
                <a:rPr lang="en-US" altLang="zh-CN" b="1" dirty="0">
                  <a:latin typeface="微软雅黑" pitchFamily="34" charset="-122"/>
                  <a:ea typeface="微软雅黑" pitchFamily="34" charset="-122"/>
                </a:rPr>
                <a:t>: port</a:t>
              </a:r>
              <a:r>
                <a:rPr lang="en-US" altLang="zh-CN" b="1" baseline="-25000" dirty="0">
                  <a:latin typeface="微软雅黑" pitchFamily="34" charset="-122"/>
                  <a:ea typeface="微软雅黑" pitchFamily="34" charset="-122"/>
                </a:rPr>
                <a:t>1</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(IP</a:t>
              </a:r>
              <a:r>
                <a:rPr lang="en-US" altLang="zh-CN" b="1" baseline="-25000" dirty="0">
                  <a:latin typeface="微软雅黑" pitchFamily="34" charset="-122"/>
                  <a:ea typeface="微软雅黑" pitchFamily="34" charset="-122"/>
                </a:rPr>
                <a:t>2</a:t>
              </a:r>
              <a:r>
                <a:rPr lang="en-US" altLang="zh-CN" b="1" dirty="0">
                  <a:latin typeface="微软雅黑" pitchFamily="34" charset="-122"/>
                  <a:ea typeface="微软雅黑" pitchFamily="34" charset="-122"/>
                </a:rPr>
                <a:t>: port</a:t>
              </a:r>
              <a:r>
                <a:rPr lang="en-US" altLang="zh-CN" b="1" baseline="-25000" dirty="0">
                  <a:latin typeface="微软雅黑" pitchFamily="34" charset="-122"/>
                  <a:ea typeface="微软雅黑" pitchFamily="34" charset="-122"/>
                </a:rPr>
                <a:t>2</a:t>
              </a:r>
              <a:r>
                <a:rPr lang="en-US" altLang="zh-CN" b="1" dirty="0">
                  <a:latin typeface="微软雅黑" pitchFamily="34" charset="-122"/>
                  <a:ea typeface="微软雅黑" pitchFamily="34" charset="-122"/>
                </a:rPr>
                <a:t>)}      (5-2)</a:t>
              </a:r>
            </a:p>
          </p:txBody>
        </p:sp>
        <p:sp>
          <p:nvSpPr>
            <p:cNvPr id="13" name="矩形 12"/>
            <p:cNvSpPr/>
            <p:nvPr/>
          </p:nvSpPr>
          <p:spPr>
            <a:xfrm>
              <a:off x="826544" y="2921997"/>
              <a:ext cx="7517266" cy="425758"/>
            </a:xfrm>
            <a:prstGeom prst="rect">
              <a:avLst/>
            </a:prstGeom>
          </p:spPr>
          <p:txBody>
            <a:bodyPr wrap="square">
              <a:spAutoFit/>
            </a:bodyPr>
            <a:lstStyle/>
            <a:p>
              <a:pPr>
                <a:lnSpc>
                  <a:spcPts val="2600"/>
                </a:lnSpc>
                <a:spcBef>
                  <a:spcPct val="40000"/>
                </a:spcBef>
                <a:spcAft>
                  <a:spcPct val="50000"/>
                </a:spcAft>
              </a:pPr>
              <a:r>
                <a:rPr lang="zh-CN" altLang="en-US" b="1" dirty="0">
                  <a:latin typeface="微软雅黑" pitchFamily="34" charset="-122"/>
                  <a:ea typeface="微软雅黑" pitchFamily="34" charset="-122"/>
                </a:rPr>
                <a:t>每一条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连接</a:t>
              </a:r>
              <a:r>
                <a:rPr lang="zh-CN" altLang="en-US" b="1" dirty="0">
                  <a:solidFill>
                    <a:srgbClr val="C00000"/>
                  </a:solidFill>
                  <a:latin typeface="微软雅黑" pitchFamily="34" charset="-122"/>
                  <a:ea typeface="微软雅黑" pitchFamily="34" charset="-122"/>
                </a:rPr>
                <a:t>唯一</a:t>
              </a:r>
              <a:r>
                <a:rPr lang="zh-CN" altLang="en-US" b="1" dirty="0">
                  <a:latin typeface="微软雅黑" pitchFamily="34" charset="-122"/>
                  <a:ea typeface="微软雅黑" pitchFamily="34" charset="-122"/>
                </a:rPr>
                <a:t>地被通信两端的两个端点（即</a:t>
              </a:r>
              <a:r>
                <a:rPr lang="zh-CN" altLang="en-US" b="1" dirty="0">
                  <a:solidFill>
                    <a:srgbClr val="C00000"/>
                  </a:solidFill>
                  <a:latin typeface="微软雅黑" pitchFamily="34" charset="-122"/>
                  <a:ea typeface="微软雅黑" pitchFamily="34" charset="-122"/>
                </a:rPr>
                <a:t>两个套接字</a:t>
              </a:r>
              <a:r>
                <a:rPr lang="zh-CN" altLang="en-US" b="1" dirty="0">
                  <a:latin typeface="微软雅黑" pitchFamily="34" charset="-122"/>
                  <a:ea typeface="微软雅黑" pitchFamily="34" charset="-122"/>
                </a:rPr>
                <a:t>）所确定：</a:t>
              </a:r>
            </a:p>
          </p:txBody>
        </p:sp>
      </p:grpSp>
      <p:sp>
        <p:nvSpPr>
          <p:cNvPr id="3" name="灯片编号占位符 2">
            <a:extLst>
              <a:ext uri="{FF2B5EF4-FFF2-40B4-BE49-F238E27FC236}">
                <a16:creationId xmlns:a16="http://schemas.microsoft.com/office/drawing/2014/main" id="{3F004501-067F-44D7-9332-1461037DBD7A}"/>
              </a:ext>
            </a:extLst>
          </p:cNvPr>
          <p:cNvSpPr>
            <a:spLocks noGrp="1"/>
          </p:cNvSpPr>
          <p:nvPr>
            <p:ph type="sldNum" sz="quarter" idx="12"/>
          </p:nvPr>
        </p:nvSpPr>
        <p:spPr/>
        <p:txBody>
          <a:bodyPr/>
          <a:lstStyle/>
          <a:p>
            <a:fld id="{C485880C-E2C3-4DAB-AE74-D9BE691626AC}" type="slidenum">
              <a:rPr lang="zh-CN" altLang="en-US" smtClean="0"/>
              <a:pPr/>
              <a:t>39</a:t>
            </a:fld>
            <a:endParaRPr lang="zh-CN" altLang="en-US"/>
          </a:p>
        </p:txBody>
      </p:sp>
    </p:spTree>
    <p:extLst>
      <p:ext uri="{BB962C8B-B14F-4D97-AF65-F5344CB8AC3E}">
        <p14:creationId xmlns:p14="http://schemas.microsoft.com/office/powerpoint/2010/main" val="40339827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9"/>
          <p:cNvSpPr>
            <a:spLocks noChangeArrowheads="1"/>
          </p:cNvSpPr>
          <p:nvPr/>
        </p:nvSpPr>
        <p:spPr bwMode="auto">
          <a:xfrm>
            <a:off x="2629135" y="132692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2" name="Rectangle 10"/>
          <p:cNvSpPr>
            <a:spLocks noChangeArrowheads="1"/>
          </p:cNvSpPr>
          <p:nvPr/>
        </p:nvSpPr>
        <p:spPr bwMode="auto">
          <a:xfrm>
            <a:off x="2629135" y="193334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3" name="Rectangle 11"/>
          <p:cNvSpPr>
            <a:spLocks noChangeArrowheads="1"/>
          </p:cNvSpPr>
          <p:nvPr/>
        </p:nvSpPr>
        <p:spPr bwMode="auto">
          <a:xfrm>
            <a:off x="2629135" y="2550884"/>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dirty="0">
              <a:solidFill>
                <a:srgbClr val="FFFFFF"/>
              </a:solidFill>
              <a:latin typeface="宋体" charset="-122"/>
            </a:endParaRPr>
          </a:p>
        </p:txBody>
      </p:sp>
      <p:sp>
        <p:nvSpPr>
          <p:cNvPr id="14" name="Line 16"/>
          <p:cNvSpPr>
            <a:spLocks noChangeShapeType="1"/>
          </p:cNvSpPr>
          <p:nvPr/>
        </p:nvSpPr>
        <p:spPr bwMode="auto">
          <a:xfrm>
            <a:off x="3637198" y="1255484"/>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Rectangle 8"/>
          <p:cNvSpPr>
            <a:spLocks noChangeArrowheads="1"/>
          </p:cNvSpPr>
          <p:nvPr/>
        </p:nvSpPr>
        <p:spPr bwMode="auto">
          <a:xfrm>
            <a:off x="2700573" y="1072922"/>
            <a:ext cx="54721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5.1.1                                     </a:t>
            </a:r>
            <a:r>
              <a:rPr lang="zh-CN" altLang="en-US" sz="2000" b="1" dirty="0">
                <a:solidFill>
                  <a:schemeClr val="bg1"/>
                </a:solidFill>
                <a:latin typeface="微软雅黑" pitchFamily="34" charset="-122"/>
                <a:ea typeface="微软雅黑" pitchFamily="34" charset="-122"/>
              </a:rPr>
              <a:t>进程之间的通信</a:t>
            </a:r>
          </a:p>
          <a:p>
            <a:pPr eaLnBrk="0" hangingPunct="0">
              <a:lnSpc>
                <a:spcPct val="200000"/>
              </a:lnSpc>
            </a:pPr>
            <a:r>
              <a:rPr lang="en-US" altLang="zh-CN" sz="2000" b="1" dirty="0">
                <a:solidFill>
                  <a:schemeClr val="bg1"/>
                </a:solidFill>
                <a:latin typeface="微软雅黑" pitchFamily="34" charset="-122"/>
                <a:ea typeface="微软雅黑" pitchFamily="34" charset="-122"/>
              </a:rPr>
              <a:t>5.1.2                           </a:t>
            </a:r>
            <a:r>
              <a:rPr lang="zh-CN" altLang="en-US" sz="2000" b="1" dirty="0">
                <a:solidFill>
                  <a:schemeClr val="bg1"/>
                </a:solidFill>
                <a:latin typeface="微软雅黑" pitchFamily="34" charset="-122"/>
                <a:ea typeface="微软雅黑" pitchFamily="34" charset="-122"/>
              </a:rPr>
              <a:t>运输层的两个主要协议</a:t>
            </a:r>
          </a:p>
          <a:p>
            <a:pPr eaLnBrk="0" hangingPunct="0">
              <a:lnSpc>
                <a:spcPct val="200000"/>
              </a:lnSpc>
            </a:pPr>
            <a:r>
              <a:rPr lang="en-US" altLang="zh-CN" sz="2000" b="1" dirty="0">
                <a:solidFill>
                  <a:schemeClr val="bg1"/>
                </a:solidFill>
                <a:latin typeface="微软雅黑" pitchFamily="34" charset="-122"/>
                <a:ea typeface="微软雅黑" pitchFamily="34" charset="-122"/>
              </a:rPr>
              <a:t>5.1.3                                         </a:t>
            </a:r>
            <a:r>
              <a:rPr lang="zh-CN" altLang="en-US" sz="2000" b="1" dirty="0">
                <a:solidFill>
                  <a:schemeClr val="bg1"/>
                </a:solidFill>
                <a:latin typeface="微软雅黑" pitchFamily="34" charset="-122"/>
                <a:ea typeface="微软雅黑" pitchFamily="34" charset="-122"/>
              </a:rPr>
              <a:t>运输层的端口</a:t>
            </a:r>
          </a:p>
        </p:txBody>
      </p:sp>
      <p:sp>
        <p:nvSpPr>
          <p:cNvPr id="16" name="Rectangle 27"/>
          <p:cNvSpPr>
            <a:spLocks noChangeArrowheads="1"/>
          </p:cNvSpPr>
          <p:nvPr/>
        </p:nvSpPr>
        <p:spPr bwMode="auto">
          <a:xfrm>
            <a:off x="639730" y="132692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7" name="Rectangle 29"/>
          <p:cNvSpPr>
            <a:spLocks noChangeArrowheads="1"/>
          </p:cNvSpPr>
          <p:nvPr/>
        </p:nvSpPr>
        <p:spPr bwMode="auto">
          <a:xfrm>
            <a:off x="648619" y="1421854"/>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5.1</a:t>
            </a:r>
          </a:p>
          <a:p>
            <a:pPr eaLnBrk="0" hangingPunct="0"/>
            <a:r>
              <a:rPr lang="zh-CN" altLang="en-US" sz="2000" b="1" dirty="0">
                <a:solidFill>
                  <a:schemeClr val="bg1"/>
                </a:solidFill>
                <a:latin typeface="微软雅黑" pitchFamily="34" charset="-122"/>
                <a:ea typeface="微软雅黑" pitchFamily="34" charset="-122"/>
              </a:rPr>
              <a:t>运输层协议</a:t>
            </a:r>
            <a:r>
              <a:rPr lang="zh-CN" altLang="fr-FR" sz="2000" b="1" dirty="0">
                <a:solidFill>
                  <a:schemeClr val="bg1"/>
                </a:solidFill>
                <a:latin typeface="微软雅黑" pitchFamily="34" charset="-122"/>
                <a:ea typeface="微软雅黑" pitchFamily="34" charset="-122"/>
              </a:rPr>
              <a:t>概述</a:t>
            </a:r>
          </a:p>
        </p:txBody>
      </p:sp>
      <p:sp>
        <p:nvSpPr>
          <p:cNvPr id="2" name="灯片编号占位符 1">
            <a:extLst>
              <a:ext uri="{FF2B5EF4-FFF2-40B4-BE49-F238E27FC236}">
                <a16:creationId xmlns:a16="http://schemas.microsoft.com/office/drawing/2014/main" id="{F06E15EB-8BCF-4F53-A006-0253A9D2E397}"/>
              </a:ext>
            </a:extLst>
          </p:cNvPr>
          <p:cNvSpPr>
            <a:spLocks noGrp="1"/>
          </p:cNvSpPr>
          <p:nvPr>
            <p:ph type="sldNum" sz="quarter" idx="12"/>
          </p:nvPr>
        </p:nvSpPr>
        <p:spPr/>
        <p:txBody>
          <a:bodyPr/>
          <a:lstStyle/>
          <a:p>
            <a:fld id="{C485880C-E2C3-4DAB-AE74-D9BE691626AC}" type="slidenum">
              <a:rPr lang="zh-CN" altLang="en-US" smtClean="0"/>
              <a:pPr/>
              <a:t>4</a:t>
            </a:fld>
            <a:endParaRPr lang="zh-CN" altLang="en-US"/>
          </a:p>
        </p:txBody>
      </p:sp>
    </p:spTree>
    <p:extLst>
      <p:ext uri="{BB962C8B-B14F-4D97-AF65-F5344CB8AC3E}">
        <p14:creationId xmlns:p14="http://schemas.microsoft.com/office/powerpoint/2010/main" val="51219358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56963" y="627162"/>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2884605" y="593951"/>
            <a:ext cx="33934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连接，</a:t>
            </a:r>
            <a:r>
              <a:rPr lang="en-US" altLang="zh-CN" sz="2000" b="1" dirty="0">
                <a:solidFill>
                  <a:schemeClr val="bg1"/>
                </a:solidFill>
                <a:latin typeface="微软雅黑" pitchFamily="34" charset="-122"/>
                <a:ea typeface="微软雅黑" pitchFamily="34" charset="-122"/>
              </a:rPr>
              <a:t>IP </a:t>
            </a:r>
            <a:r>
              <a:rPr lang="zh-CN" altLang="en-US" sz="2000" b="1" dirty="0">
                <a:solidFill>
                  <a:schemeClr val="bg1"/>
                </a:solidFill>
                <a:latin typeface="微软雅黑" pitchFamily="34" charset="-122"/>
                <a:ea typeface="微软雅黑" pitchFamily="34" charset="-122"/>
              </a:rPr>
              <a:t>地址，套接字</a:t>
            </a:r>
          </a:p>
        </p:txBody>
      </p:sp>
      <p:sp>
        <p:nvSpPr>
          <p:cNvPr id="9" name="Rectangle 68"/>
          <p:cNvSpPr>
            <a:spLocks noChangeArrowheads="1"/>
          </p:cNvSpPr>
          <p:nvPr/>
        </p:nvSpPr>
        <p:spPr bwMode="auto">
          <a:xfrm>
            <a:off x="556963" y="1054269"/>
            <a:ext cx="8184960"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连接就是由协议软件所提供的一种</a:t>
            </a:r>
            <a:r>
              <a:rPr lang="zh-CN" altLang="en-US" sz="2000" b="1" dirty="0">
                <a:solidFill>
                  <a:srgbClr val="C00000"/>
                </a:solidFill>
                <a:latin typeface="微软雅黑" pitchFamily="34" charset="-122"/>
                <a:ea typeface="微软雅黑" pitchFamily="34" charset="-122"/>
              </a:rPr>
              <a:t>抽象。</a:t>
            </a:r>
          </a:p>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连接的端点是抽象的</a:t>
            </a:r>
            <a:r>
              <a:rPr lang="zh-CN" altLang="en-US" sz="2000" b="1" dirty="0">
                <a:solidFill>
                  <a:srgbClr val="C00000"/>
                </a:solidFill>
                <a:latin typeface="微软雅黑" pitchFamily="34" charset="-122"/>
                <a:ea typeface="微软雅黑" pitchFamily="34" charset="-122"/>
              </a:rPr>
              <a:t>套接字</a:t>
            </a:r>
            <a:r>
              <a:rPr lang="zh-CN" altLang="en-US" sz="2000" b="1" dirty="0">
                <a:latin typeface="微软雅黑" pitchFamily="34" charset="-122"/>
                <a:ea typeface="微软雅黑" pitchFamily="34" charset="-122"/>
              </a:rPr>
              <a:t>，即（</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地址：端口号）。</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同一个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地址可以有多个</a:t>
            </a:r>
            <a:r>
              <a:rPr lang="zh-CN" altLang="en-US" sz="2000" b="1" dirty="0">
                <a:solidFill>
                  <a:srgbClr val="C00000"/>
                </a:solidFill>
                <a:latin typeface="微软雅黑" pitchFamily="34" charset="-122"/>
                <a:ea typeface="微软雅黑" pitchFamily="34" charset="-122"/>
              </a:rPr>
              <a:t>不同</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同一个端口号也可以出现在多个</a:t>
            </a:r>
            <a:r>
              <a:rPr lang="zh-CN" altLang="en-US" sz="2000" b="1" dirty="0">
                <a:solidFill>
                  <a:srgbClr val="C00000"/>
                </a:solidFill>
                <a:latin typeface="微软雅黑" pitchFamily="34" charset="-122"/>
                <a:ea typeface="微软雅黑" pitchFamily="34" charset="-122"/>
              </a:rPr>
              <a:t>不同</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连接中。</a:t>
            </a:r>
          </a:p>
        </p:txBody>
      </p:sp>
      <p:sp>
        <p:nvSpPr>
          <p:cNvPr id="2" name="灯片编号占位符 1">
            <a:extLst>
              <a:ext uri="{FF2B5EF4-FFF2-40B4-BE49-F238E27FC236}">
                <a16:creationId xmlns:a16="http://schemas.microsoft.com/office/drawing/2014/main" id="{B3F6F1C0-F4E3-4B70-9AEF-4DB7AF017688}"/>
              </a:ext>
            </a:extLst>
          </p:cNvPr>
          <p:cNvSpPr>
            <a:spLocks noGrp="1"/>
          </p:cNvSpPr>
          <p:nvPr>
            <p:ph type="sldNum" sz="quarter" idx="12"/>
          </p:nvPr>
        </p:nvSpPr>
        <p:spPr/>
        <p:txBody>
          <a:bodyPr/>
          <a:lstStyle/>
          <a:p>
            <a:fld id="{C485880C-E2C3-4DAB-AE74-D9BE691626AC}" type="slidenum">
              <a:rPr lang="zh-CN" altLang="en-US" smtClean="0"/>
              <a:pPr/>
              <a:t>40</a:t>
            </a:fld>
            <a:endParaRPr lang="zh-CN" altLang="en-US"/>
          </a:p>
        </p:txBody>
      </p:sp>
    </p:spTree>
    <p:extLst>
      <p:ext uri="{BB962C8B-B14F-4D97-AF65-F5344CB8AC3E}">
        <p14:creationId xmlns:p14="http://schemas.microsoft.com/office/powerpoint/2010/main" val="320383667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7700"/>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2956965" y="594489"/>
            <a:ext cx="32487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Socket </a:t>
            </a:r>
            <a:r>
              <a:rPr lang="zh-CN" altLang="en-US" sz="2000" b="1" dirty="0">
                <a:solidFill>
                  <a:schemeClr val="bg1"/>
                </a:solidFill>
                <a:latin typeface="微软雅黑" pitchFamily="34" charset="-122"/>
                <a:ea typeface="微软雅黑" pitchFamily="34" charset="-122"/>
              </a:rPr>
              <a:t>有多种不同的意思</a:t>
            </a:r>
          </a:p>
        </p:txBody>
      </p:sp>
      <p:sp>
        <p:nvSpPr>
          <p:cNvPr id="4" name="Rectangle 68"/>
          <p:cNvSpPr>
            <a:spLocks noChangeArrowheads="1"/>
          </p:cNvSpPr>
          <p:nvPr/>
        </p:nvSpPr>
        <p:spPr bwMode="auto">
          <a:xfrm>
            <a:off x="556963" y="975022"/>
            <a:ext cx="8184960" cy="25867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应用编程接口  </a:t>
            </a:r>
            <a:r>
              <a:rPr lang="en-US" altLang="zh-CN" sz="2000" b="1" dirty="0">
                <a:latin typeface="微软雅黑" pitchFamily="34" charset="-122"/>
                <a:ea typeface="微软雅黑" pitchFamily="34" charset="-122"/>
              </a:rPr>
              <a:t>API  </a:t>
            </a:r>
            <a:r>
              <a:rPr lang="zh-CN" altLang="en-US" sz="2000" b="1" dirty="0">
                <a:latin typeface="微软雅黑" pitchFamily="34" charset="-122"/>
                <a:ea typeface="微软雅黑" pitchFamily="34" charset="-122"/>
              </a:rPr>
              <a:t>称为 </a:t>
            </a:r>
            <a:r>
              <a:rPr lang="en-US" altLang="zh-CN" sz="2000" b="1" dirty="0">
                <a:latin typeface="微软雅黑" pitchFamily="34" charset="-122"/>
                <a:ea typeface="微软雅黑" pitchFamily="34" charset="-122"/>
              </a:rPr>
              <a:t>socket API, </a:t>
            </a:r>
            <a:r>
              <a:rPr lang="zh-CN" altLang="en-US" sz="2000" b="1" dirty="0">
                <a:latin typeface="微软雅黑" pitchFamily="34" charset="-122"/>
                <a:ea typeface="微软雅黑" pitchFamily="34" charset="-122"/>
              </a:rPr>
              <a:t>简称为 </a:t>
            </a:r>
            <a:r>
              <a:rPr lang="en-US" altLang="zh-CN" sz="2000" b="1" dirty="0">
                <a:latin typeface="微软雅黑" pitchFamily="34" charset="-122"/>
                <a:ea typeface="微软雅黑" pitchFamily="34" charset="-122"/>
              </a:rPr>
              <a:t>socket</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socket API </a:t>
            </a:r>
            <a:r>
              <a:rPr lang="zh-CN" altLang="en-US" sz="2000" b="1" dirty="0">
                <a:latin typeface="微软雅黑" pitchFamily="34" charset="-122"/>
                <a:ea typeface="微软雅黑" pitchFamily="34" charset="-122"/>
              </a:rPr>
              <a:t>中使用的一个函数名也叫作 </a:t>
            </a:r>
            <a:r>
              <a:rPr lang="en-US" altLang="zh-CN" sz="2000" b="1" dirty="0">
                <a:latin typeface="微软雅黑" pitchFamily="34" charset="-122"/>
                <a:ea typeface="微软雅黑" pitchFamily="34" charset="-122"/>
              </a:rPr>
              <a:t>socket</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调用 </a:t>
            </a:r>
            <a:r>
              <a:rPr lang="en-US" altLang="zh-CN" sz="2000" b="1" dirty="0">
                <a:latin typeface="微软雅黑" pitchFamily="34" charset="-122"/>
                <a:ea typeface="微软雅黑" pitchFamily="34" charset="-122"/>
              </a:rPr>
              <a:t>socket </a:t>
            </a:r>
            <a:r>
              <a:rPr lang="zh-CN" altLang="en-US" sz="2000" b="1" dirty="0">
                <a:latin typeface="微软雅黑" pitchFamily="34" charset="-122"/>
                <a:ea typeface="微软雅黑" pitchFamily="34" charset="-122"/>
              </a:rPr>
              <a:t>函数的端点称为 </a:t>
            </a:r>
            <a:r>
              <a:rPr lang="en-US" altLang="zh-CN" sz="2000" b="1" dirty="0">
                <a:latin typeface="微软雅黑" pitchFamily="34" charset="-122"/>
                <a:ea typeface="微软雅黑" pitchFamily="34" charset="-122"/>
              </a:rPr>
              <a:t>socket</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调用 </a:t>
            </a:r>
            <a:r>
              <a:rPr lang="en-US" altLang="zh-CN" sz="2000" b="1" dirty="0">
                <a:latin typeface="微软雅黑" pitchFamily="34" charset="-122"/>
                <a:ea typeface="微软雅黑" pitchFamily="34" charset="-122"/>
              </a:rPr>
              <a:t>socket </a:t>
            </a:r>
            <a:r>
              <a:rPr lang="zh-CN" altLang="en-US" sz="2000" b="1" dirty="0">
                <a:latin typeface="微软雅黑" pitchFamily="34" charset="-122"/>
                <a:ea typeface="微软雅黑" pitchFamily="34" charset="-122"/>
              </a:rPr>
              <a:t>函数时其返回值称为 </a:t>
            </a:r>
            <a:r>
              <a:rPr lang="en-US" altLang="zh-CN" sz="2000" b="1" dirty="0">
                <a:latin typeface="微软雅黑" pitchFamily="34" charset="-122"/>
                <a:ea typeface="微软雅黑" pitchFamily="34" charset="-122"/>
              </a:rPr>
              <a:t>socket </a:t>
            </a:r>
            <a:r>
              <a:rPr lang="zh-CN" altLang="en-US" sz="2000" b="1" dirty="0">
                <a:latin typeface="微软雅黑" pitchFamily="34" charset="-122"/>
                <a:ea typeface="微软雅黑" pitchFamily="34" charset="-122"/>
              </a:rPr>
              <a:t>描述符，可简称为 </a:t>
            </a:r>
            <a:r>
              <a:rPr lang="en-US" altLang="zh-CN" sz="2000" b="1" dirty="0">
                <a:latin typeface="微软雅黑" pitchFamily="34" charset="-122"/>
                <a:ea typeface="微软雅黑" pitchFamily="34" charset="-122"/>
              </a:rPr>
              <a:t>socket</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在操作系统内核中连网协议的 </a:t>
            </a:r>
            <a:r>
              <a:rPr lang="en-US" altLang="zh-CN" sz="2000" b="1" dirty="0">
                <a:latin typeface="微软雅黑" pitchFamily="34" charset="-122"/>
                <a:ea typeface="微软雅黑" pitchFamily="34" charset="-122"/>
              </a:rPr>
              <a:t>Berkeley </a:t>
            </a:r>
            <a:r>
              <a:rPr lang="zh-CN" altLang="en-US" sz="2000" b="1" dirty="0">
                <a:latin typeface="微软雅黑" pitchFamily="34" charset="-122"/>
                <a:ea typeface="微软雅黑" pitchFamily="34" charset="-122"/>
              </a:rPr>
              <a:t>实现，称为 </a:t>
            </a:r>
            <a:r>
              <a:rPr lang="en-US" altLang="zh-CN" sz="2000" b="1" dirty="0">
                <a:latin typeface="微软雅黑" pitchFamily="34" charset="-122"/>
                <a:ea typeface="微软雅黑" pitchFamily="34" charset="-122"/>
              </a:rPr>
              <a:t>socket </a:t>
            </a:r>
            <a:r>
              <a:rPr lang="zh-CN" altLang="en-US" sz="2000" b="1" dirty="0">
                <a:latin typeface="微软雅黑" pitchFamily="34" charset="-122"/>
                <a:ea typeface="微软雅黑" pitchFamily="34" charset="-122"/>
              </a:rPr>
              <a:t>实现。 </a:t>
            </a:r>
          </a:p>
        </p:txBody>
      </p:sp>
      <p:sp>
        <p:nvSpPr>
          <p:cNvPr id="5" name="灯片编号占位符 4">
            <a:extLst>
              <a:ext uri="{FF2B5EF4-FFF2-40B4-BE49-F238E27FC236}">
                <a16:creationId xmlns:a16="http://schemas.microsoft.com/office/drawing/2014/main" id="{FE7AAE14-2E7F-4A98-B194-E40DF2F8C8B6}"/>
              </a:ext>
            </a:extLst>
          </p:cNvPr>
          <p:cNvSpPr>
            <a:spLocks noGrp="1"/>
          </p:cNvSpPr>
          <p:nvPr>
            <p:ph type="sldNum" sz="quarter" idx="12"/>
          </p:nvPr>
        </p:nvSpPr>
        <p:spPr/>
        <p:txBody>
          <a:bodyPr/>
          <a:lstStyle/>
          <a:p>
            <a:fld id="{C485880C-E2C3-4DAB-AE74-D9BE691626AC}" type="slidenum">
              <a:rPr lang="zh-CN" altLang="en-US" smtClean="0"/>
              <a:pPr/>
              <a:t>41</a:t>
            </a:fld>
            <a:endParaRPr lang="zh-CN" altLang="en-US"/>
          </a:p>
        </p:txBody>
      </p:sp>
    </p:spTree>
    <p:extLst>
      <p:ext uri="{BB962C8B-B14F-4D97-AF65-F5344CB8AC3E}">
        <p14:creationId xmlns:p14="http://schemas.microsoft.com/office/powerpoint/2010/main" val="1174009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2629135" y="1344855"/>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6" name="Rectangle 10"/>
          <p:cNvSpPr>
            <a:spLocks noChangeArrowheads="1"/>
          </p:cNvSpPr>
          <p:nvPr/>
        </p:nvSpPr>
        <p:spPr bwMode="auto">
          <a:xfrm>
            <a:off x="2629135" y="1951280"/>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7" name="Line 16"/>
          <p:cNvSpPr>
            <a:spLocks noChangeShapeType="1"/>
          </p:cNvSpPr>
          <p:nvPr/>
        </p:nvSpPr>
        <p:spPr bwMode="auto">
          <a:xfrm>
            <a:off x="3637198" y="1273417"/>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8"/>
          <p:cNvSpPr>
            <a:spLocks noChangeArrowheads="1"/>
          </p:cNvSpPr>
          <p:nvPr/>
        </p:nvSpPr>
        <p:spPr bwMode="auto">
          <a:xfrm>
            <a:off x="2700573" y="1090855"/>
            <a:ext cx="561867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5.4.1                                           </a:t>
            </a:r>
            <a:r>
              <a:rPr lang="zh-CN" altLang="en-US" sz="2000" b="1" dirty="0">
                <a:solidFill>
                  <a:schemeClr val="bg1"/>
                </a:solidFill>
                <a:latin typeface="微软雅黑" pitchFamily="34" charset="-122"/>
                <a:ea typeface="微软雅黑" pitchFamily="34" charset="-122"/>
              </a:rPr>
              <a:t>停止等待协议</a:t>
            </a:r>
          </a:p>
          <a:p>
            <a:pPr eaLnBrk="0" hangingPunct="0">
              <a:lnSpc>
                <a:spcPct val="200000"/>
              </a:lnSpc>
            </a:pPr>
            <a:r>
              <a:rPr lang="en-US" altLang="zh-CN" sz="2000" b="1" dirty="0">
                <a:solidFill>
                  <a:schemeClr val="bg1"/>
                </a:solidFill>
                <a:latin typeface="微软雅黑" pitchFamily="34" charset="-122"/>
                <a:ea typeface="微软雅黑" pitchFamily="34" charset="-122"/>
              </a:rPr>
              <a:t>5.4.2                                        </a:t>
            </a:r>
            <a:r>
              <a:rPr lang="zh-CN" altLang="en-US" sz="2000" b="1" dirty="0">
                <a:solidFill>
                  <a:schemeClr val="bg1"/>
                </a:solidFill>
                <a:latin typeface="微软雅黑" pitchFamily="34" charset="-122"/>
                <a:ea typeface="微软雅黑" pitchFamily="34" charset="-122"/>
              </a:rPr>
              <a:t>连续 </a:t>
            </a:r>
            <a:r>
              <a:rPr lang="en-US" altLang="zh-CN" sz="2000" b="1" dirty="0">
                <a:solidFill>
                  <a:schemeClr val="bg1"/>
                </a:solidFill>
                <a:latin typeface="微软雅黑" pitchFamily="34" charset="-122"/>
                <a:ea typeface="微软雅黑" pitchFamily="34" charset="-122"/>
              </a:rPr>
              <a:t>ARQ </a:t>
            </a:r>
            <a:r>
              <a:rPr lang="zh-CN" altLang="en-US" sz="2000" b="1" dirty="0">
                <a:solidFill>
                  <a:schemeClr val="bg1"/>
                </a:solidFill>
                <a:latin typeface="微软雅黑" pitchFamily="34" charset="-122"/>
                <a:ea typeface="微软雅黑" pitchFamily="34" charset="-122"/>
              </a:rPr>
              <a:t>协议</a:t>
            </a:r>
          </a:p>
        </p:txBody>
      </p:sp>
      <p:sp>
        <p:nvSpPr>
          <p:cNvPr id="9" name="Rectangle 27"/>
          <p:cNvSpPr>
            <a:spLocks noChangeArrowheads="1"/>
          </p:cNvSpPr>
          <p:nvPr/>
        </p:nvSpPr>
        <p:spPr bwMode="auto">
          <a:xfrm>
            <a:off x="639730" y="1344855"/>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0" name="Rectangle 29"/>
          <p:cNvSpPr>
            <a:spLocks noChangeArrowheads="1"/>
          </p:cNvSpPr>
          <p:nvPr/>
        </p:nvSpPr>
        <p:spPr bwMode="auto">
          <a:xfrm>
            <a:off x="648619" y="1439787"/>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5.4</a:t>
            </a:r>
          </a:p>
          <a:p>
            <a:pPr eaLnBrk="0" hangingPunct="0"/>
            <a:r>
              <a:rPr lang="zh-CN" altLang="en-US" sz="2000" b="1" dirty="0">
                <a:solidFill>
                  <a:schemeClr val="bg1"/>
                </a:solidFill>
                <a:latin typeface="微软雅黑" pitchFamily="34" charset="-122"/>
                <a:ea typeface="微软雅黑" pitchFamily="34" charset="-122"/>
              </a:rPr>
              <a:t>可靠传输的工作原理</a:t>
            </a:r>
            <a:endParaRPr lang="zh-CN" altLang="fr-FR"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EF53CCEE-0100-43BC-AE37-18B986EB4F6A}"/>
              </a:ext>
            </a:extLst>
          </p:cNvPr>
          <p:cNvSpPr>
            <a:spLocks noGrp="1"/>
          </p:cNvSpPr>
          <p:nvPr>
            <p:ph type="sldNum" sz="quarter" idx="12"/>
          </p:nvPr>
        </p:nvSpPr>
        <p:spPr/>
        <p:txBody>
          <a:bodyPr/>
          <a:lstStyle/>
          <a:p>
            <a:fld id="{C485880C-E2C3-4DAB-AE74-D9BE691626AC}" type="slidenum">
              <a:rPr lang="zh-CN" altLang="en-US" smtClean="0"/>
              <a:pPr/>
              <a:t>42</a:t>
            </a:fld>
            <a:endParaRPr lang="zh-CN" altLang="en-US"/>
          </a:p>
        </p:txBody>
      </p:sp>
    </p:spTree>
    <p:extLst>
      <p:ext uri="{BB962C8B-B14F-4D97-AF65-F5344CB8AC3E}">
        <p14:creationId xmlns:p14="http://schemas.microsoft.com/office/powerpoint/2010/main" val="13039896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56963" y="625035"/>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6" name="Rectangle 6"/>
          <p:cNvSpPr>
            <a:spLocks noChangeArrowheads="1"/>
          </p:cNvSpPr>
          <p:nvPr/>
        </p:nvSpPr>
        <p:spPr bwMode="auto">
          <a:xfrm>
            <a:off x="2784224" y="591824"/>
            <a:ext cx="35942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IP </a:t>
            </a:r>
            <a:r>
              <a:rPr lang="zh-CN" altLang="en-US" sz="2000" b="1" dirty="0">
                <a:solidFill>
                  <a:schemeClr val="bg1"/>
                </a:solidFill>
                <a:latin typeface="微软雅黑" pitchFamily="34" charset="-122"/>
                <a:ea typeface="微软雅黑" pitchFamily="34" charset="-122"/>
              </a:rPr>
              <a:t>网络提供的是不可靠的传输</a:t>
            </a:r>
          </a:p>
        </p:txBody>
      </p:sp>
      <p:sp>
        <p:nvSpPr>
          <p:cNvPr id="5" name="圆角矩形 4"/>
          <p:cNvSpPr/>
          <p:nvPr/>
        </p:nvSpPr>
        <p:spPr>
          <a:xfrm>
            <a:off x="556963" y="1030365"/>
            <a:ext cx="8048775" cy="262723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对象 5"/>
          <p:cNvGraphicFramePr>
            <a:graphicFrameLocks noGrp="1" noChangeAspect="1"/>
          </p:cNvGraphicFramePr>
          <p:nvPr>
            <p:extLst>
              <p:ext uri="{D42A27DB-BD31-4B8C-83A1-F6EECF244321}">
                <p14:modId xmlns:p14="http://schemas.microsoft.com/office/powerpoint/2010/main" val="1926977613"/>
              </p:ext>
            </p:extLst>
          </p:nvPr>
        </p:nvGraphicFramePr>
        <p:xfrm>
          <a:off x="2277035" y="1245085"/>
          <a:ext cx="4706471" cy="2067712"/>
        </p:xfrm>
        <a:graphic>
          <a:graphicData uri="http://schemas.openxmlformats.org/presentationml/2006/ole">
            <mc:AlternateContent xmlns:mc="http://schemas.openxmlformats.org/markup-compatibility/2006">
              <mc:Choice xmlns:v="urn:schemas-microsoft-com:vml" Requires="v">
                <p:oleObj spid="_x0000_s10319" name="Visio" r:id="rId3" imgW="8715538" imgH="3819698" progId="">
                  <p:embed/>
                </p:oleObj>
              </mc:Choice>
              <mc:Fallback>
                <p:oleObj name="Visio" r:id="rId3" imgW="8715538" imgH="3819698" progId="">
                  <p:embed/>
                  <p:pic>
                    <p:nvPicPr>
                      <p:cNvPr id="0" name="Picture 7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7035" y="1245085"/>
                        <a:ext cx="4706471" cy="2067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a:extLst>
              <a:ext uri="{FF2B5EF4-FFF2-40B4-BE49-F238E27FC236}">
                <a16:creationId xmlns:a16="http://schemas.microsoft.com/office/drawing/2014/main" id="{685ACD11-D6F7-4F6F-BA4B-95CF6C5C2DE8}"/>
              </a:ext>
            </a:extLst>
          </p:cNvPr>
          <p:cNvSpPr>
            <a:spLocks noGrp="1"/>
          </p:cNvSpPr>
          <p:nvPr>
            <p:ph type="sldNum" sz="quarter" idx="12"/>
          </p:nvPr>
        </p:nvSpPr>
        <p:spPr/>
        <p:txBody>
          <a:bodyPr/>
          <a:lstStyle/>
          <a:p>
            <a:fld id="{C485880C-E2C3-4DAB-AE74-D9BE691626AC}" type="slidenum">
              <a:rPr lang="zh-CN" altLang="en-US" smtClean="0"/>
              <a:pPr/>
              <a:t>43</a:t>
            </a:fld>
            <a:endParaRPr lang="zh-CN" altLang="en-US"/>
          </a:p>
        </p:txBody>
      </p:sp>
    </p:spTree>
    <p:extLst>
      <p:ext uri="{BB962C8B-B14F-4D97-AF65-F5344CB8AC3E}">
        <p14:creationId xmlns:p14="http://schemas.microsoft.com/office/powerpoint/2010/main" val="92753373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56963" y="633255"/>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6" name="Rectangle 6"/>
          <p:cNvSpPr>
            <a:spLocks noChangeArrowheads="1"/>
          </p:cNvSpPr>
          <p:nvPr/>
        </p:nvSpPr>
        <p:spPr bwMode="auto">
          <a:xfrm>
            <a:off x="3303597" y="600044"/>
            <a:ext cx="25555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理想传输条件的特点</a:t>
            </a:r>
          </a:p>
        </p:txBody>
      </p:sp>
      <p:sp>
        <p:nvSpPr>
          <p:cNvPr id="17" name="Rectangle 68"/>
          <p:cNvSpPr>
            <a:spLocks noChangeArrowheads="1"/>
          </p:cNvSpPr>
          <p:nvPr/>
        </p:nvSpPr>
        <p:spPr bwMode="auto">
          <a:xfrm>
            <a:off x="556963" y="986494"/>
            <a:ext cx="8048776"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587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传输信道不产生差错。</a:t>
            </a:r>
          </a:p>
          <a:p>
            <a:pPr marL="3587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不管发送方以多快的速度发送数据，接收方总是来得及处理收到的数据。</a:t>
            </a:r>
          </a:p>
        </p:txBody>
      </p:sp>
      <p:sp>
        <p:nvSpPr>
          <p:cNvPr id="2" name="矩形 1"/>
          <p:cNvSpPr/>
          <p:nvPr/>
        </p:nvSpPr>
        <p:spPr>
          <a:xfrm>
            <a:off x="860997" y="2429086"/>
            <a:ext cx="7440707" cy="116955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285750" indent="-285750">
              <a:lnSpc>
                <a:spcPts val="2800"/>
              </a:lnSpc>
              <a:buFont typeface="Wingdings" panose="05000000000000000000" pitchFamily="2" charset="2"/>
              <a:buChar char="l"/>
            </a:pPr>
            <a:r>
              <a:rPr lang="zh-CN" altLang="en-US" b="1" dirty="0">
                <a:latin typeface="微软雅黑" pitchFamily="34" charset="-122"/>
                <a:ea typeface="微软雅黑" pitchFamily="34" charset="-122"/>
              </a:rPr>
              <a:t>在理想传输条件下，不需要采取任何措施就能够实现可靠传输。</a:t>
            </a:r>
          </a:p>
          <a:p>
            <a:pPr marL="285750" indent="-285750">
              <a:lnSpc>
                <a:spcPts val="2800"/>
              </a:lnSpc>
              <a:buFont typeface="Wingdings" panose="05000000000000000000" pitchFamily="2" charset="2"/>
              <a:buChar char="l"/>
            </a:pPr>
            <a:r>
              <a:rPr lang="zh-CN" altLang="en-US" b="1" dirty="0">
                <a:solidFill>
                  <a:srgbClr val="0000FF"/>
                </a:solidFill>
                <a:latin typeface="微软雅黑" pitchFamily="34" charset="-122"/>
                <a:ea typeface="微软雅黑" pitchFamily="34" charset="-122"/>
              </a:rPr>
              <a:t>但实际网络都不具备理想传输条件。</a:t>
            </a:r>
            <a:r>
              <a:rPr lang="zh-CN" altLang="en-US" b="1" dirty="0">
                <a:latin typeface="微软雅黑" pitchFamily="34" charset="-122"/>
                <a:ea typeface="微软雅黑" pitchFamily="34" charset="-122"/>
              </a:rPr>
              <a:t>必须使用一些可靠传输协议，在不可靠的传输信道实现可靠传输。</a:t>
            </a:r>
          </a:p>
        </p:txBody>
      </p:sp>
      <p:sp>
        <p:nvSpPr>
          <p:cNvPr id="3" name="灯片编号占位符 2">
            <a:extLst>
              <a:ext uri="{FF2B5EF4-FFF2-40B4-BE49-F238E27FC236}">
                <a16:creationId xmlns:a16="http://schemas.microsoft.com/office/drawing/2014/main" id="{3791C31D-7A40-4A28-BCB3-A537CCDA23B3}"/>
              </a:ext>
            </a:extLst>
          </p:cNvPr>
          <p:cNvSpPr>
            <a:spLocks noGrp="1"/>
          </p:cNvSpPr>
          <p:nvPr>
            <p:ph type="sldNum" sz="quarter" idx="12"/>
          </p:nvPr>
        </p:nvSpPr>
        <p:spPr/>
        <p:txBody>
          <a:bodyPr/>
          <a:lstStyle/>
          <a:p>
            <a:fld id="{C485880C-E2C3-4DAB-AE74-D9BE691626AC}" type="slidenum">
              <a:rPr lang="zh-CN" altLang="en-US" smtClean="0"/>
              <a:pPr/>
              <a:t>44</a:t>
            </a:fld>
            <a:endParaRPr lang="zh-CN" altLang="en-US"/>
          </a:p>
        </p:txBody>
      </p:sp>
    </p:spTree>
    <p:extLst>
      <p:ext uri="{BB962C8B-B14F-4D97-AF65-F5344CB8AC3E}">
        <p14:creationId xmlns:p14="http://schemas.microsoft.com/office/powerpoint/2010/main" val="138372108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AutoShape 5"/>
          <p:cNvSpPr>
            <a:spLocks noChangeArrowheads="1"/>
          </p:cNvSpPr>
          <p:nvPr/>
        </p:nvSpPr>
        <p:spPr bwMode="auto">
          <a:xfrm>
            <a:off x="545143" y="626213"/>
            <a:ext cx="8053711"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25" name="Rectangle 6"/>
          <p:cNvSpPr>
            <a:spLocks noChangeArrowheads="1"/>
          </p:cNvSpPr>
          <p:nvPr/>
        </p:nvSpPr>
        <p:spPr bwMode="auto">
          <a:xfrm>
            <a:off x="3093072" y="583942"/>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5.4.1  </a:t>
            </a:r>
            <a:r>
              <a:rPr lang="zh-CN" altLang="en-US" sz="2400" b="1" dirty="0">
                <a:solidFill>
                  <a:schemeClr val="bg1"/>
                </a:solidFill>
                <a:latin typeface="微软雅黑" pitchFamily="34" charset="-122"/>
                <a:ea typeface="微软雅黑" pitchFamily="34" charset="-122"/>
              </a:rPr>
              <a:t>停止等待协议</a:t>
            </a:r>
          </a:p>
        </p:txBody>
      </p:sp>
      <p:sp>
        <p:nvSpPr>
          <p:cNvPr id="26" name="Rectangle 8"/>
          <p:cNvSpPr>
            <a:spLocks noChangeArrowheads="1"/>
          </p:cNvSpPr>
          <p:nvPr/>
        </p:nvSpPr>
        <p:spPr bwMode="auto">
          <a:xfrm>
            <a:off x="545143" y="1012343"/>
            <a:ext cx="8053711"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每发送完一个分组就</a:t>
            </a:r>
            <a:r>
              <a:rPr lang="zh-CN" altLang="en-US" sz="2000" b="1" dirty="0">
                <a:solidFill>
                  <a:srgbClr val="C00000"/>
                </a:solidFill>
                <a:latin typeface="微软雅黑" pitchFamily="34" charset="-122"/>
                <a:ea typeface="微软雅黑" pitchFamily="34" charset="-122"/>
              </a:rPr>
              <a:t>停止</a:t>
            </a:r>
            <a:r>
              <a:rPr lang="zh-CN" altLang="en-US" sz="2000" b="1" dirty="0">
                <a:latin typeface="微软雅黑" pitchFamily="34" charset="-122"/>
                <a:ea typeface="微软雅黑" pitchFamily="34" charset="-122"/>
              </a:rPr>
              <a:t>发送，</a:t>
            </a:r>
            <a:r>
              <a:rPr lang="zh-CN" altLang="en-US" sz="2000" b="1" dirty="0">
                <a:solidFill>
                  <a:srgbClr val="C00000"/>
                </a:solidFill>
                <a:latin typeface="微软雅黑" pitchFamily="34" charset="-122"/>
                <a:ea typeface="微软雅黑" pitchFamily="34" charset="-122"/>
              </a:rPr>
              <a:t>等待</a:t>
            </a:r>
            <a:r>
              <a:rPr lang="zh-CN" altLang="en-US" sz="2000" b="1" dirty="0">
                <a:latin typeface="微软雅黑" pitchFamily="34" charset="-122"/>
                <a:ea typeface="微软雅黑" pitchFamily="34" charset="-122"/>
              </a:rPr>
              <a:t>对方的确认。在收到确认后再发送下一个分组。</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全双工通信的双方既是发送方也是接收方。</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假设仅考虑 </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发送数据，而 </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接收数据并发送确认。因此 </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叫做</a:t>
            </a:r>
            <a:r>
              <a:rPr lang="zh-CN" altLang="en-US" sz="2000" b="1" dirty="0">
                <a:solidFill>
                  <a:srgbClr val="0000FF"/>
                </a:solidFill>
                <a:latin typeface="微软雅黑" pitchFamily="34" charset="-122"/>
                <a:ea typeface="微软雅黑" pitchFamily="34" charset="-122"/>
              </a:rPr>
              <a:t>发送方</a:t>
            </a:r>
            <a:r>
              <a:rPr lang="zh-CN" altLang="en-US" sz="2000" b="1" dirty="0">
                <a:latin typeface="微软雅黑" pitchFamily="34" charset="-122"/>
                <a:ea typeface="微软雅黑" pitchFamily="34" charset="-122"/>
              </a:rPr>
              <a:t>，而 </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叫做</a:t>
            </a:r>
            <a:r>
              <a:rPr lang="zh-CN" altLang="en-US" sz="2000" b="1" dirty="0">
                <a:solidFill>
                  <a:srgbClr val="0000FF"/>
                </a:solidFill>
                <a:latin typeface="微软雅黑" pitchFamily="34" charset="-122"/>
                <a:ea typeface="微软雅黑" pitchFamily="34" charset="-122"/>
              </a:rPr>
              <a:t>接收方</a:t>
            </a:r>
            <a:r>
              <a:rPr lang="zh-CN" altLang="en-US" sz="2000" b="1" dirty="0">
                <a:latin typeface="微软雅黑" pitchFamily="34" charset="-122"/>
                <a:ea typeface="微软雅黑" pitchFamily="34" charset="-122"/>
              </a:rPr>
              <a:t>。</a:t>
            </a:r>
          </a:p>
        </p:txBody>
      </p:sp>
      <p:sp>
        <p:nvSpPr>
          <p:cNvPr id="2" name="灯片编号占位符 1">
            <a:extLst>
              <a:ext uri="{FF2B5EF4-FFF2-40B4-BE49-F238E27FC236}">
                <a16:creationId xmlns:a16="http://schemas.microsoft.com/office/drawing/2014/main" id="{D3B4EF7A-9D3A-4334-A80E-CBB7E7DEB991}"/>
              </a:ext>
            </a:extLst>
          </p:cNvPr>
          <p:cNvSpPr>
            <a:spLocks noGrp="1"/>
          </p:cNvSpPr>
          <p:nvPr>
            <p:ph type="sldNum" sz="quarter" idx="12"/>
          </p:nvPr>
        </p:nvSpPr>
        <p:spPr/>
        <p:txBody>
          <a:bodyPr/>
          <a:lstStyle/>
          <a:p>
            <a:fld id="{C485880C-E2C3-4DAB-AE74-D9BE691626AC}" type="slidenum">
              <a:rPr lang="zh-CN" altLang="en-US" smtClean="0"/>
              <a:pPr/>
              <a:t>45</a:t>
            </a:fld>
            <a:endParaRPr lang="zh-CN" altLang="en-US"/>
          </a:p>
        </p:txBody>
      </p:sp>
    </p:spTree>
    <p:extLst>
      <p:ext uri="{BB962C8B-B14F-4D97-AF65-F5344CB8AC3E}">
        <p14:creationId xmlns:p14="http://schemas.microsoft.com/office/powerpoint/2010/main" val="259817005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AutoShape 5"/>
          <p:cNvSpPr>
            <a:spLocks noChangeArrowheads="1"/>
          </p:cNvSpPr>
          <p:nvPr/>
        </p:nvSpPr>
        <p:spPr bwMode="auto">
          <a:xfrm>
            <a:off x="545144" y="618481"/>
            <a:ext cx="8053711"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4" name="Rectangle 6"/>
          <p:cNvSpPr>
            <a:spLocks noChangeArrowheads="1"/>
          </p:cNvSpPr>
          <p:nvPr/>
        </p:nvSpPr>
        <p:spPr bwMode="auto">
          <a:xfrm>
            <a:off x="3675130" y="595391"/>
            <a:ext cx="17764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无差错情况</a:t>
            </a:r>
          </a:p>
        </p:txBody>
      </p:sp>
      <p:sp>
        <p:nvSpPr>
          <p:cNvPr id="65" name="圆角矩形 64"/>
          <p:cNvSpPr/>
          <p:nvPr/>
        </p:nvSpPr>
        <p:spPr>
          <a:xfrm>
            <a:off x="545144" y="1024260"/>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 Box 155"/>
          <p:cNvSpPr txBox="1">
            <a:spLocks noChangeArrowheads="1"/>
          </p:cNvSpPr>
          <p:nvPr/>
        </p:nvSpPr>
        <p:spPr bwMode="auto">
          <a:xfrm>
            <a:off x="5451577" y="1725674"/>
            <a:ext cx="2922380" cy="1374735"/>
          </a:xfrm>
          <a:prstGeom prst="rect">
            <a:avLst/>
          </a:prstGeom>
          <a:solidFill>
            <a:schemeClr val="bg1"/>
          </a:solidFill>
          <a:ln w="9525">
            <a:solidFill>
              <a:schemeClr val="tx1"/>
            </a:solidFill>
            <a:miter lim="800000"/>
            <a:headEnd/>
            <a:tailEnd/>
          </a:ln>
          <a:effectLst/>
          <a:extLst/>
        </p:spPr>
        <p:txBody>
          <a:bodyPr wrap="square">
            <a:spAutoFit/>
          </a:bodyPr>
          <a:lstStyle/>
          <a:p>
            <a:pPr marL="285750" indent="-285750">
              <a:lnSpc>
                <a:spcPts val="2000"/>
              </a:lnSpc>
              <a:buFont typeface="Wingdings" panose="05000000000000000000" pitchFamily="2" charset="2"/>
              <a:buChar char="l"/>
            </a:pP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发送完分组 </a:t>
            </a:r>
            <a:r>
              <a:rPr lang="en-US" altLang="zh-CN" sz="1400" b="1" dirty="0">
                <a:latin typeface="微软雅黑" pitchFamily="34" charset="-122"/>
                <a:ea typeface="微软雅黑" pitchFamily="34" charset="-122"/>
              </a:rPr>
              <a:t>M</a:t>
            </a:r>
            <a:r>
              <a:rPr lang="en-US" altLang="zh-CN" sz="1400" b="1" baseline="-25000" dirty="0">
                <a:latin typeface="微软雅黑" pitchFamily="34" charset="-122"/>
                <a:ea typeface="微软雅黑" pitchFamily="34" charset="-122"/>
              </a:rPr>
              <a:t>1</a:t>
            </a:r>
            <a:r>
              <a:rPr lang="zh-CN" altLang="en-US" sz="1400" b="1" dirty="0">
                <a:latin typeface="微软雅黑" pitchFamily="34" charset="-122"/>
                <a:ea typeface="微软雅黑" pitchFamily="34" charset="-122"/>
              </a:rPr>
              <a:t> 后就暂停发送，等待 </a:t>
            </a: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的确认 </a:t>
            </a:r>
            <a:r>
              <a:rPr lang="en-US" altLang="zh-CN" sz="1400" b="1" dirty="0">
                <a:latin typeface="微软雅黑" pitchFamily="34" charset="-122"/>
                <a:ea typeface="微软雅黑" pitchFamily="34" charset="-122"/>
              </a:rPr>
              <a:t>(ACK)</a:t>
            </a:r>
            <a:r>
              <a:rPr lang="zh-CN" altLang="en-US" sz="1400" b="1" dirty="0">
                <a:latin typeface="微软雅黑" pitchFamily="34" charset="-122"/>
                <a:ea typeface="微软雅黑" pitchFamily="34" charset="-122"/>
              </a:rPr>
              <a:t>。</a:t>
            </a:r>
            <a:endParaRPr lang="en-US" altLang="zh-CN" sz="1400" b="1" dirty="0">
              <a:latin typeface="微软雅黑" pitchFamily="34" charset="-122"/>
              <a:ea typeface="微软雅黑" pitchFamily="34" charset="-122"/>
            </a:endParaRPr>
          </a:p>
          <a:p>
            <a:pPr marL="285750" indent="-285750">
              <a:lnSpc>
                <a:spcPts val="2000"/>
              </a:lnSpc>
              <a:buFont typeface="Wingdings" panose="05000000000000000000" pitchFamily="2" charset="2"/>
              <a:buChar char="l"/>
            </a:pP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收到 </a:t>
            </a:r>
            <a:r>
              <a:rPr lang="en-US" altLang="zh-CN" sz="1400" b="1" dirty="0">
                <a:latin typeface="微软雅黑" pitchFamily="34" charset="-122"/>
                <a:ea typeface="微软雅黑" pitchFamily="34" charset="-122"/>
              </a:rPr>
              <a:t>M</a:t>
            </a:r>
            <a:r>
              <a:rPr lang="en-US" altLang="zh-CN" sz="1400" b="1" baseline="-25000" dirty="0">
                <a:latin typeface="微软雅黑" pitchFamily="34" charset="-122"/>
                <a:ea typeface="微软雅黑" pitchFamily="34" charset="-122"/>
              </a:rPr>
              <a:t>1</a:t>
            </a:r>
            <a:r>
              <a:rPr lang="en-US" altLang="zh-CN" sz="1400" b="1" dirty="0">
                <a:latin typeface="微软雅黑" pitchFamily="34" charset="-122"/>
                <a:ea typeface="微软雅黑" pitchFamily="34" charset="-122"/>
              </a:rPr>
              <a:t> </a:t>
            </a:r>
            <a:r>
              <a:rPr lang="zh-CN" altLang="en-US" sz="1400" b="1" dirty="0">
                <a:latin typeface="微软雅黑" pitchFamily="34" charset="-122"/>
                <a:ea typeface="微软雅黑" pitchFamily="34" charset="-122"/>
              </a:rPr>
              <a:t>向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发送  </a:t>
            </a:r>
            <a:r>
              <a:rPr lang="en-US" altLang="zh-CN" sz="1400" b="1" dirty="0">
                <a:latin typeface="微软雅黑" pitchFamily="34" charset="-122"/>
                <a:ea typeface="微软雅黑" pitchFamily="34" charset="-122"/>
              </a:rPr>
              <a:t>ACK</a:t>
            </a:r>
            <a:r>
              <a:rPr lang="zh-CN" altLang="en-US" sz="1400" b="1" dirty="0">
                <a:latin typeface="微软雅黑" pitchFamily="34" charset="-122"/>
                <a:ea typeface="微软雅黑" pitchFamily="34" charset="-122"/>
              </a:rPr>
              <a:t>。</a:t>
            </a:r>
            <a:endParaRPr lang="en-US" altLang="zh-CN" sz="1400" b="1" dirty="0">
              <a:latin typeface="微软雅黑" pitchFamily="34" charset="-122"/>
              <a:ea typeface="微软雅黑" pitchFamily="34" charset="-122"/>
            </a:endParaRPr>
          </a:p>
          <a:p>
            <a:pPr marL="285750" indent="-285750">
              <a:lnSpc>
                <a:spcPts val="2000"/>
              </a:lnSpc>
              <a:buFont typeface="Wingdings" panose="05000000000000000000" pitchFamily="2" charset="2"/>
              <a:buChar char="l"/>
            </a:pP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在收到了对 </a:t>
            </a:r>
            <a:r>
              <a:rPr lang="en-US" altLang="zh-CN" sz="1400" b="1" dirty="0">
                <a:latin typeface="微软雅黑" pitchFamily="34" charset="-122"/>
                <a:ea typeface="微软雅黑" pitchFamily="34" charset="-122"/>
              </a:rPr>
              <a:t>M</a:t>
            </a:r>
            <a:r>
              <a:rPr lang="en-US" altLang="zh-CN" sz="1400" b="1" baseline="-25000" dirty="0">
                <a:latin typeface="微软雅黑" pitchFamily="34" charset="-122"/>
                <a:ea typeface="微软雅黑" pitchFamily="34" charset="-122"/>
              </a:rPr>
              <a:t>1</a:t>
            </a:r>
            <a:r>
              <a:rPr lang="en-US" altLang="zh-CN" sz="1400" b="1" dirty="0">
                <a:latin typeface="微软雅黑" pitchFamily="34" charset="-122"/>
                <a:ea typeface="微软雅黑" pitchFamily="34" charset="-122"/>
              </a:rPr>
              <a:t> </a:t>
            </a:r>
            <a:r>
              <a:rPr lang="zh-CN" altLang="en-US" sz="1400" b="1" dirty="0">
                <a:latin typeface="微软雅黑" pitchFamily="34" charset="-122"/>
                <a:ea typeface="微软雅黑" pitchFamily="34" charset="-122"/>
              </a:rPr>
              <a:t>的确认后，就再发送下一个分组  </a:t>
            </a:r>
            <a:r>
              <a:rPr lang="en-US" altLang="zh-CN" sz="1400" b="1" dirty="0">
                <a:latin typeface="微软雅黑" pitchFamily="34" charset="-122"/>
                <a:ea typeface="微软雅黑" pitchFamily="34" charset="-122"/>
              </a:rPr>
              <a:t>M</a:t>
            </a:r>
            <a:r>
              <a:rPr lang="en-US" altLang="zh-CN" sz="1400" b="1" baseline="-25000" dirty="0">
                <a:latin typeface="微软雅黑" pitchFamily="34" charset="-122"/>
                <a:ea typeface="微软雅黑" pitchFamily="34" charset="-122"/>
              </a:rPr>
              <a:t>2</a:t>
            </a:r>
            <a:r>
              <a:rPr lang="zh-CN" altLang="en-US" sz="1400" b="1" dirty="0">
                <a:latin typeface="微软雅黑" pitchFamily="34" charset="-122"/>
                <a:ea typeface="微软雅黑" pitchFamily="34" charset="-122"/>
              </a:rPr>
              <a:t>。</a:t>
            </a:r>
          </a:p>
        </p:txBody>
      </p:sp>
      <p:grpSp>
        <p:nvGrpSpPr>
          <p:cNvPr id="67" name="Group 16"/>
          <p:cNvGrpSpPr>
            <a:grpSpLocks/>
          </p:cNvGrpSpPr>
          <p:nvPr/>
        </p:nvGrpSpPr>
        <p:grpSpPr bwMode="auto">
          <a:xfrm>
            <a:off x="3104636" y="1473745"/>
            <a:ext cx="1365577" cy="578834"/>
            <a:chOff x="3439" y="3564"/>
            <a:chExt cx="1156" cy="490"/>
          </a:xfrm>
        </p:grpSpPr>
        <p:sp>
          <p:nvSpPr>
            <p:cNvPr id="68" name="Freeform 1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0000FF"/>
                </a:solidFill>
                <a:latin typeface="微软雅黑" pitchFamily="34" charset="-122"/>
                <a:ea typeface="微软雅黑" pitchFamily="34" charset="-122"/>
              </a:endParaRPr>
            </a:p>
          </p:txBody>
        </p:sp>
        <p:sp>
          <p:nvSpPr>
            <p:cNvPr id="69" name="AutoShape 18"/>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0000FF"/>
                </a:solidFill>
                <a:latin typeface="微软雅黑" pitchFamily="34" charset="-122"/>
                <a:ea typeface="微软雅黑" pitchFamily="34" charset="-122"/>
              </a:endParaRPr>
            </a:p>
          </p:txBody>
        </p:sp>
        <p:sp>
          <p:nvSpPr>
            <p:cNvPr id="70" name="Rectangle 19"/>
            <p:cNvSpPr>
              <a:spLocks noChangeArrowheads="1"/>
            </p:cNvSpPr>
            <p:nvPr/>
          </p:nvSpPr>
          <p:spPr bwMode="auto">
            <a:xfrm rot="540000">
              <a:off x="3620" y="3648"/>
              <a:ext cx="373" cy="2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grpSp>
      <p:grpSp>
        <p:nvGrpSpPr>
          <p:cNvPr id="71" name="Group 20"/>
          <p:cNvGrpSpPr>
            <a:grpSpLocks/>
          </p:cNvGrpSpPr>
          <p:nvPr/>
        </p:nvGrpSpPr>
        <p:grpSpPr bwMode="auto">
          <a:xfrm>
            <a:off x="3103455" y="2458943"/>
            <a:ext cx="1365577" cy="578834"/>
            <a:chOff x="3439" y="3564"/>
            <a:chExt cx="1156" cy="490"/>
          </a:xfrm>
        </p:grpSpPr>
        <p:sp>
          <p:nvSpPr>
            <p:cNvPr id="72" name="Freeform 21"/>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0000FF"/>
                </a:solidFill>
                <a:latin typeface="微软雅黑" pitchFamily="34" charset="-122"/>
                <a:ea typeface="微软雅黑" pitchFamily="34" charset="-122"/>
              </a:endParaRPr>
            </a:p>
          </p:txBody>
        </p:sp>
        <p:sp>
          <p:nvSpPr>
            <p:cNvPr id="73" name="AutoShape 22"/>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0000FF"/>
                </a:solidFill>
                <a:latin typeface="微软雅黑" pitchFamily="34" charset="-122"/>
                <a:ea typeface="微软雅黑" pitchFamily="34" charset="-122"/>
              </a:endParaRPr>
            </a:p>
          </p:txBody>
        </p:sp>
        <p:sp>
          <p:nvSpPr>
            <p:cNvPr id="74" name="Rectangle 23"/>
            <p:cNvSpPr>
              <a:spLocks noChangeArrowheads="1"/>
            </p:cNvSpPr>
            <p:nvPr/>
          </p:nvSpPr>
          <p:spPr bwMode="auto">
            <a:xfrm rot="540000">
              <a:off x="3620" y="3648"/>
              <a:ext cx="373" cy="2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2</a:t>
              </a:r>
            </a:p>
          </p:txBody>
        </p:sp>
      </p:grpSp>
      <p:grpSp>
        <p:nvGrpSpPr>
          <p:cNvPr id="75" name="Group 25"/>
          <p:cNvGrpSpPr>
            <a:grpSpLocks/>
          </p:cNvGrpSpPr>
          <p:nvPr/>
        </p:nvGrpSpPr>
        <p:grpSpPr bwMode="auto">
          <a:xfrm>
            <a:off x="3114893" y="2014780"/>
            <a:ext cx="1368315" cy="367382"/>
            <a:chOff x="2012" y="2305"/>
            <a:chExt cx="1177" cy="311"/>
          </a:xfrm>
        </p:grpSpPr>
        <p:sp>
          <p:nvSpPr>
            <p:cNvPr id="76" name="Line 26"/>
            <p:cNvSpPr>
              <a:spLocks noChangeShapeType="1"/>
            </p:cNvSpPr>
            <p:nvPr/>
          </p:nvSpPr>
          <p:spPr bwMode="auto">
            <a:xfrm flipH="1">
              <a:off x="2012" y="2415"/>
              <a:ext cx="1177" cy="20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77" name="Text Box 27"/>
            <p:cNvSpPr txBox="1">
              <a:spLocks noChangeArrowheads="1"/>
            </p:cNvSpPr>
            <p:nvPr/>
          </p:nvSpPr>
          <p:spPr bwMode="auto">
            <a:xfrm rot="21169770">
              <a:off x="2159" y="2305"/>
              <a:ext cx="583"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400" b="1" dirty="0">
                  <a:latin typeface="微软雅黑" pitchFamily="34" charset="-122"/>
                  <a:ea typeface="微软雅黑" pitchFamily="34" charset="-122"/>
                </a:rPr>
                <a:t>ACK </a:t>
              </a:r>
              <a:r>
                <a:rPr kumimoji="0" lang="en-US" altLang="zh-CN" sz="1400" b="1" baseline="-25000" dirty="0">
                  <a:latin typeface="微软雅黑" pitchFamily="34" charset="-122"/>
                  <a:ea typeface="微软雅黑" pitchFamily="34" charset="-122"/>
                </a:rPr>
                <a:t>1</a:t>
              </a:r>
            </a:p>
          </p:txBody>
        </p:sp>
      </p:grpSp>
      <p:grpSp>
        <p:nvGrpSpPr>
          <p:cNvPr id="78" name="Group 28"/>
          <p:cNvGrpSpPr>
            <a:grpSpLocks/>
          </p:cNvGrpSpPr>
          <p:nvPr/>
        </p:nvGrpSpPr>
        <p:grpSpPr bwMode="auto">
          <a:xfrm>
            <a:off x="3105443" y="3043683"/>
            <a:ext cx="1368315" cy="373289"/>
            <a:chOff x="2012" y="2300"/>
            <a:chExt cx="1177" cy="316"/>
          </a:xfrm>
        </p:grpSpPr>
        <p:sp>
          <p:nvSpPr>
            <p:cNvPr id="79" name="Line 29"/>
            <p:cNvSpPr>
              <a:spLocks noChangeShapeType="1"/>
            </p:cNvSpPr>
            <p:nvPr/>
          </p:nvSpPr>
          <p:spPr bwMode="auto">
            <a:xfrm flipH="1">
              <a:off x="2012" y="2415"/>
              <a:ext cx="1177" cy="20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80" name="Text Box 30"/>
            <p:cNvSpPr txBox="1">
              <a:spLocks noChangeArrowheads="1"/>
            </p:cNvSpPr>
            <p:nvPr/>
          </p:nvSpPr>
          <p:spPr bwMode="auto">
            <a:xfrm rot="21169770">
              <a:off x="2167" y="2300"/>
              <a:ext cx="583"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400" b="1" dirty="0">
                  <a:latin typeface="微软雅黑" pitchFamily="34" charset="-122"/>
                  <a:ea typeface="微软雅黑" pitchFamily="34" charset="-122"/>
                </a:rPr>
                <a:t>ACK </a:t>
              </a:r>
              <a:r>
                <a:rPr kumimoji="0" lang="en-US" altLang="zh-CN" sz="1400" b="1" baseline="-25000" dirty="0">
                  <a:latin typeface="微软雅黑" pitchFamily="34" charset="-122"/>
                  <a:ea typeface="微软雅黑" pitchFamily="34" charset="-122"/>
                </a:rPr>
                <a:t>2</a:t>
              </a:r>
            </a:p>
          </p:txBody>
        </p:sp>
      </p:grpSp>
      <p:grpSp>
        <p:nvGrpSpPr>
          <p:cNvPr id="81" name="Group 33"/>
          <p:cNvGrpSpPr>
            <a:grpSpLocks/>
          </p:cNvGrpSpPr>
          <p:nvPr/>
        </p:nvGrpSpPr>
        <p:grpSpPr bwMode="auto">
          <a:xfrm>
            <a:off x="1242915" y="1747808"/>
            <a:ext cx="1741229" cy="538670"/>
            <a:chOff x="446" y="1800"/>
            <a:chExt cx="1474" cy="456"/>
          </a:xfrm>
        </p:grpSpPr>
        <p:sp>
          <p:nvSpPr>
            <p:cNvPr id="82" name="Text Box 31"/>
            <p:cNvSpPr txBox="1">
              <a:spLocks noChangeArrowheads="1"/>
            </p:cNvSpPr>
            <p:nvPr/>
          </p:nvSpPr>
          <p:spPr bwMode="auto">
            <a:xfrm>
              <a:off x="446" y="1800"/>
              <a:ext cx="994"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1400" b="1" dirty="0">
                  <a:solidFill>
                    <a:srgbClr val="CC00CC"/>
                  </a:solidFill>
                  <a:latin typeface="微软雅黑" pitchFamily="34" charset="-122"/>
                  <a:ea typeface="微软雅黑" pitchFamily="34" charset="-122"/>
                </a:rPr>
                <a:t>停止发送，等待 </a:t>
              </a:r>
              <a:r>
                <a:rPr lang="en-US" altLang="zh-CN" sz="1400" b="1" dirty="0">
                  <a:solidFill>
                    <a:srgbClr val="CC00CC"/>
                  </a:solidFill>
                  <a:latin typeface="微软雅黑" pitchFamily="34" charset="-122"/>
                  <a:ea typeface="微软雅黑" pitchFamily="34" charset="-122"/>
                </a:rPr>
                <a:t>ACK</a:t>
              </a:r>
            </a:p>
          </p:txBody>
        </p:sp>
        <p:sp>
          <p:nvSpPr>
            <p:cNvPr id="83" name="Line 32"/>
            <p:cNvSpPr>
              <a:spLocks noChangeShapeType="1"/>
            </p:cNvSpPr>
            <p:nvPr/>
          </p:nvSpPr>
          <p:spPr bwMode="auto">
            <a:xfrm>
              <a:off x="1296" y="1920"/>
              <a:ext cx="624" cy="0"/>
            </a:xfrm>
            <a:prstGeom prst="line">
              <a:avLst/>
            </a:prstGeom>
            <a:noFill/>
            <a:ln w="28575">
              <a:solidFill>
                <a:srgbClr val="CC00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latin typeface="微软雅黑" pitchFamily="34" charset="-122"/>
                <a:ea typeface="微软雅黑" pitchFamily="34" charset="-122"/>
              </a:endParaRPr>
            </a:p>
          </p:txBody>
        </p:sp>
      </p:grpSp>
      <p:grpSp>
        <p:nvGrpSpPr>
          <p:cNvPr id="84" name="Group 37"/>
          <p:cNvGrpSpPr>
            <a:grpSpLocks/>
          </p:cNvGrpSpPr>
          <p:nvPr/>
        </p:nvGrpSpPr>
        <p:grpSpPr bwMode="auto">
          <a:xfrm>
            <a:off x="1242915" y="2299923"/>
            <a:ext cx="1741229" cy="523313"/>
            <a:chOff x="446" y="2304"/>
            <a:chExt cx="1474" cy="443"/>
          </a:xfrm>
        </p:grpSpPr>
        <p:sp>
          <p:nvSpPr>
            <p:cNvPr id="85" name="Text Box 35"/>
            <p:cNvSpPr txBox="1">
              <a:spLocks noChangeArrowheads="1"/>
            </p:cNvSpPr>
            <p:nvPr/>
          </p:nvSpPr>
          <p:spPr bwMode="auto">
            <a:xfrm>
              <a:off x="446" y="2304"/>
              <a:ext cx="1114"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1400" b="1" dirty="0">
                  <a:solidFill>
                    <a:srgbClr val="0000CC"/>
                  </a:solidFill>
                  <a:latin typeface="微软雅黑" pitchFamily="34" charset="-122"/>
                  <a:ea typeface="微软雅黑" pitchFamily="34" charset="-122"/>
                </a:rPr>
                <a:t>收到 </a:t>
              </a:r>
              <a:r>
                <a:rPr lang="en-US" altLang="zh-CN" sz="1400" b="1" dirty="0">
                  <a:solidFill>
                    <a:srgbClr val="0000CC"/>
                  </a:solidFill>
                  <a:latin typeface="微软雅黑" pitchFamily="34" charset="-122"/>
                  <a:ea typeface="微软雅黑" pitchFamily="34" charset="-122"/>
                </a:rPr>
                <a:t>ACK</a:t>
              </a:r>
              <a:r>
                <a:rPr lang="zh-CN" altLang="en-US" sz="1400" b="1" dirty="0">
                  <a:solidFill>
                    <a:srgbClr val="0000CC"/>
                  </a:solidFill>
                  <a:latin typeface="微软雅黑" pitchFamily="34" charset="-122"/>
                  <a:ea typeface="微软雅黑" pitchFamily="34" charset="-122"/>
                </a:rPr>
                <a:t>，继续发送</a:t>
              </a:r>
            </a:p>
          </p:txBody>
        </p:sp>
        <p:sp>
          <p:nvSpPr>
            <p:cNvPr id="86" name="Line 36"/>
            <p:cNvSpPr>
              <a:spLocks noChangeShapeType="1"/>
            </p:cNvSpPr>
            <p:nvPr/>
          </p:nvSpPr>
          <p:spPr bwMode="auto">
            <a:xfrm>
              <a:off x="1296" y="2448"/>
              <a:ext cx="624" cy="0"/>
            </a:xfrm>
            <a:prstGeom prst="line">
              <a:avLst/>
            </a:prstGeom>
            <a:noFill/>
            <a:ln w="28575">
              <a:solidFill>
                <a:srgbClr val="0000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latin typeface="微软雅黑" pitchFamily="34" charset="-122"/>
                <a:ea typeface="微软雅黑" pitchFamily="34" charset="-122"/>
              </a:endParaRPr>
            </a:p>
          </p:txBody>
        </p:sp>
      </p:grpSp>
      <p:sp>
        <p:nvSpPr>
          <p:cNvPr id="87" name="TextBox 86"/>
          <p:cNvSpPr txBox="1"/>
          <p:nvPr/>
        </p:nvSpPr>
        <p:spPr>
          <a:xfrm>
            <a:off x="4451069" y="1966259"/>
            <a:ext cx="854721" cy="307777"/>
          </a:xfrm>
          <a:prstGeom prst="rect">
            <a:avLst/>
          </a:prstGeom>
          <a:noFill/>
        </p:spPr>
        <p:txBody>
          <a:bodyPr wrap="none" rtlCol="0">
            <a:spAutoFit/>
          </a:bodyPr>
          <a:lstStyle/>
          <a:p>
            <a:pPr defTabSz="762000" eaLnBrk="0" hangingPunct="0"/>
            <a:r>
              <a:rPr lang="zh-CN" altLang="en-US" sz="1400" b="1" dirty="0">
                <a:solidFill>
                  <a:srgbClr val="0000FF"/>
                </a:solidFill>
                <a:latin typeface="微软雅黑" pitchFamily="34" charset="-122"/>
                <a:ea typeface="微软雅黑" pitchFamily="34" charset="-122"/>
              </a:rPr>
              <a:t>确认 </a:t>
            </a:r>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sp>
        <p:nvSpPr>
          <p:cNvPr id="88" name="TextBox 87"/>
          <p:cNvSpPr txBox="1"/>
          <p:nvPr/>
        </p:nvSpPr>
        <p:spPr>
          <a:xfrm>
            <a:off x="4451069" y="2954720"/>
            <a:ext cx="854721" cy="307777"/>
          </a:xfrm>
          <a:prstGeom prst="rect">
            <a:avLst/>
          </a:prstGeom>
          <a:noFill/>
        </p:spPr>
        <p:txBody>
          <a:bodyPr wrap="none" rtlCol="0">
            <a:spAutoFit/>
          </a:bodyPr>
          <a:lstStyle/>
          <a:p>
            <a:r>
              <a:rPr lang="zh-CN" altLang="en-US" sz="1400" b="1" dirty="0">
                <a:solidFill>
                  <a:srgbClr val="0000FF"/>
                </a:solidFill>
                <a:latin typeface="微软雅黑" pitchFamily="34" charset="-122"/>
                <a:ea typeface="微软雅黑" pitchFamily="34" charset="-122"/>
              </a:rPr>
              <a:t>确认 </a:t>
            </a:r>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2</a:t>
            </a:r>
            <a:endParaRPr lang="zh-CN" altLang="en-US" sz="1400" b="1" baseline="-25000" dirty="0">
              <a:solidFill>
                <a:srgbClr val="0000FF"/>
              </a:solidFill>
              <a:latin typeface="微软雅黑" pitchFamily="34" charset="-122"/>
              <a:ea typeface="微软雅黑" pitchFamily="34" charset="-122"/>
            </a:endParaRPr>
          </a:p>
        </p:txBody>
      </p:sp>
      <p:grpSp>
        <p:nvGrpSpPr>
          <p:cNvPr id="89" name="组合 88"/>
          <p:cNvGrpSpPr/>
          <p:nvPr/>
        </p:nvGrpSpPr>
        <p:grpSpPr>
          <a:xfrm>
            <a:off x="2822657" y="1374516"/>
            <a:ext cx="1930174" cy="2673907"/>
            <a:chOff x="3674443" y="2912516"/>
            <a:chExt cx="2593891" cy="3593374"/>
          </a:xfrm>
        </p:grpSpPr>
        <p:sp>
          <p:nvSpPr>
            <p:cNvPr id="90" name="Line 4"/>
            <p:cNvSpPr>
              <a:spLocks noChangeShapeType="1"/>
            </p:cNvSpPr>
            <p:nvPr/>
          </p:nvSpPr>
          <p:spPr bwMode="auto">
            <a:xfrm>
              <a:off x="4055098" y="2912516"/>
              <a:ext cx="0" cy="317976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91" name="Line 5"/>
            <p:cNvSpPr>
              <a:spLocks noChangeShapeType="1"/>
            </p:cNvSpPr>
            <p:nvPr/>
          </p:nvSpPr>
          <p:spPr bwMode="auto">
            <a:xfrm>
              <a:off x="5885232" y="2912516"/>
              <a:ext cx="0" cy="316071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92" name="TextBox 91"/>
            <p:cNvSpPr txBox="1"/>
            <p:nvPr/>
          </p:nvSpPr>
          <p:spPr>
            <a:xfrm>
              <a:off x="5537622" y="6092279"/>
              <a:ext cx="730712" cy="413611"/>
            </a:xfrm>
            <a:prstGeom prst="rect">
              <a:avLst/>
            </a:prstGeom>
            <a:noFill/>
          </p:spPr>
          <p:txBody>
            <a:bodyPr wrap="none" rtlCol="0">
              <a:spAutoFit/>
            </a:bodyPr>
            <a:lstStyle/>
            <a:p>
              <a:r>
                <a:rPr lang="zh-CN" altLang="en-US" sz="1400" b="1" dirty="0">
                  <a:latin typeface="微软雅黑" pitchFamily="34" charset="-122"/>
                  <a:ea typeface="微软雅黑" pitchFamily="34" charset="-122"/>
                </a:rPr>
                <a:t>时间</a:t>
              </a:r>
            </a:p>
          </p:txBody>
        </p:sp>
        <p:sp>
          <p:nvSpPr>
            <p:cNvPr id="93" name="TextBox 92"/>
            <p:cNvSpPr txBox="1"/>
            <p:nvPr/>
          </p:nvSpPr>
          <p:spPr>
            <a:xfrm>
              <a:off x="3674443" y="6092279"/>
              <a:ext cx="730712" cy="413611"/>
            </a:xfrm>
            <a:prstGeom prst="rect">
              <a:avLst/>
            </a:prstGeom>
            <a:noFill/>
          </p:spPr>
          <p:txBody>
            <a:bodyPr wrap="none" rtlCol="0">
              <a:spAutoFit/>
            </a:bodyPr>
            <a:lstStyle/>
            <a:p>
              <a:r>
                <a:rPr lang="zh-CN" altLang="en-US" sz="1400" b="1" dirty="0">
                  <a:latin typeface="微软雅黑" pitchFamily="34" charset="-122"/>
                  <a:ea typeface="微软雅黑" pitchFamily="34" charset="-122"/>
                </a:rPr>
                <a:t>时间</a:t>
              </a:r>
            </a:p>
          </p:txBody>
        </p:sp>
      </p:grpSp>
      <p:grpSp>
        <p:nvGrpSpPr>
          <p:cNvPr id="33" name="Group 33"/>
          <p:cNvGrpSpPr>
            <a:grpSpLocks/>
          </p:cNvGrpSpPr>
          <p:nvPr/>
        </p:nvGrpSpPr>
        <p:grpSpPr bwMode="auto">
          <a:xfrm>
            <a:off x="1242915" y="2743732"/>
            <a:ext cx="1741229" cy="538670"/>
            <a:chOff x="446" y="1800"/>
            <a:chExt cx="1474" cy="456"/>
          </a:xfrm>
        </p:grpSpPr>
        <p:sp>
          <p:nvSpPr>
            <p:cNvPr id="34" name="Text Box 31"/>
            <p:cNvSpPr txBox="1">
              <a:spLocks noChangeArrowheads="1"/>
            </p:cNvSpPr>
            <p:nvPr/>
          </p:nvSpPr>
          <p:spPr bwMode="auto">
            <a:xfrm>
              <a:off x="446" y="1800"/>
              <a:ext cx="994"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1400" b="1" dirty="0">
                  <a:solidFill>
                    <a:srgbClr val="CC00CC"/>
                  </a:solidFill>
                  <a:latin typeface="微软雅黑" pitchFamily="34" charset="-122"/>
                  <a:ea typeface="微软雅黑" pitchFamily="34" charset="-122"/>
                </a:rPr>
                <a:t>停止发送，等待 </a:t>
              </a:r>
              <a:r>
                <a:rPr lang="en-US" altLang="zh-CN" sz="1400" b="1" dirty="0">
                  <a:solidFill>
                    <a:srgbClr val="CC00CC"/>
                  </a:solidFill>
                  <a:latin typeface="微软雅黑" pitchFamily="34" charset="-122"/>
                  <a:ea typeface="微软雅黑" pitchFamily="34" charset="-122"/>
                </a:rPr>
                <a:t>ACK</a:t>
              </a:r>
            </a:p>
          </p:txBody>
        </p:sp>
        <p:sp>
          <p:nvSpPr>
            <p:cNvPr id="35" name="Line 32"/>
            <p:cNvSpPr>
              <a:spLocks noChangeShapeType="1"/>
            </p:cNvSpPr>
            <p:nvPr/>
          </p:nvSpPr>
          <p:spPr bwMode="auto">
            <a:xfrm>
              <a:off x="1296" y="1920"/>
              <a:ext cx="624" cy="0"/>
            </a:xfrm>
            <a:prstGeom prst="line">
              <a:avLst/>
            </a:prstGeom>
            <a:noFill/>
            <a:ln w="28575">
              <a:solidFill>
                <a:srgbClr val="CC00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latin typeface="微软雅黑" pitchFamily="34" charset="-122"/>
                <a:ea typeface="微软雅黑" pitchFamily="34" charset="-122"/>
              </a:endParaRPr>
            </a:p>
          </p:txBody>
        </p:sp>
      </p:grpSp>
      <p:sp>
        <p:nvSpPr>
          <p:cNvPr id="36" name="Rectangle 38"/>
          <p:cNvSpPr>
            <a:spLocks noChangeArrowheads="1"/>
          </p:cNvSpPr>
          <p:nvPr/>
        </p:nvSpPr>
        <p:spPr bwMode="auto">
          <a:xfrm>
            <a:off x="2934130" y="1110083"/>
            <a:ext cx="3173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A</a:t>
            </a:r>
          </a:p>
        </p:txBody>
      </p:sp>
      <p:sp>
        <p:nvSpPr>
          <p:cNvPr id="37" name="Rectangle 39"/>
          <p:cNvSpPr>
            <a:spLocks noChangeArrowheads="1"/>
          </p:cNvSpPr>
          <p:nvPr/>
        </p:nvSpPr>
        <p:spPr bwMode="auto">
          <a:xfrm>
            <a:off x="4306259" y="1110083"/>
            <a:ext cx="30617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B</a:t>
            </a:r>
          </a:p>
        </p:txBody>
      </p:sp>
      <p:sp>
        <p:nvSpPr>
          <p:cNvPr id="2" name="灯片编号占位符 1">
            <a:extLst>
              <a:ext uri="{FF2B5EF4-FFF2-40B4-BE49-F238E27FC236}">
                <a16:creationId xmlns:a16="http://schemas.microsoft.com/office/drawing/2014/main" id="{0F9D8BC6-3A30-4650-AAE7-0E9445676C0D}"/>
              </a:ext>
            </a:extLst>
          </p:cNvPr>
          <p:cNvSpPr>
            <a:spLocks noGrp="1"/>
          </p:cNvSpPr>
          <p:nvPr>
            <p:ph type="sldNum" sz="quarter" idx="12"/>
          </p:nvPr>
        </p:nvSpPr>
        <p:spPr/>
        <p:txBody>
          <a:bodyPr/>
          <a:lstStyle/>
          <a:p>
            <a:fld id="{C485880C-E2C3-4DAB-AE74-D9BE691626AC}" type="slidenum">
              <a:rPr lang="zh-CN" altLang="en-US" smtClean="0"/>
              <a:pPr/>
              <a:t>46</a:t>
            </a:fld>
            <a:endParaRPr lang="zh-CN" altLang="en-US"/>
          </a:p>
        </p:txBody>
      </p:sp>
    </p:spTree>
    <p:extLst>
      <p:ext uri="{BB962C8B-B14F-4D97-AF65-F5344CB8AC3E}">
        <p14:creationId xmlns:p14="http://schemas.microsoft.com/office/powerpoint/2010/main" val="143245581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left)">
                                      <p:cBhvr>
                                        <p:cTn id="7" dur="1000"/>
                                        <p:tgtEl>
                                          <p:spTgt spid="67"/>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1"/>
                                        </p:tgtEl>
                                        <p:attrNameLst>
                                          <p:attrName>style.visibility</p:attrName>
                                        </p:attrNameLst>
                                      </p:cBhvr>
                                      <p:to>
                                        <p:strVal val="visible"/>
                                      </p:to>
                                    </p:set>
                                    <p:animEffect transition="in" filter="wipe(left)">
                                      <p:cBhvr>
                                        <p:cTn id="11" dur="1000"/>
                                        <p:tgtEl>
                                          <p:spTgt spid="81"/>
                                        </p:tgtEl>
                                      </p:cBhvr>
                                    </p:animEffect>
                                  </p:childTnLst>
                                </p:cTn>
                              </p:par>
                            </p:childTnLst>
                          </p:cTn>
                        </p:par>
                        <p:par>
                          <p:cTn id="12" fill="hold">
                            <p:stCondLst>
                              <p:cond delay="2000"/>
                            </p:stCondLst>
                            <p:childTnLst>
                              <p:par>
                                <p:cTn id="13" presetID="1" presetClass="entr" presetSubtype="0" fill="hold" grpId="0" nodeType="afterEffect">
                                  <p:stCondLst>
                                    <p:cond delay="1000"/>
                                  </p:stCondLst>
                                  <p:childTnLst>
                                    <p:set>
                                      <p:cBhvr>
                                        <p:cTn id="14" dur="1" fill="hold">
                                          <p:stCondLst>
                                            <p:cond delay="999"/>
                                          </p:stCondLst>
                                        </p:cTn>
                                        <p:tgtEl>
                                          <p:spTgt spid="87"/>
                                        </p:tgtEl>
                                        <p:attrNameLst>
                                          <p:attrName>style.visibility</p:attrName>
                                        </p:attrNameLst>
                                      </p:cBhvr>
                                      <p:to>
                                        <p:strVal val="visible"/>
                                      </p:to>
                                    </p:set>
                                  </p:childTnLst>
                                </p:cTn>
                              </p:par>
                            </p:childTnLst>
                          </p:cTn>
                        </p:par>
                        <p:par>
                          <p:cTn id="15" fill="hold">
                            <p:stCondLst>
                              <p:cond delay="4000"/>
                            </p:stCondLst>
                            <p:childTnLst>
                              <p:par>
                                <p:cTn id="16" presetID="35" presetClass="emph" presetSubtype="0" repeatCount="3000" fill="hold" grpId="1" nodeType="afterEffect">
                                  <p:stCondLst>
                                    <p:cond delay="0"/>
                                  </p:stCondLst>
                                  <p:childTnLst>
                                    <p:anim calcmode="discrete" valueType="str">
                                      <p:cBhvr>
                                        <p:cTn id="17" dur="500" fill="hold"/>
                                        <p:tgtEl>
                                          <p:spTgt spid="87"/>
                                        </p:tgtEl>
                                        <p:attrNameLst>
                                          <p:attrName>style.visibility</p:attrName>
                                        </p:attrNameLst>
                                      </p:cBhvr>
                                      <p:tavLst>
                                        <p:tav tm="0">
                                          <p:val>
                                            <p:strVal val="hidden"/>
                                          </p:val>
                                        </p:tav>
                                        <p:tav tm="50000">
                                          <p:val>
                                            <p:strVal val="visible"/>
                                          </p:val>
                                        </p:tav>
                                      </p:tavLst>
                                    </p:anim>
                                  </p:childTnLst>
                                </p:cTn>
                              </p:par>
                            </p:childTnLst>
                          </p:cTn>
                        </p:par>
                        <p:par>
                          <p:cTn id="18" fill="hold">
                            <p:stCondLst>
                              <p:cond delay="5500"/>
                            </p:stCondLst>
                            <p:childTnLst>
                              <p:par>
                                <p:cTn id="19" presetID="22" presetClass="entr" presetSubtype="2" fill="hold" nodeType="afterEffect">
                                  <p:stCondLst>
                                    <p:cond delay="1000"/>
                                  </p:stCondLst>
                                  <p:childTnLst>
                                    <p:set>
                                      <p:cBhvr>
                                        <p:cTn id="20" dur="1" fill="hold">
                                          <p:stCondLst>
                                            <p:cond delay="0"/>
                                          </p:stCondLst>
                                        </p:cTn>
                                        <p:tgtEl>
                                          <p:spTgt spid="75"/>
                                        </p:tgtEl>
                                        <p:attrNameLst>
                                          <p:attrName>style.visibility</p:attrName>
                                        </p:attrNameLst>
                                      </p:cBhvr>
                                      <p:to>
                                        <p:strVal val="visible"/>
                                      </p:to>
                                    </p:set>
                                    <p:animEffect transition="in" filter="wipe(right)">
                                      <p:cBhvr>
                                        <p:cTn id="21" dur="1000"/>
                                        <p:tgtEl>
                                          <p:spTgt spid="75"/>
                                        </p:tgtEl>
                                      </p:cBhvr>
                                    </p:animEffect>
                                  </p:childTnLst>
                                </p:cTn>
                              </p:par>
                            </p:childTnLst>
                          </p:cTn>
                        </p:par>
                        <p:par>
                          <p:cTn id="22" fill="hold">
                            <p:stCondLst>
                              <p:cond delay="7500"/>
                            </p:stCondLst>
                            <p:childTnLst>
                              <p:par>
                                <p:cTn id="23" presetID="22" presetClass="entr" presetSubtype="8" fill="hold" nodeType="afterEffect">
                                  <p:stCondLst>
                                    <p:cond delay="1000"/>
                                  </p:stCondLst>
                                  <p:childTnLst>
                                    <p:set>
                                      <p:cBhvr>
                                        <p:cTn id="24" dur="1" fill="hold">
                                          <p:stCondLst>
                                            <p:cond delay="0"/>
                                          </p:stCondLst>
                                        </p:cTn>
                                        <p:tgtEl>
                                          <p:spTgt spid="84"/>
                                        </p:tgtEl>
                                        <p:attrNameLst>
                                          <p:attrName>style.visibility</p:attrName>
                                        </p:attrNameLst>
                                      </p:cBhvr>
                                      <p:to>
                                        <p:strVal val="visible"/>
                                      </p:to>
                                    </p:set>
                                    <p:animEffect transition="in" filter="wipe(left)">
                                      <p:cBhvr>
                                        <p:cTn id="25" dur="1000"/>
                                        <p:tgtEl>
                                          <p:spTgt spid="84"/>
                                        </p:tgtEl>
                                      </p:cBhvr>
                                    </p:animEffect>
                                  </p:childTnLst>
                                </p:cTn>
                              </p:par>
                            </p:childTnLst>
                          </p:cTn>
                        </p:par>
                        <p:par>
                          <p:cTn id="26" fill="hold">
                            <p:stCondLst>
                              <p:cond delay="9500"/>
                            </p:stCondLst>
                            <p:childTnLst>
                              <p:par>
                                <p:cTn id="27" presetID="22" presetClass="entr" presetSubtype="8" fill="hold" nodeType="afterEffect">
                                  <p:stCondLst>
                                    <p:cond delay="1000"/>
                                  </p:stCondLst>
                                  <p:childTnLst>
                                    <p:set>
                                      <p:cBhvr>
                                        <p:cTn id="28" dur="1" fill="hold">
                                          <p:stCondLst>
                                            <p:cond delay="0"/>
                                          </p:stCondLst>
                                        </p:cTn>
                                        <p:tgtEl>
                                          <p:spTgt spid="71"/>
                                        </p:tgtEl>
                                        <p:attrNameLst>
                                          <p:attrName>style.visibility</p:attrName>
                                        </p:attrNameLst>
                                      </p:cBhvr>
                                      <p:to>
                                        <p:strVal val="visible"/>
                                      </p:to>
                                    </p:set>
                                    <p:animEffect transition="in" filter="wipe(left)">
                                      <p:cBhvr>
                                        <p:cTn id="29" dur="1000"/>
                                        <p:tgtEl>
                                          <p:spTgt spid="71"/>
                                        </p:tgtEl>
                                      </p:cBhvr>
                                    </p:animEffect>
                                  </p:childTnLst>
                                </p:cTn>
                              </p:par>
                            </p:childTnLst>
                          </p:cTn>
                        </p:par>
                        <p:par>
                          <p:cTn id="30" fill="hold">
                            <p:stCondLst>
                              <p:cond delay="11500"/>
                            </p:stCondLst>
                            <p:childTnLst>
                              <p:par>
                                <p:cTn id="31" presetID="22" presetClass="entr" presetSubtype="8" fill="hold"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left)">
                                      <p:cBhvr>
                                        <p:cTn id="33" dur="1000"/>
                                        <p:tgtEl>
                                          <p:spTgt spid="33"/>
                                        </p:tgtEl>
                                      </p:cBhvr>
                                    </p:animEffect>
                                  </p:childTnLst>
                                </p:cTn>
                              </p:par>
                            </p:childTnLst>
                          </p:cTn>
                        </p:par>
                        <p:par>
                          <p:cTn id="34" fill="hold">
                            <p:stCondLst>
                              <p:cond delay="12500"/>
                            </p:stCondLst>
                            <p:childTnLst>
                              <p:par>
                                <p:cTn id="35" presetID="1" presetClass="entr" presetSubtype="0" fill="hold" grpId="0" nodeType="afterEffect">
                                  <p:stCondLst>
                                    <p:cond delay="1000"/>
                                  </p:stCondLst>
                                  <p:childTnLst>
                                    <p:set>
                                      <p:cBhvr>
                                        <p:cTn id="36" dur="1" fill="hold">
                                          <p:stCondLst>
                                            <p:cond delay="0"/>
                                          </p:stCondLst>
                                        </p:cTn>
                                        <p:tgtEl>
                                          <p:spTgt spid="88"/>
                                        </p:tgtEl>
                                        <p:attrNameLst>
                                          <p:attrName>style.visibility</p:attrName>
                                        </p:attrNameLst>
                                      </p:cBhvr>
                                      <p:to>
                                        <p:strVal val="visible"/>
                                      </p:to>
                                    </p:set>
                                  </p:childTnLst>
                                </p:cTn>
                              </p:par>
                            </p:childTnLst>
                          </p:cTn>
                        </p:par>
                        <p:par>
                          <p:cTn id="37" fill="hold">
                            <p:stCondLst>
                              <p:cond delay="13500"/>
                            </p:stCondLst>
                            <p:childTnLst>
                              <p:par>
                                <p:cTn id="38" presetID="35" presetClass="emph" presetSubtype="0" repeatCount="3000" fill="hold" grpId="1" nodeType="afterEffect">
                                  <p:stCondLst>
                                    <p:cond delay="0"/>
                                  </p:stCondLst>
                                  <p:childTnLst>
                                    <p:anim calcmode="discrete" valueType="str">
                                      <p:cBhvr>
                                        <p:cTn id="39" dur="500" fill="hold"/>
                                        <p:tgtEl>
                                          <p:spTgt spid="88"/>
                                        </p:tgtEl>
                                        <p:attrNameLst>
                                          <p:attrName>style.visibility</p:attrName>
                                        </p:attrNameLst>
                                      </p:cBhvr>
                                      <p:tavLst>
                                        <p:tav tm="0">
                                          <p:val>
                                            <p:strVal val="hidden"/>
                                          </p:val>
                                        </p:tav>
                                        <p:tav tm="50000">
                                          <p:val>
                                            <p:strVal val="visible"/>
                                          </p:val>
                                        </p:tav>
                                      </p:tavLst>
                                    </p:anim>
                                  </p:childTnLst>
                                </p:cTn>
                              </p:par>
                            </p:childTnLst>
                          </p:cTn>
                        </p:par>
                        <p:par>
                          <p:cTn id="40" fill="hold">
                            <p:stCondLst>
                              <p:cond delay="15000"/>
                            </p:stCondLst>
                            <p:childTnLst>
                              <p:par>
                                <p:cTn id="41" presetID="22" presetClass="entr" presetSubtype="2" fill="hold" nodeType="afterEffect">
                                  <p:stCondLst>
                                    <p:cond delay="1000"/>
                                  </p:stCondLst>
                                  <p:childTnLst>
                                    <p:set>
                                      <p:cBhvr>
                                        <p:cTn id="42" dur="1" fill="hold">
                                          <p:stCondLst>
                                            <p:cond delay="0"/>
                                          </p:stCondLst>
                                        </p:cTn>
                                        <p:tgtEl>
                                          <p:spTgt spid="78"/>
                                        </p:tgtEl>
                                        <p:attrNameLst>
                                          <p:attrName>style.visibility</p:attrName>
                                        </p:attrNameLst>
                                      </p:cBhvr>
                                      <p:to>
                                        <p:strVal val="visible"/>
                                      </p:to>
                                    </p:set>
                                    <p:animEffect transition="in" filter="wipe(right)">
                                      <p:cBhvr>
                                        <p:cTn id="43" dur="1000"/>
                                        <p:tgtEl>
                                          <p:spTgt spid="7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66"/>
                                        </p:tgtEl>
                                        <p:attrNameLst>
                                          <p:attrName>style.visibility</p:attrName>
                                        </p:attrNameLst>
                                      </p:cBhvr>
                                      <p:to>
                                        <p:strVal val="visible"/>
                                      </p:to>
                                    </p:set>
                                    <p:animEffect transition="in" filter="fade">
                                      <p:cBhvr>
                                        <p:cTn id="48" dur="1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87" grpId="0"/>
      <p:bldP spid="87" grpId="1"/>
      <p:bldP spid="88" grpId="0"/>
      <p:bldP spid="88"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68"/>
          <p:cNvSpPr>
            <a:spLocks noChangeArrowheads="1"/>
          </p:cNvSpPr>
          <p:nvPr/>
        </p:nvSpPr>
        <p:spPr bwMode="auto">
          <a:xfrm>
            <a:off x="556963" y="972102"/>
            <a:ext cx="8184960" cy="2785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两种情况：</a:t>
            </a:r>
          </a:p>
          <a:p>
            <a:pPr marL="633413" indent="-342900">
              <a:lnSpc>
                <a:spcPts val="3000"/>
              </a:lnSpc>
              <a:buClr>
                <a:srgbClr val="7030A0"/>
              </a:buClr>
              <a:buFont typeface="+mj-lt"/>
              <a:buAutoNum type="arabicPeriod"/>
            </a:pP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接收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时检测出了</a:t>
            </a:r>
            <a:r>
              <a:rPr lang="zh-CN" altLang="en-US" sz="2000" b="1" dirty="0">
                <a:solidFill>
                  <a:srgbClr val="C00000"/>
                </a:solidFill>
                <a:latin typeface="微软雅黑" pitchFamily="34" charset="-122"/>
                <a:ea typeface="微软雅黑" pitchFamily="34" charset="-122"/>
              </a:rPr>
              <a:t>差错，</a:t>
            </a:r>
            <a:r>
              <a:rPr lang="zh-CN" altLang="en-US" sz="2000" b="1" dirty="0">
                <a:latin typeface="微软雅黑" pitchFamily="34" charset="-122"/>
                <a:ea typeface="微软雅黑" pitchFamily="34" charset="-122"/>
              </a:rPr>
              <a:t>就丢弃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，其他什么也不做（不通知 </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收到有差错的分组）。</a:t>
            </a:r>
          </a:p>
          <a:p>
            <a:pPr marL="633413" indent="-342900">
              <a:lnSpc>
                <a:spcPts val="3000"/>
              </a:lnSpc>
              <a:buClr>
                <a:srgbClr val="7030A0"/>
              </a:buClr>
              <a:buFont typeface="+mj-lt"/>
              <a:buAutoNum type="arabicPeriod"/>
            </a:pP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在传输过程中</a:t>
            </a:r>
            <a:r>
              <a:rPr lang="zh-CN" altLang="en-US" sz="2000" b="1" dirty="0">
                <a:solidFill>
                  <a:srgbClr val="C00000"/>
                </a:solidFill>
                <a:latin typeface="微软雅黑" pitchFamily="34" charset="-122"/>
                <a:ea typeface="微软雅黑" pitchFamily="34" charset="-122"/>
              </a:rPr>
              <a:t>丢失</a:t>
            </a:r>
            <a:r>
              <a:rPr lang="zh-CN" altLang="en-US" sz="2000" b="1" dirty="0">
                <a:latin typeface="微软雅黑" pitchFamily="34" charset="-122"/>
                <a:ea typeface="微软雅黑" pitchFamily="34" charset="-122"/>
              </a:rPr>
              <a:t>了，这时 </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当然什么都不知道，也什么都不做。</a:t>
            </a:r>
          </a:p>
          <a:p>
            <a:pPr marL="342900" indent="-342900">
              <a:lnSpc>
                <a:spcPts val="3000"/>
              </a:lnSpc>
              <a:buClr>
                <a:srgbClr val="0070C0"/>
              </a:buClr>
              <a:buFont typeface="Wingdings" pitchFamily="2" charset="2"/>
              <a:buChar char="l"/>
            </a:pPr>
            <a:endParaRPr lang="en-US" altLang="zh-CN" sz="2000" b="1" dirty="0">
              <a:latin typeface="微软雅黑" pitchFamily="34" charset="-122"/>
              <a:ea typeface="微软雅黑" pitchFamily="34" charset="-122"/>
            </a:endParaRPr>
          </a:p>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在这两种情况下，</a:t>
            </a:r>
            <a:r>
              <a:rPr lang="en-US" altLang="zh-CN" sz="2000" b="1" dirty="0">
                <a:solidFill>
                  <a:srgbClr val="0000FF"/>
                </a:solidFill>
                <a:latin typeface="微软雅黑" pitchFamily="34" charset="-122"/>
                <a:ea typeface="微软雅黑" pitchFamily="34" charset="-122"/>
              </a:rPr>
              <a:t>B </a:t>
            </a:r>
            <a:r>
              <a:rPr lang="zh-CN" altLang="en-US" sz="2000" b="1" dirty="0">
                <a:solidFill>
                  <a:srgbClr val="0000FF"/>
                </a:solidFill>
                <a:latin typeface="微软雅黑" pitchFamily="34" charset="-122"/>
                <a:ea typeface="微软雅黑" pitchFamily="34" charset="-122"/>
              </a:rPr>
              <a:t>都不会发送任何信息</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p:txBody>
      </p:sp>
      <p:sp>
        <p:nvSpPr>
          <p:cNvPr id="5" name="AutoShape 5"/>
          <p:cNvSpPr>
            <a:spLocks noChangeArrowheads="1"/>
          </p:cNvSpPr>
          <p:nvPr/>
        </p:nvSpPr>
        <p:spPr bwMode="auto">
          <a:xfrm>
            <a:off x="545144" y="618481"/>
            <a:ext cx="8053711"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803370" y="595391"/>
            <a:ext cx="15199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出现差错</a:t>
            </a:r>
          </a:p>
        </p:txBody>
      </p:sp>
      <p:sp>
        <p:nvSpPr>
          <p:cNvPr id="2" name="灯片编号占位符 1">
            <a:extLst>
              <a:ext uri="{FF2B5EF4-FFF2-40B4-BE49-F238E27FC236}">
                <a16:creationId xmlns:a16="http://schemas.microsoft.com/office/drawing/2014/main" id="{0EE6F4E8-C1A9-44D5-87F8-7078421E71BE}"/>
              </a:ext>
            </a:extLst>
          </p:cNvPr>
          <p:cNvSpPr>
            <a:spLocks noGrp="1"/>
          </p:cNvSpPr>
          <p:nvPr>
            <p:ph type="sldNum" sz="quarter" idx="12"/>
          </p:nvPr>
        </p:nvSpPr>
        <p:spPr/>
        <p:txBody>
          <a:bodyPr/>
          <a:lstStyle/>
          <a:p>
            <a:fld id="{C485880C-E2C3-4DAB-AE74-D9BE691626AC}" type="slidenum">
              <a:rPr lang="zh-CN" altLang="en-US" smtClean="0"/>
              <a:pPr/>
              <a:t>47</a:t>
            </a:fld>
            <a:endParaRPr lang="zh-CN" altLang="en-US"/>
          </a:p>
        </p:txBody>
      </p:sp>
    </p:spTree>
    <p:extLst>
      <p:ext uri="{BB962C8B-B14F-4D97-AF65-F5344CB8AC3E}">
        <p14:creationId xmlns:p14="http://schemas.microsoft.com/office/powerpoint/2010/main" val="17472700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68"/>
          <p:cNvSpPr>
            <a:spLocks noChangeArrowheads="1"/>
          </p:cNvSpPr>
          <p:nvPr/>
        </p:nvSpPr>
        <p:spPr bwMode="auto">
          <a:xfrm>
            <a:off x="556963" y="988040"/>
            <a:ext cx="8184960" cy="29649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2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问题：</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如何知道 </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是否正确收到了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呢？</a:t>
            </a:r>
          </a:p>
          <a:p>
            <a:pPr marL="342900" indent="-342900">
              <a:lnSpc>
                <a:spcPts val="32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解决方法：</a:t>
            </a:r>
            <a:r>
              <a:rPr lang="zh-CN" altLang="en-US" sz="2000" b="1" dirty="0">
                <a:solidFill>
                  <a:srgbClr val="C00000"/>
                </a:solidFill>
                <a:latin typeface="微软雅黑" pitchFamily="34" charset="-122"/>
                <a:ea typeface="微软雅黑" pitchFamily="34" charset="-122"/>
              </a:rPr>
              <a:t>超时重传</a:t>
            </a:r>
          </a:p>
          <a:p>
            <a:pPr marL="633413" indent="-342900">
              <a:lnSpc>
                <a:spcPts val="3200"/>
              </a:lnSpc>
              <a:buClr>
                <a:srgbClr val="7030A0"/>
              </a:buClr>
              <a:buFont typeface="+mj-lt"/>
              <a:buAutoNum type="arabicPeriod"/>
            </a:pP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为每一个已发送的分组设置一个</a:t>
            </a:r>
            <a:r>
              <a:rPr lang="zh-CN" altLang="en-US" sz="2000" b="1" dirty="0">
                <a:solidFill>
                  <a:srgbClr val="0000FF"/>
                </a:solidFill>
                <a:latin typeface="微软雅黑" pitchFamily="34" charset="-122"/>
                <a:ea typeface="微软雅黑" pitchFamily="34" charset="-122"/>
              </a:rPr>
              <a:t>超时计时器。</a:t>
            </a:r>
          </a:p>
          <a:p>
            <a:pPr marL="633413" indent="-342900">
              <a:lnSpc>
                <a:spcPts val="3200"/>
              </a:lnSpc>
              <a:buClr>
                <a:srgbClr val="7030A0"/>
              </a:buClr>
              <a:buFont typeface="+mj-lt"/>
              <a:buAutoNum type="arabicPeriod"/>
            </a:pP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只要在超时计时器到期之前收到了相应的确认，就撤销该超时计时器，</a:t>
            </a:r>
            <a:r>
              <a:rPr lang="zh-CN" altLang="en-US" sz="2000" b="1" dirty="0">
                <a:solidFill>
                  <a:srgbClr val="0000FF"/>
                </a:solidFill>
                <a:latin typeface="微软雅黑" pitchFamily="34" charset="-122"/>
                <a:ea typeface="微软雅黑" pitchFamily="34" charset="-122"/>
              </a:rPr>
              <a:t>继续</a:t>
            </a:r>
            <a:r>
              <a:rPr lang="zh-CN" altLang="en-US" sz="2000" b="1" dirty="0">
                <a:latin typeface="微软雅黑" pitchFamily="34" charset="-122"/>
                <a:ea typeface="微软雅黑" pitchFamily="34" charset="-122"/>
              </a:rPr>
              <a:t>发送下一个分组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2</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633413" indent="-342900">
              <a:lnSpc>
                <a:spcPts val="3200"/>
              </a:lnSpc>
              <a:buClr>
                <a:srgbClr val="7030A0"/>
              </a:buClr>
              <a:buFont typeface="+mj-lt"/>
              <a:buAutoNum type="arabicPeriod"/>
            </a:pPr>
            <a:r>
              <a:rPr lang="zh-CN" altLang="en-US" sz="2000" b="1" dirty="0">
                <a:latin typeface="微软雅黑" pitchFamily="34" charset="-122"/>
                <a:ea typeface="微软雅黑" pitchFamily="34" charset="-122"/>
              </a:rPr>
              <a:t>若 </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在超时计时器规定时间内没有收到 </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的确认，就认为分组错误或丢失，就</a:t>
            </a:r>
            <a:r>
              <a:rPr lang="zh-CN" altLang="en-US" sz="2000" b="1" dirty="0">
                <a:solidFill>
                  <a:srgbClr val="0000FF"/>
                </a:solidFill>
                <a:latin typeface="微软雅黑" pitchFamily="34" charset="-122"/>
                <a:ea typeface="微软雅黑" pitchFamily="34" charset="-122"/>
              </a:rPr>
              <a:t>重发</a:t>
            </a:r>
            <a:r>
              <a:rPr lang="zh-CN" altLang="en-US" sz="2000" b="1" dirty="0">
                <a:latin typeface="微软雅黑" pitchFamily="34" charset="-122"/>
                <a:ea typeface="微软雅黑" pitchFamily="34" charset="-122"/>
              </a:rPr>
              <a:t>该分组。</a:t>
            </a:r>
            <a:endParaRPr lang="en-US" altLang="zh-CN" sz="2000" b="1" dirty="0">
              <a:latin typeface="微软雅黑" pitchFamily="34" charset="-122"/>
              <a:ea typeface="微软雅黑" pitchFamily="34" charset="-122"/>
            </a:endParaRPr>
          </a:p>
        </p:txBody>
      </p:sp>
      <p:sp>
        <p:nvSpPr>
          <p:cNvPr id="5" name="AutoShape 5"/>
          <p:cNvSpPr>
            <a:spLocks noChangeArrowheads="1"/>
          </p:cNvSpPr>
          <p:nvPr/>
        </p:nvSpPr>
        <p:spPr bwMode="auto">
          <a:xfrm>
            <a:off x="545144" y="618481"/>
            <a:ext cx="8053711"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803370" y="595391"/>
            <a:ext cx="15199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出现差错</a:t>
            </a:r>
          </a:p>
        </p:txBody>
      </p:sp>
      <p:sp>
        <p:nvSpPr>
          <p:cNvPr id="2" name="灯片编号占位符 1">
            <a:extLst>
              <a:ext uri="{FF2B5EF4-FFF2-40B4-BE49-F238E27FC236}">
                <a16:creationId xmlns:a16="http://schemas.microsoft.com/office/drawing/2014/main" id="{E3EB0254-E9B1-4B9F-A42D-1AE43721CCBB}"/>
              </a:ext>
            </a:extLst>
          </p:cNvPr>
          <p:cNvSpPr>
            <a:spLocks noGrp="1"/>
          </p:cNvSpPr>
          <p:nvPr>
            <p:ph type="sldNum" sz="quarter" idx="12"/>
          </p:nvPr>
        </p:nvSpPr>
        <p:spPr/>
        <p:txBody>
          <a:bodyPr/>
          <a:lstStyle/>
          <a:p>
            <a:fld id="{C485880C-E2C3-4DAB-AE74-D9BE691626AC}" type="slidenum">
              <a:rPr lang="zh-CN" altLang="en-US" smtClean="0"/>
              <a:pPr/>
              <a:t>48</a:t>
            </a:fld>
            <a:endParaRPr lang="zh-CN" altLang="en-US"/>
          </a:p>
        </p:txBody>
      </p:sp>
    </p:spTree>
    <p:extLst>
      <p:ext uri="{BB962C8B-B14F-4D97-AF65-F5344CB8AC3E}">
        <p14:creationId xmlns:p14="http://schemas.microsoft.com/office/powerpoint/2010/main" val="159040737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4" y="618481"/>
            <a:ext cx="8053711"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803370" y="595391"/>
            <a:ext cx="15199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出现差错</a:t>
            </a:r>
          </a:p>
        </p:txBody>
      </p:sp>
      <p:sp>
        <p:nvSpPr>
          <p:cNvPr id="7" name="圆角矩形 6"/>
          <p:cNvSpPr/>
          <p:nvPr/>
        </p:nvSpPr>
        <p:spPr>
          <a:xfrm>
            <a:off x="545144" y="1050392"/>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 Box 28"/>
          <p:cNvSpPr txBox="1">
            <a:spLocks noChangeArrowheads="1"/>
          </p:cNvSpPr>
          <p:nvPr/>
        </p:nvSpPr>
        <p:spPr bwMode="auto">
          <a:xfrm>
            <a:off x="2565148" y="395279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400" b="1" dirty="0">
                <a:solidFill>
                  <a:srgbClr val="0000FF"/>
                </a:solidFill>
                <a:latin typeface="微软雅黑" pitchFamily="34" charset="-122"/>
                <a:ea typeface="微软雅黑" pitchFamily="34" charset="-122"/>
              </a:rPr>
              <a:t>分组错误</a:t>
            </a:r>
          </a:p>
        </p:txBody>
      </p:sp>
      <p:grpSp>
        <p:nvGrpSpPr>
          <p:cNvPr id="37" name="组合 36"/>
          <p:cNvGrpSpPr/>
          <p:nvPr/>
        </p:nvGrpSpPr>
        <p:grpSpPr>
          <a:xfrm>
            <a:off x="2442953" y="1581642"/>
            <a:ext cx="1159152" cy="2263658"/>
            <a:chOff x="1968664" y="1662782"/>
            <a:chExt cx="1840305" cy="3179762"/>
          </a:xfrm>
        </p:grpSpPr>
        <p:sp>
          <p:nvSpPr>
            <p:cNvPr id="38" name="Line 36"/>
            <p:cNvSpPr>
              <a:spLocks noChangeShapeType="1"/>
            </p:cNvSpPr>
            <p:nvPr/>
          </p:nvSpPr>
          <p:spPr bwMode="auto">
            <a:xfrm>
              <a:off x="1968664" y="1662782"/>
              <a:ext cx="0" cy="3179762"/>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39" name="Line 37"/>
            <p:cNvSpPr>
              <a:spLocks noChangeShapeType="1"/>
            </p:cNvSpPr>
            <p:nvPr/>
          </p:nvSpPr>
          <p:spPr bwMode="auto">
            <a:xfrm>
              <a:off x="3808969" y="1662782"/>
              <a:ext cx="0" cy="3160711"/>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grpSp>
      <p:sp>
        <p:nvSpPr>
          <p:cNvPr id="40" name="Rectangle 38"/>
          <p:cNvSpPr>
            <a:spLocks noChangeArrowheads="1"/>
          </p:cNvSpPr>
          <p:nvPr/>
        </p:nvSpPr>
        <p:spPr bwMode="auto">
          <a:xfrm>
            <a:off x="2321087" y="1297665"/>
            <a:ext cx="3173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A</a:t>
            </a:r>
          </a:p>
        </p:txBody>
      </p:sp>
      <p:sp>
        <p:nvSpPr>
          <p:cNvPr id="41" name="Rectangle 39"/>
          <p:cNvSpPr>
            <a:spLocks noChangeArrowheads="1"/>
          </p:cNvSpPr>
          <p:nvPr/>
        </p:nvSpPr>
        <p:spPr bwMode="auto">
          <a:xfrm>
            <a:off x="3495991" y="1297665"/>
            <a:ext cx="30617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a:solidFill>
                  <a:srgbClr val="0000FF"/>
                </a:solidFill>
                <a:latin typeface="微软雅黑" pitchFamily="34" charset="-122"/>
                <a:ea typeface="微软雅黑" pitchFamily="34" charset="-122"/>
              </a:rPr>
              <a:t>B</a:t>
            </a:r>
          </a:p>
        </p:txBody>
      </p:sp>
      <p:grpSp>
        <p:nvGrpSpPr>
          <p:cNvPr id="42" name="Group 40"/>
          <p:cNvGrpSpPr>
            <a:grpSpLocks/>
          </p:cNvGrpSpPr>
          <p:nvPr/>
        </p:nvGrpSpPr>
        <p:grpSpPr bwMode="auto">
          <a:xfrm>
            <a:off x="2445077" y="1665635"/>
            <a:ext cx="1155905" cy="489960"/>
            <a:chOff x="3439" y="3564"/>
            <a:chExt cx="1156" cy="490"/>
          </a:xfrm>
        </p:grpSpPr>
        <p:sp>
          <p:nvSpPr>
            <p:cNvPr id="43" name="Freeform 41"/>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44" name="AutoShape 42"/>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45" name="Rectangle 43"/>
            <p:cNvSpPr>
              <a:spLocks noChangeArrowheads="1"/>
            </p:cNvSpPr>
            <p:nvPr/>
          </p:nvSpPr>
          <p:spPr bwMode="auto">
            <a:xfrm rot="540000">
              <a:off x="3641" y="3633"/>
              <a:ext cx="441" cy="30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grpSp>
      <p:grpSp>
        <p:nvGrpSpPr>
          <p:cNvPr id="46" name="Group 44"/>
          <p:cNvGrpSpPr>
            <a:grpSpLocks/>
          </p:cNvGrpSpPr>
          <p:nvPr/>
        </p:nvGrpSpPr>
        <p:grpSpPr bwMode="auto">
          <a:xfrm>
            <a:off x="2444077" y="2649335"/>
            <a:ext cx="1155905" cy="489960"/>
            <a:chOff x="3439" y="3564"/>
            <a:chExt cx="1156" cy="490"/>
          </a:xfrm>
        </p:grpSpPr>
        <p:sp>
          <p:nvSpPr>
            <p:cNvPr id="47" name="Freeform 45"/>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48" name="AutoShape 46"/>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49" name="Rectangle 47"/>
            <p:cNvSpPr>
              <a:spLocks noChangeArrowheads="1"/>
            </p:cNvSpPr>
            <p:nvPr/>
          </p:nvSpPr>
          <p:spPr bwMode="auto">
            <a:xfrm rot="540000">
              <a:off x="3641" y="3633"/>
              <a:ext cx="441" cy="30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grpSp>
      <p:grpSp>
        <p:nvGrpSpPr>
          <p:cNvPr id="50" name="Group 51"/>
          <p:cNvGrpSpPr>
            <a:grpSpLocks/>
          </p:cNvGrpSpPr>
          <p:nvPr/>
        </p:nvGrpSpPr>
        <p:grpSpPr bwMode="auto">
          <a:xfrm>
            <a:off x="2427078" y="3124300"/>
            <a:ext cx="1176904" cy="335973"/>
            <a:chOff x="2012" y="2280"/>
            <a:chExt cx="1177" cy="336"/>
          </a:xfrm>
        </p:grpSpPr>
        <p:sp>
          <p:nvSpPr>
            <p:cNvPr id="51" name="Line 52"/>
            <p:cNvSpPr>
              <a:spLocks noChangeShapeType="1"/>
            </p:cNvSpPr>
            <p:nvPr/>
          </p:nvSpPr>
          <p:spPr bwMode="auto">
            <a:xfrm flipH="1">
              <a:off x="2012" y="2415"/>
              <a:ext cx="1177" cy="20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52" name="Text Box 53"/>
            <p:cNvSpPr txBox="1">
              <a:spLocks noChangeArrowheads="1"/>
            </p:cNvSpPr>
            <p:nvPr/>
          </p:nvSpPr>
          <p:spPr bwMode="auto">
            <a:xfrm rot="21169770">
              <a:off x="2127" y="2280"/>
              <a:ext cx="68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400" b="1" dirty="0">
                  <a:latin typeface="微软雅黑" pitchFamily="34" charset="-122"/>
                  <a:ea typeface="微软雅黑" pitchFamily="34" charset="-122"/>
                </a:rPr>
                <a:t>ACK </a:t>
              </a:r>
              <a:r>
                <a:rPr kumimoji="0" lang="en-US" altLang="zh-CN" sz="1400" b="1" baseline="-25000" dirty="0">
                  <a:latin typeface="微软雅黑" pitchFamily="34" charset="-122"/>
                  <a:ea typeface="微软雅黑" pitchFamily="34" charset="-122"/>
                </a:rPr>
                <a:t>1</a:t>
              </a:r>
            </a:p>
          </p:txBody>
        </p:sp>
      </p:grpSp>
      <p:sp>
        <p:nvSpPr>
          <p:cNvPr id="53" name="Rectangle 56"/>
          <p:cNvSpPr>
            <a:spLocks noChangeArrowheads="1"/>
          </p:cNvSpPr>
          <p:nvPr/>
        </p:nvSpPr>
        <p:spPr bwMode="auto">
          <a:xfrm>
            <a:off x="4023679" y="1906605"/>
            <a:ext cx="54181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1400" b="1" dirty="0">
                <a:solidFill>
                  <a:srgbClr val="CC00CC"/>
                </a:solidFill>
                <a:latin typeface="微软雅黑" pitchFamily="34" charset="-122"/>
                <a:ea typeface="微软雅黑" pitchFamily="34" charset="-122"/>
              </a:rPr>
              <a:t>丢弃</a:t>
            </a:r>
            <a:endParaRPr lang="zh-CN" altLang="en-US" sz="1400" b="1" baseline="-25000" dirty="0">
              <a:solidFill>
                <a:srgbClr val="CC00CC"/>
              </a:solidFill>
              <a:latin typeface="微软雅黑" pitchFamily="34" charset="-122"/>
              <a:ea typeface="微软雅黑" pitchFamily="34" charset="-122"/>
            </a:endParaRPr>
          </a:p>
        </p:txBody>
      </p:sp>
      <p:sp>
        <p:nvSpPr>
          <p:cNvPr id="54" name="AutoShape 60"/>
          <p:cNvSpPr>
            <a:spLocks noChangeArrowheads="1"/>
          </p:cNvSpPr>
          <p:nvPr/>
        </p:nvSpPr>
        <p:spPr bwMode="auto">
          <a:xfrm>
            <a:off x="3632979" y="1839621"/>
            <a:ext cx="433965" cy="415966"/>
          </a:xfrm>
          <a:prstGeom prst="irregularSeal1">
            <a:avLst/>
          </a:prstGeom>
          <a:solidFill>
            <a:srgbClr val="FF0000"/>
          </a:solidFill>
          <a:ln w="9525" algn="ctr">
            <a:solidFill>
              <a:schemeClr val="tx1"/>
            </a:solidFill>
            <a:miter lim="800000"/>
            <a:headEnd/>
            <a:tailEnd/>
          </a:ln>
          <a:effectLst/>
          <a:extLst/>
        </p:spPr>
        <p:txBody>
          <a:bodyPr wrap="none" anchor="ctr"/>
          <a:lstStyle/>
          <a:p>
            <a:endParaRPr lang="zh-CN" altLang="en-US" sz="1400">
              <a:latin typeface="微软雅黑" pitchFamily="34" charset="-122"/>
              <a:ea typeface="微软雅黑" pitchFamily="34" charset="-122"/>
            </a:endParaRPr>
          </a:p>
        </p:txBody>
      </p:sp>
      <p:sp>
        <p:nvSpPr>
          <p:cNvPr id="55" name="Text Box 24"/>
          <p:cNvSpPr txBox="1">
            <a:spLocks noChangeArrowheads="1"/>
          </p:cNvSpPr>
          <p:nvPr/>
        </p:nvSpPr>
        <p:spPr bwMode="auto">
          <a:xfrm>
            <a:off x="1556001" y="2678848"/>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400" b="1" dirty="0">
                <a:solidFill>
                  <a:srgbClr val="C00000"/>
                </a:solidFill>
                <a:latin typeface="微软雅黑" pitchFamily="34" charset="-122"/>
                <a:ea typeface="微软雅黑" pitchFamily="34" charset="-122"/>
              </a:rPr>
              <a:t>超时重传</a:t>
            </a:r>
          </a:p>
        </p:txBody>
      </p:sp>
      <p:grpSp>
        <p:nvGrpSpPr>
          <p:cNvPr id="56" name="Group 25"/>
          <p:cNvGrpSpPr>
            <a:grpSpLocks/>
          </p:cNvGrpSpPr>
          <p:nvPr/>
        </p:nvGrpSpPr>
        <p:grpSpPr bwMode="auto">
          <a:xfrm>
            <a:off x="1879539" y="2010185"/>
            <a:ext cx="502959" cy="583952"/>
            <a:chOff x="3188" y="2204"/>
            <a:chExt cx="503" cy="584"/>
          </a:xfrm>
        </p:grpSpPr>
        <p:sp>
          <p:nvSpPr>
            <p:cNvPr id="57" name="AutoShape 26"/>
            <p:cNvSpPr>
              <a:spLocks/>
            </p:cNvSpPr>
            <p:nvPr/>
          </p:nvSpPr>
          <p:spPr bwMode="auto">
            <a:xfrm>
              <a:off x="3635" y="2204"/>
              <a:ext cx="56" cy="584"/>
            </a:xfrm>
            <a:prstGeom prst="leftBrace">
              <a:avLst>
                <a:gd name="adj1" fmla="val 86905"/>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58" name="Text Box 27"/>
            <p:cNvSpPr txBox="1">
              <a:spLocks noChangeArrowheads="1"/>
            </p:cNvSpPr>
            <p:nvPr/>
          </p:nvSpPr>
          <p:spPr bwMode="auto">
            <a:xfrm>
              <a:off x="3188" y="2311"/>
              <a:ext cx="46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400" b="1" dirty="0">
                  <a:solidFill>
                    <a:srgbClr val="0000FF"/>
                  </a:solidFill>
                  <a:latin typeface="微软雅黑" pitchFamily="34" charset="-122"/>
                  <a:ea typeface="微软雅黑" pitchFamily="34" charset="-122"/>
                </a:rPr>
                <a:t>t</a:t>
              </a:r>
              <a:r>
                <a:rPr kumimoji="0" lang="en-US" altLang="zh-CN" sz="1400" b="1" baseline="-25000" dirty="0">
                  <a:solidFill>
                    <a:srgbClr val="0000FF"/>
                  </a:solidFill>
                  <a:latin typeface="微软雅黑" pitchFamily="34" charset="-122"/>
                  <a:ea typeface="微软雅黑" pitchFamily="34" charset="-122"/>
                </a:rPr>
                <a:t>out</a:t>
              </a:r>
            </a:p>
          </p:txBody>
        </p:sp>
      </p:grpSp>
      <p:grpSp>
        <p:nvGrpSpPr>
          <p:cNvPr id="59" name="组合 58"/>
          <p:cNvGrpSpPr/>
          <p:nvPr/>
        </p:nvGrpSpPr>
        <p:grpSpPr>
          <a:xfrm>
            <a:off x="6402443" y="1572080"/>
            <a:ext cx="1159152" cy="2259658"/>
            <a:chOff x="6885560" y="1647602"/>
            <a:chExt cx="1840305" cy="3179763"/>
          </a:xfrm>
        </p:grpSpPr>
        <p:sp>
          <p:nvSpPr>
            <p:cNvPr id="60" name="Line 4"/>
            <p:cNvSpPr>
              <a:spLocks noChangeShapeType="1"/>
            </p:cNvSpPr>
            <p:nvPr/>
          </p:nvSpPr>
          <p:spPr bwMode="auto">
            <a:xfrm>
              <a:off x="6885560" y="1647602"/>
              <a:ext cx="0" cy="317976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1" name="Line 5"/>
            <p:cNvSpPr>
              <a:spLocks noChangeShapeType="1"/>
            </p:cNvSpPr>
            <p:nvPr/>
          </p:nvSpPr>
          <p:spPr bwMode="auto">
            <a:xfrm>
              <a:off x="8725865" y="1647602"/>
              <a:ext cx="0" cy="3160712"/>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sp>
        <p:nvSpPr>
          <p:cNvPr id="62" name="Rectangle 6"/>
          <p:cNvSpPr>
            <a:spLocks noChangeArrowheads="1"/>
          </p:cNvSpPr>
          <p:nvPr/>
        </p:nvSpPr>
        <p:spPr bwMode="auto">
          <a:xfrm>
            <a:off x="6280577" y="1242748"/>
            <a:ext cx="3173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a:solidFill>
                  <a:srgbClr val="0000FF"/>
                </a:solidFill>
                <a:latin typeface="微软雅黑" pitchFamily="34" charset="-122"/>
                <a:ea typeface="微软雅黑" pitchFamily="34" charset="-122"/>
              </a:rPr>
              <a:t>A</a:t>
            </a:r>
          </a:p>
        </p:txBody>
      </p:sp>
      <p:sp>
        <p:nvSpPr>
          <p:cNvPr id="63" name="Rectangle 7"/>
          <p:cNvSpPr>
            <a:spLocks noChangeArrowheads="1"/>
          </p:cNvSpPr>
          <p:nvPr/>
        </p:nvSpPr>
        <p:spPr bwMode="auto">
          <a:xfrm>
            <a:off x="7455482" y="1242748"/>
            <a:ext cx="30617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a:solidFill>
                  <a:srgbClr val="0000FF"/>
                </a:solidFill>
                <a:latin typeface="微软雅黑" pitchFamily="34" charset="-122"/>
                <a:ea typeface="微软雅黑" pitchFamily="34" charset="-122"/>
              </a:rPr>
              <a:t>B</a:t>
            </a:r>
          </a:p>
        </p:txBody>
      </p:sp>
      <p:grpSp>
        <p:nvGrpSpPr>
          <p:cNvPr id="64" name="Group 8"/>
          <p:cNvGrpSpPr>
            <a:grpSpLocks/>
          </p:cNvGrpSpPr>
          <p:nvPr/>
        </p:nvGrpSpPr>
        <p:grpSpPr bwMode="auto">
          <a:xfrm>
            <a:off x="6404567" y="1656074"/>
            <a:ext cx="1071912" cy="489960"/>
            <a:chOff x="3769" y="1868"/>
            <a:chExt cx="1072" cy="490"/>
          </a:xfrm>
        </p:grpSpPr>
        <p:sp>
          <p:nvSpPr>
            <p:cNvPr id="65" name="Freeform 9"/>
            <p:cNvSpPr>
              <a:spLocks/>
            </p:cNvSpPr>
            <p:nvPr/>
          </p:nvSpPr>
          <p:spPr bwMode="auto">
            <a:xfrm>
              <a:off x="3769" y="1868"/>
              <a:ext cx="1072" cy="490"/>
            </a:xfrm>
            <a:custGeom>
              <a:avLst/>
              <a:gdLst>
                <a:gd name="T0" fmla="*/ 0 w 1033"/>
                <a:gd name="T1" fmla="*/ 0 h 457"/>
                <a:gd name="T2" fmla="*/ 1071 w 1033"/>
                <a:gd name="T3" fmla="*/ 152 h 457"/>
                <a:gd name="T4" fmla="*/ 1071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6" name="AutoShape 10"/>
            <p:cNvSpPr>
              <a:spLocks noChangeArrowheads="1"/>
            </p:cNvSpPr>
            <p:nvPr/>
          </p:nvSpPr>
          <p:spPr bwMode="auto">
            <a:xfrm rot="480000">
              <a:off x="4521" y="2114"/>
              <a:ext cx="291" cy="100"/>
            </a:xfrm>
            <a:prstGeom prst="rightArrow">
              <a:avLst>
                <a:gd name="adj1" fmla="val 50000"/>
                <a:gd name="adj2" fmla="val 145513"/>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7" name="Rectangle 11"/>
            <p:cNvSpPr>
              <a:spLocks noChangeArrowheads="1"/>
            </p:cNvSpPr>
            <p:nvPr/>
          </p:nvSpPr>
          <p:spPr bwMode="auto">
            <a:xfrm rot="540000">
              <a:off x="3968" y="1941"/>
              <a:ext cx="441" cy="30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grpSp>
      <p:grpSp>
        <p:nvGrpSpPr>
          <p:cNvPr id="68" name="Group 12"/>
          <p:cNvGrpSpPr>
            <a:grpSpLocks/>
          </p:cNvGrpSpPr>
          <p:nvPr/>
        </p:nvGrpSpPr>
        <p:grpSpPr bwMode="auto">
          <a:xfrm>
            <a:off x="6403567" y="2585997"/>
            <a:ext cx="1155905" cy="489960"/>
            <a:chOff x="3439" y="3564"/>
            <a:chExt cx="1156" cy="490"/>
          </a:xfrm>
        </p:grpSpPr>
        <p:sp>
          <p:nvSpPr>
            <p:cNvPr id="69" name="Freeform 13"/>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0" name="AutoShape 14"/>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1" name="Rectangle 15"/>
            <p:cNvSpPr>
              <a:spLocks noChangeArrowheads="1"/>
            </p:cNvSpPr>
            <p:nvPr/>
          </p:nvSpPr>
          <p:spPr bwMode="auto">
            <a:xfrm rot="540000">
              <a:off x="3642" y="3633"/>
              <a:ext cx="441" cy="30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grpSp>
      <p:sp>
        <p:nvSpPr>
          <p:cNvPr id="72" name="Text Box 16"/>
          <p:cNvSpPr txBox="1">
            <a:spLocks noChangeArrowheads="1"/>
          </p:cNvSpPr>
          <p:nvPr/>
        </p:nvSpPr>
        <p:spPr bwMode="auto">
          <a:xfrm>
            <a:off x="6557173" y="395279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400" b="1" dirty="0">
                <a:solidFill>
                  <a:srgbClr val="0000FF"/>
                </a:solidFill>
                <a:latin typeface="微软雅黑" pitchFamily="34" charset="-122"/>
                <a:ea typeface="微软雅黑" pitchFamily="34" charset="-122"/>
              </a:rPr>
              <a:t>分组丢失</a:t>
            </a:r>
          </a:p>
        </p:txBody>
      </p:sp>
      <p:grpSp>
        <p:nvGrpSpPr>
          <p:cNvPr id="73" name="Group 17"/>
          <p:cNvGrpSpPr>
            <a:grpSpLocks/>
          </p:cNvGrpSpPr>
          <p:nvPr/>
        </p:nvGrpSpPr>
        <p:grpSpPr bwMode="auto">
          <a:xfrm>
            <a:off x="6386568" y="3045962"/>
            <a:ext cx="1176904" cy="350972"/>
            <a:chOff x="2012" y="2265"/>
            <a:chExt cx="1177" cy="351"/>
          </a:xfrm>
        </p:grpSpPr>
        <p:sp>
          <p:nvSpPr>
            <p:cNvPr id="74" name="Line 18"/>
            <p:cNvSpPr>
              <a:spLocks noChangeShapeType="1"/>
            </p:cNvSpPr>
            <p:nvPr/>
          </p:nvSpPr>
          <p:spPr bwMode="auto">
            <a:xfrm flipH="1">
              <a:off x="2012" y="2415"/>
              <a:ext cx="1177" cy="20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5" name="Text Box 19"/>
            <p:cNvSpPr txBox="1">
              <a:spLocks noChangeArrowheads="1"/>
            </p:cNvSpPr>
            <p:nvPr/>
          </p:nvSpPr>
          <p:spPr bwMode="auto">
            <a:xfrm rot="21169770">
              <a:off x="2147" y="2265"/>
              <a:ext cx="68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400" b="1" dirty="0">
                  <a:latin typeface="微软雅黑" pitchFamily="34" charset="-122"/>
                  <a:ea typeface="微软雅黑" pitchFamily="34" charset="-122"/>
                </a:rPr>
                <a:t>ACK </a:t>
              </a:r>
              <a:r>
                <a:rPr kumimoji="0" lang="en-US" altLang="zh-CN" sz="1400" b="1" baseline="-25000" dirty="0">
                  <a:latin typeface="微软雅黑" pitchFamily="34" charset="-122"/>
                  <a:ea typeface="微软雅黑" pitchFamily="34" charset="-122"/>
                </a:rPr>
                <a:t>1</a:t>
              </a:r>
              <a:endParaRPr kumimoji="0" lang="en-US" altLang="zh-CN" sz="1400" b="1" dirty="0">
                <a:latin typeface="微软雅黑" pitchFamily="34" charset="-122"/>
                <a:ea typeface="微软雅黑" pitchFamily="34" charset="-122"/>
              </a:endParaRPr>
            </a:p>
          </p:txBody>
        </p:sp>
      </p:grpSp>
      <p:sp>
        <p:nvSpPr>
          <p:cNvPr id="76" name="AutoShape 20"/>
          <p:cNvSpPr>
            <a:spLocks noChangeArrowheads="1"/>
          </p:cNvSpPr>
          <p:nvPr/>
        </p:nvSpPr>
        <p:spPr bwMode="auto">
          <a:xfrm>
            <a:off x="7294494" y="1591079"/>
            <a:ext cx="475961" cy="458962"/>
          </a:xfrm>
          <a:prstGeom prst="irregularSeal1">
            <a:avLst/>
          </a:prstGeom>
          <a:solidFill>
            <a:srgbClr val="FF0000"/>
          </a:solidFill>
          <a:ln w="9525" algn="ctr">
            <a:solidFill>
              <a:schemeClr val="tx1"/>
            </a:solidFill>
            <a:miter lim="800000"/>
            <a:headEnd/>
            <a:tailEnd/>
          </a:ln>
          <a:effectLst/>
          <a:extLst/>
        </p:spPr>
        <p:txBody>
          <a:bodyPr wrap="none" anchor="ctr"/>
          <a:lstStyle/>
          <a:p>
            <a:endParaRPr lang="zh-CN" altLang="en-US" sz="1400" b="1">
              <a:latin typeface="微软雅黑" pitchFamily="34" charset="-122"/>
              <a:ea typeface="微软雅黑" pitchFamily="34" charset="-122"/>
            </a:endParaRPr>
          </a:p>
        </p:txBody>
      </p:sp>
      <p:sp>
        <p:nvSpPr>
          <p:cNvPr id="77" name="Text Box 24"/>
          <p:cNvSpPr txBox="1">
            <a:spLocks noChangeArrowheads="1"/>
          </p:cNvSpPr>
          <p:nvPr/>
        </p:nvSpPr>
        <p:spPr bwMode="auto">
          <a:xfrm>
            <a:off x="5472643" y="2606997"/>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400" b="1" dirty="0">
                <a:solidFill>
                  <a:srgbClr val="C00000"/>
                </a:solidFill>
                <a:latin typeface="微软雅黑" pitchFamily="34" charset="-122"/>
                <a:ea typeface="微软雅黑" pitchFamily="34" charset="-122"/>
              </a:rPr>
              <a:t>超时重传</a:t>
            </a:r>
          </a:p>
        </p:txBody>
      </p:sp>
      <p:grpSp>
        <p:nvGrpSpPr>
          <p:cNvPr id="78" name="Group 25"/>
          <p:cNvGrpSpPr>
            <a:grpSpLocks/>
          </p:cNvGrpSpPr>
          <p:nvPr/>
        </p:nvGrpSpPr>
        <p:grpSpPr bwMode="auto">
          <a:xfrm>
            <a:off x="5823613" y="2000045"/>
            <a:ext cx="502959" cy="583952"/>
            <a:chOff x="3188" y="2204"/>
            <a:chExt cx="503" cy="584"/>
          </a:xfrm>
        </p:grpSpPr>
        <p:sp>
          <p:nvSpPr>
            <p:cNvPr id="79" name="AutoShape 26"/>
            <p:cNvSpPr>
              <a:spLocks/>
            </p:cNvSpPr>
            <p:nvPr/>
          </p:nvSpPr>
          <p:spPr bwMode="auto">
            <a:xfrm>
              <a:off x="3635" y="2204"/>
              <a:ext cx="56" cy="584"/>
            </a:xfrm>
            <a:prstGeom prst="leftBrace">
              <a:avLst>
                <a:gd name="adj1" fmla="val 86905"/>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80" name="Text Box 27"/>
            <p:cNvSpPr txBox="1">
              <a:spLocks noChangeArrowheads="1"/>
            </p:cNvSpPr>
            <p:nvPr/>
          </p:nvSpPr>
          <p:spPr bwMode="auto">
            <a:xfrm>
              <a:off x="3188" y="2311"/>
              <a:ext cx="46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400" b="1" dirty="0">
                  <a:solidFill>
                    <a:srgbClr val="0000FF"/>
                  </a:solidFill>
                  <a:latin typeface="微软雅黑" pitchFamily="34" charset="-122"/>
                  <a:ea typeface="微软雅黑" pitchFamily="34" charset="-122"/>
                </a:rPr>
                <a:t>t</a:t>
              </a:r>
              <a:r>
                <a:rPr kumimoji="0" lang="en-US" altLang="zh-CN" sz="1400" b="1" baseline="-25000" dirty="0">
                  <a:solidFill>
                    <a:srgbClr val="0000FF"/>
                  </a:solidFill>
                  <a:latin typeface="微软雅黑" pitchFamily="34" charset="-122"/>
                  <a:ea typeface="微软雅黑" pitchFamily="34" charset="-122"/>
                </a:rPr>
                <a:t>out</a:t>
              </a:r>
            </a:p>
          </p:txBody>
        </p:sp>
      </p:grpSp>
      <p:grpSp>
        <p:nvGrpSpPr>
          <p:cNvPr id="81" name="Group 33"/>
          <p:cNvGrpSpPr>
            <a:grpSpLocks/>
          </p:cNvGrpSpPr>
          <p:nvPr/>
        </p:nvGrpSpPr>
        <p:grpSpPr bwMode="auto">
          <a:xfrm>
            <a:off x="955137" y="1854628"/>
            <a:ext cx="1383297" cy="799738"/>
            <a:chOff x="749" y="1800"/>
            <a:chExt cx="1171" cy="677"/>
          </a:xfrm>
        </p:grpSpPr>
        <p:sp>
          <p:nvSpPr>
            <p:cNvPr id="82" name="Text Box 31"/>
            <p:cNvSpPr txBox="1">
              <a:spLocks noChangeArrowheads="1"/>
            </p:cNvSpPr>
            <p:nvPr/>
          </p:nvSpPr>
          <p:spPr bwMode="auto">
            <a:xfrm>
              <a:off x="749" y="1800"/>
              <a:ext cx="891" cy="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1400" b="1" dirty="0">
                  <a:solidFill>
                    <a:srgbClr val="CC00CC"/>
                  </a:solidFill>
                  <a:latin typeface="微软雅黑" pitchFamily="34" charset="-122"/>
                  <a:ea typeface="微软雅黑" pitchFamily="34" charset="-122"/>
                </a:rPr>
                <a:t>启动超时计时器</a:t>
              </a:r>
              <a:r>
                <a:rPr lang="en-US" altLang="zh-CN" sz="1800" b="1" kern="0" dirty="0">
                  <a:solidFill>
                    <a:srgbClr val="0000FF"/>
                  </a:solidFill>
                  <a:latin typeface="微软雅黑" pitchFamily="34" charset="-122"/>
                  <a:ea typeface="微软雅黑" pitchFamily="34" charset="-122"/>
                  <a:sym typeface="Wingdings" pitchFamily="2" charset="2"/>
                </a:rPr>
                <a:t></a:t>
              </a:r>
              <a:r>
                <a:rPr lang="zh-CN" altLang="en-US" sz="1400" b="1" dirty="0">
                  <a:solidFill>
                    <a:srgbClr val="CC00CC"/>
                  </a:solidFill>
                  <a:latin typeface="微软雅黑" pitchFamily="34" charset="-122"/>
                  <a:ea typeface="微软雅黑" pitchFamily="34" charset="-122"/>
                </a:rPr>
                <a:t>，等待 </a:t>
              </a:r>
              <a:r>
                <a:rPr lang="en-US" altLang="zh-CN" sz="1400" b="1" dirty="0">
                  <a:solidFill>
                    <a:srgbClr val="CC00CC"/>
                  </a:solidFill>
                  <a:latin typeface="微软雅黑" pitchFamily="34" charset="-122"/>
                  <a:ea typeface="微软雅黑" pitchFamily="34" charset="-122"/>
                </a:rPr>
                <a:t>ACK</a:t>
              </a:r>
            </a:p>
          </p:txBody>
        </p:sp>
        <p:sp>
          <p:nvSpPr>
            <p:cNvPr id="83" name="Line 32"/>
            <p:cNvSpPr>
              <a:spLocks noChangeShapeType="1"/>
            </p:cNvSpPr>
            <p:nvPr/>
          </p:nvSpPr>
          <p:spPr bwMode="auto">
            <a:xfrm>
              <a:off x="1532" y="1920"/>
              <a:ext cx="388" cy="0"/>
            </a:xfrm>
            <a:prstGeom prst="line">
              <a:avLst/>
            </a:prstGeom>
            <a:noFill/>
            <a:ln w="28575">
              <a:solidFill>
                <a:srgbClr val="CC00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latin typeface="微软雅黑" pitchFamily="34" charset="-122"/>
                <a:ea typeface="微软雅黑" pitchFamily="34" charset="-122"/>
              </a:endParaRPr>
            </a:p>
          </p:txBody>
        </p:sp>
      </p:grpSp>
      <p:grpSp>
        <p:nvGrpSpPr>
          <p:cNvPr id="84" name="Group 33"/>
          <p:cNvGrpSpPr>
            <a:grpSpLocks/>
          </p:cNvGrpSpPr>
          <p:nvPr/>
        </p:nvGrpSpPr>
        <p:grpSpPr bwMode="auto">
          <a:xfrm>
            <a:off x="4945125" y="1854628"/>
            <a:ext cx="1333681" cy="799738"/>
            <a:chOff x="791" y="1800"/>
            <a:chExt cx="1129" cy="677"/>
          </a:xfrm>
        </p:grpSpPr>
        <p:sp>
          <p:nvSpPr>
            <p:cNvPr id="85" name="Text Box 31"/>
            <p:cNvSpPr txBox="1">
              <a:spLocks noChangeArrowheads="1"/>
            </p:cNvSpPr>
            <p:nvPr/>
          </p:nvSpPr>
          <p:spPr bwMode="auto">
            <a:xfrm>
              <a:off x="791" y="1800"/>
              <a:ext cx="825" cy="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1400" b="1" dirty="0">
                  <a:solidFill>
                    <a:srgbClr val="CC00CC"/>
                  </a:solidFill>
                  <a:latin typeface="微软雅黑" pitchFamily="34" charset="-122"/>
                  <a:ea typeface="微软雅黑" pitchFamily="34" charset="-122"/>
                </a:rPr>
                <a:t>启动超时计时器</a:t>
              </a:r>
              <a:r>
                <a:rPr lang="en-US" altLang="zh-CN" sz="1800" b="1" kern="0" dirty="0">
                  <a:solidFill>
                    <a:srgbClr val="0000FF"/>
                  </a:solidFill>
                  <a:latin typeface="微软雅黑" pitchFamily="34" charset="-122"/>
                  <a:ea typeface="微软雅黑" pitchFamily="34" charset="-122"/>
                  <a:sym typeface="Wingdings" pitchFamily="2" charset="2"/>
                </a:rPr>
                <a:t></a:t>
              </a:r>
              <a:r>
                <a:rPr lang="zh-CN" altLang="en-US" sz="1400" b="1" dirty="0">
                  <a:solidFill>
                    <a:srgbClr val="CC00CC"/>
                  </a:solidFill>
                  <a:latin typeface="微软雅黑" pitchFamily="34" charset="-122"/>
                  <a:ea typeface="微软雅黑" pitchFamily="34" charset="-122"/>
                </a:rPr>
                <a:t>，等待 </a:t>
              </a:r>
              <a:r>
                <a:rPr lang="en-US" altLang="zh-CN" sz="1400" b="1" dirty="0">
                  <a:solidFill>
                    <a:srgbClr val="CC00CC"/>
                  </a:solidFill>
                  <a:latin typeface="微软雅黑" pitchFamily="34" charset="-122"/>
                  <a:ea typeface="微软雅黑" pitchFamily="34" charset="-122"/>
                </a:rPr>
                <a:t>ACK</a:t>
              </a:r>
            </a:p>
          </p:txBody>
        </p:sp>
        <p:sp>
          <p:nvSpPr>
            <p:cNvPr id="86" name="Line 32"/>
            <p:cNvSpPr>
              <a:spLocks noChangeShapeType="1"/>
            </p:cNvSpPr>
            <p:nvPr/>
          </p:nvSpPr>
          <p:spPr bwMode="auto">
            <a:xfrm>
              <a:off x="1532" y="1920"/>
              <a:ext cx="388" cy="0"/>
            </a:xfrm>
            <a:prstGeom prst="line">
              <a:avLst/>
            </a:prstGeom>
            <a:noFill/>
            <a:ln w="28575">
              <a:solidFill>
                <a:srgbClr val="CC00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latin typeface="微软雅黑" pitchFamily="34" charset="-122"/>
                <a:ea typeface="微软雅黑" pitchFamily="34" charset="-122"/>
              </a:endParaRPr>
            </a:p>
          </p:txBody>
        </p:sp>
      </p:grpSp>
      <p:sp>
        <p:nvSpPr>
          <p:cNvPr id="87" name="TextBox 86"/>
          <p:cNvSpPr txBox="1"/>
          <p:nvPr/>
        </p:nvSpPr>
        <p:spPr>
          <a:xfrm>
            <a:off x="3582107" y="3047752"/>
            <a:ext cx="854721" cy="307777"/>
          </a:xfrm>
          <a:prstGeom prst="rect">
            <a:avLst/>
          </a:prstGeom>
          <a:noFill/>
        </p:spPr>
        <p:txBody>
          <a:bodyPr wrap="none" rtlCol="0">
            <a:spAutoFit/>
          </a:bodyPr>
          <a:lstStyle/>
          <a:p>
            <a:pPr defTabSz="762000" eaLnBrk="0" hangingPunct="0"/>
            <a:r>
              <a:rPr lang="zh-CN" altLang="en-US" sz="1400" b="1" dirty="0">
                <a:solidFill>
                  <a:srgbClr val="0000FF"/>
                </a:solidFill>
                <a:latin typeface="微软雅黑" pitchFamily="34" charset="-122"/>
                <a:ea typeface="微软雅黑" pitchFamily="34" charset="-122"/>
              </a:rPr>
              <a:t>确认 </a:t>
            </a:r>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sp>
        <p:nvSpPr>
          <p:cNvPr id="88" name="TextBox 86"/>
          <p:cNvSpPr txBox="1"/>
          <p:nvPr/>
        </p:nvSpPr>
        <p:spPr>
          <a:xfrm>
            <a:off x="7553223" y="2988665"/>
            <a:ext cx="854721" cy="307777"/>
          </a:xfrm>
          <a:prstGeom prst="rect">
            <a:avLst/>
          </a:prstGeom>
          <a:noFill/>
        </p:spPr>
        <p:txBody>
          <a:bodyPr wrap="none" rtlCol="0">
            <a:spAutoFit/>
          </a:bodyPr>
          <a:lstStyle/>
          <a:p>
            <a:pPr defTabSz="762000" eaLnBrk="0" hangingPunct="0"/>
            <a:r>
              <a:rPr lang="zh-CN" altLang="en-US" sz="1400" b="1" dirty="0">
                <a:solidFill>
                  <a:srgbClr val="0000FF"/>
                </a:solidFill>
                <a:latin typeface="微软雅黑" pitchFamily="34" charset="-122"/>
                <a:ea typeface="微软雅黑" pitchFamily="34" charset="-122"/>
              </a:rPr>
              <a:t>确认 </a:t>
            </a:r>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sp>
        <p:nvSpPr>
          <p:cNvPr id="2" name="灯片编号占位符 1">
            <a:extLst>
              <a:ext uri="{FF2B5EF4-FFF2-40B4-BE49-F238E27FC236}">
                <a16:creationId xmlns:a16="http://schemas.microsoft.com/office/drawing/2014/main" id="{027902B0-D272-404D-86F5-F1FA6ADBAFEB}"/>
              </a:ext>
            </a:extLst>
          </p:cNvPr>
          <p:cNvSpPr>
            <a:spLocks noGrp="1"/>
          </p:cNvSpPr>
          <p:nvPr>
            <p:ph type="sldNum" sz="quarter" idx="12"/>
          </p:nvPr>
        </p:nvSpPr>
        <p:spPr/>
        <p:txBody>
          <a:bodyPr/>
          <a:lstStyle/>
          <a:p>
            <a:fld id="{C485880C-E2C3-4DAB-AE74-D9BE691626AC}" type="slidenum">
              <a:rPr lang="zh-CN" altLang="en-US" smtClean="0"/>
              <a:pPr/>
              <a:t>49</a:t>
            </a:fld>
            <a:endParaRPr lang="zh-CN" altLang="en-US"/>
          </a:p>
        </p:txBody>
      </p:sp>
    </p:spTree>
    <p:extLst>
      <p:ext uri="{BB962C8B-B14F-4D97-AF65-F5344CB8AC3E}">
        <p14:creationId xmlns:p14="http://schemas.microsoft.com/office/powerpoint/2010/main" val="271846371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2000"/>
                                        <p:tgtEl>
                                          <p:spTgt spid="42"/>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81"/>
                                        </p:tgtEl>
                                        <p:attrNameLst>
                                          <p:attrName>style.visibility</p:attrName>
                                        </p:attrNameLst>
                                      </p:cBhvr>
                                      <p:to>
                                        <p:strVal val="visible"/>
                                      </p:to>
                                    </p:set>
                                    <p:animEffect transition="in" filter="wipe(left)">
                                      <p:cBhvr>
                                        <p:cTn id="11" dur="1000"/>
                                        <p:tgtEl>
                                          <p:spTgt spid="81"/>
                                        </p:tgtEl>
                                      </p:cBhvr>
                                    </p:animEffect>
                                  </p:childTnLst>
                                </p:cTn>
                              </p:par>
                            </p:childTnLst>
                          </p:cTn>
                        </p:par>
                        <p:par>
                          <p:cTn id="12" fill="hold">
                            <p:stCondLst>
                              <p:cond delay="3000"/>
                            </p:stCondLst>
                            <p:childTnLst>
                              <p:par>
                                <p:cTn id="13" presetID="1" presetClass="entr" presetSubtype="0" fill="hold" grpId="0" nodeType="afterEffect">
                                  <p:stCondLst>
                                    <p:cond delay="1000"/>
                                  </p:stCondLst>
                                  <p:childTnLst>
                                    <p:set>
                                      <p:cBhvr>
                                        <p:cTn id="14" dur="1" fill="hold">
                                          <p:stCondLst>
                                            <p:cond delay="0"/>
                                          </p:stCondLst>
                                        </p:cTn>
                                        <p:tgtEl>
                                          <p:spTgt spid="54"/>
                                        </p:tgtEl>
                                        <p:attrNameLst>
                                          <p:attrName>style.visibility</p:attrName>
                                        </p:attrNameLst>
                                      </p:cBhvr>
                                      <p:to>
                                        <p:strVal val="visible"/>
                                      </p:to>
                                    </p:set>
                                  </p:childTnLst>
                                </p:cTn>
                              </p:par>
                            </p:childTnLst>
                          </p:cTn>
                        </p:par>
                        <p:par>
                          <p:cTn id="15" fill="hold">
                            <p:stCondLst>
                              <p:cond delay="4000"/>
                            </p:stCondLst>
                            <p:childTnLst>
                              <p:par>
                                <p:cTn id="16" presetID="35" presetClass="emph" presetSubtype="0" repeatCount="3000" fill="hold" grpId="1" nodeType="afterEffect">
                                  <p:stCondLst>
                                    <p:cond delay="0"/>
                                  </p:stCondLst>
                                  <p:childTnLst>
                                    <p:anim calcmode="discrete" valueType="str">
                                      <p:cBhvr>
                                        <p:cTn id="17" dur="500" fill="hold"/>
                                        <p:tgtEl>
                                          <p:spTgt spid="54"/>
                                        </p:tgtEl>
                                        <p:attrNameLst>
                                          <p:attrName>style.visibility</p:attrName>
                                        </p:attrNameLst>
                                      </p:cBhvr>
                                      <p:tavLst>
                                        <p:tav tm="0">
                                          <p:val>
                                            <p:strVal val="hidden"/>
                                          </p:val>
                                        </p:tav>
                                        <p:tav tm="50000">
                                          <p:val>
                                            <p:strVal val="visible"/>
                                          </p:val>
                                        </p:tav>
                                      </p:tavLst>
                                    </p:anim>
                                  </p:childTnLst>
                                </p:cTn>
                              </p:par>
                            </p:childTnLst>
                          </p:cTn>
                        </p:par>
                        <p:par>
                          <p:cTn id="18" fill="hold">
                            <p:stCondLst>
                              <p:cond delay="5500"/>
                            </p:stCondLst>
                            <p:childTnLst>
                              <p:par>
                                <p:cTn id="19" presetID="1" presetClass="entr" presetSubtype="0" fill="hold" grpId="0" nodeType="afterEffect">
                                  <p:stCondLst>
                                    <p:cond delay="0"/>
                                  </p:stCondLst>
                                  <p:childTnLst>
                                    <p:set>
                                      <p:cBhvr>
                                        <p:cTn id="20" dur="1" fill="hold">
                                          <p:stCondLst>
                                            <p:cond delay="999"/>
                                          </p:stCondLst>
                                        </p:cTn>
                                        <p:tgtEl>
                                          <p:spTgt spid="53"/>
                                        </p:tgtEl>
                                        <p:attrNameLst>
                                          <p:attrName>style.visibility</p:attrName>
                                        </p:attrNameLst>
                                      </p:cBhvr>
                                      <p:to>
                                        <p:strVal val="visible"/>
                                      </p:to>
                                    </p:set>
                                  </p:childTnLst>
                                </p:cTn>
                              </p:par>
                            </p:childTnLst>
                          </p:cTn>
                        </p:par>
                        <p:par>
                          <p:cTn id="21" fill="hold">
                            <p:stCondLst>
                              <p:cond delay="6500"/>
                            </p:stCondLst>
                            <p:childTnLst>
                              <p:par>
                                <p:cTn id="22" presetID="1" presetClass="entr" presetSubtype="0" fill="hold" nodeType="afterEffect">
                                  <p:stCondLst>
                                    <p:cond delay="1000"/>
                                  </p:stCondLst>
                                  <p:childTnLst>
                                    <p:set>
                                      <p:cBhvr>
                                        <p:cTn id="23" dur="1" fill="hold">
                                          <p:stCondLst>
                                            <p:cond delay="0"/>
                                          </p:stCondLst>
                                        </p:cTn>
                                        <p:tgtEl>
                                          <p:spTgt spid="56"/>
                                        </p:tgtEl>
                                        <p:attrNameLst>
                                          <p:attrName>style.visibility</p:attrName>
                                        </p:attrNameLst>
                                      </p:cBhvr>
                                      <p:to>
                                        <p:strVal val="visible"/>
                                      </p:to>
                                    </p:set>
                                  </p:childTnLst>
                                </p:cTn>
                              </p:par>
                            </p:childTnLst>
                          </p:cTn>
                        </p:par>
                        <p:par>
                          <p:cTn id="24" fill="hold">
                            <p:stCondLst>
                              <p:cond delay="7500"/>
                            </p:stCondLst>
                            <p:childTnLst>
                              <p:par>
                                <p:cTn id="25" presetID="35" presetClass="emph" presetSubtype="0" repeatCount="3000" fill="hold" nodeType="afterEffect">
                                  <p:stCondLst>
                                    <p:cond delay="0"/>
                                  </p:stCondLst>
                                  <p:childTnLst>
                                    <p:anim calcmode="discrete" valueType="str">
                                      <p:cBhvr>
                                        <p:cTn id="26" dur="533" fill="hold"/>
                                        <p:tgtEl>
                                          <p:spTgt spid="56"/>
                                        </p:tgtEl>
                                        <p:attrNameLst>
                                          <p:attrName>style.visibility</p:attrName>
                                        </p:attrNameLst>
                                      </p:cBhvr>
                                      <p:tavLst>
                                        <p:tav tm="0">
                                          <p:val>
                                            <p:strVal val="hidden"/>
                                          </p:val>
                                        </p:tav>
                                        <p:tav tm="50000">
                                          <p:val>
                                            <p:strVal val="visible"/>
                                          </p:val>
                                        </p:tav>
                                      </p:tavLst>
                                    </p:anim>
                                  </p:childTnLst>
                                </p:cTn>
                              </p:par>
                            </p:childTnLst>
                          </p:cTn>
                        </p:par>
                        <p:par>
                          <p:cTn id="27" fill="hold">
                            <p:stCondLst>
                              <p:cond delay="9100"/>
                            </p:stCondLst>
                            <p:childTnLst>
                              <p:par>
                                <p:cTn id="28" presetID="1" presetClass="entr" presetSubtype="0" fill="hold" grpId="0" nodeType="afterEffect">
                                  <p:stCondLst>
                                    <p:cond delay="1000"/>
                                  </p:stCondLst>
                                  <p:childTnLst>
                                    <p:set>
                                      <p:cBhvr>
                                        <p:cTn id="29" dur="1" fill="hold">
                                          <p:stCondLst>
                                            <p:cond delay="0"/>
                                          </p:stCondLst>
                                        </p:cTn>
                                        <p:tgtEl>
                                          <p:spTgt spid="55"/>
                                        </p:tgtEl>
                                        <p:attrNameLst>
                                          <p:attrName>style.visibility</p:attrName>
                                        </p:attrNameLst>
                                      </p:cBhvr>
                                      <p:to>
                                        <p:strVal val="visible"/>
                                      </p:to>
                                    </p:set>
                                  </p:childTnLst>
                                </p:cTn>
                              </p:par>
                            </p:childTnLst>
                          </p:cTn>
                        </p:par>
                        <p:par>
                          <p:cTn id="30" fill="hold">
                            <p:stCondLst>
                              <p:cond delay="10100"/>
                            </p:stCondLst>
                            <p:childTnLst>
                              <p:par>
                                <p:cTn id="31" presetID="35" presetClass="emph" presetSubtype="0" repeatCount="3000" fill="hold" grpId="1" nodeType="afterEffect">
                                  <p:stCondLst>
                                    <p:cond delay="0"/>
                                  </p:stCondLst>
                                  <p:childTnLst>
                                    <p:anim calcmode="discrete" valueType="str">
                                      <p:cBhvr>
                                        <p:cTn id="32" dur="500" fill="hold"/>
                                        <p:tgtEl>
                                          <p:spTgt spid="55"/>
                                        </p:tgtEl>
                                        <p:attrNameLst>
                                          <p:attrName>style.visibility</p:attrName>
                                        </p:attrNameLst>
                                      </p:cBhvr>
                                      <p:tavLst>
                                        <p:tav tm="0">
                                          <p:val>
                                            <p:strVal val="hidden"/>
                                          </p:val>
                                        </p:tav>
                                        <p:tav tm="50000">
                                          <p:val>
                                            <p:strVal val="visible"/>
                                          </p:val>
                                        </p:tav>
                                      </p:tavLst>
                                    </p:anim>
                                  </p:childTnLst>
                                </p:cTn>
                              </p:par>
                            </p:childTnLst>
                          </p:cTn>
                        </p:par>
                        <p:par>
                          <p:cTn id="33" fill="hold">
                            <p:stCondLst>
                              <p:cond delay="11600"/>
                            </p:stCondLst>
                            <p:childTnLst>
                              <p:par>
                                <p:cTn id="34" presetID="22" presetClass="entr" presetSubtype="8" fill="hold" nodeType="after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wipe(left)">
                                      <p:cBhvr>
                                        <p:cTn id="36" dur="2000"/>
                                        <p:tgtEl>
                                          <p:spTgt spid="46"/>
                                        </p:tgtEl>
                                      </p:cBhvr>
                                    </p:animEffect>
                                  </p:childTnLst>
                                </p:cTn>
                              </p:par>
                            </p:childTnLst>
                          </p:cTn>
                        </p:par>
                        <p:par>
                          <p:cTn id="37" fill="hold">
                            <p:stCondLst>
                              <p:cond delay="13600"/>
                            </p:stCondLst>
                            <p:childTnLst>
                              <p:par>
                                <p:cTn id="38" presetID="1" presetClass="entr" presetSubtype="0" fill="hold" grpId="0" nodeType="afterEffect">
                                  <p:stCondLst>
                                    <p:cond delay="0"/>
                                  </p:stCondLst>
                                  <p:childTnLst>
                                    <p:set>
                                      <p:cBhvr>
                                        <p:cTn id="39" dur="1" fill="hold">
                                          <p:stCondLst>
                                            <p:cond delay="999"/>
                                          </p:stCondLst>
                                        </p:cTn>
                                        <p:tgtEl>
                                          <p:spTgt spid="87"/>
                                        </p:tgtEl>
                                        <p:attrNameLst>
                                          <p:attrName>style.visibility</p:attrName>
                                        </p:attrNameLst>
                                      </p:cBhvr>
                                      <p:to>
                                        <p:strVal val="visible"/>
                                      </p:to>
                                    </p:set>
                                  </p:childTnLst>
                                </p:cTn>
                              </p:par>
                            </p:childTnLst>
                          </p:cTn>
                        </p:par>
                        <p:par>
                          <p:cTn id="40" fill="hold">
                            <p:stCondLst>
                              <p:cond delay="14600"/>
                            </p:stCondLst>
                            <p:childTnLst>
                              <p:par>
                                <p:cTn id="41" presetID="35" presetClass="emph" presetSubtype="0" repeatCount="3000" fill="hold" grpId="1" nodeType="afterEffect">
                                  <p:stCondLst>
                                    <p:cond delay="0"/>
                                  </p:stCondLst>
                                  <p:childTnLst>
                                    <p:anim calcmode="discrete" valueType="str">
                                      <p:cBhvr>
                                        <p:cTn id="42" dur="500" fill="hold"/>
                                        <p:tgtEl>
                                          <p:spTgt spid="87"/>
                                        </p:tgtEl>
                                        <p:attrNameLst>
                                          <p:attrName>style.visibility</p:attrName>
                                        </p:attrNameLst>
                                      </p:cBhvr>
                                      <p:tavLst>
                                        <p:tav tm="0">
                                          <p:val>
                                            <p:strVal val="hidden"/>
                                          </p:val>
                                        </p:tav>
                                        <p:tav tm="50000">
                                          <p:val>
                                            <p:strVal val="visible"/>
                                          </p:val>
                                        </p:tav>
                                      </p:tavLst>
                                    </p:anim>
                                  </p:childTnLst>
                                </p:cTn>
                              </p:par>
                            </p:childTnLst>
                          </p:cTn>
                        </p:par>
                        <p:par>
                          <p:cTn id="43" fill="hold">
                            <p:stCondLst>
                              <p:cond delay="16100"/>
                            </p:stCondLst>
                            <p:childTnLst>
                              <p:par>
                                <p:cTn id="44" presetID="22" presetClass="entr" presetSubtype="2" fill="hold" nodeType="afterEffect">
                                  <p:stCondLst>
                                    <p:cond delay="500"/>
                                  </p:stCondLst>
                                  <p:childTnLst>
                                    <p:set>
                                      <p:cBhvr>
                                        <p:cTn id="45" dur="1" fill="hold">
                                          <p:stCondLst>
                                            <p:cond delay="0"/>
                                          </p:stCondLst>
                                        </p:cTn>
                                        <p:tgtEl>
                                          <p:spTgt spid="50"/>
                                        </p:tgtEl>
                                        <p:attrNameLst>
                                          <p:attrName>style.visibility</p:attrName>
                                        </p:attrNameLst>
                                      </p:cBhvr>
                                      <p:to>
                                        <p:strVal val="visible"/>
                                      </p:to>
                                    </p:set>
                                    <p:animEffect transition="in" filter="wipe(right)">
                                      <p:cBhvr>
                                        <p:cTn id="46" dur="2000"/>
                                        <p:tgtEl>
                                          <p:spTgt spid="5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2000"/>
                                  </p:stCondLst>
                                  <p:childTnLst>
                                    <p:set>
                                      <p:cBhvr>
                                        <p:cTn id="50" dur="1" fill="hold">
                                          <p:stCondLst>
                                            <p:cond delay="0"/>
                                          </p:stCondLst>
                                        </p:cTn>
                                        <p:tgtEl>
                                          <p:spTgt spid="64"/>
                                        </p:tgtEl>
                                        <p:attrNameLst>
                                          <p:attrName>style.visibility</p:attrName>
                                        </p:attrNameLst>
                                      </p:cBhvr>
                                      <p:to>
                                        <p:strVal val="visible"/>
                                      </p:to>
                                    </p:set>
                                    <p:animEffect transition="in" filter="wipe(left)">
                                      <p:cBhvr>
                                        <p:cTn id="51" dur="2000"/>
                                        <p:tgtEl>
                                          <p:spTgt spid="64"/>
                                        </p:tgtEl>
                                      </p:cBhvr>
                                    </p:animEffect>
                                  </p:childTnLst>
                                </p:cTn>
                              </p:par>
                            </p:childTnLst>
                          </p:cTn>
                        </p:par>
                        <p:par>
                          <p:cTn id="52" fill="hold">
                            <p:stCondLst>
                              <p:cond delay="4000"/>
                            </p:stCondLst>
                            <p:childTnLst>
                              <p:par>
                                <p:cTn id="53" presetID="22" presetClass="entr" presetSubtype="8" fill="hold" nodeType="afterEffect">
                                  <p:stCondLst>
                                    <p:cond delay="0"/>
                                  </p:stCondLst>
                                  <p:childTnLst>
                                    <p:set>
                                      <p:cBhvr>
                                        <p:cTn id="54" dur="1" fill="hold">
                                          <p:stCondLst>
                                            <p:cond delay="0"/>
                                          </p:stCondLst>
                                        </p:cTn>
                                        <p:tgtEl>
                                          <p:spTgt spid="84"/>
                                        </p:tgtEl>
                                        <p:attrNameLst>
                                          <p:attrName>style.visibility</p:attrName>
                                        </p:attrNameLst>
                                      </p:cBhvr>
                                      <p:to>
                                        <p:strVal val="visible"/>
                                      </p:to>
                                    </p:set>
                                    <p:animEffect transition="in" filter="wipe(left)">
                                      <p:cBhvr>
                                        <p:cTn id="55" dur="1000"/>
                                        <p:tgtEl>
                                          <p:spTgt spid="84"/>
                                        </p:tgtEl>
                                      </p:cBhvr>
                                    </p:animEffect>
                                  </p:childTnLst>
                                </p:cTn>
                              </p:par>
                            </p:childTnLst>
                          </p:cTn>
                        </p:par>
                        <p:par>
                          <p:cTn id="56" fill="hold">
                            <p:stCondLst>
                              <p:cond delay="5000"/>
                            </p:stCondLst>
                            <p:childTnLst>
                              <p:par>
                                <p:cTn id="57" presetID="1" presetClass="entr" presetSubtype="0" fill="hold" grpId="0" nodeType="afterEffect">
                                  <p:stCondLst>
                                    <p:cond delay="1000"/>
                                  </p:stCondLst>
                                  <p:childTnLst>
                                    <p:set>
                                      <p:cBhvr>
                                        <p:cTn id="58" dur="1" fill="hold">
                                          <p:stCondLst>
                                            <p:cond delay="0"/>
                                          </p:stCondLst>
                                        </p:cTn>
                                        <p:tgtEl>
                                          <p:spTgt spid="76"/>
                                        </p:tgtEl>
                                        <p:attrNameLst>
                                          <p:attrName>style.visibility</p:attrName>
                                        </p:attrNameLst>
                                      </p:cBhvr>
                                      <p:to>
                                        <p:strVal val="visible"/>
                                      </p:to>
                                    </p:set>
                                  </p:childTnLst>
                                </p:cTn>
                              </p:par>
                            </p:childTnLst>
                          </p:cTn>
                        </p:par>
                        <p:par>
                          <p:cTn id="59" fill="hold">
                            <p:stCondLst>
                              <p:cond delay="6000"/>
                            </p:stCondLst>
                            <p:childTnLst>
                              <p:par>
                                <p:cTn id="60" presetID="35" presetClass="emph" presetSubtype="0" repeatCount="3000" fill="hold" grpId="1" nodeType="afterEffect">
                                  <p:stCondLst>
                                    <p:cond delay="0"/>
                                  </p:stCondLst>
                                  <p:childTnLst>
                                    <p:anim calcmode="discrete" valueType="str">
                                      <p:cBhvr>
                                        <p:cTn id="61" dur="500" fill="hold"/>
                                        <p:tgtEl>
                                          <p:spTgt spid="76"/>
                                        </p:tgtEl>
                                        <p:attrNameLst>
                                          <p:attrName>style.visibility</p:attrName>
                                        </p:attrNameLst>
                                      </p:cBhvr>
                                      <p:tavLst>
                                        <p:tav tm="0">
                                          <p:val>
                                            <p:strVal val="hidden"/>
                                          </p:val>
                                        </p:tav>
                                        <p:tav tm="50000">
                                          <p:val>
                                            <p:strVal val="visible"/>
                                          </p:val>
                                        </p:tav>
                                      </p:tavLst>
                                    </p:anim>
                                  </p:childTnLst>
                                </p:cTn>
                              </p:par>
                            </p:childTnLst>
                          </p:cTn>
                        </p:par>
                        <p:par>
                          <p:cTn id="62" fill="hold">
                            <p:stCondLst>
                              <p:cond delay="7500"/>
                            </p:stCondLst>
                            <p:childTnLst>
                              <p:par>
                                <p:cTn id="63" presetID="1" presetClass="entr" presetSubtype="0" fill="hold" nodeType="afterEffect">
                                  <p:stCondLst>
                                    <p:cond delay="0"/>
                                  </p:stCondLst>
                                  <p:childTnLst>
                                    <p:set>
                                      <p:cBhvr>
                                        <p:cTn id="64" dur="1" fill="hold">
                                          <p:stCondLst>
                                            <p:cond delay="0"/>
                                          </p:stCondLst>
                                        </p:cTn>
                                        <p:tgtEl>
                                          <p:spTgt spid="78"/>
                                        </p:tgtEl>
                                        <p:attrNameLst>
                                          <p:attrName>style.visibility</p:attrName>
                                        </p:attrNameLst>
                                      </p:cBhvr>
                                      <p:to>
                                        <p:strVal val="visible"/>
                                      </p:to>
                                    </p:set>
                                  </p:childTnLst>
                                </p:cTn>
                              </p:par>
                            </p:childTnLst>
                          </p:cTn>
                        </p:par>
                        <p:par>
                          <p:cTn id="65" fill="hold">
                            <p:stCondLst>
                              <p:cond delay="7500"/>
                            </p:stCondLst>
                            <p:childTnLst>
                              <p:par>
                                <p:cTn id="66" presetID="35" presetClass="emph" presetSubtype="0" repeatCount="3000" fill="hold" nodeType="afterEffect">
                                  <p:stCondLst>
                                    <p:cond delay="0"/>
                                  </p:stCondLst>
                                  <p:childTnLst>
                                    <p:anim calcmode="discrete" valueType="str">
                                      <p:cBhvr>
                                        <p:cTn id="67" dur="500" fill="hold"/>
                                        <p:tgtEl>
                                          <p:spTgt spid="78"/>
                                        </p:tgtEl>
                                        <p:attrNameLst>
                                          <p:attrName>style.visibility</p:attrName>
                                        </p:attrNameLst>
                                      </p:cBhvr>
                                      <p:tavLst>
                                        <p:tav tm="0">
                                          <p:val>
                                            <p:strVal val="hidden"/>
                                          </p:val>
                                        </p:tav>
                                        <p:tav tm="50000">
                                          <p:val>
                                            <p:strVal val="visible"/>
                                          </p:val>
                                        </p:tav>
                                      </p:tavLst>
                                    </p:anim>
                                  </p:childTnLst>
                                </p:cTn>
                              </p:par>
                            </p:childTnLst>
                          </p:cTn>
                        </p:par>
                        <p:par>
                          <p:cTn id="68" fill="hold">
                            <p:stCondLst>
                              <p:cond delay="9000"/>
                            </p:stCondLst>
                            <p:childTnLst>
                              <p:par>
                                <p:cTn id="69" presetID="1" presetClass="entr" presetSubtype="0" fill="hold" grpId="0" nodeType="afterEffect">
                                  <p:stCondLst>
                                    <p:cond delay="1000"/>
                                  </p:stCondLst>
                                  <p:childTnLst>
                                    <p:set>
                                      <p:cBhvr>
                                        <p:cTn id="70" dur="1" fill="hold">
                                          <p:stCondLst>
                                            <p:cond delay="0"/>
                                          </p:stCondLst>
                                        </p:cTn>
                                        <p:tgtEl>
                                          <p:spTgt spid="77"/>
                                        </p:tgtEl>
                                        <p:attrNameLst>
                                          <p:attrName>style.visibility</p:attrName>
                                        </p:attrNameLst>
                                      </p:cBhvr>
                                      <p:to>
                                        <p:strVal val="visible"/>
                                      </p:to>
                                    </p:set>
                                  </p:childTnLst>
                                </p:cTn>
                              </p:par>
                            </p:childTnLst>
                          </p:cTn>
                        </p:par>
                        <p:par>
                          <p:cTn id="71" fill="hold">
                            <p:stCondLst>
                              <p:cond delay="10000"/>
                            </p:stCondLst>
                            <p:childTnLst>
                              <p:par>
                                <p:cTn id="72" presetID="35" presetClass="emph" presetSubtype="0" repeatCount="3000" fill="hold" grpId="1" nodeType="afterEffect">
                                  <p:stCondLst>
                                    <p:cond delay="0"/>
                                  </p:stCondLst>
                                  <p:childTnLst>
                                    <p:anim calcmode="discrete" valueType="str">
                                      <p:cBhvr>
                                        <p:cTn id="73" dur="500" fill="hold"/>
                                        <p:tgtEl>
                                          <p:spTgt spid="77"/>
                                        </p:tgtEl>
                                        <p:attrNameLst>
                                          <p:attrName>style.visibility</p:attrName>
                                        </p:attrNameLst>
                                      </p:cBhvr>
                                      <p:tavLst>
                                        <p:tav tm="0">
                                          <p:val>
                                            <p:strVal val="hidden"/>
                                          </p:val>
                                        </p:tav>
                                        <p:tav tm="50000">
                                          <p:val>
                                            <p:strVal val="visible"/>
                                          </p:val>
                                        </p:tav>
                                      </p:tavLst>
                                    </p:anim>
                                  </p:childTnLst>
                                </p:cTn>
                              </p:par>
                            </p:childTnLst>
                          </p:cTn>
                        </p:par>
                        <p:par>
                          <p:cTn id="74" fill="hold">
                            <p:stCondLst>
                              <p:cond delay="11500"/>
                            </p:stCondLst>
                            <p:childTnLst>
                              <p:par>
                                <p:cTn id="75" presetID="22" presetClass="entr" presetSubtype="8" fill="hold" nodeType="afterEffect">
                                  <p:stCondLst>
                                    <p:cond delay="0"/>
                                  </p:stCondLst>
                                  <p:childTnLst>
                                    <p:set>
                                      <p:cBhvr>
                                        <p:cTn id="76" dur="1" fill="hold">
                                          <p:stCondLst>
                                            <p:cond delay="0"/>
                                          </p:stCondLst>
                                        </p:cTn>
                                        <p:tgtEl>
                                          <p:spTgt spid="68"/>
                                        </p:tgtEl>
                                        <p:attrNameLst>
                                          <p:attrName>style.visibility</p:attrName>
                                        </p:attrNameLst>
                                      </p:cBhvr>
                                      <p:to>
                                        <p:strVal val="visible"/>
                                      </p:to>
                                    </p:set>
                                    <p:animEffect transition="in" filter="wipe(left)">
                                      <p:cBhvr>
                                        <p:cTn id="77" dur="2000"/>
                                        <p:tgtEl>
                                          <p:spTgt spid="68"/>
                                        </p:tgtEl>
                                      </p:cBhvr>
                                    </p:animEffect>
                                  </p:childTnLst>
                                </p:cTn>
                              </p:par>
                            </p:childTnLst>
                          </p:cTn>
                        </p:par>
                        <p:par>
                          <p:cTn id="78" fill="hold">
                            <p:stCondLst>
                              <p:cond delay="13500"/>
                            </p:stCondLst>
                            <p:childTnLst>
                              <p:par>
                                <p:cTn id="79" presetID="1" presetClass="entr" presetSubtype="0" fill="hold" grpId="0" nodeType="afterEffect">
                                  <p:stCondLst>
                                    <p:cond delay="0"/>
                                  </p:stCondLst>
                                  <p:childTnLst>
                                    <p:set>
                                      <p:cBhvr>
                                        <p:cTn id="80" dur="1" fill="hold">
                                          <p:stCondLst>
                                            <p:cond delay="999"/>
                                          </p:stCondLst>
                                        </p:cTn>
                                        <p:tgtEl>
                                          <p:spTgt spid="88"/>
                                        </p:tgtEl>
                                        <p:attrNameLst>
                                          <p:attrName>style.visibility</p:attrName>
                                        </p:attrNameLst>
                                      </p:cBhvr>
                                      <p:to>
                                        <p:strVal val="visible"/>
                                      </p:to>
                                    </p:set>
                                  </p:childTnLst>
                                </p:cTn>
                              </p:par>
                            </p:childTnLst>
                          </p:cTn>
                        </p:par>
                        <p:par>
                          <p:cTn id="81" fill="hold">
                            <p:stCondLst>
                              <p:cond delay="14500"/>
                            </p:stCondLst>
                            <p:childTnLst>
                              <p:par>
                                <p:cTn id="82" presetID="35" presetClass="emph" presetSubtype="0" repeatCount="3000" fill="hold" grpId="1" nodeType="afterEffect">
                                  <p:stCondLst>
                                    <p:cond delay="0"/>
                                  </p:stCondLst>
                                  <p:childTnLst>
                                    <p:anim calcmode="discrete" valueType="str">
                                      <p:cBhvr>
                                        <p:cTn id="83" dur="500" fill="hold"/>
                                        <p:tgtEl>
                                          <p:spTgt spid="88"/>
                                        </p:tgtEl>
                                        <p:attrNameLst>
                                          <p:attrName>style.visibility</p:attrName>
                                        </p:attrNameLst>
                                      </p:cBhvr>
                                      <p:tavLst>
                                        <p:tav tm="0">
                                          <p:val>
                                            <p:strVal val="hidden"/>
                                          </p:val>
                                        </p:tav>
                                        <p:tav tm="50000">
                                          <p:val>
                                            <p:strVal val="visible"/>
                                          </p:val>
                                        </p:tav>
                                      </p:tavLst>
                                    </p:anim>
                                  </p:childTnLst>
                                </p:cTn>
                              </p:par>
                            </p:childTnLst>
                          </p:cTn>
                        </p:par>
                        <p:par>
                          <p:cTn id="84" fill="hold">
                            <p:stCondLst>
                              <p:cond delay="16000"/>
                            </p:stCondLst>
                            <p:childTnLst>
                              <p:par>
                                <p:cTn id="85" presetID="22" presetClass="entr" presetSubtype="2" fill="hold" nodeType="afterEffect">
                                  <p:stCondLst>
                                    <p:cond delay="500"/>
                                  </p:stCondLst>
                                  <p:childTnLst>
                                    <p:set>
                                      <p:cBhvr>
                                        <p:cTn id="86" dur="1" fill="hold">
                                          <p:stCondLst>
                                            <p:cond delay="0"/>
                                          </p:stCondLst>
                                        </p:cTn>
                                        <p:tgtEl>
                                          <p:spTgt spid="73"/>
                                        </p:tgtEl>
                                        <p:attrNameLst>
                                          <p:attrName>style.visibility</p:attrName>
                                        </p:attrNameLst>
                                      </p:cBhvr>
                                      <p:to>
                                        <p:strVal val="visible"/>
                                      </p:to>
                                    </p:set>
                                    <p:animEffect transition="in" filter="wipe(right)">
                                      <p:cBhvr>
                                        <p:cTn id="87" dur="2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animBg="1"/>
      <p:bldP spid="54" grpId="1" animBg="1"/>
      <p:bldP spid="55" grpId="0"/>
      <p:bldP spid="55" grpId="1"/>
      <p:bldP spid="76" grpId="0" animBg="1"/>
      <p:bldP spid="76" grpId="1" animBg="1"/>
      <p:bldP spid="77" grpId="0"/>
      <p:bldP spid="77" grpId="1"/>
      <p:bldP spid="87" grpId="0"/>
      <p:bldP spid="87" grpId="1"/>
      <p:bldP spid="88" grpId="0"/>
      <p:bldP spid="88"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圆角矩形 64"/>
          <p:cNvSpPr/>
          <p:nvPr/>
        </p:nvSpPr>
        <p:spPr>
          <a:xfrm>
            <a:off x="545145" y="1062316"/>
            <a:ext cx="8053710" cy="303455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545143" y="616169"/>
            <a:ext cx="8053711"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893498" y="573898"/>
            <a:ext cx="33570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5.1.1   </a:t>
            </a:r>
            <a:r>
              <a:rPr lang="zh-CN" altLang="en-US" sz="2400" b="1" dirty="0">
                <a:solidFill>
                  <a:schemeClr val="bg1"/>
                </a:solidFill>
                <a:latin typeface="微软雅黑" pitchFamily="34" charset="-122"/>
                <a:ea typeface="微软雅黑" pitchFamily="34" charset="-122"/>
              </a:rPr>
              <a:t>进程之间的通信</a:t>
            </a:r>
          </a:p>
        </p:txBody>
      </p:sp>
      <p:sp>
        <p:nvSpPr>
          <p:cNvPr id="2" name="矩形 1"/>
          <p:cNvSpPr/>
          <p:nvPr/>
        </p:nvSpPr>
        <p:spPr>
          <a:xfrm>
            <a:off x="2755595" y="3281081"/>
            <a:ext cx="1759189" cy="388520"/>
          </a:xfrm>
          <a:prstGeom prst="rect">
            <a:avLst/>
          </a:prstGeom>
          <a:solidFill>
            <a:srgbClr val="99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物理层</a:t>
            </a:r>
          </a:p>
        </p:txBody>
      </p:sp>
      <p:sp>
        <p:nvSpPr>
          <p:cNvPr id="51" name="矩形 50"/>
          <p:cNvSpPr/>
          <p:nvPr/>
        </p:nvSpPr>
        <p:spPr>
          <a:xfrm>
            <a:off x="2755595" y="2895599"/>
            <a:ext cx="1759189" cy="388520"/>
          </a:xfrm>
          <a:prstGeom prst="rect">
            <a:avLst/>
          </a:prstGeom>
          <a:solidFill>
            <a:srgbClr val="99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数据链路层</a:t>
            </a:r>
          </a:p>
        </p:txBody>
      </p:sp>
      <p:sp>
        <p:nvSpPr>
          <p:cNvPr id="52" name="矩形 51"/>
          <p:cNvSpPr/>
          <p:nvPr/>
        </p:nvSpPr>
        <p:spPr>
          <a:xfrm>
            <a:off x="2755595" y="2510117"/>
            <a:ext cx="1759189" cy="388520"/>
          </a:xfrm>
          <a:prstGeom prst="rect">
            <a:avLst/>
          </a:prstGeom>
          <a:solidFill>
            <a:srgbClr val="99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网络层</a:t>
            </a:r>
          </a:p>
        </p:txBody>
      </p:sp>
      <p:sp>
        <p:nvSpPr>
          <p:cNvPr id="53" name="矩形 52"/>
          <p:cNvSpPr/>
          <p:nvPr/>
        </p:nvSpPr>
        <p:spPr>
          <a:xfrm>
            <a:off x="2755595" y="2124631"/>
            <a:ext cx="1759189" cy="388520"/>
          </a:xfrm>
          <a:prstGeom prst="rect">
            <a:avLst/>
          </a:prstGeom>
          <a:solidFill>
            <a:srgbClr val="FF66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运输层</a:t>
            </a:r>
          </a:p>
        </p:txBody>
      </p:sp>
      <p:sp>
        <p:nvSpPr>
          <p:cNvPr id="54" name="矩形 53"/>
          <p:cNvSpPr/>
          <p:nvPr/>
        </p:nvSpPr>
        <p:spPr>
          <a:xfrm>
            <a:off x="2755595" y="1435936"/>
            <a:ext cx="1759189" cy="692977"/>
          </a:xfrm>
          <a:prstGeom prst="rect">
            <a:avLst/>
          </a:prstGeom>
          <a:solidFill>
            <a:srgbClr val="66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应用层</a:t>
            </a:r>
          </a:p>
        </p:txBody>
      </p:sp>
      <p:grpSp>
        <p:nvGrpSpPr>
          <p:cNvPr id="66" name="组合 65"/>
          <p:cNvGrpSpPr/>
          <p:nvPr/>
        </p:nvGrpSpPr>
        <p:grpSpPr>
          <a:xfrm>
            <a:off x="4620254" y="1435936"/>
            <a:ext cx="1585428" cy="1074181"/>
            <a:chOff x="4620254" y="1435936"/>
            <a:chExt cx="1585428" cy="1074181"/>
          </a:xfrm>
        </p:grpSpPr>
        <p:sp>
          <p:nvSpPr>
            <p:cNvPr id="3" name="右大括号 2"/>
            <p:cNvSpPr/>
            <p:nvPr/>
          </p:nvSpPr>
          <p:spPr>
            <a:xfrm>
              <a:off x="4620254" y="1435936"/>
              <a:ext cx="224118" cy="1074181"/>
            </a:xfrm>
            <a:prstGeom prst="rightBrace">
              <a:avLst>
                <a:gd name="adj1" fmla="val 20333"/>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矩形 3"/>
            <p:cNvSpPr/>
            <p:nvPr/>
          </p:nvSpPr>
          <p:spPr>
            <a:xfrm>
              <a:off x="4831976" y="1619083"/>
              <a:ext cx="1373706" cy="707886"/>
            </a:xfrm>
            <a:prstGeom prst="rect">
              <a:avLst/>
            </a:prstGeom>
          </p:spPr>
          <p:txBody>
            <a:bodyPr wrap="square">
              <a:spAutoFit/>
            </a:bodyPr>
            <a:lstStyle/>
            <a:p>
              <a:pPr>
                <a:lnSpc>
                  <a:spcPts val="2400"/>
                </a:lnSpc>
              </a:pPr>
              <a:r>
                <a:rPr lang="zh-CN" altLang="en-US" sz="1600" b="1" dirty="0">
                  <a:latin typeface="微软雅黑" panose="020B0503020204020204" pitchFamily="34" charset="-122"/>
                  <a:ea typeface="微软雅黑" panose="020B0503020204020204" pitchFamily="34" charset="-122"/>
                </a:rPr>
                <a:t>用户功能中的最低层</a:t>
              </a:r>
            </a:p>
          </p:txBody>
        </p:sp>
      </p:grpSp>
      <p:grpSp>
        <p:nvGrpSpPr>
          <p:cNvPr id="67" name="组合 66"/>
          <p:cNvGrpSpPr/>
          <p:nvPr/>
        </p:nvGrpSpPr>
        <p:grpSpPr>
          <a:xfrm>
            <a:off x="1028175" y="2124631"/>
            <a:ext cx="1650166" cy="1459667"/>
            <a:chOff x="1028175" y="2124631"/>
            <a:chExt cx="1650166" cy="1459667"/>
          </a:xfrm>
        </p:grpSpPr>
        <p:sp>
          <p:nvSpPr>
            <p:cNvPr id="55" name="右大括号 54"/>
            <p:cNvSpPr/>
            <p:nvPr/>
          </p:nvSpPr>
          <p:spPr>
            <a:xfrm flipH="1">
              <a:off x="2454223" y="2124631"/>
              <a:ext cx="224118" cy="1459667"/>
            </a:xfrm>
            <a:prstGeom prst="rightBrace">
              <a:avLst>
                <a:gd name="adj1" fmla="val 20333"/>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矩形 55"/>
            <p:cNvSpPr/>
            <p:nvPr/>
          </p:nvSpPr>
          <p:spPr>
            <a:xfrm>
              <a:off x="1028175" y="2510117"/>
              <a:ext cx="1426048" cy="707886"/>
            </a:xfrm>
            <a:prstGeom prst="rect">
              <a:avLst/>
            </a:prstGeom>
          </p:spPr>
          <p:txBody>
            <a:bodyPr wrap="square">
              <a:spAutoFit/>
            </a:bodyPr>
            <a:lstStyle/>
            <a:p>
              <a:pPr algn="r">
                <a:lnSpc>
                  <a:spcPts val="2400"/>
                </a:lnSpc>
              </a:pPr>
              <a:r>
                <a:rPr lang="zh-CN" altLang="en-US" sz="1600" b="1" dirty="0">
                  <a:latin typeface="微软雅黑" panose="020B0503020204020204" pitchFamily="34" charset="-122"/>
                  <a:ea typeface="微软雅黑" panose="020B0503020204020204" pitchFamily="34" charset="-122"/>
                </a:rPr>
                <a:t>面向通信部分的最高层</a:t>
              </a:r>
            </a:p>
          </p:txBody>
        </p:sp>
      </p:grpSp>
      <p:grpSp>
        <p:nvGrpSpPr>
          <p:cNvPr id="68" name="组合 67"/>
          <p:cNvGrpSpPr/>
          <p:nvPr/>
        </p:nvGrpSpPr>
        <p:grpSpPr>
          <a:xfrm>
            <a:off x="6201470" y="2505002"/>
            <a:ext cx="1068912" cy="1220847"/>
            <a:chOff x="4620254" y="1421856"/>
            <a:chExt cx="1068912" cy="1220847"/>
          </a:xfrm>
        </p:grpSpPr>
        <p:sp>
          <p:nvSpPr>
            <p:cNvPr id="69" name="右大括号 68"/>
            <p:cNvSpPr/>
            <p:nvPr/>
          </p:nvSpPr>
          <p:spPr>
            <a:xfrm>
              <a:off x="4620254" y="1435936"/>
              <a:ext cx="224118" cy="1150519"/>
            </a:xfrm>
            <a:prstGeom prst="rightBrace">
              <a:avLst>
                <a:gd name="adj1" fmla="val 20333"/>
                <a:gd name="adj2" fmla="val 50000"/>
              </a:avLst>
            </a:prstGeom>
            <a:ln w="127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 name="矩形 69"/>
            <p:cNvSpPr/>
            <p:nvPr/>
          </p:nvSpPr>
          <p:spPr>
            <a:xfrm>
              <a:off x="4742326" y="1421856"/>
              <a:ext cx="946840" cy="1220847"/>
            </a:xfrm>
            <a:prstGeom prst="rect">
              <a:avLst/>
            </a:prstGeom>
          </p:spPr>
          <p:txBody>
            <a:bodyPr wrap="square">
              <a:spAutoFit/>
            </a:bodyPr>
            <a:lstStyle/>
            <a:p>
              <a:pPr algn="ctr">
                <a:lnSpc>
                  <a:spcPts val="2200"/>
                </a:lnSpc>
              </a:pPr>
              <a:r>
                <a:rPr lang="zh-CN" altLang="en-US" sz="1400" b="1" dirty="0">
                  <a:solidFill>
                    <a:srgbClr val="000099"/>
                  </a:solidFill>
                  <a:latin typeface="微软雅黑" panose="020B0503020204020204" pitchFamily="34" charset="-122"/>
                  <a:ea typeface="微软雅黑" panose="020B0503020204020204" pitchFamily="34" charset="-122"/>
                </a:rPr>
                <a:t>网络核心中的路由器实现和使用</a:t>
              </a:r>
            </a:p>
          </p:txBody>
        </p:sp>
      </p:grpSp>
      <p:grpSp>
        <p:nvGrpSpPr>
          <p:cNvPr id="71" name="组合 70"/>
          <p:cNvGrpSpPr/>
          <p:nvPr/>
        </p:nvGrpSpPr>
        <p:grpSpPr>
          <a:xfrm>
            <a:off x="7214473" y="1435936"/>
            <a:ext cx="1085794" cy="2294177"/>
            <a:chOff x="4620254" y="292278"/>
            <a:chExt cx="1085794" cy="2294177"/>
          </a:xfrm>
        </p:grpSpPr>
        <p:sp>
          <p:nvSpPr>
            <p:cNvPr id="72" name="右大括号 71"/>
            <p:cNvSpPr/>
            <p:nvPr/>
          </p:nvSpPr>
          <p:spPr>
            <a:xfrm>
              <a:off x="4620254" y="292278"/>
              <a:ext cx="224118" cy="2294177"/>
            </a:xfrm>
            <a:prstGeom prst="rightBrace">
              <a:avLst>
                <a:gd name="adj1" fmla="val 20333"/>
                <a:gd name="adj2" fmla="val 50000"/>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矩形 72"/>
            <p:cNvSpPr/>
            <p:nvPr/>
          </p:nvSpPr>
          <p:spPr>
            <a:xfrm>
              <a:off x="4759208" y="851770"/>
              <a:ext cx="946840" cy="1220847"/>
            </a:xfrm>
            <a:prstGeom prst="rect">
              <a:avLst/>
            </a:prstGeom>
            <a:ln>
              <a:noFill/>
            </a:ln>
          </p:spPr>
          <p:txBody>
            <a:bodyPr wrap="square">
              <a:spAutoFit/>
            </a:bodyPr>
            <a:lstStyle/>
            <a:p>
              <a:pPr algn="ctr">
                <a:lnSpc>
                  <a:spcPts val="2200"/>
                </a:lnSpc>
              </a:pPr>
              <a:r>
                <a:rPr lang="zh-CN" altLang="en-US" sz="1400" b="1" dirty="0">
                  <a:solidFill>
                    <a:srgbClr val="C00000"/>
                  </a:solidFill>
                  <a:latin typeface="微软雅黑" panose="020B0503020204020204" pitchFamily="34" charset="-122"/>
                  <a:ea typeface="微软雅黑" panose="020B0503020204020204" pitchFamily="34" charset="-122"/>
                </a:rPr>
                <a:t>边缘部分中的主机</a:t>
              </a:r>
              <a:endParaRPr lang="en-US" altLang="zh-CN" sz="1400" b="1" dirty="0">
                <a:solidFill>
                  <a:srgbClr val="C00000"/>
                </a:solidFill>
                <a:latin typeface="微软雅黑" panose="020B0503020204020204" pitchFamily="34" charset="-122"/>
                <a:ea typeface="微软雅黑" panose="020B0503020204020204" pitchFamily="34" charset="-122"/>
              </a:endParaRPr>
            </a:p>
            <a:p>
              <a:pPr algn="ctr">
                <a:lnSpc>
                  <a:spcPts val="2200"/>
                </a:lnSpc>
              </a:pPr>
              <a:r>
                <a:rPr lang="zh-CN" altLang="en-US" sz="1400" b="1" dirty="0">
                  <a:solidFill>
                    <a:srgbClr val="C00000"/>
                  </a:solidFill>
                  <a:latin typeface="微软雅黑" panose="020B0503020204020204" pitchFamily="34" charset="-122"/>
                  <a:ea typeface="微软雅黑" panose="020B0503020204020204" pitchFamily="34" charset="-122"/>
                </a:rPr>
                <a:t>实现和使用</a:t>
              </a:r>
            </a:p>
          </p:txBody>
        </p:sp>
      </p:grpSp>
      <p:sp>
        <p:nvSpPr>
          <p:cNvPr id="7" name="灯片编号占位符 6">
            <a:extLst>
              <a:ext uri="{FF2B5EF4-FFF2-40B4-BE49-F238E27FC236}">
                <a16:creationId xmlns:a16="http://schemas.microsoft.com/office/drawing/2014/main" id="{D9762E5E-244B-43FC-88EA-7C6263D9F5A1}"/>
              </a:ext>
            </a:extLst>
          </p:cNvPr>
          <p:cNvSpPr>
            <a:spLocks noGrp="1"/>
          </p:cNvSpPr>
          <p:nvPr>
            <p:ph type="sldNum" sz="quarter" idx="12"/>
          </p:nvPr>
        </p:nvSpPr>
        <p:spPr/>
        <p:txBody>
          <a:bodyPr/>
          <a:lstStyle/>
          <a:p>
            <a:fld id="{C485880C-E2C3-4DAB-AE74-D9BE691626AC}" type="slidenum">
              <a:rPr lang="zh-CN" altLang="en-US" smtClean="0"/>
              <a:pPr/>
              <a:t>5</a:t>
            </a:fld>
            <a:endParaRPr lang="zh-CN" altLang="en-US"/>
          </a:p>
        </p:txBody>
      </p:sp>
    </p:spTree>
    <p:extLst>
      <p:ext uri="{BB962C8B-B14F-4D97-AF65-F5344CB8AC3E}">
        <p14:creationId xmlns:p14="http://schemas.microsoft.com/office/powerpoint/2010/main" val="261690221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10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wipe(down)">
                                      <p:cBhvr>
                                        <p:cTn id="12" dur="1000"/>
                                        <p:tgtEl>
                                          <p:spTgt spid="6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wipe(up)">
                                      <p:cBhvr>
                                        <p:cTn id="17" dur="1000"/>
                                        <p:tgtEl>
                                          <p:spTgt spid="6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wipe(up)">
                                      <p:cBhvr>
                                        <p:cTn id="22" dur="10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124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180166" y="588036"/>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确认丢失和确认迟到</a:t>
            </a:r>
          </a:p>
        </p:txBody>
      </p:sp>
      <p:sp>
        <p:nvSpPr>
          <p:cNvPr id="4" name="Rectangle 68"/>
          <p:cNvSpPr>
            <a:spLocks noChangeArrowheads="1"/>
          </p:cNvSpPr>
          <p:nvPr/>
        </p:nvSpPr>
        <p:spPr bwMode="auto">
          <a:xfrm>
            <a:off x="556963" y="976954"/>
            <a:ext cx="8048776" cy="25545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2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确认丢失</a:t>
            </a:r>
          </a:p>
          <a:p>
            <a:pPr marL="633413" indent="-342900">
              <a:lnSpc>
                <a:spcPts val="3200"/>
              </a:lnSpc>
              <a:buClr>
                <a:srgbClr val="7030A0"/>
              </a:buClr>
              <a:buFont typeface="+mj-lt"/>
              <a:buAutoNum type="arabicPeriod"/>
            </a:pPr>
            <a:r>
              <a:rPr lang="zh-CN" altLang="en-US" sz="2000" b="1" dirty="0">
                <a:latin typeface="微软雅黑" pitchFamily="34" charset="-122"/>
                <a:ea typeface="微软雅黑" pitchFamily="34" charset="-122"/>
              </a:rPr>
              <a:t>若 </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所发送的对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的确认</a:t>
            </a:r>
            <a:r>
              <a:rPr lang="zh-CN" altLang="en-US" sz="2000" b="1" dirty="0">
                <a:solidFill>
                  <a:srgbClr val="C00000"/>
                </a:solidFill>
                <a:latin typeface="微软雅黑" pitchFamily="34" charset="-122"/>
                <a:ea typeface="微软雅黑" pitchFamily="34" charset="-122"/>
              </a:rPr>
              <a:t>丢失</a:t>
            </a:r>
            <a:r>
              <a:rPr lang="zh-CN" altLang="en-US" sz="2000" b="1" dirty="0">
                <a:latin typeface="微软雅黑" pitchFamily="34" charset="-122"/>
                <a:ea typeface="微软雅黑" pitchFamily="34" charset="-122"/>
              </a:rPr>
              <a:t>了，那么 </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在设定的超时重传时间内将不会收到确认，因此 </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在超时计时器到期后</a:t>
            </a:r>
            <a:r>
              <a:rPr lang="zh-CN" altLang="en-US" sz="2000" b="1" dirty="0">
                <a:solidFill>
                  <a:srgbClr val="C00000"/>
                </a:solidFill>
                <a:latin typeface="微软雅黑" pitchFamily="34" charset="-122"/>
                <a:ea typeface="微软雅黑" pitchFamily="34" charset="-122"/>
              </a:rPr>
              <a:t>重传</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a:t>
            </a:r>
          </a:p>
          <a:p>
            <a:pPr marL="633413" indent="-342900">
              <a:lnSpc>
                <a:spcPts val="3200"/>
              </a:lnSpc>
              <a:buClr>
                <a:srgbClr val="7030A0"/>
              </a:buClr>
              <a:buFont typeface="+mj-lt"/>
              <a:buAutoNum type="arabicPeriod"/>
            </a:pPr>
            <a:r>
              <a:rPr lang="zh-CN" altLang="en-US" sz="2000" b="1" dirty="0">
                <a:latin typeface="微软雅黑" pitchFamily="34" charset="-122"/>
                <a:ea typeface="微软雅黑" pitchFamily="34" charset="-122"/>
              </a:rPr>
              <a:t>假定 </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正确收到了 </a:t>
            </a:r>
            <a:r>
              <a:rPr lang="en-US" altLang="zh-CN" sz="2000" b="1" dirty="0">
                <a:solidFill>
                  <a:srgbClr val="C00000"/>
                </a:solidFill>
                <a:latin typeface="微软雅黑" pitchFamily="34" charset="-122"/>
                <a:ea typeface="微软雅黑" pitchFamily="34" charset="-122"/>
              </a:rPr>
              <a:t>A </a:t>
            </a:r>
            <a:r>
              <a:rPr lang="zh-CN" altLang="en-US" sz="2000" b="1" dirty="0">
                <a:solidFill>
                  <a:srgbClr val="C00000"/>
                </a:solidFill>
                <a:latin typeface="微软雅黑" pitchFamily="34" charset="-122"/>
                <a:ea typeface="微软雅黑" pitchFamily="34" charset="-122"/>
              </a:rPr>
              <a:t>重传</a:t>
            </a:r>
            <a:r>
              <a:rPr lang="zh-CN" altLang="en-US" sz="2000" b="1" dirty="0">
                <a:latin typeface="微软雅黑" pitchFamily="34" charset="-122"/>
                <a:ea typeface="微软雅黑" pitchFamily="34" charset="-122"/>
              </a:rPr>
              <a:t>的分组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。这时 </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应采取两个行动：</a:t>
            </a:r>
          </a:p>
          <a:p>
            <a:pPr marL="990600" indent="-342900">
              <a:lnSpc>
                <a:spcPts val="3200"/>
              </a:lnSpc>
              <a:buClr>
                <a:srgbClr val="993300"/>
              </a:buClr>
              <a:buSzPct val="80000"/>
              <a:buFont typeface="Wingdings" panose="05000000000000000000" pitchFamily="2" charset="2"/>
              <a:buChar char="p"/>
            </a:pPr>
            <a:r>
              <a:rPr lang="en-US" altLang="zh-CN" sz="2000" b="1" dirty="0">
                <a:latin typeface="微软雅黑" pitchFamily="34" charset="-122"/>
                <a:ea typeface="微软雅黑" pitchFamily="34" charset="-122"/>
              </a:rPr>
              <a:t>(1) </a:t>
            </a:r>
            <a:r>
              <a:rPr lang="zh-CN" altLang="en-US" sz="2000" b="1" dirty="0">
                <a:solidFill>
                  <a:srgbClr val="0000FF"/>
                </a:solidFill>
                <a:latin typeface="微软雅黑" pitchFamily="34" charset="-122"/>
                <a:ea typeface="微软雅黑" pitchFamily="34" charset="-122"/>
              </a:rPr>
              <a:t>丢弃</a:t>
            </a:r>
            <a:r>
              <a:rPr lang="zh-CN" altLang="en-US" sz="2000" b="1" dirty="0">
                <a:latin typeface="微软雅黑" pitchFamily="34" charset="-122"/>
                <a:ea typeface="微软雅黑" pitchFamily="34" charset="-122"/>
              </a:rPr>
              <a:t>这个重复的分组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，不向上层交付。</a:t>
            </a:r>
          </a:p>
          <a:p>
            <a:pPr marL="990600" indent="-342900">
              <a:lnSpc>
                <a:spcPts val="3200"/>
              </a:lnSpc>
              <a:buClr>
                <a:srgbClr val="993300"/>
              </a:buClr>
              <a:buSzPct val="80000"/>
              <a:buFont typeface="Wingdings" panose="05000000000000000000" pitchFamily="2" charset="2"/>
              <a:buChar char="p"/>
            </a:pPr>
            <a:r>
              <a:rPr lang="en-US" altLang="zh-CN" sz="2000" b="1" dirty="0">
                <a:latin typeface="微软雅黑" pitchFamily="34" charset="-122"/>
                <a:ea typeface="微软雅黑" pitchFamily="34" charset="-122"/>
              </a:rPr>
              <a:t>(2) </a:t>
            </a:r>
            <a:r>
              <a:rPr lang="zh-CN" altLang="en-US" sz="2000" b="1" dirty="0">
                <a:solidFill>
                  <a:srgbClr val="0000FF"/>
                </a:solidFill>
                <a:latin typeface="微软雅黑" pitchFamily="34" charset="-122"/>
                <a:ea typeface="微软雅黑" pitchFamily="34" charset="-122"/>
              </a:rPr>
              <a:t>向 </a:t>
            </a:r>
            <a:r>
              <a:rPr lang="en-US" altLang="zh-CN" sz="2000" b="1" dirty="0">
                <a:solidFill>
                  <a:srgbClr val="0000FF"/>
                </a:solidFill>
                <a:latin typeface="微软雅黑" pitchFamily="34" charset="-122"/>
                <a:ea typeface="微软雅黑" pitchFamily="34" charset="-122"/>
              </a:rPr>
              <a:t>A </a:t>
            </a:r>
            <a:r>
              <a:rPr lang="zh-CN" altLang="en-US" sz="2000" b="1" dirty="0">
                <a:solidFill>
                  <a:srgbClr val="0000FF"/>
                </a:solidFill>
                <a:latin typeface="微软雅黑" pitchFamily="34" charset="-122"/>
                <a:ea typeface="微软雅黑" pitchFamily="34" charset="-122"/>
              </a:rPr>
              <a:t>发送确认。</a:t>
            </a:r>
          </a:p>
        </p:txBody>
      </p:sp>
      <p:sp>
        <p:nvSpPr>
          <p:cNvPr id="5" name="灯片编号占位符 4">
            <a:extLst>
              <a:ext uri="{FF2B5EF4-FFF2-40B4-BE49-F238E27FC236}">
                <a16:creationId xmlns:a16="http://schemas.microsoft.com/office/drawing/2014/main" id="{801C7E48-842C-42B2-A299-CAE00B4600E5}"/>
              </a:ext>
            </a:extLst>
          </p:cNvPr>
          <p:cNvSpPr>
            <a:spLocks noGrp="1"/>
          </p:cNvSpPr>
          <p:nvPr>
            <p:ph type="sldNum" sz="quarter" idx="12"/>
          </p:nvPr>
        </p:nvSpPr>
        <p:spPr/>
        <p:txBody>
          <a:bodyPr/>
          <a:lstStyle/>
          <a:p>
            <a:fld id="{C485880C-E2C3-4DAB-AE74-D9BE691626AC}" type="slidenum">
              <a:rPr lang="zh-CN" altLang="en-US" smtClean="0"/>
              <a:pPr/>
              <a:t>50</a:t>
            </a:fld>
            <a:endParaRPr lang="zh-CN" altLang="en-US"/>
          </a:p>
        </p:txBody>
      </p:sp>
    </p:spTree>
    <p:extLst>
      <p:ext uri="{BB962C8B-B14F-4D97-AF65-F5344CB8AC3E}">
        <p14:creationId xmlns:p14="http://schemas.microsoft.com/office/powerpoint/2010/main" val="28631794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124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180166" y="588036"/>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确认丢失和确认迟到</a:t>
            </a:r>
          </a:p>
        </p:txBody>
      </p:sp>
      <p:sp>
        <p:nvSpPr>
          <p:cNvPr id="4" name="Rectangle 68"/>
          <p:cNvSpPr>
            <a:spLocks noChangeArrowheads="1"/>
          </p:cNvSpPr>
          <p:nvPr/>
        </p:nvSpPr>
        <p:spPr bwMode="auto">
          <a:xfrm>
            <a:off x="556963" y="976954"/>
            <a:ext cx="8048776" cy="2144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2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确认迟到</a:t>
            </a:r>
          </a:p>
          <a:p>
            <a:pPr marL="633413" indent="-342900">
              <a:lnSpc>
                <a:spcPts val="3200"/>
              </a:lnSpc>
              <a:buClr>
                <a:srgbClr val="7030A0"/>
              </a:buClr>
              <a:buFont typeface="+mj-lt"/>
              <a:buAutoNum type="arabicPeriod"/>
            </a:pP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对分组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的确认迟到了，因此 </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在超时计时器到期后</a:t>
            </a:r>
            <a:r>
              <a:rPr lang="zh-CN" altLang="en-US" sz="2000" b="1" dirty="0">
                <a:solidFill>
                  <a:srgbClr val="C00000"/>
                </a:solidFill>
                <a:latin typeface="微软雅黑" pitchFamily="34" charset="-122"/>
                <a:ea typeface="微软雅黑" pitchFamily="34" charset="-122"/>
              </a:rPr>
              <a:t>重传</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633413" indent="-342900">
              <a:lnSpc>
                <a:spcPts val="3200"/>
              </a:lnSpc>
              <a:buClr>
                <a:srgbClr val="7030A0"/>
              </a:buClr>
              <a:buFont typeface="+mj-lt"/>
              <a:buAutoNum type="arabicPeriod"/>
            </a:pP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会收到</a:t>
            </a:r>
            <a:r>
              <a:rPr lang="zh-CN" altLang="en-US" sz="2000" b="1" dirty="0">
                <a:solidFill>
                  <a:srgbClr val="C00000"/>
                </a:solidFill>
                <a:latin typeface="微软雅黑" pitchFamily="34" charset="-122"/>
                <a:ea typeface="微软雅黑" pitchFamily="34" charset="-122"/>
              </a:rPr>
              <a:t>重复</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a:t>
            </a:r>
            <a:r>
              <a:rPr lang="zh-CN" altLang="en-US" sz="2000" b="1" dirty="0">
                <a:solidFill>
                  <a:srgbClr val="C00000"/>
                </a:solidFill>
                <a:latin typeface="微软雅黑" pitchFamily="34" charset="-122"/>
                <a:ea typeface="微软雅黑" pitchFamily="34" charset="-122"/>
              </a:rPr>
              <a:t>丢弃</a:t>
            </a:r>
            <a:r>
              <a:rPr lang="zh-CN" altLang="en-US" sz="2000" b="1" dirty="0">
                <a:latin typeface="微软雅黑" pitchFamily="34" charset="-122"/>
                <a:ea typeface="微软雅黑" pitchFamily="34" charset="-122"/>
              </a:rPr>
              <a:t>重复的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，并</a:t>
            </a:r>
            <a:r>
              <a:rPr lang="zh-CN" altLang="en-US" sz="2000" b="1" dirty="0">
                <a:solidFill>
                  <a:srgbClr val="C00000"/>
                </a:solidFill>
                <a:latin typeface="微软雅黑" pitchFamily="34" charset="-122"/>
                <a:ea typeface="微软雅黑" pitchFamily="34" charset="-122"/>
              </a:rPr>
              <a:t>重传</a:t>
            </a:r>
            <a:r>
              <a:rPr lang="zh-CN" altLang="en-US" sz="2000" b="1" dirty="0">
                <a:latin typeface="微软雅黑" pitchFamily="34" charset="-122"/>
                <a:ea typeface="微软雅黑" pitchFamily="34" charset="-122"/>
              </a:rPr>
              <a:t>确认分组。</a:t>
            </a:r>
          </a:p>
          <a:p>
            <a:pPr marL="633413" indent="-342900">
              <a:lnSpc>
                <a:spcPts val="3200"/>
              </a:lnSpc>
              <a:buClr>
                <a:srgbClr val="7030A0"/>
              </a:buClr>
              <a:buFont typeface="+mj-lt"/>
              <a:buAutoNum type="arabicPeriod"/>
            </a:pP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会收到重复的确认。对重复的确认的处理：</a:t>
            </a:r>
            <a:r>
              <a:rPr lang="zh-CN" altLang="en-US" sz="2000" b="1" dirty="0">
                <a:solidFill>
                  <a:srgbClr val="C00000"/>
                </a:solidFill>
                <a:latin typeface="微软雅黑" pitchFamily="34" charset="-122"/>
                <a:ea typeface="微软雅黑" pitchFamily="34" charset="-122"/>
              </a:rPr>
              <a:t>丢弃。</a:t>
            </a:r>
          </a:p>
        </p:txBody>
      </p:sp>
      <p:sp>
        <p:nvSpPr>
          <p:cNvPr id="5" name="灯片编号占位符 4">
            <a:extLst>
              <a:ext uri="{FF2B5EF4-FFF2-40B4-BE49-F238E27FC236}">
                <a16:creationId xmlns:a16="http://schemas.microsoft.com/office/drawing/2014/main" id="{F2931656-F1E7-4223-8A73-8BDCF526B714}"/>
              </a:ext>
            </a:extLst>
          </p:cNvPr>
          <p:cNvSpPr>
            <a:spLocks noGrp="1"/>
          </p:cNvSpPr>
          <p:nvPr>
            <p:ph type="sldNum" sz="quarter" idx="12"/>
          </p:nvPr>
        </p:nvSpPr>
        <p:spPr/>
        <p:txBody>
          <a:bodyPr/>
          <a:lstStyle/>
          <a:p>
            <a:fld id="{C485880C-E2C3-4DAB-AE74-D9BE691626AC}" type="slidenum">
              <a:rPr lang="zh-CN" altLang="en-US" smtClean="0"/>
              <a:pPr/>
              <a:t>51</a:t>
            </a:fld>
            <a:endParaRPr lang="zh-CN" altLang="en-US"/>
          </a:p>
        </p:txBody>
      </p:sp>
    </p:spTree>
    <p:extLst>
      <p:ext uri="{BB962C8B-B14F-4D97-AF65-F5344CB8AC3E}">
        <p14:creationId xmlns:p14="http://schemas.microsoft.com/office/powerpoint/2010/main" val="262436874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4" y="628209"/>
            <a:ext cx="8053711"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162169" y="605119"/>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确认丢失和确认迟到</a:t>
            </a:r>
          </a:p>
        </p:txBody>
      </p:sp>
      <p:sp>
        <p:nvSpPr>
          <p:cNvPr id="7" name="圆角矩形 6"/>
          <p:cNvSpPr/>
          <p:nvPr/>
        </p:nvSpPr>
        <p:spPr>
          <a:xfrm>
            <a:off x="545144" y="1025023"/>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a:off x="2151462" y="1337233"/>
            <a:ext cx="1082227" cy="2099762"/>
            <a:chOff x="1965184" y="1647602"/>
            <a:chExt cx="1834656" cy="3179763"/>
          </a:xfrm>
        </p:grpSpPr>
        <p:sp>
          <p:nvSpPr>
            <p:cNvPr id="54" name="Line 28"/>
            <p:cNvSpPr>
              <a:spLocks noChangeShapeType="1"/>
            </p:cNvSpPr>
            <p:nvPr/>
          </p:nvSpPr>
          <p:spPr bwMode="auto">
            <a:xfrm>
              <a:off x="1965184" y="1647602"/>
              <a:ext cx="0" cy="317976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29"/>
            <p:cNvSpPr>
              <a:spLocks noChangeShapeType="1"/>
            </p:cNvSpPr>
            <p:nvPr/>
          </p:nvSpPr>
          <p:spPr bwMode="auto">
            <a:xfrm>
              <a:off x="3799840" y="1647602"/>
              <a:ext cx="0" cy="316071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sp>
        <p:nvSpPr>
          <p:cNvPr id="56" name="Rectangle 30"/>
          <p:cNvSpPr>
            <a:spLocks noChangeArrowheads="1"/>
          </p:cNvSpPr>
          <p:nvPr/>
        </p:nvSpPr>
        <p:spPr bwMode="auto">
          <a:xfrm>
            <a:off x="1982174" y="1071286"/>
            <a:ext cx="3173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a:solidFill>
                  <a:srgbClr val="0000FF"/>
                </a:solidFill>
                <a:latin typeface="微软雅黑" pitchFamily="34" charset="-122"/>
                <a:ea typeface="微软雅黑" pitchFamily="34" charset="-122"/>
              </a:rPr>
              <a:t>A</a:t>
            </a:r>
          </a:p>
        </p:txBody>
      </p:sp>
      <p:sp>
        <p:nvSpPr>
          <p:cNvPr id="57" name="Rectangle 31"/>
          <p:cNvSpPr>
            <a:spLocks noChangeArrowheads="1"/>
          </p:cNvSpPr>
          <p:nvPr/>
        </p:nvSpPr>
        <p:spPr bwMode="auto">
          <a:xfrm>
            <a:off x="3082484" y="1071286"/>
            <a:ext cx="30617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B</a:t>
            </a:r>
          </a:p>
        </p:txBody>
      </p:sp>
      <p:grpSp>
        <p:nvGrpSpPr>
          <p:cNvPr id="58" name="Group 32"/>
          <p:cNvGrpSpPr>
            <a:grpSpLocks/>
          </p:cNvGrpSpPr>
          <p:nvPr/>
        </p:nvGrpSpPr>
        <p:grpSpPr bwMode="auto">
          <a:xfrm>
            <a:off x="2153156" y="1415894"/>
            <a:ext cx="1080298" cy="458853"/>
            <a:chOff x="3769" y="1868"/>
            <a:chExt cx="1057" cy="490"/>
          </a:xfrm>
        </p:grpSpPr>
        <p:sp>
          <p:nvSpPr>
            <p:cNvPr id="59" name="Freeform 33"/>
            <p:cNvSpPr>
              <a:spLocks/>
            </p:cNvSpPr>
            <p:nvPr/>
          </p:nvSpPr>
          <p:spPr bwMode="auto">
            <a:xfrm>
              <a:off x="3769" y="1868"/>
              <a:ext cx="1057" cy="490"/>
            </a:xfrm>
            <a:custGeom>
              <a:avLst/>
              <a:gdLst>
                <a:gd name="T0" fmla="*/ 0 w 1033"/>
                <a:gd name="T1" fmla="*/ 0 h 457"/>
                <a:gd name="T2" fmla="*/ 1071 w 1033"/>
                <a:gd name="T3" fmla="*/ 152 h 457"/>
                <a:gd name="T4" fmla="*/ 1071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0" name="AutoShape 34"/>
            <p:cNvSpPr>
              <a:spLocks noChangeArrowheads="1"/>
            </p:cNvSpPr>
            <p:nvPr/>
          </p:nvSpPr>
          <p:spPr bwMode="auto">
            <a:xfrm rot="480000">
              <a:off x="4477" y="2114"/>
              <a:ext cx="291" cy="100"/>
            </a:xfrm>
            <a:prstGeom prst="rightArrow">
              <a:avLst>
                <a:gd name="adj1" fmla="val 50000"/>
                <a:gd name="adj2" fmla="val 145513"/>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1" name="Rectangle 35"/>
            <p:cNvSpPr>
              <a:spLocks noChangeArrowheads="1"/>
            </p:cNvSpPr>
            <p:nvPr/>
          </p:nvSpPr>
          <p:spPr bwMode="auto">
            <a:xfrm rot="540000">
              <a:off x="3940" y="1949"/>
              <a:ext cx="431" cy="32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grpSp>
      <p:grpSp>
        <p:nvGrpSpPr>
          <p:cNvPr id="62" name="Group 36"/>
          <p:cNvGrpSpPr>
            <a:grpSpLocks/>
          </p:cNvGrpSpPr>
          <p:nvPr/>
        </p:nvGrpSpPr>
        <p:grpSpPr bwMode="auto">
          <a:xfrm>
            <a:off x="2152219" y="2286778"/>
            <a:ext cx="1082519" cy="458853"/>
            <a:chOff x="3439" y="3564"/>
            <a:chExt cx="1156" cy="490"/>
          </a:xfrm>
        </p:grpSpPr>
        <p:sp>
          <p:nvSpPr>
            <p:cNvPr id="63" name="Freeform 3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4" name="AutoShape 38"/>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5" name="Rectangle 39"/>
            <p:cNvSpPr>
              <a:spLocks noChangeArrowheads="1"/>
            </p:cNvSpPr>
            <p:nvPr/>
          </p:nvSpPr>
          <p:spPr bwMode="auto">
            <a:xfrm rot="540000">
              <a:off x="3626" y="3647"/>
              <a:ext cx="471" cy="32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grpSp>
      <p:sp>
        <p:nvSpPr>
          <p:cNvPr id="66" name="Text Box 40"/>
          <p:cNvSpPr txBox="1">
            <a:spLocks noChangeArrowheads="1"/>
          </p:cNvSpPr>
          <p:nvPr/>
        </p:nvSpPr>
        <p:spPr bwMode="auto">
          <a:xfrm>
            <a:off x="2263248" y="3979308"/>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400" b="1" dirty="0">
                <a:solidFill>
                  <a:srgbClr val="0000FF"/>
                </a:solidFill>
                <a:latin typeface="微软雅黑" pitchFamily="34" charset="-122"/>
                <a:ea typeface="微软雅黑" pitchFamily="34" charset="-122"/>
              </a:rPr>
              <a:t>确认丢失</a:t>
            </a:r>
          </a:p>
        </p:txBody>
      </p:sp>
      <p:grpSp>
        <p:nvGrpSpPr>
          <p:cNvPr id="67" name="Group 41"/>
          <p:cNvGrpSpPr>
            <a:grpSpLocks/>
          </p:cNvGrpSpPr>
          <p:nvPr/>
        </p:nvGrpSpPr>
        <p:grpSpPr bwMode="auto">
          <a:xfrm>
            <a:off x="2136299" y="2734396"/>
            <a:ext cx="1102183" cy="311833"/>
            <a:chOff x="2012" y="2283"/>
            <a:chExt cx="1177" cy="333"/>
          </a:xfrm>
        </p:grpSpPr>
        <p:sp>
          <p:nvSpPr>
            <p:cNvPr id="68" name="Line 42"/>
            <p:cNvSpPr>
              <a:spLocks noChangeShapeType="1"/>
            </p:cNvSpPr>
            <p:nvPr/>
          </p:nvSpPr>
          <p:spPr bwMode="auto">
            <a:xfrm flipH="1">
              <a:off x="2012" y="2415"/>
              <a:ext cx="1177" cy="20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9" name="Text Box 43"/>
            <p:cNvSpPr txBox="1">
              <a:spLocks noChangeArrowheads="1"/>
            </p:cNvSpPr>
            <p:nvPr/>
          </p:nvSpPr>
          <p:spPr bwMode="auto">
            <a:xfrm rot="21169770">
              <a:off x="2151" y="2283"/>
              <a:ext cx="660"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200" b="1" dirty="0">
                  <a:latin typeface="微软雅黑" pitchFamily="34" charset="-122"/>
                  <a:ea typeface="微软雅黑" pitchFamily="34" charset="-122"/>
                </a:rPr>
                <a:t>ACK </a:t>
              </a:r>
              <a:r>
                <a:rPr kumimoji="0" lang="en-US" altLang="zh-CN" sz="1200" b="1" baseline="-25000" dirty="0">
                  <a:latin typeface="微软雅黑" pitchFamily="34" charset="-122"/>
                  <a:ea typeface="微软雅黑" pitchFamily="34" charset="-122"/>
                </a:rPr>
                <a:t>1</a:t>
              </a:r>
            </a:p>
          </p:txBody>
        </p:sp>
      </p:grpSp>
      <p:sp>
        <p:nvSpPr>
          <p:cNvPr id="70" name="Text Box 47"/>
          <p:cNvSpPr txBox="1">
            <a:spLocks noChangeArrowheads="1"/>
          </p:cNvSpPr>
          <p:nvPr/>
        </p:nvSpPr>
        <p:spPr bwMode="auto">
          <a:xfrm>
            <a:off x="1280398" y="230644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400" b="1" dirty="0">
                <a:solidFill>
                  <a:srgbClr val="CC00CC"/>
                </a:solidFill>
                <a:latin typeface="微软雅黑" pitchFamily="34" charset="-122"/>
                <a:ea typeface="微软雅黑" pitchFamily="34" charset="-122"/>
              </a:rPr>
              <a:t>超时重传</a:t>
            </a:r>
          </a:p>
        </p:txBody>
      </p:sp>
      <p:grpSp>
        <p:nvGrpSpPr>
          <p:cNvPr id="71" name="Group 48"/>
          <p:cNvGrpSpPr>
            <a:grpSpLocks/>
          </p:cNvGrpSpPr>
          <p:nvPr/>
        </p:nvGrpSpPr>
        <p:grpSpPr bwMode="auto">
          <a:xfrm>
            <a:off x="1576311" y="1738027"/>
            <a:ext cx="499119" cy="546878"/>
            <a:chOff x="3153" y="2204"/>
            <a:chExt cx="533" cy="584"/>
          </a:xfrm>
        </p:grpSpPr>
        <p:sp>
          <p:nvSpPr>
            <p:cNvPr id="72" name="AutoShape 49"/>
            <p:cNvSpPr>
              <a:spLocks/>
            </p:cNvSpPr>
            <p:nvPr/>
          </p:nvSpPr>
          <p:spPr bwMode="auto">
            <a:xfrm>
              <a:off x="3600" y="2204"/>
              <a:ext cx="56" cy="584"/>
            </a:xfrm>
            <a:prstGeom prst="leftBrace">
              <a:avLst>
                <a:gd name="adj1" fmla="val 86905"/>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3" name="Text Box 50"/>
            <p:cNvSpPr txBox="1">
              <a:spLocks noChangeArrowheads="1"/>
            </p:cNvSpPr>
            <p:nvPr/>
          </p:nvSpPr>
          <p:spPr bwMode="auto">
            <a:xfrm>
              <a:off x="3153" y="2311"/>
              <a:ext cx="533"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400" b="1" dirty="0">
                  <a:latin typeface="微软雅黑" pitchFamily="34" charset="-122"/>
                  <a:ea typeface="微软雅黑" pitchFamily="34" charset="-122"/>
                </a:rPr>
                <a:t>t</a:t>
              </a:r>
              <a:r>
                <a:rPr kumimoji="0" lang="en-US" altLang="zh-CN" sz="1400" b="1" baseline="-25000" dirty="0">
                  <a:latin typeface="微软雅黑" pitchFamily="34" charset="-122"/>
                  <a:ea typeface="微软雅黑" pitchFamily="34" charset="-122"/>
                </a:rPr>
                <a:t>out</a:t>
              </a:r>
            </a:p>
          </p:txBody>
        </p:sp>
      </p:grpSp>
      <p:grpSp>
        <p:nvGrpSpPr>
          <p:cNvPr id="74" name="Group 51"/>
          <p:cNvGrpSpPr>
            <a:grpSpLocks/>
          </p:cNvGrpSpPr>
          <p:nvPr/>
        </p:nvGrpSpPr>
        <p:grpSpPr bwMode="auto">
          <a:xfrm>
            <a:off x="2290137" y="1839164"/>
            <a:ext cx="937372" cy="336180"/>
            <a:chOff x="4012" y="2397"/>
            <a:chExt cx="1001" cy="359"/>
          </a:xfrm>
        </p:grpSpPr>
        <p:sp>
          <p:nvSpPr>
            <p:cNvPr id="75" name="Line 52"/>
            <p:cNvSpPr>
              <a:spLocks noChangeShapeType="1"/>
            </p:cNvSpPr>
            <p:nvPr/>
          </p:nvSpPr>
          <p:spPr bwMode="auto">
            <a:xfrm flipH="1">
              <a:off x="4012" y="2555"/>
              <a:ext cx="1001" cy="20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6" name="Text Box 53"/>
            <p:cNvSpPr txBox="1">
              <a:spLocks noChangeArrowheads="1"/>
            </p:cNvSpPr>
            <p:nvPr/>
          </p:nvSpPr>
          <p:spPr bwMode="auto">
            <a:xfrm rot="21169770">
              <a:off x="4145" y="2397"/>
              <a:ext cx="715"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200" b="1" dirty="0">
                  <a:latin typeface="微软雅黑" pitchFamily="34" charset="-122"/>
                  <a:ea typeface="微软雅黑" pitchFamily="34" charset="-122"/>
                </a:rPr>
                <a:t>ACK </a:t>
              </a:r>
              <a:r>
                <a:rPr kumimoji="0" lang="en-US" altLang="zh-CN" sz="1200" b="1" baseline="-25000" dirty="0">
                  <a:latin typeface="微软雅黑" pitchFamily="34" charset="-122"/>
                  <a:ea typeface="微软雅黑" pitchFamily="34" charset="-122"/>
                </a:rPr>
                <a:t>1</a:t>
              </a:r>
            </a:p>
          </p:txBody>
        </p:sp>
      </p:grpSp>
      <p:sp>
        <p:nvSpPr>
          <p:cNvPr id="77" name="AutoShape 57"/>
          <p:cNvSpPr>
            <a:spLocks noChangeArrowheads="1"/>
          </p:cNvSpPr>
          <p:nvPr/>
        </p:nvSpPr>
        <p:spPr bwMode="auto">
          <a:xfrm>
            <a:off x="2094160" y="1944043"/>
            <a:ext cx="414841" cy="340862"/>
          </a:xfrm>
          <a:prstGeom prst="irregularSeal1">
            <a:avLst/>
          </a:prstGeom>
          <a:solidFill>
            <a:srgbClr val="FF0000"/>
          </a:solidFill>
          <a:ln w="9525" algn="ctr">
            <a:solidFill>
              <a:schemeClr val="tx1"/>
            </a:solidFill>
            <a:miter lim="800000"/>
            <a:headEnd/>
            <a:tailEnd/>
          </a:ln>
          <a:effectLst/>
          <a:extLst/>
        </p:spPr>
        <p:txBody>
          <a:bodyPr wrap="none" anchor="ctr"/>
          <a:lstStyle/>
          <a:p>
            <a:endParaRPr lang="zh-CN" altLang="en-US" sz="1400" b="1">
              <a:latin typeface="微软雅黑" pitchFamily="34" charset="-122"/>
              <a:ea typeface="微软雅黑" pitchFamily="34" charset="-122"/>
            </a:endParaRPr>
          </a:p>
        </p:txBody>
      </p:sp>
      <p:grpSp>
        <p:nvGrpSpPr>
          <p:cNvPr id="78" name="组合 77"/>
          <p:cNvGrpSpPr/>
          <p:nvPr/>
        </p:nvGrpSpPr>
        <p:grpSpPr>
          <a:xfrm>
            <a:off x="6030643" y="1337233"/>
            <a:ext cx="1082227" cy="2692542"/>
            <a:chOff x="6891708" y="1647602"/>
            <a:chExt cx="1834656" cy="3179763"/>
          </a:xfrm>
        </p:grpSpPr>
        <p:sp>
          <p:nvSpPr>
            <p:cNvPr id="79" name="Line 28"/>
            <p:cNvSpPr>
              <a:spLocks noChangeShapeType="1"/>
            </p:cNvSpPr>
            <p:nvPr/>
          </p:nvSpPr>
          <p:spPr bwMode="auto">
            <a:xfrm>
              <a:off x="6891708" y="1647602"/>
              <a:ext cx="0" cy="317976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80" name="Line 29"/>
            <p:cNvSpPr>
              <a:spLocks noChangeShapeType="1"/>
            </p:cNvSpPr>
            <p:nvPr/>
          </p:nvSpPr>
          <p:spPr bwMode="auto">
            <a:xfrm>
              <a:off x="8726364" y="1647602"/>
              <a:ext cx="0" cy="316071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sp>
        <p:nvSpPr>
          <p:cNvPr id="81" name="Rectangle 30"/>
          <p:cNvSpPr>
            <a:spLocks noChangeArrowheads="1"/>
          </p:cNvSpPr>
          <p:nvPr/>
        </p:nvSpPr>
        <p:spPr bwMode="auto">
          <a:xfrm>
            <a:off x="5861356" y="1071286"/>
            <a:ext cx="3173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a:solidFill>
                  <a:srgbClr val="0000FF"/>
                </a:solidFill>
                <a:latin typeface="微软雅黑" pitchFamily="34" charset="-122"/>
                <a:ea typeface="微软雅黑" pitchFamily="34" charset="-122"/>
              </a:rPr>
              <a:t>A</a:t>
            </a:r>
          </a:p>
        </p:txBody>
      </p:sp>
      <p:sp>
        <p:nvSpPr>
          <p:cNvPr id="82" name="Rectangle 31"/>
          <p:cNvSpPr>
            <a:spLocks noChangeArrowheads="1"/>
          </p:cNvSpPr>
          <p:nvPr/>
        </p:nvSpPr>
        <p:spPr bwMode="auto">
          <a:xfrm>
            <a:off x="6961666" y="1071286"/>
            <a:ext cx="30617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a:solidFill>
                  <a:srgbClr val="0000FF"/>
                </a:solidFill>
                <a:latin typeface="微软雅黑" pitchFamily="34" charset="-122"/>
                <a:ea typeface="微软雅黑" pitchFamily="34" charset="-122"/>
              </a:rPr>
              <a:t>B</a:t>
            </a:r>
          </a:p>
        </p:txBody>
      </p:sp>
      <p:grpSp>
        <p:nvGrpSpPr>
          <p:cNvPr id="83" name="Group 32"/>
          <p:cNvGrpSpPr>
            <a:grpSpLocks/>
          </p:cNvGrpSpPr>
          <p:nvPr/>
        </p:nvGrpSpPr>
        <p:grpSpPr bwMode="auto">
          <a:xfrm>
            <a:off x="6032337" y="1415894"/>
            <a:ext cx="1080298" cy="458853"/>
            <a:chOff x="3769" y="1868"/>
            <a:chExt cx="1057" cy="490"/>
          </a:xfrm>
        </p:grpSpPr>
        <p:sp>
          <p:nvSpPr>
            <p:cNvPr id="84" name="Freeform 33"/>
            <p:cNvSpPr>
              <a:spLocks/>
            </p:cNvSpPr>
            <p:nvPr/>
          </p:nvSpPr>
          <p:spPr bwMode="auto">
            <a:xfrm>
              <a:off x="3769" y="1868"/>
              <a:ext cx="1057" cy="490"/>
            </a:xfrm>
            <a:custGeom>
              <a:avLst/>
              <a:gdLst>
                <a:gd name="T0" fmla="*/ 0 w 1033"/>
                <a:gd name="T1" fmla="*/ 0 h 457"/>
                <a:gd name="T2" fmla="*/ 1071 w 1033"/>
                <a:gd name="T3" fmla="*/ 152 h 457"/>
                <a:gd name="T4" fmla="*/ 1071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5" name="AutoShape 34"/>
            <p:cNvSpPr>
              <a:spLocks noChangeArrowheads="1"/>
            </p:cNvSpPr>
            <p:nvPr/>
          </p:nvSpPr>
          <p:spPr bwMode="auto">
            <a:xfrm rot="480000">
              <a:off x="4477" y="2114"/>
              <a:ext cx="291" cy="100"/>
            </a:xfrm>
            <a:prstGeom prst="rightArrow">
              <a:avLst>
                <a:gd name="adj1" fmla="val 50000"/>
                <a:gd name="adj2" fmla="val 145513"/>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86" name="Rectangle 35"/>
            <p:cNvSpPr>
              <a:spLocks noChangeArrowheads="1"/>
            </p:cNvSpPr>
            <p:nvPr/>
          </p:nvSpPr>
          <p:spPr bwMode="auto">
            <a:xfrm rot="540000">
              <a:off x="3940" y="1949"/>
              <a:ext cx="431" cy="32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grpSp>
      <p:grpSp>
        <p:nvGrpSpPr>
          <p:cNvPr id="87" name="Group 36"/>
          <p:cNvGrpSpPr>
            <a:grpSpLocks/>
          </p:cNvGrpSpPr>
          <p:nvPr/>
        </p:nvGrpSpPr>
        <p:grpSpPr bwMode="auto">
          <a:xfrm>
            <a:off x="6031400" y="2286778"/>
            <a:ext cx="1082519" cy="458853"/>
            <a:chOff x="3439" y="3564"/>
            <a:chExt cx="1156" cy="490"/>
          </a:xfrm>
        </p:grpSpPr>
        <p:sp>
          <p:nvSpPr>
            <p:cNvPr id="88" name="Freeform 3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9" name="AutoShape 38"/>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90" name="Rectangle 39"/>
            <p:cNvSpPr>
              <a:spLocks noChangeArrowheads="1"/>
            </p:cNvSpPr>
            <p:nvPr/>
          </p:nvSpPr>
          <p:spPr bwMode="auto">
            <a:xfrm rot="540000">
              <a:off x="3626" y="3647"/>
              <a:ext cx="471" cy="32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grpSp>
      <p:sp>
        <p:nvSpPr>
          <p:cNvPr id="91" name="Text Box 40"/>
          <p:cNvSpPr txBox="1">
            <a:spLocks noChangeArrowheads="1"/>
          </p:cNvSpPr>
          <p:nvPr/>
        </p:nvSpPr>
        <p:spPr bwMode="auto">
          <a:xfrm>
            <a:off x="6142429" y="3979308"/>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400" b="1" dirty="0">
                <a:solidFill>
                  <a:srgbClr val="0000FF"/>
                </a:solidFill>
                <a:latin typeface="微软雅黑" pitchFamily="34" charset="-122"/>
                <a:ea typeface="微软雅黑" pitchFamily="34" charset="-122"/>
              </a:rPr>
              <a:t>确认迟到</a:t>
            </a:r>
          </a:p>
        </p:txBody>
      </p:sp>
      <p:grpSp>
        <p:nvGrpSpPr>
          <p:cNvPr id="92" name="Group 41"/>
          <p:cNvGrpSpPr>
            <a:grpSpLocks/>
          </p:cNvGrpSpPr>
          <p:nvPr/>
        </p:nvGrpSpPr>
        <p:grpSpPr bwMode="auto">
          <a:xfrm>
            <a:off x="6015481" y="2734396"/>
            <a:ext cx="1102183" cy="311833"/>
            <a:chOff x="2012" y="2283"/>
            <a:chExt cx="1177" cy="333"/>
          </a:xfrm>
        </p:grpSpPr>
        <p:sp>
          <p:nvSpPr>
            <p:cNvPr id="93" name="Line 42"/>
            <p:cNvSpPr>
              <a:spLocks noChangeShapeType="1"/>
            </p:cNvSpPr>
            <p:nvPr/>
          </p:nvSpPr>
          <p:spPr bwMode="auto">
            <a:xfrm flipH="1">
              <a:off x="2012" y="2415"/>
              <a:ext cx="1177" cy="20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4" name="Text Box 43"/>
            <p:cNvSpPr txBox="1">
              <a:spLocks noChangeArrowheads="1"/>
            </p:cNvSpPr>
            <p:nvPr/>
          </p:nvSpPr>
          <p:spPr bwMode="auto">
            <a:xfrm rot="21169770">
              <a:off x="2151" y="2283"/>
              <a:ext cx="660"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200" b="1" dirty="0">
                  <a:latin typeface="微软雅黑" pitchFamily="34" charset="-122"/>
                  <a:ea typeface="微软雅黑" pitchFamily="34" charset="-122"/>
                </a:rPr>
                <a:t>ACK </a:t>
              </a:r>
              <a:r>
                <a:rPr kumimoji="0" lang="en-US" altLang="zh-CN" sz="1200" b="1" baseline="-25000" dirty="0">
                  <a:latin typeface="微软雅黑" pitchFamily="34" charset="-122"/>
                  <a:ea typeface="微软雅黑" pitchFamily="34" charset="-122"/>
                </a:rPr>
                <a:t>1</a:t>
              </a:r>
            </a:p>
          </p:txBody>
        </p:sp>
      </p:grpSp>
      <p:sp>
        <p:nvSpPr>
          <p:cNvPr id="95" name="Text Box 47"/>
          <p:cNvSpPr txBox="1">
            <a:spLocks noChangeArrowheads="1"/>
          </p:cNvSpPr>
          <p:nvPr/>
        </p:nvSpPr>
        <p:spPr bwMode="auto">
          <a:xfrm>
            <a:off x="5130084" y="230644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r"/>
            <a:r>
              <a:rPr kumimoji="0" lang="zh-CN" altLang="en-US" sz="1400" b="1" dirty="0">
                <a:solidFill>
                  <a:srgbClr val="CC00CC"/>
                </a:solidFill>
                <a:latin typeface="微软雅黑" pitchFamily="34" charset="-122"/>
                <a:ea typeface="微软雅黑" pitchFamily="34" charset="-122"/>
              </a:rPr>
              <a:t>超时重传</a:t>
            </a:r>
          </a:p>
        </p:txBody>
      </p:sp>
      <p:grpSp>
        <p:nvGrpSpPr>
          <p:cNvPr id="96" name="Group 48"/>
          <p:cNvGrpSpPr>
            <a:grpSpLocks/>
          </p:cNvGrpSpPr>
          <p:nvPr/>
        </p:nvGrpSpPr>
        <p:grpSpPr bwMode="auto">
          <a:xfrm>
            <a:off x="5455492" y="1738027"/>
            <a:ext cx="499119" cy="546878"/>
            <a:chOff x="3153" y="2204"/>
            <a:chExt cx="533" cy="584"/>
          </a:xfrm>
        </p:grpSpPr>
        <p:sp>
          <p:nvSpPr>
            <p:cNvPr id="97" name="AutoShape 49"/>
            <p:cNvSpPr>
              <a:spLocks/>
            </p:cNvSpPr>
            <p:nvPr/>
          </p:nvSpPr>
          <p:spPr bwMode="auto">
            <a:xfrm>
              <a:off x="3600" y="2204"/>
              <a:ext cx="56" cy="584"/>
            </a:xfrm>
            <a:prstGeom prst="leftBrace">
              <a:avLst>
                <a:gd name="adj1" fmla="val 86905"/>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98" name="Text Box 50"/>
            <p:cNvSpPr txBox="1">
              <a:spLocks noChangeArrowheads="1"/>
            </p:cNvSpPr>
            <p:nvPr/>
          </p:nvSpPr>
          <p:spPr bwMode="auto">
            <a:xfrm>
              <a:off x="3153" y="2311"/>
              <a:ext cx="533"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400" b="1" dirty="0">
                  <a:latin typeface="微软雅黑" pitchFamily="34" charset="-122"/>
                  <a:ea typeface="微软雅黑" pitchFamily="34" charset="-122"/>
                </a:rPr>
                <a:t>t</a:t>
              </a:r>
              <a:r>
                <a:rPr kumimoji="0" lang="en-US" altLang="zh-CN" sz="1400" b="1" baseline="-25000" dirty="0">
                  <a:latin typeface="微软雅黑" pitchFamily="34" charset="-122"/>
                  <a:ea typeface="微软雅黑" pitchFamily="34" charset="-122"/>
                </a:rPr>
                <a:t>out</a:t>
              </a:r>
            </a:p>
          </p:txBody>
        </p:sp>
      </p:grpSp>
      <p:grpSp>
        <p:nvGrpSpPr>
          <p:cNvPr id="99" name="Group 36"/>
          <p:cNvGrpSpPr>
            <a:grpSpLocks/>
          </p:cNvGrpSpPr>
          <p:nvPr/>
        </p:nvGrpSpPr>
        <p:grpSpPr bwMode="auto">
          <a:xfrm>
            <a:off x="6031400" y="3100539"/>
            <a:ext cx="1082519" cy="458853"/>
            <a:chOff x="3439" y="3564"/>
            <a:chExt cx="1156" cy="490"/>
          </a:xfrm>
        </p:grpSpPr>
        <p:sp>
          <p:nvSpPr>
            <p:cNvPr id="100" name="Freeform 3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01" name="AutoShape 38"/>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02" name="Rectangle 39"/>
            <p:cNvSpPr>
              <a:spLocks noChangeArrowheads="1"/>
            </p:cNvSpPr>
            <p:nvPr/>
          </p:nvSpPr>
          <p:spPr bwMode="auto">
            <a:xfrm rot="540000">
              <a:off x="3555" y="3623"/>
              <a:ext cx="471" cy="32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2</a:t>
              </a:r>
            </a:p>
          </p:txBody>
        </p:sp>
      </p:grpSp>
      <p:sp>
        <p:nvSpPr>
          <p:cNvPr id="103" name="矩形 102"/>
          <p:cNvSpPr/>
          <p:nvPr/>
        </p:nvSpPr>
        <p:spPr>
          <a:xfrm>
            <a:off x="4411990" y="3379484"/>
            <a:ext cx="1620906" cy="523220"/>
          </a:xfrm>
          <a:prstGeom prst="rect">
            <a:avLst/>
          </a:prstGeom>
        </p:spPr>
        <p:txBody>
          <a:bodyPr wrap="square">
            <a:spAutoFit/>
          </a:bodyPr>
          <a:lstStyle/>
          <a:p>
            <a:pPr algn="r"/>
            <a:r>
              <a:rPr lang="zh-CN" altLang="en-US" sz="1400" b="1" dirty="0">
                <a:solidFill>
                  <a:srgbClr val="C00000"/>
                </a:solidFill>
                <a:latin typeface="微软雅黑" pitchFamily="34" charset="-122"/>
                <a:ea typeface="微软雅黑" pitchFamily="34" charset="-122"/>
              </a:rPr>
              <a:t>重复 </a:t>
            </a:r>
            <a:r>
              <a:rPr lang="en-US" altLang="zh-CN" sz="1400" b="1" dirty="0">
                <a:solidFill>
                  <a:srgbClr val="C00000"/>
                </a:solidFill>
                <a:latin typeface="微软雅黑" pitchFamily="34" charset="-122"/>
                <a:ea typeface="微软雅黑" pitchFamily="34" charset="-122"/>
              </a:rPr>
              <a:t>ACK</a:t>
            </a:r>
            <a:r>
              <a:rPr lang="en-US" altLang="zh-CN" sz="1400" b="1" baseline="-25000" dirty="0">
                <a:solidFill>
                  <a:srgbClr val="C00000"/>
                </a:solidFill>
                <a:latin typeface="微软雅黑" pitchFamily="34" charset="-122"/>
                <a:ea typeface="微软雅黑" pitchFamily="34" charset="-122"/>
              </a:rPr>
              <a:t>1</a:t>
            </a:r>
            <a:r>
              <a:rPr lang="zh-CN" altLang="en-US" sz="1400" b="1" dirty="0">
                <a:solidFill>
                  <a:srgbClr val="C00000"/>
                </a:solidFill>
                <a:latin typeface="微软雅黑" pitchFamily="34" charset="-122"/>
                <a:ea typeface="微软雅黑" pitchFamily="34" charset="-122"/>
              </a:rPr>
              <a:t>，丢弃</a:t>
            </a:r>
            <a:endParaRPr lang="en-US" altLang="zh-CN" sz="1400" dirty="0">
              <a:solidFill>
                <a:srgbClr val="C00000"/>
              </a:solidFill>
              <a:latin typeface="微软雅黑" pitchFamily="34" charset="-122"/>
              <a:ea typeface="微软雅黑" pitchFamily="34" charset="-122"/>
            </a:endParaRPr>
          </a:p>
          <a:p>
            <a:pPr algn="r"/>
            <a:r>
              <a:rPr lang="zh-CN" altLang="en-US" sz="1400" b="1" dirty="0">
                <a:solidFill>
                  <a:srgbClr val="C00000"/>
                </a:solidFill>
                <a:latin typeface="微软雅黑" pitchFamily="34" charset="-122"/>
                <a:ea typeface="微软雅黑" pitchFamily="34" charset="-122"/>
              </a:rPr>
              <a:t>等待 </a:t>
            </a:r>
            <a:r>
              <a:rPr lang="en-US" altLang="zh-CN" sz="1400" b="1" dirty="0">
                <a:solidFill>
                  <a:srgbClr val="C00000"/>
                </a:solidFill>
                <a:latin typeface="微软雅黑" pitchFamily="34" charset="-122"/>
                <a:ea typeface="微软雅黑" pitchFamily="34" charset="-122"/>
              </a:rPr>
              <a:t>ACK</a:t>
            </a:r>
            <a:r>
              <a:rPr lang="en-US" altLang="zh-CN" sz="1400" b="1" baseline="-25000" dirty="0">
                <a:solidFill>
                  <a:srgbClr val="C00000"/>
                </a:solidFill>
                <a:latin typeface="微软雅黑" pitchFamily="34" charset="-122"/>
                <a:ea typeface="微软雅黑" pitchFamily="34" charset="-122"/>
              </a:rPr>
              <a:t>2</a:t>
            </a:r>
            <a:r>
              <a:rPr lang="en-US" altLang="zh-CN" sz="1400" b="1" dirty="0">
                <a:solidFill>
                  <a:srgbClr val="C00000"/>
                </a:solidFill>
                <a:latin typeface="微软雅黑" pitchFamily="34" charset="-122"/>
                <a:ea typeface="微软雅黑" pitchFamily="34" charset="-122"/>
              </a:rPr>
              <a:t> </a:t>
            </a:r>
          </a:p>
        </p:txBody>
      </p:sp>
      <p:grpSp>
        <p:nvGrpSpPr>
          <p:cNvPr id="104" name="组合 103"/>
          <p:cNvGrpSpPr/>
          <p:nvPr/>
        </p:nvGrpSpPr>
        <p:grpSpPr>
          <a:xfrm>
            <a:off x="6035835" y="1900192"/>
            <a:ext cx="1078084" cy="1699467"/>
            <a:chOff x="6900509" y="2601963"/>
            <a:chExt cx="1827632" cy="2881039"/>
          </a:xfrm>
        </p:grpSpPr>
        <p:sp>
          <p:nvSpPr>
            <p:cNvPr id="105" name="Freeform 48"/>
            <p:cNvSpPr>
              <a:spLocks/>
            </p:cNvSpPr>
            <p:nvPr/>
          </p:nvSpPr>
          <p:spPr bwMode="auto">
            <a:xfrm>
              <a:off x="6900509" y="2726308"/>
              <a:ext cx="1827632" cy="2756694"/>
            </a:xfrm>
            <a:custGeom>
              <a:avLst/>
              <a:gdLst>
                <a:gd name="T0" fmla="*/ 798 w 798"/>
                <a:gd name="T1" fmla="*/ 0 h 1134"/>
                <a:gd name="T2" fmla="*/ 589 w 798"/>
                <a:gd name="T3" fmla="*/ 70 h 1134"/>
                <a:gd name="T4" fmla="*/ 466 w 798"/>
                <a:gd name="T5" fmla="*/ 217 h 1134"/>
                <a:gd name="T6" fmla="*/ 418 w 798"/>
                <a:gd name="T7" fmla="*/ 376 h 1134"/>
                <a:gd name="T8" fmla="*/ 385 w 798"/>
                <a:gd name="T9" fmla="*/ 661 h 1134"/>
                <a:gd name="T10" fmla="*/ 310 w 798"/>
                <a:gd name="T11" fmla="*/ 1018 h 1134"/>
                <a:gd name="T12" fmla="*/ 0 w 798"/>
                <a:gd name="T13" fmla="*/ 1134 h 1134"/>
              </a:gdLst>
              <a:ahLst/>
              <a:cxnLst>
                <a:cxn ang="0">
                  <a:pos x="T0" y="T1"/>
                </a:cxn>
                <a:cxn ang="0">
                  <a:pos x="T2" y="T3"/>
                </a:cxn>
                <a:cxn ang="0">
                  <a:pos x="T4" y="T5"/>
                </a:cxn>
                <a:cxn ang="0">
                  <a:pos x="T6" y="T7"/>
                </a:cxn>
                <a:cxn ang="0">
                  <a:pos x="T8" y="T9"/>
                </a:cxn>
                <a:cxn ang="0">
                  <a:pos x="T10" y="T11"/>
                </a:cxn>
                <a:cxn ang="0">
                  <a:pos x="T12" y="T13"/>
                </a:cxn>
              </a:cxnLst>
              <a:rect l="0" t="0" r="r" b="b"/>
              <a:pathLst>
                <a:path w="798" h="1134">
                  <a:moveTo>
                    <a:pt x="798" y="0"/>
                  </a:moveTo>
                  <a:cubicBezTo>
                    <a:pt x="763" y="12"/>
                    <a:pt x="644" y="34"/>
                    <a:pt x="589" y="70"/>
                  </a:cubicBezTo>
                  <a:cubicBezTo>
                    <a:pt x="534" y="106"/>
                    <a:pt x="494" y="166"/>
                    <a:pt x="466" y="217"/>
                  </a:cubicBezTo>
                  <a:cubicBezTo>
                    <a:pt x="438" y="268"/>
                    <a:pt x="431" y="302"/>
                    <a:pt x="418" y="376"/>
                  </a:cubicBezTo>
                  <a:cubicBezTo>
                    <a:pt x="405" y="450"/>
                    <a:pt x="403" y="554"/>
                    <a:pt x="385" y="661"/>
                  </a:cubicBezTo>
                  <a:cubicBezTo>
                    <a:pt x="367" y="768"/>
                    <a:pt x="374" y="939"/>
                    <a:pt x="310" y="1018"/>
                  </a:cubicBezTo>
                  <a:cubicBezTo>
                    <a:pt x="246" y="1097"/>
                    <a:pt x="65" y="1110"/>
                    <a:pt x="0" y="1134"/>
                  </a:cubicBezTo>
                </a:path>
              </a:pathLst>
            </a:custGeom>
            <a:noFill/>
            <a:ln w="38100" cap="flat" cmpd="sng">
              <a:solidFill>
                <a:srgbClr val="CC00CC"/>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06" name="矩形 105"/>
            <p:cNvSpPr/>
            <p:nvPr/>
          </p:nvSpPr>
          <p:spPr>
            <a:xfrm rot="20115699">
              <a:off x="7511689" y="2601963"/>
              <a:ext cx="1047981" cy="469585"/>
            </a:xfrm>
            <a:prstGeom prst="rect">
              <a:avLst/>
            </a:prstGeom>
          </p:spPr>
          <p:txBody>
            <a:bodyPr wrap="none">
              <a:spAutoFit/>
            </a:bodyPr>
            <a:lstStyle/>
            <a:p>
              <a:r>
                <a:rPr lang="en-US" altLang="zh-CN" sz="1200" b="1" dirty="0">
                  <a:latin typeface="微软雅黑" pitchFamily="34" charset="-122"/>
                  <a:ea typeface="微软雅黑" pitchFamily="34" charset="-122"/>
                </a:rPr>
                <a:t>ACK </a:t>
              </a:r>
              <a:r>
                <a:rPr lang="en-US" altLang="zh-CN" sz="1200" b="1" baseline="-25000" dirty="0">
                  <a:latin typeface="微软雅黑" pitchFamily="34" charset="-122"/>
                  <a:ea typeface="微软雅黑" pitchFamily="34" charset="-122"/>
                </a:rPr>
                <a:t>1</a:t>
              </a:r>
            </a:p>
          </p:txBody>
        </p:sp>
      </p:grpSp>
      <p:sp>
        <p:nvSpPr>
          <p:cNvPr id="108" name="矩形 107"/>
          <p:cNvSpPr/>
          <p:nvPr/>
        </p:nvSpPr>
        <p:spPr>
          <a:xfrm>
            <a:off x="7105160" y="2557540"/>
            <a:ext cx="1300919" cy="523220"/>
          </a:xfrm>
          <a:prstGeom prst="rect">
            <a:avLst/>
          </a:prstGeom>
        </p:spPr>
        <p:txBody>
          <a:bodyPr wrap="square">
            <a:spAutoFit/>
          </a:bodyPr>
          <a:lstStyle/>
          <a:p>
            <a:r>
              <a:rPr lang="zh-CN" altLang="en-US" sz="1400" b="1" dirty="0">
                <a:solidFill>
                  <a:srgbClr val="CC00CC"/>
                </a:solidFill>
                <a:latin typeface="微软雅黑" pitchFamily="34" charset="-122"/>
                <a:ea typeface="微软雅黑" pitchFamily="34" charset="-122"/>
              </a:rPr>
              <a:t>重复，丢弃</a:t>
            </a:r>
            <a:endParaRPr lang="en-US" altLang="zh-CN" sz="1400" b="1" dirty="0">
              <a:solidFill>
                <a:srgbClr val="CC00CC"/>
              </a:solidFill>
              <a:latin typeface="微软雅黑" pitchFamily="34" charset="-122"/>
              <a:ea typeface="微软雅黑" pitchFamily="34" charset="-122"/>
            </a:endParaRPr>
          </a:p>
          <a:p>
            <a:r>
              <a:rPr lang="zh-CN" altLang="en-US" sz="1400" b="1" dirty="0">
                <a:solidFill>
                  <a:srgbClr val="CC00CC"/>
                </a:solidFill>
                <a:latin typeface="微软雅黑" pitchFamily="34" charset="-122"/>
                <a:ea typeface="微软雅黑" pitchFamily="34" charset="-122"/>
              </a:rPr>
              <a:t>确认 </a:t>
            </a:r>
            <a:r>
              <a:rPr lang="en-US" altLang="zh-CN" sz="1400" b="1" dirty="0">
                <a:solidFill>
                  <a:srgbClr val="CC00CC"/>
                </a:solidFill>
                <a:latin typeface="微软雅黑" pitchFamily="34" charset="-122"/>
                <a:ea typeface="微软雅黑" pitchFamily="34" charset="-122"/>
              </a:rPr>
              <a:t>M</a:t>
            </a:r>
            <a:r>
              <a:rPr lang="en-US" altLang="zh-CN" sz="1400" b="1" baseline="-25000" dirty="0">
                <a:solidFill>
                  <a:srgbClr val="CC00CC"/>
                </a:solidFill>
                <a:latin typeface="微软雅黑" pitchFamily="34" charset="-122"/>
                <a:ea typeface="微软雅黑" pitchFamily="34" charset="-122"/>
              </a:rPr>
              <a:t>1</a:t>
            </a:r>
            <a:r>
              <a:rPr lang="en-US" altLang="zh-CN" sz="1400" b="1" dirty="0">
                <a:solidFill>
                  <a:srgbClr val="CC00CC"/>
                </a:solidFill>
                <a:latin typeface="微软雅黑" pitchFamily="34" charset="-122"/>
                <a:ea typeface="微软雅黑" pitchFamily="34" charset="-122"/>
              </a:rPr>
              <a:t> </a:t>
            </a:r>
            <a:endParaRPr lang="zh-CN" altLang="en-US" sz="1400" b="1" dirty="0">
              <a:solidFill>
                <a:srgbClr val="CC00CC"/>
              </a:solidFill>
              <a:latin typeface="微软雅黑" pitchFamily="34" charset="-122"/>
              <a:ea typeface="微软雅黑" pitchFamily="34" charset="-122"/>
            </a:endParaRPr>
          </a:p>
        </p:txBody>
      </p:sp>
      <p:sp>
        <p:nvSpPr>
          <p:cNvPr id="107" name="AutoShape 5"/>
          <p:cNvSpPr>
            <a:spLocks noChangeArrowheads="1"/>
          </p:cNvSpPr>
          <p:nvPr/>
        </p:nvSpPr>
        <p:spPr bwMode="auto">
          <a:xfrm>
            <a:off x="556963" y="62124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09" name="Rectangle 6"/>
          <p:cNvSpPr>
            <a:spLocks noChangeArrowheads="1"/>
          </p:cNvSpPr>
          <p:nvPr/>
        </p:nvSpPr>
        <p:spPr bwMode="auto">
          <a:xfrm>
            <a:off x="3180166" y="588036"/>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确认丢失和确认迟到</a:t>
            </a:r>
          </a:p>
        </p:txBody>
      </p:sp>
      <p:sp>
        <p:nvSpPr>
          <p:cNvPr id="110" name="矩形 109"/>
          <p:cNvSpPr/>
          <p:nvPr/>
        </p:nvSpPr>
        <p:spPr>
          <a:xfrm>
            <a:off x="3224851" y="2537641"/>
            <a:ext cx="1306549" cy="523220"/>
          </a:xfrm>
          <a:prstGeom prst="rect">
            <a:avLst/>
          </a:prstGeom>
        </p:spPr>
        <p:txBody>
          <a:bodyPr wrap="square">
            <a:spAutoFit/>
          </a:bodyPr>
          <a:lstStyle/>
          <a:p>
            <a:r>
              <a:rPr lang="zh-CN" altLang="en-US" sz="1400" b="1" dirty="0">
                <a:solidFill>
                  <a:srgbClr val="CC00CC"/>
                </a:solidFill>
                <a:latin typeface="微软雅黑" pitchFamily="34" charset="-122"/>
                <a:ea typeface="微软雅黑" pitchFamily="34" charset="-122"/>
              </a:rPr>
              <a:t>重复，丢弃</a:t>
            </a:r>
            <a:endParaRPr lang="en-US" altLang="zh-CN" sz="1400" b="1" dirty="0">
              <a:solidFill>
                <a:srgbClr val="CC00CC"/>
              </a:solidFill>
              <a:latin typeface="微软雅黑" pitchFamily="34" charset="-122"/>
              <a:ea typeface="微软雅黑" pitchFamily="34" charset="-122"/>
            </a:endParaRPr>
          </a:p>
          <a:p>
            <a:r>
              <a:rPr lang="zh-CN" altLang="en-US" sz="1400" b="1" dirty="0">
                <a:solidFill>
                  <a:srgbClr val="CC00CC"/>
                </a:solidFill>
                <a:latin typeface="微软雅黑" pitchFamily="34" charset="-122"/>
                <a:ea typeface="微软雅黑" pitchFamily="34" charset="-122"/>
              </a:rPr>
              <a:t>确认 </a:t>
            </a:r>
            <a:r>
              <a:rPr lang="en-US" altLang="zh-CN" sz="1400" b="1" dirty="0">
                <a:solidFill>
                  <a:srgbClr val="CC00CC"/>
                </a:solidFill>
                <a:latin typeface="微软雅黑" pitchFamily="34" charset="-122"/>
                <a:ea typeface="微软雅黑" pitchFamily="34" charset="-122"/>
              </a:rPr>
              <a:t>M</a:t>
            </a:r>
            <a:r>
              <a:rPr lang="en-US" altLang="zh-CN" sz="1400" b="1" baseline="-25000" dirty="0">
                <a:solidFill>
                  <a:srgbClr val="CC00CC"/>
                </a:solidFill>
                <a:latin typeface="微软雅黑" pitchFamily="34" charset="-122"/>
                <a:ea typeface="微软雅黑" pitchFamily="34" charset="-122"/>
              </a:rPr>
              <a:t>1</a:t>
            </a:r>
            <a:r>
              <a:rPr lang="en-US" altLang="zh-CN" sz="1400" b="1" dirty="0">
                <a:solidFill>
                  <a:srgbClr val="CC00CC"/>
                </a:solidFill>
                <a:latin typeface="微软雅黑" pitchFamily="34" charset="-122"/>
                <a:ea typeface="微软雅黑" pitchFamily="34" charset="-122"/>
              </a:rPr>
              <a:t> </a:t>
            </a:r>
            <a:endParaRPr lang="zh-CN" altLang="en-US" sz="1400" b="1" dirty="0">
              <a:solidFill>
                <a:srgbClr val="CC00CC"/>
              </a:solidFill>
              <a:latin typeface="微软雅黑" pitchFamily="34" charset="-122"/>
              <a:ea typeface="微软雅黑" pitchFamily="34" charset="-122"/>
            </a:endParaRPr>
          </a:p>
        </p:txBody>
      </p:sp>
      <p:sp>
        <p:nvSpPr>
          <p:cNvPr id="111" name="TextBox 86"/>
          <p:cNvSpPr txBox="1"/>
          <p:nvPr/>
        </p:nvSpPr>
        <p:spPr>
          <a:xfrm>
            <a:off x="3224250" y="1798868"/>
            <a:ext cx="854721" cy="307777"/>
          </a:xfrm>
          <a:prstGeom prst="rect">
            <a:avLst/>
          </a:prstGeom>
          <a:noFill/>
        </p:spPr>
        <p:txBody>
          <a:bodyPr wrap="none" rtlCol="0">
            <a:spAutoFit/>
          </a:bodyPr>
          <a:lstStyle/>
          <a:p>
            <a:pPr defTabSz="762000" eaLnBrk="0" hangingPunct="0"/>
            <a:r>
              <a:rPr lang="zh-CN" altLang="en-US" sz="1400" b="1" dirty="0">
                <a:solidFill>
                  <a:srgbClr val="0000FF"/>
                </a:solidFill>
                <a:latin typeface="微软雅黑" pitchFamily="34" charset="-122"/>
                <a:ea typeface="微软雅黑" pitchFamily="34" charset="-122"/>
              </a:rPr>
              <a:t>确认 </a:t>
            </a:r>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sp>
        <p:nvSpPr>
          <p:cNvPr id="112" name="TextBox 86"/>
          <p:cNvSpPr txBox="1"/>
          <p:nvPr/>
        </p:nvSpPr>
        <p:spPr>
          <a:xfrm>
            <a:off x="7107679" y="1769991"/>
            <a:ext cx="854721" cy="307777"/>
          </a:xfrm>
          <a:prstGeom prst="rect">
            <a:avLst/>
          </a:prstGeom>
          <a:noFill/>
        </p:spPr>
        <p:txBody>
          <a:bodyPr wrap="none" rtlCol="0">
            <a:spAutoFit/>
          </a:bodyPr>
          <a:lstStyle/>
          <a:p>
            <a:pPr defTabSz="762000" eaLnBrk="0" hangingPunct="0"/>
            <a:r>
              <a:rPr lang="zh-CN" altLang="en-US" sz="1400" b="1" dirty="0">
                <a:solidFill>
                  <a:srgbClr val="0000FF"/>
                </a:solidFill>
                <a:latin typeface="微软雅黑" pitchFamily="34" charset="-122"/>
                <a:ea typeface="微软雅黑" pitchFamily="34" charset="-122"/>
              </a:rPr>
              <a:t>确认 </a:t>
            </a:r>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sp>
        <p:nvSpPr>
          <p:cNvPr id="113" name="矩形 112"/>
          <p:cNvSpPr/>
          <p:nvPr/>
        </p:nvSpPr>
        <p:spPr>
          <a:xfrm>
            <a:off x="4907674" y="3054072"/>
            <a:ext cx="1125221" cy="307777"/>
          </a:xfrm>
          <a:prstGeom prst="rect">
            <a:avLst/>
          </a:prstGeom>
        </p:spPr>
        <p:txBody>
          <a:bodyPr wrap="square">
            <a:spAutoFit/>
          </a:bodyPr>
          <a:lstStyle/>
          <a:p>
            <a:pPr algn="r"/>
            <a:r>
              <a:rPr lang="zh-CN" altLang="en-US" sz="1400" b="1" dirty="0">
                <a:solidFill>
                  <a:srgbClr val="CC00CC"/>
                </a:solidFill>
                <a:latin typeface="微软雅黑" pitchFamily="34" charset="-122"/>
                <a:ea typeface="微软雅黑" pitchFamily="34" charset="-122"/>
              </a:rPr>
              <a:t>发送下一个</a:t>
            </a:r>
            <a:endParaRPr lang="zh-CN" altLang="en-US" sz="1400" dirty="0">
              <a:solidFill>
                <a:srgbClr val="CC00CC"/>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8D53BC34-0344-4990-850D-1F24758021BC}"/>
              </a:ext>
            </a:extLst>
          </p:cNvPr>
          <p:cNvSpPr>
            <a:spLocks noGrp="1"/>
          </p:cNvSpPr>
          <p:nvPr>
            <p:ph type="sldNum" sz="quarter" idx="12"/>
          </p:nvPr>
        </p:nvSpPr>
        <p:spPr/>
        <p:txBody>
          <a:bodyPr/>
          <a:lstStyle/>
          <a:p>
            <a:fld id="{C485880C-E2C3-4DAB-AE74-D9BE691626AC}" type="slidenum">
              <a:rPr lang="zh-CN" altLang="en-US" smtClean="0"/>
              <a:pPr/>
              <a:t>52</a:t>
            </a:fld>
            <a:endParaRPr lang="zh-CN" altLang="en-US"/>
          </a:p>
        </p:txBody>
      </p:sp>
    </p:spTree>
    <p:extLst>
      <p:ext uri="{BB962C8B-B14F-4D97-AF65-F5344CB8AC3E}">
        <p14:creationId xmlns:p14="http://schemas.microsoft.com/office/powerpoint/2010/main" val="294404198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2000"/>
                                        <p:tgtEl>
                                          <p:spTgt spid="58"/>
                                        </p:tgtEl>
                                      </p:cBhvr>
                                    </p:animEffect>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999"/>
                                          </p:stCondLst>
                                        </p:cTn>
                                        <p:tgtEl>
                                          <p:spTgt spid="111"/>
                                        </p:tgtEl>
                                        <p:attrNameLst>
                                          <p:attrName>style.visibility</p:attrName>
                                        </p:attrNameLst>
                                      </p:cBhvr>
                                      <p:to>
                                        <p:strVal val="visible"/>
                                      </p:to>
                                    </p:set>
                                  </p:childTnLst>
                                </p:cTn>
                              </p:par>
                            </p:childTnLst>
                          </p:cTn>
                        </p:par>
                        <p:par>
                          <p:cTn id="11" fill="hold">
                            <p:stCondLst>
                              <p:cond delay="3000"/>
                            </p:stCondLst>
                            <p:childTnLst>
                              <p:par>
                                <p:cTn id="12" presetID="35" presetClass="emph" presetSubtype="0" repeatCount="3000" fill="hold" grpId="1" nodeType="afterEffect">
                                  <p:stCondLst>
                                    <p:cond delay="0"/>
                                  </p:stCondLst>
                                  <p:childTnLst>
                                    <p:anim calcmode="discrete" valueType="str">
                                      <p:cBhvr>
                                        <p:cTn id="13" dur="500" fill="hold"/>
                                        <p:tgtEl>
                                          <p:spTgt spid="111"/>
                                        </p:tgtEl>
                                        <p:attrNameLst>
                                          <p:attrName>style.visibility</p:attrName>
                                        </p:attrNameLst>
                                      </p:cBhvr>
                                      <p:tavLst>
                                        <p:tav tm="0">
                                          <p:val>
                                            <p:strVal val="hidden"/>
                                          </p:val>
                                        </p:tav>
                                        <p:tav tm="50000">
                                          <p:val>
                                            <p:strVal val="visible"/>
                                          </p:val>
                                        </p:tav>
                                      </p:tavLst>
                                    </p:anim>
                                  </p:childTnLst>
                                </p:cTn>
                              </p:par>
                            </p:childTnLst>
                          </p:cTn>
                        </p:par>
                        <p:par>
                          <p:cTn id="14" fill="hold">
                            <p:stCondLst>
                              <p:cond delay="4500"/>
                            </p:stCondLst>
                            <p:childTnLst>
                              <p:par>
                                <p:cTn id="15" presetID="22" presetClass="entr" presetSubtype="2" fill="hold" nodeType="afterEffect">
                                  <p:stCondLst>
                                    <p:cond delay="1000"/>
                                  </p:stCondLst>
                                  <p:childTnLst>
                                    <p:set>
                                      <p:cBhvr>
                                        <p:cTn id="16" dur="1" fill="hold">
                                          <p:stCondLst>
                                            <p:cond delay="0"/>
                                          </p:stCondLst>
                                        </p:cTn>
                                        <p:tgtEl>
                                          <p:spTgt spid="74"/>
                                        </p:tgtEl>
                                        <p:attrNameLst>
                                          <p:attrName>style.visibility</p:attrName>
                                        </p:attrNameLst>
                                      </p:cBhvr>
                                      <p:to>
                                        <p:strVal val="visible"/>
                                      </p:to>
                                    </p:set>
                                    <p:animEffect transition="in" filter="wipe(right)">
                                      <p:cBhvr>
                                        <p:cTn id="17" dur="2000"/>
                                        <p:tgtEl>
                                          <p:spTgt spid="74"/>
                                        </p:tgtEl>
                                      </p:cBhvr>
                                    </p:animEffect>
                                  </p:childTnLst>
                                </p:cTn>
                              </p:par>
                            </p:childTnLst>
                          </p:cTn>
                        </p:par>
                        <p:par>
                          <p:cTn id="18" fill="hold">
                            <p:stCondLst>
                              <p:cond delay="7500"/>
                            </p:stCondLst>
                            <p:childTnLst>
                              <p:par>
                                <p:cTn id="19" presetID="1" presetClass="entr" presetSubtype="0" fill="hold" grpId="0" nodeType="after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childTnLst>
                          </p:cTn>
                        </p:par>
                        <p:par>
                          <p:cTn id="21" fill="hold">
                            <p:stCondLst>
                              <p:cond delay="7500"/>
                            </p:stCondLst>
                            <p:childTnLst>
                              <p:par>
                                <p:cTn id="22" presetID="35" presetClass="emph" presetSubtype="0" repeatCount="3000" fill="hold" grpId="1" nodeType="afterEffect">
                                  <p:stCondLst>
                                    <p:cond delay="0"/>
                                  </p:stCondLst>
                                  <p:childTnLst>
                                    <p:anim calcmode="discrete" valueType="str">
                                      <p:cBhvr>
                                        <p:cTn id="23" dur="500" fill="hold"/>
                                        <p:tgtEl>
                                          <p:spTgt spid="77"/>
                                        </p:tgtEl>
                                        <p:attrNameLst>
                                          <p:attrName>style.visibility</p:attrName>
                                        </p:attrNameLst>
                                      </p:cBhvr>
                                      <p:tavLst>
                                        <p:tav tm="0">
                                          <p:val>
                                            <p:strVal val="hidden"/>
                                          </p:val>
                                        </p:tav>
                                        <p:tav tm="50000">
                                          <p:val>
                                            <p:strVal val="visible"/>
                                          </p:val>
                                        </p:tav>
                                      </p:tavLst>
                                    </p:anim>
                                  </p:childTnLst>
                                </p:cTn>
                              </p:par>
                            </p:childTnLst>
                          </p:cTn>
                        </p:par>
                        <p:par>
                          <p:cTn id="24" fill="hold">
                            <p:stCondLst>
                              <p:cond delay="9000"/>
                            </p:stCondLst>
                            <p:childTnLst>
                              <p:par>
                                <p:cTn id="25" presetID="1" presetClass="entr" presetSubtype="0" fill="hold" nodeType="afterEffect">
                                  <p:stCondLst>
                                    <p:cond delay="1000"/>
                                  </p:stCondLst>
                                  <p:childTnLst>
                                    <p:set>
                                      <p:cBhvr>
                                        <p:cTn id="26" dur="1" fill="hold">
                                          <p:stCondLst>
                                            <p:cond delay="9"/>
                                          </p:stCondLst>
                                        </p:cTn>
                                        <p:tgtEl>
                                          <p:spTgt spid="71"/>
                                        </p:tgtEl>
                                        <p:attrNameLst>
                                          <p:attrName>style.visibility</p:attrName>
                                        </p:attrNameLst>
                                      </p:cBhvr>
                                      <p:to>
                                        <p:strVal val="visible"/>
                                      </p:to>
                                    </p:set>
                                  </p:childTnLst>
                                </p:cTn>
                              </p:par>
                            </p:childTnLst>
                          </p:cTn>
                        </p:par>
                        <p:par>
                          <p:cTn id="27" fill="hold">
                            <p:stCondLst>
                              <p:cond delay="10010"/>
                            </p:stCondLst>
                            <p:childTnLst>
                              <p:par>
                                <p:cTn id="28" presetID="35" presetClass="emph" presetSubtype="0" repeatCount="3000" fill="hold" nodeType="afterEffect">
                                  <p:stCondLst>
                                    <p:cond delay="0"/>
                                  </p:stCondLst>
                                  <p:childTnLst>
                                    <p:anim calcmode="discrete" valueType="str">
                                      <p:cBhvr>
                                        <p:cTn id="29" dur="500" fill="hold"/>
                                        <p:tgtEl>
                                          <p:spTgt spid="71"/>
                                        </p:tgtEl>
                                        <p:attrNameLst>
                                          <p:attrName>style.visibility</p:attrName>
                                        </p:attrNameLst>
                                      </p:cBhvr>
                                      <p:tavLst>
                                        <p:tav tm="0">
                                          <p:val>
                                            <p:strVal val="hidden"/>
                                          </p:val>
                                        </p:tav>
                                        <p:tav tm="50000">
                                          <p:val>
                                            <p:strVal val="visible"/>
                                          </p:val>
                                        </p:tav>
                                      </p:tavLst>
                                    </p:anim>
                                  </p:childTnLst>
                                </p:cTn>
                              </p:par>
                            </p:childTnLst>
                          </p:cTn>
                        </p:par>
                        <p:par>
                          <p:cTn id="30" fill="hold">
                            <p:stCondLst>
                              <p:cond delay="11510"/>
                            </p:stCondLst>
                            <p:childTnLst>
                              <p:par>
                                <p:cTn id="31" presetID="1" presetClass="entr" presetSubtype="0" fill="hold" grpId="0" nodeType="after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childTnLst>
                          </p:cTn>
                        </p:par>
                        <p:par>
                          <p:cTn id="33" fill="hold">
                            <p:stCondLst>
                              <p:cond delay="11510"/>
                            </p:stCondLst>
                            <p:childTnLst>
                              <p:par>
                                <p:cTn id="34" presetID="35" presetClass="emph" presetSubtype="0" repeatCount="3000" fill="hold" grpId="1" nodeType="afterEffect">
                                  <p:stCondLst>
                                    <p:cond delay="0"/>
                                  </p:stCondLst>
                                  <p:childTnLst>
                                    <p:anim calcmode="discrete" valueType="str">
                                      <p:cBhvr>
                                        <p:cTn id="35" dur="500" fill="hold"/>
                                        <p:tgtEl>
                                          <p:spTgt spid="70"/>
                                        </p:tgtEl>
                                        <p:attrNameLst>
                                          <p:attrName>style.visibility</p:attrName>
                                        </p:attrNameLst>
                                      </p:cBhvr>
                                      <p:tavLst>
                                        <p:tav tm="0">
                                          <p:val>
                                            <p:strVal val="hidden"/>
                                          </p:val>
                                        </p:tav>
                                        <p:tav tm="50000">
                                          <p:val>
                                            <p:strVal val="visible"/>
                                          </p:val>
                                        </p:tav>
                                      </p:tavLst>
                                    </p:anim>
                                  </p:childTnLst>
                                </p:cTn>
                              </p:par>
                            </p:childTnLst>
                          </p:cTn>
                        </p:par>
                        <p:par>
                          <p:cTn id="36" fill="hold">
                            <p:stCondLst>
                              <p:cond delay="13010"/>
                            </p:stCondLst>
                            <p:childTnLst>
                              <p:par>
                                <p:cTn id="37" presetID="22" presetClass="entr" presetSubtype="8" fill="hold" nodeType="afterEffect">
                                  <p:stCondLst>
                                    <p:cond delay="1000"/>
                                  </p:stCondLst>
                                  <p:childTnLst>
                                    <p:set>
                                      <p:cBhvr>
                                        <p:cTn id="38" dur="1" fill="hold">
                                          <p:stCondLst>
                                            <p:cond delay="0"/>
                                          </p:stCondLst>
                                        </p:cTn>
                                        <p:tgtEl>
                                          <p:spTgt spid="62"/>
                                        </p:tgtEl>
                                        <p:attrNameLst>
                                          <p:attrName>style.visibility</p:attrName>
                                        </p:attrNameLst>
                                      </p:cBhvr>
                                      <p:to>
                                        <p:strVal val="visible"/>
                                      </p:to>
                                    </p:set>
                                    <p:animEffect transition="in" filter="wipe(left)">
                                      <p:cBhvr>
                                        <p:cTn id="39" dur="2000"/>
                                        <p:tgtEl>
                                          <p:spTgt spid="62"/>
                                        </p:tgtEl>
                                      </p:cBhvr>
                                    </p:animEffect>
                                  </p:childTnLst>
                                </p:cTn>
                              </p:par>
                            </p:childTnLst>
                          </p:cTn>
                        </p:par>
                        <p:par>
                          <p:cTn id="40" fill="hold">
                            <p:stCondLst>
                              <p:cond delay="16010"/>
                            </p:stCondLst>
                            <p:childTnLst>
                              <p:par>
                                <p:cTn id="41" presetID="22" presetClass="entr" presetSubtype="8" fill="hold" grpId="0" nodeType="afterEffect">
                                  <p:stCondLst>
                                    <p:cond delay="0"/>
                                  </p:stCondLst>
                                  <p:childTnLst>
                                    <p:set>
                                      <p:cBhvr>
                                        <p:cTn id="42" dur="1" fill="hold">
                                          <p:stCondLst>
                                            <p:cond delay="0"/>
                                          </p:stCondLst>
                                        </p:cTn>
                                        <p:tgtEl>
                                          <p:spTgt spid="110"/>
                                        </p:tgtEl>
                                        <p:attrNameLst>
                                          <p:attrName>style.visibility</p:attrName>
                                        </p:attrNameLst>
                                      </p:cBhvr>
                                      <p:to>
                                        <p:strVal val="visible"/>
                                      </p:to>
                                    </p:set>
                                    <p:animEffect transition="in" filter="wipe(left)">
                                      <p:cBhvr>
                                        <p:cTn id="43" dur="2000"/>
                                        <p:tgtEl>
                                          <p:spTgt spid="110"/>
                                        </p:tgtEl>
                                      </p:cBhvr>
                                    </p:animEffect>
                                  </p:childTnLst>
                                </p:cTn>
                              </p:par>
                            </p:childTnLst>
                          </p:cTn>
                        </p:par>
                        <p:par>
                          <p:cTn id="44" fill="hold">
                            <p:stCondLst>
                              <p:cond delay="18010"/>
                            </p:stCondLst>
                            <p:childTnLst>
                              <p:par>
                                <p:cTn id="45" presetID="22" presetClass="entr" presetSubtype="2" fill="hold" nodeType="afterEffect">
                                  <p:stCondLst>
                                    <p:cond delay="500"/>
                                  </p:stCondLst>
                                  <p:childTnLst>
                                    <p:set>
                                      <p:cBhvr>
                                        <p:cTn id="46" dur="1" fill="hold">
                                          <p:stCondLst>
                                            <p:cond delay="0"/>
                                          </p:stCondLst>
                                        </p:cTn>
                                        <p:tgtEl>
                                          <p:spTgt spid="67"/>
                                        </p:tgtEl>
                                        <p:attrNameLst>
                                          <p:attrName>style.visibility</p:attrName>
                                        </p:attrNameLst>
                                      </p:cBhvr>
                                      <p:to>
                                        <p:strVal val="visible"/>
                                      </p:to>
                                    </p:set>
                                    <p:animEffect transition="in" filter="wipe(right)">
                                      <p:cBhvr>
                                        <p:cTn id="47" dur="2000"/>
                                        <p:tgtEl>
                                          <p:spTgt spid="6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wipe(left)">
                                      <p:cBhvr>
                                        <p:cTn id="52" dur="3000"/>
                                        <p:tgtEl>
                                          <p:spTgt spid="83"/>
                                        </p:tgtEl>
                                      </p:cBhvr>
                                    </p:animEffect>
                                  </p:childTnLst>
                                </p:cTn>
                              </p:par>
                            </p:childTnLst>
                          </p:cTn>
                        </p:par>
                        <p:par>
                          <p:cTn id="53" fill="hold">
                            <p:stCondLst>
                              <p:cond delay="3000"/>
                            </p:stCondLst>
                            <p:childTnLst>
                              <p:par>
                                <p:cTn id="54" presetID="1" presetClass="entr" presetSubtype="0" fill="hold" grpId="0" nodeType="afterEffect">
                                  <p:stCondLst>
                                    <p:cond delay="0"/>
                                  </p:stCondLst>
                                  <p:childTnLst>
                                    <p:set>
                                      <p:cBhvr>
                                        <p:cTn id="55" dur="1" fill="hold">
                                          <p:stCondLst>
                                            <p:cond delay="999"/>
                                          </p:stCondLst>
                                        </p:cTn>
                                        <p:tgtEl>
                                          <p:spTgt spid="112"/>
                                        </p:tgtEl>
                                        <p:attrNameLst>
                                          <p:attrName>style.visibility</p:attrName>
                                        </p:attrNameLst>
                                      </p:cBhvr>
                                      <p:to>
                                        <p:strVal val="visible"/>
                                      </p:to>
                                    </p:set>
                                  </p:childTnLst>
                                </p:cTn>
                              </p:par>
                              <p:par>
                                <p:cTn id="56" presetID="35" presetClass="emph" presetSubtype="0" repeatCount="3000" fill="hold" grpId="1" nodeType="withEffect">
                                  <p:stCondLst>
                                    <p:cond delay="0"/>
                                  </p:stCondLst>
                                  <p:childTnLst>
                                    <p:anim calcmode="discrete" valueType="str">
                                      <p:cBhvr>
                                        <p:cTn id="57" dur="500" fill="hold"/>
                                        <p:tgtEl>
                                          <p:spTgt spid="112"/>
                                        </p:tgtEl>
                                        <p:attrNameLst>
                                          <p:attrName>style.visibility</p:attrName>
                                        </p:attrNameLst>
                                      </p:cBhvr>
                                      <p:tavLst>
                                        <p:tav tm="0">
                                          <p:val>
                                            <p:strVal val="hidden"/>
                                          </p:val>
                                        </p:tav>
                                        <p:tav tm="50000">
                                          <p:val>
                                            <p:strVal val="visible"/>
                                          </p:val>
                                        </p:tav>
                                      </p:tavLst>
                                    </p:anim>
                                  </p:childTnLst>
                                </p:cTn>
                              </p:par>
                            </p:childTnLst>
                          </p:cTn>
                        </p:par>
                        <p:par>
                          <p:cTn id="58" fill="hold">
                            <p:stCondLst>
                              <p:cond delay="4500"/>
                            </p:stCondLst>
                            <p:childTnLst>
                              <p:par>
                                <p:cTn id="59" presetID="22" presetClass="entr" presetSubtype="1" fill="hold" nodeType="afterEffect">
                                  <p:stCondLst>
                                    <p:cond delay="0"/>
                                  </p:stCondLst>
                                  <p:childTnLst>
                                    <p:set>
                                      <p:cBhvr>
                                        <p:cTn id="60" dur="1" fill="hold">
                                          <p:stCondLst>
                                            <p:cond delay="0"/>
                                          </p:stCondLst>
                                        </p:cTn>
                                        <p:tgtEl>
                                          <p:spTgt spid="104"/>
                                        </p:tgtEl>
                                        <p:attrNameLst>
                                          <p:attrName>style.visibility</p:attrName>
                                        </p:attrNameLst>
                                      </p:cBhvr>
                                      <p:to>
                                        <p:strVal val="visible"/>
                                      </p:to>
                                    </p:set>
                                    <p:animEffect transition="in" filter="wipe(up)">
                                      <p:cBhvr>
                                        <p:cTn id="61" dur="23000"/>
                                        <p:tgtEl>
                                          <p:spTgt spid="104"/>
                                        </p:tgtEl>
                                      </p:cBhvr>
                                    </p:animEffect>
                                  </p:childTnLst>
                                </p:cTn>
                              </p:par>
                              <p:par>
                                <p:cTn id="62" presetID="1" presetClass="entr" presetSubtype="0" fill="hold" nodeType="withEffect">
                                  <p:stCondLst>
                                    <p:cond delay="2000"/>
                                  </p:stCondLst>
                                  <p:childTnLst>
                                    <p:set>
                                      <p:cBhvr>
                                        <p:cTn id="63" dur="1" fill="hold">
                                          <p:stCondLst>
                                            <p:cond delay="0"/>
                                          </p:stCondLst>
                                        </p:cTn>
                                        <p:tgtEl>
                                          <p:spTgt spid="96"/>
                                        </p:tgtEl>
                                        <p:attrNameLst>
                                          <p:attrName>style.visibility</p:attrName>
                                        </p:attrNameLst>
                                      </p:cBhvr>
                                      <p:to>
                                        <p:strVal val="visible"/>
                                      </p:to>
                                    </p:set>
                                  </p:childTnLst>
                                </p:cTn>
                              </p:par>
                              <p:par>
                                <p:cTn id="64" presetID="35" presetClass="emph" presetSubtype="0" repeatCount="3000" fill="hold" nodeType="withEffect">
                                  <p:stCondLst>
                                    <p:cond delay="2000"/>
                                  </p:stCondLst>
                                  <p:childTnLst>
                                    <p:anim calcmode="discrete" valueType="str">
                                      <p:cBhvr>
                                        <p:cTn id="65" dur="500" fill="hold"/>
                                        <p:tgtEl>
                                          <p:spTgt spid="96"/>
                                        </p:tgtEl>
                                        <p:attrNameLst>
                                          <p:attrName>style.visibility</p:attrName>
                                        </p:attrNameLst>
                                      </p:cBhvr>
                                      <p:tavLst>
                                        <p:tav tm="0">
                                          <p:val>
                                            <p:strVal val="hidden"/>
                                          </p:val>
                                        </p:tav>
                                        <p:tav tm="50000">
                                          <p:val>
                                            <p:strVal val="visible"/>
                                          </p:val>
                                        </p:tav>
                                      </p:tavLst>
                                    </p:anim>
                                  </p:childTnLst>
                                </p:cTn>
                              </p:par>
                              <p:par>
                                <p:cTn id="66" presetID="1" presetClass="entr" presetSubtype="0" fill="hold" grpId="0" nodeType="withEffect">
                                  <p:stCondLst>
                                    <p:cond delay="4000"/>
                                  </p:stCondLst>
                                  <p:childTnLst>
                                    <p:set>
                                      <p:cBhvr>
                                        <p:cTn id="67" dur="1" fill="hold">
                                          <p:stCondLst>
                                            <p:cond delay="0"/>
                                          </p:stCondLst>
                                        </p:cTn>
                                        <p:tgtEl>
                                          <p:spTgt spid="95"/>
                                        </p:tgtEl>
                                        <p:attrNameLst>
                                          <p:attrName>style.visibility</p:attrName>
                                        </p:attrNameLst>
                                      </p:cBhvr>
                                      <p:to>
                                        <p:strVal val="visible"/>
                                      </p:to>
                                    </p:set>
                                  </p:childTnLst>
                                </p:cTn>
                              </p:par>
                              <p:par>
                                <p:cTn id="68" presetID="35" presetClass="emph" presetSubtype="0" repeatCount="3000" fill="hold" grpId="1" nodeType="withEffect">
                                  <p:stCondLst>
                                    <p:cond delay="4000"/>
                                  </p:stCondLst>
                                  <p:childTnLst>
                                    <p:anim calcmode="discrete" valueType="str">
                                      <p:cBhvr>
                                        <p:cTn id="69" dur="500" fill="hold"/>
                                        <p:tgtEl>
                                          <p:spTgt spid="95"/>
                                        </p:tgtEl>
                                        <p:attrNameLst>
                                          <p:attrName>style.visibility</p:attrName>
                                        </p:attrNameLst>
                                      </p:cBhvr>
                                      <p:tavLst>
                                        <p:tav tm="0">
                                          <p:val>
                                            <p:strVal val="hidden"/>
                                          </p:val>
                                        </p:tav>
                                        <p:tav tm="50000">
                                          <p:val>
                                            <p:strVal val="visible"/>
                                          </p:val>
                                        </p:tav>
                                      </p:tavLst>
                                    </p:anim>
                                  </p:childTnLst>
                                </p:cTn>
                              </p:par>
                              <p:par>
                                <p:cTn id="70" presetID="22" presetClass="entr" presetSubtype="8" fill="hold" nodeType="withEffect">
                                  <p:stCondLst>
                                    <p:cond delay="6000"/>
                                  </p:stCondLst>
                                  <p:childTnLst>
                                    <p:set>
                                      <p:cBhvr>
                                        <p:cTn id="71" dur="1" fill="hold">
                                          <p:stCondLst>
                                            <p:cond delay="0"/>
                                          </p:stCondLst>
                                        </p:cTn>
                                        <p:tgtEl>
                                          <p:spTgt spid="87"/>
                                        </p:tgtEl>
                                        <p:attrNameLst>
                                          <p:attrName>style.visibility</p:attrName>
                                        </p:attrNameLst>
                                      </p:cBhvr>
                                      <p:to>
                                        <p:strVal val="visible"/>
                                      </p:to>
                                    </p:set>
                                    <p:animEffect transition="in" filter="wipe(left)">
                                      <p:cBhvr>
                                        <p:cTn id="72" dur="2000"/>
                                        <p:tgtEl>
                                          <p:spTgt spid="87"/>
                                        </p:tgtEl>
                                      </p:cBhvr>
                                    </p:animEffect>
                                  </p:childTnLst>
                                </p:cTn>
                              </p:par>
                              <p:par>
                                <p:cTn id="73" presetID="22" presetClass="entr" presetSubtype="8" fill="hold" grpId="0" nodeType="withEffect">
                                  <p:stCondLst>
                                    <p:cond delay="9000"/>
                                  </p:stCondLst>
                                  <p:childTnLst>
                                    <p:set>
                                      <p:cBhvr>
                                        <p:cTn id="74" dur="1" fill="hold">
                                          <p:stCondLst>
                                            <p:cond delay="0"/>
                                          </p:stCondLst>
                                        </p:cTn>
                                        <p:tgtEl>
                                          <p:spTgt spid="108"/>
                                        </p:tgtEl>
                                        <p:attrNameLst>
                                          <p:attrName>style.visibility</p:attrName>
                                        </p:attrNameLst>
                                      </p:cBhvr>
                                      <p:to>
                                        <p:strVal val="visible"/>
                                      </p:to>
                                    </p:set>
                                    <p:animEffect transition="in" filter="wipe(left)">
                                      <p:cBhvr>
                                        <p:cTn id="75" dur="2000"/>
                                        <p:tgtEl>
                                          <p:spTgt spid="108"/>
                                        </p:tgtEl>
                                      </p:cBhvr>
                                    </p:animEffect>
                                  </p:childTnLst>
                                </p:cTn>
                              </p:par>
                              <p:par>
                                <p:cTn id="76" presetID="22" presetClass="entr" presetSubtype="2" fill="hold" nodeType="withEffect">
                                  <p:stCondLst>
                                    <p:cond delay="12000"/>
                                  </p:stCondLst>
                                  <p:childTnLst>
                                    <p:set>
                                      <p:cBhvr>
                                        <p:cTn id="77" dur="1" fill="hold">
                                          <p:stCondLst>
                                            <p:cond delay="0"/>
                                          </p:stCondLst>
                                        </p:cTn>
                                        <p:tgtEl>
                                          <p:spTgt spid="92"/>
                                        </p:tgtEl>
                                        <p:attrNameLst>
                                          <p:attrName>style.visibility</p:attrName>
                                        </p:attrNameLst>
                                      </p:cBhvr>
                                      <p:to>
                                        <p:strVal val="visible"/>
                                      </p:to>
                                    </p:set>
                                    <p:animEffect transition="in" filter="wipe(right)">
                                      <p:cBhvr>
                                        <p:cTn id="78" dur="2000"/>
                                        <p:tgtEl>
                                          <p:spTgt spid="92"/>
                                        </p:tgtEl>
                                      </p:cBhvr>
                                    </p:animEffect>
                                  </p:childTnLst>
                                </p:cTn>
                              </p:par>
                              <p:par>
                                <p:cTn id="79" presetID="1" presetClass="entr" presetSubtype="0" fill="hold" grpId="0" nodeType="withEffect">
                                  <p:stCondLst>
                                    <p:cond delay="14500"/>
                                  </p:stCondLst>
                                  <p:childTnLst>
                                    <p:set>
                                      <p:cBhvr>
                                        <p:cTn id="80" dur="1" fill="hold">
                                          <p:stCondLst>
                                            <p:cond delay="0"/>
                                          </p:stCondLst>
                                        </p:cTn>
                                        <p:tgtEl>
                                          <p:spTgt spid="113"/>
                                        </p:tgtEl>
                                        <p:attrNameLst>
                                          <p:attrName>style.visibility</p:attrName>
                                        </p:attrNameLst>
                                      </p:cBhvr>
                                      <p:to>
                                        <p:strVal val="visible"/>
                                      </p:to>
                                    </p:set>
                                  </p:childTnLst>
                                </p:cTn>
                              </p:par>
                              <p:par>
                                <p:cTn id="81" presetID="35" presetClass="emph" presetSubtype="0" repeatCount="3000" fill="hold" grpId="1" nodeType="withEffect">
                                  <p:stCondLst>
                                    <p:cond delay="14500"/>
                                  </p:stCondLst>
                                  <p:childTnLst>
                                    <p:anim calcmode="discrete" valueType="str">
                                      <p:cBhvr>
                                        <p:cTn id="82" dur="500" fill="hold"/>
                                        <p:tgtEl>
                                          <p:spTgt spid="113"/>
                                        </p:tgtEl>
                                        <p:attrNameLst>
                                          <p:attrName>style.visibility</p:attrName>
                                        </p:attrNameLst>
                                      </p:cBhvr>
                                      <p:tavLst>
                                        <p:tav tm="0">
                                          <p:val>
                                            <p:strVal val="hidden"/>
                                          </p:val>
                                        </p:tav>
                                        <p:tav tm="50000">
                                          <p:val>
                                            <p:strVal val="visible"/>
                                          </p:val>
                                        </p:tav>
                                      </p:tavLst>
                                    </p:anim>
                                  </p:childTnLst>
                                </p:cTn>
                              </p:par>
                              <p:par>
                                <p:cTn id="83" presetID="22" presetClass="entr" presetSubtype="8" fill="hold" nodeType="withEffect">
                                  <p:stCondLst>
                                    <p:cond delay="16500"/>
                                  </p:stCondLst>
                                  <p:childTnLst>
                                    <p:set>
                                      <p:cBhvr>
                                        <p:cTn id="84" dur="1" fill="hold">
                                          <p:stCondLst>
                                            <p:cond delay="0"/>
                                          </p:stCondLst>
                                        </p:cTn>
                                        <p:tgtEl>
                                          <p:spTgt spid="99"/>
                                        </p:tgtEl>
                                        <p:attrNameLst>
                                          <p:attrName>style.visibility</p:attrName>
                                        </p:attrNameLst>
                                      </p:cBhvr>
                                      <p:to>
                                        <p:strVal val="visible"/>
                                      </p:to>
                                    </p:set>
                                    <p:animEffect transition="in" filter="wipe(left)">
                                      <p:cBhvr>
                                        <p:cTn id="85" dur="2000"/>
                                        <p:tgtEl>
                                          <p:spTgt spid="99"/>
                                        </p:tgtEl>
                                      </p:cBhvr>
                                    </p:animEffect>
                                  </p:childTnLst>
                                </p:cTn>
                              </p:par>
                              <p:par>
                                <p:cTn id="86" presetID="1" presetClass="entr" presetSubtype="0" fill="hold" grpId="0" nodeType="withEffect">
                                  <p:stCondLst>
                                    <p:cond delay="21500"/>
                                  </p:stCondLst>
                                  <p:childTnLst>
                                    <p:set>
                                      <p:cBhvr>
                                        <p:cTn id="87" dur="1" fill="hold">
                                          <p:stCondLst>
                                            <p:cond delay="0"/>
                                          </p:stCondLst>
                                        </p:cTn>
                                        <p:tgtEl>
                                          <p:spTgt spid="103"/>
                                        </p:tgtEl>
                                        <p:attrNameLst>
                                          <p:attrName>style.visibility</p:attrName>
                                        </p:attrNameLst>
                                      </p:cBhvr>
                                      <p:to>
                                        <p:strVal val="visible"/>
                                      </p:to>
                                    </p:set>
                                  </p:childTnLst>
                                </p:cTn>
                              </p:par>
                              <p:par>
                                <p:cTn id="88" presetID="35" presetClass="emph" presetSubtype="0" repeatCount="3000" fill="hold" grpId="1" nodeType="withEffect">
                                  <p:stCondLst>
                                    <p:cond delay="21500"/>
                                  </p:stCondLst>
                                  <p:childTnLst>
                                    <p:anim calcmode="discrete" valueType="str">
                                      <p:cBhvr>
                                        <p:cTn id="89" dur="500" fill="hold"/>
                                        <p:tgtEl>
                                          <p:spTgt spid="10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0" grpId="1"/>
      <p:bldP spid="77" grpId="0" animBg="1"/>
      <p:bldP spid="77" grpId="1" animBg="1"/>
      <p:bldP spid="95" grpId="0"/>
      <p:bldP spid="95" grpId="1"/>
      <p:bldP spid="103" grpId="0"/>
      <p:bldP spid="103" grpId="1"/>
      <p:bldP spid="108" grpId="0"/>
      <p:bldP spid="110" grpId="0"/>
      <p:bldP spid="111" grpId="0"/>
      <p:bldP spid="111" grpId="1"/>
      <p:bldP spid="112" grpId="0"/>
      <p:bldP spid="112" grpId="1"/>
      <p:bldP spid="113" grpId="0"/>
      <p:bldP spid="113"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AutoShape 5"/>
          <p:cNvSpPr>
            <a:spLocks noChangeArrowheads="1"/>
          </p:cNvSpPr>
          <p:nvPr/>
        </p:nvSpPr>
        <p:spPr bwMode="auto">
          <a:xfrm>
            <a:off x="545144" y="619244"/>
            <a:ext cx="8053711"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25" name="Rectangle 6"/>
          <p:cNvSpPr>
            <a:spLocks noChangeArrowheads="1"/>
          </p:cNvSpPr>
          <p:nvPr/>
        </p:nvSpPr>
        <p:spPr bwMode="auto">
          <a:xfrm>
            <a:off x="3675130" y="596154"/>
            <a:ext cx="17764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4. </a:t>
            </a:r>
            <a:r>
              <a:rPr lang="zh-CN" altLang="en-US" sz="2000" b="1" dirty="0">
                <a:solidFill>
                  <a:schemeClr val="bg1"/>
                </a:solidFill>
                <a:latin typeface="微软雅黑" pitchFamily="34" charset="-122"/>
                <a:ea typeface="微软雅黑" pitchFamily="34" charset="-122"/>
              </a:rPr>
              <a:t>信道利用率</a:t>
            </a:r>
          </a:p>
        </p:txBody>
      </p:sp>
      <p:sp>
        <p:nvSpPr>
          <p:cNvPr id="26" name="圆角矩形 25"/>
          <p:cNvSpPr/>
          <p:nvPr/>
        </p:nvSpPr>
        <p:spPr>
          <a:xfrm>
            <a:off x="545144" y="1025024"/>
            <a:ext cx="8053711" cy="282083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 Box 155"/>
          <p:cNvSpPr txBox="1">
            <a:spLocks noChangeArrowheads="1"/>
          </p:cNvSpPr>
          <p:nvPr/>
        </p:nvSpPr>
        <p:spPr bwMode="auto">
          <a:xfrm>
            <a:off x="1846729" y="3890323"/>
            <a:ext cx="5844989" cy="397032"/>
          </a:xfrm>
          <a:prstGeom prst="rect">
            <a:avLst/>
          </a:prstGeom>
          <a:solidFill>
            <a:srgbClr val="000099"/>
          </a:solidFill>
          <a:ln w="9525">
            <a:solidFill>
              <a:schemeClr val="tx1"/>
            </a:solidFill>
            <a:miter lim="800000"/>
            <a:headEnd/>
            <a:tailEnd/>
          </a:ln>
          <a:effectLst/>
          <a:extLst/>
        </p:spPr>
        <p:txBody>
          <a:bodyPr wrap="square">
            <a:spAutoFit/>
          </a:bodyPr>
          <a:lstStyle/>
          <a:p>
            <a:pPr algn="ctr">
              <a:lnSpc>
                <a:spcPct val="110000"/>
              </a:lnSpc>
            </a:pPr>
            <a:r>
              <a:rPr lang="zh-CN" altLang="en-US" b="1" dirty="0">
                <a:solidFill>
                  <a:srgbClr val="FFC000"/>
                </a:solidFill>
                <a:latin typeface="微软雅黑" pitchFamily="34" charset="-122"/>
                <a:ea typeface="微软雅黑" pitchFamily="34" charset="-122"/>
              </a:rPr>
              <a:t>优点：</a:t>
            </a:r>
            <a:r>
              <a:rPr lang="zh-CN" altLang="en-US" b="1" dirty="0">
                <a:solidFill>
                  <a:schemeClr val="bg1"/>
                </a:solidFill>
                <a:latin typeface="微软雅黑" pitchFamily="34" charset="-122"/>
                <a:ea typeface="微软雅黑" pitchFamily="34" charset="-122"/>
              </a:rPr>
              <a:t>简单。</a:t>
            </a:r>
            <a:r>
              <a:rPr lang="zh-CN" altLang="en-US" b="1" dirty="0">
                <a:solidFill>
                  <a:srgbClr val="FFC000"/>
                </a:solidFill>
                <a:latin typeface="微软雅黑" pitchFamily="34" charset="-122"/>
                <a:ea typeface="微软雅黑" pitchFamily="34" charset="-122"/>
              </a:rPr>
              <a:t>缺点：</a:t>
            </a:r>
            <a:r>
              <a:rPr lang="zh-CN" altLang="en-US" b="1" dirty="0">
                <a:solidFill>
                  <a:schemeClr val="bg1"/>
                </a:solidFill>
                <a:latin typeface="微软雅黑" pitchFamily="34" charset="-122"/>
                <a:ea typeface="微软雅黑" pitchFamily="34" charset="-122"/>
              </a:rPr>
              <a:t>信道利用率太低。</a:t>
            </a:r>
          </a:p>
        </p:txBody>
      </p:sp>
      <p:sp>
        <p:nvSpPr>
          <p:cNvPr id="28" name="Text Box 4"/>
          <p:cNvSpPr txBox="1">
            <a:spLocks noChangeArrowheads="1"/>
          </p:cNvSpPr>
          <p:nvPr/>
        </p:nvSpPr>
        <p:spPr bwMode="auto">
          <a:xfrm>
            <a:off x="2430781" y="2044553"/>
            <a:ext cx="362600"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i="1" dirty="0">
                <a:latin typeface="微软雅黑" pitchFamily="34" charset="-122"/>
                <a:ea typeface="微软雅黑" pitchFamily="34" charset="-122"/>
              </a:rPr>
              <a:t>T</a:t>
            </a:r>
            <a:r>
              <a:rPr lang="en-US" altLang="zh-CN" sz="1200" b="1" i="1" baseline="-25000" dirty="0">
                <a:latin typeface="微软雅黑" pitchFamily="34" charset="-122"/>
                <a:ea typeface="微软雅黑" pitchFamily="34" charset="-122"/>
              </a:rPr>
              <a:t>D</a:t>
            </a:r>
          </a:p>
        </p:txBody>
      </p:sp>
      <p:sp>
        <p:nvSpPr>
          <p:cNvPr id="29" name="Line 5"/>
          <p:cNvSpPr>
            <a:spLocks noChangeShapeType="1"/>
          </p:cNvSpPr>
          <p:nvPr/>
        </p:nvSpPr>
        <p:spPr bwMode="auto">
          <a:xfrm flipV="1">
            <a:off x="2524893" y="2056969"/>
            <a:ext cx="0" cy="443410"/>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0" name="Line 6"/>
          <p:cNvSpPr>
            <a:spLocks noChangeShapeType="1"/>
          </p:cNvSpPr>
          <p:nvPr/>
        </p:nvSpPr>
        <p:spPr bwMode="auto">
          <a:xfrm>
            <a:off x="2733296" y="2091554"/>
            <a:ext cx="0" cy="2208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1" name="Line 7"/>
          <p:cNvSpPr>
            <a:spLocks noChangeShapeType="1"/>
          </p:cNvSpPr>
          <p:nvPr/>
        </p:nvSpPr>
        <p:spPr bwMode="auto">
          <a:xfrm>
            <a:off x="4560147" y="2091554"/>
            <a:ext cx="0" cy="2208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2" name="Line 8"/>
          <p:cNvSpPr>
            <a:spLocks noChangeShapeType="1"/>
          </p:cNvSpPr>
          <p:nvPr/>
        </p:nvSpPr>
        <p:spPr bwMode="auto">
          <a:xfrm>
            <a:off x="2732409" y="2200634"/>
            <a:ext cx="1826851"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3" name="Text Box 9"/>
          <p:cNvSpPr txBox="1">
            <a:spLocks noChangeArrowheads="1"/>
          </p:cNvSpPr>
          <p:nvPr/>
        </p:nvSpPr>
        <p:spPr bwMode="auto">
          <a:xfrm>
            <a:off x="3397524" y="2057855"/>
            <a:ext cx="484235" cy="276999"/>
          </a:xfrm>
          <a:prstGeom prst="rect">
            <a:avLst/>
          </a:prstGeom>
          <a:solidFill>
            <a:srgbClr val="C3E3F9"/>
          </a:solidFill>
          <a:ln>
            <a:noFill/>
          </a:ln>
          <a:effectLst/>
          <a:extLst/>
        </p:spPr>
        <p:txBody>
          <a:bodyPr wrap="none">
            <a:spAutoFit/>
          </a:bodyPr>
          <a:lstStyle/>
          <a:p>
            <a:r>
              <a:rPr lang="en-US" altLang="zh-CN" sz="1200" b="1" dirty="0">
                <a:solidFill>
                  <a:srgbClr val="C00000"/>
                </a:solidFill>
                <a:latin typeface="微软雅黑" pitchFamily="34" charset="-122"/>
                <a:ea typeface="微软雅黑" pitchFamily="34" charset="-122"/>
              </a:rPr>
              <a:t>RTT</a:t>
            </a:r>
          </a:p>
        </p:txBody>
      </p:sp>
      <p:sp>
        <p:nvSpPr>
          <p:cNvPr id="34" name="Line 10"/>
          <p:cNvSpPr>
            <a:spLocks noChangeShapeType="1"/>
          </p:cNvSpPr>
          <p:nvPr/>
        </p:nvSpPr>
        <p:spPr bwMode="auto">
          <a:xfrm rot="5400000" flipH="1" flipV="1">
            <a:off x="2399851" y="2076479"/>
            <a:ext cx="0" cy="24831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5" name="Text Box 11"/>
          <p:cNvSpPr txBox="1">
            <a:spLocks noChangeArrowheads="1"/>
          </p:cNvSpPr>
          <p:nvPr/>
        </p:nvSpPr>
        <p:spPr bwMode="auto">
          <a:xfrm>
            <a:off x="2126600" y="1900944"/>
            <a:ext cx="3193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latin typeface="微软雅黑" pitchFamily="34" charset="-122"/>
                <a:ea typeface="微软雅黑" pitchFamily="34" charset="-122"/>
              </a:rPr>
              <a:t>A</a:t>
            </a:r>
          </a:p>
        </p:txBody>
      </p:sp>
      <p:sp>
        <p:nvSpPr>
          <p:cNvPr id="36" name="Line 12"/>
          <p:cNvSpPr>
            <a:spLocks noChangeShapeType="1"/>
          </p:cNvSpPr>
          <p:nvPr/>
        </p:nvSpPr>
        <p:spPr bwMode="auto">
          <a:xfrm flipV="1">
            <a:off x="4601827" y="2056969"/>
            <a:ext cx="0" cy="443410"/>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7" name="Line 13"/>
          <p:cNvSpPr>
            <a:spLocks noChangeShapeType="1"/>
          </p:cNvSpPr>
          <p:nvPr/>
        </p:nvSpPr>
        <p:spPr bwMode="auto">
          <a:xfrm>
            <a:off x="2524893" y="2423225"/>
            <a:ext cx="207693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8" name="Text Box 14"/>
          <p:cNvSpPr txBox="1">
            <a:spLocks noChangeArrowheads="1"/>
          </p:cNvSpPr>
          <p:nvPr/>
        </p:nvSpPr>
        <p:spPr bwMode="auto">
          <a:xfrm>
            <a:off x="2957661" y="2299957"/>
            <a:ext cx="1243610" cy="276999"/>
          </a:xfrm>
          <a:prstGeom prst="rect">
            <a:avLst/>
          </a:prstGeom>
          <a:solidFill>
            <a:srgbClr val="C3E3F9"/>
          </a:solidFill>
          <a:ln>
            <a:noFill/>
          </a:ln>
          <a:effectLst/>
          <a:extLst/>
        </p:spPr>
        <p:txBody>
          <a:bodyPr wrap="none">
            <a:spAutoFit/>
          </a:bodyPr>
          <a:lstStyle/>
          <a:p>
            <a:r>
              <a:rPr lang="en-US" altLang="zh-CN" sz="1200" b="1" i="1">
                <a:solidFill>
                  <a:srgbClr val="0000FF"/>
                </a:solidFill>
                <a:latin typeface="微软雅黑" pitchFamily="34" charset="-122"/>
                <a:ea typeface="微软雅黑" pitchFamily="34" charset="-122"/>
              </a:rPr>
              <a:t>T</a:t>
            </a:r>
            <a:r>
              <a:rPr lang="en-US" altLang="zh-CN" sz="1200" b="1" i="1" baseline="-25000">
                <a:solidFill>
                  <a:srgbClr val="0000FF"/>
                </a:solidFill>
                <a:latin typeface="微软雅黑" pitchFamily="34" charset="-122"/>
                <a:ea typeface="微软雅黑" pitchFamily="34" charset="-122"/>
              </a:rPr>
              <a:t>D</a:t>
            </a:r>
            <a:r>
              <a:rPr lang="en-US" altLang="zh-CN" sz="1200" b="1">
                <a:solidFill>
                  <a:srgbClr val="0000FF"/>
                </a:solidFill>
                <a:latin typeface="微软雅黑" pitchFamily="34" charset="-122"/>
                <a:ea typeface="微软雅黑" pitchFamily="34" charset="-122"/>
              </a:rPr>
              <a:t> + RTT + </a:t>
            </a:r>
            <a:r>
              <a:rPr lang="en-US" altLang="zh-CN" sz="1200" b="1" i="1">
                <a:solidFill>
                  <a:srgbClr val="0000FF"/>
                </a:solidFill>
                <a:latin typeface="微软雅黑" pitchFamily="34" charset="-122"/>
                <a:ea typeface="微软雅黑" pitchFamily="34" charset="-122"/>
              </a:rPr>
              <a:t>T</a:t>
            </a:r>
            <a:r>
              <a:rPr lang="en-US" altLang="zh-CN" sz="1200" b="1" i="1" baseline="-25000">
                <a:solidFill>
                  <a:srgbClr val="0000FF"/>
                </a:solidFill>
                <a:latin typeface="微软雅黑" pitchFamily="34" charset="-122"/>
                <a:ea typeface="微软雅黑" pitchFamily="34" charset="-122"/>
              </a:rPr>
              <a:t>A</a:t>
            </a:r>
          </a:p>
        </p:txBody>
      </p:sp>
      <p:sp>
        <p:nvSpPr>
          <p:cNvPr id="39" name="Freeform 16"/>
          <p:cNvSpPr>
            <a:spLocks/>
          </p:cNvSpPr>
          <p:nvPr/>
        </p:nvSpPr>
        <p:spPr bwMode="auto">
          <a:xfrm>
            <a:off x="2524893" y="1247301"/>
            <a:ext cx="1116508" cy="809668"/>
          </a:xfrm>
          <a:custGeom>
            <a:avLst/>
            <a:gdLst>
              <a:gd name="T0" fmla="*/ 0 w 1218"/>
              <a:gd name="T1" fmla="*/ 1091 h 1091"/>
              <a:gd name="T2" fmla="*/ 997 w 1218"/>
              <a:gd name="T3" fmla="*/ 3 h 1091"/>
              <a:gd name="T4" fmla="*/ 1218 w 1218"/>
              <a:gd name="T5" fmla="*/ 0 h 1091"/>
              <a:gd name="T6" fmla="*/ 225 w 1218"/>
              <a:gd name="T7" fmla="*/ 1086 h 1091"/>
              <a:gd name="T8" fmla="*/ 0 w 1218"/>
              <a:gd name="T9" fmla="*/ 1091 h 1091"/>
            </a:gdLst>
            <a:ahLst/>
            <a:cxnLst>
              <a:cxn ang="0">
                <a:pos x="T0" y="T1"/>
              </a:cxn>
              <a:cxn ang="0">
                <a:pos x="T2" y="T3"/>
              </a:cxn>
              <a:cxn ang="0">
                <a:pos x="T4" y="T5"/>
              </a:cxn>
              <a:cxn ang="0">
                <a:pos x="T6" y="T7"/>
              </a:cxn>
              <a:cxn ang="0">
                <a:pos x="T8" y="T9"/>
              </a:cxn>
            </a:cxnLst>
            <a:rect l="0" t="0" r="r" b="b"/>
            <a:pathLst>
              <a:path w="1218" h="1091">
                <a:moveTo>
                  <a:pt x="0" y="1091"/>
                </a:moveTo>
                <a:lnTo>
                  <a:pt x="997" y="3"/>
                </a:lnTo>
                <a:lnTo>
                  <a:pt x="1218" y="0"/>
                </a:lnTo>
                <a:lnTo>
                  <a:pt x="225" y="1086"/>
                </a:lnTo>
                <a:lnTo>
                  <a:pt x="0" y="1091"/>
                </a:lnTo>
                <a:close/>
              </a:path>
            </a:pathLst>
          </a:custGeom>
          <a:solidFill>
            <a:srgbClr val="FF00FF"/>
          </a:solidFill>
          <a:ln>
            <a:noFill/>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40" name="Text Box 17"/>
          <p:cNvSpPr txBox="1">
            <a:spLocks noChangeArrowheads="1"/>
          </p:cNvSpPr>
          <p:nvPr/>
        </p:nvSpPr>
        <p:spPr bwMode="auto">
          <a:xfrm>
            <a:off x="2134581" y="110723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latin typeface="微软雅黑" pitchFamily="34" charset="-122"/>
                <a:ea typeface="微软雅黑" pitchFamily="34" charset="-122"/>
              </a:rPr>
              <a:t>B</a:t>
            </a:r>
          </a:p>
        </p:txBody>
      </p:sp>
      <p:sp>
        <p:nvSpPr>
          <p:cNvPr id="41" name="Line 18"/>
          <p:cNvSpPr>
            <a:spLocks noChangeShapeType="1"/>
          </p:cNvSpPr>
          <p:nvPr/>
        </p:nvSpPr>
        <p:spPr bwMode="auto">
          <a:xfrm flipV="1">
            <a:off x="2524893" y="1249074"/>
            <a:ext cx="913425" cy="8078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2" name="Line 19"/>
          <p:cNvSpPr>
            <a:spLocks noChangeShapeType="1"/>
          </p:cNvSpPr>
          <p:nvPr/>
        </p:nvSpPr>
        <p:spPr bwMode="auto">
          <a:xfrm flipV="1">
            <a:off x="2732409" y="1249074"/>
            <a:ext cx="912539" cy="8078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3" name="Text Box 22"/>
          <p:cNvSpPr txBox="1">
            <a:spLocks noChangeArrowheads="1"/>
          </p:cNvSpPr>
          <p:nvPr/>
        </p:nvSpPr>
        <p:spPr bwMode="auto">
          <a:xfrm rot="19131970">
            <a:off x="2464974" y="1535050"/>
            <a:ext cx="543739"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itchFamily="34" charset="-122"/>
                <a:ea typeface="微软雅黑" pitchFamily="34" charset="-122"/>
              </a:rPr>
              <a:t>分组</a:t>
            </a:r>
          </a:p>
        </p:txBody>
      </p:sp>
      <p:sp>
        <p:nvSpPr>
          <p:cNvPr id="44" name="Text Box 23"/>
          <p:cNvSpPr txBox="1">
            <a:spLocks noChangeArrowheads="1"/>
          </p:cNvSpPr>
          <p:nvPr/>
        </p:nvSpPr>
        <p:spPr bwMode="auto">
          <a:xfrm rot="2307784">
            <a:off x="3852848" y="1319552"/>
            <a:ext cx="543739"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a:solidFill>
                  <a:srgbClr val="0000FF"/>
                </a:solidFill>
                <a:latin typeface="微软雅黑" pitchFamily="34" charset="-122"/>
                <a:ea typeface="微软雅黑" pitchFamily="34" charset="-122"/>
              </a:rPr>
              <a:t>确认</a:t>
            </a:r>
          </a:p>
        </p:txBody>
      </p:sp>
      <p:sp>
        <p:nvSpPr>
          <p:cNvPr id="45" name="Text Box 24"/>
          <p:cNvSpPr txBox="1">
            <a:spLocks noChangeArrowheads="1"/>
          </p:cNvSpPr>
          <p:nvPr/>
        </p:nvSpPr>
        <p:spPr bwMode="auto">
          <a:xfrm>
            <a:off x="6803803" y="1107239"/>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i="1">
                <a:latin typeface="微软雅黑" pitchFamily="34" charset="-122"/>
                <a:ea typeface="微软雅黑" pitchFamily="34" charset="-122"/>
              </a:rPr>
              <a:t>t</a:t>
            </a:r>
          </a:p>
        </p:txBody>
      </p:sp>
      <p:sp>
        <p:nvSpPr>
          <p:cNvPr id="46" name="Text Box 25"/>
          <p:cNvSpPr txBox="1">
            <a:spLocks noChangeArrowheads="1"/>
          </p:cNvSpPr>
          <p:nvPr/>
        </p:nvSpPr>
        <p:spPr bwMode="auto">
          <a:xfrm>
            <a:off x="6803803" y="1879604"/>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i="1">
                <a:latin typeface="微软雅黑" pitchFamily="34" charset="-122"/>
                <a:ea typeface="微软雅黑" pitchFamily="34" charset="-122"/>
              </a:rPr>
              <a:t>t</a:t>
            </a:r>
          </a:p>
        </p:txBody>
      </p:sp>
      <p:sp>
        <p:nvSpPr>
          <p:cNvPr id="47" name="Line 26"/>
          <p:cNvSpPr>
            <a:spLocks noChangeShapeType="1"/>
          </p:cNvSpPr>
          <p:nvPr/>
        </p:nvSpPr>
        <p:spPr bwMode="auto">
          <a:xfrm>
            <a:off x="4269269" y="1653465"/>
            <a:ext cx="158741" cy="138344"/>
          </a:xfrm>
          <a:prstGeom prst="line">
            <a:avLst/>
          </a:prstGeom>
          <a:noFill/>
          <a:ln w="28575">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8" name="Line 27"/>
          <p:cNvSpPr>
            <a:spLocks noChangeShapeType="1"/>
          </p:cNvSpPr>
          <p:nvPr/>
        </p:nvSpPr>
        <p:spPr bwMode="auto">
          <a:xfrm rot="15894661">
            <a:off x="2953671" y="1441071"/>
            <a:ext cx="128589" cy="172043"/>
          </a:xfrm>
          <a:prstGeom prst="line">
            <a:avLst/>
          </a:prstGeom>
          <a:noFill/>
          <a:ln w="28575">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9" name="Freeform 28"/>
          <p:cNvSpPr>
            <a:spLocks/>
          </p:cNvSpPr>
          <p:nvPr/>
        </p:nvSpPr>
        <p:spPr bwMode="auto">
          <a:xfrm>
            <a:off x="5746906" y="1249074"/>
            <a:ext cx="947124" cy="810554"/>
          </a:xfrm>
          <a:custGeom>
            <a:avLst/>
            <a:gdLst>
              <a:gd name="T0" fmla="*/ 0 w 1035"/>
              <a:gd name="T1" fmla="*/ 3 h 1091"/>
              <a:gd name="T2" fmla="*/ 998 w 1035"/>
              <a:gd name="T3" fmla="*/ 1091 h 1091"/>
              <a:gd name="T4" fmla="*/ 1035 w 1035"/>
              <a:gd name="T5" fmla="*/ 1083 h 1091"/>
              <a:gd name="T6" fmla="*/ 45 w 1035"/>
              <a:gd name="T7" fmla="*/ 0 h 1091"/>
              <a:gd name="T8" fmla="*/ 0 w 1035"/>
              <a:gd name="T9" fmla="*/ 3 h 1091"/>
            </a:gdLst>
            <a:ahLst/>
            <a:cxnLst>
              <a:cxn ang="0">
                <a:pos x="T0" y="T1"/>
              </a:cxn>
              <a:cxn ang="0">
                <a:pos x="T2" y="T3"/>
              </a:cxn>
              <a:cxn ang="0">
                <a:pos x="T4" y="T5"/>
              </a:cxn>
              <a:cxn ang="0">
                <a:pos x="T6" y="T7"/>
              </a:cxn>
              <a:cxn ang="0">
                <a:pos x="T8" y="T9"/>
              </a:cxn>
            </a:cxnLst>
            <a:rect l="0" t="0" r="r" b="b"/>
            <a:pathLst>
              <a:path w="1035" h="1091">
                <a:moveTo>
                  <a:pt x="0" y="3"/>
                </a:moveTo>
                <a:lnTo>
                  <a:pt x="998" y="1091"/>
                </a:lnTo>
                <a:lnTo>
                  <a:pt x="1035" y="1083"/>
                </a:lnTo>
                <a:lnTo>
                  <a:pt x="45" y="0"/>
                </a:lnTo>
                <a:lnTo>
                  <a:pt x="0" y="3"/>
                </a:lnTo>
                <a:close/>
              </a:path>
            </a:pathLst>
          </a:custGeom>
          <a:solidFill>
            <a:srgbClr val="0000FF"/>
          </a:solidFill>
          <a:ln>
            <a:noFill/>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Freeform 29"/>
          <p:cNvSpPr>
            <a:spLocks/>
          </p:cNvSpPr>
          <p:nvPr/>
        </p:nvSpPr>
        <p:spPr bwMode="auto">
          <a:xfrm>
            <a:off x="4618677" y="1249074"/>
            <a:ext cx="1116507" cy="810554"/>
          </a:xfrm>
          <a:custGeom>
            <a:avLst/>
            <a:gdLst>
              <a:gd name="T0" fmla="*/ 0 w 1218"/>
              <a:gd name="T1" fmla="*/ 1091 h 1091"/>
              <a:gd name="T2" fmla="*/ 997 w 1218"/>
              <a:gd name="T3" fmla="*/ 3 h 1091"/>
              <a:gd name="T4" fmla="*/ 1218 w 1218"/>
              <a:gd name="T5" fmla="*/ 0 h 1091"/>
              <a:gd name="T6" fmla="*/ 225 w 1218"/>
              <a:gd name="T7" fmla="*/ 1086 h 1091"/>
              <a:gd name="T8" fmla="*/ 0 w 1218"/>
              <a:gd name="T9" fmla="*/ 1091 h 1091"/>
            </a:gdLst>
            <a:ahLst/>
            <a:cxnLst>
              <a:cxn ang="0">
                <a:pos x="T0" y="T1"/>
              </a:cxn>
              <a:cxn ang="0">
                <a:pos x="T2" y="T3"/>
              </a:cxn>
              <a:cxn ang="0">
                <a:pos x="T4" y="T5"/>
              </a:cxn>
              <a:cxn ang="0">
                <a:pos x="T6" y="T7"/>
              </a:cxn>
              <a:cxn ang="0">
                <a:pos x="T8" y="T9"/>
              </a:cxn>
            </a:cxnLst>
            <a:rect l="0" t="0" r="r" b="b"/>
            <a:pathLst>
              <a:path w="1218" h="1091">
                <a:moveTo>
                  <a:pt x="0" y="1091"/>
                </a:moveTo>
                <a:lnTo>
                  <a:pt x="997" y="3"/>
                </a:lnTo>
                <a:lnTo>
                  <a:pt x="1218" y="0"/>
                </a:lnTo>
                <a:lnTo>
                  <a:pt x="225" y="1086"/>
                </a:lnTo>
                <a:lnTo>
                  <a:pt x="0" y="1091"/>
                </a:lnTo>
                <a:close/>
              </a:path>
            </a:pathLst>
          </a:custGeom>
          <a:solidFill>
            <a:srgbClr val="FF00FF"/>
          </a:solidFill>
          <a:ln>
            <a:noFill/>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Line 30"/>
          <p:cNvSpPr>
            <a:spLocks noChangeShapeType="1"/>
          </p:cNvSpPr>
          <p:nvPr/>
        </p:nvSpPr>
        <p:spPr bwMode="auto">
          <a:xfrm flipV="1">
            <a:off x="4618677" y="1251735"/>
            <a:ext cx="913425" cy="8078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Line 31"/>
          <p:cNvSpPr>
            <a:spLocks noChangeShapeType="1"/>
          </p:cNvSpPr>
          <p:nvPr/>
        </p:nvSpPr>
        <p:spPr bwMode="auto">
          <a:xfrm flipV="1">
            <a:off x="4826193" y="1251735"/>
            <a:ext cx="912538" cy="8078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5" name="Text Box 34"/>
          <p:cNvSpPr txBox="1">
            <a:spLocks noChangeArrowheads="1"/>
          </p:cNvSpPr>
          <p:nvPr/>
        </p:nvSpPr>
        <p:spPr bwMode="auto">
          <a:xfrm rot="19044759">
            <a:off x="4516634" y="1576287"/>
            <a:ext cx="543739"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a:solidFill>
                  <a:srgbClr val="0000FF"/>
                </a:solidFill>
                <a:latin typeface="微软雅黑" pitchFamily="34" charset="-122"/>
                <a:ea typeface="微软雅黑" pitchFamily="34" charset="-122"/>
              </a:rPr>
              <a:t>分组</a:t>
            </a:r>
          </a:p>
        </p:txBody>
      </p:sp>
      <p:sp>
        <p:nvSpPr>
          <p:cNvPr id="56" name="Line 35"/>
          <p:cNvSpPr>
            <a:spLocks noChangeShapeType="1"/>
          </p:cNvSpPr>
          <p:nvPr/>
        </p:nvSpPr>
        <p:spPr bwMode="auto">
          <a:xfrm rot="15894661">
            <a:off x="5021293" y="1460138"/>
            <a:ext cx="128589" cy="171156"/>
          </a:xfrm>
          <a:prstGeom prst="line">
            <a:avLst/>
          </a:prstGeom>
          <a:noFill/>
          <a:ln w="28575">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7" name="Text Box 36"/>
          <p:cNvSpPr txBox="1">
            <a:spLocks noChangeArrowheads="1"/>
          </p:cNvSpPr>
          <p:nvPr/>
        </p:nvSpPr>
        <p:spPr bwMode="auto">
          <a:xfrm rot="2510398">
            <a:off x="5994520" y="1361233"/>
            <a:ext cx="543739"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a:solidFill>
                  <a:srgbClr val="0000FF"/>
                </a:solidFill>
                <a:latin typeface="微软雅黑" pitchFamily="34" charset="-122"/>
                <a:ea typeface="微软雅黑" pitchFamily="34" charset="-122"/>
              </a:rPr>
              <a:t>确认</a:t>
            </a:r>
          </a:p>
        </p:txBody>
      </p:sp>
      <p:sp>
        <p:nvSpPr>
          <p:cNvPr id="58" name="Line 37"/>
          <p:cNvSpPr>
            <a:spLocks noChangeShapeType="1"/>
          </p:cNvSpPr>
          <p:nvPr/>
        </p:nvSpPr>
        <p:spPr bwMode="auto">
          <a:xfrm>
            <a:off x="6391431" y="1675636"/>
            <a:ext cx="158741" cy="138344"/>
          </a:xfrm>
          <a:prstGeom prst="line">
            <a:avLst/>
          </a:prstGeom>
          <a:noFill/>
          <a:ln w="28575">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9" name="Line 38"/>
          <p:cNvSpPr>
            <a:spLocks noChangeShapeType="1"/>
          </p:cNvSpPr>
          <p:nvPr/>
        </p:nvSpPr>
        <p:spPr bwMode="auto">
          <a:xfrm>
            <a:off x="2398964" y="1249074"/>
            <a:ext cx="442080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0" name="Line 39"/>
          <p:cNvSpPr>
            <a:spLocks noChangeShapeType="1"/>
          </p:cNvSpPr>
          <p:nvPr/>
        </p:nvSpPr>
        <p:spPr bwMode="auto">
          <a:xfrm>
            <a:off x="2398964" y="2056969"/>
            <a:ext cx="442080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1" name="Freeform 28"/>
          <p:cNvSpPr>
            <a:spLocks/>
          </p:cNvSpPr>
          <p:nvPr/>
        </p:nvSpPr>
        <p:spPr bwMode="auto">
          <a:xfrm>
            <a:off x="3638426" y="1249074"/>
            <a:ext cx="947124" cy="810554"/>
          </a:xfrm>
          <a:custGeom>
            <a:avLst/>
            <a:gdLst>
              <a:gd name="T0" fmla="*/ 0 w 1035"/>
              <a:gd name="T1" fmla="*/ 3 h 1091"/>
              <a:gd name="T2" fmla="*/ 998 w 1035"/>
              <a:gd name="T3" fmla="*/ 1091 h 1091"/>
              <a:gd name="T4" fmla="*/ 1035 w 1035"/>
              <a:gd name="T5" fmla="*/ 1083 h 1091"/>
              <a:gd name="T6" fmla="*/ 45 w 1035"/>
              <a:gd name="T7" fmla="*/ 0 h 1091"/>
              <a:gd name="T8" fmla="*/ 0 w 1035"/>
              <a:gd name="T9" fmla="*/ 3 h 1091"/>
            </a:gdLst>
            <a:ahLst/>
            <a:cxnLst>
              <a:cxn ang="0">
                <a:pos x="T0" y="T1"/>
              </a:cxn>
              <a:cxn ang="0">
                <a:pos x="T2" y="T3"/>
              </a:cxn>
              <a:cxn ang="0">
                <a:pos x="T4" y="T5"/>
              </a:cxn>
              <a:cxn ang="0">
                <a:pos x="T6" y="T7"/>
              </a:cxn>
              <a:cxn ang="0">
                <a:pos x="T8" y="T9"/>
              </a:cxn>
            </a:cxnLst>
            <a:rect l="0" t="0" r="r" b="b"/>
            <a:pathLst>
              <a:path w="1035" h="1091">
                <a:moveTo>
                  <a:pt x="0" y="3"/>
                </a:moveTo>
                <a:lnTo>
                  <a:pt x="998" y="1091"/>
                </a:lnTo>
                <a:lnTo>
                  <a:pt x="1035" y="1083"/>
                </a:lnTo>
                <a:lnTo>
                  <a:pt x="45" y="0"/>
                </a:lnTo>
                <a:lnTo>
                  <a:pt x="0" y="3"/>
                </a:lnTo>
                <a:close/>
              </a:path>
            </a:pathLst>
          </a:custGeom>
          <a:solidFill>
            <a:srgbClr val="0000FF"/>
          </a:solidFill>
          <a:ln>
            <a:noFill/>
          </a:ln>
          <a:effectLst/>
        </p:spPr>
        <p:txBody>
          <a:bodyPr/>
          <a:lstStyle/>
          <a:p>
            <a:endParaRPr lang="zh-CN" altLang="en-US" sz="1400" b="1">
              <a:solidFill>
                <a:srgbClr val="000099"/>
              </a:solidFill>
              <a:latin typeface="微软雅黑" pitchFamily="34" charset="-122"/>
              <a:ea typeface="微软雅黑" pitchFamily="34" charset="-122"/>
            </a:endParaRPr>
          </a:p>
        </p:txBody>
      </p:sp>
      <p:grpSp>
        <p:nvGrpSpPr>
          <p:cNvPr id="64" name="组合 63"/>
          <p:cNvGrpSpPr/>
          <p:nvPr/>
        </p:nvGrpSpPr>
        <p:grpSpPr>
          <a:xfrm>
            <a:off x="2024468" y="2623770"/>
            <a:ext cx="5095061" cy="643610"/>
            <a:chOff x="603552" y="5085184"/>
            <a:chExt cx="9120681" cy="1152128"/>
          </a:xfrm>
          <a:solidFill>
            <a:srgbClr val="FFFF99"/>
          </a:solidFill>
        </p:grpSpPr>
        <p:sp>
          <p:nvSpPr>
            <p:cNvPr id="65" name="矩形 64"/>
            <p:cNvSpPr/>
            <p:nvPr/>
          </p:nvSpPr>
          <p:spPr bwMode="auto">
            <a:xfrm>
              <a:off x="603552" y="5085184"/>
              <a:ext cx="9120681" cy="1152128"/>
            </a:xfrm>
            <a:prstGeom prst="rect">
              <a:avLst/>
            </a:prstGeom>
            <a:gr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dirty="0">
                <a:ln>
                  <a:noFill/>
                </a:ln>
                <a:solidFill>
                  <a:schemeClr val="tx1"/>
                </a:solidFill>
                <a:effectLst/>
                <a:latin typeface="微软雅黑" pitchFamily="34" charset="-122"/>
                <a:ea typeface="微软雅黑" pitchFamily="34" charset="-122"/>
              </a:endParaRPr>
            </a:p>
          </p:txBody>
        </p:sp>
        <p:graphicFrame>
          <p:nvGraphicFramePr>
            <p:cNvPr id="66" name="Object 4"/>
            <p:cNvGraphicFramePr>
              <a:graphicFrameLocks noChangeAspect="1"/>
            </p:cNvGraphicFramePr>
            <p:nvPr>
              <p:extLst>
                <p:ext uri="{D42A27DB-BD31-4B8C-83A1-F6EECF244321}">
                  <p14:modId xmlns:p14="http://schemas.microsoft.com/office/powerpoint/2010/main" val="3646831734"/>
                </p:ext>
              </p:extLst>
            </p:nvPr>
          </p:nvGraphicFramePr>
          <p:xfrm>
            <a:off x="3361843" y="5109096"/>
            <a:ext cx="3175333" cy="1104600"/>
          </p:xfrm>
          <a:graphic>
            <a:graphicData uri="http://schemas.openxmlformats.org/presentationml/2006/ole">
              <mc:AlternateContent xmlns:mc="http://schemas.openxmlformats.org/markup-compatibility/2006">
                <mc:Choice xmlns:v="urn:schemas-microsoft-com:vml" Requires="v">
                  <p:oleObj spid="_x0000_s11344" name="公式" r:id="rId4" imgW="1091726" imgH="380835" progId="Equation.3">
                    <p:embed/>
                  </p:oleObj>
                </mc:Choice>
                <mc:Fallback>
                  <p:oleObj name="公式" r:id="rId4" imgW="1091726" imgH="380835" progId="Equation.3">
                    <p:embed/>
                    <p:pic>
                      <p:nvPicPr>
                        <p:cNvPr id="0" name="Picture 7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1843" y="5109096"/>
                          <a:ext cx="3175333" cy="110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 name="Text Box 6"/>
            <p:cNvSpPr txBox="1">
              <a:spLocks noChangeArrowheads="1"/>
            </p:cNvSpPr>
            <p:nvPr/>
          </p:nvSpPr>
          <p:spPr bwMode="auto">
            <a:xfrm>
              <a:off x="8219829" y="5397242"/>
              <a:ext cx="1231607" cy="606046"/>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rPr>
                <a:t>(5-3)</a:t>
              </a:r>
            </a:p>
          </p:txBody>
        </p:sp>
        <p:sp>
          <p:nvSpPr>
            <p:cNvPr id="68" name="TextBox 67"/>
            <p:cNvSpPr txBox="1"/>
            <p:nvPr/>
          </p:nvSpPr>
          <p:spPr>
            <a:xfrm>
              <a:off x="1050286" y="5399420"/>
              <a:ext cx="2167077" cy="606046"/>
            </a:xfrm>
            <a:prstGeom prst="rect">
              <a:avLst/>
            </a:prstGeom>
            <a:grp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3200" b="1">
                  <a:solidFill>
                    <a:srgbClr val="003399"/>
                  </a:solidFill>
                  <a:latin typeface="+mn-lt"/>
                  <a:ea typeface="黑体" pitchFamily="2" charset="-122"/>
                </a:defRPr>
              </a:lvl1pPr>
            </a:lstStyle>
            <a:p>
              <a:r>
                <a:rPr lang="zh-CN" altLang="en-US" sz="1600" dirty="0">
                  <a:solidFill>
                    <a:schemeClr val="tx1"/>
                  </a:solidFill>
                  <a:latin typeface="微软雅黑" pitchFamily="34" charset="-122"/>
                  <a:ea typeface="微软雅黑" pitchFamily="34" charset="-122"/>
                </a:rPr>
                <a:t>信道利用率</a:t>
              </a:r>
            </a:p>
          </p:txBody>
        </p:sp>
      </p:grpSp>
      <p:sp>
        <p:nvSpPr>
          <p:cNvPr id="2" name="矩形 1"/>
          <p:cNvSpPr/>
          <p:nvPr/>
        </p:nvSpPr>
        <p:spPr>
          <a:xfrm>
            <a:off x="1344707" y="3350401"/>
            <a:ext cx="6714564" cy="338554"/>
          </a:xfrm>
          <a:prstGeom prst="rect">
            <a:avLst/>
          </a:prstGeom>
        </p:spPr>
        <p:txBody>
          <a:bodyPr wrap="square">
            <a:spAutoFit/>
          </a:bodyPr>
          <a:lstStyle/>
          <a:p>
            <a:r>
              <a:rPr lang="zh-CN" altLang="en-US" sz="1600" b="1" dirty="0">
                <a:latin typeface="微软雅黑" panose="020B0503020204020204" pitchFamily="34" charset="-122"/>
                <a:ea typeface="微软雅黑" panose="020B0503020204020204" pitchFamily="34" charset="-122"/>
              </a:rPr>
              <a:t>当往返时间 </a:t>
            </a:r>
            <a:r>
              <a:rPr lang="en-US" altLang="zh-CN" sz="1600" b="1" dirty="0">
                <a:latin typeface="微软雅黑" panose="020B0503020204020204" pitchFamily="34" charset="-122"/>
                <a:ea typeface="微软雅黑" panose="020B0503020204020204" pitchFamily="34" charset="-122"/>
              </a:rPr>
              <a:t>RTT </a:t>
            </a:r>
            <a:r>
              <a:rPr lang="zh-CN" altLang="en-US" sz="1600" b="1" dirty="0">
                <a:latin typeface="微软雅黑" panose="020B0503020204020204" pitchFamily="34" charset="-122"/>
                <a:ea typeface="微软雅黑" panose="020B0503020204020204" pitchFamily="34" charset="-122"/>
              </a:rPr>
              <a:t>远大于分组发送时间 </a:t>
            </a:r>
            <a:r>
              <a:rPr lang="en-US" altLang="zh-CN" sz="1600" b="1" dirty="0">
                <a:latin typeface="微软雅黑" panose="020B0503020204020204" pitchFamily="34" charset="-122"/>
                <a:ea typeface="微软雅黑" panose="020B0503020204020204" pitchFamily="34" charset="-122"/>
              </a:rPr>
              <a:t>T</a:t>
            </a:r>
            <a:r>
              <a:rPr lang="en-US" altLang="zh-CN" sz="1600" b="1" baseline="-25000" dirty="0">
                <a:latin typeface="微软雅黑" panose="020B0503020204020204" pitchFamily="34" charset="-122"/>
                <a:ea typeface="微软雅黑" panose="020B0503020204020204" pitchFamily="34" charset="-122"/>
              </a:rPr>
              <a:t>D</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时，信道的利用率会非常低。</a:t>
            </a:r>
          </a:p>
        </p:txBody>
      </p:sp>
      <p:sp>
        <p:nvSpPr>
          <p:cNvPr id="3" name="灯片编号占位符 2">
            <a:extLst>
              <a:ext uri="{FF2B5EF4-FFF2-40B4-BE49-F238E27FC236}">
                <a16:creationId xmlns:a16="http://schemas.microsoft.com/office/drawing/2014/main" id="{428897CE-D907-4222-9E25-5BEC09E0B77D}"/>
              </a:ext>
            </a:extLst>
          </p:cNvPr>
          <p:cNvSpPr>
            <a:spLocks noGrp="1"/>
          </p:cNvSpPr>
          <p:nvPr>
            <p:ph type="sldNum" sz="quarter" idx="12"/>
          </p:nvPr>
        </p:nvSpPr>
        <p:spPr/>
        <p:txBody>
          <a:bodyPr/>
          <a:lstStyle/>
          <a:p>
            <a:fld id="{C485880C-E2C3-4DAB-AE74-D9BE691626AC}" type="slidenum">
              <a:rPr lang="zh-CN" altLang="en-US" smtClean="0"/>
              <a:pPr/>
              <a:t>53</a:t>
            </a:fld>
            <a:endParaRPr lang="zh-CN" altLang="en-US"/>
          </a:p>
        </p:txBody>
      </p:sp>
    </p:spTree>
    <p:extLst>
      <p:ext uri="{BB962C8B-B14F-4D97-AF65-F5344CB8AC3E}">
        <p14:creationId xmlns:p14="http://schemas.microsoft.com/office/powerpoint/2010/main" val="10126033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3" name="Rectangle 6"/>
          <p:cNvSpPr>
            <a:spLocks noChangeArrowheads="1"/>
          </p:cNvSpPr>
          <p:nvPr/>
        </p:nvSpPr>
        <p:spPr bwMode="auto">
          <a:xfrm>
            <a:off x="3463095" y="587638"/>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停止等待协议要点</a:t>
            </a:r>
          </a:p>
        </p:txBody>
      </p:sp>
      <p:sp>
        <p:nvSpPr>
          <p:cNvPr id="34" name="Rectangle 68"/>
          <p:cNvSpPr>
            <a:spLocks noChangeArrowheads="1"/>
          </p:cNvSpPr>
          <p:nvPr/>
        </p:nvSpPr>
        <p:spPr bwMode="auto">
          <a:xfrm>
            <a:off x="556963" y="983948"/>
            <a:ext cx="8048776" cy="3323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2800"/>
              </a:lnSpc>
              <a:buClr>
                <a:srgbClr val="0070C0"/>
              </a:buClr>
              <a:buFont typeface="Wingdings" pitchFamily="2" charset="2"/>
              <a:buChar char="l"/>
            </a:pPr>
            <a:r>
              <a:rPr lang="zh-CN" altLang="en-US" b="1" dirty="0">
                <a:solidFill>
                  <a:srgbClr val="C00000"/>
                </a:solidFill>
                <a:latin typeface="微软雅黑" pitchFamily="34" charset="-122"/>
                <a:ea typeface="微软雅黑" pitchFamily="34" charset="-122"/>
              </a:rPr>
              <a:t>停止等待。</a:t>
            </a:r>
            <a:r>
              <a:rPr lang="zh-CN" altLang="en-US" b="1" dirty="0">
                <a:latin typeface="微软雅黑" pitchFamily="34" charset="-122"/>
                <a:ea typeface="微软雅黑" pitchFamily="34" charset="-122"/>
              </a:rPr>
              <a:t>发送方每次只发送一个分组。在收到确认后再发送下一个分组。</a:t>
            </a:r>
            <a:endParaRPr lang="en-US" altLang="zh-CN" b="1" dirty="0">
              <a:latin typeface="微软雅黑" pitchFamily="34" charset="-122"/>
              <a:ea typeface="微软雅黑" pitchFamily="34" charset="-122"/>
            </a:endParaRPr>
          </a:p>
          <a:p>
            <a:pPr marL="342900" indent="-342900">
              <a:lnSpc>
                <a:spcPts val="2800"/>
              </a:lnSpc>
              <a:buClr>
                <a:srgbClr val="0070C0"/>
              </a:buClr>
              <a:buFont typeface="Wingdings" pitchFamily="2" charset="2"/>
              <a:buChar char="l"/>
            </a:pPr>
            <a:r>
              <a:rPr lang="zh-CN" altLang="en-US" b="1" dirty="0">
                <a:solidFill>
                  <a:srgbClr val="C00000"/>
                </a:solidFill>
                <a:latin typeface="微软雅黑" pitchFamily="34" charset="-122"/>
                <a:ea typeface="微软雅黑" pitchFamily="34" charset="-122"/>
              </a:rPr>
              <a:t>暂存：</a:t>
            </a:r>
            <a:r>
              <a:rPr lang="zh-CN" altLang="en-US" b="1" dirty="0">
                <a:latin typeface="微软雅黑" pitchFamily="34" charset="-122"/>
                <a:ea typeface="微软雅黑" pitchFamily="34" charset="-122"/>
              </a:rPr>
              <a:t>在发送完一个分组后，发送方必须暂存已发送的分组的副本，以备重发。</a:t>
            </a:r>
          </a:p>
          <a:p>
            <a:pPr marL="342900" indent="-342900">
              <a:lnSpc>
                <a:spcPts val="2800"/>
              </a:lnSpc>
              <a:buClr>
                <a:srgbClr val="0070C0"/>
              </a:buClr>
              <a:buFont typeface="Wingdings" pitchFamily="2" charset="2"/>
              <a:buChar char="l"/>
            </a:pPr>
            <a:r>
              <a:rPr lang="zh-CN" altLang="en-US" b="1" dirty="0">
                <a:solidFill>
                  <a:srgbClr val="C00000"/>
                </a:solidFill>
                <a:latin typeface="微软雅黑" pitchFamily="34" charset="-122"/>
                <a:ea typeface="微软雅黑" pitchFamily="34" charset="-122"/>
              </a:rPr>
              <a:t>编号。</a:t>
            </a:r>
            <a:r>
              <a:rPr lang="zh-CN" altLang="en-US" b="1" dirty="0">
                <a:latin typeface="微软雅黑" pitchFamily="34" charset="-122"/>
                <a:ea typeface="微软雅黑" pitchFamily="34" charset="-122"/>
              </a:rPr>
              <a:t>对发送的每个分组和确认都进行编号。</a:t>
            </a:r>
            <a:endParaRPr lang="en-US" altLang="zh-CN" b="1" dirty="0">
              <a:latin typeface="微软雅黑" pitchFamily="34" charset="-122"/>
              <a:ea typeface="微软雅黑" pitchFamily="34" charset="-122"/>
            </a:endParaRPr>
          </a:p>
          <a:p>
            <a:pPr marL="342900" indent="-342900">
              <a:lnSpc>
                <a:spcPts val="2800"/>
              </a:lnSpc>
              <a:buClr>
                <a:srgbClr val="0070C0"/>
              </a:buClr>
              <a:buFont typeface="Wingdings" pitchFamily="2" charset="2"/>
              <a:buChar char="l"/>
            </a:pPr>
            <a:r>
              <a:rPr lang="zh-CN" altLang="en-US" b="1" dirty="0">
                <a:solidFill>
                  <a:srgbClr val="C00000"/>
                </a:solidFill>
                <a:latin typeface="微软雅黑" pitchFamily="34" charset="-122"/>
                <a:ea typeface="微软雅黑" pitchFamily="34" charset="-122"/>
              </a:rPr>
              <a:t>超时重传。</a:t>
            </a:r>
            <a:r>
              <a:rPr lang="zh-CN" altLang="en-US" b="1" dirty="0">
                <a:latin typeface="微软雅黑" pitchFamily="34" charset="-122"/>
                <a:ea typeface="微软雅黑" pitchFamily="34" charset="-122"/>
              </a:rPr>
              <a:t>发送方为发送的每个分组设置一个超时计时器。若超时计时器超时位收到确认，发送方会</a:t>
            </a:r>
            <a:r>
              <a:rPr lang="zh-CN" altLang="en-US" b="1" dirty="0">
                <a:solidFill>
                  <a:srgbClr val="C00000"/>
                </a:solidFill>
                <a:latin typeface="微软雅黑" pitchFamily="34" charset="-122"/>
                <a:ea typeface="微软雅黑" pitchFamily="34" charset="-122"/>
              </a:rPr>
              <a:t>自动</a:t>
            </a:r>
            <a:r>
              <a:rPr lang="zh-CN" altLang="en-US" b="1" dirty="0">
                <a:latin typeface="微软雅黑" pitchFamily="34" charset="-122"/>
                <a:ea typeface="微软雅黑" pitchFamily="34" charset="-122"/>
              </a:rPr>
              <a:t>超时重传分组。</a:t>
            </a:r>
            <a:endParaRPr lang="en-US" altLang="zh-CN" b="1" dirty="0">
              <a:latin typeface="微软雅黑" pitchFamily="34" charset="-122"/>
              <a:ea typeface="微软雅黑" pitchFamily="34" charset="-122"/>
            </a:endParaRPr>
          </a:p>
          <a:p>
            <a:pPr marL="342900" indent="-342900">
              <a:lnSpc>
                <a:spcPts val="2800"/>
              </a:lnSpc>
              <a:buClr>
                <a:srgbClr val="0070C0"/>
              </a:buClr>
              <a:buFont typeface="Wingdings" pitchFamily="2" charset="2"/>
              <a:buChar char="l"/>
            </a:pPr>
            <a:r>
              <a:rPr lang="zh-CN" altLang="en-US" b="1" dirty="0">
                <a:latin typeface="微软雅黑" pitchFamily="34" charset="-122"/>
                <a:ea typeface="微软雅黑" pitchFamily="34" charset="-122"/>
              </a:rPr>
              <a:t>超时计时器的重传时间应当比数据在分组传输的平均往返时间</a:t>
            </a:r>
            <a:r>
              <a:rPr lang="zh-CN" altLang="en-US" b="1" dirty="0">
                <a:solidFill>
                  <a:srgbClr val="C00000"/>
                </a:solidFill>
                <a:latin typeface="微软雅黑" pitchFamily="34" charset="-122"/>
                <a:ea typeface="微软雅黑" pitchFamily="34" charset="-122"/>
              </a:rPr>
              <a:t>更长一些，</a:t>
            </a:r>
            <a:r>
              <a:rPr lang="zh-CN" altLang="en-US" b="1" dirty="0">
                <a:latin typeface="微软雅黑" pitchFamily="34" charset="-122"/>
                <a:ea typeface="微软雅黑" pitchFamily="34" charset="-122"/>
              </a:rPr>
              <a:t>防止不必要的重传。</a:t>
            </a:r>
          </a:p>
          <a:p>
            <a:pPr marL="342900" indent="-342900">
              <a:lnSpc>
                <a:spcPts val="2800"/>
              </a:lnSpc>
              <a:buClr>
                <a:srgbClr val="0070C0"/>
              </a:buClr>
              <a:buFont typeface="Wingdings" pitchFamily="2" charset="2"/>
              <a:buChar char="l"/>
            </a:pPr>
            <a:r>
              <a:rPr lang="zh-CN" altLang="en-US" b="1" dirty="0">
                <a:solidFill>
                  <a:srgbClr val="0000FF"/>
                </a:solidFill>
                <a:latin typeface="微软雅黑" pitchFamily="34" charset="-122"/>
                <a:ea typeface="微软雅黑" pitchFamily="34" charset="-122"/>
              </a:rPr>
              <a:t>简单，但信道利用率太低。</a:t>
            </a:r>
          </a:p>
        </p:txBody>
      </p:sp>
      <p:sp>
        <p:nvSpPr>
          <p:cNvPr id="2" name="灯片编号占位符 1">
            <a:extLst>
              <a:ext uri="{FF2B5EF4-FFF2-40B4-BE49-F238E27FC236}">
                <a16:creationId xmlns:a16="http://schemas.microsoft.com/office/drawing/2014/main" id="{2F66D4FA-2319-4739-9B0C-5BFF4DF47903}"/>
              </a:ext>
            </a:extLst>
          </p:cNvPr>
          <p:cNvSpPr>
            <a:spLocks noGrp="1"/>
          </p:cNvSpPr>
          <p:nvPr>
            <p:ph type="sldNum" sz="quarter" idx="12"/>
          </p:nvPr>
        </p:nvSpPr>
        <p:spPr/>
        <p:txBody>
          <a:bodyPr/>
          <a:lstStyle/>
          <a:p>
            <a:fld id="{C485880C-E2C3-4DAB-AE74-D9BE691626AC}" type="slidenum">
              <a:rPr lang="zh-CN" altLang="en-US" smtClean="0"/>
              <a:pPr/>
              <a:t>54</a:t>
            </a:fld>
            <a:endParaRPr lang="zh-CN" altLang="en-US"/>
          </a:p>
        </p:txBody>
      </p:sp>
    </p:spTree>
    <p:extLst>
      <p:ext uri="{BB962C8B-B14F-4D97-AF65-F5344CB8AC3E}">
        <p14:creationId xmlns:p14="http://schemas.microsoft.com/office/powerpoint/2010/main" val="75381282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545144" y="1025024"/>
            <a:ext cx="8053711" cy="230984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 Box 155"/>
          <p:cNvSpPr txBox="1">
            <a:spLocks noChangeArrowheads="1"/>
          </p:cNvSpPr>
          <p:nvPr/>
        </p:nvSpPr>
        <p:spPr bwMode="auto">
          <a:xfrm>
            <a:off x="2483225" y="3365643"/>
            <a:ext cx="4435888" cy="759182"/>
          </a:xfrm>
          <a:prstGeom prst="rect">
            <a:avLst/>
          </a:prstGeom>
          <a:solidFill>
            <a:srgbClr val="FFCC66"/>
          </a:solidFill>
          <a:ln w="9525">
            <a:solidFill>
              <a:schemeClr val="tx1"/>
            </a:solidFill>
            <a:miter lim="800000"/>
            <a:headEnd/>
            <a:tailEnd/>
          </a:ln>
          <a:effectLst/>
          <a:extLst/>
        </p:spPr>
        <p:txBody>
          <a:bodyPr wrap="square">
            <a:spAutoFit/>
          </a:bodyPr>
          <a:lstStyle/>
          <a:p>
            <a:pPr algn="ctr">
              <a:lnSpc>
                <a:spcPts val="2600"/>
              </a:lnSpc>
            </a:pPr>
            <a:r>
              <a:rPr lang="zh-CN" altLang="en-US" b="1" dirty="0">
                <a:latin typeface="微软雅黑" pitchFamily="34" charset="-122"/>
                <a:ea typeface="微软雅黑" pitchFamily="34" charset="-122"/>
              </a:rPr>
              <a:t>由于信道上一直有数据不间断地传送，</a:t>
            </a:r>
            <a:endParaRPr lang="en-US" altLang="zh-CN" b="1" dirty="0">
              <a:latin typeface="微软雅黑" pitchFamily="34" charset="-122"/>
              <a:ea typeface="微软雅黑" pitchFamily="34" charset="-122"/>
            </a:endParaRPr>
          </a:p>
          <a:p>
            <a:pPr algn="ctr">
              <a:lnSpc>
                <a:spcPts val="2600"/>
              </a:lnSpc>
            </a:pPr>
            <a:r>
              <a:rPr lang="zh-CN" altLang="en-US" b="1" dirty="0">
                <a:latin typeface="微软雅黑" pitchFamily="34" charset="-122"/>
                <a:ea typeface="微软雅黑" pitchFamily="34" charset="-122"/>
              </a:rPr>
              <a:t>流水线传输可获得很高的信道利用率。 </a:t>
            </a:r>
          </a:p>
        </p:txBody>
      </p:sp>
      <p:grpSp>
        <p:nvGrpSpPr>
          <p:cNvPr id="64" name="组合 63"/>
          <p:cNvGrpSpPr/>
          <p:nvPr/>
        </p:nvGrpSpPr>
        <p:grpSpPr>
          <a:xfrm>
            <a:off x="1211409" y="1027657"/>
            <a:ext cx="6790641" cy="1588776"/>
            <a:chOff x="667767" y="2780928"/>
            <a:chExt cx="8907112" cy="2083958"/>
          </a:xfrm>
        </p:grpSpPr>
        <p:sp>
          <p:nvSpPr>
            <p:cNvPr id="26" name="Freeform 4"/>
            <p:cNvSpPr>
              <a:spLocks/>
            </p:cNvSpPr>
            <p:nvPr/>
          </p:nvSpPr>
          <p:spPr bwMode="auto">
            <a:xfrm>
              <a:off x="1318642" y="3084140"/>
              <a:ext cx="7015162" cy="1627188"/>
            </a:xfrm>
            <a:custGeom>
              <a:avLst/>
              <a:gdLst>
                <a:gd name="T0" fmla="*/ 0 w 4131"/>
                <a:gd name="T1" fmla="*/ 1088 h 1088"/>
                <a:gd name="T2" fmla="*/ 987 w 4131"/>
                <a:gd name="T3" fmla="*/ 0 h 1088"/>
                <a:gd name="T4" fmla="*/ 4131 w 4131"/>
                <a:gd name="T5" fmla="*/ 6 h 1088"/>
                <a:gd name="T6" fmla="*/ 3165 w 4131"/>
                <a:gd name="T7" fmla="*/ 1080 h 1088"/>
                <a:gd name="T8" fmla="*/ 0 w 4131"/>
                <a:gd name="T9" fmla="*/ 1088 h 1088"/>
              </a:gdLst>
              <a:ahLst/>
              <a:cxnLst>
                <a:cxn ang="0">
                  <a:pos x="T0" y="T1"/>
                </a:cxn>
                <a:cxn ang="0">
                  <a:pos x="T2" y="T3"/>
                </a:cxn>
                <a:cxn ang="0">
                  <a:pos x="T4" y="T5"/>
                </a:cxn>
                <a:cxn ang="0">
                  <a:pos x="T6" y="T7"/>
                </a:cxn>
                <a:cxn ang="0">
                  <a:pos x="T8" y="T9"/>
                </a:cxn>
              </a:cxnLst>
              <a:rect l="0" t="0" r="r" b="b"/>
              <a:pathLst>
                <a:path w="4131" h="1088">
                  <a:moveTo>
                    <a:pt x="0" y="1088"/>
                  </a:moveTo>
                  <a:lnTo>
                    <a:pt x="987" y="0"/>
                  </a:lnTo>
                  <a:lnTo>
                    <a:pt x="4131" y="6"/>
                  </a:lnTo>
                  <a:lnTo>
                    <a:pt x="3165" y="1080"/>
                  </a:lnTo>
                  <a:lnTo>
                    <a:pt x="0" y="1088"/>
                  </a:lnTo>
                  <a:close/>
                </a:path>
              </a:pathLst>
            </a:custGeom>
            <a:solidFill>
              <a:srgbClr val="00FFFF"/>
            </a:solidFill>
            <a:ln>
              <a:noFill/>
            </a:ln>
            <a:effectLst/>
          </p:spPr>
          <p:txBody>
            <a:bodyPr/>
            <a:lstStyle/>
            <a:p>
              <a:endParaRPr lang="zh-CN" altLang="en-US" sz="1600" b="1">
                <a:latin typeface="微软雅黑" pitchFamily="34" charset="-122"/>
                <a:ea typeface="微软雅黑" pitchFamily="34" charset="-122"/>
              </a:endParaRPr>
            </a:p>
          </p:txBody>
        </p:sp>
        <p:sp>
          <p:nvSpPr>
            <p:cNvPr id="27" name="Line 5"/>
            <p:cNvSpPr>
              <a:spLocks noChangeShapeType="1"/>
            </p:cNvSpPr>
            <p:nvPr/>
          </p:nvSpPr>
          <p:spPr bwMode="auto">
            <a:xfrm>
              <a:off x="1044004" y="4711328"/>
              <a:ext cx="819785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28" name="Line 6"/>
            <p:cNvSpPr>
              <a:spLocks noChangeShapeType="1"/>
            </p:cNvSpPr>
            <p:nvPr/>
          </p:nvSpPr>
          <p:spPr bwMode="auto">
            <a:xfrm>
              <a:off x="1044004" y="3084140"/>
              <a:ext cx="819785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29" name="Text Box 7"/>
            <p:cNvSpPr txBox="1">
              <a:spLocks noChangeArrowheads="1"/>
            </p:cNvSpPr>
            <p:nvPr/>
          </p:nvSpPr>
          <p:spPr bwMode="auto">
            <a:xfrm>
              <a:off x="682054" y="2806329"/>
              <a:ext cx="427252" cy="444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微软雅黑" pitchFamily="34" charset="-122"/>
                  <a:ea typeface="微软雅黑" pitchFamily="34" charset="-122"/>
                </a:rPr>
                <a:t>B</a:t>
              </a:r>
            </a:p>
          </p:txBody>
        </p:sp>
        <p:sp>
          <p:nvSpPr>
            <p:cNvPr id="30" name="Line 8"/>
            <p:cNvSpPr>
              <a:spLocks noChangeShapeType="1"/>
            </p:cNvSpPr>
            <p:nvPr/>
          </p:nvSpPr>
          <p:spPr bwMode="auto">
            <a:xfrm flipV="1">
              <a:off x="1307529" y="3084140"/>
              <a:ext cx="1693863"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1" name="Line 9"/>
            <p:cNvSpPr>
              <a:spLocks noChangeShapeType="1"/>
            </p:cNvSpPr>
            <p:nvPr/>
          </p:nvSpPr>
          <p:spPr bwMode="auto">
            <a:xfrm flipV="1">
              <a:off x="1694879" y="3084140"/>
              <a:ext cx="1692275"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2" name="Text Box 10"/>
            <p:cNvSpPr txBox="1">
              <a:spLocks noChangeArrowheads="1"/>
            </p:cNvSpPr>
            <p:nvPr/>
          </p:nvSpPr>
          <p:spPr bwMode="auto">
            <a:xfrm rot="18918223">
              <a:off x="1291934" y="3750311"/>
              <a:ext cx="780492" cy="4440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itchFamily="34" charset="-122"/>
                  <a:ea typeface="微软雅黑" pitchFamily="34" charset="-122"/>
                </a:rPr>
                <a:t>分组</a:t>
              </a:r>
            </a:p>
          </p:txBody>
        </p:sp>
        <p:sp>
          <p:nvSpPr>
            <p:cNvPr id="33" name="Text Box 11"/>
            <p:cNvSpPr txBox="1">
              <a:spLocks noChangeArrowheads="1"/>
            </p:cNvSpPr>
            <p:nvPr/>
          </p:nvSpPr>
          <p:spPr bwMode="auto">
            <a:xfrm>
              <a:off x="9221217" y="2780928"/>
              <a:ext cx="353662" cy="444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i="1">
                  <a:latin typeface="微软雅黑" pitchFamily="34" charset="-122"/>
                  <a:ea typeface="微软雅黑" pitchFamily="34" charset="-122"/>
                </a:rPr>
                <a:t>t</a:t>
              </a:r>
            </a:p>
          </p:txBody>
        </p:sp>
        <p:sp>
          <p:nvSpPr>
            <p:cNvPr id="34" name="Text Box 12"/>
            <p:cNvSpPr txBox="1">
              <a:spLocks noChangeArrowheads="1"/>
            </p:cNvSpPr>
            <p:nvPr/>
          </p:nvSpPr>
          <p:spPr bwMode="auto">
            <a:xfrm>
              <a:off x="9221217" y="4366841"/>
              <a:ext cx="353662" cy="444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i="1">
                  <a:latin typeface="微软雅黑" pitchFamily="34" charset="-122"/>
                  <a:ea typeface="微软雅黑" pitchFamily="34" charset="-122"/>
                </a:rPr>
                <a:t>t</a:t>
              </a:r>
            </a:p>
          </p:txBody>
        </p:sp>
        <p:sp>
          <p:nvSpPr>
            <p:cNvPr id="35" name="Text Box 13"/>
            <p:cNvSpPr txBox="1">
              <a:spLocks noChangeArrowheads="1"/>
            </p:cNvSpPr>
            <p:nvPr/>
          </p:nvSpPr>
          <p:spPr bwMode="auto">
            <a:xfrm>
              <a:off x="667767" y="4420813"/>
              <a:ext cx="444073" cy="444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微软雅黑" pitchFamily="34" charset="-122"/>
                  <a:ea typeface="微软雅黑" pitchFamily="34" charset="-122"/>
                </a:rPr>
                <a:t>A</a:t>
              </a:r>
            </a:p>
          </p:txBody>
        </p:sp>
        <p:sp>
          <p:nvSpPr>
            <p:cNvPr id="36" name="Line 14"/>
            <p:cNvSpPr>
              <a:spLocks noChangeShapeType="1"/>
            </p:cNvSpPr>
            <p:nvPr/>
          </p:nvSpPr>
          <p:spPr bwMode="auto">
            <a:xfrm rot="15894661">
              <a:off x="2034604" y="3347666"/>
              <a:ext cx="350837" cy="461962"/>
            </a:xfrm>
            <a:prstGeom prst="line">
              <a:avLst/>
            </a:prstGeom>
            <a:noFill/>
            <a:ln w="57150">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7" name="Line 15"/>
            <p:cNvSpPr>
              <a:spLocks noChangeShapeType="1"/>
            </p:cNvSpPr>
            <p:nvPr/>
          </p:nvSpPr>
          <p:spPr bwMode="auto">
            <a:xfrm flipV="1">
              <a:off x="2077467" y="3088903"/>
              <a:ext cx="1693862" cy="16271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8" name="Line 16"/>
            <p:cNvSpPr>
              <a:spLocks noChangeShapeType="1"/>
            </p:cNvSpPr>
            <p:nvPr/>
          </p:nvSpPr>
          <p:spPr bwMode="auto">
            <a:xfrm flipV="1">
              <a:off x="5544567" y="3088903"/>
              <a:ext cx="1693862" cy="16271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9" name="Line 17"/>
            <p:cNvSpPr>
              <a:spLocks noChangeShapeType="1"/>
            </p:cNvSpPr>
            <p:nvPr/>
          </p:nvSpPr>
          <p:spPr bwMode="auto">
            <a:xfrm flipH="1" flipV="1">
              <a:off x="3388742" y="3088903"/>
              <a:ext cx="1693862"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2" name="Line 20"/>
            <p:cNvSpPr>
              <a:spLocks noChangeShapeType="1"/>
            </p:cNvSpPr>
            <p:nvPr/>
          </p:nvSpPr>
          <p:spPr bwMode="auto">
            <a:xfrm flipV="1">
              <a:off x="2461642" y="3084140"/>
              <a:ext cx="1692275"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3" name="Line 21"/>
            <p:cNvSpPr>
              <a:spLocks noChangeShapeType="1"/>
            </p:cNvSpPr>
            <p:nvPr/>
          </p:nvSpPr>
          <p:spPr bwMode="auto">
            <a:xfrm flipV="1">
              <a:off x="2847404" y="3084140"/>
              <a:ext cx="1693863"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4" name="Line 22"/>
            <p:cNvSpPr>
              <a:spLocks noChangeShapeType="1"/>
            </p:cNvSpPr>
            <p:nvPr/>
          </p:nvSpPr>
          <p:spPr bwMode="auto">
            <a:xfrm flipV="1">
              <a:off x="3250629" y="3103190"/>
              <a:ext cx="1692275"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5" name="Line 23"/>
            <p:cNvSpPr>
              <a:spLocks noChangeShapeType="1"/>
            </p:cNvSpPr>
            <p:nvPr/>
          </p:nvSpPr>
          <p:spPr bwMode="auto">
            <a:xfrm flipV="1">
              <a:off x="3620517" y="3084140"/>
              <a:ext cx="1695450"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6" name="Line 24"/>
            <p:cNvSpPr>
              <a:spLocks noChangeShapeType="1"/>
            </p:cNvSpPr>
            <p:nvPr/>
          </p:nvSpPr>
          <p:spPr bwMode="auto">
            <a:xfrm flipV="1">
              <a:off x="4395217" y="3084140"/>
              <a:ext cx="1695450"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7" name="Line 25"/>
            <p:cNvSpPr>
              <a:spLocks noChangeShapeType="1"/>
            </p:cNvSpPr>
            <p:nvPr/>
          </p:nvSpPr>
          <p:spPr bwMode="auto">
            <a:xfrm flipV="1">
              <a:off x="4784154" y="3084140"/>
              <a:ext cx="1692275"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8" name="Line 26"/>
            <p:cNvSpPr>
              <a:spLocks noChangeShapeType="1"/>
            </p:cNvSpPr>
            <p:nvPr/>
          </p:nvSpPr>
          <p:spPr bwMode="auto">
            <a:xfrm flipV="1">
              <a:off x="5169917" y="3084140"/>
              <a:ext cx="1693862"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9" name="Line 27"/>
            <p:cNvSpPr>
              <a:spLocks noChangeShapeType="1"/>
            </p:cNvSpPr>
            <p:nvPr/>
          </p:nvSpPr>
          <p:spPr bwMode="auto">
            <a:xfrm flipV="1">
              <a:off x="5558854" y="3084140"/>
              <a:ext cx="1692275"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0" name="Line 28"/>
            <p:cNvSpPr>
              <a:spLocks noChangeShapeType="1"/>
            </p:cNvSpPr>
            <p:nvPr/>
          </p:nvSpPr>
          <p:spPr bwMode="auto">
            <a:xfrm flipV="1">
              <a:off x="4003104" y="3084140"/>
              <a:ext cx="1695450"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1" name="Line 29"/>
            <p:cNvSpPr>
              <a:spLocks noChangeShapeType="1"/>
            </p:cNvSpPr>
            <p:nvPr/>
          </p:nvSpPr>
          <p:spPr bwMode="auto">
            <a:xfrm flipV="1">
              <a:off x="5928742" y="3084140"/>
              <a:ext cx="1693862"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2" name="Line 30"/>
            <p:cNvSpPr>
              <a:spLocks noChangeShapeType="1"/>
            </p:cNvSpPr>
            <p:nvPr/>
          </p:nvSpPr>
          <p:spPr bwMode="auto">
            <a:xfrm flipV="1">
              <a:off x="6301804" y="3084140"/>
              <a:ext cx="1692275"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3" name="Line 31"/>
            <p:cNvSpPr>
              <a:spLocks noChangeShapeType="1"/>
            </p:cNvSpPr>
            <p:nvPr/>
          </p:nvSpPr>
          <p:spPr bwMode="auto">
            <a:xfrm flipV="1">
              <a:off x="6673279" y="3084140"/>
              <a:ext cx="1693863"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4" name="Line 32"/>
            <p:cNvSpPr>
              <a:spLocks noChangeShapeType="1"/>
            </p:cNvSpPr>
            <p:nvPr/>
          </p:nvSpPr>
          <p:spPr bwMode="auto">
            <a:xfrm flipH="1" flipV="1">
              <a:off x="3772917" y="3088903"/>
              <a:ext cx="1693862"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5" name="Line 33"/>
            <p:cNvSpPr>
              <a:spLocks noChangeShapeType="1"/>
            </p:cNvSpPr>
            <p:nvPr/>
          </p:nvSpPr>
          <p:spPr bwMode="auto">
            <a:xfrm flipH="1" flipV="1">
              <a:off x="4155504" y="3088903"/>
              <a:ext cx="1693863"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6" name="Line 34"/>
            <p:cNvSpPr>
              <a:spLocks noChangeShapeType="1"/>
            </p:cNvSpPr>
            <p:nvPr/>
          </p:nvSpPr>
          <p:spPr bwMode="auto">
            <a:xfrm flipH="1" flipV="1">
              <a:off x="4541267" y="3088903"/>
              <a:ext cx="1692275"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7" name="Line 35"/>
            <p:cNvSpPr>
              <a:spLocks noChangeShapeType="1"/>
            </p:cNvSpPr>
            <p:nvPr/>
          </p:nvSpPr>
          <p:spPr bwMode="auto">
            <a:xfrm flipH="1" flipV="1">
              <a:off x="4925442" y="3088903"/>
              <a:ext cx="1692275"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8" name="Line 36"/>
            <p:cNvSpPr>
              <a:spLocks noChangeShapeType="1"/>
            </p:cNvSpPr>
            <p:nvPr/>
          </p:nvSpPr>
          <p:spPr bwMode="auto">
            <a:xfrm flipH="1" flipV="1">
              <a:off x="5308029" y="3088903"/>
              <a:ext cx="1693863"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9" name="Line 37"/>
            <p:cNvSpPr>
              <a:spLocks noChangeShapeType="1"/>
            </p:cNvSpPr>
            <p:nvPr/>
          </p:nvSpPr>
          <p:spPr bwMode="auto">
            <a:xfrm flipH="1" flipV="1">
              <a:off x="5692204" y="3088903"/>
              <a:ext cx="1692275"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0" name="Line 38"/>
            <p:cNvSpPr>
              <a:spLocks noChangeShapeType="1"/>
            </p:cNvSpPr>
            <p:nvPr/>
          </p:nvSpPr>
          <p:spPr bwMode="auto">
            <a:xfrm flipH="1" flipV="1">
              <a:off x="6076379" y="3088903"/>
              <a:ext cx="1692275"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1" name="Line 39"/>
            <p:cNvSpPr>
              <a:spLocks noChangeShapeType="1"/>
            </p:cNvSpPr>
            <p:nvPr/>
          </p:nvSpPr>
          <p:spPr bwMode="auto">
            <a:xfrm flipH="1" flipV="1">
              <a:off x="6458967" y="3088903"/>
              <a:ext cx="1695450"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2" name="Line 40"/>
            <p:cNvSpPr>
              <a:spLocks noChangeShapeType="1"/>
            </p:cNvSpPr>
            <p:nvPr/>
          </p:nvSpPr>
          <p:spPr bwMode="auto">
            <a:xfrm flipH="1" flipV="1">
              <a:off x="6843142" y="3088903"/>
              <a:ext cx="1692275"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3" name="Line 41"/>
            <p:cNvSpPr>
              <a:spLocks noChangeShapeType="1"/>
            </p:cNvSpPr>
            <p:nvPr/>
          </p:nvSpPr>
          <p:spPr bwMode="auto">
            <a:xfrm flipH="1" flipV="1">
              <a:off x="7227317" y="3088903"/>
              <a:ext cx="1693862"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0" name="Text Box 18"/>
            <p:cNvSpPr txBox="1">
              <a:spLocks noChangeArrowheads="1"/>
            </p:cNvSpPr>
            <p:nvPr/>
          </p:nvSpPr>
          <p:spPr bwMode="auto">
            <a:xfrm rot="2268438">
              <a:off x="3392106" y="3533618"/>
              <a:ext cx="807658" cy="4440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rPr>
                <a:t>ACK</a:t>
              </a:r>
            </a:p>
          </p:txBody>
        </p:sp>
        <p:sp>
          <p:nvSpPr>
            <p:cNvPr id="41" name="Line 19"/>
            <p:cNvSpPr>
              <a:spLocks noChangeShapeType="1"/>
            </p:cNvSpPr>
            <p:nvPr/>
          </p:nvSpPr>
          <p:spPr bwMode="auto">
            <a:xfrm>
              <a:off x="4088829" y="3981078"/>
              <a:ext cx="292100" cy="279400"/>
            </a:xfrm>
            <a:prstGeom prst="line">
              <a:avLst/>
            </a:prstGeom>
            <a:noFill/>
            <a:ln w="38100">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2" name="左大括号 1"/>
          <p:cNvSpPr/>
          <p:nvPr/>
        </p:nvSpPr>
        <p:spPr>
          <a:xfrm rot="16200000">
            <a:off x="3000782" y="1289503"/>
            <a:ext cx="229088" cy="2775777"/>
          </a:xfrm>
          <a:prstGeom prst="leftBrace">
            <a:avLst>
              <a:gd name="adj1" fmla="val 30208"/>
              <a:gd name="adj2" fmla="val 50000"/>
            </a:avLst>
          </a:prstGeom>
          <a:ln w="127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矩形 2"/>
          <p:cNvSpPr/>
          <p:nvPr/>
        </p:nvSpPr>
        <p:spPr>
          <a:xfrm>
            <a:off x="1182444" y="2765041"/>
            <a:ext cx="6186309" cy="369332"/>
          </a:xfrm>
          <a:prstGeom prst="rect">
            <a:avLst/>
          </a:prstGeom>
        </p:spPr>
        <p:txBody>
          <a:bodyPr wrap="none">
            <a:spAutoFit/>
          </a:bodyPr>
          <a:lstStyle/>
          <a:p>
            <a:r>
              <a:rPr lang="zh-CN" altLang="en-US" b="1" dirty="0">
                <a:solidFill>
                  <a:srgbClr val="C00000"/>
                </a:solidFill>
                <a:latin typeface="微软雅黑" pitchFamily="34" charset="-122"/>
                <a:ea typeface="微软雅黑" pitchFamily="34" charset="-122"/>
              </a:rPr>
              <a:t>流水线传输：</a:t>
            </a:r>
            <a:r>
              <a:rPr lang="zh-CN" altLang="en-US" b="1" dirty="0">
                <a:solidFill>
                  <a:srgbClr val="000099"/>
                </a:solidFill>
                <a:latin typeface="微软雅黑" pitchFamily="34" charset="-122"/>
                <a:ea typeface="微软雅黑" pitchFamily="34" charset="-122"/>
              </a:rPr>
              <a:t>在收到确认之前，发送方连续发出多个分组。</a:t>
            </a:r>
          </a:p>
        </p:txBody>
      </p:sp>
      <p:sp>
        <p:nvSpPr>
          <p:cNvPr id="66"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7" name="Rectangle 6"/>
          <p:cNvSpPr>
            <a:spLocks noChangeArrowheads="1"/>
          </p:cNvSpPr>
          <p:nvPr/>
        </p:nvSpPr>
        <p:spPr bwMode="auto">
          <a:xfrm>
            <a:off x="2950134" y="587638"/>
            <a:ext cx="32624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提高传输效率：流水线传输</a:t>
            </a:r>
          </a:p>
        </p:txBody>
      </p:sp>
      <p:sp>
        <p:nvSpPr>
          <p:cNvPr id="4" name="矩形 3"/>
          <p:cNvSpPr/>
          <p:nvPr/>
        </p:nvSpPr>
        <p:spPr>
          <a:xfrm>
            <a:off x="1727437" y="4119737"/>
            <a:ext cx="5901528" cy="425758"/>
          </a:xfrm>
          <a:prstGeom prst="rect">
            <a:avLst/>
          </a:prstGeom>
          <a:solidFill>
            <a:schemeClr val="accent6">
              <a:lumMod val="50000"/>
            </a:schemeClr>
          </a:solidFill>
        </p:spPr>
        <p:txBody>
          <a:bodyPr wrap="square">
            <a:spAutoFit/>
          </a:bodyPr>
          <a:lstStyle/>
          <a:p>
            <a:pPr algn="ctr">
              <a:lnSpc>
                <a:spcPts val="2600"/>
              </a:lnSpc>
            </a:pPr>
            <a:r>
              <a:rPr lang="zh-CN" altLang="en-US" b="1" dirty="0">
                <a:solidFill>
                  <a:schemeClr val="bg1"/>
                </a:solidFill>
                <a:latin typeface="微软雅黑" panose="020B0503020204020204" pitchFamily="34" charset="-122"/>
                <a:ea typeface="微软雅黑" panose="020B0503020204020204" pitchFamily="34" charset="-122"/>
              </a:rPr>
              <a:t>连续 </a:t>
            </a:r>
            <a:r>
              <a:rPr lang="en-US" altLang="zh-CN" b="1" dirty="0">
                <a:solidFill>
                  <a:schemeClr val="bg1"/>
                </a:solidFill>
                <a:latin typeface="微软雅黑" panose="020B0503020204020204" pitchFamily="34" charset="-122"/>
                <a:ea typeface="微软雅黑" panose="020B0503020204020204" pitchFamily="34" charset="-122"/>
              </a:rPr>
              <a:t>ARQ </a:t>
            </a:r>
            <a:r>
              <a:rPr lang="zh-CN" altLang="en-US" b="1" dirty="0">
                <a:solidFill>
                  <a:schemeClr val="bg1"/>
                </a:solidFill>
                <a:latin typeface="微软雅黑" panose="020B0503020204020204" pitchFamily="34" charset="-122"/>
                <a:ea typeface="微软雅黑" panose="020B0503020204020204" pitchFamily="34" charset="-122"/>
              </a:rPr>
              <a:t>协议和滑动窗口协议采用流水线传输方式。</a:t>
            </a:r>
          </a:p>
        </p:txBody>
      </p:sp>
      <p:sp>
        <p:nvSpPr>
          <p:cNvPr id="5" name="灯片编号占位符 4">
            <a:extLst>
              <a:ext uri="{FF2B5EF4-FFF2-40B4-BE49-F238E27FC236}">
                <a16:creationId xmlns:a16="http://schemas.microsoft.com/office/drawing/2014/main" id="{5A990568-CDE6-4454-8509-2B9FCF71BF81}"/>
              </a:ext>
            </a:extLst>
          </p:cNvPr>
          <p:cNvSpPr>
            <a:spLocks noGrp="1"/>
          </p:cNvSpPr>
          <p:nvPr>
            <p:ph type="sldNum" sz="quarter" idx="12"/>
          </p:nvPr>
        </p:nvSpPr>
        <p:spPr/>
        <p:txBody>
          <a:bodyPr/>
          <a:lstStyle/>
          <a:p>
            <a:fld id="{C485880C-E2C3-4DAB-AE74-D9BE691626AC}" type="slidenum">
              <a:rPr lang="zh-CN" altLang="en-US" smtClean="0"/>
              <a:pPr/>
              <a:t>55</a:t>
            </a:fld>
            <a:endParaRPr lang="zh-CN" altLang="en-US"/>
          </a:p>
        </p:txBody>
      </p:sp>
    </p:spTree>
    <p:extLst>
      <p:ext uri="{BB962C8B-B14F-4D97-AF65-F5344CB8AC3E}">
        <p14:creationId xmlns:p14="http://schemas.microsoft.com/office/powerpoint/2010/main" val="4479945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3" y="628758"/>
            <a:ext cx="8053711"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916871" y="586487"/>
            <a:ext cx="33102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5.4.2   </a:t>
            </a:r>
            <a:r>
              <a:rPr lang="zh-CN" altLang="en-US" sz="2400" b="1" dirty="0">
                <a:solidFill>
                  <a:schemeClr val="bg1"/>
                </a:solidFill>
                <a:latin typeface="微软雅黑" pitchFamily="34" charset="-122"/>
                <a:ea typeface="微软雅黑" pitchFamily="34" charset="-122"/>
              </a:rPr>
              <a:t>连续 </a:t>
            </a:r>
            <a:r>
              <a:rPr lang="en-US" altLang="zh-CN" sz="2400" b="1" dirty="0">
                <a:solidFill>
                  <a:schemeClr val="bg1"/>
                </a:solidFill>
                <a:latin typeface="微软雅黑" pitchFamily="34" charset="-122"/>
                <a:ea typeface="微软雅黑" pitchFamily="34" charset="-122"/>
              </a:rPr>
              <a:t>ARQ </a:t>
            </a:r>
            <a:r>
              <a:rPr lang="zh-CN" altLang="en-US" sz="2400" b="1" dirty="0">
                <a:solidFill>
                  <a:schemeClr val="bg1"/>
                </a:solidFill>
                <a:latin typeface="微软雅黑" pitchFamily="34" charset="-122"/>
                <a:ea typeface="微软雅黑" pitchFamily="34" charset="-122"/>
              </a:rPr>
              <a:t>协议</a:t>
            </a:r>
          </a:p>
        </p:txBody>
      </p:sp>
      <p:sp>
        <p:nvSpPr>
          <p:cNvPr id="7" name="Rectangle 8"/>
          <p:cNvSpPr>
            <a:spLocks noChangeArrowheads="1"/>
          </p:cNvSpPr>
          <p:nvPr/>
        </p:nvSpPr>
        <p:spPr bwMode="auto">
          <a:xfrm>
            <a:off x="545143" y="1014888"/>
            <a:ext cx="8053711"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发送窗口：</a:t>
            </a:r>
            <a:r>
              <a:rPr lang="zh-CN" altLang="en-US" sz="2000" b="1" dirty="0">
                <a:latin typeface="微软雅黑" pitchFamily="34" charset="-122"/>
                <a:ea typeface="微软雅黑" pitchFamily="34" charset="-122"/>
              </a:rPr>
              <a:t>发送方维持一个发送窗口，位于发送窗口内的分组都可被</a:t>
            </a:r>
            <a:r>
              <a:rPr lang="zh-CN" altLang="en-US" sz="2000" b="1" dirty="0">
                <a:solidFill>
                  <a:srgbClr val="0000FF"/>
                </a:solidFill>
                <a:latin typeface="微软雅黑" pitchFamily="34" charset="-122"/>
                <a:ea typeface="微软雅黑" pitchFamily="34" charset="-122"/>
              </a:rPr>
              <a:t>连续发送</a:t>
            </a:r>
            <a:r>
              <a:rPr lang="zh-CN" altLang="en-US" sz="2000" b="1" dirty="0">
                <a:latin typeface="微软雅黑" pitchFamily="34" charset="-122"/>
                <a:ea typeface="微软雅黑" pitchFamily="34" charset="-122"/>
              </a:rPr>
              <a:t>出去，而不需要等待对方的确认。</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发送窗口滑动：</a:t>
            </a:r>
            <a:r>
              <a:rPr lang="zh-CN" altLang="en-US" sz="2000" b="1" dirty="0">
                <a:latin typeface="微软雅黑" pitchFamily="34" charset="-122"/>
                <a:ea typeface="微软雅黑" pitchFamily="34" charset="-122"/>
              </a:rPr>
              <a:t>发送方每收到一个确认，就把发送窗口</a:t>
            </a:r>
            <a:r>
              <a:rPr lang="zh-CN" altLang="en-US" sz="2000" b="1" dirty="0">
                <a:solidFill>
                  <a:srgbClr val="0000FF"/>
                </a:solidFill>
                <a:latin typeface="微软雅黑" pitchFamily="34" charset="-122"/>
                <a:ea typeface="微软雅黑" pitchFamily="34" charset="-122"/>
              </a:rPr>
              <a:t>向前滑动一个分组的位置。</a:t>
            </a:r>
            <a:endParaRPr lang="en-US" altLang="zh-CN" sz="2000" b="1" dirty="0">
              <a:solidFill>
                <a:srgbClr val="0000FF"/>
              </a:solidFill>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累积确认：</a:t>
            </a:r>
            <a:r>
              <a:rPr lang="zh-CN" altLang="en-US" sz="2000" b="1" dirty="0">
                <a:latin typeface="微软雅黑" pitchFamily="34" charset="-122"/>
                <a:ea typeface="微软雅黑" pitchFamily="34" charset="-122"/>
              </a:rPr>
              <a:t>接收方对</a:t>
            </a:r>
            <a:r>
              <a:rPr lang="zh-CN" altLang="en-US" sz="2000" b="1" dirty="0">
                <a:solidFill>
                  <a:srgbClr val="0000FF"/>
                </a:solidFill>
                <a:latin typeface="微软雅黑" pitchFamily="34" charset="-122"/>
                <a:ea typeface="微软雅黑" pitchFamily="34" charset="-122"/>
              </a:rPr>
              <a:t>按序到达</a:t>
            </a:r>
            <a:r>
              <a:rPr lang="zh-CN" altLang="en-US" sz="2000" b="1" dirty="0">
                <a:latin typeface="微软雅黑" pitchFamily="34" charset="-122"/>
                <a:ea typeface="微软雅黑" pitchFamily="34" charset="-122"/>
              </a:rPr>
              <a:t>的</a:t>
            </a:r>
            <a:r>
              <a:rPr lang="zh-CN" altLang="en-US" sz="2000" b="1" dirty="0">
                <a:solidFill>
                  <a:srgbClr val="0000FF"/>
                </a:solidFill>
                <a:latin typeface="微软雅黑" pitchFamily="34" charset="-122"/>
                <a:ea typeface="微软雅黑" pitchFamily="34" charset="-122"/>
              </a:rPr>
              <a:t>最后</a:t>
            </a:r>
            <a:r>
              <a:rPr lang="zh-CN" altLang="en-US" sz="2000" b="1" dirty="0">
                <a:latin typeface="微软雅黑" pitchFamily="34" charset="-122"/>
                <a:ea typeface="微软雅黑" pitchFamily="34" charset="-122"/>
              </a:rPr>
              <a:t>一个分组发送确认，表示：到这个分组为止的所有分组都已正确收到了。</a:t>
            </a:r>
            <a:endParaRPr lang="en-US" altLang="zh-CN" sz="2000" b="1" dirty="0">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11ABE364-2B5C-4650-8ACD-6065C7719219}"/>
              </a:ext>
            </a:extLst>
          </p:cNvPr>
          <p:cNvSpPr>
            <a:spLocks noGrp="1"/>
          </p:cNvSpPr>
          <p:nvPr>
            <p:ph type="sldNum" sz="quarter" idx="12"/>
          </p:nvPr>
        </p:nvSpPr>
        <p:spPr/>
        <p:txBody>
          <a:bodyPr/>
          <a:lstStyle/>
          <a:p>
            <a:fld id="{C485880C-E2C3-4DAB-AE74-D9BE691626AC}" type="slidenum">
              <a:rPr lang="zh-CN" altLang="en-US" smtClean="0"/>
              <a:pPr/>
              <a:t>56</a:t>
            </a:fld>
            <a:endParaRPr lang="zh-CN" altLang="en-US"/>
          </a:p>
        </p:txBody>
      </p:sp>
    </p:spTree>
    <p:extLst>
      <p:ext uri="{BB962C8B-B14F-4D97-AF65-F5344CB8AC3E}">
        <p14:creationId xmlns:p14="http://schemas.microsoft.com/office/powerpoint/2010/main" val="189549252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545144" y="1027708"/>
            <a:ext cx="8053710" cy="309200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2063225" y="1049057"/>
            <a:ext cx="5014230" cy="1258442"/>
            <a:chOff x="930027" y="1412776"/>
            <a:chExt cx="8199437" cy="2057847"/>
          </a:xfrm>
        </p:grpSpPr>
        <p:sp>
          <p:nvSpPr>
            <p:cNvPr id="6" name="Rectangle 29"/>
            <p:cNvSpPr>
              <a:spLocks noChangeArrowheads="1"/>
            </p:cNvSpPr>
            <p:nvPr/>
          </p:nvSpPr>
          <p:spPr bwMode="auto">
            <a:xfrm>
              <a:off x="930027" y="1933476"/>
              <a:ext cx="3413125" cy="911225"/>
            </a:xfrm>
            <a:prstGeom prst="rect">
              <a:avLst/>
            </a:prstGeom>
            <a:solidFill>
              <a:srgbClr val="66FF66"/>
            </a:solidFill>
            <a:ln w="28575">
              <a:solidFill>
                <a:srgbClr val="000066"/>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 name="Rectangle 17"/>
            <p:cNvSpPr>
              <a:spLocks noChangeArrowheads="1"/>
            </p:cNvSpPr>
            <p:nvPr/>
          </p:nvSpPr>
          <p:spPr bwMode="auto">
            <a:xfrm>
              <a:off x="930027" y="2136676"/>
              <a:ext cx="8189912" cy="50482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 name="Rectangle 5"/>
            <p:cNvSpPr>
              <a:spLocks noChangeArrowheads="1"/>
            </p:cNvSpPr>
            <p:nvPr/>
          </p:nvSpPr>
          <p:spPr bwMode="auto">
            <a:xfrm>
              <a:off x="930027"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1</a:t>
              </a:r>
            </a:p>
          </p:txBody>
        </p:sp>
        <p:sp>
          <p:nvSpPr>
            <p:cNvPr id="9" name="Rectangle 6"/>
            <p:cNvSpPr>
              <a:spLocks noChangeArrowheads="1"/>
            </p:cNvSpPr>
            <p:nvPr/>
          </p:nvSpPr>
          <p:spPr bwMode="auto">
            <a:xfrm>
              <a:off x="1612652"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2</a:t>
              </a:r>
            </a:p>
          </p:txBody>
        </p:sp>
        <p:sp>
          <p:nvSpPr>
            <p:cNvPr id="10" name="Rectangle 7"/>
            <p:cNvSpPr>
              <a:spLocks noChangeArrowheads="1"/>
            </p:cNvSpPr>
            <p:nvPr/>
          </p:nvSpPr>
          <p:spPr bwMode="auto">
            <a:xfrm>
              <a:off x="2296864"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3</a:t>
              </a:r>
            </a:p>
          </p:txBody>
        </p:sp>
        <p:sp>
          <p:nvSpPr>
            <p:cNvPr id="11" name="Rectangle 8"/>
            <p:cNvSpPr>
              <a:spLocks noChangeArrowheads="1"/>
            </p:cNvSpPr>
            <p:nvPr/>
          </p:nvSpPr>
          <p:spPr bwMode="auto">
            <a:xfrm>
              <a:off x="2979489" y="2136676"/>
              <a:ext cx="681038"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latin typeface="微软雅黑" pitchFamily="34" charset="-122"/>
                  <a:ea typeface="微软雅黑" pitchFamily="34" charset="-122"/>
                </a:rPr>
                <a:t>4</a:t>
              </a:r>
            </a:p>
          </p:txBody>
        </p:sp>
        <p:sp>
          <p:nvSpPr>
            <p:cNvPr id="12" name="Rectangle 9"/>
            <p:cNvSpPr>
              <a:spLocks noChangeArrowheads="1"/>
            </p:cNvSpPr>
            <p:nvPr/>
          </p:nvSpPr>
          <p:spPr bwMode="auto">
            <a:xfrm>
              <a:off x="3663702" y="2136676"/>
              <a:ext cx="681037"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5</a:t>
              </a:r>
            </a:p>
          </p:txBody>
        </p:sp>
        <p:sp>
          <p:nvSpPr>
            <p:cNvPr id="13" name="Rectangle 10"/>
            <p:cNvSpPr>
              <a:spLocks noChangeArrowheads="1"/>
            </p:cNvSpPr>
            <p:nvPr/>
          </p:nvSpPr>
          <p:spPr bwMode="auto">
            <a:xfrm>
              <a:off x="4347914"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6</a:t>
              </a:r>
            </a:p>
          </p:txBody>
        </p:sp>
        <p:sp>
          <p:nvSpPr>
            <p:cNvPr id="14" name="Rectangle 11"/>
            <p:cNvSpPr>
              <a:spLocks noChangeArrowheads="1"/>
            </p:cNvSpPr>
            <p:nvPr/>
          </p:nvSpPr>
          <p:spPr bwMode="auto">
            <a:xfrm>
              <a:off x="5030539" y="2136676"/>
              <a:ext cx="681038"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7</a:t>
              </a:r>
            </a:p>
          </p:txBody>
        </p:sp>
        <p:sp>
          <p:nvSpPr>
            <p:cNvPr id="15" name="Rectangle 12"/>
            <p:cNvSpPr>
              <a:spLocks noChangeArrowheads="1"/>
            </p:cNvSpPr>
            <p:nvPr/>
          </p:nvSpPr>
          <p:spPr bwMode="auto">
            <a:xfrm>
              <a:off x="5714752" y="2136676"/>
              <a:ext cx="681037"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latin typeface="微软雅黑" pitchFamily="34" charset="-122"/>
                  <a:ea typeface="微软雅黑" pitchFamily="34" charset="-122"/>
                </a:rPr>
                <a:t>8</a:t>
              </a:r>
            </a:p>
          </p:txBody>
        </p:sp>
        <p:sp>
          <p:nvSpPr>
            <p:cNvPr id="16" name="Rectangle 13"/>
            <p:cNvSpPr>
              <a:spLocks noChangeArrowheads="1"/>
            </p:cNvSpPr>
            <p:nvPr/>
          </p:nvSpPr>
          <p:spPr bwMode="auto">
            <a:xfrm>
              <a:off x="6395789"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9</a:t>
              </a:r>
            </a:p>
          </p:txBody>
        </p:sp>
        <p:sp>
          <p:nvSpPr>
            <p:cNvPr id="17" name="Rectangle 14"/>
            <p:cNvSpPr>
              <a:spLocks noChangeArrowheads="1"/>
            </p:cNvSpPr>
            <p:nvPr/>
          </p:nvSpPr>
          <p:spPr bwMode="auto">
            <a:xfrm>
              <a:off x="7081589" y="2136676"/>
              <a:ext cx="681038"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10</a:t>
              </a:r>
            </a:p>
          </p:txBody>
        </p:sp>
        <p:sp>
          <p:nvSpPr>
            <p:cNvPr id="18" name="Rectangle 15"/>
            <p:cNvSpPr>
              <a:spLocks noChangeArrowheads="1"/>
            </p:cNvSpPr>
            <p:nvPr/>
          </p:nvSpPr>
          <p:spPr bwMode="auto">
            <a:xfrm>
              <a:off x="7765802" y="2136676"/>
              <a:ext cx="681037"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11</a:t>
              </a:r>
            </a:p>
          </p:txBody>
        </p:sp>
        <p:sp>
          <p:nvSpPr>
            <p:cNvPr id="19" name="Rectangle 16"/>
            <p:cNvSpPr>
              <a:spLocks noChangeArrowheads="1"/>
            </p:cNvSpPr>
            <p:nvPr/>
          </p:nvSpPr>
          <p:spPr bwMode="auto">
            <a:xfrm>
              <a:off x="8446839"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12</a:t>
              </a:r>
            </a:p>
          </p:txBody>
        </p:sp>
        <p:sp>
          <p:nvSpPr>
            <p:cNvPr id="20" name="Line 18"/>
            <p:cNvSpPr>
              <a:spLocks noChangeShapeType="1"/>
            </p:cNvSpPr>
            <p:nvPr/>
          </p:nvSpPr>
          <p:spPr bwMode="auto">
            <a:xfrm>
              <a:off x="1612652"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1" name="Line 19"/>
            <p:cNvSpPr>
              <a:spLocks noChangeShapeType="1"/>
            </p:cNvSpPr>
            <p:nvPr/>
          </p:nvSpPr>
          <p:spPr bwMode="auto">
            <a:xfrm>
              <a:off x="2295277"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2" name="Line 20"/>
            <p:cNvSpPr>
              <a:spLocks noChangeShapeType="1"/>
            </p:cNvSpPr>
            <p:nvPr/>
          </p:nvSpPr>
          <p:spPr bwMode="auto">
            <a:xfrm>
              <a:off x="2976314"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3" name="Line 21"/>
            <p:cNvSpPr>
              <a:spLocks noChangeShapeType="1"/>
            </p:cNvSpPr>
            <p:nvPr/>
          </p:nvSpPr>
          <p:spPr bwMode="auto">
            <a:xfrm>
              <a:off x="3658939"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4" name="Line 22"/>
            <p:cNvSpPr>
              <a:spLocks noChangeShapeType="1"/>
            </p:cNvSpPr>
            <p:nvPr/>
          </p:nvSpPr>
          <p:spPr bwMode="auto">
            <a:xfrm>
              <a:off x="4339977"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Line 23"/>
            <p:cNvSpPr>
              <a:spLocks noChangeShapeType="1"/>
            </p:cNvSpPr>
            <p:nvPr/>
          </p:nvSpPr>
          <p:spPr bwMode="auto">
            <a:xfrm>
              <a:off x="5022602"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Line 24"/>
            <p:cNvSpPr>
              <a:spLocks noChangeShapeType="1"/>
            </p:cNvSpPr>
            <p:nvPr/>
          </p:nvSpPr>
          <p:spPr bwMode="auto">
            <a:xfrm>
              <a:off x="5705227"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7" name="Line 25"/>
            <p:cNvSpPr>
              <a:spLocks noChangeShapeType="1"/>
            </p:cNvSpPr>
            <p:nvPr/>
          </p:nvSpPr>
          <p:spPr bwMode="auto">
            <a:xfrm>
              <a:off x="6386264"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8" name="Line 26"/>
            <p:cNvSpPr>
              <a:spLocks noChangeShapeType="1"/>
            </p:cNvSpPr>
            <p:nvPr/>
          </p:nvSpPr>
          <p:spPr bwMode="auto">
            <a:xfrm>
              <a:off x="7068889"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Line 27"/>
            <p:cNvSpPr>
              <a:spLocks noChangeShapeType="1"/>
            </p:cNvSpPr>
            <p:nvPr/>
          </p:nvSpPr>
          <p:spPr bwMode="auto">
            <a:xfrm>
              <a:off x="7749927"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0" name="Line 28"/>
            <p:cNvSpPr>
              <a:spLocks noChangeShapeType="1"/>
            </p:cNvSpPr>
            <p:nvPr/>
          </p:nvSpPr>
          <p:spPr bwMode="auto">
            <a:xfrm>
              <a:off x="8432552"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1" name="Text Box 30"/>
            <p:cNvSpPr txBox="1">
              <a:spLocks noChangeArrowheads="1"/>
            </p:cNvSpPr>
            <p:nvPr/>
          </p:nvSpPr>
          <p:spPr bwMode="auto">
            <a:xfrm>
              <a:off x="2288927" y="2967336"/>
              <a:ext cx="6341411" cy="50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99"/>
                  </a:solidFill>
                  <a:latin typeface="微软雅黑" pitchFamily="34" charset="-122"/>
                  <a:ea typeface="微软雅黑" pitchFamily="34" charset="-122"/>
                </a:rPr>
                <a:t>(a) </a:t>
              </a:r>
              <a:r>
                <a:rPr lang="zh-CN" altLang="en-US" sz="1400" b="1" dirty="0">
                  <a:solidFill>
                    <a:srgbClr val="000099"/>
                  </a:solidFill>
                  <a:latin typeface="微软雅黑" pitchFamily="34" charset="-122"/>
                  <a:ea typeface="微软雅黑" pitchFamily="34" charset="-122"/>
                </a:rPr>
                <a:t>发送方维持发送窗口（发送窗口大小是 </a:t>
              </a:r>
              <a:r>
                <a:rPr lang="en-US" altLang="zh-CN" sz="1400" b="1" dirty="0">
                  <a:solidFill>
                    <a:srgbClr val="000099"/>
                  </a:solidFill>
                  <a:latin typeface="微软雅黑" pitchFamily="34" charset="-122"/>
                  <a:ea typeface="微软雅黑" pitchFamily="34" charset="-122"/>
                </a:rPr>
                <a:t>5</a:t>
              </a:r>
              <a:r>
                <a:rPr lang="zh-CN" altLang="en-US" sz="1400" b="1" dirty="0">
                  <a:solidFill>
                    <a:srgbClr val="000099"/>
                  </a:solidFill>
                  <a:latin typeface="微软雅黑" pitchFamily="34" charset="-122"/>
                  <a:ea typeface="微软雅黑" pitchFamily="34" charset="-122"/>
                </a:rPr>
                <a:t>）</a:t>
              </a:r>
            </a:p>
          </p:txBody>
        </p:sp>
        <p:sp>
          <p:nvSpPr>
            <p:cNvPr id="32" name="Text Box 31"/>
            <p:cNvSpPr txBox="1">
              <a:spLocks noChangeArrowheads="1"/>
            </p:cNvSpPr>
            <p:nvPr/>
          </p:nvSpPr>
          <p:spPr bwMode="auto">
            <a:xfrm>
              <a:off x="1858714" y="1412776"/>
              <a:ext cx="1476307" cy="50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发送窗口</a:t>
              </a:r>
            </a:p>
          </p:txBody>
        </p:sp>
      </p:grpSp>
      <p:sp>
        <p:nvSpPr>
          <p:cNvPr id="36" name="Text Box 32"/>
          <p:cNvSpPr txBox="1">
            <a:spLocks noChangeArrowheads="1"/>
          </p:cNvSpPr>
          <p:nvPr/>
        </p:nvSpPr>
        <p:spPr bwMode="auto">
          <a:xfrm>
            <a:off x="2915850" y="3497760"/>
            <a:ext cx="337143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99"/>
                </a:solidFill>
                <a:latin typeface="微软雅黑" pitchFamily="34" charset="-122"/>
                <a:ea typeface="微软雅黑" pitchFamily="34" charset="-122"/>
              </a:rPr>
              <a:t>(b) </a:t>
            </a:r>
            <a:r>
              <a:rPr lang="zh-CN" altLang="en-US" sz="1400" b="1" dirty="0">
                <a:solidFill>
                  <a:srgbClr val="000099"/>
                </a:solidFill>
                <a:latin typeface="微软雅黑" pitchFamily="34" charset="-122"/>
                <a:ea typeface="微软雅黑" pitchFamily="34" charset="-122"/>
              </a:rPr>
              <a:t>收到一个确认后，发送窗口向前滑动</a:t>
            </a:r>
          </a:p>
        </p:txBody>
      </p:sp>
      <p:grpSp>
        <p:nvGrpSpPr>
          <p:cNvPr id="73" name="组合 72"/>
          <p:cNvGrpSpPr/>
          <p:nvPr/>
        </p:nvGrpSpPr>
        <p:grpSpPr>
          <a:xfrm>
            <a:off x="4158070" y="2409392"/>
            <a:ext cx="1261884" cy="328639"/>
            <a:chOff x="3716242" y="2442860"/>
            <a:chExt cx="1261884" cy="328639"/>
          </a:xfrm>
        </p:grpSpPr>
        <p:sp>
          <p:nvSpPr>
            <p:cNvPr id="38" name="Text Box 34"/>
            <p:cNvSpPr txBox="1">
              <a:spLocks noChangeArrowheads="1"/>
            </p:cNvSpPr>
            <p:nvPr/>
          </p:nvSpPr>
          <p:spPr bwMode="auto">
            <a:xfrm>
              <a:off x="3716242" y="2442860"/>
              <a:ext cx="12618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itchFamily="34" charset="-122"/>
                  <a:ea typeface="微软雅黑" pitchFamily="34" charset="-122"/>
                </a:rPr>
                <a:t>窗口向前滑动</a:t>
              </a:r>
            </a:p>
          </p:txBody>
        </p:sp>
        <p:sp>
          <p:nvSpPr>
            <p:cNvPr id="37" name="Line 33"/>
            <p:cNvSpPr>
              <a:spLocks noChangeShapeType="1"/>
            </p:cNvSpPr>
            <p:nvPr/>
          </p:nvSpPr>
          <p:spPr bwMode="auto">
            <a:xfrm>
              <a:off x="4142829" y="2771499"/>
              <a:ext cx="408710"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nvGrpSpPr>
          <p:cNvPr id="72" name="组合 71"/>
          <p:cNvGrpSpPr/>
          <p:nvPr/>
        </p:nvGrpSpPr>
        <p:grpSpPr>
          <a:xfrm>
            <a:off x="2059329" y="2605906"/>
            <a:ext cx="2087240" cy="857226"/>
            <a:chOff x="2059329" y="2428927"/>
            <a:chExt cx="2087240" cy="857226"/>
          </a:xfrm>
        </p:grpSpPr>
        <p:sp>
          <p:nvSpPr>
            <p:cNvPr id="34" name="Rectangle 60"/>
            <p:cNvSpPr>
              <a:spLocks noChangeArrowheads="1"/>
            </p:cNvSpPr>
            <p:nvPr/>
          </p:nvSpPr>
          <p:spPr bwMode="auto">
            <a:xfrm>
              <a:off x="2059329" y="2727937"/>
              <a:ext cx="2087240" cy="558216"/>
            </a:xfrm>
            <a:prstGeom prst="rect">
              <a:avLst/>
            </a:prstGeom>
            <a:solidFill>
              <a:srgbClr val="66FF66"/>
            </a:solidFill>
            <a:ln w="28575">
              <a:solidFill>
                <a:srgbClr val="000066"/>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Text Box 61"/>
            <p:cNvSpPr txBox="1">
              <a:spLocks noChangeArrowheads="1"/>
            </p:cNvSpPr>
            <p:nvPr/>
          </p:nvSpPr>
          <p:spPr bwMode="auto">
            <a:xfrm>
              <a:off x="2715596" y="2428927"/>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发送窗口</a:t>
              </a:r>
            </a:p>
          </p:txBody>
        </p:sp>
      </p:grpSp>
      <p:grpSp>
        <p:nvGrpSpPr>
          <p:cNvPr id="71" name="组合 70"/>
          <p:cNvGrpSpPr/>
          <p:nvPr/>
        </p:nvGrpSpPr>
        <p:grpSpPr>
          <a:xfrm>
            <a:off x="1895639" y="3409736"/>
            <a:ext cx="723275" cy="602023"/>
            <a:chOff x="1895639" y="3232757"/>
            <a:chExt cx="723275" cy="602023"/>
          </a:xfrm>
        </p:grpSpPr>
        <p:sp>
          <p:nvSpPr>
            <p:cNvPr id="66" name="Line 33"/>
            <p:cNvSpPr>
              <a:spLocks noChangeShapeType="1"/>
            </p:cNvSpPr>
            <p:nvPr/>
          </p:nvSpPr>
          <p:spPr bwMode="auto">
            <a:xfrm flipV="1">
              <a:off x="2251262" y="3232757"/>
              <a:ext cx="0" cy="348035"/>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Text Box 34"/>
            <p:cNvSpPr txBox="1">
              <a:spLocks noChangeArrowheads="1"/>
            </p:cNvSpPr>
            <p:nvPr/>
          </p:nvSpPr>
          <p:spPr bwMode="auto">
            <a:xfrm>
              <a:off x="1895639" y="3527003"/>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00000"/>
                  </a:solidFill>
                  <a:latin typeface="微软雅黑" pitchFamily="34" charset="-122"/>
                  <a:ea typeface="微软雅黑" pitchFamily="34" charset="-122"/>
                </a:rPr>
                <a:t>被确认</a:t>
              </a:r>
            </a:p>
          </p:txBody>
        </p:sp>
      </p:grpSp>
      <p:sp>
        <p:nvSpPr>
          <p:cNvPr id="64"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5" name="Rectangle 6"/>
          <p:cNvSpPr>
            <a:spLocks noChangeArrowheads="1"/>
          </p:cNvSpPr>
          <p:nvPr/>
        </p:nvSpPr>
        <p:spPr bwMode="auto">
          <a:xfrm>
            <a:off x="3976056" y="58763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发送窗口</a:t>
            </a:r>
          </a:p>
        </p:txBody>
      </p:sp>
      <p:grpSp>
        <p:nvGrpSpPr>
          <p:cNvPr id="69" name="组合 68"/>
          <p:cNvGrpSpPr/>
          <p:nvPr/>
        </p:nvGrpSpPr>
        <p:grpSpPr>
          <a:xfrm>
            <a:off x="2057401" y="3029180"/>
            <a:ext cx="5014229" cy="309689"/>
            <a:chOff x="2057401" y="2852201"/>
            <a:chExt cx="5014229" cy="309689"/>
          </a:xfrm>
        </p:grpSpPr>
        <p:sp>
          <p:nvSpPr>
            <p:cNvPr id="35" name="Rectangle 48"/>
            <p:cNvSpPr>
              <a:spLocks noChangeArrowheads="1"/>
            </p:cNvSpPr>
            <p:nvPr/>
          </p:nvSpPr>
          <p:spPr bwMode="auto">
            <a:xfrm>
              <a:off x="2057401" y="2852201"/>
              <a:ext cx="5007434" cy="309689"/>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9" name="Rectangle 36"/>
            <p:cNvSpPr>
              <a:spLocks noChangeArrowheads="1"/>
            </p:cNvSpPr>
            <p:nvPr/>
          </p:nvSpPr>
          <p:spPr bwMode="auto">
            <a:xfrm>
              <a:off x="2057401" y="2852201"/>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latin typeface="微软雅黑" pitchFamily="34" charset="-122"/>
                  <a:ea typeface="微软雅黑" pitchFamily="34" charset="-122"/>
                </a:rPr>
                <a:t>1</a:t>
              </a:r>
            </a:p>
          </p:txBody>
        </p:sp>
        <p:sp>
          <p:nvSpPr>
            <p:cNvPr id="40" name="Rectangle 37"/>
            <p:cNvSpPr>
              <a:spLocks noChangeArrowheads="1"/>
            </p:cNvSpPr>
            <p:nvPr/>
          </p:nvSpPr>
          <p:spPr bwMode="auto">
            <a:xfrm>
              <a:off x="2474849" y="2852201"/>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2</a:t>
              </a:r>
            </a:p>
          </p:txBody>
        </p:sp>
        <p:sp>
          <p:nvSpPr>
            <p:cNvPr id="41" name="Rectangle 38"/>
            <p:cNvSpPr>
              <a:spLocks noChangeArrowheads="1"/>
            </p:cNvSpPr>
            <p:nvPr/>
          </p:nvSpPr>
          <p:spPr bwMode="auto">
            <a:xfrm>
              <a:off x="2893267" y="2852201"/>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3</a:t>
              </a:r>
            </a:p>
          </p:txBody>
        </p:sp>
        <p:sp>
          <p:nvSpPr>
            <p:cNvPr id="42" name="Rectangle 39"/>
            <p:cNvSpPr>
              <a:spLocks noChangeArrowheads="1"/>
            </p:cNvSpPr>
            <p:nvPr/>
          </p:nvSpPr>
          <p:spPr bwMode="auto">
            <a:xfrm>
              <a:off x="3309745" y="2852201"/>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4</a:t>
              </a:r>
            </a:p>
          </p:txBody>
        </p:sp>
        <p:sp>
          <p:nvSpPr>
            <p:cNvPr id="43" name="Rectangle 40"/>
            <p:cNvSpPr>
              <a:spLocks noChangeArrowheads="1"/>
            </p:cNvSpPr>
            <p:nvPr/>
          </p:nvSpPr>
          <p:spPr bwMode="auto">
            <a:xfrm>
              <a:off x="3729134" y="2852201"/>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5</a:t>
              </a:r>
            </a:p>
          </p:txBody>
        </p:sp>
        <p:sp>
          <p:nvSpPr>
            <p:cNvPr id="44" name="Rectangle 41"/>
            <p:cNvSpPr>
              <a:spLocks noChangeArrowheads="1"/>
            </p:cNvSpPr>
            <p:nvPr/>
          </p:nvSpPr>
          <p:spPr bwMode="auto">
            <a:xfrm>
              <a:off x="4147553" y="2852201"/>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6</a:t>
              </a:r>
            </a:p>
          </p:txBody>
        </p:sp>
        <p:sp>
          <p:nvSpPr>
            <p:cNvPr id="45" name="Rectangle 42"/>
            <p:cNvSpPr>
              <a:spLocks noChangeArrowheads="1"/>
            </p:cNvSpPr>
            <p:nvPr/>
          </p:nvSpPr>
          <p:spPr bwMode="auto">
            <a:xfrm>
              <a:off x="4564030" y="2852201"/>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7</a:t>
              </a:r>
            </a:p>
          </p:txBody>
        </p:sp>
        <p:sp>
          <p:nvSpPr>
            <p:cNvPr id="46" name="Rectangle 43"/>
            <p:cNvSpPr>
              <a:spLocks noChangeArrowheads="1"/>
            </p:cNvSpPr>
            <p:nvPr/>
          </p:nvSpPr>
          <p:spPr bwMode="auto">
            <a:xfrm>
              <a:off x="4983420" y="2852201"/>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8</a:t>
              </a:r>
            </a:p>
          </p:txBody>
        </p:sp>
        <p:sp>
          <p:nvSpPr>
            <p:cNvPr id="47" name="Rectangle 44"/>
            <p:cNvSpPr>
              <a:spLocks noChangeArrowheads="1"/>
            </p:cNvSpPr>
            <p:nvPr/>
          </p:nvSpPr>
          <p:spPr bwMode="auto">
            <a:xfrm>
              <a:off x="5399896" y="2852201"/>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9</a:t>
              </a:r>
            </a:p>
          </p:txBody>
        </p:sp>
        <p:sp>
          <p:nvSpPr>
            <p:cNvPr id="48" name="Rectangle 45"/>
            <p:cNvSpPr>
              <a:spLocks noChangeArrowheads="1"/>
            </p:cNvSpPr>
            <p:nvPr/>
          </p:nvSpPr>
          <p:spPr bwMode="auto">
            <a:xfrm>
              <a:off x="5818316" y="2852201"/>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10</a:t>
              </a:r>
            </a:p>
          </p:txBody>
        </p:sp>
        <p:sp>
          <p:nvSpPr>
            <p:cNvPr id="49" name="Rectangle 46"/>
            <p:cNvSpPr>
              <a:spLocks noChangeArrowheads="1"/>
            </p:cNvSpPr>
            <p:nvPr/>
          </p:nvSpPr>
          <p:spPr bwMode="auto">
            <a:xfrm>
              <a:off x="6236734" y="2852201"/>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11</a:t>
              </a:r>
            </a:p>
          </p:txBody>
        </p:sp>
        <p:sp>
          <p:nvSpPr>
            <p:cNvPr id="50" name="Rectangle 47"/>
            <p:cNvSpPr>
              <a:spLocks noChangeArrowheads="1"/>
            </p:cNvSpPr>
            <p:nvPr/>
          </p:nvSpPr>
          <p:spPr bwMode="auto">
            <a:xfrm>
              <a:off x="6654182" y="2852201"/>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12</a:t>
              </a:r>
            </a:p>
          </p:txBody>
        </p:sp>
        <p:sp>
          <p:nvSpPr>
            <p:cNvPr id="51" name="Line 49"/>
            <p:cNvSpPr>
              <a:spLocks noChangeShapeType="1"/>
            </p:cNvSpPr>
            <p:nvPr/>
          </p:nvSpPr>
          <p:spPr bwMode="auto">
            <a:xfrm>
              <a:off x="2474849" y="2852201"/>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Line 50"/>
            <p:cNvSpPr>
              <a:spLocks noChangeShapeType="1"/>
            </p:cNvSpPr>
            <p:nvPr/>
          </p:nvSpPr>
          <p:spPr bwMode="auto">
            <a:xfrm>
              <a:off x="2891325" y="2852201"/>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3" name="Line 51"/>
            <p:cNvSpPr>
              <a:spLocks noChangeShapeType="1"/>
            </p:cNvSpPr>
            <p:nvPr/>
          </p:nvSpPr>
          <p:spPr bwMode="auto">
            <a:xfrm>
              <a:off x="3308773" y="2852201"/>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4" name="Line 52"/>
            <p:cNvSpPr>
              <a:spLocks noChangeShapeType="1"/>
            </p:cNvSpPr>
            <p:nvPr/>
          </p:nvSpPr>
          <p:spPr bwMode="auto">
            <a:xfrm>
              <a:off x="3725251" y="2852201"/>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5" name="Line 53"/>
            <p:cNvSpPr>
              <a:spLocks noChangeShapeType="1"/>
            </p:cNvSpPr>
            <p:nvPr/>
          </p:nvSpPr>
          <p:spPr bwMode="auto">
            <a:xfrm>
              <a:off x="4142699" y="2852201"/>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6" name="Line 54"/>
            <p:cNvSpPr>
              <a:spLocks noChangeShapeType="1"/>
            </p:cNvSpPr>
            <p:nvPr/>
          </p:nvSpPr>
          <p:spPr bwMode="auto">
            <a:xfrm>
              <a:off x="4560147" y="2852201"/>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7" name="Line 55"/>
            <p:cNvSpPr>
              <a:spLocks noChangeShapeType="1"/>
            </p:cNvSpPr>
            <p:nvPr/>
          </p:nvSpPr>
          <p:spPr bwMode="auto">
            <a:xfrm>
              <a:off x="4976624" y="2852201"/>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8" name="Line 56"/>
            <p:cNvSpPr>
              <a:spLocks noChangeShapeType="1"/>
            </p:cNvSpPr>
            <p:nvPr/>
          </p:nvSpPr>
          <p:spPr bwMode="auto">
            <a:xfrm>
              <a:off x="5394072" y="2852201"/>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9" name="Line 57"/>
            <p:cNvSpPr>
              <a:spLocks noChangeShapeType="1"/>
            </p:cNvSpPr>
            <p:nvPr/>
          </p:nvSpPr>
          <p:spPr bwMode="auto">
            <a:xfrm>
              <a:off x="5810549" y="2852201"/>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0" name="Line 58"/>
            <p:cNvSpPr>
              <a:spLocks noChangeShapeType="1"/>
            </p:cNvSpPr>
            <p:nvPr/>
          </p:nvSpPr>
          <p:spPr bwMode="auto">
            <a:xfrm>
              <a:off x="6227997" y="2852201"/>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1" name="Line 59"/>
            <p:cNvSpPr>
              <a:spLocks noChangeShapeType="1"/>
            </p:cNvSpPr>
            <p:nvPr/>
          </p:nvSpPr>
          <p:spPr bwMode="auto">
            <a:xfrm>
              <a:off x="6645445" y="2852201"/>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sp>
        <p:nvSpPr>
          <p:cNvPr id="2" name="灯片编号占位符 1">
            <a:extLst>
              <a:ext uri="{FF2B5EF4-FFF2-40B4-BE49-F238E27FC236}">
                <a16:creationId xmlns:a16="http://schemas.microsoft.com/office/drawing/2014/main" id="{07DCD8F5-D7C4-46BB-9CEB-07FAD040276E}"/>
              </a:ext>
            </a:extLst>
          </p:cNvPr>
          <p:cNvSpPr>
            <a:spLocks noGrp="1"/>
          </p:cNvSpPr>
          <p:nvPr>
            <p:ph type="sldNum" sz="quarter" idx="12"/>
          </p:nvPr>
        </p:nvSpPr>
        <p:spPr/>
        <p:txBody>
          <a:bodyPr/>
          <a:lstStyle/>
          <a:p>
            <a:fld id="{C485880C-E2C3-4DAB-AE74-D9BE691626AC}" type="slidenum">
              <a:rPr lang="zh-CN" altLang="en-US" smtClean="0"/>
              <a:pPr/>
              <a:t>57</a:t>
            </a:fld>
            <a:endParaRPr lang="zh-CN" altLang="en-US"/>
          </a:p>
        </p:txBody>
      </p:sp>
    </p:spTree>
    <p:extLst>
      <p:ext uri="{BB962C8B-B14F-4D97-AF65-F5344CB8AC3E}">
        <p14:creationId xmlns:p14="http://schemas.microsoft.com/office/powerpoint/2010/main" val="356351198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73"/>
                                        </p:tgtEl>
                                        <p:attrNameLst>
                                          <p:attrName>style.visibility</p:attrName>
                                        </p:attrNameLst>
                                      </p:cBhvr>
                                      <p:to>
                                        <p:strVal val="visible"/>
                                      </p:to>
                                    </p:set>
                                  </p:childTnLst>
                                </p:cTn>
                              </p:par>
                            </p:childTnLst>
                          </p:cTn>
                        </p:par>
                        <p:par>
                          <p:cTn id="10" fill="hold">
                            <p:stCondLst>
                              <p:cond delay="0"/>
                            </p:stCondLst>
                            <p:childTnLst>
                              <p:par>
                                <p:cTn id="11" presetID="35" presetClass="emph" presetSubtype="0" repeatCount="3000" fill="hold" nodeType="afterEffect">
                                  <p:stCondLst>
                                    <p:cond delay="0"/>
                                  </p:stCondLst>
                                  <p:childTnLst>
                                    <p:anim calcmode="discrete" valueType="str">
                                      <p:cBhvr>
                                        <p:cTn id="12" dur="1000" fill="hold"/>
                                        <p:tgtEl>
                                          <p:spTgt spid="73"/>
                                        </p:tgtEl>
                                        <p:attrNameLst>
                                          <p:attrName>style.visibility</p:attrName>
                                        </p:attrNameLst>
                                      </p:cBhvr>
                                      <p:tavLst>
                                        <p:tav tm="0">
                                          <p:val>
                                            <p:strVal val="hidden"/>
                                          </p:val>
                                        </p:tav>
                                        <p:tav tm="50000">
                                          <p:val>
                                            <p:strVal val="visible"/>
                                          </p:val>
                                        </p:tav>
                                      </p:tavLst>
                                    </p:anim>
                                  </p:childTnLst>
                                </p:cTn>
                              </p:par>
                            </p:childTnLst>
                          </p:cTn>
                        </p:par>
                        <p:par>
                          <p:cTn id="13" fill="hold">
                            <p:stCondLst>
                              <p:cond delay="3000"/>
                            </p:stCondLst>
                            <p:childTnLst>
                              <p:par>
                                <p:cTn id="14" presetID="63" presetClass="path" presetSubtype="0" accel="50000" decel="50000" fill="hold" nodeType="afterEffect">
                                  <p:stCondLst>
                                    <p:cond delay="0"/>
                                  </p:stCondLst>
                                  <p:childTnLst>
                                    <p:animMotion origin="layout" path="M 3.88889E-6 -3.45679E-6 L 0.04548 -3.45679E-6 " pathEditMode="relative" rAng="0" ptsTypes="AA">
                                      <p:cBhvr>
                                        <p:cTn id="15" dur="2000" fill="hold"/>
                                        <p:tgtEl>
                                          <p:spTgt spid="72"/>
                                        </p:tgtEl>
                                        <p:attrNameLst>
                                          <p:attrName>ppt_x</p:attrName>
                                          <p:attrName>ppt_y</p:attrName>
                                        </p:attrNameLst>
                                      </p:cBhvr>
                                      <p:rCtr x="227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圆角矩形 105"/>
          <p:cNvSpPr/>
          <p:nvPr/>
        </p:nvSpPr>
        <p:spPr>
          <a:xfrm>
            <a:off x="556963" y="1019422"/>
            <a:ext cx="8048776" cy="315467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AutoShape 5"/>
          <p:cNvSpPr>
            <a:spLocks noChangeArrowheads="1"/>
          </p:cNvSpPr>
          <p:nvPr/>
        </p:nvSpPr>
        <p:spPr bwMode="auto">
          <a:xfrm>
            <a:off x="556963" y="620603"/>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5" name="Rectangle 6"/>
          <p:cNvSpPr>
            <a:spLocks noChangeArrowheads="1"/>
          </p:cNvSpPr>
          <p:nvPr/>
        </p:nvSpPr>
        <p:spPr bwMode="auto">
          <a:xfrm>
            <a:off x="3976057" y="587392"/>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累积确认</a:t>
            </a:r>
          </a:p>
        </p:txBody>
      </p:sp>
      <p:sp>
        <p:nvSpPr>
          <p:cNvPr id="6" name="Text Box 7"/>
          <p:cNvSpPr txBox="1">
            <a:spLocks noChangeArrowheads="1"/>
          </p:cNvSpPr>
          <p:nvPr/>
        </p:nvSpPr>
        <p:spPr bwMode="auto">
          <a:xfrm>
            <a:off x="4649014" y="2270237"/>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M</a:t>
            </a:r>
            <a:r>
              <a:rPr lang="en-US" altLang="zh-CN" sz="1200" b="1" baseline="-25000" dirty="0">
                <a:solidFill>
                  <a:srgbClr val="0000FF"/>
                </a:solidFill>
                <a:latin typeface="微软雅黑" pitchFamily="34" charset="-122"/>
                <a:ea typeface="微软雅黑" pitchFamily="34" charset="-122"/>
              </a:rPr>
              <a:t>3</a:t>
            </a:r>
            <a:r>
              <a:rPr lang="en-US" altLang="zh-CN" sz="1200" b="1" dirty="0">
                <a:solidFill>
                  <a:srgbClr val="0000FF"/>
                </a:solidFill>
                <a:latin typeface="微软雅黑" pitchFamily="34" charset="-122"/>
                <a:ea typeface="微软雅黑" pitchFamily="34" charset="-122"/>
              </a:rPr>
              <a:t> </a:t>
            </a:r>
            <a:r>
              <a:rPr lang="zh-CN" altLang="en-US" sz="1200" b="1" dirty="0">
                <a:solidFill>
                  <a:srgbClr val="0000FF"/>
                </a:solidFill>
                <a:latin typeface="微软雅黑" pitchFamily="34" charset="-122"/>
                <a:ea typeface="微软雅黑" pitchFamily="34" charset="-122"/>
              </a:rPr>
              <a:t>正确</a:t>
            </a:r>
          </a:p>
        </p:txBody>
      </p:sp>
      <p:sp>
        <p:nvSpPr>
          <p:cNvPr id="7" name="Text Box 8"/>
          <p:cNvSpPr txBox="1">
            <a:spLocks noChangeArrowheads="1"/>
          </p:cNvSpPr>
          <p:nvPr/>
        </p:nvSpPr>
        <p:spPr bwMode="auto">
          <a:xfrm>
            <a:off x="4649014" y="2516411"/>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M</a:t>
            </a:r>
            <a:r>
              <a:rPr lang="en-US" altLang="zh-CN" sz="1200" b="1" baseline="-25000" dirty="0">
                <a:solidFill>
                  <a:srgbClr val="0000FF"/>
                </a:solidFill>
                <a:latin typeface="微软雅黑" pitchFamily="34" charset="-122"/>
                <a:ea typeface="微软雅黑" pitchFamily="34" charset="-122"/>
              </a:rPr>
              <a:t>4</a:t>
            </a:r>
            <a:r>
              <a:rPr lang="en-US" altLang="zh-CN" sz="1200" b="1" dirty="0">
                <a:solidFill>
                  <a:srgbClr val="0000FF"/>
                </a:solidFill>
                <a:latin typeface="微软雅黑" pitchFamily="34" charset="-122"/>
                <a:ea typeface="微软雅黑" pitchFamily="34" charset="-122"/>
              </a:rPr>
              <a:t> </a:t>
            </a:r>
            <a:r>
              <a:rPr lang="zh-CN" altLang="en-US" sz="1200" b="1" dirty="0">
                <a:solidFill>
                  <a:srgbClr val="0000FF"/>
                </a:solidFill>
                <a:latin typeface="微软雅黑" pitchFamily="34" charset="-122"/>
                <a:ea typeface="微软雅黑" pitchFamily="34" charset="-122"/>
              </a:rPr>
              <a:t>正确</a:t>
            </a:r>
          </a:p>
        </p:txBody>
      </p:sp>
      <p:sp>
        <p:nvSpPr>
          <p:cNvPr id="8" name="Text Box 9"/>
          <p:cNvSpPr txBox="1">
            <a:spLocks noChangeArrowheads="1"/>
          </p:cNvSpPr>
          <p:nvPr/>
        </p:nvSpPr>
        <p:spPr bwMode="auto">
          <a:xfrm>
            <a:off x="4649014" y="2769128"/>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M</a:t>
            </a:r>
            <a:r>
              <a:rPr lang="en-US" altLang="zh-CN" sz="1200" b="1" baseline="-25000" dirty="0">
                <a:solidFill>
                  <a:srgbClr val="0000FF"/>
                </a:solidFill>
                <a:latin typeface="微软雅黑" pitchFamily="34" charset="-122"/>
                <a:ea typeface="微软雅黑" pitchFamily="34" charset="-122"/>
              </a:rPr>
              <a:t>5</a:t>
            </a:r>
            <a:r>
              <a:rPr lang="en-US" altLang="zh-CN" sz="1200" b="1" dirty="0">
                <a:solidFill>
                  <a:srgbClr val="0000FF"/>
                </a:solidFill>
                <a:latin typeface="微软雅黑" pitchFamily="34" charset="-122"/>
                <a:ea typeface="微软雅黑" pitchFamily="34" charset="-122"/>
              </a:rPr>
              <a:t> </a:t>
            </a:r>
            <a:r>
              <a:rPr lang="zh-CN" altLang="en-US" sz="1200" b="1" dirty="0">
                <a:solidFill>
                  <a:srgbClr val="0000FF"/>
                </a:solidFill>
                <a:latin typeface="微软雅黑" pitchFamily="34" charset="-122"/>
                <a:ea typeface="微软雅黑" pitchFamily="34" charset="-122"/>
              </a:rPr>
              <a:t>正确</a:t>
            </a:r>
          </a:p>
        </p:txBody>
      </p:sp>
      <p:grpSp>
        <p:nvGrpSpPr>
          <p:cNvPr id="3" name="组合 2"/>
          <p:cNvGrpSpPr/>
          <p:nvPr/>
        </p:nvGrpSpPr>
        <p:grpSpPr>
          <a:xfrm>
            <a:off x="1211428" y="1294256"/>
            <a:ext cx="3358863" cy="320244"/>
            <a:chOff x="1211428" y="1464591"/>
            <a:chExt cx="3358863" cy="320244"/>
          </a:xfrm>
        </p:grpSpPr>
        <p:sp>
          <p:nvSpPr>
            <p:cNvPr id="13" name="Line 14"/>
            <p:cNvSpPr>
              <a:spLocks noChangeShapeType="1"/>
            </p:cNvSpPr>
            <p:nvPr/>
          </p:nvSpPr>
          <p:spPr bwMode="auto">
            <a:xfrm>
              <a:off x="1211428" y="1464591"/>
              <a:ext cx="3358863" cy="3202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14" name="Group 15"/>
            <p:cNvGrpSpPr>
              <a:grpSpLocks/>
            </p:cNvGrpSpPr>
            <p:nvPr/>
          </p:nvGrpSpPr>
          <p:grpSpPr bwMode="auto">
            <a:xfrm rot="344460">
              <a:off x="1533819" y="1464591"/>
              <a:ext cx="1357040" cy="191711"/>
              <a:chOff x="3024" y="1776"/>
              <a:chExt cx="1008" cy="144"/>
            </a:xfrm>
          </p:grpSpPr>
          <p:sp>
            <p:nvSpPr>
              <p:cNvPr id="96" name="Rectangle 16"/>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0</a:t>
                </a:r>
              </a:p>
            </p:txBody>
          </p:sp>
          <p:sp>
            <p:nvSpPr>
              <p:cNvPr id="97" name="AutoShape 17"/>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grpSp>
      </p:grpSp>
      <p:grpSp>
        <p:nvGrpSpPr>
          <p:cNvPr id="4" name="组合 3"/>
          <p:cNvGrpSpPr/>
          <p:nvPr/>
        </p:nvGrpSpPr>
        <p:grpSpPr>
          <a:xfrm>
            <a:off x="1211428" y="1550233"/>
            <a:ext cx="3358863" cy="320244"/>
            <a:chOff x="1211428" y="1720568"/>
            <a:chExt cx="3358863" cy="320244"/>
          </a:xfrm>
        </p:grpSpPr>
        <p:sp>
          <p:nvSpPr>
            <p:cNvPr id="16" name="Line 19"/>
            <p:cNvSpPr>
              <a:spLocks noChangeShapeType="1"/>
            </p:cNvSpPr>
            <p:nvPr/>
          </p:nvSpPr>
          <p:spPr bwMode="auto">
            <a:xfrm>
              <a:off x="1211428" y="1720568"/>
              <a:ext cx="3358863" cy="3202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17" name="Group 20"/>
            <p:cNvGrpSpPr>
              <a:grpSpLocks/>
            </p:cNvGrpSpPr>
            <p:nvPr/>
          </p:nvGrpSpPr>
          <p:grpSpPr bwMode="auto">
            <a:xfrm rot="344460">
              <a:off x="1533819" y="1720568"/>
              <a:ext cx="1357040" cy="191711"/>
              <a:chOff x="3024" y="1776"/>
              <a:chExt cx="1008" cy="144"/>
            </a:xfrm>
          </p:grpSpPr>
          <p:sp>
            <p:nvSpPr>
              <p:cNvPr id="94" name="Rectangle 21"/>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1</a:t>
                </a:r>
              </a:p>
            </p:txBody>
          </p:sp>
          <p:sp>
            <p:nvSpPr>
              <p:cNvPr id="95" name="AutoShape 22"/>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grpSp>
      </p:grpSp>
      <p:grpSp>
        <p:nvGrpSpPr>
          <p:cNvPr id="100" name="组合 99"/>
          <p:cNvGrpSpPr/>
          <p:nvPr/>
        </p:nvGrpSpPr>
        <p:grpSpPr>
          <a:xfrm>
            <a:off x="1211428" y="2317075"/>
            <a:ext cx="3358863" cy="320244"/>
            <a:chOff x="1211428" y="2487410"/>
            <a:chExt cx="3358863" cy="320244"/>
          </a:xfrm>
        </p:grpSpPr>
        <p:sp>
          <p:nvSpPr>
            <p:cNvPr id="22" name="Line 31"/>
            <p:cNvSpPr>
              <a:spLocks noChangeShapeType="1"/>
            </p:cNvSpPr>
            <p:nvPr/>
          </p:nvSpPr>
          <p:spPr bwMode="auto">
            <a:xfrm>
              <a:off x="1211428" y="2487410"/>
              <a:ext cx="3358863" cy="3202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23" name="Group 32"/>
            <p:cNvGrpSpPr>
              <a:grpSpLocks/>
            </p:cNvGrpSpPr>
            <p:nvPr/>
          </p:nvGrpSpPr>
          <p:grpSpPr bwMode="auto">
            <a:xfrm rot="344460">
              <a:off x="1533819" y="2487410"/>
              <a:ext cx="1357040" cy="191711"/>
              <a:chOff x="3024" y="1776"/>
              <a:chExt cx="1008" cy="144"/>
            </a:xfrm>
            <a:solidFill>
              <a:srgbClr val="FFFF99"/>
            </a:solidFill>
          </p:grpSpPr>
          <p:sp>
            <p:nvSpPr>
              <p:cNvPr id="88" name="Rectangle 33"/>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4</a:t>
                </a:r>
              </a:p>
            </p:txBody>
          </p:sp>
          <p:sp>
            <p:nvSpPr>
              <p:cNvPr id="89" name="AutoShape 34"/>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grpSp>
      </p:grpSp>
      <p:grpSp>
        <p:nvGrpSpPr>
          <p:cNvPr id="101" name="组合 100"/>
          <p:cNvGrpSpPr/>
          <p:nvPr/>
        </p:nvGrpSpPr>
        <p:grpSpPr>
          <a:xfrm>
            <a:off x="1211428" y="2573053"/>
            <a:ext cx="3358863" cy="320244"/>
            <a:chOff x="1211428" y="2743388"/>
            <a:chExt cx="3358863" cy="320244"/>
          </a:xfrm>
        </p:grpSpPr>
        <p:sp>
          <p:nvSpPr>
            <p:cNvPr id="24" name="Line 35"/>
            <p:cNvSpPr>
              <a:spLocks noChangeShapeType="1"/>
            </p:cNvSpPr>
            <p:nvPr/>
          </p:nvSpPr>
          <p:spPr bwMode="auto">
            <a:xfrm>
              <a:off x="1211428" y="2743388"/>
              <a:ext cx="3358863" cy="3202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25" name="Group 36"/>
            <p:cNvGrpSpPr>
              <a:grpSpLocks/>
            </p:cNvGrpSpPr>
            <p:nvPr/>
          </p:nvGrpSpPr>
          <p:grpSpPr bwMode="auto">
            <a:xfrm rot="344460">
              <a:off x="1533819" y="2743388"/>
              <a:ext cx="1357040" cy="191711"/>
              <a:chOff x="3024" y="1776"/>
              <a:chExt cx="1008" cy="144"/>
            </a:xfrm>
            <a:solidFill>
              <a:srgbClr val="FFFF99"/>
            </a:solidFill>
          </p:grpSpPr>
          <p:sp>
            <p:nvSpPr>
              <p:cNvPr id="86" name="Rectangle 37"/>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5</a:t>
                </a:r>
              </a:p>
            </p:txBody>
          </p:sp>
          <p:sp>
            <p:nvSpPr>
              <p:cNvPr id="87" name="AutoShape 38"/>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grpSp>
      </p:grpSp>
      <p:grpSp>
        <p:nvGrpSpPr>
          <p:cNvPr id="102" name="组合 101"/>
          <p:cNvGrpSpPr/>
          <p:nvPr/>
        </p:nvGrpSpPr>
        <p:grpSpPr>
          <a:xfrm>
            <a:off x="1211428" y="1654802"/>
            <a:ext cx="3358863" cy="343119"/>
            <a:chOff x="1211428" y="1825137"/>
            <a:chExt cx="3358863" cy="343119"/>
          </a:xfrm>
        </p:grpSpPr>
        <p:sp>
          <p:nvSpPr>
            <p:cNvPr id="15" name="Line 18"/>
            <p:cNvSpPr>
              <a:spLocks noChangeShapeType="1"/>
            </p:cNvSpPr>
            <p:nvPr/>
          </p:nvSpPr>
          <p:spPr bwMode="auto">
            <a:xfrm flipH="1">
              <a:off x="1211428" y="1849101"/>
              <a:ext cx="3358863" cy="319155"/>
            </a:xfrm>
            <a:prstGeom prst="line">
              <a:avLst/>
            </a:prstGeom>
            <a:noFill/>
            <a:ln w="2857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33" name="Group 50"/>
            <p:cNvGrpSpPr>
              <a:grpSpLocks/>
            </p:cNvGrpSpPr>
            <p:nvPr/>
          </p:nvGrpSpPr>
          <p:grpSpPr bwMode="auto">
            <a:xfrm rot="21254618">
              <a:off x="3213250" y="1825137"/>
              <a:ext cx="775987" cy="191711"/>
              <a:chOff x="3840" y="2448"/>
              <a:chExt cx="576" cy="144"/>
            </a:xfrm>
          </p:grpSpPr>
          <p:sp>
            <p:nvSpPr>
              <p:cNvPr id="80" name="AutoShape 51"/>
              <p:cNvSpPr>
                <a:spLocks noChangeArrowheads="1"/>
              </p:cNvSpPr>
              <p:nvPr/>
            </p:nvSpPr>
            <p:spPr bwMode="auto">
              <a:xfrm flipH="1">
                <a:off x="3840" y="2448"/>
                <a:ext cx="144" cy="144"/>
              </a:xfrm>
              <a:prstGeom prst="rightArrow">
                <a:avLst>
                  <a:gd name="adj1" fmla="val 50000"/>
                  <a:gd name="adj2" fmla="val 25000"/>
                </a:avLst>
              </a:prstGeom>
              <a:solidFill>
                <a:srgbClr val="0000FF"/>
              </a:solidFill>
              <a:ln w="9525">
                <a:solidFill>
                  <a:schemeClr val="tx1"/>
                </a:solidFill>
                <a:miter lim="800000"/>
                <a:headEnd/>
                <a:tailEnd/>
              </a:ln>
              <a:effectLst/>
            </p:spPr>
            <p:txBody>
              <a:bodyPr wrap="none" anchor="ctr"/>
              <a:lstStyle/>
              <a:p>
                <a:endParaRPr lang="zh-CN" altLang="en-US" sz="1100" b="1">
                  <a:solidFill>
                    <a:schemeClr val="bg1"/>
                  </a:solidFill>
                  <a:latin typeface="微软雅黑" pitchFamily="34" charset="-122"/>
                  <a:ea typeface="微软雅黑" pitchFamily="34" charset="-122"/>
                </a:endParaRPr>
              </a:p>
            </p:txBody>
          </p:sp>
          <p:sp>
            <p:nvSpPr>
              <p:cNvPr id="81" name="Rectangle 52"/>
              <p:cNvSpPr>
                <a:spLocks noChangeArrowheads="1"/>
              </p:cNvSpPr>
              <p:nvPr/>
            </p:nvSpPr>
            <p:spPr bwMode="auto">
              <a:xfrm flipH="1">
                <a:off x="3984" y="2448"/>
                <a:ext cx="432"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latin typeface="微软雅黑" pitchFamily="34" charset="-122"/>
                    <a:ea typeface="微软雅黑" pitchFamily="34" charset="-122"/>
                  </a:rPr>
                  <a:t>ACK</a:t>
                </a:r>
                <a:r>
                  <a:rPr lang="en-US" altLang="zh-CN" sz="1200" b="1" baseline="-25000" dirty="0">
                    <a:solidFill>
                      <a:schemeClr val="bg1"/>
                    </a:solidFill>
                    <a:latin typeface="微软雅黑" pitchFamily="34" charset="-122"/>
                    <a:ea typeface="微软雅黑" pitchFamily="34" charset="-122"/>
                  </a:rPr>
                  <a:t>0</a:t>
                </a:r>
              </a:p>
            </p:txBody>
          </p:sp>
        </p:grpSp>
      </p:grpSp>
      <p:sp>
        <p:nvSpPr>
          <p:cNvPr id="35" name="Text Box 56"/>
          <p:cNvSpPr txBox="1">
            <a:spLocks noChangeArrowheads="1"/>
          </p:cNvSpPr>
          <p:nvPr/>
        </p:nvSpPr>
        <p:spPr bwMode="auto">
          <a:xfrm>
            <a:off x="4635269" y="1477252"/>
            <a:ext cx="397047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200" b="1" dirty="0">
                <a:latin typeface="微软雅黑" pitchFamily="34" charset="-122"/>
                <a:ea typeface="微软雅黑" pitchFamily="34" charset="-122"/>
              </a:rPr>
              <a:t>ACK</a:t>
            </a:r>
            <a:r>
              <a:rPr lang="en-US" altLang="zh-CN" sz="1200" b="1" baseline="-25000" dirty="0">
                <a:latin typeface="微软雅黑" pitchFamily="34" charset="-122"/>
                <a:ea typeface="微软雅黑" pitchFamily="34" charset="-122"/>
              </a:rPr>
              <a:t>1</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确认 </a:t>
            </a:r>
            <a:r>
              <a:rPr lang="en-US" altLang="zh-CN" sz="1200" b="1" dirty="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0</a:t>
            </a:r>
            <a:r>
              <a:rPr lang="zh-CN" altLang="en-US" sz="1200" b="1" dirty="0">
                <a:latin typeface="微软雅黑" pitchFamily="34" charset="-122"/>
                <a:ea typeface="微软雅黑" pitchFamily="34" charset="-122"/>
              </a:rPr>
              <a:t>，将 </a:t>
            </a:r>
            <a:r>
              <a:rPr lang="en-US" altLang="zh-CN" sz="1200" b="1" dirty="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0</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提交给上层协议或用户</a:t>
            </a:r>
          </a:p>
        </p:txBody>
      </p:sp>
      <p:sp>
        <p:nvSpPr>
          <p:cNvPr id="36" name="Text Box 57"/>
          <p:cNvSpPr txBox="1">
            <a:spLocks noChangeArrowheads="1"/>
          </p:cNvSpPr>
          <p:nvPr/>
        </p:nvSpPr>
        <p:spPr bwMode="auto">
          <a:xfrm>
            <a:off x="4649013" y="1746301"/>
            <a:ext cx="375040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200" b="1" dirty="0">
                <a:latin typeface="微软雅黑" pitchFamily="34" charset="-122"/>
                <a:ea typeface="微软雅黑" pitchFamily="34" charset="-122"/>
              </a:rPr>
              <a:t>ACK</a:t>
            </a:r>
            <a:r>
              <a:rPr lang="en-US" altLang="zh-CN" sz="1200" b="1" baseline="-25000" dirty="0">
                <a:latin typeface="微软雅黑" pitchFamily="34" charset="-122"/>
                <a:ea typeface="微软雅黑" pitchFamily="34" charset="-122"/>
              </a:rPr>
              <a:t>2</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确认 </a:t>
            </a:r>
            <a:r>
              <a:rPr lang="en-US" altLang="zh-CN" sz="1200" b="1" dirty="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1</a:t>
            </a:r>
            <a:r>
              <a:rPr lang="zh-CN" altLang="en-US" sz="1200" b="1" dirty="0">
                <a:latin typeface="微软雅黑" pitchFamily="34" charset="-122"/>
                <a:ea typeface="微软雅黑" pitchFamily="34" charset="-122"/>
              </a:rPr>
              <a:t>，将 </a:t>
            </a:r>
            <a:r>
              <a:rPr lang="en-US" altLang="zh-CN" sz="1200" b="1" dirty="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1</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提交给上层协议或用户</a:t>
            </a:r>
          </a:p>
        </p:txBody>
      </p:sp>
      <p:sp>
        <p:nvSpPr>
          <p:cNvPr id="37" name="Text Box 58"/>
          <p:cNvSpPr txBox="1">
            <a:spLocks noChangeArrowheads="1"/>
          </p:cNvSpPr>
          <p:nvPr/>
        </p:nvSpPr>
        <p:spPr bwMode="auto">
          <a:xfrm>
            <a:off x="4649014" y="2005546"/>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M</a:t>
            </a:r>
            <a:r>
              <a:rPr lang="en-US" altLang="zh-CN" sz="1200" b="1" baseline="-25000" dirty="0">
                <a:solidFill>
                  <a:srgbClr val="0000FF"/>
                </a:solidFill>
                <a:latin typeface="微软雅黑" pitchFamily="34" charset="-122"/>
                <a:ea typeface="微软雅黑" pitchFamily="34" charset="-122"/>
              </a:rPr>
              <a:t>2</a:t>
            </a:r>
            <a:r>
              <a:rPr lang="en-US" altLang="zh-CN" sz="1200" b="1" dirty="0">
                <a:solidFill>
                  <a:srgbClr val="0000FF"/>
                </a:solidFill>
                <a:latin typeface="微软雅黑" pitchFamily="34" charset="-122"/>
                <a:ea typeface="微软雅黑" pitchFamily="34" charset="-122"/>
              </a:rPr>
              <a:t> </a:t>
            </a:r>
            <a:r>
              <a:rPr lang="zh-CN" altLang="en-US" sz="1200" b="1" dirty="0">
                <a:solidFill>
                  <a:srgbClr val="0000FF"/>
                </a:solidFill>
                <a:latin typeface="微软雅黑" pitchFamily="34" charset="-122"/>
                <a:ea typeface="微软雅黑" pitchFamily="34" charset="-122"/>
              </a:rPr>
              <a:t>正确</a:t>
            </a:r>
          </a:p>
        </p:txBody>
      </p:sp>
      <p:sp>
        <p:nvSpPr>
          <p:cNvPr id="40" name="Text Box 63"/>
          <p:cNvSpPr txBox="1">
            <a:spLocks noChangeArrowheads="1"/>
          </p:cNvSpPr>
          <p:nvPr/>
        </p:nvSpPr>
        <p:spPr bwMode="auto">
          <a:xfrm>
            <a:off x="4649014" y="3064286"/>
            <a:ext cx="188224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200" b="1" dirty="0">
                <a:latin typeface="微软雅黑" pitchFamily="34" charset="-122"/>
                <a:ea typeface="微软雅黑" pitchFamily="34" charset="-122"/>
              </a:rPr>
              <a:t>ACK</a:t>
            </a:r>
            <a:r>
              <a:rPr lang="en-US" altLang="zh-CN" sz="1200" b="1" baseline="-25000" dirty="0">
                <a:latin typeface="微软雅黑" pitchFamily="34" charset="-122"/>
                <a:ea typeface="微软雅黑" pitchFamily="34" charset="-122"/>
              </a:rPr>
              <a:t>5</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为</a:t>
            </a:r>
            <a:r>
              <a:rPr lang="zh-CN" altLang="en-US" sz="1200" b="1" dirty="0">
                <a:solidFill>
                  <a:srgbClr val="C00000"/>
                </a:solidFill>
                <a:latin typeface="微软雅黑" pitchFamily="34" charset="-122"/>
                <a:ea typeface="微软雅黑" pitchFamily="34" charset="-122"/>
              </a:rPr>
              <a:t>累积确认，</a:t>
            </a:r>
            <a:endParaRPr lang="en-US" altLang="zh-CN" sz="1200" b="1" dirty="0">
              <a:solidFill>
                <a:srgbClr val="C00000"/>
              </a:solidFill>
              <a:latin typeface="微软雅黑" pitchFamily="34" charset="-122"/>
              <a:ea typeface="微软雅黑" pitchFamily="34" charset="-122"/>
            </a:endParaRPr>
          </a:p>
          <a:p>
            <a:pPr eaLnBrk="1" hangingPunct="1"/>
            <a:r>
              <a:rPr lang="zh-CN" altLang="en-US" sz="1200" b="1" dirty="0">
                <a:latin typeface="微软雅黑" pitchFamily="34" charset="-122"/>
                <a:ea typeface="微软雅黑" pitchFamily="34" charset="-122"/>
              </a:rPr>
              <a:t>表示 </a:t>
            </a:r>
            <a:r>
              <a:rPr lang="en-US" altLang="zh-CN" sz="1200" b="1" dirty="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5</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及之前的 </a:t>
            </a:r>
            <a:endParaRPr lang="en-US" altLang="zh-CN" sz="1200" b="1" dirty="0">
              <a:latin typeface="微软雅黑" pitchFamily="34" charset="-122"/>
              <a:ea typeface="微软雅黑" pitchFamily="34" charset="-122"/>
            </a:endParaRPr>
          </a:p>
          <a:p>
            <a:pPr eaLnBrk="1" hangingPunct="1"/>
            <a:r>
              <a:rPr lang="en-US" altLang="zh-CN" sz="1200" b="1" dirty="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2</a:t>
            </a:r>
            <a:r>
              <a:rPr lang="zh-CN" altLang="en-US" sz="1200" b="1" dirty="0">
                <a:latin typeface="微软雅黑" pitchFamily="34" charset="-122"/>
                <a:ea typeface="微软雅黑" pitchFamily="34" charset="-122"/>
              </a:rPr>
              <a:t>、</a:t>
            </a:r>
            <a:r>
              <a:rPr lang="en-US" altLang="zh-CN" sz="1200" b="1" dirty="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3</a:t>
            </a:r>
            <a:r>
              <a:rPr lang="zh-CN" altLang="en-US" sz="1200" b="1" dirty="0">
                <a:latin typeface="微软雅黑" pitchFamily="34" charset="-122"/>
                <a:ea typeface="微软雅黑" pitchFamily="34" charset="-122"/>
              </a:rPr>
              <a:t>、</a:t>
            </a:r>
            <a:r>
              <a:rPr lang="en-US" altLang="zh-CN" sz="1200" b="1" dirty="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4</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都正确。</a:t>
            </a:r>
            <a:endParaRPr lang="en-US" altLang="zh-CN" sz="1200" b="1" dirty="0">
              <a:latin typeface="微软雅黑" pitchFamily="34" charset="-122"/>
              <a:ea typeface="微软雅黑" pitchFamily="34" charset="-122"/>
            </a:endParaRPr>
          </a:p>
        </p:txBody>
      </p:sp>
      <p:sp>
        <p:nvSpPr>
          <p:cNvPr id="52" name="Text Box 81"/>
          <p:cNvSpPr txBox="1">
            <a:spLocks noChangeArrowheads="1"/>
          </p:cNvSpPr>
          <p:nvPr/>
        </p:nvSpPr>
        <p:spPr bwMode="auto">
          <a:xfrm>
            <a:off x="6292060" y="3083331"/>
            <a:ext cx="19521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1200" b="1" dirty="0">
                <a:solidFill>
                  <a:srgbClr val="0000FF"/>
                </a:solidFill>
                <a:latin typeface="微软雅黑" pitchFamily="34" charset="-122"/>
                <a:ea typeface="微软雅黑" pitchFamily="34" charset="-122"/>
              </a:rPr>
              <a:t>将</a:t>
            </a:r>
            <a:r>
              <a:rPr lang="en-US" altLang="zh-CN" sz="1200" b="1" dirty="0">
                <a:solidFill>
                  <a:srgbClr val="0000FF"/>
                </a:solidFill>
                <a:latin typeface="微软雅黑" pitchFamily="34" charset="-122"/>
                <a:ea typeface="微软雅黑" pitchFamily="34" charset="-122"/>
              </a:rPr>
              <a:t>M</a:t>
            </a:r>
            <a:r>
              <a:rPr lang="en-US" altLang="zh-CN" sz="1200" b="1" baseline="-25000" dirty="0">
                <a:solidFill>
                  <a:srgbClr val="0000FF"/>
                </a:solidFill>
                <a:latin typeface="微软雅黑" pitchFamily="34" charset="-122"/>
                <a:ea typeface="微软雅黑" pitchFamily="34" charset="-122"/>
              </a:rPr>
              <a:t>2</a:t>
            </a:r>
            <a:r>
              <a:rPr lang="zh-CN" altLang="en-US" sz="1200" b="1" dirty="0">
                <a:solidFill>
                  <a:srgbClr val="0000FF"/>
                </a:solidFill>
                <a:latin typeface="微软雅黑" pitchFamily="34" charset="-122"/>
                <a:ea typeface="微软雅黑" pitchFamily="34" charset="-122"/>
              </a:rPr>
              <a:t>、</a:t>
            </a:r>
            <a:r>
              <a:rPr lang="en-US" altLang="zh-CN" sz="1200" b="1" dirty="0">
                <a:solidFill>
                  <a:srgbClr val="0000FF"/>
                </a:solidFill>
                <a:latin typeface="微软雅黑" pitchFamily="34" charset="-122"/>
                <a:ea typeface="微软雅黑" pitchFamily="34" charset="-122"/>
              </a:rPr>
              <a:t>M</a:t>
            </a:r>
            <a:r>
              <a:rPr lang="en-US" altLang="zh-CN" sz="1200" b="1" baseline="-25000" dirty="0">
                <a:solidFill>
                  <a:srgbClr val="0000FF"/>
                </a:solidFill>
                <a:latin typeface="微软雅黑" pitchFamily="34" charset="-122"/>
                <a:ea typeface="微软雅黑" pitchFamily="34" charset="-122"/>
              </a:rPr>
              <a:t>3</a:t>
            </a:r>
            <a:r>
              <a:rPr lang="zh-CN" altLang="en-US" sz="1200" b="1" dirty="0">
                <a:solidFill>
                  <a:srgbClr val="0000FF"/>
                </a:solidFill>
                <a:latin typeface="微软雅黑" pitchFamily="34" charset="-122"/>
                <a:ea typeface="微软雅黑" pitchFamily="34" charset="-122"/>
              </a:rPr>
              <a:t>、</a:t>
            </a:r>
            <a:r>
              <a:rPr lang="en-US" altLang="zh-CN" sz="1200" b="1" dirty="0">
                <a:solidFill>
                  <a:srgbClr val="0000FF"/>
                </a:solidFill>
                <a:latin typeface="微软雅黑" pitchFamily="34" charset="-122"/>
                <a:ea typeface="微软雅黑" pitchFamily="34" charset="-122"/>
              </a:rPr>
              <a:t>M</a:t>
            </a:r>
            <a:r>
              <a:rPr lang="en-US" altLang="zh-CN" sz="1200" b="1" baseline="-25000" dirty="0">
                <a:solidFill>
                  <a:srgbClr val="0000FF"/>
                </a:solidFill>
                <a:latin typeface="微软雅黑" pitchFamily="34" charset="-122"/>
                <a:ea typeface="微软雅黑" pitchFamily="34" charset="-122"/>
              </a:rPr>
              <a:t>4</a:t>
            </a:r>
            <a:r>
              <a:rPr lang="zh-CN" altLang="en-US" sz="1200" b="1" dirty="0">
                <a:solidFill>
                  <a:srgbClr val="0000FF"/>
                </a:solidFill>
                <a:latin typeface="微软雅黑" pitchFamily="34" charset="-122"/>
                <a:ea typeface="微软雅黑" pitchFamily="34" charset="-122"/>
              </a:rPr>
              <a:t>、</a:t>
            </a:r>
            <a:r>
              <a:rPr lang="en-US" altLang="zh-CN" sz="1200" b="1" dirty="0">
                <a:solidFill>
                  <a:srgbClr val="0000FF"/>
                </a:solidFill>
                <a:latin typeface="微软雅黑" pitchFamily="34" charset="-122"/>
                <a:ea typeface="微软雅黑" pitchFamily="34" charset="-122"/>
              </a:rPr>
              <a:t>M</a:t>
            </a:r>
            <a:r>
              <a:rPr lang="en-US" altLang="zh-CN" sz="1200" b="1" baseline="-25000" dirty="0">
                <a:solidFill>
                  <a:srgbClr val="0000FF"/>
                </a:solidFill>
                <a:latin typeface="微软雅黑" pitchFamily="34" charset="-122"/>
                <a:ea typeface="微软雅黑" pitchFamily="34" charset="-122"/>
              </a:rPr>
              <a:t>5</a:t>
            </a:r>
          </a:p>
          <a:p>
            <a:pPr eaLnBrk="1" hangingPunct="1"/>
            <a:r>
              <a:rPr lang="zh-CN" altLang="en-US" sz="1200" b="1" dirty="0">
                <a:solidFill>
                  <a:srgbClr val="0000FF"/>
                </a:solidFill>
                <a:latin typeface="微软雅黑" pitchFamily="34" charset="-122"/>
                <a:ea typeface="微软雅黑" pitchFamily="34" charset="-122"/>
              </a:rPr>
              <a:t>提交给上层协议或用户</a:t>
            </a:r>
          </a:p>
        </p:txBody>
      </p:sp>
      <p:grpSp>
        <p:nvGrpSpPr>
          <p:cNvPr id="104" name="组合 103"/>
          <p:cNvGrpSpPr/>
          <p:nvPr/>
        </p:nvGrpSpPr>
        <p:grpSpPr>
          <a:xfrm>
            <a:off x="1211428" y="3200142"/>
            <a:ext cx="3358863" cy="323512"/>
            <a:chOff x="1211428" y="3370477"/>
            <a:chExt cx="3358863" cy="323512"/>
          </a:xfrm>
        </p:grpSpPr>
        <p:sp>
          <p:nvSpPr>
            <p:cNvPr id="10" name="Line 11"/>
            <p:cNvSpPr>
              <a:spLocks noChangeShapeType="1"/>
            </p:cNvSpPr>
            <p:nvPr/>
          </p:nvSpPr>
          <p:spPr bwMode="auto">
            <a:xfrm flipH="1">
              <a:off x="1211428" y="3373745"/>
              <a:ext cx="3358863" cy="320244"/>
            </a:xfrm>
            <a:prstGeom prst="line">
              <a:avLst/>
            </a:prstGeom>
            <a:noFill/>
            <a:ln w="2857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58" name="Group 89"/>
            <p:cNvGrpSpPr>
              <a:grpSpLocks/>
            </p:cNvGrpSpPr>
            <p:nvPr/>
          </p:nvGrpSpPr>
          <p:grpSpPr bwMode="auto">
            <a:xfrm rot="21254618">
              <a:off x="3213250" y="3370477"/>
              <a:ext cx="775987" cy="191711"/>
              <a:chOff x="3840" y="2448"/>
              <a:chExt cx="576" cy="144"/>
            </a:xfrm>
          </p:grpSpPr>
          <p:sp>
            <p:nvSpPr>
              <p:cNvPr id="63" name="AutoShape 90"/>
              <p:cNvSpPr>
                <a:spLocks noChangeArrowheads="1"/>
              </p:cNvSpPr>
              <p:nvPr/>
            </p:nvSpPr>
            <p:spPr bwMode="auto">
              <a:xfrm flipH="1">
                <a:off x="3840" y="2448"/>
                <a:ext cx="144" cy="144"/>
              </a:xfrm>
              <a:prstGeom prst="rightArrow">
                <a:avLst>
                  <a:gd name="adj1" fmla="val 50000"/>
                  <a:gd name="adj2" fmla="val 25000"/>
                </a:avLst>
              </a:prstGeom>
              <a:solidFill>
                <a:srgbClr val="0000FF"/>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sp>
            <p:nvSpPr>
              <p:cNvPr id="67" name="Rectangle 91"/>
              <p:cNvSpPr>
                <a:spLocks noChangeArrowheads="1"/>
              </p:cNvSpPr>
              <p:nvPr/>
            </p:nvSpPr>
            <p:spPr bwMode="auto">
              <a:xfrm flipH="1">
                <a:off x="3984" y="2448"/>
                <a:ext cx="432"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latin typeface="微软雅黑" pitchFamily="34" charset="-122"/>
                    <a:ea typeface="微软雅黑" pitchFamily="34" charset="-122"/>
                  </a:rPr>
                  <a:t>ACK</a:t>
                </a:r>
                <a:r>
                  <a:rPr lang="en-US" altLang="zh-CN" sz="1200" b="1" baseline="-25000" dirty="0">
                    <a:solidFill>
                      <a:schemeClr val="bg1"/>
                    </a:solidFill>
                    <a:latin typeface="微软雅黑" pitchFamily="34" charset="-122"/>
                    <a:ea typeface="微软雅黑" pitchFamily="34" charset="-122"/>
                  </a:rPr>
                  <a:t>5</a:t>
                </a:r>
              </a:p>
            </p:txBody>
          </p:sp>
        </p:grpSp>
      </p:grpSp>
      <p:grpSp>
        <p:nvGrpSpPr>
          <p:cNvPr id="2" name="组合 1"/>
          <p:cNvGrpSpPr/>
          <p:nvPr/>
        </p:nvGrpSpPr>
        <p:grpSpPr>
          <a:xfrm>
            <a:off x="1211428" y="1067656"/>
            <a:ext cx="3358863" cy="2804856"/>
            <a:chOff x="1211428" y="1211865"/>
            <a:chExt cx="3358863" cy="3028156"/>
          </a:xfrm>
        </p:grpSpPr>
        <p:sp>
          <p:nvSpPr>
            <p:cNvPr id="32" name="Line 49"/>
            <p:cNvSpPr>
              <a:spLocks noChangeShapeType="1"/>
            </p:cNvSpPr>
            <p:nvPr/>
          </p:nvSpPr>
          <p:spPr bwMode="auto">
            <a:xfrm>
              <a:off x="4570291" y="1211865"/>
              <a:ext cx="0" cy="3028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60" name="Line 95"/>
            <p:cNvSpPr>
              <a:spLocks noChangeShapeType="1"/>
            </p:cNvSpPr>
            <p:nvPr/>
          </p:nvSpPr>
          <p:spPr bwMode="auto">
            <a:xfrm>
              <a:off x="1211428" y="1235829"/>
              <a:ext cx="0" cy="3004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grpSp>
        <p:nvGrpSpPr>
          <p:cNvPr id="98" name="组合 97"/>
          <p:cNvGrpSpPr/>
          <p:nvPr/>
        </p:nvGrpSpPr>
        <p:grpSpPr>
          <a:xfrm>
            <a:off x="1211428" y="1806210"/>
            <a:ext cx="3358863" cy="319155"/>
            <a:chOff x="1211428" y="1976545"/>
            <a:chExt cx="3358863" cy="319155"/>
          </a:xfrm>
        </p:grpSpPr>
        <p:sp>
          <p:nvSpPr>
            <p:cNvPr id="18" name="Line 23"/>
            <p:cNvSpPr>
              <a:spLocks noChangeShapeType="1"/>
            </p:cNvSpPr>
            <p:nvPr/>
          </p:nvSpPr>
          <p:spPr bwMode="auto">
            <a:xfrm>
              <a:off x="1211428" y="1976545"/>
              <a:ext cx="3358863" cy="31915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19" name="Group 24"/>
            <p:cNvGrpSpPr>
              <a:grpSpLocks/>
            </p:cNvGrpSpPr>
            <p:nvPr/>
          </p:nvGrpSpPr>
          <p:grpSpPr bwMode="auto">
            <a:xfrm rot="344460">
              <a:off x="1533819" y="1976545"/>
              <a:ext cx="1357040" cy="191711"/>
              <a:chOff x="3024" y="1776"/>
              <a:chExt cx="1008" cy="144"/>
            </a:xfrm>
          </p:grpSpPr>
          <p:sp>
            <p:nvSpPr>
              <p:cNvPr id="92" name="Rectangle 25"/>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2</a:t>
                </a:r>
              </a:p>
            </p:txBody>
          </p:sp>
          <p:sp>
            <p:nvSpPr>
              <p:cNvPr id="93" name="AutoShape 26"/>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grpSp>
      </p:grpSp>
      <p:grpSp>
        <p:nvGrpSpPr>
          <p:cNvPr id="103" name="组合 102"/>
          <p:cNvGrpSpPr/>
          <p:nvPr/>
        </p:nvGrpSpPr>
        <p:grpSpPr>
          <a:xfrm>
            <a:off x="1211428" y="1933654"/>
            <a:ext cx="3358863" cy="320244"/>
            <a:chOff x="1211428" y="2103989"/>
            <a:chExt cx="3358863" cy="320244"/>
          </a:xfrm>
        </p:grpSpPr>
        <p:sp>
          <p:nvSpPr>
            <p:cNvPr id="12" name="Line 13"/>
            <p:cNvSpPr>
              <a:spLocks noChangeShapeType="1"/>
            </p:cNvSpPr>
            <p:nvPr/>
          </p:nvSpPr>
          <p:spPr bwMode="auto">
            <a:xfrm flipH="1">
              <a:off x="1211428" y="2103989"/>
              <a:ext cx="3358863" cy="320244"/>
            </a:xfrm>
            <a:prstGeom prst="line">
              <a:avLst/>
            </a:prstGeom>
            <a:noFill/>
            <a:ln w="2857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34" name="Group 53"/>
            <p:cNvGrpSpPr>
              <a:grpSpLocks/>
            </p:cNvGrpSpPr>
            <p:nvPr/>
          </p:nvGrpSpPr>
          <p:grpSpPr bwMode="auto">
            <a:xfrm rot="21254618">
              <a:off x="3213250" y="2103989"/>
              <a:ext cx="775987" cy="191711"/>
              <a:chOff x="3840" y="2448"/>
              <a:chExt cx="576" cy="144"/>
            </a:xfrm>
          </p:grpSpPr>
          <p:sp>
            <p:nvSpPr>
              <p:cNvPr id="78" name="AutoShape 54"/>
              <p:cNvSpPr>
                <a:spLocks noChangeArrowheads="1"/>
              </p:cNvSpPr>
              <p:nvPr/>
            </p:nvSpPr>
            <p:spPr bwMode="auto">
              <a:xfrm flipH="1">
                <a:off x="3840" y="2448"/>
                <a:ext cx="144" cy="144"/>
              </a:xfrm>
              <a:prstGeom prst="rightArrow">
                <a:avLst>
                  <a:gd name="adj1" fmla="val 50000"/>
                  <a:gd name="adj2" fmla="val 25000"/>
                </a:avLst>
              </a:prstGeom>
              <a:solidFill>
                <a:srgbClr val="0000FF"/>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sp>
            <p:nvSpPr>
              <p:cNvPr id="79" name="Rectangle 55"/>
              <p:cNvSpPr>
                <a:spLocks noChangeArrowheads="1"/>
              </p:cNvSpPr>
              <p:nvPr/>
            </p:nvSpPr>
            <p:spPr bwMode="auto">
              <a:xfrm flipH="1">
                <a:off x="3984" y="2448"/>
                <a:ext cx="432"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latin typeface="微软雅黑" pitchFamily="34" charset="-122"/>
                    <a:ea typeface="微软雅黑" pitchFamily="34" charset="-122"/>
                  </a:rPr>
                  <a:t>ACK</a:t>
                </a:r>
                <a:r>
                  <a:rPr lang="en-US" altLang="zh-CN" sz="1200" b="1" baseline="-25000" dirty="0">
                    <a:solidFill>
                      <a:schemeClr val="bg1"/>
                    </a:solidFill>
                    <a:latin typeface="微软雅黑" pitchFamily="34" charset="-122"/>
                    <a:ea typeface="微软雅黑" pitchFamily="34" charset="-122"/>
                  </a:rPr>
                  <a:t>1</a:t>
                </a:r>
              </a:p>
            </p:txBody>
          </p:sp>
        </p:grpSp>
      </p:grpSp>
      <p:grpSp>
        <p:nvGrpSpPr>
          <p:cNvPr id="99" name="组合 98"/>
          <p:cNvGrpSpPr/>
          <p:nvPr/>
        </p:nvGrpSpPr>
        <p:grpSpPr>
          <a:xfrm>
            <a:off x="1211428" y="2062187"/>
            <a:ext cx="3358863" cy="319155"/>
            <a:chOff x="1211428" y="2232522"/>
            <a:chExt cx="3358863" cy="319155"/>
          </a:xfrm>
        </p:grpSpPr>
        <p:sp>
          <p:nvSpPr>
            <p:cNvPr id="20" name="Line 27"/>
            <p:cNvSpPr>
              <a:spLocks noChangeShapeType="1"/>
            </p:cNvSpPr>
            <p:nvPr/>
          </p:nvSpPr>
          <p:spPr bwMode="auto">
            <a:xfrm>
              <a:off x="1211428" y="2232522"/>
              <a:ext cx="3358863" cy="31915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21" name="Group 28"/>
            <p:cNvGrpSpPr>
              <a:grpSpLocks/>
            </p:cNvGrpSpPr>
            <p:nvPr/>
          </p:nvGrpSpPr>
          <p:grpSpPr bwMode="auto">
            <a:xfrm rot="344460">
              <a:off x="1533819" y="2232522"/>
              <a:ext cx="1357040" cy="191711"/>
              <a:chOff x="3024" y="1776"/>
              <a:chExt cx="1008" cy="144"/>
            </a:xfrm>
          </p:grpSpPr>
          <p:sp>
            <p:nvSpPr>
              <p:cNvPr id="90" name="Rectangle 29"/>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3</a:t>
                </a:r>
              </a:p>
            </p:txBody>
          </p:sp>
          <p:sp>
            <p:nvSpPr>
              <p:cNvPr id="91" name="AutoShape 30"/>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grpSp>
      </p:grpSp>
      <p:sp>
        <p:nvSpPr>
          <p:cNvPr id="5" name="灯片编号占位符 4">
            <a:extLst>
              <a:ext uri="{FF2B5EF4-FFF2-40B4-BE49-F238E27FC236}">
                <a16:creationId xmlns:a16="http://schemas.microsoft.com/office/drawing/2014/main" id="{F53A4ADF-4141-480F-8429-BC0E50486F3A}"/>
              </a:ext>
            </a:extLst>
          </p:cNvPr>
          <p:cNvSpPr>
            <a:spLocks noGrp="1"/>
          </p:cNvSpPr>
          <p:nvPr>
            <p:ph type="sldNum" sz="quarter" idx="12"/>
          </p:nvPr>
        </p:nvSpPr>
        <p:spPr/>
        <p:txBody>
          <a:bodyPr/>
          <a:lstStyle/>
          <a:p>
            <a:fld id="{C485880C-E2C3-4DAB-AE74-D9BE691626AC}" type="slidenum">
              <a:rPr lang="zh-CN" altLang="en-US" smtClean="0"/>
              <a:pPr/>
              <a:t>58</a:t>
            </a:fld>
            <a:endParaRPr lang="zh-CN" altLang="en-US"/>
          </a:p>
        </p:txBody>
      </p:sp>
    </p:spTree>
    <p:extLst>
      <p:ext uri="{BB962C8B-B14F-4D97-AF65-F5344CB8AC3E}">
        <p14:creationId xmlns:p14="http://schemas.microsoft.com/office/powerpoint/2010/main" val="389974094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par>
                                <p:cTn id="8" presetID="22" presetClass="entr" presetSubtype="8" fill="hold" nodeType="withEffect">
                                  <p:stCondLst>
                                    <p:cond delay="100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2000"/>
                                        <p:tgtEl>
                                          <p:spTgt spid="4"/>
                                        </p:tgtEl>
                                      </p:cBhvr>
                                    </p:animEffect>
                                  </p:childTnLst>
                                </p:cTn>
                              </p:par>
                              <p:par>
                                <p:cTn id="11" presetID="22" presetClass="entr" presetSubtype="2" fill="hold" nodeType="withEffect">
                                  <p:stCondLst>
                                    <p:cond delay="2250"/>
                                  </p:stCondLst>
                                  <p:childTnLst>
                                    <p:set>
                                      <p:cBhvr>
                                        <p:cTn id="12" dur="1" fill="hold">
                                          <p:stCondLst>
                                            <p:cond delay="0"/>
                                          </p:stCondLst>
                                        </p:cTn>
                                        <p:tgtEl>
                                          <p:spTgt spid="102"/>
                                        </p:tgtEl>
                                        <p:attrNameLst>
                                          <p:attrName>style.visibility</p:attrName>
                                        </p:attrNameLst>
                                      </p:cBhvr>
                                      <p:to>
                                        <p:strVal val="visible"/>
                                      </p:to>
                                    </p:set>
                                    <p:animEffect transition="in" filter="wipe(right)">
                                      <p:cBhvr>
                                        <p:cTn id="13" dur="2000"/>
                                        <p:tgtEl>
                                          <p:spTgt spid="102"/>
                                        </p:tgtEl>
                                      </p:cBhvr>
                                    </p:animEffect>
                                  </p:childTnLst>
                                </p:cTn>
                              </p:par>
                              <p:par>
                                <p:cTn id="14" presetID="22" presetClass="entr" presetSubtype="8" fill="hold" grpId="0" nodeType="withEffect">
                                  <p:stCondLst>
                                    <p:cond delay="300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2000"/>
                                        <p:tgtEl>
                                          <p:spTgt spid="35"/>
                                        </p:tgtEl>
                                      </p:cBhvr>
                                    </p:animEffect>
                                  </p:childTnLst>
                                </p:cTn>
                              </p:par>
                              <p:par>
                                <p:cTn id="17" presetID="22" presetClass="entr" presetSubtype="8" fill="hold" nodeType="withEffect">
                                  <p:stCondLst>
                                    <p:cond delay="4750"/>
                                  </p:stCondLst>
                                  <p:childTnLst>
                                    <p:set>
                                      <p:cBhvr>
                                        <p:cTn id="18" dur="1" fill="hold">
                                          <p:stCondLst>
                                            <p:cond delay="0"/>
                                          </p:stCondLst>
                                        </p:cTn>
                                        <p:tgtEl>
                                          <p:spTgt spid="98"/>
                                        </p:tgtEl>
                                        <p:attrNameLst>
                                          <p:attrName>style.visibility</p:attrName>
                                        </p:attrNameLst>
                                      </p:cBhvr>
                                      <p:to>
                                        <p:strVal val="visible"/>
                                      </p:to>
                                    </p:set>
                                    <p:animEffect transition="in" filter="wipe(left)">
                                      <p:cBhvr>
                                        <p:cTn id="19" dur="2000"/>
                                        <p:tgtEl>
                                          <p:spTgt spid="98"/>
                                        </p:tgtEl>
                                      </p:cBhvr>
                                    </p:animEffect>
                                  </p:childTnLst>
                                </p:cTn>
                              </p:par>
                              <p:par>
                                <p:cTn id="20" presetID="22" presetClass="entr" presetSubtype="8" fill="hold" grpId="0" nodeType="withEffect">
                                  <p:stCondLst>
                                    <p:cond delay="700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2000"/>
                                        <p:tgtEl>
                                          <p:spTgt spid="37"/>
                                        </p:tgtEl>
                                      </p:cBhvr>
                                    </p:animEffect>
                                  </p:childTnLst>
                                </p:cTn>
                              </p:par>
                              <p:par>
                                <p:cTn id="23" presetID="22" presetClass="entr" presetSubtype="2" fill="hold" nodeType="withEffect">
                                  <p:stCondLst>
                                    <p:cond delay="7000"/>
                                  </p:stCondLst>
                                  <p:childTnLst>
                                    <p:set>
                                      <p:cBhvr>
                                        <p:cTn id="24" dur="1" fill="hold">
                                          <p:stCondLst>
                                            <p:cond delay="0"/>
                                          </p:stCondLst>
                                        </p:cTn>
                                        <p:tgtEl>
                                          <p:spTgt spid="103"/>
                                        </p:tgtEl>
                                        <p:attrNameLst>
                                          <p:attrName>style.visibility</p:attrName>
                                        </p:attrNameLst>
                                      </p:cBhvr>
                                      <p:to>
                                        <p:strVal val="visible"/>
                                      </p:to>
                                    </p:set>
                                    <p:animEffect transition="in" filter="wipe(right)">
                                      <p:cBhvr>
                                        <p:cTn id="25" dur="2000"/>
                                        <p:tgtEl>
                                          <p:spTgt spid="103"/>
                                        </p:tgtEl>
                                      </p:cBhvr>
                                    </p:animEffect>
                                  </p:childTnLst>
                                </p:cTn>
                              </p:par>
                              <p:par>
                                <p:cTn id="26" presetID="22" presetClass="entr" presetSubtype="8" fill="hold" grpId="0" nodeType="withEffect">
                                  <p:stCondLst>
                                    <p:cond delay="8000"/>
                                  </p:stCondLst>
                                  <p:childTnLst>
                                    <p:set>
                                      <p:cBhvr>
                                        <p:cTn id="27" dur="1" fill="hold">
                                          <p:stCondLst>
                                            <p:cond delay="0"/>
                                          </p:stCondLst>
                                        </p:cTn>
                                        <p:tgtEl>
                                          <p:spTgt spid="36"/>
                                        </p:tgtEl>
                                        <p:attrNameLst>
                                          <p:attrName>style.visibility</p:attrName>
                                        </p:attrNameLst>
                                      </p:cBhvr>
                                      <p:to>
                                        <p:strVal val="visible"/>
                                      </p:to>
                                    </p:set>
                                    <p:animEffect transition="in" filter="wipe(left)">
                                      <p:cBhvr>
                                        <p:cTn id="28" dur="2000"/>
                                        <p:tgtEl>
                                          <p:spTgt spid="36"/>
                                        </p:tgtEl>
                                      </p:cBhvr>
                                    </p:animEffect>
                                  </p:childTnLst>
                                </p:cTn>
                              </p:par>
                              <p:par>
                                <p:cTn id="29" presetID="22" presetClass="entr" presetSubtype="8" fill="hold" nodeType="withEffect">
                                  <p:stCondLst>
                                    <p:cond delay="7250"/>
                                  </p:stCondLst>
                                  <p:childTnLst>
                                    <p:set>
                                      <p:cBhvr>
                                        <p:cTn id="30" dur="1" fill="hold">
                                          <p:stCondLst>
                                            <p:cond delay="0"/>
                                          </p:stCondLst>
                                        </p:cTn>
                                        <p:tgtEl>
                                          <p:spTgt spid="99"/>
                                        </p:tgtEl>
                                        <p:attrNameLst>
                                          <p:attrName>style.visibility</p:attrName>
                                        </p:attrNameLst>
                                      </p:cBhvr>
                                      <p:to>
                                        <p:strVal val="visible"/>
                                      </p:to>
                                    </p:set>
                                    <p:animEffect transition="in" filter="wipe(left)">
                                      <p:cBhvr>
                                        <p:cTn id="31" dur="2000"/>
                                        <p:tgtEl>
                                          <p:spTgt spid="99"/>
                                        </p:tgtEl>
                                      </p:cBhvr>
                                    </p:animEffect>
                                  </p:childTnLst>
                                </p:cTn>
                              </p:par>
                              <p:par>
                                <p:cTn id="32" presetID="22" presetClass="entr" presetSubtype="8" fill="hold" grpId="0" nodeType="withEffect">
                                  <p:stCondLst>
                                    <p:cond delay="925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2000"/>
                                        <p:tgtEl>
                                          <p:spTgt spid="6"/>
                                        </p:tgtEl>
                                      </p:cBhvr>
                                    </p:animEffect>
                                  </p:childTnLst>
                                </p:cTn>
                              </p:par>
                              <p:par>
                                <p:cTn id="35" presetID="22" presetClass="entr" presetSubtype="8" fill="hold" nodeType="withEffect">
                                  <p:stCondLst>
                                    <p:cond delay="10000"/>
                                  </p:stCondLst>
                                  <p:childTnLst>
                                    <p:set>
                                      <p:cBhvr>
                                        <p:cTn id="36" dur="1" fill="hold">
                                          <p:stCondLst>
                                            <p:cond delay="0"/>
                                          </p:stCondLst>
                                        </p:cTn>
                                        <p:tgtEl>
                                          <p:spTgt spid="100"/>
                                        </p:tgtEl>
                                        <p:attrNameLst>
                                          <p:attrName>style.visibility</p:attrName>
                                        </p:attrNameLst>
                                      </p:cBhvr>
                                      <p:to>
                                        <p:strVal val="visible"/>
                                      </p:to>
                                    </p:set>
                                    <p:animEffect transition="in" filter="wipe(left)">
                                      <p:cBhvr>
                                        <p:cTn id="37" dur="2000"/>
                                        <p:tgtEl>
                                          <p:spTgt spid="100"/>
                                        </p:tgtEl>
                                      </p:cBhvr>
                                    </p:animEffect>
                                  </p:childTnLst>
                                </p:cTn>
                              </p:par>
                              <p:par>
                                <p:cTn id="38" presetID="22" presetClass="entr" presetSubtype="8" fill="hold" grpId="0" nodeType="withEffect">
                                  <p:stCondLst>
                                    <p:cond delay="1200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2000"/>
                                        <p:tgtEl>
                                          <p:spTgt spid="7"/>
                                        </p:tgtEl>
                                      </p:cBhvr>
                                    </p:animEffect>
                                  </p:childTnLst>
                                </p:cTn>
                              </p:par>
                              <p:par>
                                <p:cTn id="41" presetID="22" presetClass="entr" presetSubtype="8" fill="hold" nodeType="withEffect">
                                  <p:stCondLst>
                                    <p:cond delay="11000"/>
                                  </p:stCondLst>
                                  <p:childTnLst>
                                    <p:set>
                                      <p:cBhvr>
                                        <p:cTn id="42" dur="1" fill="hold">
                                          <p:stCondLst>
                                            <p:cond delay="0"/>
                                          </p:stCondLst>
                                        </p:cTn>
                                        <p:tgtEl>
                                          <p:spTgt spid="101"/>
                                        </p:tgtEl>
                                        <p:attrNameLst>
                                          <p:attrName>style.visibility</p:attrName>
                                        </p:attrNameLst>
                                      </p:cBhvr>
                                      <p:to>
                                        <p:strVal val="visible"/>
                                      </p:to>
                                    </p:set>
                                    <p:animEffect transition="in" filter="wipe(left)">
                                      <p:cBhvr>
                                        <p:cTn id="43" dur="2000"/>
                                        <p:tgtEl>
                                          <p:spTgt spid="101"/>
                                        </p:tgtEl>
                                      </p:cBhvr>
                                    </p:animEffect>
                                  </p:childTnLst>
                                </p:cTn>
                              </p:par>
                              <p:par>
                                <p:cTn id="44" presetID="22" presetClass="entr" presetSubtype="8" fill="hold" grpId="0" nodeType="withEffect">
                                  <p:stCondLst>
                                    <p:cond delay="13250"/>
                                  </p:stCondLst>
                                  <p:childTnLst>
                                    <p:set>
                                      <p:cBhvr>
                                        <p:cTn id="45" dur="1" fill="hold">
                                          <p:stCondLst>
                                            <p:cond delay="0"/>
                                          </p:stCondLst>
                                        </p:cTn>
                                        <p:tgtEl>
                                          <p:spTgt spid="8"/>
                                        </p:tgtEl>
                                        <p:attrNameLst>
                                          <p:attrName>style.visibility</p:attrName>
                                        </p:attrNameLst>
                                      </p:cBhvr>
                                      <p:to>
                                        <p:strVal val="visible"/>
                                      </p:to>
                                    </p:set>
                                    <p:animEffect transition="in" filter="wipe(left)">
                                      <p:cBhvr>
                                        <p:cTn id="46" dur="2000"/>
                                        <p:tgtEl>
                                          <p:spTgt spid="8"/>
                                        </p:tgtEl>
                                      </p:cBhvr>
                                    </p:animEffect>
                                  </p:childTnLst>
                                </p:cTn>
                              </p:par>
                            </p:childTnLst>
                          </p:cTn>
                        </p:par>
                        <p:par>
                          <p:cTn id="47" fill="hold">
                            <p:stCondLst>
                              <p:cond delay="15250"/>
                            </p:stCondLst>
                            <p:childTnLst>
                              <p:par>
                                <p:cTn id="48" presetID="22" presetClass="entr" presetSubtype="2" fill="hold" nodeType="afterEffect">
                                  <p:stCondLst>
                                    <p:cond delay="0"/>
                                  </p:stCondLst>
                                  <p:childTnLst>
                                    <p:set>
                                      <p:cBhvr>
                                        <p:cTn id="49" dur="1" fill="hold">
                                          <p:stCondLst>
                                            <p:cond delay="0"/>
                                          </p:stCondLst>
                                        </p:cTn>
                                        <p:tgtEl>
                                          <p:spTgt spid="104"/>
                                        </p:tgtEl>
                                        <p:attrNameLst>
                                          <p:attrName>style.visibility</p:attrName>
                                        </p:attrNameLst>
                                      </p:cBhvr>
                                      <p:to>
                                        <p:strVal val="visible"/>
                                      </p:to>
                                    </p:set>
                                    <p:animEffect transition="in" filter="wipe(right)">
                                      <p:cBhvr>
                                        <p:cTn id="50" dur="2000"/>
                                        <p:tgtEl>
                                          <p:spTgt spid="104"/>
                                        </p:tgtEl>
                                      </p:cBhvr>
                                    </p:animEffect>
                                  </p:childTnLst>
                                </p:cTn>
                              </p:par>
                            </p:childTnLst>
                          </p:cTn>
                        </p:par>
                        <p:par>
                          <p:cTn id="51" fill="hold">
                            <p:stCondLst>
                              <p:cond delay="17250"/>
                            </p:stCondLst>
                            <p:childTnLst>
                              <p:par>
                                <p:cTn id="52" presetID="22" presetClass="entr" presetSubtype="8" fill="hold" grpId="0" nodeType="afterEffect">
                                  <p:stCondLst>
                                    <p:cond delay="500"/>
                                  </p:stCondLst>
                                  <p:childTnLst>
                                    <p:set>
                                      <p:cBhvr>
                                        <p:cTn id="53" dur="1" fill="hold">
                                          <p:stCondLst>
                                            <p:cond delay="0"/>
                                          </p:stCondLst>
                                        </p:cTn>
                                        <p:tgtEl>
                                          <p:spTgt spid="40"/>
                                        </p:tgtEl>
                                        <p:attrNameLst>
                                          <p:attrName>style.visibility</p:attrName>
                                        </p:attrNameLst>
                                      </p:cBhvr>
                                      <p:to>
                                        <p:strVal val="visible"/>
                                      </p:to>
                                    </p:set>
                                    <p:animEffect transition="in" filter="wipe(left)">
                                      <p:cBhvr>
                                        <p:cTn id="54" dur="1000"/>
                                        <p:tgtEl>
                                          <p:spTgt spid="40"/>
                                        </p:tgtEl>
                                      </p:cBhvr>
                                    </p:animEffect>
                                  </p:childTnLst>
                                </p:cTn>
                              </p:par>
                            </p:childTnLst>
                          </p:cTn>
                        </p:par>
                        <p:par>
                          <p:cTn id="55" fill="hold">
                            <p:stCondLst>
                              <p:cond delay="18750"/>
                            </p:stCondLst>
                            <p:childTnLst>
                              <p:par>
                                <p:cTn id="56" presetID="22" presetClass="entr" presetSubtype="8" fill="hold" grpId="0" nodeType="after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wipe(left)">
                                      <p:cBhvr>
                                        <p:cTn id="58" dur="1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35" grpId="0"/>
      <p:bldP spid="36" grpId="0"/>
      <p:bldP spid="37" grpId="0"/>
      <p:bldP spid="40" grpId="0"/>
      <p:bldP spid="5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3" name="Rectangle 6"/>
          <p:cNvSpPr>
            <a:spLocks noChangeArrowheads="1"/>
          </p:cNvSpPr>
          <p:nvPr/>
        </p:nvSpPr>
        <p:spPr bwMode="auto">
          <a:xfrm>
            <a:off x="3976056" y="58763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累积确认</a:t>
            </a:r>
          </a:p>
        </p:txBody>
      </p:sp>
      <p:graphicFrame>
        <p:nvGraphicFramePr>
          <p:cNvPr id="2" name="图示 1"/>
          <p:cNvGraphicFramePr/>
          <p:nvPr>
            <p:extLst>
              <p:ext uri="{D42A27DB-BD31-4B8C-83A1-F6EECF244321}">
                <p14:modId xmlns:p14="http://schemas.microsoft.com/office/powerpoint/2010/main" val="102323020"/>
              </p:ext>
            </p:extLst>
          </p:nvPr>
        </p:nvGraphicFramePr>
        <p:xfrm>
          <a:off x="1918832" y="1059835"/>
          <a:ext cx="5325036" cy="23039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p:cNvSpPr/>
          <p:nvPr/>
        </p:nvSpPr>
        <p:spPr>
          <a:xfrm>
            <a:off x="964941" y="3347838"/>
            <a:ext cx="7640798" cy="101566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ts val="2400"/>
              </a:lnSpc>
              <a:buClr>
                <a:srgbClr val="0070C0"/>
              </a:buClr>
            </a:pPr>
            <a:r>
              <a:rPr lang="zh-CN" altLang="en-US" b="1" dirty="0">
                <a:latin typeface="微软雅黑" pitchFamily="34" charset="-122"/>
                <a:ea typeface="微软雅黑" pitchFamily="34" charset="-122"/>
              </a:rPr>
              <a:t>连续 </a:t>
            </a:r>
            <a:r>
              <a:rPr lang="en-US" altLang="zh-CN" b="1" dirty="0">
                <a:latin typeface="微软雅黑" pitchFamily="34" charset="-122"/>
                <a:ea typeface="微软雅黑" pitchFamily="34" charset="-122"/>
              </a:rPr>
              <a:t>ARQ </a:t>
            </a:r>
            <a:r>
              <a:rPr lang="zh-CN" altLang="en-US" b="1" dirty="0">
                <a:latin typeface="微软雅黑" pitchFamily="34" charset="-122"/>
                <a:ea typeface="微软雅黑" pitchFamily="34" charset="-122"/>
              </a:rPr>
              <a:t>协议采用 </a:t>
            </a:r>
            <a:r>
              <a:rPr lang="en-US" altLang="zh-CN" b="1" dirty="0">
                <a:latin typeface="微软雅黑" pitchFamily="34" charset="-122"/>
                <a:ea typeface="微软雅黑" pitchFamily="34" charset="-122"/>
              </a:rPr>
              <a:t>Go-back-N</a:t>
            </a:r>
            <a:r>
              <a:rPr lang="zh-CN" altLang="en-US" b="1" dirty="0">
                <a:latin typeface="微软雅黑" pitchFamily="34" charset="-122"/>
                <a:ea typeface="微软雅黑" pitchFamily="34" charset="-122"/>
              </a:rPr>
              <a:t>（回退</a:t>
            </a:r>
            <a:r>
              <a:rPr lang="en-US" altLang="zh-CN" b="1" dirty="0">
                <a:latin typeface="微软雅黑" pitchFamily="34" charset="-122"/>
                <a:ea typeface="微软雅黑" pitchFamily="34" charset="-122"/>
              </a:rPr>
              <a:t>N</a:t>
            </a:r>
            <a:r>
              <a:rPr lang="zh-CN" altLang="en-US" b="1" dirty="0">
                <a:latin typeface="微软雅黑" pitchFamily="34" charset="-122"/>
                <a:ea typeface="微软雅黑" pitchFamily="34" charset="-122"/>
              </a:rPr>
              <a:t>）。</a:t>
            </a:r>
            <a:endParaRPr lang="en-US" altLang="zh-CN" b="1" dirty="0">
              <a:latin typeface="微软雅黑" pitchFamily="34" charset="-122"/>
              <a:ea typeface="微软雅黑" pitchFamily="34" charset="-122"/>
            </a:endParaRPr>
          </a:p>
          <a:p>
            <a:pPr>
              <a:lnSpc>
                <a:spcPts val="2400"/>
              </a:lnSpc>
              <a:buClr>
                <a:srgbClr val="0070C0"/>
              </a:buClr>
            </a:pPr>
            <a:r>
              <a:rPr lang="en-US" altLang="zh-CN" b="1" dirty="0">
                <a:solidFill>
                  <a:srgbClr val="C00000"/>
                </a:solidFill>
                <a:latin typeface="微软雅黑" pitchFamily="34" charset="-122"/>
                <a:ea typeface="微软雅黑" pitchFamily="34" charset="-122"/>
              </a:rPr>
              <a:t>Go-back-N</a:t>
            </a:r>
            <a:r>
              <a:rPr lang="zh-CN" altLang="en-US" b="1" dirty="0">
                <a:solidFill>
                  <a:srgbClr val="C00000"/>
                </a:solidFill>
                <a:latin typeface="微软雅黑" pitchFamily="34" charset="-122"/>
                <a:ea typeface="微软雅黑" pitchFamily="34" charset="-122"/>
              </a:rPr>
              <a:t>（回退</a:t>
            </a:r>
            <a:r>
              <a:rPr lang="en-US" altLang="zh-CN" b="1" dirty="0">
                <a:solidFill>
                  <a:srgbClr val="C00000"/>
                </a:solidFill>
                <a:latin typeface="微软雅黑" pitchFamily="34" charset="-122"/>
                <a:ea typeface="微软雅黑" pitchFamily="34" charset="-122"/>
              </a:rPr>
              <a:t>N</a:t>
            </a:r>
            <a:r>
              <a:rPr lang="zh-CN" altLang="en-US" b="1" dirty="0">
                <a:solidFill>
                  <a:srgbClr val="C00000"/>
                </a:solidFill>
                <a:latin typeface="微软雅黑" pitchFamily="34" charset="-122"/>
                <a:ea typeface="微软雅黑" pitchFamily="34" charset="-122"/>
              </a:rPr>
              <a:t>）：</a:t>
            </a:r>
            <a:r>
              <a:rPr lang="zh-CN" altLang="en-US" b="1" dirty="0">
                <a:latin typeface="微软雅黑" pitchFamily="34" charset="-122"/>
                <a:ea typeface="微软雅黑" pitchFamily="34" charset="-122"/>
              </a:rPr>
              <a:t>表示需要再</a:t>
            </a:r>
            <a:r>
              <a:rPr lang="zh-CN" altLang="en-US" b="1" dirty="0">
                <a:solidFill>
                  <a:srgbClr val="0000CC"/>
                </a:solidFill>
                <a:latin typeface="微软雅黑" pitchFamily="34" charset="-122"/>
                <a:ea typeface="微软雅黑" pitchFamily="34" charset="-122"/>
              </a:rPr>
              <a:t>退回</a:t>
            </a:r>
            <a:r>
              <a:rPr lang="zh-CN" altLang="en-US" b="1" dirty="0">
                <a:latin typeface="微软雅黑" pitchFamily="34" charset="-122"/>
                <a:ea typeface="微软雅黑" pitchFamily="34" charset="-122"/>
              </a:rPr>
              <a:t>来</a:t>
            </a:r>
            <a:r>
              <a:rPr lang="zh-CN" altLang="en-US" b="1" dirty="0">
                <a:solidFill>
                  <a:srgbClr val="0000CC"/>
                </a:solidFill>
                <a:latin typeface="微软雅黑" pitchFamily="34" charset="-122"/>
                <a:ea typeface="微软雅黑" pitchFamily="34" charset="-122"/>
              </a:rPr>
              <a:t>重传</a:t>
            </a:r>
            <a:r>
              <a:rPr lang="zh-CN" altLang="en-US" b="1" dirty="0">
                <a:latin typeface="微软雅黑" pitchFamily="34" charset="-122"/>
                <a:ea typeface="微软雅黑" pitchFamily="34" charset="-122"/>
              </a:rPr>
              <a:t>已发送过的 </a:t>
            </a:r>
            <a:r>
              <a:rPr lang="en-US" altLang="zh-CN" b="1" dirty="0">
                <a:latin typeface="微软雅黑" pitchFamily="34" charset="-122"/>
                <a:ea typeface="微软雅黑" pitchFamily="34" charset="-122"/>
              </a:rPr>
              <a:t>N </a:t>
            </a:r>
            <a:r>
              <a:rPr lang="zh-CN" altLang="en-US" b="1" dirty="0">
                <a:latin typeface="微软雅黑" pitchFamily="34" charset="-122"/>
                <a:ea typeface="微软雅黑" pitchFamily="34" charset="-122"/>
              </a:rPr>
              <a:t>个分组。</a:t>
            </a:r>
            <a:endParaRPr lang="en-US" altLang="zh-CN" b="1" dirty="0">
              <a:latin typeface="微软雅黑" pitchFamily="34" charset="-122"/>
              <a:ea typeface="微软雅黑" pitchFamily="34" charset="-122"/>
            </a:endParaRPr>
          </a:p>
          <a:p>
            <a:pPr>
              <a:lnSpc>
                <a:spcPts val="2400"/>
              </a:lnSpc>
              <a:buClr>
                <a:srgbClr val="0070C0"/>
              </a:buClr>
            </a:pPr>
            <a:r>
              <a:rPr lang="zh-CN" altLang="en-US" b="1" dirty="0">
                <a:latin typeface="微软雅黑" pitchFamily="34" charset="-122"/>
                <a:ea typeface="微软雅黑" pitchFamily="34" charset="-122"/>
              </a:rPr>
              <a:t>当通信线路质量不好时，连续 </a:t>
            </a:r>
            <a:r>
              <a:rPr lang="en-US" altLang="zh-CN" b="1" dirty="0">
                <a:latin typeface="微软雅黑" pitchFamily="34" charset="-122"/>
                <a:ea typeface="微软雅黑" pitchFamily="34" charset="-122"/>
              </a:rPr>
              <a:t>ARQ </a:t>
            </a:r>
            <a:r>
              <a:rPr lang="zh-CN" altLang="en-US" b="1" dirty="0">
                <a:latin typeface="微软雅黑" pitchFamily="34" charset="-122"/>
                <a:ea typeface="微软雅黑" pitchFamily="34" charset="-122"/>
              </a:rPr>
              <a:t>协议会带来负面的影响。</a:t>
            </a:r>
          </a:p>
        </p:txBody>
      </p:sp>
      <p:sp>
        <p:nvSpPr>
          <p:cNvPr id="4" name="灯片编号占位符 3">
            <a:extLst>
              <a:ext uri="{FF2B5EF4-FFF2-40B4-BE49-F238E27FC236}">
                <a16:creationId xmlns:a16="http://schemas.microsoft.com/office/drawing/2014/main" id="{15793C89-931C-4B53-BD09-EF32C1DC1D07}"/>
              </a:ext>
            </a:extLst>
          </p:cNvPr>
          <p:cNvSpPr>
            <a:spLocks noGrp="1"/>
          </p:cNvSpPr>
          <p:nvPr>
            <p:ph type="sldNum" sz="quarter" idx="12"/>
          </p:nvPr>
        </p:nvSpPr>
        <p:spPr/>
        <p:txBody>
          <a:bodyPr/>
          <a:lstStyle/>
          <a:p>
            <a:fld id="{C485880C-E2C3-4DAB-AE74-D9BE691626AC}" type="slidenum">
              <a:rPr lang="zh-CN" altLang="en-US" smtClean="0"/>
              <a:pPr/>
              <a:t>59</a:t>
            </a:fld>
            <a:endParaRPr lang="zh-CN" altLang="en-US"/>
          </a:p>
        </p:txBody>
      </p:sp>
    </p:spTree>
    <p:extLst>
      <p:ext uri="{BB962C8B-B14F-4D97-AF65-F5344CB8AC3E}">
        <p14:creationId xmlns:p14="http://schemas.microsoft.com/office/powerpoint/2010/main" val="262065759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45145" y="623129"/>
            <a:ext cx="8053710"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圆角矩形 7"/>
          <p:cNvSpPr/>
          <p:nvPr/>
        </p:nvSpPr>
        <p:spPr>
          <a:xfrm>
            <a:off x="545145" y="1010920"/>
            <a:ext cx="8053710" cy="328676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6"/>
          <p:cNvSpPr>
            <a:spLocks noChangeArrowheads="1"/>
          </p:cNvSpPr>
          <p:nvPr/>
        </p:nvSpPr>
        <p:spPr bwMode="auto">
          <a:xfrm>
            <a:off x="3701580" y="58987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运输层的作用</a:t>
            </a:r>
          </a:p>
        </p:txBody>
      </p:sp>
      <p:grpSp>
        <p:nvGrpSpPr>
          <p:cNvPr id="48" name="组合 47"/>
          <p:cNvGrpSpPr/>
          <p:nvPr/>
        </p:nvGrpSpPr>
        <p:grpSpPr>
          <a:xfrm>
            <a:off x="1354795" y="1070067"/>
            <a:ext cx="6308631" cy="3144876"/>
            <a:chOff x="1354795" y="1070067"/>
            <a:chExt cx="6308631" cy="3144876"/>
          </a:xfrm>
        </p:grpSpPr>
        <p:sp>
          <p:nvSpPr>
            <p:cNvPr id="92" name="Rectangle 174"/>
            <p:cNvSpPr>
              <a:spLocks noChangeArrowheads="1"/>
            </p:cNvSpPr>
            <p:nvPr/>
          </p:nvSpPr>
          <p:spPr bwMode="auto">
            <a:xfrm>
              <a:off x="1518204" y="1897856"/>
              <a:ext cx="5989193" cy="243382"/>
            </a:xfrm>
            <a:prstGeom prst="rect">
              <a:avLst/>
            </a:prstGeom>
            <a:solidFill>
              <a:srgbClr val="33CC33"/>
            </a:solidFill>
            <a:ln>
              <a:noFill/>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01" name="Rectangle 2"/>
            <p:cNvSpPr>
              <a:spLocks noChangeArrowheads="1"/>
            </p:cNvSpPr>
            <p:nvPr/>
          </p:nvSpPr>
          <p:spPr bwMode="auto">
            <a:xfrm>
              <a:off x="1523156" y="1324035"/>
              <a:ext cx="996549" cy="13142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02" name="Line 53"/>
            <p:cNvSpPr>
              <a:spLocks noChangeShapeType="1"/>
            </p:cNvSpPr>
            <p:nvPr/>
          </p:nvSpPr>
          <p:spPr bwMode="auto">
            <a:xfrm>
              <a:off x="2513514" y="3347967"/>
              <a:ext cx="397876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3" name="Line 7"/>
            <p:cNvSpPr>
              <a:spLocks noChangeShapeType="1"/>
            </p:cNvSpPr>
            <p:nvPr/>
          </p:nvSpPr>
          <p:spPr bwMode="auto">
            <a:xfrm>
              <a:off x="1523156" y="2144982"/>
              <a:ext cx="99531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4" name="Line 8"/>
            <p:cNvSpPr>
              <a:spLocks noChangeShapeType="1"/>
            </p:cNvSpPr>
            <p:nvPr/>
          </p:nvSpPr>
          <p:spPr bwMode="auto">
            <a:xfrm>
              <a:off x="1523156" y="2393045"/>
              <a:ext cx="99531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5" name="Rectangle 9"/>
            <p:cNvSpPr>
              <a:spLocks noChangeArrowheads="1"/>
            </p:cNvSpPr>
            <p:nvPr/>
          </p:nvSpPr>
          <p:spPr bwMode="auto">
            <a:xfrm>
              <a:off x="1528108" y="1666642"/>
              <a:ext cx="989121" cy="231214"/>
            </a:xfrm>
            <a:prstGeom prst="rect">
              <a:avLst/>
            </a:prstGeom>
            <a:solidFill>
              <a:srgbClr val="FF66FF"/>
            </a:solidFill>
            <a:ln w="19050">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06" name="Rectangle 10"/>
            <p:cNvSpPr>
              <a:spLocks noChangeArrowheads="1"/>
            </p:cNvSpPr>
            <p:nvPr/>
          </p:nvSpPr>
          <p:spPr bwMode="auto">
            <a:xfrm>
              <a:off x="1490519" y="1488853"/>
              <a:ext cx="277321" cy="1166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ts val="1200"/>
                </a:lnSpc>
              </a:pPr>
              <a:r>
                <a:rPr lang="en-US" altLang="zh-CN" sz="1200" b="1" dirty="0">
                  <a:latin typeface="微软雅黑" panose="020B0503020204020204" pitchFamily="34" charset="-122"/>
                  <a:ea typeface="微软雅黑" panose="020B0503020204020204" pitchFamily="34" charset="-122"/>
                </a:rPr>
                <a:t>5</a:t>
              </a:r>
            </a:p>
            <a:p>
              <a:pPr>
                <a:lnSpc>
                  <a:spcPts val="4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4</a:t>
              </a:r>
            </a:p>
            <a:p>
              <a:pPr>
                <a:lnSpc>
                  <a:spcPts val="6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3</a:t>
              </a:r>
            </a:p>
            <a:p>
              <a:pPr>
                <a:lnSpc>
                  <a:spcPts val="8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2</a:t>
              </a:r>
            </a:p>
            <a:p>
              <a:pPr>
                <a:lnSpc>
                  <a:spcPts val="6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1</a:t>
              </a:r>
            </a:p>
          </p:txBody>
        </p:sp>
        <p:grpSp>
          <p:nvGrpSpPr>
            <p:cNvPr id="110" name="Group 15"/>
            <p:cNvGrpSpPr>
              <a:grpSpLocks/>
            </p:cNvGrpSpPr>
            <p:nvPr/>
          </p:nvGrpSpPr>
          <p:grpSpPr bwMode="auto">
            <a:xfrm>
              <a:off x="3388744" y="1903472"/>
              <a:ext cx="729151" cy="734827"/>
              <a:chOff x="2017" y="1543"/>
              <a:chExt cx="619" cy="922"/>
            </a:xfrm>
          </p:grpSpPr>
          <p:sp>
            <p:nvSpPr>
              <p:cNvPr id="111" name="Rectangle 12"/>
              <p:cNvSpPr>
                <a:spLocks noChangeArrowheads="1"/>
              </p:cNvSpPr>
              <p:nvPr/>
            </p:nvSpPr>
            <p:spPr bwMode="auto">
              <a:xfrm>
                <a:off x="2017" y="1543"/>
                <a:ext cx="619" cy="9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12" name="Line 13"/>
              <p:cNvSpPr>
                <a:spLocks noChangeShapeType="1"/>
              </p:cNvSpPr>
              <p:nvPr/>
            </p:nvSpPr>
            <p:spPr bwMode="auto">
              <a:xfrm>
                <a:off x="2017" y="1845"/>
                <a:ext cx="6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3" name="Line 14"/>
              <p:cNvSpPr>
                <a:spLocks noChangeShapeType="1"/>
              </p:cNvSpPr>
              <p:nvPr/>
            </p:nvSpPr>
            <p:spPr bwMode="auto">
              <a:xfrm>
                <a:off x="2017" y="2157"/>
                <a:ext cx="6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sp>
          <p:nvSpPr>
            <p:cNvPr id="114" name="Rectangle 16"/>
            <p:cNvSpPr>
              <a:spLocks noChangeArrowheads="1"/>
            </p:cNvSpPr>
            <p:nvPr/>
          </p:nvSpPr>
          <p:spPr bwMode="auto">
            <a:xfrm>
              <a:off x="6505897" y="1324035"/>
              <a:ext cx="997786" cy="13142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15" name="Line 21"/>
            <p:cNvSpPr>
              <a:spLocks noChangeShapeType="1"/>
            </p:cNvSpPr>
            <p:nvPr/>
          </p:nvSpPr>
          <p:spPr bwMode="auto">
            <a:xfrm>
              <a:off x="6505897" y="2144982"/>
              <a:ext cx="9965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6" name="Line 22"/>
            <p:cNvSpPr>
              <a:spLocks noChangeShapeType="1"/>
            </p:cNvSpPr>
            <p:nvPr/>
          </p:nvSpPr>
          <p:spPr bwMode="auto">
            <a:xfrm>
              <a:off x="6505897" y="2393045"/>
              <a:ext cx="9965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7" name="Rectangle 23"/>
            <p:cNvSpPr>
              <a:spLocks noChangeArrowheads="1"/>
            </p:cNvSpPr>
            <p:nvPr/>
          </p:nvSpPr>
          <p:spPr bwMode="auto">
            <a:xfrm>
              <a:off x="6508373" y="1666642"/>
              <a:ext cx="995310" cy="231214"/>
            </a:xfrm>
            <a:prstGeom prst="rect">
              <a:avLst/>
            </a:prstGeom>
            <a:solidFill>
              <a:srgbClr val="FF66FF"/>
            </a:solidFill>
            <a:ln w="19050">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grpSp>
          <p:nvGrpSpPr>
            <p:cNvPr id="118" name="Group 29"/>
            <p:cNvGrpSpPr>
              <a:grpSpLocks/>
            </p:cNvGrpSpPr>
            <p:nvPr/>
          </p:nvGrpSpPr>
          <p:grpSpPr bwMode="auto">
            <a:xfrm>
              <a:off x="4896565" y="1903472"/>
              <a:ext cx="729151" cy="734827"/>
              <a:chOff x="3295" y="1543"/>
              <a:chExt cx="619" cy="922"/>
            </a:xfrm>
          </p:grpSpPr>
          <p:sp>
            <p:nvSpPr>
              <p:cNvPr id="119" name="Rectangle 26"/>
              <p:cNvSpPr>
                <a:spLocks noChangeArrowheads="1"/>
              </p:cNvSpPr>
              <p:nvPr/>
            </p:nvSpPr>
            <p:spPr bwMode="auto">
              <a:xfrm>
                <a:off x="3295" y="1543"/>
                <a:ext cx="619" cy="9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20" name="Line 27"/>
              <p:cNvSpPr>
                <a:spLocks noChangeShapeType="1"/>
              </p:cNvSpPr>
              <p:nvPr/>
            </p:nvSpPr>
            <p:spPr bwMode="auto">
              <a:xfrm>
                <a:off x="3295" y="1845"/>
                <a:ext cx="6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1" name="Line 28"/>
              <p:cNvSpPr>
                <a:spLocks noChangeShapeType="1"/>
              </p:cNvSpPr>
              <p:nvPr/>
            </p:nvSpPr>
            <p:spPr bwMode="auto">
              <a:xfrm>
                <a:off x="3295" y="2157"/>
                <a:ext cx="6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sp>
          <p:nvSpPr>
            <p:cNvPr id="122" name="Rectangle 31"/>
            <p:cNvSpPr>
              <a:spLocks noChangeArrowheads="1"/>
            </p:cNvSpPr>
            <p:nvPr/>
          </p:nvSpPr>
          <p:spPr bwMode="auto">
            <a:xfrm>
              <a:off x="3242326" y="1499190"/>
              <a:ext cx="266282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dirty="0">
                  <a:latin typeface="微软雅黑" panose="020B0503020204020204" pitchFamily="34" charset="-122"/>
                  <a:ea typeface="微软雅黑" panose="020B0503020204020204" pitchFamily="34" charset="-122"/>
                </a:rPr>
                <a:t>运输层提供应用进程</a:t>
              </a:r>
              <a:r>
                <a:rPr lang="zh-CN" altLang="zh-CN" sz="1200" b="1" dirty="0">
                  <a:latin typeface="微软雅黑" panose="020B0503020204020204" pitchFamily="34" charset="-122"/>
                  <a:ea typeface="微软雅黑" panose="020B0503020204020204" pitchFamily="34" charset="-122"/>
                </a:rPr>
                <a:t>间的</a:t>
              </a:r>
              <a:r>
                <a:rPr lang="zh-CN" altLang="zh-CN" sz="1200" b="1" dirty="0">
                  <a:solidFill>
                    <a:srgbClr val="9900FF"/>
                  </a:solidFill>
                  <a:latin typeface="微软雅黑" panose="020B0503020204020204" pitchFamily="34" charset="-122"/>
                  <a:ea typeface="微软雅黑" panose="020B0503020204020204" pitchFamily="34" charset="-122"/>
                </a:rPr>
                <a:t>逻辑</a:t>
              </a:r>
              <a:r>
                <a:rPr lang="zh-CN" altLang="en-US" sz="1200" b="1" dirty="0">
                  <a:solidFill>
                    <a:srgbClr val="9900FF"/>
                  </a:solidFill>
                  <a:latin typeface="微软雅黑" panose="020B0503020204020204" pitchFamily="34" charset="-122"/>
                  <a:ea typeface="微软雅黑" panose="020B0503020204020204" pitchFamily="34" charset="-122"/>
                </a:rPr>
                <a:t>通信</a:t>
              </a:r>
            </a:p>
          </p:txBody>
        </p:sp>
        <p:sp>
          <p:nvSpPr>
            <p:cNvPr id="123" name="Rectangle 33"/>
            <p:cNvSpPr>
              <a:spLocks noChangeArrowheads="1"/>
            </p:cNvSpPr>
            <p:nvPr/>
          </p:nvSpPr>
          <p:spPr bwMode="auto">
            <a:xfrm>
              <a:off x="1523156" y="3105520"/>
              <a:ext cx="995310" cy="491119"/>
            </a:xfrm>
            <a:prstGeom prst="rect">
              <a:avLst/>
            </a:prstGeom>
            <a:solidFill>
              <a:schemeClr val="bg1"/>
            </a:solidFill>
            <a:ln w="9525">
              <a:solidFill>
                <a:schemeClr val="tx1"/>
              </a:solidFill>
              <a:miter lim="800000"/>
              <a:headEnd/>
              <a:tailEnd/>
            </a:ln>
            <a:effectLst/>
          </p:spPr>
          <p:txBody>
            <a:bodyPr wrap="none" anchor="ctr"/>
            <a:lstStyle/>
            <a:p>
              <a:pPr>
                <a:defRPr/>
              </a:pPr>
              <a:endParaRPr lang="zh-CN" altLang="en-US" sz="1200" b="1">
                <a:latin typeface="微软雅黑" panose="020B0503020204020204" pitchFamily="34" charset="-122"/>
                <a:ea typeface="微软雅黑" panose="020B0503020204020204" pitchFamily="34" charset="-122"/>
              </a:endParaRPr>
            </a:p>
          </p:txBody>
        </p:sp>
        <p:sp>
          <p:nvSpPr>
            <p:cNvPr id="124" name="Freeform 54"/>
            <p:cNvSpPr>
              <a:spLocks/>
            </p:cNvSpPr>
            <p:nvPr/>
          </p:nvSpPr>
          <p:spPr bwMode="auto">
            <a:xfrm>
              <a:off x="2070329" y="3258103"/>
              <a:ext cx="450613" cy="85184"/>
            </a:xfrm>
            <a:custGeom>
              <a:avLst/>
              <a:gdLst>
                <a:gd name="T0" fmla="*/ 0 w 382"/>
                <a:gd name="T1" fmla="*/ 0 h 277"/>
                <a:gd name="T2" fmla="*/ 2147483647 w 382"/>
                <a:gd name="T3" fmla="*/ 0 h 277"/>
                <a:gd name="T4" fmla="*/ 2147483647 w 382"/>
                <a:gd name="T5" fmla="*/ 2147483647 h 277"/>
                <a:gd name="T6" fmla="*/ 2147483647 w 382"/>
                <a:gd name="T7" fmla="*/ 2147483647 h 277"/>
                <a:gd name="T8" fmla="*/ 2147483647 w 382"/>
                <a:gd name="T9" fmla="*/ 2147483647 h 277"/>
                <a:gd name="T10" fmla="*/ 2147483647 w 382"/>
                <a:gd name="T11" fmla="*/ 2147483647 h 277"/>
                <a:gd name="T12" fmla="*/ 2147483647 w 382"/>
                <a:gd name="T13" fmla="*/ 2147483647 h 277"/>
                <a:gd name="T14" fmla="*/ 2147483647 w 382"/>
                <a:gd name="T15" fmla="*/ 2147483647 h 277"/>
                <a:gd name="T16" fmla="*/ 2147483647 w 382"/>
                <a:gd name="T17" fmla="*/ 2147483647 h 277"/>
                <a:gd name="T18" fmla="*/ 2147483647 w 382"/>
                <a:gd name="T19" fmla="*/ 2147483647 h 277"/>
                <a:gd name="T20" fmla="*/ 2147483647 w 382"/>
                <a:gd name="T21" fmla="*/ 2147483647 h 277"/>
                <a:gd name="T22" fmla="*/ 2147483647 w 382"/>
                <a:gd name="T23" fmla="*/ 2147483647 h 277"/>
                <a:gd name="T24" fmla="*/ 2147483647 w 382"/>
                <a:gd name="T25" fmla="*/ 2147483647 h 277"/>
                <a:gd name="T26" fmla="*/ 2147483647 w 382"/>
                <a:gd name="T27" fmla="*/ 2147483647 h 277"/>
                <a:gd name="T28" fmla="*/ 2147483647 w 382"/>
                <a:gd name="T29" fmla="*/ 2147483647 h 277"/>
                <a:gd name="T30" fmla="*/ 2147483647 w 382"/>
                <a:gd name="T31" fmla="*/ 2147483647 h 277"/>
                <a:gd name="T32" fmla="*/ 2147483647 w 382"/>
                <a:gd name="T33" fmla="*/ 2147483647 h 277"/>
                <a:gd name="T34" fmla="*/ 2147483647 w 382"/>
                <a:gd name="T35" fmla="*/ 2147483647 h 277"/>
                <a:gd name="T36" fmla="*/ 2147483647 w 382"/>
                <a:gd name="T37" fmla="*/ 2147483647 h 277"/>
                <a:gd name="T38" fmla="*/ 2147483647 w 382"/>
                <a:gd name="T39" fmla="*/ 2147483647 h 277"/>
                <a:gd name="T40" fmla="*/ 2147483647 w 382"/>
                <a:gd name="T41" fmla="*/ 2147483647 h 277"/>
                <a:gd name="T42" fmla="*/ 2147483647 w 382"/>
                <a:gd name="T43" fmla="*/ 2147483647 h 277"/>
                <a:gd name="T44" fmla="*/ 2147483647 w 382"/>
                <a:gd name="T45" fmla="*/ 2147483647 h 277"/>
                <a:gd name="T46" fmla="*/ 2147483647 w 382"/>
                <a:gd name="T47" fmla="*/ 2147483647 h 277"/>
                <a:gd name="T48" fmla="*/ 2147483647 w 382"/>
                <a:gd name="T49" fmla="*/ 2147483647 h 277"/>
                <a:gd name="T50" fmla="*/ 2147483647 w 382"/>
                <a:gd name="T51" fmla="*/ 2147483647 h 277"/>
                <a:gd name="T52" fmla="*/ 2147483647 w 382"/>
                <a:gd name="T53" fmla="*/ 2147483647 h 277"/>
                <a:gd name="T54" fmla="*/ 2147483647 w 382"/>
                <a:gd name="T55" fmla="*/ 2147483647 h 277"/>
                <a:gd name="T56" fmla="*/ 2147483647 w 382"/>
                <a:gd name="T57" fmla="*/ 2147483647 h 277"/>
                <a:gd name="T58" fmla="*/ 2147483647 w 382"/>
                <a:gd name="T59" fmla="*/ 2147483647 h 277"/>
                <a:gd name="T60" fmla="*/ 2147483647 w 382"/>
                <a:gd name="T61" fmla="*/ 2147483647 h 277"/>
                <a:gd name="T62" fmla="*/ 2147483647 w 382"/>
                <a:gd name="T63" fmla="*/ 2147483647 h 277"/>
                <a:gd name="T64" fmla="*/ 2147483647 w 382"/>
                <a:gd name="T65" fmla="*/ 2147483647 h 277"/>
                <a:gd name="T66" fmla="*/ 2147483647 w 382"/>
                <a:gd name="T67" fmla="*/ 2147483647 h 277"/>
                <a:gd name="T68" fmla="*/ 2147483647 w 382"/>
                <a:gd name="T69" fmla="*/ 2147483647 h 277"/>
                <a:gd name="T70" fmla="*/ 2147483647 w 382"/>
                <a:gd name="T71" fmla="*/ 2147483647 h 277"/>
                <a:gd name="T72" fmla="*/ 2147483647 w 382"/>
                <a:gd name="T73" fmla="*/ 2147483647 h 277"/>
                <a:gd name="T74" fmla="*/ 2147483647 w 382"/>
                <a:gd name="T75" fmla="*/ 2147483647 h 277"/>
                <a:gd name="T76" fmla="*/ 2147483647 w 382"/>
                <a:gd name="T77" fmla="*/ 2147483647 h 277"/>
                <a:gd name="T78" fmla="*/ 2147483647 w 382"/>
                <a:gd name="T79" fmla="*/ 2147483647 h 277"/>
                <a:gd name="T80" fmla="*/ 2147483647 w 382"/>
                <a:gd name="T81" fmla="*/ 2147483647 h 277"/>
                <a:gd name="T82" fmla="*/ 2147483647 w 382"/>
                <a:gd name="T83" fmla="*/ 2147483647 h 277"/>
                <a:gd name="T84" fmla="*/ 2147483647 w 382"/>
                <a:gd name="T85" fmla="*/ 2147483647 h 277"/>
                <a:gd name="T86" fmla="*/ 2147483647 w 382"/>
                <a:gd name="T87" fmla="*/ 2147483647 h 277"/>
                <a:gd name="T88" fmla="*/ 2147483647 w 382"/>
                <a:gd name="T89" fmla="*/ 2147483647 h 277"/>
                <a:gd name="T90" fmla="*/ 2147483647 w 382"/>
                <a:gd name="T91" fmla="*/ 2147483647 h 2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82"/>
                <a:gd name="T139" fmla="*/ 0 h 277"/>
                <a:gd name="T140" fmla="*/ 382 w 382"/>
                <a:gd name="T141" fmla="*/ 277 h 2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905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5" name="Freeform 55"/>
            <p:cNvSpPr>
              <a:spLocks/>
            </p:cNvSpPr>
            <p:nvPr/>
          </p:nvSpPr>
          <p:spPr bwMode="auto">
            <a:xfrm>
              <a:off x="2028239" y="3354519"/>
              <a:ext cx="488990" cy="95481"/>
            </a:xfrm>
            <a:custGeom>
              <a:avLst/>
              <a:gdLst>
                <a:gd name="T0" fmla="*/ 0 w 334"/>
                <a:gd name="T1" fmla="*/ 2147483647 h 244"/>
                <a:gd name="T2" fmla="*/ 2147483647 w 334"/>
                <a:gd name="T3" fmla="*/ 2147483647 h 244"/>
                <a:gd name="T4" fmla="*/ 2147483647 w 334"/>
                <a:gd name="T5" fmla="*/ 2147483647 h 244"/>
                <a:gd name="T6" fmla="*/ 2147483647 w 334"/>
                <a:gd name="T7" fmla="*/ 2147483647 h 244"/>
                <a:gd name="T8" fmla="*/ 2147483647 w 334"/>
                <a:gd name="T9" fmla="*/ 2147483647 h 244"/>
                <a:gd name="T10" fmla="*/ 2147483647 w 334"/>
                <a:gd name="T11" fmla="*/ 2147483647 h 244"/>
                <a:gd name="T12" fmla="*/ 2147483647 w 334"/>
                <a:gd name="T13" fmla="*/ 2147483647 h 244"/>
                <a:gd name="T14" fmla="*/ 2147483647 w 334"/>
                <a:gd name="T15" fmla="*/ 2147483647 h 244"/>
                <a:gd name="T16" fmla="*/ 2147483647 w 334"/>
                <a:gd name="T17" fmla="*/ 2147483647 h 244"/>
                <a:gd name="T18" fmla="*/ 2147483647 w 334"/>
                <a:gd name="T19" fmla="*/ 2147483647 h 244"/>
                <a:gd name="T20" fmla="*/ 2147483647 w 334"/>
                <a:gd name="T21" fmla="*/ 2147483647 h 244"/>
                <a:gd name="T22" fmla="*/ 2147483647 w 334"/>
                <a:gd name="T23" fmla="*/ 2147483647 h 244"/>
                <a:gd name="T24" fmla="*/ 2147483647 w 334"/>
                <a:gd name="T25" fmla="*/ 2147483647 h 244"/>
                <a:gd name="T26" fmla="*/ 2147483647 w 334"/>
                <a:gd name="T27" fmla="*/ 2147483647 h 244"/>
                <a:gd name="T28" fmla="*/ 2147483647 w 334"/>
                <a:gd name="T29" fmla="*/ 2147483647 h 244"/>
                <a:gd name="T30" fmla="*/ 2147483647 w 334"/>
                <a:gd name="T31" fmla="*/ 2147483647 h 244"/>
                <a:gd name="T32" fmla="*/ 2147483647 w 334"/>
                <a:gd name="T33" fmla="*/ 2147483647 h 244"/>
                <a:gd name="T34" fmla="*/ 2147483647 w 334"/>
                <a:gd name="T35" fmla="*/ 2147483647 h 244"/>
                <a:gd name="T36" fmla="*/ 2147483647 w 334"/>
                <a:gd name="T37" fmla="*/ 2147483647 h 244"/>
                <a:gd name="T38" fmla="*/ 2147483647 w 334"/>
                <a:gd name="T39" fmla="*/ 2147483647 h 244"/>
                <a:gd name="T40" fmla="*/ 2147483647 w 334"/>
                <a:gd name="T41" fmla="*/ 2147483647 h 244"/>
                <a:gd name="T42" fmla="*/ 2147483647 w 334"/>
                <a:gd name="T43" fmla="*/ 2147483647 h 244"/>
                <a:gd name="T44" fmla="*/ 2147483647 w 334"/>
                <a:gd name="T45" fmla="*/ 2147483647 h 244"/>
                <a:gd name="T46" fmla="*/ 2147483647 w 334"/>
                <a:gd name="T47" fmla="*/ 2147483647 h 244"/>
                <a:gd name="T48" fmla="*/ 2147483647 w 334"/>
                <a:gd name="T49" fmla="*/ 2147483647 h 244"/>
                <a:gd name="T50" fmla="*/ 2147483647 w 334"/>
                <a:gd name="T51" fmla="*/ 2147483647 h 244"/>
                <a:gd name="T52" fmla="*/ 2147483647 w 334"/>
                <a:gd name="T53" fmla="*/ 2147483647 h 244"/>
                <a:gd name="T54" fmla="*/ 2147483647 w 334"/>
                <a:gd name="T55" fmla="*/ 2147483647 h 244"/>
                <a:gd name="T56" fmla="*/ 2147483647 w 334"/>
                <a:gd name="T57" fmla="*/ 2147483647 h 244"/>
                <a:gd name="T58" fmla="*/ 2147483647 w 334"/>
                <a:gd name="T59" fmla="*/ 2147483647 h 244"/>
                <a:gd name="T60" fmla="*/ 2147483647 w 334"/>
                <a:gd name="T61" fmla="*/ 2147483647 h 244"/>
                <a:gd name="T62" fmla="*/ 2147483647 w 334"/>
                <a:gd name="T63" fmla="*/ 2147483647 h 244"/>
                <a:gd name="T64" fmla="*/ 2147483647 w 334"/>
                <a:gd name="T65" fmla="*/ 2147483647 h 244"/>
                <a:gd name="T66" fmla="*/ 2147483647 w 334"/>
                <a:gd name="T67" fmla="*/ 2147483647 h 244"/>
                <a:gd name="T68" fmla="*/ 2147483647 w 334"/>
                <a:gd name="T69" fmla="*/ 2147483647 h 244"/>
                <a:gd name="T70" fmla="*/ 2147483647 w 334"/>
                <a:gd name="T71" fmla="*/ 2147483647 h 244"/>
                <a:gd name="T72" fmla="*/ 2147483647 w 334"/>
                <a:gd name="T73" fmla="*/ 2147483647 h 244"/>
                <a:gd name="T74" fmla="*/ 2147483647 w 334"/>
                <a:gd name="T75" fmla="*/ 2147483647 h 244"/>
                <a:gd name="T76" fmla="*/ 2147483647 w 334"/>
                <a:gd name="T77" fmla="*/ 2147483647 h 244"/>
                <a:gd name="T78" fmla="*/ 2147483647 w 334"/>
                <a:gd name="T79" fmla="*/ 0 h 24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4"/>
                <a:gd name="T121" fmla="*/ 0 h 244"/>
                <a:gd name="T122" fmla="*/ 334 w 334"/>
                <a:gd name="T123" fmla="*/ 244 h 24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905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6" name="Rectangle 82"/>
            <p:cNvSpPr>
              <a:spLocks noChangeArrowheads="1"/>
            </p:cNvSpPr>
            <p:nvPr/>
          </p:nvSpPr>
          <p:spPr bwMode="auto">
            <a:xfrm>
              <a:off x="1681612" y="2864695"/>
              <a:ext cx="816617"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dirty="0">
                  <a:latin typeface="微软雅黑" panose="020B0503020204020204" pitchFamily="34" charset="-122"/>
                  <a:ea typeface="微软雅黑" panose="020B0503020204020204" pitchFamily="34" charset="-122"/>
                </a:rPr>
                <a:t>主机 </a:t>
              </a:r>
              <a:r>
                <a:rPr lang="en-US" altLang="zh-CN" sz="1200" b="1" dirty="0">
                  <a:latin typeface="微软雅黑" panose="020B0503020204020204" pitchFamily="34" charset="-122"/>
                  <a:ea typeface="微软雅黑" panose="020B0503020204020204" pitchFamily="34" charset="-122"/>
                </a:rPr>
                <a:t>A</a:t>
              </a:r>
            </a:p>
          </p:txBody>
        </p:sp>
        <p:sp>
          <p:nvSpPr>
            <p:cNvPr id="127" name="Rectangle 83"/>
            <p:cNvSpPr>
              <a:spLocks noChangeArrowheads="1"/>
            </p:cNvSpPr>
            <p:nvPr/>
          </p:nvSpPr>
          <p:spPr bwMode="auto">
            <a:xfrm>
              <a:off x="6660640" y="2864695"/>
              <a:ext cx="804578"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a:latin typeface="微软雅黑" panose="020B0503020204020204" pitchFamily="34" charset="-122"/>
                  <a:ea typeface="微软雅黑" panose="020B0503020204020204" pitchFamily="34" charset="-122"/>
                </a:rPr>
                <a:t>主机 </a:t>
              </a:r>
              <a:r>
                <a:rPr lang="en-US" altLang="zh-CN" sz="1200" b="1">
                  <a:latin typeface="微软雅黑" panose="020B0503020204020204" pitchFamily="34" charset="-122"/>
                  <a:ea typeface="微软雅黑" panose="020B0503020204020204" pitchFamily="34" charset="-122"/>
                </a:rPr>
                <a:t>B</a:t>
              </a:r>
            </a:p>
          </p:txBody>
        </p:sp>
        <p:sp>
          <p:nvSpPr>
            <p:cNvPr id="129" name="Rectangle 98"/>
            <p:cNvSpPr>
              <a:spLocks noChangeArrowheads="1"/>
            </p:cNvSpPr>
            <p:nvPr/>
          </p:nvSpPr>
          <p:spPr bwMode="auto">
            <a:xfrm>
              <a:off x="2650927" y="1247276"/>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dirty="0">
                  <a:solidFill>
                    <a:srgbClr val="C00000"/>
                  </a:solidFill>
                  <a:latin typeface="微软雅黑" panose="020B0503020204020204" pitchFamily="34" charset="-122"/>
                  <a:ea typeface="微软雅黑" panose="020B0503020204020204" pitchFamily="34" charset="-122"/>
                </a:rPr>
                <a:t>应用进程</a:t>
              </a:r>
            </a:p>
          </p:txBody>
        </p:sp>
        <p:sp>
          <p:nvSpPr>
            <p:cNvPr id="130" name="Freeform 100"/>
            <p:cNvSpPr>
              <a:spLocks/>
            </p:cNvSpPr>
            <p:nvPr/>
          </p:nvSpPr>
          <p:spPr bwMode="auto">
            <a:xfrm>
              <a:off x="6218693" y="1397986"/>
              <a:ext cx="370146" cy="83311"/>
            </a:xfrm>
            <a:custGeom>
              <a:avLst/>
              <a:gdLst>
                <a:gd name="T0" fmla="*/ 0 w 297"/>
                <a:gd name="T1" fmla="*/ 0 h 105"/>
                <a:gd name="T2" fmla="*/ 2147483647 w 297"/>
                <a:gd name="T3" fmla="*/ 2147483647 h 105"/>
                <a:gd name="T4" fmla="*/ 0 60000 65536"/>
                <a:gd name="T5" fmla="*/ 0 60000 65536"/>
                <a:gd name="T6" fmla="*/ 0 w 297"/>
                <a:gd name="T7" fmla="*/ 0 h 105"/>
                <a:gd name="T8" fmla="*/ 297 w 297"/>
                <a:gd name="T9" fmla="*/ 105 h 105"/>
              </a:gdLst>
              <a:ahLst/>
              <a:cxnLst>
                <a:cxn ang="T4">
                  <a:pos x="T0" y="T1"/>
                </a:cxn>
                <a:cxn ang="T5">
                  <a:pos x="T2" y="T3"/>
                </a:cxn>
              </a:cxnLst>
              <a:rect l="T6" t="T7" r="T8" b="T9"/>
              <a:pathLst>
                <a:path w="297" h="105">
                  <a:moveTo>
                    <a:pt x="0" y="0"/>
                  </a:moveTo>
                  <a:lnTo>
                    <a:pt x="297" y="105"/>
                  </a:lnTo>
                </a:path>
              </a:pathLst>
            </a:custGeom>
            <a:noFill/>
            <a:ln w="12700">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31" name="Rectangle 101"/>
            <p:cNvSpPr>
              <a:spLocks noChangeArrowheads="1"/>
            </p:cNvSpPr>
            <p:nvPr/>
          </p:nvSpPr>
          <p:spPr bwMode="auto">
            <a:xfrm>
              <a:off x="5474686" y="1247276"/>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a:solidFill>
                    <a:srgbClr val="C00000"/>
                  </a:solidFill>
                  <a:latin typeface="微软雅黑" panose="020B0503020204020204" pitchFamily="34" charset="-122"/>
                  <a:ea typeface="微软雅黑" panose="020B0503020204020204" pitchFamily="34" charset="-122"/>
                </a:rPr>
                <a:t>应用进程</a:t>
              </a:r>
            </a:p>
          </p:txBody>
        </p:sp>
        <p:sp>
          <p:nvSpPr>
            <p:cNvPr id="132" name="AutoShape 102"/>
            <p:cNvSpPr>
              <a:spLocks noChangeArrowheads="1"/>
            </p:cNvSpPr>
            <p:nvPr/>
          </p:nvSpPr>
          <p:spPr bwMode="auto">
            <a:xfrm>
              <a:off x="2533322" y="1716255"/>
              <a:ext cx="3996096" cy="111394"/>
            </a:xfrm>
            <a:prstGeom prst="leftRightArrow">
              <a:avLst>
                <a:gd name="adj1" fmla="val 59167"/>
                <a:gd name="adj2" fmla="val 216108"/>
              </a:avLst>
            </a:prstGeom>
            <a:solidFill>
              <a:schemeClr val="accent6">
                <a:lumMod val="75000"/>
              </a:schemeClr>
            </a:solidFill>
            <a:ln w="6350">
              <a:solidFill>
                <a:srgbClr val="000066"/>
              </a:solidFill>
              <a:miter lim="800000"/>
              <a:headEnd/>
              <a:tailEnd/>
            </a:ln>
          </p:spPr>
          <p:txBody>
            <a:bodyPr wrap="none" anchor="ctr"/>
            <a:lstStyle/>
            <a:p>
              <a:pPr>
                <a:defRPr/>
              </a:pPr>
              <a:endParaRPr lang="zh-CN" altLang="en-US" sz="1200" b="1">
                <a:latin typeface="微软雅黑" panose="020B0503020204020204" pitchFamily="34" charset="-122"/>
                <a:ea typeface="微软雅黑" panose="020B0503020204020204" pitchFamily="34" charset="-122"/>
              </a:endParaRPr>
            </a:p>
          </p:txBody>
        </p:sp>
        <p:sp>
          <p:nvSpPr>
            <p:cNvPr id="133" name="Rectangle 76"/>
            <p:cNvSpPr>
              <a:spLocks noChangeArrowheads="1"/>
            </p:cNvSpPr>
            <p:nvPr/>
          </p:nvSpPr>
          <p:spPr bwMode="auto">
            <a:xfrm>
              <a:off x="3381058" y="3015764"/>
              <a:ext cx="78547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dirty="0">
                  <a:latin typeface="微软雅黑" panose="020B0503020204020204" pitchFamily="34" charset="-122"/>
                  <a:ea typeface="微软雅黑" panose="020B0503020204020204" pitchFamily="34" charset="-122"/>
                </a:rPr>
                <a:t>路由器 </a:t>
              </a:r>
              <a:r>
                <a:rPr lang="en-US" altLang="zh-CN" sz="1200" b="1" dirty="0">
                  <a:latin typeface="微软雅黑" panose="020B0503020204020204" pitchFamily="34" charset="-122"/>
                  <a:ea typeface="微软雅黑" panose="020B0503020204020204" pitchFamily="34" charset="-122"/>
                </a:rPr>
                <a:t>1</a:t>
              </a:r>
            </a:p>
          </p:txBody>
        </p:sp>
        <p:pic>
          <p:nvPicPr>
            <p:cNvPr id="134" name="Picture 10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79114" y="3240317"/>
              <a:ext cx="497655" cy="22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35" name="Rectangle 103"/>
            <p:cNvSpPr>
              <a:spLocks noChangeArrowheads="1"/>
            </p:cNvSpPr>
            <p:nvPr/>
          </p:nvSpPr>
          <p:spPr bwMode="auto">
            <a:xfrm>
              <a:off x="4897544" y="3015764"/>
              <a:ext cx="78547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a:latin typeface="微软雅黑" panose="020B0503020204020204" pitchFamily="34" charset="-122"/>
                  <a:ea typeface="微软雅黑" panose="020B0503020204020204" pitchFamily="34" charset="-122"/>
                </a:rPr>
                <a:t>路由器 </a:t>
              </a:r>
              <a:r>
                <a:rPr lang="en-US" altLang="zh-CN" sz="1200" b="1">
                  <a:latin typeface="微软雅黑" panose="020B0503020204020204" pitchFamily="34" charset="-122"/>
                  <a:ea typeface="微软雅黑" panose="020B0503020204020204" pitchFamily="34" charset="-122"/>
                </a:rPr>
                <a:t>2</a:t>
              </a:r>
            </a:p>
          </p:txBody>
        </p:sp>
        <p:sp>
          <p:nvSpPr>
            <p:cNvPr id="136" name="Oval 113"/>
            <p:cNvSpPr>
              <a:spLocks noChangeArrowheads="1"/>
            </p:cNvSpPr>
            <p:nvPr/>
          </p:nvSpPr>
          <p:spPr bwMode="auto">
            <a:xfrm>
              <a:off x="1697707" y="3162622"/>
              <a:ext cx="434519" cy="162879"/>
            </a:xfrm>
            <a:prstGeom prst="ellipse">
              <a:avLst/>
            </a:prstGeom>
            <a:solidFill>
              <a:schemeClr val="accent6">
                <a:lumMod val="75000"/>
              </a:schemeClr>
            </a:solid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37" name="Rectangle 114"/>
            <p:cNvSpPr>
              <a:spLocks noChangeArrowheads="1"/>
            </p:cNvSpPr>
            <p:nvPr/>
          </p:nvSpPr>
          <p:spPr bwMode="auto">
            <a:xfrm>
              <a:off x="1728655" y="3116092"/>
              <a:ext cx="46166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dirty="0">
                  <a:latin typeface="微软雅黑" panose="020B0503020204020204" pitchFamily="34" charset="-122"/>
                  <a:ea typeface="微软雅黑" panose="020B0503020204020204" pitchFamily="34" charset="-122"/>
                </a:rPr>
                <a:t>AP</a:t>
              </a:r>
              <a:r>
                <a:rPr lang="en-US" altLang="zh-CN" sz="1200" b="1" baseline="-25000" dirty="0">
                  <a:latin typeface="微软雅黑" panose="020B0503020204020204" pitchFamily="34" charset="-122"/>
                  <a:ea typeface="微软雅黑" panose="020B0503020204020204" pitchFamily="34" charset="-122"/>
                </a:rPr>
                <a:t>1</a:t>
              </a:r>
              <a:endParaRPr lang="en-US" altLang="zh-CN" sz="1200" b="1" dirty="0">
                <a:latin typeface="微软雅黑" panose="020B0503020204020204" pitchFamily="34" charset="-122"/>
                <a:ea typeface="微软雅黑" panose="020B0503020204020204" pitchFamily="34" charset="-122"/>
              </a:endParaRPr>
            </a:p>
          </p:txBody>
        </p:sp>
        <p:sp>
          <p:nvSpPr>
            <p:cNvPr id="138" name="Oval 138"/>
            <p:cNvSpPr>
              <a:spLocks noChangeArrowheads="1"/>
            </p:cNvSpPr>
            <p:nvPr/>
          </p:nvSpPr>
          <p:spPr bwMode="auto">
            <a:xfrm>
              <a:off x="6984983" y="1359606"/>
              <a:ext cx="434520" cy="161943"/>
            </a:xfrm>
            <a:prstGeom prst="ellipse">
              <a:avLst/>
            </a:prstGeom>
            <a:solidFill>
              <a:schemeClr val="accent6">
                <a:lumMod val="75000"/>
              </a:schemeClr>
            </a:solid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39" name="Line 157"/>
            <p:cNvSpPr>
              <a:spLocks noChangeShapeType="1"/>
            </p:cNvSpPr>
            <p:nvPr/>
          </p:nvSpPr>
          <p:spPr bwMode="auto">
            <a:xfrm rot="5400000">
              <a:off x="3501724" y="2390705"/>
              <a:ext cx="48957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0" name="Line 158"/>
            <p:cNvSpPr>
              <a:spLocks noChangeShapeType="1"/>
            </p:cNvSpPr>
            <p:nvPr/>
          </p:nvSpPr>
          <p:spPr bwMode="auto">
            <a:xfrm rot="5400000">
              <a:off x="5007507" y="2389301"/>
              <a:ext cx="4961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5" name="Oval 162"/>
            <p:cNvSpPr>
              <a:spLocks noChangeArrowheads="1"/>
            </p:cNvSpPr>
            <p:nvPr/>
          </p:nvSpPr>
          <p:spPr bwMode="auto">
            <a:xfrm>
              <a:off x="2466472" y="3309587"/>
              <a:ext cx="105226" cy="71143"/>
            </a:xfrm>
            <a:prstGeom prst="ellipse">
              <a:avLst/>
            </a:prstGeom>
            <a:solidFill>
              <a:schemeClr val="bg1"/>
            </a:solidFill>
            <a:ln w="28575">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46" name="Oval 34"/>
            <p:cNvSpPr>
              <a:spLocks noChangeArrowheads="1"/>
            </p:cNvSpPr>
            <p:nvPr/>
          </p:nvSpPr>
          <p:spPr bwMode="auto">
            <a:xfrm>
              <a:off x="1687803" y="3380479"/>
              <a:ext cx="434519" cy="162879"/>
            </a:xfrm>
            <a:prstGeom prst="ellipse">
              <a:avLst/>
            </a:prstGeom>
            <a:solidFill>
              <a:schemeClr val="accent6">
                <a:lumMod val="75000"/>
              </a:schemeClr>
            </a:solid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47" name="Rectangle 35"/>
            <p:cNvSpPr>
              <a:spLocks noChangeArrowheads="1"/>
            </p:cNvSpPr>
            <p:nvPr/>
          </p:nvSpPr>
          <p:spPr bwMode="auto">
            <a:xfrm>
              <a:off x="1700183" y="3333948"/>
              <a:ext cx="46166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dirty="0">
                  <a:latin typeface="微软雅黑" panose="020B0503020204020204" pitchFamily="34" charset="-122"/>
                  <a:ea typeface="微软雅黑" panose="020B0503020204020204" pitchFamily="34" charset="-122"/>
                </a:rPr>
                <a:t>AP</a:t>
              </a:r>
              <a:r>
                <a:rPr lang="en-US" altLang="zh-CN" sz="1200" b="1" baseline="-25000" dirty="0">
                  <a:latin typeface="微软雅黑" panose="020B0503020204020204" pitchFamily="34" charset="-122"/>
                  <a:ea typeface="微软雅黑" panose="020B0503020204020204" pitchFamily="34" charset="-122"/>
                </a:rPr>
                <a:t>2</a:t>
              </a:r>
              <a:endParaRPr lang="en-US" altLang="zh-CN" sz="1200" b="1" dirty="0">
                <a:latin typeface="微软雅黑" panose="020B0503020204020204" pitchFamily="34" charset="-122"/>
                <a:ea typeface="微软雅黑" panose="020B0503020204020204" pitchFamily="34" charset="-122"/>
              </a:endParaRPr>
            </a:p>
          </p:txBody>
        </p:sp>
        <p:sp>
          <p:nvSpPr>
            <p:cNvPr id="148" name="Rectangle 163"/>
            <p:cNvSpPr>
              <a:spLocks noChangeArrowheads="1"/>
            </p:cNvSpPr>
            <p:nvPr/>
          </p:nvSpPr>
          <p:spPr bwMode="auto">
            <a:xfrm flipH="1">
              <a:off x="6502183" y="3105520"/>
              <a:ext cx="995310" cy="491119"/>
            </a:xfrm>
            <a:prstGeom prst="rect">
              <a:avLst/>
            </a:prstGeom>
            <a:solidFill>
              <a:schemeClr val="bg1"/>
            </a:solidFill>
            <a:ln w="9525">
              <a:solidFill>
                <a:schemeClr val="tx1"/>
              </a:solidFill>
              <a:miter lim="800000"/>
              <a:headEnd/>
              <a:tailEnd/>
            </a:ln>
            <a:effectLst/>
          </p:spPr>
          <p:txBody>
            <a:bodyPr wrap="none" anchor="ctr"/>
            <a:lstStyle/>
            <a:p>
              <a:pPr>
                <a:defRPr/>
              </a:pPr>
              <a:endParaRPr lang="zh-CN" altLang="en-US" sz="1200" b="1">
                <a:latin typeface="微软雅黑" panose="020B0503020204020204" pitchFamily="34" charset="-122"/>
                <a:ea typeface="微软雅黑" panose="020B0503020204020204" pitchFamily="34" charset="-122"/>
              </a:endParaRPr>
            </a:p>
          </p:txBody>
        </p:sp>
        <p:sp>
          <p:nvSpPr>
            <p:cNvPr id="149" name="Freeform 164"/>
            <p:cNvSpPr>
              <a:spLocks/>
            </p:cNvSpPr>
            <p:nvPr/>
          </p:nvSpPr>
          <p:spPr bwMode="auto">
            <a:xfrm flipH="1">
              <a:off x="6502183" y="3258103"/>
              <a:ext cx="450613" cy="85184"/>
            </a:xfrm>
            <a:custGeom>
              <a:avLst/>
              <a:gdLst>
                <a:gd name="T0" fmla="*/ 0 w 382"/>
                <a:gd name="T1" fmla="*/ 0 h 277"/>
                <a:gd name="T2" fmla="*/ 2147483647 w 382"/>
                <a:gd name="T3" fmla="*/ 0 h 277"/>
                <a:gd name="T4" fmla="*/ 2147483647 w 382"/>
                <a:gd name="T5" fmla="*/ 2147483647 h 277"/>
                <a:gd name="T6" fmla="*/ 2147483647 w 382"/>
                <a:gd name="T7" fmla="*/ 2147483647 h 277"/>
                <a:gd name="T8" fmla="*/ 2147483647 w 382"/>
                <a:gd name="T9" fmla="*/ 2147483647 h 277"/>
                <a:gd name="T10" fmla="*/ 2147483647 w 382"/>
                <a:gd name="T11" fmla="*/ 2147483647 h 277"/>
                <a:gd name="T12" fmla="*/ 2147483647 w 382"/>
                <a:gd name="T13" fmla="*/ 2147483647 h 277"/>
                <a:gd name="T14" fmla="*/ 2147483647 w 382"/>
                <a:gd name="T15" fmla="*/ 2147483647 h 277"/>
                <a:gd name="T16" fmla="*/ 2147483647 w 382"/>
                <a:gd name="T17" fmla="*/ 2147483647 h 277"/>
                <a:gd name="T18" fmla="*/ 2147483647 w 382"/>
                <a:gd name="T19" fmla="*/ 2147483647 h 277"/>
                <a:gd name="T20" fmla="*/ 2147483647 w 382"/>
                <a:gd name="T21" fmla="*/ 2147483647 h 277"/>
                <a:gd name="T22" fmla="*/ 2147483647 w 382"/>
                <a:gd name="T23" fmla="*/ 2147483647 h 277"/>
                <a:gd name="T24" fmla="*/ 2147483647 w 382"/>
                <a:gd name="T25" fmla="*/ 2147483647 h 277"/>
                <a:gd name="T26" fmla="*/ 2147483647 w 382"/>
                <a:gd name="T27" fmla="*/ 2147483647 h 277"/>
                <a:gd name="T28" fmla="*/ 2147483647 w 382"/>
                <a:gd name="T29" fmla="*/ 2147483647 h 277"/>
                <a:gd name="T30" fmla="*/ 2147483647 w 382"/>
                <a:gd name="T31" fmla="*/ 2147483647 h 277"/>
                <a:gd name="T32" fmla="*/ 2147483647 w 382"/>
                <a:gd name="T33" fmla="*/ 2147483647 h 277"/>
                <a:gd name="T34" fmla="*/ 2147483647 w 382"/>
                <a:gd name="T35" fmla="*/ 2147483647 h 277"/>
                <a:gd name="T36" fmla="*/ 2147483647 w 382"/>
                <a:gd name="T37" fmla="*/ 2147483647 h 277"/>
                <a:gd name="T38" fmla="*/ 2147483647 w 382"/>
                <a:gd name="T39" fmla="*/ 2147483647 h 277"/>
                <a:gd name="T40" fmla="*/ 2147483647 w 382"/>
                <a:gd name="T41" fmla="*/ 2147483647 h 277"/>
                <a:gd name="T42" fmla="*/ 2147483647 w 382"/>
                <a:gd name="T43" fmla="*/ 2147483647 h 277"/>
                <a:gd name="T44" fmla="*/ 2147483647 w 382"/>
                <a:gd name="T45" fmla="*/ 2147483647 h 277"/>
                <a:gd name="T46" fmla="*/ 2147483647 w 382"/>
                <a:gd name="T47" fmla="*/ 2147483647 h 277"/>
                <a:gd name="T48" fmla="*/ 2147483647 w 382"/>
                <a:gd name="T49" fmla="*/ 2147483647 h 277"/>
                <a:gd name="T50" fmla="*/ 2147483647 w 382"/>
                <a:gd name="T51" fmla="*/ 2147483647 h 277"/>
                <a:gd name="T52" fmla="*/ 2147483647 w 382"/>
                <a:gd name="T53" fmla="*/ 2147483647 h 277"/>
                <a:gd name="T54" fmla="*/ 2147483647 w 382"/>
                <a:gd name="T55" fmla="*/ 2147483647 h 277"/>
                <a:gd name="T56" fmla="*/ 2147483647 w 382"/>
                <a:gd name="T57" fmla="*/ 2147483647 h 277"/>
                <a:gd name="T58" fmla="*/ 2147483647 w 382"/>
                <a:gd name="T59" fmla="*/ 2147483647 h 277"/>
                <a:gd name="T60" fmla="*/ 2147483647 w 382"/>
                <a:gd name="T61" fmla="*/ 2147483647 h 277"/>
                <a:gd name="T62" fmla="*/ 2147483647 w 382"/>
                <a:gd name="T63" fmla="*/ 2147483647 h 277"/>
                <a:gd name="T64" fmla="*/ 2147483647 w 382"/>
                <a:gd name="T65" fmla="*/ 2147483647 h 277"/>
                <a:gd name="T66" fmla="*/ 2147483647 w 382"/>
                <a:gd name="T67" fmla="*/ 2147483647 h 277"/>
                <a:gd name="T68" fmla="*/ 2147483647 w 382"/>
                <a:gd name="T69" fmla="*/ 2147483647 h 277"/>
                <a:gd name="T70" fmla="*/ 2147483647 w 382"/>
                <a:gd name="T71" fmla="*/ 2147483647 h 277"/>
                <a:gd name="T72" fmla="*/ 2147483647 w 382"/>
                <a:gd name="T73" fmla="*/ 2147483647 h 277"/>
                <a:gd name="T74" fmla="*/ 2147483647 w 382"/>
                <a:gd name="T75" fmla="*/ 2147483647 h 277"/>
                <a:gd name="T76" fmla="*/ 2147483647 w 382"/>
                <a:gd name="T77" fmla="*/ 2147483647 h 277"/>
                <a:gd name="T78" fmla="*/ 2147483647 w 382"/>
                <a:gd name="T79" fmla="*/ 2147483647 h 277"/>
                <a:gd name="T80" fmla="*/ 2147483647 w 382"/>
                <a:gd name="T81" fmla="*/ 2147483647 h 277"/>
                <a:gd name="T82" fmla="*/ 2147483647 w 382"/>
                <a:gd name="T83" fmla="*/ 2147483647 h 277"/>
                <a:gd name="T84" fmla="*/ 2147483647 w 382"/>
                <a:gd name="T85" fmla="*/ 2147483647 h 277"/>
                <a:gd name="T86" fmla="*/ 2147483647 w 382"/>
                <a:gd name="T87" fmla="*/ 2147483647 h 277"/>
                <a:gd name="T88" fmla="*/ 2147483647 w 382"/>
                <a:gd name="T89" fmla="*/ 2147483647 h 277"/>
                <a:gd name="T90" fmla="*/ 2147483647 w 382"/>
                <a:gd name="T91" fmla="*/ 2147483647 h 2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82"/>
                <a:gd name="T139" fmla="*/ 0 h 277"/>
                <a:gd name="T140" fmla="*/ 382 w 382"/>
                <a:gd name="T141" fmla="*/ 277 h 2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905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0" name="Freeform 165"/>
            <p:cNvSpPr>
              <a:spLocks/>
            </p:cNvSpPr>
            <p:nvPr/>
          </p:nvSpPr>
          <p:spPr bwMode="auto">
            <a:xfrm flipH="1">
              <a:off x="6502183" y="3354519"/>
              <a:ext cx="488990" cy="95481"/>
            </a:xfrm>
            <a:custGeom>
              <a:avLst/>
              <a:gdLst>
                <a:gd name="T0" fmla="*/ 0 w 334"/>
                <a:gd name="T1" fmla="*/ 2147483647 h 244"/>
                <a:gd name="T2" fmla="*/ 2147483647 w 334"/>
                <a:gd name="T3" fmla="*/ 2147483647 h 244"/>
                <a:gd name="T4" fmla="*/ 2147483647 w 334"/>
                <a:gd name="T5" fmla="*/ 2147483647 h 244"/>
                <a:gd name="T6" fmla="*/ 2147483647 w 334"/>
                <a:gd name="T7" fmla="*/ 2147483647 h 244"/>
                <a:gd name="T8" fmla="*/ 2147483647 w 334"/>
                <a:gd name="T9" fmla="*/ 2147483647 h 244"/>
                <a:gd name="T10" fmla="*/ 2147483647 w 334"/>
                <a:gd name="T11" fmla="*/ 2147483647 h 244"/>
                <a:gd name="T12" fmla="*/ 2147483647 w 334"/>
                <a:gd name="T13" fmla="*/ 2147483647 h 244"/>
                <a:gd name="T14" fmla="*/ 2147483647 w 334"/>
                <a:gd name="T15" fmla="*/ 2147483647 h 244"/>
                <a:gd name="T16" fmla="*/ 2147483647 w 334"/>
                <a:gd name="T17" fmla="*/ 2147483647 h 244"/>
                <a:gd name="T18" fmla="*/ 2147483647 w 334"/>
                <a:gd name="T19" fmla="*/ 2147483647 h 244"/>
                <a:gd name="T20" fmla="*/ 2147483647 w 334"/>
                <a:gd name="T21" fmla="*/ 2147483647 h 244"/>
                <a:gd name="T22" fmla="*/ 2147483647 w 334"/>
                <a:gd name="T23" fmla="*/ 2147483647 h 244"/>
                <a:gd name="T24" fmla="*/ 2147483647 w 334"/>
                <a:gd name="T25" fmla="*/ 2147483647 h 244"/>
                <a:gd name="T26" fmla="*/ 2147483647 w 334"/>
                <a:gd name="T27" fmla="*/ 2147483647 h 244"/>
                <a:gd name="T28" fmla="*/ 2147483647 w 334"/>
                <a:gd name="T29" fmla="*/ 2147483647 h 244"/>
                <a:gd name="T30" fmla="*/ 2147483647 w 334"/>
                <a:gd name="T31" fmla="*/ 2147483647 h 244"/>
                <a:gd name="T32" fmla="*/ 2147483647 w 334"/>
                <a:gd name="T33" fmla="*/ 2147483647 h 244"/>
                <a:gd name="T34" fmla="*/ 2147483647 w 334"/>
                <a:gd name="T35" fmla="*/ 2147483647 h 244"/>
                <a:gd name="T36" fmla="*/ 2147483647 w 334"/>
                <a:gd name="T37" fmla="*/ 2147483647 h 244"/>
                <a:gd name="T38" fmla="*/ 2147483647 w 334"/>
                <a:gd name="T39" fmla="*/ 2147483647 h 244"/>
                <a:gd name="T40" fmla="*/ 2147483647 w 334"/>
                <a:gd name="T41" fmla="*/ 2147483647 h 244"/>
                <a:gd name="T42" fmla="*/ 2147483647 w 334"/>
                <a:gd name="T43" fmla="*/ 2147483647 h 244"/>
                <a:gd name="T44" fmla="*/ 2147483647 w 334"/>
                <a:gd name="T45" fmla="*/ 2147483647 h 244"/>
                <a:gd name="T46" fmla="*/ 2147483647 w 334"/>
                <a:gd name="T47" fmla="*/ 2147483647 h 244"/>
                <a:gd name="T48" fmla="*/ 2147483647 w 334"/>
                <a:gd name="T49" fmla="*/ 2147483647 h 244"/>
                <a:gd name="T50" fmla="*/ 2147483647 w 334"/>
                <a:gd name="T51" fmla="*/ 2147483647 h 244"/>
                <a:gd name="T52" fmla="*/ 2147483647 w 334"/>
                <a:gd name="T53" fmla="*/ 2147483647 h 244"/>
                <a:gd name="T54" fmla="*/ 2147483647 w 334"/>
                <a:gd name="T55" fmla="*/ 2147483647 h 244"/>
                <a:gd name="T56" fmla="*/ 2147483647 w 334"/>
                <a:gd name="T57" fmla="*/ 2147483647 h 244"/>
                <a:gd name="T58" fmla="*/ 2147483647 w 334"/>
                <a:gd name="T59" fmla="*/ 2147483647 h 244"/>
                <a:gd name="T60" fmla="*/ 2147483647 w 334"/>
                <a:gd name="T61" fmla="*/ 2147483647 h 244"/>
                <a:gd name="T62" fmla="*/ 2147483647 w 334"/>
                <a:gd name="T63" fmla="*/ 2147483647 h 244"/>
                <a:gd name="T64" fmla="*/ 2147483647 w 334"/>
                <a:gd name="T65" fmla="*/ 2147483647 h 244"/>
                <a:gd name="T66" fmla="*/ 2147483647 w 334"/>
                <a:gd name="T67" fmla="*/ 2147483647 h 244"/>
                <a:gd name="T68" fmla="*/ 2147483647 w 334"/>
                <a:gd name="T69" fmla="*/ 2147483647 h 244"/>
                <a:gd name="T70" fmla="*/ 2147483647 w 334"/>
                <a:gd name="T71" fmla="*/ 2147483647 h 244"/>
                <a:gd name="T72" fmla="*/ 2147483647 w 334"/>
                <a:gd name="T73" fmla="*/ 2147483647 h 244"/>
                <a:gd name="T74" fmla="*/ 2147483647 w 334"/>
                <a:gd name="T75" fmla="*/ 2147483647 h 244"/>
                <a:gd name="T76" fmla="*/ 2147483647 w 334"/>
                <a:gd name="T77" fmla="*/ 2147483647 h 244"/>
                <a:gd name="T78" fmla="*/ 2147483647 w 334"/>
                <a:gd name="T79" fmla="*/ 0 h 24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4"/>
                <a:gd name="T121" fmla="*/ 0 h 244"/>
                <a:gd name="T122" fmla="*/ 334 w 334"/>
                <a:gd name="T123" fmla="*/ 244 h 24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905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1" name="Oval 167"/>
            <p:cNvSpPr>
              <a:spLocks noChangeArrowheads="1"/>
            </p:cNvSpPr>
            <p:nvPr/>
          </p:nvSpPr>
          <p:spPr bwMode="auto">
            <a:xfrm flipH="1">
              <a:off x="6816622" y="3162622"/>
              <a:ext cx="434520" cy="162879"/>
            </a:xfrm>
            <a:prstGeom prst="ellipse">
              <a:avLst/>
            </a:prstGeom>
            <a:solidFill>
              <a:schemeClr val="accent6">
                <a:lumMod val="75000"/>
              </a:schemeClr>
            </a:solid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52" name="Rectangle 168"/>
            <p:cNvSpPr>
              <a:spLocks noChangeArrowheads="1"/>
            </p:cNvSpPr>
            <p:nvPr/>
          </p:nvSpPr>
          <p:spPr bwMode="auto">
            <a:xfrm flipH="1">
              <a:off x="6822814" y="3116092"/>
              <a:ext cx="46166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latin typeface="微软雅黑" panose="020B0503020204020204" pitchFamily="34" charset="-122"/>
                  <a:ea typeface="微软雅黑" panose="020B0503020204020204" pitchFamily="34" charset="-122"/>
                </a:rPr>
                <a:t>AP</a:t>
              </a:r>
              <a:r>
                <a:rPr lang="en-US" altLang="zh-CN" sz="1200" b="1" baseline="-25000">
                  <a:latin typeface="微软雅黑" panose="020B0503020204020204" pitchFamily="34" charset="-122"/>
                  <a:ea typeface="微软雅黑" panose="020B0503020204020204" pitchFamily="34" charset="-122"/>
                </a:rPr>
                <a:t>3</a:t>
              </a:r>
              <a:endParaRPr lang="en-US" altLang="zh-CN" sz="1200" b="1">
                <a:latin typeface="微软雅黑" panose="020B0503020204020204" pitchFamily="34" charset="-122"/>
                <a:ea typeface="微软雅黑" panose="020B0503020204020204" pitchFamily="34" charset="-122"/>
              </a:endParaRPr>
            </a:p>
          </p:txBody>
        </p:sp>
        <p:sp>
          <p:nvSpPr>
            <p:cNvPr id="153" name="Oval 169"/>
            <p:cNvSpPr>
              <a:spLocks noChangeArrowheads="1"/>
            </p:cNvSpPr>
            <p:nvPr/>
          </p:nvSpPr>
          <p:spPr bwMode="auto">
            <a:xfrm flipH="1">
              <a:off x="6445238" y="3309587"/>
              <a:ext cx="105226" cy="71143"/>
            </a:xfrm>
            <a:prstGeom prst="ellipse">
              <a:avLst/>
            </a:prstGeom>
            <a:solidFill>
              <a:schemeClr val="bg1"/>
            </a:solidFill>
            <a:ln w="28575">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54" name="Oval 171"/>
            <p:cNvSpPr>
              <a:spLocks noChangeArrowheads="1"/>
            </p:cNvSpPr>
            <p:nvPr/>
          </p:nvSpPr>
          <p:spPr bwMode="auto">
            <a:xfrm flipH="1">
              <a:off x="6806718" y="3389444"/>
              <a:ext cx="434520" cy="162879"/>
            </a:xfrm>
            <a:prstGeom prst="ellipse">
              <a:avLst/>
            </a:prstGeom>
            <a:solidFill>
              <a:schemeClr val="accent6">
                <a:lumMod val="75000"/>
              </a:schemeClr>
            </a:solid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55" name="Rectangle 172"/>
            <p:cNvSpPr>
              <a:spLocks noChangeArrowheads="1"/>
            </p:cNvSpPr>
            <p:nvPr/>
          </p:nvSpPr>
          <p:spPr bwMode="auto">
            <a:xfrm flipH="1">
              <a:off x="6822814" y="3314541"/>
              <a:ext cx="46166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dirty="0">
                  <a:latin typeface="微软雅黑" panose="020B0503020204020204" pitchFamily="34" charset="-122"/>
                  <a:ea typeface="微软雅黑" panose="020B0503020204020204" pitchFamily="34" charset="-122"/>
                </a:rPr>
                <a:t>AP</a:t>
              </a:r>
              <a:r>
                <a:rPr lang="en-US" altLang="zh-CN" sz="1200" b="1" baseline="-25000" dirty="0">
                  <a:latin typeface="微软雅黑" panose="020B0503020204020204" pitchFamily="34" charset="-122"/>
                  <a:ea typeface="微软雅黑" panose="020B0503020204020204" pitchFamily="34" charset="-122"/>
                </a:rPr>
                <a:t>4</a:t>
              </a:r>
              <a:endParaRPr lang="en-US" altLang="zh-CN" sz="1200" b="1" dirty="0">
                <a:latin typeface="微软雅黑" panose="020B0503020204020204" pitchFamily="34" charset="-122"/>
                <a:ea typeface="微软雅黑" panose="020B0503020204020204" pitchFamily="34" charset="-122"/>
              </a:endParaRPr>
            </a:p>
          </p:txBody>
        </p:sp>
        <p:sp>
          <p:nvSpPr>
            <p:cNvPr id="156" name="Rectangle 175"/>
            <p:cNvSpPr>
              <a:spLocks noChangeArrowheads="1"/>
            </p:cNvSpPr>
            <p:nvPr/>
          </p:nvSpPr>
          <p:spPr bwMode="auto">
            <a:xfrm>
              <a:off x="4266449" y="1920322"/>
              <a:ext cx="535404"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latin typeface="微软雅黑" panose="020B0503020204020204" pitchFamily="34" charset="-122"/>
                  <a:ea typeface="微软雅黑" panose="020B0503020204020204" pitchFamily="34" charset="-122"/>
                </a:rPr>
                <a:t>IP </a:t>
              </a:r>
              <a:r>
                <a:rPr lang="zh-CN" altLang="en-US" sz="1200" b="1">
                  <a:latin typeface="微软雅黑" panose="020B0503020204020204" pitchFamily="34" charset="-122"/>
                  <a:ea typeface="微软雅黑" panose="020B0503020204020204" pitchFamily="34" charset="-122"/>
                </a:rPr>
                <a:t>层</a:t>
              </a:r>
            </a:p>
          </p:txBody>
        </p:sp>
        <p:sp>
          <p:nvSpPr>
            <p:cNvPr id="159" name="Freeform 99"/>
            <p:cNvSpPr>
              <a:spLocks/>
            </p:cNvSpPr>
            <p:nvPr/>
          </p:nvSpPr>
          <p:spPr bwMode="auto">
            <a:xfrm>
              <a:off x="2461521" y="1405474"/>
              <a:ext cx="225307" cy="66462"/>
            </a:xfrm>
            <a:custGeom>
              <a:avLst/>
              <a:gdLst>
                <a:gd name="T0" fmla="*/ 2147483647 w 174"/>
                <a:gd name="T1" fmla="*/ 0 h 84"/>
                <a:gd name="T2" fmla="*/ 0 w 174"/>
                <a:gd name="T3" fmla="*/ 2147483647 h 84"/>
                <a:gd name="T4" fmla="*/ 0 60000 65536"/>
                <a:gd name="T5" fmla="*/ 0 60000 65536"/>
                <a:gd name="T6" fmla="*/ 0 w 174"/>
                <a:gd name="T7" fmla="*/ 0 h 84"/>
                <a:gd name="T8" fmla="*/ 174 w 174"/>
                <a:gd name="T9" fmla="*/ 84 h 84"/>
              </a:gdLst>
              <a:ahLst/>
              <a:cxnLst>
                <a:cxn ang="T4">
                  <a:pos x="T0" y="T1"/>
                </a:cxn>
                <a:cxn ang="T5">
                  <a:pos x="T2" y="T3"/>
                </a:cxn>
              </a:cxnLst>
              <a:rect l="T6" t="T7" r="T8" b="T9"/>
              <a:pathLst>
                <a:path w="174" h="84">
                  <a:moveTo>
                    <a:pt x="174" y="0"/>
                  </a:moveTo>
                  <a:lnTo>
                    <a:pt x="0" y="84"/>
                  </a:lnTo>
                </a:path>
              </a:pathLst>
            </a:custGeom>
            <a:noFill/>
            <a:ln w="12700">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60" name="Oval 131"/>
            <p:cNvSpPr>
              <a:spLocks noChangeArrowheads="1"/>
            </p:cNvSpPr>
            <p:nvPr/>
          </p:nvSpPr>
          <p:spPr bwMode="auto">
            <a:xfrm>
              <a:off x="1576388" y="1355862"/>
              <a:ext cx="434519" cy="163815"/>
            </a:xfrm>
            <a:prstGeom prst="ellipse">
              <a:avLst/>
            </a:prstGeom>
            <a:solidFill>
              <a:schemeClr val="accent6">
                <a:lumMod val="75000"/>
              </a:schemeClr>
            </a:solid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61" name="Rectangle 132"/>
            <p:cNvSpPr>
              <a:spLocks noChangeArrowheads="1"/>
            </p:cNvSpPr>
            <p:nvPr/>
          </p:nvSpPr>
          <p:spPr bwMode="auto">
            <a:xfrm>
              <a:off x="1608575" y="1301843"/>
              <a:ext cx="46166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dirty="0">
                  <a:latin typeface="微软雅黑" panose="020B0503020204020204" pitchFamily="34" charset="-122"/>
                  <a:ea typeface="微软雅黑" panose="020B0503020204020204" pitchFamily="34" charset="-122"/>
                </a:rPr>
                <a:t>AP</a:t>
              </a:r>
              <a:r>
                <a:rPr lang="en-US" altLang="zh-CN" sz="1200" b="1" baseline="-25000" dirty="0">
                  <a:latin typeface="微软雅黑" panose="020B0503020204020204" pitchFamily="34" charset="-122"/>
                  <a:ea typeface="微软雅黑" panose="020B0503020204020204" pitchFamily="34" charset="-122"/>
                </a:rPr>
                <a:t>1</a:t>
              </a:r>
              <a:endParaRPr lang="en-US" altLang="zh-CN" sz="1200" b="1" dirty="0">
                <a:latin typeface="微软雅黑" panose="020B0503020204020204" pitchFamily="34" charset="-122"/>
                <a:ea typeface="微软雅黑" panose="020B0503020204020204" pitchFamily="34" charset="-122"/>
              </a:endParaRPr>
            </a:p>
          </p:txBody>
        </p:sp>
        <p:grpSp>
          <p:nvGrpSpPr>
            <p:cNvPr id="162" name="Group 197"/>
            <p:cNvGrpSpPr>
              <a:grpSpLocks/>
            </p:cNvGrpSpPr>
            <p:nvPr/>
          </p:nvGrpSpPr>
          <p:grpSpPr bwMode="auto">
            <a:xfrm>
              <a:off x="2045571" y="1370790"/>
              <a:ext cx="481751" cy="274572"/>
              <a:chOff x="798" y="803"/>
              <a:chExt cx="408" cy="345"/>
            </a:xfrm>
            <a:solidFill>
              <a:schemeClr val="accent6">
                <a:lumMod val="75000"/>
              </a:schemeClr>
            </a:solidFill>
          </p:grpSpPr>
          <p:sp>
            <p:nvSpPr>
              <p:cNvPr id="163" name="Oval 128"/>
              <p:cNvSpPr>
                <a:spLocks noChangeArrowheads="1"/>
              </p:cNvSpPr>
              <p:nvPr/>
            </p:nvSpPr>
            <p:spPr bwMode="auto">
              <a:xfrm>
                <a:off x="798" y="849"/>
                <a:ext cx="368" cy="204"/>
              </a:xfrm>
              <a:prstGeom prst="ellipse">
                <a:avLst/>
              </a:prstGeom>
              <a:grp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64" name="Rectangle 129"/>
              <p:cNvSpPr>
                <a:spLocks noChangeArrowheads="1"/>
              </p:cNvSpPr>
              <p:nvPr/>
            </p:nvSpPr>
            <p:spPr bwMode="auto">
              <a:xfrm>
                <a:off x="815" y="803"/>
                <a:ext cx="391" cy="345"/>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dirty="0">
                    <a:latin typeface="微软雅黑" panose="020B0503020204020204" pitchFamily="34" charset="-122"/>
                    <a:ea typeface="微软雅黑" panose="020B0503020204020204" pitchFamily="34" charset="-122"/>
                  </a:rPr>
                  <a:t>AP</a:t>
                </a:r>
                <a:r>
                  <a:rPr lang="en-US" altLang="zh-CN" sz="1200" b="1" baseline="-25000" dirty="0">
                    <a:latin typeface="微软雅黑" panose="020B0503020204020204" pitchFamily="34" charset="-122"/>
                    <a:ea typeface="微软雅黑" panose="020B0503020204020204" pitchFamily="34" charset="-122"/>
                  </a:rPr>
                  <a:t>2</a:t>
                </a:r>
                <a:endParaRPr lang="en-US" altLang="zh-CN" sz="1200" b="1" dirty="0">
                  <a:latin typeface="微软雅黑" panose="020B0503020204020204" pitchFamily="34" charset="-122"/>
                  <a:ea typeface="微软雅黑" panose="020B0503020204020204" pitchFamily="34" charset="-122"/>
                </a:endParaRPr>
              </a:p>
            </p:txBody>
          </p:sp>
        </p:grpSp>
        <p:sp>
          <p:nvSpPr>
            <p:cNvPr id="165" name="Rectangle 139"/>
            <p:cNvSpPr>
              <a:spLocks noChangeArrowheads="1"/>
            </p:cNvSpPr>
            <p:nvPr/>
          </p:nvSpPr>
          <p:spPr bwMode="auto">
            <a:xfrm>
              <a:off x="7003552" y="1321501"/>
              <a:ext cx="46166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latin typeface="微软雅黑" panose="020B0503020204020204" pitchFamily="34" charset="-122"/>
                  <a:ea typeface="微软雅黑" panose="020B0503020204020204" pitchFamily="34" charset="-122"/>
                </a:rPr>
                <a:t>AP</a:t>
              </a:r>
              <a:r>
                <a:rPr lang="en-US" altLang="zh-CN" sz="1200" b="1" baseline="-25000">
                  <a:latin typeface="微软雅黑" panose="020B0503020204020204" pitchFamily="34" charset="-122"/>
                  <a:ea typeface="微软雅黑" panose="020B0503020204020204" pitchFamily="34" charset="-122"/>
                </a:rPr>
                <a:t>4</a:t>
              </a:r>
              <a:endParaRPr lang="en-US" altLang="zh-CN" sz="1200" b="1">
                <a:latin typeface="微软雅黑" panose="020B0503020204020204" pitchFamily="34" charset="-122"/>
                <a:ea typeface="微软雅黑" panose="020B0503020204020204" pitchFamily="34" charset="-122"/>
              </a:endParaRPr>
            </a:p>
          </p:txBody>
        </p:sp>
        <p:sp>
          <p:nvSpPr>
            <p:cNvPr id="166" name="Oval 135"/>
            <p:cNvSpPr>
              <a:spLocks noChangeArrowheads="1"/>
            </p:cNvSpPr>
            <p:nvPr/>
          </p:nvSpPr>
          <p:spPr bwMode="auto">
            <a:xfrm>
              <a:off x="6555415" y="1427004"/>
              <a:ext cx="433282" cy="162879"/>
            </a:xfrm>
            <a:prstGeom prst="ellipse">
              <a:avLst/>
            </a:prstGeom>
            <a:solidFill>
              <a:schemeClr val="accent6">
                <a:lumMod val="75000"/>
              </a:schemeClr>
            </a:solid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67" name="Rectangle 136"/>
            <p:cNvSpPr>
              <a:spLocks noChangeArrowheads="1"/>
            </p:cNvSpPr>
            <p:nvPr/>
          </p:nvSpPr>
          <p:spPr bwMode="auto">
            <a:xfrm>
              <a:off x="6572747" y="1382346"/>
              <a:ext cx="46166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latin typeface="微软雅黑" panose="020B0503020204020204" pitchFamily="34" charset="-122"/>
                  <a:ea typeface="微软雅黑" panose="020B0503020204020204" pitchFamily="34" charset="-122"/>
                </a:rPr>
                <a:t>AP</a:t>
              </a:r>
              <a:r>
                <a:rPr lang="en-US" altLang="zh-CN" sz="1200" b="1" baseline="-25000">
                  <a:latin typeface="微软雅黑" panose="020B0503020204020204" pitchFamily="34" charset="-122"/>
                  <a:ea typeface="微软雅黑" panose="020B0503020204020204" pitchFamily="34" charset="-122"/>
                </a:rPr>
                <a:t>3</a:t>
              </a:r>
              <a:endParaRPr lang="en-US" altLang="zh-CN" sz="1200" b="1">
                <a:latin typeface="微软雅黑" panose="020B0503020204020204" pitchFamily="34" charset="-122"/>
                <a:ea typeface="微软雅黑" panose="020B0503020204020204" pitchFamily="34" charset="-122"/>
              </a:endParaRPr>
            </a:p>
          </p:txBody>
        </p:sp>
        <p:sp>
          <p:nvSpPr>
            <p:cNvPr id="169" name="Line 233"/>
            <p:cNvSpPr>
              <a:spLocks noChangeShapeType="1"/>
            </p:cNvSpPr>
            <p:nvPr/>
          </p:nvSpPr>
          <p:spPr bwMode="auto">
            <a:xfrm>
              <a:off x="2537036" y="3756101"/>
              <a:ext cx="3962671" cy="0"/>
            </a:xfrm>
            <a:prstGeom prst="line">
              <a:avLst/>
            </a:prstGeom>
            <a:noFill/>
            <a:ln w="19050">
              <a:solidFill>
                <a:srgbClr val="000099"/>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0" name="Line 234"/>
            <p:cNvSpPr>
              <a:spLocks noChangeShapeType="1"/>
            </p:cNvSpPr>
            <p:nvPr/>
          </p:nvSpPr>
          <p:spPr bwMode="auto">
            <a:xfrm>
              <a:off x="2537036" y="3603518"/>
              <a:ext cx="0" cy="267721"/>
            </a:xfrm>
            <a:prstGeom prst="line">
              <a:avLst/>
            </a:prstGeom>
            <a:noFill/>
            <a:ln w="12700">
              <a:solidFill>
                <a:schemeClr val="tx1"/>
              </a:solidFill>
              <a:prstDash val="dash"/>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1" name="Line 235"/>
            <p:cNvSpPr>
              <a:spLocks noChangeShapeType="1"/>
            </p:cNvSpPr>
            <p:nvPr/>
          </p:nvSpPr>
          <p:spPr bwMode="auto">
            <a:xfrm>
              <a:off x="6502183" y="3603518"/>
              <a:ext cx="0" cy="267721"/>
            </a:xfrm>
            <a:prstGeom prst="line">
              <a:avLst/>
            </a:prstGeom>
            <a:noFill/>
            <a:ln w="12700">
              <a:solidFill>
                <a:schemeClr val="tx1"/>
              </a:solidFill>
              <a:prstDash val="dash"/>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2" name="Rectangle 236"/>
            <p:cNvSpPr>
              <a:spLocks noChangeArrowheads="1"/>
            </p:cNvSpPr>
            <p:nvPr/>
          </p:nvSpPr>
          <p:spPr bwMode="auto">
            <a:xfrm>
              <a:off x="3208004" y="3650323"/>
              <a:ext cx="2491068" cy="274434"/>
            </a:xfrm>
            <a:prstGeom prst="rect">
              <a:avLst/>
            </a:prstGeom>
            <a:solidFill>
              <a:srgbClr val="C3E3F9"/>
            </a:solidFill>
            <a:ln>
              <a:noFill/>
            </a:ln>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dirty="0">
                  <a:latin typeface="微软雅黑" panose="020B0503020204020204" pitchFamily="34" charset="-122"/>
                  <a:ea typeface="微软雅黑" panose="020B0503020204020204" pitchFamily="34" charset="-122"/>
                </a:rPr>
                <a:t>网络层为主机之间的通信提供服务</a:t>
              </a:r>
            </a:p>
          </p:txBody>
        </p:sp>
        <p:sp>
          <p:nvSpPr>
            <p:cNvPr id="173" name="Line 237"/>
            <p:cNvSpPr>
              <a:spLocks noChangeShapeType="1"/>
            </p:cNvSpPr>
            <p:nvPr/>
          </p:nvSpPr>
          <p:spPr bwMode="auto">
            <a:xfrm flipH="1">
              <a:off x="2282019" y="3455617"/>
              <a:ext cx="3713" cy="686151"/>
            </a:xfrm>
            <a:prstGeom prst="line">
              <a:avLst/>
            </a:prstGeom>
            <a:noFill/>
            <a:ln w="12700">
              <a:solidFill>
                <a:schemeClr val="tx1"/>
              </a:solidFill>
              <a:prstDash val="dash"/>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4" name="Line 238"/>
            <p:cNvSpPr>
              <a:spLocks noChangeShapeType="1"/>
            </p:cNvSpPr>
            <p:nvPr/>
          </p:nvSpPr>
          <p:spPr bwMode="auto">
            <a:xfrm flipH="1">
              <a:off x="6689114" y="3449064"/>
              <a:ext cx="0" cy="651516"/>
            </a:xfrm>
            <a:prstGeom prst="line">
              <a:avLst/>
            </a:prstGeom>
            <a:noFill/>
            <a:ln w="12700">
              <a:solidFill>
                <a:schemeClr val="tx1"/>
              </a:solidFill>
              <a:prstDash val="dash"/>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5" name="Line 239"/>
            <p:cNvSpPr>
              <a:spLocks noChangeShapeType="1"/>
            </p:cNvSpPr>
            <p:nvPr/>
          </p:nvSpPr>
          <p:spPr bwMode="auto">
            <a:xfrm flipV="1">
              <a:off x="2296874" y="4023821"/>
              <a:ext cx="4395953" cy="2808"/>
            </a:xfrm>
            <a:prstGeom prst="line">
              <a:avLst/>
            </a:prstGeom>
            <a:noFill/>
            <a:ln w="19050">
              <a:solidFill>
                <a:srgbClr val="9900FF"/>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6" name="Rectangle 240"/>
            <p:cNvSpPr>
              <a:spLocks noChangeArrowheads="1"/>
            </p:cNvSpPr>
            <p:nvPr/>
          </p:nvSpPr>
          <p:spPr bwMode="auto">
            <a:xfrm>
              <a:off x="3039643" y="3940509"/>
              <a:ext cx="2952732" cy="274434"/>
            </a:xfrm>
            <a:prstGeom prst="rect">
              <a:avLst/>
            </a:prstGeom>
            <a:solidFill>
              <a:srgbClr val="C3E3F9"/>
            </a:solidFill>
            <a:ln>
              <a:noFill/>
            </a:ln>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a:latin typeface="微软雅黑" panose="020B0503020204020204" pitchFamily="34" charset="-122"/>
                  <a:ea typeface="微软雅黑" panose="020B0503020204020204" pitchFamily="34" charset="-122"/>
                </a:rPr>
                <a:t>运输层为应用层进程之间的通信提供服务</a:t>
              </a:r>
            </a:p>
          </p:txBody>
        </p:sp>
        <p:pic>
          <p:nvPicPr>
            <p:cNvPr id="177" name="Picture 2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4073" y="3240317"/>
              <a:ext cx="497655" cy="22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78" name="Rectangle 244"/>
            <p:cNvSpPr>
              <a:spLocks noChangeArrowheads="1"/>
            </p:cNvSpPr>
            <p:nvPr/>
          </p:nvSpPr>
          <p:spPr bwMode="auto">
            <a:xfrm>
              <a:off x="1354795" y="1070067"/>
              <a:ext cx="13144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dirty="0">
                  <a:solidFill>
                    <a:srgbClr val="0000FF"/>
                  </a:solidFill>
                  <a:latin typeface="微软雅黑" panose="020B0503020204020204" pitchFamily="34" charset="-122"/>
                  <a:ea typeface="微软雅黑" panose="020B0503020204020204" pitchFamily="34" charset="-122"/>
                </a:rPr>
                <a:t>主机 </a:t>
              </a:r>
              <a:r>
                <a:rPr lang="en-US" altLang="zh-CN" sz="1200" b="1" dirty="0">
                  <a:solidFill>
                    <a:srgbClr val="0000FF"/>
                  </a:solidFill>
                  <a:latin typeface="微软雅黑" panose="020B0503020204020204" pitchFamily="34" charset="-122"/>
                  <a:ea typeface="微软雅黑" panose="020B0503020204020204" pitchFamily="34" charset="-122"/>
                </a:rPr>
                <a:t>A </a:t>
              </a:r>
              <a:r>
                <a:rPr lang="zh-CN" altLang="en-US" sz="1200" b="1" dirty="0">
                  <a:solidFill>
                    <a:srgbClr val="0000FF"/>
                  </a:solidFill>
                  <a:latin typeface="微软雅黑" panose="020B0503020204020204" pitchFamily="34" charset="-122"/>
                  <a:ea typeface="微软雅黑" panose="020B0503020204020204" pitchFamily="34" charset="-122"/>
                </a:rPr>
                <a:t>的协议栈</a:t>
              </a:r>
            </a:p>
          </p:txBody>
        </p:sp>
        <p:sp>
          <p:nvSpPr>
            <p:cNvPr id="179" name="Rectangle 245"/>
            <p:cNvSpPr>
              <a:spLocks noChangeArrowheads="1"/>
            </p:cNvSpPr>
            <p:nvPr/>
          </p:nvSpPr>
          <p:spPr bwMode="auto">
            <a:xfrm>
              <a:off x="6358581" y="1070067"/>
              <a:ext cx="1304845"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a:solidFill>
                    <a:srgbClr val="0000FF"/>
                  </a:solidFill>
                  <a:latin typeface="微软雅黑" panose="020B0503020204020204" pitchFamily="34" charset="-122"/>
                  <a:ea typeface="微软雅黑" panose="020B0503020204020204" pitchFamily="34" charset="-122"/>
                </a:rPr>
                <a:t>主机 </a:t>
              </a:r>
              <a:r>
                <a:rPr lang="en-US" altLang="zh-CN" sz="1200" b="1">
                  <a:solidFill>
                    <a:srgbClr val="0000FF"/>
                  </a:solidFill>
                  <a:latin typeface="微软雅黑" panose="020B0503020204020204" pitchFamily="34" charset="-122"/>
                  <a:ea typeface="微软雅黑" panose="020B0503020204020204" pitchFamily="34" charset="-122"/>
                </a:rPr>
                <a:t>B </a:t>
              </a:r>
              <a:r>
                <a:rPr lang="zh-CN" altLang="en-US" sz="1200" b="1">
                  <a:solidFill>
                    <a:srgbClr val="0000FF"/>
                  </a:solidFill>
                  <a:latin typeface="微软雅黑" panose="020B0503020204020204" pitchFamily="34" charset="-122"/>
                  <a:ea typeface="微软雅黑" panose="020B0503020204020204" pitchFamily="34" charset="-122"/>
                </a:rPr>
                <a:t>的协议栈</a:t>
              </a:r>
            </a:p>
          </p:txBody>
        </p:sp>
        <p:sp>
          <p:nvSpPr>
            <p:cNvPr id="190" name="椭圆 85"/>
            <p:cNvSpPr>
              <a:spLocks noChangeArrowheads="1"/>
            </p:cNvSpPr>
            <p:nvPr/>
          </p:nvSpPr>
          <p:spPr bwMode="auto">
            <a:xfrm>
              <a:off x="6661879" y="3400928"/>
              <a:ext cx="56946" cy="42124"/>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91" name="椭圆 85"/>
            <p:cNvSpPr>
              <a:spLocks noChangeArrowheads="1"/>
            </p:cNvSpPr>
            <p:nvPr/>
          </p:nvSpPr>
          <p:spPr bwMode="auto">
            <a:xfrm>
              <a:off x="6660640" y="3264655"/>
              <a:ext cx="56946" cy="42124"/>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92" name="椭圆 85"/>
            <p:cNvSpPr>
              <a:spLocks noChangeArrowheads="1"/>
            </p:cNvSpPr>
            <p:nvPr/>
          </p:nvSpPr>
          <p:spPr bwMode="auto">
            <a:xfrm>
              <a:off x="2256021" y="3396644"/>
              <a:ext cx="56946" cy="42124"/>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93" name="椭圆 85"/>
            <p:cNvSpPr>
              <a:spLocks noChangeArrowheads="1"/>
            </p:cNvSpPr>
            <p:nvPr/>
          </p:nvSpPr>
          <p:spPr bwMode="auto">
            <a:xfrm>
              <a:off x="2262211" y="3262783"/>
              <a:ext cx="56946" cy="42124"/>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grpSp>
          <p:nvGrpSpPr>
            <p:cNvPr id="194" name="Group 44"/>
            <p:cNvGrpSpPr>
              <a:grpSpLocks/>
            </p:cNvGrpSpPr>
            <p:nvPr/>
          </p:nvGrpSpPr>
          <p:grpSpPr bwMode="auto">
            <a:xfrm>
              <a:off x="2680600" y="3199066"/>
              <a:ext cx="628600" cy="277145"/>
              <a:chOff x="1776" y="2768"/>
              <a:chExt cx="1824" cy="736"/>
            </a:xfrm>
            <a:solidFill>
              <a:srgbClr val="FFFF66"/>
            </a:solidFill>
            <a:effectLst>
              <a:outerShdw blurRad="50800" dist="38100" dir="2700000" algn="tl" rotWithShape="0">
                <a:prstClr val="black">
                  <a:alpha val="40000"/>
                </a:prstClr>
              </a:outerShdw>
            </a:effectLst>
          </p:grpSpPr>
          <p:grpSp>
            <p:nvGrpSpPr>
              <p:cNvPr id="195" name="Group 45"/>
              <p:cNvGrpSpPr>
                <a:grpSpLocks/>
              </p:cNvGrpSpPr>
              <p:nvPr/>
            </p:nvGrpSpPr>
            <p:grpSpPr bwMode="auto">
              <a:xfrm>
                <a:off x="1787" y="2783"/>
                <a:ext cx="1813" cy="721"/>
                <a:chOff x="1787" y="2783"/>
                <a:chExt cx="1813" cy="721"/>
              </a:xfrm>
              <a:grpFill/>
            </p:grpSpPr>
            <p:sp>
              <p:nvSpPr>
                <p:cNvPr id="205" name="Oval 46"/>
                <p:cNvSpPr>
                  <a:spLocks noChangeArrowheads="1"/>
                </p:cNvSpPr>
                <p:nvPr/>
              </p:nvSpPr>
              <p:spPr bwMode="auto">
                <a:xfrm>
                  <a:off x="2413" y="2783"/>
                  <a:ext cx="780"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06" name="Oval 47"/>
                <p:cNvSpPr>
                  <a:spLocks noChangeArrowheads="1"/>
                </p:cNvSpPr>
                <p:nvPr/>
              </p:nvSpPr>
              <p:spPr bwMode="auto">
                <a:xfrm>
                  <a:off x="1974" y="2863"/>
                  <a:ext cx="593"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07" name="Oval 48"/>
                <p:cNvSpPr>
                  <a:spLocks noChangeArrowheads="1"/>
                </p:cNvSpPr>
                <p:nvPr/>
              </p:nvSpPr>
              <p:spPr bwMode="auto">
                <a:xfrm>
                  <a:off x="1787" y="3045"/>
                  <a:ext cx="396" cy="23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08" name="Oval 49"/>
                <p:cNvSpPr>
                  <a:spLocks noChangeArrowheads="1"/>
                </p:cNvSpPr>
                <p:nvPr/>
              </p:nvSpPr>
              <p:spPr bwMode="auto">
                <a:xfrm>
                  <a:off x="1908" y="3154"/>
                  <a:ext cx="604" cy="2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09" name="Oval 50"/>
                <p:cNvSpPr>
                  <a:spLocks noChangeArrowheads="1"/>
                </p:cNvSpPr>
                <p:nvPr/>
              </p:nvSpPr>
              <p:spPr bwMode="auto">
                <a:xfrm>
                  <a:off x="2347" y="3198"/>
                  <a:ext cx="912" cy="30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10" name="Oval 51"/>
                <p:cNvSpPr>
                  <a:spLocks noChangeArrowheads="1"/>
                </p:cNvSpPr>
                <p:nvPr/>
              </p:nvSpPr>
              <p:spPr bwMode="auto">
                <a:xfrm>
                  <a:off x="2941" y="2870"/>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11" name="Oval 52"/>
                <p:cNvSpPr>
                  <a:spLocks noChangeArrowheads="1"/>
                </p:cNvSpPr>
                <p:nvPr/>
              </p:nvSpPr>
              <p:spPr bwMode="auto">
                <a:xfrm>
                  <a:off x="3029" y="3023"/>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12" name="Oval 53"/>
                <p:cNvSpPr>
                  <a:spLocks noChangeArrowheads="1"/>
                </p:cNvSpPr>
                <p:nvPr/>
              </p:nvSpPr>
              <p:spPr bwMode="auto">
                <a:xfrm>
                  <a:off x="2974" y="3074"/>
                  <a:ext cx="571"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13" name="Oval 54"/>
                <p:cNvSpPr>
                  <a:spLocks noChangeArrowheads="1"/>
                </p:cNvSpPr>
                <p:nvPr/>
              </p:nvSpPr>
              <p:spPr bwMode="auto">
                <a:xfrm>
                  <a:off x="2117" y="2957"/>
                  <a:ext cx="1175"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grpSp>
          <p:sp>
            <p:nvSpPr>
              <p:cNvPr id="196" name="Oval 55"/>
              <p:cNvSpPr>
                <a:spLocks noChangeArrowheads="1"/>
              </p:cNvSpPr>
              <p:nvPr/>
            </p:nvSpPr>
            <p:spPr bwMode="auto">
              <a:xfrm>
                <a:off x="2402" y="2768"/>
                <a:ext cx="780"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97" name="Oval 56"/>
              <p:cNvSpPr>
                <a:spLocks noChangeArrowheads="1"/>
              </p:cNvSpPr>
              <p:nvPr/>
            </p:nvSpPr>
            <p:spPr bwMode="auto">
              <a:xfrm>
                <a:off x="1963" y="2848"/>
                <a:ext cx="593" cy="2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98" name="Oval 57"/>
              <p:cNvSpPr>
                <a:spLocks noChangeArrowheads="1"/>
              </p:cNvSpPr>
              <p:nvPr/>
            </p:nvSpPr>
            <p:spPr bwMode="auto">
              <a:xfrm>
                <a:off x="1776" y="3030"/>
                <a:ext cx="396" cy="23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99" name="Oval 58"/>
              <p:cNvSpPr>
                <a:spLocks noChangeArrowheads="1"/>
              </p:cNvSpPr>
              <p:nvPr/>
            </p:nvSpPr>
            <p:spPr bwMode="auto">
              <a:xfrm>
                <a:off x="1897" y="3140"/>
                <a:ext cx="604" cy="2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00" name="Oval 59"/>
              <p:cNvSpPr>
                <a:spLocks noChangeArrowheads="1"/>
              </p:cNvSpPr>
              <p:nvPr/>
            </p:nvSpPr>
            <p:spPr bwMode="auto">
              <a:xfrm>
                <a:off x="2336" y="3183"/>
                <a:ext cx="912" cy="30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01" name="Oval 60"/>
              <p:cNvSpPr>
                <a:spLocks noChangeArrowheads="1"/>
              </p:cNvSpPr>
              <p:nvPr/>
            </p:nvSpPr>
            <p:spPr bwMode="auto">
              <a:xfrm>
                <a:off x="2930" y="2855"/>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02" name="Oval 61"/>
              <p:cNvSpPr>
                <a:spLocks noChangeArrowheads="1"/>
              </p:cNvSpPr>
              <p:nvPr/>
            </p:nvSpPr>
            <p:spPr bwMode="auto">
              <a:xfrm>
                <a:off x="3018" y="3008"/>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03" name="Oval 62"/>
              <p:cNvSpPr>
                <a:spLocks noChangeArrowheads="1"/>
              </p:cNvSpPr>
              <p:nvPr/>
            </p:nvSpPr>
            <p:spPr bwMode="auto">
              <a:xfrm>
                <a:off x="2963" y="3059"/>
                <a:ext cx="571"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04" name="Oval 63"/>
              <p:cNvSpPr>
                <a:spLocks noChangeArrowheads="1"/>
              </p:cNvSpPr>
              <p:nvPr/>
            </p:nvSpPr>
            <p:spPr bwMode="auto">
              <a:xfrm>
                <a:off x="2106" y="2943"/>
                <a:ext cx="1175"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grpSp>
        <p:grpSp>
          <p:nvGrpSpPr>
            <p:cNvPr id="214" name="Group 44"/>
            <p:cNvGrpSpPr>
              <a:grpSpLocks/>
            </p:cNvGrpSpPr>
            <p:nvPr/>
          </p:nvGrpSpPr>
          <p:grpSpPr bwMode="auto">
            <a:xfrm>
              <a:off x="4178500" y="3199066"/>
              <a:ext cx="628600" cy="277145"/>
              <a:chOff x="1776" y="2768"/>
              <a:chExt cx="1824" cy="736"/>
            </a:xfrm>
            <a:solidFill>
              <a:srgbClr val="FFFF66"/>
            </a:solidFill>
            <a:effectLst>
              <a:outerShdw blurRad="50800" dist="38100" dir="2700000" algn="tl" rotWithShape="0">
                <a:prstClr val="black">
                  <a:alpha val="40000"/>
                </a:prstClr>
              </a:outerShdw>
            </a:effectLst>
          </p:grpSpPr>
          <p:grpSp>
            <p:nvGrpSpPr>
              <p:cNvPr id="215" name="Group 45"/>
              <p:cNvGrpSpPr>
                <a:grpSpLocks/>
              </p:cNvGrpSpPr>
              <p:nvPr/>
            </p:nvGrpSpPr>
            <p:grpSpPr bwMode="auto">
              <a:xfrm>
                <a:off x="1787" y="2783"/>
                <a:ext cx="1813" cy="721"/>
                <a:chOff x="1787" y="2783"/>
                <a:chExt cx="1813" cy="721"/>
              </a:xfrm>
              <a:grpFill/>
            </p:grpSpPr>
            <p:sp>
              <p:nvSpPr>
                <p:cNvPr id="225" name="Oval 46"/>
                <p:cNvSpPr>
                  <a:spLocks noChangeArrowheads="1"/>
                </p:cNvSpPr>
                <p:nvPr/>
              </p:nvSpPr>
              <p:spPr bwMode="auto">
                <a:xfrm>
                  <a:off x="2413" y="2783"/>
                  <a:ext cx="780"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26" name="Oval 47"/>
                <p:cNvSpPr>
                  <a:spLocks noChangeArrowheads="1"/>
                </p:cNvSpPr>
                <p:nvPr/>
              </p:nvSpPr>
              <p:spPr bwMode="auto">
                <a:xfrm>
                  <a:off x="1974" y="2863"/>
                  <a:ext cx="593"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27" name="Oval 48"/>
                <p:cNvSpPr>
                  <a:spLocks noChangeArrowheads="1"/>
                </p:cNvSpPr>
                <p:nvPr/>
              </p:nvSpPr>
              <p:spPr bwMode="auto">
                <a:xfrm>
                  <a:off x="1787" y="3045"/>
                  <a:ext cx="396" cy="23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28" name="Oval 49"/>
                <p:cNvSpPr>
                  <a:spLocks noChangeArrowheads="1"/>
                </p:cNvSpPr>
                <p:nvPr/>
              </p:nvSpPr>
              <p:spPr bwMode="auto">
                <a:xfrm>
                  <a:off x="1908" y="3154"/>
                  <a:ext cx="604" cy="2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29" name="Oval 50"/>
                <p:cNvSpPr>
                  <a:spLocks noChangeArrowheads="1"/>
                </p:cNvSpPr>
                <p:nvPr/>
              </p:nvSpPr>
              <p:spPr bwMode="auto">
                <a:xfrm>
                  <a:off x="2347" y="3198"/>
                  <a:ext cx="912" cy="30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30" name="Oval 51"/>
                <p:cNvSpPr>
                  <a:spLocks noChangeArrowheads="1"/>
                </p:cNvSpPr>
                <p:nvPr/>
              </p:nvSpPr>
              <p:spPr bwMode="auto">
                <a:xfrm>
                  <a:off x="2941" y="2870"/>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31" name="Oval 52"/>
                <p:cNvSpPr>
                  <a:spLocks noChangeArrowheads="1"/>
                </p:cNvSpPr>
                <p:nvPr/>
              </p:nvSpPr>
              <p:spPr bwMode="auto">
                <a:xfrm>
                  <a:off x="3029" y="3023"/>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32" name="Oval 53"/>
                <p:cNvSpPr>
                  <a:spLocks noChangeArrowheads="1"/>
                </p:cNvSpPr>
                <p:nvPr/>
              </p:nvSpPr>
              <p:spPr bwMode="auto">
                <a:xfrm>
                  <a:off x="2974" y="3074"/>
                  <a:ext cx="571"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33" name="Oval 54"/>
                <p:cNvSpPr>
                  <a:spLocks noChangeArrowheads="1"/>
                </p:cNvSpPr>
                <p:nvPr/>
              </p:nvSpPr>
              <p:spPr bwMode="auto">
                <a:xfrm>
                  <a:off x="2117" y="2957"/>
                  <a:ext cx="1175"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grpSp>
          <p:sp>
            <p:nvSpPr>
              <p:cNvPr id="216" name="Oval 55"/>
              <p:cNvSpPr>
                <a:spLocks noChangeArrowheads="1"/>
              </p:cNvSpPr>
              <p:nvPr/>
            </p:nvSpPr>
            <p:spPr bwMode="auto">
              <a:xfrm>
                <a:off x="2402" y="2768"/>
                <a:ext cx="780"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17" name="Oval 56"/>
              <p:cNvSpPr>
                <a:spLocks noChangeArrowheads="1"/>
              </p:cNvSpPr>
              <p:nvPr/>
            </p:nvSpPr>
            <p:spPr bwMode="auto">
              <a:xfrm>
                <a:off x="1963" y="2848"/>
                <a:ext cx="593" cy="2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18" name="Oval 57"/>
              <p:cNvSpPr>
                <a:spLocks noChangeArrowheads="1"/>
              </p:cNvSpPr>
              <p:nvPr/>
            </p:nvSpPr>
            <p:spPr bwMode="auto">
              <a:xfrm>
                <a:off x="1776" y="3030"/>
                <a:ext cx="396" cy="23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19" name="Oval 58"/>
              <p:cNvSpPr>
                <a:spLocks noChangeArrowheads="1"/>
              </p:cNvSpPr>
              <p:nvPr/>
            </p:nvSpPr>
            <p:spPr bwMode="auto">
              <a:xfrm>
                <a:off x="1897" y="3140"/>
                <a:ext cx="604" cy="2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20" name="Oval 59"/>
              <p:cNvSpPr>
                <a:spLocks noChangeArrowheads="1"/>
              </p:cNvSpPr>
              <p:nvPr/>
            </p:nvSpPr>
            <p:spPr bwMode="auto">
              <a:xfrm>
                <a:off x="2336" y="3183"/>
                <a:ext cx="912" cy="30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21" name="Oval 60"/>
              <p:cNvSpPr>
                <a:spLocks noChangeArrowheads="1"/>
              </p:cNvSpPr>
              <p:nvPr/>
            </p:nvSpPr>
            <p:spPr bwMode="auto">
              <a:xfrm>
                <a:off x="2930" y="2855"/>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22" name="Oval 61"/>
              <p:cNvSpPr>
                <a:spLocks noChangeArrowheads="1"/>
              </p:cNvSpPr>
              <p:nvPr/>
            </p:nvSpPr>
            <p:spPr bwMode="auto">
              <a:xfrm>
                <a:off x="3018" y="3008"/>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23" name="Oval 62"/>
              <p:cNvSpPr>
                <a:spLocks noChangeArrowheads="1"/>
              </p:cNvSpPr>
              <p:nvPr/>
            </p:nvSpPr>
            <p:spPr bwMode="auto">
              <a:xfrm>
                <a:off x="2963" y="3059"/>
                <a:ext cx="571"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24" name="Oval 63"/>
              <p:cNvSpPr>
                <a:spLocks noChangeArrowheads="1"/>
              </p:cNvSpPr>
              <p:nvPr/>
            </p:nvSpPr>
            <p:spPr bwMode="auto">
              <a:xfrm>
                <a:off x="2106" y="2943"/>
                <a:ext cx="1175"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grpSp>
        <p:grpSp>
          <p:nvGrpSpPr>
            <p:cNvPr id="234" name="Group 44"/>
            <p:cNvGrpSpPr>
              <a:grpSpLocks/>
            </p:cNvGrpSpPr>
            <p:nvPr/>
          </p:nvGrpSpPr>
          <p:grpSpPr bwMode="auto">
            <a:xfrm>
              <a:off x="5666125" y="3199066"/>
              <a:ext cx="628600" cy="277145"/>
              <a:chOff x="1776" y="2768"/>
              <a:chExt cx="1824" cy="736"/>
            </a:xfrm>
            <a:solidFill>
              <a:srgbClr val="FFFF66"/>
            </a:solidFill>
            <a:effectLst>
              <a:outerShdw blurRad="50800" dist="38100" dir="2700000" algn="tl" rotWithShape="0">
                <a:prstClr val="black">
                  <a:alpha val="40000"/>
                </a:prstClr>
              </a:outerShdw>
            </a:effectLst>
          </p:grpSpPr>
          <p:grpSp>
            <p:nvGrpSpPr>
              <p:cNvPr id="235" name="Group 45"/>
              <p:cNvGrpSpPr>
                <a:grpSpLocks/>
              </p:cNvGrpSpPr>
              <p:nvPr/>
            </p:nvGrpSpPr>
            <p:grpSpPr bwMode="auto">
              <a:xfrm>
                <a:off x="1787" y="2783"/>
                <a:ext cx="1813" cy="721"/>
                <a:chOff x="1787" y="2783"/>
                <a:chExt cx="1813" cy="721"/>
              </a:xfrm>
              <a:grpFill/>
            </p:grpSpPr>
            <p:sp>
              <p:nvSpPr>
                <p:cNvPr id="245" name="Oval 46"/>
                <p:cNvSpPr>
                  <a:spLocks noChangeArrowheads="1"/>
                </p:cNvSpPr>
                <p:nvPr/>
              </p:nvSpPr>
              <p:spPr bwMode="auto">
                <a:xfrm>
                  <a:off x="2413" y="2783"/>
                  <a:ext cx="780"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46" name="Oval 47"/>
                <p:cNvSpPr>
                  <a:spLocks noChangeArrowheads="1"/>
                </p:cNvSpPr>
                <p:nvPr/>
              </p:nvSpPr>
              <p:spPr bwMode="auto">
                <a:xfrm>
                  <a:off x="1974" y="2863"/>
                  <a:ext cx="593"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47" name="Oval 48"/>
                <p:cNvSpPr>
                  <a:spLocks noChangeArrowheads="1"/>
                </p:cNvSpPr>
                <p:nvPr/>
              </p:nvSpPr>
              <p:spPr bwMode="auto">
                <a:xfrm>
                  <a:off x="1787" y="3045"/>
                  <a:ext cx="396" cy="23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48" name="Oval 49"/>
                <p:cNvSpPr>
                  <a:spLocks noChangeArrowheads="1"/>
                </p:cNvSpPr>
                <p:nvPr/>
              </p:nvSpPr>
              <p:spPr bwMode="auto">
                <a:xfrm>
                  <a:off x="1908" y="3154"/>
                  <a:ext cx="604" cy="2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49" name="Oval 50"/>
                <p:cNvSpPr>
                  <a:spLocks noChangeArrowheads="1"/>
                </p:cNvSpPr>
                <p:nvPr/>
              </p:nvSpPr>
              <p:spPr bwMode="auto">
                <a:xfrm>
                  <a:off x="2347" y="3198"/>
                  <a:ext cx="912" cy="30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50" name="Oval 51"/>
                <p:cNvSpPr>
                  <a:spLocks noChangeArrowheads="1"/>
                </p:cNvSpPr>
                <p:nvPr/>
              </p:nvSpPr>
              <p:spPr bwMode="auto">
                <a:xfrm>
                  <a:off x="2941" y="2870"/>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51" name="Oval 52"/>
                <p:cNvSpPr>
                  <a:spLocks noChangeArrowheads="1"/>
                </p:cNvSpPr>
                <p:nvPr/>
              </p:nvSpPr>
              <p:spPr bwMode="auto">
                <a:xfrm>
                  <a:off x="3029" y="3023"/>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52" name="Oval 53"/>
                <p:cNvSpPr>
                  <a:spLocks noChangeArrowheads="1"/>
                </p:cNvSpPr>
                <p:nvPr/>
              </p:nvSpPr>
              <p:spPr bwMode="auto">
                <a:xfrm>
                  <a:off x="2974" y="3074"/>
                  <a:ext cx="571"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53" name="Oval 54"/>
                <p:cNvSpPr>
                  <a:spLocks noChangeArrowheads="1"/>
                </p:cNvSpPr>
                <p:nvPr/>
              </p:nvSpPr>
              <p:spPr bwMode="auto">
                <a:xfrm>
                  <a:off x="2117" y="2957"/>
                  <a:ext cx="1175"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grpSp>
          <p:sp>
            <p:nvSpPr>
              <p:cNvPr id="236" name="Oval 55"/>
              <p:cNvSpPr>
                <a:spLocks noChangeArrowheads="1"/>
              </p:cNvSpPr>
              <p:nvPr/>
            </p:nvSpPr>
            <p:spPr bwMode="auto">
              <a:xfrm>
                <a:off x="2402" y="2768"/>
                <a:ext cx="780"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37" name="Oval 56"/>
              <p:cNvSpPr>
                <a:spLocks noChangeArrowheads="1"/>
              </p:cNvSpPr>
              <p:nvPr/>
            </p:nvSpPr>
            <p:spPr bwMode="auto">
              <a:xfrm>
                <a:off x="1963" y="2848"/>
                <a:ext cx="593" cy="2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38" name="Oval 57"/>
              <p:cNvSpPr>
                <a:spLocks noChangeArrowheads="1"/>
              </p:cNvSpPr>
              <p:nvPr/>
            </p:nvSpPr>
            <p:spPr bwMode="auto">
              <a:xfrm>
                <a:off x="1776" y="3030"/>
                <a:ext cx="396" cy="23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39" name="Oval 58"/>
              <p:cNvSpPr>
                <a:spLocks noChangeArrowheads="1"/>
              </p:cNvSpPr>
              <p:nvPr/>
            </p:nvSpPr>
            <p:spPr bwMode="auto">
              <a:xfrm>
                <a:off x="1897" y="3140"/>
                <a:ext cx="604" cy="2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40" name="Oval 59"/>
              <p:cNvSpPr>
                <a:spLocks noChangeArrowheads="1"/>
              </p:cNvSpPr>
              <p:nvPr/>
            </p:nvSpPr>
            <p:spPr bwMode="auto">
              <a:xfrm>
                <a:off x="2336" y="3183"/>
                <a:ext cx="912" cy="30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41" name="Oval 60"/>
              <p:cNvSpPr>
                <a:spLocks noChangeArrowheads="1"/>
              </p:cNvSpPr>
              <p:nvPr/>
            </p:nvSpPr>
            <p:spPr bwMode="auto">
              <a:xfrm>
                <a:off x="2930" y="2855"/>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42" name="Oval 61"/>
              <p:cNvSpPr>
                <a:spLocks noChangeArrowheads="1"/>
              </p:cNvSpPr>
              <p:nvPr/>
            </p:nvSpPr>
            <p:spPr bwMode="auto">
              <a:xfrm>
                <a:off x="3018" y="3008"/>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43" name="Oval 62"/>
              <p:cNvSpPr>
                <a:spLocks noChangeArrowheads="1"/>
              </p:cNvSpPr>
              <p:nvPr/>
            </p:nvSpPr>
            <p:spPr bwMode="auto">
              <a:xfrm>
                <a:off x="2963" y="3059"/>
                <a:ext cx="571"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44" name="Oval 63"/>
              <p:cNvSpPr>
                <a:spLocks noChangeArrowheads="1"/>
              </p:cNvSpPr>
              <p:nvPr/>
            </p:nvSpPr>
            <p:spPr bwMode="auto">
              <a:xfrm>
                <a:off x="2106" y="2943"/>
                <a:ext cx="1175"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grpSp>
        <p:sp>
          <p:nvSpPr>
            <p:cNvPr id="142" name="Rectangle 159"/>
            <p:cNvSpPr>
              <a:spLocks noChangeArrowheads="1"/>
            </p:cNvSpPr>
            <p:nvPr/>
          </p:nvSpPr>
          <p:spPr bwMode="auto">
            <a:xfrm>
              <a:off x="5710875" y="3203562"/>
              <a:ext cx="579327"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latin typeface="微软雅黑" panose="020B0503020204020204" pitchFamily="34" charset="-122"/>
                  <a:ea typeface="微软雅黑" panose="020B0503020204020204" pitchFamily="34" charset="-122"/>
                </a:rPr>
                <a:t>LAN</a:t>
              </a:r>
              <a:r>
                <a:rPr lang="en-US" altLang="zh-CN" sz="1200" b="1" baseline="-25000">
                  <a:latin typeface="微软雅黑" panose="020B0503020204020204" pitchFamily="34" charset="-122"/>
                  <a:ea typeface="微软雅黑" panose="020B0503020204020204" pitchFamily="34" charset="-122"/>
                </a:rPr>
                <a:t>2</a:t>
              </a:r>
              <a:endParaRPr lang="en-US" altLang="zh-CN" sz="1200" b="1">
                <a:latin typeface="微软雅黑" panose="020B0503020204020204" pitchFamily="34" charset="-122"/>
                <a:ea typeface="微软雅黑" panose="020B0503020204020204" pitchFamily="34" charset="-122"/>
              </a:endParaRPr>
            </a:p>
          </p:txBody>
        </p:sp>
        <p:sp>
          <p:nvSpPr>
            <p:cNvPr id="144" name="Rectangle 161"/>
            <p:cNvSpPr>
              <a:spLocks noChangeArrowheads="1"/>
            </p:cNvSpPr>
            <p:nvPr/>
          </p:nvSpPr>
          <p:spPr bwMode="auto">
            <a:xfrm>
              <a:off x="4212958" y="3209179"/>
              <a:ext cx="587278"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latin typeface="微软雅黑" panose="020B0503020204020204" pitchFamily="34" charset="-122"/>
                  <a:ea typeface="微软雅黑" panose="020B0503020204020204" pitchFamily="34" charset="-122"/>
                </a:rPr>
                <a:t>WAN</a:t>
              </a:r>
            </a:p>
          </p:txBody>
        </p:sp>
        <p:sp>
          <p:nvSpPr>
            <p:cNvPr id="158" name="Rectangle 160"/>
            <p:cNvSpPr>
              <a:spLocks noChangeArrowheads="1"/>
            </p:cNvSpPr>
            <p:nvPr/>
          </p:nvSpPr>
          <p:spPr bwMode="auto">
            <a:xfrm>
              <a:off x="2732116" y="3209992"/>
              <a:ext cx="579327"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dirty="0">
                  <a:latin typeface="微软雅黑" panose="020B0503020204020204" pitchFamily="34" charset="-122"/>
                  <a:ea typeface="微软雅黑" panose="020B0503020204020204" pitchFamily="34" charset="-122"/>
                </a:rPr>
                <a:t>LAN</a:t>
              </a:r>
              <a:r>
                <a:rPr lang="en-US" altLang="zh-CN" sz="1200" b="1" baseline="-25000" dirty="0">
                  <a:latin typeface="微软雅黑" panose="020B0503020204020204" pitchFamily="34" charset="-122"/>
                  <a:ea typeface="微软雅黑" panose="020B0503020204020204" pitchFamily="34" charset="-122"/>
                </a:rPr>
                <a:t>1</a:t>
              </a:r>
              <a:endParaRPr lang="en-US" altLang="zh-CN" sz="1200" b="1" dirty="0">
                <a:latin typeface="微软雅黑" panose="020B0503020204020204" pitchFamily="34" charset="-122"/>
                <a:ea typeface="微软雅黑" panose="020B0503020204020204" pitchFamily="34" charset="-122"/>
              </a:endParaRPr>
            </a:p>
          </p:txBody>
        </p:sp>
        <p:sp>
          <p:nvSpPr>
            <p:cNvPr id="254" name="Rectangle 10"/>
            <p:cNvSpPr>
              <a:spLocks noChangeArrowheads="1"/>
            </p:cNvSpPr>
            <p:nvPr/>
          </p:nvSpPr>
          <p:spPr bwMode="auto">
            <a:xfrm>
              <a:off x="7281090" y="1488853"/>
              <a:ext cx="277321" cy="1166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ts val="1200"/>
                </a:lnSpc>
              </a:pPr>
              <a:r>
                <a:rPr lang="en-US" altLang="zh-CN" sz="1200" b="1" dirty="0">
                  <a:latin typeface="微软雅黑" panose="020B0503020204020204" pitchFamily="34" charset="-122"/>
                  <a:ea typeface="微软雅黑" panose="020B0503020204020204" pitchFamily="34" charset="-122"/>
                </a:rPr>
                <a:t>5</a:t>
              </a:r>
            </a:p>
            <a:p>
              <a:pPr>
                <a:lnSpc>
                  <a:spcPts val="4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4</a:t>
              </a:r>
            </a:p>
            <a:p>
              <a:pPr>
                <a:lnSpc>
                  <a:spcPts val="6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3</a:t>
              </a:r>
            </a:p>
            <a:p>
              <a:pPr>
                <a:lnSpc>
                  <a:spcPts val="8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2</a:t>
              </a:r>
            </a:p>
            <a:p>
              <a:pPr>
                <a:lnSpc>
                  <a:spcPts val="6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1</a:t>
              </a:r>
            </a:p>
          </p:txBody>
        </p:sp>
      </p:grpSp>
      <p:grpSp>
        <p:nvGrpSpPr>
          <p:cNvPr id="35" name="组合 34"/>
          <p:cNvGrpSpPr/>
          <p:nvPr/>
        </p:nvGrpSpPr>
        <p:grpSpPr>
          <a:xfrm>
            <a:off x="811003" y="1422817"/>
            <a:ext cx="1501964" cy="534806"/>
            <a:chOff x="811003" y="1423671"/>
            <a:chExt cx="1501964" cy="534806"/>
          </a:xfrm>
        </p:grpSpPr>
        <p:sp>
          <p:nvSpPr>
            <p:cNvPr id="5" name="椭圆 4"/>
            <p:cNvSpPr/>
            <p:nvPr/>
          </p:nvSpPr>
          <p:spPr>
            <a:xfrm>
              <a:off x="1765743" y="1593158"/>
              <a:ext cx="547224" cy="365319"/>
            </a:xfrm>
            <a:prstGeom prst="ellipse">
              <a:avLst/>
            </a:prstGeom>
            <a:solidFill>
              <a:schemeClr val="bg1"/>
            </a:solidFill>
            <a:ln w="19050">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Rectangle 98"/>
            <p:cNvSpPr>
              <a:spLocks noChangeArrowheads="1"/>
            </p:cNvSpPr>
            <p:nvPr/>
          </p:nvSpPr>
          <p:spPr bwMode="auto">
            <a:xfrm>
              <a:off x="811003" y="1423671"/>
              <a:ext cx="541816"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400" b="1" dirty="0">
                  <a:solidFill>
                    <a:srgbClr val="C00000"/>
                  </a:solidFill>
                  <a:latin typeface="微软雅黑" panose="020B0503020204020204" pitchFamily="34" charset="-122"/>
                  <a:ea typeface="微软雅黑" panose="020B0503020204020204" pitchFamily="34" charset="-122"/>
                </a:rPr>
                <a:t>复用</a:t>
              </a:r>
            </a:p>
          </p:txBody>
        </p:sp>
        <p:cxnSp>
          <p:nvCxnSpPr>
            <p:cNvPr id="30" name="直接连接符 29"/>
            <p:cNvCxnSpPr/>
            <p:nvPr/>
          </p:nvCxnSpPr>
          <p:spPr>
            <a:xfrm>
              <a:off x="1284233" y="1633378"/>
              <a:ext cx="562557" cy="110949"/>
            </a:xfrm>
            <a:prstGeom prst="line">
              <a:avLst/>
            </a:prstGeom>
            <a:ln w="12700">
              <a:headEnd type="triangle" w="med" len="med"/>
              <a:tailEnd type="none" w="med" len="med"/>
            </a:ln>
          </p:spPr>
          <p:style>
            <a:lnRef idx="1">
              <a:schemeClr val="dk1"/>
            </a:lnRef>
            <a:fillRef idx="0">
              <a:schemeClr val="dk1"/>
            </a:fillRef>
            <a:effectRef idx="0">
              <a:schemeClr val="dk1"/>
            </a:effectRef>
            <a:fontRef idx="minor">
              <a:schemeClr val="tx1"/>
            </a:fontRef>
          </p:style>
        </p:cxnSp>
      </p:grpSp>
      <p:grpSp>
        <p:nvGrpSpPr>
          <p:cNvPr id="256" name="组合 255"/>
          <p:cNvGrpSpPr/>
          <p:nvPr/>
        </p:nvGrpSpPr>
        <p:grpSpPr>
          <a:xfrm>
            <a:off x="6744719" y="1393409"/>
            <a:ext cx="1824734" cy="564324"/>
            <a:chOff x="-297165" y="1333193"/>
            <a:chExt cx="1824734" cy="564324"/>
          </a:xfrm>
        </p:grpSpPr>
        <p:sp>
          <p:nvSpPr>
            <p:cNvPr id="257" name="椭圆 256"/>
            <p:cNvSpPr/>
            <p:nvPr/>
          </p:nvSpPr>
          <p:spPr>
            <a:xfrm>
              <a:off x="-297165" y="1532198"/>
              <a:ext cx="547224" cy="365319"/>
            </a:xfrm>
            <a:prstGeom prst="ellipse">
              <a:avLst/>
            </a:prstGeom>
            <a:solidFill>
              <a:schemeClr val="bg1"/>
            </a:solidFill>
            <a:ln w="19050">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Rectangle 98"/>
            <p:cNvSpPr>
              <a:spLocks noChangeArrowheads="1"/>
            </p:cNvSpPr>
            <p:nvPr/>
          </p:nvSpPr>
          <p:spPr bwMode="auto">
            <a:xfrm>
              <a:off x="626680" y="1333193"/>
              <a:ext cx="900889"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400" b="1" dirty="0">
                  <a:solidFill>
                    <a:srgbClr val="C00000"/>
                  </a:solidFill>
                  <a:latin typeface="微软雅黑" panose="020B0503020204020204" pitchFamily="34" charset="-122"/>
                  <a:ea typeface="微软雅黑" panose="020B0503020204020204" pitchFamily="34" charset="-122"/>
                </a:rPr>
                <a:t>分用，</a:t>
              </a:r>
              <a:endParaRPr lang="en-US" altLang="zh-CN" sz="1400" b="1" dirty="0">
                <a:solidFill>
                  <a:srgbClr val="C00000"/>
                </a:solidFill>
                <a:latin typeface="微软雅黑" panose="020B0503020204020204" pitchFamily="34" charset="-122"/>
                <a:ea typeface="微软雅黑" panose="020B0503020204020204" pitchFamily="34" charset="-122"/>
              </a:endParaRPr>
            </a:p>
            <a:p>
              <a:r>
                <a:rPr lang="zh-CN" altLang="en-US" sz="1400" b="1" dirty="0">
                  <a:solidFill>
                    <a:srgbClr val="C00000"/>
                  </a:solidFill>
                  <a:latin typeface="微软雅黑" panose="020B0503020204020204" pitchFamily="34" charset="-122"/>
                  <a:ea typeface="微软雅黑" panose="020B0503020204020204" pitchFamily="34" charset="-122"/>
                </a:rPr>
                <a:t>差错检测</a:t>
              </a:r>
            </a:p>
          </p:txBody>
        </p:sp>
        <p:cxnSp>
          <p:nvCxnSpPr>
            <p:cNvPr id="259" name="直接连接符 258"/>
            <p:cNvCxnSpPr/>
            <p:nvPr/>
          </p:nvCxnSpPr>
          <p:spPr>
            <a:xfrm flipH="1">
              <a:off x="148855" y="1605572"/>
              <a:ext cx="545860" cy="80939"/>
            </a:xfrm>
            <a:prstGeom prst="line">
              <a:avLst/>
            </a:prstGeom>
            <a:ln w="12700">
              <a:headEnd type="triangle" w="med" len="med"/>
              <a:tailEnd type="none" w="med" len="med"/>
            </a:ln>
          </p:spPr>
          <p:style>
            <a:lnRef idx="1">
              <a:schemeClr val="dk1"/>
            </a:lnRef>
            <a:fillRef idx="0">
              <a:schemeClr val="dk1"/>
            </a:fillRef>
            <a:effectRef idx="0">
              <a:schemeClr val="dk1"/>
            </a:effectRef>
            <a:fontRef idx="minor">
              <a:schemeClr val="tx1"/>
            </a:fontRef>
          </p:style>
        </p:cxnSp>
      </p:grpSp>
      <p:grpSp>
        <p:nvGrpSpPr>
          <p:cNvPr id="42" name="组合 41"/>
          <p:cNvGrpSpPr/>
          <p:nvPr/>
        </p:nvGrpSpPr>
        <p:grpSpPr>
          <a:xfrm>
            <a:off x="1814331" y="1510398"/>
            <a:ext cx="5408594" cy="1293671"/>
            <a:chOff x="1804171" y="1511252"/>
            <a:chExt cx="5408594" cy="1293671"/>
          </a:xfrm>
        </p:grpSpPr>
        <p:sp>
          <p:nvSpPr>
            <p:cNvPr id="182" name="Line 248"/>
            <p:cNvSpPr>
              <a:spLocks noChangeShapeType="1"/>
            </p:cNvSpPr>
            <p:nvPr/>
          </p:nvSpPr>
          <p:spPr bwMode="auto">
            <a:xfrm>
              <a:off x="6781959" y="1588011"/>
              <a:ext cx="262445" cy="312653"/>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3" name="Line 249"/>
            <p:cNvSpPr>
              <a:spLocks noChangeShapeType="1"/>
            </p:cNvSpPr>
            <p:nvPr/>
          </p:nvSpPr>
          <p:spPr bwMode="auto">
            <a:xfrm flipH="1">
              <a:off x="7044404" y="1511252"/>
              <a:ext cx="168361" cy="381923"/>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4" name="椭圆 85"/>
            <p:cNvSpPr>
              <a:spLocks noChangeArrowheads="1"/>
            </p:cNvSpPr>
            <p:nvPr/>
          </p:nvSpPr>
          <p:spPr bwMode="auto">
            <a:xfrm>
              <a:off x="7123633" y="1645112"/>
              <a:ext cx="56946" cy="43060"/>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85" name="椭圆 85"/>
            <p:cNvSpPr>
              <a:spLocks noChangeArrowheads="1"/>
            </p:cNvSpPr>
            <p:nvPr/>
          </p:nvSpPr>
          <p:spPr bwMode="auto">
            <a:xfrm>
              <a:off x="7010980" y="1883814"/>
              <a:ext cx="55707" cy="42124"/>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86" name="椭圆 85"/>
            <p:cNvSpPr>
              <a:spLocks noChangeArrowheads="1"/>
            </p:cNvSpPr>
            <p:nvPr/>
          </p:nvSpPr>
          <p:spPr bwMode="auto">
            <a:xfrm>
              <a:off x="6817860" y="1645112"/>
              <a:ext cx="56946" cy="43060"/>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28" name="Freeform 32"/>
            <p:cNvSpPr>
              <a:spLocks/>
            </p:cNvSpPr>
            <p:nvPr/>
          </p:nvSpPr>
          <p:spPr bwMode="auto">
            <a:xfrm>
              <a:off x="1999766" y="1897856"/>
              <a:ext cx="5039686" cy="907067"/>
            </a:xfrm>
            <a:custGeom>
              <a:avLst/>
              <a:gdLst>
                <a:gd name="T0" fmla="*/ 0 w 4272"/>
                <a:gd name="T1" fmla="*/ 0 h 1138"/>
                <a:gd name="T2" fmla="*/ 0 w 4272"/>
                <a:gd name="T3" fmla="*/ 2147483647 h 1138"/>
                <a:gd name="T4" fmla="*/ 2147483647 w 4272"/>
                <a:gd name="T5" fmla="*/ 2147483647 h 1138"/>
                <a:gd name="T6" fmla="*/ 2147483647 w 4272"/>
                <a:gd name="T7" fmla="*/ 2147483647 h 1138"/>
                <a:gd name="T8" fmla="*/ 2147483647 w 4272"/>
                <a:gd name="T9" fmla="*/ 2147483647 h 1138"/>
                <a:gd name="T10" fmla="*/ 2147483647 w 4272"/>
                <a:gd name="T11" fmla="*/ 2147483647 h 1138"/>
                <a:gd name="T12" fmla="*/ 2147483647 w 4272"/>
                <a:gd name="T13" fmla="*/ 2147483647 h 1138"/>
                <a:gd name="T14" fmla="*/ 2147483647 w 4272"/>
                <a:gd name="T15" fmla="*/ 2147483647 h 1138"/>
                <a:gd name="T16" fmla="*/ 2147483647 w 4272"/>
                <a:gd name="T17" fmla="*/ 2147483647 h 1138"/>
                <a:gd name="T18" fmla="*/ 2147483647 w 4272"/>
                <a:gd name="T19" fmla="*/ 2147483647 h 1138"/>
                <a:gd name="T20" fmla="*/ 2147483647 w 4272"/>
                <a:gd name="T21" fmla="*/ 2147483647 h 1138"/>
                <a:gd name="T22" fmla="*/ 2147483647 w 4272"/>
                <a:gd name="T23" fmla="*/ 2147483647 h 1138"/>
                <a:gd name="T24" fmla="*/ 2147483647 w 4272"/>
                <a:gd name="T25" fmla="*/ 2147483647 h 1138"/>
                <a:gd name="T26" fmla="*/ 2147483647 w 4272"/>
                <a:gd name="T27" fmla="*/ 2147483647 h 1138"/>
                <a:gd name="T28" fmla="*/ 2147483647 w 4272"/>
                <a:gd name="T29" fmla="*/ 2147483647 h 1138"/>
                <a:gd name="T30" fmla="*/ 2147483647 w 4272"/>
                <a:gd name="T31" fmla="*/ 2147483647 h 1138"/>
                <a:gd name="T32" fmla="*/ 2147483647 w 4272"/>
                <a:gd name="T33" fmla="*/ 2147483647 h 1138"/>
                <a:gd name="T34" fmla="*/ 2147483647 w 4272"/>
                <a:gd name="T35" fmla="*/ 2147483647 h 1138"/>
                <a:gd name="T36" fmla="*/ 2147483647 w 4272"/>
                <a:gd name="T37" fmla="*/ 2147483647 h 1138"/>
                <a:gd name="T38" fmla="*/ 2147483647 w 4272"/>
                <a:gd name="T39" fmla="*/ 2147483647 h 1138"/>
                <a:gd name="T40" fmla="*/ 2147483647 w 4272"/>
                <a:gd name="T41" fmla="*/ 2147483647 h 1138"/>
                <a:gd name="T42" fmla="*/ 2147483647 w 4272"/>
                <a:gd name="T43" fmla="*/ 2147483647 h 1138"/>
                <a:gd name="T44" fmla="*/ 2147483647 w 4272"/>
                <a:gd name="T45" fmla="*/ 2147483647 h 1138"/>
                <a:gd name="T46" fmla="*/ 2147483647 w 4272"/>
                <a:gd name="T47" fmla="*/ 2147483647 h 1138"/>
                <a:gd name="T48" fmla="*/ 2147483647 w 4272"/>
                <a:gd name="T49" fmla="*/ 2147483647 h 1138"/>
                <a:gd name="T50" fmla="*/ 2147483647 w 4272"/>
                <a:gd name="T51" fmla="*/ 2147483647 h 1138"/>
                <a:gd name="T52" fmla="*/ 2147483647 w 4272"/>
                <a:gd name="T53" fmla="*/ 2147483647 h 1138"/>
                <a:gd name="T54" fmla="*/ 2147483647 w 4272"/>
                <a:gd name="T55" fmla="*/ 2147483647 h 1138"/>
                <a:gd name="T56" fmla="*/ 2147483647 w 4272"/>
                <a:gd name="T57" fmla="*/ 2147483647 h 1138"/>
                <a:gd name="T58" fmla="*/ 2147483647 w 4272"/>
                <a:gd name="T59" fmla="*/ 2147483647 h 1138"/>
                <a:gd name="T60" fmla="*/ 2147483647 w 4272"/>
                <a:gd name="T61" fmla="*/ 2147483647 h 1138"/>
                <a:gd name="T62" fmla="*/ 2147483647 w 4272"/>
                <a:gd name="T63" fmla="*/ 2147483647 h 1138"/>
                <a:gd name="T64" fmla="*/ 2147483647 w 4272"/>
                <a:gd name="T65" fmla="*/ 2147483647 h 1138"/>
                <a:gd name="T66" fmla="*/ 2147483647 w 4272"/>
                <a:gd name="T67" fmla="*/ 2147483647 h 1138"/>
                <a:gd name="T68" fmla="*/ 2147483647 w 4272"/>
                <a:gd name="T69" fmla="*/ 2147483647 h 1138"/>
                <a:gd name="T70" fmla="*/ 2147483647 w 4272"/>
                <a:gd name="T71" fmla="*/ 2147483647 h 1138"/>
                <a:gd name="T72" fmla="*/ 2147483647 w 4272"/>
                <a:gd name="T73" fmla="*/ 2147483647 h 1138"/>
                <a:gd name="T74" fmla="*/ 2147483647 w 4272"/>
                <a:gd name="T75" fmla="*/ 2147483647 h 1138"/>
                <a:gd name="T76" fmla="*/ 2147483647 w 4272"/>
                <a:gd name="T77" fmla="*/ 2147483647 h 1138"/>
                <a:gd name="T78" fmla="*/ 2147483647 w 4272"/>
                <a:gd name="T79" fmla="*/ 2147483647 h 1138"/>
                <a:gd name="T80" fmla="*/ 2147483647 w 4272"/>
                <a:gd name="T81" fmla="*/ 2147483647 h 1138"/>
                <a:gd name="T82" fmla="*/ 2147483647 w 4272"/>
                <a:gd name="T83" fmla="*/ 0 h 113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72"/>
                <a:gd name="T127" fmla="*/ 0 h 1138"/>
                <a:gd name="T128" fmla="*/ 4272 w 4272"/>
                <a:gd name="T129" fmla="*/ 1138 h 113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28575" cap="flat" cmpd="sng">
              <a:solidFill>
                <a:srgbClr val="0000FF"/>
              </a:solidFill>
              <a:prstDash val="sysDot"/>
              <a:round/>
              <a:headEnd type="none" w="med" len="lg"/>
              <a:tailEnd type="none" w="med" len="lg"/>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7" name="椭圆 85"/>
            <p:cNvSpPr>
              <a:spLocks noChangeArrowheads="1"/>
            </p:cNvSpPr>
            <p:nvPr/>
          </p:nvSpPr>
          <p:spPr bwMode="auto">
            <a:xfrm>
              <a:off x="2153272" y="1650728"/>
              <a:ext cx="48610" cy="45719"/>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88" name="椭圆 85"/>
            <p:cNvSpPr>
              <a:spLocks noChangeArrowheads="1"/>
            </p:cNvSpPr>
            <p:nvPr/>
          </p:nvSpPr>
          <p:spPr bwMode="auto">
            <a:xfrm>
              <a:off x="1846261" y="1652600"/>
              <a:ext cx="48610" cy="45719"/>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89" name="椭圆 85"/>
            <p:cNvSpPr>
              <a:spLocks noChangeArrowheads="1"/>
            </p:cNvSpPr>
            <p:nvPr/>
          </p:nvSpPr>
          <p:spPr bwMode="auto">
            <a:xfrm>
              <a:off x="1966341" y="1876324"/>
              <a:ext cx="48610" cy="45719"/>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80" name="Line 246"/>
            <p:cNvSpPr>
              <a:spLocks noChangeShapeType="1"/>
            </p:cNvSpPr>
            <p:nvPr/>
          </p:nvSpPr>
          <p:spPr bwMode="auto">
            <a:xfrm>
              <a:off x="1804171" y="1530910"/>
              <a:ext cx="189406" cy="362265"/>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1" name="Line 247"/>
            <p:cNvSpPr>
              <a:spLocks noChangeShapeType="1"/>
            </p:cNvSpPr>
            <p:nvPr/>
          </p:nvSpPr>
          <p:spPr bwMode="auto">
            <a:xfrm flipH="1">
              <a:off x="2013383" y="1573034"/>
              <a:ext cx="240162" cy="320141"/>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2" name="灯片编号占位符 1">
            <a:extLst>
              <a:ext uri="{FF2B5EF4-FFF2-40B4-BE49-F238E27FC236}">
                <a16:creationId xmlns:a16="http://schemas.microsoft.com/office/drawing/2014/main" id="{2E73821B-14C6-41E5-83BC-8B280417AF76}"/>
              </a:ext>
            </a:extLst>
          </p:cNvPr>
          <p:cNvSpPr>
            <a:spLocks noGrp="1"/>
          </p:cNvSpPr>
          <p:nvPr>
            <p:ph type="sldNum" sz="quarter" idx="12"/>
          </p:nvPr>
        </p:nvSpPr>
        <p:spPr/>
        <p:txBody>
          <a:bodyPr/>
          <a:lstStyle/>
          <a:p>
            <a:fld id="{C485880C-E2C3-4DAB-AE74-D9BE691626AC}" type="slidenum">
              <a:rPr lang="zh-CN" altLang="en-US" smtClean="0"/>
              <a:pPr/>
              <a:t>6</a:t>
            </a:fld>
            <a:endParaRPr lang="zh-CN" altLang="en-US"/>
          </a:p>
        </p:txBody>
      </p:sp>
    </p:spTree>
    <p:extLst>
      <p:ext uri="{BB962C8B-B14F-4D97-AF65-F5344CB8AC3E}">
        <p14:creationId xmlns:p14="http://schemas.microsoft.com/office/powerpoint/2010/main" val="57930898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35" presetClass="emph" presetSubtype="0" repeatCount="3000" fill="hold" nodeType="afterEffect">
                                  <p:stCondLst>
                                    <p:cond delay="0"/>
                                  </p:stCondLst>
                                  <p:childTnLst>
                                    <p:anim calcmode="discrete" valueType="str">
                                      <p:cBhvr>
                                        <p:cTn id="10" dur="1000" fill="hold"/>
                                        <p:tgtEl>
                                          <p:spTgt spid="35"/>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6"/>
                                        </p:tgtEl>
                                        <p:attrNameLst>
                                          <p:attrName>style.visibility</p:attrName>
                                        </p:attrNameLst>
                                      </p:cBhvr>
                                      <p:to>
                                        <p:strVal val="visible"/>
                                      </p:to>
                                    </p:set>
                                    <p:animEffect transition="in" filter="fade">
                                      <p:cBhvr>
                                        <p:cTn id="15" dur="500"/>
                                        <p:tgtEl>
                                          <p:spTgt spid="256"/>
                                        </p:tgtEl>
                                      </p:cBhvr>
                                    </p:animEffect>
                                  </p:childTnLst>
                                </p:cTn>
                              </p:par>
                            </p:childTnLst>
                          </p:cTn>
                        </p:par>
                        <p:par>
                          <p:cTn id="16" fill="hold">
                            <p:stCondLst>
                              <p:cond delay="500"/>
                            </p:stCondLst>
                            <p:childTnLst>
                              <p:par>
                                <p:cTn id="17" presetID="35" presetClass="emph" presetSubtype="0" repeatCount="3000" fill="hold" nodeType="afterEffect">
                                  <p:stCondLst>
                                    <p:cond delay="0"/>
                                  </p:stCondLst>
                                  <p:childTnLst>
                                    <p:anim calcmode="discrete" valueType="str">
                                      <p:cBhvr>
                                        <p:cTn id="18" dur="1000" fill="hold"/>
                                        <p:tgtEl>
                                          <p:spTgt spid="25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8"/>
          <p:cNvSpPr>
            <a:spLocks noChangeArrowheads="1"/>
          </p:cNvSpPr>
          <p:nvPr/>
        </p:nvSpPr>
        <p:spPr bwMode="auto">
          <a:xfrm>
            <a:off x="545145" y="1065923"/>
            <a:ext cx="7940488"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虽然是面向字节流的，但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传送的数据单元却是报文段。</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一个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报文段分为首部和数据两部分，而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的全部功能都体现在它首部中各字段的作用。</a:t>
            </a:r>
          </a:p>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报文段首部的前 </a:t>
            </a:r>
            <a:r>
              <a:rPr lang="en-US" altLang="zh-CN" sz="2000" b="1" dirty="0">
                <a:latin typeface="微软雅黑" pitchFamily="34" charset="-122"/>
                <a:ea typeface="微软雅黑" pitchFamily="34" charset="-122"/>
              </a:rPr>
              <a:t>20 </a:t>
            </a:r>
            <a:r>
              <a:rPr lang="zh-CN" altLang="en-US" sz="2000" b="1" dirty="0">
                <a:latin typeface="微软雅黑" pitchFamily="34" charset="-122"/>
                <a:ea typeface="微软雅黑" pitchFamily="34" charset="-122"/>
              </a:rPr>
              <a:t>个字节是固定的，后面有 </a:t>
            </a:r>
            <a:r>
              <a:rPr lang="en-US" altLang="zh-CN" sz="2000" b="1" dirty="0">
                <a:latin typeface="微软雅黑" pitchFamily="34" charset="-122"/>
                <a:ea typeface="微软雅黑" pitchFamily="34" charset="-122"/>
              </a:rPr>
              <a:t>4</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字节是根据需要而增加的选项 </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是整数</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因此 </a:t>
            </a:r>
            <a:r>
              <a:rPr lang="en-US" altLang="zh-CN" sz="2000" b="1" dirty="0">
                <a:solidFill>
                  <a:srgbClr val="0000FF"/>
                </a:solidFill>
                <a:latin typeface="微软雅黑" pitchFamily="34" charset="-122"/>
                <a:ea typeface="微软雅黑" pitchFamily="34" charset="-122"/>
              </a:rPr>
              <a:t>TCP </a:t>
            </a:r>
            <a:r>
              <a:rPr lang="zh-CN" altLang="en-US" sz="2000" b="1" dirty="0">
                <a:solidFill>
                  <a:srgbClr val="0000FF"/>
                </a:solidFill>
                <a:latin typeface="微软雅黑" pitchFamily="34" charset="-122"/>
                <a:ea typeface="微软雅黑" pitchFamily="34" charset="-122"/>
              </a:rPr>
              <a:t>首部的最小长度是 </a:t>
            </a:r>
            <a:r>
              <a:rPr lang="en-US" altLang="zh-CN" sz="2000" b="1" dirty="0">
                <a:solidFill>
                  <a:srgbClr val="0000FF"/>
                </a:solidFill>
                <a:latin typeface="微软雅黑" pitchFamily="34" charset="-122"/>
                <a:ea typeface="微软雅黑" pitchFamily="34" charset="-122"/>
              </a:rPr>
              <a:t>20 </a:t>
            </a:r>
            <a:r>
              <a:rPr lang="zh-CN" altLang="en-US" sz="2000" b="1" dirty="0">
                <a:solidFill>
                  <a:srgbClr val="0000FF"/>
                </a:solidFill>
                <a:latin typeface="微软雅黑" pitchFamily="34" charset="-122"/>
                <a:ea typeface="微软雅黑" pitchFamily="34" charset="-122"/>
              </a:rPr>
              <a:t>字节。</a:t>
            </a:r>
          </a:p>
        </p:txBody>
      </p:sp>
      <p:sp>
        <p:nvSpPr>
          <p:cNvPr id="3" name="AutoShape 5"/>
          <p:cNvSpPr>
            <a:spLocks noChangeArrowheads="1"/>
          </p:cNvSpPr>
          <p:nvPr/>
        </p:nvSpPr>
        <p:spPr bwMode="auto">
          <a:xfrm>
            <a:off x="545144" y="614832"/>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endParaRPr lang="zh-CN" altLang="en-US">
              <a:latin typeface="宋体" charset="-122"/>
            </a:endParaRPr>
          </a:p>
        </p:txBody>
      </p:sp>
      <p:sp>
        <p:nvSpPr>
          <p:cNvPr id="4" name="Rectangle 6"/>
          <p:cNvSpPr>
            <a:spLocks noChangeArrowheads="1"/>
          </p:cNvSpPr>
          <p:nvPr/>
        </p:nvSpPr>
        <p:spPr bwMode="auto">
          <a:xfrm>
            <a:off x="2583732" y="572561"/>
            <a:ext cx="39765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b="1" dirty="0">
                <a:solidFill>
                  <a:srgbClr val="FFFF00"/>
                </a:solidFill>
                <a:latin typeface="微软雅黑" pitchFamily="34" charset="-122"/>
                <a:ea typeface="微软雅黑" pitchFamily="34" charset="-122"/>
              </a:rPr>
              <a:t>5.5  </a:t>
            </a:r>
            <a:r>
              <a:rPr lang="en-US" altLang="zh-CN" sz="2400" b="1" dirty="0">
                <a:solidFill>
                  <a:schemeClr val="bg1"/>
                </a:solidFill>
                <a:latin typeface="微软雅黑" pitchFamily="34" charset="-122"/>
                <a:ea typeface="微软雅黑" pitchFamily="34" charset="-122"/>
              </a:rPr>
              <a:t>TCP </a:t>
            </a:r>
            <a:r>
              <a:rPr lang="zh-CN" altLang="en-US" sz="2400" b="1" dirty="0">
                <a:solidFill>
                  <a:schemeClr val="bg1"/>
                </a:solidFill>
                <a:latin typeface="微软雅黑" pitchFamily="34" charset="-122"/>
                <a:ea typeface="微软雅黑" pitchFamily="34" charset="-122"/>
              </a:rPr>
              <a:t>报文段的首部格式</a:t>
            </a:r>
          </a:p>
        </p:txBody>
      </p:sp>
      <p:sp>
        <p:nvSpPr>
          <p:cNvPr id="5" name="灯片编号占位符 4">
            <a:extLst>
              <a:ext uri="{FF2B5EF4-FFF2-40B4-BE49-F238E27FC236}">
                <a16:creationId xmlns:a16="http://schemas.microsoft.com/office/drawing/2014/main" id="{07E9745A-1258-43A0-A3C7-4B31C60CE57D}"/>
              </a:ext>
            </a:extLst>
          </p:cNvPr>
          <p:cNvSpPr>
            <a:spLocks noGrp="1"/>
          </p:cNvSpPr>
          <p:nvPr>
            <p:ph type="sldNum" sz="quarter" idx="12"/>
          </p:nvPr>
        </p:nvSpPr>
        <p:spPr/>
        <p:txBody>
          <a:bodyPr/>
          <a:lstStyle/>
          <a:p>
            <a:fld id="{C485880C-E2C3-4DAB-AE74-D9BE691626AC}" type="slidenum">
              <a:rPr lang="zh-CN" altLang="en-US" smtClean="0"/>
              <a:pPr/>
              <a:t>60</a:t>
            </a:fld>
            <a:endParaRPr lang="zh-CN" altLang="en-US"/>
          </a:p>
        </p:txBody>
      </p:sp>
    </p:spTree>
    <p:extLst>
      <p:ext uri="{BB962C8B-B14F-4D97-AF65-F5344CB8AC3E}">
        <p14:creationId xmlns:p14="http://schemas.microsoft.com/office/powerpoint/2010/main" val="345298861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圆角矩形 107"/>
          <p:cNvSpPr/>
          <p:nvPr/>
        </p:nvSpPr>
        <p:spPr>
          <a:xfrm>
            <a:off x="545144" y="1030659"/>
            <a:ext cx="8053712" cy="33979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5"/>
          <p:cNvSpPr>
            <a:spLocks/>
          </p:cNvSpPr>
          <p:nvPr/>
        </p:nvSpPr>
        <p:spPr bwMode="auto">
          <a:xfrm>
            <a:off x="2466523" y="3184393"/>
            <a:ext cx="4206284" cy="314892"/>
          </a:xfrm>
          <a:custGeom>
            <a:avLst/>
            <a:gdLst>
              <a:gd name="T0" fmla="*/ 0 w 4626"/>
              <a:gd name="T1" fmla="*/ 0 h 544"/>
              <a:gd name="T2" fmla="*/ 861 w 4626"/>
              <a:gd name="T3" fmla="*/ 544 h 544"/>
              <a:gd name="T4" fmla="*/ 1814 w 4626"/>
              <a:gd name="T5" fmla="*/ 544 h 544"/>
              <a:gd name="T6" fmla="*/ 4626 w 4626"/>
              <a:gd name="T7" fmla="*/ 0 h 544"/>
              <a:gd name="T8" fmla="*/ 0 w 4626"/>
              <a:gd name="T9" fmla="*/ 0 h 544"/>
            </a:gdLst>
            <a:ahLst/>
            <a:cxnLst>
              <a:cxn ang="0">
                <a:pos x="T0" y="T1"/>
              </a:cxn>
              <a:cxn ang="0">
                <a:pos x="T2" y="T3"/>
              </a:cxn>
              <a:cxn ang="0">
                <a:pos x="T4" y="T5"/>
              </a:cxn>
              <a:cxn ang="0">
                <a:pos x="T6" y="T7"/>
              </a:cxn>
              <a:cxn ang="0">
                <a:pos x="T8" y="T9"/>
              </a:cxn>
            </a:cxnLst>
            <a:rect l="0" t="0" r="r" b="b"/>
            <a:pathLst>
              <a:path w="4626" h="544">
                <a:moveTo>
                  <a:pt x="0" y="0"/>
                </a:moveTo>
                <a:lnTo>
                  <a:pt x="861" y="544"/>
                </a:lnTo>
                <a:lnTo>
                  <a:pt x="1814" y="544"/>
                </a:lnTo>
                <a:lnTo>
                  <a:pt x="4626" y="0"/>
                </a:lnTo>
                <a:lnTo>
                  <a:pt x="0" y="0"/>
                </a:lnTo>
                <a:close/>
              </a:path>
            </a:pathLst>
          </a:custGeom>
          <a:gradFill rotWithShape="1">
            <a:gsLst>
              <a:gs pos="0">
                <a:srgbClr val="99FFCC"/>
              </a:gs>
              <a:gs pos="100000">
                <a:srgbClr val="00B0F0"/>
              </a:gs>
            </a:gsLst>
            <a:lin ang="5400000" scaled="1"/>
          </a:gradFill>
          <a:ln>
            <a:noFill/>
          </a:ln>
          <a:effectLst/>
        </p:spPr>
        <p:txBody>
          <a:bodyPr/>
          <a:lstStyle/>
          <a:p>
            <a:endParaRPr lang="zh-CN" altLang="en-US" sz="1000" b="1">
              <a:latin typeface="微软雅黑" pitchFamily="34" charset="-122"/>
              <a:ea typeface="微软雅黑" pitchFamily="34" charset="-122"/>
            </a:endParaRPr>
          </a:p>
        </p:txBody>
      </p:sp>
      <p:sp>
        <p:nvSpPr>
          <p:cNvPr id="7" name="AutoShape 4"/>
          <p:cNvSpPr>
            <a:spLocks noChangeArrowheads="1"/>
          </p:cNvSpPr>
          <p:nvPr/>
        </p:nvSpPr>
        <p:spPr bwMode="auto">
          <a:xfrm>
            <a:off x="2115346" y="4053589"/>
            <a:ext cx="391282" cy="143571"/>
          </a:xfrm>
          <a:prstGeom prst="leftArrow">
            <a:avLst>
              <a:gd name="adj1" fmla="val 50000"/>
              <a:gd name="adj2" fmla="val 62893"/>
            </a:avLst>
          </a:prstGeom>
          <a:solidFill>
            <a:srgbClr val="FF00FF"/>
          </a:solidFill>
          <a:ln w="12700">
            <a:solidFill>
              <a:schemeClr val="tx1"/>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8" name="Rectangle 106"/>
          <p:cNvSpPr>
            <a:spLocks noChangeArrowheads="1"/>
          </p:cNvSpPr>
          <p:nvPr/>
        </p:nvSpPr>
        <p:spPr bwMode="auto">
          <a:xfrm>
            <a:off x="2486086" y="3982255"/>
            <a:ext cx="755175" cy="287141"/>
          </a:xfrm>
          <a:prstGeom prst="rect">
            <a:avLst/>
          </a:prstGeom>
          <a:solidFill>
            <a:srgbClr val="66FF66"/>
          </a:solidFill>
          <a:ln w="19050">
            <a:solidFill>
              <a:srgbClr val="333399"/>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9" name="Line 33"/>
          <p:cNvSpPr>
            <a:spLocks noChangeShapeType="1"/>
          </p:cNvSpPr>
          <p:nvPr/>
        </p:nvSpPr>
        <p:spPr bwMode="auto">
          <a:xfrm flipH="1">
            <a:off x="2282620" y="1613244"/>
            <a:ext cx="9782" cy="1568439"/>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 name="Rectangle 34"/>
          <p:cNvSpPr>
            <a:spLocks noChangeArrowheads="1"/>
          </p:cNvSpPr>
          <p:nvPr/>
        </p:nvSpPr>
        <p:spPr bwMode="auto">
          <a:xfrm>
            <a:off x="2024068" y="2221838"/>
            <a:ext cx="439224" cy="366767"/>
          </a:xfrm>
          <a:prstGeom prst="rect">
            <a:avLst/>
          </a:prstGeom>
          <a:solidFill>
            <a:srgbClr val="C3E3F9"/>
          </a:solidFill>
          <a:ln>
            <a:noFill/>
          </a:ln>
          <a:effectLst/>
          <a:extLst/>
        </p:spPr>
        <p:txBody>
          <a:bodyPr wrap="none" lIns="90488" tIns="44450" rIns="90488" bIns="44450">
            <a:spAutoFit/>
          </a:bodyPr>
          <a:lstStyle/>
          <a:p>
            <a:pPr algn="ctr" defTabSz="762000" eaLnBrk="0" hangingPunct="0">
              <a:lnSpc>
                <a:spcPct val="90000"/>
              </a:lnSpc>
            </a:pPr>
            <a:r>
              <a:rPr kumimoji="1" lang="en-US" altLang="zh-CN" sz="1000" b="1" dirty="0">
                <a:solidFill>
                  <a:srgbClr val="0000FF"/>
                </a:solidFill>
                <a:latin typeface="微软雅黑" pitchFamily="34" charset="-122"/>
                <a:ea typeface="微软雅黑" pitchFamily="34" charset="-122"/>
              </a:rPr>
              <a:t>TCP</a:t>
            </a:r>
          </a:p>
          <a:p>
            <a:pPr algn="ctr" defTabSz="762000" eaLnBrk="0" hangingPunct="0">
              <a:lnSpc>
                <a:spcPct val="90000"/>
              </a:lnSpc>
            </a:pPr>
            <a:r>
              <a:rPr kumimoji="1" lang="zh-CN" altLang="en-US" sz="1000" b="1" dirty="0">
                <a:solidFill>
                  <a:srgbClr val="0000FF"/>
                </a:solidFill>
                <a:latin typeface="微软雅黑" pitchFamily="34" charset="-122"/>
                <a:ea typeface="微软雅黑" pitchFamily="34" charset="-122"/>
              </a:rPr>
              <a:t>首部</a:t>
            </a:r>
          </a:p>
        </p:txBody>
      </p:sp>
      <p:sp>
        <p:nvSpPr>
          <p:cNvPr id="11" name="Line 35"/>
          <p:cNvSpPr>
            <a:spLocks noChangeShapeType="1"/>
          </p:cNvSpPr>
          <p:nvPr/>
        </p:nvSpPr>
        <p:spPr bwMode="auto">
          <a:xfrm>
            <a:off x="6919314" y="1609631"/>
            <a:ext cx="0" cy="1317417"/>
          </a:xfrm>
          <a:prstGeom prst="line">
            <a:avLst/>
          </a:prstGeom>
          <a:noFill/>
          <a:ln w="12700">
            <a:solidFill>
              <a:srgbClr val="CC00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 name="Rectangle 36"/>
          <p:cNvSpPr>
            <a:spLocks noChangeArrowheads="1"/>
          </p:cNvSpPr>
          <p:nvPr/>
        </p:nvSpPr>
        <p:spPr bwMode="auto">
          <a:xfrm>
            <a:off x="6635856" y="2090188"/>
            <a:ext cx="763030" cy="366767"/>
          </a:xfrm>
          <a:prstGeom prst="rect">
            <a:avLst/>
          </a:prstGeom>
          <a:solidFill>
            <a:srgbClr val="C3E3F9"/>
          </a:solidFill>
          <a:ln>
            <a:noFill/>
          </a:ln>
          <a:effectLst/>
          <a:extLst/>
        </p:spPr>
        <p:txBody>
          <a:bodyPr wrap="none" lIns="90488" tIns="44450" rIns="90488" bIns="44450">
            <a:spAutoFit/>
          </a:bodyPr>
          <a:lstStyle/>
          <a:p>
            <a:pPr algn="ctr" defTabSz="762000" eaLnBrk="0" hangingPunct="0">
              <a:lnSpc>
                <a:spcPct val="90000"/>
              </a:lnSpc>
            </a:pPr>
            <a:r>
              <a:rPr kumimoji="1" lang="en-US" altLang="zh-CN" sz="1000" b="1" dirty="0">
                <a:solidFill>
                  <a:srgbClr val="CC00CC"/>
                </a:solidFill>
                <a:latin typeface="微软雅黑" pitchFamily="34" charset="-122"/>
                <a:ea typeface="微软雅黑" pitchFamily="34" charset="-122"/>
              </a:rPr>
              <a:t>20 </a:t>
            </a:r>
            <a:r>
              <a:rPr kumimoji="1" lang="zh-CN" altLang="en-US" sz="1000" b="1" dirty="0">
                <a:solidFill>
                  <a:srgbClr val="CC00CC"/>
                </a:solidFill>
                <a:latin typeface="微软雅黑" pitchFamily="34" charset="-122"/>
                <a:ea typeface="微软雅黑" pitchFamily="34" charset="-122"/>
              </a:rPr>
              <a:t>字节的</a:t>
            </a:r>
          </a:p>
          <a:p>
            <a:pPr algn="ctr" defTabSz="762000" eaLnBrk="0" hangingPunct="0">
              <a:lnSpc>
                <a:spcPct val="90000"/>
              </a:lnSpc>
            </a:pPr>
            <a:r>
              <a:rPr kumimoji="1" lang="zh-CN" altLang="en-US" sz="1000" b="1" dirty="0">
                <a:solidFill>
                  <a:srgbClr val="CC00CC"/>
                </a:solidFill>
                <a:latin typeface="微软雅黑" pitchFamily="34" charset="-122"/>
                <a:ea typeface="微软雅黑" pitchFamily="34" charset="-122"/>
              </a:rPr>
              <a:t>固定首部</a:t>
            </a:r>
          </a:p>
        </p:txBody>
      </p:sp>
      <p:sp>
        <p:nvSpPr>
          <p:cNvPr id="13" name="Rectangle 75"/>
          <p:cNvSpPr>
            <a:spLocks noChangeArrowheads="1"/>
          </p:cNvSpPr>
          <p:nvPr/>
        </p:nvSpPr>
        <p:spPr bwMode="auto">
          <a:xfrm>
            <a:off x="2460653" y="1612340"/>
            <a:ext cx="4196502" cy="1572052"/>
          </a:xfrm>
          <a:prstGeom prst="rect">
            <a:avLst/>
          </a:prstGeom>
          <a:solidFill>
            <a:srgbClr val="00FFFF"/>
          </a:solidFill>
          <a:ln w="25400">
            <a:solidFill>
              <a:schemeClr val="tx1"/>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15" name="Line 6"/>
          <p:cNvSpPr>
            <a:spLocks noChangeShapeType="1"/>
          </p:cNvSpPr>
          <p:nvPr/>
        </p:nvSpPr>
        <p:spPr bwMode="auto">
          <a:xfrm>
            <a:off x="2456740" y="1879616"/>
            <a:ext cx="42033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6" name="Line 7"/>
          <p:cNvSpPr>
            <a:spLocks noChangeShapeType="1"/>
          </p:cNvSpPr>
          <p:nvPr/>
        </p:nvSpPr>
        <p:spPr bwMode="auto">
          <a:xfrm>
            <a:off x="2464566" y="2144183"/>
            <a:ext cx="41955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7" name="Line 8"/>
          <p:cNvSpPr>
            <a:spLocks noChangeShapeType="1"/>
          </p:cNvSpPr>
          <p:nvPr/>
        </p:nvSpPr>
        <p:spPr bwMode="auto">
          <a:xfrm>
            <a:off x="2456740" y="2407847"/>
            <a:ext cx="42033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8" name="Line 9"/>
          <p:cNvSpPr>
            <a:spLocks noChangeShapeType="1"/>
          </p:cNvSpPr>
          <p:nvPr/>
        </p:nvSpPr>
        <p:spPr bwMode="auto">
          <a:xfrm>
            <a:off x="2456740" y="2671511"/>
            <a:ext cx="42033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9" name="Line 10"/>
          <p:cNvSpPr>
            <a:spLocks noChangeShapeType="1"/>
          </p:cNvSpPr>
          <p:nvPr/>
        </p:nvSpPr>
        <p:spPr bwMode="auto">
          <a:xfrm>
            <a:off x="2464566" y="2936078"/>
            <a:ext cx="41955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0" name="Line 11"/>
          <p:cNvSpPr>
            <a:spLocks noChangeShapeType="1"/>
          </p:cNvSpPr>
          <p:nvPr/>
        </p:nvSpPr>
        <p:spPr bwMode="auto">
          <a:xfrm>
            <a:off x="4559883" y="1615049"/>
            <a:ext cx="0" cy="2699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1" name="Rectangle 12"/>
          <p:cNvSpPr>
            <a:spLocks noChangeArrowheads="1"/>
          </p:cNvSpPr>
          <p:nvPr/>
        </p:nvSpPr>
        <p:spPr bwMode="auto">
          <a:xfrm>
            <a:off x="5215280" y="1619919"/>
            <a:ext cx="926537"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a:latin typeface="微软雅黑" pitchFamily="34" charset="-122"/>
                <a:ea typeface="微软雅黑" pitchFamily="34" charset="-122"/>
              </a:rPr>
              <a:t>目  的  端  口</a:t>
            </a:r>
          </a:p>
        </p:txBody>
      </p:sp>
      <p:sp>
        <p:nvSpPr>
          <p:cNvPr id="22" name="Rectangle 13"/>
          <p:cNvSpPr>
            <a:spLocks noChangeArrowheads="1"/>
          </p:cNvSpPr>
          <p:nvPr/>
        </p:nvSpPr>
        <p:spPr bwMode="auto">
          <a:xfrm>
            <a:off x="2427738" y="2418327"/>
            <a:ext cx="69648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数据偏移</a:t>
            </a:r>
          </a:p>
        </p:txBody>
      </p:sp>
      <p:sp>
        <p:nvSpPr>
          <p:cNvPr id="23" name="Rectangle 14"/>
          <p:cNvSpPr>
            <a:spLocks noChangeArrowheads="1"/>
          </p:cNvSpPr>
          <p:nvPr/>
        </p:nvSpPr>
        <p:spPr bwMode="auto">
          <a:xfrm>
            <a:off x="3133659" y="2687308"/>
            <a:ext cx="798296"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a:latin typeface="微软雅黑" pitchFamily="34" charset="-122"/>
                <a:ea typeface="微软雅黑" pitchFamily="34" charset="-122"/>
              </a:rPr>
              <a:t>检   验   和</a:t>
            </a:r>
          </a:p>
        </p:txBody>
      </p:sp>
      <p:sp>
        <p:nvSpPr>
          <p:cNvPr id="24" name="Rectangle 15"/>
          <p:cNvSpPr>
            <a:spLocks noChangeArrowheads="1"/>
          </p:cNvSpPr>
          <p:nvPr/>
        </p:nvSpPr>
        <p:spPr bwMode="auto">
          <a:xfrm>
            <a:off x="3244195" y="2931107"/>
            <a:ext cx="1746098"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000" b="1">
                <a:latin typeface="微软雅黑" pitchFamily="34" charset="-122"/>
                <a:ea typeface="微软雅黑" pitchFamily="34" charset="-122"/>
              </a:rPr>
              <a:t>选    项    （长  度  可  变）</a:t>
            </a:r>
          </a:p>
        </p:txBody>
      </p:sp>
      <p:sp>
        <p:nvSpPr>
          <p:cNvPr id="25" name="Rectangle 16"/>
          <p:cNvSpPr>
            <a:spLocks noChangeArrowheads="1"/>
          </p:cNvSpPr>
          <p:nvPr/>
        </p:nvSpPr>
        <p:spPr bwMode="auto">
          <a:xfrm>
            <a:off x="3196264" y="1619919"/>
            <a:ext cx="721352"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dirty="0">
                <a:latin typeface="微软雅黑" pitchFamily="34" charset="-122"/>
                <a:ea typeface="微软雅黑" pitchFamily="34" charset="-122"/>
              </a:rPr>
              <a:t>源  端  口</a:t>
            </a:r>
          </a:p>
        </p:txBody>
      </p:sp>
      <p:sp>
        <p:nvSpPr>
          <p:cNvPr id="26" name="Rectangle 17"/>
          <p:cNvSpPr>
            <a:spLocks noChangeArrowheads="1"/>
          </p:cNvSpPr>
          <p:nvPr/>
        </p:nvSpPr>
        <p:spPr bwMode="auto">
          <a:xfrm>
            <a:off x="4317288" y="1880873"/>
            <a:ext cx="62996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000" b="1" dirty="0">
                <a:latin typeface="微软雅黑" pitchFamily="34" charset="-122"/>
                <a:ea typeface="微软雅黑" pitchFamily="34" charset="-122"/>
              </a:rPr>
              <a:t>序   号</a:t>
            </a:r>
          </a:p>
        </p:txBody>
      </p:sp>
      <p:sp>
        <p:nvSpPr>
          <p:cNvPr id="27" name="Line 18"/>
          <p:cNvSpPr>
            <a:spLocks noChangeShapeType="1"/>
          </p:cNvSpPr>
          <p:nvPr/>
        </p:nvSpPr>
        <p:spPr bwMode="auto">
          <a:xfrm>
            <a:off x="4562817" y="2411459"/>
            <a:ext cx="0" cy="52100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8" name="Rectangle 19"/>
          <p:cNvSpPr>
            <a:spLocks noChangeArrowheads="1"/>
          </p:cNvSpPr>
          <p:nvPr/>
        </p:nvSpPr>
        <p:spPr bwMode="auto">
          <a:xfrm>
            <a:off x="5127242" y="2687308"/>
            <a:ext cx="104195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a:latin typeface="微软雅黑" pitchFamily="34" charset="-122"/>
                <a:ea typeface="微软雅黑" pitchFamily="34" charset="-122"/>
              </a:rPr>
              <a:t>紧   急   指   针</a:t>
            </a:r>
          </a:p>
        </p:txBody>
      </p:sp>
      <p:sp>
        <p:nvSpPr>
          <p:cNvPr id="29" name="Rectangle 20"/>
          <p:cNvSpPr>
            <a:spLocks noChangeArrowheads="1"/>
          </p:cNvSpPr>
          <p:nvPr/>
        </p:nvSpPr>
        <p:spPr bwMode="auto">
          <a:xfrm>
            <a:off x="5372771" y="2413711"/>
            <a:ext cx="554640"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a:latin typeface="微软雅黑" pitchFamily="34" charset="-122"/>
                <a:ea typeface="微软雅黑" pitchFamily="34" charset="-122"/>
              </a:rPr>
              <a:t>窗   口</a:t>
            </a:r>
          </a:p>
        </p:txBody>
      </p:sp>
      <p:sp>
        <p:nvSpPr>
          <p:cNvPr id="30" name="Rectangle 21"/>
          <p:cNvSpPr>
            <a:spLocks noChangeArrowheads="1"/>
          </p:cNvSpPr>
          <p:nvPr/>
        </p:nvSpPr>
        <p:spPr bwMode="auto">
          <a:xfrm>
            <a:off x="4183272" y="2148961"/>
            <a:ext cx="92629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000" b="1" dirty="0">
                <a:latin typeface="微软雅黑" pitchFamily="34" charset="-122"/>
                <a:ea typeface="微软雅黑" pitchFamily="34" charset="-122"/>
              </a:rPr>
              <a:t>确    认    号</a:t>
            </a:r>
          </a:p>
        </p:txBody>
      </p:sp>
      <p:sp>
        <p:nvSpPr>
          <p:cNvPr id="31" name="Line 22"/>
          <p:cNvSpPr>
            <a:spLocks noChangeShapeType="1"/>
          </p:cNvSpPr>
          <p:nvPr/>
        </p:nvSpPr>
        <p:spPr bwMode="auto">
          <a:xfrm>
            <a:off x="3056165" y="2411459"/>
            <a:ext cx="0" cy="2636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2" name="Line 23"/>
          <p:cNvSpPr>
            <a:spLocks noChangeShapeType="1"/>
          </p:cNvSpPr>
          <p:nvPr/>
        </p:nvSpPr>
        <p:spPr bwMode="auto">
          <a:xfrm>
            <a:off x="4035564" y="2408750"/>
            <a:ext cx="0" cy="2600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3" name="Line 24"/>
          <p:cNvSpPr>
            <a:spLocks noChangeShapeType="1"/>
          </p:cNvSpPr>
          <p:nvPr/>
        </p:nvSpPr>
        <p:spPr bwMode="auto">
          <a:xfrm>
            <a:off x="3765580" y="2411459"/>
            <a:ext cx="0" cy="2636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4" name="Line 25"/>
          <p:cNvSpPr>
            <a:spLocks noChangeShapeType="1"/>
          </p:cNvSpPr>
          <p:nvPr/>
        </p:nvSpPr>
        <p:spPr bwMode="auto">
          <a:xfrm>
            <a:off x="3899593" y="2411459"/>
            <a:ext cx="0" cy="2591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5" name="Line 26"/>
          <p:cNvSpPr>
            <a:spLocks noChangeShapeType="1"/>
          </p:cNvSpPr>
          <p:nvPr/>
        </p:nvSpPr>
        <p:spPr bwMode="auto">
          <a:xfrm>
            <a:off x="4297724" y="2411459"/>
            <a:ext cx="0" cy="2591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6" name="Line 27"/>
          <p:cNvSpPr>
            <a:spLocks noChangeShapeType="1"/>
          </p:cNvSpPr>
          <p:nvPr/>
        </p:nvSpPr>
        <p:spPr bwMode="auto">
          <a:xfrm>
            <a:off x="4166644" y="2411459"/>
            <a:ext cx="0" cy="2591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7" name="Line 28"/>
          <p:cNvSpPr>
            <a:spLocks noChangeShapeType="1"/>
          </p:cNvSpPr>
          <p:nvPr/>
        </p:nvSpPr>
        <p:spPr bwMode="auto">
          <a:xfrm>
            <a:off x="4431737" y="2411459"/>
            <a:ext cx="0" cy="2591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8" name="Rectangle 29"/>
          <p:cNvSpPr>
            <a:spLocks noChangeArrowheads="1"/>
          </p:cNvSpPr>
          <p:nvPr/>
        </p:nvSpPr>
        <p:spPr bwMode="auto">
          <a:xfrm>
            <a:off x="3147354" y="2419129"/>
            <a:ext cx="554640"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dirty="0">
                <a:latin typeface="微软雅黑" pitchFamily="34" charset="-122"/>
                <a:ea typeface="微软雅黑" pitchFamily="34" charset="-122"/>
              </a:rPr>
              <a:t>保   留</a:t>
            </a:r>
          </a:p>
        </p:txBody>
      </p:sp>
      <p:sp>
        <p:nvSpPr>
          <p:cNvPr id="39" name="Rectangle 30"/>
          <p:cNvSpPr>
            <a:spLocks noChangeArrowheads="1"/>
          </p:cNvSpPr>
          <p:nvPr/>
        </p:nvSpPr>
        <p:spPr bwMode="auto">
          <a:xfrm>
            <a:off x="4376548" y="2389423"/>
            <a:ext cx="258085" cy="332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700" b="1" dirty="0">
                <a:latin typeface="微软雅黑" pitchFamily="34" charset="-122"/>
                <a:ea typeface="微软雅黑" pitchFamily="34" charset="-122"/>
              </a:rPr>
              <a:t>F</a:t>
            </a:r>
          </a:p>
          <a:p>
            <a:pPr algn="ctr" defTabSz="762000" eaLnBrk="0" hangingPunct="0">
              <a:lnSpc>
                <a:spcPct val="75000"/>
              </a:lnSpc>
            </a:pPr>
            <a:r>
              <a:rPr kumimoji="1" lang="en-US" altLang="zh-CN" sz="700" b="1" dirty="0">
                <a:latin typeface="微软雅黑" pitchFamily="34" charset="-122"/>
                <a:ea typeface="微软雅黑" pitchFamily="34" charset="-122"/>
              </a:rPr>
              <a:t>I</a:t>
            </a:r>
          </a:p>
          <a:p>
            <a:pPr algn="ctr" defTabSz="762000" eaLnBrk="0" hangingPunct="0">
              <a:lnSpc>
                <a:spcPct val="75000"/>
              </a:lnSpc>
            </a:pPr>
            <a:r>
              <a:rPr kumimoji="1" lang="en-US" altLang="zh-CN" sz="700" b="1" dirty="0">
                <a:latin typeface="微软雅黑" pitchFamily="34" charset="-122"/>
                <a:ea typeface="微软雅黑" pitchFamily="34" charset="-122"/>
              </a:rPr>
              <a:t>N</a:t>
            </a:r>
          </a:p>
        </p:txBody>
      </p:sp>
      <p:sp>
        <p:nvSpPr>
          <p:cNvPr id="40" name="Line 31"/>
          <p:cNvSpPr>
            <a:spLocks noChangeShapeType="1"/>
          </p:cNvSpPr>
          <p:nvPr/>
        </p:nvSpPr>
        <p:spPr bwMode="auto">
          <a:xfrm>
            <a:off x="2467500" y="1224367"/>
            <a:ext cx="4186720" cy="0"/>
          </a:xfrm>
          <a:prstGeom prst="line">
            <a:avLst/>
          </a:prstGeom>
          <a:noFill/>
          <a:ln w="1270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1" name="Rectangle 32"/>
          <p:cNvSpPr>
            <a:spLocks noChangeArrowheads="1"/>
          </p:cNvSpPr>
          <p:nvPr/>
        </p:nvSpPr>
        <p:spPr bwMode="auto">
          <a:xfrm>
            <a:off x="4291854" y="1114069"/>
            <a:ext cx="506551" cy="243656"/>
          </a:xfrm>
          <a:prstGeom prst="rect">
            <a:avLst/>
          </a:prstGeom>
          <a:solidFill>
            <a:srgbClr val="C3E3F9"/>
          </a:solidFill>
          <a:ln>
            <a:noFill/>
          </a:ln>
          <a:effectLst/>
          <a:extLst/>
        </p:spPr>
        <p:txBody>
          <a:bodyPr wrap="none" lIns="90488" tIns="44450" rIns="90488" bIns="44450">
            <a:spAutoFit/>
          </a:bodyPr>
          <a:lstStyle/>
          <a:p>
            <a:pPr algn="ctr" defTabSz="762000" eaLnBrk="0" hangingPunct="0"/>
            <a:r>
              <a:rPr kumimoji="1" lang="en-US" altLang="zh-CN" sz="1000" b="1" dirty="0">
                <a:solidFill>
                  <a:srgbClr val="0000FF"/>
                </a:solidFill>
                <a:latin typeface="微软雅黑" pitchFamily="34" charset="-122"/>
                <a:ea typeface="微软雅黑" pitchFamily="34" charset="-122"/>
              </a:rPr>
              <a:t>32 </a:t>
            </a:r>
            <a:r>
              <a:rPr kumimoji="1" lang="zh-CN" altLang="en-US" sz="1000" b="1" dirty="0">
                <a:solidFill>
                  <a:srgbClr val="0000FF"/>
                </a:solidFill>
                <a:latin typeface="微软雅黑" pitchFamily="34" charset="-122"/>
                <a:ea typeface="微软雅黑" pitchFamily="34" charset="-122"/>
              </a:rPr>
              <a:t>位</a:t>
            </a:r>
          </a:p>
        </p:txBody>
      </p:sp>
      <p:sp>
        <p:nvSpPr>
          <p:cNvPr id="80" name="Rectangle 76"/>
          <p:cNvSpPr>
            <a:spLocks noChangeArrowheads="1"/>
          </p:cNvSpPr>
          <p:nvPr/>
        </p:nvSpPr>
        <p:spPr bwMode="auto">
          <a:xfrm>
            <a:off x="4255279" y="2396738"/>
            <a:ext cx="258085" cy="33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700" b="1">
                <a:latin typeface="微软雅黑" pitchFamily="34" charset="-122"/>
                <a:ea typeface="微软雅黑" pitchFamily="34" charset="-122"/>
              </a:rPr>
              <a:t>S</a:t>
            </a:r>
          </a:p>
          <a:p>
            <a:pPr defTabSz="762000" eaLnBrk="0" hangingPunct="0">
              <a:lnSpc>
                <a:spcPct val="75000"/>
              </a:lnSpc>
            </a:pPr>
            <a:r>
              <a:rPr kumimoji="1" lang="en-US" altLang="zh-CN" sz="700" b="1">
                <a:latin typeface="微软雅黑" pitchFamily="34" charset="-122"/>
                <a:ea typeface="微软雅黑" pitchFamily="34" charset="-122"/>
              </a:rPr>
              <a:t>Y</a:t>
            </a:r>
          </a:p>
          <a:p>
            <a:pPr defTabSz="762000" eaLnBrk="0" hangingPunct="0">
              <a:lnSpc>
                <a:spcPct val="75000"/>
              </a:lnSpc>
            </a:pPr>
            <a:r>
              <a:rPr kumimoji="1" lang="en-US" altLang="zh-CN" sz="700" b="1">
                <a:latin typeface="微软雅黑" pitchFamily="34" charset="-122"/>
                <a:ea typeface="微软雅黑" pitchFamily="34" charset="-122"/>
              </a:rPr>
              <a:t>N</a:t>
            </a:r>
          </a:p>
        </p:txBody>
      </p:sp>
      <p:sp>
        <p:nvSpPr>
          <p:cNvPr id="81" name="Rectangle 77"/>
          <p:cNvSpPr>
            <a:spLocks noChangeArrowheads="1"/>
          </p:cNvSpPr>
          <p:nvPr/>
        </p:nvSpPr>
        <p:spPr bwMode="auto">
          <a:xfrm>
            <a:off x="4125178" y="2396738"/>
            <a:ext cx="245261" cy="33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700" b="1">
                <a:latin typeface="微软雅黑" pitchFamily="34" charset="-122"/>
                <a:ea typeface="微软雅黑" pitchFamily="34" charset="-122"/>
              </a:rPr>
              <a:t>R</a:t>
            </a:r>
          </a:p>
          <a:p>
            <a:pPr defTabSz="762000" eaLnBrk="0" hangingPunct="0">
              <a:lnSpc>
                <a:spcPct val="75000"/>
              </a:lnSpc>
            </a:pPr>
            <a:r>
              <a:rPr kumimoji="1" lang="en-US" altLang="zh-CN" sz="700" b="1">
                <a:latin typeface="微软雅黑" pitchFamily="34" charset="-122"/>
                <a:ea typeface="微软雅黑" pitchFamily="34" charset="-122"/>
              </a:rPr>
              <a:t>S</a:t>
            </a:r>
          </a:p>
          <a:p>
            <a:pPr defTabSz="762000" eaLnBrk="0" hangingPunct="0">
              <a:lnSpc>
                <a:spcPct val="75000"/>
              </a:lnSpc>
            </a:pPr>
            <a:r>
              <a:rPr kumimoji="1" lang="en-US" altLang="zh-CN" sz="700" b="1">
                <a:latin typeface="微软雅黑" pitchFamily="34" charset="-122"/>
                <a:ea typeface="微软雅黑" pitchFamily="34" charset="-122"/>
              </a:rPr>
              <a:t>T</a:t>
            </a:r>
          </a:p>
        </p:txBody>
      </p:sp>
      <p:sp>
        <p:nvSpPr>
          <p:cNvPr id="82" name="Rectangle 78"/>
          <p:cNvSpPr>
            <a:spLocks noChangeArrowheads="1"/>
          </p:cNvSpPr>
          <p:nvPr/>
        </p:nvSpPr>
        <p:spPr bwMode="auto">
          <a:xfrm>
            <a:off x="3985294" y="2396738"/>
            <a:ext cx="256481" cy="33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700" b="1" dirty="0">
                <a:latin typeface="微软雅黑" pitchFamily="34" charset="-122"/>
                <a:ea typeface="微软雅黑" pitchFamily="34" charset="-122"/>
              </a:rPr>
              <a:t>P</a:t>
            </a:r>
          </a:p>
          <a:p>
            <a:pPr defTabSz="762000" eaLnBrk="0" hangingPunct="0">
              <a:lnSpc>
                <a:spcPct val="75000"/>
              </a:lnSpc>
            </a:pPr>
            <a:r>
              <a:rPr kumimoji="1" lang="en-US" altLang="zh-CN" sz="700" b="1" dirty="0">
                <a:latin typeface="微软雅黑" pitchFamily="34" charset="-122"/>
                <a:ea typeface="微软雅黑" pitchFamily="34" charset="-122"/>
              </a:rPr>
              <a:t>S</a:t>
            </a:r>
          </a:p>
          <a:p>
            <a:pPr defTabSz="762000" eaLnBrk="0" hangingPunct="0">
              <a:lnSpc>
                <a:spcPct val="75000"/>
              </a:lnSpc>
            </a:pPr>
            <a:r>
              <a:rPr kumimoji="1" lang="en-US" altLang="zh-CN" sz="700" b="1" dirty="0">
                <a:latin typeface="微软雅黑" pitchFamily="34" charset="-122"/>
                <a:ea typeface="微软雅黑" pitchFamily="34" charset="-122"/>
              </a:rPr>
              <a:t>H</a:t>
            </a:r>
          </a:p>
        </p:txBody>
      </p:sp>
      <p:sp>
        <p:nvSpPr>
          <p:cNvPr id="83" name="Rectangle 79"/>
          <p:cNvSpPr>
            <a:spLocks noChangeArrowheads="1"/>
          </p:cNvSpPr>
          <p:nvPr/>
        </p:nvSpPr>
        <p:spPr bwMode="auto">
          <a:xfrm>
            <a:off x="3846900" y="2396738"/>
            <a:ext cx="250069" cy="33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700" b="1" dirty="0">
                <a:latin typeface="微软雅黑" pitchFamily="34" charset="-122"/>
                <a:ea typeface="微软雅黑" pitchFamily="34" charset="-122"/>
              </a:rPr>
              <a:t>A</a:t>
            </a:r>
          </a:p>
          <a:p>
            <a:pPr defTabSz="762000" eaLnBrk="0" hangingPunct="0">
              <a:lnSpc>
                <a:spcPct val="75000"/>
              </a:lnSpc>
            </a:pPr>
            <a:r>
              <a:rPr kumimoji="1" lang="en-US" altLang="zh-CN" sz="700" b="1" dirty="0">
                <a:latin typeface="微软雅黑" pitchFamily="34" charset="-122"/>
                <a:ea typeface="微软雅黑" pitchFamily="34" charset="-122"/>
              </a:rPr>
              <a:t>C</a:t>
            </a:r>
          </a:p>
          <a:p>
            <a:pPr defTabSz="762000" eaLnBrk="0" hangingPunct="0">
              <a:lnSpc>
                <a:spcPct val="75000"/>
              </a:lnSpc>
            </a:pPr>
            <a:r>
              <a:rPr kumimoji="1" lang="en-US" altLang="zh-CN" sz="700" b="1" dirty="0">
                <a:latin typeface="微软雅黑" pitchFamily="34" charset="-122"/>
                <a:ea typeface="微软雅黑" pitchFamily="34" charset="-122"/>
              </a:rPr>
              <a:t>K</a:t>
            </a:r>
          </a:p>
        </p:txBody>
      </p:sp>
      <p:sp>
        <p:nvSpPr>
          <p:cNvPr id="84" name="Rectangle 80"/>
          <p:cNvSpPr>
            <a:spLocks noChangeArrowheads="1"/>
          </p:cNvSpPr>
          <p:nvPr/>
        </p:nvSpPr>
        <p:spPr bwMode="auto">
          <a:xfrm>
            <a:off x="3711397" y="2396738"/>
            <a:ext cx="251673" cy="33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700" b="1" dirty="0">
                <a:latin typeface="微软雅黑" pitchFamily="34" charset="-122"/>
                <a:ea typeface="微软雅黑" pitchFamily="34" charset="-122"/>
              </a:rPr>
              <a:t>U</a:t>
            </a:r>
          </a:p>
          <a:p>
            <a:pPr defTabSz="762000" eaLnBrk="0" hangingPunct="0">
              <a:lnSpc>
                <a:spcPct val="75000"/>
              </a:lnSpc>
            </a:pPr>
            <a:r>
              <a:rPr kumimoji="1" lang="en-US" altLang="zh-CN" sz="700" b="1" dirty="0">
                <a:latin typeface="微软雅黑" pitchFamily="34" charset="-122"/>
                <a:ea typeface="微软雅黑" pitchFamily="34" charset="-122"/>
              </a:rPr>
              <a:t>R</a:t>
            </a:r>
          </a:p>
          <a:p>
            <a:pPr defTabSz="762000" eaLnBrk="0" hangingPunct="0">
              <a:lnSpc>
                <a:spcPct val="75000"/>
              </a:lnSpc>
            </a:pPr>
            <a:r>
              <a:rPr kumimoji="1" lang="en-US" altLang="zh-CN" sz="700" b="1" dirty="0">
                <a:latin typeface="微软雅黑" pitchFamily="34" charset="-122"/>
                <a:ea typeface="微软雅黑" pitchFamily="34" charset="-122"/>
              </a:rPr>
              <a:t>G</a:t>
            </a:r>
          </a:p>
        </p:txBody>
      </p:sp>
      <p:sp>
        <p:nvSpPr>
          <p:cNvPr id="86" name="Line 82"/>
          <p:cNvSpPr>
            <a:spLocks noChangeShapeType="1"/>
          </p:cNvSpPr>
          <p:nvPr/>
        </p:nvSpPr>
        <p:spPr bwMode="auto">
          <a:xfrm flipH="1">
            <a:off x="5600693" y="2942399"/>
            <a:ext cx="1957" cy="2447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7" name="Rectangle 105"/>
          <p:cNvSpPr>
            <a:spLocks noChangeArrowheads="1"/>
          </p:cNvSpPr>
          <p:nvPr/>
        </p:nvSpPr>
        <p:spPr bwMode="auto">
          <a:xfrm>
            <a:off x="4128493" y="3513732"/>
            <a:ext cx="2652894" cy="280821"/>
          </a:xfrm>
          <a:prstGeom prst="rect">
            <a:avLst/>
          </a:prstGeom>
          <a:solidFill>
            <a:srgbClr val="99FFCC"/>
          </a:solidFill>
          <a:ln>
            <a:noFill/>
          </a:ln>
          <a:effectLst/>
          <a:extLst/>
        </p:spPr>
        <p:txBody>
          <a:bodyPr wrap="none" anchor="ctr"/>
          <a:lstStyle/>
          <a:p>
            <a:endParaRPr lang="zh-CN" altLang="en-US" sz="1000" b="1">
              <a:latin typeface="微软雅黑" pitchFamily="34" charset="-122"/>
              <a:ea typeface="微软雅黑" pitchFamily="34" charset="-122"/>
            </a:endParaRPr>
          </a:p>
        </p:txBody>
      </p:sp>
      <p:sp>
        <p:nvSpPr>
          <p:cNvPr id="88" name="Rectangle 83"/>
          <p:cNvSpPr>
            <a:spLocks noChangeArrowheads="1"/>
          </p:cNvSpPr>
          <p:nvPr/>
        </p:nvSpPr>
        <p:spPr bwMode="auto">
          <a:xfrm>
            <a:off x="5880459" y="2931107"/>
            <a:ext cx="71016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000" b="1" dirty="0">
                <a:latin typeface="微软雅黑" pitchFamily="34" charset="-122"/>
                <a:ea typeface="微软雅黑" pitchFamily="34" charset="-122"/>
              </a:rPr>
              <a:t>填    充</a:t>
            </a:r>
          </a:p>
        </p:txBody>
      </p:sp>
      <p:sp>
        <p:nvSpPr>
          <p:cNvPr id="89" name="Rectangle 84"/>
          <p:cNvSpPr>
            <a:spLocks noChangeArrowheads="1"/>
          </p:cNvSpPr>
          <p:nvPr/>
        </p:nvSpPr>
        <p:spPr bwMode="auto">
          <a:xfrm>
            <a:off x="4982467" y="3523392"/>
            <a:ext cx="985848" cy="24365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TCP </a:t>
            </a:r>
            <a:r>
              <a:rPr kumimoji="1" lang="zh-CN" altLang="en-US" sz="1000" b="1" dirty="0">
                <a:latin typeface="微软雅黑" pitchFamily="34" charset="-122"/>
                <a:ea typeface="微软雅黑" pitchFamily="34" charset="-122"/>
              </a:rPr>
              <a:t>数据部分</a:t>
            </a:r>
          </a:p>
        </p:txBody>
      </p:sp>
      <p:sp>
        <p:nvSpPr>
          <p:cNvPr id="90" name="Rectangle 85"/>
          <p:cNvSpPr>
            <a:spLocks noChangeArrowheads="1"/>
          </p:cNvSpPr>
          <p:nvPr/>
        </p:nvSpPr>
        <p:spPr bwMode="auto">
          <a:xfrm>
            <a:off x="3249087" y="3499285"/>
            <a:ext cx="866690" cy="288044"/>
          </a:xfrm>
          <a:prstGeom prst="rect">
            <a:avLst/>
          </a:prstGeom>
          <a:solidFill>
            <a:srgbClr val="3366FF"/>
          </a:solidFill>
          <a:ln>
            <a:noFill/>
          </a:ln>
          <a:effectLst/>
        </p:spPr>
        <p:txBody>
          <a:bodyPr wrap="none" anchor="ctr"/>
          <a:lstStyle/>
          <a:p>
            <a:endParaRPr lang="zh-CN" altLang="en-US" sz="1000" b="1">
              <a:latin typeface="微软雅黑" pitchFamily="34" charset="-122"/>
              <a:ea typeface="微软雅黑" pitchFamily="34" charset="-122"/>
            </a:endParaRPr>
          </a:p>
        </p:txBody>
      </p:sp>
      <p:sp>
        <p:nvSpPr>
          <p:cNvPr id="91" name="Rectangle 86"/>
          <p:cNvSpPr>
            <a:spLocks noChangeArrowheads="1"/>
          </p:cNvSpPr>
          <p:nvPr/>
        </p:nvSpPr>
        <p:spPr bwMode="auto">
          <a:xfrm>
            <a:off x="3249087" y="3499285"/>
            <a:ext cx="3547952" cy="288044"/>
          </a:xfrm>
          <a:prstGeom prst="rect">
            <a:avLst/>
          </a:prstGeom>
          <a:noFill/>
          <a:ln w="19050">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2" name="Line 87"/>
          <p:cNvSpPr>
            <a:spLocks noChangeShapeType="1"/>
          </p:cNvSpPr>
          <p:nvPr/>
        </p:nvSpPr>
        <p:spPr bwMode="auto">
          <a:xfrm flipH="1">
            <a:off x="4115777" y="3505606"/>
            <a:ext cx="0" cy="28172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93" name="Rectangle 88"/>
          <p:cNvSpPr>
            <a:spLocks noChangeArrowheads="1"/>
          </p:cNvSpPr>
          <p:nvPr/>
        </p:nvSpPr>
        <p:spPr bwMode="auto">
          <a:xfrm>
            <a:off x="3369406" y="3572425"/>
            <a:ext cx="444105" cy="15350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4" name="Rectangle 89"/>
          <p:cNvSpPr>
            <a:spLocks noChangeArrowheads="1"/>
          </p:cNvSpPr>
          <p:nvPr/>
        </p:nvSpPr>
        <p:spPr bwMode="auto">
          <a:xfrm>
            <a:off x="3345038" y="3523392"/>
            <a:ext cx="729368" cy="24365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solidFill>
                  <a:schemeClr val="bg1"/>
                </a:solidFill>
                <a:latin typeface="微软雅黑" pitchFamily="34" charset="-122"/>
                <a:ea typeface="微软雅黑" pitchFamily="34" charset="-122"/>
              </a:rPr>
              <a:t>TCP </a:t>
            </a:r>
            <a:r>
              <a:rPr kumimoji="1" lang="zh-CN" altLang="en-US" sz="1000" b="1" dirty="0">
                <a:solidFill>
                  <a:schemeClr val="bg1"/>
                </a:solidFill>
                <a:latin typeface="微软雅黑" pitchFamily="34" charset="-122"/>
                <a:ea typeface="微软雅黑" pitchFamily="34" charset="-122"/>
              </a:rPr>
              <a:t>首部</a:t>
            </a:r>
          </a:p>
        </p:txBody>
      </p:sp>
      <p:sp>
        <p:nvSpPr>
          <p:cNvPr id="95" name="Rectangle 93"/>
          <p:cNvSpPr>
            <a:spLocks noChangeArrowheads="1"/>
          </p:cNvSpPr>
          <p:nvPr/>
        </p:nvSpPr>
        <p:spPr bwMode="auto">
          <a:xfrm>
            <a:off x="6761170" y="3508714"/>
            <a:ext cx="1004618"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TCP </a:t>
            </a:r>
            <a:r>
              <a:rPr kumimoji="1" lang="zh-CN" altLang="en-US" sz="1200" b="1" dirty="0">
                <a:latin typeface="微软雅黑" pitchFamily="34" charset="-122"/>
                <a:ea typeface="微软雅黑" pitchFamily="34" charset="-122"/>
              </a:rPr>
              <a:t>报文段</a:t>
            </a:r>
          </a:p>
        </p:txBody>
      </p:sp>
      <p:sp>
        <p:nvSpPr>
          <p:cNvPr id="96" name="Rectangle 94"/>
          <p:cNvSpPr>
            <a:spLocks noChangeArrowheads="1"/>
          </p:cNvSpPr>
          <p:nvPr/>
        </p:nvSpPr>
        <p:spPr bwMode="auto">
          <a:xfrm>
            <a:off x="3241261" y="3982255"/>
            <a:ext cx="3555777" cy="287141"/>
          </a:xfrm>
          <a:prstGeom prst="rect">
            <a:avLst/>
          </a:prstGeom>
          <a:solidFill>
            <a:srgbClr val="00FFFF"/>
          </a:solidFill>
          <a:ln w="19050">
            <a:solidFill>
              <a:srgbClr val="333399"/>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97" name="Rectangle 96"/>
          <p:cNvSpPr>
            <a:spLocks noChangeArrowheads="1"/>
          </p:cNvSpPr>
          <p:nvPr/>
        </p:nvSpPr>
        <p:spPr bwMode="auto">
          <a:xfrm>
            <a:off x="4268658" y="4010402"/>
            <a:ext cx="1413850" cy="24365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IP </a:t>
            </a:r>
            <a:r>
              <a:rPr kumimoji="1" lang="zh-CN" altLang="en-US" sz="1000" b="1" dirty="0">
                <a:latin typeface="微软雅黑" pitchFamily="34" charset="-122"/>
                <a:ea typeface="微软雅黑" pitchFamily="34" charset="-122"/>
              </a:rPr>
              <a:t>数据报的</a:t>
            </a:r>
            <a:r>
              <a:rPr kumimoji="1" lang="en-US" altLang="zh-CN" sz="1000" b="1" dirty="0">
                <a:latin typeface="微软雅黑" pitchFamily="34" charset="-122"/>
                <a:ea typeface="微软雅黑" pitchFamily="34" charset="-122"/>
              </a:rPr>
              <a:t> </a:t>
            </a:r>
            <a:r>
              <a:rPr kumimoji="1" lang="zh-CN" altLang="en-US" sz="1000" b="1" dirty="0">
                <a:latin typeface="微软雅黑" pitchFamily="34" charset="-122"/>
                <a:ea typeface="微软雅黑" pitchFamily="34" charset="-122"/>
              </a:rPr>
              <a:t>数据部分</a:t>
            </a:r>
          </a:p>
        </p:txBody>
      </p:sp>
      <p:sp>
        <p:nvSpPr>
          <p:cNvPr id="98" name="Rectangle 97"/>
          <p:cNvSpPr>
            <a:spLocks noChangeArrowheads="1"/>
          </p:cNvSpPr>
          <p:nvPr/>
        </p:nvSpPr>
        <p:spPr bwMode="auto">
          <a:xfrm>
            <a:off x="2560641" y="4001034"/>
            <a:ext cx="605936" cy="24365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IP </a:t>
            </a:r>
            <a:r>
              <a:rPr kumimoji="1" lang="zh-CN" altLang="en-US" sz="1000" b="1" dirty="0">
                <a:latin typeface="微软雅黑" pitchFamily="34" charset="-122"/>
                <a:ea typeface="微软雅黑" pitchFamily="34" charset="-122"/>
              </a:rPr>
              <a:t>首部</a:t>
            </a:r>
          </a:p>
        </p:txBody>
      </p:sp>
      <p:sp>
        <p:nvSpPr>
          <p:cNvPr id="99" name="Line 100"/>
          <p:cNvSpPr>
            <a:spLocks noChangeShapeType="1"/>
          </p:cNvSpPr>
          <p:nvPr/>
        </p:nvSpPr>
        <p:spPr bwMode="auto">
          <a:xfrm>
            <a:off x="6714869" y="1603310"/>
            <a:ext cx="4538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0" name="Line 101"/>
          <p:cNvSpPr>
            <a:spLocks noChangeShapeType="1"/>
          </p:cNvSpPr>
          <p:nvPr/>
        </p:nvSpPr>
        <p:spPr bwMode="auto">
          <a:xfrm>
            <a:off x="6714869" y="2932466"/>
            <a:ext cx="4538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1" name="Line 102"/>
          <p:cNvSpPr>
            <a:spLocks noChangeShapeType="1"/>
          </p:cNvSpPr>
          <p:nvPr/>
        </p:nvSpPr>
        <p:spPr bwMode="auto">
          <a:xfrm>
            <a:off x="2135889" y="1617757"/>
            <a:ext cx="2895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2" name="Line 103"/>
          <p:cNvSpPr>
            <a:spLocks noChangeShapeType="1"/>
          </p:cNvSpPr>
          <p:nvPr/>
        </p:nvSpPr>
        <p:spPr bwMode="auto">
          <a:xfrm>
            <a:off x="2143714" y="3177168"/>
            <a:ext cx="2895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3" name="Rectangle 104"/>
          <p:cNvSpPr>
            <a:spLocks noChangeArrowheads="1"/>
          </p:cNvSpPr>
          <p:nvPr/>
        </p:nvSpPr>
        <p:spPr bwMode="auto">
          <a:xfrm>
            <a:off x="1793206" y="3826947"/>
            <a:ext cx="695704" cy="24365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dirty="0">
                <a:latin typeface="微软雅黑" pitchFamily="34" charset="-122"/>
                <a:ea typeface="微软雅黑" pitchFamily="34" charset="-122"/>
              </a:rPr>
              <a:t>发送在前</a:t>
            </a:r>
          </a:p>
        </p:txBody>
      </p:sp>
      <p:sp>
        <p:nvSpPr>
          <p:cNvPr id="104" name="矩形 103"/>
          <p:cNvSpPr/>
          <p:nvPr/>
        </p:nvSpPr>
        <p:spPr bwMode="auto">
          <a:xfrm>
            <a:off x="3249087" y="3781786"/>
            <a:ext cx="3532300" cy="194595"/>
          </a:xfrm>
          <a:prstGeom prst="rect">
            <a:avLst/>
          </a:prstGeom>
          <a:gradFill flip="none" rotWithShape="1">
            <a:gsLst>
              <a:gs pos="0">
                <a:srgbClr val="00FFFF"/>
              </a:gs>
              <a:gs pos="100000">
                <a:srgbClr val="00B0F0"/>
              </a:gs>
            </a:gsLst>
            <a:lin ang="5400000" scaled="1"/>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000" b="0" i="0" u="none" strike="noStrike" cap="none" normalizeH="0" baseline="0">
              <a:ln>
                <a:noFill/>
              </a:ln>
              <a:effectLst/>
              <a:latin typeface="微软雅黑" pitchFamily="34" charset="-122"/>
              <a:ea typeface="微软雅黑" pitchFamily="34" charset="-122"/>
            </a:endParaRPr>
          </a:p>
        </p:txBody>
      </p:sp>
      <p:sp>
        <p:nvSpPr>
          <p:cNvPr id="105" name="AutoShape 99"/>
          <p:cNvSpPr>
            <a:spLocks noChangeArrowheads="1"/>
          </p:cNvSpPr>
          <p:nvPr/>
        </p:nvSpPr>
        <p:spPr bwMode="auto">
          <a:xfrm rot="16200000">
            <a:off x="4852113" y="3796139"/>
            <a:ext cx="267600" cy="247299"/>
          </a:xfrm>
          <a:prstGeom prst="leftArrow">
            <a:avLst>
              <a:gd name="adj1" fmla="val 50000"/>
              <a:gd name="adj2" fmla="val 52851"/>
            </a:avLst>
          </a:prstGeom>
          <a:solidFill>
            <a:srgbClr val="FFFF00"/>
          </a:solidFill>
          <a:ln w="12700">
            <a:solidFill>
              <a:schemeClr val="tx1"/>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grpSp>
        <p:nvGrpSpPr>
          <p:cNvPr id="3" name="组合 2"/>
          <p:cNvGrpSpPr/>
          <p:nvPr/>
        </p:nvGrpSpPr>
        <p:grpSpPr>
          <a:xfrm>
            <a:off x="2224351" y="1296751"/>
            <a:ext cx="4531691" cy="255995"/>
            <a:chOff x="2340896" y="1296751"/>
            <a:chExt cx="4531691" cy="255995"/>
          </a:xfrm>
        </p:grpSpPr>
        <p:sp>
          <p:nvSpPr>
            <p:cNvPr id="42" name="Line 37"/>
            <p:cNvSpPr>
              <a:spLocks noChangeShapeType="1"/>
            </p:cNvSpPr>
            <p:nvPr/>
          </p:nvSpPr>
          <p:spPr bwMode="auto">
            <a:xfrm>
              <a:off x="2575242" y="1552744"/>
              <a:ext cx="419063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4" name="Line 39"/>
            <p:cNvSpPr>
              <a:spLocks noChangeShapeType="1"/>
            </p:cNvSpPr>
            <p:nvPr/>
          </p:nvSpPr>
          <p:spPr bwMode="auto">
            <a:xfrm flipH="1">
              <a:off x="2706320"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5" name="Line 40"/>
            <p:cNvSpPr>
              <a:spLocks noChangeShapeType="1"/>
            </p:cNvSpPr>
            <p:nvPr/>
          </p:nvSpPr>
          <p:spPr bwMode="auto">
            <a:xfrm>
              <a:off x="2837401" y="1486893"/>
              <a:ext cx="0" cy="658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6" name="Line 41"/>
            <p:cNvSpPr>
              <a:spLocks noChangeShapeType="1"/>
            </p:cNvSpPr>
            <p:nvPr/>
          </p:nvSpPr>
          <p:spPr bwMode="auto">
            <a:xfrm>
              <a:off x="2968480" y="1486893"/>
              <a:ext cx="0" cy="658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7" name="Line 42"/>
            <p:cNvSpPr>
              <a:spLocks noChangeShapeType="1"/>
            </p:cNvSpPr>
            <p:nvPr/>
          </p:nvSpPr>
          <p:spPr bwMode="auto">
            <a:xfrm>
              <a:off x="3099560" y="1486894"/>
              <a:ext cx="0" cy="658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8" name="Line 43"/>
            <p:cNvSpPr>
              <a:spLocks noChangeShapeType="1"/>
            </p:cNvSpPr>
            <p:nvPr/>
          </p:nvSpPr>
          <p:spPr bwMode="auto">
            <a:xfrm>
              <a:off x="3230640" y="1486893"/>
              <a:ext cx="0" cy="658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9" name="Line 44"/>
            <p:cNvSpPr>
              <a:spLocks noChangeShapeType="1"/>
            </p:cNvSpPr>
            <p:nvPr/>
          </p:nvSpPr>
          <p:spPr bwMode="auto">
            <a:xfrm>
              <a:off x="3360740" y="1486893"/>
              <a:ext cx="0" cy="658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0" name="Line 45"/>
            <p:cNvSpPr>
              <a:spLocks noChangeShapeType="1"/>
            </p:cNvSpPr>
            <p:nvPr/>
          </p:nvSpPr>
          <p:spPr bwMode="auto">
            <a:xfrm>
              <a:off x="3491820" y="1486894"/>
              <a:ext cx="0" cy="658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1" name="Line 46"/>
            <p:cNvSpPr>
              <a:spLocks noChangeShapeType="1"/>
            </p:cNvSpPr>
            <p:nvPr/>
          </p:nvSpPr>
          <p:spPr bwMode="auto">
            <a:xfrm>
              <a:off x="3622900" y="1403190"/>
              <a:ext cx="0" cy="1495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2" name="Line 47"/>
            <p:cNvSpPr>
              <a:spLocks noChangeShapeType="1"/>
            </p:cNvSpPr>
            <p:nvPr/>
          </p:nvSpPr>
          <p:spPr bwMode="auto">
            <a:xfrm>
              <a:off x="3753979"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3" name="Line 48"/>
            <p:cNvSpPr>
              <a:spLocks noChangeShapeType="1"/>
            </p:cNvSpPr>
            <p:nvPr/>
          </p:nvSpPr>
          <p:spPr bwMode="auto">
            <a:xfrm>
              <a:off x="3885059"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4" name="Line 49"/>
            <p:cNvSpPr>
              <a:spLocks noChangeShapeType="1"/>
            </p:cNvSpPr>
            <p:nvPr/>
          </p:nvSpPr>
          <p:spPr bwMode="auto">
            <a:xfrm>
              <a:off x="4016138"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5" name="Line 50"/>
            <p:cNvSpPr>
              <a:spLocks noChangeShapeType="1"/>
            </p:cNvSpPr>
            <p:nvPr/>
          </p:nvSpPr>
          <p:spPr bwMode="auto">
            <a:xfrm>
              <a:off x="4147218"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6" name="Line 51"/>
            <p:cNvSpPr>
              <a:spLocks noChangeShapeType="1"/>
            </p:cNvSpPr>
            <p:nvPr/>
          </p:nvSpPr>
          <p:spPr bwMode="auto">
            <a:xfrm>
              <a:off x="4278297"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7" name="Line 52"/>
            <p:cNvSpPr>
              <a:spLocks noChangeShapeType="1"/>
            </p:cNvSpPr>
            <p:nvPr/>
          </p:nvSpPr>
          <p:spPr bwMode="auto">
            <a:xfrm>
              <a:off x="4408399"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8" name="Line 53"/>
            <p:cNvSpPr>
              <a:spLocks noChangeShapeType="1"/>
            </p:cNvSpPr>
            <p:nvPr/>
          </p:nvSpPr>
          <p:spPr bwMode="auto">
            <a:xfrm>
              <a:off x="4539479"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9" name="Line 54"/>
            <p:cNvSpPr>
              <a:spLocks noChangeShapeType="1"/>
            </p:cNvSpPr>
            <p:nvPr/>
          </p:nvSpPr>
          <p:spPr bwMode="auto">
            <a:xfrm>
              <a:off x="4670558" y="1403190"/>
              <a:ext cx="0" cy="1495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0" name="Line 55"/>
            <p:cNvSpPr>
              <a:spLocks noChangeShapeType="1"/>
            </p:cNvSpPr>
            <p:nvPr/>
          </p:nvSpPr>
          <p:spPr bwMode="auto">
            <a:xfrm>
              <a:off x="4801638"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1" name="Line 56"/>
            <p:cNvSpPr>
              <a:spLocks noChangeShapeType="1"/>
            </p:cNvSpPr>
            <p:nvPr/>
          </p:nvSpPr>
          <p:spPr bwMode="auto">
            <a:xfrm>
              <a:off x="4932717"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2" name="Line 57"/>
            <p:cNvSpPr>
              <a:spLocks noChangeShapeType="1"/>
            </p:cNvSpPr>
            <p:nvPr/>
          </p:nvSpPr>
          <p:spPr bwMode="auto">
            <a:xfrm>
              <a:off x="5063797"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3" name="Line 58"/>
            <p:cNvSpPr>
              <a:spLocks noChangeShapeType="1"/>
            </p:cNvSpPr>
            <p:nvPr/>
          </p:nvSpPr>
          <p:spPr bwMode="auto">
            <a:xfrm>
              <a:off x="5194876"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4" name="Line 59"/>
            <p:cNvSpPr>
              <a:spLocks noChangeShapeType="1"/>
            </p:cNvSpPr>
            <p:nvPr/>
          </p:nvSpPr>
          <p:spPr bwMode="auto">
            <a:xfrm>
              <a:off x="5325956"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5" name="Line 60"/>
            <p:cNvSpPr>
              <a:spLocks noChangeShapeType="1"/>
            </p:cNvSpPr>
            <p:nvPr/>
          </p:nvSpPr>
          <p:spPr bwMode="auto">
            <a:xfrm>
              <a:off x="5456057"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6" name="Line 61"/>
            <p:cNvSpPr>
              <a:spLocks noChangeShapeType="1"/>
            </p:cNvSpPr>
            <p:nvPr/>
          </p:nvSpPr>
          <p:spPr bwMode="auto">
            <a:xfrm>
              <a:off x="5587137"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7" name="Line 62"/>
            <p:cNvSpPr>
              <a:spLocks noChangeShapeType="1"/>
            </p:cNvSpPr>
            <p:nvPr/>
          </p:nvSpPr>
          <p:spPr bwMode="auto">
            <a:xfrm flipH="1">
              <a:off x="5718215" y="1403190"/>
              <a:ext cx="979" cy="1495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8" name="Line 63"/>
            <p:cNvSpPr>
              <a:spLocks noChangeShapeType="1"/>
            </p:cNvSpPr>
            <p:nvPr/>
          </p:nvSpPr>
          <p:spPr bwMode="auto">
            <a:xfrm>
              <a:off x="5849296"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9" name="Line 64"/>
            <p:cNvSpPr>
              <a:spLocks noChangeShapeType="1"/>
            </p:cNvSpPr>
            <p:nvPr/>
          </p:nvSpPr>
          <p:spPr bwMode="auto">
            <a:xfrm>
              <a:off x="5980375"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70" name="Line 65"/>
            <p:cNvSpPr>
              <a:spLocks noChangeShapeType="1"/>
            </p:cNvSpPr>
            <p:nvPr/>
          </p:nvSpPr>
          <p:spPr bwMode="auto">
            <a:xfrm>
              <a:off x="6111455"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71" name="Line 66"/>
            <p:cNvSpPr>
              <a:spLocks noChangeShapeType="1"/>
            </p:cNvSpPr>
            <p:nvPr/>
          </p:nvSpPr>
          <p:spPr bwMode="auto">
            <a:xfrm>
              <a:off x="6242535"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72" name="Line 67"/>
            <p:cNvSpPr>
              <a:spLocks noChangeShapeType="1"/>
            </p:cNvSpPr>
            <p:nvPr/>
          </p:nvSpPr>
          <p:spPr bwMode="auto">
            <a:xfrm>
              <a:off x="6373614"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73" name="Line 68"/>
            <p:cNvSpPr>
              <a:spLocks noChangeShapeType="1"/>
            </p:cNvSpPr>
            <p:nvPr/>
          </p:nvSpPr>
          <p:spPr bwMode="auto">
            <a:xfrm>
              <a:off x="6503716"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74" name="Line 69"/>
            <p:cNvSpPr>
              <a:spLocks noChangeShapeType="1"/>
            </p:cNvSpPr>
            <p:nvPr/>
          </p:nvSpPr>
          <p:spPr bwMode="auto">
            <a:xfrm>
              <a:off x="6634795"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75" name="Line 70"/>
            <p:cNvSpPr>
              <a:spLocks noChangeShapeType="1"/>
            </p:cNvSpPr>
            <p:nvPr/>
          </p:nvSpPr>
          <p:spPr bwMode="auto">
            <a:xfrm>
              <a:off x="6765875" y="1403190"/>
              <a:ext cx="0" cy="149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7" name="Rectangle 81"/>
            <p:cNvSpPr>
              <a:spLocks noChangeArrowheads="1"/>
            </p:cNvSpPr>
            <p:nvPr/>
          </p:nvSpPr>
          <p:spPr bwMode="auto">
            <a:xfrm>
              <a:off x="2340896" y="1296751"/>
              <a:ext cx="4531691" cy="2128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800" b="1" dirty="0">
                  <a:solidFill>
                    <a:srgbClr val="0000FF"/>
                  </a:solidFill>
                  <a:latin typeface="微软雅黑" pitchFamily="34" charset="-122"/>
                  <a:ea typeface="微软雅黑" pitchFamily="34" charset="-122"/>
                </a:rPr>
                <a:t>位  </a:t>
              </a:r>
              <a:r>
                <a:rPr kumimoji="1" lang="en-US" altLang="zh-CN" sz="800" b="1" dirty="0">
                  <a:solidFill>
                    <a:srgbClr val="0000FF"/>
                  </a:solidFill>
                  <a:latin typeface="微软雅黑" pitchFamily="34" charset="-122"/>
                  <a:ea typeface="微软雅黑" pitchFamily="34" charset="-122"/>
                </a:rPr>
                <a:t>0                                 8                                16                               24                          31</a:t>
              </a:r>
            </a:p>
          </p:txBody>
        </p:sp>
      </p:grpSp>
      <p:sp>
        <p:nvSpPr>
          <p:cNvPr id="106" name="AutoShape 5"/>
          <p:cNvSpPr>
            <a:spLocks noChangeArrowheads="1"/>
          </p:cNvSpPr>
          <p:nvPr/>
        </p:nvSpPr>
        <p:spPr bwMode="auto">
          <a:xfrm>
            <a:off x="545144" y="573653"/>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endParaRPr lang="zh-CN" altLang="en-US">
              <a:latin typeface="宋体" charset="-122"/>
            </a:endParaRPr>
          </a:p>
        </p:txBody>
      </p:sp>
      <p:sp>
        <p:nvSpPr>
          <p:cNvPr id="109" name="Rectangle 6"/>
          <p:cNvSpPr>
            <a:spLocks noChangeArrowheads="1"/>
          </p:cNvSpPr>
          <p:nvPr/>
        </p:nvSpPr>
        <p:spPr bwMode="auto">
          <a:xfrm>
            <a:off x="2418309" y="531382"/>
            <a:ext cx="39765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b="1" dirty="0">
                <a:solidFill>
                  <a:srgbClr val="FFFF00"/>
                </a:solidFill>
                <a:latin typeface="微软雅黑" pitchFamily="34" charset="-122"/>
                <a:ea typeface="微软雅黑" pitchFamily="34" charset="-122"/>
              </a:rPr>
              <a:t>5.5  </a:t>
            </a:r>
            <a:r>
              <a:rPr lang="en-US" altLang="zh-CN" sz="2400" b="1" dirty="0">
                <a:solidFill>
                  <a:schemeClr val="bg1"/>
                </a:solidFill>
                <a:latin typeface="微软雅黑" pitchFamily="34" charset="-122"/>
                <a:ea typeface="微软雅黑" pitchFamily="34" charset="-122"/>
              </a:rPr>
              <a:t>TCP </a:t>
            </a:r>
            <a:r>
              <a:rPr lang="zh-CN" altLang="en-US" sz="2400" b="1" dirty="0">
                <a:solidFill>
                  <a:schemeClr val="bg1"/>
                </a:solidFill>
                <a:latin typeface="微软雅黑" pitchFamily="34" charset="-122"/>
                <a:ea typeface="微软雅黑" pitchFamily="34" charset="-122"/>
              </a:rPr>
              <a:t>报文段的首部格式</a:t>
            </a:r>
          </a:p>
        </p:txBody>
      </p:sp>
      <p:sp>
        <p:nvSpPr>
          <p:cNvPr id="110" name="Rectangle 93"/>
          <p:cNvSpPr>
            <a:spLocks noChangeArrowheads="1"/>
          </p:cNvSpPr>
          <p:nvPr/>
        </p:nvSpPr>
        <p:spPr bwMode="auto">
          <a:xfrm>
            <a:off x="6761170" y="3984452"/>
            <a:ext cx="1004618"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IP </a:t>
            </a:r>
            <a:r>
              <a:rPr kumimoji="1" lang="zh-CN" altLang="en-US" sz="1200" b="1" dirty="0">
                <a:latin typeface="微软雅黑" pitchFamily="34" charset="-122"/>
                <a:ea typeface="微软雅黑" pitchFamily="34" charset="-122"/>
              </a:rPr>
              <a:t>数据报</a:t>
            </a:r>
          </a:p>
        </p:txBody>
      </p:sp>
      <p:sp>
        <p:nvSpPr>
          <p:cNvPr id="2" name="矩形 1"/>
          <p:cNvSpPr/>
          <p:nvPr/>
        </p:nvSpPr>
        <p:spPr>
          <a:xfrm>
            <a:off x="746838" y="1987196"/>
            <a:ext cx="1300112" cy="738664"/>
          </a:xfrm>
          <a:prstGeom prst="rect">
            <a:avLst/>
          </a:prstGeom>
          <a:solidFill>
            <a:schemeClr val="bg1"/>
          </a:solidFill>
        </p:spPr>
        <p:txBody>
          <a:bodyPr wrap="square">
            <a:spAutoFit/>
          </a:bodyPr>
          <a:lstStyle/>
          <a:p>
            <a:r>
              <a:rPr lang="en-US" altLang="zh-CN" sz="1400" b="1" dirty="0">
                <a:solidFill>
                  <a:srgbClr val="0000CC"/>
                </a:solidFill>
                <a:latin typeface="微软雅黑" pitchFamily="34" charset="-122"/>
                <a:ea typeface="微软雅黑" pitchFamily="34" charset="-122"/>
              </a:rPr>
              <a:t>TCP</a:t>
            </a:r>
            <a:r>
              <a:rPr lang="zh-CN" altLang="en-US" sz="1400" b="1" dirty="0">
                <a:solidFill>
                  <a:srgbClr val="0000CC"/>
                </a:solidFill>
                <a:latin typeface="微软雅黑" pitchFamily="34" charset="-122"/>
                <a:ea typeface="微软雅黑" pitchFamily="34" charset="-122"/>
              </a:rPr>
              <a:t>首部的长度是 </a:t>
            </a:r>
            <a:r>
              <a:rPr lang="en-US" altLang="zh-CN" sz="1400" b="1" dirty="0">
                <a:solidFill>
                  <a:srgbClr val="0000CC"/>
                </a:solidFill>
                <a:latin typeface="微软雅黑" pitchFamily="34" charset="-122"/>
                <a:ea typeface="微软雅黑" pitchFamily="34" charset="-122"/>
              </a:rPr>
              <a:t>4n </a:t>
            </a:r>
            <a:r>
              <a:rPr lang="zh-CN" altLang="en-US" sz="1400" b="1" dirty="0">
                <a:solidFill>
                  <a:srgbClr val="0000CC"/>
                </a:solidFill>
                <a:latin typeface="微软雅黑" pitchFamily="34" charset="-122"/>
                <a:ea typeface="微软雅黑" pitchFamily="34" charset="-122"/>
              </a:rPr>
              <a:t>字节（</a:t>
            </a:r>
            <a:r>
              <a:rPr lang="en-US" altLang="zh-CN" sz="1400" b="1" dirty="0">
                <a:solidFill>
                  <a:srgbClr val="0000CC"/>
                </a:solidFill>
                <a:latin typeface="微软雅黑" pitchFamily="34" charset="-122"/>
                <a:ea typeface="微软雅黑" pitchFamily="34" charset="-122"/>
              </a:rPr>
              <a:t>n </a:t>
            </a:r>
            <a:r>
              <a:rPr lang="zh-CN" altLang="en-US" sz="1400" b="1" dirty="0">
                <a:solidFill>
                  <a:srgbClr val="0000CC"/>
                </a:solidFill>
                <a:latin typeface="微软雅黑" pitchFamily="34" charset="-122"/>
                <a:ea typeface="微软雅黑" pitchFamily="34" charset="-122"/>
              </a:rPr>
              <a:t>是整数）。</a:t>
            </a:r>
          </a:p>
        </p:txBody>
      </p:sp>
      <p:sp>
        <p:nvSpPr>
          <p:cNvPr id="111" name="Line 40"/>
          <p:cNvSpPr>
            <a:spLocks noChangeShapeType="1"/>
          </p:cNvSpPr>
          <p:nvPr/>
        </p:nvSpPr>
        <p:spPr bwMode="auto">
          <a:xfrm>
            <a:off x="2463121" y="1430007"/>
            <a:ext cx="0" cy="11377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2" name="矩形 111"/>
          <p:cNvSpPr/>
          <p:nvPr/>
        </p:nvSpPr>
        <p:spPr>
          <a:xfrm>
            <a:off x="7345086" y="1793903"/>
            <a:ext cx="1188986" cy="738664"/>
          </a:xfrm>
          <a:prstGeom prst="rect">
            <a:avLst/>
          </a:prstGeom>
          <a:solidFill>
            <a:schemeClr val="bg1"/>
          </a:solidFill>
        </p:spPr>
        <p:txBody>
          <a:bodyPr wrap="square">
            <a:spAutoFit/>
          </a:bodyPr>
          <a:lstStyle/>
          <a:p>
            <a:r>
              <a:rPr lang="en-US" altLang="zh-CN" sz="1400" b="1" dirty="0">
                <a:solidFill>
                  <a:srgbClr val="0000CC"/>
                </a:solidFill>
                <a:latin typeface="微软雅黑" pitchFamily="34" charset="-122"/>
                <a:ea typeface="微软雅黑" pitchFamily="34" charset="-122"/>
              </a:rPr>
              <a:t>TCP </a:t>
            </a:r>
            <a:r>
              <a:rPr lang="zh-CN" altLang="en-US" sz="1400" b="1" dirty="0">
                <a:solidFill>
                  <a:srgbClr val="0000CC"/>
                </a:solidFill>
                <a:latin typeface="微软雅黑" pitchFamily="34" charset="-122"/>
                <a:ea typeface="微软雅黑" pitchFamily="34" charset="-122"/>
              </a:rPr>
              <a:t>首部的最小长度是 </a:t>
            </a:r>
            <a:r>
              <a:rPr lang="en-US" altLang="zh-CN" sz="1400" b="1" dirty="0">
                <a:solidFill>
                  <a:srgbClr val="0000CC"/>
                </a:solidFill>
                <a:latin typeface="微软雅黑" pitchFamily="34" charset="-122"/>
                <a:ea typeface="微软雅黑" pitchFamily="34" charset="-122"/>
              </a:rPr>
              <a:t>20 </a:t>
            </a:r>
            <a:r>
              <a:rPr lang="zh-CN" altLang="en-US" sz="1400" b="1" dirty="0">
                <a:solidFill>
                  <a:srgbClr val="0000CC"/>
                </a:solidFill>
                <a:latin typeface="微软雅黑" pitchFamily="34" charset="-122"/>
                <a:ea typeface="微软雅黑" pitchFamily="34" charset="-122"/>
              </a:rPr>
              <a:t>字节。</a:t>
            </a:r>
          </a:p>
        </p:txBody>
      </p:sp>
      <p:sp>
        <p:nvSpPr>
          <p:cNvPr id="4" name="灯片编号占位符 3">
            <a:extLst>
              <a:ext uri="{FF2B5EF4-FFF2-40B4-BE49-F238E27FC236}">
                <a16:creationId xmlns:a16="http://schemas.microsoft.com/office/drawing/2014/main" id="{4A9B283D-98BF-44B4-A522-5139AFF4D4A2}"/>
              </a:ext>
            </a:extLst>
          </p:cNvPr>
          <p:cNvSpPr>
            <a:spLocks noGrp="1"/>
          </p:cNvSpPr>
          <p:nvPr>
            <p:ph type="sldNum" sz="quarter" idx="12"/>
          </p:nvPr>
        </p:nvSpPr>
        <p:spPr/>
        <p:txBody>
          <a:bodyPr/>
          <a:lstStyle/>
          <a:p>
            <a:fld id="{C485880C-E2C3-4DAB-AE74-D9BE691626AC}" type="slidenum">
              <a:rPr lang="zh-CN" altLang="en-US" smtClean="0"/>
              <a:pPr/>
              <a:t>61</a:t>
            </a:fld>
            <a:endParaRPr lang="zh-CN" altLang="en-US"/>
          </a:p>
        </p:txBody>
      </p:sp>
    </p:spTree>
    <p:extLst>
      <p:ext uri="{BB962C8B-B14F-4D97-AF65-F5344CB8AC3E}">
        <p14:creationId xmlns:p14="http://schemas.microsoft.com/office/powerpoint/2010/main" val="385047068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圆角矩形 87"/>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Rectangle 4"/>
          <p:cNvSpPr>
            <a:spLocks noChangeArrowheads="1"/>
          </p:cNvSpPr>
          <p:nvPr/>
        </p:nvSpPr>
        <p:spPr bwMode="auto">
          <a:xfrm>
            <a:off x="1620893" y="2130572"/>
            <a:ext cx="494596" cy="412934"/>
          </a:xfrm>
          <a:prstGeom prst="rect">
            <a:avLst/>
          </a:prstGeom>
          <a:solidFill>
            <a:srgbClr val="C3E3F9"/>
          </a:solidFill>
          <a:ln>
            <a:noFill/>
          </a:ln>
          <a:effectLst/>
          <a:ex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
        <p:nvSpPr>
          <p:cNvPr id="10" name="Line 5"/>
          <p:cNvSpPr>
            <a:spLocks noChangeShapeType="1"/>
          </p:cNvSpPr>
          <p:nvPr/>
        </p:nvSpPr>
        <p:spPr bwMode="auto">
          <a:xfrm>
            <a:off x="7187795" y="1145253"/>
            <a:ext cx="0" cy="1953179"/>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 name="Rectangle 6"/>
          <p:cNvSpPr>
            <a:spLocks noChangeArrowheads="1"/>
          </p:cNvSpPr>
          <p:nvPr/>
        </p:nvSpPr>
        <p:spPr bwMode="auto">
          <a:xfrm>
            <a:off x="6952074" y="1753047"/>
            <a:ext cx="452048" cy="736099"/>
          </a:xfrm>
          <a:prstGeom prst="rect">
            <a:avLst/>
          </a:prstGeom>
          <a:solidFill>
            <a:srgbClr val="C3E3F9"/>
          </a:solidFill>
          <a:ln>
            <a:noFill/>
          </a:ln>
          <a:effectLs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2" name="Rectangle 7"/>
          <p:cNvSpPr>
            <a:spLocks noChangeArrowheads="1"/>
          </p:cNvSpPr>
          <p:nvPr/>
        </p:nvSpPr>
        <p:spPr bwMode="auto">
          <a:xfrm>
            <a:off x="2154821" y="1148833"/>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Line 15"/>
          <p:cNvSpPr>
            <a:spLocks noChangeShapeType="1"/>
          </p:cNvSpPr>
          <p:nvPr/>
        </p:nvSpPr>
        <p:spPr bwMode="auto">
          <a:xfrm>
            <a:off x="4503500" y="1153309"/>
            <a:ext cx="0" cy="4001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9" name="Rectangle 16"/>
          <p:cNvSpPr>
            <a:spLocks noChangeArrowheads="1"/>
          </p:cNvSpPr>
          <p:nvPr/>
        </p:nvSpPr>
        <p:spPr bwMode="auto">
          <a:xfrm>
            <a:off x="5236614" y="1224919"/>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20"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1"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2"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3" name="Rectangle 20"/>
          <p:cNvSpPr>
            <a:spLocks noChangeArrowheads="1"/>
          </p:cNvSpPr>
          <p:nvPr/>
        </p:nvSpPr>
        <p:spPr bwMode="auto">
          <a:xfrm>
            <a:off x="2978119" y="1224919"/>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4"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5"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6"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7"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8" name="Rectangle 25"/>
          <p:cNvSpPr>
            <a:spLocks noChangeArrowheads="1"/>
          </p:cNvSpPr>
          <p:nvPr/>
        </p:nvSpPr>
        <p:spPr bwMode="auto">
          <a:xfrm>
            <a:off x="3921708" y="2006062"/>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9"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7"/>
          <p:cNvSpPr>
            <a:spLocks noChangeShapeType="1"/>
          </p:cNvSpPr>
          <p:nvPr/>
        </p:nvSpPr>
        <p:spPr bwMode="auto">
          <a:xfrm>
            <a:off x="3916815" y="2329513"/>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29"/>
          <p:cNvSpPr>
            <a:spLocks noChangeShapeType="1"/>
          </p:cNvSpPr>
          <p:nvPr/>
        </p:nvSpPr>
        <p:spPr bwMode="auto">
          <a:xfrm>
            <a:off x="3764568" y="2333989"/>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0"/>
          <p:cNvSpPr>
            <a:spLocks noChangeShapeType="1"/>
          </p:cNvSpPr>
          <p:nvPr/>
        </p:nvSpPr>
        <p:spPr bwMode="auto">
          <a:xfrm>
            <a:off x="4210642" y="2333989"/>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1"/>
          <p:cNvSpPr>
            <a:spLocks noChangeShapeType="1"/>
          </p:cNvSpPr>
          <p:nvPr/>
        </p:nvSpPr>
        <p:spPr bwMode="auto">
          <a:xfrm>
            <a:off x="4063244" y="2333989"/>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Line 32"/>
          <p:cNvSpPr>
            <a:spLocks noChangeShapeType="1"/>
          </p:cNvSpPr>
          <p:nvPr/>
        </p:nvSpPr>
        <p:spPr bwMode="auto">
          <a:xfrm>
            <a:off x="4359980" y="2333989"/>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6"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7" name="Rectangle 34"/>
          <p:cNvSpPr>
            <a:spLocks noChangeArrowheads="1"/>
          </p:cNvSpPr>
          <p:nvPr/>
        </p:nvSpPr>
        <p:spPr bwMode="auto">
          <a:xfrm>
            <a:off x="4280467" y="2322785"/>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6" name="Rectangle 75"/>
          <p:cNvSpPr>
            <a:spLocks noChangeArrowheads="1"/>
          </p:cNvSpPr>
          <p:nvPr/>
        </p:nvSpPr>
        <p:spPr bwMode="auto">
          <a:xfrm>
            <a:off x="4152650" y="2322785"/>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7" name="Rectangle 76"/>
          <p:cNvSpPr>
            <a:spLocks noChangeArrowheads="1"/>
          </p:cNvSpPr>
          <p:nvPr/>
        </p:nvSpPr>
        <p:spPr bwMode="auto">
          <a:xfrm>
            <a:off x="4021820" y="2322785"/>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8" name="Rectangle 77"/>
          <p:cNvSpPr>
            <a:spLocks noChangeArrowheads="1"/>
          </p:cNvSpPr>
          <p:nvPr/>
        </p:nvSpPr>
        <p:spPr bwMode="auto">
          <a:xfrm>
            <a:off x="3850095" y="2322785"/>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9" name="Rectangle 78"/>
          <p:cNvSpPr>
            <a:spLocks noChangeArrowheads="1"/>
          </p:cNvSpPr>
          <p:nvPr/>
        </p:nvSpPr>
        <p:spPr bwMode="auto">
          <a:xfrm>
            <a:off x="3703666" y="2322785"/>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80" name="Rectangle 79"/>
          <p:cNvSpPr>
            <a:spLocks noChangeArrowheads="1"/>
          </p:cNvSpPr>
          <p:nvPr/>
        </p:nvSpPr>
        <p:spPr bwMode="auto">
          <a:xfrm>
            <a:off x="3558291" y="2322785"/>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82"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3"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84"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5"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7"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9" name="Rectangle 104"/>
          <p:cNvSpPr>
            <a:spLocks noChangeArrowheads="1"/>
          </p:cNvSpPr>
          <p:nvPr/>
        </p:nvSpPr>
        <p:spPr bwMode="auto">
          <a:xfrm>
            <a:off x="2159946" y="1140776"/>
            <a:ext cx="4681566" cy="404600"/>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Text Box 155"/>
          <p:cNvSpPr txBox="1">
            <a:spLocks noChangeArrowheads="1"/>
          </p:cNvSpPr>
          <p:nvPr/>
        </p:nvSpPr>
        <p:spPr bwMode="auto">
          <a:xfrm>
            <a:off x="1237129" y="3554287"/>
            <a:ext cx="6813177" cy="634020"/>
          </a:xfrm>
          <a:prstGeom prst="rect">
            <a:avLst/>
          </a:prstGeom>
          <a:solidFill>
            <a:srgbClr val="0000FF"/>
          </a:solidFill>
          <a:ln w="9525">
            <a:noFill/>
            <a:miter lim="800000"/>
            <a:headEnd/>
            <a:tailEnd/>
          </a:ln>
          <a:effectLst/>
          <a:ex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源端口和目的端口：各占 </a:t>
            </a:r>
            <a:r>
              <a:rPr lang="en-US" altLang="zh-CN" sz="1600" b="1" dirty="0">
                <a:solidFill>
                  <a:schemeClr val="bg1"/>
                </a:solidFill>
                <a:latin typeface="微软雅黑" pitchFamily="34" charset="-122"/>
                <a:ea typeface="微软雅黑" pitchFamily="34" charset="-122"/>
              </a:rPr>
              <a:t>2 </a:t>
            </a:r>
            <a:r>
              <a:rPr lang="zh-CN" altLang="en-US" sz="1600" b="1" dirty="0">
                <a:solidFill>
                  <a:schemeClr val="bg1"/>
                </a:solidFill>
                <a:latin typeface="微软雅黑" pitchFamily="34" charset="-122"/>
                <a:ea typeface="微软雅黑" pitchFamily="34" charset="-122"/>
              </a:rPr>
              <a:t>字节。端口是运输层与应用层的服务接口。</a:t>
            </a:r>
            <a:endParaRPr lang="en-US" altLang="zh-CN" sz="1600" b="1" dirty="0">
              <a:solidFill>
                <a:schemeClr val="bg1"/>
              </a:solidFill>
              <a:latin typeface="微软雅黑" pitchFamily="34" charset="-122"/>
              <a:ea typeface="微软雅黑" pitchFamily="34" charset="-122"/>
            </a:endParaRPr>
          </a:p>
          <a:p>
            <a:pPr algn="ctr">
              <a:lnSpc>
                <a:spcPct val="110000"/>
              </a:lnSpc>
            </a:pPr>
            <a:r>
              <a:rPr lang="zh-CN" altLang="en-US" sz="1600" b="1" dirty="0">
                <a:solidFill>
                  <a:schemeClr val="bg1"/>
                </a:solidFill>
                <a:latin typeface="微软雅黑" pitchFamily="34" charset="-122"/>
                <a:ea typeface="微软雅黑" pitchFamily="34" charset="-122"/>
              </a:rPr>
              <a:t>运输层的复用和分用功能通过端口实现。 </a:t>
            </a:r>
          </a:p>
        </p:txBody>
      </p:sp>
      <p:grpSp>
        <p:nvGrpSpPr>
          <p:cNvPr id="2" name="组合 1"/>
          <p:cNvGrpSpPr/>
          <p:nvPr/>
        </p:nvGrpSpPr>
        <p:grpSpPr>
          <a:xfrm>
            <a:off x="1827330" y="782473"/>
            <a:ext cx="5158580" cy="374416"/>
            <a:chOff x="1827330" y="782473"/>
            <a:chExt cx="5158580" cy="374416"/>
          </a:xfrm>
        </p:grpSpPr>
        <p:sp>
          <p:nvSpPr>
            <p:cNvPr id="38"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9"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0"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1"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2"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3"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4"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5"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6"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7"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8"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9"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0"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1"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2"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3"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4"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5"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6"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7"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8"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9"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0"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1"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2"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3"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4"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5"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6"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7"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8"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9"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70"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71"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6"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91"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3" name="灯片编号占位符 2">
            <a:extLst>
              <a:ext uri="{FF2B5EF4-FFF2-40B4-BE49-F238E27FC236}">
                <a16:creationId xmlns:a16="http://schemas.microsoft.com/office/drawing/2014/main" id="{2A59FF27-7DE5-4EE8-8E22-C5F5606672F8}"/>
              </a:ext>
            </a:extLst>
          </p:cNvPr>
          <p:cNvSpPr>
            <a:spLocks noGrp="1"/>
          </p:cNvSpPr>
          <p:nvPr>
            <p:ph type="sldNum" sz="quarter" idx="12"/>
          </p:nvPr>
        </p:nvSpPr>
        <p:spPr/>
        <p:txBody>
          <a:bodyPr/>
          <a:lstStyle/>
          <a:p>
            <a:fld id="{C485880C-E2C3-4DAB-AE74-D9BE691626AC}" type="slidenum">
              <a:rPr lang="zh-CN" altLang="en-US" smtClean="0"/>
              <a:pPr/>
              <a:t>62</a:t>
            </a:fld>
            <a:endParaRPr lang="zh-CN" altLang="en-US"/>
          </a:p>
        </p:txBody>
      </p:sp>
    </p:spTree>
    <p:extLst>
      <p:ext uri="{BB962C8B-B14F-4D97-AF65-F5344CB8AC3E}">
        <p14:creationId xmlns:p14="http://schemas.microsoft.com/office/powerpoint/2010/main" val="145807166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1"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rgbClr val="C3E3F9"/>
          </a:solidFill>
          <a:ln>
            <a:noFill/>
          </a:ln>
          <a:effectLs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2"/>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Rectangle 104"/>
          <p:cNvSpPr>
            <a:spLocks noChangeArrowheads="1"/>
          </p:cNvSpPr>
          <p:nvPr/>
        </p:nvSpPr>
        <p:spPr bwMode="auto">
          <a:xfrm>
            <a:off x="2159946" y="1553473"/>
            <a:ext cx="4681566" cy="404600"/>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3" name="Text Box 155"/>
          <p:cNvSpPr txBox="1">
            <a:spLocks noChangeArrowheads="1"/>
          </p:cNvSpPr>
          <p:nvPr/>
        </p:nvSpPr>
        <p:spPr bwMode="auto">
          <a:xfrm>
            <a:off x="950259" y="3546756"/>
            <a:ext cx="7360023" cy="634020"/>
          </a:xfrm>
          <a:prstGeom prst="rect">
            <a:avLst/>
          </a:prstGeom>
          <a:solidFill>
            <a:srgbClr val="0000FF"/>
          </a:solidFill>
          <a:ln w="9525">
            <a:noFill/>
            <a:miter lim="800000"/>
            <a:headEnd/>
            <a:tailEnd/>
          </a:ln>
          <a:effectLst/>
          <a:ex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序号：占 </a:t>
            </a:r>
            <a:r>
              <a:rPr lang="en-US" altLang="zh-CN" sz="1600" b="1" dirty="0">
                <a:solidFill>
                  <a:schemeClr val="bg1"/>
                </a:solidFill>
                <a:latin typeface="微软雅黑" pitchFamily="34" charset="-122"/>
                <a:ea typeface="微软雅黑" pitchFamily="34" charset="-122"/>
              </a:rPr>
              <a:t>4 </a:t>
            </a:r>
            <a:r>
              <a:rPr lang="zh-CN" altLang="en-US" sz="1600" b="1" dirty="0">
                <a:solidFill>
                  <a:schemeClr val="bg1"/>
                </a:solidFill>
                <a:latin typeface="微软雅黑" pitchFamily="34" charset="-122"/>
                <a:ea typeface="微软雅黑" pitchFamily="34" charset="-122"/>
              </a:rPr>
              <a:t>字节。</a:t>
            </a:r>
            <a:r>
              <a:rPr lang="en-US" altLang="zh-CN" sz="1600" b="1" dirty="0">
                <a:solidFill>
                  <a:schemeClr val="bg1"/>
                </a:solidFill>
                <a:latin typeface="微软雅黑" pitchFamily="34" charset="-122"/>
                <a:ea typeface="微软雅黑" pitchFamily="34" charset="-122"/>
              </a:rPr>
              <a:t>TCP </a:t>
            </a:r>
            <a:r>
              <a:rPr lang="zh-CN" altLang="en-US" sz="1600" b="1" dirty="0">
                <a:solidFill>
                  <a:schemeClr val="bg1"/>
                </a:solidFill>
                <a:latin typeface="微软雅黑" pitchFamily="34" charset="-122"/>
                <a:ea typeface="微软雅黑" pitchFamily="34" charset="-122"/>
              </a:rPr>
              <a:t>连接中传送的数据流中的</a:t>
            </a:r>
            <a:r>
              <a:rPr lang="zh-CN" altLang="en-US" sz="1600" b="1" dirty="0">
                <a:solidFill>
                  <a:srgbClr val="FFC000"/>
                </a:solidFill>
                <a:latin typeface="微软雅黑" pitchFamily="34" charset="-122"/>
                <a:ea typeface="微软雅黑" pitchFamily="34" charset="-122"/>
              </a:rPr>
              <a:t>每一个字节</a:t>
            </a:r>
            <a:r>
              <a:rPr lang="zh-CN" altLang="en-US" sz="1600" b="1" dirty="0">
                <a:solidFill>
                  <a:schemeClr val="bg1"/>
                </a:solidFill>
                <a:latin typeface="微软雅黑" pitchFamily="34" charset="-122"/>
                <a:ea typeface="微软雅黑" pitchFamily="34" charset="-122"/>
              </a:rPr>
              <a:t>都有一个序号。序号字段的值则指的是本报文段</a:t>
            </a:r>
            <a:r>
              <a:rPr lang="zh-CN" altLang="en-US" sz="1600" b="1" dirty="0">
                <a:solidFill>
                  <a:srgbClr val="FFC000"/>
                </a:solidFill>
                <a:latin typeface="微软雅黑" pitchFamily="34" charset="-122"/>
                <a:ea typeface="微软雅黑" pitchFamily="34" charset="-122"/>
              </a:rPr>
              <a:t>所发送</a:t>
            </a:r>
            <a:r>
              <a:rPr lang="zh-CN" altLang="en-US" sz="1600" b="1" dirty="0">
                <a:solidFill>
                  <a:schemeClr val="bg1"/>
                </a:solidFill>
                <a:latin typeface="微软雅黑" pitchFamily="34" charset="-122"/>
                <a:ea typeface="微软雅黑" pitchFamily="34" charset="-122"/>
              </a:rPr>
              <a:t>的数据的</a:t>
            </a:r>
            <a:r>
              <a:rPr lang="zh-CN" altLang="en-US" sz="1600" b="1" dirty="0">
                <a:solidFill>
                  <a:srgbClr val="FFC000"/>
                </a:solidFill>
                <a:latin typeface="微软雅黑" pitchFamily="34" charset="-122"/>
                <a:ea typeface="微软雅黑" pitchFamily="34" charset="-122"/>
              </a:rPr>
              <a:t>第一个字</a:t>
            </a:r>
            <a:r>
              <a:rPr lang="zh-CN" altLang="en-US" sz="1600" b="1" dirty="0">
                <a:solidFill>
                  <a:schemeClr val="bg1"/>
                </a:solidFill>
                <a:latin typeface="微软雅黑" pitchFamily="34" charset="-122"/>
                <a:ea typeface="微软雅黑" pitchFamily="34" charset="-122"/>
              </a:rPr>
              <a:t>节的序号。 </a:t>
            </a:r>
          </a:p>
        </p:txBody>
      </p:sp>
      <p:grpSp>
        <p:nvGrpSpPr>
          <p:cNvPr id="84" name="组合 83"/>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2"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6" name="Rectangle 4"/>
          <p:cNvSpPr>
            <a:spLocks noChangeArrowheads="1"/>
          </p:cNvSpPr>
          <p:nvPr/>
        </p:nvSpPr>
        <p:spPr bwMode="auto">
          <a:xfrm>
            <a:off x="1620893" y="2130572"/>
            <a:ext cx="494596" cy="412934"/>
          </a:xfrm>
          <a:prstGeom prst="rect">
            <a:avLst/>
          </a:prstGeom>
          <a:solidFill>
            <a:srgbClr val="C3E3F9"/>
          </a:solidFill>
          <a:ln>
            <a:noFill/>
          </a:ln>
          <a:effectLst/>
          <a:ex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
        <p:nvSpPr>
          <p:cNvPr id="2" name="灯片编号占位符 1">
            <a:extLst>
              <a:ext uri="{FF2B5EF4-FFF2-40B4-BE49-F238E27FC236}">
                <a16:creationId xmlns:a16="http://schemas.microsoft.com/office/drawing/2014/main" id="{0F5B7196-5D18-439B-9A35-BFE73592C0FA}"/>
              </a:ext>
            </a:extLst>
          </p:cNvPr>
          <p:cNvSpPr>
            <a:spLocks noGrp="1"/>
          </p:cNvSpPr>
          <p:nvPr>
            <p:ph type="sldNum" sz="quarter" idx="12"/>
          </p:nvPr>
        </p:nvSpPr>
        <p:spPr/>
        <p:txBody>
          <a:bodyPr/>
          <a:lstStyle/>
          <a:p>
            <a:fld id="{C485880C-E2C3-4DAB-AE74-D9BE691626AC}" type="slidenum">
              <a:rPr lang="zh-CN" altLang="en-US" smtClean="0"/>
              <a:pPr/>
              <a:t>63</a:t>
            </a:fld>
            <a:endParaRPr lang="zh-CN" altLang="en-US"/>
          </a:p>
        </p:txBody>
      </p:sp>
    </p:spTree>
    <p:extLst>
      <p:ext uri="{BB962C8B-B14F-4D97-AF65-F5344CB8AC3E}">
        <p14:creationId xmlns:p14="http://schemas.microsoft.com/office/powerpoint/2010/main" val="12475709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50432"/>
            <a:ext cx="8053712" cy="322232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418897" y="830896"/>
            <a:ext cx="6442841" cy="656590"/>
          </a:xfrm>
          <a:prstGeom prst="rect">
            <a:avLst/>
          </a:prstGeom>
        </p:spPr>
        <p:txBody>
          <a:bodyPr wrap="square">
            <a:spAutoFit/>
          </a:bodyPr>
          <a:lstStyle/>
          <a:p>
            <a:pPr algn="ctr">
              <a:lnSpc>
                <a:spcPts val="2200"/>
              </a:lnSpc>
            </a:pPr>
            <a:r>
              <a:rPr lang="zh-CN" altLang="en-US" sz="1600" b="1" dirty="0">
                <a:latin typeface="微软雅黑" pitchFamily="34" charset="-122"/>
                <a:ea typeface="微软雅黑" pitchFamily="34" charset="-122"/>
              </a:rPr>
              <a:t>现有 </a:t>
            </a:r>
            <a:r>
              <a:rPr lang="en-US" altLang="zh-CN" sz="1600" b="1" dirty="0">
                <a:latin typeface="微软雅黑" pitchFamily="34" charset="-122"/>
                <a:ea typeface="微软雅黑" pitchFamily="34" charset="-122"/>
              </a:rPr>
              <a:t>5000 </a:t>
            </a:r>
            <a:r>
              <a:rPr lang="zh-CN" altLang="en-US" sz="1600" b="1" dirty="0">
                <a:latin typeface="微软雅黑" pitchFamily="34" charset="-122"/>
                <a:ea typeface="微软雅黑" pitchFamily="34" charset="-122"/>
              </a:rPr>
              <a:t>个字节的数据。</a:t>
            </a:r>
            <a:endParaRPr lang="en-US" altLang="zh-CN" sz="1600" b="1" dirty="0">
              <a:latin typeface="微软雅黑" pitchFamily="34" charset="-122"/>
              <a:ea typeface="微软雅黑" pitchFamily="34" charset="-122"/>
            </a:endParaRPr>
          </a:p>
          <a:p>
            <a:pPr algn="ctr">
              <a:lnSpc>
                <a:spcPts val="2200"/>
              </a:lnSpc>
            </a:pPr>
            <a:r>
              <a:rPr lang="zh-CN" altLang="en-US" sz="1600" b="1" dirty="0">
                <a:latin typeface="微软雅黑" pitchFamily="34" charset="-122"/>
                <a:ea typeface="微软雅黑" pitchFamily="34" charset="-122"/>
              </a:rPr>
              <a:t>假设报文段的最大数据长度为 </a:t>
            </a:r>
            <a:r>
              <a:rPr lang="en-US" altLang="zh-CN" sz="1600" b="1" dirty="0">
                <a:latin typeface="微软雅黑" pitchFamily="34" charset="-122"/>
                <a:ea typeface="微软雅黑" pitchFamily="34" charset="-122"/>
              </a:rPr>
              <a:t>1000 </a:t>
            </a:r>
            <a:r>
              <a:rPr lang="zh-CN" altLang="en-US" sz="1600" b="1" dirty="0">
                <a:latin typeface="微软雅黑" pitchFamily="34" charset="-122"/>
                <a:ea typeface="微软雅黑" pitchFamily="34" charset="-122"/>
              </a:rPr>
              <a:t>个字节，初始序号为 </a:t>
            </a:r>
            <a:r>
              <a:rPr lang="en-US" altLang="zh-CN" sz="1600" b="1" dirty="0">
                <a:latin typeface="微软雅黑" pitchFamily="34" charset="-122"/>
                <a:ea typeface="微软雅黑" pitchFamily="34" charset="-122"/>
              </a:rPr>
              <a:t>1001</a:t>
            </a:r>
            <a:r>
              <a:rPr lang="zh-CN" altLang="en-US" sz="1600" b="1" dirty="0">
                <a:latin typeface="微软雅黑" pitchFamily="34" charset="-122"/>
                <a:ea typeface="微软雅黑" pitchFamily="34" charset="-122"/>
              </a:rPr>
              <a:t>。</a:t>
            </a:r>
          </a:p>
        </p:txBody>
      </p:sp>
      <p:sp>
        <p:nvSpPr>
          <p:cNvPr id="87" name="矩形 86"/>
          <p:cNvSpPr/>
          <p:nvPr/>
        </p:nvSpPr>
        <p:spPr>
          <a:xfrm>
            <a:off x="1881361" y="1566624"/>
            <a:ext cx="5559972" cy="374461"/>
          </a:xfrm>
          <a:prstGeom prst="rect">
            <a:avLst/>
          </a:prstGeom>
          <a:solidFill>
            <a:srgbClr val="00FFFF"/>
          </a:solidFill>
          <a:ln w="9525">
            <a:solidFill>
              <a:schemeClr val="tx1"/>
            </a:solidFill>
          </a:ln>
        </p:spPr>
        <p:txBody>
          <a:bodyPr wrap="square">
            <a:spAutoFit/>
          </a:bodyPr>
          <a:lstStyle/>
          <a:p>
            <a:pPr>
              <a:lnSpc>
                <a:spcPts val="2200"/>
              </a:lnSpc>
            </a:pPr>
            <a:r>
              <a:rPr lang="zh-CN" altLang="en-US" sz="1600" b="1" dirty="0">
                <a:latin typeface="微软雅黑" pitchFamily="34" charset="-122"/>
                <a:ea typeface="微软雅黑" pitchFamily="34" charset="-122"/>
              </a:rPr>
              <a:t>报文段 </a:t>
            </a:r>
            <a:r>
              <a:rPr lang="en-US" altLang="zh-CN" sz="1600" b="1" dirty="0">
                <a:latin typeface="微软雅黑" pitchFamily="34" charset="-122"/>
                <a:ea typeface="微软雅黑" pitchFamily="34" charset="-122"/>
              </a:rPr>
              <a:t>1 </a:t>
            </a:r>
            <a:r>
              <a:rPr lang="zh-CN" altLang="en-US" sz="1600" b="1" dirty="0">
                <a:latin typeface="微软雅黑" pitchFamily="34" charset="-122"/>
                <a:ea typeface="微软雅黑" pitchFamily="34" charset="-122"/>
              </a:rPr>
              <a:t>序号 </a:t>
            </a:r>
            <a:r>
              <a:rPr lang="en-US" altLang="zh-CN" sz="1600" b="1" dirty="0">
                <a:latin typeface="微软雅黑" pitchFamily="34" charset="-122"/>
                <a:ea typeface="微软雅黑" pitchFamily="34" charset="-122"/>
              </a:rPr>
              <a:t>= </a:t>
            </a:r>
            <a:r>
              <a:rPr lang="en-US" altLang="zh-CN" sz="1600" b="1" dirty="0">
                <a:solidFill>
                  <a:srgbClr val="0000FF"/>
                </a:solidFill>
                <a:latin typeface="微软雅黑" pitchFamily="34" charset="-122"/>
                <a:ea typeface="微软雅黑" pitchFamily="34" charset="-122"/>
              </a:rPr>
              <a:t>1001</a:t>
            </a:r>
            <a:r>
              <a:rPr lang="en-US" altLang="zh-CN" sz="1600" b="1" dirty="0">
                <a:latin typeface="微软雅黑" pitchFamily="34" charset="-122"/>
                <a:ea typeface="微软雅黑" pitchFamily="34" charset="-122"/>
              </a:rPr>
              <a:t> </a:t>
            </a:r>
            <a:r>
              <a:rPr lang="zh-CN" altLang="en-US" sz="1600" b="1" dirty="0">
                <a:latin typeface="微软雅黑" pitchFamily="34" charset="-122"/>
                <a:ea typeface="微软雅黑" pitchFamily="34" charset="-122"/>
              </a:rPr>
              <a:t>（数据字节序号：</a:t>
            </a:r>
            <a:r>
              <a:rPr lang="en-US" altLang="zh-CN" sz="1600" b="1" dirty="0">
                <a:latin typeface="微软雅黑" pitchFamily="34" charset="-122"/>
                <a:ea typeface="微软雅黑" pitchFamily="34" charset="-122"/>
              </a:rPr>
              <a:t>1001 ~ 2000</a:t>
            </a:r>
            <a:r>
              <a:rPr lang="zh-CN" altLang="en-US" sz="1600" b="1" dirty="0">
                <a:latin typeface="微软雅黑" pitchFamily="34" charset="-122"/>
                <a:ea typeface="微软雅黑" pitchFamily="34" charset="-122"/>
              </a:rPr>
              <a:t>）</a:t>
            </a:r>
          </a:p>
        </p:txBody>
      </p:sp>
      <p:sp>
        <p:nvSpPr>
          <p:cNvPr id="88" name="矩形 87"/>
          <p:cNvSpPr/>
          <p:nvPr/>
        </p:nvSpPr>
        <p:spPr>
          <a:xfrm>
            <a:off x="1881361" y="1972615"/>
            <a:ext cx="5559972" cy="374461"/>
          </a:xfrm>
          <a:prstGeom prst="rect">
            <a:avLst/>
          </a:prstGeom>
          <a:solidFill>
            <a:srgbClr val="00FFFF"/>
          </a:solidFill>
          <a:ln w="9525">
            <a:solidFill>
              <a:schemeClr val="tx1"/>
            </a:solidFill>
          </a:ln>
        </p:spPr>
        <p:txBody>
          <a:bodyPr wrap="square">
            <a:spAutoFit/>
          </a:bodyPr>
          <a:lstStyle/>
          <a:p>
            <a:pPr>
              <a:lnSpc>
                <a:spcPts val="2200"/>
              </a:lnSpc>
            </a:pPr>
            <a:r>
              <a:rPr lang="zh-CN" altLang="en-US" sz="1600" b="1" dirty="0">
                <a:latin typeface="微软雅黑" pitchFamily="34" charset="-122"/>
                <a:ea typeface="微软雅黑" pitchFamily="34" charset="-122"/>
              </a:rPr>
              <a:t>报文段 </a:t>
            </a:r>
            <a:r>
              <a:rPr lang="en-US" altLang="zh-CN" sz="1600" b="1" dirty="0">
                <a:latin typeface="微软雅黑" pitchFamily="34" charset="-122"/>
                <a:ea typeface="微软雅黑" pitchFamily="34" charset="-122"/>
              </a:rPr>
              <a:t>2 </a:t>
            </a:r>
            <a:r>
              <a:rPr lang="zh-CN" altLang="en-US" sz="1600" b="1" dirty="0">
                <a:latin typeface="微软雅黑" pitchFamily="34" charset="-122"/>
                <a:ea typeface="微软雅黑" pitchFamily="34" charset="-122"/>
              </a:rPr>
              <a:t>序号 </a:t>
            </a:r>
            <a:r>
              <a:rPr lang="en-US" altLang="zh-CN" sz="1600" b="1" dirty="0">
                <a:latin typeface="微软雅黑" pitchFamily="34" charset="-122"/>
                <a:ea typeface="微软雅黑" pitchFamily="34" charset="-122"/>
              </a:rPr>
              <a:t>= </a:t>
            </a:r>
            <a:r>
              <a:rPr lang="en-US" altLang="zh-CN" sz="1600" b="1" dirty="0">
                <a:solidFill>
                  <a:srgbClr val="0000FF"/>
                </a:solidFill>
                <a:latin typeface="微软雅黑" pitchFamily="34" charset="-122"/>
                <a:ea typeface="微软雅黑" pitchFamily="34" charset="-122"/>
              </a:rPr>
              <a:t>2001</a:t>
            </a:r>
            <a:r>
              <a:rPr lang="en-US" altLang="zh-CN" sz="1600" b="1" dirty="0">
                <a:latin typeface="微软雅黑" pitchFamily="34" charset="-122"/>
                <a:ea typeface="微软雅黑" pitchFamily="34" charset="-122"/>
              </a:rPr>
              <a:t> </a:t>
            </a:r>
            <a:r>
              <a:rPr lang="zh-CN" altLang="en-US" sz="1600" b="1" dirty="0">
                <a:latin typeface="微软雅黑" pitchFamily="34" charset="-122"/>
                <a:ea typeface="微软雅黑" pitchFamily="34" charset="-122"/>
              </a:rPr>
              <a:t>（数据字节序号：</a:t>
            </a:r>
            <a:r>
              <a:rPr lang="en-US" altLang="zh-CN" sz="1600" b="1" dirty="0">
                <a:latin typeface="微软雅黑" pitchFamily="34" charset="-122"/>
                <a:ea typeface="微软雅黑" pitchFamily="34" charset="-122"/>
              </a:rPr>
              <a:t>2001 ~ 3000</a:t>
            </a:r>
            <a:r>
              <a:rPr lang="zh-CN" altLang="en-US" sz="1600" b="1" dirty="0">
                <a:latin typeface="微软雅黑" pitchFamily="34" charset="-122"/>
                <a:ea typeface="微软雅黑" pitchFamily="34" charset="-122"/>
              </a:rPr>
              <a:t>）</a:t>
            </a:r>
          </a:p>
        </p:txBody>
      </p:sp>
      <p:sp>
        <p:nvSpPr>
          <p:cNvPr id="89" name="矩形 88"/>
          <p:cNvSpPr/>
          <p:nvPr/>
        </p:nvSpPr>
        <p:spPr>
          <a:xfrm>
            <a:off x="1881361" y="2380666"/>
            <a:ext cx="5559972" cy="374461"/>
          </a:xfrm>
          <a:prstGeom prst="rect">
            <a:avLst/>
          </a:prstGeom>
          <a:solidFill>
            <a:srgbClr val="00FFFF"/>
          </a:solidFill>
          <a:ln w="9525">
            <a:solidFill>
              <a:schemeClr val="tx1"/>
            </a:solidFill>
          </a:ln>
        </p:spPr>
        <p:txBody>
          <a:bodyPr wrap="square">
            <a:spAutoFit/>
          </a:bodyPr>
          <a:lstStyle/>
          <a:p>
            <a:pPr>
              <a:lnSpc>
                <a:spcPts val="2200"/>
              </a:lnSpc>
            </a:pPr>
            <a:r>
              <a:rPr lang="zh-CN" altLang="en-US" sz="1600" b="1" dirty="0">
                <a:latin typeface="微软雅黑" pitchFamily="34" charset="-122"/>
                <a:ea typeface="微软雅黑" pitchFamily="34" charset="-122"/>
              </a:rPr>
              <a:t>报文段 </a:t>
            </a:r>
            <a:r>
              <a:rPr lang="en-US" altLang="zh-CN" sz="1600" b="1" dirty="0">
                <a:latin typeface="微软雅黑" pitchFamily="34" charset="-122"/>
                <a:ea typeface="微软雅黑" pitchFamily="34" charset="-122"/>
              </a:rPr>
              <a:t>3 </a:t>
            </a:r>
            <a:r>
              <a:rPr lang="zh-CN" altLang="en-US" sz="1600" b="1" dirty="0">
                <a:latin typeface="微软雅黑" pitchFamily="34" charset="-122"/>
                <a:ea typeface="微软雅黑" pitchFamily="34" charset="-122"/>
              </a:rPr>
              <a:t>序号 </a:t>
            </a:r>
            <a:r>
              <a:rPr lang="en-US" altLang="zh-CN" sz="1600" b="1" dirty="0">
                <a:latin typeface="微软雅黑" pitchFamily="34" charset="-122"/>
                <a:ea typeface="微软雅黑" pitchFamily="34" charset="-122"/>
              </a:rPr>
              <a:t>= </a:t>
            </a:r>
            <a:r>
              <a:rPr lang="en-US" altLang="zh-CN" sz="1600" b="1" dirty="0">
                <a:solidFill>
                  <a:srgbClr val="0000FF"/>
                </a:solidFill>
                <a:latin typeface="微软雅黑" pitchFamily="34" charset="-122"/>
                <a:ea typeface="微软雅黑" pitchFamily="34" charset="-122"/>
              </a:rPr>
              <a:t>3001</a:t>
            </a:r>
            <a:r>
              <a:rPr lang="en-US" altLang="zh-CN" sz="1600" b="1" dirty="0">
                <a:latin typeface="微软雅黑" pitchFamily="34" charset="-122"/>
                <a:ea typeface="微软雅黑" pitchFamily="34" charset="-122"/>
              </a:rPr>
              <a:t> </a:t>
            </a:r>
            <a:r>
              <a:rPr lang="zh-CN" altLang="en-US" sz="1600" b="1" dirty="0">
                <a:latin typeface="微软雅黑" pitchFamily="34" charset="-122"/>
                <a:ea typeface="微软雅黑" pitchFamily="34" charset="-122"/>
              </a:rPr>
              <a:t>（数据字节序号：</a:t>
            </a:r>
            <a:r>
              <a:rPr lang="en-US" altLang="zh-CN" sz="1600" b="1" dirty="0">
                <a:latin typeface="微软雅黑" pitchFamily="34" charset="-122"/>
                <a:ea typeface="微软雅黑" pitchFamily="34" charset="-122"/>
              </a:rPr>
              <a:t>3001 ~ 4000</a:t>
            </a:r>
            <a:r>
              <a:rPr lang="zh-CN" altLang="en-US" sz="1600" b="1" dirty="0">
                <a:latin typeface="微软雅黑" pitchFamily="34" charset="-122"/>
                <a:ea typeface="微软雅黑" pitchFamily="34" charset="-122"/>
              </a:rPr>
              <a:t>）</a:t>
            </a:r>
          </a:p>
        </p:txBody>
      </p:sp>
      <p:sp>
        <p:nvSpPr>
          <p:cNvPr id="90" name="矩形 89"/>
          <p:cNvSpPr/>
          <p:nvPr/>
        </p:nvSpPr>
        <p:spPr>
          <a:xfrm>
            <a:off x="1881361" y="2786657"/>
            <a:ext cx="5559972" cy="374461"/>
          </a:xfrm>
          <a:prstGeom prst="rect">
            <a:avLst/>
          </a:prstGeom>
          <a:solidFill>
            <a:srgbClr val="00FFFF"/>
          </a:solidFill>
          <a:ln w="9525">
            <a:solidFill>
              <a:schemeClr val="tx1"/>
            </a:solidFill>
          </a:ln>
        </p:spPr>
        <p:txBody>
          <a:bodyPr wrap="square">
            <a:spAutoFit/>
          </a:bodyPr>
          <a:lstStyle/>
          <a:p>
            <a:pPr>
              <a:lnSpc>
                <a:spcPts val="2200"/>
              </a:lnSpc>
            </a:pPr>
            <a:r>
              <a:rPr lang="zh-CN" altLang="en-US" sz="1600" b="1" dirty="0">
                <a:latin typeface="微软雅黑" pitchFamily="34" charset="-122"/>
                <a:ea typeface="微软雅黑" pitchFamily="34" charset="-122"/>
              </a:rPr>
              <a:t>报文段 </a:t>
            </a:r>
            <a:r>
              <a:rPr lang="en-US" altLang="zh-CN" sz="1600" b="1" dirty="0">
                <a:latin typeface="微软雅黑" pitchFamily="34" charset="-122"/>
                <a:ea typeface="微软雅黑" pitchFamily="34" charset="-122"/>
              </a:rPr>
              <a:t>4 </a:t>
            </a:r>
            <a:r>
              <a:rPr lang="zh-CN" altLang="en-US" sz="1600" b="1" dirty="0">
                <a:latin typeface="微软雅黑" pitchFamily="34" charset="-122"/>
                <a:ea typeface="微软雅黑" pitchFamily="34" charset="-122"/>
              </a:rPr>
              <a:t>序号 </a:t>
            </a:r>
            <a:r>
              <a:rPr lang="en-US" altLang="zh-CN" sz="1600" b="1" dirty="0">
                <a:latin typeface="微软雅黑" pitchFamily="34" charset="-122"/>
                <a:ea typeface="微软雅黑" pitchFamily="34" charset="-122"/>
              </a:rPr>
              <a:t>= </a:t>
            </a:r>
            <a:r>
              <a:rPr lang="en-US" altLang="zh-CN" sz="1600" b="1" dirty="0">
                <a:solidFill>
                  <a:srgbClr val="0000FF"/>
                </a:solidFill>
                <a:latin typeface="微软雅黑" pitchFamily="34" charset="-122"/>
                <a:ea typeface="微软雅黑" pitchFamily="34" charset="-122"/>
              </a:rPr>
              <a:t>4001</a:t>
            </a:r>
            <a:r>
              <a:rPr lang="en-US" altLang="zh-CN" sz="1600" b="1" dirty="0">
                <a:latin typeface="微软雅黑" pitchFamily="34" charset="-122"/>
                <a:ea typeface="微软雅黑" pitchFamily="34" charset="-122"/>
              </a:rPr>
              <a:t> </a:t>
            </a:r>
            <a:r>
              <a:rPr lang="zh-CN" altLang="en-US" sz="1600" b="1" dirty="0">
                <a:latin typeface="微软雅黑" pitchFamily="34" charset="-122"/>
                <a:ea typeface="微软雅黑" pitchFamily="34" charset="-122"/>
              </a:rPr>
              <a:t>（数据字节序号：</a:t>
            </a:r>
            <a:r>
              <a:rPr lang="en-US" altLang="zh-CN" sz="1600" b="1" dirty="0">
                <a:latin typeface="微软雅黑" pitchFamily="34" charset="-122"/>
                <a:ea typeface="微软雅黑" pitchFamily="34" charset="-122"/>
              </a:rPr>
              <a:t>4001 ~ 5000</a:t>
            </a:r>
            <a:r>
              <a:rPr lang="zh-CN" altLang="en-US" sz="1600" b="1" dirty="0">
                <a:latin typeface="微软雅黑" pitchFamily="34" charset="-122"/>
                <a:ea typeface="微软雅黑" pitchFamily="34" charset="-122"/>
              </a:rPr>
              <a:t>）</a:t>
            </a:r>
          </a:p>
        </p:txBody>
      </p:sp>
      <p:sp>
        <p:nvSpPr>
          <p:cNvPr id="91" name="矩形 90"/>
          <p:cNvSpPr/>
          <p:nvPr/>
        </p:nvSpPr>
        <p:spPr>
          <a:xfrm>
            <a:off x="1881361" y="3192648"/>
            <a:ext cx="5559972" cy="374461"/>
          </a:xfrm>
          <a:prstGeom prst="rect">
            <a:avLst/>
          </a:prstGeom>
          <a:solidFill>
            <a:srgbClr val="00FFFF"/>
          </a:solidFill>
          <a:ln w="9525">
            <a:solidFill>
              <a:schemeClr val="tx1"/>
            </a:solidFill>
          </a:ln>
        </p:spPr>
        <p:txBody>
          <a:bodyPr wrap="square">
            <a:spAutoFit/>
          </a:bodyPr>
          <a:lstStyle/>
          <a:p>
            <a:pPr>
              <a:lnSpc>
                <a:spcPts val="2200"/>
              </a:lnSpc>
            </a:pPr>
            <a:r>
              <a:rPr lang="zh-CN" altLang="en-US" sz="1600" b="1" dirty="0">
                <a:latin typeface="微软雅黑" pitchFamily="34" charset="-122"/>
                <a:ea typeface="微软雅黑" pitchFamily="34" charset="-122"/>
              </a:rPr>
              <a:t>报文段 </a:t>
            </a:r>
            <a:r>
              <a:rPr lang="en-US" altLang="zh-CN" sz="1600" b="1" dirty="0">
                <a:latin typeface="微软雅黑" pitchFamily="34" charset="-122"/>
                <a:ea typeface="微软雅黑" pitchFamily="34" charset="-122"/>
              </a:rPr>
              <a:t>5 </a:t>
            </a:r>
            <a:r>
              <a:rPr lang="zh-CN" altLang="en-US" sz="1600" b="1" dirty="0">
                <a:latin typeface="微软雅黑" pitchFamily="34" charset="-122"/>
                <a:ea typeface="微软雅黑" pitchFamily="34" charset="-122"/>
              </a:rPr>
              <a:t>序号 </a:t>
            </a:r>
            <a:r>
              <a:rPr lang="en-US" altLang="zh-CN" sz="1600" b="1" dirty="0">
                <a:latin typeface="微软雅黑" pitchFamily="34" charset="-122"/>
                <a:ea typeface="微软雅黑" pitchFamily="34" charset="-122"/>
              </a:rPr>
              <a:t>= </a:t>
            </a:r>
            <a:r>
              <a:rPr lang="en-US" altLang="zh-CN" sz="1600" b="1" dirty="0">
                <a:solidFill>
                  <a:srgbClr val="0000FF"/>
                </a:solidFill>
                <a:latin typeface="微软雅黑" pitchFamily="34" charset="-122"/>
                <a:ea typeface="微软雅黑" pitchFamily="34" charset="-122"/>
              </a:rPr>
              <a:t>5001</a:t>
            </a:r>
            <a:r>
              <a:rPr lang="en-US" altLang="zh-CN" sz="1600" b="1" dirty="0">
                <a:latin typeface="微软雅黑" pitchFamily="34" charset="-122"/>
                <a:ea typeface="微软雅黑" pitchFamily="34" charset="-122"/>
              </a:rPr>
              <a:t> </a:t>
            </a:r>
            <a:r>
              <a:rPr lang="zh-CN" altLang="en-US" sz="1600" b="1" dirty="0">
                <a:latin typeface="微软雅黑" pitchFamily="34" charset="-122"/>
                <a:ea typeface="微软雅黑" pitchFamily="34" charset="-122"/>
              </a:rPr>
              <a:t>（数据字节序号：</a:t>
            </a:r>
            <a:r>
              <a:rPr lang="en-US" altLang="zh-CN" sz="1600" b="1" dirty="0">
                <a:latin typeface="微软雅黑" pitchFamily="34" charset="-122"/>
                <a:ea typeface="微软雅黑" pitchFamily="34" charset="-122"/>
              </a:rPr>
              <a:t>5001 ~ 6000</a:t>
            </a:r>
            <a:r>
              <a:rPr lang="zh-CN" altLang="en-US" sz="1600" b="1" dirty="0">
                <a:latin typeface="微软雅黑" pitchFamily="34" charset="-122"/>
                <a:ea typeface="微软雅黑" pitchFamily="34" charset="-122"/>
              </a:rPr>
              <a:t>）</a:t>
            </a:r>
          </a:p>
        </p:txBody>
      </p:sp>
      <p:sp>
        <p:nvSpPr>
          <p:cNvPr id="3" name="灯片编号占位符 2">
            <a:extLst>
              <a:ext uri="{FF2B5EF4-FFF2-40B4-BE49-F238E27FC236}">
                <a16:creationId xmlns:a16="http://schemas.microsoft.com/office/drawing/2014/main" id="{D04F190B-09A1-4AD1-8AE0-DE211DB1AE92}"/>
              </a:ext>
            </a:extLst>
          </p:cNvPr>
          <p:cNvSpPr>
            <a:spLocks noGrp="1"/>
          </p:cNvSpPr>
          <p:nvPr>
            <p:ph type="sldNum" sz="quarter" idx="12"/>
          </p:nvPr>
        </p:nvSpPr>
        <p:spPr/>
        <p:txBody>
          <a:bodyPr/>
          <a:lstStyle/>
          <a:p>
            <a:fld id="{C485880C-E2C3-4DAB-AE74-D9BE691626AC}" type="slidenum">
              <a:rPr lang="zh-CN" altLang="en-US" smtClean="0"/>
              <a:pPr/>
              <a:t>64</a:t>
            </a:fld>
            <a:endParaRPr lang="zh-CN" altLang="en-US"/>
          </a:p>
        </p:txBody>
      </p:sp>
    </p:spTree>
    <p:extLst>
      <p:ext uri="{BB962C8B-B14F-4D97-AF65-F5344CB8AC3E}">
        <p14:creationId xmlns:p14="http://schemas.microsoft.com/office/powerpoint/2010/main" val="7655648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49224"/>
            <a:ext cx="8053712" cy="372555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rgbClr val="C3E3F9"/>
          </a:solidFill>
          <a:ln>
            <a:noFill/>
          </a:ln>
          <a:effectLs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Rectangle 104"/>
          <p:cNvSpPr>
            <a:spLocks noChangeArrowheads="1"/>
          </p:cNvSpPr>
          <p:nvPr/>
        </p:nvSpPr>
        <p:spPr bwMode="auto">
          <a:xfrm>
            <a:off x="2159946" y="1928377"/>
            <a:ext cx="4681566" cy="404600"/>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3" name="Text Box 155"/>
          <p:cNvSpPr txBox="1">
            <a:spLocks noChangeArrowheads="1"/>
          </p:cNvSpPr>
          <p:nvPr/>
        </p:nvSpPr>
        <p:spPr bwMode="auto">
          <a:xfrm>
            <a:off x="1520216" y="3536782"/>
            <a:ext cx="5888915" cy="634020"/>
          </a:xfrm>
          <a:prstGeom prst="rect">
            <a:avLst/>
          </a:prstGeom>
          <a:solidFill>
            <a:srgbClr val="0000FF"/>
          </a:solidFill>
          <a:ln w="9525">
            <a:noFill/>
            <a:miter lim="800000"/>
            <a:headEnd/>
            <a:tailEnd/>
          </a:ln>
          <a:effectLst/>
          <a:ex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确认号：占 </a:t>
            </a:r>
            <a:r>
              <a:rPr lang="en-US" altLang="zh-CN" sz="1600" b="1" dirty="0">
                <a:solidFill>
                  <a:schemeClr val="bg1"/>
                </a:solidFill>
                <a:latin typeface="微软雅黑" pitchFamily="34" charset="-122"/>
                <a:ea typeface="微软雅黑" pitchFamily="34" charset="-122"/>
              </a:rPr>
              <a:t>4 </a:t>
            </a:r>
            <a:r>
              <a:rPr lang="zh-CN" altLang="en-US" sz="1600" b="1" dirty="0">
                <a:solidFill>
                  <a:schemeClr val="bg1"/>
                </a:solidFill>
                <a:latin typeface="微软雅黑" pitchFamily="34" charset="-122"/>
                <a:ea typeface="微软雅黑" pitchFamily="34" charset="-122"/>
              </a:rPr>
              <a:t>字节，是</a:t>
            </a:r>
            <a:r>
              <a:rPr lang="zh-CN" altLang="en-US" sz="1600" b="1" dirty="0">
                <a:solidFill>
                  <a:srgbClr val="FFC000"/>
                </a:solidFill>
                <a:latin typeface="微软雅黑" pitchFamily="34" charset="-122"/>
                <a:ea typeface="微软雅黑" pitchFamily="34" charset="-122"/>
              </a:rPr>
              <a:t>期望收到</a:t>
            </a:r>
            <a:r>
              <a:rPr lang="zh-CN" altLang="en-US" sz="1600" b="1" dirty="0">
                <a:solidFill>
                  <a:schemeClr val="bg1"/>
                </a:solidFill>
                <a:latin typeface="微软雅黑" pitchFamily="34" charset="-122"/>
                <a:ea typeface="微软雅黑" pitchFamily="34" charset="-122"/>
              </a:rPr>
              <a:t>对方的下一个报文段的数据的</a:t>
            </a:r>
            <a:r>
              <a:rPr lang="zh-CN" altLang="en-US" sz="1600" b="1" dirty="0">
                <a:solidFill>
                  <a:srgbClr val="FFC000"/>
                </a:solidFill>
                <a:latin typeface="微软雅黑" pitchFamily="34" charset="-122"/>
                <a:ea typeface="微软雅黑" pitchFamily="34" charset="-122"/>
              </a:rPr>
              <a:t>第一个字节</a:t>
            </a:r>
            <a:r>
              <a:rPr lang="zh-CN" altLang="en-US" sz="1600" b="1" dirty="0">
                <a:solidFill>
                  <a:schemeClr val="bg1"/>
                </a:solidFill>
                <a:latin typeface="微软雅黑" pitchFamily="34" charset="-122"/>
                <a:ea typeface="微软雅黑" pitchFamily="34" charset="-122"/>
              </a:rPr>
              <a:t>的序号。 </a:t>
            </a:r>
          </a:p>
        </p:txBody>
      </p:sp>
      <p:grpSp>
        <p:nvGrpSpPr>
          <p:cNvPr id="123" name="组合 122"/>
          <p:cNvGrpSpPr/>
          <p:nvPr/>
        </p:nvGrpSpPr>
        <p:grpSpPr>
          <a:xfrm>
            <a:off x="1827330" y="782473"/>
            <a:ext cx="5158580" cy="374416"/>
            <a:chOff x="1827330" y="782473"/>
            <a:chExt cx="5158580" cy="374416"/>
          </a:xfrm>
        </p:grpSpPr>
        <p:sp>
          <p:nvSpPr>
            <p:cNvPr id="124"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5"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6"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7"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8"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9"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0"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1"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2"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3"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4"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5"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6"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7"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8"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9"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0"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1"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2"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3"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4"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5"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6"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7"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8"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9"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0"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1"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2"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3"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4"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5"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6"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7"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8"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59"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4" name="Rectangle 4"/>
          <p:cNvSpPr>
            <a:spLocks noChangeArrowheads="1"/>
          </p:cNvSpPr>
          <p:nvPr/>
        </p:nvSpPr>
        <p:spPr bwMode="auto">
          <a:xfrm>
            <a:off x="1620893" y="2130572"/>
            <a:ext cx="494596" cy="412934"/>
          </a:xfrm>
          <a:prstGeom prst="rect">
            <a:avLst/>
          </a:prstGeom>
          <a:solidFill>
            <a:srgbClr val="C3E3F9"/>
          </a:solidFill>
          <a:ln>
            <a:noFill/>
          </a:ln>
          <a:effectLst/>
          <a:ex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
        <p:nvSpPr>
          <p:cNvPr id="2" name="矩形 1"/>
          <p:cNvSpPr/>
          <p:nvPr/>
        </p:nvSpPr>
        <p:spPr>
          <a:xfrm>
            <a:off x="1210628" y="4393791"/>
            <a:ext cx="6866964" cy="323165"/>
          </a:xfrm>
          <a:prstGeom prst="rect">
            <a:avLst/>
          </a:prstGeom>
          <a:solidFill>
            <a:srgbClr val="009900"/>
          </a:solidFill>
        </p:spPr>
        <p:txBody>
          <a:bodyPr wrap="square">
            <a:spAutoFit/>
          </a:bodyPr>
          <a:lstStyle/>
          <a:p>
            <a:pPr algn="ctr"/>
            <a:r>
              <a:rPr lang="zh-CN" altLang="en-US" sz="1500" b="1" dirty="0">
                <a:solidFill>
                  <a:schemeClr val="bg1"/>
                </a:solidFill>
                <a:latin typeface="微软雅黑" panose="020B0503020204020204" pitchFamily="34" charset="-122"/>
                <a:ea typeface="微软雅黑" panose="020B0503020204020204" pitchFamily="34" charset="-122"/>
              </a:rPr>
              <a:t>记住：若确认号 </a:t>
            </a:r>
            <a:r>
              <a:rPr lang="en-US" altLang="zh-CN" sz="1500" b="1" dirty="0">
                <a:solidFill>
                  <a:schemeClr val="bg1"/>
                </a:solidFill>
                <a:latin typeface="微软雅黑" panose="020B0503020204020204" pitchFamily="34" charset="-122"/>
                <a:ea typeface="微软雅黑" panose="020B0503020204020204" pitchFamily="34" charset="-122"/>
              </a:rPr>
              <a:t>= N</a:t>
            </a:r>
            <a:r>
              <a:rPr lang="zh-CN" altLang="en-US" sz="1500" b="1" dirty="0">
                <a:solidFill>
                  <a:schemeClr val="bg1"/>
                </a:solidFill>
                <a:latin typeface="微软雅黑" panose="020B0503020204020204" pitchFamily="34" charset="-122"/>
                <a:ea typeface="微软雅黑" panose="020B0503020204020204" pitchFamily="34" charset="-122"/>
              </a:rPr>
              <a:t>，则表明：到序号 </a:t>
            </a:r>
            <a:r>
              <a:rPr lang="en-US" altLang="zh-CN" sz="1500" b="1" dirty="0">
                <a:solidFill>
                  <a:schemeClr val="bg1"/>
                </a:solidFill>
                <a:latin typeface="微软雅黑" panose="020B0503020204020204" pitchFamily="34" charset="-122"/>
                <a:ea typeface="微软雅黑" panose="020B0503020204020204" pitchFamily="34" charset="-122"/>
              </a:rPr>
              <a:t>N – 1 </a:t>
            </a:r>
            <a:r>
              <a:rPr lang="zh-CN" altLang="en-US" sz="1500" b="1" dirty="0">
                <a:solidFill>
                  <a:schemeClr val="bg1"/>
                </a:solidFill>
                <a:latin typeface="微软雅黑" panose="020B0503020204020204" pitchFamily="34" charset="-122"/>
                <a:ea typeface="微软雅黑" panose="020B0503020204020204" pitchFamily="34" charset="-122"/>
              </a:rPr>
              <a:t>为止的所有数据都已正确收到。</a:t>
            </a:r>
          </a:p>
        </p:txBody>
      </p:sp>
      <p:sp>
        <p:nvSpPr>
          <p:cNvPr id="3" name="灯片编号占位符 2">
            <a:extLst>
              <a:ext uri="{FF2B5EF4-FFF2-40B4-BE49-F238E27FC236}">
                <a16:creationId xmlns:a16="http://schemas.microsoft.com/office/drawing/2014/main" id="{D51228E8-0DEC-4F18-BF57-EDBF87578B8B}"/>
              </a:ext>
            </a:extLst>
          </p:cNvPr>
          <p:cNvSpPr>
            <a:spLocks noGrp="1"/>
          </p:cNvSpPr>
          <p:nvPr>
            <p:ph type="sldNum" sz="quarter" idx="12"/>
          </p:nvPr>
        </p:nvSpPr>
        <p:spPr/>
        <p:txBody>
          <a:bodyPr/>
          <a:lstStyle/>
          <a:p>
            <a:fld id="{C485880C-E2C3-4DAB-AE74-D9BE691626AC}" type="slidenum">
              <a:rPr lang="zh-CN" altLang="en-US" smtClean="0"/>
              <a:pPr/>
              <a:t>65</a:t>
            </a:fld>
            <a:endParaRPr lang="zh-CN" altLang="en-US"/>
          </a:p>
        </p:txBody>
      </p:sp>
    </p:spTree>
    <p:extLst>
      <p:ext uri="{BB962C8B-B14F-4D97-AF65-F5344CB8AC3E}">
        <p14:creationId xmlns:p14="http://schemas.microsoft.com/office/powerpoint/2010/main" val="29891138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圆角矩形 81"/>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99"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1"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2" name="Rectangle 6"/>
          <p:cNvSpPr>
            <a:spLocks noChangeArrowheads="1"/>
          </p:cNvSpPr>
          <p:nvPr/>
        </p:nvSpPr>
        <p:spPr bwMode="auto">
          <a:xfrm>
            <a:off x="6952074" y="1753047"/>
            <a:ext cx="452048" cy="736099"/>
          </a:xfrm>
          <a:prstGeom prst="rect">
            <a:avLst/>
          </a:prstGeom>
          <a:solidFill>
            <a:srgbClr val="C3E3F9"/>
          </a:solidFill>
          <a:ln>
            <a:noFill/>
          </a:ln>
          <a:effectLs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203"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4"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5"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6"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7"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8"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9"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10"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211"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12"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5"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16"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17"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18"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19"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20"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21"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22"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23"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24"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25"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26"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27"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28"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29"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230"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265"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266"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267"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268"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269"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270"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1"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272"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3"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4"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5"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6" name="Rectangle 104"/>
          <p:cNvSpPr>
            <a:spLocks noChangeArrowheads="1"/>
          </p:cNvSpPr>
          <p:nvPr/>
        </p:nvSpPr>
        <p:spPr bwMode="auto">
          <a:xfrm>
            <a:off x="2159946" y="2315473"/>
            <a:ext cx="579621" cy="404600"/>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77" name="Text Box 155"/>
          <p:cNvSpPr txBox="1">
            <a:spLocks noChangeArrowheads="1"/>
          </p:cNvSpPr>
          <p:nvPr/>
        </p:nvSpPr>
        <p:spPr bwMode="auto">
          <a:xfrm>
            <a:off x="1069848" y="3528826"/>
            <a:ext cx="7061140" cy="634020"/>
          </a:xfrm>
          <a:prstGeom prst="rect">
            <a:avLst/>
          </a:prstGeom>
          <a:solidFill>
            <a:srgbClr val="0000FF"/>
          </a:solidFill>
          <a:ln w="9525">
            <a:noFill/>
            <a:miter lim="800000"/>
            <a:headEnd/>
            <a:tailEnd/>
          </a:ln>
          <a:effectLst/>
          <a:ex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数据偏移（即首部长度）：占 </a:t>
            </a:r>
            <a:r>
              <a:rPr lang="en-US" altLang="zh-CN" sz="1600" b="1" dirty="0">
                <a:solidFill>
                  <a:schemeClr val="bg1"/>
                </a:solidFill>
                <a:latin typeface="微软雅黑" pitchFamily="34" charset="-122"/>
                <a:ea typeface="微软雅黑" pitchFamily="34" charset="-122"/>
              </a:rPr>
              <a:t>4 </a:t>
            </a:r>
            <a:r>
              <a:rPr lang="zh-CN" altLang="en-US" sz="1600" b="1" dirty="0">
                <a:solidFill>
                  <a:schemeClr val="bg1"/>
                </a:solidFill>
                <a:latin typeface="微软雅黑" pitchFamily="34" charset="-122"/>
                <a:ea typeface="微软雅黑" pitchFamily="34" charset="-122"/>
              </a:rPr>
              <a:t>位，指出 </a:t>
            </a:r>
            <a:r>
              <a:rPr lang="en-US" altLang="zh-CN" sz="1600" b="1" dirty="0">
                <a:solidFill>
                  <a:schemeClr val="bg1"/>
                </a:solidFill>
                <a:latin typeface="微软雅黑" pitchFamily="34" charset="-122"/>
                <a:ea typeface="微软雅黑" pitchFamily="34" charset="-122"/>
              </a:rPr>
              <a:t>TCP </a:t>
            </a:r>
            <a:r>
              <a:rPr lang="zh-CN" altLang="en-US" sz="1600" b="1" dirty="0">
                <a:solidFill>
                  <a:schemeClr val="bg1"/>
                </a:solidFill>
                <a:latin typeface="微软雅黑" pitchFamily="34" charset="-122"/>
                <a:ea typeface="微软雅黑" pitchFamily="34" charset="-122"/>
              </a:rPr>
              <a:t>报文段的</a:t>
            </a:r>
            <a:r>
              <a:rPr lang="zh-CN" altLang="en-US" sz="1600" b="1" dirty="0">
                <a:solidFill>
                  <a:srgbClr val="FFC000"/>
                </a:solidFill>
                <a:latin typeface="微软雅黑" pitchFamily="34" charset="-122"/>
                <a:ea typeface="微软雅黑" pitchFamily="34" charset="-122"/>
              </a:rPr>
              <a:t>数据起始处</a:t>
            </a:r>
            <a:r>
              <a:rPr lang="zh-CN" altLang="en-US" sz="1600" b="1" dirty="0">
                <a:solidFill>
                  <a:schemeClr val="bg1"/>
                </a:solidFill>
                <a:latin typeface="微软雅黑" pitchFamily="34" charset="-122"/>
                <a:ea typeface="微软雅黑" pitchFamily="34" charset="-122"/>
              </a:rPr>
              <a:t>距离 </a:t>
            </a:r>
            <a:r>
              <a:rPr lang="en-US" altLang="zh-CN" sz="1600" b="1" dirty="0">
                <a:solidFill>
                  <a:schemeClr val="bg1"/>
                </a:solidFill>
                <a:latin typeface="微软雅黑" pitchFamily="34" charset="-122"/>
                <a:ea typeface="微软雅黑" pitchFamily="34" charset="-122"/>
              </a:rPr>
              <a:t>TCP </a:t>
            </a:r>
            <a:r>
              <a:rPr lang="zh-CN" altLang="en-US" sz="1600" b="1" dirty="0">
                <a:solidFill>
                  <a:srgbClr val="FFC000"/>
                </a:solidFill>
                <a:latin typeface="微软雅黑" pitchFamily="34" charset="-122"/>
                <a:ea typeface="微软雅黑" pitchFamily="34" charset="-122"/>
              </a:rPr>
              <a:t>报文段的起始处</a:t>
            </a:r>
            <a:r>
              <a:rPr lang="zh-CN" altLang="en-US" sz="1600" b="1" dirty="0">
                <a:solidFill>
                  <a:schemeClr val="bg1"/>
                </a:solidFill>
                <a:latin typeface="微软雅黑" pitchFamily="34" charset="-122"/>
                <a:ea typeface="微软雅黑" pitchFamily="34" charset="-122"/>
              </a:rPr>
              <a:t>有多远。单位是 </a:t>
            </a:r>
            <a:r>
              <a:rPr lang="en-US" altLang="zh-CN" sz="1600" b="1" dirty="0">
                <a:solidFill>
                  <a:schemeClr val="bg1"/>
                </a:solidFill>
                <a:latin typeface="微软雅黑" pitchFamily="34" charset="-122"/>
                <a:ea typeface="微软雅黑" pitchFamily="34" charset="-122"/>
              </a:rPr>
              <a:t>32 </a:t>
            </a:r>
            <a:r>
              <a:rPr lang="zh-CN" altLang="en-US" sz="1600" b="1" dirty="0">
                <a:solidFill>
                  <a:schemeClr val="bg1"/>
                </a:solidFill>
                <a:latin typeface="微软雅黑" pitchFamily="34" charset="-122"/>
                <a:ea typeface="微软雅黑" pitchFamily="34" charset="-122"/>
              </a:rPr>
              <a:t>位字（以 </a:t>
            </a:r>
            <a:r>
              <a:rPr lang="en-US" altLang="zh-CN" sz="1600" b="1" dirty="0">
                <a:solidFill>
                  <a:schemeClr val="bg1"/>
                </a:solidFill>
                <a:latin typeface="微软雅黑" pitchFamily="34" charset="-122"/>
                <a:ea typeface="微软雅黑" pitchFamily="34" charset="-122"/>
              </a:rPr>
              <a:t>4 </a:t>
            </a:r>
            <a:r>
              <a:rPr lang="zh-CN" altLang="en-US" sz="1600" b="1" dirty="0">
                <a:solidFill>
                  <a:schemeClr val="bg1"/>
                </a:solidFill>
                <a:latin typeface="微软雅黑" pitchFamily="34" charset="-122"/>
                <a:ea typeface="微软雅黑" pitchFamily="34" charset="-122"/>
              </a:rPr>
              <a:t>字节为计算单位）。 </a:t>
            </a:r>
          </a:p>
        </p:txBody>
      </p:sp>
      <p:grpSp>
        <p:nvGrpSpPr>
          <p:cNvPr id="84" name="组合 83"/>
          <p:cNvGrpSpPr/>
          <p:nvPr/>
        </p:nvGrpSpPr>
        <p:grpSpPr>
          <a:xfrm>
            <a:off x="1827330" y="782473"/>
            <a:ext cx="5158580" cy="374416"/>
            <a:chOff x="1827330" y="782473"/>
            <a:chExt cx="5158580" cy="374416"/>
          </a:xfrm>
        </p:grpSpPr>
        <p:sp>
          <p:nvSpPr>
            <p:cNvPr id="85"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6"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7"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8"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0"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3" name="Rectangle 4"/>
          <p:cNvSpPr>
            <a:spLocks noChangeArrowheads="1"/>
          </p:cNvSpPr>
          <p:nvPr/>
        </p:nvSpPr>
        <p:spPr bwMode="auto">
          <a:xfrm>
            <a:off x="1620893" y="2130572"/>
            <a:ext cx="494596" cy="412934"/>
          </a:xfrm>
          <a:prstGeom prst="rect">
            <a:avLst/>
          </a:prstGeom>
          <a:solidFill>
            <a:srgbClr val="C3E3F9"/>
          </a:solidFill>
          <a:ln>
            <a:noFill/>
          </a:ln>
          <a:effectLst/>
          <a:ex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
        <p:nvSpPr>
          <p:cNvPr id="2" name="灯片编号占位符 1">
            <a:extLst>
              <a:ext uri="{FF2B5EF4-FFF2-40B4-BE49-F238E27FC236}">
                <a16:creationId xmlns:a16="http://schemas.microsoft.com/office/drawing/2014/main" id="{3A70047D-F57E-4AAF-BF0C-529C93309CCC}"/>
              </a:ext>
            </a:extLst>
          </p:cNvPr>
          <p:cNvSpPr>
            <a:spLocks noGrp="1"/>
          </p:cNvSpPr>
          <p:nvPr>
            <p:ph type="sldNum" sz="quarter" idx="12"/>
          </p:nvPr>
        </p:nvSpPr>
        <p:spPr/>
        <p:txBody>
          <a:bodyPr/>
          <a:lstStyle/>
          <a:p>
            <a:fld id="{C485880C-E2C3-4DAB-AE74-D9BE691626AC}" type="slidenum">
              <a:rPr lang="zh-CN" altLang="en-US" smtClean="0"/>
              <a:pPr/>
              <a:t>66</a:t>
            </a:fld>
            <a:endParaRPr lang="zh-CN" altLang="en-US"/>
          </a:p>
        </p:txBody>
      </p:sp>
    </p:spTree>
    <p:extLst>
      <p:ext uri="{BB962C8B-B14F-4D97-AF65-F5344CB8AC3E}">
        <p14:creationId xmlns:p14="http://schemas.microsoft.com/office/powerpoint/2010/main" val="377076615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27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圆角矩形 82"/>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rgbClr val="C3E3F9"/>
          </a:solidFill>
          <a:ln>
            <a:noFill/>
          </a:ln>
          <a:effectLs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Rectangle 104"/>
          <p:cNvSpPr>
            <a:spLocks noChangeArrowheads="1"/>
          </p:cNvSpPr>
          <p:nvPr/>
        </p:nvSpPr>
        <p:spPr bwMode="auto">
          <a:xfrm flipH="1">
            <a:off x="2739567" y="2315473"/>
            <a:ext cx="878572" cy="404600"/>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5" name="Text Box 155"/>
          <p:cNvSpPr txBox="1">
            <a:spLocks noChangeArrowheads="1"/>
          </p:cNvSpPr>
          <p:nvPr/>
        </p:nvSpPr>
        <p:spPr bwMode="auto">
          <a:xfrm>
            <a:off x="1417320" y="3528826"/>
            <a:ext cx="6309360" cy="363176"/>
          </a:xfrm>
          <a:prstGeom prst="rect">
            <a:avLst/>
          </a:prstGeom>
          <a:solidFill>
            <a:srgbClr val="0000FF"/>
          </a:solidFill>
          <a:ln w="9525">
            <a:noFill/>
            <a:miter lim="800000"/>
            <a:headEnd/>
            <a:tailEnd/>
          </a:ln>
          <a:effectLst/>
          <a:ex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保留：占 </a:t>
            </a:r>
            <a:r>
              <a:rPr lang="en-US" altLang="zh-CN" sz="1600" b="1" dirty="0">
                <a:solidFill>
                  <a:schemeClr val="bg1"/>
                </a:solidFill>
                <a:latin typeface="微软雅黑" pitchFamily="34" charset="-122"/>
                <a:ea typeface="微软雅黑" pitchFamily="34" charset="-122"/>
              </a:rPr>
              <a:t>6 </a:t>
            </a:r>
            <a:r>
              <a:rPr lang="zh-CN" altLang="en-US" sz="1600" b="1" dirty="0">
                <a:solidFill>
                  <a:schemeClr val="bg1"/>
                </a:solidFill>
                <a:latin typeface="微软雅黑" pitchFamily="34" charset="-122"/>
                <a:ea typeface="微软雅黑" pitchFamily="34" charset="-122"/>
              </a:rPr>
              <a:t>位，保留为今后使用，但目前应置为 </a:t>
            </a:r>
            <a:r>
              <a:rPr lang="en-US" altLang="zh-CN" sz="1600" b="1" dirty="0">
                <a:solidFill>
                  <a:schemeClr val="bg1"/>
                </a:solidFill>
                <a:latin typeface="微软雅黑" pitchFamily="34" charset="-122"/>
                <a:ea typeface="微软雅黑" pitchFamily="34" charset="-122"/>
              </a:rPr>
              <a:t>0</a:t>
            </a:r>
            <a:r>
              <a:rPr lang="zh-CN" altLang="en-US" sz="1600" b="1" dirty="0">
                <a:solidFill>
                  <a:schemeClr val="bg1"/>
                </a:solidFill>
                <a:latin typeface="微软雅黑" pitchFamily="34" charset="-122"/>
                <a:ea typeface="微软雅黑" pitchFamily="34" charset="-122"/>
              </a:rPr>
              <a:t>。 </a:t>
            </a:r>
          </a:p>
        </p:txBody>
      </p:sp>
      <p:grpSp>
        <p:nvGrpSpPr>
          <p:cNvPr id="84" name="组合 83"/>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2"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6" name="Rectangle 4"/>
          <p:cNvSpPr>
            <a:spLocks noChangeArrowheads="1"/>
          </p:cNvSpPr>
          <p:nvPr/>
        </p:nvSpPr>
        <p:spPr bwMode="auto">
          <a:xfrm>
            <a:off x="1620893" y="2130572"/>
            <a:ext cx="494596" cy="412934"/>
          </a:xfrm>
          <a:prstGeom prst="rect">
            <a:avLst/>
          </a:prstGeom>
          <a:solidFill>
            <a:srgbClr val="C3E3F9"/>
          </a:solidFill>
          <a:ln>
            <a:noFill/>
          </a:ln>
          <a:effectLst/>
          <a:ex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
        <p:nvSpPr>
          <p:cNvPr id="2" name="灯片编号占位符 1">
            <a:extLst>
              <a:ext uri="{FF2B5EF4-FFF2-40B4-BE49-F238E27FC236}">
                <a16:creationId xmlns:a16="http://schemas.microsoft.com/office/drawing/2014/main" id="{28DCB5C1-4FDF-410C-9A41-8462998E1F6C}"/>
              </a:ext>
            </a:extLst>
          </p:cNvPr>
          <p:cNvSpPr>
            <a:spLocks noGrp="1"/>
          </p:cNvSpPr>
          <p:nvPr>
            <p:ph type="sldNum" sz="quarter" idx="12"/>
          </p:nvPr>
        </p:nvSpPr>
        <p:spPr/>
        <p:txBody>
          <a:bodyPr/>
          <a:lstStyle/>
          <a:p>
            <a:fld id="{C485880C-E2C3-4DAB-AE74-D9BE691626AC}" type="slidenum">
              <a:rPr lang="zh-CN" altLang="en-US" smtClean="0"/>
              <a:pPr/>
              <a:t>67</a:t>
            </a:fld>
            <a:endParaRPr lang="zh-CN" altLang="en-US"/>
          </a:p>
        </p:txBody>
      </p:sp>
    </p:spTree>
    <p:extLst>
      <p:ext uri="{BB962C8B-B14F-4D97-AF65-F5344CB8AC3E}">
        <p14:creationId xmlns:p14="http://schemas.microsoft.com/office/powerpoint/2010/main" val="8471199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1"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圆角矩形 81"/>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rgbClr val="C3E3F9"/>
          </a:solidFill>
          <a:ln>
            <a:noFill/>
          </a:ln>
          <a:effectLs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3" name="Text Box 155"/>
          <p:cNvSpPr txBox="1">
            <a:spLocks noChangeArrowheads="1"/>
          </p:cNvSpPr>
          <p:nvPr/>
        </p:nvSpPr>
        <p:spPr bwMode="auto">
          <a:xfrm>
            <a:off x="1069848" y="3528826"/>
            <a:ext cx="7077456" cy="634020"/>
          </a:xfrm>
          <a:prstGeom prst="rect">
            <a:avLst/>
          </a:prstGeom>
          <a:solidFill>
            <a:srgbClr val="0000FF"/>
          </a:solidFill>
          <a:ln w="9525">
            <a:noFill/>
            <a:miter lim="800000"/>
            <a:headEnd/>
            <a:tailEnd/>
          </a:ln>
          <a:effectLst/>
          <a:ex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紧急 </a:t>
            </a:r>
            <a:r>
              <a:rPr lang="en-US" altLang="zh-CN" sz="1600" b="1" dirty="0">
                <a:solidFill>
                  <a:schemeClr val="bg1"/>
                </a:solidFill>
                <a:latin typeface="微软雅黑" pitchFamily="34" charset="-122"/>
                <a:ea typeface="微软雅黑" pitchFamily="34" charset="-122"/>
              </a:rPr>
              <a:t>URG</a:t>
            </a:r>
            <a:r>
              <a:rPr lang="zh-CN" altLang="en-US" sz="1600" b="1" dirty="0">
                <a:solidFill>
                  <a:schemeClr val="bg1"/>
                </a:solidFill>
                <a:latin typeface="微软雅黑" pitchFamily="34" charset="-122"/>
                <a:ea typeface="微软雅黑" pitchFamily="34" charset="-122"/>
              </a:rPr>
              <a:t>：控制位。当 </a:t>
            </a:r>
            <a:r>
              <a:rPr lang="en-US" altLang="zh-CN" sz="1600" b="1" dirty="0">
                <a:solidFill>
                  <a:schemeClr val="bg1"/>
                </a:solidFill>
                <a:latin typeface="微软雅黑" pitchFamily="34" charset="-122"/>
                <a:ea typeface="微软雅黑" pitchFamily="34" charset="-122"/>
              </a:rPr>
              <a:t>URG = 1 </a:t>
            </a:r>
            <a:r>
              <a:rPr lang="zh-CN" altLang="en-US" sz="1600" b="1" dirty="0">
                <a:solidFill>
                  <a:schemeClr val="bg1"/>
                </a:solidFill>
                <a:latin typeface="微软雅黑" pitchFamily="34" charset="-122"/>
                <a:ea typeface="微软雅黑" pitchFamily="34" charset="-122"/>
              </a:rPr>
              <a:t>时，表明紧急指针字段有效，告诉系统此报文段中有紧急数据，应尽快传送 </a:t>
            </a:r>
            <a:r>
              <a:rPr lang="en-US" altLang="zh-CN" sz="1600" b="1" dirty="0">
                <a:solidFill>
                  <a:schemeClr val="bg1"/>
                </a:solidFill>
                <a:latin typeface="微软雅黑" pitchFamily="34" charset="-122"/>
                <a:ea typeface="微软雅黑" pitchFamily="34" charset="-122"/>
              </a:rPr>
              <a:t>(</a:t>
            </a:r>
            <a:r>
              <a:rPr lang="zh-CN" altLang="en-US" sz="1600" b="1" dirty="0">
                <a:solidFill>
                  <a:schemeClr val="bg1"/>
                </a:solidFill>
                <a:latin typeface="微软雅黑" pitchFamily="34" charset="-122"/>
                <a:ea typeface="微软雅黑" pitchFamily="34" charset="-122"/>
              </a:rPr>
              <a:t>相当于高优先级的数据</a:t>
            </a:r>
            <a:r>
              <a:rPr lang="en-US" altLang="zh-CN" sz="1600" b="1" dirty="0">
                <a:solidFill>
                  <a:schemeClr val="bg1"/>
                </a:solidFill>
                <a:latin typeface="微软雅黑" pitchFamily="34" charset="-122"/>
                <a:ea typeface="微软雅黑" pitchFamily="34" charset="-122"/>
              </a:rPr>
              <a:t>)</a:t>
            </a:r>
            <a:r>
              <a:rPr lang="zh-CN" altLang="en-US" sz="1600" b="1" dirty="0">
                <a:solidFill>
                  <a:schemeClr val="bg1"/>
                </a:solidFill>
                <a:latin typeface="微软雅黑" pitchFamily="34" charset="-122"/>
                <a:ea typeface="微软雅黑" pitchFamily="34" charset="-122"/>
              </a:rPr>
              <a:t>。 </a:t>
            </a:r>
          </a:p>
        </p:txBody>
      </p:sp>
      <p:sp>
        <p:nvSpPr>
          <p:cNvPr id="85" name="Rectangle 104"/>
          <p:cNvSpPr>
            <a:spLocks noChangeArrowheads="1"/>
          </p:cNvSpPr>
          <p:nvPr/>
        </p:nvSpPr>
        <p:spPr bwMode="auto">
          <a:xfrm>
            <a:off x="3603849" y="2310709"/>
            <a:ext cx="190338" cy="43792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4" name="组合 83"/>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2"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6" name="Rectangle 4"/>
          <p:cNvSpPr>
            <a:spLocks noChangeArrowheads="1"/>
          </p:cNvSpPr>
          <p:nvPr/>
        </p:nvSpPr>
        <p:spPr bwMode="auto">
          <a:xfrm>
            <a:off x="1620893" y="2130572"/>
            <a:ext cx="494596" cy="412934"/>
          </a:xfrm>
          <a:prstGeom prst="rect">
            <a:avLst/>
          </a:prstGeom>
          <a:solidFill>
            <a:srgbClr val="C3E3F9"/>
          </a:solidFill>
          <a:ln>
            <a:noFill/>
          </a:ln>
          <a:effectLst/>
          <a:ex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
        <p:nvSpPr>
          <p:cNvPr id="2" name="灯片编号占位符 1">
            <a:extLst>
              <a:ext uri="{FF2B5EF4-FFF2-40B4-BE49-F238E27FC236}">
                <a16:creationId xmlns:a16="http://schemas.microsoft.com/office/drawing/2014/main" id="{57F4DE07-B177-49F8-849A-922F6E2F373C}"/>
              </a:ext>
            </a:extLst>
          </p:cNvPr>
          <p:cNvSpPr>
            <a:spLocks noGrp="1"/>
          </p:cNvSpPr>
          <p:nvPr>
            <p:ph type="sldNum" sz="quarter" idx="12"/>
          </p:nvPr>
        </p:nvSpPr>
        <p:spPr/>
        <p:txBody>
          <a:bodyPr/>
          <a:lstStyle/>
          <a:p>
            <a:fld id="{C485880C-E2C3-4DAB-AE74-D9BE691626AC}" type="slidenum">
              <a:rPr lang="zh-CN" altLang="en-US" smtClean="0"/>
              <a:pPr/>
              <a:t>68</a:t>
            </a:fld>
            <a:endParaRPr lang="zh-CN" altLang="en-US"/>
          </a:p>
        </p:txBody>
      </p:sp>
    </p:spTree>
    <p:extLst>
      <p:ext uri="{BB962C8B-B14F-4D97-AF65-F5344CB8AC3E}">
        <p14:creationId xmlns:p14="http://schemas.microsoft.com/office/powerpoint/2010/main" val="171486353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1"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rgbClr val="C3E3F9"/>
          </a:solidFill>
          <a:ln>
            <a:noFill/>
          </a:ln>
          <a:effectLs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Text Box 155"/>
          <p:cNvSpPr txBox="1">
            <a:spLocks noChangeArrowheads="1"/>
          </p:cNvSpPr>
          <p:nvPr/>
        </p:nvSpPr>
        <p:spPr bwMode="auto">
          <a:xfrm>
            <a:off x="1488141" y="3528831"/>
            <a:ext cx="6140824" cy="634020"/>
          </a:xfrm>
          <a:prstGeom prst="rect">
            <a:avLst/>
          </a:prstGeom>
          <a:solidFill>
            <a:srgbClr val="0000FF"/>
          </a:solidFill>
          <a:ln w="9525">
            <a:noFill/>
            <a:miter lim="800000"/>
            <a:headEnd/>
            <a:tailEnd/>
          </a:ln>
          <a:effectLst/>
          <a:ex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确认 </a:t>
            </a:r>
            <a:r>
              <a:rPr lang="en-US" altLang="zh-CN" sz="1600" b="1" dirty="0">
                <a:solidFill>
                  <a:schemeClr val="bg1"/>
                </a:solidFill>
                <a:latin typeface="微软雅黑" pitchFamily="34" charset="-122"/>
                <a:ea typeface="微软雅黑" pitchFamily="34" charset="-122"/>
              </a:rPr>
              <a:t>ACK</a:t>
            </a:r>
            <a:r>
              <a:rPr lang="zh-CN" altLang="en-US" sz="1600" b="1" dirty="0">
                <a:solidFill>
                  <a:schemeClr val="bg1"/>
                </a:solidFill>
                <a:latin typeface="微软雅黑" pitchFamily="34" charset="-122"/>
                <a:ea typeface="微软雅黑" pitchFamily="34" charset="-122"/>
              </a:rPr>
              <a:t>：控制位。只有当 </a:t>
            </a:r>
            <a:r>
              <a:rPr lang="en-US" altLang="zh-CN" sz="1600" b="1" dirty="0">
                <a:solidFill>
                  <a:schemeClr val="bg1"/>
                </a:solidFill>
                <a:latin typeface="微软雅黑" pitchFamily="34" charset="-122"/>
                <a:ea typeface="微软雅黑" pitchFamily="34" charset="-122"/>
              </a:rPr>
              <a:t>ACK =1 </a:t>
            </a:r>
            <a:r>
              <a:rPr lang="zh-CN" altLang="en-US" sz="1600" b="1" dirty="0">
                <a:solidFill>
                  <a:schemeClr val="bg1"/>
                </a:solidFill>
                <a:latin typeface="微软雅黑" pitchFamily="34" charset="-122"/>
                <a:ea typeface="微软雅黑" pitchFamily="34" charset="-122"/>
              </a:rPr>
              <a:t>时，确认号字段才有效。当 </a:t>
            </a:r>
            <a:r>
              <a:rPr lang="en-US" altLang="zh-CN" sz="1600" b="1" dirty="0">
                <a:solidFill>
                  <a:schemeClr val="bg1"/>
                </a:solidFill>
                <a:latin typeface="微软雅黑" pitchFamily="34" charset="-122"/>
                <a:ea typeface="微软雅黑" pitchFamily="34" charset="-122"/>
              </a:rPr>
              <a:t>ACK =0 </a:t>
            </a:r>
            <a:r>
              <a:rPr lang="zh-CN" altLang="en-US" sz="1600" b="1" dirty="0">
                <a:solidFill>
                  <a:schemeClr val="bg1"/>
                </a:solidFill>
                <a:latin typeface="微软雅黑" pitchFamily="34" charset="-122"/>
                <a:ea typeface="微软雅黑" pitchFamily="34" charset="-122"/>
              </a:rPr>
              <a:t>时，确认号无效。 </a:t>
            </a:r>
          </a:p>
        </p:txBody>
      </p:sp>
      <p:sp>
        <p:nvSpPr>
          <p:cNvPr id="84" name="Rectangle 104"/>
          <p:cNvSpPr>
            <a:spLocks noChangeArrowheads="1"/>
          </p:cNvSpPr>
          <p:nvPr/>
        </p:nvSpPr>
        <p:spPr bwMode="auto">
          <a:xfrm>
            <a:off x="3744545" y="2310709"/>
            <a:ext cx="190338" cy="43792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3" name="组合 82"/>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2"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6" name="Rectangle 4"/>
          <p:cNvSpPr>
            <a:spLocks noChangeArrowheads="1"/>
          </p:cNvSpPr>
          <p:nvPr/>
        </p:nvSpPr>
        <p:spPr bwMode="auto">
          <a:xfrm>
            <a:off x="1620893" y="2130572"/>
            <a:ext cx="494596" cy="412934"/>
          </a:xfrm>
          <a:prstGeom prst="rect">
            <a:avLst/>
          </a:prstGeom>
          <a:solidFill>
            <a:srgbClr val="C3E3F9"/>
          </a:solidFill>
          <a:ln>
            <a:noFill/>
          </a:ln>
          <a:effectLst/>
          <a:ex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
        <p:nvSpPr>
          <p:cNvPr id="2" name="灯片编号占位符 1">
            <a:extLst>
              <a:ext uri="{FF2B5EF4-FFF2-40B4-BE49-F238E27FC236}">
                <a16:creationId xmlns:a16="http://schemas.microsoft.com/office/drawing/2014/main" id="{C020B5B9-3DD5-4050-8C77-F930FD5202D5}"/>
              </a:ext>
            </a:extLst>
          </p:cNvPr>
          <p:cNvSpPr>
            <a:spLocks noGrp="1"/>
          </p:cNvSpPr>
          <p:nvPr>
            <p:ph type="sldNum" sz="quarter" idx="12"/>
          </p:nvPr>
        </p:nvSpPr>
        <p:spPr/>
        <p:txBody>
          <a:bodyPr/>
          <a:lstStyle/>
          <a:p>
            <a:fld id="{C485880C-E2C3-4DAB-AE74-D9BE691626AC}" type="slidenum">
              <a:rPr lang="zh-CN" altLang="en-US" smtClean="0"/>
              <a:pPr/>
              <a:t>69</a:t>
            </a:fld>
            <a:endParaRPr lang="zh-CN" altLang="en-US"/>
          </a:p>
        </p:txBody>
      </p:sp>
    </p:spTree>
    <p:extLst>
      <p:ext uri="{BB962C8B-B14F-4D97-AF65-F5344CB8AC3E}">
        <p14:creationId xmlns:p14="http://schemas.microsoft.com/office/powerpoint/2010/main" val="147785211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圆角矩形 28"/>
          <p:cNvSpPr/>
          <p:nvPr/>
        </p:nvSpPr>
        <p:spPr>
          <a:xfrm>
            <a:off x="556963" y="2329984"/>
            <a:ext cx="8048776" cy="18660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AutoShape 5"/>
          <p:cNvSpPr>
            <a:spLocks noChangeArrowheads="1"/>
          </p:cNvSpPr>
          <p:nvPr/>
        </p:nvSpPr>
        <p:spPr bwMode="auto">
          <a:xfrm>
            <a:off x="556963" y="622754"/>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20" name="Rectangle 6"/>
          <p:cNvSpPr>
            <a:spLocks noChangeArrowheads="1"/>
          </p:cNvSpPr>
          <p:nvPr/>
        </p:nvSpPr>
        <p:spPr bwMode="auto">
          <a:xfrm>
            <a:off x="3976057" y="589543"/>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屏蔽作用</a:t>
            </a:r>
          </a:p>
        </p:txBody>
      </p:sp>
      <p:sp>
        <p:nvSpPr>
          <p:cNvPr id="21" name="Rectangle 68"/>
          <p:cNvSpPr>
            <a:spLocks noChangeArrowheads="1"/>
          </p:cNvSpPr>
          <p:nvPr/>
        </p:nvSpPr>
        <p:spPr bwMode="auto">
          <a:xfrm>
            <a:off x="556963" y="985853"/>
            <a:ext cx="8184960"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运输层向高层用户</a:t>
            </a:r>
            <a:r>
              <a:rPr lang="zh-CN" altLang="en-US" sz="2000" b="1" dirty="0">
                <a:solidFill>
                  <a:srgbClr val="C00000"/>
                </a:solidFill>
                <a:latin typeface="微软雅黑" pitchFamily="34" charset="-122"/>
                <a:ea typeface="微软雅黑" pitchFamily="34" charset="-122"/>
              </a:rPr>
              <a:t>屏蔽</a:t>
            </a:r>
            <a:r>
              <a:rPr lang="zh-CN" altLang="en-US" sz="2000" b="1" dirty="0">
                <a:latin typeface="微软雅黑" pitchFamily="34" charset="-122"/>
                <a:ea typeface="微软雅黑" pitchFamily="34" charset="-122"/>
              </a:rPr>
              <a:t>了下面网络核心的细节（如网络拓扑、所采用的路由选择协议等），使应用进程看见的就是好像在两个运输层实体之间有一条</a:t>
            </a:r>
            <a:r>
              <a:rPr lang="zh-CN" altLang="en-US" sz="2000" b="1" dirty="0">
                <a:solidFill>
                  <a:srgbClr val="C00000"/>
                </a:solidFill>
                <a:latin typeface="微软雅黑" pitchFamily="34" charset="-122"/>
                <a:ea typeface="微软雅黑" pitchFamily="34" charset="-122"/>
              </a:rPr>
              <a:t>端到端的逻辑通信信道。</a:t>
            </a:r>
          </a:p>
        </p:txBody>
      </p:sp>
      <p:grpSp>
        <p:nvGrpSpPr>
          <p:cNvPr id="22" name="Group 12"/>
          <p:cNvGrpSpPr>
            <a:grpSpLocks/>
          </p:cNvGrpSpPr>
          <p:nvPr/>
        </p:nvGrpSpPr>
        <p:grpSpPr bwMode="auto">
          <a:xfrm>
            <a:off x="2083620" y="2431338"/>
            <a:ext cx="5108759" cy="1683895"/>
            <a:chOff x="680" y="2177"/>
            <a:chExt cx="4352" cy="1554"/>
          </a:xfrm>
        </p:grpSpPr>
        <p:graphicFrame>
          <p:nvGraphicFramePr>
            <p:cNvPr id="23" name="Object 4"/>
            <p:cNvGraphicFramePr>
              <a:graphicFrameLocks noChangeAspect="1"/>
            </p:cNvGraphicFramePr>
            <p:nvPr>
              <p:extLst>
                <p:ext uri="{D42A27DB-BD31-4B8C-83A1-F6EECF244321}">
                  <p14:modId xmlns:p14="http://schemas.microsoft.com/office/powerpoint/2010/main" val="1322417194"/>
                </p:ext>
              </p:extLst>
            </p:nvPr>
          </p:nvGraphicFramePr>
          <p:xfrm>
            <a:off x="1536" y="2496"/>
            <a:ext cx="2448" cy="1235"/>
          </p:xfrm>
          <a:graphic>
            <a:graphicData uri="http://schemas.openxmlformats.org/presentationml/2006/ole">
              <mc:AlternateContent xmlns:mc="http://schemas.openxmlformats.org/markup-compatibility/2006">
                <mc:Choice xmlns:v="urn:schemas-microsoft-com:vml" Requires="v">
                  <p:oleObj spid="_x0000_s7409" name="Visio" r:id="rId3" imgW="1689885" imgH="964337" progId="">
                    <p:embed/>
                  </p:oleObj>
                </mc:Choice>
                <mc:Fallback>
                  <p:oleObj name="Visio" r:id="rId3" imgW="1689885" imgH="964337" progId="">
                    <p:embed/>
                    <p:pic>
                      <p:nvPicPr>
                        <p:cNvPr id="0" name="Picture 2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6" y="2496"/>
                          <a:ext cx="2448" cy="1235"/>
                        </a:xfrm>
                        <a:prstGeom prst="rect">
                          <a:avLst/>
                        </a:prstGeom>
                        <a:noFill/>
                        <a:effectLst>
                          <a:outerShdw dist="25400" dir="54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Text Box 6"/>
            <p:cNvSpPr txBox="1">
              <a:spLocks noChangeArrowheads="1"/>
            </p:cNvSpPr>
            <p:nvPr/>
          </p:nvSpPr>
          <p:spPr bwMode="auto">
            <a:xfrm>
              <a:off x="2382" y="3096"/>
              <a:ext cx="682"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600" dirty="0">
                  <a:latin typeface="微软雅黑" pitchFamily="34" charset="-122"/>
                  <a:ea typeface="微软雅黑" pitchFamily="34" charset="-122"/>
                </a:rPr>
                <a:t>互联网</a:t>
              </a:r>
              <a:endParaRPr lang="en-US" altLang="zh-CN" sz="1600" dirty="0">
                <a:latin typeface="微软雅黑" pitchFamily="34" charset="-122"/>
                <a:ea typeface="微软雅黑" pitchFamily="34" charset="-122"/>
              </a:endParaRPr>
            </a:p>
          </p:txBody>
        </p:sp>
        <p:sp>
          <p:nvSpPr>
            <p:cNvPr id="25" name="Oval 8"/>
            <p:cNvSpPr>
              <a:spLocks noChangeArrowheads="1"/>
            </p:cNvSpPr>
            <p:nvPr/>
          </p:nvSpPr>
          <p:spPr bwMode="auto">
            <a:xfrm>
              <a:off x="680" y="2177"/>
              <a:ext cx="937" cy="514"/>
            </a:xfrm>
            <a:prstGeom prst="ellipse">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dirty="0">
                  <a:solidFill>
                    <a:srgbClr val="0000FF"/>
                  </a:solidFill>
                  <a:latin typeface="微软雅黑" pitchFamily="34" charset="-122"/>
                  <a:ea typeface="微软雅黑" pitchFamily="34" charset="-122"/>
                </a:rPr>
                <a:t>应用进程</a:t>
              </a:r>
              <a:endParaRPr lang="en-US" altLang="zh-CN" sz="1400" b="1" dirty="0">
                <a:solidFill>
                  <a:srgbClr val="0000FF"/>
                </a:solidFill>
                <a:latin typeface="微软雅黑" pitchFamily="34" charset="-122"/>
                <a:ea typeface="微软雅黑" pitchFamily="34" charset="-122"/>
              </a:endParaRPr>
            </a:p>
            <a:p>
              <a:pPr algn="ctr"/>
              <a:r>
                <a:rPr lang="en-US" altLang="zh-CN" sz="1400" b="1" dirty="0">
                  <a:solidFill>
                    <a:srgbClr val="0000FF"/>
                  </a:solidFill>
                  <a:latin typeface="微软雅黑" pitchFamily="34" charset="-122"/>
                  <a:ea typeface="微软雅黑" pitchFamily="34" charset="-122"/>
                </a:rPr>
                <a:t>AP</a:t>
              </a:r>
            </a:p>
          </p:txBody>
        </p:sp>
        <p:sp>
          <p:nvSpPr>
            <p:cNvPr id="26" name="Oval 9"/>
            <p:cNvSpPr>
              <a:spLocks noChangeArrowheads="1"/>
            </p:cNvSpPr>
            <p:nvPr/>
          </p:nvSpPr>
          <p:spPr bwMode="auto">
            <a:xfrm>
              <a:off x="4112" y="2197"/>
              <a:ext cx="920" cy="514"/>
            </a:xfrm>
            <a:prstGeom prst="ellipse">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dirty="0">
                  <a:solidFill>
                    <a:srgbClr val="0000FF"/>
                  </a:solidFill>
                  <a:latin typeface="微软雅黑" pitchFamily="34" charset="-122"/>
                  <a:ea typeface="微软雅黑" pitchFamily="34" charset="-122"/>
                </a:rPr>
                <a:t>应用进程</a:t>
              </a:r>
              <a:endParaRPr lang="en-US" altLang="zh-CN" sz="1400" b="1" dirty="0">
                <a:solidFill>
                  <a:srgbClr val="0000FF"/>
                </a:solidFill>
                <a:latin typeface="微软雅黑" pitchFamily="34" charset="-122"/>
                <a:ea typeface="微软雅黑" pitchFamily="34" charset="-122"/>
              </a:endParaRPr>
            </a:p>
            <a:p>
              <a:pPr algn="ctr"/>
              <a:r>
                <a:rPr lang="en-US" altLang="zh-CN" sz="1400" b="1" dirty="0">
                  <a:solidFill>
                    <a:srgbClr val="0000FF"/>
                  </a:solidFill>
                  <a:latin typeface="微软雅黑" pitchFamily="34" charset="-122"/>
                  <a:ea typeface="微软雅黑" pitchFamily="34" charset="-122"/>
                </a:rPr>
                <a:t>AP</a:t>
              </a:r>
            </a:p>
          </p:txBody>
        </p:sp>
        <p:sp>
          <p:nvSpPr>
            <p:cNvPr id="27" name="Freeform 10"/>
            <p:cNvSpPr>
              <a:spLocks/>
            </p:cNvSpPr>
            <p:nvPr/>
          </p:nvSpPr>
          <p:spPr bwMode="auto">
            <a:xfrm>
              <a:off x="1433" y="2592"/>
              <a:ext cx="2741" cy="495"/>
            </a:xfrm>
            <a:custGeom>
              <a:avLst/>
              <a:gdLst>
                <a:gd name="T0" fmla="*/ 0 w 2928"/>
                <a:gd name="T1" fmla="*/ 48 h 429"/>
                <a:gd name="T2" fmla="*/ 748 w 2928"/>
                <a:gd name="T3" fmla="*/ 381 h 429"/>
                <a:gd name="T4" fmla="*/ 2208 w 2928"/>
                <a:gd name="T5" fmla="*/ 336 h 429"/>
                <a:gd name="T6" fmla="*/ 2928 w 2928"/>
                <a:gd name="T7" fmla="*/ 0 h 4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28" h="429">
                  <a:moveTo>
                    <a:pt x="0" y="48"/>
                  </a:moveTo>
                  <a:cubicBezTo>
                    <a:pt x="125" y="103"/>
                    <a:pt x="380" y="333"/>
                    <a:pt x="748" y="381"/>
                  </a:cubicBezTo>
                  <a:cubicBezTo>
                    <a:pt x="1116" y="429"/>
                    <a:pt x="1845" y="399"/>
                    <a:pt x="2208" y="336"/>
                  </a:cubicBezTo>
                  <a:cubicBezTo>
                    <a:pt x="2571" y="273"/>
                    <a:pt x="2808" y="56"/>
                    <a:pt x="2928" y="0"/>
                  </a:cubicBezTo>
                </a:path>
              </a:pathLst>
            </a:custGeom>
            <a:noFill/>
            <a:ln w="38100" cap="flat" cmpd="sng">
              <a:solidFill>
                <a:srgbClr val="CC00CC"/>
              </a:solidFill>
              <a:prstDash val="solid"/>
              <a:miter lim="800000"/>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a:solidFill>
                  <a:srgbClr val="0000FF"/>
                </a:solidFill>
                <a:latin typeface="微软雅黑" pitchFamily="34" charset="-122"/>
                <a:ea typeface="微软雅黑" pitchFamily="34" charset="-122"/>
              </a:endParaRPr>
            </a:p>
          </p:txBody>
        </p:sp>
        <p:sp>
          <p:nvSpPr>
            <p:cNvPr id="28" name="Text Box 11"/>
            <p:cNvSpPr txBox="1">
              <a:spLocks noChangeArrowheads="1"/>
            </p:cNvSpPr>
            <p:nvPr/>
          </p:nvSpPr>
          <p:spPr bwMode="auto">
            <a:xfrm>
              <a:off x="2096" y="2752"/>
              <a:ext cx="1206"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600" dirty="0">
                  <a:solidFill>
                    <a:srgbClr val="0000FF"/>
                  </a:solidFill>
                  <a:latin typeface="微软雅黑" pitchFamily="34" charset="-122"/>
                  <a:ea typeface="微软雅黑" pitchFamily="34" charset="-122"/>
                </a:rPr>
                <a:t>逻辑通信信道</a:t>
              </a:r>
            </a:p>
          </p:txBody>
        </p:sp>
      </p:grpSp>
      <p:sp>
        <p:nvSpPr>
          <p:cNvPr id="2" name="灯片编号占位符 1">
            <a:extLst>
              <a:ext uri="{FF2B5EF4-FFF2-40B4-BE49-F238E27FC236}">
                <a16:creationId xmlns:a16="http://schemas.microsoft.com/office/drawing/2014/main" id="{A0098584-2B4B-412B-8BDE-2EAC0DDC3F7C}"/>
              </a:ext>
            </a:extLst>
          </p:cNvPr>
          <p:cNvSpPr>
            <a:spLocks noGrp="1"/>
          </p:cNvSpPr>
          <p:nvPr>
            <p:ph type="sldNum" sz="quarter" idx="12"/>
          </p:nvPr>
        </p:nvSpPr>
        <p:spPr/>
        <p:txBody>
          <a:bodyPr/>
          <a:lstStyle/>
          <a:p>
            <a:fld id="{C485880C-E2C3-4DAB-AE74-D9BE691626AC}" type="slidenum">
              <a:rPr lang="zh-CN" altLang="en-US" smtClean="0"/>
              <a:pPr/>
              <a:t>7</a:t>
            </a:fld>
            <a:endParaRPr lang="zh-CN" altLang="en-US"/>
          </a:p>
        </p:txBody>
      </p:sp>
    </p:spTree>
    <p:extLst>
      <p:ext uri="{BB962C8B-B14F-4D97-AF65-F5344CB8AC3E}">
        <p14:creationId xmlns:p14="http://schemas.microsoft.com/office/powerpoint/2010/main" val="15812176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rgbClr val="C3E3F9"/>
          </a:solidFill>
          <a:ln>
            <a:noFill/>
          </a:ln>
          <a:effectLs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Text Box 155"/>
          <p:cNvSpPr txBox="1">
            <a:spLocks noChangeArrowheads="1"/>
          </p:cNvSpPr>
          <p:nvPr/>
        </p:nvSpPr>
        <p:spPr bwMode="auto">
          <a:xfrm>
            <a:off x="1426464" y="3528830"/>
            <a:ext cx="6400799" cy="904863"/>
          </a:xfrm>
          <a:prstGeom prst="rect">
            <a:avLst/>
          </a:prstGeom>
          <a:solidFill>
            <a:srgbClr val="0000FF"/>
          </a:solidFill>
          <a:ln w="9525">
            <a:noFill/>
            <a:miter lim="800000"/>
            <a:headEnd/>
            <a:tailEnd/>
          </a:ln>
          <a:effectLst/>
          <a:ex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推送 </a:t>
            </a:r>
            <a:r>
              <a:rPr lang="en-US" altLang="zh-CN" sz="1600" b="1" dirty="0">
                <a:solidFill>
                  <a:schemeClr val="bg1"/>
                </a:solidFill>
                <a:latin typeface="微软雅黑" pitchFamily="34" charset="-122"/>
                <a:ea typeface="微软雅黑" pitchFamily="34" charset="-122"/>
              </a:rPr>
              <a:t>PSH (</a:t>
            </a:r>
            <a:r>
              <a:rPr lang="en-US" altLang="zh-CN" sz="1600" b="1" dirty="0" err="1">
                <a:solidFill>
                  <a:schemeClr val="bg1"/>
                </a:solidFill>
                <a:latin typeface="微软雅黑" pitchFamily="34" charset="-122"/>
                <a:ea typeface="微软雅黑" pitchFamily="34" charset="-122"/>
              </a:rPr>
              <a:t>PuSH</a:t>
            </a:r>
            <a:r>
              <a:rPr lang="en-US" altLang="zh-CN" sz="1600" b="1" dirty="0">
                <a:solidFill>
                  <a:schemeClr val="bg1"/>
                </a:solidFill>
                <a:latin typeface="微软雅黑" pitchFamily="34" charset="-122"/>
                <a:ea typeface="微软雅黑" pitchFamily="34" charset="-122"/>
              </a:rPr>
              <a:t>) </a:t>
            </a:r>
            <a:r>
              <a:rPr lang="zh-CN" altLang="en-US" sz="1600" b="1" dirty="0">
                <a:solidFill>
                  <a:schemeClr val="bg1"/>
                </a:solidFill>
                <a:latin typeface="微软雅黑" pitchFamily="34" charset="-122"/>
                <a:ea typeface="微软雅黑" pitchFamily="34" charset="-122"/>
              </a:rPr>
              <a:t>：控制位。接收 </a:t>
            </a:r>
            <a:r>
              <a:rPr lang="en-US" altLang="zh-CN" sz="1600" b="1" dirty="0">
                <a:solidFill>
                  <a:schemeClr val="bg1"/>
                </a:solidFill>
                <a:latin typeface="微软雅黑" pitchFamily="34" charset="-122"/>
                <a:ea typeface="微软雅黑" pitchFamily="34" charset="-122"/>
              </a:rPr>
              <a:t>TCP </a:t>
            </a:r>
            <a:r>
              <a:rPr lang="zh-CN" altLang="en-US" sz="1600" b="1" dirty="0">
                <a:solidFill>
                  <a:schemeClr val="bg1"/>
                </a:solidFill>
                <a:latin typeface="微软雅黑" pitchFamily="34" charset="-122"/>
                <a:ea typeface="微软雅黑" pitchFamily="34" charset="-122"/>
              </a:rPr>
              <a:t>收到 </a:t>
            </a:r>
            <a:r>
              <a:rPr lang="en-US" altLang="zh-CN" sz="1600" b="1" dirty="0">
                <a:solidFill>
                  <a:schemeClr val="bg1"/>
                </a:solidFill>
                <a:latin typeface="微软雅黑" pitchFamily="34" charset="-122"/>
                <a:ea typeface="微软雅黑" pitchFamily="34" charset="-122"/>
              </a:rPr>
              <a:t>PSH = 1 </a:t>
            </a:r>
            <a:r>
              <a:rPr lang="zh-CN" altLang="en-US" sz="1600" b="1" dirty="0">
                <a:solidFill>
                  <a:schemeClr val="bg1"/>
                </a:solidFill>
                <a:latin typeface="微软雅黑" pitchFamily="34" charset="-122"/>
                <a:ea typeface="微软雅黑" pitchFamily="34" charset="-122"/>
              </a:rPr>
              <a:t>的报文段后，就尽快（即“推送”向前）交付接收应用进程，而不再等到整个缓存都填满后再交付。 </a:t>
            </a:r>
          </a:p>
        </p:txBody>
      </p:sp>
      <p:sp>
        <p:nvSpPr>
          <p:cNvPr id="84" name="Rectangle 104"/>
          <p:cNvSpPr>
            <a:spLocks noChangeArrowheads="1"/>
          </p:cNvSpPr>
          <p:nvPr/>
        </p:nvSpPr>
        <p:spPr bwMode="auto">
          <a:xfrm>
            <a:off x="3889736" y="2310709"/>
            <a:ext cx="190338" cy="43792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3" name="组合 82"/>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2"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6" name="Rectangle 4"/>
          <p:cNvSpPr>
            <a:spLocks noChangeArrowheads="1"/>
          </p:cNvSpPr>
          <p:nvPr/>
        </p:nvSpPr>
        <p:spPr bwMode="auto">
          <a:xfrm>
            <a:off x="1620893" y="2130572"/>
            <a:ext cx="494596" cy="412934"/>
          </a:xfrm>
          <a:prstGeom prst="rect">
            <a:avLst/>
          </a:prstGeom>
          <a:solidFill>
            <a:srgbClr val="C3E3F9"/>
          </a:solidFill>
          <a:ln>
            <a:noFill/>
          </a:ln>
          <a:effectLst/>
          <a:ex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
        <p:nvSpPr>
          <p:cNvPr id="2" name="灯片编号占位符 1">
            <a:extLst>
              <a:ext uri="{FF2B5EF4-FFF2-40B4-BE49-F238E27FC236}">
                <a16:creationId xmlns:a16="http://schemas.microsoft.com/office/drawing/2014/main" id="{78499501-323D-472C-BA6E-67C534B59109}"/>
              </a:ext>
            </a:extLst>
          </p:cNvPr>
          <p:cNvSpPr>
            <a:spLocks noGrp="1"/>
          </p:cNvSpPr>
          <p:nvPr>
            <p:ph type="sldNum" sz="quarter" idx="12"/>
          </p:nvPr>
        </p:nvSpPr>
        <p:spPr/>
        <p:txBody>
          <a:bodyPr/>
          <a:lstStyle/>
          <a:p>
            <a:fld id="{C485880C-E2C3-4DAB-AE74-D9BE691626AC}" type="slidenum">
              <a:rPr lang="zh-CN" altLang="en-US" smtClean="0"/>
              <a:pPr/>
              <a:t>70</a:t>
            </a:fld>
            <a:endParaRPr lang="zh-CN" altLang="en-US"/>
          </a:p>
        </p:txBody>
      </p:sp>
    </p:spTree>
    <p:extLst>
      <p:ext uri="{BB962C8B-B14F-4D97-AF65-F5344CB8AC3E}">
        <p14:creationId xmlns:p14="http://schemas.microsoft.com/office/powerpoint/2010/main" val="15836431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圆角矩形 87"/>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Rectangle 6"/>
          <p:cNvSpPr>
            <a:spLocks noChangeArrowheads="1"/>
          </p:cNvSpPr>
          <p:nvPr/>
        </p:nvSpPr>
        <p:spPr bwMode="auto">
          <a:xfrm>
            <a:off x="6952074" y="1753047"/>
            <a:ext cx="452048" cy="736099"/>
          </a:xfrm>
          <a:prstGeom prst="rect">
            <a:avLst/>
          </a:prstGeom>
          <a:solidFill>
            <a:srgbClr val="C3E3F9"/>
          </a:solidFill>
          <a:ln>
            <a:noFill/>
          </a:ln>
          <a:effectLs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4"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9"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1"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22"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3"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4"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5"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6"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7"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8"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9"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30"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31"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6"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7"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8"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9"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4"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5"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6"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7"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8"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9"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81"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3"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4"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5" name="Text Box 155"/>
          <p:cNvSpPr txBox="1">
            <a:spLocks noChangeArrowheads="1"/>
          </p:cNvSpPr>
          <p:nvPr/>
        </p:nvSpPr>
        <p:spPr bwMode="auto">
          <a:xfrm>
            <a:off x="1052633" y="3528830"/>
            <a:ext cx="7159035" cy="634020"/>
          </a:xfrm>
          <a:prstGeom prst="rect">
            <a:avLst/>
          </a:prstGeom>
          <a:solidFill>
            <a:srgbClr val="0000FF"/>
          </a:solidFill>
          <a:ln w="9525">
            <a:noFill/>
            <a:miter lim="800000"/>
            <a:headEnd/>
            <a:tailEnd/>
          </a:ln>
          <a:effectLst/>
          <a:ex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复位 </a:t>
            </a:r>
            <a:r>
              <a:rPr lang="en-US" altLang="zh-CN" sz="1600" b="1" dirty="0">
                <a:solidFill>
                  <a:schemeClr val="bg1"/>
                </a:solidFill>
                <a:latin typeface="微软雅黑" pitchFamily="34" charset="-122"/>
                <a:ea typeface="微软雅黑" pitchFamily="34" charset="-122"/>
              </a:rPr>
              <a:t>RST (</a:t>
            </a:r>
            <a:r>
              <a:rPr lang="en-US" altLang="zh-CN" sz="1600" b="1" dirty="0" err="1">
                <a:solidFill>
                  <a:schemeClr val="bg1"/>
                </a:solidFill>
                <a:latin typeface="微软雅黑" pitchFamily="34" charset="-122"/>
                <a:ea typeface="微软雅黑" pitchFamily="34" charset="-122"/>
              </a:rPr>
              <a:t>ReSeT</a:t>
            </a:r>
            <a:r>
              <a:rPr lang="en-US" altLang="zh-CN" sz="1600" b="1" dirty="0">
                <a:solidFill>
                  <a:schemeClr val="bg1"/>
                </a:solidFill>
                <a:latin typeface="微软雅黑" pitchFamily="34" charset="-122"/>
                <a:ea typeface="微软雅黑" pitchFamily="34" charset="-122"/>
              </a:rPr>
              <a:t>) </a:t>
            </a:r>
            <a:r>
              <a:rPr lang="zh-CN" altLang="en-US" sz="1600" b="1" dirty="0">
                <a:solidFill>
                  <a:schemeClr val="bg1"/>
                </a:solidFill>
                <a:latin typeface="微软雅黑" pitchFamily="34" charset="-122"/>
                <a:ea typeface="微软雅黑" pitchFamily="34" charset="-122"/>
              </a:rPr>
              <a:t>：控制位。当 </a:t>
            </a:r>
            <a:r>
              <a:rPr lang="en-US" altLang="zh-CN" sz="1600" b="1" dirty="0">
                <a:solidFill>
                  <a:schemeClr val="bg1"/>
                </a:solidFill>
                <a:latin typeface="微软雅黑" pitchFamily="34" charset="-122"/>
                <a:ea typeface="微软雅黑" pitchFamily="34" charset="-122"/>
              </a:rPr>
              <a:t>RST=1 </a:t>
            </a:r>
            <a:r>
              <a:rPr lang="zh-CN" altLang="en-US" sz="1600" b="1" dirty="0">
                <a:solidFill>
                  <a:schemeClr val="bg1"/>
                </a:solidFill>
                <a:latin typeface="微软雅黑" pitchFamily="34" charset="-122"/>
                <a:ea typeface="微软雅黑" pitchFamily="34" charset="-122"/>
              </a:rPr>
              <a:t>时，表明 </a:t>
            </a:r>
            <a:r>
              <a:rPr lang="en-US" altLang="zh-CN" sz="1600" b="1" dirty="0">
                <a:solidFill>
                  <a:schemeClr val="bg1"/>
                </a:solidFill>
                <a:latin typeface="微软雅黑" pitchFamily="34" charset="-122"/>
                <a:ea typeface="微软雅黑" pitchFamily="34" charset="-122"/>
              </a:rPr>
              <a:t>TCP </a:t>
            </a:r>
            <a:r>
              <a:rPr lang="zh-CN" altLang="en-US" sz="1600" b="1" dirty="0">
                <a:solidFill>
                  <a:schemeClr val="bg1"/>
                </a:solidFill>
                <a:latin typeface="微软雅黑" pitchFamily="34" charset="-122"/>
                <a:ea typeface="微软雅黑" pitchFamily="34" charset="-122"/>
              </a:rPr>
              <a:t>连接中出现严重差错（如主机崩溃或其他原因），必须释放连接，然后再重新建立运输连接。 </a:t>
            </a:r>
          </a:p>
        </p:txBody>
      </p:sp>
      <p:sp>
        <p:nvSpPr>
          <p:cNvPr id="87" name="Rectangle 104"/>
          <p:cNvSpPr>
            <a:spLocks noChangeArrowheads="1"/>
          </p:cNvSpPr>
          <p:nvPr/>
        </p:nvSpPr>
        <p:spPr bwMode="auto">
          <a:xfrm>
            <a:off x="4058963" y="2310709"/>
            <a:ext cx="190338" cy="43792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6" name="组合 85"/>
          <p:cNvGrpSpPr/>
          <p:nvPr/>
        </p:nvGrpSpPr>
        <p:grpSpPr>
          <a:xfrm>
            <a:off x="1827330" y="782473"/>
            <a:ext cx="5158580" cy="374416"/>
            <a:chOff x="1827330" y="782473"/>
            <a:chExt cx="5158580" cy="374416"/>
          </a:xfrm>
        </p:grpSpPr>
        <p:sp>
          <p:nvSpPr>
            <p:cNvPr id="90"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2"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3"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4"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5"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9" name="Rectangle 4"/>
          <p:cNvSpPr>
            <a:spLocks noChangeArrowheads="1"/>
          </p:cNvSpPr>
          <p:nvPr/>
        </p:nvSpPr>
        <p:spPr bwMode="auto">
          <a:xfrm>
            <a:off x="1620893" y="2130572"/>
            <a:ext cx="494596" cy="412934"/>
          </a:xfrm>
          <a:prstGeom prst="rect">
            <a:avLst/>
          </a:prstGeom>
          <a:solidFill>
            <a:srgbClr val="C3E3F9"/>
          </a:solidFill>
          <a:ln>
            <a:noFill/>
          </a:ln>
          <a:effectLst/>
          <a:ex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
        <p:nvSpPr>
          <p:cNvPr id="2" name="灯片编号占位符 1">
            <a:extLst>
              <a:ext uri="{FF2B5EF4-FFF2-40B4-BE49-F238E27FC236}">
                <a16:creationId xmlns:a16="http://schemas.microsoft.com/office/drawing/2014/main" id="{A811C134-73A2-4188-A5D0-40493B39237A}"/>
              </a:ext>
            </a:extLst>
          </p:cNvPr>
          <p:cNvSpPr>
            <a:spLocks noGrp="1"/>
          </p:cNvSpPr>
          <p:nvPr>
            <p:ph type="sldNum" sz="quarter" idx="12"/>
          </p:nvPr>
        </p:nvSpPr>
        <p:spPr/>
        <p:txBody>
          <a:bodyPr/>
          <a:lstStyle/>
          <a:p>
            <a:fld id="{C485880C-E2C3-4DAB-AE74-D9BE691626AC}" type="slidenum">
              <a:rPr lang="zh-CN" altLang="en-US" smtClean="0"/>
              <a:pPr/>
              <a:t>71</a:t>
            </a:fld>
            <a:endParaRPr lang="zh-CN" altLang="en-US"/>
          </a:p>
        </p:txBody>
      </p:sp>
    </p:spTree>
    <p:extLst>
      <p:ext uri="{BB962C8B-B14F-4D97-AF65-F5344CB8AC3E}">
        <p14:creationId xmlns:p14="http://schemas.microsoft.com/office/powerpoint/2010/main" val="36203504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rgbClr val="C3E3F9"/>
          </a:solidFill>
          <a:ln>
            <a:noFill/>
          </a:ln>
          <a:effectLs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Text Box 155"/>
          <p:cNvSpPr txBox="1">
            <a:spLocks noChangeArrowheads="1"/>
          </p:cNvSpPr>
          <p:nvPr/>
        </p:nvSpPr>
        <p:spPr bwMode="auto">
          <a:xfrm>
            <a:off x="1106424" y="3528826"/>
            <a:ext cx="6986016" cy="1040285"/>
          </a:xfrm>
          <a:prstGeom prst="rect">
            <a:avLst/>
          </a:prstGeom>
          <a:solidFill>
            <a:srgbClr val="0000FF"/>
          </a:solidFill>
          <a:ln w="9525">
            <a:noFill/>
            <a:miter lim="800000"/>
            <a:headEnd/>
            <a:tailEnd/>
          </a:ln>
          <a:effectLst/>
          <a:extLst/>
        </p:spPr>
        <p:txBody>
          <a:bodyPr wrap="square">
            <a:spAutoFit/>
          </a:bodyPr>
          <a:lstStyle/>
          <a:p>
            <a:pPr algn="ctr">
              <a:lnSpc>
                <a:spcPct val="110000"/>
              </a:lnSpc>
            </a:pPr>
            <a:r>
              <a:rPr lang="zh-CN" altLang="en-US" sz="1400" b="1" dirty="0">
                <a:solidFill>
                  <a:schemeClr val="bg1"/>
                </a:solidFill>
                <a:latin typeface="微软雅黑" pitchFamily="34" charset="-122"/>
                <a:ea typeface="微软雅黑" pitchFamily="34" charset="-122"/>
              </a:rPr>
              <a:t>同步 </a:t>
            </a:r>
            <a:r>
              <a:rPr lang="en-US" altLang="zh-CN" sz="1400" b="1" dirty="0">
                <a:solidFill>
                  <a:schemeClr val="bg1"/>
                </a:solidFill>
                <a:latin typeface="微软雅黑" pitchFamily="34" charset="-122"/>
                <a:ea typeface="微软雅黑" pitchFamily="34" charset="-122"/>
              </a:rPr>
              <a:t>SYN (</a:t>
            </a:r>
            <a:r>
              <a:rPr lang="en-US" altLang="zh-CN" sz="1400" b="1" dirty="0" err="1">
                <a:solidFill>
                  <a:schemeClr val="bg1"/>
                </a:solidFill>
                <a:latin typeface="微软雅黑" pitchFamily="34" charset="-122"/>
                <a:ea typeface="微软雅黑" pitchFamily="34" charset="-122"/>
              </a:rPr>
              <a:t>SYNchronization</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：控制位。</a:t>
            </a:r>
            <a:endParaRPr lang="en-US" altLang="zh-CN" sz="1400" b="1" dirty="0">
              <a:solidFill>
                <a:schemeClr val="bg1"/>
              </a:solidFill>
              <a:latin typeface="微软雅黑" pitchFamily="34" charset="-122"/>
              <a:ea typeface="微软雅黑" pitchFamily="34" charset="-122"/>
            </a:endParaRPr>
          </a:p>
          <a:p>
            <a:pPr algn="ctr">
              <a:lnSpc>
                <a:spcPct val="110000"/>
              </a:lnSpc>
            </a:pPr>
            <a:r>
              <a:rPr lang="zh-CN" altLang="en-US" sz="1400" b="1" dirty="0">
                <a:solidFill>
                  <a:schemeClr val="bg1"/>
                </a:solidFill>
                <a:latin typeface="微软雅黑" pitchFamily="34" charset="-122"/>
                <a:ea typeface="微软雅黑" pitchFamily="34" charset="-122"/>
              </a:rPr>
              <a:t>同步 </a:t>
            </a:r>
            <a:r>
              <a:rPr lang="en-US" altLang="zh-CN" sz="1400" b="1" dirty="0">
                <a:solidFill>
                  <a:schemeClr val="bg1"/>
                </a:solidFill>
                <a:latin typeface="微软雅黑" pitchFamily="34" charset="-122"/>
                <a:ea typeface="微软雅黑" pitchFamily="34" charset="-122"/>
              </a:rPr>
              <a:t>SYN = 1 </a:t>
            </a:r>
            <a:r>
              <a:rPr lang="zh-CN" altLang="en-US" sz="1400" b="1" dirty="0">
                <a:solidFill>
                  <a:schemeClr val="bg1"/>
                </a:solidFill>
                <a:latin typeface="微软雅黑" pitchFamily="34" charset="-122"/>
                <a:ea typeface="微软雅黑" pitchFamily="34" charset="-122"/>
              </a:rPr>
              <a:t>表示这是一个连接请求或连接接受报文。 </a:t>
            </a:r>
          </a:p>
          <a:p>
            <a:pPr algn="ctr">
              <a:lnSpc>
                <a:spcPct val="110000"/>
              </a:lnSpc>
            </a:pPr>
            <a:r>
              <a:rPr lang="zh-CN" altLang="en-US" sz="1400" b="1" dirty="0">
                <a:solidFill>
                  <a:schemeClr val="bg1"/>
                </a:solidFill>
                <a:latin typeface="微软雅黑" pitchFamily="34" charset="-122"/>
                <a:ea typeface="微软雅黑" pitchFamily="34" charset="-122"/>
              </a:rPr>
              <a:t>当 </a:t>
            </a:r>
            <a:r>
              <a:rPr lang="en-US" altLang="zh-CN" sz="1400" b="1" dirty="0">
                <a:solidFill>
                  <a:schemeClr val="bg1"/>
                </a:solidFill>
                <a:latin typeface="微软雅黑" pitchFamily="34" charset="-122"/>
                <a:ea typeface="微软雅黑" pitchFamily="34" charset="-122"/>
              </a:rPr>
              <a:t>SYN = 1</a:t>
            </a:r>
            <a:r>
              <a:rPr lang="zh-CN" altLang="en-US" sz="1400" b="1" dirty="0">
                <a:solidFill>
                  <a:schemeClr val="bg1"/>
                </a:solidFill>
                <a:latin typeface="微软雅黑" pitchFamily="34" charset="-122"/>
                <a:ea typeface="微软雅黑" pitchFamily="34" charset="-122"/>
              </a:rPr>
              <a:t>，</a:t>
            </a:r>
            <a:r>
              <a:rPr lang="en-US" altLang="zh-CN" sz="1400" b="1" dirty="0">
                <a:solidFill>
                  <a:schemeClr val="bg1"/>
                </a:solidFill>
                <a:latin typeface="微软雅黑" pitchFamily="34" charset="-122"/>
                <a:ea typeface="微软雅黑" pitchFamily="34" charset="-122"/>
              </a:rPr>
              <a:t>ACK = 0 </a:t>
            </a:r>
            <a:r>
              <a:rPr lang="zh-CN" altLang="en-US" sz="1400" b="1" dirty="0">
                <a:solidFill>
                  <a:schemeClr val="bg1"/>
                </a:solidFill>
                <a:latin typeface="微软雅黑" pitchFamily="34" charset="-122"/>
                <a:ea typeface="微软雅黑" pitchFamily="34" charset="-122"/>
              </a:rPr>
              <a:t>时，表明这是一个</a:t>
            </a:r>
            <a:r>
              <a:rPr lang="zh-CN" altLang="en-US" sz="1400" b="1" dirty="0">
                <a:solidFill>
                  <a:srgbClr val="FFC000"/>
                </a:solidFill>
                <a:latin typeface="微软雅黑" pitchFamily="34" charset="-122"/>
                <a:ea typeface="微软雅黑" pitchFamily="34" charset="-122"/>
              </a:rPr>
              <a:t>连接请求</a:t>
            </a:r>
            <a:r>
              <a:rPr lang="zh-CN" altLang="en-US" sz="1400" b="1" dirty="0">
                <a:solidFill>
                  <a:schemeClr val="bg1"/>
                </a:solidFill>
                <a:latin typeface="微软雅黑" pitchFamily="34" charset="-122"/>
                <a:ea typeface="微软雅黑" pitchFamily="34" charset="-122"/>
              </a:rPr>
              <a:t>报文段。</a:t>
            </a:r>
            <a:endParaRPr lang="en-US" altLang="zh-CN" sz="1400" b="1" dirty="0">
              <a:solidFill>
                <a:schemeClr val="bg1"/>
              </a:solidFill>
              <a:latin typeface="微软雅黑" pitchFamily="34" charset="-122"/>
              <a:ea typeface="微软雅黑" pitchFamily="34" charset="-122"/>
            </a:endParaRPr>
          </a:p>
          <a:p>
            <a:pPr algn="ctr">
              <a:lnSpc>
                <a:spcPct val="110000"/>
              </a:lnSpc>
            </a:pPr>
            <a:r>
              <a:rPr lang="zh-CN" altLang="en-US" sz="1400" b="1" dirty="0">
                <a:solidFill>
                  <a:schemeClr val="bg1"/>
                </a:solidFill>
                <a:latin typeface="微软雅黑" pitchFamily="34" charset="-122"/>
                <a:ea typeface="微软雅黑" pitchFamily="34" charset="-122"/>
              </a:rPr>
              <a:t>当 </a:t>
            </a:r>
            <a:r>
              <a:rPr lang="en-US" altLang="zh-CN" sz="1400" b="1" dirty="0">
                <a:solidFill>
                  <a:schemeClr val="bg1"/>
                </a:solidFill>
                <a:latin typeface="微软雅黑" pitchFamily="34" charset="-122"/>
                <a:ea typeface="微软雅黑" pitchFamily="34" charset="-122"/>
              </a:rPr>
              <a:t>SYN = 1</a:t>
            </a:r>
            <a:r>
              <a:rPr lang="zh-CN" altLang="en-US" sz="1400" b="1" dirty="0">
                <a:solidFill>
                  <a:schemeClr val="bg1"/>
                </a:solidFill>
                <a:latin typeface="微软雅黑" pitchFamily="34" charset="-122"/>
                <a:ea typeface="微软雅黑" pitchFamily="34" charset="-122"/>
              </a:rPr>
              <a:t>，</a:t>
            </a:r>
            <a:r>
              <a:rPr lang="en-US" altLang="zh-CN" sz="1400" b="1" dirty="0">
                <a:solidFill>
                  <a:schemeClr val="bg1"/>
                </a:solidFill>
                <a:latin typeface="微软雅黑" pitchFamily="34" charset="-122"/>
                <a:ea typeface="微软雅黑" pitchFamily="34" charset="-122"/>
              </a:rPr>
              <a:t>ACK = 1 </a:t>
            </a:r>
            <a:r>
              <a:rPr lang="zh-CN" altLang="en-US" sz="1400" b="1" dirty="0">
                <a:solidFill>
                  <a:schemeClr val="bg1"/>
                </a:solidFill>
                <a:latin typeface="微软雅黑" pitchFamily="34" charset="-122"/>
                <a:ea typeface="微软雅黑" pitchFamily="34" charset="-122"/>
              </a:rPr>
              <a:t>时，表明这是一个</a:t>
            </a:r>
            <a:r>
              <a:rPr lang="zh-CN" altLang="en-US" sz="1400" b="1" dirty="0">
                <a:solidFill>
                  <a:srgbClr val="FFC000"/>
                </a:solidFill>
                <a:latin typeface="微软雅黑" pitchFamily="34" charset="-122"/>
                <a:ea typeface="微软雅黑" pitchFamily="34" charset="-122"/>
              </a:rPr>
              <a:t>连接接受</a:t>
            </a:r>
            <a:r>
              <a:rPr lang="zh-CN" altLang="en-US" sz="1400" b="1" dirty="0">
                <a:solidFill>
                  <a:schemeClr val="bg1"/>
                </a:solidFill>
                <a:latin typeface="微软雅黑" pitchFamily="34" charset="-122"/>
                <a:ea typeface="微软雅黑" pitchFamily="34" charset="-122"/>
              </a:rPr>
              <a:t>报文段。</a:t>
            </a:r>
            <a:endParaRPr lang="en-US" altLang="zh-CN" sz="1400" b="1" dirty="0">
              <a:solidFill>
                <a:schemeClr val="bg1"/>
              </a:solidFill>
              <a:latin typeface="微软雅黑" pitchFamily="34" charset="-122"/>
              <a:ea typeface="微软雅黑" pitchFamily="34" charset="-122"/>
            </a:endParaRPr>
          </a:p>
        </p:txBody>
      </p:sp>
      <p:sp>
        <p:nvSpPr>
          <p:cNvPr id="84" name="Rectangle 104"/>
          <p:cNvSpPr>
            <a:spLocks noChangeArrowheads="1"/>
          </p:cNvSpPr>
          <p:nvPr/>
        </p:nvSpPr>
        <p:spPr bwMode="auto">
          <a:xfrm>
            <a:off x="4193812" y="2310709"/>
            <a:ext cx="190338" cy="43792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3" name="组合 82"/>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2"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6" name="Rectangle 4"/>
          <p:cNvSpPr>
            <a:spLocks noChangeArrowheads="1"/>
          </p:cNvSpPr>
          <p:nvPr/>
        </p:nvSpPr>
        <p:spPr bwMode="auto">
          <a:xfrm>
            <a:off x="1620893" y="2130572"/>
            <a:ext cx="494596" cy="412934"/>
          </a:xfrm>
          <a:prstGeom prst="rect">
            <a:avLst/>
          </a:prstGeom>
          <a:solidFill>
            <a:srgbClr val="C3E3F9"/>
          </a:solidFill>
          <a:ln>
            <a:noFill/>
          </a:ln>
          <a:effectLst/>
          <a:ex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
        <p:nvSpPr>
          <p:cNvPr id="2" name="灯片编号占位符 1">
            <a:extLst>
              <a:ext uri="{FF2B5EF4-FFF2-40B4-BE49-F238E27FC236}">
                <a16:creationId xmlns:a16="http://schemas.microsoft.com/office/drawing/2014/main" id="{12979D40-E7E6-4158-BCB6-2B68A3B1A0D9}"/>
              </a:ext>
            </a:extLst>
          </p:cNvPr>
          <p:cNvSpPr>
            <a:spLocks noGrp="1"/>
          </p:cNvSpPr>
          <p:nvPr>
            <p:ph type="sldNum" sz="quarter" idx="12"/>
          </p:nvPr>
        </p:nvSpPr>
        <p:spPr/>
        <p:txBody>
          <a:bodyPr/>
          <a:lstStyle/>
          <a:p>
            <a:fld id="{C485880C-E2C3-4DAB-AE74-D9BE691626AC}" type="slidenum">
              <a:rPr lang="zh-CN" altLang="en-US" smtClean="0"/>
              <a:pPr/>
              <a:t>72</a:t>
            </a:fld>
            <a:endParaRPr lang="zh-CN" altLang="en-US"/>
          </a:p>
        </p:txBody>
      </p:sp>
    </p:spTree>
    <p:extLst>
      <p:ext uri="{BB962C8B-B14F-4D97-AF65-F5344CB8AC3E}">
        <p14:creationId xmlns:p14="http://schemas.microsoft.com/office/powerpoint/2010/main" val="143363986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1"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圆角矩形 86"/>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Rectangle 6"/>
          <p:cNvSpPr>
            <a:spLocks noChangeArrowheads="1"/>
          </p:cNvSpPr>
          <p:nvPr/>
        </p:nvSpPr>
        <p:spPr bwMode="auto">
          <a:xfrm>
            <a:off x="6952074" y="1753047"/>
            <a:ext cx="452048" cy="736099"/>
          </a:xfrm>
          <a:prstGeom prst="rect">
            <a:avLst/>
          </a:prstGeom>
          <a:solidFill>
            <a:srgbClr val="C3E3F9"/>
          </a:solidFill>
          <a:ln>
            <a:noFill/>
          </a:ln>
          <a:effectLs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3"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9"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21"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2"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3"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4"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5"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6"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7"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8"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9"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30"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6"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7"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8"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3"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4"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5"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6"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7"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8"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80"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3"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4" name="Text Box 155"/>
          <p:cNvSpPr txBox="1">
            <a:spLocks noChangeArrowheads="1"/>
          </p:cNvSpPr>
          <p:nvPr/>
        </p:nvSpPr>
        <p:spPr bwMode="auto">
          <a:xfrm>
            <a:off x="1097459" y="3528827"/>
            <a:ext cx="6986016" cy="634020"/>
          </a:xfrm>
          <a:prstGeom prst="rect">
            <a:avLst/>
          </a:prstGeom>
          <a:solidFill>
            <a:srgbClr val="0000FF"/>
          </a:solidFill>
          <a:ln w="9525">
            <a:noFill/>
            <a:miter lim="800000"/>
            <a:headEnd/>
            <a:tailEnd/>
          </a:ln>
          <a:effectLst/>
          <a:ex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终止 </a:t>
            </a:r>
            <a:r>
              <a:rPr lang="en-US" altLang="zh-CN" sz="1600" b="1" dirty="0">
                <a:solidFill>
                  <a:schemeClr val="bg1"/>
                </a:solidFill>
                <a:latin typeface="微软雅黑" pitchFamily="34" charset="-122"/>
                <a:ea typeface="微软雅黑" pitchFamily="34" charset="-122"/>
              </a:rPr>
              <a:t>FIN (</a:t>
            </a:r>
            <a:r>
              <a:rPr lang="en-US" altLang="zh-CN" sz="1600" b="1" dirty="0" err="1">
                <a:solidFill>
                  <a:schemeClr val="bg1"/>
                </a:solidFill>
                <a:latin typeface="微软雅黑" pitchFamily="34" charset="-122"/>
                <a:ea typeface="微软雅黑" pitchFamily="34" charset="-122"/>
              </a:rPr>
              <a:t>FINish</a:t>
            </a:r>
            <a:r>
              <a:rPr lang="en-US" altLang="zh-CN" sz="1600" b="1" dirty="0">
                <a:solidFill>
                  <a:schemeClr val="bg1"/>
                </a:solidFill>
                <a:latin typeface="微软雅黑" pitchFamily="34" charset="-122"/>
                <a:ea typeface="微软雅黑" pitchFamily="34" charset="-122"/>
              </a:rPr>
              <a:t>) </a:t>
            </a:r>
            <a:r>
              <a:rPr lang="zh-CN" altLang="en-US" sz="1600" b="1" dirty="0">
                <a:solidFill>
                  <a:schemeClr val="bg1"/>
                </a:solidFill>
                <a:latin typeface="微软雅黑" pitchFamily="34" charset="-122"/>
                <a:ea typeface="微软雅黑" pitchFamily="34" charset="-122"/>
              </a:rPr>
              <a:t>：控制位。用来释放一个连接。</a:t>
            </a:r>
            <a:endParaRPr lang="en-US" altLang="zh-CN" sz="1600" b="1" dirty="0">
              <a:solidFill>
                <a:schemeClr val="bg1"/>
              </a:solidFill>
              <a:latin typeface="微软雅黑" pitchFamily="34" charset="-122"/>
              <a:ea typeface="微软雅黑" pitchFamily="34" charset="-122"/>
            </a:endParaRPr>
          </a:p>
          <a:p>
            <a:pPr algn="ctr">
              <a:lnSpc>
                <a:spcPct val="110000"/>
              </a:lnSpc>
            </a:pPr>
            <a:r>
              <a:rPr lang="en-US" altLang="zh-CN" sz="1600" b="1" dirty="0">
                <a:solidFill>
                  <a:schemeClr val="bg1"/>
                </a:solidFill>
                <a:latin typeface="微软雅黑" pitchFamily="34" charset="-122"/>
                <a:ea typeface="微软雅黑" pitchFamily="34" charset="-122"/>
              </a:rPr>
              <a:t>FIN=1 </a:t>
            </a:r>
            <a:r>
              <a:rPr lang="zh-CN" altLang="en-US" sz="1600" b="1" dirty="0">
                <a:solidFill>
                  <a:schemeClr val="bg1"/>
                </a:solidFill>
                <a:latin typeface="微软雅黑" pitchFamily="34" charset="-122"/>
                <a:ea typeface="微软雅黑" pitchFamily="34" charset="-122"/>
              </a:rPr>
              <a:t>表明此报文段的发送端的数据已发送完毕，并要求释放运输连接。 </a:t>
            </a:r>
          </a:p>
        </p:txBody>
      </p:sp>
      <p:sp>
        <p:nvSpPr>
          <p:cNvPr id="86" name="Rectangle 104"/>
          <p:cNvSpPr>
            <a:spLocks noChangeArrowheads="1"/>
          </p:cNvSpPr>
          <p:nvPr/>
        </p:nvSpPr>
        <p:spPr bwMode="auto">
          <a:xfrm>
            <a:off x="4328552" y="2310709"/>
            <a:ext cx="190338" cy="43792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5" name="组合 84"/>
          <p:cNvGrpSpPr/>
          <p:nvPr/>
        </p:nvGrpSpPr>
        <p:grpSpPr>
          <a:xfrm>
            <a:off x="1827330" y="782473"/>
            <a:ext cx="5158580" cy="374416"/>
            <a:chOff x="1827330" y="782473"/>
            <a:chExt cx="5158580" cy="374416"/>
          </a:xfrm>
        </p:grpSpPr>
        <p:sp>
          <p:nvSpPr>
            <p:cNvPr id="89"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2"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3"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4"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8" name="Rectangle 4"/>
          <p:cNvSpPr>
            <a:spLocks noChangeArrowheads="1"/>
          </p:cNvSpPr>
          <p:nvPr/>
        </p:nvSpPr>
        <p:spPr bwMode="auto">
          <a:xfrm>
            <a:off x="1620893" y="2130572"/>
            <a:ext cx="494596" cy="412934"/>
          </a:xfrm>
          <a:prstGeom prst="rect">
            <a:avLst/>
          </a:prstGeom>
          <a:solidFill>
            <a:srgbClr val="C3E3F9"/>
          </a:solidFill>
          <a:ln>
            <a:noFill/>
          </a:ln>
          <a:effectLst/>
          <a:ex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
        <p:nvSpPr>
          <p:cNvPr id="2" name="灯片编号占位符 1">
            <a:extLst>
              <a:ext uri="{FF2B5EF4-FFF2-40B4-BE49-F238E27FC236}">
                <a16:creationId xmlns:a16="http://schemas.microsoft.com/office/drawing/2014/main" id="{F1C4F5DB-8CAE-4B73-AD86-BF8194BF2806}"/>
              </a:ext>
            </a:extLst>
          </p:cNvPr>
          <p:cNvSpPr>
            <a:spLocks noGrp="1"/>
          </p:cNvSpPr>
          <p:nvPr>
            <p:ph type="sldNum" sz="quarter" idx="12"/>
          </p:nvPr>
        </p:nvSpPr>
        <p:spPr/>
        <p:txBody>
          <a:bodyPr/>
          <a:lstStyle/>
          <a:p>
            <a:fld id="{C485880C-E2C3-4DAB-AE74-D9BE691626AC}" type="slidenum">
              <a:rPr lang="zh-CN" altLang="en-US" smtClean="0"/>
              <a:pPr/>
              <a:t>73</a:t>
            </a:fld>
            <a:endParaRPr lang="zh-CN" altLang="en-US"/>
          </a:p>
        </p:txBody>
      </p:sp>
    </p:spTree>
    <p:extLst>
      <p:ext uri="{BB962C8B-B14F-4D97-AF65-F5344CB8AC3E}">
        <p14:creationId xmlns:p14="http://schemas.microsoft.com/office/powerpoint/2010/main" val="12860475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1"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rgbClr val="C3E3F9"/>
          </a:solidFill>
          <a:ln>
            <a:noFill/>
          </a:ln>
          <a:effectLs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Text Box 155"/>
          <p:cNvSpPr txBox="1">
            <a:spLocks noChangeArrowheads="1"/>
          </p:cNvSpPr>
          <p:nvPr/>
        </p:nvSpPr>
        <p:spPr bwMode="auto">
          <a:xfrm>
            <a:off x="1620894" y="3528826"/>
            <a:ext cx="5761804" cy="904863"/>
          </a:xfrm>
          <a:prstGeom prst="rect">
            <a:avLst/>
          </a:prstGeom>
          <a:solidFill>
            <a:srgbClr val="0000FF"/>
          </a:solidFill>
          <a:ln w="9525">
            <a:noFill/>
            <a:miter lim="800000"/>
            <a:headEnd/>
            <a:tailEnd/>
          </a:ln>
          <a:effectLst/>
          <a:ex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窗口：占 </a:t>
            </a:r>
            <a:r>
              <a:rPr lang="en-US" altLang="zh-CN" sz="1600" b="1" dirty="0">
                <a:solidFill>
                  <a:schemeClr val="bg1"/>
                </a:solidFill>
                <a:latin typeface="微软雅黑" pitchFamily="34" charset="-122"/>
                <a:ea typeface="微软雅黑" pitchFamily="34" charset="-122"/>
              </a:rPr>
              <a:t>2 </a:t>
            </a:r>
            <a:r>
              <a:rPr lang="zh-CN" altLang="en-US" sz="1600" b="1" dirty="0">
                <a:solidFill>
                  <a:schemeClr val="bg1"/>
                </a:solidFill>
                <a:latin typeface="微软雅黑" pitchFamily="34" charset="-122"/>
                <a:ea typeface="微软雅黑" pitchFamily="34" charset="-122"/>
              </a:rPr>
              <a:t>字节。</a:t>
            </a:r>
            <a:endParaRPr lang="en-US" altLang="zh-CN" sz="1600" b="1" dirty="0">
              <a:solidFill>
                <a:schemeClr val="bg1"/>
              </a:solidFill>
              <a:latin typeface="微软雅黑" pitchFamily="34" charset="-122"/>
              <a:ea typeface="微软雅黑" pitchFamily="34" charset="-122"/>
            </a:endParaRPr>
          </a:p>
          <a:p>
            <a:pPr algn="ctr">
              <a:lnSpc>
                <a:spcPct val="110000"/>
              </a:lnSpc>
            </a:pPr>
            <a:r>
              <a:rPr lang="zh-CN" altLang="en-US" sz="1600" b="1" dirty="0">
                <a:solidFill>
                  <a:schemeClr val="bg1"/>
                </a:solidFill>
                <a:latin typeface="微软雅黑" pitchFamily="34" charset="-122"/>
                <a:ea typeface="微软雅黑" pitchFamily="34" charset="-122"/>
              </a:rPr>
              <a:t>窗口值告诉对方：从本报文段首部中的确认号算起，接收方目前允许对方发送的数据量（以字节为单位）。</a:t>
            </a:r>
            <a:endParaRPr lang="en-US" altLang="zh-CN" sz="1600" b="1" dirty="0">
              <a:solidFill>
                <a:schemeClr val="bg1"/>
              </a:solidFill>
              <a:latin typeface="微软雅黑" pitchFamily="34" charset="-122"/>
              <a:ea typeface="微软雅黑" pitchFamily="34" charset="-122"/>
            </a:endParaRPr>
          </a:p>
        </p:txBody>
      </p:sp>
      <p:sp>
        <p:nvSpPr>
          <p:cNvPr id="84" name="Rectangle 104"/>
          <p:cNvSpPr>
            <a:spLocks noChangeArrowheads="1"/>
          </p:cNvSpPr>
          <p:nvPr/>
        </p:nvSpPr>
        <p:spPr bwMode="auto">
          <a:xfrm flipH="1">
            <a:off x="4518888" y="2315995"/>
            <a:ext cx="2334259" cy="40729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3" name="组合 82"/>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2"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6" name="Rectangle 4"/>
          <p:cNvSpPr>
            <a:spLocks noChangeArrowheads="1"/>
          </p:cNvSpPr>
          <p:nvPr/>
        </p:nvSpPr>
        <p:spPr bwMode="auto">
          <a:xfrm>
            <a:off x="1620893" y="2130572"/>
            <a:ext cx="494596" cy="412934"/>
          </a:xfrm>
          <a:prstGeom prst="rect">
            <a:avLst/>
          </a:prstGeom>
          <a:solidFill>
            <a:srgbClr val="C3E3F9"/>
          </a:solidFill>
          <a:ln>
            <a:noFill/>
          </a:ln>
          <a:effectLst/>
          <a:ex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
        <p:nvSpPr>
          <p:cNvPr id="2" name="矩形 1"/>
          <p:cNvSpPr/>
          <p:nvPr/>
        </p:nvSpPr>
        <p:spPr>
          <a:xfrm>
            <a:off x="1106424" y="4434611"/>
            <a:ext cx="6986016" cy="32316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zh-CN" altLang="en-US" sz="1500" b="1" dirty="0">
                <a:solidFill>
                  <a:srgbClr val="000099"/>
                </a:solidFill>
                <a:latin typeface="微软雅黑" panose="020B0503020204020204" pitchFamily="34" charset="-122"/>
                <a:ea typeface="微软雅黑" panose="020B0503020204020204" pitchFamily="34" charset="-122"/>
              </a:rPr>
              <a:t>记住：窗口字段明确指出了现在允许对方发送的数据量。窗口值经常在</a:t>
            </a:r>
            <a:r>
              <a:rPr lang="zh-CN" altLang="en-US" sz="1500" b="1" dirty="0">
                <a:solidFill>
                  <a:srgbClr val="C00000"/>
                </a:solidFill>
                <a:latin typeface="微软雅黑" panose="020B0503020204020204" pitchFamily="34" charset="-122"/>
                <a:ea typeface="微软雅黑" panose="020B0503020204020204" pitchFamily="34" charset="-122"/>
              </a:rPr>
              <a:t>动态变化。</a:t>
            </a:r>
          </a:p>
        </p:txBody>
      </p:sp>
      <p:sp>
        <p:nvSpPr>
          <p:cNvPr id="3" name="灯片编号占位符 2">
            <a:extLst>
              <a:ext uri="{FF2B5EF4-FFF2-40B4-BE49-F238E27FC236}">
                <a16:creationId xmlns:a16="http://schemas.microsoft.com/office/drawing/2014/main" id="{EDF8D963-2EAF-41F1-8C85-F41091A380EA}"/>
              </a:ext>
            </a:extLst>
          </p:cNvPr>
          <p:cNvSpPr>
            <a:spLocks noGrp="1"/>
          </p:cNvSpPr>
          <p:nvPr>
            <p:ph type="sldNum" sz="quarter" idx="12"/>
          </p:nvPr>
        </p:nvSpPr>
        <p:spPr/>
        <p:txBody>
          <a:bodyPr/>
          <a:lstStyle/>
          <a:p>
            <a:fld id="{C485880C-E2C3-4DAB-AE74-D9BE691626AC}" type="slidenum">
              <a:rPr lang="zh-CN" altLang="en-US" smtClean="0"/>
              <a:pPr/>
              <a:t>74</a:t>
            </a:fld>
            <a:endParaRPr lang="zh-CN" altLang="en-US"/>
          </a:p>
        </p:txBody>
      </p:sp>
    </p:spTree>
    <p:extLst>
      <p:ext uri="{BB962C8B-B14F-4D97-AF65-F5344CB8AC3E}">
        <p14:creationId xmlns:p14="http://schemas.microsoft.com/office/powerpoint/2010/main" val="394632053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1"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圆角矩形 86"/>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Rectangle 6"/>
          <p:cNvSpPr>
            <a:spLocks noChangeArrowheads="1"/>
          </p:cNvSpPr>
          <p:nvPr/>
        </p:nvSpPr>
        <p:spPr bwMode="auto">
          <a:xfrm>
            <a:off x="6952074" y="1753047"/>
            <a:ext cx="452048" cy="736099"/>
          </a:xfrm>
          <a:prstGeom prst="rect">
            <a:avLst/>
          </a:prstGeom>
          <a:solidFill>
            <a:srgbClr val="C3E3F9"/>
          </a:solidFill>
          <a:ln>
            <a:noFill/>
          </a:ln>
          <a:effectLs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3"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9"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21"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2"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3"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4"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5"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6"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7"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8"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9"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30"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6"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7"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8"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3"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4"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5"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6"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7"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8"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80"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3"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4" name="Text Box 155"/>
          <p:cNvSpPr txBox="1">
            <a:spLocks noChangeArrowheads="1"/>
          </p:cNvSpPr>
          <p:nvPr/>
        </p:nvSpPr>
        <p:spPr bwMode="auto">
          <a:xfrm>
            <a:off x="1106424" y="3528827"/>
            <a:ext cx="6986016" cy="634020"/>
          </a:xfrm>
          <a:prstGeom prst="rect">
            <a:avLst/>
          </a:prstGeom>
          <a:solidFill>
            <a:srgbClr val="0000FF"/>
          </a:solidFill>
          <a:ln w="9525">
            <a:noFill/>
            <a:miter lim="800000"/>
            <a:headEnd/>
            <a:tailEnd/>
          </a:ln>
          <a:effectLst/>
          <a:ex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检验和：占 </a:t>
            </a:r>
            <a:r>
              <a:rPr lang="en-US" altLang="zh-CN" sz="1600" b="1" dirty="0">
                <a:solidFill>
                  <a:schemeClr val="bg1"/>
                </a:solidFill>
                <a:latin typeface="微软雅黑" pitchFamily="34" charset="-122"/>
                <a:ea typeface="微软雅黑" pitchFamily="34" charset="-122"/>
              </a:rPr>
              <a:t>2 </a:t>
            </a:r>
            <a:r>
              <a:rPr lang="zh-CN" altLang="en-US" sz="1600" b="1" dirty="0">
                <a:solidFill>
                  <a:schemeClr val="bg1"/>
                </a:solidFill>
                <a:latin typeface="微软雅黑" pitchFamily="34" charset="-122"/>
                <a:ea typeface="微软雅黑" pitchFamily="34" charset="-122"/>
              </a:rPr>
              <a:t>字节。检验和字段检验的范围包括首部和数据这两部分。</a:t>
            </a:r>
            <a:endParaRPr lang="en-US" altLang="zh-CN" sz="1600" b="1" dirty="0">
              <a:solidFill>
                <a:schemeClr val="bg1"/>
              </a:solidFill>
              <a:latin typeface="微软雅黑" pitchFamily="34" charset="-122"/>
              <a:ea typeface="微软雅黑" pitchFamily="34" charset="-122"/>
            </a:endParaRPr>
          </a:p>
          <a:p>
            <a:pPr algn="ctr">
              <a:lnSpc>
                <a:spcPct val="110000"/>
              </a:lnSpc>
            </a:pPr>
            <a:r>
              <a:rPr lang="zh-CN" altLang="en-US" sz="1600" b="1" dirty="0">
                <a:solidFill>
                  <a:schemeClr val="bg1"/>
                </a:solidFill>
                <a:latin typeface="微软雅黑" pitchFamily="34" charset="-122"/>
                <a:ea typeface="微软雅黑" pitchFamily="34" charset="-122"/>
              </a:rPr>
              <a:t>在计算检验和时，要在 </a:t>
            </a:r>
            <a:r>
              <a:rPr lang="en-US" altLang="zh-CN" sz="1600" b="1" dirty="0">
                <a:solidFill>
                  <a:schemeClr val="bg1"/>
                </a:solidFill>
                <a:latin typeface="微软雅黑" pitchFamily="34" charset="-122"/>
                <a:ea typeface="微软雅黑" pitchFamily="34" charset="-122"/>
              </a:rPr>
              <a:t>TCP </a:t>
            </a:r>
            <a:r>
              <a:rPr lang="zh-CN" altLang="en-US" sz="1600" b="1" dirty="0">
                <a:solidFill>
                  <a:schemeClr val="bg1"/>
                </a:solidFill>
                <a:latin typeface="微软雅黑" pitchFamily="34" charset="-122"/>
                <a:ea typeface="微软雅黑" pitchFamily="34" charset="-122"/>
              </a:rPr>
              <a:t>报文段的前面加上 </a:t>
            </a:r>
            <a:r>
              <a:rPr lang="en-US" altLang="zh-CN" sz="1600" b="1" dirty="0">
                <a:solidFill>
                  <a:schemeClr val="bg1"/>
                </a:solidFill>
                <a:latin typeface="微软雅黑" pitchFamily="34" charset="-122"/>
                <a:ea typeface="微软雅黑" pitchFamily="34" charset="-122"/>
              </a:rPr>
              <a:t>12 </a:t>
            </a:r>
            <a:r>
              <a:rPr lang="zh-CN" altLang="en-US" sz="1600" b="1" dirty="0">
                <a:solidFill>
                  <a:schemeClr val="bg1"/>
                </a:solidFill>
                <a:latin typeface="微软雅黑" pitchFamily="34" charset="-122"/>
                <a:ea typeface="微软雅黑" pitchFamily="34" charset="-122"/>
              </a:rPr>
              <a:t>字节的</a:t>
            </a:r>
            <a:r>
              <a:rPr lang="zh-CN" altLang="en-US" sz="1600" b="1" dirty="0">
                <a:solidFill>
                  <a:srgbClr val="FFC000"/>
                </a:solidFill>
                <a:latin typeface="微软雅黑" pitchFamily="34" charset="-122"/>
                <a:ea typeface="微软雅黑" pitchFamily="34" charset="-122"/>
              </a:rPr>
              <a:t>伪首部。</a:t>
            </a:r>
          </a:p>
        </p:txBody>
      </p:sp>
      <p:sp>
        <p:nvSpPr>
          <p:cNvPr id="86" name="Rectangle 104"/>
          <p:cNvSpPr>
            <a:spLocks noChangeArrowheads="1"/>
          </p:cNvSpPr>
          <p:nvPr/>
        </p:nvSpPr>
        <p:spPr bwMode="auto">
          <a:xfrm flipH="1">
            <a:off x="2162453" y="2713745"/>
            <a:ext cx="2334259" cy="40729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5" name="组合 84"/>
          <p:cNvGrpSpPr/>
          <p:nvPr/>
        </p:nvGrpSpPr>
        <p:grpSpPr>
          <a:xfrm>
            <a:off x="1827330" y="782473"/>
            <a:ext cx="5158580" cy="374416"/>
            <a:chOff x="1827330" y="782473"/>
            <a:chExt cx="5158580" cy="374416"/>
          </a:xfrm>
        </p:grpSpPr>
        <p:sp>
          <p:nvSpPr>
            <p:cNvPr id="89"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2"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3"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4"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8" name="Rectangle 4"/>
          <p:cNvSpPr>
            <a:spLocks noChangeArrowheads="1"/>
          </p:cNvSpPr>
          <p:nvPr/>
        </p:nvSpPr>
        <p:spPr bwMode="auto">
          <a:xfrm>
            <a:off x="1620893" y="2130572"/>
            <a:ext cx="494596" cy="412934"/>
          </a:xfrm>
          <a:prstGeom prst="rect">
            <a:avLst/>
          </a:prstGeom>
          <a:solidFill>
            <a:srgbClr val="C3E3F9"/>
          </a:solidFill>
          <a:ln>
            <a:noFill/>
          </a:ln>
          <a:effectLst/>
          <a:ex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
        <p:nvSpPr>
          <p:cNvPr id="2" name="灯片编号占位符 1">
            <a:extLst>
              <a:ext uri="{FF2B5EF4-FFF2-40B4-BE49-F238E27FC236}">
                <a16:creationId xmlns:a16="http://schemas.microsoft.com/office/drawing/2014/main" id="{86334B52-7AD1-48DD-8BEA-A56A0D412B70}"/>
              </a:ext>
            </a:extLst>
          </p:cNvPr>
          <p:cNvSpPr>
            <a:spLocks noGrp="1"/>
          </p:cNvSpPr>
          <p:nvPr>
            <p:ph type="sldNum" sz="quarter" idx="12"/>
          </p:nvPr>
        </p:nvSpPr>
        <p:spPr/>
        <p:txBody>
          <a:bodyPr/>
          <a:lstStyle/>
          <a:p>
            <a:fld id="{C485880C-E2C3-4DAB-AE74-D9BE691626AC}" type="slidenum">
              <a:rPr lang="zh-CN" altLang="en-US" smtClean="0"/>
              <a:pPr/>
              <a:t>75</a:t>
            </a:fld>
            <a:endParaRPr lang="zh-CN" altLang="en-US"/>
          </a:p>
        </p:txBody>
      </p:sp>
    </p:spTree>
    <p:extLst>
      <p:ext uri="{BB962C8B-B14F-4D97-AF65-F5344CB8AC3E}">
        <p14:creationId xmlns:p14="http://schemas.microsoft.com/office/powerpoint/2010/main" val="176489683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5144" y="611342"/>
            <a:ext cx="8053711" cy="37764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Box 155"/>
          <p:cNvSpPr txBox="1">
            <a:spLocks noChangeArrowheads="1"/>
          </p:cNvSpPr>
          <p:nvPr/>
        </p:nvSpPr>
        <p:spPr bwMode="auto">
          <a:xfrm>
            <a:off x="1288036" y="816315"/>
            <a:ext cx="6593695" cy="634020"/>
          </a:xfrm>
          <a:prstGeom prst="rect">
            <a:avLst/>
          </a:prstGeom>
          <a:solidFill>
            <a:srgbClr val="0000FF"/>
          </a:solidFill>
          <a:ln w="9525">
            <a:noFill/>
            <a:miter lim="800000"/>
            <a:headEnd/>
            <a:tailEnd/>
          </a:ln>
          <a:effectLst/>
          <a:ex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在计算检验和时，临时把 </a:t>
            </a:r>
            <a:r>
              <a:rPr lang="en-US" altLang="zh-CN" sz="1600" b="1" dirty="0">
                <a:solidFill>
                  <a:schemeClr val="bg1"/>
                </a:solidFill>
                <a:latin typeface="微软雅黑" pitchFamily="34" charset="-122"/>
                <a:ea typeface="微软雅黑" pitchFamily="34" charset="-122"/>
              </a:rPr>
              <a:t>12 </a:t>
            </a:r>
            <a:r>
              <a:rPr lang="zh-CN" altLang="en-US" sz="1600" b="1" dirty="0">
                <a:solidFill>
                  <a:schemeClr val="bg1"/>
                </a:solidFill>
                <a:latin typeface="微软雅黑" pitchFamily="34" charset="-122"/>
                <a:ea typeface="微软雅黑" pitchFamily="34" charset="-122"/>
              </a:rPr>
              <a:t>字节的“</a:t>
            </a:r>
            <a:r>
              <a:rPr lang="zh-CN" altLang="en-US" sz="1600" b="1" dirty="0">
                <a:solidFill>
                  <a:srgbClr val="FFC000"/>
                </a:solidFill>
                <a:latin typeface="微软雅黑" pitchFamily="34" charset="-122"/>
                <a:ea typeface="微软雅黑" pitchFamily="34" charset="-122"/>
              </a:rPr>
              <a:t>伪首部</a:t>
            </a:r>
            <a:r>
              <a:rPr lang="zh-CN" altLang="en-US" sz="1600" b="1" dirty="0">
                <a:solidFill>
                  <a:schemeClr val="bg1"/>
                </a:solidFill>
                <a:latin typeface="微软雅黑" pitchFamily="34" charset="-122"/>
                <a:ea typeface="微软雅黑" pitchFamily="34" charset="-122"/>
              </a:rPr>
              <a:t>”和 </a:t>
            </a:r>
            <a:r>
              <a:rPr lang="en-US" altLang="zh-CN" sz="1600" b="1" dirty="0">
                <a:solidFill>
                  <a:schemeClr val="bg1"/>
                </a:solidFill>
                <a:latin typeface="微软雅黑" pitchFamily="34" charset="-122"/>
                <a:ea typeface="微软雅黑" pitchFamily="34" charset="-122"/>
              </a:rPr>
              <a:t>TCP </a:t>
            </a:r>
            <a:r>
              <a:rPr lang="zh-CN" altLang="en-US" sz="1600" b="1" dirty="0">
                <a:solidFill>
                  <a:schemeClr val="bg1"/>
                </a:solidFill>
                <a:latin typeface="微软雅黑" pitchFamily="34" charset="-122"/>
                <a:ea typeface="微软雅黑" pitchFamily="34" charset="-122"/>
              </a:rPr>
              <a:t>报文段连接在一起。伪首部仅仅是为了计算检验和。</a:t>
            </a:r>
          </a:p>
        </p:txBody>
      </p:sp>
      <p:sp>
        <p:nvSpPr>
          <p:cNvPr id="4" name="Rectangle 2"/>
          <p:cNvSpPr>
            <a:spLocks noChangeArrowheads="1"/>
          </p:cNvSpPr>
          <p:nvPr/>
        </p:nvSpPr>
        <p:spPr bwMode="auto">
          <a:xfrm>
            <a:off x="2898378" y="3648253"/>
            <a:ext cx="772600" cy="302048"/>
          </a:xfrm>
          <a:prstGeom prst="rect">
            <a:avLst/>
          </a:prstGeom>
          <a:solidFill>
            <a:srgbClr val="0033CC"/>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5" name="Freeform 3"/>
          <p:cNvSpPr>
            <a:spLocks/>
          </p:cNvSpPr>
          <p:nvPr/>
        </p:nvSpPr>
        <p:spPr bwMode="auto">
          <a:xfrm>
            <a:off x="3314219" y="2832868"/>
            <a:ext cx="3316500" cy="231247"/>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00B0F0"/>
              </a:gs>
              <a:gs pos="100000">
                <a:srgbClr val="FF99FF"/>
              </a:gs>
            </a:gsLst>
            <a:lin ang="5400000" scaled="1"/>
          </a:gradFill>
          <a:ln>
            <a:noFill/>
          </a:ln>
          <a:effectLst/>
          <a:extLst/>
        </p:spPr>
        <p:txBody>
          <a:bodyPr wrap="none" anchor="ctr"/>
          <a:lstStyle/>
          <a:p>
            <a:endParaRPr lang="zh-CN" altLang="en-US" sz="1200" b="1">
              <a:latin typeface="微软雅黑" pitchFamily="34" charset="-122"/>
              <a:ea typeface="微软雅黑" pitchFamily="34" charset="-122"/>
            </a:endParaRPr>
          </a:p>
        </p:txBody>
      </p:sp>
      <p:sp>
        <p:nvSpPr>
          <p:cNvPr id="7" name="AutoShape 6"/>
          <p:cNvSpPr>
            <a:spLocks noChangeArrowheads="1"/>
          </p:cNvSpPr>
          <p:nvPr/>
        </p:nvSpPr>
        <p:spPr bwMode="auto">
          <a:xfrm>
            <a:off x="2326881" y="3708034"/>
            <a:ext cx="571498" cy="190878"/>
          </a:xfrm>
          <a:prstGeom prst="leftArrow">
            <a:avLst>
              <a:gd name="adj1" fmla="val 50000"/>
              <a:gd name="adj2" fmla="val 69093"/>
            </a:avLst>
          </a:prstGeom>
          <a:solidFill>
            <a:srgbClr val="CC00CC"/>
          </a:solidFill>
          <a:ln w="1270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8" name="Freeform 7"/>
          <p:cNvSpPr>
            <a:spLocks/>
          </p:cNvSpPr>
          <p:nvPr/>
        </p:nvSpPr>
        <p:spPr bwMode="auto">
          <a:xfrm>
            <a:off x="1912176" y="2160248"/>
            <a:ext cx="4787850" cy="370572"/>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66FF99"/>
              </a:gs>
              <a:gs pos="100000">
                <a:srgbClr val="00B0F0"/>
              </a:gs>
            </a:gsLst>
            <a:lin ang="5400000" scaled="1"/>
          </a:gradFill>
          <a:ln>
            <a:noFill/>
          </a:ln>
          <a:effectLst/>
          <a:extLst/>
        </p:spPr>
        <p:txBody>
          <a:bodyPr wrap="none" anchor="ctr"/>
          <a:lstStyle/>
          <a:p>
            <a:endParaRPr lang="zh-CN" altLang="en-US" sz="1200" b="1">
              <a:latin typeface="微软雅黑" pitchFamily="34" charset="-122"/>
              <a:ea typeface="微软雅黑" pitchFamily="34" charset="-122"/>
            </a:endParaRPr>
          </a:p>
        </p:txBody>
      </p:sp>
      <p:sp>
        <p:nvSpPr>
          <p:cNvPr id="9" name="Rectangle 8"/>
          <p:cNvSpPr>
            <a:spLocks noChangeArrowheads="1"/>
          </p:cNvSpPr>
          <p:nvPr/>
        </p:nvSpPr>
        <p:spPr bwMode="auto">
          <a:xfrm>
            <a:off x="3314219" y="2530820"/>
            <a:ext cx="3316500" cy="302048"/>
          </a:xfrm>
          <a:prstGeom prst="rect">
            <a:avLst/>
          </a:prstGeom>
          <a:solidFill>
            <a:srgbClr val="00FFFF"/>
          </a:solidFill>
          <a:ln w="19050">
            <a:solidFill>
              <a:schemeClr val="tx1"/>
            </a:solidFill>
            <a:miter lim="800000"/>
            <a:headEnd/>
            <a:tailEnd/>
          </a:ln>
          <a:effectLst/>
          <a:extLst/>
        </p:spPr>
        <p:txBody>
          <a:bodyPr wrap="none" anchor="ctr"/>
          <a:lstStyle/>
          <a:p>
            <a:pPr algn="ctr"/>
            <a:r>
              <a:rPr lang="en-US" altLang="zh-CN" sz="1200" b="1" dirty="0">
                <a:latin typeface="微软雅黑" pitchFamily="34" charset="-122"/>
                <a:ea typeface="微软雅黑" pitchFamily="34" charset="-122"/>
              </a:rPr>
              <a:t>TCP </a:t>
            </a:r>
            <a:r>
              <a:rPr lang="zh-CN" altLang="en-US" sz="1200" b="1" dirty="0">
                <a:latin typeface="微软雅黑" pitchFamily="34" charset="-122"/>
                <a:ea typeface="微软雅黑" pitchFamily="34" charset="-122"/>
              </a:rPr>
              <a:t>首部</a:t>
            </a:r>
          </a:p>
        </p:txBody>
      </p:sp>
      <p:sp>
        <p:nvSpPr>
          <p:cNvPr id="12" name="Rectangle 11"/>
          <p:cNvSpPr>
            <a:spLocks noChangeArrowheads="1"/>
          </p:cNvSpPr>
          <p:nvPr/>
        </p:nvSpPr>
        <p:spPr bwMode="auto">
          <a:xfrm>
            <a:off x="1915585" y="1858200"/>
            <a:ext cx="4784441" cy="302048"/>
          </a:xfrm>
          <a:prstGeom prst="rect">
            <a:avLst/>
          </a:prstGeom>
          <a:solidFill>
            <a:srgbClr val="99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2"/>
          <p:cNvSpPr>
            <a:spLocks noChangeShapeType="1"/>
          </p:cNvSpPr>
          <p:nvPr/>
        </p:nvSpPr>
        <p:spPr bwMode="auto">
          <a:xfrm>
            <a:off x="3508505" y="1858200"/>
            <a:ext cx="2273"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Freeform 15"/>
          <p:cNvSpPr>
            <a:spLocks/>
          </p:cNvSpPr>
          <p:nvPr/>
        </p:nvSpPr>
        <p:spPr bwMode="auto">
          <a:xfrm>
            <a:off x="2420047" y="2530820"/>
            <a:ext cx="894172" cy="302048"/>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0000FF"/>
          </a:solidFill>
          <a:ln w="19050" cap="flat" cmpd="sng">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Text Box 16"/>
          <p:cNvSpPr txBox="1">
            <a:spLocks noChangeArrowheads="1"/>
          </p:cNvSpPr>
          <p:nvPr/>
        </p:nvSpPr>
        <p:spPr bwMode="auto">
          <a:xfrm>
            <a:off x="2522412" y="2537867"/>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itchFamily="34" charset="-122"/>
                <a:ea typeface="微软雅黑" pitchFamily="34" charset="-122"/>
              </a:rPr>
              <a:t>伪首部</a:t>
            </a:r>
          </a:p>
        </p:txBody>
      </p:sp>
      <p:sp>
        <p:nvSpPr>
          <p:cNvPr id="23" name="Text Box 22"/>
          <p:cNvSpPr txBox="1">
            <a:spLocks noChangeArrowheads="1"/>
          </p:cNvSpPr>
          <p:nvPr/>
        </p:nvSpPr>
        <p:spPr bwMode="auto">
          <a:xfrm>
            <a:off x="2982509" y="3668476"/>
            <a:ext cx="5854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itchFamily="34" charset="-122"/>
                <a:ea typeface="微软雅黑" pitchFamily="34" charset="-122"/>
              </a:rPr>
              <a:t>首  部</a:t>
            </a:r>
          </a:p>
        </p:txBody>
      </p:sp>
      <p:sp>
        <p:nvSpPr>
          <p:cNvPr id="24" name="Line 23"/>
          <p:cNvSpPr>
            <a:spLocks noChangeShapeType="1"/>
          </p:cNvSpPr>
          <p:nvPr/>
        </p:nvSpPr>
        <p:spPr bwMode="auto">
          <a:xfrm>
            <a:off x="5105970" y="1858200"/>
            <a:ext cx="0"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Line 24"/>
          <p:cNvSpPr>
            <a:spLocks noChangeShapeType="1"/>
          </p:cNvSpPr>
          <p:nvPr/>
        </p:nvSpPr>
        <p:spPr bwMode="auto">
          <a:xfrm>
            <a:off x="5487725" y="1858200"/>
            <a:ext cx="1136"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6" name="Line 25"/>
          <p:cNvSpPr>
            <a:spLocks noChangeShapeType="1"/>
          </p:cNvSpPr>
          <p:nvPr/>
        </p:nvSpPr>
        <p:spPr bwMode="auto">
          <a:xfrm>
            <a:off x="5869480" y="1858200"/>
            <a:ext cx="0"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7" name="Text Box 26"/>
          <p:cNvSpPr txBox="1">
            <a:spLocks noChangeArrowheads="1"/>
          </p:cNvSpPr>
          <p:nvPr/>
        </p:nvSpPr>
        <p:spPr bwMode="auto">
          <a:xfrm>
            <a:off x="5789881" y="1883535"/>
            <a:ext cx="9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TCP </a:t>
            </a:r>
            <a:r>
              <a:rPr kumimoji="1" lang="zh-CN" altLang="en-US" sz="1200" b="1" dirty="0">
                <a:latin typeface="微软雅黑" pitchFamily="34" charset="-122"/>
                <a:ea typeface="微软雅黑" pitchFamily="34" charset="-122"/>
              </a:rPr>
              <a:t>总长度</a:t>
            </a:r>
          </a:p>
        </p:txBody>
      </p:sp>
      <p:sp>
        <p:nvSpPr>
          <p:cNvPr id="28" name="Text Box 27"/>
          <p:cNvSpPr txBox="1">
            <a:spLocks noChangeArrowheads="1"/>
          </p:cNvSpPr>
          <p:nvPr/>
        </p:nvSpPr>
        <p:spPr bwMode="auto">
          <a:xfrm>
            <a:off x="2229388" y="1883535"/>
            <a:ext cx="8915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源 </a:t>
            </a:r>
            <a:r>
              <a:rPr kumimoji="1" lang="en-US" altLang="zh-CN" sz="1200" b="1" dirty="0">
                <a:latin typeface="微软雅黑" pitchFamily="34" charset="-122"/>
                <a:ea typeface="微软雅黑" pitchFamily="34" charset="-122"/>
              </a:rPr>
              <a:t>IP </a:t>
            </a:r>
            <a:r>
              <a:rPr kumimoji="1" lang="zh-CN" altLang="en-US" sz="1200" b="1" dirty="0">
                <a:latin typeface="微软雅黑" pitchFamily="34" charset="-122"/>
                <a:ea typeface="微软雅黑" pitchFamily="34" charset="-122"/>
              </a:rPr>
              <a:t>地址</a:t>
            </a:r>
          </a:p>
        </p:txBody>
      </p:sp>
      <p:sp>
        <p:nvSpPr>
          <p:cNvPr id="29" name="Text Box 28"/>
          <p:cNvSpPr txBox="1">
            <a:spLocks noChangeArrowheads="1"/>
          </p:cNvSpPr>
          <p:nvPr/>
        </p:nvSpPr>
        <p:spPr bwMode="auto">
          <a:xfrm>
            <a:off x="3778106" y="1883535"/>
            <a:ext cx="104547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目的 </a:t>
            </a:r>
            <a:r>
              <a:rPr kumimoji="1" lang="en-US" altLang="zh-CN" sz="1200" b="1" dirty="0">
                <a:latin typeface="微软雅黑" pitchFamily="34" charset="-122"/>
                <a:ea typeface="微软雅黑" pitchFamily="34" charset="-122"/>
              </a:rPr>
              <a:t>IP </a:t>
            </a:r>
            <a:r>
              <a:rPr kumimoji="1" lang="zh-CN" altLang="en-US" sz="1200" b="1" dirty="0">
                <a:latin typeface="微软雅黑" pitchFamily="34" charset="-122"/>
                <a:ea typeface="微软雅黑" pitchFamily="34" charset="-122"/>
              </a:rPr>
              <a:t>地址</a:t>
            </a:r>
          </a:p>
        </p:txBody>
      </p:sp>
      <p:sp>
        <p:nvSpPr>
          <p:cNvPr id="30" name="Text Box 29"/>
          <p:cNvSpPr txBox="1">
            <a:spLocks noChangeArrowheads="1"/>
          </p:cNvSpPr>
          <p:nvPr/>
        </p:nvSpPr>
        <p:spPr bwMode="auto">
          <a:xfrm>
            <a:off x="5178684" y="1883535"/>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0</a:t>
            </a:r>
          </a:p>
        </p:txBody>
      </p:sp>
      <p:sp>
        <p:nvSpPr>
          <p:cNvPr id="31" name="Text Box 30"/>
          <p:cNvSpPr txBox="1">
            <a:spLocks noChangeArrowheads="1"/>
          </p:cNvSpPr>
          <p:nvPr/>
        </p:nvSpPr>
        <p:spPr bwMode="auto">
          <a:xfrm>
            <a:off x="5530901" y="1883535"/>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6</a:t>
            </a:r>
          </a:p>
        </p:txBody>
      </p:sp>
      <p:sp>
        <p:nvSpPr>
          <p:cNvPr id="32" name="Line 31"/>
          <p:cNvSpPr>
            <a:spLocks noChangeShapeType="1"/>
          </p:cNvSpPr>
          <p:nvPr/>
        </p:nvSpPr>
        <p:spPr bwMode="auto">
          <a:xfrm>
            <a:off x="2867701" y="4103423"/>
            <a:ext cx="4719679" cy="0"/>
          </a:xfrm>
          <a:prstGeom prst="line">
            <a:avLst/>
          </a:prstGeom>
          <a:noFill/>
          <a:ln w="1270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Text Box 34"/>
          <p:cNvSpPr txBox="1">
            <a:spLocks noChangeArrowheads="1"/>
          </p:cNvSpPr>
          <p:nvPr/>
        </p:nvSpPr>
        <p:spPr bwMode="auto">
          <a:xfrm>
            <a:off x="1480429" y="1642021"/>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33CC"/>
                </a:solidFill>
                <a:latin typeface="微软雅黑" pitchFamily="34" charset="-122"/>
                <a:ea typeface="微软雅黑" pitchFamily="34" charset="-122"/>
              </a:rPr>
              <a:t>字节</a:t>
            </a:r>
          </a:p>
        </p:txBody>
      </p:sp>
      <p:sp>
        <p:nvSpPr>
          <p:cNvPr id="36" name="Text Box 35"/>
          <p:cNvSpPr txBox="1">
            <a:spLocks noChangeArrowheads="1"/>
          </p:cNvSpPr>
          <p:nvPr/>
        </p:nvSpPr>
        <p:spPr bwMode="auto">
          <a:xfrm>
            <a:off x="2585929" y="162733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4</a:t>
            </a:r>
          </a:p>
        </p:txBody>
      </p:sp>
      <p:sp>
        <p:nvSpPr>
          <p:cNvPr id="37" name="Text Box 36"/>
          <p:cNvSpPr txBox="1">
            <a:spLocks noChangeArrowheads="1"/>
          </p:cNvSpPr>
          <p:nvPr/>
        </p:nvSpPr>
        <p:spPr bwMode="auto">
          <a:xfrm>
            <a:off x="4179985" y="162733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4</a:t>
            </a:r>
          </a:p>
        </p:txBody>
      </p:sp>
      <p:sp>
        <p:nvSpPr>
          <p:cNvPr id="38" name="Text Box 37"/>
          <p:cNvSpPr txBox="1">
            <a:spLocks noChangeArrowheads="1"/>
          </p:cNvSpPr>
          <p:nvPr/>
        </p:nvSpPr>
        <p:spPr bwMode="auto">
          <a:xfrm>
            <a:off x="5178684" y="162733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1</a:t>
            </a:r>
          </a:p>
        </p:txBody>
      </p:sp>
      <p:sp>
        <p:nvSpPr>
          <p:cNvPr id="39" name="Text Box 38"/>
          <p:cNvSpPr txBox="1">
            <a:spLocks noChangeArrowheads="1"/>
          </p:cNvSpPr>
          <p:nvPr/>
        </p:nvSpPr>
        <p:spPr bwMode="auto">
          <a:xfrm>
            <a:off x="5551351" y="162733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1</a:t>
            </a:r>
          </a:p>
        </p:txBody>
      </p:sp>
      <p:sp>
        <p:nvSpPr>
          <p:cNvPr id="40" name="Text Box 39"/>
          <p:cNvSpPr txBox="1">
            <a:spLocks noChangeArrowheads="1"/>
          </p:cNvSpPr>
          <p:nvPr/>
        </p:nvSpPr>
        <p:spPr bwMode="auto">
          <a:xfrm>
            <a:off x="6114894" y="162733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1" name="Text Box 40"/>
          <p:cNvSpPr txBox="1">
            <a:spLocks noChangeArrowheads="1"/>
          </p:cNvSpPr>
          <p:nvPr/>
        </p:nvSpPr>
        <p:spPr bwMode="auto">
          <a:xfrm>
            <a:off x="2675687" y="2281210"/>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12</a:t>
            </a:r>
          </a:p>
        </p:txBody>
      </p:sp>
      <p:sp>
        <p:nvSpPr>
          <p:cNvPr id="46" name="Text Box 45"/>
          <p:cNvSpPr txBox="1">
            <a:spLocks noChangeArrowheads="1"/>
          </p:cNvSpPr>
          <p:nvPr/>
        </p:nvSpPr>
        <p:spPr bwMode="auto">
          <a:xfrm>
            <a:off x="1957142" y="2281210"/>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33CC"/>
                </a:solidFill>
                <a:latin typeface="微软雅黑" pitchFamily="34" charset="-122"/>
                <a:ea typeface="微软雅黑" pitchFamily="34" charset="-122"/>
              </a:rPr>
              <a:t>字节</a:t>
            </a:r>
          </a:p>
        </p:txBody>
      </p:sp>
      <p:sp>
        <p:nvSpPr>
          <p:cNvPr id="47" name="Text Box 46"/>
          <p:cNvSpPr txBox="1">
            <a:spLocks noChangeArrowheads="1"/>
          </p:cNvSpPr>
          <p:nvPr/>
        </p:nvSpPr>
        <p:spPr bwMode="auto">
          <a:xfrm>
            <a:off x="1928825" y="3947405"/>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33CC"/>
                </a:solidFill>
                <a:latin typeface="微软雅黑" pitchFamily="34" charset="-122"/>
                <a:ea typeface="微软雅黑" pitchFamily="34" charset="-122"/>
              </a:rPr>
              <a:t>发送在前</a:t>
            </a:r>
          </a:p>
        </p:txBody>
      </p:sp>
      <p:sp>
        <p:nvSpPr>
          <p:cNvPr id="51" name="Text Box 52"/>
          <p:cNvSpPr txBox="1">
            <a:spLocks noChangeArrowheads="1"/>
          </p:cNvSpPr>
          <p:nvPr/>
        </p:nvSpPr>
        <p:spPr bwMode="auto">
          <a:xfrm>
            <a:off x="2312929" y="3064115"/>
            <a:ext cx="9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0033CC"/>
                </a:solidFill>
                <a:latin typeface="微软雅黑" pitchFamily="34" charset="-122"/>
                <a:ea typeface="微软雅黑" pitchFamily="34" charset="-122"/>
              </a:rPr>
              <a:t>TCP </a:t>
            </a:r>
            <a:r>
              <a:rPr kumimoji="1" lang="zh-CN" altLang="en-US" sz="1200" b="1" dirty="0">
                <a:solidFill>
                  <a:srgbClr val="0033CC"/>
                </a:solidFill>
                <a:latin typeface="微软雅黑" pitchFamily="34" charset="-122"/>
                <a:ea typeface="微软雅黑" pitchFamily="34" charset="-122"/>
              </a:rPr>
              <a:t>报文段</a:t>
            </a:r>
          </a:p>
        </p:txBody>
      </p:sp>
      <p:sp>
        <p:nvSpPr>
          <p:cNvPr id="53" name="Rectangle 59"/>
          <p:cNvSpPr>
            <a:spLocks noChangeArrowheads="1"/>
          </p:cNvSpPr>
          <p:nvPr/>
        </p:nvSpPr>
        <p:spPr bwMode="auto">
          <a:xfrm flipH="1">
            <a:off x="2420048" y="2522346"/>
            <a:ext cx="897122" cy="305195"/>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latin typeface="微软雅黑" pitchFamily="34" charset="-122"/>
              <a:ea typeface="微软雅黑" pitchFamily="34" charset="-122"/>
            </a:endParaRPr>
          </a:p>
        </p:txBody>
      </p:sp>
      <p:sp>
        <p:nvSpPr>
          <p:cNvPr id="52" name="Rectangle 4"/>
          <p:cNvSpPr>
            <a:spLocks noChangeArrowheads="1"/>
          </p:cNvSpPr>
          <p:nvPr/>
        </p:nvSpPr>
        <p:spPr bwMode="auto">
          <a:xfrm>
            <a:off x="3673978" y="3373343"/>
            <a:ext cx="3907750" cy="287779"/>
          </a:xfrm>
          <a:prstGeom prst="rect">
            <a:avLst/>
          </a:prstGeom>
          <a:gradFill flip="none" rotWithShape="1">
            <a:gsLst>
              <a:gs pos="0">
                <a:srgbClr val="00FFFF"/>
              </a:gs>
              <a:gs pos="100000">
                <a:srgbClr val="00B0F0"/>
              </a:gs>
            </a:gsLst>
            <a:lin ang="16200000" scaled="1"/>
            <a:tileRect/>
          </a:gra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0" name="Rectangle 9"/>
          <p:cNvSpPr>
            <a:spLocks noChangeArrowheads="1"/>
          </p:cNvSpPr>
          <p:nvPr/>
        </p:nvSpPr>
        <p:spPr bwMode="auto">
          <a:xfrm>
            <a:off x="3670978" y="3650351"/>
            <a:ext cx="3916401" cy="302048"/>
          </a:xfrm>
          <a:prstGeom prst="rect">
            <a:avLst/>
          </a:prstGeom>
          <a:solidFill>
            <a:srgbClr val="00FFFF"/>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48" name="Rectangle 48"/>
          <p:cNvSpPr>
            <a:spLocks noChangeArrowheads="1"/>
          </p:cNvSpPr>
          <p:nvPr/>
        </p:nvSpPr>
        <p:spPr bwMode="auto">
          <a:xfrm>
            <a:off x="4443579" y="3064114"/>
            <a:ext cx="3143801" cy="302048"/>
          </a:xfrm>
          <a:prstGeom prst="rect">
            <a:avLst/>
          </a:prstGeom>
          <a:solidFill>
            <a:srgbClr val="66FF99"/>
          </a:solidFill>
          <a:ln w="19050">
            <a:solidFill>
              <a:schemeClr val="tx1"/>
            </a:solidFill>
            <a:miter lim="800000"/>
            <a:headEnd/>
            <a:tailEnd/>
          </a:ln>
          <a:effectLst/>
          <a:extLst/>
        </p:spPr>
        <p:txBody>
          <a:bodyPr wrap="none" anchor="ctr"/>
          <a:lstStyle/>
          <a:p>
            <a:endParaRPr lang="zh-CN" altLang="en-US" sz="1200" b="1">
              <a:latin typeface="微软雅黑" pitchFamily="34" charset="-122"/>
              <a:ea typeface="微软雅黑" pitchFamily="34" charset="-122"/>
            </a:endParaRPr>
          </a:p>
        </p:txBody>
      </p:sp>
      <p:sp>
        <p:nvSpPr>
          <p:cNvPr id="6" name="Rectangle 4"/>
          <p:cNvSpPr>
            <a:spLocks noChangeArrowheads="1"/>
          </p:cNvSpPr>
          <p:nvPr/>
        </p:nvSpPr>
        <p:spPr bwMode="auto">
          <a:xfrm>
            <a:off x="3669842" y="3064114"/>
            <a:ext cx="773737" cy="302048"/>
          </a:xfrm>
          <a:prstGeom prst="rect">
            <a:avLst/>
          </a:prstGeom>
          <a:solidFill>
            <a:srgbClr val="CC00CC"/>
          </a:solidFill>
          <a:ln w="19050">
            <a:solidFill>
              <a:schemeClr val="tx1"/>
            </a:solidFill>
            <a:miter lim="800000"/>
            <a:headEnd/>
            <a:tailEnd/>
          </a:ln>
          <a:effectLst/>
          <a:extLst/>
        </p:spPr>
        <p:txBody>
          <a:bodyPr wrap="none" anchor="ctr"/>
          <a:lstStyle/>
          <a:p>
            <a:endParaRPr lang="zh-CN" altLang="en-US" sz="1200" b="1">
              <a:latin typeface="微软雅黑" pitchFamily="34" charset="-122"/>
              <a:ea typeface="微软雅黑" pitchFamily="34" charset="-122"/>
            </a:endParaRPr>
          </a:p>
        </p:txBody>
      </p:sp>
      <p:sp>
        <p:nvSpPr>
          <p:cNvPr id="50" name="Text Box 50"/>
          <p:cNvSpPr txBox="1">
            <a:spLocks noChangeArrowheads="1"/>
          </p:cNvSpPr>
          <p:nvPr/>
        </p:nvSpPr>
        <p:spPr bwMode="auto">
          <a:xfrm>
            <a:off x="3770962" y="3074144"/>
            <a:ext cx="5854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itchFamily="34" charset="-122"/>
                <a:ea typeface="微软雅黑" pitchFamily="34" charset="-122"/>
              </a:rPr>
              <a:t>首  部</a:t>
            </a:r>
          </a:p>
        </p:txBody>
      </p:sp>
      <p:sp>
        <p:nvSpPr>
          <p:cNvPr id="33" name="Rectangle 32"/>
          <p:cNvSpPr>
            <a:spLocks noChangeArrowheads="1"/>
          </p:cNvSpPr>
          <p:nvPr/>
        </p:nvSpPr>
        <p:spPr bwMode="auto">
          <a:xfrm>
            <a:off x="4717397" y="4001691"/>
            <a:ext cx="839635" cy="192975"/>
          </a:xfrm>
          <a:prstGeom prst="rect">
            <a:avLst/>
          </a:prstGeom>
          <a:solidFill>
            <a:srgbClr val="C3E3F9"/>
          </a:solidFill>
          <a:ln>
            <a:noFill/>
          </a:ln>
          <a:effectLst/>
          <a:extLst/>
        </p:spPr>
        <p:txBody>
          <a:bodyPr wrap="none" anchor="ctr"/>
          <a:lstStyle/>
          <a:p>
            <a:endParaRPr lang="zh-CN" altLang="en-US" sz="1200" b="1">
              <a:latin typeface="微软雅黑" pitchFamily="34" charset="-122"/>
              <a:ea typeface="微软雅黑" pitchFamily="34" charset="-122"/>
            </a:endParaRPr>
          </a:p>
        </p:txBody>
      </p:sp>
      <p:sp>
        <p:nvSpPr>
          <p:cNvPr id="34" name="Text Box 33"/>
          <p:cNvSpPr txBox="1">
            <a:spLocks noChangeArrowheads="1"/>
          </p:cNvSpPr>
          <p:nvPr/>
        </p:nvSpPr>
        <p:spPr bwMode="auto">
          <a:xfrm>
            <a:off x="4693592" y="3971705"/>
            <a:ext cx="845103" cy="276999"/>
          </a:xfrm>
          <a:prstGeom prst="rect">
            <a:avLst/>
          </a:prstGeom>
          <a:solidFill>
            <a:srgbClr val="C3E3F9"/>
          </a:solidFill>
          <a:ln>
            <a:noFill/>
          </a:ln>
          <a:effectLst/>
          <a:extLst/>
        </p:spPr>
        <p:txBody>
          <a:bodyPr wrap="none">
            <a:spAutoFit/>
          </a:bodyPr>
          <a:lstStyle/>
          <a:p>
            <a:r>
              <a:rPr kumimoji="1" lang="en-US" altLang="zh-CN" sz="1200" b="1" dirty="0">
                <a:solidFill>
                  <a:srgbClr val="0033CC"/>
                </a:solidFill>
                <a:latin typeface="微软雅黑" pitchFamily="34" charset="-122"/>
                <a:ea typeface="微软雅黑" pitchFamily="34" charset="-122"/>
              </a:rPr>
              <a:t>IP </a:t>
            </a:r>
            <a:r>
              <a:rPr kumimoji="1" lang="zh-CN" altLang="en-US" sz="1200" b="1" dirty="0">
                <a:solidFill>
                  <a:srgbClr val="0033CC"/>
                </a:solidFill>
                <a:latin typeface="微软雅黑" pitchFamily="34" charset="-122"/>
                <a:ea typeface="微软雅黑" pitchFamily="34" charset="-122"/>
              </a:rPr>
              <a:t>数据报</a:t>
            </a:r>
          </a:p>
        </p:txBody>
      </p:sp>
      <p:sp>
        <p:nvSpPr>
          <p:cNvPr id="22" name="Text Box 21"/>
          <p:cNvSpPr txBox="1">
            <a:spLocks noChangeArrowheads="1"/>
          </p:cNvSpPr>
          <p:nvPr/>
        </p:nvSpPr>
        <p:spPr bwMode="auto">
          <a:xfrm>
            <a:off x="5160505" y="3677620"/>
            <a:ext cx="9108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数         据</a:t>
            </a:r>
          </a:p>
        </p:txBody>
      </p:sp>
      <p:sp>
        <p:nvSpPr>
          <p:cNvPr id="49" name="Text Box 49"/>
          <p:cNvSpPr txBox="1">
            <a:spLocks noChangeArrowheads="1"/>
          </p:cNvSpPr>
          <p:nvPr/>
        </p:nvSpPr>
        <p:spPr bwMode="auto">
          <a:xfrm>
            <a:off x="5557032" y="3092432"/>
            <a:ext cx="9108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数         据</a:t>
            </a:r>
          </a:p>
        </p:txBody>
      </p:sp>
      <p:sp>
        <p:nvSpPr>
          <p:cNvPr id="11" name="灯片编号占位符 10">
            <a:extLst>
              <a:ext uri="{FF2B5EF4-FFF2-40B4-BE49-F238E27FC236}">
                <a16:creationId xmlns:a16="http://schemas.microsoft.com/office/drawing/2014/main" id="{6F4C4CA4-99F1-4EF7-A6A4-C77A9F739B22}"/>
              </a:ext>
            </a:extLst>
          </p:cNvPr>
          <p:cNvSpPr>
            <a:spLocks noGrp="1"/>
          </p:cNvSpPr>
          <p:nvPr>
            <p:ph type="sldNum" sz="quarter" idx="12"/>
          </p:nvPr>
        </p:nvSpPr>
        <p:spPr/>
        <p:txBody>
          <a:bodyPr/>
          <a:lstStyle/>
          <a:p>
            <a:fld id="{C485880C-E2C3-4DAB-AE74-D9BE691626AC}" type="slidenum">
              <a:rPr lang="zh-CN" altLang="en-US" smtClean="0"/>
              <a:pPr/>
              <a:t>76</a:t>
            </a:fld>
            <a:endParaRPr lang="zh-CN" altLang="en-US"/>
          </a:p>
        </p:txBody>
      </p:sp>
    </p:spTree>
    <p:extLst>
      <p:ext uri="{BB962C8B-B14F-4D97-AF65-F5344CB8AC3E}">
        <p14:creationId xmlns:p14="http://schemas.microsoft.com/office/powerpoint/2010/main" val="195303047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250"/>
                                  </p:stCondLst>
                                  <p:endCondLst>
                                    <p:cond evt="onNext" delay="0">
                                      <p:tgtEl>
                                        <p:sldTgt/>
                                      </p:tgtEl>
                                    </p:cond>
                                  </p:endCondLst>
                                  <p:childTnLst>
                                    <p:anim calcmode="discrete" valueType="str">
                                      <p:cBhvr>
                                        <p:cTn id="6" dur="10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圆角矩形 86"/>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Rectangle 6"/>
          <p:cNvSpPr>
            <a:spLocks noChangeArrowheads="1"/>
          </p:cNvSpPr>
          <p:nvPr/>
        </p:nvSpPr>
        <p:spPr bwMode="auto">
          <a:xfrm>
            <a:off x="6952074" y="1753047"/>
            <a:ext cx="452048" cy="736099"/>
          </a:xfrm>
          <a:prstGeom prst="rect">
            <a:avLst/>
          </a:prstGeom>
          <a:solidFill>
            <a:srgbClr val="C3E3F9"/>
          </a:solidFill>
          <a:ln>
            <a:noFill/>
          </a:ln>
          <a:effectLs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3"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9"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21"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2"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3"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4"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5"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6"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7"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8"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9"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30"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6"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7"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8"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3"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4"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5"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6"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7"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8"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80"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3"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4" name="Text Box 155"/>
          <p:cNvSpPr txBox="1">
            <a:spLocks noChangeArrowheads="1"/>
          </p:cNvSpPr>
          <p:nvPr/>
        </p:nvSpPr>
        <p:spPr bwMode="auto">
          <a:xfrm>
            <a:off x="959224" y="3528826"/>
            <a:ext cx="7297270" cy="634020"/>
          </a:xfrm>
          <a:prstGeom prst="rect">
            <a:avLst/>
          </a:prstGeom>
          <a:solidFill>
            <a:srgbClr val="0000FF"/>
          </a:solidFill>
          <a:ln w="9525">
            <a:noFill/>
            <a:miter lim="800000"/>
            <a:headEnd/>
            <a:tailEnd/>
          </a:ln>
          <a:effectLst/>
          <a:ex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紧急指针：占 </a:t>
            </a:r>
            <a:r>
              <a:rPr lang="en-US" altLang="zh-CN" sz="1600" b="1" dirty="0">
                <a:solidFill>
                  <a:schemeClr val="bg1"/>
                </a:solidFill>
                <a:latin typeface="微软雅黑" pitchFamily="34" charset="-122"/>
                <a:ea typeface="微软雅黑" pitchFamily="34" charset="-122"/>
              </a:rPr>
              <a:t>2 </a:t>
            </a:r>
            <a:r>
              <a:rPr lang="zh-CN" altLang="en-US" sz="1600" b="1" dirty="0">
                <a:solidFill>
                  <a:schemeClr val="bg1"/>
                </a:solidFill>
                <a:latin typeface="微软雅黑" pitchFamily="34" charset="-122"/>
                <a:ea typeface="微软雅黑" pitchFamily="34" charset="-122"/>
              </a:rPr>
              <a:t>字节。在 </a:t>
            </a:r>
            <a:r>
              <a:rPr lang="en-US" altLang="zh-CN" sz="1600" b="1" dirty="0">
                <a:solidFill>
                  <a:schemeClr val="bg1"/>
                </a:solidFill>
                <a:latin typeface="微软雅黑" pitchFamily="34" charset="-122"/>
                <a:ea typeface="微软雅黑" pitchFamily="34" charset="-122"/>
              </a:rPr>
              <a:t>URG = 1</a:t>
            </a:r>
            <a:r>
              <a:rPr lang="zh-CN" altLang="en-US" sz="1600" b="1" dirty="0">
                <a:solidFill>
                  <a:schemeClr val="bg1"/>
                </a:solidFill>
                <a:latin typeface="微软雅黑" pitchFamily="34" charset="-122"/>
                <a:ea typeface="微软雅黑" pitchFamily="34" charset="-122"/>
              </a:rPr>
              <a:t>时，指出本报文段中的紧急数据的字节数（紧急数据结束后就是普通数据），指出了紧急数据的末尾在报文段中的位置。 </a:t>
            </a:r>
          </a:p>
        </p:txBody>
      </p:sp>
      <p:sp>
        <p:nvSpPr>
          <p:cNvPr id="86" name="Rectangle 104"/>
          <p:cNvSpPr>
            <a:spLocks noChangeArrowheads="1"/>
          </p:cNvSpPr>
          <p:nvPr/>
        </p:nvSpPr>
        <p:spPr bwMode="auto">
          <a:xfrm>
            <a:off x="4496711" y="2713745"/>
            <a:ext cx="2344800" cy="40729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5" name="组合 84"/>
          <p:cNvGrpSpPr/>
          <p:nvPr/>
        </p:nvGrpSpPr>
        <p:grpSpPr>
          <a:xfrm>
            <a:off x="1827330" y="782473"/>
            <a:ext cx="5158580" cy="374416"/>
            <a:chOff x="1827330" y="782473"/>
            <a:chExt cx="5158580" cy="374416"/>
          </a:xfrm>
        </p:grpSpPr>
        <p:sp>
          <p:nvSpPr>
            <p:cNvPr id="89"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2"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3"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4"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8" name="Rectangle 4"/>
          <p:cNvSpPr>
            <a:spLocks noChangeArrowheads="1"/>
          </p:cNvSpPr>
          <p:nvPr/>
        </p:nvSpPr>
        <p:spPr bwMode="auto">
          <a:xfrm>
            <a:off x="1620893" y="2130572"/>
            <a:ext cx="494596" cy="412934"/>
          </a:xfrm>
          <a:prstGeom prst="rect">
            <a:avLst/>
          </a:prstGeom>
          <a:solidFill>
            <a:srgbClr val="C3E3F9"/>
          </a:solidFill>
          <a:ln>
            <a:noFill/>
          </a:ln>
          <a:effectLst/>
          <a:ex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
        <p:nvSpPr>
          <p:cNvPr id="2" name="灯片编号占位符 1">
            <a:extLst>
              <a:ext uri="{FF2B5EF4-FFF2-40B4-BE49-F238E27FC236}">
                <a16:creationId xmlns:a16="http://schemas.microsoft.com/office/drawing/2014/main" id="{315E94C5-3783-4F11-8C14-7D61A116B3AE}"/>
              </a:ext>
            </a:extLst>
          </p:cNvPr>
          <p:cNvSpPr>
            <a:spLocks noGrp="1"/>
          </p:cNvSpPr>
          <p:nvPr>
            <p:ph type="sldNum" sz="quarter" idx="12"/>
          </p:nvPr>
        </p:nvSpPr>
        <p:spPr/>
        <p:txBody>
          <a:bodyPr/>
          <a:lstStyle/>
          <a:p>
            <a:fld id="{C485880C-E2C3-4DAB-AE74-D9BE691626AC}" type="slidenum">
              <a:rPr lang="zh-CN" altLang="en-US" smtClean="0"/>
              <a:pPr/>
              <a:t>77</a:t>
            </a:fld>
            <a:endParaRPr lang="zh-CN" altLang="en-US"/>
          </a:p>
        </p:txBody>
      </p:sp>
    </p:spTree>
    <p:extLst>
      <p:ext uri="{BB962C8B-B14F-4D97-AF65-F5344CB8AC3E}">
        <p14:creationId xmlns:p14="http://schemas.microsoft.com/office/powerpoint/2010/main" val="355226277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1"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rgbClr val="C3E3F9"/>
          </a:solidFill>
          <a:ln>
            <a:noFill/>
          </a:ln>
          <a:effectLs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Text Box 155"/>
          <p:cNvSpPr txBox="1">
            <a:spLocks noChangeArrowheads="1"/>
          </p:cNvSpPr>
          <p:nvPr/>
        </p:nvSpPr>
        <p:spPr bwMode="auto">
          <a:xfrm>
            <a:off x="1042416" y="3528829"/>
            <a:ext cx="7086600" cy="344325"/>
          </a:xfrm>
          <a:prstGeom prst="rect">
            <a:avLst/>
          </a:prstGeom>
          <a:solidFill>
            <a:srgbClr val="0000FF"/>
          </a:solidFill>
          <a:ln w="9525">
            <a:noFill/>
            <a:miter lim="800000"/>
            <a:headEnd/>
            <a:tailEnd/>
          </a:ln>
          <a:effectLst/>
          <a:ex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选项：长度可变，最长可达 </a:t>
            </a:r>
            <a:r>
              <a:rPr lang="en-US" altLang="zh-CN" sz="1600" b="1" dirty="0">
                <a:solidFill>
                  <a:schemeClr val="bg1"/>
                </a:solidFill>
                <a:latin typeface="微软雅黑" pitchFamily="34" charset="-122"/>
                <a:ea typeface="微软雅黑" pitchFamily="34" charset="-122"/>
              </a:rPr>
              <a:t>40 </a:t>
            </a:r>
            <a:r>
              <a:rPr lang="zh-CN" altLang="en-US" sz="1600" b="1" dirty="0">
                <a:solidFill>
                  <a:schemeClr val="bg1"/>
                </a:solidFill>
                <a:latin typeface="微软雅黑" pitchFamily="34" charset="-122"/>
                <a:ea typeface="微软雅黑" pitchFamily="34" charset="-122"/>
              </a:rPr>
              <a:t>字节。 </a:t>
            </a:r>
          </a:p>
        </p:txBody>
      </p:sp>
      <p:sp>
        <p:nvSpPr>
          <p:cNvPr id="84" name="Rectangle 104"/>
          <p:cNvSpPr>
            <a:spLocks noChangeArrowheads="1"/>
          </p:cNvSpPr>
          <p:nvPr/>
        </p:nvSpPr>
        <p:spPr bwMode="auto">
          <a:xfrm>
            <a:off x="2162578" y="3110963"/>
            <a:ext cx="3507503" cy="381160"/>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3" name="组合 82"/>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2"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3"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6" name="Rectangle 4"/>
          <p:cNvSpPr>
            <a:spLocks noChangeArrowheads="1"/>
          </p:cNvSpPr>
          <p:nvPr/>
        </p:nvSpPr>
        <p:spPr bwMode="auto">
          <a:xfrm>
            <a:off x="1620893" y="2130572"/>
            <a:ext cx="494596" cy="412934"/>
          </a:xfrm>
          <a:prstGeom prst="rect">
            <a:avLst/>
          </a:prstGeom>
          <a:solidFill>
            <a:srgbClr val="C3E3F9"/>
          </a:solidFill>
          <a:ln>
            <a:noFill/>
          </a:ln>
          <a:effectLst/>
          <a:ex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
        <p:nvSpPr>
          <p:cNvPr id="2" name="灯片编号占位符 1">
            <a:extLst>
              <a:ext uri="{FF2B5EF4-FFF2-40B4-BE49-F238E27FC236}">
                <a16:creationId xmlns:a16="http://schemas.microsoft.com/office/drawing/2014/main" id="{060DEEF0-29D9-4E50-B8D1-1374056FB0B7}"/>
              </a:ext>
            </a:extLst>
          </p:cNvPr>
          <p:cNvSpPr>
            <a:spLocks noGrp="1"/>
          </p:cNvSpPr>
          <p:nvPr>
            <p:ph type="sldNum" sz="quarter" idx="12"/>
          </p:nvPr>
        </p:nvSpPr>
        <p:spPr/>
        <p:txBody>
          <a:bodyPr/>
          <a:lstStyle/>
          <a:p>
            <a:fld id="{C485880C-E2C3-4DAB-AE74-D9BE691626AC}" type="slidenum">
              <a:rPr lang="zh-CN" altLang="en-US" smtClean="0"/>
              <a:pPr/>
              <a:t>78</a:t>
            </a:fld>
            <a:endParaRPr lang="zh-CN" altLang="en-US"/>
          </a:p>
        </p:txBody>
      </p:sp>
    </p:spTree>
    <p:extLst>
      <p:ext uri="{BB962C8B-B14F-4D97-AF65-F5344CB8AC3E}">
        <p14:creationId xmlns:p14="http://schemas.microsoft.com/office/powerpoint/2010/main" val="25801003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1"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rgbClr val="C3E3F9"/>
          </a:solidFill>
          <a:ln>
            <a:noFill/>
          </a:ln>
          <a:effectLs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Text Box 155"/>
          <p:cNvSpPr txBox="1">
            <a:spLocks noChangeArrowheads="1"/>
          </p:cNvSpPr>
          <p:nvPr/>
        </p:nvSpPr>
        <p:spPr bwMode="auto">
          <a:xfrm>
            <a:off x="1042416" y="3528829"/>
            <a:ext cx="7086600" cy="363176"/>
          </a:xfrm>
          <a:prstGeom prst="rect">
            <a:avLst/>
          </a:prstGeom>
          <a:solidFill>
            <a:srgbClr val="0000FF"/>
          </a:solidFill>
          <a:ln w="9525">
            <a:noFill/>
            <a:miter lim="800000"/>
            <a:headEnd/>
            <a:tailEnd/>
          </a:ln>
          <a:effectLst/>
          <a:ex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填充：使整个 </a:t>
            </a:r>
            <a:r>
              <a:rPr lang="en-US" altLang="zh-CN" sz="1600" b="1" dirty="0">
                <a:solidFill>
                  <a:schemeClr val="bg1"/>
                </a:solidFill>
                <a:latin typeface="微软雅黑" pitchFamily="34" charset="-122"/>
                <a:ea typeface="微软雅黑" pitchFamily="34" charset="-122"/>
              </a:rPr>
              <a:t>TCP </a:t>
            </a:r>
            <a:r>
              <a:rPr lang="zh-CN" altLang="en-US" sz="1600" b="1" dirty="0">
                <a:solidFill>
                  <a:schemeClr val="bg1"/>
                </a:solidFill>
                <a:latin typeface="微软雅黑" pitchFamily="34" charset="-122"/>
                <a:ea typeface="微软雅黑" pitchFamily="34" charset="-122"/>
              </a:rPr>
              <a:t>首部长度是 </a:t>
            </a:r>
            <a:r>
              <a:rPr lang="en-US" altLang="zh-CN" sz="1600" b="1" dirty="0">
                <a:solidFill>
                  <a:schemeClr val="bg1"/>
                </a:solidFill>
                <a:latin typeface="微软雅黑" pitchFamily="34" charset="-122"/>
                <a:ea typeface="微软雅黑" pitchFamily="34" charset="-122"/>
              </a:rPr>
              <a:t>4 </a:t>
            </a:r>
            <a:r>
              <a:rPr lang="zh-CN" altLang="en-US" sz="1600" b="1" dirty="0">
                <a:solidFill>
                  <a:schemeClr val="bg1"/>
                </a:solidFill>
                <a:latin typeface="微软雅黑" pitchFamily="34" charset="-122"/>
                <a:ea typeface="微软雅黑" pitchFamily="34" charset="-122"/>
              </a:rPr>
              <a:t>字节的整数倍。</a:t>
            </a:r>
          </a:p>
        </p:txBody>
      </p:sp>
      <p:sp>
        <p:nvSpPr>
          <p:cNvPr id="84" name="Rectangle 104"/>
          <p:cNvSpPr>
            <a:spLocks noChangeArrowheads="1"/>
          </p:cNvSpPr>
          <p:nvPr/>
        </p:nvSpPr>
        <p:spPr bwMode="auto">
          <a:xfrm>
            <a:off x="5668142" y="3110963"/>
            <a:ext cx="1185287" cy="381160"/>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3" name="组合 82"/>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2"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3"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6" name="Rectangle 4"/>
          <p:cNvSpPr>
            <a:spLocks noChangeArrowheads="1"/>
          </p:cNvSpPr>
          <p:nvPr/>
        </p:nvSpPr>
        <p:spPr bwMode="auto">
          <a:xfrm>
            <a:off x="1620893" y="2130572"/>
            <a:ext cx="494596" cy="412934"/>
          </a:xfrm>
          <a:prstGeom prst="rect">
            <a:avLst/>
          </a:prstGeom>
          <a:solidFill>
            <a:srgbClr val="C3E3F9"/>
          </a:solidFill>
          <a:ln>
            <a:noFill/>
          </a:ln>
          <a:effectLst/>
          <a:ex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
        <p:nvSpPr>
          <p:cNvPr id="2" name="灯片编号占位符 1">
            <a:extLst>
              <a:ext uri="{FF2B5EF4-FFF2-40B4-BE49-F238E27FC236}">
                <a16:creationId xmlns:a16="http://schemas.microsoft.com/office/drawing/2014/main" id="{3D726653-7C37-4C9D-98D0-79126BB476F4}"/>
              </a:ext>
            </a:extLst>
          </p:cNvPr>
          <p:cNvSpPr>
            <a:spLocks noGrp="1"/>
          </p:cNvSpPr>
          <p:nvPr>
            <p:ph type="sldNum" sz="quarter" idx="12"/>
          </p:nvPr>
        </p:nvSpPr>
        <p:spPr/>
        <p:txBody>
          <a:bodyPr/>
          <a:lstStyle/>
          <a:p>
            <a:fld id="{C485880C-E2C3-4DAB-AE74-D9BE691626AC}" type="slidenum">
              <a:rPr lang="zh-CN" altLang="en-US" smtClean="0"/>
              <a:pPr/>
              <a:t>79</a:t>
            </a:fld>
            <a:endParaRPr lang="zh-CN" altLang="en-US"/>
          </a:p>
        </p:txBody>
      </p:sp>
    </p:spTree>
    <p:extLst>
      <p:ext uri="{BB962C8B-B14F-4D97-AF65-F5344CB8AC3E}">
        <p14:creationId xmlns:p14="http://schemas.microsoft.com/office/powerpoint/2010/main" val="376724292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5"/>
          <p:cNvSpPr>
            <a:spLocks noChangeArrowheads="1"/>
          </p:cNvSpPr>
          <p:nvPr/>
        </p:nvSpPr>
        <p:spPr bwMode="auto">
          <a:xfrm>
            <a:off x="545144" y="623129"/>
            <a:ext cx="8053711"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5" name="Rectangle 6"/>
          <p:cNvSpPr>
            <a:spLocks noChangeArrowheads="1"/>
          </p:cNvSpPr>
          <p:nvPr/>
        </p:nvSpPr>
        <p:spPr bwMode="auto">
          <a:xfrm>
            <a:off x="3188618" y="600039"/>
            <a:ext cx="2749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可靠信道与不可靠信道</a:t>
            </a:r>
          </a:p>
        </p:txBody>
      </p:sp>
      <p:sp>
        <p:nvSpPr>
          <p:cNvPr id="16" name="圆角矩形 15"/>
          <p:cNvSpPr/>
          <p:nvPr/>
        </p:nvSpPr>
        <p:spPr>
          <a:xfrm>
            <a:off x="545144" y="1010920"/>
            <a:ext cx="8053711"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ctangle 5"/>
          <p:cNvSpPr>
            <a:spLocks noChangeArrowheads="1"/>
          </p:cNvSpPr>
          <p:nvPr/>
        </p:nvSpPr>
        <p:spPr bwMode="auto">
          <a:xfrm>
            <a:off x="1417231" y="2460055"/>
            <a:ext cx="3153585" cy="1531809"/>
          </a:xfrm>
          <a:prstGeom prst="rect">
            <a:avLst/>
          </a:prstGeom>
          <a:solidFill>
            <a:schemeClr val="accent2">
              <a:lumMod val="40000"/>
              <a:lumOff val="60000"/>
            </a:schemeClr>
          </a:solidFill>
          <a:ln>
            <a:solidFill>
              <a:schemeClr val="tx1"/>
            </a:solidFill>
            <a:prstDash val="dash"/>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 name="Line 8"/>
          <p:cNvSpPr>
            <a:spLocks noChangeShapeType="1"/>
          </p:cNvSpPr>
          <p:nvPr/>
        </p:nvSpPr>
        <p:spPr bwMode="auto">
          <a:xfrm>
            <a:off x="1426904" y="2471876"/>
            <a:ext cx="3143912" cy="0"/>
          </a:xfrm>
          <a:prstGeom prst="line">
            <a:avLst/>
          </a:prstGeom>
          <a:noFill/>
          <a:ln w="38100">
            <a:solidFill>
              <a:srgbClr val="0000FF"/>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 name="Text Box 9"/>
          <p:cNvSpPr txBox="1">
            <a:spLocks noChangeArrowheads="1"/>
          </p:cNvSpPr>
          <p:nvPr/>
        </p:nvSpPr>
        <p:spPr bwMode="auto">
          <a:xfrm>
            <a:off x="1417231" y="1683996"/>
            <a:ext cx="36420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latin typeface="微软雅黑" pitchFamily="34" charset="-122"/>
                <a:ea typeface="微软雅黑" pitchFamily="34" charset="-122"/>
              </a:rPr>
              <a:t>应</a:t>
            </a:r>
          </a:p>
          <a:p>
            <a:pPr algn="l" eaLnBrk="1" hangingPunct="1"/>
            <a:r>
              <a:rPr lang="zh-CN" altLang="en-US" sz="1400" dirty="0">
                <a:latin typeface="微软雅黑" pitchFamily="34" charset="-122"/>
                <a:ea typeface="微软雅黑" pitchFamily="34" charset="-122"/>
              </a:rPr>
              <a:t>用</a:t>
            </a:r>
          </a:p>
          <a:p>
            <a:pPr algn="l" eaLnBrk="1" hangingPunct="1"/>
            <a:r>
              <a:rPr lang="zh-CN" altLang="en-US" sz="1400" dirty="0">
                <a:latin typeface="微软雅黑" pitchFamily="34" charset="-122"/>
                <a:ea typeface="微软雅黑" pitchFamily="34" charset="-122"/>
              </a:rPr>
              <a:t>层</a:t>
            </a:r>
          </a:p>
        </p:txBody>
      </p:sp>
      <p:sp>
        <p:nvSpPr>
          <p:cNvPr id="22" name="Text Box 10"/>
          <p:cNvSpPr txBox="1">
            <a:spLocks noChangeArrowheads="1"/>
          </p:cNvSpPr>
          <p:nvPr/>
        </p:nvSpPr>
        <p:spPr bwMode="auto">
          <a:xfrm>
            <a:off x="1426903" y="2874897"/>
            <a:ext cx="36420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400" b="1" i="0" u="none" strike="noStrike" kern="0" cap="none" spc="0" normalizeH="0" baseline="0" noProof="0" dirty="0">
                <a:ln>
                  <a:noFill/>
                </a:ln>
                <a:effectLst/>
                <a:uLnTx/>
                <a:uFillTx/>
                <a:latin typeface="微软雅黑" pitchFamily="34" charset="-122"/>
                <a:ea typeface="微软雅黑" pitchFamily="34" charset="-122"/>
              </a:rPr>
              <a:t>运</a:t>
            </a:r>
          </a:p>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400" b="1" i="0" u="none" strike="noStrike" kern="0" cap="none" spc="0" normalizeH="0" baseline="0" noProof="0" dirty="0">
                <a:ln>
                  <a:noFill/>
                </a:ln>
                <a:effectLst/>
                <a:uLnTx/>
                <a:uFillTx/>
                <a:latin typeface="微软雅黑" pitchFamily="34" charset="-122"/>
                <a:ea typeface="微软雅黑" pitchFamily="34" charset="-122"/>
              </a:rPr>
              <a:t>输</a:t>
            </a:r>
          </a:p>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400" b="1" i="0" u="none" strike="noStrike" kern="0" cap="none" spc="0" normalizeH="0" baseline="0" noProof="0" dirty="0">
                <a:ln>
                  <a:noFill/>
                </a:ln>
                <a:effectLst/>
                <a:uLnTx/>
                <a:uFillTx/>
                <a:latin typeface="微软雅黑" pitchFamily="34" charset="-122"/>
                <a:ea typeface="微软雅黑" pitchFamily="34" charset="-122"/>
              </a:rPr>
              <a:t>层</a:t>
            </a:r>
          </a:p>
        </p:txBody>
      </p:sp>
      <p:sp>
        <p:nvSpPr>
          <p:cNvPr id="28" name="AutoShape 14"/>
          <p:cNvSpPr>
            <a:spLocks noChangeArrowheads="1"/>
          </p:cNvSpPr>
          <p:nvPr/>
        </p:nvSpPr>
        <p:spPr bwMode="auto">
          <a:xfrm rot="16200000">
            <a:off x="2838266" y="2376810"/>
            <a:ext cx="303071" cy="1458297"/>
          </a:xfrm>
          <a:prstGeom prst="can">
            <a:avLst>
              <a:gd name="adj" fmla="val 52844"/>
            </a:avLst>
          </a:prstGeom>
          <a:gradFill flip="none" rotWithShape="1">
            <a:gsLst>
              <a:gs pos="0">
                <a:srgbClr val="009900">
                  <a:shade val="30000"/>
                  <a:satMod val="115000"/>
                </a:srgbClr>
              </a:gs>
              <a:gs pos="50000">
                <a:srgbClr val="009900">
                  <a:shade val="67500"/>
                  <a:satMod val="115000"/>
                </a:srgbClr>
              </a:gs>
              <a:gs pos="100000">
                <a:srgbClr val="009900">
                  <a:shade val="100000"/>
                  <a:satMod val="115000"/>
                </a:srgbClr>
              </a:gs>
            </a:gsLst>
            <a:lin ang="0" scaled="1"/>
            <a:tileRect/>
          </a:gradFill>
          <a:ln w="9525">
            <a:solidFill>
              <a:srgbClr val="000000"/>
            </a:solidFill>
            <a:round/>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CC"/>
              </a:solidFill>
              <a:effectLst/>
              <a:uLnTx/>
              <a:uFillTx/>
              <a:latin typeface="微软雅黑" pitchFamily="34" charset="-122"/>
              <a:ea typeface="微软雅黑" pitchFamily="34" charset="-122"/>
            </a:endParaRPr>
          </a:p>
        </p:txBody>
      </p:sp>
      <p:sp>
        <p:nvSpPr>
          <p:cNvPr id="29" name="Text Box 20"/>
          <p:cNvSpPr txBox="1">
            <a:spLocks noChangeArrowheads="1"/>
          </p:cNvSpPr>
          <p:nvPr/>
        </p:nvSpPr>
        <p:spPr bwMode="auto">
          <a:xfrm>
            <a:off x="2368012" y="2964931"/>
            <a:ext cx="135165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3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全双工可靠信道</a:t>
            </a:r>
          </a:p>
        </p:txBody>
      </p:sp>
      <p:sp>
        <p:nvSpPr>
          <p:cNvPr id="35" name="Text Box 27"/>
          <p:cNvSpPr txBox="1">
            <a:spLocks noChangeArrowheads="1"/>
          </p:cNvSpPr>
          <p:nvPr/>
        </p:nvSpPr>
        <p:spPr bwMode="auto">
          <a:xfrm>
            <a:off x="2087434" y="3329338"/>
            <a:ext cx="1966406" cy="605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ctr" defTabSz="914400" eaLnBrk="1" fontAlgn="auto" latinLnBrk="0" hangingPunct="1">
              <a:lnSpc>
                <a:spcPts val="2000"/>
              </a:lnSpc>
              <a:spcBef>
                <a:spcPts val="0"/>
              </a:spcBef>
              <a:spcAft>
                <a:spcPts val="0"/>
              </a:spcAft>
              <a:buClrTx/>
              <a:buSzTx/>
              <a:buFontTx/>
              <a:buNone/>
              <a:tabLst/>
              <a:defRPr/>
            </a:pPr>
            <a:r>
              <a:rPr kumimoji="1" lang="zh-CN" altLang="en-US"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rPr>
              <a:t>使用</a:t>
            </a:r>
            <a:r>
              <a:rPr kumimoji="1" lang="zh-CN" altLang="en-US" sz="1400" b="1" i="0" u="none" strike="noStrike" kern="0" cap="none" spc="0" normalizeH="0" baseline="0" noProof="0" dirty="0">
                <a:ln>
                  <a:noFill/>
                </a:ln>
                <a:solidFill>
                  <a:srgbClr val="C00000"/>
                </a:solidFill>
                <a:effectLst/>
                <a:uLnTx/>
                <a:uFillTx/>
                <a:latin typeface="微软雅黑" pitchFamily="34" charset="-122"/>
                <a:ea typeface="微软雅黑" pitchFamily="34" charset="-122"/>
              </a:rPr>
              <a:t>面向连接</a:t>
            </a:r>
            <a:r>
              <a:rPr kumimoji="1" lang="zh-CN" altLang="en-US"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rPr>
              <a:t>的协议，如 </a:t>
            </a:r>
            <a:r>
              <a:rPr kumimoji="1" lang="en-US" altLang="zh-CN"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rPr>
              <a:t>TCP</a:t>
            </a:r>
            <a:r>
              <a:rPr kumimoji="1" lang="zh-CN" altLang="en-US"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rPr>
              <a:t>。</a:t>
            </a:r>
            <a:endParaRPr kumimoji="1" lang="en-US" altLang="zh-CN"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endParaRPr>
          </a:p>
        </p:txBody>
      </p:sp>
      <p:sp>
        <p:nvSpPr>
          <p:cNvPr id="37" name="Line 29"/>
          <p:cNvSpPr>
            <a:spLocks noChangeShapeType="1"/>
          </p:cNvSpPr>
          <p:nvPr/>
        </p:nvSpPr>
        <p:spPr bwMode="auto">
          <a:xfrm>
            <a:off x="2002215" y="2529911"/>
            <a:ext cx="0" cy="34391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8" name="Line 30"/>
          <p:cNvSpPr>
            <a:spLocks noChangeShapeType="1"/>
          </p:cNvSpPr>
          <p:nvPr/>
        </p:nvSpPr>
        <p:spPr bwMode="auto">
          <a:xfrm flipV="1">
            <a:off x="3996946" y="2529911"/>
            <a:ext cx="0" cy="34391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64" name="Text Box 13"/>
          <p:cNvSpPr txBox="1">
            <a:spLocks noChangeArrowheads="1"/>
          </p:cNvSpPr>
          <p:nvPr/>
        </p:nvSpPr>
        <p:spPr bwMode="auto">
          <a:xfrm>
            <a:off x="3445541" y="1320465"/>
            <a:ext cx="10093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latin typeface="微软雅黑" pitchFamily="34" charset="-122"/>
                <a:ea typeface="微软雅黑" pitchFamily="34" charset="-122"/>
              </a:rPr>
              <a:t>接收进程</a:t>
            </a:r>
          </a:p>
        </p:txBody>
      </p:sp>
      <p:sp>
        <p:nvSpPr>
          <p:cNvPr id="65" name="Text Box 59"/>
          <p:cNvSpPr txBox="1">
            <a:spLocks noChangeArrowheads="1"/>
          </p:cNvSpPr>
          <p:nvPr/>
        </p:nvSpPr>
        <p:spPr bwMode="auto">
          <a:xfrm>
            <a:off x="1714408" y="1340515"/>
            <a:ext cx="100323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latin typeface="微软雅黑" pitchFamily="34" charset="-122"/>
                <a:ea typeface="微软雅黑" pitchFamily="34" charset="-122"/>
              </a:rPr>
              <a:t>发送进程</a:t>
            </a:r>
          </a:p>
        </p:txBody>
      </p:sp>
      <p:sp>
        <p:nvSpPr>
          <p:cNvPr id="66" name="Rectangle 24"/>
          <p:cNvSpPr>
            <a:spLocks noChangeArrowheads="1"/>
          </p:cNvSpPr>
          <p:nvPr/>
        </p:nvSpPr>
        <p:spPr bwMode="auto">
          <a:xfrm>
            <a:off x="2203989" y="1759203"/>
            <a:ext cx="271954" cy="633732"/>
          </a:xfrm>
          <a:prstGeom prst="rect">
            <a:avLst/>
          </a:prstGeom>
          <a:solidFill>
            <a:srgbClr val="00FFFF"/>
          </a:solidFill>
          <a:ln w="9525">
            <a:solidFill>
              <a:srgbClr val="000000"/>
            </a:solidFill>
            <a:miter lim="800000"/>
            <a:headEnd/>
            <a:tailEnd/>
          </a:ln>
          <a:effectLst/>
          <a:extLst/>
        </p:spPr>
        <p:txBody>
          <a:bodyPr vert="wordArtVertRtl"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effectLst/>
                <a:uLnTx/>
                <a:uFillTx/>
                <a:latin typeface="微软雅黑" pitchFamily="34" charset="-122"/>
                <a:ea typeface="微软雅黑" pitchFamily="34" charset="-122"/>
              </a:rPr>
              <a:t>数据</a:t>
            </a:r>
          </a:p>
        </p:txBody>
      </p:sp>
      <p:sp>
        <p:nvSpPr>
          <p:cNvPr id="67" name="Rectangle 24"/>
          <p:cNvSpPr>
            <a:spLocks noChangeArrowheads="1"/>
          </p:cNvSpPr>
          <p:nvPr/>
        </p:nvSpPr>
        <p:spPr bwMode="auto">
          <a:xfrm>
            <a:off x="3972698" y="1759203"/>
            <a:ext cx="271954" cy="633732"/>
          </a:xfrm>
          <a:prstGeom prst="rect">
            <a:avLst/>
          </a:prstGeom>
          <a:solidFill>
            <a:srgbClr val="00FFFF"/>
          </a:solidFill>
          <a:ln w="9525">
            <a:solidFill>
              <a:srgbClr val="000000"/>
            </a:solidFill>
            <a:miter lim="800000"/>
            <a:headEnd/>
            <a:tailEnd/>
          </a:ln>
          <a:effectLst/>
          <a:extLst/>
        </p:spPr>
        <p:txBody>
          <a:bodyPr vert="wordArtVertRtl"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effectLst/>
                <a:uLnTx/>
                <a:uFillTx/>
                <a:latin typeface="微软雅黑" pitchFamily="34" charset="-122"/>
                <a:ea typeface="微软雅黑" pitchFamily="34" charset="-122"/>
              </a:rPr>
              <a:t>数据</a:t>
            </a:r>
          </a:p>
        </p:txBody>
      </p:sp>
      <p:grpSp>
        <p:nvGrpSpPr>
          <p:cNvPr id="24" name="Group 15"/>
          <p:cNvGrpSpPr>
            <a:grpSpLocks/>
          </p:cNvGrpSpPr>
          <p:nvPr/>
        </p:nvGrpSpPr>
        <p:grpSpPr bwMode="auto">
          <a:xfrm>
            <a:off x="2138234" y="1612957"/>
            <a:ext cx="1755539" cy="1493005"/>
            <a:chOff x="865" y="1467"/>
            <a:chExt cx="1348" cy="931"/>
          </a:xfrm>
        </p:grpSpPr>
        <p:sp>
          <p:nvSpPr>
            <p:cNvPr id="26" name="Freeform 17"/>
            <p:cNvSpPr>
              <a:spLocks/>
            </p:cNvSpPr>
            <p:nvPr/>
          </p:nvSpPr>
          <p:spPr bwMode="auto">
            <a:xfrm flipH="1">
              <a:off x="2072" y="1467"/>
              <a:ext cx="141" cy="924"/>
            </a:xfrm>
            <a:custGeom>
              <a:avLst/>
              <a:gdLst>
                <a:gd name="T0" fmla="*/ 0 w 144"/>
                <a:gd name="T1" fmla="*/ 0 h 768"/>
                <a:gd name="T2" fmla="*/ 0 w 144"/>
                <a:gd name="T3" fmla="*/ 924 h 768"/>
                <a:gd name="T4" fmla="*/ 188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38100" cmpd="sng">
              <a:solidFill>
                <a:srgbClr val="0000FF"/>
              </a:solidFill>
              <a:round/>
              <a:headEnd type="triangle" w="sm"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 name="Freeform 16"/>
            <p:cNvSpPr>
              <a:spLocks/>
            </p:cNvSpPr>
            <p:nvPr/>
          </p:nvSpPr>
          <p:spPr bwMode="auto">
            <a:xfrm>
              <a:off x="865" y="1474"/>
              <a:ext cx="201" cy="924"/>
            </a:xfrm>
            <a:custGeom>
              <a:avLst/>
              <a:gdLst>
                <a:gd name="T0" fmla="*/ 0 w 144"/>
                <a:gd name="T1" fmla="*/ 0 h 768"/>
                <a:gd name="T2" fmla="*/ 0 w 144"/>
                <a:gd name="T3" fmla="*/ 924 h 768"/>
                <a:gd name="T4" fmla="*/ 188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38100" cmpd="sng">
              <a:solidFill>
                <a:srgbClr val="0000FF"/>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sp>
        <p:nvSpPr>
          <p:cNvPr id="69" name="Rectangle 5"/>
          <p:cNvSpPr>
            <a:spLocks noChangeArrowheads="1"/>
          </p:cNvSpPr>
          <p:nvPr/>
        </p:nvSpPr>
        <p:spPr bwMode="auto">
          <a:xfrm>
            <a:off x="4768209" y="2460055"/>
            <a:ext cx="3153585" cy="1531809"/>
          </a:xfrm>
          <a:prstGeom prst="rect">
            <a:avLst/>
          </a:prstGeom>
          <a:solidFill>
            <a:schemeClr val="accent2">
              <a:lumMod val="40000"/>
              <a:lumOff val="60000"/>
            </a:schemeClr>
          </a:solidFill>
          <a:ln>
            <a:solidFill>
              <a:schemeClr val="tx1"/>
            </a:solidFill>
            <a:prstDash val="dash"/>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 name="AutoShape 6"/>
          <p:cNvSpPr>
            <a:spLocks noChangeArrowheads="1"/>
          </p:cNvSpPr>
          <p:nvPr/>
        </p:nvSpPr>
        <p:spPr bwMode="auto">
          <a:xfrm>
            <a:off x="7156237" y="1190339"/>
            <a:ext cx="500820" cy="458906"/>
          </a:xfrm>
          <a:prstGeom prst="cloudCallout">
            <a:avLst>
              <a:gd name="adj1" fmla="val -45565"/>
              <a:gd name="adj2" fmla="val 111593"/>
            </a:avLst>
          </a:prstGeom>
          <a:solidFill>
            <a:srgbClr val="FFFF66"/>
          </a:solidFill>
          <a:ln w="9525">
            <a:solidFill>
              <a:srgbClr val="000000"/>
            </a:solidFill>
            <a:round/>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 name="Text Box 7"/>
          <p:cNvSpPr txBox="1">
            <a:spLocks noChangeArrowheads="1"/>
          </p:cNvSpPr>
          <p:nvPr/>
        </p:nvSpPr>
        <p:spPr bwMode="auto">
          <a:xfrm>
            <a:off x="7223944" y="1238227"/>
            <a:ext cx="2633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1C1C1C"/>
                </a:solidFill>
                <a:effectLst/>
                <a:uLnTx/>
                <a:uFillTx/>
                <a:latin typeface="微软雅黑" pitchFamily="34" charset="-122"/>
                <a:ea typeface="微软雅黑" pitchFamily="34" charset="-122"/>
              </a:rPr>
              <a:t>？</a:t>
            </a:r>
          </a:p>
        </p:txBody>
      </p:sp>
      <p:sp>
        <p:nvSpPr>
          <p:cNvPr id="23" name="Text Box 13"/>
          <p:cNvSpPr txBox="1">
            <a:spLocks noChangeArrowheads="1"/>
          </p:cNvSpPr>
          <p:nvPr/>
        </p:nvSpPr>
        <p:spPr bwMode="auto">
          <a:xfrm>
            <a:off x="6208954" y="1300415"/>
            <a:ext cx="10093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latin typeface="微软雅黑" pitchFamily="34" charset="-122"/>
                <a:ea typeface="微软雅黑" pitchFamily="34" charset="-122"/>
              </a:rPr>
              <a:t>接收进程</a:t>
            </a:r>
          </a:p>
        </p:txBody>
      </p:sp>
      <p:grpSp>
        <p:nvGrpSpPr>
          <p:cNvPr id="30" name="Group 21"/>
          <p:cNvGrpSpPr>
            <a:grpSpLocks/>
          </p:cNvGrpSpPr>
          <p:nvPr/>
        </p:nvGrpSpPr>
        <p:grpSpPr bwMode="auto">
          <a:xfrm>
            <a:off x="5285535" y="1601646"/>
            <a:ext cx="1449798" cy="1504317"/>
            <a:chOff x="3508" y="1467"/>
            <a:chExt cx="1349" cy="931"/>
          </a:xfrm>
        </p:grpSpPr>
        <p:sp>
          <p:nvSpPr>
            <p:cNvPr id="31" name="Freeform 22"/>
            <p:cNvSpPr>
              <a:spLocks/>
            </p:cNvSpPr>
            <p:nvPr/>
          </p:nvSpPr>
          <p:spPr bwMode="auto">
            <a:xfrm>
              <a:off x="3508" y="1474"/>
              <a:ext cx="189" cy="924"/>
            </a:xfrm>
            <a:custGeom>
              <a:avLst/>
              <a:gdLst>
                <a:gd name="T0" fmla="*/ 0 w 144"/>
                <a:gd name="T1" fmla="*/ 0 h 768"/>
                <a:gd name="T2" fmla="*/ 0 w 144"/>
                <a:gd name="T3" fmla="*/ 924 h 768"/>
                <a:gd name="T4" fmla="*/ 189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38100" cmpd="sng">
              <a:solidFill>
                <a:srgbClr val="0000FF"/>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2" name="Freeform 23"/>
            <p:cNvSpPr>
              <a:spLocks/>
            </p:cNvSpPr>
            <p:nvPr/>
          </p:nvSpPr>
          <p:spPr bwMode="auto">
            <a:xfrm flipH="1">
              <a:off x="4669" y="1467"/>
              <a:ext cx="188" cy="924"/>
            </a:xfrm>
            <a:custGeom>
              <a:avLst/>
              <a:gdLst>
                <a:gd name="T0" fmla="*/ 0 w 144"/>
                <a:gd name="T1" fmla="*/ 0 h 768"/>
                <a:gd name="T2" fmla="*/ 0 w 144"/>
                <a:gd name="T3" fmla="*/ 924 h 768"/>
                <a:gd name="T4" fmla="*/ 188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38100" cmpd="sng">
              <a:solidFill>
                <a:srgbClr val="0000FF"/>
              </a:solidFill>
              <a:round/>
              <a:headEnd type="triangle" w="sm"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sp>
        <p:nvSpPr>
          <p:cNvPr id="33" name="Rectangle 24"/>
          <p:cNvSpPr>
            <a:spLocks noChangeArrowheads="1"/>
          </p:cNvSpPr>
          <p:nvPr/>
        </p:nvSpPr>
        <p:spPr bwMode="auto">
          <a:xfrm>
            <a:off x="5365870" y="1759203"/>
            <a:ext cx="271954" cy="633732"/>
          </a:xfrm>
          <a:prstGeom prst="rect">
            <a:avLst/>
          </a:prstGeom>
          <a:solidFill>
            <a:srgbClr val="00FFFF"/>
          </a:solidFill>
          <a:ln w="9525">
            <a:solidFill>
              <a:srgbClr val="000000"/>
            </a:solidFill>
            <a:miter lim="800000"/>
            <a:headEnd/>
            <a:tailEnd/>
          </a:ln>
          <a:effectLst/>
          <a:extLst/>
        </p:spPr>
        <p:txBody>
          <a:bodyPr vert="wordArtVertRtl"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effectLst/>
                <a:uLnTx/>
                <a:uFillTx/>
                <a:latin typeface="微软雅黑" pitchFamily="34" charset="-122"/>
                <a:ea typeface="微软雅黑" pitchFamily="34" charset="-122"/>
              </a:rPr>
              <a:t>数据</a:t>
            </a:r>
          </a:p>
        </p:txBody>
      </p:sp>
      <p:sp>
        <p:nvSpPr>
          <p:cNvPr id="34" name="Line 26"/>
          <p:cNvSpPr>
            <a:spLocks noChangeShapeType="1"/>
          </p:cNvSpPr>
          <p:nvPr/>
        </p:nvSpPr>
        <p:spPr bwMode="auto">
          <a:xfrm>
            <a:off x="4768209" y="2471877"/>
            <a:ext cx="3153585" cy="0"/>
          </a:xfrm>
          <a:prstGeom prst="line">
            <a:avLst/>
          </a:prstGeom>
          <a:noFill/>
          <a:ln w="38100">
            <a:solidFill>
              <a:srgbClr val="0000FF"/>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6" name="Text Box 28"/>
          <p:cNvSpPr txBox="1">
            <a:spLocks noChangeArrowheads="1"/>
          </p:cNvSpPr>
          <p:nvPr/>
        </p:nvSpPr>
        <p:spPr bwMode="auto">
          <a:xfrm>
            <a:off x="5325356" y="3329338"/>
            <a:ext cx="1773180" cy="605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ctr" defTabSz="914400" eaLnBrk="1" fontAlgn="auto" latinLnBrk="0" hangingPunct="1">
              <a:lnSpc>
                <a:spcPts val="2000"/>
              </a:lnSpc>
              <a:spcBef>
                <a:spcPts val="0"/>
              </a:spcBef>
              <a:spcAft>
                <a:spcPts val="0"/>
              </a:spcAft>
              <a:buClrTx/>
              <a:buSzTx/>
              <a:buFontTx/>
              <a:buNone/>
              <a:tabLst/>
              <a:defRPr/>
            </a:pPr>
            <a:r>
              <a:rPr kumimoji="1" lang="zh-CN" altLang="en-US"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rPr>
              <a:t>使用</a:t>
            </a:r>
            <a:r>
              <a:rPr kumimoji="1" lang="zh-CN" altLang="en-US" sz="1400" b="1" i="0" u="none" strike="noStrike" kern="0" cap="none" spc="0" normalizeH="0" baseline="0" noProof="0" dirty="0">
                <a:ln>
                  <a:noFill/>
                </a:ln>
                <a:solidFill>
                  <a:srgbClr val="C00000"/>
                </a:solidFill>
                <a:effectLst/>
                <a:uLnTx/>
                <a:uFillTx/>
                <a:latin typeface="微软雅黑" pitchFamily="34" charset="-122"/>
                <a:ea typeface="微软雅黑" pitchFamily="34" charset="-122"/>
              </a:rPr>
              <a:t>无连接</a:t>
            </a:r>
            <a:r>
              <a:rPr kumimoji="1" lang="zh-CN" altLang="en-US"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rPr>
              <a:t>的协议，如 </a:t>
            </a:r>
            <a:r>
              <a:rPr kumimoji="1" lang="en-US" altLang="zh-CN"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rPr>
              <a:t>UDP</a:t>
            </a:r>
            <a:r>
              <a:rPr kumimoji="1" lang="zh-CN" altLang="en-US"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rPr>
              <a:t>。</a:t>
            </a:r>
            <a:endParaRPr kumimoji="1" lang="en-US" altLang="zh-CN"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endParaRPr>
          </a:p>
        </p:txBody>
      </p:sp>
      <p:sp>
        <p:nvSpPr>
          <p:cNvPr id="39" name="Line 31"/>
          <p:cNvSpPr>
            <a:spLocks noChangeShapeType="1"/>
          </p:cNvSpPr>
          <p:nvPr/>
        </p:nvSpPr>
        <p:spPr bwMode="auto">
          <a:xfrm flipV="1">
            <a:off x="6838506" y="2529911"/>
            <a:ext cx="0" cy="34391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0" name="Line 32"/>
          <p:cNvSpPr>
            <a:spLocks noChangeShapeType="1"/>
          </p:cNvSpPr>
          <p:nvPr/>
        </p:nvSpPr>
        <p:spPr bwMode="auto">
          <a:xfrm>
            <a:off x="5194184" y="2529911"/>
            <a:ext cx="0" cy="34391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nvGrpSpPr>
          <p:cNvPr id="41" name="Group 33"/>
          <p:cNvGrpSpPr>
            <a:grpSpLocks/>
          </p:cNvGrpSpPr>
          <p:nvPr/>
        </p:nvGrpSpPr>
        <p:grpSpPr bwMode="auto">
          <a:xfrm>
            <a:off x="5467145" y="2745366"/>
            <a:ext cx="1158183" cy="607340"/>
            <a:chOff x="1776" y="2768"/>
            <a:chExt cx="1824" cy="736"/>
          </a:xfrm>
          <a:solidFill>
            <a:srgbClr val="0000FF"/>
          </a:solidFill>
        </p:grpSpPr>
        <p:grpSp>
          <p:nvGrpSpPr>
            <p:cNvPr id="42" name="Group 34"/>
            <p:cNvGrpSpPr>
              <a:grpSpLocks/>
            </p:cNvGrpSpPr>
            <p:nvPr/>
          </p:nvGrpSpPr>
          <p:grpSpPr bwMode="auto">
            <a:xfrm>
              <a:off x="1787" y="2783"/>
              <a:ext cx="1813" cy="721"/>
              <a:chOff x="1787" y="2783"/>
              <a:chExt cx="1813" cy="721"/>
            </a:xfrm>
            <a:grpFill/>
          </p:grpSpPr>
          <p:sp>
            <p:nvSpPr>
              <p:cNvPr id="52" name="Oval 35"/>
              <p:cNvSpPr>
                <a:spLocks noChangeArrowheads="1"/>
              </p:cNvSpPr>
              <p:nvPr/>
            </p:nvSpPr>
            <p:spPr bwMode="auto">
              <a:xfrm>
                <a:off x="2413" y="2783"/>
                <a:ext cx="780" cy="291"/>
              </a:xfrm>
              <a:prstGeom prst="ellipse">
                <a:avLst/>
              </a:prstGeom>
              <a:grpFill/>
              <a:ln>
                <a:noFill/>
              </a:ln>
              <a:extLst/>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3" name="Oval 36"/>
              <p:cNvSpPr>
                <a:spLocks noChangeArrowheads="1"/>
              </p:cNvSpPr>
              <p:nvPr/>
            </p:nvSpPr>
            <p:spPr bwMode="auto">
              <a:xfrm>
                <a:off x="1974" y="2863"/>
                <a:ext cx="593" cy="291"/>
              </a:xfrm>
              <a:prstGeom prst="ellipse">
                <a:avLst/>
              </a:prstGeom>
              <a:grpFill/>
              <a:ln>
                <a:noFill/>
              </a:ln>
              <a:extLst/>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4" name="Oval 37"/>
              <p:cNvSpPr>
                <a:spLocks noChangeArrowheads="1"/>
              </p:cNvSpPr>
              <p:nvPr/>
            </p:nvSpPr>
            <p:spPr bwMode="auto">
              <a:xfrm>
                <a:off x="1787" y="3045"/>
                <a:ext cx="396" cy="233"/>
              </a:xfrm>
              <a:prstGeom prst="ellipse">
                <a:avLst/>
              </a:prstGeom>
              <a:grpFill/>
              <a:ln>
                <a:noFill/>
              </a:ln>
              <a:extLst/>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5" name="Oval 38"/>
              <p:cNvSpPr>
                <a:spLocks noChangeArrowheads="1"/>
              </p:cNvSpPr>
              <p:nvPr/>
            </p:nvSpPr>
            <p:spPr bwMode="auto">
              <a:xfrm>
                <a:off x="1908" y="3154"/>
                <a:ext cx="604" cy="255"/>
              </a:xfrm>
              <a:prstGeom prst="ellipse">
                <a:avLst/>
              </a:prstGeom>
              <a:grpFill/>
              <a:ln>
                <a:noFill/>
              </a:ln>
              <a:extLst/>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6" name="Oval 39"/>
              <p:cNvSpPr>
                <a:spLocks noChangeArrowheads="1"/>
              </p:cNvSpPr>
              <p:nvPr/>
            </p:nvSpPr>
            <p:spPr bwMode="auto">
              <a:xfrm>
                <a:off x="2347" y="3198"/>
                <a:ext cx="912" cy="306"/>
              </a:xfrm>
              <a:prstGeom prst="ellipse">
                <a:avLst/>
              </a:prstGeom>
              <a:grpFill/>
              <a:ln>
                <a:noFill/>
              </a:ln>
              <a:extLst/>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7" name="Oval 40"/>
              <p:cNvSpPr>
                <a:spLocks noChangeArrowheads="1"/>
              </p:cNvSpPr>
              <p:nvPr/>
            </p:nvSpPr>
            <p:spPr bwMode="auto">
              <a:xfrm>
                <a:off x="2941" y="2870"/>
                <a:ext cx="571" cy="226"/>
              </a:xfrm>
              <a:prstGeom prst="ellipse">
                <a:avLst/>
              </a:prstGeom>
              <a:grpFill/>
              <a:ln>
                <a:noFill/>
              </a:ln>
              <a:extLst/>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8" name="Oval 41"/>
              <p:cNvSpPr>
                <a:spLocks noChangeArrowheads="1"/>
              </p:cNvSpPr>
              <p:nvPr/>
            </p:nvSpPr>
            <p:spPr bwMode="auto">
              <a:xfrm>
                <a:off x="3029" y="3023"/>
                <a:ext cx="571" cy="226"/>
              </a:xfrm>
              <a:prstGeom prst="ellipse">
                <a:avLst/>
              </a:prstGeom>
              <a:grpFill/>
              <a:ln>
                <a:noFill/>
              </a:ln>
              <a:extLst/>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9" name="Oval 42"/>
              <p:cNvSpPr>
                <a:spLocks noChangeArrowheads="1"/>
              </p:cNvSpPr>
              <p:nvPr/>
            </p:nvSpPr>
            <p:spPr bwMode="auto">
              <a:xfrm>
                <a:off x="2974" y="3074"/>
                <a:ext cx="571" cy="379"/>
              </a:xfrm>
              <a:prstGeom prst="ellipse">
                <a:avLst/>
              </a:prstGeom>
              <a:grpFill/>
              <a:ln>
                <a:noFill/>
              </a:ln>
              <a:extLst/>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60" name="Oval 43"/>
              <p:cNvSpPr>
                <a:spLocks noChangeArrowheads="1"/>
              </p:cNvSpPr>
              <p:nvPr/>
            </p:nvSpPr>
            <p:spPr bwMode="auto">
              <a:xfrm>
                <a:off x="2117" y="2957"/>
                <a:ext cx="1175" cy="379"/>
              </a:xfrm>
              <a:prstGeom prst="ellipse">
                <a:avLst/>
              </a:prstGeom>
              <a:grpFill/>
              <a:ln>
                <a:noFill/>
              </a:ln>
              <a:extLst/>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sp>
          <p:nvSpPr>
            <p:cNvPr id="43" name="Oval 44"/>
            <p:cNvSpPr>
              <a:spLocks noChangeArrowheads="1"/>
            </p:cNvSpPr>
            <p:nvPr/>
          </p:nvSpPr>
          <p:spPr bwMode="auto">
            <a:xfrm>
              <a:off x="2402" y="2768"/>
              <a:ext cx="780" cy="291"/>
            </a:xfrm>
            <a:prstGeom prst="ellipse">
              <a:avLst/>
            </a:prstGeom>
            <a:grpFill/>
            <a:ln>
              <a:noFill/>
            </a:ln>
            <a:extLst/>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4" name="Oval 45"/>
            <p:cNvSpPr>
              <a:spLocks noChangeArrowheads="1"/>
            </p:cNvSpPr>
            <p:nvPr/>
          </p:nvSpPr>
          <p:spPr bwMode="auto">
            <a:xfrm>
              <a:off x="1963" y="2848"/>
              <a:ext cx="593" cy="292"/>
            </a:xfrm>
            <a:prstGeom prst="ellipse">
              <a:avLst/>
            </a:prstGeom>
            <a:grpFill/>
            <a:ln>
              <a:noFill/>
            </a:ln>
            <a:extLst/>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5" name="Oval 46"/>
            <p:cNvSpPr>
              <a:spLocks noChangeArrowheads="1"/>
            </p:cNvSpPr>
            <p:nvPr/>
          </p:nvSpPr>
          <p:spPr bwMode="auto">
            <a:xfrm>
              <a:off x="1776" y="3030"/>
              <a:ext cx="396" cy="234"/>
            </a:xfrm>
            <a:prstGeom prst="ellipse">
              <a:avLst/>
            </a:prstGeom>
            <a:grpFill/>
            <a:ln>
              <a:noFill/>
            </a:ln>
            <a:extLst/>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6" name="Oval 47"/>
            <p:cNvSpPr>
              <a:spLocks noChangeArrowheads="1"/>
            </p:cNvSpPr>
            <p:nvPr/>
          </p:nvSpPr>
          <p:spPr bwMode="auto">
            <a:xfrm>
              <a:off x="1897" y="3140"/>
              <a:ext cx="604" cy="255"/>
            </a:xfrm>
            <a:prstGeom prst="ellipse">
              <a:avLst/>
            </a:prstGeom>
            <a:grpFill/>
            <a:ln>
              <a:noFill/>
            </a:ln>
            <a:extLst/>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7" name="Oval 48"/>
            <p:cNvSpPr>
              <a:spLocks noChangeArrowheads="1"/>
            </p:cNvSpPr>
            <p:nvPr/>
          </p:nvSpPr>
          <p:spPr bwMode="auto">
            <a:xfrm>
              <a:off x="2336" y="3183"/>
              <a:ext cx="912" cy="306"/>
            </a:xfrm>
            <a:prstGeom prst="ellipse">
              <a:avLst/>
            </a:prstGeom>
            <a:grpFill/>
            <a:ln>
              <a:noFill/>
            </a:ln>
            <a:extLst/>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8" name="Oval 49"/>
            <p:cNvSpPr>
              <a:spLocks noChangeArrowheads="1"/>
            </p:cNvSpPr>
            <p:nvPr/>
          </p:nvSpPr>
          <p:spPr bwMode="auto">
            <a:xfrm>
              <a:off x="2930" y="2855"/>
              <a:ext cx="571" cy="226"/>
            </a:xfrm>
            <a:prstGeom prst="ellipse">
              <a:avLst/>
            </a:prstGeom>
            <a:grpFill/>
            <a:ln>
              <a:noFill/>
            </a:ln>
            <a:extLst/>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9" name="Oval 50"/>
            <p:cNvSpPr>
              <a:spLocks noChangeArrowheads="1"/>
            </p:cNvSpPr>
            <p:nvPr/>
          </p:nvSpPr>
          <p:spPr bwMode="auto">
            <a:xfrm>
              <a:off x="3018" y="3008"/>
              <a:ext cx="571" cy="226"/>
            </a:xfrm>
            <a:prstGeom prst="ellipse">
              <a:avLst/>
            </a:prstGeom>
            <a:grpFill/>
            <a:ln>
              <a:noFill/>
            </a:ln>
            <a:extLst/>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0" name="Oval 51"/>
            <p:cNvSpPr>
              <a:spLocks noChangeArrowheads="1"/>
            </p:cNvSpPr>
            <p:nvPr/>
          </p:nvSpPr>
          <p:spPr bwMode="auto">
            <a:xfrm>
              <a:off x="2963" y="3059"/>
              <a:ext cx="571" cy="379"/>
            </a:xfrm>
            <a:prstGeom prst="ellipse">
              <a:avLst/>
            </a:prstGeom>
            <a:grpFill/>
            <a:ln>
              <a:noFill/>
            </a:ln>
            <a:extLst/>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1" name="Oval 52"/>
            <p:cNvSpPr>
              <a:spLocks noChangeArrowheads="1"/>
            </p:cNvSpPr>
            <p:nvPr/>
          </p:nvSpPr>
          <p:spPr bwMode="auto">
            <a:xfrm>
              <a:off x="2106" y="2943"/>
              <a:ext cx="1175" cy="379"/>
            </a:xfrm>
            <a:prstGeom prst="ellipse">
              <a:avLst/>
            </a:prstGeom>
            <a:grpFill/>
            <a:ln>
              <a:noFill/>
            </a:ln>
            <a:extLst/>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sp>
        <p:nvSpPr>
          <p:cNvPr id="61" name="Text Box 53"/>
          <p:cNvSpPr txBox="1">
            <a:spLocks noChangeArrowheads="1"/>
          </p:cNvSpPr>
          <p:nvPr/>
        </p:nvSpPr>
        <p:spPr bwMode="auto">
          <a:xfrm>
            <a:off x="5544390" y="2916811"/>
            <a:ext cx="1018227"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3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不可靠信道</a:t>
            </a:r>
          </a:p>
        </p:txBody>
      </p:sp>
      <p:sp>
        <p:nvSpPr>
          <p:cNvPr id="62" name="Text Box 59"/>
          <p:cNvSpPr txBox="1">
            <a:spLocks noChangeArrowheads="1"/>
          </p:cNvSpPr>
          <p:nvPr/>
        </p:nvSpPr>
        <p:spPr bwMode="auto">
          <a:xfrm>
            <a:off x="4844895" y="1320465"/>
            <a:ext cx="100323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latin typeface="微软雅黑" pitchFamily="34" charset="-122"/>
                <a:ea typeface="微软雅黑" pitchFamily="34" charset="-122"/>
              </a:rPr>
              <a:t>发送进程</a:t>
            </a:r>
          </a:p>
        </p:txBody>
      </p:sp>
      <p:sp>
        <p:nvSpPr>
          <p:cNvPr id="63" name="Rectangle 24"/>
          <p:cNvSpPr>
            <a:spLocks noChangeArrowheads="1"/>
          </p:cNvSpPr>
          <p:nvPr/>
        </p:nvSpPr>
        <p:spPr bwMode="auto">
          <a:xfrm>
            <a:off x="6848867" y="1759203"/>
            <a:ext cx="271954" cy="633732"/>
          </a:xfrm>
          <a:prstGeom prst="rect">
            <a:avLst/>
          </a:prstGeom>
          <a:solidFill>
            <a:srgbClr val="FFFF66"/>
          </a:solidFill>
          <a:ln w="9525">
            <a:solidFill>
              <a:srgbClr val="000000"/>
            </a:solidFill>
            <a:miter lim="800000"/>
            <a:headEnd/>
            <a:tailEnd/>
          </a:ln>
          <a:effectLst/>
          <a:extLst/>
        </p:spPr>
        <p:txBody>
          <a:bodyPr vert="wordArtVertRtl"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effectLst/>
                <a:uLnTx/>
                <a:uFillTx/>
                <a:latin typeface="微软雅黑" pitchFamily="34" charset="-122"/>
                <a:ea typeface="微软雅黑" pitchFamily="34" charset="-122"/>
              </a:rPr>
              <a:t>数据</a:t>
            </a:r>
          </a:p>
        </p:txBody>
      </p:sp>
      <p:sp>
        <p:nvSpPr>
          <p:cNvPr id="2" name="灯片编号占位符 1">
            <a:extLst>
              <a:ext uri="{FF2B5EF4-FFF2-40B4-BE49-F238E27FC236}">
                <a16:creationId xmlns:a16="http://schemas.microsoft.com/office/drawing/2014/main" id="{8FFE24E8-037B-43A2-8EF0-333ECBDF8CB8}"/>
              </a:ext>
            </a:extLst>
          </p:cNvPr>
          <p:cNvSpPr>
            <a:spLocks noGrp="1"/>
          </p:cNvSpPr>
          <p:nvPr>
            <p:ph type="sldNum" sz="quarter" idx="12"/>
          </p:nvPr>
        </p:nvSpPr>
        <p:spPr/>
        <p:txBody>
          <a:bodyPr/>
          <a:lstStyle/>
          <a:p>
            <a:fld id="{C485880C-E2C3-4DAB-AE74-D9BE691626AC}" type="slidenum">
              <a:rPr lang="zh-CN" altLang="en-US" smtClean="0"/>
              <a:pPr/>
              <a:t>8</a:t>
            </a:fld>
            <a:endParaRPr lang="zh-CN" altLang="en-US"/>
          </a:p>
        </p:txBody>
      </p:sp>
    </p:spTree>
    <p:extLst>
      <p:ext uri="{BB962C8B-B14F-4D97-AF65-F5344CB8AC3E}">
        <p14:creationId xmlns:p14="http://schemas.microsoft.com/office/powerpoint/2010/main" val="312227484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rgbClr val="C3E3F9"/>
          </a:solidFill>
          <a:ln>
            <a:noFill/>
          </a:ln>
          <a:effectLs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Text Box 155"/>
          <p:cNvSpPr txBox="1">
            <a:spLocks noChangeArrowheads="1"/>
          </p:cNvSpPr>
          <p:nvPr/>
        </p:nvSpPr>
        <p:spPr bwMode="auto">
          <a:xfrm>
            <a:off x="1042416" y="3645371"/>
            <a:ext cx="7086600" cy="803297"/>
          </a:xfrm>
          <a:prstGeom prst="rect">
            <a:avLst/>
          </a:prstGeom>
          <a:solidFill>
            <a:srgbClr val="0000FF"/>
          </a:solidFill>
          <a:ln w="9525">
            <a:noFill/>
            <a:miter lim="800000"/>
            <a:headEnd/>
            <a:tailEnd/>
          </a:ln>
          <a:effectLst/>
          <a:extLst/>
        </p:spPr>
        <p:txBody>
          <a:bodyPr wrap="square">
            <a:spAutoFit/>
          </a:bodyPr>
          <a:lstStyle/>
          <a:p>
            <a:pPr algn="ctr">
              <a:lnSpc>
                <a:spcPct val="110000"/>
              </a:lnSpc>
            </a:pPr>
            <a:r>
              <a:rPr lang="zh-CN" altLang="en-US" sz="1400" b="1" dirty="0">
                <a:solidFill>
                  <a:schemeClr val="bg1"/>
                </a:solidFill>
                <a:latin typeface="微软雅黑" pitchFamily="34" charset="-122"/>
                <a:ea typeface="微软雅黑" pitchFamily="34" charset="-122"/>
              </a:rPr>
              <a:t>选项：长度可变，最长可达 </a:t>
            </a:r>
            <a:r>
              <a:rPr lang="en-US" altLang="zh-CN" sz="1400" b="1" dirty="0">
                <a:solidFill>
                  <a:schemeClr val="bg1"/>
                </a:solidFill>
                <a:latin typeface="微软雅黑" pitchFamily="34" charset="-122"/>
                <a:ea typeface="微软雅黑" pitchFamily="34" charset="-122"/>
              </a:rPr>
              <a:t>40 </a:t>
            </a:r>
            <a:r>
              <a:rPr lang="zh-CN" altLang="en-US" sz="1400" b="1" dirty="0">
                <a:solidFill>
                  <a:schemeClr val="bg1"/>
                </a:solidFill>
                <a:latin typeface="微软雅黑" pitchFamily="34" charset="-122"/>
                <a:ea typeface="微软雅黑" pitchFamily="34" charset="-122"/>
              </a:rPr>
              <a:t>字节。</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长度可变。</a:t>
            </a:r>
            <a:r>
              <a:rPr lang="en-US" altLang="zh-CN" sz="1400" b="1" dirty="0">
                <a:solidFill>
                  <a:schemeClr val="bg1"/>
                </a:solidFill>
                <a:latin typeface="微软雅黑" pitchFamily="34" charset="-122"/>
                <a:ea typeface="微软雅黑" pitchFamily="34" charset="-122"/>
              </a:rPr>
              <a:t>TCP </a:t>
            </a:r>
            <a:r>
              <a:rPr lang="zh-CN" altLang="en-US" sz="1400" b="1" dirty="0">
                <a:solidFill>
                  <a:schemeClr val="bg1"/>
                </a:solidFill>
                <a:latin typeface="微软雅黑" pitchFamily="34" charset="-122"/>
                <a:ea typeface="微软雅黑" pitchFamily="34" charset="-122"/>
              </a:rPr>
              <a:t>最初只规定了一种选项，即最大报文段长度 </a:t>
            </a:r>
            <a:r>
              <a:rPr lang="en-US" altLang="zh-CN" sz="1400" b="1" dirty="0">
                <a:solidFill>
                  <a:schemeClr val="bg1"/>
                </a:solidFill>
                <a:latin typeface="微软雅黑" pitchFamily="34" charset="-122"/>
                <a:ea typeface="微软雅黑" pitchFamily="34" charset="-122"/>
              </a:rPr>
              <a:t>MSS</a:t>
            </a:r>
            <a:r>
              <a:rPr lang="zh-CN" altLang="en-US" sz="1400" b="1" dirty="0">
                <a:solidFill>
                  <a:schemeClr val="bg1"/>
                </a:solidFill>
                <a:latin typeface="微软雅黑" pitchFamily="34" charset="-122"/>
                <a:ea typeface="微软雅黑" pitchFamily="34" charset="-122"/>
              </a:rPr>
              <a:t>。</a:t>
            </a:r>
            <a:r>
              <a:rPr lang="en-US" altLang="zh-CN" sz="1400" b="1" dirty="0">
                <a:solidFill>
                  <a:schemeClr val="bg1"/>
                </a:solidFill>
                <a:latin typeface="微软雅黑" pitchFamily="34" charset="-122"/>
                <a:ea typeface="微软雅黑" pitchFamily="34" charset="-122"/>
              </a:rPr>
              <a:t>MSS </a:t>
            </a:r>
            <a:r>
              <a:rPr lang="zh-CN" altLang="en-US" sz="1400" b="1" dirty="0">
                <a:solidFill>
                  <a:schemeClr val="bg1"/>
                </a:solidFill>
                <a:latin typeface="微软雅黑" pitchFamily="34" charset="-122"/>
                <a:ea typeface="微软雅黑" pitchFamily="34" charset="-122"/>
              </a:rPr>
              <a:t>告诉对方 </a:t>
            </a:r>
            <a:r>
              <a:rPr lang="en-US" altLang="zh-CN" sz="1400" b="1" dirty="0">
                <a:solidFill>
                  <a:schemeClr val="bg1"/>
                </a:solidFill>
                <a:latin typeface="微软雅黑" pitchFamily="34" charset="-122"/>
                <a:ea typeface="微软雅黑" pitchFamily="34" charset="-122"/>
              </a:rPr>
              <a:t>TCP</a:t>
            </a:r>
            <a:r>
              <a:rPr lang="zh-CN" altLang="en-US" sz="1400" b="1" dirty="0">
                <a:solidFill>
                  <a:schemeClr val="bg1"/>
                </a:solidFill>
                <a:latin typeface="微软雅黑" pitchFamily="34" charset="-122"/>
                <a:ea typeface="微软雅黑" pitchFamily="34" charset="-122"/>
              </a:rPr>
              <a:t>：“我的缓存所能接收的报文段的数据字段的最大长度是 </a:t>
            </a:r>
            <a:r>
              <a:rPr lang="en-US" altLang="zh-CN" sz="1400" b="1" dirty="0">
                <a:solidFill>
                  <a:schemeClr val="bg1"/>
                </a:solidFill>
                <a:latin typeface="微软雅黑" pitchFamily="34" charset="-122"/>
                <a:ea typeface="微软雅黑" pitchFamily="34" charset="-122"/>
              </a:rPr>
              <a:t>MSS </a:t>
            </a:r>
            <a:r>
              <a:rPr lang="zh-CN" altLang="en-US" sz="1400" b="1" dirty="0">
                <a:solidFill>
                  <a:schemeClr val="bg1"/>
                </a:solidFill>
                <a:latin typeface="微软雅黑" pitchFamily="34" charset="-122"/>
                <a:ea typeface="微软雅黑" pitchFamily="34" charset="-122"/>
              </a:rPr>
              <a:t>个字节。” </a:t>
            </a:r>
          </a:p>
        </p:txBody>
      </p:sp>
      <p:sp>
        <p:nvSpPr>
          <p:cNvPr id="84" name="Rectangle 104"/>
          <p:cNvSpPr>
            <a:spLocks noChangeArrowheads="1"/>
          </p:cNvSpPr>
          <p:nvPr/>
        </p:nvSpPr>
        <p:spPr bwMode="auto">
          <a:xfrm>
            <a:off x="2162578" y="3110963"/>
            <a:ext cx="3507503" cy="381160"/>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3" name="组合 82"/>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2"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3"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8" name="Text Box 155"/>
          <p:cNvSpPr txBox="1">
            <a:spLocks noChangeArrowheads="1"/>
          </p:cNvSpPr>
          <p:nvPr/>
        </p:nvSpPr>
        <p:spPr bwMode="auto">
          <a:xfrm>
            <a:off x="1417320" y="765443"/>
            <a:ext cx="6300216" cy="1175706"/>
          </a:xfrm>
          <a:prstGeom prst="rect">
            <a:avLst/>
          </a:prstGeom>
          <a:solidFill>
            <a:srgbClr val="66FF99"/>
          </a:solidFill>
          <a:ln w="9525">
            <a:solidFill>
              <a:schemeClr val="tx1"/>
            </a:solidFill>
            <a:miter lim="800000"/>
            <a:headEnd/>
            <a:tailEnd/>
          </a:ln>
          <a:effectLst/>
          <a:extLst/>
        </p:spPr>
        <p:txBody>
          <a:bodyPr wrap="square">
            <a:spAutoFit/>
          </a:bodyPr>
          <a:lstStyle/>
          <a:p>
            <a:pPr algn="ctr">
              <a:lnSpc>
                <a:spcPct val="110000"/>
              </a:lnSpc>
            </a:pPr>
            <a:r>
              <a:rPr lang="en-US" altLang="zh-CN" sz="1600" b="1" dirty="0">
                <a:latin typeface="微软雅黑" pitchFamily="34" charset="-122"/>
                <a:ea typeface="微软雅黑" pitchFamily="34" charset="-122"/>
              </a:rPr>
              <a:t>MSS (Maximum Segment Size)</a:t>
            </a:r>
          </a:p>
          <a:p>
            <a:pPr algn="ctr">
              <a:lnSpc>
                <a:spcPct val="110000"/>
              </a:lnSpc>
            </a:pPr>
            <a:r>
              <a:rPr lang="zh-CN" altLang="en-US" sz="1600" b="1" dirty="0">
                <a:latin typeface="微软雅黑" pitchFamily="34" charset="-122"/>
                <a:ea typeface="微软雅黑" pitchFamily="34" charset="-122"/>
              </a:rPr>
              <a:t>是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报文段中的数据字段的最大长度。</a:t>
            </a:r>
          </a:p>
          <a:p>
            <a:pPr algn="ctr">
              <a:lnSpc>
                <a:spcPct val="110000"/>
              </a:lnSpc>
            </a:pPr>
            <a:r>
              <a:rPr lang="zh-CN" altLang="en-US" sz="1600" b="1" dirty="0">
                <a:latin typeface="微软雅黑" pitchFamily="34" charset="-122"/>
                <a:ea typeface="微软雅黑" pitchFamily="34" charset="-122"/>
              </a:rPr>
              <a:t>数据字段加上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首部才等于整个的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报文段。</a:t>
            </a:r>
          </a:p>
          <a:p>
            <a:pPr algn="ctr">
              <a:lnSpc>
                <a:spcPct val="110000"/>
              </a:lnSpc>
            </a:pPr>
            <a:r>
              <a:rPr lang="zh-CN" altLang="en-US" sz="1600" b="1" dirty="0">
                <a:latin typeface="微软雅黑" pitchFamily="34" charset="-122"/>
                <a:ea typeface="微软雅黑" pitchFamily="34" charset="-122"/>
              </a:rPr>
              <a:t>所以，</a:t>
            </a:r>
            <a:r>
              <a:rPr lang="en-US" altLang="zh-CN" sz="1600" b="1" dirty="0">
                <a:latin typeface="微软雅黑" pitchFamily="34" charset="-122"/>
                <a:ea typeface="微软雅黑" pitchFamily="34" charset="-122"/>
              </a:rPr>
              <a:t>MSS</a:t>
            </a:r>
            <a:r>
              <a:rPr lang="zh-CN" altLang="en-US" sz="1600" b="1" dirty="0">
                <a:latin typeface="微软雅黑" pitchFamily="34" charset="-122"/>
                <a:ea typeface="微软雅黑" pitchFamily="34" charset="-122"/>
              </a:rPr>
              <a:t>是“</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报文段长度减去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首部长度”。</a:t>
            </a:r>
          </a:p>
        </p:txBody>
      </p:sp>
      <p:sp>
        <p:nvSpPr>
          <p:cNvPr id="86" name="Rectangle 4"/>
          <p:cNvSpPr>
            <a:spLocks noChangeArrowheads="1"/>
          </p:cNvSpPr>
          <p:nvPr/>
        </p:nvSpPr>
        <p:spPr bwMode="auto">
          <a:xfrm>
            <a:off x="1620893" y="2130572"/>
            <a:ext cx="494596" cy="412934"/>
          </a:xfrm>
          <a:prstGeom prst="rect">
            <a:avLst/>
          </a:prstGeom>
          <a:solidFill>
            <a:srgbClr val="C3E3F9"/>
          </a:solidFill>
          <a:ln>
            <a:noFill/>
          </a:ln>
          <a:effectLst/>
          <a:ex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
        <p:nvSpPr>
          <p:cNvPr id="2" name="灯片编号占位符 1">
            <a:extLst>
              <a:ext uri="{FF2B5EF4-FFF2-40B4-BE49-F238E27FC236}">
                <a16:creationId xmlns:a16="http://schemas.microsoft.com/office/drawing/2014/main" id="{32A606EE-8E5F-4394-99B0-0C371DCB80D3}"/>
              </a:ext>
            </a:extLst>
          </p:cNvPr>
          <p:cNvSpPr>
            <a:spLocks noGrp="1"/>
          </p:cNvSpPr>
          <p:nvPr>
            <p:ph type="sldNum" sz="quarter" idx="12"/>
          </p:nvPr>
        </p:nvSpPr>
        <p:spPr/>
        <p:txBody>
          <a:bodyPr/>
          <a:lstStyle/>
          <a:p>
            <a:fld id="{C485880C-E2C3-4DAB-AE74-D9BE691626AC}" type="slidenum">
              <a:rPr lang="zh-CN" altLang="en-US" smtClean="0"/>
              <a:pPr/>
              <a:t>80</a:t>
            </a:fld>
            <a:endParaRPr lang="zh-CN" altLang="en-US"/>
          </a:p>
        </p:txBody>
      </p:sp>
    </p:spTree>
    <p:extLst>
      <p:ext uri="{BB962C8B-B14F-4D97-AF65-F5344CB8AC3E}">
        <p14:creationId xmlns:p14="http://schemas.microsoft.com/office/powerpoint/2010/main" val="237510175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4"/>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4"/>
                                        </p:tgtEl>
                                        <p:attrNameLst>
                                          <p:attrName>style.visibility</p:attrName>
                                        </p:attrNameLst>
                                      </p:cBhvr>
                                      <p:tavLst>
                                        <p:tav tm="0">
                                          <p:val>
                                            <p:strVal val="hidden"/>
                                          </p:val>
                                        </p:tav>
                                        <p:tav tm="50000">
                                          <p:val>
                                            <p:strVal val="visible"/>
                                          </p:val>
                                        </p:tav>
                                      </p:tavLst>
                                    </p:anim>
                                  </p:childTnLst>
                                </p:cTn>
                              </p:par>
                            </p:childTnLst>
                          </p:cTn>
                        </p:par>
                        <p:par>
                          <p:cTn id="10" fill="hold">
                            <p:stCondLst>
                              <p:cond delay="4000"/>
                            </p:stCondLst>
                            <p:childTnLst>
                              <p:par>
                                <p:cTn id="11" presetID="53" presetClass="entr" presetSubtype="16" fill="hold" grpId="0" nodeType="afterEffect">
                                  <p:stCondLst>
                                    <p:cond delay="1000"/>
                                  </p:stCondLst>
                                  <p:childTnLst>
                                    <p:set>
                                      <p:cBhvr>
                                        <p:cTn id="12" dur="1" fill="hold">
                                          <p:stCondLst>
                                            <p:cond delay="0"/>
                                          </p:stCondLst>
                                        </p:cTn>
                                        <p:tgtEl>
                                          <p:spTgt spid="88"/>
                                        </p:tgtEl>
                                        <p:attrNameLst>
                                          <p:attrName>style.visibility</p:attrName>
                                        </p:attrNameLst>
                                      </p:cBhvr>
                                      <p:to>
                                        <p:strVal val="visible"/>
                                      </p:to>
                                    </p:set>
                                    <p:anim calcmode="lin" valueType="num">
                                      <p:cBhvr>
                                        <p:cTn id="13" dur="500" fill="hold"/>
                                        <p:tgtEl>
                                          <p:spTgt spid="88"/>
                                        </p:tgtEl>
                                        <p:attrNameLst>
                                          <p:attrName>ppt_w</p:attrName>
                                        </p:attrNameLst>
                                      </p:cBhvr>
                                      <p:tavLst>
                                        <p:tav tm="0">
                                          <p:val>
                                            <p:fltVal val="0"/>
                                          </p:val>
                                        </p:tav>
                                        <p:tav tm="100000">
                                          <p:val>
                                            <p:strVal val="#ppt_w"/>
                                          </p:val>
                                        </p:tav>
                                      </p:tavLst>
                                    </p:anim>
                                    <p:anim calcmode="lin" valueType="num">
                                      <p:cBhvr>
                                        <p:cTn id="14" dur="500" fill="hold"/>
                                        <p:tgtEl>
                                          <p:spTgt spid="88"/>
                                        </p:tgtEl>
                                        <p:attrNameLst>
                                          <p:attrName>ppt_h</p:attrName>
                                        </p:attrNameLst>
                                      </p:cBhvr>
                                      <p:tavLst>
                                        <p:tav tm="0">
                                          <p:val>
                                            <p:fltVal val="0"/>
                                          </p:val>
                                        </p:tav>
                                        <p:tav tm="100000">
                                          <p:val>
                                            <p:strVal val="#ppt_h"/>
                                          </p:val>
                                        </p:tav>
                                      </p:tavLst>
                                    </p:anim>
                                    <p:animEffect transition="in" filter="fade">
                                      <p:cBhvr>
                                        <p:cTn id="15"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4" grpId="1" animBg="1"/>
      <p:bldP spid="88"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2546178" y="587638"/>
            <a:ext cx="40703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选项（</a:t>
            </a:r>
            <a:r>
              <a:rPr lang="en-US" altLang="zh-CN" sz="2000" b="1" dirty="0">
                <a:solidFill>
                  <a:schemeClr val="bg1"/>
                </a:solidFill>
                <a:latin typeface="微软雅黑" pitchFamily="34" charset="-122"/>
                <a:ea typeface="微软雅黑" pitchFamily="34" charset="-122"/>
              </a:rPr>
              <a:t>2</a:t>
            </a:r>
            <a:r>
              <a:rPr lang="zh-CN" altLang="en-US" sz="2000" b="1" dirty="0">
                <a:solidFill>
                  <a:schemeClr val="bg1"/>
                </a:solidFill>
                <a:latin typeface="微软雅黑" pitchFamily="34" charset="-122"/>
                <a:ea typeface="微软雅黑" pitchFamily="34" charset="-122"/>
              </a:rPr>
              <a:t>）：最大报文段长度 </a:t>
            </a:r>
            <a:r>
              <a:rPr lang="en-US" altLang="zh-CN" sz="2000" b="1" dirty="0">
                <a:solidFill>
                  <a:schemeClr val="bg1"/>
                </a:solidFill>
                <a:latin typeface="微软雅黑" pitchFamily="34" charset="-122"/>
                <a:ea typeface="微软雅黑" pitchFamily="34" charset="-122"/>
              </a:rPr>
              <a:t>MSS</a:t>
            </a:r>
            <a:endParaRPr lang="zh-CN" altLang="en-US" sz="2000" b="1" dirty="0">
              <a:solidFill>
                <a:schemeClr val="bg1"/>
              </a:solidFill>
              <a:latin typeface="微软雅黑" pitchFamily="34" charset="-122"/>
              <a:ea typeface="微软雅黑" pitchFamily="34" charset="-122"/>
            </a:endParaRPr>
          </a:p>
        </p:txBody>
      </p:sp>
      <p:sp>
        <p:nvSpPr>
          <p:cNvPr id="4" name="Rectangle 8"/>
          <p:cNvSpPr>
            <a:spLocks noChangeArrowheads="1"/>
          </p:cNvSpPr>
          <p:nvPr/>
        </p:nvSpPr>
        <p:spPr bwMode="auto">
          <a:xfrm>
            <a:off x="556963" y="986547"/>
            <a:ext cx="8048776"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28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最大报文段长度 </a:t>
            </a:r>
            <a:r>
              <a:rPr lang="en-US" altLang="zh-CN" sz="2000" b="1" dirty="0">
                <a:solidFill>
                  <a:srgbClr val="C00000"/>
                </a:solidFill>
                <a:latin typeface="微软雅黑" pitchFamily="34" charset="-122"/>
                <a:ea typeface="微软雅黑" pitchFamily="34" charset="-122"/>
              </a:rPr>
              <a:t>MSS  </a:t>
            </a:r>
            <a:r>
              <a:rPr lang="en-US" altLang="zh-CN" sz="2000" b="1" dirty="0">
                <a:latin typeface="微软雅黑" pitchFamily="34" charset="-122"/>
                <a:ea typeface="微软雅黑" pitchFamily="34" charset="-122"/>
              </a:rPr>
              <a:t>(Maximum Segment Size) </a:t>
            </a:r>
            <a:r>
              <a:rPr lang="zh-CN" altLang="en-US" sz="2000" b="1" dirty="0">
                <a:latin typeface="微软雅黑" pitchFamily="34" charset="-122"/>
                <a:ea typeface="微软雅黑" pitchFamily="34" charset="-122"/>
              </a:rPr>
              <a:t>是每个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报文段中的</a:t>
            </a:r>
            <a:r>
              <a:rPr lang="zh-CN" altLang="en-US" sz="2000" b="1" dirty="0">
                <a:solidFill>
                  <a:srgbClr val="0000FF"/>
                </a:solidFill>
                <a:latin typeface="微软雅黑" pitchFamily="34" charset="-122"/>
                <a:ea typeface="微软雅黑" pitchFamily="34" charset="-122"/>
              </a:rPr>
              <a:t>数据字段</a:t>
            </a:r>
            <a:r>
              <a:rPr lang="zh-CN" altLang="en-US" sz="2000" b="1" dirty="0">
                <a:latin typeface="微软雅黑" pitchFamily="34" charset="-122"/>
                <a:ea typeface="微软雅黑" pitchFamily="34" charset="-122"/>
              </a:rPr>
              <a:t>的最大长度。</a:t>
            </a:r>
            <a:endParaRPr lang="en-US" altLang="zh-CN" sz="2000" b="1" dirty="0">
              <a:latin typeface="微软雅黑" pitchFamily="34" charset="-122"/>
              <a:ea typeface="微软雅黑" pitchFamily="34" charset="-122"/>
            </a:endParaRPr>
          </a:p>
          <a:p>
            <a:pPr marL="285750" indent="-285750">
              <a:lnSpc>
                <a:spcPts val="28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与接收窗口值没有关系。</a:t>
            </a:r>
            <a:endParaRPr lang="en-US" altLang="zh-CN" sz="2000" b="1" dirty="0">
              <a:solidFill>
                <a:srgbClr val="C00000"/>
              </a:solidFill>
              <a:latin typeface="微软雅黑" pitchFamily="34" charset="-122"/>
              <a:ea typeface="微软雅黑" pitchFamily="34" charset="-122"/>
            </a:endParaRPr>
          </a:p>
        </p:txBody>
      </p:sp>
      <p:sp>
        <p:nvSpPr>
          <p:cNvPr id="5" name="矩形 4"/>
          <p:cNvSpPr/>
          <p:nvPr/>
        </p:nvSpPr>
        <p:spPr>
          <a:xfrm>
            <a:off x="1506455" y="3710627"/>
            <a:ext cx="6149787" cy="759182"/>
          </a:xfrm>
          <a:prstGeom prst="rect">
            <a:avLst/>
          </a:prstGeom>
          <a:solidFill>
            <a:srgbClr val="000099"/>
          </a:solidFill>
        </p:spPr>
        <p:txBody>
          <a:bodyPr wrap="square">
            <a:spAutoFit/>
          </a:bodyPr>
          <a:lstStyle/>
          <a:p>
            <a:pPr algn="ctr">
              <a:lnSpc>
                <a:spcPts val="2600"/>
              </a:lnSpc>
            </a:pPr>
            <a:r>
              <a:rPr lang="en-US" altLang="zh-CN" b="1" dirty="0">
                <a:solidFill>
                  <a:schemeClr val="bg1"/>
                </a:solidFill>
                <a:latin typeface="微软雅黑" panose="020B0503020204020204" pitchFamily="34" charset="-122"/>
                <a:ea typeface="微软雅黑" panose="020B0503020204020204" pitchFamily="34" charset="-122"/>
              </a:rPr>
              <a:t>TCP </a:t>
            </a:r>
            <a:r>
              <a:rPr lang="zh-CN" altLang="en-US" b="1" dirty="0">
                <a:solidFill>
                  <a:schemeClr val="bg1"/>
                </a:solidFill>
                <a:latin typeface="微软雅黑" panose="020B0503020204020204" pitchFamily="34" charset="-122"/>
                <a:ea typeface="微软雅黑" panose="020B0503020204020204" pitchFamily="34" charset="-122"/>
              </a:rPr>
              <a:t>报文段长度 </a:t>
            </a:r>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数据字段长度 </a:t>
            </a:r>
            <a:r>
              <a:rPr lang="en-US" altLang="zh-CN" b="1" dirty="0">
                <a:solidFill>
                  <a:schemeClr val="bg1"/>
                </a:solidFill>
                <a:latin typeface="微软雅黑" panose="020B0503020204020204" pitchFamily="34" charset="-122"/>
                <a:ea typeface="微软雅黑" panose="020B0503020204020204" pitchFamily="34" charset="-122"/>
              </a:rPr>
              <a:t>+ TCP </a:t>
            </a:r>
            <a:r>
              <a:rPr lang="zh-CN" altLang="en-US" b="1" dirty="0">
                <a:solidFill>
                  <a:schemeClr val="bg1"/>
                </a:solidFill>
                <a:latin typeface="微软雅黑" panose="020B0503020204020204" pitchFamily="34" charset="-122"/>
                <a:ea typeface="微软雅黑" panose="020B0503020204020204" pitchFamily="34" charset="-122"/>
              </a:rPr>
              <a:t>首部长度</a:t>
            </a:r>
          </a:p>
          <a:p>
            <a:pPr algn="ctr">
              <a:lnSpc>
                <a:spcPts val="2600"/>
              </a:lnSpc>
            </a:pPr>
            <a:r>
              <a:rPr lang="zh-CN" altLang="en-US" b="1" dirty="0">
                <a:solidFill>
                  <a:schemeClr val="bg1"/>
                </a:solidFill>
                <a:latin typeface="微软雅黑" panose="020B0503020204020204" pitchFamily="34" charset="-122"/>
                <a:ea typeface="微软雅黑" panose="020B0503020204020204" pitchFamily="34" charset="-122"/>
              </a:rPr>
              <a:t>数据字段长度 </a:t>
            </a:r>
            <a:r>
              <a:rPr lang="en-US" altLang="zh-CN" b="1" dirty="0">
                <a:solidFill>
                  <a:schemeClr val="bg1"/>
                </a:solidFill>
                <a:latin typeface="微软雅黑" panose="020B0503020204020204" pitchFamily="34" charset="-122"/>
                <a:ea typeface="微软雅黑" panose="020B0503020204020204" pitchFamily="34" charset="-122"/>
              </a:rPr>
              <a:t>= TCP </a:t>
            </a:r>
            <a:r>
              <a:rPr lang="zh-CN" altLang="en-US" b="1" dirty="0">
                <a:solidFill>
                  <a:schemeClr val="bg1"/>
                </a:solidFill>
                <a:latin typeface="微软雅黑" panose="020B0503020204020204" pitchFamily="34" charset="-122"/>
                <a:ea typeface="微软雅黑" panose="020B0503020204020204" pitchFamily="34" charset="-122"/>
              </a:rPr>
              <a:t>报文段长度 </a:t>
            </a:r>
            <a:r>
              <a:rPr lang="en-US" altLang="zh-CN" b="1" dirty="0">
                <a:solidFill>
                  <a:schemeClr val="bg1"/>
                </a:solidFill>
                <a:latin typeface="微软雅黑" panose="020B0503020204020204" pitchFamily="34" charset="-122"/>
                <a:ea typeface="微软雅黑" panose="020B0503020204020204" pitchFamily="34" charset="-122"/>
              </a:rPr>
              <a:t>– TCP </a:t>
            </a:r>
            <a:r>
              <a:rPr lang="zh-CN" altLang="en-US" b="1" dirty="0">
                <a:solidFill>
                  <a:schemeClr val="bg1"/>
                </a:solidFill>
                <a:latin typeface="微软雅黑" panose="020B0503020204020204" pitchFamily="34" charset="-122"/>
                <a:ea typeface="微软雅黑" panose="020B0503020204020204" pitchFamily="34" charset="-122"/>
              </a:rPr>
              <a:t>首部长度</a:t>
            </a:r>
            <a:endParaRPr lang="en-US" altLang="zh-CN" b="1" dirty="0">
              <a:solidFill>
                <a:schemeClr val="bg1"/>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1506455" y="2130011"/>
            <a:ext cx="6328790" cy="1391025"/>
            <a:chOff x="1177329" y="2056381"/>
            <a:chExt cx="6976306" cy="1594803"/>
          </a:xfrm>
        </p:grpSpPr>
        <p:sp>
          <p:nvSpPr>
            <p:cNvPr id="31" name="矩形 30"/>
            <p:cNvSpPr/>
            <p:nvPr/>
          </p:nvSpPr>
          <p:spPr>
            <a:xfrm>
              <a:off x="1177329" y="2556567"/>
              <a:ext cx="994787" cy="548348"/>
            </a:xfrm>
            <a:prstGeom prst="rect">
              <a:avLst/>
            </a:prstGeom>
            <a:solidFill>
              <a:srgbClr val="0070C0"/>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atin typeface="微软雅黑" panose="020B0503020204020204" pitchFamily="34" charset="-122"/>
                  <a:ea typeface="微软雅黑" panose="020B0503020204020204" pitchFamily="34" charset="-122"/>
                </a:rPr>
                <a:t>链路层</a:t>
              </a:r>
              <a:endParaRPr lang="en-US" altLang="zh-CN" sz="1200" b="1" dirty="0">
                <a:latin typeface="微软雅黑" panose="020B0503020204020204" pitchFamily="34" charset="-122"/>
                <a:ea typeface="微软雅黑" panose="020B0503020204020204" pitchFamily="34" charset="-122"/>
              </a:endParaRPr>
            </a:p>
            <a:p>
              <a:pPr algn="ctr"/>
              <a:r>
                <a:rPr lang="zh-CN" altLang="en-US" sz="1200" b="1" dirty="0">
                  <a:latin typeface="微软雅黑" panose="020B0503020204020204" pitchFamily="34" charset="-122"/>
                  <a:ea typeface="微软雅黑" panose="020B0503020204020204" pitchFamily="34" charset="-122"/>
                </a:rPr>
                <a:t>首部</a:t>
              </a:r>
            </a:p>
          </p:txBody>
        </p:sp>
        <p:sp>
          <p:nvSpPr>
            <p:cNvPr id="32" name="矩形 31"/>
            <p:cNvSpPr/>
            <p:nvPr/>
          </p:nvSpPr>
          <p:spPr>
            <a:xfrm>
              <a:off x="7158848" y="2556567"/>
              <a:ext cx="994787" cy="548348"/>
            </a:xfrm>
            <a:prstGeom prst="rect">
              <a:avLst/>
            </a:prstGeom>
            <a:solidFill>
              <a:srgbClr val="0070C0"/>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atin typeface="微软雅黑" panose="020B0503020204020204" pitchFamily="34" charset="-122"/>
                  <a:ea typeface="微软雅黑" panose="020B0503020204020204" pitchFamily="34" charset="-122"/>
                </a:rPr>
                <a:t>链路层</a:t>
              </a:r>
              <a:endParaRPr lang="en-US" altLang="zh-CN" sz="1200" b="1" dirty="0">
                <a:latin typeface="微软雅黑" panose="020B0503020204020204" pitchFamily="34" charset="-122"/>
                <a:ea typeface="微软雅黑" panose="020B0503020204020204" pitchFamily="34" charset="-122"/>
              </a:endParaRPr>
            </a:p>
            <a:p>
              <a:pPr algn="ctr"/>
              <a:r>
                <a:rPr lang="zh-CN" altLang="en-US" sz="1200" b="1" dirty="0">
                  <a:latin typeface="微软雅黑" panose="020B0503020204020204" pitchFamily="34" charset="-122"/>
                  <a:ea typeface="微软雅黑" panose="020B0503020204020204" pitchFamily="34" charset="-122"/>
                </a:rPr>
                <a:t>尾部</a:t>
              </a:r>
            </a:p>
          </p:txBody>
        </p:sp>
        <p:sp>
          <p:nvSpPr>
            <p:cNvPr id="33" name="矩形 32"/>
            <p:cNvSpPr/>
            <p:nvPr/>
          </p:nvSpPr>
          <p:spPr>
            <a:xfrm>
              <a:off x="2162907" y="2556567"/>
              <a:ext cx="4995941" cy="548348"/>
            </a:xfrm>
            <a:prstGeom prst="rect">
              <a:avLst/>
            </a:prstGeom>
            <a:solidFill>
              <a:srgbClr val="FFFF99"/>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latin typeface="微软雅黑" panose="020B0503020204020204" pitchFamily="34" charset="-122"/>
                <a:ea typeface="微软雅黑" panose="020B0503020204020204" pitchFamily="34" charset="-122"/>
              </a:endParaRPr>
            </a:p>
          </p:txBody>
        </p:sp>
        <p:grpSp>
          <p:nvGrpSpPr>
            <p:cNvPr id="16" name="组合 15"/>
            <p:cNvGrpSpPr/>
            <p:nvPr/>
          </p:nvGrpSpPr>
          <p:grpSpPr>
            <a:xfrm>
              <a:off x="2682910" y="2629828"/>
              <a:ext cx="3959051" cy="411982"/>
              <a:chOff x="1748413" y="2421653"/>
              <a:chExt cx="3959051" cy="411982"/>
            </a:xfrm>
          </p:grpSpPr>
          <p:sp>
            <p:nvSpPr>
              <p:cNvPr id="15" name="矩形 14"/>
              <p:cNvSpPr/>
              <p:nvPr/>
            </p:nvSpPr>
            <p:spPr>
              <a:xfrm>
                <a:off x="1748413" y="2421653"/>
                <a:ext cx="994787" cy="411982"/>
              </a:xfrm>
              <a:prstGeom prst="rect">
                <a:avLst/>
              </a:prstGeom>
              <a:solidFill>
                <a:srgbClr val="008000"/>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latin typeface="微软雅黑" panose="020B0503020204020204" pitchFamily="34" charset="-122"/>
                    <a:ea typeface="微软雅黑" panose="020B0503020204020204" pitchFamily="34" charset="-122"/>
                  </a:rPr>
                  <a:t>IP </a:t>
                </a:r>
                <a:r>
                  <a:rPr lang="zh-CN" altLang="en-US" sz="1200" b="1" dirty="0">
                    <a:latin typeface="微软雅黑" panose="020B0503020204020204" pitchFamily="34" charset="-122"/>
                    <a:ea typeface="微软雅黑" panose="020B0503020204020204" pitchFamily="34" charset="-122"/>
                  </a:rPr>
                  <a:t>首部</a:t>
                </a:r>
              </a:p>
            </p:txBody>
          </p:sp>
          <p:sp>
            <p:nvSpPr>
              <p:cNvPr id="17" name="矩形 16"/>
              <p:cNvSpPr/>
              <p:nvPr/>
            </p:nvSpPr>
            <p:spPr>
              <a:xfrm>
                <a:off x="2743196" y="2421653"/>
                <a:ext cx="994787" cy="411982"/>
              </a:xfrm>
              <a:prstGeom prst="rect">
                <a:avLst/>
              </a:prstGeom>
              <a:solidFill>
                <a:srgbClr val="00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latin typeface="微软雅黑" panose="020B0503020204020204" pitchFamily="34" charset="-122"/>
                    <a:ea typeface="微软雅黑" panose="020B0503020204020204" pitchFamily="34" charset="-122"/>
                  </a:rPr>
                  <a:t>TCP </a:t>
                </a:r>
                <a:r>
                  <a:rPr lang="zh-CN" altLang="en-US" sz="1200" b="1" dirty="0">
                    <a:latin typeface="微软雅黑" panose="020B0503020204020204" pitchFamily="34" charset="-122"/>
                    <a:ea typeface="微软雅黑" panose="020B0503020204020204" pitchFamily="34" charset="-122"/>
                  </a:rPr>
                  <a:t>首部</a:t>
                </a:r>
              </a:p>
            </p:txBody>
          </p:sp>
          <p:sp>
            <p:nvSpPr>
              <p:cNvPr id="18" name="矩形 17"/>
              <p:cNvSpPr/>
              <p:nvPr/>
            </p:nvSpPr>
            <p:spPr>
              <a:xfrm>
                <a:off x="3737983" y="2421653"/>
                <a:ext cx="1969481" cy="411982"/>
              </a:xfrm>
              <a:prstGeom prst="rect">
                <a:avLst/>
              </a:prstGeom>
              <a:solidFill>
                <a:srgbClr val="993300"/>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atin typeface="微软雅黑" panose="020B0503020204020204" pitchFamily="34" charset="-122"/>
                    <a:ea typeface="微软雅黑" panose="020B0503020204020204" pitchFamily="34" charset="-122"/>
                  </a:rPr>
                  <a:t>数据</a:t>
                </a:r>
              </a:p>
            </p:txBody>
          </p:sp>
        </p:grpSp>
        <p:cxnSp>
          <p:nvCxnSpPr>
            <p:cNvPr id="23" name="直接箭头连接符 22"/>
            <p:cNvCxnSpPr/>
            <p:nvPr/>
          </p:nvCxnSpPr>
          <p:spPr>
            <a:xfrm>
              <a:off x="3677693" y="2394323"/>
              <a:ext cx="2964268" cy="0"/>
            </a:xfrm>
            <a:prstGeom prst="straightConnector1">
              <a:avLst/>
            </a:prstGeom>
            <a:ln w="12700">
              <a:solidFill>
                <a:srgbClr val="CC00CC"/>
              </a:solidFill>
              <a:prstDash val="sysDash"/>
              <a:headEnd type="triangle"/>
              <a:tailEnd type="triangle"/>
            </a:ln>
          </p:spPr>
          <p:style>
            <a:lnRef idx="1">
              <a:schemeClr val="dk1"/>
            </a:lnRef>
            <a:fillRef idx="0">
              <a:schemeClr val="dk1"/>
            </a:fillRef>
            <a:effectRef idx="0">
              <a:schemeClr val="dk1"/>
            </a:effectRef>
            <a:fontRef idx="minor">
              <a:schemeClr val="tx1"/>
            </a:fontRef>
          </p:style>
        </p:cxnSp>
        <p:sp>
          <p:nvSpPr>
            <p:cNvPr id="24" name="Rectangle 4"/>
            <p:cNvSpPr>
              <a:spLocks noChangeArrowheads="1"/>
            </p:cNvSpPr>
            <p:nvPr/>
          </p:nvSpPr>
          <p:spPr bwMode="auto">
            <a:xfrm>
              <a:off x="4627267" y="2208572"/>
              <a:ext cx="1135465" cy="314637"/>
            </a:xfrm>
            <a:prstGeom prst="rect">
              <a:avLst/>
            </a:prstGeom>
            <a:solidFill>
              <a:schemeClr val="bg1"/>
            </a:solidFill>
            <a:ln>
              <a:noFill/>
            </a:ln>
            <a:effectLst/>
            <a:extLst/>
          </p:spPr>
          <p:txBody>
            <a:bodyPr vert="horz" wrap="square" lIns="90488" tIns="44450" rIns="90488" bIns="44450" anchor="ctr">
              <a:spAutoFit/>
            </a:bodyPr>
            <a:lstStyle/>
            <a:p>
              <a:pPr algn="ctr" defTabSz="762000" eaLnBrk="0" hangingPunct="0"/>
              <a:r>
                <a:rPr kumimoji="1" lang="en-US" altLang="zh-CN" sz="1200" b="1" dirty="0">
                  <a:solidFill>
                    <a:srgbClr val="CC00CC"/>
                  </a:solidFill>
                  <a:latin typeface="微软雅黑" pitchFamily="34" charset="-122"/>
                  <a:ea typeface="微软雅黑" pitchFamily="34" charset="-122"/>
                </a:rPr>
                <a:t>TCP </a:t>
              </a:r>
              <a:r>
                <a:rPr kumimoji="1" lang="zh-CN" altLang="en-US" sz="1200" b="1" dirty="0">
                  <a:solidFill>
                    <a:srgbClr val="CC00CC"/>
                  </a:solidFill>
                  <a:latin typeface="微软雅黑" pitchFamily="34" charset="-122"/>
                  <a:ea typeface="微软雅黑" pitchFamily="34" charset="-122"/>
                </a:rPr>
                <a:t>报文段</a:t>
              </a:r>
            </a:p>
          </p:txBody>
        </p:sp>
        <p:cxnSp>
          <p:nvCxnSpPr>
            <p:cNvPr id="26" name="直接箭头连接符 25"/>
            <p:cNvCxnSpPr/>
            <p:nvPr/>
          </p:nvCxnSpPr>
          <p:spPr>
            <a:xfrm>
              <a:off x="4662435" y="3319097"/>
              <a:ext cx="1979526" cy="0"/>
            </a:xfrm>
            <a:prstGeom prst="straightConnector1">
              <a:avLst/>
            </a:prstGeom>
            <a:ln w="12700">
              <a:solidFill>
                <a:srgbClr val="C00000"/>
              </a:solidFill>
              <a:prstDash val="sysDash"/>
              <a:headEnd type="triangle"/>
              <a:tailEnd type="triangle"/>
            </a:ln>
          </p:spPr>
          <p:style>
            <a:lnRef idx="1">
              <a:schemeClr val="dk1"/>
            </a:lnRef>
            <a:fillRef idx="0">
              <a:schemeClr val="dk1"/>
            </a:fillRef>
            <a:effectRef idx="0">
              <a:schemeClr val="dk1"/>
            </a:effectRef>
            <a:fontRef idx="minor">
              <a:schemeClr val="tx1"/>
            </a:fontRef>
          </p:style>
        </p:cxnSp>
        <p:sp>
          <p:nvSpPr>
            <p:cNvPr id="27" name="Rectangle 4"/>
            <p:cNvSpPr>
              <a:spLocks noChangeArrowheads="1"/>
            </p:cNvSpPr>
            <p:nvPr/>
          </p:nvSpPr>
          <p:spPr bwMode="auto">
            <a:xfrm>
              <a:off x="5293193" y="3153442"/>
              <a:ext cx="615237" cy="314637"/>
            </a:xfrm>
            <a:prstGeom prst="rect">
              <a:avLst/>
            </a:prstGeom>
            <a:solidFill>
              <a:schemeClr val="bg1"/>
            </a:solidFill>
            <a:ln>
              <a:noFill/>
            </a:ln>
            <a:effectLst/>
            <a:extLst/>
          </p:spPr>
          <p:txBody>
            <a:bodyPr vert="horz" wrap="square" lIns="90488" tIns="44450" rIns="90488" bIns="44450" anchor="ctr">
              <a:spAutoFit/>
            </a:bodyPr>
            <a:lstStyle/>
            <a:p>
              <a:pPr algn="ctr" defTabSz="762000" eaLnBrk="0" hangingPunct="0"/>
              <a:r>
                <a:rPr kumimoji="1" lang="en-US" altLang="zh-CN" sz="1200" b="1" dirty="0">
                  <a:solidFill>
                    <a:srgbClr val="C00000"/>
                  </a:solidFill>
                  <a:latin typeface="微软雅黑" pitchFamily="34" charset="-122"/>
                  <a:ea typeface="微软雅黑" pitchFamily="34" charset="-122"/>
                </a:rPr>
                <a:t>MSS</a:t>
              </a:r>
              <a:endParaRPr kumimoji="1" lang="zh-CN" altLang="en-US" sz="1200" b="1" dirty="0">
                <a:solidFill>
                  <a:srgbClr val="C00000"/>
                </a:solidFill>
                <a:latin typeface="微软雅黑" pitchFamily="34" charset="-122"/>
                <a:ea typeface="微软雅黑" pitchFamily="34" charset="-122"/>
              </a:endParaRPr>
            </a:p>
          </p:txBody>
        </p:sp>
        <p:cxnSp>
          <p:nvCxnSpPr>
            <p:cNvPr id="29" name="直接箭头连接符 28"/>
            <p:cNvCxnSpPr/>
            <p:nvPr/>
          </p:nvCxnSpPr>
          <p:spPr>
            <a:xfrm>
              <a:off x="2682910" y="3493864"/>
              <a:ext cx="3959051" cy="0"/>
            </a:xfrm>
            <a:prstGeom prst="straightConnector1">
              <a:avLst/>
            </a:prstGeom>
            <a:ln w="19050">
              <a:solidFill>
                <a:schemeClr val="tx1"/>
              </a:solidFill>
              <a:prstDash val="sysDash"/>
              <a:headEnd type="triangle"/>
              <a:tailEnd type="triangle"/>
            </a:ln>
          </p:spPr>
          <p:style>
            <a:lnRef idx="1">
              <a:schemeClr val="dk1"/>
            </a:lnRef>
            <a:fillRef idx="0">
              <a:schemeClr val="dk1"/>
            </a:fillRef>
            <a:effectRef idx="0">
              <a:schemeClr val="dk1"/>
            </a:effectRef>
            <a:fontRef idx="minor">
              <a:schemeClr val="tx1"/>
            </a:fontRef>
          </p:style>
        </p:cxnSp>
        <p:sp>
          <p:nvSpPr>
            <p:cNvPr id="30" name="Rectangle 4"/>
            <p:cNvSpPr>
              <a:spLocks noChangeArrowheads="1"/>
            </p:cNvSpPr>
            <p:nvPr/>
          </p:nvSpPr>
          <p:spPr bwMode="auto">
            <a:xfrm>
              <a:off x="3891935" y="3336547"/>
              <a:ext cx="642433" cy="314637"/>
            </a:xfrm>
            <a:prstGeom prst="rect">
              <a:avLst/>
            </a:prstGeom>
            <a:solidFill>
              <a:schemeClr val="bg1"/>
            </a:solidFill>
            <a:ln>
              <a:noFill/>
            </a:ln>
            <a:effectLst/>
            <a:extLst/>
          </p:spPr>
          <p:txBody>
            <a:bodyPr vert="horz" wrap="square" lIns="90488" tIns="44450" rIns="90488" bIns="44450" anchor="ctr">
              <a:spAutoFit/>
            </a:bodyPr>
            <a:lstStyle/>
            <a:p>
              <a:pPr algn="ctr" defTabSz="762000" eaLnBrk="0" hangingPunct="0"/>
              <a:r>
                <a:rPr kumimoji="1" lang="en-US" altLang="zh-CN" sz="1200" b="1" dirty="0">
                  <a:latin typeface="微软雅黑" pitchFamily="34" charset="-122"/>
                  <a:ea typeface="微软雅黑" pitchFamily="34" charset="-122"/>
                </a:rPr>
                <a:t>MTU</a:t>
              </a:r>
              <a:endParaRPr kumimoji="1" lang="zh-CN" altLang="en-US" sz="1200" b="1" dirty="0">
                <a:latin typeface="微软雅黑" pitchFamily="34" charset="-122"/>
                <a:ea typeface="微软雅黑" pitchFamily="34" charset="-122"/>
              </a:endParaRPr>
            </a:p>
          </p:txBody>
        </p:sp>
        <p:cxnSp>
          <p:nvCxnSpPr>
            <p:cNvPr id="20" name="直接箭头连接符 19"/>
            <p:cNvCxnSpPr/>
            <p:nvPr/>
          </p:nvCxnSpPr>
          <p:spPr>
            <a:xfrm>
              <a:off x="2682910" y="2213698"/>
              <a:ext cx="3959051" cy="0"/>
            </a:xfrm>
            <a:prstGeom prst="straightConnector1">
              <a:avLst/>
            </a:prstGeom>
            <a:ln w="12700">
              <a:solidFill>
                <a:srgbClr val="000099"/>
              </a:solidFill>
              <a:prstDash val="sysDash"/>
              <a:headEnd type="triangle"/>
              <a:tailEnd type="triangle"/>
            </a:ln>
          </p:spPr>
          <p:style>
            <a:lnRef idx="1">
              <a:schemeClr val="dk1"/>
            </a:lnRef>
            <a:fillRef idx="0">
              <a:schemeClr val="dk1"/>
            </a:fillRef>
            <a:effectRef idx="0">
              <a:schemeClr val="dk1"/>
            </a:effectRef>
            <a:fontRef idx="minor">
              <a:schemeClr val="tx1"/>
            </a:fontRef>
          </p:style>
        </p:cxnSp>
        <p:sp>
          <p:nvSpPr>
            <p:cNvPr id="22" name="Rectangle 4"/>
            <p:cNvSpPr>
              <a:spLocks noChangeArrowheads="1"/>
            </p:cNvSpPr>
            <p:nvPr/>
          </p:nvSpPr>
          <p:spPr bwMode="auto">
            <a:xfrm>
              <a:off x="3711821" y="2056381"/>
              <a:ext cx="954593" cy="314637"/>
            </a:xfrm>
            <a:prstGeom prst="rect">
              <a:avLst/>
            </a:prstGeom>
            <a:solidFill>
              <a:schemeClr val="bg1"/>
            </a:solidFill>
            <a:ln>
              <a:noFill/>
            </a:ln>
            <a:effectLst/>
            <a:extLst/>
          </p:spPr>
          <p:txBody>
            <a:bodyPr vert="horz" wrap="square" lIns="90488" tIns="44450" rIns="90488" bIns="44450" anchor="ctr">
              <a:spAutoFit/>
            </a:bodyPr>
            <a:lstStyle/>
            <a:p>
              <a:pPr algn="ct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数据报</a:t>
              </a:r>
            </a:p>
          </p:txBody>
        </p:sp>
      </p:grpSp>
      <p:sp>
        <p:nvSpPr>
          <p:cNvPr id="6" name="灯片编号占位符 5">
            <a:extLst>
              <a:ext uri="{FF2B5EF4-FFF2-40B4-BE49-F238E27FC236}">
                <a16:creationId xmlns:a16="http://schemas.microsoft.com/office/drawing/2014/main" id="{243B553D-F937-46B7-84EF-0184FA38C6EB}"/>
              </a:ext>
            </a:extLst>
          </p:cNvPr>
          <p:cNvSpPr>
            <a:spLocks noGrp="1"/>
          </p:cNvSpPr>
          <p:nvPr>
            <p:ph type="sldNum" sz="quarter" idx="12"/>
          </p:nvPr>
        </p:nvSpPr>
        <p:spPr/>
        <p:txBody>
          <a:bodyPr/>
          <a:lstStyle/>
          <a:p>
            <a:fld id="{C485880C-E2C3-4DAB-AE74-D9BE691626AC}" type="slidenum">
              <a:rPr lang="zh-CN" altLang="en-US" smtClean="0"/>
              <a:pPr/>
              <a:t>81</a:t>
            </a:fld>
            <a:endParaRPr lang="zh-CN" altLang="en-US"/>
          </a:p>
        </p:txBody>
      </p:sp>
    </p:spTree>
    <p:extLst>
      <p:ext uri="{BB962C8B-B14F-4D97-AF65-F5344CB8AC3E}">
        <p14:creationId xmlns:p14="http://schemas.microsoft.com/office/powerpoint/2010/main" val="371724341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2546177" y="587638"/>
            <a:ext cx="40703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选项（</a:t>
            </a:r>
            <a:r>
              <a:rPr lang="en-US" altLang="zh-CN" sz="2000" b="1" dirty="0">
                <a:solidFill>
                  <a:schemeClr val="bg1"/>
                </a:solidFill>
                <a:latin typeface="微软雅黑" pitchFamily="34" charset="-122"/>
                <a:ea typeface="微软雅黑" pitchFamily="34" charset="-122"/>
              </a:rPr>
              <a:t>2</a:t>
            </a:r>
            <a:r>
              <a:rPr lang="zh-CN" altLang="en-US" sz="2000" b="1" dirty="0">
                <a:solidFill>
                  <a:schemeClr val="bg1"/>
                </a:solidFill>
                <a:latin typeface="微软雅黑" pitchFamily="34" charset="-122"/>
                <a:ea typeface="微软雅黑" pitchFamily="34" charset="-122"/>
              </a:rPr>
              <a:t>）：最大报文段长度 </a:t>
            </a:r>
            <a:r>
              <a:rPr lang="en-US" altLang="zh-CN" sz="2000" b="1" dirty="0">
                <a:solidFill>
                  <a:schemeClr val="bg1"/>
                </a:solidFill>
                <a:latin typeface="微软雅黑" pitchFamily="34" charset="-122"/>
                <a:ea typeface="微软雅黑" pitchFamily="34" charset="-122"/>
              </a:rPr>
              <a:t>MSS</a:t>
            </a:r>
          </a:p>
        </p:txBody>
      </p:sp>
      <p:grpSp>
        <p:nvGrpSpPr>
          <p:cNvPr id="6" name="组合 5"/>
          <p:cNvGrpSpPr/>
          <p:nvPr/>
        </p:nvGrpSpPr>
        <p:grpSpPr>
          <a:xfrm>
            <a:off x="556963" y="1280202"/>
            <a:ext cx="7992748" cy="2497978"/>
            <a:chOff x="799560" y="1280202"/>
            <a:chExt cx="7620959" cy="2497978"/>
          </a:xfrm>
        </p:grpSpPr>
        <p:sp>
          <p:nvSpPr>
            <p:cNvPr id="9" name="任意多边形 8"/>
            <p:cNvSpPr/>
            <p:nvPr/>
          </p:nvSpPr>
          <p:spPr>
            <a:xfrm>
              <a:off x="799560" y="1280202"/>
              <a:ext cx="2477963" cy="387824"/>
            </a:xfrm>
            <a:custGeom>
              <a:avLst/>
              <a:gdLst>
                <a:gd name="connsiteX0" fmla="*/ 0 w 2226058"/>
                <a:gd name="connsiteY0" fmla="*/ 0 h 403200"/>
                <a:gd name="connsiteX1" fmla="*/ 2226058 w 2226058"/>
                <a:gd name="connsiteY1" fmla="*/ 0 h 403200"/>
                <a:gd name="connsiteX2" fmla="*/ 2226058 w 2226058"/>
                <a:gd name="connsiteY2" fmla="*/ 403200 h 403200"/>
                <a:gd name="connsiteX3" fmla="*/ 0 w 2226058"/>
                <a:gd name="connsiteY3" fmla="*/ 403200 h 403200"/>
                <a:gd name="connsiteX4" fmla="*/ 0 w 2226058"/>
                <a:gd name="connsiteY4" fmla="*/ 0 h 40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6058" h="403200">
                  <a:moveTo>
                    <a:pt x="0" y="0"/>
                  </a:moveTo>
                  <a:lnTo>
                    <a:pt x="2226058" y="0"/>
                  </a:lnTo>
                  <a:lnTo>
                    <a:pt x="2226058" y="403200"/>
                  </a:lnTo>
                  <a:lnTo>
                    <a:pt x="0" y="403200"/>
                  </a:lnTo>
                  <a:lnTo>
                    <a:pt x="0"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9568" tIns="56896" rIns="99568" bIns="56896" numCol="1" spcCol="1270" anchor="ctr" anchorCtr="0">
              <a:noAutofit/>
            </a:bodyPr>
            <a:lstStyle/>
            <a:p>
              <a:pPr lvl="0" algn="ctr" defTabSz="622300">
                <a:lnSpc>
                  <a:spcPts val="2000"/>
                </a:lnSpc>
                <a:spcBef>
                  <a:spcPct val="0"/>
                </a:spcBef>
                <a:spcAft>
                  <a:spcPts val="0"/>
                </a:spcAft>
              </a:pPr>
              <a:r>
                <a:rPr lang="zh-CN" altLang="en-US" sz="1600" b="1" kern="1200" dirty="0">
                  <a:solidFill>
                    <a:srgbClr val="000066"/>
                  </a:solidFill>
                  <a:latin typeface="微软雅黑" panose="020B0503020204020204" pitchFamily="34" charset="-122"/>
                  <a:ea typeface="微软雅黑" panose="020B0503020204020204" pitchFamily="34" charset="-122"/>
                </a:rPr>
                <a:t>不能太小</a:t>
              </a:r>
            </a:p>
          </p:txBody>
        </p:sp>
        <p:sp>
          <p:nvSpPr>
            <p:cNvPr id="10" name="任意多边形 9"/>
            <p:cNvSpPr/>
            <p:nvPr/>
          </p:nvSpPr>
          <p:spPr>
            <a:xfrm>
              <a:off x="799560" y="1691519"/>
              <a:ext cx="2477963" cy="2086661"/>
            </a:xfrm>
            <a:custGeom>
              <a:avLst/>
              <a:gdLst>
                <a:gd name="connsiteX0" fmla="*/ 0 w 2226058"/>
                <a:gd name="connsiteY0" fmla="*/ 0 h 1711335"/>
                <a:gd name="connsiteX1" fmla="*/ 2226058 w 2226058"/>
                <a:gd name="connsiteY1" fmla="*/ 0 h 1711335"/>
                <a:gd name="connsiteX2" fmla="*/ 2226058 w 2226058"/>
                <a:gd name="connsiteY2" fmla="*/ 1711335 h 1711335"/>
                <a:gd name="connsiteX3" fmla="*/ 0 w 2226058"/>
                <a:gd name="connsiteY3" fmla="*/ 1711335 h 1711335"/>
                <a:gd name="connsiteX4" fmla="*/ 0 w 2226058"/>
                <a:gd name="connsiteY4" fmla="*/ 0 h 171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6058" h="1711335">
                  <a:moveTo>
                    <a:pt x="0" y="0"/>
                  </a:moveTo>
                  <a:lnTo>
                    <a:pt x="2226058" y="0"/>
                  </a:lnTo>
                  <a:lnTo>
                    <a:pt x="2226058" y="1711335"/>
                  </a:lnTo>
                  <a:lnTo>
                    <a:pt x="0" y="1711335"/>
                  </a:lnTo>
                  <a:lnTo>
                    <a:pt x="0" y="0"/>
                  </a:lnTo>
                  <a:close/>
                </a:path>
              </a:pathLst>
            </a:cu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114300" lvl="1" indent="-114300" algn="l" defTabSz="533400">
                <a:lnSpc>
                  <a:spcPts val="2400"/>
                </a:lnSpc>
                <a:spcBef>
                  <a:spcPct val="0"/>
                </a:spcBef>
                <a:spcAft>
                  <a:spcPts val="0"/>
                </a:spcAft>
                <a:buChar char="••"/>
              </a:pPr>
              <a:r>
                <a:rPr lang="zh-CN" altLang="en-US" sz="1400" b="1" kern="1200" dirty="0">
                  <a:latin typeface="微软雅黑" panose="020B0503020204020204" pitchFamily="34" charset="-122"/>
                  <a:ea typeface="微软雅黑" panose="020B0503020204020204" pitchFamily="34" charset="-122"/>
                </a:rPr>
                <a:t>网络利用率降低。</a:t>
              </a:r>
            </a:p>
            <a:p>
              <a:pPr marL="114300" lvl="1" indent="-114300" algn="l" defTabSz="533400">
                <a:lnSpc>
                  <a:spcPts val="2400"/>
                </a:lnSpc>
                <a:spcBef>
                  <a:spcPct val="0"/>
                </a:spcBef>
                <a:spcAft>
                  <a:spcPts val="0"/>
                </a:spcAft>
                <a:buChar char="••"/>
              </a:pPr>
              <a:r>
                <a:rPr lang="zh-CN" altLang="en-US" sz="1400" b="1" kern="1200" dirty="0">
                  <a:latin typeface="微软雅黑" panose="020B0503020204020204" pitchFamily="34" charset="-122"/>
                  <a:ea typeface="微软雅黑" panose="020B0503020204020204" pitchFamily="34" charset="-122"/>
                </a:rPr>
                <a:t>例如：仅 </a:t>
              </a:r>
              <a:r>
                <a:rPr lang="en-US" altLang="zh-CN" sz="1400" b="1" kern="1200" dirty="0">
                  <a:latin typeface="微软雅黑" panose="020B0503020204020204" pitchFamily="34" charset="-122"/>
                  <a:ea typeface="微软雅黑" panose="020B0503020204020204" pitchFamily="34" charset="-122"/>
                </a:rPr>
                <a:t>1 </a:t>
              </a:r>
              <a:r>
                <a:rPr lang="zh-CN" altLang="en-US" sz="1400" b="1" kern="1200" dirty="0">
                  <a:latin typeface="微软雅黑" panose="020B0503020204020204" pitchFamily="34" charset="-122"/>
                  <a:ea typeface="微软雅黑" panose="020B0503020204020204" pitchFamily="34" charset="-122"/>
                </a:rPr>
                <a:t>个字节。利用率就不会超过</a:t>
              </a:r>
              <a:r>
                <a:rPr lang="en-US" altLang="en-US" sz="1400" b="1" kern="1200" dirty="0">
                  <a:latin typeface="微软雅黑" panose="020B0503020204020204" pitchFamily="34" charset="-122"/>
                  <a:ea typeface="微软雅黑" panose="020B0503020204020204" pitchFamily="34" charset="-122"/>
                </a:rPr>
                <a:t>1/41</a:t>
              </a:r>
              <a:r>
                <a:rPr lang="zh-CN" altLang="en-US" sz="1400" b="1" kern="1200" dirty="0">
                  <a:latin typeface="微软雅黑" panose="020B0503020204020204" pitchFamily="34" charset="-122"/>
                  <a:ea typeface="微软雅黑" panose="020B0503020204020204" pitchFamily="34" charset="-122"/>
                </a:rPr>
                <a:t>。</a:t>
              </a:r>
            </a:p>
          </p:txBody>
        </p:sp>
        <p:sp>
          <p:nvSpPr>
            <p:cNvPr id="11" name="任意多边形 10"/>
            <p:cNvSpPr/>
            <p:nvPr/>
          </p:nvSpPr>
          <p:spPr>
            <a:xfrm>
              <a:off x="3333038" y="1280202"/>
              <a:ext cx="2477963" cy="387824"/>
            </a:xfrm>
            <a:custGeom>
              <a:avLst/>
              <a:gdLst>
                <a:gd name="connsiteX0" fmla="*/ 0 w 2226058"/>
                <a:gd name="connsiteY0" fmla="*/ 0 h 403200"/>
                <a:gd name="connsiteX1" fmla="*/ 2226058 w 2226058"/>
                <a:gd name="connsiteY1" fmla="*/ 0 h 403200"/>
                <a:gd name="connsiteX2" fmla="*/ 2226058 w 2226058"/>
                <a:gd name="connsiteY2" fmla="*/ 403200 h 403200"/>
                <a:gd name="connsiteX3" fmla="*/ 0 w 2226058"/>
                <a:gd name="connsiteY3" fmla="*/ 403200 h 403200"/>
                <a:gd name="connsiteX4" fmla="*/ 0 w 2226058"/>
                <a:gd name="connsiteY4" fmla="*/ 0 h 40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6058" h="403200">
                  <a:moveTo>
                    <a:pt x="0" y="0"/>
                  </a:moveTo>
                  <a:lnTo>
                    <a:pt x="2226058" y="0"/>
                  </a:lnTo>
                  <a:lnTo>
                    <a:pt x="2226058" y="403200"/>
                  </a:lnTo>
                  <a:lnTo>
                    <a:pt x="0" y="40320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99568" tIns="56896" rIns="99568" bIns="56896" numCol="1" spcCol="1270" anchor="ctr" anchorCtr="0">
              <a:noAutofit/>
            </a:bodyPr>
            <a:lstStyle/>
            <a:p>
              <a:pPr lvl="0" algn="ctr" defTabSz="622300">
                <a:lnSpc>
                  <a:spcPts val="2000"/>
                </a:lnSpc>
                <a:spcBef>
                  <a:spcPct val="0"/>
                </a:spcBef>
                <a:spcAft>
                  <a:spcPts val="0"/>
                </a:spcAft>
              </a:pPr>
              <a:r>
                <a:rPr lang="zh-CN" altLang="en-US" sz="1600" b="1" kern="1200" dirty="0">
                  <a:solidFill>
                    <a:srgbClr val="000066"/>
                  </a:solidFill>
                  <a:latin typeface="微软雅黑" panose="020B0503020204020204" pitchFamily="34" charset="-122"/>
                  <a:ea typeface="微软雅黑" panose="020B0503020204020204" pitchFamily="34" charset="-122"/>
                </a:rPr>
                <a:t>不能太大</a:t>
              </a:r>
            </a:p>
          </p:txBody>
        </p:sp>
        <p:sp>
          <p:nvSpPr>
            <p:cNvPr id="12" name="任意多边形 11"/>
            <p:cNvSpPr/>
            <p:nvPr/>
          </p:nvSpPr>
          <p:spPr>
            <a:xfrm>
              <a:off x="3333038" y="1691519"/>
              <a:ext cx="2477963" cy="2086661"/>
            </a:xfrm>
            <a:custGeom>
              <a:avLst/>
              <a:gdLst>
                <a:gd name="connsiteX0" fmla="*/ 0 w 2226058"/>
                <a:gd name="connsiteY0" fmla="*/ 0 h 1711335"/>
                <a:gd name="connsiteX1" fmla="*/ 2226058 w 2226058"/>
                <a:gd name="connsiteY1" fmla="*/ 0 h 1711335"/>
                <a:gd name="connsiteX2" fmla="*/ 2226058 w 2226058"/>
                <a:gd name="connsiteY2" fmla="*/ 1711335 h 1711335"/>
                <a:gd name="connsiteX3" fmla="*/ 0 w 2226058"/>
                <a:gd name="connsiteY3" fmla="*/ 1711335 h 1711335"/>
                <a:gd name="connsiteX4" fmla="*/ 0 w 2226058"/>
                <a:gd name="connsiteY4" fmla="*/ 0 h 171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6058" h="1711335">
                  <a:moveTo>
                    <a:pt x="0" y="0"/>
                  </a:moveTo>
                  <a:lnTo>
                    <a:pt x="2226058" y="0"/>
                  </a:lnTo>
                  <a:lnTo>
                    <a:pt x="2226058" y="1711335"/>
                  </a:lnTo>
                  <a:lnTo>
                    <a:pt x="0" y="1711335"/>
                  </a:lnTo>
                  <a:lnTo>
                    <a:pt x="0" y="0"/>
                  </a:lnTo>
                  <a:close/>
                </a:path>
              </a:pathLst>
            </a:custGeom>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114300" lvl="1" indent="-114300" algn="l" defTabSz="533400">
                <a:lnSpc>
                  <a:spcPts val="2400"/>
                </a:lnSpc>
                <a:spcBef>
                  <a:spcPct val="0"/>
                </a:spcBef>
                <a:spcAft>
                  <a:spcPts val="0"/>
                </a:spcAft>
                <a:buChar char="••"/>
              </a:pPr>
              <a:r>
                <a:rPr lang="zh-CN" altLang="en-US" sz="1400" b="1" kern="1200" dirty="0">
                  <a:latin typeface="微软雅黑" panose="020B0503020204020204" pitchFamily="34" charset="-122"/>
                  <a:ea typeface="微软雅黑" panose="020B0503020204020204" pitchFamily="34" charset="-122"/>
                </a:rPr>
                <a:t>开销增大。</a:t>
              </a:r>
            </a:p>
            <a:p>
              <a:pPr marL="114300" lvl="1" indent="-114300" algn="l" defTabSz="533400">
                <a:lnSpc>
                  <a:spcPts val="2400"/>
                </a:lnSpc>
                <a:spcBef>
                  <a:spcPct val="0"/>
                </a:spcBef>
                <a:spcAft>
                  <a:spcPts val="0"/>
                </a:spcAft>
                <a:buChar char="••"/>
              </a:pPr>
              <a:r>
                <a:rPr lang="en-US" altLang="en-US" sz="1400" b="1" kern="1200" dirty="0">
                  <a:latin typeface="微软雅黑" panose="020B0503020204020204" pitchFamily="34" charset="-122"/>
                  <a:ea typeface="微软雅黑" panose="020B0503020204020204" pitchFamily="34" charset="-122"/>
                </a:rPr>
                <a:t>IP </a:t>
              </a:r>
              <a:r>
                <a:rPr lang="zh-CN" altLang="en-US" sz="1400" b="1" kern="1200" dirty="0">
                  <a:latin typeface="微软雅黑" panose="020B0503020204020204" pitchFamily="34" charset="-122"/>
                  <a:ea typeface="微软雅黑" panose="020B0503020204020204" pitchFamily="34" charset="-122"/>
                </a:rPr>
                <a:t>层传输时要分片，终点要装配。</a:t>
              </a:r>
            </a:p>
            <a:p>
              <a:pPr marL="114300" lvl="1" indent="-114300" algn="l" defTabSz="533400">
                <a:lnSpc>
                  <a:spcPts val="2400"/>
                </a:lnSpc>
                <a:spcBef>
                  <a:spcPct val="0"/>
                </a:spcBef>
                <a:spcAft>
                  <a:spcPts val="0"/>
                </a:spcAft>
                <a:buChar char="••"/>
              </a:pPr>
              <a:r>
                <a:rPr lang="zh-CN" altLang="en-US" sz="1400" b="1" kern="1200" dirty="0">
                  <a:latin typeface="微软雅黑" panose="020B0503020204020204" pitchFamily="34" charset="-122"/>
                  <a:ea typeface="微软雅黑" panose="020B0503020204020204" pitchFamily="34" charset="-122"/>
                </a:rPr>
                <a:t>分片传输出错时，要整个分组。</a:t>
              </a:r>
            </a:p>
          </p:txBody>
        </p:sp>
        <p:sp>
          <p:nvSpPr>
            <p:cNvPr id="13" name="任意多边形 12"/>
            <p:cNvSpPr/>
            <p:nvPr/>
          </p:nvSpPr>
          <p:spPr>
            <a:xfrm>
              <a:off x="5866519" y="1280202"/>
              <a:ext cx="2554000" cy="387824"/>
            </a:xfrm>
            <a:custGeom>
              <a:avLst/>
              <a:gdLst>
                <a:gd name="connsiteX0" fmla="*/ 0 w 2226058"/>
                <a:gd name="connsiteY0" fmla="*/ 0 h 403200"/>
                <a:gd name="connsiteX1" fmla="*/ 2226058 w 2226058"/>
                <a:gd name="connsiteY1" fmla="*/ 0 h 403200"/>
                <a:gd name="connsiteX2" fmla="*/ 2226058 w 2226058"/>
                <a:gd name="connsiteY2" fmla="*/ 403200 h 403200"/>
                <a:gd name="connsiteX3" fmla="*/ 0 w 2226058"/>
                <a:gd name="connsiteY3" fmla="*/ 403200 h 403200"/>
                <a:gd name="connsiteX4" fmla="*/ 0 w 2226058"/>
                <a:gd name="connsiteY4" fmla="*/ 0 h 40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6058" h="403200">
                  <a:moveTo>
                    <a:pt x="0" y="0"/>
                  </a:moveTo>
                  <a:lnTo>
                    <a:pt x="2226058" y="0"/>
                  </a:lnTo>
                  <a:lnTo>
                    <a:pt x="2226058" y="403200"/>
                  </a:lnTo>
                  <a:lnTo>
                    <a:pt x="0" y="403200"/>
                  </a:lnTo>
                  <a:lnTo>
                    <a:pt x="0" y="0"/>
                  </a:lnTo>
                  <a:close/>
                </a:path>
              </a:pathLst>
            </a:cu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99568" tIns="56896" rIns="99568" bIns="56896" numCol="1" spcCol="1270" anchor="ctr" anchorCtr="0">
              <a:noAutofit/>
            </a:bodyPr>
            <a:lstStyle/>
            <a:p>
              <a:pPr lvl="0" algn="ctr" defTabSz="622300">
                <a:lnSpc>
                  <a:spcPts val="2000"/>
                </a:lnSpc>
                <a:spcBef>
                  <a:spcPct val="0"/>
                </a:spcBef>
                <a:spcAft>
                  <a:spcPts val="0"/>
                </a:spcAft>
              </a:pPr>
              <a:r>
                <a:rPr lang="zh-CN" altLang="en-US" sz="1600" b="1" kern="1200" dirty="0">
                  <a:solidFill>
                    <a:schemeClr val="bg1"/>
                  </a:solidFill>
                  <a:latin typeface="微软雅黑" panose="020B0503020204020204" pitchFamily="34" charset="-122"/>
                  <a:ea typeface="微软雅黑" panose="020B0503020204020204" pitchFamily="34" charset="-122"/>
                </a:rPr>
                <a:t>应尽可能大</a:t>
              </a:r>
            </a:p>
          </p:txBody>
        </p:sp>
        <p:sp>
          <p:nvSpPr>
            <p:cNvPr id="14" name="任意多边形 13"/>
            <p:cNvSpPr/>
            <p:nvPr/>
          </p:nvSpPr>
          <p:spPr>
            <a:xfrm>
              <a:off x="5866519" y="1691519"/>
              <a:ext cx="2554000" cy="2086661"/>
            </a:xfrm>
            <a:custGeom>
              <a:avLst/>
              <a:gdLst>
                <a:gd name="connsiteX0" fmla="*/ 0 w 2226058"/>
                <a:gd name="connsiteY0" fmla="*/ 0 h 1711335"/>
                <a:gd name="connsiteX1" fmla="*/ 2226058 w 2226058"/>
                <a:gd name="connsiteY1" fmla="*/ 0 h 1711335"/>
                <a:gd name="connsiteX2" fmla="*/ 2226058 w 2226058"/>
                <a:gd name="connsiteY2" fmla="*/ 1711335 h 1711335"/>
                <a:gd name="connsiteX3" fmla="*/ 0 w 2226058"/>
                <a:gd name="connsiteY3" fmla="*/ 1711335 h 1711335"/>
                <a:gd name="connsiteX4" fmla="*/ 0 w 2226058"/>
                <a:gd name="connsiteY4" fmla="*/ 0 h 171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6058" h="1711335">
                  <a:moveTo>
                    <a:pt x="0" y="0"/>
                  </a:moveTo>
                  <a:lnTo>
                    <a:pt x="2226058" y="0"/>
                  </a:lnTo>
                  <a:lnTo>
                    <a:pt x="2226058" y="1711335"/>
                  </a:lnTo>
                  <a:lnTo>
                    <a:pt x="0" y="1711335"/>
                  </a:lnTo>
                  <a:lnTo>
                    <a:pt x="0" y="0"/>
                  </a:lnTo>
                  <a:close/>
                </a:path>
              </a:pathLst>
            </a:custGeom>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114300" lvl="1" indent="-114300" algn="l" defTabSz="533400">
                <a:lnSpc>
                  <a:spcPts val="2400"/>
                </a:lnSpc>
                <a:spcBef>
                  <a:spcPct val="0"/>
                </a:spcBef>
                <a:spcAft>
                  <a:spcPts val="0"/>
                </a:spcAft>
                <a:buChar char="••"/>
              </a:pPr>
              <a:r>
                <a:rPr lang="zh-CN" altLang="en-US" sz="1400" b="1" kern="1200" dirty="0">
                  <a:latin typeface="微软雅黑" panose="020B0503020204020204" pitchFamily="34" charset="-122"/>
                  <a:ea typeface="微软雅黑" panose="020B0503020204020204" pitchFamily="34" charset="-122"/>
                </a:rPr>
                <a:t>只要在 </a:t>
              </a:r>
              <a:r>
                <a:rPr lang="en-US" altLang="en-US" sz="1400" b="1" kern="1200" dirty="0">
                  <a:latin typeface="微软雅黑" panose="020B0503020204020204" pitchFamily="34" charset="-122"/>
                  <a:ea typeface="微软雅黑" panose="020B0503020204020204" pitchFamily="34" charset="-122"/>
                </a:rPr>
                <a:t>IP </a:t>
              </a:r>
              <a:r>
                <a:rPr lang="zh-CN" altLang="en-US" sz="1400" b="1" kern="1200" dirty="0">
                  <a:latin typeface="微软雅黑" panose="020B0503020204020204" pitchFamily="34" charset="-122"/>
                  <a:ea typeface="微软雅黑" panose="020B0503020204020204" pitchFamily="34" charset="-122"/>
                </a:rPr>
                <a:t>层传输时不再分片。</a:t>
              </a:r>
            </a:p>
            <a:p>
              <a:pPr marL="114300" lvl="1" indent="-114300" algn="l" defTabSz="533400">
                <a:lnSpc>
                  <a:spcPts val="2400"/>
                </a:lnSpc>
                <a:spcBef>
                  <a:spcPct val="0"/>
                </a:spcBef>
                <a:spcAft>
                  <a:spcPts val="0"/>
                </a:spcAft>
                <a:buChar char="••"/>
              </a:pPr>
              <a:r>
                <a:rPr lang="zh-CN" altLang="en-US" sz="1400" b="1" kern="1200" dirty="0">
                  <a:latin typeface="微软雅黑" panose="020B0503020204020204" pitchFamily="34" charset="-122"/>
                  <a:ea typeface="微软雅黑" panose="020B0503020204020204" pitchFamily="34" charset="-122"/>
                </a:rPr>
                <a:t>默认值</a:t>
              </a:r>
              <a:r>
                <a:rPr lang="en-US" altLang="zh-CN" sz="1400" b="1" kern="1200" dirty="0">
                  <a:latin typeface="微软雅黑" panose="020B0503020204020204" pitchFamily="34" charset="-122"/>
                  <a:ea typeface="微软雅黑" panose="020B0503020204020204" pitchFamily="34" charset="-122"/>
                </a:rPr>
                <a:t>= </a:t>
              </a:r>
              <a:r>
                <a:rPr lang="en-US" altLang="en-US" sz="1400" b="1" kern="1200" dirty="0">
                  <a:latin typeface="微软雅黑" panose="020B0503020204020204" pitchFamily="34" charset="-122"/>
                  <a:ea typeface="微软雅黑" panose="020B0503020204020204" pitchFamily="34" charset="-122"/>
                </a:rPr>
                <a:t>536 </a:t>
              </a:r>
              <a:r>
                <a:rPr lang="zh-CN" altLang="en-US" sz="1400" b="1" kern="1200" dirty="0">
                  <a:latin typeface="微软雅黑" panose="020B0503020204020204" pitchFamily="34" charset="-122"/>
                  <a:ea typeface="微软雅黑" panose="020B0503020204020204" pitchFamily="34" charset="-122"/>
                </a:rPr>
                <a:t>字节。</a:t>
              </a:r>
              <a:endParaRPr lang="en-US" altLang="zh-CN" sz="1400" b="1" kern="1200" dirty="0">
                <a:latin typeface="微软雅黑" panose="020B0503020204020204" pitchFamily="34" charset="-122"/>
                <a:ea typeface="微软雅黑" panose="020B0503020204020204" pitchFamily="34" charset="-122"/>
              </a:endParaRPr>
            </a:p>
            <a:p>
              <a:pPr marL="361950" lvl="2" indent="-114300" defTabSz="533400">
                <a:lnSpc>
                  <a:spcPts val="2400"/>
                </a:lnSpc>
                <a:spcBef>
                  <a:spcPct val="0"/>
                </a:spcBef>
                <a:buSzPct val="50000"/>
                <a:buFont typeface="Wingdings" panose="05000000000000000000" pitchFamily="2" charset="2"/>
                <a:buChar char="u"/>
              </a:pPr>
              <a:r>
                <a:rPr lang="zh-CN" altLang="en-US" sz="1400" b="1" kern="1200" dirty="0">
                  <a:solidFill>
                    <a:srgbClr val="C00000"/>
                  </a:solidFill>
                  <a:latin typeface="微软雅黑" panose="020B0503020204020204" pitchFamily="34" charset="-122"/>
                  <a:ea typeface="微软雅黑" panose="020B0503020204020204" pitchFamily="34" charset="-122"/>
                </a:rPr>
                <a:t>报文段长度 </a:t>
              </a:r>
              <a:r>
                <a:rPr lang="en-US" altLang="zh-CN" sz="1400" b="1" kern="1200" dirty="0">
                  <a:latin typeface="微软雅黑" panose="020B0503020204020204" pitchFamily="34" charset="-122"/>
                  <a:ea typeface="微软雅黑" panose="020B0503020204020204" pitchFamily="34" charset="-122"/>
                </a:rPr>
                <a:t>=</a:t>
              </a:r>
              <a:r>
                <a:rPr lang="zh-CN" altLang="en-US" sz="1400" b="1" kern="1200" dirty="0">
                  <a:latin typeface="微软雅黑" panose="020B0503020204020204" pitchFamily="34" charset="-122"/>
                  <a:ea typeface="微软雅黑" panose="020B0503020204020204" pitchFamily="34" charset="-122"/>
                </a:rPr>
                <a:t> </a:t>
              </a:r>
              <a:r>
                <a:rPr lang="en-US" altLang="en-US" sz="1400" b="1" kern="1200" dirty="0">
                  <a:latin typeface="微软雅黑" panose="020B0503020204020204" pitchFamily="34" charset="-122"/>
                  <a:ea typeface="微软雅黑" panose="020B0503020204020204" pitchFamily="34" charset="-122"/>
                </a:rPr>
                <a:t>536 </a:t>
              </a:r>
              <a:r>
                <a:rPr lang="en-US" altLang="zh-CN" sz="1400" b="1" kern="1200" dirty="0">
                  <a:latin typeface="微软雅黑" panose="020B0503020204020204" pitchFamily="34" charset="-122"/>
                  <a:ea typeface="微软雅黑" panose="020B0503020204020204" pitchFamily="34" charset="-122"/>
                </a:rPr>
                <a:t>+</a:t>
              </a:r>
              <a:r>
                <a:rPr lang="en-US" altLang="en-US" sz="1400" b="1" kern="1200" dirty="0">
                  <a:latin typeface="微软雅黑" panose="020B0503020204020204" pitchFamily="34" charset="-122"/>
                  <a:ea typeface="微软雅黑" panose="020B0503020204020204" pitchFamily="34" charset="-122"/>
                </a:rPr>
                <a:t> 20 </a:t>
              </a:r>
              <a:r>
                <a:rPr lang="en-US" altLang="zh-CN" sz="1400" b="1" kern="1200" dirty="0">
                  <a:latin typeface="微软雅黑" panose="020B0503020204020204" pitchFamily="34" charset="-122"/>
                  <a:ea typeface="微软雅黑" panose="020B0503020204020204" pitchFamily="34" charset="-122"/>
                </a:rPr>
                <a:t>= 556 </a:t>
              </a:r>
              <a:r>
                <a:rPr lang="zh-CN" altLang="en-US" sz="1400" b="1" kern="1200" dirty="0">
                  <a:latin typeface="微软雅黑" panose="020B0503020204020204" pitchFamily="34" charset="-122"/>
                  <a:ea typeface="微软雅黑" panose="020B0503020204020204" pitchFamily="34" charset="-122"/>
                </a:rPr>
                <a:t>字节。</a:t>
              </a:r>
              <a:endParaRPr lang="en-US" altLang="zh-CN" sz="1400" b="1" kern="1200" dirty="0">
                <a:latin typeface="微软雅黑" panose="020B0503020204020204" pitchFamily="34" charset="-122"/>
                <a:ea typeface="微软雅黑" panose="020B0503020204020204" pitchFamily="34" charset="-122"/>
              </a:endParaRPr>
            </a:p>
            <a:p>
              <a:pPr marL="361950" lvl="2" indent="-114300" defTabSz="533400">
                <a:lnSpc>
                  <a:spcPts val="2400"/>
                </a:lnSpc>
                <a:spcBef>
                  <a:spcPct val="0"/>
                </a:spcBef>
                <a:buSzPct val="50000"/>
                <a:buFont typeface="Wingdings" panose="05000000000000000000" pitchFamily="2" charset="2"/>
                <a:buChar char="u"/>
              </a:pPr>
              <a:r>
                <a:rPr lang="en-US" altLang="zh-CN" sz="1400" b="1" dirty="0">
                  <a:solidFill>
                    <a:srgbClr val="C00000"/>
                  </a:solidFill>
                  <a:latin typeface="微软雅黑" panose="020B0503020204020204" pitchFamily="34" charset="-122"/>
                  <a:ea typeface="微软雅黑" panose="020B0503020204020204" pitchFamily="34" charset="-122"/>
                </a:rPr>
                <a:t>IP </a:t>
              </a:r>
              <a:r>
                <a:rPr lang="zh-CN" altLang="en-US" sz="1400" b="1" dirty="0">
                  <a:solidFill>
                    <a:srgbClr val="C00000"/>
                  </a:solidFill>
                  <a:latin typeface="微软雅黑" panose="020B0503020204020204" pitchFamily="34" charset="-122"/>
                  <a:ea typeface="微软雅黑" panose="020B0503020204020204" pitchFamily="34" charset="-122"/>
                </a:rPr>
                <a:t>数据报长度 </a:t>
              </a:r>
              <a:r>
                <a:rPr lang="en-US" altLang="zh-CN" sz="1400" b="1" dirty="0">
                  <a:latin typeface="微软雅黑" panose="020B0503020204020204" pitchFamily="34" charset="-122"/>
                  <a:ea typeface="微软雅黑" panose="020B0503020204020204" pitchFamily="34" charset="-122"/>
                </a:rPr>
                <a:t>= 576 </a:t>
              </a:r>
              <a:r>
                <a:rPr lang="zh-CN" altLang="en-US" sz="1400" b="1" dirty="0">
                  <a:latin typeface="微软雅黑" panose="020B0503020204020204" pitchFamily="34" charset="-122"/>
                  <a:ea typeface="微软雅黑" panose="020B0503020204020204" pitchFamily="34" charset="-122"/>
                </a:rPr>
                <a:t>字节。</a:t>
              </a:r>
              <a:endParaRPr lang="zh-CN" altLang="en-US" sz="1400" b="1" kern="1200" dirty="0">
                <a:latin typeface="微软雅黑" panose="020B0503020204020204" pitchFamily="34" charset="-122"/>
                <a:ea typeface="微软雅黑" panose="020B0503020204020204" pitchFamily="34" charset="-122"/>
              </a:endParaRPr>
            </a:p>
          </p:txBody>
        </p:sp>
      </p:grpSp>
      <p:sp>
        <p:nvSpPr>
          <p:cNvPr id="4" name="灯片编号占位符 3">
            <a:extLst>
              <a:ext uri="{FF2B5EF4-FFF2-40B4-BE49-F238E27FC236}">
                <a16:creationId xmlns:a16="http://schemas.microsoft.com/office/drawing/2014/main" id="{A9435F90-7EFD-46B8-818B-3FB0CC98ADF1}"/>
              </a:ext>
            </a:extLst>
          </p:cNvPr>
          <p:cNvSpPr>
            <a:spLocks noGrp="1"/>
          </p:cNvSpPr>
          <p:nvPr>
            <p:ph type="sldNum" sz="quarter" idx="12"/>
          </p:nvPr>
        </p:nvSpPr>
        <p:spPr/>
        <p:txBody>
          <a:bodyPr/>
          <a:lstStyle/>
          <a:p>
            <a:fld id="{C485880C-E2C3-4DAB-AE74-D9BE691626AC}" type="slidenum">
              <a:rPr lang="zh-CN" altLang="en-US" smtClean="0"/>
              <a:pPr/>
              <a:t>82</a:t>
            </a:fld>
            <a:endParaRPr lang="zh-CN" altLang="en-US"/>
          </a:p>
        </p:txBody>
      </p:sp>
    </p:spTree>
    <p:extLst>
      <p:ext uri="{BB962C8B-B14F-4D97-AF65-F5344CB8AC3E}">
        <p14:creationId xmlns:p14="http://schemas.microsoft.com/office/powerpoint/2010/main" val="283326060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圆角矩形 51"/>
          <p:cNvSpPr/>
          <p:nvPr/>
        </p:nvSpPr>
        <p:spPr>
          <a:xfrm>
            <a:off x="545144" y="1027908"/>
            <a:ext cx="8053712" cy="256503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255505" y="587638"/>
            <a:ext cx="26516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选项（</a:t>
            </a:r>
            <a:r>
              <a:rPr lang="en-US" altLang="zh-CN" sz="2000" b="1" dirty="0">
                <a:solidFill>
                  <a:schemeClr val="bg1"/>
                </a:solidFill>
                <a:latin typeface="微软雅黑" pitchFamily="34" charset="-122"/>
                <a:ea typeface="微软雅黑" pitchFamily="34" charset="-122"/>
              </a:rPr>
              <a:t>3</a:t>
            </a:r>
            <a:r>
              <a:rPr lang="zh-CN" altLang="en-US" sz="2000" b="1" dirty="0">
                <a:solidFill>
                  <a:schemeClr val="bg1"/>
                </a:solidFill>
                <a:latin typeface="微软雅黑" pitchFamily="34" charset="-122"/>
                <a:ea typeface="微软雅黑" pitchFamily="34" charset="-122"/>
              </a:rPr>
              <a:t>）：窗口扩大</a:t>
            </a:r>
          </a:p>
        </p:txBody>
      </p:sp>
      <p:sp>
        <p:nvSpPr>
          <p:cNvPr id="5" name="矩形 4"/>
          <p:cNvSpPr/>
          <p:nvPr/>
        </p:nvSpPr>
        <p:spPr>
          <a:xfrm>
            <a:off x="2427874" y="1110841"/>
            <a:ext cx="731290" cy="307777"/>
          </a:xfrm>
          <a:prstGeom prst="rect">
            <a:avLst/>
          </a:prstGeom>
        </p:spPr>
        <p:txBody>
          <a:bodyPr wrap="none">
            <a:spAutoFit/>
          </a:bodyPr>
          <a:lstStyle/>
          <a:p>
            <a:r>
              <a:rPr lang="zh-CN" altLang="en-US" sz="1400" b="1" dirty="0">
                <a:solidFill>
                  <a:srgbClr val="0000CC"/>
                </a:solidFill>
                <a:latin typeface="微软雅黑" panose="020B0503020204020204" pitchFamily="34" charset="-122"/>
                <a:ea typeface="微软雅黑" panose="020B0503020204020204" pitchFamily="34" charset="-122"/>
              </a:rPr>
              <a:t>主机 </a:t>
            </a:r>
            <a:r>
              <a:rPr lang="en-US" altLang="zh-CN" sz="1400" b="1" dirty="0">
                <a:solidFill>
                  <a:srgbClr val="0000CC"/>
                </a:solidFill>
                <a:latin typeface="微软雅黑" panose="020B0503020204020204" pitchFamily="34" charset="-122"/>
                <a:ea typeface="微软雅黑" panose="020B0503020204020204" pitchFamily="34" charset="-122"/>
              </a:rPr>
              <a:t>A</a:t>
            </a:r>
            <a:endParaRPr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7" name="矩形 6"/>
          <p:cNvSpPr/>
          <p:nvPr/>
        </p:nvSpPr>
        <p:spPr>
          <a:xfrm>
            <a:off x="6286792" y="1110841"/>
            <a:ext cx="720069" cy="307777"/>
          </a:xfrm>
          <a:prstGeom prst="rect">
            <a:avLst/>
          </a:prstGeom>
        </p:spPr>
        <p:txBody>
          <a:bodyPr wrap="none">
            <a:spAutoFit/>
          </a:bodyPr>
          <a:lstStyle/>
          <a:p>
            <a:r>
              <a:rPr lang="zh-CN" altLang="en-US" sz="1400" b="1" dirty="0">
                <a:solidFill>
                  <a:srgbClr val="0000CC"/>
                </a:solidFill>
                <a:latin typeface="微软雅黑" panose="020B0503020204020204" pitchFamily="34" charset="-122"/>
                <a:ea typeface="微软雅黑" panose="020B0503020204020204" pitchFamily="34" charset="-122"/>
              </a:rPr>
              <a:t>主机 </a:t>
            </a:r>
            <a:r>
              <a:rPr lang="en-US" altLang="zh-CN" sz="1400" b="1" dirty="0">
                <a:solidFill>
                  <a:srgbClr val="0000CC"/>
                </a:solidFill>
                <a:latin typeface="微软雅黑" panose="020B0503020204020204" pitchFamily="34" charset="-122"/>
                <a:ea typeface="微软雅黑" panose="020B0503020204020204" pitchFamily="34" charset="-122"/>
              </a:rPr>
              <a:t>B</a:t>
            </a:r>
            <a:endParaRPr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8" name="矩形 7"/>
          <p:cNvSpPr/>
          <p:nvPr/>
        </p:nvSpPr>
        <p:spPr>
          <a:xfrm>
            <a:off x="2402902" y="1721398"/>
            <a:ext cx="465660" cy="297797"/>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 t</a:t>
            </a:r>
            <a:r>
              <a:rPr lang="en-US" altLang="zh-CN" sz="1600" b="1" baseline="-25000" dirty="0">
                <a:latin typeface="微软雅黑" panose="020B0503020204020204" pitchFamily="34" charset="-122"/>
                <a:ea typeface="微软雅黑" panose="020B0503020204020204" pitchFamily="34" charset="-122"/>
              </a:rPr>
              <a:t>1</a:t>
            </a:r>
            <a:r>
              <a:rPr lang="en-US" altLang="zh-CN" sz="1600" b="1" dirty="0">
                <a:latin typeface="微软雅黑" panose="020B0503020204020204" pitchFamily="34" charset="-122"/>
                <a:ea typeface="微软雅黑" panose="020B0503020204020204" pitchFamily="34" charset="-122"/>
              </a:rPr>
              <a:t> </a:t>
            </a:r>
            <a:endParaRPr lang="zh-CN" altLang="en-US" sz="1600" b="1" dirty="0">
              <a:latin typeface="微软雅黑" panose="020B0503020204020204" pitchFamily="34" charset="-122"/>
              <a:ea typeface="微软雅黑" panose="020B0503020204020204" pitchFamily="34" charset="-122"/>
            </a:endParaRPr>
          </a:p>
        </p:txBody>
      </p:sp>
      <p:grpSp>
        <p:nvGrpSpPr>
          <p:cNvPr id="50" name="组合 49"/>
          <p:cNvGrpSpPr/>
          <p:nvPr/>
        </p:nvGrpSpPr>
        <p:grpSpPr>
          <a:xfrm>
            <a:off x="2795946" y="1426728"/>
            <a:ext cx="3852651" cy="2018439"/>
            <a:chOff x="2971331" y="1658471"/>
            <a:chExt cx="3941606" cy="2749083"/>
          </a:xfrm>
        </p:grpSpPr>
        <p:cxnSp>
          <p:nvCxnSpPr>
            <p:cNvPr id="9" name="直接箭头连接符 8"/>
            <p:cNvCxnSpPr/>
            <p:nvPr/>
          </p:nvCxnSpPr>
          <p:spPr>
            <a:xfrm>
              <a:off x="2971331" y="1658471"/>
              <a:ext cx="0" cy="274908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6912937" y="1658471"/>
              <a:ext cx="0" cy="274908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grpSp>
        <p:nvGrpSpPr>
          <p:cNvPr id="19" name="组合 18"/>
          <p:cNvGrpSpPr/>
          <p:nvPr/>
        </p:nvGrpSpPr>
        <p:grpSpPr>
          <a:xfrm>
            <a:off x="2927772" y="1761080"/>
            <a:ext cx="1692409" cy="179438"/>
            <a:chOff x="3217033" y="1975584"/>
            <a:chExt cx="1731485" cy="211386"/>
          </a:xfrm>
        </p:grpSpPr>
        <p:sp>
          <p:nvSpPr>
            <p:cNvPr id="12" name="Rectangle 14"/>
            <p:cNvSpPr>
              <a:spLocks noChangeArrowheads="1"/>
            </p:cNvSpPr>
            <p:nvPr/>
          </p:nvSpPr>
          <p:spPr bwMode="auto">
            <a:xfrm>
              <a:off x="3217033" y="1975584"/>
              <a:ext cx="172067" cy="211385"/>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13" name="Rectangle 15"/>
            <p:cNvSpPr>
              <a:spLocks noChangeArrowheads="1"/>
            </p:cNvSpPr>
            <p:nvPr/>
          </p:nvSpPr>
          <p:spPr bwMode="auto">
            <a:xfrm>
              <a:off x="3447299" y="1975584"/>
              <a:ext cx="172067" cy="211386"/>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14" name="Rectangle 16"/>
            <p:cNvSpPr>
              <a:spLocks noChangeArrowheads="1"/>
            </p:cNvSpPr>
            <p:nvPr/>
          </p:nvSpPr>
          <p:spPr bwMode="auto">
            <a:xfrm>
              <a:off x="3686529" y="1975584"/>
              <a:ext cx="172067" cy="211385"/>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15" name="Rectangle 17"/>
            <p:cNvSpPr>
              <a:spLocks noChangeArrowheads="1"/>
            </p:cNvSpPr>
            <p:nvPr/>
          </p:nvSpPr>
          <p:spPr bwMode="auto">
            <a:xfrm>
              <a:off x="3916795" y="1975584"/>
              <a:ext cx="172067" cy="211386"/>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cxnSp>
          <p:nvCxnSpPr>
            <p:cNvPr id="16" name="直接箭头连接符 15"/>
            <p:cNvCxnSpPr/>
            <p:nvPr/>
          </p:nvCxnSpPr>
          <p:spPr>
            <a:xfrm>
              <a:off x="4195482" y="2070847"/>
              <a:ext cx="753036"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2883725" y="1412817"/>
            <a:ext cx="965479" cy="272078"/>
            <a:chOff x="3171969" y="1579654"/>
            <a:chExt cx="987771" cy="320520"/>
          </a:xfrm>
        </p:grpSpPr>
        <p:cxnSp>
          <p:nvCxnSpPr>
            <p:cNvPr id="18" name="直接箭头连接符 17"/>
            <p:cNvCxnSpPr/>
            <p:nvPr/>
          </p:nvCxnSpPr>
          <p:spPr>
            <a:xfrm>
              <a:off x="3242848" y="1900174"/>
              <a:ext cx="846014" cy="0"/>
            </a:xfrm>
            <a:prstGeom prst="straightConnector1">
              <a:avLst/>
            </a:prstGeom>
            <a:ln w="12700">
              <a:solidFill>
                <a:srgbClr val="000099"/>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171969" y="1579654"/>
              <a:ext cx="987771" cy="287034"/>
            </a:xfrm>
            <a:prstGeom prst="rect">
              <a:avLst/>
            </a:prstGeom>
          </p:spPr>
          <p:txBody>
            <a:bodyPr wrap="none">
              <a:spAutoFit/>
            </a:bodyPr>
            <a:lstStyle/>
            <a:p>
              <a:r>
                <a:rPr lang="en-US" altLang="zh-CN" sz="1200" b="1" dirty="0">
                  <a:latin typeface="微软雅黑" panose="020B0503020204020204" pitchFamily="34" charset="-122"/>
                  <a:ea typeface="微软雅黑" panose="020B0503020204020204" pitchFamily="34" charset="-122"/>
                </a:rPr>
                <a:t>64 KB </a:t>
              </a:r>
              <a:r>
                <a:rPr lang="zh-CN" altLang="en-US" sz="1200" b="1" dirty="0">
                  <a:latin typeface="微软雅黑" panose="020B0503020204020204" pitchFamily="34" charset="-122"/>
                  <a:ea typeface="微软雅黑" panose="020B0503020204020204" pitchFamily="34" charset="-122"/>
                </a:rPr>
                <a:t>窗口</a:t>
              </a:r>
            </a:p>
          </p:txBody>
        </p:sp>
      </p:grpSp>
      <p:grpSp>
        <p:nvGrpSpPr>
          <p:cNvPr id="23" name="组合 22"/>
          <p:cNvGrpSpPr/>
          <p:nvPr/>
        </p:nvGrpSpPr>
        <p:grpSpPr>
          <a:xfrm>
            <a:off x="4244378" y="2132388"/>
            <a:ext cx="1692409" cy="179438"/>
            <a:chOff x="3217033" y="1975584"/>
            <a:chExt cx="1731485" cy="211386"/>
          </a:xfrm>
        </p:grpSpPr>
        <p:sp>
          <p:nvSpPr>
            <p:cNvPr id="24" name="Rectangle 14"/>
            <p:cNvSpPr>
              <a:spLocks noChangeArrowheads="1"/>
            </p:cNvSpPr>
            <p:nvPr/>
          </p:nvSpPr>
          <p:spPr bwMode="auto">
            <a:xfrm>
              <a:off x="3217033" y="1975584"/>
              <a:ext cx="172067" cy="211385"/>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25" name="Rectangle 15"/>
            <p:cNvSpPr>
              <a:spLocks noChangeArrowheads="1"/>
            </p:cNvSpPr>
            <p:nvPr/>
          </p:nvSpPr>
          <p:spPr bwMode="auto">
            <a:xfrm>
              <a:off x="3447299" y="1975584"/>
              <a:ext cx="172067" cy="211386"/>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26" name="Rectangle 16"/>
            <p:cNvSpPr>
              <a:spLocks noChangeArrowheads="1"/>
            </p:cNvSpPr>
            <p:nvPr/>
          </p:nvSpPr>
          <p:spPr bwMode="auto">
            <a:xfrm>
              <a:off x="3686529" y="1975584"/>
              <a:ext cx="172067" cy="211385"/>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27" name="Rectangle 17"/>
            <p:cNvSpPr>
              <a:spLocks noChangeArrowheads="1"/>
            </p:cNvSpPr>
            <p:nvPr/>
          </p:nvSpPr>
          <p:spPr bwMode="auto">
            <a:xfrm>
              <a:off x="3916795" y="1975584"/>
              <a:ext cx="172067" cy="211386"/>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cxnSp>
          <p:nvCxnSpPr>
            <p:cNvPr id="28" name="直接箭头连接符 27"/>
            <p:cNvCxnSpPr/>
            <p:nvPr/>
          </p:nvCxnSpPr>
          <p:spPr>
            <a:xfrm>
              <a:off x="4195482" y="2070847"/>
              <a:ext cx="753036"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5301798" y="2494238"/>
            <a:ext cx="1310628" cy="179438"/>
            <a:chOff x="5535041" y="2855264"/>
            <a:chExt cx="1340889" cy="211386"/>
          </a:xfrm>
        </p:grpSpPr>
        <p:sp>
          <p:nvSpPr>
            <p:cNvPr id="31" name="Rectangle 14"/>
            <p:cNvSpPr>
              <a:spLocks noChangeArrowheads="1"/>
            </p:cNvSpPr>
            <p:nvPr/>
          </p:nvSpPr>
          <p:spPr bwMode="auto">
            <a:xfrm>
              <a:off x="5535041" y="2855264"/>
              <a:ext cx="172067" cy="211385"/>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32" name="Rectangle 15"/>
            <p:cNvSpPr>
              <a:spLocks noChangeArrowheads="1"/>
            </p:cNvSpPr>
            <p:nvPr/>
          </p:nvSpPr>
          <p:spPr bwMode="auto">
            <a:xfrm>
              <a:off x="5765307" y="2855264"/>
              <a:ext cx="172067" cy="211386"/>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33" name="Rectangle 16"/>
            <p:cNvSpPr>
              <a:spLocks noChangeArrowheads="1"/>
            </p:cNvSpPr>
            <p:nvPr/>
          </p:nvSpPr>
          <p:spPr bwMode="auto">
            <a:xfrm>
              <a:off x="6004537" y="2855264"/>
              <a:ext cx="172067" cy="211385"/>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34" name="Rectangle 17"/>
            <p:cNvSpPr>
              <a:spLocks noChangeArrowheads="1"/>
            </p:cNvSpPr>
            <p:nvPr/>
          </p:nvSpPr>
          <p:spPr bwMode="auto">
            <a:xfrm>
              <a:off x="6234803" y="2855264"/>
              <a:ext cx="172067" cy="211386"/>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cxnSp>
          <p:nvCxnSpPr>
            <p:cNvPr id="35" name="直接箭头连接符 34"/>
            <p:cNvCxnSpPr/>
            <p:nvPr/>
          </p:nvCxnSpPr>
          <p:spPr>
            <a:xfrm>
              <a:off x="6513490" y="2950527"/>
              <a:ext cx="362440"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5222917" y="2862709"/>
            <a:ext cx="1351076" cy="179438"/>
            <a:chOff x="5454339" y="3227984"/>
            <a:chExt cx="1382271" cy="211386"/>
          </a:xfrm>
        </p:grpSpPr>
        <p:sp>
          <p:nvSpPr>
            <p:cNvPr id="37" name="Rectangle 17"/>
            <p:cNvSpPr>
              <a:spLocks noChangeArrowheads="1"/>
            </p:cNvSpPr>
            <p:nvPr/>
          </p:nvSpPr>
          <p:spPr bwMode="auto">
            <a:xfrm>
              <a:off x="6664543" y="3227984"/>
              <a:ext cx="172067" cy="211386"/>
            </a:xfrm>
            <a:prstGeom prst="rect">
              <a:avLst/>
            </a:prstGeom>
            <a:solidFill>
              <a:schemeClr val="accent6">
                <a:lumMod val="75000"/>
              </a:schemeClr>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cxnSp>
          <p:nvCxnSpPr>
            <p:cNvPr id="38" name="直接箭头连接符 37"/>
            <p:cNvCxnSpPr/>
            <p:nvPr/>
          </p:nvCxnSpPr>
          <p:spPr>
            <a:xfrm>
              <a:off x="5454339" y="3323247"/>
              <a:ext cx="1141303" cy="0"/>
            </a:xfrm>
            <a:prstGeom prst="straightConnector1">
              <a:avLst/>
            </a:prstGeom>
            <a:ln w="3810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1" name="矩形 40"/>
          <p:cNvSpPr/>
          <p:nvPr/>
        </p:nvSpPr>
        <p:spPr>
          <a:xfrm>
            <a:off x="2402902" y="2086530"/>
            <a:ext cx="465660" cy="297797"/>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 t</a:t>
            </a:r>
            <a:r>
              <a:rPr lang="en-US" altLang="zh-CN" sz="1600" b="1" baseline="-25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 </a:t>
            </a:r>
            <a:endParaRPr lang="zh-CN" altLang="en-US" sz="1600" b="1" dirty="0">
              <a:latin typeface="微软雅黑" panose="020B0503020204020204" pitchFamily="34" charset="-122"/>
              <a:ea typeface="微软雅黑" panose="020B0503020204020204" pitchFamily="34" charset="-122"/>
            </a:endParaRPr>
          </a:p>
        </p:txBody>
      </p:sp>
      <p:sp>
        <p:nvSpPr>
          <p:cNvPr id="42" name="矩形 41"/>
          <p:cNvSpPr/>
          <p:nvPr/>
        </p:nvSpPr>
        <p:spPr>
          <a:xfrm>
            <a:off x="2402902" y="2451662"/>
            <a:ext cx="465660" cy="297797"/>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 t</a:t>
            </a:r>
            <a:r>
              <a:rPr lang="en-US" altLang="zh-CN" sz="1600" b="1" baseline="-25000" dirty="0">
                <a:latin typeface="微软雅黑" panose="020B0503020204020204" pitchFamily="34" charset="-122"/>
                <a:ea typeface="微软雅黑" panose="020B0503020204020204" pitchFamily="34" charset="-122"/>
              </a:rPr>
              <a:t>3</a:t>
            </a:r>
            <a:r>
              <a:rPr lang="en-US" altLang="zh-CN" sz="1600" b="1" dirty="0">
                <a:latin typeface="微软雅黑" panose="020B0503020204020204" pitchFamily="34" charset="-122"/>
                <a:ea typeface="微软雅黑" panose="020B0503020204020204" pitchFamily="34" charset="-122"/>
              </a:rPr>
              <a:t> </a:t>
            </a:r>
            <a:endParaRPr lang="zh-CN" altLang="en-US" sz="1600" b="1" dirty="0">
              <a:latin typeface="微软雅黑" panose="020B0503020204020204" pitchFamily="34" charset="-122"/>
              <a:ea typeface="微软雅黑" panose="020B0503020204020204" pitchFamily="34" charset="-122"/>
            </a:endParaRPr>
          </a:p>
        </p:txBody>
      </p:sp>
      <p:sp>
        <p:nvSpPr>
          <p:cNvPr id="43" name="矩形 42"/>
          <p:cNvSpPr/>
          <p:nvPr/>
        </p:nvSpPr>
        <p:spPr>
          <a:xfrm>
            <a:off x="2402902" y="2841167"/>
            <a:ext cx="465660" cy="297797"/>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 t</a:t>
            </a:r>
            <a:r>
              <a:rPr lang="en-US" altLang="zh-CN" sz="1600" b="1" baseline="-25000" dirty="0">
                <a:latin typeface="微软雅黑" panose="020B0503020204020204" pitchFamily="34" charset="-122"/>
                <a:ea typeface="微软雅黑" panose="020B0503020204020204" pitchFamily="34" charset="-122"/>
              </a:rPr>
              <a:t>4</a:t>
            </a:r>
            <a:r>
              <a:rPr lang="en-US" altLang="zh-CN" sz="1600" b="1" dirty="0">
                <a:latin typeface="微软雅黑" panose="020B0503020204020204" pitchFamily="34" charset="-122"/>
                <a:ea typeface="微软雅黑" panose="020B0503020204020204" pitchFamily="34" charset="-122"/>
              </a:rPr>
              <a:t> </a:t>
            </a:r>
            <a:endParaRPr lang="zh-CN" altLang="en-US" sz="1600" b="1" dirty="0">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823424" y="1978574"/>
            <a:ext cx="3807117"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7" name="直接连接符 46"/>
          <p:cNvCxnSpPr/>
          <p:nvPr/>
        </p:nvCxnSpPr>
        <p:spPr>
          <a:xfrm>
            <a:off x="2823424" y="2346097"/>
            <a:ext cx="3807117"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8" name="直接连接符 47"/>
          <p:cNvCxnSpPr/>
          <p:nvPr/>
        </p:nvCxnSpPr>
        <p:spPr>
          <a:xfrm>
            <a:off x="2823424" y="2713620"/>
            <a:ext cx="3807117"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9" name="直接连接符 48"/>
          <p:cNvCxnSpPr/>
          <p:nvPr/>
        </p:nvCxnSpPr>
        <p:spPr>
          <a:xfrm>
            <a:off x="2823424" y="3081143"/>
            <a:ext cx="3807117" cy="0"/>
          </a:xfrm>
          <a:prstGeom prst="line">
            <a:avLst/>
          </a:prstGeom>
          <a:ln w="19050"/>
        </p:spPr>
        <p:style>
          <a:lnRef idx="1">
            <a:schemeClr val="dk1"/>
          </a:lnRef>
          <a:fillRef idx="0">
            <a:schemeClr val="dk1"/>
          </a:fillRef>
          <a:effectRef idx="0">
            <a:schemeClr val="dk1"/>
          </a:effectRef>
          <a:fontRef idx="minor">
            <a:schemeClr val="tx1"/>
          </a:fontRef>
        </p:style>
      </p:cxnSp>
      <p:sp>
        <p:nvSpPr>
          <p:cNvPr id="57" name="矩形 56"/>
          <p:cNvSpPr/>
          <p:nvPr/>
        </p:nvSpPr>
        <p:spPr>
          <a:xfrm>
            <a:off x="1777021" y="3565515"/>
            <a:ext cx="6102957" cy="1092607"/>
          </a:xfrm>
          <a:prstGeom prst="rect">
            <a:avLst/>
          </a:prstGeom>
        </p:spPr>
        <p:txBody>
          <a:bodyPr wrap="square">
            <a:spAutoFit/>
          </a:bodyPr>
          <a:lstStyle/>
          <a:p>
            <a:pPr>
              <a:lnSpc>
                <a:spcPts val="2600"/>
              </a:lnSpc>
              <a:buClr>
                <a:srgbClr val="0070C0"/>
              </a:buClr>
            </a:pP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窗口字段长度</a:t>
            </a:r>
            <a:r>
              <a:rPr lang="en-US" altLang="zh-CN" b="1" dirty="0">
                <a:latin typeface="微软雅黑" pitchFamily="34" charset="-122"/>
                <a:ea typeface="微软雅黑" pitchFamily="34" charset="-122"/>
              </a:rPr>
              <a:t>= 16 </a:t>
            </a:r>
            <a:r>
              <a:rPr lang="zh-CN" altLang="en-US" b="1" dirty="0">
                <a:latin typeface="微软雅黑" pitchFamily="34" charset="-122"/>
                <a:ea typeface="微软雅黑" pitchFamily="34" charset="-122"/>
              </a:rPr>
              <a:t>位，最大窗口大小 </a:t>
            </a:r>
            <a:r>
              <a:rPr lang="en-US" altLang="zh-CN" b="1" dirty="0">
                <a:latin typeface="微软雅黑" pitchFamily="34" charset="-122"/>
                <a:ea typeface="微软雅黑" pitchFamily="34" charset="-122"/>
              </a:rPr>
              <a:t>= 64 K </a:t>
            </a:r>
            <a:r>
              <a:rPr lang="zh-CN" altLang="en-US" b="1" dirty="0">
                <a:latin typeface="微软雅黑" pitchFamily="34" charset="-122"/>
                <a:ea typeface="微软雅黑" pitchFamily="34" charset="-122"/>
              </a:rPr>
              <a:t>字节。</a:t>
            </a:r>
          </a:p>
          <a:p>
            <a:pPr>
              <a:lnSpc>
                <a:spcPts val="2600"/>
              </a:lnSpc>
              <a:buClr>
                <a:srgbClr val="0070C0"/>
              </a:buClr>
            </a:pPr>
            <a:r>
              <a:rPr lang="zh-CN" altLang="en-US" b="1" dirty="0">
                <a:latin typeface="微软雅黑" pitchFamily="34" charset="-122"/>
                <a:ea typeface="微软雅黑" pitchFamily="34" charset="-122"/>
              </a:rPr>
              <a:t>对于传播时延和带宽都很大的网络，为获得高吞吐率较，需要更大的窗口。</a:t>
            </a:r>
            <a:endParaRPr lang="en-US" altLang="zh-CN" b="1" dirty="0">
              <a:latin typeface="微软雅黑" pitchFamily="34" charset="-122"/>
              <a:ea typeface="微软雅黑" pitchFamily="34" charset="-122"/>
            </a:endParaRPr>
          </a:p>
        </p:txBody>
      </p:sp>
      <p:sp>
        <p:nvSpPr>
          <p:cNvPr id="4" name="灯片编号占位符 3">
            <a:extLst>
              <a:ext uri="{FF2B5EF4-FFF2-40B4-BE49-F238E27FC236}">
                <a16:creationId xmlns:a16="http://schemas.microsoft.com/office/drawing/2014/main" id="{5283B01D-4DC7-4158-B754-1C6D959BF00C}"/>
              </a:ext>
            </a:extLst>
          </p:cNvPr>
          <p:cNvSpPr>
            <a:spLocks noGrp="1"/>
          </p:cNvSpPr>
          <p:nvPr>
            <p:ph type="sldNum" sz="quarter" idx="12"/>
          </p:nvPr>
        </p:nvSpPr>
        <p:spPr/>
        <p:txBody>
          <a:bodyPr/>
          <a:lstStyle/>
          <a:p>
            <a:fld id="{C485880C-E2C3-4DAB-AE74-D9BE691626AC}" type="slidenum">
              <a:rPr lang="zh-CN" altLang="en-US" smtClean="0"/>
              <a:pPr/>
              <a:t>83</a:t>
            </a:fld>
            <a:endParaRPr lang="zh-CN" altLang="en-US"/>
          </a:p>
        </p:txBody>
      </p:sp>
    </p:spTree>
    <p:extLst>
      <p:ext uri="{BB962C8B-B14F-4D97-AF65-F5344CB8AC3E}">
        <p14:creationId xmlns:p14="http://schemas.microsoft.com/office/powerpoint/2010/main" val="27090220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圆角矩形 51"/>
          <p:cNvSpPr/>
          <p:nvPr/>
        </p:nvSpPr>
        <p:spPr>
          <a:xfrm>
            <a:off x="545144" y="1027909"/>
            <a:ext cx="8053712" cy="197526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255505" y="587638"/>
            <a:ext cx="26516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选项（</a:t>
            </a:r>
            <a:r>
              <a:rPr lang="en-US" altLang="zh-CN" sz="2000" b="1" dirty="0">
                <a:solidFill>
                  <a:schemeClr val="bg1"/>
                </a:solidFill>
                <a:latin typeface="微软雅黑" pitchFamily="34" charset="-122"/>
                <a:ea typeface="微软雅黑" pitchFamily="34" charset="-122"/>
              </a:rPr>
              <a:t>3</a:t>
            </a:r>
            <a:r>
              <a:rPr lang="zh-CN" altLang="en-US" sz="2000" b="1" dirty="0">
                <a:solidFill>
                  <a:schemeClr val="bg1"/>
                </a:solidFill>
                <a:latin typeface="微软雅黑" pitchFamily="34" charset="-122"/>
                <a:ea typeface="微软雅黑" pitchFamily="34" charset="-122"/>
              </a:rPr>
              <a:t>）：窗口扩大</a:t>
            </a:r>
          </a:p>
        </p:txBody>
      </p:sp>
      <p:sp>
        <p:nvSpPr>
          <p:cNvPr id="5" name="矩形 4"/>
          <p:cNvSpPr/>
          <p:nvPr/>
        </p:nvSpPr>
        <p:spPr>
          <a:xfrm>
            <a:off x="2427874" y="1110841"/>
            <a:ext cx="731290" cy="307777"/>
          </a:xfrm>
          <a:prstGeom prst="rect">
            <a:avLst/>
          </a:prstGeom>
        </p:spPr>
        <p:txBody>
          <a:bodyPr wrap="none">
            <a:spAutoFit/>
          </a:bodyPr>
          <a:lstStyle/>
          <a:p>
            <a:r>
              <a:rPr lang="zh-CN" altLang="en-US" sz="1400" b="1" dirty="0">
                <a:solidFill>
                  <a:srgbClr val="0000CC"/>
                </a:solidFill>
                <a:latin typeface="微软雅黑" panose="020B0503020204020204" pitchFamily="34" charset="-122"/>
                <a:ea typeface="微软雅黑" panose="020B0503020204020204" pitchFamily="34" charset="-122"/>
              </a:rPr>
              <a:t>主机 </a:t>
            </a:r>
            <a:r>
              <a:rPr lang="en-US" altLang="zh-CN" sz="1400" b="1" dirty="0">
                <a:solidFill>
                  <a:srgbClr val="0000CC"/>
                </a:solidFill>
                <a:latin typeface="微软雅黑" panose="020B0503020204020204" pitchFamily="34" charset="-122"/>
                <a:ea typeface="微软雅黑" panose="020B0503020204020204" pitchFamily="34" charset="-122"/>
              </a:rPr>
              <a:t>A</a:t>
            </a:r>
            <a:endParaRPr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7" name="矩形 6"/>
          <p:cNvSpPr/>
          <p:nvPr/>
        </p:nvSpPr>
        <p:spPr>
          <a:xfrm>
            <a:off x="6286792" y="1110841"/>
            <a:ext cx="720069" cy="307777"/>
          </a:xfrm>
          <a:prstGeom prst="rect">
            <a:avLst/>
          </a:prstGeom>
        </p:spPr>
        <p:txBody>
          <a:bodyPr wrap="none">
            <a:spAutoFit/>
          </a:bodyPr>
          <a:lstStyle/>
          <a:p>
            <a:r>
              <a:rPr lang="zh-CN" altLang="en-US" sz="1400" b="1" dirty="0">
                <a:solidFill>
                  <a:srgbClr val="0000CC"/>
                </a:solidFill>
                <a:latin typeface="微软雅黑" panose="020B0503020204020204" pitchFamily="34" charset="-122"/>
                <a:ea typeface="微软雅黑" panose="020B0503020204020204" pitchFamily="34" charset="-122"/>
              </a:rPr>
              <a:t>主机 </a:t>
            </a:r>
            <a:r>
              <a:rPr lang="en-US" altLang="zh-CN" sz="1400" b="1" dirty="0">
                <a:solidFill>
                  <a:srgbClr val="0000CC"/>
                </a:solidFill>
                <a:latin typeface="微软雅黑" panose="020B0503020204020204" pitchFamily="34" charset="-122"/>
                <a:ea typeface="微软雅黑" panose="020B0503020204020204" pitchFamily="34" charset="-122"/>
              </a:rPr>
              <a:t>B</a:t>
            </a:r>
            <a:endParaRPr lang="zh-CN" altLang="en-US" sz="1400" b="1" dirty="0">
              <a:solidFill>
                <a:srgbClr val="0000CC"/>
              </a:solidFill>
              <a:latin typeface="微软雅黑" panose="020B0503020204020204" pitchFamily="34" charset="-122"/>
              <a:ea typeface="微软雅黑" panose="020B0503020204020204" pitchFamily="34" charset="-122"/>
            </a:endParaRPr>
          </a:p>
        </p:txBody>
      </p:sp>
      <p:grpSp>
        <p:nvGrpSpPr>
          <p:cNvPr id="50" name="组合 49"/>
          <p:cNvGrpSpPr/>
          <p:nvPr/>
        </p:nvGrpSpPr>
        <p:grpSpPr>
          <a:xfrm>
            <a:off x="2795946" y="1426728"/>
            <a:ext cx="3852651" cy="1449159"/>
            <a:chOff x="2971331" y="1658471"/>
            <a:chExt cx="3941606" cy="2749083"/>
          </a:xfrm>
        </p:grpSpPr>
        <p:cxnSp>
          <p:nvCxnSpPr>
            <p:cNvPr id="9" name="直接箭头连接符 8"/>
            <p:cNvCxnSpPr/>
            <p:nvPr/>
          </p:nvCxnSpPr>
          <p:spPr>
            <a:xfrm>
              <a:off x="2971331" y="1658471"/>
              <a:ext cx="0" cy="274908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6912937" y="1658471"/>
              <a:ext cx="0" cy="274908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grpSp>
        <p:nvGrpSpPr>
          <p:cNvPr id="6" name="组合 5"/>
          <p:cNvGrpSpPr/>
          <p:nvPr/>
        </p:nvGrpSpPr>
        <p:grpSpPr>
          <a:xfrm>
            <a:off x="2402902" y="2086530"/>
            <a:ext cx="4227639" cy="297797"/>
            <a:chOff x="2402902" y="2086530"/>
            <a:chExt cx="4227639" cy="297797"/>
          </a:xfrm>
        </p:grpSpPr>
        <p:grpSp>
          <p:nvGrpSpPr>
            <p:cNvPr id="46" name="组合 45"/>
            <p:cNvGrpSpPr/>
            <p:nvPr/>
          </p:nvGrpSpPr>
          <p:grpSpPr>
            <a:xfrm>
              <a:off x="3723801" y="2136390"/>
              <a:ext cx="1351076" cy="179438"/>
              <a:chOff x="5454339" y="3227984"/>
              <a:chExt cx="1382271" cy="211386"/>
            </a:xfrm>
          </p:grpSpPr>
          <p:sp>
            <p:nvSpPr>
              <p:cNvPr id="37" name="Rectangle 17"/>
              <p:cNvSpPr>
                <a:spLocks noChangeArrowheads="1"/>
              </p:cNvSpPr>
              <p:nvPr/>
            </p:nvSpPr>
            <p:spPr bwMode="auto">
              <a:xfrm>
                <a:off x="6664543" y="3227984"/>
                <a:ext cx="172067" cy="211386"/>
              </a:xfrm>
              <a:prstGeom prst="rect">
                <a:avLst/>
              </a:prstGeom>
              <a:solidFill>
                <a:schemeClr val="accent6">
                  <a:lumMod val="75000"/>
                </a:schemeClr>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cxnSp>
            <p:nvCxnSpPr>
              <p:cNvPr id="38" name="直接箭头连接符 37"/>
              <p:cNvCxnSpPr/>
              <p:nvPr/>
            </p:nvCxnSpPr>
            <p:spPr>
              <a:xfrm>
                <a:off x="5454339" y="3323247"/>
                <a:ext cx="1141303" cy="0"/>
              </a:xfrm>
              <a:prstGeom prst="straightConnector1">
                <a:avLst/>
              </a:prstGeom>
              <a:ln w="3810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1" name="矩形 40"/>
            <p:cNvSpPr/>
            <p:nvPr/>
          </p:nvSpPr>
          <p:spPr>
            <a:xfrm>
              <a:off x="2402902" y="2086530"/>
              <a:ext cx="465660" cy="297797"/>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 t</a:t>
              </a:r>
              <a:r>
                <a:rPr lang="en-US" altLang="zh-CN" sz="1600" b="1" baseline="-25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 </a:t>
              </a:r>
              <a:endParaRPr lang="zh-CN" altLang="en-US" sz="1600" b="1" dirty="0">
                <a:latin typeface="微软雅黑" panose="020B0503020204020204" pitchFamily="34" charset="-122"/>
                <a:ea typeface="微软雅黑" panose="020B0503020204020204" pitchFamily="34" charset="-122"/>
              </a:endParaRPr>
            </a:p>
          </p:txBody>
        </p:sp>
        <p:cxnSp>
          <p:nvCxnSpPr>
            <p:cNvPr id="47" name="直接连接符 46"/>
            <p:cNvCxnSpPr/>
            <p:nvPr/>
          </p:nvCxnSpPr>
          <p:spPr>
            <a:xfrm>
              <a:off x="2823424" y="2346097"/>
              <a:ext cx="3807117" cy="0"/>
            </a:xfrm>
            <a:prstGeom prst="line">
              <a:avLst/>
            </a:prstGeom>
            <a:ln w="19050"/>
          </p:spPr>
          <p:style>
            <a:lnRef idx="1">
              <a:schemeClr val="dk1"/>
            </a:lnRef>
            <a:fillRef idx="0">
              <a:schemeClr val="dk1"/>
            </a:fillRef>
            <a:effectRef idx="0">
              <a:schemeClr val="dk1"/>
            </a:effectRef>
            <a:fontRef idx="minor">
              <a:schemeClr val="tx1"/>
            </a:fontRef>
          </p:style>
        </p:cxnSp>
      </p:grpSp>
      <p:sp>
        <p:nvSpPr>
          <p:cNvPr id="57" name="矩形 56"/>
          <p:cNvSpPr/>
          <p:nvPr/>
        </p:nvSpPr>
        <p:spPr>
          <a:xfrm>
            <a:off x="1129553" y="2969860"/>
            <a:ext cx="7420837" cy="1426031"/>
          </a:xfrm>
          <a:prstGeom prst="rect">
            <a:avLst/>
          </a:prstGeom>
        </p:spPr>
        <p:txBody>
          <a:bodyPr wrap="square">
            <a:spAutoFit/>
          </a:bodyPr>
          <a:lstStyle/>
          <a:p>
            <a:pPr>
              <a:lnSpc>
                <a:spcPts val="2600"/>
              </a:lnSpc>
              <a:buClr>
                <a:srgbClr val="0070C0"/>
              </a:buClr>
            </a:pPr>
            <a:r>
              <a:rPr lang="zh-CN" altLang="en-US" sz="1700" b="1" dirty="0">
                <a:solidFill>
                  <a:srgbClr val="C00000"/>
                </a:solidFill>
                <a:latin typeface="微软雅黑" pitchFamily="34" charset="-122"/>
                <a:ea typeface="微软雅黑" pitchFamily="34" charset="-122"/>
              </a:rPr>
              <a:t>窗口扩大选项：</a:t>
            </a:r>
            <a:r>
              <a:rPr lang="zh-CN" altLang="en-US" sz="1700" b="1" dirty="0">
                <a:latin typeface="微软雅黑" pitchFamily="34" charset="-122"/>
                <a:ea typeface="微软雅黑" pitchFamily="34" charset="-122"/>
              </a:rPr>
              <a:t>占 </a:t>
            </a:r>
            <a:r>
              <a:rPr lang="en-US" altLang="zh-CN" sz="1700" b="1" dirty="0">
                <a:latin typeface="微软雅黑" pitchFamily="34" charset="-122"/>
                <a:ea typeface="微软雅黑" pitchFamily="34" charset="-122"/>
              </a:rPr>
              <a:t>3 </a:t>
            </a:r>
            <a:r>
              <a:rPr lang="zh-CN" altLang="en-US" sz="1700" b="1" dirty="0">
                <a:latin typeface="微软雅黑" pitchFamily="34" charset="-122"/>
                <a:ea typeface="微软雅黑" pitchFamily="34" charset="-122"/>
              </a:rPr>
              <a:t>字节，其中一个字节表示</a:t>
            </a:r>
            <a:r>
              <a:rPr lang="zh-CN" altLang="en-US" sz="1700" b="1" dirty="0">
                <a:solidFill>
                  <a:srgbClr val="0000FF"/>
                </a:solidFill>
                <a:latin typeface="微软雅黑" pitchFamily="34" charset="-122"/>
                <a:ea typeface="微软雅黑" pitchFamily="34" charset="-122"/>
              </a:rPr>
              <a:t>移位值 </a:t>
            </a:r>
            <a:r>
              <a:rPr lang="en-US" altLang="zh-CN" sz="1700" b="1" dirty="0">
                <a:solidFill>
                  <a:srgbClr val="0000FF"/>
                </a:solidFill>
                <a:latin typeface="微软雅黑" pitchFamily="34" charset="-122"/>
                <a:ea typeface="微软雅黑" pitchFamily="34" charset="-122"/>
              </a:rPr>
              <a:t>S</a:t>
            </a:r>
            <a:r>
              <a:rPr lang="zh-CN" altLang="en-US" sz="1700" b="1" dirty="0">
                <a:solidFill>
                  <a:srgbClr val="0000FF"/>
                </a:solidFill>
                <a:latin typeface="微软雅黑" pitchFamily="34" charset="-122"/>
                <a:ea typeface="微软雅黑" pitchFamily="34" charset="-122"/>
              </a:rPr>
              <a:t>。</a:t>
            </a:r>
          </a:p>
          <a:p>
            <a:pPr>
              <a:lnSpc>
                <a:spcPts val="2600"/>
              </a:lnSpc>
              <a:buClr>
                <a:srgbClr val="0070C0"/>
              </a:buClr>
            </a:pPr>
            <a:r>
              <a:rPr lang="zh-CN" altLang="en-US" sz="1700" b="1" dirty="0">
                <a:latin typeface="微软雅黑" pitchFamily="34" charset="-122"/>
                <a:ea typeface="微软雅黑" pitchFamily="34" charset="-122"/>
              </a:rPr>
              <a:t>新的窗口值位数从 </a:t>
            </a:r>
            <a:r>
              <a:rPr lang="en-US" altLang="zh-CN" sz="1700" b="1" dirty="0">
                <a:latin typeface="微软雅黑" pitchFamily="34" charset="-122"/>
                <a:ea typeface="微软雅黑" pitchFamily="34" charset="-122"/>
              </a:rPr>
              <a:t>16 </a:t>
            </a:r>
            <a:r>
              <a:rPr lang="zh-CN" altLang="en-US" sz="1700" b="1" dirty="0">
                <a:latin typeface="微软雅黑" pitchFamily="34" charset="-122"/>
                <a:ea typeface="微软雅黑" pitchFamily="34" charset="-122"/>
              </a:rPr>
              <a:t>增大到 </a:t>
            </a:r>
            <a:r>
              <a:rPr lang="en-US" altLang="zh-CN" sz="1700" b="1" dirty="0">
                <a:solidFill>
                  <a:srgbClr val="C00000"/>
                </a:solidFill>
                <a:latin typeface="微软雅黑" pitchFamily="34" charset="-122"/>
                <a:ea typeface="微软雅黑" pitchFamily="34" charset="-122"/>
              </a:rPr>
              <a:t>(16 + S)</a:t>
            </a:r>
            <a:r>
              <a:rPr lang="zh-CN" altLang="en-US" sz="1700" b="1" dirty="0">
                <a:solidFill>
                  <a:srgbClr val="C00000"/>
                </a:solidFill>
                <a:latin typeface="微软雅黑" pitchFamily="34" charset="-122"/>
                <a:ea typeface="微软雅黑" pitchFamily="34" charset="-122"/>
              </a:rPr>
              <a:t>，</a:t>
            </a:r>
            <a:r>
              <a:rPr lang="zh-CN" altLang="en-US" sz="1700" b="1" dirty="0">
                <a:latin typeface="微软雅黑" pitchFamily="34" charset="-122"/>
                <a:ea typeface="微软雅黑" pitchFamily="34" charset="-122"/>
              </a:rPr>
              <a:t>相当于把窗口值</a:t>
            </a:r>
            <a:r>
              <a:rPr lang="zh-CN" altLang="en-US" sz="1700" b="1" dirty="0">
                <a:solidFill>
                  <a:srgbClr val="C00000"/>
                </a:solidFill>
                <a:latin typeface="微软雅黑" pitchFamily="34" charset="-122"/>
                <a:ea typeface="微软雅黑" pitchFamily="34" charset="-122"/>
              </a:rPr>
              <a:t>向左移动 </a:t>
            </a:r>
            <a:r>
              <a:rPr lang="en-US" altLang="zh-CN" sz="1700" b="1" dirty="0">
                <a:solidFill>
                  <a:srgbClr val="C00000"/>
                </a:solidFill>
                <a:latin typeface="微软雅黑" pitchFamily="34" charset="-122"/>
                <a:ea typeface="微软雅黑" pitchFamily="34" charset="-122"/>
              </a:rPr>
              <a:t>S </a:t>
            </a:r>
            <a:r>
              <a:rPr lang="zh-CN" altLang="en-US" sz="1700" b="1" dirty="0">
                <a:solidFill>
                  <a:srgbClr val="C00000"/>
                </a:solidFill>
                <a:latin typeface="微软雅黑" pitchFamily="34" charset="-122"/>
                <a:ea typeface="微软雅黑" pitchFamily="34" charset="-122"/>
              </a:rPr>
              <a:t>位。</a:t>
            </a:r>
          </a:p>
          <a:p>
            <a:pPr>
              <a:lnSpc>
                <a:spcPts val="2600"/>
              </a:lnSpc>
              <a:buClr>
                <a:srgbClr val="0070C0"/>
              </a:buClr>
            </a:pPr>
            <a:r>
              <a:rPr lang="zh-CN" altLang="en-US" sz="1700" b="1" dirty="0">
                <a:latin typeface="微软雅黑" pitchFamily="34" charset="-122"/>
                <a:ea typeface="微软雅黑" pitchFamily="34" charset="-122"/>
              </a:rPr>
              <a:t>移位值允许使用的</a:t>
            </a:r>
            <a:r>
              <a:rPr lang="zh-CN" altLang="en-US" sz="1700" b="1" dirty="0">
                <a:solidFill>
                  <a:srgbClr val="C00000"/>
                </a:solidFill>
                <a:latin typeface="微软雅黑" pitchFamily="34" charset="-122"/>
                <a:ea typeface="微软雅黑" pitchFamily="34" charset="-122"/>
              </a:rPr>
              <a:t>最大值是 </a:t>
            </a:r>
            <a:r>
              <a:rPr lang="en-US" altLang="zh-CN" sz="1700" b="1" dirty="0">
                <a:solidFill>
                  <a:srgbClr val="C00000"/>
                </a:solidFill>
                <a:latin typeface="微软雅黑" pitchFamily="34" charset="-122"/>
                <a:ea typeface="微软雅黑" pitchFamily="34" charset="-122"/>
              </a:rPr>
              <a:t>14</a:t>
            </a:r>
            <a:r>
              <a:rPr lang="zh-CN" altLang="en-US" sz="1700" b="1" dirty="0">
                <a:solidFill>
                  <a:srgbClr val="C00000"/>
                </a:solidFill>
                <a:latin typeface="微软雅黑" pitchFamily="34" charset="-122"/>
                <a:ea typeface="微软雅黑" pitchFamily="34" charset="-122"/>
              </a:rPr>
              <a:t>，</a:t>
            </a:r>
            <a:r>
              <a:rPr lang="zh-CN" altLang="en-US" sz="1700" b="1" dirty="0">
                <a:latin typeface="微软雅黑" pitchFamily="34" charset="-122"/>
                <a:ea typeface="微软雅黑" pitchFamily="34" charset="-122"/>
              </a:rPr>
              <a:t>窗口最大值增大到 </a:t>
            </a:r>
            <a:r>
              <a:rPr lang="en-US" altLang="zh-CN" sz="1700" b="1" dirty="0">
                <a:latin typeface="微软雅黑" pitchFamily="34" charset="-122"/>
                <a:ea typeface="微软雅黑" pitchFamily="34" charset="-122"/>
              </a:rPr>
              <a:t>2</a:t>
            </a:r>
            <a:r>
              <a:rPr lang="en-US" altLang="zh-CN" sz="1700" b="1" baseline="30000" dirty="0">
                <a:latin typeface="微软雅黑" pitchFamily="34" charset="-122"/>
                <a:ea typeface="微软雅黑" pitchFamily="34" charset="-122"/>
              </a:rPr>
              <a:t>(16 + 14)</a:t>
            </a:r>
            <a:r>
              <a:rPr lang="en-US" altLang="zh-CN" sz="1700" b="1" dirty="0">
                <a:latin typeface="微软雅黑" pitchFamily="34" charset="-122"/>
                <a:ea typeface="微软雅黑" pitchFamily="34" charset="-122"/>
              </a:rPr>
              <a:t> – 1 = </a:t>
            </a:r>
            <a:r>
              <a:rPr lang="en-US" altLang="zh-CN" sz="1700" b="1" dirty="0">
                <a:solidFill>
                  <a:srgbClr val="C00000"/>
                </a:solidFill>
                <a:latin typeface="微软雅黑" pitchFamily="34" charset="-122"/>
                <a:ea typeface="微软雅黑" pitchFamily="34" charset="-122"/>
              </a:rPr>
              <a:t>2</a:t>
            </a:r>
            <a:r>
              <a:rPr lang="en-US" altLang="zh-CN" sz="1700" b="1" baseline="30000" dirty="0">
                <a:solidFill>
                  <a:srgbClr val="C00000"/>
                </a:solidFill>
                <a:latin typeface="微软雅黑" pitchFamily="34" charset="-122"/>
                <a:ea typeface="微软雅黑" pitchFamily="34" charset="-122"/>
              </a:rPr>
              <a:t>30</a:t>
            </a:r>
            <a:r>
              <a:rPr lang="en-US" altLang="zh-CN" sz="1700" b="1" dirty="0">
                <a:solidFill>
                  <a:srgbClr val="C00000"/>
                </a:solidFill>
                <a:latin typeface="微软雅黑" pitchFamily="34" charset="-122"/>
                <a:ea typeface="微软雅黑" pitchFamily="34" charset="-122"/>
              </a:rPr>
              <a:t> – 1</a:t>
            </a:r>
            <a:r>
              <a:rPr lang="zh-CN" altLang="en-US" sz="1700" b="1" dirty="0">
                <a:solidFill>
                  <a:srgbClr val="C00000"/>
                </a:solidFill>
                <a:latin typeface="微软雅黑" pitchFamily="34" charset="-122"/>
                <a:ea typeface="微软雅黑" pitchFamily="34" charset="-122"/>
              </a:rPr>
              <a:t>。</a:t>
            </a:r>
          </a:p>
          <a:p>
            <a:pPr>
              <a:lnSpc>
                <a:spcPts val="2600"/>
              </a:lnSpc>
              <a:buClr>
                <a:srgbClr val="0070C0"/>
              </a:buClr>
            </a:pPr>
            <a:r>
              <a:rPr lang="zh-CN" altLang="en-US" sz="1700" b="1" dirty="0">
                <a:latin typeface="微软雅黑" pitchFamily="34" charset="-122"/>
                <a:ea typeface="微软雅黑" pitchFamily="34" charset="-122"/>
              </a:rPr>
              <a:t>窗口扩大选项可以在双方初始建立 </a:t>
            </a:r>
            <a:r>
              <a:rPr lang="en-US" altLang="zh-CN" sz="1700" b="1" dirty="0">
                <a:latin typeface="微软雅黑" pitchFamily="34" charset="-122"/>
                <a:ea typeface="微软雅黑" pitchFamily="34" charset="-122"/>
              </a:rPr>
              <a:t>TCP </a:t>
            </a:r>
            <a:r>
              <a:rPr lang="zh-CN" altLang="en-US" sz="1700" b="1" dirty="0">
                <a:latin typeface="微软雅黑" pitchFamily="34" charset="-122"/>
                <a:ea typeface="微软雅黑" pitchFamily="34" charset="-122"/>
              </a:rPr>
              <a:t>连接时进行协商。</a:t>
            </a:r>
          </a:p>
        </p:txBody>
      </p:sp>
      <p:grpSp>
        <p:nvGrpSpPr>
          <p:cNvPr id="4" name="组合 3"/>
          <p:cNvGrpSpPr/>
          <p:nvPr/>
        </p:nvGrpSpPr>
        <p:grpSpPr>
          <a:xfrm>
            <a:off x="2402902" y="1412818"/>
            <a:ext cx="5176253" cy="606377"/>
            <a:chOff x="2402902" y="1412818"/>
            <a:chExt cx="5176253" cy="606377"/>
          </a:xfrm>
        </p:grpSpPr>
        <p:sp>
          <p:nvSpPr>
            <p:cNvPr id="8" name="矩形 7"/>
            <p:cNvSpPr/>
            <p:nvPr/>
          </p:nvSpPr>
          <p:spPr>
            <a:xfrm>
              <a:off x="2402902" y="1721398"/>
              <a:ext cx="465660" cy="297797"/>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 t</a:t>
              </a:r>
              <a:r>
                <a:rPr lang="en-US" altLang="zh-CN" sz="1600" b="1" baseline="-25000" dirty="0">
                  <a:latin typeface="微软雅黑" panose="020B0503020204020204" pitchFamily="34" charset="-122"/>
                  <a:ea typeface="微软雅黑" panose="020B0503020204020204" pitchFamily="34" charset="-122"/>
                </a:rPr>
                <a:t>1</a:t>
              </a:r>
              <a:r>
                <a:rPr lang="en-US" altLang="zh-CN" sz="1600" b="1" dirty="0">
                  <a:latin typeface="微软雅黑" panose="020B0503020204020204" pitchFamily="34" charset="-122"/>
                  <a:ea typeface="微软雅黑" panose="020B0503020204020204" pitchFamily="34" charset="-122"/>
                </a:rPr>
                <a:t> </a:t>
              </a:r>
              <a:endParaRPr lang="zh-CN" altLang="en-US" sz="1600" b="1" dirty="0">
                <a:latin typeface="微软雅黑" panose="020B0503020204020204" pitchFamily="34" charset="-122"/>
                <a:ea typeface="微软雅黑" panose="020B0503020204020204" pitchFamily="34" charset="-122"/>
              </a:endParaRPr>
            </a:p>
          </p:txBody>
        </p:sp>
        <p:sp>
          <p:nvSpPr>
            <p:cNvPr id="12" name="Rectangle 14"/>
            <p:cNvSpPr>
              <a:spLocks noChangeArrowheads="1"/>
            </p:cNvSpPr>
            <p:nvPr/>
          </p:nvSpPr>
          <p:spPr bwMode="auto">
            <a:xfrm>
              <a:off x="2927772" y="1761080"/>
              <a:ext cx="168184" cy="179437"/>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13" name="Rectangle 15"/>
            <p:cNvSpPr>
              <a:spLocks noChangeArrowheads="1"/>
            </p:cNvSpPr>
            <p:nvPr/>
          </p:nvSpPr>
          <p:spPr bwMode="auto">
            <a:xfrm>
              <a:off x="3154076" y="1761080"/>
              <a:ext cx="168184" cy="179438"/>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14" name="Rectangle 16"/>
            <p:cNvSpPr>
              <a:spLocks noChangeArrowheads="1"/>
            </p:cNvSpPr>
            <p:nvPr/>
          </p:nvSpPr>
          <p:spPr bwMode="auto">
            <a:xfrm>
              <a:off x="3380380" y="1761080"/>
              <a:ext cx="168184" cy="179437"/>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15" name="Rectangle 17"/>
            <p:cNvSpPr>
              <a:spLocks noChangeArrowheads="1"/>
            </p:cNvSpPr>
            <p:nvPr/>
          </p:nvSpPr>
          <p:spPr bwMode="auto">
            <a:xfrm>
              <a:off x="3606684" y="1761080"/>
              <a:ext cx="168184" cy="179438"/>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cxnSp>
          <p:nvCxnSpPr>
            <p:cNvPr id="16" name="直接箭头连接符 15"/>
            <p:cNvCxnSpPr/>
            <p:nvPr/>
          </p:nvCxnSpPr>
          <p:spPr>
            <a:xfrm>
              <a:off x="6100839" y="1846125"/>
              <a:ext cx="365132"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2883726" y="1412818"/>
              <a:ext cx="1082348" cy="276999"/>
              <a:chOff x="3171969" y="1579654"/>
              <a:chExt cx="1107338" cy="326317"/>
            </a:xfrm>
          </p:grpSpPr>
          <p:cxnSp>
            <p:nvCxnSpPr>
              <p:cNvPr id="18" name="直接箭头连接符 17"/>
              <p:cNvCxnSpPr/>
              <p:nvPr/>
            </p:nvCxnSpPr>
            <p:spPr>
              <a:xfrm>
                <a:off x="3242848" y="1900174"/>
                <a:ext cx="846014" cy="0"/>
              </a:xfrm>
              <a:prstGeom prst="straightConnector1">
                <a:avLst/>
              </a:prstGeom>
              <a:ln w="12700">
                <a:solidFill>
                  <a:srgbClr val="000099"/>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171969" y="1579654"/>
                <a:ext cx="1107338" cy="326317"/>
              </a:xfrm>
              <a:prstGeom prst="rect">
                <a:avLst/>
              </a:prstGeom>
            </p:spPr>
            <p:txBody>
              <a:bodyPr wrap="none">
                <a:spAutoFit/>
              </a:bodyPr>
              <a:lstStyle/>
              <a:p>
                <a:r>
                  <a:rPr lang="en-US" altLang="zh-CN" sz="1200" b="1" dirty="0">
                    <a:latin typeface="微软雅黑" panose="020B0503020204020204" pitchFamily="34" charset="-122"/>
                    <a:ea typeface="微软雅黑" panose="020B0503020204020204" pitchFamily="34" charset="-122"/>
                  </a:rPr>
                  <a:t>256 KB </a:t>
                </a:r>
                <a:r>
                  <a:rPr lang="zh-CN" altLang="en-US" sz="1200" b="1" dirty="0">
                    <a:latin typeface="微软雅黑" panose="020B0503020204020204" pitchFamily="34" charset="-122"/>
                    <a:ea typeface="微软雅黑" panose="020B0503020204020204" pitchFamily="34" charset="-122"/>
                  </a:rPr>
                  <a:t>窗口</a:t>
                </a:r>
              </a:p>
            </p:txBody>
          </p:sp>
        </p:grpSp>
        <p:cxnSp>
          <p:nvCxnSpPr>
            <p:cNvPr id="44" name="直接连接符 43"/>
            <p:cNvCxnSpPr/>
            <p:nvPr/>
          </p:nvCxnSpPr>
          <p:spPr>
            <a:xfrm>
              <a:off x="2823424" y="1978574"/>
              <a:ext cx="3807117" cy="0"/>
            </a:xfrm>
            <a:prstGeom prst="line">
              <a:avLst/>
            </a:prstGeom>
            <a:ln w="19050"/>
          </p:spPr>
          <p:style>
            <a:lnRef idx="1">
              <a:schemeClr val="dk1"/>
            </a:lnRef>
            <a:fillRef idx="0">
              <a:schemeClr val="dk1"/>
            </a:fillRef>
            <a:effectRef idx="0">
              <a:schemeClr val="dk1"/>
            </a:effectRef>
            <a:fontRef idx="minor">
              <a:schemeClr val="tx1"/>
            </a:fontRef>
          </p:style>
        </p:cxnSp>
        <p:sp>
          <p:nvSpPr>
            <p:cNvPr id="45" name="Rectangle 14"/>
            <p:cNvSpPr>
              <a:spLocks noChangeArrowheads="1"/>
            </p:cNvSpPr>
            <p:nvPr/>
          </p:nvSpPr>
          <p:spPr bwMode="auto">
            <a:xfrm>
              <a:off x="3832988" y="1761080"/>
              <a:ext cx="168184" cy="179437"/>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51" name="Rectangle 15"/>
            <p:cNvSpPr>
              <a:spLocks noChangeArrowheads="1"/>
            </p:cNvSpPr>
            <p:nvPr/>
          </p:nvSpPr>
          <p:spPr bwMode="auto">
            <a:xfrm>
              <a:off x="4059292" y="1761080"/>
              <a:ext cx="168184" cy="179438"/>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53" name="Rectangle 16"/>
            <p:cNvSpPr>
              <a:spLocks noChangeArrowheads="1"/>
            </p:cNvSpPr>
            <p:nvPr/>
          </p:nvSpPr>
          <p:spPr bwMode="auto">
            <a:xfrm>
              <a:off x="4285596" y="1761080"/>
              <a:ext cx="168184" cy="179437"/>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54" name="Rectangle 17"/>
            <p:cNvSpPr>
              <a:spLocks noChangeArrowheads="1"/>
            </p:cNvSpPr>
            <p:nvPr/>
          </p:nvSpPr>
          <p:spPr bwMode="auto">
            <a:xfrm>
              <a:off x="4511900" y="1761080"/>
              <a:ext cx="168184" cy="179438"/>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55" name="Rectangle 14"/>
            <p:cNvSpPr>
              <a:spLocks noChangeArrowheads="1"/>
            </p:cNvSpPr>
            <p:nvPr/>
          </p:nvSpPr>
          <p:spPr bwMode="auto">
            <a:xfrm>
              <a:off x="4738204" y="1761080"/>
              <a:ext cx="168184" cy="179437"/>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56" name="Rectangle 15"/>
            <p:cNvSpPr>
              <a:spLocks noChangeArrowheads="1"/>
            </p:cNvSpPr>
            <p:nvPr/>
          </p:nvSpPr>
          <p:spPr bwMode="auto">
            <a:xfrm>
              <a:off x="4964508" y="1761080"/>
              <a:ext cx="168184" cy="179438"/>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58" name="Rectangle 16"/>
            <p:cNvSpPr>
              <a:spLocks noChangeArrowheads="1"/>
            </p:cNvSpPr>
            <p:nvPr/>
          </p:nvSpPr>
          <p:spPr bwMode="auto">
            <a:xfrm>
              <a:off x="5190812" y="1761080"/>
              <a:ext cx="168184" cy="179437"/>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59" name="Rectangle 17"/>
            <p:cNvSpPr>
              <a:spLocks noChangeArrowheads="1"/>
            </p:cNvSpPr>
            <p:nvPr/>
          </p:nvSpPr>
          <p:spPr bwMode="auto">
            <a:xfrm>
              <a:off x="5417116" y="1761080"/>
              <a:ext cx="168184" cy="179438"/>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60" name="Rectangle 14"/>
            <p:cNvSpPr>
              <a:spLocks noChangeArrowheads="1"/>
            </p:cNvSpPr>
            <p:nvPr/>
          </p:nvSpPr>
          <p:spPr bwMode="auto">
            <a:xfrm>
              <a:off x="5643420" y="1761080"/>
              <a:ext cx="168184" cy="179437"/>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61" name="Rectangle 15"/>
            <p:cNvSpPr>
              <a:spLocks noChangeArrowheads="1"/>
            </p:cNvSpPr>
            <p:nvPr/>
          </p:nvSpPr>
          <p:spPr bwMode="auto">
            <a:xfrm>
              <a:off x="5869724" y="1761080"/>
              <a:ext cx="168184" cy="179438"/>
            </a:xfrm>
            <a:prstGeom prst="rect">
              <a:avLst/>
            </a:prstGeom>
            <a:solidFill>
              <a:srgbClr val="00FF99"/>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62" name="Rectangle 16"/>
            <p:cNvSpPr>
              <a:spLocks noChangeArrowheads="1"/>
            </p:cNvSpPr>
            <p:nvPr/>
          </p:nvSpPr>
          <p:spPr bwMode="auto">
            <a:xfrm>
              <a:off x="6735823" y="1761080"/>
              <a:ext cx="168184" cy="179437"/>
            </a:xfrm>
            <a:prstGeom prst="rect">
              <a:avLst/>
            </a:prstGeom>
            <a:solidFill>
              <a:srgbClr val="FFFF00"/>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63" name="Rectangle 17"/>
            <p:cNvSpPr>
              <a:spLocks noChangeArrowheads="1"/>
            </p:cNvSpPr>
            <p:nvPr/>
          </p:nvSpPr>
          <p:spPr bwMode="auto">
            <a:xfrm>
              <a:off x="6962123" y="1761080"/>
              <a:ext cx="168184" cy="179438"/>
            </a:xfrm>
            <a:prstGeom prst="rect">
              <a:avLst/>
            </a:prstGeom>
            <a:solidFill>
              <a:srgbClr val="FFFF00"/>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64" name="Rectangle 16"/>
            <p:cNvSpPr>
              <a:spLocks noChangeArrowheads="1"/>
            </p:cNvSpPr>
            <p:nvPr/>
          </p:nvSpPr>
          <p:spPr bwMode="auto">
            <a:xfrm>
              <a:off x="7184671" y="1761080"/>
              <a:ext cx="168184" cy="179437"/>
            </a:xfrm>
            <a:prstGeom prst="rect">
              <a:avLst/>
            </a:prstGeom>
            <a:solidFill>
              <a:srgbClr val="FFFF00"/>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65" name="Rectangle 17"/>
            <p:cNvSpPr>
              <a:spLocks noChangeArrowheads="1"/>
            </p:cNvSpPr>
            <p:nvPr/>
          </p:nvSpPr>
          <p:spPr bwMode="auto">
            <a:xfrm>
              <a:off x="7410971" y="1761080"/>
              <a:ext cx="168184" cy="179438"/>
            </a:xfrm>
            <a:prstGeom prst="rect">
              <a:avLst/>
            </a:prstGeom>
            <a:solidFill>
              <a:srgbClr val="FFFF00"/>
            </a:solidFill>
            <a:ln w="9525">
              <a:solidFill>
                <a:schemeClr val="tx1"/>
              </a:solidFill>
              <a:miter lim="800000"/>
              <a:headEnd/>
              <a:tailEnd/>
            </a:ln>
            <a:effectLst/>
            <a:ex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66" name="矩形 65"/>
            <p:cNvSpPr/>
            <p:nvPr/>
          </p:nvSpPr>
          <p:spPr>
            <a:xfrm>
              <a:off x="6738818" y="1516713"/>
              <a:ext cx="646331" cy="276999"/>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到达的</a:t>
              </a:r>
            </a:p>
          </p:txBody>
        </p:sp>
      </p:grpSp>
      <p:sp>
        <p:nvSpPr>
          <p:cNvPr id="10" name="灯片编号占位符 9">
            <a:extLst>
              <a:ext uri="{FF2B5EF4-FFF2-40B4-BE49-F238E27FC236}">
                <a16:creationId xmlns:a16="http://schemas.microsoft.com/office/drawing/2014/main" id="{8DF0F797-406C-4E15-8B76-1456614E9688}"/>
              </a:ext>
            </a:extLst>
          </p:cNvPr>
          <p:cNvSpPr>
            <a:spLocks noGrp="1"/>
          </p:cNvSpPr>
          <p:nvPr>
            <p:ph type="sldNum" sz="quarter" idx="12"/>
          </p:nvPr>
        </p:nvSpPr>
        <p:spPr/>
        <p:txBody>
          <a:bodyPr/>
          <a:lstStyle/>
          <a:p>
            <a:fld id="{C485880C-E2C3-4DAB-AE74-D9BE691626AC}" type="slidenum">
              <a:rPr lang="zh-CN" altLang="en-US" smtClean="0"/>
              <a:pPr/>
              <a:t>84</a:t>
            </a:fld>
            <a:endParaRPr lang="zh-CN" altLang="en-US"/>
          </a:p>
        </p:txBody>
      </p:sp>
    </p:spTree>
    <p:extLst>
      <p:ext uri="{BB962C8B-B14F-4D97-AF65-F5344CB8AC3E}">
        <p14:creationId xmlns:p14="http://schemas.microsoft.com/office/powerpoint/2010/main" val="17109798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383745" y="587638"/>
            <a:ext cx="23952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选项（</a:t>
            </a:r>
            <a:r>
              <a:rPr lang="en-US" altLang="zh-CN" sz="2000" b="1" dirty="0">
                <a:solidFill>
                  <a:schemeClr val="bg1"/>
                </a:solidFill>
                <a:latin typeface="微软雅黑" pitchFamily="34" charset="-122"/>
                <a:ea typeface="微软雅黑" pitchFamily="34" charset="-122"/>
              </a:rPr>
              <a:t>8</a:t>
            </a:r>
            <a:r>
              <a:rPr lang="zh-CN" altLang="en-US" sz="2000" b="1" dirty="0">
                <a:solidFill>
                  <a:schemeClr val="bg1"/>
                </a:solidFill>
                <a:latin typeface="微软雅黑" pitchFamily="34" charset="-122"/>
                <a:ea typeface="微软雅黑" pitchFamily="34" charset="-122"/>
              </a:rPr>
              <a:t>）：时间戳</a:t>
            </a:r>
          </a:p>
        </p:txBody>
      </p:sp>
      <p:sp>
        <p:nvSpPr>
          <p:cNvPr id="4" name="Rectangle 8"/>
          <p:cNvSpPr>
            <a:spLocks noChangeArrowheads="1"/>
          </p:cNvSpPr>
          <p:nvPr/>
        </p:nvSpPr>
        <p:spPr bwMode="auto">
          <a:xfrm>
            <a:off x="556963" y="986547"/>
            <a:ext cx="8048776" cy="3298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占 </a:t>
            </a:r>
            <a:r>
              <a:rPr lang="en-US" altLang="zh-CN" sz="2000" b="1" dirty="0">
                <a:latin typeface="微软雅黑" pitchFamily="34" charset="-122"/>
                <a:ea typeface="微软雅黑" pitchFamily="34" charset="-122"/>
              </a:rPr>
              <a:t>10 </a:t>
            </a:r>
            <a:r>
              <a:rPr lang="zh-CN" altLang="en-US" sz="2000" b="1" dirty="0">
                <a:latin typeface="微软雅黑" pitchFamily="34" charset="-122"/>
                <a:ea typeface="微软雅黑" pitchFamily="34" charset="-122"/>
              </a:rPr>
              <a:t>字节。最主要的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个字段：</a:t>
            </a:r>
            <a:endParaRPr lang="en-US" altLang="zh-CN" sz="2000" b="1" dirty="0">
              <a:latin typeface="微软雅黑" pitchFamily="34" charset="-122"/>
              <a:ea typeface="微软雅黑" pitchFamily="34" charset="-122"/>
            </a:endParaRPr>
          </a:p>
          <a:p>
            <a:pPr>
              <a:lnSpc>
                <a:spcPts val="3000"/>
              </a:lnSpc>
              <a:buClr>
                <a:srgbClr val="0070C0"/>
              </a:buClr>
            </a:pPr>
            <a:r>
              <a:rPr lang="en-US" altLang="zh-CN" sz="2000" b="1" dirty="0">
                <a:latin typeface="微软雅黑" pitchFamily="34" charset="-122"/>
                <a:ea typeface="微软雅黑" pitchFamily="34" charset="-122"/>
              </a:rPr>
              <a:t>	</a:t>
            </a:r>
            <a:r>
              <a:rPr lang="zh-CN" altLang="en-US" sz="2000" b="1" dirty="0">
                <a:solidFill>
                  <a:srgbClr val="0000CC"/>
                </a:solidFill>
                <a:latin typeface="微软雅黑" pitchFamily="34" charset="-122"/>
                <a:ea typeface="微软雅黑" pitchFamily="34" charset="-122"/>
              </a:rPr>
              <a:t>时间戳值字段</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4</a:t>
            </a:r>
            <a:r>
              <a:rPr lang="zh-CN" altLang="en-US" sz="2000" b="1" dirty="0">
                <a:latin typeface="微软雅黑" pitchFamily="34" charset="-122"/>
                <a:ea typeface="微软雅黑" pitchFamily="34" charset="-122"/>
              </a:rPr>
              <a:t>字节）和</a:t>
            </a:r>
            <a:r>
              <a:rPr lang="zh-CN" altLang="en-US" sz="2000" b="1" dirty="0">
                <a:solidFill>
                  <a:srgbClr val="0000CC"/>
                </a:solidFill>
                <a:latin typeface="微软雅黑" pitchFamily="34" charset="-122"/>
                <a:ea typeface="微软雅黑" pitchFamily="34" charset="-122"/>
              </a:rPr>
              <a:t>时间戳回送回答</a:t>
            </a:r>
            <a:r>
              <a:rPr lang="zh-CN" altLang="en-US" sz="2000" b="1" dirty="0">
                <a:latin typeface="微软雅黑" pitchFamily="34" charset="-122"/>
                <a:ea typeface="微软雅黑" pitchFamily="34" charset="-122"/>
              </a:rPr>
              <a:t>字段（</a:t>
            </a:r>
            <a:r>
              <a:rPr lang="en-US" altLang="zh-CN" sz="2000" b="1" dirty="0">
                <a:latin typeface="微软雅黑" pitchFamily="34" charset="-122"/>
                <a:ea typeface="微软雅黑" pitchFamily="34" charset="-122"/>
              </a:rPr>
              <a:t>4</a:t>
            </a:r>
            <a:r>
              <a:rPr lang="zh-CN" altLang="en-US" sz="2000" b="1" dirty="0">
                <a:latin typeface="微软雅黑" pitchFamily="34" charset="-122"/>
                <a:ea typeface="微软雅黑" pitchFamily="34" charset="-122"/>
              </a:rPr>
              <a:t>字节）。</a:t>
            </a:r>
            <a:endParaRPr lang="en-US" altLang="zh-CN" sz="2000" b="1" dirty="0">
              <a:latin typeface="微软雅黑" pitchFamily="34" charset="-122"/>
              <a:ea typeface="微软雅黑" pitchFamily="34" charset="-122"/>
            </a:endParaRPr>
          </a:p>
          <a:p>
            <a:pPr marL="285750" indent="-285750">
              <a:lnSpc>
                <a:spcPts val="3000"/>
              </a:lnSpc>
              <a:buClr>
                <a:srgbClr val="0070C0"/>
              </a:buClr>
              <a:buFont typeface="Wingdings" pitchFamily="2" charset="2"/>
              <a:buChar char="l"/>
            </a:pP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个主要功能：</a:t>
            </a:r>
            <a:endParaRPr lang="en-US" altLang="zh-CN" sz="2000" b="1" dirty="0">
              <a:latin typeface="微软雅黑" pitchFamily="34" charset="-122"/>
              <a:ea typeface="微软雅黑" pitchFamily="34" charset="-122"/>
            </a:endParaRPr>
          </a:p>
          <a:p>
            <a:pPr marL="633413" indent="-342900">
              <a:lnSpc>
                <a:spcPts val="3200"/>
              </a:lnSpc>
              <a:buClr>
                <a:srgbClr val="7030A0"/>
              </a:buClr>
              <a:buFont typeface="+mj-lt"/>
              <a:buAutoNum type="arabicPeriod"/>
            </a:pPr>
            <a:r>
              <a:rPr lang="zh-CN" altLang="en-US" sz="2000" b="1" dirty="0">
                <a:latin typeface="微软雅黑" pitchFamily="34" charset="-122"/>
                <a:ea typeface="微软雅黑" pitchFamily="34" charset="-122"/>
              </a:rPr>
              <a:t>计算往返时间 </a:t>
            </a:r>
            <a:r>
              <a:rPr lang="en-US" altLang="zh-CN" sz="2000" b="1" dirty="0">
                <a:latin typeface="微软雅黑" pitchFamily="34" charset="-122"/>
                <a:ea typeface="微软雅黑" pitchFamily="34" charset="-122"/>
              </a:rPr>
              <a:t>RTT</a:t>
            </a:r>
          </a:p>
          <a:p>
            <a:pPr marL="633413" indent="-342900">
              <a:lnSpc>
                <a:spcPts val="3200"/>
              </a:lnSpc>
              <a:buClr>
                <a:srgbClr val="7030A0"/>
              </a:buClr>
              <a:buFont typeface="+mj-lt"/>
              <a:buAutoNum type="arabicPeriod"/>
            </a:pPr>
            <a:r>
              <a:rPr lang="zh-CN" altLang="en-US" sz="2000" b="1" dirty="0">
                <a:latin typeface="微软雅黑" pitchFamily="34" charset="-122"/>
                <a:ea typeface="微软雅黑" pitchFamily="34" charset="-122"/>
              </a:rPr>
              <a:t>防止序号绕回 </a:t>
            </a:r>
            <a:r>
              <a:rPr lang="en-US" altLang="zh-CN" sz="2000" b="1" dirty="0">
                <a:latin typeface="微软雅黑" pitchFamily="34" charset="-122"/>
                <a:ea typeface="微软雅黑" pitchFamily="34" charset="-122"/>
              </a:rPr>
              <a:t>PAWS (Protect Against Wrapped Sequence numbers)</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990600" lvl="1" indent="-342900">
              <a:lnSpc>
                <a:spcPts val="3200"/>
              </a:lnSpc>
              <a:buClr>
                <a:srgbClr val="993300"/>
              </a:buClr>
              <a:buSzPct val="80000"/>
              <a:buFont typeface="Wingdings" panose="05000000000000000000" pitchFamily="2" charset="2"/>
              <a:buChar char="p"/>
            </a:pPr>
            <a:r>
              <a:rPr lang="zh-CN" altLang="en-US" sz="2000" b="1" dirty="0">
                <a:latin typeface="微软雅黑" pitchFamily="34" charset="-122"/>
                <a:ea typeface="微软雅黑" pitchFamily="34" charset="-122"/>
              </a:rPr>
              <a:t>序号重复时，为了使接收方能够把</a:t>
            </a:r>
            <a:r>
              <a:rPr lang="zh-CN" altLang="en-US" sz="2000" b="1" dirty="0">
                <a:solidFill>
                  <a:srgbClr val="C00000"/>
                </a:solidFill>
                <a:latin typeface="微软雅黑" pitchFamily="34" charset="-122"/>
                <a:ea typeface="微软雅黑" pitchFamily="34" charset="-122"/>
              </a:rPr>
              <a:t>新报文段</a:t>
            </a:r>
            <a:r>
              <a:rPr lang="zh-CN" altLang="en-US" sz="2000" b="1" dirty="0">
                <a:latin typeface="微软雅黑" pitchFamily="34" charset="-122"/>
                <a:ea typeface="微软雅黑" pitchFamily="34" charset="-122"/>
              </a:rPr>
              <a:t>和迟到很久的</a:t>
            </a:r>
            <a:r>
              <a:rPr lang="zh-CN" altLang="en-US" sz="2000" b="1" dirty="0">
                <a:solidFill>
                  <a:srgbClr val="C00000"/>
                </a:solidFill>
                <a:latin typeface="微软雅黑" pitchFamily="34" charset="-122"/>
                <a:ea typeface="微软雅黑" pitchFamily="34" charset="-122"/>
              </a:rPr>
              <a:t>旧报文段</a:t>
            </a:r>
            <a:r>
              <a:rPr lang="zh-CN" altLang="en-US" sz="2000" b="1" dirty="0">
                <a:latin typeface="微软雅黑" pitchFamily="34" charset="-122"/>
                <a:ea typeface="微软雅黑" pitchFamily="34" charset="-122"/>
              </a:rPr>
              <a:t>区分开，可以在报文段中加上时间戳。</a:t>
            </a:r>
            <a:endParaRPr lang="en-US" altLang="zh-CN" sz="2000" b="1" dirty="0">
              <a:latin typeface="微软雅黑" pitchFamily="34" charset="-122"/>
              <a:ea typeface="微软雅黑" pitchFamily="34" charset="-122"/>
            </a:endParaRPr>
          </a:p>
        </p:txBody>
      </p:sp>
      <p:sp>
        <p:nvSpPr>
          <p:cNvPr id="5" name="灯片编号占位符 4">
            <a:extLst>
              <a:ext uri="{FF2B5EF4-FFF2-40B4-BE49-F238E27FC236}">
                <a16:creationId xmlns:a16="http://schemas.microsoft.com/office/drawing/2014/main" id="{A69965C2-7285-4463-BBC5-167E337C7CEB}"/>
              </a:ext>
            </a:extLst>
          </p:cNvPr>
          <p:cNvSpPr>
            <a:spLocks noGrp="1"/>
          </p:cNvSpPr>
          <p:nvPr>
            <p:ph type="sldNum" sz="quarter" idx="12"/>
          </p:nvPr>
        </p:nvSpPr>
        <p:spPr/>
        <p:txBody>
          <a:bodyPr/>
          <a:lstStyle/>
          <a:p>
            <a:fld id="{C485880C-E2C3-4DAB-AE74-D9BE691626AC}" type="slidenum">
              <a:rPr lang="zh-CN" altLang="en-US" smtClean="0"/>
              <a:pPr/>
              <a:t>85</a:t>
            </a:fld>
            <a:endParaRPr lang="zh-CN" altLang="en-US"/>
          </a:p>
        </p:txBody>
      </p:sp>
    </p:spTree>
    <p:extLst>
      <p:ext uri="{BB962C8B-B14F-4D97-AF65-F5344CB8AC3E}">
        <p14:creationId xmlns:p14="http://schemas.microsoft.com/office/powerpoint/2010/main" val="1062980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629135" y="2529226"/>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7" name="Rectangle 9"/>
          <p:cNvSpPr>
            <a:spLocks noChangeArrowheads="1"/>
          </p:cNvSpPr>
          <p:nvPr/>
        </p:nvSpPr>
        <p:spPr bwMode="auto">
          <a:xfrm>
            <a:off x="2629135" y="132692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8" name="Rectangle 10"/>
          <p:cNvSpPr>
            <a:spLocks noChangeArrowheads="1"/>
          </p:cNvSpPr>
          <p:nvPr/>
        </p:nvSpPr>
        <p:spPr bwMode="auto">
          <a:xfrm>
            <a:off x="2629135" y="193334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9" name="Line 16"/>
          <p:cNvSpPr>
            <a:spLocks noChangeShapeType="1"/>
          </p:cNvSpPr>
          <p:nvPr/>
        </p:nvSpPr>
        <p:spPr bwMode="auto">
          <a:xfrm>
            <a:off x="3637198" y="1255484"/>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p:nvSpPr>
        <p:spPr bwMode="auto">
          <a:xfrm>
            <a:off x="2700573" y="1072922"/>
            <a:ext cx="562763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5.6.1                          </a:t>
            </a:r>
            <a:r>
              <a:rPr lang="zh-CN" altLang="en-US" sz="2000" b="1" dirty="0">
                <a:solidFill>
                  <a:schemeClr val="bg1"/>
                </a:solidFill>
                <a:latin typeface="微软雅黑" pitchFamily="34" charset="-122"/>
                <a:ea typeface="微软雅黑" pitchFamily="34" charset="-122"/>
              </a:rPr>
              <a:t>以字节为单位的滑动窗口</a:t>
            </a:r>
          </a:p>
          <a:p>
            <a:pPr eaLnBrk="0" hangingPunct="0">
              <a:lnSpc>
                <a:spcPct val="200000"/>
              </a:lnSpc>
            </a:pPr>
            <a:r>
              <a:rPr lang="en-US" altLang="zh-CN" sz="2000" b="1" dirty="0">
                <a:solidFill>
                  <a:schemeClr val="bg1"/>
                </a:solidFill>
                <a:latin typeface="微软雅黑" pitchFamily="34" charset="-122"/>
                <a:ea typeface="微软雅黑" pitchFamily="34" charset="-122"/>
              </a:rPr>
              <a:t>5.6.2                                 </a:t>
            </a:r>
            <a:r>
              <a:rPr lang="zh-CN" altLang="en-US" sz="2000" b="1" dirty="0">
                <a:solidFill>
                  <a:schemeClr val="bg1"/>
                </a:solidFill>
                <a:latin typeface="微软雅黑" pitchFamily="34" charset="-122"/>
                <a:ea typeface="微软雅黑" pitchFamily="34" charset="-122"/>
              </a:rPr>
              <a:t>超时重传时间的选择  </a:t>
            </a:r>
          </a:p>
          <a:p>
            <a:pPr eaLnBrk="0" hangingPunct="0">
              <a:lnSpc>
                <a:spcPct val="200000"/>
              </a:lnSpc>
            </a:pPr>
            <a:r>
              <a:rPr lang="en-US" altLang="zh-CN" sz="2000" b="1" dirty="0">
                <a:solidFill>
                  <a:schemeClr val="bg1"/>
                </a:solidFill>
                <a:latin typeface="微软雅黑" pitchFamily="34" charset="-122"/>
                <a:ea typeface="微软雅黑" pitchFamily="34" charset="-122"/>
              </a:rPr>
              <a:t>5.6.3                                       </a:t>
            </a:r>
            <a:r>
              <a:rPr lang="zh-CN" altLang="en-US" sz="2000" b="1" dirty="0">
                <a:solidFill>
                  <a:schemeClr val="bg1"/>
                </a:solidFill>
                <a:latin typeface="微软雅黑" pitchFamily="34" charset="-122"/>
                <a:ea typeface="微软雅黑" pitchFamily="34" charset="-122"/>
              </a:rPr>
              <a:t>选择确认 </a:t>
            </a:r>
            <a:r>
              <a:rPr lang="en-US" altLang="zh-CN" sz="2000" b="1" dirty="0">
                <a:solidFill>
                  <a:schemeClr val="bg1"/>
                </a:solidFill>
                <a:latin typeface="微软雅黑" pitchFamily="34" charset="-122"/>
                <a:ea typeface="微软雅黑" pitchFamily="34" charset="-122"/>
              </a:rPr>
              <a:t>SACK</a:t>
            </a:r>
          </a:p>
        </p:txBody>
      </p:sp>
      <p:sp>
        <p:nvSpPr>
          <p:cNvPr id="11" name="Rectangle 27"/>
          <p:cNvSpPr>
            <a:spLocks noChangeArrowheads="1"/>
          </p:cNvSpPr>
          <p:nvPr/>
        </p:nvSpPr>
        <p:spPr bwMode="auto">
          <a:xfrm>
            <a:off x="639730" y="132692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2" name="Rectangle 29"/>
          <p:cNvSpPr>
            <a:spLocks noChangeArrowheads="1"/>
          </p:cNvSpPr>
          <p:nvPr/>
        </p:nvSpPr>
        <p:spPr bwMode="auto">
          <a:xfrm>
            <a:off x="648619" y="1421854"/>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5.6</a:t>
            </a:r>
          </a:p>
          <a:p>
            <a:pPr eaLnBrk="0" hangingPunct="0"/>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可靠传输的实现</a:t>
            </a:r>
            <a:endParaRPr lang="zh-CN" altLang="fr-FR"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D78DC05D-C747-4E32-BF10-2EC7A1DE5E5C}"/>
              </a:ext>
            </a:extLst>
          </p:cNvPr>
          <p:cNvSpPr>
            <a:spLocks noGrp="1"/>
          </p:cNvSpPr>
          <p:nvPr>
            <p:ph type="sldNum" sz="quarter" idx="12"/>
          </p:nvPr>
        </p:nvSpPr>
        <p:spPr/>
        <p:txBody>
          <a:bodyPr/>
          <a:lstStyle/>
          <a:p>
            <a:fld id="{C485880C-E2C3-4DAB-AE74-D9BE691626AC}" type="slidenum">
              <a:rPr lang="zh-CN" altLang="en-US" smtClean="0"/>
              <a:pPr/>
              <a:t>86</a:t>
            </a:fld>
            <a:endParaRPr lang="zh-CN" altLang="en-US"/>
          </a:p>
        </p:txBody>
      </p:sp>
    </p:spTree>
    <p:extLst>
      <p:ext uri="{BB962C8B-B14F-4D97-AF65-F5344CB8AC3E}">
        <p14:creationId xmlns:p14="http://schemas.microsoft.com/office/powerpoint/2010/main" val="25093416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5"/>
          <p:cNvSpPr>
            <a:spLocks noChangeArrowheads="1"/>
          </p:cNvSpPr>
          <p:nvPr/>
        </p:nvSpPr>
        <p:spPr bwMode="auto">
          <a:xfrm>
            <a:off x="556963" y="619536"/>
            <a:ext cx="8048776"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5" name="Rectangle 6"/>
          <p:cNvSpPr>
            <a:spLocks noChangeArrowheads="1"/>
          </p:cNvSpPr>
          <p:nvPr/>
        </p:nvSpPr>
        <p:spPr bwMode="auto">
          <a:xfrm>
            <a:off x="2277946" y="586409"/>
            <a:ext cx="45881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5.6.1   </a:t>
            </a:r>
            <a:r>
              <a:rPr lang="zh-CN" altLang="en-US" sz="2400" b="1" dirty="0">
                <a:solidFill>
                  <a:schemeClr val="bg1"/>
                </a:solidFill>
                <a:latin typeface="微软雅黑" pitchFamily="34" charset="-122"/>
                <a:ea typeface="微软雅黑" pitchFamily="34" charset="-122"/>
              </a:rPr>
              <a:t>以字节为单位的滑动窗口</a:t>
            </a:r>
          </a:p>
        </p:txBody>
      </p:sp>
      <p:sp>
        <p:nvSpPr>
          <p:cNvPr id="36" name="Rectangle 8"/>
          <p:cNvSpPr>
            <a:spLocks noChangeArrowheads="1"/>
          </p:cNvSpPr>
          <p:nvPr/>
        </p:nvSpPr>
        <p:spPr bwMode="auto">
          <a:xfrm>
            <a:off x="556963" y="1032561"/>
            <a:ext cx="8048776"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使用流水线传输和滑动窗口协议实现高效、可靠的传输。</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的滑动窗口是</a:t>
            </a:r>
            <a:r>
              <a:rPr lang="zh-CN" altLang="en-US" sz="2000" b="1" dirty="0">
                <a:solidFill>
                  <a:srgbClr val="C00000"/>
                </a:solidFill>
                <a:latin typeface="微软雅黑" pitchFamily="34" charset="-122"/>
                <a:ea typeface="微软雅黑" pitchFamily="34" charset="-122"/>
              </a:rPr>
              <a:t>以字节为单位</a:t>
            </a:r>
            <a:r>
              <a:rPr lang="zh-CN" altLang="en-US" sz="2000" b="1" dirty="0">
                <a:latin typeface="微软雅黑" pitchFamily="34" charset="-122"/>
                <a:ea typeface="微软雅黑" pitchFamily="34" charset="-122"/>
              </a:rPr>
              <a:t>的。</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发送方 </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和接收方 </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分别维持一个</a:t>
            </a:r>
            <a:r>
              <a:rPr lang="zh-CN" altLang="en-US" sz="2000" b="1" dirty="0">
                <a:solidFill>
                  <a:srgbClr val="C00000"/>
                </a:solidFill>
                <a:latin typeface="微软雅黑" pitchFamily="34" charset="-122"/>
                <a:ea typeface="微软雅黑" pitchFamily="34" charset="-122"/>
              </a:rPr>
              <a:t>发送窗口</a:t>
            </a:r>
            <a:r>
              <a:rPr lang="zh-CN" altLang="en-US" sz="2000" b="1" dirty="0">
                <a:latin typeface="微软雅黑" pitchFamily="34" charset="-122"/>
                <a:ea typeface="微软雅黑" pitchFamily="34" charset="-122"/>
              </a:rPr>
              <a:t>和一个</a:t>
            </a:r>
            <a:r>
              <a:rPr lang="zh-CN" altLang="en-US" sz="2000" b="1" dirty="0">
                <a:solidFill>
                  <a:srgbClr val="C00000"/>
                </a:solidFill>
                <a:latin typeface="微软雅黑" pitchFamily="34" charset="-122"/>
                <a:ea typeface="微软雅黑" pitchFamily="34" charset="-122"/>
              </a:rPr>
              <a:t>接收窗口。</a:t>
            </a:r>
            <a:endParaRPr lang="en-US" altLang="zh-CN" sz="2000" b="1" dirty="0">
              <a:solidFill>
                <a:srgbClr val="C00000"/>
              </a:solidFill>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发送窗口</a:t>
            </a:r>
            <a:r>
              <a:rPr lang="zh-CN" altLang="en-US" sz="2000" b="1" dirty="0">
                <a:latin typeface="微软雅黑" pitchFamily="34" charset="-122"/>
                <a:ea typeface="微软雅黑" pitchFamily="34" charset="-122"/>
              </a:rPr>
              <a:t>：在没有收到确认的情况下，发送方可以</a:t>
            </a:r>
            <a:r>
              <a:rPr lang="zh-CN" altLang="en-US" sz="2000" b="1" dirty="0">
                <a:solidFill>
                  <a:srgbClr val="C00000"/>
                </a:solidFill>
                <a:latin typeface="微软雅黑" pitchFamily="34" charset="-122"/>
                <a:ea typeface="微软雅黑" pitchFamily="34" charset="-122"/>
              </a:rPr>
              <a:t>连续</a:t>
            </a:r>
            <a:r>
              <a:rPr lang="zh-CN" altLang="en-US" sz="2000" b="1" dirty="0">
                <a:latin typeface="微软雅黑" pitchFamily="34" charset="-122"/>
                <a:ea typeface="微软雅黑" pitchFamily="34" charset="-122"/>
              </a:rPr>
              <a:t>把窗口内的数据</a:t>
            </a:r>
            <a:r>
              <a:rPr lang="zh-CN" altLang="en-US" sz="2000" b="1" dirty="0">
                <a:solidFill>
                  <a:srgbClr val="C00000"/>
                </a:solidFill>
                <a:latin typeface="微软雅黑" pitchFamily="34" charset="-122"/>
                <a:ea typeface="微软雅黑" pitchFamily="34" charset="-122"/>
              </a:rPr>
              <a:t>全部发送</a:t>
            </a:r>
            <a:r>
              <a:rPr lang="zh-CN" altLang="en-US" sz="2000" b="1" dirty="0">
                <a:latin typeface="微软雅黑" pitchFamily="34" charset="-122"/>
                <a:ea typeface="微软雅黑" pitchFamily="34" charset="-122"/>
              </a:rPr>
              <a:t>出去。凡是已经发送过的数据，在未收到确认之前都必须</a:t>
            </a:r>
            <a:r>
              <a:rPr lang="zh-CN" altLang="en-US" sz="2000" b="1" dirty="0">
                <a:solidFill>
                  <a:srgbClr val="C00000"/>
                </a:solidFill>
                <a:latin typeface="微软雅黑" pitchFamily="34" charset="-122"/>
                <a:ea typeface="微软雅黑" pitchFamily="34" charset="-122"/>
              </a:rPr>
              <a:t>暂时保留，</a:t>
            </a:r>
            <a:r>
              <a:rPr lang="zh-CN" altLang="en-US" sz="2000" b="1" dirty="0">
                <a:latin typeface="微软雅黑" pitchFamily="34" charset="-122"/>
                <a:ea typeface="微软雅黑" pitchFamily="34" charset="-122"/>
              </a:rPr>
              <a:t>以便在超时重传时使用。</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接收窗口</a:t>
            </a:r>
            <a:r>
              <a:rPr lang="zh-CN" altLang="en-US" sz="2000" b="1" dirty="0">
                <a:latin typeface="微软雅黑" pitchFamily="34" charset="-122"/>
                <a:ea typeface="微软雅黑" pitchFamily="34" charset="-122"/>
              </a:rPr>
              <a:t>：只允许接收</a:t>
            </a:r>
            <a:r>
              <a:rPr lang="zh-CN" altLang="en-US" sz="2000" b="1" dirty="0">
                <a:solidFill>
                  <a:srgbClr val="C00000"/>
                </a:solidFill>
                <a:latin typeface="微软雅黑" pitchFamily="34" charset="-122"/>
                <a:ea typeface="微软雅黑" pitchFamily="34" charset="-122"/>
              </a:rPr>
              <a:t>落入</a:t>
            </a:r>
            <a:r>
              <a:rPr lang="zh-CN" altLang="en-US" sz="2000" b="1" dirty="0">
                <a:latin typeface="微软雅黑" pitchFamily="34" charset="-122"/>
                <a:ea typeface="微软雅黑" pitchFamily="34" charset="-122"/>
              </a:rPr>
              <a:t>窗口内的数据。</a:t>
            </a:r>
            <a:endParaRPr lang="en-US" altLang="zh-CN" sz="2000" b="1" dirty="0">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7ADB2B6F-8C2A-4D56-BB0B-D356AD5E582A}"/>
              </a:ext>
            </a:extLst>
          </p:cNvPr>
          <p:cNvSpPr>
            <a:spLocks noGrp="1"/>
          </p:cNvSpPr>
          <p:nvPr>
            <p:ph type="sldNum" sz="quarter" idx="12"/>
          </p:nvPr>
        </p:nvSpPr>
        <p:spPr/>
        <p:txBody>
          <a:bodyPr/>
          <a:lstStyle/>
          <a:p>
            <a:fld id="{C485880C-E2C3-4DAB-AE74-D9BE691626AC}" type="slidenum">
              <a:rPr lang="zh-CN" altLang="en-US" smtClean="0"/>
              <a:pPr/>
              <a:t>87</a:t>
            </a:fld>
            <a:endParaRPr lang="zh-CN" altLang="en-US"/>
          </a:p>
        </p:txBody>
      </p:sp>
    </p:spTree>
    <p:extLst>
      <p:ext uri="{BB962C8B-B14F-4D97-AF65-F5344CB8AC3E}">
        <p14:creationId xmlns:p14="http://schemas.microsoft.com/office/powerpoint/2010/main" val="17344708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圆角矩形 60"/>
          <p:cNvSpPr/>
          <p:nvPr/>
        </p:nvSpPr>
        <p:spPr>
          <a:xfrm>
            <a:off x="545144" y="1020959"/>
            <a:ext cx="8053712" cy="339864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155"/>
          <p:cNvSpPr txBox="1">
            <a:spLocks noChangeArrowheads="1"/>
          </p:cNvSpPr>
          <p:nvPr/>
        </p:nvSpPr>
        <p:spPr bwMode="auto">
          <a:xfrm>
            <a:off x="1140253" y="1150043"/>
            <a:ext cx="6111717" cy="1040285"/>
          </a:xfrm>
          <a:prstGeom prst="rect">
            <a:avLst/>
          </a:prstGeom>
          <a:solidFill>
            <a:schemeClr val="bg1"/>
          </a:solidFill>
          <a:ln w="9525">
            <a:solidFill>
              <a:schemeClr val="tx1"/>
            </a:solidFill>
            <a:miter lim="800000"/>
            <a:headEnd/>
            <a:tailEnd/>
          </a:ln>
          <a:effectLst/>
          <a:extLst/>
        </p:spPr>
        <p:txBody>
          <a:bodyPr wrap="square">
            <a:spAutoFit/>
          </a:bodyPr>
          <a:lstStyle/>
          <a:p>
            <a:pPr marL="285750" indent="-285750">
              <a:lnSpc>
                <a:spcPct val="110000"/>
              </a:lnSpc>
              <a:buFont typeface="Wingdings" pitchFamily="2" charset="2"/>
              <a:buChar char="l"/>
            </a:pP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根据 </a:t>
            </a: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给出的窗口值，构造出自己的发送窗口。</a:t>
            </a:r>
          </a:p>
          <a:p>
            <a:pPr marL="285750" indent="-285750">
              <a:lnSpc>
                <a:spcPct val="110000"/>
              </a:lnSpc>
              <a:buFont typeface="Wingdings" pitchFamily="2" charset="2"/>
              <a:buChar char="l"/>
            </a:pPr>
            <a:r>
              <a:rPr lang="zh-CN" altLang="en-US" sz="1400" b="1" dirty="0">
                <a:latin typeface="微软雅黑" pitchFamily="34" charset="-122"/>
                <a:ea typeface="微软雅黑" pitchFamily="34" charset="-122"/>
              </a:rPr>
              <a:t>发送窗口里面的</a:t>
            </a:r>
            <a:r>
              <a:rPr lang="zh-CN" altLang="en-US" sz="1400" b="1" dirty="0">
                <a:solidFill>
                  <a:srgbClr val="C00000"/>
                </a:solidFill>
                <a:latin typeface="微软雅黑" pitchFamily="34" charset="-122"/>
                <a:ea typeface="微软雅黑" pitchFamily="34" charset="-122"/>
              </a:rPr>
              <a:t>序号</a:t>
            </a:r>
            <a:r>
              <a:rPr lang="zh-CN" altLang="en-US" sz="1400" b="1" dirty="0">
                <a:latin typeface="微软雅黑" pitchFamily="34" charset="-122"/>
                <a:ea typeface="微软雅黑" pitchFamily="34" charset="-122"/>
              </a:rPr>
              <a:t>表示允许发送的序号。</a:t>
            </a:r>
          </a:p>
          <a:p>
            <a:pPr marL="285750" indent="-285750">
              <a:lnSpc>
                <a:spcPct val="110000"/>
              </a:lnSpc>
              <a:buFont typeface="Wingdings" pitchFamily="2" charset="2"/>
              <a:buChar char="l"/>
            </a:pPr>
            <a:r>
              <a:rPr lang="zh-CN" altLang="en-US" sz="1400" b="1" dirty="0">
                <a:latin typeface="微软雅黑" pitchFamily="34" charset="-122"/>
                <a:ea typeface="微软雅黑" pitchFamily="34" charset="-122"/>
              </a:rPr>
              <a:t>窗口越大，发送方就可以在收到对方确认之前连续发送更多的数据，因而可能获得更高的传输效率。</a:t>
            </a:r>
          </a:p>
        </p:txBody>
      </p:sp>
      <p:sp>
        <p:nvSpPr>
          <p:cNvPr id="7" name="Text Box 4"/>
          <p:cNvSpPr txBox="1">
            <a:spLocks noChangeArrowheads="1"/>
          </p:cNvSpPr>
          <p:nvPr/>
        </p:nvSpPr>
        <p:spPr bwMode="auto">
          <a:xfrm>
            <a:off x="7153966" y="2632304"/>
            <a:ext cx="511303" cy="287607"/>
          </a:xfrm>
          <a:prstGeom prst="rect">
            <a:avLst/>
          </a:prstGeom>
          <a:solidFill>
            <a:srgbClr val="C3E3F9"/>
          </a:solidFill>
          <a:ln>
            <a:noFill/>
          </a:ln>
          <a:effectLs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前移</a:t>
            </a:r>
          </a:p>
        </p:txBody>
      </p:sp>
      <p:sp>
        <p:nvSpPr>
          <p:cNvPr id="8" name="AutoShape 5"/>
          <p:cNvSpPr>
            <a:spLocks noChangeArrowheads="1"/>
          </p:cNvSpPr>
          <p:nvPr/>
        </p:nvSpPr>
        <p:spPr bwMode="auto">
          <a:xfrm>
            <a:off x="6731974" y="2714753"/>
            <a:ext cx="401068" cy="106277"/>
          </a:xfrm>
          <a:prstGeom prst="rightArrow">
            <a:avLst>
              <a:gd name="adj1" fmla="val 50000"/>
              <a:gd name="adj2" fmla="val 87088"/>
            </a:avLst>
          </a:prstGeom>
          <a:solidFill>
            <a:srgbClr val="CC00CC"/>
          </a:solidFill>
          <a:ln w="9525">
            <a:solidFill>
              <a:srgbClr val="CC00CC"/>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9" name="AutoShape 6"/>
          <p:cNvSpPr>
            <a:spLocks noChangeArrowheads="1"/>
          </p:cNvSpPr>
          <p:nvPr/>
        </p:nvSpPr>
        <p:spPr bwMode="auto">
          <a:xfrm flipH="1">
            <a:off x="6349885" y="2714753"/>
            <a:ext cx="401068" cy="106277"/>
          </a:xfrm>
          <a:prstGeom prst="rightArrow">
            <a:avLst>
              <a:gd name="adj1" fmla="val 50000"/>
              <a:gd name="adj2" fmla="val 87088"/>
            </a:avLst>
          </a:prstGeom>
          <a:solidFill>
            <a:srgbClr val="009900"/>
          </a:solidFill>
          <a:ln w="9525">
            <a:no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10" name="AutoShape 7"/>
          <p:cNvSpPr>
            <a:spLocks noChangeArrowheads="1"/>
          </p:cNvSpPr>
          <p:nvPr/>
        </p:nvSpPr>
        <p:spPr bwMode="auto">
          <a:xfrm>
            <a:off x="2146903" y="2714753"/>
            <a:ext cx="401068" cy="106277"/>
          </a:xfrm>
          <a:prstGeom prst="rightArrow">
            <a:avLst>
              <a:gd name="adj1" fmla="val 50000"/>
              <a:gd name="adj2" fmla="val 87088"/>
            </a:avLst>
          </a:prstGeom>
          <a:solidFill>
            <a:srgbClr val="CC00CC"/>
          </a:solidFill>
          <a:ln w="9525">
            <a:solidFill>
              <a:srgbClr val="CC00CC"/>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11" name="Text Box 8"/>
          <p:cNvSpPr txBox="1">
            <a:spLocks noChangeArrowheads="1"/>
          </p:cNvSpPr>
          <p:nvPr/>
        </p:nvSpPr>
        <p:spPr bwMode="auto">
          <a:xfrm>
            <a:off x="6714887" y="3517616"/>
            <a:ext cx="1415772" cy="461665"/>
          </a:xfrm>
          <a:prstGeom prst="rect">
            <a:avLst/>
          </a:prstGeom>
          <a:solidFill>
            <a:srgbClr val="C3E3F9"/>
          </a:solidFill>
          <a:ln>
            <a:noFill/>
          </a:ln>
          <a:effectLst/>
          <a:extLst/>
        </p:spPr>
        <p:txBody>
          <a:bodyPr wrap="none">
            <a:spAutoFit/>
          </a:bodyPr>
          <a:lstStyle/>
          <a:p>
            <a:pPr algn="ctr"/>
            <a:r>
              <a:rPr lang="zh-CN" altLang="en-US" sz="1200" b="1" dirty="0">
                <a:solidFill>
                  <a:srgbClr val="C00000"/>
                </a:solidFill>
                <a:latin typeface="微软雅黑" pitchFamily="34" charset="-122"/>
                <a:ea typeface="微软雅黑" pitchFamily="34" charset="-122"/>
              </a:rPr>
              <a:t>待发送，</a:t>
            </a:r>
            <a:endParaRPr lang="en-US" altLang="zh-CN" sz="1200" b="1" dirty="0">
              <a:solidFill>
                <a:srgbClr val="C00000"/>
              </a:solidFill>
              <a:latin typeface="微软雅黑" pitchFamily="34" charset="-122"/>
              <a:ea typeface="微软雅黑" pitchFamily="34" charset="-122"/>
            </a:endParaRPr>
          </a:p>
          <a:p>
            <a:pPr algn="ctr"/>
            <a:r>
              <a:rPr lang="zh-CN" altLang="en-US" sz="1200" b="1" dirty="0">
                <a:solidFill>
                  <a:srgbClr val="C00000"/>
                </a:solidFill>
                <a:latin typeface="微软雅黑" pitchFamily="34" charset="-122"/>
                <a:ea typeface="微软雅黑" pitchFamily="34" charset="-122"/>
              </a:rPr>
              <a:t>但当前不允许发送</a:t>
            </a:r>
          </a:p>
        </p:txBody>
      </p:sp>
      <p:sp>
        <p:nvSpPr>
          <p:cNvPr id="12" name="Text Box 9"/>
          <p:cNvSpPr txBox="1">
            <a:spLocks noChangeArrowheads="1"/>
          </p:cNvSpPr>
          <p:nvPr/>
        </p:nvSpPr>
        <p:spPr bwMode="auto">
          <a:xfrm>
            <a:off x="1153277" y="3508209"/>
            <a:ext cx="830865" cy="479346"/>
          </a:xfrm>
          <a:prstGeom prst="rect">
            <a:avLst/>
          </a:prstGeom>
          <a:solidFill>
            <a:srgbClr val="C3E3F9"/>
          </a:solidFill>
          <a:ln>
            <a:noFill/>
          </a:ln>
          <a:effectLs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已发送并</a:t>
            </a:r>
          </a:p>
          <a:p>
            <a:pPr algn="ctr"/>
            <a:r>
              <a:rPr lang="zh-CN" altLang="en-US" sz="1200" b="1" dirty="0">
                <a:solidFill>
                  <a:srgbClr val="CC00CC"/>
                </a:solidFill>
                <a:latin typeface="微软雅黑" pitchFamily="34" charset="-122"/>
                <a:ea typeface="微软雅黑" pitchFamily="34" charset="-122"/>
              </a:rPr>
              <a:t>收到确认</a:t>
            </a:r>
          </a:p>
        </p:txBody>
      </p:sp>
      <p:sp>
        <p:nvSpPr>
          <p:cNvPr id="13" name="Line 10"/>
          <p:cNvSpPr>
            <a:spLocks noChangeShapeType="1"/>
          </p:cNvSpPr>
          <p:nvPr/>
        </p:nvSpPr>
        <p:spPr bwMode="auto">
          <a:xfrm>
            <a:off x="2154494" y="2963511"/>
            <a:ext cx="459139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4" name="Text Box 11"/>
          <p:cNvSpPr txBox="1">
            <a:spLocks noChangeArrowheads="1"/>
          </p:cNvSpPr>
          <p:nvPr/>
        </p:nvSpPr>
        <p:spPr bwMode="auto">
          <a:xfrm>
            <a:off x="3709044" y="2775170"/>
            <a:ext cx="1573183" cy="287607"/>
          </a:xfrm>
          <a:prstGeom prst="rect">
            <a:avLst/>
          </a:prstGeom>
          <a:solidFill>
            <a:srgbClr val="C3E3F9"/>
          </a:solidFill>
          <a:ln>
            <a:noFill/>
          </a:ln>
          <a:effectLst/>
          <a:extLst/>
        </p:spPr>
        <p:txBody>
          <a:bodyPr wrap="none">
            <a:spAutoFit/>
          </a:bodyPr>
          <a:lstStyle/>
          <a:p>
            <a:r>
              <a:rPr lang="en-US" altLang="zh-CN" sz="1200" b="1" dirty="0">
                <a:solidFill>
                  <a:srgbClr val="0000FF"/>
                </a:solidFill>
                <a:latin typeface="微软雅黑" pitchFamily="34" charset="-122"/>
                <a:ea typeface="微软雅黑" pitchFamily="34" charset="-122"/>
              </a:rPr>
              <a:t>A </a:t>
            </a:r>
            <a:r>
              <a:rPr lang="zh-CN" altLang="en-US" sz="1200" b="1" dirty="0">
                <a:solidFill>
                  <a:srgbClr val="0000FF"/>
                </a:solidFill>
                <a:latin typeface="微软雅黑" pitchFamily="34" charset="-122"/>
                <a:ea typeface="微软雅黑" pitchFamily="34" charset="-122"/>
              </a:rPr>
              <a:t>的发送窗口 </a:t>
            </a:r>
            <a:r>
              <a:rPr lang="en-US" altLang="zh-CN" sz="1200" b="1" dirty="0">
                <a:solidFill>
                  <a:srgbClr val="0000FF"/>
                </a:solidFill>
                <a:latin typeface="微软雅黑" pitchFamily="34" charset="-122"/>
                <a:ea typeface="微软雅黑" pitchFamily="34" charset="-122"/>
              </a:rPr>
              <a:t>= 20</a:t>
            </a:r>
          </a:p>
        </p:txBody>
      </p:sp>
      <p:sp>
        <p:nvSpPr>
          <p:cNvPr id="15" name="Text Box 12"/>
          <p:cNvSpPr txBox="1">
            <a:spLocks noChangeArrowheads="1"/>
          </p:cNvSpPr>
          <p:nvPr/>
        </p:nvSpPr>
        <p:spPr bwMode="auto">
          <a:xfrm>
            <a:off x="3871404" y="3631254"/>
            <a:ext cx="1310210" cy="287607"/>
          </a:xfrm>
          <a:prstGeom prst="rect">
            <a:avLst/>
          </a:prstGeom>
          <a:solidFill>
            <a:srgbClr val="C3E3F9"/>
          </a:solidFill>
          <a:ln>
            <a:noFill/>
          </a:ln>
          <a:effectLst/>
          <a:extLst/>
        </p:spPr>
        <p:txBody>
          <a:bodyPr wrap="none">
            <a:spAutoFit/>
          </a:bodyPr>
          <a:lstStyle/>
          <a:p>
            <a:pPr algn="ctr"/>
            <a:r>
              <a:rPr lang="zh-CN" altLang="en-US" sz="1200" b="1" dirty="0">
                <a:solidFill>
                  <a:srgbClr val="0000FF"/>
                </a:solidFill>
                <a:latin typeface="微软雅黑" pitchFamily="34" charset="-122"/>
                <a:ea typeface="微软雅黑" pitchFamily="34" charset="-122"/>
              </a:rPr>
              <a:t>允许发送的序号</a:t>
            </a:r>
          </a:p>
        </p:txBody>
      </p:sp>
      <p:sp>
        <p:nvSpPr>
          <p:cNvPr id="16" name="Rectangle 13"/>
          <p:cNvSpPr>
            <a:spLocks noChangeArrowheads="1"/>
          </p:cNvSpPr>
          <p:nvPr/>
        </p:nvSpPr>
        <p:spPr bwMode="auto">
          <a:xfrm>
            <a:off x="2154494" y="3087306"/>
            <a:ext cx="4596459" cy="477660"/>
          </a:xfrm>
          <a:prstGeom prst="rect">
            <a:avLst/>
          </a:prstGeom>
          <a:solidFill>
            <a:srgbClr val="0000FF"/>
          </a:solidFill>
          <a:ln>
            <a:noFill/>
          </a:ln>
          <a:effectLst/>
        </p:spPr>
        <p:txBody>
          <a:bodyPr wrap="none" anchor="ctr"/>
          <a:lstStyle/>
          <a:p>
            <a:endParaRPr lang="zh-CN" altLang="en-US" sz="1000" b="1">
              <a:latin typeface="微软雅黑" pitchFamily="34" charset="-122"/>
              <a:ea typeface="微软雅黑" pitchFamily="34" charset="-122"/>
            </a:endParaRPr>
          </a:p>
        </p:txBody>
      </p:sp>
      <p:sp>
        <p:nvSpPr>
          <p:cNvPr id="17" name="Rectangle 14"/>
          <p:cNvSpPr>
            <a:spLocks noChangeArrowheads="1"/>
          </p:cNvSpPr>
          <p:nvPr/>
        </p:nvSpPr>
        <p:spPr bwMode="auto">
          <a:xfrm>
            <a:off x="1034796" y="3246137"/>
            <a:ext cx="172067" cy="211385"/>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26</a:t>
            </a:r>
          </a:p>
        </p:txBody>
      </p:sp>
      <p:sp>
        <p:nvSpPr>
          <p:cNvPr id="18" name="Rectangle 15"/>
          <p:cNvSpPr>
            <a:spLocks noChangeArrowheads="1"/>
          </p:cNvSpPr>
          <p:nvPr/>
        </p:nvSpPr>
        <p:spPr bwMode="auto">
          <a:xfrm>
            <a:off x="1265062" y="3244968"/>
            <a:ext cx="172067" cy="21138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27</a:t>
            </a:r>
          </a:p>
        </p:txBody>
      </p:sp>
      <p:sp>
        <p:nvSpPr>
          <p:cNvPr id="19" name="Rectangle 16"/>
          <p:cNvSpPr>
            <a:spLocks noChangeArrowheads="1"/>
          </p:cNvSpPr>
          <p:nvPr/>
        </p:nvSpPr>
        <p:spPr bwMode="auto">
          <a:xfrm>
            <a:off x="1495327" y="3243801"/>
            <a:ext cx="172067" cy="211385"/>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28</a:t>
            </a:r>
          </a:p>
        </p:txBody>
      </p:sp>
      <p:sp>
        <p:nvSpPr>
          <p:cNvPr id="20" name="Rectangle 17"/>
          <p:cNvSpPr>
            <a:spLocks noChangeArrowheads="1"/>
          </p:cNvSpPr>
          <p:nvPr/>
        </p:nvSpPr>
        <p:spPr bwMode="auto">
          <a:xfrm>
            <a:off x="1725593" y="3242632"/>
            <a:ext cx="172067" cy="21138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29</a:t>
            </a:r>
          </a:p>
        </p:txBody>
      </p:sp>
      <p:sp>
        <p:nvSpPr>
          <p:cNvPr id="21" name="Rectangle 18"/>
          <p:cNvSpPr>
            <a:spLocks noChangeArrowheads="1"/>
          </p:cNvSpPr>
          <p:nvPr/>
        </p:nvSpPr>
        <p:spPr bwMode="auto">
          <a:xfrm>
            <a:off x="1955859" y="3241465"/>
            <a:ext cx="172067" cy="211385"/>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dirty="0">
                <a:latin typeface="微软雅黑" pitchFamily="34" charset="-122"/>
                <a:ea typeface="微软雅黑" pitchFamily="34" charset="-122"/>
              </a:rPr>
              <a:t>30</a:t>
            </a:r>
          </a:p>
        </p:txBody>
      </p:sp>
      <p:sp>
        <p:nvSpPr>
          <p:cNvPr id="22" name="Rectangle 19"/>
          <p:cNvSpPr>
            <a:spLocks noChangeArrowheads="1"/>
          </p:cNvSpPr>
          <p:nvPr/>
        </p:nvSpPr>
        <p:spPr bwMode="auto">
          <a:xfrm>
            <a:off x="2186124" y="3240296"/>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dirty="0">
                <a:latin typeface="微软雅黑" pitchFamily="34" charset="-122"/>
                <a:ea typeface="微软雅黑" pitchFamily="34" charset="-122"/>
              </a:rPr>
              <a:t>31</a:t>
            </a:r>
          </a:p>
        </p:txBody>
      </p:sp>
      <p:sp>
        <p:nvSpPr>
          <p:cNvPr id="23" name="Rectangle 20"/>
          <p:cNvSpPr>
            <a:spLocks noChangeArrowheads="1"/>
          </p:cNvSpPr>
          <p:nvPr/>
        </p:nvSpPr>
        <p:spPr bwMode="auto">
          <a:xfrm>
            <a:off x="2416391" y="3239130"/>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32</a:t>
            </a:r>
          </a:p>
        </p:txBody>
      </p:sp>
      <p:sp>
        <p:nvSpPr>
          <p:cNvPr id="24" name="Rectangle 21"/>
          <p:cNvSpPr>
            <a:spLocks noChangeArrowheads="1"/>
          </p:cNvSpPr>
          <p:nvPr/>
        </p:nvSpPr>
        <p:spPr bwMode="auto">
          <a:xfrm>
            <a:off x="2646656" y="3237961"/>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33</a:t>
            </a:r>
          </a:p>
        </p:txBody>
      </p:sp>
      <p:sp>
        <p:nvSpPr>
          <p:cNvPr id="25" name="Rectangle 22"/>
          <p:cNvSpPr>
            <a:spLocks noChangeArrowheads="1"/>
          </p:cNvSpPr>
          <p:nvPr/>
        </p:nvSpPr>
        <p:spPr bwMode="auto">
          <a:xfrm>
            <a:off x="2876922" y="3236794"/>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34</a:t>
            </a:r>
          </a:p>
        </p:txBody>
      </p:sp>
      <p:sp>
        <p:nvSpPr>
          <p:cNvPr id="26" name="Rectangle 23"/>
          <p:cNvSpPr>
            <a:spLocks noChangeArrowheads="1"/>
          </p:cNvSpPr>
          <p:nvPr/>
        </p:nvSpPr>
        <p:spPr bwMode="auto">
          <a:xfrm>
            <a:off x="3107188" y="3235625"/>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35</a:t>
            </a:r>
          </a:p>
        </p:txBody>
      </p:sp>
      <p:sp>
        <p:nvSpPr>
          <p:cNvPr id="27" name="Rectangle 24"/>
          <p:cNvSpPr>
            <a:spLocks noChangeArrowheads="1"/>
          </p:cNvSpPr>
          <p:nvPr/>
        </p:nvSpPr>
        <p:spPr bwMode="auto">
          <a:xfrm>
            <a:off x="3337453" y="3234458"/>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36</a:t>
            </a:r>
          </a:p>
        </p:txBody>
      </p:sp>
      <p:sp>
        <p:nvSpPr>
          <p:cNvPr id="28" name="Rectangle 25"/>
          <p:cNvSpPr>
            <a:spLocks noChangeArrowheads="1"/>
          </p:cNvSpPr>
          <p:nvPr/>
        </p:nvSpPr>
        <p:spPr bwMode="auto">
          <a:xfrm>
            <a:off x="3567719" y="3233289"/>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37</a:t>
            </a:r>
          </a:p>
        </p:txBody>
      </p:sp>
      <p:sp>
        <p:nvSpPr>
          <p:cNvPr id="29" name="Rectangle 26"/>
          <p:cNvSpPr>
            <a:spLocks noChangeArrowheads="1"/>
          </p:cNvSpPr>
          <p:nvPr/>
        </p:nvSpPr>
        <p:spPr bwMode="auto">
          <a:xfrm>
            <a:off x="3797985" y="3232122"/>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38</a:t>
            </a:r>
          </a:p>
        </p:txBody>
      </p:sp>
      <p:sp>
        <p:nvSpPr>
          <p:cNvPr id="30" name="Rectangle 27"/>
          <p:cNvSpPr>
            <a:spLocks noChangeArrowheads="1"/>
          </p:cNvSpPr>
          <p:nvPr/>
        </p:nvSpPr>
        <p:spPr bwMode="auto">
          <a:xfrm>
            <a:off x="4028250" y="3230953"/>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39</a:t>
            </a:r>
          </a:p>
        </p:txBody>
      </p:sp>
      <p:sp>
        <p:nvSpPr>
          <p:cNvPr id="31" name="Rectangle 28"/>
          <p:cNvSpPr>
            <a:spLocks noChangeArrowheads="1"/>
          </p:cNvSpPr>
          <p:nvPr/>
        </p:nvSpPr>
        <p:spPr bwMode="auto">
          <a:xfrm>
            <a:off x="4258516" y="3229787"/>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40</a:t>
            </a:r>
          </a:p>
        </p:txBody>
      </p:sp>
      <p:sp>
        <p:nvSpPr>
          <p:cNvPr id="32" name="Rectangle 29"/>
          <p:cNvSpPr>
            <a:spLocks noChangeArrowheads="1"/>
          </p:cNvSpPr>
          <p:nvPr/>
        </p:nvSpPr>
        <p:spPr bwMode="auto">
          <a:xfrm>
            <a:off x="4488782" y="3228618"/>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41</a:t>
            </a:r>
          </a:p>
        </p:txBody>
      </p:sp>
      <p:sp>
        <p:nvSpPr>
          <p:cNvPr id="33" name="Rectangle 30"/>
          <p:cNvSpPr>
            <a:spLocks noChangeArrowheads="1"/>
          </p:cNvSpPr>
          <p:nvPr/>
        </p:nvSpPr>
        <p:spPr bwMode="auto">
          <a:xfrm>
            <a:off x="4719047" y="3227451"/>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42</a:t>
            </a:r>
          </a:p>
        </p:txBody>
      </p:sp>
      <p:sp>
        <p:nvSpPr>
          <p:cNvPr id="34" name="Rectangle 31"/>
          <p:cNvSpPr>
            <a:spLocks noChangeArrowheads="1"/>
          </p:cNvSpPr>
          <p:nvPr/>
        </p:nvSpPr>
        <p:spPr bwMode="auto">
          <a:xfrm>
            <a:off x="4949313" y="3226282"/>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43</a:t>
            </a:r>
          </a:p>
        </p:txBody>
      </p:sp>
      <p:sp>
        <p:nvSpPr>
          <p:cNvPr id="35" name="Rectangle 32"/>
          <p:cNvSpPr>
            <a:spLocks noChangeArrowheads="1"/>
          </p:cNvSpPr>
          <p:nvPr/>
        </p:nvSpPr>
        <p:spPr bwMode="auto">
          <a:xfrm>
            <a:off x="5179579" y="3225115"/>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44</a:t>
            </a:r>
          </a:p>
        </p:txBody>
      </p:sp>
      <p:sp>
        <p:nvSpPr>
          <p:cNvPr id="36" name="Rectangle 33"/>
          <p:cNvSpPr>
            <a:spLocks noChangeArrowheads="1"/>
          </p:cNvSpPr>
          <p:nvPr/>
        </p:nvSpPr>
        <p:spPr bwMode="auto">
          <a:xfrm>
            <a:off x="5409845" y="3223946"/>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45</a:t>
            </a:r>
          </a:p>
        </p:txBody>
      </p:sp>
      <p:sp>
        <p:nvSpPr>
          <p:cNvPr id="37" name="Rectangle 34"/>
          <p:cNvSpPr>
            <a:spLocks noChangeArrowheads="1"/>
          </p:cNvSpPr>
          <p:nvPr/>
        </p:nvSpPr>
        <p:spPr bwMode="auto">
          <a:xfrm>
            <a:off x="5640111" y="3222779"/>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46</a:t>
            </a:r>
          </a:p>
        </p:txBody>
      </p:sp>
      <p:sp>
        <p:nvSpPr>
          <p:cNvPr id="38" name="Rectangle 35"/>
          <p:cNvSpPr>
            <a:spLocks noChangeArrowheads="1"/>
          </p:cNvSpPr>
          <p:nvPr/>
        </p:nvSpPr>
        <p:spPr bwMode="auto">
          <a:xfrm>
            <a:off x="5870376" y="3221610"/>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47</a:t>
            </a:r>
          </a:p>
        </p:txBody>
      </p:sp>
      <p:sp>
        <p:nvSpPr>
          <p:cNvPr id="39" name="Rectangle 36"/>
          <p:cNvSpPr>
            <a:spLocks noChangeArrowheads="1"/>
          </p:cNvSpPr>
          <p:nvPr/>
        </p:nvSpPr>
        <p:spPr bwMode="auto">
          <a:xfrm>
            <a:off x="6100642" y="3220444"/>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48</a:t>
            </a:r>
          </a:p>
        </p:txBody>
      </p:sp>
      <p:sp>
        <p:nvSpPr>
          <p:cNvPr id="40" name="Rectangle 37"/>
          <p:cNvSpPr>
            <a:spLocks noChangeArrowheads="1"/>
          </p:cNvSpPr>
          <p:nvPr/>
        </p:nvSpPr>
        <p:spPr bwMode="auto">
          <a:xfrm>
            <a:off x="6330908" y="3219275"/>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49</a:t>
            </a:r>
          </a:p>
        </p:txBody>
      </p:sp>
      <p:sp>
        <p:nvSpPr>
          <p:cNvPr id="41" name="Rectangle 38"/>
          <p:cNvSpPr>
            <a:spLocks noChangeArrowheads="1"/>
          </p:cNvSpPr>
          <p:nvPr/>
        </p:nvSpPr>
        <p:spPr bwMode="auto">
          <a:xfrm>
            <a:off x="6561173" y="3218108"/>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50</a:t>
            </a:r>
          </a:p>
        </p:txBody>
      </p:sp>
      <p:sp>
        <p:nvSpPr>
          <p:cNvPr id="42" name="Rectangle 39"/>
          <p:cNvSpPr>
            <a:spLocks noChangeArrowheads="1"/>
          </p:cNvSpPr>
          <p:nvPr/>
        </p:nvSpPr>
        <p:spPr bwMode="auto">
          <a:xfrm>
            <a:off x="6791439" y="3216939"/>
            <a:ext cx="172067" cy="211386"/>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51</a:t>
            </a:r>
          </a:p>
        </p:txBody>
      </p:sp>
      <p:sp>
        <p:nvSpPr>
          <p:cNvPr id="43" name="Rectangle 40"/>
          <p:cNvSpPr>
            <a:spLocks noChangeArrowheads="1"/>
          </p:cNvSpPr>
          <p:nvPr/>
        </p:nvSpPr>
        <p:spPr bwMode="auto">
          <a:xfrm>
            <a:off x="7021704" y="3215772"/>
            <a:ext cx="172067" cy="211385"/>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52</a:t>
            </a:r>
          </a:p>
        </p:txBody>
      </p:sp>
      <p:sp>
        <p:nvSpPr>
          <p:cNvPr id="44" name="Rectangle 41"/>
          <p:cNvSpPr>
            <a:spLocks noChangeArrowheads="1"/>
          </p:cNvSpPr>
          <p:nvPr/>
        </p:nvSpPr>
        <p:spPr bwMode="auto">
          <a:xfrm>
            <a:off x="7251970" y="3214603"/>
            <a:ext cx="172067" cy="211386"/>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53</a:t>
            </a:r>
          </a:p>
        </p:txBody>
      </p:sp>
      <p:sp>
        <p:nvSpPr>
          <p:cNvPr id="45" name="Rectangle 42"/>
          <p:cNvSpPr>
            <a:spLocks noChangeArrowheads="1"/>
          </p:cNvSpPr>
          <p:nvPr/>
        </p:nvSpPr>
        <p:spPr bwMode="auto">
          <a:xfrm>
            <a:off x="7482236" y="3213436"/>
            <a:ext cx="172067" cy="211385"/>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54</a:t>
            </a:r>
          </a:p>
        </p:txBody>
      </p:sp>
      <p:sp>
        <p:nvSpPr>
          <p:cNvPr id="46" name="Rectangle 43"/>
          <p:cNvSpPr>
            <a:spLocks noChangeArrowheads="1"/>
          </p:cNvSpPr>
          <p:nvPr/>
        </p:nvSpPr>
        <p:spPr bwMode="auto">
          <a:xfrm>
            <a:off x="7712501" y="3212267"/>
            <a:ext cx="172067" cy="211386"/>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55</a:t>
            </a:r>
          </a:p>
        </p:txBody>
      </p:sp>
      <p:sp>
        <p:nvSpPr>
          <p:cNvPr id="47" name="Rectangle 44"/>
          <p:cNvSpPr>
            <a:spLocks noChangeArrowheads="1"/>
          </p:cNvSpPr>
          <p:nvPr/>
        </p:nvSpPr>
        <p:spPr bwMode="auto">
          <a:xfrm>
            <a:off x="7936441" y="3212267"/>
            <a:ext cx="172067" cy="211386"/>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56</a:t>
            </a:r>
          </a:p>
        </p:txBody>
      </p:sp>
      <p:sp>
        <p:nvSpPr>
          <p:cNvPr id="48" name="Line 45"/>
          <p:cNvSpPr>
            <a:spLocks noChangeShapeType="1"/>
          </p:cNvSpPr>
          <p:nvPr/>
        </p:nvSpPr>
        <p:spPr bwMode="auto">
          <a:xfrm flipH="1" flipV="1">
            <a:off x="2272158" y="3468033"/>
            <a:ext cx="7591" cy="376055"/>
          </a:xfrm>
          <a:prstGeom prst="line">
            <a:avLst/>
          </a:prstGeom>
          <a:solidFill>
            <a:srgbClr val="CC00CC"/>
          </a:solidFill>
          <a:ln w="38100">
            <a:solidFill>
              <a:srgbClr val="CC00CC"/>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49" name="Text Box 46"/>
          <p:cNvSpPr txBox="1">
            <a:spLocks noChangeArrowheads="1"/>
          </p:cNvSpPr>
          <p:nvPr/>
        </p:nvSpPr>
        <p:spPr bwMode="auto">
          <a:xfrm>
            <a:off x="1775059" y="3905676"/>
            <a:ext cx="990647" cy="44099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en-US" altLang="zh-CN" sz="1200" b="1" dirty="0">
                <a:latin typeface="微软雅黑" pitchFamily="34" charset="-122"/>
                <a:ea typeface="微软雅黑" pitchFamily="34" charset="-122"/>
              </a:rPr>
              <a:t>B </a:t>
            </a:r>
            <a:r>
              <a:rPr lang="zh-CN" altLang="en-US" sz="1200" b="1" dirty="0">
                <a:latin typeface="微软雅黑" pitchFamily="34" charset="-122"/>
                <a:ea typeface="微软雅黑" pitchFamily="34" charset="-122"/>
              </a:rPr>
              <a:t>期望</a:t>
            </a:r>
          </a:p>
          <a:p>
            <a:pPr algn="ctr">
              <a:lnSpc>
                <a:spcPct val="90000"/>
              </a:lnSpc>
            </a:pPr>
            <a:r>
              <a:rPr lang="zh-CN" altLang="en-US" sz="1200" b="1" dirty="0">
                <a:latin typeface="微软雅黑" pitchFamily="34" charset="-122"/>
                <a:ea typeface="微软雅黑" pitchFamily="34" charset="-122"/>
              </a:rPr>
              <a:t>收到的序号</a:t>
            </a:r>
          </a:p>
        </p:txBody>
      </p:sp>
      <p:sp>
        <p:nvSpPr>
          <p:cNvPr id="50" name="Line 47"/>
          <p:cNvSpPr>
            <a:spLocks noChangeShapeType="1"/>
          </p:cNvSpPr>
          <p:nvPr/>
        </p:nvSpPr>
        <p:spPr bwMode="auto">
          <a:xfrm>
            <a:off x="2146903" y="2615484"/>
            <a:ext cx="6327" cy="99853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51" name="Text Box 48"/>
          <p:cNvSpPr txBox="1">
            <a:spLocks noChangeArrowheads="1"/>
          </p:cNvSpPr>
          <p:nvPr/>
        </p:nvSpPr>
        <p:spPr bwMode="auto">
          <a:xfrm>
            <a:off x="6490241" y="2279914"/>
            <a:ext cx="511303" cy="287607"/>
          </a:xfrm>
          <a:prstGeom prst="rect">
            <a:avLst/>
          </a:prstGeom>
          <a:solidFill>
            <a:srgbClr val="C3E3F9"/>
          </a:solidFill>
          <a:ln>
            <a:noFill/>
          </a:ln>
          <a:effectLst/>
          <a:extLst/>
        </p:spPr>
        <p:txBody>
          <a:bodyPr wrap="none">
            <a:spAutoFit/>
          </a:bodyPr>
          <a:lstStyle/>
          <a:p>
            <a:pPr algn="ctr"/>
            <a:r>
              <a:rPr lang="zh-CN" altLang="en-US" sz="1200" b="1" dirty="0">
                <a:latin typeface="微软雅黑" pitchFamily="34" charset="-122"/>
                <a:ea typeface="微软雅黑" pitchFamily="34" charset="-122"/>
              </a:rPr>
              <a:t>前沿</a:t>
            </a:r>
          </a:p>
        </p:txBody>
      </p:sp>
      <p:sp>
        <p:nvSpPr>
          <p:cNvPr id="52" name="Text Box 49"/>
          <p:cNvSpPr txBox="1">
            <a:spLocks noChangeArrowheads="1"/>
          </p:cNvSpPr>
          <p:nvPr/>
        </p:nvSpPr>
        <p:spPr bwMode="auto">
          <a:xfrm>
            <a:off x="1905170" y="2279914"/>
            <a:ext cx="511303" cy="287607"/>
          </a:xfrm>
          <a:prstGeom prst="rect">
            <a:avLst/>
          </a:prstGeom>
          <a:solidFill>
            <a:srgbClr val="C3E3F9"/>
          </a:solidFill>
          <a:ln>
            <a:noFill/>
          </a:ln>
          <a:effectLst/>
          <a:extLst/>
        </p:spPr>
        <p:txBody>
          <a:bodyPr wrap="none">
            <a:spAutoFit/>
          </a:bodyPr>
          <a:lstStyle/>
          <a:p>
            <a:pPr algn="ctr"/>
            <a:r>
              <a:rPr lang="zh-CN" altLang="en-US" sz="1200" b="1" dirty="0">
                <a:latin typeface="微软雅黑" pitchFamily="34" charset="-122"/>
                <a:ea typeface="微软雅黑" pitchFamily="34" charset="-122"/>
              </a:rPr>
              <a:t>后沿</a:t>
            </a:r>
          </a:p>
        </p:txBody>
      </p:sp>
      <p:sp>
        <p:nvSpPr>
          <p:cNvPr id="53" name="Line 50"/>
          <p:cNvSpPr>
            <a:spLocks noChangeShapeType="1"/>
          </p:cNvSpPr>
          <p:nvPr/>
        </p:nvSpPr>
        <p:spPr bwMode="auto">
          <a:xfrm>
            <a:off x="6744626" y="2604974"/>
            <a:ext cx="6327" cy="99853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54" name="Text Box 51"/>
          <p:cNvSpPr txBox="1">
            <a:spLocks noChangeArrowheads="1"/>
          </p:cNvSpPr>
          <p:nvPr/>
        </p:nvSpPr>
        <p:spPr bwMode="auto">
          <a:xfrm>
            <a:off x="2509934" y="2633470"/>
            <a:ext cx="511303" cy="2876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前移</a:t>
            </a:r>
          </a:p>
        </p:txBody>
      </p:sp>
      <p:sp>
        <p:nvSpPr>
          <p:cNvPr id="55" name="Text Box 52"/>
          <p:cNvSpPr txBox="1">
            <a:spLocks noChangeArrowheads="1"/>
          </p:cNvSpPr>
          <p:nvPr/>
        </p:nvSpPr>
        <p:spPr bwMode="auto">
          <a:xfrm>
            <a:off x="5890539" y="2631135"/>
            <a:ext cx="511303" cy="2876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a:latin typeface="微软雅黑" pitchFamily="34" charset="-122"/>
                <a:ea typeface="微软雅黑" pitchFamily="34" charset="-122"/>
              </a:rPr>
              <a:t>收缩</a:t>
            </a:r>
          </a:p>
        </p:txBody>
      </p:sp>
      <p:sp>
        <p:nvSpPr>
          <p:cNvPr id="2" name="乘号 1"/>
          <p:cNvSpPr/>
          <p:nvPr/>
        </p:nvSpPr>
        <p:spPr>
          <a:xfrm>
            <a:off x="6428873" y="2628570"/>
            <a:ext cx="294136" cy="287607"/>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2" name="Rectangle 6"/>
          <p:cNvSpPr>
            <a:spLocks noChangeArrowheads="1"/>
          </p:cNvSpPr>
          <p:nvPr/>
        </p:nvSpPr>
        <p:spPr bwMode="auto">
          <a:xfrm>
            <a:off x="3976054" y="58763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发送窗口</a:t>
            </a:r>
          </a:p>
        </p:txBody>
      </p:sp>
      <p:sp>
        <p:nvSpPr>
          <p:cNvPr id="3" name="灯片编号占位符 2">
            <a:extLst>
              <a:ext uri="{FF2B5EF4-FFF2-40B4-BE49-F238E27FC236}">
                <a16:creationId xmlns:a16="http://schemas.microsoft.com/office/drawing/2014/main" id="{F1135E30-842C-4FE8-95D5-EFB56EA92A67}"/>
              </a:ext>
            </a:extLst>
          </p:cNvPr>
          <p:cNvSpPr>
            <a:spLocks noGrp="1"/>
          </p:cNvSpPr>
          <p:nvPr>
            <p:ph type="sldNum" sz="quarter" idx="12"/>
          </p:nvPr>
        </p:nvSpPr>
        <p:spPr/>
        <p:txBody>
          <a:bodyPr/>
          <a:lstStyle/>
          <a:p>
            <a:fld id="{C485880C-E2C3-4DAB-AE74-D9BE691626AC}" type="slidenum">
              <a:rPr lang="zh-CN" altLang="en-US" smtClean="0"/>
              <a:pPr/>
              <a:t>88</a:t>
            </a:fld>
            <a:endParaRPr lang="zh-CN" altLang="en-US"/>
          </a:p>
        </p:txBody>
      </p:sp>
    </p:spTree>
    <p:extLst>
      <p:ext uri="{BB962C8B-B14F-4D97-AF65-F5344CB8AC3E}">
        <p14:creationId xmlns:p14="http://schemas.microsoft.com/office/powerpoint/2010/main" val="227475183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16"/>
                                        </p:tgtEl>
                                        <p:attrNameLst>
                                          <p:attrName>style.visibility</p:attrName>
                                        </p:attrNameLst>
                                      </p:cBhvr>
                                      <p:tavLst>
                                        <p:tav tm="0">
                                          <p:val>
                                            <p:strVal val="hidden"/>
                                          </p:val>
                                        </p:tav>
                                        <p:tav tm="50000">
                                          <p:val>
                                            <p:strVal val="visible"/>
                                          </p:val>
                                        </p:tav>
                                      </p:tavLst>
                                    </p:anim>
                                  </p:childTnLst>
                                </p:cTn>
                              </p:par>
                            </p:childTnLst>
                          </p:cTn>
                        </p:par>
                        <p:par>
                          <p:cTn id="7" fill="hold">
                            <p:stCondLst>
                              <p:cond delay="3000"/>
                            </p:stCondLst>
                            <p:childTnLst>
                              <p:par>
                                <p:cTn id="8" presetID="35" presetClass="emph" presetSubtype="0" repeatCount="3000" fill="hold" grpId="0" nodeType="afterEffect">
                                  <p:stCondLst>
                                    <p:cond delay="0"/>
                                  </p:stCondLst>
                                  <p:childTnLst>
                                    <p:anim calcmode="discrete" valueType="str">
                                      <p:cBhvr>
                                        <p:cTn id="9" dur="1000" fill="hold"/>
                                        <p:tgtEl>
                                          <p:spTgt spid="4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9"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圆角矩形 60"/>
          <p:cNvSpPr/>
          <p:nvPr/>
        </p:nvSpPr>
        <p:spPr>
          <a:xfrm>
            <a:off x="545144" y="1020960"/>
            <a:ext cx="8053712" cy="339264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155"/>
          <p:cNvSpPr txBox="1">
            <a:spLocks noChangeArrowheads="1"/>
          </p:cNvSpPr>
          <p:nvPr/>
        </p:nvSpPr>
        <p:spPr bwMode="auto">
          <a:xfrm>
            <a:off x="1140253" y="1145248"/>
            <a:ext cx="6111717" cy="1040285"/>
          </a:xfrm>
          <a:prstGeom prst="rect">
            <a:avLst/>
          </a:prstGeom>
          <a:solidFill>
            <a:schemeClr val="bg1"/>
          </a:solidFill>
          <a:ln w="9525">
            <a:solidFill>
              <a:schemeClr val="tx1"/>
            </a:solidFill>
            <a:miter lim="800000"/>
            <a:headEnd/>
            <a:tailEnd/>
          </a:ln>
          <a:effectLst/>
          <a:extLst/>
        </p:spPr>
        <p:txBody>
          <a:bodyPr wrap="square">
            <a:spAutoFit/>
          </a:bodyPr>
          <a:lstStyle/>
          <a:p>
            <a:pPr marL="285750" indent="-285750">
              <a:lnSpc>
                <a:spcPct val="110000"/>
              </a:lnSpc>
              <a:buFont typeface="Wingdings" pitchFamily="2" charset="2"/>
              <a:buChar char="l"/>
            </a:pP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根据 </a:t>
            </a: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给出的窗口值，构造出自己的发送窗口。</a:t>
            </a:r>
          </a:p>
          <a:p>
            <a:pPr marL="285750" indent="-285750">
              <a:lnSpc>
                <a:spcPct val="110000"/>
              </a:lnSpc>
              <a:buFont typeface="Wingdings" pitchFamily="2" charset="2"/>
              <a:buChar char="l"/>
            </a:pPr>
            <a:r>
              <a:rPr lang="zh-CN" altLang="en-US" sz="1400" b="1" dirty="0">
                <a:latin typeface="微软雅黑" pitchFamily="34" charset="-122"/>
                <a:ea typeface="微软雅黑" pitchFamily="34" charset="-122"/>
              </a:rPr>
              <a:t>发送窗口里面的</a:t>
            </a:r>
            <a:r>
              <a:rPr lang="zh-CN" altLang="en-US" sz="1400" b="1" dirty="0">
                <a:solidFill>
                  <a:srgbClr val="C00000"/>
                </a:solidFill>
                <a:latin typeface="微软雅黑" pitchFamily="34" charset="-122"/>
                <a:ea typeface="微软雅黑" pitchFamily="34" charset="-122"/>
              </a:rPr>
              <a:t>序号</a:t>
            </a:r>
            <a:r>
              <a:rPr lang="zh-CN" altLang="en-US" sz="1400" b="1" dirty="0">
                <a:latin typeface="微软雅黑" pitchFamily="34" charset="-122"/>
                <a:ea typeface="微软雅黑" pitchFamily="34" charset="-122"/>
              </a:rPr>
              <a:t>表示允许发送的序号。</a:t>
            </a:r>
          </a:p>
          <a:p>
            <a:pPr marL="285750" indent="-285750">
              <a:lnSpc>
                <a:spcPct val="110000"/>
              </a:lnSpc>
              <a:buFont typeface="Wingdings" pitchFamily="2" charset="2"/>
              <a:buChar char="l"/>
            </a:pPr>
            <a:r>
              <a:rPr lang="zh-CN" altLang="en-US" sz="1400" b="1" dirty="0">
                <a:latin typeface="微软雅黑" pitchFamily="34" charset="-122"/>
                <a:ea typeface="微软雅黑" pitchFamily="34" charset="-122"/>
              </a:rPr>
              <a:t>窗口越大，发送方就可以在收到对方确认之前连续发送更多的数据，因而可能获得更高的传输效率。</a:t>
            </a:r>
          </a:p>
        </p:txBody>
      </p:sp>
      <p:sp>
        <p:nvSpPr>
          <p:cNvPr id="11" name="Text Box 8"/>
          <p:cNvSpPr txBox="1">
            <a:spLocks noChangeArrowheads="1"/>
          </p:cNvSpPr>
          <p:nvPr/>
        </p:nvSpPr>
        <p:spPr bwMode="auto">
          <a:xfrm>
            <a:off x="6714886" y="3512821"/>
            <a:ext cx="1415772" cy="461665"/>
          </a:xfrm>
          <a:prstGeom prst="rect">
            <a:avLst/>
          </a:prstGeom>
          <a:solidFill>
            <a:srgbClr val="C3E3F9"/>
          </a:solidFill>
          <a:ln>
            <a:noFill/>
          </a:ln>
          <a:effectLst/>
          <a:extLst/>
        </p:spPr>
        <p:txBody>
          <a:bodyPr wrap="none">
            <a:spAutoFit/>
          </a:bodyPr>
          <a:lstStyle/>
          <a:p>
            <a:pPr algn="ctr"/>
            <a:r>
              <a:rPr lang="zh-CN" altLang="en-US" sz="1200" b="1" dirty="0">
                <a:solidFill>
                  <a:srgbClr val="C00000"/>
                </a:solidFill>
                <a:latin typeface="微软雅黑" pitchFamily="34" charset="-122"/>
                <a:ea typeface="微软雅黑" pitchFamily="34" charset="-122"/>
              </a:rPr>
              <a:t>待发送，</a:t>
            </a:r>
          </a:p>
          <a:p>
            <a:pPr algn="ctr"/>
            <a:r>
              <a:rPr lang="zh-CN" altLang="en-US" sz="1200" b="1" dirty="0">
                <a:solidFill>
                  <a:srgbClr val="C00000"/>
                </a:solidFill>
                <a:latin typeface="微软雅黑" pitchFamily="34" charset="-122"/>
                <a:ea typeface="微软雅黑" pitchFamily="34" charset="-122"/>
              </a:rPr>
              <a:t>但当前不允许发送</a:t>
            </a:r>
          </a:p>
        </p:txBody>
      </p:sp>
      <p:sp>
        <p:nvSpPr>
          <p:cNvPr id="12" name="Text Box 9"/>
          <p:cNvSpPr txBox="1">
            <a:spLocks noChangeArrowheads="1"/>
          </p:cNvSpPr>
          <p:nvPr/>
        </p:nvSpPr>
        <p:spPr bwMode="auto">
          <a:xfrm>
            <a:off x="1153277" y="3503414"/>
            <a:ext cx="830865" cy="479346"/>
          </a:xfrm>
          <a:prstGeom prst="rect">
            <a:avLst/>
          </a:prstGeom>
          <a:solidFill>
            <a:srgbClr val="C3E3F9"/>
          </a:solidFill>
          <a:ln>
            <a:noFill/>
          </a:ln>
          <a:effectLs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已发送并</a:t>
            </a:r>
          </a:p>
          <a:p>
            <a:pPr algn="ctr"/>
            <a:r>
              <a:rPr lang="zh-CN" altLang="en-US" sz="1200" b="1" dirty="0">
                <a:solidFill>
                  <a:srgbClr val="CC00CC"/>
                </a:solidFill>
                <a:latin typeface="微软雅黑" pitchFamily="34" charset="-122"/>
                <a:ea typeface="微软雅黑" pitchFamily="34" charset="-122"/>
              </a:rPr>
              <a:t>收到确认</a:t>
            </a:r>
          </a:p>
        </p:txBody>
      </p:sp>
      <p:sp>
        <p:nvSpPr>
          <p:cNvPr id="13" name="Line 10"/>
          <p:cNvSpPr>
            <a:spLocks noChangeShapeType="1"/>
          </p:cNvSpPr>
          <p:nvPr/>
        </p:nvSpPr>
        <p:spPr bwMode="auto">
          <a:xfrm>
            <a:off x="2154494" y="2958716"/>
            <a:ext cx="459139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4" name="Text Box 11"/>
          <p:cNvSpPr txBox="1">
            <a:spLocks noChangeArrowheads="1"/>
          </p:cNvSpPr>
          <p:nvPr/>
        </p:nvSpPr>
        <p:spPr bwMode="auto">
          <a:xfrm>
            <a:off x="3709044" y="2770375"/>
            <a:ext cx="1573183" cy="287607"/>
          </a:xfrm>
          <a:prstGeom prst="rect">
            <a:avLst/>
          </a:prstGeom>
          <a:solidFill>
            <a:srgbClr val="C3E3F9"/>
          </a:solidFill>
          <a:ln>
            <a:noFill/>
          </a:ln>
          <a:effectLst/>
          <a:extLst/>
        </p:spPr>
        <p:txBody>
          <a:bodyPr wrap="none">
            <a:spAutoFit/>
          </a:bodyPr>
          <a:lstStyle/>
          <a:p>
            <a:r>
              <a:rPr lang="en-US" altLang="zh-CN" sz="1200" b="1" dirty="0">
                <a:solidFill>
                  <a:srgbClr val="0000FF"/>
                </a:solidFill>
                <a:latin typeface="微软雅黑" pitchFamily="34" charset="-122"/>
                <a:ea typeface="微软雅黑" pitchFamily="34" charset="-122"/>
              </a:rPr>
              <a:t>A </a:t>
            </a:r>
            <a:r>
              <a:rPr lang="zh-CN" altLang="en-US" sz="1200" b="1" dirty="0">
                <a:solidFill>
                  <a:srgbClr val="0000FF"/>
                </a:solidFill>
                <a:latin typeface="微软雅黑" pitchFamily="34" charset="-122"/>
                <a:ea typeface="微软雅黑" pitchFamily="34" charset="-122"/>
              </a:rPr>
              <a:t>的发送窗口 </a:t>
            </a:r>
            <a:r>
              <a:rPr lang="en-US" altLang="zh-CN" sz="1200" b="1" dirty="0">
                <a:solidFill>
                  <a:srgbClr val="0000FF"/>
                </a:solidFill>
                <a:latin typeface="微软雅黑" pitchFamily="34" charset="-122"/>
                <a:ea typeface="微软雅黑" pitchFamily="34" charset="-122"/>
              </a:rPr>
              <a:t>= 20</a:t>
            </a:r>
          </a:p>
        </p:txBody>
      </p:sp>
      <p:sp>
        <p:nvSpPr>
          <p:cNvPr id="15" name="Text Box 12"/>
          <p:cNvSpPr txBox="1">
            <a:spLocks noChangeArrowheads="1"/>
          </p:cNvSpPr>
          <p:nvPr/>
        </p:nvSpPr>
        <p:spPr bwMode="auto">
          <a:xfrm>
            <a:off x="3871404" y="3626459"/>
            <a:ext cx="1310210" cy="287607"/>
          </a:xfrm>
          <a:prstGeom prst="rect">
            <a:avLst/>
          </a:prstGeom>
          <a:solidFill>
            <a:srgbClr val="C3E3F9"/>
          </a:solidFill>
          <a:ln>
            <a:noFill/>
          </a:ln>
          <a:effectLst/>
          <a:extLst/>
        </p:spPr>
        <p:txBody>
          <a:bodyPr wrap="none">
            <a:spAutoFit/>
          </a:bodyPr>
          <a:lstStyle/>
          <a:p>
            <a:pPr algn="ctr"/>
            <a:r>
              <a:rPr lang="zh-CN" altLang="en-US" sz="1200" b="1" dirty="0">
                <a:solidFill>
                  <a:srgbClr val="0000FF"/>
                </a:solidFill>
                <a:latin typeface="微软雅黑" pitchFamily="34" charset="-122"/>
                <a:ea typeface="微软雅黑" pitchFamily="34" charset="-122"/>
              </a:rPr>
              <a:t>允许发送的序号</a:t>
            </a:r>
          </a:p>
        </p:txBody>
      </p:sp>
      <p:sp>
        <p:nvSpPr>
          <p:cNvPr id="16" name="Rectangle 13"/>
          <p:cNvSpPr>
            <a:spLocks noChangeArrowheads="1"/>
          </p:cNvSpPr>
          <p:nvPr/>
        </p:nvSpPr>
        <p:spPr bwMode="auto">
          <a:xfrm>
            <a:off x="2154494" y="3082511"/>
            <a:ext cx="4596459" cy="477660"/>
          </a:xfrm>
          <a:prstGeom prst="rect">
            <a:avLst/>
          </a:prstGeom>
          <a:solidFill>
            <a:srgbClr val="0000FF"/>
          </a:solidFill>
          <a:ln>
            <a:noFill/>
          </a:ln>
          <a:effectLst/>
        </p:spPr>
        <p:txBody>
          <a:bodyPr wrap="none" anchor="ctr"/>
          <a:lstStyle/>
          <a:p>
            <a:endParaRPr lang="zh-CN" altLang="en-US" sz="1000" b="1">
              <a:latin typeface="微软雅黑" pitchFamily="34" charset="-122"/>
              <a:ea typeface="微软雅黑" pitchFamily="34" charset="-122"/>
            </a:endParaRPr>
          </a:p>
        </p:txBody>
      </p:sp>
      <p:grpSp>
        <p:nvGrpSpPr>
          <p:cNvPr id="3" name="组合 2"/>
          <p:cNvGrpSpPr/>
          <p:nvPr/>
        </p:nvGrpSpPr>
        <p:grpSpPr>
          <a:xfrm>
            <a:off x="1034796" y="3236670"/>
            <a:ext cx="1093130" cy="216057"/>
            <a:chOff x="1034796" y="2936655"/>
            <a:chExt cx="1093130" cy="216057"/>
          </a:xfrm>
        </p:grpSpPr>
        <p:sp>
          <p:nvSpPr>
            <p:cNvPr id="17" name="Rectangle 14"/>
            <p:cNvSpPr>
              <a:spLocks noChangeArrowheads="1"/>
            </p:cNvSpPr>
            <p:nvPr/>
          </p:nvSpPr>
          <p:spPr bwMode="auto">
            <a:xfrm>
              <a:off x="1034796" y="2941327"/>
              <a:ext cx="172067" cy="211385"/>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26</a:t>
              </a:r>
            </a:p>
          </p:txBody>
        </p:sp>
        <p:sp>
          <p:nvSpPr>
            <p:cNvPr id="18" name="Rectangle 15"/>
            <p:cNvSpPr>
              <a:spLocks noChangeArrowheads="1"/>
            </p:cNvSpPr>
            <p:nvPr/>
          </p:nvSpPr>
          <p:spPr bwMode="auto">
            <a:xfrm>
              <a:off x="1265062" y="2940158"/>
              <a:ext cx="172067" cy="21138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27</a:t>
              </a:r>
            </a:p>
          </p:txBody>
        </p:sp>
        <p:sp>
          <p:nvSpPr>
            <p:cNvPr id="19" name="Rectangle 16"/>
            <p:cNvSpPr>
              <a:spLocks noChangeArrowheads="1"/>
            </p:cNvSpPr>
            <p:nvPr/>
          </p:nvSpPr>
          <p:spPr bwMode="auto">
            <a:xfrm>
              <a:off x="1495327" y="2938991"/>
              <a:ext cx="172067" cy="211385"/>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28</a:t>
              </a:r>
            </a:p>
          </p:txBody>
        </p:sp>
        <p:sp>
          <p:nvSpPr>
            <p:cNvPr id="20" name="Rectangle 17"/>
            <p:cNvSpPr>
              <a:spLocks noChangeArrowheads="1"/>
            </p:cNvSpPr>
            <p:nvPr/>
          </p:nvSpPr>
          <p:spPr bwMode="auto">
            <a:xfrm>
              <a:off x="1725593" y="2937822"/>
              <a:ext cx="172067" cy="21138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dirty="0">
                  <a:latin typeface="微软雅黑" pitchFamily="34" charset="-122"/>
                  <a:ea typeface="微软雅黑" pitchFamily="34" charset="-122"/>
                </a:rPr>
                <a:t>29</a:t>
              </a:r>
            </a:p>
          </p:txBody>
        </p:sp>
        <p:sp>
          <p:nvSpPr>
            <p:cNvPr id="21" name="Rectangle 18"/>
            <p:cNvSpPr>
              <a:spLocks noChangeArrowheads="1"/>
            </p:cNvSpPr>
            <p:nvPr/>
          </p:nvSpPr>
          <p:spPr bwMode="auto">
            <a:xfrm>
              <a:off x="1955859" y="2936655"/>
              <a:ext cx="172067" cy="211385"/>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dirty="0">
                  <a:latin typeface="微软雅黑" pitchFamily="34" charset="-122"/>
                  <a:ea typeface="微软雅黑" pitchFamily="34" charset="-122"/>
                </a:rPr>
                <a:t>30</a:t>
              </a:r>
            </a:p>
          </p:txBody>
        </p:sp>
      </p:grpSp>
      <p:sp>
        <p:nvSpPr>
          <p:cNvPr id="22" name="Rectangle 19"/>
          <p:cNvSpPr>
            <a:spLocks noChangeArrowheads="1"/>
          </p:cNvSpPr>
          <p:nvPr/>
        </p:nvSpPr>
        <p:spPr bwMode="auto">
          <a:xfrm>
            <a:off x="2186124" y="3235501"/>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dirty="0">
                <a:latin typeface="微软雅黑" pitchFamily="34" charset="-122"/>
                <a:ea typeface="微软雅黑" pitchFamily="34" charset="-122"/>
              </a:rPr>
              <a:t>31</a:t>
            </a:r>
          </a:p>
        </p:txBody>
      </p:sp>
      <p:sp>
        <p:nvSpPr>
          <p:cNvPr id="23" name="Rectangle 20"/>
          <p:cNvSpPr>
            <a:spLocks noChangeArrowheads="1"/>
          </p:cNvSpPr>
          <p:nvPr/>
        </p:nvSpPr>
        <p:spPr bwMode="auto">
          <a:xfrm>
            <a:off x="2416391" y="3234335"/>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32</a:t>
            </a:r>
          </a:p>
        </p:txBody>
      </p:sp>
      <p:sp>
        <p:nvSpPr>
          <p:cNvPr id="24" name="Rectangle 21"/>
          <p:cNvSpPr>
            <a:spLocks noChangeArrowheads="1"/>
          </p:cNvSpPr>
          <p:nvPr/>
        </p:nvSpPr>
        <p:spPr bwMode="auto">
          <a:xfrm>
            <a:off x="2646656" y="3233166"/>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33</a:t>
            </a:r>
          </a:p>
        </p:txBody>
      </p:sp>
      <p:sp>
        <p:nvSpPr>
          <p:cNvPr id="25" name="Rectangle 22"/>
          <p:cNvSpPr>
            <a:spLocks noChangeArrowheads="1"/>
          </p:cNvSpPr>
          <p:nvPr/>
        </p:nvSpPr>
        <p:spPr bwMode="auto">
          <a:xfrm>
            <a:off x="2876922" y="3231999"/>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34</a:t>
            </a:r>
          </a:p>
        </p:txBody>
      </p:sp>
      <p:sp>
        <p:nvSpPr>
          <p:cNvPr id="26" name="Rectangle 23"/>
          <p:cNvSpPr>
            <a:spLocks noChangeArrowheads="1"/>
          </p:cNvSpPr>
          <p:nvPr/>
        </p:nvSpPr>
        <p:spPr bwMode="auto">
          <a:xfrm>
            <a:off x="3107188" y="3230830"/>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35</a:t>
            </a:r>
          </a:p>
        </p:txBody>
      </p:sp>
      <p:sp>
        <p:nvSpPr>
          <p:cNvPr id="27" name="Rectangle 24"/>
          <p:cNvSpPr>
            <a:spLocks noChangeArrowheads="1"/>
          </p:cNvSpPr>
          <p:nvPr/>
        </p:nvSpPr>
        <p:spPr bwMode="auto">
          <a:xfrm>
            <a:off x="3337453" y="3229663"/>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36</a:t>
            </a:r>
          </a:p>
        </p:txBody>
      </p:sp>
      <p:sp>
        <p:nvSpPr>
          <p:cNvPr id="28" name="Rectangle 25"/>
          <p:cNvSpPr>
            <a:spLocks noChangeArrowheads="1"/>
          </p:cNvSpPr>
          <p:nvPr/>
        </p:nvSpPr>
        <p:spPr bwMode="auto">
          <a:xfrm>
            <a:off x="3567719" y="3228494"/>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37</a:t>
            </a:r>
          </a:p>
        </p:txBody>
      </p:sp>
      <p:sp>
        <p:nvSpPr>
          <p:cNvPr id="29" name="Rectangle 26"/>
          <p:cNvSpPr>
            <a:spLocks noChangeArrowheads="1"/>
          </p:cNvSpPr>
          <p:nvPr/>
        </p:nvSpPr>
        <p:spPr bwMode="auto">
          <a:xfrm>
            <a:off x="3797985" y="3227327"/>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38</a:t>
            </a:r>
          </a:p>
        </p:txBody>
      </p:sp>
      <p:sp>
        <p:nvSpPr>
          <p:cNvPr id="30" name="Rectangle 27"/>
          <p:cNvSpPr>
            <a:spLocks noChangeArrowheads="1"/>
          </p:cNvSpPr>
          <p:nvPr/>
        </p:nvSpPr>
        <p:spPr bwMode="auto">
          <a:xfrm>
            <a:off x="4028250" y="3226158"/>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39</a:t>
            </a:r>
          </a:p>
        </p:txBody>
      </p:sp>
      <p:sp>
        <p:nvSpPr>
          <p:cNvPr id="31" name="Rectangle 28"/>
          <p:cNvSpPr>
            <a:spLocks noChangeArrowheads="1"/>
          </p:cNvSpPr>
          <p:nvPr/>
        </p:nvSpPr>
        <p:spPr bwMode="auto">
          <a:xfrm>
            <a:off x="4258516" y="3224992"/>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40</a:t>
            </a:r>
          </a:p>
        </p:txBody>
      </p:sp>
      <p:sp>
        <p:nvSpPr>
          <p:cNvPr id="32" name="Rectangle 29"/>
          <p:cNvSpPr>
            <a:spLocks noChangeArrowheads="1"/>
          </p:cNvSpPr>
          <p:nvPr/>
        </p:nvSpPr>
        <p:spPr bwMode="auto">
          <a:xfrm>
            <a:off x="4488782" y="3223823"/>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41</a:t>
            </a:r>
          </a:p>
        </p:txBody>
      </p:sp>
      <p:sp>
        <p:nvSpPr>
          <p:cNvPr id="33" name="Rectangle 30"/>
          <p:cNvSpPr>
            <a:spLocks noChangeArrowheads="1"/>
          </p:cNvSpPr>
          <p:nvPr/>
        </p:nvSpPr>
        <p:spPr bwMode="auto">
          <a:xfrm>
            <a:off x="4719047" y="3222656"/>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42</a:t>
            </a:r>
          </a:p>
        </p:txBody>
      </p:sp>
      <p:sp>
        <p:nvSpPr>
          <p:cNvPr id="34" name="Rectangle 31"/>
          <p:cNvSpPr>
            <a:spLocks noChangeArrowheads="1"/>
          </p:cNvSpPr>
          <p:nvPr/>
        </p:nvSpPr>
        <p:spPr bwMode="auto">
          <a:xfrm>
            <a:off x="4949313" y="3221487"/>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43</a:t>
            </a:r>
          </a:p>
        </p:txBody>
      </p:sp>
      <p:sp>
        <p:nvSpPr>
          <p:cNvPr id="35" name="Rectangle 32"/>
          <p:cNvSpPr>
            <a:spLocks noChangeArrowheads="1"/>
          </p:cNvSpPr>
          <p:nvPr/>
        </p:nvSpPr>
        <p:spPr bwMode="auto">
          <a:xfrm>
            <a:off x="5179579" y="3220320"/>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44</a:t>
            </a:r>
          </a:p>
        </p:txBody>
      </p:sp>
      <p:sp>
        <p:nvSpPr>
          <p:cNvPr id="36" name="Rectangle 33"/>
          <p:cNvSpPr>
            <a:spLocks noChangeArrowheads="1"/>
          </p:cNvSpPr>
          <p:nvPr/>
        </p:nvSpPr>
        <p:spPr bwMode="auto">
          <a:xfrm>
            <a:off x="5409845" y="3219151"/>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45</a:t>
            </a:r>
          </a:p>
        </p:txBody>
      </p:sp>
      <p:sp>
        <p:nvSpPr>
          <p:cNvPr id="37" name="Rectangle 34"/>
          <p:cNvSpPr>
            <a:spLocks noChangeArrowheads="1"/>
          </p:cNvSpPr>
          <p:nvPr/>
        </p:nvSpPr>
        <p:spPr bwMode="auto">
          <a:xfrm>
            <a:off x="5640111" y="3217984"/>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46</a:t>
            </a:r>
          </a:p>
        </p:txBody>
      </p:sp>
      <p:sp>
        <p:nvSpPr>
          <p:cNvPr id="38" name="Rectangle 35"/>
          <p:cNvSpPr>
            <a:spLocks noChangeArrowheads="1"/>
          </p:cNvSpPr>
          <p:nvPr/>
        </p:nvSpPr>
        <p:spPr bwMode="auto">
          <a:xfrm>
            <a:off x="5870376" y="3216815"/>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47</a:t>
            </a:r>
          </a:p>
        </p:txBody>
      </p:sp>
      <p:sp>
        <p:nvSpPr>
          <p:cNvPr id="39" name="Rectangle 36"/>
          <p:cNvSpPr>
            <a:spLocks noChangeArrowheads="1"/>
          </p:cNvSpPr>
          <p:nvPr/>
        </p:nvSpPr>
        <p:spPr bwMode="auto">
          <a:xfrm>
            <a:off x="6100642" y="3215649"/>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48</a:t>
            </a:r>
          </a:p>
        </p:txBody>
      </p:sp>
      <p:sp>
        <p:nvSpPr>
          <p:cNvPr id="40" name="Rectangle 37"/>
          <p:cNvSpPr>
            <a:spLocks noChangeArrowheads="1"/>
          </p:cNvSpPr>
          <p:nvPr/>
        </p:nvSpPr>
        <p:spPr bwMode="auto">
          <a:xfrm>
            <a:off x="6330908" y="3214480"/>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49</a:t>
            </a:r>
          </a:p>
        </p:txBody>
      </p:sp>
      <p:sp>
        <p:nvSpPr>
          <p:cNvPr id="41" name="Rectangle 38"/>
          <p:cNvSpPr>
            <a:spLocks noChangeArrowheads="1"/>
          </p:cNvSpPr>
          <p:nvPr/>
        </p:nvSpPr>
        <p:spPr bwMode="auto">
          <a:xfrm>
            <a:off x="6561173" y="3213313"/>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50</a:t>
            </a:r>
          </a:p>
        </p:txBody>
      </p:sp>
      <p:grpSp>
        <p:nvGrpSpPr>
          <p:cNvPr id="4" name="组合 3"/>
          <p:cNvGrpSpPr/>
          <p:nvPr/>
        </p:nvGrpSpPr>
        <p:grpSpPr>
          <a:xfrm>
            <a:off x="6791439" y="3207472"/>
            <a:ext cx="1317069" cy="216058"/>
            <a:chOff x="6791439" y="2907457"/>
            <a:chExt cx="1317069" cy="216058"/>
          </a:xfrm>
        </p:grpSpPr>
        <p:sp>
          <p:nvSpPr>
            <p:cNvPr id="42" name="Rectangle 39"/>
            <p:cNvSpPr>
              <a:spLocks noChangeArrowheads="1"/>
            </p:cNvSpPr>
            <p:nvPr/>
          </p:nvSpPr>
          <p:spPr bwMode="auto">
            <a:xfrm>
              <a:off x="6791439" y="2912129"/>
              <a:ext cx="172067" cy="211386"/>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51</a:t>
              </a:r>
            </a:p>
          </p:txBody>
        </p:sp>
        <p:sp>
          <p:nvSpPr>
            <p:cNvPr id="43" name="Rectangle 40"/>
            <p:cNvSpPr>
              <a:spLocks noChangeArrowheads="1"/>
            </p:cNvSpPr>
            <p:nvPr/>
          </p:nvSpPr>
          <p:spPr bwMode="auto">
            <a:xfrm>
              <a:off x="7021704" y="2910962"/>
              <a:ext cx="172067" cy="211385"/>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52</a:t>
              </a:r>
            </a:p>
          </p:txBody>
        </p:sp>
        <p:sp>
          <p:nvSpPr>
            <p:cNvPr id="44" name="Rectangle 41"/>
            <p:cNvSpPr>
              <a:spLocks noChangeArrowheads="1"/>
            </p:cNvSpPr>
            <p:nvPr/>
          </p:nvSpPr>
          <p:spPr bwMode="auto">
            <a:xfrm>
              <a:off x="7251970" y="2909793"/>
              <a:ext cx="172067" cy="211386"/>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53</a:t>
              </a:r>
            </a:p>
          </p:txBody>
        </p:sp>
        <p:sp>
          <p:nvSpPr>
            <p:cNvPr id="45" name="Rectangle 42"/>
            <p:cNvSpPr>
              <a:spLocks noChangeArrowheads="1"/>
            </p:cNvSpPr>
            <p:nvPr/>
          </p:nvSpPr>
          <p:spPr bwMode="auto">
            <a:xfrm>
              <a:off x="7482236" y="2908626"/>
              <a:ext cx="172067" cy="211385"/>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54</a:t>
              </a:r>
            </a:p>
          </p:txBody>
        </p:sp>
        <p:sp>
          <p:nvSpPr>
            <p:cNvPr id="46" name="Rectangle 43"/>
            <p:cNvSpPr>
              <a:spLocks noChangeArrowheads="1"/>
            </p:cNvSpPr>
            <p:nvPr/>
          </p:nvSpPr>
          <p:spPr bwMode="auto">
            <a:xfrm>
              <a:off x="7712501" y="2907457"/>
              <a:ext cx="172067" cy="211386"/>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55</a:t>
              </a:r>
            </a:p>
          </p:txBody>
        </p:sp>
        <p:sp>
          <p:nvSpPr>
            <p:cNvPr id="47" name="Rectangle 44"/>
            <p:cNvSpPr>
              <a:spLocks noChangeArrowheads="1"/>
            </p:cNvSpPr>
            <p:nvPr/>
          </p:nvSpPr>
          <p:spPr bwMode="auto">
            <a:xfrm>
              <a:off x="7936441" y="2907457"/>
              <a:ext cx="172067" cy="211386"/>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56</a:t>
              </a:r>
            </a:p>
          </p:txBody>
        </p:sp>
      </p:grpSp>
      <p:sp>
        <p:nvSpPr>
          <p:cNvPr id="48" name="Line 45"/>
          <p:cNvSpPr>
            <a:spLocks noChangeShapeType="1"/>
          </p:cNvSpPr>
          <p:nvPr/>
        </p:nvSpPr>
        <p:spPr bwMode="auto">
          <a:xfrm flipH="1" flipV="1">
            <a:off x="2272158" y="3463238"/>
            <a:ext cx="7591" cy="376055"/>
          </a:xfrm>
          <a:prstGeom prst="line">
            <a:avLst/>
          </a:prstGeom>
          <a:solidFill>
            <a:srgbClr val="CC00CC"/>
          </a:solidFill>
          <a:ln w="38100">
            <a:solidFill>
              <a:srgbClr val="CC00CC"/>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49" name="Text Box 46"/>
          <p:cNvSpPr txBox="1">
            <a:spLocks noChangeArrowheads="1"/>
          </p:cNvSpPr>
          <p:nvPr/>
        </p:nvSpPr>
        <p:spPr bwMode="auto">
          <a:xfrm>
            <a:off x="1775059" y="3900881"/>
            <a:ext cx="990647" cy="44099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en-US" altLang="zh-CN" sz="1200" b="1" dirty="0">
                <a:latin typeface="微软雅黑" pitchFamily="34" charset="-122"/>
                <a:ea typeface="微软雅黑" pitchFamily="34" charset="-122"/>
              </a:rPr>
              <a:t>B </a:t>
            </a:r>
            <a:r>
              <a:rPr lang="zh-CN" altLang="en-US" sz="1200" b="1" dirty="0">
                <a:latin typeface="微软雅黑" pitchFamily="34" charset="-122"/>
                <a:ea typeface="微软雅黑" pitchFamily="34" charset="-122"/>
              </a:rPr>
              <a:t>期望</a:t>
            </a:r>
          </a:p>
          <a:p>
            <a:pPr algn="ctr">
              <a:lnSpc>
                <a:spcPct val="90000"/>
              </a:lnSpc>
            </a:pPr>
            <a:r>
              <a:rPr lang="zh-CN" altLang="en-US" sz="1200" b="1" dirty="0">
                <a:latin typeface="微软雅黑" pitchFamily="34" charset="-122"/>
                <a:ea typeface="微软雅黑" pitchFamily="34" charset="-122"/>
              </a:rPr>
              <a:t>收到的序号</a:t>
            </a:r>
          </a:p>
        </p:txBody>
      </p:sp>
      <p:sp>
        <p:nvSpPr>
          <p:cNvPr id="51" name="Text Box 48"/>
          <p:cNvSpPr txBox="1">
            <a:spLocks noChangeArrowheads="1"/>
          </p:cNvSpPr>
          <p:nvPr/>
        </p:nvSpPr>
        <p:spPr bwMode="auto">
          <a:xfrm>
            <a:off x="6490241" y="2275119"/>
            <a:ext cx="511303" cy="287607"/>
          </a:xfrm>
          <a:prstGeom prst="rect">
            <a:avLst/>
          </a:prstGeom>
          <a:solidFill>
            <a:srgbClr val="C3E3F9"/>
          </a:solidFill>
          <a:ln>
            <a:noFill/>
          </a:ln>
          <a:effectLst/>
          <a:extLst/>
        </p:spPr>
        <p:txBody>
          <a:bodyPr wrap="none">
            <a:spAutoFit/>
          </a:bodyPr>
          <a:lstStyle/>
          <a:p>
            <a:pPr algn="ctr"/>
            <a:r>
              <a:rPr lang="zh-CN" altLang="en-US" sz="1200" b="1" dirty="0">
                <a:latin typeface="微软雅黑" pitchFamily="34" charset="-122"/>
                <a:ea typeface="微软雅黑" pitchFamily="34" charset="-122"/>
              </a:rPr>
              <a:t>前沿</a:t>
            </a:r>
          </a:p>
        </p:txBody>
      </p:sp>
      <p:sp>
        <p:nvSpPr>
          <p:cNvPr id="52" name="Text Box 49"/>
          <p:cNvSpPr txBox="1">
            <a:spLocks noChangeArrowheads="1"/>
          </p:cNvSpPr>
          <p:nvPr/>
        </p:nvSpPr>
        <p:spPr bwMode="auto">
          <a:xfrm>
            <a:off x="1905170" y="2275119"/>
            <a:ext cx="511303" cy="287607"/>
          </a:xfrm>
          <a:prstGeom prst="rect">
            <a:avLst/>
          </a:prstGeom>
          <a:solidFill>
            <a:srgbClr val="C3E3F9"/>
          </a:solidFill>
          <a:ln>
            <a:noFill/>
          </a:ln>
          <a:effectLst/>
          <a:extLst/>
        </p:spPr>
        <p:txBody>
          <a:bodyPr wrap="none">
            <a:spAutoFit/>
          </a:bodyPr>
          <a:lstStyle/>
          <a:p>
            <a:pPr algn="ctr"/>
            <a:r>
              <a:rPr lang="zh-CN" altLang="en-US" sz="1200" b="1" dirty="0">
                <a:latin typeface="微软雅黑" pitchFamily="34" charset="-122"/>
                <a:ea typeface="微软雅黑" pitchFamily="34" charset="-122"/>
              </a:rPr>
              <a:t>后沿</a:t>
            </a:r>
          </a:p>
        </p:txBody>
      </p:sp>
      <p:grpSp>
        <p:nvGrpSpPr>
          <p:cNvPr id="57" name="组合 56"/>
          <p:cNvGrpSpPr/>
          <p:nvPr/>
        </p:nvGrpSpPr>
        <p:grpSpPr>
          <a:xfrm>
            <a:off x="5890539" y="2623775"/>
            <a:ext cx="860414" cy="290172"/>
            <a:chOff x="5890539" y="2323760"/>
            <a:chExt cx="860414" cy="290172"/>
          </a:xfrm>
        </p:grpSpPr>
        <p:sp>
          <p:nvSpPr>
            <p:cNvPr id="9" name="AutoShape 6"/>
            <p:cNvSpPr>
              <a:spLocks noChangeArrowheads="1"/>
            </p:cNvSpPr>
            <p:nvPr/>
          </p:nvSpPr>
          <p:spPr bwMode="auto">
            <a:xfrm flipH="1">
              <a:off x="6349885" y="2409943"/>
              <a:ext cx="401068" cy="106277"/>
            </a:xfrm>
            <a:prstGeom prst="rightArrow">
              <a:avLst>
                <a:gd name="adj1" fmla="val 50000"/>
                <a:gd name="adj2" fmla="val 87088"/>
              </a:avLst>
            </a:prstGeom>
            <a:solidFill>
              <a:srgbClr val="009900"/>
            </a:solidFill>
            <a:ln w="9525">
              <a:no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55" name="Text Box 52"/>
            <p:cNvSpPr txBox="1">
              <a:spLocks noChangeArrowheads="1"/>
            </p:cNvSpPr>
            <p:nvPr/>
          </p:nvSpPr>
          <p:spPr bwMode="auto">
            <a:xfrm>
              <a:off x="5890539" y="2326325"/>
              <a:ext cx="511303" cy="2876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收缩</a:t>
              </a:r>
            </a:p>
          </p:txBody>
        </p:sp>
        <p:sp>
          <p:nvSpPr>
            <p:cNvPr id="2" name="乘号 1"/>
            <p:cNvSpPr/>
            <p:nvPr/>
          </p:nvSpPr>
          <p:spPr>
            <a:xfrm>
              <a:off x="6428873" y="2323760"/>
              <a:ext cx="294136" cy="287607"/>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58"/>
          <p:cNvGrpSpPr/>
          <p:nvPr/>
        </p:nvGrpSpPr>
        <p:grpSpPr>
          <a:xfrm>
            <a:off x="6731974" y="2600179"/>
            <a:ext cx="933295" cy="998533"/>
            <a:chOff x="6731974" y="2300164"/>
            <a:chExt cx="933295" cy="998533"/>
          </a:xfrm>
        </p:grpSpPr>
        <p:grpSp>
          <p:nvGrpSpPr>
            <p:cNvPr id="56" name="组合 55"/>
            <p:cNvGrpSpPr/>
            <p:nvPr/>
          </p:nvGrpSpPr>
          <p:grpSpPr>
            <a:xfrm>
              <a:off x="6731974" y="2327494"/>
              <a:ext cx="933295" cy="287607"/>
              <a:chOff x="6731974" y="2327494"/>
              <a:chExt cx="933295" cy="287607"/>
            </a:xfrm>
          </p:grpSpPr>
          <p:sp>
            <p:nvSpPr>
              <p:cNvPr id="7" name="Text Box 4"/>
              <p:cNvSpPr txBox="1">
                <a:spLocks noChangeArrowheads="1"/>
              </p:cNvSpPr>
              <p:nvPr/>
            </p:nvSpPr>
            <p:spPr bwMode="auto">
              <a:xfrm>
                <a:off x="7153966" y="2327494"/>
                <a:ext cx="511303" cy="287607"/>
              </a:xfrm>
              <a:prstGeom prst="rect">
                <a:avLst/>
              </a:prstGeom>
              <a:solidFill>
                <a:srgbClr val="C3E3F9"/>
              </a:solidFill>
              <a:ln>
                <a:noFill/>
              </a:ln>
              <a:effectLs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前移</a:t>
                </a:r>
              </a:p>
            </p:txBody>
          </p:sp>
          <p:sp>
            <p:nvSpPr>
              <p:cNvPr id="8" name="AutoShape 5"/>
              <p:cNvSpPr>
                <a:spLocks noChangeArrowheads="1"/>
              </p:cNvSpPr>
              <p:nvPr/>
            </p:nvSpPr>
            <p:spPr bwMode="auto">
              <a:xfrm>
                <a:off x="6731974" y="2409943"/>
                <a:ext cx="401068" cy="106277"/>
              </a:xfrm>
              <a:prstGeom prst="rightArrow">
                <a:avLst>
                  <a:gd name="adj1" fmla="val 50000"/>
                  <a:gd name="adj2" fmla="val 87088"/>
                </a:avLst>
              </a:prstGeom>
              <a:solidFill>
                <a:srgbClr val="CC00CC"/>
              </a:solidFill>
              <a:ln w="9525">
                <a:solidFill>
                  <a:srgbClr val="CC00CC"/>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grpSp>
        <p:sp>
          <p:nvSpPr>
            <p:cNvPr id="53" name="Line 50"/>
            <p:cNvSpPr>
              <a:spLocks noChangeShapeType="1"/>
            </p:cNvSpPr>
            <p:nvPr/>
          </p:nvSpPr>
          <p:spPr bwMode="auto">
            <a:xfrm>
              <a:off x="6744626" y="2300164"/>
              <a:ext cx="6327" cy="99853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grpSp>
      <p:grpSp>
        <p:nvGrpSpPr>
          <p:cNvPr id="58" name="组合 57"/>
          <p:cNvGrpSpPr/>
          <p:nvPr/>
        </p:nvGrpSpPr>
        <p:grpSpPr>
          <a:xfrm>
            <a:off x="2146903" y="2610689"/>
            <a:ext cx="874334" cy="998532"/>
            <a:chOff x="2146903" y="2310674"/>
            <a:chExt cx="874334" cy="998532"/>
          </a:xfrm>
        </p:grpSpPr>
        <p:grpSp>
          <p:nvGrpSpPr>
            <p:cNvPr id="5" name="组合 4"/>
            <p:cNvGrpSpPr/>
            <p:nvPr/>
          </p:nvGrpSpPr>
          <p:grpSpPr>
            <a:xfrm>
              <a:off x="2146903" y="2328660"/>
              <a:ext cx="874334" cy="287607"/>
              <a:chOff x="2146903" y="2328660"/>
              <a:chExt cx="874334" cy="287607"/>
            </a:xfrm>
          </p:grpSpPr>
          <p:sp>
            <p:nvSpPr>
              <p:cNvPr id="10" name="AutoShape 7"/>
              <p:cNvSpPr>
                <a:spLocks noChangeArrowheads="1"/>
              </p:cNvSpPr>
              <p:nvPr/>
            </p:nvSpPr>
            <p:spPr bwMode="auto">
              <a:xfrm>
                <a:off x="2146903" y="2409943"/>
                <a:ext cx="401068" cy="106277"/>
              </a:xfrm>
              <a:prstGeom prst="rightArrow">
                <a:avLst>
                  <a:gd name="adj1" fmla="val 50000"/>
                  <a:gd name="adj2" fmla="val 87088"/>
                </a:avLst>
              </a:prstGeom>
              <a:solidFill>
                <a:srgbClr val="CC00CC"/>
              </a:solidFill>
              <a:ln w="9525">
                <a:solidFill>
                  <a:srgbClr val="CC00CC"/>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54" name="Text Box 51"/>
              <p:cNvSpPr txBox="1">
                <a:spLocks noChangeArrowheads="1"/>
              </p:cNvSpPr>
              <p:nvPr/>
            </p:nvSpPr>
            <p:spPr bwMode="auto">
              <a:xfrm>
                <a:off x="2509934" y="2328660"/>
                <a:ext cx="511303" cy="2876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前移</a:t>
                </a:r>
              </a:p>
            </p:txBody>
          </p:sp>
        </p:grpSp>
        <p:sp>
          <p:nvSpPr>
            <p:cNvPr id="50" name="Line 47"/>
            <p:cNvSpPr>
              <a:spLocks noChangeShapeType="1"/>
            </p:cNvSpPr>
            <p:nvPr/>
          </p:nvSpPr>
          <p:spPr bwMode="auto">
            <a:xfrm>
              <a:off x="2146903" y="2310674"/>
              <a:ext cx="6327" cy="99853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grpSp>
      <p:sp>
        <p:nvSpPr>
          <p:cNvPr id="62"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3" name="Rectangle 6"/>
          <p:cNvSpPr>
            <a:spLocks noChangeArrowheads="1"/>
          </p:cNvSpPr>
          <p:nvPr/>
        </p:nvSpPr>
        <p:spPr bwMode="auto">
          <a:xfrm>
            <a:off x="3976054" y="58763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发送窗口</a:t>
            </a:r>
          </a:p>
        </p:txBody>
      </p:sp>
      <p:sp>
        <p:nvSpPr>
          <p:cNvPr id="60" name="灯片编号占位符 59">
            <a:extLst>
              <a:ext uri="{FF2B5EF4-FFF2-40B4-BE49-F238E27FC236}">
                <a16:creationId xmlns:a16="http://schemas.microsoft.com/office/drawing/2014/main" id="{F281EF1E-62F2-448F-A0BA-7AF5B2EE96C8}"/>
              </a:ext>
            </a:extLst>
          </p:cNvPr>
          <p:cNvSpPr>
            <a:spLocks noGrp="1"/>
          </p:cNvSpPr>
          <p:nvPr>
            <p:ph type="sldNum" sz="quarter" idx="12"/>
          </p:nvPr>
        </p:nvSpPr>
        <p:spPr/>
        <p:txBody>
          <a:bodyPr/>
          <a:lstStyle/>
          <a:p>
            <a:fld id="{C485880C-E2C3-4DAB-AE74-D9BE691626AC}" type="slidenum">
              <a:rPr lang="zh-CN" altLang="en-US" smtClean="0"/>
              <a:pPr/>
              <a:t>89</a:t>
            </a:fld>
            <a:endParaRPr lang="zh-CN" altLang="en-US"/>
          </a:p>
        </p:txBody>
      </p:sp>
    </p:spTree>
    <p:extLst>
      <p:ext uri="{BB962C8B-B14F-4D97-AF65-F5344CB8AC3E}">
        <p14:creationId xmlns:p14="http://schemas.microsoft.com/office/powerpoint/2010/main" val="220409023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nodeType="withEffect">
                                  <p:stCondLst>
                                    <p:cond delay="0"/>
                                  </p:stCondLst>
                                  <p:childTnLst>
                                    <p:anim calcmode="discrete" valueType="str">
                                      <p:cBhvr>
                                        <p:cTn id="8"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35" presetClass="emph" presetSubtype="0" repeatCount="3000" fill="hold" grpId="0" nodeType="clickEffect">
                                  <p:stCondLst>
                                    <p:cond delay="0"/>
                                  </p:stCondLst>
                                  <p:childTnLst>
                                    <p:anim calcmode="discrete" valueType="str">
                                      <p:cBhvr>
                                        <p:cTn id="12" dur="1000" fill="hold"/>
                                        <p:tgtEl>
                                          <p:spTgt spid="52"/>
                                        </p:tgtEl>
                                        <p:attrNameLst>
                                          <p:attrName>style.visibility</p:attrName>
                                        </p:attrNameLst>
                                      </p:cBhvr>
                                      <p:tavLst>
                                        <p:tav tm="0">
                                          <p:val>
                                            <p:strVal val="hidden"/>
                                          </p:val>
                                        </p:tav>
                                        <p:tav tm="50000">
                                          <p:val>
                                            <p:strVal val="visible"/>
                                          </p:val>
                                        </p:tav>
                                      </p:tavLst>
                                    </p:anim>
                                  </p:childTnLst>
                                </p:cTn>
                              </p:par>
                              <p:par>
                                <p:cTn id="13" presetID="35" presetClass="emph" presetSubtype="0" repeatCount="3000" fill="hold" grpId="0" nodeType="withEffect">
                                  <p:stCondLst>
                                    <p:cond delay="0"/>
                                  </p:stCondLst>
                                  <p:childTnLst>
                                    <p:anim calcmode="discrete" valueType="str">
                                      <p:cBhvr>
                                        <p:cTn id="14" dur="1000" fill="hold"/>
                                        <p:tgtEl>
                                          <p:spTgt spid="51"/>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4.72222E-6 3.7037E-7 L 0.10138 3.7037E-7 " pathEditMode="relative" rAng="0" ptsTypes="AA">
                                      <p:cBhvr>
                                        <p:cTn id="18" dur="2000" fill="hold"/>
                                        <p:tgtEl>
                                          <p:spTgt spid="58"/>
                                        </p:tgtEl>
                                        <p:attrNameLst>
                                          <p:attrName>ppt_x</p:attrName>
                                          <p:attrName>ppt_y</p:attrName>
                                        </p:attrNameLst>
                                      </p:cBhvr>
                                      <p:rCtr x="5069" y="0"/>
                                    </p:animMotion>
                                  </p:childTnLst>
                                </p:cTn>
                              </p:par>
                              <p:par>
                                <p:cTn id="19" presetID="63" presetClass="path" presetSubtype="0" accel="50000" decel="50000" fill="hold" nodeType="withEffect">
                                  <p:stCondLst>
                                    <p:cond delay="0"/>
                                  </p:stCondLst>
                                  <p:childTnLst>
                                    <p:animMotion origin="layout" path="M 3.61111E-6 8.64198E-7 L 0.10086 8.64198E-7 " pathEditMode="relative" rAng="0" ptsTypes="AA">
                                      <p:cBhvr>
                                        <p:cTn id="20" dur="2000" fill="hold"/>
                                        <p:tgtEl>
                                          <p:spTgt spid="59"/>
                                        </p:tgtEl>
                                        <p:attrNameLst>
                                          <p:attrName>ppt_x</p:attrName>
                                          <p:attrName>ppt_y</p:attrName>
                                        </p:attrNameLst>
                                      </p:cBhvr>
                                      <p:rCtr x="5035" y="0"/>
                                    </p:animMotion>
                                  </p:childTnLst>
                                </p:cTn>
                              </p:par>
                            </p:childTnLst>
                          </p:cTn>
                        </p:par>
                      </p:childTnLst>
                    </p:cTn>
                  </p:par>
                  <p:par>
                    <p:cTn id="21" fill="hold">
                      <p:stCondLst>
                        <p:cond delay="indefinite"/>
                      </p:stCondLst>
                      <p:childTnLst>
                        <p:par>
                          <p:cTn id="22" fill="hold">
                            <p:stCondLst>
                              <p:cond delay="0"/>
                            </p:stCondLst>
                            <p:childTnLst>
                              <p:par>
                                <p:cTn id="23" presetID="35" presetClass="emph" presetSubtype="0" repeatCount="3000" fill="hold" nodeType="clickEffect">
                                  <p:stCondLst>
                                    <p:cond delay="0"/>
                                  </p:stCondLst>
                                  <p:childTnLst>
                                    <p:anim calcmode="discrete" valueType="str">
                                      <p:cBhvr>
                                        <p:cTn id="24" dur="10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AutoShape 5"/>
          <p:cNvSpPr>
            <a:spLocks noChangeArrowheads="1"/>
          </p:cNvSpPr>
          <p:nvPr/>
        </p:nvSpPr>
        <p:spPr bwMode="auto">
          <a:xfrm>
            <a:off x="545143" y="625137"/>
            <a:ext cx="8053711"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4" name="Rectangle 6"/>
          <p:cNvSpPr>
            <a:spLocks noChangeArrowheads="1"/>
          </p:cNvSpPr>
          <p:nvPr/>
        </p:nvSpPr>
        <p:spPr bwMode="auto">
          <a:xfrm>
            <a:off x="2431833" y="582866"/>
            <a:ext cx="42803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5.1.2   </a:t>
            </a:r>
            <a:r>
              <a:rPr lang="zh-CN" altLang="en-US" sz="2400" b="1" dirty="0">
                <a:solidFill>
                  <a:schemeClr val="bg1"/>
                </a:solidFill>
                <a:latin typeface="微软雅黑" pitchFamily="34" charset="-122"/>
                <a:ea typeface="微软雅黑" pitchFamily="34" charset="-122"/>
              </a:rPr>
              <a:t>运输层的两个主要协议</a:t>
            </a:r>
          </a:p>
        </p:txBody>
      </p:sp>
      <p:sp>
        <p:nvSpPr>
          <p:cNvPr id="35" name="Rectangle 8"/>
          <p:cNvSpPr>
            <a:spLocks noChangeArrowheads="1"/>
          </p:cNvSpPr>
          <p:nvPr/>
        </p:nvSpPr>
        <p:spPr bwMode="auto">
          <a:xfrm>
            <a:off x="545143" y="1010730"/>
            <a:ext cx="7665003"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000"/>
              </a:lnSpc>
              <a:buClr>
                <a:srgbClr val="9900CC"/>
              </a:buClr>
            </a:pPr>
            <a:r>
              <a:rPr lang="zh-CN" altLang="en-US" sz="2000" b="1" dirty="0">
                <a:latin typeface="微软雅黑" pitchFamily="34" charset="-122"/>
                <a:ea typeface="微软雅黑" pitchFamily="34" charset="-122"/>
              </a:rPr>
              <a:t>互联网的正式标准：</a:t>
            </a:r>
            <a:endParaRPr lang="en-US" altLang="zh-CN" sz="2000" b="1" dirty="0">
              <a:latin typeface="微软雅黑" pitchFamily="34" charset="-122"/>
              <a:ea typeface="微软雅黑" pitchFamily="34" charset="-122"/>
            </a:endParaRPr>
          </a:p>
          <a:p>
            <a:pPr marL="357188" indent="-357188">
              <a:lnSpc>
                <a:spcPts val="3000"/>
              </a:lnSpc>
              <a:buClr>
                <a:srgbClr val="9900CC"/>
              </a:buClr>
              <a:buFont typeface="+mj-lt"/>
              <a:buAutoNum type="arabicPeriod"/>
            </a:pPr>
            <a:r>
              <a:rPr lang="zh-CN" altLang="en-US" sz="2000" b="1" dirty="0">
                <a:latin typeface="微软雅黑" pitchFamily="34" charset="-122"/>
                <a:ea typeface="微软雅黑" pitchFamily="34" charset="-122"/>
              </a:rPr>
              <a:t>用户数据报协议 </a:t>
            </a:r>
            <a:r>
              <a:rPr lang="en-US" altLang="zh-CN" sz="2000" b="1" dirty="0">
                <a:solidFill>
                  <a:srgbClr val="C00000"/>
                </a:solidFill>
                <a:latin typeface="微软雅黑" pitchFamily="34" charset="-122"/>
                <a:ea typeface="微软雅黑" pitchFamily="34" charset="-122"/>
              </a:rPr>
              <a:t>UDP</a:t>
            </a:r>
            <a:r>
              <a:rPr lang="en-US" altLang="zh-CN" sz="2000" b="1" dirty="0">
                <a:latin typeface="微软雅黑" pitchFamily="34" charset="-122"/>
                <a:ea typeface="微软雅黑" pitchFamily="34" charset="-122"/>
              </a:rPr>
              <a:t> (User Datagram Protocol)</a:t>
            </a:r>
          </a:p>
          <a:p>
            <a:pPr marL="357188" indent="-357188">
              <a:lnSpc>
                <a:spcPts val="3000"/>
              </a:lnSpc>
              <a:buClr>
                <a:srgbClr val="9900CC"/>
              </a:buClr>
              <a:buFont typeface="+mj-lt"/>
              <a:buAutoNum type="arabicPeriod"/>
            </a:pPr>
            <a:r>
              <a:rPr lang="zh-CN" altLang="en-US" sz="2000" b="1" dirty="0">
                <a:latin typeface="微软雅黑" pitchFamily="34" charset="-122"/>
                <a:ea typeface="微软雅黑" pitchFamily="34" charset="-122"/>
              </a:rPr>
              <a:t>传输控制协议 </a:t>
            </a:r>
            <a:r>
              <a:rPr lang="en-US" altLang="zh-CN" sz="2000" b="1" dirty="0">
                <a:solidFill>
                  <a:srgbClr val="C00000"/>
                </a:solidFill>
                <a:latin typeface="微软雅黑" pitchFamily="34" charset="-122"/>
                <a:ea typeface="微软雅黑" pitchFamily="34" charset="-122"/>
              </a:rPr>
              <a:t>TCP</a:t>
            </a:r>
            <a:r>
              <a:rPr lang="en-US" altLang="zh-CN" sz="2000" b="1" dirty="0">
                <a:latin typeface="微软雅黑" pitchFamily="34" charset="-122"/>
                <a:ea typeface="微软雅黑" pitchFamily="34" charset="-122"/>
              </a:rPr>
              <a:t> (Transmission Control Protocol)</a:t>
            </a:r>
          </a:p>
        </p:txBody>
      </p:sp>
      <p:sp>
        <p:nvSpPr>
          <p:cNvPr id="36" name="圆角矩形 35"/>
          <p:cNvSpPr/>
          <p:nvPr/>
        </p:nvSpPr>
        <p:spPr>
          <a:xfrm>
            <a:off x="545143" y="2249782"/>
            <a:ext cx="8053711" cy="205050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039036" y="2387588"/>
            <a:ext cx="3318390" cy="1682387"/>
            <a:chOff x="3039036" y="2387588"/>
            <a:chExt cx="3318390" cy="1682387"/>
          </a:xfrm>
        </p:grpSpPr>
        <p:sp>
          <p:nvSpPr>
            <p:cNvPr id="38" name="Rectangle 5"/>
            <p:cNvSpPr>
              <a:spLocks noChangeArrowheads="1"/>
            </p:cNvSpPr>
            <p:nvPr/>
          </p:nvSpPr>
          <p:spPr bwMode="auto">
            <a:xfrm>
              <a:off x="3040360" y="2409454"/>
              <a:ext cx="2520202" cy="1660521"/>
            </a:xfrm>
            <a:prstGeom prst="rect">
              <a:avLst/>
            </a:prstGeom>
            <a:solidFill>
              <a:schemeClr val="accent6">
                <a:lumMod val="75000"/>
              </a:schemeClr>
            </a:solidFill>
            <a:ln w="25400">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9" name="Line 6"/>
            <p:cNvSpPr>
              <a:spLocks noChangeShapeType="1"/>
            </p:cNvSpPr>
            <p:nvPr/>
          </p:nvSpPr>
          <p:spPr bwMode="auto">
            <a:xfrm>
              <a:off x="3039036" y="2759439"/>
              <a:ext cx="251755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0" name="Line 7"/>
            <p:cNvSpPr>
              <a:spLocks noChangeShapeType="1"/>
            </p:cNvSpPr>
            <p:nvPr/>
          </p:nvSpPr>
          <p:spPr bwMode="auto">
            <a:xfrm>
              <a:off x="3039036" y="3115966"/>
              <a:ext cx="252682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1" name="Rectangle 8"/>
            <p:cNvSpPr>
              <a:spLocks noChangeArrowheads="1"/>
            </p:cNvSpPr>
            <p:nvPr/>
          </p:nvSpPr>
          <p:spPr bwMode="auto">
            <a:xfrm>
              <a:off x="3060225" y="2427989"/>
              <a:ext cx="2491066" cy="317276"/>
            </a:xfrm>
            <a:prstGeom prst="rect">
              <a:avLst/>
            </a:prstGeom>
            <a:solidFill>
              <a:srgbClr val="99FFCC"/>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2" name="Rectangle 9"/>
            <p:cNvSpPr>
              <a:spLocks noChangeArrowheads="1"/>
            </p:cNvSpPr>
            <p:nvPr/>
          </p:nvSpPr>
          <p:spPr bwMode="auto">
            <a:xfrm>
              <a:off x="3060225" y="3129049"/>
              <a:ext cx="2484444" cy="924571"/>
            </a:xfrm>
            <a:prstGeom prst="rect">
              <a:avLst/>
            </a:prstGeom>
            <a:solidFill>
              <a:srgbClr val="99FFCC"/>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3" name="Line 10"/>
            <p:cNvSpPr>
              <a:spLocks noChangeShapeType="1"/>
            </p:cNvSpPr>
            <p:nvPr/>
          </p:nvSpPr>
          <p:spPr bwMode="auto">
            <a:xfrm>
              <a:off x="4289204" y="2762710"/>
              <a:ext cx="0" cy="34889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4" name="Rectangle 11"/>
            <p:cNvSpPr>
              <a:spLocks noChangeArrowheads="1"/>
            </p:cNvSpPr>
            <p:nvPr/>
          </p:nvSpPr>
          <p:spPr bwMode="auto">
            <a:xfrm>
              <a:off x="4586210" y="2771135"/>
              <a:ext cx="6257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chemeClr val="bg1"/>
                  </a:solidFill>
                  <a:latin typeface="微软雅黑" pitchFamily="34" charset="-122"/>
                  <a:ea typeface="微软雅黑" pitchFamily="34" charset="-122"/>
                </a:rPr>
                <a:t>TCP</a:t>
              </a:r>
            </a:p>
          </p:txBody>
        </p:sp>
        <p:sp>
          <p:nvSpPr>
            <p:cNvPr id="45" name="Rectangle 12"/>
            <p:cNvSpPr>
              <a:spLocks noChangeArrowheads="1"/>
            </p:cNvSpPr>
            <p:nvPr/>
          </p:nvSpPr>
          <p:spPr bwMode="auto">
            <a:xfrm>
              <a:off x="3325446" y="2771135"/>
              <a:ext cx="6973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chemeClr val="bg1"/>
                  </a:solidFill>
                  <a:latin typeface="微软雅黑" pitchFamily="34" charset="-122"/>
                  <a:ea typeface="微软雅黑" pitchFamily="34" charset="-122"/>
                </a:rPr>
                <a:t>UDP</a:t>
              </a:r>
            </a:p>
          </p:txBody>
        </p:sp>
        <p:sp>
          <p:nvSpPr>
            <p:cNvPr id="46" name="Rectangle 15"/>
            <p:cNvSpPr>
              <a:spLocks noChangeArrowheads="1"/>
            </p:cNvSpPr>
            <p:nvPr/>
          </p:nvSpPr>
          <p:spPr bwMode="auto">
            <a:xfrm>
              <a:off x="4090555" y="3178938"/>
              <a:ext cx="423265" cy="364208"/>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latin typeface="微软雅黑" pitchFamily="34" charset="-122"/>
                  <a:ea typeface="微软雅黑" pitchFamily="34" charset="-122"/>
                </a:rPr>
                <a:t>IP</a:t>
              </a:r>
            </a:p>
          </p:txBody>
        </p:sp>
        <p:sp>
          <p:nvSpPr>
            <p:cNvPr id="47" name="Rectangle 18"/>
            <p:cNvSpPr>
              <a:spLocks noChangeArrowheads="1"/>
            </p:cNvSpPr>
            <p:nvPr/>
          </p:nvSpPr>
          <p:spPr bwMode="auto">
            <a:xfrm>
              <a:off x="3882635" y="2387588"/>
              <a:ext cx="842783" cy="36420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应用层</a:t>
              </a:r>
            </a:p>
          </p:txBody>
        </p:sp>
        <p:sp>
          <p:nvSpPr>
            <p:cNvPr id="48" name="Rectangle 19"/>
            <p:cNvSpPr>
              <a:spLocks noChangeArrowheads="1"/>
            </p:cNvSpPr>
            <p:nvPr/>
          </p:nvSpPr>
          <p:spPr bwMode="auto">
            <a:xfrm>
              <a:off x="3199198" y="3568413"/>
              <a:ext cx="2140118" cy="364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400" b="1" dirty="0">
                  <a:latin typeface="微软雅黑" pitchFamily="34" charset="-122"/>
                  <a:ea typeface="微软雅黑" pitchFamily="34" charset="-122"/>
                </a:rPr>
                <a:t>与各种网络接口</a:t>
              </a:r>
            </a:p>
          </p:txBody>
        </p:sp>
        <p:sp>
          <p:nvSpPr>
            <p:cNvPr id="49" name="Line 20"/>
            <p:cNvSpPr>
              <a:spLocks noChangeShapeType="1"/>
            </p:cNvSpPr>
            <p:nvPr/>
          </p:nvSpPr>
          <p:spPr bwMode="auto">
            <a:xfrm>
              <a:off x="3039036" y="3459409"/>
              <a:ext cx="251755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0" name="Text Box 22"/>
            <p:cNvSpPr txBox="1">
              <a:spLocks noChangeArrowheads="1"/>
            </p:cNvSpPr>
            <p:nvPr/>
          </p:nvSpPr>
          <p:spPr bwMode="auto">
            <a:xfrm>
              <a:off x="5557207" y="2768724"/>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solidFill>
                    <a:srgbClr val="0000FF"/>
                  </a:solidFill>
                  <a:latin typeface="微软雅黑" pitchFamily="34" charset="-122"/>
                  <a:ea typeface="微软雅黑" pitchFamily="34" charset="-122"/>
                </a:rPr>
                <a:t>运输层</a:t>
              </a:r>
            </a:p>
          </p:txBody>
        </p:sp>
      </p:grpSp>
      <p:sp>
        <p:nvSpPr>
          <p:cNvPr id="3" name="灯片编号占位符 2">
            <a:extLst>
              <a:ext uri="{FF2B5EF4-FFF2-40B4-BE49-F238E27FC236}">
                <a16:creationId xmlns:a16="http://schemas.microsoft.com/office/drawing/2014/main" id="{0D2A636C-8468-4BD7-8865-960A6807DBA8}"/>
              </a:ext>
            </a:extLst>
          </p:cNvPr>
          <p:cNvSpPr>
            <a:spLocks noGrp="1"/>
          </p:cNvSpPr>
          <p:nvPr>
            <p:ph type="sldNum" sz="quarter" idx="12"/>
          </p:nvPr>
        </p:nvSpPr>
        <p:spPr/>
        <p:txBody>
          <a:bodyPr/>
          <a:lstStyle/>
          <a:p>
            <a:fld id="{C485880C-E2C3-4DAB-AE74-D9BE691626AC}" type="slidenum">
              <a:rPr lang="zh-CN" altLang="en-US" smtClean="0"/>
              <a:pPr/>
              <a:t>9</a:t>
            </a:fld>
            <a:endParaRPr lang="zh-CN" altLang="en-US"/>
          </a:p>
        </p:txBody>
      </p:sp>
    </p:spTree>
    <p:extLst>
      <p:ext uri="{BB962C8B-B14F-4D97-AF65-F5344CB8AC3E}">
        <p14:creationId xmlns:p14="http://schemas.microsoft.com/office/powerpoint/2010/main" val="211704890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圆角矩形 148"/>
          <p:cNvSpPr/>
          <p:nvPr/>
        </p:nvSpPr>
        <p:spPr>
          <a:xfrm>
            <a:off x="545144" y="1020959"/>
            <a:ext cx="8053712" cy="344346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155"/>
          <p:cNvSpPr txBox="1">
            <a:spLocks noChangeArrowheads="1"/>
          </p:cNvSpPr>
          <p:nvPr/>
        </p:nvSpPr>
        <p:spPr bwMode="auto">
          <a:xfrm>
            <a:off x="2202543" y="1112632"/>
            <a:ext cx="5026159" cy="363176"/>
          </a:xfrm>
          <a:prstGeom prst="rect">
            <a:avLst/>
          </a:prstGeom>
          <a:noFill/>
          <a:ln w="9525">
            <a:noFill/>
            <a:miter lim="800000"/>
            <a:headEnd/>
            <a:tailEnd/>
          </a:ln>
          <a:effectLst/>
          <a:extLst/>
        </p:spPr>
        <p:txBody>
          <a:bodyPr wrap="square">
            <a:spAutoFit/>
          </a:bodyPr>
          <a:lstStyle/>
          <a:p>
            <a:pPr algn="ctr">
              <a:lnSpc>
                <a:spcPct val="110000"/>
              </a:lnSpc>
            </a:pPr>
            <a:r>
              <a:rPr lang="zh-CN" altLang="en-US" sz="1600" b="1" dirty="0">
                <a:latin typeface="微软雅黑" pitchFamily="34" charset="-122"/>
                <a:ea typeface="微软雅黑" pitchFamily="34" charset="-122"/>
              </a:rPr>
              <a:t>假定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发送了序号为 </a:t>
            </a:r>
            <a:r>
              <a:rPr lang="en-US" altLang="zh-CN" sz="1600" b="1" dirty="0">
                <a:latin typeface="微软雅黑" pitchFamily="34" charset="-122"/>
                <a:ea typeface="微软雅黑" pitchFamily="34" charset="-122"/>
              </a:rPr>
              <a:t>31 ~ 41 </a:t>
            </a:r>
            <a:r>
              <a:rPr lang="zh-CN" altLang="en-US" sz="1600" b="1" dirty="0">
                <a:latin typeface="微软雅黑" pitchFamily="34" charset="-122"/>
                <a:ea typeface="微软雅黑" pitchFamily="34" charset="-122"/>
              </a:rPr>
              <a:t>共 </a:t>
            </a:r>
            <a:r>
              <a:rPr lang="en-US" altLang="zh-CN" sz="1600" b="1" dirty="0">
                <a:latin typeface="微软雅黑" pitchFamily="34" charset="-122"/>
                <a:ea typeface="微软雅黑" pitchFamily="34" charset="-122"/>
              </a:rPr>
              <a:t>11 </a:t>
            </a:r>
            <a:r>
              <a:rPr lang="zh-CN" altLang="en-US" sz="1600" b="1" dirty="0">
                <a:latin typeface="微软雅黑" pitchFamily="34" charset="-122"/>
                <a:ea typeface="微软雅黑" pitchFamily="34" charset="-122"/>
              </a:rPr>
              <a:t>个字节的数据</a:t>
            </a:r>
          </a:p>
        </p:txBody>
      </p:sp>
      <p:sp>
        <p:nvSpPr>
          <p:cNvPr id="61" name="Text Box 155"/>
          <p:cNvSpPr txBox="1">
            <a:spLocks noChangeArrowheads="1"/>
          </p:cNvSpPr>
          <p:nvPr/>
        </p:nvSpPr>
        <p:spPr bwMode="auto">
          <a:xfrm>
            <a:off x="2379165" y="3069409"/>
            <a:ext cx="5100029" cy="1220847"/>
          </a:xfrm>
          <a:prstGeom prst="rect">
            <a:avLst/>
          </a:prstGeom>
          <a:solidFill>
            <a:schemeClr val="bg1"/>
          </a:solidFill>
          <a:ln w="9525">
            <a:solidFill>
              <a:schemeClr val="tx1"/>
            </a:solidFill>
            <a:miter lim="800000"/>
            <a:headEnd/>
            <a:tailEnd/>
          </a:ln>
          <a:effectLst/>
          <a:extLst/>
        </p:spPr>
        <p:txBody>
          <a:bodyPr wrap="square">
            <a:spAutoFit/>
          </a:bodyPr>
          <a:lstStyle/>
          <a:p>
            <a:pPr>
              <a:lnSpc>
                <a:spcPts val="2200"/>
              </a:lnSpc>
            </a:pPr>
            <a:r>
              <a:rPr lang="en-US" altLang="zh-CN" sz="1400" b="1" dirty="0">
                <a:latin typeface="微软雅黑" pitchFamily="34" charset="-122"/>
                <a:ea typeface="微软雅黑" pitchFamily="34" charset="-122"/>
              </a:rPr>
              <a:t>P</a:t>
            </a:r>
            <a:r>
              <a:rPr lang="en-US" altLang="zh-CN" sz="1400" b="1" baseline="-25000" dirty="0">
                <a:latin typeface="微软雅黑" pitchFamily="34" charset="-122"/>
                <a:ea typeface="微软雅黑" pitchFamily="34" charset="-122"/>
              </a:rPr>
              <a:t>1</a:t>
            </a:r>
            <a:r>
              <a:rPr lang="en-US" altLang="zh-CN" sz="1400" b="1" dirty="0">
                <a:latin typeface="微软雅黑" pitchFamily="34" charset="-122"/>
                <a:ea typeface="微软雅黑" pitchFamily="34" charset="-122"/>
              </a:rPr>
              <a:t> = </a:t>
            </a:r>
            <a:r>
              <a:rPr lang="zh-CN" altLang="en-US" sz="1400" b="1" dirty="0">
                <a:latin typeface="微软雅黑" pitchFamily="34" charset="-122"/>
                <a:ea typeface="微软雅黑" pitchFamily="34" charset="-122"/>
              </a:rPr>
              <a:t>后沿，</a:t>
            </a:r>
            <a:r>
              <a:rPr lang="en-US" altLang="zh-CN" sz="1400" b="1" dirty="0">
                <a:latin typeface="微软雅黑" pitchFamily="34" charset="-122"/>
                <a:ea typeface="微软雅黑" pitchFamily="34" charset="-122"/>
              </a:rPr>
              <a:t>P2 = </a:t>
            </a:r>
            <a:r>
              <a:rPr lang="zh-CN" altLang="en-US" sz="1400" b="1" dirty="0">
                <a:latin typeface="微软雅黑" pitchFamily="34" charset="-122"/>
                <a:ea typeface="微软雅黑" pitchFamily="34" charset="-122"/>
              </a:rPr>
              <a:t>当前，</a:t>
            </a:r>
            <a:r>
              <a:rPr lang="en-US" altLang="zh-CN" sz="1400" b="1" dirty="0">
                <a:latin typeface="微软雅黑" pitchFamily="34" charset="-122"/>
                <a:ea typeface="微软雅黑" pitchFamily="34" charset="-122"/>
              </a:rPr>
              <a:t>P</a:t>
            </a:r>
            <a:r>
              <a:rPr lang="en-US" altLang="zh-CN" sz="1400" b="1" baseline="-25000" dirty="0">
                <a:latin typeface="微软雅黑" pitchFamily="34" charset="-122"/>
                <a:ea typeface="微软雅黑" pitchFamily="34" charset="-122"/>
              </a:rPr>
              <a:t>3</a:t>
            </a:r>
            <a:r>
              <a:rPr lang="en-US" altLang="zh-CN" sz="1400" b="1" dirty="0">
                <a:latin typeface="微软雅黑" pitchFamily="34" charset="-122"/>
                <a:ea typeface="微软雅黑" pitchFamily="34" charset="-122"/>
              </a:rPr>
              <a:t> = </a:t>
            </a:r>
            <a:r>
              <a:rPr lang="zh-CN" altLang="en-US" sz="1400" b="1" dirty="0">
                <a:latin typeface="微软雅黑" pitchFamily="34" charset="-122"/>
                <a:ea typeface="微软雅黑" pitchFamily="34" charset="-122"/>
              </a:rPr>
              <a:t>前沿。</a:t>
            </a:r>
            <a:endParaRPr lang="en-US" altLang="zh-CN" sz="1400" b="1" dirty="0">
              <a:latin typeface="微软雅黑" pitchFamily="34" charset="-122"/>
              <a:ea typeface="微软雅黑" pitchFamily="34" charset="-122"/>
            </a:endParaRPr>
          </a:p>
          <a:p>
            <a:pPr>
              <a:lnSpc>
                <a:spcPts val="2200"/>
              </a:lnSpc>
            </a:pPr>
            <a:r>
              <a:rPr lang="en-US" altLang="zh-CN" sz="1400" b="1" dirty="0">
                <a:latin typeface="微软雅黑" pitchFamily="34" charset="-122"/>
                <a:ea typeface="微软雅黑" pitchFamily="34" charset="-122"/>
              </a:rPr>
              <a:t>P</a:t>
            </a:r>
            <a:r>
              <a:rPr lang="en-US" altLang="zh-CN" sz="1400" b="1" baseline="-25000" dirty="0">
                <a:latin typeface="微软雅黑" pitchFamily="34" charset="-122"/>
                <a:ea typeface="微软雅黑" pitchFamily="34" charset="-122"/>
              </a:rPr>
              <a:t>3</a:t>
            </a:r>
            <a:r>
              <a:rPr lang="en-US" altLang="zh-CN" sz="1400" b="1" dirty="0">
                <a:latin typeface="微软雅黑" pitchFamily="34" charset="-122"/>
                <a:ea typeface="微软雅黑" pitchFamily="34" charset="-122"/>
              </a:rPr>
              <a:t> – P</a:t>
            </a:r>
            <a:r>
              <a:rPr lang="en-US" altLang="zh-CN" sz="1400" b="1" baseline="-25000" dirty="0">
                <a:latin typeface="微软雅黑" pitchFamily="34" charset="-122"/>
                <a:ea typeface="微软雅黑" pitchFamily="34" charset="-122"/>
              </a:rPr>
              <a:t>1</a:t>
            </a:r>
            <a:r>
              <a:rPr lang="en-US" altLang="zh-CN" sz="1400" b="1" dirty="0">
                <a:latin typeface="微软雅黑" pitchFamily="34" charset="-122"/>
                <a:ea typeface="微软雅黑" pitchFamily="34" charset="-122"/>
              </a:rPr>
              <a:t> = A </a:t>
            </a:r>
            <a:r>
              <a:rPr lang="zh-CN" altLang="en-US" sz="1400" b="1" dirty="0">
                <a:latin typeface="微软雅黑" pitchFamily="34" charset="-122"/>
                <a:ea typeface="微软雅黑" pitchFamily="34" charset="-122"/>
              </a:rPr>
              <a:t>的发送窗口（又称为</a:t>
            </a:r>
            <a:r>
              <a:rPr lang="zh-CN" altLang="en-US" sz="1400" b="1" dirty="0">
                <a:solidFill>
                  <a:srgbClr val="0000FF"/>
                </a:solidFill>
                <a:latin typeface="微软雅黑" pitchFamily="34" charset="-122"/>
                <a:ea typeface="微软雅黑" pitchFamily="34" charset="-122"/>
              </a:rPr>
              <a:t>通知窗口</a:t>
            </a:r>
            <a:r>
              <a:rPr lang="zh-CN" altLang="en-US" sz="1400" b="1" dirty="0">
                <a:latin typeface="微软雅黑" pitchFamily="34" charset="-122"/>
                <a:ea typeface="微软雅黑" pitchFamily="34" charset="-122"/>
              </a:rPr>
              <a:t>）</a:t>
            </a:r>
          </a:p>
          <a:p>
            <a:pPr>
              <a:lnSpc>
                <a:spcPts val="2200"/>
              </a:lnSpc>
            </a:pPr>
            <a:r>
              <a:rPr lang="en-US" altLang="zh-CN" sz="1400" b="1" dirty="0">
                <a:latin typeface="微软雅黑" pitchFamily="34" charset="-122"/>
                <a:ea typeface="微软雅黑" pitchFamily="34" charset="-122"/>
              </a:rPr>
              <a:t>P</a:t>
            </a:r>
            <a:r>
              <a:rPr lang="en-US" altLang="zh-CN" sz="1400" b="1" baseline="-25000" dirty="0">
                <a:latin typeface="微软雅黑" pitchFamily="34" charset="-122"/>
                <a:ea typeface="微软雅黑" pitchFamily="34" charset="-122"/>
              </a:rPr>
              <a:t>2</a:t>
            </a:r>
            <a:r>
              <a:rPr lang="en-US" altLang="zh-CN" sz="1400" b="1" dirty="0">
                <a:latin typeface="微软雅黑" pitchFamily="34" charset="-122"/>
                <a:ea typeface="微软雅黑" pitchFamily="34" charset="-122"/>
              </a:rPr>
              <a:t> – P</a:t>
            </a:r>
            <a:r>
              <a:rPr lang="en-US" altLang="zh-CN" sz="1400" b="1" baseline="-25000" dirty="0">
                <a:latin typeface="微软雅黑" pitchFamily="34" charset="-122"/>
                <a:ea typeface="微软雅黑" pitchFamily="34" charset="-122"/>
              </a:rPr>
              <a:t>1</a:t>
            </a:r>
            <a:r>
              <a:rPr lang="en-US" altLang="zh-CN" sz="1400" b="1" dirty="0">
                <a:latin typeface="微软雅黑" pitchFamily="34" charset="-122"/>
                <a:ea typeface="微软雅黑" pitchFamily="34" charset="-122"/>
              </a:rPr>
              <a:t> = </a:t>
            </a:r>
            <a:r>
              <a:rPr lang="zh-CN" altLang="en-US" sz="1400" b="1" dirty="0">
                <a:latin typeface="微软雅黑" pitchFamily="34" charset="-122"/>
                <a:ea typeface="微软雅黑" pitchFamily="34" charset="-122"/>
              </a:rPr>
              <a:t>已发送但尚未收到确认的字节数</a:t>
            </a:r>
          </a:p>
          <a:p>
            <a:pPr>
              <a:lnSpc>
                <a:spcPts val="2200"/>
              </a:lnSpc>
            </a:pPr>
            <a:r>
              <a:rPr lang="en-US" altLang="zh-CN" sz="1400" b="1" dirty="0">
                <a:latin typeface="微软雅黑" pitchFamily="34" charset="-122"/>
                <a:ea typeface="微软雅黑" pitchFamily="34" charset="-122"/>
              </a:rPr>
              <a:t>P</a:t>
            </a:r>
            <a:r>
              <a:rPr lang="en-US" altLang="zh-CN" sz="1400" b="1" baseline="-25000" dirty="0">
                <a:latin typeface="微软雅黑" pitchFamily="34" charset="-122"/>
                <a:ea typeface="微软雅黑" pitchFamily="34" charset="-122"/>
              </a:rPr>
              <a:t>3</a:t>
            </a:r>
            <a:r>
              <a:rPr lang="en-US" altLang="zh-CN" sz="1400" b="1" dirty="0">
                <a:latin typeface="微软雅黑" pitchFamily="34" charset="-122"/>
                <a:ea typeface="微软雅黑" pitchFamily="34" charset="-122"/>
              </a:rPr>
              <a:t> – P</a:t>
            </a:r>
            <a:r>
              <a:rPr lang="en-US" altLang="zh-CN" sz="1400" b="1" baseline="-25000" dirty="0">
                <a:latin typeface="微软雅黑" pitchFamily="34" charset="-122"/>
                <a:ea typeface="微软雅黑" pitchFamily="34" charset="-122"/>
              </a:rPr>
              <a:t>2</a:t>
            </a:r>
            <a:r>
              <a:rPr lang="en-US" altLang="zh-CN" sz="1400" b="1" dirty="0">
                <a:latin typeface="微软雅黑" pitchFamily="34" charset="-122"/>
                <a:ea typeface="微软雅黑" pitchFamily="34" charset="-122"/>
              </a:rPr>
              <a:t> = </a:t>
            </a:r>
            <a:r>
              <a:rPr lang="zh-CN" altLang="en-US" sz="1400" b="1" dirty="0">
                <a:latin typeface="微软雅黑" pitchFamily="34" charset="-122"/>
                <a:ea typeface="微软雅黑" pitchFamily="34" charset="-122"/>
              </a:rPr>
              <a:t>允许发送但尚未发送的字节数（又称为</a:t>
            </a:r>
            <a:r>
              <a:rPr lang="zh-CN" altLang="en-US" sz="1400" b="1" dirty="0">
                <a:solidFill>
                  <a:srgbClr val="0000FF"/>
                </a:solidFill>
                <a:latin typeface="微软雅黑" pitchFamily="34" charset="-122"/>
                <a:ea typeface="微软雅黑" pitchFamily="34" charset="-122"/>
              </a:rPr>
              <a:t>可用窗口</a:t>
            </a:r>
            <a:r>
              <a:rPr lang="zh-CN" altLang="en-US" sz="1400" b="1" dirty="0">
                <a:latin typeface="微软雅黑" pitchFamily="34" charset="-122"/>
                <a:ea typeface="微软雅黑" pitchFamily="34" charset="-122"/>
              </a:rPr>
              <a:t>） </a:t>
            </a:r>
          </a:p>
        </p:txBody>
      </p:sp>
      <p:sp>
        <p:nvSpPr>
          <p:cNvPr id="63" name="Line 5"/>
          <p:cNvSpPr>
            <a:spLocks noChangeShapeType="1"/>
          </p:cNvSpPr>
          <p:nvPr/>
        </p:nvSpPr>
        <p:spPr bwMode="auto">
          <a:xfrm flipV="1">
            <a:off x="2399443" y="1602217"/>
            <a:ext cx="4334378" cy="7707"/>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64" name="Text Box 6"/>
          <p:cNvSpPr txBox="1">
            <a:spLocks noChangeArrowheads="1"/>
          </p:cNvSpPr>
          <p:nvPr/>
        </p:nvSpPr>
        <p:spPr bwMode="auto">
          <a:xfrm>
            <a:off x="6834797" y="2411073"/>
            <a:ext cx="1415773" cy="461665"/>
          </a:xfrm>
          <a:prstGeom prst="rect">
            <a:avLst/>
          </a:prstGeom>
          <a:solidFill>
            <a:srgbClr val="C3E3F9"/>
          </a:solidFill>
          <a:ln>
            <a:noFill/>
          </a:ln>
          <a:effectLst/>
          <a:extLst/>
        </p:spPr>
        <p:txBody>
          <a:bodyPr wrap="none">
            <a:spAutoFit/>
          </a:bodyPr>
          <a:lstStyle/>
          <a:p>
            <a:pPr algn="ctr"/>
            <a:r>
              <a:rPr lang="zh-CN" altLang="en-US" sz="1200" b="1" dirty="0">
                <a:solidFill>
                  <a:srgbClr val="C00000"/>
                </a:solidFill>
                <a:latin typeface="微软雅黑" pitchFamily="34" charset="-122"/>
                <a:ea typeface="微软雅黑" pitchFamily="34" charset="-122"/>
              </a:rPr>
              <a:t>待发送，</a:t>
            </a:r>
          </a:p>
          <a:p>
            <a:pPr algn="ctr"/>
            <a:r>
              <a:rPr lang="zh-CN" altLang="en-US" sz="1200" b="1" dirty="0">
                <a:solidFill>
                  <a:srgbClr val="C00000"/>
                </a:solidFill>
                <a:latin typeface="微软雅黑" pitchFamily="34" charset="-122"/>
                <a:ea typeface="微软雅黑" pitchFamily="34" charset="-122"/>
              </a:rPr>
              <a:t>但当前不允许发送</a:t>
            </a:r>
          </a:p>
        </p:txBody>
      </p:sp>
      <p:sp>
        <p:nvSpPr>
          <p:cNvPr id="65" name="Text Box 7"/>
          <p:cNvSpPr txBox="1">
            <a:spLocks noChangeArrowheads="1"/>
          </p:cNvSpPr>
          <p:nvPr/>
        </p:nvSpPr>
        <p:spPr bwMode="auto">
          <a:xfrm>
            <a:off x="1461412" y="2420217"/>
            <a:ext cx="800219" cy="461665"/>
          </a:xfrm>
          <a:prstGeom prst="rect">
            <a:avLst/>
          </a:prstGeom>
          <a:solidFill>
            <a:srgbClr val="C3E3F9"/>
          </a:solidFill>
          <a:ln>
            <a:noFill/>
          </a:ln>
          <a:effectLs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已发送并</a:t>
            </a:r>
          </a:p>
          <a:p>
            <a:pPr algn="ctr"/>
            <a:r>
              <a:rPr lang="zh-CN" altLang="en-US" sz="1200" b="1" dirty="0">
                <a:solidFill>
                  <a:srgbClr val="CC00CC"/>
                </a:solidFill>
                <a:latin typeface="微软雅黑" pitchFamily="34" charset="-122"/>
                <a:ea typeface="微软雅黑" pitchFamily="34" charset="-122"/>
              </a:rPr>
              <a:t>收到确认</a:t>
            </a:r>
          </a:p>
        </p:txBody>
      </p:sp>
      <p:sp>
        <p:nvSpPr>
          <p:cNvPr id="66" name="Text Box 8"/>
          <p:cNvSpPr txBox="1">
            <a:spLocks noChangeArrowheads="1"/>
          </p:cNvSpPr>
          <p:nvPr/>
        </p:nvSpPr>
        <p:spPr bwMode="auto">
          <a:xfrm>
            <a:off x="2766594" y="1469764"/>
            <a:ext cx="3515706" cy="276999"/>
          </a:xfrm>
          <a:prstGeom prst="rect">
            <a:avLst/>
          </a:prstGeom>
          <a:solidFill>
            <a:srgbClr val="C3E3F9"/>
          </a:solidFill>
          <a:ln>
            <a:noFill/>
          </a:ln>
          <a:effectLst/>
          <a:extLst/>
        </p:spPr>
        <p:txBody>
          <a:bodyPr wrap="none">
            <a:spAutoFit/>
          </a:bodyPr>
          <a:lstStyle/>
          <a:p>
            <a:pPr algn="ctr"/>
            <a:r>
              <a:rPr lang="en-US" altLang="zh-CN" sz="1200" b="1" dirty="0">
                <a:solidFill>
                  <a:srgbClr val="0000FF"/>
                </a:solidFill>
                <a:latin typeface="微软雅黑" pitchFamily="34" charset="-122"/>
                <a:ea typeface="微软雅黑" pitchFamily="34" charset="-122"/>
              </a:rPr>
              <a:t>A </a:t>
            </a:r>
            <a:r>
              <a:rPr lang="zh-CN" altLang="en-US" sz="1200" b="1" dirty="0">
                <a:solidFill>
                  <a:srgbClr val="0000FF"/>
                </a:solidFill>
                <a:latin typeface="微软雅黑" pitchFamily="34" charset="-122"/>
                <a:ea typeface="微软雅黑" pitchFamily="34" charset="-122"/>
              </a:rPr>
              <a:t>的发送窗口 </a:t>
            </a:r>
            <a:r>
              <a:rPr lang="en-US" altLang="zh-CN" sz="1200" b="1" dirty="0">
                <a:solidFill>
                  <a:srgbClr val="0000FF"/>
                </a:solidFill>
                <a:latin typeface="微软雅黑" pitchFamily="34" charset="-122"/>
                <a:ea typeface="微软雅黑" pitchFamily="34" charset="-122"/>
              </a:rPr>
              <a:t>= 20</a:t>
            </a:r>
            <a:r>
              <a:rPr lang="zh-CN" altLang="en-US" sz="1200" b="1" dirty="0">
                <a:solidFill>
                  <a:srgbClr val="0000FF"/>
                </a:solidFill>
                <a:latin typeface="微软雅黑" pitchFamily="34" charset="-122"/>
                <a:ea typeface="微软雅黑" pitchFamily="34" charset="-122"/>
              </a:rPr>
              <a:t>字节，未收到确认前</a:t>
            </a:r>
            <a:r>
              <a:rPr lang="zh-CN" altLang="en-US" sz="1200" b="1" dirty="0">
                <a:solidFill>
                  <a:srgbClr val="C00000"/>
                </a:solidFill>
                <a:latin typeface="微软雅黑" pitchFamily="34" charset="-122"/>
                <a:ea typeface="微软雅黑" pitchFamily="34" charset="-122"/>
              </a:rPr>
              <a:t>位置不变</a:t>
            </a:r>
          </a:p>
        </p:txBody>
      </p:sp>
      <p:sp>
        <p:nvSpPr>
          <p:cNvPr id="67" name="Text Box 9"/>
          <p:cNvSpPr txBox="1">
            <a:spLocks noChangeArrowheads="1"/>
          </p:cNvSpPr>
          <p:nvPr/>
        </p:nvSpPr>
        <p:spPr bwMode="auto">
          <a:xfrm>
            <a:off x="4999578" y="2480956"/>
            <a:ext cx="1569660"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允许发送但</a:t>
            </a:r>
            <a:r>
              <a:rPr lang="zh-CN" altLang="en-US" sz="1200" b="1" dirty="0">
                <a:solidFill>
                  <a:srgbClr val="CC00CC"/>
                </a:solidFill>
                <a:latin typeface="微软雅黑" pitchFamily="34" charset="-122"/>
                <a:ea typeface="微软雅黑" pitchFamily="34" charset="-122"/>
              </a:rPr>
              <a:t>尚未发送</a:t>
            </a:r>
          </a:p>
        </p:txBody>
      </p:sp>
      <p:sp>
        <p:nvSpPr>
          <p:cNvPr id="68" name="Rectangle 10"/>
          <p:cNvSpPr>
            <a:spLocks noChangeArrowheads="1"/>
          </p:cNvSpPr>
          <p:nvPr/>
        </p:nvSpPr>
        <p:spPr bwMode="auto">
          <a:xfrm>
            <a:off x="2404213" y="2022947"/>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sp>
        <p:nvSpPr>
          <p:cNvPr id="69" name="Rectangle 11"/>
          <p:cNvSpPr>
            <a:spLocks noChangeArrowheads="1"/>
          </p:cNvSpPr>
          <p:nvPr/>
        </p:nvSpPr>
        <p:spPr bwMode="auto">
          <a:xfrm>
            <a:off x="1348648" y="2172681"/>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70" name="Rectangle 12"/>
          <p:cNvSpPr>
            <a:spLocks noChangeArrowheads="1"/>
          </p:cNvSpPr>
          <p:nvPr/>
        </p:nvSpPr>
        <p:spPr bwMode="auto">
          <a:xfrm>
            <a:off x="1565725" y="2171581"/>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27</a:t>
            </a:r>
          </a:p>
        </p:txBody>
      </p:sp>
      <p:sp>
        <p:nvSpPr>
          <p:cNvPr id="71" name="Rectangle 13"/>
          <p:cNvSpPr>
            <a:spLocks noChangeArrowheads="1"/>
          </p:cNvSpPr>
          <p:nvPr/>
        </p:nvSpPr>
        <p:spPr bwMode="auto">
          <a:xfrm>
            <a:off x="1782801" y="2170479"/>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72" name="Rectangle 14"/>
          <p:cNvSpPr>
            <a:spLocks noChangeArrowheads="1"/>
          </p:cNvSpPr>
          <p:nvPr/>
        </p:nvSpPr>
        <p:spPr bwMode="auto">
          <a:xfrm>
            <a:off x="1999878" y="2169379"/>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73" name="Rectangle 15"/>
          <p:cNvSpPr>
            <a:spLocks noChangeArrowheads="1"/>
          </p:cNvSpPr>
          <p:nvPr/>
        </p:nvSpPr>
        <p:spPr bwMode="auto">
          <a:xfrm>
            <a:off x="2216954" y="2168277"/>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grpSp>
        <p:nvGrpSpPr>
          <p:cNvPr id="2" name="组合 1"/>
          <p:cNvGrpSpPr/>
          <p:nvPr/>
        </p:nvGrpSpPr>
        <p:grpSpPr>
          <a:xfrm>
            <a:off x="2434031" y="2156167"/>
            <a:ext cx="2332978" cy="210286"/>
            <a:chOff x="2434031" y="1636215"/>
            <a:chExt cx="2332978" cy="210286"/>
          </a:xfrm>
        </p:grpSpPr>
        <p:sp>
          <p:nvSpPr>
            <p:cNvPr id="74" name="Rectangle 16"/>
            <p:cNvSpPr>
              <a:spLocks noChangeArrowheads="1"/>
            </p:cNvSpPr>
            <p:nvPr/>
          </p:nvSpPr>
          <p:spPr bwMode="auto">
            <a:xfrm>
              <a:off x="2434031" y="1647224"/>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75" name="Rectangle 17"/>
            <p:cNvSpPr>
              <a:spLocks noChangeArrowheads="1"/>
            </p:cNvSpPr>
            <p:nvPr/>
          </p:nvSpPr>
          <p:spPr bwMode="auto">
            <a:xfrm>
              <a:off x="2651108" y="1646123"/>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76" name="Rectangle 18"/>
            <p:cNvSpPr>
              <a:spLocks noChangeArrowheads="1"/>
            </p:cNvSpPr>
            <p:nvPr/>
          </p:nvSpPr>
          <p:spPr bwMode="auto">
            <a:xfrm>
              <a:off x="2868185" y="1645023"/>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33</a:t>
              </a:r>
            </a:p>
          </p:txBody>
        </p:sp>
        <p:sp>
          <p:nvSpPr>
            <p:cNvPr id="77" name="Rectangle 19"/>
            <p:cNvSpPr>
              <a:spLocks noChangeArrowheads="1"/>
            </p:cNvSpPr>
            <p:nvPr/>
          </p:nvSpPr>
          <p:spPr bwMode="auto">
            <a:xfrm>
              <a:off x="3085262" y="1643921"/>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78" name="Rectangle 20"/>
            <p:cNvSpPr>
              <a:spLocks noChangeArrowheads="1"/>
            </p:cNvSpPr>
            <p:nvPr/>
          </p:nvSpPr>
          <p:spPr bwMode="auto">
            <a:xfrm>
              <a:off x="3302338" y="1642821"/>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79" name="Rectangle 21"/>
            <p:cNvSpPr>
              <a:spLocks noChangeArrowheads="1"/>
            </p:cNvSpPr>
            <p:nvPr/>
          </p:nvSpPr>
          <p:spPr bwMode="auto">
            <a:xfrm>
              <a:off x="3519415" y="1641719"/>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80" name="Rectangle 22"/>
            <p:cNvSpPr>
              <a:spLocks noChangeArrowheads="1"/>
            </p:cNvSpPr>
            <p:nvPr/>
          </p:nvSpPr>
          <p:spPr bwMode="auto">
            <a:xfrm>
              <a:off x="3736492" y="1640619"/>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81" name="Rectangle 23"/>
            <p:cNvSpPr>
              <a:spLocks noChangeArrowheads="1"/>
            </p:cNvSpPr>
            <p:nvPr/>
          </p:nvSpPr>
          <p:spPr bwMode="auto">
            <a:xfrm>
              <a:off x="3953568" y="1639517"/>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38</a:t>
              </a:r>
            </a:p>
          </p:txBody>
        </p:sp>
        <p:sp>
          <p:nvSpPr>
            <p:cNvPr id="82" name="Rectangle 24"/>
            <p:cNvSpPr>
              <a:spLocks noChangeArrowheads="1"/>
            </p:cNvSpPr>
            <p:nvPr/>
          </p:nvSpPr>
          <p:spPr bwMode="auto">
            <a:xfrm>
              <a:off x="4170645" y="1638417"/>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83" name="Rectangle 25"/>
            <p:cNvSpPr>
              <a:spLocks noChangeArrowheads="1"/>
            </p:cNvSpPr>
            <p:nvPr/>
          </p:nvSpPr>
          <p:spPr bwMode="auto">
            <a:xfrm>
              <a:off x="4387721" y="1637315"/>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84" name="Rectangle 26"/>
            <p:cNvSpPr>
              <a:spLocks noChangeArrowheads="1"/>
            </p:cNvSpPr>
            <p:nvPr/>
          </p:nvSpPr>
          <p:spPr bwMode="auto">
            <a:xfrm>
              <a:off x="4604798" y="1636215"/>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grpSp>
      <p:grpSp>
        <p:nvGrpSpPr>
          <p:cNvPr id="3" name="组合 2"/>
          <p:cNvGrpSpPr/>
          <p:nvPr/>
        </p:nvGrpSpPr>
        <p:grpSpPr>
          <a:xfrm>
            <a:off x="4821875" y="2146257"/>
            <a:ext cx="1898824" cy="208086"/>
            <a:chOff x="4821875" y="1626305"/>
            <a:chExt cx="1898824" cy="208086"/>
          </a:xfrm>
        </p:grpSpPr>
        <p:sp>
          <p:nvSpPr>
            <p:cNvPr id="85" name="Rectangle 27"/>
            <p:cNvSpPr>
              <a:spLocks noChangeArrowheads="1"/>
            </p:cNvSpPr>
            <p:nvPr/>
          </p:nvSpPr>
          <p:spPr bwMode="auto">
            <a:xfrm>
              <a:off x="4821875" y="1635113"/>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86" name="Rectangle 28"/>
            <p:cNvSpPr>
              <a:spLocks noChangeArrowheads="1"/>
            </p:cNvSpPr>
            <p:nvPr/>
          </p:nvSpPr>
          <p:spPr bwMode="auto">
            <a:xfrm>
              <a:off x="5038951" y="1634013"/>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87" name="Rectangle 29"/>
            <p:cNvSpPr>
              <a:spLocks noChangeArrowheads="1"/>
            </p:cNvSpPr>
            <p:nvPr/>
          </p:nvSpPr>
          <p:spPr bwMode="auto">
            <a:xfrm>
              <a:off x="5256029" y="1632911"/>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88" name="Rectangle 30"/>
            <p:cNvSpPr>
              <a:spLocks noChangeArrowheads="1"/>
            </p:cNvSpPr>
            <p:nvPr/>
          </p:nvSpPr>
          <p:spPr bwMode="auto">
            <a:xfrm>
              <a:off x="5473105" y="1631811"/>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89" name="Rectangle 31"/>
            <p:cNvSpPr>
              <a:spLocks noChangeArrowheads="1"/>
            </p:cNvSpPr>
            <p:nvPr/>
          </p:nvSpPr>
          <p:spPr bwMode="auto">
            <a:xfrm>
              <a:off x="5690182" y="1630709"/>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90" name="Rectangle 32"/>
            <p:cNvSpPr>
              <a:spLocks noChangeArrowheads="1"/>
            </p:cNvSpPr>
            <p:nvPr/>
          </p:nvSpPr>
          <p:spPr bwMode="auto">
            <a:xfrm>
              <a:off x="5907259" y="162960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91" name="Rectangle 33"/>
            <p:cNvSpPr>
              <a:spLocks noChangeArrowheads="1"/>
            </p:cNvSpPr>
            <p:nvPr/>
          </p:nvSpPr>
          <p:spPr bwMode="auto">
            <a:xfrm>
              <a:off x="6124335" y="1628507"/>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92" name="Rectangle 34"/>
            <p:cNvSpPr>
              <a:spLocks noChangeArrowheads="1"/>
            </p:cNvSpPr>
            <p:nvPr/>
          </p:nvSpPr>
          <p:spPr bwMode="auto">
            <a:xfrm>
              <a:off x="6341412" y="1627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93" name="Rectangle 35"/>
            <p:cNvSpPr>
              <a:spLocks noChangeArrowheads="1"/>
            </p:cNvSpPr>
            <p:nvPr/>
          </p:nvSpPr>
          <p:spPr bwMode="auto">
            <a:xfrm>
              <a:off x="6558488" y="1626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94" name="Rectangle 36"/>
          <p:cNvSpPr>
            <a:spLocks noChangeArrowheads="1"/>
          </p:cNvSpPr>
          <p:nvPr/>
        </p:nvSpPr>
        <p:spPr bwMode="auto">
          <a:xfrm>
            <a:off x="6775565" y="2145157"/>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51</a:t>
            </a:r>
          </a:p>
        </p:txBody>
      </p:sp>
      <p:sp>
        <p:nvSpPr>
          <p:cNvPr id="95" name="Rectangle 37"/>
          <p:cNvSpPr>
            <a:spLocks noChangeArrowheads="1"/>
          </p:cNvSpPr>
          <p:nvPr/>
        </p:nvSpPr>
        <p:spPr bwMode="auto">
          <a:xfrm>
            <a:off x="6992642" y="2144055"/>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52</a:t>
            </a:r>
          </a:p>
        </p:txBody>
      </p:sp>
      <p:sp>
        <p:nvSpPr>
          <p:cNvPr id="96" name="Rectangle 38"/>
          <p:cNvSpPr>
            <a:spLocks noChangeArrowheads="1"/>
          </p:cNvSpPr>
          <p:nvPr/>
        </p:nvSpPr>
        <p:spPr bwMode="auto">
          <a:xfrm>
            <a:off x="7209718" y="2142955"/>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53</a:t>
            </a:r>
          </a:p>
        </p:txBody>
      </p:sp>
      <p:sp>
        <p:nvSpPr>
          <p:cNvPr id="97" name="Rectangle 39"/>
          <p:cNvSpPr>
            <a:spLocks noChangeArrowheads="1"/>
          </p:cNvSpPr>
          <p:nvPr/>
        </p:nvSpPr>
        <p:spPr bwMode="auto">
          <a:xfrm>
            <a:off x="7426795" y="2141853"/>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98" name="Rectangle 40"/>
          <p:cNvSpPr>
            <a:spLocks noChangeArrowheads="1"/>
          </p:cNvSpPr>
          <p:nvPr/>
        </p:nvSpPr>
        <p:spPr bwMode="auto">
          <a:xfrm>
            <a:off x="7643872" y="2140753"/>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99" name="Text Box 41"/>
          <p:cNvSpPr txBox="1">
            <a:spLocks noChangeArrowheads="1"/>
          </p:cNvSpPr>
          <p:nvPr/>
        </p:nvSpPr>
        <p:spPr bwMode="auto">
          <a:xfrm>
            <a:off x="2715938" y="2493068"/>
            <a:ext cx="1569660"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已发送但</a:t>
            </a:r>
            <a:r>
              <a:rPr lang="zh-CN" altLang="en-US" sz="1200" b="1" dirty="0">
                <a:solidFill>
                  <a:srgbClr val="CC00CC"/>
                </a:solidFill>
                <a:latin typeface="微软雅黑" pitchFamily="34" charset="-122"/>
                <a:ea typeface="微软雅黑" pitchFamily="34" charset="-122"/>
              </a:rPr>
              <a:t>未收到确认</a:t>
            </a:r>
          </a:p>
        </p:txBody>
      </p:sp>
      <p:sp>
        <p:nvSpPr>
          <p:cNvPr id="100" name="Rectangle 42"/>
          <p:cNvSpPr>
            <a:spLocks noChangeArrowheads="1"/>
          </p:cNvSpPr>
          <p:nvPr/>
        </p:nvSpPr>
        <p:spPr bwMode="auto">
          <a:xfrm>
            <a:off x="7854985" y="2140753"/>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grpSp>
        <p:nvGrpSpPr>
          <p:cNvPr id="4" name="组合 3"/>
          <p:cNvGrpSpPr/>
          <p:nvPr/>
        </p:nvGrpSpPr>
        <p:grpSpPr>
          <a:xfrm>
            <a:off x="2360115" y="2373060"/>
            <a:ext cx="348173" cy="656838"/>
            <a:chOff x="2360115" y="2373060"/>
            <a:chExt cx="348173" cy="656838"/>
          </a:xfrm>
        </p:grpSpPr>
        <p:sp>
          <p:nvSpPr>
            <p:cNvPr id="101" name="Line 44"/>
            <p:cNvSpPr>
              <a:spLocks noChangeShapeType="1"/>
            </p:cNvSpPr>
            <p:nvPr/>
          </p:nvSpPr>
          <p:spPr bwMode="auto">
            <a:xfrm flipV="1">
              <a:off x="2515137"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2" name="Text Box 45"/>
            <p:cNvSpPr txBox="1">
              <a:spLocks noChangeArrowheads="1"/>
            </p:cNvSpPr>
            <p:nvPr/>
          </p:nvSpPr>
          <p:spPr bwMode="auto">
            <a:xfrm>
              <a:off x="2360115" y="2752899"/>
              <a:ext cx="34817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itchFamily="34" charset="-122"/>
                  <a:ea typeface="微软雅黑" pitchFamily="34" charset="-122"/>
                </a:rPr>
                <a:t>P</a:t>
              </a:r>
              <a:r>
                <a:rPr lang="en-US" altLang="zh-CN" sz="1200" b="1" baseline="-25000" dirty="0">
                  <a:latin typeface="微软雅黑" pitchFamily="34" charset="-122"/>
                  <a:ea typeface="微软雅黑" pitchFamily="34" charset="-122"/>
                </a:rPr>
                <a:t>1</a:t>
              </a:r>
            </a:p>
          </p:txBody>
        </p:sp>
      </p:grpSp>
      <p:grpSp>
        <p:nvGrpSpPr>
          <p:cNvPr id="5" name="组合 4"/>
          <p:cNvGrpSpPr/>
          <p:nvPr/>
        </p:nvGrpSpPr>
        <p:grpSpPr>
          <a:xfrm>
            <a:off x="4761080" y="2373060"/>
            <a:ext cx="348173" cy="656838"/>
            <a:chOff x="4761080" y="2373060"/>
            <a:chExt cx="348173" cy="656838"/>
          </a:xfrm>
        </p:grpSpPr>
        <p:sp>
          <p:nvSpPr>
            <p:cNvPr id="103" name="Line 47"/>
            <p:cNvSpPr>
              <a:spLocks noChangeShapeType="1"/>
            </p:cNvSpPr>
            <p:nvPr/>
          </p:nvSpPr>
          <p:spPr bwMode="auto">
            <a:xfrm flipV="1">
              <a:off x="490298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4" name="Text Box 48"/>
            <p:cNvSpPr txBox="1">
              <a:spLocks noChangeArrowheads="1"/>
            </p:cNvSpPr>
            <p:nvPr/>
          </p:nvSpPr>
          <p:spPr bwMode="auto">
            <a:xfrm>
              <a:off x="4761080" y="2752899"/>
              <a:ext cx="34817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itchFamily="34" charset="-122"/>
                  <a:ea typeface="微软雅黑" pitchFamily="34" charset="-122"/>
                </a:rPr>
                <a:t>P</a:t>
              </a:r>
              <a:r>
                <a:rPr lang="en-US" altLang="zh-CN" sz="1200" b="1" baseline="-25000" dirty="0">
                  <a:latin typeface="微软雅黑" pitchFamily="34" charset="-122"/>
                  <a:ea typeface="微软雅黑" pitchFamily="34" charset="-122"/>
                </a:rPr>
                <a:t>2</a:t>
              </a:r>
            </a:p>
          </p:txBody>
        </p:sp>
      </p:grpSp>
      <p:grpSp>
        <p:nvGrpSpPr>
          <p:cNvPr id="7" name="组合 6"/>
          <p:cNvGrpSpPr/>
          <p:nvPr/>
        </p:nvGrpSpPr>
        <p:grpSpPr>
          <a:xfrm>
            <a:off x="6713577" y="2373060"/>
            <a:ext cx="348173" cy="656838"/>
            <a:chOff x="6713577" y="2373060"/>
            <a:chExt cx="348173" cy="656838"/>
          </a:xfrm>
        </p:grpSpPr>
        <p:sp>
          <p:nvSpPr>
            <p:cNvPr id="105" name="Line 50"/>
            <p:cNvSpPr>
              <a:spLocks noChangeShapeType="1"/>
            </p:cNvSpPr>
            <p:nvPr/>
          </p:nvSpPr>
          <p:spPr bwMode="auto">
            <a:xfrm flipV="1">
              <a:off x="686502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6" name="Text Box 51"/>
            <p:cNvSpPr txBox="1">
              <a:spLocks noChangeArrowheads="1"/>
            </p:cNvSpPr>
            <p:nvPr/>
          </p:nvSpPr>
          <p:spPr bwMode="auto">
            <a:xfrm>
              <a:off x="6713577" y="2752899"/>
              <a:ext cx="34817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itchFamily="34" charset="-122"/>
                  <a:ea typeface="微软雅黑" pitchFamily="34" charset="-122"/>
                </a:rPr>
                <a:t>P</a:t>
              </a:r>
              <a:r>
                <a:rPr lang="en-US" altLang="zh-CN" sz="1200" b="1" baseline="-25000" dirty="0">
                  <a:latin typeface="微软雅黑" pitchFamily="34" charset="-122"/>
                  <a:ea typeface="微软雅黑" pitchFamily="34" charset="-122"/>
                </a:rPr>
                <a:t>3</a:t>
              </a:r>
            </a:p>
          </p:txBody>
        </p:sp>
      </p:grpSp>
      <p:sp>
        <p:nvSpPr>
          <p:cNvPr id="147" name="AutoShape 91"/>
          <p:cNvSpPr>
            <a:spLocks/>
          </p:cNvSpPr>
          <p:nvPr/>
        </p:nvSpPr>
        <p:spPr bwMode="auto">
          <a:xfrm rot="5400000">
            <a:off x="5692521" y="1041286"/>
            <a:ext cx="127714" cy="1892861"/>
          </a:xfrm>
          <a:prstGeom prst="leftBrace">
            <a:avLst>
              <a:gd name="adj1" fmla="val 1140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latin typeface="微软雅黑" pitchFamily="34" charset="-122"/>
              <a:ea typeface="微软雅黑" pitchFamily="34" charset="-122"/>
            </a:endParaRPr>
          </a:p>
        </p:txBody>
      </p:sp>
      <p:sp>
        <p:nvSpPr>
          <p:cNvPr id="148" name="Text Box 92"/>
          <p:cNvSpPr txBox="1">
            <a:spLocks noChangeArrowheads="1"/>
          </p:cNvSpPr>
          <p:nvPr/>
        </p:nvSpPr>
        <p:spPr bwMode="auto">
          <a:xfrm>
            <a:off x="5344146" y="1678005"/>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可用窗口</a:t>
            </a:r>
          </a:p>
        </p:txBody>
      </p:sp>
      <p:sp>
        <p:nvSpPr>
          <p:cNvPr id="150"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51" name="Rectangle 6"/>
          <p:cNvSpPr>
            <a:spLocks noChangeArrowheads="1"/>
          </p:cNvSpPr>
          <p:nvPr/>
        </p:nvSpPr>
        <p:spPr bwMode="auto">
          <a:xfrm>
            <a:off x="3976054" y="58763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发送窗口</a:t>
            </a:r>
          </a:p>
        </p:txBody>
      </p:sp>
      <p:sp>
        <p:nvSpPr>
          <p:cNvPr id="8" name="灯片编号占位符 7">
            <a:extLst>
              <a:ext uri="{FF2B5EF4-FFF2-40B4-BE49-F238E27FC236}">
                <a16:creationId xmlns:a16="http://schemas.microsoft.com/office/drawing/2014/main" id="{F08C5E03-1E7C-4B68-B86E-9CCB31739405}"/>
              </a:ext>
            </a:extLst>
          </p:cNvPr>
          <p:cNvSpPr>
            <a:spLocks noGrp="1"/>
          </p:cNvSpPr>
          <p:nvPr>
            <p:ph type="sldNum" sz="quarter" idx="12"/>
          </p:nvPr>
        </p:nvSpPr>
        <p:spPr/>
        <p:txBody>
          <a:bodyPr/>
          <a:lstStyle/>
          <a:p>
            <a:fld id="{C485880C-E2C3-4DAB-AE74-D9BE691626AC}" type="slidenum">
              <a:rPr lang="zh-CN" altLang="en-US" smtClean="0"/>
              <a:pPr/>
              <a:t>90</a:t>
            </a:fld>
            <a:endParaRPr lang="zh-CN" altLang="en-US"/>
          </a:p>
        </p:txBody>
      </p:sp>
    </p:spTree>
    <p:extLst>
      <p:ext uri="{BB962C8B-B14F-4D97-AF65-F5344CB8AC3E}">
        <p14:creationId xmlns:p14="http://schemas.microsoft.com/office/powerpoint/2010/main" val="392695465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66"/>
                                        </p:tgtEl>
                                        <p:attrNameLst>
                                          <p:attrName>style.visibility</p:attrName>
                                        </p:attrNameLst>
                                      </p:cBhvr>
                                      <p:tavLst>
                                        <p:tav tm="0">
                                          <p:val>
                                            <p:strVal val="hidden"/>
                                          </p:val>
                                        </p:tav>
                                        <p:tav tm="50000">
                                          <p:val>
                                            <p:strVal val="visible"/>
                                          </p:val>
                                        </p:tav>
                                      </p:tavLst>
                                    </p:anim>
                                  </p:childTnLst>
                                </p:cTn>
                              </p:par>
                            </p:childTnLst>
                          </p:cTn>
                        </p:par>
                        <p:par>
                          <p:cTn id="7" fill="hold">
                            <p:stCondLst>
                              <p:cond delay="3000"/>
                            </p:stCondLst>
                            <p:childTnLst>
                              <p:par>
                                <p:cTn id="8" presetID="35" presetClass="emph" presetSubtype="0" repeatCount="3000" fill="hold" nodeType="afterEffect">
                                  <p:stCondLst>
                                    <p:cond delay="1000"/>
                                  </p:stCondLst>
                                  <p:childTnLst>
                                    <p:anim calcmode="discrete" valueType="str">
                                      <p:cBhvr>
                                        <p:cTn id="9" dur="1000" fill="hold"/>
                                        <p:tgtEl>
                                          <p:spTgt spid="2"/>
                                        </p:tgtEl>
                                        <p:attrNameLst>
                                          <p:attrName>style.visibility</p:attrName>
                                        </p:attrNameLst>
                                      </p:cBhvr>
                                      <p:tavLst>
                                        <p:tav tm="0">
                                          <p:val>
                                            <p:strVal val="hidden"/>
                                          </p:val>
                                        </p:tav>
                                        <p:tav tm="50000">
                                          <p:val>
                                            <p:strVal val="visible"/>
                                          </p:val>
                                        </p:tav>
                                      </p:tavLst>
                                    </p:anim>
                                  </p:childTnLst>
                                </p:cTn>
                              </p:par>
                            </p:childTnLst>
                          </p:cTn>
                        </p:par>
                        <p:par>
                          <p:cTn id="10" fill="hold">
                            <p:stCondLst>
                              <p:cond delay="7000"/>
                            </p:stCondLst>
                            <p:childTnLst>
                              <p:par>
                                <p:cTn id="11" presetID="35" presetClass="emph" presetSubtype="0" repeatCount="3000" fill="hold" nodeType="afterEffect">
                                  <p:stCondLst>
                                    <p:cond delay="1000"/>
                                  </p:stCondLst>
                                  <p:childTnLst>
                                    <p:anim calcmode="discrete" valueType="str">
                                      <p:cBhvr>
                                        <p:cTn id="12"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13" fill="hold">
                      <p:stCondLst>
                        <p:cond delay="indefinite"/>
                      </p:stCondLst>
                      <p:childTnLst>
                        <p:par>
                          <p:cTn id="14" fill="hold">
                            <p:stCondLst>
                              <p:cond delay="0"/>
                            </p:stCondLst>
                            <p:childTnLst>
                              <p:par>
                                <p:cTn id="15" presetID="35" presetClass="emph" presetSubtype="0" repeatCount="3000" fill="hold" nodeType="clickEffect">
                                  <p:stCondLst>
                                    <p:cond delay="0"/>
                                  </p:stCondLst>
                                  <p:childTnLst>
                                    <p:anim calcmode="discrete" valueType="str">
                                      <p:cBhvr>
                                        <p:cTn id="16" dur="1000" fill="hold"/>
                                        <p:tgtEl>
                                          <p:spTgt spid="4"/>
                                        </p:tgtEl>
                                        <p:attrNameLst>
                                          <p:attrName>style.visibility</p:attrName>
                                        </p:attrNameLst>
                                      </p:cBhvr>
                                      <p:tavLst>
                                        <p:tav tm="0">
                                          <p:val>
                                            <p:strVal val="hidden"/>
                                          </p:val>
                                        </p:tav>
                                        <p:tav tm="50000">
                                          <p:val>
                                            <p:strVal val="visible"/>
                                          </p:val>
                                        </p:tav>
                                      </p:tavLst>
                                    </p:anim>
                                  </p:childTnLst>
                                </p:cTn>
                              </p:par>
                              <p:par>
                                <p:cTn id="17" presetID="35" presetClass="emph" presetSubtype="0" repeatCount="3000" fill="hold" nodeType="withEffect">
                                  <p:stCondLst>
                                    <p:cond delay="0"/>
                                  </p:stCondLst>
                                  <p:childTnLst>
                                    <p:anim calcmode="discrete" valueType="str">
                                      <p:cBhvr>
                                        <p:cTn id="18" dur="1000" fill="hold"/>
                                        <p:tgtEl>
                                          <p:spTgt spid="5"/>
                                        </p:tgtEl>
                                        <p:attrNameLst>
                                          <p:attrName>style.visibility</p:attrName>
                                        </p:attrNameLst>
                                      </p:cBhvr>
                                      <p:tavLst>
                                        <p:tav tm="0">
                                          <p:val>
                                            <p:strVal val="hidden"/>
                                          </p:val>
                                        </p:tav>
                                        <p:tav tm="50000">
                                          <p:val>
                                            <p:strVal val="visible"/>
                                          </p:val>
                                        </p:tav>
                                      </p:tavLst>
                                    </p:anim>
                                  </p:childTnLst>
                                </p:cTn>
                              </p:par>
                              <p:par>
                                <p:cTn id="19" presetID="35" presetClass="emph" presetSubtype="0" repeatCount="3000" fill="hold" nodeType="withEffect">
                                  <p:stCondLst>
                                    <p:cond delay="0"/>
                                  </p:stCondLst>
                                  <p:childTnLst>
                                    <p:anim calcmode="discrete" valueType="str">
                                      <p:cBhvr>
                                        <p:cTn id="20" dur="10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圆角矩形 148"/>
          <p:cNvSpPr/>
          <p:nvPr/>
        </p:nvSpPr>
        <p:spPr>
          <a:xfrm>
            <a:off x="545144" y="1021972"/>
            <a:ext cx="8053712" cy="33348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Line 4"/>
          <p:cNvSpPr>
            <a:spLocks noChangeShapeType="1"/>
          </p:cNvSpPr>
          <p:nvPr/>
        </p:nvSpPr>
        <p:spPr bwMode="auto">
          <a:xfrm flipV="1">
            <a:off x="2399443" y="1405590"/>
            <a:ext cx="4334378" cy="7707"/>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7" name="Text Box 52"/>
          <p:cNvSpPr txBox="1">
            <a:spLocks noChangeArrowheads="1"/>
          </p:cNvSpPr>
          <p:nvPr/>
        </p:nvSpPr>
        <p:spPr bwMode="auto">
          <a:xfrm>
            <a:off x="6974787" y="1929920"/>
            <a:ext cx="954108" cy="276999"/>
          </a:xfrm>
          <a:prstGeom prst="rect">
            <a:avLst/>
          </a:prstGeom>
          <a:solidFill>
            <a:srgbClr val="C3E3F9"/>
          </a:solidFill>
          <a:ln>
            <a:noFill/>
          </a:ln>
          <a:effectLst/>
          <a:extLst/>
        </p:spPr>
        <p:txBody>
          <a:bodyPr wrap="none">
            <a:spAutoFit/>
          </a:bodyPr>
          <a:lstStyle/>
          <a:p>
            <a:pPr algn="ctr"/>
            <a:r>
              <a:rPr lang="zh-CN" altLang="en-US" sz="1200" b="1" dirty="0">
                <a:solidFill>
                  <a:srgbClr val="C00000"/>
                </a:solidFill>
                <a:latin typeface="微软雅黑" pitchFamily="34" charset="-122"/>
                <a:ea typeface="微软雅黑" pitchFamily="34" charset="-122"/>
              </a:rPr>
              <a:t>不允许接收</a:t>
            </a:r>
          </a:p>
        </p:txBody>
      </p:sp>
      <p:sp>
        <p:nvSpPr>
          <p:cNvPr id="108" name="Text Box 53"/>
          <p:cNvSpPr txBox="1">
            <a:spLocks noChangeArrowheads="1"/>
          </p:cNvSpPr>
          <p:nvPr/>
        </p:nvSpPr>
        <p:spPr bwMode="auto">
          <a:xfrm>
            <a:off x="1383275" y="1966496"/>
            <a:ext cx="954108" cy="461665"/>
          </a:xfrm>
          <a:prstGeom prst="rect">
            <a:avLst/>
          </a:prstGeom>
          <a:solidFill>
            <a:srgbClr val="C3E3F9"/>
          </a:solidFill>
          <a:ln>
            <a:noFill/>
          </a:ln>
          <a:effectLs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已发送确认</a:t>
            </a:r>
          </a:p>
          <a:p>
            <a:pPr algn="ctr"/>
            <a:r>
              <a:rPr lang="zh-CN" altLang="en-US" sz="1200" b="1" dirty="0">
                <a:solidFill>
                  <a:srgbClr val="CC00CC"/>
                </a:solidFill>
                <a:latin typeface="微软雅黑" pitchFamily="34" charset="-122"/>
                <a:ea typeface="微软雅黑" pitchFamily="34" charset="-122"/>
              </a:rPr>
              <a:t>并交付主机</a:t>
            </a:r>
          </a:p>
        </p:txBody>
      </p:sp>
      <p:sp>
        <p:nvSpPr>
          <p:cNvPr id="109" name="Text Box 54"/>
          <p:cNvSpPr txBox="1">
            <a:spLocks noChangeArrowheads="1"/>
          </p:cNvSpPr>
          <p:nvPr/>
        </p:nvSpPr>
        <p:spPr bwMode="auto">
          <a:xfrm>
            <a:off x="3709612" y="1245990"/>
            <a:ext cx="1904689" cy="276999"/>
          </a:xfrm>
          <a:prstGeom prst="rect">
            <a:avLst/>
          </a:prstGeom>
          <a:solidFill>
            <a:srgbClr val="C3E3F9"/>
          </a:solidFill>
          <a:ln>
            <a:noFill/>
          </a:ln>
          <a:effectLst/>
          <a:extLst/>
        </p:spPr>
        <p:txBody>
          <a:bodyPr wrap="none">
            <a:spAutoFit/>
          </a:bodyPr>
          <a:lstStyle/>
          <a:p>
            <a:pPr algn="ctr"/>
            <a:r>
              <a:rPr lang="en-US" altLang="zh-CN" sz="1200" b="1" dirty="0">
                <a:solidFill>
                  <a:srgbClr val="0000FF"/>
                </a:solidFill>
                <a:latin typeface="微软雅黑" pitchFamily="34" charset="-122"/>
                <a:ea typeface="微软雅黑" pitchFamily="34" charset="-122"/>
              </a:rPr>
              <a:t>B </a:t>
            </a:r>
            <a:r>
              <a:rPr lang="zh-CN" altLang="en-US" sz="1200" b="1" dirty="0">
                <a:solidFill>
                  <a:srgbClr val="0000FF"/>
                </a:solidFill>
                <a:latin typeface="微软雅黑" pitchFamily="34" charset="-122"/>
                <a:ea typeface="微软雅黑" pitchFamily="34" charset="-122"/>
              </a:rPr>
              <a:t>的接收窗口 </a:t>
            </a:r>
            <a:r>
              <a:rPr lang="en-US" altLang="zh-CN" sz="1200" b="1" dirty="0">
                <a:solidFill>
                  <a:srgbClr val="0000FF"/>
                </a:solidFill>
                <a:latin typeface="微软雅黑" pitchFamily="34" charset="-122"/>
                <a:ea typeface="微软雅黑" pitchFamily="34" charset="-122"/>
              </a:rPr>
              <a:t>= 20 </a:t>
            </a:r>
            <a:r>
              <a:rPr lang="zh-CN" altLang="en-US" sz="1200" b="1" dirty="0">
                <a:solidFill>
                  <a:srgbClr val="0000FF"/>
                </a:solidFill>
                <a:latin typeface="微软雅黑" pitchFamily="34" charset="-122"/>
                <a:ea typeface="微软雅黑" pitchFamily="34" charset="-122"/>
              </a:rPr>
              <a:t>字节</a:t>
            </a:r>
          </a:p>
        </p:txBody>
      </p:sp>
      <p:sp>
        <p:nvSpPr>
          <p:cNvPr id="110" name="Text Box 55"/>
          <p:cNvSpPr txBox="1">
            <a:spLocks noChangeArrowheads="1"/>
          </p:cNvSpPr>
          <p:nvPr/>
        </p:nvSpPr>
        <p:spPr bwMode="auto">
          <a:xfrm>
            <a:off x="4283408" y="1999887"/>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允许接收</a:t>
            </a:r>
          </a:p>
        </p:txBody>
      </p:sp>
      <p:sp>
        <p:nvSpPr>
          <p:cNvPr id="111" name="Rectangle 56"/>
          <p:cNvSpPr>
            <a:spLocks noChangeArrowheads="1"/>
          </p:cNvSpPr>
          <p:nvPr/>
        </p:nvSpPr>
        <p:spPr bwMode="auto">
          <a:xfrm>
            <a:off x="2403020" y="1557210"/>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sp>
        <p:nvSpPr>
          <p:cNvPr id="112" name="Rectangle 57"/>
          <p:cNvSpPr>
            <a:spLocks noChangeArrowheads="1"/>
          </p:cNvSpPr>
          <p:nvPr/>
        </p:nvSpPr>
        <p:spPr bwMode="auto">
          <a:xfrm>
            <a:off x="1347455" y="1706943"/>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113" name="Rectangle 58"/>
          <p:cNvSpPr>
            <a:spLocks noChangeArrowheads="1"/>
          </p:cNvSpPr>
          <p:nvPr/>
        </p:nvSpPr>
        <p:spPr bwMode="auto">
          <a:xfrm>
            <a:off x="1564532" y="1705841"/>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27</a:t>
            </a:r>
          </a:p>
        </p:txBody>
      </p:sp>
      <p:sp>
        <p:nvSpPr>
          <p:cNvPr id="114" name="Rectangle 59"/>
          <p:cNvSpPr>
            <a:spLocks noChangeArrowheads="1"/>
          </p:cNvSpPr>
          <p:nvPr/>
        </p:nvSpPr>
        <p:spPr bwMode="auto">
          <a:xfrm>
            <a:off x="1781608" y="1704741"/>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115" name="Rectangle 60"/>
          <p:cNvSpPr>
            <a:spLocks noChangeArrowheads="1"/>
          </p:cNvSpPr>
          <p:nvPr/>
        </p:nvSpPr>
        <p:spPr bwMode="auto">
          <a:xfrm>
            <a:off x="1998685" y="1703639"/>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116" name="Rectangle 61"/>
          <p:cNvSpPr>
            <a:spLocks noChangeArrowheads="1"/>
          </p:cNvSpPr>
          <p:nvPr/>
        </p:nvSpPr>
        <p:spPr bwMode="auto">
          <a:xfrm>
            <a:off x="2215762" y="1702539"/>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sp>
        <p:nvSpPr>
          <p:cNvPr id="117" name="Rectangle 62"/>
          <p:cNvSpPr>
            <a:spLocks noChangeArrowheads="1"/>
          </p:cNvSpPr>
          <p:nvPr/>
        </p:nvSpPr>
        <p:spPr bwMode="auto">
          <a:xfrm>
            <a:off x="2432838" y="1701437"/>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31</a:t>
            </a:r>
          </a:p>
        </p:txBody>
      </p:sp>
      <p:sp>
        <p:nvSpPr>
          <p:cNvPr id="118" name="Rectangle 63"/>
          <p:cNvSpPr>
            <a:spLocks noChangeArrowheads="1"/>
          </p:cNvSpPr>
          <p:nvPr/>
        </p:nvSpPr>
        <p:spPr bwMode="auto">
          <a:xfrm>
            <a:off x="2649915" y="1700337"/>
            <a:ext cx="162211" cy="199277"/>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119" name="Rectangle 64"/>
          <p:cNvSpPr>
            <a:spLocks noChangeArrowheads="1"/>
          </p:cNvSpPr>
          <p:nvPr/>
        </p:nvSpPr>
        <p:spPr bwMode="auto">
          <a:xfrm>
            <a:off x="2866991" y="1699235"/>
            <a:ext cx="162211" cy="199278"/>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33</a:t>
            </a:r>
          </a:p>
        </p:txBody>
      </p:sp>
      <p:sp>
        <p:nvSpPr>
          <p:cNvPr id="120" name="Rectangle 65"/>
          <p:cNvSpPr>
            <a:spLocks noChangeArrowheads="1"/>
          </p:cNvSpPr>
          <p:nvPr/>
        </p:nvSpPr>
        <p:spPr bwMode="auto">
          <a:xfrm>
            <a:off x="3084068" y="1698135"/>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121" name="Rectangle 66"/>
          <p:cNvSpPr>
            <a:spLocks noChangeArrowheads="1"/>
          </p:cNvSpPr>
          <p:nvPr/>
        </p:nvSpPr>
        <p:spPr bwMode="auto">
          <a:xfrm>
            <a:off x="3301145" y="1697033"/>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122" name="Rectangle 67"/>
          <p:cNvSpPr>
            <a:spLocks noChangeArrowheads="1"/>
          </p:cNvSpPr>
          <p:nvPr/>
        </p:nvSpPr>
        <p:spPr bwMode="auto">
          <a:xfrm>
            <a:off x="3518222" y="1695934"/>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123" name="Rectangle 68"/>
          <p:cNvSpPr>
            <a:spLocks noChangeArrowheads="1"/>
          </p:cNvSpPr>
          <p:nvPr/>
        </p:nvSpPr>
        <p:spPr bwMode="auto">
          <a:xfrm>
            <a:off x="3735299" y="169483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124" name="Rectangle 69"/>
          <p:cNvSpPr>
            <a:spLocks noChangeArrowheads="1"/>
          </p:cNvSpPr>
          <p:nvPr/>
        </p:nvSpPr>
        <p:spPr bwMode="auto">
          <a:xfrm>
            <a:off x="3952375" y="1693732"/>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38</a:t>
            </a:r>
          </a:p>
        </p:txBody>
      </p:sp>
      <p:sp>
        <p:nvSpPr>
          <p:cNvPr id="125" name="Rectangle 70"/>
          <p:cNvSpPr>
            <a:spLocks noChangeArrowheads="1"/>
          </p:cNvSpPr>
          <p:nvPr/>
        </p:nvSpPr>
        <p:spPr bwMode="auto">
          <a:xfrm>
            <a:off x="4169452" y="1692630"/>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126" name="Rectangle 71"/>
          <p:cNvSpPr>
            <a:spLocks noChangeArrowheads="1"/>
          </p:cNvSpPr>
          <p:nvPr/>
        </p:nvSpPr>
        <p:spPr bwMode="auto">
          <a:xfrm>
            <a:off x="4386529" y="1691529"/>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127" name="Rectangle 72"/>
          <p:cNvSpPr>
            <a:spLocks noChangeArrowheads="1"/>
          </p:cNvSpPr>
          <p:nvPr/>
        </p:nvSpPr>
        <p:spPr bwMode="auto">
          <a:xfrm>
            <a:off x="4603605" y="1690428"/>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sp>
        <p:nvSpPr>
          <p:cNvPr id="128" name="Rectangle 73"/>
          <p:cNvSpPr>
            <a:spLocks noChangeArrowheads="1"/>
          </p:cNvSpPr>
          <p:nvPr/>
        </p:nvSpPr>
        <p:spPr bwMode="auto">
          <a:xfrm>
            <a:off x="4820682" y="168932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129" name="Rectangle 74"/>
          <p:cNvSpPr>
            <a:spLocks noChangeArrowheads="1"/>
          </p:cNvSpPr>
          <p:nvPr/>
        </p:nvSpPr>
        <p:spPr bwMode="auto">
          <a:xfrm>
            <a:off x="5037758" y="1688226"/>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130" name="Rectangle 75"/>
          <p:cNvSpPr>
            <a:spLocks noChangeArrowheads="1"/>
          </p:cNvSpPr>
          <p:nvPr/>
        </p:nvSpPr>
        <p:spPr bwMode="auto">
          <a:xfrm>
            <a:off x="5254835" y="168712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131" name="Rectangle 76"/>
          <p:cNvSpPr>
            <a:spLocks noChangeArrowheads="1"/>
          </p:cNvSpPr>
          <p:nvPr/>
        </p:nvSpPr>
        <p:spPr bwMode="auto">
          <a:xfrm>
            <a:off x="5471912" y="1686024"/>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132" name="Rectangle 77"/>
          <p:cNvSpPr>
            <a:spLocks noChangeArrowheads="1"/>
          </p:cNvSpPr>
          <p:nvPr/>
        </p:nvSpPr>
        <p:spPr bwMode="auto">
          <a:xfrm>
            <a:off x="5688988" y="1684924"/>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133" name="Rectangle 78"/>
          <p:cNvSpPr>
            <a:spLocks noChangeArrowheads="1"/>
          </p:cNvSpPr>
          <p:nvPr/>
        </p:nvSpPr>
        <p:spPr bwMode="auto">
          <a:xfrm>
            <a:off x="5906065" y="168382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134" name="Rectangle 79"/>
          <p:cNvSpPr>
            <a:spLocks noChangeArrowheads="1"/>
          </p:cNvSpPr>
          <p:nvPr/>
        </p:nvSpPr>
        <p:spPr bwMode="auto">
          <a:xfrm>
            <a:off x="6123142" y="1682722"/>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135" name="Rectangle 80"/>
          <p:cNvSpPr>
            <a:spLocks noChangeArrowheads="1"/>
          </p:cNvSpPr>
          <p:nvPr/>
        </p:nvSpPr>
        <p:spPr bwMode="auto">
          <a:xfrm>
            <a:off x="6340219" y="1681620"/>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136" name="Rectangle 81"/>
          <p:cNvSpPr>
            <a:spLocks noChangeArrowheads="1"/>
          </p:cNvSpPr>
          <p:nvPr/>
        </p:nvSpPr>
        <p:spPr bwMode="auto">
          <a:xfrm>
            <a:off x="6557296" y="1680520"/>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sp>
        <p:nvSpPr>
          <p:cNvPr id="137" name="Rectangle 82"/>
          <p:cNvSpPr>
            <a:spLocks noChangeArrowheads="1"/>
          </p:cNvSpPr>
          <p:nvPr/>
        </p:nvSpPr>
        <p:spPr bwMode="auto">
          <a:xfrm>
            <a:off x="6774372" y="1679418"/>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51</a:t>
            </a:r>
          </a:p>
        </p:txBody>
      </p:sp>
      <p:sp>
        <p:nvSpPr>
          <p:cNvPr id="138" name="Rectangle 83"/>
          <p:cNvSpPr>
            <a:spLocks noChangeArrowheads="1"/>
          </p:cNvSpPr>
          <p:nvPr/>
        </p:nvSpPr>
        <p:spPr bwMode="auto">
          <a:xfrm>
            <a:off x="6991449" y="1678318"/>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52</a:t>
            </a:r>
          </a:p>
        </p:txBody>
      </p:sp>
      <p:sp>
        <p:nvSpPr>
          <p:cNvPr id="139" name="Rectangle 84"/>
          <p:cNvSpPr>
            <a:spLocks noChangeArrowheads="1"/>
          </p:cNvSpPr>
          <p:nvPr/>
        </p:nvSpPr>
        <p:spPr bwMode="auto">
          <a:xfrm>
            <a:off x="7208526" y="167721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53</a:t>
            </a:r>
          </a:p>
        </p:txBody>
      </p:sp>
      <p:sp>
        <p:nvSpPr>
          <p:cNvPr id="140" name="Rectangle 85"/>
          <p:cNvSpPr>
            <a:spLocks noChangeArrowheads="1"/>
          </p:cNvSpPr>
          <p:nvPr/>
        </p:nvSpPr>
        <p:spPr bwMode="auto">
          <a:xfrm>
            <a:off x="7425602" y="1676116"/>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141" name="Rectangle 86"/>
          <p:cNvSpPr>
            <a:spLocks noChangeArrowheads="1"/>
          </p:cNvSpPr>
          <p:nvPr/>
        </p:nvSpPr>
        <p:spPr bwMode="auto">
          <a:xfrm>
            <a:off x="7642679" y="1675014"/>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142" name="Rectangle 87"/>
          <p:cNvSpPr>
            <a:spLocks noChangeArrowheads="1"/>
          </p:cNvSpPr>
          <p:nvPr/>
        </p:nvSpPr>
        <p:spPr bwMode="auto">
          <a:xfrm>
            <a:off x="7853792" y="1675014"/>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grpSp>
        <p:nvGrpSpPr>
          <p:cNvPr id="5" name="组合 4"/>
          <p:cNvGrpSpPr/>
          <p:nvPr/>
        </p:nvGrpSpPr>
        <p:grpSpPr>
          <a:xfrm>
            <a:off x="2432838" y="1898510"/>
            <a:ext cx="813441" cy="874348"/>
            <a:chOff x="2432838" y="1898510"/>
            <a:chExt cx="813441" cy="874348"/>
          </a:xfrm>
        </p:grpSpPr>
        <p:grpSp>
          <p:nvGrpSpPr>
            <p:cNvPr id="143" name="Group 93"/>
            <p:cNvGrpSpPr>
              <a:grpSpLocks/>
            </p:cNvGrpSpPr>
            <p:nvPr/>
          </p:nvGrpSpPr>
          <p:grpSpPr bwMode="auto">
            <a:xfrm>
              <a:off x="2734600" y="1898510"/>
              <a:ext cx="236161" cy="518367"/>
              <a:chOff x="1231" y="3150"/>
              <a:chExt cx="182" cy="232"/>
            </a:xfrm>
          </p:grpSpPr>
          <p:sp>
            <p:nvSpPr>
              <p:cNvPr id="144" name="Line 88"/>
              <p:cNvSpPr>
                <a:spLocks noChangeShapeType="1"/>
              </p:cNvSpPr>
              <p:nvPr/>
            </p:nvSpPr>
            <p:spPr bwMode="auto">
              <a:xfrm flipV="1">
                <a:off x="1231"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45" name="Line 89"/>
              <p:cNvSpPr>
                <a:spLocks noChangeShapeType="1"/>
              </p:cNvSpPr>
              <p:nvPr/>
            </p:nvSpPr>
            <p:spPr bwMode="auto">
              <a:xfrm flipV="1">
                <a:off x="1413"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grpSp>
        <p:sp>
          <p:nvSpPr>
            <p:cNvPr id="146" name="Text Box 90"/>
            <p:cNvSpPr txBox="1">
              <a:spLocks noChangeArrowheads="1"/>
            </p:cNvSpPr>
            <p:nvPr/>
          </p:nvSpPr>
          <p:spPr bwMode="auto">
            <a:xfrm>
              <a:off x="2432838" y="2249638"/>
              <a:ext cx="813441" cy="523220"/>
            </a:xfrm>
            <a:prstGeom prst="rect">
              <a:avLst/>
            </a:prstGeom>
            <a:solidFill>
              <a:schemeClr val="accent6"/>
            </a:solidFill>
            <a:ln w="9525">
              <a:solidFill>
                <a:schemeClr val="tx1"/>
              </a:solidFill>
              <a:miter lim="800000"/>
              <a:headEnd/>
              <a:tailEnd/>
            </a:ln>
            <a:effectLst/>
            <a:extLst/>
          </p:spPr>
          <p:txBody>
            <a:bodyPr wrap="square">
              <a:spAutoFit/>
            </a:bodyPr>
            <a:lstStyle/>
            <a:p>
              <a:pPr algn="ctr"/>
              <a:r>
                <a:rPr lang="zh-CN" altLang="en-US" sz="1400" b="1" dirty="0">
                  <a:latin typeface="微软雅黑" pitchFamily="34" charset="-122"/>
                  <a:ea typeface="微软雅黑" pitchFamily="34" charset="-122"/>
                </a:rPr>
                <a:t>未按序收到</a:t>
              </a:r>
            </a:p>
          </p:txBody>
        </p:sp>
      </p:grpSp>
      <p:sp>
        <p:nvSpPr>
          <p:cNvPr id="150"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51" name="Rectangle 6"/>
          <p:cNvSpPr>
            <a:spLocks noChangeArrowheads="1"/>
          </p:cNvSpPr>
          <p:nvPr/>
        </p:nvSpPr>
        <p:spPr bwMode="auto">
          <a:xfrm>
            <a:off x="3976054" y="58763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接收窗口</a:t>
            </a:r>
          </a:p>
        </p:txBody>
      </p:sp>
      <p:sp>
        <p:nvSpPr>
          <p:cNvPr id="4" name="矩形 3"/>
          <p:cNvSpPr/>
          <p:nvPr/>
        </p:nvSpPr>
        <p:spPr>
          <a:xfrm>
            <a:off x="1347455" y="2927938"/>
            <a:ext cx="6697345" cy="707886"/>
          </a:xfrm>
          <a:prstGeom prst="rect">
            <a:avLst/>
          </a:prstGeom>
          <a:solidFill>
            <a:schemeClr val="bg1"/>
          </a:solidFill>
        </p:spPr>
        <p:txBody>
          <a:bodyPr wrap="square">
            <a:spAutoFit/>
          </a:bodyPr>
          <a:lstStyle/>
          <a:p>
            <a:pPr>
              <a:lnSpc>
                <a:spcPts val="2400"/>
              </a:lnSpc>
            </a:pPr>
            <a:r>
              <a:rPr lang="en-US" altLang="zh-CN" sz="1600" b="1" dirty="0">
                <a:latin typeface="微软雅黑" panose="020B0503020204020204" pitchFamily="34" charset="-122"/>
                <a:ea typeface="微软雅黑" panose="020B0503020204020204" pitchFamily="34" charset="-122"/>
              </a:rPr>
              <a:t>B </a:t>
            </a:r>
            <a:r>
              <a:rPr lang="zh-CN" altLang="en-US" sz="1600" b="1" dirty="0">
                <a:latin typeface="微软雅黑" panose="020B0503020204020204" pitchFamily="34" charset="-122"/>
                <a:ea typeface="微软雅黑" panose="020B0503020204020204" pitchFamily="34" charset="-122"/>
              </a:rPr>
              <a:t>收到了序号为 </a:t>
            </a:r>
            <a:r>
              <a:rPr lang="en-US" altLang="zh-CN" sz="1600" b="1" dirty="0">
                <a:latin typeface="微软雅黑" panose="020B0503020204020204" pitchFamily="34" charset="-122"/>
                <a:ea typeface="微软雅黑" panose="020B0503020204020204" pitchFamily="34" charset="-122"/>
              </a:rPr>
              <a:t>32 </a:t>
            </a:r>
            <a:r>
              <a:rPr lang="zh-CN" altLang="en-US" sz="1600" b="1" dirty="0">
                <a:latin typeface="微软雅黑" panose="020B0503020204020204" pitchFamily="34" charset="-122"/>
                <a:ea typeface="微软雅黑" panose="020B0503020204020204" pitchFamily="34" charset="-122"/>
              </a:rPr>
              <a:t>和 </a:t>
            </a:r>
            <a:r>
              <a:rPr lang="en-US" altLang="zh-CN" sz="1600" b="1" dirty="0">
                <a:latin typeface="微软雅黑" panose="020B0503020204020204" pitchFamily="34" charset="-122"/>
                <a:ea typeface="微软雅黑" panose="020B0503020204020204" pitchFamily="34" charset="-122"/>
              </a:rPr>
              <a:t>33 </a:t>
            </a:r>
            <a:r>
              <a:rPr lang="zh-CN" altLang="en-US" sz="1600" b="1" dirty="0">
                <a:latin typeface="微软雅黑" panose="020B0503020204020204" pitchFamily="34" charset="-122"/>
                <a:ea typeface="微软雅黑" panose="020B0503020204020204" pitchFamily="34" charset="-122"/>
              </a:rPr>
              <a:t>的数据，但未收到序号为 </a:t>
            </a:r>
            <a:r>
              <a:rPr lang="en-US" altLang="zh-CN" sz="1600" b="1" dirty="0">
                <a:latin typeface="微软雅黑" panose="020B0503020204020204" pitchFamily="34" charset="-122"/>
                <a:ea typeface="微软雅黑" panose="020B0503020204020204" pitchFamily="34" charset="-122"/>
              </a:rPr>
              <a:t>31 </a:t>
            </a:r>
            <a:r>
              <a:rPr lang="zh-CN" altLang="en-US" sz="1600" b="1" dirty="0">
                <a:latin typeface="微软雅黑" panose="020B0503020204020204" pitchFamily="34" charset="-122"/>
                <a:ea typeface="微软雅黑" panose="020B0503020204020204" pitchFamily="34" charset="-122"/>
              </a:rPr>
              <a:t>的数据。</a:t>
            </a:r>
            <a:endParaRPr lang="en-US" altLang="zh-CN" sz="1600" b="1" dirty="0">
              <a:latin typeface="微软雅黑" panose="020B0503020204020204" pitchFamily="34" charset="-122"/>
              <a:ea typeface="微软雅黑" panose="020B0503020204020204" pitchFamily="34" charset="-122"/>
            </a:endParaRPr>
          </a:p>
          <a:p>
            <a:pPr>
              <a:lnSpc>
                <a:spcPts val="2400"/>
              </a:lnSpc>
            </a:pPr>
            <a:r>
              <a:rPr lang="zh-CN" altLang="en-US" sz="1600" b="1" dirty="0">
                <a:latin typeface="微软雅黑" panose="020B0503020204020204" pitchFamily="34" charset="-122"/>
                <a:ea typeface="微软雅黑" panose="020B0503020204020204" pitchFamily="34" charset="-122"/>
              </a:rPr>
              <a:t>因此，因此发送的确认报文段中的确认号是 </a:t>
            </a:r>
            <a:r>
              <a:rPr lang="en-US" altLang="zh-CN" sz="1600" b="1" dirty="0">
                <a:latin typeface="微软雅黑" panose="020B0503020204020204" pitchFamily="34" charset="-122"/>
                <a:ea typeface="微软雅黑" panose="020B0503020204020204" pitchFamily="34" charset="-122"/>
              </a:rPr>
              <a:t>31</a:t>
            </a:r>
            <a:r>
              <a:rPr lang="zh-CN" altLang="en-US" sz="1600" b="1" dirty="0">
                <a:latin typeface="微软雅黑" panose="020B0503020204020204" pitchFamily="34" charset="-122"/>
                <a:ea typeface="微软雅黑" panose="020B0503020204020204" pitchFamily="34" charset="-122"/>
              </a:rPr>
              <a:t>（即期望收到的序号）。</a:t>
            </a:r>
          </a:p>
        </p:txBody>
      </p:sp>
      <p:sp>
        <p:nvSpPr>
          <p:cNvPr id="2" name="灯片编号占位符 1">
            <a:extLst>
              <a:ext uri="{FF2B5EF4-FFF2-40B4-BE49-F238E27FC236}">
                <a16:creationId xmlns:a16="http://schemas.microsoft.com/office/drawing/2014/main" id="{95C935D3-7F2F-4D70-B52F-3A398C041DD5}"/>
              </a:ext>
            </a:extLst>
          </p:cNvPr>
          <p:cNvSpPr>
            <a:spLocks noGrp="1"/>
          </p:cNvSpPr>
          <p:nvPr>
            <p:ph type="sldNum" sz="quarter" idx="12"/>
          </p:nvPr>
        </p:nvSpPr>
        <p:spPr/>
        <p:txBody>
          <a:bodyPr/>
          <a:lstStyle/>
          <a:p>
            <a:fld id="{C485880C-E2C3-4DAB-AE74-D9BE691626AC}" type="slidenum">
              <a:rPr lang="zh-CN" altLang="en-US" smtClean="0"/>
              <a:pPr/>
              <a:t>91</a:t>
            </a:fld>
            <a:endParaRPr lang="zh-CN" altLang="en-US"/>
          </a:p>
        </p:txBody>
      </p:sp>
    </p:spTree>
    <p:extLst>
      <p:ext uri="{BB962C8B-B14F-4D97-AF65-F5344CB8AC3E}">
        <p14:creationId xmlns:p14="http://schemas.microsoft.com/office/powerpoint/2010/main" val="313685543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108"/>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107"/>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35" presetClass="emph" presetSubtype="0" repeatCount="3000" fill="hold" nodeType="clickEffect">
                                  <p:stCondLst>
                                    <p:cond delay="0"/>
                                  </p:stCondLst>
                                  <p:childTnLst>
                                    <p:anim calcmode="discrete" valueType="str">
                                      <p:cBhvr>
                                        <p:cTn id="12" dur="1000" fill="hold"/>
                                        <p:tgtEl>
                                          <p:spTgt spid="5"/>
                                        </p:tgtEl>
                                        <p:attrNameLst>
                                          <p:attrName>style.visibility</p:attrName>
                                        </p:attrNameLst>
                                      </p:cBhvr>
                                      <p:tavLst>
                                        <p:tav tm="0">
                                          <p:val>
                                            <p:strVal val="hidden"/>
                                          </p:val>
                                        </p:tav>
                                        <p:tav tm="50000">
                                          <p:val>
                                            <p:strVal val="visible"/>
                                          </p:val>
                                        </p:tav>
                                      </p:tavLst>
                                    </p:anim>
                                  </p:childTnLst>
                                </p:cTn>
                              </p:par>
                            </p:childTnLst>
                          </p:cTn>
                        </p:par>
                        <p:par>
                          <p:cTn id="13" fill="hold">
                            <p:stCondLst>
                              <p:cond delay="3000"/>
                            </p:stCondLst>
                            <p:childTnLst>
                              <p:par>
                                <p:cTn id="14" presetID="10"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P spid="108" grpId="0" animBg="1"/>
      <p:bldP spid="4"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圆角矩形 148"/>
          <p:cNvSpPr/>
          <p:nvPr/>
        </p:nvSpPr>
        <p:spPr>
          <a:xfrm>
            <a:off x="545144" y="1021972"/>
            <a:ext cx="8053712" cy="33348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Line 4"/>
          <p:cNvSpPr>
            <a:spLocks noChangeShapeType="1"/>
          </p:cNvSpPr>
          <p:nvPr/>
        </p:nvSpPr>
        <p:spPr bwMode="auto">
          <a:xfrm flipV="1">
            <a:off x="2399443" y="3117862"/>
            <a:ext cx="4334378" cy="7707"/>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7" name="Text Box 52"/>
          <p:cNvSpPr txBox="1">
            <a:spLocks noChangeArrowheads="1"/>
          </p:cNvSpPr>
          <p:nvPr/>
        </p:nvSpPr>
        <p:spPr bwMode="auto">
          <a:xfrm>
            <a:off x="6974787" y="3660122"/>
            <a:ext cx="954108" cy="276999"/>
          </a:xfrm>
          <a:prstGeom prst="rect">
            <a:avLst/>
          </a:prstGeom>
          <a:solidFill>
            <a:srgbClr val="C3E3F9"/>
          </a:solidFill>
          <a:ln>
            <a:noFill/>
          </a:ln>
          <a:effectLst/>
          <a:extLst/>
        </p:spPr>
        <p:txBody>
          <a:bodyPr wrap="none">
            <a:spAutoFit/>
          </a:bodyPr>
          <a:lstStyle/>
          <a:p>
            <a:pPr algn="ctr"/>
            <a:r>
              <a:rPr lang="zh-CN" altLang="en-US" sz="1200" b="1" dirty="0">
                <a:solidFill>
                  <a:srgbClr val="C00000"/>
                </a:solidFill>
                <a:latin typeface="微软雅黑" pitchFamily="34" charset="-122"/>
                <a:ea typeface="微软雅黑" pitchFamily="34" charset="-122"/>
              </a:rPr>
              <a:t>不允许接收</a:t>
            </a:r>
          </a:p>
        </p:txBody>
      </p:sp>
      <p:sp>
        <p:nvSpPr>
          <p:cNvPr id="108" name="Text Box 53"/>
          <p:cNvSpPr txBox="1">
            <a:spLocks noChangeArrowheads="1"/>
          </p:cNvSpPr>
          <p:nvPr/>
        </p:nvSpPr>
        <p:spPr bwMode="auto">
          <a:xfrm>
            <a:off x="1383275" y="3678768"/>
            <a:ext cx="954108" cy="461665"/>
          </a:xfrm>
          <a:prstGeom prst="rect">
            <a:avLst/>
          </a:prstGeom>
          <a:solidFill>
            <a:srgbClr val="C3E3F9"/>
          </a:solidFill>
          <a:ln>
            <a:noFill/>
          </a:ln>
          <a:effectLs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已发送确认</a:t>
            </a:r>
          </a:p>
          <a:p>
            <a:pPr algn="ctr"/>
            <a:r>
              <a:rPr lang="zh-CN" altLang="en-US" sz="1200" b="1" dirty="0">
                <a:solidFill>
                  <a:srgbClr val="CC00CC"/>
                </a:solidFill>
                <a:latin typeface="微软雅黑" pitchFamily="34" charset="-122"/>
                <a:ea typeface="微软雅黑" pitchFamily="34" charset="-122"/>
              </a:rPr>
              <a:t>并交付主机</a:t>
            </a:r>
          </a:p>
        </p:txBody>
      </p:sp>
      <p:sp>
        <p:nvSpPr>
          <p:cNvPr id="109" name="Text Box 54"/>
          <p:cNvSpPr txBox="1">
            <a:spLocks noChangeArrowheads="1"/>
          </p:cNvSpPr>
          <p:nvPr/>
        </p:nvSpPr>
        <p:spPr bwMode="auto">
          <a:xfrm>
            <a:off x="3709612" y="2958262"/>
            <a:ext cx="1904689" cy="276999"/>
          </a:xfrm>
          <a:prstGeom prst="rect">
            <a:avLst/>
          </a:prstGeom>
          <a:solidFill>
            <a:srgbClr val="C3E3F9"/>
          </a:solidFill>
          <a:ln>
            <a:noFill/>
          </a:ln>
          <a:effectLst/>
          <a:extLst/>
        </p:spPr>
        <p:txBody>
          <a:bodyPr wrap="none">
            <a:spAutoFit/>
          </a:bodyPr>
          <a:lstStyle/>
          <a:p>
            <a:pPr algn="ctr"/>
            <a:r>
              <a:rPr lang="en-US" altLang="zh-CN" sz="1200" b="1" dirty="0">
                <a:solidFill>
                  <a:srgbClr val="0000FF"/>
                </a:solidFill>
                <a:latin typeface="微软雅黑" pitchFamily="34" charset="-122"/>
                <a:ea typeface="微软雅黑" pitchFamily="34" charset="-122"/>
              </a:rPr>
              <a:t>B </a:t>
            </a:r>
            <a:r>
              <a:rPr lang="zh-CN" altLang="en-US" sz="1200" b="1" dirty="0">
                <a:solidFill>
                  <a:srgbClr val="0000FF"/>
                </a:solidFill>
                <a:latin typeface="微软雅黑" pitchFamily="34" charset="-122"/>
                <a:ea typeface="微软雅黑" pitchFamily="34" charset="-122"/>
              </a:rPr>
              <a:t>的接收窗口 </a:t>
            </a:r>
            <a:r>
              <a:rPr lang="en-US" altLang="zh-CN" sz="1200" b="1" dirty="0">
                <a:solidFill>
                  <a:srgbClr val="0000FF"/>
                </a:solidFill>
                <a:latin typeface="微软雅黑" pitchFamily="34" charset="-122"/>
                <a:ea typeface="微软雅黑" pitchFamily="34" charset="-122"/>
              </a:rPr>
              <a:t>= 20 </a:t>
            </a:r>
            <a:r>
              <a:rPr lang="zh-CN" altLang="en-US" sz="1200" b="1" dirty="0">
                <a:solidFill>
                  <a:srgbClr val="0000FF"/>
                </a:solidFill>
                <a:latin typeface="微软雅黑" pitchFamily="34" charset="-122"/>
                <a:ea typeface="微软雅黑" pitchFamily="34" charset="-122"/>
              </a:rPr>
              <a:t>字节</a:t>
            </a:r>
          </a:p>
        </p:txBody>
      </p:sp>
      <p:sp>
        <p:nvSpPr>
          <p:cNvPr id="110" name="Text Box 55"/>
          <p:cNvSpPr txBox="1">
            <a:spLocks noChangeArrowheads="1"/>
          </p:cNvSpPr>
          <p:nvPr/>
        </p:nvSpPr>
        <p:spPr bwMode="auto">
          <a:xfrm>
            <a:off x="4283408" y="3712159"/>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允许接收</a:t>
            </a:r>
          </a:p>
        </p:txBody>
      </p:sp>
      <p:sp>
        <p:nvSpPr>
          <p:cNvPr id="111" name="Rectangle 56"/>
          <p:cNvSpPr>
            <a:spLocks noChangeArrowheads="1"/>
          </p:cNvSpPr>
          <p:nvPr/>
        </p:nvSpPr>
        <p:spPr bwMode="auto">
          <a:xfrm>
            <a:off x="2403020" y="3269482"/>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sp>
        <p:nvSpPr>
          <p:cNvPr id="112" name="Rectangle 57"/>
          <p:cNvSpPr>
            <a:spLocks noChangeArrowheads="1"/>
          </p:cNvSpPr>
          <p:nvPr/>
        </p:nvSpPr>
        <p:spPr bwMode="auto">
          <a:xfrm>
            <a:off x="1347455" y="341921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113" name="Rectangle 58"/>
          <p:cNvSpPr>
            <a:spLocks noChangeArrowheads="1"/>
          </p:cNvSpPr>
          <p:nvPr/>
        </p:nvSpPr>
        <p:spPr bwMode="auto">
          <a:xfrm>
            <a:off x="1564532" y="341811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27</a:t>
            </a:r>
          </a:p>
        </p:txBody>
      </p:sp>
      <p:sp>
        <p:nvSpPr>
          <p:cNvPr id="114" name="Rectangle 59"/>
          <p:cNvSpPr>
            <a:spLocks noChangeArrowheads="1"/>
          </p:cNvSpPr>
          <p:nvPr/>
        </p:nvSpPr>
        <p:spPr bwMode="auto">
          <a:xfrm>
            <a:off x="1781608" y="3417013"/>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115" name="Rectangle 60"/>
          <p:cNvSpPr>
            <a:spLocks noChangeArrowheads="1"/>
          </p:cNvSpPr>
          <p:nvPr/>
        </p:nvSpPr>
        <p:spPr bwMode="auto">
          <a:xfrm>
            <a:off x="1998685" y="3415911"/>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116" name="Rectangle 61"/>
          <p:cNvSpPr>
            <a:spLocks noChangeArrowheads="1"/>
          </p:cNvSpPr>
          <p:nvPr/>
        </p:nvSpPr>
        <p:spPr bwMode="auto">
          <a:xfrm>
            <a:off x="2215762" y="3414811"/>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sp>
        <p:nvSpPr>
          <p:cNvPr id="117" name="Rectangle 62"/>
          <p:cNvSpPr>
            <a:spLocks noChangeArrowheads="1"/>
          </p:cNvSpPr>
          <p:nvPr/>
        </p:nvSpPr>
        <p:spPr bwMode="auto">
          <a:xfrm>
            <a:off x="2432838" y="3413709"/>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31</a:t>
            </a:r>
          </a:p>
        </p:txBody>
      </p:sp>
      <p:sp>
        <p:nvSpPr>
          <p:cNvPr id="118" name="Rectangle 63"/>
          <p:cNvSpPr>
            <a:spLocks noChangeArrowheads="1"/>
          </p:cNvSpPr>
          <p:nvPr/>
        </p:nvSpPr>
        <p:spPr bwMode="auto">
          <a:xfrm>
            <a:off x="2649915" y="3412609"/>
            <a:ext cx="162211" cy="199277"/>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119" name="Rectangle 64"/>
          <p:cNvSpPr>
            <a:spLocks noChangeArrowheads="1"/>
          </p:cNvSpPr>
          <p:nvPr/>
        </p:nvSpPr>
        <p:spPr bwMode="auto">
          <a:xfrm>
            <a:off x="2866991" y="3411507"/>
            <a:ext cx="162211" cy="199278"/>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33</a:t>
            </a:r>
          </a:p>
        </p:txBody>
      </p:sp>
      <p:sp>
        <p:nvSpPr>
          <p:cNvPr id="120" name="Rectangle 65"/>
          <p:cNvSpPr>
            <a:spLocks noChangeArrowheads="1"/>
          </p:cNvSpPr>
          <p:nvPr/>
        </p:nvSpPr>
        <p:spPr bwMode="auto">
          <a:xfrm>
            <a:off x="3084068" y="3410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121" name="Rectangle 66"/>
          <p:cNvSpPr>
            <a:spLocks noChangeArrowheads="1"/>
          </p:cNvSpPr>
          <p:nvPr/>
        </p:nvSpPr>
        <p:spPr bwMode="auto">
          <a:xfrm>
            <a:off x="3301145" y="3409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122" name="Rectangle 67"/>
          <p:cNvSpPr>
            <a:spLocks noChangeArrowheads="1"/>
          </p:cNvSpPr>
          <p:nvPr/>
        </p:nvSpPr>
        <p:spPr bwMode="auto">
          <a:xfrm>
            <a:off x="3518222" y="340820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123" name="Rectangle 68"/>
          <p:cNvSpPr>
            <a:spLocks noChangeArrowheads="1"/>
          </p:cNvSpPr>
          <p:nvPr/>
        </p:nvSpPr>
        <p:spPr bwMode="auto">
          <a:xfrm>
            <a:off x="3735299" y="3407104"/>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124" name="Rectangle 69"/>
          <p:cNvSpPr>
            <a:spLocks noChangeArrowheads="1"/>
          </p:cNvSpPr>
          <p:nvPr/>
        </p:nvSpPr>
        <p:spPr bwMode="auto">
          <a:xfrm>
            <a:off x="3952375" y="3406004"/>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38</a:t>
            </a:r>
          </a:p>
        </p:txBody>
      </p:sp>
      <p:sp>
        <p:nvSpPr>
          <p:cNvPr id="125" name="Rectangle 70"/>
          <p:cNvSpPr>
            <a:spLocks noChangeArrowheads="1"/>
          </p:cNvSpPr>
          <p:nvPr/>
        </p:nvSpPr>
        <p:spPr bwMode="auto">
          <a:xfrm>
            <a:off x="4169452" y="340490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126" name="Rectangle 71"/>
          <p:cNvSpPr>
            <a:spLocks noChangeArrowheads="1"/>
          </p:cNvSpPr>
          <p:nvPr/>
        </p:nvSpPr>
        <p:spPr bwMode="auto">
          <a:xfrm>
            <a:off x="4386529" y="3403801"/>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127" name="Rectangle 72"/>
          <p:cNvSpPr>
            <a:spLocks noChangeArrowheads="1"/>
          </p:cNvSpPr>
          <p:nvPr/>
        </p:nvSpPr>
        <p:spPr bwMode="auto">
          <a:xfrm>
            <a:off x="4603605" y="3402700"/>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sp>
        <p:nvSpPr>
          <p:cNvPr id="128" name="Rectangle 73"/>
          <p:cNvSpPr>
            <a:spLocks noChangeArrowheads="1"/>
          </p:cNvSpPr>
          <p:nvPr/>
        </p:nvSpPr>
        <p:spPr bwMode="auto">
          <a:xfrm>
            <a:off x="4820682" y="3401600"/>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129" name="Rectangle 74"/>
          <p:cNvSpPr>
            <a:spLocks noChangeArrowheads="1"/>
          </p:cNvSpPr>
          <p:nvPr/>
        </p:nvSpPr>
        <p:spPr bwMode="auto">
          <a:xfrm>
            <a:off x="5037758" y="3400498"/>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130" name="Rectangle 75"/>
          <p:cNvSpPr>
            <a:spLocks noChangeArrowheads="1"/>
          </p:cNvSpPr>
          <p:nvPr/>
        </p:nvSpPr>
        <p:spPr bwMode="auto">
          <a:xfrm>
            <a:off x="5254835" y="339939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131" name="Rectangle 76"/>
          <p:cNvSpPr>
            <a:spLocks noChangeArrowheads="1"/>
          </p:cNvSpPr>
          <p:nvPr/>
        </p:nvSpPr>
        <p:spPr bwMode="auto">
          <a:xfrm>
            <a:off x="5471912" y="3398296"/>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132" name="Rectangle 77"/>
          <p:cNvSpPr>
            <a:spLocks noChangeArrowheads="1"/>
          </p:cNvSpPr>
          <p:nvPr/>
        </p:nvSpPr>
        <p:spPr bwMode="auto">
          <a:xfrm>
            <a:off x="5688988" y="339719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133" name="Rectangle 78"/>
          <p:cNvSpPr>
            <a:spLocks noChangeArrowheads="1"/>
          </p:cNvSpPr>
          <p:nvPr/>
        </p:nvSpPr>
        <p:spPr bwMode="auto">
          <a:xfrm>
            <a:off x="5906065" y="3396094"/>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134" name="Rectangle 79"/>
          <p:cNvSpPr>
            <a:spLocks noChangeArrowheads="1"/>
          </p:cNvSpPr>
          <p:nvPr/>
        </p:nvSpPr>
        <p:spPr bwMode="auto">
          <a:xfrm>
            <a:off x="6123142" y="3394994"/>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135" name="Rectangle 80"/>
          <p:cNvSpPr>
            <a:spLocks noChangeArrowheads="1"/>
          </p:cNvSpPr>
          <p:nvPr/>
        </p:nvSpPr>
        <p:spPr bwMode="auto">
          <a:xfrm>
            <a:off x="6340219" y="339389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136" name="Rectangle 81"/>
          <p:cNvSpPr>
            <a:spLocks noChangeArrowheads="1"/>
          </p:cNvSpPr>
          <p:nvPr/>
        </p:nvSpPr>
        <p:spPr bwMode="auto">
          <a:xfrm>
            <a:off x="6557296" y="3392792"/>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sp>
        <p:nvSpPr>
          <p:cNvPr id="137" name="Rectangle 82"/>
          <p:cNvSpPr>
            <a:spLocks noChangeArrowheads="1"/>
          </p:cNvSpPr>
          <p:nvPr/>
        </p:nvSpPr>
        <p:spPr bwMode="auto">
          <a:xfrm>
            <a:off x="6774372" y="3391690"/>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51</a:t>
            </a:r>
          </a:p>
        </p:txBody>
      </p:sp>
      <p:sp>
        <p:nvSpPr>
          <p:cNvPr id="138" name="Rectangle 83"/>
          <p:cNvSpPr>
            <a:spLocks noChangeArrowheads="1"/>
          </p:cNvSpPr>
          <p:nvPr/>
        </p:nvSpPr>
        <p:spPr bwMode="auto">
          <a:xfrm>
            <a:off x="6991449" y="3390590"/>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52</a:t>
            </a:r>
          </a:p>
        </p:txBody>
      </p:sp>
      <p:sp>
        <p:nvSpPr>
          <p:cNvPr id="139" name="Rectangle 84"/>
          <p:cNvSpPr>
            <a:spLocks noChangeArrowheads="1"/>
          </p:cNvSpPr>
          <p:nvPr/>
        </p:nvSpPr>
        <p:spPr bwMode="auto">
          <a:xfrm>
            <a:off x="7208526" y="3389488"/>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53</a:t>
            </a:r>
          </a:p>
        </p:txBody>
      </p:sp>
      <p:sp>
        <p:nvSpPr>
          <p:cNvPr id="140" name="Rectangle 85"/>
          <p:cNvSpPr>
            <a:spLocks noChangeArrowheads="1"/>
          </p:cNvSpPr>
          <p:nvPr/>
        </p:nvSpPr>
        <p:spPr bwMode="auto">
          <a:xfrm>
            <a:off x="7425602" y="3388388"/>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141" name="Rectangle 86"/>
          <p:cNvSpPr>
            <a:spLocks noChangeArrowheads="1"/>
          </p:cNvSpPr>
          <p:nvPr/>
        </p:nvSpPr>
        <p:spPr bwMode="auto">
          <a:xfrm>
            <a:off x="7642679"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142" name="Rectangle 87"/>
          <p:cNvSpPr>
            <a:spLocks noChangeArrowheads="1"/>
          </p:cNvSpPr>
          <p:nvPr/>
        </p:nvSpPr>
        <p:spPr bwMode="auto">
          <a:xfrm>
            <a:off x="7853792"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grpSp>
        <p:nvGrpSpPr>
          <p:cNvPr id="5" name="组合 4"/>
          <p:cNvGrpSpPr/>
          <p:nvPr/>
        </p:nvGrpSpPr>
        <p:grpSpPr>
          <a:xfrm>
            <a:off x="2432838" y="3610782"/>
            <a:ext cx="813441" cy="601232"/>
            <a:chOff x="2432838" y="1898510"/>
            <a:chExt cx="813441" cy="601232"/>
          </a:xfrm>
        </p:grpSpPr>
        <p:grpSp>
          <p:nvGrpSpPr>
            <p:cNvPr id="143" name="Group 93"/>
            <p:cNvGrpSpPr>
              <a:grpSpLocks/>
            </p:cNvGrpSpPr>
            <p:nvPr/>
          </p:nvGrpSpPr>
          <p:grpSpPr bwMode="auto">
            <a:xfrm>
              <a:off x="2734600" y="1898510"/>
              <a:ext cx="236161" cy="518367"/>
              <a:chOff x="1231" y="3150"/>
              <a:chExt cx="182" cy="232"/>
            </a:xfrm>
          </p:grpSpPr>
          <p:sp>
            <p:nvSpPr>
              <p:cNvPr id="144" name="Line 88"/>
              <p:cNvSpPr>
                <a:spLocks noChangeShapeType="1"/>
              </p:cNvSpPr>
              <p:nvPr/>
            </p:nvSpPr>
            <p:spPr bwMode="auto">
              <a:xfrm flipV="1">
                <a:off x="1231"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45" name="Line 89"/>
              <p:cNvSpPr>
                <a:spLocks noChangeShapeType="1"/>
              </p:cNvSpPr>
              <p:nvPr/>
            </p:nvSpPr>
            <p:spPr bwMode="auto">
              <a:xfrm flipV="1">
                <a:off x="1413"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grpSp>
        <p:sp>
          <p:nvSpPr>
            <p:cNvPr id="146" name="Text Box 90"/>
            <p:cNvSpPr txBox="1">
              <a:spLocks noChangeArrowheads="1"/>
            </p:cNvSpPr>
            <p:nvPr/>
          </p:nvSpPr>
          <p:spPr bwMode="auto">
            <a:xfrm>
              <a:off x="2432838" y="2222743"/>
              <a:ext cx="813441" cy="276999"/>
            </a:xfrm>
            <a:prstGeom prst="rect">
              <a:avLst/>
            </a:prstGeom>
            <a:solidFill>
              <a:schemeClr val="accent6"/>
            </a:solidFill>
            <a:ln w="9525">
              <a:solidFill>
                <a:schemeClr val="tx1"/>
              </a:solidFill>
              <a:miter lim="800000"/>
              <a:headEnd/>
              <a:tailEnd/>
            </a:ln>
            <a:effectLst/>
            <a:extLst/>
          </p:spPr>
          <p:txBody>
            <a:bodyPr wrap="square">
              <a:spAutoFit/>
            </a:bodyPr>
            <a:lstStyle/>
            <a:p>
              <a:pPr algn="ctr"/>
              <a:r>
                <a:rPr lang="zh-CN" altLang="en-US" sz="1200" b="1" dirty="0">
                  <a:latin typeface="微软雅黑" pitchFamily="34" charset="-122"/>
                  <a:ea typeface="微软雅黑" pitchFamily="34" charset="-122"/>
                </a:rPr>
                <a:t>收到</a:t>
              </a:r>
            </a:p>
          </p:txBody>
        </p:sp>
      </p:grpSp>
      <p:sp>
        <p:nvSpPr>
          <p:cNvPr id="150"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51" name="Rectangle 6"/>
          <p:cNvSpPr>
            <a:spLocks noChangeArrowheads="1"/>
          </p:cNvSpPr>
          <p:nvPr/>
        </p:nvSpPr>
        <p:spPr bwMode="auto">
          <a:xfrm>
            <a:off x="3847815" y="587638"/>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窗口的滑动</a:t>
            </a:r>
          </a:p>
        </p:txBody>
      </p:sp>
      <p:sp>
        <p:nvSpPr>
          <p:cNvPr id="48" name="Text Box 6"/>
          <p:cNvSpPr txBox="1">
            <a:spLocks noChangeArrowheads="1"/>
          </p:cNvSpPr>
          <p:nvPr/>
        </p:nvSpPr>
        <p:spPr bwMode="auto">
          <a:xfrm>
            <a:off x="6834797" y="1827719"/>
            <a:ext cx="1415773" cy="461665"/>
          </a:xfrm>
          <a:prstGeom prst="rect">
            <a:avLst/>
          </a:prstGeom>
          <a:solidFill>
            <a:srgbClr val="C3E3F9"/>
          </a:solidFill>
          <a:ln>
            <a:noFill/>
          </a:ln>
          <a:effectLst/>
          <a:extLst/>
        </p:spPr>
        <p:txBody>
          <a:bodyPr wrap="none">
            <a:spAutoFit/>
          </a:bodyPr>
          <a:lstStyle/>
          <a:p>
            <a:pPr algn="ctr"/>
            <a:r>
              <a:rPr lang="zh-CN" altLang="en-US" sz="1200" b="1" dirty="0">
                <a:solidFill>
                  <a:srgbClr val="C00000"/>
                </a:solidFill>
                <a:latin typeface="微软雅黑" pitchFamily="34" charset="-122"/>
                <a:ea typeface="微软雅黑" pitchFamily="34" charset="-122"/>
              </a:rPr>
              <a:t>待发送，</a:t>
            </a:r>
          </a:p>
          <a:p>
            <a:pPr algn="ctr"/>
            <a:r>
              <a:rPr lang="zh-CN" altLang="en-US" sz="1200" b="1" dirty="0">
                <a:solidFill>
                  <a:srgbClr val="C00000"/>
                </a:solidFill>
                <a:latin typeface="微软雅黑" pitchFamily="34" charset="-122"/>
                <a:ea typeface="微软雅黑" pitchFamily="34" charset="-122"/>
              </a:rPr>
              <a:t>但当前不允许发送</a:t>
            </a:r>
          </a:p>
        </p:txBody>
      </p:sp>
      <p:sp>
        <p:nvSpPr>
          <p:cNvPr id="49" name="Text Box 7"/>
          <p:cNvSpPr txBox="1">
            <a:spLocks noChangeArrowheads="1"/>
          </p:cNvSpPr>
          <p:nvPr/>
        </p:nvSpPr>
        <p:spPr bwMode="auto">
          <a:xfrm>
            <a:off x="1461412" y="1818933"/>
            <a:ext cx="800219" cy="461665"/>
          </a:xfrm>
          <a:prstGeom prst="rect">
            <a:avLst/>
          </a:prstGeom>
          <a:solidFill>
            <a:srgbClr val="C3E3F9"/>
          </a:solidFill>
          <a:ln>
            <a:noFill/>
          </a:ln>
          <a:effectLs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已发送并</a:t>
            </a:r>
          </a:p>
          <a:p>
            <a:pPr algn="ctr"/>
            <a:r>
              <a:rPr lang="zh-CN" altLang="en-US" sz="1200" b="1" dirty="0">
                <a:solidFill>
                  <a:srgbClr val="CC00CC"/>
                </a:solidFill>
                <a:latin typeface="微软雅黑" pitchFamily="34" charset="-122"/>
                <a:ea typeface="微软雅黑" pitchFamily="34" charset="-122"/>
              </a:rPr>
              <a:t>收到确认</a:t>
            </a:r>
          </a:p>
        </p:txBody>
      </p:sp>
      <p:sp>
        <p:nvSpPr>
          <p:cNvPr id="51" name="Rectangle 10"/>
          <p:cNvSpPr>
            <a:spLocks noChangeArrowheads="1"/>
          </p:cNvSpPr>
          <p:nvPr/>
        </p:nvSpPr>
        <p:spPr bwMode="auto">
          <a:xfrm>
            <a:off x="2404213" y="1421663"/>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sp>
        <p:nvSpPr>
          <p:cNvPr id="52" name="Rectangle 11"/>
          <p:cNvSpPr>
            <a:spLocks noChangeArrowheads="1"/>
          </p:cNvSpPr>
          <p:nvPr/>
        </p:nvSpPr>
        <p:spPr bwMode="auto">
          <a:xfrm>
            <a:off x="1348648" y="1571397"/>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53" name="Rectangle 12"/>
          <p:cNvSpPr>
            <a:spLocks noChangeArrowheads="1"/>
          </p:cNvSpPr>
          <p:nvPr/>
        </p:nvSpPr>
        <p:spPr bwMode="auto">
          <a:xfrm>
            <a:off x="1565725" y="1570297"/>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27</a:t>
            </a:r>
          </a:p>
        </p:txBody>
      </p:sp>
      <p:sp>
        <p:nvSpPr>
          <p:cNvPr id="54" name="Rectangle 13"/>
          <p:cNvSpPr>
            <a:spLocks noChangeArrowheads="1"/>
          </p:cNvSpPr>
          <p:nvPr/>
        </p:nvSpPr>
        <p:spPr bwMode="auto">
          <a:xfrm>
            <a:off x="1782801" y="1569195"/>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55" name="Rectangle 14"/>
          <p:cNvSpPr>
            <a:spLocks noChangeArrowheads="1"/>
          </p:cNvSpPr>
          <p:nvPr/>
        </p:nvSpPr>
        <p:spPr bwMode="auto">
          <a:xfrm>
            <a:off x="1999878" y="156809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56" name="Rectangle 15"/>
          <p:cNvSpPr>
            <a:spLocks noChangeArrowheads="1"/>
          </p:cNvSpPr>
          <p:nvPr/>
        </p:nvSpPr>
        <p:spPr bwMode="auto">
          <a:xfrm>
            <a:off x="2216954" y="156699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grpSp>
        <p:nvGrpSpPr>
          <p:cNvPr id="57" name="组合 56"/>
          <p:cNvGrpSpPr/>
          <p:nvPr/>
        </p:nvGrpSpPr>
        <p:grpSpPr>
          <a:xfrm>
            <a:off x="2434031" y="1554883"/>
            <a:ext cx="2332978" cy="210286"/>
            <a:chOff x="2434031" y="1636215"/>
            <a:chExt cx="2332978" cy="210286"/>
          </a:xfrm>
        </p:grpSpPr>
        <p:sp>
          <p:nvSpPr>
            <p:cNvPr id="58" name="Rectangle 16"/>
            <p:cNvSpPr>
              <a:spLocks noChangeArrowheads="1"/>
            </p:cNvSpPr>
            <p:nvPr/>
          </p:nvSpPr>
          <p:spPr bwMode="auto">
            <a:xfrm>
              <a:off x="2434031" y="1647224"/>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59" name="Rectangle 17"/>
            <p:cNvSpPr>
              <a:spLocks noChangeArrowheads="1"/>
            </p:cNvSpPr>
            <p:nvPr/>
          </p:nvSpPr>
          <p:spPr bwMode="auto">
            <a:xfrm>
              <a:off x="2651108" y="1646123"/>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60" name="Rectangle 18"/>
            <p:cNvSpPr>
              <a:spLocks noChangeArrowheads="1"/>
            </p:cNvSpPr>
            <p:nvPr/>
          </p:nvSpPr>
          <p:spPr bwMode="auto">
            <a:xfrm>
              <a:off x="2868185" y="1645023"/>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33</a:t>
              </a:r>
            </a:p>
          </p:txBody>
        </p:sp>
        <p:sp>
          <p:nvSpPr>
            <p:cNvPr id="61" name="Rectangle 19"/>
            <p:cNvSpPr>
              <a:spLocks noChangeArrowheads="1"/>
            </p:cNvSpPr>
            <p:nvPr/>
          </p:nvSpPr>
          <p:spPr bwMode="auto">
            <a:xfrm>
              <a:off x="3085262" y="1643921"/>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63" name="Rectangle 20"/>
            <p:cNvSpPr>
              <a:spLocks noChangeArrowheads="1"/>
            </p:cNvSpPr>
            <p:nvPr/>
          </p:nvSpPr>
          <p:spPr bwMode="auto">
            <a:xfrm>
              <a:off x="3302338" y="1642821"/>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64" name="Rectangle 21"/>
            <p:cNvSpPr>
              <a:spLocks noChangeArrowheads="1"/>
            </p:cNvSpPr>
            <p:nvPr/>
          </p:nvSpPr>
          <p:spPr bwMode="auto">
            <a:xfrm>
              <a:off x="3519415" y="1641719"/>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65" name="Rectangle 22"/>
            <p:cNvSpPr>
              <a:spLocks noChangeArrowheads="1"/>
            </p:cNvSpPr>
            <p:nvPr/>
          </p:nvSpPr>
          <p:spPr bwMode="auto">
            <a:xfrm>
              <a:off x="3736492" y="1640619"/>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66" name="Rectangle 23"/>
            <p:cNvSpPr>
              <a:spLocks noChangeArrowheads="1"/>
            </p:cNvSpPr>
            <p:nvPr/>
          </p:nvSpPr>
          <p:spPr bwMode="auto">
            <a:xfrm>
              <a:off x="3953568" y="1639517"/>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38</a:t>
              </a:r>
            </a:p>
          </p:txBody>
        </p:sp>
        <p:sp>
          <p:nvSpPr>
            <p:cNvPr id="67" name="Rectangle 24"/>
            <p:cNvSpPr>
              <a:spLocks noChangeArrowheads="1"/>
            </p:cNvSpPr>
            <p:nvPr/>
          </p:nvSpPr>
          <p:spPr bwMode="auto">
            <a:xfrm>
              <a:off x="4170645" y="1638417"/>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68" name="Rectangle 25"/>
            <p:cNvSpPr>
              <a:spLocks noChangeArrowheads="1"/>
            </p:cNvSpPr>
            <p:nvPr/>
          </p:nvSpPr>
          <p:spPr bwMode="auto">
            <a:xfrm>
              <a:off x="4387721" y="1637315"/>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69" name="Rectangle 26"/>
            <p:cNvSpPr>
              <a:spLocks noChangeArrowheads="1"/>
            </p:cNvSpPr>
            <p:nvPr/>
          </p:nvSpPr>
          <p:spPr bwMode="auto">
            <a:xfrm>
              <a:off x="4604798" y="1636215"/>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grpSp>
      <p:grpSp>
        <p:nvGrpSpPr>
          <p:cNvPr id="70" name="组合 69"/>
          <p:cNvGrpSpPr/>
          <p:nvPr/>
        </p:nvGrpSpPr>
        <p:grpSpPr>
          <a:xfrm>
            <a:off x="4821875" y="1544973"/>
            <a:ext cx="1898824" cy="208086"/>
            <a:chOff x="4821875" y="1626305"/>
            <a:chExt cx="1898824" cy="208086"/>
          </a:xfrm>
        </p:grpSpPr>
        <p:sp>
          <p:nvSpPr>
            <p:cNvPr id="71" name="Rectangle 27"/>
            <p:cNvSpPr>
              <a:spLocks noChangeArrowheads="1"/>
            </p:cNvSpPr>
            <p:nvPr/>
          </p:nvSpPr>
          <p:spPr bwMode="auto">
            <a:xfrm>
              <a:off x="4821875" y="1635113"/>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72" name="Rectangle 28"/>
            <p:cNvSpPr>
              <a:spLocks noChangeArrowheads="1"/>
            </p:cNvSpPr>
            <p:nvPr/>
          </p:nvSpPr>
          <p:spPr bwMode="auto">
            <a:xfrm>
              <a:off x="5038951" y="1634013"/>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73" name="Rectangle 29"/>
            <p:cNvSpPr>
              <a:spLocks noChangeArrowheads="1"/>
            </p:cNvSpPr>
            <p:nvPr/>
          </p:nvSpPr>
          <p:spPr bwMode="auto">
            <a:xfrm>
              <a:off x="5256029" y="1632911"/>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74" name="Rectangle 30"/>
            <p:cNvSpPr>
              <a:spLocks noChangeArrowheads="1"/>
            </p:cNvSpPr>
            <p:nvPr/>
          </p:nvSpPr>
          <p:spPr bwMode="auto">
            <a:xfrm>
              <a:off x="5473105" y="1631811"/>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75" name="Rectangle 31"/>
            <p:cNvSpPr>
              <a:spLocks noChangeArrowheads="1"/>
            </p:cNvSpPr>
            <p:nvPr/>
          </p:nvSpPr>
          <p:spPr bwMode="auto">
            <a:xfrm>
              <a:off x="5690182" y="1630709"/>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76" name="Rectangle 32"/>
            <p:cNvSpPr>
              <a:spLocks noChangeArrowheads="1"/>
            </p:cNvSpPr>
            <p:nvPr/>
          </p:nvSpPr>
          <p:spPr bwMode="auto">
            <a:xfrm>
              <a:off x="5907259" y="162960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77" name="Rectangle 33"/>
            <p:cNvSpPr>
              <a:spLocks noChangeArrowheads="1"/>
            </p:cNvSpPr>
            <p:nvPr/>
          </p:nvSpPr>
          <p:spPr bwMode="auto">
            <a:xfrm>
              <a:off x="6124335" y="1628507"/>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78" name="Rectangle 34"/>
            <p:cNvSpPr>
              <a:spLocks noChangeArrowheads="1"/>
            </p:cNvSpPr>
            <p:nvPr/>
          </p:nvSpPr>
          <p:spPr bwMode="auto">
            <a:xfrm>
              <a:off x="6341412" y="1627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79" name="Rectangle 35"/>
            <p:cNvSpPr>
              <a:spLocks noChangeArrowheads="1"/>
            </p:cNvSpPr>
            <p:nvPr/>
          </p:nvSpPr>
          <p:spPr bwMode="auto">
            <a:xfrm>
              <a:off x="6558488" y="1626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80" name="Rectangle 36"/>
          <p:cNvSpPr>
            <a:spLocks noChangeArrowheads="1"/>
          </p:cNvSpPr>
          <p:nvPr/>
        </p:nvSpPr>
        <p:spPr bwMode="auto">
          <a:xfrm>
            <a:off x="6775565" y="1543873"/>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51</a:t>
            </a:r>
          </a:p>
        </p:txBody>
      </p:sp>
      <p:sp>
        <p:nvSpPr>
          <p:cNvPr id="81" name="Rectangle 37"/>
          <p:cNvSpPr>
            <a:spLocks noChangeArrowheads="1"/>
          </p:cNvSpPr>
          <p:nvPr/>
        </p:nvSpPr>
        <p:spPr bwMode="auto">
          <a:xfrm>
            <a:off x="6992642" y="1542771"/>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52</a:t>
            </a:r>
          </a:p>
        </p:txBody>
      </p:sp>
      <p:sp>
        <p:nvSpPr>
          <p:cNvPr id="82" name="Rectangle 38"/>
          <p:cNvSpPr>
            <a:spLocks noChangeArrowheads="1"/>
          </p:cNvSpPr>
          <p:nvPr/>
        </p:nvSpPr>
        <p:spPr bwMode="auto">
          <a:xfrm>
            <a:off x="7209718" y="1541671"/>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53</a:t>
            </a:r>
          </a:p>
        </p:txBody>
      </p:sp>
      <p:sp>
        <p:nvSpPr>
          <p:cNvPr id="83" name="Rectangle 39"/>
          <p:cNvSpPr>
            <a:spLocks noChangeArrowheads="1"/>
          </p:cNvSpPr>
          <p:nvPr/>
        </p:nvSpPr>
        <p:spPr bwMode="auto">
          <a:xfrm>
            <a:off x="7426795" y="1540569"/>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84" name="Rectangle 40"/>
          <p:cNvSpPr>
            <a:spLocks noChangeArrowheads="1"/>
          </p:cNvSpPr>
          <p:nvPr/>
        </p:nvSpPr>
        <p:spPr bwMode="auto">
          <a:xfrm>
            <a:off x="7643872"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86" name="Rectangle 42"/>
          <p:cNvSpPr>
            <a:spLocks noChangeArrowheads="1"/>
          </p:cNvSpPr>
          <p:nvPr/>
        </p:nvSpPr>
        <p:spPr bwMode="auto">
          <a:xfrm>
            <a:off x="7854985"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grpSp>
        <p:nvGrpSpPr>
          <p:cNvPr id="87" name="组合 86"/>
          <p:cNvGrpSpPr/>
          <p:nvPr/>
        </p:nvGrpSpPr>
        <p:grpSpPr>
          <a:xfrm>
            <a:off x="2360115" y="1771776"/>
            <a:ext cx="348173" cy="656838"/>
            <a:chOff x="2360115" y="2373060"/>
            <a:chExt cx="348173" cy="656838"/>
          </a:xfrm>
        </p:grpSpPr>
        <p:sp>
          <p:nvSpPr>
            <p:cNvPr id="88" name="Line 44"/>
            <p:cNvSpPr>
              <a:spLocks noChangeShapeType="1"/>
            </p:cNvSpPr>
            <p:nvPr/>
          </p:nvSpPr>
          <p:spPr bwMode="auto">
            <a:xfrm flipV="1">
              <a:off x="2515137"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89" name="Text Box 45"/>
            <p:cNvSpPr txBox="1">
              <a:spLocks noChangeArrowheads="1"/>
            </p:cNvSpPr>
            <p:nvPr/>
          </p:nvSpPr>
          <p:spPr bwMode="auto">
            <a:xfrm>
              <a:off x="2360115" y="2752899"/>
              <a:ext cx="34817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itchFamily="34" charset="-122"/>
                  <a:ea typeface="微软雅黑" pitchFamily="34" charset="-122"/>
                </a:rPr>
                <a:t>P</a:t>
              </a:r>
              <a:r>
                <a:rPr lang="en-US" altLang="zh-CN" sz="1200" b="1" baseline="-25000" dirty="0">
                  <a:latin typeface="微软雅黑" pitchFamily="34" charset="-122"/>
                  <a:ea typeface="微软雅黑" pitchFamily="34" charset="-122"/>
                </a:rPr>
                <a:t>1</a:t>
              </a:r>
            </a:p>
          </p:txBody>
        </p:sp>
      </p:grpSp>
      <p:grpSp>
        <p:nvGrpSpPr>
          <p:cNvPr id="90" name="组合 89"/>
          <p:cNvGrpSpPr/>
          <p:nvPr/>
        </p:nvGrpSpPr>
        <p:grpSpPr>
          <a:xfrm>
            <a:off x="4770698" y="1771776"/>
            <a:ext cx="328937" cy="633755"/>
            <a:chOff x="4770698" y="2373060"/>
            <a:chExt cx="328937" cy="633755"/>
          </a:xfrm>
        </p:grpSpPr>
        <p:sp>
          <p:nvSpPr>
            <p:cNvPr id="91" name="Line 47"/>
            <p:cNvSpPr>
              <a:spLocks noChangeShapeType="1"/>
            </p:cNvSpPr>
            <p:nvPr/>
          </p:nvSpPr>
          <p:spPr bwMode="auto">
            <a:xfrm flipV="1">
              <a:off x="490298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2" name="Text Box 48"/>
            <p:cNvSpPr txBox="1">
              <a:spLocks noChangeArrowheads="1"/>
            </p:cNvSpPr>
            <p:nvPr/>
          </p:nvSpPr>
          <p:spPr bwMode="auto">
            <a:xfrm>
              <a:off x="4770698"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2</a:t>
              </a:r>
            </a:p>
          </p:txBody>
        </p:sp>
      </p:grpSp>
      <p:grpSp>
        <p:nvGrpSpPr>
          <p:cNvPr id="93" name="组合 92"/>
          <p:cNvGrpSpPr/>
          <p:nvPr/>
        </p:nvGrpSpPr>
        <p:grpSpPr>
          <a:xfrm>
            <a:off x="6723195" y="1771776"/>
            <a:ext cx="328937" cy="633755"/>
            <a:chOff x="6723195" y="2373060"/>
            <a:chExt cx="328937" cy="633755"/>
          </a:xfrm>
        </p:grpSpPr>
        <p:sp>
          <p:nvSpPr>
            <p:cNvPr id="94" name="Line 50"/>
            <p:cNvSpPr>
              <a:spLocks noChangeShapeType="1"/>
            </p:cNvSpPr>
            <p:nvPr/>
          </p:nvSpPr>
          <p:spPr bwMode="auto">
            <a:xfrm flipV="1">
              <a:off x="686502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5" name="Text Box 51"/>
            <p:cNvSpPr txBox="1">
              <a:spLocks noChangeArrowheads="1"/>
            </p:cNvSpPr>
            <p:nvPr/>
          </p:nvSpPr>
          <p:spPr bwMode="auto">
            <a:xfrm>
              <a:off x="6723195"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3</a:t>
              </a:r>
            </a:p>
          </p:txBody>
        </p:sp>
      </p:grpSp>
      <p:grpSp>
        <p:nvGrpSpPr>
          <p:cNvPr id="6" name="组合 5"/>
          <p:cNvGrpSpPr/>
          <p:nvPr/>
        </p:nvGrpSpPr>
        <p:grpSpPr>
          <a:xfrm>
            <a:off x="3579828" y="2356980"/>
            <a:ext cx="3039613" cy="483190"/>
            <a:chOff x="4131976" y="2239207"/>
            <a:chExt cx="3039613" cy="483190"/>
          </a:xfrm>
        </p:grpSpPr>
        <p:sp>
          <p:nvSpPr>
            <p:cNvPr id="2" name="上箭头 1"/>
            <p:cNvSpPr/>
            <p:nvPr/>
          </p:nvSpPr>
          <p:spPr>
            <a:xfrm>
              <a:off x="4131976" y="2239207"/>
              <a:ext cx="302864" cy="483190"/>
            </a:xfrm>
            <a:prstGeom prst="upArrow">
              <a:avLst>
                <a:gd name="adj1" fmla="val 39167"/>
                <a:gd name="adj2" fmla="val 50000"/>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49592" y="2356544"/>
              <a:ext cx="2821997"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ACK = 1</a:t>
              </a:r>
              <a:r>
                <a:rPr lang="zh-CN" altLang="en-US" sz="1200" b="1" dirty="0">
                  <a:latin typeface="微软雅黑" panose="020B0503020204020204" pitchFamily="34" charset="-122"/>
                  <a:ea typeface="微软雅黑" panose="020B0503020204020204" pitchFamily="34" charset="-122"/>
                </a:rPr>
                <a:t>，确认号 </a:t>
              </a:r>
              <a:r>
                <a:rPr lang="en-US" altLang="zh-CN" sz="1200" b="1" dirty="0">
                  <a:latin typeface="微软雅黑" panose="020B0503020204020204" pitchFamily="34" charset="-122"/>
                  <a:ea typeface="微软雅黑" panose="020B0503020204020204" pitchFamily="34" charset="-122"/>
                </a:rPr>
                <a:t>= 31</a:t>
              </a:r>
              <a:r>
                <a:rPr lang="zh-CN" altLang="en-US" sz="1200" b="1" dirty="0">
                  <a:latin typeface="微软雅黑" panose="020B0503020204020204" pitchFamily="34" charset="-122"/>
                  <a:ea typeface="微软雅黑" panose="020B0503020204020204" pitchFamily="34" charset="-122"/>
                </a:rPr>
                <a:t>，窗口 </a:t>
              </a:r>
              <a:r>
                <a:rPr lang="en-US" altLang="zh-CN" sz="1200" b="1" dirty="0">
                  <a:latin typeface="微软雅黑" panose="020B0503020204020204" pitchFamily="34" charset="-122"/>
                  <a:ea typeface="微软雅黑" panose="020B0503020204020204" pitchFamily="34" charset="-122"/>
                </a:rPr>
                <a:t>= 20</a:t>
              </a:r>
              <a:endParaRPr lang="zh-CN" altLang="en-US" sz="1200" b="1" dirty="0">
                <a:latin typeface="微软雅黑" panose="020B0503020204020204" pitchFamily="34" charset="-122"/>
                <a:ea typeface="微软雅黑" panose="020B0503020204020204" pitchFamily="34" charset="-122"/>
              </a:endParaRPr>
            </a:p>
          </p:txBody>
        </p:sp>
      </p:grpSp>
      <p:sp>
        <p:nvSpPr>
          <p:cNvPr id="100" name="Line 10"/>
          <p:cNvSpPr>
            <a:spLocks noChangeShapeType="1"/>
          </p:cNvSpPr>
          <p:nvPr/>
        </p:nvSpPr>
        <p:spPr bwMode="auto">
          <a:xfrm>
            <a:off x="2397825" y="1281780"/>
            <a:ext cx="4335996"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1" name="Text Box 11"/>
          <p:cNvSpPr txBox="1">
            <a:spLocks noChangeArrowheads="1"/>
          </p:cNvSpPr>
          <p:nvPr/>
        </p:nvSpPr>
        <p:spPr bwMode="auto">
          <a:xfrm>
            <a:off x="3681652" y="1102078"/>
            <a:ext cx="1573183" cy="287607"/>
          </a:xfrm>
          <a:prstGeom prst="rect">
            <a:avLst/>
          </a:prstGeom>
          <a:solidFill>
            <a:srgbClr val="C3E3F9"/>
          </a:solidFill>
          <a:ln>
            <a:noFill/>
          </a:ln>
          <a:effectLst/>
          <a:extLst/>
        </p:spPr>
        <p:txBody>
          <a:bodyPr wrap="none">
            <a:spAutoFit/>
          </a:bodyPr>
          <a:lstStyle/>
          <a:p>
            <a:r>
              <a:rPr lang="en-US" altLang="zh-CN" sz="1200" b="1" dirty="0">
                <a:solidFill>
                  <a:srgbClr val="0000FF"/>
                </a:solidFill>
                <a:latin typeface="微软雅黑" pitchFamily="34" charset="-122"/>
                <a:ea typeface="微软雅黑" pitchFamily="34" charset="-122"/>
              </a:rPr>
              <a:t>A </a:t>
            </a:r>
            <a:r>
              <a:rPr lang="zh-CN" altLang="en-US" sz="1200" b="1" dirty="0">
                <a:solidFill>
                  <a:srgbClr val="0000FF"/>
                </a:solidFill>
                <a:latin typeface="微软雅黑" pitchFamily="34" charset="-122"/>
                <a:ea typeface="微软雅黑" pitchFamily="34" charset="-122"/>
              </a:rPr>
              <a:t>的发送窗口 </a:t>
            </a:r>
            <a:r>
              <a:rPr lang="en-US" altLang="zh-CN" sz="1200" b="1" dirty="0">
                <a:solidFill>
                  <a:srgbClr val="0000FF"/>
                </a:solidFill>
                <a:latin typeface="微软雅黑" pitchFamily="34" charset="-122"/>
                <a:ea typeface="微软雅黑" pitchFamily="34" charset="-122"/>
              </a:rPr>
              <a:t>= 20</a:t>
            </a:r>
          </a:p>
        </p:txBody>
      </p:sp>
      <p:sp>
        <p:nvSpPr>
          <p:cNvPr id="4" name="灯片编号占位符 3">
            <a:extLst>
              <a:ext uri="{FF2B5EF4-FFF2-40B4-BE49-F238E27FC236}">
                <a16:creationId xmlns:a16="http://schemas.microsoft.com/office/drawing/2014/main" id="{7E753E84-29B7-44DD-826D-D6AD1635ED12}"/>
              </a:ext>
            </a:extLst>
          </p:cNvPr>
          <p:cNvSpPr>
            <a:spLocks noGrp="1"/>
          </p:cNvSpPr>
          <p:nvPr>
            <p:ph type="sldNum" sz="quarter" idx="12"/>
          </p:nvPr>
        </p:nvSpPr>
        <p:spPr/>
        <p:txBody>
          <a:bodyPr/>
          <a:lstStyle/>
          <a:p>
            <a:fld id="{C485880C-E2C3-4DAB-AE74-D9BE691626AC}" type="slidenum">
              <a:rPr lang="zh-CN" altLang="en-US" smtClean="0"/>
              <a:pPr/>
              <a:t>92</a:t>
            </a:fld>
            <a:endParaRPr lang="zh-CN" altLang="en-US"/>
          </a:p>
        </p:txBody>
      </p:sp>
    </p:spTree>
    <p:extLst>
      <p:ext uri="{BB962C8B-B14F-4D97-AF65-F5344CB8AC3E}">
        <p14:creationId xmlns:p14="http://schemas.microsoft.com/office/powerpoint/2010/main" val="8751657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圆角矩形 148"/>
          <p:cNvSpPr/>
          <p:nvPr/>
        </p:nvSpPr>
        <p:spPr>
          <a:xfrm>
            <a:off x="545144" y="1021972"/>
            <a:ext cx="8053712" cy="33348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Line 4"/>
          <p:cNvSpPr>
            <a:spLocks noChangeShapeType="1"/>
          </p:cNvSpPr>
          <p:nvPr/>
        </p:nvSpPr>
        <p:spPr bwMode="auto">
          <a:xfrm flipV="1">
            <a:off x="2399443" y="3117862"/>
            <a:ext cx="4334378" cy="7707"/>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7" name="Text Box 52"/>
          <p:cNvSpPr txBox="1">
            <a:spLocks noChangeArrowheads="1"/>
          </p:cNvSpPr>
          <p:nvPr/>
        </p:nvSpPr>
        <p:spPr bwMode="auto">
          <a:xfrm>
            <a:off x="6974787" y="3660122"/>
            <a:ext cx="954108" cy="276999"/>
          </a:xfrm>
          <a:prstGeom prst="rect">
            <a:avLst/>
          </a:prstGeom>
          <a:solidFill>
            <a:srgbClr val="C3E3F9"/>
          </a:solidFill>
          <a:ln>
            <a:noFill/>
          </a:ln>
          <a:effectLst/>
          <a:extLst/>
        </p:spPr>
        <p:txBody>
          <a:bodyPr wrap="none">
            <a:spAutoFit/>
          </a:bodyPr>
          <a:lstStyle/>
          <a:p>
            <a:pPr algn="ctr"/>
            <a:r>
              <a:rPr lang="zh-CN" altLang="en-US" sz="1200" b="1" dirty="0">
                <a:solidFill>
                  <a:srgbClr val="C00000"/>
                </a:solidFill>
                <a:latin typeface="微软雅黑" pitchFamily="34" charset="-122"/>
                <a:ea typeface="微软雅黑" pitchFamily="34" charset="-122"/>
              </a:rPr>
              <a:t>不允许接收</a:t>
            </a:r>
          </a:p>
        </p:txBody>
      </p:sp>
      <p:sp>
        <p:nvSpPr>
          <p:cNvPr id="108" name="Text Box 53"/>
          <p:cNvSpPr txBox="1">
            <a:spLocks noChangeArrowheads="1"/>
          </p:cNvSpPr>
          <p:nvPr/>
        </p:nvSpPr>
        <p:spPr bwMode="auto">
          <a:xfrm>
            <a:off x="1383275" y="3678768"/>
            <a:ext cx="954108" cy="461665"/>
          </a:xfrm>
          <a:prstGeom prst="rect">
            <a:avLst/>
          </a:prstGeom>
          <a:solidFill>
            <a:srgbClr val="C3E3F9"/>
          </a:solidFill>
          <a:ln>
            <a:noFill/>
          </a:ln>
          <a:effectLs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已发送确认</a:t>
            </a:r>
          </a:p>
          <a:p>
            <a:pPr algn="ctr"/>
            <a:r>
              <a:rPr lang="zh-CN" altLang="en-US" sz="1200" b="1" dirty="0">
                <a:solidFill>
                  <a:srgbClr val="CC00CC"/>
                </a:solidFill>
                <a:latin typeface="微软雅黑" pitchFamily="34" charset="-122"/>
                <a:ea typeface="微软雅黑" pitchFamily="34" charset="-122"/>
              </a:rPr>
              <a:t>并交付主机</a:t>
            </a:r>
          </a:p>
        </p:txBody>
      </p:sp>
      <p:sp>
        <p:nvSpPr>
          <p:cNvPr id="109" name="Text Box 54"/>
          <p:cNvSpPr txBox="1">
            <a:spLocks noChangeArrowheads="1"/>
          </p:cNvSpPr>
          <p:nvPr/>
        </p:nvSpPr>
        <p:spPr bwMode="auto">
          <a:xfrm>
            <a:off x="3709612" y="2958262"/>
            <a:ext cx="1904689" cy="276999"/>
          </a:xfrm>
          <a:prstGeom prst="rect">
            <a:avLst/>
          </a:prstGeom>
          <a:solidFill>
            <a:srgbClr val="C3E3F9"/>
          </a:solidFill>
          <a:ln>
            <a:noFill/>
          </a:ln>
          <a:effectLst/>
          <a:extLst/>
        </p:spPr>
        <p:txBody>
          <a:bodyPr wrap="none">
            <a:spAutoFit/>
          </a:bodyPr>
          <a:lstStyle/>
          <a:p>
            <a:pPr algn="ctr"/>
            <a:r>
              <a:rPr lang="en-US" altLang="zh-CN" sz="1200" b="1" dirty="0">
                <a:solidFill>
                  <a:srgbClr val="0000FF"/>
                </a:solidFill>
                <a:latin typeface="微软雅黑" pitchFamily="34" charset="-122"/>
                <a:ea typeface="微软雅黑" pitchFamily="34" charset="-122"/>
              </a:rPr>
              <a:t>B </a:t>
            </a:r>
            <a:r>
              <a:rPr lang="zh-CN" altLang="en-US" sz="1200" b="1" dirty="0">
                <a:solidFill>
                  <a:srgbClr val="0000FF"/>
                </a:solidFill>
                <a:latin typeface="微软雅黑" pitchFamily="34" charset="-122"/>
                <a:ea typeface="微软雅黑" pitchFamily="34" charset="-122"/>
              </a:rPr>
              <a:t>的接收窗口 </a:t>
            </a:r>
            <a:r>
              <a:rPr lang="en-US" altLang="zh-CN" sz="1200" b="1" dirty="0">
                <a:solidFill>
                  <a:srgbClr val="0000FF"/>
                </a:solidFill>
                <a:latin typeface="微软雅黑" pitchFamily="34" charset="-122"/>
                <a:ea typeface="微软雅黑" pitchFamily="34" charset="-122"/>
              </a:rPr>
              <a:t>= 20 </a:t>
            </a:r>
            <a:r>
              <a:rPr lang="zh-CN" altLang="en-US" sz="1200" b="1" dirty="0">
                <a:solidFill>
                  <a:srgbClr val="0000FF"/>
                </a:solidFill>
                <a:latin typeface="微软雅黑" pitchFamily="34" charset="-122"/>
                <a:ea typeface="微软雅黑" pitchFamily="34" charset="-122"/>
              </a:rPr>
              <a:t>字节</a:t>
            </a:r>
          </a:p>
        </p:txBody>
      </p:sp>
      <p:sp>
        <p:nvSpPr>
          <p:cNvPr id="110" name="Text Box 55"/>
          <p:cNvSpPr txBox="1">
            <a:spLocks noChangeArrowheads="1"/>
          </p:cNvSpPr>
          <p:nvPr/>
        </p:nvSpPr>
        <p:spPr bwMode="auto">
          <a:xfrm>
            <a:off x="4283408" y="3712159"/>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允许接收</a:t>
            </a:r>
          </a:p>
        </p:txBody>
      </p:sp>
      <p:sp>
        <p:nvSpPr>
          <p:cNvPr id="111" name="Rectangle 56"/>
          <p:cNvSpPr>
            <a:spLocks noChangeArrowheads="1"/>
          </p:cNvSpPr>
          <p:nvPr/>
        </p:nvSpPr>
        <p:spPr bwMode="auto">
          <a:xfrm>
            <a:off x="2403020" y="3269482"/>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sp>
        <p:nvSpPr>
          <p:cNvPr id="112" name="Rectangle 57"/>
          <p:cNvSpPr>
            <a:spLocks noChangeArrowheads="1"/>
          </p:cNvSpPr>
          <p:nvPr/>
        </p:nvSpPr>
        <p:spPr bwMode="auto">
          <a:xfrm>
            <a:off x="1347455" y="341921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113" name="Rectangle 58"/>
          <p:cNvSpPr>
            <a:spLocks noChangeArrowheads="1"/>
          </p:cNvSpPr>
          <p:nvPr/>
        </p:nvSpPr>
        <p:spPr bwMode="auto">
          <a:xfrm>
            <a:off x="1564532" y="341811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27</a:t>
            </a:r>
          </a:p>
        </p:txBody>
      </p:sp>
      <p:sp>
        <p:nvSpPr>
          <p:cNvPr id="114" name="Rectangle 59"/>
          <p:cNvSpPr>
            <a:spLocks noChangeArrowheads="1"/>
          </p:cNvSpPr>
          <p:nvPr/>
        </p:nvSpPr>
        <p:spPr bwMode="auto">
          <a:xfrm>
            <a:off x="1781608" y="3417013"/>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115" name="Rectangle 60"/>
          <p:cNvSpPr>
            <a:spLocks noChangeArrowheads="1"/>
          </p:cNvSpPr>
          <p:nvPr/>
        </p:nvSpPr>
        <p:spPr bwMode="auto">
          <a:xfrm>
            <a:off x="1998685" y="3415911"/>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116" name="Rectangle 61"/>
          <p:cNvSpPr>
            <a:spLocks noChangeArrowheads="1"/>
          </p:cNvSpPr>
          <p:nvPr/>
        </p:nvSpPr>
        <p:spPr bwMode="auto">
          <a:xfrm>
            <a:off x="2215762" y="3414811"/>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sp>
        <p:nvSpPr>
          <p:cNvPr id="117" name="Rectangle 62"/>
          <p:cNvSpPr>
            <a:spLocks noChangeArrowheads="1"/>
          </p:cNvSpPr>
          <p:nvPr/>
        </p:nvSpPr>
        <p:spPr bwMode="auto">
          <a:xfrm>
            <a:off x="2432838" y="3413709"/>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31</a:t>
            </a:r>
          </a:p>
        </p:txBody>
      </p:sp>
      <p:sp>
        <p:nvSpPr>
          <p:cNvPr id="118" name="Rectangle 63"/>
          <p:cNvSpPr>
            <a:spLocks noChangeArrowheads="1"/>
          </p:cNvSpPr>
          <p:nvPr/>
        </p:nvSpPr>
        <p:spPr bwMode="auto">
          <a:xfrm>
            <a:off x="2649915" y="3412609"/>
            <a:ext cx="162211" cy="199277"/>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119" name="Rectangle 64"/>
          <p:cNvSpPr>
            <a:spLocks noChangeArrowheads="1"/>
          </p:cNvSpPr>
          <p:nvPr/>
        </p:nvSpPr>
        <p:spPr bwMode="auto">
          <a:xfrm>
            <a:off x="2866991" y="3411507"/>
            <a:ext cx="162211" cy="199278"/>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33</a:t>
            </a:r>
          </a:p>
        </p:txBody>
      </p:sp>
      <p:sp>
        <p:nvSpPr>
          <p:cNvPr id="120" name="Rectangle 65"/>
          <p:cNvSpPr>
            <a:spLocks noChangeArrowheads="1"/>
          </p:cNvSpPr>
          <p:nvPr/>
        </p:nvSpPr>
        <p:spPr bwMode="auto">
          <a:xfrm>
            <a:off x="3084068" y="3410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121" name="Rectangle 66"/>
          <p:cNvSpPr>
            <a:spLocks noChangeArrowheads="1"/>
          </p:cNvSpPr>
          <p:nvPr/>
        </p:nvSpPr>
        <p:spPr bwMode="auto">
          <a:xfrm>
            <a:off x="3301145" y="3409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122" name="Rectangle 67"/>
          <p:cNvSpPr>
            <a:spLocks noChangeArrowheads="1"/>
          </p:cNvSpPr>
          <p:nvPr/>
        </p:nvSpPr>
        <p:spPr bwMode="auto">
          <a:xfrm>
            <a:off x="3518222" y="340820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123" name="Rectangle 68"/>
          <p:cNvSpPr>
            <a:spLocks noChangeArrowheads="1"/>
          </p:cNvSpPr>
          <p:nvPr/>
        </p:nvSpPr>
        <p:spPr bwMode="auto">
          <a:xfrm>
            <a:off x="3735299" y="3407104"/>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124" name="Rectangle 69"/>
          <p:cNvSpPr>
            <a:spLocks noChangeArrowheads="1"/>
          </p:cNvSpPr>
          <p:nvPr/>
        </p:nvSpPr>
        <p:spPr bwMode="auto">
          <a:xfrm>
            <a:off x="3952375" y="3406004"/>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38</a:t>
            </a:r>
          </a:p>
        </p:txBody>
      </p:sp>
      <p:sp>
        <p:nvSpPr>
          <p:cNvPr id="125" name="Rectangle 70"/>
          <p:cNvSpPr>
            <a:spLocks noChangeArrowheads="1"/>
          </p:cNvSpPr>
          <p:nvPr/>
        </p:nvSpPr>
        <p:spPr bwMode="auto">
          <a:xfrm>
            <a:off x="4169452" y="340490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126" name="Rectangle 71"/>
          <p:cNvSpPr>
            <a:spLocks noChangeArrowheads="1"/>
          </p:cNvSpPr>
          <p:nvPr/>
        </p:nvSpPr>
        <p:spPr bwMode="auto">
          <a:xfrm>
            <a:off x="4386529" y="3403801"/>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127" name="Rectangle 72"/>
          <p:cNvSpPr>
            <a:spLocks noChangeArrowheads="1"/>
          </p:cNvSpPr>
          <p:nvPr/>
        </p:nvSpPr>
        <p:spPr bwMode="auto">
          <a:xfrm>
            <a:off x="4603605" y="3402700"/>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sp>
        <p:nvSpPr>
          <p:cNvPr id="128" name="Rectangle 73"/>
          <p:cNvSpPr>
            <a:spLocks noChangeArrowheads="1"/>
          </p:cNvSpPr>
          <p:nvPr/>
        </p:nvSpPr>
        <p:spPr bwMode="auto">
          <a:xfrm>
            <a:off x="4820682" y="3401600"/>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129" name="Rectangle 74"/>
          <p:cNvSpPr>
            <a:spLocks noChangeArrowheads="1"/>
          </p:cNvSpPr>
          <p:nvPr/>
        </p:nvSpPr>
        <p:spPr bwMode="auto">
          <a:xfrm>
            <a:off x="5037758" y="3400498"/>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130" name="Rectangle 75"/>
          <p:cNvSpPr>
            <a:spLocks noChangeArrowheads="1"/>
          </p:cNvSpPr>
          <p:nvPr/>
        </p:nvSpPr>
        <p:spPr bwMode="auto">
          <a:xfrm>
            <a:off x="5254835" y="339939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131" name="Rectangle 76"/>
          <p:cNvSpPr>
            <a:spLocks noChangeArrowheads="1"/>
          </p:cNvSpPr>
          <p:nvPr/>
        </p:nvSpPr>
        <p:spPr bwMode="auto">
          <a:xfrm>
            <a:off x="5471912" y="3398296"/>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132" name="Rectangle 77"/>
          <p:cNvSpPr>
            <a:spLocks noChangeArrowheads="1"/>
          </p:cNvSpPr>
          <p:nvPr/>
        </p:nvSpPr>
        <p:spPr bwMode="auto">
          <a:xfrm>
            <a:off x="5688988" y="339719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133" name="Rectangle 78"/>
          <p:cNvSpPr>
            <a:spLocks noChangeArrowheads="1"/>
          </p:cNvSpPr>
          <p:nvPr/>
        </p:nvSpPr>
        <p:spPr bwMode="auto">
          <a:xfrm>
            <a:off x="5906065" y="3396094"/>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134" name="Rectangle 79"/>
          <p:cNvSpPr>
            <a:spLocks noChangeArrowheads="1"/>
          </p:cNvSpPr>
          <p:nvPr/>
        </p:nvSpPr>
        <p:spPr bwMode="auto">
          <a:xfrm>
            <a:off x="6123142" y="3394994"/>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135" name="Rectangle 80"/>
          <p:cNvSpPr>
            <a:spLocks noChangeArrowheads="1"/>
          </p:cNvSpPr>
          <p:nvPr/>
        </p:nvSpPr>
        <p:spPr bwMode="auto">
          <a:xfrm>
            <a:off x="6340219" y="339389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136" name="Rectangle 81"/>
          <p:cNvSpPr>
            <a:spLocks noChangeArrowheads="1"/>
          </p:cNvSpPr>
          <p:nvPr/>
        </p:nvSpPr>
        <p:spPr bwMode="auto">
          <a:xfrm>
            <a:off x="6557296" y="3392792"/>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sp>
        <p:nvSpPr>
          <p:cNvPr id="137" name="Rectangle 82"/>
          <p:cNvSpPr>
            <a:spLocks noChangeArrowheads="1"/>
          </p:cNvSpPr>
          <p:nvPr/>
        </p:nvSpPr>
        <p:spPr bwMode="auto">
          <a:xfrm>
            <a:off x="6774372" y="3391690"/>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51</a:t>
            </a:r>
          </a:p>
        </p:txBody>
      </p:sp>
      <p:sp>
        <p:nvSpPr>
          <p:cNvPr id="138" name="Rectangle 83"/>
          <p:cNvSpPr>
            <a:spLocks noChangeArrowheads="1"/>
          </p:cNvSpPr>
          <p:nvPr/>
        </p:nvSpPr>
        <p:spPr bwMode="auto">
          <a:xfrm>
            <a:off x="6991449" y="3390590"/>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52</a:t>
            </a:r>
          </a:p>
        </p:txBody>
      </p:sp>
      <p:sp>
        <p:nvSpPr>
          <p:cNvPr id="139" name="Rectangle 84"/>
          <p:cNvSpPr>
            <a:spLocks noChangeArrowheads="1"/>
          </p:cNvSpPr>
          <p:nvPr/>
        </p:nvSpPr>
        <p:spPr bwMode="auto">
          <a:xfrm>
            <a:off x="7208526" y="3389488"/>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53</a:t>
            </a:r>
          </a:p>
        </p:txBody>
      </p:sp>
      <p:sp>
        <p:nvSpPr>
          <p:cNvPr id="140" name="Rectangle 85"/>
          <p:cNvSpPr>
            <a:spLocks noChangeArrowheads="1"/>
          </p:cNvSpPr>
          <p:nvPr/>
        </p:nvSpPr>
        <p:spPr bwMode="auto">
          <a:xfrm>
            <a:off x="7425602" y="3388388"/>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141" name="Rectangle 86"/>
          <p:cNvSpPr>
            <a:spLocks noChangeArrowheads="1"/>
          </p:cNvSpPr>
          <p:nvPr/>
        </p:nvSpPr>
        <p:spPr bwMode="auto">
          <a:xfrm>
            <a:off x="7642679"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142" name="Rectangle 87"/>
          <p:cNvSpPr>
            <a:spLocks noChangeArrowheads="1"/>
          </p:cNvSpPr>
          <p:nvPr/>
        </p:nvSpPr>
        <p:spPr bwMode="auto">
          <a:xfrm>
            <a:off x="7853792"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sp>
        <p:nvSpPr>
          <p:cNvPr id="150"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51" name="Rectangle 6"/>
          <p:cNvSpPr>
            <a:spLocks noChangeArrowheads="1"/>
          </p:cNvSpPr>
          <p:nvPr/>
        </p:nvSpPr>
        <p:spPr bwMode="auto">
          <a:xfrm>
            <a:off x="3847815" y="587638"/>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窗口的滑动</a:t>
            </a:r>
          </a:p>
        </p:txBody>
      </p:sp>
      <p:sp>
        <p:nvSpPr>
          <p:cNvPr id="48" name="Text Box 6"/>
          <p:cNvSpPr txBox="1">
            <a:spLocks noChangeArrowheads="1"/>
          </p:cNvSpPr>
          <p:nvPr/>
        </p:nvSpPr>
        <p:spPr bwMode="auto">
          <a:xfrm>
            <a:off x="6834797" y="1827719"/>
            <a:ext cx="1415773" cy="461665"/>
          </a:xfrm>
          <a:prstGeom prst="rect">
            <a:avLst/>
          </a:prstGeom>
          <a:solidFill>
            <a:srgbClr val="C3E3F9"/>
          </a:solidFill>
          <a:ln>
            <a:noFill/>
          </a:ln>
          <a:effectLst/>
          <a:extLst/>
        </p:spPr>
        <p:txBody>
          <a:bodyPr wrap="none">
            <a:spAutoFit/>
          </a:bodyPr>
          <a:lstStyle/>
          <a:p>
            <a:pPr algn="ctr"/>
            <a:r>
              <a:rPr lang="zh-CN" altLang="en-US" sz="1200" b="1" dirty="0">
                <a:solidFill>
                  <a:srgbClr val="C00000"/>
                </a:solidFill>
                <a:latin typeface="微软雅黑" pitchFamily="34" charset="-122"/>
                <a:ea typeface="微软雅黑" pitchFamily="34" charset="-122"/>
              </a:rPr>
              <a:t>待发送，</a:t>
            </a:r>
          </a:p>
          <a:p>
            <a:pPr algn="ctr"/>
            <a:r>
              <a:rPr lang="zh-CN" altLang="en-US" sz="1200" b="1" dirty="0">
                <a:solidFill>
                  <a:srgbClr val="C00000"/>
                </a:solidFill>
                <a:latin typeface="微软雅黑" pitchFamily="34" charset="-122"/>
                <a:ea typeface="微软雅黑" pitchFamily="34" charset="-122"/>
              </a:rPr>
              <a:t>但当前不允许发送</a:t>
            </a:r>
          </a:p>
        </p:txBody>
      </p:sp>
      <p:sp>
        <p:nvSpPr>
          <p:cNvPr id="49" name="Text Box 7"/>
          <p:cNvSpPr txBox="1">
            <a:spLocks noChangeArrowheads="1"/>
          </p:cNvSpPr>
          <p:nvPr/>
        </p:nvSpPr>
        <p:spPr bwMode="auto">
          <a:xfrm>
            <a:off x="1461412" y="1818933"/>
            <a:ext cx="800219" cy="461665"/>
          </a:xfrm>
          <a:prstGeom prst="rect">
            <a:avLst/>
          </a:prstGeom>
          <a:solidFill>
            <a:srgbClr val="C3E3F9"/>
          </a:solidFill>
          <a:ln>
            <a:noFill/>
          </a:ln>
          <a:effectLs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已发送并</a:t>
            </a:r>
          </a:p>
          <a:p>
            <a:pPr algn="ctr"/>
            <a:r>
              <a:rPr lang="zh-CN" altLang="en-US" sz="1200" b="1" dirty="0">
                <a:solidFill>
                  <a:srgbClr val="CC00CC"/>
                </a:solidFill>
                <a:latin typeface="微软雅黑" pitchFamily="34" charset="-122"/>
                <a:ea typeface="微软雅黑" pitchFamily="34" charset="-122"/>
              </a:rPr>
              <a:t>收到确认</a:t>
            </a:r>
          </a:p>
        </p:txBody>
      </p:sp>
      <p:sp>
        <p:nvSpPr>
          <p:cNvPr id="51" name="Rectangle 10"/>
          <p:cNvSpPr>
            <a:spLocks noChangeArrowheads="1"/>
          </p:cNvSpPr>
          <p:nvPr/>
        </p:nvSpPr>
        <p:spPr bwMode="auto">
          <a:xfrm>
            <a:off x="2404213" y="1421663"/>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sp>
        <p:nvSpPr>
          <p:cNvPr id="52" name="Rectangle 11"/>
          <p:cNvSpPr>
            <a:spLocks noChangeArrowheads="1"/>
          </p:cNvSpPr>
          <p:nvPr/>
        </p:nvSpPr>
        <p:spPr bwMode="auto">
          <a:xfrm>
            <a:off x="1348648" y="1571397"/>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53" name="Rectangle 12"/>
          <p:cNvSpPr>
            <a:spLocks noChangeArrowheads="1"/>
          </p:cNvSpPr>
          <p:nvPr/>
        </p:nvSpPr>
        <p:spPr bwMode="auto">
          <a:xfrm>
            <a:off x="1565725" y="1570297"/>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27</a:t>
            </a:r>
          </a:p>
        </p:txBody>
      </p:sp>
      <p:sp>
        <p:nvSpPr>
          <p:cNvPr id="54" name="Rectangle 13"/>
          <p:cNvSpPr>
            <a:spLocks noChangeArrowheads="1"/>
          </p:cNvSpPr>
          <p:nvPr/>
        </p:nvSpPr>
        <p:spPr bwMode="auto">
          <a:xfrm>
            <a:off x="1782801" y="1569195"/>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55" name="Rectangle 14"/>
          <p:cNvSpPr>
            <a:spLocks noChangeArrowheads="1"/>
          </p:cNvSpPr>
          <p:nvPr/>
        </p:nvSpPr>
        <p:spPr bwMode="auto">
          <a:xfrm>
            <a:off x="1999878" y="156809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56" name="Rectangle 15"/>
          <p:cNvSpPr>
            <a:spLocks noChangeArrowheads="1"/>
          </p:cNvSpPr>
          <p:nvPr/>
        </p:nvSpPr>
        <p:spPr bwMode="auto">
          <a:xfrm>
            <a:off x="2216954" y="156699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grpSp>
        <p:nvGrpSpPr>
          <p:cNvPr id="57" name="组合 56"/>
          <p:cNvGrpSpPr/>
          <p:nvPr/>
        </p:nvGrpSpPr>
        <p:grpSpPr>
          <a:xfrm>
            <a:off x="2434031" y="1554883"/>
            <a:ext cx="2332978" cy="210286"/>
            <a:chOff x="2434031" y="1636215"/>
            <a:chExt cx="2332978" cy="210286"/>
          </a:xfrm>
        </p:grpSpPr>
        <p:sp>
          <p:nvSpPr>
            <p:cNvPr id="58" name="Rectangle 16"/>
            <p:cNvSpPr>
              <a:spLocks noChangeArrowheads="1"/>
            </p:cNvSpPr>
            <p:nvPr/>
          </p:nvSpPr>
          <p:spPr bwMode="auto">
            <a:xfrm>
              <a:off x="2434031" y="1647224"/>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59" name="Rectangle 17"/>
            <p:cNvSpPr>
              <a:spLocks noChangeArrowheads="1"/>
            </p:cNvSpPr>
            <p:nvPr/>
          </p:nvSpPr>
          <p:spPr bwMode="auto">
            <a:xfrm>
              <a:off x="2651108" y="1646123"/>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60" name="Rectangle 18"/>
            <p:cNvSpPr>
              <a:spLocks noChangeArrowheads="1"/>
            </p:cNvSpPr>
            <p:nvPr/>
          </p:nvSpPr>
          <p:spPr bwMode="auto">
            <a:xfrm>
              <a:off x="2868185" y="1645023"/>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33</a:t>
              </a:r>
            </a:p>
          </p:txBody>
        </p:sp>
        <p:sp>
          <p:nvSpPr>
            <p:cNvPr id="61" name="Rectangle 19"/>
            <p:cNvSpPr>
              <a:spLocks noChangeArrowheads="1"/>
            </p:cNvSpPr>
            <p:nvPr/>
          </p:nvSpPr>
          <p:spPr bwMode="auto">
            <a:xfrm>
              <a:off x="3085262" y="1643921"/>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63" name="Rectangle 20"/>
            <p:cNvSpPr>
              <a:spLocks noChangeArrowheads="1"/>
            </p:cNvSpPr>
            <p:nvPr/>
          </p:nvSpPr>
          <p:spPr bwMode="auto">
            <a:xfrm>
              <a:off x="3302338" y="1642821"/>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64" name="Rectangle 21"/>
            <p:cNvSpPr>
              <a:spLocks noChangeArrowheads="1"/>
            </p:cNvSpPr>
            <p:nvPr/>
          </p:nvSpPr>
          <p:spPr bwMode="auto">
            <a:xfrm>
              <a:off x="3519415" y="1641719"/>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65" name="Rectangle 22"/>
            <p:cNvSpPr>
              <a:spLocks noChangeArrowheads="1"/>
            </p:cNvSpPr>
            <p:nvPr/>
          </p:nvSpPr>
          <p:spPr bwMode="auto">
            <a:xfrm>
              <a:off x="3736492" y="1640619"/>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66" name="Rectangle 23"/>
            <p:cNvSpPr>
              <a:spLocks noChangeArrowheads="1"/>
            </p:cNvSpPr>
            <p:nvPr/>
          </p:nvSpPr>
          <p:spPr bwMode="auto">
            <a:xfrm>
              <a:off x="3953568" y="1639517"/>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38</a:t>
              </a:r>
            </a:p>
          </p:txBody>
        </p:sp>
        <p:sp>
          <p:nvSpPr>
            <p:cNvPr id="67" name="Rectangle 24"/>
            <p:cNvSpPr>
              <a:spLocks noChangeArrowheads="1"/>
            </p:cNvSpPr>
            <p:nvPr/>
          </p:nvSpPr>
          <p:spPr bwMode="auto">
            <a:xfrm>
              <a:off x="4170645" y="1638417"/>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68" name="Rectangle 25"/>
            <p:cNvSpPr>
              <a:spLocks noChangeArrowheads="1"/>
            </p:cNvSpPr>
            <p:nvPr/>
          </p:nvSpPr>
          <p:spPr bwMode="auto">
            <a:xfrm>
              <a:off x="4387721" y="1637315"/>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69" name="Rectangle 26"/>
            <p:cNvSpPr>
              <a:spLocks noChangeArrowheads="1"/>
            </p:cNvSpPr>
            <p:nvPr/>
          </p:nvSpPr>
          <p:spPr bwMode="auto">
            <a:xfrm>
              <a:off x="4604798" y="1636215"/>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grpSp>
      <p:grpSp>
        <p:nvGrpSpPr>
          <p:cNvPr id="70" name="组合 69"/>
          <p:cNvGrpSpPr/>
          <p:nvPr/>
        </p:nvGrpSpPr>
        <p:grpSpPr>
          <a:xfrm>
            <a:off x="4821875" y="1544973"/>
            <a:ext cx="1898824" cy="208086"/>
            <a:chOff x="4821875" y="1626305"/>
            <a:chExt cx="1898824" cy="208086"/>
          </a:xfrm>
        </p:grpSpPr>
        <p:sp>
          <p:nvSpPr>
            <p:cNvPr id="71" name="Rectangle 27"/>
            <p:cNvSpPr>
              <a:spLocks noChangeArrowheads="1"/>
            </p:cNvSpPr>
            <p:nvPr/>
          </p:nvSpPr>
          <p:spPr bwMode="auto">
            <a:xfrm>
              <a:off x="4821875" y="1635113"/>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72" name="Rectangle 28"/>
            <p:cNvSpPr>
              <a:spLocks noChangeArrowheads="1"/>
            </p:cNvSpPr>
            <p:nvPr/>
          </p:nvSpPr>
          <p:spPr bwMode="auto">
            <a:xfrm>
              <a:off x="5038951" y="1634013"/>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73" name="Rectangle 29"/>
            <p:cNvSpPr>
              <a:spLocks noChangeArrowheads="1"/>
            </p:cNvSpPr>
            <p:nvPr/>
          </p:nvSpPr>
          <p:spPr bwMode="auto">
            <a:xfrm>
              <a:off x="5256029" y="1632911"/>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74" name="Rectangle 30"/>
            <p:cNvSpPr>
              <a:spLocks noChangeArrowheads="1"/>
            </p:cNvSpPr>
            <p:nvPr/>
          </p:nvSpPr>
          <p:spPr bwMode="auto">
            <a:xfrm>
              <a:off x="5473105" y="1631811"/>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75" name="Rectangle 31"/>
            <p:cNvSpPr>
              <a:spLocks noChangeArrowheads="1"/>
            </p:cNvSpPr>
            <p:nvPr/>
          </p:nvSpPr>
          <p:spPr bwMode="auto">
            <a:xfrm>
              <a:off x="5690182" y="1630709"/>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76" name="Rectangle 32"/>
            <p:cNvSpPr>
              <a:spLocks noChangeArrowheads="1"/>
            </p:cNvSpPr>
            <p:nvPr/>
          </p:nvSpPr>
          <p:spPr bwMode="auto">
            <a:xfrm>
              <a:off x="5907259" y="162960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77" name="Rectangle 33"/>
            <p:cNvSpPr>
              <a:spLocks noChangeArrowheads="1"/>
            </p:cNvSpPr>
            <p:nvPr/>
          </p:nvSpPr>
          <p:spPr bwMode="auto">
            <a:xfrm>
              <a:off x="6124335" y="1628507"/>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78" name="Rectangle 34"/>
            <p:cNvSpPr>
              <a:spLocks noChangeArrowheads="1"/>
            </p:cNvSpPr>
            <p:nvPr/>
          </p:nvSpPr>
          <p:spPr bwMode="auto">
            <a:xfrm>
              <a:off x="6341412" y="1627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79" name="Rectangle 35"/>
            <p:cNvSpPr>
              <a:spLocks noChangeArrowheads="1"/>
            </p:cNvSpPr>
            <p:nvPr/>
          </p:nvSpPr>
          <p:spPr bwMode="auto">
            <a:xfrm>
              <a:off x="6558488" y="1626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80" name="Rectangle 36"/>
          <p:cNvSpPr>
            <a:spLocks noChangeArrowheads="1"/>
          </p:cNvSpPr>
          <p:nvPr/>
        </p:nvSpPr>
        <p:spPr bwMode="auto">
          <a:xfrm>
            <a:off x="6775565" y="1543873"/>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51</a:t>
            </a:r>
          </a:p>
        </p:txBody>
      </p:sp>
      <p:sp>
        <p:nvSpPr>
          <p:cNvPr id="81" name="Rectangle 37"/>
          <p:cNvSpPr>
            <a:spLocks noChangeArrowheads="1"/>
          </p:cNvSpPr>
          <p:nvPr/>
        </p:nvSpPr>
        <p:spPr bwMode="auto">
          <a:xfrm>
            <a:off x="6992642" y="1542771"/>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52</a:t>
            </a:r>
          </a:p>
        </p:txBody>
      </p:sp>
      <p:sp>
        <p:nvSpPr>
          <p:cNvPr id="82" name="Rectangle 38"/>
          <p:cNvSpPr>
            <a:spLocks noChangeArrowheads="1"/>
          </p:cNvSpPr>
          <p:nvPr/>
        </p:nvSpPr>
        <p:spPr bwMode="auto">
          <a:xfrm>
            <a:off x="7209718" y="1541671"/>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53</a:t>
            </a:r>
          </a:p>
        </p:txBody>
      </p:sp>
      <p:sp>
        <p:nvSpPr>
          <p:cNvPr id="83" name="Rectangle 39"/>
          <p:cNvSpPr>
            <a:spLocks noChangeArrowheads="1"/>
          </p:cNvSpPr>
          <p:nvPr/>
        </p:nvSpPr>
        <p:spPr bwMode="auto">
          <a:xfrm>
            <a:off x="7426795" y="1540569"/>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84" name="Rectangle 40"/>
          <p:cNvSpPr>
            <a:spLocks noChangeArrowheads="1"/>
          </p:cNvSpPr>
          <p:nvPr/>
        </p:nvSpPr>
        <p:spPr bwMode="auto">
          <a:xfrm>
            <a:off x="7643872"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86" name="Rectangle 42"/>
          <p:cNvSpPr>
            <a:spLocks noChangeArrowheads="1"/>
          </p:cNvSpPr>
          <p:nvPr/>
        </p:nvSpPr>
        <p:spPr bwMode="auto">
          <a:xfrm>
            <a:off x="7854985"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grpSp>
        <p:nvGrpSpPr>
          <p:cNvPr id="87" name="组合 86"/>
          <p:cNvGrpSpPr/>
          <p:nvPr/>
        </p:nvGrpSpPr>
        <p:grpSpPr>
          <a:xfrm>
            <a:off x="2360115" y="1771776"/>
            <a:ext cx="348173" cy="656838"/>
            <a:chOff x="2360115" y="2373060"/>
            <a:chExt cx="348173" cy="656838"/>
          </a:xfrm>
        </p:grpSpPr>
        <p:sp>
          <p:nvSpPr>
            <p:cNvPr id="88" name="Line 44"/>
            <p:cNvSpPr>
              <a:spLocks noChangeShapeType="1"/>
            </p:cNvSpPr>
            <p:nvPr/>
          </p:nvSpPr>
          <p:spPr bwMode="auto">
            <a:xfrm flipV="1">
              <a:off x="2515137"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89" name="Text Box 45"/>
            <p:cNvSpPr txBox="1">
              <a:spLocks noChangeArrowheads="1"/>
            </p:cNvSpPr>
            <p:nvPr/>
          </p:nvSpPr>
          <p:spPr bwMode="auto">
            <a:xfrm>
              <a:off x="2360115" y="2752899"/>
              <a:ext cx="34817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itchFamily="34" charset="-122"/>
                  <a:ea typeface="微软雅黑" pitchFamily="34" charset="-122"/>
                </a:rPr>
                <a:t>P</a:t>
              </a:r>
              <a:r>
                <a:rPr lang="en-US" altLang="zh-CN" sz="1200" b="1" baseline="-25000" dirty="0">
                  <a:latin typeface="微软雅黑" pitchFamily="34" charset="-122"/>
                  <a:ea typeface="微软雅黑" pitchFamily="34" charset="-122"/>
                </a:rPr>
                <a:t>1</a:t>
              </a:r>
            </a:p>
          </p:txBody>
        </p:sp>
      </p:grpSp>
      <p:grpSp>
        <p:nvGrpSpPr>
          <p:cNvPr id="90" name="组合 89"/>
          <p:cNvGrpSpPr/>
          <p:nvPr/>
        </p:nvGrpSpPr>
        <p:grpSpPr>
          <a:xfrm>
            <a:off x="4770698" y="1771776"/>
            <a:ext cx="328937" cy="633755"/>
            <a:chOff x="4770698" y="2373060"/>
            <a:chExt cx="328937" cy="633755"/>
          </a:xfrm>
        </p:grpSpPr>
        <p:sp>
          <p:nvSpPr>
            <p:cNvPr id="91" name="Line 47"/>
            <p:cNvSpPr>
              <a:spLocks noChangeShapeType="1"/>
            </p:cNvSpPr>
            <p:nvPr/>
          </p:nvSpPr>
          <p:spPr bwMode="auto">
            <a:xfrm flipV="1">
              <a:off x="490298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2" name="Text Box 48"/>
            <p:cNvSpPr txBox="1">
              <a:spLocks noChangeArrowheads="1"/>
            </p:cNvSpPr>
            <p:nvPr/>
          </p:nvSpPr>
          <p:spPr bwMode="auto">
            <a:xfrm>
              <a:off x="4770698"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2</a:t>
              </a:r>
            </a:p>
          </p:txBody>
        </p:sp>
      </p:grpSp>
      <p:grpSp>
        <p:nvGrpSpPr>
          <p:cNvPr id="93" name="组合 92"/>
          <p:cNvGrpSpPr/>
          <p:nvPr/>
        </p:nvGrpSpPr>
        <p:grpSpPr>
          <a:xfrm>
            <a:off x="6723195" y="1771776"/>
            <a:ext cx="328937" cy="633755"/>
            <a:chOff x="6723195" y="2373060"/>
            <a:chExt cx="328937" cy="633755"/>
          </a:xfrm>
        </p:grpSpPr>
        <p:sp>
          <p:nvSpPr>
            <p:cNvPr id="94" name="Line 50"/>
            <p:cNvSpPr>
              <a:spLocks noChangeShapeType="1"/>
            </p:cNvSpPr>
            <p:nvPr/>
          </p:nvSpPr>
          <p:spPr bwMode="auto">
            <a:xfrm flipV="1">
              <a:off x="686502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5" name="Text Box 51"/>
            <p:cNvSpPr txBox="1">
              <a:spLocks noChangeArrowheads="1"/>
            </p:cNvSpPr>
            <p:nvPr/>
          </p:nvSpPr>
          <p:spPr bwMode="auto">
            <a:xfrm>
              <a:off x="6723195"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3</a:t>
              </a:r>
            </a:p>
          </p:txBody>
        </p:sp>
      </p:grpSp>
      <p:grpSp>
        <p:nvGrpSpPr>
          <p:cNvPr id="6" name="组合 5"/>
          <p:cNvGrpSpPr/>
          <p:nvPr/>
        </p:nvGrpSpPr>
        <p:grpSpPr>
          <a:xfrm>
            <a:off x="3579828" y="2356980"/>
            <a:ext cx="3039613" cy="483190"/>
            <a:chOff x="4131976" y="2239207"/>
            <a:chExt cx="3039613" cy="483190"/>
          </a:xfrm>
        </p:grpSpPr>
        <p:sp>
          <p:nvSpPr>
            <p:cNvPr id="2" name="上箭头 1"/>
            <p:cNvSpPr/>
            <p:nvPr/>
          </p:nvSpPr>
          <p:spPr>
            <a:xfrm flipV="1">
              <a:off x="4131976" y="2239207"/>
              <a:ext cx="302864" cy="483190"/>
            </a:xfrm>
            <a:prstGeom prst="upArrow">
              <a:avLst>
                <a:gd name="adj1" fmla="val 39167"/>
                <a:gd name="adj2" fmla="val 5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49592" y="2356544"/>
              <a:ext cx="2821997" cy="276999"/>
            </a:xfrm>
            <a:prstGeom prst="rect">
              <a:avLst/>
            </a:prstGeom>
            <a:noFill/>
          </p:spPr>
          <p:txBody>
            <a:bodyPr wrap="square" rtlCol="0">
              <a:spAutoFit/>
            </a:bodyPr>
            <a:lstStyle/>
            <a:p>
              <a:r>
                <a:rPr lang="zh-CN" altLang="en-US" sz="1200" b="1" dirty="0">
                  <a:latin typeface="微软雅黑" panose="020B0503020204020204" pitchFamily="34" charset="-122"/>
                  <a:ea typeface="微软雅黑" panose="020B0503020204020204" pitchFamily="34" charset="-122"/>
                </a:rPr>
                <a:t>序号 </a:t>
              </a:r>
              <a:r>
                <a:rPr lang="en-US" altLang="zh-CN" sz="1200" b="1" dirty="0">
                  <a:latin typeface="微软雅黑" panose="020B0503020204020204" pitchFamily="34" charset="-122"/>
                  <a:ea typeface="微软雅黑" panose="020B0503020204020204" pitchFamily="34" charset="-122"/>
                </a:rPr>
                <a:t>= 31</a:t>
              </a:r>
              <a:r>
                <a:rPr lang="zh-CN" altLang="en-US" sz="1200" b="1" dirty="0">
                  <a:latin typeface="微软雅黑" panose="020B0503020204020204" pitchFamily="34" charset="-122"/>
                  <a:ea typeface="微软雅黑" panose="020B0503020204020204" pitchFamily="34" charset="-122"/>
                </a:rPr>
                <a:t>，确认号 </a:t>
              </a:r>
              <a:r>
                <a:rPr lang="en-US" altLang="zh-CN" sz="1200" b="1" dirty="0">
                  <a:latin typeface="微软雅黑" panose="020B0503020204020204" pitchFamily="34" charset="-122"/>
                  <a:ea typeface="微软雅黑" panose="020B0503020204020204" pitchFamily="34" charset="-122"/>
                </a:rPr>
                <a:t>= x</a:t>
              </a:r>
              <a:r>
                <a:rPr lang="zh-CN" altLang="en-US" sz="1200" b="1" dirty="0">
                  <a:latin typeface="微软雅黑" panose="020B0503020204020204" pitchFamily="34" charset="-122"/>
                  <a:ea typeface="微软雅黑" panose="020B0503020204020204" pitchFamily="34" charset="-122"/>
                </a:rPr>
                <a:t>，窗口 </a:t>
              </a:r>
              <a:r>
                <a:rPr lang="en-US" altLang="zh-CN" sz="1200" b="1" dirty="0">
                  <a:latin typeface="微软雅黑" panose="020B0503020204020204" pitchFamily="34" charset="-122"/>
                  <a:ea typeface="微软雅黑" panose="020B0503020204020204" pitchFamily="34" charset="-122"/>
                </a:rPr>
                <a:t>= w</a:t>
              </a:r>
            </a:p>
          </p:txBody>
        </p:sp>
      </p:grpSp>
      <p:sp>
        <p:nvSpPr>
          <p:cNvPr id="100" name="Line 10"/>
          <p:cNvSpPr>
            <a:spLocks noChangeShapeType="1"/>
          </p:cNvSpPr>
          <p:nvPr/>
        </p:nvSpPr>
        <p:spPr bwMode="auto">
          <a:xfrm>
            <a:off x="2397825" y="1281780"/>
            <a:ext cx="4335996"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1" name="Text Box 11"/>
          <p:cNvSpPr txBox="1">
            <a:spLocks noChangeArrowheads="1"/>
          </p:cNvSpPr>
          <p:nvPr/>
        </p:nvSpPr>
        <p:spPr bwMode="auto">
          <a:xfrm>
            <a:off x="3681652" y="1102078"/>
            <a:ext cx="1573183" cy="287607"/>
          </a:xfrm>
          <a:prstGeom prst="rect">
            <a:avLst/>
          </a:prstGeom>
          <a:solidFill>
            <a:srgbClr val="C3E3F9"/>
          </a:solidFill>
          <a:ln>
            <a:noFill/>
          </a:ln>
          <a:effectLst/>
          <a:extLst/>
        </p:spPr>
        <p:txBody>
          <a:bodyPr wrap="none">
            <a:spAutoFit/>
          </a:bodyPr>
          <a:lstStyle/>
          <a:p>
            <a:r>
              <a:rPr lang="en-US" altLang="zh-CN" sz="1200" b="1" dirty="0">
                <a:solidFill>
                  <a:srgbClr val="0000FF"/>
                </a:solidFill>
                <a:latin typeface="微软雅黑" pitchFamily="34" charset="-122"/>
                <a:ea typeface="微软雅黑" pitchFamily="34" charset="-122"/>
              </a:rPr>
              <a:t>A </a:t>
            </a:r>
            <a:r>
              <a:rPr lang="zh-CN" altLang="en-US" sz="1200" b="1" dirty="0">
                <a:solidFill>
                  <a:srgbClr val="0000FF"/>
                </a:solidFill>
                <a:latin typeface="微软雅黑" pitchFamily="34" charset="-122"/>
                <a:ea typeface="微软雅黑" pitchFamily="34" charset="-122"/>
              </a:rPr>
              <a:t>的发送窗口 </a:t>
            </a:r>
            <a:r>
              <a:rPr lang="en-US" altLang="zh-CN" sz="1200" b="1" dirty="0">
                <a:solidFill>
                  <a:srgbClr val="0000FF"/>
                </a:solidFill>
                <a:latin typeface="微软雅黑" pitchFamily="34" charset="-122"/>
                <a:ea typeface="微软雅黑" pitchFamily="34" charset="-122"/>
              </a:rPr>
              <a:t>= 20</a:t>
            </a:r>
          </a:p>
        </p:txBody>
      </p:sp>
      <p:sp>
        <p:nvSpPr>
          <p:cNvPr id="4" name="灯片编号占位符 3">
            <a:extLst>
              <a:ext uri="{FF2B5EF4-FFF2-40B4-BE49-F238E27FC236}">
                <a16:creationId xmlns:a16="http://schemas.microsoft.com/office/drawing/2014/main" id="{1C10ABEC-3E08-4E6B-BDC9-2A7C903DC4B9}"/>
              </a:ext>
            </a:extLst>
          </p:cNvPr>
          <p:cNvSpPr>
            <a:spLocks noGrp="1"/>
          </p:cNvSpPr>
          <p:nvPr>
            <p:ph type="sldNum" sz="quarter" idx="12"/>
          </p:nvPr>
        </p:nvSpPr>
        <p:spPr/>
        <p:txBody>
          <a:bodyPr/>
          <a:lstStyle/>
          <a:p>
            <a:fld id="{C485880C-E2C3-4DAB-AE74-D9BE691626AC}" type="slidenum">
              <a:rPr lang="zh-CN" altLang="en-US" smtClean="0"/>
              <a:pPr/>
              <a:t>93</a:t>
            </a:fld>
            <a:endParaRPr lang="zh-CN" altLang="en-US"/>
          </a:p>
        </p:txBody>
      </p:sp>
    </p:spTree>
    <p:extLst>
      <p:ext uri="{BB962C8B-B14F-4D97-AF65-F5344CB8AC3E}">
        <p14:creationId xmlns:p14="http://schemas.microsoft.com/office/powerpoint/2010/main" val="28570369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圆角矩形 148"/>
          <p:cNvSpPr/>
          <p:nvPr/>
        </p:nvSpPr>
        <p:spPr>
          <a:xfrm>
            <a:off x="545144" y="1021972"/>
            <a:ext cx="8053712" cy="33348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Text Box 52"/>
          <p:cNvSpPr txBox="1">
            <a:spLocks noChangeArrowheads="1"/>
          </p:cNvSpPr>
          <p:nvPr/>
        </p:nvSpPr>
        <p:spPr bwMode="auto">
          <a:xfrm>
            <a:off x="6974787" y="3660122"/>
            <a:ext cx="954108" cy="276999"/>
          </a:xfrm>
          <a:prstGeom prst="rect">
            <a:avLst/>
          </a:prstGeom>
          <a:solidFill>
            <a:srgbClr val="C3E3F9"/>
          </a:solidFill>
          <a:ln>
            <a:noFill/>
          </a:ln>
          <a:effectLst/>
          <a:extLst/>
        </p:spPr>
        <p:txBody>
          <a:bodyPr wrap="none">
            <a:spAutoFit/>
          </a:bodyPr>
          <a:lstStyle/>
          <a:p>
            <a:pPr algn="ctr"/>
            <a:r>
              <a:rPr lang="zh-CN" altLang="en-US" sz="1200" b="1" dirty="0">
                <a:solidFill>
                  <a:srgbClr val="C00000"/>
                </a:solidFill>
                <a:latin typeface="微软雅黑" pitchFamily="34" charset="-122"/>
                <a:ea typeface="微软雅黑" pitchFamily="34" charset="-122"/>
              </a:rPr>
              <a:t>不允许接收</a:t>
            </a:r>
          </a:p>
        </p:txBody>
      </p:sp>
      <p:sp>
        <p:nvSpPr>
          <p:cNvPr id="108" name="Text Box 53"/>
          <p:cNvSpPr txBox="1">
            <a:spLocks noChangeArrowheads="1"/>
          </p:cNvSpPr>
          <p:nvPr/>
        </p:nvSpPr>
        <p:spPr bwMode="auto">
          <a:xfrm>
            <a:off x="1383275" y="3678768"/>
            <a:ext cx="954108" cy="461665"/>
          </a:xfrm>
          <a:prstGeom prst="rect">
            <a:avLst/>
          </a:prstGeom>
          <a:solidFill>
            <a:srgbClr val="C3E3F9"/>
          </a:solidFill>
          <a:ln>
            <a:noFill/>
          </a:ln>
          <a:effectLs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已发送确认</a:t>
            </a:r>
          </a:p>
          <a:p>
            <a:pPr algn="ctr"/>
            <a:r>
              <a:rPr lang="zh-CN" altLang="en-US" sz="1200" b="1" dirty="0">
                <a:solidFill>
                  <a:srgbClr val="CC00CC"/>
                </a:solidFill>
                <a:latin typeface="微软雅黑" pitchFamily="34" charset="-122"/>
                <a:ea typeface="微软雅黑" pitchFamily="34" charset="-122"/>
              </a:rPr>
              <a:t>并交付主机</a:t>
            </a:r>
          </a:p>
        </p:txBody>
      </p:sp>
      <p:grpSp>
        <p:nvGrpSpPr>
          <p:cNvPr id="7" name="组合 6"/>
          <p:cNvGrpSpPr/>
          <p:nvPr/>
        </p:nvGrpSpPr>
        <p:grpSpPr>
          <a:xfrm>
            <a:off x="2399443" y="2958262"/>
            <a:ext cx="4336762" cy="1030896"/>
            <a:chOff x="2399443" y="2958262"/>
            <a:chExt cx="4336762" cy="1030896"/>
          </a:xfrm>
        </p:grpSpPr>
        <p:sp>
          <p:nvSpPr>
            <p:cNvPr id="62" name="Line 4"/>
            <p:cNvSpPr>
              <a:spLocks noChangeShapeType="1"/>
            </p:cNvSpPr>
            <p:nvPr/>
          </p:nvSpPr>
          <p:spPr bwMode="auto">
            <a:xfrm flipV="1">
              <a:off x="2399443" y="3117862"/>
              <a:ext cx="4334378" cy="7707"/>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9" name="Text Box 54"/>
            <p:cNvSpPr txBox="1">
              <a:spLocks noChangeArrowheads="1"/>
            </p:cNvSpPr>
            <p:nvPr/>
          </p:nvSpPr>
          <p:spPr bwMode="auto">
            <a:xfrm>
              <a:off x="3709612" y="2958262"/>
              <a:ext cx="1904689" cy="276999"/>
            </a:xfrm>
            <a:prstGeom prst="rect">
              <a:avLst/>
            </a:prstGeom>
            <a:solidFill>
              <a:srgbClr val="C3E3F9"/>
            </a:solidFill>
            <a:ln>
              <a:noFill/>
            </a:ln>
            <a:effectLst/>
            <a:extLst/>
          </p:spPr>
          <p:txBody>
            <a:bodyPr wrap="none">
              <a:spAutoFit/>
            </a:bodyPr>
            <a:lstStyle/>
            <a:p>
              <a:pPr algn="ctr"/>
              <a:r>
                <a:rPr lang="en-US" altLang="zh-CN" sz="1200" b="1" dirty="0">
                  <a:solidFill>
                    <a:srgbClr val="0000FF"/>
                  </a:solidFill>
                  <a:latin typeface="微软雅黑" pitchFamily="34" charset="-122"/>
                  <a:ea typeface="微软雅黑" pitchFamily="34" charset="-122"/>
                </a:rPr>
                <a:t>B </a:t>
              </a:r>
              <a:r>
                <a:rPr lang="zh-CN" altLang="en-US" sz="1200" b="1" dirty="0">
                  <a:solidFill>
                    <a:srgbClr val="0000FF"/>
                  </a:solidFill>
                  <a:latin typeface="微软雅黑" pitchFamily="34" charset="-122"/>
                  <a:ea typeface="微软雅黑" pitchFamily="34" charset="-122"/>
                </a:rPr>
                <a:t>的接收窗口 </a:t>
              </a:r>
              <a:r>
                <a:rPr lang="en-US" altLang="zh-CN" sz="1200" b="1" dirty="0">
                  <a:solidFill>
                    <a:srgbClr val="0000FF"/>
                  </a:solidFill>
                  <a:latin typeface="微软雅黑" pitchFamily="34" charset="-122"/>
                  <a:ea typeface="微软雅黑" pitchFamily="34" charset="-122"/>
                </a:rPr>
                <a:t>= 20 </a:t>
              </a:r>
              <a:r>
                <a:rPr lang="zh-CN" altLang="en-US" sz="1200" b="1" dirty="0">
                  <a:solidFill>
                    <a:srgbClr val="0000FF"/>
                  </a:solidFill>
                  <a:latin typeface="微软雅黑" pitchFamily="34" charset="-122"/>
                  <a:ea typeface="微软雅黑" pitchFamily="34" charset="-122"/>
                </a:rPr>
                <a:t>字节</a:t>
              </a:r>
            </a:p>
          </p:txBody>
        </p:sp>
        <p:sp>
          <p:nvSpPr>
            <p:cNvPr id="110" name="Text Box 55"/>
            <p:cNvSpPr txBox="1">
              <a:spLocks noChangeArrowheads="1"/>
            </p:cNvSpPr>
            <p:nvPr/>
          </p:nvSpPr>
          <p:spPr bwMode="auto">
            <a:xfrm>
              <a:off x="4283408" y="3712159"/>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允许接收</a:t>
              </a:r>
            </a:p>
          </p:txBody>
        </p:sp>
        <p:sp>
          <p:nvSpPr>
            <p:cNvPr id="111" name="Rectangle 56"/>
            <p:cNvSpPr>
              <a:spLocks noChangeArrowheads="1"/>
            </p:cNvSpPr>
            <p:nvPr/>
          </p:nvSpPr>
          <p:spPr bwMode="auto">
            <a:xfrm>
              <a:off x="2403020" y="3269482"/>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grpSp>
      <p:sp>
        <p:nvSpPr>
          <p:cNvPr id="112" name="Rectangle 57"/>
          <p:cNvSpPr>
            <a:spLocks noChangeArrowheads="1"/>
          </p:cNvSpPr>
          <p:nvPr/>
        </p:nvSpPr>
        <p:spPr bwMode="auto">
          <a:xfrm>
            <a:off x="1347455" y="341921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113" name="Rectangle 58"/>
          <p:cNvSpPr>
            <a:spLocks noChangeArrowheads="1"/>
          </p:cNvSpPr>
          <p:nvPr/>
        </p:nvSpPr>
        <p:spPr bwMode="auto">
          <a:xfrm>
            <a:off x="1564532" y="341811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27</a:t>
            </a:r>
          </a:p>
        </p:txBody>
      </p:sp>
      <p:sp>
        <p:nvSpPr>
          <p:cNvPr id="114" name="Rectangle 59"/>
          <p:cNvSpPr>
            <a:spLocks noChangeArrowheads="1"/>
          </p:cNvSpPr>
          <p:nvPr/>
        </p:nvSpPr>
        <p:spPr bwMode="auto">
          <a:xfrm>
            <a:off x="1781608" y="3417013"/>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115" name="Rectangle 60"/>
          <p:cNvSpPr>
            <a:spLocks noChangeArrowheads="1"/>
          </p:cNvSpPr>
          <p:nvPr/>
        </p:nvSpPr>
        <p:spPr bwMode="auto">
          <a:xfrm>
            <a:off x="1998685" y="3415911"/>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116" name="Rectangle 61"/>
          <p:cNvSpPr>
            <a:spLocks noChangeArrowheads="1"/>
          </p:cNvSpPr>
          <p:nvPr/>
        </p:nvSpPr>
        <p:spPr bwMode="auto">
          <a:xfrm>
            <a:off x="2215762" y="3414811"/>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sp>
        <p:nvSpPr>
          <p:cNvPr id="117" name="Rectangle 62"/>
          <p:cNvSpPr>
            <a:spLocks noChangeArrowheads="1"/>
          </p:cNvSpPr>
          <p:nvPr/>
        </p:nvSpPr>
        <p:spPr bwMode="auto">
          <a:xfrm>
            <a:off x="2432838" y="3413709"/>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31</a:t>
            </a:r>
          </a:p>
        </p:txBody>
      </p:sp>
      <p:sp>
        <p:nvSpPr>
          <p:cNvPr id="118" name="Rectangle 63"/>
          <p:cNvSpPr>
            <a:spLocks noChangeArrowheads="1"/>
          </p:cNvSpPr>
          <p:nvPr/>
        </p:nvSpPr>
        <p:spPr bwMode="auto">
          <a:xfrm>
            <a:off x="2649915" y="3412609"/>
            <a:ext cx="162211" cy="199277"/>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119" name="Rectangle 64"/>
          <p:cNvSpPr>
            <a:spLocks noChangeArrowheads="1"/>
          </p:cNvSpPr>
          <p:nvPr/>
        </p:nvSpPr>
        <p:spPr bwMode="auto">
          <a:xfrm>
            <a:off x="2866991" y="3411507"/>
            <a:ext cx="162211" cy="199278"/>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33</a:t>
            </a:r>
          </a:p>
        </p:txBody>
      </p:sp>
      <p:sp>
        <p:nvSpPr>
          <p:cNvPr id="120" name="Rectangle 65"/>
          <p:cNvSpPr>
            <a:spLocks noChangeArrowheads="1"/>
          </p:cNvSpPr>
          <p:nvPr/>
        </p:nvSpPr>
        <p:spPr bwMode="auto">
          <a:xfrm>
            <a:off x="3084068" y="3410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121" name="Rectangle 66"/>
          <p:cNvSpPr>
            <a:spLocks noChangeArrowheads="1"/>
          </p:cNvSpPr>
          <p:nvPr/>
        </p:nvSpPr>
        <p:spPr bwMode="auto">
          <a:xfrm>
            <a:off x="3301145" y="3409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122" name="Rectangle 67"/>
          <p:cNvSpPr>
            <a:spLocks noChangeArrowheads="1"/>
          </p:cNvSpPr>
          <p:nvPr/>
        </p:nvSpPr>
        <p:spPr bwMode="auto">
          <a:xfrm>
            <a:off x="3518222" y="340820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123" name="Rectangle 68"/>
          <p:cNvSpPr>
            <a:spLocks noChangeArrowheads="1"/>
          </p:cNvSpPr>
          <p:nvPr/>
        </p:nvSpPr>
        <p:spPr bwMode="auto">
          <a:xfrm>
            <a:off x="3735299" y="3407104"/>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124" name="Rectangle 69"/>
          <p:cNvSpPr>
            <a:spLocks noChangeArrowheads="1"/>
          </p:cNvSpPr>
          <p:nvPr/>
        </p:nvSpPr>
        <p:spPr bwMode="auto">
          <a:xfrm>
            <a:off x="3952375" y="3406004"/>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38</a:t>
            </a:r>
          </a:p>
        </p:txBody>
      </p:sp>
      <p:sp>
        <p:nvSpPr>
          <p:cNvPr id="125" name="Rectangle 70"/>
          <p:cNvSpPr>
            <a:spLocks noChangeArrowheads="1"/>
          </p:cNvSpPr>
          <p:nvPr/>
        </p:nvSpPr>
        <p:spPr bwMode="auto">
          <a:xfrm>
            <a:off x="4169452" y="340490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126" name="Rectangle 71"/>
          <p:cNvSpPr>
            <a:spLocks noChangeArrowheads="1"/>
          </p:cNvSpPr>
          <p:nvPr/>
        </p:nvSpPr>
        <p:spPr bwMode="auto">
          <a:xfrm>
            <a:off x="4386529" y="3403801"/>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127" name="Rectangle 72"/>
          <p:cNvSpPr>
            <a:spLocks noChangeArrowheads="1"/>
          </p:cNvSpPr>
          <p:nvPr/>
        </p:nvSpPr>
        <p:spPr bwMode="auto">
          <a:xfrm>
            <a:off x="4603605" y="3402700"/>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sp>
        <p:nvSpPr>
          <p:cNvPr id="128" name="Rectangle 73"/>
          <p:cNvSpPr>
            <a:spLocks noChangeArrowheads="1"/>
          </p:cNvSpPr>
          <p:nvPr/>
        </p:nvSpPr>
        <p:spPr bwMode="auto">
          <a:xfrm>
            <a:off x="4820682" y="3401600"/>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129" name="Rectangle 74"/>
          <p:cNvSpPr>
            <a:spLocks noChangeArrowheads="1"/>
          </p:cNvSpPr>
          <p:nvPr/>
        </p:nvSpPr>
        <p:spPr bwMode="auto">
          <a:xfrm>
            <a:off x="5037758" y="3400498"/>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130" name="Rectangle 75"/>
          <p:cNvSpPr>
            <a:spLocks noChangeArrowheads="1"/>
          </p:cNvSpPr>
          <p:nvPr/>
        </p:nvSpPr>
        <p:spPr bwMode="auto">
          <a:xfrm>
            <a:off x="5254835" y="339939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131" name="Rectangle 76"/>
          <p:cNvSpPr>
            <a:spLocks noChangeArrowheads="1"/>
          </p:cNvSpPr>
          <p:nvPr/>
        </p:nvSpPr>
        <p:spPr bwMode="auto">
          <a:xfrm>
            <a:off x="5471912" y="3398296"/>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132" name="Rectangle 77"/>
          <p:cNvSpPr>
            <a:spLocks noChangeArrowheads="1"/>
          </p:cNvSpPr>
          <p:nvPr/>
        </p:nvSpPr>
        <p:spPr bwMode="auto">
          <a:xfrm>
            <a:off x="5688988" y="339719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133" name="Rectangle 78"/>
          <p:cNvSpPr>
            <a:spLocks noChangeArrowheads="1"/>
          </p:cNvSpPr>
          <p:nvPr/>
        </p:nvSpPr>
        <p:spPr bwMode="auto">
          <a:xfrm>
            <a:off x="5906065" y="3396094"/>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134" name="Rectangle 79"/>
          <p:cNvSpPr>
            <a:spLocks noChangeArrowheads="1"/>
          </p:cNvSpPr>
          <p:nvPr/>
        </p:nvSpPr>
        <p:spPr bwMode="auto">
          <a:xfrm>
            <a:off x="6123142" y="3394994"/>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135" name="Rectangle 80"/>
          <p:cNvSpPr>
            <a:spLocks noChangeArrowheads="1"/>
          </p:cNvSpPr>
          <p:nvPr/>
        </p:nvSpPr>
        <p:spPr bwMode="auto">
          <a:xfrm>
            <a:off x="6340219" y="339389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136" name="Rectangle 81"/>
          <p:cNvSpPr>
            <a:spLocks noChangeArrowheads="1"/>
          </p:cNvSpPr>
          <p:nvPr/>
        </p:nvSpPr>
        <p:spPr bwMode="auto">
          <a:xfrm>
            <a:off x="6557296" y="3392792"/>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sp>
        <p:nvSpPr>
          <p:cNvPr id="137" name="Rectangle 82"/>
          <p:cNvSpPr>
            <a:spLocks noChangeArrowheads="1"/>
          </p:cNvSpPr>
          <p:nvPr/>
        </p:nvSpPr>
        <p:spPr bwMode="auto">
          <a:xfrm>
            <a:off x="6774372" y="3391690"/>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51</a:t>
            </a:r>
          </a:p>
        </p:txBody>
      </p:sp>
      <p:sp>
        <p:nvSpPr>
          <p:cNvPr id="138" name="Rectangle 83"/>
          <p:cNvSpPr>
            <a:spLocks noChangeArrowheads="1"/>
          </p:cNvSpPr>
          <p:nvPr/>
        </p:nvSpPr>
        <p:spPr bwMode="auto">
          <a:xfrm>
            <a:off x="6991449" y="3390590"/>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52</a:t>
            </a:r>
          </a:p>
        </p:txBody>
      </p:sp>
      <p:sp>
        <p:nvSpPr>
          <p:cNvPr id="139" name="Rectangle 84"/>
          <p:cNvSpPr>
            <a:spLocks noChangeArrowheads="1"/>
          </p:cNvSpPr>
          <p:nvPr/>
        </p:nvSpPr>
        <p:spPr bwMode="auto">
          <a:xfrm>
            <a:off x="7208526" y="3389488"/>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53</a:t>
            </a:r>
          </a:p>
        </p:txBody>
      </p:sp>
      <p:sp>
        <p:nvSpPr>
          <p:cNvPr id="140" name="Rectangle 85"/>
          <p:cNvSpPr>
            <a:spLocks noChangeArrowheads="1"/>
          </p:cNvSpPr>
          <p:nvPr/>
        </p:nvSpPr>
        <p:spPr bwMode="auto">
          <a:xfrm>
            <a:off x="7425602" y="3388388"/>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141" name="Rectangle 86"/>
          <p:cNvSpPr>
            <a:spLocks noChangeArrowheads="1"/>
          </p:cNvSpPr>
          <p:nvPr/>
        </p:nvSpPr>
        <p:spPr bwMode="auto">
          <a:xfrm>
            <a:off x="7642679"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142" name="Rectangle 87"/>
          <p:cNvSpPr>
            <a:spLocks noChangeArrowheads="1"/>
          </p:cNvSpPr>
          <p:nvPr/>
        </p:nvSpPr>
        <p:spPr bwMode="auto">
          <a:xfrm>
            <a:off x="7853792"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sp>
        <p:nvSpPr>
          <p:cNvPr id="150"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51" name="Rectangle 6"/>
          <p:cNvSpPr>
            <a:spLocks noChangeArrowheads="1"/>
          </p:cNvSpPr>
          <p:nvPr/>
        </p:nvSpPr>
        <p:spPr bwMode="auto">
          <a:xfrm>
            <a:off x="3847815" y="587638"/>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窗口的滑动</a:t>
            </a:r>
          </a:p>
        </p:txBody>
      </p:sp>
      <p:sp>
        <p:nvSpPr>
          <p:cNvPr id="48" name="Text Box 6"/>
          <p:cNvSpPr txBox="1">
            <a:spLocks noChangeArrowheads="1"/>
          </p:cNvSpPr>
          <p:nvPr/>
        </p:nvSpPr>
        <p:spPr bwMode="auto">
          <a:xfrm>
            <a:off x="6834797" y="1827719"/>
            <a:ext cx="1415773" cy="461665"/>
          </a:xfrm>
          <a:prstGeom prst="rect">
            <a:avLst/>
          </a:prstGeom>
          <a:solidFill>
            <a:srgbClr val="C3E3F9"/>
          </a:solidFill>
          <a:ln>
            <a:noFill/>
          </a:ln>
          <a:effectLst/>
          <a:extLst/>
        </p:spPr>
        <p:txBody>
          <a:bodyPr wrap="none">
            <a:spAutoFit/>
          </a:bodyPr>
          <a:lstStyle/>
          <a:p>
            <a:pPr algn="ctr"/>
            <a:r>
              <a:rPr lang="zh-CN" altLang="en-US" sz="1200" b="1" dirty="0">
                <a:solidFill>
                  <a:srgbClr val="C00000"/>
                </a:solidFill>
                <a:latin typeface="微软雅黑" pitchFamily="34" charset="-122"/>
                <a:ea typeface="微软雅黑" pitchFamily="34" charset="-122"/>
              </a:rPr>
              <a:t>待发送，</a:t>
            </a:r>
          </a:p>
          <a:p>
            <a:pPr algn="ctr"/>
            <a:r>
              <a:rPr lang="zh-CN" altLang="en-US" sz="1200" b="1" dirty="0">
                <a:solidFill>
                  <a:srgbClr val="C00000"/>
                </a:solidFill>
                <a:latin typeface="微软雅黑" pitchFamily="34" charset="-122"/>
                <a:ea typeface="微软雅黑" pitchFamily="34" charset="-122"/>
              </a:rPr>
              <a:t>但当前不允许发送</a:t>
            </a:r>
          </a:p>
        </p:txBody>
      </p:sp>
      <p:sp>
        <p:nvSpPr>
          <p:cNvPr id="49" name="Text Box 7"/>
          <p:cNvSpPr txBox="1">
            <a:spLocks noChangeArrowheads="1"/>
          </p:cNvSpPr>
          <p:nvPr/>
        </p:nvSpPr>
        <p:spPr bwMode="auto">
          <a:xfrm>
            <a:off x="1461412" y="1818933"/>
            <a:ext cx="800219" cy="461665"/>
          </a:xfrm>
          <a:prstGeom prst="rect">
            <a:avLst/>
          </a:prstGeom>
          <a:solidFill>
            <a:srgbClr val="C3E3F9"/>
          </a:solidFill>
          <a:ln>
            <a:noFill/>
          </a:ln>
          <a:effectLs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已发送并</a:t>
            </a:r>
          </a:p>
          <a:p>
            <a:pPr algn="ctr"/>
            <a:r>
              <a:rPr lang="zh-CN" altLang="en-US" sz="1200" b="1" dirty="0">
                <a:solidFill>
                  <a:srgbClr val="CC00CC"/>
                </a:solidFill>
                <a:latin typeface="微软雅黑" pitchFamily="34" charset="-122"/>
                <a:ea typeface="微软雅黑" pitchFamily="34" charset="-122"/>
              </a:rPr>
              <a:t>收到确认</a:t>
            </a:r>
          </a:p>
        </p:txBody>
      </p:sp>
      <p:sp>
        <p:nvSpPr>
          <p:cNvPr id="51" name="Rectangle 10"/>
          <p:cNvSpPr>
            <a:spLocks noChangeArrowheads="1"/>
          </p:cNvSpPr>
          <p:nvPr/>
        </p:nvSpPr>
        <p:spPr bwMode="auto">
          <a:xfrm>
            <a:off x="2404213" y="1421663"/>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sp>
        <p:nvSpPr>
          <p:cNvPr id="52" name="Rectangle 11"/>
          <p:cNvSpPr>
            <a:spLocks noChangeArrowheads="1"/>
          </p:cNvSpPr>
          <p:nvPr/>
        </p:nvSpPr>
        <p:spPr bwMode="auto">
          <a:xfrm>
            <a:off x="1348648" y="1571397"/>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53" name="Rectangle 12"/>
          <p:cNvSpPr>
            <a:spLocks noChangeArrowheads="1"/>
          </p:cNvSpPr>
          <p:nvPr/>
        </p:nvSpPr>
        <p:spPr bwMode="auto">
          <a:xfrm>
            <a:off x="1565725" y="1570297"/>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27</a:t>
            </a:r>
          </a:p>
        </p:txBody>
      </p:sp>
      <p:sp>
        <p:nvSpPr>
          <p:cNvPr id="54" name="Rectangle 13"/>
          <p:cNvSpPr>
            <a:spLocks noChangeArrowheads="1"/>
          </p:cNvSpPr>
          <p:nvPr/>
        </p:nvSpPr>
        <p:spPr bwMode="auto">
          <a:xfrm>
            <a:off x="1782801" y="1569195"/>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55" name="Rectangle 14"/>
          <p:cNvSpPr>
            <a:spLocks noChangeArrowheads="1"/>
          </p:cNvSpPr>
          <p:nvPr/>
        </p:nvSpPr>
        <p:spPr bwMode="auto">
          <a:xfrm>
            <a:off x="1999878" y="156809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56" name="Rectangle 15"/>
          <p:cNvSpPr>
            <a:spLocks noChangeArrowheads="1"/>
          </p:cNvSpPr>
          <p:nvPr/>
        </p:nvSpPr>
        <p:spPr bwMode="auto">
          <a:xfrm>
            <a:off x="2216954" y="156699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grpSp>
        <p:nvGrpSpPr>
          <p:cNvPr id="57" name="组合 56"/>
          <p:cNvGrpSpPr/>
          <p:nvPr/>
        </p:nvGrpSpPr>
        <p:grpSpPr>
          <a:xfrm>
            <a:off x="2434031" y="1554883"/>
            <a:ext cx="2332978" cy="210286"/>
            <a:chOff x="2434031" y="1636215"/>
            <a:chExt cx="2332978" cy="210286"/>
          </a:xfrm>
        </p:grpSpPr>
        <p:sp>
          <p:nvSpPr>
            <p:cNvPr id="58" name="Rectangle 16"/>
            <p:cNvSpPr>
              <a:spLocks noChangeArrowheads="1"/>
            </p:cNvSpPr>
            <p:nvPr/>
          </p:nvSpPr>
          <p:spPr bwMode="auto">
            <a:xfrm>
              <a:off x="2434031" y="1647224"/>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59" name="Rectangle 17"/>
            <p:cNvSpPr>
              <a:spLocks noChangeArrowheads="1"/>
            </p:cNvSpPr>
            <p:nvPr/>
          </p:nvSpPr>
          <p:spPr bwMode="auto">
            <a:xfrm>
              <a:off x="2651108" y="1646123"/>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60" name="Rectangle 18"/>
            <p:cNvSpPr>
              <a:spLocks noChangeArrowheads="1"/>
            </p:cNvSpPr>
            <p:nvPr/>
          </p:nvSpPr>
          <p:spPr bwMode="auto">
            <a:xfrm>
              <a:off x="2868185" y="1645023"/>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33</a:t>
              </a:r>
            </a:p>
          </p:txBody>
        </p:sp>
        <p:sp>
          <p:nvSpPr>
            <p:cNvPr id="61" name="Rectangle 19"/>
            <p:cNvSpPr>
              <a:spLocks noChangeArrowheads="1"/>
            </p:cNvSpPr>
            <p:nvPr/>
          </p:nvSpPr>
          <p:spPr bwMode="auto">
            <a:xfrm>
              <a:off x="3085262" y="1643921"/>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63" name="Rectangle 20"/>
            <p:cNvSpPr>
              <a:spLocks noChangeArrowheads="1"/>
            </p:cNvSpPr>
            <p:nvPr/>
          </p:nvSpPr>
          <p:spPr bwMode="auto">
            <a:xfrm>
              <a:off x="3302338" y="1642821"/>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64" name="Rectangle 21"/>
            <p:cNvSpPr>
              <a:spLocks noChangeArrowheads="1"/>
            </p:cNvSpPr>
            <p:nvPr/>
          </p:nvSpPr>
          <p:spPr bwMode="auto">
            <a:xfrm>
              <a:off x="3519415" y="1641719"/>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65" name="Rectangle 22"/>
            <p:cNvSpPr>
              <a:spLocks noChangeArrowheads="1"/>
            </p:cNvSpPr>
            <p:nvPr/>
          </p:nvSpPr>
          <p:spPr bwMode="auto">
            <a:xfrm>
              <a:off x="3736492" y="1640619"/>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66" name="Rectangle 23"/>
            <p:cNvSpPr>
              <a:spLocks noChangeArrowheads="1"/>
            </p:cNvSpPr>
            <p:nvPr/>
          </p:nvSpPr>
          <p:spPr bwMode="auto">
            <a:xfrm>
              <a:off x="3953568" y="1639517"/>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38</a:t>
              </a:r>
            </a:p>
          </p:txBody>
        </p:sp>
        <p:sp>
          <p:nvSpPr>
            <p:cNvPr id="67" name="Rectangle 24"/>
            <p:cNvSpPr>
              <a:spLocks noChangeArrowheads="1"/>
            </p:cNvSpPr>
            <p:nvPr/>
          </p:nvSpPr>
          <p:spPr bwMode="auto">
            <a:xfrm>
              <a:off x="4170645" y="1638417"/>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68" name="Rectangle 25"/>
            <p:cNvSpPr>
              <a:spLocks noChangeArrowheads="1"/>
            </p:cNvSpPr>
            <p:nvPr/>
          </p:nvSpPr>
          <p:spPr bwMode="auto">
            <a:xfrm>
              <a:off x="4387721" y="1637315"/>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69" name="Rectangle 26"/>
            <p:cNvSpPr>
              <a:spLocks noChangeArrowheads="1"/>
            </p:cNvSpPr>
            <p:nvPr/>
          </p:nvSpPr>
          <p:spPr bwMode="auto">
            <a:xfrm>
              <a:off x="4604798" y="1636215"/>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grpSp>
      <p:grpSp>
        <p:nvGrpSpPr>
          <p:cNvPr id="70" name="组合 69"/>
          <p:cNvGrpSpPr/>
          <p:nvPr/>
        </p:nvGrpSpPr>
        <p:grpSpPr>
          <a:xfrm>
            <a:off x="4821875" y="1544973"/>
            <a:ext cx="1898824" cy="208086"/>
            <a:chOff x="4821875" y="1626305"/>
            <a:chExt cx="1898824" cy="208086"/>
          </a:xfrm>
        </p:grpSpPr>
        <p:sp>
          <p:nvSpPr>
            <p:cNvPr id="71" name="Rectangle 27"/>
            <p:cNvSpPr>
              <a:spLocks noChangeArrowheads="1"/>
            </p:cNvSpPr>
            <p:nvPr/>
          </p:nvSpPr>
          <p:spPr bwMode="auto">
            <a:xfrm>
              <a:off x="4821875" y="1635113"/>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72" name="Rectangle 28"/>
            <p:cNvSpPr>
              <a:spLocks noChangeArrowheads="1"/>
            </p:cNvSpPr>
            <p:nvPr/>
          </p:nvSpPr>
          <p:spPr bwMode="auto">
            <a:xfrm>
              <a:off x="5038951" y="1634013"/>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73" name="Rectangle 29"/>
            <p:cNvSpPr>
              <a:spLocks noChangeArrowheads="1"/>
            </p:cNvSpPr>
            <p:nvPr/>
          </p:nvSpPr>
          <p:spPr bwMode="auto">
            <a:xfrm>
              <a:off x="5256029" y="1632911"/>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74" name="Rectangle 30"/>
            <p:cNvSpPr>
              <a:spLocks noChangeArrowheads="1"/>
            </p:cNvSpPr>
            <p:nvPr/>
          </p:nvSpPr>
          <p:spPr bwMode="auto">
            <a:xfrm>
              <a:off x="5473105" y="1631811"/>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75" name="Rectangle 31"/>
            <p:cNvSpPr>
              <a:spLocks noChangeArrowheads="1"/>
            </p:cNvSpPr>
            <p:nvPr/>
          </p:nvSpPr>
          <p:spPr bwMode="auto">
            <a:xfrm>
              <a:off x="5690182" y="1630709"/>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76" name="Rectangle 32"/>
            <p:cNvSpPr>
              <a:spLocks noChangeArrowheads="1"/>
            </p:cNvSpPr>
            <p:nvPr/>
          </p:nvSpPr>
          <p:spPr bwMode="auto">
            <a:xfrm>
              <a:off x="5907259" y="162960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77" name="Rectangle 33"/>
            <p:cNvSpPr>
              <a:spLocks noChangeArrowheads="1"/>
            </p:cNvSpPr>
            <p:nvPr/>
          </p:nvSpPr>
          <p:spPr bwMode="auto">
            <a:xfrm>
              <a:off x="6124335" y="1628507"/>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78" name="Rectangle 34"/>
            <p:cNvSpPr>
              <a:spLocks noChangeArrowheads="1"/>
            </p:cNvSpPr>
            <p:nvPr/>
          </p:nvSpPr>
          <p:spPr bwMode="auto">
            <a:xfrm>
              <a:off x="6341412" y="1627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79" name="Rectangle 35"/>
            <p:cNvSpPr>
              <a:spLocks noChangeArrowheads="1"/>
            </p:cNvSpPr>
            <p:nvPr/>
          </p:nvSpPr>
          <p:spPr bwMode="auto">
            <a:xfrm>
              <a:off x="6558488" y="1626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80" name="Rectangle 36"/>
          <p:cNvSpPr>
            <a:spLocks noChangeArrowheads="1"/>
          </p:cNvSpPr>
          <p:nvPr/>
        </p:nvSpPr>
        <p:spPr bwMode="auto">
          <a:xfrm>
            <a:off x="6775565" y="1543873"/>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51</a:t>
            </a:r>
          </a:p>
        </p:txBody>
      </p:sp>
      <p:sp>
        <p:nvSpPr>
          <p:cNvPr id="81" name="Rectangle 37"/>
          <p:cNvSpPr>
            <a:spLocks noChangeArrowheads="1"/>
          </p:cNvSpPr>
          <p:nvPr/>
        </p:nvSpPr>
        <p:spPr bwMode="auto">
          <a:xfrm>
            <a:off x="6992642" y="1542771"/>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52</a:t>
            </a:r>
          </a:p>
        </p:txBody>
      </p:sp>
      <p:sp>
        <p:nvSpPr>
          <p:cNvPr id="82" name="Rectangle 38"/>
          <p:cNvSpPr>
            <a:spLocks noChangeArrowheads="1"/>
          </p:cNvSpPr>
          <p:nvPr/>
        </p:nvSpPr>
        <p:spPr bwMode="auto">
          <a:xfrm>
            <a:off x="7209718" y="1541671"/>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53</a:t>
            </a:r>
          </a:p>
        </p:txBody>
      </p:sp>
      <p:sp>
        <p:nvSpPr>
          <p:cNvPr id="83" name="Rectangle 39"/>
          <p:cNvSpPr>
            <a:spLocks noChangeArrowheads="1"/>
          </p:cNvSpPr>
          <p:nvPr/>
        </p:nvSpPr>
        <p:spPr bwMode="auto">
          <a:xfrm>
            <a:off x="7426795" y="1540569"/>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84" name="Rectangle 40"/>
          <p:cNvSpPr>
            <a:spLocks noChangeArrowheads="1"/>
          </p:cNvSpPr>
          <p:nvPr/>
        </p:nvSpPr>
        <p:spPr bwMode="auto">
          <a:xfrm>
            <a:off x="7643872"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86" name="Rectangle 42"/>
          <p:cNvSpPr>
            <a:spLocks noChangeArrowheads="1"/>
          </p:cNvSpPr>
          <p:nvPr/>
        </p:nvSpPr>
        <p:spPr bwMode="auto">
          <a:xfrm>
            <a:off x="7854985"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grpSp>
        <p:nvGrpSpPr>
          <p:cNvPr id="87" name="组合 86"/>
          <p:cNvGrpSpPr/>
          <p:nvPr/>
        </p:nvGrpSpPr>
        <p:grpSpPr>
          <a:xfrm>
            <a:off x="2360115" y="1771776"/>
            <a:ext cx="348173" cy="656838"/>
            <a:chOff x="2360115" y="2373060"/>
            <a:chExt cx="348173" cy="656838"/>
          </a:xfrm>
        </p:grpSpPr>
        <p:sp>
          <p:nvSpPr>
            <p:cNvPr id="88" name="Line 44"/>
            <p:cNvSpPr>
              <a:spLocks noChangeShapeType="1"/>
            </p:cNvSpPr>
            <p:nvPr/>
          </p:nvSpPr>
          <p:spPr bwMode="auto">
            <a:xfrm flipV="1">
              <a:off x="2515137"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89" name="Text Box 45"/>
            <p:cNvSpPr txBox="1">
              <a:spLocks noChangeArrowheads="1"/>
            </p:cNvSpPr>
            <p:nvPr/>
          </p:nvSpPr>
          <p:spPr bwMode="auto">
            <a:xfrm>
              <a:off x="2360115" y="2752899"/>
              <a:ext cx="34817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itchFamily="34" charset="-122"/>
                  <a:ea typeface="微软雅黑" pitchFamily="34" charset="-122"/>
                </a:rPr>
                <a:t>P</a:t>
              </a:r>
              <a:r>
                <a:rPr lang="en-US" altLang="zh-CN" sz="1200" b="1" baseline="-25000" dirty="0">
                  <a:latin typeface="微软雅黑" pitchFamily="34" charset="-122"/>
                  <a:ea typeface="微软雅黑" pitchFamily="34" charset="-122"/>
                </a:rPr>
                <a:t>1</a:t>
              </a:r>
            </a:p>
          </p:txBody>
        </p:sp>
      </p:grpSp>
      <p:grpSp>
        <p:nvGrpSpPr>
          <p:cNvPr id="90" name="组合 89"/>
          <p:cNvGrpSpPr/>
          <p:nvPr/>
        </p:nvGrpSpPr>
        <p:grpSpPr>
          <a:xfrm>
            <a:off x="4770698" y="1771776"/>
            <a:ext cx="328937" cy="633755"/>
            <a:chOff x="4770698" y="2373060"/>
            <a:chExt cx="328937" cy="633755"/>
          </a:xfrm>
        </p:grpSpPr>
        <p:sp>
          <p:nvSpPr>
            <p:cNvPr id="91" name="Line 47"/>
            <p:cNvSpPr>
              <a:spLocks noChangeShapeType="1"/>
            </p:cNvSpPr>
            <p:nvPr/>
          </p:nvSpPr>
          <p:spPr bwMode="auto">
            <a:xfrm flipV="1">
              <a:off x="490298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2" name="Text Box 48"/>
            <p:cNvSpPr txBox="1">
              <a:spLocks noChangeArrowheads="1"/>
            </p:cNvSpPr>
            <p:nvPr/>
          </p:nvSpPr>
          <p:spPr bwMode="auto">
            <a:xfrm>
              <a:off x="4770698"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2</a:t>
              </a:r>
            </a:p>
          </p:txBody>
        </p:sp>
      </p:grpSp>
      <p:grpSp>
        <p:nvGrpSpPr>
          <p:cNvPr id="93" name="组合 92"/>
          <p:cNvGrpSpPr/>
          <p:nvPr/>
        </p:nvGrpSpPr>
        <p:grpSpPr>
          <a:xfrm>
            <a:off x="6723195" y="1771776"/>
            <a:ext cx="328937" cy="633755"/>
            <a:chOff x="6723195" y="2373060"/>
            <a:chExt cx="328937" cy="633755"/>
          </a:xfrm>
        </p:grpSpPr>
        <p:sp>
          <p:nvSpPr>
            <p:cNvPr id="94" name="Line 50"/>
            <p:cNvSpPr>
              <a:spLocks noChangeShapeType="1"/>
            </p:cNvSpPr>
            <p:nvPr/>
          </p:nvSpPr>
          <p:spPr bwMode="auto">
            <a:xfrm flipV="1">
              <a:off x="686502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5" name="Text Box 51"/>
            <p:cNvSpPr txBox="1">
              <a:spLocks noChangeArrowheads="1"/>
            </p:cNvSpPr>
            <p:nvPr/>
          </p:nvSpPr>
          <p:spPr bwMode="auto">
            <a:xfrm>
              <a:off x="6723195"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3</a:t>
              </a:r>
            </a:p>
          </p:txBody>
        </p:sp>
      </p:grpSp>
      <p:grpSp>
        <p:nvGrpSpPr>
          <p:cNvPr id="6" name="组合 5"/>
          <p:cNvGrpSpPr/>
          <p:nvPr/>
        </p:nvGrpSpPr>
        <p:grpSpPr>
          <a:xfrm>
            <a:off x="3579828" y="2356980"/>
            <a:ext cx="3039613" cy="483190"/>
            <a:chOff x="4131976" y="2239207"/>
            <a:chExt cx="3039613" cy="483190"/>
          </a:xfrm>
        </p:grpSpPr>
        <p:sp>
          <p:nvSpPr>
            <p:cNvPr id="2" name="上箭头 1"/>
            <p:cNvSpPr/>
            <p:nvPr/>
          </p:nvSpPr>
          <p:spPr>
            <a:xfrm flipV="1">
              <a:off x="4131976" y="2239207"/>
              <a:ext cx="302864" cy="483190"/>
            </a:xfrm>
            <a:prstGeom prst="upArrow">
              <a:avLst>
                <a:gd name="adj1" fmla="val 39167"/>
                <a:gd name="adj2" fmla="val 5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49592" y="2356544"/>
              <a:ext cx="2821997" cy="276999"/>
            </a:xfrm>
            <a:prstGeom prst="rect">
              <a:avLst/>
            </a:prstGeom>
            <a:noFill/>
          </p:spPr>
          <p:txBody>
            <a:bodyPr wrap="square" rtlCol="0">
              <a:spAutoFit/>
            </a:bodyPr>
            <a:lstStyle/>
            <a:p>
              <a:r>
                <a:rPr lang="zh-CN" altLang="en-US" sz="1200" b="1" dirty="0">
                  <a:latin typeface="微软雅黑" panose="020B0503020204020204" pitchFamily="34" charset="-122"/>
                  <a:ea typeface="微软雅黑" panose="020B0503020204020204" pitchFamily="34" charset="-122"/>
                </a:rPr>
                <a:t>序号 </a:t>
              </a:r>
              <a:r>
                <a:rPr lang="en-US" altLang="zh-CN" sz="1200" b="1" dirty="0">
                  <a:latin typeface="微软雅黑" panose="020B0503020204020204" pitchFamily="34" charset="-122"/>
                  <a:ea typeface="微软雅黑" panose="020B0503020204020204" pitchFamily="34" charset="-122"/>
                </a:rPr>
                <a:t>= 31</a:t>
              </a:r>
              <a:r>
                <a:rPr lang="zh-CN" altLang="en-US" sz="1200" b="1" dirty="0">
                  <a:latin typeface="微软雅黑" panose="020B0503020204020204" pitchFamily="34" charset="-122"/>
                  <a:ea typeface="微软雅黑" panose="020B0503020204020204" pitchFamily="34" charset="-122"/>
                </a:rPr>
                <a:t>，确认号 </a:t>
              </a:r>
              <a:r>
                <a:rPr lang="en-US" altLang="zh-CN" sz="1200" b="1" dirty="0">
                  <a:latin typeface="微软雅黑" panose="020B0503020204020204" pitchFamily="34" charset="-122"/>
                  <a:ea typeface="微软雅黑" panose="020B0503020204020204" pitchFamily="34" charset="-122"/>
                </a:rPr>
                <a:t>= x</a:t>
              </a:r>
              <a:r>
                <a:rPr lang="zh-CN" altLang="en-US" sz="1200" b="1" dirty="0">
                  <a:latin typeface="微软雅黑" panose="020B0503020204020204" pitchFamily="34" charset="-122"/>
                  <a:ea typeface="微软雅黑" panose="020B0503020204020204" pitchFamily="34" charset="-122"/>
                </a:rPr>
                <a:t>，窗口 </a:t>
              </a:r>
              <a:r>
                <a:rPr lang="en-US" altLang="zh-CN" sz="1200" b="1" dirty="0">
                  <a:latin typeface="微软雅黑" panose="020B0503020204020204" pitchFamily="34" charset="-122"/>
                  <a:ea typeface="微软雅黑" panose="020B0503020204020204" pitchFamily="34" charset="-122"/>
                </a:rPr>
                <a:t>= w</a:t>
              </a:r>
            </a:p>
          </p:txBody>
        </p:sp>
      </p:grpSp>
      <p:sp>
        <p:nvSpPr>
          <p:cNvPr id="100" name="Line 10"/>
          <p:cNvSpPr>
            <a:spLocks noChangeShapeType="1"/>
          </p:cNvSpPr>
          <p:nvPr/>
        </p:nvSpPr>
        <p:spPr bwMode="auto">
          <a:xfrm>
            <a:off x="2397825" y="1281780"/>
            <a:ext cx="4335996"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1" name="Text Box 11"/>
          <p:cNvSpPr txBox="1">
            <a:spLocks noChangeArrowheads="1"/>
          </p:cNvSpPr>
          <p:nvPr/>
        </p:nvSpPr>
        <p:spPr bwMode="auto">
          <a:xfrm>
            <a:off x="3681652" y="1102078"/>
            <a:ext cx="1573183" cy="287607"/>
          </a:xfrm>
          <a:prstGeom prst="rect">
            <a:avLst/>
          </a:prstGeom>
          <a:solidFill>
            <a:srgbClr val="C3E3F9"/>
          </a:solidFill>
          <a:ln>
            <a:noFill/>
          </a:ln>
          <a:effectLst/>
          <a:extLst/>
        </p:spPr>
        <p:txBody>
          <a:bodyPr wrap="none">
            <a:spAutoFit/>
          </a:bodyPr>
          <a:lstStyle/>
          <a:p>
            <a:r>
              <a:rPr lang="en-US" altLang="zh-CN" sz="1200" b="1" dirty="0">
                <a:solidFill>
                  <a:srgbClr val="0000FF"/>
                </a:solidFill>
                <a:latin typeface="微软雅黑" pitchFamily="34" charset="-122"/>
                <a:ea typeface="微软雅黑" pitchFamily="34" charset="-122"/>
              </a:rPr>
              <a:t>A </a:t>
            </a:r>
            <a:r>
              <a:rPr lang="zh-CN" altLang="en-US" sz="1200" b="1" dirty="0">
                <a:solidFill>
                  <a:srgbClr val="0000FF"/>
                </a:solidFill>
                <a:latin typeface="微软雅黑" pitchFamily="34" charset="-122"/>
                <a:ea typeface="微软雅黑" pitchFamily="34" charset="-122"/>
              </a:rPr>
              <a:t>的发送窗口 </a:t>
            </a:r>
            <a:r>
              <a:rPr lang="en-US" altLang="zh-CN" sz="1200" b="1" dirty="0">
                <a:solidFill>
                  <a:srgbClr val="0000FF"/>
                </a:solidFill>
                <a:latin typeface="微软雅黑" pitchFamily="34" charset="-122"/>
                <a:ea typeface="微软雅黑" pitchFamily="34" charset="-122"/>
              </a:rPr>
              <a:t>= 20</a:t>
            </a:r>
          </a:p>
        </p:txBody>
      </p:sp>
      <p:grpSp>
        <p:nvGrpSpPr>
          <p:cNvPr id="4" name="组合 3"/>
          <p:cNvGrpSpPr/>
          <p:nvPr/>
        </p:nvGrpSpPr>
        <p:grpSpPr>
          <a:xfrm>
            <a:off x="6723936" y="3011170"/>
            <a:ext cx="583847" cy="339333"/>
            <a:chOff x="6723936" y="3011170"/>
            <a:chExt cx="583847" cy="339333"/>
          </a:xfrm>
        </p:grpSpPr>
        <p:sp>
          <p:nvSpPr>
            <p:cNvPr id="97" name="Text Box 4"/>
            <p:cNvSpPr txBox="1">
              <a:spLocks noChangeArrowheads="1"/>
            </p:cNvSpPr>
            <p:nvPr/>
          </p:nvSpPr>
          <p:spPr bwMode="auto">
            <a:xfrm>
              <a:off x="6796480" y="3011170"/>
              <a:ext cx="511303" cy="287607"/>
            </a:xfrm>
            <a:prstGeom prst="rect">
              <a:avLst/>
            </a:prstGeom>
            <a:solidFill>
              <a:srgbClr val="C3E3F9"/>
            </a:solidFill>
            <a:ln>
              <a:noFill/>
            </a:ln>
            <a:effectLs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前移</a:t>
              </a:r>
            </a:p>
          </p:txBody>
        </p:sp>
        <p:sp>
          <p:nvSpPr>
            <p:cNvPr id="98" name="AutoShape 5"/>
            <p:cNvSpPr>
              <a:spLocks noChangeArrowheads="1"/>
            </p:cNvSpPr>
            <p:nvPr/>
          </p:nvSpPr>
          <p:spPr bwMode="auto">
            <a:xfrm>
              <a:off x="6723936" y="3244226"/>
              <a:ext cx="401068" cy="106277"/>
            </a:xfrm>
            <a:prstGeom prst="rightArrow">
              <a:avLst>
                <a:gd name="adj1" fmla="val 50000"/>
                <a:gd name="adj2" fmla="val 87088"/>
              </a:avLst>
            </a:prstGeom>
            <a:solidFill>
              <a:srgbClr val="CC00CC"/>
            </a:solidFill>
            <a:ln w="9525">
              <a:solidFill>
                <a:srgbClr val="CC00CC"/>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grpSp>
      <p:sp>
        <p:nvSpPr>
          <p:cNvPr id="5" name="灯片编号占位符 4">
            <a:extLst>
              <a:ext uri="{FF2B5EF4-FFF2-40B4-BE49-F238E27FC236}">
                <a16:creationId xmlns:a16="http://schemas.microsoft.com/office/drawing/2014/main" id="{C60F3BEB-B725-404B-86DE-FE8918178C36}"/>
              </a:ext>
            </a:extLst>
          </p:cNvPr>
          <p:cNvSpPr>
            <a:spLocks noGrp="1"/>
          </p:cNvSpPr>
          <p:nvPr>
            <p:ph type="sldNum" sz="quarter" idx="12"/>
          </p:nvPr>
        </p:nvSpPr>
        <p:spPr/>
        <p:txBody>
          <a:bodyPr/>
          <a:lstStyle/>
          <a:p>
            <a:fld id="{C485880C-E2C3-4DAB-AE74-D9BE691626AC}" type="slidenum">
              <a:rPr lang="zh-CN" altLang="en-US" smtClean="0"/>
              <a:pPr/>
              <a:t>94</a:t>
            </a:fld>
            <a:endParaRPr lang="zh-CN" altLang="en-US"/>
          </a:p>
        </p:txBody>
      </p:sp>
    </p:spTree>
    <p:extLst>
      <p:ext uri="{BB962C8B-B14F-4D97-AF65-F5344CB8AC3E}">
        <p14:creationId xmlns:p14="http://schemas.microsoft.com/office/powerpoint/2010/main" val="393704872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nodeType="clickEffect">
                                  <p:stCondLst>
                                    <p:cond delay="0"/>
                                  </p:stCondLst>
                                  <p:childTnLst>
                                    <p:anim calcmode="discrete" valueType="str">
                                      <p:cBhvr>
                                        <p:cTn id="6"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par>
                          <p:cTn id="11" fill="hold">
                            <p:stCondLst>
                              <p:cond delay="0"/>
                            </p:stCondLst>
                            <p:childTnLst>
                              <p:par>
                                <p:cTn id="12" presetID="63" presetClass="path" presetSubtype="0" accel="50000" decel="50000" fill="hold" nodeType="afterEffect">
                                  <p:stCondLst>
                                    <p:cond delay="0"/>
                                  </p:stCondLst>
                                  <p:childTnLst>
                                    <p:animMotion origin="layout" path="M 4.16667E-6 1.35802E-6 L 0.07135 1.35802E-6 " pathEditMode="relative" rAng="0" ptsTypes="AA">
                                      <p:cBhvr>
                                        <p:cTn id="13" dur="2000" fill="hold"/>
                                        <p:tgtEl>
                                          <p:spTgt spid="7"/>
                                        </p:tgtEl>
                                        <p:attrNameLst>
                                          <p:attrName>ppt_x</p:attrName>
                                          <p:attrName>ppt_y</p:attrName>
                                        </p:attrNameLst>
                                      </p:cBhvr>
                                      <p:rCtr x="366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圆角矩形 148"/>
          <p:cNvSpPr/>
          <p:nvPr/>
        </p:nvSpPr>
        <p:spPr>
          <a:xfrm>
            <a:off x="545144" y="1021972"/>
            <a:ext cx="8053712" cy="33348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Text Box 52"/>
          <p:cNvSpPr txBox="1">
            <a:spLocks noChangeArrowheads="1"/>
          </p:cNvSpPr>
          <p:nvPr/>
        </p:nvSpPr>
        <p:spPr bwMode="auto">
          <a:xfrm>
            <a:off x="6974787" y="3660122"/>
            <a:ext cx="954108" cy="276999"/>
          </a:xfrm>
          <a:prstGeom prst="rect">
            <a:avLst/>
          </a:prstGeom>
          <a:solidFill>
            <a:srgbClr val="C3E3F9"/>
          </a:solidFill>
          <a:ln>
            <a:noFill/>
          </a:ln>
          <a:effectLst/>
          <a:extLst/>
        </p:spPr>
        <p:txBody>
          <a:bodyPr wrap="none">
            <a:spAutoFit/>
          </a:bodyPr>
          <a:lstStyle/>
          <a:p>
            <a:pPr algn="ctr"/>
            <a:r>
              <a:rPr lang="zh-CN" altLang="en-US" sz="1200" b="1" dirty="0">
                <a:solidFill>
                  <a:srgbClr val="C00000"/>
                </a:solidFill>
                <a:latin typeface="微软雅黑" pitchFamily="34" charset="-122"/>
                <a:ea typeface="微软雅黑" pitchFamily="34" charset="-122"/>
              </a:rPr>
              <a:t>不允许接收</a:t>
            </a:r>
          </a:p>
        </p:txBody>
      </p:sp>
      <p:sp>
        <p:nvSpPr>
          <p:cNvPr id="108" name="Text Box 53"/>
          <p:cNvSpPr txBox="1">
            <a:spLocks noChangeArrowheads="1"/>
          </p:cNvSpPr>
          <p:nvPr/>
        </p:nvSpPr>
        <p:spPr bwMode="auto">
          <a:xfrm>
            <a:off x="1383275" y="3678768"/>
            <a:ext cx="954108" cy="461665"/>
          </a:xfrm>
          <a:prstGeom prst="rect">
            <a:avLst/>
          </a:prstGeom>
          <a:solidFill>
            <a:srgbClr val="C3E3F9"/>
          </a:solidFill>
          <a:ln>
            <a:noFill/>
          </a:ln>
          <a:effectLs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已发送确认</a:t>
            </a:r>
          </a:p>
          <a:p>
            <a:pPr algn="ctr"/>
            <a:r>
              <a:rPr lang="zh-CN" altLang="en-US" sz="1200" b="1" dirty="0">
                <a:solidFill>
                  <a:srgbClr val="CC00CC"/>
                </a:solidFill>
                <a:latin typeface="微软雅黑" pitchFamily="34" charset="-122"/>
                <a:ea typeface="微软雅黑" pitchFamily="34" charset="-122"/>
              </a:rPr>
              <a:t>并交付主机</a:t>
            </a:r>
          </a:p>
        </p:txBody>
      </p:sp>
      <p:grpSp>
        <p:nvGrpSpPr>
          <p:cNvPr id="7" name="组合 6"/>
          <p:cNvGrpSpPr/>
          <p:nvPr/>
        </p:nvGrpSpPr>
        <p:grpSpPr>
          <a:xfrm>
            <a:off x="3052496" y="2958262"/>
            <a:ext cx="4336762" cy="1030896"/>
            <a:chOff x="2399443" y="2958262"/>
            <a:chExt cx="4336762" cy="1030896"/>
          </a:xfrm>
        </p:grpSpPr>
        <p:sp>
          <p:nvSpPr>
            <p:cNvPr id="62" name="Line 4"/>
            <p:cNvSpPr>
              <a:spLocks noChangeShapeType="1"/>
            </p:cNvSpPr>
            <p:nvPr/>
          </p:nvSpPr>
          <p:spPr bwMode="auto">
            <a:xfrm flipV="1">
              <a:off x="2399443" y="3117862"/>
              <a:ext cx="4334378" cy="7707"/>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9" name="Text Box 54"/>
            <p:cNvSpPr txBox="1">
              <a:spLocks noChangeArrowheads="1"/>
            </p:cNvSpPr>
            <p:nvPr/>
          </p:nvSpPr>
          <p:spPr bwMode="auto">
            <a:xfrm>
              <a:off x="3709612" y="2958262"/>
              <a:ext cx="1904689" cy="276999"/>
            </a:xfrm>
            <a:prstGeom prst="rect">
              <a:avLst/>
            </a:prstGeom>
            <a:solidFill>
              <a:srgbClr val="C3E3F9"/>
            </a:solidFill>
            <a:ln>
              <a:noFill/>
            </a:ln>
            <a:effectLst/>
            <a:extLst/>
          </p:spPr>
          <p:txBody>
            <a:bodyPr wrap="none">
              <a:spAutoFit/>
            </a:bodyPr>
            <a:lstStyle/>
            <a:p>
              <a:pPr algn="ctr"/>
              <a:r>
                <a:rPr lang="en-US" altLang="zh-CN" sz="1200" b="1" dirty="0">
                  <a:solidFill>
                    <a:srgbClr val="0000FF"/>
                  </a:solidFill>
                  <a:latin typeface="微软雅黑" pitchFamily="34" charset="-122"/>
                  <a:ea typeface="微软雅黑" pitchFamily="34" charset="-122"/>
                </a:rPr>
                <a:t>B </a:t>
              </a:r>
              <a:r>
                <a:rPr lang="zh-CN" altLang="en-US" sz="1200" b="1" dirty="0">
                  <a:solidFill>
                    <a:srgbClr val="0000FF"/>
                  </a:solidFill>
                  <a:latin typeface="微软雅黑" pitchFamily="34" charset="-122"/>
                  <a:ea typeface="微软雅黑" pitchFamily="34" charset="-122"/>
                </a:rPr>
                <a:t>的接收窗口 </a:t>
              </a:r>
              <a:r>
                <a:rPr lang="en-US" altLang="zh-CN" sz="1200" b="1" dirty="0">
                  <a:solidFill>
                    <a:srgbClr val="0000FF"/>
                  </a:solidFill>
                  <a:latin typeface="微软雅黑" pitchFamily="34" charset="-122"/>
                  <a:ea typeface="微软雅黑" pitchFamily="34" charset="-122"/>
                </a:rPr>
                <a:t>= 20 </a:t>
              </a:r>
              <a:r>
                <a:rPr lang="zh-CN" altLang="en-US" sz="1200" b="1" dirty="0">
                  <a:solidFill>
                    <a:srgbClr val="0000FF"/>
                  </a:solidFill>
                  <a:latin typeface="微软雅黑" pitchFamily="34" charset="-122"/>
                  <a:ea typeface="微软雅黑" pitchFamily="34" charset="-122"/>
                </a:rPr>
                <a:t>字节</a:t>
              </a:r>
            </a:p>
          </p:txBody>
        </p:sp>
        <p:sp>
          <p:nvSpPr>
            <p:cNvPr id="110" name="Text Box 55"/>
            <p:cNvSpPr txBox="1">
              <a:spLocks noChangeArrowheads="1"/>
            </p:cNvSpPr>
            <p:nvPr/>
          </p:nvSpPr>
          <p:spPr bwMode="auto">
            <a:xfrm>
              <a:off x="4283408" y="3712159"/>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允许接收</a:t>
              </a:r>
            </a:p>
          </p:txBody>
        </p:sp>
        <p:sp>
          <p:nvSpPr>
            <p:cNvPr id="111" name="Rectangle 56"/>
            <p:cNvSpPr>
              <a:spLocks noChangeArrowheads="1"/>
            </p:cNvSpPr>
            <p:nvPr/>
          </p:nvSpPr>
          <p:spPr bwMode="auto">
            <a:xfrm>
              <a:off x="2403020" y="3269482"/>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grpSp>
      <p:sp>
        <p:nvSpPr>
          <p:cNvPr id="112" name="Rectangle 57"/>
          <p:cNvSpPr>
            <a:spLocks noChangeArrowheads="1"/>
          </p:cNvSpPr>
          <p:nvPr/>
        </p:nvSpPr>
        <p:spPr bwMode="auto">
          <a:xfrm>
            <a:off x="1347455" y="341921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113" name="Rectangle 58"/>
          <p:cNvSpPr>
            <a:spLocks noChangeArrowheads="1"/>
          </p:cNvSpPr>
          <p:nvPr/>
        </p:nvSpPr>
        <p:spPr bwMode="auto">
          <a:xfrm>
            <a:off x="1564532" y="341811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27</a:t>
            </a:r>
          </a:p>
        </p:txBody>
      </p:sp>
      <p:sp>
        <p:nvSpPr>
          <p:cNvPr id="114" name="Rectangle 59"/>
          <p:cNvSpPr>
            <a:spLocks noChangeArrowheads="1"/>
          </p:cNvSpPr>
          <p:nvPr/>
        </p:nvSpPr>
        <p:spPr bwMode="auto">
          <a:xfrm>
            <a:off x="1781608" y="3417013"/>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115" name="Rectangle 60"/>
          <p:cNvSpPr>
            <a:spLocks noChangeArrowheads="1"/>
          </p:cNvSpPr>
          <p:nvPr/>
        </p:nvSpPr>
        <p:spPr bwMode="auto">
          <a:xfrm>
            <a:off x="1998685" y="3415911"/>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116" name="Rectangle 61"/>
          <p:cNvSpPr>
            <a:spLocks noChangeArrowheads="1"/>
          </p:cNvSpPr>
          <p:nvPr/>
        </p:nvSpPr>
        <p:spPr bwMode="auto">
          <a:xfrm>
            <a:off x="2215762" y="3414811"/>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sp>
        <p:nvSpPr>
          <p:cNvPr id="117" name="Rectangle 62"/>
          <p:cNvSpPr>
            <a:spLocks noChangeArrowheads="1"/>
          </p:cNvSpPr>
          <p:nvPr/>
        </p:nvSpPr>
        <p:spPr bwMode="auto">
          <a:xfrm>
            <a:off x="2432838" y="3413709"/>
            <a:ext cx="162211" cy="199278"/>
          </a:xfrm>
          <a:prstGeom prst="rect">
            <a:avLst/>
          </a:prstGeom>
          <a:solidFill>
            <a:srgbClr val="66FF33"/>
          </a:solidFill>
          <a:ln w="9525">
            <a:solidFill>
              <a:schemeClr val="tx1"/>
            </a:solidFill>
            <a:miter lim="800000"/>
            <a:headEnd/>
            <a:tailEnd/>
          </a:ln>
          <a:effectLst/>
          <a:ex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118" name="Rectangle 63"/>
          <p:cNvSpPr>
            <a:spLocks noChangeArrowheads="1"/>
          </p:cNvSpPr>
          <p:nvPr/>
        </p:nvSpPr>
        <p:spPr bwMode="auto">
          <a:xfrm>
            <a:off x="2649915" y="3412609"/>
            <a:ext cx="162211" cy="199277"/>
          </a:xfrm>
          <a:prstGeom prst="rect">
            <a:avLst/>
          </a:prstGeom>
          <a:solidFill>
            <a:srgbClr val="66FF33"/>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32</a:t>
            </a:r>
          </a:p>
        </p:txBody>
      </p:sp>
      <p:sp>
        <p:nvSpPr>
          <p:cNvPr id="119" name="Rectangle 64"/>
          <p:cNvSpPr>
            <a:spLocks noChangeArrowheads="1"/>
          </p:cNvSpPr>
          <p:nvPr/>
        </p:nvSpPr>
        <p:spPr bwMode="auto">
          <a:xfrm>
            <a:off x="2866991" y="3411507"/>
            <a:ext cx="162211" cy="199278"/>
          </a:xfrm>
          <a:prstGeom prst="rect">
            <a:avLst/>
          </a:prstGeom>
          <a:solidFill>
            <a:srgbClr val="66FF33"/>
          </a:solidFill>
          <a:ln w="9525">
            <a:solidFill>
              <a:schemeClr val="tx1"/>
            </a:solidFill>
            <a:miter lim="800000"/>
            <a:headEnd/>
            <a:tailEnd/>
          </a:ln>
          <a:effectLst/>
          <a:extLst/>
        </p:spPr>
        <p:txBody>
          <a:bodyPr wrap="none" anchor="ctr"/>
          <a:lstStyle/>
          <a:p>
            <a:pPr algn="ctr"/>
            <a:r>
              <a:rPr kumimoji="1" lang="en-US" altLang="zh-CN" sz="900" b="1" dirty="0">
                <a:latin typeface="微软雅黑" pitchFamily="34" charset="-122"/>
                <a:ea typeface="微软雅黑" pitchFamily="34" charset="-122"/>
              </a:rPr>
              <a:t>33</a:t>
            </a:r>
          </a:p>
        </p:txBody>
      </p:sp>
      <p:sp>
        <p:nvSpPr>
          <p:cNvPr id="120" name="Rectangle 65"/>
          <p:cNvSpPr>
            <a:spLocks noChangeArrowheads="1"/>
          </p:cNvSpPr>
          <p:nvPr/>
        </p:nvSpPr>
        <p:spPr bwMode="auto">
          <a:xfrm>
            <a:off x="3084068" y="3410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121" name="Rectangle 66"/>
          <p:cNvSpPr>
            <a:spLocks noChangeArrowheads="1"/>
          </p:cNvSpPr>
          <p:nvPr/>
        </p:nvSpPr>
        <p:spPr bwMode="auto">
          <a:xfrm>
            <a:off x="3301145" y="3409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122" name="Rectangle 67"/>
          <p:cNvSpPr>
            <a:spLocks noChangeArrowheads="1"/>
          </p:cNvSpPr>
          <p:nvPr/>
        </p:nvSpPr>
        <p:spPr bwMode="auto">
          <a:xfrm>
            <a:off x="3518222" y="340820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123" name="Rectangle 68"/>
          <p:cNvSpPr>
            <a:spLocks noChangeArrowheads="1"/>
          </p:cNvSpPr>
          <p:nvPr/>
        </p:nvSpPr>
        <p:spPr bwMode="auto">
          <a:xfrm>
            <a:off x="3735299" y="3407104"/>
            <a:ext cx="162211" cy="199278"/>
          </a:xfrm>
          <a:prstGeom prst="rect">
            <a:avLst/>
          </a:prstGeom>
          <a:solidFill>
            <a:srgbClr val="FFC000"/>
          </a:solidFill>
          <a:ln w="9525">
            <a:solidFill>
              <a:schemeClr val="tx1"/>
            </a:solidFill>
            <a:miter lim="800000"/>
            <a:headEnd/>
            <a:tailEnd/>
          </a:ln>
          <a:effectLst/>
          <a:extLst/>
        </p:spPr>
        <p:txBody>
          <a:bodyPr wrap="none" anchor="ctr"/>
          <a:lstStyle/>
          <a:p>
            <a:pPr algn="ctr"/>
            <a:r>
              <a:rPr kumimoji="1" lang="en-US" altLang="zh-CN" sz="900" b="1" dirty="0">
                <a:latin typeface="微软雅黑" pitchFamily="34" charset="-122"/>
                <a:ea typeface="微软雅黑" pitchFamily="34" charset="-122"/>
              </a:rPr>
              <a:t>37</a:t>
            </a:r>
          </a:p>
        </p:txBody>
      </p:sp>
      <p:sp>
        <p:nvSpPr>
          <p:cNvPr id="124" name="Rectangle 69"/>
          <p:cNvSpPr>
            <a:spLocks noChangeArrowheads="1"/>
          </p:cNvSpPr>
          <p:nvPr/>
        </p:nvSpPr>
        <p:spPr bwMode="auto">
          <a:xfrm>
            <a:off x="3952375" y="3406004"/>
            <a:ext cx="162211" cy="199277"/>
          </a:xfrm>
          <a:prstGeom prst="rect">
            <a:avLst/>
          </a:prstGeom>
          <a:solidFill>
            <a:srgbClr val="FFC000"/>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38</a:t>
            </a:r>
          </a:p>
        </p:txBody>
      </p:sp>
      <p:sp>
        <p:nvSpPr>
          <p:cNvPr id="125" name="Rectangle 70"/>
          <p:cNvSpPr>
            <a:spLocks noChangeArrowheads="1"/>
          </p:cNvSpPr>
          <p:nvPr/>
        </p:nvSpPr>
        <p:spPr bwMode="auto">
          <a:xfrm>
            <a:off x="4169452" y="340490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126" name="Rectangle 71"/>
          <p:cNvSpPr>
            <a:spLocks noChangeArrowheads="1"/>
          </p:cNvSpPr>
          <p:nvPr/>
        </p:nvSpPr>
        <p:spPr bwMode="auto">
          <a:xfrm>
            <a:off x="4386529" y="3403801"/>
            <a:ext cx="162211" cy="199277"/>
          </a:xfrm>
          <a:prstGeom prst="rect">
            <a:avLst/>
          </a:prstGeom>
          <a:solidFill>
            <a:srgbClr val="FFC000"/>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40</a:t>
            </a:r>
          </a:p>
        </p:txBody>
      </p:sp>
      <p:sp>
        <p:nvSpPr>
          <p:cNvPr id="127" name="Rectangle 72"/>
          <p:cNvSpPr>
            <a:spLocks noChangeArrowheads="1"/>
          </p:cNvSpPr>
          <p:nvPr/>
        </p:nvSpPr>
        <p:spPr bwMode="auto">
          <a:xfrm>
            <a:off x="4603605" y="3402700"/>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sp>
        <p:nvSpPr>
          <p:cNvPr id="128" name="Rectangle 73"/>
          <p:cNvSpPr>
            <a:spLocks noChangeArrowheads="1"/>
          </p:cNvSpPr>
          <p:nvPr/>
        </p:nvSpPr>
        <p:spPr bwMode="auto">
          <a:xfrm>
            <a:off x="4820682" y="3401600"/>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129" name="Rectangle 74"/>
          <p:cNvSpPr>
            <a:spLocks noChangeArrowheads="1"/>
          </p:cNvSpPr>
          <p:nvPr/>
        </p:nvSpPr>
        <p:spPr bwMode="auto">
          <a:xfrm>
            <a:off x="5037758" y="3400498"/>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130" name="Rectangle 75"/>
          <p:cNvSpPr>
            <a:spLocks noChangeArrowheads="1"/>
          </p:cNvSpPr>
          <p:nvPr/>
        </p:nvSpPr>
        <p:spPr bwMode="auto">
          <a:xfrm>
            <a:off x="5254835" y="339939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131" name="Rectangle 76"/>
          <p:cNvSpPr>
            <a:spLocks noChangeArrowheads="1"/>
          </p:cNvSpPr>
          <p:nvPr/>
        </p:nvSpPr>
        <p:spPr bwMode="auto">
          <a:xfrm>
            <a:off x="5471912" y="3398296"/>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132" name="Rectangle 77"/>
          <p:cNvSpPr>
            <a:spLocks noChangeArrowheads="1"/>
          </p:cNvSpPr>
          <p:nvPr/>
        </p:nvSpPr>
        <p:spPr bwMode="auto">
          <a:xfrm>
            <a:off x="5688988" y="339719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133" name="Rectangle 78"/>
          <p:cNvSpPr>
            <a:spLocks noChangeArrowheads="1"/>
          </p:cNvSpPr>
          <p:nvPr/>
        </p:nvSpPr>
        <p:spPr bwMode="auto">
          <a:xfrm>
            <a:off x="5906065" y="3396094"/>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134" name="Rectangle 79"/>
          <p:cNvSpPr>
            <a:spLocks noChangeArrowheads="1"/>
          </p:cNvSpPr>
          <p:nvPr/>
        </p:nvSpPr>
        <p:spPr bwMode="auto">
          <a:xfrm>
            <a:off x="6123142" y="3394994"/>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135" name="Rectangle 80"/>
          <p:cNvSpPr>
            <a:spLocks noChangeArrowheads="1"/>
          </p:cNvSpPr>
          <p:nvPr/>
        </p:nvSpPr>
        <p:spPr bwMode="auto">
          <a:xfrm>
            <a:off x="6340219" y="339389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136" name="Rectangle 81"/>
          <p:cNvSpPr>
            <a:spLocks noChangeArrowheads="1"/>
          </p:cNvSpPr>
          <p:nvPr/>
        </p:nvSpPr>
        <p:spPr bwMode="auto">
          <a:xfrm>
            <a:off x="6557296" y="3392792"/>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sp>
        <p:nvSpPr>
          <p:cNvPr id="137" name="Rectangle 82"/>
          <p:cNvSpPr>
            <a:spLocks noChangeArrowheads="1"/>
          </p:cNvSpPr>
          <p:nvPr/>
        </p:nvSpPr>
        <p:spPr bwMode="auto">
          <a:xfrm>
            <a:off x="6774372" y="3391690"/>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51</a:t>
            </a:r>
          </a:p>
        </p:txBody>
      </p:sp>
      <p:sp>
        <p:nvSpPr>
          <p:cNvPr id="138" name="Rectangle 83"/>
          <p:cNvSpPr>
            <a:spLocks noChangeArrowheads="1"/>
          </p:cNvSpPr>
          <p:nvPr/>
        </p:nvSpPr>
        <p:spPr bwMode="auto">
          <a:xfrm>
            <a:off x="6991449" y="3390590"/>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52</a:t>
            </a:r>
          </a:p>
        </p:txBody>
      </p:sp>
      <p:sp>
        <p:nvSpPr>
          <p:cNvPr id="139" name="Rectangle 84"/>
          <p:cNvSpPr>
            <a:spLocks noChangeArrowheads="1"/>
          </p:cNvSpPr>
          <p:nvPr/>
        </p:nvSpPr>
        <p:spPr bwMode="auto">
          <a:xfrm>
            <a:off x="7208526" y="3389488"/>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53</a:t>
            </a:r>
          </a:p>
        </p:txBody>
      </p:sp>
      <p:sp>
        <p:nvSpPr>
          <p:cNvPr id="140" name="Rectangle 85"/>
          <p:cNvSpPr>
            <a:spLocks noChangeArrowheads="1"/>
          </p:cNvSpPr>
          <p:nvPr/>
        </p:nvSpPr>
        <p:spPr bwMode="auto">
          <a:xfrm>
            <a:off x="7425602" y="3388388"/>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141" name="Rectangle 86"/>
          <p:cNvSpPr>
            <a:spLocks noChangeArrowheads="1"/>
          </p:cNvSpPr>
          <p:nvPr/>
        </p:nvSpPr>
        <p:spPr bwMode="auto">
          <a:xfrm>
            <a:off x="7642679"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142" name="Rectangle 87"/>
          <p:cNvSpPr>
            <a:spLocks noChangeArrowheads="1"/>
          </p:cNvSpPr>
          <p:nvPr/>
        </p:nvSpPr>
        <p:spPr bwMode="auto">
          <a:xfrm>
            <a:off x="7853792"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sp>
        <p:nvSpPr>
          <p:cNvPr id="150"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51" name="Rectangle 6"/>
          <p:cNvSpPr>
            <a:spLocks noChangeArrowheads="1"/>
          </p:cNvSpPr>
          <p:nvPr/>
        </p:nvSpPr>
        <p:spPr bwMode="auto">
          <a:xfrm>
            <a:off x="3847815" y="587638"/>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窗口的滑动</a:t>
            </a:r>
          </a:p>
        </p:txBody>
      </p:sp>
      <p:sp>
        <p:nvSpPr>
          <p:cNvPr id="48" name="Text Box 6"/>
          <p:cNvSpPr txBox="1">
            <a:spLocks noChangeArrowheads="1"/>
          </p:cNvSpPr>
          <p:nvPr/>
        </p:nvSpPr>
        <p:spPr bwMode="auto">
          <a:xfrm>
            <a:off x="6834797" y="1827719"/>
            <a:ext cx="1415773" cy="461665"/>
          </a:xfrm>
          <a:prstGeom prst="rect">
            <a:avLst/>
          </a:prstGeom>
          <a:solidFill>
            <a:srgbClr val="C3E3F9"/>
          </a:solidFill>
          <a:ln>
            <a:noFill/>
          </a:ln>
          <a:effectLst/>
          <a:extLst/>
        </p:spPr>
        <p:txBody>
          <a:bodyPr wrap="none">
            <a:spAutoFit/>
          </a:bodyPr>
          <a:lstStyle/>
          <a:p>
            <a:pPr algn="ctr"/>
            <a:r>
              <a:rPr lang="zh-CN" altLang="en-US" sz="1200" b="1" dirty="0">
                <a:solidFill>
                  <a:srgbClr val="C00000"/>
                </a:solidFill>
                <a:latin typeface="微软雅黑" pitchFamily="34" charset="-122"/>
                <a:ea typeface="微软雅黑" pitchFamily="34" charset="-122"/>
              </a:rPr>
              <a:t>待发送，</a:t>
            </a:r>
          </a:p>
          <a:p>
            <a:pPr algn="ctr"/>
            <a:r>
              <a:rPr lang="zh-CN" altLang="en-US" sz="1200" b="1" dirty="0">
                <a:solidFill>
                  <a:srgbClr val="C00000"/>
                </a:solidFill>
                <a:latin typeface="微软雅黑" pitchFamily="34" charset="-122"/>
                <a:ea typeface="微软雅黑" pitchFamily="34" charset="-122"/>
              </a:rPr>
              <a:t>但当前不允许发送</a:t>
            </a:r>
          </a:p>
        </p:txBody>
      </p:sp>
      <p:sp>
        <p:nvSpPr>
          <p:cNvPr id="49" name="Text Box 7"/>
          <p:cNvSpPr txBox="1">
            <a:spLocks noChangeArrowheads="1"/>
          </p:cNvSpPr>
          <p:nvPr/>
        </p:nvSpPr>
        <p:spPr bwMode="auto">
          <a:xfrm>
            <a:off x="1461412" y="1818933"/>
            <a:ext cx="800219" cy="461665"/>
          </a:xfrm>
          <a:prstGeom prst="rect">
            <a:avLst/>
          </a:prstGeom>
          <a:solidFill>
            <a:srgbClr val="C3E3F9"/>
          </a:solidFill>
          <a:ln>
            <a:noFill/>
          </a:ln>
          <a:effectLs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已发送并</a:t>
            </a:r>
          </a:p>
          <a:p>
            <a:pPr algn="ctr"/>
            <a:r>
              <a:rPr lang="zh-CN" altLang="en-US" sz="1200" b="1" dirty="0">
                <a:solidFill>
                  <a:srgbClr val="CC00CC"/>
                </a:solidFill>
                <a:latin typeface="微软雅黑" pitchFamily="34" charset="-122"/>
                <a:ea typeface="微软雅黑" pitchFamily="34" charset="-122"/>
              </a:rPr>
              <a:t>收到确认</a:t>
            </a:r>
          </a:p>
        </p:txBody>
      </p:sp>
      <p:sp>
        <p:nvSpPr>
          <p:cNvPr id="51" name="Rectangle 10"/>
          <p:cNvSpPr>
            <a:spLocks noChangeArrowheads="1"/>
          </p:cNvSpPr>
          <p:nvPr/>
        </p:nvSpPr>
        <p:spPr bwMode="auto">
          <a:xfrm>
            <a:off x="2404213" y="1421663"/>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sp>
        <p:nvSpPr>
          <p:cNvPr id="52" name="Rectangle 11"/>
          <p:cNvSpPr>
            <a:spLocks noChangeArrowheads="1"/>
          </p:cNvSpPr>
          <p:nvPr/>
        </p:nvSpPr>
        <p:spPr bwMode="auto">
          <a:xfrm>
            <a:off x="1348648" y="1571397"/>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53" name="Rectangle 12"/>
          <p:cNvSpPr>
            <a:spLocks noChangeArrowheads="1"/>
          </p:cNvSpPr>
          <p:nvPr/>
        </p:nvSpPr>
        <p:spPr bwMode="auto">
          <a:xfrm>
            <a:off x="1565725" y="1570297"/>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27</a:t>
            </a:r>
          </a:p>
        </p:txBody>
      </p:sp>
      <p:sp>
        <p:nvSpPr>
          <p:cNvPr id="54" name="Rectangle 13"/>
          <p:cNvSpPr>
            <a:spLocks noChangeArrowheads="1"/>
          </p:cNvSpPr>
          <p:nvPr/>
        </p:nvSpPr>
        <p:spPr bwMode="auto">
          <a:xfrm>
            <a:off x="1782801" y="1569195"/>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55" name="Rectangle 14"/>
          <p:cNvSpPr>
            <a:spLocks noChangeArrowheads="1"/>
          </p:cNvSpPr>
          <p:nvPr/>
        </p:nvSpPr>
        <p:spPr bwMode="auto">
          <a:xfrm>
            <a:off x="1999878" y="156809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56" name="Rectangle 15"/>
          <p:cNvSpPr>
            <a:spLocks noChangeArrowheads="1"/>
          </p:cNvSpPr>
          <p:nvPr/>
        </p:nvSpPr>
        <p:spPr bwMode="auto">
          <a:xfrm>
            <a:off x="2216954" y="156699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grpSp>
        <p:nvGrpSpPr>
          <p:cNvPr id="57" name="组合 56"/>
          <p:cNvGrpSpPr/>
          <p:nvPr/>
        </p:nvGrpSpPr>
        <p:grpSpPr>
          <a:xfrm>
            <a:off x="2434031" y="1554883"/>
            <a:ext cx="2332978" cy="210286"/>
            <a:chOff x="2434031" y="1636215"/>
            <a:chExt cx="2332978" cy="210286"/>
          </a:xfrm>
        </p:grpSpPr>
        <p:sp>
          <p:nvSpPr>
            <p:cNvPr id="58" name="Rectangle 16"/>
            <p:cNvSpPr>
              <a:spLocks noChangeArrowheads="1"/>
            </p:cNvSpPr>
            <p:nvPr/>
          </p:nvSpPr>
          <p:spPr bwMode="auto">
            <a:xfrm>
              <a:off x="2434031" y="1647224"/>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59" name="Rectangle 17"/>
            <p:cNvSpPr>
              <a:spLocks noChangeArrowheads="1"/>
            </p:cNvSpPr>
            <p:nvPr/>
          </p:nvSpPr>
          <p:spPr bwMode="auto">
            <a:xfrm>
              <a:off x="2651108" y="1646123"/>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60" name="Rectangle 18"/>
            <p:cNvSpPr>
              <a:spLocks noChangeArrowheads="1"/>
            </p:cNvSpPr>
            <p:nvPr/>
          </p:nvSpPr>
          <p:spPr bwMode="auto">
            <a:xfrm>
              <a:off x="2868185" y="1645023"/>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33</a:t>
              </a:r>
            </a:p>
          </p:txBody>
        </p:sp>
        <p:sp>
          <p:nvSpPr>
            <p:cNvPr id="61" name="Rectangle 19"/>
            <p:cNvSpPr>
              <a:spLocks noChangeArrowheads="1"/>
            </p:cNvSpPr>
            <p:nvPr/>
          </p:nvSpPr>
          <p:spPr bwMode="auto">
            <a:xfrm>
              <a:off x="3085262" y="1643921"/>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63" name="Rectangle 20"/>
            <p:cNvSpPr>
              <a:spLocks noChangeArrowheads="1"/>
            </p:cNvSpPr>
            <p:nvPr/>
          </p:nvSpPr>
          <p:spPr bwMode="auto">
            <a:xfrm>
              <a:off x="3302338" y="1642821"/>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64" name="Rectangle 21"/>
            <p:cNvSpPr>
              <a:spLocks noChangeArrowheads="1"/>
            </p:cNvSpPr>
            <p:nvPr/>
          </p:nvSpPr>
          <p:spPr bwMode="auto">
            <a:xfrm>
              <a:off x="3519415" y="1641719"/>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65" name="Rectangle 22"/>
            <p:cNvSpPr>
              <a:spLocks noChangeArrowheads="1"/>
            </p:cNvSpPr>
            <p:nvPr/>
          </p:nvSpPr>
          <p:spPr bwMode="auto">
            <a:xfrm>
              <a:off x="3736492" y="1640619"/>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66" name="Rectangle 23"/>
            <p:cNvSpPr>
              <a:spLocks noChangeArrowheads="1"/>
            </p:cNvSpPr>
            <p:nvPr/>
          </p:nvSpPr>
          <p:spPr bwMode="auto">
            <a:xfrm>
              <a:off x="3953568" y="1639517"/>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38</a:t>
              </a:r>
            </a:p>
          </p:txBody>
        </p:sp>
        <p:sp>
          <p:nvSpPr>
            <p:cNvPr id="67" name="Rectangle 24"/>
            <p:cNvSpPr>
              <a:spLocks noChangeArrowheads="1"/>
            </p:cNvSpPr>
            <p:nvPr/>
          </p:nvSpPr>
          <p:spPr bwMode="auto">
            <a:xfrm>
              <a:off x="4170645" y="1638417"/>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68" name="Rectangle 25"/>
            <p:cNvSpPr>
              <a:spLocks noChangeArrowheads="1"/>
            </p:cNvSpPr>
            <p:nvPr/>
          </p:nvSpPr>
          <p:spPr bwMode="auto">
            <a:xfrm>
              <a:off x="4387721" y="1637315"/>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69" name="Rectangle 26"/>
            <p:cNvSpPr>
              <a:spLocks noChangeArrowheads="1"/>
            </p:cNvSpPr>
            <p:nvPr/>
          </p:nvSpPr>
          <p:spPr bwMode="auto">
            <a:xfrm>
              <a:off x="4604798" y="1636215"/>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grpSp>
      <p:grpSp>
        <p:nvGrpSpPr>
          <p:cNvPr id="70" name="组合 69"/>
          <p:cNvGrpSpPr/>
          <p:nvPr/>
        </p:nvGrpSpPr>
        <p:grpSpPr>
          <a:xfrm>
            <a:off x="4821875" y="1544973"/>
            <a:ext cx="1898824" cy="208086"/>
            <a:chOff x="4821875" y="1626305"/>
            <a:chExt cx="1898824" cy="208086"/>
          </a:xfrm>
        </p:grpSpPr>
        <p:sp>
          <p:nvSpPr>
            <p:cNvPr id="71" name="Rectangle 27"/>
            <p:cNvSpPr>
              <a:spLocks noChangeArrowheads="1"/>
            </p:cNvSpPr>
            <p:nvPr/>
          </p:nvSpPr>
          <p:spPr bwMode="auto">
            <a:xfrm>
              <a:off x="4821875" y="1635113"/>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72" name="Rectangle 28"/>
            <p:cNvSpPr>
              <a:spLocks noChangeArrowheads="1"/>
            </p:cNvSpPr>
            <p:nvPr/>
          </p:nvSpPr>
          <p:spPr bwMode="auto">
            <a:xfrm>
              <a:off x="5038951" y="1634013"/>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73" name="Rectangle 29"/>
            <p:cNvSpPr>
              <a:spLocks noChangeArrowheads="1"/>
            </p:cNvSpPr>
            <p:nvPr/>
          </p:nvSpPr>
          <p:spPr bwMode="auto">
            <a:xfrm>
              <a:off x="5256029" y="1632911"/>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74" name="Rectangle 30"/>
            <p:cNvSpPr>
              <a:spLocks noChangeArrowheads="1"/>
            </p:cNvSpPr>
            <p:nvPr/>
          </p:nvSpPr>
          <p:spPr bwMode="auto">
            <a:xfrm>
              <a:off x="5473105" y="1631811"/>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75" name="Rectangle 31"/>
            <p:cNvSpPr>
              <a:spLocks noChangeArrowheads="1"/>
            </p:cNvSpPr>
            <p:nvPr/>
          </p:nvSpPr>
          <p:spPr bwMode="auto">
            <a:xfrm>
              <a:off x="5690182" y="1630709"/>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76" name="Rectangle 32"/>
            <p:cNvSpPr>
              <a:spLocks noChangeArrowheads="1"/>
            </p:cNvSpPr>
            <p:nvPr/>
          </p:nvSpPr>
          <p:spPr bwMode="auto">
            <a:xfrm>
              <a:off x="5907259" y="162960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77" name="Rectangle 33"/>
            <p:cNvSpPr>
              <a:spLocks noChangeArrowheads="1"/>
            </p:cNvSpPr>
            <p:nvPr/>
          </p:nvSpPr>
          <p:spPr bwMode="auto">
            <a:xfrm>
              <a:off x="6124335" y="1628507"/>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78" name="Rectangle 34"/>
            <p:cNvSpPr>
              <a:spLocks noChangeArrowheads="1"/>
            </p:cNvSpPr>
            <p:nvPr/>
          </p:nvSpPr>
          <p:spPr bwMode="auto">
            <a:xfrm>
              <a:off x="6341412" y="1627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79" name="Rectangle 35"/>
            <p:cNvSpPr>
              <a:spLocks noChangeArrowheads="1"/>
            </p:cNvSpPr>
            <p:nvPr/>
          </p:nvSpPr>
          <p:spPr bwMode="auto">
            <a:xfrm>
              <a:off x="6558488" y="1626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80" name="Rectangle 36"/>
          <p:cNvSpPr>
            <a:spLocks noChangeArrowheads="1"/>
          </p:cNvSpPr>
          <p:nvPr/>
        </p:nvSpPr>
        <p:spPr bwMode="auto">
          <a:xfrm>
            <a:off x="6775565" y="1543873"/>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51</a:t>
            </a:r>
          </a:p>
        </p:txBody>
      </p:sp>
      <p:sp>
        <p:nvSpPr>
          <p:cNvPr id="81" name="Rectangle 37"/>
          <p:cNvSpPr>
            <a:spLocks noChangeArrowheads="1"/>
          </p:cNvSpPr>
          <p:nvPr/>
        </p:nvSpPr>
        <p:spPr bwMode="auto">
          <a:xfrm>
            <a:off x="6992642" y="1542771"/>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52</a:t>
            </a:r>
          </a:p>
        </p:txBody>
      </p:sp>
      <p:sp>
        <p:nvSpPr>
          <p:cNvPr id="82" name="Rectangle 38"/>
          <p:cNvSpPr>
            <a:spLocks noChangeArrowheads="1"/>
          </p:cNvSpPr>
          <p:nvPr/>
        </p:nvSpPr>
        <p:spPr bwMode="auto">
          <a:xfrm>
            <a:off x="7209718" y="1541671"/>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53</a:t>
            </a:r>
          </a:p>
        </p:txBody>
      </p:sp>
      <p:sp>
        <p:nvSpPr>
          <p:cNvPr id="83" name="Rectangle 39"/>
          <p:cNvSpPr>
            <a:spLocks noChangeArrowheads="1"/>
          </p:cNvSpPr>
          <p:nvPr/>
        </p:nvSpPr>
        <p:spPr bwMode="auto">
          <a:xfrm>
            <a:off x="7426795" y="1540569"/>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84" name="Rectangle 40"/>
          <p:cNvSpPr>
            <a:spLocks noChangeArrowheads="1"/>
          </p:cNvSpPr>
          <p:nvPr/>
        </p:nvSpPr>
        <p:spPr bwMode="auto">
          <a:xfrm>
            <a:off x="7643872"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86" name="Rectangle 42"/>
          <p:cNvSpPr>
            <a:spLocks noChangeArrowheads="1"/>
          </p:cNvSpPr>
          <p:nvPr/>
        </p:nvSpPr>
        <p:spPr bwMode="auto">
          <a:xfrm>
            <a:off x="7854985"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grpSp>
        <p:nvGrpSpPr>
          <p:cNvPr id="87" name="组合 86"/>
          <p:cNvGrpSpPr/>
          <p:nvPr/>
        </p:nvGrpSpPr>
        <p:grpSpPr>
          <a:xfrm>
            <a:off x="2360115" y="1771776"/>
            <a:ext cx="348173" cy="656838"/>
            <a:chOff x="2360115" y="2373060"/>
            <a:chExt cx="348173" cy="656838"/>
          </a:xfrm>
        </p:grpSpPr>
        <p:sp>
          <p:nvSpPr>
            <p:cNvPr id="88" name="Line 44"/>
            <p:cNvSpPr>
              <a:spLocks noChangeShapeType="1"/>
            </p:cNvSpPr>
            <p:nvPr/>
          </p:nvSpPr>
          <p:spPr bwMode="auto">
            <a:xfrm flipV="1">
              <a:off x="2515137"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89" name="Text Box 45"/>
            <p:cNvSpPr txBox="1">
              <a:spLocks noChangeArrowheads="1"/>
            </p:cNvSpPr>
            <p:nvPr/>
          </p:nvSpPr>
          <p:spPr bwMode="auto">
            <a:xfrm>
              <a:off x="2360115" y="2752899"/>
              <a:ext cx="34817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itchFamily="34" charset="-122"/>
                  <a:ea typeface="微软雅黑" pitchFamily="34" charset="-122"/>
                </a:rPr>
                <a:t>P</a:t>
              </a:r>
              <a:r>
                <a:rPr lang="en-US" altLang="zh-CN" sz="1200" b="1" baseline="-25000" dirty="0">
                  <a:latin typeface="微软雅黑" pitchFamily="34" charset="-122"/>
                  <a:ea typeface="微软雅黑" pitchFamily="34" charset="-122"/>
                </a:rPr>
                <a:t>1</a:t>
              </a:r>
            </a:p>
          </p:txBody>
        </p:sp>
      </p:grpSp>
      <p:grpSp>
        <p:nvGrpSpPr>
          <p:cNvPr id="90" name="组合 89"/>
          <p:cNvGrpSpPr/>
          <p:nvPr/>
        </p:nvGrpSpPr>
        <p:grpSpPr>
          <a:xfrm>
            <a:off x="4770698" y="1771776"/>
            <a:ext cx="328937" cy="633755"/>
            <a:chOff x="4770698" y="2373060"/>
            <a:chExt cx="328937" cy="633755"/>
          </a:xfrm>
        </p:grpSpPr>
        <p:sp>
          <p:nvSpPr>
            <p:cNvPr id="91" name="Line 47"/>
            <p:cNvSpPr>
              <a:spLocks noChangeShapeType="1"/>
            </p:cNvSpPr>
            <p:nvPr/>
          </p:nvSpPr>
          <p:spPr bwMode="auto">
            <a:xfrm flipV="1">
              <a:off x="490298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2" name="Text Box 48"/>
            <p:cNvSpPr txBox="1">
              <a:spLocks noChangeArrowheads="1"/>
            </p:cNvSpPr>
            <p:nvPr/>
          </p:nvSpPr>
          <p:spPr bwMode="auto">
            <a:xfrm>
              <a:off x="4770698"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2</a:t>
              </a:r>
            </a:p>
          </p:txBody>
        </p:sp>
      </p:grpSp>
      <p:grpSp>
        <p:nvGrpSpPr>
          <p:cNvPr id="93" name="组合 92"/>
          <p:cNvGrpSpPr/>
          <p:nvPr/>
        </p:nvGrpSpPr>
        <p:grpSpPr>
          <a:xfrm>
            <a:off x="6723195" y="1771776"/>
            <a:ext cx="328937" cy="633755"/>
            <a:chOff x="6723195" y="2373060"/>
            <a:chExt cx="328937" cy="633755"/>
          </a:xfrm>
        </p:grpSpPr>
        <p:sp>
          <p:nvSpPr>
            <p:cNvPr id="94" name="Line 50"/>
            <p:cNvSpPr>
              <a:spLocks noChangeShapeType="1"/>
            </p:cNvSpPr>
            <p:nvPr/>
          </p:nvSpPr>
          <p:spPr bwMode="auto">
            <a:xfrm flipV="1">
              <a:off x="686502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5" name="Text Box 51"/>
            <p:cNvSpPr txBox="1">
              <a:spLocks noChangeArrowheads="1"/>
            </p:cNvSpPr>
            <p:nvPr/>
          </p:nvSpPr>
          <p:spPr bwMode="auto">
            <a:xfrm>
              <a:off x="6723195"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3</a:t>
              </a:r>
            </a:p>
          </p:txBody>
        </p:sp>
      </p:grpSp>
      <p:grpSp>
        <p:nvGrpSpPr>
          <p:cNvPr id="6" name="组合 5"/>
          <p:cNvGrpSpPr/>
          <p:nvPr/>
        </p:nvGrpSpPr>
        <p:grpSpPr>
          <a:xfrm>
            <a:off x="3579828" y="2356980"/>
            <a:ext cx="3039613" cy="483190"/>
            <a:chOff x="4131976" y="2239207"/>
            <a:chExt cx="3039613" cy="483190"/>
          </a:xfrm>
        </p:grpSpPr>
        <p:sp>
          <p:nvSpPr>
            <p:cNvPr id="2" name="上箭头 1"/>
            <p:cNvSpPr/>
            <p:nvPr/>
          </p:nvSpPr>
          <p:spPr>
            <a:xfrm>
              <a:off x="4131976" y="2239207"/>
              <a:ext cx="302864" cy="483190"/>
            </a:xfrm>
            <a:prstGeom prst="upArrow">
              <a:avLst>
                <a:gd name="adj1" fmla="val 39167"/>
                <a:gd name="adj2" fmla="val 50000"/>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49592" y="2356544"/>
              <a:ext cx="2821997"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ACK = 1</a:t>
              </a:r>
              <a:r>
                <a:rPr lang="zh-CN" altLang="en-US" sz="1200" b="1" dirty="0">
                  <a:latin typeface="微软雅黑" panose="020B0503020204020204" pitchFamily="34" charset="-122"/>
                  <a:ea typeface="微软雅黑" panose="020B0503020204020204" pitchFamily="34" charset="-122"/>
                </a:rPr>
                <a:t>，确认号 </a:t>
              </a:r>
              <a:r>
                <a:rPr lang="en-US" altLang="zh-CN" sz="1200" b="1" dirty="0">
                  <a:latin typeface="微软雅黑" panose="020B0503020204020204" pitchFamily="34" charset="-122"/>
                  <a:ea typeface="微软雅黑" panose="020B0503020204020204" pitchFamily="34" charset="-122"/>
                </a:rPr>
                <a:t>= 34</a:t>
              </a:r>
              <a:r>
                <a:rPr lang="zh-CN" altLang="en-US" sz="1200" b="1" dirty="0">
                  <a:latin typeface="微软雅黑" panose="020B0503020204020204" pitchFamily="34" charset="-122"/>
                  <a:ea typeface="微软雅黑" panose="020B0503020204020204" pitchFamily="34" charset="-122"/>
                </a:rPr>
                <a:t>，窗口 </a:t>
              </a:r>
              <a:r>
                <a:rPr lang="en-US" altLang="zh-CN" sz="1200" b="1" dirty="0">
                  <a:latin typeface="微软雅黑" panose="020B0503020204020204" pitchFamily="34" charset="-122"/>
                  <a:ea typeface="微软雅黑" panose="020B0503020204020204" pitchFamily="34" charset="-122"/>
                </a:rPr>
                <a:t>= 20</a:t>
              </a:r>
            </a:p>
          </p:txBody>
        </p:sp>
      </p:grpSp>
      <p:sp>
        <p:nvSpPr>
          <p:cNvPr id="100" name="Line 10"/>
          <p:cNvSpPr>
            <a:spLocks noChangeShapeType="1"/>
          </p:cNvSpPr>
          <p:nvPr/>
        </p:nvSpPr>
        <p:spPr bwMode="auto">
          <a:xfrm>
            <a:off x="2397825" y="1281780"/>
            <a:ext cx="4335996"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1" name="Text Box 11"/>
          <p:cNvSpPr txBox="1">
            <a:spLocks noChangeArrowheads="1"/>
          </p:cNvSpPr>
          <p:nvPr/>
        </p:nvSpPr>
        <p:spPr bwMode="auto">
          <a:xfrm>
            <a:off x="3681652" y="1102078"/>
            <a:ext cx="1573183" cy="287607"/>
          </a:xfrm>
          <a:prstGeom prst="rect">
            <a:avLst/>
          </a:prstGeom>
          <a:solidFill>
            <a:srgbClr val="C3E3F9"/>
          </a:solidFill>
          <a:ln>
            <a:noFill/>
          </a:ln>
          <a:effectLst/>
          <a:extLst/>
        </p:spPr>
        <p:txBody>
          <a:bodyPr wrap="none">
            <a:spAutoFit/>
          </a:bodyPr>
          <a:lstStyle/>
          <a:p>
            <a:r>
              <a:rPr lang="en-US" altLang="zh-CN" sz="1200" b="1" dirty="0">
                <a:solidFill>
                  <a:srgbClr val="0000FF"/>
                </a:solidFill>
                <a:latin typeface="微软雅黑" pitchFamily="34" charset="-122"/>
                <a:ea typeface="微软雅黑" pitchFamily="34" charset="-122"/>
              </a:rPr>
              <a:t>A </a:t>
            </a:r>
            <a:r>
              <a:rPr lang="zh-CN" altLang="en-US" sz="1200" b="1" dirty="0">
                <a:solidFill>
                  <a:srgbClr val="0000FF"/>
                </a:solidFill>
                <a:latin typeface="微软雅黑" pitchFamily="34" charset="-122"/>
                <a:ea typeface="微软雅黑" pitchFamily="34" charset="-122"/>
              </a:rPr>
              <a:t>的发送窗口 </a:t>
            </a:r>
            <a:r>
              <a:rPr lang="en-US" altLang="zh-CN" sz="1200" b="1" dirty="0">
                <a:solidFill>
                  <a:srgbClr val="0000FF"/>
                </a:solidFill>
                <a:latin typeface="微软雅黑" pitchFamily="34" charset="-122"/>
                <a:ea typeface="微软雅黑" pitchFamily="34" charset="-122"/>
              </a:rPr>
              <a:t>= 20</a:t>
            </a:r>
          </a:p>
        </p:txBody>
      </p:sp>
      <p:grpSp>
        <p:nvGrpSpPr>
          <p:cNvPr id="96" name="组合 95"/>
          <p:cNvGrpSpPr/>
          <p:nvPr/>
        </p:nvGrpSpPr>
        <p:grpSpPr>
          <a:xfrm>
            <a:off x="3680433" y="3610782"/>
            <a:ext cx="923172" cy="601232"/>
            <a:chOff x="2595773" y="1898510"/>
            <a:chExt cx="923172" cy="601232"/>
          </a:xfrm>
        </p:grpSpPr>
        <p:grpSp>
          <p:nvGrpSpPr>
            <p:cNvPr id="99" name="Group 93"/>
            <p:cNvGrpSpPr>
              <a:grpSpLocks/>
            </p:cNvGrpSpPr>
            <p:nvPr/>
          </p:nvGrpSpPr>
          <p:grpSpPr bwMode="auto">
            <a:xfrm>
              <a:off x="2734600" y="1898510"/>
              <a:ext cx="648794" cy="518367"/>
              <a:chOff x="1231" y="3150"/>
              <a:chExt cx="500" cy="232"/>
            </a:xfrm>
          </p:grpSpPr>
          <p:sp>
            <p:nvSpPr>
              <p:cNvPr id="103" name="Line 88"/>
              <p:cNvSpPr>
                <a:spLocks noChangeShapeType="1"/>
              </p:cNvSpPr>
              <p:nvPr/>
            </p:nvSpPr>
            <p:spPr bwMode="auto">
              <a:xfrm flipV="1">
                <a:off x="1231"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4" name="Line 89"/>
              <p:cNvSpPr>
                <a:spLocks noChangeShapeType="1"/>
              </p:cNvSpPr>
              <p:nvPr/>
            </p:nvSpPr>
            <p:spPr bwMode="auto">
              <a:xfrm flipV="1">
                <a:off x="1413"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5" name="Line 89"/>
              <p:cNvSpPr>
                <a:spLocks noChangeShapeType="1"/>
              </p:cNvSpPr>
              <p:nvPr/>
            </p:nvSpPr>
            <p:spPr bwMode="auto">
              <a:xfrm flipV="1">
                <a:off x="1731"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grpSp>
        <p:sp>
          <p:nvSpPr>
            <p:cNvPr id="102" name="Text Box 90"/>
            <p:cNvSpPr txBox="1">
              <a:spLocks noChangeArrowheads="1"/>
            </p:cNvSpPr>
            <p:nvPr/>
          </p:nvSpPr>
          <p:spPr bwMode="auto">
            <a:xfrm>
              <a:off x="2595773" y="2222743"/>
              <a:ext cx="923172" cy="276999"/>
            </a:xfrm>
            <a:prstGeom prst="rect">
              <a:avLst/>
            </a:prstGeom>
            <a:solidFill>
              <a:schemeClr val="accent6"/>
            </a:solidFill>
            <a:ln w="9525">
              <a:solidFill>
                <a:schemeClr val="tx1"/>
              </a:solidFill>
              <a:miter lim="800000"/>
              <a:headEnd/>
              <a:tailEnd/>
            </a:ln>
            <a:effectLst/>
            <a:extLst/>
          </p:spPr>
          <p:txBody>
            <a:bodyPr wrap="square">
              <a:spAutoFit/>
            </a:bodyPr>
            <a:lstStyle/>
            <a:p>
              <a:pPr algn="ctr"/>
              <a:r>
                <a:rPr lang="zh-CN" altLang="en-US" sz="1200" b="1" dirty="0">
                  <a:latin typeface="微软雅黑" pitchFamily="34" charset="-122"/>
                  <a:ea typeface="微软雅黑" pitchFamily="34" charset="-122"/>
                </a:rPr>
                <a:t>收到</a:t>
              </a:r>
            </a:p>
          </p:txBody>
        </p:sp>
      </p:grpSp>
      <p:sp>
        <p:nvSpPr>
          <p:cNvPr id="4" name="灯片编号占位符 3">
            <a:extLst>
              <a:ext uri="{FF2B5EF4-FFF2-40B4-BE49-F238E27FC236}">
                <a16:creationId xmlns:a16="http://schemas.microsoft.com/office/drawing/2014/main" id="{A1CE6FED-023C-4D1F-9E4E-3536B84A08DD}"/>
              </a:ext>
            </a:extLst>
          </p:cNvPr>
          <p:cNvSpPr>
            <a:spLocks noGrp="1"/>
          </p:cNvSpPr>
          <p:nvPr>
            <p:ph type="sldNum" sz="quarter" idx="12"/>
          </p:nvPr>
        </p:nvSpPr>
        <p:spPr/>
        <p:txBody>
          <a:bodyPr/>
          <a:lstStyle/>
          <a:p>
            <a:fld id="{C485880C-E2C3-4DAB-AE74-D9BE691626AC}" type="slidenum">
              <a:rPr lang="zh-CN" altLang="en-US" smtClean="0"/>
              <a:pPr/>
              <a:t>95</a:t>
            </a:fld>
            <a:endParaRPr lang="zh-CN" altLang="en-US"/>
          </a:p>
        </p:txBody>
      </p:sp>
    </p:spTree>
    <p:extLst>
      <p:ext uri="{BB962C8B-B14F-4D97-AF65-F5344CB8AC3E}">
        <p14:creationId xmlns:p14="http://schemas.microsoft.com/office/powerpoint/2010/main" val="1992150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圆角矩形 148"/>
          <p:cNvSpPr/>
          <p:nvPr/>
        </p:nvSpPr>
        <p:spPr>
          <a:xfrm>
            <a:off x="545144" y="1021972"/>
            <a:ext cx="8053712" cy="33348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Text Box 52"/>
          <p:cNvSpPr txBox="1">
            <a:spLocks noChangeArrowheads="1"/>
          </p:cNvSpPr>
          <p:nvPr/>
        </p:nvSpPr>
        <p:spPr bwMode="auto">
          <a:xfrm>
            <a:off x="7354726" y="3660122"/>
            <a:ext cx="747945" cy="461665"/>
          </a:xfrm>
          <a:prstGeom prst="rect">
            <a:avLst/>
          </a:prstGeom>
          <a:solidFill>
            <a:srgbClr val="C3E3F9"/>
          </a:solidFill>
          <a:ln>
            <a:noFill/>
          </a:ln>
          <a:effectLst/>
          <a:extLst/>
        </p:spPr>
        <p:txBody>
          <a:bodyPr wrap="square">
            <a:spAutoFit/>
          </a:bodyPr>
          <a:lstStyle/>
          <a:p>
            <a:pPr algn="ctr"/>
            <a:r>
              <a:rPr lang="zh-CN" altLang="en-US" sz="1200" b="1" dirty="0">
                <a:solidFill>
                  <a:srgbClr val="C00000"/>
                </a:solidFill>
                <a:latin typeface="微软雅黑" pitchFamily="34" charset="-122"/>
                <a:ea typeface="微软雅黑" pitchFamily="34" charset="-122"/>
              </a:rPr>
              <a:t>不允许接收</a:t>
            </a:r>
          </a:p>
        </p:txBody>
      </p:sp>
      <p:sp>
        <p:nvSpPr>
          <p:cNvPr id="108" name="Text Box 53"/>
          <p:cNvSpPr txBox="1">
            <a:spLocks noChangeArrowheads="1"/>
          </p:cNvSpPr>
          <p:nvPr/>
        </p:nvSpPr>
        <p:spPr bwMode="auto">
          <a:xfrm>
            <a:off x="1383275" y="3678768"/>
            <a:ext cx="954108" cy="461665"/>
          </a:xfrm>
          <a:prstGeom prst="rect">
            <a:avLst/>
          </a:prstGeom>
          <a:solidFill>
            <a:srgbClr val="C3E3F9"/>
          </a:solidFill>
          <a:ln>
            <a:noFill/>
          </a:ln>
          <a:effectLs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已发送确认</a:t>
            </a:r>
          </a:p>
          <a:p>
            <a:pPr algn="ctr"/>
            <a:r>
              <a:rPr lang="zh-CN" altLang="en-US" sz="1200" b="1" dirty="0">
                <a:solidFill>
                  <a:srgbClr val="CC00CC"/>
                </a:solidFill>
                <a:latin typeface="微软雅黑" pitchFamily="34" charset="-122"/>
                <a:ea typeface="微软雅黑" pitchFamily="34" charset="-122"/>
              </a:rPr>
              <a:t>并交付主机</a:t>
            </a:r>
          </a:p>
        </p:txBody>
      </p:sp>
      <p:grpSp>
        <p:nvGrpSpPr>
          <p:cNvPr id="7" name="组合 6"/>
          <p:cNvGrpSpPr/>
          <p:nvPr/>
        </p:nvGrpSpPr>
        <p:grpSpPr>
          <a:xfrm>
            <a:off x="3052496" y="2958262"/>
            <a:ext cx="4336762" cy="1030896"/>
            <a:chOff x="2399443" y="2958262"/>
            <a:chExt cx="4336762" cy="1030896"/>
          </a:xfrm>
        </p:grpSpPr>
        <p:sp>
          <p:nvSpPr>
            <p:cNvPr id="62" name="Line 4"/>
            <p:cNvSpPr>
              <a:spLocks noChangeShapeType="1"/>
            </p:cNvSpPr>
            <p:nvPr/>
          </p:nvSpPr>
          <p:spPr bwMode="auto">
            <a:xfrm flipV="1">
              <a:off x="2399443" y="3117862"/>
              <a:ext cx="4334378" cy="7707"/>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9" name="Text Box 54"/>
            <p:cNvSpPr txBox="1">
              <a:spLocks noChangeArrowheads="1"/>
            </p:cNvSpPr>
            <p:nvPr/>
          </p:nvSpPr>
          <p:spPr bwMode="auto">
            <a:xfrm>
              <a:off x="3709612" y="2958262"/>
              <a:ext cx="1904689" cy="276999"/>
            </a:xfrm>
            <a:prstGeom prst="rect">
              <a:avLst/>
            </a:prstGeom>
            <a:solidFill>
              <a:srgbClr val="C3E3F9"/>
            </a:solidFill>
            <a:ln>
              <a:noFill/>
            </a:ln>
            <a:effectLst/>
            <a:extLst/>
          </p:spPr>
          <p:txBody>
            <a:bodyPr wrap="none">
              <a:spAutoFit/>
            </a:bodyPr>
            <a:lstStyle/>
            <a:p>
              <a:pPr algn="ctr"/>
              <a:r>
                <a:rPr lang="en-US" altLang="zh-CN" sz="1200" b="1" dirty="0">
                  <a:solidFill>
                    <a:srgbClr val="0000FF"/>
                  </a:solidFill>
                  <a:latin typeface="微软雅黑" pitchFamily="34" charset="-122"/>
                  <a:ea typeface="微软雅黑" pitchFamily="34" charset="-122"/>
                </a:rPr>
                <a:t>B </a:t>
              </a:r>
              <a:r>
                <a:rPr lang="zh-CN" altLang="en-US" sz="1200" b="1" dirty="0">
                  <a:solidFill>
                    <a:srgbClr val="0000FF"/>
                  </a:solidFill>
                  <a:latin typeface="微软雅黑" pitchFamily="34" charset="-122"/>
                  <a:ea typeface="微软雅黑" pitchFamily="34" charset="-122"/>
                </a:rPr>
                <a:t>的接收窗口 </a:t>
              </a:r>
              <a:r>
                <a:rPr lang="en-US" altLang="zh-CN" sz="1200" b="1" dirty="0">
                  <a:solidFill>
                    <a:srgbClr val="0000FF"/>
                  </a:solidFill>
                  <a:latin typeface="微软雅黑" pitchFamily="34" charset="-122"/>
                  <a:ea typeface="微软雅黑" pitchFamily="34" charset="-122"/>
                </a:rPr>
                <a:t>= 20 </a:t>
              </a:r>
              <a:r>
                <a:rPr lang="zh-CN" altLang="en-US" sz="1200" b="1" dirty="0">
                  <a:solidFill>
                    <a:srgbClr val="0000FF"/>
                  </a:solidFill>
                  <a:latin typeface="微软雅黑" pitchFamily="34" charset="-122"/>
                  <a:ea typeface="微软雅黑" pitchFamily="34" charset="-122"/>
                </a:rPr>
                <a:t>字节</a:t>
              </a:r>
            </a:p>
          </p:txBody>
        </p:sp>
        <p:sp>
          <p:nvSpPr>
            <p:cNvPr id="110" name="Text Box 55"/>
            <p:cNvSpPr txBox="1">
              <a:spLocks noChangeArrowheads="1"/>
            </p:cNvSpPr>
            <p:nvPr/>
          </p:nvSpPr>
          <p:spPr bwMode="auto">
            <a:xfrm>
              <a:off x="4283408" y="3712159"/>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允许接收</a:t>
              </a:r>
            </a:p>
          </p:txBody>
        </p:sp>
        <p:sp>
          <p:nvSpPr>
            <p:cNvPr id="111" name="Rectangle 56"/>
            <p:cNvSpPr>
              <a:spLocks noChangeArrowheads="1"/>
            </p:cNvSpPr>
            <p:nvPr/>
          </p:nvSpPr>
          <p:spPr bwMode="auto">
            <a:xfrm>
              <a:off x="2403020" y="3269482"/>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grpSp>
      <p:sp>
        <p:nvSpPr>
          <p:cNvPr id="150"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51" name="Rectangle 6"/>
          <p:cNvSpPr>
            <a:spLocks noChangeArrowheads="1"/>
          </p:cNvSpPr>
          <p:nvPr/>
        </p:nvSpPr>
        <p:spPr bwMode="auto">
          <a:xfrm>
            <a:off x="3847815" y="587638"/>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窗口的滑动</a:t>
            </a:r>
          </a:p>
        </p:txBody>
      </p:sp>
      <p:sp>
        <p:nvSpPr>
          <p:cNvPr id="48" name="Text Box 6"/>
          <p:cNvSpPr txBox="1">
            <a:spLocks noChangeArrowheads="1"/>
          </p:cNvSpPr>
          <p:nvPr/>
        </p:nvSpPr>
        <p:spPr bwMode="auto">
          <a:xfrm>
            <a:off x="7494873" y="1836888"/>
            <a:ext cx="795308" cy="461665"/>
          </a:xfrm>
          <a:prstGeom prst="rect">
            <a:avLst/>
          </a:prstGeom>
          <a:solidFill>
            <a:srgbClr val="C3E3F9"/>
          </a:solidFill>
          <a:ln>
            <a:noFill/>
          </a:ln>
          <a:effectLst/>
          <a:extLst/>
        </p:spPr>
        <p:txBody>
          <a:bodyPr wrap="square">
            <a:spAutoFit/>
          </a:bodyPr>
          <a:lstStyle/>
          <a:p>
            <a:pPr algn="ctr"/>
            <a:r>
              <a:rPr lang="zh-CN" altLang="en-US" sz="1200" b="1" dirty="0">
                <a:solidFill>
                  <a:srgbClr val="C00000"/>
                </a:solidFill>
                <a:latin typeface="微软雅黑" pitchFamily="34" charset="-122"/>
                <a:ea typeface="微软雅黑" pitchFamily="34" charset="-122"/>
              </a:rPr>
              <a:t>不允许</a:t>
            </a:r>
            <a:endParaRPr lang="en-US" altLang="zh-CN" sz="1200" b="1" dirty="0">
              <a:solidFill>
                <a:srgbClr val="C00000"/>
              </a:solidFill>
              <a:latin typeface="微软雅黑" pitchFamily="34" charset="-122"/>
              <a:ea typeface="微软雅黑" pitchFamily="34" charset="-122"/>
            </a:endParaRPr>
          </a:p>
          <a:p>
            <a:pPr algn="ctr"/>
            <a:r>
              <a:rPr lang="zh-CN" altLang="en-US" sz="1200" b="1" dirty="0">
                <a:solidFill>
                  <a:srgbClr val="C00000"/>
                </a:solidFill>
                <a:latin typeface="微软雅黑" pitchFamily="34" charset="-122"/>
                <a:ea typeface="微软雅黑" pitchFamily="34" charset="-122"/>
              </a:rPr>
              <a:t>发送</a:t>
            </a:r>
          </a:p>
        </p:txBody>
      </p:sp>
      <p:sp>
        <p:nvSpPr>
          <p:cNvPr id="49" name="Text Box 7"/>
          <p:cNvSpPr txBox="1">
            <a:spLocks noChangeArrowheads="1"/>
          </p:cNvSpPr>
          <p:nvPr/>
        </p:nvSpPr>
        <p:spPr bwMode="auto">
          <a:xfrm>
            <a:off x="1461412" y="1818933"/>
            <a:ext cx="800219" cy="461665"/>
          </a:xfrm>
          <a:prstGeom prst="rect">
            <a:avLst/>
          </a:prstGeom>
          <a:solidFill>
            <a:srgbClr val="C3E3F9"/>
          </a:solidFill>
          <a:ln>
            <a:noFill/>
          </a:ln>
          <a:effectLs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已发送并</a:t>
            </a:r>
          </a:p>
          <a:p>
            <a:pPr algn="ctr"/>
            <a:r>
              <a:rPr lang="zh-CN" altLang="en-US" sz="1200" b="1" dirty="0">
                <a:solidFill>
                  <a:srgbClr val="CC00CC"/>
                </a:solidFill>
                <a:latin typeface="微软雅黑" pitchFamily="34" charset="-122"/>
                <a:ea typeface="微软雅黑" pitchFamily="34" charset="-122"/>
              </a:rPr>
              <a:t>收到确认</a:t>
            </a:r>
          </a:p>
        </p:txBody>
      </p:sp>
      <p:grpSp>
        <p:nvGrpSpPr>
          <p:cNvPr id="6" name="组合 5"/>
          <p:cNvGrpSpPr/>
          <p:nvPr/>
        </p:nvGrpSpPr>
        <p:grpSpPr>
          <a:xfrm>
            <a:off x="3579828" y="2356980"/>
            <a:ext cx="3039613" cy="483190"/>
            <a:chOff x="4131976" y="2239207"/>
            <a:chExt cx="3039613" cy="483190"/>
          </a:xfrm>
        </p:grpSpPr>
        <p:sp>
          <p:nvSpPr>
            <p:cNvPr id="2" name="上箭头 1"/>
            <p:cNvSpPr/>
            <p:nvPr/>
          </p:nvSpPr>
          <p:spPr>
            <a:xfrm>
              <a:off x="4131976" y="2239207"/>
              <a:ext cx="302864" cy="483190"/>
            </a:xfrm>
            <a:prstGeom prst="upArrow">
              <a:avLst>
                <a:gd name="adj1" fmla="val 39167"/>
                <a:gd name="adj2" fmla="val 50000"/>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49592" y="2356544"/>
              <a:ext cx="2821997"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ACK = 1</a:t>
              </a:r>
              <a:r>
                <a:rPr lang="zh-CN" altLang="en-US" sz="1200" b="1" dirty="0">
                  <a:latin typeface="微软雅黑" panose="020B0503020204020204" pitchFamily="34" charset="-122"/>
                  <a:ea typeface="微软雅黑" panose="020B0503020204020204" pitchFamily="34" charset="-122"/>
                </a:rPr>
                <a:t>，确认号 </a:t>
              </a:r>
              <a:r>
                <a:rPr lang="en-US" altLang="zh-CN" sz="1200" b="1" dirty="0">
                  <a:latin typeface="微软雅黑" panose="020B0503020204020204" pitchFamily="34" charset="-122"/>
                  <a:ea typeface="微软雅黑" panose="020B0503020204020204" pitchFamily="34" charset="-122"/>
                </a:rPr>
                <a:t>= 34</a:t>
              </a:r>
              <a:r>
                <a:rPr lang="zh-CN" altLang="en-US" sz="1200" b="1" dirty="0">
                  <a:latin typeface="微软雅黑" panose="020B0503020204020204" pitchFamily="34" charset="-122"/>
                  <a:ea typeface="微软雅黑" panose="020B0503020204020204" pitchFamily="34" charset="-122"/>
                </a:rPr>
                <a:t>，窗口 </a:t>
              </a:r>
              <a:r>
                <a:rPr lang="en-US" altLang="zh-CN" sz="1200" b="1" dirty="0">
                  <a:latin typeface="微软雅黑" panose="020B0503020204020204" pitchFamily="34" charset="-122"/>
                  <a:ea typeface="微软雅黑" panose="020B0503020204020204" pitchFamily="34" charset="-122"/>
                </a:rPr>
                <a:t>= 20</a:t>
              </a:r>
            </a:p>
          </p:txBody>
        </p:sp>
      </p:grpSp>
      <p:grpSp>
        <p:nvGrpSpPr>
          <p:cNvPr id="5" name="组合 4"/>
          <p:cNvGrpSpPr/>
          <p:nvPr/>
        </p:nvGrpSpPr>
        <p:grpSpPr>
          <a:xfrm>
            <a:off x="3011281" y="1102078"/>
            <a:ext cx="4692017" cy="1326536"/>
            <a:chOff x="2360115" y="1102078"/>
            <a:chExt cx="4692017" cy="1326536"/>
          </a:xfrm>
        </p:grpSpPr>
        <p:sp>
          <p:nvSpPr>
            <p:cNvPr id="51" name="Rectangle 10"/>
            <p:cNvSpPr>
              <a:spLocks noChangeArrowheads="1"/>
            </p:cNvSpPr>
            <p:nvPr/>
          </p:nvSpPr>
          <p:spPr bwMode="auto">
            <a:xfrm>
              <a:off x="2404213" y="1421663"/>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grpSp>
          <p:nvGrpSpPr>
            <p:cNvPr id="87" name="组合 86"/>
            <p:cNvGrpSpPr/>
            <p:nvPr/>
          </p:nvGrpSpPr>
          <p:grpSpPr>
            <a:xfrm>
              <a:off x="2360115" y="1771776"/>
              <a:ext cx="348173" cy="656838"/>
              <a:chOff x="2360115" y="2373060"/>
              <a:chExt cx="348173" cy="656838"/>
            </a:xfrm>
          </p:grpSpPr>
          <p:sp>
            <p:nvSpPr>
              <p:cNvPr id="88" name="Line 44"/>
              <p:cNvSpPr>
                <a:spLocks noChangeShapeType="1"/>
              </p:cNvSpPr>
              <p:nvPr/>
            </p:nvSpPr>
            <p:spPr bwMode="auto">
              <a:xfrm flipV="1">
                <a:off x="2515137"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89" name="Text Box 45"/>
              <p:cNvSpPr txBox="1">
                <a:spLocks noChangeArrowheads="1"/>
              </p:cNvSpPr>
              <p:nvPr/>
            </p:nvSpPr>
            <p:spPr bwMode="auto">
              <a:xfrm>
                <a:off x="2360115" y="2752899"/>
                <a:ext cx="34817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itchFamily="34" charset="-122"/>
                    <a:ea typeface="微软雅黑" pitchFamily="34" charset="-122"/>
                  </a:rPr>
                  <a:t>P</a:t>
                </a:r>
                <a:r>
                  <a:rPr lang="en-US" altLang="zh-CN" sz="1200" b="1" baseline="-25000" dirty="0">
                    <a:latin typeface="微软雅黑" pitchFamily="34" charset="-122"/>
                    <a:ea typeface="微软雅黑" pitchFamily="34" charset="-122"/>
                  </a:rPr>
                  <a:t>1</a:t>
                </a:r>
              </a:p>
            </p:txBody>
          </p:sp>
        </p:grpSp>
        <p:grpSp>
          <p:nvGrpSpPr>
            <p:cNvPr id="90" name="组合 89"/>
            <p:cNvGrpSpPr/>
            <p:nvPr/>
          </p:nvGrpSpPr>
          <p:grpSpPr>
            <a:xfrm>
              <a:off x="4134194" y="1771776"/>
              <a:ext cx="328937" cy="633755"/>
              <a:chOff x="4134194" y="2373060"/>
              <a:chExt cx="328937" cy="633755"/>
            </a:xfrm>
          </p:grpSpPr>
          <p:sp>
            <p:nvSpPr>
              <p:cNvPr id="91" name="Line 47"/>
              <p:cNvSpPr>
                <a:spLocks noChangeShapeType="1"/>
              </p:cNvSpPr>
              <p:nvPr/>
            </p:nvSpPr>
            <p:spPr bwMode="auto">
              <a:xfrm flipV="1">
                <a:off x="4266476"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2" name="Text Box 48"/>
              <p:cNvSpPr txBox="1">
                <a:spLocks noChangeArrowheads="1"/>
              </p:cNvSpPr>
              <p:nvPr/>
            </p:nvSpPr>
            <p:spPr bwMode="auto">
              <a:xfrm>
                <a:off x="4134194"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2</a:t>
                </a:r>
              </a:p>
            </p:txBody>
          </p:sp>
        </p:grpSp>
        <p:grpSp>
          <p:nvGrpSpPr>
            <p:cNvPr id="93" name="组合 92"/>
            <p:cNvGrpSpPr/>
            <p:nvPr/>
          </p:nvGrpSpPr>
          <p:grpSpPr>
            <a:xfrm>
              <a:off x="6723195" y="1771776"/>
              <a:ext cx="328937" cy="633755"/>
              <a:chOff x="6723195" y="2373060"/>
              <a:chExt cx="328937" cy="633755"/>
            </a:xfrm>
          </p:grpSpPr>
          <p:sp>
            <p:nvSpPr>
              <p:cNvPr id="94" name="Line 50"/>
              <p:cNvSpPr>
                <a:spLocks noChangeShapeType="1"/>
              </p:cNvSpPr>
              <p:nvPr/>
            </p:nvSpPr>
            <p:spPr bwMode="auto">
              <a:xfrm flipV="1">
                <a:off x="686502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5" name="Text Box 51"/>
              <p:cNvSpPr txBox="1">
                <a:spLocks noChangeArrowheads="1"/>
              </p:cNvSpPr>
              <p:nvPr/>
            </p:nvSpPr>
            <p:spPr bwMode="auto">
              <a:xfrm>
                <a:off x="6723195"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3</a:t>
                </a:r>
              </a:p>
            </p:txBody>
          </p:sp>
        </p:grpSp>
        <p:sp>
          <p:nvSpPr>
            <p:cNvPr id="100" name="Line 10"/>
            <p:cNvSpPr>
              <a:spLocks noChangeShapeType="1"/>
            </p:cNvSpPr>
            <p:nvPr/>
          </p:nvSpPr>
          <p:spPr bwMode="auto">
            <a:xfrm>
              <a:off x="2397825" y="1281780"/>
              <a:ext cx="4335996"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1" name="Text Box 11"/>
            <p:cNvSpPr txBox="1">
              <a:spLocks noChangeArrowheads="1"/>
            </p:cNvSpPr>
            <p:nvPr/>
          </p:nvSpPr>
          <p:spPr bwMode="auto">
            <a:xfrm>
              <a:off x="3681652" y="1102078"/>
              <a:ext cx="1573183" cy="287607"/>
            </a:xfrm>
            <a:prstGeom prst="rect">
              <a:avLst/>
            </a:prstGeom>
            <a:solidFill>
              <a:srgbClr val="C3E3F9"/>
            </a:solidFill>
            <a:ln>
              <a:noFill/>
            </a:ln>
            <a:effectLst/>
            <a:extLst/>
          </p:spPr>
          <p:txBody>
            <a:bodyPr wrap="none">
              <a:spAutoFit/>
            </a:bodyPr>
            <a:lstStyle/>
            <a:p>
              <a:r>
                <a:rPr lang="en-US" altLang="zh-CN" sz="1200" b="1" dirty="0">
                  <a:solidFill>
                    <a:srgbClr val="0000FF"/>
                  </a:solidFill>
                  <a:latin typeface="微软雅黑" pitchFamily="34" charset="-122"/>
                  <a:ea typeface="微软雅黑" pitchFamily="34" charset="-122"/>
                </a:rPr>
                <a:t>A </a:t>
              </a:r>
              <a:r>
                <a:rPr lang="zh-CN" altLang="en-US" sz="1200" b="1" dirty="0">
                  <a:solidFill>
                    <a:srgbClr val="0000FF"/>
                  </a:solidFill>
                  <a:latin typeface="微软雅黑" pitchFamily="34" charset="-122"/>
                  <a:ea typeface="微软雅黑" pitchFamily="34" charset="-122"/>
                </a:rPr>
                <a:t>的发送窗口 </a:t>
              </a:r>
              <a:r>
                <a:rPr lang="en-US" altLang="zh-CN" sz="1200" b="1" dirty="0">
                  <a:solidFill>
                    <a:srgbClr val="0000FF"/>
                  </a:solidFill>
                  <a:latin typeface="微软雅黑" pitchFamily="34" charset="-122"/>
                  <a:ea typeface="微软雅黑" pitchFamily="34" charset="-122"/>
                </a:rPr>
                <a:t>= 20</a:t>
              </a:r>
            </a:p>
          </p:txBody>
        </p:sp>
      </p:grpSp>
      <p:sp>
        <p:nvSpPr>
          <p:cNvPr id="52" name="Rectangle 11"/>
          <p:cNvSpPr>
            <a:spLocks noChangeArrowheads="1"/>
          </p:cNvSpPr>
          <p:nvPr/>
        </p:nvSpPr>
        <p:spPr bwMode="auto">
          <a:xfrm>
            <a:off x="1348648" y="1571397"/>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53" name="Rectangle 12"/>
          <p:cNvSpPr>
            <a:spLocks noChangeArrowheads="1"/>
          </p:cNvSpPr>
          <p:nvPr/>
        </p:nvSpPr>
        <p:spPr bwMode="auto">
          <a:xfrm>
            <a:off x="1565725" y="1570297"/>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27</a:t>
            </a:r>
          </a:p>
        </p:txBody>
      </p:sp>
      <p:sp>
        <p:nvSpPr>
          <p:cNvPr id="54" name="Rectangle 13"/>
          <p:cNvSpPr>
            <a:spLocks noChangeArrowheads="1"/>
          </p:cNvSpPr>
          <p:nvPr/>
        </p:nvSpPr>
        <p:spPr bwMode="auto">
          <a:xfrm>
            <a:off x="1782801" y="1569195"/>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55" name="Rectangle 14"/>
          <p:cNvSpPr>
            <a:spLocks noChangeArrowheads="1"/>
          </p:cNvSpPr>
          <p:nvPr/>
        </p:nvSpPr>
        <p:spPr bwMode="auto">
          <a:xfrm>
            <a:off x="1999878" y="156809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56" name="Rectangle 15"/>
          <p:cNvSpPr>
            <a:spLocks noChangeArrowheads="1"/>
          </p:cNvSpPr>
          <p:nvPr/>
        </p:nvSpPr>
        <p:spPr bwMode="auto">
          <a:xfrm>
            <a:off x="2216954" y="156699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grpSp>
        <p:nvGrpSpPr>
          <p:cNvPr id="57" name="组合 56"/>
          <p:cNvGrpSpPr/>
          <p:nvPr/>
        </p:nvGrpSpPr>
        <p:grpSpPr>
          <a:xfrm>
            <a:off x="2434031" y="1554883"/>
            <a:ext cx="2332978" cy="210286"/>
            <a:chOff x="2434031" y="1636215"/>
            <a:chExt cx="2332978" cy="210286"/>
          </a:xfrm>
        </p:grpSpPr>
        <p:sp>
          <p:nvSpPr>
            <p:cNvPr id="58" name="Rectangle 16"/>
            <p:cNvSpPr>
              <a:spLocks noChangeArrowheads="1"/>
            </p:cNvSpPr>
            <p:nvPr/>
          </p:nvSpPr>
          <p:spPr bwMode="auto">
            <a:xfrm>
              <a:off x="2434031" y="1647224"/>
              <a:ext cx="162211" cy="199277"/>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59" name="Rectangle 17"/>
            <p:cNvSpPr>
              <a:spLocks noChangeArrowheads="1"/>
            </p:cNvSpPr>
            <p:nvPr/>
          </p:nvSpPr>
          <p:spPr bwMode="auto">
            <a:xfrm>
              <a:off x="2651108" y="1646123"/>
              <a:ext cx="162211" cy="199278"/>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60" name="Rectangle 18"/>
            <p:cNvSpPr>
              <a:spLocks noChangeArrowheads="1"/>
            </p:cNvSpPr>
            <p:nvPr/>
          </p:nvSpPr>
          <p:spPr bwMode="auto">
            <a:xfrm>
              <a:off x="2868185" y="1645023"/>
              <a:ext cx="162211" cy="199277"/>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33</a:t>
              </a:r>
            </a:p>
          </p:txBody>
        </p:sp>
        <p:sp>
          <p:nvSpPr>
            <p:cNvPr id="61" name="Rectangle 19"/>
            <p:cNvSpPr>
              <a:spLocks noChangeArrowheads="1"/>
            </p:cNvSpPr>
            <p:nvPr/>
          </p:nvSpPr>
          <p:spPr bwMode="auto">
            <a:xfrm>
              <a:off x="3085262" y="1643921"/>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63" name="Rectangle 20"/>
            <p:cNvSpPr>
              <a:spLocks noChangeArrowheads="1"/>
            </p:cNvSpPr>
            <p:nvPr/>
          </p:nvSpPr>
          <p:spPr bwMode="auto">
            <a:xfrm>
              <a:off x="3302338" y="1642821"/>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64" name="Rectangle 21"/>
            <p:cNvSpPr>
              <a:spLocks noChangeArrowheads="1"/>
            </p:cNvSpPr>
            <p:nvPr/>
          </p:nvSpPr>
          <p:spPr bwMode="auto">
            <a:xfrm>
              <a:off x="3519415" y="1641719"/>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65" name="Rectangle 22"/>
            <p:cNvSpPr>
              <a:spLocks noChangeArrowheads="1"/>
            </p:cNvSpPr>
            <p:nvPr/>
          </p:nvSpPr>
          <p:spPr bwMode="auto">
            <a:xfrm>
              <a:off x="3736492" y="1640619"/>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66" name="Rectangle 23"/>
            <p:cNvSpPr>
              <a:spLocks noChangeArrowheads="1"/>
            </p:cNvSpPr>
            <p:nvPr/>
          </p:nvSpPr>
          <p:spPr bwMode="auto">
            <a:xfrm>
              <a:off x="3953568" y="1639517"/>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38</a:t>
              </a:r>
            </a:p>
          </p:txBody>
        </p:sp>
        <p:sp>
          <p:nvSpPr>
            <p:cNvPr id="67" name="Rectangle 24"/>
            <p:cNvSpPr>
              <a:spLocks noChangeArrowheads="1"/>
            </p:cNvSpPr>
            <p:nvPr/>
          </p:nvSpPr>
          <p:spPr bwMode="auto">
            <a:xfrm>
              <a:off x="4170645" y="1638417"/>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68" name="Rectangle 25"/>
            <p:cNvSpPr>
              <a:spLocks noChangeArrowheads="1"/>
            </p:cNvSpPr>
            <p:nvPr/>
          </p:nvSpPr>
          <p:spPr bwMode="auto">
            <a:xfrm>
              <a:off x="4387721" y="1637315"/>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69" name="Rectangle 26"/>
            <p:cNvSpPr>
              <a:spLocks noChangeArrowheads="1"/>
            </p:cNvSpPr>
            <p:nvPr/>
          </p:nvSpPr>
          <p:spPr bwMode="auto">
            <a:xfrm>
              <a:off x="4604798" y="1636215"/>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grpSp>
      <p:grpSp>
        <p:nvGrpSpPr>
          <p:cNvPr id="70" name="组合 69"/>
          <p:cNvGrpSpPr/>
          <p:nvPr/>
        </p:nvGrpSpPr>
        <p:grpSpPr>
          <a:xfrm>
            <a:off x="4821875" y="1544973"/>
            <a:ext cx="1898824" cy="208086"/>
            <a:chOff x="4821875" y="1626305"/>
            <a:chExt cx="1898824" cy="208086"/>
          </a:xfrm>
        </p:grpSpPr>
        <p:sp>
          <p:nvSpPr>
            <p:cNvPr id="71" name="Rectangle 27"/>
            <p:cNvSpPr>
              <a:spLocks noChangeArrowheads="1"/>
            </p:cNvSpPr>
            <p:nvPr/>
          </p:nvSpPr>
          <p:spPr bwMode="auto">
            <a:xfrm>
              <a:off x="4821875" y="1635113"/>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72" name="Rectangle 28"/>
            <p:cNvSpPr>
              <a:spLocks noChangeArrowheads="1"/>
            </p:cNvSpPr>
            <p:nvPr/>
          </p:nvSpPr>
          <p:spPr bwMode="auto">
            <a:xfrm>
              <a:off x="5038951" y="1634013"/>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73" name="Rectangle 29"/>
            <p:cNvSpPr>
              <a:spLocks noChangeArrowheads="1"/>
            </p:cNvSpPr>
            <p:nvPr/>
          </p:nvSpPr>
          <p:spPr bwMode="auto">
            <a:xfrm>
              <a:off x="5256029" y="1632911"/>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74" name="Rectangle 30"/>
            <p:cNvSpPr>
              <a:spLocks noChangeArrowheads="1"/>
            </p:cNvSpPr>
            <p:nvPr/>
          </p:nvSpPr>
          <p:spPr bwMode="auto">
            <a:xfrm>
              <a:off x="5473105" y="1631811"/>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75" name="Rectangle 31"/>
            <p:cNvSpPr>
              <a:spLocks noChangeArrowheads="1"/>
            </p:cNvSpPr>
            <p:nvPr/>
          </p:nvSpPr>
          <p:spPr bwMode="auto">
            <a:xfrm>
              <a:off x="5690182" y="1630709"/>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76" name="Rectangle 32"/>
            <p:cNvSpPr>
              <a:spLocks noChangeArrowheads="1"/>
            </p:cNvSpPr>
            <p:nvPr/>
          </p:nvSpPr>
          <p:spPr bwMode="auto">
            <a:xfrm>
              <a:off x="5907259" y="162960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77" name="Rectangle 33"/>
            <p:cNvSpPr>
              <a:spLocks noChangeArrowheads="1"/>
            </p:cNvSpPr>
            <p:nvPr/>
          </p:nvSpPr>
          <p:spPr bwMode="auto">
            <a:xfrm>
              <a:off x="6124335" y="1628507"/>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78" name="Rectangle 34"/>
            <p:cNvSpPr>
              <a:spLocks noChangeArrowheads="1"/>
            </p:cNvSpPr>
            <p:nvPr/>
          </p:nvSpPr>
          <p:spPr bwMode="auto">
            <a:xfrm>
              <a:off x="6341412" y="1627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79" name="Rectangle 35"/>
            <p:cNvSpPr>
              <a:spLocks noChangeArrowheads="1"/>
            </p:cNvSpPr>
            <p:nvPr/>
          </p:nvSpPr>
          <p:spPr bwMode="auto">
            <a:xfrm>
              <a:off x="6558488" y="1626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80" name="Rectangle 36"/>
          <p:cNvSpPr>
            <a:spLocks noChangeArrowheads="1"/>
          </p:cNvSpPr>
          <p:nvPr/>
        </p:nvSpPr>
        <p:spPr bwMode="auto">
          <a:xfrm>
            <a:off x="6775565" y="1543873"/>
            <a:ext cx="162211" cy="199277"/>
          </a:xfrm>
          <a:prstGeom prst="rect">
            <a:avLst/>
          </a:prstGeom>
          <a:solidFill>
            <a:srgbClr val="00FFFF"/>
          </a:solidFill>
          <a:ln w="9525">
            <a:solidFill>
              <a:schemeClr val="tx1"/>
            </a:solidFill>
            <a:miter lim="800000"/>
            <a:headEnd/>
            <a:tailEnd/>
          </a:ln>
          <a:effectLst/>
          <a:extLst/>
        </p:spPr>
        <p:txBody>
          <a:bodyPr wrap="none" anchor="ctr"/>
          <a:lstStyle/>
          <a:p>
            <a:pPr algn="ctr"/>
            <a:r>
              <a:rPr kumimoji="1" lang="en-US" altLang="zh-CN" sz="900" b="1" dirty="0">
                <a:latin typeface="微软雅黑" pitchFamily="34" charset="-122"/>
                <a:ea typeface="微软雅黑" pitchFamily="34" charset="-122"/>
              </a:rPr>
              <a:t>51</a:t>
            </a:r>
          </a:p>
        </p:txBody>
      </p:sp>
      <p:sp>
        <p:nvSpPr>
          <p:cNvPr id="81" name="Rectangle 37"/>
          <p:cNvSpPr>
            <a:spLocks noChangeArrowheads="1"/>
          </p:cNvSpPr>
          <p:nvPr/>
        </p:nvSpPr>
        <p:spPr bwMode="auto">
          <a:xfrm>
            <a:off x="6992642" y="1542771"/>
            <a:ext cx="162211" cy="199278"/>
          </a:xfrm>
          <a:prstGeom prst="rect">
            <a:avLst/>
          </a:prstGeom>
          <a:solidFill>
            <a:srgbClr val="00FFFF"/>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52</a:t>
            </a:r>
          </a:p>
        </p:txBody>
      </p:sp>
      <p:sp>
        <p:nvSpPr>
          <p:cNvPr id="82" name="Rectangle 38"/>
          <p:cNvSpPr>
            <a:spLocks noChangeArrowheads="1"/>
          </p:cNvSpPr>
          <p:nvPr/>
        </p:nvSpPr>
        <p:spPr bwMode="auto">
          <a:xfrm>
            <a:off x="7209718" y="1541671"/>
            <a:ext cx="162211" cy="199277"/>
          </a:xfrm>
          <a:prstGeom prst="rect">
            <a:avLst/>
          </a:prstGeom>
          <a:solidFill>
            <a:srgbClr val="00FFFF"/>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53</a:t>
            </a:r>
          </a:p>
        </p:txBody>
      </p:sp>
      <p:sp>
        <p:nvSpPr>
          <p:cNvPr id="83" name="Rectangle 39"/>
          <p:cNvSpPr>
            <a:spLocks noChangeArrowheads="1"/>
          </p:cNvSpPr>
          <p:nvPr/>
        </p:nvSpPr>
        <p:spPr bwMode="auto">
          <a:xfrm>
            <a:off x="7426795" y="1540569"/>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84" name="Rectangle 40"/>
          <p:cNvSpPr>
            <a:spLocks noChangeArrowheads="1"/>
          </p:cNvSpPr>
          <p:nvPr/>
        </p:nvSpPr>
        <p:spPr bwMode="auto">
          <a:xfrm>
            <a:off x="7643872"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86" name="Rectangle 42"/>
          <p:cNvSpPr>
            <a:spLocks noChangeArrowheads="1"/>
          </p:cNvSpPr>
          <p:nvPr/>
        </p:nvSpPr>
        <p:spPr bwMode="auto">
          <a:xfrm>
            <a:off x="7854985"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sp>
        <p:nvSpPr>
          <p:cNvPr id="112" name="Rectangle 57"/>
          <p:cNvSpPr>
            <a:spLocks noChangeArrowheads="1"/>
          </p:cNvSpPr>
          <p:nvPr/>
        </p:nvSpPr>
        <p:spPr bwMode="auto">
          <a:xfrm>
            <a:off x="1347455" y="341921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113" name="Rectangle 58"/>
          <p:cNvSpPr>
            <a:spLocks noChangeArrowheads="1"/>
          </p:cNvSpPr>
          <p:nvPr/>
        </p:nvSpPr>
        <p:spPr bwMode="auto">
          <a:xfrm>
            <a:off x="1564532" y="341811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27</a:t>
            </a:r>
          </a:p>
        </p:txBody>
      </p:sp>
      <p:sp>
        <p:nvSpPr>
          <p:cNvPr id="114" name="Rectangle 59"/>
          <p:cNvSpPr>
            <a:spLocks noChangeArrowheads="1"/>
          </p:cNvSpPr>
          <p:nvPr/>
        </p:nvSpPr>
        <p:spPr bwMode="auto">
          <a:xfrm>
            <a:off x="1781608" y="3417013"/>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115" name="Rectangle 60"/>
          <p:cNvSpPr>
            <a:spLocks noChangeArrowheads="1"/>
          </p:cNvSpPr>
          <p:nvPr/>
        </p:nvSpPr>
        <p:spPr bwMode="auto">
          <a:xfrm>
            <a:off x="1998685" y="3415911"/>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116" name="Rectangle 61"/>
          <p:cNvSpPr>
            <a:spLocks noChangeArrowheads="1"/>
          </p:cNvSpPr>
          <p:nvPr/>
        </p:nvSpPr>
        <p:spPr bwMode="auto">
          <a:xfrm>
            <a:off x="2215762" y="3414811"/>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sp>
        <p:nvSpPr>
          <p:cNvPr id="117" name="Rectangle 62"/>
          <p:cNvSpPr>
            <a:spLocks noChangeArrowheads="1"/>
          </p:cNvSpPr>
          <p:nvPr/>
        </p:nvSpPr>
        <p:spPr bwMode="auto">
          <a:xfrm>
            <a:off x="2432838" y="3413709"/>
            <a:ext cx="162211" cy="199278"/>
          </a:xfrm>
          <a:prstGeom prst="rect">
            <a:avLst/>
          </a:prstGeom>
          <a:solidFill>
            <a:srgbClr val="66FF33"/>
          </a:solidFill>
          <a:ln w="9525">
            <a:solidFill>
              <a:schemeClr val="tx1"/>
            </a:solidFill>
            <a:miter lim="800000"/>
            <a:headEnd/>
            <a:tailEnd/>
          </a:ln>
          <a:effectLst/>
          <a:ex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118" name="Rectangle 63"/>
          <p:cNvSpPr>
            <a:spLocks noChangeArrowheads="1"/>
          </p:cNvSpPr>
          <p:nvPr/>
        </p:nvSpPr>
        <p:spPr bwMode="auto">
          <a:xfrm>
            <a:off x="2649915" y="3412609"/>
            <a:ext cx="162211" cy="199277"/>
          </a:xfrm>
          <a:prstGeom prst="rect">
            <a:avLst/>
          </a:prstGeom>
          <a:solidFill>
            <a:srgbClr val="66FF33"/>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32</a:t>
            </a:r>
          </a:p>
        </p:txBody>
      </p:sp>
      <p:sp>
        <p:nvSpPr>
          <p:cNvPr id="119" name="Rectangle 64"/>
          <p:cNvSpPr>
            <a:spLocks noChangeArrowheads="1"/>
          </p:cNvSpPr>
          <p:nvPr/>
        </p:nvSpPr>
        <p:spPr bwMode="auto">
          <a:xfrm>
            <a:off x="2866991" y="3411507"/>
            <a:ext cx="162211" cy="199278"/>
          </a:xfrm>
          <a:prstGeom prst="rect">
            <a:avLst/>
          </a:prstGeom>
          <a:solidFill>
            <a:srgbClr val="66FF33"/>
          </a:solidFill>
          <a:ln w="9525">
            <a:solidFill>
              <a:schemeClr val="tx1"/>
            </a:solidFill>
            <a:miter lim="800000"/>
            <a:headEnd/>
            <a:tailEnd/>
          </a:ln>
          <a:effectLst/>
          <a:extLst/>
        </p:spPr>
        <p:txBody>
          <a:bodyPr wrap="none" anchor="ctr"/>
          <a:lstStyle/>
          <a:p>
            <a:pPr algn="ctr"/>
            <a:r>
              <a:rPr kumimoji="1" lang="en-US" altLang="zh-CN" sz="900" b="1" dirty="0">
                <a:latin typeface="微软雅黑" pitchFamily="34" charset="-122"/>
                <a:ea typeface="微软雅黑" pitchFamily="34" charset="-122"/>
              </a:rPr>
              <a:t>33</a:t>
            </a:r>
          </a:p>
        </p:txBody>
      </p:sp>
      <p:sp>
        <p:nvSpPr>
          <p:cNvPr id="120" name="Rectangle 65"/>
          <p:cNvSpPr>
            <a:spLocks noChangeArrowheads="1"/>
          </p:cNvSpPr>
          <p:nvPr/>
        </p:nvSpPr>
        <p:spPr bwMode="auto">
          <a:xfrm>
            <a:off x="3084068" y="3410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121" name="Rectangle 66"/>
          <p:cNvSpPr>
            <a:spLocks noChangeArrowheads="1"/>
          </p:cNvSpPr>
          <p:nvPr/>
        </p:nvSpPr>
        <p:spPr bwMode="auto">
          <a:xfrm>
            <a:off x="3301145" y="3409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122" name="Rectangle 67"/>
          <p:cNvSpPr>
            <a:spLocks noChangeArrowheads="1"/>
          </p:cNvSpPr>
          <p:nvPr/>
        </p:nvSpPr>
        <p:spPr bwMode="auto">
          <a:xfrm>
            <a:off x="3518222" y="340820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123" name="Rectangle 68"/>
          <p:cNvSpPr>
            <a:spLocks noChangeArrowheads="1"/>
          </p:cNvSpPr>
          <p:nvPr/>
        </p:nvSpPr>
        <p:spPr bwMode="auto">
          <a:xfrm>
            <a:off x="3735299" y="3407104"/>
            <a:ext cx="162211" cy="199278"/>
          </a:xfrm>
          <a:prstGeom prst="rect">
            <a:avLst/>
          </a:prstGeom>
          <a:solidFill>
            <a:srgbClr val="FFC000"/>
          </a:solidFill>
          <a:ln w="9525">
            <a:solidFill>
              <a:schemeClr val="tx1"/>
            </a:solidFill>
            <a:miter lim="800000"/>
            <a:headEnd/>
            <a:tailEnd/>
          </a:ln>
          <a:effectLst/>
          <a:extLst/>
        </p:spPr>
        <p:txBody>
          <a:bodyPr wrap="none" anchor="ctr"/>
          <a:lstStyle/>
          <a:p>
            <a:pPr algn="ctr"/>
            <a:r>
              <a:rPr kumimoji="1" lang="en-US" altLang="zh-CN" sz="900" b="1" dirty="0">
                <a:latin typeface="微软雅黑" pitchFamily="34" charset="-122"/>
                <a:ea typeface="微软雅黑" pitchFamily="34" charset="-122"/>
              </a:rPr>
              <a:t>37</a:t>
            </a:r>
          </a:p>
        </p:txBody>
      </p:sp>
      <p:sp>
        <p:nvSpPr>
          <p:cNvPr id="124" name="Rectangle 69"/>
          <p:cNvSpPr>
            <a:spLocks noChangeArrowheads="1"/>
          </p:cNvSpPr>
          <p:nvPr/>
        </p:nvSpPr>
        <p:spPr bwMode="auto">
          <a:xfrm>
            <a:off x="3952375" y="3406004"/>
            <a:ext cx="162211" cy="199277"/>
          </a:xfrm>
          <a:prstGeom prst="rect">
            <a:avLst/>
          </a:prstGeom>
          <a:solidFill>
            <a:srgbClr val="FFC000"/>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38</a:t>
            </a:r>
          </a:p>
        </p:txBody>
      </p:sp>
      <p:sp>
        <p:nvSpPr>
          <p:cNvPr id="125" name="Rectangle 70"/>
          <p:cNvSpPr>
            <a:spLocks noChangeArrowheads="1"/>
          </p:cNvSpPr>
          <p:nvPr/>
        </p:nvSpPr>
        <p:spPr bwMode="auto">
          <a:xfrm>
            <a:off x="4169452" y="340490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126" name="Rectangle 71"/>
          <p:cNvSpPr>
            <a:spLocks noChangeArrowheads="1"/>
          </p:cNvSpPr>
          <p:nvPr/>
        </p:nvSpPr>
        <p:spPr bwMode="auto">
          <a:xfrm>
            <a:off x="4386529" y="3403801"/>
            <a:ext cx="162211" cy="199277"/>
          </a:xfrm>
          <a:prstGeom prst="rect">
            <a:avLst/>
          </a:prstGeom>
          <a:solidFill>
            <a:srgbClr val="FFC000"/>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40</a:t>
            </a:r>
          </a:p>
        </p:txBody>
      </p:sp>
      <p:sp>
        <p:nvSpPr>
          <p:cNvPr id="127" name="Rectangle 72"/>
          <p:cNvSpPr>
            <a:spLocks noChangeArrowheads="1"/>
          </p:cNvSpPr>
          <p:nvPr/>
        </p:nvSpPr>
        <p:spPr bwMode="auto">
          <a:xfrm>
            <a:off x="4603605" y="3402700"/>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sp>
        <p:nvSpPr>
          <p:cNvPr id="128" name="Rectangle 73"/>
          <p:cNvSpPr>
            <a:spLocks noChangeArrowheads="1"/>
          </p:cNvSpPr>
          <p:nvPr/>
        </p:nvSpPr>
        <p:spPr bwMode="auto">
          <a:xfrm>
            <a:off x="4820682" y="3401600"/>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129" name="Rectangle 74"/>
          <p:cNvSpPr>
            <a:spLocks noChangeArrowheads="1"/>
          </p:cNvSpPr>
          <p:nvPr/>
        </p:nvSpPr>
        <p:spPr bwMode="auto">
          <a:xfrm>
            <a:off x="5037758" y="3400498"/>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130" name="Rectangle 75"/>
          <p:cNvSpPr>
            <a:spLocks noChangeArrowheads="1"/>
          </p:cNvSpPr>
          <p:nvPr/>
        </p:nvSpPr>
        <p:spPr bwMode="auto">
          <a:xfrm>
            <a:off x="5254835" y="339939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131" name="Rectangle 76"/>
          <p:cNvSpPr>
            <a:spLocks noChangeArrowheads="1"/>
          </p:cNvSpPr>
          <p:nvPr/>
        </p:nvSpPr>
        <p:spPr bwMode="auto">
          <a:xfrm>
            <a:off x="5471912" y="3398296"/>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132" name="Rectangle 77"/>
          <p:cNvSpPr>
            <a:spLocks noChangeArrowheads="1"/>
          </p:cNvSpPr>
          <p:nvPr/>
        </p:nvSpPr>
        <p:spPr bwMode="auto">
          <a:xfrm>
            <a:off x="5688988" y="339719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133" name="Rectangle 78"/>
          <p:cNvSpPr>
            <a:spLocks noChangeArrowheads="1"/>
          </p:cNvSpPr>
          <p:nvPr/>
        </p:nvSpPr>
        <p:spPr bwMode="auto">
          <a:xfrm>
            <a:off x="5906065" y="3396094"/>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134" name="Rectangle 79"/>
          <p:cNvSpPr>
            <a:spLocks noChangeArrowheads="1"/>
          </p:cNvSpPr>
          <p:nvPr/>
        </p:nvSpPr>
        <p:spPr bwMode="auto">
          <a:xfrm>
            <a:off x="6123142" y="3394994"/>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135" name="Rectangle 80"/>
          <p:cNvSpPr>
            <a:spLocks noChangeArrowheads="1"/>
          </p:cNvSpPr>
          <p:nvPr/>
        </p:nvSpPr>
        <p:spPr bwMode="auto">
          <a:xfrm>
            <a:off x="6340219" y="339389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136" name="Rectangle 81"/>
          <p:cNvSpPr>
            <a:spLocks noChangeArrowheads="1"/>
          </p:cNvSpPr>
          <p:nvPr/>
        </p:nvSpPr>
        <p:spPr bwMode="auto">
          <a:xfrm>
            <a:off x="6557296" y="3392792"/>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sp>
        <p:nvSpPr>
          <p:cNvPr id="137" name="Rectangle 82"/>
          <p:cNvSpPr>
            <a:spLocks noChangeArrowheads="1"/>
          </p:cNvSpPr>
          <p:nvPr/>
        </p:nvSpPr>
        <p:spPr bwMode="auto">
          <a:xfrm>
            <a:off x="6774372" y="3391690"/>
            <a:ext cx="162211" cy="199278"/>
          </a:xfrm>
          <a:prstGeom prst="rect">
            <a:avLst/>
          </a:prstGeom>
          <a:solidFill>
            <a:srgbClr val="00FFFF"/>
          </a:solidFill>
          <a:ln w="9525">
            <a:solidFill>
              <a:schemeClr val="tx1"/>
            </a:solidFill>
            <a:miter lim="800000"/>
            <a:headEnd/>
            <a:tailEnd/>
          </a:ln>
          <a:effectLst/>
          <a:extLst/>
        </p:spPr>
        <p:txBody>
          <a:bodyPr wrap="none" anchor="ctr"/>
          <a:lstStyle/>
          <a:p>
            <a:pPr algn="ctr"/>
            <a:r>
              <a:rPr kumimoji="1" lang="en-US" altLang="zh-CN" sz="900" b="1" dirty="0">
                <a:latin typeface="微软雅黑" pitchFamily="34" charset="-122"/>
                <a:ea typeface="微软雅黑" pitchFamily="34" charset="-122"/>
              </a:rPr>
              <a:t>51</a:t>
            </a:r>
          </a:p>
        </p:txBody>
      </p:sp>
      <p:sp>
        <p:nvSpPr>
          <p:cNvPr id="138" name="Rectangle 83"/>
          <p:cNvSpPr>
            <a:spLocks noChangeArrowheads="1"/>
          </p:cNvSpPr>
          <p:nvPr/>
        </p:nvSpPr>
        <p:spPr bwMode="auto">
          <a:xfrm>
            <a:off x="6991449" y="3390590"/>
            <a:ext cx="162211" cy="199277"/>
          </a:xfrm>
          <a:prstGeom prst="rect">
            <a:avLst/>
          </a:prstGeom>
          <a:solidFill>
            <a:srgbClr val="00FFFF"/>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52</a:t>
            </a:r>
          </a:p>
        </p:txBody>
      </p:sp>
      <p:sp>
        <p:nvSpPr>
          <p:cNvPr id="139" name="Rectangle 84"/>
          <p:cNvSpPr>
            <a:spLocks noChangeArrowheads="1"/>
          </p:cNvSpPr>
          <p:nvPr/>
        </p:nvSpPr>
        <p:spPr bwMode="auto">
          <a:xfrm>
            <a:off x="7208526" y="3389488"/>
            <a:ext cx="162211" cy="199278"/>
          </a:xfrm>
          <a:prstGeom prst="rect">
            <a:avLst/>
          </a:prstGeom>
          <a:solidFill>
            <a:srgbClr val="00FFFF"/>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53</a:t>
            </a:r>
          </a:p>
        </p:txBody>
      </p:sp>
      <p:sp>
        <p:nvSpPr>
          <p:cNvPr id="140" name="Rectangle 85"/>
          <p:cNvSpPr>
            <a:spLocks noChangeArrowheads="1"/>
          </p:cNvSpPr>
          <p:nvPr/>
        </p:nvSpPr>
        <p:spPr bwMode="auto">
          <a:xfrm>
            <a:off x="7425602" y="3388388"/>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141" name="Rectangle 86"/>
          <p:cNvSpPr>
            <a:spLocks noChangeArrowheads="1"/>
          </p:cNvSpPr>
          <p:nvPr/>
        </p:nvSpPr>
        <p:spPr bwMode="auto">
          <a:xfrm>
            <a:off x="7642679"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142" name="Rectangle 87"/>
          <p:cNvSpPr>
            <a:spLocks noChangeArrowheads="1"/>
          </p:cNvSpPr>
          <p:nvPr/>
        </p:nvSpPr>
        <p:spPr bwMode="auto">
          <a:xfrm>
            <a:off x="7853792"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grpSp>
        <p:nvGrpSpPr>
          <p:cNvPr id="8" name="组合 7"/>
          <p:cNvGrpSpPr/>
          <p:nvPr/>
        </p:nvGrpSpPr>
        <p:grpSpPr>
          <a:xfrm>
            <a:off x="4969928" y="1997862"/>
            <a:ext cx="2400808" cy="361314"/>
            <a:chOff x="4969928" y="1997862"/>
            <a:chExt cx="2400808" cy="361314"/>
          </a:xfrm>
        </p:grpSpPr>
        <p:sp>
          <p:nvSpPr>
            <p:cNvPr id="96" name="AutoShape 91"/>
            <p:cNvSpPr>
              <a:spLocks/>
            </p:cNvSpPr>
            <p:nvPr/>
          </p:nvSpPr>
          <p:spPr bwMode="auto">
            <a:xfrm rot="16200000" flipV="1">
              <a:off x="6113040" y="854750"/>
              <a:ext cx="114584" cy="2400808"/>
            </a:xfrm>
            <a:prstGeom prst="leftBrace">
              <a:avLst>
                <a:gd name="adj1" fmla="val 1140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rgbClr val="CC00CC"/>
                </a:solidFill>
                <a:latin typeface="微软雅黑" pitchFamily="34" charset="-122"/>
                <a:ea typeface="微软雅黑" pitchFamily="34" charset="-122"/>
              </a:endParaRPr>
            </a:p>
          </p:txBody>
        </p:sp>
        <p:sp>
          <p:nvSpPr>
            <p:cNvPr id="97" name="Text Box 92"/>
            <p:cNvSpPr txBox="1">
              <a:spLocks noChangeArrowheads="1"/>
            </p:cNvSpPr>
            <p:nvPr/>
          </p:nvSpPr>
          <p:spPr bwMode="auto">
            <a:xfrm>
              <a:off x="5610370" y="2082177"/>
              <a:ext cx="1107996"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可用窗口增大</a:t>
              </a:r>
            </a:p>
          </p:txBody>
        </p:sp>
      </p:grpSp>
      <p:grpSp>
        <p:nvGrpSpPr>
          <p:cNvPr id="98" name="组合 97"/>
          <p:cNvGrpSpPr/>
          <p:nvPr/>
        </p:nvGrpSpPr>
        <p:grpSpPr>
          <a:xfrm>
            <a:off x="3680433" y="3610782"/>
            <a:ext cx="923172" cy="601232"/>
            <a:chOff x="2595773" y="1898510"/>
            <a:chExt cx="923172" cy="601232"/>
          </a:xfrm>
        </p:grpSpPr>
        <p:grpSp>
          <p:nvGrpSpPr>
            <p:cNvPr id="99" name="Group 93"/>
            <p:cNvGrpSpPr>
              <a:grpSpLocks/>
            </p:cNvGrpSpPr>
            <p:nvPr/>
          </p:nvGrpSpPr>
          <p:grpSpPr bwMode="auto">
            <a:xfrm>
              <a:off x="2734600" y="1898510"/>
              <a:ext cx="648794" cy="518367"/>
              <a:chOff x="1231" y="3150"/>
              <a:chExt cx="500" cy="232"/>
            </a:xfrm>
          </p:grpSpPr>
          <p:sp>
            <p:nvSpPr>
              <p:cNvPr id="103" name="Line 88"/>
              <p:cNvSpPr>
                <a:spLocks noChangeShapeType="1"/>
              </p:cNvSpPr>
              <p:nvPr/>
            </p:nvSpPr>
            <p:spPr bwMode="auto">
              <a:xfrm flipV="1">
                <a:off x="1231"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4" name="Line 89"/>
              <p:cNvSpPr>
                <a:spLocks noChangeShapeType="1"/>
              </p:cNvSpPr>
              <p:nvPr/>
            </p:nvSpPr>
            <p:spPr bwMode="auto">
              <a:xfrm flipV="1">
                <a:off x="1413"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5" name="Line 89"/>
              <p:cNvSpPr>
                <a:spLocks noChangeShapeType="1"/>
              </p:cNvSpPr>
              <p:nvPr/>
            </p:nvSpPr>
            <p:spPr bwMode="auto">
              <a:xfrm flipV="1">
                <a:off x="1731"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grpSp>
        <p:sp>
          <p:nvSpPr>
            <p:cNvPr id="102" name="Text Box 90"/>
            <p:cNvSpPr txBox="1">
              <a:spLocks noChangeArrowheads="1"/>
            </p:cNvSpPr>
            <p:nvPr/>
          </p:nvSpPr>
          <p:spPr bwMode="auto">
            <a:xfrm>
              <a:off x="2595773" y="2222743"/>
              <a:ext cx="923172" cy="276999"/>
            </a:xfrm>
            <a:prstGeom prst="rect">
              <a:avLst/>
            </a:prstGeom>
            <a:solidFill>
              <a:schemeClr val="accent6"/>
            </a:solidFill>
            <a:ln w="9525">
              <a:solidFill>
                <a:schemeClr val="tx1"/>
              </a:solidFill>
              <a:miter lim="800000"/>
              <a:headEnd/>
              <a:tailEnd/>
            </a:ln>
            <a:effectLst/>
            <a:extLst/>
          </p:spPr>
          <p:txBody>
            <a:bodyPr wrap="square">
              <a:spAutoFit/>
            </a:bodyPr>
            <a:lstStyle/>
            <a:p>
              <a:pPr algn="ctr"/>
              <a:r>
                <a:rPr lang="zh-CN" altLang="en-US" sz="1200" b="1" dirty="0">
                  <a:latin typeface="微软雅黑" pitchFamily="34" charset="-122"/>
                  <a:ea typeface="微软雅黑" pitchFamily="34" charset="-122"/>
                </a:rPr>
                <a:t>收到</a:t>
              </a:r>
            </a:p>
          </p:txBody>
        </p:sp>
      </p:grpSp>
      <p:sp>
        <p:nvSpPr>
          <p:cNvPr id="4" name="灯片编号占位符 3">
            <a:extLst>
              <a:ext uri="{FF2B5EF4-FFF2-40B4-BE49-F238E27FC236}">
                <a16:creationId xmlns:a16="http://schemas.microsoft.com/office/drawing/2014/main" id="{4F32AA22-4D0F-41FF-97B9-7E04AC04DE0E}"/>
              </a:ext>
            </a:extLst>
          </p:cNvPr>
          <p:cNvSpPr>
            <a:spLocks noGrp="1"/>
          </p:cNvSpPr>
          <p:nvPr>
            <p:ph type="sldNum" sz="quarter" idx="12"/>
          </p:nvPr>
        </p:nvSpPr>
        <p:spPr/>
        <p:txBody>
          <a:bodyPr/>
          <a:lstStyle/>
          <a:p>
            <a:fld id="{C485880C-E2C3-4DAB-AE74-D9BE691626AC}" type="slidenum">
              <a:rPr lang="zh-CN" altLang="en-US" smtClean="0"/>
              <a:pPr/>
              <a:t>96</a:t>
            </a:fld>
            <a:endParaRPr lang="zh-CN" altLang="en-US"/>
          </a:p>
        </p:txBody>
      </p:sp>
    </p:spTree>
    <p:extLst>
      <p:ext uri="{BB962C8B-B14F-4D97-AF65-F5344CB8AC3E}">
        <p14:creationId xmlns:p14="http://schemas.microsoft.com/office/powerpoint/2010/main" val="142056200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圆角矩形 148"/>
          <p:cNvSpPr/>
          <p:nvPr/>
        </p:nvSpPr>
        <p:spPr>
          <a:xfrm>
            <a:off x="545144" y="1021972"/>
            <a:ext cx="8053712" cy="33348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Text Box 52"/>
          <p:cNvSpPr txBox="1">
            <a:spLocks noChangeArrowheads="1"/>
          </p:cNvSpPr>
          <p:nvPr/>
        </p:nvSpPr>
        <p:spPr bwMode="auto">
          <a:xfrm>
            <a:off x="7354726" y="3660122"/>
            <a:ext cx="747945" cy="461665"/>
          </a:xfrm>
          <a:prstGeom prst="rect">
            <a:avLst/>
          </a:prstGeom>
          <a:solidFill>
            <a:srgbClr val="C3E3F9"/>
          </a:solidFill>
          <a:ln>
            <a:noFill/>
          </a:ln>
          <a:effectLst/>
          <a:extLst/>
        </p:spPr>
        <p:txBody>
          <a:bodyPr wrap="square">
            <a:spAutoFit/>
          </a:bodyPr>
          <a:lstStyle/>
          <a:p>
            <a:pPr algn="ctr"/>
            <a:r>
              <a:rPr lang="zh-CN" altLang="en-US" sz="1200" b="1" dirty="0">
                <a:solidFill>
                  <a:srgbClr val="C00000"/>
                </a:solidFill>
                <a:latin typeface="微软雅黑" pitchFamily="34" charset="-122"/>
                <a:ea typeface="微软雅黑" pitchFamily="34" charset="-122"/>
              </a:rPr>
              <a:t>不允许接收</a:t>
            </a:r>
          </a:p>
        </p:txBody>
      </p:sp>
      <p:sp>
        <p:nvSpPr>
          <p:cNvPr id="108" name="Text Box 53"/>
          <p:cNvSpPr txBox="1">
            <a:spLocks noChangeArrowheads="1"/>
          </p:cNvSpPr>
          <p:nvPr/>
        </p:nvSpPr>
        <p:spPr bwMode="auto">
          <a:xfrm>
            <a:off x="1383275" y="3678768"/>
            <a:ext cx="954108" cy="461665"/>
          </a:xfrm>
          <a:prstGeom prst="rect">
            <a:avLst/>
          </a:prstGeom>
          <a:solidFill>
            <a:srgbClr val="C3E3F9"/>
          </a:solidFill>
          <a:ln>
            <a:noFill/>
          </a:ln>
          <a:effectLs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已发送确认</a:t>
            </a:r>
          </a:p>
          <a:p>
            <a:pPr algn="ctr"/>
            <a:r>
              <a:rPr lang="zh-CN" altLang="en-US" sz="1200" b="1" dirty="0">
                <a:solidFill>
                  <a:srgbClr val="CC00CC"/>
                </a:solidFill>
                <a:latin typeface="微软雅黑" pitchFamily="34" charset="-122"/>
                <a:ea typeface="微软雅黑" pitchFamily="34" charset="-122"/>
              </a:rPr>
              <a:t>并交付主机</a:t>
            </a:r>
          </a:p>
        </p:txBody>
      </p:sp>
      <p:grpSp>
        <p:nvGrpSpPr>
          <p:cNvPr id="7" name="组合 6"/>
          <p:cNvGrpSpPr/>
          <p:nvPr/>
        </p:nvGrpSpPr>
        <p:grpSpPr>
          <a:xfrm>
            <a:off x="3052496" y="2958262"/>
            <a:ext cx="4336762" cy="1030896"/>
            <a:chOff x="2399443" y="2958262"/>
            <a:chExt cx="4336762" cy="1030896"/>
          </a:xfrm>
        </p:grpSpPr>
        <p:sp>
          <p:nvSpPr>
            <p:cNvPr id="62" name="Line 4"/>
            <p:cNvSpPr>
              <a:spLocks noChangeShapeType="1"/>
            </p:cNvSpPr>
            <p:nvPr/>
          </p:nvSpPr>
          <p:spPr bwMode="auto">
            <a:xfrm flipV="1">
              <a:off x="2399443" y="3117862"/>
              <a:ext cx="4334378" cy="7707"/>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9" name="Text Box 54"/>
            <p:cNvSpPr txBox="1">
              <a:spLocks noChangeArrowheads="1"/>
            </p:cNvSpPr>
            <p:nvPr/>
          </p:nvSpPr>
          <p:spPr bwMode="auto">
            <a:xfrm>
              <a:off x="3709612" y="2958262"/>
              <a:ext cx="1904689" cy="276999"/>
            </a:xfrm>
            <a:prstGeom prst="rect">
              <a:avLst/>
            </a:prstGeom>
            <a:solidFill>
              <a:srgbClr val="C3E3F9"/>
            </a:solidFill>
            <a:ln>
              <a:noFill/>
            </a:ln>
            <a:effectLst/>
            <a:extLst/>
          </p:spPr>
          <p:txBody>
            <a:bodyPr wrap="none">
              <a:spAutoFit/>
            </a:bodyPr>
            <a:lstStyle/>
            <a:p>
              <a:pPr algn="ctr"/>
              <a:r>
                <a:rPr lang="en-US" altLang="zh-CN" sz="1200" b="1" dirty="0">
                  <a:solidFill>
                    <a:srgbClr val="0000FF"/>
                  </a:solidFill>
                  <a:latin typeface="微软雅黑" pitchFamily="34" charset="-122"/>
                  <a:ea typeface="微软雅黑" pitchFamily="34" charset="-122"/>
                </a:rPr>
                <a:t>B </a:t>
              </a:r>
              <a:r>
                <a:rPr lang="zh-CN" altLang="en-US" sz="1200" b="1" dirty="0">
                  <a:solidFill>
                    <a:srgbClr val="0000FF"/>
                  </a:solidFill>
                  <a:latin typeface="微软雅黑" pitchFamily="34" charset="-122"/>
                  <a:ea typeface="微软雅黑" pitchFamily="34" charset="-122"/>
                </a:rPr>
                <a:t>的接收窗口 </a:t>
              </a:r>
              <a:r>
                <a:rPr lang="en-US" altLang="zh-CN" sz="1200" b="1" dirty="0">
                  <a:solidFill>
                    <a:srgbClr val="0000FF"/>
                  </a:solidFill>
                  <a:latin typeface="微软雅黑" pitchFamily="34" charset="-122"/>
                  <a:ea typeface="微软雅黑" pitchFamily="34" charset="-122"/>
                </a:rPr>
                <a:t>= 20 </a:t>
              </a:r>
              <a:r>
                <a:rPr lang="zh-CN" altLang="en-US" sz="1200" b="1" dirty="0">
                  <a:solidFill>
                    <a:srgbClr val="0000FF"/>
                  </a:solidFill>
                  <a:latin typeface="微软雅黑" pitchFamily="34" charset="-122"/>
                  <a:ea typeface="微软雅黑" pitchFamily="34" charset="-122"/>
                </a:rPr>
                <a:t>字节</a:t>
              </a:r>
            </a:p>
          </p:txBody>
        </p:sp>
        <p:sp>
          <p:nvSpPr>
            <p:cNvPr id="110" name="Text Box 55"/>
            <p:cNvSpPr txBox="1">
              <a:spLocks noChangeArrowheads="1"/>
            </p:cNvSpPr>
            <p:nvPr/>
          </p:nvSpPr>
          <p:spPr bwMode="auto">
            <a:xfrm>
              <a:off x="4283408" y="3712159"/>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允许接收</a:t>
              </a:r>
            </a:p>
          </p:txBody>
        </p:sp>
        <p:sp>
          <p:nvSpPr>
            <p:cNvPr id="111" name="Rectangle 56"/>
            <p:cNvSpPr>
              <a:spLocks noChangeArrowheads="1"/>
            </p:cNvSpPr>
            <p:nvPr/>
          </p:nvSpPr>
          <p:spPr bwMode="auto">
            <a:xfrm>
              <a:off x="2403020" y="3269482"/>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grpSp>
      <p:sp>
        <p:nvSpPr>
          <p:cNvPr id="150"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51" name="Rectangle 6"/>
          <p:cNvSpPr>
            <a:spLocks noChangeArrowheads="1"/>
          </p:cNvSpPr>
          <p:nvPr/>
        </p:nvSpPr>
        <p:spPr bwMode="auto">
          <a:xfrm>
            <a:off x="3847815" y="587638"/>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窗口的滑动</a:t>
            </a:r>
          </a:p>
        </p:txBody>
      </p:sp>
      <p:sp>
        <p:nvSpPr>
          <p:cNvPr id="48" name="Text Box 6"/>
          <p:cNvSpPr txBox="1">
            <a:spLocks noChangeArrowheads="1"/>
          </p:cNvSpPr>
          <p:nvPr/>
        </p:nvSpPr>
        <p:spPr bwMode="auto">
          <a:xfrm>
            <a:off x="7494873" y="1836888"/>
            <a:ext cx="795308" cy="461665"/>
          </a:xfrm>
          <a:prstGeom prst="rect">
            <a:avLst/>
          </a:prstGeom>
          <a:solidFill>
            <a:srgbClr val="C3E3F9"/>
          </a:solidFill>
          <a:ln>
            <a:noFill/>
          </a:ln>
          <a:effectLst/>
          <a:extLst/>
        </p:spPr>
        <p:txBody>
          <a:bodyPr wrap="square">
            <a:spAutoFit/>
          </a:bodyPr>
          <a:lstStyle/>
          <a:p>
            <a:pPr algn="ctr"/>
            <a:r>
              <a:rPr lang="zh-CN" altLang="en-US" sz="1200" b="1" dirty="0">
                <a:solidFill>
                  <a:srgbClr val="C00000"/>
                </a:solidFill>
                <a:latin typeface="微软雅黑" pitchFamily="34" charset="-122"/>
                <a:ea typeface="微软雅黑" pitchFamily="34" charset="-122"/>
              </a:rPr>
              <a:t>不允许</a:t>
            </a:r>
            <a:endParaRPr lang="en-US" altLang="zh-CN" sz="1200" b="1" dirty="0">
              <a:solidFill>
                <a:srgbClr val="C00000"/>
              </a:solidFill>
              <a:latin typeface="微软雅黑" pitchFamily="34" charset="-122"/>
              <a:ea typeface="微软雅黑" pitchFamily="34" charset="-122"/>
            </a:endParaRPr>
          </a:p>
          <a:p>
            <a:pPr algn="ctr"/>
            <a:r>
              <a:rPr lang="zh-CN" altLang="en-US" sz="1200" b="1" dirty="0">
                <a:solidFill>
                  <a:srgbClr val="C00000"/>
                </a:solidFill>
                <a:latin typeface="微软雅黑" pitchFamily="34" charset="-122"/>
                <a:ea typeface="微软雅黑" pitchFamily="34" charset="-122"/>
              </a:rPr>
              <a:t>发送</a:t>
            </a:r>
          </a:p>
        </p:txBody>
      </p:sp>
      <p:sp>
        <p:nvSpPr>
          <p:cNvPr id="49" name="Text Box 7"/>
          <p:cNvSpPr txBox="1">
            <a:spLocks noChangeArrowheads="1"/>
          </p:cNvSpPr>
          <p:nvPr/>
        </p:nvSpPr>
        <p:spPr bwMode="auto">
          <a:xfrm>
            <a:off x="1461412" y="1818933"/>
            <a:ext cx="800219" cy="461665"/>
          </a:xfrm>
          <a:prstGeom prst="rect">
            <a:avLst/>
          </a:prstGeom>
          <a:solidFill>
            <a:srgbClr val="C3E3F9"/>
          </a:solidFill>
          <a:ln>
            <a:noFill/>
          </a:ln>
          <a:effectLs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已发送并</a:t>
            </a:r>
          </a:p>
          <a:p>
            <a:pPr algn="ctr"/>
            <a:r>
              <a:rPr lang="zh-CN" altLang="en-US" sz="1200" b="1" dirty="0">
                <a:solidFill>
                  <a:srgbClr val="CC00CC"/>
                </a:solidFill>
                <a:latin typeface="微软雅黑" pitchFamily="34" charset="-122"/>
                <a:ea typeface="微软雅黑" pitchFamily="34" charset="-122"/>
              </a:rPr>
              <a:t>收到确认</a:t>
            </a:r>
          </a:p>
        </p:txBody>
      </p:sp>
      <p:grpSp>
        <p:nvGrpSpPr>
          <p:cNvPr id="6" name="组合 5"/>
          <p:cNvGrpSpPr/>
          <p:nvPr/>
        </p:nvGrpSpPr>
        <p:grpSpPr>
          <a:xfrm>
            <a:off x="3579828" y="2356980"/>
            <a:ext cx="3039613" cy="483190"/>
            <a:chOff x="4131976" y="2239207"/>
            <a:chExt cx="3039613" cy="483190"/>
          </a:xfrm>
        </p:grpSpPr>
        <p:sp>
          <p:nvSpPr>
            <p:cNvPr id="2" name="上箭头 1"/>
            <p:cNvSpPr/>
            <p:nvPr/>
          </p:nvSpPr>
          <p:spPr>
            <a:xfrm>
              <a:off x="4131976" y="2239207"/>
              <a:ext cx="302864" cy="483190"/>
            </a:xfrm>
            <a:prstGeom prst="upArrow">
              <a:avLst>
                <a:gd name="adj1" fmla="val 39167"/>
                <a:gd name="adj2" fmla="val 50000"/>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49592" y="2356544"/>
              <a:ext cx="2821997"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ACK = 1</a:t>
              </a:r>
              <a:r>
                <a:rPr lang="zh-CN" altLang="en-US" sz="1200" b="1" dirty="0">
                  <a:latin typeface="微软雅黑" panose="020B0503020204020204" pitchFamily="34" charset="-122"/>
                  <a:ea typeface="微软雅黑" panose="020B0503020204020204" pitchFamily="34" charset="-122"/>
                </a:rPr>
                <a:t>，确认号 </a:t>
              </a:r>
              <a:r>
                <a:rPr lang="en-US" altLang="zh-CN" sz="1200" b="1" dirty="0">
                  <a:latin typeface="微软雅黑" panose="020B0503020204020204" pitchFamily="34" charset="-122"/>
                  <a:ea typeface="微软雅黑" panose="020B0503020204020204" pitchFamily="34" charset="-122"/>
                </a:rPr>
                <a:t>= 34</a:t>
              </a:r>
              <a:r>
                <a:rPr lang="zh-CN" altLang="en-US" sz="1200" b="1" dirty="0">
                  <a:latin typeface="微软雅黑" panose="020B0503020204020204" pitchFamily="34" charset="-122"/>
                  <a:ea typeface="微软雅黑" panose="020B0503020204020204" pitchFamily="34" charset="-122"/>
                </a:rPr>
                <a:t>，窗口 </a:t>
              </a:r>
              <a:r>
                <a:rPr lang="en-US" altLang="zh-CN" sz="1200" b="1" dirty="0">
                  <a:latin typeface="微软雅黑" panose="020B0503020204020204" pitchFamily="34" charset="-122"/>
                  <a:ea typeface="微软雅黑" panose="020B0503020204020204" pitchFamily="34" charset="-122"/>
                </a:rPr>
                <a:t>= 20</a:t>
              </a:r>
            </a:p>
          </p:txBody>
        </p:sp>
      </p:grpSp>
      <p:grpSp>
        <p:nvGrpSpPr>
          <p:cNvPr id="5" name="组合 4"/>
          <p:cNvGrpSpPr/>
          <p:nvPr/>
        </p:nvGrpSpPr>
        <p:grpSpPr>
          <a:xfrm>
            <a:off x="3011281" y="1102078"/>
            <a:ext cx="4692017" cy="1326536"/>
            <a:chOff x="2360115" y="1102078"/>
            <a:chExt cx="4692017" cy="1326536"/>
          </a:xfrm>
        </p:grpSpPr>
        <p:sp>
          <p:nvSpPr>
            <p:cNvPr id="51" name="Rectangle 10"/>
            <p:cNvSpPr>
              <a:spLocks noChangeArrowheads="1"/>
            </p:cNvSpPr>
            <p:nvPr/>
          </p:nvSpPr>
          <p:spPr bwMode="auto">
            <a:xfrm>
              <a:off x="2404213" y="1421663"/>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grpSp>
          <p:nvGrpSpPr>
            <p:cNvPr id="87" name="组合 86"/>
            <p:cNvGrpSpPr/>
            <p:nvPr/>
          </p:nvGrpSpPr>
          <p:grpSpPr>
            <a:xfrm>
              <a:off x="2360115" y="1771776"/>
              <a:ext cx="348173" cy="656838"/>
              <a:chOff x="2360115" y="2373060"/>
              <a:chExt cx="348173" cy="656838"/>
            </a:xfrm>
          </p:grpSpPr>
          <p:sp>
            <p:nvSpPr>
              <p:cNvPr id="88" name="Line 44"/>
              <p:cNvSpPr>
                <a:spLocks noChangeShapeType="1"/>
              </p:cNvSpPr>
              <p:nvPr/>
            </p:nvSpPr>
            <p:spPr bwMode="auto">
              <a:xfrm flipV="1">
                <a:off x="2515137"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89" name="Text Box 45"/>
              <p:cNvSpPr txBox="1">
                <a:spLocks noChangeArrowheads="1"/>
              </p:cNvSpPr>
              <p:nvPr/>
            </p:nvSpPr>
            <p:spPr bwMode="auto">
              <a:xfrm>
                <a:off x="2360115" y="2752899"/>
                <a:ext cx="34817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itchFamily="34" charset="-122"/>
                    <a:ea typeface="微软雅黑" pitchFamily="34" charset="-122"/>
                  </a:rPr>
                  <a:t>P</a:t>
                </a:r>
                <a:r>
                  <a:rPr lang="en-US" altLang="zh-CN" sz="1200" b="1" baseline="-25000" dirty="0">
                    <a:latin typeface="微软雅黑" pitchFamily="34" charset="-122"/>
                    <a:ea typeface="微软雅黑" pitchFamily="34" charset="-122"/>
                  </a:rPr>
                  <a:t>1</a:t>
                </a:r>
              </a:p>
            </p:txBody>
          </p:sp>
        </p:grpSp>
        <p:grpSp>
          <p:nvGrpSpPr>
            <p:cNvPr id="90" name="组合 89"/>
            <p:cNvGrpSpPr/>
            <p:nvPr/>
          </p:nvGrpSpPr>
          <p:grpSpPr>
            <a:xfrm>
              <a:off x="4134194" y="1771776"/>
              <a:ext cx="328937" cy="633755"/>
              <a:chOff x="4134194" y="2373060"/>
              <a:chExt cx="328937" cy="633755"/>
            </a:xfrm>
          </p:grpSpPr>
          <p:sp>
            <p:nvSpPr>
              <p:cNvPr id="91" name="Line 47"/>
              <p:cNvSpPr>
                <a:spLocks noChangeShapeType="1"/>
              </p:cNvSpPr>
              <p:nvPr/>
            </p:nvSpPr>
            <p:spPr bwMode="auto">
              <a:xfrm flipV="1">
                <a:off x="4266476"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2" name="Text Box 48"/>
              <p:cNvSpPr txBox="1">
                <a:spLocks noChangeArrowheads="1"/>
              </p:cNvSpPr>
              <p:nvPr/>
            </p:nvSpPr>
            <p:spPr bwMode="auto">
              <a:xfrm>
                <a:off x="4134194"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2</a:t>
                </a:r>
              </a:p>
            </p:txBody>
          </p:sp>
        </p:grpSp>
        <p:grpSp>
          <p:nvGrpSpPr>
            <p:cNvPr id="93" name="组合 92"/>
            <p:cNvGrpSpPr/>
            <p:nvPr/>
          </p:nvGrpSpPr>
          <p:grpSpPr>
            <a:xfrm>
              <a:off x="6723195" y="1771776"/>
              <a:ext cx="328937" cy="633755"/>
              <a:chOff x="6723195" y="2373060"/>
              <a:chExt cx="328937" cy="633755"/>
            </a:xfrm>
          </p:grpSpPr>
          <p:sp>
            <p:nvSpPr>
              <p:cNvPr id="94" name="Line 50"/>
              <p:cNvSpPr>
                <a:spLocks noChangeShapeType="1"/>
              </p:cNvSpPr>
              <p:nvPr/>
            </p:nvSpPr>
            <p:spPr bwMode="auto">
              <a:xfrm flipV="1">
                <a:off x="686502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5" name="Text Box 51"/>
              <p:cNvSpPr txBox="1">
                <a:spLocks noChangeArrowheads="1"/>
              </p:cNvSpPr>
              <p:nvPr/>
            </p:nvSpPr>
            <p:spPr bwMode="auto">
              <a:xfrm>
                <a:off x="6723195"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3</a:t>
                </a:r>
              </a:p>
            </p:txBody>
          </p:sp>
        </p:grpSp>
        <p:sp>
          <p:nvSpPr>
            <p:cNvPr id="100" name="Line 10"/>
            <p:cNvSpPr>
              <a:spLocks noChangeShapeType="1"/>
            </p:cNvSpPr>
            <p:nvPr/>
          </p:nvSpPr>
          <p:spPr bwMode="auto">
            <a:xfrm>
              <a:off x="2397825" y="1281780"/>
              <a:ext cx="4335996"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1" name="Text Box 11"/>
            <p:cNvSpPr txBox="1">
              <a:spLocks noChangeArrowheads="1"/>
            </p:cNvSpPr>
            <p:nvPr/>
          </p:nvSpPr>
          <p:spPr bwMode="auto">
            <a:xfrm>
              <a:off x="3681652" y="1102078"/>
              <a:ext cx="1573183" cy="287607"/>
            </a:xfrm>
            <a:prstGeom prst="rect">
              <a:avLst/>
            </a:prstGeom>
            <a:solidFill>
              <a:srgbClr val="C3E3F9"/>
            </a:solidFill>
            <a:ln>
              <a:noFill/>
            </a:ln>
            <a:effectLst/>
            <a:extLst/>
          </p:spPr>
          <p:txBody>
            <a:bodyPr wrap="none">
              <a:spAutoFit/>
            </a:bodyPr>
            <a:lstStyle/>
            <a:p>
              <a:r>
                <a:rPr lang="en-US" altLang="zh-CN" sz="1200" b="1" dirty="0">
                  <a:solidFill>
                    <a:srgbClr val="0000FF"/>
                  </a:solidFill>
                  <a:latin typeface="微软雅黑" pitchFamily="34" charset="-122"/>
                  <a:ea typeface="微软雅黑" pitchFamily="34" charset="-122"/>
                </a:rPr>
                <a:t>A </a:t>
              </a:r>
              <a:r>
                <a:rPr lang="zh-CN" altLang="en-US" sz="1200" b="1" dirty="0">
                  <a:solidFill>
                    <a:srgbClr val="0000FF"/>
                  </a:solidFill>
                  <a:latin typeface="微软雅黑" pitchFamily="34" charset="-122"/>
                  <a:ea typeface="微软雅黑" pitchFamily="34" charset="-122"/>
                </a:rPr>
                <a:t>的发送窗口 </a:t>
              </a:r>
              <a:r>
                <a:rPr lang="en-US" altLang="zh-CN" sz="1200" b="1" dirty="0">
                  <a:solidFill>
                    <a:srgbClr val="0000FF"/>
                  </a:solidFill>
                  <a:latin typeface="微软雅黑" pitchFamily="34" charset="-122"/>
                  <a:ea typeface="微软雅黑" pitchFamily="34" charset="-122"/>
                </a:rPr>
                <a:t>= 20</a:t>
              </a:r>
            </a:p>
          </p:txBody>
        </p:sp>
      </p:grpSp>
      <p:sp>
        <p:nvSpPr>
          <p:cNvPr id="52" name="Rectangle 11"/>
          <p:cNvSpPr>
            <a:spLocks noChangeArrowheads="1"/>
          </p:cNvSpPr>
          <p:nvPr/>
        </p:nvSpPr>
        <p:spPr bwMode="auto">
          <a:xfrm>
            <a:off x="1348648" y="1571397"/>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53" name="Rectangle 12"/>
          <p:cNvSpPr>
            <a:spLocks noChangeArrowheads="1"/>
          </p:cNvSpPr>
          <p:nvPr/>
        </p:nvSpPr>
        <p:spPr bwMode="auto">
          <a:xfrm>
            <a:off x="1565725" y="1570297"/>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27</a:t>
            </a:r>
          </a:p>
        </p:txBody>
      </p:sp>
      <p:sp>
        <p:nvSpPr>
          <p:cNvPr id="54" name="Rectangle 13"/>
          <p:cNvSpPr>
            <a:spLocks noChangeArrowheads="1"/>
          </p:cNvSpPr>
          <p:nvPr/>
        </p:nvSpPr>
        <p:spPr bwMode="auto">
          <a:xfrm>
            <a:off x="1782801" y="1569195"/>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55" name="Rectangle 14"/>
          <p:cNvSpPr>
            <a:spLocks noChangeArrowheads="1"/>
          </p:cNvSpPr>
          <p:nvPr/>
        </p:nvSpPr>
        <p:spPr bwMode="auto">
          <a:xfrm>
            <a:off x="1999878" y="156809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56" name="Rectangle 15"/>
          <p:cNvSpPr>
            <a:spLocks noChangeArrowheads="1"/>
          </p:cNvSpPr>
          <p:nvPr/>
        </p:nvSpPr>
        <p:spPr bwMode="auto">
          <a:xfrm>
            <a:off x="2216954" y="156699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grpSp>
        <p:nvGrpSpPr>
          <p:cNvPr id="57" name="组合 56"/>
          <p:cNvGrpSpPr/>
          <p:nvPr/>
        </p:nvGrpSpPr>
        <p:grpSpPr>
          <a:xfrm>
            <a:off x="2434031" y="1554883"/>
            <a:ext cx="2332978" cy="210286"/>
            <a:chOff x="2434031" y="1636215"/>
            <a:chExt cx="2332978" cy="210286"/>
          </a:xfrm>
        </p:grpSpPr>
        <p:sp>
          <p:nvSpPr>
            <p:cNvPr id="58" name="Rectangle 16"/>
            <p:cNvSpPr>
              <a:spLocks noChangeArrowheads="1"/>
            </p:cNvSpPr>
            <p:nvPr/>
          </p:nvSpPr>
          <p:spPr bwMode="auto">
            <a:xfrm>
              <a:off x="2434031" y="1647224"/>
              <a:ext cx="162211" cy="199277"/>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59" name="Rectangle 17"/>
            <p:cNvSpPr>
              <a:spLocks noChangeArrowheads="1"/>
            </p:cNvSpPr>
            <p:nvPr/>
          </p:nvSpPr>
          <p:spPr bwMode="auto">
            <a:xfrm>
              <a:off x="2651108" y="1646123"/>
              <a:ext cx="162211" cy="199278"/>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60" name="Rectangle 18"/>
            <p:cNvSpPr>
              <a:spLocks noChangeArrowheads="1"/>
            </p:cNvSpPr>
            <p:nvPr/>
          </p:nvSpPr>
          <p:spPr bwMode="auto">
            <a:xfrm>
              <a:off x="2868185" y="1645023"/>
              <a:ext cx="162211" cy="199277"/>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33</a:t>
              </a:r>
            </a:p>
          </p:txBody>
        </p:sp>
        <p:sp>
          <p:nvSpPr>
            <p:cNvPr id="61" name="Rectangle 19"/>
            <p:cNvSpPr>
              <a:spLocks noChangeArrowheads="1"/>
            </p:cNvSpPr>
            <p:nvPr/>
          </p:nvSpPr>
          <p:spPr bwMode="auto">
            <a:xfrm>
              <a:off x="3085262" y="1643921"/>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63" name="Rectangle 20"/>
            <p:cNvSpPr>
              <a:spLocks noChangeArrowheads="1"/>
            </p:cNvSpPr>
            <p:nvPr/>
          </p:nvSpPr>
          <p:spPr bwMode="auto">
            <a:xfrm>
              <a:off x="3302338" y="1642821"/>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64" name="Rectangle 21"/>
            <p:cNvSpPr>
              <a:spLocks noChangeArrowheads="1"/>
            </p:cNvSpPr>
            <p:nvPr/>
          </p:nvSpPr>
          <p:spPr bwMode="auto">
            <a:xfrm>
              <a:off x="3519415" y="1641719"/>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65" name="Rectangle 22"/>
            <p:cNvSpPr>
              <a:spLocks noChangeArrowheads="1"/>
            </p:cNvSpPr>
            <p:nvPr/>
          </p:nvSpPr>
          <p:spPr bwMode="auto">
            <a:xfrm>
              <a:off x="3736492" y="1640619"/>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66" name="Rectangle 23"/>
            <p:cNvSpPr>
              <a:spLocks noChangeArrowheads="1"/>
            </p:cNvSpPr>
            <p:nvPr/>
          </p:nvSpPr>
          <p:spPr bwMode="auto">
            <a:xfrm>
              <a:off x="3953568" y="1639517"/>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38</a:t>
              </a:r>
            </a:p>
          </p:txBody>
        </p:sp>
        <p:sp>
          <p:nvSpPr>
            <p:cNvPr id="67" name="Rectangle 24"/>
            <p:cNvSpPr>
              <a:spLocks noChangeArrowheads="1"/>
            </p:cNvSpPr>
            <p:nvPr/>
          </p:nvSpPr>
          <p:spPr bwMode="auto">
            <a:xfrm>
              <a:off x="4170645" y="1638417"/>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68" name="Rectangle 25"/>
            <p:cNvSpPr>
              <a:spLocks noChangeArrowheads="1"/>
            </p:cNvSpPr>
            <p:nvPr/>
          </p:nvSpPr>
          <p:spPr bwMode="auto">
            <a:xfrm>
              <a:off x="4387721" y="1637315"/>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69" name="Rectangle 26"/>
            <p:cNvSpPr>
              <a:spLocks noChangeArrowheads="1"/>
            </p:cNvSpPr>
            <p:nvPr/>
          </p:nvSpPr>
          <p:spPr bwMode="auto">
            <a:xfrm>
              <a:off x="4604798" y="1636215"/>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grpSp>
      <p:grpSp>
        <p:nvGrpSpPr>
          <p:cNvPr id="4" name="组合 3"/>
          <p:cNvGrpSpPr/>
          <p:nvPr/>
        </p:nvGrpSpPr>
        <p:grpSpPr>
          <a:xfrm>
            <a:off x="4821875" y="1541671"/>
            <a:ext cx="2550054" cy="211388"/>
            <a:chOff x="4821875" y="1541671"/>
            <a:chExt cx="2550054" cy="211388"/>
          </a:xfrm>
        </p:grpSpPr>
        <p:grpSp>
          <p:nvGrpSpPr>
            <p:cNvPr id="70" name="组合 69"/>
            <p:cNvGrpSpPr/>
            <p:nvPr/>
          </p:nvGrpSpPr>
          <p:grpSpPr>
            <a:xfrm>
              <a:off x="4821875" y="1544973"/>
              <a:ext cx="1898824" cy="208086"/>
              <a:chOff x="4821875" y="1626305"/>
              <a:chExt cx="1898824" cy="208086"/>
            </a:xfrm>
          </p:grpSpPr>
          <p:sp>
            <p:nvSpPr>
              <p:cNvPr id="71" name="Rectangle 27"/>
              <p:cNvSpPr>
                <a:spLocks noChangeArrowheads="1"/>
              </p:cNvSpPr>
              <p:nvPr/>
            </p:nvSpPr>
            <p:spPr bwMode="auto">
              <a:xfrm>
                <a:off x="4821875" y="1635113"/>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42</a:t>
                </a:r>
              </a:p>
            </p:txBody>
          </p:sp>
          <p:sp>
            <p:nvSpPr>
              <p:cNvPr id="72" name="Rectangle 28"/>
              <p:cNvSpPr>
                <a:spLocks noChangeArrowheads="1"/>
              </p:cNvSpPr>
              <p:nvPr/>
            </p:nvSpPr>
            <p:spPr bwMode="auto">
              <a:xfrm>
                <a:off x="5038951" y="1634013"/>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73" name="Rectangle 29"/>
              <p:cNvSpPr>
                <a:spLocks noChangeArrowheads="1"/>
              </p:cNvSpPr>
              <p:nvPr/>
            </p:nvSpPr>
            <p:spPr bwMode="auto">
              <a:xfrm>
                <a:off x="5256029" y="1632911"/>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74" name="Rectangle 30"/>
              <p:cNvSpPr>
                <a:spLocks noChangeArrowheads="1"/>
              </p:cNvSpPr>
              <p:nvPr/>
            </p:nvSpPr>
            <p:spPr bwMode="auto">
              <a:xfrm>
                <a:off x="5473105" y="1631811"/>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45</a:t>
                </a:r>
              </a:p>
            </p:txBody>
          </p:sp>
          <p:sp>
            <p:nvSpPr>
              <p:cNvPr id="75" name="Rectangle 31"/>
              <p:cNvSpPr>
                <a:spLocks noChangeArrowheads="1"/>
              </p:cNvSpPr>
              <p:nvPr/>
            </p:nvSpPr>
            <p:spPr bwMode="auto">
              <a:xfrm>
                <a:off x="5690182" y="1630709"/>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76" name="Rectangle 32"/>
              <p:cNvSpPr>
                <a:spLocks noChangeArrowheads="1"/>
              </p:cNvSpPr>
              <p:nvPr/>
            </p:nvSpPr>
            <p:spPr bwMode="auto">
              <a:xfrm>
                <a:off x="5907259" y="162960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77" name="Rectangle 33"/>
              <p:cNvSpPr>
                <a:spLocks noChangeArrowheads="1"/>
              </p:cNvSpPr>
              <p:nvPr/>
            </p:nvSpPr>
            <p:spPr bwMode="auto">
              <a:xfrm>
                <a:off x="6124335" y="1628507"/>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48</a:t>
                </a:r>
              </a:p>
            </p:txBody>
          </p:sp>
          <p:sp>
            <p:nvSpPr>
              <p:cNvPr id="78" name="Rectangle 34"/>
              <p:cNvSpPr>
                <a:spLocks noChangeArrowheads="1"/>
              </p:cNvSpPr>
              <p:nvPr/>
            </p:nvSpPr>
            <p:spPr bwMode="auto">
              <a:xfrm>
                <a:off x="6341412" y="1627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79" name="Rectangle 35"/>
              <p:cNvSpPr>
                <a:spLocks noChangeArrowheads="1"/>
              </p:cNvSpPr>
              <p:nvPr/>
            </p:nvSpPr>
            <p:spPr bwMode="auto">
              <a:xfrm>
                <a:off x="6558488" y="1626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80" name="Rectangle 36"/>
            <p:cNvSpPr>
              <a:spLocks noChangeArrowheads="1"/>
            </p:cNvSpPr>
            <p:nvPr/>
          </p:nvSpPr>
          <p:spPr bwMode="auto">
            <a:xfrm>
              <a:off x="6775565" y="1543873"/>
              <a:ext cx="162211" cy="199277"/>
            </a:xfrm>
            <a:prstGeom prst="rect">
              <a:avLst/>
            </a:prstGeom>
            <a:solidFill>
              <a:srgbClr val="00FFFF"/>
            </a:solidFill>
            <a:ln w="9525">
              <a:solidFill>
                <a:schemeClr val="tx1"/>
              </a:solidFill>
              <a:miter lim="800000"/>
              <a:headEnd/>
              <a:tailEnd/>
            </a:ln>
            <a:effectLst/>
            <a:extLst/>
          </p:spPr>
          <p:txBody>
            <a:bodyPr wrap="none" anchor="ctr"/>
            <a:lstStyle/>
            <a:p>
              <a:pPr algn="ctr"/>
              <a:r>
                <a:rPr kumimoji="1" lang="en-US" altLang="zh-CN" sz="900" b="1" dirty="0">
                  <a:latin typeface="微软雅黑" pitchFamily="34" charset="-122"/>
                  <a:ea typeface="微软雅黑" pitchFamily="34" charset="-122"/>
                </a:rPr>
                <a:t>51</a:t>
              </a:r>
            </a:p>
          </p:txBody>
        </p:sp>
        <p:sp>
          <p:nvSpPr>
            <p:cNvPr id="81" name="Rectangle 37"/>
            <p:cNvSpPr>
              <a:spLocks noChangeArrowheads="1"/>
            </p:cNvSpPr>
            <p:nvPr/>
          </p:nvSpPr>
          <p:spPr bwMode="auto">
            <a:xfrm>
              <a:off x="6992642" y="1542771"/>
              <a:ext cx="162211" cy="199278"/>
            </a:xfrm>
            <a:prstGeom prst="rect">
              <a:avLst/>
            </a:prstGeom>
            <a:solidFill>
              <a:srgbClr val="00FFFF"/>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52</a:t>
              </a:r>
            </a:p>
          </p:txBody>
        </p:sp>
        <p:sp>
          <p:nvSpPr>
            <p:cNvPr id="82" name="Rectangle 38"/>
            <p:cNvSpPr>
              <a:spLocks noChangeArrowheads="1"/>
            </p:cNvSpPr>
            <p:nvPr/>
          </p:nvSpPr>
          <p:spPr bwMode="auto">
            <a:xfrm>
              <a:off x="7209718" y="1541671"/>
              <a:ext cx="162211" cy="199277"/>
            </a:xfrm>
            <a:prstGeom prst="rect">
              <a:avLst/>
            </a:prstGeom>
            <a:solidFill>
              <a:srgbClr val="00FFFF"/>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53</a:t>
              </a:r>
            </a:p>
          </p:txBody>
        </p:sp>
      </p:grpSp>
      <p:sp>
        <p:nvSpPr>
          <p:cNvPr id="83" name="Rectangle 39"/>
          <p:cNvSpPr>
            <a:spLocks noChangeArrowheads="1"/>
          </p:cNvSpPr>
          <p:nvPr/>
        </p:nvSpPr>
        <p:spPr bwMode="auto">
          <a:xfrm>
            <a:off x="7426795" y="1540569"/>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84" name="Rectangle 40"/>
          <p:cNvSpPr>
            <a:spLocks noChangeArrowheads="1"/>
          </p:cNvSpPr>
          <p:nvPr/>
        </p:nvSpPr>
        <p:spPr bwMode="auto">
          <a:xfrm>
            <a:off x="7643872"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86" name="Rectangle 42"/>
          <p:cNvSpPr>
            <a:spLocks noChangeArrowheads="1"/>
          </p:cNvSpPr>
          <p:nvPr/>
        </p:nvSpPr>
        <p:spPr bwMode="auto">
          <a:xfrm>
            <a:off x="7854985"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sp>
        <p:nvSpPr>
          <p:cNvPr id="112" name="Rectangle 57"/>
          <p:cNvSpPr>
            <a:spLocks noChangeArrowheads="1"/>
          </p:cNvSpPr>
          <p:nvPr/>
        </p:nvSpPr>
        <p:spPr bwMode="auto">
          <a:xfrm>
            <a:off x="1347455" y="341921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113" name="Rectangle 58"/>
          <p:cNvSpPr>
            <a:spLocks noChangeArrowheads="1"/>
          </p:cNvSpPr>
          <p:nvPr/>
        </p:nvSpPr>
        <p:spPr bwMode="auto">
          <a:xfrm>
            <a:off x="1564532" y="341811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27</a:t>
            </a:r>
          </a:p>
        </p:txBody>
      </p:sp>
      <p:sp>
        <p:nvSpPr>
          <p:cNvPr id="114" name="Rectangle 59"/>
          <p:cNvSpPr>
            <a:spLocks noChangeArrowheads="1"/>
          </p:cNvSpPr>
          <p:nvPr/>
        </p:nvSpPr>
        <p:spPr bwMode="auto">
          <a:xfrm>
            <a:off x="1781608" y="3417013"/>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115" name="Rectangle 60"/>
          <p:cNvSpPr>
            <a:spLocks noChangeArrowheads="1"/>
          </p:cNvSpPr>
          <p:nvPr/>
        </p:nvSpPr>
        <p:spPr bwMode="auto">
          <a:xfrm>
            <a:off x="1998685" y="3415911"/>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116" name="Rectangle 61"/>
          <p:cNvSpPr>
            <a:spLocks noChangeArrowheads="1"/>
          </p:cNvSpPr>
          <p:nvPr/>
        </p:nvSpPr>
        <p:spPr bwMode="auto">
          <a:xfrm>
            <a:off x="2215762" y="3414811"/>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sp>
        <p:nvSpPr>
          <p:cNvPr id="117" name="Rectangle 62"/>
          <p:cNvSpPr>
            <a:spLocks noChangeArrowheads="1"/>
          </p:cNvSpPr>
          <p:nvPr/>
        </p:nvSpPr>
        <p:spPr bwMode="auto">
          <a:xfrm>
            <a:off x="2432838" y="3413709"/>
            <a:ext cx="162211" cy="199278"/>
          </a:xfrm>
          <a:prstGeom prst="rect">
            <a:avLst/>
          </a:prstGeom>
          <a:solidFill>
            <a:srgbClr val="66FF33"/>
          </a:solidFill>
          <a:ln w="9525">
            <a:solidFill>
              <a:schemeClr val="tx1"/>
            </a:solidFill>
            <a:miter lim="800000"/>
            <a:headEnd/>
            <a:tailEnd/>
          </a:ln>
          <a:effectLst/>
          <a:ex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118" name="Rectangle 63"/>
          <p:cNvSpPr>
            <a:spLocks noChangeArrowheads="1"/>
          </p:cNvSpPr>
          <p:nvPr/>
        </p:nvSpPr>
        <p:spPr bwMode="auto">
          <a:xfrm>
            <a:off x="2649915" y="3412609"/>
            <a:ext cx="162211" cy="199277"/>
          </a:xfrm>
          <a:prstGeom prst="rect">
            <a:avLst/>
          </a:prstGeom>
          <a:solidFill>
            <a:srgbClr val="66FF33"/>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32</a:t>
            </a:r>
          </a:p>
        </p:txBody>
      </p:sp>
      <p:sp>
        <p:nvSpPr>
          <p:cNvPr id="119" name="Rectangle 64"/>
          <p:cNvSpPr>
            <a:spLocks noChangeArrowheads="1"/>
          </p:cNvSpPr>
          <p:nvPr/>
        </p:nvSpPr>
        <p:spPr bwMode="auto">
          <a:xfrm>
            <a:off x="2866991" y="3411507"/>
            <a:ext cx="162211" cy="199278"/>
          </a:xfrm>
          <a:prstGeom prst="rect">
            <a:avLst/>
          </a:prstGeom>
          <a:solidFill>
            <a:srgbClr val="66FF33"/>
          </a:solidFill>
          <a:ln w="9525">
            <a:solidFill>
              <a:schemeClr val="tx1"/>
            </a:solidFill>
            <a:miter lim="800000"/>
            <a:headEnd/>
            <a:tailEnd/>
          </a:ln>
          <a:effectLst/>
          <a:extLst/>
        </p:spPr>
        <p:txBody>
          <a:bodyPr wrap="none" anchor="ctr"/>
          <a:lstStyle/>
          <a:p>
            <a:pPr algn="ctr"/>
            <a:r>
              <a:rPr kumimoji="1" lang="en-US" altLang="zh-CN" sz="900" b="1" dirty="0">
                <a:latin typeface="微软雅黑" pitchFamily="34" charset="-122"/>
                <a:ea typeface="微软雅黑" pitchFamily="34" charset="-122"/>
              </a:rPr>
              <a:t>33</a:t>
            </a:r>
          </a:p>
        </p:txBody>
      </p:sp>
      <p:sp>
        <p:nvSpPr>
          <p:cNvPr id="120" name="Rectangle 65"/>
          <p:cNvSpPr>
            <a:spLocks noChangeArrowheads="1"/>
          </p:cNvSpPr>
          <p:nvPr/>
        </p:nvSpPr>
        <p:spPr bwMode="auto">
          <a:xfrm>
            <a:off x="3084068" y="3410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121" name="Rectangle 66"/>
          <p:cNvSpPr>
            <a:spLocks noChangeArrowheads="1"/>
          </p:cNvSpPr>
          <p:nvPr/>
        </p:nvSpPr>
        <p:spPr bwMode="auto">
          <a:xfrm>
            <a:off x="3301145" y="3409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122" name="Rectangle 67"/>
          <p:cNvSpPr>
            <a:spLocks noChangeArrowheads="1"/>
          </p:cNvSpPr>
          <p:nvPr/>
        </p:nvSpPr>
        <p:spPr bwMode="auto">
          <a:xfrm>
            <a:off x="3518222" y="340820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123" name="Rectangle 68"/>
          <p:cNvSpPr>
            <a:spLocks noChangeArrowheads="1"/>
          </p:cNvSpPr>
          <p:nvPr/>
        </p:nvSpPr>
        <p:spPr bwMode="auto">
          <a:xfrm>
            <a:off x="3735299" y="3407104"/>
            <a:ext cx="162211" cy="199278"/>
          </a:xfrm>
          <a:prstGeom prst="rect">
            <a:avLst/>
          </a:prstGeom>
          <a:solidFill>
            <a:srgbClr val="FFC000"/>
          </a:solidFill>
          <a:ln w="9525">
            <a:solidFill>
              <a:schemeClr val="tx1"/>
            </a:solidFill>
            <a:miter lim="800000"/>
            <a:headEnd/>
            <a:tailEnd/>
          </a:ln>
          <a:effectLst/>
          <a:extLst/>
        </p:spPr>
        <p:txBody>
          <a:bodyPr wrap="none" anchor="ctr"/>
          <a:lstStyle/>
          <a:p>
            <a:pPr algn="ctr"/>
            <a:r>
              <a:rPr kumimoji="1" lang="en-US" altLang="zh-CN" sz="900" b="1" dirty="0">
                <a:latin typeface="微软雅黑" pitchFamily="34" charset="-122"/>
                <a:ea typeface="微软雅黑" pitchFamily="34" charset="-122"/>
              </a:rPr>
              <a:t>37</a:t>
            </a:r>
          </a:p>
        </p:txBody>
      </p:sp>
      <p:sp>
        <p:nvSpPr>
          <p:cNvPr id="124" name="Rectangle 69"/>
          <p:cNvSpPr>
            <a:spLocks noChangeArrowheads="1"/>
          </p:cNvSpPr>
          <p:nvPr/>
        </p:nvSpPr>
        <p:spPr bwMode="auto">
          <a:xfrm>
            <a:off x="3952375" y="3406004"/>
            <a:ext cx="162211" cy="199277"/>
          </a:xfrm>
          <a:prstGeom prst="rect">
            <a:avLst/>
          </a:prstGeom>
          <a:solidFill>
            <a:srgbClr val="FFC000"/>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38</a:t>
            </a:r>
          </a:p>
        </p:txBody>
      </p:sp>
      <p:sp>
        <p:nvSpPr>
          <p:cNvPr id="125" name="Rectangle 70"/>
          <p:cNvSpPr>
            <a:spLocks noChangeArrowheads="1"/>
          </p:cNvSpPr>
          <p:nvPr/>
        </p:nvSpPr>
        <p:spPr bwMode="auto">
          <a:xfrm>
            <a:off x="4169452" y="340490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126" name="Rectangle 71"/>
          <p:cNvSpPr>
            <a:spLocks noChangeArrowheads="1"/>
          </p:cNvSpPr>
          <p:nvPr/>
        </p:nvSpPr>
        <p:spPr bwMode="auto">
          <a:xfrm>
            <a:off x="4386529" y="3403801"/>
            <a:ext cx="162211" cy="199277"/>
          </a:xfrm>
          <a:prstGeom prst="rect">
            <a:avLst/>
          </a:prstGeom>
          <a:solidFill>
            <a:srgbClr val="FFC000"/>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40</a:t>
            </a:r>
          </a:p>
        </p:txBody>
      </p:sp>
      <p:sp>
        <p:nvSpPr>
          <p:cNvPr id="127" name="Rectangle 72"/>
          <p:cNvSpPr>
            <a:spLocks noChangeArrowheads="1"/>
          </p:cNvSpPr>
          <p:nvPr/>
        </p:nvSpPr>
        <p:spPr bwMode="auto">
          <a:xfrm>
            <a:off x="4603605" y="3402700"/>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sp>
        <p:nvSpPr>
          <p:cNvPr id="128" name="Rectangle 73"/>
          <p:cNvSpPr>
            <a:spLocks noChangeArrowheads="1"/>
          </p:cNvSpPr>
          <p:nvPr/>
        </p:nvSpPr>
        <p:spPr bwMode="auto">
          <a:xfrm>
            <a:off x="4820682" y="3401600"/>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129" name="Rectangle 74"/>
          <p:cNvSpPr>
            <a:spLocks noChangeArrowheads="1"/>
          </p:cNvSpPr>
          <p:nvPr/>
        </p:nvSpPr>
        <p:spPr bwMode="auto">
          <a:xfrm>
            <a:off x="5037758" y="3400498"/>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130" name="Rectangle 75"/>
          <p:cNvSpPr>
            <a:spLocks noChangeArrowheads="1"/>
          </p:cNvSpPr>
          <p:nvPr/>
        </p:nvSpPr>
        <p:spPr bwMode="auto">
          <a:xfrm>
            <a:off x="5254835" y="339939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131" name="Rectangle 76"/>
          <p:cNvSpPr>
            <a:spLocks noChangeArrowheads="1"/>
          </p:cNvSpPr>
          <p:nvPr/>
        </p:nvSpPr>
        <p:spPr bwMode="auto">
          <a:xfrm>
            <a:off x="5471912" y="3398296"/>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132" name="Rectangle 77"/>
          <p:cNvSpPr>
            <a:spLocks noChangeArrowheads="1"/>
          </p:cNvSpPr>
          <p:nvPr/>
        </p:nvSpPr>
        <p:spPr bwMode="auto">
          <a:xfrm>
            <a:off x="5688988" y="339719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133" name="Rectangle 78"/>
          <p:cNvSpPr>
            <a:spLocks noChangeArrowheads="1"/>
          </p:cNvSpPr>
          <p:nvPr/>
        </p:nvSpPr>
        <p:spPr bwMode="auto">
          <a:xfrm>
            <a:off x="5906065" y="3396094"/>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134" name="Rectangle 79"/>
          <p:cNvSpPr>
            <a:spLocks noChangeArrowheads="1"/>
          </p:cNvSpPr>
          <p:nvPr/>
        </p:nvSpPr>
        <p:spPr bwMode="auto">
          <a:xfrm>
            <a:off x="6123142" y="3394994"/>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135" name="Rectangle 80"/>
          <p:cNvSpPr>
            <a:spLocks noChangeArrowheads="1"/>
          </p:cNvSpPr>
          <p:nvPr/>
        </p:nvSpPr>
        <p:spPr bwMode="auto">
          <a:xfrm>
            <a:off x="6340219" y="339389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136" name="Rectangle 81"/>
          <p:cNvSpPr>
            <a:spLocks noChangeArrowheads="1"/>
          </p:cNvSpPr>
          <p:nvPr/>
        </p:nvSpPr>
        <p:spPr bwMode="auto">
          <a:xfrm>
            <a:off x="6557296" y="3392792"/>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sp>
        <p:nvSpPr>
          <p:cNvPr id="137" name="Rectangle 82"/>
          <p:cNvSpPr>
            <a:spLocks noChangeArrowheads="1"/>
          </p:cNvSpPr>
          <p:nvPr/>
        </p:nvSpPr>
        <p:spPr bwMode="auto">
          <a:xfrm>
            <a:off x="6774372" y="3391690"/>
            <a:ext cx="162211" cy="199278"/>
          </a:xfrm>
          <a:prstGeom prst="rect">
            <a:avLst/>
          </a:prstGeom>
          <a:solidFill>
            <a:srgbClr val="00FFFF"/>
          </a:solidFill>
          <a:ln w="9525">
            <a:solidFill>
              <a:schemeClr val="tx1"/>
            </a:solidFill>
            <a:miter lim="800000"/>
            <a:headEnd/>
            <a:tailEnd/>
          </a:ln>
          <a:effectLst/>
          <a:extLst/>
        </p:spPr>
        <p:txBody>
          <a:bodyPr wrap="none" anchor="ctr"/>
          <a:lstStyle/>
          <a:p>
            <a:pPr algn="ctr"/>
            <a:r>
              <a:rPr kumimoji="1" lang="en-US" altLang="zh-CN" sz="900" b="1" dirty="0">
                <a:latin typeface="微软雅黑" pitchFamily="34" charset="-122"/>
                <a:ea typeface="微软雅黑" pitchFamily="34" charset="-122"/>
              </a:rPr>
              <a:t>51</a:t>
            </a:r>
          </a:p>
        </p:txBody>
      </p:sp>
      <p:sp>
        <p:nvSpPr>
          <p:cNvPr id="138" name="Rectangle 83"/>
          <p:cNvSpPr>
            <a:spLocks noChangeArrowheads="1"/>
          </p:cNvSpPr>
          <p:nvPr/>
        </p:nvSpPr>
        <p:spPr bwMode="auto">
          <a:xfrm>
            <a:off x="6991449" y="3390590"/>
            <a:ext cx="162211" cy="199277"/>
          </a:xfrm>
          <a:prstGeom prst="rect">
            <a:avLst/>
          </a:prstGeom>
          <a:solidFill>
            <a:srgbClr val="00FFFF"/>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52</a:t>
            </a:r>
          </a:p>
        </p:txBody>
      </p:sp>
      <p:sp>
        <p:nvSpPr>
          <p:cNvPr id="139" name="Rectangle 84"/>
          <p:cNvSpPr>
            <a:spLocks noChangeArrowheads="1"/>
          </p:cNvSpPr>
          <p:nvPr/>
        </p:nvSpPr>
        <p:spPr bwMode="auto">
          <a:xfrm>
            <a:off x="7208526" y="3389488"/>
            <a:ext cx="162211" cy="199278"/>
          </a:xfrm>
          <a:prstGeom prst="rect">
            <a:avLst/>
          </a:prstGeom>
          <a:solidFill>
            <a:srgbClr val="00FFFF"/>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53</a:t>
            </a:r>
          </a:p>
        </p:txBody>
      </p:sp>
      <p:sp>
        <p:nvSpPr>
          <p:cNvPr id="140" name="Rectangle 85"/>
          <p:cNvSpPr>
            <a:spLocks noChangeArrowheads="1"/>
          </p:cNvSpPr>
          <p:nvPr/>
        </p:nvSpPr>
        <p:spPr bwMode="auto">
          <a:xfrm>
            <a:off x="7425602" y="3388388"/>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141" name="Rectangle 86"/>
          <p:cNvSpPr>
            <a:spLocks noChangeArrowheads="1"/>
          </p:cNvSpPr>
          <p:nvPr/>
        </p:nvSpPr>
        <p:spPr bwMode="auto">
          <a:xfrm>
            <a:off x="7642679"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142" name="Rectangle 87"/>
          <p:cNvSpPr>
            <a:spLocks noChangeArrowheads="1"/>
          </p:cNvSpPr>
          <p:nvPr/>
        </p:nvSpPr>
        <p:spPr bwMode="auto">
          <a:xfrm>
            <a:off x="7853792"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grpSp>
        <p:nvGrpSpPr>
          <p:cNvPr id="8" name="组合 7"/>
          <p:cNvGrpSpPr/>
          <p:nvPr/>
        </p:nvGrpSpPr>
        <p:grpSpPr>
          <a:xfrm>
            <a:off x="4969928" y="1997862"/>
            <a:ext cx="2400808" cy="361314"/>
            <a:chOff x="4969928" y="1997862"/>
            <a:chExt cx="2400808" cy="361314"/>
          </a:xfrm>
        </p:grpSpPr>
        <p:sp>
          <p:nvSpPr>
            <p:cNvPr id="96" name="AutoShape 91"/>
            <p:cNvSpPr>
              <a:spLocks/>
            </p:cNvSpPr>
            <p:nvPr/>
          </p:nvSpPr>
          <p:spPr bwMode="auto">
            <a:xfrm rot="16200000" flipV="1">
              <a:off x="6113040" y="854750"/>
              <a:ext cx="114584" cy="2400808"/>
            </a:xfrm>
            <a:prstGeom prst="leftBrace">
              <a:avLst>
                <a:gd name="adj1" fmla="val 1140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rgbClr val="CC00CC"/>
                </a:solidFill>
                <a:latin typeface="微软雅黑" pitchFamily="34" charset="-122"/>
                <a:ea typeface="微软雅黑" pitchFamily="34" charset="-122"/>
              </a:endParaRPr>
            </a:p>
          </p:txBody>
        </p:sp>
        <p:sp>
          <p:nvSpPr>
            <p:cNvPr id="97" name="Text Box 92"/>
            <p:cNvSpPr txBox="1">
              <a:spLocks noChangeArrowheads="1"/>
            </p:cNvSpPr>
            <p:nvPr/>
          </p:nvSpPr>
          <p:spPr bwMode="auto">
            <a:xfrm>
              <a:off x="5610370" y="2082177"/>
              <a:ext cx="1107996"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可用窗口增大</a:t>
              </a:r>
            </a:p>
          </p:txBody>
        </p:sp>
      </p:grpSp>
      <p:grpSp>
        <p:nvGrpSpPr>
          <p:cNvPr id="98" name="组合 97"/>
          <p:cNvGrpSpPr/>
          <p:nvPr/>
        </p:nvGrpSpPr>
        <p:grpSpPr>
          <a:xfrm>
            <a:off x="3680433" y="3610782"/>
            <a:ext cx="923172" cy="601232"/>
            <a:chOff x="2595773" y="1898510"/>
            <a:chExt cx="923172" cy="601232"/>
          </a:xfrm>
        </p:grpSpPr>
        <p:grpSp>
          <p:nvGrpSpPr>
            <p:cNvPr id="99" name="Group 93"/>
            <p:cNvGrpSpPr>
              <a:grpSpLocks/>
            </p:cNvGrpSpPr>
            <p:nvPr/>
          </p:nvGrpSpPr>
          <p:grpSpPr bwMode="auto">
            <a:xfrm>
              <a:off x="2734600" y="1898510"/>
              <a:ext cx="648794" cy="518367"/>
              <a:chOff x="1231" y="3150"/>
              <a:chExt cx="500" cy="232"/>
            </a:xfrm>
          </p:grpSpPr>
          <p:sp>
            <p:nvSpPr>
              <p:cNvPr id="103" name="Line 88"/>
              <p:cNvSpPr>
                <a:spLocks noChangeShapeType="1"/>
              </p:cNvSpPr>
              <p:nvPr/>
            </p:nvSpPr>
            <p:spPr bwMode="auto">
              <a:xfrm flipV="1">
                <a:off x="1231"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4" name="Line 89"/>
              <p:cNvSpPr>
                <a:spLocks noChangeShapeType="1"/>
              </p:cNvSpPr>
              <p:nvPr/>
            </p:nvSpPr>
            <p:spPr bwMode="auto">
              <a:xfrm flipV="1">
                <a:off x="1413"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5" name="Line 89"/>
              <p:cNvSpPr>
                <a:spLocks noChangeShapeType="1"/>
              </p:cNvSpPr>
              <p:nvPr/>
            </p:nvSpPr>
            <p:spPr bwMode="auto">
              <a:xfrm flipV="1">
                <a:off x="1731"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grpSp>
        <p:sp>
          <p:nvSpPr>
            <p:cNvPr id="102" name="Text Box 90"/>
            <p:cNvSpPr txBox="1">
              <a:spLocks noChangeArrowheads="1"/>
            </p:cNvSpPr>
            <p:nvPr/>
          </p:nvSpPr>
          <p:spPr bwMode="auto">
            <a:xfrm>
              <a:off x="2595773" y="2222743"/>
              <a:ext cx="923172" cy="276999"/>
            </a:xfrm>
            <a:prstGeom prst="rect">
              <a:avLst/>
            </a:prstGeom>
            <a:solidFill>
              <a:schemeClr val="accent6"/>
            </a:solidFill>
            <a:ln w="9525">
              <a:solidFill>
                <a:schemeClr val="tx1"/>
              </a:solidFill>
              <a:miter lim="800000"/>
              <a:headEnd/>
              <a:tailEnd/>
            </a:ln>
            <a:effectLst/>
            <a:extLst/>
          </p:spPr>
          <p:txBody>
            <a:bodyPr wrap="square">
              <a:spAutoFit/>
            </a:bodyPr>
            <a:lstStyle/>
            <a:p>
              <a:pPr algn="ctr"/>
              <a:r>
                <a:rPr lang="zh-CN" altLang="en-US" sz="1200" b="1" dirty="0">
                  <a:latin typeface="微软雅黑" pitchFamily="34" charset="-122"/>
                  <a:ea typeface="微软雅黑" pitchFamily="34" charset="-122"/>
                </a:rPr>
                <a:t>收到</a:t>
              </a:r>
            </a:p>
          </p:txBody>
        </p:sp>
      </p:grpSp>
      <p:sp>
        <p:nvSpPr>
          <p:cNvPr id="9" name="灯片编号占位符 8">
            <a:extLst>
              <a:ext uri="{FF2B5EF4-FFF2-40B4-BE49-F238E27FC236}">
                <a16:creationId xmlns:a16="http://schemas.microsoft.com/office/drawing/2014/main" id="{1A2A97A0-B5FE-44FF-84E3-5B6147F0FBB5}"/>
              </a:ext>
            </a:extLst>
          </p:cNvPr>
          <p:cNvSpPr>
            <a:spLocks noGrp="1"/>
          </p:cNvSpPr>
          <p:nvPr>
            <p:ph type="sldNum" sz="quarter" idx="12"/>
          </p:nvPr>
        </p:nvSpPr>
        <p:spPr/>
        <p:txBody>
          <a:bodyPr/>
          <a:lstStyle/>
          <a:p>
            <a:fld id="{C485880C-E2C3-4DAB-AE74-D9BE691626AC}" type="slidenum">
              <a:rPr lang="zh-CN" altLang="en-US" smtClean="0"/>
              <a:pPr/>
              <a:t>97</a:t>
            </a:fld>
            <a:endParaRPr lang="zh-CN" altLang="en-US"/>
          </a:p>
        </p:txBody>
      </p:sp>
    </p:spTree>
    <p:extLst>
      <p:ext uri="{BB962C8B-B14F-4D97-AF65-F5344CB8AC3E}">
        <p14:creationId xmlns:p14="http://schemas.microsoft.com/office/powerpoint/2010/main" val="23387596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圆角矩形 148"/>
          <p:cNvSpPr/>
          <p:nvPr/>
        </p:nvSpPr>
        <p:spPr>
          <a:xfrm>
            <a:off x="545144" y="1021972"/>
            <a:ext cx="8053712" cy="33348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51" name="Rectangle 6"/>
          <p:cNvSpPr>
            <a:spLocks noChangeArrowheads="1"/>
          </p:cNvSpPr>
          <p:nvPr/>
        </p:nvSpPr>
        <p:spPr bwMode="auto">
          <a:xfrm>
            <a:off x="3847815" y="587638"/>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窗口的滑动</a:t>
            </a:r>
          </a:p>
        </p:txBody>
      </p:sp>
      <p:sp>
        <p:nvSpPr>
          <p:cNvPr id="48" name="Text Box 6"/>
          <p:cNvSpPr txBox="1">
            <a:spLocks noChangeArrowheads="1"/>
          </p:cNvSpPr>
          <p:nvPr/>
        </p:nvSpPr>
        <p:spPr bwMode="auto">
          <a:xfrm>
            <a:off x="7494873" y="1836888"/>
            <a:ext cx="795308" cy="461665"/>
          </a:xfrm>
          <a:prstGeom prst="rect">
            <a:avLst/>
          </a:prstGeom>
          <a:solidFill>
            <a:srgbClr val="C3E3F9"/>
          </a:solidFill>
          <a:ln>
            <a:noFill/>
          </a:ln>
          <a:effectLst/>
          <a:extLst/>
        </p:spPr>
        <p:txBody>
          <a:bodyPr wrap="square">
            <a:spAutoFit/>
          </a:bodyPr>
          <a:lstStyle/>
          <a:p>
            <a:pPr algn="ctr"/>
            <a:r>
              <a:rPr lang="zh-CN" altLang="en-US" sz="1200" b="1" dirty="0">
                <a:solidFill>
                  <a:srgbClr val="C00000"/>
                </a:solidFill>
                <a:latin typeface="微软雅黑" pitchFamily="34" charset="-122"/>
                <a:ea typeface="微软雅黑" pitchFamily="34" charset="-122"/>
              </a:rPr>
              <a:t>不允许</a:t>
            </a:r>
            <a:endParaRPr lang="en-US" altLang="zh-CN" sz="1200" b="1" dirty="0">
              <a:solidFill>
                <a:srgbClr val="C00000"/>
              </a:solidFill>
              <a:latin typeface="微软雅黑" pitchFamily="34" charset="-122"/>
              <a:ea typeface="微软雅黑" pitchFamily="34" charset="-122"/>
            </a:endParaRPr>
          </a:p>
          <a:p>
            <a:pPr algn="ctr"/>
            <a:r>
              <a:rPr lang="zh-CN" altLang="en-US" sz="1200" b="1" dirty="0">
                <a:solidFill>
                  <a:srgbClr val="C00000"/>
                </a:solidFill>
                <a:latin typeface="微软雅黑" pitchFamily="34" charset="-122"/>
                <a:ea typeface="微软雅黑" pitchFamily="34" charset="-122"/>
              </a:rPr>
              <a:t>发送</a:t>
            </a:r>
          </a:p>
        </p:txBody>
      </p:sp>
      <p:sp>
        <p:nvSpPr>
          <p:cNvPr id="49" name="Text Box 7"/>
          <p:cNvSpPr txBox="1">
            <a:spLocks noChangeArrowheads="1"/>
          </p:cNvSpPr>
          <p:nvPr/>
        </p:nvSpPr>
        <p:spPr bwMode="auto">
          <a:xfrm>
            <a:off x="1461412" y="1818933"/>
            <a:ext cx="800219" cy="461665"/>
          </a:xfrm>
          <a:prstGeom prst="rect">
            <a:avLst/>
          </a:prstGeom>
          <a:solidFill>
            <a:srgbClr val="C3E3F9"/>
          </a:solidFill>
          <a:ln>
            <a:noFill/>
          </a:ln>
          <a:effectLs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已发送并</a:t>
            </a:r>
          </a:p>
          <a:p>
            <a:pPr algn="ctr"/>
            <a:r>
              <a:rPr lang="zh-CN" altLang="en-US" sz="1200" b="1" dirty="0">
                <a:solidFill>
                  <a:srgbClr val="CC00CC"/>
                </a:solidFill>
                <a:latin typeface="微软雅黑" pitchFamily="34" charset="-122"/>
                <a:ea typeface="微软雅黑" pitchFamily="34" charset="-122"/>
              </a:rPr>
              <a:t>收到确认</a:t>
            </a:r>
          </a:p>
        </p:txBody>
      </p:sp>
      <p:sp>
        <p:nvSpPr>
          <p:cNvPr id="51" name="Rectangle 10"/>
          <p:cNvSpPr>
            <a:spLocks noChangeArrowheads="1"/>
          </p:cNvSpPr>
          <p:nvPr/>
        </p:nvSpPr>
        <p:spPr bwMode="auto">
          <a:xfrm>
            <a:off x="3055379" y="1421663"/>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grpSp>
        <p:nvGrpSpPr>
          <p:cNvPr id="87" name="组合 86"/>
          <p:cNvGrpSpPr/>
          <p:nvPr/>
        </p:nvGrpSpPr>
        <p:grpSpPr>
          <a:xfrm>
            <a:off x="3011281" y="1771776"/>
            <a:ext cx="348173" cy="656838"/>
            <a:chOff x="2360115" y="2373060"/>
            <a:chExt cx="348173" cy="656838"/>
          </a:xfrm>
        </p:grpSpPr>
        <p:sp>
          <p:nvSpPr>
            <p:cNvPr id="88" name="Line 44"/>
            <p:cNvSpPr>
              <a:spLocks noChangeShapeType="1"/>
            </p:cNvSpPr>
            <p:nvPr/>
          </p:nvSpPr>
          <p:spPr bwMode="auto">
            <a:xfrm flipV="1">
              <a:off x="2515137"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89" name="Text Box 45"/>
            <p:cNvSpPr txBox="1">
              <a:spLocks noChangeArrowheads="1"/>
            </p:cNvSpPr>
            <p:nvPr/>
          </p:nvSpPr>
          <p:spPr bwMode="auto">
            <a:xfrm>
              <a:off x="2360115" y="2752899"/>
              <a:ext cx="34817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itchFamily="34" charset="-122"/>
                  <a:ea typeface="微软雅黑" pitchFamily="34" charset="-122"/>
                </a:rPr>
                <a:t>P</a:t>
              </a:r>
              <a:r>
                <a:rPr lang="en-US" altLang="zh-CN" sz="1200" b="1" baseline="-25000" dirty="0">
                  <a:latin typeface="微软雅黑" pitchFamily="34" charset="-122"/>
                  <a:ea typeface="微软雅黑" pitchFamily="34" charset="-122"/>
                </a:rPr>
                <a:t>1</a:t>
              </a:r>
            </a:p>
          </p:txBody>
        </p:sp>
      </p:grpSp>
      <p:sp>
        <p:nvSpPr>
          <p:cNvPr id="100" name="Line 10"/>
          <p:cNvSpPr>
            <a:spLocks noChangeShapeType="1"/>
          </p:cNvSpPr>
          <p:nvPr/>
        </p:nvSpPr>
        <p:spPr bwMode="auto">
          <a:xfrm>
            <a:off x="3048991" y="1281780"/>
            <a:ext cx="4335996"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1" name="Text Box 11"/>
          <p:cNvSpPr txBox="1">
            <a:spLocks noChangeArrowheads="1"/>
          </p:cNvSpPr>
          <p:nvPr/>
        </p:nvSpPr>
        <p:spPr bwMode="auto">
          <a:xfrm>
            <a:off x="3525986" y="1102078"/>
            <a:ext cx="3558988" cy="276999"/>
          </a:xfrm>
          <a:prstGeom prst="rect">
            <a:avLst/>
          </a:prstGeom>
          <a:solidFill>
            <a:srgbClr val="C3E3F9"/>
          </a:solidFill>
          <a:ln>
            <a:noFill/>
          </a:ln>
          <a:effectLst/>
          <a:extLst/>
        </p:spPr>
        <p:txBody>
          <a:bodyPr wrap="none">
            <a:spAutoFit/>
          </a:bodyPr>
          <a:lstStyle/>
          <a:p>
            <a:r>
              <a:rPr lang="en-US" altLang="zh-CN" sz="1200" b="1" dirty="0">
                <a:solidFill>
                  <a:srgbClr val="0000FF"/>
                </a:solidFill>
                <a:latin typeface="微软雅黑" pitchFamily="34" charset="-122"/>
                <a:ea typeface="微软雅黑" pitchFamily="34" charset="-122"/>
              </a:rPr>
              <a:t>A </a:t>
            </a:r>
            <a:r>
              <a:rPr lang="zh-CN" altLang="en-US" sz="1200" b="1" dirty="0">
                <a:solidFill>
                  <a:srgbClr val="0000FF"/>
                </a:solidFill>
                <a:latin typeface="微软雅黑" pitchFamily="34" charset="-122"/>
                <a:ea typeface="微软雅黑" pitchFamily="34" charset="-122"/>
              </a:rPr>
              <a:t>的发送窗口 </a:t>
            </a:r>
            <a:r>
              <a:rPr lang="en-US" altLang="zh-CN" sz="1200" b="1" dirty="0">
                <a:solidFill>
                  <a:srgbClr val="0000FF"/>
                </a:solidFill>
                <a:latin typeface="微软雅黑" pitchFamily="34" charset="-122"/>
                <a:ea typeface="微软雅黑" pitchFamily="34" charset="-122"/>
              </a:rPr>
              <a:t>= 20 </a:t>
            </a:r>
            <a:r>
              <a:rPr lang="zh-CN" altLang="en-US" sz="1200" b="1" dirty="0">
                <a:solidFill>
                  <a:srgbClr val="0000FF"/>
                </a:solidFill>
                <a:latin typeface="微软雅黑" pitchFamily="34" charset="-122"/>
                <a:ea typeface="微软雅黑" pitchFamily="34" charset="-122"/>
              </a:rPr>
              <a:t>字节</a:t>
            </a:r>
            <a:r>
              <a:rPr lang="zh-CN" altLang="en-US" sz="1200" b="1" dirty="0">
                <a:solidFill>
                  <a:srgbClr val="C00000"/>
                </a:solidFill>
                <a:latin typeface="微软雅黑" pitchFamily="34" charset="-122"/>
                <a:ea typeface="微软雅黑" pitchFamily="34" charset="-122"/>
              </a:rPr>
              <a:t>（已满，可用窗口 </a:t>
            </a:r>
            <a:r>
              <a:rPr lang="en-US" altLang="zh-CN" sz="1200" b="1" dirty="0">
                <a:solidFill>
                  <a:srgbClr val="C00000"/>
                </a:solidFill>
                <a:latin typeface="微软雅黑" pitchFamily="34" charset="-122"/>
                <a:ea typeface="微软雅黑" pitchFamily="34" charset="-122"/>
              </a:rPr>
              <a:t>= 0</a:t>
            </a:r>
            <a:r>
              <a:rPr lang="zh-CN" altLang="en-US" sz="1200" b="1" dirty="0">
                <a:solidFill>
                  <a:srgbClr val="C00000"/>
                </a:solidFill>
                <a:latin typeface="微软雅黑" pitchFamily="34" charset="-122"/>
                <a:ea typeface="微软雅黑" pitchFamily="34" charset="-122"/>
              </a:rPr>
              <a:t>）</a:t>
            </a:r>
            <a:endParaRPr lang="en-US" altLang="zh-CN" sz="1200" b="1" dirty="0">
              <a:solidFill>
                <a:srgbClr val="C00000"/>
              </a:solidFill>
              <a:latin typeface="微软雅黑" pitchFamily="34" charset="-122"/>
              <a:ea typeface="微软雅黑" pitchFamily="34" charset="-122"/>
            </a:endParaRPr>
          </a:p>
        </p:txBody>
      </p:sp>
      <p:sp>
        <p:nvSpPr>
          <p:cNvPr id="52" name="Rectangle 11"/>
          <p:cNvSpPr>
            <a:spLocks noChangeArrowheads="1"/>
          </p:cNvSpPr>
          <p:nvPr/>
        </p:nvSpPr>
        <p:spPr bwMode="auto">
          <a:xfrm>
            <a:off x="1348648" y="1571397"/>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53" name="Rectangle 12"/>
          <p:cNvSpPr>
            <a:spLocks noChangeArrowheads="1"/>
          </p:cNvSpPr>
          <p:nvPr/>
        </p:nvSpPr>
        <p:spPr bwMode="auto">
          <a:xfrm>
            <a:off x="1565725" y="1570297"/>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27</a:t>
            </a:r>
          </a:p>
        </p:txBody>
      </p:sp>
      <p:sp>
        <p:nvSpPr>
          <p:cNvPr id="54" name="Rectangle 13"/>
          <p:cNvSpPr>
            <a:spLocks noChangeArrowheads="1"/>
          </p:cNvSpPr>
          <p:nvPr/>
        </p:nvSpPr>
        <p:spPr bwMode="auto">
          <a:xfrm>
            <a:off x="1782801" y="1569195"/>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55" name="Rectangle 14"/>
          <p:cNvSpPr>
            <a:spLocks noChangeArrowheads="1"/>
          </p:cNvSpPr>
          <p:nvPr/>
        </p:nvSpPr>
        <p:spPr bwMode="auto">
          <a:xfrm>
            <a:off x="1999878" y="156809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56" name="Rectangle 15"/>
          <p:cNvSpPr>
            <a:spLocks noChangeArrowheads="1"/>
          </p:cNvSpPr>
          <p:nvPr/>
        </p:nvSpPr>
        <p:spPr bwMode="auto">
          <a:xfrm>
            <a:off x="2216954" y="156699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grpSp>
        <p:nvGrpSpPr>
          <p:cNvPr id="57" name="组合 56"/>
          <p:cNvGrpSpPr/>
          <p:nvPr/>
        </p:nvGrpSpPr>
        <p:grpSpPr>
          <a:xfrm>
            <a:off x="2434031" y="1554883"/>
            <a:ext cx="2332978" cy="210286"/>
            <a:chOff x="2434031" y="1636215"/>
            <a:chExt cx="2332978" cy="210286"/>
          </a:xfrm>
        </p:grpSpPr>
        <p:sp>
          <p:nvSpPr>
            <p:cNvPr id="58" name="Rectangle 16"/>
            <p:cNvSpPr>
              <a:spLocks noChangeArrowheads="1"/>
            </p:cNvSpPr>
            <p:nvPr/>
          </p:nvSpPr>
          <p:spPr bwMode="auto">
            <a:xfrm>
              <a:off x="2434031" y="1647224"/>
              <a:ext cx="162211" cy="199277"/>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59" name="Rectangle 17"/>
            <p:cNvSpPr>
              <a:spLocks noChangeArrowheads="1"/>
            </p:cNvSpPr>
            <p:nvPr/>
          </p:nvSpPr>
          <p:spPr bwMode="auto">
            <a:xfrm>
              <a:off x="2651108" y="1646123"/>
              <a:ext cx="162211" cy="199278"/>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60" name="Rectangle 18"/>
            <p:cNvSpPr>
              <a:spLocks noChangeArrowheads="1"/>
            </p:cNvSpPr>
            <p:nvPr/>
          </p:nvSpPr>
          <p:spPr bwMode="auto">
            <a:xfrm>
              <a:off x="2868185" y="1645023"/>
              <a:ext cx="162211" cy="199277"/>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33</a:t>
              </a:r>
            </a:p>
          </p:txBody>
        </p:sp>
        <p:sp>
          <p:nvSpPr>
            <p:cNvPr id="61" name="Rectangle 19"/>
            <p:cNvSpPr>
              <a:spLocks noChangeArrowheads="1"/>
            </p:cNvSpPr>
            <p:nvPr/>
          </p:nvSpPr>
          <p:spPr bwMode="auto">
            <a:xfrm>
              <a:off x="3085262" y="1643921"/>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63" name="Rectangle 20"/>
            <p:cNvSpPr>
              <a:spLocks noChangeArrowheads="1"/>
            </p:cNvSpPr>
            <p:nvPr/>
          </p:nvSpPr>
          <p:spPr bwMode="auto">
            <a:xfrm>
              <a:off x="3302338" y="1642821"/>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64" name="Rectangle 21"/>
            <p:cNvSpPr>
              <a:spLocks noChangeArrowheads="1"/>
            </p:cNvSpPr>
            <p:nvPr/>
          </p:nvSpPr>
          <p:spPr bwMode="auto">
            <a:xfrm>
              <a:off x="3519415" y="1641719"/>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65" name="Rectangle 22"/>
            <p:cNvSpPr>
              <a:spLocks noChangeArrowheads="1"/>
            </p:cNvSpPr>
            <p:nvPr/>
          </p:nvSpPr>
          <p:spPr bwMode="auto">
            <a:xfrm>
              <a:off x="3736492" y="1640619"/>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66" name="Rectangle 23"/>
            <p:cNvSpPr>
              <a:spLocks noChangeArrowheads="1"/>
            </p:cNvSpPr>
            <p:nvPr/>
          </p:nvSpPr>
          <p:spPr bwMode="auto">
            <a:xfrm>
              <a:off x="3953568" y="1639517"/>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38</a:t>
              </a:r>
            </a:p>
          </p:txBody>
        </p:sp>
        <p:sp>
          <p:nvSpPr>
            <p:cNvPr id="67" name="Rectangle 24"/>
            <p:cNvSpPr>
              <a:spLocks noChangeArrowheads="1"/>
            </p:cNvSpPr>
            <p:nvPr/>
          </p:nvSpPr>
          <p:spPr bwMode="auto">
            <a:xfrm>
              <a:off x="4170645" y="1638417"/>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68" name="Rectangle 25"/>
            <p:cNvSpPr>
              <a:spLocks noChangeArrowheads="1"/>
            </p:cNvSpPr>
            <p:nvPr/>
          </p:nvSpPr>
          <p:spPr bwMode="auto">
            <a:xfrm>
              <a:off x="4387721" y="1637315"/>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69" name="Rectangle 26"/>
            <p:cNvSpPr>
              <a:spLocks noChangeArrowheads="1"/>
            </p:cNvSpPr>
            <p:nvPr/>
          </p:nvSpPr>
          <p:spPr bwMode="auto">
            <a:xfrm>
              <a:off x="4604798" y="1636215"/>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grpSp>
      <p:grpSp>
        <p:nvGrpSpPr>
          <p:cNvPr id="70" name="组合 69"/>
          <p:cNvGrpSpPr/>
          <p:nvPr/>
        </p:nvGrpSpPr>
        <p:grpSpPr>
          <a:xfrm>
            <a:off x="4821875" y="1544973"/>
            <a:ext cx="1898824" cy="208086"/>
            <a:chOff x="4821875" y="1626305"/>
            <a:chExt cx="1898824" cy="208086"/>
          </a:xfrm>
          <a:solidFill>
            <a:srgbClr val="FF99FF"/>
          </a:solidFill>
        </p:grpSpPr>
        <p:sp>
          <p:nvSpPr>
            <p:cNvPr id="71" name="Rectangle 27"/>
            <p:cNvSpPr>
              <a:spLocks noChangeArrowheads="1"/>
            </p:cNvSpPr>
            <p:nvPr/>
          </p:nvSpPr>
          <p:spPr bwMode="auto">
            <a:xfrm>
              <a:off x="4821875" y="1635113"/>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42</a:t>
              </a:r>
            </a:p>
          </p:txBody>
        </p:sp>
        <p:sp>
          <p:nvSpPr>
            <p:cNvPr id="72" name="Rectangle 28"/>
            <p:cNvSpPr>
              <a:spLocks noChangeArrowheads="1"/>
            </p:cNvSpPr>
            <p:nvPr/>
          </p:nvSpPr>
          <p:spPr bwMode="auto">
            <a:xfrm>
              <a:off x="5038951" y="1634013"/>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73" name="Rectangle 29"/>
            <p:cNvSpPr>
              <a:spLocks noChangeArrowheads="1"/>
            </p:cNvSpPr>
            <p:nvPr/>
          </p:nvSpPr>
          <p:spPr bwMode="auto">
            <a:xfrm>
              <a:off x="5256029" y="1632911"/>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44</a:t>
              </a:r>
            </a:p>
          </p:txBody>
        </p:sp>
        <p:sp>
          <p:nvSpPr>
            <p:cNvPr id="74" name="Rectangle 30"/>
            <p:cNvSpPr>
              <a:spLocks noChangeArrowheads="1"/>
            </p:cNvSpPr>
            <p:nvPr/>
          </p:nvSpPr>
          <p:spPr bwMode="auto">
            <a:xfrm>
              <a:off x="5473105" y="1631811"/>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75" name="Rectangle 31"/>
            <p:cNvSpPr>
              <a:spLocks noChangeArrowheads="1"/>
            </p:cNvSpPr>
            <p:nvPr/>
          </p:nvSpPr>
          <p:spPr bwMode="auto">
            <a:xfrm>
              <a:off x="5690182" y="1630709"/>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76" name="Rectangle 32"/>
            <p:cNvSpPr>
              <a:spLocks noChangeArrowheads="1"/>
            </p:cNvSpPr>
            <p:nvPr/>
          </p:nvSpPr>
          <p:spPr bwMode="auto">
            <a:xfrm>
              <a:off x="5907259" y="1629608"/>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77" name="Rectangle 33"/>
            <p:cNvSpPr>
              <a:spLocks noChangeArrowheads="1"/>
            </p:cNvSpPr>
            <p:nvPr/>
          </p:nvSpPr>
          <p:spPr bwMode="auto">
            <a:xfrm>
              <a:off x="6124335" y="1628507"/>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78" name="Rectangle 34"/>
            <p:cNvSpPr>
              <a:spLocks noChangeArrowheads="1"/>
            </p:cNvSpPr>
            <p:nvPr/>
          </p:nvSpPr>
          <p:spPr bwMode="auto">
            <a:xfrm>
              <a:off x="6341412" y="1627407"/>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79" name="Rectangle 35"/>
            <p:cNvSpPr>
              <a:spLocks noChangeArrowheads="1"/>
            </p:cNvSpPr>
            <p:nvPr/>
          </p:nvSpPr>
          <p:spPr bwMode="auto">
            <a:xfrm>
              <a:off x="6558488" y="1626305"/>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80" name="Rectangle 36"/>
          <p:cNvSpPr>
            <a:spLocks noChangeArrowheads="1"/>
          </p:cNvSpPr>
          <p:nvPr/>
        </p:nvSpPr>
        <p:spPr bwMode="auto">
          <a:xfrm>
            <a:off x="6775565" y="1543873"/>
            <a:ext cx="162211" cy="199277"/>
          </a:xfrm>
          <a:prstGeom prst="rect">
            <a:avLst/>
          </a:prstGeom>
          <a:solidFill>
            <a:srgbClr val="FF99FF"/>
          </a:solidFill>
          <a:ln w="9525">
            <a:solidFill>
              <a:schemeClr val="tx1"/>
            </a:solidFill>
            <a:miter lim="800000"/>
            <a:headEnd/>
            <a:tailEnd/>
          </a:ln>
          <a:effectLst/>
          <a:extLst/>
        </p:spPr>
        <p:txBody>
          <a:bodyPr wrap="none" anchor="ctr"/>
          <a:lstStyle/>
          <a:p>
            <a:pPr algn="ctr"/>
            <a:r>
              <a:rPr kumimoji="1" lang="en-US" altLang="zh-CN" sz="900" b="1" dirty="0">
                <a:latin typeface="微软雅黑" pitchFamily="34" charset="-122"/>
                <a:ea typeface="微软雅黑" pitchFamily="34" charset="-122"/>
              </a:rPr>
              <a:t>51</a:t>
            </a:r>
          </a:p>
        </p:txBody>
      </p:sp>
      <p:sp>
        <p:nvSpPr>
          <p:cNvPr id="81" name="Rectangle 37"/>
          <p:cNvSpPr>
            <a:spLocks noChangeArrowheads="1"/>
          </p:cNvSpPr>
          <p:nvPr/>
        </p:nvSpPr>
        <p:spPr bwMode="auto">
          <a:xfrm>
            <a:off x="6992642" y="1542771"/>
            <a:ext cx="162211" cy="199278"/>
          </a:xfrm>
          <a:prstGeom prst="rect">
            <a:avLst/>
          </a:prstGeom>
          <a:solidFill>
            <a:srgbClr val="FF99FF"/>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52</a:t>
            </a:r>
          </a:p>
        </p:txBody>
      </p:sp>
      <p:sp>
        <p:nvSpPr>
          <p:cNvPr id="82" name="Rectangle 38"/>
          <p:cNvSpPr>
            <a:spLocks noChangeArrowheads="1"/>
          </p:cNvSpPr>
          <p:nvPr/>
        </p:nvSpPr>
        <p:spPr bwMode="auto">
          <a:xfrm>
            <a:off x="7209718" y="1541671"/>
            <a:ext cx="162211" cy="199277"/>
          </a:xfrm>
          <a:prstGeom prst="rect">
            <a:avLst/>
          </a:prstGeom>
          <a:solidFill>
            <a:srgbClr val="FF99FF"/>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53</a:t>
            </a:r>
          </a:p>
        </p:txBody>
      </p:sp>
      <p:sp>
        <p:nvSpPr>
          <p:cNvPr id="83" name="Rectangle 39"/>
          <p:cNvSpPr>
            <a:spLocks noChangeArrowheads="1"/>
          </p:cNvSpPr>
          <p:nvPr/>
        </p:nvSpPr>
        <p:spPr bwMode="auto">
          <a:xfrm>
            <a:off x="7426795" y="1540569"/>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84" name="Rectangle 40"/>
          <p:cNvSpPr>
            <a:spLocks noChangeArrowheads="1"/>
          </p:cNvSpPr>
          <p:nvPr/>
        </p:nvSpPr>
        <p:spPr bwMode="auto">
          <a:xfrm>
            <a:off x="7643872"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86" name="Rectangle 42"/>
          <p:cNvSpPr>
            <a:spLocks noChangeArrowheads="1"/>
          </p:cNvSpPr>
          <p:nvPr/>
        </p:nvSpPr>
        <p:spPr bwMode="auto">
          <a:xfrm>
            <a:off x="7854985"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grpSp>
        <p:nvGrpSpPr>
          <p:cNvPr id="4" name="组合 3"/>
          <p:cNvGrpSpPr/>
          <p:nvPr/>
        </p:nvGrpSpPr>
        <p:grpSpPr>
          <a:xfrm>
            <a:off x="7035417" y="1771776"/>
            <a:ext cx="1104790" cy="1157858"/>
            <a:chOff x="7035417" y="1771776"/>
            <a:chExt cx="1104790" cy="1157858"/>
          </a:xfrm>
        </p:grpSpPr>
        <p:grpSp>
          <p:nvGrpSpPr>
            <p:cNvPr id="93" name="组合 92"/>
            <p:cNvGrpSpPr/>
            <p:nvPr/>
          </p:nvGrpSpPr>
          <p:grpSpPr>
            <a:xfrm>
              <a:off x="7374361" y="1771776"/>
              <a:ext cx="328936" cy="795337"/>
              <a:chOff x="6723195" y="2373060"/>
              <a:chExt cx="328936" cy="795337"/>
            </a:xfrm>
          </p:grpSpPr>
          <p:sp>
            <p:nvSpPr>
              <p:cNvPr id="94" name="Line 50"/>
              <p:cNvSpPr>
                <a:spLocks noChangeShapeType="1"/>
              </p:cNvSpPr>
              <p:nvPr/>
            </p:nvSpPr>
            <p:spPr bwMode="auto">
              <a:xfrm flipV="1">
                <a:off x="686502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5" name="Text Box 51"/>
              <p:cNvSpPr txBox="1">
                <a:spLocks noChangeArrowheads="1"/>
              </p:cNvSpPr>
              <p:nvPr/>
            </p:nvSpPr>
            <p:spPr bwMode="auto">
              <a:xfrm>
                <a:off x="6723195" y="2752899"/>
                <a:ext cx="328936" cy="41549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dirty="0">
                    <a:latin typeface="微软雅黑" pitchFamily="34" charset="-122"/>
                    <a:ea typeface="微软雅黑" pitchFamily="34" charset="-122"/>
                  </a:rPr>
                  <a:t>P</a:t>
                </a:r>
                <a:r>
                  <a:rPr lang="en-US" altLang="zh-CN" sz="1050" b="1" baseline="-25000" dirty="0">
                    <a:latin typeface="微软雅黑" pitchFamily="34" charset="-122"/>
                    <a:ea typeface="微软雅黑" pitchFamily="34" charset="-122"/>
                  </a:rPr>
                  <a:t>2</a:t>
                </a:r>
                <a:endParaRPr lang="en-US" altLang="zh-CN" sz="1050" b="1" dirty="0">
                  <a:latin typeface="微软雅黑" pitchFamily="34" charset="-122"/>
                  <a:ea typeface="微软雅黑" pitchFamily="34" charset="-122"/>
                </a:endParaRPr>
              </a:p>
              <a:p>
                <a:pPr algn="ctr"/>
                <a:r>
                  <a:rPr lang="en-US" altLang="zh-CN" sz="1050" b="1" dirty="0">
                    <a:latin typeface="微软雅黑" pitchFamily="34" charset="-122"/>
                    <a:ea typeface="微软雅黑" pitchFamily="34" charset="-122"/>
                  </a:rPr>
                  <a:t>P</a:t>
                </a:r>
                <a:r>
                  <a:rPr lang="en-US" altLang="zh-CN" sz="1050" b="1" baseline="-25000" dirty="0">
                    <a:latin typeface="微软雅黑" pitchFamily="34" charset="-122"/>
                    <a:ea typeface="微软雅黑" pitchFamily="34" charset="-122"/>
                  </a:rPr>
                  <a:t>3</a:t>
                </a:r>
              </a:p>
            </p:txBody>
          </p:sp>
        </p:grpSp>
        <p:sp>
          <p:nvSpPr>
            <p:cNvPr id="97" name="Text Box 92"/>
            <p:cNvSpPr txBox="1">
              <a:spLocks noChangeArrowheads="1"/>
            </p:cNvSpPr>
            <p:nvPr/>
          </p:nvSpPr>
          <p:spPr bwMode="auto">
            <a:xfrm>
              <a:off x="7035417" y="2467969"/>
              <a:ext cx="1104790"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可用窗口 </a:t>
              </a:r>
              <a:r>
                <a:rPr lang="en-US" altLang="zh-CN" sz="1200" b="1" dirty="0">
                  <a:solidFill>
                    <a:srgbClr val="CC00CC"/>
                  </a:solidFill>
                  <a:latin typeface="微软雅黑" pitchFamily="34" charset="-122"/>
                  <a:ea typeface="微软雅黑" pitchFamily="34" charset="-122"/>
                </a:rPr>
                <a:t>= 0</a:t>
              </a:r>
            </a:p>
            <a:p>
              <a:pPr algn="ctr"/>
              <a:r>
                <a:rPr lang="zh-CN" altLang="en-US" sz="1200" b="1" dirty="0">
                  <a:solidFill>
                    <a:srgbClr val="C00000"/>
                  </a:solidFill>
                  <a:latin typeface="微软雅黑" pitchFamily="34" charset="-122"/>
                  <a:ea typeface="微软雅黑" pitchFamily="34" charset="-122"/>
                </a:rPr>
                <a:t>停止发送</a:t>
              </a:r>
            </a:p>
          </p:txBody>
        </p:sp>
      </p:grpSp>
      <p:grpSp>
        <p:nvGrpSpPr>
          <p:cNvPr id="106" name="组合 105"/>
          <p:cNvGrpSpPr/>
          <p:nvPr/>
        </p:nvGrpSpPr>
        <p:grpSpPr>
          <a:xfrm>
            <a:off x="3911533" y="2356980"/>
            <a:ext cx="3039613" cy="483190"/>
            <a:chOff x="4131976" y="2239207"/>
            <a:chExt cx="3039613" cy="483190"/>
          </a:xfrm>
        </p:grpSpPr>
        <p:sp>
          <p:nvSpPr>
            <p:cNvPr id="143" name="上箭头 142"/>
            <p:cNvSpPr/>
            <p:nvPr/>
          </p:nvSpPr>
          <p:spPr>
            <a:xfrm flipV="1">
              <a:off x="4131976" y="2239207"/>
              <a:ext cx="302864" cy="483190"/>
            </a:xfrm>
            <a:prstGeom prst="upArrow">
              <a:avLst>
                <a:gd name="adj1" fmla="val 39167"/>
                <a:gd name="adj2" fmla="val 5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文本框 143"/>
            <p:cNvSpPr txBox="1"/>
            <p:nvPr/>
          </p:nvSpPr>
          <p:spPr>
            <a:xfrm>
              <a:off x="4349592" y="2356544"/>
              <a:ext cx="2821997" cy="276999"/>
            </a:xfrm>
            <a:prstGeom prst="rect">
              <a:avLst/>
            </a:prstGeom>
            <a:noFill/>
          </p:spPr>
          <p:txBody>
            <a:bodyPr wrap="square" rtlCol="0">
              <a:spAutoFit/>
            </a:bodyPr>
            <a:lstStyle/>
            <a:p>
              <a:r>
                <a:rPr lang="zh-CN" altLang="en-US" sz="1200" b="1" dirty="0">
                  <a:latin typeface="微软雅黑" panose="020B0503020204020204" pitchFamily="34" charset="-122"/>
                  <a:ea typeface="微软雅黑" panose="020B0503020204020204" pitchFamily="34" charset="-122"/>
                </a:rPr>
                <a:t>序号 </a:t>
              </a:r>
              <a:r>
                <a:rPr lang="en-US" altLang="zh-CN" sz="1200" b="1" dirty="0">
                  <a:latin typeface="微软雅黑" panose="020B0503020204020204" pitchFamily="34" charset="-122"/>
                  <a:ea typeface="微软雅黑" panose="020B0503020204020204" pitchFamily="34" charset="-122"/>
                </a:rPr>
                <a:t>= 34</a:t>
              </a:r>
              <a:r>
                <a:rPr lang="zh-CN" altLang="en-US" sz="1200" b="1" dirty="0">
                  <a:latin typeface="微软雅黑" panose="020B0503020204020204" pitchFamily="34" charset="-122"/>
                  <a:ea typeface="微软雅黑" panose="020B0503020204020204" pitchFamily="34" charset="-122"/>
                </a:rPr>
                <a:t>，确认号 </a:t>
              </a:r>
              <a:r>
                <a:rPr lang="en-US" altLang="zh-CN" sz="1200" b="1" dirty="0">
                  <a:latin typeface="微软雅黑" panose="020B0503020204020204" pitchFamily="34" charset="-122"/>
                  <a:ea typeface="微软雅黑" panose="020B0503020204020204" pitchFamily="34" charset="-122"/>
                </a:rPr>
                <a:t>= x</a:t>
              </a:r>
              <a:r>
                <a:rPr lang="zh-CN" altLang="en-US" sz="1200" b="1" dirty="0">
                  <a:latin typeface="微软雅黑" panose="020B0503020204020204" pitchFamily="34" charset="-122"/>
                  <a:ea typeface="微软雅黑" panose="020B0503020204020204" pitchFamily="34" charset="-122"/>
                </a:rPr>
                <a:t>，窗口 </a:t>
              </a:r>
              <a:r>
                <a:rPr lang="en-US" altLang="zh-CN" sz="1200" b="1" dirty="0">
                  <a:latin typeface="微软雅黑" panose="020B0503020204020204" pitchFamily="34" charset="-122"/>
                  <a:ea typeface="微软雅黑" panose="020B0503020204020204" pitchFamily="34" charset="-122"/>
                </a:rPr>
                <a:t>= u</a:t>
              </a:r>
            </a:p>
          </p:txBody>
        </p:sp>
      </p:grpSp>
      <p:grpSp>
        <p:nvGrpSpPr>
          <p:cNvPr id="145" name="组合 144"/>
          <p:cNvGrpSpPr/>
          <p:nvPr/>
        </p:nvGrpSpPr>
        <p:grpSpPr>
          <a:xfrm>
            <a:off x="3212032" y="1997861"/>
            <a:ext cx="4142694" cy="415809"/>
            <a:chOff x="4969928" y="1997861"/>
            <a:chExt cx="4142694" cy="415809"/>
          </a:xfrm>
        </p:grpSpPr>
        <p:sp>
          <p:nvSpPr>
            <p:cNvPr id="146" name="AutoShape 91"/>
            <p:cNvSpPr>
              <a:spLocks/>
            </p:cNvSpPr>
            <p:nvPr/>
          </p:nvSpPr>
          <p:spPr bwMode="auto">
            <a:xfrm rot="16200000" flipV="1">
              <a:off x="6964398" y="3391"/>
              <a:ext cx="153753" cy="4142694"/>
            </a:xfrm>
            <a:prstGeom prst="leftBrace">
              <a:avLst>
                <a:gd name="adj1" fmla="val 1140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rgbClr val="CC00CC"/>
                </a:solidFill>
                <a:latin typeface="微软雅黑" pitchFamily="34" charset="-122"/>
                <a:ea typeface="微软雅黑" pitchFamily="34" charset="-122"/>
              </a:endParaRPr>
            </a:p>
          </p:txBody>
        </p:sp>
        <p:sp>
          <p:nvSpPr>
            <p:cNvPr id="147" name="Text Box 92"/>
            <p:cNvSpPr txBox="1">
              <a:spLocks noChangeArrowheads="1"/>
            </p:cNvSpPr>
            <p:nvPr/>
          </p:nvSpPr>
          <p:spPr bwMode="auto">
            <a:xfrm>
              <a:off x="6250500" y="2136671"/>
              <a:ext cx="156966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0000FF"/>
                  </a:solidFill>
                  <a:latin typeface="微软雅黑" pitchFamily="34" charset="-122"/>
                  <a:ea typeface="微软雅黑" pitchFamily="34" charset="-122"/>
                </a:rPr>
                <a:t>已发送但未收到确认</a:t>
              </a:r>
            </a:p>
          </p:txBody>
        </p:sp>
      </p:grpSp>
      <p:sp>
        <p:nvSpPr>
          <p:cNvPr id="9" name="矩形 8"/>
          <p:cNvSpPr/>
          <p:nvPr/>
        </p:nvSpPr>
        <p:spPr>
          <a:xfrm>
            <a:off x="792874" y="2911139"/>
            <a:ext cx="7623847" cy="1193019"/>
          </a:xfrm>
          <a:prstGeom prst="rect">
            <a:avLst/>
          </a:prstGeom>
          <a:solidFill>
            <a:srgbClr val="FFFF99"/>
          </a:solidFill>
        </p:spPr>
        <p:txBody>
          <a:bodyPr wrap="square">
            <a:spAutoFit/>
          </a:bodyPr>
          <a:lstStyle/>
          <a:p>
            <a:pPr marL="179388" indent="-179388">
              <a:lnSpc>
                <a:spcPts val="2200"/>
              </a:lnSpc>
              <a:buFont typeface="Wingdings" panose="05000000000000000000" pitchFamily="2" charset="2"/>
              <a:buChar char="l"/>
            </a:pPr>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未收到确认的</a:t>
            </a:r>
            <a:r>
              <a:rPr lang="zh-CN" altLang="en-US" sz="1400" b="1" dirty="0">
                <a:solidFill>
                  <a:srgbClr val="C00000"/>
                </a:solidFill>
                <a:latin typeface="微软雅黑" panose="020B0503020204020204" pitchFamily="34" charset="-122"/>
                <a:ea typeface="微软雅黑" panose="020B0503020204020204" pitchFamily="34" charset="-122"/>
              </a:rPr>
              <a:t>原因</a:t>
            </a:r>
            <a:r>
              <a:rPr lang="zh-CN" altLang="en-US" sz="1400" b="1" dirty="0">
                <a:latin typeface="微软雅黑" panose="020B0503020204020204" pitchFamily="34" charset="-122"/>
                <a:ea typeface="微软雅黑" panose="020B0503020204020204" pitchFamily="34" charset="-122"/>
              </a:rPr>
              <a:t>有：</a:t>
            </a:r>
            <a:r>
              <a:rPr lang="zh-CN" altLang="en-US" sz="1400" b="1" dirty="0">
                <a:solidFill>
                  <a:srgbClr val="C00000"/>
                </a:solidFill>
                <a:latin typeface="微软雅黑" panose="020B0503020204020204" pitchFamily="34" charset="-122"/>
                <a:ea typeface="微软雅黑" panose="020B0503020204020204" pitchFamily="34" charset="-122"/>
              </a:rPr>
              <a:t>①</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B </a:t>
            </a:r>
            <a:r>
              <a:rPr lang="zh-CN" altLang="en-US" sz="1400" b="1" dirty="0">
                <a:latin typeface="微软雅黑" panose="020B0503020204020204" pitchFamily="34" charset="-122"/>
                <a:ea typeface="微软雅黑" panose="020B0503020204020204" pitchFamily="34" charset="-122"/>
              </a:rPr>
              <a:t>未发送；</a:t>
            </a:r>
            <a:r>
              <a:rPr lang="zh-CN" altLang="en-US" sz="1400" b="1" dirty="0">
                <a:solidFill>
                  <a:srgbClr val="C00000"/>
                </a:solidFill>
                <a:latin typeface="微软雅黑" panose="020B0503020204020204" pitchFamily="34" charset="-122"/>
                <a:ea typeface="微软雅黑" panose="020B0503020204020204" pitchFamily="34" charset="-122"/>
              </a:rPr>
              <a:t>②</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B</a:t>
            </a:r>
            <a:r>
              <a:rPr lang="zh-CN" altLang="en-US" sz="1400" b="1" dirty="0">
                <a:latin typeface="微软雅黑" panose="020B0503020204020204" pitchFamily="34" charset="-122"/>
                <a:ea typeface="微软雅黑" panose="020B0503020204020204" pitchFamily="34" charset="-122"/>
              </a:rPr>
              <a:t>已发送，但还未到达 </a:t>
            </a:r>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marL="179388" indent="-179388">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为保证可靠传输，</a:t>
            </a:r>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只能认为 </a:t>
            </a:r>
            <a:r>
              <a:rPr lang="en-US" altLang="zh-CN" sz="1400" b="1" dirty="0">
                <a:latin typeface="微软雅黑" panose="020B0503020204020204" pitchFamily="34" charset="-122"/>
                <a:ea typeface="微软雅黑" panose="020B0503020204020204" pitchFamily="34" charset="-122"/>
              </a:rPr>
              <a:t>B </a:t>
            </a:r>
            <a:r>
              <a:rPr lang="zh-CN" altLang="en-US" sz="1400" b="1" dirty="0">
                <a:latin typeface="微软雅黑" panose="020B0503020204020204" pitchFamily="34" charset="-122"/>
                <a:ea typeface="微软雅黑" panose="020B0503020204020204" pitchFamily="34" charset="-122"/>
              </a:rPr>
              <a:t>还没有收到这些数据。</a:t>
            </a:r>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经过一段时间后（由超时计时器控制）就</a:t>
            </a:r>
            <a:r>
              <a:rPr lang="zh-CN" altLang="en-US" sz="1400" b="1" dirty="0">
                <a:solidFill>
                  <a:srgbClr val="C00000"/>
                </a:solidFill>
                <a:latin typeface="微软雅黑" panose="020B0503020204020204" pitchFamily="34" charset="-122"/>
                <a:ea typeface="微软雅黑" panose="020B0503020204020204" pitchFamily="34" charset="-122"/>
              </a:rPr>
              <a:t>重传</a:t>
            </a:r>
            <a:r>
              <a:rPr lang="zh-CN" altLang="en-US" sz="1400" b="1" dirty="0">
                <a:latin typeface="微软雅黑" panose="020B0503020204020204" pitchFamily="34" charset="-122"/>
                <a:ea typeface="微软雅黑" panose="020B0503020204020204" pitchFamily="34" charset="-122"/>
              </a:rPr>
              <a:t>这部分数据，重新设置超时计时器，直到收到 </a:t>
            </a:r>
            <a:r>
              <a:rPr lang="en-US" altLang="zh-CN" sz="1400" b="1" dirty="0">
                <a:latin typeface="微软雅黑" panose="020B0503020204020204" pitchFamily="34" charset="-122"/>
                <a:ea typeface="微软雅黑" panose="020B0503020204020204" pitchFamily="34" charset="-122"/>
              </a:rPr>
              <a:t>B </a:t>
            </a:r>
            <a:r>
              <a:rPr lang="zh-CN" altLang="en-US" sz="1400" b="1" dirty="0">
                <a:latin typeface="微软雅黑" panose="020B0503020204020204" pitchFamily="34" charset="-122"/>
                <a:ea typeface="微软雅黑" panose="020B0503020204020204" pitchFamily="34" charset="-122"/>
              </a:rPr>
              <a:t>的确认为止。</a:t>
            </a:r>
            <a:endParaRPr lang="en-US" altLang="zh-CN" sz="1400" b="1" dirty="0">
              <a:latin typeface="微软雅黑" panose="020B0503020204020204" pitchFamily="34" charset="-122"/>
              <a:ea typeface="微软雅黑" panose="020B0503020204020204" pitchFamily="34" charset="-122"/>
            </a:endParaRPr>
          </a:p>
          <a:p>
            <a:pPr marL="179388" indent="-179388">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如果 </a:t>
            </a:r>
            <a:r>
              <a:rPr lang="en-US" altLang="zh-CN" sz="1400" b="1" dirty="0">
                <a:latin typeface="微软雅黑" panose="020B0503020204020204" pitchFamily="34" charset="-122"/>
                <a:ea typeface="微软雅黑" panose="020B0503020204020204" pitchFamily="34" charset="-122"/>
              </a:rPr>
              <a:t>A </a:t>
            </a:r>
            <a:r>
              <a:rPr lang="zh-CN" altLang="en-US" sz="1400" b="1" dirty="0">
                <a:solidFill>
                  <a:srgbClr val="C00000"/>
                </a:solidFill>
                <a:latin typeface="微软雅黑" panose="020B0503020204020204" pitchFamily="34" charset="-122"/>
                <a:ea typeface="微软雅黑" panose="020B0503020204020204" pitchFamily="34" charset="-122"/>
              </a:rPr>
              <a:t>按序收到</a:t>
            </a:r>
            <a:r>
              <a:rPr lang="zh-CN" altLang="en-US" sz="1400" b="1" dirty="0">
                <a:latin typeface="微软雅黑" panose="020B0503020204020204" pitchFamily="34" charset="-122"/>
                <a:ea typeface="微软雅黑" panose="020B0503020204020204" pitchFamily="34" charset="-122"/>
              </a:rPr>
              <a:t>落在发送窗口内的确认号，</a:t>
            </a: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就使发送窗口向前滑动，并发送新的数据。</a:t>
            </a:r>
          </a:p>
        </p:txBody>
      </p:sp>
      <p:grpSp>
        <p:nvGrpSpPr>
          <p:cNvPr id="109" name="组合 108"/>
          <p:cNvGrpSpPr/>
          <p:nvPr/>
        </p:nvGrpSpPr>
        <p:grpSpPr>
          <a:xfrm>
            <a:off x="4821875" y="1541671"/>
            <a:ext cx="2550054" cy="211388"/>
            <a:chOff x="4821875" y="1541671"/>
            <a:chExt cx="2550054" cy="211388"/>
          </a:xfrm>
        </p:grpSpPr>
        <p:grpSp>
          <p:nvGrpSpPr>
            <p:cNvPr id="110" name="组合 109"/>
            <p:cNvGrpSpPr/>
            <p:nvPr/>
          </p:nvGrpSpPr>
          <p:grpSpPr>
            <a:xfrm>
              <a:off x="4821875" y="1544973"/>
              <a:ext cx="1898824" cy="208086"/>
              <a:chOff x="4821875" y="1626305"/>
              <a:chExt cx="1898824" cy="208086"/>
            </a:xfrm>
          </p:grpSpPr>
          <p:sp>
            <p:nvSpPr>
              <p:cNvPr id="114" name="Rectangle 27"/>
              <p:cNvSpPr>
                <a:spLocks noChangeArrowheads="1"/>
              </p:cNvSpPr>
              <p:nvPr/>
            </p:nvSpPr>
            <p:spPr bwMode="auto">
              <a:xfrm>
                <a:off x="4821875" y="1635113"/>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42</a:t>
                </a:r>
              </a:p>
            </p:txBody>
          </p:sp>
          <p:sp>
            <p:nvSpPr>
              <p:cNvPr id="115" name="Rectangle 28"/>
              <p:cNvSpPr>
                <a:spLocks noChangeArrowheads="1"/>
              </p:cNvSpPr>
              <p:nvPr/>
            </p:nvSpPr>
            <p:spPr bwMode="auto">
              <a:xfrm>
                <a:off x="5038951" y="1634013"/>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116" name="Rectangle 29"/>
              <p:cNvSpPr>
                <a:spLocks noChangeArrowheads="1"/>
              </p:cNvSpPr>
              <p:nvPr/>
            </p:nvSpPr>
            <p:spPr bwMode="auto">
              <a:xfrm>
                <a:off x="5256029" y="1632911"/>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117" name="Rectangle 30"/>
              <p:cNvSpPr>
                <a:spLocks noChangeArrowheads="1"/>
              </p:cNvSpPr>
              <p:nvPr/>
            </p:nvSpPr>
            <p:spPr bwMode="auto">
              <a:xfrm>
                <a:off x="5473105" y="1631811"/>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45</a:t>
                </a:r>
              </a:p>
            </p:txBody>
          </p:sp>
          <p:sp>
            <p:nvSpPr>
              <p:cNvPr id="118" name="Rectangle 31"/>
              <p:cNvSpPr>
                <a:spLocks noChangeArrowheads="1"/>
              </p:cNvSpPr>
              <p:nvPr/>
            </p:nvSpPr>
            <p:spPr bwMode="auto">
              <a:xfrm>
                <a:off x="5690182" y="1630709"/>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119" name="Rectangle 32"/>
              <p:cNvSpPr>
                <a:spLocks noChangeArrowheads="1"/>
              </p:cNvSpPr>
              <p:nvPr/>
            </p:nvSpPr>
            <p:spPr bwMode="auto">
              <a:xfrm>
                <a:off x="5907259" y="162960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120" name="Rectangle 33"/>
              <p:cNvSpPr>
                <a:spLocks noChangeArrowheads="1"/>
              </p:cNvSpPr>
              <p:nvPr/>
            </p:nvSpPr>
            <p:spPr bwMode="auto">
              <a:xfrm>
                <a:off x="6124335" y="1628507"/>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48</a:t>
                </a:r>
              </a:p>
            </p:txBody>
          </p:sp>
          <p:sp>
            <p:nvSpPr>
              <p:cNvPr id="121" name="Rectangle 34"/>
              <p:cNvSpPr>
                <a:spLocks noChangeArrowheads="1"/>
              </p:cNvSpPr>
              <p:nvPr/>
            </p:nvSpPr>
            <p:spPr bwMode="auto">
              <a:xfrm>
                <a:off x="6341412" y="1627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122" name="Rectangle 35"/>
              <p:cNvSpPr>
                <a:spLocks noChangeArrowheads="1"/>
              </p:cNvSpPr>
              <p:nvPr/>
            </p:nvSpPr>
            <p:spPr bwMode="auto">
              <a:xfrm>
                <a:off x="6558488" y="1626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111" name="Rectangle 36"/>
            <p:cNvSpPr>
              <a:spLocks noChangeArrowheads="1"/>
            </p:cNvSpPr>
            <p:nvPr/>
          </p:nvSpPr>
          <p:spPr bwMode="auto">
            <a:xfrm>
              <a:off x="6775565" y="1543873"/>
              <a:ext cx="162211" cy="199277"/>
            </a:xfrm>
            <a:prstGeom prst="rect">
              <a:avLst/>
            </a:prstGeom>
            <a:solidFill>
              <a:srgbClr val="00FFFF"/>
            </a:solidFill>
            <a:ln w="9525">
              <a:solidFill>
                <a:schemeClr val="tx1"/>
              </a:solidFill>
              <a:miter lim="800000"/>
              <a:headEnd/>
              <a:tailEnd/>
            </a:ln>
            <a:effectLst/>
            <a:extLst/>
          </p:spPr>
          <p:txBody>
            <a:bodyPr wrap="none" anchor="ctr"/>
            <a:lstStyle/>
            <a:p>
              <a:pPr algn="ctr"/>
              <a:r>
                <a:rPr kumimoji="1" lang="en-US" altLang="zh-CN" sz="900" b="1" dirty="0">
                  <a:latin typeface="微软雅黑" pitchFamily="34" charset="-122"/>
                  <a:ea typeface="微软雅黑" pitchFamily="34" charset="-122"/>
                </a:rPr>
                <a:t>51</a:t>
              </a:r>
            </a:p>
          </p:txBody>
        </p:sp>
        <p:sp>
          <p:nvSpPr>
            <p:cNvPr id="112" name="Rectangle 37"/>
            <p:cNvSpPr>
              <a:spLocks noChangeArrowheads="1"/>
            </p:cNvSpPr>
            <p:nvPr/>
          </p:nvSpPr>
          <p:spPr bwMode="auto">
            <a:xfrm>
              <a:off x="6992642" y="1542771"/>
              <a:ext cx="162211" cy="199278"/>
            </a:xfrm>
            <a:prstGeom prst="rect">
              <a:avLst/>
            </a:prstGeom>
            <a:solidFill>
              <a:srgbClr val="00FFFF"/>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52</a:t>
              </a:r>
            </a:p>
          </p:txBody>
        </p:sp>
        <p:sp>
          <p:nvSpPr>
            <p:cNvPr id="113" name="Rectangle 38"/>
            <p:cNvSpPr>
              <a:spLocks noChangeArrowheads="1"/>
            </p:cNvSpPr>
            <p:nvPr/>
          </p:nvSpPr>
          <p:spPr bwMode="auto">
            <a:xfrm>
              <a:off x="7209718" y="1541671"/>
              <a:ext cx="162211" cy="199277"/>
            </a:xfrm>
            <a:prstGeom prst="rect">
              <a:avLst/>
            </a:prstGeom>
            <a:solidFill>
              <a:srgbClr val="00FFFF"/>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53</a:t>
              </a:r>
            </a:p>
          </p:txBody>
        </p:sp>
      </p:grpSp>
      <p:grpSp>
        <p:nvGrpSpPr>
          <p:cNvPr id="62" name="组合 61"/>
          <p:cNvGrpSpPr/>
          <p:nvPr/>
        </p:nvGrpSpPr>
        <p:grpSpPr>
          <a:xfrm>
            <a:off x="4819970" y="1542931"/>
            <a:ext cx="2550054" cy="211388"/>
            <a:chOff x="4821875" y="1541671"/>
            <a:chExt cx="2550054" cy="211388"/>
          </a:xfrm>
          <a:solidFill>
            <a:srgbClr val="FF99FF"/>
          </a:solidFill>
        </p:grpSpPr>
        <p:grpSp>
          <p:nvGrpSpPr>
            <p:cNvPr id="85" name="组合 84"/>
            <p:cNvGrpSpPr/>
            <p:nvPr/>
          </p:nvGrpSpPr>
          <p:grpSpPr>
            <a:xfrm>
              <a:off x="4821875" y="1544973"/>
              <a:ext cx="1898824" cy="208086"/>
              <a:chOff x="4821875" y="1626305"/>
              <a:chExt cx="1898824" cy="208086"/>
            </a:xfrm>
            <a:grpFill/>
          </p:grpSpPr>
          <p:sp>
            <p:nvSpPr>
              <p:cNvPr id="96" name="Rectangle 27"/>
              <p:cNvSpPr>
                <a:spLocks noChangeArrowheads="1"/>
              </p:cNvSpPr>
              <p:nvPr/>
            </p:nvSpPr>
            <p:spPr bwMode="auto">
              <a:xfrm>
                <a:off x="4821875" y="1635113"/>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42</a:t>
                </a:r>
              </a:p>
            </p:txBody>
          </p:sp>
          <p:sp>
            <p:nvSpPr>
              <p:cNvPr id="98" name="Rectangle 28"/>
              <p:cNvSpPr>
                <a:spLocks noChangeArrowheads="1"/>
              </p:cNvSpPr>
              <p:nvPr/>
            </p:nvSpPr>
            <p:spPr bwMode="auto">
              <a:xfrm>
                <a:off x="5038951" y="1634013"/>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99" name="Rectangle 29"/>
              <p:cNvSpPr>
                <a:spLocks noChangeArrowheads="1"/>
              </p:cNvSpPr>
              <p:nvPr/>
            </p:nvSpPr>
            <p:spPr bwMode="auto">
              <a:xfrm>
                <a:off x="5256029" y="1632911"/>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44</a:t>
                </a:r>
              </a:p>
            </p:txBody>
          </p:sp>
          <p:sp>
            <p:nvSpPr>
              <p:cNvPr id="102" name="Rectangle 30"/>
              <p:cNvSpPr>
                <a:spLocks noChangeArrowheads="1"/>
              </p:cNvSpPr>
              <p:nvPr/>
            </p:nvSpPr>
            <p:spPr bwMode="auto">
              <a:xfrm>
                <a:off x="5473105" y="1631811"/>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45</a:t>
                </a:r>
              </a:p>
            </p:txBody>
          </p:sp>
          <p:sp>
            <p:nvSpPr>
              <p:cNvPr id="103" name="Rectangle 31"/>
              <p:cNvSpPr>
                <a:spLocks noChangeArrowheads="1"/>
              </p:cNvSpPr>
              <p:nvPr/>
            </p:nvSpPr>
            <p:spPr bwMode="auto">
              <a:xfrm>
                <a:off x="5690182" y="1630709"/>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104" name="Rectangle 32"/>
              <p:cNvSpPr>
                <a:spLocks noChangeArrowheads="1"/>
              </p:cNvSpPr>
              <p:nvPr/>
            </p:nvSpPr>
            <p:spPr bwMode="auto">
              <a:xfrm>
                <a:off x="5907259" y="1629608"/>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105" name="Rectangle 33"/>
              <p:cNvSpPr>
                <a:spLocks noChangeArrowheads="1"/>
              </p:cNvSpPr>
              <p:nvPr/>
            </p:nvSpPr>
            <p:spPr bwMode="auto">
              <a:xfrm>
                <a:off x="6124335" y="1628507"/>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107" name="Rectangle 34"/>
              <p:cNvSpPr>
                <a:spLocks noChangeArrowheads="1"/>
              </p:cNvSpPr>
              <p:nvPr/>
            </p:nvSpPr>
            <p:spPr bwMode="auto">
              <a:xfrm>
                <a:off x="6341412" y="1627407"/>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108" name="Rectangle 35"/>
              <p:cNvSpPr>
                <a:spLocks noChangeArrowheads="1"/>
              </p:cNvSpPr>
              <p:nvPr/>
            </p:nvSpPr>
            <p:spPr bwMode="auto">
              <a:xfrm>
                <a:off x="6558488" y="1626305"/>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90" name="Rectangle 36"/>
            <p:cNvSpPr>
              <a:spLocks noChangeArrowheads="1"/>
            </p:cNvSpPr>
            <p:nvPr/>
          </p:nvSpPr>
          <p:spPr bwMode="auto">
            <a:xfrm>
              <a:off x="6775565" y="1543873"/>
              <a:ext cx="162211" cy="199277"/>
            </a:xfrm>
            <a:prstGeom prst="rect">
              <a:avLst/>
            </a:prstGeom>
            <a:grpFill/>
            <a:ln w="9525">
              <a:solidFill>
                <a:schemeClr val="tx1"/>
              </a:solidFill>
              <a:miter lim="800000"/>
              <a:headEnd/>
              <a:tailEnd/>
            </a:ln>
            <a:effectLst/>
            <a:extLst/>
          </p:spPr>
          <p:txBody>
            <a:bodyPr wrap="none" anchor="ctr"/>
            <a:lstStyle/>
            <a:p>
              <a:pPr algn="ctr"/>
              <a:r>
                <a:rPr kumimoji="1" lang="en-US" altLang="zh-CN" sz="900" b="1" dirty="0">
                  <a:latin typeface="微软雅黑" pitchFamily="34" charset="-122"/>
                  <a:ea typeface="微软雅黑" pitchFamily="34" charset="-122"/>
                </a:rPr>
                <a:t>51</a:t>
              </a:r>
            </a:p>
          </p:txBody>
        </p:sp>
        <p:sp>
          <p:nvSpPr>
            <p:cNvPr id="91" name="Rectangle 37"/>
            <p:cNvSpPr>
              <a:spLocks noChangeArrowheads="1"/>
            </p:cNvSpPr>
            <p:nvPr/>
          </p:nvSpPr>
          <p:spPr bwMode="auto">
            <a:xfrm>
              <a:off x="6992642" y="1542771"/>
              <a:ext cx="162211" cy="199278"/>
            </a:xfrm>
            <a:prstGeom prst="rect">
              <a:avLst/>
            </a:prstGeom>
            <a:grp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52</a:t>
              </a:r>
            </a:p>
          </p:txBody>
        </p:sp>
        <p:sp>
          <p:nvSpPr>
            <p:cNvPr id="92" name="Rectangle 38"/>
            <p:cNvSpPr>
              <a:spLocks noChangeArrowheads="1"/>
            </p:cNvSpPr>
            <p:nvPr/>
          </p:nvSpPr>
          <p:spPr bwMode="auto">
            <a:xfrm>
              <a:off x="7209718" y="1541671"/>
              <a:ext cx="162211" cy="199277"/>
            </a:xfrm>
            <a:prstGeom prst="rect">
              <a:avLst/>
            </a:prstGeom>
            <a:grp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53</a:t>
              </a:r>
            </a:p>
          </p:txBody>
        </p:sp>
      </p:grpSp>
      <p:grpSp>
        <p:nvGrpSpPr>
          <p:cNvPr id="2" name="组合 1"/>
          <p:cNvGrpSpPr/>
          <p:nvPr/>
        </p:nvGrpSpPr>
        <p:grpSpPr>
          <a:xfrm>
            <a:off x="4785360" y="1771776"/>
            <a:ext cx="328937" cy="633755"/>
            <a:chOff x="4785360" y="1771776"/>
            <a:chExt cx="328937" cy="633755"/>
          </a:xfrm>
        </p:grpSpPr>
        <p:sp>
          <p:nvSpPr>
            <p:cNvPr id="123" name="Line 47"/>
            <p:cNvSpPr>
              <a:spLocks noChangeShapeType="1"/>
            </p:cNvSpPr>
            <p:nvPr/>
          </p:nvSpPr>
          <p:spPr bwMode="auto">
            <a:xfrm flipV="1">
              <a:off x="4917642" y="1771776"/>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24" name="Text Box 48"/>
            <p:cNvSpPr txBox="1">
              <a:spLocks noChangeArrowheads="1"/>
            </p:cNvSpPr>
            <p:nvPr/>
          </p:nvSpPr>
          <p:spPr bwMode="auto">
            <a:xfrm>
              <a:off x="4785360" y="2151615"/>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2</a:t>
              </a:r>
            </a:p>
          </p:txBody>
        </p:sp>
      </p:grpSp>
      <p:sp>
        <p:nvSpPr>
          <p:cNvPr id="3" name="灯片编号占位符 2">
            <a:extLst>
              <a:ext uri="{FF2B5EF4-FFF2-40B4-BE49-F238E27FC236}">
                <a16:creationId xmlns:a16="http://schemas.microsoft.com/office/drawing/2014/main" id="{06B65BEF-E9E9-40D4-961A-14CE169E8BDE}"/>
              </a:ext>
            </a:extLst>
          </p:cNvPr>
          <p:cNvSpPr>
            <a:spLocks noGrp="1"/>
          </p:cNvSpPr>
          <p:nvPr>
            <p:ph type="sldNum" sz="quarter" idx="12"/>
          </p:nvPr>
        </p:nvSpPr>
        <p:spPr/>
        <p:txBody>
          <a:bodyPr/>
          <a:lstStyle/>
          <a:p>
            <a:fld id="{C485880C-E2C3-4DAB-AE74-D9BE691626AC}" type="slidenum">
              <a:rPr lang="zh-CN" altLang="en-US" smtClean="0"/>
              <a:pPr/>
              <a:t>98</a:t>
            </a:fld>
            <a:endParaRPr lang="zh-CN" altLang="en-US"/>
          </a:p>
        </p:txBody>
      </p:sp>
    </p:spTree>
    <p:extLst>
      <p:ext uri="{BB962C8B-B14F-4D97-AF65-F5344CB8AC3E}">
        <p14:creationId xmlns:p14="http://schemas.microsoft.com/office/powerpoint/2010/main" val="19142148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left)">
                                      <p:cBhvr>
                                        <p:cTn id="7" dur="2000"/>
                                        <p:tgtEl>
                                          <p:spTgt spid="62"/>
                                        </p:tgtEl>
                                      </p:cBhvr>
                                    </p:animEffect>
                                  </p:childTnLst>
                                </p:cTn>
                              </p:par>
                              <p:par>
                                <p:cTn id="8" presetID="63" presetClass="path" presetSubtype="0" accel="50000" decel="50000" fill="hold" nodeType="withEffect">
                                  <p:stCondLst>
                                    <p:cond delay="0"/>
                                  </p:stCondLst>
                                  <p:childTnLst>
                                    <p:animMotion origin="layout" path="M 5.55556E-7 -4.19753E-6 L 0.28073 -4.19753E-6 " pathEditMode="relative" rAng="0" ptsTypes="AA">
                                      <p:cBhvr>
                                        <p:cTn id="9" dur="2000" fill="hold"/>
                                        <p:tgtEl>
                                          <p:spTgt spid="2"/>
                                        </p:tgtEl>
                                        <p:attrNameLst>
                                          <p:attrName>ppt_x</p:attrName>
                                          <p:attrName>ppt_y</p:attrName>
                                        </p:attrNameLst>
                                      </p:cBhvr>
                                      <p:rCtr x="14028" y="0"/>
                                    </p:animMotion>
                                  </p:childTnLst>
                                </p:cTn>
                              </p:par>
                            </p:childTnLst>
                          </p:cTn>
                        </p:par>
                        <p:par>
                          <p:cTn id="10" fill="hold">
                            <p:stCondLst>
                              <p:cond delay="2000"/>
                            </p:stCondLst>
                            <p:childTnLst>
                              <p:par>
                                <p:cTn id="11" presetID="1" presetClass="exit" presetSubtype="0" fill="hold" nodeType="afterEffect">
                                  <p:stCondLst>
                                    <p:cond delay="0"/>
                                  </p:stCondLst>
                                  <p:childTnLst>
                                    <p:set>
                                      <p:cBhvr>
                                        <p:cTn id="12" dur="1" fill="hold">
                                          <p:stCondLst>
                                            <p:cond delay="0"/>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5"/>
                                        </p:tgtEl>
                                        <p:attrNameLst>
                                          <p:attrName>style.visibility</p:attrName>
                                        </p:attrNameLst>
                                      </p:cBhvr>
                                      <p:to>
                                        <p:strVal val="visible"/>
                                      </p:to>
                                    </p:set>
                                  </p:childTnLst>
                                </p:cTn>
                              </p:par>
                            </p:childTnLst>
                          </p:cTn>
                        </p:par>
                        <p:par>
                          <p:cTn id="17" fill="hold">
                            <p:stCondLst>
                              <p:cond delay="0"/>
                            </p:stCondLst>
                            <p:childTnLst>
                              <p:par>
                                <p:cTn id="18" presetID="35" presetClass="emph" presetSubtype="0" repeatCount="3000" fill="hold" nodeType="afterEffect">
                                  <p:stCondLst>
                                    <p:cond delay="0"/>
                                  </p:stCondLst>
                                  <p:childTnLst>
                                    <p:anim calcmode="discrete" valueType="str">
                                      <p:cBhvr>
                                        <p:cTn id="19" dur="1000" fill="hold"/>
                                        <p:tgtEl>
                                          <p:spTgt spid="145"/>
                                        </p:tgtEl>
                                        <p:attrNameLst>
                                          <p:attrName>style.visibility</p:attrName>
                                        </p:attrNameLst>
                                      </p:cBhvr>
                                      <p:tavLst>
                                        <p:tav tm="0">
                                          <p:val>
                                            <p:strVal val="hidden"/>
                                          </p:val>
                                        </p:tav>
                                        <p:tav tm="50000">
                                          <p:val>
                                            <p:strVal val="visible"/>
                                          </p:val>
                                        </p:tav>
                                      </p:tavLst>
                                    </p:anim>
                                  </p:childTnLst>
                                </p:cTn>
                              </p:par>
                              <p:par>
                                <p:cTn id="20" presetID="35" presetClass="emph" presetSubtype="0" repeatCount="3000" fill="hold" nodeType="withEffect">
                                  <p:stCondLst>
                                    <p:cond delay="0"/>
                                  </p:stCondLst>
                                  <p:childTnLst>
                                    <p:anim calcmode="discrete" valueType="str">
                                      <p:cBhvr>
                                        <p:cTn id="21"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9" name="圆角矩形 148"/>
          <p:cNvSpPr/>
          <p:nvPr/>
        </p:nvSpPr>
        <p:spPr>
          <a:xfrm>
            <a:off x="545144" y="1021972"/>
            <a:ext cx="8053712" cy="33348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51" name="Rectangle 6"/>
          <p:cNvSpPr>
            <a:spLocks noChangeArrowheads="1"/>
          </p:cNvSpPr>
          <p:nvPr/>
        </p:nvSpPr>
        <p:spPr bwMode="auto">
          <a:xfrm>
            <a:off x="3847815" y="587638"/>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窗口的滑动</a:t>
            </a:r>
          </a:p>
        </p:txBody>
      </p:sp>
      <p:sp>
        <p:nvSpPr>
          <p:cNvPr id="48" name="Text Box 6"/>
          <p:cNvSpPr txBox="1">
            <a:spLocks noChangeArrowheads="1"/>
          </p:cNvSpPr>
          <p:nvPr/>
        </p:nvSpPr>
        <p:spPr bwMode="auto">
          <a:xfrm>
            <a:off x="7494873" y="1836888"/>
            <a:ext cx="795308" cy="461665"/>
          </a:xfrm>
          <a:prstGeom prst="rect">
            <a:avLst/>
          </a:prstGeom>
          <a:solidFill>
            <a:srgbClr val="C3E3F9"/>
          </a:solidFill>
          <a:ln>
            <a:noFill/>
          </a:ln>
          <a:effectLst/>
          <a:extLst/>
        </p:spPr>
        <p:txBody>
          <a:bodyPr wrap="square">
            <a:spAutoFit/>
          </a:bodyPr>
          <a:lstStyle/>
          <a:p>
            <a:pPr algn="ctr"/>
            <a:r>
              <a:rPr lang="zh-CN" altLang="en-US" sz="1200" b="1" dirty="0">
                <a:solidFill>
                  <a:srgbClr val="C00000"/>
                </a:solidFill>
                <a:latin typeface="微软雅黑" pitchFamily="34" charset="-122"/>
                <a:ea typeface="微软雅黑" pitchFamily="34" charset="-122"/>
              </a:rPr>
              <a:t>不允许</a:t>
            </a:r>
            <a:endParaRPr lang="en-US" altLang="zh-CN" sz="1200" b="1" dirty="0">
              <a:solidFill>
                <a:srgbClr val="C00000"/>
              </a:solidFill>
              <a:latin typeface="微软雅黑" pitchFamily="34" charset="-122"/>
              <a:ea typeface="微软雅黑" pitchFamily="34" charset="-122"/>
            </a:endParaRPr>
          </a:p>
          <a:p>
            <a:pPr algn="ctr"/>
            <a:r>
              <a:rPr lang="zh-CN" altLang="en-US" sz="1200" b="1" dirty="0">
                <a:solidFill>
                  <a:srgbClr val="C00000"/>
                </a:solidFill>
                <a:latin typeface="微软雅黑" pitchFamily="34" charset="-122"/>
                <a:ea typeface="微软雅黑" pitchFamily="34" charset="-122"/>
              </a:rPr>
              <a:t>发送</a:t>
            </a:r>
          </a:p>
        </p:txBody>
      </p:sp>
      <p:sp>
        <p:nvSpPr>
          <p:cNvPr id="49" name="Text Box 7"/>
          <p:cNvSpPr txBox="1">
            <a:spLocks noChangeArrowheads="1"/>
          </p:cNvSpPr>
          <p:nvPr/>
        </p:nvSpPr>
        <p:spPr bwMode="auto">
          <a:xfrm>
            <a:off x="1461412" y="1818933"/>
            <a:ext cx="800219" cy="461665"/>
          </a:xfrm>
          <a:prstGeom prst="rect">
            <a:avLst/>
          </a:prstGeom>
          <a:solidFill>
            <a:srgbClr val="C3E3F9"/>
          </a:solidFill>
          <a:ln>
            <a:noFill/>
          </a:ln>
          <a:effectLs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已发送并</a:t>
            </a:r>
          </a:p>
          <a:p>
            <a:pPr algn="ctr"/>
            <a:r>
              <a:rPr lang="zh-CN" altLang="en-US" sz="1200" b="1" dirty="0">
                <a:solidFill>
                  <a:srgbClr val="CC00CC"/>
                </a:solidFill>
                <a:latin typeface="微软雅黑" pitchFamily="34" charset="-122"/>
                <a:ea typeface="微软雅黑" pitchFamily="34" charset="-122"/>
              </a:rPr>
              <a:t>收到确认</a:t>
            </a:r>
          </a:p>
        </p:txBody>
      </p:sp>
      <p:sp>
        <p:nvSpPr>
          <p:cNvPr id="51" name="Rectangle 10"/>
          <p:cNvSpPr>
            <a:spLocks noChangeArrowheads="1"/>
          </p:cNvSpPr>
          <p:nvPr/>
        </p:nvSpPr>
        <p:spPr bwMode="auto">
          <a:xfrm>
            <a:off x="3055379" y="1421663"/>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grpSp>
        <p:nvGrpSpPr>
          <p:cNvPr id="87" name="组合 86"/>
          <p:cNvGrpSpPr/>
          <p:nvPr/>
        </p:nvGrpSpPr>
        <p:grpSpPr>
          <a:xfrm>
            <a:off x="3011281" y="1771776"/>
            <a:ext cx="348173" cy="656838"/>
            <a:chOff x="2360115" y="2373060"/>
            <a:chExt cx="348173" cy="656838"/>
          </a:xfrm>
        </p:grpSpPr>
        <p:sp>
          <p:nvSpPr>
            <p:cNvPr id="88" name="Line 44"/>
            <p:cNvSpPr>
              <a:spLocks noChangeShapeType="1"/>
            </p:cNvSpPr>
            <p:nvPr/>
          </p:nvSpPr>
          <p:spPr bwMode="auto">
            <a:xfrm flipV="1">
              <a:off x="2515137"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89" name="Text Box 45"/>
            <p:cNvSpPr txBox="1">
              <a:spLocks noChangeArrowheads="1"/>
            </p:cNvSpPr>
            <p:nvPr/>
          </p:nvSpPr>
          <p:spPr bwMode="auto">
            <a:xfrm>
              <a:off x="2360115" y="2752899"/>
              <a:ext cx="34817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itchFamily="34" charset="-122"/>
                  <a:ea typeface="微软雅黑" pitchFamily="34" charset="-122"/>
                </a:rPr>
                <a:t>P</a:t>
              </a:r>
              <a:r>
                <a:rPr lang="en-US" altLang="zh-CN" sz="1200" b="1" baseline="-25000" dirty="0">
                  <a:latin typeface="微软雅黑" pitchFamily="34" charset="-122"/>
                  <a:ea typeface="微软雅黑" pitchFamily="34" charset="-122"/>
                </a:rPr>
                <a:t>1</a:t>
              </a:r>
            </a:p>
          </p:txBody>
        </p:sp>
      </p:grpSp>
      <p:sp>
        <p:nvSpPr>
          <p:cNvPr id="100" name="Line 10"/>
          <p:cNvSpPr>
            <a:spLocks noChangeShapeType="1"/>
          </p:cNvSpPr>
          <p:nvPr/>
        </p:nvSpPr>
        <p:spPr bwMode="auto">
          <a:xfrm>
            <a:off x="3048991" y="1281780"/>
            <a:ext cx="4335996"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1" name="Text Box 11"/>
          <p:cNvSpPr txBox="1">
            <a:spLocks noChangeArrowheads="1"/>
          </p:cNvSpPr>
          <p:nvPr/>
        </p:nvSpPr>
        <p:spPr bwMode="auto">
          <a:xfrm>
            <a:off x="3525986" y="1102078"/>
            <a:ext cx="3558988" cy="276999"/>
          </a:xfrm>
          <a:prstGeom prst="rect">
            <a:avLst/>
          </a:prstGeom>
          <a:solidFill>
            <a:srgbClr val="C3E3F9"/>
          </a:solidFill>
          <a:ln>
            <a:noFill/>
          </a:ln>
          <a:effectLst/>
          <a:extLst/>
        </p:spPr>
        <p:txBody>
          <a:bodyPr wrap="none">
            <a:spAutoFit/>
          </a:bodyPr>
          <a:lstStyle/>
          <a:p>
            <a:r>
              <a:rPr lang="en-US" altLang="zh-CN" sz="1200" b="1" dirty="0">
                <a:solidFill>
                  <a:srgbClr val="0000FF"/>
                </a:solidFill>
                <a:latin typeface="微软雅黑" pitchFamily="34" charset="-122"/>
                <a:ea typeface="微软雅黑" pitchFamily="34" charset="-122"/>
              </a:rPr>
              <a:t>A </a:t>
            </a:r>
            <a:r>
              <a:rPr lang="zh-CN" altLang="en-US" sz="1200" b="1" dirty="0">
                <a:solidFill>
                  <a:srgbClr val="0000FF"/>
                </a:solidFill>
                <a:latin typeface="微软雅黑" pitchFamily="34" charset="-122"/>
                <a:ea typeface="微软雅黑" pitchFamily="34" charset="-122"/>
              </a:rPr>
              <a:t>的发送窗口 </a:t>
            </a:r>
            <a:r>
              <a:rPr lang="en-US" altLang="zh-CN" sz="1200" b="1" dirty="0">
                <a:solidFill>
                  <a:srgbClr val="0000FF"/>
                </a:solidFill>
                <a:latin typeface="微软雅黑" pitchFamily="34" charset="-122"/>
                <a:ea typeface="微软雅黑" pitchFamily="34" charset="-122"/>
              </a:rPr>
              <a:t>= 20 </a:t>
            </a:r>
            <a:r>
              <a:rPr lang="zh-CN" altLang="en-US" sz="1200" b="1" dirty="0">
                <a:solidFill>
                  <a:srgbClr val="0000FF"/>
                </a:solidFill>
                <a:latin typeface="微软雅黑" pitchFamily="34" charset="-122"/>
                <a:ea typeface="微软雅黑" pitchFamily="34" charset="-122"/>
              </a:rPr>
              <a:t>字节</a:t>
            </a:r>
            <a:r>
              <a:rPr lang="zh-CN" altLang="en-US" sz="1200" b="1" dirty="0">
                <a:solidFill>
                  <a:srgbClr val="C00000"/>
                </a:solidFill>
                <a:latin typeface="微软雅黑" pitchFamily="34" charset="-122"/>
                <a:ea typeface="微软雅黑" pitchFamily="34" charset="-122"/>
              </a:rPr>
              <a:t>（已满，可用窗口 </a:t>
            </a:r>
            <a:r>
              <a:rPr lang="en-US" altLang="zh-CN" sz="1200" b="1" dirty="0">
                <a:solidFill>
                  <a:srgbClr val="C00000"/>
                </a:solidFill>
                <a:latin typeface="微软雅黑" pitchFamily="34" charset="-122"/>
                <a:ea typeface="微软雅黑" pitchFamily="34" charset="-122"/>
              </a:rPr>
              <a:t>= 0</a:t>
            </a:r>
            <a:r>
              <a:rPr lang="zh-CN" altLang="en-US" sz="1200" b="1" dirty="0">
                <a:solidFill>
                  <a:srgbClr val="C00000"/>
                </a:solidFill>
                <a:latin typeface="微软雅黑" pitchFamily="34" charset="-122"/>
                <a:ea typeface="微软雅黑" pitchFamily="34" charset="-122"/>
              </a:rPr>
              <a:t>）</a:t>
            </a:r>
            <a:endParaRPr lang="en-US" altLang="zh-CN" sz="1200" b="1" dirty="0">
              <a:solidFill>
                <a:srgbClr val="C00000"/>
              </a:solidFill>
              <a:latin typeface="微软雅黑" pitchFamily="34" charset="-122"/>
              <a:ea typeface="微软雅黑" pitchFamily="34" charset="-122"/>
            </a:endParaRPr>
          </a:p>
        </p:txBody>
      </p:sp>
      <p:sp>
        <p:nvSpPr>
          <p:cNvPr id="52" name="Rectangle 11"/>
          <p:cNvSpPr>
            <a:spLocks noChangeArrowheads="1"/>
          </p:cNvSpPr>
          <p:nvPr/>
        </p:nvSpPr>
        <p:spPr bwMode="auto">
          <a:xfrm>
            <a:off x="1348648" y="1571397"/>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53" name="Rectangle 12"/>
          <p:cNvSpPr>
            <a:spLocks noChangeArrowheads="1"/>
          </p:cNvSpPr>
          <p:nvPr/>
        </p:nvSpPr>
        <p:spPr bwMode="auto">
          <a:xfrm>
            <a:off x="1565725" y="1570297"/>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27</a:t>
            </a:r>
          </a:p>
        </p:txBody>
      </p:sp>
      <p:sp>
        <p:nvSpPr>
          <p:cNvPr id="54" name="Rectangle 13"/>
          <p:cNvSpPr>
            <a:spLocks noChangeArrowheads="1"/>
          </p:cNvSpPr>
          <p:nvPr/>
        </p:nvSpPr>
        <p:spPr bwMode="auto">
          <a:xfrm>
            <a:off x="1782801" y="1569195"/>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55" name="Rectangle 14"/>
          <p:cNvSpPr>
            <a:spLocks noChangeArrowheads="1"/>
          </p:cNvSpPr>
          <p:nvPr/>
        </p:nvSpPr>
        <p:spPr bwMode="auto">
          <a:xfrm>
            <a:off x="1999878" y="156809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56" name="Rectangle 15"/>
          <p:cNvSpPr>
            <a:spLocks noChangeArrowheads="1"/>
          </p:cNvSpPr>
          <p:nvPr/>
        </p:nvSpPr>
        <p:spPr bwMode="auto">
          <a:xfrm>
            <a:off x="2216954" y="156699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grpSp>
        <p:nvGrpSpPr>
          <p:cNvPr id="57" name="组合 56"/>
          <p:cNvGrpSpPr/>
          <p:nvPr/>
        </p:nvGrpSpPr>
        <p:grpSpPr>
          <a:xfrm>
            <a:off x="2434031" y="1554883"/>
            <a:ext cx="2332978" cy="210286"/>
            <a:chOff x="2434031" y="1636215"/>
            <a:chExt cx="2332978" cy="210286"/>
          </a:xfrm>
        </p:grpSpPr>
        <p:sp>
          <p:nvSpPr>
            <p:cNvPr id="58" name="Rectangle 16"/>
            <p:cNvSpPr>
              <a:spLocks noChangeArrowheads="1"/>
            </p:cNvSpPr>
            <p:nvPr/>
          </p:nvSpPr>
          <p:spPr bwMode="auto">
            <a:xfrm>
              <a:off x="2434031" y="1647224"/>
              <a:ext cx="162211" cy="199277"/>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59" name="Rectangle 17"/>
            <p:cNvSpPr>
              <a:spLocks noChangeArrowheads="1"/>
            </p:cNvSpPr>
            <p:nvPr/>
          </p:nvSpPr>
          <p:spPr bwMode="auto">
            <a:xfrm>
              <a:off x="2651108" y="1646123"/>
              <a:ext cx="162211" cy="199278"/>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60" name="Rectangle 18"/>
            <p:cNvSpPr>
              <a:spLocks noChangeArrowheads="1"/>
            </p:cNvSpPr>
            <p:nvPr/>
          </p:nvSpPr>
          <p:spPr bwMode="auto">
            <a:xfrm>
              <a:off x="2868185" y="1645023"/>
              <a:ext cx="162211" cy="199277"/>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33</a:t>
              </a:r>
            </a:p>
          </p:txBody>
        </p:sp>
        <p:sp>
          <p:nvSpPr>
            <p:cNvPr id="61" name="Rectangle 19"/>
            <p:cNvSpPr>
              <a:spLocks noChangeArrowheads="1"/>
            </p:cNvSpPr>
            <p:nvPr/>
          </p:nvSpPr>
          <p:spPr bwMode="auto">
            <a:xfrm>
              <a:off x="3085262" y="1643921"/>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63" name="Rectangle 20"/>
            <p:cNvSpPr>
              <a:spLocks noChangeArrowheads="1"/>
            </p:cNvSpPr>
            <p:nvPr/>
          </p:nvSpPr>
          <p:spPr bwMode="auto">
            <a:xfrm>
              <a:off x="3302338" y="1642821"/>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64" name="Rectangle 21"/>
            <p:cNvSpPr>
              <a:spLocks noChangeArrowheads="1"/>
            </p:cNvSpPr>
            <p:nvPr/>
          </p:nvSpPr>
          <p:spPr bwMode="auto">
            <a:xfrm>
              <a:off x="3519415" y="1641719"/>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65" name="Rectangle 22"/>
            <p:cNvSpPr>
              <a:spLocks noChangeArrowheads="1"/>
            </p:cNvSpPr>
            <p:nvPr/>
          </p:nvSpPr>
          <p:spPr bwMode="auto">
            <a:xfrm>
              <a:off x="3736492" y="1640619"/>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66" name="Rectangle 23"/>
            <p:cNvSpPr>
              <a:spLocks noChangeArrowheads="1"/>
            </p:cNvSpPr>
            <p:nvPr/>
          </p:nvSpPr>
          <p:spPr bwMode="auto">
            <a:xfrm>
              <a:off x="3953568" y="1639517"/>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38</a:t>
              </a:r>
            </a:p>
          </p:txBody>
        </p:sp>
        <p:sp>
          <p:nvSpPr>
            <p:cNvPr id="67" name="Rectangle 24"/>
            <p:cNvSpPr>
              <a:spLocks noChangeArrowheads="1"/>
            </p:cNvSpPr>
            <p:nvPr/>
          </p:nvSpPr>
          <p:spPr bwMode="auto">
            <a:xfrm>
              <a:off x="4170645" y="1638417"/>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68" name="Rectangle 25"/>
            <p:cNvSpPr>
              <a:spLocks noChangeArrowheads="1"/>
            </p:cNvSpPr>
            <p:nvPr/>
          </p:nvSpPr>
          <p:spPr bwMode="auto">
            <a:xfrm>
              <a:off x="4387721" y="1637315"/>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69" name="Rectangle 26"/>
            <p:cNvSpPr>
              <a:spLocks noChangeArrowheads="1"/>
            </p:cNvSpPr>
            <p:nvPr/>
          </p:nvSpPr>
          <p:spPr bwMode="auto">
            <a:xfrm>
              <a:off x="4604798" y="1636215"/>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grpSp>
      <p:grpSp>
        <p:nvGrpSpPr>
          <p:cNvPr id="70" name="组合 69"/>
          <p:cNvGrpSpPr/>
          <p:nvPr/>
        </p:nvGrpSpPr>
        <p:grpSpPr>
          <a:xfrm>
            <a:off x="4821875" y="1544973"/>
            <a:ext cx="1898824" cy="208086"/>
            <a:chOff x="4821875" y="1626305"/>
            <a:chExt cx="1898824" cy="208086"/>
          </a:xfrm>
          <a:solidFill>
            <a:srgbClr val="FF99FF"/>
          </a:solidFill>
        </p:grpSpPr>
        <p:sp>
          <p:nvSpPr>
            <p:cNvPr id="71" name="Rectangle 27"/>
            <p:cNvSpPr>
              <a:spLocks noChangeArrowheads="1"/>
            </p:cNvSpPr>
            <p:nvPr/>
          </p:nvSpPr>
          <p:spPr bwMode="auto">
            <a:xfrm>
              <a:off x="4821875" y="1635113"/>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42</a:t>
              </a:r>
            </a:p>
          </p:txBody>
        </p:sp>
        <p:sp>
          <p:nvSpPr>
            <p:cNvPr id="72" name="Rectangle 28"/>
            <p:cNvSpPr>
              <a:spLocks noChangeArrowheads="1"/>
            </p:cNvSpPr>
            <p:nvPr/>
          </p:nvSpPr>
          <p:spPr bwMode="auto">
            <a:xfrm>
              <a:off x="5038951" y="1634013"/>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73" name="Rectangle 29"/>
            <p:cNvSpPr>
              <a:spLocks noChangeArrowheads="1"/>
            </p:cNvSpPr>
            <p:nvPr/>
          </p:nvSpPr>
          <p:spPr bwMode="auto">
            <a:xfrm>
              <a:off x="5256029" y="1632911"/>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44</a:t>
              </a:r>
            </a:p>
          </p:txBody>
        </p:sp>
        <p:sp>
          <p:nvSpPr>
            <p:cNvPr id="74" name="Rectangle 30"/>
            <p:cNvSpPr>
              <a:spLocks noChangeArrowheads="1"/>
            </p:cNvSpPr>
            <p:nvPr/>
          </p:nvSpPr>
          <p:spPr bwMode="auto">
            <a:xfrm>
              <a:off x="5473105" y="1631811"/>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75" name="Rectangle 31"/>
            <p:cNvSpPr>
              <a:spLocks noChangeArrowheads="1"/>
            </p:cNvSpPr>
            <p:nvPr/>
          </p:nvSpPr>
          <p:spPr bwMode="auto">
            <a:xfrm>
              <a:off x="5690182" y="1630709"/>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76" name="Rectangle 32"/>
            <p:cNvSpPr>
              <a:spLocks noChangeArrowheads="1"/>
            </p:cNvSpPr>
            <p:nvPr/>
          </p:nvSpPr>
          <p:spPr bwMode="auto">
            <a:xfrm>
              <a:off x="5907259" y="1629608"/>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77" name="Rectangle 33"/>
            <p:cNvSpPr>
              <a:spLocks noChangeArrowheads="1"/>
            </p:cNvSpPr>
            <p:nvPr/>
          </p:nvSpPr>
          <p:spPr bwMode="auto">
            <a:xfrm>
              <a:off x="6124335" y="1628507"/>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78" name="Rectangle 34"/>
            <p:cNvSpPr>
              <a:spLocks noChangeArrowheads="1"/>
            </p:cNvSpPr>
            <p:nvPr/>
          </p:nvSpPr>
          <p:spPr bwMode="auto">
            <a:xfrm>
              <a:off x="6341412" y="1627407"/>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79" name="Rectangle 35"/>
            <p:cNvSpPr>
              <a:spLocks noChangeArrowheads="1"/>
            </p:cNvSpPr>
            <p:nvPr/>
          </p:nvSpPr>
          <p:spPr bwMode="auto">
            <a:xfrm>
              <a:off x="6558488" y="1626305"/>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80" name="Rectangle 36"/>
          <p:cNvSpPr>
            <a:spLocks noChangeArrowheads="1"/>
          </p:cNvSpPr>
          <p:nvPr/>
        </p:nvSpPr>
        <p:spPr bwMode="auto">
          <a:xfrm>
            <a:off x="6775565" y="1543873"/>
            <a:ext cx="162211" cy="199277"/>
          </a:xfrm>
          <a:prstGeom prst="rect">
            <a:avLst/>
          </a:prstGeom>
          <a:solidFill>
            <a:srgbClr val="FF99FF"/>
          </a:solidFill>
          <a:ln w="9525">
            <a:solidFill>
              <a:schemeClr val="tx1"/>
            </a:solidFill>
            <a:miter lim="800000"/>
            <a:headEnd/>
            <a:tailEnd/>
          </a:ln>
          <a:effectLst/>
          <a:extLst/>
        </p:spPr>
        <p:txBody>
          <a:bodyPr wrap="none" anchor="ctr"/>
          <a:lstStyle/>
          <a:p>
            <a:pPr algn="ctr"/>
            <a:r>
              <a:rPr kumimoji="1" lang="en-US" altLang="zh-CN" sz="900" b="1" dirty="0">
                <a:latin typeface="微软雅黑" pitchFamily="34" charset="-122"/>
                <a:ea typeface="微软雅黑" pitchFamily="34" charset="-122"/>
              </a:rPr>
              <a:t>51</a:t>
            </a:r>
          </a:p>
        </p:txBody>
      </p:sp>
      <p:sp>
        <p:nvSpPr>
          <p:cNvPr id="81" name="Rectangle 37"/>
          <p:cNvSpPr>
            <a:spLocks noChangeArrowheads="1"/>
          </p:cNvSpPr>
          <p:nvPr/>
        </p:nvSpPr>
        <p:spPr bwMode="auto">
          <a:xfrm>
            <a:off x="6992642" y="1542771"/>
            <a:ext cx="162211" cy="199278"/>
          </a:xfrm>
          <a:prstGeom prst="rect">
            <a:avLst/>
          </a:prstGeom>
          <a:solidFill>
            <a:srgbClr val="FF99FF"/>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52</a:t>
            </a:r>
          </a:p>
        </p:txBody>
      </p:sp>
      <p:sp>
        <p:nvSpPr>
          <p:cNvPr id="82" name="Rectangle 38"/>
          <p:cNvSpPr>
            <a:spLocks noChangeArrowheads="1"/>
          </p:cNvSpPr>
          <p:nvPr/>
        </p:nvSpPr>
        <p:spPr bwMode="auto">
          <a:xfrm>
            <a:off x="7209718" y="1541671"/>
            <a:ext cx="162211" cy="199277"/>
          </a:xfrm>
          <a:prstGeom prst="rect">
            <a:avLst/>
          </a:prstGeom>
          <a:solidFill>
            <a:srgbClr val="FF99FF"/>
          </a:solid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53</a:t>
            </a:r>
          </a:p>
        </p:txBody>
      </p:sp>
      <p:sp>
        <p:nvSpPr>
          <p:cNvPr id="83" name="Rectangle 39"/>
          <p:cNvSpPr>
            <a:spLocks noChangeArrowheads="1"/>
          </p:cNvSpPr>
          <p:nvPr/>
        </p:nvSpPr>
        <p:spPr bwMode="auto">
          <a:xfrm>
            <a:off x="7426795" y="1540569"/>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84" name="Rectangle 40"/>
          <p:cNvSpPr>
            <a:spLocks noChangeArrowheads="1"/>
          </p:cNvSpPr>
          <p:nvPr/>
        </p:nvSpPr>
        <p:spPr bwMode="auto">
          <a:xfrm>
            <a:off x="7643872"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86" name="Rectangle 42"/>
          <p:cNvSpPr>
            <a:spLocks noChangeArrowheads="1"/>
          </p:cNvSpPr>
          <p:nvPr/>
        </p:nvSpPr>
        <p:spPr bwMode="auto">
          <a:xfrm>
            <a:off x="7854985"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grpSp>
        <p:nvGrpSpPr>
          <p:cNvPr id="4" name="组合 3"/>
          <p:cNvGrpSpPr/>
          <p:nvPr/>
        </p:nvGrpSpPr>
        <p:grpSpPr>
          <a:xfrm>
            <a:off x="7035417" y="1771776"/>
            <a:ext cx="1104790" cy="1157858"/>
            <a:chOff x="7035417" y="1771776"/>
            <a:chExt cx="1104790" cy="1157858"/>
          </a:xfrm>
        </p:grpSpPr>
        <p:grpSp>
          <p:nvGrpSpPr>
            <p:cNvPr id="93" name="组合 92"/>
            <p:cNvGrpSpPr/>
            <p:nvPr/>
          </p:nvGrpSpPr>
          <p:grpSpPr>
            <a:xfrm>
              <a:off x="7374361" y="1771776"/>
              <a:ext cx="328936" cy="795337"/>
              <a:chOff x="6723195" y="2373060"/>
              <a:chExt cx="328936" cy="795337"/>
            </a:xfrm>
          </p:grpSpPr>
          <p:sp>
            <p:nvSpPr>
              <p:cNvPr id="94" name="Line 50"/>
              <p:cNvSpPr>
                <a:spLocks noChangeShapeType="1"/>
              </p:cNvSpPr>
              <p:nvPr/>
            </p:nvSpPr>
            <p:spPr bwMode="auto">
              <a:xfrm flipV="1">
                <a:off x="686502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5" name="Text Box 51"/>
              <p:cNvSpPr txBox="1">
                <a:spLocks noChangeArrowheads="1"/>
              </p:cNvSpPr>
              <p:nvPr/>
            </p:nvSpPr>
            <p:spPr bwMode="auto">
              <a:xfrm>
                <a:off x="6723195" y="2752899"/>
                <a:ext cx="328936" cy="41549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dirty="0">
                    <a:latin typeface="微软雅黑" pitchFamily="34" charset="-122"/>
                    <a:ea typeface="微软雅黑" pitchFamily="34" charset="-122"/>
                  </a:rPr>
                  <a:t>P</a:t>
                </a:r>
                <a:r>
                  <a:rPr lang="en-US" altLang="zh-CN" sz="1050" b="1" baseline="-25000" dirty="0">
                    <a:latin typeface="微软雅黑" pitchFamily="34" charset="-122"/>
                    <a:ea typeface="微软雅黑" pitchFamily="34" charset="-122"/>
                  </a:rPr>
                  <a:t>2</a:t>
                </a:r>
                <a:endParaRPr lang="en-US" altLang="zh-CN" sz="1050" b="1" dirty="0">
                  <a:latin typeface="微软雅黑" pitchFamily="34" charset="-122"/>
                  <a:ea typeface="微软雅黑" pitchFamily="34" charset="-122"/>
                </a:endParaRPr>
              </a:p>
              <a:p>
                <a:pPr algn="ctr"/>
                <a:r>
                  <a:rPr lang="en-US" altLang="zh-CN" sz="1050" b="1" dirty="0">
                    <a:latin typeface="微软雅黑" pitchFamily="34" charset="-122"/>
                    <a:ea typeface="微软雅黑" pitchFamily="34" charset="-122"/>
                  </a:rPr>
                  <a:t>P</a:t>
                </a:r>
                <a:r>
                  <a:rPr lang="en-US" altLang="zh-CN" sz="1050" b="1" baseline="-25000" dirty="0">
                    <a:latin typeface="微软雅黑" pitchFamily="34" charset="-122"/>
                    <a:ea typeface="微软雅黑" pitchFamily="34" charset="-122"/>
                  </a:rPr>
                  <a:t>3</a:t>
                </a:r>
              </a:p>
            </p:txBody>
          </p:sp>
        </p:grpSp>
        <p:sp>
          <p:nvSpPr>
            <p:cNvPr id="97" name="Text Box 92"/>
            <p:cNvSpPr txBox="1">
              <a:spLocks noChangeArrowheads="1"/>
            </p:cNvSpPr>
            <p:nvPr/>
          </p:nvSpPr>
          <p:spPr bwMode="auto">
            <a:xfrm>
              <a:off x="7035417" y="2467969"/>
              <a:ext cx="1104790"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可用窗口 </a:t>
              </a:r>
              <a:r>
                <a:rPr lang="en-US" altLang="zh-CN" sz="1200" b="1" dirty="0">
                  <a:solidFill>
                    <a:srgbClr val="CC00CC"/>
                  </a:solidFill>
                  <a:latin typeface="微软雅黑" pitchFamily="34" charset="-122"/>
                  <a:ea typeface="微软雅黑" pitchFamily="34" charset="-122"/>
                </a:rPr>
                <a:t>= 0</a:t>
              </a:r>
            </a:p>
            <a:p>
              <a:pPr algn="ctr"/>
              <a:r>
                <a:rPr lang="zh-CN" altLang="en-US" sz="1200" b="1" dirty="0">
                  <a:solidFill>
                    <a:srgbClr val="C00000"/>
                  </a:solidFill>
                  <a:latin typeface="微软雅黑" pitchFamily="34" charset="-122"/>
                  <a:ea typeface="微软雅黑" pitchFamily="34" charset="-122"/>
                </a:rPr>
                <a:t>停止发送</a:t>
              </a:r>
            </a:p>
          </p:txBody>
        </p:sp>
      </p:grpSp>
      <p:grpSp>
        <p:nvGrpSpPr>
          <p:cNvPr id="106" name="组合 105"/>
          <p:cNvGrpSpPr/>
          <p:nvPr/>
        </p:nvGrpSpPr>
        <p:grpSpPr>
          <a:xfrm>
            <a:off x="3911533" y="2356980"/>
            <a:ext cx="3039613" cy="483190"/>
            <a:chOff x="4131976" y="2239207"/>
            <a:chExt cx="3039613" cy="483190"/>
          </a:xfrm>
        </p:grpSpPr>
        <p:sp>
          <p:nvSpPr>
            <p:cNvPr id="143" name="上箭头 142"/>
            <p:cNvSpPr/>
            <p:nvPr/>
          </p:nvSpPr>
          <p:spPr>
            <a:xfrm flipV="1">
              <a:off x="4131976" y="2239207"/>
              <a:ext cx="302864" cy="483190"/>
            </a:xfrm>
            <a:prstGeom prst="upArrow">
              <a:avLst>
                <a:gd name="adj1" fmla="val 39167"/>
                <a:gd name="adj2" fmla="val 5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文本框 143"/>
            <p:cNvSpPr txBox="1"/>
            <p:nvPr/>
          </p:nvSpPr>
          <p:spPr>
            <a:xfrm>
              <a:off x="4349592" y="2356544"/>
              <a:ext cx="2821997" cy="276999"/>
            </a:xfrm>
            <a:prstGeom prst="rect">
              <a:avLst/>
            </a:prstGeom>
            <a:noFill/>
          </p:spPr>
          <p:txBody>
            <a:bodyPr wrap="square" rtlCol="0">
              <a:spAutoFit/>
            </a:bodyPr>
            <a:lstStyle/>
            <a:p>
              <a:r>
                <a:rPr lang="zh-CN" altLang="en-US" sz="1200" b="1" dirty="0">
                  <a:latin typeface="微软雅黑" panose="020B0503020204020204" pitchFamily="34" charset="-122"/>
                  <a:ea typeface="微软雅黑" panose="020B0503020204020204" pitchFamily="34" charset="-122"/>
                </a:rPr>
                <a:t>序号 </a:t>
              </a:r>
              <a:r>
                <a:rPr lang="en-US" altLang="zh-CN" sz="1200" b="1" dirty="0">
                  <a:latin typeface="微软雅黑" panose="020B0503020204020204" pitchFamily="34" charset="-122"/>
                  <a:ea typeface="微软雅黑" panose="020B0503020204020204" pitchFamily="34" charset="-122"/>
                </a:rPr>
                <a:t>= 34</a:t>
              </a:r>
              <a:r>
                <a:rPr lang="zh-CN" altLang="en-US" sz="1200" b="1" dirty="0">
                  <a:latin typeface="微软雅黑" panose="020B0503020204020204" pitchFamily="34" charset="-122"/>
                  <a:ea typeface="微软雅黑" panose="020B0503020204020204" pitchFamily="34" charset="-122"/>
                </a:rPr>
                <a:t>，确认号 </a:t>
              </a:r>
              <a:r>
                <a:rPr lang="en-US" altLang="zh-CN" sz="1200" b="1" dirty="0">
                  <a:latin typeface="微软雅黑" panose="020B0503020204020204" pitchFamily="34" charset="-122"/>
                  <a:ea typeface="微软雅黑" panose="020B0503020204020204" pitchFamily="34" charset="-122"/>
                </a:rPr>
                <a:t>= x</a:t>
              </a:r>
              <a:r>
                <a:rPr lang="zh-CN" altLang="en-US" sz="1200" b="1" dirty="0">
                  <a:latin typeface="微软雅黑" panose="020B0503020204020204" pitchFamily="34" charset="-122"/>
                  <a:ea typeface="微软雅黑" panose="020B0503020204020204" pitchFamily="34" charset="-122"/>
                </a:rPr>
                <a:t>，窗口 </a:t>
              </a:r>
              <a:r>
                <a:rPr lang="en-US" altLang="zh-CN" sz="1200" b="1" dirty="0">
                  <a:latin typeface="微软雅黑" panose="020B0503020204020204" pitchFamily="34" charset="-122"/>
                  <a:ea typeface="微软雅黑" panose="020B0503020204020204" pitchFamily="34" charset="-122"/>
                </a:rPr>
                <a:t>= u</a:t>
              </a:r>
            </a:p>
          </p:txBody>
        </p:sp>
      </p:grpSp>
      <p:grpSp>
        <p:nvGrpSpPr>
          <p:cNvPr id="145" name="组合 144"/>
          <p:cNvGrpSpPr/>
          <p:nvPr/>
        </p:nvGrpSpPr>
        <p:grpSpPr>
          <a:xfrm>
            <a:off x="3212032" y="1997861"/>
            <a:ext cx="4142694" cy="415809"/>
            <a:chOff x="4969928" y="1997861"/>
            <a:chExt cx="4142694" cy="415809"/>
          </a:xfrm>
        </p:grpSpPr>
        <p:sp>
          <p:nvSpPr>
            <p:cNvPr id="146" name="AutoShape 91"/>
            <p:cNvSpPr>
              <a:spLocks/>
            </p:cNvSpPr>
            <p:nvPr/>
          </p:nvSpPr>
          <p:spPr bwMode="auto">
            <a:xfrm rot="16200000" flipV="1">
              <a:off x="6964398" y="3391"/>
              <a:ext cx="153753" cy="4142694"/>
            </a:xfrm>
            <a:prstGeom prst="leftBrace">
              <a:avLst>
                <a:gd name="adj1" fmla="val 1140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rgbClr val="CC00CC"/>
                </a:solidFill>
                <a:latin typeface="微软雅黑" pitchFamily="34" charset="-122"/>
                <a:ea typeface="微软雅黑" pitchFamily="34" charset="-122"/>
              </a:endParaRPr>
            </a:p>
          </p:txBody>
        </p:sp>
        <p:sp>
          <p:nvSpPr>
            <p:cNvPr id="147" name="Text Box 92"/>
            <p:cNvSpPr txBox="1">
              <a:spLocks noChangeArrowheads="1"/>
            </p:cNvSpPr>
            <p:nvPr/>
          </p:nvSpPr>
          <p:spPr bwMode="auto">
            <a:xfrm>
              <a:off x="6250500" y="2136671"/>
              <a:ext cx="156966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0000FF"/>
                  </a:solidFill>
                  <a:latin typeface="微软雅黑" pitchFamily="34" charset="-122"/>
                  <a:ea typeface="微软雅黑" pitchFamily="34" charset="-122"/>
                </a:rPr>
                <a:t>已发送但未收到确认</a:t>
              </a:r>
            </a:p>
          </p:txBody>
        </p:sp>
      </p:grpSp>
      <p:sp>
        <p:nvSpPr>
          <p:cNvPr id="9" name="矩形 8"/>
          <p:cNvSpPr/>
          <p:nvPr/>
        </p:nvSpPr>
        <p:spPr>
          <a:xfrm>
            <a:off x="792874" y="2911139"/>
            <a:ext cx="7623847" cy="1193019"/>
          </a:xfrm>
          <a:prstGeom prst="rect">
            <a:avLst/>
          </a:prstGeom>
          <a:solidFill>
            <a:srgbClr val="FFFF99"/>
          </a:solidFill>
        </p:spPr>
        <p:txBody>
          <a:bodyPr wrap="square">
            <a:spAutoFit/>
          </a:bodyPr>
          <a:lstStyle/>
          <a:p>
            <a:pPr marL="179388" indent="-179388">
              <a:lnSpc>
                <a:spcPts val="2200"/>
              </a:lnSpc>
              <a:buFont typeface="Wingdings" panose="05000000000000000000" pitchFamily="2" charset="2"/>
              <a:buChar char="l"/>
            </a:pPr>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未收到确认的</a:t>
            </a:r>
            <a:r>
              <a:rPr lang="zh-CN" altLang="en-US" sz="1400" b="1" dirty="0">
                <a:solidFill>
                  <a:srgbClr val="C00000"/>
                </a:solidFill>
                <a:latin typeface="微软雅黑" panose="020B0503020204020204" pitchFamily="34" charset="-122"/>
                <a:ea typeface="微软雅黑" panose="020B0503020204020204" pitchFamily="34" charset="-122"/>
              </a:rPr>
              <a:t>原因</a:t>
            </a:r>
            <a:r>
              <a:rPr lang="zh-CN" altLang="en-US" sz="1400" b="1" dirty="0">
                <a:latin typeface="微软雅黑" panose="020B0503020204020204" pitchFamily="34" charset="-122"/>
                <a:ea typeface="微软雅黑" panose="020B0503020204020204" pitchFamily="34" charset="-122"/>
              </a:rPr>
              <a:t>有：</a:t>
            </a:r>
            <a:r>
              <a:rPr lang="zh-CN" altLang="en-US" sz="1400" b="1" dirty="0">
                <a:solidFill>
                  <a:srgbClr val="C00000"/>
                </a:solidFill>
                <a:latin typeface="微软雅黑" panose="020B0503020204020204" pitchFamily="34" charset="-122"/>
                <a:ea typeface="微软雅黑" panose="020B0503020204020204" pitchFamily="34" charset="-122"/>
              </a:rPr>
              <a:t>①</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B </a:t>
            </a:r>
            <a:r>
              <a:rPr lang="zh-CN" altLang="en-US" sz="1400" b="1" dirty="0">
                <a:latin typeface="微软雅黑" panose="020B0503020204020204" pitchFamily="34" charset="-122"/>
                <a:ea typeface="微软雅黑" panose="020B0503020204020204" pitchFamily="34" charset="-122"/>
              </a:rPr>
              <a:t>未发送；</a:t>
            </a:r>
            <a:r>
              <a:rPr lang="zh-CN" altLang="en-US" sz="1400" b="1" dirty="0">
                <a:solidFill>
                  <a:srgbClr val="C00000"/>
                </a:solidFill>
                <a:latin typeface="微软雅黑" panose="020B0503020204020204" pitchFamily="34" charset="-122"/>
                <a:ea typeface="微软雅黑" panose="020B0503020204020204" pitchFamily="34" charset="-122"/>
              </a:rPr>
              <a:t>②</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B</a:t>
            </a:r>
            <a:r>
              <a:rPr lang="zh-CN" altLang="en-US" sz="1400" b="1" dirty="0">
                <a:latin typeface="微软雅黑" panose="020B0503020204020204" pitchFamily="34" charset="-122"/>
                <a:ea typeface="微软雅黑" panose="020B0503020204020204" pitchFamily="34" charset="-122"/>
              </a:rPr>
              <a:t>已发送，但还未到达 </a:t>
            </a:r>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marL="179388" indent="-179388">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为保证可靠传输，</a:t>
            </a:r>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只能认为 </a:t>
            </a:r>
            <a:r>
              <a:rPr lang="en-US" altLang="zh-CN" sz="1400" b="1" dirty="0">
                <a:latin typeface="微软雅黑" panose="020B0503020204020204" pitchFamily="34" charset="-122"/>
                <a:ea typeface="微软雅黑" panose="020B0503020204020204" pitchFamily="34" charset="-122"/>
              </a:rPr>
              <a:t>B </a:t>
            </a:r>
            <a:r>
              <a:rPr lang="zh-CN" altLang="en-US" sz="1400" b="1" dirty="0">
                <a:latin typeface="微软雅黑" panose="020B0503020204020204" pitchFamily="34" charset="-122"/>
                <a:ea typeface="微软雅黑" panose="020B0503020204020204" pitchFamily="34" charset="-122"/>
              </a:rPr>
              <a:t>还没有收到这些数据。</a:t>
            </a:r>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经过一段时间后（由超时计时器控制）就</a:t>
            </a:r>
            <a:r>
              <a:rPr lang="zh-CN" altLang="en-US" sz="1400" b="1" dirty="0">
                <a:solidFill>
                  <a:srgbClr val="C00000"/>
                </a:solidFill>
                <a:latin typeface="微软雅黑" panose="020B0503020204020204" pitchFamily="34" charset="-122"/>
                <a:ea typeface="微软雅黑" panose="020B0503020204020204" pitchFamily="34" charset="-122"/>
              </a:rPr>
              <a:t>重传</a:t>
            </a:r>
            <a:r>
              <a:rPr lang="zh-CN" altLang="en-US" sz="1400" b="1" dirty="0">
                <a:latin typeface="微软雅黑" panose="020B0503020204020204" pitchFamily="34" charset="-122"/>
                <a:ea typeface="微软雅黑" panose="020B0503020204020204" pitchFamily="34" charset="-122"/>
              </a:rPr>
              <a:t>这部分数据，重新设置超时计时器，直到收到 </a:t>
            </a:r>
            <a:r>
              <a:rPr lang="en-US" altLang="zh-CN" sz="1400" b="1" dirty="0">
                <a:latin typeface="微软雅黑" panose="020B0503020204020204" pitchFamily="34" charset="-122"/>
                <a:ea typeface="微软雅黑" panose="020B0503020204020204" pitchFamily="34" charset="-122"/>
              </a:rPr>
              <a:t>B </a:t>
            </a:r>
            <a:r>
              <a:rPr lang="zh-CN" altLang="en-US" sz="1400" b="1" dirty="0">
                <a:latin typeface="微软雅黑" panose="020B0503020204020204" pitchFamily="34" charset="-122"/>
                <a:ea typeface="微软雅黑" panose="020B0503020204020204" pitchFamily="34" charset="-122"/>
              </a:rPr>
              <a:t>的确认为止。</a:t>
            </a:r>
            <a:endParaRPr lang="en-US" altLang="zh-CN" sz="1400" b="1" dirty="0">
              <a:latin typeface="微软雅黑" panose="020B0503020204020204" pitchFamily="34" charset="-122"/>
              <a:ea typeface="微软雅黑" panose="020B0503020204020204" pitchFamily="34" charset="-122"/>
            </a:endParaRPr>
          </a:p>
          <a:p>
            <a:pPr marL="179388" indent="-179388">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如果 </a:t>
            </a:r>
            <a:r>
              <a:rPr lang="en-US" altLang="zh-CN" sz="1400" b="1" dirty="0">
                <a:latin typeface="微软雅黑" panose="020B0503020204020204" pitchFamily="34" charset="-122"/>
                <a:ea typeface="微软雅黑" panose="020B0503020204020204" pitchFamily="34" charset="-122"/>
              </a:rPr>
              <a:t>A </a:t>
            </a:r>
            <a:r>
              <a:rPr lang="zh-CN" altLang="en-US" sz="1400" b="1" dirty="0">
                <a:solidFill>
                  <a:srgbClr val="C00000"/>
                </a:solidFill>
                <a:latin typeface="微软雅黑" panose="020B0503020204020204" pitchFamily="34" charset="-122"/>
                <a:ea typeface="微软雅黑" panose="020B0503020204020204" pitchFamily="34" charset="-122"/>
              </a:rPr>
              <a:t>按序收到</a:t>
            </a:r>
            <a:r>
              <a:rPr lang="zh-CN" altLang="en-US" sz="1400" b="1" dirty="0">
                <a:latin typeface="微软雅黑" panose="020B0503020204020204" pitchFamily="34" charset="-122"/>
                <a:ea typeface="微软雅黑" panose="020B0503020204020204" pitchFamily="34" charset="-122"/>
              </a:rPr>
              <a:t>落在发送窗口内的确认号，</a:t>
            </a: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就使发送窗口向前滑动，并发送新的数据。</a:t>
            </a:r>
          </a:p>
        </p:txBody>
      </p:sp>
      <p:grpSp>
        <p:nvGrpSpPr>
          <p:cNvPr id="109" name="组合 108"/>
          <p:cNvGrpSpPr/>
          <p:nvPr/>
        </p:nvGrpSpPr>
        <p:grpSpPr>
          <a:xfrm>
            <a:off x="4821875" y="1541671"/>
            <a:ext cx="2550054" cy="211388"/>
            <a:chOff x="4821875" y="1541671"/>
            <a:chExt cx="2550054" cy="211388"/>
          </a:xfrm>
          <a:solidFill>
            <a:srgbClr val="FF99FF"/>
          </a:solidFill>
        </p:grpSpPr>
        <p:grpSp>
          <p:nvGrpSpPr>
            <p:cNvPr id="110" name="组合 109"/>
            <p:cNvGrpSpPr/>
            <p:nvPr/>
          </p:nvGrpSpPr>
          <p:grpSpPr>
            <a:xfrm>
              <a:off x="4821875" y="1544973"/>
              <a:ext cx="1898824" cy="208086"/>
              <a:chOff x="4821875" y="1626305"/>
              <a:chExt cx="1898824" cy="208086"/>
            </a:xfrm>
            <a:grpFill/>
          </p:grpSpPr>
          <p:sp>
            <p:nvSpPr>
              <p:cNvPr id="114" name="Rectangle 27"/>
              <p:cNvSpPr>
                <a:spLocks noChangeArrowheads="1"/>
              </p:cNvSpPr>
              <p:nvPr/>
            </p:nvSpPr>
            <p:spPr bwMode="auto">
              <a:xfrm>
                <a:off x="4821875" y="1635113"/>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42</a:t>
                </a:r>
              </a:p>
            </p:txBody>
          </p:sp>
          <p:sp>
            <p:nvSpPr>
              <p:cNvPr id="115" name="Rectangle 28"/>
              <p:cNvSpPr>
                <a:spLocks noChangeArrowheads="1"/>
              </p:cNvSpPr>
              <p:nvPr/>
            </p:nvSpPr>
            <p:spPr bwMode="auto">
              <a:xfrm>
                <a:off x="5038951" y="1634013"/>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116" name="Rectangle 29"/>
              <p:cNvSpPr>
                <a:spLocks noChangeArrowheads="1"/>
              </p:cNvSpPr>
              <p:nvPr/>
            </p:nvSpPr>
            <p:spPr bwMode="auto">
              <a:xfrm>
                <a:off x="5256029" y="1632911"/>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117" name="Rectangle 30"/>
              <p:cNvSpPr>
                <a:spLocks noChangeArrowheads="1"/>
              </p:cNvSpPr>
              <p:nvPr/>
            </p:nvSpPr>
            <p:spPr bwMode="auto">
              <a:xfrm>
                <a:off x="5473105" y="1631811"/>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45</a:t>
                </a:r>
              </a:p>
            </p:txBody>
          </p:sp>
          <p:sp>
            <p:nvSpPr>
              <p:cNvPr id="118" name="Rectangle 31"/>
              <p:cNvSpPr>
                <a:spLocks noChangeArrowheads="1"/>
              </p:cNvSpPr>
              <p:nvPr/>
            </p:nvSpPr>
            <p:spPr bwMode="auto">
              <a:xfrm>
                <a:off x="5690182" y="1630709"/>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46</a:t>
                </a:r>
              </a:p>
            </p:txBody>
          </p:sp>
          <p:sp>
            <p:nvSpPr>
              <p:cNvPr id="119" name="Rectangle 32"/>
              <p:cNvSpPr>
                <a:spLocks noChangeArrowheads="1"/>
              </p:cNvSpPr>
              <p:nvPr/>
            </p:nvSpPr>
            <p:spPr bwMode="auto">
              <a:xfrm>
                <a:off x="5907259" y="1629608"/>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120" name="Rectangle 33"/>
              <p:cNvSpPr>
                <a:spLocks noChangeArrowheads="1"/>
              </p:cNvSpPr>
              <p:nvPr/>
            </p:nvSpPr>
            <p:spPr bwMode="auto">
              <a:xfrm>
                <a:off x="6124335" y="1628507"/>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48</a:t>
                </a:r>
              </a:p>
            </p:txBody>
          </p:sp>
          <p:sp>
            <p:nvSpPr>
              <p:cNvPr id="121" name="Rectangle 34"/>
              <p:cNvSpPr>
                <a:spLocks noChangeArrowheads="1"/>
              </p:cNvSpPr>
              <p:nvPr/>
            </p:nvSpPr>
            <p:spPr bwMode="auto">
              <a:xfrm>
                <a:off x="6341412" y="1627407"/>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122" name="Rectangle 35"/>
              <p:cNvSpPr>
                <a:spLocks noChangeArrowheads="1"/>
              </p:cNvSpPr>
              <p:nvPr/>
            </p:nvSpPr>
            <p:spPr bwMode="auto">
              <a:xfrm>
                <a:off x="6558488" y="1626305"/>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111" name="Rectangle 36"/>
            <p:cNvSpPr>
              <a:spLocks noChangeArrowheads="1"/>
            </p:cNvSpPr>
            <p:nvPr/>
          </p:nvSpPr>
          <p:spPr bwMode="auto">
            <a:xfrm>
              <a:off x="6775565" y="1543873"/>
              <a:ext cx="162211" cy="199277"/>
            </a:xfrm>
            <a:prstGeom prst="rect">
              <a:avLst/>
            </a:prstGeom>
            <a:grpFill/>
            <a:ln w="9525">
              <a:solidFill>
                <a:schemeClr val="tx1"/>
              </a:solidFill>
              <a:miter lim="800000"/>
              <a:headEnd/>
              <a:tailEnd/>
            </a:ln>
            <a:effectLst/>
            <a:extLst/>
          </p:spPr>
          <p:txBody>
            <a:bodyPr wrap="none" anchor="ctr"/>
            <a:lstStyle/>
            <a:p>
              <a:pPr algn="ctr"/>
              <a:r>
                <a:rPr kumimoji="1" lang="en-US" altLang="zh-CN" sz="900" b="1" dirty="0">
                  <a:latin typeface="微软雅黑" pitchFamily="34" charset="-122"/>
                  <a:ea typeface="微软雅黑" pitchFamily="34" charset="-122"/>
                </a:rPr>
                <a:t>51</a:t>
              </a:r>
            </a:p>
          </p:txBody>
        </p:sp>
        <p:sp>
          <p:nvSpPr>
            <p:cNvPr id="112" name="Rectangle 37"/>
            <p:cNvSpPr>
              <a:spLocks noChangeArrowheads="1"/>
            </p:cNvSpPr>
            <p:nvPr/>
          </p:nvSpPr>
          <p:spPr bwMode="auto">
            <a:xfrm>
              <a:off x="6992642" y="1542771"/>
              <a:ext cx="162211" cy="199278"/>
            </a:xfrm>
            <a:prstGeom prst="rect">
              <a:avLst/>
            </a:prstGeom>
            <a:grp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52</a:t>
              </a:r>
            </a:p>
          </p:txBody>
        </p:sp>
        <p:sp>
          <p:nvSpPr>
            <p:cNvPr id="113" name="Rectangle 38"/>
            <p:cNvSpPr>
              <a:spLocks noChangeArrowheads="1"/>
            </p:cNvSpPr>
            <p:nvPr/>
          </p:nvSpPr>
          <p:spPr bwMode="auto">
            <a:xfrm>
              <a:off x="7209718" y="1541671"/>
              <a:ext cx="162211" cy="199277"/>
            </a:xfrm>
            <a:prstGeom prst="rect">
              <a:avLst/>
            </a:prstGeom>
            <a:grpFill/>
            <a:ln w="9525">
              <a:solidFill>
                <a:schemeClr val="tx1"/>
              </a:solidFill>
              <a:miter lim="800000"/>
              <a:headEnd/>
              <a:tailEnd/>
            </a:ln>
            <a:effectLst/>
            <a:extLst/>
          </p:spPr>
          <p:txBody>
            <a:bodyPr wrap="none" anchor="ctr"/>
            <a:lstStyle/>
            <a:p>
              <a:pPr algn="ctr"/>
              <a:r>
                <a:rPr kumimoji="1" lang="en-US" altLang="zh-CN" sz="900" b="1">
                  <a:latin typeface="微软雅黑" pitchFamily="34" charset="-122"/>
                  <a:ea typeface="微软雅黑" pitchFamily="34" charset="-122"/>
                </a:rPr>
                <a:t>53</a:t>
              </a:r>
            </a:p>
          </p:txBody>
        </p:sp>
      </p:grpSp>
      <p:sp>
        <p:nvSpPr>
          <p:cNvPr id="2" name="灯片编号占位符 1">
            <a:extLst>
              <a:ext uri="{FF2B5EF4-FFF2-40B4-BE49-F238E27FC236}">
                <a16:creationId xmlns:a16="http://schemas.microsoft.com/office/drawing/2014/main" id="{4E7E7840-7474-4F5A-992B-BF4F7E24B2A9}"/>
              </a:ext>
            </a:extLst>
          </p:cNvPr>
          <p:cNvSpPr>
            <a:spLocks noGrp="1"/>
          </p:cNvSpPr>
          <p:nvPr>
            <p:ph type="sldNum" sz="quarter" idx="12"/>
          </p:nvPr>
        </p:nvSpPr>
        <p:spPr/>
        <p:txBody>
          <a:bodyPr/>
          <a:lstStyle/>
          <a:p>
            <a:fld id="{C485880C-E2C3-4DAB-AE74-D9BE691626AC}" type="slidenum">
              <a:rPr lang="zh-CN" altLang="en-US" smtClean="0"/>
              <a:pPr/>
              <a:t>99</a:t>
            </a:fld>
            <a:endParaRPr lang="zh-CN" altLang="en-US"/>
          </a:p>
        </p:txBody>
      </p:sp>
    </p:spTree>
    <p:extLst>
      <p:ext uri="{BB962C8B-B14F-4D97-AF65-F5344CB8AC3E}">
        <p14:creationId xmlns:p14="http://schemas.microsoft.com/office/powerpoint/2010/main" val="120868337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145"/>
                                        </p:tgtEl>
                                        <p:attrNameLst>
                                          <p:attrName>style.visibility</p:attrName>
                                        </p:attrNameLst>
                                      </p:cBhvr>
                                      <p:tavLst>
                                        <p:tav tm="0">
                                          <p:val>
                                            <p:strVal val="hidden"/>
                                          </p:val>
                                        </p:tav>
                                        <p:tav tm="50000">
                                          <p:val>
                                            <p:strVal val="visible"/>
                                          </p:val>
                                        </p:tav>
                                      </p:tavLst>
                                    </p:anim>
                                  </p:childTnLst>
                                </p:cTn>
                              </p:par>
                            </p:childTnLst>
                          </p:cTn>
                        </p:par>
                        <p:par>
                          <p:cTn id="7" fill="hold">
                            <p:stCondLst>
                              <p:cond delay="3000"/>
                            </p:stCondLst>
                            <p:childTnLst>
                              <p:par>
                                <p:cTn id="8" presetID="35" presetClass="emph" presetSubtype="0" repeatCount="3000" fill="hold" nodeType="afterEffect">
                                  <p:stCondLst>
                                    <p:cond delay="0"/>
                                  </p:stCondLst>
                                  <p:childTnLst>
                                    <p:anim calcmode="discrete" valueType="str">
                                      <p:cBhvr>
                                        <p:cTn id="9"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5888</TotalTime>
  <Words>17338</Words>
  <Application>Microsoft Office PowerPoint</Application>
  <PresentationFormat>全屏显示(16:9)</PresentationFormat>
  <Paragraphs>4132</Paragraphs>
  <Slides>196</Slides>
  <Notes>22</Notes>
  <HiddenSlides>3</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196</vt:i4>
      </vt:variant>
    </vt:vector>
  </HeadingPairs>
  <TitlesOfParts>
    <vt:vector size="207" baseType="lpstr">
      <vt:lpstr>Times New Roman</vt:lpstr>
      <vt:lpstr>微软雅黑</vt:lpstr>
      <vt:lpstr>Wingdings</vt:lpstr>
      <vt:lpstr>Symbol</vt:lpstr>
      <vt:lpstr>Calibri</vt:lpstr>
      <vt:lpstr>Cambria Math</vt:lpstr>
      <vt:lpstr>Arial</vt:lpstr>
      <vt:lpstr>宋体</vt:lpstr>
      <vt:lpstr>Office 主题​​</vt:lpstr>
      <vt:lpstr>Visio</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shen</cp:lastModifiedBy>
  <cp:revision>621</cp:revision>
  <dcterms:created xsi:type="dcterms:W3CDTF">2018-07-18T08:51:30Z</dcterms:created>
  <dcterms:modified xsi:type="dcterms:W3CDTF">2022-09-01T03:26:26Z</dcterms:modified>
</cp:coreProperties>
</file>