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6" r:id="rId3"/>
    <p:sldId id="258" r:id="rId4"/>
    <p:sldId id="259" r:id="rId5"/>
    <p:sldId id="257" r:id="rId6"/>
    <p:sldId id="260" r:id="rId7"/>
    <p:sldId id="256" r:id="rId8"/>
    <p:sldId id="261" r:id="rId9"/>
    <p:sldId id="262" r:id="rId10"/>
    <p:sldId id="263" r:id="rId11"/>
    <p:sldId id="267" r:id="rId13"/>
    <p:sldId id="268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7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00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dirty="0">
                <a:sym typeface="+mn-ea"/>
              </a:rPr>
              <a:t>LSTM</a:t>
            </a:r>
            <a:r>
              <a:rPr lang="zh-CN" altLang="en-US" dirty="0">
                <a:sym typeface="+mn-ea"/>
              </a:rPr>
              <a:t>：输入门，输出门，遗忘门，</a:t>
            </a:r>
            <a:r>
              <a:rPr lang="en-US" altLang="zh-CN" dirty="0">
                <a:sym typeface="+mn-ea"/>
              </a:rPr>
              <a:t>cell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state</a:t>
            </a:r>
            <a:endParaRPr lang="en-US" altLang="zh-CN" dirty="0"/>
          </a:p>
          <a:p>
            <a:r>
              <a:rPr lang="en-US" dirty="0">
                <a:sym typeface="+mn-ea"/>
              </a:rPr>
              <a:t>GRU</a:t>
            </a:r>
            <a:r>
              <a:rPr lang="zh-CN" altLang="en-US" dirty="0">
                <a:sym typeface="+mn-ea"/>
              </a:rPr>
              <a:t>：更新门，重置门，输出门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image" Target="../media/image9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6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image" Target="../media/image6.png"/><Relationship Id="rId5" Type="http://schemas.openxmlformats.org/officeDocument/2006/relationships/tags" Target="../tags/tag80.xml"/><Relationship Id="rId4" Type="http://schemas.openxmlformats.org/officeDocument/2006/relationships/image" Target="../media/image5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9.xml"/><Relationship Id="rId4" Type="http://schemas.openxmlformats.org/officeDocument/2006/relationships/image" Target="../media/image7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93.xml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98880" y="1274445"/>
            <a:ext cx="9799320" cy="1867535"/>
          </a:xfrm>
        </p:spPr>
        <p:txBody>
          <a:bodyPr/>
          <a:p>
            <a:r>
              <a:rPr lang="zh-CN" altLang="en-US"/>
              <a:t>自然语言处理期末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98800" y="4171270"/>
            <a:ext cx="9799200" cy="1472400"/>
          </a:xfrm>
        </p:spPr>
        <p:txBody>
          <a:bodyPr>
            <a:normAutofit lnSpcReduction="10000"/>
          </a:bodyPr>
          <a:p>
            <a:endParaRPr lang="zh-CN" altLang="en-US"/>
          </a:p>
          <a:p>
            <a:r>
              <a:rPr lang="en-US" altLang="zh-CN"/>
              <a:t>2020</a:t>
            </a:r>
            <a:r>
              <a:rPr lang="zh-CN" altLang="en-US"/>
              <a:t>级</a:t>
            </a:r>
            <a:r>
              <a:rPr lang="en-US" altLang="zh-CN"/>
              <a:t> </a:t>
            </a:r>
            <a:r>
              <a:rPr lang="zh-CN" altLang="en-US"/>
              <a:t>丁凝韵</a:t>
            </a:r>
            <a:endParaRPr lang="zh-CN" altLang="en-US"/>
          </a:p>
        </p:txBody>
      </p:sp>
      <p:sp>
        <p:nvSpPr>
          <p:cNvPr id="7" name="副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198800" y="3141935"/>
            <a:ext cx="9799200" cy="147240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复习重点与</a:t>
            </a:r>
            <a:r>
              <a:rPr lang="zh-CN" altLang="en-US"/>
              <a:t>经验分享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49605" y="304165"/>
            <a:ext cx="5600700" cy="121031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>
                <a:sym typeface="+mn-ea"/>
              </a:rPr>
              <a:t>6</a:t>
            </a:r>
            <a:r>
              <a:rPr lang="zh-CN" altLang="en-US" sz="4400">
                <a:sym typeface="+mn-ea"/>
              </a:rPr>
              <a:t>.预训练模型</a:t>
            </a:r>
            <a:endParaRPr lang="en-US" altLang="zh-CN" sz="4400"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95045" y="1649095"/>
            <a:ext cx="9099550" cy="484695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32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①</a:t>
            </a:r>
            <a:r>
              <a:rPr lang="en-US" altLang="zh-CN" sz="32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</a:t>
            </a:r>
            <a:r>
              <a:rPr lang="zh-CN" altLang="en-US" sz="32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概念</a:t>
            </a:r>
            <a:endParaRPr lang="zh-CN" altLang="en-US" sz="32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预训练：一个大模型在没有人工标注的大规模数据上进行自监督学习</a:t>
            </a:r>
            <a:endParaRPr lang="zh-CN" altLang="en-US" sz="2000" spc="2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Finetune微调：在下游任务上继续训练预训练模型</a:t>
            </a:r>
            <a:endParaRPr lang="zh-CN" altLang="en-US" sz="2000" spc="2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sz="32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② 常用的预训练模型</a:t>
            </a:r>
            <a:endParaRPr sz="3200" spc="2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自然语言理解：BERT（Transformer的Encoder）</a:t>
            </a:r>
            <a:endParaRPr lang="zh-CN" altLang="en-US" sz="2000" spc="2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marL="457200" lvl="1"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16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---</a:t>
            </a:r>
            <a:r>
              <a:rPr lang="zh-CN" altLang="en-US" sz="16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文本分类，命名实体识别，关系分类，情感分析，问答</a:t>
            </a:r>
            <a:r>
              <a:rPr lang="en-US" altLang="zh-CN" sz="16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……</a:t>
            </a:r>
            <a:endParaRPr lang="zh-CN" altLang="en-US" sz="1600" spc="2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自然语言生成：GPT（Transformer的Decoder）</a:t>
            </a:r>
            <a:endParaRPr lang="zh-CN" altLang="en-US" sz="2000" spc="2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sz="32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* </a:t>
            </a:r>
            <a:r>
              <a:rPr sz="32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Transformer</a:t>
            </a:r>
            <a:endParaRPr sz="3200" spc="2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sz="20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---encoder、decoder内部的基本运算模块</a:t>
            </a:r>
            <a:endParaRPr lang="en-US" sz="2000" spc="2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endParaRPr lang="zh-CN" altLang="en-US" sz="1400" spc="2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endParaRPr lang="zh-CN" altLang="en-US" sz="1400" b="0" spc="2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</p:txBody>
      </p:sp>
      <p:pic>
        <p:nvPicPr>
          <p:cNvPr id="63" name="图片 21" descr="IMG_25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11706" r="25110"/>
          <a:stretch>
            <a:fillRect/>
          </a:stretch>
        </p:blipFill>
        <p:spPr>
          <a:xfrm>
            <a:off x="8249285" y="2890520"/>
            <a:ext cx="3837305" cy="36690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8990330" y="6336665"/>
            <a:ext cx="8556625" cy="52133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  <a:scene3d>
              <a:camera prst="orthographicFront"/>
              <a:lightRig rig="threePt" dir="t"/>
            </a:scene3d>
          </a:bodyPr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1600" b="0" spc="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Transformer</a:t>
            </a:r>
            <a:endParaRPr lang="zh-CN" altLang="en-US" sz="1600" b="0" spc="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98800" y="2617350"/>
            <a:ext cx="9799200" cy="1018800"/>
          </a:xfrm>
        </p:spPr>
        <p:txBody>
          <a:bodyPr>
            <a:normAutofit fontScale="90000"/>
          </a:bodyPr>
          <a:p>
            <a:r>
              <a:rPr lang="zh-CN" altLang="en-US"/>
              <a:t>谢谢大家！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5705" y="1024890"/>
            <a:ext cx="5241290" cy="4430395"/>
          </a:xfrm>
        </p:spPr>
        <p:txBody>
          <a:bodyPr>
            <a:noAutofit/>
          </a:bodyPr>
          <a:p>
            <a:r>
              <a:rPr lang="zh-CN" altLang="en-US" sz="4400"/>
              <a:t>一、</a:t>
            </a:r>
            <a:r>
              <a:rPr lang="zh-CN" altLang="en-US" sz="4400">
                <a:sym typeface="+mn-ea"/>
              </a:rPr>
              <a:t>题型分析</a:t>
            </a:r>
            <a:br>
              <a:rPr lang="zh-CN" altLang="en-US" sz="4400"/>
            </a:br>
            <a:br>
              <a:rPr lang="zh-CN" altLang="en-US" sz="4400"/>
            </a:br>
            <a:r>
              <a:rPr lang="zh-CN" altLang="en-US" sz="4400"/>
              <a:t>二、</a:t>
            </a:r>
            <a:r>
              <a:rPr lang="zh-CN" altLang="en-US" sz="4400">
                <a:sym typeface="+mn-ea"/>
              </a:rPr>
              <a:t>复习技巧</a:t>
            </a:r>
            <a:br>
              <a:rPr lang="zh-CN" altLang="en-US" sz="4400"/>
            </a:br>
            <a:br>
              <a:rPr lang="zh-CN" altLang="en-US" sz="4400"/>
            </a:br>
            <a:r>
              <a:rPr lang="zh-CN" altLang="en-US" sz="4400"/>
              <a:t>三、</a:t>
            </a:r>
            <a:r>
              <a:rPr lang="zh-CN" altLang="en-US" sz="4400">
                <a:sym typeface="+mn-ea"/>
              </a:rPr>
              <a:t>每章重点</a:t>
            </a:r>
            <a:endParaRPr lang="zh-CN" altLang="en-US" sz="4400"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7047865" y="1413510"/>
            <a:ext cx="4290060" cy="3872230"/>
          </a:xfrm>
        </p:spPr>
        <p:txBody>
          <a:bodyPr>
            <a:noAutofit/>
          </a:bodyPr>
          <a:p>
            <a:pPr marL="0" indent="0" algn="l">
              <a:buNone/>
            </a:pPr>
            <a:r>
              <a:rPr lang="zh-CN" altLang="en-US" sz="2000"/>
              <a:t>章节内容：</a:t>
            </a:r>
            <a:endParaRPr lang="en-US" altLang="zh-CN" sz="2000"/>
          </a:p>
          <a:p>
            <a:pPr marL="0" indent="457200" algn="l">
              <a:buNone/>
            </a:pPr>
            <a:r>
              <a:rPr lang="en-US" altLang="zh-CN" sz="2000"/>
              <a:t>1.</a:t>
            </a:r>
            <a:r>
              <a:rPr lang="zh-CN" altLang="en-US" sz="2000"/>
              <a:t>概述</a:t>
            </a:r>
            <a:endParaRPr lang="zh-CN" altLang="en-US" sz="2000"/>
          </a:p>
          <a:p>
            <a:pPr marL="0" indent="457200" algn="l">
              <a:buNone/>
            </a:pPr>
            <a:r>
              <a:rPr lang="en-US" altLang="zh-CN" sz="2000"/>
              <a:t>2.</a:t>
            </a:r>
            <a:r>
              <a:rPr lang="zh-CN" altLang="en-US" sz="2000"/>
              <a:t>词汇处理</a:t>
            </a:r>
            <a:endParaRPr lang="zh-CN" altLang="en-US" sz="2000"/>
          </a:p>
          <a:p>
            <a:pPr marL="0" indent="457200" algn="l">
              <a:buNone/>
            </a:pPr>
            <a:r>
              <a:rPr lang="en-US" altLang="zh-CN" sz="2000"/>
              <a:t>3.</a:t>
            </a:r>
            <a:r>
              <a:rPr lang="zh-CN" altLang="en-US" sz="2000"/>
              <a:t>语言模型、</a:t>
            </a:r>
            <a:r>
              <a:rPr lang="en-US" altLang="zh-CN" sz="2000"/>
              <a:t>词向量</a:t>
            </a:r>
            <a:endParaRPr lang="en-US" altLang="zh-CN" sz="2000"/>
          </a:p>
          <a:p>
            <a:pPr marL="0" indent="457200" algn="l">
              <a:buNone/>
            </a:pPr>
            <a:r>
              <a:rPr lang="en-US" altLang="zh-CN" sz="2000"/>
              <a:t>4.文本分类</a:t>
            </a:r>
            <a:endParaRPr lang="en-US" altLang="zh-CN" sz="2000"/>
          </a:p>
          <a:p>
            <a:pPr marL="0" indent="457200" algn="l">
              <a:buNone/>
            </a:pPr>
            <a:r>
              <a:rPr lang="en-US" altLang="zh-CN" sz="2000"/>
              <a:t>5.实体识别</a:t>
            </a:r>
            <a:endParaRPr lang="en-US" altLang="zh-CN" sz="2000"/>
          </a:p>
          <a:p>
            <a:pPr marL="0" indent="457200" algn="l">
              <a:buNone/>
            </a:pPr>
            <a:r>
              <a:rPr lang="en-US" altLang="zh-CN" sz="2000"/>
              <a:t>6.预训练</a:t>
            </a:r>
            <a:r>
              <a:rPr lang="zh-CN" altLang="en-US" sz="2000"/>
              <a:t>模型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160" y="351790"/>
            <a:ext cx="5241290" cy="731520"/>
          </a:xfrm>
        </p:spPr>
        <p:txBody>
          <a:bodyPr>
            <a:noAutofit/>
          </a:bodyPr>
          <a:p>
            <a:r>
              <a:rPr lang="zh-CN" altLang="en-US" sz="4400"/>
              <a:t>一、题型分析</a:t>
            </a:r>
            <a:endParaRPr lang="zh-CN" altLang="en-US" sz="4400"/>
          </a:p>
        </p:txBody>
      </p:sp>
      <p:sp>
        <p:nvSpPr>
          <p:cNvPr id="100" name="文本框 99"/>
          <p:cNvSpPr txBox="1"/>
          <p:nvPr/>
        </p:nvSpPr>
        <p:spPr>
          <a:xfrm>
            <a:off x="620395" y="1249045"/>
            <a:ext cx="5791835" cy="301244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  <a:scene3d>
              <a:camera prst="orthographicFront"/>
              <a:lightRig rig="threePt" dir="t"/>
            </a:scene3d>
          </a:bodyPr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0" spc="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名词解释(30%)</a:t>
            </a:r>
            <a:endParaRPr lang="en-US" altLang="zh-CN" sz="2400" b="0" spc="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b="0" spc="2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---</a:t>
            </a:r>
            <a:r>
              <a:rPr lang="zh-CN" altLang="en-US" b="0" spc="2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任务</a:t>
            </a:r>
            <a:r>
              <a:rPr lang="zh-CN" altLang="en-US" spc="2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sym typeface="+mn-ea"/>
              </a:rPr>
              <a:t>、算法</a:t>
            </a:r>
            <a:r>
              <a:rPr lang="zh-CN" altLang="en-US" b="0" spc="2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、模型基本概念</a:t>
            </a:r>
            <a:endParaRPr lang="en-US" altLang="zh-CN" b="0" spc="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0" spc="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简答(40%)  </a:t>
            </a:r>
            <a:endParaRPr lang="en-US" altLang="zh-CN" sz="2400" b="0" spc="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1800" b="0" spc="2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---算法</a:t>
            </a:r>
            <a:r>
              <a:rPr lang="zh-CN" altLang="en-US" sz="1800" b="0" spc="2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、模型</a:t>
            </a:r>
            <a:r>
              <a:rPr lang="en-US" altLang="zh-CN" sz="1800" b="0" spc="2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基本</a:t>
            </a:r>
            <a:r>
              <a:rPr lang="zh-CN" altLang="en-US" sz="1800" b="0" spc="2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原理</a:t>
            </a:r>
            <a:endParaRPr lang="en-US" altLang="zh-CN" sz="1800" b="0" spc="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0" spc="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方案设计(30%)</a:t>
            </a:r>
            <a:endParaRPr lang="en-US" altLang="zh-CN" sz="2400" b="0" spc="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b="0" spc="2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---</a:t>
            </a:r>
            <a:r>
              <a:rPr lang="zh-CN" altLang="en-US" b="0" spc="2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根据实际问题设计解决方案</a:t>
            </a:r>
            <a:endParaRPr lang="zh-CN" altLang="en-US" b="0" spc="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</p:txBody>
      </p:sp>
      <p:pic>
        <p:nvPicPr>
          <p:cNvPr id="38" name="图片 3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5" y="403225"/>
            <a:ext cx="7317740" cy="44392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67910" y="4909820"/>
            <a:ext cx="693483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方案设计</a:t>
            </a:r>
            <a:r>
              <a:rPr lang="en-US" altLang="zh-CN"/>
              <a:t>——</a:t>
            </a:r>
            <a:r>
              <a:rPr lang="zh-CN" altLang="en-US"/>
              <a:t>流程图</a:t>
            </a:r>
            <a:endParaRPr lang="zh-CN" altLang="en-US"/>
          </a:p>
          <a:p>
            <a:pPr indent="457200" fontAlgn="auto">
              <a:lnSpc>
                <a:spcPct val="150000"/>
              </a:lnSpc>
            </a:pPr>
            <a:r>
              <a:rPr lang="zh-CN" altLang="en-US"/>
              <a:t>数据预处理[分词（中文）、筛选、数据清洗]</a:t>
            </a:r>
            <a:endParaRPr lang="zh-CN" altLang="en-US"/>
          </a:p>
          <a:p>
            <a:pPr indent="457200" fontAlgn="auto">
              <a:lnSpc>
                <a:spcPct val="150000"/>
              </a:lnSpc>
            </a:pPr>
            <a:r>
              <a:rPr lang="zh-CN" altLang="en-US"/>
              <a:t>模型训练[单独画模型图、体现核心的模块]</a:t>
            </a:r>
            <a:endParaRPr lang="zh-CN" altLang="en-US"/>
          </a:p>
          <a:p>
            <a:pPr indent="457200" fontAlgn="auto">
              <a:lnSpc>
                <a:spcPct val="150000"/>
              </a:lnSpc>
            </a:pPr>
            <a:r>
              <a:rPr lang="zh-CN" altLang="en-US"/>
              <a:t>模型评估[评价指标]</a:t>
            </a:r>
            <a:endParaRPr lang="zh-CN" altLang="en-US"/>
          </a:p>
        </p:txBody>
      </p:sp>
      <p:pic>
        <p:nvPicPr>
          <p:cNvPr id="19457" name="Picture 1" descr="C:\Users\lifei\AppData\Roaming\Tencent\Users\67746487\QQ\WinTemp\RichOle\AP`A$9N@_ANN~(]{BZ81H(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98220" y="4100830"/>
            <a:ext cx="3257550" cy="2562225"/>
          </a:xfrm>
          <a:prstGeom prst="rect">
            <a:avLst/>
          </a:prstGeom>
          <a:noFill/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49605" y="304165"/>
            <a:ext cx="5241290" cy="131826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/>
              <a:t>二、</a:t>
            </a:r>
            <a:r>
              <a:rPr lang="zh-CN" altLang="en-US" sz="4400">
                <a:sym typeface="+mn-ea"/>
              </a:rPr>
              <a:t>复习技巧</a:t>
            </a:r>
            <a:endParaRPr lang="zh-CN" altLang="en-US" sz="4400">
              <a:sym typeface="+mn-ea"/>
            </a:endParaRPr>
          </a:p>
        </p:txBody>
      </p:sp>
      <p:sp>
        <p:nvSpPr>
          <p:cNvPr id="100" name="文本框 99"/>
          <p:cNvSpPr txBox="1"/>
          <p:nvPr>
            <p:custDataLst>
              <p:tags r:id="rId2"/>
            </p:custDataLst>
          </p:nvPr>
        </p:nvSpPr>
        <p:spPr>
          <a:xfrm>
            <a:off x="1313180" y="1530350"/>
            <a:ext cx="9207500" cy="495744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3200" b="0" spc="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1. </a:t>
            </a:r>
            <a:r>
              <a:rPr lang="zh-CN" altLang="en-US" sz="3200" b="0" spc="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梳理知识点</a:t>
            </a:r>
            <a:endParaRPr lang="zh-CN" altLang="en-US" sz="3200" b="0" spc="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0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PPT</a:t>
            </a:r>
            <a:r>
              <a:rPr lang="zh-CN" altLang="en-US" sz="20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内容较多较杂，根据老师给的重点整理成文档，便于后续复习。</a:t>
            </a:r>
            <a:endParaRPr lang="zh-CN" altLang="en-US" sz="20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endParaRPr lang="zh-CN" altLang="en-US" sz="16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3200" b="0" spc="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2. </a:t>
            </a:r>
            <a:r>
              <a:rPr lang="zh-CN" altLang="en-US" sz="3200" b="0" spc="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重点学习</a:t>
            </a:r>
            <a:r>
              <a:rPr lang="zh-CN" altLang="en-US" sz="3200" spc="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sym typeface="+mn-ea"/>
              </a:rPr>
              <a:t>重要模型和算法</a:t>
            </a:r>
            <a:endParaRPr lang="zh-CN" altLang="en-US" sz="3200" spc="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sym typeface="+mn-ea"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对算法的理解和运用，包括概念、原理、模型结构、适用于什么任务。</a:t>
            </a:r>
            <a:endParaRPr lang="zh-CN" altLang="en-US" sz="2000" spc="2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可以将重要模型单独列表，便于理解模型的发展情况、对比优缺点。</a:t>
            </a:r>
            <a:endParaRPr lang="zh-CN" altLang="en-US" sz="2000" spc="2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endParaRPr lang="zh-CN" altLang="en-US" sz="16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3200" b="0" spc="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3. </a:t>
            </a:r>
            <a:r>
              <a:rPr lang="zh-CN" altLang="en-US" sz="3200" spc="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sym typeface="+mn-ea"/>
              </a:rPr>
              <a:t>理解</a:t>
            </a:r>
            <a:r>
              <a:rPr lang="en-US" altLang="zh-CN" sz="3200" spc="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sym typeface="+mn-ea"/>
              </a:rPr>
              <a:t> &gt; </a:t>
            </a:r>
            <a:r>
              <a:rPr lang="zh-CN" altLang="en-US" sz="3200" spc="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sym typeface="+mn-ea"/>
              </a:rPr>
              <a:t>死记硬背</a:t>
            </a:r>
            <a:r>
              <a:rPr lang="en-US" altLang="zh-CN" sz="3200" spc="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sym typeface="+mn-ea"/>
              </a:rPr>
              <a:t> </a:t>
            </a:r>
            <a:endParaRPr lang="zh-CN" altLang="en-US" sz="3200" b="0" spc="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公式考察比较少，主要是对基本流程的理解，可借助网络资料、课程进行了解。</a:t>
            </a:r>
            <a:endParaRPr lang="zh-CN" altLang="en-US" sz="3200" b="0" spc="2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82955" y="304165"/>
            <a:ext cx="5241290" cy="131826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>
                <a:sym typeface="+mn-ea"/>
              </a:rPr>
              <a:t>1.概述</a:t>
            </a:r>
            <a:endParaRPr lang="zh-CN" altLang="en-US" sz="4400">
              <a:sym typeface="+mn-ea"/>
            </a:endParaRPr>
          </a:p>
        </p:txBody>
      </p:sp>
      <p:sp>
        <p:nvSpPr>
          <p:cNvPr id="100" name="文本框 99"/>
          <p:cNvSpPr txBox="1"/>
          <p:nvPr>
            <p:custDataLst>
              <p:tags r:id="rId2"/>
            </p:custDataLst>
          </p:nvPr>
        </p:nvSpPr>
        <p:spPr>
          <a:xfrm>
            <a:off x="1343660" y="1754505"/>
            <a:ext cx="8556625" cy="421132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32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①</a:t>
            </a:r>
            <a:r>
              <a:rPr lang="en-US" altLang="zh-CN" sz="32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</a:t>
            </a:r>
            <a:r>
              <a:rPr lang="zh-CN" altLang="en-US" sz="32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基本名词的概念</a:t>
            </a:r>
            <a:endParaRPr lang="zh-CN" altLang="en-US" sz="32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自然语言处理</a:t>
            </a:r>
            <a:endParaRPr lang="zh-CN" altLang="en-US" sz="20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自然语言、人工语言</a:t>
            </a:r>
            <a:r>
              <a:rPr lang="en-US" altLang="zh-CN" sz="20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……  </a:t>
            </a:r>
            <a:endParaRPr lang="zh-CN" altLang="en-US" sz="20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32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②</a:t>
            </a:r>
            <a:r>
              <a:rPr lang="en-US" altLang="zh-CN" sz="32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</a:t>
            </a:r>
            <a:r>
              <a:rPr lang="zh-CN" altLang="en-US" sz="32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自然语言处理</a:t>
            </a:r>
            <a:r>
              <a:rPr lang="zh-CN" altLang="en-US" sz="32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涵盖的范围</a:t>
            </a:r>
            <a:endParaRPr lang="zh-CN" altLang="en-US" sz="3200" spc="2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主要技术、研究角度、应用角度</a:t>
            </a:r>
            <a:endParaRPr lang="zh-CN" sz="3200" spc="2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sz="32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③</a:t>
            </a:r>
            <a:r>
              <a:rPr lang="en-US" altLang="zh-CN" sz="32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 </a:t>
            </a:r>
            <a:r>
              <a:rPr lang="zh-CN" altLang="en-US" sz="32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重要任务的概念</a:t>
            </a:r>
            <a:endParaRPr lang="zh-CN" altLang="en-US" sz="32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语义分析、实体分析、文本分类、信息抽取、情感分析</a:t>
            </a:r>
            <a:r>
              <a:rPr lang="en-US" altLang="zh-CN" sz="20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……</a:t>
            </a:r>
            <a:endParaRPr lang="en-US" altLang="zh-CN" sz="20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49605" y="304165"/>
            <a:ext cx="5241290" cy="131826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>
                <a:sym typeface="+mn-ea"/>
              </a:rPr>
              <a:t>2.词汇处理</a:t>
            </a:r>
            <a:endParaRPr lang="zh-CN" altLang="en-US" sz="440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080135" y="1689735"/>
            <a:ext cx="6014720" cy="436562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32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①</a:t>
            </a:r>
            <a:r>
              <a:rPr lang="en-US" altLang="zh-CN" sz="32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</a:t>
            </a:r>
            <a:r>
              <a:rPr lang="zh-CN" altLang="en-US" sz="32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分词</a:t>
            </a:r>
            <a:endParaRPr lang="zh-CN" altLang="en-US" sz="32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两种分词算法：</a:t>
            </a:r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最大匹配法、最大概率法</a:t>
            </a:r>
            <a:endParaRPr lang="zh-CN" altLang="en-US" sz="2000" spc="2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lvl="1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【概念、用法】</a:t>
            </a:r>
            <a:endParaRPr lang="zh-CN" altLang="en-US" sz="20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32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②</a:t>
            </a:r>
            <a:r>
              <a:rPr lang="en-US" altLang="zh-CN" sz="32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</a:t>
            </a:r>
            <a:r>
              <a:rPr lang="zh-CN" altLang="en-US" sz="32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词性标注</a:t>
            </a:r>
            <a:endParaRPr lang="zh-CN" altLang="en-US" sz="32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342900" indent="-3429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隐马尔可夫模型</a:t>
            </a:r>
            <a:endParaRPr lang="zh-CN" altLang="en-US" sz="20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457200" lvl="1"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---</a:t>
            </a:r>
            <a:r>
              <a:rPr lang="zh-CN" altLang="en-US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给定观察值（词），求隐状态（词性）的预测问题</a:t>
            </a:r>
            <a:endParaRPr lang="zh-CN" altLang="en-US" sz="20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342900" indent="-3429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Viterbi算法</a:t>
            </a:r>
            <a:endParaRPr lang="zh-CN" altLang="en-US" sz="20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457200" lvl="1"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---无环有向图的最优路径问题</a:t>
            </a:r>
            <a:endParaRPr lang="en-US" altLang="zh-CN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pic>
        <p:nvPicPr>
          <p:cNvPr id="4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145" y="984250"/>
            <a:ext cx="4482465" cy="2192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855" y="3855085"/>
            <a:ext cx="4841240" cy="22002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249160" y="4552950"/>
            <a:ext cx="2744470" cy="29273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2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转移概率</a:t>
            </a:r>
            <a:endParaRPr lang="zh-CN" altLang="en-US" sz="120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49605" y="304165"/>
            <a:ext cx="5600700" cy="121031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>
                <a:sym typeface="+mn-ea"/>
              </a:rPr>
              <a:t>3</a:t>
            </a:r>
            <a:r>
              <a:rPr lang="zh-CN" altLang="en-US" sz="4400">
                <a:sym typeface="+mn-ea"/>
              </a:rPr>
              <a:t>.语言模型、词向量</a:t>
            </a:r>
            <a:endParaRPr lang="en-US" altLang="zh-CN" sz="4400"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531495" y="1395095"/>
            <a:ext cx="8556625" cy="546290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32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①</a:t>
            </a:r>
            <a:r>
              <a:rPr lang="en-US" altLang="zh-CN" sz="32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</a:t>
            </a:r>
            <a:r>
              <a:rPr lang="zh-CN" altLang="en-US" sz="32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语言模型</a:t>
            </a:r>
            <a:endParaRPr lang="zh-CN" altLang="en-US" sz="32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lvl="1"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作用：计算词</a:t>
            </a:r>
            <a:r>
              <a:rPr lang="en-US" altLang="zh-CN" sz="20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/</a:t>
            </a:r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一段文字出现的概率</a:t>
            </a:r>
            <a:endParaRPr lang="zh-CN" altLang="en-US" sz="2000" spc="2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marL="342900" lvl="1" indent="-3429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传统语言模型</a:t>
            </a:r>
            <a:endParaRPr lang="zh-CN" altLang="en-US" sz="2000" spc="2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marL="0" lvl="1"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  ---</a:t>
            </a:r>
            <a:r>
              <a:rPr lang="zh-CN" altLang="en-US" sz="16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参数：条件概率；数据平滑：调整零概率值</a:t>
            </a:r>
            <a:endParaRPr lang="zh-CN" altLang="en-US" sz="2000" spc="2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marL="342900" lvl="1" indent="-3429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神经语言模型</a:t>
            </a:r>
            <a:endParaRPr lang="zh-CN" altLang="en-US" sz="2000" spc="2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marL="0" lvl="1"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  </a:t>
            </a:r>
            <a:r>
              <a:rPr lang="en-US" altLang="zh-CN" sz="16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---</a:t>
            </a:r>
            <a:r>
              <a:rPr lang="zh-CN" altLang="en-US" sz="16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词向量：</a:t>
            </a:r>
            <a:r>
              <a:rPr lang="en-US" altLang="zh-CN" sz="16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one-hot 独热向量</a:t>
            </a:r>
            <a:endParaRPr lang="en-US" altLang="zh-CN" sz="1600" spc="2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marL="0" lvl="1"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  ---</a:t>
            </a:r>
            <a:r>
              <a:rPr lang="zh-CN" altLang="en-US" sz="16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结构：输入层、隐层、输出层</a:t>
            </a:r>
            <a:endParaRPr lang="en-US" altLang="zh-CN" sz="1600" spc="2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32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②</a:t>
            </a:r>
            <a:r>
              <a:rPr lang="en-US" altLang="zh-CN" sz="32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</a:t>
            </a:r>
            <a:r>
              <a:rPr sz="32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Word2Vec原理和算法</a:t>
            </a:r>
            <a:endParaRPr sz="32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作用：把词表示成一个固定维数的向量</a:t>
            </a:r>
            <a:endParaRPr lang="zh-CN" altLang="en-US" sz="20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457200" lvl="1"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16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---相似度比较、词义分析……</a:t>
            </a:r>
            <a:endParaRPr lang="en-US" altLang="zh-CN" sz="16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b="0" spc="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训练过程</a:t>
            </a:r>
            <a:r>
              <a:rPr lang="zh-CN" altLang="en-US" sz="20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：前向传播、反向传播误差</a:t>
            </a:r>
            <a:endParaRPr lang="zh-CN" altLang="en-US" sz="20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035925" y="147320"/>
            <a:ext cx="2803525" cy="30949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92820" y="3570605"/>
            <a:ext cx="2477135" cy="29946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903335" y="1026710"/>
            <a:ext cx="4064000" cy="33718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6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W</a:t>
            </a:r>
            <a:endParaRPr lang="en-US" altLang="zh-CN" sz="1600" b="1" baseline="-2500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9686290" y="1514390"/>
            <a:ext cx="4064000" cy="33718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6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W’</a:t>
            </a:r>
            <a:endParaRPr lang="en-US" altLang="zh-CN" sz="1600" b="1" baseline="-2500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7541895" y="304080"/>
            <a:ext cx="4064000" cy="33718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输入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one-hot</a:t>
            </a:r>
            <a:endParaRPr lang="en-US" altLang="zh-CN" sz="1600" baseline="-2500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6451600" y="6431280"/>
            <a:ext cx="8556625" cy="91630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  <a:scene3d>
              <a:camera prst="orthographicFront"/>
              <a:lightRig rig="threePt" dir="t"/>
            </a:scene3d>
          </a:bodyPr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1600" b="0" spc="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Skip-gram跳字模型：</a:t>
            </a:r>
            <a:r>
              <a:rPr lang="zh-CN" altLang="en-US" sz="1600" spc="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sym typeface="+mn-ea"/>
              </a:rPr>
              <a:t>以</a:t>
            </a:r>
            <a:r>
              <a:rPr lang="zh-CN" altLang="en-US" sz="1600" b="0" spc="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中心词预测词的上下文</a:t>
            </a:r>
            <a:endParaRPr lang="zh-CN" altLang="en-US" sz="1600" b="0" spc="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endParaRPr lang="zh-CN" altLang="en-US" sz="1600" b="0" spc="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6451600" y="3242310"/>
            <a:ext cx="8556625" cy="52133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  <a:scene3d>
              <a:camera prst="orthographicFront"/>
              <a:lightRig rig="threePt" dir="t"/>
            </a:scene3d>
          </a:bodyPr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1600" b="0" spc="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CBOW连续词袋模型：以词的上下文预测中心词</a:t>
            </a:r>
            <a:endParaRPr lang="zh-CN" altLang="en-US" sz="1600" b="0" spc="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endParaRPr lang="zh-CN" altLang="en-US" sz="1600" b="0" spc="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49605" y="304165"/>
            <a:ext cx="5600700" cy="121031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>
                <a:sym typeface="+mn-ea"/>
              </a:rPr>
              <a:t>4</a:t>
            </a:r>
            <a:r>
              <a:rPr lang="zh-CN" altLang="en-US" sz="4400">
                <a:sym typeface="+mn-ea"/>
              </a:rPr>
              <a:t>.文本分类</a:t>
            </a:r>
            <a:endParaRPr lang="en-US" altLang="zh-CN" sz="4400"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13130" y="1649095"/>
            <a:ext cx="6344920" cy="424053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32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①</a:t>
            </a:r>
            <a:r>
              <a:rPr lang="en-US" altLang="zh-CN" sz="32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</a:t>
            </a:r>
            <a:r>
              <a:rPr lang="zh-CN" altLang="en-US" sz="32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卷积神经网络</a:t>
            </a:r>
            <a:endParaRPr lang="zh-CN" altLang="en-US" sz="32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结构</a:t>
            </a:r>
            <a:r>
              <a:rPr lang="en-US" altLang="zh-CN" sz="20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——</a:t>
            </a:r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卷积层、池化层</a:t>
            </a:r>
            <a:r>
              <a:rPr lang="en-US" altLang="zh-CN" sz="20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……</a:t>
            </a:r>
            <a:endParaRPr lang="zh-CN" altLang="en-US" sz="2000" spc="2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卷积：学习词和词的上下文特征</a:t>
            </a:r>
            <a:endParaRPr lang="zh-CN" altLang="en-US" sz="2000" spc="2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池化：降维，获得定长特征向量</a:t>
            </a:r>
            <a:endParaRPr lang="zh-CN" altLang="en-US" sz="20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32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②</a:t>
            </a:r>
            <a:r>
              <a:rPr lang="en-US" altLang="zh-CN" sz="32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 注意力</a:t>
            </a:r>
            <a:r>
              <a:rPr lang="zh-CN" altLang="en-US" sz="32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attention机制</a:t>
            </a:r>
            <a:endParaRPr lang="zh-CN" altLang="en-US" sz="32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思想：句子的每个词对于任务的贡献是不同</a:t>
            </a:r>
            <a:endParaRPr lang="zh-CN" altLang="en-US" sz="2000" spc="2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实现方式：输入向量序列计算attention score，</a:t>
            </a:r>
            <a:endParaRPr lang="zh-CN" altLang="en-US" sz="2000" spc="2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marL="457200" lvl="1"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进行加权平均，得到特征。</a:t>
            </a:r>
            <a:endParaRPr lang="zh-CN" altLang="en-US" sz="2000" spc="2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endParaRPr lang="zh-CN" altLang="en-US" sz="20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endParaRPr lang="zh-CN" altLang="en-US" sz="20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58050" y="1291590"/>
            <a:ext cx="4748530" cy="45980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49605" y="304165"/>
            <a:ext cx="5600700" cy="121031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>
                <a:sym typeface="+mn-ea"/>
              </a:rPr>
              <a:t>5</a:t>
            </a:r>
            <a:r>
              <a:rPr lang="zh-CN" altLang="en-US" sz="4400">
                <a:sym typeface="+mn-ea"/>
              </a:rPr>
              <a:t>.实体识别</a:t>
            </a:r>
            <a:endParaRPr lang="en-US" altLang="zh-CN" sz="4400"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49605" y="1440815"/>
            <a:ext cx="7651115" cy="49403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32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①</a:t>
            </a:r>
            <a:r>
              <a:rPr lang="en-US" altLang="zh-CN" sz="32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</a:t>
            </a:r>
            <a:r>
              <a:rPr lang="zh-CN" altLang="en-US" sz="32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概念</a:t>
            </a:r>
            <a:endParaRPr lang="zh-CN" altLang="en-US" sz="32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识别出文本中人名、机构名、地名、时间、日期等</a:t>
            </a:r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实体</a:t>
            </a:r>
            <a:endParaRPr lang="zh-CN" altLang="en-US" sz="2000" spc="2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两个子任务：实体边界识别、确定实体类别</a:t>
            </a:r>
            <a:endParaRPr lang="zh-CN" altLang="en-US" sz="20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32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②</a:t>
            </a:r>
            <a:r>
              <a:rPr lang="en-US" altLang="zh-CN" sz="32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</a:t>
            </a:r>
            <a:r>
              <a:rPr lang="zh-CN" altLang="en-US" sz="32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循环神经网络</a:t>
            </a:r>
            <a:endParaRPr lang="zh-CN" altLang="en-US" sz="3200" spc="2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模型结构：隐层中的循环操作（序列数据）</a:t>
            </a:r>
            <a:endParaRPr lang="zh-CN" altLang="en-US" sz="20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问题：</a:t>
            </a:r>
            <a:r>
              <a:rPr lang="zh-CN" altLang="en-US" sz="20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梯度消失、长期依赖</a:t>
            </a:r>
            <a:endParaRPr lang="zh-CN" altLang="en-US" sz="20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变体：</a:t>
            </a:r>
            <a:r>
              <a:rPr lang="en-US" altLang="zh-CN" sz="20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LSTM</a:t>
            </a:r>
            <a:r>
              <a:rPr lang="zh-CN" altLang="en-US" sz="20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、</a:t>
            </a:r>
            <a:r>
              <a:rPr lang="en-US" altLang="zh-CN" sz="20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GRU</a:t>
            </a:r>
            <a:endParaRPr lang="zh-CN" altLang="en-US" sz="20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32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③</a:t>
            </a:r>
            <a:r>
              <a:rPr lang="en-US" altLang="zh-CN" sz="32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 </a:t>
            </a:r>
            <a:r>
              <a:rPr lang="zh-CN" altLang="en-US" sz="32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条件随机场</a:t>
            </a:r>
            <a:r>
              <a:rPr lang="en-US" altLang="zh-CN" sz="320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CRF</a:t>
            </a:r>
            <a:endParaRPr lang="zh-CN" altLang="en-US" sz="3200" spc="2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b="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基本原理：不仅考虑标签本身，也考虑标签的转移得分</a:t>
            </a:r>
            <a:endParaRPr lang="zh-CN" altLang="en-US" sz="20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endParaRPr lang="zh-CN" altLang="en-US" sz="2000" b="0" spc="2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pic>
        <p:nvPicPr>
          <p:cNvPr id="50" name="图片 9" descr="IMG_25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5447" t="3143" r="6864" b="8590"/>
          <a:stretch>
            <a:fillRect/>
          </a:stretch>
        </p:blipFill>
        <p:spPr>
          <a:xfrm>
            <a:off x="4477068" y="223520"/>
            <a:ext cx="5347335" cy="1873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 descr="C:\Users\lifei\AppData\Roaming\Tencent\Users\67746487\QQ\WinTemp\RichOle\AP`A$9N@_ANN~(]{BZ81H(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997825" y="3195955"/>
            <a:ext cx="3837940" cy="3018790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7130415" y="2829560"/>
            <a:ext cx="8556625" cy="52133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  <a:scene3d>
              <a:camera prst="orthographicFront"/>
              <a:lightRig rig="threePt" dir="t"/>
            </a:scene3d>
          </a:bodyPr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1600" b="0" spc="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基于Bi-directional LSTM CRF的实体识别</a:t>
            </a:r>
            <a:endParaRPr lang="zh-CN" altLang="en-US" sz="1600" b="0" spc="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  <a:p>
            <a:pPr indent="45720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endParaRPr lang="zh-CN" altLang="en-US" sz="1600" b="0" spc="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commondata" val="eyJoZGlkIjoiYzc4YzI5YjBhZTVlMzlkM2I0YmEzY2E1MTY1ZmIzM2Q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1343</Words>
  <Application>WPS 演示</Application>
  <PresentationFormat>宽屏</PresentationFormat>
  <Paragraphs>139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自然语言处理期末</vt:lpstr>
      <vt:lpstr>一、题型分析  二、复习技巧  三、每章重点</vt:lpstr>
      <vt:lpstr>一、题型分析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九夙</cp:lastModifiedBy>
  <cp:revision>188</cp:revision>
  <dcterms:created xsi:type="dcterms:W3CDTF">2019-06-19T02:08:00Z</dcterms:created>
  <dcterms:modified xsi:type="dcterms:W3CDTF">2023-12-20T10:29:12Z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AFAB96BCD85544E6A3CF24715ABF9388_11</vt:lpwstr>
  </property>
</Properties>
</file>