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499" r:id="rId2"/>
    <p:sldId id="500" r:id="rId3"/>
    <p:sldId id="659" r:id="rId4"/>
    <p:sldId id="668" r:id="rId5"/>
    <p:sldId id="660" r:id="rId6"/>
    <p:sldId id="661" r:id="rId7"/>
    <p:sldId id="662" r:id="rId8"/>
    <p:sldId id="667" r:id="rId9"/>
    <p:sldId id="664" r:id="rId10"/>
    <p:sldId id="663" r:id="rId11"/>
    <p:sldId id="665" r:id="rId12"/>
    <p:sldId id="666" r:id="rId13"/>
    <p:sldId id="576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991"/>
  </p:normalViewPr>
  <p:slideViewPr>
    <p:cSldViewPr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33D3FE3-8175-734F-97A5-5EA6D5A0EF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374633E-6C53-2B4B-B0A8-7E9BFF50A1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E1A15B5D-C64E-3F44-8BA0-3FB92B8920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4916EE9-6C57-2148-9BD2-C7FA15F0C00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D8BBA2-2530-E649-82BA-DF1B1126B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3D8620B4-5DB7-A24B-8E4A-ECA19942CF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992EBDB2-B2FD-D244-9339-4D26561CD9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EA1FEB5-EF1A-CE4A-A6E3-6FF8A315820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B0B9E56D-0F9D-964A-9F7D-83A0B6172C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7363BFCE-C1BA-D84B-BCBC-72859824BC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8519F03B-CD82-9B4A-9773-14D3D1497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 smtClean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FDABFBB4-2FD2-964E-8FCD-5FBCCF3F51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E9C409B4-886D-D340-9284-D35373160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BF4BB3-2E31-2E44-953E-1A2C4BFD7F1E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FE2B2CF-089E-A644-B32A-26D65D13E4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0E1B01D-C785-0347-861C-4E0A7D543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C67ED-80EF-8C4C-B8B2-BA7B143C4E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B43F9-A0DA-6344-9F4E-DE768ECCD4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97F120A-F0E1-9D43-970D-FE90A3F03C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1203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06C86C-942D-8548-90AD-9AB730D030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0BCB-033F-F945-BCDF-4DF63B392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A82DD15-AB88-9A4C-A731-97B98114B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9852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BE162E-C6EC-FE4E-9CFD-360F5E3E07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EDF47-5888-1B49-8850-CE5771E80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4367EFAF-39C0-DA4E-824E-B5BE0E953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337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1A0CC0-FE30-EA42-86E2-8CACA4908C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A159F-E169-8242-8ADE-052DA7C1E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CE9A6C6-27C5-6140-898C-1F59B3C745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67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B18C34-9652-BD45-85B0-FFD52E7925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00018-0012-C54C-835A-585BEF9A21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4E7168AA-FD5C-7444-A314-36AC16E969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89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E740F6-01D4-5A4E-B7DF-7D99238098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3BB7-BB16-B747-927A-32CC92094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09FB93C1-D748-AB4E-9DC4-62D9D6933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9410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774B1-B933-A448-BC3E-DBE528C5AB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556-192B-4D41-8D56-777F65949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0DAD0DD9-9198-F24F-8352-26441FE1D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549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83F1985-A8A3-6449-811F-C4426B604B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CD17D-FD3E-1140-BC46-7FABCCD99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24C07BD8-90EF-2F4C-845C-71B0AF97DC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21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5F959D2-13FB-1B4C-95FD-C4738B9C01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B072-03DB-204D-A118-A2991AE616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12DC95E3-07D1-434D-A9FE-D0C20CD2D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7835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ADB64D-078E-5949-B17F-476D7A4903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B163-8069-8E4C-9090-490E4D82A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1565A942-26F5-7D4B-848E-397855BF3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0663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73ABFA-7969-7C4E-AD88-FBAA5BE55E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39438-3A2E-E742-ABB4-D88E2A7814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15D8FC43-D27E-BC47-A98B-464B5BD7D3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359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86EAB3-E3F9-3F40-BD3E-648CE9AA3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505289-D902-2647-A4F6-1FF66B022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>
            <a:extLst>
              <a:ext uri="{FF2B5EF4-FFF2-40B4-BE49-F238E27FC236}">
                <a16:creationId xmlns:a16="http://schemas.microsoft.com/office/drawing/2014/main" id="{AFC9B7DE-DA85-BA4E-A64A-009AA4461E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5B74BBC-A904-4D48-8F53-29D0BF90D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9" name="Object 1024">
            <a:extLst>
              <a:ext uri="{FF2B5EF4-FFF2-40B4-BE49-F238E27FC236}">
                <a16:creationId xmlns:a16="http://schemas.microsoft.com/office/drawing/2014/main" id="{F7126381-B940-8144-9849-DAF863AFBFE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Image" r:id="rId14" imgW="9525000" imgH="1092200" progId="Photoshop.Image.8">
                  <p:embed/>
                </p:oleObj>
              </mc:Choice>
              <mc:Fallback>
                <p:oleObj name="Image" r:id="rId14" imgW="9525000" imgH="1092200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>
            <a:extLst>
              <a:ext uri="{FF2B5EF4-FFF2-40B4-BE49-F238E27FC236}">
                <a16:creationId xmlns:a16="http://schemas.microsoft.com/office/drawing/2014/main" id="{EC1E35AA-8D7B-8743-B74E-DEA0494E00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>
            <a:extLst>
              <a:ext uri="{FF2B5EF4-FFF2-40B4-BE49-F238E27FC236}">
                <a16:creationId xmlns:a16="http://schemas.microsoft.com/office/drawing/2014/main" id="{08E85042-3485-794F-9223-06372EC12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>
            <a:extLst>
              <a:ext uri="{FF2B5EF4-FFF2-40B4-BE49-F238E27FC236}">
                <a16:creationId xmlns:a16="http://schemas.microsoft.com/office/drawing/2014/main" id="{A61B4428-1188-A64B-8B54-B9127F7D98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>
            <a:extLst>
              <a:ext uri="{FF2B5EF4-FFF2-40B4-BE49-F238E27FC236}">
                <a16:creationId xmlns:a16="http://schemas.microsoft.com/office/drawing/2014/main" id="{22B8DC29-4B4E-2E49-96CA-1F4B19F0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>
            <a:extLst>
              <a:ext uri="{FF2B5EF4-FFF2-40B4-BE49-F238E27FC236}">
                <a16:creationId xmlns:a16="http://schemas.microsoft.com/office/drawing/2014/main" id="{EBB6C288-1FC1-FA41-9A31-524BC4CAAB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操作系统设计与实践</a:t>
            </a:r>
          </a:p>
        </p:txBody>
      </p:sp>
      <p:sp>
        <p:nvSpPr>
          <p:cNvPr id="15363" name="副标题 1">
            <a:extLst>
              <a:ext uri="{FF2B5EF4-FFF2-40B4-BE49-F238E27FC236}">
                <a16:creationId xmlns:a16="http://schemas.microsoft.com/office/drawing/2014/main" id="{DE58AFE5-13E3-2C4B-BAA3-2E6DB4E3C4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49893D4-BBFF-534A-AE1E-6CF109B17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B90E32B8-78A6-1545-A927-0AAFE527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4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8C09C3FA-5FC3-4F4A-AF51-2DEE12BBC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六、实验内容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CE3CD847-2372-3542-9E75-9BD402DF7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实验计划：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实验环境搭建：搭建实验的基本环境，熟悉开发与调试工具 ；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周，对应第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处理器基本功能的访问：保护模式、分页机制、中断与异常、保护模式下的</a:t>
            </a:r>
            <a:r>
              <a:rPr lang="en-US" altLang="zh-CN" sz="2000" dirty="0"/>
              <a:t>I/O</a:t>
            </a:r>
            <a:r>
              <a:rPr lang="zh-CN" altLang="en-US" sz="2000" dirty="0"/>
              <a:t>；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2—4</a:t>
            </a:r>
            <a:r>
              <a:rPr lang="zh-CN" altLang="en-US" sz="2000" dirty="0"/>
              <a:t>周，对应第</a:t>
            </a:r>
            <a:r>
              <a:rPr lang="en-US" altLang="zh-CN" sz="2000" dirty="0"/>
              <a:t>3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  <a:r>
              <a:rPr lang="zh-CN" altLang="en-US" sz="2000" dirty="0"/>
              <a:t> </a:t>
            </a:r>
          </a:p>
          <a:p>
            <a:pPr marL="0" indent="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模式切换与内核加载：创建简单的</a:t>
            </a:r>
            <a:r>
              <a:rPr lang="en-US" altLang="zh-CN" sz="2000" dirty="0"/>
              <a:t>Loader</a:t>
            </a:r>
            <a:r>
              <a:rPr lang="zh-CN" altLang="en-US" sz="2000" dirty="0"/>
              <a:t>、实现实模式到保护模式的切换，实现内核加载。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5-6</a:t>
            </a:r>
            <a:r>
              <a:rPr lang="zh-CN" altLang="en-US" sz="2000" dirty="0"/>
              <a:t>周，对应第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进程基本概念：进程创建、多进程、系统调用、进程调度。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7-8</a:t>
            </a:r>
            <a:r>
              <a:rPr lang="zh-CN" altLang="en-US" sz="2000" dirty="0"/>
              <a:t>周，对应第</a:t>
            </a:r>
            <a:r>
              <a:rPr lang="en-US" altLang="zh-CN" sz="2000" dirty="0"/>
              <a:t>6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</a:p>
          <a:p>
            <a:pPr marL="0" indent="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输入输出子系统：键盘、显示器、控制台。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9</a:t>
            </a:r>
            <a:r>
              <a:rPr lang="zh-CN" altLang="en-US" sz="2000" dirty="0"/>
              <a:t>周，需要课下补充完成，课堂只进行检查， 对应第</a:t>
            </a:r>
            <a:r>
              <a:rPr lang="en-US" altLang="zh-CN" sz="2000" dirty="0"/>
              <a:t>7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</a:p>
          <a:p>
            <a:pPr marL="0" indent="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000" dirty="0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3CBEC84D-6DDC-AC4F-8BD5-539674418A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EE15B6-5EB1-4743-80B5-DE0E567D1ED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BEBA74DE-B8A4-9A41-BEB1-D863B42CC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六、实验内容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6D524599-2279-9C43-9914-9B33EF6B4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zh-CN" altLang="en-US" sz="2000" dirty="0"/>
              <a:t>进程间通信：</a:t>
            </a:r>
            <a:r>
              <a:rPr lang="en-US" altLang="zh-CN" sz="2000" dirty="0"/>
              <a:t>IPC</a:t>
            </a:r>
            <a:r>
              <a:rPr lang="zh-CN" altLang="en-US" sz="2000" dirty="0"/>
              <a:t>的实现。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10</a:t>
            </a:r>
            <a:r>
              <a:rPr lang="zh-CN" altLang="en-US" sz="2000" dirty="0"/>
              <a:t>周，对应第</a:t>
            </a:r>
            <a:r>
              <a:rPr lang="en-US" altLang="zh-CN" sz="2000" dirty="0"/>
              <a:t>8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457200" indent="-457200" eaLnBrk="1" hangingPunct="1">
              <a:buFont typeface="Franklin Gothic Medium" panose="020B0603020102020204" pitchFamily="34" charset="0"/>
              <a:buAutoNum type="arabicPeriod" startAt="6"/>
            </a:pPr>
            <a:r>
              <a:rPr lang="zh-CN" altLang="en-US" sz="2000" dirty="0"/>
              <a:t>文件系统：文件系统的制作、文件的创建、文件的访问。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11-12</a:t>
            </a:r>
            <a:r>
              <a:rPr lang="zh-CN" altLang="en-US" sz="2000" dirty="0"/>
              <a:t>周，自学，对应第</a:t>
            </a:r>
            <a:r>
              <a:rPr lang="en-US" altLang="zh-CN" sz="2000" dirty="0"/>
              <a:t>9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</a:p>
          <a:p>
            <a:pPr marL="457200" indent="-457200" eaLnBrk="1" hangingPunct="1">
              <a:buFont typeface="Franklin Gothic Medium" panose="020B0603020102020204" pitchFamily="34" charset="0"/>
              <a:buAutoNum type="arabicPeriod" startAt="6"/>
            </a:pPr>
            <a:r>
              <a:rPr lang="zh-CN" altLang="en-US" sz="2000" dirty="0"/>
              <a:t>进程管理系统调用实现：</a:t>
            </a:r>
            <a:r>
              <a:rPr lang="en-US" altLang="zh-CN" sz="2000" dirty="0"/>
              <a:t>fork, exec, exit</a:t>
            </a:r>
            <a:r>
              <a:rPr lang="zh-CN" altLang="en-US" sz="2000" dirty="0"/>
              <a:t>等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11-12</a:t>
            </a:r>
            <a:r>
              <a:rPr lang="zh-CN" altLang="en-US" sz="2000" dirty="0"/>
              <a:t>周，自学，对应第</a:t>
            </a:r>
            <a:r>
              <a:rPr lang="en-US" altLang="zh-CN" sz="2000" dirty="0"/>
              <a:t>10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</a:p>
          <a:p>
            <a:pPr marL="457200" indent="-457200" eaLnBrk="1" hangingPunct="1">
              <a:buFont typeface="Franklin Gothic Medium" panose="020B0603020102020204" pitchFamily="34" charset="0"/>
              <a:buAutoNum type="arabicPeriod" startAt="6"/>
            </a:pPr>
            <a:r>
              <a:rPr lang="zh-CN" altLang="en-US" sz="2000" dirty="0"/>
              <a:t>操作系统的安装：硬盘引导程序的创建、内核的打包与安装。 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11-12</a:t>
            </a:r>
            <a:r>
              <a:rPr lang="zh-CN" altLang="en-US" sz="2000" dirty="0"/>
              <a:t>周，对应第</a:t>
            </a:r>
            <a:r>
              <a:rPr lang="en-US" altLang="zh-CN" sz="2000" dirty="0"/>
              <a:t>11</a:t>
            </a:r>
            <a:r>
              <a:rPr lang="zh-CN" altLang="en-US" sz="2000" dirty="0"/>
              <a:t>章</a:t>
            </a:r>
            <a:r>
              <a:rPr lang="en-US" altLang="zh-CN" sz="2000" dirty="0"/>
              <a:t>}</a:t>
            </a:r>
          </a:p>
          <a:p>
            <a:pPr marL="457200" indent="-457200" eaLnBrk="1" hangingPunct="1">
              <a:buFont typeface="Franklin Gothic Medium" panose="020B0603020102020204" pitchFamily="34" charset="0"/>
              <a:buAutoNum type="arabicPeriod" startAt="6"/>
            </a:pPr>
            <a:r>
              <a:rPr lang="zh-CN" altLang="en-US" sz="2000" dirty="0"/>
              <a:t>课程综合，期末前统一进行课程总评检查：包含两部分（</a:t>
            </a:r>
            <a:r>
              <a:rPr lang="en-US" altLang="zh-CN" sz="2000" dirty="0"/>
              <a:t>1</a:t>
            </a:r>
            <a:r>
              <a:rPr lang="zh-CN" altLang="en-US" sz="2000" dirty="0"/>
              <a:t>）对已经完成系统的整合；（</a:t>
            </a:r>
            <a:r>
              <a:rPr lang="en-US" altLang="zh-CN" sz="2000" dirty="0"/>
              <a:t>2</a:t>
            </a:r>
            <a:r>
              <a:rPr lang="zh-CN" altLang="en-US" sz="2000" dirty="0"/>
              <a:t>）自我</a:t>
            </a:r>
            <a:r>
              <a:rPr lang="en-US" altLang="zh-CN" sz="2000" dirty="0"/>
              <a:t>OS</a:t>
            </a:r>
            <a:r>
              <a:rPr lang="zh-CN" altLang="en-US" sz="2000" dirty="0"/>
              <a:t>的安全性分析与可信防御：分析所设计的</a:t>
            </a:r>
            <a:r>
              <a:rPr lang="en-US" altLang="zh-CN" sz="2000" dirty="0"/>
              <a:t>OS</a:t>
            </a:r>
            <a:r>
              <a:rPr lang="zh-CN" altLang="en-US" sz="2000" dirty="0"/>
              <a:t>可执行文件的破坏攻击，实现静态、动态的可信防御。</a:t>
            </a:r>
            <a:r>
              <a:rPr lang="en-US" altLang="zh-CN" sz="2000" dirty="0"/>
              <a:t>{</a:t>
            </a:r>
            <a:r>
              <a:rPr lang="zh-CN" altLang="en-US" sz="2000" dirty="0"/>
              <a:t>第</a:t>
            </a:r>
            <a:r>
              <a:rPr lang="en-US" altLang="zh-CN" sz="2000" dirty="0"/>
              <a:t>11-12</a:t>
            </a:r>
            <a:r>
              <a:rPr lang="zh-CN" altLang="en-US" sz="2000" dirty="0"/>
              <a:t>周</a:t>
            </a:r>
            <a:r>
              <a:rPr lang="en-US" altLang="zh-CN" sz="2000" dirty="0"/>
              <a:t>}</a:t>
            </a:r>
          </a:p>
          <a:p>
            <a:pPr marL="457200" indent="-457200" eaLnBrk="1" hangingPunct="1">
              <a:buFont typeface="Franklin Gothic Medium" panose="020B0603020102020204" pitchFamily="34" charset="0"/>
              <a:buAutoNum type="arabicPeriod" startAt="6"/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A9FEC8B7-8A66-D645-A828-B8AB1A5640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45130-C97B-5A49-851D-83509C96AA6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054000D0-12B5-1244-934F-6930B6F14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A7DCB-349A-7F49-BA1D-AD4B3585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以下为课下实验，选做一个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 eaLnBrk="1" hangingPunct="1">
              <a:buFont typeface="Franklin Gothic Medium" panose="020B0603020102020204" pitchFamily="34" charset="0"/>
              <a:buAutoNum type="arabicPeriod" startAt="10"/>
              <a:defRPr/>
            </a:pP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取消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）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进程管理的分析及实验：完成</a:t>
            </a:r>
            <a:r>
              <a:rPr lang="en-US" altLang="zh-CN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Linux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系统进程数据结构分析、进程内存映像分析、进程生命周期管理与进程内存空间的编程访问。</a:t>
            </a:r>
            <a:endParaRPr lang="en-US" altLang="zh-CN" sz="2000" strike="sngStrike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 eaLnBrk="1" hangingPunct="1">
              <a:buFont typeface="Franklin Gothic Medium" panose="020B0603020102020204" pitchFamily="34" charset="0"/>
              <a:buAutoNum type="arabicPeriod" startAt="10"/>
              <a:defRPr/>
            </a:pP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取消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）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内核模块的编写：完成一套</a:t>
            </a:r>
            <a:r>
              <a:rPr lang="en-US" altLang="zh-CN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Linux/Windows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内核</a:t>
            </a:r>
            <a:r>
              <a:rPr lang="en-US" altLang="zh-CN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驱动模块的编写，能够实现对文件访问、内存访问、设备访问的监控。</a:t>
            </a:r>
            <a:endParaRPr lang="en-US" altLang="zh-CN" sz="2000" strike="sngStrike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 eaLnBrk="1" hangingPunct="1">
              <a:buFont typeface="Franklin Gothic Medium" panose="020B0603020102020204" pitchFamily="34" charset="0"/>
              <a:buAutoNum type="arabicPeriod" startAt="10"/>
              <a:defRPr/>
            </a:pP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取消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）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基于虚拟机</a:t>
            </a:r>
            <a:r>
              <a:rPr lang="en-US" altLang="zh-CN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VMI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的安全监控：以</a:t>
            </a:r>
            <a:r>
              <a:rPr lang="en-US" altLang="zh-CN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Xen/KVM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等典型开源虚拟机为载体，修改虚拟机源码，利用</a:t>
            </a:r>
            <a:r>
              <a:rPr lang="en-US" altLang="zh-CN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VMI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技术，实现</a:t>
            </a:r>
            <a:r>
              <a:rPr lang="en-US" altLang="zh-CN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VMM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层对</a:t>
            </a:r>
            <a:r>
              <a:rPr lang="en-US" altLang="zh-CN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Guest OS</a:t>
            </a:r>
            <a:r>
              <a:rPr lang="zh-CN" altLang="en-US" sz="2000" strike="sngStrik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的安全监控。</a:t>
            </a:r>
            <a:endParaRPr lang="en-US" altLang="zh-CN" sz="2000" strike="sngStrike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 eaLnBrk="1" hangingPunct="1">
              <a:buFont typeface="Franklin Gothic Medium" panose="020B0603020102020204" pitchFamily="34" charset="0"/>
              <a:buAutoNum type="arabicPeriod" startAt="10"/>
              <a:defRPr/>
            </a:pPr>
            <a:r>
              <a:rPr lang="zh-CN" altLang="en-US" sz="2000" b="1"/>
              <a:t>本课堂自选动作</a:t>
            </a:r>
            <a:r>
              <a:rPr lang="zh-CN" altLang="en-US" sz="2000" b="1" dirty="0"/>
              <a:t>：</a:t>
            </a:r>
            <a:r>
              <a:rPr lang="zh-CN" altLang="en-US" sz="2000" dirty="0"/>
              <a:t>自我</a:t>
            </a:r>
            <a:r>
              <a:rPr lang="en-US" altLang="zh-CN" sz="2000" dirty="0"/>
              <a:t>OS</a:t>
            </a:r>
            <a:r>
              <a:rPr lang="zh-CN" altLang="en-US" sz="2000" dirty="0"/>
              <a:t>的安全性分析与可信防御：分析所设计的</a:t>
            </a:r>
            <a:r>
              <a:rPr lang="en-US" altLang="zh-CN" sz="2000" dirty="0"/>
              <a:t>OS</a:t>
            </a:r>
            <a:r>
              <a:rPr lang="zh-CN" altLang="en-US" sz="2000" dirty="0"/>
              <a:t>可执行文件的破坏攻击，并分别实现静态、动态的可信防御。</a:t>
            </a:r>
          </a:p>
          <a:p>
            <a:pPr marL="0" indent="0" eaLnBrk="1" hangingPunct="1">
              <a:defRPr/>
            </a:pPr>
            <a:endParaRPr lang="zh-CN" altLang="en-US" sz="2000" dirty="0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144C4753-0387-F54B-AAA2-6F7B64F25A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83282-06C8-C94B-9D21-B187386F45D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编号占位符 1">
            <a:extLst>
              <a:ext uri="{FF2B5EF4-FFF2-40B4-BE49-F238E27FC236}">
                <a16:creationId xmlns:a16="http://schemas.microsoft.com/office/drawing/2014/main" id="{621A0D64-AA47-1942-ADF4-F5C012009B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2237BF-6595-4D4F-845E-03652C6B61F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DC73BAC-51AB-7A42-B987-BEBF1A1BF2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9BF4653-E137-F44B-828F-D6B1EE85EC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3CE6802-B2B7-3641-A647-9377DB2D9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一、课程目标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18D0F11-CD84-4240-B2EF-BAD4CF555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配套</a:t>
            </a:r>
            <a:r>
              <a:rPr lang="en-US" altLang="zh-CN" dirty="0"/>
              <a:t>《</a:t>
            </a:r>
            <a:r>
              <a:rPr lang="zh-CN" altLang="en-US" dirty="0"/>
              <a:t>操作系统原理</a:t>
            </a:r>
            <a:r>
              <a:rPr lang="en-US" altLang="zh-CN" dirty="0"/>
              <a:t>》</a:t>
            </a:r>
            <a:r>
              <a:rPr lang="zh-CN" altLang="en-US" dirty="0"/>
              <a:t>课程，实践操作系统原理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实践操作系统设计中的主要安全技术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/>
              <a:t>x86</a:t>
            </a:r>
            <a:r>
              <a:rPr lang="zh-CN" altLang="en-US" dirty="0"/>
              <a:t>架构操作系统的基本实现技术</a:t>
            </a:r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AA0E6ABF-3EBD-0942-B0FE-1E1838951A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F6561-43D3-DA4D-9133-F33437CEE99D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85174C9B-DCBB-FA42-9052-7173E97D1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二、课程组织形式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10972452-8452-7C49-93E4-C206C1E1A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总学时数：</a:t>
            </a:r>
            <a:r>
              <a:rPr lang="en-US" altLang="zh-CN" sz="2800" dirty="0"/>
              <a:t>2</a:t>
            </a:r>
            <a:r>
              <a:rPr lang="zh-CN" altLang="en-US" sz="2800" dirty="0"/>
              <a:t>学分，</a:t>
            </a:r>
            <a:r>
              <a:rPr lang="en-US" altLang="zh-CN" sz="2800" dirty="0"/>
              <a:t>5—16</a:t>
            </a:r>
            <a:r>
              <a:rPr lang="zh-CN" altLang="en-US" sz="2800" dirty="0"/>
              <a:t>周，</a:t>
            </a:r>
            <a:r>
              <a:rPr lang="en-US" altLang="zh-CN" sz="2800" dirty="0"/>
              <a:t>12</a:t>
            </a:r>
            <a:r>
              <a:rPr lang="zh-CN" altLang="en-US" sz="2800" dirty="0"/>
              <a:t>周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时间：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每周一下午</a:t>
            </a:r>
            <a:r>
              <a:rPr lang="en-US" altLang="zh-CN" sz="2400" dirty="0"/>
              <a:t>/</a:t>
            </a:r>
            <a:r>
              <a:rPr lang="zh-CN" altLang="en-US" sz="2400" dirty="0"/>
              <a:t>晚上：</a:t>
            </a:r>
            <a:r>
              <a:rPr lang="en-US" altLang="zh-CN" sz="2400" dirty="0"/>
              <a:t> 14:00——17:30/18:00——21:00 C102</a:t>
            </a:r>
          </a:p>
          <a:p>
            <a:pPr eaLnBrk="1" hangingPunct="1"/>
            <a:r>
              <a:rPr lang="zh-CN" altLang="en-US" sz="2800" dirty="0"/>
              <a:t>分组安排，分组完成报告，每组不超过</a:t>
            </a:r>
            <a:r>
              <a:rPr lang="en-US" altLang="zh-CN" sz="2800" dirty="0"/>
              <a:t>4</a:t>
            </a:r>
            <a:r>
              <a:rPr lang="zh-CN" altLang="en-US" sz="2800" dirty="0"/>
              <a:t>人。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教辅：李晓康（下午），</a:t>
            </a:r>
            <a:r>
              <a:rPr lang="en-US" altLang="zh-CN" sz="2800" dirty="0"/>
              <a:t>QQ</a:t>
            </a:r>
            <a:r>
              <a:rPr lang="zh-CN" altLang="en-US" sz="2800" dirty="0"/>
              <a:t>：</a:t>
            </a:r>
            <a:r>
              <a:rPr lang="en-US" altLang="zh-CN" sz="2800" dirty="0"/>
              <a:t>78034403</a:t>
            </a:r>
          </a:p>
          <a:p>
            <a:pPr eaLnBrk="1" hangingPunct="1"/>
            <a:r>
              <a:rPr lang="en-US" altLang="zh-CN" sz="2800" dirty="0"/>
              <a:t>            </a:t>
            </a:r>
            <a:r>
              <a:rPr lang="zh-CN" altLang="en-US" sz="2800" dirty="0"/>
              <a:t>游万里（下午），</a:t>
            </a:r>
            <a:r>
              <a:rPr lang="en-US" altLang="zh-CN" sz="2800" dirty="0"/>
              <a:t>QQ</a:t>
            </a:r>
            <a:r>
              <a:rPr lang="zh-CN" altLang="en-US" sz="2800" dirty="0"/>
              <a:t>：</a:t>
            </a:r>
            <a:r>
              <a:rPr lang="en-US" altLang="zh-CN" sz="2800" dirty="0"/>
              <a:t>2644991509</a:t>
            </a:r>
          </a:p>
          <a:p>
            <a:pPr eaLnBrk="1" hangingPunct="1"/>
            <a:r>
              <a:rPr lang="zh-CN" altLang="en-US" sz="2800" dirty="0"/>
              <a:t>            芦帅晔（晚上），</a:t>
            </a:r>
            <a:r>
              <a:rPr lang="en-US" altLang="zh-CN" sz="2800" dirty="0"/>
              <a:t>QQ</a:t>
            </a:r>
            <a:r>
              <a:rPr lang="zh-CN" altLang="en-US" sz="2800" dirty="0"/>
              <a:t>：</a:t>
            </a:r>
            <a:r>
              <a:rPr lang="en-US" altLang="zh-CN" sz="2800" dirty="0"/>
              <a:t>1329898456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19DCCD20-45B6-264C-88FA-21836BBCF5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2D9B9-8C5D-F142-83AB-C58B5006661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85174C9B-DCBB-FA42-9052-7173E97D1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二、课程组织形式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10972452-8452-7C49-93E4-C206C1E1A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教学形式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学生：</a:t>
            </a:r>
            <a:endParaRPr lang="en-US" altLang="zh-CN" sz="2000" dirty="0"/>
          </a:p>
          <a:p>
            <a:pPr lvl="2" eaLnBrk="1" hangingPunct="1"/>
            <a:r>
              <a:rPr lang="zh-CN" altLang="en-US" sz="1800" dirty="0"/>
              <a:t>阅读参考教材，独立思考，分组实验，</a:t>
            </a:r>
            <a:r>
              <a:rPr lang="zh-CN" altLang="en-US" sz="1800" dirty="0">
                <a:solidFill>
                  <a:srgbClr val="FF0000"/>
                </a:solidFill>
              </a:rPr>
              <a:t>主动提问很重要！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1800" dirty="0">
                <a:solidFill>
                  <a:srgbClr val="FF0000"/>
                </a:solidFill>
              </a:rPr>
              <a:t>所选用的教材是目前比较底层，且难度适中的一本实验参考，但是确实比较厚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dirty="0"/>
              <a:t>教师：</a:t>
            </a:r>
            <a:endParaRPr lang="en-US" altLang="zh-CN" sz="2000" dirty="0"/>
          </a:p>
          <a:p>
            <a:pPr lvl="2" eaLnBrk="1" hangingPunct="1"/>
            <a:r>
              <a:rPr lang="zh-CN" altLang="en-US" sz="1800" dirty="0"/>
              <a:t>讲解实验基本要求，以及实验要点</a:t>
            </a:r>
            <a:endParaRPr lang="en-US" altLang="zh-CN" sz="1800" dirty="0"/>
          </a:p>
          <a:p>
            <a:pPr lvl="2" eaLnBrk="1" hangingPunct="1"/>
            <a:r>
              <a:rPr lang="zh-CN" altLang="en-US" sz="1800" dirty="0"/>
              <a:t>考核打分</a:t>
            </a:r>
            <a:endParaRPr lang="en-US" altLang="zh-CN" sz="1800" dirty="0"/>
          </a:p>
          <a:p>
            <a:pPr lvl="2" eaLnBrk="1" hangingPunct="1"/>
            <a:r>
              <a:rPr lang="zh-CN" altLang="en-US" sz="1800" dirty="0"/>
              <a:t>解答同学问题</a:t>
            </a:r>
            <a:endParaRPr lang="en-US" altLang="zh-CN" sz="1800" dirty="0"/>
          </a:p>
          <a:p>
            <a:pPr lvl="1" eaLnBrk="1" hangingPunct="1"/>
            <a:r>
              <a:rPr lang="zh-CN" altLang="en-US" sz="2000" dirty="0"/>
              <a:t>教辅：</a:t>
            </a:r>
            <a:endParaRPr lang="en-US" altLang="zh-CN" sz="2000" dirty="0"/>
          </a:p>
          <a:p>
            <a:pPr lvl="2" eaLnBrk="1" hangingPunct="1"/>
            <a:r>
              <a:rPr lang="zh-CN" altLang="en-US" sz="1800" dirty="0"/>
              <a:t>协助开展实验、考核</a:t>
            </a:r>
            <a:endParaRPr lang="en-US" altLang="zh-CN" sz="1800" dirty="0"/>
          </a:p>
          <a:p>
            <a:pPr lvl="2" eaLnBrk="1" hangingPunct="1"/>
            <a:r>
              <a:rPr lang="zh-CN" altLang="en-US" sz="1800" dirty="0"/>
              <a:t>解答同学们问题</a:t>
            </a:r>
            <a:endParaRPr lang="en-US" altLang="zh-CN" sz="1800" dirty="0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19DCCD20-45B6-264C-88FA-21836BBCF5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2D9B9-8C5D-F142-83AB-C58B5006661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6754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D9DF217C-0932-4047-B175-423A0FE1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9D3AB-D709-174E-BAF8-A0D7BAD9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课程分为两部分：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操作系统设计实践（主，课内时间为主）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以</a:t>
            </a:r>
            <a:r>
              <a:rPr lang="en-US" altLang="zh-CN" dirty="0"/>
              <a:t>x86</a:t>
            </a:r>
            <a:r>
              <a:rPr lang="zh-CN" altLang="en-US" dirty="0"/>
              <a:t>架构为对象，开展操作系统的设计实验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操作系统安全实践（辅，课下时间为主）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以本课程所实现的模拟</a:t>
            </a:r>
            <a:r>
              <a:rPr lang="en-US" altLang="zh-CN" dirty="0"/>
              <a:t>OS</a:t>
            </a:r>
            <a:r>
              <a:rPr lang="zh-CN" altLang="en-US" dirty="0"/>
              <a:t>为对象，对安全性进行改造分析实验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A0823C62-684D-234F-9AAE-38EDA61EF7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6B46C1-2C4B-A445-A4D8-D51140EDE34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34ABE630-A880-7446-B376-0F702FCDE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四、实验参考教材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13C602F9-36B3-A846-9C17-D0497E0AA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Orange’s</a:t>
            </a:r>
            <a:r>
              <a:rPr lang="en-US" altLang="zh-CN" sz="2800" dirty="0"/>
              <a:t> </a:t>
            </a:r>
            <a:r>
              <a:rPr lang="zh-CN" altLang="en-US" sz="2800" dirty="0"/>
              <a:t>一个操作系统的实现，于渊，电子工业出版社，</a:t>
            </a:r>
            <a:r>
              <a:rPr lang="en-US" altLang="zh-CN" sz="2800" dirty="0"/>
              <a:t>2008</a:t>
            </a:r>
            <a:r>
              <a:rPr lang="zh-CN" altLang="en-US" sz="2800" dirty="0"/>
              <a:t>年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获取形式：网络电子版、</a:t>
            </a:r>
            <a:r>
              <a:rPr lang="en-US" altLang="zh-CN" sz="2400" dirty="0"/>
              <a:t>or </a:t>
            </a:r>
            <a:r>
              <a:rPr lang="zh-CN" altLang="en-US" sz="2400" dirty="0"/>
              <a:t>自己购买 </a:t>
            </a:r>
            <a:r>
              <a:rPr lang="en-US" altLang="zh-CN" sz="2400" dirty="0"/>
              <a:t>from</a:t>
            </a:r>
            <a:r>
              <a:rPr lang="zh-CN" altLang="en-US" sz="2400" dirty="0"/>
              <a:t>淘宝 </a:t>
            </a:r>
            <a:r>
              <a:rPr lang="en-US" altLang="zh-CN" sz="2400" dirty="0"/>
              <a:t>or Kindle</a:t>
            </a:r>
          </a:p>
          <a:p>
            <a:pPr lvl="1" eaLnBrk="1" hangingPunct="1"/>
            <a:r>
              <a:rPr lang="zh-CN" altLang="en-US" sz="2400" dirty="0"/>
              <a:t>随书源码：</a:t>
            </a:r>
            <a:r>
              <a:rPr lang="en-US" altLang="zh-CN" sz="2400" dirty="0"/>
              <a:t>https://github.com/yyu/</a:t>
            </a:r>
          </a:p>
          <a:p>
            <a:pPr eaLnBrk="1" hangingPunct="1"/>
            <a:r>
              <a:rPr lang="zh-CN" altLang="en-US" sz="2800" dirty="0"/>
              <a:t>可参考的资料</a:t>
            </a:r>
            <a:endParaRPr lang="en-US" altLang="zh-CN" sz="2800" dirty="0"/>
          </a:p>
          <a:p>
            <a:pPr lvl="1" eaLnBrk="1" hangingPunct="1"/>
            <a:r>
              <a:rPr lang="en-US" altLang="zh-C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Intel® 64 and IA-32 Architectures Software Developer Manuals, Intel Press</a:t>
            </a:r>
            <a:r>
              <a:rPr lang="zh-CN" alt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（阅读需要一定基础）</a:t>
            </a:r>
            <a:endParaRPr lang="en-US" altLang="zh-CN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zh-CN" alt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清华大学，操作系统教程</a:t>
            </a:r>
            <a:endParaRPr lang="en-US" altLang="zh-CN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eaLnBrk="1" hangingPunct="1"/>
            <a:r>
              <a:rPr lang="en-US" altLang="zh-CN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https://chyyuu.gitbooks.io/ucore_os_docs/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F2C8E102-0757-C345-BF30-B9B2339D41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C86B41-50DB-A04D-8101-5044DE3FDC9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5C5E275A-670A-0844-B2DB-B481285A8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F038C-D229-4140-A22F-FAEDFD92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marL="457200" indent="-457200" eaLnBrk="1" hangingPunct="1">
              <a:buFont typeface="Franklin Gothic Medium" panose="020B0603020102020204" pitchFamily="34" charset="0"/>
              <a:buAutoNum type="arabicPeriod"/>
              <a:defRPr/>
            </a:pPr>
            <a:r>
              <a:rPr lang="zh-CN" altLang="en-US" sz="2800" dirty="0"/>
              <a:t>实验状况与考勤：</a:t>
            </a:r>
            <a:r>
              <a:rPr lang="en-US" altLang="zh-CN" sz="2800" dirty="0"/>
              <a:t>20%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每人本学期会被随堂抽查</a:t>
            </a:r>
            <a:r>
              <a:rPr lang="en-US" altLang="zh-CN" sz="2400" dirty="0"/>
              <a:t>2--3</a:t>
            </a:r>
            <a:r>
              <a:rPr lang="zh-CN" altLang="en-US" sz="2400" dirty="0"/>
              <a:t>次，对老师提出问题进行回答。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每次记录考勤，</a:t>
            </a:r>
            <a:r>
              <a:rPr lang="zh-CN" altLang="en-US" sz="2400" dirty="0">
                <a:solidFill>
                  <a:srgbClr val="FF0000"/>
                </a:solidFill>
              </a:rPr>
              <a:t>三次不到，记为缺课，直接重修。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/>
              <a:t>有特殊情况，办理请假手续，学工办签字盖章。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每次做完本次实验方可离开实验室，不得早退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不得在上课时间做与本课无关事情（包括玩手机、闲聊、浏览与课程无关网页、完成其他课程作业等），一旦发现扣分处理！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36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F4E052FE-7623-EF4F-AD8C-D5041B0E92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565B9F-1F51-7E4B-8C76-E46FA7ABFF0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F1486A76-072C-2341-BA2C-BA9787867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五、考核方式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2D11B3E3-29E3-0A44-BEDC-7DCC37EA9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marL="457200" indent="-45720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000" dirty="0"/>
          </a:p>
          <a:p>
            <a:pPr marL="457200" indent="-457200" eaLnBrk="1" hangingPunct="1">
              <a:buFont typeface="Franklin Gothic Medium" panose="020B0603020102020204" pitchFamily="34" charset="0"/>
              <a:buAutoNum type="arabicPeriod" startAt="2"/>
            </a:pPr>
            <a:r>
              <a:rPr lang="zh-CN" altLang="en-US" sz="2400" dirty="0"/>
              <a:t>实验报告：</a:t>
            </a:r>
            <a:r>
              <a:rPr lang="en-US" altLang="zh-CN" sz="2400" dirty="0"/>
              <a:t>40%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本学期继续分组！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dirty="0"/>
              <a:t>实验报告：每组完成每个实验后，提交一份实验报告，必须提交电子版：</a:t>
            </a:r>
            <a:r>
              <a:rPr lang="en-US" altLang="zh-CN" sz="2000" dirty="0"/>
              <a:t>A4</a:t>
            </a:r>
            <a:r>
              <a:rPr lang="zh-CN" altLang="en-US" sz="2000" dirty="0"/>
              <a:t>格式，不需要纸板。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格式参考模版，内容包括：实验目的、实验环境、关键技术、设计与实验过程、测试过程与测试结果、</a:t>
            </a:r>
            <a:r>
              <a:rPr lang="zh-CN" altLang="en-US" sz="2000" dirty="0">
                <a:solidFill>
                  <a:srgbClr val="FF0000"/>
                </a:solidFill>
              </a:rPr>
              <a:t>小结与分析、小组同学承担任务分工与个人心得（每个人会有单独评分！！！）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dirty="0"/>
              <a:t>提交时间节点：</a:t>
            </a:r>
            <a:endParaRPr lang="en-US" altLang="zh-CN" sz="2000" dirty="0"/>
          </a:p>
          <a:p>
            <a:pPr lvl="2" eaLnBrk="1" hangingPunct="1"/>
            <a:r>
              <a:rPr lang="zh-CN" altLang="en-US" sz="1600" dirty="0"/>
              <a:t>电子版：每次实验课程上课前，提交上周实验报告，由课代表收齐交给教辅。</a:t>
            </a:r>
            <a:endParaRPr lang="en-US" altLang="zh-CN" sz="1600" dirty="0"/>
          </a:p>
          <a:p>
            <a:pPr lvl="2" eaLnBrk="1" hangingPunct="1"/>
            <a:r>
              <a:rPr lang="zh-CN" altLang="en-US" sz="1600" dirty="0"/>
              <a:t>非特殊原因，逾期视为未交</a:t>
            </a:r>
            <a:endParaRPr lang="en-US" altLang="zh-CN" dirty="0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A86B5028-0193-0943-938B-375AAE8A4E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FE7BEA-35FA-C04D-B79C-7D0E7799FF5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文本框 4">
            <a:extLst>
              <a:ext uri="{FF2B5EF4-FFF2-40B4-BE49-F238E27FC236}">
                <a16:creationId xmlns:a16="http://schemas.microsoft.com/office/drawing/2014/main" id="{3F97DCBF-CE82-9445-9CB7-313FE9E61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4425" y="36004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31ABF253-438D-C446-8E68-DDCD79E44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五、考核方式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5F7A3098-0371-D745-A698-A5832408C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114800"/>
          </a:xfrm>
        </p:spPr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 startAt="3"/>
            </a:pPr>
            <a:r>
              <a:rPr lang="zh-CN" altLang="en-US" sz="2400" dirty="0"/>
              <a:t>课程期末报告：</a:t>
            </a:r>
            <a:r>
              <a:rPr lang="en-US" altLang="zh-CN" sz="2400" dirty="0"/>
              <a:t>40%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电子版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dirty="0"/>
              <a:t>在学期末，每人以本学期所学技术进行综合，自行组合知识点，完成一个操作系统综合设计实验，并提交个人学期操作系统安全综合实验报告。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该报告需要通过老师</a:t>
            </a:r>
            <a:r>
              <a:rPr lang="en-US" altLang="zh-CN" sz="2000" dirty="0"/>
              <a:t>/</a:t>
            </a:r>
            <a:r>
              <a:rPr lang="zh-CN" altLang="en-US" sz="2000" dirty="0"/>
              <a:t>教辅的答辩检查。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题目必须与本课程紧密相关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对象不局限于</a:t>
            </a:r>
            <a:r>
              <a:rPr lang="en-US" altLang="zh-CN" sz="2000" dirty="0"/>
              <a:t>x86</a:t>
            </a:r>
            <a:r>
              <a:rPr lang="zh-CN" altLang="en-US" sz="2000" dirty="0"/>
              <a:t>平台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不允许一作业多投，不允许雷同！</a:t>
            </a:r>
            <a:endParaRPr lang="en-US" altLang="zh-CN" sz="2000" dirty="0"/>
          </a:p>
          <a:p>
            <a:pPr marL="514350" indent="-514350" eaLnBrk="1" hangingPunct="1"/>
            <a:r>
              <a:rPr lang="zh-CN" altLang="en-US" sz="2400" dirty="0">
                <a:solidFill>
                  <a:srgbClr val="FF0000"/>
                </a:solidFill>
              </a:rPr>
              <a:t>抄袭是道德问题，一旦发现后果很严重！</a:t>
            </a:r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F9E3A05D-C6DF-1042-8577-A708DA0C5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4ED0F-0F5F-094C-A112-AE81C051F95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13582</TotalTime>
  <Words>1144</Words>
  <Application>Microsoft Office PowerPoint</Application>
  <PresentationFormat>全屏显示(4:3)</PresentationFormat>
  <Paragraphs>102</Paragraphs>
  <Slides>13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Image</vt:lpstr>
      <vt:lpstr>操作系统设计与实践</vt:lpstr>
      <vt:lpstr>一、课程目标</vt:lpstr>
      <vt:lpstr>二、课程组织形式</vt:lpstr>
      <vt:lpstr>二、课程组织形式</vt:lpstr>
      <vt:lpstr>三、课程内容</vt:lpstr>
      <vt:lpstr>四、实验参考教材</vt:lpstr>
      <vt:lpstr>五、考核方式</vt:lpstr>
      <vt:lpstr>五、考核方式</vt:lpstr>
      <vt:lpstr>五、考核方式</vt:lpstr>
      <vt:lpstr>六、实验内容</vt:lpstr>
      <vt:lpstr>六、实验内容</vt:lpstr>
      <vt:lpstr>六、实验内容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1415</cp:revision>
  <dcterms:created xsi:type="dcterms:W3CDTF">2005-09-23T15:03:29Z</dcterms:created>
  <dcterms:modified xsi:type="dcterms:W3CDTF">2023-10-09T01:27:53Z</dcterms:modified>
</cp:coreProperties>
</file>