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499" r:id="rId2"/>
    <p:sldId id="667" r:id="rId3"/>
    <p:sldId id="500" r:id="rId4"/>
    <p:sldId id="670" r:id="rId5"/>
    <p:sldId id="659" r:id="rId6"/>
    <p:sldId id="660" r:id="rId7"/>
    <p:sldId id="668" r:id="rId8"/>
    <p:sldId id="671" r:id="rId9"/>
    <p:sldId id="672" r:id="rId10"/>
    <p:sldId id="673" r:id="rId11"/>
    <p:sldId id="675" r:id="rId12"/>
    <p:sldId id="674" r:id="rId13"/>
    <p:sldId id="669" r:id="rId14"/>
    <p:sldId id="57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Fe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1390"/>
  </p:normalViewPr>
  <p:slideViewPr>
    <p:cSldViewPr>
      <p:cViewPr varScale="1">
        <p:scale>
          <a:sx n="103" d="100"/>
          <a:sy n="103" d="100"/>
        </p:scale>
        <p:origin x="18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D91D6C5-BA5A-334C-A4CD-68E3CBF164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21F5C25-8348-494E-B4F1-AB06755AB7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E581ABE-BF1C-4C46-97BC-278A0B9664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FA24B80-4510-E24A-B7F1-A7ADA59BFD3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7B9A91-9EB2-BE48-AA94-76F1B6D5A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4EF2D414-A85B-684E-8771-E74ACEBA59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C28A94DF-8157-B040-8449-2F8C2D3E3D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272F30F-272F-D640-B925-0BA4A78A8C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E5D53364-5626-0547-8E5C-55F24A4053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4D9FED3F-96E5-124A-9F4C-6E108B526B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C71B55E9-8272-8B40-A3FB-396300FF6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 smtClean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6DDDA353-BDAA-A444-ADA0-D7C5FF6DF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D885297-DFB6-C54E-8A80-9EF1787E0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0B1A0F-3B76-084B-BA62-B31B709D390D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798787F-CA0C-9943-8CF5-6E323A25C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3BDC532-06B3-2644-90EC-057DA2F2C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sudo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usermod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-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aG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vboxsf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$(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whoami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)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修改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virtualbox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共享文件夹权限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在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bochs2.3.5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版本中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configure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要加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—enable-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cpu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-level=6</a:t>
            </a: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keyboard:  keymap=/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usr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/local/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bochs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/keymaps/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sdl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-pc-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us.map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DDA353-BDAA-A444-ADA0-D7C5FF6DFF2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8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>
            <a:extLst>
              <a:ext uri="{FF2B5EF4-FFF2-40B4-BE49-F238E27FC236}">
                <a16:creationId xmlns:a16="http://schemas.microsoft.com/office/drawing/2014/main" id="{1A0F058E-3E41-8644-96B2-5003D8D80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>
            <a:extLst>
              <a:ext uri="{FF2B5EF4-FFF2-40B4-BE49-F238E27FC236}">
                <a16:creationId xmlns:a16="http://schemas.microsoft.com/office/drawing/2014/main" id="{CB8BAD0D-0885-D04B-B0F5-CF55D9529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4DC7F4DC-DE28-B744-922E-990726844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E09F7C-15C8-C34A-BEC0-91E05178ED4F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8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0xFFFFFFF0 </a:t>
            </a:r>
            <a:r>
              <a:rPr lang="zh-CN" altLang="en-US" sz="1200" dirty="0"/>
              <a:t>这是一个非常接近</a:t>
            </a:r>
            <a:r>
              <a:rPr lang="en-US" altLang="zh-CN" sz="1200" dirty="0"/>
              <a:t>4GB</a:t>
            </a:r>
            <a:r>
              <a:rPr lang="zh-CN" altLang="en-US" sz="1200" dirty="0"/>
              <a:t>的位置，这个地方有</a:t>
            </a:r>
            <a:r>
              <a:rPr lang="en-US" altLang="zh-CN" sz="1200" dirty="0"/>
              <a:t>16</a:t>
            </a:r>
            <a:r>
              <a:rPr lang="zh-CN" altLang="en-US" sz="1200" dirty="0"/>
              <a:t>个字节空余</a:t>
            </a:r>
            <a:endParaRPr lang="en-US" altLang="zh-CN" sz="1200" dirty="0"/>
          </a:p>
          <a:p>
            <a:r>
              <a:rPr lang="en-US" altLang="zh-CN" sz="1200" dirty="0"/>
              <a:t>0x7c00h 11111</a:t>
            </a:r>
            <a:r>
              <a:rPr lang="zh-CN" altLang="en-US" sz="1200" dirty="0"/>
              <a:t>（</a:t>
            </a:r>
            <a:r>
              <a:rPr lang="en-US" altLang="zh-CN" sz="1200" dirty="0"/>
              <a:t>0</a:t>
            </a:r>
            <a:r>
              <a:rPr lang="zh-CN" altLang="en-US" sz="1200" dirty="0"/>
              <a:t>）</a:t>
            </a:r>
            <a:r>
              <a:rPr lang="en-US" altLang="zh-CN" sz="1200" dirty="0"/>
              <a:t>10</a:t>
            </a:r>
            <a:r>
              <a:rPr lang="zh-CN" altLang="en-US" sz="1200" dirty="0"/>
              <a:t>，</a:t>
            </a:r>
            <a:r>
              <a:rPr lang="en-US" altLang="zh-CN" sz="1200" dirty="0"/>
              <a:t>31K</a:t>
            </a:r>
            <a:r>
              <a:rPr lang="zh-CN" altLang="en-US" sz="1200" dirty="0"/>
              <a:t>的地方，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DDA353-BDAA-A444-ADA0-D7C5FF6DFF2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25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C30AFC1F-6D2A-7B46-BDFA-3FD5B1E4E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23761956-7714-F14C-AF88-4B1CF73B2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AD3D7291-0A9A-5846-8C69-BDE5CBDB0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C1FA60-A647-8745-8BC7-8B7E03D084B4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13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660910-74EF-3743-B6B2-C00FFCAAF9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A8F26-A927-F64F-8FCE-379A18ED5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FB263611-BB2F-F44F-86F5-AF55162A0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555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B7E7C0-6942-9C45-8639-84AE8F8514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47C22-34B1-9347-A955-F0C8C5C5F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FEF24DAD-E72C-154A-9F5D-118945D8FC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49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6D49F0-6F10-9C4A-BF98-66193ACC49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8B1B1-C7B0-0C42-9DB4-DA6D0C832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9BF46289-EA79-7245-A38C-23AE9D75B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0219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7CF1C8-6861-924A-987B-C3A87AD418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5FAD6-2E37-FF46-AFE1-20E71DF7B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7E784C4-B010-1942-A75E-2363C5712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938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B2A42A-EFC8-CD41-9734-DE9D41A77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3488D-C8C5-F144-B171-88211C75B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3B4FBE83-6B91-E54F-B390-0457A288E1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1368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C96EE7-BACE-5042-8E75-21F2AC20FB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B1EEC-B3B0-B544-B677-4EF841AE1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A2FE9217-8546-2440-A8FD-196F3DA5F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5018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9D775-882A-574F-92EF-D9F28C18A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58C1A-9FAE-3B42-918B-41A30D266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99A15533-4F46-CB45-9CC9-FBDC1C82B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9621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BD95AA-B44F-4F45-A3CD-0258B090DE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CDE0C-E0B5-E140-A4E2-E25B00BD85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75DFA6B-1854-074C-97AE-A7E71C1EF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7077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FD7EAEF-D2BB-6A46-A236-2A2E404A01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80105-802D-6648-AF6A-DB29CE9444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AD0A1ACB-E675-9A48-8ADB-D24DABF0F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3481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AEE67F-D668-7144-A879-F038867C3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FC263-652C-CE45-B654-35731CBE3C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A5B42117-17F1-8B43-99D1-8883B92140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011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E8FAB0-1551-C544-8015-E75B432307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862EC-73F7-A647-A6AD-84704EBFD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653D7EE4-BE95-6142-A23A-DED4FC1F1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8183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AFCFB9-3277-5946-88B2-8CC1ABAE5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11B6B1-F549-A340-98CC-FD861859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>
            <a:extLst>
              <a:ext uri="{FF2B5EF4-FFF2-40B4-BE49-F238E27FC236}">
                <a16:creationId xmlns:a16="http://schemas.microsoft.com/office/drawing/2014/main" id="{1691919A-0FED-FB4A-81D1-9D3F09FCF2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11079B-190C-6E4C-83A3-745B9567E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9" name="Object 1024">
            <a:extLst>
              <a:ext uri="{FF2B5EF4-FFF2-40B4-BE49-F238E27FC236}">
                <a16:creationId xmlns:a16="http://schemas.microsoft.com/office/drawing/2014/main" id="{9770D25E-D274-D840-BBD3-F51F6B177BB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14" imgW="9525000" imgH="1092200" progId="Photoshop.Image.8">
                  <p:embed/>
                </p:oleObj>
              </mc:Choice>
              <mc:Fallback>
                <p:oleObj name="Image" r:id="rId14" imgW="9525000" imgH="1092200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>
            <a:extLst>
              <a:ext uri="{FF2B5EF4-FFF2-40B4-BE49-F238E27FC236}">
                <a16:creationId xmlns:a16="http://schemas.microsoft.com/office/drawing/2014/main" id="{85A77457-0FFE-4141-AF74-E1BA2650A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>
            <a:extLst>
              <a:ext uri="{FF2B5EF4-FFF2-40B4-BE49-F238E27FC236}">
                <a16:creationId xmlns:a16="http://schemas.microsoft.com/office/drawing/2014/main" id="{3AF26AEE-31A7-3345-8F63-26053E6827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>
            <a:extLst>
              <a:ext uri="{FF2B5EF4-FFF2-40B4-BE49-F238E27FC236}">
                <a16:creationId xmlns:a16="http://schemas.microsoft.com/office/drawing/2014/main" id="{27D122F3-7F34-E443-9E6D-52328DB326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>
            <a:extLst>
              <a:ext uri="{FF2B5EF4-FFF2-40B4-BE49-F238E27FC236}">
                <a16:creationId xmlns:a16="http://schemas.microsoft.com/office/drawing/2014/main" id="{66C4D84F-BD0D-8A4C-ABFD-AE596EE8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>
            <a:extLst>
              <a:ext uri="{FF2B5EF4-FFF2-40B4-BE49-F238E27FC236}">
                <a16:creationId xmlns:a16="http://schemas.microsoft.com/office/drawing/2014/main" id="{4612E1D2-99CF-6E43-8C04-F1EC70167B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3" name="副标题 1">
            <a:extLst>
              <a:ext uri="{FF2B5EF4-FFF2-40B4-BE49-F238E27FC236}">
                <a16:creationId xmlns:a16="http://schemas.microsoft.com/office/drawing/2014/main" id="{2F5B3A50-378C-F44F-92D8-7672412EBA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D4904EC-4055-6B47-9759-AA55BBD5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36AD2A69-7FFB-CC4A-A1C4-3DFA1117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4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6482D581-8C92-2E47-A45B-A03C3CDBC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制作一个可启动的软盘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BD4AFBDB-FECC-D548-A495-7535BB732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工具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编译源码</a:t>
            </a:r>
            <a:endParaRPr lang="en-US" altLang="zh-CN" sz="2400" dirty="0"/>
          </a:p>
          <a:p>
            <a:pPr lvl="2"/>
            <a:r>
              <a:rPr lang="en-US" altLang="zh-CN" sz="2000" dirty="0"/>
              <a:t>&gt;</a:t>
            </a:r>
            <a:r>
              <a:rPr lang="en-US" altLang="zh-CN" sz="2000" dirty="0" err="1"/>
              <a:t>nasm</a:t>
            </a:r>
            <a:r>
              <a:rPr lang="zh-CN" altLang="en-US" sz="2000" dirty="0"/>
              <a:t> </a:t>
            </a:r>
            <a:r>
              <a:rPr lang="en-US" altLang="zh-CN" sz="2000" dirty="0"/>
              <a:t>boot.asm</a:t>
            </a:r>
            <a:r>
              <a:rPr lang="zh-CN" altLang="en-US" sz="2000" dirty="0"/>
              <a:t> </a:t>
            </a:r>
            <a:r>
              <a:rPr lang="en-US" altLang="zh-CN" sz="2000" dirty="0"/>
              <a:t>–o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boot.bin</a:t>
            </a:r>
            <a:r>
              <a:rPr lang="zh-CN" altLang="en-US" sz="2000" dirty="0"/>
              <a:t> （生成引导文件）</a:t>
            </a:r>
            <a:endParaRPr lang="en-US" altLang="zh-CN" sz="2000" dirty="0"/>
          </a:p>
          <a:p>
            <a:pPr lvl="2"/>
            <a:r>
              <a:rPr lang="en-US" altLang="zh-CN" sz="2000" dirty="0"/>
              <a:t>&gt;</a:t>
            </a:r>
            <a:r>
              <a:rPr lang="en-US" altLang="zh-CN" sz="2000" dirty="0" err="1"/>
              <a:t>nasm</a:t>
            </a:r>
            <a:r>
              <a:rPr lang="zh-CN" altLang="en-US" sz="2000" dirty="0"/>
              <a:t> </a:t>
            </a:r>
            <a:r>
              <a:rPr lang="en-US" altLang="zh-CN" sz="2000" dirty="0"/>
              <a:t>boot.asm</a:t>
            </a:r>
            <a:r>
              <a:rPr lang="zh-CN" altLang="en-US" sz="2000" dirty="0"/>
              <a:t> </a:t>
            </a:r>
            <a:r>
              <a:rPr lang="en-US" altLang="zh-CN" sz="2000" dirty="0"/>
              <a:t>–o</a:t>
            </a:r>
            <a:r>
              <a:rPr lang="zh-CN" altLang="en-US" sz="2000" dirty="0"/>
              <a:t> </a:t>
            </a:r>
            <a:r>
              <a:rPr lang="en-US" altLang="zh-CN" sz="2000" dirty="0"/>
              <a:t>boot.com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生成</a:t>
            </a:r>
            <a:r>
              <a:rPr lang="en-US" altLang="zh-CN" sz="2000" dirty="0"/>
              <a:t>com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400" dirty="0"/>
              <a:t>产生一张虚拟软驱</a:t>
            </a:r>
            <a:endParaRPr lang="en-US" altLang="zh-CN" sz="2400" dirty="0"/>
          </a:p>
          <a:p>
            <a:pPr lvl="2"/>
            <a:r>
              <a:rPr lang="en-US" altLang="zh-CN" sz="2000" dirty="0"/>
              <a:t>&gt;</a:t>
            </a:r>
            <a:r>
              <a:rPr lang="en-US" altLang="zh-CN" sz="2000" dirty="0" err="1"/>
              <a:t>bximage</a:t>
            </a:r>
            <a:endParaRPr lang="en-US" altLang="zh-CN" sz="2000" dirty="0"/>
          </a:p>
          <a:p>
            <a:pPr lvl="1"/>
            <a:r>
              <a:rPr lang="zh-CN" altLang="en-US" sz="2400" dirty="0"/>
              <a:t>写引导盘</a:t>
            </a:r>
            <a:endParaRPr lang="en-US" altLang="zh-CN" sz="2400" dirty="0"/>
          </a:p>
          <a:p>
            <a:pPr lvl="2"/>
            <a:r>
              <a:rPr lang="en-US" altLang="zh-CN" sz="2000" dirty="0"/>
              <a:t>&gt;dd if=</a:t>
            </a:r>
            <a:r>
              <a:rPr lang="en-US" altLang="zh-CN" sz="2000" dirty="0" err="1"/>
              <a:t>boot.bin</a:t>
            </a:r>
            <a:r>
              <a:rPr lang="en-US" altLang="zh-CN" sz="2000" dirty="0"/>
              <a:t> of=</a:t>
            </a:r>
            <a:r>
              <a:rPr lang="en-US" altLang="zh-CN" sz="2000" dirty="0" err="1"/>
              <a:t>a.img</a:t>
            </a:r>
            <a:r>
              <a:rPr lang="en-US" altLang="zh-CN" sz="2000" dirty="0"/>
              <a:t> bs=512 count=1 conv=</a:t>
            </a:r>
            <a:r>
              <a:rPr lang="en-US" altLang="zh-CN" sz="2000" dirty="0" err="1"/>
              <a:t>notrunc</a:t>
            </a:r>
            <a:endParaRPr lang="en-US" altLang="zh-CN" sz="2000" dirty="0"/>
          </a:p>
          <a:p>
            <a:pPr lvl="1"/>
            <a:r>
              <a:rPr lang="zh-CN" altLang="en-US" sz="2400" dirty="0"/>
              <a:t>启动</a:t>
            </a:r>
            <a:endParaRPr lang="en-US" altLang="zh-CN" sz="2400" dirty="0"/>
          </a:p>
          <a:p>
            <a:pPr lvl="2"/>
            <a:r>
              <a:rPr lang="zh-CN" altLang="en-US" sz="2000" dirty="0"/>
              <a:t>修改</a:t>
            </a:r>
            <a:r>
              <a:rPr lang="en-US" altLang="zh-CN" sz="2000" dirty="0" err="1"/>
              <a:t>bochsrc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bochs</a:t>
            </a:r>
            <a:r>
              <a:rPr lang="zh-CN" altLang="en-US" sz="2000" dirty="0"/>
              <a:t> </a:t>
            </a:r>
            <a:r>
              <a:rPr lang="en-US" altLang="zh-CN" sz="2000" dirty="0"/>
              <a:t>–f</a:t>
            </a:r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bochsrc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en-US" altLang="zh-CN" sz="2000" dirty="0" err="1">
                <a:solidFill>
                  <a:srgbClr val="FF0000"/>
                </a:solidFill>
              </a:rPr>
              <a:t>bochsrc</a:t>
            </a:r>
            <a:r>
              <a:rPr lang="zh-CN" altLang="en-US" sz="2000" dirty="0">
                <a:solidFill>
                  <a:srgbClr val="FF0000"/>
                </a:solidFill>
              </a:rPr>
              <a:t>不是</a:t>
            </a:r>
            <a:r>
              <a:rPr lang="en-US" altLang="zh-CN" sz="2000" dirty="0" err="1">
                <a:solidFill>
                  <a:srgbClr val="FF0000"/>
                </a:solidFill>
              </a:rPr>
              <a:t>bochs</a:t>
            </a:r>
            <a:r>
              <a:rPr lang="zh-CN" altLang="en-US" sz="2000" dirty="0">
                <a:solidFill>
                  <a:srgbClr val="FF0000"/>
                </a:solidFill>
              </a:rPr>
              <a:t>源码目录下</a:t>
            </a:r>
            <a:r>
              <a:rPr lang="zh-CN" altLang="en-US" sz="2000">
                <a:solidFill>
                  <a:srgbClr val="FF0000"/>
                </a:solidFill>
              </a:rPr>
              <a:t>那个配置文件，而是随书源码程序的目录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C9430282-0F8A-5644-A87E-2E0B7FF2B9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20150E-A299-D541-9AD7-2936A29A8902}" type="slidenum">
              <a:rPr lang="en-US" altLang="zh-CN" b="0">
                <a:latin typeface="Times New Roman" panose="02020603050405020304" pitchFamily="18" charset="0"/>
              </a:rPr>
              <a:pPr/>
              <a:t>10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17FF571-7C72-2847-9DF6-8062A4BCE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Bochs</a:t>
            </a:r>
            <a:r>
              <a:rPr lang="zh-CN" altLang="en-US"/>
              <a:t>的调试基本命令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100E1A5F-6C96-0644-BFC7-5B19A01CF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设置断点 </a:t>
            </a:r>
            <a:r>
              <a:rPr lang="en-US" altLang="zh-CN" sz="2400"/>
              <a:t>b</a:t>
            </a:r>
            <a:r>
              <a:rPr lang="zh-CN" altLang="en-US" sz="2400"/>
              <a:t> </a:t>
            </a:r>
            <a:r>
              <a:rPr lang="en-US" altLang="zh-CN" sz="2400"/>
              <a:t>address</a:t>
            </a:r>
          </a:p>
          <a:p>
            <a:r>
              <a:rPr lang="zh-CN" altLang="en-US" sz="2400"/>
              <a:t>显示所有断点 </a:t>
            </a:r>
            <a:r>
              <a:rPr lang="en-US" altLang="zh-CN" sz="2400"/>
              <a:t>info</a:t>
            </a:r>
            <a:r>
              <a:rPr lang="zh-CN" altLang="en-US" sz="2400"/>
              <a:t> </a:t>
            </a:r>
            <a:r>
              <a:rPr lang="en-US" altLang="zh-CN" sz="2400"/>
              <a:t>break</a:t>
            </a:r>
          </a:p>
          <a:p>
            <a:r>
              <a:rPr lang="zh-CN" altLang="en-US" sz="2400"/>
              <a:t>继续执行</a:t>
            </a:r>
            <a:r>
              <a:rPr lang="en-US" altLang="zh-CN" sz="2400"/>
              <a:t>c</a:t>
            </a:r>
          </a:p>
          <a:p>
            <a:r>
              <a:rPr lang="zh-CN" altLang="en-US" sz="2400"/>
              <a:t>单步执行</a:t>
            </a:r>
            <a:endParaRPr lang="en-US" altLang="zh-CN" sz="2400"/>
          </a:p>
          <a:p>
            <a:pPr lvl="1"/>
            <a:r>
              <a:rPr lang="en-US" altLang="zh-CN" sz="2000"/>
              <a:t>s</a:t>
            </a:r>
            <a:r>
              <a:rPr lang="zh-CN" altLang="en-US" sz="2000"/>
              <a:t> （可跳入函数）</a:t>
            </a:r>
            <a:endParaRPr lang="en-US" altLang="zh-CN" sz="2000"/>
          </a:p>
          <a:p>
            <a:pPr lvl="1"/>
            <a:r>
              <a:rPr lang="en-US" altLang="zh-CN" sz="2000"/>
              <a:t>n</a:t>
            </a:r>
            <a:r>
              <a:rPr lang="zh-CN" altLang="en-US" sz="2000"/>
              <a:t>（跳过函数内部）</a:t>
            </a:r>
            <a:endParaRPr lang="en-US" altLang="zh-CN" sz="2000"/>
          </a:p>
          <a:p>
            <a:r>
              <a:rPr lang="zh-CN" altLang="en-US" sz="2400"/>
              <a:t>反汇编命令</a:t>
            </a:r>
            <a:r>
              <a:rPr lang="en-US" altLang="zh-CN" sz="2400"/>
              <a:t>u</a:t>
            </a:r>
            <a:r>
              <a:rPr lang="zh-CN" altLang="en-US" sz="2400"/>
              <a:t> 起始地址 终止地址</a:t>
            </a:r>
            <a:endParaRPr lang="en-US" altLang="zh-CN" sz="2400"/>
          </a:p>
          <a:p>
            <a:r>
              <a:rPr lang="zh-CN" altLang="en-US" sz="2400"/>
              <a:t>查看通用寄存器信息 </a:t>
            </a:r>
            <a:r>
              <a:rPr lang="en-US" altLang="zh-CN" sz="2400"/>
              <a:t>r</a:t>
            </a:r>
            <a:r>
              <a:rPr lang="zh-CN" altLang="en-US" sz="2400"/>
              <a:t>，段寄存器</a:t>
            </a:r>
            <a:r>
              <a:rPr lang="en-US" altLang="zh-CN" sz="2400"/>
              <a:t>sreg</a:t>
            </a:r>
            <a:r>
              <a:rPr lang="zh-CN" altLang="en-US" sz="2400"/>
              <a:t>，控制寄存器</a:t>
            </a:r>
            <a:r>
              <a:rPr lang="en-US" altLang="zh-CN" sz="2400"/>
              <a:t>creg</a:t>
            </a:r>
          </a:p>
          <a:p>
            <a:endParaRPr lang="en-US" altLang="zh-CN" sz="2400"/>
          </a:p>
          <a:p>
            <a:pPr lvl="1"/>
            <a:endParaRPr lang="en-US" altLang="zh-CN" sz="2000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05C639F-3294-B64D-BCC5-512435D104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C225C4-C84F-9542-A11F-145FD4A65E9B}" type="slidenum">
              <a:rPr lang="en-US" altLang="zh-CN" b="0">
                <a:latin typeface="Times New Roman" panose="02020603050405020304" pitchFamily="18" charset="0"/>
              </a:rPr>
              <a:pPr/>
              <a:t>11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1B54B2DD-7B95-6F4F-AF24-AD3810E4C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一些以前同学常出现的问题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93203DDA-183D-0B46-AE01-94544EBBF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bochsrc</a:t>
            </a:r>
            <a:r>
              <a:rPr lang="zh-CN" altLang="en-US" sz="2400" dirty="0"/>
              <a:t>配置文件到处乱放，应该在你的</a:t>
            </a:r>
            <a:r>
              <a:rPr lang="en-US" altLang="zh-CN" sz="2400" dirty="0"/>
              <a:t>/home</a:t>
            </a:r>
            <a:r>
              <a:rPr lang="zh-CN" altLang="en-US" sz="2400" dirty="0"/>
              <a:t>目录下，建立一个针对本实验的文件夹，然后把你的代码建立文件夹放进去。</a:t>
            </a:r>
            <a:endParaRPr lang="en-US" altLang="zh-CN" sz="2400" dirty="0"/>
          </a:p>
          <a:p>
            <a:r>
              <a:rPr lang="zh-CN" altLang="en-US" sz="2400" dirty="0"/>
              <a:t>不修改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的应用库源，下载非常慢</a:t>
            </a:r>
            <a:endParaRPr lang="en-US" altLang="zh-CN" sz="2400" dirty="0"/>
          </a:p>
          <a:p>
            <a:r>
              <a:rPr lang="zh-CN" altLang="en-US" sz="2400" dirty="0"/>
              <a:t>把代码遗留在机房机器上，重启就什么也没有了，</a:t>
            </a:r>
            <a:r>
              <a:rPr lang="zh-CN" altLang="en-US" sz="2400" dirty="0">
                <a:solidFill>
                  <a:srgbClr val="FF0000"/>
                </a:solidFill>
              </a:rPr>
              <a:t>记得带走，也可以课后在自己笔记本上搭建一个全新环境。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Virtualbox</a:t>
            </a:r>
            <a:r>
              <a:rPr lang="zh-CN" altLang="en-US" sz="2400" dirty="0"/>
              <a:t>中共享文件夹不能访问问题，</a:t>
            </a:r>
            <a:endParaRPr lang="en-US" altLang="zh-CN" sz="2400" dirty="0"/>
          </a:p>
          <a:p>
            <a:pPr lvl="1"/>
            <a:r>
              <a:rPr lang="zh-CN" altLang="en-US" sz="2000" dirty="0"/>
              <a:t>该目录的所有者是</a:t>
            </a:r>
            <a:r>
              <a:rPr lang="en-US" altLang="zh-CN" sz="2000" dirty="0"/>
              <a:t>root</a:t>
            </a:r>
            <a:r>
              <a:rPr lang="zh-CN" altLang="en-US" sz="2000" dirty="0"/>
              <a:t>，所属组是</a:t>
            </a:r>
            <a:r>
              <a:rPr lang="en-US" altLang="zh-CN" sz="2000" dirty="0" err="1"/>
              <a:t>vboxsf</a:t>
            </a:r>
            <a:endParaRPr lang="en-US" altLang="zh-CN" sz="2000" dirty="0"/>
          </a:p>
          <a:p>
            <a:pPr lvl="1"/>
            <a:r>
              <a:rPr lang="zh-CN" altLang="en-US" sz="2000" dirty="0"/>
              <a:t>把当前用户加到</a:t>
            </a:r>
            <a:r>
              <a:rPr lang="en-US" altLang="zh-CN" sz="2000" dirty="0" err="1"/>
              <a:t>vboxsf</a:t>
            </a:r>
            <a:r>
              <a:rPr lang="zh-CN" altLang="en-US" sz="2000" dirty="0"/>
              <a:t>组里即可：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usermod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aG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vboxsf</a:t>
            </a:r>
            <a:r>
              <a:rPr lang="en-US" altLang="zh-CN" sz="1400" dirty="0"/>
              <a:t> $(</a:t>
            </a:r>
            <a:r>
              <a:rPr lang="en-US" altLang="zh-CN" sz="1400" dirty="0" err="1"/>
              <a:t>whoami</a:t>
            </a:r>
            <a:r>
              <a:rPr lang="en-US" altLang="zh-CN" sz="1400" dirty="0"/>
              <a:t>)</a:t>
            </a:r>
            <a:endParaRPr lang="zh-CN" altLang="en-US" sz="1800" dirty="0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9D5554C2-EA48-DF49-918D-C2747093D0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BD62CA-EB58-5342-AC04-D3B89BD3DD6D}" type="slidenum">
              <a:rPr lang="en-US" altLang="zh-CN" b="0">
                <a:latin typeface="Times New Roman" panose="02020603050405020304" pitchFamily="18" charset="0"/>
              </a:rPr>
              <a:pPr/>
              <a:t>12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14F94AA3-090B-9F4C-BF6B-CB2170A21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实验练习要求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CA55E-E4A4-1142-AEE5-B0EA01B2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删除</a:t>
            </a:r>
            <a:r>
              <a:rPr lang="en-US" altLang="zh-CN" sz="2400" dirty="0"/>
              <a:t>0xAA55</a:t>
            </a:r>
            <a:r>
              <a:rPr lang="zh-CN" altLang="en-US" sz="2400" dirty="0"/>
              <a:t>，观察程序效果，找出原因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修改程序中输出为，</a:t>
            </a:r>
            <a:r>
              <a:rPr lang="zh-CN" altLang="en-US" sz="2400"/>
              <a:t>一个包含自己</a:t>
            </a:r>
            <a:r>
              <a:rPr lang="zh-CN" altLang="en-US" sz="2400" dirty="0"/>
              <a:t>名字的字符串，调试程序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把生成的可执行文件反汇编，看看输出的内容是怎样的，并在虚拟机启动过程，设置断点进行调试，在实验报告中截图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为什么要</a:t>
            </a:r>
            <a:r>
              <a:rPr lang="en-US" altLang="zh-CN" sz="2400" dirty="0" err="1"/>
              <a:t>jmp</a:t>
            </a:r>
            <a:r>
              <a:rPr lang="zh-CN" altLang="en-US" sz="2400" dirty="0"/>
              <a:t> </a:t>
            </a:r>
            <a:r>
              <a:rPr lang="en-US" altLang="zh-CN" sz="2400" dirty="0"/>
              <a:t>$</a:t>
            </a:r>
            <a:r>
              <a:rPr lang="zh-CN" altLang="en-US" sz="2400" dirty="0"/>
              <a:t>，如何改造程序，让这个输出过程执行</a:t>
            </a:r>
            <a:r>
              <a:rPr lang="en-US" altLang="zh-CN" sz="2400" dirty="0"/>
              <a:t>100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回答：为什么要对段寄存器进行赋值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回答：如何在该程序中调用系统中断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endParaRPr lang="en-US" altLang="zh-CN" sz="2400" dirty="0"/>
          </a:p>
          <a:p>
            <a:pPr marL="0" indent="0">
              <a:buFontTx/>
              <a:buNone/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1C072063-C56D-F048-98A2-CCC8D36BC1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0A612-28C9-D341-8D79-63A27F68C3C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>
            <a:extLst>
              <a:ext uri="{FF2B5EF4-FFF2-40B4-BE49-F238E27FC236}">
                <a16:creationId xmlns:a16="http://schemas.microsoft.com/office/drawing/2014/main" id="{05CAB62E-0B10-C946-8004-4E254B9B5C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4A011-20AD-3F4E-A93E-C7853A760F6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1DAEAC2-BCF4-F744-B5C1-3B25EBB6DA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2166913-0C4C-EE4E-B67E-93E81CC0C9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BD5E417E-7A3B-B94E-958E-1CB65A40D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/>
              <a:t>实验环境搭建：搭建实验的基本环境，熟悉开发与调试工具 </a:t>
            </a:r>
          </a:p>
        </p:txBody>
      </p:sp>
      <p:sp>
        <p:nvSpPr>
          <p:cNvPr id="17410" name="文本占位符 2">
            <a:extLst>
              <a:ext uri="{FF2B5EF4-FFF2-40B4-BE49-F238E27FC236}">
                <a16:creationId xmlns:a16="http://schemas.microsoft.com/office/drawing/2014/main" id="{5E2D8BD5-769C-444F-A1CB-6CFF9B346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操作系统实验</a:t>
            </a:r>
            <a:r>
              <a:rPr lang="zh-CN" altLang="en-US" dirty="0"/>
              <a:t>系列（一）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11AE2E3-8771-1143-831A-E3960AD622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27449-85D2-F94C-9D9B-B425B8E850F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71778DF-AFD5-7A44-8CDF-6AA05176C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CC7A3D8-927F-B84F-86DC-D7AAD43B2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搭建基本实验环境，熟悉基本开发与调试工具</a:t>
            </a:r>
            <a:endParaRPr lang="en-US" altLang="zh-CN" sz="2800"/>
          </a:p>
          <a:p>
            <a:pPr eaLnBrk="1" hangingPunct="1"/>
            <a:r>
              <a:rPr lang="zh-CN" altLang="en-US" sz="2800"/>
              <a:t>对应章节：第一、二章</a:t>
            </a:r>
            <a:endParaRPr lang="en-US" altLang="zh-CN" sz="2800"/>
          </a:p>
        </p:txBody>
      </p:sp>
      <p:sp>
        <p:nvSpPr>
          <p:cNvPr id="18435" name="幻灯片编号占位符 3">
            <a:extLst>
              <a:ext uri="{FF2B5EF4-FFF2-40B4-BE49-F238E27FC236}">
                <a16:creationId xmlns:a16="http://schemas.microsoft.com/office/drawing/2014/main" id="{1E75C653-3C79-F64D-A58D-F12ECE07FE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0612B-36AD-7E46-9D31-BC5ADE79E241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51394600-9CE0-194A-B262-E2FEAE97B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84B4E8E2-71D7-4241-9F60-C3AE9E24F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汇编语言快速入门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http://docs.cs.up.ac.za/programming/asm/derick_tut/index.html</a:t>
            </a:r>
          </a:p>
          <a:p>
            <a:pPr lvl="1" eaLnBrk="1" hangingPunct="1"/>
            <a:r>
              <a:rPr lang="en-US" altLang="zh-CN" sz="2000"/>
              <a:t>http://heather.cs.ucdavis.edu/~matloff/50/LinuxAssembly.html </a:t>
            </a:r>
          </a:p>
          <a:p>
            <a:pPr lvl="1" eaLnBrk="1" hangingPunct="1"/>
            <a:r>
              <a:rPr lang="en-US" altLang="zh-CN" sz="2000"/>
              <a:t>http://www.ibm.com/developerworks/cn/linux/l-assembly/</a:t>
            </a:r>
          </a:p>
          <a:p>
            <a:pPr lvl="1" eaLnBrk="1" hangingPunct="1"/>
            <a:r>
              <a:rPr lang="en-US" altLang="zh-CN" sz="2000"/>
              <a:t>http://heather.cs.ucdavis.edu/~/50/LinuxAssembly.html </a:t>
            </a:r>
          </a:p>
          <a:p>
            <a:pPr eaLnBrk="1" hangingPunct="1"/>
            <a:r>
              <a:rPr lang="en-US" altLang="zh-CN" sz="2000"/>
              <a:t>386</a:t>
            </a:r>
            <a:r>
              <a:rPr lang="zh-CN" altLang="en-US" sz="2000"/>
              <a:t>编程基础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https://pdos.csail.mit.edu/6.828/2008/readings/i386/toc.htm</a:t>
            </a:r>
          </a:p>
          <a:p>
            <a:pPr lvl="1" eaLnBrk="1" hangingPunct="1"/>
            <a:r>
              <a:rPr lang="en-US" altLang="zh-CN" sz="2000" u="sng"/>
              <a:t>http://faydoc.tripod.com/cpu/</a:t>
            </a:r>
            <a:endParaRPr lang="en-US" altLang="zh-CN" sz="2000"/>
          </a:p>
          <a:p>
            <a:pPr lvl="1" eaLnBrk="1" hangingPunct="1"/>
            <a:endParaRPr lang="en-US" altLang="zh-CN" sz="2000"/>
          </a:p>
          <a:p>
            <a:endParaRPr lang="zh-CN" altLang="en-US" sz="200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B064BDDE-DDA4-9542-A8C5-0DDDD1733A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CE944-1BBB-E741-80FF-75011412816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17D9E080-8814-A845-B9BE-17ED48239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二、本次实验内容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FE8ECFEC-AB8E-D14F-B240-2CE8006E9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/>
              <a:t>认真阅读章节资料</a:t>
            </a:r>
            <a:endParaRPr lang="en-US" altLang="zh-CN" sz="240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/>
              <a:t>在实验机上安装虚拟运行环境，并安装</a:t>
            </a:r>
            <a:r>
              <a:rPr lang="en-US" altLang="zh-CN" sz="2400"/>
              <a:t>ubuntu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FF0000"/>
                </a:solidFill>
              </a:rPr>
              <a:t>实验室机器已安装，若需要可在自己笔记本电脑另行安装</a:t>
            </a:r>
            <a:r>
              <a:rPr lang="zh-CN" altLang="en-US" sz="2400"/>
              <a:t>）</a:t>
            </a:r>
            <a:endParaRPr lang="en-US" altLang="zh-CN" sz="240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/>
              <a:t>安装</a:t>
            </a:r>
            <a:r>
              <a:rPr lang="en-US" altLang="zh-CN" sz="2400"/>
              <a:t>ubuntu</a:t>
            </a:r>
            <a:r>
              <a:rPr lang="zh-CN" altLang="en-US" sz="2400"/>
              <a:t>开发环境，</a:t>
            </a:r>
            <a:r>
              <a:rPr lang="en-US" altLang="zh-CN" sz="2400">
                <a:solidFill>
                  <a:srgbClr val="FF0000"/>
                </a:solidFill>
              </a:rPr>
              <a:t>32</a:t>
            </a:r>
            <a:r>
              <a:rPr lang="zh-CN" altLang="en-US" sz="2400">
                <a:solidFill>
                  <a:srgbClr val="FF0000"/>
                </a:solidFill>
              </a:rPr>
              <a:t>位环境</a:t>
            </a:r>
            <a:endParaRPr lang="en-US" altLang="zh-CN" sz="2400">
              <a:solidFill>
                <a:srgbClr val="FF0000"/>
              </a:solidFill>
            </a:endParaRP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>
                <a:solidFill>
                  <a:srgbClr val="FF0000"/>
                </a:solidFill>
              </a:rPr>
              <a:t>下载</a:t>
            </a:r>
            <a:r>
              <a:rPr lang="en-US" altLang="zh-CN" sz="2400">
                <a:solidFill>
                  <a:srgbClr val="FF0000"/>
                </a:solidFill>
              </a:rPr>
              <a:t>bochs</a:t>
            </a:r>
            <a:r>
              <a:rPr lang="zh-CN" altLang="en-US" sz="2400">
                <a:solidFill>
                  <a:srgbClr val="FF0000"/>
                </a:solidFill>
              </a:rPr>
              <a:t>源码</a:t>
            </a:r>
            <a:r>
              <a:rPr lang="zh-CN" altLang="en-US" sz="2400"/>
              <a:t>，编译并安装</a:t>
            </a:r>
            <a:r>
              <a:rPr lang="en-US" altLang="zh-CN" sz="2400"/>
              <a:t>bochs</a:t>
            </a:r>
            <a:r>
              <a:rPr lang="zh-CN" altLang="en-US" sz="2400"/>
              <a:t>环境</a:t>
            </a:r>
            <a:endParaRPr lang="en-US" altLang="zh-CN" sz="240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/>
              <a:t>使用</a:t>
            </a:r>
            <a:r>
              <a:rPr lang="en-US" altLang="zh-CN" sz="2400"/>
              <a:t>bochs</a:t>
            </a:r>
            <a:r>
              <a:rPr lang="zh-CN" altLang="en-US" sz="2400"/>
              <a:t>自带工具</a:t>
            </a:r>
            <a:r>
              <a:rPr lang="en-US" altLang="zh-CN" sz="2400"/>
              <a:t>bximage</a:t>
            </a:r>
            <a:r>
              <a:rPr lang="zh-CN" altLang="en-US" sz="2400"/>
              <a:t>创建虚拟软驱</a:t>
            </a:r>
            <a:endParaRPr lang="en-US" altLang="zh-CN" sz="240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/>
              <a:t>阅读、编译</a:t>
            </a:r>
            <a:r>
              <a:rPr lang="en-US" altLang="zh-CN" sz="2400"/>
              <a:t>boot.asm</a:t>
            </a:r>
            <a:r>
              <a:rPr lang="zh-CN" altLang="en-US" sz="2400"/>
              <a:t>，并反汇编阅读</a:t>
            </a:r>
            <a:endParaRPr lang="en-US" altLang="zh-CN" sz="240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/>
              <a:t>修改</a:t>
            </a:r>
            <a:r>
              <a:rPr lang="en-US" altLang="zh-CN" sz="2400"/>
              <a:t>bochsrc</a:t>
            </a:r>
            <a:r>
              <a:rPr lang="zh-CN" altLang="en-US" sz="2400"/>
              <a:t>，运行并调试你的第一个程序</a:t>
            </a:r>
            <a:endParaRPr lang="en-US" altLang="zh-CN" sz="240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/>
              <a:t>完成实验练习要求</a:t>
            </a:r>
            <a:endParaRPr lang="en-US" altLang="zh-CN" sz="240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80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8ED36A9E-BD08-EF44-8554-AB19695030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DA3551-9AD3-9140-ADA8-27AC2FD0C34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C05E21E0-EA95-F447-BF73-7CEEA367A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、安装环境注意事项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861FA7FA-944D-0140-BB6B-629D0EE04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/>
              <a:t>Virtualbox</a:t>
            </a:r>
            <a:r>
              <a:rPr lang="zh-CN" altLang="en-US" sz="2400" dirty="0"/>
              <a:t>及其增强包下载：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https://www.virtualbox.org/wiki/Downloads</a:t>
            </a:r>
          </a:p>
          <a:p>
            <a:pPr eaLnBrk="1" hangingPunct="1"/>
            <a:r>
              <a:rPr lang="en-US" altLang="zh-CN" sz="2400" dirty="0"/>
              <a:t>Ubuntu</a:t>
            </a:r>
            <a:r>
              <a:rPr lang="zh-CN" altLang="en-US" sz="2400" dirty="0"/>
              <a:t>下载：</a:t>
            </a:r>
            <a:r>
              <a:rPr lang="en-US" altLang="zh-CN" sz="2400" dirty="0">
                <a:solidFill>
                  <a:srgbClr val="FF0000"/>
                </a:solidFill>
              </a:rPr>
              <a:t>32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en-US" altLang="zh-CN" sz="2400" dirty="0">
                <a:solidFill>
                  <a:srgbClr val="FF0000"/>
                </a:solidFill>
              </a:rPr>
              <a:t>Ubuntu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desktop-i386</a:t>
            </a:r>
            <a:r>
              <a:rPr lang="zh-CN" altLang="en-US" sz="2400" dirty="0">
                <a:solidFill>
                  <a:srgbClr val="FF0000"/>
                </a:solidFill>
              </a:rPr>
              <a:t>），</a:t>
            </a:r>
            <a:r>
              <a:rPr lang="en-US" altLang="zh-CN" sz="2400" dirty="0">
                <a:solidFill>
                  <a:srgbClr val="FF0000"/>
                </a:solidFill>
              </a:rPr>
              <a:t>16.04</a:t>
            </a:r>
            <a:r>
              <a:rPr lang="zh-CN" altLang="en-US" sz="2400" dirty="0">
                <a:solidFill>
                  <a:srgbClr val="FF0000"/>
                </a:solidFill>
              </a:rPr>
              <a:t>及以上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000" dirty="0"/>
              <a:t>http://mirrors.163.com/ubuntu-releases/</a:t>
            </a:r>
          </a:p>
          <a:p>
            <a:pPr eaLnBrk="1" hangingPunct="1"/>
            <a:r>
              <a:rPr lang="zh-CN" altLang="en-US" sz="2400" dirty="0"/>
              <a:t>修改</a:t>
            </a:r>
            <a:r>
              <a:rPr lang="en-US" altLang="zh-CN" sz="2400" dirty="0"/>
              <a:t>ubuntu</a:t>
            </a:r>
            <a:r>
              <a:rPr lang="zh-CN" altLang="en-US" sz="2400" dirty="0"/>
              <a:t>源方法：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http://mirrors.163.com/.help/ubuntu.html</a:t>
            </a:r>
          </a:p>
          <a:p>
            <a:pPr eaLnBrk="1" hangingPunct="1"/>
            <a:r>
              <a:rPr lang="en-US" altLang="zh-CN" sz="2400" dirty="0" err="1"/>
              <a:t>Bochs</a:t>
            </a:r>
            <a:r>
              <a:rPr lang="zh-CN" altLang="en-US" sz="2400" dirty="0"/>
              <a:t>下载：</a:t>
            </a:r>
            <a:r>
              <a:rPr lang="en-US" altLang="zh-CN" sz="2400" dirty="0" err="1"/>
              <a:t>bochs</a:t>
            </a:r>
            <a:r>
              <a:rPr lang="zh-CN" altLang="en-US" sz="2400" dirty="0"/>
              <a:t> </a:t>
            </a:r>
            <a:r>
              <a:rPr lang="en-US" altLang="zh-CN" sz="2400" dirty="0"/>
              <a:t>2.7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注意要源码安装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https://bochs.sourceforge.io/getcurrent.html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B77268EA-C203-C446-BC55-BDA9466417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0BA8C-A41F-2B42-BC2A-83CC8D9EF88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5997EFA4-D110-E849-ABF5-E7AB8B945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、安装环境注意事项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D766917E-C523-B741-BE3C-134864C6F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0050" eaLnBrk="1" hangingPunct="1"/>
            <a:r>
              <a:rPr lang="en-US" altLang="zh-CN" sz="2400" dirty="0" err="1"/>
              <a:t>Bochs</a:t>
            </a:r>
            <a:r>
              <a:rPr lang="zh-CN" altLang="en-US" sz="2400" dirty="0"/>
              <a:t>编译注意事项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需要安装</a:t>
            </a:r>
            <a:r>
              <a:rPr lang="en-US" altLang="zh-CN" sz="2000" dirty="0"/>
              <a:t>build-essential</a:t>
            </a:r>
            <a:r>
              <a:rPr lang="zh-CN" altLang="en-US" sz="2000" dirty="0"/>
              <a:t>、</a:t>
            </a:r>
            <a:r>
              <a:rPr lang="en-US" altLang="zh-CN" sz="2000" dirty="0"/>
              <a:t>libx11-dev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libxrandr</a:t>
            </a:r>
            <a:r>
              <a:rPr lang="en-US" altLang="zh-CN" sz="2000" dirty="0"/>
              <a:t>-dev</a:t>
            </a:r>
            <a:r>
              <a:rPr lang="zh-CN" altLang="en-US" sz="2000" dirty="0"/>
              <a:t>、</a:t>
            </a:r>
            <a:r>
              <a:rPr lang="en-US" altLang="zh-CN" sz="2000" dirty="0"/>
              <a:t>libsdl1.2-dev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vgabios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bximage</a:t>
            </a:r>
            <a:r>
              <a:rPr lang="zh-CN" altLang="en-US" sz="2000" dirty="0"/>
              <a:t>，可在编译过程中发现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需要设置配置参数</a:t>
            </a:r>
            <a:r>
              <a:rPr lang="en-US" altLang="zh-CN" sz="2000" dirty="0"/>
              <a:t>./configure --</a:t>
            </a:r>
            <a:r>
              <a:rPr lang="zh-CN" altLang="en-US" sz="2000" dirty="0"/>
              <a:t>各种参数</a:t>
            </a:r>
            <a:endParaRPr lang="en-US" altLang="zh-CN" sz="2000" dirty="0"/>
          </a:p>
          <a:p>
            <a:pPr lvl="2" eaLnBrk="1" hangingPunct="1"/>
            <a:r>
              <a:rPr lang="zh-CN" altLang="en-US" sz="1600" dirty="0"/>
              <a:t>见</a:t>
            </a:r>
            <a:r>
              <a:rPr lang="en-US" altLang="zh-CN" sz="1600" dirty="0"/>
              <a:t>2.1.2</a:t>
            </a:r>
            <a:r>
              <a:rPr lang="zh-CN" altLang="en-US" sz="1600" dirty="0"/>
              <a:t>节，并添加参数</a:t>
            </a:r>
            <a:r>
              <a:rPr lang="en-US" altLang="zh-CN" sz="1600" dirty="0"/>
              <a:t>--with-</a:t>
            </a:r>
            <a:r>
              <a:rPr lang="en-US" altLang="zh-CN" sz="1600" dirty="0" err="1"/>
              <a:t>sdl</a:t>
            </a:r>
            <a:r>
              <a:rPr lang="zh-CN" altLang="en-US" sz="1600" dirty="0"/>
              <a:t> </a:t>
            </a:r>
            <a:r>
              <a:rPr lang="en-US" altLang="zh-CN" sz="1600" dirty="0"/>
              <a:t>--enable-debugger   </a:t>
            </a:r>
            <a:r>
              <a:rPr lang="en-US" altLang="zh-CN" sz="1600" dirty="0">
                <a:highlight>
                  <a:srgbClr val="FFFF00"/>
                </a:highlight>
              </a:rPr>
              <a:t>--enable-</a:t>
            </a:r>
            <a:r>
              <a:rPr lang="en-US" altLang="zh-CN" sz="1600" dirty="0" err="1">
                <a:highlight>
                  <a:srgbClr val="FFFF00"/>
                </a:highlight>
              </a:rPr>
              <a:t>disasm</a:t>
            </a:r>
            <a:r>
              <a:rPr lang="zh-CN" altLang="en-US" sz="1600" dirty="0"/>
              <a:t>（在</a:t>
            </a:r>
            <a:r>
              <a:rPr lang="en-US" altLang="zh-CN" sz="1600"/>
              <a:t>2.6</a:t>
            </a:r>
            <a:r>
              <a:rPr lang="zh-CN" altLang="en-US" sz="1600"/>
              <a:t>以后</a:t>
            </a:r>
            <a:r>
              <a:rPr lang="zh-CN" altLang="en-US" sz="1600" dirty="0"/>
              <a:t>不需要该项）</a:t>
            </a:r>
            <a:endParaRPr lang="en-US" altLang="zh-CN" sz="2000" dirty="0"/>
          </a:p>
          <a:p>
            <a:pPr marL="400050" eaLnBrk="1" hangingPunct="1"/>
            <a:r>
              <a:rPr lang="zh-CN" altLang="en-US" sz="2400" dirty="0"/>
              <a:t>对下载的本书源码中第一个文件夹修改</a:t>
            </a:r>
            <a:r>
              <a:rPr lang="en-US" altLang="zh-CN" sz="2400" dirty="0" err="1"/>
              <a:t>bochsrc</a:t>
            </a:r>
            <a:r>
              <a:rPr lang="zh-CN" altLang="en-US" sz="2400" dirty="0"/>
              <a:t>中部分内容：</a:t>
            </a:r>
            <a:endParaRPr lang="en-US" altLang="zh-CN" sz="2400" dirty="0"/>
          </a:p>
          <a:p>
            <a:pPr marL="800100" lvl="1" eaLnBrk="1" hangingPunct="1"/>
            <a:r>
              <a:rPr lang="en-US" altLang="zh-CN" sz="2000" dirty="0"/>
              <a:t>https://github.com/yyu/osfs00</a:t>
            </a:r>
          </a:p>
          <a:p>
            <a:pPr lvl="1" eaLnBrk="1" hangingPunct="1"/>
            <a:r>
              <a:rPr lang="zh-CN" altLang="en-US" sz="2000" dirty="0"/>
              <a:t>修改</a:t>
            </a:r>
            <a:r>
              <a:rPr lang="en-US" altLang="zh-CN" sz="2000" dirty="0" err="1"/>
              <a:t>vgaromimage</a:t>
            </a:r>
            <a:r>
              <a:rPr lang="zh-CN" altLang="en-US" sz="2000" dirty="0"/>
              <a:t>对应的文件位置，以你的实际安装位置为准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注释掉</a:t>
            </a:r>
            <a:r>
              <a:rPr lang="en-US" altLang="zh-CN" sz="2000" dirty="0" err="1"/>
              <a:t>keyboard_mapping</a:t>
            </a:r>
            <a:r>
              <a:rPr lang="zh-CN" altLang="en-US" sz="2000" dirty="0"/>
              <a:t>一行，或者做相应修改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增加</a:t>
            </a:r>
            <a:r>
              <a:rPr lang="en-US" altLang="zh-CN" sz="2000" dirty="0" err="1"/>
              <a:t>display_library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sdl</a:t>
            </a:r>
            <a:r>
              <a:rPr lang="zh-CN" altLang="en-US" sz="2000" dirty="0"/>
              <a:t>（某些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下该项可选）</a:t>
            </a:r>
            <a:endParaRPr lang="en-US" altLang="zh-CN" sz="2000" dirty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zh-CN" altLang="en-US" sz="2000" dirty="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11D97E47-7AAF-FB44-8E8E-818724008B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24BC55-62FA-9646-8068-224F16C29CA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D047CFBA-7169-544E-A2AC-32D71ACF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、一段小代码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19E0F117-DBE5-E341-88BD-C7DB1BE05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altLang="zh-CN" sz="2000"/>
          </a:p>
          <a:p>
            <a:pPr lvl="1" eaLnBrk="1" hangingPunct="1"/>
            <a:endParaRPr lang="zh-CN" altLang="en-US" sz="2000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723777AA-35E6-5E46-86F6-F5004C1C4C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211E7B-FF25-064C-8031-946A46C5085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6" name="图片 4">
            <a:extLst>
              <a:ext uri="{FF2B5EF4-FFF2-40B4-BE49-F238E27FC236}">
                <a16:creationId xmlns:a16="http://schemas.microsoft.com/office/drawing/2014/main" id="{CA1492D0-1EE0-184B-BEAE-A8A88F485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644650"/>
            <a:ext cx="47371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2C5E9164-C17E-8245-B2A7-2372B04207E8}"/>
              </a:ext>
            </a:extLst>
          </p:cNvPr>
          <p:cNvSpPr/>
          <p:nvPr/>
        </p:nvSpPr>
        <p:spPr bwMode="auto">
          <a:xfrm>
            <a:off x="1258888" y="1644650"/>
            <a:ext cx="5689600" cy="33655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7330570-D2D4-E148-BD82-AE4C40CDDB5E}"/>
              </a:ext>
            </a:extLst>
          </p:cNvPr>
          <p:cNvSpPr/>
          <p:nvPr/>
        </p:nvSpPr>
        <p:spPr bwMode="auto">
          <a:xfrm>
            <a:off x="1258888" y="5949950"/>
            <a:ext cx="5689600" cy="22225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1CCA38E-0E30-4F43-A93F-BE6551CA4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BIOS</a:t>
            </a:r>
            <a:r>
              <a:rPr lang="zh-CN" altLang="en-US"/>
              <a:t>启动过程</a:t>
            </a:r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3E746481-498D-3E40-AF08-0956C68A1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772400" cy="4691062"/>
          </a:xfrm>
        </p:spPr>
        <p:txBody>
          <a:bodyPr/>
          <a:lstStyle/>
          <a:p>
            <a:r>
              <a:rPr lang="zh-CN" altLang="en-US" sz="1800" dirty="0"/>
              <a:t>当计算机加电后，一般会执行系统初始化软件</a:t>
            </a:r>
            <a:endParaRPr lang="en-US" altLang="zh-CN" sz="1800" dirty="0"/>
          </a:p>
          <a:p>
            <a:pPr lvl="1"/>
            <a:r>
              <a:rPr lang="zh-CN" altLang="en-US" sz="1400" dirty="0"/>
              <a:t>完成基本</a:t>
            </a:r>
            <a:r>
              <a:rPr lang="en-US" altLang="zh-CN" sz="1400" dirty="0"/>
              <a:t>IO</a:t>
            </a:r>
            <a:r>
              <a:rPr lang="zh-CN" altLang="en-US" sz="1400" dirty="0"/>
              <a:t>初始化</a:t>
            </a:r>
            <a:endParaRPr lang="en-US" altLang="zh-CN" sz="1400" dirty="0"/>
          </a:p>
          <a:p>
            <a:pPr lvl="2"/>
            <a:r>
              <a:rPr lang="zh-CN" altLang="en-US" sz="1000" dirty="0"/>
              <a:t>初始化硬件设备、建立系统的内存空间映射图</a:t>
            </a:r>
            <a:r>
              <a:rPr lang="en-US" altLang="zh-CN" sz="1000" dirty="0">
                <a:sym typeface="Wingdings" pitchFamily="2" charset="2"/>
              </a:rPr>
              <a:t></a:t>
            </a:r>
            <a:r>
              <a:rPr lang="zh-CN" altLang="en-US" sz="1000" dirty="0">
                <a:sym typeface="Wingdings" pitchFamily="2" charset="2"/>
              </a:rPr>
              <a:t>使得机器进入一个适合</a:t>
            </a:r>
            <a:r>
              <a:rPr lang="en-US" altLang="zh-CN" sz="1000" dirty="0">
                <a:sym typeface="Wingdings" pitchFamily="2" charset="2"/>
              </a:rPr>
              <a:t>OS</a:t>
            </a:r>
            <a:r>
              <a:rPr lang="zh-CN" altLang="en-US" sz="1000" dirty="0">
                <a:sym typeface="Wingdings" pitchFamily="2" charset="2"/>
              </a:rPr>
              <a:t>内核工作的状态</a:t>
            </a:r>
            <a:endParaRPr lang="en-US" altLang="zh-CN" sz="1000" dirty="0"/>
          </a:p>
          <a:p>
            <a:pPr lvl="1"/>
            <a:r>
              <a:rPr lang="zh-CN" altLang="en-US" sz="1400" dirty="0"/>
              <a:t>引导加载功能</a:t>
            </a:r>
            <a:endParaRPr lang="en-US" altLang="zh-CN" sz="1400" dirty="0"/>
          </a:p>
          <a:p>
            <a:pPr lvl="2"/>
            <a:r>
              <a:rPr lang="zh-CN" altLang="en-US" sz="1000" dirty="0"/>
              <a:t>引导加载程序把操作系统内核映像加载到</a:t>
            </a:r>
            <a:r>
              <a:rPr lang="en-US" altLang="zh-CN" sz="1000" dirty="0"/>
              <a:t>RAM</a:t>
            </a:r>
            <a:r>
              <a:rPr lang="zh-CN" altLang="en-US" sz="1000" dirty="0"/>
              <a:t>中，并将系统控制权传递给它。</a:t>
            </a:r>
          </a:p>
          <a:p>
            <a:r>
              <a:rPr lang="en-US" altLang="zh-CN" sz="1800" dirty="0"/>
              <a:t>PC</a:t>
            </a:r>
            <a:r>
              <a:rPr lang="zh-CN" altLang="en-US" sz="1800" dirty="0"/>
              <a:t>机：</a:t>
            </a:r>
            <a:endParaRPr lang="en-US" altLang="zh-CN" sz="1800" dirty="0"/>
          </a:p>
          <a:p>
            <a:pPr lvl="1"/>
            <a:r>
              <a:rPr lang="zh-CN" altLang="en-US" sz="1400" dirty="0"/>
              <a:t>根据工业规范，计算机启动后，</a:t>
            </a:r>
            <a:r>
              <a:rPr lang="en-US" altLang="zh-CN" sz="1400" dirty="0"/>
              <a:t>CPU</a:t>
            </a:r>
            <a:r>
              <a:rPr lang="zh-CN" altLang="en-US" sz="1400" dirty="0"/>
              <a:t>会执行从一个特定地址开始执行系统初始化指令</a:t>
            </a:r>
            <a:endParaRPr lang="en-US" altLang="zh-CN" sz="1400" dirty="0"/>
          </a:p>
          <a:p>
            <a:pPr lvl="1"/>
            <a:r>
              <a:rPr lang="en-US" altLang="zh-CN" sz="1400" dirty="0"/>
              <a:t>PC</a:t>
            </a:r>
            <a:r>
              <a:rPr lang="zh-CN" altLang="en-US" sz="1400" dirty="0"/>
              <a:t>中固化的初始化软件：</a:t>
            </a:r>
            <a:r>
              <a:rPr lang="en-US" altLang="zh-CN" sz="1400" dirty="0"/>
              <a:t>BIOS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EFI</a:t>
            </a:r>
          </a:p>
          <a:p>
            <a:pPr lvl="1"/>
            <a:r>
              <a:rPr lang="en-US" altLang="zh-CN" sz="1400" dirty="0"/>
              <a:t>PC</a:t>
            </a:r>
            <a:r>
              <a:rPr lang="zh-CN" altLang="en-US" sz="1400" dirty="0"/>
              <a:t>中</a:t>
            </a:r>
            <a:r>
              <a:rPr lang="en-US" altLang="zh-CN" sz="1400" dirty="0"/>
              <a:t>NV</a:t>
            </a:r>
            <a:r>
              <a:rPr lang="zh-CN" altLang="en-US" sz="1400" dirty="0"/>
              <a:t>上存储的软件，</a:t>
            </a:r>
            <a:r>
              <a:rPr lang="en-US" altLang="zh-CN" sz="1400" dirty="0"/>
              <a:t>OS</a:t>
            </a:r>
            <a:r>
              <a:rPr lang="zh-CN" altLang="en-US" sz="1400" dirty="0"/>
              <a:t> </a:t>
            </a:r>
            <a:r>
              <a:rPr lang="en-US" altLang="zh-CN" sz="1400" dirty="0"/>
              <a:t>Boot</a:t>
            </a:r>
            <a:r>
              <a:rPr lang="zh-CN" altLang="en-US" sz="1400" dirty="0"/>
              <a:t> </a:t>
            </a:r>
            <a:r>
              <a:rPr lang="en-US" altLang="zh-CN" sz="1400" dirty="0"/>
              <a:t>Loader</a:t>
            </a:r>
          </a:p>
          <a:p>
            <a:r>
              <a:rPr lang="en-US" altLang="zh-CN" sz="1800" dirty="0"/>
              <a:t>Intel</a:t>
            </a:r>
            <a:r>
              <a:rPr lang="zh-CN" altLang="en-US" sz="1800" dirty="0"/>
              <a:t> </a:t>
            </a:r>
            <a:r>
              <a:rPr lang="en-US" altLang="zh-CN" sz="1800" dirty="0"/>
              <a:t>80386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en-US" altLang="zh-CN" sz="1400" dirty="0"/>
              <a:t>Step1:</a:t>
            </a:r>
            <a:r>
              <a:rPr lang="zh-CN" altLang="en-US" sz="1400" dirty="0"/>
              <a:t> 计算机加电后，</a:t>
            </a:r>
            <a:r>
              <a:rPr lang="en-US" altLang="zh-CN" sz="1400" dirty="0"/>
              <a:t>CPU</a:t>
            </a:r>
            <a:r>
              <a:rPr lang="zh-CN" altLang="en-US" sz="1400" dirty="0"/>
              <a:t>从物理地址</a:t>
            </a:r>
            <a:r>
              <a:rPr lang="en-US" altLang="zh-CN" sz="1400" dirty="0"/>
              <a:t>0xFFFFFFF0</a:t>
            </a:r>
            <a:r>
              <a:rPr lang="zh-CN" altLang="en-US" sz="1400" dirty="0"/>
              <a:t>开始执行。</a:t>
            </a:r>
            <a:endParaRPr lang="en-US" altLang="zh-CN" sz="1400" dirty="0"/>
          </a:p>
          <a:p>
            <a:pPr lvl="1"/>
            <a:r>
              <a:rPr lang="en-US" altLang="zh-CN" sz="1400" dirty="0"/>
              <a:t>Step2:</a:t>
            </a:r>
            <a:r>
              <a:rPr lang="zh-CN" altLang="en-US" sz="1400" dirty="0"/>
              <a:t> 在</a:t>
            </a:r>
            <a:r>
              <a:rPr lang="en-US" altLang="zh-CN" sz="1400" dirty="0"/>
              <a:t>0xFFFFFFF0</a:t>
            </a:r>
            <a:r>
              <a:rPr lang="zh-CN" altLang="en-US" sz="1400" dirty="0"/>
              <a:t>这里只是存放了一条跳转指令，通过跳转指令跳到</a:t>
            </a:r>
            <a:r>
              <a:rPr lang="en-US" altLang="zh-CN" sz="1400" dirty="0"/>
              <a:t>BIOS</a:t>
            </a:r>
            <a:r>
              <a:rPr lang="zh-CN" altLang="en-US" sz="1400" dirty="0"/>
              <a:t>例行程序起始点。</a:t>
            </a:r>
            <a:endParaRPr lang="en-US" altLang="zh-CN" sz="1400" dirty="0"/>
          </a:p>
          <a:p>
            <a:pPr lvl="1"/>
            <a:r>
              <a:rPr lang="en-US" altLang="zh-CN" sz="1400" dirty="0"/>
              <a:t>Step3:</a:t>
            </a:r>
            <a:r>
              <a:rPr lang="zh-CN" altLang="en-US" sz="1400" dirty="0"/>
              <a:t> </a:t>
            </a:r>
            <a:r>
              <a:rPr lang="en-US" altLang="zh-CN" sz="1400" dirty="0"/>
              <a:t>BIOS</a:t>
            </a:r>
            <a:r>
              <a:rPr lang="zh-CN" altLang="en-US" sz="1400" dirty="0"/>
              <a:t>做完计算机硬件自检和初始化后，会选择一个启动设备（例如软盘、硬盘、光盘等），并且读取该设备的第一扇区</a:t>
            </a:r>
            <a:r>
              <a:rPr lang="en-US" altLang="zh-CN" sz="1400" dirty="0"/>
              <a:t>(</a:t>
            </a:r>
            <a:r>
              <a:rPr lang="zh-CN" altLang="en-US" sz="1400" dirty="0"/>
              <a:t>即主引导扇区或启动扇区</a:t>
            </a:r>
            <a:r>
              <a:rPr lang="en-US" altLang="zh-CN" sz="1400" dirty="0"/>
              <a:t>)</a:t>
            </a:r>
            <a:r>
              <a:rPr lang="zh-CN" altLang="en-US" sz="1400" dirty="0"/>
              <a:t>到内存一个特定的地址</a:t>
            </a:r>
            <a:r>
              <a:rPr lang="en-US" altLang="zh-CN" sz="1400" dirty="0">
                <a:solidFill>
                  <a:srgbClr val="FF0000"/>
                </a:solidFill>
              </a:rPr>
              <a:t>0x7c00</a:t>
            </a:r>
            <a:r>
              <a:rPr lang="zh-CN" altLang="en-US" sz="1400" dirty="0"/>
              <a:t>处，然后</a:t>
            </a:r>
            <a:r>
              <a:rPr lang="en-US" altLang="zh-CN" sz="1400" dirty="0"/>
              <a:t>CPU</a:t>
            </a:r>
            <a:r>
              <a:rPr lang="zh-CN" altLang="en-US" sz="1400" dirty="0"/>
              <a:t>控制权会转移到那个地址继续执行。至此</a:t>
            </a:r>
            <a:r>
              <a:rPr lang="en-US" altLang="zh-CN" sz="1400" dirty="0"/>
              <a:t>BIOS</a:t>
            </a:r>
            <a:r>
              <a:rPr lang="zh-CN" altLang="en-US" sz="1400" dirty="0"/>
              <a:t>的初始化工作做完了，进一步的工作交给了</a:t>
            </a:r>
            <a:r>
              <a:rPr lang="en-US" altLang="zh-CN" sz="1400" dirty="0"/>
              <a:t>OS</a:t>
            </a:r>
            <a:r>
              <a:rPr lang="zh-CN" altLang="en-US" sz="1400" dirty="0"/>
              <a:t>的</a:t>
            </a:r>
            <a:r>
              <a:rPr lang="en-US" altLang="zh-CN" sz="1400" dirty="0"/>
              <a:t>bootloader</a:t>
            </a:r>
            <a:r>
              <a:rPr lang="zh-CN" altLang="en-US" sz="1400" dirty="0"/>
              <a:t>。</a:t>
            </a:r>
          </a:p>
          <a:p>
            <a:endParaRPr lang="zh-CN" altLang="en-US" sz="1800" dirty="0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5375E469-7521-3540-905B-C98962D2CB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617BAA-6D8E-7A4A-BBB5-C7EED587D551}" type="slidenum">
              <a:rPr lang="en-US" altLang="zh-CN" b="0">
                <a:latin typeface="Times New Roman" panose="02020603050405020304" pitchFamily="18" charset="0"/>
              </a:rPr>
              <a:pPr/>
              <a:t>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16579</TotalTime>
  <Words>1164</Words>
  <Application>Microsoft Office PowerPoint</Application>
  <PresentationFormat>全屏显示(4:3)</PresentationFormat>
  <Paragraphs>123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Image</vt:lpstr>
      <vt:lpstr>操作系统设计及实践</vt:lpstr>
      <vt:lpstr>实验环境搭建：搭建实验的基本环境，熟悉开发与调试工具 </vt:lpstr>
      <vt:lpstr>一、实验目标</vt:lpstr>
      <vt:lpstr>PowerPoint 演示文稿</vt:lpstr>
      <vt:lpstr>二、本次实验内容</vt:lpstr>
      <vt:lpstr>1、安装环境注意事项</vt:lpstr>
      <vt:lpstr>1、安装环境注意事项</vt:lpstr>
      <vt:lpstr>2、一段小代码</vt:lpstr>
      <vt:lpstr>BIOS启动过程</vt:lpstr>
      <vt:lpstr>制作一个可启动的软盘</vt:lpstr>
      <vt:lpstr>Bochs的调试基本命令</vt:lpstr>
      <vt:lpstr>一些以前同学常出现的问题</vt:lpstr>
      <vt:lpstr>3.实验练习要求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1341</cp:revision>
  <cp:lastPrinted>2020-10-15T11:08:07Z</cp:lastPrinted>
  <dcterms:created xsi:type="dcterms:W3CDTF">2005-09-23T15:03:29Z</dcterms:created>
  <dcterms:modified xsi:type="dcterms:W3CDTF">2023-10-09T01:39:05Z</dcterms:modified>
</cp:coreProperties>
</file>