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99" r:id="rId2"/>
    <p:sldId id="667" r:id="rId3"/>
    <p:sldId id="500" r:id="rId4"/>
    <p:sldId id="659" r:id="rId5"/>
    <p:sldId id="670" r:id="rId6"/>
    <p:sldId id="681" r:id="rId7"/>
    <p:sldId id="671" r:id="rId8"/>
    <p:sldId id="682" r:id="rId9"/>
    <p:sldId id="683" r:id="rId10"/>
    <p:sldId id="684" r:id="rId11"/>
    <p:sldId id="685" r:id="rId12"/>
    <p:sldId id="686" r:id="rId13"/>
    <p:sldId id="687" r:id="rId14"/>
    <p:sldId id="57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7925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53B9A9F3-C642-7740-9352-A4ED1043BB2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defRPr>
            </a:lvl1pPr>
          </a:lstStyle>
          <a:p>
            <a:fld id="{2E656B53-CFB6-874B-BB32-FE99832799E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419C5D-6E98-E34D-A8AB-1BF8AA326276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在此处</a:t>
            </a:r>
            <a:r>
              <a:rPr lang="en-US" altLang="zh-CN" dirty="0"/>
              <a:t>,</a:t>
            </a:r>
            <a:r>
              <a:rPr lang="en-US" altLang="zh-CN" dirty="0" err="1"/>
              <a:t>msg_send</a:t>
            </a:r>
            <a:r>
              <a:rPr lang="zh-CN" altLang="en-US" dirty="0"/>
              <a:t>和</a:t>
            </a:r>
            <a:r>
              <a:rPr lang="en-US" altLang="zh-CN" dirty="0" err="1"/>
              <a:t>msg_receive</a:t>
            </a:r>
            <a:r>
              <a:rPr lang="zh-CN" altLang="en-US" dirty="0"/>
              <a:t>是一对儿。解释一下两个的协调流程。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blcok,unblock</a:t>
            </a:r>
            <a:r>
              <a:rPr lang="zh-CN" altLang="en-US" dirty="0"/>
              <a:t>，要搞清楚，他们怎么实现调度的。</a:t>
            </a:r>
            <a:endParaRPr lang="en-US" altLang="zh-CN" dirty="0"/>
          </a:p>
          <a:p>
            <a:r>
              <a:rPr lang="en-US" altLang="zh-CN" dirty="0"/>
              <a:t>Deadlock</a:t>
            </a:r>
            <a:r>
              <a:rPr lang="zh-CN" altLang="en-US" dirty="0"/>
              <a:t>审查一下代码问题，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，这个要看看什么情况下配合</a:t>
            </a:r>
            <a:r>
              <a:rPr lang="en-US" altLang="zh-CN" dirty="0"/>
              <a:t>block unblock</a:t>
            </a:r>
            <a:r>
              <a:rPr lang="zh-CN" altLang="en-US" dirty="0"/>
              <a:t>实现的调度，调度策略是什么。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2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7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这里大家要说一下，同步、异步的概念，进程要在配合呢？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17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50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这二者使用非常多的，</a:t>
            </a:r>
            <a:r>
              <a:rPr lang="en-US" altLang="zh-CN" dirty="0"/>
              <a:t>assert</a:t>
            </a:r>
            <a:r>
              <a:rPr lang="zh-CN" altLang="en-US" dirty="0"/>
              <a:t>是进行断言检查，当出错后，会有相应处理，对于我们这里，对应用程序出错会程序停下来，对内核出错，直接停机。</a:t>
            </a:r>
            <a:endParaRPr lang="en-US" altLang="zh-CN" dirty="0"/>
          </a:p>
          <a:p>
            <a:r>
              <a:rPr lang="en-US" altLang="zh-CN" dirty="0"/>
              <a:t>Panic</a:t>
            </a:r>
            <a:r>
              <a:rPr lang="zh-CN" altLang="en-US" dirty="0"/>
              <a:t>则是更严重的问题，直接停机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4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在此处</a:t>
            </a:r>
            <a:r>
              <a:rPr lang="en-US" altLang="zh-CN" dirty="0"/>
              <a:t>,</a:t>
            </a:r>
            <a:r>
              <a:rPr lang="en-US" altLang="zh-CN" dirty="0" err="1"/>
              <a:t>msg_send</a:t>
            </a:r>
            <a:r>
              <a:rPr lang="zh-CN" altLang="en-US" dirty="0"/>
              <a:t>和</a:t>
            </a:r>
            <a:r>
              <a:rPr lang="en-US" altLang="zh-CN" dirty="0" err="1"/>
              <a:t>msg_receive</a:t>
            </a:r>
            <a:r>
              <a:rPr lang="zh-CN" altLang="en-US" dirty="0"/>
              <a:t>是一对儿。解释一下两个的协调流程。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blcok,unblock</a:t>
            </a:r>
            <a:r>
              <a:rPr lang="zh-CN" altLang="en-US" dirty="0"/>
              <a:t>，要搞清楚，他们怎么实现调度的。</a:t>
            </a:r>
            <a:endParaRPr lang="en-US" altLang="zh-CN" dirty="0"/>
          </a:p>
          <a:p>
            <a:r>
              <a:rPr lang="en-US" altLang="zh-CN" dirty="0"/>
              <a:t>Deadlock</a:t>
            </a:r>
            <a:r>
              <a:rPr lang="zh-CN" altLang="en-US" dirty="0"/>
              <a:t>审查一下代码问题，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，这个要看看什么情况下配合</a:t>
            </a:r>
            <a:r>
              <a:rPr lang="en-US" altLang="zh-CN" dirty="0"/>
              <a:t>block unblock</a:t>
            </a:r>
            <a:r>
              <a:rPr lang="zh-CN" altLang="en-US" dirty="0"/>
              <a:t>实现的调度，调度策略是什么。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96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在此处</a:t>
            </a:r>
            <a:r>
              <a:rPr lang="en-US" altLang="zh-CN" dirty="0"/>
              <a:t>,</a:t>
            </a:r>
            <a:r>
              <a:rPr lang="en-US" altLang="zh-CN" dirty="0" err="1"/>
              <a:t>msg_send</a:t>
            </a:r>
            <a:r>
              <a:rPr lang="zh-CN" altLang="en-US" dirty="0"/>
              <a:t>和</a:t>
            </a:r>
            <a:r>
              <a:rPr lang="en-US" altLang="zh-CN" dirty="0" err="1"/>
              <a:t>msg_receive</a:t>
            </a:r>
            <a:r>
              <a:rPr lang="zh-CN" altLang="en-US" dirty="0"/>
              <a:t>是一对儿。解释一下两个的协调流程。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blcok,unblock</a:t>
            </a:r>
            <a:r>
              <a:rPr lang="zh-CN" altLang="en-US" dirty="0"/>
              <a:t>，要搞清楚，他们怎么实现调度的。</a:t>
            </a:r>
            <a:endParaRPr lang="en-US" altLang="zh-CN" dirty="0"/>
          </a:p>
          <a:p>
            <a:r>
              <a:rPr lang="en-US" altLang="zh-CN" dirty="0"/>
              <a:t>Deadlock</a:t>
            </a:r>
            <a:r>
              <a:rPr lang="zh-CN" altLang="en-US" dirty="0"/>
              <a:t>审查一下代码问题，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，这个要看看什么情况下配合</a:t>
            </a:r>
            <a:r>
              <a:rPr lang="en-US" altLang="zh-CN" dirty="0"/>
              <a:t>block unblock</a:t>
            </a:r>
            <a:r>
              <a:rPr lang="zh-CN" altLang="en-US" dirty="0"/>
              <a:t>实现的调度，调度策略是什么。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在此处</a:t>
            </a:r>
            <a:r>
              <a:rPr lang="en-US" altLang="zh-CN" dirty="0"/>
              <a:t>,</a:t>
            </a:r>
            <a:r>
              <a:rPr lang="en-US" altLang="zh-CN" dirty="0" err="1"/>
              <a:t>msg_send</a:t>
            </a:r>
            <a:r>
              <a:rPr lang="zh-CN" altLang="en-US" dirty="0"/>
              <a:t>和</a:t>
            </a:r>
            <a:r>
              <a:rPr lang="en-US" altLang="zh-CN" dirty="0" err="1"/>
              <a:t>msg_receive</a:t>
            </a:r>
            <a:r>
              <a:rPr lang="zh-CN" altLang="en-US" dirty="0"/>
              <a:t>是一对儿。解释一下两个的协调流程。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blcok,unblock</a:t>
            </a:r>
            <a:r>
              <a:rPr lang="zh-CN" altLang="en-US" dirty="0"/>
              <a:t>，要搞清楚，他们怎么实现调度的。</a:t>
            </a:r>
            <a:endParaRPr lang="en-US" altLang="zh-CN" dirty="0"/>
          </a:p>
          <a:p>
            <a:r>
              <a:rPr lang="en-US" altLang="zh-CN" dirty="0"/>
              <a:t>Deadlock</a:t>
            </a:r>
            <a:r>
              <a:rPr lang="zh-CN" altLang="en-US" dirty="0"/>
              <a:t>审查一下代码问题，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，这个要看看什么情况下配合</a:t>
            </a:r>
            <a:r>
              <a:rPr lang="en-US" altLang="zh-CN" dirty="0"/>
              <a:t>block unblock</a:t>
            </a:r>
            <a:r>
              <a:rPr lang="zh-CN" altLang="en-US" dirty="0"/>
              <a:t>实现的调度，调度策略是什么。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33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在此处</a:t>
            </a:r>
            <a:r>
              <a:rPr lang="en-US" altLang="zh-CN" dirty="0"/>
              <a:t>,</a:t>
            </a:r>
            <a:r>
              <a:rPr lang="en-US" altLang="zh-CN" dirty="0" err="1"/>
              <a:t>msg_send</a:t>
            </a:r>
            <a:r>
              <a:rPr lang="zh-CN" altLang="en-US" dirty="0"/>
              <a:t>和</a:t>
            </a:r>
            <a:r>
              <a:rPr lang="en-US" altLang="zh-CN" dirty="0" err="1"/>
              <a:t>msg_receive</a:t>
            </a:r>
            <a:r>
              <a:rPr lang="zh-CN" altLang="en-US" dirty="0"/>
              <a:t>是一对儿。解释一下两个的协调流程。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blcok,unblock</a:t>
            </a:r>
            <a:r>
              <a:rPr lang="zh-CN" altLang="en-US" dirty="0"/>
              <a:t>，要搞清楚，他们怎么实现调度的。</a:t>
            </a:r>
            <a:endParaRPr lang="en-US" altLang="zh-CN" dirty="0"/>
          </a:p>
          <a:p>
            <a:r>
              <a:rPr lang="en-US" altLang="zh-CN" dirty="0"/>
              <a:t>Deadlock</a:t>
            </a:r>
            <a:r>
              <a:rPr lang="zh-CN" altLang="en-US" dirty="0"/>
              <a:t>审查一下代码问题，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，这个要看看什么情况下配合</a:t>
            </a:r>
            <a:r>
              <a:rPr lang="en-US" altLang="zh-CN" dirty="0"/>
              <a:t>block unblock</a:t>
            </a:r>
            <a:r>
              <a:rPr lang="zh-CN" altLang="en-US" dirty="0"/>
              <a:t>实现的调度，调度策略是什么。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B53-CFB6-874B-BB32-FE99832799E6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8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DCB343-0BC9-5C47-9808-F64DDB3C6EB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A4BAF-B6F8-B747-85AD-8F19D498415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D3420C-5156-B44C-97B6-E3568D6778C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BFB8EA-1FAF-6645-88FE-F034CDD4B99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6381FD-AB08-A945-A51B-2E55D7434DF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3E5A1E-B12D-A240-A073-32AAC920FA7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8CC556-DF08-524B-B12E-5F95868B556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642F94-C142-2640-8104-13463706E5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BA413B-C21C-3643-80AF-6C07203E505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5ABD9B-92AF-3E42-A5FD-C6D109302D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9DE562-F57A-564F-AADC-F1B41EEADB2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b="0">
                <a:latin typeface="Times New Roman" panose="02020603050405020304" pitchFamily="18" charset="0"/>
              </a:defRPr>
            </a:lvl1pPr>
          </a:lstStyle>
          <a:p>
            <a:fld id="{9CE989DA-72A8-5F4A-87A6-8404794D7DCF}" type="slidenum">
              <a:rPr lang="en-US" altLang="zh-CN"/>
              <a:t>‹#›</a:t>
            </a:fld>
            <a:endParaRPr lang="en-US" altLang="zh-CN"/>
          </a:p>
        </p:txBody>
      </p:sp>
      <p:graphicFrame>
        <p:nvGraphicFramePr>
          <p:cNvPr id="1029" name="Object 1024"/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Image" r:id="rId14" imgW="9144000" imgH="1048385" progId="Photoshop.Image.8">
                  <p:embed/>
                </p:oleObj>
              </mc:Choice>
              <mc:Fallback>
                <p:oleObj name="Image" r:id="rId14" imgW="9144000" imgH="1048385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实现中几个重要的函数</a:t>
            </a:r>
            <a:endParaRPr lang="en-US" altLang="zh-CN" dirty="0"/>
          </a:p>
          <a:p>
            <a:pPr lvl="1"/>
            <a:r>
              <a:rPr lang="en-US" altLang="zh-CN" sz="2400" dirty="0" err="1"/>
              <a:t>msg_send</a:t>
            </a:r>
            <a:r>
              <a:rPr lang="fr-FR" altLang="zh-CN" sz="2400" dirty="0"/>
              <a:t>(struct proc* current, int dest, MESSAGE* m)</a:t>
            </a:r>
            <a:endParaRPr lang="en-US" altLang="zh-CN" sz="2400" dirty="0"/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是否在等待该消息（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p_flags&amp;RECEIVING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）若是，则将进程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发送的消息拷贝至进程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，并唤醒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没有等待该消息，则将消息添加至进程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的发送队列，将进程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p_flags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并阻塞进程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7263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实现中几个重要的函数</a:t>
            </a:r>
            <a:endParaRPr lang="en-US" altLang="zh-CN" dirty="0"/>
          </a:p>
          <a:p>
            <a:pPr lvl="1"/>
            <a:r>
              <a:rPr lang="en-US" altLang="zh-CN" sz="2400" dirty="0" err="1"/>
              <a:t>msg_receive</a:t>
            </a:r>
            <a:r>
              <a:rPr lang="en-US" altLang="zh-CN" sz="2400" dirty="0"/>
              <a:t>(struct proc* current, int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, MESSAGE* m)</a:t>
            </a:r>
          </a:p>
          <a:p>
            <a:pPr lvl="2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判断是否有中断需进程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处理，如果有则处理中断。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是否有发送消息至进程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，如果有则将进程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的消息发送队列中进程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发送的消息取出，并唤醒进程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，如果没有则将进程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的状态设置为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状态，并阻塞。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2770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实现中几个重要的函数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unblock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：检测状态，并转调度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Unblock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：修改状态，为调度做准备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会判断当前进程的状态，来进行调度。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8733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进程表项需增加的成员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D675E9-09E4-42F7-B1E6-356BF794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5" y="2372199"/>
            <a:ext cx="8382953" cy="25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266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EE25B-7CBE-AC4C-A751-D14D4A003D2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进程间通信</a:t>
            </a:r>
          </a:p>
        </p:txBody>
      </p:sp>
      <p:sp>
        <p:nvSpPr>
          <p:cNvPr id="17410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操作系统设计实验系列（十）</a:t>
            </a: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1656E-108A-714D-87CD-241C8684CC1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了解微内核架构和宏内核架构的差异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掌握微内核架构中</a:t>
            </a:r>
            <a:r>
              <a:rPr lang="en-US" altLang="zh-CN" sz="2800" dirty="0"/>
              <a:t>IPC</a:t>
            </a:r>
            <a:r>
              <a:rPr lang="zh-CN" altLang="en-US" sz="2800" dirty="0"/>
              <a:t>的实现技巧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8435" name="幻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4D373-0EDB-7143-A15E-94227B6C25D0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二、本次实验基本内容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验证</a:t>
            </a:r>
            <a:r>
              <a:rPr lang="en-US" altLang="zh-CN" sz="2800" dirty="0"/>
              <a:t>IPC</a:t>
            </a:r>
            <a:r>
              <a:rPr lang="zh-CN" altLang="en-US" sz="2800" dirty="0"/>
              <a:t>的实现机理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学习分析</a:t>
            </a:r>
            <a:r>
              <a:rPr lang="en-US" altLang="zh-CN" sz="2800" dirty="0"/>
              <a:t>IPC</a:t>
            </a:r>
            <a:r>
              <a:rPr lang="zh-CN" altLang="en-US" sz="2800" dirty="0"/>
              <a:t>实现的技巧与细节</a:t>
            </a:r>
            <a:endParaRPr lang="en-US" altLang="zh-CN" sz="2800" dirty="0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C4574-70D0-EC44-AB8A-6DE52A581B6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三、本次实验要解决的问题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节资料回答以下问题：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 eaLnBrk="1" hangingPunct="1">
              <a:lnSpc>
                <a:spcPts val="28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微内核与宏内核在系统调用角度差异是什么？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 eaLnBrk="1" hangingPunct="1">
              <a:lnSpc>
                <a:spcPts val="28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我们之前的实验实现，更类似哪种架构？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 eaLnBrk="1" hangingPunct="1">
              <a:lnSpc>
                <a:spcPts val="28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调研一下，目前的主流桌面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mac 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都是怎样的内核架构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 eaLnBrk="1" hangingPunct="1">
              <a:buFont typeface="+mj-ea"/>
              <a:buAutoNum type="circleNumDbPlain"/>
            </a:pPr>
            <a:endParaRPr lang="en-US" altLang="zh-CN" sz="1600" dirty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6499DA-2CE6-114F-ADCD-6AA20B6F0A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三、本次实验要解决的问题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zh-CN" altLang="en-US" sz="2000" dirty="0"/>
              <a:t>阅读</a:t>
            </a:r>
            <a:r>
              <a:rPr lang="en-US" altLang="zh-CN" sz="2000" dirty="0"/>
              <a:t>8.2—8.5</a:t>
            </a:r>
            <a:r>
              <a:rPr lang="zh-CN" altLang="en-US" sz="2000" dirty="0"/>
              <a:t>，并对代码目录</a:t>
            </a:r>
            <a:r>
              <a:rPr lang="en-US" altLang="zh-CN" sz="2000" dirty="0"/>
              <a:t>a</a:t>
            </a:r>
            <a:r>
              <a:rPr lang="zh-CN" altLang="en-US" sz="2000" dirty="0"/>
              <a:t>进行分析，完成以下任务：</a:t>
            </a:r>
            <a:endParaRPr lang="en-US" altLang="zh-CN" sz="20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画出一个逻辑关系图，描述本章实验中</a:t>
            </a:r>
            <a:r>
              <a:rPr lang="en-US" altLang="zh-CN" sz="1600" dirty="0"/>
              <a:t>IPC</a:t>
            </a:r>
            <a:r>
              <a:rPr lang="zh-CN" altLang="en-US" sz="1600" dirty="0"/>
              <a:t>的实现框架机理，并加以文字解释，特别注意：处理器状态的切换，信息的流向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简要描述该处涉及系统调用的流程与作用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在该代码中，当涉及程序与中断事件并发时，是如何施加保护的？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解释一下</a:t>
            </a:r>
            <a:r>
              <a:rPr lang="en-US" altLang="zh-CN" sz="1600" dirty="0"/>
              <a:t>assert</a:t>
            </a:r>
            <a:r>
              <a:rPr lang="zh-CN" altLang="en-US" sz="1600" dirty="0"/>
              <a:t>、</a:t>
            </a:r>
            <a:r>
              <a:rPr lang="en-US" altLang="zh-CN" sz="1600" dirty="0"/>
              <a:t>Panic</a:t>
            </a:r>
            <a:r>
              <a:rPr lang="zh-CN" altLang="en-US" sz="1600" dirty="0"/>
              <a:t>的实现过程（含涉及的系统调用机理），撰写几个小例子验证其作用。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在本部分的消息机制中，如何实现同步通信的？对进程如何调度管理的？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死锁问题是如何解决的？是否存在问题，若有改进之，若无说明验证其正确性。</a:t>
            </a:r>
            <a:endParaRPr lang="en-US" altLang="zh-CN" sz="1600" dirty="0"/>
          </a:p>
          <a:p>
            <a:pPr marL="914400" lvl="1" indent="-514350" eaLnBrk="1" hangingPunct="1">
              <a:buFont typeface="+mj-ea"/>
              <a:buAutoNum type="circleNumDbPlain"/>
            </a:pPr>
            <a:r>
              <a:rPr lang="zh-CN" altLang="en-US" sz="1600" dirty="0"/>
              <a:t>简要分析基于</a:t>
            </a:r>
            <a:r>
              <a:rPr lang="en-US" altLang="zh-CN" sz="1600" dirty="0"/>
              <a:t>IPC</a:t>
            </a:r>
            <a:r>
              <a:rPr lang="zh-CN" altLang="en-US" sz="1600" dirty="0"/>
              <a:t>，如何扩展</a:t>
            </a:r>
            <a:r>
              <a:rPr lang="en-US" altLang="zh-CN" sz="1600" dirty="0" err="1"/>
              <a:t>get_ticks</a:t>
            </a:r>
            <a:r>
              <a:rPr lang="zh-CN" altLang="en-US" sz="1600" dirty="0"/>
              <a:t>的方法</a:t>
            </a:r>
            <a:endParaRPr lang="en-US" altLang="zh-CN" sz="1600" dirty="0"/>
          </a:p>
          <a:p>
            <a:pPr marL="514350" indent="-514350" eaLnBrk="1" hangingPunct="1">
              <a:buFont typeface="+mj-lt"/>
              <a:buAutoNum type="arabicPeriod" startAt="3"/>
            </a:pPr>
            <a:endParaRPr lang="en-US" altLang="zh-CN" sz="2000" dirty="0"/>
          </a:p>
          <a:p>
            <a:pPr marL="514350" indent="-514350" eaLnBrk="1" hangingPunct="1">
              <a:buFont typeface="+mj-lt"/>
              <a:buAutoNum type="arabicPeriod" startAt="3"/>
            </a:pPr>
            <a:r>
              <a:rPr lang="zh-CN" altLang="en-US" sz="2000" dirty="0"/>
              <a:t>针对上学期学习的经典的同步互斥问题，试着用</a:t>
            </a:r>
            <a:r>
              <a:rPr lang="en-US" altLang="zh-CN" sz="2000" dirty="0"/>
              <a:t>IPC</a:t>
            </a:r>
            <a:r>
              <a:rPr lang="zh-CN" altLang="en-US" sz="2000" dirty="0"/>
              <a:t>解决一例。</a:t>
            </a:r>
            <a:endParaRPr lang="en-US" altLang="zh-CN" sz="2000" dirty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6499DA-2CE6-114F-ADCD-6AA20B6F0A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587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0E60D6-5140-45A7-BCEB-8FF94E93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32856"/>
            <a:ext cx="3468751" cy="4337186"/>
          </a:xfrm>
          <a:prstGeom prst="rect">
            <a:avLst/>
          </a:prstGeom>
        </p:spPr>
      </p:pic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 err="1"/>
              <a:t>Minix</a:t>
            </a:r>
            <a:r>
              <a:rPr lang="zh-CN" altLang="en-US" dirty="0"/>
              <a:t>中的系统调用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A4C5D9-96EC-4F3F-A00A-3057599E3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8" y="2692093"/>
            <a:ext cx="4408058" cy="28083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实现中几个重要的函数</a:t>
            </a:r>
            <a:endParaRPr lang="en-US" altLang="zh-CN" dirty="0"/>
          </a:p>
          <a:p>
            <a:pPr lvl="1"/>
            <a:r>
              <a:rPr lang="en-US" altLang="zh-CN" dirty="0"/>
              <a:t>Assert</a:t>
            </a:r>
            <a:r>
              <a:rPr lang="zh-CN" altLang="en-US" dirty="0"/>
              <a:t>与</a:t>
            </a:r>
            <a:r>
              <a:rPr lang="en-US" altLang="zh-CN" dirty="0"/>
              <a:t>panic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BBC295-90A3-4F1A-BDCB-041EE924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" y="2703321"/>
            <a:ext cx="8424936" cy="19295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C4E214-4C0D-486C-AF88-BA83205B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52" y="4612727"/>
            <a:ext cx="6751620" cy="20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29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四、需要了解的一些知识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D9FCD-BF17-43FC-A741-A16D586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5896"/>
            <a:ext cx="7772400" cy="4114800"/>
          </a:xfrm>
        </p:spPr>
        <p:txBody>
          <a:bodyPr/>
          <a:lstStyle/>
          <a:p>
            <a:r>
              <a:rPr lang="zh-CN" altLang="en-US" dirty="0"/>
              <a:t>实现中几个重要的函数</a:t>
            </a:r>
            <a:endParaRPr lang="en-US" altLang="zh-CN" dirty="0"/>
          </a:p>
          <a:p>
            <a:pPr lvl="1"/>
            <a:r>
              <a:rPr lang="fr-FR" altLang="zh-CN" sz="2400" dirty="0"/>
              <a:t>deadlock</a:t>
            </a:r>
            <a:r>
              <a:rPr lang="zh-CN" altLang="fr-FR" sz="2400" dirty="0"/>
              <a:t>（</a:t>
            </a:r>
            <a:r>
              <a:rPr lang="fr-FR" altLang="zh-CN" sz="2400" dirty="0"/>
              <a:t>proc2pid(current), dest</a:t>
            </a:r>
            <a:r>
              <a:rPr lang="zh-CN" altLang="fr-FR" sz="2400" dirty="0"/>
              <a:t>）</a:t>
            </a:r>
            <a:endParaRPr lang="en-US" altLang="zh-CN" sz="2400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5CC9368-1595-4E68-8796-5736EEC66FA6}"/>
              </a:ext>
            </a:extLst>
          </p:cNvPr>
          <p:cNvSpPr/>
          <p:nvPr/>
        </p:nvSpPr>
        <p:spPr bwMode="auto">
          <a:xfrm>
            <a:off x="6158179" y="3020834"/>
            <a:ext cx="1872208" cy="1563916"/>
          </a:xfrm>
          <a:custGeom>
            <a:avLst/>
            <a:gdLst>
              <a:gd name="connsiteX0" fmla="*/ 756084 w 1512168"/>
              <a:gd name="connsiteY0" fmla="*/ 226368 h 1224136"/>
              <a:gd name="connsiteX1" fmla="*/ 216024 w 1512168"/>
              <a:gd name="connsiteY1" fmla="*/ 612069 h 1224136"/>
              <a:gd name="connsiteX2" fmla="*/ 756084 w 1512168"/>
              <a:gd name="connsiteY2" fmla="*/ 997770 h 1224136"/>
              <a:gd name="connsiteX3" fmla="*/ 1296144 w 1512168"/>
              <a:gd name="connsiteY3" fmla="*/ 612069 h 1224136"/>
              <a:gd name="connsiteX4" fmla="*/ 756084 w 1512168"/>
              <a:gd name="connsiteY4" fmla="*/ 226368 h 1224136"/>
              <a:gd name="connsiteX5" fmla="*/ 756084 w 1512168"/>
              <a:gd name="connsiteY5" fmla="*/ 0 h 1224136"/>
              <a:gd name="connsiteX6" fmla="*/ 1512168 w 1512168"/>
              <a:gd name="connsiteY6" fmla="*/ 612068 h 1224136"/>
              <a:gd name="connsiteX7" fmla="*/ 756084 w 1512168"/>
              <a:gd name="connsiteY7" fmla="*/ 1224136 h 1224136"/>
              <a:gd name="connsiteX8" fmla="*/ 0 w 1512168"/>
              <a:gd name="connsiteY8" fmla="*/ 612068 h 1224136"/>
              <a:gd name="connsiteX9" fmla="*/ 756084 w 1512168"/>
              <a:gd name="connsiteY9" fmla="*/ 0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2168" h="1224136">
                <a:moveTo>
                  <a:pt x="756084" y="226368"/>
                </a:moveTo>
                <a:cubicBezTo>
                  <a:pt x="457817" y="226368"/>
                  <a:pt x="216024" y="399052"/>
                  <a:pt x="216024" y="612069"/>
                </a:cubicBezTo>
                <a:cubicBezTo>
                  <a:pt x="216024" y="825086"/>
                  <a:pt x="457817" y="997770"/>
                  <a:pt x="756084" y="997770"/>
                </a:cubicBezTo>
                <a:cubicBezTo>
                  <a:pt x="1054351" y="997770"/>
                  <a:pt x="1296144" y="825086"/>
                  <a:pt x="1296144" y="612069"/>
                </a:cubicBezTo>
                <a:cubicBezTo>
                  <a:pt x="1296144" y="399052"/>
                  <a:pt x="1054351" y="226368"/>
                  <a:pt x="756084" y="226368"/>
                </a:cubicBezTo>
                <a:close/>
                <a:moveTo>
                  <a:pt x="756084" y="0"/>
                </a:moveTo>
                <a:cubicBezTo>
                  <a:pt x="1173658" y="0"/>
                  <a:pt x="1512168" y="274032"/>
                  <a:pt x="1512168" y="612068"/>
                </a:cubicBezTo>
                <a:cubicBezTo>
                  <a:pt x="1512168" y="950104"/>
                  <a:pt x="1173658" y="1224136"/>
                  <a:pt x="756084" y="1224136"/>
                </a:cubicBezTo>
                <a:cubicBezTo>
                  <a:pt x="338510" y="1224136"/>
                  <a:pt x="0" y="950104"/>
                  <a:pt x="0" y="612068"/>
                </a:cubicBezTo>
                <a:cubicBezTo>
                  <a:pt x="0" y="274032"/>
                  <a:pt x="338510" y="0"/>
                  <a:pt x="756084" y="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current          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1BE90C-DD15-4F1D-BA65-176FB28AEDE5}"/>
              </a:ext>
            </a:extLst>
          </p:cNvPr>
          <p:cNvSpPr txBox="1"/>
          <p:nvPr/>
        </p:nvSpPr>
        <p:spPr>
          <a:xfrm>
            <a:off x="1187624" y="2921749"/>
            <a:ext cx="49705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检测是否存在死锁，已知进程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发送消息至进程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，只需检测是否还存在以进程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为起点到进程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的消息发送链路，如果存在，则检测到存在一个消息发送环路，且进程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皆为环路中的节点。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3C9540-7D44-47CD-92AA-349FA1614E55}"/>
              </a:ext>
            </a:extLst>
          </p:cNvPr>
          <p:cNvSpPr txBox="1"/>
          <p:nvPr/>
        </p:nvSpPr>
        <p:spPr>
          <a:xfrm>
            <a:off x="7629844" y="3645024"/>
            <a:ext cx="5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/>
              <a:t> </a:t>
            </a:r>
            <a:r>
              <a:rPr lang="en-US" altLang="zh-CN" sz="1400" b="0" dirty="0" err="1"/>
              <a:t>dest</a:t>
            </a:r>
            <a:endParaRPr lang="zh-CN" altLang="en-US" sz="1400" b="0" dirty="0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54633823-BFA6-4FE0-B573-EF0956D8B906}"/>
              </a:ext>
            </a:extLst>
          </p:cNvPr>
          <p:cNvSpPr/>
          <p:nvPr/>
        </p:nvSpPr>
        <p:spPr bwMode="auto">
          <a:xfrm>
            <a:off x="7020272" y="3235211"/>
            <a:ext cx="769490" cy="625838"/>
          </a:xfrm>
          <a:prstGeom prst="arc">
            <a:avLst>
              <a:gd name="adj1" fmla="val 16700155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8F34639C-1E7B-4A96-AA33-88583D938760}"/>
              </a:ext>
            </a:extLst>
          </p:cNvPr>
          <p:cNvSpPr/>
          <p:nvPr/>
        </p:nvSpPr>
        <p:spPr bwMode="auto">
          <a:xfrm rot="16200000">
            <a:off x="6443094" y="3041564"/>
            <a:ext cx="1252649" cy="1538447"/>
          </a:xfrm>
          <a:prstGeom prst="arc">
            <a:avLst>
              <a:gd name="adj1" fmla="val 5996175"/>
              <a:gd name="adj2" fmla="val 19528965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0766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1788</TotalTime>
  <Words>1083</Words>
  <Application>Microsoft Office PowerPoint</Application>
  <PresentationFormat>全屏显示(4:3)</PresentationFormat>
  <Paragraphs>98</Paragraphs>
  <Slides>14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操作系统设计及实践</vt:lpstr>
      <vt:lpstr>进程间通信</vt:lpstr>
      <vt:lpstr>一、实验目标</vt:lpstr>
      <vt:lpstr>二、本次实验基本内容</vt:lpstr>
      <vt:lpstr>三、本次实验要解决的问题</vt:lpstr>
      <vt:lpstr>三、本次实验要解决的问题</vt:lpstr>
      <vt:lpstr>四、需要了解的一些知识</vt:lpstr>
      <vt:lpstr>四、需要了解的一些知识</vt:lpstr>
      <vt:lpstr>四、需要了解的一些知识</vt:lpstr>
      <vt:lpstr>四、需要了解的一些知识</vt:lpstr>
      <vt:lpstr>四、需要了解的一些知识</vt:lpstr>
      <vt:lpstr>四、需要了解的一些知识</vt:lpstr>
      <vt:lpstr>四、需要了解的一些知识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1380</cp:revision>
  <cp:lastPrinted>2019-12-13T10:24:00Z</cp:lastPrinted>
  <dcterms:created xsi:type="dcterms:W3CDTF">2005-09-23T15:03:00Z</dcterms:created>
  <dcterms:modified xsi:type="dcterms:W3CDTF">2023-12-11T05:14:50Z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DED33FB2881C4FA88EAD1A19DF6C3902</vt:lpwstr>
  </property>
  <property fmtid="{D5CDD505-2E9C-101B-9397-08002B2CF9AE}" pid="3" name="KSOProductBuildVer">
    <vt:lpwstr>2052-11.1.0.11045</vt:lpwstr>
  </property>
</Properties>
</file>