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499" r:id="rId2"/>
    <p:sldId id="667" r:id="rId3"/>
    <p:sldId id="500" r:id="rId4"/>
    <p:sldId id="659" r:id="rId5"/>
    <p:sldId id="668" r:id="rId6"/>
    <p:sldId id="669" r:id="rId7"/>
    <p:sldId id="670" r:id="rId8"/>
    <p:sldId id="671" r:id="rId9"/>
    <p:sldId id="679" r:id="rId10"/>
    <p:sldId id="672" r:id="rId11"/>
    <p:sldId id="673" r:id="rId12"/>
    <p:sldId id="680" r:id="rId13"/>
    <p:sldId id="674" r:id="rId14"/>
    <p:sldId id="675" r:id="rId15"/>
    <p:sldId id="676" r:id="rId16"/>
    <p:sldId id="677" r:id="rId17"/>
    <p:sldId id="678" r:id="rId18"/>
    <p:sldId id="681" r:id="rId19"/>
    <p:sldId id="576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77307" autoAdjust="0"/>
  </p:normalViewPr>
  <p:slideViewPr>
    <p:cSldViewPr>
      <p:cViewPr varScale="1">
        <p:scale>
          <a:sx n="87" d="100"/>
          <a:sy n="87" d="100"/>
        </p:scale>
        <p:origin x="256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C9CABC9-24BC-0740-AD3F-50DDA394CD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1ECAD33-616B-AA48-B457-6D76771157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B620FD9F-EEA3-6748-8D01-8349D02C75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564B8619-D6B0-7C48-8039-5D5A4B687D1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0170962-A079-BD4C-89C9-62CCCE3E9F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D3F93BAA-594C-C34A-B4F8-AE55918B43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911FE7AE-72DB-654A-9700-B53ADD77E43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094A964-3270-2D4C-8036-C12F44FEB82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6053" name="Rectangle 5">
            <a:extLst>
              <a:ext uri="{FF2B5EF4-FFF2-40B4-BE49-F238E27FC236}">
                <a16:creationId xmlns:a16="http://schemas.microsoft.com/office/drawing/2014/main" id="{C75BAB89-3698-564B-BD6A-50CC201FDD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6054" name="Rectangle 6">
            <a:extLst>
              <a:ext uri="{FF2B5EF4-FFF2-40B4-BE49-F238E27FC236}">
                <a16:creationId xmlns:a16="http://schemas.microsoft.com/office/drawing/2014/main" id="{7B3FD970-4876-5B4A-834C-B9D4BEA443B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5" name="Rectangle 7">
            <a:extLst>
              <a:ext uri="{FF2B5EF4-FFF2-40B4-BE49-F238E27FC236}">
                <a16:creationId xmlns:a16="http://schemas.microsoft.com/office/drawing/2014/main" id="{627C7743-ECDE-AB40-9193-F3AFB95473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1" sz="1200" smtClean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99C8635A-4DFB-EA44-A9EA-E48B178733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6DF4534E-12C1-064D-8565-E2F09F6196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CBD63F-ADDA-9B47-9EC7-7B77929489C2}" type="slidenum"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pPr/>
              <a:t>1</a:t>
            </a:fld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152194AE-58E1-FF4B-A203-4FB76D25EC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E87EB33-57A9-404A-8A9F-03A65EADE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71</a:t>
            </a:r>
            <a:r>
              <a:rPr lang="zh-CN" altLang="en-US" dirty="0"/>
              <a:t>行代码，删除</a:t>
            </a:r>
            <a:r>
              <a:rPr lang="en-US" altLang="zh-CN" dirty="0" err="1"/>
              <a:t>dword</a:t>
            </a:r>
            <a:r>
              <a:rPr lang="zh-CN" altLang="en-US" dirty="0"/>
              <a:t>后，前缀缺一个</a:t>
            </a:r>
            <a:r>
              <a:rPr lang="en-US" altLang="zh-CN" dirty="0"/>
              <a:t>66</a:t>
            </a:r>
            <a:r>
              <a:rPr lang="zh-CN" altLang="en-US" dirty="0"/>
              <a:t>，本书效果一样，因为内存寻址空间并不大，计算是一样的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C8635A-4DFB-EA44-A9EA-E48B1787338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208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 err="1"/>
              <a:t>jmp</a:t>
            </a:r>
            <a:r>
              <a:rPr lang="zh-CN" altLang="en-US" dirty="0"/>
              <a:t>的限制，是因为这里没有涉及堆栈切换，不太安全，在</a:t>
            </a:r>
            <a:r>
              <a:rPr lang="en-US" altLang="zh-CN" dirty="0"/>
              <a:t>return</a:t>
            </a:r>
            <a:r>
              <a:rPr lang="zh-CN" altLang="en-US" dirty="0"/>
              <a:t>里面会涉及这个问题。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C8635A-4DFB-EA44-A9EA-E48B1787338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99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0CA8F63-EF06-B548-9054-0A851C47F2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F023E-36D4-884E-8E97-F89D8B263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562F9913-6AB8-DD48-B0B0-0D0236A60B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9536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D63E759-44C8-B540-BF29-37318A0946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1390C-FA5E-2140-8878-C0FAC5565A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8A9DA0D2-0204-7E42-821A-02CC5D656A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02800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5175"/>
            <a:ext cx="1943100" cy="5330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765175"/>
            <a:ext cx="5676900" cy="5330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63F1BF-1EB8-E64F-8426-EF87310212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D54B1-8EA3-3044-9F09-210BDEF46D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8CD15466-4CBA-A841-B3C8-FDCEA4B844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7843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03C5A4-5A1B-5042-A4B1-F34993AA0A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CD1B3-E360-214F-ACA4-0D1C26D4F4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5083E556-2AAE-A646-BD9E-07E5C23315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03791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985BE55-CED5-124D-B488-AA85337D13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7863D-AB99-AD43-8E4F-959CCF655B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8FAEF13C-9B78-9341-AC18-17EDE852E1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16101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BE6507D-8C01-4949-91CE-8E12753E41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AA19B-2EFB-2D4F-B0C1-9D5826A066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F2F44080-96E9-3749-B81A-B19B1E7B84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9714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80DF4D-EFDB-3749-9968-073098B073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A7F0E-6A7D-4E4B-B2FD-0A4AB865B9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027">
            <a:extLst>
              <a:ext uri="{FF2B5EF4-FFF2-40B4-BE49-F238E27FC236}">
                <a16:creationId xmlns:a16="http://schemas.microsoft.com/office/drawing/2014/main" id="{14C6F5CB-0A0A-F34F-8CB3-6AFD762588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8872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7835172-A166-F347-B5F7-92A2377F2D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1FDF7-2CB5-8448-9929-9620915F34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DFD5A47D-A3F9-6043-8F14-0A60D477C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64151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E83A6DF-834E-BB4F-859C-263B1177D7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AF90-3924-6E49-91DD-18DA51F43B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03C36E44-AA94-9040-97AC-80B9BB3398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5419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054818D-5CD0-3E42-910A-6812DAECD8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C1D07-D6C6-6348-8E03-C841D9A683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26F1423E-BA3B-2346-9308-1FC1CDAE6F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9252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CFBD86-0745-BB4D-809F-F298A87C06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EF250-8CCD-A744-81BA-3E8999B27E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2131D4A1-C49C-884A-856A-B322DD90FC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3799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43FAD43-89BB-5448-9710-ABEF0BC83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5175"/>
            <a:ext cx="77724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C3EF506-FEEB-724E-BD53-75A095A8B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50598" name="Rectangle 6">
            <a:extLst>
              <a:ext uri="{FF2B5EF4-FFF2-40B4-BE49-F238E27FC236}">
                <a16:creationId xmlns:a16="http://schemas.microsoft.com/office/drawing/2014/main" id="{AC706DBE-C8AE-9146-81C3-D1A17383B3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90EC8D7-1696-214A-8B35-9591FB7481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29" name="Object 1024">
            <a:extLst>
              <a:ext uri="{FF2B5EF4-FFF2-40B4-BE49-F238E27FC236}">
                <a16:creationId xmlns:a16="http://schemas.microsoft.com/office/drawing/2014/main" id="{D28C71A1-F2FD-834C-81A4-AEF28A741E89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Image" r:id="rId14" imgW="9525000" imgH="1092200" progId="Photoshop.Image.8">
                  <p:embed/>
                </p:oleObj>
              </mc:Choice>
              <mc:Fallback>
                <p:oleObj name="Image" r:id="rId14" imgW="9525000" imgH="1092200" progId="Photoshop.Imag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1025">
            <a:extLst>
              <a:ext uri="{FF2B5EF4-FFF2-40B4-BE49-F238E27FC236}">
                <a16:creationId xmlns:a16="http://schemas.microsoft.com/office/drawing/2014/main" id="{53528353-7532-9744-8438-AC5AE8F350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246813"/>
            <a:ext cx="6477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26" descr="tb00">
            <a:extLst>
              <a:ext uri="{FF2B5EF4-FFF2-40B4-BE49-F238E27FC236}">
                <a16:creationId xmlns:a16="http://schemas.microsoft.com/office/drawing/2014/main" id="{34B030C7-18A0-4E43-A8F6-8291C92FEB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6303963"/>
            <a:ext cx="15843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43" name="Rectangle 1027">
            <a:extLst>
              <a:ext uri="{FF2B5EF4-FFF2-40B4-BE49-F238E27FC236}">
                <a16:creationId xmlns:a16="http://schemas.microsoft.com/office/drawing/2014/main" id="{8AD168EE-121F-3B46-970B-8B7B45EF1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微软雅黑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微软雅黑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微软雅黑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微软雅黑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微软雅黑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12122副本">
            <a:extLst>
              <a:ext uri="{FF2B5EF4-FFF2-40B4-BE49-F238E27FC236}">
                <a16:creationId xmlns:a16="http://schemas.microsoft.com/office/drawing/2014/main" id="{D45D5F2F-82B6-EF4B-841A-3509A821A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1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5">
            <a:extLst>
              <a:ext uri="{FF2B5EF4-FFF2-40B4-BE49-F238E27FC236}">
                <a16:creationId xmlns:a16="http://schemas.microsoft.com/office/drawing/2014/main" id="{35D7F217-34E8-804A-B87D-54C8CFFC05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操作系统设计及实践</a:t>
            </a:r>
          </a:p>
        </p:txBody>
      </p:sp>
      <p:sp>
        <p:nvSpPr>
          <p:cNvPr id="15363" name="副标题 1">
            <a:extLst>
              <a:ext uri="{FF2B5EF4-FFF2-40B4-BE49-F238E27FC236}">
                <a16:creationId xmlns:a16="http://schemas.microsoft.com/office/drawing/2014/main" id="{4A6315EB-8AA2-2C42-96F7-CB9149B48F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信安系操作系统课程组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493C2959-6492-7744-89E8-5A7F5935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213100"/>
            <a:ext cx="525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操作系统原理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配套实验</a:t>
            </a:r>
            <a:endParaRPr lang="en-US" altLang="zh-CN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5665189D-B64A-D345-9469-D6E5BCD84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19113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4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44015DE8-2B8E-4748-89E3-0949F2FE4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四、需了解的知识</a:t>
            </a:r>
          </a:p>
        </p:txBody>
      </p:sp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DD1B85D0-D15F-8144-A112-947F770602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Franklin Gothic Medium" panose="020B0603020102020204" pitchFamily="34" charset="0"/>
              <a:buAutoNum type="arabicPeriod" startAt="2"/>
            </a:pPr>
            <a:r>
              <a:rPr lang="zh-CN" altLang="en-US" sz="2400"/>
              <a:t>环保护</a:t>
            </a:r>
            <a:endParaRPr lang="en-US" altLang="zh-CN" sz="2400"/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7C28F4A0-6161-9B46-9F55-609DAA08F7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1EDF2D-F32C-5345-AA54-1CF4FB669FDF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4580" name="图片 6">
            <a:extLst>
              <a:ext uri="{FF2B5EF4-FFF2-40B4-BE49-F238E27FC236}">
                <a16:creationId xmlns:a16="http://schemas.microsoft.com/office/drawing/2014/main" id="{8EC70D29-2B2F-764E-9EEE-AEE45DC0A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387600"/>
            <a:ext cx="85852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3B8CA50F-22ED-CA43-81F1-1EAC3C71A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四、需了解的知识</a:t>
            </a:r>
          </a:p>
        </p:txBody>
      </p:sp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377B4E23-0E0E-C642-916A-B829580A95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Franklin Gothic Medium" panose="020B0603020102020204" pitchFamily="34" charset="0"/>
              <a:buAutoNum type="arabicPeriod" startAt="2"/>
              <a:defRPr/>
            </a:pPr>
            <a:r>
              <a:rPr lang="zh-CN" altLang="en-US" sz="2400" dirty="0"/>
              <a:t>环保护扩展</a:t>
            </a:r>
            <a:endParaRPr lang="en-US" altLang="zh-CN" sz="2400" dirty="0"/>
          </a:p>
          <a:p>
            <a:pPr lvl="1" indent="-342900">
              <a:defRPr/>
            </a:pPr>
            <a:r>
              <a:rPr lang="en-US" altLang="zh-CN" sz="2000" dirty="0"/>
              <a:t>CPL</a:t>
            </a:r>
          </a:p>
          <a:p>
            <a:pPr lvl="2" indent="-342900">
              <a:defRPr/>
            </a:pPr>
            <a:r>
              <a:rPr lang="zh-CN" altLang="en-US" sz="1600" dirty="0"/>
              <a:t>描述当前执行程序或者任务的特权级。</a:t>
            </a:r>
            <a:r>
              <a:rPr lang="zh-CN" altLang="en-US" sz="1600" dirty="0">
                <a:highlight>
                  <a:srgbClr val="FFFF00"/>
                </a:highlight>
              </a:rPr>
              <a:t>存储在</a:t>
            </a:r>
            <a:r>
              <a:rPr lang="en-US" altLang="zh-CN" sz="1600" dirty="0">
                <a:highlight>
                  <a:srgbClr val="FFFF00"/>
                </a:highlight>
              </a:rPr>
              <a:t>CS</a:t>
            </a:r>
            <a:r>
              <a:rPr lang="zh-CN" altLang="en-US" sz="1600" dirty="0">
                <a:highlight>
                  <a:srgbClr val="FFFF00"/>
                </a:highlight>
              </a:rPr>
              <a:t>和</a:t>
            </a:r>
            <a:r>
              <a:rPr lang="en-US" altLang="zh-CN" sz="1600" dirty="0">
                <a:highlight>
                  <a:srgbClr val="FFFF00"/>
                </a:highlight>
              </a:rPr>
              <a:t>SS</a:t>
            </a:r>
            <a:r>
              <a:rPr lang="zh-CN" altLang="en-US" sz="1600" dirty="0">
                <a:highlight>
                  <a:srgbClr val="FFFF00"/>
                </a:highlight>
              </a:rPr>
              <a:t>的</a:t>
            </a:r>
            <a:r>
              <a:rPr lang="en-US" altLang="zh-CN" sz="1600" dirty="0">
                <a:highlight>
                  <a:srgbClr val="FFFF00"/>
                </a:highlight>
              </a:rPr>
              <a:t>bit</a:t>
            </a:r>
            <a:r>
              <a:rPr lang="zh-CN" altLang="en-US" sz="1600" dirty="0">
                <a:highlight>
                  <a:srgbClr val="FFFF00"/>
                </a:highlight>
              </a:rPr>
              <a:t> </a:t>
            </a:r>
            <a:r>
              <a:rPr lang="en-US" altLang="zh-CN" sz="1600" dirty="0">
                <a:highlight>
                  <a:srgbClr val="FFFF00"/>
                </a:highlight>
              </a:rPr>
              <a:t>0</a:t>
            </a:r>
            <a:r>
              <a:rPr lang="zh-CN" altLang="en-US" sz="1600" dirty="0">
                <a:highlight>
                  <a:srgbClr val="FFFF00"/>
                </a:highlight>
              </a:rPr>
              <a:t>，</a:t>
            </a:r>
            <a:r>
              <a:rPr lang="en-US" altLang="zh-CN" sz="1600" dirty="0">
                <a:highlight>
                  <a:srgbClr val="FFFF00"/>
                </a:highlight>
              </a:rPr>
              <a:t>bit</a:t>
            </a:r>
            <a:r>
              <a:rPr lang="zh-CN" altLang="en-US" sz="1600" dirty="0">
                <a:highlight>
                  <a:srgbClr val="FFFF00"/>
                </a:highlight>
              </a:rPr>
              <a:t> </a:t>
            </a:r>
            <a:r>
              <a:rPr lang="en-US" altLang="zh-CN" sz="1600" dirty="0">
                <a:highlight>
                  <a:srgbClr val="FFFF00"/>
                </a:highlight>
              </a:rPr>
              <a:t>1</a:t>
            </a:r>
            <a:r>
              <a:rPr lang="zh-CN" altLang="en-US" sz="1600" dirty="0"/>
              <a:t>。当程序在不同特权级代码间转移，</a:t>
            </a:r>
            <a:r>
              <a:rPr lang="en-US" altLang="zh-CN" sz="1600" dirty="0"/>
              <a:t>CPL</a:t>
            </a:r>
            <a:r>
              <a:rPr lang="zh-CN" altLang="en-US" sz="1600" dirty="0"/>
              <a:t>会发生改变。</a:t>
            </a:r>
            <a:endParaRPr lang="en-US" altLang="zh-CN" sz="1600" dirty="0"/>
          </a:p>
          <a:p>
            <a:pPr lvl="1" indent="-342900">
              <a:defRPr/>
            </a:pPr>
            <a:r>
              <a:rPr lang="en-US" altLang="zh-CN" sz="2000" dirty="0"/>
              <a:t>DPL</a:t>
            </a:r>
          </a:p>
          <a:p>
            <a:pPr lvl="2" indent="-342900">
              <a:defRPr/>
            </a:pPr>
            <a:r>
              <a:rPr lang="zh-CN" altLang="en-US" sz="1600" dirty="0"/>
              <a:t>描述段或者门的特权级，</a:t>
            </a:r>
            <a:r>
              <a:rPr lang="zh-CN" altLang="en-US" sz="1600" dirty="0">
                <a:highlight>
                  <a:srgbClr val="FFFF00"/>
                </a:highlight>
              </a:rPr>
              <a:t>存储在描述符的</a:t>
            </a:r>
            <a:r>
              <a:rPr lang="en-US" altLang="zh-CN" sz="1600" dirty="0">
                <a:highlight>
                  <a:srgbClr val="FFFF00"/>
                </a:highlight>
              </a:rPr>
              <a:t>DPL</a:t>
            </a:r>
            <a:r>
              <a:rPr lang="zh-CN" altLang="en-US" sz="1600" dirty="0">
                <a:highlight>
                  <a:srgbClr val="FFFF00"/>
                </a:highlight>
              </a:rPr>
              <a:t>字段中</a:t>
            </a:r>
            <a:r>
              <a:rPr lang="zh-CN" altLang="en-US" sz="1600" dirty="0"/>
              <a:t>，是这个段的特权级别，用来表明访问这个段时候，所需要的特权。</a:t>
            </a:r>
            <a:endParaRPr lang="en-US" altLang="zh-CN" sz="1600" dirty="0"/>
          </a:p>
          <a:p>
            <a:pPr lvl="1" indent="-342900">
              <a:defRPr/>
            </a:pPr>
            <a:r>
              <a:rPr lang="en-US" altLang="zh-CN" sz="2000" dirty="0"/>
              <a:t>RPL</a:t>
            </a:r>
          </a:p>
          <a:p>
            <a:pPr lvl="2" indent="-342900">
              <a:defRPr/>
            </a:pPr>
            <a:r>
              <a:rPr lang="zh-CN" altLang="en-US" sz="1600" dirty="0"/>
              <a:t>描述选择子的特权级，</a:t>
            </a:r>
            <a:r>
              <a:rPr lang="zh-CN" altLang="en-US" sz="1600" dirty="0">
                <a:highlight>
                  <a:srgbClr val="FFFF00"/>
                </a:highlight>
              </a:rPr>
              <a:t>段选择子（</a:t>
            </a:r>
            <a:r>
              <a:rPr lang="en-US" altLang="zh-CN" sz="1600" dirty="0">
                <a:highlight>
                  <a:srgbClr val="FFFF00"/>
                </a:highlight>
              </a:rPr>
              <a:t>Selector</a:t>
            </a:r>
            <a:r>
              <a:rPr lang="zh-CN" altLang="en-US" sz="1600" dirty="0">
                <a:highlight>
                  <a:srgbClr val="FFFF00"/>
                </a:highlight>
              </a:rPr>
              <a:t>）的</a:t>
            </a:r>
            <a:r>
              <a:rPr lang="en-US" altLang="zh-CN" sz="1600" dirty="0">
                <a:highlight>
                  <a:srgbClr val="FFFF00"/>
                </a:highlight>
              </a:rPr>
              <a:t>bit0</a:t>
            </a:r>
            <a:r>
              <a:rPr lang="zh-CN" altLang="en-US" sz="1600" dirty="0">
                <a:highlight>
                  <a:srgbClr val="FFFF00"/>
                </a:highlight>
              </a:rPr>
              <a:t>和</a:t>
            </a:r>
            <a:r>
              <a:rPr lang="en-US" altLang="zh-CN" sz="1600" dirty="0">
                <a:highlight>
                  <a:srgbClr val="FFFF00"/>
                </a:highlight>
              </a:rPr>
              <a:t>bit1</a:t>
            </a:r>
            <a:r>
              <a:rPr lang="zh-CN" altLang="en-US" sz="1600" dirty="0"/>
              <a:t>，是可以重载的。例如：被调用的系统过程（</a:t>
            </a:r>
            <a:r>
              <a:rPr lang="en-US" altLang="zh-CN" sz="1600" dirty="0"/>
              <a:t>CPL=0</a:t>
            </a:r>
            <a:r>
              <a:rPr lang="zh-CN" altLang="en-US" sz="1600" dirty="0"/>
              <a:t>）从调用应用过程（</a:t>
            </a:r>
            <a:r>
              <a:rPr lang="en-US" altLang="zh-CN" sz="1600" dirty="0"/>
              <a:t>CPL=3</a:t>
            </a:r>
            <a:r>
              <a:rPr lang="zh-CN" altLang="en-US" sz="1600" dirty="0"/>
              <a:t>）收到一个选择子，就会把这个选择子的</a:t>
            </a:r>
            <a:r>
              <a:rPr lang="en-US" altLang="zh-CN" sz="1600" dirty="0"/>
              <a:t>RPL</a:t>
            </a:r>
            <a:r>
              <a:rPr lang="zh-CN" altLang="en-US" sz="1600" dirty="0"/>
              <a:t>设置成调用者的，从而表明当前是代表调用者的特权级在工作</a:t>
            </a:r>
            <a:r>
              <a:rPr lang="en-US" altLang="zh-CN" sz="1600" dirty="0"/>
              <a:t>CPL=3</a:t>
            </a:r>
            <a:r>
              <a:rPr lang="zh-CN" altLang="en-US" sz="1600" dirty="0"/>
              <a:t>，而不是</a:t>
            </a:r>
            <a:r>
              <a:rPr lang="en-US" altLang="zh-CN" sz="1600" dirty="0"/>
              <a:t>CPL=0</a:t>
            </a:r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C9E4ACE9-ABCD-DA4B-9D99-EE16C8CBB9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76B7DC-EAF1-1948-B0EC-330B0AE592DF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>
            <a:extLst>
              <a:ext uri="{FF2B5EF4-FFF2-40B4-BE49-F238E27FC236}">
                <a16:creationId xmlns:a16="http://schemas.microsoft.com/office/drawing/2014/main" id="{E2DCA9CC-3DEE-4E4B-890A-70DFC71EB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四、需了解的知识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D2C3A48-2AB8-C04E-9802-C0539F2793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750" y="2535238"/>
          <a:ext cx="7772400" cy="202140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778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特权级</a:t>
                      </a:r>
                      <a:endParaRPr lang="en-US" altLang="zh-CN" sz="1800" dirty="0"/>
                    </a:p>
                    <a:p>
                      <a:r>
                        <a:rPr lang="zh-CN" altLang="en-US" sz="1800" dirty="0"/>
                        <a:t>低</a:t>
                      </a:r>
                      <a:r>
                        <a:rPr lang="en-US" altLang="zh-CN" sz="1800" dirty="0">
                          <a:sym typeface="Wingdings" pitchFamily="2" charset="2"/>
                        </a:rPr>
                        <a:t></a:t>
                      </a:r>
                      <a:r>
                        <a:rPr lang="zh-CN" altLang="en-US" sz="1800" dirty="0">
                          <a:sym typeface="Wingdings" pitchFamily="2" charset="2"/>
                        </a:rPr>
                        <a:t>高</a:t>
                      </a:r>
                      <a:endParaRPr lang="en-US" altLang="zh-CN" sz="18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特权级</a:t>
                      </a:r>
                      <a:endParaRPr lang="en-US" altLang="zh-CN" sz="1800" dirty="0"/>
                    </a:p>
                    <a:p>
                      <a:r>
                        <a:rPr lang="zh-CN" altLang="en-US" sz="1800" dirty="0"/>
                        <a:t>高</a:t>
                      </a:r>
                      <a:r>
                        <a:rPr lang="en-US" altLang="zh-CN" sz="1800" dirty="0">
                          <a:sym typeface="Wingdings" pitchFamily="2" charset="2"/>
                        </a:rPr>
                        <a:t></a:t>
                      </a:r>
                      <a:r>
                        <a:rPr lang="zh-CN" altLang="en-US" sz="1800" dirty="0">
                          <a:sym typeface="Wingdings" pitchFamily="2" charset="2"/>
                        </a:rPr>
                        <a:t>低</a:t>
                      </a:r>
                      <a:endParaRPr lang="zh-CN" altLang="en-US" sz="18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相同权限级之间</a:t>
                      </a:r>
                    </a:p>
                  </a:txBody>
                  <a:tcPr marT="45698" marB="456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65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一致代码段</a:t>
                      </a: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允许</a:t>
                      </a: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不允许</a:t>
                      </a: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允许</a:t>
                      </a:r>
                    </a:p>
                  </a:txBody>
                  <a:tcPr marT="45698" marB="456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65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非一致代码段</a:t>
                      </a: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不允许</a:t>
                      </a: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不允许</a:t>
                      </a: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允许</a:t>
                      </a:r>
                    </a:p>
                  </a:txBody>
                  <a:tcPr marT="45698" marB="456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78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数据段</a:t>
                      </a:r>
                      <a:endParaRPr lang="en-US" altLang="zh-CN" sz="1800" dirty="0"/>
                    </a:p>
                    <a:p>
                      <a:r>
                        <a:rPr lang="zh-CN" altLang="en-US" sz="1800" dirty="0"/>
                        <a:t>（非一致）</a:t>
                      </a: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不允许</a:t>
                      </a:r>
                    </a:p>
                    <a:p>
                      <a:endParaRPr lang="zh-CN" altLang="en-US" sz="18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允许</a:t>
                      </a: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允许</a:t>
                      </a:r>
                    </a:p>
                  </a:txBody>
                  <a:tcPr marT="45698" marB="456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45" name="灯片编号占位符 3">
            <a:extLst>
              <a:ext uri="{FF2B5EF4-FFF2-40B4-BE49-F238E27FC236}">
                <a16:creationId xmlns:a16="http://schemas.microsoft.com/office/drawing/2014/main" id="{F985050D-E466-B64F-AE7D-B870BB681E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A20830-F357-614C-BD5C-EC70174A08C5}" type="slidenum">
              <a:rPr lang="en-US" altLang="zh-CN" b="0">
                <a:latin typeface="Times New Roman" panose="02020603050405020304" pitchFamily="18" charset="0"/>
              </a:rPr>
              <a:pPr/>
              <a:t>12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6E2565BC-6C0A-C74B-B3E9-7657B167A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四、需了解的知识</a:t>
            </a:r>
          </a:p>
        </p:txBody>
      </p:sp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B2A088A8-3A13-E049-BD9F-043559C6C9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Franklin Gothic Medium" panose="020B0603020102020204" pitchFamily="34" charset="0"/>
              <a:buAutoNum type="arabicPeriod" startAt="3"/>
            </a:pPr>
            <a:r>
              <a:rPr lang="zh-CN" altLang="en-US" sz="2400" dirty="0"/>
              <a:t>段的特权类型</a:t>
            </a:r>
            <a:endParaRPr lang="en-US" altLang="zh-CN" sz="2400" dirty="0"/>
          </a:p>
          <a:p>
            <a:pPr marL="857250" lvl="1" indent="-457200"/>
            <a:r>
              <a:rPr lang="zh-CN" altLang="en-US" sz="2000" dirty="0"/>
              <a:t>一致性代码段：</a:t>
            </a:r>
            <a:endParaRPr lang="en-US" altLang="zh-CN" sz="2000" dirty="0"/>
          </a:p>
          <a:p>
            <a:pPr marL="1257300" lvl="2" indent="-457200"/>
            <a:r>
              <a:rPr lang="zh-CN" altLang="en-US" sz="1600" dirty="0"/>
              <a:t>允许低特权级的代码段（</a:t>
            </a:r>
            <a:r>
              <a:rPr lang="en-US" altLang="zh-CN" sz="1600" dirty="0"/>
              <a:t>A</a:t>
            </a:r>
            <a:r>
              <a:rPr lang="zh-CN" altLang="en-US" sz="1600" dirty="0"/>
              <a:t>），访问高特权级的代码段（</a:t>
            </a:r>
            <a:r>
              <a:rPr lang="en-US" altLang="zh-CN" sz="1600" dirty="0"/>
              <a:t>B</a:t>
            </a:r>
            <a:r>
              <a:rPr lang="zh-CN" altLang="en-US" sz="1600" dirty="0"/>
              <a:t>），即</a:t>
            </a:r>
            <a:r>
              <a:rPr lang="en-US" altLang="zh-CN" sz="1600" dirty="0"/>
              <a:t>CPL-A&gt;=DPL-B</a:t>
            </a:r>
            <a:r>
              <a:rPr lang="zh-CN" altLang="en-US" sz="1600" dirty="0"/>
              <a:t>，此处</a:t>
            </a:r>
            <a:r>
              <a:rPr lang="en-US" altLang="zh-CN" sz="1600" dirty="0"/>
              <a:t>RPL</a:t>
            </a:r>
            <a:r>
              <a:rPr lang="zh-CN" altLang="en-US" sz="1600" dirty="0"/>
              <a:t>并不检查</a:t>
            </a:r>
            <a:endParaRPr lang="en-US" altLang="zh-CN" sz="1600" dirty="0"/>
          </a:p>
          <a:p>
            <a:pPr marL="1257300" lvl="2" indent="-457200"/>
            <a:r>
              <a:rPr lang="zh-CN" altLang="en-US" sz="1600" dirty="0"/>
              <a:t>这里的高特权级代码不会访问敏感资源、也不会访问异常处理等系统代码，如某个纯粹的数学计算库</a:t>
            </a:r>
            <a:endParaRPr lang="en-US" altLang="zh-CN" sz="1600" dirty="0"/>
          </a:p>
          <a:p>
            <a:pPr marL="1257300" lvl="2" indent="-457200"/>
            <a:r>
              <a:rPr lang="zh-CN" altLang="en-US" sz="1600" dirty="0"/>
              <a:t>一致性：当低特权级代码段，访问高特权级代码段时候，其</a:t>
            </a:r>
            <a:r>
              <a:rPr lang="en-US" altLang="zh-CN" sz="1600" dirty="0"/>
              <a:t>CPL</a:t>
            </a:r>
            <a:r>
              <a:rPr lang="zh-CN" altLang="en-US" sz="1600" dirty="0"/>
              <a:t>不发生变化，</a:t>
            </a:r>
            <a:r>
              <a:rPr lang="en-US" altLang="zh-CN" sz="1600" dirty="0"/>
              <a:t>Why</a:t>
            </a:r>
            <a:r>
              <a:rPr lang="zh-CN" altLang="en-US" sz="1600" dirty="0"/>
              <a:t>？</a:t>
            </a:r>
            <a:endParaRPr lang="en-US" altLang="zh-CN" sz="1600" dirty="0"/>
          </a:p>
          <a:p>
            <a:pPr marL="1257300" lvl="2" indent="-457200"/>
            <a:r>
              <a:rPr lang="zh-CN" altLang="en-US" sz="1600" dirty="0"/>
              <a:t>不允许</a:t>
            </a:r>
            <a:r>
              <a:rPr lang="en-US" altLang="zh-CN" sz="1600" dirty="0"/>
              <a:t>B</a:t>
            </a:r>
            <a:r>
              <a:rPr lang="zh-CN" altLang="en-US" sz="1600" dirty="0"/>
              <a:t>代码段访问</a:t>
            </a:r>
            <a:r>
              <a:rPr lang="en-US" altLang="zh-CN" sz="1600" dirty="0"/>
              <a:t>A</a:t>
            </a:r>
            <a:r>
              <a:rPr lang="zh-CN" altLang="en-US" sz="1600" dirty="0"/>
              <a:t>，</a:t>
            </a:r>
            <a:r>
              <a:rPr lang="en-US" altLang="zh-CN" sz="1600" dirty="0"/>
              <a:t>Why</a:t>
            </a:r>
            <a:r>
              <a:rPr lang="zh-CN" altLang="en-US" sz="1600" dirty="0"/>
              <a:t>？</a:t>
            </a:r>
            <a:endParaRPr lang="en-US" altLang="zh-CN" sz="1600" dirty="0"/>
          </a:p>
          <a:p>
            <a:pPr marL="857250" lvl="1" indent="-457200"/>
            <a:endParaRPr lang="en-US" altLang="zh-CN" sz="2000" dirty="0"/>
          </a:p>
        </p:txBody>
      </p:sp>
      <p:sp>
        <p:nvSpPr>
          <p:cNvPr id="26627" name="灯片编号占位符 3">
            <a:extLst>
              <a:ext uri="{FF2B5EF4-FFF2-40B4-BE49-F238E27FC236}">
                <a16:creationId xmlns:a16="http://schemas.microsoft.com/office/drawing/2014/main" id="{107A7340-3BB8-734E-8747-4FCD842D2F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ADEFF3-D834-8B42-9545-E0204F87A63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6628" name="图片 1">
            <a:extLst>
              <a:ext uri="{FF2B5EF4-FFF2-40B4-BE49-F238E27FC236}">
                <a16:creationId xmlns:a16="http://schemas.microsoft.com/office/drawing/2014/main" id="{1A8942F4-A89F-8A43-9DDF-1C5189AE2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719638"/>
            <a:ext cx="4640262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A92E9E37-EA0F-4247-915D-1A2AAB9F0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四、需了解的知识</a:t>
            </a:r>
          </a:p>
        </p:txBody>
      </p:sp>
      <p:sp>
        <p:nvSpPr>
          <p:cNvPr id="27650" name="内容占位符 2">
            <a:extLst>
              <a:ext uri="{FF2B5EF4-FFF2-40B4-BE49-F238E27FC236}">
                <a16:creationId xmlns:a16="http://schemas.microsoft.com/office/drawing/2014/main" id="{B70D6475-0273-7247-8F49-ED1789DA7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Franklin Gothic Medium" panose="020B0603020102020204" pitchFamily="34" charset="0"/>
              <a:buAutoNum type="arabicPeriod" startAt="3"/>
            </a:pPr>
            <a:r>
              <a:rPr lang="zh-CN" altLang="en-US" sz="2400"/>
              <a:t>段的特权类型</a:t>
            </a:r>
            <a:endParaRPr lang="en-US" altLang="zh-CN" sz="2400"/>
          </a:p>
          <a:p>
            <a:pPr marL="857250" lvl="1" indent="-457200"/>
            <a:r>
              <a:rPr lang="zh-CN" altLang="en-US" sz="2000"/>
              <a:t>非一致性代码段：</a:t>
            </a:r>
            <a:endParaRPr lang="en-US" altLang="zh-CN" sz="2000"/>
          </a:p>
          <a:p>
            <a:pPr marL="1257300" lvl="2" indent="-457200"/>
            <a:r>
              <a:rPr lang="zh-CN" altLang="en-US" sz="1600"/>
              <a:t>只允许同特权级的代码能够访问，</a:t>
            </a:r>
            <a:endParaRPr lang="en-US" altLang="zh-CN" sz="1600"/>
          </a:p>
          <a:p>
            <a:pPr marL="1257300" lvl="2" indent="-457200"/>
            <a:r>
              <a:rPr lang="zh-CN" altLang="en-US" sz="1600"/>
              <a:t>不允许不同级间访问</a:t>
            </a:r>
            <a:r>
              <a:rPr lang="en-US" altLang="zh-CN" sz="1600"/>
              <a:t>:if</a:t>
            </a:r>
            <a:r>
              <a:rPr lang="zh-CN" altLang="en-US" sz="1600"/>
              <a:t> </a:t>
            </a:r>
            <a:r>
              <a:rPr lang="en-US" altLang="zh-CN" sz="1600"/>
              <a:t>A&lt;&gt;B, A</a:t>
            </a:r>
            <a:r>
              <a:rPr lang="zh-CN" altLang="en-US" sz="1600"/>
              <a:t>不能访问</a:t>
            </a:r>
            <a:r>
              <a:rPr lang="en-US" altLang="zh-CN" sz="1600"/>
              <a:t>B</a:t>
            </a:r>
            <a:r>
              <a:rPr lang="zh-CN" altLang="en-US" sz="1600"/>
              <a:t>，</a:t>
            </a:r>
            <a:r>
              <a:rPr lang="en-US" altLang="zh-CN" sz="1600"/>
              <a:t>B</a:t>
            </a:r>
            <a:r>
              <a:rPr lang="zh-CN" altLang="en-US" sz="1600"/>
              <a:t>不能访问</a:t>
            </a:r>
            <a:r>
              <a:rPr lang="en-US" altLang="zh-CN" sz="1600"/>
              <a:t>A</a:t>
            </a:r>
          </a:p>
          <a:p>
            <a:pPr marL="1257300" lvl="2" indent="-457200"/>
            <a:r>
              <a:rPr lang="zh-CN" altLang="en-US" sz="1600"/>
              <a:t>作用：为了避免低特权级代码访问被操作系统保护起来的系统代码</a:t>
            </a:r>
            <a:endParaRPr lang="en-US" altLang="zh-CN" sz="1600"/>
          </a:p>
          <a:p>
            <a:pPr marL="1257300" lvl="2" indent="-457200"/>
            <a:r>
              <a:rPr lang="en-US" altLang="zh-CN" sz="1600"/>
              <a:t>CPL-A=DPL-B</a:t>
            </a:r>
            <a:r>
              <a:rPr lang="zh-CN" altLang="en-US" sz="1600"/>
              <a:t>，</a:t>
            </a:r>
            <a:r>
              <a:rPr lang="en-US" altLang="zh-CN" sz="1600"/>
              <a:t>RPL-A&lt;=DPL-B(WHY</a:t>
            </a:r>
            <a:r>
              <a:rPr lang="zh-CN" altLang="en-US" sz="1600"/>
              <a:t> </a:t>
            </a:r>
            <a:r>
              <a:rPr lang="en-US" altLang="zh-CN" sz="1600"/>
              <a:t>RPL</a:t>
            </a:r>
            <a:r>
              <a:rPr lang="zh-CN" altLang="en-US" sz="1600"/>
              <a:t>不能高于，因为</a:t>
            </a:r>
            <a:r>
              <a:rPr lang="en-US" altLang="zh-CN" sz="1600"/>
              <a:t>RPL</a:t>
            </a:r>
            <a:r>
              <a:rPr lang="zh-CN" altLang="en-US" sz="1600"/>
              <a:t>跟调用者有关</a:t>
            </a:r>
            <a:r>
              <a:rPr lang="en-US" altLang="zh-CN" sz="1600"/>
              <a:t>)</a:t>
            </a:r>
          </a:p>
          <a:p>
            <a:pPr marL="857250" lvl="1" indent="-457200"/>
            <a:r>
              <a:rPr lang="zh-CN" altLang="en-US" sz="2000"/>
              <a:t>数据段：</a:t>
            </a:r>
            <a:endParaRPr lang="en-US" altLang="zh-CN" sz="2000"/>
          </a:p>
          <a:p>
            <a:pPr marL="1257300" lvl="2" indent="-457200"/>
            <a:r>
              <a:rPr lang="zh-CN" altLang="en-US" sz="1600"/>
              <a:t>高特权级别代码可以访问低特权级别数据</a:t>
            </a:r>
            <a:endParaRPr lang="en-US" altLang="zh-CN" sz="1600"/>
          </a:p>
          <a:p>
            <a:pPr marL="1257300" lvl="2" indent="-457200"/>
            <a:r>
              <a:rPr lang="zh-CN" altLang="en-US" sz="1600"/>
              <a:t>同特权级别代码可以访问同特权级别数据</a:t>
            </a:r>
            <a:endParaRPr lang="en-US" altLang="zh-CN" sz="1600"/>
          </a:p>
          <a:p>
            <a:pPr marL="1257300" lvl="2" indent="-457200"/>
            <a:r>
              <a:rPr lang="zh-CN" altLang="en-US" sz="1600"/>
              <a:t>不允许低特权级别代码访问高特权级别数据</a:t>
            </a:r>
            <a:endParaRPr lang="en-US" altLang="zh-CN" sz="1600"/>
          </a:p>
          <a:p>
            <a:pPr marL="1257300" lvl="2" indent="-457200"/>
            <a:r>
              <a:rPr lang="zh-CN" altLang="en-US" sz="1600"/>
              <a:t>确保数据的完整性，避免被破坏</a:t>
            </a:r>
            <a:endParaRPr lang="en-US" altLang="zh-CN" sz="1600"/>
          </a:p>
          <a:p>
            <a:pPr marL="857250" lvl="1" indent="-457200"/>
            <a:endParaRPr lang="en-US" altLang="zh-CN" sz="2000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BC65DF63-59B1-E145-A668-90C6CF5A4B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331F8C-FDDF-A146-8FB6-4E42D87DF2D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F8C1DD22-958D-CD4E-8BFA-C98ABB73B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四、需了解的知识</a:t>
            </a:r>
          </a:p>
        </p:txBody>
      </p:sp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44CEA8DE-2A1E-8F46-8BAE-22A984E488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Franklin Gothic Medium" panose="020B0603020102020204" pitchFamily="34" charset="0"/>
              <a:buAutoNum type="arabicPeriod" startAt="3"/>
            </a:pPr>
            <a:r>
              <a:rPr lang="zh-CN" altLang="en-US" sz="2400"/>
              <a:t>段的特权类型</a:t>
            </a:r>
            <a:endParaRPr lang="en-US" altLang="zh-CN" sz="2400"/>
          </a:p>
          <a:p>
            <a:pPr marL="857250" lvl="1" indent="-457200"/>
            <a:endParaRPr lang="en-US" altLang="zh-CN" sz="2000"/>
          </a:p>
        </p:txBody>
      </p:sp>
      <p:sp>
        <p:nvSpPr>
          <p:cNvPr id="28675" name="灯片编号占位符 3">
            <a:extLst>
              <a:ext uri="{FF2B5EF4-FFF2-40B4-BE49-F238E27FC236}">
                <a16:creationId xmlns:a16="http://schemas.microsoft.com/office/drawing/2014/main" id="{A66C9980-DB9A-B44C-881F-9778EAE70D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4363AC-A284-6D4C-9C32-60E75F74F6A9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8676" name="图片 1">
            <a:extLst>
              <a:ext uri="{FF2B5EF4-FFF2-40B4-BE49-F238E27FC236}">
                <a16:creationId xmlns:a16="http://schemas.microsoft.com/office/drawing/2014/main" id="{2E5A84D9-4BD5-8840-9D7A-9F764D098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520950"/>
            <a:ext cx="4940300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8A265E0F-1E02-FF45-9AAD-7EDE1189D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四、需了解的知识</a:t>
            </a:r>
          </a:p>
        </p:txBody>
      </p:sp>
      <p:sp>
        <p:nvSpPr>
          <p:cNvPr id="29698" name="内容占位符 2">
            <a:extLst>
              <a:ext uri="{FF2B5EF4-FFF2-40B4-BE49-F238E27FC236}">
                <a16:creationId xmlns:a16="http://schemas.microsoft.com/office/drawing/2014/main" id="{A141718D-0A74-6341-8450-2C124F8476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Franklin Gothic Medium" panose="020B0603020102020204" pitchFamily="34" charset="0"/>
              <a:buAutoNum type="arabicPeriod" startAt="4"/>
            </a:pPr>
            <a:r>
              <a:rPr lang="zh-CN" altLang="en-US" sz="2400" dirty="0"/>
              <a:t>不同特权级别段之间的代码转移</a:t>
            </a:r>
            <a:endParaRPr lang="en-US" altLang="zh-CN" sz="2400" dirty="0"/>
          </a:p>
          <a:p>
            <a:pPr marL="857250" lvl="1" indent="-457200"/>
            <a:r>
              <a:rPr lang="zh-CN" altLang="en-US" sz="2000" dirty="0"/>
              <a:t>一致代码段，直接访问，只能是</a:t>
            </a:r>
            <a:r>
              <a:rPr lang="en-US" altLang="zh-CN" sz="2000" dirty="0"/>
              <a:t>CPL&gt;=</a:t>
            </a:r>
            <a:r>
              <a:rPr lang="zh-CN" altLang="en-US" sz="2000" dirty="0"/>
              <a:t>目标代码段的</a:t>
            </a:r>
            <a:r>
              <a:rPr lang="en-US" altLang="zh-CN" sz="2000" dirty="0"/>
              <a:t>DPL</a:t>
            </a:r>
          </a:p>
          <a:p>
            <a:pPr marL="857250" lvl="1" indent="-457200"/>
            <a:r>
              <a:rPr lang="zh-CN" altLang="en-US" sz="2000" dirty="0"/>
              <a:t>非一致代码段，直接访问，只能同级</a:t>
            </a:r>
            <a:r>
              <a:rPr lang="en-US" altLang="zh-CN" sz="2000" dirty="0"/>
              <a:t>CPL</a:t>
            </a:r>
            <a:r>
              <a:rPr lang="zh-CN" altLang="en-US" sz="2000" dirty="0"/>
              <a:t>，且调用</a:t>
            </a:r>
            <a:r>
              <a:rPr lang="en-US" altLang="zh-CN" sz="2000" dirty="0"/>
              <a:t>RPL&lt;=</a:t>
            </a:r>
            <a:r>
              <a:rPr lang="zh-CN" altLang="en-US" sz="2000" dirty="0"/>
              <a:t>目标</a:t>
            </a:r>
            <a:r>
              <a:rPr lang="en-US" altLang="zh-CN" sz="2000" dirty="0"/>
              <a:t>DPL</a:t>
            </a:r>
          </a:p>
          <a:p>
            <a:pPr marL="857250" lvl="1" indent="-457200"/>
            <a:r>
              <a:rPr lang="zh-CN" altLang="en-US" sz="2000"/>
              <a:t>如何实现任意特权级访问呢？调用 </a:t>
            </a:r>
            <a:r>
              <a:rPr lang="en-US" altLang="zh-CN" sz="2000" dirty="0">
                <a:solidFill>
                  <a:srgbClr val="FF0000"/>
                </a:solidFill>
              </a:rPr>
              <a:t>CALL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GATE</a:t>
            </a:r>
          </a:p>
          <a:p>
            <a:pPr marL="857250" lvl="1" indent="-457200"/>
            <a:endParaRPr lang="en-US" altLang="zh-CN" sz="2000" dirty="0"/>
          </a:p>
          <a:p>
            <a:pPr marL="857250" lvl="1" indent="-457200"/>
            <a:endParaRPr lang="en-US" altLang="zh-CN" sz="2000" dirty="0"/>
          </a:p>
          <a:p>
            <a:pPr marL="857250" lvl="1" indent="-457200"/>
            <a:endParaRPr lang="en-US" altLang="zh-CN" sz="2000" dirty="0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492795B1-AD2F-0145-864E-D465A4334B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35066C-41B1-A94F-B4D7-D75DCC6618D2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9700" name="图片 2">
            <a:extLst>
              <a:ext uri="{FF2B5EF4-FFF2-40B4-BE49-F238E27FC236}">
                <a16:creationId xmlns:a16="http://schemas.microsoft.com/office/drawing/2014/main" id="{4C1E14D1-DB3B-794A-8128-79CD469CA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795713"/>
            <a:ext cx="75438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>
            <a:extLst>
              <a:ext uri="{FF2B5EF4-FFF2-40B4-BE49-F238E27FC236}">
                <a16:creationId xmlns:a16="http://schemas.microsoft.com/office/drawing/2014/main" id="{E9C0F9BD-4648-C74F-A161-46631BF1F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四、需了解的知识</a:t>
            </a:r>
          </a:p>
        </p:txBody>
      </p:sp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809DBF85-A2C4-9D42-BE21-C7C430B55B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Franklin Gothic Medium" panose="020B0603020102020204" pitchFamily="34" charset="0"/>
              <a:buAutoNum type="arabicPeriod" startAt="4"/>
            </a:pPr>
            <a:r>
              <a:rPr lang="zh-CN" altLang="en-US" sz="2400"/>
              <a:t>不同特权级别段之间的代码转移</a:t>
            </a:r>
            <a:endParaRPr lang="en-US" altLang="zh-CN" sz="2400"/>
          </a:p>
          <a:p>
            <a:pPr marL="857250" lvl="1" indent="-457200"/>
            <a:r>
              <a:rPr lang="zh-CN" altLang="en-US" sz="2000"/>
              <a:t>本质上是一个添加了属性的特殊入口地址</a:t>
            </a:r>
            <a:endParaRPr lang="en-US" altLang="zh-CN" sz="2000"/>
          </a:p>
          <a:p>
            <a:pPr marL="857250" lvl="1" indent="-457200"/>
            <a:r>
              <a:rPr lang="zh-CN" altLang="en-US" sz="2000"/>
              <a:t>代码</a:t>
            </a:r>
            <a:r>
              <a:rPr lang="en-US" altLang="zh-CN" sz="2000"/>
              <a:t>A</a:t>
            </a:r>
            <a:r>
              <a:rPr lang="en-US" altLang="zh-CN" sz="2000">
                <a:sym typeface="Wingdings" pitchFamily="2" charset="2"/>
              </a:rPr>
              <a:t></a:t>
            </a:r>
            <a:r>
              <a:rPr lang="zh-CN" altLang="en-US" sz="2000"/>
              <a:t>调用门</a:t>
            </a:r>
            <a:r>
              <a:rPr lang="en-US" altLang="zh-CN" sz="2000"/>
              <a:t>G</a:t>
            </a:r>
            <a:r>
              <a:rPr lang="en-US" altLang="zh-CN" sz="2000">
                <a:sym typeface="Wingdings" pitchFamily="2" charset="2"/>
              </a:rPr>
              <a:t></a:t>
            </a:r>
            <a:r>
              <a:rPr lang="zh-CN" altLang="en-US" sz="2000">
                <a:sym typeface="Wingdings" pitchFamily="2" charset="2"/>
              </a:rPr>
              <a:t>代码</a:t>
            </a:r>
            <a:r>
              <a:rPr lang="en-US" altLang="zh-CN" sz="2000">
                <a:sym typeface="Wingdings" pitchFamily="2" charset="2"/>
              </a:rPr>
              <a:t>B</a:t>
            </a:r>
          </a:p>
          <a:p>
            <a:pPr marL="857250" lvl="1" indent="-457200"/>
            <a:r>
              <a:rPr lang="en-US" altLang="zh-CN" sz="2000"/>
              <a:t>CPL-A,RPL-A &lt;= DPL_G</a:t>
            </a:r>
          </a:p>
          <a:p>
            <a:pPr marL="857250" lvl="1" indent="-457200"/>
            <a:r>
              <a:rPr lang="zh-CN" altLang="en-US" sz="2000"/>
              <a:t>如果</a:t>
            </a:r>
            <a:r>
              <a:rPr lang="en-US" altLang="zh-CN" sz="2000"/>
              <a:t>B</a:t>
            </a:r>
            <a:r>
              <a:rPr lang="zh-CN" altLang="en-US" sz="2000"/>
              <a:t>为一致代码段</a:t>
            </a:r>
            <a:endParaRPr lang="en-US" altLang="zh-CN" sz="2000"/>
          </a:p>
          <a:p>
            <a:pPr marL="1257300" lvl="2" indent="-457200"/>
            <a:r>
              <a:rPr lang="en-US" altLang="zh-CN" sz="1600"/>
              <a:t>CPL-A, RPL-A &lt;= DPL_G</a:t>
            </a:r>
          </a:p>
          <a:p>
            <a:pPr marL="1257300" lvl="2" indent="-457200"/>
            <a:r>
              <a:rPr lang="en-US" altLang="zh-CN" sz="1600"/>
              <a:t>CPL-A&gt;=DPL_B</a:t>
            </a:r>
          </a:p>
          <a:p>
            <a:pPr marL="1257300" lvl="2" indent="-457200"/>
            <a:r>
              <a:rPr lang="zh-CN" altLang="en-US" sz="1600"/>
              <a:t>实现了从低特权代码</a:t>
            </a:r>
            <a:r>
              <a:rPr lang="en-US" altLang="zh-CN" sz="1600"/>
              <a:t>A--&gt;</a:t>
            </a:r>
            <a:r>
              <a:rPr lang="zh-CN" altLang="en-US" sz="1600"/>
              <a:t>高特权代码</a:t>
            </a:r>
            <a:r>
              <a:rPr lang="en-US" altLang="zh-CN" sz="1600"/>
              <a:t>B</a:t>
            </a:r>
          </a:p>
          <a:p>
            <a:pPr marL="857250" lvl="1" indent="-457200"/>
            <a:r>
              <a:rPr lang="zh-CN" altLang="en-US" sz="2000"/>
              <a:t>如果</a:t>
            </a:r>
            <a:r>
              <a:rPr lang="en-US" altLang="zh-CN" sz="2000"/>
              <a:t>B</a:t>
            </a:r>
            <a:r>
              <a:rPr lang="zh-CN" altLang="en-US" sz="2000"/>
              <a:t>为非一致代码段</a:t>
            </a:r>
            <a:endParaRPr lang="en-US" altLang="zh-CN" sz="2000"/>
          </a:p>
          <a:p>
            <a:pPr marL="1257300" lvl="2" indent="-457200"/>
            <a:r>
              <a:rPr lang="en-US" altLang="zh-CN" sz="1600"/>
              <a:t>CALL</a:t>
            </a:r>
            <a:r>
              <a:rPr lang="zh-CN" altLang="en-US" sz="1600"/>
              <a:t>：</a:t>
            </a:r>
            <a:r>
              <a:rPr lang="en-US" altLang="zh-CN" sz="1600"/>
              <a:t>CPL-A&gt;=DPL_B</a:t>
            </a:r>
          </a:p>
          <a:p>
            <a:pPr marL="1257300" lvl="2" indent="-457200"/>
            <a:r>
              <a:rPr lang="en-US" altLang="zh-CN" sz="1600"/>
              <a:t>JMP:    CPL-A =  DPL_B</a:t>
            </a:r>
          </a:p>
          <a:p>
            <a:pPr marL="857250" lvl="1" indent="-457200"/>
            <a:r>
              <a:rPr lang="zh-CN" altLang="en-US" sz="2000"/>
              <a:t>通过</a:t>
            </a:r>
            <a:r>
              <a:rPr lang="en-US" altLang="zh-CN" sz="2000"/>
              <a:t>Call</a:t>
            </a:r>
            <a:r>
              <a:rPr lang="zh-CN" altLang="en-US" sz="2000"/>
              <a:t> </a:t>
            </a:r>
            <a:r>
              <a:rPr lang="en-US" altLang="zh-CN" sz="2000"/>
              <a:t>Gate</a:t>
            </a:r>
            <a:r>
              <a:rPr lang="zh-CN" altLang="en-US" sz="2000"/>
              <a:t> </a:t>
            </a:r>
            <a:r>
              <a:rPr lang="en-US" altLang="zh-CN" sz="2000"/>
              <a:t>+</a:t>
            </a:r>
            <a:r>
              <a:rPr lang="zh-CN" altLang="en-US" sz="2000"/>
              <a:t> </a:t>
            </a:r>
            <a:r>
              <a:rPr lang="en-US" altLang="zh-CN" sz="2000"/>
              <a:t>Call,</a:t>
            </a:r>
            <a:r>
              <a:rPr lang="zh-CN" altLang="en-US" sz="2000"/>
              <a:t>实现了从低特权级</a:t>
            </a:r>
            <a:r>
              <a:rPr lang="en-US" altLang="zh-CN" sz="2000"/>
              <a:t>--&gt;</a:t>
            </a:r>
            <a:r>
              <a:rPr lang="zh-CN" altLang="en-US" sz="2000"/>
              <a:t>高特权级的访问</a:t>
            </a:r>
            <a:endParaRPr lang="en-US" altLang="zh-CN" sz="2000"/>
          </a:p>
          <a:p>
            <a:pPr marL="857250" lvl="1" indent="-457200"/>
            <a:endParaRPr lang="en-US" altLang="zh-CN" sz="2000"/>
          </a:p>
          <a:p>
            <a:pPr marL="857250" lvl="1" indent="-457200"/>
            <a:endParaRPr lang="en-US" altLang="zh-CN" sz="2000"/>
          </a:p>
        </p:txBody>
      </p:sp>
      <p:sp>
        <p:nvSpPr>
          <p:cNvPr id="30723" name="灯片编号占位符 3">
            <a:extLst>
              <a:ext uri="{FF2B5EF4-FFF2-40B4-BE49-F238E27FC236}">
                <a16:creationId xmlns:a16="http://schemas.microsoft.com/office/drawing/2014/main" id="{A03D0390-A872-5342-A11C-23F7243FAB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DC78E9-0632-A444-9AE9-FB5A368A692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24" name="图片 1">
            <a:extLst>
              <a:ext uri="{FF2B5EF4-FFF2-40B4-BE49-F238E27FC236}">
                <a16:creationId xmlns:a16="http://schemas.microsoft.com/office/drawing/2014/main" id="{770EA1E9-019E-F843-9857-56268F82B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852738"/>
            <a:ext cx="3309938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>
            <a:extLst>
              <a:ext uri="{FF2B5EF4-FFF2-40B4-BE49-F238E27FC236}">
                <a16:creationId xmlns:a16="http://schemas.microsoft.com/office/drawing/2014/main" id="{E4D1EAC7-3758-2348-845D-692DFCC3B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四、需了解的知识</a:t>
            </a:r>
          </a:p>
        </p:txBody>
      </p:sp>
      <p:sp>
        <p:nvSpPr>
          <p:cNvPr id="31746" name="内容占位符 2">
            <a:extLst>
              <a:ext uri="{FF2B5EF4-FFF2-40B4-BE49-F238E27FC236}">
                <a16:creationId xmlns:a16="http://schemas.microsoft.com/office/drawing/2014/main" id="{43D59990-275B-4B46-8684-AC4B3FAFD5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Franklin Gothic Medium" panose="020B0603020102020204" pitchFamily="34" charset="0"/>
              <a:buAutoNum type="arabicPeriod" startAt="5"/>
            </a:pPr>
            <a:r>
              <a:rPr lang="zh-CN" altLang="en-US" sz="2400"/>
              <a:t>不同特权级代码之间切换，上下文如何恢复？</a:t>
            </a:r>
            <a:endParaRPr lang="en-US" altLang="zh-CN" sz="2400"/>
          </a:p>
          <a:p>
            <a:pPr marL="857250" lvl="1" indent="-457200"/>
            <a:r>
              <a:rPr lang="en-US" altLang="zh-CN" sz="2000"/>
              <a:t>Task-State</a:t>
            </a:r>
            <a:r>
              <a:rPr lang="zh-CN" altLang="en-US" sz="2000"/>
              <a:t> </a:t>
            </a:r>
            <a:r>
              <a:rPr lang="en-US" altLang="zh-CN" sz="2000"/>
              <a:t>Segment</a:t>
            </a:r>
          </a:p>
          <a:p>
            <a:pPr marL="457200" indent="-457200">
              <a:buFont typeface="Franklin Gothic Medium" panose="020B0603020102020204" pitchFamily="34" charset="0"/>
              <a:buAutoNum type="arabicPeriod" startAt="6"/>
            </a:pPr>
            <a:endParaRPr lang="en-US" altLang="zh-CN" sz="2400"/>
          </a:p>
          <a:p>
            <a:pPr marL="457200" indent="-457200">
              <a:buFont typeface="Franklin Gothic Medium" panose="020B0603020102020204" pitchFamily="34" charset="0"/>
              <a:buAutoNum type="arabicPeriod" startAt="6"/>
            </a:pPr>
            <a:r>
              <a:rPr lang="zh-CN" altLang="en-US" sz="2400"/>
              <a:t>如何实现高特权级</a:t>
            </a:r>
            <a:r>
              <a:rPr lang="en-US" altLang="zh-CN" sz="2400">
                <a:sym typeface="Wingdings" pitchFamily="2" charset="2"/>
              </a:rPr>
              <a:t></a:t>
            </a:r>
            <a:r>
              <a:rPr lang="zh-CN" altLang="en-US" sz="2400"/>
              <a:t>低特权级</a:t>
            </a:r>
            <a:endParaRPr lang="en-US" altLang="zh-CN" sz="2400"/>
          </a:p>
          <a:p>
            <a:pPr marL="857250" lvl="1" indent="-457200"/>
            <a:r>
              <a:rPr lang="zh-CN" altLang="en-US" sz="2000"/>
              <a:t>可采用</a:t>
            </a:r>
            <a:r>
              <a:rPr lang="en-US" altLang="zh-CN" sz="2000"/>
              <a:t>return</a:t>
            </a:r>
            <a:r>
              <a:rPr lang="zh-CN" altLang="en-US" sz="2000"/>
              <a:t>方法</a:t>
            </a:r>
            <a:endParaRPr lang="en-US" altLang="zh-CN" sz="2000"/>
          </a:p>
          <a:p>
            <a:pPr marL="457200" indent="-457200">
              <a:buFont typeface="Franklin Gothic Medium" panose="020B0603020102020204" pitchFamily="34" charset="0"/>
              <a:buAutoNum type="arabicPeriod" startAt="4"/>
            </a:pPr>
            <a:endParaRPr lang="en-US" altLang="zh-CN" sz="2000"/>
          </a:p>
          <a:p>
            <a:pPr marL="857250" lvl="1" indent="-457200"/>
            <a:endParaRPr lang="en-US" altLang="zh-CN" sz="2000"/>
          </a:p>
          <a:p>
            <a:pPr marL="857250" lvl="1" indent="-457200"/>
            <a:endParaRPr lang="en-US" altLang="zh-CN" sz="2000"/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E91DD4E7-26A0-1C4A-98AF-42D07BBAA7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BA5857-1DC7-9043-99D8-A4A11AA8CB7F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1748" name="图片 2">
            <a:extLst>
              <a:ext uri="{FF2B5EF4-FFF2-40B4-BE49-F238E27FC236}">
                <a16:creationId xmlns:a16="http://schemas.microsoft.com/office/drawing/2014/main" id="{05D26E0B-FAF3-E446-BF35-C6E661E67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371600"/>
            <a:ext cx="205581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编号占位符 1">
            <a:extLst>
              <a:ext uri="{FF2B5EF4-FFF2-40B4-BE49-F238E27FC236}">
                <a16:creationId xmlns:a16="http://schemas.microsoft.com/office/drawing/2014/main" id="{85627991-35A8-7C45-BB68-9B03044C6D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D937DA-A8C6-344A-9F28-758EA77EC40A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C9AE1ED-6073-C54D-B1D8-CEF16DEDFA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5D59F2E-C704-C945-B077-EAC612AC4D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endParaRPr lang="zh-CN" altLang="zh-CN" sz="6000" b="1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  <a:p>
            <a:pPr algn="ctr" eaLnBrk="1" hangingPunct="1">
              <a:buFontTx/>
              <a:buNone/>
              <a:defRPr/>
            </a:pP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</a:t>
            </a:r>
            <a:r>
              <a:rPr lang="en-US" altLang="zh-CN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谢！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73DBC30C-B4D9-3D46-9B7F-8CB59FFFF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/>
              <a:t>保护模式工作机理</a:t>
            </a:r>
          </a:p>
        </p:txBody>
      </p:sp>
      <p:sp>
        <p:nvSpPr>
          <p:cNvPr id="17410" name="文本占位符 2">
            <a:extLst>
              <a:ext uri="{FF2B5EF4-FFF2-40B4-BE49-F238E27FC236}">
                <a16:creationId xmlns:a16="http://schemas.microsoft.com/office/drawing/2014/main" id="{3F182DCD-5CBB-E04D-8FC7-D27F49887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操作系统设计实验系列（二）</a:t>
            </a:r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CA5D14BB-F8EA-6840-B946-14A30B8B54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F662D9-7237-5943-B9E5-79BF62AAC01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708AED71-A9A9-2A45-A438-58FB600D5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一、实验目标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96292C64-752B-4E4C-87E9-A06ACFFF7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zh-CN" altLang="en-US" sz="2800" dirty="0"/>
              <a:t>理解</a:t>
            </a:r>
            <a:r>
              <a:rPr lang="en-US" altLang="zh-CN" sz="2800" dirty="0"/>
              <a:t>x86</a:t>
            </a:r>
            <a:r>
              <a:rPr lang="zh-CN" altLang="en-US" sz="2800" dirty="0"/>
              <a:t>架构下的段式内存管理</a:t>
            </a:r>
            <a:endParaRPr lang="en-US" altLang="zh-CN" sz="2800" dirty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zh-CN" altLang="en-US" sz="2800" dirty="0"/>
              <a:t>掌握实模式和保护模式下段式寻址的组织方式、关键数据结构、代码组织方式</a:t>
            </a:r>
            <a:endParaRPr lang="en-US" altLang="zh-CN" sz="2800" dirty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zh-CN" altLang="en-US" sz="2800" dirty="0"/>
              <a:t>掌握实模式与保护模式的切换</a:t>
            </a:r>
            <a:endParaRPr lang="en-US" altLang="zh-CN" sz="2800" dirty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zh-CN" altLang="en-US" sz="2800" dirty="0"/>
              <a:t>掌握特权级的概念，以及不同特权之间的转移</a:t>
            </a:r>
            <a:endParaRPr lang="en-US" altLang="zh-CN" sz="2800" dirty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zh-CN" altLang="en-US" sz="2800" dirty="0"/>
              <a:t>了解调用门的基本概念</a:t>
            </a:r>
            <a:endParaRPr lang="en-US" altLang="zh-CN" sz="2800" dirty="0"/>
          </a:p>
          <a:p>
            <a:pPr eaLnBrk="1" hangingPunct="1">
              <a:defRPr/>
            </a:pPr>
            <a:endParaRPr lang="en-US" altLang="zh-CN" sz="2800" dirty="0"/>
          </a:p>
          <a:p>
            <a:pPr lvl="1" eaLnBrk="1" hangingPunct="1">
              <a:defRPr/>
            </a:pPr>
            <a:endParaRPr lang="en-US" altLang="zh-CN" sz="2400" dirty="0"/>
          </a:p>
        </p:txBody>
      </p:sp>
      <p:sp>
        <p:nvSpPr>
          <p:cNvPr id="18435" name="幻灯片编号占位符 3">
            <a:extLst>
              <a:ext uri="{FF2B5EF4-FFF2-40B4-BE49-F238E27FC236}">
                <a16:creationId xmlns:a16="http://schemas.microsoft.com/office/drawing/2014/main" id="{C86DA657-4721-4E49-A053-C4256DA99E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B58A2D-39FE-9F46-A8E4-B5530C6FA40B}" type="slidenum"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0476F30D-BD54-F34E-A260-1DD396F80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二、本次实验内容步骤</a:t>
            </a:r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D37771A3-1BCA-7D40-BEEF-3DCA0D44DD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57338"/>
            <a:ext cx="7772400" cy="4895850"/>
          </a:xfrm>
        </p:spPr>
        <p:txBody>
          <a:bodyPr/>
          <a:lstStyle/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认真阅读章节资料，掌握什么是保护模式，弄清关键数据结构：</a:t>
            </a:r>
            <a:r>
              <a:rPr lang="en-US" altLang="zh-CN" sz="2000" dirty="0"/>
              <a:t>GDT</a:t>
            </a:r>
            <a:r>
              <a:rPr lang="zh-CN" altLang="en-US" sz="2000" dirty="0"/>
              <a:t>、</a:t>
            </a:r>
            <a:r>
              <a:rPr lang="en-US" altLang="zh-CN" sz="2000" dirty="0"/>
              <a:t>descriptor</a:t>
            </a:r>
            <a:r>
              <a:rPr lang="zh-CN" altLang="en-US" sz="2000" dirty="0"/>
              <a:t>、</a:t>
            </a:r>
            <a:r>
              <a:rPr lang="en-US" altLang="zh-CN" sz="2000" dirty="0"/>
              <a:t>selector</a:t>
            </a:r>
            <a:r>
              <a:rPr lang="zh-CN" altLang="en-US" sz="2000" dirty="0"/>
              <a:t>、</a:t>
            </a:r>
            <a:r>
              <a:rPr lang="en-US" altLang="zh-CN" sz="2000" dirty="0"/>
              <a:t>GDTR</a:t>
            </a:r>
            <a:r>
              <a:rPr lang="zh-CN" altLang="en-US" sz="2000" dirty="0"/>
              <a:t>， 及其之间关系，阅读</a:t>
            </a:r>
            <a:r>
              <a:rPr lang="en-US" altLang="zh-CN" sz="2000" dirty="0"/>
              <a:t>pm.inc</a:t>
            </a:r>
            <a:r>
              <a:rPr lang="zh-CN" altLang="en-US" sz="2000" dirty="0"/>
              <a:t>文件中数据结构以及含义，写出对宏</a:t>
            </a:r>
            <a:r>
              <a:rPr lang="en-US" altLang="zh-CN" sz="2000" dirty="0"/>
              <a:t>Descriptor</a:t>
            </a:r>
            <a:r>
              <a:rPr lang="zh-CN" altLang="en-US" sz="2000" dirty="0"/>
              <a:t>的分析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调试代码，</a:t>
            </a:r>
            <a:r>
              <a:rPr lang="en-US" altLang="zh-CN" sz="2000" dirty="0"/>
              <a:t>/a/</a:t>
            </a:r>
            <a:r>
              <a:rPr lang="zh-CN" altLang="en-US" sz="2000" dirty="0"/>
              <a:t> 掌握从实模式到保护模式的基本方法，画出代码流程图，如果代码</a:t>
            </a:r>
            <a:r>
              <a:rPr lang="en-US" altLang="zh-CN" sz="2000" dirty="0"/>
              <a:t>/a/</a:t>
            </a:r>
            <a:r>
              <a:rPr lang="zh-CN" altLang="en-US" sz="2000" dirty="0"/>
              <a:t>中，第</a:t>
            </a:r>
            <a:r>
              <a:rPr lang="en-US" altLang="zh-CN" sz="2000" dirty="0"/>
              <a:t>71</a:t>
            </a:r>
            <a:r>
              <a:rPr lang="zh-CN" altLang="en-US" sz="2000" dirty="0"/>
              <a:t>行有</a:t>
            </a:r>
            <a:r>
              <a:rPr lang="en-US" altLang="zh-CN" sz="2000" dirty="0" err="1"/>
              <a:t>dword</a:t>
            </a:r>
            <a:r>
              <a:rPr lang="zh-CN" altLang="en-US" sz="2000" dirty="0"/>
              <a:t>前缀和没有前缀，编译出来的代码有区别么，为什么，请调试截图。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调试代码，</a:t>
            </a:r>
            <a:r>
              <a:rPr lang="en-US" altLang="zh-CN" sz="2000" dirty="0"/>
              <a:t>/b/</a:t>
            </a:r>
            <a:r>
              <a:rPr lang="zh-CN" altLang="en-US" sz="2000" dirty="0"/>
              <a:t>，掌握</a:t>
            </a:r>
            <a:r>
              <a:rPr lang="en-US" altLang="zh-CN" sz="2000" dirty="0"/>
              <a:t>GDT</a:t>
            </a:r>
            <a:r>
              <a:rPr lang="zh-CN" altLang="en-US" sz="2000" dirty="0"/>
              <a:t>的构造，体会保护模式下地址空间的变化、从保护模式切换回实模式方法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调试代码，</a:t>
            </a:r>
            <a:r>
              <a:rPr lang="en-US" altLang="zh-CN" sz="2000" dirty="0"/>
              <a:t>/c/</a:t>
            </a:r>
            <a:r>
              <a:rPr lang="zh-CN" altLang="en-US" sz="2000" dirty="0"/>
              <a:t>，掌握</a:t>
            </a:r>
            <a:r>
              <a:rPr lang="en-US" altLang="zh-CN" sz="2000" dirty="0"/>
              <a:t>LDT</a:t>
            </a:r>
            <a:r>
              <a:rPr lang="zh-CN" altLang="en-US" sz="2000" dirty="0"/>
              <a:t>的构造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调试代码，</a:t>
            </a:r>
            <a:r>
              <a:rPr lang="en-US" altLang="zh-CN" sz="2000" dirty="0"/>
              <a:t>/d/</a:t>
            </a:r>
            <a:r>
              <a:rPr lang="zh-CN" altLang="en-US" sz="2000" dirty="0"/>
              <a:t>掌握一致代码段、非一致代码段、数据段的权限访问规则，掌握</a:t>
            </a:r>
            <a:r>
              <a:rPr lang="en-US" altLang="zh-CN" sz="2000" dirty="0"/>
              <a:t>CPL</a:t>
            </a:r>
            <a:r>
              <a:rPr lang="zh-CN" altLang="en-US" sz="2000" dirty="0"/>
              <a:t>、</a:t>
            </a:r>
            <a:r>
              <a:rPr lang="en-US" altLang="zh-CN" sz="2000" dirty="0"/>
              <a:t>DPL</a:t>
            </a:r>
            <a:r>
              <a:rPr lang="zh-CN" altLang="en-US" sz="2000" dirty="0"/>
              <a:t>、</a:t>
            </a:r>
            <a:r>
              <a:rPr lang="en-US" altLang="zh-CN" sz="2000" dirty="0"/>
              <a:t>RPL</a:t>
            </a:r>
            <a:r>
              <a:rPr lang="zh-CN" altLang="en-US" sz="2000" dirty="0"/>
              <a:t>之间关系，以及段间切换的基本方法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调试代码，</a:t>
            </a:r>
            <a:r>
              <a:rPr lang="en-US" altLang="zh-CN" sz="2000" dirty="0"/>
              <a:t>/e/</a:t>
            </a:r>
            <a:r>
              <a:rPr lang="zh-CN" altLang="en-US" sz="2000" dirty="0"/>
              <a:t>掌握利用调用门进行特权级变换的转移的基本方法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endParaRPr lang="en-US" altLang="zh-CN" sz="2000" dirty="0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3B5BC9D0-A062-964B-9111-AA4521E0EE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A53E87-12CF-2B48-9381-4B54BF5B3021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7939D054-5945-1D4B-B41B-51ED1661B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三、实验解决问题与课后动手改</a:t>
            </a:r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41C3226B-8465-7E4D-95E4-DF9175259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57338"/>
            <a:ext cx="7772400" cy="4895850"/>
          </a:xfrm>
        </p:spPr>
        <p:txBody>
          <a:bodyPr/>
          <a:lstStyle/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en-US" altLang="zh-CN" sz="2000" dirty="0"/>
              <a:t>GDT</a:t>
            </a:r>
            <a:r>
              <a:rPr lang="zh-CN" altLang="en-US" sz="2000" dirty="0"/>
              <a:t>、</a:t>
            </a:r>
            <a:r>
              <a:rPr lang="en-US" altLang="zh-CN" sz="2000" dirty="0"/>
              <a:t>Descriptor</a:t>
            </a:r>
            <a:r>
              <a:rPr lang="zh-CN" altLang="en-US" sz="2000" dirty="0"/>
              <a:t>、</a:t>
            </a:r>
            <a:r>
              <a:rPr lang="en-US" altLang="zh-CN" sz="2000" dirty="0"/>
              <a:t>Selector</a:t>
            </a:r>
            <a:r>
              <a:rPr lang="zh-CN" altLang="en-US" sz="2000" dirty="0"/>
              <a:t>、</a:t>
            </a:r>
            <a:r>
              <a:rPr lang="en-US" altLang="zh-CN" sz="2000" dirty="0"/>
              <a:t>GDTR</a:t>
            </a:r>
            <a:r>
              <a:rPr lang="zh-CN" altLang="en-US" sz="2000" dirty="0"/>
              <a:t>结构，及其含义是什么？他们的关联关系如何？</a:t>
            </a:r>
            <a:r>
              <a:rPr lang="en-US" altLang="zh-CN" sz="2000" dirty="0"/>
              <a:t>pm.inc</a:t>
            </a:r>
            <a:r>
              <a:rPr lang="zh-CN" altLang="en-US" sz="2000" dirty="0"/>
              <a:t>所定义的宏怎么使用？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从实模式到保护模式，关键步骤有哪些？为什么要关中断？为什么要打开</a:t>
            </a:r>
            <a:r>
              <a:rPr lang="en-US" altLang="zh-CN" sz="2000" dirty="0"/>
              <a:t>A20</a:t>
            </a:r>
            <a:r>
              <a:rPr lang="zh-CN" altLang="en-US" sz="2000" dirty="0"/>
              <a:t>地址线？从保护模式切换回实模式，又需要哪些步骤？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阐述不同权限代码的切换方法，</a:t>
            </a:r>
            <a:r>
              <a:rPr lang="en-US" altLang="zh-CN" sz="2000" dirty="0"/>
              <a:t>call,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jmp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retf</a:t>
            </a:r>
            <a:r>
              <a:rPr lang="zh-CN" altLang="en-US" sz="2000" dirty="0"/>
              <a:t>使用场景如何，能够互换吗？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课后动手改：</a:t>
            </a:r>
            <a:endParaRPr lang="en-US" altLang="zh-CN" sz="2000" dirty="0"/>
          </a:p>
          <a:p>
            <a:pPr marL="914400" lvl="1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1800" dirty="0"/>
              <a:t>自定义添加</a:t>
            </a:r>
            <a:r>
              <a:rPr lang="en-US" altLang="zh-CN" sz="1800" dirty="0"/>
              <a:t>1</a:t>
            </a:r>
            <a:r>
              <a:rPr lang="zh-CN" altLang="en-US" sz="1800" dirty="0"/>
              <a:t>个</a:t>
            </a:r>
            <a:r>
              <a:rPr lang="en-US" altLang="zh-CN" sz="1800" dirty="0"/>
              <a:t>GDT</a:t>
            </a:r>
            <a:r>
              <a:rPr lang="zh-CN" altLang="en-US" sz="1800" dirty="0"/>
              <a:t>代码段、</a:t>
            </a:r>
            <a:r>
              <a:rPr lang="en-US" altLang="zh-CN" sz="1800" dirty="0"/>
              <a:t>1</a:t>
            </a:r>
            <a:r>
              <a:rPr lang="zh-CN" altLang="en-US" sz="1800" dirty="0"/>
              <a:t>个</a:t>
            </a:r>
            <a:r>
              <a:rPr lang="en-US" altLang="zh-CN" sz="1800" dirty="0"/>
              <a:t>LDT</a:t>
            </a:r>
            <a:r>
              <a:rPr lang="zh-CN" altLang="en-US" sz="1800" dirty="0"/>
              <a:t>代码段，</a:t>
            </a:r>
            <a:r>
              <a:rPr lang="en-US" altLang="zh-CN" sz="1800" dirty="0"/>
              <a:t>GDT</a:t>
            </a:r>
            <a:r>
              <a:rPr lang="zh-CN" altLang="en-US" sz="1800" dirty="0"/>
              <a:t>段内要对一个内存数据结构写入一段字符串，然后</a:t>
            </a:r>
            <a:r>
              <a:rPr lang="en-US" altLang="zh-CN" sz="1800" dirty="0"/>
              <a:t>LDT</a:t>
            </a:r>
            <a:r>
              <a:rPr lang="zh-CN" altLang="en-US" sz="1800" dirty="0"/>
              <a:t>段内代码段功能为读取并打印该</a:t>
            </a:r>
            <a:r>
              <a:rPr lang="en-US" altLang="zh-CN" sz="1800" dirty="0"/>
              <a:t>GDT</a:t>
            </a:r>
            <a:r>
              <a:rPr lang="zh-CN" altLang="en-US" sz="1800" dirty="0"/>
              <a:t>的内容；</a:t>
            </a:r>
            <a:endParaRPr lang="en-US" altLang="zh-CN" sz="1800" dirty="0"/>
          </a:p>
          <a:p>
            <a:pPr marL="914400" lvl="1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1800" dirty="0"/>
              <a:t>自定义</a:t>
            </a:r>
            <a:r>
              <a:rPr lang="en-US" altLang="zh-CN" sz="1800" dirty="0"/>
              <a:t>3</a:t>
            </a:r>
            <a:r>
              <a:rPr lang="zh-CN" altLang="en-US" sz="1800" dirty="0"/>
              <a:t>个</a:t>
            </a:r>
            <a:r>
              <a:rPr lang="en-US" altLang="zh-CN" sz="1800" dirty="0"/>
              <a:t>GDT</a:t>
            </a:r>
            <a:r>
              <a:rPr lang="zh-CN" altLang="en-US" sz="1800" dirty="0"/>
              <a:t>代码段</a:t>
            </a:r>
            <a:r>
              <a:rPr lang="en-US" altLang="zh-CN" sz="1800" dirty="0"/>
              <a:t>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，</a:t>
            </a:r>
            <a:r>
              <a:rPr lang="en-US" altLang="zh-CN" sz="1800" dirty="0"/>
              <a:t>B</a:t>
            </a:r>
            <a:r>
              <a:rPr lang="zh-CN" altLang="en-US" sz="1800" dirty="0"/>
              <a:t>与</a:t>
            </a:r>
            <a:r>
              <a:rPr lang="en-US" altLang="zh-CN" sz="1800" dirty="0"/>
              <a:t>A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分属于不同特权级，功能自定义，要求实现</a:t>
            </a:r>
            <a:r>
              <a:rPr lang="en-US" altLang="zh-CN" sz="1800" dirty="0"/>
              <a:t>A--&gt;B</a:t>
            </a:r>
            <a:r>
              <a:rPr lang="zh-CN" altLang="en-US" sz="1800" dirty="0"/>
              <a:t>的跳转，以及</a:t>
            </a:r>
            <a:r>
              <a:rPr lang="en-US" altLang="zh-CN" sz="1800" dirty="0"/>
              <a:t>B--&gt;C</a:t>
            </a:r>
            <a:r>
              <a:rPr lang="zh-CN" altLang="en-US" sz="1800" dirty="0"/>
              <a:t>的跳转。</a:t>
            </a:r>
            <a:endParaRPr lang="en-US" altLang="zh-CN" sz="1800" dirty="0"/>
          </a:p>
        </p:txBody>
      </p:sp>
      <p:sp>
        <p:nvSpPr>
          <p:cNvPr id="20483" name="灯片编号占位符 3">
            <a:extLst>
              <a:ext uri="{FF2B5EF4-FFF2-40B4-BE49-F238E27FC236}">
                <a16:creationId xmlns:a16="http://schemas.microsoft.com/office/drawing/2014/main" id="{8109B74B-6FF9-E349-85CF-ED3972C2EC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5C7219-A87F-1744-AC5A-00863623AACA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FAA3A403-6074-7240-A4FA-7D4E9F87C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四、需了解的知识点</a:t>
            </a:r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B3237F05-4520-E640-9004-39B3375A8E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Franklin Gothic Medium" panose="020B0603020102020204" pitchFamily="34" charset="0"/>
              <a:buAutoNum type="arabicPeriod"/>
            </a:pPr>
            <a:r>
              <a:rPr lang="en-US" altLang="zh-CN"/>
              <a:t>x86 CPU</a:t>
            </a:r>
            <a:r>
              <a:rPr lang="zh-CN" altLang="en-US"/>
              <a:t>的基本模式：实模式、保护模式</a:t>
            </a:r>
            <a:endParaRPr lang="en-US" altLang="zh-CN"/>
          </a:p>
          <a:p>
            <a:pPr marL="914400" lvl="1" indent="-514350"/>
            <a:r>
              <a:rPr lang="zh-CN" altLang="en-US"/>
              <a:t>实模式</a:t>
            </a:r>
            <a:endParaRPr lang="en-US" altLang="zh-CN"/>
          </a:p>
          <a:p>
            <a:pPr marL="1314450" lvl="2" indent="-514350"/>
            <a:r>
              <a:rPr lang="zh-CN" altLang="en-US"/>
              <a:t>地址总线宽度：</a:t>
            </a:r>
            <a:r>
              <a:rPr lang="en-US" altLang="zh-CN"/>
              <a:t>20bit</a:t>
            </a:r>
          </a:p>
          <a:p>
            <a:pPr marL="1314450" lvl="2" indent="-514350"/>
            <a:r>
              <a:rPr lang="zh-CN" altLang="en-US"/>
              <a:t>寄存器和数据总线宽度：</a:t>
            </a:r>
            <a:r>
              <a:rPr lang="en-US" altLang="zh-CN"/>
              <a:t>16bit</a:t>
            </a:r>
          </a:p>
          <a:p>
            <a:pPr marL="1314450" lvl="2" indent="-514350"/>
            <a:r>
              <a:rPr lang="zh-CN" altLang="en-US"/>
              <a:t>寻址空间是多少？</a:t>
            </a:r>
            <a:endParaRPr lang="en-US" altLang="zh-CN"/>
          </a:p>
          <a:p>
            <a:pPr marL="1314450" lvl="2" indent="-514350"/>
            <a:r>
              <a:rPr lang="zh-CN" altLang="en-US"/>
              <a:t>实模式：</a:t>
            </a:r>
            <a:r>
              <a:rPr lang="en-US" altLang="zh-CN"/>
              <a:t>PA=Segment</a:t>
            </a:r>
            <a:r>
              <a:rPr lang="zh-CN" altLang="en-US"/>
              <a:t>*</a:t>
            </a:r>
            <a:r>
              <a:rPr lang="en-US" altLang="zh-CN"/>
              <a:t>16+Offset</a:t>
            </a:r>
          </a:p>
          <a:p>
            <a:pPr marL="914400" lvl="1" indent="-514350"/>
            <a:endParaRPr lang="en-US" altLang="zh-CN"/>
          </a:p>
          <a:p>
            <a:pPr marL="914400" lvl="1" indent="-514350">
              <a:buFont typeface="Franklin Gothic Medium" panose="020B0603020102020204" pitchFamily="34" charset="0"/>
              <a:buAutoNum type="arabicPeriod"/>
            </a:pPr>
            <a:endParaRPr lang="en-US" altLang="zh-CN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5800BFBF-1A73-B44D-936E-1C027CF157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248F04-1644-E940-8C8A-5C67EA98313D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C2668F3B-0B69-A344-9515-1932ADBC4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四、需了解的知识</a:t>
            </a:r>
          </a:p>
        </p:txBody>
      </p:sp>
      <p:sp>
        <p:nvSpPr>
          <p:cNvPr id="22530" name="内容占位符 2">
            <a:extLst>
              <a:ext uri="{FF2B5EF4-FFF2-40B4-BE49-F238E27FC236}">
                <a16:creationId xmlns:a16="http://schemas.microsoft.com/office/drawing/2014/main" id="{AACB33C6-631A-D043-BF65-E67BC484B6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Franklin Gothic Medium" panose="020B0603020102020204" pitchFamily="34" charset="0"/>
              <a:buAutoNum type="arabicPeriod"/>
            </a:pPr>
            <a:r>
              <a:rPr lang="en-US" altLang="zh-CN" dirty="0"/>
              <a:t>x86 CPU</a:t>
            </a:r>
            <a:r>
              <a:rPr lang="zh-CN" altLang="en-US" dirty="0"/>
              <a:t>的基本模式：实模式、保护模式</a:t>
            </a:r>
            <a:endParaRPr lang="en-US" altLang="zh-CN" dirty="0"/>
          </a:p>
          <a:p>
            <a:pPr marL="914400" lvl="1" indent="-514350"/>
            <a:r>
              <a:rPr lang="zh-CN" altLang="en-US" dirty="0"/>
              <a:t>保护模式</a:t>
            </a:r>
            <a:endParaRPr lang="en-US" altLang="zh-CN" dirty="0"/>
          </a:p>
          <a:p>
            <a:pPr marL="1314450" lvl="2" indent="-514350"/>
            <a:r>
              <a:rPr lang="zh-CN" altLang="en-US" dirty="0"/>
              <a:t>段描述符</a:t>
            </a:r>
            <a:endParaRPr lang="en-US" altLang="zh-CN" dirty="0"/>
          </a:p>
          <a:p>
            <a:pPr marL="1314450" lvl="2" indent="-514350"/>
            <a:r>
              <a:rPr lang="zh-CN" altLang="en-US" dirty="0"/>
              <a:t>选择子</a:t>
            </a:r>
            <a:endParaRPr lang="en-US" altLang="zh-CN" dirty="0"/>
          </a:p>
          <a:p>
            <a:pPr marL="914400" lvl="1" indent="-514350"/>
            <a:endParaRPr lang="en-US" altLang="zh-CN" dirty="0"/>
          </a:p>
          <a:p>
            <a:pPr marL="914400" lvl="1" indent="-514350">
              <a:buFont typeface="Franklin Gothic Medium" panose="020B0603020102020204" pitchFamily="34" charset="0"/>
              <a:buAutoNum type="arabicPeriod"/>
            </a:pPr>
            <a:endParaRPr lang="en-US" altLang="zh-CN" dirty="0"/>
          </a:p>
        </p:txBody>
      </p:sp>
      <p:sp>
        <p:nvSpPr>
          <p:cNvPr id="22531" name="灯片编号占位符 3">
            <a:extLst>
              <a:ext uri="{FF2B5EF4-FFF2-40B4-BE49-F238E27FC236}">
                <a16:creationId xmlns:a16="http://schemas.microsoft.com/office/drawing/2014/main" id="{CECF1D10-BBCB-C344-A47D-5099A6CEE4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414857-F929-CA40-8407-3E08D45DD18E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2532" name="图片 4">
            <a:extLst>
              <a:ext uri="{FF2B5EF4-FFF2-40B4-BE49-F238E27FC236}">
                <a16:creationId xmlns:a16="http://schemas.microsoft.com/office/drawing/2014/main" id="{E9C004FF-9505-604F-89FF-573BCEDAB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752725"/>
            <a:ext cx="47752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图片 5">
            <a:extLst>
              <a:ext uri="{FF2B5EF4-FFF2-40B4-BE49-F238E27FC236}">
                <a16:creationId xmlns:a16="http://schemas.microsoft.com/office/drawing/2014/main" id="{42DE40BF-C82D-5045-AEBA-0FBC18A3B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37063"/>
            <a:ext cx="36925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图片 4">
            <a:extLst>
              <a:ext uri="{FF2B5EF4-FFF2-40B4-BE49-F238E27FC236}">
                <a16:creationId xmlns:a16="http://schemas.microsoft.com/office/drawing/2014/main" id="{71728136-7CE5-6941-82FB-4F3B4B008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56530"/>
            <a:ext cx="51943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3" name="标题 1">
            <a:extLst>
              <a:ext uri="{FF2B5EF4-FFF2-40B4-BE49-F238E27FC236}">
                <a16:creationId xmlns:a16="http://schemas.microsoft.com/office/drawing/2014/main" id="{A681896C-7E87-9742-AC44-E784E2D4E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四、需了解的知识</a:t>
            </a:r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55943FD9-D6D9-C14C-8788-85E7597B96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82047"/>
            <a:ext cx="7772400" cy="4114800"/>
          </a:xfrm>
        </p:spPr>
        <p:txBody>
          <a:bodyPr/>
          <a:lstStyle/>
          <a:p>
            <a:r>
              <a:rPr lang="zh-CN" altLang="en-US" sz="2400" dirty="0"/>
              <a:t>代码段、数据段段描述符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选择子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GDTR</a:t>
            </a:r>
            <a:endParaRPr lang="zh-CN" altLang="en-US" sz="2400" dirty="0"/>
          </a:p>
        </p:txBody>
      </p:sp>
      <p:sp>
        <p:nvSpPr>
          <p:cNvPr id="23555" name="灯片编号占位符 3">
            <a:extLst>
              <a:ext uri="{FF2B5EF4-FFF2-40B4-BE49-F238E27FC236}">
                <a16:creationId xmlns:a16="http://schemas.microsoft.com/office/drawing/2014/main" id="{FD46CBF8-240E-F547-8F4A-250AE57A0F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5B4AB4-5A35-5E4D-A95E-DFF53C54AA75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3557" name="图片 5">
            <a:extLst>
              <a:ext uri="{FF2B5EF4-FFF2-40B4-BE49-F238E27FC236}">
                <a16:creationId xmlns:a16="http://schemas.microsoft.com/office/drawing/2014/main" id="{ECE35F98-76C3-934A-8C62-9AD892256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371456"/>
            <a:ext cx="5760987" cy="94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B3A5741-01A8-488A-A00F-A601E5434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447" y="5375470"/>
            <a:ext cx="5705902" cy="87017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>
            <a:extLst>
              <a:ext uri="{FF2B5EF4-FFF2-40B4-BE49-F238E27FC236}">
                <a16:creationId xmlns:a16="http://schemas.microsoft.com/office/drawing/2014/main" id="{0E5AA41A-A107-7A44-925C-7AF639AD82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794" name="灯片编号占位符 3">
            <a:extLst>
              <a:ext uri="{FF2B5EF4-FFF2-40B4-BE49-F238E27FC236}">
                <a16:creationId xmlns:a16="http://schemas.microsoft.com/office/drawing/2014/main" id="{8CEFB84D-A8E9-B844-83B6-BF5864FBB2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2136B9-0D49-1043-A1DA-FB42AB164701}" type="slidenum">
              <a:rPr lang="en-US" altLang="zh-CN" b="0">
                <a:latin typeface="Times New Roman" panose="02020603050405020304" pitchFamily="18" charset="0"/>
              </a:rPr>
              <a:pPr/>
              <a:t>9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pic>
        <p:nvPicPr>
          <p:cNvPr id="33795" name="图片 4">
            <a:extLst>
              <a:ext uri="{FF2B5EF4-FFF2-40B4-BE49-F238E27FC236}">
                <a16:creationId xmlns:a16="http://schemas.microsoft.com/office/drawing/2014/main" id="{EDC7C0FB-746F-3448-B4C8-B7FA63ED0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1" y="1262063"/>
            <a:ext cx="4460875" cy="483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图片 6">
            <a:extLst>
              <a:ext uri="{FF2B5EF4-FFF2-40B4-BE49-F238E27FC236}">
                <a16:creationId xmlns:a16="http://schemas.microsoft.com/office/drawing/2014/main" id="{BC3E409C-5A30-3C49-BDC3-62EE5C0F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5003800"/>
            <a:ext cx="405447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图片 7">
            <a:extLst>
              <a:ext uri="{FF2B5EF4-FFF2-40B4-BE49-F238E27FC236}">
                <a16:creationId xmlns:a16="http://schemas.microsoft.com/office/drawing/2014/main" id="{02D5B7A4-B5E8-7E45-BCE3-1D7D4D69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1255713"/>
            <a:ext cx="4016375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文本框 8">
            <a:extLst>
              <a:ext uri="{FF2B5EF4-FFF2-40B4-BE49-F238E27FC236}">
                <a16:creationId xmlns:a16="http://schemas.microsoft.com/office/drawing/2014/main" id="{104AA304-F4D7-1B48-BDCE-D3784A3B0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892175"/>
            <a:ext cx="2662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FF0000"/>
                </a:solidFill>
              </a:rPr>
              <a:t>GDT</a:t>
            </a:r>
            <a:r>
              <a:rPr kumimoji="1" lang="zh-CN" altLang="en-US">
                <a:solidFill>
                  <a:srgbClr val="FF0000"/>
                </a:solidFill>
              </a:rPr>
              <a:t>例子</a:t>
            </a:r>
          </a:p>
        </p:txBody>
      </p:sp>
      <p:sp>
        <p:nvSpPr>
          <p:cNvPr id="33799" name="文本框 9">
            <a:extLst>
              <a:ext uri="{FF2B5EF4-FFF2-40B4-BE49-F238E27FC236}">
                <a16:creationId xmlns:a16="http://schemas.microsoft.com/office/drawing/2014/main" id="{FB5A50B9-AE5A-A84F-96DE-4389C27F5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25" y="857250"/>
            <a:ext cx="2662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FF0000"/>
                </a:solidFill>
              </a:rPr>
              <a:t>GDT</a:t>
            </a:r>
            <a:r>
              <a:rPr kumimoji="1" lang="zh-CN" altLang="en-US">
                <a:solidFill>
                  <a:srgbClr val="FF0000"/>
                </a:solidFill>
              </a:rPr>
              <a:t>初始化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16808</TotalTime>
  <Words>1292</Words>
  <Application>Microsoft Office PowerPoint</Application>
  <PresentationFormat>全屏显示(4:3)</PresentationFormat>
  <Paragraphs>151</Paragraphs>
  <Slides>19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黑体</vt:lpstr>
      <vt:lpstr>华文行楷</vt:lpstr>
      <vt:lpstr>微软雅黑</vt:lpstr>
      <vt:lpstr>Arial</vt:lpstr>
      <vt:lpstr>Franklin Gothic Book</vt:lpstr>
      <vt:lpstr>Franklin Gothic Medium</vt:lpstr>
      <vt:lpstr>Times New Roman</vt:lpstr>
      <vt:lpstr>Wingdings</vt:lpstr>
      <vt:lpstr>模板</vt:lpstr>
      <vt:lpstr>Image</vt:lpstr>
      <vt:lpstr>操作系统设计及实践</vt:lpstr>
      <vt:lpstr>保护模式工作机理</vt:lpstr>
      <vt:lpstr>一、实验目标</vt:lpstr>
      <vt:lpstr>二、本次实验内容步骤</vt:lpstr>
      <vt:lpstr>三、实验解决问题与课后动手改</vt:lpstr>
      <vt:lpstr>四、需了解的知识点</vt:lpstr>
      <vt:lpstr>四、需了解的知识</vt:lpstr>
      <vt:lpstr>四、需了解的知识</vt:lpstr>
      <vt:lpstr>PowerPoint 演示文稿</vt:lpstr>
      <vt:lpstr>四、需了解的知识</vt:lpstr>
      <vt:lpstr>四、需了解的知识</vt:lpstr>
      <vt:lpstr>四、需了解的知识</vt:lpstr>
      <vt:lpstr>四、需了解的知识</vt:lpstr>
      <vt:lpstr>四、需了解的知识</vt:lpstr>
      <vt:lpstr>四、需了解的知识</vt:lpstr>
      <vt:lpstr>四、需了解的知识</vt:lpstr>
      <vt:lpstr>四、需了解的知识</vt:lpstr>
      <vt:lpstr>四、需了解的知识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可信计算技术对5号工程的影响</dc:title>
  <dc:creator>x</dc:creator>
  <cp:lastModifiedBy>chen linxia</cp:lastModifiedBy>
  <cp:revision>1391</cp:revision>
  <cp:lastPrinted>2019-10-18T10:28:24Z</cp:lastPrinted>
  <dcterms:created xsi:type="dcterms:W3CDTF">2005-09-23T15:03:29Z</dcterms:created>
  <dcterms:modified xsi:type="dcterms:W3CDTF">2023-10-16T02:07:54Z</dcterms:modified>
</cp:coreProperties>
</file>