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99" r:id="rId2"/>
    <p:sldId id="667" r:id="rId3"/>
    <p:sldId id="500" r:id="rId4"/>
    <p:sldId id="659" r:id="rId5"/>
    <p:sldId id="668" r:id="rId6"/>
    <p:sldId id="669" r:id="rId7"/>
    <p:sldId id="671" r:id="rId8"/>
    <p:sldId id="672" r:id="rId9"/>
    <p:sldId id="670" r:id="rId10"/>
    <p:sldId id="576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 autoAdjust="0"/>
    <p:restoredTop sz="81279"/>
  </p:normalViewPr>
  <p:slideViewPr>
    <p:cSldViewPr>
      <p:cViewPr varScale="1">
        <p:scale>
          <a:sx n="91" d="100"/>
          <a:sy n="91" d="100"/>
        </p:scale>
        <p:origin x="20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fld id="{CC6696C5-C4EC-9244-8E1D-05E751AE342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6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</a:defRPr>
            </a:lvl1pPr>
          </a:lstStyle>
          <a:p>
            <a:fld id="{214602DA-7730-7B4B-818A-005FE76B4AA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B93454-0DFC-CC47-9D5D-6349E7101B54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这个章节里面页目录切换关系，是通过强行修改指向代码的</a:t>
            </a:r>
            <a:r>
              <a:rPr lang="en-US" altLang="zh-CN" dirty="0"/>
              <a:t>PTE</a:t>
            </a:r>
            <a:r>
              <a:rPr lang="zh-CN" altLang="en-US" dirty="0"/>
              <a:t>来实现的。本来俩页表是一样的布局的。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这里还涉及了实模式和保护模式下内存的访问，因为代码是实模式编译的，因此地址只适合实模式，保护模式是按照段偏移来计算的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602DA-7730-7B4B-818A-005FE76B4AA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21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equ</a:t>
            </a:r>
            <a:r>
              <a:rPr kumimoji="1" lang="zh-CN" altLang="en-US" dirty="0"/>
              <a:t> </a:t>
            </a:r>
            <a:r>
              <a:rPr kumimoji="1" lang="en-US" altLang="zh-CN" dirty="0"/>
              <a:t>_XXX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$$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保护模式下，中断机制变了，以前那套要重构才能用。</a:t>
            </a:r>
            <a:r>
              <a:rPr kumimoji="1" lang="en-US" altLang="zh-CN" dirty="0"/>
              <a:t>IDT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602DA-7730-7B4B-818A-005FE76B4AAB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equ</a:t>
            </a:r>
            <a:r>
              <a:rPr kumimoji="1" lang="zh-CN" altLang="en-US" dirty="0"/>
              <a:t> </a:t>
            </a:r>
            <a:r>
              <a:rPr kumimoji="1" lang="en-US" altLang="zh-CN" dirty="0"/>
              <a:t>_XXX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$$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保护模式下，中断机制变了，以前那套要重构才能用。</a:t>
            </a:r>
            <a:r>
              <a:rPr kumimoji="1" lang="en-US" altLang="zh-CN" dirty="0"/>
              <a:t>IDT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602DA-7730-7B4B-818A-005FE76B4AA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71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6DD3D3-A330-B745-BB1F-1664DD9C06F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019A37-7FFB-F743-9397-57C84B03588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59CDA4-1A76-CA4A-B26B-99A060FAC60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F8A084-95B6-9845-9E00-6D1C7D0F014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36B3C3-E781-254D-A9AE-5E61DA1FE90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B8124B-350C-D346-B836-C43A3852554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352B23-7BD0-CC47-92D0-54D78898DD3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8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62532-D896-074C-887E-F0678930C8B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A367AF-DDBF-C34F-92C4-B722ECD2078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72236-D818-AB49-A9EE-301D7F8B4B6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C92677-5C73-B246-A8EA-40817D446BB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 b="0">
                <a:latin typeface="Times New Roman" panose="02020603050405020304" pitchFamily="18" charset="0"/>
              </a:defRPr>
            </a:lvl1pPr>
          </a:lstStyle>
          <a:p>
            <a:fld id="{31A8AC8F-5133-1D42-B5B4-577704C76840}" type="slidenum">
              <a:rPr lang="en-US" altLang="zh-CN"/>
              <a:t>‹#›</a:t>
            </a:fld>
            <a:endParaRPr lang="en-US" altLang="zh-CN"/>
          </a:p>
        </p:txBody>
      </p:sp>
      <p:graphicFrame>
        <p:nvGraphicFramePr>
          <p:cNvPr id="1029" name="Object 1024"/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Image" r:id="rId14" imgW="9144000" imgH="1048385" progId="Photoshop.Image.8">
                  <p:embed/>
                </p:oleObj>
              </mc:Choice>
              <mc:Fallback>
                <p:oleObj name="Image" r:id="rId14" imgW="9144000" imgH="1048385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12122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操作系统设计及实践</a:t>
            </a:r>
          </a:p>
        </p:txBody>
      </p:sp>
      <p:sp>
        <p:nvSpPr>
          <p:cNvPr id="15363" name="副标题 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配套实验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编号占位符 1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D46F05-F5BB-464D-AD38-764E266EEED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分页机制</a:t>
            </a:r>
          </a:p>
        </p:txBody>
      </p:sp>
      <p:sp>
        <p:nvSpPr>
          <p:cNvPr id="17410" name="文本占位符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操作系统设计实验系列（三）</a:t>
            </a:r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DEBCB-95C5-254D-A6A1-22CDF28AEBC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一、实验目标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掌握内存分页机制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对应参考阅读章节：第三章</a:t>
            </a:r>
            <a:r>
              <a:rPr lang="en-US" altLang="zh-CN" sz="2800" dirty="0"/>
              <a:t>3.3</a:t>
            </a:r>
            <a:r>
              <a:rPr lang="zh-CN" altLang="en-US" sz="2800" dirty="0"/>
              <a:t>节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对应参考代码为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基本分页机制</a:t>
            </a:r>
            <a:r>
              <a:rPr lang="en-US" altLang="zh-CN" sz="2400" dirty="0"/>
              <a:t>/f/pmtest6.asm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读取内存，并合理填充</a:t>
            </a:r>
            <a:r>
              <a:rPr lang="en-US" altLang="zh-CN" sz="2400" dirty="0"/>
              <a:t>/g/pmtest7.asm</a:t>
            </a:r>
          </a:p>
          <a:p>
            <a:pPr lvl="1" eaLnBrk="1" hangingPunct="1"/>
            <a:r>
              <a:rPr lang="zh-CN" altLang="en-US" sz="2400"/>
              <a:t>体会分页， </a:t>
            </a:r>
            <a:r>
              <a:rPr lang="en-US" altLang="zh-CN" sz="2400" dirty="0"/>
              <a:t>/h/pmtest8.asm</a:t>
            </a:r>
          </a:p>
          <a:p>
            <a:pPr lvl="1" eaLnBrk="1" hangingPunct="1"/>
            <a:endParaRPr lang="en-US" altLang="zh-CN" sz="2400" dirty="0"/>
          </a:p>
        </p:txBody>
      </p:sp>
      <p:sp>
        <p:nvSpPr>
          <p:cNvPr id="18435" name="幻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0B6AB4-F60B-D849-ABCF-3996F39730E0}" type="slidenum"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二、本次实验内容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114800"/>
          </a:xfrm>
        </p:spPr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1800" dirty="0"/>
              <a:t>认真阅读章节资料，掌握什么是分页机制</a:t>
            </a:r>
            <a:endParaRPr lang="en-US" altLang="zh-CN" sz="1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1800" dirty="0"/>
              <a:t>调试代码，掌握分页机制基本方法与思路</a:t>
            </a:r>
            <a:endParaRPr lang="en-US" altLang="zh-CN" sz="1800" dirty="0"/>
          </a:p>
          <a:p>
            <a:pPr marL="914400" lvl="1" indent="-514350" eaLnBrk="1" hangingPunct="1"/>
            <a:r>
              <a:rPr lang="zh-CN" altLang="en-US" sz="1400" dirty="0"/>
              <a:t>代码</a:t>
            </a:r>
            <a:r>
              <a:rPr lang="en-US" altLang="zh-CN" sz="1400" dirty="0"/>
              <a:t>3.22</a:t>
            </a:r>
            <a:r>
              <a:rPr lang="zh-CN" altLang="en-US" sz="1400" dirty="0"/>
              <a:t>中，</a:t>
            </a:r>
            <a:r>
              <a:rPr lang="en-US" altLang="zh-CN" sz="1400" dirty="0"/>
              <a:t>212</a:t>
            </a:r>
            <a:r>
              <a:rPr lang="zh-CN" altLang="en-US" sz="1400" dirty="0"/>
              <a:t>行</a:t>
            </a:r>
            <a:r>
              <a:rPr lang="en-US" altLang="zh-CN" sz="1400" dirty="0"/>
              <a:t>---237</a:t>
            </a:r>
            <a:r>
              <a:rPr lang="zh-CN" altLang="en-US" sz="1400" dirty="0"/>
              <a:t>行，设置断点调试这几个循环，分析究竟在这里做了什么？</a:t>
            </a:r>
            <a:endParaRPr lang="en-US" altLang="zh-CN" sz="14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1800" dirty="0"/>
              <a:t>掌握</a:t>
            </a:r>
            <a:r>
              <a:rPr lang="en-US" altLang="zh-CN" sz="1800" dirty="0"/>
              <a:t>PDE</a:t>
            </a:r>
            <a:r>
              <a:rPr lang="zh-CN" altLang="en-US" sz="1800" dirty="0"/>
              <a:t>，</a:t>
            </a:r>
            <a:r>
              <a:rPr lang="en-US" altLang="zh-CN" sz="1800" dirty="0"/>
              <a:t>PTE</a:t>
            </a:r>
            <a:r>
              <a:rPr lang="zh-CN" altLang="en-US" sz="1800" dirty="0"/>
              <a:t>的计算方法</a:t>
            </a:r>
            <a:endParaRPr lang="en-US" altLang="zh-CN" sz="1800" dirty="0"/>
          </a:p>
          <a:p>
            <a:pPr marL="914400" lvl="1" indent="-514350" eaLnBrk="1" hangingPunct="1"/>
            <a:r>
              <a:rPr lang="zh-CN" altLang="en-US" sz="1400" dirty="0"/>
              <a:t>动手画一画这个映射图</a:t>
            </a:r>
            <a:endParaRPr lang="en-US" altLang="zh-CN" sz="1400" dirty="0"/>
          </a:p>
          <a:p>
            <a:pPr marL="914400" lvl="1" indent="-514350" eaLnBrk="1" hangingPunct="1"/>
            <a:r>
              <a:rPr lang="zh-CN" altLang="en-US" sz="1400" dirty="0"/>
              <a:t>为什么代码</a:t>
            </a:r>
            <a:r>
              <a:rPr lang="en-US" altLang="zh-CN" sz="1400" dirty="0"/>
              <a:t>3.22</a:t>
            </a:r>
            <a:r>
              <a:rPr lang="zh-CN" altLang="en-US" sz="1400" dirty="0"/>
              <a:t>里面，</a:t>
            </a:r>
            <a:r>
              <a:rPr lang="en-US" altLang="zh-CN" sz="1400" dirty="0"/>
              <a:t>PDE</a:t>
            </a:r>
            <a:r>
              <a:rPr lang="zh-CN" altLang="en-US" sz="1400" dirty="0"/>
              <a:t>初始化添加了一个</a:t>
            </a:r>
            <a:r>
              <a:rPr lang="en-US" altLang="zh-CN" sz="1400" dirty="0" err="1"/>
              <a:t>PageTblBase</a:t>
            </a:r>
            <a:r>
              <a:rPr lang="en-US" altLang="zh-CN" sz="1400" dirty="0"/>
              <a:t>(Line</a:t>
            </a:r>
            <a:r>
              <a:rPr lang="zh-CN" altLang="en-US" sz="1400" dirty="0"/>
              <a:t> </a:t>
            </a:r>
            <a:r>
              <a:rPr lang="en-US" altLang="zh-CN" sz="1400" dirty="0"/>
              <a:t>212)</a:t>
            </a:r>
            <a:r>
              <a:rPr lang="zh-CN" altLang="en-US" sz="1400" dirty="0"/>
              <a:t>，而</a:t>
            </a:r>
            <a:r>
              <a:rPr lang="en-US" altLang="zh-CN" sz="1400" dirty="0"/>
              <a:t>PTE</a:t>
            </a:r>
            <a:r>
              <a:rPr lang="zh-CN" altLang="en-US" sz="1400" dirty="0"/>
              <a:t>初始化时候没有类似的基地址呢（</a:t>
            </a:r>
            <a:r>
              <a:rPr lang="en-US" altLang="zh-CN" sz="1400" dirty="0"/>
              <a:t>Line224</a:t>
            </a:r>
            <a:r>
              <a:rPr lang="zh-CN" altLang="en-US" sz="1400" dirty="0"/>
              <a:t>）？</a:t>
            </a:r>
            <a:endParaRPr lang="en-US" altLang="zh-CN" sz="14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1800" dirty="0"/>
              <a:t>熟悉如何获取当前系统内存布局的方法</a:t>
            </a:r>
            <a:endParaRPr lang="en-US" altLang="zh-CN" sz="1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1800" dirty="0"/>
              <a:t>掌握内存地址映射关系的切换</a:t>
            </a:r>
            <a:endParaRPr lang="en-US" altLang="zh-CN" sz="1800" dirty="0"/>
          </a:p>
          <a:p>
            <a:pPr marL="914400" lvl="1" indent="-514350" eaLnBrk="1" hangingPunct="1"/>
            <a:r>
              <a:rPr lang="zh-CN" altLang="en-US" sz="1400" dirty="0"/>
              <a:t>画出流程图</a:t>
            </a:r>
            <a:endParaRPr lang="en-US" altLang="zh-CN" sz="14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1800" dirty="0"/>
              <a:t>基础题：依据实验的代码，</a:t>
            </a:r>
            <a:endParaRPr lang="en-US" altLang="zh-CN" sz="1800" dirty="0"/>
          </a:p>
          <a:p>
            <a:pPr marL="914400" lvl="1" indent="-514350" eaLnBrk="1" hangingPunct="1"/>
            <a:r>
              <a:rPr lang="zh-CN" altLang="en-US" sz="1400" dirty="0"/>
              <a:t>自定义一个函数，给定一个虚拟地址，能够返回该地址从虚拟地址到物理地址的计算过程，如果该地址不存在，则返回一个错误提示。</a:t>
            </a:r>
            <a:endParaRPr lang="en-US" altLang="zh-CN" sz="1400" dirty="0"/>
          </a:p>
          <a:p>
            <a:pPr marL="914400" lvl="1" indent="-514350" eaLnBrk="1" hangingPunct="1"/>
            <a:r>
              <a:rPr lang="zh-CN" altLang="en-US" sz="1400" dirty="0"/>
              <a:t>完善分页管理功能，补充</a:t>
            </a:r>
            <a:r>
              <a:rPr lang="en-US" altLang="zh-CN" sz="1400" dirty="0" err="1"/>
              <a:t>alloc_pages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free_pages</a:t>
            </a:r>
            <a:r>
              <a:rPr lang="zh-CN" altLang="en-US" sz="1400" dirty="0"/>
              <a:t>两个函数功能，试试你能一次分配的最大空间有多大，如果超出了有什么办法解决呢？</a:t>
            </a:r>
            <a:endParaRPr lang="en-US" altLang="zh-CN" sz="14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1800" dirty="0"/>
              <a:t>进阶题（选做）</a:t>
            </a:r>
            <a:endParaRPr lang="en-US" altLang="zh-CN" sz="1800" dirty="0"/>
          </a:p>
          <a:p>
            <a:pPr marL="914400" lvl="1" indent="-514350" eaLnBrk="1" hangingPunct="1"/>
            <a:r>
              <a:rPr lang="zh-CN" altLang="en-US" sz="1400" dirty="0"/>
              <a:t>设计一个内存管理器，提示，均按照页为最小单位进行分配、对于空闲空间管理可采用位图法或其他方法进行管理，分配策略不限。</a:t>
            </a:r>
            <a:endParaRPr lang="en-US" altLang="zh-CN" sz="1100" dirty="0"/>
          </a:p>
          <a:p>
            <a:pPr marL="914400" lvl="1" indent="-514350" eaLnBrk="1" hangingPunct="1"/>
            <a:endParaRPr lang="en-US" altLang="zh-CN" sz="14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1800" dirty="0"/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04131B-FFCD-9B45-865B-A91FAAB0374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三、完成本次实验要思考的问题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dirty="0"/>
              <a:t>分页和分段有何区别？在本次实验中，段页机制是怎么搭配工作的？</a:t>
            </a:r>
            <a:endParaRPr lang="en-US" altLang="zh-CN" sz="2000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dirty="0"/>
              <a:t>PDE</a:t>
            </a:r>
            <a:r>
              <a:rPr lang="zh-CN" altLang="en-US" sz="2000" dirty="0"/>
              <a:t>、</a:t>
            </a:r>
            <a:r>
              <a:rPr lang="en-US" altLang="zh-CN" sz="2000" dirty="0"/>
              <a:t>PTE</a:t>
            </a:r>
            <a:r>
              <a:rPr lang="zh-CN" altLang="en-US" sz="2000" dirty="0"/>
              <a:t>，是什么？例程中如何进行初始化？</a:t>
            </a:r>
            <a:r>
              <a:rPr lang="en-US" altLang="zh-CN" sz="2000" dirty="0"/>
              <a:t>CPU</a:t>
            </a:r>
            <a:r>
              <a:rPr lang="zh-CN" altLang="en-US" sz="2000" dirty="0"/>
              <a:t>是怎样访问到</a:t>
            </a:r>
            <a:r>
              <a:rPr lang="en-US" altLang="zh-CN" sz="2000" dirty="0"/>
              <a:t>PDE</a:t>
            </a:r>
            <a:r>
              <a:rPr lang="zh-CN" altLang="en-US" sz="2000" dirty="0"/>
              <a:t>、</a:t>
            </a:r>
            <a:r>
              <a:rPr lang="en-US" altLang="zh-CN" sz="2000" dirty="0"/>
              <a:t>PTE</a:t>
            </a:r>
            <a:r>
              <a:rPr lang="zh-CN" altLang="en-US" sz="2000" dirty="0"/>
              <a:t>，从而计算出物理地址的？</a:t>
            </a:r>
            <a:endParaRPr lang="en-US" altLang="zh-CN" sz="2000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dirty="0"/>
              <a:t>开启分页机制之后，在</a:t>
            </a:r>
            <a:r>
              <a:rPr lang="en-US" altLang="zh-CN" sz="2000" dirty="0"/>
              <a:t>GDT</a:t>
            </a:r>
            <a:r>
              <a:rPr lang="zh-CN" altLang="en-US" sz="2000" dirty="0"/>
              <a:t>表中、在</a:t>
            </a:r>
            <a:r>
              <a:rPr lang="en-US" altLang="zh-CN" sz="2000" dirty="0"/>
              <a:t>PDE</a:t>
            </a:r>
            <a:r>
              <a:rPr lang="zh-CN" altLang="en-US" sz="2000" dirty="0"/>
              <a:t>、</a:t>
            </a:r>
            <a:r>
              <a:rPr lang="en-US" altLang="zh-CN" sz="2000" dirty="0"/>
              <a:t>PTE</a:t>
            </a:r>
            <a:r>
              <a:rPr lang="zh-CN" altLang="en-US" sz="2000" dirty="0"/>
              <a:t>中存的地址是物理地址、线性地址，还是逻辑地址，为什么？</a:t>
            </a:r>
            <a:endParaRPr lang="en-US" altLang="zh-CN" sz="2000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dirty="0"/>
              <a:t>为什么</a:t>
            </a:r>
            <a:r>
              <a:rPr lang="en-US" altLang="zh-CN" sz="2000" dirty="0" err="1"/>
              <a:t>PageTblBase</a:t>
            </a:r>
            <a:r>
              <a:rPr lang="zh-CN" altLang="en-US" sz="2000" dirty="0"/>
              <a:t>初始值为</a:t>
            </a:r>
            <a:r>
              <a:rPr lang="en-US" altLang="zh-CN" sz="2000" dirty="0"/>
              <a:t>2M+4K</a:t>
            </a:r>
            <a:r>
              <a:rPr lang="zh-CN" altLang="en-US" sz="2000" dirty="0"/>
              <a:t>？能不能比这个值小？</a:t>
            </a:r>
            <a:endParaRPr lang="en-US" altLang="zh-CN" sz="2000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dirty="0"/>
              <a:t>怎么读取本机的实际物理内存信息？</a:t>
            </a:r>
            <a:endParaRPr lang="en-US" altLang="zh-CN" sz="2000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dirty="0"/>
              <a:t>如何进行地址映射与切换？</a:t>
            </a:r>
            <a:endParaRPr lang="en-US" altLang="zh-CN" sz="2000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dirty="0"/>
              <a:t>如何实现</a:t>
            </a:r>
            <a:r>
              <a:rPr lang="en-US" altLang="zh-CN" sz="2000" dirty="0" err="1"/>
              <a:t>alloc_pages</a:t>
            </a:r>
            <a:r>
              <a:rPr lang="zh-CN" altLang="en-US" sz="2000" dirty="0"/>
              <a:t> ， </a:t>
            </a:r>
            <a:r>
              <a:rPr lang="en-US" altLang="zh-CN" sz="2000" dirty="0" err="1"/>
              <a:t>free_pages</a:t>
            </a:r>
            <a:endParaRPr lang="en-US" altLang="zh-CN" sz="2000" dirty="0"/>
          </a:p>
          <a:p>
            <a:pPr marL="0" indent="0">
              <a:defRPr/>
            </a:pPr>
            <a:endParaRPr lang="zh-CN" altLang="en-US" sz="2800" dirty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9731B-C378-FD46-A38C-8C55FCE33BB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四、基本知识点回顾</a:t>
            </a:r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800"/>
              <a:t>分页机制</a:t>
            </a:r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7E63C7-565C-E541-B664-D16DE267EFD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50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739900"/>
            <a:ext cx="47656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79425" y="2852936"/>
            <a:ext cx="2508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zh-CN" altLang="en-US" sz="2400" b="0" dirty="0">
                <a:latin typeface="+mn-ea"/>
                <a:ea typeface="+mn-ea"/>
              </a:rPr>
              <a:t>启动分页的步骤</a:t>
            </a:r>
            <a:endParaRPr lang="en-US" altLang="zh-CN" sz="2400" b="0" dirty="0">
              <a:latin typeface="+mn-ea"/>
              <a:ea typeface="+mn-ea"/>
            </a:endParaRPr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n-ea"/>
                <a:ea typeface="+mn-ea"/>
              </a:rPr>
              <a:t>初始化页目录表、页表、</a:t>
            </a:r>
            <a:r>
              <a:rPr lang="en-US" altLang="zh-CN" sz="2000" b="0" dirty="0">
                <a:latin typeface="+mn-ea"/>
                <a:ea typeface="+mn-ea"/>
              </a:rPr>
              <a:t> CR3</a:t>
            </a:r>
            <a:r>
              <a:rPr lang="zh-CN" altLang="en-US" sz="2000" b="0" dirty="0">
                <a:latin typeface="+mn-ea"/>
                <a:ea typeface="+mn-ea"/>
              </a:rPr>
              <a:t>的内容，使各部分指向正确的位置。</a:t>
            </a:r>
            <a:endParaRPr lang="en-US" altLang="zh-CN" sz="2000" b="0" dirty="0">
              <a:latin typeface="+mn-ea"/>
              <a:ea typeface="+mn-ea"/>
            </a:endParaRPr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n-ea"/>
                <a:ea typeface="+mn-ea"/>
              </a:rPr>
              <a:t>修改</a:t>
            </a:r>
            <a:r>
              <a:rPr lang="en-US" altLang="zh-CN" sz="2000" b="0" dirty="0">
                <a:latin typeface="+mn-ea"/>
                <a:ea typeface="+mn-ea"/>
              </a:rPr>
              <a:t>CR0</a:t>
            </a:r>
            <a:r>
              <a:rPr lang="zh-CN" altLang="en-US" sz="2000" b="0" dirty="0">
                <a:latin typeface="+mn-ea"/>
                <a:ea typeface="+mn-ea"/>
              </a:rPr>
              <a:t>的</a:t>
            </a:r>
            <a:r>
              <a:rPr lang="en-US" altLang="zh-CN" sz="2000" b="0" dirty="0">
                <a:latin typeface="+mn-ea"/>
                <a:ea typeface="+mn-ea"/>
              </a:rPr>
              <a:t>PG</a:t>
            </a:r>
            <a:r>
              <a:rPr lang="zh-CN" altLang="en-US" sz="2000" b="0" dirty="0">
                <a:latin typeface="+mn-ea"/>
                <a:ea typeface="+mn-ea"/>
              </a:rPr>
              <a:t>位，使分页机制打开。</a:t>
            </a:r>
            <a:endParaRPr lang="en-US" altLang="zh-CN" sz="20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四、基本知识点回顾</a:t>
            </a:r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800" dirty="0"/>
              <a:t>如何取得当前物理内存信息</a:t>
            </a:r>
            <a:endParaRPr lang="en-US" altLang="zh-CN" sz="2800" dirty="0"/>
          </a:p>
          <a:p>
            <a:pPr marL="400050" lvl="1" indent="0"/>
            <a:r>
              <a:rPr lang="en-US" altLang="zh-CN" sz="2400" dirty="0"/>
              <a:t>BIOS</a:t>
            </a:r>
            <a:r>
              <a:rPr lang="zh-CN" altLang="en-US" sz="2400" dirty="0"/>
              <a:t>中断：</a:t>
            </a:r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15h</a:t>
            </a:r>
          </a:p>
          <a:p>
            <a:pPr marL="400050" lvl="1" indent="0"/>
            <a:r>
              <a:rPr lang="zh-CN" altLang="en-US" sz="2400" dirty="0"/>
              <a:t>循环读取</a:t>
            </a:r>
            <a:r>
              <a:rPr lang="en-US" altLang="zh-CN" sz="2400" dirty="0"/>
              <a:t>ARDS</a:t>
            </a:r>
            <a:r>
              <a:rPr lang="zh-CN" altLang="en-US" sz="2400" dirty="0"/>
              <a:t>结构（</a:t>
            </a:r>
            <a:r>
              <a:rPr lang="en-US" altLang="zh-CN" sz="2400" dirty="0"/>
              <a:t>Address</a:t>
            </a:r>
            <a:r>
              <a:rPr lang="zh-CN" altLang="en-US" sz="2400" dirty="0"/>
              <a:t> </a:t>
            </a:r>
            <a:r>
              <a:rPr lang="en-US" altLang="zh-CN" sz="2400" dirty="0"/>
              <a:t>Range</a:t>
            </a:r>
            <a:r>
              <a:rPr lang="zh-CN" altLang="en-US" sz="2400" dirty="0"/>
              <a:t> </a:t>
            </a:r>
            <a:r>
              <a:rPr lang="en-US" altLang="zh-CN" sz="2400" dirty="0"/>
              <a:t>Descriptor</a:t>
            </a:r>
            <a:r>
              <a:rPr lang="zh-CN" altLang="en-US" sz="2400" dirty="0"/>
              <a:t> </a:t>
            </a:r>
            <a:r>
              <a:rPr lang="en-US" altLang="zh-CN" sz="2400" dirty="0"/>
              <a:t>Struct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00050" lvl="1" indent="0"/>
            <a:r>
              <a:rPr lang="zh-CN" altLang="en-US" sz="2400" dirty="0"/>
              <a:t>注意</a:t>
            </a:r>
            <a:endParaRPr lang="en-US" altLang="zh-CN" sz="2400" dirty="0"/>
          </a:p>
          <a:p>
            <a:pPr marL="800100" lvl="2" indent="0"/>
            <a:r>
              <a:rPr lang="zh-CN" altLang="en-US" sz="2000" dirty="0"/>
              <a:t>这里是在实模式下调用的，</a:t>
            </a:r>
            <a:r>
              <a:rPr lang="en-US" altLang="zh-CN" sz="2000" dirty="0"/>
              <a:t>Why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marL="800100" lvl="2" indent="0"/>
            <a:r>
              <a:rPr lang="zh-CN" altLang="en-US" sz="2000" dirty="0"/>
              <a:t>实模式、保护模式下内存变量的访问问题？</a:t>
            </a:r>
            <a:endParaRPr lang="en-US" altLang="zh-CN" sz="2000" dirty="0"/>
          </a:p>
          <a:p>
            <a:pPr marL="0" indent="0"/>
            <a:r>
              <a:rPr lang="zh-CN" altLang="en-US" sz="2800" dirty="0"/>
              <a:t>如何计算物理页的个数</a:t>
            </a:r>
            <a:endParaRPr lang="en-US" altLang="zh-CN" sz="2800" dirty="0"/>
          </a:p>
          <a:p>
            <a:pPr marL="400050" lvl="1" indent="0"/>
            <a:r>
              <a:rPr lang="zh-CN" altLang="en-US" sz="2400" dirty="0"/>
              <a:t>根据</a:t>
            </a:r>
            <a:r>
              <a:rPr lang="en-US" altLang="zh-CN" sz="2400" dirty="0"/>
              <a:t>ARDS</a:t>
            </a:r>
            <a:r>
              <a:rPr lang="zh-CN" altLang="en-US" sz="2400" dirty="0"/>
              <a:t>，计算总的内存大小</a:t>
            </a:r>
            <a:endParaRPr lang="en-US" altLang="zh-CN" sz="2400" dirty="0"/>
          </a:p>
          <a:p>
            <a:pPr marL="400050" lvl="1" indent="0"/>
            <a:r>
              <a:rPr lang="zh-CN" altLang="en-US" sz="2400" dirty="0"/>
              <a:t>内存</a:t>
            </a:r>
            <a:r>
              <a:rPr lang="en-US" altLang="zh-CN" sz="2400" dirty="0"/>
              <a:t>/</a:t>
            </a:r>
            <a:r>
              <a:rPr lang="zh-CN" altLang="en-US" sz="2400" dirty="0"/>
              <a:t>页面大小，向上取整</a:t>
            </a:r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7E63C7-565C-E541-B664-D16DE267EFD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四、基本知识点回顾</a:t>
            </a:r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800" dirty="0"/>
              <a:t>如何实现内存页的分配</a:t>
            </a:r>
            <a:endParaRPr lang="en-US" altLang="zh-CN" sz="2800" dirty="0"/>
          </a:p>
          <a:p>
            <a:pPr marL="400050" lvl="1" indent="0"/>
            <a:r>
              <a:rPr lang="zh-CN" altLang="en-US" sz="2400" dirty="0"/>
              <a:t>初始化位图</a:t>
            </a:r>
            <a:endParaRPr lang="en-US" altLang="zh-CN" sz="2400" dirty="0"/>
          </a:p>
          <a:p>
            <a:pPr marL="800100" lvl="2" indent="0"/>
            <a:r>
              <a:rPr lang="zh-CN" altLang="en-US" sz="2000" dirty="0"/>
              <a:t>假设内存大小</a:t>
            </a:r>
            <a:endParaRPr lang="en-US" altLang="zh-CN" sz="2000" dirty="0"/>
          </a:p>
          <a:p>
            <a:pPr marL="800100" lvl="2" indent="0"/>
            <a:r>
              <a:rPr lang="zh-CN" altLang="en-US" sz="2000" dirty="0"/>
              <a:t>假设可用空间</a:t>
            </a:r>
            <a:endParaRPr lang="en-US" altLang="zh-CN" sz="2000" dirty="0"/>
          </a:p>
          <a:p>
            <a:pPr marL="400050" lvl="1" indent="0"/>
            <a:r>
              <a:rPr lang="zh-CN" altLang="en-US" sz="2400" dirty="0"/>
              <a:t>根据</a:t>
            </a:r>
            <a:r>
              <a:rPr lang="en-US" altLang="zh-CN" sz="2400" dirty="0"/>
              <a:t>cr3</a:t>
            </a:r>
            <a:r>
              <a:rPr lang="zh-CN" altLang="en-US" sz="2400" dirty="0"/>
              <a:t>寄存器和线性地址查找页目录表</a:t>
            </a:r>
            <a:endParaRPr lang="en-US" altLang="zh-CN" sz="2400" dirty="0"/>
          </a:p>
          <a:p>
            <a:pPr marL="800100" lvl="2" indent="0"/>
            <a:r>
              <a:rPr lang="zh-CN" altLang="en-US" sz="2000" dirty="0"/>
              <a:t>若无，则创建该表项</a:t>
            </a:r>
            <a:endParaRPr lang="en-US" altLang="zh-CN" sz="2000" dirty="0"/>
          </a:p>
          <a:p>
            <a:pPr marL="800100" lvl="2" indent="0"/>
            <a:r>
              <a:rPr lang="zh-CN" altLang="en-US" sz="2000" dirty="0"/>
              <a:t>若有，则根据表项中的页表基址和线性地址查找页表</a:t>
            </a:r>
            <a:endParaRPr lang="en-US" altLang="zh-CN" sz="2000" dirty="0"/>
          </a:p>
          <a:p>
            <a:pPr marL="400050" lvl="1" indent="0"/>
            <a:r>
              <a:rPr lang="zh-CN" altLang="en-US" sz="2400" dirty="0"/>
              <a:t>根据页数量，循环查询位图中的空闲内存地址，并赋值给页表项作为页基址</a:t>
            </a:r>
            <a:endParaRPr lang="en-US" altLang="zh-CN" sz="2400" dirty="0"/>
          </a:p>
          <a:p>
            <a:pPr marL="0" indent="0"/>
            <a:r>
              <a:rPr lang="zh-CN" altLang="en-US" sz="2800" dirty="0"/>
              <a:t>如何实现内存页的释放</a:t>
            </a:r>
            <a:endParaRPr lang="en-US" altLang="zh-CN" sz="2800" dirty="0"/>
          </a:p>
          <a:p>
            <a:pPr marL="0" indent="0"/>
            <a:endParaRPr lang="en-US" altLang="zh-CN" sz="2800" dirty="0"/>
          </a:p>
          <a:p>
            <a:pPr marL="400050" lvl="1" indent="0">
              <a:buNone/>
            </a:pPr>
            <a:endParaRPr lang="zh-CN" altLang="en-US" sz="2400" dirty="0"/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7E63C7-565C-E541-B664-D16DE267EFD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041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四、基本知识点回顾</a:t>
            </a:r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800" dirty="0"/>
              <a:t>一点汇编知识：</a:t>
            </a:r>
            <a:endParaRPr lang="en-US" altLang="zh-CN" sz="2800" dirty="0"/>
          </a:p>
          <a:p>
            <a:pPr marL="400050" lvl="1" indent="0"/>
            <a:r>
              <a:rPr lang="en-US" altLang="zh-CN" sz="2400" dirty="0" err="1"/>
              <a:t>Stosd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dword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字节）</a:t>
            </a:r>
            <a:endParaRPr lang="en-US" altLang="zh-CN" sz="2400" dirty="0"/>
          </a:p>
          <a:p>
            <a:pPr marL="800100" lvl="2" indent="0"/>
            <a:r>
              <a:rPr lang="zh-CN" altLang="en-US" sz="2000" dirty="0"/>
              <a:t>将</a:t>
            </a:r>
            <a:r>
              <a:rPr lang="en-US" altLang="zh-CN" sz="2000" dirty="0" err="1"/>
              <a:t>eax</a:t>
            </a:r>
            <a:r>
              <a:rPr lang="zh-CN" altLang="en-US" sz="2000" dirty="0"/>
              <a:t>的内容（</a:t>
            </a:r>
            <a:r>
              <a:rPr lang="en-US" altLang="zh-CN" sz="2000" dirty="0"/>
              <a:t>4</a:t>
            </a:r>
            <a:r>
              <a:rPr lang="zh-CN" altLang="en-US" sz="2000" dirty="0"/>
              <a:t>字节）存储到</a:t>
            </a:r>
            <a:r>
              <a:rPr lang="en-US" altLang="zh-CN" sz="2000" dirty="0" err="1"/>
              <a:t>es:edi</a:t>
            </a:r>
            <a:r>
              <a:rPr lang="zh-CN" altLang="en-US" sz="2000" dirty="0"/>
              <a:t>指向的内存单元中，同时</a:t>
            </a:r>
            <a:r>
              <a:rPr lang="en-US" altLang="zh-CN" sz="2000" dirty="0" err="1"/>
              <a:t>edi</a:t>
            </a:r>
            <a:r>
              <a:rPr lang="zh-CN" altLang="en-US" sz="2000" dirty="0"/>
              <a:t>的值根据方向标志的值</a:t>
            </a:r>
            <a:r>
              <a:rPr lang="en-US" altLang="zh-CN" sz="2000" dirty="0"/>
              <a:t>(DF==0)</a:t>
            </a:r>
            <a:r>
              <a:rPr lang="zh-CN" altLang="en-US" sz="2000" dirty="0"/>
              <a:t>增加或者减少（</a:t>
            </a:r>
            <a:r>
              <a:rPr lang="en-US" altLang="zh-CN" sz="2000" dirty="0"/>
              <a:t>DF==1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2" indent="0"/>
            <a:r>
              <a:rPr lang="zh-CN" altLang="en-US" sz="2000" dirty="0"/>
              <a:t>相应的还有</a:t>
            </a:r>
            <a:r>
              <a:rPr lang="en-US" altLang="zh-CN" sz="2000" dirty="0" err="1"/>
              <a:t>stosb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字节）</a:t>
            </a:r>
            <a:r>
              <a:rPr lang="en-US" altLang="zh-CN" sz="2000" dirty="0"/>
              <a:t>,</a:t>
            </a:r>
            <a:r>
              <a:rPr lang="en-US" altLang="zh-CN" sz="2000" dirty="0" err="1"/>
              <a:t>stosw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字节）</a:t>
            </a:r>
            <a:endParaRPr lang="en-US" altLang="zh-CN" sz="2000" dirty="0"/>
          </a:p>
          <a:p>
            <a:pPr marL="400050" lvl="1" indent="0"/>
            <a:r>
              <a:rPr lang="zh-CN" altLang="en-US" sz="2400" dirty="0"/>
              <a:t>如何在</a:t>
            </a:r>
            <a:r>
              <a:rPr lang="en-US" altLang="zh-CN" sz="2400" dirty="0" err="1"/>
              <a:t>bochs</a:t>
            </a:r>
            <a:r>
              <a:rPr lang="zh-CN" altLang="en-US" sz="2400" dirty="0"/>
              <a:t>里面对</a:t>
            </a:r>
            <a:r>
              <a:rPr lang="en-US" altLang="zh-CN" sz="2400" dirty="0"/>
              <a:t>.com</a:t>
            </a:r>
            <a:r>
              <a:rPr lang="zh-CN" altLang="en-US" sz="2400" dirty="0"/>
              <a:t>文件进行调试</a:t>
            </a:r>
            <a:endParaRPr lang="en-US" altLang="zh-CN" sz="2400" dirty="0"/>
          </a:p>
          <a:p>
            <a:pPr marL="800100" lvl="2" indent="0"/>
            <a:r>
              <a:rPr lang="zh-CN" altLang="en-US" sz="2000" dirty="0"/>
              <a:t>使用</a:t>
            </a:r>
            <a:r>
              <a:rPr lang="en-US" altLang="zh-CN" sz="2000" dirty="0"/>
              <a:t>Magic</a:t>
            </a:r>
            <a:r>
              <a:rPr lang="zh-CN" altLang="en-US" sz="2000" dirty="0"/>
              <a:t> </a:t>
            </a:r>
            <a:r>
              <a:rPr lang="en-US" altLang="zh-CN" sz="2000" dirty="0"/>
              <a:t>break</a:t>
            </a:r>
            <a:r>
              <a:rPr lang="zh-CN" altLang="en-US" sz="2000" dirty="0"/>
              <a:t>，修改</a:t>
            </a:r>
            <a:r>
              <a:rPr lang="en-US" altLang="zh-CN" sz="2000" dirty="0" err="1"/>
              <a:t>bochsrc</a:t>
            </a:r>
            <a:r>
              <a:rPr lang="zh-CN" altLang="en-US" sz="2000" dirty="0"/>
              <a:t>文件，在文件末尾添加</a:t>
            </a:r>
            <a:r>
              <a:rPr lang="en-US" altLang="zh-CN" sz="2000" dirty="0"/>
              <a:t>”</a:t>
            </a:r>
            <a:r>
              <a:rPr lang="en-US" altLang="zh-CN" sz="2000" dirty="0" err="1"/>
              <a:t>magic_break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enabled=1”</a:t>
            </a:r>
          </a:p>
          <a:p>
            <a:pPr marL="800100" lvl="2" indent="0"/>
            <a:r>
              <a:rPr lang="zh-CN" altLang="en-US" sz="2000" dirty="0"/>
              <a:t>然后在需要添加调试的语句前面增加</a:t>
            </a:r>
            <a:r>
              <a:rPr lang="en-US" altLang="zh-CN" sz="2000" dirty="0" err="1"/>
              <a:t>xchg</a:t>
            </a:r>
            <a:r>
              <a:rPr lang="zh-CN" altLang="en-US" sz="2000" dirty="0"/>
              <a:t> </a:t>
            </a:r>
            <a:r>
              <a:rPr lang="en-US" altLang="zh-CN" sz="2000" dirty="0"/>
              <a:t>bx</a:t>
            </a:r>
            <a:r>
              <a:rPr lang="zh-CN" altLang="en-US" sz="2000" dirty="0"/>
              <a:t>，</a:t>
            </a:r>
            <a:r>
              <a:rPr lang="en-US" altLang="zh-CN" sz="2000" dirty="0"/>
              <a:t>bx</a:t>
            </a:r>
            <a:r>
              <a:rPr lang="zh-CN" altLang="en-US" sz="2000" dirty="0"/>
              <a:t>，则执行时候</a:t>
            </a:r>
            <a:r>
              <a:rPr lang="en-US" altLang="zh-CN" sz="2000" dirty="0" err="1"/>
              <a:t>bochs</a:t>
            </a:r>
            <a:r>
              <a:rPr lang="zh-CN" altLang="en-US" sz="2000" dirty="0"/>
              <a:t>就会停下来。调试时候</a:t>
            </a:r>
            <a:r>
              <a:rPr lang="en-US" altLang="zh-CN" sz="2000" dirty="0"/>
              <a:t>n</a:t>
            </a:r>
            <a:r>
              <a:rPr lang="zh-CN" altLang="en-US" sz="2000" dirty="0"/>
              <a:t>是下一句，会跳过函数调用，如果要进去，需要</a:t>
            </a:r>
            <a:r>
              <a:rPr lang="en-US" altLang="zh-CN" sz="2000" dirty="0"/>
              <a:t>s</a:t>
            </a:r>
            <a:r>
              <a:rPr lang="zh-CN" altLang="en-US" sz="2000" dirty="0"/>
              <a:t>（</a:t>
            </a:r>
            <a:r>
              <a:rPr lang="en-US" altLang="zh-CN" sz="2000" dirty="0"/>
              <a:t>step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）进入那个函数</a:t>
            </a:r>
            <a:endParaRPr lang="en-US" altLang="zh-CN" sz="2000" dirty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61CFFE-0597-8D47-8E87-38AD5F04D16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645</TotalTime>
  <Words>929</Words>
  <Application>Microsoft Office PowerPoint</Application>
  <PresentationFormat>全屏显示(4:3)</PresentationFormat>
  <Paragraphs>95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华文行楷</vt:lpstr>
      <vt:lpstr>微软雅黑</vt:lpstr>
      <vt:lpstr>Arial</vt:lpstr>
      <vt:lpstr>Franklin Gothic Book</vt:lpstr>
      <vt:lpstr>Franklin Gothic Medium</vt:lpstr>
      <vt:lpstr>Times New Roman</vt:lpstr>
      <vt:lpstr>模板</vt:lpstr>
      <vt:lpstr>Image</vt:lpstr>
      <vt:lpstr>操作系统设计及实践</vt:lpstr>
      <vt:lpstr>分页机制</vt:lpstr>
      <vt:lpstr>一、实验目标</vt:lpstr>
      <vt:lpstr>二、本次实验内容</vt:lpstr>
      <vt:lpstr>三、完成本次实验要思考的问题</vt:lpstr>
      <vt:lpstr>四、基本知识点回顾</vt:lpstr>
      <vt:lpstr>四、基本知识点回顾</vt:lpstr>
      <vt:lpstr>四、基本知识点回顾</vt:lpstr>
      <vt:lpstr>四、基本知识点回顾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可信计算技术对5号工程的影响</dc:title>
  <dc:creator>x</dc:creator>
  <cp:lastModifiedBy>chen linxia</cp:lastModifiedBy>
  <cp:revision>1365</cp:revision>
  <cp:lastPrinted>2019-11-01T10:19:00Z</cp:lastPrinted>
  <dcterms:created xsi:type="dcterms:W3CDTF">2005-09-23T15:03:00Z</dcterms:created>
  <dcterms:modified xsi:type="dcterms:W3CDTF">2023-10-23T02:34:56Z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5728D809C14549C3B6ED0E265E694198</vt:lpwstr>
  </property>
  <property fmtid="{D5CDD505-2E9C-101B-9397-08002B2CF9AE}" pid="3" name="KSOProductBuildVer">
    <vt:lpwstr>2052-11.1.0.10938</vt:lpwstr>
  </property>
</Properties>
</file>